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4"/>
    <p:sldMasterId id="2147483660" r:id="rId5"/>
  </p:sldMasterIdLst>
  <p:notesMasterIdLst>
    <p:notesMasterId r:id="rId14"/>
  </p:notesMasterIdLst>
  <p:handoutMasterIdLst>
    <p:handoutMasterId r:id="rId15"/>
  </p:handoutMasterIdLst>
  <p:sldIdLst>
    <p:sldId id="272" r:id="rId6"/>
    <p:sldId id="2147478763" r:id="rId7"/>
    <p:sldId id="270" r:id="rId8"/>
    <p:sldId id="273" r:id="rId9"/>
    <p:sldId id="2147478764" r:id="rId10"/>
    <p:sldId id="2147478765" r:id="rId11"/>
    <p:sldId id="2147478766" r:id="rId12"/>
    <p:sldId id="26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E5ED"/>
    <a:srgbClr val="2794A4"/>
    <a:srgbClr val="00343B"/>
    <a:srgbClr val="00829B"/>
    <a:srgbClr val="E6EBF0"/>
    <a:srgbClr val="FFFFFF"/>
    <a:srgbClr val="DADCDE"/>
    <a:srgbClr val="A9E5EA"/>
    <a:srgbClr val="00AEC7"/>
    <a:srgbClr val="D6D9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8" d="100"/>
          <a:sy n="68" d="100"/>
        </p:scale>
        <p:origin x="1200" y="28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05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654C447-F63E-708A-7640-F379BC3B6F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B9E9CD3C-9D08-D54A-E18D-CB66DD9854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E3C7D50-3744-4F5E-B211-7EE7AB53D25A}" type="datetimeFigureOut">
              <a:rPr lang="en-US" smtClean="0"/>
              <a:t>7/20/2026</a:t>
            </a:fld>
            <a:endParaRPr lang="en-US" dirty="0"/>
          </a:p>
        </p:txBody>
      </p:sp>
      <p:sp>
        <p:nvSpPr>
          <p:cNvPr id="4" name="Footer Placeholder 3">
            <a:extLst>
              <a:ext uri="{FF2B5EF4-FFF2-40B4-BE49-F238E27FC236}">
                <a16:creationId xmlns:a16="http://schemas.microsoft.com/office/drawing/2014/main" id="{93A76D3F-B471-2F90-E003-19CC7E1391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AFA019F-EAF7-AC1D-CF33-3B24307B5D1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3BB4229-F194-457F-858D-7FD6DC77E739}" type="slidenum">
              <a:rPr lang="en-US" smtClean="0"/>
              <a:t>‹#›</a:t>
            </a:fld>
            <a:endParaRPr lang="en-US" dirty="0"/>
          </a:p>
        </p:txBody>
      </p:sp>
    </p:spTree>
    <p:extLst>
      <p:ext uri="{BB962C8B-B14F-4D97-AF65-F5344CB8AC3E}">
        <p14:creationId xmlns:p14="http://schemas.microsoft.com/office/powerpoint/2010/main" val="312554939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832203-7F7F-406D-A6A3-240BE64C5DFA}" type="datetimeFigureOut">
              <a:rPr lang="en-US" smtClean="0"/>
              <a:t>7/20/2026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94BC6D-B4C2-499C-B968-7B53BF050EFF}" type="slidenum">
              <a:rPr lang="en-US" smtClean="0"/>
              <a:t>‹#›</a:t>
            </a:fld>
            <a:endParaRPr lang="en-US"/>
          </a:p>
        </p:txBody>
      </p:sp>
    </p:spTree>
    <p:extLst>
      <p:ext uri="{BB962C8B-B14F-4D97-AF65-F5344CB8AC3E}">
        <p14:creationId xmlns:p14="http://schemas.microsoft.com/office/powerpoint/2010/main" val="3177038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2.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v1(defaul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882069" y="2564247"/>
            <a:ext cx="4882568" cy="3999346"/>
          </a:xfrm>
          <a:prstGeom prst="rect">
            <a:avLst/>
          </a:prstGeom>
        </p:spPr>
        <p:txBody>
          <a:bodyPr anchor="t"/>
          <a:lstStyle>
            <a:lvl1pPr algn="l">
              <a:defRPr lang="en-US" sz="2000" b="1" dirty="0">
                <a:solidFill>
                  <a:schemeClr val="tx1"/>
                </a:solidFill>
              </a:defRPr>
            </a:lvl1pPr>
          </a:lstStyle>
          <a:p>
            <a:r>
              <a:rPr lang="en-US" dirty="0"/>
              <a:t>Click to edit Master title style</a:t>
            </a:r>
            <a:br>
              <a:rPr lang="en-US" dirty="0"/>
            </a:br>
            <a:endParaRPr lang="en-US" dirty="0"/>
          </a:p>
        </p:txBody>
      </p:sp>
      <p:sp>
        <p:nvSpPr>
          <p:cNvPr id="4" name="Text Placeholder 11">
            <a:extLst>
              <a:ext uri="{FF2B5EF4-FFF2-40B4-BE49-F238E27FC236}">
                <a16:creationId xmlns:a16="http://schemas.microsoft.com/office/drawing/2014/main" id="{BED41D71-8915-53EB-36A0-392D41DD0EAB}"/>
              </a:ext>
            </a:extLst>
          </p:cNvPr>
          <p:cNvSpPr>
            <a:spLocks noGrp="1"/>
          </p:cNvSpPr>
          <p:nvPr>
            <p:ph type="body" sz="quarter" idx="15"/>
          </p:nvPr>
        </p:nvSpPr>
        <p:spPr>
          <a:xfrm flipH="1">
            <a:off x="6427363" y="5054600"/>
            <a:ext cx="5201214" cy="1457037"/>
          </a:xfrm>
          <a:prstGeom prst="foldedCorner">
            <a:avLst>
              <a:gd name="adj" fmla="val 21194"/>
            </a:avLst>
          </a:prstGeom>
          <a:solidFill>
            <a:srgbClr val="E6EBF0">
              <a:alpha val="68000"/>
            </a:srgbClr>
          </a:solidFill>
          <a:ln w="9525" cap="rnd">
            <a:noFill/>
          </a:ln>
          <a:effectLst>
            <a:outerShdw blurRad="50800" dist="38100" dir="10800000" sx="1000" sy="1000" algn="r" rotWithShape="0">
              <a:prstClr val="black">
                <a:alpha val="46000"/>
              </a:prstClr>
            </a:outerShdw>
          </a:effectLst>
        </p:spPr>
        <p:txBody>
          <a:bodyPr vert="horz" wrap="square" lIns="274320" tIns="182880" rIns="640080" bIns="182880">
            <a:noAutofit/>
          </a:bodyPr>
          <a:lstStyle>
            <a:lvl1pPr marL="0" indent="0">
              <a:buNone/>
              <a:defRPr lang="en-US" sz="1600" b="1" dirty="0"/>
            </a:lvl1pPr>
            <a:lvl2pPr marL="548640" indent="-182880">
              <a:lnSpc>
                <a:spcPct val="100000"/>
              </a:lnSpc>
              <a:spcBef>
                <a:spcPts val="300"/>
              </a:spcBef>
              <a:spcAft>
                <a:spcPts val="300"/>
              </a:spcAft>
              <a:buFont typeface="Arial" panose="020B0604020202020204" pitchFamily="34" charset="0"/>
              <a:buChar char="•"/>
              <a:defRPr lang="en-US" sz="1400" dirty="0" smtClean="0"/>
            </a:lvl2pPr>
            <a:lvl3pPr marL="548640" indent="-182880">
              <a:lnSpc>
                <a:spcPct val="100000"/>
              </a:lnSpc>
              <a:spcBef>
                <a:spcPts val="100"/>
              </a:spcBef>
              <a:buFont typeface="Arial" panose="020B0604020202020204" pitchFamily="34" charset="0"/>
              <a:buChar char="◦"/>
              <a:defRPr lang="en-US" sz="1400" dirty="0"/>
            </a:lvl3pPr>
            <a:lvl4pPr marL="731520" indent="-182880">
              <a:lnSpc>
                <a:spcPct val="100000"/>
              </a:lnSpc>
              <a:spcBef>
                <a:spcPts val="300"/>
              </a:spcBef>
              <a:spcAft>
                <a:spcPts val="300"/>
              </a:spcAft>
              <a:buFont typeface="Arial" panose="020B0604020202020204" pitchFamily="34" charset="0"/>
              <a:buChar char="-"/>
              <a:defRPr lang="en-US" sz="1400" dirty="0" smtClean="0"/>
            </a:lvl4pPr>
            <a:lvl5pPr marL="914400" indent="-182880">
              <a:lnSpc>
                <a:spcPct val="100000"/>
              </a:lnSpc>
              <a:spcBef>
                <a:spcPts val="300"/>
              </a:spcBef>
              <a:spcAft>
                <a:spcPts val="300"/>
              </a:spcAft>
              <a:buFont typeface="Arial" panose="020B0604020202020204" pitchFamily="34" charset="0"/>
              <a:buChar char="◦"/>
              <a:defRPr lang="en-US" sz="1400" dirty="0"/>
            </a:lvl5pPr>
            <a:lvl6pPr marL="1097280" indent="-182880">
              <a:lnSpc>
                <a:spcPct val="100000"/>
              </a:lnSpc>
              <a:spcBef>
                <a:spcPts val="300"/>
              </a:spcBef>
              <a:spcAft>
                <a:spcPts val="300"/>
              </a:spcAft>
              <a:buFont typeface="Wingdings" panose="05000000000000000000" pitchFamily="2" charset="2"/>
              <a:buChar char="§"/>
              <a:defRPr sz="1400"/>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8">
            <a:extLst>
              <a:ext uri="{FF2B5EF4-FFF2-40B4-BE49-F238E27FC236}">
                <a16:creationId xmlns:a16="http://schemas.microsoft.com/office/drawing/2014/main" id="{4A302066-7B9E-F90D-A634-1CEEF4EAA7FF}"/>
              </a:ext>
            </a:extLst>
          </p:cNvPr>
          <p:cNvSpPr>
            <a:spLocks noGrp="1"/>
          </p:cNvSpPr>
          <p:nvPr>
            <p:ph sz="quarter" idx="16"/>
          </p:nvPr>
        </p:nvSpPr>
        <p:spPr>
          <a:xfrm>
            <a:off x="6427365" y="1092200"/>
            <a:ext cx="5201213" cy="2551584"/>
          </a:xfrm>
          <a:prstGeom prst="rect">
            <a:avLst/>
          </a:prstGeom>
        </p:spPr>
        <p:txBody>
          <a:bodyPr lIns="0" tIns="0" rIns="0" bIns="0"/>
          <a:lstStyle>
            <a:lvl1pPr marL="0" indent="0">
              <a:lnSpc>
                <a:spcPct val="100000"/>
              </a:lnSpc>
              <a:spcBef>
                <a:spcPts val="300"/>
              </a:spcBef>
              <a:spcAft>
                <a:spcPts val="300"/>
              </a:spcAft>
              <a:buFont typeface="Arial" panose="020B0604020202020204" pitchFamily="34" charset="0"/>
              <a:buNone/>
              <a:defRPr sz="1600" b="1" i="0"/>
            </a:lvl1pPr>
            <a:lvl2pPr marL="548640" indent="-182880">
              <a:lnSpc>
                <a:spcPct val="100000"/>
              </a:lnSpc>
              <a:spcBef>
                <a:spcPts val="300"/>
              </a:spcBef>
              <a:spcAft>
                <a:spcPts val="300"/>
              </a:spcAft>
              <a:defRPr sz="1400"/>
            </a:lvl2pPr>
            <a:lvl3pPr marL="731520" indent="-182880">
              <a:lnSpc>
                <a:spcPct val="100000"/>
              </a:lnSpc>
              <a:spcBef>
                <a:spcPts val="300"/>
              </a:spcBef>
              <a:spcAft>
                <a:spcPts val="300"/>
              </a:spcAft>
              <a:buFont typeface="Arial" panose="020B0604020202020204" pitchFamily="34" charset="0"/>
              <a:buChar char="-"/>
              <a:defRPr sz="1400"/>
            </a:lvl3pPr>
            <a:lvl4pPr marL="914400" indent="-182880">
              <a:lnSpc>
                <a:spcPct val="100000"/>
              </a:lnSpc>
              <a:spcBef>
                <a:spcPts val="300"/>
              </a:spcBef>
              <a:spcAft>
                <a:spcPts val="300"/>
              </a:spcAft>
              <a:buFont typeface="Arial" panose="020B0604020202020204" pitchFamily="34" charset="0"/>
              <a:buChar char="◦"/>
              <a:defRPr sz="1400"/>
            </a:lvl4pPr>
            <a:lvl5pPr marL="1097280" indent="-182880">
              <a:lnSpc>
                <a:spcPct val="100000"/>
              </a:lnSpc>
              <a:spcBef>
                <a:spcPts val="300"/>
              </a:spcBef>
              <a:spcAft>
                <a:spcPts val="300"/>
              </a:spcAft>
              <a:buFont typeface="Wingdings" panose="05000000000000000000" pitchFamily="2" charset="2"/>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13455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03A0C87A-E909-99E5-543B-B8CA963FA44D}"/>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21" name="Text Placeholder 20">
            <a:extLst>
              <a:ext uri="{FF2B5EF4-FFF2-40B4-BE49-F238E27FC236}">
                <a16:creationId xmlns:a16="http://schemas.microsoft.com/office/drawing/2014/main" id="{43EC354D-D331-C418-3300-B354E37BE146}"/>
              </a:ext>
            </a:extLst>
          </p:cNvPr>
          <p:cNvSpPr>
            <a:spLocks noGrp="1"/>
          </p:cNvSpPr>
          <p:nvPr>
            <p:ph type="body" sz="quarter" idx="13"/>
          </p:nvPr>
        </p:nvSpPr>
        <p:spPr>
          <a:xfrm>
            <a:off x="495300" y="1981200"/>
            <a:ext cx="5381625"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2">
            <a:extLst>
              <a:ext uri="{FF2B5EF4-FFF2-40B4-BE49-F238E27FC236}">
                <a16:creationId xmlns:a16="http://schemas.microsoft.com/office/drawing/2014/main" id="{8AF89336-B087-2FA3-5FA7-10663E499445}"/>
              </a:ext>
            </a:extLst>
          </p:cNvPr>
          <p:cNvSpPr>
            <a:spLocks noGrp="1"/>
          </p:cNvSpPr>
          <p:nvPr>
            <p:ph type="body" sz="quarter" idx="14"/>
          </p:nvPr>
        </p:nvSpPr>
        <p:spPr>
          <a:xfrm>
            <a:off x="6343650" y="1971674"/>
            <a:ext cx="5314950" cy="42107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15AFFA6-4F88-DA05-B2CA-9691F408E98F}"/>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0AD51180-8907-F3FB-F8E0-201D1BE61650}"/>
              </a:ext>
            </a:extLst>
          </p:cNvPr>
          <p:cNvSpPr>
            <a:spLocks noGrp="1"/>
          </p:cNvSpPr>
          <p:nvPr>
            <p:ph type="dt" sz="half" idx="10"/>
          </p:nvPr>
        </p:nvSpPr>
        <p:spPr/>
        <p:txBody>
          <a:bodyPr/>
          <a:lstStyle/>
          <a:p>
            <a:fld id="{91B5BA03-1E8A-4A71-9375-E941FF070046}" type="datetime4">
              <a:rPr lang="en-US" smtClean="0"/>
              <a:t>July 20, 2026</a:t>
            </a:fld>
            <a:endParaRPr lang="en-US" dirty="0"/>
          </a:p>
        </p:txBody>
      </p:sp>
      <p:sp>
        <p:nvSpPr>
          <p:cNvPr id="7" name="Slide Number Placeholder 6">
            <a:extLst>
              <a:ext uri="{FF2B5EF4-FFF2-40B4-BE49-F238E27FC236}">
                <a16:creationId xmlns:a16="http://schemas.microsoft.com/office/drawing/2014/main" id="{A7C96C78-7C87-2BC7-8FE9-856E3E375E71}"/>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1607544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5BA45-4981-AC22-EC96-99A5E0901D64}"/>
              </a:ext>
            </a:extLst>
          </p:cNvPr>
          <p:cNvSpPr>
            <a:spLocks noGrp="1"/>
          </p:cNvSpPr>
          <p:nvPr>
            <p:ph type="title"/>
          </p:nvPr>
        </p:nvSpPr>
        <p:spPr>
          <a:xfrm>
            <a:off x="1257300" y="461962"/>
            <a:ext cx="4838700" cy="1527094"/>
          </a:xfrm>
        </p:spPr>
        <p:txBody>
          <a:bodyPr anchor="t">
            <a:normAutofit/>
          </a:bodyPr>
          <a:lstStyle>
            <a:lvl1pPr>
              <a:defRPr lang="en-US" dirty="0"/>
            </a:lvl1pPr>
          </a:lstStyle>
          <a:p>
            <a:r>
              <a:rPr lang="en-US" dirty="0"/>
              <a:t>Click to edit Master title style</a:t>
            </a:r>
          </a:p>
        </p:txBody>
      </p:sp>
      <p:sp>
        <p:nvSpPr>
          <p:cNvPr id="5" name="Date Placeholder 4">
            <a:extLst>
              <a:ext uri="{FF2B5EF4-FFF2-40B4-BE49-F238E27FC236}">
                <a16:creationId xmlns:a16="http://schemas.microsoft.com/office/drawing/2014/main" id="{D0273643-F605-4790-3956-B453E9FC90CB}"/>
              </a:ext>
            </a:extLst>
          </p:cNvPr>
          <p:cNvSpPr>
            <a:spLocks noGrp="1"/>
          </p:cNvSpPr>
          <p:nvPr>
            <p:ph type="dt" sz="half" idx="10"/>
          </p:nvPr>
        </p:nvSpPr>
        <p:spPr/>
        <p:txBody>
          <a:bodyPr/>
          <a:lstStyle/>
          <a:p>
            <a:fld id="{2DF188F8-67CB-419F-AAD4-5AB1C4EFBB40}" type="datetime4">
              <a:rPr lang="en-US" smtClean="0"/>
              <a:t>July 20, 2026</a:t>
            </a:fld>
            <a:endParaRPr lang="en-US" dirty="0"/>
          </a:p>
        </p:txBody>
      </p:sp>
      <p:sp>
        <p:nvSpPr>
          <p:cNvPr id="6" name="Footer Placeholder 5">
            <a:extLst>
              <a:ext uri="{FF2B5EF4-FFF2-40B4-BE49-F238E27FC236}">
                <a16:creationId xmlns:a16="http://schemas.microsoft.com/office/drawing/2014/main" id="{B0265AF8-0057-EBA2-2E30-0B741139752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85ADE8A-3AB5-3C00-B26E-3F6DD6EA52F2}"/>
              </a:ext>
            </a:extLst>
          </p:cNvPr>
          <p:cNvSpPr>
            <a:spLocks noGrp="1"/>
          </p:cNvSpPr>
          <p:nvPr>
            <p:ph type="sldNum" sz="quarter" idx="12"/>
          </p:nvPr>
        </p:nvSpPr>
        <p:spPr/>
        <p:txBody>
          <a:bodyPr/>
          <a:lstStyle/>
          <a:p>
            <a:fld id="{BCDE79FB-97BA-492B-8D57-F1373F9ADA95}" type="slidenum">
              <a:rPr lang="en-US" smtClean="0"/>
              <a:t>‹#›</a:t>
            </a:fld>
            <a:endParaRPr lang="en-US" dirty="0"/>
          </a:p>
        </p:txBody>
      </p:sp>
      <p:sp>
        <p:nvSpPr>
          <p:cNvPr id="16" name="Text Placeholder 15">
            <a:extLst>
              <a:ext uri="{FF2B5EF4-FFF2-40B4-BE49-F238E27FC236}">
                <a16:creationId xmlns:a16="http://schemas.microsoft.com/office/drawing/2014/main" id="{581ED5FB-5036-27D9-26F4-B48307D67C6E}"/>
              </a:ext>
            </a:extLst>
          </p:cNvPr>
          <p:cNvSpPr>
            <a:spLocks noGrp="1"/>
          </p:cNvSpPr>
          <p:nvPr>
            <p:ph type="body" sz="quarter" idx="13"/>
          </p:nvPr>
        </p:nvSpPr>
        <p:spPr>
          <a:xfrm>
            <a:off x="495300" y="2181225"/>
            <a:ext cx="5600700" cy="4000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7">
            <a:extLst>
              <a:ext uri="{FF2B5EF4-FFF2-40B4-BE49-F238E27FC236}">
                <a16:creationId xmlns:a16="http://schemas.microsoft.com/office/drawing/2014/main" id="{B0ACB72E-F2A9-AC8B-FAC7-489B4728504C}"/>
              </a:ext>
            </a:extLst>
          </p:cNvPr>
          <p:cNvSpPr>
            <a:spLocks noGrp="1"/>
          </p:cNvSpPr>
          <p:nvPr>
            <p:ph type="body" sz="quarter" idx="14"/>
          </p:nvPr>
        </p:nvSpPr>
        <p:spPr>
          <a:xfrm>
            <a:off x="6457950" y="457200"/>
            <a:ext cx="5200650" cy="5724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45951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197228CF-7CDD-26CC-CA47-4AF0A314BDEA}"/>
              </a:ext>
            </a:extLst>
          </p:cNvPr>
          <p:cNvSpPr>
            <a:spLocks noGrp="1"/>
          </p:cNvSpPr>
          <p:nvPr>
            <p:ph type="title"/>
          </p:nvPr>
        </p:nvSpPr>
        <p:spPr>
          <a:xfrm>
            <a:off x="1257300" y="457200"/>
            <a:ext cx="4838700" cy="1219200"/>
          </a:xfrm>
          <a:prstGeom prst="rect">
            <a:avLst/>
          </a:prstGeom>
          <a:noFill/>
        </p:spPr>
        <p:txBody>
          <a:bodyPr vert="horz" lIns="0" tIns="0" rIns="0" bIns="0" rtlCol="0" anchor="t">
            <a:normAutofit/>
          </a:bodyPr>
          <a:lstStyle/>
          <a:p>
            <a:r>
              <a:rPr lang="en-US" dirty="0"/>
              <a:t>Click to edit Master title style</a:t>
            </a:r>
          </a:p>
        </p:txBody>
      </p:sp>
      <p:sp>
        <p:nvSpPr>
          <p:cNvPr id="12" name="Text Placeholder 11">
            <a:extLst>
              <a:ext uri="{FF2B5EF4-FFF2-40B4-BE49-F238E27FC236}">
                <a16:creationId xmlns:a16="http://schemas.microsoft.com/office/drawing/2014/main" id="{C277CEE6-13A0-6BA8-8A3C-EA3A8B9CA323}"/>
              </a:ext>
            </a:extLst>
          </p:cNvPr>
          <p:cNvSpPr>
            <a:spLocks noGrp="1"/>
          </p:cNvSpPr>
          <p:nvPr>
            <p:ph type="body" sz="quarter" idx="13"/>
          </p:nvPr>
        </p:nvSpPr>
        <p:spPr>
          <a:xfrm>
            <a:off x="493776" y="2152650"/>
            <a:ext cx="5602224" cy="40195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a:extLst>
              <a:ext uri="{FF2B5EF4-FFF2-40B4-BE49-F238E27FC236}">
                <a16:creationId xmlns:a16="http://schemas.microsoft.com/office/drawing/2014/main" id="{5E24E62B-01AB-F5DE-E2D4-85B1DECC92BB}"/>
              </a:ext>
              <a:ext uri="{C183D7F6-B498-43B3-948B-1728B52AA6E4}">
                <adec:decorative xmlns:adec="http://schemas.microsoft.com/office/drawing/2017/decorative" val="1"/>
              </a:ext>
            </a:extLst>
          </p:cNvPr>
          <p:cNvSpPr>
            <a:spLocks noGrp="1"/>
          </p:cNvSpPr>
          <p:nvPr>
            <p:ph type="pic" idx="1"/>
          </p:nvPr>
        </p:nvSpPr>
        <p:spPr>
          <a:xfrm>
            <a:off x="6496050" y="0"/>
            <a:ext cx="569595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8" name="Rectangle 7">
            <a:extLst>
              <a:ext uri="{FF2B5EF4-FFF2-40B4-BE49-F238E27FC236}">
                <a16:creationId xmlns:a16="http://schemas.microsoft.com/office/drawing/2014/main" id="{4C33291D-BE72-DBF6-5318-1BD0E7127EE8}"/>
              </a:ext>
              <a:ext uri="{C183D7F6-B498-43B3-948B-1728B52AA6E4}">
                <adec:decorative xmlns:adec="http://schemas.microsoft.com/office/drawing/2017/decorative" val="1"/>
              </a:ext>
            </a:extLst>
          </p:cNvPr>
          <p:cNvSpPr/>
          <p:nvPr/>
        </p:nvSpPr>
        <p:spPr>
          <a:xfrm>
            <a:off x="10853288" y="6356350"/>
            <a:ext cx="1338712" cy="3651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a:extLst>
              <a:ext uri="{FF2B5EF4-FFF2-40B4-BE49-F238E27FC236}">
                <a16:creationId xmlns:a16="http://schemas.microsoft.com/office/drawing/2014/main" id="{21138100-AC14-9CC0-AD86-426AD89D4336}"/>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1D796E23-B521-5C07-85E1-BA73A20DB266}"/>
              </a:ext>
            </a:extLst>
          </p:cNvPr>
          <p:cNvSpPr>
            <a:spLocks noGrp="1"/>
          </p:cNvSpPr>
          <p:nvPr>
            <p:ph type="dt" sz="half" idx="10"/>
          </p:nvPr>
        </p:nvSpPr>
        <p:spPr/>
        <p:txBody>
          <a:bodyPr/>
          <a:lstStyle/>
          <a:p>
            <a:fld id="{E710D0B2-8800-4E48-BDCE-A19E57C7C5AF}" type="datetime4">
              <a:rPr lang="en-US" smtClean="0"/>
              <a:t>July 20, 2026</a:t>
            </a:fld>
            <a:endParaRPr lang="en-US" dirty="0"/>
          </a:p>
        </p:txBody>
      </p:sp>
      <p:sp>
        <p:nvSpPr>
          <p:cNvPr id="7" name="Slide Number Placeholder 6">
            <a:extLst>
              <a:ext uri="{FF2B5EF4-FFF2-40B4-BE49-F238E27FC236}">
                <a16:creationId xmlns:a16="http://schemas.microsoft.com/office/drawing/2014/main" id="{742A00A7-6A1E-80A0-8EB9-F7F0592559B3}"/>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38823126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DB285AF9-0372-9C81-F75D-2589F4F48723}"/>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20,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5728480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 with Social">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021CF500-4BD3-92C6-CCBD-156DED65A672}"/>
              </a:ext>
            </a:extLst>
          </p:cNvPr>
          <p:cNvSpPr>
            <a:spLocks noGrp="1"/>
          </p:cNvSpPr>
          <p:nvPr>
            <p:ph type="title"/>
          </p:nvPr>
        </p:nvSpPr>
        <p:spPr>
          <a:xfrm>
            <a:off x="530868" y="1430448"/>
            <a:ext cx="5565131" cy="1848259"/>
          </a:xfrm>
        </p:spPr>
        <p:txBody>
          <a:bodyPr anchor="ctr"/>
          <a:lstStyle>
            <a:lvl1pPr>
              <a:defRPr sz="4000"/>
            </a:lvl1pPr>
          </a:lstStyle>
          <a:p>
            <a:r>
              <a:rPr lang="en-US" dirty="0"/>
              <a:t>Click to edit Master title style</a:t>
            </a:r>
          </a:p>
        </p:txBody>
      </p:sp>
      <p:sp>
        <p:nvSpPr>
          <p:cNvPr id="22" name="Text Placeholder 22">
            <a:extLst>
              <a:ext uri="{FF2B5EF4-FFF2-40B4-BE49-F238E27FC236}">
                <a16:creationId xmlns:a16="http://schemas.microsoft.com/office/drawing/2014/main" id="{5BFBC12E-0B6E-E8C7-9088-B497FB49171C}"/>
              </a:ext>
            </a:extLst>
          </p:cNvPr>
          <p:cNvSpPr>
            <a:spLocks noGrp="1"/>
          </p:cNvSpPr>
          <p:nvPr>
            <p:ph type="body" sz="quarter" idx="13"/>
          </p:nvPr>
        </p:nvSpPr>
        <p:spPr>
          <a:xfrm>
            <a:off x="530868" y="3501136"/>
            <a:ext cx="5565131"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62E7750B-0863-BB91-0C67-54B5E9B868D6}"/>
              </a:ext>
            </a:extLst>
          </p:cNvPr>
          <p:cNvSpPr txBox="1"/>
          <p:nvPr userDrawn="1"/>
        </p:nvSpPr>
        <p:spPr>
          <a:xfrm>
            <a:off x="8032876" y="1370524"/>
            <a:ext cx="3625724" cy="369332"/>
          </a:xfrm>
          <a:prstGeom prst="rect">
            <a:avLst/>
          </a:prstGeom>
          <a:noFill/>
        </p:spPr>
        <p:txBody>
          <a:bodyPr wrap="square" rtlCol="0">
            <a:spAutoFit/>
          </a:bodyPr>
          <a:lstStyle/>
          <a:p>
            <a:r>
              <a:rPr lang="en-US" b="1" dirty="0"/>
              <a:t>Learn More</a:t>
            </a:r>
          </a:p>
        </p:txBody>
      </p:sp>
      <p:sp>
        <p:nvSpPr>
          <p:cNvPr id="7" name="TextBox 6">
            <a:extLst>
              <a:ext uri="{FF2B5EF4-FFF2-40B4-BE49-F238E27FC236}">
                <a16:creationId xmlns:a16="http://schemas.microsoft.com/office/drawing/2014/main" id="{3B961C0C-432D-CBAD-EA65-6543DA81C252}"/>
              </a:ext>
            </a:extLst>
          </p:cNvPr>
          <p:cNvSpPr txBox="1"/>
          <p:nvPr userDrawn="1"/>
        </p:nvSpPr>
        <p:spPr>
          <a:xfrm>
            <a:off x="8054878" y="1783080"/>
            <a:ext cx="3320924" cy="338554"/>
          </a:xfrm>
          <a:prstGeom prst="rect">
            <a:avLst/>
          </a:prstGeom>
          <a:noFill/>
        </p:spPr>
        <p:txBody>
          <a:bodyPr wrap="square" rtlCol="0">
            <a:spAutoFit/>
          </a:bodyPr>
          <a:lstStyle/>
          <a:p>
            <a:r>
              <a:rPr lang="en-US" sz="1600" dirty="0">
                <a:solidFill>
                  <a:srgbClr val="00829B"/>
                </a:solidFill>
              </a:rPr>
              <a:t>www.ercot.com</a:t>
            </a:r>
          </a:p>
        </p:txBody>
      </p:sp>
      <p:sp>
        <p:nvSpPr>
          <p:cNvPr id="8" name="TextBox 7">
            <a:extLst>
              <a:ext uri="{FF2B5EF4-FFF2-40B4-BE49-F238E27FC236}">
                <a16:creationId xmlns:a16="http://schemas.microsoft.com/office/drawing/2014/main" id="{74781169-74C0-5084-B1E5-21B24E64EBD9}"/>
              </a:ext>
            </a:extLst>
          </p:cNvPr>
          <p:cNvSpPr txBox="1"/>
          <p:nvPr userDrawn="1"/>
        </p:nvSpPr>
        <p:spPr>
          <a:xfrm>
            <a:off x="8032876" y="2442045"/>
            <a:ext cx="3625724" cy="369332"/>
          </a:xfrm>
          <a:prstGeom prst="rect">
            <a:avLst/>
          </a:prstGeom>
          <a:noFill/>
        </p:spPr>
        <p:txBody>
          <a:bodyPr wrap="square" rtlCol="0">
            <a:spAutoFit/>
          </a:bodyPr>
          <a:lstStyle/>
          <a:p>
            <a:r>
              <a:rPr lang="en-US" b="1" dirty="0"/>
              <a:t>Download ERCOT Mobile App</a:t>
            </a:r>
          </a:p>
        </p:txBody>
      </p:sp>
      <p:pic>
        <p:nvPicPr>
          <p:cNvPr id="9" name="Graphic 8" descr="Google play logo on the left and App Store logo on the right">
            <a:extLst>
              <a:ext uri="{FF2B5EF4-FFF2-40B4-BE49-F238E27FC236}">
                <a16:creationId xmlns:a16="http://schemas.microsoft.com/office/drawing/2014/main" id="{4CC00E98-A942-2688-815D-B898449C0BC2}"/>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341368" y="2987763"/>
            <a:ext cx="2635124" cy="367447"/>
          </a:xfrm>
          <a:prstGeom prst="rect">
            <a:avLst/>
          </a:prstGeom>
        </p:spPr>
      </p:pic>
      <p:sp>
        <p:nvSpPr>
          <p:cNvPr id="10" name="TextBox 9">
            <a:extLst>
              <a:ext uri="{FF2B5EF4-FFF2-40B4-BE49-F238E27FC236}">
                <a16:creationId xmlns:a16="http://schemas.microsoft.com/office/drawing/2014/main" id="{1EBBA5BE-9DD2-6EE7-CE28-D076D6D33E94}"/>
              </a:ext>
            </a:extLst>
          </p:cNvPr>
          <p:cNvSpPr txBox="1"/>
          <p:nvPr userDrawn="1"/>
        </p:nvSpPr>
        <p:spPr>
          <a:xfrm>
            <a:off x="8054878" y="3786789"/>
            <a:ext cx="3625724" cy="369332"/>
          </a:xfrm>
          <a:prstGeom prst="rect">
            <a:avLst/>
          </a:prstGeom>
          <a:noFill/>
        </p:spPr>
        <p:txBody>
          <a:bodyPr wrap="square" rtlCol="0">
            <a:spAutoFit/>
          </a:bodyPr>
          <a:lstStyle/>
          <a:p>
            <a:r>
              <a:rPr lang="en-US" b="1" dirty="0"/>
              <a:t>Connect With Us</a:t>
            </a:r>
          </a:p>
        </p:txBody>
      </p:sp>
      <p:pic>
        <p:nvPicPr>
          <p:cNvPr id="11" name="Graphic 10" descr="Instagram icon">
            <a:extLst>
              <a:ext uri="{FF2B5EF4-FFF2-40B4-BE49-F238E27FC236}">
                <a16:creationId xmlns:a16="http://schemas.microsoft.com/office/drawing/2014/main" id="{808F1D0F-170C-B600-9B14-471787DABDB6}"/>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326128" y="4359746"/>
            <a:ext cx="314995" cy="314995"/>
          </a:xfrm>
          <a:prstGeom prst="rect">
            <a:avLst/>
          </a:prstGeom>
        </p:spPr>
      </p:pic>
      <p:sp>
        <p:nvSpPr>
          <p:cNvPr id="12" name="TextBox 11">
            <a:extLst>
              <a:ext uri="{FF2B5EF4-FFF2-40B4-BE49-F238E27FC236}">
                <a16:creationId xmlns:a16="http://schemas.microsoft.com/office/drawing/2014/main" id="{80EB4558-FE65-DD30-A396-E7A22D6A4264}"/>
              </a:ext>
            </a:extLst>
          </p:cNvPr>
          <p:cNvSpPr txBox="1"/>
          <p:nvPr userDrawn="1"/>
        </p:nvSpPr>
        <p:spPr>
          <a:xfrm>
            <a:off x="8715473" y="4378550"/>
            <a:ext cx="3098730" cy="307777"/>
          </a:xfrm>
          <a:prstGeom prst="rect">
            <a:avLst/>
          </a:prstGeom>
          <a:noFill/>
        </p:spPr>
        <p:txBody>
          <a:bodyPr wrap="square" rtlCol="0">
            <a:spAutoFit/>
          </a:bodyPr>
          <a:lstStyle/>
          <a:p>
            <a:r>
              <a:rPr lang="en-US" sz="1400" dirty="0"/>
              <a:t>facebook.com/ERCOTISO</a:t>
            </a:r>
          </a:p>
        </p:txBody>
      </p:sp>
      <p:pic>
        <p:nvPicPr>
          <p:cNvPr id="13" name="Graphic 12" descr="Twitter or X  icon">
            <a:extLst>
              <a:ext uri="{FF2B5EF4-FFF2-40B4-BE49-F238E27FC236}">
                <a16:creationId xmlns:a16="http://schemas.microsoft.com/office/drawing/2014/main" id="{787C2377-716C-DE29-E499-06278CE1DB08}"/>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326128" y="4816173"/>
            <a:ext cx="314995" cy="314995"/>
          </a:xfrm>
          <a:prstGeom prst="rect">
            <a:avLst/>
          </a:prstGeom>
        </p:spPr>
      </p:pic>
      <p:sp>
        <p:nvSpPr>
          <p:cNvPr id="14" name="TextBox 13">
            <a:extLst>
              <a:ext uri="{FF2B5EF4-FFF2-40B4-BE49-F238E27FC236}">
                <a16:creationId xmlns:a16="http://schemas.microsoft.com/office/drawing/2014/main" id="{D6BFB969-D759-088E-D454-9701B3843365}"/>
              </a:ext>
            </a:extLst>
          </p:cNvPr>
          <p:cNvSpPr txBox="1"/>
          <p:nvPr userDrawn="1"/>
        </p:nvSpPr>
        <p:spPr>
          <a:xfrm>
            <a:off x="8715473" y="4823175"/>
            <a:ext cx="2108130" cy="307777"/>
          </a:xfrm>
          <a:prstGeom prst="rect">
            <a:avLst/>
          </a:prstGeom>
          <a:noFill/>
        </p:spPr>
        <p:txBody>
          <a:bodyPr wrap="square" lIns="91440" tIns="45720" rIns="91440" bIns="45720" rtlCol="0" anchor="t">
            <a:spAutoFit/>
          </a:bodyPr>
          <a:lstStyle/>
          <a:p>
            <a:r>
              <a:rPr lang="en-US" sz="1400" dirty="0"/>
              <a:t>x.com/ercot_iso</a:t>
            </a:r>
          </a:p>
        </p:txBody>
      </p:sp>
      <p:pic>
        <p:nvPicPr>
          <p:cNvPr id="15" name="Graphic 14" descr="LinkedIn icon">
            <a:extLst>
              <a:ext uri="{FF2B5EF4-FFF2-40B4-BE49-F238E27FC236}">
                <a16:creationId xmlns:a16="http://schemas.microsoft.com/office/drawing/2014/main" id="{44604974-1959-249D-D54A-C4A63E150B5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8326128" y="5292078"/>
            <a:ext cx="314995" cy="314995"/>
          </a:xfrm>
          <a:prstGeom prst="rect">
            <a:avLst/>
          </a:prstGeom>
        </p:spPr>
      </p:pic>
      <p:sp>
        <p:nvSpPr>
          <p:cNvPr id="16" name="TextBox 15">
            <a:extLst>
              <a:ext uri="{FF2B5EF4-FFF2-40B4-BE49-F238E27FC236}">
                <a16:creationId xmlns:a16="http://schemas.microsoft.com/office/drawing/2014/main" id="{2405696A-1EA6-9F4D-1D36-33EB7B0D95CF}"/>
              </a:ext>
            </a:extLst>
          </p:cNvPr>
          <p:cNvSpPr txBox="1"/>
          <p:nvPr userDrawn="1"/>
        </p:nvSpPr>
        <p:spPr>
          <a:xfrm>
            <a:off x="8715473" y="5299080"/>
            <a:ext cx="3132351" cy="307777"/>
          </a:xfrm>
          <a:prstGeom prst="rect">
            <a:avLst/>
          </a:prstGeom>
          <a:noFill/>
        </p:spPr>
        <p:txBody>
          <a:bodyPr wrap="square" lIns="91440" tIns="45720" rIns="91440" bIns="45720" rtlCol="0" anchor="t">
            <a:spAutoFit/>
          </a:bodyPr>
          <a:lstStyle/>
          <a:p>
            <a:r>
              <a:rPr lang="en-US" sz="1400" dirty="0"/>
              <a:t>linkedin.com/company/ercot</a:t>
            </a:r>
          </a:p>
        </p:txBody>
      </p:sp>
      <p:pic>
        <p:nvPicPr>
          <p:cNvPr id="17" name="Graphic 16" descr="Instagram icon">
            <a:extLst>
              <a:ext uri="{FF2B5EF4-FFF2-40B4-BE49-F238E27FC236}">
                <a16:creationId xmlns:a16="http://schemas.microsoft.com/office/drawing/2014/main" id="{253A132C-4DFA-62F1-D25A-9C176280377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8326128" y="5773360"/>
            <a:ext cx="314996" cy="314996"/>
          </a:xfrm>
          <a:prstGeom prst="rect">
            <a:avLst/>
          </a:prstGeom>
        </p:spPr>
      </p:pic>
      <p:sp>
        <p:nvSpPr>
          <p:cNvPr id="18" name="TextBox 17">
            <a:extLst>
              <a:ext uri="{FF2B5EF4-FFF2-40B4-BE49-F238E27FC236}">
                <a16:creationId xmlns:a16="http://schemas.microsoft.com/office/drawing/2014/main" id="{C36F1584-300D-A8F1-CE34-0DF564E44055}"/>
              </a:ext>
              <a:ext uri="{C183D7F6-B498-43B3-948B-1728B52AA6E4}">
                <adec:decorative xmlns:adec="http://schemas.microsoft.com/office/drawing/2017/decorative" val="0"/>
              </a:ext>
            </a:extLst>
          </p:cNvPr>
          <p:cNvSpPr txBox="1"/>
          <p:nvPr userDrawn="1"/>
        </p:nvSpPr>
        <p:spPr>
          <a:xfrm>
            <a:off x="8706121" y="5773359"/>
            <a:ext cx="3132351" cy="307777"/>
          </a:xfrm>
          <a:prstGeom prst="rect">
            <a:avLst/>
          </a:prstGeom>
          <a:noFill/>
        </p:spPr>
        <p:txBody>
          <a:bodyPr wrap="square" lIns="91440" tIns="45720" rIns="91440" bIns="45720" rtlCol="0" anchor="t">
            <a:spAutoFit/>
          </a:bodyPr>
          <a:lstStyle/>
          <a:p>
            <a:r>
              <a:rPr lang="en-US" sz="1400" dirty="0"/>
              <a:t>instagram.com/ercot_iso</a:t>
            </a:r>
          </a:p>
        </p:txBody>
      </p:sp>
      <p:sp>
        <p:nvSpPr>
          <p:cNvPr id="20" name="Footer Placeholder 3">
            <a:extLst>
              <a:ext uri="{FF2B5EF4-FFF2-40B4-BE49-F238E27FC236}">
                <a16:creationId xmlns:a16="http://schemas.microsoft.com/office/drawing/2014/main" id="{7C754C4F-B602-D803-BB7A-BEE1415CE0E5}"/>
              </a:ext>
            </a:extLst>
          </p:cNvPr>
          <p:cNvSpPr>
            <a:spLocks noGrp="1"/>
          </p:cNvSpPr>
          <p:nvPr>
            <p:ph type="ftr" sz="quarter" idx="11"/>
          </p:nvPr>
        </p:nvSpPr>
        <p:spPr>
          <a:xfrm>
            <a:off x="530869" y="6356350"/>
            <a:ext cx="5565131"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20,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17860560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0511CB1D-D7A8-8516-A8D6-FDE88BB37837}"/>
              </a:ext>
            </a:extLst>
          </p:cNvPr>
          <p:cNvSpPr>
            <a:spLocks noGrp="1"/>
          </p:cNvSpPr>
          <p:nvPr>
            <p:ph type="title"/>
          </p:nvPr>
        </p:nvSpPr>
        <p:spPr>
          <a:xfrm>
            <a:off x="530868" y="1430448"/>
            <a:ext cx="5565132" cy="1848259"/>
          </a:xfrm>
        </p:spPr>
        <p:txBody>
          <a:bodyPr anchor="ctr"/>
          <a:lstStyle>
            <a:lvl1pPr>
              <a:defRPr sz="4000"/>
            </a:lvl1pPr>
          </a:lstStyle>
          <a:p>
            <a:r>
              <a:rPr lang="en-US" dirty="0"/>
              <a:t>Click to edit Master title style</a:t>
            </a:r>
          </a:p>
        </p:txBody>
      </p:sp>
      <p:sp>
        <p:nvSpPr>
          <p:cNvPr id="26" name="Text Placeholder 22">
            <a:extLst>
              <a:ext uri="{FF2B5EF4-FFF2-40B4-BE49-F238E27FC236}">
                <a16:creationId xmlns:a16="http://schemas.microsoft.com/office/drawing/2014/main" id="{7DB85F87-C4AC-5AA2-4395-ABB6B533D5DF}"/>
              </a:ext>
            </a:extLst>
          </p:cNvPr>
          <p:cNvSpPr>
            <a:spLocks noGrp="1"/>
          </p:cNvSpPr>
          <p:nvPr>
            <p:ph type="body" sz="quarter" idx="13"/>
          </p:nvPr>
        </p:nvSpPr>
        <p:spPr>
          <a:xfrm>
            <a:off x="530868" y="3501136"/>
            <a:ext cx="5565132"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25" name="Footer Placeholder 3">
            <a:extLst>
              <a:ext uri="{FF2B5EF4-FFF2-40B4-BE49-F238E27FC236}">
                <a16:creationId xmlns:a16="http://schemas.microsoft.com/office/drawing/2014/main" id="{524951DF-39E3-E4DB-EB22-28C36CEEB99F}"/>
              </a:ext>
            </a:extLst>
          </p:cNvPr>
          <p:cNvSpPr>
            <a:spLocks noGrp="1"/>
          </p:cNvSpPr>
          <p:nvPr>
            <p:ph type="ftr" sz="quarter" idx="11"/>
          </p:nvPr>
        </p:nvSpPr>
        <p:spPr>
          <a:xfrm>
            <a:off x="530869" y="6356350"/>
            <a:ext cx="8010526"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20,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27099429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ppendix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0"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Graphic 18" descr="ERCOT logo">
            <a:extLst>
              <a:ext uri="{FF2B5EF4-FFF2-40B4-BE49-F238E27FC236}">
                <a16:creationId xmlns:a16="http://schemas.microsoft.com/office/drawing/2014/main" id="{B751E01E-9D1B-AB32-9537-F544F49949E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37956" y="108220"/>
            <a:ext cx="703682" cy="259285"/>
          </a:xfrm>
          <a:prstGeom prst="rect">
            <a:avLst/>
          </a:prstGeom>
        </p:spPr>
      </p:pic>
      <p:sp>
        <p:nvSpPr>
          <p:cNvPr id="2" name="Title 1">
            <a:extLst>
              <a:ext uri="{FF2B5EF4-FFF2-40B4-BE49-F238E27FC236}">
                <a16:creationId xmlns:a16="http://schemas.microsoft.com/office/drawing/2014/main" id="{C5AB5A33-CD56-3912-4016-20DF30F14CCA}"/>
              </a:ext>
            </a:extLst>
          </p:cNvPr>
          <p:cNvSpPr>
            <a:spLocks noGrp="1"/>
          </p:cNvSpPr>
          <p:nvPr>
            <p:ph type="title"/>
          </p:nvPr>
        </p:nvSpPr>
        <p:spPr>
          <a:xfrm>
            <a:off x="530869" y="1430448"/>
            <a:ext cx="4064224" cy="1848259"/>
          </a:xfrm>
        </p:spPr>
        <p:txBody>
          <a:bodyPr anchor="ctr"/>
          <a:lstStyle>
            <a:lvl1pPr>
              <a:defRPr sz="4000"/>
            </a:lvl1pPr>
          </a:lstStyle>
          <a:p>
            <a:r>
              <a:rPr lang="en-US" dirty="0"/>
              <a:t>Click to edit Master title style</a:t>
            </a:r>
          </a:p>
        </p:txBody>
      </p:sp>
      <p:sp>
        <p:nvSpPr>
          <p:cNvPr id="23" name="Text Placeholder 22">
            <a:extLst>
              <a:ext uri="{FF2B5EF4-FFF2-40B4-BE49-F238E27FC236}">
                <a16:creationId xmlns:a16="http://schemas.microsoft.com/office/drawing/2014/main" id="{113BE72E-F22F-EA59-A56F-ACBBDAEAF810}"/>
              </a:ext>
            </a:extLst>
          </p:cNvPr>
          <p:cNvSpPr>
            <a:spLocks noGrp="1"/>
          </p:cNvSpPr>
          <p:nvPr>
            <p:ph type="body" sz="quarter" idx="13"/>
          </p:nvPr>
        </p:nvSpPr>
        <p:spPr>
          <a:xfrm>
            <a:off x="530869" y="3501136"/>
            <a:ext cx="4078434"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7" name="Text Placeholder 6">
            <a:extLst>
              <a:ext uri="{FF2B5EF4-FFF2-40B4-BE49-F238E27FC236}">
                <a16:creationId xmlns:a16="http://schemas.microsoft.com/office/drawing/2014/main" id="{6A05AE35-B341-C586-A0DD-9B916DA1D819}"/>
              </a:ext>
            </a:extLst>
          </p:cNvPr>
          <p:cNvSpPr>
            <a:spLocks noGrp="1"/>
          </p:cNvSpPr>
          <p:nvPr>
            <p:ph type="body" sz="quarter" idx="14"/>
          </p:nvPr>
        </p:nvSpPr>
        <p:spPr>
          <a:xfrm>
            <a:off x="5076825" y="1371600"/>
            <a:ext cx="65817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a:xfrm>
            <a:off x="530869" y="6356350"/>
            <a:ext cx="8010526"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20,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grpSp>
        <p:nvGrpSpPr>
          <p:cNvPr id="8" name="Group 7" descr="Confidential document label">
            <a:extLst>
              <a:ext uri="{FF2B5EF4-FFF2-40B4-BE49-F238E27FC236}">
                <a16:creationId xmlns:a16="http://schemas.microsoft.com/office/drawing/2014/main" id="{CDD9FF63-9408-EDE4-8E4D-207871A99374}"/>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0E25432-F52F-28E3-5AF1-36B3BEC45282}"/>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89B3A409-F400-7551-A8C4-6293E631585B}"/>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1964674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v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6F8A40-F0D0-857B-E8A8-1B3161AC4336}"/>
              </a:ext>
              <a:ext uri="{C183D7F6-B498-43B3-948B-1728B52AA6E4}">
                <adec:decorative xmlns:adec="http://schemas.microsoft.com/office/drawing/2017/decorative" val="1"/>
              </a:ext>
            </a:extLst>
          </p:cNvPr>
          <p:cNvSpPr>
            <a:spLocks/>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2DC5253-5E42-F62E-EA4E-3AB21BA87CDB}"/>
              </a:ext>
              <a:ext uri="{C183D7F6-B498-43B3-948B-1728B52AA6E4}">
                <adec:decorative xmlns:adec="http://schemas.microsoft.com/office/drawing/2017/decorative" val="1"/>
              </a:ext>
            </a:extLst>
          </p:cNvPr>
          <p:cNvSpPr>
            <a:spLocks/>
          </p:cNvSpPr>
          <p:nvPr userDrawn="1"/>
        </p:nvSpPr>
        <p:spPr>
          <a:xfrm>
            <a:off x="0" y="0"/>
            <a:ext cx="4206240"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ERCOT logo white on background">
            <a:extLst>
              <a:ext uri="{FF2B5EF4-FFF2-40B4-BE49-F238E27FC236}">
                <a16:creationId xmlns:a16="http://schemas.microsoft.com/office/drawing/2014/main" id="{590365CF-9C80-03DF-D245-DBE4EBA3335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8" name="TextBox 7">
            <a:extLst>
              <a:ext uri="{FF2B5EF4-FFF2-40B4-BE49-F238E27FC236}">
                <a16:creationId xmlns:a16="http://schemas.microsoft.com/office/drawing/2014/main" id="{1A1A5353-DA71-B6B2-BDDB-2FB68F1F0909}"/>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dirty="0">
                <a:solidFill>
                  <a:schemeClr val="bg1"/>
                </a:solidFill>
              </a:rPr>
              <a:t>CONFIDENTIAL</a:t>
            </a:r>
          </a:p>
        </p:txBody>
      </p:sp>
      <p:grpSp>
        <p:nvGrpSpPr>
          <p:cNvPr id="9" name="Group 8">
            <a:extLst>
              <a:ext uri="{FF2B5EF4-FFF2-40B4-BE49-F238E27FC236}">
                <a16:creationId xmlns:a16="http://schemas.microsoft.com/office/drawing/2014/main" id="{C05802D9-2F73-A263-28E7-486C8A489A26}"/>
              </a:ext>
              <a:ext uri="{C183D7F6-B498-43B3-948B-1728B52AA6E4}">
                <adec:decorative xmlns:adec="http://schemas.microsoft.com/office/drawing/2017/decorative" val="1"/>
              </a:ext>
            </a:extLst>
          </p:cNvPr>
          <p:cNvGrpSpPr/>
          <p:nvPr userDrawn="1"/>
        </p:nvGrpSpPr>
        <p:grpSpPr>
          <a:xfrm>
            <a:off x="-91688" y="457199"/>
            <a:ext cx="1162970" cy="358775"/>
            <a:chOff x="-91688" y="6362698"/>
            <a:chExt cx="1162970" cy="358775"/>
          </a:xfrm>
        </p:grpSpPr>
        <p:sp>
          <p:nvSpPr>
            <p:cNvPr id="10" name="Rectangle 9">
              <a:extLst>
                <a:ext uri="{FF2B5EF4-FFF2-40B4-BE49-F238E27FC236}">
                  <a16:creationId xmlns:a16="http://schemas.microsoft.com/office/drawing/2014/main" id="{8241ADA3-F564-E7C2-1972-0F9FF557AE05}"/>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D77A54B6-1CA8-9AE2-BCA6-21205CB4852B}"/>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pic>
        <p:nvPicPr>
          <p:cNvPr id="3" name="Graphic 2">
            <a:extLst>
              <a:ext uri="{FF2B5EF4-FFF2-40B4-BE49-F238E27FC236}">
                <a16:creationId xmlns:a16="http://schemas.microsoft.com/office/drawing/2014/main" id="{81B94DDE-8E3F-CACF-1508-79E6F98F5EE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l="59827" t="14818" r="10238" b="43257"/>
          <a:stretch>
            <a:fillRect/>
          </a:stretch>
        </p:blipFill>
        <p:spPr>
          <a:xfrm>
            <a:off x="-1" y="-1"/>
            <a:ext cx="12192001" cy="5732047"/>
          </a:xfrm>
          <a:prstGeom prst="rect">
            <a:avLst/>
          </a:prstGeom>
        </p:spPr>
      </p:pic>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5074920" y="2062263"/>
            <a:ext cx="6316168" cy="3366409"/>
          </a:xfrm>
          <a:prstGeom prst="rect">
            <a:avLst/>
          </a:prstGeom>
        </p:spPr>
        <p:txBody>
          <a:bodyPr anchor="t"/>
          <a:lstStyle>
            <a:lvl1pPr algn="l">
              <a:defRPr lang="en-US" sz="2000" b="1" dirty="0">
                <a:solidFill>
                  <a:schemeClr val="tx1"/>
                </a:solidFill>
              </a:defRPr>
            </a:lvl1pPr>
          </a:lstStyle>
          <a:p>
            <a:r>
              <a:rPr lang="en-US" dirty="0"/>
              <a:t>Click to edit Master title style</a:t>
            </a:r>
            <a:br>
              <a:rPr lang="en-US" dirty="0"/>
            </a:br>
            <a:endParaRPr lang="en-US" dirty="0"/>
          </a:p>
        </p:txBody>
      </p:sp>
    </p:spTree>
    <p:extLst>
      <p:ext uri="{BB962C8B-B14F-4D97-AF65-F5344CB8AC3E}">
        <p14:creationId xmlns:p14="http://schemas.microsoft.com/office/powerpoint/2010/main" val="1668910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9C062-513C-DF24-5E8C-7A974D572078}"/>
              </a:ext>
            </a:extLst>
          </p:cNvPr>
          <p:cNvSpPr>
            <a:spLocks noGrp="1"/>
          </p:cNvSpPr>
          <p:nvPr>
            <p:ph type="ctrTitle"/>
          </p:nvPr>
        </p:nvSpPr>
        <p:spPr>
          <a:xfrm>
            <a:off x="533400" y="1122363"/>
            <a:ext cx="11125200" cy="2387600"/>
          </a:xfrm>
        </p:spPr>
        <p:txBody>
          <a:bodyPr anchor="ctr">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532C3F11-2763-0216-A1B0-5E8B4FA80139}"/>
              </a:ext>
            </a:extLst>
          </p:cNvPr>
          <p:cNvSpPr>
            <a:spLocks noGrp="1"/>
          </p:cNvSpPr>
          <p:nvPr>
            <p:ph type="subTitle" idx="1"/>
          </p:nvPr>
        </p:nvSpPr>
        <p:spPr>
          <a:xfrm>
            <a:off x="533400" y="3602038"/>
            <a:ext cx="11125200" cy="1655762"/>
          </a:xfrm>
        </p:spPr>
        <p:txBody>
          <a:bodyPr wrap="square"/>
          <a:lstStyle>
            <a:lvl1pPr marL="0" indent="0" algn="ctr">
              <a:buNone/>
              <a:defRPr sz="2400" b="1">
                <a:solidFill>
                  <a:srgbClr val="00829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E95C98B8-43D7-C7B4-9956-25AC1BBC5587}"/>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C6E9BF30-5D82-5572-733E-882E0C0D3307}"/>
              </a:ext>
            </a:extLst>
          </p:cNvPr>
          <p:cNvSpPr>
            <a:spLocks noGrp="1"/>
          </p:cNvSpPr>
          <p:nvPr>
            <p:ph type="dt" sz="half" idx="10"/>
          </p:nvPr>
        </p:nvSpPr>
        <p:spPr/>
        <p:txBody>
          <a:bodyPr/>
          <a:lstStyle/>
          <a:p>
            <a:fld id="{8D345B5F-6A76-46F9-AC11-757A044249AE}" type="datetime4">
              <a:rPr lang="en-US" smtClean="0"/>
              <a:t>July 20, 2026</a:t>
            </a:fld>
            <a:endParaRPr lang="en-US" dirty="0"/>
          </a:p>
        </p:txBody>
      </p:sp>
      <p:sp>
        <p:nvSpPr>
          <p:cNvPr id="6" name="Slide Number Placeholder 5">
            <a:extLst>
              <a:ext uri="{FF2B5EF4-FFF2-40B4-BE49-F238E27FC236}">
                <a16:creationId xmlns:a16="http://schemas.microsoft.com/office/drawing/2014/main" id="{BB5906F4-426A-AD9D-021A-D7E95E349F77}"/>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4265130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11187714"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0" y="6356350"/>
            <a:ext cx="8010526" cy="365125"/>
          </a:xfrm>
        </p:spPr>
        <p:txBody>
          <a:bodyPr/>
          <a:lstStyle/>
          <a:p>
            <a:endParaRPr lang="en-US" dirty="0"/>
          </a:p>
        </p:txBody>
      </p:sp>
      <p:sp>
        <p:nvSpPr>
          <p:cNvPr id="6" name="Date Placeholder 3">
            <a:extLst>
              <a:ext uri="{FF2B5EF4-FFF2-40B4-BE49-F238E27FC236}">
                <a16:creationId xmlns:a16="http://schemas.microsoft.com/office/drawing/2014/main" id="{FCF93DBC-D2B3-EAA9-B573-4CBB1A9ECD37}"/>
              </a:ext>
            </a:extLst>
          </p:cNvPr>
          <p:cNvSpPr>
            <a:spLocks noGrp="1"/>
          </p:cNvSpPr>
          <p:nvPr>
            <p:ph type="dt" sz="half" idx="10"/>
          </p:nvPr>
        </p:nvSpPr>
        <p:spPr>
          <a:xfrm>
            <a:off x="8716884" y="6356350"/>
            <a:ext cx="2773273" cy="365125"/>
          </a:xfrm>
        </p:spPr>
        <p:txBody>
          <a:bodyPr/>
          <a:lstStyle/>
          <a:p>
            <a:fld id="{14560760-0B16-41B8-81DA-58FA2187E1CC}" type="datetime4">
              <a:rPr lang="en-US" smtClean="0"/>
              <a:t>July 20, 2026</a:t>
            </a:fld>
            <a:endParaRPr lang="en-US" dirty="0"/>
          </a:p>
        </p:txBody>
      </p:sp>
      <p:sp>
        <p:nvSpPr>
          <p:cNvPr id="11"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a:xfrm>
            <a:off x="11658600" y="6356350"/>
            <a:ext cx="533400" cy="365125"/>
          </a:xfrm>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879474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eynote and Imag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5394223" cy="45179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6331972" y="4630994"/>
            <a:ext cx="5326623" cy="1577301"/>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F8B62A2-45B4-4ECA-8168-BE9383DA5644}" type="datetime4">
              <a:rPr lang="en-US" smtClean="0"/>
              <a:t>July 20,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2" name="Picture Placeholder 2">
            <a:extLst>
              <a:ext uri="{FF2B5EF4-FFF2-40B4-BE49-F238E27FC236}">
                <a16:creationId xmlns:a16="http://schemas.microsoft.com/office/drawing/2014/main" id="{B0CE8C99-4E3A-25C3-1E3E-9D611CA96078}"/>
              </a:ext>
              <a:ext uri="{C183D7F6-B498-43B3-948B-1728B52AA6E4}">
                <adec:decorative xmlns:adec="http://schemas.microsoft.com/office/drawing/2017/decorative" val="1"/>
              </a:ext>
            </a:extLst>
          </p:cNvPr>
          <p:cNvSpPr>
            <a:spLocks noGrp="1"/>
          </p:cNvSpPr>
          <p:nvPr>
            <p:ph type="pic" idx="1"/>
          </p:nvPr>
        </p:nvSpPr>
        <p:spPr>
          <a:xfrm>
            <a:off x="6322142" y="1661652"/>
            <a:ext cx="5336458" cy="2772696"/>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286374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eynote and Image in Sideba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F05638A-F774-C6DB-0DC6-A2F6139BCE38}"/>
              </a:ext>
              <a:ext uri="{C183D7F6-B498-43B3-948B-1728B52AA6E4}">
                <adec:decorative xmlns:adec="http://schemas.microsoft.com/office/drawing/2017/decorative" val="1"/>
              </a:ext>
            </a:extLst>
          </p:cNvPr>
          <p:cNvSpPr/>
          <p:nvPr userDrawn="1"/>
        </p:nvSpPr>
        <p:spPr>
          <a:xfrm>
            <a:off x="6096001" y="0"/>
            <a:ext cx="6096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46482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5394223" cy="45179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6331972" y="4630994"/>
            <a:ext cx="5326623" cy="1577301"/>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5EC2E430-0983-479E-8535-00F341009C9B}" type="datetime4">
              <a:rPr lang="en-US" smtClean="0"/>
              <a:t>July 20,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2" name="Picture Placeholder 2">
            <a:extLst>
              <a:ext uri="{FF2B5EF4-FFF2-40B4-BE49-F238E27FC236}">
                <a16:creationId xmlns:a16="http://schemas.microsoft.com/office/drawing/2014/main" id="{B0CE8C99-4E3A-25C3-1E3E-9D611CA96078}"/>
              </a:ext>
              <a:ext uri="{C183D7F6-B498-43B3-948B-1728B52AA6E4}">
                <adec:decorative xmlns:adec="http://schemas.microsoft.com/office/drawing/2017/decorative" val="1"/>
              </a:ext>
            </a:extLst>
          </p:cNvPr>
          <p:cNvSpPr>
            <a:spLocks noGrp="1"/>
          </p:cNvSpPr>
          <p:nvPr>
            <p:ph type="pic" idx="1"/>
          </p:nvPr>
        </p:nvSpPr>
        <p:spPr>
          <a:xfrm>
            <a:off x="6322142" y="1661652"/>
            <a:ext cx="5336458" cy="2772696"/>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617653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de Keynot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6867525"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1">
            <a:extLst>
              <a:ext uri="{FF2B5EF4-FFF2-40B4-BE49-F238E27FC236}">
                <a16:creationId xmlns:a16="http://schemas.microsoft.com/office/drawing/2014/main" id="{28CAB249-6E2A-0D66-037F-C8C994EC04ED}"/>
              </a:ext>
            </a:extLst>
          </p:cNvPr>
          <p:cNvSpPr>
            <a:spLocks noGrp="1"/>
          </p:cNvSpPr>
          <p:nvPr>
            <p:ph type="body" sz="quarter" idx="15"/>
          </p:nvPr>
        </p:nvSpPr>
        <p:spPr>
          <a:xfrm flipH="1">
            <a:off x="7598003" y="1676400"/>
            <a:ext cx="4060596" cy="3190875"/>
          </a:xfrm>
          <a:prstGeom prst="foldedCorner">
            <a:avLst>
              <a:gd name="adj" fmla="val 8542"/>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b="1" dirty="0"/>
            </a:lvl1pPr>
            <a:lvl2pPr marL="548640" indent="-182880">
              <a:buFont typeface="Arial" panose="020B0604020202020204" pitchFamily="34" charset="0"/>
              <a:buChar cha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14560760-0B16-41B8-81DA-58FA2187E1CC}" type="datetime4">
              <a:rPr lang="en-US" smtClean="0"/>
              <a:t>July 20, 2026</a:t>
            </a:fld>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2241991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eynote with Sidebar">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EF24F99E-0EFC-4E0E-5FA5-D6E2097368DF}"/>
              </a:ext>
            </a:extLst>
          </p:cNvPr>
          <p:cNvSpPr>
            <a:spLocks noGrp="1"/>
          </p:cNvSpPr>
          <p:nvPr>
            <p:ph type="title"/>
          </p:nvPr>
        </p:nvSpPr>
        <p:spPr>
          <a:xfrm>
            <a:off x="1257300" y="457200"/>
            <a:ext cx="5991225" cy="914400"/>
          </a:xfrm>
          <a:prstGeom prst="rect">
            <a:avLst/>
          </a:prstGeom>
          <a:noFill/>
        </p:spPr>
        <p:txBody>
          <a:bodyPr vert="horz" lIns="0" tIns="0" rIns="0" bIns="0" rtlCol="0" anchor="t">
            <a:normAutofit/>
          </a:bodyPr>
          <a:lstStyle/>
          <a:p>
            <a:r>
              <a:rPr lang="en-US" dirty="0"/>
              <a:t>Click to edit Master title style</a:t>
            </a:r>
          </a:p>
        </p:txBody>
      </p:sp>
      <p:sp>
        <p:nvSpPr>
          <p:cNvPr id="13" name="Text Placeholder 12">
            <a:extLst>
              <a:ext uri="{FF2B5EF4-FFF2-40B4-BE49-F238E27FC236}">
                <a16:creationId xmlns:a16="http://schemas.microsoft.com/office/drawing/2014/main" id="{56CB17BE-2CF2-5B69-2FA2-C556C75E78C7}"/>
              </a:ext>
            </a:extLst>
          </p:cNvPr>
          <p:cNvSpPr>
            <a:spLocks noGrp="1"/>
          </p:cNvSpPr>
          <p:nvPr>
            <p:ph type="body" sz="quarter" idx="17"/>
          </p:nvPr>
        </p:nvSpPr>
        <p:spPr>
          <a:xfrm>
            <a:off x="495299" y="1676400"/>
            <a:ext cx="6791325" cy="26098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300" y="4463716"/>
            <a:ext cx="6800850" cy="1744579"/>
          </a:xfrm>
          <a:prstGeom prst="foldedCorner">
            <a:avLst>
              <a:gd name="adj" fmla="val 16667"/>
            </a:avLst>
          </a:prstGeom>
          <a:solidFill>
            <a:schemeClr val="accent2">
              <a:lumMod val="20000"/>
              <a:lumOff val="8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a:extLst>
              <a:ext uri="{FF2B5EF4-FFF2-40B4-BE49-F238E27FC236}">
                <a16:creationId xmlns:a16="http://schemas.microsoft.com/office/drawing/2014/main" id="{8C5D5F82-2DE8-D31E-AE3D-018BD935DE3D}"/>
              </a:ext>
            </a:extLst>
          </p:cNvPr>
          <p:cNvSpPr>
            <a:spLocks noGrp="1"/>
          </p:cNvSpPr>
          <p:nvPr>
            <p:ph idx="16"/>
          </p:nvPr>
        </p:nvSpPr>
        <p:spPr>
          <a:xfrm>
            <a:off x="8077201" y="533400"/>
            <a:ext cx="3581400" cy="5638799"/>
          </a:xfrm>
        </p:spPr>
        <p:txBody>
          <a:bodyPr>
            <a:noAutofit/>
          </a:bodyPr>
          <a:lstStyle>
            <a:lvl1pPr>
              <a:defRPr lang="en-US" dirty="0"/>
            </a:lvl1pPr>
            <a:lvl2pPr>
              <a:defRPr lang="en-US" dirty="0"/>
            </a:lvl2pPr>
            <a:lvl3pPr>
              <a:defRPr lang="en-US" dirty="0"/>
            </a:lvl3pPr>
            <a:lvl4pPr>
              <a:defRPr lang="en-US" dirty="0"/>
            </a:lvl4pPr>
            <a:lvl5pPr>
              <a:defRPr lang="en-US" dirty="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1" y="6356350"/>
            <a:ext cx="6762749" cy="365125"/>
          </a:xfrm>
        </p:spPr>
        <p:txBody>
          <a:bodyPr wrap="square" lIns="0"/>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July 20, 2026</a:t>
            </a:fld>
            <a:endParaRPr lang="en-US" dirty="0"/>
          </a:p>
        </p:txBody>
      </p:sp>
      <p:sp>
        <p:nvSpPr>
          <p:cNvPr id="7" name="Rectangle 6">
            <a:extLst>
              <a:ext uri="{FF2B5EF4-FFF2-40B4-BE49-F238E27FC236}">
                <a16:creationId xmlns:a16="http://schemas.microsoft.com/office/drawing/2014/main" id="{155086D0-23A2-1C6B-A4BF-B6E909DA999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657475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eynote Horizontal">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11163300" cy="2619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299" y="4463716"/>
            <a:ext cx="11163298" cy="1744579"/>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July 20, 2026</a:t>
            </a:fld>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34633517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6" Type="http://schemas.openxmlformats.org/officeDocument/2006/relationships/image" Target="../media/image3.svg"/><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theme" Target="../theme/theme2.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A1678F26-9E3A-1EC0-39CE-8DC562CAF93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4"/>
              </a:ext>
            </a:extLst>
          </a:blip>
          <a:srcRect l="59827" t="14818" r="10238" b="43257"/>
          <a:stretch>
            <a:fillRect/>
          </a:stretch>
        </p:blipFill>
        <p:spPr>
          <a:xfrm>
            <a:off x="-1" y="-1"/>
            <a:ext cx="12192001" cy="5732047"/>
          </a:xfrm>
          <a:prstGeom prst="rect">
            <a:avLst/>
          </a:prstGeom>
        </p:spPr>
      </p:pic>
      <p:sp>
        <p:nvSpPr>
          <p:cNvPr id="2" name="Rectangle 1">
            <a:extLst>
              <a:ext uri="{FF2B5EF4-FFF2-40B4-BE49-F238E27FC236}">
                <a16:creationId xmlns:a16="http://schemas.microsoft.com/office/drawing/2014/main" id="{F83DA6C0-622C-56B9-A11A-C7B46D6B1872}"/>
              </a:ext>
              <a:ext uri="{C183D7F6-B498-43B3-948B-1728B52AA6E4}">
                <adec:decorative xmlns:adec="http://schemas.microsoft.com/office/drawing/2017/decorative" val="1"/>
              </a:ext>
            </a:extLst>
          </p:cNvPr>
          <p:cNvSpPr>
            <a:spLocks/>
          </p:cNvSpPr>
          <p:nvPr userDrawn="1"/>
        </p:nvSpPr>
        <p:spPr>
          <a:xfrm>
            <a:off x="-1" y="0"/>
            <a:ext cx="6096001"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descr="ERCOT logo white on background">
            <a:extLst>
              <a:ext uri="{FF2B5EF4-FFF2-40B4-BE49-F238E27FC236}">
                <a16:creationId xmlns:a16="http://schemas.microsoft.com/office/drawing/2014/main" id="{24916EE6-D8BD-2246-322B-E4425F0F9A21}"/>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18" name="TextBox 17">
            <a:extLst>
              <a:ext uri="{FF2B5EF4-FFF2-40B4-BE49-F238E27FC236}">
                <a16:creationId xmlns:a16="http://schemas.microsoft.com/office/drawing/2014/main" id="{EDC1132D-9952-07F0-B506-0AC57F014644}"/>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dirty="0">
                <a:solidFill>
                  <a:schemeClr val="bg1"/>
                </a:solidFill>
              </a:rPr>
              <a:t>CONFIDENTIAL</a:t>
            </a:r>
          </a:p>
        </p:txBody>
      </p:sp>
      <p:grpSp>
        <p:nvGrpSpPr>
          <p:cNvPr id="19" name="Group 18">
            <a:extLst>
              <a:ext uri="{FF2B5EF4-FFF2-40B4-BE49-F238E27FC236}">
                <a16:creationId xmlns:a16="http://schemas.microsoft.com/office/drawing/2014/main" id="{DFE356D3-1829-BA32-62D3-D6BBF887FF81}"/>
              </a:ext>
              <a:ext uri="{C183D7F6-B498-43B3-948B-1728B52AA6E4}">
                <adec:decorative xmlns:adec="http://schemas.microsoft.com/office/drawing/2017/decorative" val="1"/>
              </a:ext>
            </a:extLst>
          </p:cNvPr>
          <p:cNvGrpSpPr/>
          <p:nvPr userDrawn="1"/>
        </p:nvGrpSpPr>
        <p:grpSpPr>
          <a:xfrm>
            <a:off x="-91688" y="457199"/>
            <a:ext cx="1162970" cy="358775"/>
            <a:chOff x="-91688" y="6362698"/>
            <a:chExt cx="1162970" cy="358775"/>
          </a:xfrm>
        </p:grpSpPr>
        <p:sp>
          <p:nvSpPr>
            <p:cNvPr id="20" name="Rectangle 19">
              <a:extLst>
                <a:ext uri="{FF2B5EF4-FFF2-40B4-BE49-F238E27FC236}">
                  <a16:creationId xmlns:a16="http://schemas.microsoft.com/office/drawing/2014/main" id="{769F1A3B-7D9E-6E0C-224F-7FFACD1B9397}"/>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432CD704-9BA3-CCE0-2685-8FBAA5974224}"/>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3338138243"/>
      </p:ext>
    </p:extLst>
  </p:cSld>
  <p:clrMap bg1="lt1" tx1="dk1" bg2="lt2" tx2="dk2" accent1="accent1" accent2="accent2" accent3="accent3" accent4="accent4" accent5="accent5" accent6="accent6" hlink="hlink" folHlink="folHlink"/>
  <p:sldLayoutIdLst>
    <p:sldLayoutId id="2147483678" r:id="rId1"/>
    <p:sldLayoutId id="2147483684"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23ED7C-25D4-4004-0ADC-2942F5EF2DDF}"/>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E117534D-C175-91CE-AB0E-8AF761299486}"/>
              </a:ext>
            </a:extLst>
          </p:cNvPr>
          <p:cNvSpPr>
            <a:spLocks noGrp="1"/>
          </p:cNvSpPr>
          <p:nvPr>
            <p:ph type="body" idx="1"/>
          </p:nvPr>
        </p:nvSpPr>
        <p:spPr>
          <a:xfrm>
            <a:off x="533400" y="1706252"/>
            <a:ext cx="11125201" cy="4470711"/>
          </a:xfrm>
          <a:prstGeom prst="rect">
            <a:avLst/>
          </a:prstGeom>
        </p:spPr>
        <p:txBody>
          <a:bodyPr vert="horz" wrap="square"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C8CF572-2776-A000-A27C-E69A8CD2DB0E}"/>
              </a:ext>
            </a:extLst>
          </p:cNvPr>
          <p:cNvSpPr>
            <a:spLocks noGrp="1"/>
          </p:cNvSpPr>
          <p:nvPr>
            <p:ph type="dt" sz="half" idx="2"/>
          </p:nvPr>
        </p:nvSpPr>
        <p:spPr>
          <a:xfrm>
            <a:off x="8716884" y="6356350"/>
            <a:ext cx="2773273" cy="365125"/>
          </a:xfrm>
          <a:prstGeom prst="rect">
            <a:avLst/>
          </a:prstGeom>
        </p:spPr>
        <p:txBody>
          <a:bodyPr vert="horz" lIns="0" tIns="0" rIns="0" bIns="0" rtlCol="0" anchor="ctr"/>
          <a:lstStyle>
            <a:lvl1pPr algn="ctr">
              <a:defRPr sz="1200">
                <a:solidFill>
                  <a:srgbClr val="5B6770"/>
                </a:solidFill>
              </a:defRPr>
            </a:lvl1pPr>
          </a:lstStyle>
          <a:p>
            <a:fld id="{B145F6E8-FE0B-4A87-A96D-6C3DE3AC3724}" type="datetime4">
              <a:rPr lang="en-US" smtClean="0"/>
              <a:t>July 20, 2026</a:t>
            </a:fld>
            <a:endParaRPr lang="en-US" dirty="0"/>
          </a:p>
        </p:txBody>
      </p:sp>
      <p:sp>
        <p:nvSpPr>
          <p:cNvPr id="5" name="Footer Placeholder 4">
            <a:extLst>
              <a:ext uri="{FF2B5EF4-FFF2-40B4-BE49-F238E27FC236}">
                <a16:creationId xmlns:a16="http://schemas.microsoft.com/office/drawing/2014/main" id="{1C71D105-0AFC-E989-21E7-4A7577224539}"/>
              </a:ext>
            </a:extLst>
          </p:cNvPr>
          <p:cNvSpPr>
            <a:spLocks noGrp="1"/>
          </p:cNvSpPr>
          <p:nvPr>
            <p:ph type="ftr" sz="quarter" idx="3"/>
          </p:nvPr>
        </p:nvSpPr>
        <p:spPr>
          <a:xfrm>
            <a:off x="533400" y="6356350"/>
            <a:ext cx="8010526" cy="365125"/>
          </a:xfrm>
          <a:prstGeom prst="rect">
            <a:avLst/>
          </a:prstGeom>
          <a:solidFill>
            <a:schemeClr val="bg1"/>
          </a:solidFill>
        </p:spPr>
        <p:txBody>
          <a:bodyPr vert="horz" lIns="0" tIns="0" rIns="0" bIns="0" rtlCol="0" anchor="ctr"/>
          <a:lstStyle>
            <a:lvl1pPr algn="l">
              <a:defRPr sz="1200">
                <a:solidFill>
                  <a:srgbClr val="5B6770"/>
                </a:solidFill>
              </a:defRPr>
            </a:lvl1pPr>
          </a:lstStyle>
          <a:p>
            <a:endParaRPr lang="en-US" dirty="0"/>
          </a:p>
        </p:txBody>
      </p:sp>
      <p:sp>
        <p:nvSpPr>
          <p:cNvPr id="6" name="Slide Number Placeholder 5">
            <a:extLst>
              <a:ext uri="{FF2B5EF4-FFF2-40B4-BE49-F238E27FC236}">
                <a16:creationId xmlns:a16="http://schemas.microsoft.com/office/drawing/2014/main" id="{AD294E2B-7999-A86B-70B0-0CA8AF3AB003}"/>
              </a:ext>
            </a:extLst>
          </p:cNvPr>
          <p:cNvSpPr>
            <a:spLocks noGrp="1"/>
          </p:cNvSpPr>
          <p:nvPr>
            <p:ph type="sldNum" sz="quarter" idx="4"/>
          </p:nvPr>
        </p:nvSpPr>
        <p:spPr>
          <a:xfrm>
            <a:off x="11658600" y="6356350"/>
            <a:ext cx="533400" cy="365125"/>
          </a:xfrm>
          <a:prstGeom prst="rect">
            <a:avLst/>
          </a:prstGeom>
          <a:solidFill>
            <a:schemeClr val="bg1"/>
          </a:solidFill>
        </p:spPr>
        <p:txBody>
          <a:bodyPr vert="horz" wrap="square" lIns="91440" tIns="45720" rIns="91440" bIns="45720" rtlCol="0" anchor="ctr">
            <a:normAutofit/>
          </a:bodyPr>
          <a:lstStyle>
            <a:lvl1pPr algn="ctr">
              <a:defRPr sz="1200" b="1">
                <a:solidFill>
                  <a:schemeClr val="accent1"/>
                </a:solidFill>
              </a:defRPr>
            </a:lvl1pPr>
          </a:lstStyle>
          <a:p>
            <a:fld id="{BCDE79FB-97BA-492B-8D57-F1373F9ADA95}" type="slidenum">
              <a:rPr lang="en-US" smtClean="0"/>
              <a:pPr/>
              <a:t>‹#›</a:t>
            </a:fld>
            <a:endParaRPr lang="en-US" dirty="0"/>
          </a:p>
        </p:txBody>
      </p:sp>
      <p:pic>
        <p:nvPicPr>
          <p:cNvPr id="23" name="Graphic 22" descr="ERCOT logo">
            <a:extLst>
              <a:ext uri="{FF2B5EF4-FFF2-40B4-BE49-F238E27FC236}">
                <a16:creationId xmlns:a16="http://schemas.microsoft.com/office/drawing/2014/main" id="{860966C1-7702-678E-6F8A-91940323E9F1}"/>
              </a:ext>
            </a:extLst>
          </p:cNvPr>
          <p:cNvPicPr>
            <a:picLocks noChangeAspect="1"/>
          </p:cNvPicPr>
          <p:nvPr userDrawn="1"/>
        </p:nvPicPr>
        <p:blipFill>
          <a:blip>
            <a:extLst>
              <a:ext uri="{96DAC541-7B7A-43D3-8B79-37D633B846F1}">
                <asvg:svgBlip xmlns:asvg="http://schemas.microsoft.com/office/drawing/2016/SVG/main" r:embed="rId16"/>
              </a:ext>
            </a:extLst>
          </a:blip>
          <a:srcRect/>
          <a:stretch/>
        </p:blipFill>
        <p:spPr>
          <a:xfrm>
            <a:off x="137956" y="108220"/>
            <a:ext cx="703682" cy="259285"/>
          </a:xfrm>
          <a:prstGeom prst="rect">
            <a:avLst/>
          </a:prstGeom>
        </p:spPr>
      </p:pic>
      <p:grpSp>
        <p:nvGrpSpPr>
          <p:cNvPr id="7" name="Group 6" descr="Confidential document label">
            <a:extLst>
              <a:ext uri="{FF2B5EF4-FFF2-40B4-BE49-F238E27FC236}">
                <a16:creationId xmlns:a16="http://schemas.microsoft.com/office/drawing/2014/main" id="{7CE24704-51D7-2CB8-A1DB-A39B7EEEA928}"/>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22AAAB4-B1A4-DCFD-AF60-75F135DD9F6D}"/>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2209C7F2-C29B-60A9-D309-0B97779BE9DF}"/>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3499037964"/>
      </p:ext>
    </p:extLst>
  </p:cSld>
  <p:clrMap bg1="lt1" tx1="dk1" bg2="lt2" tx2="dk2" accent1="accent1" accent2="accent2" accent3="accent3" accent4="accent4" accent5="accent5" accent6="accent6" hlink="hlink" folHlink="folHlink"/>
  <p:sldLayoutIdLst>
    <p:sldLayoutId id="2147483661" r:id="rId1"/>
    <p:sldLayoutId id="2147483681" r:id="rId2"/>
    <p:sldLayoutId id="2147483682" r:id="rId3"/>
    <p:sldLayoutId id="2147483683" r:id="rId4"/>
    <p:sldLayoutId id="2147483671" r:id="rId5"/>
    <p:sldLayoutId id="2147483673" r:id="rId6"/>
    <p:sldLayoutId id="2147483672" r:id="rId7"/>
    <p:sldLayoutId id="2147483664" r:id="rId8"/>
    <p:sldLayoutId id="2147483668" r:id="rId9"/>
    <p:sldLayoutId id="2147483669" r:id="rId10"/>
    <p:sldLayoutId id="2147483666" r:id="rId11"/>
    <p:sldLayoutId id="2147483675" r:id="rId12"/>
    <p:sldLayoutId id="2147483679" r:id="rId13"/>
    <p:sldLayoutId id="2147483676" r:id="rId14"/>
  </p:sldLayoutIdLst>
  <p:hf hdr="0" ftr="0" dt="0"/>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344">
          <p15:clr>
            <a:srgbClr val="F26B43"/>
          </p15:clr>
        </p15:guide>
        <p15:guide id="3" pos="312" userDrawn="1">
          <p15:clr>
            <a:srgbClr val="F26B43"/>
          </p15:clr>
        </p15:guide>
        <p15:guide id="5" pos="3840" userDrawn="1">
          <p15:clr>
            <a:srgbClr val="F26B43"/>
          </p15:clr>
        </p15:guide>
        <p15:guide id="6"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hyperlink" Target="https://www.ercot.com/services/comm/mkt_notices/M-A032326-01A"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s://www.ercot.com/services/comm/mkt_notices/M-A062326-01" TargetMode="Externa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AF31B-7178-C607-17D8-2A2BD0BBEF7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D499839-B798-E7B3-DB15-49FAE56390EE}"/>
              </a:ext>
            </a:extLst>
          </p:cNvPr>
          <p:cNvSpPr>
            <a:spLocks noGrp="1"/>
          </p:cNvSpPr>
          <p:nvPr>
            <p:ph type="ctrTitle"/>
          </p:nvPr>
        </p:nvSpPr>
        <p:spPr/>
        <p:txBody>
          <a:bodyPr>
            <a:normAutofit/>
          </a:bodyPr>
          <a:lstStyle/>
          <a:p>
            <a:pPr>
              <a:lnSpc>
                <a:spcPct val="100000"/>
              </a:lnSpc>
              <a:spcBef>
                <a:spcPts val="300"/>
              </a:spcBef>
              <a:spcAft>
                <a:spcPts val="300"/>
              </a:spcAft>
              <a:defRPr/>
            </a:pPr>
            <a:r>
              <a:rPr lang="en-US" sz="2800" dirty="0"/>
              <a:t>SCR820 – Real-Time Operator Communications System (RTOC)</a:t>
            </a:r>
            <a:br>
              <a:rPr lang="en-US" sz="2800" dirty="0"/>
            </a:br>
            <a:br>
              <a:rPr lang="en-US" sz="1400" b="0" dirty="0"/>
            </a:br>
            <a:br>
              <a:rPr lang="en-US" sz="1400" b="0" dirty="0"/>
            </a:br>
            <a:r>
              <a:rPr lang="en-US" sz="1800" b="0" i="1" dirty="0"/>
              <a:t>Preethi Meher</a:t>
            </a:r>
            <a:br>
              <a:rPr lang="en-US" sz="1800" b="0" i="1" dirty="0"/>
            </a:br>
            <a:br>
              <a:rPr lang="en-US" sz="1800" b="0" dirty="0"/>
            </a:br>
            <a:br>
              <a:rPr lang="en-US" sz="1400" b="0" dirty="0"/>
            </a:br>
            <a:br>
              <a:rPr lang="en-US" sz="1200" b="0" dirty="0"/>
            </a:br>
            <a:fld id="{791A7780-03EF-4C42-B9F1-72A8C3465823}" type="datetime4">
              <a:rPr lang="en-US" sz="1100" b="0" smtClean="0"/>
              <a:pPr>
                <a:lnSpc>
                  <a:spcPct val="100000"/>
                </a:lnSpc>
                <a:spcBef>
                  <a:spcPts val="300"/>
                </a:spcBef>
                <a:spcAft>
                  <a:spcPts val="300"/>
                </a:spcAft>
                <a:defRPr/>
              </a:pPr>
              <a:t>July 20, 2026</a:t>
            </a:fld>
            <a:endParaRPr lang="en-US" dirty="0"/>
          </a:p>
        </p:txBody>
      </p:sp>
      <p:sp>
        <p:nvSpPr>
          <p:cNvPr id="11" name="Text Placeholder 10">
            <a:extLst>
              <a:ext uri="{FF2B5EF4-FFF2-40B4-BE49-F238E27FC236}">
                <a16:creationId xmlns:a16="http://schemas.microsoft.com/office/drawing/2014/main" id="{D83F62B0-6886-0C8B-6EFE-6D66885D0E4B}"/>
              </a:ext>
            </a:extLst>
          </p:cNvPr>
          <p:cNvSpPr>
            <a:spLocks noGrp="1"/>
          </p:cNvSpPr>
          <p:nvPr>
            <p:ph type="body" sz="quarter" idx="15"/>
          </p:nvPr>
        </p:nvSpPr>
        <p:spPr>
          <a:prstGeom prst="foldedCorner">
            <a:avLst>
              <a:gd name="adj" fmla="val 23384"/>
            </a:avLst>
          </a:prstGeom>
          <a:solidFill>
            <a:srgbClr val="E6EBF0">
              <a:alpha val="67000"/>
            </a:srgbClr>
          </a:solidFill>
          <a:ln>
            <a:solidFill>
              <a:srgbClr val="E6EBF0"/>
            </a:solidFill>
          </a:ln>
        </p:spPr>
        <p:txBody>
          <a:bodyPr lIns="274320" tIns="182880" rIns="91440"/>
          <a:lstStyle/>
          <a:p>
            <a:r>
              <a:rPr lang="en-US" dirty="0"/>
              <a:t>Key Takeaways</a:t>
            </a:r>
          </a:p>
          <a:p>
            <a:pPr marL="548640" indent="-182880">
              <a:lnSpc>
                <a:spcPct val="100000"/>
              </a:lnSpc>
              <a:spcBef>
                <a:spcPts val="300"/>
              </a:spcBef>
              <a:spcAft>
                <a:spcPts val="300"/>
              </a:spcAft>
              <a:buFont typeface="Arial" panose="020B0604020202020204" pitchFamily="34" charset="0"/>
              <a:buChar char="•"/>
            </a:pPr>
            <a:r>
              <a:rPr lang="en-US" b="0" dirty="0"/>
              <a:t>RTOC project and market testing updates</a:t>
            </a:r>
          </a:p>
        </p:txBody>
      </p:sp>
      <p:sp>
        <p:nvSpPr>
          <p:cNvPr id="13" name="Content Placeholder 12">
            <a:extLst>
              <a:ext uri="{FF2B5EF4-FFF2-40B4-BE49-F238E27FC236}">
                <a16:creationId xmlns:a16="http://schemas.microsoft.com/office/drawing/2014/main" id="{619804EA-9740-9589-9164-5FD489B897C1}"/>
              </a:ext>
            </a:extLst>
          </p:cNvPr>
          <p:cNvSpPr>
            <a:spLocks noGrp="1"/>
          </p:cNvSpPr>
          <p:nvPr>
            <p:ph sz="quarter" idx="16"/>
          </p:nvPr>
        </p:nvSpPr>
        <p:spPr>
          <a:noFill/>
        </p:spPr>
        <p:txBody>
          <a:bodyPr/>
          <a:lstStyle/>
          <a:p>
            <a:r>
              <a:rPr lang="en-US" dirty="0"/>
              <a:t>Outline:</a:t>
            </a:r>
          </a:p>
          <a:p>
            <a:pPr marL="342900" indent="274320">
              <a:buFont typeface="Arial" panose="020B0604020202020204" pitchFamily="34" charset="0"/>
              <a:buChar char="•"/>
            </a:pPr>
            <a:r>
              <a:rPr lang="en-US" b="0" dirty="0"/>
              <a:t>Status updates</a:t>
            </a:r>
          </a:p>
          <a:p>
            <a:pPr marL="342900" indent="274320">
              <a:buFont typeface="Arial" panose="020B0604020202020204" pitchFamily="34" charset="0"/>
              <a:buChar char="•"/>
            </a:pPr>
            <a:r>
              <a:rPr lang="en-US" b="0" dirty="0"/>
              <a:t>Market Testing Updates</a:t>
            </a:r>
          </a:p>
          <a:p>
            <a:pPr marL="342900" indent="274320">
              <a:buFont typeface="Arial" panose="020B0604020202020204" pitchFamily="34" charset="0"/>
              <a:buChar char="•"/>
            </a:pPr>
            <a:r>
              <a:rPr lang="en-US" b="0" dirty="0"/>
              <a:t>Recap Tool Access</a:t>
            </a:r>
          </a:p>
          <a:p>
            <a:pPr marL="342900" indent="274320">
              <a:buFont typeface="Arial" panose="020B0604020202020204" pitchFamily="34" charset="0"/>
              <a:buChar char="•"/>
            </a:pPr>
            <a:r>
              <a:rPr lang="en-US" b="0" dirty="0"/>
              <a:t>Primary Contacts</a:t>
            </a:r>
          </a:p>
          <a:p>
            <a:endParaRPr lang="en-US" dirty="0"/>
          </a:p>
          <a:p>
            <a:endParaRPr lang="en-US" dirty="0"/>
          </a:p>
        </p:txBody>
      </p:sp>
    </p:spTree>
    <p:extLst>
      <p:ext uri="{BB962C8B-B14F-4D97-AF65-F5344CB8AC3E}">
        <p14:creationId xmlns:p14="http://schemas.microsoft.com/office/powerpoint/2010/main" val="3584611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6C0C0-0BCB-DB26-662D-330CD3E12C91}"/>
              </a:ext>
            </a:extLst>
          </p:cNvPr>
          <p:cNvSpPr>
            <a:spLocks noGrp="1"/>
          </p:cNvSpPr>
          <p:nvPr>
            <p:ph type="title"/>
          </p:nvPr>
        </p:nvSpPr>
        <p:spPr/>
        <p:txBody>
          <a:bodyPr/>
          <a:lstStyle/>
          <a:p>
            <a:r>
              <a:rPr lang="en-US" dirty="0"/>
              <a:t>Status Updates</a:t>
            </a:r>
          </a:p>
        </p:txBody>
      </p:sp>
      <p:sp>
        <p:nvSpPr>
          <p:cNvPr id="3" name="Text Placeholder 2">
            <a:extLst>
              <a:ext uri="{FF2B5EF4-FFF2-40B4-BE49-F238E27FC236}">
                <a16:creationId xmlns:a16="http://schemas.microsoft.com/office/drawing/2014/main" id="{D7ECA840-0A0F-694A-41FD-891C8FA19C3A}"/>
              </a:ext>
            </a:extLst>
          </p:cNvPr>
          <p:cNvSpPr>
            <a:spLocks noGrp="1"/>
          </p:cNvSpPr>
          <p:nvPr>
            <p:ph type="body" sz="quarter" idx="16"/>
          </p:nvPr>
        </p:nvSpPr>
        <p:spPr>
          <a:xfrm>
            <a:off x="495300" y="1176867"/>
            <a:ext cx="11187714" cy="4995333"/>
          </a:xfrm>
        </p:spPr>
        <p:txBody>
          <a:bodyPr/>
          <a:lstStyle/>
          <a:p>
            <a:pPr indent="-285750" algn="just">
              <a:buFont typeface="Wingdings" panose="05000000000000000000" pitchFamily="2" charset="2"/>
              <a:buChar char="q"/>
            </a:pPr>
            <a:r>
              <a:rPr lang="en-US" sz="1800" b="1" dirty="0"/>
              <a:t>Project updates </a:t>
            </a:r>
          </a:p>
          <a:p>
            <a:pPr indent="-285750" algn="just">
              <a:buFont typeface="Wingdings" panose="05000000000000000000" pitchFamily="2" charset="2"/>
              <a:buChar char="q"/>
            </a:pPr>
            <a:endParaRPr lang="en-US" b="1" u="sng" dirty="0">
              <a:ea typeface="Calibri" panose="020F0502020204030204" pitchFamily="34" charset="0"/>
              <a:cs typeface="Calibri" panose="020F0502020204030204" pitchFamily="34" charset="0"/>
            </a:endParaRPr>
          </a:p>
          <a:p>
            <a:pPr lvl="1" indent="-342900">
              <a:spcBef>
                <a:spcPts val="0"/>
              </a:spcBef>
              <a:spcAft>
                <a:spcPts val="1200"/>
              </a:spcAft>
              <a:buFont typeface="Wingdings" panose="05000000000000000000" pitchFamily="2" charset="2"/>
              <a:buChar char="q"/>
            </a:pPr>
            <a:r>
              <a:rPr lang="en-US" dirty="0">
                <a:latin typeface="Arial" panose="020B0604020202020204" pitchFamily="34" charset="0"/>
              </a:rPr>
              <a:t>QSE testing has started, and we are working on gathering primary contacts</a:t>
            </a:r>
            <a:br>
              <a:rPr lang="en-US" dirty="0">
                <a:latin typeface="Arial" panose="020B0604020202020204" pitchFamily="34" charset="0"/>
              </a:rPr>
            </a:br>
            <a:endParaRPr lang="en-US" dirty="0">
              <a:latin typeface="Arial" panose="020B0604020202020204" pitchFamily="34" charset="0"/>
            </a:endParaRPr>
          </a:p>
          <a:p>
            <a:pPr lvl="1" indent="-342900">
              <a:spcBef>
                <a:spcPts val="0"/>
              </a:spcBef>
              <a:spcAft>
                <a:spcPts val="1200"/>
              </a:spcAft>
              <a:buFont typeface="Wingdings" panose="05000000000000000000" pitchFamily="2" charset="2"/>
              <a:buChar char="q"/>
            </a:pPr>
            <a:r>
              <a:rPr lang="en-US" dirty="0">
                <a:latin typeface="Arial" panose="020B0604020202020204" pitchFamily="34" charset="0"/>
              </a:rPr>
              <a:t>Control Room Operations is planning to send communications through RTOC tool for testing purpose in parallel with hotline calls for routine tasks</a:t>
            </a:r>
            <a:br>
              <a:rPr lang="en-US" dirty="0">
                <a:latin typeface="Arial" panose="020B0604020202020204" pitchFamily="34" charset="0"/>
              </a:rPr>
            </a:br>
            <a:endParaRPr lang="en-US" dirty="0">
              <a:latin typeface="Arial" panose="020B0604020202020204" pitchFamily="34" charset="0"/>
            </a:endParaRPr>
          </a:p>
          <a:p>
            <a:pPr lvl="1" indent="-342900">
              <a:spcBef>
                <a:spcPts val="0"/>
              </a:spcBef>
              <a:spcAft>
                <a:spcPts val="1200"/>
              </a:spcAft>
              <a:buFont typeface="Wingdings" panose="05000000000000000000" pitchFamily="2" charset="2"/>
              <a:buChar char="q"/>
            </a:pPr>
            <a:r>
              <a:rPr lang="en-US" dirty="0">
                <a:latin typeface="Arial" panose="020B0604020202020204" pitchFamily="34" charset="0"/>
              </a:rPr>
              <a:t>Internal discussions are underway to draft NPRR to update Protocols that allow Control Room to use this tool in addition to current Hotline Call</a:t>
            </a:r>
          </a:p>
          <a:p>
            <a:pPr marL="342900" lvl="1" algn="just">
              <a:spcAft>
                <a:spcPts val="1200"/>
              </a:spcAft>
              <a:buFont typeface="Wingdings" panose="05000000000000000000" pitchFamily="2" charset="2"/>
              <a:buChar char="q"/>
            </a:pPr>
            <a:r>
              <a:rPr lang="en-US" sz="1800" b="1" dirty="0"/>
              <a:t> Development updates </a:t>
            </a:r>
            <a:endParaRPr lang="en-US" dirty="0">
              <a:latin typeface="Arial" panose="020B0604020202020204" pitchFamily="34" charset="0"/>
            </a:endParaRPr>
          </a:p>
          <a:p>
            <a:pPr lvl="1" indent="-342900">
              <a:spcBef>
                <a:spcPts val="0"/>
              </a:spcBef>
              <a:spcAft>
                <a:spcPts val="1200"/>
              </a:spcAft>
              <a:buFont typeface="Wingdings" panose="05000000000000000000" pitchFamily="2" charset="2"/>
              <a:buChar char="q"/>
            </a:pPr>
            <a:r>
              <a:rPr lang="en-US" dirty="0">
                <a:latin typeface="Arial" panose="020B0604020202020204" pitchFamily="34" charset="0"/>
              </a:rPr>
              <a:t>The first version of the SOL Exceedance data displays has been developed and deployed to Production environment</a:t>
            </a:r>
            <a:br>
              <a:rPr lang="en-US" dirty="0">
                <a:latin typeface="Arial" panose="020B0604020202020204" pitchFamily="34" charset="0"/>
              </a:rPr>
            </a:br>
            <a:endParaRPr lang="en-US" dirty="0">
              <a:latin typeface="Arial" panose="020B0604020202020204" pitchFamily="34" charset="0"/>
            </a:endParaRPr>
          </a:p>
          <a:p>
            <a:pPr lvl="1" indent="-342900">
              <a:spcBef>
                <a:spcPts val="0"/>
              </a:spcBef>
              <a:spcAft>
                <a:spcPts val="1200"/>
              </a:spcAft>
              <a:buFont typeface="Wingdings" panose="05000000000000000000" pitchFamily="2" charset="2"/>
              <a:buChar char="q"/>
            </a:pPr>
            <a:r>
              <a:rPr lang="en-US" dirty="0">
                <a:latin typeface="Arial" panose="020B0604020202020204" pitchFamily="34" charset="0"/>
              </a:rPr>
              <a:t>SOL Exceedance History tab has been rolled out</a:t>
            </a:r>
            <a:br>
              <a:rPr lang="en-US" dirty="0">
                <a:latin typeface="Arial" panose="020B0604020202020204" pitchFamily="34" charset="0"/>
              </a:rPr>
            </a:br>
            <a:endParaRPr lang="en-US" dirty="0">
              <a:latin typeface="Arial" panose="020B0604020202020204" pitchFamily="34" charset="0"/>
            </a:endParaRPr>
          </a:p>
          <a:p>
            <a:pPr lvl="1" indent="-342900">
              <a:spcBef>
                <a:spcPts val="0"/>
              </a:spcBef>
              <a:spcAft>
                <a:spcPts val="1200"/>
              </a:spcAft>
              <a:buFont typeface="Wingdings" panose="05000000000000000000" pitchFamily="2" charset="2"/>
              <a:buChar char="q"/>
            </a:pPr>
            <a:r>
              <a:rPr lang="en-US" dirty="0">
                <a:latin typeface="Arial" panose="020B0604020202020204" pitchFamily="34" charset="0"/>
              </a:rPr>
              <a:t>A default dashboard now gives a quick activity overview</a:t>
            </a:r>
            <a:br>
              <a:rPr lang="en-US" dirty="0">
                <a:latin typeface="Arial" panose="020B0604020202020204" pitchFamily="34" charset="0"/>
              </a:rPr>
            </a:br>
            <a:endParaRPr lang="en-US" dirty="0">
              <a:latin typeface="Arial" panose="020B0604020202020204" pitchFamily="34" charset="0"/>
            </a:endParaRPr>
          </a:p>
          <a:p>
            <a:pPr lvl="1" indent="-342900">
              <a:spcBef>
                <a:spcPts val="0"/>
              </a:spcBef>
              <a:spcAft>
                <a:spcPts val="1200"/>
              </a:spcAft>
              <a:buFont typeface="Wingdings" panose="05000000000000000000" pitchFamily="2" charset="2"/>
              <a:buChar char="q"/>
            </a:pPr>
            <a:r>
              <a:rPr lang="en-US" dirty="0"/>
              <a:t>Development has begun on new screens to manage emergency conditions</a:t>
            </a:r>
            <a:br>
              <a:rPr lang="en-US" dirty="0">
                <a:latin typeface="Arial" panose="020B0604020202020204" pitchFamily="34" charset="0"/>
              </a:rPr>
            </a:br>
            <a:endParaRPr lang="en-US" dirty="0">
              <a:latin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C31AA175-1712-7D6A-A857-023F303E9B5A}"/>
              </a:ext>
            </a:extLst>
          </p:cNvPr>
          <p:cNvSpPr>
            <a:spLocks noGrp="1"/>
          </p:cNvSpPr>
          <p:nvPr>
            <p:ph type="sldNum" sz="quarter" idx="12"/>
          </p:nvPr>
        </p:nvSpPr>
        <p:spPr/>
        <p:txBody>
          <a:bodyPr/>
          <a:lstStyle/>
          <a:p>
            <a:fld id="{BCDE79FB-97BA-492B-8D57-F1373F9ADA95}" type="slidenum">
              <a:rPr lang="en-US" smtClean="0"/>
              <a:t>2</a:t>
            </a:fld>
            <a:endParaRPr lang="en-US" dirty="0"/>
          </a:p>
        </p:txBody>
      </p:sp>
    </p:spTree>
    <p:extLst>
      <p:ext uri="{BB962C8B-B14F-4D97-AF65-F5344CB8AC3E}">
        <p14:creationId xmlns:p14="http://schemas.microsoft.com/office/powerpoint/2010/main" val="1876632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EF47D-90BD-08F9-4196-98B75A459F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CDAF50-88E5-CE90-EDA1-E0FE2B693D49}"/>
              </a:ext>
            </a:extLst>
          </p:cNvPr>
          <p:cNvSpPr>
            <a:spLocks noGrp="1"/>
          </p:cNvSpPr>
          <p:nvPr>
            <p:ph type="title"/>
          </p:nvPr>
        </p:nvSpPr>
        <p:spPr/>
        <p:txBody>
          <a:bodyPr/>
          <a:lstStyle/>
          <a:p>
            <a:r>
              <a:rPr lang="en-US" dirty="0"/>
              <a:t>RTOC Tool – Project Timelines</a:t>
            </a:r>
          </a:p>
        </p:txBody>
      </p:sp>
      <p:sp>
        <p:nvSpPr>
          <p:cNvPr id="5" name="Text Placeholder 4">
            <a:extLst>
              <a:ext uri="{FF2B5EF4-FFF2-40B4-BE49-F238E27FC236}">
                <a16:creationId xmlns:a16="http://schemas.microsoft.com/office/drawing/2014/main" id="{C8342A7A-2A60-8084-1BE8-8EC5CB5004D6}"/>
              </a:ext>
            </a:extLst>
          </p:cNvPr>
          <p:cNvSpPr>
            <a:spLocks noGrp="1"/>
          </p:cNvSpPr>
          <p:nvPr>
            <p:ph type="body" sz="quarter" idx="16"/>
          </p:nvPr>
        </p:nvSpPr>
        <p:spPr>
          <a:xfrm>
            <a:off x="427947" y="1049866"/>
            <a:ext cx="6867525" cy="474133"/>
          </a:xfrm>
        </p:spPr>
        <p:txBody>
          <a:bodyPr/>
          <a:lstStyle/>
          <a:p>
            <a:r>
              <a:rPr lang="en-US" dirty="0"/>
              <a:t>Project Timeline</a:t>
            </a:r>
          </a:p>
        </p:txBody>
      </p:sp>
      <p:sp>
        <p:nvSpPr>
          <p:cNvPr id="3" name="Text Placeholder 2">
            <a:extLst>
              <a:ext uri="{FF2B5EF4-FFF2-40B4-BE49-F238E27FC236}">
                <a16:creationId xmlns:a16="http://schemas.microsoft.com/office/drawing/2014/main" id="{25CE4EED-50B5-3D40-FA1B-CC62AF1C39EA}"/>
              </a:ext>
            </a:extLst>
          </p:cNvPr>
          <p:cNvSpPr>
            <a:spLocks noGrp="1"/>
          </p:cNvSpPr>
          <p:nvPr>
            <p:ph type="body" sz="quarter" idx="15"/>
          </p:nvPr>
        </p:nvSpPr>
        <p:spPr>
          <a:xfrm flipH="1">
            <a:off x="7864704" y="2087726"/>
            <a:ext cx="4167775" cy="1894614"/>
          </a:xfrm>
        </p:spPr>
        <p:txBody>
          <a:bodyPr/>
          <a:lstStyle/>
          <a:p>
            <a:r>
              <a:rPr lang="en-US" dirty="0"/>
              <a:t>Key Takeaway: The timelines for QSE market testing have been added. </a:t>
            </a:r>
          </a:p>
          <a:p>
            <a:r>
              <a:rPr lang="en-US" dirty="0"/>
              <a:t>Please note that certain dates are subject to change pending the implementation of a nodal protocol revision request (NPRR).</a:t>
            </a:r>
          </a:p>
        </p:txBody>
      </p:sp>
      <p:sp>
        <p:nvSpPr>
          <p:cNvPr id="4" name="Slide Number Placeholder 3">
            <a:extLst>
              <a:ext uri="{FF2B5EF4-FFF2-40B4-BE49-F238E27FC236}">
                <a16:creationId xmlns:a16="http://schemas.microsoft.com/office/drawing/2014/main" id="{754934B1-18CD-7874-91DF-CE3B993F49F7}"/>
              </a:ext>
            </a:extLst>
          </p:cNvPr>
          <p:cNvSpPr>
            <a:spLocks noGrp="1"/>
          </p:cNvSpPr>
          <p:nvPr>
            <p:ph type="sldNum" sz="quarter" idx="12"/>
          </p:nvPr>
        </p:nvSpPr>
        <p:spPr/>
        <p:txBody>
          <a:bodyPr/>
          <a:lstStyle/>
          <a:p>
            <a:fld id="{BCDE79FB-97BA-492B-8D57-F1373F9ADA95}" type="slidenum">
              <a:rPr lang="en-US" smtClean="0"/>
              <a:t>3</a:t>
            </a:fld>
            <a:endParaRPr lang="en-US" dirty="0"/>
          </a:p>
        </p:txBody>
      </p:sp>
      <p:graphicFrame>
        <p:nvGraphicFramePr>
          <p:cNvPr id="16" name="Table 15">
            <a:extLst>
              <a:ext uri="{FF2B5EF4-FFF2-40B4-BE49-F238E27FC236}">
                <a16:creationId xmlns:a16="http://schemas.microsoft.com/office/drawing/2014/main" id="{5FA07EF8-3F5A-FA64-AE7A-74B1A4AF3E21}"/>
              </a:ext>
            </a:extLst>
          </p:cNvPr>
          <p:cNvGraphicFramePr>
            <a:graphicFrameLocks noGrp="1"/>
          </p:cNvGraphicFramePr>
          <p:nvPr>
            <p:extLst>
              <p:ext uri="{D42A27DB-BD31-4B8C-83A1-F6EECF244321}">
                <p14:modId xmlns:p14="http://schemas.microsoft.com/office/powerpoint/2010/main" val="3325328297"/>
              </p:ext>
            </p:extLst>
          </p:nvPr>
        </p:nvGraphicFramePr>
        <p:xfrm>
          <a:off x="427947" y="1371600"/>
          <a:ext cx="6867525" cy="3086749"/>
        </p:xfrm>
        <a:graphic>
          <a:graphicData uri="http://schemas.openxmlformats.org/drawingml/2006/table">
            <a:tbl>
              <a:tblPr firstRow="1" bandRow="1">
                <a:tableStyleId>{B301B821-A1FF-4177-AEE7-76D212191A09}</a:tableStyleId>
              </a:tblPr>
              <a:tblGrid>
                <a:gridCol w="1030029">
                  <a:extLst>
                    <a:ext uri="{9D8B030D-6E8A-4147-A177-3AD203B41FA5}">
                      <a16:colId xmlns:a16="http://schemas.microsoft.com/office/drawing/2014/main" val="1137848847"/>
                    </a:ext>
                  </a:extLst>
                </a:gridCol>
                <a:gridCol w="2520776">
                  <a:extLst>
                    <a:ext uri="{9D8B030D-6E8A-4147-A177-3AD203B41FA5}">
                      <a16:colId xmlns:a16="http://schemas.microsoft.com/office/drawing/2014/main" val="2921331168"/>
                    </a:ext>
                  </a:extLst>
                </a:gridCol>
                <a:gridCol w="3316720">
                  <a:extLst>
                    <a:ext uri="{9D8B030D-6E8A-4147-A177-3AD203B41FA5}">
                      <a16:colId xmlns:a16="http://schemas.microsoft.com/office/drawing/2014/main" val="514561784"/>
                    </a:ext>
                  </a:extLst>
                </a:gridCol>
              </a:tblGrid>
              <a:tr h="480069">
                <a:tc>
                  <a:txBody>
                    <a:bodyPr/>
                    <a:lstStyle/>
                    <a:p>
                      <a:pPr algn="l" fontAlgn="t">
                        <a:buNone/>
                      </a:pPr>
                      <a:r>
                        <a:rPr lang="en-US" sz="1000" b="1" dirty="0">
                          <a:solidFill>
                            <a:schemeClr val="bg1"/>
                          </a:solidFill>
                          <a:effectLst/>
                        </a:rPr>
                        <a:t>Phase</a:t>
                      </a:r>
                    </a:p>
                  </a:txBody>
                  <a:tcPr marL="114300" marR="76200" marT="76200" marB="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000" b="1" dirty="0">
                          <a:solidFill>
                            <a:schemeClr val="bg1"/>
                          </a:solidFill>
                          <a:effectLst/>
                        </a:rPr>
                        <a:t>Milestone</a:t>
                      </a:r>
                    </a:p>
                  </a:txBody>
                  <a:tcPr marL="114300" marR="76200" marT="76200" marB="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000" b="1" dirty="0">
                          <a:solidFill>
                            <a:schemeClr val="bg1"/>
                          </a:solidFill>
                          <a:effectLst/>
                        </a:rPr>
                        <a:t>Target Date</a:t>
                      </a:r>
                    </a:p>
                  </a:txBody>
                  <a:tcPr marL="114300" marR="76200" marT="76200" marB="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4141225"/>
                  </a:ext>
                </a:extLst>
              </a:tr>
              <a:tr h="480069">
                <a:tc>
                  <a:txBody>
                    <a:bodyPr/>
                    <a:lstStyle/>
                    <a:p>
                      <a:pPr algn="l" fontAlgn="t">
                        <a:buNone/>
                      </a:pPr>
                      <a:r>
                        <a:rPr lang="en-US" sz="1000" dirty="0">
                          <a:solidFill>
                            <a:schemeClr val="tx2"/>
                          </a:solidFill>
                          <a:effectLst/>
                        </a:rPr>
                        <a:t> Planning</a:t>
                      </a:r>
                    </a:p>
                  </a:txBody>
                  <a:tcPr marL="114300" marR="76200" marT="76200" marB="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000" dirty="0">
                          <a:solidFill>
                            <a:schemeClr val="tx2"/>
                          </a:solidFill>
                          <a:effectLst/>
                        </a:rPr>
                        <a:t>Requirements &amp; Design Finalized</a:t>
                      </a:r>
                    </a:p>
                  </a:txBody>
                  <a:tcPr marL="114300" marR="76200" marT="76200" marB="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000" dirty="0">
                          <a:solidFill>
                            <a:schemeClr val="tx2"/>
                          </a:solidFill>
                          <a:effectLst/>
                        </a:rPr>
                        <a:t>Complete</a:t>
                      </a:r>
                    </a:p>
                  </a:txBody>
                  <a:tcPr marL="114300" marR="76200" marT="76200" marB="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15632645"/>
                  </a:ext>
                </a:extLst>
              </a:tr>
              <a:tr h="480069">
                <a:tc>
                  <a:txBody>
                    <a:bodyPr/>
                    <a:lstStyle/>
                    <a:p>
                      <a:pPr algn="l" fontAlgn="t">
                        <a:buNone/>
                      </a:pPr>
                      <a:r>
                        <a:rPr lang="en-US" sz="1000" dirty="0">
                          <a:solidFill>
                            <a:schemeClr val="tx2"/>
                          </a:solidFill>
                          <a:effectLst/>
                        </a:rPr>
                        <a:t> Development</a:t>
                      </a:r>
                    </a:p>
                  </a:txBody>
                  <a:tcPr marL="114300" marR="76200" marT="76200" marB="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000" dirty="0">
                          <a:solidFill>
                            <a:schemeClr val="tx2"/>
                          </a:solidFill>
                          <a:effectLst/>
                        </a:rPr>
                        <a:t>Development &amp; Internal ERCOT Testing</a:t>
                      </a:r>
                    </a:p>
                  </a:txBody>
                  <a:tcPr marL="114300" marR="76200" marT="76200" marB="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000" dirty="0">
                          <a:solidFill>
                            <a:schemeClr val="tx2"/>
                          </a:solidFill>
                          <a:effectLst/>
                        </a:rPr>
                        <a:t>Apr 2026</a:t>
                      </a:r>
                    </a:p>
                  </a:txBody>
                  <a:tcPr marL="114300" marR="76200" marT="76200" marB="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63265342"/>
                  </a:ext>
                </a:extLst>
              </a:tr>
              <a:tr h="361803">
                <a:tc>
                  <a:txBody>
                    <a:bodyPr/>
                    <a:lstStyle/>
                    <a:p>
                      <a:pPr algn="l" fontAlgn="t">
                        <a:buNone/>
                      </a:pPr>
                      <a:r>
                        <a:rPr lang="en-US" sz="1000" dirty="0">
                          <a:solidFill>
                            <a:schemeClr val="tx2"/>
                          </a:solidFill>
                          <a:effectLst/>
                        </a:rPr>
                        <a:t> TOs Testing</a:t>
                      </a:r>
                    </a:p>
                  </a:txBody>
                  <a:tcPr marL="114300" marR="76200" marT="76200" marB="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000" dirty="0">
                          <a:solidFill>
                            <a:schemeClr val="tx2"/>
                          </a:solidFill>
                          <a:effectLst/>
                        </a:rPr>
                        <a:t>Market Testing</a:t>
                      </a:r>
                    </a:p>
                  </a:txBody>
                  <a:tcPr marL="114300" marR="76200" marT="76200" marB="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000" dirty="0">
                          <a:solidFill>
                            <a:schemeClr val="tx2"/>
                          </a:solidFill>
                          <a:effectLst/>
                        </a:rPr>
                        <a:t>Apr – June 2026</a:t>
                      </a:r>
                    </a:p>
                  </a:txBody>
                  <a:tcPr marL="114300" marR="76200" marT="76200" marB="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0349377"/>
                  </a:ext>
                </a:extLst>
              </a:tr>
              <a:tr h="413733">
                <a:tc>
                  <a:txBody>
                    <a:bodyPr/>
                    <a:lstStyle/>
                    <a:p>
                      <a:pPr algn="l" fontAlgn="t">
                        <a:buNone/>
                      </a:pPr>
                      <a:r>
                        <a:rPr lang="en-US" sz="1000" dirty="0">
                          <a:solidFill>
                            <a:schemeClr val="tx2"/>
                          </a:solidFill>
                          <a:effectLst/>
                        </a:rPr>
                        <a:t>QSE Testing</a:t>
                      </a:r>
                    </a:p>
                  </a:txBody>
                  <a:tcPr marL="114300" marR="76200" marT="76200" marB="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000" dirty="0">
                          <a:solidFill>
                            <a:schemeClr val="tx2"/>
                          </a:solidFill>
                          <a:effectLst/>
                        </a:rPr>
                        <a:t>Market Testing</a:t>
                      </a:r>
                    </a:p>
                    <a:p>
                      <a:pPr algn="l" fontAlgn="t">
                        <a:buNone/>
                      </a:pPr>
                      <a:endParaRPr lang="en-US" sz="1000" dirty="0">
                        <a:solidFill>
                          <a:schemeClr val="tx2"/>
                        </a:solidFill>
                        <a:effectLst/>
                      </a:endParaRPr>
                    </a:p>
                  </a:txBody>
                  <a:tcPr marL="114300" marR="76200" marT="76200" marB="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000" dirty="0">
                          <a:solidFill>
                            <a:schemeClr val="tx2"/>
                          </a:solidFill>
                          <a:effectLst/>
                        </a:rPr>
                        <a:t>June – Aug 2026</a:t>
                      </a:r>
                    </a:p>
                  </a:txBody>
                  <a:tcPr marL="114300" marR="76200" marT="7620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02424022"/>
                  </a:ext>
                </a:extLst>
              </a:tr>
              <a:tr h="413733">
                <a:tc>
                  <a:txBody>
                    <a:bodyPr/>
                    <a:lstStyle/>
                    <a:p>
                      <a:pPr algn="l" fontAlgn="t">
                        <a:buNone/>
                      </a:pPr>
                      <a:r>
                        <a:rPr lang="en-US" sz="1000" dirty="0">
                          <a:solidFill>
                            <a:schemeClr val="tx2"/>
                          </a:solidFill>
                          <a:effectLst/>
                        </a:rPr>
                        <a:t>Parallel Operation</a:t>
                      </a:r>
                    </a:p>
                  </a:txBody>
                  <a:tcPr marL="114300" marR="76200" marT="76200" marB="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000" dirty="0">
                          <a:solidFill>
                            <a:schemeClr val="tx2"/>
                          </a:solidFill>
                          <a:effectLst/>
                        </a:rPr>
                        <a:t>TOs/QSEs Parallel Operation</a:t>
                      </a:r>
                    </a:p>
                  </a:txBody>
                  <a:tcPr marL="114300" marR="76200" marT="76200" marB="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000" dirty="0">
                          <a:solidFill>
                            <a:schemeClr val="tx2"/>
                          </a:solidFill>
                          <a:effectLst/>
                        </a:rPr>
                        <a:t>Q4 2026 – Q1 2027*</a:t>
                      </a:r>
                    </a:p>
                  </a:txBody>
                  <a:tcPr marL="114300" marR="76200" marT="7620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92830263"/>
                  </a:ext>
                </a:extLst>
              </a:tr>
              <a:tr h="389389">
                <a:tc>
                  <a:txBody>
                    <a:bodyPr/>
                    <a:lstStyle/>
                    <a:p>
                      <a:pPr algn="l" fontAlgn="t">
                        <a:buNone/>
                      </a:pPr>
                      <a:r>
                        <a:rPr lang="en-US" sz="1000" dirty="0">
                          <a:solidFill>
                            <a:schemeClr val="tx2"/>
                          </a:solidFill>
                          <a:effectLst/>
                        </a:rPr>
                        <a:t>Go Live</a:t>
                      </a:r>
                    </a:p>
                  </a:txBody>
                  <a:tcPr marL="114300" marR="76200" marT="7620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000" dirty="0">
                          <a:solidFill>
                            <a:schemeClr val="tx2"/>
                          </a:solidFill>
                          <a:effectLst/>
                        </a:rPr>
                        <a:t>TOs/QSEs Go Live</a:t>
                      </a:r>
                    </a:p>
                  </a:txBody>
                  <a:tcPr marL="114300" marR="76200" marT="7620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000" dirty="0">
                          <a:solidFill>
                            <a:schemeClr val="tx2"/>
                          </a:solidFill>
                          <a:effectLst/>
                        </a:rPr>
                        <a:t>Q1 2027 – Q2 2027*</a:t>
                      </a:r>
                    </a:p>
                  </a:txBody>
                  <a:tcPr marL="114300" marR="76200" marT="7620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12881752"/>
                  </a:ext>
                </a:extLst>
              </a:tr>
            </a:tbl>
          </a:graphicData>
        </a:graphic>
      </p:graphicFrame>
      <p:sp>
        <p:nvSpPr>
          <p:cNvPr id="6" name="TextBox 5">
            <a:extLst>
              <a:ext uri="{FF2B5EF4-FFF2-40B4-BE49-F238E27FC236}">
                <a16:creationId xmlns:a16="http://schemas.microsoft.com/office/drawing/2014/main" id="{59A43143-092B-2A69-FC1E-36D6B9FCAE23}"/>
              </a:ext>
            </a:extLst>
          </p:cNvPr>
          <p:cNvSpPr txBox="1"/>
          <p:nvPr/>
        </p:nvSpPr>
        <p:spPr>
          <a:xfrm>
            <a:off x="373167" y="4550538"/>
            <a:ext cx="11659312" cy="2954655"/>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rgbClr val="171A1C"/>
                </a:solidFill>
                <a:latin typeface="Calibri"/>
                <a:ea typeface="Calibri"/>
                <a:cs typeface="Calibri"/>
              </a:rPr>
              <a:t>We have determined that protocol updates are necessary so the control room can use the tool and start parallel operations. An updated market notice with revised timelines will be sent. (Original market notice for your reference: </a:t>
            </a:r>
            <a:r>
              <a:rPr lang="en-US" sz="1400" dirty="0">
                <a:hlinkClick r:id="rId2"/>
              </a:rPr>
              <a:t>M-A032326-01A Access and familiarization of the Real- Time Operation Communications (RTOC) tool</a:t>
            </a:r>
            <a:r>
              <a:rPr lang="en-US" sz="1600" dirty="0">
                <a:solidFill>
                  <a:srgbClr val="171A1C"/>
                </a:solidFill>
                <a:latin typeface="Calibri"/>
                <a:ea typeface="Calibri"/>
                <a:cs typeface="Calibri"/>
              </a:rPr>
              <a:t>)</a:t>
            </a:r>
          </a:p>
          <a:p>
            <a:pPr marL="285750" indent="-285750">
              <a:buFont typeface="Arial" panose="020B0604020202020204" pitchFamily="34" charset="0"/>
              <a:buChar char="•"/>
            </a:pPr>
            <a:r>
              <a:rPr lang="en-US" sz="1600" dirty="0">
                <a:solidFill>
                  <a:srgbClr val="171A1C"/>
                </a:solidFill>
                <a:latin typeface="Calibri"/>
                <a:ea typeface="Calibri"/>
                <a:cs typeface="Calibri"/>
              </a:rPr>
              <a:t>ERCOT is developing </a:t>
            </a:r>
            <a:r>
              <a:rPr lang="en-US" sz="1600" b="1" dirty="0">
                <a:solidFill>
                  <a:srgbClr val="171A1C"/>
                </a:solidFill>
                <a:latin typeface="Calibri"/>
                <a:ea typeface="Calibri"/>
                <a:cs typeface="Calibri"/>
              </a:rPr>
              <a:t>draft NPRR</a:t>
            </a:r>
            <a:r>
              <a:rPr lang="en-US" sz="1600" dirty="0">
                <a:solidFill>
                  <a:srgbClr val="171A1C"/>
                </a:solidFill>
                <a:latin typeface="Calibri"/>
                <a:ea typeface="Calibri"/>
                <a:cs typeface="Calibri"/>
              </a:rPr>
              <a:t> to update the protocols to use this tool in addition to current Hotline Call</a:t>
            </a:r>
          </a:p>
          <a:p>
            <a:pPr marL="285750" indent="-285750">
              <a:buFont typeface="Arial" panose="020B0604020202020204" pitchFamily="34" charset="0"/>
              <a:buChar char="•"/>
            </a:pPr>
            <a:r>
              <a:rPr lang="en-US" sz="1600" b="1" dirty="0">
                <a:solidFill>
                  <a:srgbClr val="171A1C"/>
                </a:solidFill>
                <a:latin typeface="Calibri"/>
                <a:ea typeface="Calibri"/>
                <a:cs typeface="Calibri"/>
              </a:rPr>
              <a:t>Parallel Operations </a:t>
            </a:r>
            <a:r>
              <a:rPr lang="en-US" sz="1600" dirty="0">
                <a:solidFill>
                  <a:srgbClr val="171A1C"/>
                </a:solidFill>
                <a:latin typeface="Calibri"/>
                <a:ea typeface="Calibri"/>
                <a:cs typeface="Calibri"/>
              </a:rPr>
              <a:t>- ERCOT and TO/QSE primary point of contacts will test and verify RTOC messages in conjunction with Hotline Calls and any daily communications test. RTOC will NOT be a designated communication medium for control rooms. Hotline and voice communication will be the primary medium for Realtime system activities.</a:t>
            </a:r>
          </a:p>
          <a:p>
            <a:pPr marL="285750" indent="-285750">
              <a:buFont typeface="Arial" panose="020B0604020202020204" pitchFamily="34" charset="0"/>
              <a:buChar char="•"/>
            </a:pPr>
            <a:r>
              <a:rPr lang="en-US" sz="1600" b="1" dirty="0">
                <a:solidFill>
                  <a:srgbClr val="171A1C"/>
                </a:solidFill>
                <a:latin typeface="Calibri"/>
                <a:ea typeface="Calibri"/>
                <a:cs typeface="Calibri"/>
              </a:rPr>
              <a:t>Go-Live*</a:t>
            </a:r>
            <a:r>
              <a:rPr lang="en-US" sz="1600" dirty="0">
                <a:solidFill>
                  <a:srgbClr val="171A1C"/>
                </a:solidFill>
                <a:latin typeface="Calibri"/>
                <a:ea typeface="Calibri"/>
                <a:cs typeface="Calibri"/>
              </a:rPr>
              <a:t> - RTOC is introduced into control rooms as a monitored 24x7 communication tool during normal and emergency operations. </a:t>
            </a:r>
          </a:p>
          <a:p>
            <a:br>
              <a:rPr lang="en-US" sz="900" dirty="0">
                <a:latin typeface="Calibri"/>
                <a:ea typeface="Calibri"/>
                <a:cs typeface="Calibri"/>
              </a:rPr>
            </a:br>
            <a:r>
              <a:rPr lang="en-US" sz="900" dirty="0">
                <a:latin typeface="Calibri"/>
                <a:ea typeface="Calibri"/>
                <a:cs typeface="Calibri"/>
              </a:rPr>
              <a:t>*Coordinated with final approval of any NPRR changes </a:t>
            </a:r>
          </a:p>
          <a:p>
            <a:pPr marL="285750" indent="-285750">
              <a:buFont typeface="Arial" panose="020B0604020202020204" pitchFamily="34" charset="0"/>
              <a:buChar char="•"/>
            </a:pPr>
            <a:endParaRPr lang="en-US" dirty="0">
              <a:solidFill>
                <a:srgbClr val="171A1C"/>
              </a:solidFill>
              <a:latin typeface="Calibri"/>
              <a:ea typeface="Calibri"/>
              <a:cs typeface="Calibri"/>
            </a:endParaRP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892448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EFDD4C-2255-C7D5-2991-41521A75BFC3}"/>
              </a:ext>
            </a:extLst>
          </p:cNvPr>
          <p:cNvSpPr>
            <a:spLocks noGrp="1"/>
          </p:cNvSpPr>
          <p:nvPr>
            <p:ph type="sldNum" sz="quarter" idx="12"/>
          </p:nvPr>
        </p:nvSpPr>
        <p:spPr/>
        <p:txBody>
          <a:bodyPr/>
          <a:lstStyle/>
          <a:p>
            <a:fld id="{BCDE79FB-97BA-492B-8D57-F1373F9ADA95}" type="slidenum">
              <a:rPr lang="en-US" smtClean="0"/>
              <a:t>4</a:t>
            </a:fld>
            <a:endParaRPr lang="en-US" dirty="0"/>
          </a:p>
        </p:txBody>
      </p:sp>
      <p:sp>
        <p:nvSpPr>
          <p:cNvPr id="4" name="Title 3">
            <a:extLst>
              <a:ext uri="{FF2B5EF4-FFF2-40B4-BE49-F238E27FC236}">
                <a16:creationId xmlns:a16="http://schemas.microsoft.com/office/drawing/2014/main" id="{82CEE743-FAC8-4536-6D1F-9DA259116DB4}"/>
              </a:ext>
            </a:extLst>
          </p:cNvPr>
          <p:cNvSpPr>
            <a:spLocks noGrp="1"/>
          </p:cNvSpPr>
          <p:nvPr>
            <p:ph type="title"/>
          </p:nvPr>
        </p:nvSpPr>
        <p:spPr/>
        <p:txBody>
          <a:bodyPr/>
          <a:lstStyle/>
          <a:p>
            <a:r>
              <a:rPr lang="en-US" dirty="0"/>
              <a:t>Market Testing Updates</a:t>
            </a:r>
          </a:p>
        </p:txBody>
      </p:sp>
      <p:sp>
        <p:nvSpPr>
          <p:cNvPr id="5" name="Text Placeholder 4">
            <a:extLst>
              <a:ext uri="{FF2B5EF4-FFF2-40B4-BE49-F238E27FC236}">
                <a16:creationId xmlns:a16="http://schemas.microsoft.com/office/drawing/2014/main" id="{FEEC331C-6A59-FCFF-1F14-DD25475D0EF5}"/>
              </a:ext>
            </a:extLst>
          </p:cNvPr>
          <p:cNvSpPr>
            <a:spLocks noGrp="1"/>
          </p:cNvSpPr>
          <p:nvPr>
            <p:ph type="body" sz="quarter" idx="16"/>
          </p:nvPr>
        </p:nvSpPr>
        <p:spPr>
          <a:xfrm>
            <a:off x="495300" y="1168400"/>
            <a:ext cx="11163300" cy="5187950"/>
          </a:xfrm>
        </p:spPr>
        <p:txBody>
          <a:bodyPr/>
          <a:lstStyle/>
          <a:p>
            <a:pPr marL="285750" indent="-285750">
              <a:buFont typeface="Arial" panose="020B0604020202020204" pitchFamily="34" charset="0"/>
              <a:buChar char="•"/>
            </a:pPr>
            <a:r>
              <a:rPr lang="en-US" dirty="0"/>
              <a:t>Companies onboarded and logged into the application during market testing</a:t>
            </a:r>
          </a:p>
          <a:p>
            <a:pPr marL="742950" lvl="2" indent="-342900">
              <a:buFont typeface="Arial" panose="020B0604020202020204" pitchFamily="34" charset="0"/>
              <a:buChar char="•"/>
            </a:pPr>
            <a:r>
              <a:rPr lang="en-US" b="1" dirty="0">
                <a:solidFill>
                  <a:schemeClr val="tx2"/>
                </a:solidFill>
              </a:rPr>
              <a:t>TOs – 22 – Total Users – 124 </a:t>
            </a:r>
          </a:p>
          <a:p>
            <a:pPr marL="742950" lvl="2" indent="-342900">
              <a:buFont typeface="Arial" panose="020B0604020202020204" pitchFamily="34" charset="0"/>
              <a:buChar char="•"/>
            </a:pPr>
            <a:r>
              <a:rPr lang="en-US" b="1" dirty="0">
                <a:solidFill>
                  <a:schemeClr val="tx2"/>
                </a:solidFill>
              </a:rPr>
              <a:t>QSEs – 21 – Total Users - 40</a:t>
            </a:r>
          </a:p>
          <a:p>
            <a:endParaRPr lang="en-US" dirty="0"/>
          </a:p>
          <a:p>
            <a:pPr marL="285750" indent="-285750">
              <a:buFont typeface="Arial" panose="020B0604020202020204" pitchFamily="34" charset="0"/>
              <a:buChar char="•"/>
            </a:pPr>
            <a:r>
              <a:rPr lang="en-US" dirty="0"/>
              <a:t>22 TOs and 21 QSEs users were able to successfully login and navigate through all the displays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ERCOT Control room/Project team </a:t>
            </a:r>
            <a:r>
              <a:rPr lang="en-US" b="1" dirty="0"/>
              <a:t>completed</a:t>
            </a:r>
            <a:r>
              <a:rPr lang="en-US" dirty="0"/>
              <a:t> gathering primary contacts from TO’s control rooms and currently working on gathering contacts from QSEs.</a:t>
            </a:r>
            <a:br>
              <a:rPr lang="en-US" dirty="0"/>
            </a:br>
            <a:endParaRPr lang="en-US" dirty="0"/>
          </a:p>
          <a:p>
            <a:pPr marL="285750" indent="-285750">
              <a:buFont typeface="Arial" panose="020B0604020202020204" pitchFamily="34" charset="0"/>
              <a:buChar char="•"/>
            </a:pPr>
            <a:r>
              <a:rPr lang="en-US" dirty="0"/>
              <a:t>Market notice was published regarding QSE testing </a:t>
            </a:r>
            <a:r>
              <a:rPr lang="en-US" dirty="0">
                <a:hlinkClick r:id="rId2"/>
              </a:rPr>
              <a:t>M-A062326-01 Access and familiarization of the Real-Time Operation Communications (RTOC) Tool - Qualified Scheduling Entities (QSE)</a:t>
            </a:r>
            <a:br>
              <a:rPr lang="en-US" dirty="0"/>
            </a:br>
            <a:endParaRPr lang="en-US" dirty="0"/>
          </a:p>
          <a:p>
            <a:pPr marL="285750" indent="-285750">
              <a:buFont typeface="Arial" panose="020B0604020202020204" pitchFamily="34" charset="0"/>
              <a:buChar char="•"/>
            </a:pPr>
            <a:r>
              <a:rPr lang="en-US" dirty="0"/>
              <a:t>Only main QSEs are requested to log in and they may acknowledge on behalf of their sub QSEs</a:t>
            </a:r>
            <a:br>
              <a:rPr lang="en-US" dirty="0"/>
            </a:br>
            <a:endParaRPr lang="en-US" dirty="0"/>
          </a:p>
          <a:p>
            <a:pPr marL="285750" indent="-285750">
              <a:buFont typeface="Arial" panose="020B0604020202020204" pitchFamily="34" charset="0"/>
              <a:buChar char="•"/>
            </a:pPr>
            <a:r>
              <a:rPr lang="en-US" dirty="0"/>
              <a:t>QSE testing dates are 6/29 – 8/21</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We will begin testing communications twice a week to ensure that users can read, respond to, and acknowledge messages.</a:t>
            </a:r>
          </a:p>
          <a:p>
            <a:br>
              <a:rPr lang="en-US" dirty="0"/>
            </a:br>
            <a:endParaRPr lang="en-US" dirty="0"/>
          </a:p>
          <a:p>
            <a:pPr marL="285750" indent="-28575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5286210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58241-8130-0055-FBFC-9FA94126C5A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EC60D62-56C5-C9B6-DD61-D51A39BDF836}"/>
              </a:ext>
            </a:extLst>
          </p:cNvPr>
          <p:cNvSpPr>
            <a:spLocks noGrp="1"/>
          </p:cNvSpPr>
          <p:nvPr>
            <p:ph type="sldNum" sz="quarter" idx="12"/>
          </p:nvPr>
        </p:nvSpPr>
        <p:spPr/>
        <p:txBody>
          <a:bodyPr/>
          <a:lstStyle/>
          <a:p>
            <a:fld id="{BCDE79FB-97BA-492B-8D57-F1373F9ADA95}" type="slidenum">
              <a:rPr lang="en-US" smtClean="0"/>
              <a:t>5</a:t>
            </a:fld>
            <a:endParaRPr lang="en-US" dirty="0"/>
          </a:p>
        </p:txBody>
      </p:sp>
      <p:sp>
        <p:nvSpPr>
          <p:cNvPr id="4" name="Title 3">
            <a:extLst>
              <a:ext uri="{FF2B5EF4-FFF2-40B4-BE49-F238E27FC236}">
                <a16:creationId xmlns:a16="http://schemas.microsoft.com/office/drawing/2014/main" id="{816533DE-C1A3-2DDB-9480-1B1465612138}"/>
              </a:ext>
            </a:extLst>
          </p:cNvPr>
          <p:cNvSpPr>
            <a:spLocks noGrp="1"/>
          </p:cNvSpPr>
          <p:nvPr>
            <p:ph type="title"/>
          </p:nvPr>
        </p:nvSpPr>
        <p:spPr>
          <a:xfrm>
            <a:off x="1257300" y="457200"/>
            <a:ext cx="10401300" cy="609600"/>
          </a:xfrm>
        </p:spPr>
        <p:txBody>
          <a:bodyPr/>
          <a:lstStyle/>
          <a:p>
            <a:r>
              <a:rPr lang="en-US" dirty="0"/>
              <a:t>RTOC Tool Access</a:t>
            </a:r>
          </a:p>
        </p:txBody>
      </p:sp>
      <p:sp>
        <p:nvSpPr>
          <p:cNvPr id="5" name="Text Placeholder 4">
            <a:extLst>
              <a:ext uri="{FF2B5EF4-FFF2-40B4-BE49-F238E27FC236}">
                <a16:creationId xmlns:a16="http://schemas.microsoft.com/office/drawing/2014/main" id="{7F7DAB21-83FC-CE8D-4BD8-4961710AED40}"/>
              </a:ext>
            </a:extLst>
          </p:cNvPr>
          <p:cNvSpPr>
            <a:spLocks noGrp="1"/>
          </p:cNvSpPr>
          <p:nvPr>
            <p:ph type="body" sz="quarter" idx="16"/>
          </p:nvPr>
        </p:nvSpPr>
        <p:spPr>
          <a:xfrm>
            <a:off x="495300" y="1168400"/>
            <a:ext cx="11163300" cy="5187950"/>
          </a:xfrm>
        </p:spPr>
        <p:txBody>
          <a:bodyPr/>
          <a:lstStyle/>
          <a:p>
            <a:pPr marL="285750" indent="-285750">
              <a:buFont typeface="Arial" panose="020B0604020202020204" pitchFamily="34" charset="0"/>
              <a:buChar char="•"/>
            </a:pPr>
            <a:r>
              <a:rPr lang="en-US" dirty="0">
                <a:cs typeface="Calibri" panose="020F0502020204030204" pitchFamily="34" charset="0"/>
              </a:rPr>
              <a:t>Access control</a:t>
            </a:r>
            <a:endParaRPr lang="en-US" sz="1400" dirty="0">
              <a:cs typeface="Calibri" panose="020F0502020204030204" pitchFamily="34" charset="0"/>
            </a:endParaRPr>
          </a:p>
          <a:p>
            <a:pPr lvl="1">
              <a:lnSpc>
                <a:spcPct val="150000"/>
              </a:lnSpc>
            </a:pPr>
            <a:r>
              <a:rPr lang="en-US" dirty="0">
                <a:cs typeface="Calibri" panose="020F0502020204030204" pitchFamily="34" charset="0"/>
              </a:rPr>
              <a:t>Application access will be granted via digital certificates</a:t>
            </a:r>
          </a:p>
          <a:p>
            <a:pPr lvl="1">
              <a:lnSpc>
                <a:spcPct val="150000"/>
              </a:lnSpc>
            </a:pPr>
            <a:r>
              <a:rPr lang="en-US" dirty="0">
                <a:cs typeface="Calibri" panose="020F0502020204030204" pitchFamily="34" charset="0"/>
              </a:rPr>
              <a:t>New roles must be added to the certificate for authorization </a:t>
            </a:r>
            <a:endParaRPr lang="en-US" sz="1200" dirty="0">
              <a:cs typeface="Calibri" panose="020F0502020204030204" pitchFamily="34" charset="0"/>
            </a:endParaRPr>
          </a:p>
          <a:p>
            <a:pPr lvl="2">
              <a:lnSpc>
                <a:spcPct val="150000"/>
              </a:lnSpc>
              <a:buFont typeface="Arial" panose="020B0604020202020204" pitchFamily="34" charset="0"/>
              <a:buChar char="•"/>
            </a:pPr>
            <a:r>
              <a:rPr lang="en-US" sz="1200" b="1" dirty="0">
                <a:highlight>
                  <a:srgbClr val="FFFF00"/>
                </a:highlight>
                <a:cs typeface="Calibri" panose="020F0502020204030204" pitchFamily="34" charset="0"/>
              </a:rPr>
              <a:t>Operator (RTOC_M_OPERATOR)</a:t>
            </a:r>
          </a:p>
          <a:p>
            <a:pPr lvl="2">
              <a:lnSpc>
                <a:spcPct val="150000"/>
              </a:lnSpc>
              <a:buFont typeface="Arial" panose="020B0604020202020204" pitchFamily="34" charset="0"/>
              <a:buChar char="•"/>
            </a:pPr>
            <a:r>
              <a:rPr lang="en-US" sz="1200" b="1" dirty="0" err="1">
                <a:cs typeface="Calibri" panose="020F0502020204030204" pitchFamily="34" charset="0"/>
              </a:rPr>
              <a:t>ReadOnly</a:t>
            </a:r>
            <a:r>
              <a:rPr lang="en-US" sz="1200" b="1" dirty="0">
                <a:cs typeface="Calibri" panose="020F0502020204030204" pitchFamily="34" charset="0"/>
              </a:rPr>
              <a:t> (RTOC_M_VIEW)</a:t>
            </a:r>
          </a:p>
          <a:p>
            <a:pPr lvl="1">
              <a:lnSpc>
                <a:spcPct val="150000"/>
              </a:lnSpc>
            </a:pPr>
            <a:r>
              <a:rPr lang="en-US" dirty="0">
                <a:cs typeface="Calibri" panose="020F0502020204030204" pitchFamily="34" charset="0"/>
              </a:rPr>
              <a:t>Link will be available on mis.ercot.com application library (It will be enabled after the completion of the market testing)</a:t>
            </a:r>
            <a:endParaRPr lang="en-US" sz="1200" dirty="0">
              <a:cs typeface="Calibri" panose="020F0502020204030204" pitchFamily="34" charset="0"/>
            </a:endParaRPr>
          </a:p>
          <a:p>
            <a:endParaRPr lang="en-US" dirty="0"/>
          </a:p>
        </p:txBody>
      </p:sp>
      <p:sp>
        <p:nvSpPr>
          <p:cNvPr id="8" name="Rectangle 7">
            <a:extLst>
              <a:ext uri="{FF2B5EF4-FFF2-40B4-BE49-F238E27FC236}">
                <a16:creationId xmlns:a16="http://schemas.microsoft.com/office/drawing/2014/main" id="{462879E2-9394-62AC-66EB-7D242139C78E}"/>
              </a:ext>
            </a:extLst>
          </p:cNvPr>
          <p:cNvSpPr/>
          <p:nvPr/>
        </p:nvSpPr>
        <p:spPr>
          <a:xfrm>
            <a:off x="3293532" y="2209800"/>
            <a:ext cx="3742266" cy="461665"/>
          </a:xfrm>
          <a:prstGeom prst="rect">
            <a:avLst/>
          </a:prstGeom>
          <a:noFill/>
        </p:spPr>
        <p:txBody>
          <a:bodyPr wrap="square" lIns="91440" tIns="45720" rIns="91440" bIns="45720">
            <a:spAutoFit/>
          </a:bodyPr>
          <a:lstStyle/>
          <a:p>
            <a:pPr algn="ctr"/>
            <a:r>
              <a:rPr lang="en-US" sz="2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Available to request</a:t>
            </a:r>
          </a:p>
        </p:txBody>
      </p:sp>
      <p:pic>
        <p:nvPicPr>
          <p:cNvPr id="9" name="Picture 8">
            <a:extLst>
              <a:ext uri="{FF2B5EF4-FFF2-40B4-BE49-F238E27FC236}">
                <a16:creationId xmlns:a16="http://schemas.microsoft.com/office/drawing/2014/main" id="{879036EF-C73B-F61A-84D0-32DB1B02D895}"/>
              </a:ext>
            </a:extLst>
          </p:cNvPr>
          <p:cNvPicPr>
            <a:picLocks noChangeAspect="1"/>
          </p:cNvPicPr>
          <p:nvPr/>
        </p:nvPicPr>
        <p:blipFill>
          <a:blip r:embed="rId2"/>
          <a:stretch>
            <a:fillRect/>
          </a:stretch>
        </p:blipFill>
        <p:spPr>
          <a:xfrm>
            <a:off x="838200" y="3520299"/>
            <a:ext cx="6292668" cy="2836051"/>
          </a:xfrm>
          <a:prstGeom prst="rect">
            <a:avLst/>
          </a:prstGeom>
        </p:spPr>
      </p:pic>
    </p:spTree>
    <p:extLst>
      <p:ext uri="{BB962C8B-B14F-4D97-AF65-F5344CB8AC3E}">
        <p14:creationId xmlns:p14="http://schemas.microsoft.com/office/powerpoint/2010/main" val="3383040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D8872-31BD-4B52-1891-BC62981A360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2306DE-CCB3-6544-32E1-57A3B24D1EA4}"/>
              </a:ext>
            </a:extLst>
          </p:cNvPr>
          <p:cNvSpPr>
            <a:spLocks noGrp="1"/>
          </p:cNvSpPr>
          <p:nvPr>
            <p:ph type="sldNum" sz="quarter" idx="12"/>
          </p:nvPr>
        </p:nvSpPr>
        <p:spPr/>
        <p:txBody>
          <a:bodyPr/>
          <a:lstStyle/>
          <a:p>
            <a:fld id="{BCDE79FB-97BA-492B-8D57-F1373F9ADA95}" type="slidenum">
              <a:rPr lang="en-US" smtClean="0"/>
              <a:t>6</a:t>
            </a:fld>
            <a:endParaRPr lang="en-US" dirty="0"/>
          </a:p>
        </p:txBody>
      </p:sp>
      <p:sp>
        <p:nvSpPr>
          <p:cNvPr id="4" name="Title 3">
            <a:extLst>
              <a:ext uri="{FF2B5EF4-FFF2-40B4-BE49-F238E27FC236}">
                <a16:creationId xmlns:a16="http://schemas.microsoft.com/office/drawing/2014/main" id="{EDF943FB-90AC-25A0-FB01-E1C6D4FB7665}"/>
              </a:ext>
            </a:extLst>
          </p:cNvPr>
          <p:cNvSpPr>
            <a:spLocks noGrp="1"/>
          </p:cNvSpPr>
          <p:nvPr>
            <p:ph type="title"/>
          </p:nvPr>
        </p:nvSpPr>
        <p:spPr>
          <a:xfrm>
            <a:off x="1257300" y="457200"/>
            <a:ext cx="10401300" cy="609600"/>
          </a:xfrm>
        </p:spPr>
        <p:txBody>
          <a:bodyPr/>
          <a:lstStyle/>
          <a:p>
            <a:r>
              <a:rPr lang="en-US" dirty="0"/>
              <a:t>Provide Primary Contact Information</a:t>
            </a:r>
          </a:p>
        </p:txBody>
      </p:sp>
      <p:sp>
        <p:nvSpPr>
          <p:cNvPr id="5" name="Text Placeholder 4">
            <a:extLst>
              <a:ext uri="{FF2B5EF4-FFF2-40B4-BE49-F238E27FC236}">
                <a16:creationId xmlns:a16="http://schemas.microsoft.com/office/drawing/2014/main" id="{A9200113-99CB-C2CD-C27C-016330E0A2AF}"/>
              </a:ext>
            </a:extLst>
          </p:cNvPr>
          <p:cNvSpPr>
            <a:spLocks noGrp="1"/>
          </p:cNvSpPr>
          <p:nvPr>
            <p:ph type="body" sz="quarter" idx="16"/>
          </p:nvPr>
        </p:nvSpPr>
        <p:spPr>
          <a:xfrm>
            <a:off x="533400" y="1066800"/>
            <a:ext cx="11163300" cy="5187950"/>
          </a:xfrm>
        </p:spPr>
        <p:txBody>
          <a:bodyPr/>
          <a:lstStyle/>
          <a:p>
            <a:r>
              <a:rPr lang="en-US" b="1" dirty="0"/>
              <a:t>We need your help to streamline communication for RTOC Market Testing.</a:t>
            </a:r>
          </a:p>
          <a:p>
            <a:r>
              <a:rPr lang="en-US" dirty="0"/>
              <a:t>Please share the following details for your organization:</a:t>
            </a:r>
          </a:p>
          <a:p>
            <a:endParaRPr lang="en-US" dirty="0"/>
          </a:p>
          <a:p>
            <a:pPr marL="285750" indent="-285750">
              <a:buFont typeface="Arial" panose="020B0604020202020204" pitchFamily="34" charset="0"/>
              <a:buChar char="•"/>
            </a:pPr>
            <a:r>
              <a:rPr lang="en-US" b="1" dirty="0"/>
              <a:t>Primary Contact Name</a:t>
            </a:r>
          </a:p>
          <a:p>
            <a:pPr marL="285750" indent="-285750">
              <a:buFont typeface="Arial" panose="020B0604020202020204" pitchFamily="34" charset="0"/>
              <a:buChar char="•"/>
            </a:pPr>
            <a:r>
              <a:rPr lang="en-US" b="1" dirty="0"/>
              <a:t>Email Address</a:t>
            </a:r>
          </a:p>
          <a:p>
            <a:pPr marL="285750" indent="-285750">
              <a:buFont typeface="Arial" panose="020B0604020202020204" pitchFamily="34" charset="0"/>
              <a:buChar char="•"/>
            </a:pPr>
            <a:r>
              <a:rPr lang="en-US" b="1" dirty="0"/>
              <a:t>Role/Designation</a:t>
            </a:r>
          </a:p>
          <a:p>
            <a:endParaRPr lang="en-US" dirty="0"/>
          </a:p>
          <a:p>
            <a:r>
              <a:rPr lang="en-US" b="1" dirty="0"/>
              <a:t>Why?</a:t>
            </a:r>
          </a:p>
          <a:p>
            <a:endParaRPr lang="en-US" dirty="0"/>
          </a:p>
          <a:p>
            <a:pPr marL="285750" indent="-285750">
              <a:buFont typeface="Arial" panose="020B0604020202020204" pitchFamily="34" charset="0"/>
              <a:buChar char="•"/>
            </a:pPr>
            <a:r>
              <a:rPr lang="en-US" dirty="0"/>
              <a:t>To provide testing-related communications</a:t>
            </a:r>
          </a:p>
          <a:p>
            <a:pPr marL="285750" indent="-285750">
              <a:buFont typeface="Arial" panose="020B0604020202020204" pitchFamily="34" charset="0"/>
              <a:buChar char="•"/>
            </a:pPr>
            <a:r>
              <a:rPr lang="en-US" dirty="0"/>
              <a:t>Share application URL, updates, and instructions promptly</a:t>
            </a:r>
          </a:p>
          <a:p>
            <a:endParaRPr lang="en-US" dirty="0"/>
          </a:p>
          <a:p>
            <a:r>
              <a:rPr lang="en-US" b="1" dirty="0"/>
              <a:t>How to Submit:</a:t>
            </a:r>
          </a:p>
          <a:p>
            <a:endParaRPr lang="en-US" dirty="0"/>
          </a:p>
          <a:p>
            <a:pPr marL="285750" indent="-285750">
              <a:buFont typeface="Arial" panose="020B0604020202020204" pitchFamily="34" charset="0"/>
              <a:buChar char="•"/>
            </a:pPr>
            <a:r>
              <a:rPr lang="en-US" dirty="0"/>
              <a:t>Email your details to: </a:t>
            </a:r>
            <a:r>
              <a:rPr lang="en-US" b="1" u="sng" dirty="0">
                <a:highlight>
                  <a:srgbClr val="FFFF00"/>
                </a:highlight>
              </a:rPr>
              <a:t>ERCOTRTOCSupport@ercot.com</a:t>
            </a:r>
          </a:p>
          <a:p>
            <a:endParaRPr lang="en-US" dirty="0"/>
          </a:p>
        </p:txBody>
      </p:sp>
    </p:spTree>
    <p:extLst>
      <p:ext uri="{BB962C8B-B14F-4D97-AF65-F5344CB8AC3E}">
        <p14:creationId xmlns:p14="http://schemas.microsoft.com/office/powerpoint/2010/main" val="3645177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AB3E8-044A-21CC-9345-EBEC3389005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AE8E08E-B381-D38A-B08F-FF15FD859B2D}"/>
              </a:ext>
            </a:extLst>
          </p:cNvPr>
          <p:cNvSpPr>
            <a:spLocks noGrp="1"/>
          </p:cNvSpPr>
          <p:nvPr>
            <p:ph type="title"/>
          </p:nvPr>
        </p:nvSpPr>
        <p:spPr>
          <a:xfrm>
            <a:off x="1257300" y="457200"/>
            <a:ext cx="6520016" cy="762000"/>
          </a:xfrm>
        </p:spPr>
        <p:txBody>
          <a:bodyPr anchor="t">
            <a:normAutofit/>
          </a:bodyPr>
          <a:lstStyle/>
          <a:p>
            <a:r>
              <a:rPr lang="en-US" dirty="0"/>
              <a:t>New features rolled out</a:t>
            </a:r>
          </a:p>
        </p:txBody>
      </p:sp>
      <p:sp>
        <p:nvSpPr>
          <p:cNvPr id="5" name="Text Placeholder 4">
            <a:extLst>
              <a:ext uri="{FF2B5EF4-FFF2-40B4-BE49-F238E27FC236}">
                <a16:creationId xmlns:a16="http://schemas.microsoft.com/office/drawing/2014/main" id="{1D2688FE-830D-C99E-46A7-56AB19C80D23}"/>
              </a:ext>
            </a:extLst>
          </p:cNvPr>
          <p:cNvSpPr>
            <a:spLocks noGrp="1"/>
          </p:cNvSpPr>
          <p:nvPr>
            <p:ph type="body" sz="quarter" idx="13"/>
          </p:nvPr>
        </p:nvSpPr>
        <p:spPr>
          <a:xfrm>
            <a:off x="493776" y="1432984"/>
            <a:ext cx="5602224" cy="5350022"/>
          </a:xfrm>
        </p:spPr>
        <p:txBody>
          <a:bodyPr wrap="square">
            <a:normAutofit/>
          </a:bodyPr>
          <a:lstStyle/>
          <a:p>
            <a:pPr marL="285750" indent="-285750">
              <a:lnSpc>
                <a:spcPct val="90000"/>
              </a:lnSpc>
              <a:buFont typeface="Arial" panose="020B0604020202020204" pitchFamily="34" charset="0"/>
              <a:buChar char="•"/>
            </a:pPr>
            <a:endParaRPr lang="en-US" sz="1100" u="sng" dirty="0"/>
          </a:p>
          <a:p>
            <a:pPr marL="285750" indent="-285750">
              <a:lnSpc>
                <a:spcPct val="90000"/>
              </a:lnSpc>
              <a:buFont typeface="Arial" panose="020B0604020202020204" pitchFamily="34" charset="0"/>
              <a:buChar char="•"/>
            </a:pPr>
            <a:r>
              <a:rPr lang="en-US" sz="1400" u="sng" dirty="0"/>
              <a:t>Enhancements:</a:t>
            </a:r>
          </a:p>
          <a:p>
            <a:pPr marL="285750" indent="-285750">
              <a:lnSpc>
                <a:spcPct val="90000"/>
              </a:lnSpc>
              <a:buFont typeface="Arial" panose="020B0604020202020204" pitchFamily="34" charset="0"/>
              <a:buChar char="•"/>
            </a:pPr>
            <a:endParaRPr lang="en-US" sz="1400" dirty="0"/>
          </a:p>
          <a:p>
            <a:pPr lvl="1">
              <a:lnSpc>
                <a:spcPct val="90000"/>
              </a:lnSpc>
            </a:pPr>
            <a:r>
              <a:rPr lang="en-US" dirty="0"/>
              <a:t>RTCA Display update – to provides SOL Exceedance history data</a:t>
            </a:r>
          </a:p>
          <a:p>
            <a:pPr lvl="2">
              <a:lnSpc>
                <a:spcPct val="90000"/>
              </a:lnSpc>
            </a:pPr>
            <a:r>
              <a:rPr lang="en-US" dirty="0"/>
              <a:t>1 </a:t>
            </a:r>
            <a:r>
              <a:rPr lang="en-US" dirty="0" err="1"/>
              <a:t>hr</a:t>
            </a:r>
            <a:r>
              <a:rPr lang="en-US" dirty="0"/>
              <a:t> history</a:t>
            </a:r>
          </a:p>
          <a:p>
            <a:pPr lvl="2">
              <a:lnSpc>
                <a:spcPct val="90000"/>
              </a:lnSpc>
            </a:pPr>
            <a:r>
              <a:rPr lang="en-US" dirty="0"/>
              <a:t>24 </a:t>
            </a:r>
            <a:r>
              <a:rPr lang="en-US" dirty="0" err="1"/>
              <a:t>hr</a:t>
            </a:r>
            <a:r>
              <a:rPr lang="en-US" dirty="0"/>
              <a:t> history</a:t>
            </a:r>
          </a:p>
          <a:p>
            <a:pPr marL="365760" lvl="1" indent="0">
              <a:lnSpc>
                <a:spcPct val="90000"/>
              </a:lnSpc>
              <a:buNone/>
            </a:pPr>
            <a:r>
              <a:rPr lang="en-US" sz="1100" dirty="0"/>
              <a:t> </a:t>
            </a:r>
          </a:p>
          <a:p>
            <a:pPr>
              <a:lnSpc>
                <a:spcPct val="90000"/>
              </a:lnSpc>
            </a:pPr>
            <a:endParaRPr lang="en-US" sz="1100" dirty="0"/>
          </a:p>
        </p:txBody>
      </p:sp>
      <p:pic>
        <p:nvPicPr>
          <p:cNvPr id="6" name="Picture 5">
            <a:extLst>
              <a:ext uri="{FF2B5EF4-FFF2-40B4-BE49-F238E27FC236}">
                <a16:creationId xmlns:a16="http://schemas.microsoft.com/office/drawing/2014/main" id="{461953E9-7DFC-3932-EC9D-3DA8FBFA3ABA}"/>
              </a:ext>
            </a:extLst>
          </p:cNvPr>
          <p:cNvPicPr>
            <a:picLocks noChangeAspect="1"/>
          </p:cNvPicPr>
          <p:nvPr/>
        </p:nvPicPr>
        <p:blipFill>
          <a:blip r:embed="rId2"/>
          <a:stretch>
            <a:fillRect/>
          </a:stretch>
        </p:blipFill>
        <p:spPr>
          <a:xfrm>
            <a:off x="6463392" y="1406359"/>
            <a:ext cx="5695950" cy="2477738"/>
          </a:xfrm>
          <a:prstGeom prst="rect">
            <a:avLst/>
          </a:prstGeom>
          <a:noFill/>
        </p:spPr>
      </p:pic>
      <p:sp>
        <p:nvSpPr>
          <p:cNvPr id="2" name="Slide Number Placeholder 1">
            <a:extLst>
              <a:ext uri="{FF2B5EF4-FFF2-40B4-BE49-F238E27FC236}">
                <a16:creationId xmlns:a16="http://schemas.microsoft.com/office/drawing/2014/main" id="{04ED6C0F-A7CD-C855-CD1B-FB32B21BCB20}"/>
              </a:ext>
            </a:extLst>
          </p:cNvPr>
          <p:cNvSpPr>
            <a:spLocks noGrp="1"/>
          </p:cNvSpPr>
          <p:nvPr>
            <p:ph type="sldNum" sz="quarter" idx="12"/>
          </p:nvPr>
        </p:nvSpPr>
        <p:spPr>
          <a:xfrm>
            <a:off x="11658600" y="6356350"/>
            <a:ext cx="533400" cy="365125"/>
          </a:xfrm>
        </p:spPr>
        <p:txBody>
          <a:bodyPr wrap="square" anchor="ctr">
            <a:normAutofit/>
          </a:bodyPr>
          <a:lstStyle/>
          <a:p>
            <a:pPr>
              <a:spcAft>
                <a:spcPts val="600"/>
              </a:spcAft>
            </a:pPr>
            <a:fld id="{BCDE79FB-97BA-492B-8D57-F1373F9ADA95}" type="slidenum">
              <a:rPr lang="en-US" smtClean="0"/>
              <a:pPr>
                <a:spcAft>
                  <a:spcPts val="600"/>
                </a:spcAft>
              </a:pPr>
              <a:t>7</a:t>
            </a:fld>
            <a:endParaRPr lang="en-US"/>
          </a:p>
        </p:txBody>
      </p:sp>
      <p:pic>
        <p:nvPicPr>
          <p:cNvPr id="8" name="Picture 7">
            <a:extLst>
              <a:ext uri="{FF2B5EF4-FFF2-40B4-BE49-F238E27FC236}">
                <a16:creationId xmlns:a16="http://schemas.microsoft.com/office/drawing/2014/main" id="{B791B8BA-54B5-09F4-601B-F819F1E60975}"/>
              </a:ext>
            </a:extLst>
          </p:cNvPr>
          <p:cNvPicPr>
            <a:picLocks noChangeAspect="1"/>
          </p:cNvPicPr>
          <p:nvPr/>
        </p:nvPicPr>
        <p:blipFill>
          <a:blip r:embed="rId3"/>
          <a:stretch>
            <a:fillRect/>
          </a:stretch>
        </p:blipFill>
        <p:spPr>
          <a:xfrm>
            <a:off x="551088" y="3516578"/>
            <a:ext cx="5728608" cy="2723486"/>
          </a:xfrm>
          <a:prstGeom prst="rect">
            <a:avLst/>
          </a:prstGeom>
        </p:spPr>
      </p:pic>
      <p:sp>
        <p:nvSpPr>
          <p:cNvPr id="11" name="Text Placeholder 4">
            <a:extLst>
              <a:ext uri="{FF2B5EF4-FFF2-40B4-BE49-F238E27FC236}">
                <a16:creationId xmlns:a16="http://schemas.microsoft.com/office/drawing/2014/main" id="{86D3A1FE-5C5A-68FC-8CCD-3FBA92C6F9CA}"/>
              </a:ext>
            </a:extLst>
          </p:cNvPr>
          <p:cNvSpPr txBox="1">
            <a:spLocks/>
          </p:cNvSpPr>
          <p:nvPr/>
        </p:nvSpPr>
        <p:spPr>
          <a:xfrm>
            <a:off x="6400200" y="4107995"/>
            <a:ext cx="5822334" cy="1715692"/>
          </a:xfrm>
          <a:prstGeom prst="rect">
            <a:avLst/>
          </a:prstGeom>
        </p:spPr>
        <p:txBody>
          <a:bodyPr vert="horz" wrap="square" lIns="0" tIns="0" rIns="0" bIns="0" rtlCol="0">
            <a:norm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endParaRPr lang="en-US" sz="1100" dirty="0"/>
          </a:p>
          <a:p>
            <a:pPr marL="285750" indent="-285750">
              <a:lnSpc>
                <a:spcPct val="90000"/>
              </a:lnSpc>
              <a:buFont typeface="Arial" panose="020B0604020202020204" pitchFamily="34" charset="0"/>
              <a:buChar char="•"/>
            </a:pPr>
            <a:endParaRPr lang="en-US" sz="1300" dirty="0"/>
          </a:p>
          <a:p>
            <a:pPr marL="285750" indent="-285750">
              <a:lnSpc>
                <a:spcPct val="90000"/>
              </a:lnSpc>
              <a:buFont typeface="Arial" panose="020B0604020202020204" pitchFamily="34" charset="0"/>
              <a:buChar char="•"/>
            </a:pPr>
            <a:endParaRPr lang="en-US" sz="1300" dirty="0"/>
          </a:p>
          <a:p>
            <a:pPr marL="285750" indent="-285750">
              <a:lnSpc>
                <a:spcPct val="90000"/>
              </a:lnSpc>
              <a:buFont typeface="Arial" panose="020B0604020202020204" pitchFamily="34" charset="0"/>
              <a:buChar char="•"/>
            </a:pPr>
            <a:r>
              <a:rPr lang="en-US" sz="1300" dirty="0"/>
              <a:t>Default dashboard to provide an overview of the new communications, GMD updates and system conditions</a:t>
            </a:r>
          </a:p>
          <a:p>
            <a:pPr marL="285750" indent="-285750">
              <a:lnSpc>
                <a:spcPct val="90000"/>
              </a:lnSpc>
              <a:buFont typeface="Arial" panose="020B0604020202020204" pitchFamily="34" charset="0"/>
              <a:buChar char="•"/>
            </a:pPr>
            <a:endParaRPr lang="en-US" sz="1100" dirty="0"/>
          </a:p>
          <a:p>
            <a:pPr>
              <a:lnSpc>
                <a:spcPct val="90000"/>
              </a:lnSpc>
            </a:pPr>
            <a:endParaRPr lang="en-US" sz="1100" dirty="0"/>
          </a:p>
        </p:txBody>
      </p:sp>
    </p:spTree>
    <p:extLst>
      <p:ext uri="{BB962C8B-B14F-4D97-AF65-F5344CB8AC3E}">
        <p14:creationId xmlns:p14="http://schemas.microsoft.com/office/powerpoint/2010/main" val="1407141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36AAE-68DF-EB17-E8A7-16A322F3D06C}"/>
              </a:ext>
            </a:extLst>
          </p:cNvPr>
          <p:cNvSpPr>
            <a:spLocks noGrp="1"/>
          </p:cNvSpPr>
          <p:nvPr>
            <p:ph type="title"/>
          </p:nvPr>
        </p:nvSpPr>
        <p:spPr/>
        <p:txBody>
          <a:bodyPr/>
          <a:lstStyle/>
          <a:p>
            <a:r>
              <a:rPr lang="en-US" dirty="0"/>
              <a:t>Questions/Comments?</a:t>
            </a:r>
          </a:p>
        </p:txBody>
      </p:sp>
      <p:sp>
        <p:nvSpPr>
          <p:cNvPr id="5" name="Slide Number Placeholder 4">
            <a:extLst>
              <a:ext uri="{FF2B5EF4-FFF2-40B4-BE49-F238E27FC236}">
                <a16:creationId xmlns:a16="http://schemas.microsoft.com/office/drawing/2014/main" id="{663E33CD-915C-8592-3526-C44B880B6BF9}"/>
              </a:ext>
            </a:extLst>
          </p:cNvPr>
          <p:cNvSpPr>
            <a:spLocks noGrp="1"/>
          </p:cNvSpPr>
          <p:nvPr>
            <p:ph type="sldNum" sz="quarter" idx="12"/>
          </p:nvPr>
        </p:nvSpPr>
        <p:spPr/>
        <p:txBody>
          <a:bodyPr wrap="square" anchor="ctr">
            <a:normAutofit/>
          </a:bodyPr>
          <a:lstStyle/>
          <a:p>
            <a:pPr>
              <a:spcAft>
                <a:spcPts val="600"/>
              </a:spcAft>
            </a:pPr>
            <a:fld id="{BCDE79FB-97BA-492B-8D57-F1373F9ADA95}" type="slidenum">
              <a:rPr lang="en-US" smtClean="0"/>
              <a:pPr>
                <a:spcAft>
                  <a:spcPts val="600"/>
                </a:spcAft>
              </a:pPr>
              <a:t>8</a:t>
            </a:fld>
            <a:endParaRPr lang="en-US" dirty="0"/>
          </a:p>
        </p:txBody>
      </p:sp>
    </p:spTree>
    <p:extLst>
      <p:ext uri="{BB962C8B-B14F-4D97-AF65-F5344CB8AC3E}">
        <p14:creationId xmlns:p14="http://schemas.microsoft.com/office/powerpoint/2010/main" val="3512297305"/>
      </p:ext>
    </p:extLst>
  </p:cSld>
  <p:clrMapOvr>
    <a:masterClrMapping/>
  </p:clrMapOvr>
</p:sld>
</file>

<file path=ppt/theme/theme1.xml><?xml version="1.0" encoding="utf-8"?>
<a:theme xmlns:a="http://schemas.openxmlformats.org/drawingml/2006/main" name="Cover">
  <a:themeElements>
    <a:clrScheme name="ERCOT">
      <a:dk1>
        <a:srgbClr val="000000"/>
      </a:dk1>
      <a:lt1>
        <a:srgbClr val="FFFFFF"/>
      </a:lt1>
      <a:dk2>
        <a:srgbClr val="2D3338"/>
      </a:dk2>
      <a:lt2>
        <a:srgbClr val="FFFFFF"/>
      </a:lt2>
      <a:accent1>
        <a:srgbClr val="003865"/>
      </a:accent1>
      <a:accent2>
        <a:srgbClr val="5B6770"/>
      </a:accent2>
      <a:accent3>
        <a:srgbClr val="26D07C"/>
      </a:accent3>
      <a:accent4>
        <a:srgbClr val="00829B"/>
      </a:accent4>
      <a:accent5>
        <a:srgbClr val="685BC7"/>
      </a:accent5>
      <a:accent6>
        <a:srgbClr val="890C58"/>
      </a:accent6>
      <a:hlink>
        <a:srgbClr val="3996DF"/>
      </a:hlink>
      <a:folHlink>
        <a:srgbClr val="867ED0"/>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RCOT Official PowerPoint Template - Public" id="{FB506FE2-73A5-49D8-88D7-3B8BB673CC8D}" vid="{942DDDCD-BEC6-4902-AAD2-EB3CD2B6933E}"/>
    </a:ext>
  </a:extLst>
</a:theme>
</file>

<file path=ppt/theme/theme2.xml><?xml version="1.0" encoding="utf-8"?>
<a:theme xmlns:a="http://schemas.openxmlformats.org/drawingml/2006/main" name="Page Design">
  <a:themeElements>
    <a:clrScheme name="ERCOT colors">
      <a:dk1>
        <a:srgbClr val="171A1C"/>
      </a:dk1>
      <a:lt1>
        <a:srgbClr val="FFFFFF"/>
      </a:lt1>
      <a:dk2>
        <a:srgbClr val="4A525A"/>
      </a:dk2>
      <a:lt2>
        <a:srgbClr val="E6EBEF"/>
      </a:lt2>
      <a:accent1>
        <a:srgbClr val="005763"/>
      </a:accent1>
      <a:accent2>
        <a:srgbClr val="3DBED1"/>
      </a:accent2>
      <a:accent3>
        <a:srgbClr val="003865"/>
      </a:accent3>
      <a:accent4>
        <a:srgbClr val="0063B4"/>
      </a:accent4>
      <a:accent5>
        <a:srgbClr val="26D07C"/>
      </a:accent5>
      <a:accent6>
        <a:srgbClr val="867ED0"/>
      </a:accent6>
      <a:hlink>
        <a:srgbClr val="00AEC7"/>
      </a:hlink>
      <a:folHlink>
        <a:srgbClr val="685BC7"/>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RCOT Official PowerPoint Template - Public" id="{FB506FE2-73A5-49D8-88D7-3B8BB673CC8D}" vid="{E771427F-03EA-4C50-B0D4-53899F39E54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Audience xmlns="3c917f14-8d40-4289-92aa-fd10f73581c9">Public</Audienc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6779995893D9842BA3FA5B9B5E7FD29" ma:contentTypeVersion="5" ma:contentTypeDescription="Create a new document." ma:contentTypeScope="" ma:versionID="6d199b3ad5f5b9d872d256308c85908b">
  <xsd:schema xmlns:xsd="http://www.w3.org/2001/XMLSchema" xmlns:xs="http://www.w3.org/2001/XMLSchema" xmlns:p="http://schemas.microsoft.com/office/2006/metadata/properties" xmlns:ns2="3c917f14-8d40-4289-92aa-fd10f73581c9" targetNamespace="http://schemas.microsoft.com/office/2006/metadata/properties" ma:root="true" ma:fieldsID="dcedc2ff92fcc6164a822d33fd796499" ns2:_="">
    <xsd:import namespace="3c917f14-8d40-4289-92aa-fd10f73581c9"/>
    <xsd:element name="properties">
      <xsd:complexType>
        <xsd:sequence>
          <xsd:element name="documentManagement">
            <xsd:complexType>
              <xsd:all>
                <xsd:element ref="ns2:Audience" minOccurs="0"/>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917f14-8d40-4289-92aa-fd10f73581c9" elementFormDefault="qualified">
    <xsd:import namespace="http://schemas.microsoft.com/office/2006/documentManagement/types"/>
    <xsd:import namespace="http://schemas.microsoft.com/office/infopath/2007/PartnerControls"/>
    <xsd:element name="Audience" ma:index="8" nillable="true" ma:displayName="Audience" ma:format="Dropdown" ma:internalName="Audience">
      <xsd:simpleType>
        <xsd:restriction base="dms:Choice">
          <xsd:enumeration value="Public"/>
          <xsd:enumeration value="Internal"/>
          <xsd:enumeration value="Confidential"/>
          <xsd:enumeration value="Board of Directors"/>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E754FD2-17D2-4534-9157-8CFDD0166132}">
  <ds:schemaRefs>
    <ds:schemaRef ds:uri="http://purl.org/dc/elements/1.1/"/>
    <ds:schemaRef ds:uri="3c917f14-8d40-4289-92aa-fd10f73581c9"/>
    <ds:schemaRef ds:uri="http://purl.org/dc/dcmitype/"/>
    <ds:schemaRef ds:uri="http://schemas.microsoft.com/office/2006/metadata/properties"/>
    <ds:schemaRef ds:uri="http://schemas.openxmlformats.org/package/2006/metadata/core-properties"/>
    <ds:schemaRef ds:uri="http://www.w3.org/XML/1998/namespace"/>
    <ds:schemaRef ds:uri="http://schemas.microsoft.com/office/2006/documentManagement/types"/>
    <ds:schemaRef ds:uri="http://schemas.microsoft.com/office/infopath/2007/PartnerControls"/>
    <ds:schemaRef ds:uri="http://purl.org/dc/terms/"/>
  </ds:schemaRefs>
</ds:datastoreItem>
</file>

<file path=customXml/itemProps2.xml><?xml version="1.0" encoding="utf-8"?>
<ds:datastoreItem xmlns:ds="http://schemas.openxmlformats.org/officeDocument/2006/customXml" ds:itemID="{6A5F3B15-1EDA-47D5-B690-303F08E28C2F}">
  <ds:schemaRefs>
    <ds:schemaRef ds:uri="http://schemas.microsoft.com/sharepoint/v3/contenttype/forms"/>
  </ds:schemaRefs>
</ds:datastoreItem>
</file>

<file path=customXml/itemProps3.xml><?xml version="1.0" encoding="utf-8"?>
<ds:datastoreItem xmlns:ds="http://schemas.openxmlformats.org/officeDocument/2006/customXml" ds:itemID="{B57DC9A4-2D51-40CB-BA99-0BF7D516F6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917f14-8d40-4289-92aa-fd10f73581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ERCOT Official PowerPoint Template - Public</Template>
  <TotalTime>1241</TotalTime>
  <Words>745</Words>
  <Application>Microsoft Office PowerPoint</Application>
  <PresentationFormat>Widescreen</PresentationFormat>
  <Paragraphs>107</Paragraphs>
  <Slides>8</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8</vt:i4>
      </vt:variant>
    </vt:vector>
  </HeadingPairs>
  <TitlesOfParts>
    <vt:vector size="14" baseType="lpstr">
      <vt:lpstr>Aptos</vt:lpstr>
      <vt:lpstr>Arial</vt:lpstr>
      <vt:lpstr>Calibri</vt:lpstr>
      <vt:lpstr>Wingdings</vt:lpstr>
      <vt:lpstr>Cover</vt:lpstr>
      <vt:lpstr>Page Design</vt:lpstr>
      <vt:lpstr>SCR820 – Real-Time Operator Communications System (RTOC)   Preethi Meher    July 20, 2026</vt:lpstr>
      <vt:lpstr>Status Updates</vt:lpstr>
      <vt:lpstr>RTOC Tool – Project Timelines</vt:lpstr>
      <vt:lpstr>Market Testing Updates</vt:lpstr>
      <vt:lpstr>RTOC Tool Access</vt:lpstr>
      <vt:lpstr>Provide Primary Contact Information</vt:lpstr>
      <vt:lpstr>New features rolled out</vt:lpstr>
      <vt:lpstr>Questions/Comments?</vt:lpstr>
    </vt:vector>
  </TitlesOfParts>
  <Company>ERCOT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Meher Malla, Preethi</dc:creator>
  <cp:keywords/>
  <cp:lastModifiedBy>Meher Malla, Preethi</cp:lastModifiedBy>
  <cp:revision>12</cp:revision>
  <dcterms:created xsi:type="dcterms:W3CDTF">2026-05-19T23:14:11Z</dcterms:created>
  <dcterms:modified xsi:type="dcterms:W3CDTF">2026-07-21T14:19:59Z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0x01010056779995893D9842BA3FA5B9B5E7FD29</vt:lpwstr>
  </property>
  <property fmtid="{D5CDD505-2E9C-101B-9397-08002B2CF9AE}" pid="3" name="MediaServiceImageTags">
    <vt:lpwstr/>
  </property>
  <property fmtid="{D5CDD505-2E9C-101B-9397-08002B2CF9AE}" pid="4" name="MSIP_Label_c144db1d-993e-40da-980d-6eea152adc50_Enabled">
    <vt:lpwstr>true</vt:lpwstr>
  </property>
  <property fmtid="{D5CDD505-2E9C-101B-9397-08002B2CF9AE}" pid="5" name="MSIP_Label_c144db1d-993e-40da-980d-6eea152adc50_SetDate">
    <vt:lpwstr>2026-02-04T21:33:56Z</vt:lpwstr>
  </property>
  <property fmtid="{D5CDD505-2E9C-101B-9397-08002B2CF9AE}" pid="6" name="MSIP_Label_c144db1d-993e-40da-980d-6eea152adc50_Method">
    <vt:lpwstr>Privileged</vt:lpwstr>
  </property>
  <property fmtid="{D5CDD505-2E9C-101B-9397-08002B2CF9AE}" pid="7" name="MSIP_Label_c144db1d-993e-40da-980d-6eea152adc50_Name">
    <vt:lpwstr>Public</vt:lpwstr>
  </property>
  <property fmtid="{D5CDD505-2E9C-101B-9397-08002B2CF9AE}" pid="8" name="MSIP_Label_c144db1d-993e-40da-980d-6eea152adc50_SiteId">
    <vt:lpwstr>0afb747d-bff7-4596-a9fc-950ef9e0ec45</vt:lpwstr>
  </property>
  <property fmtid="{D5CDD505-2E9C-101B-9397-08002B2CF9AE}" pid="9" name="MSIP_Label_c144db1d-993e-40da-980d-6eea152adc50_ActionId">
    <vt:lpwstr>1d14393e-8913-4215-8969-3d0b24cf798e</vt:lpwstr>
  </property>
  <property fmtid="{D5CDD505-2E9C-101B-9397-08002B2CF9AE}" pid="10" name="MSIP_Label_c144db1d-993e-40da-980d-6eea152adc50_ContentBits">
    <vt:lpwstr>0</vt:lpwstr>
  </property>
  <property fmtid="{D5CDD505-2E9C-101B-9397-08002B2CF9AE}" pid="11" name="MSIP_Label_c144db1d-993e-40da-980d-6eea152adc50_Tag">
    <vt:lpwstr>10, 0, 1, 1</vt:lpwstr>
  </property>
</Properties>
</file>