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8"/>
  </p:notesMasterIdLst>
  <p:handoutMasterIdLst>
    <p:handoutMasterId r:id="rId9"/>
  </p:handoutMasterIdLst>
  <p:sldIdLst>
    <p:sldId id="274" r:id="rId6"/>
    <p:sldId id="27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7/15/2026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15,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15,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15,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15,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15,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15,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15,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15,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15,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15,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15,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sv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15,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75" r:id="rId9"/>
    <p:sldLayoutId id="2147483679" r:id="rId10"/>
    <p:sldLayoutId id="2147483676" r:id="rId11"/>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A2371-A2CB-24AA-CD93-F3EE2724F9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47646E-9938-5CD8-9601-CC9566238613}"/>
              </a:ext>
            </a:extLst>
          </p:cNvPr>
          <p:cNvSpPr>
            <a:spLocks noGrp="1"/>
          </p:cNvSpPr>
          <p:nvPr>
            <p:ph type="sldNum" sz="quarter" idx="12"/>
          </p:nvPr>
        </p:nvSpPr>
        <p:spPr/>
        <p:txBody>
          <a:bodyPr/>
          <a:lstStyle/>
          <a:p>
            <a:fld id="{BCDE79FB-97BA-492B-8D57-F1373F9ADA95}" type="slidenum">
              <a:rPr lang="en-US" smtClean="0"/>
              <a:t>1</a:t>
            </a:fld>
            <a:endParaRPr lang="en-US" dirty="0"/>
          </a:p>
        </p:txBody>
      </p:sp>
      <p:sp>
        <p:nvSpPr>
          <p:cNvPr id="4" name="Title 3">
            <a:extLst>
              <a:ext uri="{FF2B5EF4-FFF2-40B4-BE49-F238E27FC236}">
                <a16:creationId xmlns:a16="http://schemas.microsoft.com/office/drawing/2014/main" id="{8F3CD3A0-4958-D48B-2B7A-8F0564E04873}"/>
              </a:ext>
            </a:extLst>
          </p:cNvPr>
          <p:cNvSpPr>
            <a:spLocks noGrp="1"/>
          </p:cNvSpPr>
          <p:nvPr>
            <p:ph type="title"/>
          </p:nvPr>
        </p:nvSpPr>
        <p:spPr/>
        <p:txBody>
          <a:bodyPr/>
          <a:lstStyle/>
          <a:p>
            <a:r>
              <a:rPr lang="en-US" altLang="en-US" dirty="0"/>
              <a:t>Nodal Protocol Revision Requests</a:t>
            </a:r>
            <a:endParaRPr lang="en-US" dirty="0"/>
          </a:p>
        </p:txBody>
      </p:sp>
      <p:sp>
        <p:nvSpPr>
          <p:cNvPr id="5" name="Text Placeholder 4">
            <a:extLst>
              <a:ext uri="{FF2B5EF4-FFF2-40B4-BE49-F238E27FC236}">
                <a16:creationId xmlns:a16="http://schemas.microsoft.com/office/drawing/2014/main" id="{B54445CB-28E3-D3DE-9CD8-7921FAB42175}"/>
              </a:ext>
            </a:extLst>
          </p:cNvPr>
          <p:cNvSpPr>
            <a:spLocks noGrp="1"/>
          </p:cNvSpPr>
          <p:nvPr>
            <p:ph type="body" sz="quarter" idx="16"/>
          </p:nvPr>
        </p:nvSpPr>
        <p:spPr>
          <a:xfrm>
            <a:off x="285135" y="1015764"/>
            <a:ext cx="11513575" cy="3187411"/>
          </a:xfrm>
        </p:spPr>
        <p:txBody>
          <a:bodyPr/>
          <a:lstStyle/>
          <a:p>
            <a:pPr>
              <a:spcBef>
                <a:spcPts val="100"/>
              </a:spcBef>
            </a:pPr>
            <a:r>
              <a:rPr lang="en-US" altLang="en-US" sz="1400" b="1" dirty="0">
                <a:solidFill>
                  <a:srgbClr val="000000"/>
                </a:solidFill>
                <a:cs typeface="Calibri" panose="020F0502020204030204" pitchFamily="34" charset="0"/>
              </a:rPr>
              <a:t>NPRR1328, Establishment of Generation Firming Program. </a:t>
            </a:r>
            <a:r>
              <a:rPr lang="en-US" altLang="en-US" sz="1400" dirty="0">
                <a:solidFill>
                  <a:srgbClr val="000000"/>
                </a:solidFill>
                <a:cs typeface="Calibri" panose="020F0502020204030204" pitchFamily="34" charset="0"/>
              </a:rPr>
              <a:t> This Nodal Protocol Revision Request (NPRR) incorporates the new Generation Firming Program requirements, as required by Public Utility Regulatory Act (PURA) § 39.1592 and the Public Utility Commission of Texas’ (PUCT) rule adopted in 16 Texas Administrative Code § 25.65. The obligation to participate in the Generation Firming Program applies to all Generation Resources with an original Standard Generation Interconnection Agreement (SGIA) executed on or after January 1, 2027, beginning one year after the Generation Resource’s Resource Commissioning Date. Such Generation Resources are required to operate, or be available to operate, at or above the Generation Resource’s Seasonal Average Generation Capability during the Low Operation Reserve Hours in each Firming Season. Generation Resources can satisfy this obligation either through their own performance or via a Firming Transfer with another eligible Resource. This NPRR provides details on the administration of the Generation Firming Program, including definitions, timing requirements, processes for submitting Firming Transfers to ERCOT, specific calculations for measuring performance and applying exemptions, and associated market-facing reporting. </a:t>
            </a:r>
          </a:p>
          <a:p>
            <a:pPr>
              <a:spcBef>
                <a:spcPts val="100"/>
              </a:spcBef>
            </a:pPr>
            <a:r>
              <a:rPr lang="en-US" altLang="en-US" sz="1400" b="1" dirty="0">
                <a:solidFill>
                  <a:srgbClr val="000000"/>
                </a:solidFill>
                <a:cs typeface="Calibri" panose="020F0502020204030204" pitchFamily="34" charset="0"/>
              </a:rPr>
              <a:t>Comments: </a:t>
            </a:r>
            <a:r>
              <a:rPr lang="en-US" sz="1400" dirty="0">
                <a:solidFill>
                  <a:srgbClr val="000000"/>
                </a:solidFill>
                <a:cs typeface="Calibri" panose="020F0502020204030204" pitchFamily="34" charset="0"/>
              </a:rPr>
              <a:t>ERCOT Credit Staff has reviewed the NPRR and does not believe it requires any changes to credit monitoring activities or the calculation of liability.</a:t>
            </a:r>
            <a:endParaRPr lang="en-US" altLang="en-US" sz="1400" dirty="0">
              <a:solidFill>
                <a:srgbClr val="000000"/>
              </a:solidFill>
              <a:cs typeface="Calibri" panose="020F0502020204030204" pitchFamily="34" charset="0"/>
            </a:endParaRPr>
          </a:p>
          <a:p>
            <a:pPr>
              <a:spcBef>
                <a:spcPts val="100"/>
              </a:spcBef>
            </a:pPr>
            <a:endParaRPr lang="en-US" altLang="en-US" sz="1400" dirty="0">
              <a:solidFill>
                <a:srgbClr val="000000"/>
              </a:solidFill>
              <a:cs typeface="Calibri" panose="020F0502020204030204" pitchFamily="34" charset="0"/>
            </a:endParaRPr>
          </a:p>
          <a:p>
            <a:pPr>
              <a:spcBef>
                <a:spcPts val="100"/>
              </a:spcBef>
            </a:pPr>
            <a:r>
              <a:rPr lang="en-US" altLang="en-US" sz="1400" b="1" dirty="0">
                <a:solidFill>
                  <a:srgbClr val="000000"/>
                </a:solidFill>
                <a:cs typeface="Calibri" panose="020F0502020204030204" pitchFamily="34" charset="0"/>
              </a:rPr>
              <a:t>NPRR1331, Unannounced Generation Capacity Testing.</a:t>
            </a:r>
            <a:r>
              <a:rPr lang="en-US" altLang="en-US" sz="1400" dirty="0">
                <a:solidFill>
                  <a:srgbClr val="000000"/>
                </a:solidFill>
                <a:cs typeface="Calibri" panose="020F0502020204030204" pitchFamily="34" charset="0"/>
              </a:rPr>
              <a:t> This Nodal Protocol Revision Request (NPRR) aligns the allowed timeframe for “Combined Cycle Generators” during an unannounced generation capacity test with their observed performance.</a:t>
            </a:r>
          </a:p>
          <a:p>
            <a:pPr>
              <a:spcBef>
                <a:spcPts val="100"/>
              </a:spcBef>
            </a:pPr>
            <a:r>
              <a:rPr lang="en-US" altLang="en-US" sz="1400" b="1" dirty="0">
                <a:solidFill>
                  <a:srgbClr val="000000"/>
                </a:solidFill>
                <a:cs typeface="Calibri" panose="020F0502020204030204" pitchFamily="34" charset="0"/>
              </a:rPr>
              <a:t>Comments: </a:t>
            </a:r>
            <a:r>
              <a:rPr lang="en-US" sz="1400" dirty="0">
                <a:solidFill>
                  <a:srgbClr val="000000"/>
                </a:solidFill>
                <a:cs typeface="Calibri" panose="020F0502020204030204" pitchFamily="34" charset="0"/>
              </a:rPr>
              <a:t>ERCOT Credit Staff has reviewed the NPRR and does not believe it requires any changes to credit monitoring activities or the calculation of liability.</a:t>
            </a:r>
            <a:endParaRPr lang="en-US" altLang="en-US" sz="1400" dirty="0">
              <a:solidFill>
                <a:srgbClr val="000000"/>
              </a:solidFill>
              <a:cs typeface="Calibri" panose="020F0502020204030204" pitchFamily="34" charset="0"/>
            </a:endParaRPr>
          </a:p>
          <a:p>
            <a:pPr>
              <a:spcBef>
                <a:spcPts val="100"/>
              </a:spcBef>
            </a:pPr>
            <a:endParaRPr lang="en-US" altLang="en-US" sz="1400" dirty="0">
              <a:solidFill>
                <a:srgbClr val="000000"/>
              </a:solidFill>
              <a:cs typeface="Calibri" panose="020F0502020204030204" pitchFamily="34" charset="0"/>
            </a:endParaRPr>
          </a:p>
          <a:p>
            <a:pPr>
              <a:spcBef>
                <a:spcPts val="100"/>
              </a:spcBef>
            </a:pPr>
            <a:r>
              <a:rPr lang="en-US" altLang="en-US" sz="1400" b="1" dirty="0">
                <a:solidFill>
                  <a:srgbClr val="000000"/>
                </a:solidFill>
                <a:cs typeface="Calibri" panose="020F0502020204030204" pitchFamily="34" charset="0"/>
              </a:rPr>
              <a:t>NPRR1338, Restructure Long-Term Auction Sequence Auctions to Six Monthly Optimizations.</a:t>
            </a:r>
            <a:r>
              <a:rPr lang="en-US" altLang="en-US" sz="1400" dirty="0">
                <a:solidFill>
                  <a:srgbClr val="000000"/>
                </a:solidFill>
                <a:cs typeface="Calibri" panose="020F0502020204030204" pitchFamily="34" charset="0"/>
              </a:rPr>
              <a:t>  This Nodal Protocol Revision Request (NPRR) restructures the Long-Term Auction Sequence auctions, currently structured as three time-of-use optimizations, to six single-month optimizations. </a:t>
            </a:r>
          </a:p>
          <a:p>
            <a:pPr>
              <a:spcBef>
                <a:spcPts val="100"/>
              </a:spcBef>
            </a:pPr>
            <a:r>
              <a:rPr lang="en-US" altLang="en-US" sz="1400" b="1" dirty="0">
                <a:solidFill>
                  <a:srgbClr val="000000"/>
                </a:solidFill>
                <a:cs typeface="Calibri" panose="020F0502020204030204" pitchFamily="34" charset="0"/>
              </a:rPr>
              <a:t>Comments: </a:t>
            </a:r>
            <a:r>
              <a:rPr lang="en-US" sz="1400" dirty="0">
                <a:solidFill>
                  <a:srgbClr val="000000"/>
                </a:solidFill>
                <a:cs typeface="Calibri" panose="020F0502020204030204" pitchFamily="34" charset="0"/>
              </a:rPr>
              <a:t>ERCOT Credit Staff has reviewed the NPRR and does not believe it requires any changes to credit monitoring activities or the calculation of liability.</a:t>
            </a:r>
            <a:endParaRPr lang="en-US" altLang="en-US" sz="1400" dirty="0">
              <a:solidFill>
                <a:srgbClr val="000000"/>
              </a:solidFill>
              <a:cs typeface="Calibri" panose="020F0502020204030204" pitchFamily="34" charset="0"/>
            </a:endParaRPr>
          </a:p>
          <a:p>
            <a:pPr>
              <a:spcBef>
                <a:spcPts val="100"/>
              </a:spcBef>
            </a:pPr>
            <a:endParaRPr lang="en-US" altLang="en-US" sz="1400" dirty="0">
              <a:solidFill>
                <a:srgbClr val="000000"/>
              </a:solidFill>
              <a:cs typeface="Calibri" panose="020F0502020204030204" pitchFamily="34" charset="0"/>
            </a:endParaRPr>
          </a:p>
          <a:p>
            <a:pPr>
              <a:spcBef>
                <a:spcPts val="100"/>
              </a:spcBef>
            </a:pPr>
            <a:endParaRPr lang="en-US" dirty="0"/>
          </a:p>
        </p:txBody>
      </p:sp>
    </p:spTree>
    <p:extLst>
      <p:ext uri="{BB962C8B-B14F-4D97-AF65-F5344CB8AC3E}">
        <p14:creationId xmlns:p14="http://schemas.microsoft.com/office/powerpoint/2010/main" val="340254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EFDD4C-2255-C7D5-2991-41521A75BFC3}"/>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4" name="Title 3">
            <a:extLst>
              <a:ext uri="{FF2B5EF4-FFF2-40B4-BE49-F238E27FC236}">
                <a16:creationId xmlns:a16="http://schemas.microsoft.com/office/drawing/2014/main" id="{82CEE743-FAC8-4536-6D1F-9DA259116DB4}"/>
              </a:ext>
            </a:extLst>
          </p:cNvPr>
          <p:cNvSpPr>
            <a:spLocks noGrp="1"/>
          </p:cNvSpPr>
          <p:nvPr>
            <p:ph type="title"/>
          </p:nvPr>
        </p:nvSpPr>
        <p:spPr/>
        <p:txBody>
          <a:bodyPr/>
          <a:lstStyle/>
          <a:p>
            <a:r>
              <a:rPr lang="en-US" altLang="en-US" dirty="0"/>
              <a:t>Nodal Protocol Revision Requests</a:t>
            </a:r>
            <a:endParaRPr lang="en-US" dirty="0"/>
          </a:p>
        </p:txBody>
      </p:sp>
      <p:sp>
        <p:nvSpPr>
          <p:cNvPr id="5" name="Text Placeholder 4">
            <a:extLst>
              <a:ext uri="{FF2B5EF4-FFF2-40B4-BE49-F238E27FC236}">
                <a16:creationId xmlns:a16="http://schemas.microsoft.com/office/drawing/2014/main" id="{FEEC331C-6A59-FCFF-1F14-DD25475D0EF5}"/>
              </a:ext>
            </a:extLst>
          </p:cNvPr>
          <p:cNvSpPr>
            <a:spLocks noGrp="1"/>
          </p:cNvSpPr>
          <p:nvPr>
            <p:ph type="body" sz="quarter" idx="16"/>
          </p:nvPr>
        </p:nvSpPr>
        <p:spPr>
          <a:xfrm>
            <a:off x="300942" y="1015764"/>
            <a:ext cx="11357658" cy="3187411"/>
          </a:xfrm>
        </p:spPr>
        <p:txBody>
          <a:bodyPr/>
          <a:lstStyle/>
          <a:p>
            <a:pPr>
              <a:spcBef>
                <a:spcPts val="100"/>
              </a:spcBef>
            </a:pPr>
            <a:r>
              <a:rPr lang="en-US" altLang="en-US" sz="1400" b="1" dirty="0">
                <a:solidFill>
                  <a:srgbClr val="000000"/>
                </a:solidFill>
                <a:cs typeface="Calibri" panose="020F0502020204030204" pitchFamily="34" charset="0"/>
              </a:rPr>
              <a:t>NPRR1339, Protocol Clean Up and Alignment with RTC+B Implementation.  </a:t>
            </a:r>
            <a:r>
              <a:rPr lang="en-US" altLang="en-US" sz="1400" dirty="0">
                <a:solidFill>
                  <a:srgbClr val="000000"/>
                </a:solidFill>
                <a:cs typeface="Calibri" panose="020F0502020204030204" pitchFamily="34" charset="0"/>
              </a:rPr>
              <a:t>This Nodal Protocol Revision Request (NPRR) corrects misalignment of Protocol language with the Real-Time Co-optimization plus Batteries (RTC+B) implementation.</a:t>
            </a:r>
            <a:r>
              <a:rPr lang="en-US" altLang="en-US" sz="1400" b="1" dirty="0">
                <a:solidFill>
                  <a:srgbClr val="000000"/>
                </a:solidFill>
                <a:cs typeface="Calibri" panose="020F0502020204030204" pitchFamily="34" charset="0"/>
              </a:rPr>
              <a:t> </a:t>
            </a:r>
          </a:p>
          <a:p>
            <a:pPr>
              <a:spcBef>
                <a:spcPts val="100"/>
              </a:spcBef>
            </a:pPr>
            <a:r>
              <a:rPr lang="en-US" altLang="en-US" sz="1400" b="1" dirty="0">
                <a:solidFill>
                  <a:srgbClr val="000000"/>
                </a:solidFill>
                <a:cs typeface="Calibri" panose="020F0502020204030204" pitchFamily="34" charset="0"/>
              </a:rPr>
              <a:t>Comments: </a:t>
            </a:r>
            <a:r>
              <a:rPr lang="en-US" sz="1400" dirty="0">
                <a:solidFill>
                  <a:srgbClr val="000000"/>
                </a:solidFill>
                <a:cs typeface="Calibri" panose="020F0502020204030204" pitchFamily="34" charset="0"/>
              </a:rPr>
              <a:t>ERCOT Credit Staff has reviewed the NPRR and does not believe it requires any changes to credit monitoring activities or the calculation of liability.</a:t>
            </a:r>
            <a:endParaRPr lang="en-US" altLang="en-US" sz="1400" dirty="0">
              <a:solidFill>
                <a:srgbClr val="000000"/>
              </a:solidFill>
              <a:cs typeface="Calibri" panose="020F0502020204030204" pitchFamily="34" charset="0"/>
            </a:endParaRPr>
          </a:p>
          <a:p>
            <a:pPr>
              <a:spcBef>
                <a:spcPts val="100"/>
              </a:spcBef>
            </a:pPr>
            <a:endParaRPr lang="en-US" altLang="en-US" sz="1400" dirty="0">
              <a:solidFill>
                <a:srgbClr val="000000"/>
              </a:solidFill>
              <a:cs typeface="Calibri" panose="020F0502020204030204" pitchFamily="34" charset="0"/>
            </a:endParaRPr>
          </a:p>
          <a:p>
            <a:pPr>
              <a:spcBef>
                <a:spcPts val="100"/>
              </a:spcBef>
            </a:pPr>
            <a:r>
              <a:rPr lang="en-US" altLang="en-US" sz="1400" b="1" dirty="0">
                <a:solidFill>
                  <a:srgbClr val="000000"/>
                </a:solidFill>
                <a:cs typeface="Calibri" panose="020F0502020204030204" pitchFamily="34" charset="0"/>
              </a:rPr>
              <a:t>NPRR1341, Related to LPGRR077, Profile Decision Tree Excel-to-Word Conversion.  </a:t>
            </a:r>
            <a:r>
              <a:rPr lang="en-US" altLang="en-US" sz="1400" dirty="0">
                <a:solidFill>
                  <a:srgbClr val="000000"/>
                </a:solidFill>
                <a:cs typeface="Calibri" panose="020F0502020204030204" pitchFamily="34" charset="0"/>
              </a:rPr>
              <a:t>This Nodal Protocol Revision Request (NPRR) relocates select terms from Load Profiling Guide Section 19.1, Definitions, to Protocol Section 2.1, Definitions, removes the term ‘Time of Use Schedule (TOUS)’, and updates section references related to the Profile Decision Tree.</a:t>
            </a:r>
          </a:p>
          <a:p>
            <a:pPr>
              <a:spcBef>
                <a:spcPts val="100"/>
              </a:spcBef>
            </a:pPr>
            <a:r>
              <a:rPr lang="en-US" altLang="en-US" sz="1400" b="1" dirty="0">
                <a:solidFill>
                  <a:srgbClr val="000000"/>
                </a:solidFill>
                <a:cs typeface="Calibri" panose="020F0502020204030204" pitchFamily="34" charset="0"/>
              </a:rPr>
              <a:t>Comments: </a:t>
            </a:r>
            <a:r>
              <a:rPr lang="en-US" sz="1400" dirty="0">
                <a:solidFill>
                  <a:srgbClr val="000000"/>
                </a:solidFill>
                <a:cs typeface="Calibri" panose="020F0502020204030204" pitchFamily="34" charset="0"/>
              </a:rPr>
              <a:t>ERCOT Credit Staff has reviewed the NPRR and does not believe it requires any changes to credit monitoring activities or the calculation of liability.</a:t>
            </a:r>
            <a:endParaRPr lang="en-US" altLang="en-US" sz="1400" dirty="0">
              <a:solidFill>
                <a:srgbClr val="000000"/>
              </a:solidFill>
              <a:cs typeface="Calibri" panose="020F0502020204030204" pitchFamily="34" charset="0"/>
            </a:endParaRPr>
          </a:p>
          <a:p>
            <a:pPr>
              <a:spcBef>
                <a:spcPts val="100"/>
              </a:spcBef>
            </a:pPr>
            <a:endParaRPr lang="en-US" altLang="en-US" sz="1400" dirty="0">
              <a:solidFill>
                <a:srgbClr val="000000"/>
              </a:solidFill>
              <a:cs typeface="Calibri" panose="020F0502020204030204" pitchFamily="34" charset="0"/>
            </a:endParaRPr>
          </a:p>
          <a:p>
            <a:pPr>
              <a:spcBef>
                <a:spcPts val="100"/>
              </a:spcBef>
            </a:pPr>
            <a:endParaRPr lang="en-US" altLang="en-US" dirty="0">
              <a:solidFill>
                <a:srgbClr val="000000"/>
              </a:solidFill>
              <a:cs typeface="Calibri" panose="020F0502020204030204" pitchFamily="34" charset="0"/>
            </a:endParaRPr>
          </a:p>
        </p:txBody>
      </p:sp>
    </p:spTree>
    <p:extLst>
      <p:ext uri="{BB962C8B-B14F-4D97-AF65-F5344CB8AC3E}">
        <p14:creationId xmlns:p14="http://schemas.microsoft.com/office/powerpoint/2010/main" val="528621009"/>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Props1.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3.xml><?xml version="1.0" encoding="utf-8"?>
<ds:datastoreItem xmlns:ds="http://schemas.openxmlformats.org/officeDocument/2006/customXml" ds:itemID="{7E754FD2-17D2-4534-9157-8CFDD0166132}">
  <ds:schemaRefs>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cf8c9251-373f-4ee3-86cf-d97122226a81"/>
    <ds:schemaRef ds:uri="5f527160-b6a2-448e-b210-55bbe2178a90"/>
    <ds:schemaRef ds:uri="http://purl.org/dc/elements/1.1/"/>
    <ds:schemaRef ds:uri="3c917f14-8d40-4289-92aa-fd10f73581c9"/>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1516</TotalTime>
  <Words>518</Words>
  <Application>Microsoft Office PowerPoint</Application>
  <PresentationFormat>Widescreen</PresentationFormat>
  <Paragraphs>17</Paragraphs>
  <Slides>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vt:i4>
      </vt:variant>
    </vt:vector>
  </HeadingPairs>
  <TitlesOfParts>
    <vt:vector size="8" baseType="lpstr">
      <vt:lpstr>Aptos</vt:lpstr>
      <vt:lpstr>Arial</vt:lpstr>
      <vt:lpstr>Calibri</vt:lpstr>
      <vt:lpstr>Wingdings</vt:lpstr>
      <vt:lpstr>1_Cover</vt:lpstr>
      <vt:lpstr>Page Design</vt:lpstr>
      <vt:lpstr>Nodal Protocol Revision Requests</vt:lpstr>
      <vt:lpstr>Nodal Protocol Revision Requests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 Phillips</dc:creator>
  <cp:keywords/>
  <cp:lastModifiedBy>C Phillips</cp:lastModifiedBy>
  <cp:revision>9</cp:revision>
  <dcterms:created xsi:type="dcterms:W3CDTF">2026-03-11T18:16:52Z</dcterms:created>
  <dcterms:modified xsi:type="dcterms:W3CDTF">2026-07-15T19:38:11Z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