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0"/>
  </p:notesMasterIdLst>
  <p:handoutMasterIdLst>
    <p:handoutMasterId r:id="rId11"/>
  </p:handoutMasterIdLst>
  <p:sldIdLst>
    <p:sldId id="272" r:id="rId6"/>
    <p:sldId id="2147478763" r:id="rId7"/>
    <p:sldId id="270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7/15/2026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sv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July 14,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3" r:id="rId3"/>
    <p:sldLayoutId id="2147483672" r:id="rId4"/>
    <p:sldLayoutId id="2147483664" r:id="rId5"/>
    <p:sldLayoutId id="2147483668" r:id="rId6"/>
    <p:sldLayoutId id="2147483669" r:id="rId7"/>
    <p:sldLayoutId id="2147483666" r:id="rId8"/>
    <p:sldLayoutId id="2147483675" r:id="rId9"/>
    <p:sldLayoutId id="2147483679" r:id="rId10"/>
    <p:sldLayoutId id="2147483676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CRR Updates</a:t>
            </a:r>
            <a:br>
              <a:rPr lang="en-US" sz="2800" dirty="0"/>
            </a:br>
            <a:r>
              <a:rPr lang="en-US" sz="2800" dirty="0"/>
              <a:t>CMWG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Samantha Findley</a:t>
            </a:r>
            <a:br>
              <a:rPr lang="en-US" sz="1800" b="0" i="1" dirty="0"/>
            </a:br>
            <a:r>
              <a:rPr lang="en-US" sz="1800" b="0" dirty="0"/>
              <a:t>ERCOT CRR Market Operations</a:t>
            </a:r>
            <a:br>
              <a:rPr lang="en-US" sz="1800" b="0" dirty="0"/>
            </a:br>
            <a:br>
              <a:rPr lang="en-US" sz="1400" b="0" dirty="0"/>
            </a:br>
            <a:br>
              <a:rPr lang="en-US" sz="1200" b="0" dirty="0"/>
            </a:br>
            <a:r>
              <a:rPr lang="en-US" sz="1200" b="0" dirty="0"/>
              <a:t>July 20, 2026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96625" y="2656086"/>
            <a:ext cx="5827308" cy="2551584"/>
          </a:xfrm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lvl="1" indent="274320"/>
            <a:r>
              <a:rPr lang="en-US" sz="1600" dirty="0"/>
              <a:t>LTAS transactions and solution times</a:t>
            </a:r>
          </a:p>
          <a:p>
            <a:pPr marL="342900" lvl="1" indent="274320"/>
            <a:r>
              <a:rPr lang="en-US" sz="1600" dirty="0"/>
              <a:t>CRR auction limits table – no changes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847243-6A8E-8C30-3F5D-289DB366E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A3ACBE-74C0-09AB-1DA4-8700D5D052E3}"/>
              </a:ext>
            </a:extLst>
          </p:cNvPr>
          <p:cNvSpPr txBox="1"/>
          <p:nvPr/>
        </p:nvSpPr>
        <p:spPr>
          <a:xfrm>
            <a:off x="1388807" y="356109"/>
            <a:ext cx="77158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  <a:ea typeface="+mj-ea"/>
                <a:cs typeface="+mj-cs"/>
              </a:rPr>
              <a:t>Historical LTAS transactions and solution times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49A78D-0019-1824-F502-861551CC2F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229" y="877530"/>
            <a:ext cx="10184815" cy="594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808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EF47D-90BD-08F9-4196-98B75A459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AF50-88E5-CE90-EDA1-E0FE2B69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Times New Roman" panose="02020603050405020304" pitchFamily="18" charset="0"/>
              </a:rPr>
              <a:t>CRR auction transaction limits – no changes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934B1-18CD-7874-91DF-CE3B993F4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  <p:pic>
        <p:nvPicPr>
          <p:cNvPr id="6" name="Picture 5" descr="Table&#10;&#10;AI-generated content may be incorrect.">
            <a:extLst>
              <a:ext uri="{FF2B5EF4-FFF2-40B4-BE49-F238E27FC236}">
                <a16:creationId xmlns:a16="http://schemas.microsoft.com/office/drawing/2014/main" id="{23D5D647-77AB-6407-C7E7-4FA9B0431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884" y="1986166"/>
            <a:ext cx="7206552" cy="266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48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ercotcrr@ercot.com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theme/theme1.xml><?xml version="1.0" encoding="utf-8"?>
<a:theme xmlns:a="http://schemas.openxmlformats.org/drawingml/2006/main" name="1_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ECE1372-0C99-4BBD-8C9A-66BB973B0715}" vid="{E42129F1-9979-45CE-AC99-7AED524228ED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4ECE1372-0C99-4BBD-8C9A-66BB973B0715}" vid="{AF2A68AE-DF5A-41FA-8DA3-295978B7C7E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cf8c9251-373f-4ee3-86cf-d97122226a81"/>
    <ds:schemaRef ds:uri="5f527160-b6a2-448e-b210-55bbe2178a90"/>
    <ds:schemaRef ds:uri="http://purl.org/dc/elements/1.1/"/>
    <ds:schemaRef ds:uri="3c917f14-8d40-4289-92aa-fd10f73581c9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CRR-CMWG_04132026</Template>
  <TotalTime>8660</TotalTime>
  <Words>60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Arial</vt:lpstr>
      <vt:lpstr>Times New Roman</vt:lpstr>
      <vt:lpstr>Wingdings</vt:lpstr>
      <vt:lpstr>1_Cover</vt:lpstr>
      <vt:lpstr>Page Design</vt:lpstr>
      <vt:lpstr>CRR Updates CMWG   Samantha Findley ERCOT CRR Market Operations   July 20, 2026</vt:lpstr>
      <vt:lpstr>PowerPoint Presentation</vt:lpstr>
      <vt:lpstr>CRR auction transaction limits – no changes</vt:lpstr>
      <vt:lpstr>Questions/Comments?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Findley, Samantha</dc:creator>
  <cp:keywords/>
  <cp:lastModifiedBy>Findley, Samantha</cp:lastModifiedBy>
  <cp:revision>11</cp:revision>
  <dcterms:created xsi:type="dcterms:W3CDTF">2026-03-16T16:07:43Z</dcterms:created>
  <dcterms:modified xsi:type="dcterms:W3CDTF">2026-07-15T17:23:28Z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