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4"/>
    <p:sldMasterId id="2147483660" r:id="rId5"/>
  </p:sldMasterIdLst>
  <p:notesMasterIdLst>
    <p:notesMasterId r:id="rId19"/>
  </p:notesMasterIdLst>
  <p:handoutMasterIdLst>
    <p:handoutMasterId r:id="rId20"/>
  </p:handoutMasterIdLst>
  <p:sldIdLst>
    <p:sldId id="272" r:id="rId6"/>
    <p:sldId id="2147478763" r:id="rId7"/>
    <p:sldId id="2147478764" r:id="rId8"/>
    <p:sldId id="2147478765" r:id="rId9"/>
    <p:sldId id="2147478766" r:id="rId10"/>
    <p:sldId id="2147478767" r:id="rId11"/>
    <p:sldId id="2147478768" r:id="rId12"/>
    <p:sldId id="2147478769" r:id="rId13"/>
    <p:sldId id="2147478770" r:id="rId14"/>
    <p:sldId id="2147478771" r:id="rId15"/>
    <p:sldId id="2147478772" r:id="rId16"/>
    <p:sldId id="2147478773" r:id="rId17"/>
    <p:sldId id="260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1E5ED"/>
    <a:srgbClr val="2794A4"/>
    <a:srgbClr val="00343B"/>
    <a:srgbClr val="00829B"/>
    <a:srgbClr val="E6EBF0"/>
    <a:srgbClr val="FFFFFF"/>
    <a:srgbClr val="DADCDE"/>
    <a:srgbClr val="A9E5EA"/>
    <a:srgbClr val="00AEC7"/>
    <a:srgbClr val="D6D9D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>
        <p:scale>
          <a:sx n="87" d="100"/>
          <a:sy n="87" d="100"/>
        </p:scale>
        <p:origin x="528" y="14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3054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9654C447-F63E-708A-7640-F379BC3B6F4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9E9CD3C-9D08-D54A-E18D-CB66DD9854F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3C7D50-3744-4F5E-B211-7EE7AB53D25A}" type="datetimeFigureOut">
              <a:rPr lang="en-US" smtClean="0"/>
              <a:t>7/14/2026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3A76D3F-B471-2F90-E003-19CC7E13919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AFA019F-EAF7-AC1D-CF33-3B24307B5D1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BB4229-F194-457F-858D-7FD6DC77E73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5549398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832203-7F7F-406D-A6A3-240BE64C5DFA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94BC6D-B4C2-499C-B968-7B53BF050E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70387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8.svg"/><Relationship Id="rId5" Type="http://schemas.openxmlformats.org/officeDocument/2006/relationships/image" Target="../media/image7.svg"/><Relationship Id="rId4" Type="http://schemas.openxmlformats.org/officeDocument/2006/relationships/image" Target="../media/image6.sv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v1(defaul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CF6855-B24E-92AB-2FE8-002F720AEB1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82069" y="2564247"/>
            <a:ext cx="4882568" cy="3999346"/>
          </a:xfrm>
          <a:prstGeom prst="rect">
            <a:avLst/>
          </a:prstGeom>
        </p:spPr>
        <p:txBody>
          <a:bodyPr anchor="t"/>
          <a:lstStyle>
            <a:lvl1pPr algn="l">
              <a:defRPr lang="en-US" sz="2000" b="1" dirty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br>
              <a:rPr lang="en-US" dirty="0"/>
            </a:br>
            <a:endParaRPr lang="en-US" dirty="0"/>
          </a:p>
        </p:txBody>
      </p:sp>
      <p:sp>
        <p:nvSpPr>
          <p:cNvPr id="4" name="Text Placeholder 11">
            <a:extLst>
              <a:ext uri="{FF2B5EF4-FFF2-40B4-BE49-F238E27FC236}">
                <a16:creationId xmlns:a16="http://schemas.microsoft.com/office/drawing/2014/main" id="{BED41D71-8915-53EB-36A0-392D41DD0EA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flipH="1">
            <a:off x="6427363" y="5054600"/>
            <a:ext cx="5201214" cy="1457037"/>
          </a:xfrm>
          <a:prstGeom prst="foldedCorner">
            <a:avLst>
              <a:gd name="adj" fmla="val 21194"/>
            </a:avLst>
          </a:prstGeom>
          <a:solidFill>
            <a:srgbClr val="E6EBF0">
              <a:alpha val="68000"/>
            </a:srgbClr>
          </a:solidFill>
          <a:ln w="9525" cap="rnd">
            <a:noFill/>
          </a:ln>
          <a:effectLst>
            <a:outerShdw blurRad="50800" dist="38100" dir="10800000" sx="1000" sy="1000" algn="r" rotWithShape="0">
              <a:prstClr val="black">
                <a:alpha val="46000"/>
              </a:prstClr>
            </a:outerShdw>
          </a:effectLst>
        </p:spPr>
        <p:txBody>
          <a:bodyPr vert="horz" wrap="square" lIns="274320" tIns="182880" rIns="640080" bIns="182880">
            <a:noAutofit/>
          </a:bodyPr>
          <a:lstStyle>
            <a:lvl1pPr marL="0" indent="0">
              <a:buNone/>
              <a:defRPr lang="en-US" sz="1600" b="1" dirty="0"/>
            </a:lvl1pPr>
            <a:lvl2pPr marL="548640" indent="-18288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lang="en-US" sz="1400" dirty="0" smtClean="0"/>
            </a:lvl2pPr>
            <a:lvl3pPr marL="548640" indent="-182880">
              <a:lnSpc>
                <a:spcPct val="100000"/>
              </a:lnSpc>
              <a:spcBef>
                <a:spcPts val="100"/>
              </a:spcBef>
              <a:buFont typeface="Arial" panose="020B0604020202020204" pitchFamily="34" charset="0"/>
              <a:buChar char="◦"/>
              <a:defRPr lang="en-US" sz="1400" dirty="0"/>
            </a:lvl3pPr>
            <a:lvl4pPr marL="731520" indent="-18288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-"/>
              <a:defRPr lang="en-US" sz="1400" dirty="0" smtClean="0"/>
            </a:lvl4pPr>
            <a:lvl5pPr marL="914400" indent="-18288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◦"/>
              <a:defRPr lang="en-US" sz="1400" dirty="0"/>
            </a:lvl5pPr>
            <a:lvl6pPr marL="1097280" indent="-18288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  <a:defRPr sz="1400"/>
            </a:lvl6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8">
            <a:extLst>
              <a:ext uri="{FF2B5EF4-FFF2-40B4-BE49-F238E27FC236}">
                <a16:creationId xmlns:a16="http://schemas.microsoft.com/office/drawing/2014/main" id="{4A302066-7B9E-F90D-A634-1CEEF4EAA7FF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6427365" y="1092200"/>
            <a:ext cx="5201213" cy="255158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None/>
              <a:defRPr sz="1600" b="1" i="0"/>
            </a:lvl1pPr>
            <a:lvl2pPr marL="548640" indent="-18288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defRPr sz="1400"/>
            </a:lvl2pPr>
            <a:lvl3pPr marL="731520" indent="-18288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-"/>
              <a:defRPr sz="1400"/>
            </a:lvl3pPr>
            <a:lvl4pPr marL="914400" indent="-18288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◦"/>
              <a:defRPr sz="1400"/>
            </a:lvl4pPr>
            <a:lvl5pPr marL="1097280" indent="-18288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34552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03A0C87A-E909-99E5-543B-B8CA963FA4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57200"/>
            <a:ext cx="10401300" cy="9144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43EC354D-D331-C418-3300-B354E37BE14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95300" y="1981200"/>
            <a:ext cx="5381625" cy="4191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8AF89336-B087-2FA3-5FA7-10663E49944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43650" y="1971674"/>
            <a:ext cx="5314950" cy="421076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15AFFA6-4F88-DA05-B2CA-9691F408E9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AD51180-8907-F3FB-F8E0-201D1BE616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5BA03-1E8A-4A71-9375-E941FF070046}" type="datetime4">
              <a:rPr lang="en-US" smtClean="0"/>
              <a:t>July 14, 2026</a:t>
            </a:fld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7C96C78-7C87-2BC7-8FE9-856E3E375E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75441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B5BA45-4981-AC22-EC96-99A5E0901D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61962"/>
            <a:ext cx="4838700" cy="1527094"/>
          </a:xfrm>
        </p:spPr>
        <p:txBody>
          <a:bodyPr anchor="t">
            <a:normAutofit/>
          </a:bodyPr>
          <a:lstStyle>
            <a:lvl1pPr>
              <a:defRPr lang="en-US" dirty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0273643-F605-4790-3956-B453E9FC90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188F8-67CB-419F-AAD4-5AB1C4EFBB40}" type="datetime4">
              <a:rPr lang="en-US" smtClean="0"/>
              <a:t>July 14, 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0265AF8-0057-EBA2-2E30-0B74113975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85ADE8A-3AB5-3C00-B26E-3F6DD6EA52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581ED5FB-5036-27D9-26F4-B48307D67C6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95300" y="2181225"/>
            <a:ext cx="5600700" cy="40005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B0ACB72E-F2A9-AC8B-FAC7-489B4728504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457950" y="457200"/>
            <a:ext cx="5200650" cy="5724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445951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Placeholder 1">
            <a:extLst>
              <a:ext uri="{FF2B5EF4-FFF2-40B4-BE49-F238E27FC236}">
                <a16:creationId xmlns:a16="http://schemas.microsoft.com/office/drawing/2014/main" id="{197228CF-7CDD-26CC-CA47-4AF0A314BD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57200"/>
            <a:ext cx="4838700" cy="12192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C277CEE6-13A0-6BA8-8A3C-EA3A8B9CA32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93776" y="2152650"/>
            <a:ext cx="5602224" cy="401955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E24E62B-01AB-F5DE-E2D4-85B1DECC92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496050" y="0"/>
            <a:ext cx="5695950" cy="6858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C33291D-BE72-DBF6-5318-1BD0E7127E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853288" y="6356350"/>
            <a:ext cx="1338712" cy="3651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1138100-AC14-9CC0-AD86-426AD89D43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D796E23-B521-5C07-85E1-BA73A20DB2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0D0B2-8800-4E48-BDCE-A19E57C7C5AF}" type="datetime4">
              <a:rPr lang="en-US" smtClean="0"/>
              <a:t>July 14, 2026</a:t>
            </a:fld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42A00A7-6A1E-80A0-8EB9-F7F0592559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23126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 1">
            <a:extLst>
              <a:ext uri="{FF2B5EF4-FFF2-40B4-BE49-F238E27FC236}">
                <a16:creationId xmlns:a16="http://schemas.microsoft.com/office/drawing/2014/main" id="{DB285AF9-0372-9C81-F75D-2589F4F487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57200"/>
            <a:ext cx="10401300" cy="9144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123DE44-506E-FCA1-8F5C-9F7354AAEC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D2673D5-55DC-3F77-47BD-D5D627A456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2DDF3-D449-4F98-B894-CB4D05D68FAC}" type="datetime4">
              <a:rPr lang="en-US" smtClean="0"/>
              <a:t>July 14, 2026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CF893AA-09AB-0CA2-8F12-6C9708FCE5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28480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Soci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">
            <a:extLst>
              <a:ext uri="{FF2B5EF4-FFF2-40B4-BE49-F238E27FC236}">
                <a16:creationId xmlns:a16="http://schemas.microsoft.com/office/drawing/2014/main" id="{021CF500-4BD3-92C6-CCBD-156DED65A6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0868" y="1430448"/>
            <a:ext cx="5565131" cy="1848259"/>
          </a:xfrm>
        </p:spPr>
        <p:txBody>
          <a:bodyPr anchor="ctr"/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2" name="Text Placeholder 22">
            <a:extLst>
              <a:ext uri="{FF2B5EF4-FFF2-40B4-BE49-F238E27FC236}">
                <a16:creationId xmlns:a16="http://schemas.microsoft.com/office/drawing/2014/main" id="{5BFBC12E-0B6E-E8C7-9088-B497FB49171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30868" y="3501136"/>
            <a:ext cx="5565131" cy="682625"/>
          </a:xfrm>
        </p:spPr>
        <p:txBody>
          <a:bodyPr wrap="square"/>
          <a:lstStyle>
            <a:lvl1pPr>
              <a:defRPr sz="2400" b="1">
                <a:solidFill>
                  <a:srgbClr val="00829B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724F3841-022A-64DD-C790-8E712FB9DD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572375" y="0"/>
            <a:ext cx="4619625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2E7750B-0863-BB91-0C67-54B5E9B868D6}"/>
              </a:ext>
            </a:extLst>
          </p:cNvPr>
          <p:cNvSpPr txBox="1"/>
          <p:nvPr userDrawn="1"/>
        </p:nvSpPr>
        <p:spPr>
          <a:xfrm>
            <a:off x="8032876" y="1370524"/>
            <a:ext cx="36257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Learn More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B961C0C-432D-CBAD-EA65-6543DA81C252}"/>
              </a:ext>
            </a:extLst>
          </p:cNvPr>
          <p:cNvSpPr txBox="1"/>
          <p:nvPr userDrawn="1"/>
        </p:nvSpPr>
        <p:spPr>
          <a:xfrm>
            <a:off x="8054878" y="1783080"/>
            <a:ext cx="33209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00829B"/>
                </a:solidFill>
              </a:rPr>
              <a:t>www.ercot.com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4781169-74C0-5084-B1E5-21B24E64EBD9}"/>
              </a:ext>
            </a:extLst>
          </p:cNvPr>
          <p:cNvSpPr txBox="1"/>
          <p:nvPr userDrawn="1"/>
        </p:nvSpPr>
        <p:spPr>
          <a:xfrm>
            <a:off x="8032876" y="2442045"/>
            <a:ext cx="36257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Download ERCOT Mobile App</a:t>
            </a:r>
          </a:p>
        </p:txBody>
      </p:sp>
      <p:pic>
        <p:nvPicPr>
          <p:cNvPr id="9" name="Graphic 8" descr="Google play logo on the left and App Store logo on the right">
            <a:extLst>
              <a:ext uri="{FF2B5EF4-FFF2-40B4-BE49-F238E27FC236}">
                <a16:creationId xmlns:a16="http://schemas.microsoft.com/office/drawing/2014/main" id="{4CC00E98-A942-2688-815D-B898449C0BC2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341368" y="2987763"/>
            <a:ext cx="2635124" cy="367447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EBBA5BE-9DD2-6EE7-CE28-D076D6D33E94}"/>
              </a:ext>
            </a:extLst>
          </p:cNvPr>
          <p:cNvSpPr txBox="1"/>
          <p:nvPr userDrawn="1"/>
        </p:nvSpPr>
        <p:spPr>
          <a:xfrm>
            <a:off x="8054878" y="3786789"/>
            <a:ext cx="36257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Connect With Us</a:t>
            </a:r>
          </a:p>
        </p:txBody>
      </p:sp>
      <p:pic>
        <p:nvPicPr>
          <p:cNvPr id="11" name="Graphic 10" descr="Instagram icon">
            <a:extLst>
              <a:ext uri="{FF2B5EF4-FFF2-40B4-BE49-F238E27FC236}">
                <a16:creationId xmlns:a16="http://schemas.microsoft.com/office/drawing/2014/main" id="{808F1D0F-170C-B600-9B14-471787DABDB6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26128" y="4359746"/>
            <a:ext cx="314995" cy="31499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80EB4558-FE65-DD30-A396-E7A22D6A4264}"/>
              </a:ext>
            </a:extLst>
          </p:cNvPr>
          <p:cNvSpPr txBox="1"/>
          <p:nvPr userDrawn="1"/>
        </p:nvSpPr>
        <p:spPr>
          <a:xfrm>
            <a:off x="8715473" y="4378550"/>
            <a:ext cx="30987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facebook.com/ERCOTISO</a:t>
            </a:r>
          </a:p>
        </p:txBody>
      </p:sp>
      <p:pic>
        <p:nvPicPr>
          <p:cNvPr id="13" name="Graphic 12" descr="Twitter or X  icon">
            <a:extLst>
              <a:ext uri="{FF2B5EF4-FFF2-40B4-BE49-F238E27FC236}">
                <a16:creationId xmlns:a16="http://schemas.microsoft.com/office/drawing/2014/main" id="{787C2377-716C-DE29-E499-06278CE1DB08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326128" y="4816173"/>
            <a:ext cx="314995" cy="314995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D6BFB969-D759-088E-D454-9701B3843365}"/>
              </a:ext>
            </a:extLst>
          </p:cNvPr>
          <p:cNvSpPr txBox="1"/>
          <p:nvPr userDrawn="1"/>
        </p:nvSpPr>
        <p:spPr>
          <a:xfrm>
            <a:off x="8715473" y="4823175"/>
            <a:ext cx="2108130" cy="30777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400" dirty="0"/>
              <a:t>x.com/ercot_iso</a:t>
            </a:r>
          </a:p>
        </p:txBody>
      </p:sp>
      <p:pic>
        <p:nvPicPr>
          <p:cNvPr id="15" name="Graphic 14" descr="LinkedIn icon">
            <a:extLst>
              <a:ext uri="{FF2B5EF4-FFF2-40B4-BE49-F238E27FC236}">
                <a16:creationId xmlns:a16="http://schemas.microsoft.com/office/drawing/2014/main" id="{44604974-1959-249D-D54A-C4A63E150B5F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8326128" y="5292078"/>
            <a:ext cx="314995" cy="314995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2405696A-1EA6-9F4D-1D36-33EB7B0D95CF}"/>
              </a:ext>
            </a:extLst>
          </p:cNvPr>
          <p:cNvSpPr txBox="1"/>
          <p:nvPr userDrawn="1"/>
        </p:nvSpPr>
        <p:spPr>
          <a:xfrm>
            <a:off x="8715473" y="5299080"/>
            <a:ext cx="3132351" cy="30777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400" dirty="0"/>
              <a:t>linkedin.com/company/ercot</a:t>
            </a:r>
          </a:p>
        </p:txBody>
      </p:sp>
      <p:pic>
        <p:nvPicPr>
          <p:cNvPr id="17" name="Graphic 16" descr="Instagram icon">
            <a:extLst>
              <a:ext uri="{FF2B5EF4-FFF2-40B4-BE49-F238E27FC236}">
                <a16:creationId xmlns:a16="http://schemas.microsoft.com/office/drawing/2014/main" id="{253A132C-4DFA-62F1-D25A-9C176280377F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326128" y="5773360"/>
            <a:ext cx="314996" cy="314996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C36F1584-300D-A8F1-CE34-0DF564E44055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 userDrawn="1"/>
        </p:nvSpPr>
        <p:spPr>
          <a:xfrm>
            <a:off x="8706121" y="5773359"/>
            <a:ext cx="3132351" cy="30777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400" dirty="0"/>
              <a:t>instagram.com/ercot_iso</a:t>
            </a:r>
          </a:p>
        </p:txBody>
      </p:sp>
      <p:sp>
        <p:nvSpPr>
          <p:cNvPr id="20" name="Footer Placeholder 3">
            <a:extLst>
              <a:ext uri="{FF2B5EF4-FFF2-40B4-BE49-F238E27FC236}">
                <a16:creationId xmlns:a16="http://schemas.microsoft.com/office/drawing/2014/main" id="{7C754C4F-B602-D803-BB7A-BEE1415CE0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30869" y="6356350"/>
            <a:ext cx="5565131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D2673D5-55DC-3F77-47BD-D5D627A456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2DDF3-D449-4F98-B894-CB4D05D68FAC}" type="datetime4">
              <a:rPr lang="en-US" smtClean="0"/>
              <a:t>July 14, 2026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CF893AA-09AB-0CA2-8F12-6C9708FCE5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605609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itle 1">
            <a:extLst>
              <a:ext uri="{FF2B5EF4-FFF2-40B4-BE49-F238E27FC236}">
                <a16:creationId xmlns:a16="http://schemas.microsoft.com/office/drawing/2014/main" id="{0511CB1D-D7A8-8516-A8D6-FDE88BB378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0868" y="1430448"/>
            <a:ext cx="5565132" cy="1848259"/>
          </a:xfrm>
        </p:spPr>
        <p:txBody>
          <a:bodyPr anchor="ctr"/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6" name="Text Placeholder 22">
            <a:extLst>
              <a:ext uri="{FF2B5EF4-FFF2-40B4-BE49-F238E27FC236}">
                <a16:creationId xmlns:a16="http://schemas.microsoft.com/office/drawing/2014/main" id="{7DB85F87-C4AC-5AA2-4395-ABB6B533D5D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30868" y="3501136"/>
            <a:ext cx="5565132" cy="682625"/>
          </a:xfrm>
        </p:spPr>
        <p:txBody>
          <a:bodyPr wrap="square"/>
          <a:lstStyle>
            <a:lvl1pPr>
              <a:defRPr sz="2400" b="1">
                <a:solidFill>
                  <a:srgbClr val="00829B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Footer Placeholder 3">
            <a:extLst>
              <a:ext uri="{FF2B5EF4-FFF2-40B4-BE49-F238E27FC236}">
                <a16:creationId xmlns:a16="http://schemas.microsoft.com/office/drawing/2014/main" id="{524951DF-39E3-E4DB-EB22-28C36CEEB9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30869" y="6356350"/>
            <a:ext cx="8010526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D2673D5-55DC-3F77-47BD-D5D627A456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2DDF3-D449-4F98-B894-CB4D05D68FAC}" type="datetime4">
              <a:rPr lang="en-US" smtClean="0"/>
              <a:t>July 14, 2026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CF893AA-09AB-0CA2-8F12-6C9708FCE5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994299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ppendix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724F3841-022A-64DD-C790-8E712FB9DD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4619625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9" name="Graphic 18" descr="ERCOT logo">
            <a:extLst>
              <a:ext uri="{FF2B5EF4-FFF2-40B4-BE49-F238E27FC236}">
                <a16:creationId xmlns:a16="http://schemas.microsoft.com/office/drawing/2014/main" id="{B751E01E-9D1B-AB32-9537-F544F49949E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137956" y="108220"/>
            <a:ext cx="703682" cy="25928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5AB5A33-CD56-3912-4016-20DF30F14C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0869" y="1430448"/>
            <a:ext cx="4064224" cy="1848259"/>
          </a:xfrm>
        </p:spPr>
        <p:txBody>
          <a:bodyPr anchor="ctr"/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113BE72E-F22F-EA59-A56F-ACBBDAEAF81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30869" y="3501136"/>
            <a:ext cx="4078434" cy="682625"/>
          </a:xfrm>
        </p:spPr>
        <p:txBody>
          <a:bodyPr wrap="square"/>
          <a:lstStyle>
            <a:lvl1pPr>
              <a:defRPr sz="2400" b="1">
                <a:solidFill>
                  <a:srgbClr val="00829B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A05AE35-B341-C586-A0DD-9B916DA1D81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076825" y="1371600"/>
            <a:ext cx="65817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123DE44-506E-FCA1-8F5C-9F7354AAEC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30869" y="6356350"/>
            <a:ext cx="8010526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D2673D5-55DC-3F77-47BD-D5D627A456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2DDF3-D449-4F98-B894-CB4D05D68FAC}" type="datetime4">
              <a:rPr lang="en-US" smtClean="0"/>
              <a:t>July 14, 2026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CF893AA-09AB-0CA2-8F12-6C9708FCE5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 dirty="0"/>
          </a:p>
        </p:txBody>
      </p:sp>
      <p:grpSp>
        <p:nvGrpSpPr>
          <p:cNvPr id="8" name="Group 7" descr="Confidential document label">
            <a:extLst>
              <a:ext uri="{FF2B5EF4-FFF2-40B4-BE49-F238E27FC236}">
                <a16:creationId xmlns:a16="http://schemas.microsoft.com/office/drawing/2014/main" id="{CDD9FF63-9408-EDE4-8E4D-207871A99374}"/>
              </a:ext>
            </a:extLst>
          </p:cNvPr>
          <p:cNvGrpSpPr/>
          <p:nvPr userDrawn="1"/>
        </p:nvGrpSpPr>
        <p:grpSpPr>
          <a:xfrm>
            <a:off x="-91688" y="457199"/>
            <a:ext cx="1162970" cy="358775"/>
            <a:chOff x="-91688" y="6362698"/>
            <a:chExt cx="1162970" cy="358775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40E25432-F52F-28E3-5AF1-36B3BEC45282}"/>
                </a:ext>
              </a:extLst>
            </p:cNvPr>
            <p:cNvSpPr/>
            <p:nvPr/>
          </p:nvSpPr>
          <p:spPr>
            <a:xfrm rot="10800000">
              <a:off x="-12035" y="6362698"/>
              <a:ext cx="986590" cy="358775"/>
            </a:xfrm>
            <a:prstGeom prst="rect">
              <a:avLst/>
            </a:prstGeom>
            <a:solidFill>
              <a:srgbClr val="00829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89B3A409-F400-7551-A8C4-6293E631585B}"/>
                </a:ext>
              </a:extLst>
            </p:cNvPr>
            <p:cNvSpPr txBox="1"/>
            <p:nvPr/>
          </p:nvSpPr>
          <p:spPr>
            <a:xfrm>
              <a:off x="-91688" y="6427015"/>
              <a:ext cx="116297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b="1" spc="80" baseline="0" dirty="0">
                  <a:solidFill>
                    <a:schemeClr val="bg1"/>
                  </a:solidFill>
                </a:rPr>
                <a:t>PUBLIC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646740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v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B6F8A40-F0D0-857B-E8A8-1B3161AC43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2DC5253-5E42-F62E-EA4E-3AB21BA87C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>
            <a:off x="0" y="0"/>
            <a:ext cx="4206240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51000">
                <a:srgbClr val="B1E5ED">
                  <a:alpha val="6667"/>
                </a:srgbClr>
              </a:gs>
              <a:gs pos="71000">
                <a:srgbClr val="2794A4">
                  <a:alpha val="83922"/>
                </a:srgbClr>
              </a:gs>
              <a:gs pos="98000">
                <a:srgbClr val="00343B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Graphic 6" descr="ERCOT logo white on background">
            <a:extLst>
              <a:ext uri="{FF2B5EF4-FFF2-40B4-BE49-F238E27FC236}">
                <a16:creationId xmlns:a16="http://schemas.microsoft.com/office/drawing/2014/main" id="{590365CF-9C80-03DF-D245-DBE4EBA3335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74555" y="1125953"/>
            <a:ext cx="2425881" cy="889910"/>
          </a:xfrm>
          <a:prstGeom prst="rect">
            <a:avLst/>
          </a:prstGeom>
          <a:effectLst>
            <a:outerShdw blurRad="50800" dist="12700" dir="10800000" algn="r" rotWithShape="0">
              <a:schemeClr val="tx2">
                <a:alpha val="40000"/>
              </a:schemeClr>
            </a:outerShdw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A1A5353-DA71-B6B2-BDDB-2FB68F1F0909}"/>
              </a:ext>
            </a:extLst>
          </p:cNvPr>
          <p:cNvSpPr txBox="1"/>
          <p:nvPr userDrawn="1"/>
        </p:nvSpPr>
        <p:spPr>
          <a:xfrm>
            <a:off x="-91688" y="503044"/>
            <a:ext cx="116297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b="1" spc="0" dirty="0">
                <a:solidFill>
                  <a:schemeClr val="bg1"/>
                </a:solidFill>
              </a:rPr>
              <a:t>CONFIDENTIAL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C05802D9-2F73-A263-28E7-486C8A489A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91688" y="457199"/>
            <a:ext cx="1162970" cy="358775"/>
            <a:chOff x="-91688" y="6362698"/>
            <a:chExt cx="1162970" cy="358775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8241ADA3-F564-E7C2-1972-0F9FF557AE05}"/>
                </a:ext>
              </a:extLst>
            </p:cNvPr>
            <p:cNvSpPr/>
            <p:nvPr/>
          </p:nvSpPr>
          <p:spPr>
            <a:xfrm rot="10800000">
              <a:off x="-12035" y="6362698"/>
              <a:ext cx="986590" cy="358775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D77A54B6-1CA8-9AE2-BCA6-21205CB4852B}"/>
                </a:ext>
              </a:extLst>
            </p:cNvPr>
            <p:cNvSpPr txBox="1"/>
            <p:nvPr/>
          </p:nvSpPr>
          <p:spPr>
            <a:xfrm>
              <a:off x="-91688" y="6427015"/>
              <a:ext cx="116297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b="1" spc="80" baseline="0" dirty="0">
                  <a:solidFill>
                    <a:schemeClr val="bg1"/>
                  </a:solidFill>
                </a:rPr>
                <a:t>PUBLIC</a:t>
              </a:r>
            </a:p>
          </p:txBody>
        </p:sp>
      </p:grpSp>
      <p:pic>
        <p:nvPicPr>
          <p:cNvPr id="3" name="Graphic 2">
            <a:extLst>
              <a:ext uri="{FF2B5EF4-FFF2-40B4-BE49-F238E27FC236}">
                <a16:creationId xmlns:a16="http://schemas.microsoft.com/office/drawing/2014/main" id="{81B94DDE-8E3F-CACF-1508-79E6F98F5E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59827" t="14818" r="10238" b="43257"/>
          <a:stretch>
            <a:fillRect/>
          </a:stretch>
        </p:blipFill>
        <p:spPr>
          <a:xfrm>
            <a:off x="-1" y="-1"/>
            <a:ext cx="12192001" cy="573204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FCF6855-B24E-92AB-2FE8-002F720AEB1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074920" y="2062263"/>
            <a:ext cx="6316168" cy="3366409"/>
          </a:xfrm>
          <a:prstGeom prst="rect">
            <a:avLst/>
          </a:prstGeom>
        </p:spPr>
        <p:txBody>
          <a:bodyPr anchor="t"/>
          <a:lstStyle>
            <a:lvl1pPr algn="l">
              <a:defRPr lang="en-US" sz="2000" b="1" dirty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89107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C9C062-513C-DF24-5E8C-7A974D57207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3400" y="1122363"/>
            <a:ext cx="11125200" cy="2387600"/>
          </a:xfrm>
        </p:spPr>
        <p:txBody>
          <a:bodyPr anchor="ctr">
            <a:normAutofit/>
          </a:bodyPr>
          <a:lstStyle>
            <a:lvl1pPr algn="ctr"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32C3F11-2763-0216-A1B0-5E8B4FA8013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3400" y="3602038"/>
            <a:ext cx="11125200" cy="1655762"/>
          </a:xfrm>
        </p:spPr>
        <p:txBody>
          <a:bodyPr wrap="square"/>
          <a:lstStyle>
            <a:lvl1pPr marL="0" indent="0" algn="ctr">
              <a:buNone/>
              <a:defRPr sz="2400" b="1">
                <a:solidFill>
                  <a:srgbClr val="00829B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5C98B8-43D7-C7B4-9956-25AC1BBC55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E9BF30-5D82-5572-733E-882E0C0D33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45B5F-6A76-46F9-AC11-757A044249AE}" type="datetime4">
              <a:rPr lang="en-US" smtClean="0"/>
              <a:t>July 14, 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5906F4-426A-AD9D-021A-D7E95E349F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51303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27592878-2087-441A-BF63-8BAC672970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57200"/>
            <a:ext cx="10401300" cy="9144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D75DFB14-F372-06CE-E1C3-58DFC53BCF1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95300" y="1676400"/>
            <a:ext cx="11187714" cy="4495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79F717B5-930A-9245-9888-15FD3932C2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33400" y="6356350"/>
            <a:ext cx="8010526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Date Placeholder 3">
            <a:extLst>
              <a:ext uri="{FF2B5EF4-FFF2-40B4-BE49-F238E27FC236}">
                <a16:creationId xmlns:a16="http://schemas.microsoft.com/office/drawing/2014/main" id="{FCF93DBC-D2B3-EAA9-B573-4CBB1A9ECD3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716884" y="6356350"/>
            <a:ext cx="2773273" cy="365125"/>
          </a:xfrm>
        </p:spPr>
        <p:txBody>
          <a:bodyPr/>
          <a:lstStyle/>
          <a:p>
            <a:fld id="{14560760-0B16-41B8-81DA-58FA2187E1CC}" type="datetime4">
              <a:rPr lang="en-US" smtClean="0"/>
              <a:t>July 14, 2026</a:t>
            </a:fld>
            <a:endParaRPr lang="en-US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07533FE6-6102-A20B-2C52-DA18949D10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58600" y="6356350"/>
            <a:ext cx="533400" cy="365125"/>
          </a:xfrm>
        </p:spPr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94742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note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698A9E75-460B-F928-5105-B8FF5327AB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57200"/>
            <a:ext cx="10401300" cy="9144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648759D8-B0A7-2B10-9F64-81A8CC0F576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95300" y="1676400"/>
            <a:ext cx="5394223" cy="45179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2CC02514-7922-9313-80E4-38CE9C0E382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flipH="1">
            <a:off x="6331972" y="4630994"/>
            <a:ext cx="5326623" cy="1577301"/>
          </a:xfrm>
          <a:prstGeom prst="foldedCorner">
            <a:avLst>
              <a:gd name="adj" fmla="val 16667"/>
            </a:avLst>
          </a:prstGeom>
          <a:solidFill>
            <a:schemeClr val="accent1">
              <a:lumMod val="10000"/>
              <a:lumOff val="90000"/>
            </a:schemeClr>
          </a:solidFill>
          <a:ln w="12700" cap="rnd">
            <a:solidFill>
              <a:schemeClr val="accent2"/>
            </a:solidFill>
          </a:ln>
        </p:spPr>
        <p:txBody>
          <a:bodyPr vert="horz" wrap="square" lIns="365760" tIns="91440" rIns="91440" bIns="91440">
            <a:noAutofit/>
          </a:bodyPr>
          <a:lstStyle>
            <a:lvl1pPr marL="0" indent="0">
              <a:buNone/>
              <a:defRPr lang="en-US" sz="1600" b="1" dirty="0"/>
            </a:lvl1pPr>
            <a:lvl2pPr marL="548640" indent="-182880">
              <a:buFont typeface="Arial" panose="020B0604020202020204" pitchFamily="34" charset="0"/>
              <a:buChar char="•"/>
              <a:defRPr lang="en-US" sz="1400" dirty="0"/>
            </a:lvl2pPr>
            <a:lvl3pPr>
              <a:defRPr lang="en-US" sz="1400" dirty="0"/>
            </a:lvl3pPr>
            <a:lvl4pPr>
              <a:defRPr lang="en-US" sz="1400" dirty="0"/>
            </a:lvl4pPr>
            <a:lvl5pPr>
              <a:defRPr lang="en-US" sz="1400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F717B5-930A-9245-9888-15FD3932C2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F93DBC-D2B3-EAA9-B573-4CBB1A9EC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B62A2-45B4-4ECA-8168-BE9383DA5644}" type="datetime4">
              <a:rPr lang="en-US" smtClean="0"/>
              <a:t>July 14, 2026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533FE6-6102-A20B-2C52-DA18949D10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/>
          </a:p>
        </p:txBody>
      </p:sp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B0CE8C99-4E3A-25C3-1E3E-9D611CA960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322142" y="1661652"/>
            <a:ext cx="5336458" cy="2772696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863742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note and Image in Side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2F05638A-F774-C6DB-0DC6-A2F6139BCE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6001" y="0"/>
            <a:ext cx="6096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698A9E75-460B-F928-5105-B8FF5327AB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57200"/>
            <a:ext cx="4648200" cy="9144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648759D8-B0A7-2B10-9F64-81A8CC0F576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95300" y="1676400"/>
            <a:ext cx="5394223" cy="45179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2CC02514-7922-9313-80E4-38CE9C0E382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flipH="1">
            <a:off x="6331972" y="4630994"/>
            <a:ext cx="5326623" cy="1577301"/>
          </a:xfrm>
          <a:prstGeom prst="foldedCorner">
            <a:avLst>
              <a:gd name="adj" fmla="val 16667"/>
            </a:avLst>
          </a:prstGeom>
          <a:solidFill>
            <a:schemeClr val="accent1">
              <a:lumMod val="10000"/>
              <a:lumOff val="90000"/>
            </a:schemeClr>
          </a:solidFill>
          <a:ln w="12700" cap="rnd">
            <a:solidFill>
              <a:schemeClr val="accent2"/>
            </a:solidFill>
          </a:ln>
        </p:spPr>
        <p:txBody>
          <a:bodyPr vert="horz" wrap="square" lIns="365760" tIns="91440" rIns="91440" bIns="91440">
            <a:noAutofit/>
          </a:bodyPr>
          <a:lstStyle>
            <a:lvl1pPr marL="0" indent="0">
              <a:buNone/>
              <a:defRPr lang="en-US" sz="1600" b="1" dirty="0"/>
            </a:lvl1pPr>
            <a:lvl2pPr marL="548640" indent="-182880">
              <a:buFont typeface="Arial" panose="020B0604020202020204" pitchFamily="34" charset="0"/>
              <a:buChar char="•"/>
              <a:defRPr lang="en-US" sz="1400" dirty="0"/>
            </a:lvl2pPr>
            <a:lvl3pPr>
              <a:defRPr lang="en-US" sz="1400" dirty="0"/>
            </a:lvl3pPr>
            <a:lvl4pPr>
              <a:defRPr lang="en-US" sz="1400" dirty="0"/>
            </a:lvl4pPr>
            <a:lvl5pPr>
              <a:defRPr lang="en-US" sz="1400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F717B5-930A-9245-9888-15FD3932C2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F93DBC-D2B3-EAA9-B573-4CBB1A9EC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C2E430-0983-479E-8535-00F341009C9B}" type="datetime4">
              <a:rPr lang="en-US" smtClean="0"/>
              <a:t>July 14, 2026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533FE6-6102-A20B-2C52-DA18949D10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/>
          </a:p>
        </p:txBody>
      </p:sp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B0CE8C99-4E3A-25C3-1E3E-9D611CA960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322142" y="1661652"/>
            <a:ext cx="5336458" cy="2772696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6176539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de Key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27592878-2087-441A-BF63-8BAC672970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57200"/>
            <a:ext cx="10401300" cy="9144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D75DFB14-F372-06CE-E1C3-58DFC53BCF1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95300" y="1676400"/>
            <a:ext cx="6867525" cy="4495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Text Placeholder 11">
            <a:extLst>
              <a:ext uri="{FF2B5EF4-FFF2-40B4-BE49-F238E27FC236}">
                <a16:creationId xmlns:a16="http://schemas.microsoft.com/office/drawing/2014/main" id="{28CAB249-6E2A-0D66-037F-C8C994EC04E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flipH="1">
            <a:off x="7598003" y="1676400"/>
            <a:ext cx="4060596" cy="3190875"/>
          </a:xfrm>
          <a:prstGeom prst="foldedCorner">
            <a:avLst>
              <a:gd name="adj" fmla="val 8542"/>
            </a:avLst>
          </a:prstGeom>
          <a:solidFill>
            <a:schemeClr val="accent1">
              <a:lumMod val="10000"/>
              <a:lumOff val="90000"/>
            </a:schemeClr>
          </a:solidFill>
          <a:ln w="12700" cap="rnd">
            <a:solidFill>
              <a:schemeClr val="accent2"/>
            </a:solidFill>
          </a:ln>
        </p:spPr>
        <p:txBody>
          <a:bodyPr vert="horz" wrap="square" lIns="365760" tIns="91440" rIns="91440" bIns="91440">
            <a:noAutofit/>
          </a:bodyPr>
          <a:lstStyle>
            <a:lvl1pPr marL="0" indent="0">
              <a:buNone/>
              <a:defRPr lang="en-US" b="1" dirty="0"/>
            </a:lvl1pPr>
            <a:lvl2pPr marL="548640" indent="-182880">
              <a:buFont typeface="Arial" panose="020B0604020202020204" pitchFamily="34" charset="0"/>
              <a:buChar char="•"/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F717B5-930A-9245-9888-15FD3932C2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F93DBC-D2B3-EAA9-B573-4CBB1A9EC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60760-0B16-41B8-81DA-58FA2187E1CC}" type="datetime4">
              <a:rPr lang="en-US" smtClean="0"/>
              <a:t>July 14, 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533FE6-6102-A20B-2C52-DA18949D10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19914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note with Side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EF24F99E-0EFC-4E0E-5FA5-D6E2097368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57200"/>
            <a:ext cx="5991225" cy="9144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56CB17BE-2CF2-5B69-2FA2-C556C75E78C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95299" y="1676400"/>
            <a:ext cx="6791325" cy="260985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2CC02514-7922-9313-80E4-38CE9C0E382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flipH="1">
            <a:off x="495300" y="4463716"/>
            <a:ext cx="6800850" cy="1744579"/>
          </a:xfrm>
          <a:prstGeom prst="foldedCorner">
            <a:avLst>
              <a:gd name="adj" fmla="val 16667"/>
            </a:avLst>
          </a:prstGeom>
          <a:solidFill>
            <a:schemeClr val="accent2">
              <a:lumMod val="20000"/>
              <a:lumOff val="80000"/>
            </a:schemeClr>
          </a:solidFill>
          <a:ln w="12700" cap="rnd">
            <a:solidFill>
              <a:schemeClr val="accent2"/>
            </a:solidFill>
          </a:ln>
        </p:spPr>
        <p:txBody>
          <a:bodyPr vert="horz" wrap="square" lIns="365760" tIns="91440" rIns="91440" bIns="91440">
            <a:noAutofit/>
          </a:bodyPr>
          <a:lstStyle>
            <a:lvl1pPr marL="0" indent="0">
              <a:buNone/>
              <a:defRPr lang="en-US" sz="1600" b="1" dirty="0"/>
            </a:lvl1pPr>
            <a:lvl2pPr marL="548640" indent="-182880">
              <a:buFont typeface="Arial" panose="020B0604020202020204" pitchFamily="34" charset="0"/>
              <a:buChar char="•"/>
              <a:defRPr lang="en-US" sz="1400" dirty="0"/>
            </a:lvl2pPr>
            <a:lvl3pPr>
              <a:defRPr lang="en-US" sz="1400" dirty="0"/>
            </a:lvl3pPr>
            <a:lvl4pPr>
              <a:defRPr lang="en-US" sz="1400" dirty="0"/>
            </a:lvl4pPr>
            <a:lvl5pPr>
              <a:defRPr lang="en-US" sz="1400" dirty="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8C5D5F82-2DE8-D31E-AE3D-018BD935DE3D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8077201" y="533400"/>
            <a:ext cx="3581400" cy="5638799"/>
          </a:xfrm>
        </p:spPr>
        <p:txBody>
          <a:bodyPr>
            <a:no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F717B5-930A-9245-9888-15FD3932C2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33401" y="6356350"/>
            <a:ext cx="6762749" cy="365125"/>
          </a:xfrm>
        </p:spPr>
        <p:txBody>
          <a:bodyPr wrap="square" lIns="0"/>
          <a:lstStyle/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F93DBC-D2B3-EAA9-B573-4CBB1A9EC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2927F-A0F2-4B8B-8583-E7E57526878C}" type="datetime4">
              <a:rPr lang="en-US" smtClean="0"/>
              <a:t>July 14, 2026</a:t>
            </a:fld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55086D0-23A2-1C6B-A4BF-B6E909DA99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572375" y="0"/>
            <a:ext cx="4619625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533FE6-6102-A20B-2C52-DA18949D10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74750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note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698A9E75-460B-F928-5105-B8FF5327AB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57200"/>
            <a:ext cx="10401300" cy="9144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648759D8-B0A7-2B10-9F64-81A8CC0F576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95300" y="1676400"/>
            <a:ext cx="11163300" cy="26193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2CC02514-7922-9313-80E4-38CE9C0E382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flipH="1">
            <a:off x="495299" y="4463716"/>
            <a:ext cx="11163298" cy="1744579"/>
          </a:xfrm>
          <a:prstGeom prst="foldedCorner">
            <a:avLst>
              <a:gd name="adj" fmla="val 16667"/>
            </a:avLst>
          </a:prstGeom>
          <a:solidFill>
            <a:schemeClr val="accent1">
              <a:lumMod val="10000"/>
              <a:lumOff val="90000"/>
            </a:schemeClr>
          </a:solidFill>
          <a:ln w="12700" cap="rnd">
            <a:solidFill>
              <a:schemeClr val="accent2"/>
            </a:solidFill>
          </a:ln>
        </p:spPr>
        <p:txBody>
          <a:bodyPr vert="horz" wrap="square" lIns="365760" tIns="91440" rIns="91440" bIns="91440">
            <a:noAutofit/>
          </a:bodyPr>
          <a:lstStyle>
            <a:lvl1pPr marL="0" indent="0">
              <a:buNone/>
              <a:defRPr lang="en-US" sz="1600" b="1" dirty="0"/>
            </a:lvl1pPr>
            <a:lvl2pPr marL="548640" indent="-182880">
              <a:buFont typeface="Arial" panose="020B0604020202020204" pitchFamily="34" charset="0"/>
              <a:buChar char="•"/>
              <a:defRPr lang="en-US" sz="1400" dirty="0"/>
            </a:lvl2pPr>
            <a:lvl3pPr>
              <a:defRPr lang="en-US" sz="1400" dirty="0"/>
            </a:lvl3pPr>
            <a:lvl4pPr>
              <a:defRPr lang="en-US" sz="1400" dirty="0"/>
            </a:lvl4pPr>
            <a:lvl5pPr>
              <a:defRPr lang="en-US" sz="1400" dirty="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F717B5-930A-9245-9888-15FD3932C2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F93DBC-D2B3-EAA9-B573-4CBB1A9EC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2927F-A0F2-4B8B-8583-E7E57526878C}" type="datetime4">
              <a:rPr lang="en-US" smtClean="0"/>
              <a:t>July 14, 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533FE6-6102-A20B-2C52-DA18949D10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33517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svg"/><Relationship Id="rId4" Type="http://schemas.openxmlformats.org/officeDocument/2006/relationships/image" Target="../media/image1.sv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2" Type="http://schemas.openxmlformats.org/officeDocument/2006/relationships/slideLayout" Target="../slideLayouts/slideLayout4.xml"/><Relationship Id="rId16" Type="http://schemas.openxmlformats.org/officeDocument/2006/relationships/image" Target="../media/image3.svg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A1678F26-9E3A-1EC0-39CE-8DC562CAF9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59827" t="14818" r="10238" b="43257"/>
          <a:stretch>
            <a:fillRect/>
          </a:stretch>
        </p:blipFill>
        <p:spPr>
          <a:xfrm>
            <a:off x="-1" y="-1"/>
            <a:ext cx="12192001" cy="5732047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F83DA6C0-622C-56B9-A11A-C7B46D6B18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>
            <a:off x="-1" y="0"/>
            <a:ext cx="6096001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51000">
                <a:srgbClr val="B1E5ED">
                  <a:alpha val="6667"/>
                </a:srgbClr>
              </a:gs>
              <a:gs pos="71000">
                <a:srgbClr val="2794A4">
                  <a:alpha val="83922"/>
                </a:srgbClr>
              </a:gs>
              <a:gs pos="98000">
                <a:srgbClr val="00343B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Graphic 12" descr="ERCOT logo white on background">
            <a:extLst>
              <a:ext uri="{FF2B5EF4-FFF2-40B4-BE49-F238E27FC236}">
                <a16:creationId xmlns:a16="http://schemas.microsoft.com/office/drawing/2014/main" id="{24916EE6-D8BD-2246-322B-E4425F0F9A2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74555" y="1125953"/>
            <a:ext cx="2425881" cy="889910"/>
          </a:xfrm>
          <a:prstGeom prst="rect">
            <a:avLst/>
          </a:prstGeom>
          <a:effectLst>
            <a:outerShdw blurRad="50800" dist="12700" dir="10800000" algn="r" rotWithShape="0">
              <a:schemeClr val="tx2">
                <a:alpha val="40000"/>
              </a:schemeClr>
            </a:outerShdw>
          </a:effectLst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EDC1132D-9952-07F0-B506-0AC57F014644}"/>
              </a:ext>
            </a:extLst>
          </p:cNvPr>
          <p:cNvSpPr txBox="1"/>
          <p:nvPr userDrawn="1"/>
        </p:nvSpPr>
        <p:spPr>
          <a:xfrm>
            <a:off x="-91688" y="503044"/>
            <a:ext cx="116297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b="1" spc="0" dirty="0">
                <a:solidFill>
                  <a:schemeClr val="bg1"/>
                </a:solidFill>
              </a:rPr>
              <a:t>CONFIDENTIAL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DFE356D3-1829-BA32-62D3-D6BBF887FF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91688" y="457199"/>
            <a:ext cx="1162970" cy="358775"/>
            <a:chOff x="-91688" y="6362698"/>
            <a:chExt cx="1162970" cy="358775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769F1A3B-7D9E-6E0C-224F-7FFACD1B9397}"/>
                </a:ext>
              </a:extLst>
            </p:cNvPr>
            <p:cNvSpPr/>
            <p:nvPr/>
          </p:nvSpPr>
          <p:spPr>
            <a:xfrm rot="10800000">
              <a:off x="-12035" y="6362698"/>
              <a:ext cx="986590" cy="358775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432CD704-9BA3-CCE0-2685-8FBAA5974224}"/>
                </a:ext>
              </a:extLst>
            </p:cNvPr>
            <p:cNvSpPr txBox="1"/>
            <p:nvPr/>
          </p:nvSpPr>
          <p:spPr>
            <a:xfrm>
              <a:off x="-91688" y="6427015"/>
              <a:ext cx="116297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b="1" spc="80" baseline="0" dirty="0">
                  <a:solidFill>
                    <a:schemeClr val="bg1"/>
                  </a:solidFill>
                </a:rPr>
                <a:t>PUBLIC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381382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84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D23ED7C-25D4-4004-0ADC-2942F5EF2D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57200"/>
            <a:ext cx="10401300" cy="9144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17534D-C175-91CE-AB0E-8AF7612994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3400" y="1706252"/>
            <a:ext cx="11125201" cy="4470711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8CF572-2776-A000-A27C-E69A8CD2DB0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716884" y="6356350"/>
            <a:ext cx="2773273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200">
                <a:solidFill>
                  <a:srgbClr val="5B6770"/>
                </a:solidFill>
              </a:defRPr>
            </a:lvl1pPr>
          </a:lstStyle>
          <a:p>
            <a:fld id="{B145F6E8-FE0B-4A87-A96D-6C3DE3AC3724}" type="datetime4">
              <a:rPr lang="en-US" smtClean="0"/>
              <a:t>July 14, 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71D105-0AFC-E989-21E7-4A757722453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33400" y="6356350"/>
            <a:ext cx="8010526" cy="365125"/>
          </a:xfrm>
          <a:prstGeom prst="rect">
            <a:avLst/>
          </a:prstGeom>
          <a:solidFill>
            <a:schemeClr val="bg1"/>
          </a:solidFill>
        </p:spPr>
        <p:txBody>
          <a:bodyPr vert="horz" lIns="0" tIns="0" rIns="0" bIns="0" rtlCol="0" anchor="ctr"/>
          <a:lstStyle>
            <a:lvl1pPr algn="l">
              <a:defRPr sz="1200">
                <a:solidFill>
                  <a:srgbClr val="5B6770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294E2B-7999-A86B-70B0-0CA8AF3AB0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58600" y="6356350"/>
            <a:ext cx="533400" cy="365125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91440" tIns="45720" rIns="91440" bIns="45720" rtlCol="0" anchor="ctr">
            <a:normAutofit/>
          </a:bodyPr>
          <a:lstStyle>
            <a:lvl1pPr algn="ctr">
              <a:defRPr sz="1200" b="1">
                <a:solidFill>
                  <a:schemeClr val="accent1"/>
                </a:solidFill>
              </a:defRPr>
            </a:lvl1pPr>
          </a:lstStyle>
          <a:p>
            <a:fld id="{BCDE79FB-97BA-492B-8D57-F1373F9ADA9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23" name="Graphic 22" descr="ERCOT logo">
            <a:extLst>
              <a:ext uri="{FF2B5EF4-FFF2-40B4-BE49-F238E27FC236}">
                <a16:creationId xmlns:a16="http://schemas.microsoft.com/office/drawing/2014/main" id="{860966C1-7702-678E-6F8A-91940323E9F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rcRect/>
          <a:stretch/>
        </p:blipFill>
        <p:spPr>
          <a:xfrm>
            <a:off x="137956" y="108220"/>
            <a:ext cx="703682" cy="259285"/>
          </a:xfrm>
          <a:prstGeom prst="rect">
            <a:avLst/>
          </a:prstGeom>
        </p:spPr>
      </p:pic>
      <p:grpSp>
        <p:nvGrpSpPr>
          <p:cNvPr id="7" name="Group 6" descr="Confidential document label">
            <a:extLst>
              <a:ext uri="{FF2B5EF4-FFF2-40B4-BE49-F238E27FC236}">
                <a16:creationId xmlns:a16="http://schemas.microsoft.com/office/drawing/2014/main" id="{7CE24704-51D7-2CB8-A1DB-A39B7EEEA928}"/>
              </a:ext>
            </a:extLst>
          </p:cNvPr>
          <p:cNvGrpSpPr/>
          <p:nvPr userDrawn="1"/>
        </p:nvGrpSpPr>
        <p:grpSpPr>
          <a:xfrm>
            <a:off x="-91688" y="457199"/>
            <a:ext cx="1162970" cy="358775"/>
            <a:chOff x="-91688" y="6362698"/>
            <a:chExt cx="1162970" cy="358775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422AAAB4-B1A4-DCFD-AF60-75F135DD9F6D}"/>
                </a:ext>
              </a:extLst>
            </p:cNvPr>
            <p:cNvSpPr/>
            <p:nvPr/>
          </p:nvSpPr>
          <p:spPr>
            <a:xfrm rot="10800000">
              <a:off x="-12035" y="6362698"/>
              <a:ext cx="986590" cy="358775"/>
            </a:xfrm>
            <a:prstGeom prst="rect">
              <a:avLst/>
            </a:prstGeom>
            <a:solidFill>
              <a:srgbClr val="00829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2209C7F2-C29B-60A9-D309-0B97779BE9DF}"/>
                </a:ext>
              </a:extLst>
            </p:cNvPr>
            <p:cNvSpPr txBox="1"/>
            <p:nvPr/>
          </p:nvSpPr>
          <p:spPr>
            <a:xfrm>
              <a:off x="-91688" y="6427015"/>
              <a:ext cx="116297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b="1" spc="80" baseline="0" dirty="0">
                  <a:solidFill>
                    <a:schemeClr val="bg1"/>
                  </a:solidFill>
                </a:rPr>
                <a:t>PUBLIC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990379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81" r:id="rId2"/>
    <p:sldLayoutId id="2147483682" r:id="rId3"/>
    <p:sldLayoutId id="2147483683" r:id="rId4"/>
    <p:sldLayoutId id="2147483671" r:id="rId5"/>
    <p:sldLayoutId id="2147483673" r:id="rId6"/>
    <p:sldLayoutId id="2147483672" r:id="rId7"/>
    <p:sldLayoutId id="2147483664" r:id="rId8"/>
    <p:sldLayoutId id="2147483668" r:id="rId9"/>
    <p:sldLayoutId id="2147483669" r:id="rId10"/>
    <p:sldLayoutId id="2147483666" r:id="rId11"/>
    <p:sldLayoutId id="2147483675" r:id="rId12"/>
    <p:sldLayoutId id="2147483679" r:id="rId13"/>
    <p:sldLayoutId id="2147483676" r:id="rId1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Font typeface="Arial" panose="020B0604020202020204" pitchFamily="34" charset="0"/>
        <a:buNone/>
        <a:defRPr sz="16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Font typeface="Arial" panose="020B0604020202020204" pitchFamily="34" charset="0"/>
        <a:buChar char="•"/>
        <a:defRPr sz="14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Font typeface="Arial" panose="020B0604020202020204" pitchFamily="34" charset="0"/>
        <a:buChar char="◦"/>
        <a:defRPr sz="14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18288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Font typeface="Arial" panose="020B0604020202020204" pitchFamily="34" charset="0"/>
        <a:buChar char="-"/>
        <a:defRPr sz="14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1097280" indent="-18288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Font typeface="Arial" panose="020B0604020202020204" pitchFamily="34" charset="0"/>
        <a:buChar char="•"/>
        <a:defRPr sz="14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7344">
          <p15:clr>
            <a:srgbClr val="F26B43"/>
          </p15:clr>
        </p15:guide>
        <p15:guide id="3" pos="312" userDrawn="1">
          <p15:clr>
            <a:srgbClr val="F26B43"/>
          </p15:clr>
        </p15:guide>
        <p15:guide id="5" pos="3840" userDrawn="1">
          <p15:clr>
            <a:srgbClr val="F26B43"/>
          </p15:clr>
        </p15:guide>
        <p15:guide id="6" orient="horz" pos="216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BAF31B-7178-C607-17D8-2A2BD0BBEF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D499839-B798-E7B3-DB15-49FAE56390E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lvl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defRPr/>
            </a:pPr>
            <a:r>
              <a:rPr lang="en-US" sz="2800" b="0" dirty="0"/>
              <a:t>2026 SPWG Future Year Case Build Updates</a:t>
            </a:r>
            <a:br>
              <a:rPr lang="en-US" sz="1400" b="0" dirty="0"/>
            </a:br>
            <a:br>
              <a:rPr lang="en-US" sz="1400" b="0" dirty="0"/>
            </a:br>
            <a:br>
              <a:rPr lang="en-US" sz="1400" b="0" dirty="0"/>
            </a:br>
            <a:r>
              <a:rPr lang="en-US" sz="1800" b="0" i="1" dirty="0"/>
              <a:t>Adam Herrera</a:t>
            </a:r>
            <a:br>
              <a:rPr lang="en-US" sz="1800" b="0" i="1" dirty="0"/>
            </a:br>
            <a:r>
              <a:rPr lang="en-US" sz="1800" b="0" dirty="0"/>
              <a:t>Planning Model Administration </a:t>
            </a:r>
            <a:br>
              <a:rPr lang="en-US" sz="1800" b="0" dirty="0"/>
            </a:br>
            <a:br>
              <a:rPr lang="en-US" sz="1400" b="0" dirty="0"/>
            </a:br>
            <a:br>
              <a:rPr lang="en-US" sz="1200" b="0" dirty="0"/>
            </a:br>
            <a:fld id="{791A7780-03EF-4C42-B9F1-72A8C3465823}" type="datetime4">
              <a:rPr lang="en-US" sz="1100" b="0"/>
              <a:pPr lvl="0">
                <a:lnSpc>
                  <a:spcPct val="100000"/>
                </a:lnSpc>
                <a:spcBef>
                  <a:spcPts val="300"/>
                </a:spcBef>
                <a:spcAft>
                  <a:spcPts val="300"/>
                </a:spcAft>
                <a:defRPr/>
              </a:pPr>
              <a:t>July 14, 2026</a:t>
            </a:fld>
            <a:endParaRPr lang="en-US" dirty="0"/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619804EA-9740-9589-9164-5FD489B897C1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noFill/>
        </p:spPr>
        <p:txBody>
          <a:bodyPr/>
          <a:lstStyle/>
          <a:p>
            <a:r>
              <a:rPr lang="en-US" dirty="0"/>
              <a:t>Outline:</a:t>
            </a:r>
          </a:p>
          <a:p>
            <a:pPr marL="342900" indent="274320">
              <a:buFont typeface="Arial" panose="020B0604020202020204" pitchFamily="34" charset="0"/>
              <a:buChar char="•"/>
            </a:pPr>
            <a:r>
              <a:rPr lang="en-US" b="0" dirty="0"/>
              <a:t>Case Build Participation 	</a:t>
            </a:r>
          </a:p>
          <a:p>
            <a:pPr marL="342900" indent="274320">
              <a:buFont typeface="Arial" panose="020B0604020202020204" pitchFamily="34" charset="0"/>
              <a:buChar char="•"/>
            </a:pPr>
            <a:r>
              <a:rPr lang="en-US" b="0" dirty="0"/>
              <a:t>Case Stats</a:t>
            </a:r>
          </a:p>
          <a:p>
            <a:pPr marL="342900" indent="274320">
              <a:buFont typeface="Arial" panose="020B0604020202020204" pitchFamily="34" charset="0"/>
              <a:buChar char="•"/>
            </a:pPr>
            <a:r>
              <a:rPr lang="en-US" b="0" dirty="0"/>
              <a:t>Generation Added</a:t>
            </a:r>
          </a:p>
          <a:p>
            <a:pPr marL="342900" indent="274320">
              <a:buFont typeface="Arial" panose="020B0604020202020204" pitchFamily="34" charset="0"/>
              <a:buChar char="•"/>
            </a:pPr>
            <a:r>
              <a:rPr lang="en-US" b="0" dirty="0"/>
              <a:t>SPWG vs SSWG Comparison </a:t>
            </a:r>
          </a:p>
          <a:p>
            <a:pPr marL="342900" indent="274320">
              <a:buFont typeface="Arial" panose="020B0604020202020204" pitchFamily="34" charset="0"/>
              <a:buChar char="•"/>
            </a:pPr>
            <a:r>
              <a:rPr lang="en-US" b="0" dirty="0"/>
              <a:t>Issues Observed 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46111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AB1934-E5C1-2C47-46DF-4B7C830EFE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SPWG vs SSWG Case Comparison (ERCOT)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3C675DB-BF60-3CAD-7E23-AA63238FFB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10</a:t>
            </a:fld>
            <a:endParaRPr lang="en-US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08B372CC-C17E-117E-C2E1-8996B32DD7D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5918327"/>
              </p:ext>
            </p:extLst>
          </p:nvPr>
        </p:nvGraphicFramePr>
        <p:xfrm>
          <a:off x="2426564" y="2000250"/>
          <a:ext cx="7338872" cy="2857500"/>
        </p:xfrm>
        <a:graphic>
          <a:graphicData uri="http://schemas.openxmlformats.org/drawingml/2006/table">
            <a:tbl>
              <a:tblPr/>
              <a:tblGrid>
                <a:gridCol w="566540">
                  <a:extLst>
                    <a:ext uri="{9D8B030D-6E8A-4147-A177-3AD203B41FA5}">
                      <a16:colId xmlns:a16="http://schemas.microsoft.com/office/drawing/2014/main" val="51452292"/>
                    </a:ext>
                  </a:extLst>
                </a:gridCol>
                <a:gridCol w="1377128">
                  <a:extLst>
                    <a:ext uri="{9D8B030D-6E8A-4147-A177-3AD203B41FA5}">
                      <a16:colId xmlns:a16="http://schemas.microsoft.com/office/drawing/2014/main" val="2956913806"/>
                    </a:ext>
                  </a:extLst>
                </a:gridCol>
                <a:gridCol w="1629892">
                  <a:extLst>
                    <a:ext uri="{9D8B030D-6E8A-4147-A177-3AD203B41FA5}">
                      <a16:colId xmlns:a16="http://schemas.microsoft.com/office/drawing/2014/main" val="2907063778"/>
                    </a:ext>
                  </a:extLst>
                </a:gridCol>
                <a:gridCol w="627552">
                  <a:extLst>
                    <a:ext uri="{9D8B030D-6E8A-4147-A177-3AD203B41FA5}">
                      <a16:colId xmlns:a16="http://schemas.microsoft.com/office/drawing/2014/main" val="3713926896"/>
                    </a:ext>
                  </a:extLst>
                </a:gridCol>
                <a:gridCol w="627552">
                  <a:extLst>
                    <a:ext uri="{9D8B030D-6E8A-4147-A177-3AD203B41FA5}">
                      <a16:colId xmlns:a16="http://schemas.microsoft.com/office/drawing/2014/main" val="3703294560"/>
                    </a:ext>
                  </a:extLst>
                </a:gridCol>
                <a:gridCol w="627552">
                  <a:extLst>
                    <a:ext uri="{9D8B030D-6E8A-4147-A177-3AD203B41FA5}">
                      <a16:colId xmlns:a16="http://schemas.microsoft.com/office/drawing/2014/main" val="2336834701"/>
                    </a:ext>
                  </a:extLst>
                </a:gridCol>
                <a:gridCol w="627552">
                  <a:extLst>
                    <a:ext uri="{9D8B030D-6E8A-4147-A177-3AD203B41FA5}">
                      <a16:colId xmlns:a16="http://schemas.microsoft.com/office/drawing/2014/main" val="2090154645"/>
                    </a:ext>
                  </a:extLst>
                </a:gridCol>
                <a:gridCol w="627552">
                  <a:extLst>
                    <a:ext uri="{9D8B030D-6E8A-4147-A177-3AD203B41FA5}">
                      <a16:colId xmlns:a16="http://schemas.microsoft.com/office/drawing/2014/main" val="2483349738"/>
                    </a:ext>
                  </a:extLst>
                </a:gridCol>
                <a:gridCol w="627552">
                  <a:extLst>
                    <a:ext uri="{9D8B030D-6E8A-4147-A177-3AD203B41FA5}">
                      <a16:colId xmlns:a16="http://schemas.microsoft.com/office/drawing/2014/main" val="2244756468"/>
                    </a:ext>
                  </a:extLst>
                </a:gridCol>
              </a:tblGrid>
              <a:tr h="190500">
                <a:tc gridSpan="8"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0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SPWG Bus Comparison — Mismatch Types by Pass  |  Bus Numbers &gt;= 100,000</a:t>
                      </a:r>
                    </a:p>
                  </a:txBody>
                  <a:tcPr marL="114300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829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endParaRPr lang="en-US" sz="1000" b="1" i="0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4300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82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147964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29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29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29B"/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Count per Pass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29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en-US" sz="900" b="1" i="0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2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1778153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Year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2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Category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2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Mismatch Type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2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Pass 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2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Pass 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2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Pass 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2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Pass 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2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Pass 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2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Final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2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4427792"/>
                  </a:ext>
                </a:extLst>
              </a:tr>
              <a:tr h="190500">
                <a:tc rowSpan="1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00" b="1" i="0" u="none" strike="noStrike" dirty="0">
                          <a:solidFill>
                            <a:srgbClr val="2D4B7A"/>
                          </a:solidFill>
                          <a:effectLst/>
                          <a:latin typeface="Arial" panose="020B0604020202020204" pitchFamily="34" charset="0"/>
                        </a:rPr>
                        <a:t>FY 2031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EF7"/>
                    </a:solidFill>
                  </a:tcPr>
                </a:tc>
                <a:tc rowSpan="5"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900" b="1" i="0" u="none" strike="noStrike">
                          <a:solidFill>
                            <a:srgbClr val="555555"/>
                          </a:solidFill>
                          <a:effectLst/>
                          <a:latin typeface="Arial" panose="020B0604020202020204" pitchFamily="34" charset="0"/>
                        </a:rPr>
                        <a:t>Area mismatches</a:t>
                      </a:r>
                    </a:p>
                  </a:txBody>
                  <a:tcPr marL="114300" marR="9525" marT="9525" marB="0" anchor="ctr">
                    <a:lnL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7F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area</a:t>
                      </a:r>
                    </a:p>
                  </a:txBody>
                  <a:tcPr marL="228600" marR="9525" marT="9525" marB="0" anchor="ctr">
                    <a:lnL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33914695"/>
                  </a:ext>
                </a:extLst>
              </a:tr>
              <a:tr h="1905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area, base</a:t>
                      </a:r>
                    </a:p>
                  </a:txBody>
                  <a:tcPr marL="228600" marR="9525" marT="9525" marB="0" anchor="ctr">
                    <a:lnL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7013775"/>
                  </a:ext>
                </a:extLst>
              </a:tr>
              <a:tr h="1905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area, base, name</a:t>
                      </a:r>
                    </a:p>
                  </a:txBody>
                  <a:tcPr marL="228600" marR="9525" marT="9525" marB="0" anchor="ctr">
                    <a:lnL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49307550"/>
                  </a:ext>
                </a:extLst>
              </a:tr>
              <a:tr h="1905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area, name</a:t>
                      </a:r>
                    </a:p>
                  </a:txBody>
                  <a:tcPr marL="228600" marR="9525" marT="9525" marB="0" anchor="ctr">
                    <a:lnL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97555960"/>
                  </a:ext>
                </a:extLst>
              </a:tr>
              <a:tr h="1905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area, zone</a:t>
                      </a:r>
                    </a:p>
                  </a:txBody>
                  <a:tcPr marL="228600" marR="9525" marT="9525" marB="0" anchor="ctr">
                    <a:lnL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37884927"/>
                  </a:ext>
                </a:extLst>
              </a:tr>
              <a:tr h="1905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4"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900" b="1" i="0" u="none" strike="noStrike">
                          <a:solidFill>
                            <a:srgbClr val="555555"/>
                          </a:solidFill>
                          <a:effectLst/>
                          <a:latin typeface="Arial" panose="020B0604020202020204" pitchFamily="34" charset="0"/>
                        </a:rPr>
                        <a:t>Base mismatches</a:t>
                      </a:r>
                    </a:p>
                  </a:txBody>
                  <a:tcPr marL="114300" marR="9525" marT="9525" marB="0" anchor="ctr">
                    <a:lnL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7F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base</a:t>
                      </a:r>
                    </a:p>
                  </a:txBody>
                  <a:tcPr marL="228600" marR="9525" marT="9525" marB="0" anchor="ctr">
                    <a:lnL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9099369"/>
                  </a:ext>
                </a:extLst>
              </a:tr>
              <a:tr h="1905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base, name</a:t>
                      </a:r>
                    </a:p>
                  </a:txBody>
                  <a:tcPr marL="228600" marR="9525" marT="9525" marB="0" anchor="ctr">
                    <a:lnL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4465561"/>
                  </a:ext>
                </a:extLst>
              </a:tr>
              <a:tr h="1905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base, name, zone</a:t>
                      </a:r>
                    </a:p>
                  </a:txBody>
                  <a:tcPr marL="228600" marR="9525" marT="9525" marB="0" anchor="ctr">
                    <a:lnL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82656049"/>
                  </a:ext>
                </a:extLst>
              </a:tr>
              <a:tr h="1905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base, zone</a:t>
                      </a:r>
                    </a:p>
                  </a:txBody>
                  <a:tcPr marL="228600" marR="9525" marT="9525" marB="0" anchor="ctr">
                    <a:lnL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71169638"/>
                  </a:ext>
                </a:extLst>
              </a:tr>
              <a:tr h="1905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900" b="1" i="0" u="none" strike="noStrike">
                          <a:solidFill>
                            <a:srgbClr val="555555"/>
                          </a:solidFill>
                          <a:effectLst/>
                          <a:latin typeface="Arial" panose="020B0604020202020204" pitchFamily="34" charset="0"/>
                        </a:rPr>
                        <a:t>Name / zone mismatches</a:t>
                      </a:r>
                    </a:p>
                  </a:txBody>
                  <a:tcPr marL="114300" marR="9525" marT="9525" marB="0" anchor="ctr">
                    <a:lnL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7F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name</a:t>
                      </a:r>
                    </a:p>
                  </a:txBody>
                  <a:tcPr marL="228600" marR="9525" marT="9525" marB="0" anchor="ctr">
                    <a:lnL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30088177"/>
                  </a:ext>
                </a:extLst>
              </a:tr>
              <a:tr h="1905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name, zone</a:t>
                      </a:r>
                    </a:p>
                  </a:txBody>
                  <a:tcPr marL="228600" marR="9525" marT="9525" marB="0" anchor="ctr">
                    <a:lnL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12151096"/>
                  </a:ext>
                </a:extLst>
              </a:tr>
              <a:tr h="1905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zone</a:t>
                      </a:r>
                    </a:p>
                  </a:txBody>
                  <a:tcPr marL="228600" marR="9525" marT="9525" marB="0" anchor="ctr">
                    <a:lnL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9370218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955762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69CC15-2CE0-5A1D-9B61-7CB3F17E7C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Case Build Reports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F1323A8-9025-EC36-B8E9-05D9634E380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ERCOT has been providing the following reports during each pass: </a:t>
            </a:r>
          </a:p>
          <a:p>
            <a:pPr marL="834390" lvl="1" indent="-285750"/>
            <a:r>
              <a:rPr lang="en-US" dirty="0"/>
              <a:t>Orphan Bus Report</a:t>
            </a:r>
          </a:p>
          <a:p>
            <a:pPr marL="834390" lvl="1" indent="-285750"/>
            <a:r>
              <a:rPr lang="en-US" dirty="0"/>
              <a:t>Island Report </a:t>
            </a:r>
          </a:p>
          <a:p>
            <a:pPr marL="834390" lvl="1" indent="-285750"/>
            <a:r>
              <a:rPr lang="en-US" dirty="0"/>
              <a:t>SPWG to SSWG Bus Comparison Report</a:t>
            </a:r>
          </a:p>
          <a:p>
            <a:pPr marL="834390" lvl="1" indent="-285750"/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Are these reports useful?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Are there better ways to promote addressing orphaned buses, islands, and other bus discrepancies in early passes? 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17447B9-7CB6-62B4-576B-C784CBC1F6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78589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63721B-E4CD-78CE-7D07-19333FA55F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Issues Observed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3A3D013-BA4F-001E-B0A3-BCB35DB8F40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TSP change files included generation additions, modifications, and deletions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TSP change files modified buses outside of their area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TSP change files added bus numbers equal to 0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TSP change files used bus numbers outside of their bus range 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3E67C0A-53C9-E6A7-E196-15A70D04FB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29265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A36AAE-68DF-EB17-E8A7-16A322F3D0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Questions/Comments?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BF6A61A-D7C0-BEE7-3F65-3A3A70395BD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SPWGData@ercot.com</a:t>
            </a:r>
          </a:p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63E33CD-915C-8592-3526-C44B880B6B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anchor="ctr">
            <a:normAutofit/>
          </a:bodyPr>
          <a:lstStyle/>
          <a:p>
            <a:pPr>
              <a:spcAft>
                <a:spcPts val="600"/>
              </a:spcAft>
            </a:pPr>
            <a:fld id="{BCDE79FB-97BA-492B-8D57-F1373F9ADA95}" type="slidenum">
              <a:rPr lang="en-US" smtClean="0"/>
              <a:pPr>
                <a:spcAft>
                  <a:spcPts val="600"/>
                </a:spcAft>
              </a:pPr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22973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76C0C0-0BCB-DB26-662D-330CD3E12C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Case Build Participation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31AA175-1712-7D6A-A857-023F303E9B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2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64D41C4-E6E1-E7C0-AAC0-3A40554354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7908" y="958850"/>
            <a:ext cx="5544982" cy="5441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66321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7CEC21-4EEE-4D2A-C66D-934BBBF50B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Case Stats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6FC84A5-763B-9370-3F19-1CB194B979A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Islands </a:t>
            </a:r>
          </a:p>
          <a:p>
            <a:pPr marL="834390" lvl="1" indent="-285750"/>
            <a:r>
              <a:rPr lang="en-US" dirty="0"/>
              <a:t>There are no islands in the FY cases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Orphan buses </a:t>
            </a:r>
          </a:p>
          <a:p>
            <a:pPr marL="834390" lvl="1" indent="-285750"/>
            <a:r>
              <a:rPr lang="en-US" dirty="0"/>
              <a:t>There are 12 in 2027</a:t>
            </a:r>
          </a:p>
          <a:p>
            <a:pPr marL="834390" lvl="1" indent="-285750"/>
            <a:r>
              <a:rPr lang="en-US" dirty="0"/>
              <a:t>There are 14 in 2028</a:t>
            </a:r>
          </a:p>
          <a:p>
            <a:pPr marL="834390" lvl="1" indent="-285750"/>
            <a:r>
              <a:rPr lang="en-US" dirty="0"/>
              <a:t>There are 16 in 2029</a:t>
            </a:r>
          </a:p>
          <a:p>
            <a:pPr marL="834390" lvl="1" indent="-285750"/>
            <a:r>
              <a:rPr lang="en-US" dirty="0"/>
              <a:t>There are 16 in 2030</a:t>
            </a:r>
          </a:p>
          <a:p>
            <a:pPr marL="834390" lvl="1" indent="-285750"/>
            <a:r>
              <a:rPr lang="en-US" dirty="0"/>
              <a:t>There are 16 in 2031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Bus Fault Summary </a:t>
            </a:r>
          </a:p>
          <a:p>
            <a:pPr marL="834390" lvl="1" indent="-285750"/>
            <a:r>
              <a:rPr lang="en-US" dirty="0"/>
              <a:t>There are a few buses over 70kA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Buses with a bus number equal to 0</a:t>
            </a:r>
          </a:p>
          <a:p>
            <a:pPr marL="834390" lvl="1" indent="-285750"/>
            <a:r>
              <a:rPr lang="en-US" dirty="0"/>
              <a:t>There are 2 buses in the FY cases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1374C3D-06A6-C026-2331-164EB87D1D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0040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BB82CB-C04A-56F3-A37A-4273F00B52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Generation Added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D126619-FDE7-AD5D-0F06-EF44AFA8F76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58 generation models met Planning Guide 6.9(2) as of 05/22/26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BAE138C-7A47-ED03-EBA1-1E57E7534E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4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2A01874-7208-A8C0-B1C0-99A920D7C7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4675" y="2373482"/>
            <a:ext cx="3468925" cy="373717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CD4DF46-4724-3587-A4B8-E612BCA92D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2974" y="2373482"/>
            <a:ext cx="3468925" cy="3737172"/>
          </a:xfrm>
          <a:prstGeom prst="rect">
            <a:avLst/>
          </a:prstGeom>
        </p:spPr>
      </p:pic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7429CAD2-5027-D567-E506-63F3D705F6B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06154457"/>
              </p:ext>
            </p:extLst>
          </p:nvPr>
        </p:nvGraphicFramePr>
        <p:xfrm>
          <a:off x="8204200" y="2435028"/>
          <a:ext cx="3454400" cy="3415665"/>
        </p:xfrm>
        <a:graphic>
          <a:graphicData uri="http://schemas.openxmlformats.org/drawingml/2006/table">
            <a:tbl>
              <a:tblPr/>
              <a:tblGrid>
                <a:gridCol w="900872">
                  <a:extLst>
                    <a:ext uri="{9D8B030D-6E8A-4147-A177-3AD203B41FA5}">
                      <a16:colId xmlns:a16="http://schemas.microsoft.com/office/drawing/2014/main" val="1680054730"/>
                    </a:ext>
                  </a:extLst>
                </a:gridCol>
                <a:gridCol w="1817604">
                  <a:extLst>
                    <a:ext uri="{9D8B030D-6E8A-4147-A177-3AD203B41FA5}">
                      <a16:colId xmlns:a16="http://schemas.microsoft.com/office/drawing/2014/main" val="1371606734"/>
                    </a:ext>
                  </a:extLst>
                </a:gridCol>
                <a:gridCol w="735924">
                  <a:extLst>
                    <a:ext uri="{9D8B030D-6E8A-4147-A177-3AD203B41FA5}">
                      <a16:colId xmlns:a16="http://schemas.microsoft.com/office/drawing/2014/main" val="426643896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US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GINR Number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2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US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Generator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2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US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TSP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2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840355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24INR0491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DC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Gunnar BESS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DC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AEP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DC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3600530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25INR0018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Yellow Cat Wind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ONCOR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6168637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26INR0521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DC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Millers Branch Solar III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DC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AEP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DC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2506649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21INR0371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Pecan Prairie South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CTT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317331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21INR0428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DC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Pecan Prairie North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DC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CTT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DC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629575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24INR0136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Eagle Springs Storage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LCEC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69682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24INR0137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DC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Eagle Springs Solar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DC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LCEC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DC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5900827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24INR0274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Bufflehead BESS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ONCOR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8985906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25INR0189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DC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Staccato BESS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DC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LCRA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DC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2860294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26INR0250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Duffy BESS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CNP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3124100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25INR0231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DC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Apache Hill BESS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DC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BEPC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DC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3042053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24INR0291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Rubicon Alpha Wind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AEP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3295955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26INR0622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DC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Buffalo Gap 1 Wind Repower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DC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AEP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DC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546948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26INR0625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Buffalo Gap 2 Wind Repower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AEP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0384441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26INR0626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DC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Buffalo Gap 3 Wind Repower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DC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AEP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DC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3322665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23INR0091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Cascade Solar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CNP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1820217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23INR0207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El Patrimonio Solar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CPS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5916012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806693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AEB22D-07F3-60C3-C378-CBC857D943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SPWG vs SSWG Case Comparison (TSP)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312A70D-B9A6-74FC-D396-D55F44EC4F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5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F7E8A58-095F-19CC-B07D-6215CB7DAA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86178" y="1170236"/>
            <a:ext cx="6419644" cy="4517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40244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B15FFE-2865-97BF-3CE9-482B3DF5D8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SPWG vs SSWG Case Comparison (TSP)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AD51BB-B687-1488-DC4D-D766C9D36B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6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4BEBF76-D96A-6738-0C35-81B9890B9D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95322" y="1164139"/>
            <a:ext cx="6401355" cy="4529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8186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235814-FE17-44B3-9BC0-BCB60A7962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SPWG vs SSWG Case Comparison (TSP)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3637617-49CF-3B49-4683-237D2BBD9B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7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134DD10-06F0-837E-9E69-7E357DC86C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9793" y="1968881"/>
            <a:ext cx="7352413" cy="2920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35046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D763BB-63DD-4CF7-F3C2-3A55AFAE91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SPWG vs SSWG Case Comparison (ERCOT)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CC117A3-7B15-7AE4-BB4E-AB453F8BF3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8</a:t>
            </a:fld>
            <a:endParaRPr lang="en-US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71ACAD9D-D744-0BA7-E379-E9E88C989C2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64935012"/>
              </p:ext>
            </p:extLst>
          </p:nvPr>
        </p:nvGraphicFramePr>
        <p:xfrm>
          <a:off x="2970432" y="1193800"/>
          <a:ext cx="6251136" cy="4470400"/>
        </p:xfrm>
        <a:graphic>
          <a:graphicData uri="http://schemas.openxmlformats.org/drawingml/2006/table">
            <a:tbl>
              <a:tblPr/>
              <a:tblGrid>
                <a:gridCol w="482570">
                  <a:extLst>
                    <a:ext uri="{9D8B030D-6E8A-4147-A177-3AD203B41FA5}">
                      <a16:colId xmlns:a16="http://schemas.microsoft.com/office/drawing/2014/main" val="1658984443"/>
                    </a:ext>
                  </a:extLst>
                </a:gridCol>
                <a:gridCol w="1173016">
                  <a:extLst>
                    <a:ext uri="{9D8B030D-6E8A-4147-A177-3AD203B41FA5}">
                      <a16:colId xmlns:a16="http://schemas.microsoft.com/office/drawing/2014/main" val="657813159"/>
                    </a:ext>
                  </a:extLst>
                </a:gridCol>
                <a:gridCol w="1388316">
                  <a:extLst>
                    <a:ext uri="{9D8B030D-6E8A-4147-A177-3AD203B41FA5}">
                      <a16:colId xmlns:a16="http://schemas.microsoft.com/office/drawing/2014/main" val="2387069846"/>
                    </a:ext>
                  </a:extLst>
                </a:gridCol>
                <a:gridCol w="534539">
                  <a:extLst>
                    <a:ext uri="{9D8B030D-6E8A-4147-A177-3AD203B41FA5}">
                      <a16:colId xmlns:a16="http://schemas.microsoft.com/office/drawing/2014/main" val="3866937660"/>
                    </a:ext>
                  </a:extLst>
                </a:gridCol>
                <a:gridCol w="534539">
                  <a:extLst>
                    <a:ext uri="{9D8B030D-6E8A-4147-A177-3AD203B41FA5}">
                      <a16:colId xmlns:a16="http://schemas.microsoft.com/office/drawing/2014/main" val="2509279867"/>
                    </a:ext>
                  </a:extLst>
                </a:gridCol>
                <a:gridCol w="534539">
                  <a:extLst>
                    <a:ext uri="{9D8B030D-6E8A-4147-A177-3AD203B41FA5}">
                      <a16:colId xmlns:a16="http://schemas.microsoft.com/office/drawing/2014/main" val="1207284602"/>
                    </a:ext>
                  </a:extLst>
                </a:gridCol>
                <a:gridCol w="534539">
                  <a:extLst>
                    <a:ext uri="{9D8B030D-6E8A-4147-A177-3AD203B41FA5}">
                      <a16:colId xmlns:a16="http://schemas.microsoft.com/office/drawing/2014/main" val="2950945329"/>
                    </a:ext>
                  </a:extLst>
                </a:gridCol>
                <a:gridCol w="534539">
                  <a:extLst>
                    <a:ext uri="{9D8B030D-6E8A-4147-A177-3AD203B41FA5}">
                      <a16:colId xmlns:a16="http://schemas.microsoft.com/office/drawing/2014/main" val="1715431461"/>
                    </a:ext>
                  </a:extLst>
                </a:gridCol>
                <a:gridCol w="534539">
                  <a:extLst>
                    <a:ext uri="{9D8B030D-6E8A-4147-A177-3AD203B41FA5}">
                      <a16:colId xmlns:a16="http://schemas.microsoft.com/office/drawing/2014/main" val="3209861616"/>
                    </a:ext>
                  </a:extLst>
                </a:gridCol>
              </a:tblGrid>
              <a:tr h="235284">
                <a:tc gridSpan="8"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SPWG Bus Comparison — Mismatch Types by Pass  |  Bus Numbers &gt;= 100,000</a:t>
                      </a:r>
                    </a:p>
                  </a:txBody>
                  <a:tcPr marL="97359" marR="8113" marT="811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829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endParaRPr lang="en-US" sz="9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7359" marR="8113" marT="811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82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99501745"/>
                  </a:ext>
                </a:extLst>
              </a:tr>
              <a:tr h="17037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113" marR="8113" marT="811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29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113" marR="8113" marT="811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29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113" marR="8113" marT="811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29B"/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Count per Pass</a:t>
                      </a:r>
                    </a:p>
                  </a:txBody>
                  <a:tcPr marL="8113" marR="8113" marT="811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29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en-US" sz="800" b="1" i="0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113" marR="8113" marT="811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2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45913420"/>
                  </a:ext>
                </a:extLst>
              </a:tr>
              <a:tr h="170378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Year</a:t>
                      </a:r>
                    </a:p>
                  </a:txBody>
                  <a:tcPr marL="8113" marR="8113" marT="8113" marB="0" anchor="ctr">
                    <a:lnL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2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Category</a:t>
                      </a:r>
                    </a:p>
                  </a:txBody>
                  <a:tcPr marL="8113" marR="8113" marT="8113" marB="0" anchor="ctr">
                    <a:lnL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2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Mismatch Type</a:t>
                      </a:r>
                    </a:p>
                  </a:txBody>
                  <a:tcPr marL="8113" marR="8113" marT="8113" marB="0" anchor="ctr">
                    <a:lnL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2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Pass 0</a:t>
                      </a:r>
                    </a:p>
                  </a:txBody>
                  <a:tcPr marL="8113" marR="8113" marT="8113" marB="0" anchor="ctr">
                    <a:lnL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2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Pass 1</a:t>
                      </a:r>
                    </a:p>
                  </a:txBody>
                  <a:tcPr marL="8113" marR="8113" marT="8113" marB="0" anchor="ctr">
                    <a:lnL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2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Pass 2</a:t>
                      </a:r>
                    </a:p>
                  </a:txBody>
                  <a:tcPr marL="8113" marR="8113" marT="8113" marB="0" anchor="ctr">
                    <a:lnL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2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Pass 3</a:t>
                      </a:r>
                    </a:p>
                  </a:txBody>
                  <a:tcPr marL="8113" marR="8113" marT="8113" marB="0" anchor="ctr">
                    <a:lnL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2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Pass 4</a:t>
                      </a:r>
                    </a:p>
                  </a:txBody>
                  <a:tcPr marL="8113" marR="8113" marT="8113" marB="0" anchor="ctr">
                    <a:lnL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2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Final</a:t>
                      </a:r>
                    </a:p>
                  </a:txBody>
                  <a:tcPr marL="8113" marR="8113" marT="8113" marB="0" anchor="ctr">
                    <a:lnL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2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4962498"/>
                  </a:ext>
                </a:extLst>
              </a:tr>
              <a:tr h="162265">
                <a:tc rowSpan="1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b="1" i="0" u="none" strike="noStrike">
                          <a:solidFill>
                            <a:srgbClr val="2D4B7A"/>
                          </a:solidFill>
                          <a:effectLst/>
                          <a:latin typeface="Arial" panose="020B0604020202020204" pitchFamily="34" charset="0"/>
                        </a:rPr>
                        <a:t>FY 2027</a:t>
                      </a:r>
                    </a:p>
                  </a:txBody>
                  <a:tcPr marL="8113" marR="8113" marT="8113" marB="0" anchor="ctr">
                    <a:lnL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EF7"/>
                    </a:solidFill>
                  </a:tcPr>
                </a:tc>
                <a:tc rowSpan="5"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800" b="1" i="0" u="none" strike="noStrike">
                          <a:solidFill>
                            <a:srgbClr val="555555"/>
                          </a:solidFill>
                          <a:effectLst/>
                          <a:latin typeface="Arial" panose="020B0604020202020204" pitchFamily="34" charset="0"/>
                        </a:rPr>
                        <a:t>Area mismatches</a:t>
                      </a:r>
                    </a:p>
                  </a:txBody>
                  <a:tcPr marL="97359" marR="8113" marT="8113" marB="0" anchor="ctr">
                    <a:lnL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7F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800" b="0" i="0" u="none" strike="noStrike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area</a:t>
                      </a:r>
                    </a:p>
                  </a:txBody>
                  <a:tcPr marL="194718" marR="8113" marT="8113" marB="0" anchor="ctr">
                    <a:lnL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8113" marR="8113" marT="8113" marB="0" anchor="ctr">
                    <a:lnL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8113" marR="8113" marT="8113" marB="0" anchor="ctr">
                    <a:lnL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8113" marR="8113" marT="8113" marB="0" anchor="ctr">
                    <a:lnL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8113" marR="8113" marT="8113" marB="0" anchor="ctr">
                    <a:lnL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8113" marR="8113" marT="8113" marB="0" anchor="ctr">
                    <a:lnL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8113" marR="8113" marT="8113" marB="0" anchor="ctr">
                    <a:lnL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21174572"/>
                  </a:ext>
                </a:extLst>
              </a:tr>
              <a:tr h="16226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800" b="0" i="0" u="none" strike="noStrike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area, base</a:t>
                      </a:r>
                    </a:p>
                  </a:txBody>
                  <a:tcPr marL="194718" marR="8113" marT="8113" marB="0" anchor="ctr">
                    <a:lnL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8113" marR="8113" marT="8113" marB="0" anchor="ctr">
                    <a:lnL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8113" marR="8113" marT="8113" marB="0" anchor="ctr">
                    <a:lnL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8113" marR="8113" marT="8113" marB="0" anchor="ctr">
                    <a:lnL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8113" marR="8113" marT="8113" marB="0" anchor="ctr">
                    <a:lnL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113" marR="8113" marT="8113" marB="0" anchor="ctr">
                    <a:lnL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113" marR="8113" marT="8113" marB="0" anchor="ctr">
                    <a:lnL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36347571"/>
                  </a:ext>
                </a:extLst>
              </a:tr>
              <a:tr h="16226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800" b="0" i="0" u="none" strike="noStrike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area, base, name</a:t>
                      </a:r>
                    </a:p>
                  </a:txBody>
                  <a:tcPr marL="194718" marR="8113" marT="8113" marB="0" anchor="ctr">
                    <a:lnL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113" marR="8113" marT="8113" marB="0" anchor="ctr">
                    <a:lnL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113" marR="8113" marT="8113" marB="0" anchor="ctr">
                    <a:lnL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113" marR="8113" marT="8113" marB="0" anchor="ctr">
                    <a:lnL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113" marR="8113" marT="8113" marB="0" anchor="ctr">
                    <a:lnL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113" marR="8113" marT="8113" marB="0" anchor="ctr">
                    <a:lnL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113" marR="8113" marT="8113" marB="0" anchor="ctr">
                    <a:lnL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80121738"/>
                  </a:ext>
                </a:extLst>
              </a:tr>
              <a:tr h="16226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800" b="0" i="0" u="none" strike="noStrike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area, name</a:t>
                      </a:r>
                    </a:p>
                  </a:txBody>
                  <a:tcPr marL="194718" marR="8113" marT="8113" marB="0" anchor="ctr">
                    <a:lnL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113" marR="8113" marT="8113" marB="0" anchor="ctr">
                    <a:lnL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113" marR="8113" marT="8113" marB="0" anchor="ctr">
                    <a:lnL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113" marR="8113" marT="8113" marB="0" anchor="ctr">
                    <a:lnL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113" marR="8113" marT="8113" marB="0" anchor="ctr">
                    <a:lnL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113" marR="8113" marT="8113" marB="0" anchor="ctr">
                    <a:lnL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113" marR="8113" marT="8113" marB="0" anchor="ctr">
                    <a:lnL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78991293"/>
                  </a:ext>
                </a:extLst>
              </a:tr>
              <a:tr h="16226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800" b="0" i="0" u="none" strike="noStrike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area, zone</a:t>
                      </a:r>
                    </a:p>
                  </a:txBody>
                  <a:tcPr marL="194718" marR="8113" marT="8113" marB="0" anchor="ctr">
                    <a:lnL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8113" marR="8113" marT="8113" marB="0" anchor="ctr">
                    <a:lnL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8113" marR="8113" marT="8113" marB="0" anchor="ctr">
                    <a:lnL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8113" marR="8113" marT="8113" marB="0" anchor="ctr">
                    <a:lnL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8113" marR="8113" marT="8113" marB="0" anchor="ctr">
                    <a:lnL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113" marR="8113" marT="8113" marB="0" anchor="ctr">
                    <a:lnL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113" marR="8113" marT="8113" marB="0" anchor="ctr">
                    <a:lnL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53614056"/>
                  </a:ext>
                </a:extLst>
              </a:tr>
              <a:tr h="16226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4"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800" b="1" i="0" u="none" strike="noStrike">
                          <a:solidFill>
                            <a:srgbClr val="555555"/>
                          </a:solidFill>
                          <a:effectLst/>
                          <a:latin typeface="Arial" panose="020B0604020202020204" pitchFamily="34" charset="0"/>
                        </a:rPr>
                        <a:t>Base mismatches</a:t>
                      </a:r>
                    </a:p>
                  </a:txBody>
                  <a:tcPr marL="97359" marR="8113" marT="8113" marB="0" anchor="ctr">
                    <a:lnL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7F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800" b="0" i="0" u="none" strike="noStrike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base</a:t>
                      </a:r>
                    </a:p>
                  </a:txBody>
                  <a:tcPr marL="194718" marR="8113" marT="8113" marB="0" anchor="ctr">
                    <a:lnL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110</a:t>
                      </a:r>
                    </a:p>
                  </a:txBody>
                  <a:tcPr marL="8113" marR="8113" marT="8113" marB="0" anchor="ctr">
                    <a:lnL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112</a:t>
                      </a:r>
                    </a:p>
                  </a:txBody>
                  <a:tcPr marL="8113" marR="8113" marT="8113" marB="0" anchor="ctr">
                    <a:lnL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114</a:t>
                      </a:r>
                    </a:p>
                  </a:txBody>
                  <a:tcPr marL="8113" marR="8113" marT="8113" marB="0" anchor="ctr">
                    <a:lnL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114</a:t>
                      </a:r>
                    </a:p>
                  </a:txBody>
                  <a:tcPr marL="8113" marR="8113" marT="8113" marB="0" anchor="ctr">
                    <a:lnL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114</a:t>
                      </a:r>
                    </a:p>
                  </a:txBody>
                  <a:tcPr marL="8113" marR="8113" marT="8113" marB="0" anchor="ctr">
                    <a:lnL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112</a:t>
                      </a:r>
                    </a:p>
                  </a:txBody>
                  <a:tcPr marL="8113" marR="8113" marT="8113" marB="0" anchor="ctr">
                    <a:lnL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38892012"/>
                  </a:ext>
                </a:extLst>
              </a:tr>
              <a:tr h="16226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800" b="0" i="0" u="none" strike="noStrike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base, name</a:t>
                      </a:r>
                    </a:p>
                  </a:txBody>
                  <a:tcPr marL="194718" marR="8113" marT="8113" marB="0" anchor="ctr">
                    <a:lnL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</a:t>
                      </a:r>
                    </a:p>
                  </a:txBody>
                  <a:tcPr marL="8113" marR="8113" marT="8113" marB="0" anchor="ctr">
                    <a:lnL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</a:t>
                      </a:r>
                    </a:p>
                  </a:txBody>
                  <a:tcPr marL="8113" marR="8113" marT="8113" marB="0" anchor="ctr">
                    <a:lnL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8113" marR="8113" marT="8113" marB="0" anchor="ctr">
                    <a:lnL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8113" marR="8113" marT="8113" marB="0" anchor="ctr">
                    <a:lnL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8113" marR="8113" marT="8113" marB="0" anchor="ctr">
                    <a:lnL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8113" marR="8113" marT="8113" marB="0" anchor="ctr">
                    <a:lnL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00006018"/>
                  </a:ext>
                </a:extLst>
              </a:tr>
              <a:tr h="16226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800" b="0" i="0" u="none" strike="noStrike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base, name, zone</a:t>
                      </a:r>
                    </a:p>
                  </a:txBody>
                  <a:tcPr marL="194718" marR="8113" marT="8113" marB="0" anchor="ctr">
                    <a:lnL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113" marR="8113" marT="8113" marB="0" anchor="ctr">
                    <a:lnL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113" marR="8113" marT="8113" marB="0" anchor="ctr">
                    <a:lnL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113" marR="8113" marT="8113" marB="0" anchor="ctr">
                    <a:lnL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113" marR="8113" marT="8113" marB="0" anchor="ctr">
                    <a:lnL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8113" marR="8113" marT="8113" marB="0" anchor="ctr">
                    <a:lnL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8113" marR="8113" marT="8113" marB="0" anchor="ctr">
                    <a:lnL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75996870"/>
                  </a:ext>
                </a:extLst>
              </a:tr>
              <a:tr h="16226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800" b="0" i="0" u="none" strike="noStrike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base, zone</a:t>
                      </a:r>
                    </a:p>
                  </a:txBody>
                  <a:tcPr marL="194718" marR="8113" marT="8113" marB="0" anchor="ctr">
                    <a:lnL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8113" marR="8113" marT="8113" marB="0" anchor="ctr">
                    <a:lnL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8113" marR="8113" marT="8113" marB="0" anchor="ctr">
                    <a:lnL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8113" marR="8113" marT="8113" marB="0" anchor="ctr">
                    <a:lnL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8113" marR="8113" marT="8113" marB="0" anchor="ctr">
                    <a:lnL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8113" marR="8113" marT="8113" marB="0" anchor="ctr">
                    <a:lnL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8113" marR="8113" marT="8113" marB="0" anchor="ctr">
                    <a:lnL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0594380"/>
                  </a:ext>
                </a:extLst>
              </a:tr>
              <a:tr h="16226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800" b="1" i="0" u="none" strike="noStrike">
                          <a:solidFill>
                            <a:srgbClr val="555555"/>
                          </a:solidFill>
                          <a:effectLst/>
                          <a:latin typeface="Arial" panose="020B0604020202020204" pitchFamily="34" charset="0"/>
                        </a:rPr>
                        <a:t>Name / zone mismatches</a:t>
                      </a:r>
                    </a:p>
                  </a:txBody>
                  <a:tcPr marL="97359" marR="8113" marT="8113" marB="0" anchor="ctr">
                    <a:lnL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7F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800" b="0" i="0" u="none" strike="noStrike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name</a:t>
                      </a:r>
                    </a:p>
                  </a:txBody>
                  <a:tcPr marL="194718" marR="8113" marT="8113" marB="0" anchor="ctr">
                    <a:lnL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30</a:t>
                      </a:r>
                    </a:p>
                  </a:txBody>
                  <a:tcPr marL="8113" marR="8113" marT="8113" marB="0" anchor="ctr">
                    <a:lnL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30</a:t>
                      </a:r>
                    </a:p>
                  </a:txBody>
                  <a:tcPr marL="8113" marR="8113" marT="8113" marB="0" anchor="ctr">
                    <a:lnL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29</a:t>
                      </a:r>
                    </a:p>
                  </a:txBody>
                  <a:tcPr marL="8113" marR="8113" marT="8113" marB="0" anchor="ctr">
                    <a:lnL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34</a:t>
                      </a:r>
                    </a:p>
                  </a:txBody>
                  <a:tcPr marL="8113" marR="8113" marT="8113" marB="0" anchor="ctr">
                    <a:lnL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23</a:t>
                      </a:r>
                    </a:p>
                  </a:txBody>
                  <a:tcPr marL="8113" marR="8113" marT="8113" marB="0" anchor="ctr">
                    <a:lnL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27</a:t>
                      </a:r>
                    </a:p>
                  </a:txBody>
                  <a:tcPr marL="8113" marR="8113" marT="8113" marB="0" anchor="ctr">
                    <a:lnL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03485451"/>
                  </a:ext>
                </a:extLst>
              </a:tr>
              <a:tr h="16226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800" b="0" i="0" u="none" strike="noStrike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name, zone</a:t>
                      </a:r>
                    </a:p>
                  </a:txBody>
                  <a:tcPr marL="194718" marR="8113" marT="8113" marB="0" anchor="ctr">
                    <a:lnL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8113" marR="8113" marT="8113" marB="0" anchor="ctr">
                    <a:lnL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8113" marR="8113" marT="8113" marB="0" anchor="ctr">
                    <a:lnL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8113" marR="8113" marT="8113" marB="0" anchor="ctr">
                    <a:lnL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8113" marR="8113" marT="8113" marB="0" anchor="ctr">
                    <a:lnL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8113" marR="8113" marT="8113" marB="0" anchor="ctr">
                    <a:lnL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8113" marR="8113" marT="8113" marB="0" anchor="ctr">
                    <a:lnL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79605286"/>
                  </a:ext>
                </a:extLst>
              </a:tr>
              <a:tr h="16226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800" b="0" i="0" u="none" strike="noStrike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zone</a:t>
                      </a:r>
                    </a:p>
                  </a:txBody>
                  <a:tcPr marL="194718" marR="8113" marT="8113" marB="0" anchor="ctr">
                    <a:lnL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</a:p>
                  </a:txBody>
                  <a:tcPr marL="8113" marR="8113" marT="8113" marB="0" anchor="ctr">
                    <a:lnL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</a:p>
                  </a:txBody>
                  <a:tcPr marL="8113" marR="8113" marT="8113" marB="0" anchor="ctr">
                    <a:lnL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</a:p>
                  </a:txBody>
                  <a:tcPr marL="8113" marR="8113" marT="8113" marB="0" anchor="ctr">
                    <a:lnL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</a:p>
                  </a:txBody>
                  <a:tcPr marL="8113" marR="8113" marT="8113" marB="0" anchor="ctr">
                    <a:lnL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</a:t>
                      </a:r>
                    </a:p>
                  </a:txBody>
                  <a:tcPr marL="8113" marR="8113" marT="8113" marB="0" anchor="ctr">
                    <a:lnL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</a:t>
                      </a:r>
                    </a:p>
                  </a:txBody>
                  <a:tcPr marL="8113" marR="8113" marT="8113" marB="0" anchor="ctr">
                    <a:lnL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30450922"/>
                  </a:ext>
                </a:extLst>
              </a:tr>
              <a:tr h="162265">
                <a:tc rowSpan="1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b="1" i="0" u="none" strike="noStrike">
                          <a:solidFill>
                            <a:srgbClr val="2D4B7A"/>
                          </a:solidFill>
                          <a:effectLst/>
                          <a:latin typeface="Arial" panose="020B0604020202020204" pitchFamily="34" charset="0"/>
                        </a:rPr>
                        <a:t>FY 2028</a:t>
                      </a:r>
                    </a:p>
                  </a:txBody>
                  <a:tcPr marL="8113" marR="8113" marT="8113" marB="0" anchor="ctr">
                    <a:lnL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EF7"/>
                    </a:solidFill>
                  </a:tcPr>
                </a:tc>
                <a:tc rowSpan="5"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800" b="1" i="0" u="none" strike="noStrike">
                          <a:solidFill>
                            <a:srgbClr val="555555"/>
                          </a:solidFill>
                          <a:effectLst/>
                          <a:latin typeface="Arial" panose="020B0604020202020204" pitchFamily="34" charset="0"/>
                        </a:rPr>
                        <a:t>Area mismatches</a:t>
                      </a:r>
                    </a:p>
                  </a:txBody>
                  <a:tcPr marL="97359" marR="8113" marT="8113" marB="0" anchor="ctr">
                    <a:lnL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7F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800" b="0" i="0" u="none" strike="noStrike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area</a:t>
                      </a:r>
                    </a:p>
                  </a:txBody>
                  <a:tcPr marL="194718" marR="8113" marT="8113" marB="0" anchor="ctr">
                    <a:lnL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8113" marR="8113" marT="8113" marB="0" anchor="ctr">
                    <a:lnL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8113" marR="8113" marT="8113" marB="0" anchor="ctr">
                    <a:lnL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8113" marR="8113" marT="8113" marB="0" anchor="ctr">
                    <a:lnL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8113" marR="8113" marT="8113" marB="0" anchor="ctr">
                    <a:lnL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8113" marR="8113" marT="8113" marB="0" anchor="ctr">
                    <a:lnL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8113" marR="8113" marT="8113" marB="0" anchor="ctr">
                    <a:lnL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01826214"/>
                  </a:ext>
                </a:extLst>
              </a:tr>
              <a:tr h="16226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800" b="0" i="0" u="none" strike="noStrike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area, base</a:t>
                      </a:r>
                    </a:p>
                  </a:txBody>
                  <a:tcPr marL="194718" marR="8113" marT="8113" marB="0" anchor="ctr">
                    <a:lnL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8113" marR="8113" marT="8113" marB="0" anchor="ctr">
                    <a:lnL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8113" marR="8113" marT="8113" marB="0" anchor="ctr">
                    <a:lnL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8113" marR="8113" marT="8113" marB="0" anchor="ctr">
                    <a:lnL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8113" marR="8113" marT="8113" marB="0" anchor="ctr">
                    <a:lnL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113" marR="8113" marT="8113" marB="0" anchor="ctr">
                    <a:lnL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113" marR="8113" marT="8113" marB="0" anchor="ctr">
                    <a:lnL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50553531"/>
                  </a:ext>
                </a:extLst>
              </a:tr>
              <a:tr h="16226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800" b="0" i="0" u="none" strike="noStrike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area, base, name</a:t>
                      </a:r>
                    </a:p>
                  </a:txBody>
                  <a:tcPr marL="194718" marR="8113" marT="8113" marB="0" anchor="ctr">
                    <a:lnL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113" marR="8113" marT="8113" marB="0" anchor="ctr">
                    <a:lnL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113" marR="8113" marT="8113" marB="0" anchor="ctr">
                    <a:lnL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113" marR="8113" marT="8113" marB="0" anchor="ctr">
                    <a:lnL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113" marR="8113" marT="8113" marB="0" anchor="ctr">
                    <a:lnL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113" marR="8113" marT="8113" marB="0" anchor="ctr">
                    <a:lnL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113" marR="8113" marT="8113" marB="0" anchor="ctr">
                    <a:lnL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0938243"/>
                  </a:ext>
                </a:extLst>
              </a:tr>
              <a:tr h="16226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800" b="0" i="0" u="none" strike="noStrike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area, name</a:t>
                      </a:r>
                    </a:p>
                  </a:txBody>
                  <a:tcPr marL="194718" marR="8113" marT="8113" marB="0" anchor="ctr">
                    <a:lnL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113" marR="8113" marT="8113" marB="0" anchor="ctr">
                    <a:lnL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113" marR="8113" marT="8113" marB="0" anchor="ctr">
                    <a:lnL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113" marR="8113" marT="8113" marB="0" anchor="ctr">
                    <a:lnL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113" marR="8113" marT="8113" marB="0" anchor="ctr">
                    <a:lnL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113" marR="8113" marT="8113" marB="0" anchor="ctr">
                    <a:lnL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113" marR="8113" marT="8113" marB="0" anchor="ctr">
                    <a:lnL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16883358"/>
                  </a:ext>
                </a:extLst>
              </a:tr>
              <a:tr h="16226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800" b="0" i="0" u="none" strike="noStrike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area, zone</a:t>
                      </a:r>
                    </a:p>
                  </a:txBody>
                  <a:tcPr marL="194718" marR="8113" marT="8113" marB="0" anchor="ctr">
                    <a:lnL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8113" marR="8113" marT="8113" marB="0" anchor="ctr">
                    <a:lnL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8113" marR="8113" marT="8113" marB="0" anchor="ctr">
                    <a:lnL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8113" marR="8113" marT="8113" marB="0" anchor="ctr">
                    <a:lnL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8113" marR="8113" marT="8113" marB="0" anchor="ctr">
                    <a:lnL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113" marR="8113" marT="8113" marB="0" anchor="ctr">
                    <a:lnL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113" marR="8113" marT="8113" marB="0" anchor="ctr">
                    <a:lnL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61491984"/>
                  </a:ext>
                </a:extLst>
              </a:tr>
              <a:tr h="16226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4"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800" b="1" i="0" u="none" strike="noStrike">
                          <a:solidFill>
                            <a:srgbClr val="555555"/>
                          </a:solidFill>
                          <a:effectLst/>
                          <a:latin typeface="Arial" panose="020B0604020202020204" pitchFamily="34" charset="0"/>
                        </a:rPr>
                        <a:t>Base mismatches</a:t>
                      </a:r>
                    </a:p>
                  </a:txBody>
                  <a:tcPr marL="97359" marR="8113" marT="8113" marB="0" anchor="ctr">
                    <a:lnL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7F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800" b="0" i="0" u="none" strike="noStrike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base</a:t>
                      </a:r>
                    </a:p>
                  </a:txBody>
                  <a:tcPr marL="194718" marR="8113" marT="8113" marB="0" anchor="ctr">
                    <a:lnL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111</a:t>
                      </a:r>
                    </a:p>
                  </a:txBody>
                  <a:tcPr marL="8113" marR="8113" marT="8113" marB="0" anchor="ctr">
                    <a:lnL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113</a:t>
                      </a:r>
                    </a:p>
                  </a:txBody>
                  <a:tcPr marL="8113" marR="8113" marT="8113" marB="0" anchor="ctr">
                    <a:lnL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115</a:t>
                      </a:r>
                    </a:p>
                  </a:txBody>
                  <a:tcPr marL="8113" marR="8113" marT="8113" marB="0" anchor="ctr">
                    <a:lnL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115</a:t>
                      </a:r>
                    </a:p>
                  </a:txBody>
                  <a:tcPr marL="8113" marR="8113" marT="8113" marB="0" anchor="ctr">
                    <a:lnL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115</a:t>
                      </a:r>
                    </a:p>
                  </a:txBody>
                  <a:tcPr marL="8113" marR="8113" marT="8113" marB="0" anchor="ctr">
                    <a:lnL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113</a:t>
                      </a:r>
                    </a:p>
                  </a:txBody>
                  <a:tcPr marL="8113" marR="8113" marT="8113" marB="0" anchor="ctr">
                    <a:lnL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59780840"/>
                  </a:ext>
                </a:extLst>
              </a:tr>
              <a:tr h="16226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800" b="0" i="0" u="none" strike="noStrike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base, name</a:t>
                      </a:r>
                    </a:p>
                  </a:txBody>
                  <a:tcPr marL="194718" marR="8113" marT="8113" marB="0" anchor="ctr">
                    <a:lnL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</a:t>
                      </a:r>
                    </a:p>
                  </a:txBody>
                  <a:tcPr marL="8113" marR="8113" marT="8113" marB="0" anchor="ctr">
                    <a:lnL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</a:t>
                      </a:r>
                    </a:p>
                  </a:txBody>
                  <a:tcPr marL="8113" marR="8113" marT="8113" marB="0" anchor="ctr">
                    <a:lnL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8113" marR="8113" marT="8113" marB="0" anchor="ctr">
                    <a:lnL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8113" marR="8113" marT="8113" marB="0" anchor="ctr">
                    <a:lnL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8113" marR="8113" marT="8113" marB="0" anchor="ctr">
                    <a:lnL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8113" marR="8113" marT="8113" marB="0" anchor="ctr">
                    <a:lnL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79376805"/>
                  </a:ext>
                </a:extLst>
              </a:tr>
              <a:tr h="16226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800" b="0" i="0" u="none" strike="noStrike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base, name, zone</a:t>
                      </a:r>
                    </a:p>
                  </a:txBody>
                  <a:tcPr marL="194718" marR="8113" marT="8113" marB="0" anchor="ctr">
                    <a:lnL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113" marR="8113" marT="8113" marB="0" anchor="ctr">
                    <a:lnL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113" marR="8113" marT="8113" marB="0" anchor="ctr">
                    <a:lnL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113" marR="8113" marT="8113" marB="0" anchor="ctr">
                    <a:lnL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113" marR="8113" marT="8113" marB="0" anchor="ctr">
                    <a:lnL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8113" marR="8113" marT="8113" marB="0" anchor="ctr">
                    <a:lnL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8113" marR="8113" marT="8113" marB="0" anchor="ctr">
                    <a:lnL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48792987"/>
                  </a:ext>
                </a:extLst>
              </a:tr>
              <a:tr h="16226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800" b="0" i="0" u="none" strike="noStrike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base, zone</a:t>
                      </a:r>
                    </a:p>
                  </a:txBody>
                  <a:tcPr marL="194718" marR="8113" marT="8113" marB="0" anchor="ctr">
                    <a:lnL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8113" marR="8113" marT="8113" marB="0" anchor="ctr">
                    <a:lnL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8113" marR="8113" marT="8113" marB="0" anchor="ctr">
                    <a:lnL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8113" marR="8113" marT="8113" marB="0" anchor="ctr">
                    <a:lnL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8113" marR="8113" marT="8113" marB="0" anchor="ctr">
                    <a:lnL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8113" marR="8113" marT="8113" marB="0" anchor="ctr">
                    <a:lnL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8113" marR="8113" marT="8113" marB="0" anchor="ctr">
                    <a:lnL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30420088"/>
                  </a:ext>
                </a:extLst>
              </a:tr>
              <a:tr h="16226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800" b="1" i="0" u="none" strike="noStrike" dirty="0">
                          <a:solidFill>
                            <a:srgbClr val="555555"/>
                          </a:solidFill>
                          <a:effectLst/>
                          <a:latin typeface="Arial" panose="020B0604020202020204" pitchFamily="34" charset="0"/>
                        </a:rPr>
                        <a:t>Name / zone mismatches</a:t>
                      </a:r>
                    </a:p>
                  </a:txBody>
                  <a:tcPr marL="97359" marR="8113" marT="8113" marB="0" anchor="ctr">
                    <a:lnL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7F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800" b="0" i="0" u="none" strike="noStrike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name</a:t>
                      </a:r>
                    </a:p>
                  </a:txBody>
                  <a:tcPr marL="194718" marR="8113" marT="8113" marB="0" anchor="ctr">
                    <a:lnL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30</a:t>
                      </a:r>
                    </a:p>
                  </a:txBody>
                  <a:tcPr marL="8113" marR="8113" marT="8113" marB="0" anchor="ctr">
                    <a:lnL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30</a:t>
                      </a:r>
                    </a:p>
                  </a:txBody>
                  <a:tcPr marL="8113" marR="8113" marT="8113" marB="0" anchor="ctr">
                    <a:lnL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32</a:t>
                      </a:r>
                    </a:p>
                  </a:txBody>
                  <a:tcPr marL="8113" marR="8113" marT="8113" marB="0" anchor="ctr">
                    <a:lnL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37</a:t>
                      </a:r>
                    </a:p>
                  </a:txBody>
                  <a:tcPr marL="8113" marR="8113" marT="8113" marB="0" anchor="ctr">
                    <a:lnL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26</a:t>
                      </a:r>
                    </a:p>
                  </a:txBody>
                  <a:tcPr marL="8113" marR="8113" marT="8113" marB="0" anchor="ctr">
                    <a:lnL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30</a:t>
                      </a:r>
                    </a:p>
                  </a:txBody>
                  <a:tcPr marL="8113" marR="8113" marT="8113" marB="0" anchor="ctr">
                    <a:lnL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70408386"/>
                  </a:ext>
                </a:extLst>
              </a:tr>
              <a:tr h="16226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800" b="0" i="0" u="none" strike="noStrike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name, zone</a:t>
                      </a:r>
                    </a:p>
                  </a:txBody>
                  <a:tcPr marL="194718" marR="8113" marT="8113" marB="0" anchor="ctr">
                    <a:lnL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8113" marR="8113" marT="8113" marB="0" anchor="ctr">
                    <a:lnL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8113" marR="8113" marT="8113" marB="0" anchor="ctr">
                    <a:lnL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8113" marR="8113" marT="8113" marB="0" anchor="ctr">
                    <a:lnL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8113" marR="8113" marT="8113" marB="0" anchor="ctr">
                    <a:lnL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8113" marR="8113" marT="8113" marB="0" anchor="ctr">
                    <a:lnL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8113" marR="8113" marT="8113" marB="0" anchor="ctr">
                    <a:lnL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54011288"/>
                  </a:ext>
                </a:extLst>
              </a:tr>
              <a:tr h="16226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800" b="0" i="0" u="none" strike="noStrike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zone</a:t>
                      </a:r>
                    </a:p>
                  </a:txBody>
                  <a:tcPr marL="194718" marR="8113" marT="8113" marB="0" anchor="ctr">
                    <a:lnL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</a:p>
                  </a:txBody>
                  <a:tcPr marL="8113" marR="8113" marT="8113" marB="0" anchor="ctr">
                    <a:lnL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</a:p>
                  </a:txBody>
                  <a:tcPr marL="8113" marR="8113" marT="8113" marB="0" anchor="ctr">
                    <a:lnL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</a:p>
                  </a:txBody>
                  <a:tcPr marL="8113" marR="8113" marT="8113" marB="0" anchor="ctr">
                    <a:lnL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</a:p>
                  </a:txBody>
                  <a:tcPr marL="8113" marR="8113" marT="8113" marB="0" anchor="ctr">
                    <a:lnL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</a:t>
                      </a:r>
                    </a:p>
                  </a:txBody>
                  <a:tcPr marL="8113" marR="8113" marT="8113" marB="0" anchor="ctr">
                    <a:lnL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</a:t>
                      </a:r>
                    </a:p>
                  </a:txBody>
                  <a:tcPr marL="8113" marR="8113" marT="8113" marB="0" anchor="ctr">
                    <a:lnL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250840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874648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E6F623-A730-5BDB-17CD-E68C226A4A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SPWG vs SSWG Case Comparison (ERCOT)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71C885-8272-609D-0FB3-813318DD33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9</a:t>
            </a:fld>
            <a:endParaRPr lang="en-US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8FE8647A-61D9-3556-EAAC-79783442B7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98371" y="1164139"/>
            <a:ext cx="6395258" cy="4529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7770562"/>
      </p:ext>
    </p:extLst>
  </p:cSld>
  <p:clrMapOvr>
    <a:masterClrMapping/>
  </p:clrMapOvr>
</p:sld>
</file>

<file path=ppt/theme/theme1.xml><?xml version="1.0" encoding="utf-8"?>
<a:theme xmlns:a="http://schemas.openxmlformats.org/drawingml/2006/main" name="Cover">
  <a:themeElements>
    <a:clrScheme name="ERCOT">
      <a:dk1>
        <a:srgbClr val="000000"/>
      </a:dk1>
      <a:lt1>
        <a:srgbClr val="FFFFFF"/>
      </a:lt1>
      <a:dk2>
        <a:srgbClr val="2D3338"/>
      </a:dk2>
      <a:lt2>
        <a:srgbClr val="FFFFFF"/>
      </a:lt2>
      <a:accent1>
        <a:srgbClr val="003865"/>
      </a:accent1>
      <a:accent2>
        <a:srgbClr val="5B6770"/>
      </a:accent2>
      <a:accent3>
        <a:srgbClr val="26D07C"/>
      </a:accent3>
      <a:accent4>
        <a:srgbClr val="00829B"/>
      </a:accent4>
      <a:accent5>
        <a:srgbClr val="685BC7"/>
      </a:accent5>
      <a:accent6>
        <a:srgbClr val="890C58"/>
      </a:accent6>
      <a:hlink>
        <a:srgbClr val="3996DF"/>
      </a:hlink>
      <a:folHlink>
        <a:srgbClr val="867ED0"/>
      </a:folHlink>
    </a:clrScheme>
    <a:fontScheme name="ERCOT Font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ERCOT Official PowerPoint Template - Public" id="{FB506FE2-73A5-49D8-88D7-3B8BB673CC8D}" vid="{942DDDCD-BEC6-4902-AAD2-EB3CD2B6933E}"/>
    </a:ext>
  </a:extLst>
</a:theme>
</file>

<file path=ppt/theme/theme2.xml><?xml version="1.0" encoding="utf-8"?>
<a:theme xmlns:a="http://schemas.openxmlformats.org/drawingml/2006/main" name="Page Design">
  <a:themeElements>
    <a:clrScheme name="ERCOT colors">
      <a:dk1>
        <a:srgbClr val="171A1C"/>
      </a:dk1>
      <a:lt1>
        <a:srgbClr val="FFFFFF"/>
      </a:lt1>
      <a:dk2>
        <a:srgbClr val="4A525A"/>
      </a:dk2>
      <a:lt2>
        <a:srgbClr val="E6EBEF"/>
      </a:lt2>
      <a:accent1>
        <a:srgbClr val="005763"/>
      </a:accent1>
      <a:accent2>
        <a:srgbClr val="3DBED1"/>
      </a:accent2>
      <a:accent3>
        <a:srgbClr val="003865"/>
      </a:accent3>
      <a:accent4>
        <a:srgbClr val="0063B4"/>
      </a:accent4>
      <a:accent5>
        <a:srgbClr val="26D07C"/>
      </a:accent5>
      <a:accent6>
        <a:srgbClr val="867ED0"/>
      </a:accent6>
      <a:hlink>
        <a:srgbClr val="00AEC7"/>
      </a:hlink>
      <a:folHlink>
        <a:srgbClr val="685BC7"/>
      </a:folHlink>
    </a:clrScheme>
    <a:fontScheme name="ERCOT Font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ERCOT Official PowerPoint Template - Public" id="{FB506FE2-73A5-49D8-88D7-3B8BB673CC8D}" vid="{E771427F-03EA-4C50-B0D4-53899F39E546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udience xmlns="3c917f14-8d40-4289-92aa-fd10f73581c9">Public</Audience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6779995893D9842BA3FA5B9B5E7FD29" ma:contentTypeVersion="5" ma:contentTypeDescription="Create a new document." ma:contentTypeScope="" ma:versionID="6d199b3ad5f5b9d872d256308c85908b">
  <xsd:schema xmlns:xsd="http://www.w3.org/2001/XMLSchema" xmlns:xs="http://www.w3.org/2001/XMLSchema" xmlns:p="http://schemas.microsoft.com/office/2006/metadata/properties" xmlns:ns2="3c917f14-8d40-4289-92aa-fd10f73581c9" targetNamespace="http://schemas.microsoft.com/office/2006/metadata/properties" ma:root="true" ma:fieldsID="dcedc2ff92fcc6164a822d33fd796499" ns2:_="">
    <xsd:import namespace="3c917f14-8d40-4289-92aa-fd10f73581c9"/>
    <xsd:element name="properties">
      <xsd:complexType>
        <xsd:sequence>
          <xsd:element name="documentManagement">
            <xsd:complexType>
              <xsd:all>
                <xsd:element ref="ns2:Audience" minOccurs="0"/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c917f14-8d40-4289-92aa-fd10f73581c9" elementFormDefault="qualified">
    <xsd:import namespace="http://schemas.microsoft.com/office/2006/documentManagement/types"/>
    <xsd:import namespace="http://schemas.microsoft.com/office/infopath/2007/PartnerControls"/>
    <xsd:element name="Audience" ma:index="8" nillable="true" ma:displayName="Audience" ma:format="Dropdown" ma:internalName="Audience">
      <xsd:simpleType>
        <xsd:restriction base="dms:Choice">
          <xsd:enumeration value="Public"/>
          <xsd:enumeration value="Internal"/>
          <xsd:enumeration value="Confidential"/>
          <xsd:enumeration value="Board of Directors"/>
        </xsd:restriction>
      </xsd:simpleType>
    </xsd:element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E754FD2-17D2-4534-9157-8CFDD0166132}">
  <ds:schemaRefs>
    <ds:schemaRef ds:uri="http://purl.org/dc/elements/1.1/"/>
    <ds:schemaRef ds:uri="3c917f14-8d40-4289-92aa-fd10f73581c9"/>
    <ds:schemaRef ds:uri="http://purl.org/dc/dcmitype/"/>
    <ds:schemaRef ds:uri="http://schemas.microsoft.com/office/2006/metadata/properties"/>
    <ds:schemaRef ds:uri="http://schemas.openxmlformats.org/package/2006/metadata/core-properties"/>
    <ds:schemaRef ds:uri="http://www.w3.org/XML/1998/namespace"/>
    <ds:schemaRef ds:uri="http://schemas.microsoft.com/office/2006/documentManagement/types"/>
    <ds:schemaRef ds:uri="http://schemas.microsoft.com/office/infopath/2007/PartnerControls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6A5F3B15-1EDA-47D5-B690-303F08E28C2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57DC9A4-2D51-40CB-BA99-0BF7D516F6D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c917f14-8d40-4289-92aa-fd10f73581c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ERCOT Official PowerPoint Template - Public</Template>
  <TotalTime>23</TotalTime>
  <Words>766</Words>
  <Application>Microsoft Office PowerPoint</Application>
  <PresentationFormat>Widescreen</PresentationFormat>
  <Paragraphs>390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Aptos</vt:lpstr>
      <vt:lpstr>Arial</vt:lpstr>
      <vt:lpstr>Calibri</vt:lpstr>
      <vt:lpstr>Wingdings</vt:lpstr>
      <vt:lpstr>Cover</vt:lpstr>
      <vt:lpstr>Page Design</vt:lpstr>
      <vt:lpstr>2026 SPWG Future Year Case Build Updates   Adam Herrera Planning Model Administration    July 14, 2026</vt:lpstr>
      <vt:lpstr>Case Build Participation </vt:lpstr>
      <vt:lpstr>Case Stats </vt:lpstr>
      <vt:lpstr>Generation Added</vt:lpstr>
      <vt:lpstr>SPWG vs SSWG Case Comparison (TSP)</vt:lpstr>
      <vt:lpstr>SPWG vs SSWG Case Comparison (TSP)</vt:lpstr>
      <vt:lpstr>SPWG vs SSWG Case Comparison (TSP)</vt:lpstr>
      <vt:lpstr>SPWG vs SSWG Case Comparison (ERCOT)</vt:lpstr>
      <vt:lpstr>SPWG vs SSWG Case Comparison (ERCOT)</vt:lpstr>
      <vt:lpstr>SPWG vs SSWG Case Comparison (ERCOT)</vt:lpstr>
      <vt:lpstr>Case Build Reports </vt:lpstr>
      <vt:lpstr>Issues Observed </vt:lpstr>
      <vt:lpstr>Questions/Comments?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Herrera, Adam</dc:creator>
  <cp:keywords/>
  <cp:lastModifiedBy>Herrera, Adam</cp:lastModifiedBy>
  <cp:revision>1</cp:revision>
  <dcterms:created xsi:type="dcterms:W3CDTF">2026-07-14T22:07:31Z</dcterms:created>
  <dcterms:modified xsi:type="dcterms:W3CDTF">2026-07-14T22:30:35Z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0x01010056779995893D9842BA3FA5B9B5E7FD29</vt:lpwstr>
  </property>
  <property fmtid="{D5CDD505-2E9C-101B-9397-08002B2CF9AE}" pid="3" name="MediaServiceImageTags">
    <vt:lpwstr/>
  </property>
  <property fmtid="{D5CDD505-2E9C-101B-9397-08002B2CF9AE}" pid="4" name="MSIP_Label_c144db1d-993e-40da-980d-6eea152adc50_Enabled">
    <vt:lpwstr>true</vt:lpwstr>
  </property>
  <property fmtid="{D5CDD505-2E9C-101B-9397-08002B2CF9AE}" pid="5" name="MSIP_Label_c144db1d-993e-40da-980d-6eea152adc50_SetDate">
    <vt:lpwstr>2026-02-04T21:33:56Z</vt:lpwstr>
  </property>
  <property fmtid="{D5CDD505-2E9C-101B-9397-08002B2CF9AE}" pid="6" name="MSIP_Label_c144db1d-993e-40da-980d-6eea152adc50_Method">
    <vt:lpwstr>Privileged</vt:lpwstr>
  </property>
  <property fmtid="{D5CDD505-2E9C-101B-9397-08002B2CF9AE}" pid="7" name="MSIP_Label_c144db1d-993e-40da-980d-6eea152adc50_Name">
    <vt:lpwstr>Public</vt:lpwstr>
  </property>
  <property fmtid="{D5CDD505-2E9C-101B-9397-08002B2CF9AE}" pid="8" name="MSIP_Label_c144db1d-993e-40da-980d-6eea152adc50_SiteId">
    <vt:lpwstr>0afb747d-bff7-4596-a9fc-950ef9e0ec45</vt:lpwstr>
  </property>
  <property fmtid="{D5CDD505-2E9C-101B-9397-08002B2CF9AE}" pid="9" name="MSIP_Label_c144db1d-993e-40da-980d-6eea152adc50_ActionId">
    <vt:lpwstr>1d14393e-8913-4215-8969-3d0b24cf798e</vt:lpwstr>
  </property>
  <property fmtid="{D5CDD505-2E9C-101B-9397-08002B2CF9AE}" pid="10" name="MSIP_Label_c144db1d-993e-40da-980d-6eea152adc50_ContentBits">
    <vt:lpwstr>0</vt:lpwstr>
  </property>
  <property fmtid="{D5CDD505-2E9C-101B-9397-08002B2CF9AE}" pid="11" name="MSIP_Label_c144db1d-993e-40da-980d-6eea152adc50_Tag">
    <vt:lpwstr>10, 0, 1, 1</vt:lpwstr>
  </property>
</Properties>
</file>