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3"/>
  </p:notesMasterIdLst>
  <p:handoutMasterIdLst>
    <p:handoutMasterId r:id="rId14"/>
  </p:handoutMasterIdLst>
  <p:sldIdLst>
    <p:sldId id="2147483390" r:id="rId6"/>
    <p:sldId id="2147483388" r:id="rId7"/>
    <p:sldId id="2147483391" r:id="rId8"/>
    <p:sldId id="2147483393" r:id="rId9"/>
    <p:sldId id="2147483394" r:id="rId10"/>
    <p:sldId id="2147483395"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BB3167-7DB5-06B8-B832-376EF61DC36D}" name="Meier, Eric" initials="EM" userId="S::Eric.Meier@ercot.com::72184342-32aa-417e-b843-078f71673615" providerId="AD"/>
  <p188:author id="{FAF841F7-8C07-BB5D-903B-88FBBF7ABABF}" name="Webster, Trudi" initials="TW" userId="S::Trudi.Webster@ercot.com::8d3e025b-0265-4fbd-b136-a7bc92c16f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79" autoAdjust="0"/>
    <p:restoredTop sz="94660"/>
  </p:normalViewPr>
  <p:slideViewPr>
    <p:cSldViewPr snapToGrid="0">
      <p:cViewPr varScale="1">
        <p:scale>
          <a:sx n="60" d="100"/>
          <a:sy n="60" d="100"/>
        </p:scale>
        <p:origin x="102" y="10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7/13/2026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13,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13,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8" name="Text Placeholder 9">
            <a:extLst>
              <a:ext uri="{FF2B5EF4-FFF2-40B4-BE49-F238E27FC236}">
                <a16:creationId xmlns:a16="http://schemas.microsoft.com/office/drawing/2014/main" id="{3AFEC2B0-08A8-2F3F-FDA8-94A7AD6C399F}"/>
              </a:ext>
            </a:extLst>
          </p:cNvPr>
          <p:cNvSpPr>
            <a:spLocks noGrp="1"/>
          </p:cNvSpPr>
          <p:nvPr>
            <p:ph type="body" sz="quarter" idx="16"/>
          </p:nvPr>
        </p:nvSpPr>
        <p:spPr>
          <a:xfrm>
            <a:off x="1257300" y="1616075"/>
            <a:ext cx="10401300"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63034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13,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13,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13,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6452139" y="1996482"/>
            <a:ext cx="4882568" cy="3999346"/>
          </a:xfrm>
          <a:prstGeom prst="rect">
            <a:avLst/>
          </a:prstGeom>
        </p:spPr>
        <p:txBody>
          <a:bodyPr anchor="t"/>
          <a:lstStyle>
            <a:lvl1pPr algn="l">
              <a:defRPr lang="en-US" sz="2000" b="1" dirty="0">
                <a:solidFill>
                  <a:schemeClr val="tx1"/>
                </a:solidFill>
              </a:defRPr>
            </a:lvl1pPr>
          </a:lstStyle>
          <a:p>
            <a:r>
              <a:rPr lang="en-US" sz="3200" dirty="0"/>
              <a:t>TITLE</a:t>
            </a:r>
            <a:br>
              <a:rPr lang="en-US" sz="3200" dirty="0"/>
            </a:br>
            <a:br>
              <a:rPr lang="en-US" sz="1600" b="0" dirty="0"/>
            </a:br>
            <a:br>
              <a:rPr lang="en-US" sz="1600" b="0" dirty="0"/>
            </a:br>
            <a:r>
              <a:rPr lang="en-US" b="0" i="1" dirty="0"/>
              <a:t>Name</a:t>
            </a:r>
            <a:br>
              <a:rPr lang="en-US" b="0" i="1" dirty="0"/>
            </a:br>
            <a:r>
              <a:rPr lang="en-US" b="0" dirty="0"/>
              <a:t>Title</a:t>
            </a:r>
            <a:br>
              <a:rPr lang="en-US" b="0" dirty="0"/>
            </a:br>
            <a:br>
              <a:rPr lang="en-US" sz="1600" b="0" dirty="0"/>
            </a:br>
            <a:br>
              <a:rPr lang="en-US" sz="1600" b="0" dirty="0"/>
            </a:br>
            <a:r>
              <a:rPr lang="en-US" b="0" dirty="0"/>
              <a:t>DATE</a:t>
            </a:r>
            <a:br>
              <a:rPr lang="en-US" dirty="0"/>
            </a:br>
            <a:endParaRPr lang="en-US" dirty="0"/>
          </a:p>
        </p:txBody>
      </p:sp>
    </p:spTree>
    <p:extLst>
      <p:ext uri="{BB962C8B-B14F-4D97-AF65-F5344CB8AC3E}">
        <p14:creationId xmlns:p14="http://schemas.microsoft.com/office/powerpoint/2010/main" val="879401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13,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13,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13,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13,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13,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13,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13,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3.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13,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4"/>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80" r:id="rId9"/>
    <p:sldLayoutId id="2147483675" r:id="rId10"/>
    <p:sldLayoutId id="2147483679" r:id="rId11"/>
    <p:sldLayoutId id="2147483676" r:id="rId12"/>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81C97-8612-1A6E-EBB9-354CE0DF47CB}"/>
              </a:ext>
            </a:extLst>
          </p:cNvPr>
          <p:cNvSpPr>
            <a:spLocks noGrp="1"/>
          </p:cNvSpPr>
          <p:nvPr>
            <p:ph type="ctrTitle"/>
          </p:nvPr>
        </p:nvSpPr>
        <p:spPr/>
        <p:txBody>
          <a:bodyPr/>
          <a:lstStyle/>
          <a:p>
            <a:r>
              <a:rPr lang="en-US" sz="3200" dirty="0"/>
              <a:t>SPWG Update - Batch Study Impact</a:t>
            </a:r>
            <a:br>
              <a:rPr lang="en-US"/>
            </a:br>
            <a:br>
              <a:rPr lang="en-US"/>
            </a:br>
            <a:br>
              <a:rPr lang="en-US" dirty="0"/>
            </a:br>
            <a:r>
              <a:rPr lang="en-US" b="0" i="1" dirty="0"/>
              <a:t>Eric Meier</a:t>
            </a:r>
            <a:br>
              <a:rPr lang="en-US" i="1" dirty="0"/>
            </a:br>
            <a:r>
              <a:rPr lang="en-US" b="0" dirty="0"/>
              <a:t>ERCOT Supervisor – Planning Model Administration</a:t>
            </a:r>
            <a:br>
              <a:rPr lang="en-US" b="0"/>
            </a:br>
            <a:br>
              <a:rPr lang="en-US" b="0"/>
            </a:br>
            <a:br>
              <a:rPr lang="en-US" b="0" dirty="0"/>
            </a:br>
            <a:r>
              <a:rPr lang="en-US" b="0"/>
              <a:t>July 14, </a:t>
            </a:r>
            <a:r>
              <a:rPr lang="en-US" b="0" dirty="0"/>
              <a:t>2026</a:t>
            </a:r>
            <a:br>
              <a:rPr lang="en-US" b="0" dirty="0"/>
            </a:br>
            <a:endParaRPr lang="en-US" dirty="0"/>
          </a:p>
        </p:txBody>
      </p:sp>
    </p:spTree>
    <p:extLst>
      <p:ext uri="{BB962C8B-B14F-4D97-AF65-F5344CB8AC3E}">
        <p14:creationId xmlns:p14="http://schemas.microsoft.com/office/powerpoint/2010/main" val="307522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4D91F-1D29-2AC8-8914-C7CBF34A7D92}"/>
              </a:ext>
            </a:extLst>
          </p:cNvPr>
          <p:cNvSpPr>
            <a:spLocks noGrp="1"/>
          </p:cNvSpPr>
          <p:nvPr>
            <p:ph type="title"/>
          </p:nvPr>
        </p:nvSpPr>
        <p:spPr/>
        <p:txBody>
          <a:bodyPr/>
          <a:lstStyle/>
          <a:p>
            <a:r>
              <a:rPr lang="en-US" dirty="0"/>
              <a:t>Legacy Short-Circuit Analysis for LLIS</a:t>
            </a:r>
          </a:p>
        </p:txBody>
      </p:sp>
      <p:sp>
        <p:nvSpPr>
          <p:cNvPr id="3" name="Slide Number Placeholder 2">
            <a:extLst>
              <a:ext uri="{FF2B5EF4-FFF2-40B4-BE49-F238E27FC236}">
                <a16:creationId xmlns:a16="http://schemas.microsoft.com/office/drawing/2014/main" id="{FE0AB906-B735-8F23-6DEF-6DD91BDBD0AE}"/>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4" name="Text Placeholder 3">
            <a:extLst>
              <a:ext uri="{FF2B5EF4-FFF2-40B4-BE49-F238E27FC236}">
                <a16:creationId xmlns:a16="http://schemas.microsoft.com/office/drawing/2014/main" id="{11A450E0-E321-19A5-15AE-2CB52A9B2ABB}"/>
              </a:ext>
            </a:extLst>
          </p:cNvPr>
          <p:cNvSpPr>
            <a:spLocks noGrp="1"/>
          </p:cNvSpPr>
          <p:nvPr>
            <p:ph type="body" sz="quarter" idx="16"/>
          </p:nvPr>
        </p:nvSpPr>
        <p:spPr/>
        <p:txBody>
          <a:bodyPr/>
          <a:lstStyle/>
          <a:p>
            <a:r>
              <a:rPr lang="en-US" b="1" i="1" dirty="0"/>
              <a:t>9.8.1	Legacy Large Load Interconnection Study (LLIS)</a:t>
            </a:r>
            <a:endParaRPr lang="en-US" dirty="0"/>
          </a:p>
          <a:p>
            <a:r>
              <a:rPr lang="en-US" dirty="0"/>
              <a:t>(1)	A LLIS consists of the set of steady-state, stability, short-circuit and other relevant studies that are necessary to determine the reliability impact of a Large Load interconnection on affected Transmission Facilities and identify the Transmission Facilities that are needed to reliably interconnect the new or modified Large Load to the ERCOT System.</a:t>
            </a:r>
          </a:p>
          <a:p>
            <a:endParaRPr lang="en-US" dirty="0"/>
          </a:p>
          <a:p>
            <a:r>
              <a:rPr lang="en-US" b="1" dirty="0"/>
              <a:t>9.8.4.2	Legacy System Protection (Short-Circuit) Analysis</a:t>
            </a:r>
          </a:p>
          <a:p>
            <a:r>
              <a:rPr lang="en-US" dirty="0"/>
              <a:t>(1)	The short-circuit study shall use the most recently approved System Protection Working Group (SPWG) base case appropriate for the desired Initial Energization date of the Load.  The initial transmission configuration of the study area shall correspond to the configuration used in the corresponding steady-state study to the extent practicable.</a:t>
            </a:r>
          </a:p>
          <a:p>
            <a:r>
              <a:rPr lang="en-US" dirty="0"/>
              <a:t>(2)	The lead TSP will determine the maximum available fault currents at the interconnection substation for determining switching device interrupting capabilities and protective relay settings.</a:t>
            </a:r>
          </a:p>
          <a:p>
            <a:endParaRPr lang="en-US" dirty="0"/>
          </a:p>
        </p:txBody>
      </p:sp>
    </p:spTree>
    <p:extLst>
      <p:ext uri="{BB962C8B-B14F-4D97-AF65-F5344CB8AC3E}">
        <p14:creationId xmlns:p14="http://schemas.microsoft.com/office/powerpoint/2010/main" val="726956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CCE74-62D0-A63A-63CE-D88B892AD05A}"/>
              </a:ext>
            </a:extLst>
          </p:cNvPr>
          <p:cNvSpPr>
            <a:spLocks noGrp="1"/>
          </p:cNvSpPr>
          <p:nvPr>
            <p:ph type="title"/>
          </p:nvPr>
        </p:nvSpPr>
        <p:spPr/>
        <p:txBody>
          <a:bodyPr/>
          <a:lstStyle/>
          <a:p>
            <a:r>
              <a:rPr lang="en-US" dirty="0"/>
              <a:t>Revised Short-Circuit Analysis Procedure</a:t>
            </a:r>
          </a:p>
        </p:txBody>
      </p:sp>
      <p:sp>
        <p:nvSpPr>
          <p:cNvPr id="3" name="Slide Number Placeholder 2">
            <a:extLst>
              <a:ext uri="{FF2B5EF4-FFF2-40B4-BE49-F238E27FC236}">
                <a16:creationId xmlns:a16="http://schemas.microsoft.com/office/drawing/2014/main" id="{D13C9B04-4126-7F8F-C41F-D5E7A0D6C458}"/>
              </a:ext>
            </a:extLst>
          </p:cNvPr>
          <p:cNvSpPr>
            <a:spLocks noGrp="1"/>
          </p:cNvSpPr>
          <p:nvPr>
            <p:ph type="sldNum" sz="quarter" idx="12"/>
          </p:nvPr>
        </p:nvSpPr>
        <p:spPr/>
        <p:txBody>
          <a:bodyPr/>
          <a:lstStyle/>
          <a:p>
            <a:fld id="{BCDE79FB-97BA-492B-8D57-F1373F9ADA95}" type="slidenum">
              <a:rPr lang="en-US" smtClean="0"/>
              <a:t>3</a:t>
            </a:fld>
            <a:endParaRPr lang="en-US" dirty="0"/>
          </a:p>
        </p:txBody>
      </p:sp>
      <p:sp>
        <p:nvSpPr>
          <p:cNvPr id="4" name="Text Placeholder 3">
            <a:extLst>
              <a:ext uri="{FF2B5EF4-FFF2-40B4-BE49-F238E27FC236}">
                <a16:creationId xmlns:a16="http://schemas.microsoft.com/office/drawing/2014/main" id="{15D22B26-804B-E7B9-565E-3BA3586DF2D4}"/>
              </a:ext>
            </a:extLst>
          </p:cNvPr>
          <p:cNvSpPr>
            <a:spLocks noGrp="1"/>
          </p:cNvSpPr>
          <p:nvPr>
            <p:ph type="body" sz="quarter" idx="16"/>
          </p:nvPr>
        </p:nvSpPr>
        <p:spPr/>
        <p:txBody>
          <a:bodyPr/>
          <a:lstStyle/>
          <a:p>
            <a:r>
              <a:rPr lang="en-US" b="1" i="1" dirty="0"/>
              <a:t>9.5.2	System Protection (Short-Circuit) Analysis</a:t>
            </a:r>
            <a:endParaRPr lang="en-US" dirty="0"/>
          </a:p>
          <a:p>
            <a:r>
              <a:rPr lang="en-US" dirty="0"/>
              <a:t>(1)	The Interconnecting TSP shall perform a short-circuit analysis during the Batch Zero Refinement Study period.</a:t>
            </a:r>
          </a:p>
          <a:p>
            <a:r>
              <a:rPr lang="en-US" dirty="0"/>
              <a:t>(2)	The short-circuit study shall use the ERCOT base cases posted per paragraph (3) of Section 9.3.2, Batch Zero Interconnection Study Methodology, appropriate for the desired Initial Energization date and Load Commissioning Plan of the Load.</a:t>
            </a:r>
          </a:p>
          <a:p>
            <a:r>
              <a:rPr lang="en-US" dirty="0"/>
              <a:t>(3)	The Interconnecting TSP will determine the maximum available fault currents at the interconnection substation and for the facilities impacted by the proposed transmission additions, to determine the required facility ratings and any additional necessary transmission upgrades that were not already identified in the initial Batch Zero Interconnection Study report.</a:t>
            </a:r>
          </a:p>
          <a:p>
            <a:r>
              <a:rPr lang="en-US" dirty="0"/>
              <a:t>(4)	The Interconnecting TSP must provide the short-circuit study report to ERCOT on or before the date prescribed in paragraph (3) of Section 9.3.1, Batch Zero Process Overview and Timelines.</a:t>
            </a:r>
          </a:p>
          <a:p>
            <a:endParaRPr lang="en-US" dirty="0"/>
          </a:p>
        </p:txBody>
      </p:sp>
    </p:spTree>
    <p:extLst>
      <p:ext uri="{BB962C8B-B14F-4D97-AF65-F5344CB8AC3E}">
        <p14:creationId xmlns:p14="http://schemas.microsoft.com/office/powerpoint/2010/main" val="2775297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F323C-D84F-CA81-516E-605E444F00A1}"/>
              </a:ext>
            </a:extLst>
          </p:cNvPr>
          <p:cNvSpPr>
            <a:spLocks noGrp="1"/>
          </p:cNvSpPr>
          <p:nvPr>
            <p:ph type="title"/>
          </p:nvPr>
        </p:nvSpPr>
        <p:spPr/>
        <p:txBody>
          <a:bodyPr/>
          <a:lstStyle/>
          <a:p>
            <a:r>
              <a:rPr lang="en-US" dirty="0"/>
              <a:t>Impact to TSPs and SPWG</a:t>
            </a:r>
          </a:p>
        </p:txBody>
      </p:sp>
      <p:sp>
        <p:nvSpPr>
          <p:cNvPr id="3" name="Slide Number Placeholder 2">
            <a:extLst>
              <a:ext uri="{FF2B5EF4-FFF2-40B4-BE49-F238E27FC236}">
                <a16:creationId xmlns:a16="http://schemas.microsoft.com/office/drawing/2014/main" id="{D7C21B8B-2C38-FCCE-200D-DF8E99CBF342}"/>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ext Placeholder 3">
            <a:extLst>
              <a:ext uri="{FF2B5EF4-FFF2-40B4-BE49-F238E27FC236}">
                <a16:creationId xmlns:a16="http://schemas.microsoft.com/office/drawing/2014/main" id="{18AA820C-8371-9689-C7F8-8F1ACA864586}"/>
              </a:ext>
            </a:extLst>
          </p:cNvPr>
          <p:cNvSpPr>
            <a:spLocks noGrp="1"/>
          </p:cNvSpPr>
          <p:nvPr>
            <p:ph type="body" sz="quarter" idx="16"/>
          </p:nvPr>
        </p:nvSpPr>
        <p:spPr/>
        <p:txBody>
          <a:bodyPr/>
          <a:lstStyle/>
          <a:p>
            <a:r>
              <a:rPr lang="en-US" dirty="0"/>
              <a:t>Currently there remains no impact to SPWG case building procedures.</a:t>
            </a:r>
          </a:p>
          <a:p>
            <a:endParaRPr lang="en-US" dirty="0"/>
          </a:p>
          <a:p>
            <a:r>
              <a:rPr lang="en-US" dirty="0"/>
              <a:t>For the short-circuit analysis done by TSPs, the following changes for the study case:</a:t>
            </a:r>
          </a:p>
          <a:p>
            <a:pPr marL="285750" indent="-285750">
              <a:buFont typeface="Arial" panose="020B0604020202020204" pitchFamily="34" charset="0"/>
              <a:buChar char="•"/>
            </a:pPr>
            <a:r>
              <a:rPr lang="en-US" dirty="0"/>
              <a:t>Previously the language said that most recently approved System Protection Working Group (SPWG) base case appropriate for the desired Initial Energization date of the Load was used with the topology updated for the study</a:t>
            </a:r>
          </a:p>
          <a:p>
            <a:pPr marL="285750" indent="-285750">
              <a:buFont typeface="Arial" panose="020B0604020202020204" pitchFamily="34" charset="0"/>
              <a:buChar char="•"/>
            </a:pPr>
            <a:r>
              <a:rPr lang="en-US" dirty="0"/>
              <a:t>Now the short-circuit study shall use the ERCOT base cases posted per paragraph (3) of Section 9.3.2, Batch Zero Interconnection Study Methodology, appropriate for the desired Initial Energization date and Load Commissioning Plan of the Load. </a:t>
            </a:r>
          </a:p>
          <a:p>
            <a:pPr marL="285750" indent="-285750">
              <a:buFont typeface="Arial" panose="020B0604020202020204" pitchFamily="34" charset="0"/>
              <a:buChar char="•"/>
            </a:pPr>
            <a:r>
              <a:rPr lang="en-US" dirty="0"/>
              <a:t>Change - the SPWG cases should be used but should reflect the topology in the ERCOT base cases for Batch Zero.</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1932958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56FF-0306-BC85-C571-4EE7FA1F9AC0}"/>
              </a:ext>
            </a:extLst>
          </p:cNvPr>
          <p:cNvSpPr>
            <a:spLocks noGrp="1"/>
          </p:cNvSpPr>
          <p:nvPr>
            <p:ph type="title"/>
          </p:nvPr>
        </p:nvSpPr>
        <p:spPr/>
        <p:txBody>
          <a:bodyPr/>
          <a:lstStyle/>
          <a:p>
            <a:r>
              <a:rPr lang="en-US" dirty="0"/>
              <a:t>Impact to TSPs and SPWG</a:t>
            </a:r>
          </a:p>
        </p:txBody>
      </p:sp>
      <p:sp>
        <p:nvSpPr>
          <p:cNvPr id="3" name="Slide Number Placeholder 2">
            <a:extLst>
              <a:ext uri="{FF2B5EF4-FFF2-40B4-BE49-F238E27FC236}">
                <a16:creationId xmlns:a16="http://schemas.microsoft.com/office/drawing/2014/main" id="{BA44E8FB-4F76-0CF1-BF10-77ABA2C0E761}"/>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ext Placeholder 3">
            <a:extLst>
              <a:ext uri="{FF2B5EF4-FFF2-40B4-BE49-F238E27FC236}">
                <a16:creationId xmlns:a16="http://schemas.microsoft.com/office/drawing/2014/main" id="{4B7C3CF1-CCDE-DC91-2D27-7DD024855ACF}"/>
              </a:ext>
            </a:extLst>
          </p:cNvPr>
          <p:cNvSpPr>
            <a:spLocks noGrp="1"/>
          </p:cNvSpPr>
          <p:nvPr>
            <p:ph type="body" sz="quarter" idx="16"/>
          </p:nvPr>
        </p:nvSpPr>
        <p:spPr/>
        <p:txBody>
          <a:bodyPr/>
          <a:lstStyle/>
          <a:p>
            <a:r>
              <a:rPr lang="en-US" dirty="0"/>
              <a:t>For the short-circuit analysis done by TSPs, the following changes for the study outcomes:</a:t>
            </a:r>
          </a:p>
          <a:p>
            <a:pPr marL="285750" indent="-285750">
              <a:buFont typeface="Arial" panose="020B0604020202020204" pitchFamily="34" charset="0"/>
              <a:buChar char="•"/>
            </a:pPr>
            <a:r>
              <a:rPr lang="en-US" dirty="0"/>
              <a:t>Previously the language said that the lead TSP will determine the maximum available fault currents at the interconnection substation for determining switching device interrupting capabilities and protective relay settings.</a:t>
            </a:r>
          </a:p>
          <a:p>
            <a:pPr marL="285750" indent="-285750">
              <a:buFont typeface="Arial" panose="020B0604020202020204" pitchFamily="34" charset="0"/>
              <a:buChar char="•"/>
            </a:pPr>
            <a:r>
              <a:rPr lang="en-US" dirty="0"/>
              <a:t>Now, the Interconnecting TSP will determine the maximum available fault currents at the interconnection substation and for the facilities impacted by the proposed transmission additions, to determine the required facility ratings and any additional necessary transmission upgrades that were not already identified in the initial Batch Zero Interconnection Study report.</a:t>
            </a:r>
          </a:p>
          <a:p>
            <a:pPr marL="285750" indent="-285750">
              <a:buFont typeface="Arial" panose="020B0604020202020204" pitchFamily="34" charset="0"/>
              <a:buChar char="•"/>
            </a:pPr>
            <a:r>
              <a:rPr lang="en-US" dirty="0"/>
              <a:t>Change – TSPs must now determine both the maximum available fault currents, and transmission upgrades not identified in Batch Zero that are needed to support the proposed transmission additions to serve the load based on the ability to interrupt and manage fault currents on the system. </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424566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840B0-6AF1-7E52-AED6-9DAEBD5CFA64}"/>
              </a:ext>
            </a:extLst>
          </p:cNvPr>
          <p:cNvSpPr>
            <a:spLocks noGrp="1"/>
          </p:cNvSpPr>
          <p:nvPr>
            <p:ph type="title"/>
          </p:nvPr>
        </p:nvSpPr>
        <p:spPr/>
        <p:txBody>
          <a:bodyPr/>
          <a:lstStyle/>
          <a:p>
            <a:r>
              <a:rPr lang="en-US" dirty="0"/>
              <a:t>Study Timing</a:t>
            </a:r>
          </a:p>
        </p:txBody>
      </p:sp>
      <p:sp>
        <p:nvSpPr>
          <p:cNvPr id="3" name="Slide Number Placeholder 2">
            <a:extLst>
              <a:ext uri="{FF2B5EF4-FFF2-40B4-BE49-F238E27FC236}">
                <a16:creationId xmlns:a16="http://schemas.microsoft.com/office/drawing/2014/main" id="{CB641792-6D53-0183-AE03-73700AB0EBC5}"/>
              </a:ext>
            </a:extLst>
          </p:cNvPr>
          <p:cNvSpPr>
            <a:spLocks noGrp="1"/>
          </p:cNvSpPr>
          <p:nvPr>
            <p:ph type="sldNum" sz="quarter" idx="12"/>
          </p:nvPr>
        </p:nvSpPr>
        <p:spPr/>
        <p:txBody>
          <a:bodyPr/>
          <a:lstStyle/>
          <a:p>
            <a:fld id="{BCDE79FB-97BA-492B-8D57-F1373F9ADA95}" type="slidenum">
              <a:rPr lang="en-US" smtClean="0"/>
              <a:t>6</a:t>
            </a:fld>
            <a:endParaRPr lang="en-US" dirty="0"/>
          </a:p>
        </p:txBody>
      </p:sp>
      <p:sp>
        <p:nvSpPr>
          <p:cNvPr id="4" name="Text Placeholder 3">
            <a:extLst>
              <a:ext uri="{FF2B5EF4-FFF2-40B4-BE49-F238E27FC236}">
                <a16:creationId xmlns:a16="http://schemas.microsoft.com/office/drawing/2014/main" id="{74CDCA07-DEF7-36FF-6F05-7377C86AB3DB}"/>
              </a:ext>
            </a:extLst>
          </p:cNvPr>
          <p:cNvSpPr>
            <a:spLocks noGrp="1"/>
          </p:cNvSpPr>
          <p:nvPr>
            <p:ph type="body" sz="quarter" idx="16"/>
          </p:nvPr>
        </p:nvSpPr>
        <p:spPr/>
        <p:txBody>
          <a:bodyPr/>
          <a:lstStyle/>
          <a:p>
            <a:r>
              <a:rPr lang="en-US" dirty="0"/>
              <a:t>The Interconnecting TSP must provide the short-circuit study report prescribed in Section 9.5.2, System Protection (Short-Circuit) Analysis to ERCOT on or before ERCOT at least 60 days prior to the completion of the Batch Zero </a:t>
            </a:r>
            <a:r>
              <a:rPr lang="en-US"/>
              <a:t>Refinement Study as per 9.3.1(3). </a:t>
            </a:r>
            <a:endParaRPr lang="en-US" dirty="0"/>
          </a:p>
          <a:p>
            <a:endParaRPr lang="en-US" dirty="0"/>
          </a:p>
          <a:p>
            <a:endParaRPr lang="en-US" dirty="0"/>
          </a:p>
        </p:txBody>
      </p:sp>
    </p:spTree>
    <p:extLst>
      <p:ext uri="{BB962C8B-B14F-4D97-AF65-F5344CB8AC3E}">
        <p14:creationId xmlns:p14="http://schemas.microsoft.com/office/powerpoint/2010/main" val="1945344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dirty="0"/>
              <a:t>Eric.Meier@ercot.com</a:t>
            </a:r>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7</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754FD2-17D2-4534-9157-8CFDD0166132}">
  <ds:schemaRefs>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metadata/properties"/>
    <ds:schemaRef ds:uri="cf8c9251-373f-4ee3-86cf-d97122226a81"/>
    <ds:schemaRef ds:uri="5f527160-b6a2-448e-b210-55bbe2178a90"/>
    <ds:schemaRef ds:uri="http://purl.org/dc/elements/1.1/"/>
    <ds:schemaRef ds:uri="3c917f14-8d40-4289-92aa-fd10f73581c9"/>
  </ds:schemaRefs>
</ds:datastoreItem>
</file>

<file path=customXml/itemProps2.xml><?xml version="1.0" encoding="utf-8"?>
<ds:datastoreItem xmlns:ds="http://schemas.openxmlformats.org/officeDocument/2006/customXml" ds:itemID="{B57DC9A4-2D51-40CB-BA99-0BF7D516F6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917f14-8d40-4289-92aa-fd10f73581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5F3B15-1EDA-47D5-B690-303F08E28C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Danovo Webinar NERC LL Update</Template>
  <TotalTime>1172</TotalTime>
  <Words>709</Words>
  <Application>Microsoft Office PowerPoint</Application>
  <PresentationFormat>Widescreen</PresentationFormat>
  <Paragraphs>36</Paragraphs>
  <Slides>7</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Aptos</vt:lpstr>
      <vt:lpstr>Arial</vt:lpstr>
      <vt:lpstr>Wingdings</vt:lpstr>
      <vt:lpstr>1_Cover</vt:lpstr>
      <vt:lpstr>Page Design</vt:lpstr>
      <vt:lpstr>SPWG Update - Batch Study Impact   Eric Meier ERCOT Supervisor – Planning Model Administration   July 14, 2026 </vt:lpstr>
      <vt:lpstr>Legacy Short-Circuit Analysis for LLIS</vt:lpstr>
      <vt:lpstr>Revised Short-Circuit Analysis Procedure</vt:lpstr>
      <vt:lpstr>Impact to TSPs and SPWG</vt:lpstr>
      <vt:lpstr>Impact to TSPs and SPWG</vt:lpstr>
      <vt:lpstr>Study Timing</vt:lpstr>
      <vt:lpstr>Questions/Comments?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Meier, Eric</dc:creator>
  <cp:keywords/>
  <cp:lastModifiedBy>Meier, Eric</cp:lastModifiedBy>
  <cp:revision>29</cp:revision>
  <dcterms:created xsi:type="dcterms:W3CDTF">2026-04-21T16:44:16Z</dcterms:created>
  <dcterms:modified xsi:type="dcterms:W3CDTF">2026-07-13T22:17:57Z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