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7"/>
  </p:notesMasterIdLst>
  <p:handoutMasterIdLst>
    <p:handoutMasterId r:id="rId18"/>
  </p:handoutMasterIdLst>
  <p:sldIdLst>
    <p:sldId id="272" r:id="rId6"/>
    <p:sldId id="2147478762" r:id="rId7"/>
    <p:sldId id="2147478763" r:id="rId8"/>
    <p:sldId id="270" r:id="rId9"/>
    <p:sldId id="273" r:id="rId10"/>
    <p:sldId id="261" r:id="rId11"/>
    <p:sldId id="260" r:id="rId12"/>
    <p:sldId id="271" r:id="rId13"/>
    <p:sldId id="2147478766" r:id="rId14"/>
    <p:sldId id="2147478765" r:id="rId15"/>
    <p:sldId id="21474787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C315D2-F8BC-4518-BA1A-182032F31272}" v="20" dt="2026-07-13T16:13:36.5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10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68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AC545628-8E29-428F-8CB0-70B66CC2DA85}"/>
    <pc:docChg chg="undo custSel modSld">
      <pc:chgData name="Anderson, Troy" userId="04de3903-03dd-44db-8353-3f14e4dd6886" providerId="ADAL" clId="{AC545628-8E29-428F-8CB0-70B66CC2DA85}" dt="2026-07-13T20:36:10.518" v="1594" actId="20577"/>
      <pc:docMkLst>
        <pc:docMk/>
      </pc:docMkLst>
      <pc:sldChg chg="addSp delSp modSp mod">
        <pc:chgData name="Anderson, Troy" userId="04de3903-03dd-44db-8353-3f14e4dd6886" providerId="ADAL" clId="{AC545628-8E29-428F-8CB0-70B66CC2DA85}" dt="2026-06-25T04:41:17.860" v="404" actId="1076"/>
        <pc:sldMkLst>
          <pc:docMk/>
          <pc:sldMk cId="0" sldId="260"/>
        </pc:sldMkLst>
        <pc:picChg chg="add mod">
          <ac:chgData name="Anderson, Troy" userId="04de3903-03dd-44db-8353-3f14e4dd6886" providerId="ADAL" clId="{AC545628-8E29-428F-8CB0-70B66CC2DA85}" dt="2026-06-25T04:41:17.860" v="404" actId="1076"/>
          <ac:picMkLst>
            <pc:docMk/>
            <pc:sldMk cId="0" sldId="260"/>
            <ac:picMk id="5" creationId="{70D0016D-5245-2C75-7A01-8E624DE35811}"/>
          </ac:picMkLst>
        </pc:picChg>
      </pc:sldChg>
      <pc:sldChg chg="modSp mod">
        <pc:chgData name="Anderson, Troy" userId="04de3903-03dd-44db-8353-3f14e4dd6886" providerId="ADAL" clId="{AC545628-8E29-428F-8CB0-70B66CC2DA85}" dt="2026-07-12T20:23:48.659" v="1292" actId="20577"/>
        <pc:sldMkLst>
          <pc:docMk/>
          <pc:sldMk cId="0" sldId="261"/>
        </pc:sldMkLst>
        <pc:graphicFrameChg chg="mod modGraphic">
          <ac:chgData name="Anderson, Troy" userId="04de3903-03dd-44db-8353-3f14e4dd6886" providerId="ADAL" clId="{AC545628-8E29-428F-8CB0-70B66CC2DA85}" dt="2026-07-12T20:23:48.659" v="1292" actId="20577"/>
          <ac:graphicFrameMkLst>
            <pc:docMk/>
            <pc:sldMk cId="0" sldId="261"/>
            <ac:graphicFrameMk id="3" creationId="{00000000-0000-0000-0000-000000000000}"/>
          </ac:graphicFrameMkLst>
        </pc:graphicFrameChg>
      </pc:sldChg>
      <pc:sldChg chg="addSp delSp modSp mod">
        <pc:chgData name="Anderson, Troy" userId="04de3903-03dd-44db-8353-3f14e4dd6886" providerId="ADAL" clId="{AC545628-8E29-428F-8CB0-70B66CC2DA85}" dt="2026-07-13T16:13:42.109" v="1580" actId="14100"/>
        <pc:sldMkLst>
          <pc:docMk/>
          <pc:sldMk cId="0" sldId="270"/>
        </pc:sldMkLst>
        <pc:spChg chg="del mod">
          <ac:chgData name="Anderson, Troy" userId="04de3903-03dd-44db-8353-3f14e4dd6886" providerId="ADAL" clId="{AC545628-8E29-428F-8CB0-70B66CC2DA85}" dt="2026-07-12T19:19:06.500" v="714" actId="478"/>
          <ac:spMkLst>
            <pc:docMk/>
            <pc:sldMk cId="0" sldId="270"/>
            <ac:spMk id="4" creationId="{59E6ED04-EF36-4BF4-308F-1A60F92DCE85}"/>
          </ac:spMkLst>
        </pc:spChg>
        <pc:spChg chg="add mod">
          <ac:chgData name="Anderson, Troy" userId="04de3903-03dd-44db-8353-3f14e4dd6886" providerId="ADAL" clId="{AC545628-8E29-428F-8CB0-70B66CC2DA85}" dt="2026-06-25T04:48:19.658" v="475" actId="207"/>
          <ac:spMkLst>
            <pc:docMk/>
            <pc:sldMk cId="0" sldId="270"/>
            <ac:spMk id="15" creationId="{A267CA88-76AF-6C17-FE87-94E2C158B5D3}"/>
          </ac:spMkLst>
        </pc:spChg>
        <pc:spChg chg="mod">
          <ac:chgData name="Anderson, Troy" userId="04de3903-03dd-44db-8353-3f14e4dd6886" providerId="ADAL" clId="{AC545628-8E29-428F-8CB0-70B66CC2DA85}" dt="2026-06-25T04:43:00.578" v="420" actId="20577"/>
          <ac:spMkLst>
            <pc:docMk/>
            <pc:sldMk cId="0" sldId="270"/>
            <ac:spMk id="17" creationId="{18B035FF-D892-1C21-125A-6F5EB9D68942}"/>
          </ac:spMkLst>
        </pc:spChg>
        <pc:spChg chg="mod">
          <ac:chgData name="Anderson, Troy" userId="04de3903-03dd-44db-8353-3f14e4dd6886" providerId="ADAL" clId="{AC545628-8E29-428F-8CB0-70B66CC2DA85}" dt="2026-07-12T19:18:47.789" v="713" actId="20577"/>
          <ac:spMkLst>
            <pc:docMk/>
            <pc:sldMk cId="0" sldId="270"/>
            <ac:spMk id="19" creationId="{C9613766-F216-EB35-7D2D-779378881A4B}"/>
          </ac:spMkLst>
        </pc:spChg>
        <pc:spChg chg="mod">
          <ac:chgData name="Anderson, Troy" userId="04de3903-03dd-44db-8353-3f14e4dd6886" providerId="ADAL" clId="{AC545628-8E29-428F-8CB0-70B66CC2DA85}" dt="2026-06-25T04:43:12.329" v="422" actId="1035"/>
          <ac:spMkLst>
            <pc:docMk/>
            <pc:sldMk cId="0" sldId="270"/>
            <ac:spMk id="35" creationId="{4E2A912A-15EC-CD99-214F-B72EFE89E7B1}"/>
          </ac:spMkLst>
        </pc:spChg>
        <pc:spChg chg="add mod">
          <ac:chgData name="Anderson, Troy" userId="04de3903-03dd-44db-8353-3f14e4dd6886" providerId="ADAL" clId="{AC545628-8E29-428F-8CB0-70B66CC2DA85}" dt="2026-07-12T19:19:39.712" v="720" actId="403"/>
          <ac:spMkLst>
            <pc:docMk/>
            <pc:sldMk cId="0" sldId="270"/>
            <ac:spMk id="37" creationId="{3BEF9A26-7C1E-83C4-52FF-8907963077A0}"/>
          </ac:spMkLst>
        </pc:spChg>
        <pc:spChg chg="add del mod">
          <ac:chgData name="Anderson, Troy" userId="04de3903-03dd-44db-8353-3f14e4dd6886" providerId="ADAL" clId="{AC545628-8E29-428F-8CB0-70B66CC2DA85}" dt="2026-07-12T19:17:46.799" v="712" actId="478"/>
          <ac:spMkLst>
            <pc:docMk/>
            <pc:sldMk cId="0" sldId="270"/>
            <ac:spMk id="41" creationId="{819EB137-29E5-9C8B-00B7-A993D8A7606C}"/>
          </ac:spMkLst>
        </pc:spChg>
        <pc:spChg chg="add mod">
          <ac:chgData name="Anderson, Troy" userId="04de3903-03dd-44db-8353-3f14e4dd6886" providerId="ADAL" clId="{AC545628-8E29-428F-8CB0-70B66CC2DA85}" dt="2026-07-13T16:13:33.957" v="1577" actId="1076"/>
          <ac:spMkLst>
            <pc:docMk/>
            <pc:sldMk cId="0" sldId="270"/>
            <ac:spMk id="41" creationId="{925AD690-BCB5-D73F-23BF-6FC56C2A94F0}"/>
          </ac:spMkLst>
        </pc:spChg>
        <pc:graphicFrameChg chg="mod modGraphic">
          <ac:chgData name="Anderson, Troy" userId="04de3903-03dd-44db-8353-3f14e4dd6886" providerId="ADAL" clId="{AC545628-8E29-428F-8CB0-70B66CC2DA85}" dt="2026-06-25T04:48:53.710" v="490"/>
          <ac:graphicFrameMkLst>
            <pc:docMk/>
            <pc:sldMk cId="0" sldId="270"/>
            <ac:graphicFrameMk id="7" creationId="{A7301701-8070-088C-1EC4-2264AE4F065E}"/>
          </ac:graphicFrameMkLst>
        </pc:graphicFrameChg>
        <pc:graphicFrameChg chg="mod modGraphic">
          <ac:chgData name="Anderson, Troy" userId="04de3903-03dd-44db-8353-3f14e4dd6886" providerId="ADAL" clId="{AC545628-8E29-428F-8CB0-70B66CC2DA85}" dt="2026-06-25T04:49:19.641" v="499" actId="207"/>
          <ac:graphicFrameMkLst>
            <pc:docMk/>
            <pc:sldMk cId="0" sldId="270"/>
            <ac:graphicFrameMk id="33" creationId="{50F9B015-E167-00B6-0126-0DBB2C12F4E8}"/>
          </ac:graphicFrameMkLst>
        </pc:graphicFrameChg>
        <pc:cxnChg chg="add">
          <ac:chgData name="Anderson, Troy" userId="04de3903-03dd-44db-8353-3f14e4dd6886" providerId="ADAL" clId="{AC545628-8E29-428F-8CB0-70B66CC2DA85}" dt="2026-07-13T16:12:46.253" v="1544" actId="11529"/>
          <ac:cxnSpMkLst>
            <pc:docMk/>
            <pc:sldMk cId="0" sldId="270"/>
            <ac:cxnSpMk id="39" creationId="{570B4293-9E25-E5C9-741C-96D334F4F83A}"/>
          </ac:cxnSpMkLst>
        </pc:cxnChg>
        <pc:cxnChg chg="add mod">
          <ac:chgData name="Anderson, Troy" userId="04de3903-03dd-44db-8353-3f14e4dd6886" providerId="ADAL" clId="{AC545628-8E29-428F-8CB0-70B66CC2DA85}" dt="2026-07-13T16:13:42.109" v="1580" actId="14100"/>
          <ac:cxnSpMkLst>
            <pc:docMk/>
            <pc:sldMk cId="0" sldId="270"/>
            <ac:cxnSpMk id="42" creationId="{ADA5D2EA-0C98-EF4D-F39F-069BB50EAF92}"/>
          </ac:cxnSpMkLst>
        </pc:cxnChg>
      </pc:sldChg>
      <pc:sldChg chg="modSp mod">
        <pc:chgData name="Anderson, Troy" userId="04de3903-03dd-44db-8353-3f14e4dd6886" providerId="ADAL" clId="{AC545628-8E29-428F-8CB0-70B66CC2DA85}" dt="2026-07-12T19:31:39.834" v="940" actId="1076"/>
        <pc:sldMkLst>
          <pc:docMk/>
          <pc:sldMk cId="0" sldId="271"/>
        </pc:sldMkLst>
        <pc:spChg chg="mod">
          <ac:chgData name="Anderson, Troy" userId="04de3903-03dd-44db-8353-3f14e4dd6886" providerId="ADAL" clId="{AC545628-8E29-428F-8CB0-70B66CC2DA85}" dt="2026-07-12T19:31:39.834" v="940" actId="1076"/>
          <ac:spMkLst>
            <pc:docMk/>
            <pc:sldMk cId="0" sldId="271"/>
            <ac:spMk id="3" creationId="{9D011A24-F9C8-DB64-03B1-BBD752A8C332}"/>
          </ac:spMkLst>
        </pc:spChg>
        <pc:spChg chg="mod">
          <ac:chgData name="Anderson, Troy" userId="04de3903-03dd-44db-8353-3f14e4dd6886" providerId="ADAL" clId="{AC545628-8E29-428F-8CB0-70B66CC2DA85}" dt="2026-07-12T19:30:10.924" v="868" actId="1076"/>
          <ac:spMkLst>
            <pc:docMk/>
            <pc:sldMk cId="0" sldId="271"/>
            <ac:spMk id="4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7-12T19:31:32.352" v="939" actId="6549"/>
          <ac:spMkLst>
            <pc:docMk/>
            <pc:sldMk cId="0" sldId="271"/>
            <ac:spMk id="8" creationId="{3463F58A-7732-2C37-15DC-1F1BE0D5EAE4}"/>
          </ac:spMkLst>
        </pc:spChg>
      </pc:sldChg>
      <pc:sldChg chg="addSp delSp modSp mod">
        <pc:chgData name="Anderson, Troy" userId="04de3903-03dd-44db-8353-3f14e4dd6886" providerId="ADAL" clId="{AC545628-8E29-428F-8CB0-70B66CC2DA85}" dt="2026-07-12T21:20:11.683" v="1398" actId="20577"/>
        <pc:sldMkLst>
          <pc:docMk/>
          <pc:sldMk cId="0" sldId="273"/>
        </pc:sldMkLst>
        <pc:spChg chg="mod">
          <ac:chgData name="Anderson, Troy" userId="04de3903-03dd-44db-8353-3f14e4dd6886" providerId="ADAL" clId="{AC545628-8E29-428F-8CB0-70B66CC2DA85}" dt="2026-06-17T19:46:51.299" v="396" actId="14100"/>
          <ac:spMkLst>
            <pc:docMk/>
            <pc:sldMk cId="0" sldId="273"/>
            <ac:spMk id="2" creationId="{00000000-0000-0000-0000-000000000000}"/>
          </ac:spMkLst>
        </pc:spChg>
        <pc:spChg chg="mod">
          <ac:chgData name="Anderson, Troy" userId="04de3903-03dd-44db-8353-3f14e4dd6886" providerId="ADAL" clId="{AC545628-8E29-428F-8CB0-70B66CC2DA85}" dt="2026-07-12T21:20:11.683" v="1398" actId="20577"/>
          <ac:spMkLst>
            <pc:docMk/>
            <pc:sldMk cId="0" sldId="273"/>
            <ac:spMk id="3" creationId="{00000000-0000-0000-0000-000000000000}"/>
          </ac:spMkLst>
        </pc:spChg>
        <pc:spChg chg="add del mod">
          <ac:chgData name="Anderson, Troy" userId="04de3903-03dd-44db-8353-3f14e4dd6886" providerId="ADAL" clId="{AC545628-8E29-428F-8CB0-70B66CC2DA85}" dt="2026-07-12T19:22:48.904" v="787" actId="478"/>
          <ac:spMkLst>
            <pc:docMk/>
            <pc:sldMk cId="0" sldId="273"/>
            <ac:spMk id="5" creationId="{D6E1FD44-1423-1F8C-2325-7A5D06772C0E}"/>
          </ac:spMkLst>
        </pc:spChg>
      </pc:sldChg>
      <pc:sldChg chg="modSp mod">
        <pc:chgData name="Anderson, Troy" userId="04de3903-03dd-44db-8353-3f14e4dd6886" providerId="ADAL" clId="{AC545628-8E29-428F-8CB0-70B66CC2DA85}" dt="2026-07-12T21:21:46.920" v="1439" actId="20577"/>
        <pc:sldMkLst>
          <pc:docMk/>
          <pc:sldMk cId="0" sldId="2147478762"/>
        </pc:sldMkLst>
        <pc:spChg chg="mod">
          <ac:chgData name="Anderson, Troy" userId="04de3903-03dd-44db-8353-3f14e4dd6886" providerId="ADAL" clId="{AC545628-8E29-428F-8CB0-70B66CC2DA85}" dt="2026-07-12T21:21:46.920" v="1439" actId="20577"/>
          <ac:spMkLst>
            <pc:docMk/>
            <pc:sldMk cId="0" sldId="2147478762"/>
            <ac:spMk id="3" creationId="{00000000-0000-0000-0000-000000000000}"/>
          </ac:spMkLst>
        </pc:spChg>
      </pc:sldChg>
      <pc:sldChg chg="modSp mod">
        <pc:chgData name="Anderson, Troy" userId="04de3903-03dd-44db-8353-3f14e4dd6886" providerId="ADAL" clId="{AC545628-8E29-428F-8CB0-70B66CC2DA85}" dt="2026-07-12T19:27:14.744" v="807" actId="20577"/>
        <pc:sldMkLst>
          <pc:docMk/>
          <pc:sldMk cId="0" sldId="2147478763"/>
        </pc:sldMkLst>
        <pc:spChg chg="mod">
          <ac:chgData name="Anderson, Troy" userId="04de3903-03dd-44db-8353-3f14e4dd6886" providerId="ADAL" clId="{AC545628-8E29-428F-8CB0-70B66CC2DA85}" dt="2026-07-12T19:27:14.744" v="807" actId="20577"/>
          <ac:spMkLst>
            <pc:docMk/>
            <pc:sldMk cId="0" sldId="2147478763"/>
            <ac:spMk id="6" creationId="{F7A9B591-554F-748F-59DB-D83C2955E72C}"/>
          </ac:spMkLst>
        </pc:spChg>
      </pc:sldChg>
      <pc:sldChg chg="modSp mod">
        <pc:chgData name="Anderson, Troy" userId="04de3903-03dd-44db-8353-3f14e4dd6886" providerId="ADAL" clId="{AC545628-8E29-428F-8CB0-70B66CC2DA85}" dt="2026-07-13T20:36:10.518" v="1594" actId="20577"/>
        <pc:sldMkLst>
          <pc:docMk/>
          <pc:sldMk cId="4166466630" sldId="2147478765"/>
        </pc:sldMkLst>
        <pc:spChg chg="mod">
          <ac:chgData name="Anderson, Troy" userId="04de3903-03dd-44db-8353-3f14e4dd6886" providerId="ADAL" clId="{AC545628-8E29-428F-8CB0-70B66CC2DA85}" dt="2026-07-13T20:36:10.518" v="1594" actId="20577"/>
          <ac:spMkLst>
            <pc:docMk/>
            <pc:sldMk cId="4166466630" sldId="2147478765"/>
            <ac:spMk id="8" creationId="{1396F75E-35DB-B7CD-71D2-3BF8D1DF659A}"/>
          </ac:spMkLst>
        </pc:spChg>
        <pc:graphicFrameChg chg="mod modGraphic">
          <ac:chgData name="Anderson, Troy" userId="04de3903-03dd-44db-8353-3f14e4dd6886" providerId="ADAL" clId="{AC545628-8E29-428F-8CB0-70B66CC2DA85}" dt="2026-07-12T21:18:28.622" v="1360" actId="1076"/>
          <ac:graphicFrameMkLst>
            <pc:docMk/>
            <pc:sldMk cId="4166466630" sldId="2147478765"/>
            <ac:graphicFrameMk id="7" creationId="{FD577B12-72AC-949D-D423-F9A5FD220E29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7/13/2026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dirty="0">
                <a:solidFill>
                  <a:srgbClr val="C00000"/>
                </a:solidFill>
              </a:rPr>
              <a:t>Delete this slide before presenting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7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July 13,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July 13,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sv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July 13,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Project Update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Troy Anderson</a:t>
            </a:r>
            <a:br>
              <a:rPr lang="en-US" sz="1800" b="0" dirty="0"/>
            </a:br>
            <a:r>
              <a:rPr lang="en-US" sz="1800" b="0" dirty="0"/>
              <a:t>ERCOT Portfolio Management</a:t>
            </a:r>
            <a:br>
              <a:rPr lang="en-US" sz="1800" b="0" dirty="0"/>
            </a:br>
            <a:br>
              <a:rPr lang="en-US" sz="1400" b="0" dirty="0"/>
            </a:br>
            <a:r>
              <a:rPr lang="en-US" sz="1100" b="0" dirty="0"/>
              <a:t>July 15, 2026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 flipH="1">
            <a:off x="6427364" y="4308763"/>
            <a:ext cx="5201214" cy="2160403"/>
          </a:xfrm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Monthly project status update for ERCOT Portfolio Management presented to PRS on July 15, 2026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Covers 2026 release highlights, project updates, priority/rank recommendations, TWG update, and project planning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Recent / Upcoming Project Highlights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2026 Release Targets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Other Project Updates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Priority / Rank Recommendations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Technology Working Group (TWG)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Aging Revision Request Prioritization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28B8F-E2E1-C143-275C-37B64F318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840A92-170F-90CD-2D4C-3DF401E70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714F41-7654-22C6-D60E-06B67F59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071760" cy="528452"/>
          </a:xfrm>
        </p:spPr>
        <p:txBody>
          <a:bodyPr>
            <a:normAutofit/>
          </a:bodyPr>
          <a:lstStyle/>
          <a:p>
            <a:r>
              <a:rPr lang="en-US" dirty="0"/>
              <a:t>Aging Revision Request Project Prioritization Approach – Stats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D577B12-72AC-949D-D423-F9A5FD220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350516"/>
              </p:ext>
            </p:extLst>
          </p:nvPr>
        </p:nvGraphicFramePr>
        <p:xfrm>
          <a:off x="6293180" y="1239831"/>
          <a:ext cx="4339471" cy="4800600"/>
        </p:xfrm>
        <a:graphic>
          <a:graphicData uri="http://schemas.openxmlformats.org/drawingml/2006/table">
            <a:tbl>
              <a:tblPr firstRow="1" bandRow="1"/>
              <a:tblGrid>
                <a:gridCol w="2693465">
                  <a:extLst>
                    <a:ext uri="{9D8B030D-6E8A-4147-A177-3AD203B41FA5}">
                      <a16:colId xmlns:a16="http://schemas.microsoft.com/office/drawing/2014/main" val="2503753094"/>
                    </a:ext>
                  </a:extLst>
                </a:gridCol>
                <a:gridCol w="823003">
                  <a:extLst>
                    <a:ext uri="{9D8B030D-6E8A-4147-A177-3AD203B41FA5}">
                      <a16:colId xmlns:a16="http://schemas.microsoft.com/office/drawing/2014/main" val="2146507040"/>
                    </a:ext>
                  </a:extLst>
                </a:gridCol>
                <a:gridCol w="823003">
                  <a:extLst>
                    <a:ext uri="{9D8B030D-6E8A-4147-A177-3AD203B41FA5}">
                      <a16:colId xmlns:a16="http://schemas.microsoft.com/office/drawing/2014/main" val="508918072"/>
                    </a:ext>
                  </a:extLst>
                </a:gridCol>
              </a:tblGrid>
              <a:tr h="533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strike="noStrike" dirty="0"/>
                        <a:t>Tier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b="1" strike="noStrike" kern="1200" dirty="0">
                          <a:solidFill>
                            <a:schemeClr val="lt1"/>
                          </a:solidFill>
                          <a:latin typeface="Arial" panose="020B0604020202020204"/>
                          <a:ea typeface="+mn-ea"/>
                          <a:cs typeface="+mn-cs"/>
                        </a:rPr>
                        <a:t>June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400" b="1" strike="noStrike" kern="1200" dirty="0">
                          <a:solidFill>
                            <a:schemeClr val="lt1"/>
                          </a:solidFill>
                          <a:latin typeface="Arial" panose="020B0604020202020204"/>
                          <a:ea typeface="+mn-ea"/>
                          <a:cs typeface="+mn-cs"/>
                        </a:rPr>
                        <a:t>2026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b="1" strike="noStrike" kern="1200" dirty="0">
                          <a:solidFill>
                            <a:schemeClr val="lt1"/>
                          </a:solidFill>
                          <a:latin typeface="Arial" panose="020B0604020202020204"/>
                          <a:ea typeface="+mn-ea"/>
                          <a:cs typeface="+mn-cs"/>
                        </a:rPr>
                        <a:t>July 2026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93002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– Critical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19585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– High Priority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17902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– Medium Priority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22208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 – No Action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2626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– Candidate for Removal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96521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– No Gray Box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9607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91523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698981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396F75E-35DB-B7CD-71D2-3BF8D1DF659A}"/>
              </a:ext>
            </a:extLst>
          </p:cNvPr>
          <p:cNvSpPr txBox="1">
            <a:spLocks/>
          </p:cNvSpPr>
          <p:nvPr/>
        </p:nvSpPr>
        <p:spPr>
          <a:xfrm>
            <a:off x="575734" y="985652"/>
            <a:ext cx="5215466" cy="560515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Posted Excel file details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Retained notes from prior year prioritization discussions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Updated based on June PRS discussion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Added submitter name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July v1 posted with latest updates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5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All </a:t>
            </a:r>
            <a:r>
              <a:rPr lang="en-US" dirty="0">
                <a:solidFill>
                  <a:srgbClr val="FF0000"/>
                </a:solidFill>
              </a:rPr>
              <a:t>65</a:t>
            </a:r>
            <a:r>
              <a:rPr lang="en-US" dirty="0"/>
              <a:t> items will be reviewed – changes since June: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Dropped from list</a:t>
            </a:r>
          </a:p>
          <a:p>
            <a:pPr lvl="2">
              <a:tabLst>
                <a:tab pos="787400" algn="l"/>
                <a:tab pos="1766888" algn="l"/>
                <a:tab pos="1828800" algn="ctr"/>
                <a:tab pos="4105275" algn="l"/>
              </a:tabLst>
            </a:pPr>
            <a:r>
              <a:rPr lang="en-US" dirty="0"/>
              <a:t>SCR829 		(project started)</a:t>
            </a:r>
          </a:p>
          <a:p>
            <a:pPr lvl="2">
              <a:tabLst>
                <a:tab pos="787400" algn="l"/>
                <a:tab pos="1766888" algn="l"/>
                <a:tab pos="1828800" algn="ctr"/>
                <a:tab pos="4105275" algn="l"/>
              </a:tabLst>
            </a:pPr>
            <a:r>
              <a:rPr lang="en-US" dirty="0"/>
              <a:t>NPRR1323 		(added to in-flight NPRR1290 project)</a:t>
            </a:r>
          </a:p>
          <a:p>
            <a:pPr lvl="2">
              <a:tabLst>
                <a:tab pos="787400" algn="l"/>
                <a:tab pos="1766888" algn="l"/>
                <a:tab pos="1828800" algn="ctr"/>
                <a:tab pos="4105275" algn="l"/>
              </a:tabLst>
            </a:pPr>
            <a:r>
              <a:rPr lang="en-US" dirty="0"/>
              <a:t>OBDRR055 		(O&amp;M effort went live)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Added to list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NPRR1326 IA completed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5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Approach: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Review Excel file contents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Assign Tier </a:t>
            </a:r>
            <a:r>
              <a:rPr lang="en-US"/>
              <a:t>to “</a:t>
            </a:r>
            <a:r>
              <a:rPr lang="en-US" dirty="0"/>
              <a:t>TBD</a:t>
            </a:r>
            <a:r>
              <a:rPr lang="en-US"/>
              <a:t>” item (NPRR1326)</a:t>
            </a:r>
            <a:endParaRPr lang="en-US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Determine if any items merit a revised Tier assignment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dirty="0"/>
              <a:t>Discuss outreach on “No Action” and removal candidates</a:t>
            </a:r>
          </a:p>
        </p:txBody>
      </p:sp>
    </p:spTree>
    <p:extLst>
      <p:ext uri="{BB962C8B-B14F-4D97-AF65-F5344CB8AC3E}">
        <p14:creationId xmlns:p14="http://schemas.microsoft.com/office/powerpoint/2010/main" val="4166466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Troy.Anderson@ercot.com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 fontScale="25000" lnSpcReduction="20000"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8872352" cy="694706"/>
          </a:xfrm>
        </p:spPr>
        <p:txBody>
          <a:bodyPr/>
          <a:lstStyle/>
          <a:p>
            <a:r>
              <a:rPr lang="en-US" dirty="0"/>
              <a:t>Project Update Agenda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1162050" y="1438275"/>
            <a:ext cx="8020050" cy="4495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Recent / Upcoming Project Highlights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2026 Release Targets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Other Project Updates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Priority/Rank Recommendations for Revision Requests with Impacts</a:t>
            </a:r>
          </a:p>
          <a:p>
            <a:pPr marL="868680" lvl="2" indent="-342900">
              <a:buFont typeface="Arial" panose="020B0604020202020204" pitchFamily="34" charset="0"/>
              <a:buChar char="•"/>
              <a:tabLst>
                <a:tab pos="2176463" algn="l"/>
              </a:tabLst>
            </a:pPr>
            <a:r>
              <a:rPr lang="en-US" b="0" dirty="0"/>
              <a:t>NPRR1326 – </a:t>
            </a:r>
            <a:r>
              <a:rPr lang="en-US" dirty="0">
                <a:solidFill>
                  <a:schemeClr val="dk1"/>
                </a:solidFill>
              </a:rPr>
              <a:t>Add Energy Storage Resource (ESR) State of Charge (SOC) Information to 	the Ancillary Services Capacity Monitor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Technology Working Group (TWG)</a:t>
            </a:r>
          </a:p>
          <a:p>
            <a:pPr marL="891540" lvl="1" indent="-342900"/>
            <a:r>
              <a:rPr lang="en-US" dirty="0"/>
              <a:t>Next meeting is 7/23/2026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Aging Revision Request Review and Prioritization</a:t>
            </a:r>
          </a:p>
          <a:p>
            <a:pPr marL="891540" lvl="1" indent="-342900"/>
            <a:r>
              <a:rPr lang="en-US" dirty="0"/>
              <a:t>Continue discussion started in June</a:t>
            </a:r>
            <a:endParaRPr lang="en-US" b="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1000" b="0" i="1" dirty="0"/>
              <a:t> Location of Revision Request Project Information: http://www.ercot.com/services/projects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/ Upcoming Project Highlights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A9B591-554F-748F-59DB-D83C2955E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525" y="1104899"/>
            <a:ext cx="9702645" cy="4648201"/>
          </a:xfrm>
        </p:spPr>
        <p:txBody>
          <a:bodyPr/>
          <a:lstStyle/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Off-Cycle Release – </a:t>
            </a:r>
            <a:r>
              <a:rPr lang="en-US" dirty="0">
                <a:solidFill>
                  <a:srgbClr val="00B050"/>
                </a:solidFill>
              </a:rPr>
              <a:t>6/18/2026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SCR820 – Operator Real-Time Messaging During Emergency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Deploying to Production for testing over the coming months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NPRR in progress to allow Control Room to use the tool in addition to the Hotline call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Go-live to occur in 2027 when the NPRR is approved</a:t>
            </a: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Release – </a:t>
            </a:r>
            <a:r>
              <a:rPr lang="en-US" dirty="0">
                <a:solidFill>
                  <a:srgbClr val="00B050"/>
                </a:solidFill>
              </a:rPr>
              <a:t>6/24/2026-6/25/2026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7 data products added to ERCOT Data Portal for public API access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See 6/3/2026 market notice for details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Additional market-facing changes will be delivered over the remaining releases in 2026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July Release – </a:t>
            </a:r>
            <a:r>
              <a:rPr lang="en-US" dirty="0">
                <a:solidFill>
                  <a:srgbClr val="00B050"/>
                </a:solidFill>
              </a:rPr>
              <a:t>7/29/2026-7/30/2026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4 data products added to ERCOT Data Portal for public API access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See 7/8/2026 market notice for details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Additional market-facing changes will be delivered over the remaining releases in 2026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F5440078-E8FA-877F-EC67-77E805E6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7475" y="6013001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9153525" cy="385583"/>
          </a:xfrm>
        </p:spPr>
        <p:txBody>
          <a:bodyPr/>
          <a:lstStyle/>
          <a:p>
            <a:r>
              <a:rPr lang="en-US" dirty="0"/>
              <a:t>2026 Release Targets - Approved NPRRs / SCRs / xGRRs</a:t>
            </a:r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13" y="5757762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08" y="6254403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1733" y="5762601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9699193"/>
              </p:ext>
            </p:extLst>
          </p:nvPr>
        </p:nvGraphicFramePr>
        <p:xfrm>
          <a:off x="967413" y="879815"/>
          <a:ext cx="8839200" cy="2875815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66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86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PGRR131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NPRR1285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NPRR1287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Add’l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Public Data Products in ERCOT Data Portal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CRR Historical Data Removal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OBDRR055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Batch Zero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796" y="5763254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968000" y="87916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2407333" y="887403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5379133" y="8834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828540" y="87880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8282179" y="8834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2288168"/>
              </p:ext>
            </p:extLst>
          </p:nvPr>
        </p:nvGraphicFramePr>
        <p:xfrm>
          <a:off x="967413" y="3889504"/>
          <a:ext cx="8839200" cy="173680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3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DPC Automation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NPRR1323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NPRR1303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NPRR1281</a:t>
                      </a: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969488" y="388789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2408821" y="389613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5380621" y="3892149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8284171" y="3894948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931333" y="87752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932821" y="388625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703" y="3398891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08" y="5767244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	 Industry Classification to Loads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C37EF6AC-93FC-8A71-3A71-FCF0AFDA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07" y="1968712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5A8CEA-BAFF-1D03-2117-3C6AF3438777}"/>
              </a:ext>
            </a:extLst>
          </p:cNvPr>
          <p:cNvSpPr txBox="1"/>
          <p:nvPr/>
        </p:nvSpPr>
        <p:spPr>
          <a:xfrm>
            <a:off x="2021421" y="1417612"/>
            <a:ext cx="3705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539F6BDE-26DD-65ED-FE29-90C42F6E2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07" y="2529330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2/1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50418613-D793-B0EA-8C27-5C688A36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340" y="2636891"/>
            <a:ext cx="2875894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SCR820 TO/QSE Testing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(see TWG meetings)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26747147-02FA-30D8-A572-83F4945A1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20" y="2531571"/>
            <a:ext cx="1525809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613766-F216-EB35-7D2D-779378881A4B}"/>
              </a:ext>
            </a:extLst>
          </p:cNvPr>
          <p:cNvSpPr txBox="1"/>
          <p:nvPr/>
        </p:nvSpPr>
        <p:spPr>
          <a:xfrm>
            <a:off x="5048672" y="4356197"/>
            <a:ext cx="3705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F7597B-F484-6FD8-EF3D-84E5C924CF54}"/>
              </a:ext>
            </a:extLst>
          </p:cNvPr>
          <p:cNvSpPr txBox="1"/>
          <p:nvPr/>
        </p:nvSpPr>
        <p:spPr>
          <a:xfrm>
            <a:off x="3519740" y="1968712"/>
            <a:ext cx="37054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816888B2-7486-1B6E-8661-AEE7DF9F6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765" y="1969365"/>
            <a:ext cx="151790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F6B080-7BD1-493A-8812-A43FA663962D}"/>
              </a:ext>
            </a:extLst>
          </p:cNvPr>
          <p:cNvSpPr txBox="1"/>
          <p:nvPr/>
        </p:nvSpPr>
        <p:spPr>
          <a:xfrm>
            <a:off x="5109736" y="1413887"/>
            <a:ext cx="37054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6C300D-78A6-0FD6-8D2F-7862E0685EC9}"/>
              </a:ext>
            </a:extLst>
          </p:cNvPr>
          <p:cNvSpPr txBox="1"/>
          <p:nvPr/>
        </p:nvSpPr>
        <p:spPr>
          <a:xfrm>
            <a:off x="2124262" y="4364814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4" name="TextBox 15">
            <a:extLst>
              <a:ext uri="{FF2B5EF4-FFF2-40B4-BE49-F238E27FC236}">
                <a16:creationId xmlns:a16="http://schemas.microsoft.com/office/drawing/2014/main" id="{74AEFB90-1306-0F72-E6DC-BEA0090DB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964" y="3058145"/>
            <a:ext cx="3276380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Cipher Security Upgrades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(see TWG meetings)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E2126565-F507-9A53-7523-F0BF06169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9869" y="1778044"/>
            <a:ext cx="144152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4/24</a:t>
            </a:r>
          </a:p>
        </p:txBody>
      </p:sp>
      <p:sp>
        <p:nvSpPr>
          <p:cNvPr id="25" name="TextBox 12">
            <a:extLst>
              <a:ext uri="{FF2B5EF4-FFF2-40B4-BE49-F238E27FC236}">
                <a16:creationId xmlns:a16="http://schemas.microsoft.com/office/drawing/2014/main" id="{E71C4563-0787-8BF3-02A0-559A0127F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591" y="2119140"/>
            <a:ext cx="144152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6/1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D172187-4D34-E7E1-41D3-2B3833020C2F}"/>
              </a:ext>
            </a:extLst>
          </p:cNvPr>
          <p:cNvSpPr txBox="1"/>
          <p:nvPr/>
        </p:nvSpPr>
        <p:spPr>
          <a:xfrm>
            <a:off x="6397186" y="2188182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3B0943-7385-B828-7922-EB4B0E778603}"/>
              </a:ext>
            </a:extLst>
          </p:cNvPr>
          <p:cNvSpPr txBox="1"/>
          <p:nvPr/>
        </p:nvSpPr>
        <p:spPr>
          <a:xfrm>
            <a:off x="7931164" y="2386712"/>
            <a:ext cx="3705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B035FF-D892-1C21-125A-6F5EB9D68942}"/>
              </a:ext>
            </a:extLst>
          </p:cNvPr>
          <p:cNvSpPr txBox="1"/>
          <p:nvPr/>
        </p:nvSpPr>
        <p:spPr>
          <a:xfrm>
            <a:off x="3586467" y="4376689"/>
            <a:ext cx="3705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E2A912A-15EC-CD99-214F-B72EFE89E7B1}"/>
              </a:ext>
            </a:extLst>
          </p:cNvPr>
          <p:cNvSpPr txBox="1"/>
          <p:nvPr/>
        </p:nvSpPr>
        <p:spPr>
          <a:xfrm>
            <a:off x="9436064" y="4369107"/>
            <a:ext cx="370549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DF5B8D7-1295-1CBA-7962-2AB0F36B90AF}"/>
              </a:ext>
            </a:extLst>
          </p:cNvPr>
          <p:cNvCxnSpPr/>
          <p:nvPr/>
        </p:nvCxnSpPr>
        <p:spPr>
          <a:xfrm flipH="1">
            <a:off x="5419221" y="4562573"/>
            <a:ext cx="199154" cy="1508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2">
            <a:extLst>
              <a:ext uri="{FF2B5EF4-FFF2-40B4-BE49-F238E27FC236}">
                <a16:creationId xmlns:a16="http://schemas.microsoft.com/office/drawing/2014/main" id="{A267CA88-76AF-6C17-FE87-94E2C158B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6344" y="2124121"/>
            <a:ext cx="1524891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7/11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EF9A26-7C1E-83C4-52FF-8907963077A0}"/>
              </a:ext>
            </a:extLst>
          </p:cNvPr>
          <p:cNvSpPr txBox="1"/>
          <p:nvPr/>
        </p:nvSpPr>
        <p:spPr>
          <a:xfrm>
            <a:off x="9477495" y="1413887"/>
            <a:ext cx="370549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70B4293-9E25-E5C9-741C-96D334F4F83A}"/>
              </a:ext>
            </a:extLst>
          </p:cNvPr>
          <p:cNvCxnSpPr/>
          <p:nvPr/>
        </p:nvCxnSpPr>
        <p:spPr>
          <a:xfrm>
            <a:off x="9777195" y="4493342"/>
            <a:ext cx="46801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15">
            <a:extLst>
              <a:ext uri="{FF2B5EF4-FFF2-40B4-BE49-F238E27FC236}">
                <a16:creationId xmlns:a16="http://schemas.microsoft.com/office/drawing/2014/main" id="{925AD690-BCB5-D73F-23BF-6FC56C2A9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0485" y="4395657"/>
            <a:ext cx="1295567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CRR Go-Live moving to Q1 2027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DA5D2EA-0C98-EF4D-F39F-069BB50EAF92}"/>
              </a:ext>
            </a:extLst>
          </p:cNvPr>
          <p:cNvCxnSpPr>
            <a:cxnSpLocks/>
          </p:cNvCxnSpPr>
          <p:nvPr/>
        </p:nvCxnSpPr>
        <p:spPr>
          <a:xfrm flipV="1">
            <a:off x="9754580" y="4757908"/>
            <a:ext cx="490633" cy="1889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6037803" cy="552203"/>
          </a:xfrm>
        </p:spPr>
        <p:txBody>
          <a:bodyPr/>
          <a:lstStyle/>
          <a:p>
            <a:r>
              <a:rPr lang="en-US" dirty="0"/>
              <a:t>Other Project Updates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47700" y="1181100"/>
            <a:ext cx="10401300" cy="4495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NPRR1188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Implement Nodal Dispatch and Energy Settlement for Controllable Load Resources </a:t>
            </a:r>
            <a:r>
              <a:rPr lang="en-US" i="1" dirty="0"/>
              <a:t>– and – </a:t>
            </a:r>
            <a:r>
              <a:rPr lang="en-US" b="1" dirty="0"/>
              <a:t>NPRR1244</a:t>
            </a:r>
            <a:r>
              <a:rPr lang="en-US" dirty="0"/>
              <a:t> – Clarification of Controllable Load Resource Primary Frequency Response Responsibilities</a:t>
            </a:r>
            <a:endParaRPr lang="en-US" b="1" dirty="0"/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Go-live target = 2027 R1 (January)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NPRR1238 – Voluntary Registration of Loads with Curtailable Load Capabilities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Part of Large Load Curtailment Manager project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Initial implementation in June 2026, full scope by end of 2026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NPRR1238 portion expected to go-live late in 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NPRR1309 – Board Priority - Dispatchable Reliability Reserve Service Ancillary Service (DRRS)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dirty="0"/>
              <a:t>PUCT approved on 7/9/2026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dirty="0"/>
              <a:t>Project scheduled to start this month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SCR829 – API for the NDCRC Application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Project in Planning – likely early 2027 go-live</a:t>
            </a:r>
          </a:p>
          <a:p>
            <a:pPr marL="685800" lvl="1" indent="-342900">
              <a:buFont typeface="Arial" pitchFamily="34" charset="0"/>
              <a:buChar char="–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/ Rank Recommendations for Revision Requests with Impacts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069229"/>
              </p:ext>
            </p:extLst>
          </p:nvPr>
        </p:nvGraphicFramePr>
        <p:xfrm>
          <a:off x="694014" y="1152525"/>
          <a:ext cx="10031137" cy="3036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6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3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8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574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 Deployment Price Adder Fix to Provide Locational Price Signals, Reduce Uplift and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more month needed to complete 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Energy Storage Resource (ESR) State of Charge (SOC) Information to the Ancillary Services Capacity Monitor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$100k-$150k, 4-6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EMS, Reporting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9817467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Entity Requirements for Self-Limiting Facilities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more month needed to complete 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1592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453576"/>
              </p:ext>
            </p:extLst>
          </p:nvPr>
        </p:nvGraphicFramePr>
        <p:xfrm>
          <a:off x="4185481" y="934959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343150" y="5447005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4830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4930	Next Rank in Regulatory 	= 450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2028 Rank in Business Strategy 	= 5110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Working Group (TWG) - 6/18/2026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38FEADF-E2B2-0667-AA08-D33F5CA52B2B}"/>
              </a:ext>
            </a:extLst>
          </p:cNvPr>
          <p:cNvSpPr txBox="1">
            <a:spLocks/>
          </p:cNvSpPr>
          <p:nvPr/>
        </p:nvSpPr>
        <p:spPr>
          <a:xfrm>
            <a:off x="8896601" y="2810730"/>
            <a:ext cx="1871472" cy="9906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lIns="91440" tIns="45720" rIns="91440" bIns="45720"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tabLst>
                <a:tab pos="788670" algn="l"/>
                <a:tab pos="2743200" algn="ctr"/>
                <a:tab pos="4105275" algn="l"/>
              </a:tabLst>
            </a:pPr>
            <a:r>
              <a:rPr lang="en-US" sz="1200" dirty="0"/>
              <a:t>Next TWG scheduled for 7/23/2026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D0016D-5245-2C75-7A01-8E624DE358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188" y="1080427"/>
            <a:ext cx="7348394" cy="532037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Project Planning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119" y="914400"/>
            <a:ext cx="8693209" cy="4377267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4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Approved Revision Request Project Starts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NPRR936 	– CRR Account Holder Limits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NPRR1188 	– Implement Nodal Dispatch and Energy Settlement for Controllable Load Resources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NPRR1198 	– Congestion Mitigation Using Topology Reconfigurations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NPRR1201 	– Limitations on Resettlement Timeline &amp; Default Uplift Exposure Adj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NPRR1238 	– Voluntary Registration of Loads with Curtailable Load Capabilities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NPRR1244 	– Clarification of CLR Primary Frequency Response Responsibilities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NPRR1277 	– Revisions to EAL Formula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NPRR1281 	– Improvements to Alternate FFSS Resource Designation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NPRR1288 	– Remove Multiple Month Transactions in CRR Auctions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NPRR1290 Phase 2 – Gap Resolutions and Clarifications for RTC+B + NPRR1323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b="1" dirty="0"/>
              <a:t>NPRR1309</a:t>
            </a:r>
            <a:r>
              <a:rPr lang="en-US" sz="1200" dirty="0"/>
              <a:t>	</a:t>
            </a:r>
            <a:r>
              <a:rPr lang="en-US" sz="1200" b="1" dirty="0"/>
              <a:t>– Board Priority - Dispatchable Reliability Reserve Service Ancillary Service (DRRS)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NPRR1323	– Correction to Inadvertent Removal of Real-Time MCPC Capping for NPRR1290 Phase 2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SCR829 	– API for the NDCRC Application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Revision Request Projects with Starts Delayed to Early 2027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SCR831 – Short Circuit Model Integration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Other priority Review Request projects may start in 2026 with a future year Go-Live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Residential Demand (NPRR1296), Establishment of Generation Firming Program (NPRR1328)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8767233" y="2869968"/>
            <a:ext cx="259503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Green Text: Deemed “High Priority” at 2025 Prioritization Workshop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8034000" y="3336667"/>
            <a:ext cx="291219" cy="1680833"/>
          </a:xfrm>
        </p:spPr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AD029-2919-25B8-6019-D6082C6D0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91087-CAD8-7F95-14E3-F34C12E97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071760" cy="528452"/>
          </a:xfrm>
        </p:spPr>
        <p:txBody>
          <a:bodyPr/>
          <a:lstStyle/>
          <a:p>
            <a:r>
              <a:rPr lang="en-US" dirty="0"/>
              <a:t>Aging Revision Request Project Prioritization Approach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01CDB-6404-C277-2F1C-9719D8755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703F2-CF7D-1825-F6AE-0350FD65A495}"/>
              </a:ext>
            </a:extLst>
          </p:cNvPr>
          <p:cNvSpPr txBox="1">
            <a:spLocks/>
          </p:cNvSpPr>
          <p:nvPr/>
        </p:nvSpPr>
        <p:spPr>
          <a:xfrm>
            <a:off x="1550718" y="1126176"/>
            <a:ext cx="9303329" cy="50292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Categorize RRs into “Tiers”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1	Critical	</a:t>
            </a:r>
            <a:r>
              <a:rPr lang="en-US" dirty="0"/>
              <a:t>Must-have items (PUCT/Board directives, etc.)</a:t>
            </a:r>
            <a:endParaRPr lang="en-US" sz="1800" dirty="0"/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2	High Priority	</a:t>
            </a:r>
            <a:r>
              <a:rPr lang="en-US" dirty="0"/>
              <a:t>Highest priority after Tier 1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3	Medium Priority	</a:t>
            </a:r>
            <a:r>
              <a:rPr lang="en-US" dirty="0"/>
              <a:t>Fit in without impacting Tier 1 and 2 projects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4	No Action	</a:t>
            </a:r>
            <a:r>
              <a:rPr lang="en-US" dirty="0"/>
              <a:t>Not ready for immediate action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5	Candidate for Removal	</a:t>
            </a:r>
            <a:r>
              <a:rPr lang="en-US" dirty="0"/>
              <a:t>New Revision Request required to strike gray boxes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endParaRPr lang="en-US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Important Point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Some aging RRs are expected to require language changes to bring them up to current market or system constructs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Language updates would be made with a new RR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suggests this analysis be limited to aging items that are prioritized high enough to be queued for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096412853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18190</TotalTime>
  <Words>1397</Words>
  <Application>Microsoft Office PowerPoint</Application>
  <PresentationFormat>Widescreen</PresentationFormat>
  <Paragraphs>356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Courier New</vt:lpstr>
      <vt:lpstr>Wingdings</vt:lpstr>
      <vt:lpstr>Cover</vt:lpstr>
      <vt:lpstr>Page Design</vt:lpstr>
      <vt:lpstr>Project Update   Troy Anderson ERCOT Portfolio Management  July 15, 2026</vt:lpstr>
      <vt:lpstr>Project Update Agenda</vt:lpstr>
      <vt:lpstr>Recent / Upcoming Project Highlights</vt:lpstr>
      <vt:lpstr>2026 Release Targets - Approved NPRRs / SCRs / xGRRs</vt:lpstr>
      <vt:lpstr>Other Project Updates</vt:lpstr>
      <vt:lpstr>Priority / Rank Recommendations for Revision Requests with Impacts</vt:lpstr>
      <vt:lpstr>Technology Working Group (TWG) - 6/18/2026 Meeting</vt:lpstr>
      <vt:lpstr>2026 Project Planning</vt:lpstr>
      <vt:lpstr>Aging Revision Request Project Prioritization Approach</vt:lpstr>
      <vt:lpstr>Aging Revision Request Project Prioritization Approach – Stats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Anderson, Troy</dc:creator>
  <cp:keywords/>
  <cp:lastModifiedBy>Anderson, Troy</cp:lastModifiedBy>
  <cp:revision>9</cp:revision>
  <dcterms:created xsi:type="dcterms:W3CDTF">2026-04-24T12:02:03Z</dcterms:created>
  <dcterms:modified xsi:type="dcterms:W3CDTF">2026-07-13T20:36:11Z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