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60" r:id="rId5"/>
  </p:sldMasterIdLst>
  <p:notesMasterIdLst>
    <p:notesMasterId r:id="rId8"/>
  </p:notesMasterIdLst>
  <p:handoutMasterIdLst>
    <p:handoutMasterId r:id="rId9"/>
  </p:handoutMasterIdLst>
  <p:sldIdLst>
    <p:sldId id="272" r:id="rId6"/>
    <p:sldId id="21474787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E5ED"/>
    <a:srgbClr val="2794A4"/>
    <a:srgbClr val="00343B"/>
    <a:srgbClr val="00829B"/>
    <a:srgbClr val="E6EBF0"/>
    <a:srgbClr val="FFFFFF"/>
    <a:srgbClr val="DADCDE"/>
    <a:srgbClr val="A9E5EA"/>
    <a:srgbClr val="00AEC7"/>
    <a:srgbClr val="D6D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84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05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54C447-F63E-708A-7640-F379BC3B6F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E9CD3C-9D08-D54A-E18D-CB66DD985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C7D50-3744-4F5E-B211-7EE7AB53D25A}" type="datetimeFigureOut">
              <a:rPr lang="en-US" smtClean="0"/>
              <a:t>7/9/2026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76D3F-B471-2F90-E003-19CC7E1391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A019F-EAF7-AC1D-CF33-3B24307B5D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B4229-F194-457F-858D-7FD6DC77E7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5493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32203-7F7F-406D-A6A3-240BE64C5DFA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BC6D-B4C2-499C-B968-7B53BF05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3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1(defau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069" y="2564247"/>
            <a:ext cx="4882568" cy="3999346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ED41D71-8915-53EB-36A0-392D41DD0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5054600"/>
            <a:ext cx="5201214" cy="1457037"/>
          </a:xfrm>
          <a:prstGeom prst="foldedCorner">
            <a:avLst>
              <a:gd name="adj" fmla="val 21194"/>
            </a:avLst>
          </a:prstGeom>
          <a:solidFill>
            <a:srgbClr val="E6EBF0">
              <a:alpha val="68000"/>
            </a:srgbClr>
          </a:solidFill>
          <a:ln w="9525" cap="rnd">
            <a:noFill/>
          </a:ln>
          <a:effectLst>
            <a:outerShdw blurRad="50800" dist="38100" dir="10800000" sx="1000" sy="1000" algn="r" rotWithShape="0">
              <a:prstClr val="black">
                <a:alpha val="46000"/>
              </a:prstClr>
            </a:outerShdw>
          </a:effectLst>
        </p:spPr>
        <p:txBody>
          <a:bodyPr vert="horz" wrap="square" lIns="274320" tIns="182880" rIns="6400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dirty="0" smtClean="0"/>
            </a:lvl2pPr>
            <a:lvl3pPr marL="548640" indent="-18288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◦"/>
              <a:defRPr lang="en-US" sz="1400" dirty="0"/>
            </a:lvl3pPr>
            <a:lvl4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dirty="0" smtClean="0"/>
            </a:lvl4pPr>
            <a:lvl5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dirty="0"/>
            </a:lvl5pPr>
            <a:lvl6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4A302066-7B9E-F90D-A634-1CEEF4EAA7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5" y="1092200"/>
            <a:ext cx="5201213" cy="25515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i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40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45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3A0C87A-E909-99E5-543B-B8CA963F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3EC354D-D331-C418-3300-B354E37BE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981200"/>
            <a:ext cx="5381625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AF89336-B087-2FA3-5FA7-10663E4994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43650" y="1971674"/>
            <a:ext cx="5314950" cy="4210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5AFFA6-4F88-DA05-B2CA-9691F408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51180-8907-F3FB-F8E0-201D1BE6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5BA03-1E8A-4A71-9375-E941FF070046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96C78-7C87-2BC7-8FE9-856E3E375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4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BA45-4981-AC22-EC96-99A5E090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61962"/>
            <a:ext cx="4838700" cy="1527094"/>
          </a:xfrm>
        </p:spPr>
        <p:txBody>
          <a:bodyPr anchor="t">
            <a:normAutofit/>
          </a:bodyPr>
          <a:lstStyle>
            <a:lvl1pPr>
              <a:defRPr lang="en-US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73643-F605-4790-3956-B453E9FC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188F8-67CB-419F-AAD4-5AB1C4EFBB40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AF8-0057-EBA2-2E30-0B741139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DE8A-3AB5-3C00-B26E-3F6DD6EA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1ED5FB-5036-27D9-26F4-B48307D67C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2181225"/>
            <a:ext cx="5600700" cy="4000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ACB72E-F2A9-AC8B-FAC7-489B47285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7950" y="457200"/>
            <a:ext cx="5200650" cy="5724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595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97228CF-7CDD-26CC-CA47-4AF0A314B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838700" cy="1219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77CEE6-13A0-6BA8-8A3C-EA3A8B9CA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76" y="2152650"/>
            <a:ext cx="5602224" cy="40195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4E62B-01AB-F5DE-E2D4-85B1DECC9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96050" y="0"/>
            <a:ext cx="569595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33291D-BE72-DBF6-5318-1BD0E712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3288" y="6356350"/>
            <a:ext cx="133871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38100-AC14-9CC0-AD86-426AD89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96E23-B521-5C07-85E1-BA73A20D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D0B2-8800-4E48-BDCE-A19E57C7C5AF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A00A7-6A1E-80A0-8EB9-F7F05925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312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48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021CF500-4BD3-92C6-CCBD-156DED65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1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5BFBC12E-0B6E-E8C7-9088-B497FB4917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E7750B-0863-BB91-0C67-54B5E9B868D6}"/>
              </a:ext>
            </a:extLst>
          </p:cNvPr>
          <p:cNvSpPr txBox="1"/>
          <p:nvPr userDrawn="1"/>
        </p:nvSpPr>
        <p:spPr>
          <a:xfrm>
            <a:off x="8032876" y="1370524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Learn 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61C0C-432D-CBAD-EA65-6543DA81C252}"/>
              </a:ext>
            </a:extLst>
          </p:cNvPr>
          <p:cNvSpPr txBox="1"/>
          <p:nvPr userDrawn="1"/>
        </p:nvSpPr>
        <p:spPr>
          <a:xfrm>
            <a:off x="8054878" y="1783080"/>
            <a:ext cx="332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29B"/>
                </a:solidFill>
              </a:rPr>
              <a:t>www.ercot.com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781169-74C0-5084-B1E5-21B24E64EBD9}"/>
              </a:ext>
            </a:extLst>
          </p:cNvPr>
          <p:cNvSpPr txBox="1"/>
          <p:nvPr userDrawn="1"/>
        </p:nvSpPr>
        <p:spPr>
          <a:xfrm>
            <a:off x="8032876" y="2442045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Download ERCOT Mobile App</a:t>
            </a:r>
          </a:p>
        </p:txBody>
      </p:sp>
      <p:pic>
        <p:nvPicPr>
          <p:cNvPr id="9" name="Graphic 8" descr="Google play logo on the left and App Store logo on the right">
            <a:extLst>
              <a:ext uri="{FF2B5EF4-FFF2-40B4-BE49-F238E27FC236}">
                <a16:creationId xmlns:a16="http://schemas.microsoft.com/office/drawing/2014/main" id="{4CC00E98-A942-2688-815D-B898449C0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41368" y="2987763"/>
            <a:ext cx="2635124" cy="36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BA5BE-9DD2-6EE7-CE28-D076D6D33E94}"/>
              </a:ext>
            </a:extLst>
          </p:cNvPr>
          <p:cNvSpPr txBox="1"/>
          <p:nvPr userDrawn="1"/>
        </p:nvSpPr>
        <p:spPr>
          <a:xfrm>
            <a:off x="8054878" y="3786789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Connect With Us</a:t>
            </a:r>
          </a:p>
        </p:txBody>
      </p:sp>
      <p:pic>
        <p:nvPicPr>
          <p:cNvPr id="11" name="Graphic 10" descr="Instagram icon">
            <a:extLst>
              <a:ext uri="{FF2B5EF4-FFF2-40B4-BE49-F238E27FC236}">
                <a16:creationId xmlns:a16="http://schemas.microsoft.com/office/drawing/2014/main" id="{808F1D0F-170C-B600-9B14-471787DABD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128" y="4359746"/>
            <a:ext cx="314995" cy="3149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EB4558-FE65-DD30-A396-E7A22D6A4264}"/>
              </a:ext>
            </a:extLst>
          </p:cNvPr>
          <p:cNvSpPr txBox="1"/>
          <p:nvPr userDrawn="1"/>
        </p:nvSpPr>
        <p:spPr>
          <a:xfrm>
            <a:off x="8715473" y="4378550"/>
            <a:ext cx="3098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facebook.com/ERCOTISO</a:t>
            </a:r>
          </a:p>
        </p:txBody>
      </p:sp>
      <p:pic>
        <p:nvPicPr>
          <p:cNvPr id="13" name="Graphic 12" descr="Twitter or X  icon">
            <a:extLst>
              <a:ext uri="{FF2B5EF4-FFF2-40B4-BE49-F238E27FC236}">
                <a16:creationId xmlns:a16="http://schemas.microsoft.com/office/drawing/2014/main" id="{787C2377-716C-DE29-E499-06278CE1DB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26128" y="4816173"/>
            <a:ext cx="314995" cy="3149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BFB969-D759-088E-D454-9701B3843365}"/>
              </a:ext>
            </a:extLst>
          </p:cNvPr>
          <p:cNvSpPr txBox="1"/>
          <p:nvPr userDrawn="1"/>
        </p:nvSpPr>
        <p:spPr>
          <a:xfrm>
            <a:off x="8715473" y="4823175"/>
            <a:ext cx="210813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x.com/ercot_iso</a:t>
            </a:r>
          </a:p>
        </p:txBody>
      </p:sp>
      <p:pic>
        <p:nvPicPr>
          <p:cNvPr id="15" name="Graphic 14" descr="LinkedIn icon">
            <a:extLst>
              <a:ext uri="{FF2B5EF4-FFF2-40B4-BE49-F238E27FC236}">
                <a16:creationId xmlns:a16="http://schemas.microsoft.com/office/drawing/2014/main" id="{44604974-1959-249D-D54A-C4A63E150B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326128" y="5292078"/>
            <a:ext cx="314995" cy="314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05696A-1EA6-9F4D-1D36-33EB7B0D95CF}"/>
              </a:ext>
            </a:extLst>
          </p:cNvPr>
          <p:cNvSpPr txBox="1"/>
          <p:nvPr userDrawn="1"/>
        </p:nvSpPr>
        <p:spPr>
          <a:xfrm>
            <a:off x="8715473" y="5299080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linkedin.com/company/ercot</a:t>
            </a:r>
          </a:p>
        </p:txBody>
      </p:sp>
      <p:pic>
        <p:nvPicPr>
          <p:cNvPr id="17" name="Graphic 16" descr="Instagram icon">
            <a:extLst>
              <a:ext uri="{FF2B5EF4-FFF2-40B4-BE49-F238E27FC236}">
                <a16:creationId xmlns:a16="http://schemas.microsoft.com/office/drawing/2014/main" id="{253A132C-4DFA-62F1-D25A-9C17628037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6128" y="5773360"/>
            <a:ext cx="314996" cy="314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6F1584-300D-A8F1-CE34-0DF564E440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 userDrawn="1"/>
        </p:nvSpPr>
        <p:spPr>
          <a:xfrm>
            <a:off x="8706121" y="5773359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instagram.com/ercot_iso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C754C4F-B602-D803-BB7A-BEE1415C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556513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56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511CB1D-D7A8-8516-A8D6-FDE88BB3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2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7DB85F87-C4AC-5AA2-4395-ABB6B533D5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2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524951DF-39E3-E4DB-EB22-28C36CE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942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CDD9FF63-9408-EDE4-8E4D-207871A99374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E25432-F52F-28E3-5AF1-36B3BEC45282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B3A409-F400-7551-A8C4-6293E631585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674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802D9-2F73-A263-28E7-486C8A489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241ADA3-F564-E7C2-1972-0F9FF557AE0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7A54B6-1CA8-9AE2-BCA6-21205CB4852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91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9C062-513C-DF24-5E8C-7A974D57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122363"/>
            <a:ext cx="111252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C3F11-2763-0216-A1B0-5E8B4FA80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11125200" cy="1655762"/>
          </a:xfrm>
        </p:spPr>
        <p:txBody>
          <a:bodyPr wrap="square"/>
          <a:lstStyle>
            <a:lvl1pPr marL="0" indent="0" algn="ctr">
              <a:buNone/>
              <a:defRPr sz="2400" b="1">
                <a:solidFill>
                  <a:srgbClr val="00829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C98B8-43D7-C7B4-9956-25AC1BBC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9BF30-5D82-5572-733E-882E0C0D3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5B5F-6A76-46F9-AC11-757A044249AE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906F4-426A-AD9D-021A-D7E95E34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13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14560760-0B16-41B8-81DA-58FA2187E1CC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47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B62A2-45B4-4ECA-8168-BE9383DA5644}" type="datetime4">
              <a:rPr lang="en-US" smtClean="0"/>
              <a:t>July 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6374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 in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F05638A-F774-C6DB-0DC6-A2F6139BC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6482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E430-0983-479E-8535-00F341009C9B}" type="datetime4">
              <a:rPr lang="en-US" smtClean="0"/>
              <a:t>July 9,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765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91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F24F99E-0EFC-4E0E-5FA5-D6E20973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5991225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CB17BE-2CF2-5B69-2FA2-C556C75E78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299" y="1676400"/>
            <a:ext cx="6791325" cy="26098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6800850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5D5F82-2DE8-D31E-AE3D-018BD935DE3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77201" y="533400"/>
            <a:ext cx="3581400" cy="5638799"/>
          </a:xfrm>
        </p:spPr>
        <p:txBody>
          <a:bodyPr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1" y="6356350"/>
            <a:ext cx="6762749" cy="365125"/>
          </a:xfrm>
        </p:spPr>
        <p:txBody>
          <a:bodyPr wrap="square" lIns="0"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086D0-23A2-1C6B-A4BF-B6E909DA9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475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4463716"/>
            <a:ext cx="11163298" cy="174457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35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.sv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1678F26-9E3A-1EC0-39CE-8DC562CAF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DA6C0-622C-56B9-A11A-C7B46D6B1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-1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ERCOT logo white on background">
            <a:extLst>
              <a:ext uri="{FF2B5EF4-FFF2-40B4-BE49-F238E27FC236}">
                <a16:creationId xmlns:a16="http://schemas.microsoft.com/office/drawing/2014/main" id="{24916EE6-D8BD-2246-322B-E4425F0F9A2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DC1132D-9952-07F0-B506-0AC57F014644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E356D3-1829-BA32-62D3-D6BBF887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9F1A3B-7D9E-6E0C-224F-7FFACD1B9397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CD704-9BA3-CCE0-2685-8FBAA5974224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13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3ED7C-25D4-4004-0ADC-2942F5EF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7534D-C175-91CE-AB0E-8AF761299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706252"/>
            <a:ext cx="11125201" cy="44707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F572-2776-A000-A27C-E69A8CD2D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16884" y="6356350"/>
            <a:ext cx="27732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rgbClr val="5B6770"/>
                </a:solidFill>
              </a:defRPr>
            </a:lvl1pPr>
          </a:lstStyle>
          <a:p>
            <a:fld id="{B145F6E8-FE0B-4A87-A96D-6C3DE3AC3724}" type="datetime4">
              <a:rPr lang="en-US" smtClean="0"/>
              <a:t>July 9, 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1D105-0AFC-E989-21E7-4A7577224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356350"/>
            <a:ext cx="801052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B677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4E2B-7999-A86B-70B0-0CA8AF3AB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56350"/>
            <a:ext cx="533400" cy="365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3" name="Graphic 22" descr="ERCOT logo">
            <a:extLst>
              <a:ext uri="{FF2B5EF4-FFF2-40B4-BE49-F238E27FC236}">
                <a16:creationId xmlns:a16="http://schemas.microsoft.com/office/drawing/2014/main" id="{860966C1-7702-678E-6F8A-91940323E9F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CE24704-51D7-2CB8-A1DB-A39B7EEEA928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2AAAB4-B1A4-DCFD-AF60-75F135DD9F6D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09C7F2-C29B-60A9-D309-0B97779BE9DF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03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82" r:id="rId3"/>
    <p:sldLayoutId id="2147483683" r:id="rId4"/>
    <p:sldLayoutId id="2147483671" r:id="rId5"/>
    <p:sldLayoutId id="2147483673" r:id="rId6"/>
    <p:sldLayoutId id="2147483672" r:id="rId7"/>
    <p:sldLayoutId id="2147483664" r:id="rId8"/>
    <p:sldLayoutId id="2147483668" r:id="rId9"/>
    <p:sldLayoutId id="2147483669" r:id="rId10"/>
    <p:sldLayoutId id="2147483666" r:id="rId11"/>
    <p:sldLayoutId id="2147483675" r:id="rId12"/>
    <p:sldLayoutId id="2147483679" r:id="rId13"/>
    <p:sldLayoutId id="214748367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◦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-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44">
          <p15:clr>
            <a:srgbClr val="F26B43"/>
          </p15:clr>
        </p15:guide>
        <p15:guide id="3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AF31B-7178-C607-17D8-2A2BD0BB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99839-B798-E7B3-DB15-49FAE56390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800" dirty="0"/>
              <a:t>ERCOT GTC Updates</a:t>
            </a:r>
            <a:br>
              <a:rPr lang="en-US" sz="1400" b="0" dirty="0"/>
            </a:br>
            <a:br>
              <a:rPr lang="en-US" sz="1400" b="0" dirty="0"/>
            </a:br>
            <a:br>
              <a:rPr lang="en-US" sz="1400" b="0" dirty="0"/>
            </a:br>
            <a:r>
              <a:rPr lang="en-US" sz="1800" b="0" i="1" dirty="0"/>
              <a:t>Atiqul Islam</a:t>
            </a:r>
            <a:br>
              <a:rPr lang="en-US" sz="1800" b="0" i="1" dirty="0"/>
            </a:br>
            <a:r>
              <a:rPr lang="en-US" sz="1800" b="0" i="1" dirty="0"/>
              <a:t>ERCOT Operations Support</a:t>
            </a:r>
            <a:br>
              <a:rPr lang="en-US" sz="1800" b="0" dirty="0"/>
            </a:br>
            <a:br>
              <a:rPr lang="en-US" sz="1400" b="0" dirty="0"/>
            </a:br>
            <a:br>
              <a:rPr lang="en-US" sz="1200" b="0" dirty="0"/>
            </a:br>
            <a:fld id="{791A7780-03EF-4C42-B9F1-72A8C3465823}" type="datetime4">
              <a:rPr lang="en-US" sz="1100" b="0"/>
              <a:pPr lvl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defRPr/>
              </a:pPr>
              <a:t>July 9, 2026</a:t>
            </a:fld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19804EA-9740-9589-9164-5FD489B897C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noFill/>
        </p:spPr>
        <p:txBody>
          <a:bodyPr/>
          <a:lstStyle/>
          <a:p>
            <a:r>
              <a:rPr lang="en-US" dirty="0"/>
              <a:t>Outline:</a:t>
            </a:r>
          </a:p>
          <a:p>
            <a:pPr marL="342900" indent="274320">
              <a:buFont typeface="Arial" panose="020B0604020202020204" pitchFamily="34" charset="0"/>
              <a:buChar char="•"/>
            </a:pPr>
            <a:r>
              <a:rPr lang="en-US" b="0" dirty="0"/>
              <a:t>Sam Switch (Hill County) GTC Retirement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61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6C0C0-0BCB-DB26-662D-330CD3E12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 Switch (Hill County) GTC Retirement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CA840-0A0F-694A-41FD-891C8FA19C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ERCOT Operations Support conducted a stability assessment of the </a:t>
            </a:r>
            <a:r>
              <a:rPr lang="en-US" sz="2000" dirty="0" err="1"/>
              <a:t>SamSW</a:t>
            </a:r>
            <a:r>
              <a:rPr lang="en-US" sz="2000" dirty="0"/>
              <a:t> GTC to evaluate the impact of a new </a:t>
            </a:r>
            <a:r>
              <a:rPr lang="en-US" sz="2000"/>
              <a:t>network topology of </a:t>
            </a:r>
            <a:r>
              <a:rPr lang="en-US" sz="2000" dirty="0"/>
              <a:t>looping the existing Helix–Navarro 345-kV line through the Sam Switch 345-kV substation. The assessment concluded that the </a:t>
            </a:r>
            <a:r>
              <a:rPr lang="en-US" sz="2000" dirty="0" err="1"/>
              <a:t>SamSW</a:t>
            </a:r>
            <a:r>
              <a:rPr lang="en-US" sz="2000" dirty="0"/>
              <a:t> GTC would no longer be required once this configuration was energized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new network configuration was energized on June 10, 2026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ERCOT issued a market notice on June 15, 2026, announcing the planned retirement of the </a:t>
            </a:r>
            <a:r>
              <a:rPr lang="en-US" sz="2000" dirty="0" err="1"/>
              <a:t>SamSW</a:t>
            </a:r>
            <a:r>
              <a:rPr lang="en-US" sz="2000" dirty="0"/>
              <a:t> GTC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ERCOT formally retired the </a:t>
            </a:r>
            <a:r>
              <a:rPr lang="en-US" sz="2000" dirty="0" err="1"/>
              <a:t>SamSW</a:t>
            </a:r>
            <a:r>
              <a:rPr lang="en-US" sz="2000" dirty="0"/>
              <a:t> GTC on July 1, 2026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1AA175-1712-7D6A-A857-023F303E9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63212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ERCOT">
      <a:dk1>
        <a:srgbClr val="000000"/>
      </a:dk1>
      <a:lt1>
        <a:srgbClr val="FFFFFF"/>
      </a:lt1>
      <a:dk2>
        <a:srgbClr val="2D3338"/>
      </a:dk2>
      <a:lt2>
        <a:srgbClr val="FFFFFF"/>
      </a:lt2>
      <a:accent1>
        <a:srgbClr val="003865"/>
      </a:accent1>
      <a:accent2>
        <a:srgbClr val="5B6770"/>
      </a:accent2>
      <a:accent3>
        <a:srgbClr val="26D07C"/>
      </a:accent3>
      <a:accent4>
        <a:srgbClr val="00829B"/>
      </a:accent4>
      <a:accent5>
        <a:srgbClr val="685BC7"/>
      </a:accent5>
      <a:accent6>
        <a:srgbClr val="890C58"/>
      </a:accent6>
      <a:hlink>
        <a:srgbClr val="3996DF"/>
      </a:hlink>
      <a:folHlink>
        <a:srgbClr val="867ED0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942DDDCD-BEC6-4902-AAD2-EB3CD2B6933E}"/>
    </a:ext>
  </a:extLst>
</a:theme>
</file>

<file path=ppt/theme/theme2.xml><?xml version="1.0" encoding="utf-8"?>
<a:theme xmlns:a="http://schemas.openxmlformats.org/drawingml/2006/main" name="Page Design">
  <a:themeElements>
    <a:clrScheme name="ERCOT colors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AEC7"/>
      </a:hlink>
      <a:folHlink>
        <a:srgbClr val="685BC7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E771427F-03EA-4C50-B0D4-53899F39E5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779995893D9842BA3FA5B9B5E7FD29" ma:contentTypeVersion="5" ma:contentTypeDescription="Create a new document." ma:contentTypeScope="" ma:versionID="6d199b3ad5f5b9d872d256308c85908b">
  <xsd:schema xmlns:xsd="http://www.w3.org/2001/XMLSchema" xmlns:xs="http://www.w3.org/2001/XMLSchema" xmlns:p="http://schemas.microsoft.com/office/2006/metadata/properties" xmlns:ns2="3c917f14-8d40-4289-92aa-fd10f73581c9" targetNamespace="http://schemas.microsoft.com/office/2006/metadata/properties" ma:root="true" ma:fieldsID="dcedc2ff92fcc6164a822d33fd796499" ns2:_="">
    <xsd:import namespace="3c917f14-8d40-4289-92aa-fd10f73581c9"/>
    <xsd:element name="properties">
      <xsd:complexType>
        <xsd:sequence>
          <xsd:element name="documentManagement">
            <xsd:complexType>
              <xsd:all>
                <xsd:element ref="ns2:Audienc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917f14-8d40-4289-92aa-fd10f73581c9" elementFormDefault="qualified">
    <xsd:import namespace="http://schemas.microsoft.com/office/2006/documentManagement/types"/>
    <xsd:import namespace="http://schemas.microsoft.com/office/infopath/2007/PartnerControls"/>
    <xsd:element name="Audience" ma:index="8" nillable="true" ma:displayName="Audience" ma:format="Dropdown" ma:internalName="Audience">
      <xsd:simpleType>
        <xsd:restriction base="dms:Choice">
          <xsd:enumeration value="Public"/>
          <xsd:enumeration value="Internal"/>
          <xsd:enumeration value="Confidential"/>
          <xsd:enumeration value="Board of Directors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udience xmlns="3c917f14-8d40-4289-92aa-fd10f73581c9">Public</Audience>
  </documentManagement>
</p:properties>
</file>

<file path=customXml/itemProps1.xml><?xml version="1.0" encoding="utf-8"?>
<ds:datastoreItem xmlns:ds="http://schemas.openxmlformats.org/officeDocument/2006/customXml" ds:itemID="{6A5F3B15-1EDA-47D5-B690-303F08E28C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7DC9A4-2D51-40CB-BA99-0BF7D516F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917f14-8d40-4289-92aa-fd10f73581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754FD2-17D2-4534-9157-8CFDD0166132}">
  <ds:schemaRefs>
    <ds:schemaRef ds:uri="http://purl.org/dc/elements/1.1/"/>
    <ds:schemaRef ds:uri="3c917f14-8d40-4289-92aa-fd10f73581c9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GTC Update ROS July 2026</Template>
  <TotalTime>18</TotalTime>
  <Words>129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Wingdings</vt:lpstr>
      <vt:lpstr>Cover</vt:lpstr>
      <vt:lpstr>Page Design</vt:lpstr>
      <vt:lpstr>ERCOT GTC Updates   Atiqul Islam ERCOT Operations Support   July 9, 2026</vt:lpstr>
      <vt:lpstr>Sam Switch (Hill County) GTC Retirement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Islam, Atiqul</dc:creator>
  <cp:keywords/>
  <cp:lastModifiedBy>Clifton, Suzy</cp:lastModifiedBy>
  <cp:revision>2</cp:revision>
  <dcterms:created xsi:type="dcterms:W3CDTF">2026-07-07T19:54:54Z</dcterms:created>
  <dcterms:modified xsi:type="dcterms:W3CDTF">2026-07-09T14:51:47Z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0x01010056779995893D9842BA3FA5B9B5E7FD29</vt:lpwstr>
  </property>
  <property fmtid="{D5CDD505-2E9C-101B-9397-08002B2CF9AE}" pid="3" name="MediaServiceImageTags">
    <vt:lpwstr/>
  </property>
  <property fmtid="{D5CDD505-2E9C-101B-9397-08002B2CF9AE}" pid="4" name="MSIP_Label_c144db1d-993e-40da-980d-6eea152adc50_Enabled">
    <vt:lpwstr>true</vt:lpwstr>
  </property>
  <property fmtid="{D5CDD505-2E9C-101B-9397-08002B2CF9AE}" pid="5" name="MSIP_Label_c144db1d-993e-40da-980d-6eea152adc50_SetDate">
    <vt:lpwstr>2026-02-04T21:33:56Z</vt:lpwstr>
  </property>
  <property fmtid="{D5CDD505-2E9C-101B-9397-08002B2CF9AE}" pid="6" name="MSIP_Label_c144db1d-993e-40da-980d-6eea152adc50_Method">
    <vt:lpwstr>Privileged</vt:lpwstr>
  </property>
  <property fmtid="{D5CDD505-2E9C-101B-9397-08002B2CF9AE}" pid="7" name="MSIP_Label_c144db1d-993e-40da-980d-6eea152adc50_Name">
    <vt:lpwstr>Public</vt:lpwstr>
  </property>
  <property fmtid="{D5CDD505-2E9C-101B-9397-08002B2CF9AE}" pid="8" name="MSIP_Label_c144db1d-993e-40da-980d-6eea152adc50_SiteId">
    <vt:lpwstr>0afb747d-bff7-4596-a9fc-950ef9e0ec45</vt:lpwstr>
  </property>
  <property fmtid="{D5CDD505-2E9C-101B-9397-08002B2CF9AE}" pid="9" name="MSIP_Label_c144db1d-993e-40da-980d-6eea152adc50_ActionId">
    <vt:lpwstr>1d14393e-8913-4215-8969-3d0b24cf798e</vt:lpwstr>
  </property>
  <property fmtid="{D5CDD505-2E9C-101B-9397-08002B2CF9AE}" pid="10" name="MSIP_Label_c144db1d-993e-40da-980d-6eea152adc50_ContentBits">
    <vt:lpwstr>0</vt:lpwstr>
  </property>
  <property fmtid="{D5CDD505-2E9C-101B-9397-08002B2CF9AE}" pid="11" name="MSIP_Label_c144db1d-993e-40da-980d-6eea152adc50_Tag">
    <vt:lpwstr>10, 0, 1, 1</vt:lpwstr>
  </property>
</Properties>
</file>