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4.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5.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6.xml" ContentType="application/vnd.openxmlformats-officedocument.presentationml.notesSl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notesSlides/notesSlide7.xml" ContentType="application/vnd.openxmlformats-officedocument.presentationml.notesSlide+xml"/>
  <Override PartName="/ppt/tags/tag313.xml" ContentType="application/vnd.openxmlformats-officedocument.presentationml.tags+xml"/>
  <Override PartName="/ppt/notesSlides/notesSlide8.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924" r:id="rId4"/>
    <p:sldMasterId id="2147483933" r:id="rId5"/>
  </p:sldMasterIdLst>
  <p:notesMasterIdLst>
    <p:notesMasterId r:id="rId104"/>
  </p:notesMasterIdLst>
  <p:handoutMasterIdLst>
    <p:handoutMasterId r:id="rId105"/>
  </p:handoutMasterIdLst>
  <p:sldIdLst>
    <p:sldId id="2147479097" r:id="rId6"/>
    <p:sldId id="2147479183" r:id="rId7"/>
    <p:sldId id="2147479197" r:id="rId8"/>
    <p:sldId id="2147479187" r:id="rId9"/>
    <p:sldId id="2147479077" r:id="rId10"/>
    <p:sldId id="2147479101" r:id="rId11"/>
    <p:sldId id="2147479145" r:id="rId12"/>
    <p:sldId id="2147479205" r:id="rId13"/>
    <p:sldId id="2147479204" r:id="rId14"/>
    <p:sldId id="2147479190" r:id="rId15"/>
    <p:sldId id="2147479062" r:id="rId16"/>
    <p:sldId id="2147479094" r:id="rId17"/>
    <p:sldId id="2147479141" r:id="rId18"/>
    <p:sldId id="2147479139" r:id="rId19"/>
    <p:sldId id="2147479198" r:id="rId20"/>
    <p:sldId id="2147479202" r:id="rId21"/>
    <p:sldId id="2147479098" r:id="rId22"/>
    <p:sldId id="2147479140" r:id="rId23"/>
    <p:sldId id="2147479215" r:id="rId24"/>
    <p:sldId id="2147479201" r:id="rId25"/>
    <p:sldId id="2147479203" r:id="rId26"/>
    <p:sldId id="2147479207" r:id="rId27"/>
    <p:sldId id="2147479208" r:id="rId28"/>
    <p:sldId id="2147479209" r:id="rId29"/>
    <p:sldId id="2147479210" r:id="rId30"/>
    <p:sldId id="2147479211" r:id="rId31"/>
    <p:sldId id="2147479212" r:id="rId32"/>
    <p:sldId id="2147479213" r:id="rId33"/>
    <p:sldId id="2147479214" r:id="rId34"/>
    <p:sldId id="2147479041" r:id="rId35"/>
    <p:sldId id="2147479083" r:id="rId36"/>
    <p:sldId id="2147479193" r:id="rId37"/>
    <p:sldId id="264" r:id="rId38"/>
    <p:sldId id="265" r:id="rId39"/>
    <p:sldId id="269" r:id="rId40"/>
    <p:sldId id="270" r:id="rId41"/>
    <p:sldId id="268" r:id="rId42"/>
    <p:sldId id="267" r:id="rId43"/>
    <p:sldId id="2147479188" r:id="rId44"/>
    <p:sldId id="2147479182" r:id="rId45"/>
    <p:sldId id="2147479060" r:id="rId46"/>
    <p:sldId id="2147479061" r:id="rId47"/>
    <p:sldId id="2147479070" r:id="rId48"/>
    <p:sldId id="2147479063" r:id="rId49"/>
    <p:sldId id="2147479064" r:id="rId50"/>
    <p:sldId id="2147479066" r:id="rId51"/>
    <p:sldId id="2147479067" r:id="rId52"/>
    <p:sldId id="2147479068" r:id="rId53"/>
    <p:sldId id="2147479069" r:id="rId54"/>
    <p:sldId id="2147479042" r:id="rId55"/>
    <p:sldId id="2147479087" r:id="rId56"/>
    <p:sldId id="2147479033" r:id="rId57"/>
    <p:sldId id="2147479034" r:id="rId58"/>
    <p:sldId id="2147479035" r:id="rId59"/>
    <p:sldId id="2147479085" r:id="rId60"/>
    <p:sldId id="2147478763" r:id="rId61"/>
    <p:sldId id="2147479154" r:id="rId62"/>
    <p:sldId id="2147479155" r:id="rId63"/>
    <p:sldId id="2147479156" r:id="rId64"/>
    <p:sldId id="2147479157" r:id="rId65"/>
    <p:sldId id="2147479158" r:id="rId66"/>
    <p:sldId id="2147479159" r:id="rId67"/>
    <p:sldId id="2147479160" r:id="rId68"/>
    <p:sldId id="2147478764" r:id="rId69"/>
    <p:sldId id="2147479161" r:id="rId70"/>
    <p:sldId id="2147479162" r:id="rId71"/>
    <p:sldId id="2147479163" r:id="rId72"/>
    <p:sldId id="2147479164" r:id="rId73"/>
    <p:sldId id="2147479165" r:id="rId74"/>
    <p:sldId id="2147479166" r:id="rId75"/>
    <p:sldId id="2147478769" r:id="rId76"/>
    <p:sldId id="2147478770" r:id="rId77"/>
    <p:sldId id="2147479142" r:id="rId78"/>
    <p:sldId id="2147479103" r:id="rId79"/>
    <p:sldId id="2147479179" r:id="rId80"/>
    <p:sldId id="2147478768" r:id="rId81"/>
    <p:sldId id="2147479167" r:id="rId82"/>
    <p:sldId id="2147479168" r:id="rId83"/>
    <p:sldId id="2147479169" r:id="rId84"/>
    <p:sldId id="2147479170" r:id="rId85"/>
    <p:sldId id="2147479171" r:id="rId86"/>
    <p:sldId id="2147479172" r:id="rId87"/>
    <p:sldId id="2147479173" r:id="rId88"/>
    <p:sldId id="2147479174" r:id="rId89"/>
    <p:sldId id="2147479175" r:id="rId90"/>
    <p:sldId id="2147479176" r:id="rId91"/>
    <p:sldId id="2147479177" r:id="rId92"/>
    <p:sldId id="2147479178" r:id="rId93"/>
    <p:sldId id="2147479135" r:id="rId94"/>
    <p:sldId id="2147479149" r:id="rId95"/>
    <p:sldId id="2147479189" r:id="rId96"/>
    <p:sldId id="2147479144" r:id="rId97"/>
    <p:sldId id="2147479143" r:id="rId98"/>
    <p:sldId id="2147479146" r:id="rId99"/>
    <p:sldId id="2147479180" r:id="rId100"/>
    <p:sldId id="2147479181" r:id="rId101"/>
    <p:sldId id="2147479196" r:id="rId102"/>
    <p:sldId id="2147479194" r:id="rId103"/>
  </p:sldIdLst>
  <p:sldSz cx="12192000" cy="6858000"/>
  <p:notesSz cx="7102475" cy="9388475"/>
  <p:custDataLst>
    <p:tags r:id="rId10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210E16-8D79-8505-F57C-62CAD3E6CDAD}" name="Rowe, Evan" initials="ER" userId="S::Evan.Rowe@ercot.com::d81abe1c-6950-4df8-9373-68ccbd619277" providerId="AD"/>
  <p188:author id="{DBE91927-F6DB-6E1E-EA6F-582FF8FB4C6C}" name="Switzer, Christina" initials="CS" userId="S::Christina.Switzer@ercot.com::718fdc06-d185-42eb-a781-85958c100b82" providerId="AD"/>
  <p188:author id="{261C4439-2D8A-0656-1F63-EE5EC99FD27A}" name="Huang, Fred" initials="SH" userId="S::Shun-Hsien.Huang@ercot.com::604a4aa9-2658-4d75-8cf1-9e07b94baee6" providerId="AD"/>
  <p188:author id="{18E1B941-D805-FD4F-8957-3F61C5D9EBD4}" name="Ayson, Janice" initials="JA" userId="S::Janice.Ayson@ercot.com::f2bb4e96-48b2-4079-a64c-325f474add9b" providerId="AD"/>
  <p188:author id="{06F3794A-CC67-56A5-0FBD-5E0FC58AAB14}" name="Springer, Agee" initials="SA" userId="S::agee.springer@ercot.com::c70aae34-03cc-4ca4-9dc9-ab0f1f0f7e1f" providerId="AD"/>
  <p188:author id="{E059994E-1F97-2543-043B-6E726BCB59C5}" name="Shaaz Lalani" initials="SL" userId="S::Shaaz_Lalani@mckinsey.com::b1f1cdaa-cfd9-4cff-ad98-f946d5dba42f" providerId="AD"/>
  <p188:author id="{1DC88E50-52D5-C315-B518-599503BB2D2B}" name="Switzer, Christina" initials="SC" userId="S::christina.switzer@ercot.com::718fdc06-d185-42eb-a781-85958c100b82" providerId="AD"/>
  <p188:author id="{6A1BB263-FD63-DC8B-3A22-FA5EBF28757D}" name="Yan, Ping" initials="PY" userId="S::Ping.Yan@ercot.com::ba1806fc-35c3-448b-afd8-330b1a9a6882" providerId="AD"/>
  <p188:author id="{43AC947A-768F-141B-B1A1-8E2AE920FF2F}" name="Billo, Jeffrey" initials="JB" userId="S::Jeff.Billo@ercot.com::c105959f-1c3a-49d3-b6c5-5ffb20d67f2e" providerId="AD"/>
  <p188:author id="{681943A9-36B9-8CCE-5BB5-53154F9E201A}" name="Springer, Agee" initials="AS" userId="S::Agee.Springer@ercot.com::c70aae34-03cc-4ca4-9dc9-ab0f1f0f7e1f" providerId="AD"/>
  <p188:author id="{6AED60BC-6DC8-9208-15EC-10DB2B0CE731}" name="Mereness, Matt" initials="MM" userId="S::matt.mereness@ercot.com::6db1126a-164e-4475-8d86-5dde160acd3b" providerId="AD"/>
  <p188:author id="{179AB2E8-70E7-1118-DF7E-04D0F5F4ED90}" name="Marco Casiraghi" initials="MC" userId="S::marco_casiraghi_mckinsey.com#ext#@ercot.onmicrosoft.com::47a73416-6da1-4b96-9a55-b0aeca2869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AFF"/>
    <a:srgbClr val="005763"/>
    <a:srgbClr val="CCDDE0"/>
    <a:srgbClr val="00AEC7"/>
    <a:srgbClr val="78D2DF"/>
    <a:srgbClr val="D2D2D2"/>
    <a:srgbClr val="E6EBEF"/>
    <a:srgbClr val="B1E5ED"/>
    <a:srgbClr val="26D07C"/>
    <a:srgbClr val="99E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A8D794-F998-4485-95BA-7697A6327702}" v="3107" dt="2026-07-08T20:48:31.687"/>
    <p1510:client id="{623B64D4-6D25-C4B4-0D03-562C65615396}" v="482" dt="2026-07-09T14:51:04.581"/>
    <p1510:client id="{82F92498-A4E8-4E97-8DA1-8EC726407211}" v="390" dt="2026-07-09T16:29:40.744"/>
    <p1510:client id="{9A429E83-248F-4736-A51D-6155AB51B8CE}" v="86" dt="2026-07-08T20:00:24.482"/>
    <p1510:client id="{C5F0DEAD-61C3-4B31-80D3-D906B89B83C4}" v="335" dt="2026-07-09T16:35:12.354"/>
    <p1510:client id="{D47C06E2-90AF-778C-93CE-A6CA655EECF1}" v="233" dt="2026-07-09T18:19:36.465"/>
    <p1510:client id="{EE88D45A-3D65-453D-A78E-C60124E6D3F2}" v="565" dt="2026-07-09T18:27:45.3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microsoft.com/office/2015/10/relationships/revisionInfo" Target="revisionInfo.xml"/><Relationship Id="rId16" Type="http://schemas.openxmlformats.org/officeDocument/2006/relationships/slide" Target="slides/slide11.xml"/><Relationship Id="rId107" Type="http://schemas.openxmlformats.org/officeDocument/2006/relationships/commentAuthors" Target="commentAuthor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microsoft.com/office/2018/10/relationships/authors" Target="author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presProps" Target="pres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ags" Target="tags/tag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viewProps" Target="viewProp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DEEA0-6CF7-4E98-B137-058CBC3B54B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379BD99-A61A-4C16-ABC1-C5FD68CBA6EA}">
      <dgm:prSet phldrT="[Text]" phldr="0"/>
      <dgm:spPr/>
      <dgm:t>
        <a:bodyPr/>
        <a:lstStyle/>
        <a:p>
          <a:r>
            <a:rPr lang="en-US"/>
            <a:t>July 10</a:t>
          </a:r>
        </a:p>
      </dgm:t>
    </dgm:pt>
    <dgm:pt modelId="{CCCADA48-0D45-4285-BD96-03FF3D218F8F}" type="parTrans" cxnId="{5827FC9B-53A2-4D9A-A522-24B969F15CC1}">
      <dgm:prSet/>
      <dgm:spPr/>
      <dgm:t>
        <a:bodyPr/>
        <a:lstStyle/>
        <a:p>
          <a:endParaRPr lang="en-US"/>
        </a:p>
      </dgm:t>
    </dgm:pt>
    <dgm:pt modelId="{F28B671D-4518-4E33-81A1-085C70FC458F}" type="sibTrans" cxnId="{5827FC9B-53A2-4D9A-A522-24B969F15CC1}">
      <dgm:prSet/>
      <dgm:spPr/>
      <dgm:t>
        <a:bodyPr/>
        <a:lstStyle/>
        <a:p>
          <a:endParaRPr lang="en-US"/>
        </a:p>
      </dgm:t>
    </dgm:pt>
    <dgm:pt modelId="{7A21328E-1346-44A9-892B-D1310127CAE0}">
      <dgm:prSet phldrT="[Text]" phldr="0"/>
      <dgm:spPr/>
      <dgm:t>
        <a:bodyPr/>
        <a:lstStyle/>
        <a:p>
          <a:r>
            <a:rPr lang="en-US"/>
            <a:t>Last day for ERCOT to review and approve LLIS studies</a:t>
          </a:r>
        </a:p>
      </dgm:t>
    </dgm:pt>
    <dgm:pt modelId="{876BDFFC-2898-4B9C-823D-C494E0305785}" type="parTrans" cxnId="{87703B29-003C-44E0-B683-DF686F24E622}">
      <dgm:prSet/>
      <dgm:spPr/>
      <dgm:t>
        <a:bodyPr/>
        <a:lstStyle/>
        <a:p>
          <a:endParaRPr lang="en-US"/>
        </a:p>
      </dgm:t>
    </dgm:pt>
    <dgm:pt modelId="{7A4562C1-01CC-4EAE-85B7-62129180B061}" type="sibTrans" cxnId="{87703B29-003C-44E0-B683-DF686F24E622}">
      <dgm:prSet/>
      <dgm:spPr/>
      <dgm:t>
        <a:bodyPr/>
        <a:lstStyle/>
        <a:p>
          <a:endParaRPr lang="en-US"/>
        </a:p>
      </dgm:t>
    </dgm:pt>
    <dgm:pt modelId="{8D740D61-CCC3-46E1-BD15-98B281D6D288}">
      <dgm:prSet phldrT="[Text]" phldr="0"/>
      <dgm:spPr/>
      <dgm:t>
        <a:bodyPr/>
        <a:lstStyle/>
        <a:p>
          <a:r>
            <a:rPr lang="en-US"/>
            <a:t>July 24</a:t>
          </a:r>
        </a:p>
      </dgm:t>
    </dgm:pt>
    <dgm:pt modelId="{2BE92D23-5E40-4ABA-BB7A-5E1A983DA962}" type="parTrans" cxnId="{03517085-D995-4182-8C51-AA9AE27EF676}">
      <dgm:prSet/>
      <dgm:spPr/>
      <dgm:t>
        <a:bodyPr/>
        <a:lstStyle/>
        <a:p>
          <a:endParaRPr lang="en-US"/>
        </a:p>
      </dgm:t>
    </dgm:pt>
    <dgm:pt modelId="{68F8666E-E6D5-4271-AE76-532B0D1C9B1F}" type="sibTrans" cxnId="{03517085-D995-4182-8C51-AA9AE27EF676}">
      <dgm:prSet/>
      <dgm:spPr/>
      <dgm:t>
        <a:bodyPr/>
        <a:lstStyle/>
        <a:p>
          <a:endParaRPr lang="en-US"/>
        </a:p>
      </dgm:t>
    </dgm:pt>
    <dgm:pt modelId="{A9667653-DD83-4EAF-A51C-AD9B04577846}">
      <dgm:prSet phldrT="[Text]" phldr="0"/>
      <dgm:spPr/>
      <dgm:t>
        <a:bodyPr/>
        <a:lstStyle/>
        <a:p>
          <a:r>
            <a:rPr lang="en-US"/>
            <a:t>Deadline for required information for inclusion in Batch Zero to be submitted to ERCOT</a:t>
          </a:r>
        </a:p>
      </dgm:t>
    </dgm:pt>
    <dgm:pt modelId="{A20A68B1-BCC6-42DD-9F42-A30F75F4363B}" type="parTrans" cxnId="{165EE2FD-0239-444C-AA0E-E1C4B461E38E}">
      <dgm:prSet/>
      <dgm:spPr/>
      <dgm:t>
        <a:bodyPr/>
        <a:lstStyle/>
        <a:p>
          <a:endParaRPr lang="en-US"/>
        </a:p>
      </dgm:t>
    </dgm:pt>
    <dgm:pt modelId="{CE15E980-ABC8-40B3-99D7-78F32143E366}" type="sibTrans" cxnId="{165EE2FD-0239-444C-AA0E-E1C4B461E38E}">
      <dgm:prSet/>
      <dgm:spPr/>
      <dgm:t>
        <a:bodyPr/>
        <a:lstStyle/>
        <a:p>
          <a:endParaRPr lang="en-US"/>
        </a:p>
      </dgm:t>
    </dgm:pt>
    <dgm:pt modelId="{B33EED37-573D-4672-8DF6-A9ADBCEA2F5D}">
      <dgm:prSet phldrT="[Text]" phldr="0"/>
      <dgm:spPr/>
      <dgm:t>
        <a:bodyPr/>
        <a:lstStyle/>
        <a:p>
          <a:r>
            <a:rPr lang="en-US"/>
            <a:t>August 7</a:t>
          </a:r>
        </a:p>
      </dgm:t>
    </dgm:pt>
    <dgm:pt modelId="{346CD5EC-7C3D-49CA-BB5D-75CEB8961F68}" type="parTrans" cxnId="{2E24D095-4C72-4062-A3C5-14B14773773D}">
      <dgm:prSet/>
      <dgm:spPr/>
      <dgm:t>
        <a:bodyPr/>
        <a:lstStyle/>
        <a:p>
          <a:endParaRPr lang="en-US"/>
        </a:p>
      </dgm:t>
    </dgm:pt>
    <dgm:pt modelId="{4CB290D5-8B2D-4E00-904F-D784080A0DC9}" type="sibTrans" cxnId="{2E24D095-4C72-4062-A3C5-14B14773773D}">
      <dgm:prSet/>
      <dgm:spPr/>
      <dgm:t>
        <a:bodyPr/>
        <a:lstStyle/>
        <a:p>
          <a:endParaRPr lang="en-US"/>
        </a:p>
      </dgm:t>
    </dgm:pt>
    <dgm:pt modelId="{0D9B5372-8BBE-49C7-9D1E-217E8AE63465}">
      <dgm:prSet phldrT="[Text]" phldr="0"/>
      <dgm:spPr/>
      <dgm:t>
        <a:bodyPr/>
        <a:lstStyle/>
        <a:p>
          <a:r>
            <a:rPr lang="en-US"/>
            <a:t>Deadline for ERCOT to notify TSPs and DSPs of Large Load inclusion and classification in Batch Zero</a:t>
          </a:r>
        </a:p>
      </dgm:t>
    </dgm:pt>
    <dgm:pt modelId="{9D1A657E-38FF-45A2-84CA-5BCF6DF1BBF1}" type="parTrans" cxnId="{9C4A4A14-F842-42BC-AF9D-871A3EC463F7}">
      <dgm:prSet/>
      <dgm:spPr/>
      <dgm:t>
        <a:bodyPr/>
        <a:lstStyle/>
        <a:p>
          <a:endParaRPr lang="en-US"/>
        </a:p>
      </dgm:t>
    </dgm:pt>
    <dgm:pt modelId="{5BB0A93D-255B-4D27-89D2-959DDC6BB277}" type="sibTrans" cxnId="{9C4A4A14-F842-42BC-AF9D-871A3EC463F7}">
      <dgm:prSet/>
      <dgm:spPr/>
      <dgm:t>
        <a:bodyPr/>
        <a:lstStyle/>
        <a:p>
          <a:endParaRPr lang="en-US"/>
        </a:p>
      </dgm:t>
    </dgm:pt>
    <dgm:pt modelId="{0572DF6D-D681-4D36-B6F5-F9146440EA91}" type="pres">
      <dgm:prSet presAssocID="{68EDEEA0-6CF7-4E98-B137-058CBC3B54BA}" presName="linearFlow" presStyleCnt="0">
        <dgm:presLayoutVars>
          <dgm:dir/>
          <dgm:animLvl val="lvl"/>
          <dgm:resizeHandles val="exact"/>
        </dgm:presLayoutVars>
      </dgm:prSet>
      <dgm:spPr/>
    </dgm:pt>
    <dgm:pt modelId="{649D0D78-881B-467C-BC39-314843377D5B}" type="pres">
      <dgm:prSet presAssocID="{2379BD99-A61A-4C16-ABC1-C5FD68CBA6EA}" presName="composite" presStyleCnt="0"/>
      <dgm:spPr/>
    </dgm:pt>
    <dgm:pt modelId="{3CE1F0A7-AD3B-4A97-B2F1-1F4E49266874}" type="pres">
      <dgm:prSet presAssocID="{2379BD99-A61A-4C16-ABC1-C5FD68CBA6EA}" presName="parentText" presStyleLbl="alignNode1" presStyleIdx="0" presStyleCnt="3">
        <dgm:presLayoutVars>
          <dgm:chMax val="1"/>
          <dgm:bulletEnabled val="1"/>
        </dgm:presLayoutVars>
      </dgm:prSet>
      <dgm:spPr/>
    </dgm:pt>
    <dgm:pt modelId="{5CBCC458-D495-4950-A381-645266AC017D}" type="pres">
      <dgm:prSet presAssocID="{2379BD99-A61A-4C16-ABC1-C5FD68CBA6EA}" presName="descendantText" presStyleLbl="alignAcc1" presStyleIdx="0" presStyleCnt="3">
        <dgm:presLayoutVars>
          <dgm:bulletEnabled val="1"/>
        </dgm:presLayoutVars>
      </dgm:prSet>
      <dgm:spPr/>
    </dgm:pt>
    <dgm:pt modelId="{0AC5897F-2589-4AFE-8FB4-8134E2A55E05}" type="pres">
      <dgm:prSet presAssocID="{F28B671D-4518-4E33-81A1-085C70FC458F}" presName="sp" presStyleCnt="0"/>
      <dgm:spPr/>
    </dgm:pt>
    <dgm:pt modelId="{63FFEA9B-8416-466C-A768-5ECD149D352B}" type="pres">
      <dgm:prSet presAssocID="{8D740D61-CCC3-46E1-BD15-98B281D6D288}" presName="composite" presStyleCnt="0"/>
      <dgm:spPr/>
    </dgm:pt>
    <dgm:pt modelId="{ED0BFE9A-D94C-4252-ABB9-4FF21412CDF1}" type="pres">
      <dgm:prSet presAssocID="{8D740D61-CCC3-46E1-BD15-98B281D6D288}" presName="parentText" presStyleLbl="alignNode1" presStyleIdx="1" presStyleCnt="3">
        <dgm:presLayoutVars>
          <dgm:chMax val="1"/>
          <dgm:bulletEnabled val="1"/>
        </dgm:presLayoutVars>
      </dgm:prSet>
      <dgm:spPr/>
    </dgm:pt>
    <dgm:pt modelId="{A744CA75-3A91-4907-802D-6FA46F12B76E}" type="pres">
      <dgm:prSet presAssocID="{8D740D61-CCC3-46E1-BD15-98B281D6D288}" presName="descendantText" presStyleLbl="alignAcc1" presStyleIdx="1" presStyleCnt="3">
        <dgm:presLayoutVars>
          <dgm:bulletEnabled val="1"/>
        </dgm:presLayoutVars>
      </dgm:prSet>
      <dgm:spPr/>
    </dgm:pt>
    <dgm:pt modelId="{CB70149A-466E-40CB-8BB0-6661A02040CE}" type="pres">
      <dgm:prSet presAssocID="{68F8666E-E6D5-4271-AE76-532B0D1C9B1F}" presName="sp" presStyleCnt="0"/>
      <dgm:spPr/>
    </dgm:pt>
    <dgm:pt modelId="{F0A8F6A5-223C-48E9-BFE4-F05E2533AE11}" type="pres">
      <dgm:prSet presAssocID="{B33EED37-573D-4672-8DF6-A9ADBCEA2F5D}" presName="composite" presStyleCnt="0"/>
      <dgm:spPr/>
    </dgm:pt>
    <dgm:pt modelId="{C7E0E64A-E048-401A-8852-19DC8810E28B}" type="pres">
      <dgm:prSet presAssocID="{B33EED37-573D-4672-8DF6-A9ADBCEA2F5D}" presName="parentText" presStyleLbl="alignNode1" presStyleIdx="2" presStyleCnt="3">
        <dgm:presLayoutVars>
          <dgm:chMax val="1"/>
          <dgm:bulletEnabled val="1"/>
        </dgm:presLayoutVars>
      </dgm:prSet>
      <dgm:spPr/>
    </dgm:pt>
    <dgm:pt modelId="{F7C973DB-8BB2-4C87-B8A8-D21CFD91D8CE}" type="pres">
      <dgm:prSet presAssocID="{B33EED37-573D-4672-8DF6-A9ADBCEA2F5D}" presName="descendantText" presStyleLbl="alignAcc1" presStyleIdx="2" presStyleCnt="3">
        <dgm:presLayoutVars>
          <dgm:bulletEnabled val="1"/>
        </dgm:presLayoutVars>
      </dgm:prSet>
      <dgm:spPr/>
    </dgm:pt>
  </dgm:ptLst>
  <dgm:cxnLst>
    <dgm:cxn modelId="{9C4A4A14-F842-42BC-AF9D-871A3EC463F7}" srcId="{B33EED37-573D-4672-8DF6-A9ADBCEA2F5D}" destId="{0D9B5372-8BBE-49C7-9D1E-217E8AE63465}" srcOrd="0" destOrd="0" parTransId="{9D1A657E-38FF-45A2-84CA-5BCF6DF1BBF1}" sibTransId="{5BB0A93D-255B-4D27-89D2-959DDC6BB277}"/>
    <dgm:cxn modelId="{87703B29-003C-44E0-B683-DF686F24E622}" srcId="{2379BD99-A61A-4C16-ABC1-C5FD68CBA6EA}" destId="{7A21328E-1346-44A9-892B-D1310127CAE0}" srcOrd="0" destOrd="0" parTransId="{876BDFFC-2898-4B9C-823D-C494E0305785}" sibTransId="{7A4562C1-01CC-4EAE-85B7-62129180B061}"/>
    <dgm:cxn modelId="{531EAA30-EA1D-4D08-B687-CC1489BDB8BC}" type="presOf" srcId="{0D9B5372-8BBE-49C7-9D1E-217E8AE63465}" destId="{F7C973DB-8BB2-4C87-B8A8-D21CFD91D8CE}" srcOrd="0" destOrd="0" presId="urn:microsoft.com/office/officeart/2005/8/layout/chevron2"/>
    <dgm:cxn modelId="{3579F64D-7C64-44D9-8729-E1FB6BECDCD1}" type="presOf" srcId="{7A21328E-1346-44A9-892B-D1310127CAE0}" destId="{5CBCC458-D495-4950-A381-645266AC017D}" srcOrd="0" destOrd="0" presId="urn:microsoft.com/office/officeart/2005/8/layout/chevron2"/>
    <dgm:cxn modelId="{469B9A55-C5CA-4C8C-B560-07DBBD2E59ED}" type="presOf" srcId="{B33EED37-573D-4672-8DF6-A9ADBCEA2F5D}" destId="{C7E0E64A-E048-401A-8852-19DC8810E28B}" srcOrd="0" destOrd="0" presId="urn:microsoft.com/office/officeart/2005/8/layout/chevron2"/>
    <dgm:cxn modelId="{E162B955-0F44-46A3-B311-C35F5D4B4EA7}" type="presOf" srcId="{8D740D61-CCC3-46E1-BD15-98B281D6D288}" destId="{ED0BFE9A-D94C-4252-ABB9-4FF21412CDF1}" srcOrd="0" destOrd="0" presId="urn:microsoft.com/office/officeart/2005/8/layout/chevron2"/>
    <dgm:cxn modelId="{D17E3D83-F0D2-41A3-B6C2-C0716BD57358}" type="presOf" srcId="{68EDEEA0-6CF7-4E98-B137-058CBC3B54BA}" destId="{0572DF6D-D681-4D36-B6F5-F9146440EA91}" srcOrd="0" destOrd="0" presId="urn:microsoft.com/office/officeart/2005/8/layout/chevron2"/>
    <dgm:cxn modelId="{03517085-D995-4182-8C51-AA9AE27EF676}" srcId="{68EDEEA0-6CF7-4E98-B137-058CBC3B54BA}" destId="{8D740D61-CCC3-46E1-BD15-98B281D6D288}" srcOrd="1" destOrd="0" parTransId="{2BE92D23-5E40-4ABA-BB7A-5E1A983DA962}" sibTransId="{68F8666E-E6D5-4271-AE76-532B0D1C9B1F}"/>
    <dgm:cxn modelId="{2E24D095-4C72-4062-A3C5-14B14773773D}" srcId="{68EDEEA0-6CF7-4E98-B137-058CBC3B54BA}" destId="{B33EED37-573D-4672-8DF6-A9ADBCEA2F5D}" srcOrd="2" destOrd="0" parTransId="{346CD5EC-7C3D-49CA-BB5D-75CEB8961F68}" sibTransId="{4CB290D5-8B2D-4E00-904F-D784080A0DC9}"/>
    <dgm:cxn modelId="{5827FC9B-53A2-4D9A-A522-24B969F15CC1}" srcId="{68EDEEA0-6CF7-4E98-B137-058CBC3B54BA}" destId="{2379BD99-A61A-4C16-ABC1-C5FD68CBA6EA}" srcOrd="0" destOrd="0" parTransId="{CCCADA48-0D45-4285-BD96-03FF3D218F8F}" sibTransId="{F28B671D-4518-4E33-81A1-085C70FC458F}"/>
    <dgm:cxn modelId="{FC0AFAA2-2CBF-4B3B-A599-B627120FE583}" type="presOf" srcId="{2379BD99-A61A-4C16-ABC1-C5FD68CBA6EA}" destId="{3CE1F0A7-AD3B-4A97-B2F1-1F4E49266874}" srcOrd="0" destOrd="0" presId="urn:microsoft.com/office/officeart/2005/8/layout/chevron2"/>
    <dgm:cxn modelId="{E3B081DF-586D-4DF1-929D-9F61BF130F9D}" type="presOf" srcId="{A9667653-DD83-4EAF-A51C-AD9B04577846}" destId="{A744CA75-3A91-4907-802D-6FA46F12B76E}" srcOrd="0" destOrd="0" presId="urn:microsoft.com/office/officeart/2005/8/layout/chevron2"/>
    <dgm:cxn modelId="{165EE2FD-0239-444C-AA0E-E1C4B461E38E}" srcId="{8D740D61-CCC3-46E1-BD15-98B281D6D288}" destId="{A9667653-DD83-4EAF-A51C-AD9B04577846}" srcOrd="0" destOrd="0" parTransId="{A20A68B1-BCC6-42DD-9F42-A30F75F4363B}" sibTransId="{CE15E980-ABC8-40B3-99D7-78F32143E366}"/>
    <dgm:cxn modelId="{386A1F6E-CB09-4487-AC42-2EC07D59CF1B}" type="presParOf" srcId="{0572DF6D-D681-4D36-B6F5-F9146440EA91}" destId="{649D0D78-881B-467C-BC39-314843377D5B}" srcOrd="0" destOrd="0" presId="urn:microsoft.com/office/officeart/2005/8/layout/chevron2"/>
    <dgm:cxn modelId="{DE7D30EC-9518-4832-9F12-7E79C3D0E3F9}" type="presParOf" srcId="{649D0D78-881B-467C-BC39-314843377D5B}" destId="{3CE1F0A7-AD3B-4A97-B2F1-1F4E49266874}" srcOrd="0" destOrd="0" presId="urn:microsoft.com/office/officeart/2005/8/layout/chevron2"/>
    <dgm:cxn modelId="{C9117E29-5CCE-4F6E-A65B-6B5C5F417B6D}" type="presParOf" srcId="{649D0D78-881B-467C-BC39-314843377D5B}" destId="{5CBCC458-D495-4950-A381-645266AC017D}" srcOrd="1" destOrd="0" presId="urn:microsoft.com/office/officeart/2005/8/layout/chevron2"/>
    <dgm:cxn modelId="{33BFFDEB-1B38-4CBE-B54E-21B75DA08715}" type="presParOf" srcId="{0572DF6D-D681-4D36-B6F5-F9146440EA91}" destId="{0AC5897F-2589-4AFE-8FB4-8134E2A55E05}" srcOrd="1" destOrd="0" presId="urn:microsoft.com/office/officeart/2005/8/layout/chevron2"/>
    <dgm:cxn modelId="{6DE70A92-95CB-4DA4-B7C3-2DBE46018A4E}" type="presParOf" srcId="{0572DF6D-D681-4D36-B6F5-F9146440EA91}" destId="{63FFEA9B-8416-466C-A768-5ECD149D352B}" srcOrd="2" destOrd="0" presId="urn:microsoft.com/office/officeart/2005/8/layout/chevron2"/>
    <dgm:cxn modelId="{6E91AA37-83AB-415B-A364-8B26CF03C6FE}" type="presParOf" srcId="{63FFEA9B-8416-466C-A768-5ECD149D352B}" destId="{ED0BFE9A-D94C-4252-ABB9-4FF21412CDF1}" srcOrd="0" destOrd="0" presId="urn:microsoft.com/office/officeart/2005/8/layout/chevron2"/>
    <dgm:cxn modelId="{615A3FC7-A992-4A3B-95C0-0562DD3A723B}" type="presParOf" srcId="{63FFEA9B-8416-466C-A768-5ECD149D352B}" destId="{A744CA75-3A91-4907-802D-6FA46F12B76E}" srcOrd="1" destOrd="0" presId="urn:microsoft.com/office/officeart/2005/8/layout/chevron2"/>
    <dgm:cxn modelId="{E97496F0-077C-4100-905C-CB5C3E3B2B63}" type="presParOf" srcId="{0572DF6D-D681-4D36-B6F5-F9146440EA91}" destId="{CB70149A-466E-40CB-8BB0-6661A02040CE}" srcOrd="3" destOrd="0" presId="urn:microsoft.com/office/officeart/2005/8/layout/chevron2"/>
    <dgm:cxn modelId="{41CA2A93-72F7-4683-8978-2033BDEC28B2}" type="presParOf" srcId="{0572DF6D-D681-4D36-B6F5-F9146440EA91}" destId="{F0A8F6A5-223C-48E9-BFE4-F05E2533AE11}" srcOrd="4" destOrd="0" presId="urn:microsoft.com/office/officeart/2005/8/layout/chevron2"/>
    <dgm:cxn modelId="{A9B87554-9420-4F52-B08F-8D3E81656639}" type="presParOf" srcId="{F0A8F6A5-223C-48E9-BFE4-F05E2533AE11}" destId="{C7E0E64A-E048-401A-8852-19DC8810E28B}" srcOrd="0" destOrd="0" presId="urn:microsoft.com/office/officeart/2005/8/layout/chevron2"/>
    <dgm:cxn modelId="{54C37ED7-1CBD-4E7A-9B72-3667782E6BE3}" type="presParOf" srcId="{F0A8F6A5-223C-48E9-BFE4-F05E2533AE11}" destId="{F7C973DB-8BB2-4C87-B8A8-D21CFD91D8C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EDEEA0-6CF7-4E98-B137-058CBC3B54B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379BD99-A61A-4C16-ABC1-C5FD68CBA6EA}">
      <dgm:prSet phldrT="[Text]" phldr="0"/>
      <dgm:spPr/>
      <dgm:t>
        <a:bodyPr/>
        <a:lstStyle/>
        <a:p>
          <a:r>
            <a:rPr lang="en-US"/>
            <a:t>July 10</a:t>
          </a:r>
        </a:p>
      </dgm:t>
    </dgm:pt>
    <dgm:pt modelId="{CCCADA48-0D45-4285-BD96-03FF3D218F8F}" type="parTrans" cxnId="{5827FC9B-53A2-4D9A-A522-24B969F15CC1}">
      <dgm:prSet/>
      <dgm:spPr/>
      <dgm:t>
        <a:bodyPr/>
        <a:lstStyle/>
        <a:p>
          <a:endParaRPr lang="en-US"/>
        </a:p>
      </dgm:t>
    </dgm:pt>
    <dgm:pt modelId="{F28B671D-4518-4E33-81A1-085C70FC458F}" type="sibTrans" cxnId="{5827FC9B-53A2-4D9A-A522-24B969F15CC1}">
      <dgm:prSet/>
      <dgm:spPr/>
      <dgm:t>
        <a:bodyPr/>
        <a:lstStyle/>
        <a:p>
          <a:endParaRPr lang="en-US"/>
        </a:p>
      </dgm:t>
    </dgm:pt>
    <dgm:pt modelId="{7A21328E-1346-44A9-892B-D1310127CAE0}">
      <dgm:prSet phldrT="[Text]" phldr="0"/>
      <dgm:spPr/>
      <dgm:t>
        <a:bodyPr/>
        <a:lstStyle/>
        <a:p>
          <a:r>
            <a:rPr lang="en-US"/>
            <a:t>Last day for ERCOT to review and approve LLIS studies</a:t>
          </a:r>
        </a:p>
      </dgm:t>
    </dgm:pt>
    <dgm:pt modelId="{876BDFFC-2898-4B9C-823D-C494E0305785}" type="parTrans" cxnId="{87703B29-003C-44E0-B683-DF686F24E622}">
      <dgm:prSet/>
      <dgm:spPr/>
      <dgm:t>
        <a:bodyPr/>
        <a:lstStyle/>
        <a:p>
          <a:endParaRPr lang="en-US"/>
        </a:p>
      </dgm:t>
    </dgm:pt>
    <dgm:pt modelId="{7A4562C1-01CC-4EAE-85B7-62129180B061}" type="sibTrans" cxnId="{87703B29-003C-44E0-B683-DF686F24E622}">
      <dgm:prSet/>
      <dgm:spPr/>
      <dgm:t>
        <a:bodyPr/>
        <a:lstStyle/>
        <a:p>
          <a:endParaRPr lang="en-US"/>
        </a:p>
      </dgm:t>
    </dgm:pt>
    <dgm:pt modelId="{8D740D61-CCC3-46E1-BD15-98B281D6D288}">
      <dgm:prSet phldrT="[Text]" phldr="0"/>
      <dgm:spPr/>
      <dgm:t>
        <a:bodyPr/>
        <a:lstStyle/>
        <a:p>
          <a:r>
            <a:rPr lang="en-US"/>
            <a:t>July 24</a:t>
          </a:r>
        </a:p>
      </dgm:t>
    </dgm:pt>
    <dgm:pt modelId="{2BE92D23-5E40-4ABA-BB7A-5E1A983DA962}" type="parTrans" cxnId="{03517085-D995-4182-8C51-AA9AE27EF676}">
      <dgm:prSet/>
      <dgm:spPr/>
      <dgm:t>
        <a:bodyPr/>
        <a:lstStyle/>
        <a:p>
          <a:endParaRPr lang="en-US"/>
        </a:p>
      </dgm:t>
    </dgm:pt>
    <dgm:pt modelId="{68F8666E-E6D5-4271-AE76-532B0D1C9B1F}" type="sibTrans" cxnId="{03517085-D995-4182-8C51-AA9AE27EF676}">
      <dgm:prSet/>
      <dgm:spPr/>
      <dgm:t>
        <a:bodyPr/>
        <a:lstStyle/>
        <a:p>
          <a:endParaRPr lang="en-US"/>
        </a:p>
      </dgm:t>
    </dgm:pt>
    <dgm:pt modelId="{A9667653-DD83-4EAF-A51C-AD9B04577846}">
      <dgm:prSet phldrT="[Text]" phldr="0"/>
      <dgm:spPr/>
      <dgm:t>
        <a:bodyPr/>
        <a:lstStyle/>
        <a:p>
          <a:r>
            <a:rPr lang="en-US"/>
            <a:t>Deadline for required information for inclusion in Batch Zero to be submitted to ERCOT</a:t>
          </a:r>
        </a:p>
      </dgm:t>
    </dgm:pt>
    <dgm:pt modelId="{A20A68B1-BCC6-42DD-9F42-A30F75F4363B}" type="parTrans" cxnId="{165EE2FD-0239-444C-AA0E-E1C4B461E38E}">
      <dgm:prSet/>
      <dgm:spPr/>
      <dgm:t>
        <a:bodyPr/>
        <a:lstStyle/>
        <a:p>
          <a:endParaRPr lang="en-US"/>
        </a:p>
      </dgm:t>
    </dgm:pt>
    <dgm:pt modelId="{CE15E980-ABC8-40B3-99D7-78F32143E366}" type="sibTrans" cxnId="{165EE2FD-0239-444C-AA0E-E1C4B461E38E}">
      <dgm:prSet/>
      <dgm:spPr/>
      <dgm:t>
        <a:bodyPr/>
        <a:lstStyle/>
        <a:p>
          <a:endParaRPr lang="en-US"/>
        </a:p>
      </dgm:t>
    </dgm:pt>
    <dgm:pt modelId="{B33EED37-573D-4672-8DF6-A9ADBCEA2F5D}">
      <dgm:prSet phldrT="[Text]" phldr="0"/>
      <dgm:spPr/>
      <dgm:t>
        <a:bodyPr/>
        <a:lstStyle/>
        <a:p>
          <a:r>
            <a:rPr lang="en-US"/>
            <a:t>August 7</a:t>
          </a:r>
        </a:p>
      </dgm:t>
    </dgm:pt>
    <dgm:pt modelId="{346CD5EC-7C3D-49CA-BB5D-75CEB8961F68}" type="parTrans" cxnId="{2E24D095-4C72-4062-A3C5-14B14773773D}">
      <dgm:prSet/>
      <dgm:spPr/>
      <dgm:t>
        <a:bodyPr/>
        <a:lstStyle/>
        <a:p>
          <a:endParaRPr lang="en-US"/>
        </a:p>
      </dgm:t>
    </dgm:pt>
    <dgm:pt modelId="{4CB290D5-8B2D-4E00-904F-D784080A0DC9}" type="sibTrans" cxnId="{2E24D095-4C72-4062-A3C5-14B14773773D}">
      <dgm:prSet/>
      <dgm:spPr/>
      <dgm:t>
        <a:bodyPr/>
        <a:lstStyle/>
        <a:p>
          <a:endParaRPr lang="en-US"/>
        </a:p>
      </dgm:t>
    </dgm:pt>
    <dgm:pt modelId="{0D9B5372-8BBE-49C7-9D1E-217E8AE63465}">
      <dgm:prSet phldrT="[Text]" phldr="0"/>
      <dgm:spPr/>
      <dgm:t>
        <a:bodyPr/>
        <a:lstStyle/>
        <a:p>
          <a:r>
            <a:rPr lang="en-US"/>
            <a:t>Deadline for ERCOT to notify TSPs and DSPs of Large Load inclusion and classification in Batch Zero</a:t>
          </a:r>
        </a:p>
      </dgm:t>
    </dgm:pt>
    <dgm:pt modelId="{9D1A657E-38FF-45A2-84CA-5BCF6DF1BBF1}" type="parTrans" cxnId="{9C4A4A14-F842-42BC-AF9D-871A3EC463F7}">
      <dgm:prSet/>
      <dgm:spPr/>
      <dgm:t>
        <a:bodyPr/>
        <a:lstStyle/>
        <a:p>
          <a:endParaRPr lang="en-US"/>
        </a:p>
      </dgm:t>
    </dgm:pt>
    <dgm:pt modelId="{5BB0A93D-255B-4D27-89D2-959DDC6BB277}" type="sibTrans" cxnId="{9C4A4A14-F842-42BC-AF9D-871A3EC463F7}">
      <dgm:prSet/>
      <dgm:spPr/>
      <dgm:t>
        <a:bodyPr/>
        <a:lstStyle/>
        <a:p>
          <a:endParaRPr lang="en-US"/>
        </a:p>
      </dgm:t>
    </dgm:pt>
    <dgm:pt modelId="{0572DF6D-D681-4D36-B6F5-F9146440EA91}" type="pres">
      <dgm:prSet presAssocID="{68EDEEA0-6CF7-4E98-B137-058CBC3B54BA}" presName="linearFlow" presStyleCnt="0">
        <dgm:presLayoutVars>
          <dgm:dir/>
          <dgm:animLvl val="lvl"/>
          <dgm:resizeHandles val="exact"/>
        </dgm:presLayoutVars>
      </dgm:prSet>
      <dgm:spPr/>
    </dgm:pt>
    <dgm:pt modelId="{649D0D78-881B-467C-BC39-314843377D5B}" type="pres">
      <dgm:prSet presAssocID="{2379BD99-A61A-4C16-ABC1-C5FD68CBA6EA}" presName="composite" presStyleCnt="0"/>
      <dgm:spPr/>
    </dgm:pt>
    <dgm:pt modelId="{3CE1F0A7-AD3B-4A97-B2F1-1F4E49266874}" type="pres">
      <dgm:prSet presAssocID="{2379BD99-A61A-4C16-ABC1-C5FD68CBA6EA}" presName="parentText" presStyleLbl="alignNode1" presStyleIdx="0" presStyleCnt="3">
        <dgm:presLayoutVars>
          <dgm:chMax val="1"/>
          <dgm:bulletEnabled val="1"/>
        </dgm:presLayoutVars>
      </dgm:prSet>
      <dgm:spPr/>
    </dgm:pt>
    <dgm:pt modelId="{5CBCC458-D495-4950-A381-645266AC017D}" type="pres">
      <dgm:prSet presAssocID="{2379BD99-A61A-4C16-ABC1-C5FD68CBA6EA}" presName="descendantText" presStyleLbl="alignAcc1" presStyleIdx="0" presStyleCnt="3">
        <dgm:presLayoutVars>
          <dgm:bulletEnabled val="1"/>
        </dgm:presLayoutVars>
      </dgm:prSet>
      <dgm:spPr/>
    </dgm:pt>
    <dgm:pt modelId="{0AC5897F-2589-4AFE-8FB4-8134E2A55E05}" type="pres">
      <dgm:prSet presAssocID="{F28B671D-4518-4E33-81A1-085C70FC458F}" presName="sp" presStyleCnt="0"/>
      <dgm:spPr/>
    </dgm:pt>
    <dgm:pt modelId="{63FFEA9B-8416-466C-A768-5ECD149D352B}" type="pres">
      <dgm:prSet presAssocID="{8D740D61-CCC3-46E1-BD15-98B281D6D288}" presName="composite" presStyleCnt="0"/>
      <dgm:spPr/>
    </dgm:pt>
    <dgm:pt modelId="{ED0BFE9A-D94C-4252-ABB9-4FF21412CDF1}" type="pres">
      <dgm:prSet presAssocID="{8D740D61-CCC3-46E1-BD15-98B281D6D288}" presName="parentText" presStyleLbl="alignNode1" presStyleIdx="1" presStyleCnt="3">
        <dgm:presLayoutVars>
          <dgm:chMax val="1"/>
          <dgm:bulletEnabled val="1"/>
        </dgm:presLayoutVars>
      </dgm:prSet>
      <dgm:spPr/>
    </dgm:pt>
    <dgm:pt modelId="{A744CA75-3A91-4907-802D-6FA46F12B76E}" type="pres">
      <dgm:prSet presAssocID="{8D740D61-CCC3-46E1-BD15-98B281D6D288}" presName="descendantText" presStyleLbl="alignAcc1" presStyleIdx="1" presStyleCnt="3">
        <dgm:presLayoutVars>
          <dgm:bulletEnabled val="1"/>
        </dgm:presLayoutVars>
      </dgm:prSet>
      <dgm:spPr/>
    </dgm:pt>
    <dgm:pt modelId="{CB70149A-466E-40CB-8BB0-6661A02040CE}" type="pres">
      <dgm:prSet presAssocID="{68F8666E-E6D5-4271-AE76-532B0D1C9B1F}" presName="sp" presStyleCnt="0"/>
      <dgm:spPr/>
    </dgm:pt>
    <dgm:pt modelId="{F0A8F6A5-223C-48E9-BFE4-F05E2533AE11}" type="pres">
      <dgm:prSet presAssocID="{B33EED37-573D-4672-8DF6-A9ADBCEA2F5D}" presName="composite" presStyleCnt="0"/>
      <dgm:spPr/>
    </dgm:pt>
    <dgm:pt modelId="{C7E0E64A-E048-401A-8852-19DC8810E28B}" type="pres">
      <dgm:prSet presAssocID="{B33EED37-573D-4672-8DF6-A9ADBCEA2F5D}" presName="parentText" presStyleLbl="alignNode1" presStyleIdx="2" presStyleCnt="3">
        <dgm:presLayoutVars>
          <dgm:chMax val="1"/>
          <dgm:bulletEnabled val="1"/>
        </dgm:presLayoutVars>
      </dgm:prSet>
      <dgm:spPr/>
    </dgm:pt>
    <dgm:pt modelId="{F7C973DB-8BB2-4C87-B8A8-D21CFD91D8CE}" type="pres">
      <dgm:prSet presAssocID="{B33EED37-573D-4672-8DF6-A9ADBCEA2F5D}" presName="descendantText" presStyleLbl="alignAcc1" presStyleIdx="2" presStyleCnt="3">
        <dgm:presLayoutVars>
          <dgm:bulletEnabled val="1"/>
        </dgm:presLayoutVars>
      </dgm:prSet>
      <dgm:spPr/>
    </dgm:pt>
  </dgm:ptLst>
  <dgm:cxnLst>
    <dgm:cxn modelId="{9C4A4A14-F842-42BC-AF9D-871A3EC463F7}" srcId="{B33EED37-573D-4672-8DF6-A9ADBCEA2F5D}" destId="{0D9B5372-8BBE-49C7-9D1E-217E8AE63465}" srcOrd="0" destOrd="0" parTransId="{9D1A657E-38FF-45A2-84CA-5BCF6DF1BBF1}" sibTransId="{5BB0A93D-255B-4D27-89D2-959DDC6BB277}"/>
    <dgm:cxn modelId="{87703B29-003C-44E0-B683-DF686F24E622}" srcId="{2379BD99-A61A-4C16-ABC1-C5FD68CBA6EA}" destId="{7A21328E-1346-44A9-892B-D1310127CAE0}" srcOrd="0" destOrd="0" parTransId="{876BDFFC-2898-4B9C-823D-C494E0305785}" sibTransId="{7A4562C1-01CC-4EAE-85B7-62129180B061}"/>
    <dgm:cxn modelId="{531EAA30-EA1D-4D08-B687-CC1489BDB8BC}" type="presOf" srcId="{0D9B5372-8BBE-49C7-9D1E-217E8AE63465}" destId="{F7C973DB-8BB2-4C87-B8A8-D21CFD91D8CE}" srcOrd="0" destOrd="0" presId="urn:microsoft.com/office/officeart/2005/8/layout/chevron2"/>
    <dgm:cxn modelId="{3579F64D-7C64-44D9-8729-E1FB6BECDCD1}" type="presOf" srcId="{7A21328E-1346-44A9-892B-D1310127CAE0}" destId="{5CBCC458-D495-4950-A381-645266AC017D}" srcOrd="0" destOrd="0" presId="urn:microsoft.com/office/officeart/2005/8/layout/chevron2"/>
    <dgm:cxn modelId="{469B9A55-C5CA-4C8C-B560-07DBBD2E59ED}" type="presOf" srcId="{B33EED37-573D-4672-8DF6-A9ADBCEA2F5D}" destId="{C7E0E64A-E048-401A-8852-19DC8810E28B}" srcOrd="0" destOrd="0" presId="urn:microsoft.com/office/officeart/2005/8/layout/chevron2"/>
    <dgm:cxn modelId="{E162B955-0F44-46A3-B311-C35F5D4B4EA7}" type="presOf" srcId="{8D740D61-CCC3-46E1-BD15-98B281D6D288}" destId="{ED0BFE9A-D94C-4252-ABB9-4FF21412CDF1}" srcOrd="0" destOrd="0" presId="urn:microsoft.com/office/officeart/2005/8/layout/chevron2"/>
    <dgm:cxn modelId="{D17E3D83-F0D2-41A3-B6C2-C0716BD57358}" type="presOf" srcId="{68EDEEA0-6CF7-4E98-B137-058CBC3B54BA}" destId="{0572DF6D-D681-4D36-B6F5-F9146440EA91}" srcOrd="0" destOrd="0" presId="urn:microsoft.com/office/officeart/2005/8/layout/chevron2"/>
    <dgm:cxn modelId="{03517085-D995-4182-8C51-AA9AE27EF676}" srcId="{68EDEEA0-6CF7-4E98-B137-058CBC3B54BA}" destId="{8D740D61-CCC3-46E1-BD15-98B281D6D288}" srcOrd="1" destOrd="0" parTransId="{2BE92D23-5E40-4ABA-BB7A-5E1A983DA962}" sibTransId="{68F8666E-E6D5-4271-AE76-532B0D1C9B1F}"/>
    <dgm:cxn modelId="{2E24D095-4C72-4062-A3C5-14B14773773D}" srcId="{68EDEEA0-6CF7-4E98-B137-058CBC3B54BA}" destId="{B33EED37-573D-4672-8DF6-A9ADBCEA2F5D}" srcOrd="2" destOrd="0" parTransId="{346CD5EC-7C3D-49CA-BB5D-75CEB8961F68}" sibTransId="{4CB290D5-8B2D-4E00-904F-D784080A0DC9}"/>
    <dgm:cxn modelId="{5827FC9B-53A2-4D9A-A522-24B969F15CC1}" srcId="{68EDEEA0-6CF7-4E98-B137-058CBC3B54BA}" destId="{2379BD99-A61A-4C16-ABC1-C5FD68CBA6EA}" srcOrd="0" destOrd="0" parTransId="{CCCADA48-0D45-4285-BD96-03FF3D218F8F}" sibTransId="{F28B671D-4518-4E33-81A1-085C70FC458F}"/>
    <dgm:cxn modelId="{FC0AFAA2-2CBF-4B3B-A599-B627120FE583}" type="presOf" srcId="{2379BD99-A61A-4C16-ABC1-C5FD68CBA6EA}" destId="{3CE1F0A7-AD3B-4A97-B2F1-1F4E49266874}" srcOrd="0" destOrd="0" presId="urn:microsoft.com/office/officeart/2005/8/layout/chevron2"/>
    <dgm:cxn modelId="{E3B081DF-586D-4DF1-929D-9F61BF130F9D}" type="presOf" srcId="{A9667653-DD83-4EAF-A51C-AD9B04577846}" destId="{A744CA75-3A91-4907-802D-6FA46F12B76E}" srcOrd="0" destOrd="0" presId="urn:microsoft.com/office/officeart/2005/8/layout/chevron2"/>
    <dgm:cxn modelId="{165EE2FD-0239-444C-AA0E-E1C4B461E38E}" srcId="{8D740D61-CCC3-46E1-BD15-98B281D6D288}" destId="{A9667653-DD83-4EAF-A51C-AD9B04577846}" srcOrd="0" destOrd="0" parTransId="{A20A68B1-BCC6-42DD-9F42-A30F75F4363B}" sibTransId="{CE15E980-ABC8-40B3-99D7-78F32143E366}"/>
    <dgm:cxn modelId="{386A1F6E-CB09-4487-AC42-2EC07D59CF1B}" type="presParOf" srcId="{0572DF6D-D681-4D36-B6F5-F9146440EA91}" destId="{649D0D78-881B-467C-BC39-314843377D5B}" srcOrd="0" destOrd="0" presId="urn:microsoft.com/office/officeart/2005/8/layout/chevron2"/>
    <dgm:cxn modelId="{DE7D30EC-9518-4832-9F12-7E79C3D0E3F9}" type="presParOf" srcId="{649D0D78-881B-467C-BC39-314843377D5B}" destId="{3CE1F0A7-AD3B-4A97-B2F1-1F4E49266874}" srcOrd="0" destOrd="0" presId="urn:microsoft.com/office/officeart/2005/8/layout/chevron2"/>
    <dgm:cxn modelId="{C9117E29-5CCE-4F6E-A65B-6B5C5F417B6D}" type="presParOf" srcId="{649D0D78-881B-467C-BC39-314843377D5B}" destId="{5CBCC458-D495-4950-A381-645266AC017D}" srcOrd="1" destOrd="0" presId="urn:microsoft.com/office/officeart/2005/8/layout/chevron2"/>
    <dgm:cxn modelId="{33BFFDEB-1B38-4CBE-B54E-21B75DA08715}" type="presParOf" srcId="{0572DF6D-D681-4D36-B6F5-F9146440EA91}" destId="{0AC5897F-2589-4AFE-8FB4-8134E2A55E05}" srcOrd="1" destOrd="0" presId="urn:microsoft.com/office/officeart/2005/8/layout/chevron2"/>
    <dgm:cxn modelId="{6DE70A92-95CB-4DA4-B7C3-2DBE46018A4E}" type="presParOf" srcId="{0572DF6D-D681-4D36-B6F5-F9146440EA91}" destId="{63FFEA9B-8416-466C-A768-5ECD149D352B}" srcOrd="2" destOrd="0" presId="urn:microsoft.com/office/officeart/2005/8/layout/chevron2"/>
    <dgm:cxn modelId="{6E91AA37-83AB-415B-A364-8B26CF03C6FE}" type="presParOf" srcId="{63FFEA9B-8416-466C-A768-5ECD149D352B}" destId="{ED0BFE9A-D94C-4252-ABB9-4FF21412CDF1}" srcOrd="0" destOrd="0" presId="urn:microsoft.com/office/officeart/2005/8/layout/chevron2"/>
    <dgm:cxn modelId="{615A3FC7-A992-4A3B-95C0-0562DD3A723B}" type="presParOf" srcId="{63FFEA9B-8416-466C-A768-5ECD149D352B}" destId="{A744CA75-3A91-4907-802D-6FA46F12B76E}" srcOrd="1" destOrd="0" presId="urn:microsoft.com/office/officeart/2005/8/layout/chevron2"/>
    <dgm:cxn modelId="{E97496F0-077C-4100-905C-CB5C3E3B2B63}" type="presParOf" srcId="{0572DF6D-D681-4D36-B6F5-F9146440EA91}" destId="{CB70149A-466E-40CB-8BB0-6661A02040CE}" srcOrd="3" destOrd="0" presId="urn:microsoft.com/office/officeart/2005/8/layout/chevron2"/>
    <dgm:cxn modelId="{41CA2A93-72F7-4683-8978-2033BDEC28B2}" type="presParOf" srcId="{0572DF6D-D681-4D36-B6F5-F9146440EA91}" destId="{F0A8F6A5-223C-48E9-BFE4-F05E2533AE11}" srcOrd="4" destOrd="0" presId="urn:microsoft.com/office/officeart/2005/8/layout/chevron2"/>
    <dgm:cxn modelId="{A9B87554-9420-4F52-B08F-8D3E81656639}" type="presParOf" srcId="{F0A8F6A5-223C-48E9-BFE4-F05E2533AE11}" destId="{C7E0E64A-E048-401A-8852-19DC8810E28B}" srcOrd="0" destOrd="0" presId="urn:microsoft.com/office/officeart/2005/8/layout/chevron2"/>
    <dgm:cxn modelId="{54C37ED7-1CBD-4E7A-9B72-3667782E6BE3}" type="presParOf" srcId="{F0A8F6A5-223C-48E9-BFE4-F05E2533AE11}" destId="{F7C973DB-8BB2-4C87-B8A8-D21CFD91D8C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1F0A7-AD3B-4A97-B2F1-1F4E49266874}">
      <dsp:nvSpPr>
        <dsp:cNvPr id="0" name=""/>
        <dsp:cNvSpPr/>
      </dsp:nvSpPr>
      <dsp:spPr>
        <a:xfrm rot="5400000">
          <a:off x="-303539" y="305162"/>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July 10</a:t>
          </a:r>
        </a:p>
      </dsp:txBody>
      <dsp:txXfrm rot="-5400000">
        <a:off x="1" y="709881"/>
        <a:ext cx="1416518" cy="607079"/>
      </dsp:txXfrm>
    </dsp:sp>
    <dsp:sp modelId="{5CBCC458-D495-4950-A381-645266AC017D}">
      <dsp:nvSpPr>
        <dsp:cNvPr id="0" name=""/>
        <dsp:cNvSpPr/>
      </dsp:nvSpPr>
      <dsp:spPr>
        <a:xfrm rot="5400000">
          <a:off x="2126074" y="-707933"/>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Last day for ERCOT to review and approve LLIS studies</a:t>
          </a:r>
        </a:p>
      </dsp:txBody>
      <dsp:txXfrm rot="-5400000">
        <a:off x="1416518" y="65833"/>
        <a:ext cx="2670241" cy="1186918"/>
      </dsp:txXfrm>
    </dsp:sp>
    <dsp:sp modelId="{ED0BFE9A-D94C-4252-ABB9-4FF21412CDF1}">
      <dsp:nvSpPr>
        <dsp:cNvPr id="0" name=""/>
        <dsp:cNvSpPr/>
      </dsp:nvSpPr>
      <dsp:spPr>
        <a:xfrm rot="5400000">
          <a:off x="-303539" y="2111140"/>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July 24</a:t>
          </a:r>
        </a:p>
      </dsp:txBody>
      <dsp:txXfrm rot="-5400000">
        <a:off x="1" y="2515859"/>
        <a:ext cx="1416518" cy="607079"/>
      </dsp:txXfrm>
    </dsp:sp>
    <dsp:sp modelId="{A744CA75-3A91-4907-802D-6FA46F12B76E}">
      <dsp:nvSpPr>
        <dsp:cNvPr id="0" name=""/>
        <dsp:cNvSpPr/>
      </dsp:nvSpPr>
      <dsp:spPr>
        <a:xfrm rot="5400000">
          <a:off x="2126074" y="1098044"/>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Deadline for required information for inclusion in Batch Zero to be submitted to ERCOT</a:t>
          </a:r>
        </a:p>
      </dsp:txBody>
      <dsp:txXfrm rot="-5400000">
        <a:off x="1416518" y="1871810"/>
        <a:ext cx="2670241" cy="1186918"/>
      </dsp:txXfrm>
    </dsp:sp>
    <dsp:sp modelId="{C7E0E64A-E048-401A-8852-19DC8810E28B}">
      <dsp:nvSpPr>
        <dsp:cNvPr id="0" name=""/>
        <dsp:cNvSpPr/>
      </dsp:nvSpPr>
      <dsp:spPr>
        <a:xfrm rot="5400000">
          <a:off x="-303539" y="3917118"/>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August 7</a:t>
          </a:r>
        </a:p>
      </dsp:txBody>
      <dsp:txXfrm rot="-5400000">
        <a:off x="1" y="4321837"/>
        <a:ext cx="1416518" cy="607079"/>
      </dsp:txXfrm>
    </dsp:sp>
    <dsp:sp modelId="{F7C973DB-8BB2-4C87-B8A8-D21CFD91D8CE}">
      <dsp:nvSpPr>
        <dsp:cNvPr id="0" name=""/>
        <dsp:cNvSpPr/>
      </dsp:nvSpPr>
      <dsp:spPr>
        <a:xfrm rot="5400000">
          <a:off x="2126074" y="2904022"/>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Deadline for ERCOT to notify TSPs and DSPs of Large Load inclusion and classification in Batch Zero</a:t>
          </a:r>
        </a:p>
      </dsp:txBody>
      <dsp:txXfrm rot="-5400000">
        <a:off x="1416518" y="3677788"/>
        <a:ext cx="2670241" cy="1186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1F0A7-AD3B-4A97-B2F1-1F4E49266874}">
      <dsp:nvSpPr>
        <dsp:cNvPr id="0" name=""/>
        <dsp:cNvSpPr/>
      </dsp:nvSpPr>
      <dsp:spPr>
        <a:xfrm rot="5400000">
          <a:off x="-303539" y="305162"/>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July 10</a:t>
          </a:r>
        </a:p>
      </dsp:txBody>
      <dsp:txXfrm rot="-5400000">
        <a:off x="1" y="709881"/>
        <a:ext cx="1416518" cy="607079"/>
      </dsp:txXfrm>
    </dsp:sp>
    <dsp:sp modelId="{5CBCC458-D495-4950-A381-645266AC017D}">
      <dsp:nvSpPr>
        <dsp:cNvPr id="0" name=""/>
        <dsp:cNvSpPr/>
      </dsp:nvSpPr>
      <dsp:spPr>
        <a:xfrm rot="5400000">
          <a:off x="2126074" y="-707933"/>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Last day for ERCOT to review and approve LLIS studies</a:t>
          </a:r>
        </a:p>
      </dsp:txBody>
      <dsp:txXfrm rot="-5400000">
        <a:off x="1416518" y="65833"/>
        <a:ext cx="2670241" cy="1186918"/>
      </dsp:txXfrm>
    </dsp:sp>
    <dsp:sp modelId="{ED0BFE9A-D94C-4252-ABB9-4FF21412CDF1}">
      <dsp:nvSpPr>
        <dsp:cNvPr id="0" name=""/>
        <dsp:cNvSpPr/>
      </dsp:nvSpPr>
      <dsp:spPr>
        <a:xfrm rot="5400000">
          <a:off x="-303539" y="2111140"/>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July 24</a:t>
          </a:r>
        </a:p>
      </dsp:txBody>
      <dsp:txXfrm rot="-5400000">
        <a:off x="1" y="2515859"/>
        <a:ext cx="1416518" cy="607079"/>
      </dsp:txXfrm>
    </dsp:sp>
    <dsp:sp modelId="{A744CA75-3A91-4907-802D-6FA46F12B76E}">
      <dsp:nvSpPr>
        <dsp:cNvPr id="0" name=""/>
        <dsp:cNvSpPr/>
      </dsp:nvSpPr>
      <dsp:spPr>
        <a:xfrm rot="5400000">
          <a:off x="2126074" y="1098044"/>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Deadline for required information for inclusion in Batch Zero to be submitted to ERCOT</a:t>
          </a:r>
        </a:p>
      </dsp:txBody>
      <dsp:txXfrm rot="-5400000">
        <a:off x="1416518" y="1871810"/>
        <a:ext cx="2670241" cy="1186918"/>
      </dsp:txXfrm>
    </dsp:sp>
    <dsp:sp modelId="{C7E0E64A-E048-401A-8852-19DC8810E28B}">
      <dsp:nvSpPr>
        <dsp:cNvPr id="0" name=""/>
        <dsp:cNvSpPr/>
      </dsp:nvSpPr>
      <dsp:spPr>
        <a:xfrm rot="5400000">
          <a:off x="-303539" y="3917118"/>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August 7</a:t>
          </a:r>
        </a:p>
      </dsp:txBody>
      <dsp:txXfrm rot="-5400000">
        <a:off x="1" y="4321837"/>
        <a:ext cx="1416518" cy="607079"/>
      </dsp:txXfrm>
    </dsp:sp>
    <dsp:sp modelId="{F7C973DB-8BB2-4C87-B8A8-D21CFD91D8CE}">
      <dsp:nvSpPr>
        <dsp:cNvPr id="0" name=""/>
        <dsp:cNvSpPr/>
      </dsp:nvSpPr>
      <dsp:spPr>
        <a:xfrm rot="5400000">
          <a:off x="2126074" y="2904022"/>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Deadline for ERCOT to notify TSPs and DSPs of Large Load inclusion and classification in Batch Zero</a:t>
          </a:r>
        </a:p>
      </dsp:txBody>
      <dsp:txXfrm rot="-5400000">
        <a:off x="1416518" y="3677788"/>
        <a:ext cx="2670241" cy="11869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54844B56-56CA-46C2-B040-170EF07B0E91}" type="datetime3">
              <a:rPr lang="en-US" smtClean="0"/>
              <a:t>9 July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A4FC4A73-EF24-4DBD-BE03-C4CAACADD3D7}" type="datetime3">
              <a:rPr lang="en-US" smtClean="0"/>
              <a:t>9 July 2026</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9 July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a:p>
        </p:txBody>
      </p:sp>
    </p:spTree>
    <p:extLst>
      <p:ext uri="{BB962C8B-B14F-4D97-AF65-F5344CB8AC3E}">
        <p14:creationId xmlns:p14="http://schemas.microsoft.com/office/powerpoint/2010/main" val="1131113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0A94B-C495-25F4-BE3C-9B2A40685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15BA47-1BEA-8708-2AC4-4FD258413F02}"/>
              </a:ext>
            </a:extLst>
          </p:cNvPr>
          <p:cNvSpPr>
            <a:spLocks noGrp="1" noRot="1" noChangeAspect="1"/>
          </p:cNvSpPr>
          <p:nvPr>
            <p:ph type="sldImg"/>
          </p:nvPr>
        </p:nvSpPr>
        <p:spPr>
          <a:xfrm>
            <a:off x="735013" y="563563"/>
            <a:ext cx="5632450" cy="3168650"/>
          </a:xfrm>
        </p:spPr>
        <p:txBody>
          <a:bodyPr/>
          <a:lstStyle/>
          <a:p>
            <a:endParaRPr lang="en-US"/>
          </a:p>
        </p:txBody>
      </p:sp>
      <p:sp>
        <p:nvSpPr>
          <p:cNvPr id="3" name="Notes Placeholder 2">
            <a:extLst>
              <a:ext uri="{FF2B5EF4-FFF2-40B4-BE49-F238E27FC236}">
                <a16:creationId xmlns:a16="http://schemas.microsoft.com/office/drawing/2014/main" id="{B32B250D-E5DD-C744-7EB1-72EB6879CE2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8FB84391-945A-8B25-B49F-C4B554402396}"/>
              </a:ext>
            </a:extLst>
          </p:cNvPr>
          <p:cNvSpPr>
            <a:spLocks noGrp="1"/>
          </p:cNvSpPr>
          <p:nvPr>
            <p:ph type="dt" idx="1"/>
          </p:nvPr>
        </p:nvSpPr>
        <p:spPr/>
        <p:txBody>
          <a:bodyPr/>
          <a:lstStyle/>
          <a:p>
            <a:fld id="{A4FC4A73-EF24-4DBD-BE03-C4CAACADD3D7}" type="datetime3">
              <a:rPr lang="en-US" smtClean="0"/>
              <a:t>9 July 2026</a:t>
            </a:fld>
            <a:endParaRPr lang="en-US"/>
          </a:p>
        </p:txBody>
      </p:sp>
      <p:sp>
        <p:nvSpPr>
          <p:cNvPr id="5" name="Slide Number Placeholder 4">
            <a:extLst>
              <a:ext uri="{FF2B5EF4-FFF2-40B4-BE49-F238E27FC236}">
                <a16:creationId xmlns:a16="http://schemas.microsoft.com/office/drawing/2014/main" id="{1C074C18-BE1C-2E92-118B-18EF063A03A9}"/>
              </a:ext>
            </a:extLst>
          </p:cNvPr>
          <p:cNvSpPr>
            <a:spLocks noGrp="1"/>
          </p:cNvSpPr>
          <p:nvPr>
            <p:ph type="sldNum" sz="quarter" idx="5"/>
          </p:nvPr>
        </p:nvSpPr>
        <p:spPr/>
        <p:txBody>
          <a:bodyPr/>
          <a:lstStyle/>
          <a:p>
            <a:fld id="{CF5EBCF4-26FC-4F76-8DA1-52FDDC328D44}" type="slidenum">
              <a:rPr lang="en-US" smtClean="0"/>
              <a:pPr/>
              <a:t>6</a:t>
            </a:fld>
            <a:endParaRPr lang="en-US"/>
          </a:p>
        </p:txBody>
      </p:sp>
    </p:spTree>
    <p:extLst>
      <p:ext uri="{BB962C8B-B14F-4D97-AF65-F5344CB8AC3E}">
        <p14:creationId xmlns:p14="http://schemas.microsoft.com/office/powerpoint/2010/main" val="47069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9 July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14</a:t>
            </a:fld>
            <a:endParaRPr lang="en-US"/>
          </a:p>
        </p:txBody>
      </p:sp>
    </p:spTree>
    <p:extLst>
      <p:ext uri="{BB962C8B-B14F-4D97-AF65-F5344CB8AC3E}">
        <p14:creationId xmlns:p14="http://schemas.microsoft.com/office/powerpoint/2010/main" val="2815300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9 July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15</a:t>
            </a:fld>
            <a:endParaRPr lang="en-US"/>
          </a:p>
        </p:txBody>
      </p:sp>
    </p:spTree>
    <p:extLst>
      <p:ext uri="{BB962C8B-B14F-4D97-AF65-F5344CB8AC3E}">
        <p14:creationId xmlns:p14="http://schemas.microsoft.com/office/powerpoint/2010/main" val="395418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9 July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52</a:t>
            </a:fld>
            <a:endParaRPr lang="en-US"/>
          </a:p>
        </p:txBody>
      </p:sp>
    </p:spTree>
    <p:extLst>
      <p:ext uri="{BB962C8B-B14F-4D97-AF65-F5344CB8AC3E}">
        <p14:creationId xmlns:p14="http://schemas.microsoft.com/office/powerpoint/2010/main" val="1351575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9 July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75</a:t>
            </a:fld>
            <a:endParaRPr lang="en-US"/>
          </a:p>
        </p:txBody>
      </p:sp>
    </p:spTree>
    <p:extLst>
      <p:ext uri="{BB962C8B-B14F-4D97-AF65-F5344CB8AC3E}">
        <p14:creationId xmlns:p14="http://schemas.microsoft.com/office/powerpoint/2010/main" val="179179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9 July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90</a:t>
            </a:fld>
            <a:endParaRPr lang="en-US"/>
          </a:p>
        </p:txBody>
      </p:sp>
    </p:spTree>
    <p:extLst>
      <p:ext uri="{BB962C8B-B14F-4D97-AF65-F5344CB8AC3E}">
        <p14:creationId xmlns:p14="http://schemas.microsoft.com/office/powerpoint/2010/main" val="576149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9 July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92</a:t>
            </a:fld>
            <a:endParaRPr lang="en-US"/>
          </a:p>
        </p:txBody>
      </p:sp>
    </p:spTree>
    <p:extLst>
      <p:ext uri="{BB962C8B-B14F-4D97-AF65-F5344CB8AC3E}">
        <p14:creationId xmlns:p14="http://schemas.microsoft.com/office/powerpoint/2010/main" val="83613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33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1622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78432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721383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267639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31965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254282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915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62526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197972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46564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3595795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868319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368003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1979176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and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AB88-A927-0E58-978B-BD672CA0E1AA}"/>
              </a:ext>
            </a:extLst>
          </p:cNvPr>
          <p:cNvSpPr>
            <a:spLocks noGrp="1"/>
          </p:cNvSpPr>
          <p:nvPr>
            <p:ph type="ctrTitle" hasCustomPrompt="1"/>
          </p:nvPr>
        </p:nvSpPr>
        <p:spPr>
          <a:xfrm>
            <a:off x="591127" y="2512291"/>
            <a:ext cx="4405746"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9" name="Content Placeholder 8">
            <a:extLst>
              <a:ext uri="{FF2B5EF4-FFF2-40B4-BE49-F238E27FC236}">
                <a16:creationId xmlns:a16="http://schemas.microsoft.com/office/drawing/2014/main" id="{91023D64-FDEA-C94D-7B7A-7700863E6A3B}"/>
              </a:ext>
            </a:extLst>
          </p:cNvPr>
          <p:cNvSpPr>
            <a:spLocks noGrp="1"/>
          </p:cNvSpPr>
          <p:nvPr>
            <p:ph sz="quarter" idx="16"/>
          </p:nvPr>
        </p:nvSpPr>
        <p:spPr>
          <a:xfrm>
            <a:off x="6357663" y="465827"/>
            <a:ext cx="5270915" cy="3177957"/>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1">
            <a:extLst>
              <a:ext uri="{FF2B5EF4-FFF2-40B4-BE49-F238E27FC236}">
                <a16:creationId xmlns:a16="http://schemas.microsoft.com/office/drawing/2014/main" id="{681CFB4C-0082-7591-D601-508B2E0753B6}"/>
              </a:ext>
            </a:extLst>
          </p:cNvPr>
          <p:cNvSpPr>
            <a:spLocks noGrp="1"/>
          </p:cNvSpPr>
          <p:nvPr>
            <p:ph type="body" sz="quarter" idx="15"/>
          </p:nvPr>
        </p:nvSpPr>
        <p:spPr>
          <a:xfrm flipH="1">
            <a:off x="6095997" y="4177792"/>
            <a:ext cx="5532581" cy="2333845"/>
          </a:xfrm>
          <a:prstGeom prst="foldedCorner">
            <a:avLst>
              <a:gd name="adj" fmla="val 21194"/>
            </a:avLst>
          </a:prstGeom>
          <a:gradFill>
            <a:gsLst>
              <a:gs pos="100000">
                <a:schemeClr val="bg2">
                  <a:alpha val="76000"/>
                </a:schemeClr>
              </a:gs>
              <a:gs pos="0">
                <a:schemeClr val="bg2"/>
              </a:gs>
            </a:gsLst>
            <a:lin ang="0" scaled="0"/>
          </a:gradFill>
          <a:ln w="25400" cap="rnd">
            <a:noFill/>
          </a:ln>
          <a:effectLst>
            <a:outerShdw blurRad="50800" dist="38100" dir="10800000" sx="1000" sy="1000" algn="r" rotWithShape="0">
              <a:prstClr val="black">
                <a:alpha val="46000"/>
              </a:prstClr>
            </a:outerShdw>
          </a:effectLst>
        </p:spPr>
        <p:txBody>
          <a:bodyPr vert="horz" wrap="square" lIns="274320" tIns="182880" rIns="91440" bIns="9144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50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9400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514905" y="1676400"/>
            <a:ext cx="11168108"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July 9, 2026</a:t>
            </a:fld>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
        <p:nvSpPr>
          <p:cNvPr id="12" name="TextBox 11">
            <a:extLst>
              <a:ext uri="{FF2B5EF4-FFF2-40B4-BE49-F238E27FC236}">
                <a16:creationId xmlns:a16="http://schemas.microsoft.com/office/drawing/2014/main" id="{6F70FB3F-20D0-CB9F-1EB1-8B1BDF955A02}"/>
              </a:ext>
            </a:extLst>
          </p:cNvPr>
          <p:cNvSpPr txBox="1"/>
          <p:nvPr userDrawn="1"/>
        </p:nvSpPr>
        <p:spPr>
          <a:xfrm>
            <a:off x="1232140" y="112189"/>
            <a:ext cx="522467" cy="276999"/>
          </a:xfrm>
          <a:prstGeom prst="rect">
            <a:avLst/>
          </a:prstGeom>
          <a:noFill/>
        </p:spPr>
        <p:txBody>
          <a:bodyPr wrap="square" rtlCol="0">
            <a:spAutoFit/>
          </a:bodyPr>
          <a:lstStyle/>
          <a:p>
            <a:r>
              <a:rPr lang="en-US" sz="1200" b="1"/>
              <a:t>Item</a:t>
            </a:r>
          </a:p>
        </p:txBody>
      </p:sp>
      <p:sp>
        <p:nvSpPr>
          <p:cNvPr id="7" name="Text Placeholder 6">
            <a:extLst>
              <a:ext uri="{FF2B5EF4-FFF2-40B4-BE49-F238E27FC236}">
                <a16:creationId xmlns:a16="http://schemas.microsoft.com/office/drawing/2014/main" id="{A5346533-CF4B-E4C8-38D6-D434ACC267F0}"/>
              </a:ext>
            </a:extLst>
          </p:cNvPr>
          <p:cNvSpPr>
            <a:spLocks noGrp="1"/>
          </p:cNvSpPr>
          <p:nvPr>
            <p:ph type="body" sz="quarter" idx="17" hasCustomPrompt="1"/>
          </p:nvPr>
        </p:nvSpPr>
        <p:spPr>
          <a:xfrm>
            <a:off x="1722268" y="161742"/>
            <a:ext cx="9951868" cy="292963"/>
          </a:xfrm>
        </p:spPr>
        <p:txBody>
          <a:bodyPr/>
          <a:lstStyle>
            <a:lvl1pPr>
              <a:defRPr sz="1200" b="1"/>
            </a:lvl1pPr>
          </a:lstStyle>
          <a:p>
            <a:pPr lvl="0"/>
            <a:r>
              <a:rPr lang="en-US"/>
              <a:t>XXX</a:t>
            </a:r>
          </a:p>
        </p:txBody>
      </p:sp>
    </p:spTree>
    <p:extLst>
      <p:ext uri="{BB962C8B-B14F-4D97-AF65-F5344CB8AC3E}">
        <p14:creationId xmlns:p14="http://schemas.microsoft.com/office/powerpoint/2010/main" val="404891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9,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6879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Keynote N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8853-B873-F2E3-2665-37A006BD8B46}"/>
              </a:ext>
            </a:extLst>
          </p:cNvPr>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11182264" cy="1744579"/>
          </a:xfrm>
          <a:prstGeom prst="foldedCorner">
            <a:avLst>
              <a:gd name="adj" fmla="val 16667"/>
            </a:avLst>
          </a:prstGeom>
          <a:solidFill>
            <a:schemeClr val="accent2">
              <a:lumMod val="20000"/>
              <a:lumOff val="80000"/>
              <a:alpha val="6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July 9,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9" name="TextBox 8">
            <a:extLst>
              <a:ext uri="{FF2B5EF4-FFF2-40B4-BE49-F238E27FC236}">
                <a16:creationId xmlns:a16="http://schemas.microsoft.com/office/drawing/2014/main" id="{B3CA4EDD-2B9A-F7F7-92D4-1D72BC4604F4}"/>
              </a:ext>
            </a:extLst>
          </p:cNvPr>
          <p:cNvSpPr txBox="1"/>
          <p:nvPr userDrawn="1"/>
        </p:nvSpPr>
        <p:spPr>
          <a:xfrm>
            <a:off x="1232140" y="112189"/>
            <a:ext cx="522467" cy="276999"/>
          </a:xfrm>
          <a:prstGeom prst="rect">
            <a:avLst/>
          </a:prstGeom>
          <a:noFill/>
        </p:spPr>
        <p:txBody>
          <a:bodyPr wrap="square" rtlCol="0">
            <a:spAutoFit/>
          </a:bodyPr>
          <a:lstStyle/>
          <a:p>
            <a:r>
              <a:rPr lang="en-US" sz="1200" b="1"/>
              <a:t>Item</a:t>
            </a:r>
          </a:p>
        </p:txBody>
      </p:sp>
      <p:sp>
        <p:nvSpPr>
          <p:cNvPr id="10" name="Text Placeholder 6">
            <a:extLst>
              <a:ext uri="{FF2B5EF4-FFF2-40B4-BE49-F238E27FC236}">
                <a16:creationId xmlns:a16="http://schemas.microsoft.com/office/drawing/2014/main" id="{60822C50-D020-6527-762E-148D7DB72FE6}"/>
              </a:ext>
            </a:extLst>
          </p:cNvPr>
          <p:cNvSpPr>
            <a:spLocks noGrp="1"/>
          </p:cNvSpPr>
          <p:nvPr>
            <p:ph type="body" sz="quarter" idx="17" hasCustomPrompt="1"/>
          </p:nvPr>
        </p:nvSpPr>
        <p:spPr>
          <a:xfrm>
            <a:off x="1722268" y="161742"/>
            <a:ext cx="9951868" cy="292963"/>
          </a:xfrm>
        </p:spPr>
        <p:txBody>
          <a:bodyPr/>
          <a:lstStyle>
            <a:lvl1pPr>
              <a:defRPr sz="1200" b="1"/>
            </a:lvl1pPr>
          </a:lstStyle>
          <a:p>
            <a:pPr lvl="0"/>
            <a:r>
              <a:rPr lang="en-US"/>
              <a:t>XXX</a:t>
            </a:r>
          </a:p>
        </p:txBody>
      </p:sp>
    </p:spTree>
    <p:extLst>
      <p:ext uri="{BB962C8B-B14F-4D97-AF65-F5344CB8AC3E}">
        <p14:creationId xmlns:p14="http://schemas.microsoft.com/office/powerpoint/2010/main" val="300262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July 9,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9243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90224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2035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ags" Target="../tags/tag3.xml"/><Relationship Id="rId3" Type="http://schemas.openxmlformats.org/officeDocument/2006/relationships/slideLayout" Target="../slideLayouts/slideLayout10.xml"/><Relationship Id="rId21" Type="http://schemas.openxmlformats.org/officeDocument/2006/relationships/image" Target="../media/image4.sv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1.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oleObject" Target="../embeddings/oleObject2.bin"/><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D892637-50E4-DD4B-56F0-CFBBD52C73DB}"/>
              </a:ext>
            </a:extLst>
          </p:cNvPr>
          <p:cNvGraphicFramePr>
            <a:graphicFrameLocks noChangeAspect="1"/>
          </p:cNvGraphicFramePr>
          <p:nvPr userDrawn="1">
            <p:custDataLst>
              <p:tags r:id="rId9"/>
            </p:custDataLst>
            <p:extLst>
              <p:ext uri="{D42A27DB-BD31-4B8C-83A1-F6EECF244321}">
                <p14:modId xmlns:p14="http://schemas.microsoft.com/office/powerpoint/2010/main" val="996458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4" name="think-cell data - do not delete" hidden="1">
                        <a:extLst>
                          <a:ext uri="{FF2B5EF4-FFF2-40B4-BE49-F238E27FC236}">
                            <a16:creationId xmlns:a16="http://schemas.microsoft.com/office/drawing/2014/main" id="{6D892637-50E4-DD4B-56F0-CFBBD52C73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12"/>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userDrawn="1"/>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289664436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51" r:id="rId3"/>
    <p:sldLayoutId id="2147483953" r:id="rId4"/>
    <p:sldLayoutId id="2147483955" r:id="rId5"/>
    <p:sldLayoutId id="2147483956" r:id="rId6"/>
    <p:sldLayoutId id="214748395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C70E188F-7C9B-28D4-86A5-D56573E75DA9}"/>
              </a:ext>
            </a:extLst>
          </p:cNvPr>
          <p:cNvGraphicFramePr>
            <a:graphicFrameLocks noChangeAspect="1"/>
          </p:cNvGraphicFramePr>
          <p:nvPr userDrawn="1">
            <p:custDataLst>
              <p:tags r:id="rId18"/>
            </p:custDataLst>
            <p:extLst>
              <p:ext uri="{D42A27DB-BD31-4B8C-83A1-F6EECF244321}">
                <p14:modId xmlns:p14="http://schemas.microsoft.com/office/powerpoint/2010/main" val="683914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4" imgH="405" progId="TCLayout.ActiveDocument.1">
                  <p:embed/>
                </p:oleObj>
              </mc:Choice>
              <mc:Fallback>
                <p:oleObj name="think-cell Slide" r:id="rId19" imgW="404" imgH="405" progId="TCLayout.ActiveDocument.1">
                  <p:embed/>
                  <p:pic>
                    <p:nvPicPr>
                      <p:cNvPr id="11" name="think-cell data - do not delete" hidden="1">
                        <a:extLst>
                          <a:ext uri="{FF2B5EF4-FFF2-40B4-BE49-F238E27FC236}">
                            <a16:creationId xmlns:a16="http://schemas.microsoft.com/office/drawing/2014/main" id="{C70E188F-7C9B-28D4-86A5-D56573E75DA9}"/>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a:extLst>
              <a:ext uri="{96DAC541-7B7A-43D3-8B79-37D633B846F1}">
                <asvg:svgBlip xmlns:asvg="http://schemas.microsoft.com/office/drawing/2016/SVG/main" r:embed="rId21"/>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11581957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50" r:id="rId15"/>
    <p:sldLayoutId id="2147483952" r:id="rId16"/>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4.x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slideLayout" Target="../slideLayouts/slideLayout9.xml"/><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tags" Target="../tags/tag67.xml"/><Relationship Id="rId2" Type="http://schemas.openxmlformats.org/officeDocument/2006/relationships/tags" Target="../tags/tag57.xml"/><Relationship Id="rId16" Type="http://schemas.openxmlformats.org/officeDocument/2006/relationships/image" Target="../media/image21.svg"/><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image" Target="../media/image10.emf"/><Relationship Id="rId10" Type="http://schemas.openxmlformats.org/officeDocument/2006/relationships/tags" Target="../tags/tag65.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72.xml"/><Relationship Id="rId7" Type="http://schemas.openxmlformats.org/officeDocument/2006/relationships/oleObject" Target="../embeddings/oleObject14.bin"/><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3.xml"/><Relationship Id="rId5" Type="http://schemas.openxmlformats.org/officeDocument/2006/relationships/slideLayout" Target="../slideLayouts/slideLayout18.xml"/><Relationship Id="rId4" Type="http://schemas.openxmlformats.org/officeDocument/2006/relationships/tags" Target="../tags/tag73.xml"/><Relationship Id="rId9" Type="http://schemas.openxmlformats.org/officeDocument/2006/relationships/hyperlink" Target="mailto:BatchZero@ercot.com" TargetMode="Externa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76.xml"/><Relationship Id="rId7" Type="http://schemas.openxmlformats.org/officeDocument/2006/relationships/slideLayout" Target="../slideLayouts/slideLayout18.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10" Type="http://schemas.openxmlformats.org/officeDocument/2006/relationships/image" Target="../media/image1.emf"/><Relationship Id="rId4" Type="http://schemas.openxmlformats.org/officeDocument/2006/relationships/tags" Target="../tags/tag77.xml"/><Relationship Id="rId9"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hyperlink" Target="mailto:LargeLoadInterconnection@ercot.com" TargetMode="Externa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hyperlink" Target="mailto:BatchZero@ercot.com" TargetMode="External"/><Relationship Id="rId5" Type="http://schemas.openxmlformats.org/officeDocument/2006/relationships/image" Target="../media/image10.e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22.sv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hyperlink" Target="mailto:BatchZero@ercot.com" TargetMode="Externa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tags" Target="../tags/tag90.xml"/><Relationship Id="rId7" Type="http://schemas.openxmlformats.org/officeDocument/2006/relationships/image" Target="../media/image1.emf"/><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oleObject" Target="../embeddings/oleObject18.bin"/><Relationship Id="rId5" Type="http://schemas.openxmlformats.org/officeDocument/2006/relationships/slideLayout" Target="../slideLayouts/slideLayout18.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7.xml"/><Relationship Id="rId7" Type="http://schemas.openxmlformats.org/officeDocument/2006/relationships/oleObject" Target="../embeddings/oleObject4.bin"/><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9.xml"/><Relationship Id="rId11" Type="http://schemas.openxmlformats.org/officeDocument/2006/relationships/slide" Target="slide32.xml"/><Relationship Id="rId5" Type="http://schemas.openxmlformats.org/officeDocument/2006/relationships/tags" Target="../tags/tag9.xml"/><Relationship Id="rId10" Type="http://schemas.openxmlformats.org/officeDocument/2006/relationships/slide" Target="slide21.xml"/><Relationship Id="rId4" Type="http://schemas.openxmlformats.org/officeDocument/2006/relationships/tags" Target="../tags/tag8.xml"/><Relationship Id="rId9"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hyperlink" Target="mailto:BatchZero@ercot.com" TargetMode="Externa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97.xml"/><Relationship Id="rId7" Type="http://schemas.openxmlformats.org/officeDocument/2006/relationships/oleObject" Target="../embeddings/oleObject20.bin"/><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Layout" Target="../slideLayouts/slideLayout9.xml"/><Relationship Id="rId11" Type="http://schemas.openxmlformats.org/officeDocument/2006/relationships/slide" Target="slide32.xml"/><Relationship Id="rId5" Type="http://schemas.openxmlformats.org/officeDocument/2006/relationships/tags" Target="../tags/tag99.xml"/><Relationship Id="rId10" Type="http://schemas.openxmlformats.org/officeDocument/2006/relationships/slide" Target="slide4.xml"/><Relationship Id="rId4" Type="http://schemas.openxmlformats.org/officeDocument/2006/relationships/tags" Target="../tags/tag98.xml"/><Relationship Id="rId9"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8.xml"/><Relationship Id="rId1" Type="http://schemas.openxmlformats.org/officeDocument/2006/relationships/tags" Target="../tags/tag100.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03.xml"/><Relationship Id="rId7" Type="http://schemas.openxmlformats.org/officeDocument/2006/relationships/image" Target="../media/image10.emf"/><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oleObject" Target="../embeddings/oleObject22.bin"/><Relationship Id="rId5" Type="http://schemas.openxmlformats.org/officeDocument/2006/relationships/slideLayout" Target="../slideLayouts/slideLayout9.xml"/><Relationship Id="rId4" Type="http://schemas.openxmlformats.org/officeDocument/2006/relationships/tags" Target="../tags/tag104.xml"/><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07.xml"/><Relationship Id="rId7" Type="http://schemas.openxmlformats.org/officeDocument/2006/relationships/image" Target="../media/image10.emf"/><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oleObject" Target="../embeddings/oleObject23.bin"/><Relationship Id="rId5" Type="http://schemas.openxmlformats.org/officeDocument/2006/relationships/slideLayout" Target="../slideLayouts/slideLayout9.xml"/><Relationship Id="rId4" Type="http://schemas.openxmlformats.org/officeDocument/2006/relationships/tags" Target="../tags/tag108.xml"/><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11.xml"/><Relationship Id="rId7" Type="http://schemas.openxmlformats.org/officeDocument/2006/relationships/image" Target="../media/image10.emf"/><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oleObject" Target="../embeddings/oleObject24.bin"/><Relationship Id="rId5" Type="http://schemas.openxmlformats.org/officeDocument/2006/relationships/slideLayout" Target="../slideLayouts/slideLayout9.xml"/><Relationship Id="rId4" Type="http://schemas.openxmlformats.org/officeDocument/2006/relationships/tags" Target="../tags/tag112.xml"/><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15.xml"/><Relationship Id="rId7" Type="http://schemas.openxmlformats.org/officeDocument/2006/relationships/image" Target="../media/image10.emf"/><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oleObject" Target="../embeddings/oleObject25.bin"/><Relationship Id="rId5" Type="http://schemas.openxmlformats.org/officeDocument/2006/relationships/slideLayout" Target="../slideLayouts/slideLayout9.xml"/><Relationship Id="rId4" Type="http://schemas.openxmlformats.org/officeDocument/2006/relationships/tags" Target="../tags/tag116.xml"/><Relationship Id="rId9"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19.xml"/><Relationship Id="rId7" Type="http://schemas.openxmlformats.org/officeDocument/2006/relationships/image" Target="../media/image10.emf"/><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oleObject" Target="../embeddings/oleObject26.bin"/><Relationship Id="rId5" Type="http://schemas.openxmlformats.org/officeDocument/2006/relationships/slideLayout" Target="../slideLayouts/slideLayout9.xml"/><Relationship Id="rId4" Type="http://schemas.openxmlformats.org/officeDocument/2006/relationships/tags" Target="../tags/tag120.xml"/><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23.xml"/><Relationship Id="rId7" Type="http://schemas.openxmlformats.org/officeDocument/2006/relationships/image" Target="../media/image10.emf"/><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oleObject" Target="../embeddings/oleObject27.bin"/><Relationship Id="rId5" Type="http://schemas.openxmlformats.org/officeDocument/2006/relationships/slideLayout" Target="../slideLayouts/slideLayout9.xml"/><Relationship Id="rId4" Type="http://schemas.openxmlformats.org/officeDocument/2006/relationships/tags" Target="../tags/tag124.xml"/><Relationship Id="rId9" Type="http://schemas.openxmlformats.org/officeDocument/2006/relationships/image" Target="../media/image24.png"/></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27.xml"/><Relationship Id="rId7" Type="http://schemas.openxmlformats.org/officeDocument/2006/relationships/image" Target="../media/image10.emf"/><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oleObject" Target="../embeddings/oleObject28.bin"/><Relationship Id="rId5" Type="http://schemas.openxmlformats.org/officeDocument/2006/relationships/slideLayout" Target="../slideLayouts/slideLayout9.xml"/><Relationship Id="rId4" Type="http://schemas.openxmlformats.org/officeDocument/2006/relationships/tags" Target="../tags/tag128.xml"/><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hyperlink" Target="mailto:BatchZero@ercot.com" TargetMode="External"/><Relationship Id="rId3" Type="http://schemas.openxmlformats.org/officeDocument/2006/relationships/slideLayout" Target="../slideLayouts/slideLayout18.xml"/><Relationship Id="rId7" Type="http://schemas.openxmlformats.org/officeDocument/2006/relationships/hyperlink" Target="https://urldefense.com/v3/__https:/www.ercot.com/services/comm/mkt_notices/M-B062326-01__;!!EIXh2HjOrYMV!b6XBG76d3cWWkdy3co2cTZnu6cXfkao66naXIod874jbGFvOWbocGbhaga7Ya4jnnK1CAXP2oKok4OIPSLDIjL5h5go$" TargetMode="External"/><Relationship Id="rId12" Type="http://schemas.openxmlformats.org/officeDocument/2006/relationships/hyperlink" Target="mailto:ClientServices@ercot.com" TargetMode="Externa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hyperlink" Target="https://www.ercot.com/services/comm/mkt_notices/M-B062326-04" TargetMode="External"/><Relationship Id="rId11" Type="http://schemas.openxmlformats.org/officeDocument/2006/relationships/hyperlink" Target="mailto:LLWG_Feedback@ercot.com" TargetMode="External"/><Relationship Id="rId5" Type="http://schemas.openxmlformats.org/officeDocument/2006/relationships/image" Target="../media/image10.emf"/><Relationship Id="rId10" Type="http://schemas.openxmlformats.org/officeDocument/2006/relationships/hyperlink" Target="https://urldefense.com/v3/__https:/www.ercot.com/services/rq/large-load-integration/__;!!EIXh2HjOrYMV!b6XBG76d3cWWkdy3co2cTZnu6cXfkao66naXIod874jbGFvOWbocGbhaga7Ya4jnnK1CAXP2oKok4OIPSLDISqYcnR0$" TargetMode="External"/><Relationship Id="rId4" Type="http://schemas.openxmlformats.org/officeDocument/2006/relationships/oleObject" Target="../embeddings/oleObject5.bin"/><Relationship Id="rId9" Type="http://schemas.openxmlformats.org/officeDocument/2006/relationships/hyperlink" Target="https://urldefense.com/v3/__https:/www.ercot.com/calendar/07092026-Batch-Zero-Weekly-Readiness__;!!EIXh2HjOrYMV!b6XBG76d3cWWkdy3co2cTZnu6cXfkao66naXIod874jbGFvOWbocGbhaga7Ya4jnnK1CAXP2oKok4OIPSLDI0diq8R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ercot.com/services/comm/mkt_notices/M-D070826-01" TargetMode="External"/><Relationship Id="rId2" Type="http://schemas.openxmlformats.org/officeDocument/2006/relationships/hyperlink" Target="https://www.ercot.com/committees/other/rpg"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hyperlink" Target="https://www.ercot.com/services/rq/large-load-integration" TargetMode="External"/><Relationship Id="rId3" Type="http://schemas.openxmlformats.org/officeDocument/2006/relationships/oleObject" Target="../embeddings/oleObject29.bin"/><Relationship Id="rId7" Type="http://schemas.openxmlformats.org/officeDocument/2006/relationships/image" Target="../media/image27.svg"/><Relationship Id="rId2" Type="http://schemas.openxmlformats.org/officeDocument/2006/relationships/slideLayout" Target="../slideLayouts/slideLayout9.xml"/><Relationship Id="rId1" Type="http://schemas.openxmlformats.org/officeDocument/2006/relationships/tags" Target="../tags/tag129.xml"/><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10.emf"/></Relationships>
</file>

<file path=ppt/slides/_rels/slide3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32.xml"/><Relationship Id="rId7" Type="http://schemas.openxmlformats.org/officeDocument/2006/relationships/oleObject" Target="../embeddings/oleObject30.bin"/><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Layout" Target="../slideLayouts/slideLayout9.xml"/><Relationship Id="rId11" Type="http://schemas.openxmlformats.org/officeDocument/2006/relationships/slide" Target="slide21.xml"/><Relationship Id="rId5" Type="http://schemas.openxmlformats.org/officeDocument/2006/relationships/tags" Target="../tags/tag134.xml"/><Relationship Id="rId10" Type="http://schemas.openxmlformats.org/officeDocument/2006/relationships/slide" Target="slide4.xml"/><Relationship Id="rId4" Type="http://schemas.openxmlformats.org/officeDocument/2006/relationships/tags" Target="../tags/tag133.xml"/><Relationship Id="rId9"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9.xml"/><Relationship Id="rId1" Type="http://schemas.openxmlformats.org/officeDocument/2006/relationships/tags" Target="../tags/tag135.xml"/><Relationship Id="rId5" Type="http://schemas.openxmlformats.org/officeDocument/2006/relationships/hyperlink" Target="https://mis.ercot.com/secure/data-products/group-reports/transmission-service-providers?id=pg7-148-m" TargetMode="Externa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9.xml"/><Relationship Id="rId1" Type="http://schemas.openxmlformats.org/officeDocument/2006/relationships/tags" Target="../tags/tag136.xml"/><Relationship Id="rId5" Type="http://schemas.openxmlformats.org/officeDocument/2006/relationships/hyperlink" Target="mailto:BatchZero@ercot.com" TargetMode="External"/><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9.xml"/><Relationship Id="rId1" Type="http://schemas.openxmlformats.org/officeDocument/2006/relationships/tags" Target="../tags/tag137.xml"/><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9.xml"/><Relationship Id="rId1" Type="http://schemas.openxmlformats.org/officeDocument/2006/relationships/tags" Target="../tags/tag138.xm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9.xml"/><Relationship Id="rId1" Type="http://schemas.openxmlformats.org/officeDocument/2006/relationships/tags" Target="../tags/tag139.xm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9.xml"/><Relationship Id="rId1" Type="http://schemas.openxmlformats.org/officeDocument/2006/relationships/tags" Target="../tags/tag140.xml"/><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hyperlink" Target="https://www.ercot.com/services/comm/mkt_notices/M-B062326-01" TargetMode="Externa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28.png"/><Relationship Id="rId5" Type="http://schemas.openxmlformats.org/officeDocument/2006/relationships/image" Target="../media/image10.emf"/><Relationship Id="rId4" Type="http://schemas.openxmlformats.org/officeDocument/2006/relationships/oleObject" Target="../embeddings/oleObject37.bin"/></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4.xml"/><Relationship Id="rId7" Type="http://schemas.openxmlformats.org/officeDocument/2006/relationships/oleObject" Target="../embeddings/oleObject6.bin"/><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9.xml"/><Relationship Id="rId11" Type="http://schemas.openxmlformats.org/officeDocument/2006/relationships/slide" Target="slide32.xml"/><Relationship Id="rId5" Type="http://schemas.openxmlformats.org/officeDocument/2006/relationships/tags" Target="../tags/tag16.xml"/><Relationship Id="rId10" Type="http://schemas.openxmlformats.org/officeDocument/2006/relationships/slide" Target="slide21.xml"/><Relationship Id="rId4" Type="http://schemas.openxmlformats.org/officeDocument/2006/relationships/tags" Target="../tags/tag15.xml"/><Relationship Id="rId9" Type="http://schemas.openxmlformats.org/officeDocument/2006/relationships/slide" Target="slide2.xml"/></Relationships>
</file>

<file path=ppt/slides/_rels/slide40.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slideLayout" Target="../slideLayouts/slideLayout18.xml"/><Relationship Id="rId18" Type="http://schemas.openxmlformats.org/officeDocument/2006/relationships/image" Target="../media/image30.png"/><Relationship Id="rId3" Type="http://schemas.openxmlformats.org/officeDocument/2006/relationships/tags" Target="../tags/tag145.xml"/><Relationship Id="rId7" Type="http://schemas.openxmlformats.org/officeDocument/2006/relationships/tags" Target="../tags/tag149.xml"/><Relationship Id="rId12" Type="http://schemas.openxmlformats.org/officeDocument/2006/relationships/tags" Target="../tags/tag154.xml"/><Relationship Id="rId17" Type="http://schemas.openxmlformats.org/officeDocument/2006/relationships/image" Target="../media/image29.png"/><Relationship Id="rId2" Type="http://schemas.openxmlformats.org/officeDocument/2006/relationships/tags" Target="../tags/tag144.xml"/><Relationship Id="rId16" Type="http://schemas.openxmlformats.org/officeDocument/2006/relationships/image" Target="../media/image15.svg"/><Relationship Id="rId20" Type="http://schemas.openxmlformats.org/officeDocument/2006/relationships/image" Target="../media/image32.png"/><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tags" Target="../tags/tag153.xml"/><Relationship Id="rId5" Type="http://schemas.openxmlformats.org/officeDocument/2006/relationships/tags" Target="../tags/tag147.xml"/><Relationship Id="rId15" Type="http://schemas.openxmlformats.org/officeDocument/2006/relationships/image" Target="../media/image1.emf"/><Relationship Id="rId10" Type="http://schemas.openxmlformats.org/officeDocument/2006/relationships/tags" Target="../tags/tag152.xml"/><Relationship Id="rId19" Type="http://schemas.openxmlformats.org/officeDocument/2006/relationships/image" Target="../media/image31.png"/><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oleObject" Target="../embeddings/oleObject38.bin"/></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9.xml"/><Relationship Id="rId1" Type="http://schemas.openxmlformats.org/officeDocument/2006/relationships/tags" Target="../tags/tag155.xml"/><Relationship Id="rId4" Type="http://schemas.openxmlformats.org/officeDocument/2006/relationships/image" Target="../media/image10.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9.xml"/><Relationship Id="rId1" Type="http://schemas.openxmlformats.org/officeDocument/2006/relationships/tags" Target="../tags/tag156.xml"/><Relationship Id="rId4" Type="http://schemas.openxmlformats.org/officeDocument/2006/relationships/image" Target="../media/image10.emf"/></Relationships>
</file>

<file path=ppt/slides/_rels/slide46.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hyperlink" Target="https://www.ercot.com/mktrules/issues/NPRR1325#background" TargetMode="External"/><Relationship Id="rId3" Type="http://schemas.openxmlformats.org/officeDocument/2006/relationships/oleObject" Target="../embeddings/oleObject7.bin"/><Relationship Id="rId7" Type="http://schemas.openxmlformats.org/officeDocument/2006/relationships/hyperlink" Target="https://www.ercot.com/mktrules/issues/PGRR145#keydocs" TargetMode="External"/><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hyperlink" Target="https://www.ercot.com/services/rq/large-load-integration/" TargetMode="External"/><Relationship Id="rId5" Type="http://schemas.openxmlformats.org/officeDocument/2006/relationships/hyperlink" Target="mailto:LLWG_Feedback@ercot.com" TargetMode="External"/><Relationship Id="rId4" Type="http://schemas.openxmlformats.org/officeDocument/2006/relationships/image" Target="../media/image11.emf"/><Relationship Id="rId9" Type="http://schemas.openxmlformats.org/officeDocument/2006/relationships/hyperlink" Target="https://www.ercot.com/services/comm/mkt_notices/M-B062326-01"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tags" Target="../tags/tag159.xml"/><Relationship Id="rId7" Type="http://schemas.openxmlformats.org/officeDocument/2006/relationships/image" Target="../media/image10.emf"/><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oleObject" Target="../embeddings/oleObject41.bin"/><Relationship Id="rId5" Type="http://schemas.openxmlformats.org/officeDocument/2006/relationships/slideLayout" Target="../slideLayouts/slideLayout9.xml"/><Relationship Id="rId10" Type="http://schemas.openxmlformats.org/officeDocument/2006/relationships/image" Target="../media/image35.svg"/><Relationship Id="rId4" Type="http://schemas.openxmlformats.org/officeDocument/2006/relationships/tags" Target="../tags/tag160.xml"/><Relationship Id="rId9" Type="http://schemas.openxmlformats.org/officeDocument/2006/relationships/image" Target="../media/image34.svg"/></Relationships>
</file>

<file path=ppt/slides/_rels/slide51.xml.rels><?xml version="1.0" encoding="UTF-8" standalone="yes"?>
<Relationships xmlns="http://schemas.openxmlformats.org/package/2006/relationships"><Relationship Id="rId8" Type="http://schemas.openxmlformats.org/officeDocument/2006/relationships/tags" Target="../tags/tag168.xml"/><Relationship Id="rId13" Type="http://schemas.openxmlformats.org/officeDocument/2006/relationships/slideLayout" Target="../slideLayouts/slideLayout18.xml"/><Relationship Id="rId18" Type="http://schemas.openxmlformats.org/officeDocument/2006/relationships/image" Target="../media/image37.png"/><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tags" Target="../tags/tag172.xml"/><Relationship Id="rId17" Type="http://schemas.openxmlformats.org/officeDocument/2006/relationships/image" Target="../media/image36.png"/><Relationship Id="rId2" Type="http://schemas.openxmlformats.org/officeDocument/2006/relationships/tags" Target="../tags/tag162.xml"/><Relationship Id="rId16" Type="http://schemas.openxmlformats.org/officeDocument/2006/relationships/image" Target="../media/image15.svg"/><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tags" Target="../tags/tag171.xml"/><Relationship Id="rId5" Type="http://schemas.openxmlformats.org/officeDocument/2006/relationships/tags" Target="../tags/tag165.xml"/><Relationship Id="rId15" Type="http://schemas.openxmlformats.org/officeDocument/2006/relationships/image" Target="../media/image1.emf"/><Relationship Id="rId10" Type="http://schemas.openxmlformats.org/officeDocument/2006/relationships/tags" Target="../tags/tag170.xml"/><Relationship Id="rId19" Type="http://schemas.openxmlformats.org/officeDocument/2006/relationships/image" Target="../media/image38.png"/><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oleObject" Target="../embeddings/oleObject42.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tags" Target="../tags/tag175.xml"/><Relationship Id="rId7" Type="http://schemas.openxmlformats.org/officeDocument/2006/relationships/notesSlide" Target="../notesSlides/notesSlide5.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9.xml"/><Relationship Id="rId5" Type="http://schemas.openxmlformats.org/officeDocument/2006/relationships/tags" Target="../tags/tag177.xml"/><Relationship Id="rId4" Type="http://schemas.openxmlformats.org/officeDocument/2006/relationships/tags" Target="../tags/tag176.xml"/><Relationship Id="rId9" Type="http://schemas.openxmlformats.org/officeDocument/2006/relationships/image" Target="../media/image10.emf"/></Relationships>
</file>

<file path=ppt/slides/_rels/slide5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80.xml"/><Relationship Id="rId7" Type="http://schemas.openxmlformats.org/officeDocument/2006/relationships/oleObject" Target="../embeddings/oleObject44.bin"/><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9.xml"/><Relationship Id="rId5" Type="http://schemas.openxmlformats.org/officeDocument/2006/relationships/tags" Target="../tags/tag182.xml"/><Relationship Id="rId4" Type="http://schemas.openxmlformats.org/officeDocument/2006/relationships/tags" Target="../tags/tag181.xml"/></Relationships>
</file>

<file path=ppt/slides/_rels/slide5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85.xml"/><Relationship Id="rId7" Type="http://schemas.openxmlformats.org/officeDocument/2006/relationships/oleObject" Target="../embeddings/oleObject45.bin"/><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slideLayout" Target="../slideLayouts/slideLayout9.xml"/><Relationship Id="rId5" Type="http://schemas.openxmlformats.org/officeDocument/2006/relationships/tags" Target="../tags/tag187.xml"/><Relationship Id="rId4" Type="http://schemas.openxmlformats.org/officeDocument/2006/relationships/tags" Target="../tags/tag186.xml"/></Relationships>
</file>

<file path=ppt/slides/_rels/slide5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90.xml"/><Relationship Id="rId7" Type="http://schemas.openxmlformats.org/officeDocument/2006/relationships/oleObject" Target="../embeddings/oleObject46.bin"/><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Layout" Target="../slideLayouts/slideLayout9.xml"/><Relationship Id="rId5" Type="http://schemas.openxmlformats.org/officeDocument/2006/relationships/tags" Target="../tags/tag192.xml"/><Relationship Id="rId4" Type="http://schemas.openxmlformats.org/officeDocument/2006/relationships/tags" Target="../tags/tag19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9.xml"/><Relationship Id="rId1" Type="http://schemas.openxmlformats.org/officeDocument/2006/relationships/tags" Target="../tags/tag193.xml"/><Relationship Id="rId4" Type="http://schemas.openxmlformats.org/officeDocument/2006/relationships/image" Target="../media/image10.emf"/></Relationships>
</file>

<file path=ppt/slides/_rels/slide5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96.xml"/><Relationship Id="rId7" Type="http://schemas.openxmlformats.org/officeDocument/2006/relationships/image" Target="../media/image10.emf"/><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oleObject" Target="../embeddings/oleObject22.bin"/><Relationship Id="rId5" Type="http://schemas.openxmlformats.org/officeDocument/2006/relationships/slideLayout" Target="../slideLayouts/slideLayout9.xml"/><Relationship Id="rId4" Type="http://schemas.openxmlformats.org/officeDocument/2006/relationships/tags" Target="../tags/tag197.xml"/><Relationship Id="rId9" Type="http://schemas.openxmlformats.org/officeDocument/2006/relationships/image" Target="../media/image24.png"/></Relationships>
</file>

<file path=ppt/slides/_rels/slide5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00.xml"/><Relationship Id="rId7" Type="http://schemas.openxmlformats.org/officeDocument/2006/relationships/image" Target="../media/image10.emf"/><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oleObject" Target="../embeddings/oleObject23.bin"/><Relationship Id="rId5" Type="http://schemas.openxmlformats.org/officeDocument/2006/relationships/slideLayout" Target="../slideLayouts/slideLayout9.xml"/><Relationship Id="rId4" Type="http://schemas.openxmlformats.org/officeDocument/2006/relationships/tags" Target="../tags/tag201.xml"/><Relationship Id="rId9" Type="http://schemas.openxmlformats.org/officeDocument/2006/relationships/image" Target="../media/image24.png"/></Relationships>
</file>

<file path=ppt/slides/_rels/slide5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04.xml"/><Relationship Id="rId7" Type="http://schemas.openxmlformats.org/officeDocument/2006/relationships/image" Target="../media/image10.emf"/><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oleObject" Target="../embeddings/oleObject24.bin"/><Relationship Id="rId5" Type="http://schemas.openxmlformats.org/officeDocument/2006/relationships/slideLayout" Target="../slideLayouts/slideLayout9.xml"/><Relationship Id="rId4" Type="http://schemas.openxmlformats.org/officeDocument/2006/relationships/tags" Target="../tags/tag205.xml"/><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26" Type="http://schemas.openxmlformats.org/officeDocument/2006/relationships/notesSlide" Target="../notesSlides/notesSlide2.xml"/><Relationship Id="rId3" Type="http://schemas.openxmlformats.org/officeDocument/2006/relationships/tags" Target="../tags/tag20.xml"/><Relationship Id="rId21" Type="http://schemas.openxmlformats.org/officeDocument/2006/relationships/tags" Target="../tags/tag38.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slideLayout" Target="../slideLayouts/slideLayout9.xml"/><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tags" Target="../tags/tag37.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tags" Target="../tags/tag41.xml"/><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tags" Target="../tags/tag40.xml"/><Relationship Id="rId28" Type="http://schemas.openxmlformats.org/officeDocument/2006/relationships/image" Target="../media/image1.emf"/><Relationship Id="rId10" Type="http://schemas.openxmlformats.org/officeDocument/2006/relationships/tags" Target="../tags/tag27.xml"/><Relationship Id="rId19" Type="http://schemas.openxmlformats.org/officeDocument/2006/relationships/tags" Target="../tags/tag36.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tags" Target="../tags/tag39.xml"/><Relationship Id="rId27" Type="http://schemas.openxmlformats.org/officeDocument/2006/relationships/oleObject" Target="../embeddings/oleObject8.bin"/></Relationships>
</file>

<file path=ppt/slides/_rels/slide6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08.xml"/><Relationship Id="rId7" Type="http://schemas.openxmlformats.org/officeDocument/2006/relationships/image" Target="../media/image10.emf"/><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oleObject" Target="../embeddings/oleObject25.bin"/><Relationship Id="rId5" Type="http://schemas.openxmlformats.org/officeDocument/2006/relationships/slideLayout" Target="../slideLayouts/slideLayout9.xml"/><Relationship Id="rId4" Type="http://schemas.openxmlformats.org/officeDocument/2006/relationships/tags" Target="../tags/tag209.xml"/><Relationship Id="rId9" Type="http://schemas.openxmlformats.org/officeDocument/2006/relationships/image" Target="../media/image24.png"/></Relationships>
</file>

<file path=ppt/slides/_rels/slide6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12.xml"/><Relationship Id="rId7" Type="http://schemas.openxmlformats.org/officeDocument/2006/relationships/image" Target="../media/image10.emf"/><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oleObject" Target="../embeddings/oleObject26.bin"/><Relationship Id="rId5" Type="http://schemas.openxmlformats.org/officeDocument/2006/relationships/slideLayout" Target="../slideLayouts/slideLayout9.xml"/><Relationship Id="rId4" Type="http://schemas.openxmlformats.org/officeDocument/2006/relationships/tags" Target="../tags/tag213.xml"/><Relationship Id="rId9" Type="http://schemas.openxmlformats.org/officeDocument/2006/relationships/image" Target="../media/image24.png"/></Relationships>
</file>

<file path=ppt/slides/_rels/slide6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16.xml"/><Relationship Id="rId7" Type="http://schemas.openxmlformats.org/officeDocument/2006/relationships/image" Target="../media/image10.emf"/><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oleObject" Target="../embeddings/oleObject27.bin"/><Relationship Id="rId5" Type="http://schemas.openxmlformats.org/officeDocument/2006/relationships/slideLayout" Target="../slideLayouts/slideLayout9.xml"/><Relationship Id="rId4" Type="http://schemas.openxmlformats.org/officeDocument/2006/relationships/tags" Target="../tags/tag217.xml"/><Relationship Id="rId9" Type="http://schemas.openxmlformats.org/officeDocument/2006/relationships/image" Target="../media/image24.png"/></Relationships>
</file>

<file path=ppt/slides/_rels/slide6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20.xml"/><Relationship Id="rId7" Type="http://schemas.openxmlformats.org/officeDocument/2006/relationships/image" Target="../media/image10.emf"/><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oleObject" Target="../embeddings/oleObject48.bin"/><Relationship Id="rId5" Type="http://schemas.openxmlformats.org/officeDocument/2006/relationships/slideLayout" Target="../slideLayouts/slideLayout9.xml"/><Relationship Id="rId4" Type="http://schemas.openxmlformats.org/officeDocument/2006/relationships/tags" Target="../tags/tag221.xml"/><Relationship Id="rId9" Type="http://schemas.openxmlformats.org/officeDocument/2006/relationships/image" Target="../media/image2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24.xml"/><Relationship Id="rId7" Type="http://schemas.openxmlformats.org/officeDocument/2006/relationships/image" Target="../media/image10.emf"/><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oleObject" Target="../embeddings/oleObject49.bin"/><Relationship Id="rId5" Type="http://schemas.openxmlformats.org/officeDocument/2006/relationships/slideLayout" Target="../slideLayouts/slideLayout9.xml"/><Relationship Id="rId4" Type="http://schemas.openxmlformats.org/officeDocument/2006/relationships/tags" Target="../tags/tag225.xml"/><Relationship Id="rId9" Type="http://schemas.openxmlformats.org/officeDocument/2006/relationships/image" Target="../media/image40.png"/></Relationships>
</file>

<file path=ppt/slides/_rels/slide6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28.xml"/><Relationship Id="rId7" Type="http://schemas.openxmlformats.org/officeDocument/2006/relationships/image" Target="../media/image10.emf"/><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oleObject" Target="../embeddings/oleObject50.bin"/><Relationship Id="rId5" Type="http://schemas.openxmlformats.org/officeDocument/2006/relationships/slideLayout" Target="../slideLayouts/slideLayout9.xml"/><Relationship Id="rId4" Type="http://schemas.openxmlformats.org/officeDocument/2006/relationships/tags" Target="../tags/tag229.xml"/><Relationship Id="rId9" Type="http://schemas.openxmlformats.org/officeDocument/2006/relationships/image" Target="../media/image40.png"/></Relationships>
</file>

<file path=ppt/slides/_rels/slide6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32.xml"/><Relationship Id="rId7" Type="http://schemas.openxmlformats.org/officeDocument/2006/relationships/image" Target="../media/image10.emf"/><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oleObject" Target="../embeddings/oleObject51.bin"/><Relationship Id="rId5" Type="http://schemas.openxmlformats.org/officeDocument/2006/relationships/slideLayout" Target="../slideLayouts/slideLayout9.xml"/><Relationship Id="rId4" Type="http://schemas.openxmlformats.org/officeDocument/2006/relationships/tags" Target="../tags/tag233.xml"/><Relationship Id="rId9" Type="http://schemas.openxmlformats.org/officeDocument/2006/relationships/image" Target="../media/image40.png"/></Relationships>
</file>

<file path=ppt/slides/_rels/slide6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36.xml"/><Relationship Id="rId7" Type="http://schemas.openxmlformats.org/officeDocument/2006/relationships/image" Target="../media/image10.emf"/><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oleObject" Target="../embeddings/oleObject52.bin"/><Relationship Id="rId5" Type="http://schemas.openxmlformats.org/officeDocument/2006/relationships/slideLayout" Target="../slideLayouts/slideLayout9.xml"/><Relationship Id="rId4" Type="http://schemas.openxmlformats.org/officeDocument/2006/relationships/tags" Target="../tags/tag237.xml"/><Relationship Id="rId9" Type="http://schemas.openxmlformats.org/officeDocument/2006/relationships/image" Target="../media/image40.png"/></Relationships>
</file>

<file path=ppt/slides/_rels/slide6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40.xml"/><Relationship Id="rId7" Type="http://schemas.openxmlformats.org/officeDocument/2006/relationships/image" Target="../media/image10.emf"/><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oleObject" Target="../embeddings/oleObject53.bin"/><Relationship Id="rId5" Type="http://schemas.openxmlformats.org/officeDocument/2006/relationships/slideLayout" Target="../slideLayouts/slideLayout9.xml"/><Relationship Id="rId4" Type="http://schemas.openxmlformats.org/officeDocument/2006/relationships/tags" Target="../tags/tag241.xml"/><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hyperlink" Target="https://www.ercot.com/services/rq/large-load-integration" TargetMode="External"/><Relationship Id="rId3" Type="http://schemas.openxmlformats.org/officeDocument/2006/relationships/tags" Target="../tags/tag44.xml"/><Relationship Id="rId7" Type="http://schemas.openxmlformats.org/officeDocument/2006/relationships/image" Target="../media/image12.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0.emf"/><Relationship Id="rId5" Type="http://schemas.openxmlformats.org/officeDocument/2006/relationships/oleObject" Target="../embeddings/oleObject9.bin"/><Relationship Id="rId10" Type="http://schemas.openxmlformats.org/officeDocument/2006/relationships/image" Target="../media/image14.png"/><Relationship Id="rId4" Type="http://schemas.openxmlformats.org/officeDocument/2006/relationships/slideLayout" Target="../slideLayouts/slideLayout12.xml"/><Relationship Id="rId9" Type="http://schemas.openxmlformats.org/officeDocument/2006/relationships/image" Target="../media/image13.png"/></Relationships>
</file>

<file path=ppt/slides/_rels/slide7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44.xml"/><Relationship Id="rId7" Type="http://schemas.openxmlformats.org/officeDocument/2006/relationships/image" Target="../media/image10.emf"/><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oleObject" Target="../embeddings/oleObject54.bin"/><Relationship Id="rId5" Type="http://schemas.openxmlformats.org/officeDocument/2006/relationships/slideLayout" Target="../slideLayouts/slideLayout9.xml"/><Relationship Id="rId4" Type="http://schemas.openxmlformats.org/officeDocument/2006/relationships/tags" Target="../tags/tag245.xml"/><Relationship Id="rId9" Type="http://schemas.openxmlformats.org/officeDocument/2006/relationships/image" Target="../media/image40.png"/></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9.xml"/><Relationship Id="rId1" Type="http://schemas.openxmlformats.org/officeDocument/2006/relationships/tags" Target="../tags/tag246.xml"/><Relationship Id="rId4" Type="http://schemas.openxmlformats.org/officeDocument/2006/relationships/image" Target="../media/image10.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tags" Target="../tags/tag249.xml"/><Relationship Id="rId7" Type="http://schemas.openxmlformats.org/officeDocument/2006/relationships/slideLayout" Target="../slideLayouts/slideLayout9.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tags" Target="../tags/tag252.xml"/><Relationship Id="rId5" Type="http://schemas.openxmlformats.org/officeDocument/2006/relationships/tags" Target="../tags/tag251.xml"/><Relationship Id="rId10" Type="http://schemas.openxmlformats.org/officeDocument/2006/relationships/image" Target="../media/image41.png"/><Relationship Id="rId4" Type="http://schemas.openxmlformats.org/officeDocument/2006/relationships/tags" Target="../tags/tag250.xml"/><Relationship Id="rId9" Type="http://schemas.openxmlformats.org/officeDocument/2006/relationships/image" Target="../media/image10.emf"/></Relationships>
</file>

<file path=ppt/slides/_rels/slide74.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image" Target="../media/image42.png"/><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image" Target="../media/image10.emf"/><Relationship Id="rId5" Type="http://schemas.openxmlformats.org/officeDocument/2006/relationships/tags" Target="../tags/tag257.xml"/><Relationship Id="rId10" Type="http://schemas.openxmlformats.org/officeDocument/2006/relationships/oleObject" Target="../embeddings/oleObject57.bin"/><Relationship Id="rId4" Type="http://schemas.openxmlformats.org/officeDocument/2006/relationships/tags" Target="../tags/tag256.xml"/><Relationship Id="rId9"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263.xml"/><Relationship Id="rId7" Type="http://schemas.openxmlformats.org/officeDocument/2006/relationships/image" Target="../media/image10.emf"/><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oleObject" Target="../embeddings/oleObject58.bin"/><Relationship Id="rId5" Type="http://schemas.openxmlformats.org/officeDocument/2006/relationships/notesSlide" Target="../notesSlides/notesSlide6.xml"/><Relationship Id="rId4"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266.xml"/><Relationship Id="rId7" Type="http://schemas.openxmlformats.org/officeDocument/2006/relationships/image" Target="../media/image10.emf"/><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oleObject" Target="../embeddings/oleObject59.bin"/><Relationship Id="rId5" Type="http://schemas.openxmlformats.org/officeDocument/2006/relationships/slideLayout" Target="../slideLayouts/slideLayout9.xml"/><Relationship Id="rId4" Type="http://schemas.openxmlformats.org/officeDocument/2006/relationships/tags" Target="../tags/tag267.xml"/><Relationship Id="rId9" Type="http://schemas.openxmlformats.org/officeDocument/2006/relationships/image" Target="../media/image45.png"/></Relationships>
</file>

<file path=ppt/slides/_rels/slide7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270.xml"/><Relationship Id="rId7" Type="http://schemas.openxmlformats.org/officeDocument/2006/relationships/image" Target="../media/image10.emf"/><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oleObject" Target="../embeddings/oleObject60.bin"/><Relationship Id="rId5" Type="http://schemas.openxmlformats.org/officeDocument/2006/relationships/slideLayout" Target="../slideLayouts/slideLayout9.xml"/><Relationship Id="rId4" Type="http://schemas.openxmlformats.org/officeDocument/2006/relationships/tags" Target="../tags/tag271.xml"/><Relationship Id="rId9" Type="http://schemas.openxmlformats.org/officeDocument/2006/relationships/image" Target="../media/image45.png"/></Relationships>
</file>

<file path=ppt/slides/_rels/slide7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274.xml"/><Relationship Id="rId7" Type="http://schemas.openxmlformats.org/officeDocument/2006/relationships/image" Target="../media/image10.emf"/><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oleObject" Target="../embeddings/oleObject61.bin"/><Relationship Id="rId5" Type="http://schemas.openxmlformats.org/officeDocument/2006/relationships/slideLayout" Target="../slideLayouts/slideLayout9.xml"/><Relationship Id="rId4" Type="http://schemas.openxmlformats.org/officeDocument/2006/relationships/tags" Target="../tags/tag275.xml"/><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7.png"/><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16.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15.svg"/><Relationship Id="rId5" Type="http://schemas.openxmlformats.org/officeDocument/2006/relationships/tags" Target="../tags/tag49.xml"/><Relationship Id="rId10" Type="http://schemas.openxmlformats.org/officeDocument/2006/relationships/image" Target="../media/image1.emf"/><Relationship Id="rId4" Type="http://schemas.openxmlformats.org/officeDocument/2006/relationships/tags" Target="../tags/tag48.xml"/><Relationship Id="rId9" Type="http://schemas.openxmlformats.org/officeDocument/2006/relationships/oleObject" Target="../embeddings/oleObject10.bin"/></Relationships>
</file>

<file path=ppt/slides/_rels/slide8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278.xml"/><Relationship Id="rId7" Type="http://schemas.openxmlformats.org/officeDocument/2006/relationships/image" Target="../media/image10.emf"/><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oleObject" Target="../embeddings/oleObject62.bin"/><Relationship Id="rId5" Type="http://schemas.openxmlformats.org/officeDocument/2006/relationships/slideLayout" Target="../slideLayouts/slideLayout9.xml"/><Relationship Id="rId4" Type="http://schemas.openxmlformats.org/officeDocument/2006/relationships/tags" Target="../tags/tag279.xml"/><Relationship Id="rId9" Type="http://schemas.openxmlformats.org/officeDocument/2006/relationships/image" Target="../media/image45.png"/></Relationships>
</file>

<file path=ppt/slides/_rels/slide8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282.xml"/><Relationship Id="rId7" Type="http://schemas.openxmlformats.org/officeDocument/2006/relationships/image" Target="../media/image10.emf"/><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oleObject" Target="../embeddings/oleObject63.bin"/><Relationship Id="rId5" Type="http://schemas.openxmlformats.org/officeDocument/2006/relationships/slideLayout" Target="../slideLayouts/slideLayout9.xml"/><Relationship Id="rId4" Type="http://schemas.openxmlformats.org/officeDocument/2006/relationships/tags" Target="../tags/tag283.xml"/><Relationship Id="rId9" Type="http://schemas.openxmlformats.org/officeDocument/2006/relationships/image" Target="../media/image45.png"/></Relationships>
</file>

<file path=ppt/slides/_rels/slide8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286.xml"/><Relationship Id="rId7" Type="http://schemas.openxmlformats.org/officeDocument/2006/relationships/image" Target="../media/image10.emf"/><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oleObject" Target="../embeddings/oleObject64.bin"/><Relationship Id="rId5" Type="http://schemas.openxmlformats.org/officeDocument/2006/relationships/slideLayout" Target="../slideLayouts/slideLayout9.xml"/><Relationship Id="rId4" Type="http://schemas.openxmlformats.org/officeDocument/2006/relationships/tags" Target="../tags/tag287.xml"/><Relationship Id="rId9" Type="http://schemas.openxmlformats.org/officeDocument/2006/relationships/image" Target="../media/image45.png"/></Relationships>
</file>

<file path=ppt/slides/_rels/slide8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290.xml"/><Relationship Id="rId7" Type="http://schemas.openxmlformats.org/officeDocument/2006/relationships/image" Target="../media/image10.emf"/><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oleObject" Target="../embeddings/oleObject65.bin"/><Relationship Id="rId5" Type="http://schemas.openxmlformats.org/officeDocument/2006/relationships/slideLayout" Target="../slideLayouts/slideLayout9.xml"/><Relationship Id="rId4" Type="http://schemas.openxmlformats.org/officeDocument/2006/relationships/tags" Target="../tags/tag291.xml"/><Relationship Id="rId9" Type="http://schemas.openxmlformats.org/officeDocument/2006/relationships/image" Target="../media/image45.png"/></Relationships>
</file>

<file path=ppt/slides/_rels/slide8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294.xml"/><Relationship Id="rId7" Type="http://schemas.openxmlformats.org/officeDocument/2006/relationships/image" Target="../media/image10.emf"/><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oleObject" Target="../embeddings/oleObject66.bin"/><Relationship Id="rId5" Type="http://schemas.openxmlformats.org/officeDocument/2006/relationships/slideLayout" Target="../slideLayouts/slideLayout9.xml"/><Relationship Id="rId4" Type="http://schemas.openxmlformats.org/officeDocument/2006/relationships/tags" Target="../tags/tag295.xml"/><Relationship Id="rId9" Type="http://schemas.openxmlformats.org/officeDocument/2006/relationships/image" Target="../media/image45.png"/></Relationships>
</file>

<file path=ppt/slides/_rels/slide8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298.xml"/><Relationship Id="rId7" Type="http://schemas.openxmlformats.org/officeDocument/2006/relationships/image" Target="../media/image10.emf"/><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oleObject" Target="../embeddings/oleObject67.bin"/><Relationship Id="rId5" Type="http://schemas.openxmlformats.org/officeDocument/2006/relationships/slideLayout" Target="../slideLayouts/slideLayout9.xml"/><Relationship Id="rId4" Type="http://schemas.openxmlformats.org/officeDocument/2006/relationships/tags" Target="../tags/tag299.xml"/><Relationship Id="rId9" Type="http://schemas.openxmlformats.org/officeDocument/2006/relationships/image" Target="../media/image47.png"/></Relationships>
</file>

<file path=ppt/slides/_rels/slide8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302.xml"/><Relationship Id="rId7" Type="http://schemas.openxmlformats.org/officeDocument/2006/relationships/image" Target="../media/image10.emf"/><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oleObject" Target="../embeddings/oleObject68.bin"/><Relationship Id="rId5" Type="http://schemas.openxmlformats.org/officeDocument/2006/relationships/slideLayout" Target="../slideLayouts/slideLayout9.xml"/><Relationship Id="rId4" Type="http://schemas.openxmlformats.org/officeDocument/2006/relationships/tags" Target="../tags/tag303.xml"/><Relationship Id="rId9" Type="http://schemas.openxmlformats.org/officeDocument/2006/relationships/image" Target="../media/image47.png"/></Relationships>
</file>

<file path=ppt/slides/_rels/slide8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306.xml"/><Relationship Id="rId7" Type="http://schemas.openxmlformats.org/officeDocument/2006/relationships/image" Target="../media/image10.emf"/><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oleObject" Target="../embeddings/oleObject69.bin"/><Relationship Id="rId5" Type="http://schemas.openxmlformats.org/officeDocument/2006/relationships/slideLayout" Target="../slideLayouts/slideLayout9.xml"/><Relationship Id="rId4" Type="http://schemas.openxmlformats.org/officeDocument/2006/relationships/tags" Target="../tags/tag307.xml"/><Relationship Id="rId9" Type="http://schemas.openxmlformats.org/officeDocument/2006/relationships/image" Target="../media/image47.png"/></Relationships>
</file>

<file path=ppt/slides/_rels/slide8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310.xml"/><Relationship Id="rId7" Type="http://schemas.openxmlformats.org/officeDocument/2006/relationships/image" Target="../media/image10.emf"/><Relationship Id="rId2" Type="http://schemas.openxmlformats.org/officeDocument/2006/relationships/tags" Target="../tags/tag309.xml"/><Relationship Id="rId1" Type="http://schemas.openxmlformats.org/officeDocument/2006/relationships/tags" Target="../tags/tag308.xml"/><Relationship Id="rId6" Type="http://schemas.openxmlformats.org/officeDocument/2006/relationships/oleObject" Target="../embeddings/oleObject70.bin"/><Relationship Id="rId5" Type="http://schemas.openxmlformats.org/officeDocument/2006/relationships/slideLayout" Target="../slideLayouts/slideLayout9.xml"/><Relationship Id="rId4" Type="http://schemas.openxmlformats.org/officeDocument/2006/relationships/tags" Target="../tags/tag311.xml"/><Relationship Id="rId9" Type="http://schemas.openxmlformats.org/officeDocument/2006/relationships/image" Target="../media/image47.png"/></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2.xml"/><Relationship Id="rId1" Type="http://schemas.openxmlformats.org/officeDocument/2006/relationships/tags" Target="../tags/tag31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54.xml"/><Relationship Id="rId7" Type="http://schemas.openxmlformats.org/officeDocument/2006/relationships/image" Target="../media/image10.emf"/><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oleObject" Target="../embeddings/oleObject11.bin"/><Relationship Id="rId5" Type="http://schemas.openxmlformats.org/officeDocument/2006/relationships/slideLayout" Target="../slideLayouts/slideLayout9.xml"/><Relationship Id="rId10" Type="http://schemas.openxmlformats.org/officeDocument/2006/relationships/image" Target="../media/image20.svg"/><Relationship Id="rId4" Type="http://schemas.openxmlformats.org/officeDocument/2006/relationships/tags" Target="../tags/tag55.xml"/><Relationship Id="rId9" Type="http://schemas.openxmlformats.org/officeDocument/2006/relationships/image" Target="../media/image19.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9.xml"/><Relationship Id="rId1" Type="http://schemas.openxmlformats.org/officeDocument/2006/relationships/tags" Target="../tags/tag313.xml"/><Relationship Id="rId6" Type="http://schemas.openxmlformats.org/officeDocument/2006/relationships/image" Target="../media/image49.svg"/><Relationship Id="rId5" Type="http://schemas.openxmlformats.org/officeDocument/2006/relationships/image" Target="../media/image48.svg"/><Relationship Id="rId4" Type="http://schemas.openxmlformats.org/officeDocument/2006/relationships/image" Target="../media/image1.emf"/></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hyperlink" Target="mailto:LargeLoadInterconnection@ercot.com" TargetMode="Externa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8" Type="http://schemas.openxmlformats.org/officeDocument/2006/relationships/tags" Target="../tags/tag321.xml"/><Relationship Id="rId13" Type="http://schemas.openxmlformats.org/officeDocument/2006/relationships/image" Target="../media/image1.emf"/><Relationship Id="rId3" Type="http://schemas.openxmlformats.org/officeDocument/2006/relationships/tags" Target="../tags/tag316.xml"/><Relationship Id="rId7" Type="http://schemas.openxmlformats.org/officeDocument/2006/relationships/tags" Target="../tags/tag320.xml"/><Relationship Id="rId12" Type="http://schemas.openxmlformats.org/officeDocument/2006/relationships/oleObject" Target="../embeddings/oleObject73.bin"/><Relationship Id="rId2" Type="http://schemas.openxmlformats.org/officeDocument/2006/relationships/tags" Target="../tags/tag315.xml"/><Relationship Id="rId16" Type="http://schemas.openxmlformats.org/officeDocument/2006/relationships/image" Target="../media/image51.png"/><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slideLayout" Target="../slideLayouts/slideLayout18.xml"/><Relationship Id="rId5" Type="http://schemas.openxmlformats.org/officeDocument/2006/relationships/tags" Target="../tags/tag318.xml"/><Relationship Id="rId15" Type="http://schemas.openxmlformats.org/officeDocument/2006/relationships/image" Target="../media/image50.png"/><Relationship Id="rId10" Type="http://schemas.openxmlformats.org/officeDocument/2006/relationships/tags" Target="../tags/tag323.xml"/><Relationship Id="rId4" Type="http://schemas.openxmlformats.org/officeDocument/2006/relationships/tags" Target="../tags/tag317.xml"/><Relationship Id="rId9" Type="http://schemas.openxmlformats.org/officeDocument/2006/relationships/tags" Target="../tags/tag322.xml"/><Relationship Id="rId14" Type="http://schemas.openxmlformats.org/officeDocument/2006/relationships/image" Target="../media/image15.svg"/></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9.xml"/><Relationship Id="rId1" Type="http://schemas.openxmlformats.org/officeDocument/2006/relationships/tags" Target="../tags/tag324.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3A2F191-D419-6C9F-6373-90A0BA12B952}"/>
              </a:ext>
            </a:extLst>
          </p:cNvPr>
          <p:cNvGraphicFramePr>
            <a:graphicFrameLocks noChangeAspect="1"/>
          </p:cNvGraphicFramePr>
          <p:nvPr>
            <p:custDataLst>
              <p:tags r:id="rId1"/>
            </p:custDataLst>
            <p:extLst>
              <p:ext uri="{D42A27DB-BD31-4B8C-83A1-F6EECF244321}">
                <p14:modId xmlns:p14="http://schemas.microsoft.com/office/powerpoint/2010/main" val="3740623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4" name="think-cell data - do not delete" hidden="1">
                        <a:extLst>
                          <a:ext uri="{FF2B5EF4-FFF2-40B4-BE49-F238E27FC236}">
                            <a16:creationId xmlns:a16="http://schemas.microsoft.com/office/drawing/2014/main" id="{93A2F191-D419-6C9F-6373-90A0BA12B95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8695AE-90AD-E99B-21B8-9B7E27C5D7A3}"/>
              </a:ext>
            </a:extLst>
          </p:cNvPr>
          <p:cNvSpPr>
            <a:spLocks noGrp="1"/>
          </p:cNvSpPr>
          <p:nvPr>
            <p:ph type="ctrTitle"/>
          </p:nvPr>
        </p:nvSpPr>
        <p:spPr>
          <a:xfrm>
            <a:off x="5074920" y="2071888"/>
            <a:ext cx="6316168" cy="3366409"/>
          </a:xfrm>
        </p:spPr>
        <p:txBody>
          <a:bodyPr vert="horz" lIns="91440" tIns="45720" rIns="91440" bIns="45720" anchor="t">
            <a:noAutofit/>
          </a:bodyPr>
          <a:lstStyle/>
          <a:p>
            <a:r>
              <a:rPr lang="en-US"/>
              <a:t>Batch Zero Readiness Meeting #8</a:t>
            </a:r>
            <a:br>
              <a:rPr lang="en-US"/>
            </a:br>
            <a:br>
              <a:rPr lang="en-US"/>
            </a:br>
            <a:br>
              <a:rPr lang="en-US"/>
            </a:br>
            <a:br>
              <a:rPr lang="en-US"/>
            </a:br>
            <a:r>
              <a:rPr lang="en-US"/>
              <a:t>July 9, 2026</a:t>
            </a:r>
          </a:p>
        </p:txBody>
      </p:sp>
      <p:sp>
        <p:nvSpPr>
          <p:cNvPr id="3" name="TextBox 2">
            <a:extLst>
              <a:ext uri="{FF2B5EF4-FFF2-40B4-BE49-F238E27FC236}">
                <a16:creationId xmlns:a16="http://schemas.microsoft.com/office/drawing/2014/main" id="{E0167A66-996C-75BE-27D0-7BC2D4D47409}"/>
              </a:ext>
            </a:extLst>
          </p:cNvPr>
          <p:cNvSpPr txBox="1">
            <a:spLocks/>
          </p:cNvSpPr>
          <p:nvPr/>
        </p:nvSpPr>
        <p:spPr>
          <a:xfrm>
            <a:off x="5074920" y="5438297"/>
            <a:ext cx="6316168"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solidFill>
                  <a:schemeClr val="bg1">
                    <a:lumMod val="50000"/>
                  </a:schemeClr>
                </a:solidFill>
              </a:rPr>
              <a:t>Disclaimer:</a:t>
            </a:r>
            <a:r>
              <a:rPr lang="en-US" sz="1200">
                <a:solidFill>
                  <a:schemeClr val="bg1">
                    <a:lumMod val="50000"/>
                  </a:schemeClr>
                </a:solidFill>
              </a:rPr>
              <a:t> This presentation is provided solely for informational and discussion purposes and does not constitute a binding interpretation of the ERCOT Protocols, Planning Guide, or any other governing authority. In the event of any conflict between this presentation and the ERCOT Protocols, Planning Guide, or other applicable governing documents, the governing documents shall prevail.</a:t>
            </a:r>
          </a:p>
        </p:txBody>
      </p:sp>
    </p:spTree>
    <p:extLst>
      <p:ext uri="{BB962C8B-B14F-4D97-AF65-F5344CB8AC3E}">
        <p14:creationId xmlns:p14="http://schemas.microsoft.com/office/powerpoint/2010/main" val="1463134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ED2C5-A5E1-11A5-E595-DDFD5DF261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3F0FE-799C-A82D-3802-1684D7C04C1B}"/>
              </a:ext>
            </a:extLst>
          </p:cNvPr>
          <p:cNvSpPr>
            <a:spLocks noGrp="1"/>
          </p:cNvSpPr>
          <p:nvPr>
            <p:ph type="title"/>
          </p:nvPr>
        </p:nvSpPr>
        <p:spPr/>
        <p:txBody>
          <a:bodyPr/>
          <a:lstStyle/>
          <a:p>
            <a:r>
              <a:rPr lang="en-US"/>
              <a:t>Key Deadlines for Batch Zero</a:t>
            </a:r>
          </a:p>
        </p:txBody>
      </p:sp>
      <p:sp>
        <p:nvSpPr>
          <p:cNvPr id="3" name="Text Placeholder 2">
            <a:extLst>
              <a:ext uri="{FF2B5EF4-FFF2-40B4-BE49-F238E27FC236}">
                <a16:creationId xmlns:a16="http://schemas.microsoft.com/office/drawing/2014/main" id="{EB0984FC-2AB0-B046-FFF1-C07CA14EA852}"/>
              </a:ext>
            </a:extLst>
          </p:cNvPr>
          <p:cNvSpPr>
            <a:spLocks noGrp="1"/>
          </p:cNvSpPr>
          <p:nvPr>
            <p:ph type="body" sz="quarter" idx="17"/>
          </p:nvPr>
        </p:nvSpPr>
        <p:spPr>
          <a:xfrm>
            <a:off x="495299" y="1371600"/>
            <a:ext cx="6791325" cy="5029200"/>
          </a:xfrm>
        </p:spPr>
        <p:txBody>
          <a:bodyPr>
            <a:normAutofit fontScale="92500" lnSpcReduction="10000"/>
          </a:bodyPr>
          <a:lstStyle/>
          <a:p>
            <a:pPr marL="285750" indent="-285750">
              <a:buFont typeface="Arial" panose="020B0604020202020204" pitchFamily="34" charset="0"/>
              <a:buChar char="•"/>
            </a:pPr>
            <a:r>
              <a:rPr lang="en-US" sz="2400"/>
              <a:t>Per PGRR145, the current Large Load Interconnection Study (LLIS) process will cease operation after July 10, 2026</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This means </a:t>
            </a:r>
            <a:r>
              <a:rPr lang="en-US" sz="2400" b="1"/>
              <a:t>July 10 is the last day ERCOT is able to review and approve LLIS studies</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Starting on July 11, the Batch Zero Interconnection Study will be the </a:t>
            </a:r>
            <a:r>
              <a:rPr lang="en-US" sz="2400" u="sng"/>
              <a:t>only</a:t>
            </a:r>
            <a:r>
              <a:rPr lang="en-US" sz="2400"/>
              <a:t> path to connect a Large Load to the ERCOT system</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The inclusion and treatment of Large Loads in Batch Zero </a:t>
            </a:r>
            <a:r>
              <a:rPr lang="en-US" sz="2400" b="1"/>
              <a:t>will be determined by the status of qualifying studies as they stand at the end of the day on July 10, 2026</a:t>
            </a:r>
          </a:p>
        </p:txBody>
      </p:sp>
      <p:sp>
        <p:nvSpPr>
          <p:cNvPr id="6" name="Slide Number Placeholder 5">
            <a:extLst>
              <a:ext uri="{FF2B5EF4-FFF2-40B4-BE49-F238E27FC236}">
                <a16:creationId xmlns:a16="http://schemas.microsoft.com/office/drawing/2014/main" id="{AA31968D-34D0-DE00-FD66-893FEFB83513}"/>
              </a:ext>
            </a:extLst>
          </p:cNvPr>
          <p:cNvSpPr>
            <a:spLocks noGrp="1"/>
          </p:cNvSpPr>
          <p:nvPr>
            <p:ph type="sldNum" sz="quarter" idx="12"/>
          </p:nvPr>
        </p:nvSpPr>
        <p:spPr>
          <a:solidFill>
            <a:srgbClr val="E6EBEF"/>
          </a:solidFill>
        </p:spPr>
        <p:txBody>
          <a:bodyPr/>
          <a:lstStyle/>
          <a:p>
            <a:fld id="{BCDE79FB-97BA-492B-8D57-F1373F9ADA95}" type="slidenum">
              <a:rPr lang="en-US" smtClean="0"/>
              <a:t>10</a:t>
            </a:fld>
            <a:endParaRPr lang="en-US"/>
          </a:p>
        </p:txBody>
      </p:sp>
      <p:graphicFrame>
        <p:nvGraphicFramePr>
          <p:cNvPr id="16" name="Content Placeholder 15">
            <a:extLst>
              <a:ext uri="{FF2B5EF4-FFF2-40B4-BE49-F238E27FC236}">
                <a16:creationId xmlns:a16="http://schemas.microsoft.com/office/drawing/2014/main" id="{A423C264-479C-5C67-7401-B39E39C508B3}"/>
              </a:ext>
            </a:extLst>
          </p:cNvPr>
          <p:cNvGraphicFramePr>
            <a:graphicFrameLocks noGrp="1"/>
          </p:cNvGraphicFramePr>
          <p:nvPr>
            <p:ph idx="16"/>
          </p:nvPr>
        </p:nvGraphicFramePr>
        <p:xfrm>
          <a:off x="7863551" y="914400"/>
          <a:ext cx="415097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A802D4C-701B-74F9-CBB9-E5BAE8515F6C}"/>
              </a:ext>
            </a:extLst>
          </p:cNvPr>
          <p:cNvSpPr/>
          <p:nvPr/>
        </p:nvSpPr>
        <p:spPr>
          <a:xfrm>
            <a:off x="164638" y="5072742"/>
            <a:ext cx="7391400" cy="1480457"/>
          </a:xfrm>
          <a:prstGeom prst="rect">
            <a:avLst/>
          </a:prstGeom>
          <a:noFill/>
          <a:ln w="476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395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FBFBD-8C28-5DB0-5870-8F9434D78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5F523-00EB-75D4-26F1-C22B8295E79A}"/>
              </a:ext>
            </a:extLst>
          </p:cNvPr>
          <p:cNvSpPr>
            <a:spLocks noGrp="1"/>
          </p:cNvSpPr>
          <p:nvPr>
            <p:ph type="title"/>
          </p:nvPr>
        </p:nvSpPr>
        <p:spPr/>
        <p:txBody>
          <a:bodyPr/>
          <a:lstStyle/>
          <a:p>
            <a:r>
              <a:rPr lang="en-US"/>
              <a:t>Review of PGRR115 Process Timelines – Study Reviews and Approvals</a:t>
            </a:r>
          </a:p>
        </p:txBody>
      </p:sp>
      <p:sp>
        <p:nvSpPr>
          <p:cNvPr id="3" name="Text Placeholder 2">
            <a:extLst>
              <a:ext uri="{FF2B5EF4-FFF2-40B4-BE49-F238E27FC236}">
                <a16:creationId xmlns:a16="http://schemas.microsoft.com/office/drawing/2014/main" id="{8B2A418B-48EC-D4BD-8B21-82ED0ED2EC1E}"/>
              </a:ext>
            </a:extLst>
          </p:cNvPr>
          <p:cNvSpPr>
            <a:spLocks noGrp="1"/>
          </p:cNvSpPr>
          <p:nvPr>
            <p:ph type="body" sz="quarter" idx="16"/>
          </p:nvPr>
        </p:nvSpPr>
        <p:spPr>
          <a:xfrm>
            <a:off x="495301" y="1063706"/>
            <a:ext cx="6542108" cy="5422738"/>
          </a:xfrm>
        </p:spPr>
        <p:txBody>
          <a:bodyPr/>
          <a:lstStyle/>
          <a:p>
            <a:pPr marL="285750" indent="-285750">
              <a:buFont typeface="Arial" panose="020B0604020202020204" pitchFamily="34" charset="0"/>
              <a:buChar char="•"/>
            </a:pPr>
            <a:r>
              <a:rPr lang="en-US" sz="1800"/>
              <a:t>Per Section 9.4 of the </a:t>
            </a:r>
            <a:r>
              <a:rPr lang="en-US" sz="1800" u="sng"/>
              <a:t>current</a:t>
            </a:r>
            <a:r>
              <a:rPr lang="en-US" sz="1800"/>
              <a:t> Planning Guide, all LLIS studies must be submitted to ERCOT for review and approval.</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will continue to review studies under this process through July 10.</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As described in the Planning Guide, it can take </a:t>
            </a:r>
            <a:r>
              <a:rPr lang="en-US" sz="1800" b="1"/>
              <a:t>up to 30 Business Days </a:t>
            </a:r>
            <a:r>
              <a:rPr lang="en-US" sz="1800"/>
              <a:t>for ERCOT to review a submitted study. </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review is </a:t>
            </a:r>
            <a:r>
              <a:rPr lang="en-US" sz="1800" u="sng"/>
              <a:t>not</a:t>
            </a:r>
            <a:r>
              <a:rPr lang="en-US" sz="1800"/>
              <a:t> guaranteed to result in an approval. Any required updates to a submitted study are treated as a new submission, which restarts the timeline for review.</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does not have visibility into the amount of time needed by TSPs to perform a LLIS study. Please reach out to your lead TSP with questions about the status of a study that has not yet been submitted to ERCOT for review.</a:t>
            </a:r>
          </a:p>
          <a:p>
            <a:pPr marL="285750" indent="-285750">
              <a:buFont typeface="Arial" panose="020B0604020202020204" pitchFamily="34" charset="0"/>
              <a:buChar char="•"/>
            </a:pPr>
            <a:endParaRPr lang="en-US" sz="1800"/>
          </a:p>
          <a:p>
            <a:endParaRPr lang="en-US" sz="1800"/>
          </a:p>
        </p:txBody>
      </p:sp>
      <p:sp>
        <p:nvSpPr>
          <p:cNvPr id="4" name="Text Placeholder 3">
            <a:extLst>
              <a:ext uri="{FF2B5EF4-FFF2-40B4-BE49-F238E27FC236}">
                <a16:creationId xmlns:a16="http://schemas.microsoft.com/office/drawing/2014/main" id="{C0D20222-7BFD-FEAA-A736-11E11FC46647}"/>
              </a:ext>
            </a:extLst>
          </p:cNvPr>
          <p:cNvSpPr>
            <a:spLocks noGrp="1"/>
          </p:cNvSpPr>
          <p:nvPr>
            <p:ph type="body" sz="quarter" idx="15"/>
          </p:nvPr>
        </p:nvSpPr>
        <p:spPr>
          <a:xfrm flipH="1">
            <a:off x="7598003" y="1676399"/>
            <a:ext cx="4060596" cy="3775277"/>
          </a:xfrm>
        </p:spPr>
        <p:txBody>
          <a:bodyPr/>
          <a:lstStyle/>
          <a:p>
            <a:r>
              <a:rPr lang="en-US" sz="2000"/>
              <a:t>Key Takeaways</a:t>
            </a:r>
          </a:p>
          <a:p>
            <a:pPr marL="285750" indent="-285750">
              <a:buFont typeface="Arial" panose="020B0604020202020204" pitchFamily="34" charset="0"/>
              <a:buChar char="•"/>
            </a:pPr>
            <a:r>
              <a:rPr lang="en-US" sz="1800" b="0"/>
              <a:t>The existing study review process remains in effect through July 10.</a:t>
            </a:r>
          </a:p>
          <a:p>
            <a:pPr marL="285750" indent="-285750">
              <a:buFont typeface="Arial" panose="020B0604020202020204" pitchFamily="34" charset="0"/>
              <a:buChar char="•"/>
            </a:pPr>
            <a:r>
              <a:rPr lang="en-US" sz="1800" b="0"/>
              <a:t>ERCOT continues to review submitted study reports as quickly as possible once submitted.</a:t>
            </a:r>
          </a:p>
          <a:p>
            <a:pPr marL="285750" indent="-285750">
              <a:buFont typeface="Arial" panose="020B0604020202020204" pitchFamily="34" charset="0"/>
              <a:buChar char="•"/>
            </a:pPr>
            <a:r>
              <a:rPr lang="en-US" sz="1800"/>
              <a:t>ERCOT cannot guarantee a new or updated study report submitted after May 28, 2026 will be reviewed by July 10. </a:t>
            </a:r>
          </a:p>
        </p:txBody>
      </p:sp>
      <p:sp>
        <p:nvSpPr>
          <p:cNvPr id="5" name="Slide Number Placeholder 4">
            <a:extLst>
              <a:ext uri="{FF2B5EF4-FFF2-40B4-BE49-F238E27FC236}">
                <a16:creationId xmlns:a16="http://schemas.microsoft.com/office/drawing/2014/main" id="{876DD525-77A4-5A70-7BA6-4135B84A0033}"/>
              </a:ext>
            </a:extLst>
          </p:cNvPr>
          <p:cNvSpPr>
            <a:spLocks noGrp="1"/>
          </p:cNvSpPr>
          <p:nvPr>
            <p:ph type="sldNum" sz="quarter" idx="12"/>
          </p:nvPr>
        </p:nvSpPr>
        <p:spPr/>
        <p:txBody>
          <a:bodyPr/>
          <a:lstStyle/>
          <a:p>
            <a:fld id="{BCDE79FB-97BA-492B-8D57-F1373F9ADA95}" type="slidenum">
              <a:rPr lang="en-US" smtClean="0"/>
              <a:t>11</a:t>
            </a:fld>
            <a:endParaRPr lang="en-US"/>
          </a:p>
        </p:txBody>
      </p:sp>
    </p:spTree>
    <p:extLst>
      <p:ext uri="{BB962C8B-B14F-4D97-AF65-F5344CB8AC3E}">
        <p14:creationId xmlns:p14="http://schemas.microsoft.com/office/powerpoint/2010/main" val="309999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B059B50-7F48-0915-761A-1FDD6E8D7F7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9" name="think-cell data - do not delete" hidden="1">
                        <a:extLst>
                          <a:ext uri="{FF2B5EF4-FFF2-40B4-BE49-F238E27FC236}">
                            <a16:creationId xmlns:a16="http://schemas.microsoft.com/office/drawing/2014/main" id="{DB059B50-7F48-0915-761A-1FDD6E8D7F79}"/>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3B23B20-49FB-5497-F4B9-81DA6FEB2D5E}"/>
              </a:ext>
            </a:extLst>
          </p:cNvPr>
          <p:cNvSpPr>
            <a:spLocks noGrp="1"/>
          </p:cNvSpPr>
          <p:nvPr>
            <p:ph type="title"/>
          </p:nvPr>
        </p:nvSpPr>
        <p:spPr>
          <a:xfrm>
            <a:off x="1257300" y="210624"/>
            <a:ext cx="10401300" cy="332399"/>
          </a:xfrm>
        </p:spPr>
        <p:txBody>
          <a:bodyPr vert="horz">
            <a:spAutoFit/>
          </a:bodyPr>
          <a:lstStyle/>
          <a:p>
            <a:r>
              <a:rPr lang="en-US"/>
              <a:t>Batch Zero key submission deadlines and main responsibilities</a:t>
            </a:r>
            <a:endParaRPr lang="en-US" sz="1200">
              <a:cs typeface="Arial"/>
            </a:endParaRPr>
          </a:p>
        </p:txBody>
      </p:sp>
      <p:sp>
        <p:nvSpPr>
          <p:cNvPr id="4" name="Slide Number Placeholder 5">
            <a:extLst>
              <a:ext uri="{FF2B5EF4-FFF2-40B4-BE49-F238E27FC236}">
                <a16:creationId xmlns:a16="http://schemas.microsoft.com/office/drawing/2014/main" id="{63216D0A-0AB1-3643-BDBD-F07665983A0F}"/>
              </a:ext>
            </a:extLst>
          </p:cNvPr>
          <p:cNvSpPr>
            <a:spLocks noGrp="1"/>
          </p:cNvSpPr>
          <p:nvPr>
            <p:ph type="sldNum" sz="quarter" idx="12"/>
          </p:nvPr>
        </p:nvSpPr>
        <p:spPr/>
        <p:txBody>
          <a:bodyPr/>
          <a:lstStyle/>
          <a:p>
            <a:fld id="{BCDE79FB-97BA-492B-8D57-F1373F9ADA95}" type="slidenum">
              <a:rPr lang="en-US" smtClean="0"/>
              <a:t>12</a:t>
            </a:fld>
            <a:endParaRPr lang="en-US"/>
          </a:p>
        </p:txBody>
      </p:sp>
      <p:sp>
        <p:nvSpPr>
          <p:cNvPr id="60" name="Rectangle 59">
            <a:extLst>
              <a:ext uri="{FF2B5EF4-FFF2-40B4-BE49-F238E27FC236}">
                <a16:creationId xmlns:a16="http://schemas.microsoft.com/office/drawing/2014/main" id="{E19A15D6-5AAF-A820-304F-629DAFD3C914}"/>
              </a:ext>
            </a:extLst>
          </p:cNvPr>
          <p:cNvSpPr>
            <a:spLocks/>
          </p:cNvSpPr>
          <p:nvPr/>
        </p:nvSpPr>
        <p:spPr>
          <a:xfrm>
            <a:off x="3166917" y="10362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sp>
        <p:nvSpPr>
          <p:cNvPr id="5" name="Rectangle 4">
            <a:extLst>
              <a:ext uri="{FF2B5EF4-FFF2-40B4-BE49-F238E27FC236}">
                <a16:creationId xmlns:a16="http://schemas.microsoft.com/office/drawing/2014/main" id="{A74D28EB-786D-38A7-27D5-545533AADDBA}"/>
              </a:ext>
            </a:extLst>
          </p:cNvPr>
          <p:cNvSpPr>
            <a:spLocks/>
          </p:cNvSpPr>
          <p:nvPr/>
        </p:nvSpPr>
        <p:spPr>
          <a:xfrm>
            <a:off x="624839" y="1643023"/>
            <a:ext cx="838620" cy="12622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ILLE</a:t>
            </a:r>
          </a:p>
        </p:txBody>
      </p:sp>
      <p:sp>
        <p:nvSpPr>
          <p:cNvPr id="6" name="Rectangle 5">
            <a:extLst>
              <a:ext uri="{FF2B5EF4-FFF2-40B4-BE49-F238E27FC236}">
                <a16:creationId xmlns:a16="http://schemas.microsoft.com/office/drawing/2014/main" id="{7C6D352A-8CFA-7013-712C-E077C7E07181}"/>
              </a:ext>
            </a:extLst>
          </p:cNvPr>
          <p:cNvSpPr>
            <a:spLocks/>
          </p:cNvSpPr>
          <p:nvPr/>
        </p:nvSpPr>
        <p:spPr>
          <a:xfrm>
            <a:off x="624839" y="3100546"/>
            <a:ext cx="838620" cy="1262285"/>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TSP/DSP</a:t>
            </a:r>
          </a:p>
        </p:txBody>
      </p:sp>
      <p:sp>
        <p:nvSpPr>
          <p:cNvPr id="7" name="Rectangle 6">
            <a:extLst>
              <a:ext uri="{FF2B5EF4-FFF2-40B4-BE49-F238E27FC236}">
                <a16:creationId xmlns:a16="http://schemas.microsoft.com/office/drawing/2014/main" id="{0346890E-FC0C-8279-FEDC-9866A54B4887}"/>
              </a:ext>
            </a:extLst>
          </p:cNvPr>
          <p:cNvSpPr>
            <a:spLocks/>
          </p:cNvSpPr>
          <p:nvPr/>
        </p:nvSpPr>
        <p:spPr>
          <a:xfrm>
            <a:off x="624839" y="4558070"/>
            <a:ext cx="838620" cy="1262285"/>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a:t>
            </a:r>
          </a:p>
        </p:txBody>
      </p:sp>
      <p:cxnSp>
        <p:nvCxnSpPr>
          <p:cNvPr id="10" name="Straight Connector 9">
            <a:extLst>
              <a:ext uri="{FF2B5EF4-FFF2-40B4-BE49-F238E27FC236}">
                <a16:creationId xmlns:a16="http://schemas.microsoft.com/office/drawing/2014/main" id="{9E7931A4-50C3-70E8-339F-336D64C5C58F}"/>
              </a:ext>
            </a:extLst>
          </p:cNvPr>
          <p:cNvCxnSpPr>
            <a:cxnSpLocks/>
          </p:cNvCxnSpPr>
          <p:nvPr>
            <p:custDataLst>
              <p:tags r:id="rId2"/>
            </p:custDataLst>
          </p:nvPr>
        </p:nvCxnSpPr>
        <p:spPr bwMode="auto">
          <a:xfrm>
            <a:off x="624839" y="3002927"/>
            <a:ext cx="11033761"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845A4A2-8623-DF6A-C9E6-BFB627703D68}"/>
              </a:ext>
            </a:extLst>
          </p:cNvPr>
          <p:cNvCxnSpPr>
            <a:cxnSpLocks/>
          </p:cNvCxnSpPr>
          <p:nvPr>
            <p:custDataLst>
              <p:tags r:id="rId3"/>
            </p:custDataLst>
          </p:nvPr>
        </p:nvCxnSpPr>
        <p:spPr bwMode="auto">
          <a:xfrm>
            <a:off x="624839" y="4460450"/>
            <a:ext cx="11033761"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519BF89-C761-DB90-A3CD-5DC29E1B2B88}"/>
              </a:ext>
            </a:extLst>
          </p:cNvPr>
          <p:cNvCxnSpPr>
            <a:cxnSpLocks/>
          </p:cNvCxnSpPr>
          <p:nvPr>
            <p:custDataLst>
              <p:tags r:id="rId4"/>
            </p:custDataLst>
          </p:nvPr>
        </p:nvCxnSpPr>
        <p:spPr bwMode="auto">
          <a:xfrm>
            <a:off x="1606907" y="1392487"/>
            <a:ext cx="10051693" cy="0"/>
          </a:xfrm>
          <a:prstGeom prst="line">
            <a:avLst/>
          </a:prstGeom>
          <a:ln w="28575"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 name="Oval 21">
            <a:extLst>
              <a:ext uri="{FF2B5EF4-FFF2-40B4-BE49-F238E27FC236}">
                <a16:creationId xmlns:a16="http://schemas.microsoft.com/office/drawing/2014/main" id="{25024BCC-A4E1-CD0D-97FD-280C07DF6B15}"/>
              </a:ext>
            </a:extLst>
          </p:cNvPr>
          <p:cNvSpPr/>
          <p:nvPr/>
        </p:nvSpPr>
        <p:spPr>
          <a:xfrm>
            <a:off x="3936950"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F7D50A9-8146-397F-1414-FE948C10EAAE}"/>
              </a:ext>
            </a:extLst>
          </p:cNvPr>
          <p:cNvSpPr/>
          <p:nvPr/>
        </p:nvSpPr>
        <p:spPr>
          <a:xfrm>
            <a:off x="6449873"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D716DFF-5AF1-2968-D936-C449E4302049}"/>
              </a:ext>
            </a:extLst>
          </p:cNvPr>
          <p:cNvSpPr/>
          <p:nvPr/>
        </p:nvSpPr>
        <p:spPr>
          <a:xfrm>
            <a:off x="8962796"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4411ADF-C377-E86F-62C2-E22C6481A95F}"/>
              </a:ext>
            </a:extLst>
          </p:cNvPr>
          <p:cNvSpPr/>
          <p:nvPr/>
        </p:nvSpPr>
        <p:spPr>
          <a:xfrm>
            <a:off x="11475720"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TextBox 26">
            <a:extLst>
              <a:ext uri="{FF2B5EF4-FFF2-40B4-BE49-F238E27FC236}">
                <a16:creationId xmlns:a16="http://schemas.microsoft.com/office/drawing/2014/main" id="{6D089211-BE3E-F6F9-6819-A3625B5398E1}"/>
              </a:ext>
            </a:extLst>
          </p:cNvPr>
          <p:cNvSpPr txBox="1">
            <a:spLocks/>
          </p:cNvSpPr>
          <p:nvPr/>
        </p:nvSpPr>
        <p:spPr>
          <a:xfrm>
            <a:off x="3396633" y="1056785"/>
            <a:ext cx="754456"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July 10</a:t>
            </a:r>
          </a:p>
        </p:txBody>
      </p:sp>
      <p:sp>
        <p:nvSpPr>
          <p:cNvPr id="28" name="TextBox 27">
            <a:extLst>
              <a:ext uri="{FF2B5EF4-FFF2-40B4-BE49-F238E27FC236}">
                <a16:creationId xmlns:a16="http://schemas.microsoft.com/office/drawing/2014/main" id="{A81E89C5-FBD1-D7E6-08F6-7713A34E44C6}"/>
              </a:ext>
            </a:extLst>
          </p:cNvPr>
          <p:cNvSpPr txBox="1">
            <a:spLocks/>
          </p:cNvSpPr>
          <p:nvPr/>
        </p:nvSpPr>
        <p:spPr>
          <a:xfrm>
            <a:off x="5909556" y="1056785"/>
            <a:ext cx="754456"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July 24</a:t>
            </a:r>
          </a:p>
        </p:txBody>
      </p:sp>
      <p:sp>
        <p:nvSpPr>
          <p:cNvPr id="29" name="TextBox 28">
            <a:extLst>
              <a:ext uri="{FF2B5EF4-FFF2-40B4-BE49-F238E27FC236}">
                <a16:creationId xmlns:a16="http://schemas.microsoft.com/office/drawing/2014/main" id="{95150486-E315-6802-392F-A352F8772442}"/>
              </a:ext>
            </a:extLst>
          </p:cNvPr>
          <p:cNvSpPr txBox="1">
            <a:spLocks/>
          </p:cNvSpPr>
          <p:nvPr/>
        </p:nvSpPr>
        <p:spPr>
          <a:xfrm>
            <a:off x="8194425" y="1056785"/>
            <a:ext cx="1004181"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August 7</a:t>
            </a:r>
          </a:p>
        </p:txBody>
      </p:sp>
      <p:sp>
        <p:nvSpPr>
          <p:cNvPr id="31" name="TextBox 30">
            <a:extLst>
              <a:ext uri="{FF2B5EF4-FFF2-40B4-BE49-F238E27FC236}">
                <a16:creationId xmlns:a16="http://schemas.microsoft.com/office/drawing/2014/main" id="{5631A14C-0FFF-3BB5-030C-057035198C11}"/>
              </a:ext>
            </a:extLst>
          </p:cNvPr>
          <p:cNvSpPr txBox="1">
            <a:spLocks/>
          </p:cNvSpPr>
          <p:nvPr/>
        </p:nvSpPr>
        <p:spPr>
          <a:xfrm>
            <a:off x="10615645" y="1056785"/>
            <a:ext cx="1104599"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August 31</a:t>
            </a:r>
          </a:p>
        </p:txBody>
      </p:sp>
      <p:sp>
        <p:nvSpPr>
          <p:cNvPr id="16" name="TextBox 15">
            <a:extLst>
              <a:ext uri="{FF2B5EF4-FFF2-40B4-BE49-F238E27FC236}">
                <a16:creationId xmlns:a16="http://schemas.microsoft.com/office/drawing/2014/main" id="{68B4AB5B-0759-7C17-3E5E-6F8E766F7D4B}"/>
              </a:ext>
            </a:extLst>
          </p:cNvPr>
          <p:cNvSpPr txBox="1">
            <a:spLocks/>
          </p:cNvSpPr>
          <p:nvPr/>
        </p:nvSpPr>
        <p:spPr>
          <a:xfrm>
            <a:off x="10350394" y="734793"/>
            <a:ext cx="1004181" cy="184666"/>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200" b="1">
                <a:cs typeface="Arial"/>
              </a:rPr>
              <a:t>Detailed next</a:t>
            </a:r>
          </a:p>
        </p:txBody>
      </p:sp>
      <p:sp>
        <p:nvSpPr>
          <p:cNvPr id="32" name="Rectangle 31">
            <a:extLst>
              <a:ext uri="{FF2B5EF4-FFF2-40B4-BE49-F238E27FC236}">
                <a16:creationId xmlns:a16="http://schemas.microsoft.com/office/drawing/2014/main" id="{88512D9B-DB4F-4F7D-D3A3-C01DC76997A3}"/>
              </a:ext>
            </a:extLst>
          </p:cNvPr>
          <p:cNvSpPr>
            <a:spLocks/>
          </p:cNvSpPr>
          <p:nvPr/>
        </p:nvSpPr>
        <p:spPr>
          <a:xfrm>
            <a:off x="1606907" y="1664768"/>
            <a:ext cx="2330043" cy="1218796"/>
          </a:xfrm>
          <a:prstGeom prst="rect">
            <a:avLst/>
          </a:prstGeom>
          <a:solidFill>
            <a:srgbClr val="00576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r>
              <a:rPr lang="en-US" sz="1100" b="1"/>
              <a:t>Deadline for ILLE to submit required Batch Zero eligibility materials </a:t>
            </a:r>
            <a:r>
              <a:rPr lang="en-US" sz="1100"/>
              <a:t>to the Interconnecting TSP/DSP and, where required, directly to ERCOT (e.g., dynamic load models)</a:t>
            </a:r>
          </a:p>
        </p:txBody>
      </p:sp>
      <p:sp>
        <p:nvSpPr>
          <p:cNvPr id="35" name="Rectangle 34">
            <a:extLst>
              <a:ext uri="{FF2B5EF4-FFF2-40B4-BE49-F238E27FC236}">
                <a16:creationId xmlns:a16="http://schemas.microsoft.com/office/drawing/2014/main" id="{6B336C66-24EE-01EB-13B3-0BAC1A93BD42}"/>
              </a:ext>
            </a:extLst>
          </p:cNvPr>
          <p:cNvSpPr>
            <a:spLocks/>
          </p:cNvSpPr>
          <p:nvPr/>
        </p:nvSpPr>
        <p:spPr>
          <a:xfrm>
            <a:off x="4119830" y="3100546"/>
            <a:ext cx="2330043" cy="121879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Deadline for TSPs/DSPs to submit complete Batch Zero eligibility packages </a:t>
            </a:r>
            <a:r>
              <a:rPr lang="en-US" sz="1100">
                <a:solidFill>
                  <a:schemeClr val="tx1"/>
                </a:solidFill>
              </a:rPr>
              <a:t>and supporting materials to ERCOT</a:t>
            </a:r>
          </a:p>
        </p:txBody>
      </p:sp>
      <p:sp>
        <p:nvSpPr>
          <p:cNvPr id="36" name="Rectangle 35">
            <a:extLst>
              <a:ext uri="{FF2B5EF4-FFF2-40B4-BE49-F238E27FC236}">
                <a16:creationId xmlns:a16="http://schemas.microsoft.com/office/drawing/2014/main" id="{C7A662BA-29EF-147E-87C4-68BC9331FF9E}"/>
              </a:ext>
            </a:extLst>
          </p:cNvPr>
          <p:cNvSpPr>
            <a:spLocks/>
          </p:cNvSpPr>
          <p:nvPr/>
        </p:nvSpPr>
        <p:spPr>
          <a:xfrm>
            <a:off x="6655615" y="4558070"/>
            <a:ext cx="2307182" cy="1218796"/>
          </a:xfrm>
          <a:prstGeom prst="rect">
            <a:avLst/>
          </a:prstGeom>
          <a:solidFill>
            <a:srgbClr val="78D2D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Deadline for ERCOT to notify TSPs/DSPs of Batch Zero classification results</a:t>
            </a:r>
            <a:r>
              <a:rPr lang="en-US" sz="1100">
                <a:solidFill>
                  <a:schemeClr val="tx1"/>
                </a:solidFill>
              </a:rPr>
              <a:t>, including eligibility determinations and identified dynamic model or data deficiencies</a:t>
            </a:r>
          </a:p>
        </p:txBody>
      </p:sp>
      <p:sp>
        <p:nvSpPr>
          <p:cNvPr id="37" name="Rectangle 36">
            <a:extLst>
              <a:ext uri="{FF2B5EF4-FFF2-40B4-BE49-F238E27FC236}">
                <a16:creationId xmlns:a16="http://schemas.microsoft.com/office/drawing/2014/main" id="{704D51B3-A018-8068-6FA4-1C7A4B03F9B6}"/>
              </a:ext>
            </a:extLst>
          </p:cNvPr>
          <p:cNvSpPr>
            <a:spLocks/>
          </p:cNvSpPr>
          <p:nvPr/>
        </p:nvSpPr>
        <p:spPr>
          <a:xfrm>
            <a:off x="9145676" y="1664768"/>
            <a:ext cx="2330045" cy="1218796"/>
          </a:xfrm>
          <a:prstGeom prst="rect">
            <a:avLst/>
          </a:prstGeom>
          <a:solidFill>
            <a:srgbClr val="005763">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Deadline for ILLEs to resolve identified dynamic model and technical data deficiencies </a:t>
            </a:r>
            <a:r>
              <a:rPr lang="en-US" sz="1100"/>
              <a:t>and submit corrected materials</a:t>
            </a:r>
          </a:p>
        </p:txBody>
      </p:sp>
      <p:cxnSp>
        <p:nvCxnSpPr>
          <p:cNvPr id="40" name="Straight Connector 39">
            <a:extLst>
              <a:ext uri="{FF2B5EF4-FFF2-40B4-BE49-F238E27FC236}">
                <a16:creationId xmlns:a16="http://schemas.microsoft.com/office/drawing/2014/main" id="{4333878B-12EA-4347-4C4F-EB8443D409A2}"/>
              </a:ext>
            </a:extLst>
          </p:cNvPr>
          <p:cNvCxnSpPr>
            <a:cxnSpLocks/>
          </p:cNvCxnSpPr>
          <p:nvPr>
            <p:custDataLst>
              <p:tags r:id="rId5"/>
            </p:custDataLst>
          </p:nvPr>
        </p:nvCxnSpPr>
        <p:spPr bwMode="auto">
          <a:xfrm flipV="1">
            <a:off x="4028390"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EC95136E-158E-598D-1241-20FB96AA2019}"/>
              </a:ext>
            </a:extLst>
          </p:cNvPr>
          <p:cNvCxnSpPr>
            <a:cxnSpLocks/>
          </p:cNvCxnSpPr>
          <p:nvPr>
            <p:custDataLst>
              <p:tags r:id="rId6"/>
            </p:custDataLst>
          </p:nvPr>
        </p:nvCxnSpPr>
        <p:spPr bwMode="auto">
          <a:xfrm flipV="1">
            <a:off x="6541313"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F0979EBB-9A08-6848-C2AD-E59ADC107C3C}"/>
              </a:ext>
            </a:extLst>
          </p:cNvPr>
          <p:cNvCxnSpPr>
            <a:cxnSpLocks/>
          </p:cNvCxnSpPr>
          <p:nvPr>
            <p:custDataLst>
              <p:tags r:id="rId7"/>
            </p:custDataLst>
          </p:nvPr>
        </p:nvCxnSpPr>
        <p:spPr bwMode="auto">
          <a:xfrm flipV="1">
            <a:off x="9054236"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BC2E75D-7A54-C076-6F3A-9DFA08CF2BE0}"/>
              </a:ext>
            </a:extLst>
          </p:cNvPr>
          <p:cNvCxnSpPr>
            <a:cxnSpLocks/>
          </p:cNvCxnSpPr>
          <p:nvPr>
            <p:custDataLst>
              <p:tags r:id="rId8"/>
            </p:custDataLst>
          </p:nvPr>
        </p:nvCxnSpPr>
        <p:spPr bwMode="auto">
          <a:xfrm flipV="1">
            <a:off x="11567160"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8" name="Rectangle 57">
            <a:extLst>
              <a:ext uri="{FF2B5EF4-FFF2-40B4-BE49-F238E27FC236}">
                <a16:creationId xmlns:a16="http://schemas.microsoft.com/office/drawing/2014/main" id="{6BBC48CF-2068-6F0D-8FBD-A3A62FCADED3}"/>
              </a:ext>
            </a:extLst>
          </p:cNvPr>
          <p:cNvSpPr>
            <a:spLocks/>
          </p:cNvSpPr>
          <p:nvPr/>
        </p:nvSpPr>
        <p:spPr>
          <a:xfrm>
            <a:off x="1606907" y="4558070"/>
            <a:ext cx="2307182" cy="1218796"/>
          </a:xfrm>
          <a:prstGeom prst="rect">
            <a:avLst/>
          </a:prstGeom>
          <a:solidFill>
            <a:srgbClr val="78D2D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Last day ERCOT will review and approve LLIS studies </a:t>
            </a:r>
            <a:r>
              <a:rPr lang="en-US" sz="1100">
                <a:solidFill>
                  <a:schemeClr val="tx1"/>
                </a:solidFill>
              </a:rPr>
              <a:t>under the legacy process</a:t>
            </a:r>
          </a:p>
        </p:txBody>
      </p:sp>
      <p:cxnSp>
        <p:nvCxnSpPr>
          <p:cNvPr id="63" name="Straight Connector 62">
            <a:extLst>
              <a:ext uri="{FF2B5EF4-FFF2-40B4-BE49-F238E27FC236}">
                <a16:creationId xmlns:a16="http://schemas.microsoft.com/office/drawing/2014/main" id="{F4D94674-3A2D-E6F6-1ACF-056E22A4CED5}"/>
              </a:ext>
            </a:extLst>
          </p:cNvPr>
          <p:cNvCxnSpPr>
            <a:cxnSpLocks/>
          </p:cNvCxnSpPr>
          <p:nvPr>
            <p:custDataLst>
              <p:tags r:id="rId9"/>
            </p:custDataLst>
          </p:nvPr>
        </p:nvCxnSpPr>
        <p:spPr bwMode="auto">
          <a:xfrm>
            <a:off x="4028389" y="1413035"/>
            <a:ext cx="7538771" cy="0"/>
          </a:xfrm>
          <a:prstGeom prst="line">
            <a:avLst/>
          </a:prstGeom>
          <a:ln w="28575"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4" name="Rectangle 63">
            <a:extLst>
              <a:ext uri="{FF2B5EF4-FFF2-40B4-BE49-F238E27FC236}">
                <a16:creationId xmlns:a16="http://schemas.microsoft.com/office/drawing/2014/main" id="{FCE35763-81F9-72F4-A9D5-2F4D1A9D27DF}"/>
              </a:ext>
            </a:extLst>
          </p:cNvPr>
          <p:cNvSpPr>
            <a:spLocks/>
          </p:cNvSpPr>
          <p:nvPr/>
        </p:nvSpPr>
        <p:spPr>
          <a:xfrm>
            <a:off x="5711300" y="10362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sp>
        <p:nvSpPr>
          <p:cNvPr id="65" name="TrackerNumBlue 4">
            <a:extLst>
              <a:ext uri="{FF2B5EF4-FFF2-40B4-BE49-F238E27FC236}">
                <a16:creationId xmlns:a16="http://schemas.microsoft.com/office/drawing/2014/main" id="{B5939070-7051-08EB-939D-B9539C8937C4}"/>
              </a:ext>
            </a:extLst>
          </p:cNvPr>
          <p:cNvSpPr/>
          <p:nvPr>
            <p:custDataLst>
              <p:tags r:id="rId10"/>
            </p:custDataLst>
          </p:nvPr>
        </p:nvSpPr>
        <p:spPr>
          <a:xfrm>
            <a:off x="3018165" y="9351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66" name="TrackerNumBlue 4">
            <a:extLst>
              <a:ext uri="{FF2B5EF4-FFF2-40B4-BE49-F238E27FC236}">
                <a16:creationId xmlns:a16="http://schemas.microsoft.com/office/drawing/2014/main" id="{11F122A6-3C8B-719A-E62B-87A904515B5B}"/>
              </a:ext>
            </a:extLst>
          </p:cNvPr>
          <p:cNvSpPr/>
          <p:nvPr>
            <p:custDataLst>
              <p:tags r:id="rId11"/>
            </p:custDataLst>
          </p:nvPr>
        </p:nvSpPr>
        <p:spPr>
          <a:xfrm>
            <a:off x="5567914" y="9351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5" name="Rectangle 14">
            <a:extLst>
              <a:ext uri="{FF2B5EF4-FFF2-40B4-BE49-F238E27FC236}">
                <a16:creationId xmlns:a16="http://schemas.microsoft.com/office/drawing/2014/main" id="{5C9ABE5E-2E37-5A44-75FB-A25ABC71DF4A}"/>
              </a:ext>
            </a:extLst>
          </p:cNvPr>
          <p:cNvSpPr>
            <a:spLocks/>
          </p:cNvSpPr>
          <p:nvPr/>
        </p:nvSpPr>
        <p:spPr>
          <a:xfrm>
            <a:off x="1433244" y="5929806"/>
            <a:ext cx="10286999" cy="656706"/>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200" b="1">
                <a:solidFill>
                  <a:schemeClr val="tx1"/>
                </a:solidFill>
              </a:rPr>
              <a:t>Early submission encouraged prior to July 10: </a:t>
            </a:r>
            <a:r>
              <a:rPr lang="en-US" sz="1200">
                <a:solidFill>
                  <a:schemeClr val="tx1"/>
                </a:solidFill>
              </a:rPr>
              <a:t>Interconnecting DSPs/TSPs and ILLEs are encouraged to begin submitting Batch Zero eligibility materials and supporting documentation as early as practicable in advance of the July 10, 2026 milestone. ERCOT may review submitted materials on a rolling basis and provide preliminary feedback regarding completeness, potential deficiencies, or additional information needs</a:t>
            </a:r>
            <a:endParaRPr lang="en-US" sz="1200" b="1">
              <a:solidFill>
                <a:schemeClr val="tx1"/>
              </a:solidFill>
            </a:endParaRPr>
          </a:p>
        </p:txBody>
      </p:sp>
      <p:pic>
        <p:nvPicPr>
          <p:cNvPr id="30" name="Graphic 29">
            <a:extLst>
              <a:ext uri="{FF2B5EF4-FFF2-40B4-BE49-F238E27FC236}">
                <a16:creationId xmlns:a16="http://schemas.microsoft.com/office/drawing/2014/main" id="{B9643E0C-123C-EE4C-F5ED-7D0741ABAFDC}"/>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624839" y="5953359"/>
            <a:ext cx="609600" cy="609600"/>
          </a:xfrm>
          <a:prstGeom prst="rect">
            <a:avLst/>
          </a:prstGeom>
        </p:spPr>
      </p:pic>
      <p:grpSp>
        <p:nvGrpSpPr>
          <p:cNvPr id="14" name="Group 13">
            <a:extLst>
              <a:ext uri="{FF2B5EF4-FFF2-40B4-BE49-F238E27FC236}">
                <a16:creationId xmlns:a16="http://schemas.microsoft.com/office/drawing/2014/main" id="{B02EE77E-A896-2B7F-90CC-BD3704C2BEA2}"/>
              </a:ext>
            </a:extLst>
          </p:cNvPr>
          <p:cNvGrpSpPr/>
          <p:nvPr/>
        </p:nvGrpSpPr>
        <p:grpSpPr>
          <a:xfrm>
            <a:off x="9687998" y="608986"/>
            <a:ext cx="622700" cy="328810"/>
            <a:chOff x="3170565" y="1087582"/>
            <a:chExt cx="1154658" cy="609705"/>
          </a:xfrm>
        </p:grpSpPr>
        <p:sp>
          <p:nvSpPr>
            <p:cNvPr id="3" name="Rectangle 2">
              <a:extLst>
                <a:ext uri="{FF2B5EF4-FFF2-40B4-BE49-F238E27FC236}">
                  <a16:creationId xmlns:a16="http://schemas.microsoft.com/office/drawing/2014/main" id="{09A0DF23-1288-D3A3-5582-8A23D8EFCC45}"/>
                </a:ext>
              </a:extLst>
            </p:cNvPr>
            <p:cNvSpPr>
              <a:spLocks/>
            </p:cNvSpPr>
            <p:nvPr/>
          </p:nvSpPr>
          <p:spPr>
            <a:xfrm>
              <a:off x="3319317" y="11886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600" b="1"/>
            </a:p>
          </p:txBody>
        </p:sp>
        <p:sp>
          <p:nvSpPr>
            <p:cNvPr id="13" name="TrackerNumBlue 4">
              <a:extLst>
                <a:ext uri="{FF2B5EF4-FFF2-40B4-BE49-F238E27FC236}">
                  <a16:creationId xmlns:a16="http://schemas.microsoft.com/office/drawing/2014/main" id="{0F71504A-60BD-71DF-7094-6C05DBFC7AAE}"/>
                </a:ext>
              </a:extLst>
            </p:cNvPr>
            <p:cNvSpPr/>
            <p:nvPr>
              <p:custDataLst>
                <p:tags r:id="rId12"/>
              </p:custDataLst>
            </p:nvPr>
          </p:nvSpPr>
          <p:spPr>
            <a:xfrm>
              <a:off x="3170565" y="10875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800" b="1">
                  <a:solidFill>
                    <a:schemeClr val="bg1"/>
                  </a:solidFill>
                </a:rPr>
                <a:t>X</a:t>
              </a:r>
            </a:p>
          </p:txBody>
        </p:sp>
      </p:grpSp>
    </p:spTree>
    <p:extLst>
      <p:ext uri="{BB962C8B-B14F-4D97-AF65-F5344CB8AC3E}">
        <p14:creationId xmlns:p14="http://schemas.microsoft.com/office/powerpoint/2010/main" val="1829694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60B0891F-7680-ED4F-7BA4-128B555C87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7" name="think-cell data - do not delete" hidden="1">
                        <a:extLst>
                          <a:ext uri="{FF2B5EF4-FFF2-40B4-BE49-F238E27FC236}">
                            <a16:creationId xmlns:a16="http://schemas.microsoft.com/office/drawing/2014/main" id="{60B0891F-7680-ED4F-7BA4-128B555C87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03FFDC03-6103-E4C6-72F8-BDC62A285E6B}"/>
              </a:ext>
            </a:extLst>
          </p:cNvPr>
          <p:cNvSpPr>
            <a:spLocks/>
          </p:cNvSpPr>
          <p:nvPr/>
        </p:nvSpPr>
        <p:spPr>
          <a:xfrm>
            <a:off x="1238271" y="3788664"/>
            <a:ext cx="3349634" cy="827371"/>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4" name="Slide Number Placeholder 5">
            <a:extLst>
              <a:ext uri="{FF2B5EF4-FFF2-40B4-BE49-F238E27FC236}">
                <a16:creationId xmlns:a16="http://schemas.microsoft.com/office/drawing/2014/main" id="{2CE67F64-A506-68F4-38DD-1662F1097374}"/>
              </a:ext>
            </a:extLst>
          </p:cNvPr>
          <p:cNvSpPr>
            <a:spLocks noGrp="1"/>
          </p:cNvSpPr>
          <p:nvPr>
            <p:ph type="sldNum" sz="quarter" idx="12"/>
          </p:nvPr>
        </p:nvSpPr>
        <p:spPr/>
        <p:txBody>
          <a:bodyPr/>
          <a:lstStyle/>
          <a:p>
            <a:fld id="{BCDE79FB-97BA-492B-8D57-F1373F9ADA95}" type="slidenum">
              <a:rPr lang="en-US" smtClean="0"/>
              <a:t>13</a:t>
            </a:fld>
            <a:endParaRPr lang="en-US"/>
          </a:p>
        </p:txBody>
      </p:sp>
      <p:sp>
        <p:nvSpPr>
          <p:cNvPr id="7" name="Rectangle 6">
            <a:extLst>
              <a:ext uri="{FF2B5EF4-FFF2-40B4-BE49-F238E27FC236}">
                <a16:creationId xmlns:a16="http://schemas.microsoft.com/office/drawing/2014/main" id="{D45ED82A-A8E6-BAD2-58C9-F6760CB08FD5}"/>
              </a:ext>
            </a:extLst>
          </p:cNvPr>
          <p:cNvSpPr>
            <a:spLocks/>
          </p:cNvSpPr>
          <p:nvPr/>
        </p:nvSpPr>
        <p:spPr>
          <a:xfrm>
            <a:off x="1257300" y="1866518"/>
            <a:ext cx="3310128" cy="41708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Rectangle 7">
            <a:extLst>
              <a:ext uri="{FF2B5EF4-FFF2-40B4-BE49-F238E27FC236}">
                <a16:creationId xmlns:a16="http://schemas.microsoft.com/office/drawing/2014/main" id="{D60A3905-5912-AF3B-F827-8A5C2E038A83}"/>
              </a:ext>
            </a:extLst>
          </p:cNvPr>
          <p:cNvSpPr>
            <a:spLocks/>
          </p:cNvSpPr>
          <p:nvPr/>
        </p:nvSpPr>
        <p:spPr>
          <a:xfrm>
            <a:off x="4802886" y="1866518"/>
            <a:ext cx="3310128" cy="417080"/>
          </a:xfrm>
          <a:prstGeom prst="rect">
            <a:avLst/>
          </a:prstGeom>
          <a:solidFill>
            <a:srgbClr val="D2D2D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E502ED4D-3DF0-41A6-1A1E-3DA0B15680C6}"/>
              </a:ext>
            </a:extLst>
          </p:cNvPr>
          <p:cNvSpPr>
            <a:spLocks/>
          </p:cNvSpPr>
          <p:nvPr/>
        </p:nvSpPr>
        <p:spPr>
          <a:xfrm>
            <a:off x="8348472" y="1866518"/>
            <a:ext cx="3310128" cy="417080"/>
          </a:xfrm>
          <a:prstGeom prst="rect">
            <a:avLst/>
          </a:prstGeom>
          <a:solidFill>
            <a:srgbClr val="78D2D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extBox 9">
            <a:extLst>
              <a:ext uri="{FF2B5EF4-FFF2-40B4-BE49-F238E27FC236}">
                <a16:creationId xmlns:a16="http://schemas.microsoft.com/office/drawing/2014/main" id="{6E193BF0-3C73-5C74-7221-4FAED5E43E3F}"/>
              </a:ext>
            </a:extLst>
          </p:cNvPr>
          <p:cNvSpPr txBox="1">
            <a:spLocks/>
          </p:cNvSpPr>
          <p:nvPr/>
        </p:nvSpPr>
        <p:spPr>
          <a:xfrm>
            <a:off x="1448297"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ILLE</a:t>
            </a:r>
          </a:p>
        </p:txBody>
      </p:sp>
      <p:sp>
        <p:nvSpPr>
          <p:cNvPr id="11" name="TextBox 10">
            <a:extLst>
              <a:ext uri="{FF2B5EF4-FFF2-40B4-BE49-F238E27FC236}">
                <a16:creationId xmlns:a16="http://schemas.microsoft.com/office/drawing/2014/main" id="{6A634795-E73B-FDF2-CDE1-6E3E50B9C5C8}"/>
              </a:ext>
            </a:extLst>
          </p:cNvPr>
          <p:cNvSpPr txBox="1">
            <a:spLocks/>
          </p:cNvSpPr>
          <p:nvPr/>
        </p:nvSpPr>
        <p:spPr>
          <a:xfrm>
            <a:off x="4993883"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t>TSP/DSP</a:t>
            </a:r>
          </a:p>
        </p:txBody>
      </p:sp>
      <p:sp>
        <p:nvSpPr>
          <p:cNvPr id="12" name="TextBox 11">
            <a:extLst>
              <a:ext uri="{FF2B5EF4-FFF2-40B4-BE49-F238E27FC236}">
                <a16:creationId xmlns:a16="http://schemas.microsoft.com/office/drawing/2014/main" id="{2A268E44-2A25-72F9-1041-E0C3C69317A1}"/>
              </a:ext>
            </a:extLst>
          </p:cNvPr>
          <p:cNvSpPr txBox="1">
            <a:spLocks/>
          </p:cNvSpPr>
          <p:nvPr/>
        </p:nvSpPr>
        <p:spPr>
          <a:xfrm>
            <a:off x="8539469"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ERCOT</a:t>
            </a:r>
          </a:p>
        </p:txBody>
      </p:sp>
      <p:sp>
        <p:nvSpPr>
          <p:cNvPr id="13" name="TextBox 12">
            <a:extLst>
              <a:ext uri="{FF2B5EF4-FFF2-40B4-BE49-F238E27FC236}">
                <a16:creationId xmlns:a16="http://schemas.microsoft.com/office/drawing/2014/main" id="{1FB59A96-4563-EFF7-C053-1F6CEAB91C56}"/>
              </a:ext>
            </a:extLst>
          </p:cNvPr>
          <p:cNvSpPr txBox="1">
            <a:spLocks/>
          </p:cNvSpPr>
          <p:nvPr/>
        </p:nvSpPr>
        <p:spPr>
          <a:xfrm>
            <a:off x="4802885" y="2405358"/>
            <a:ext cx="3310128" cy="180049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Coordinate review responsibilities between TSP and DSP, as applicable</a:t>
            </a:r>
          </a:p>
          <a:p>
            <a:pPr lvl="1">
              <a:buFont typeface="Arial" panose="020B0604020202020204" pitchFamily="34" charset="0"/>
              <a:buChar char="•"/>
            </a:pPr>
            <a:r>
              <a:rPr lang="en-US" sz="1400"/>
              <a:t>Begin preliminary review of submitted ILLE materials and supporting evidence</a:t>
            </a:r>
          </a:p>
          <a:p>
            <a:pPr lvl="1">
              <a:buFont typeface="Arial" panose="020B0604020202020204" pitchFamily="34" charset="0"/>
              <a:buChar char="•"/>
            </a:pPr>
            <a:r>
              <a:rPr lang="en-US" sz="1400"/>
              <a:t>Align on the designated entity responsible for final ERCOT package submission</a:t>
            </a:r>
          </a:p>
        </p:txBody>
      </p:sp>
      <p:sp>
        <p:nvSpPr>
          <p:cNvPr id="14" name="TextBox 13">
            <a:extLst>
              <a:ext uri="{FF2B5EF4-FFF2-40B4-BE49-F238E27FC236}">
                <a16:creationId xmlns:a16="http://schemas.microsoft.com/office/drawing/2014/main" id="{8D4BE285-1EA9-CA1D-CF97-623E097BE058}"/>
              </a:ext>
            </a:extLst>
          </p:cNvPr>
          <p:cNvSpPr txBox="1">
            <a:spLocks/>
          </p:cNvSpPr>
          <p:nvPr/>
        </p:nvSpPr>
        <p:spPr>
          <a:xfrm>
            <a:off x="8348472" y="2455797"/>
            <a:ext cx="331012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Finalize LLIS study review activities under the legacy process</a:t>
            </a:r>
          </a:p>
        </p:txBody>
      </p:sp>
      <p:sp>
        <p:nvSpPr>
          <p:cNvPr id="35" name="TextBox 34">
            <a:extLst>
              <a:ext uri="{FF2B5EF4-FFF2-40B4-BE49-F238E27FC236}">
                <a16:creationId xmlns:a16="http://schemas.microsoft.com/office/drawing/2014/main" id="{B8F94318-39BE-1AF6-1950-F1333F06ADEC}"/>
              </a:ext>
            </a:extLst>
          </p:cNvPr>
          <p:cNvSpPr txBox="1">
            <a:spLocks/>
          </p:cNvSpPr>
          <p:nvPr/>
        </p:nvSpPr>
        <p:spPr>
          <a:xfrm>
            <a:off x="1257300" y="2405358"/>
            <a:ext cx="3310128" cy="29161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Working with the TSP/DSP, identify the applicable Batch Zero eligibility pathway within the LIF</a:t>
            </a:r>
            <a:endParaRPr lang="en-US" sz="1400">
              <a:cs typeface="Arial"/>
            </a:endParaRPr>
          </a:p>
          <a:p>
            <a:pPr lvl="1">
              <a:buFont typeface="Arial" panose="020B0604020202020204" pitchFamily="34" charset="0"/>
              <a:buChar char="•"/>
            </a:pPr>
            <a:r>
              <a:rPr lang="en-US" sz="1400"/>
              <a:t>Prepare required attestations, technical documentation, and supporting evidence</a:t>
            </a:r>
          </a:p>
          <a:p>
            <a:pPr lvl="1">
              <a:buFont typeface="Arial" panose="020B0604020202020204" pitchFamily="34" charset="0"/>
              <a:buChar char="•"/>
            </a:pPr>
            <a:r>
              <a:rPr lang="en-US" sz="1400" b="1"/>
              <a:t>Submit dynamic load models and supporting technical materials to ERCOT and the Interconnecting TSP, where applicable</a:t>
            </a:r>
          </a:p>
          <a:p>
            <a:pPr lvl="1">
              <a:buFont typeface="Arial" panose="020B0604020202020204" pitchFamily="34" charset="0"/>
              <a:buChar char="•"/>
            </a:pPr>
            <a:r>
              <a:rPr lang="en-US" sz="1400"/>
              <a:t>Resolve known documentation or technical gaps prior to TSP/DSP validation review</a:t>
            </a:r>
          </a:p>
        </p:txBody>
      </p:sp>
      <p:sp>
        <p:nvSpPr>
          <p:cNvPr id="36" name="Title Placeholder 1">
            <a:extLst>
              <a:ext uri="{FF2B5EF4-FFF2-40B4-BE49-F238E27FC236}">
                <a16:creationId xmlns:a16="http://schemas.microsoft.com/office/drawing/2014/main" id="{EFC8F4FD-A8A3-3541-069F-AB42820531BD}"/>
              </a:ext>
            </a:extLst>
          </p:cNvPr>
          <p:cNvSpPr txBox="1">
            <a:spLocks/>
          </p:cNvSpPr>
          <p:nvPr/>
        </p:nvSpPr>
        <p:spPr>
          <a:xfrm>
            <a:off x="1730087" y="463296"/>
            <a:ext cx="9455727" cy="332399"/>
          </a:xfrm>
          <a:prstGeom prst="rect">
            <a:avLst/>
          </a:prstGeom>
          <a:noFill/>
        </p:spPr>
        <p:txBody>
          <a:bodyPr vert="horz"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July 10 Batch Zero milestone: activities required</a:t>
            </a:r>
          </a:p>
        </p:txBody>
      </p:sp>
      <p:sp>
        <p:nvSpPr>
          <p:cNvPr id="16" name="TrackerNumBlue 4">
            <a:extLst>
              <a:ext uri="{FF2B5EF4-FFF2-40B4-BE49-F238E27FC236}">
                <a16:creationId xmlns:a16="http://schemas.microsoft.com/office/drawing/2014/main" id="{04C74AA9-720A-44D1-F7C5-451264C4B2EC}"/>
              </a:ext>
            </a:extLst>
          </p:cNvPr>
          <p:cNvSpPr/>
          <p:nvPr>
            <p:custDataLst>
              <p:tags r:id="rId2"/>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1</a:t>
            </a:r>
          </a:p>
        </p:txBody>
      </p:sp>
      <p:grpSp>
        <p:nvGrpSpPr>
          <p:cNvPr id="6" name="Group 5">
            <a:extLst>
              <a:ext uri="{FF2B5EF4-FFF2-40B4-BE49-F238E27FC236}">
                <a16:creationId xmlns:a16="http://schemas.microsoft.com/office/drawing/2014/main" id="{B24E0825-DEC6-6291-9266-E143830F2822}"/>
              </a:ext>
            </a:extLst>
          </p:cNvPr>
          <p:cNvGrpSpPr/>
          <p:nvPr/>
        </p:nvGrpSpPr>
        <p:grpSpPr>
          <a:xfrm>
            <a:off x="10435580" y="1250226"/>
            <a:ext cx="1223020" cy="182880"/>
            <a:chOff x="5714342" y="1126938"/>
            <a:chExt cx="1223020" cy="182880"/>
          </a:xfrm>
        </p:grpSpPr>
        <p:sp>
          <p:nvSpPr>
            <p:cNvPr id="3" name="Rectangle 2">
              <a:extLst>
                <a:ext uri="{FF2B5EF4-FFF2-40B4-BE49-F238E27FC236}">
                  <a16:creationId xmlns:a16="http://schemas.microsoft.com/office/drawing/2014/main" id="{60C66034-7B6D-B388-1BEB-A4DD93EE1839}"/>
                </a:ext>
              </a:extLst>
            </p:cNvPr>
            <p:cNvSpPr>
              <a:spLocks/>
            </p:cNvSpPr>
            <p:nvPr/>
          </p:nvSpPr>
          <p:spPr>
            <a:xfrm>
              <a:off x="5714342" y="1126938"/>
              <a:ext cx="182880" cy="182880"/>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5" name="TextBox 4">
              <a:extLst>
                <a:ext uri="{FF2B5EF4-FFF2-40B4-BE49-F238E27FC236}">
                  <a16:creationId xmlns:a16="http://schemas.microsoft.com/office/drawing/2014/main" id="{16166793-3EBB-7765-9FC2-2894D6363615}"/>
                </a:ext>
              </a:extLst>
            </p:cNvPr>
            <p:cNvSpPr txBox="1">
              <a:spLocks/>
            </p:cNvSpPr>
            <p:nvPr/>
          </p:nvSpPr>
          <p:spPr>
            <a:xfrm>
              <a:off x="5978537" y="1137587"/>
              <a:ext cx="958825" cy="1615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50"/>
                <a:t>Detailed next</a:t>
              </a:r>
              <a:endParaRPr lang="en-US"/>
            </a:p>
          </p:txBody>
        </p:sp>
      </p:grpSp>
    </p:spTree>
    <p:extLst>
      <p:ext uri="{BB962C8B-B14F-4D97-AF65-F5344CB8AC3E}">
        <p14:creationId xmlns:p14="http://schemas.microsoft.com/office/powerpoint/2010/main" val="3137414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2A689-BEF4-885E-D7DE-C9E3F143DD1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909385A-053E-7642-144C-8F7E09846A46}"/>
              </a:ext>
            </a:extLst>
          </p:cNvPr>
          <p:cNvGraphicFramePr>
            <a:graphicFrameLocks noChangeAspect="1"/>
          </p:cNvGraphicFramePr>
          <p:nvPr>
            <p:custDataLst>
              <p:tags r:id="rId1"/>
            </p:custDataLst>
            <p:extLst>
              <p:ext uri="{D42A27DB-BD31-4B8C-83A1-F6EECF244321}">
                <p14:modId xmlns:p14="http://schemas.microsoft.com/office/powerpoint/2010/main" val="2694607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4" name="think-cell data - do not delete" hidden="1">
                        <a:extLst>
                          <a:ext uri="{FF2B5EF4-FFF2-40B4-BE49-F238E27FC236}">
                            <a16:creationId xmlns:a16="http://schemas.microsoft.com/office/drawing/2014/main" id="{7909385A-053E-7642-144C-8F7E09846A46}"/>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cxnSp>
        <p:nvCxnSpPr>
          <p:cNvPr id="5" name="Straight Arrow Connector 4">
            <a:extLst>
              <a:ext uri="{FF2B5EF4-FFF2-40B4-BE49-F238E27FC236}">
                <a16:creationId xmlns:a16="http://schemas.microsoft.com/office/drawing/2014/main" id="{CCBD72E1-B6CC-E2F1-71EB-880B8D0017CC}"/>
              </a:ext>
            </a:extLst>
          </p:cNvPr>
          <p:cNvCxnSpPr>
            <a:cxnSpLocks/>
          </p:cNvCxnSpPr>
          <p:nvPr/>
        </p:nvCxnSpPr>
        <p:spPr>
          <a:xfrm flipV="1">
            <a:off x="2446709" y="4052719"/>
            <a:ext cx="4418726" cy="130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 name="Title Placeholder 1">
            <a:extLst>
              <a:ext uri="{FF2B5EF4-FFF2-40B4-BE49-F238E27FC236}">
                <a16:creationId xmlns:a16="http://schemas.microsoft.com/office/drawing/2014/main" id="{FEA49B47-847F-3EA5-89BC-9BC59A371930}"/>
              </a:ext>
            </a:extLst>
          </p:cNvPr>
          <p:cNvSpPr>
            <a:spLocks noGrp="1"/>
          </p:cNvSpPr>
          <p:nvPr>
            <p:ph type="title"/>
          </p:nvPr>
        </p:nvSpPr>
        <p:spPr>
          <a:xfrm>
            <a:off x="1766261" y="457200"/>
            <a:ext cx="9892338" cy="997196"/>
          </a:xfrm>
        </p:spPr>
        <p:txBody>
          <a:bodyPr vert="horz">
            <a:spAutoFit/>
          </a:bodyPr>
          <a:lstStyle/>
          <a:p>
            <a:r>
              <a:rPr lang="en-US"/>
              <a:t>By July 10, ILLEs must submit dynamic model packages to ERCOT and provide completed LIF workbooks and supporting materials to the TSP/DSP (1/2)</a:t>
            </a:r>
          </a:p>
        </p:txBody>
      </p:sp>
      <p:sp>
        <p:nvSpPr>
          <p:cNvPr id="3" name="Slide Number Placeholder 4">
            <a:extLst>
              <a:ext uri="{FF2B5EF4-FFF2-40B4-BE49-F238E27FC236}">
                <a16:creationId xmlns:a16="http://schemas.microsoft.com/office/drawing/2014/main" id="{A75458CF-F118-26ED-BEF7-F81B8337FD68}"/>
              </a:ext>
            </a:extLst>
          </p:cNvPr>
          <p:cNvSpPr>
            <a:spLocks noGrp="1"/>
          </p:cNvSpPr>
          <p:nvPr>
            <p:ph type="sldNum" sz="quarter" idx="12"/>
          </p:nvPr>
        </p:nvSpPr>
        <p:spPr/>
        <p:txBody>
          <a:bodyPr/>
          <a:lstStyle/>
          <a:p>
            <a:fld id="{BCDE79FB-97BA-492B-8D57-F1373F9ADA95}" type="slidenum">
              <a:rPr lang="en-US" smtClean="0"/>
              <a:t>14</a:t>
            </a:fld>
            <a:endParaRPr lang="en-US"/>
          </a:p>
        </p:txBody>
      </p:sp>
      <p:cxnSp>
        <p:nvCxnSpPr>
          <p:cNvPr id="24" name="Straight Connector 23">
            <a:extLst>
              <a:ext uri="{FF2B5EF4-FFF2-40B4-BE49-F238E27FC236}">
                <a16:creationId xmlns:a16="http://schemas.microsoft.com/office/drawing/2014/main" id="{9E1D7C75-8262-2505-20ED-FC1F0BA68AE3}"/>
              </a:ext>
            </a:extLst>
          </p:cNvPr>
          <p:cNvCxnSpPr>
            <a:cxnSpLocks/>
          </p:cNvCxnSpPr>
          <p:nvPr>
            <p:custDataLst>
              <p:tags r:id="rId2"/>
            </p:custDataLst>
          </p:nvPr>
        </p:nvCxnSpPr>
        <p:spPr bwMode="auto">
          <a:xfrm>
            <a:off x="9052560" y="1989380"/>
            <a:ext cx="260604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81F3C3D5-1502-8C5A-741A-0B68534BEADF}"/>
              </a:ext>
            </a:extLst>
          </p:cNvPr>
          <p:cNvSpPr txBox="1">
            <a:spLocks/>
          </p:cNvSpPr>
          <p:nvPr/>
        </p:nvSpPr>
        <p:spPr>
          <a:xfrm>
            <a:off x="9052560" y="1755648"/>
            <a:ext cx="260604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Additional details</a:t>
            </a:r>
          </a:p>
        </p:txBody>
      </p:sp>
      <p:cxnSp>
        <p:nvCxnSpPr>
          <p:cNvPr id="42" name="Straight Arrow Connector 41">
            <a:extLst>
              <a:ext uri="{FF2B5EF4-FFF2-40B4-BE49-F238E27FC236}">
                <a16:creationId xmlns:a16="http://schemas.microsoft.com/office/drawing/2014/main" id="{3F591C6E-06EF-123F-C36D-AFE67CFE7174}"/>
              </a:ext>
            </a:extLst>
          </p:cNvPr>
          <p:cNvCxnSpPr>
            <a:cxnSpLocks/>
          </p:cNvCxnSpPr>
          <p:nvPr/>
        </p:nvCxnSpPr>
        <p:spPr>
          <a:xfrm flipV="1">
            <a:off x="9729216" y="1508128"/>
            <a:ext cx="347472"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B063424B-F5FB-ED0C-CBBA-DAC4E4FA3C44}"/>
              </a:ext>
            </a:extLst>
          </p:cNvPr>
          <p:cNvSpPr txBox="1">
            <a:spLocks/>
          </p:cNvSpPr>
          <p:nvPr/>
        </p:nvSpPr>
        <p:spPr>
          <a:xfrm>
            <a:off x="10259567" y="1415795"/>
            <a:ext cx="1399032"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Submission email</a:t>
            </a:r>
          </a:p>
        </p:txBody>
      </p:sp>
      <p:grpSp>
        <p:nvGrpSpPr>
          <p:cNvPr id="54" name="Group 53">
            <a:extLst>
              <a:ext uri="{FF2B5EF4-FFF2-40B4-BE49-F238E27FC236}">
                <a16:creationId xmlns:a16="http://schemas.microsoft.com/office/drawing/2014/main" id="{D9A09EA4-F510-335D-C71B-E58E78BAE75C}"/>
              </a:ext>
            </a:extLst>
          </p:cNvPr>
          <p:cNvGrpSpPr/>
          <p:nvPr/>
        </p:nvGrpSpPr>
        <p:grpSpPr>
          <a:xfrm>
            <a:off x="9052560" y="1755648"/>
            <a:ext cx="2606040" cy="4822807"/>
            <a:chOff x="9052560" y="1539829"/>
            <a:chExt cx="2606040" cy="4822807"/>
          </a:xfrm>
        </p:grpSpPr>
        <p:cxnSp>
          <p:nvCxnSpPr>
            <p:cNvPr id="55" name="Straight Connector 54">
              <a:extLst>
                <a:ext uri="{FF2B5EF4-FFF2-40B4-BE49-F238E27FC236}">
                  <a16:creationId xmlns:a16="http://schemas.microsoft.com/office/drawing/2014/main" id="{C84BAFAB-8AA2-1C96-88C5-90238A2E5F3F}"/>
                </a:ext>
              </a:extLst>
            </p:cNvPr>
            <p:cNvCxnSpPr>
              <a:cxnSpLocks/>
            </p:cNvCxnSpPr>
            <p:nvPr>
              <p:custDataLst>
                <p:tags r:id="rId4"/>
              </p:custDataLst>
            </p:nvPr>
          </p:nvCxnSpPr>
          <p:spPr bwMode="auto">
            <a:xfrm>
              <a:off x="9052560" y="1773561"/>
              <a:ext cx="260604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700DD7EB-2B06-9C15-9571-3BE84BD9F412}"/>
                </a:ext>
              </a:extLst>
            </p:cNvPr>
            <p:cNvSpPr txBox="1">
              <a:spLocks/>
            </p:cNvSpPr>
            <p:nvPr/>
          </p:nvSpPr>
          <p:spPr>
            <a:xfrm>
              <a:off x="9052560" y="1907570"/>
              <a:ext cx="2606040" cy="44550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b="1"/>
                <a:t>Submission requirements:</a:t>
              </a:r>
            </a:p>
            <a:p>
              <a:pPr lvl="2">
                <a:buFont typeface="Arial" panose="020B0604020202020204" pitchFamily="34" charset="0"/>
                <a:buChar char="•"/>
              </a:pPr>
              <a:r>
                <a:rPr lang="en-US" sz="1400"/>
                <a:t>Submit to </a:t>
              </a:r>
              <a:r>
                <a:rPr lang="en-US" sz="1400">
                  <a:hlinkClick r:id="rId9"/>
                </a:rPr>
                <a:t>BatchZero@ercot.com</a:t>
              </a:r>
              <a:endParaRPr lang="en-US" sz="1400"/>
            </a:p>
            <a:p>
              <a:pPr lvl="2">
                <a:buFont typeface="Arial" panose="020B0604020202020204" pitchFamily="34" charset="0"/>
                <a:buChar char="•"/>
              </a:pPr>
              <a:r>
                <a:rPr lang="en-US" sz="1400"/>
                <a:t>Include BZ-ID in subject line</a:t>
              </a:r>
            </a:p>
            <a:p>
              <a:pPr lvl="2">
                <a:buFont typeface="Arial" panose="020B0604020202020204" pitchFamily="34" charset="0"/>
                <a:buChar char="•"/>
              </a:pPr>
              <a:r>
                <a:rPr lang="en-US" sz="1400"/>
                <a:t>Include BZ-ID in all file names</a:t>
              </a:r>
            </a:p>
            <a:p>
              <a:pPr lvl="1">
                <a:buFont typeface="Arial" panose="020B0604020202020204" pitchFamily="34" charset="0"/>
                <a:buChar char="•"/>
              </a:pPr>
              <a:r>
                <a:rPr lang="en-US" sz="1400" b="1"/>
                <a:t>Additional notes:</a:t>
              </a:r>
            </a:p>
            <a:p>
              <a:pPr lvl="2">
                <a:buFont typeface="Arial" panose="020B0604020202020204" pitchFamily="34" charset="0"/>
                <a:buChar char="•"/>
              </a:pPr>
              <a:r>
                <a:rPr lang="en-US" sz="1400" b="1"/>
                <a:t>Base load:</a:t>
              </a:r>
              <a:r>
                <a:rPr lang="en-US" sz="1400"/>
                <a:t> submit eligibility package to TSP/DSP by July 10</a:t>
              </a:r>
            </a:p>
            <a:p>
              <a:pPr lvl="2">
                <a:buFont typeface="Arial" panose="020B0604020202020204" pitchFamily="34" charset="0"/>
                <a:buChar char="•"/>
              </a:pPr>
              <a:r>
                <a:rPr lang="en-US" sz="1400" b="1"/>
                <a:t>Studied load:</a:t>
              </a:r>
              <a:r>
                <a:rPr lang="en-US" sz="1400"/>
                <a:t> submit eligibility package to TSP/DSP by July 24 (July 10 encouraged)</a:t>
              </a:r>
            </a:p>
            <a:p>
              <a:pPr lvl="2">
                <a:buFont typeface="Arial" panose="020B0604020202020204" pitchFamily="34" charset="0"/>
                <a:buChar char="•"/>
              </a:pPr>
              <a:r>
                <a:rPr lang="en-US" sz="1400" b="1"/>
                <a:t>Best practice:</a:t>
              </a:r>
              <a:r>
                <a:rPr lang="en-US" sz="1400"/>
                <a:t> copy/inform the ILLE, TSP/DSP, and ERCOT on submissions where applicable</a:t>
              </a:r>
              <a:endParaRPr lang="en-US" sz="1400" b="1"/>
            </a:p>
          </p:txBody>
        </p:sp>
        <p:sp>
          <p:nvSpPr>
            <p:cNvPr id="57" name="TextBox 56">
              <a:extLst>
                <a:ext uri="{FF2B5EF4-FFF2-40B4-BE49-F238E27FC236}">
                  <a16:creationId xmlns:a16="http://schemas.microsoft.com/office/drawing/2014/main" id="{B9341BF7-2D9D-B71F-5D04-0B6D89B4B368}"/>
                </a:ext>
              </a:extLst>
            </p:cNvPr>
            <p:cNvSpPr txBox="1">
              <a:spLocks/>
            </p:cNvSpPr>
            <p:nvPr/>
          </p:nvSpPr>
          <p:spPr>
            <a:xfrm>
              <a:off x="9052560" y="1539829"/>
              <a:ext cx="260604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Additional details</a:t>
              </a:r>
            </a:p>
          </p:txBody>
        </p:sp>
      </p:grpSp>
      <p:sp>
        <p:nvSpPr>
          <p:cNvPr id="59" name="TrackerNumBlue 4">
            <a:extLst>
              <a:ext uri="{FF2B5EF4-FFF2-40B4-BE49-F238E27FC236}">
                <a16:creationId xmlns:a16="http://schemas.microsoft.com/office/drawing/2014/main" id="{A3DAECAB-C5F4-E6A5-AA39-03FF7228DEC7}"/>
              </a:ext>
            </a:extLst>
          </p:cNvPr>
          <p:cNvSpPr/>
          <p:nvPr>
            <p:custDataLst>
              <p:tags r:id="rId3"/>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1</a:t>
            </a:r>
          </a:p>
        </p:txBody>
      </p:sp>
      <p:sp>
        <p:nvSpPr>
          <p:cNvPr id="6" name="Rectangle 5">
            <a:extLst>
              <a:ext uri="{FF2B5EF4-FFF2-40B4-BE49-F238E27FC236}">
                <a16:creationId xmlns:a16="http://schemas.microsoft.com/office/drawing/2014/main" id="{5BEAE71B-0E9A-1E9D-50E5-9BE6B3C396A5}"/>
              </a:ext>
            </a:extLst>
          </p:cNvPr>
          <p:cNvSpPr/>
          <p:nvPr/>
        </p:nvSpPr>
        <p:spPr>
          <a:xfrm>
            <a:off x="1257300" y="2036665"/>
            <a:ext cx="1151558" cy="4270399"/>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ILLE</a:t>
            </a:r>
          </a:p>
        </p:txBody>
      </p:sp>
      <p:sp>
        <p:nvSpPr>
          <p:cNvPr id="10" name="Rectangle 9">
            <a:extLst>
              <a:ext uri="{FF2B5EF4-FFF2-40B4-BE49-F238E27FC236}">
                <a16:creationId xmlns:a16="http://schemas.microsoft.com/office/drawing/2014/main" id="{9DD3B25C-BB0D-3360-03B2-D6B42CF46140}"/>
              </a:ext>
            </a:extLst>
          </p:cNvPr>
          <p:cNvSpPr>
            <a:spLocks/>
          </p:cNvSpPr>
          <p:nvPr/>
        </p:nvSpPr>
        <p:spPr>
          <a:xfrm>
            <a:off x="6924182" y="2036666"/>
            <a:ext cx="1532723" cy="127346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t>ERCOT</a:t>
            </a:r>
          </a:p>
        </p:txBody>
      </p:sp>
      <p:sp>
        <p:nvSpPr>
          <p:cNvPr id="11" name="Rectangle 10">
            <a:extLst>
              <a:ext uri="{FF2B5EF4-FFF2-40B4-BE49-F238E27FC236}">
                <a16:creationId xmlns:a16="http://schemas.microsoft.com/office/drawing/2014/main" id="{1B0035C0-9548-5126-F9EC-C22FC54EDC41}"/>
              </a:ext>
            </a:extLst>
          </p:cNvPr>
          <p:cNvSpPr>
            <a:spLocks/>
          </p:cNvSpPr>
          <p:nvPr/>
        </p:nvSpPr>
        <p:spPr>
          <a:xfrm>
            <a:off x="6924182" y="3429000"/>
            <a:ext cx="1532723" cy="2878063"/>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solidFill>
                  <a:schemeClr val="tx1"/>
                </a:solidFill>
              </a:rPr>
              <a:t>TSP</a:t>
            </a:r>
          </a:p>
        </p:txBody>
      </p:sp>
      <p:cxnSp>
        <p:nvCxnSpPr>
          <p:cNvPr id="15" name="Straight Arrow Connector 14">
            <a:extLst>
              <a:ext uri="{FF2B5EF4-FFF2-40B4-BE49-F238E27FC236}">
                <a16:creationId xmlns:a16="http://schemas.microsoft.com/office/drawing/2014/main" id="{A08B74B3-8EF9-42C8-BBD4-F2852AA0CF4B}"/>
              </a:ext>
            </a:extLst>
          </p:cNvPr>
          <p:cNvCxnSpPr>
            <a:cxnSpLocks/>
          </p:cNvCxnSpPr>
          <p:nvPr/>
        </p:nvCxnSpPr>
        <p:spPr>
          <a:xfrm flipV="1">
            <a:off x="2446709" y="2673398"/>
            <a:ext cx="4418726" cy="130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7EBAD8F4-0DF5-CE3C-793A-FFEB7EF0643F}"/>
              </a:ext>
            </a:extLst>
          </p:cNvPr>
          <p:cNvCxnSpPr>
            <a:cxnSpLocks/>
          </p:cNvCxnSpPr>
          <p:nvPr/>
        </p:nvCxnSpPr>
        <p:spPr>
          <a:xfrm>
            <a:off x="2446709" y="5604123"/>
            <a:ext cx="441872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C82485B3-7FC0-6550-3399-9698D2F3A9F7}"/>
              </a:ext>
            </a:extLst>
          </p:cNvPr>
          <p:cNvSpPr>
            <a:spLocks/>
          </p:cNvSpPr>
          <p:nvPr/>
        </p:nvSpPr>
        <p:spPr>
          <a:xfrm>
            <a:off x="3051011" y="2036665"/>
            <a:ext cx="3220745" cy="1273463"/>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r>
              <a:rPr lang="en-US" sz="1100" b="1">
                <a:solidFill>
                  <a:schemeClr val="tx1"/>
                </a:solidFill>
              </a:rPr>
              <a:t>ILLE must submit:</a:t>
            </a:r>
          </a:p>
          <a:p>
            <a:pPr marL="285750" indent="-285750">
              <a:buFont typeface="Arial" panose="020B0604020202020204" pitchFamily="34" charset="0"/>
              <a:buChar char="•"/>
            </a:pPr>
            <a:r>
              <a:rPr lang="en-US" sz="1100">
                <a:solidFill>
                  <a:schemeClr val="tx1"/>
                </a:solidFill>
              </a:rPr>
              <a:t>Dynamic Model Package</a:t>
            </a:r>
          </a:p>
          <a:p>
            <a:pPr marL="742950" lvl="1" indent="-285750">
              <a:buFont typeface="Courier New" panose="02070309020205020404" pitchFamily="49" charset="0"/>
              <a:buChar char="o"/>
            </a:pPr>
            <a:r>
              <a:rPr lang="en-US" sz="1100">
                <a:solidFill>
                  <a:schemeClr val="tx1"/>
                </a:solidFill>
              </a:rPr>
              <a:t>Dynamic model</a:t>
            </a:r>
          </a:p>
          <a:p>
            <a:pPr marL="742950" lvl="1" indent="-285750">
              <a:buFont typeface="Courier New" panose="02070309020205020404" pitchFamily="49" charset="0"/>
              <a:buChar char="o"/>
            </a:pPr>
            <a:r>
              <a:rPr lang="en-US" sz="1100">
                <a:solidFill>
                  <a:schemeClr val="tx1"/>
                </a:solidFill>
              </a:rPr>
              <a:t>Model parameters</a:t>
            </a:r>
          </a:p>
          <a:p>
            <a:pPr marL="742950" lvl="1" indent="-285750">
              <a:buFont typeface="Courier New" panose="02070309020205020404" pitchFamily="49" charset="0"/>
              <a:buChar char="o"/>
            </a:pPr>
            <a:r>
              <a:rPr lang="en-US" sz="1100">
                <a:solidFill>
                  <a:schemeClr val="tx1"/>
                </a:solidFill>
              </a:rPr>
              <a:t>Supporting technical documentation</a:t>
            </a:r>
          </a:p>
          <a:p>
            <a:pPr marL="742950" lvl="1" indent="-285750">
              <a:buFont typeface="Courier New" panose="02070309020205020404" pitchFamily="49" charset="0"/>
              <a:buChar char="o"/>
            </a:pPr>
            <a:r>
              <a:rPr lang="en-US" sz="1100">
                <a:solidFill>
                  <a:schemeClr val="tx1"/>
                </a:solidFill>
              </a:rPr>
              <a:t>ERCOT Dynamic Working Group Large Load Data Survey</a:t>
            </a:r>
          </a:p>
        </p:txBody>
      </p:sp>
      <p:sp>
        <p:nvSpPr>
          <p:cNvPr id="14" name="Rectangle 13">
            <a:extLst>
              <a:ext uri="{FF2B5EF4-FFF2-40B4-BE49-F238E27FC236}">
                <a16:creationId xmlns:a16="http://schemas.microsoft.com/office/drawing/2014/main" id="{63C17604-AB3B-EB97-5AD4-16BE064FDA7D}"/>
              </a:ext>
            </a:extLst>
          </p:cNvPr>
          <p:cNvSpPr>
            <a:spLocks/>
          </p:cNvSpPr>
          <p:nvPr/>
        </p:nvSpPr>
        <p:spPr>
          <a:xfrm>
            <a:off x="3051011" y="4821338"/>
            <a:ext cx="3220745" cy="1485726"/>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100" b="1">
                <a:solidFill>
                  <a:schemeClr val="tx1"/>
                </a:solidFill>
              </a:rPr>
              <a:t>ILLE must submit:</a:t>
            </a:r>
          </a:p>
          <a:p>
            <a:pPr marL="285750" indent="-285750">
              <a:buFont typeface="Arial" panose="020B0604020202020204" pitchFamily="34" charset="0"/>
              <a:buChar char="•"/>
            </a:pPr>
            <a:r>
              <a:rPr lang="en-US" sz="1100">
                <a:solidFill>
                  <a:schemeClr val="tx1"/>
                </a:solidFill>
              </a:rPr>
              <a:t>Eligibility package</a:t>
            </a:r>
            <a:endParaRPr lang="en-US" sz="1100" baseline="30000">
              <a:solidFill>
                <a:schemeClr val="tx1"/>
              </a:solidFill>
              <a:cs typeface="Arial"/>
            </a:endParaRPr>
          </a:p>
          <a:p>
            <a:pPr marL="742950" lvl="1" indent="-285750">
              <a:buFont typeface="Courier New" panose="02070309020205020404" pitchFamily="49" charset="0"/>
              <a:buChar char="o"/>
            </a:pPr>
            <a:r>
              <a:rPr lang="en-US" sz="1100">
                <a:solidFill>
                  <a:schemeClr val="tx1"/>
                </a:solidFill>
              </a:rPr>
              <a:t>Completed LIF</a:t>
            </a:r>
          </a:p>
          <a:p>
            <a:pPr marL="742950" lvl="1" indent="-285750">
              <a:buFont typeface="Courier New" panose="02070309020205020404" pitchFamily="49" charset="0"/>
              <a:buChar char="o"/>
            </a:pPr>
            <a:r>
              <a:rPr lang="en-US" sz="1100">
                <a:solidFill>
                  <a:schemeClr val="tx1"/>
                </a:solidFill>
              </a:rPr>
              <a:t>Applicable attestations</a:t>
            </a:r>
          </a:p>
          <a:p>
            <a:pPr marL="742950" lvl="1" indent="-285750">
              <a:buFont typeface="Courier New" panose="02070309020205020404" pitchFamily="49" charset="0"/>
              <a:buChar char="o"/>
            </a:pPr>
            <a:r>
              <a:rPr lang="en-US" sz="1100">
                <a:solidFill>
                  <a:schemeClr val="tx1"/>
                </a:solidFill>
              </a:rPr>
              <a:t>Supporting documentation</a:t>
            </a:r>
          </a:p>
          <a:p>
            <a:pPr marL="742950" lvl="1" indent="-285750">
              <a:buFont typeface="Courier New" panose="02070309020205020404" pitchFamily="49" charset="0"/>
              <a:buChar char="o"/>
            </a:pPr>
            <a:r>
              <a:rPr lang="en-US" sz="1100">
                <a:solidFill>
                  <a:schemeClr val="tx1"/>
                </a:solidFill>
              </a:rPr>
              <a:t>Form W (PCLR), </a:t>
            </a:r>
            <a:r>
              <a:rPr lang="en-US" sz="1100" i="1">
                <a:solidFill>
                  <a:schemeClr val="tx1"/>
                </a:solidFill>
              </a:rPr>
              <a:t>if applicable</a:t>
            </a:r>
            <a:endParaRPr lang="en-US" sz="1100">
              <a:solidFill>
                <a:schemeClr val="tx1"/>
              </a:solidFill>
              <a:cs typeface="Arial"/>
            </a:endParaRPr>
          </a:p>
          <a:p>
            <a:pPr marL="742950" lvl="1" indent="-285750">
              <a:buFont typeface="Courier New" panose="02070309020205020404" pitchFamily="49" charset="0"/>
              <a:buChar char="o"/>
            </a:pPr>
            <a:r>
              <a:rPr lang="en-US" sz="1100">
                <a:solidFill>
                  <a:schemeClr val="tx1"/>
                </a:solidFill>
              </a:rPr>
              <a:t>Form X (WLPUN), </a:t>
            </a:r>
            <a:r>
              <a:rPr lang="en-US" sz="1100" i="1">
                <a:solidFill>
                  <a:schemeClr val="tx1"/>
                </a:solidFill>
              </a:rPr>
              <a:t>if applicable</a:t>
            </a:r>
            <a:endParaRPr lang="en-US" sz="1100" i="1">
              <a:solidFill>
                <a:schemeClr val="tx1"/>
              </a:solidFill>
              <a:cs typeface="Arial"/>
            </a:endParaRPr>
          </a:p>
          <a:p>
            <a:pPr marL="742950" lvl="1" indent="-285750">
              <a:buFont typeface="Courier New" panose="02070309020205020404" pitchFamily="49" charset="0"/>
              <a:buChar char="o"/>
            </a:pPr>
            <a:r>
              <a:rPr lang="en-US" sz="1100">
                <a:solidFill>
                  <a:schemeClr val="tx1"/>
                </a:solidFill>
              </a:rPr>
              <a:t>Affiliate form, </a:t>
            </a:r>
            <a:r>
              <a:rPr lang="en-US" sz="1100" i="1">
                <a:solidFill>
                  <a:schemeClr val="tx1"/>
                </a:solidFill>
              </a:rPr>
              <a:t>if applicable</a:t>
            </a:r>
            <a:endParaRPr lang="en-US" sz="1100" i="1">
              <a:solidFill>
                <a:schemeClr val="tx1"/>
              </a:solidFill>
              <a:cs typeface="Arial"/>
            </a:endParaRPr>
          </a:p>
        </p:txBody>
      </p:sp>
      <p:sp>
        <p:nvSpPr>
          <p:cNvPr id="18" name="Rectangle 17">
            <a:extLst>
              <a:ext uri="{FF2B5EF4-FFF2-40B4-BE49-F238E27FC236}">
                <a16:creationId xmlns:a16="http://schemas.microsoft.com/office/drawing/2014/main" id="{50839624-BDD9-5D20-D341-D5911838DB18}"/>
              </a:ext>
            </a:extLst>
          </p:cNvPr>
          <p:cNvSpPr>
            <a:spLocks/>
          </p:cNvSpPr>
          <p:nvPr/>
        </p:nvSpPr>
        <p:spPr>
          <a:xfrm>
            <a:off x="3051011" y="3429001"/>
            <a:ext cx="3220745" cy="1273463"/>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r>
              <a:rPr lang="en-US" sz="1100" b="1">
                <a:solidFill>
                  <a:schemeClr val="tx1"/>
                </a:solidFill>
              </a:rPr>
              <a:t>ILLE must submit:</a:t>
            </a:r>
          </a:p>
          <a:p>
            <a:pPr marL="285750" indent="-285750">
              <a:buFont typeface="Arial" panose="020B0604020202020204" pitchFamily="34" charset="0"/>
              <a:buChar char="•"/>
            </a:pPr>
            <a:r>
              <a:rPr lang="en-US" sz="1100">
                <a:solidFill>
                  <a:schemeClr val="tx1"/>
                </a:solidFill>
              </a:rPr>
              <a:t>Dynamic Model Package</a:t>
            </a:r>
          </a:p>
          <a:p>
            <a:pPr marL="742950" lvl="1" indent="-285750">
              <a:buFont typeface="Courier New" panose="02070309020205020404" pitchFamily="49" charset="0"/>
              <a:buChar char="o"/>
            </a:pPr>
            <a:r>
              <a:rPr lang="en-US" sz="1100">
                <a:solidFill>
                  <a:schemeClr val="tx1"/>
                </a:solidFill>
              </a:rPr>
              <a:t>Dynamic model</a:t>
            </a:r>
          </a:p>
          <a:p>
            <a:pPr marL="742950" lvl="1" indent="-285750">
              <a:buFont typeface="Courier New" panose="02070309020205020404" pitchFamily="49" charset="0"/>
              <a:buChar char="o"/>
            </a:pPr>
            <a:r>
              <a:rPr lang="en-US" sz="1100">
                <a:solidFill>
                  <a:schemeClr val="tx1"/>
                </a:solidFill>
              </a:rPr>
              <a:t>Model parameters</a:t>
            </a:r>
          </a:p>
          <a:p>
            <a:pPr marL="742950" lvl="1" indent="-285750">
              <a:buFont typeface="Courier New" panose="02070309020205020404" pitchFamily="49" charset="0"/>
              <a:buChar char="o"/>
            </a:pPr>
            <a:r>
              <a:rPr lang="en-US" sz="1100">
                <a:solidFill>
                  <a:schemeClr val="tx1"/>
                </a:solidFill>
              </a:rPr>
              <a:t>Supporting technical documentation</a:t>
            </a:r>
          </a:p>
          <a:p>
            <a:pPr marL="742950" lvl="1" indent="-285750">
              <a:buFont typeface="Courier New" panose="02070309020205020404" pitchFamily="49" charset="0"/>
              <a:buChar char="o"/>
            </a:pPr>
            <a:r>
              <a:rPr lang="en-US" sz="1100">
                <a:solidFill>
                  <a:schemeClr val="tx1"/>
                </a:solidFill>
              </a:rPr>
              <a:t>ERCOT Dynamic Working Group Large Load Data Survey</a:t>
            </a:r>
          </a:p>
        </p:txBody>
      </p:sp>
    </p:spTree>
    <p:extLst>
      <p:ext uri="{BB962C8B-B14F-4D97-AF65-F5344CB8AC3E}">
        <p14:creationId xmlns:p14="http://schemas.microsoft.com/office/powerpoint/2010/main" val="1286240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800AD-402C-55F2-4925-1A47655F80FB}"/>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C0D28B5-5B61-5B28-65EC-929417E9FD48}"/>
              </a:ext>
            </a:extLst>
          </p:cNvPr>
          <p:cNvGraphicFramePr>
            <a:graphicFrameLocks noChangeAspect="1"/>
          </p:cNvGraphicFramePr>
          <p:nvPr>
            <p:custDataLst>
              <p:tags r:id="rId1"/>
            </p:custDataLst>
            <p:extLst>
              <p:ext uri="{D42A27DB-BD31-4B8C-83A1-F6EECF244321}">
                <p14:modId xmlns:p14="http://schemas.microsoft.com/office/powerpoint/2010/main" val="2049799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5" progId="TCLayout.ActiveDocument.1">
                  <p:embed/>
                </p:oleObj>
              </mc:Choice>
              <mc:Fallback>
                <p:oleObj name="think-cell Slide" r:id="rId9" imgW="404" imgH="405" progId="TCLayout.ActiveDocument.1">
                  <p:embed/>
                  <p:pic>
                    <p:nvPicPr>
                      <p:cNvPr id="4" name="think-cell data - do not delete" hidden="1">
                        <a:extLst>
                          <a:ext uri="{FF2B5EF4-FFF2-40B4-BE49-F238E27FC236}">
                            <a16:creationId xmlns:a16="http://schemas.microsoft.com/office/drawing/2014/main" id="{6C0D28B5-5B61-5B28-65EC-929417E9FD4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Slide Number Placeholder 4">
            <a:extLst>
              <a:ext uri="{FF2B5EF4-FFF2-40B4-BE49-F238E27FC236}">
                <a16:creationId xmlns:a16="http://schemas.microsoft.com/office/drawing/2014/main" id="{DFA12C47-9E12-70D0-D793-A69403694BB3}"/>
              </a:ext>
            </a:extLst>
          </p:cNvPr>
          <p:cNvSpPr>
            <a:spLocks noGrp="1"/>
          </p:cNvSpPr>
          <p:nvPr>
            <p:ph type="sldNum" sz="quarter" idx="12"/>
          </p:nvPr>
        </p:nvSpPr>
        <p:spPr/>
        <p:txBody>
          <a:bodyPr/>
          <a:lstStyle/>
          <a:p>
            <a:fld id="{BCDE79FB-97BA-492B-8D57-F1373F9ADA95}" type="slidenum">
              <a:rPr lang="en-US" smtClean="0"/>
              <a:t>15</a:t>
            </a:fld>
            <a:endParaRPr lang="en-US"/>
          </a:p>
        </p:txBody>
      </p:sp>
      <p:cxnSp>
        <p:nvCxnSpPr>
          <p:cNvPr id="24" name="Straight Connector 23">
            <a:extLst>
              <a:ext uri="{FF2B5EF4-FFF2-40B4-BE49-F238E27FC236}">
                <a16:creationId xmlns:a16="http://schemas.microsoft.com/office/drawing/2014/main" id="{582CEF87-5FA3-7C4B-EA73-B27D4A1A07F7}"/>
              </a:ext>
            </a:extLst>
          </p:cNvPr>
          <p:cNvCxnSpPr>
            <a:cxnSpLocks/>
          </p:cNvCxnSpPr>
          <p:nvPr>
            <p:custDataLst>
              <p:tags r:id="rId2"/>
            </p:custDataLst>
          </p:nvPr>
        </p:nvCxnSpPr>
        <p:spPr bwMode="auto">
          <a:xfrm>
            <a:off x="1257300" y="1880607"/>
            <a:ext cx="10401299"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1213BBA8-48A2-131B-F3DF-A7A33AFE412F}"/>
              </a:ext>
            </a:extLst>
          </p:cNvPr>
          <p:cNvSpPr txBox="1">
            <a:spLocks/>
          </p:cNvSpPr>
          <p:nvPr/>
        </p:nvSpPr>
        <p:spPr>
          <a:xfrm>
            <a:off x="1257300" y="1646875"/>
            <a:ext cx="2150043"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Frequently Asked Question</a:t>
            </a:r>
          </a:p>
        </p:txBody>
      </p:sp>
      <p:grpSp>
        <p:nvGrpSpPr>
          <p:cNvPr id="36" name="Group 35">
            <a:extLst>
              <a:ext uri="{FF2B5EF4-FFF2-40B4-BE49-F238E27FC236}">
                <a16:creationId xmlns:a16="http://schemas.microsoft.com/office/drawing/2014/main" id="{B0F1AB97-7DB1-FCB9-C45D-475BBD09C2DE}"/>
              </a:ext>
            </a:extLst>
          </p:cNvPr>
          <p:cNvGrpSpPr/>
          <p:nvPr/>
        </p:nvGrpSpPr>
        <p:grpSpPr>
          <a:xfrm>
            <a:off x="1257300" y="2069092"/>
            <a:ext cx="10401300" cy="2077492"/>
            <a:chOff x="1257300" y="1677695"/>
            <a:chExt cx="10401300" cy="2077492"/>
          </a:xfrm>
        </p:grpSpPr>
        <p:sp>
          <p:nvSpPr>
            <p:cNvPr id="26" name="TextBox 25">
              <a:extLst>
                <a:ext uri="{FF2B5EF4-FFF2-40B4-BE49-F238E27FC236}">
                  <a16:creationId xmlns:a16="http://schemas.microsoft.com/office/drawing/2014/main" id="{4AED9B8B-9C08-58B7-8887-965F2A876A7E}"/>
                </a:ext>
              </a:extLst>
            </p:cNvPr>
            <p:cNvSpPr txBox="1">
              <a:spLocks/>
            </p:cNvSpPr>
            <p:nvPr/>
          </p:nvSpPr>
          <p:spPr>
            <a:xfrm>
              <a:off x="1257300" y="1680625"/>
              <a:ext cx="2150043"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What supporting technical documents and information are needed in the dynamic model package?</a:t>
              </a:r>
              <a:endParaRPr lang="en-US" sz="1200"/>
            </a:p>
          </p:txBody>
        </p:sp>
        <p:sp>
          <p:nvSpPr>
            <p:cNvPr id="15" name="TextBox 14">
              <a:extLst>
                <a:ext uri="{FF2B5EF4-FFF2-40B4-BE49-F238E27FC236}">
                  <a16:creationId xmlns:a16="http://schemas.microsoft.com/office/drawing/2014/main" id="{9A9E211B-36E0-D794-BFBB-1B0F6C284339}"/>
                </a:ext>
              </a:extLst>
            </p:cNvPr>
            <p:cNvSpPr txBox="1">
              <a:spLocks/>
            </p:cNvSpPr>
            <p:nvPr/>
          </p:nvSpPr>
          <p:spPr>
            <a:xfrm>
              <a:off x="3590224" y="1677695"/>
              <a:ext cx="8068376" cy="207749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Supporting technical documentations and information includes documents that help understand, check, and accurately represent the submitted dynamic model and the associated facility or equipment. This documentation should include, but is not limited to:</a:t>
              </a:r>
            </a:p>
            <a:p>
              <a:pPr marL="171450" lvl="0" indent="-171450">
                <a:buFont typeface="Arial" panose="020B0604020202020204" pitchFamily="34" charset="0"/>
                <a:buChar char="•"/>
              </a:pPr>
              <a:r>
                <a:rPr lang="en-US" sz="1200" b="1"/>
                <a:t>User-Defined Model (UDM) documentation</a:t>
              </a:r>
              <a:r>
                <a:rPr lang="en-US" sz="1200"/>
                <a:t>, such as user manuals, model descriptions, control logic, block diagrams, or software documentation that explains the model implementation and operation.</a:t>
              </a:r>
            </a:p>
            <a:p>
              <a:pPr marL="171450" lvl="0" indent="-171450">
                <a:buFont typeface="Arial" panose="020B0604020202020204" pitchFamily="34" charset="0"/>
                <a:buChar char="•"/>
              </a:pPr>
              <a:r>
                <a:rPr lang="en-US" sz="1200" b="1"/>
                <a:t>Technology-specific documentation, if available,</a:t>
              </a:r>
              <a:r>
                <a:rPr lang="en-US" sz="1200"/>
                <a:t> provided by the equipment manufacturer or developer, describing the control systems or operating characteristics of the equipment or technologies such as ride-through solution.</a:t>
              </a:r>
            </a:p>
            <a:p>
              <a:pPr marL="171450" lvl="0" indent="-171450">
                <a:buFont typeface="Arial" panose="020B0604020202020204" pitchFamily="34" charset="0"/>
                <a:buChar char="•"/>
              </a:pPr>
              <a:r>
                <a:rPr lang="en-US" sz="1200"/>
                <a:t>⁠</a:t>
              </a:r>
              <a:r>
                <a:rPr lang="en-US" sz="1200" b="1"/>
                <a:t>PSS/E load flow (.raw) file compatible with version 35, and/or an IDEV or Python file</a:t>
              </a:r>
              <a:r>
                <a:rPr lang="en-US" sz="1200"/>
                <a:t> containing the project configuration and transformer model data required by the ERCOT Dynamic Working Group Large Load Data Survey.</a:t>
              </a:r>
            </a:p>
          </p:txBody>
        </p:sp>
      </p:grpSp>
      <p:sp>
        <p:nvSpPr>
          <p:cNvPr id="21" name="TextBox 20">
            <a:extLst>
              <a:ext uri="{FF2B5EF4-FFF2-40B4-BE49-F238E27FC236}">
                <a16:creationId xmlns:a16="http://schemas.microsoft.com/office/drawing/2014/main" id="{A184DA66-7108-CED3-E8B2-71B121DEC55B}"/>
              </a:ext>
            </a:extLst>
          </p:cNvPr>
          <p:cNvSpPr txBox="1">
            <a:spLocks/>
          </p:cNvSpPr>
          <p:nvPr/>
        </p:nvSpPr>
        <p:spPr>
          <a:xfrm>
            <a:off x="3590224" y="1646875"/>
            <a:ext cx="8068376"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Answer</a:t>
            </a:r>
          </a:p>
        </p:txBody>
      </p:sp>
      <p:cxnSp>
        <p:nvCxnSpPr>
          <p:cNvPr id="22" name="Straight Connector 21">
            <a:extLst>
              <a:ext uri="{FF2B5EF4-FFF2-40B4-BE49-F238E27FC236}">
                <a16:creationId xmlns:a16="http://schemas.microsoft.com/office/drawing/2014/main" id="{8EF0FE71-E1C0-7B24-25BC-39FD02155C1A}"/>
              </a:ext>
            </a:extLst>
          </p:cNvPr>
          <p:cNvCxnSpPr>
            <a:cxnSpLocks/>
          </p:cNvCxnSpPr>
          <p:nvPr>
            <p:custDataLst>
              <p:tags r:id="rId3"/>
            </p:custDataLst>
          </p:nvPr>
        </p:nvCxnSpPr>
        <p:spPr bwMode="auto">
          <a:xfrm>
            <a:off x="1257301" y="4335069"/>
            <a:ext cx="10401299" cy="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7FEADA7B-09E7-59D2-AB12-D7C438E262EC}"/>
              </a:ext>
            </a:extLst>
          </p:cNvPr>
          <p:cNvCxnSpPr>
            <a:cxnSpLocks/>
          </p:cNvCxnSpPr>
          <p:nvPr>
            <p:custDataLst>
              <p:tags r:id="rId4"/>
            </p:custDataLst>
          </p:nvPr>
        </p:nvCxnSpPr>
        <p:spPr bwMode="auto">
          <a:xfrm>
            <a:off x="1257299" y="5266037"/>
            <a:ext cx="10401299" cy="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pSp>
        <p:nvGrpSpPr>
          <p:cNvPr id="34" name="Group 33">
            <a:extLst>
              <a:ext uri="{FF2B5EF4-FFF2-40B4-BE49-F238E27FC236}">
                <a16:creationId xmlns:a16="http://schemas.microsoft.com/office/drawing/2014/main" id="{867F92CE-5CBE-F648-CE02-2836D2EE0579}"/>
              </a:ext>
            </a:extLst>
          </p:cNvPr>
          <p:cNvGrpSpPr/>
          <p:nvPr/>
        </p:nvGrpSpPr>
        <p:grpSpPr>
          <a:xfrm>
            <a:off x="1257299" y="4523554"/>
            <a:ext cx="10401301" cy="553998"/>
            <a:chOff x="1257299" y="3884714"/>
            <a:chExt cx="10401301" cy="553998"/>
          </a:xfrm>
        </p:grpSpPr>
        <p:sp>
          <p:nvSpPr>
            <p:cNvPr id="29" name="TextBox 28">
              <a:extLst>
                <a:ext uri="{FF2B5EF4-FFF2-40B4-BE49-F238E27FC236}">
                  <a16:creationId xmlns:a16="http://schemas.microsoft.com/office/drawing/2014/main" id="{F12DFF2F-7CBD-103A-669E-C1DEF3C0348D}"/>
                </a:ext>
              </a:extLst>
            </p:cNvPr>
            <p:cNvSpPr txBox="1">
              <a:spLocks/>
            </p:cNvSpPr>
            <p:nvPr/>
          </p:nvSpPr>
          <p:spPr>
            <a:xfrm>
              <a:off x="1257299" y="3884714"/>
              <a:ext cx="2150043"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What if dynamic data and files are too large to email or blocked by email server?</a:t>
              </a:r>
              <a:endParaRPr lang="en-US" sz="1050"/>
            </a:p>
          </p:txBody>
        </p:sp>
        <p:sp>
          <p:nvSpPr>
            <p:cNvPr id="30" name="TextBox 29">
              <a:extLst>
                <a:ext uri="{FF2B5EF4-FFF2-40B4-BE49-F238E27FC236}">
                  <a16:creationId xmlns:a16="http://schemas.microsoft.com/office/drawing/2014/main" id="{06ECD0AD-B9C6-5572-A43B-FCBAC44ECF9D}"/>
                </a:ext>
              </a:extLst>
            </p:cNvPr>
            <p:cNvSpPr txBox="1">
              <a:spLocks/>
            </p:cNvSpPr>
            <p:nvPr/>
          </p:nvSpPr>
          <p:spPr>
            <a:xfrm>
              <a:off x="3590224" y="3884714"/>
              <a:ext cx="8068376"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If files (such as .dll files) cannot be submitted by email due to file type restrictions or file size limitations, please note this in your submission. </a:t>
              </a:r>
              <a:r>
                <a:rPr lang="en-US" sz="1200" b="1"/>
                <a:t>ERCOT LLI Team will respond and coordinate with the ILLE to arrange a secure shared drive for uploading those files</a:t>
              </a:r>
              <a:r>
                <a:rPr lang="en-US" sz="1200" b="1" baseline="30000"/>
                <a:t>1</a:t>
              </a:r>
              <a:endParaRPr lang="en-US" sz="1050" b="1"/>
            </a:p>
          </p:txBody>
        </p:sp>
      </p:grpSp>
      <p:grpSp>
        <p:nvGrpSpPr>
          <p:cNvPr id="35" name="Group 34">
            <a:extLst>
              <a:ext uri="{FF2B5EF4-FFF2-40B4-BE49-F238E27FC236}">
                <a16:creationId xmlns:a16="http://schemas.microsoft.com/office/drawing/2014/main" id="{49837870-1315-D8A5-3CC9-87B4B0B9971D}"/>
              </a:ext>
            </a:extLst>
          </p:cNvPr>
          <p:cNvGrpSpPr/>
          <p:nvPr/>
        </p:nvGrpSpPr>
        <p:grpSpPr>
          <a:xfrm>
            <a:off x="1257299" y="5454523"/>
            <a:ext cx="10401300" cy="369332"/>
            <a:chOff x="1257299" y="5120532"/>
            <a:chExt cx="10401300" cy="369332"/>
          </a:xfrm>
        </p:grpSpPr>
        <p:sp>
          <p:nvSpPr>
            <p:cNvPr id="31" name="TextBox 30">
              <a:extLst>
                <a:ext uri="{FF2B5EF4-FFF2-40B4-BE49-F238E27FC236}">
                  <a16:creationId xmlns:a16="http://schemas.microsoft.com/office/drawing/2014/main" id="{6A5E8A3C-6296-EA95-2454-ACBC52F65FAB}"/>
                </a:ext>
              </a:extLst>
            </p:cNvPr>
            <p:cNvSpPr txBox="1">
              <a:spLocks/>
            </p:cNvSpPr>
            <p:nvPr/>
          </p:nvSpPr>
          <p:spPr>
            <a:xfrm>
              <a:off x="1257299" y="5120532"/>
              <a:ext cx="2150043"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200" b="1"/>
                <a:t>Which PSS/e version should the dynamic model support?</a:t>
              </a:r>
              <a:endParaRPr lang="en-US" sz="1200"/>
            </a:p>
          </p:txBody>
        </p:sp>
        <p:sp>
          <p:nvSpPr>
            <p:cNvPr id="32" name="TextBox 31">
              <a:extLst>
                <a:ext uri="{FF2B5EF4-FFF2-40B4-BE49-F238E27FC236}">
                  <a16:creationId xmlns:a16="http://schemas.microsoft.com/office/drawing/2014/main" id="{5921F247-ACE4-35AB-CD64-6C7D7322C94D}"/>
                </a:ext>
              </a:extLst>
            </p:cNvPr>
            <p:cNvSpPr txBox="1">
              <a:spLocks/>
            </p:cNvSpPr>
            <p:nvPr/>
          </p:nvSpPr>
          <p:spPr>
            <a:xfrm>
              <a:off x="3590223" y="5120532"/>
              <a:ext cx="8068376"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For </a:t>
              </a:r>
              <a:r>
                <a:rPr lang="en-US" sz="1200" b="1"/>
                <a:t>Batch Zero</a:t>
              </a:r>
              <a:r>
                <a:rPr lang="en-US" sz="1200"/>
                <a:t>, all submitted models must be compatible with PSS/E Version 35</a:t>
              </a:r>
            </a:p>
          </p:txBody>
        </p:sp>
      </p:grpSp>
      <p:sp>
        <p:nvSpPr>
          <p:cNvPr id="33" name="5. Source">
            <a:extLst>
              <a:ext uri="{FF2B5EF4-FFF2-40B4-BE49-F238E27FC236}">
                <a16:creationId xmlns:a16="http://schemas.microsoft.com/office/drawing/2014/main" id="{09B9C188-31C5-C263-4B51-0C39F610284C}"/>
              </a:ext>
            </a:extLst>
          </p:cNvPr>
          <p:cNvSpPr txBox="1"/>
          <p:nvPr>
            <p:custDataLst>
              <p:tags r:id="rId5"/>
            </p:custDataLst>
          </p:nvPr>
        </p:nvSpPr>
        <p:spPr>
          <a:xfrm>
            <a:off x="860648" y="6430379"/>
            <a:ext cx="10797949" cy="246221"/>
          </a:xfrm>
          <a:prstGeom prst="rect">
            <a:avLst/>
          </a:prstGeom>
          <a:noFill/>
        </p:spPr>
        <p:txBody>
          <a:bodyPr vert="horz" wrap="square" lIns="0" tIns="0" rIns="0" bIns="0" rtlCol="0" anchor="b" anchorCtr="0">
            <a:spAutoFit/>
          </a:bodyPr>
          <a:lstStyle/>
          <a:p>
            <a:r>
              <a:rPr lang="fr-FR" sz="800"/>
              <a:t>1. </a:t>
            </a:r>
            <a:r>
              <a:rPr lang="en-US" sz="800"/>
              <a:t>Please note that ERCOT does not maintain a dedicated shared drive for all submissions. Shared drives will be created only when needed to facilitate the transfer of files that cannot be submitted via email. This approach helps ensure secure file management and avoids the accumulation of unrelated or unnecessary files</a:t>
            </a:r>
          </a:p>
        </p:txBody>
      </p:sp>
      <p:sp>
        <p:nvSpPr>
          <p:cNvPr id="40" name="Title Placeholder 1">
            <a:extLst>
              <a:ext uri="{FF2B5EF4-FFF2-40B4-BE49-F238E27FC236}">
                <a16:creationId xmlns:a16="http://schemas.microsoft.com/office/drawing/2014/main" id="{CE5BCB38-5587-39A1-F039-27225D515D6F}"/>
              </a:ext>
            </a:extLst>
          </p:cNvPr>
          <p:cNvSpPr txBox="1">
            <a:spLocks/>
          </p:cNvSpPr>
          <p:nvPr/>
        </p:nvSpPr>
        <p:spPr>
          <a:xfrm>
            <a:off x="1766261" y="457200"/>
            <a:ext cx="9892338" cy="997196"/>
          </a:xfrm>
          <a:prstGeom prst="rect">
            <a:avLst/>
          </a:prstGeom>
          <a:noFill/>
        </p:spPr>
        <p:txBody>
          <a:bodyPr vert="horz"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By July 10, ILLEs must submit dynamic model packages to ERCOT and provide completed LIF workbooks and supporting materials to the TSP/DSP (2/2)</a:t>
            </a:r>
          </a:p>
        </p:txBody>
      </p:sp>
      <p:sp>
        <p:nvSpPr>
          <p:cNvPr id="41" name="TrackerNumBlue 4">
            <a:extLst>
              <a:ext uri="{FF2B5EF4-FFF2-40B4-BE49-F238E27FC236}">
                <a16:creationId xmlns:a16="http://schemas.microsoft.com/office/drawing/2014/main" id="{5DBC8C22-A2D4-EB55-D928-A491159B4047}"/>
              </a:ext>
            </a:extLst>
          </p:cNvPr>
          <p:cNvSpPr/>
          <p:nvPr>
            <p:custDataLst>
              <p:tags r:id="rId6"/>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1</a:t>
            </a:r>
          </a:p>
        </p:txBody>
      </p:sp>
    </p:spTree>
    <p:extLst>
      <p:ext uri="{BB962C8B-B14F-4D97-AF65-F5344CB8AC3E}">
        <p14:creationId xmlns:p14="http://schemas.microsoft.com/office/powerpoint/2010/main" val="297004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8EBA7-0FAB-1956-A093-0E6056D03EE7}"/>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98DDA41-508B-2B73-1417-AC62D958A700}"/>
              </a:ext>
            </a:extLst>
          </p:cNvPr>
          <p:cNvGraphicFramePr>
            <a:graphicFrameLocks noChangeAspect="1"/>
          </p:cNvGraphicFramePr>
          <p:nvPr>
            <p:custDataLst>
              <p:tags r:id="rId1"/>
            </p:custDataLst>
            <p:extLst>
              <p:ext uri="{D42A27DB-BD31-4B8C-83A1-F6EECF244321}">
                <p14:modId xmlns:p14="http://schemas.microsoft.com/office/powerpoint/2010/main" val="179354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9" name="think-cell data - do not delete" hidden="1">
                        <a:extLst>
                          <a:ext uri="{FF2B5EF4-FFF2-40B4-BE49-F238E27FC236}">
                            <a16:creationId xmlns:a16="http://schemas.microsoft.com/office/drawing/2014/main" id="{B98DDA41-508B-2B73-1417-AC62D958A7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8F9B5DF-3C15-44AD-FD9C-2F76CA134C2C}"/>
              </a:ext>
            </a:extLst>
          </p:cNvPr>
          <p:cNvSpPr>
            <a:spLocks noGrp="1"/>
          </p:cNvSpPr>
          <p:nvPr>
            <p:ph type="title"/>
          </p:nvPr>
        </p:nvSpPr>
        <p:spPr>
          <a:xfrm>
            <a:off x="1257300" y="457200"/>
            <a:ext cx="10797948" cy="365125"/>
          </a:xfrm>
        </p:spPr>
        <p:txBody>
          <a:bodyPr vert="horz">
            <a:noAutofit/>
          </a:bodyPr>
          <a:lstStyle/>
          <a:p>
            <a:r>
              <a:rPr lang="en-US" dirty="0"/>
              <a:t>Questions about Dynamic Model Submissions due July 10 (2/2)</a:t>
            </a:r>
            <a:br>
              <a:rPr lang="en-US" dirty="0"/>
            </a:br>
            <a:r>
              <a:rPr lang="en-US" sz="1600" dirty="0">
                <a:solidFill>
                  <a:srgbClr val="C00000"/>
                </a:solidFill>
                <a:cs typeface="Arial"/>
              </a:rPr>
              <a:t>Note- if </a:t>
            </a:r>
            <a:r>
              <a:rPr lang="en-US" sz="1600" u="sng" dirty="0">
                <a:solidFill>
                  <a:srgbClr val="C00000"/>
                </a:solidFill>
                <a:cs typeface="Arial"/>
              </a:rPr>
              <a:t>email to submit models</a:t>
            </a:r>
            <a:r>
              <a:rPr lang="en-US" sz="1600" dirty="0">
                <a:solidFill>
                  <a:srgbClr val="C00000"/>
                </a:solidFill>
                <a:cs typeface="Arial"/>
              </a:rPr>
              <a:t> or </a:t>
            </a:r>
            <a:r>
              <a:rPr lang="en-US" sz="1600" u="sng" dirty="0">
                <a:solidFill>
                  <a:srgbClr val="C00000"/>
                </a:solidFill>
                <a:cs typeface="Arial"/>
              </a:rPr>
              <a:t>email to request a link</a:t>
            </a:r>
            <a:r>
              <a:rPr lang="en-US" sz="1600" dirty="0">
                <a:solidFill>
                  <a:srgbClr val="C00000"/>
                </a:solidFill>
                <a:cs typeface="Arial"/>
              </a:rPr>
              <a:t> is received to </a:t>
            </a:r>
            <a:r>
              <a:rPr lang="en-US" sz="1600" dirty="0">
                <a:solidFill>
                  <a:srgbClr val="C00000"/>
                </a:solidFill>
                <a:cs typeface="Arial"/>
                <a:hlinkClick r:id="rId6"/>
              </a:rPr>
              <a:t>BatchZero@ercot.com</a:t>
            </a:r>
            <a:r>
              <a:rPr lang="en-US" sz="1600" dirty="0">
                <a:solidFill>
                  <a:srgbClr val="C00000"/>
                </a:solidFill>
                <a:cs typeface="Arial"/>
              </a:rPr>
              <a:t> by deadline (July 10, 2359), then link will be provided by Monday July 13 to complete submission by close of business July 13.</a:t>
            </a:r>
          </a:p>
        </p:txBody>
      </p:sp>
      <p:sp>
        <p:nvSpPr>
          <p:cNvPr id="4" name="Slide Number Placeholder 5">
            <a:extLst>
              <a:ext uri="{FF2B5EF4-FFF2-40B4-BE49-F238E27FC236}">
                <a16:creationId xmlns:a16="http://schemas.microsoft.com/office/drawing/2014/main" id="{8261D962-3348-870E-9AC6-7DFB7EF4DA46}"/>
              </a:ext>
            </a:extLst>
          </p:cNvPr>
          <p:cNvSpPr>
            <a:spLocks noGrp="1"/>
          </p:cNvSpPr>
          <p:nvPr>
            <p:ph type="sldNum" sz="quarter" idx="12"/>
          </p:nvPr>
        </p:nvSpPr>
        <p:spPr/>
        <p:txBody>
          <a:bodyPr/>
          <a:lstStyle/>
          <a:p>
            <a:fld id="{BCDE79FB-97BA-492B-8D57-F1373F9ADA95}" type="slidenum">
              <a:rPr lang="en-US" smtClean="0"/>
              <a:t>16</a:t>
            </a:fld>
            <a:endParaRPr lang="en-US"/>
          </a:p>
        </p:txBody>
      </p:sp>
      <p:sp>
        <p:nvSpPr>
          <p:cNvPr id="13" name="Rectangle 12">
            <a:extLst>
              <a:ext uri="{FF2B5EF4-FFF2-40B4-BE49-F238E27FC236}">
                <a16:creationId xmlns:a16="http://schemas.microsoft.com/office/drawing/2014/main" id="{1823E0EF-3210-70BE-54EC-F02F63FFD5EC}"/>
              </a:ext>
            </a:extLst>
          </p:cNvPr>
          <p:cNvSpPr/>
          <p:nvPr/>
        </p:nvSpPr>
        <p:spPr>
          <a:xfrm>
            <a:off x="892629" y="1444752"/>
            <a:ext cx="1420803" cy="451666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ILLE Dynamic Model Files</a:t>
            </a:r>
            <a:r>
              <a:rPr lang="en-US" sz="1600" baseline="30000"/>
              <a:t>1</a:t>
            </a:r>
            <a:endParaRPr lang="en-US" sz="1600"/>
          </a:p>
        </p:txBody>
      </p:sp>
      <p:sp>
        <p:nvSpPr>
          <p:cNvPr id="18" name="Arrow: Right 17">
            <a:extLst>
              <a:ext uri="{FF2B5EF4-FFF2-40B4-BE49-F238E27FC236}">
                <a16:creationId xmlns:a16="http://schemas.microsoft.com/office/drawing/2014/main" id="{F1335A7E-B4A9-AECC-45EE-9F6D890CDCC0}"/>
              </a:ext>
            </a:extLst>
          </p:cNvPr>
          <p:cNvSpPr>
            <a:spLocks/>
          </p:cNvSpPr>
          <p:nvPr/>
        </p:nvSpPr>
        <p:spPr>
          <a:xfrm>
            <a:off x="2468880" y="1444752"/>
            <a:ext cx="3627120" cy="1055914"/>
          </a:xfrm>
          <a:prstGeom prst="righ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600">
                <a:solidFill>
                  <a:schemeClr val="bg1"/>
                </a:solidFill>
              </a:rPr>
              <a:t>If files are </a:t>
            </a:r>
            <a:r>
              <a:rPr lang="en-US" sz="1600" b="1">
                <a:solidFill>
                  <a:schemeClr val="bg1"/>
                </a:solidFill>
              </a:rPr>
              <a:t>&lt; 30MB</a:t>
            </a:r>
          </a:p>
        </p:txBody>
      </p:sp>
      <p:sp>
        <p:nvSpPr>
          <p:cNvPr id="20" name="Rectangle 19">
            <a:extLst>
              <a:ext uri="{FF2B5EF4-FFF2-40B4-BE49-F238E27FC236}">
                <a16:creationId xmlns:a16="http://schemas.microsoft.com/office/drawing/2014/main" id="{CFD4AFC4-767B-C8DC-AAC6-390290BDD811}"/>
              </a:ext>
            </a:extLst>
          </p:cNvPr>
          <p:cNvSpPr>
            <a:spLocks/>
          </p:cNvSpPr>
          <p:nvPr/>
        </p:nvSpPr>
        <p:spPr>
          <a:xfrm>
            <a:off x="6251448" y="2752344"/>
            <a:ext cx="5803800" cy="3657307"/>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600" dirty="0">
                <a:solidFill>
                  <a:schemeClr val="bg1"/>
                </a:solidFill>
              </a:rPr>
              <a:t>Email is </a:t>
            </a:r>
            <a:r>
              <a:rPr lang="en-US" sz="1600" b="1" dirty="0">
                <a:solidFill>
                  <a:schemeClr val="bg1"/>
                </a:solidFill>
              </a:rPr>
              <a:t>rejected</a:t>
            </a:r>
            <a:r>
              <a:rPr lang="en-US" sz="1600" dirty="0">
                <a:solidFill>
                  <a:schemeClr val="bg1"/>
                </a:solidFill>
              </a:rPr>
              <a:t> by ERCOT if too large:</a:t>
            </a:r>
          </a:p>
          <a:p>
            <a:endParaRPr lang="en-US" sz="1600" b="1" dirty="0">
              <a:solidFill>
                <a:schemeClr val="bg1"/>
              </a:solidFill>
            </a:endParaRPr>
          </a:p>
          <a:p>
            <a:r>
              <a:rPr lang="en-US" sz="1600" b="1" dirty="0">
                <a:solidFill>
                  <a:srgbClr val="FFFF00"/>
                </a:solidFill>
              </a:rPr>
              <a:t>Option 1 (encouraged): </a:t>
            </a:r>
            <a:endParaRPr lang="en-US" sz="1600" b="1" dirty="0">
              <a:solidFill>
                <a:srgbClr val="FFFF00"/>
              </a:solidFill>
              <a:cs typeface="Arial"/>
            </a:endParaRPr>
          </a:p>
          <a:p>
            <a:pPr marL="342900" indent="-342900">
              <a:buFont typeface="+mj-lt"/>
              <a:buAutoNum type="arabicPeriod"/>
            </a:pPr>
            <a:r>
              <a:rPr lang="en-US" sz="1600" dirty="0">
                <a:solidFill>
                  <a:srgbClr val="FFFF00"/>
                </a:solidFill>
              </a:rPr>
              <a:t>ILLE sends request to </a:t>
            </a:r>
            <a:r>
              <a:rPr lang="en-US" sz="1600" dirty="0">
                <a:solidFill>
                  <a:srgbClr val="FFFF00"/>
                </a:solidFill>
                <a:hlinkClick r:id="rId6"/>
              </a:rPr>
              <a:t>BatchZero@ercot.com</a:t>
            </a:r>
            <a:r>
              <a:rPr lang="en-US" sz="1600" dirty="0">
                <a:solidFill>
                  <a:srgbClr val="FFFF00"/>
                </a:solidFill>
              </a:rPr>
              <a:t> with BZ-### to request link to ERCOT share drive (2-hour turnaround if received during business hours)</a:t>
            </a:r>
            <a:endParaRPr lang="en-US" sz="1600" dirty="0">
              <a:solidFill>
                <a:srgbClr val="FFFF00"/>
              </a:solidFill>
              <a:cs typeface="Arial"/>
            </a:endParaRPr>
          </a:p>
          <a:p>
            <a:pPr marL="342900" indent="-342900">
              <a:buFont typeface="+mj-lt"/>
              <a:buAutoNum type="arabicPeriod"/>
            </a:pPr>
            <a:r>
              <a:rPr lang="en-US" sz="1600" dirty="0">
                <a:solidFill>
                  <a:srgbClr val="FFFF00"/>
                </a:solidFill>
              </a:rPr>
              <a:t>ERCOT sets up individual folder and emails ILLE</a:t>
            </a:r>
            <a:endParaRPr lang="en-US" sz="1600" dirty="0">
              <a:solidFill>
                <a:srgbClr val="FFFF00"/>
              </a:solidFill>
              <a:cs typeface="Arial"/>
            </a:endParaRPr>
          </a:p>
          <a:p>
            <a:pPr marL="342900" indent="-342900">
              <a:buFont typeface="+mj-lt"/>
              <a:buAutoNum type="arabicPeriod"/>
            </a:pPr>
            <a:r>
              <a:rPr lang="en-US" sz="1600" dirty="0">
                <a:solidFill>
                  <a:srgbClr val="FFFF00"/>
                </a:solidFill>
              </a:rPr>
              <a:t>ILLE uploads files</a:t>
            </a:r>
            <a:endParaRPr lang="en-US" sz="1600" dirty="0">
              <a:solidFill>
                <a:srgbClr val="FFFF00"/>
              </a:solidFill>
              <a:cs typeface="Arial"/>
            </a:endParaRPr>
          </a:p>
          <a:p>
            <a:endParaRPr lang="en-US" sz="1600" dirty="0">
              <a:solidFill>
                <a:schemeClr val="bg1"/>
              </a:solidFill>
            </a:endParaRPr>
          </a:p>
          <a:p>
            <a:r>
              <a:rPr lang="en-US" sz="1600" b="1" dirty="0">
                <a:solidFill>
                  <a:schemeClr val="bg1"/>
                </a:solidFill>
              </a:rPr>
              <a:t>Option 2 is experiencing blocks on ERCOT systems:</a:t>
            </a:r>
            <a:endParaRPr lang="en-US" sz="1600" b="1" dirty="0">
              <a:solidFill>
                <a:schemeClr val="bg1"/>
              </a:solidFill>
              <a:cs typeface="Arial"/>
            </a:endParaRPr>
          </a:p>
          <a:p>
            <a:pPr marL="342900" indent="-342900">
              <a:buFont typeface="+mj-lt"/>
              <a:buAutoNum type="arabicPeriod"/>
            </a:pPr>
            <a:r>
              <a:rPr lang="en-US" sz="1600" dirty="0">
                <a:solidFill>
                  <a:schemeClr val="bg1"/>
                </a:solidFill>
              </a:rPr>
              <a:t>Example, Google drive access not allowed by ERCOT security.</a:t>
            </a:r>
            <a:endParaRPr lang="en-US" sz="1600" dirty="0">
              <a:solidFill>
                <a:schemeClr val="bg1"/>
              </a:solidFill>
              <a:cs typeface="Arial"/>
            </a:endParaRPr>
          </a:p>
          <a:p>
            <a:pPr marL="800100" lvl="1" indent="-342900">
              <a:buAutoNum type="arabicPeriod"/>
            </a:pPr>
            <a:r>
              <a:rPr lang="en-US" sz="1600" strike="sngStrike" dirty="0">
                <a:solidFill>
                  <a:schemeClr val="bg1"/>
                </a:solidFill>
              </a:rPr>
              <a:t>ILLE posts on their share drive and emails instructions to ERCOT </a:t>
            </a:r>
            <a:endParaRPr lang="en-US" sz="1600" strike="sngStrike" dirty="0">
              <a:solidFill>
                <a:schemeClr val="bg1"/>
              </a:solidFill>
              <a:cs typeface="Arial"/>
            </a:endParaRPr>
          </a:p>
          <a:p>
            <a:pPr marL="800100" lvl="1" indent="-342900">
              <a:buFont typeface="+mj-lt"/>
              <a:buAutoNum type="arabicPeriod"/>
            </a:pPr>
            <a:r>
              <a:rPr lang="en-US" sz="1600" strike="sngStrike" dirty="0">
                <a:solidFill>
                  <a:schemeClr val="bg1"/>
                </a:solidFill>
              </a:rPr>
              <a:t>ERCOT staff downloads files</a:t>
            </a:r>
            <a:endParaRPr lang="en-US" sz="1600" strike="sngStrike" dirty="0">
              <a:solidFill>
                <a:schemeClr val="bg1"/>
              </a:solidFill>
              <a:cs typeface="Arial"/>
            </a:endParaRPr>
          </a:p>
        </p:txBody>
      </p:sp>
      <p:sp>
        <p:nvSpPr>
          <p:cNvPr id="22" name="Arrow: Right 21">
            <a:extLst>
              <a:ext uri="{FF2B5EF4-FFF2-40B4-BE49-F238E27FC236}">
                <a16:creationId xmlns:a16="http://schemas.microsoft.com/office/drawing/2014/main" id="{86D3EAEF-2B31-7604-8D6B-6BF46B534E54}"/>
              </a:ext>
            </a:extLst>
          </p:cNvPr>
          <p:cNvSpPr>
            <a:spLocks/>
          </p:cNvSpPr>
          <p:nvPr/>
        </p:nvSpPr>
        <p:spPr>
          <a:xfrm>
            <a:off x="2468880" y="3828923"/>
            <a:ext cx="3627120" cy="1055914"/>
          </a:xfrm>
          <a:prstGeom prst="righ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600">
                <a:solidFill>
                  <a:schemeClr val="bg1"/>
                </a:solidFill>
              </a:rPr>
              <a:t>If files are </a:t>
            </a:r>
            <a:r>
              <a:rPr lang="en-US" sz="1600" b="1">
                <a:solidFill>
                  <a:schemeClr val="bg1"/>
                </a:solidFill>
              </a:rPr>
              <a:t>&gt; 30MB</a:t>
            </a:r>
          </a:p>
        </p:txBody>
      </p:sp>
      <p:sp>
        <p:nvSpPr>
          <p:cNvPr id="23" name="Rectangle 22">
            <a:extLst>
              <a:ext uri="{FF2B5EF4-FFF2-40B4-BE49-F238E27FC236}">
                <a16:creationId xmlns:a16="http://schemas.microsoft.com/office/drawing/2014/main" id="{67CE045B-42A1-0751-F92A-0204E104A17F}"/>
              </a:ext>
            </a:extLst>
          </p:cNvPr>
          <p:cNvSpPr>
            <a:spLocks/>
          </p:cNvSpPr>
          <p:nvPr/>
        </p:nvSpPr>
        <p:spPr>
          <a:xfrm>
            <a:off x="6251448" y="1444752"/>
            <a:ext cx="5803800" cy="1055914"/>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600">
                <a:solidFill>
                  <a:schemeClr val="bg1"/>
                </a:solidFill>
              </a:rPr>
              <a:t>Email Model files to </a:t>
            </a:r>
            <a:r>
              <a:rPr lang="en-US" sz="1600">
                <a:solidFill>
                  <a:schemeClr val="accent2"/>
                </a:solidFill>
                <a:hlinkClick r:id="rId6">
                  <a:extLst>
                    <a:ext uri="{A12FA001-AC4F-418D-AE19-62706E023703}">
                      <ahyp:hlinkClr xmlns:ahyp="http://schemas.microsoft.com/office/drawing/2018/hyperlinkcolor" val="tx"/>
                    </a:ext>
                  </a:extLst>
                </a:hlinkClick>
              </a:rPr>
              <a:t>BatchZero@ercot.com</a:t>
            </a:r>
            <a:r>
              <a:rPr lang="en-US" sz="1600">
                <a:solidFill>
                  <a:schemeClr val="accent2"/>
                </a:solidFill>
              </a:rPr>
              <a:t> </a:t>
            </a:r>
          </a:p>
        </p:txBody>
      </p:sp>
      <p:sp>
        <p:nvSpPr>
          <p:cNvPr id="11" name="5. Source">
            <a:extLst>
              <a:ext uri="{FF2B5EF4-FFF2-40B4-BE49-F238E27FC236}">
                <a16:creationId xmlns:a16="http://schemas.microsoft.com/office/drawing/2014/main" id="{449854A6-9CE2-1D5F-5702-16191A74CF15}"/>
              </a:ext>
            </a:extLst>
          </p:cNvPr>
          <p:cNvSpPr txBox="1"/>
          <p:nvPr>
            <p:custDataLst>
              <p:tags r:id="rId2"/>
            </p:custDataLst>
          </p:nvPr>
        </p:nvSpPr>
        <p:spPr>
          <a:xfrm>
            <a:off x="860648" y="6553489"/>
            <a:ext cx="10797949" cy="123111"/>
          </a:xfrm>
          <a:prstGeom prst="rect">
            <a:avLst/>
          </a:prstGeom>
          <a:noFill/>
        </p:spPr>
        <p:txBody>
          <a:bodyPr vert="horz" wrap="square" lIns="0" tIns="0" rIns="0" bIns="0" rtlCol="0" anchor="b" anchorCtr="0">
            <a:spAutoFit/>
          </a:bodyPr>
          <a:lstStyle/>
          <a:p>
            <a:r>
              <a:rPr lang="fr-FR" sz="800"/>
              <a:t>1.Current </a:t>
            </a:r>
            <a:r>
              <a:rPr lang="fr-FR" sz="800" err="1"/>
              <a:t>ongoing</a:t>
            </a:r>
            <a:r>
              <a:rPr lang="fr-FR" sz="800"/>
              <a:t> LLIS </a:t>
            </a:r>
            <a:r>
              <a:rPr lang="fr-FR" sz="800" err="1"/>
              <a:t>submittals</a:t>
            </a:r>
            <a:r>
              <a:rPr lang="fr-FR" sz="800"/>
              <a:t> </a:t>
            </a:r>
            <a:r>
              <a:rPr lang="fr-FR" sz="800" err="1"/>
              <a:t>should</a:t>
            </a:r>
            <a:r>
              <a:rPr lang="fr-FR" sz="800"/>
              <a:t> </a:t>
            </a:r>
            <a:r>
              <a:rPr lang="fr-FR" sz="800" err="1"/>
              <a:t>be</a:t>
            </a:r>
            <a:r>
              <a:rPr lang="fr-FR" sz="800"/>
              <a:t> </a:t>
            </a:r>
            <a:r>
              <a:rPr lang="fr-FR" sz="800" err="1"/>
              <a:t>emailed</a:t>
            </a:r>
            <a:r>
              <a:rPr lang="fr-FR" sz="800"/>
              <a:t> to </a:t>
            </a:r>
            <a:r>
              <a:rPr lang="en-US" sz="800">
                <a:hlinkClick r:id="rId7"/>
              </a:rPr>
              <a:t>LargeLoadInterconnection@ercot.com</a:t>
            </a:r>
            <a:r>
              <a:rPr lang="en-US" sz="800"/>
              <a:t> ; Batch Zero submittals with BZ ID# </a:t>
            </a:r>
            <a:r>
              <a:rPr lang="fr-FR" sz="800"/>
              <a:t> </a:t>
            </a:r>
            <a:r>
              <a:rPr lang="fr-FR" sz="800" err="1"/>
              <a:t>should</a:t>
            </a:r>
            <a:r>
              <a:rPr lang="fr-FR" sz="800"/>
              <a:t> </a:t>
            </a:r>
            <a:r>
              <a:rPr lang="fr-FR" sz="800" err="1"/>
              <a:t>be</a:t>
            </a:r>
            <a:r>
              <a:rPr lang="fr-FR" sz="800"/>
              <a:t> </a:t>
            </a:r>
            <a:r>
              <a:rPr lang="fr-FR" sz="800" err="1"/>
              <a:t>submitted</a:t>
            </a:r>
            <a:r>
              <a:rPr lang="fr-FR" sz="800"/>
              <a:t> to </a:t>
            </a:r>
            <a:r>
              <a:rPr lang="fr-FR" sz="800">
                <a:hlinkClick r:id="rId6"/>
              </a:rPr>
              <a:t>BatchZero@ercot.com</a:t>
            </a:r>
            <a:r>
              <a:rPr lang="fr-FR" sz="800"/>
              <a:t> </a:t>
            </a:r>
            <a:endParaRPr lang="en-US" sz="800"/>
          </a:p>
        </p:txBody>
      </p:sp>
      <p:sp>
        <p:nvSpPr>
          <p:cNvPr id="3" name="TextBox 2">
            <a:extLst>
              <a:ext uri="{FF2B5EF4-FFF2-40B4-BE49-F238E27FC236}">
                <a16:creationId xmlns:a16="http://schemas.microsoft.com/office/drawing/2014/main" id="{A0974D6D-1D9A-8E32-CFE0-C079213E2B53}"/>
              </a:ext>
            </a:extLst>
          </p:cNvPr>
          <p:cNvSpPr txBox="1"/>
          <p:nvPr/>
        </p:nvSpPr>
        <p:spPr>
          <a:xfrm>
            <a:off x="2468880" y="4938301"/>
            <a:ext cx="354854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600" dirty="0">
                <a:solidFill>
                  <a:srgbClr val="C00000"/>
                </a:solidFill>
                <a:cs typeface="Arial"/>
              </a:rPr>
              <a:t>Use BZ-### as identifier </a:t>
            </a:r>
          </a:p>
          <a:p>
            <a:pPr marL="285750" indent="-285750">
              <a:buFont typeface="Arial" panose="020B0604020202020204" pitchFamily="34" charset="0"/>
              <a:buChar char="•"/>
            </a:pPr>
            <a:r>
              <a:rPr lang="en-US" sz="1600" dirty="0">
                <a:solidFill>
                  <a:srgbClr val="C00000"/>
                </a:solidFill>
                <a:cs typeface="Arial"/>
              </a:rPr>
              <a:t>Person emailing for folder needs to work at ILLE company or have permission from company.</a:t>
            </a:r>
          </a:p>
        </p:txBody>
      </p:sp>
    </p:spTree>
    <p:extLst>
      <p:ext uri="{BB962C8B-B14F-4D97-AF65-F5344CB8AC3E}">
        <p14:creationId xmlns:p14="http://schemas.microsoft.com/office/powerpoint/2010/main" val="1858756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B755C-0F74-CA2A-2E0F-3CBA1EB39449}"/>
            </a:ext>
          </a:extLst>
        </p:cNvPr>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D19DD7A7-E1CA-E944-D855-C4A79673FA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17" name="think-cell data - do not delete" hidden="1">
                        <a:extLst>
                          <a:ext uri="{FF2B5EF4-FFF2-40B4-BE49-F238E27FC236}">
                            <a16:creationId xmlns:a16="http://schemas.microsoft.com/office/drawing/2014/main" id="{D19DD7A7-E1CA-E944-D855-C4A79673FA5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FA518FED-29D3-F0AC-44E8-E1231B9A0630}"/>
              </a:ext>
            </a:extLst>
          </p:cNvPr>
          <p:cNvSpPr>
            <a:spLocks/>
          </p:cNvSpPr>
          <p:nvPr/>
        </p:nvSpPr>
        <p:spPr>
          <a:xfrm>
            <a:off x="4758425" y="1664412"/>
            <a:ext cx="3411416" cy="2876766"/>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4" name="Slide Number Placeholder 5">
            <a:extLst>
              <a:ext uri="{FF2B5EF4-FFF2-40B4-BE49-F238E27FC236}">
                <a16:creationId xmlns:a16="http://schemas.microsoft.com/office/drawing/2014/main" id="{5684FC82-B943-02B1-E00C-F0B8F6D0F7F2}"/>
              </a:ext>
            </a:extLst>
          </p:cNvPr>
          <p:cNvSpPr>
            <a:spLocks noGrp="1"/>
          </p:cNvSpPr>
          <p:nvPr>
            <p:ph type="sldNum" sz="quarter" idx="12"/>
          </p:nvPr>
        </p:nvSpPr>
        <p:spPr/>
        <p:txBody>
          <a:bodyPr/>
          <a:lstStyle/>
          <a:p>
            <a:fld id="{BCDE79FB-97BA-492B-8D57-F1373F9ADA95}" type="slidenum">
              <a:rPr lang="en-US" smtClean="0"/>
              <a:t>17</a:t>
            </a:fld>
            <a:endParaRPr lang="en-US"/>
          </a:p>
        </p:txBody>
      </p:sp>
      <p:sp>
        <p:nvSpPr>
          <p:cNvPr id="7" name="Rectangle 6">
            <a:extLst>
              <a:ext uri="{FF2B5EF4-FFF2-40B4-BE49-F238E27FC236}">
                <a16:creationId xmlns:a16="http://schemas.microsoft.com/office/drawing/2014/main" id="{75C85094-CBE4-D64E-0363-1CADBA5CC9FC}"/>
              </a:ext>
            </a:extLst>
          </p:cNvPr>
          <p:cNvSpPr>
            <a:spLocks/>
          </p:cNvSpPr>
          <p:nvPr/>
        </p:nvSpPr>
        <p:spPr>
          <a:xfrm>
            <a:off x="1257300" y="1866518"/>
            <a:ext cx="3310128" cy="41708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Rectangle 7">
            <a:extLst>
              <a:ext uri="{FF2B5EF4-FFF2-40B4-BE49-F238E27FC236}">
                <a16:creationId xmlns:a16="http://schemas.microsoft.com/office/drawing/2014/main" id="{036514D1-37F4-43A2-84DC-BE659075093A}"/>
              </a:ext>
            </a:extLst>
          </p:cNvPr>
          <p:cNvSpPr>
            <a:spLocks/>
          </p:cNvSpPr>
          <p:nvPr/>
        </p:nvSpPr>
        <p:spPr>
          <a:xfrm>
            <a:off x="4802886" y="1866518"/>
            <a:ext cx="3310128" cy="417080"/>
          </a:xfrm>
          <a:prstGeom prst="rect">
            <a:avLst/>
          </a:prstGeom>
          <a:solidFill>
            <a:srgbClr val="D2D2D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DD7B1E75-4D6B-ADFA-F34B-A30A6448F614}"/>
              </a:ext>
            </a:extLst>
          </p:cNvPr>
          <p:cNvSpPr>
            <a:spLocks/>
          </p:cNvSpPr>
          <p:nvPr/>
        </p:nvSpPr>
        <p:spPr>
          <a:xfrm>
            <a:off x="8348472" y="1866518"/>
            <a:ext cx="3310128" cy="417080"/>
          </a:xfrm>
          <a:prstGeom prst="rect">
            <a:avLst/>
          </a:prstGeom>
          <a:solidFill>
            <a:srgbClr val="78D2D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extBox 9">
            <a:extLst>
              <a:ext uri="{FF2B5EF4-FFF2-40B4-BE49-F238E27FC236}">
                <a16:creationId xmlns:a16="http://schemas.microsoft.com/office/drawing/2014/main" id="{BDA2D34F-3D21-F51B-8C07-1A44F26CDD1C}"/>
              </a:ext>
            </a:extLst>
          </p:cNvPr>
          <p:cNvSpPr txBox="1">
            <a:spLocks/>
          </p:cNvSpPr>
          <p:nvPr/>
        </p:nvSpPr>
        <p:spPr>
          <a:xfrm>
            <a:off x="1448297"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ILLE</a:t>
            </a:r>
          </a:p>
        </p:txBody>
      </p:sp>
      <p:sp>
        <p:nvSpPr>
          <p:cNvPr id="11" name="TextBox 10">
            <a:extLst>
              <a:ext uri="{FF2B5EF4-FFF2-40B4-BE49-F238E27FC236}">
                <a16:creationId xmlns:a16="http://schemas.microsoft.com/office/drawing/2014/main" id="{11F97E29-123B-5EB2-010C-3A354390EBF0}"/>
              </a:ext>
            </a:extLst>
          </p:cNvPr>
          <p:cNvSpPr txBox="1">
            <a:spLocks/>
          </p:cNvSpPr>
          <p:nvPr/>
        </p:nvSpPr>
        <p:spPr>
          <a:xfrm>
            <a:off x="4993883"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t>TSP/DSP</a:t>
            </a:r>
          </a:p>
        </p:txBody>
      </p:sp>
      <p:sp>
        <p:nvSpPr>
          <p:cNvPr id="12" name="TextBox 11">
            <a:extLst>
              <a:ext uri="{FF2B5EF4-FFF2-40B4-BE49-F238E27FC236}">
                <a16:creationId xmlns:a16="http://schemas.microsoft.com/office/drawing/2014/main" id="{B8F8C4A0-8E65-9B6A-F2DC-DC59E8419C8A}"/>
              </a:ext>
            </a:extLst>
          </p:cNvPr>
          <p:cNvSpPr txBox="1">
            <a:spLocks/>
          </p:cNvSpPr>
          <p:nvPr/>
        </p:nvSpPr>
        <p:spPr>
          <a:xfrm>
            <a:off x="8539469"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ERCOT</a:t>
            </a:r>
          </a:p>
        </p:txBody>
      </p:sp>
      <p:sp>
        <p:nvSpPr>
          <p:cNvPr id="13" name="TextBox 12">
            <a:extLst>
              <a:ext uri="{FF2B5EF4-FFF2-40B4-BE49-F238E27FC236}">
                <a16:creationId xmlns:a16="http://schemas.microsoft.com/office/drawing/2014/main" id="{716C3B9F-FE89-A4ED-B1FE-68653E5726B6}"/>
              </a:ext>
            </a:extLst>
          </p:cNvPr>
          <p:cNvSpPr txBox="1">
            <a:spLocks/>
          </p:cNvSpPr>
          <p:nvPr/>
        </p:nvSpPr>
        <p:spPr>
          <a:xfrm>
            <a:off x="4802885" y="2405358"/>
            <a:ext cx="3310128" cy="201593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Complete review and validation of ILLE submission materials against applicable eligibility requirements</a:t>
            </a:r>
          </a:p>
          <a:p>
            <a:pPr lvl="1">
              <a:buFont typeface="Arial" panose="020B0604020202020204" pitchFamily="34" charset="0"/>
              <a:buChar char="•"/>
            </a:pPr>
            <a:r>
              <a:rPr lang="en-US" sz="1400"/>
              <a:t>Resolve outstanding package deficiencies and confirm submission completeness within the LIF</a:t>
            </a:r>
          </a:p>
          <a:p>
            <a:pPr lvl="1">
              <a:buFont typeface="Arial" panose="020B0604020202020204" pitchFamily="34" charset="0"/>
              <a:buChar char="•"/>
            </a:pPr>
            <a:r>
              <a:rPr lang="en-US" sz="1400" b="1"/>
              <a:t>Finalize the coordinated Batch Zero eligibility package and submit required materials to ERCOT</a:t>
            </a:r>
          </a:p>
        </p:txBody>
      </p:sp>
      <p:sp>
        <p:nvSpPr>
          <p:cNvPr id="14" name="TextBox 13">
            <a:extLst>
              <a:ext uri="{FF2B5EF4-FFF2-40B4-BE49-F238E27FC236}">
                <a16:creationId xmlns:a16="http://schemas.microsoft.com/office/drawing/2014/main" id="{BD835E4F-EC76-E3F1-05E4-7BA7FAA9CF01}"/>
              </a:ext>
            </a:extLst>
          </p:cNvPr>
          <p:cNvSpPr txBox="1">
            <a:spLocks/>
          </p:cNvSpPr>
          <p:nvPr/>
        </p:nvSpPr>
        <p:spPr>
          <a:xfrm>
            <a:off x="8348472" y="2455797"/>
            <a:ext cx="3310128"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Prepare for formal completeness, classification, and eligibility review of submitted Batch Zero packages</a:t>
            </a:r>
          </a:p>
        </p:txBody>
      </p:sp>
      <p:sp>
        <p:nvSpPr>
          <p:cNvPr id="35" name="TextBox 34">
            <a:extLst>
              <a:ext uri="{FF2B5EF4-FFF2-40B4-BE49-F238E27FC236}">
                <a16:creationId xmlns:a16="http://schemas.microsoft.com/office/drawing/2014/main" id="{707C34E6-790A-A104-C23C-1DC87DB01B63}"/>
              </a:ext>
            </a:extLst>
          </p:cNvPr>
          <p:cNvSpPr txBox="1">
            <a:spLocks/>
          </p:cNvSpPr>
          <p:nvPr/>
        </p:nvSpPr>
        <p:spPr>
          <a:xfrm>
            <a:off x="1257300" y="2405358"/>
            <a:ext cx="3310128" cy="133113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Respond to TSP/DSP validation questions and resolve identified submission deficiencies, as applicable</a:t>
            </a:r>
          </a:p>
          <a:p>
            <a:pPr lvl="1">
              <a:buFont typeface="Arial" panose="020B0604020202020204" pitchFamily="34" charset="0"/>
              <a:buChar char="•"/>
            </a:pPr>
            <a:r>
              <a:rPr lang="en-US" sz="1400"/>
              <a:t>Provide supplemental technical materials or clarifications needed to support package completeness</a:t>
            </a:r>
          </a:p>
        </p:txBody>
      </p:sp>
      <p:sp>
        <p:nvSpPr>
          <p:cNvPr id="36" name="Title Placeholder 1">
            <a:extLst>
              <a:ext uri="{FF2B5EF4-FFF2-40B4-BE49-F238E27FC236}">
                <a16:creationId xmlns:a16="http://schemas.microsoft.com/office/drawing/2014/main" id="{9C1009B5-93C4-F8E3-405A-8FD271E0382D}"/>
              </a:ext>
            </a:extLst>
          </p:cNvPr>
          <p:cNvSpPr txBox="1">
            <a:spLocks/>
          </p:cNvSpPr>
          <p:nvPr/>
        </p:nvSpPr>
        <p:spPr>
          <a:xfrm>
            <a:off x="1730087" y="463296"/>
            <a:ext cx="9455727" cy="332399"/>
          </a:xfrm>
          <a:prstGeom prst="rect">
            <a:avLst/>
          </a:prstGeom>
          <a:noFill/>
        </p:spPr>
        <p:txBody>
          <a:bodyPr vert="horz"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July 24 Batch Zero milestone: activities required</a:t>
            </a:r>
          </a:p>
        </p:txBody>
      </p:sp>
      <p:sp>
        <p:nvSpPr>
          <p:cNvPr id="16" name="TrackerNumBlue 4">
            <a:extLst>
              <a:ext uri="{FF2B5EF4-FFF2-40B4-BE49-F238E27FC236}">
                <a16:creationId xmlns:a16="http://schemas.microsoft.com/office/drawing/2014/main" id="{6B6849B4-BD39-7B81-9303-1893A7086804}"/>
              </a:ext>
            </a:extLst>
          </p:cNvPr>
          <p:cNvSpPr/>
          <p:nvPr>
            <p:custDataLst>
              <p:tags r:id="rId2"/>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2</a:t>
            </a:r>
          </a:p>
        </p:txBody>
      </p:sp>
      <p:grpSp>
        <p:nvGrpSpPr>
          <p:cNvPr id="22" name="Group 21">
            <a:extLst>
              <a:ext uri="{FF2B5EF4-FFF2-40B4-BE49-F238E27FC236}">
                <a16:creationId xmlns:a16="http://schemas.microsoft.com/office/drawing/2014/main" id="{0A5B69CE-2A3C-24F5-CADE-908D24423F41}"/>
              </a:ext>
            </a:extLst>
          </p:cNvPr>
          <p:cNvGrpSpPr/>
          <p:nvPr/>
        </p:nvGrpSpPr>
        <p:grpSpPr>
          <a:xfrm>
            <a:off x="10435580" y="1250226"/>
            <a:ext cx="1223020" cy="182880"/>
            <a:chOff x="5714342" y="1126938"/>
            <a:chExt cx="1223020" cy="182880"/>
          </a:xfrm>
        </p:grpSpPr>
        <p:sp>
          <p:nvSpPr>
            <p:cNvPr id="20" name="Rectangle 19">
              <a:extLst>
                <a:ext uri="{FF2B5EF4-FFF2-40B4-BE49-F238E27FC236}">
                  <a16:creationId xmlns:a16="http://schemas.microsoft.com/office/drawing/2014/main" id="{D91B51C3-0A45-BA1C-5D50-AF414236FBBC}"/>
                </a:ext>
              </a:extLst>
            </p:cNvPr>
            <p:cNvSpPr>
              <a:spLocks/>
            </p:cNvSpPr>
            <p:nvPr/>
          </p:nvSpPr>
          <p:spPr>
            <a:xfrm>
              <a:off x="5714342" y="1126938"/>
              <a:ext cx="182880" cy="182880"/>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21" name="TextBox 20">
              <a:extLst>
                <a:ext uri="{FF2B5EF4-FFF2-40B4-BE49-F238E27FC236}">
                  <a16:creationId xmlns:a16="http://schemas.microsoft.com/office/drawing/2014/main" id="{EF0B9DD1-4E91-6235-8EC6-EC16D3313F4F}"/>
                </a:ext>
              </a:extLst>
            </p:cNvPr>
            <p:cNvSpPr txBox="1">
              <a:spLocks/>
            </p:cNvSpPr>
            <p:nvPr/>
          </p:nvSpPr>
          <p:spPr>
            <a:xfrm>
              <a:off x="5978537" y="1137587"/>
              <a:ext cx="958825" cy="1615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50"/>
                <a:t>Lead role</a:t>
              </a:r>
              <a:endParaRPr lang="en-US"/>
            </a:p>
          </p:txBody>
        </p:sp>
      </p:grpSp>
      <p:cxnSp>
        <p:nvCxnSpPr>
          <p:cNvPr id="5" name="Straight Connector 4">
            <a:extLst>
              <a:ext uri="{FF2B5EF4-FFF2-40B4-BE49-F238E27FC236}">
                <a16:creationId xmlns:a16="http://schemas.microsoft.com/office/drawing/2014/main" id="{1633106A-799F-22AB-FC2B-B9060096D3B9}"/>
              </a:ext>
            </a:extLst>
          </p:cNvPr>
          <p:cNvCxnSpPr>
            <a:cxnSpLocks/>
          </p:cNvCxnSpPr>
          <p:nvPr/>
        </p:nvCxnSpPr>
        <p:spPr>
          <a:xfrm>
            <a:off x="1156013" y="5198724"/>
            <a:ext cx="10502585"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63A6272-F13E-B7D9-577B-8E88762E5F94}"/>
              </a:ext>
            </a:extLst>
          </p:cNvPr>
          <p:cNvSpPr txBox="1">
            <a:spLocks/>
          </p:cNvSpPr>
          <p:nvPr/>
        </p:nvSpPr>
        <p:spPr>
          <a:xfrm>
            <a:off x="1828800" y="5294594"/>
            <a:ext cx="9829798"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Clarification:</a:t>
            </a:r>
            <a:r>
              <a:rPr lang="en-US" sz="1400"/>
              <a:t> the post–July 10 validation period is intended to address administrative corrections, clarification requests, and minor submission errors identified during TSP/DSP review (e.g., typos or incorrect references). It is not intended to allow submission of materially missing eligibility items or satisfaction of requirements that were not completed by the applicable July 10 deadline (e.g., posting financial security, executing required commitments, or completing required attestations)</a:t>
            </a:r>
          </a:p>
        </p:txBody>
      </p:sp>
      <p:grpSp>
        <p:nvGrpSpPr>
          <p:cNvPr id="18" name="ExclamationMarkWhite 7">
            <a:extLst>
              <a:ext uri="{FF2B5EF4-FFF2-40B4-BE49-F238E27FC236}">
                <a16:creationId xmlns:a16="http://schemas.microsoft.com/office/drawing/2014/main" id="{DEE212C6-4550-BD4B-2BE9-1BF06C7389D2}"/>
              </a:ext>
            </a:extLst>
          </p:cNvPr>
          <p:cNvGrpSpPr>
            <a:grpSpLocks noChangeAspect="1"/>
          </p:cNvGrpSpPr>
          <p:nvPr>
            <p:custDataLst>
              <p:tags r:id="rId3"/>
            </p:custDataLst>
          </p:nvPr>
        </p:nvGrpSpPr>
        <p:grpSpPr>
          <a:xfrm>
            <a:off x="1257300" y="5294594"/>
            <a:ext cx="396228" cy="396228"/>
            <a:chOff x="1016000" y="1016000"/>
            <a:chExt cx="396228" cy="396228"/>
          </a:xfrm>
        </p:grpSpPr>
        <p:sp>
          <p:nvSpPr>
            <p:cNvPr id="23" name="Oval 22">
              <a:extLst>
                <a:ext uri="{FF2B5EF4-FFF2-40B4-BE49-F238E27FC236}">
                  <a16:creationId xmlns:a16="http://schemas.microsoft.com/office/drawing/2014/main" id="{D8EB0F1E-24D7-F42C-8952-D1CEFCF7E629}"/>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4" name="Graphic 23">
              <a:extLst>
                <a:ext uri="{FF2B5EF4-FFF2-40B4-BE49-F238E27FC236}">
                  <a16:creationId xmlns:a16="http://schemas.microsoft.com/office/drawing/2014/main" id="{5F013784-2278-7812-0082-66C42CBC560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23614" y="1023614"/>
              <a:ext cx="381000" cy="381000"/>
            </a:xfrm>
            <a:prstGeom prst="rect">
              <a:avLst/>
            </a:prstGeom>
          </p:spPr>
        </p:pic>
      </p:grpSp>
      <p:sp>
        <p:nvSpPr>
          <p:cNvPr id="28" name="Rectangle 27">
            <a:extLst>
              <a:ext uri="{FF2B5EF4-FFF2-40B4-BE49-F238E27FC236}">
                <a16:creationId xmlns:a16="http://schemas.microsoft.com/office/drawing/2014/main" id="{223E5142-A60F-046A-F22E-FBFA30F9FE94}"/>
              </a:ext>
            </a:extLst>
          </p:cNvPr>
          <p:cNvSpPr/>
          <p:nvPr/>
        </p:nvSpPr>
        <p:spPr>
          <a:xfrm>
            <a:off x="1156013" y="2374187"/>
            <a:ext cx="3411415" cy="139218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C4CF3994-4D5E-C872-E08B-B1BDC9C71826}"/>
              </a:ext>
            </a:extLst>
          </p:cNvPr>
          <p:cNvCxnSpPr>
            <a:cxnSpLocks/>
          </p:cNvCxnSpPr>
          <p:nvPr/>
        </p:nvCxnSpPr>
        <p:spPr>
          <a:xfrm>
            <a:off x="1459443" y="3766374"/>
            <a:ext cx="0" cy="143235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3426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2A705-100B-DB4A-73B5-9CECE07023CB}"/>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5058464-ACE9-C826-17F0-6984D4187E1B}"/>
              </a:ext>
            </a:extLst>
          </p:cNvPr>
          <p:cNvGraphicFramePr>
            <a:graphicFrameLocks noChangeAspect="1"/>
          </p:cNvGraphicFramePr>
          <p:nvPr>
            <p:custDataLst>
              <p:tags r:id="rId1"/>
            </p:custDataLst>
            <p:extLst>
              <p:ext uri="{D42A27DB-BD31-4B8C-83A1-F6EECF244321}">
                <p14:modId xmlns:p14="http://schemas.microsoft.com/office/powerpoint/2010/main" val="1549329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4" name="think-cell data - do not delete" hidden="1">
                        <a:extLst>
                          <a:ext uri="{FF2B5EF4-FFF2-40B4-BE49-F238E27FC236}">
                            <a16:creationId xmlns:a16="http://schemas.microsoft.com/office/drawing/2014/main" id="{C5058464-ACE9-C826-17F0-6984D4187E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7" name="Straight Arrow Connector 16">
            <a:extLst>
              <a:ext uri="{FF2B5EF4-FFF2-40B4-BE49-F238E27FC236}">
                <a16:creationId xmlns:a16="http://schemas.microsoft.com/office/drawing/2014/main" id="{9F5EA94A-4E2F-AFBB-60F0-56973EB08072}"/>
              </a:ext>
            </a:extLst>
          </p:cNvPr>
          <p:cNvCxnSpPr>
            <a:cxnSpLocks/>
          </p:cNvCxnSpPr>
          <p:nvPr/>
        </p:nvCxnSpPr>
        <p:spPr>
          <a:xfrm>
            <a:off x="2408858" y="3788268"/>
            <a:ext cx="4525598"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 name="Title Placeholder 1">
            <a:extLst>
              <a:ext uri="{FF2B5EF4-FFF2-40B4-BE49-F238E27FC236}">
                <a16:creationId xmlns:a16="http://schemas.microsoft.com/office/drawing/2014/main" id="{B69D2378-D6F2-DDA7-35FC-58C6F876D1BF}"/>
              </a:ext>
            </a:extLst>
          </p:cNvPr>
          <p:cNvSpPr>
            <a:spLocks noGrp="1"/>
          </p:cNvSpPr>
          <p:nvPr>
            <p:ph type="title"/>
          </p:nvPr>
        </p:nvSpPr>
        <p:spPr>
          <a:xfrm>
            <a:off x="1766261" y="457200"/>
            <a:ext cx="9892338" cy="914400"/>
          </a:xfrm>
        </p:spPr>
        <p:txBody>
          <a:bodyPr vert="horz"/>
          <a:lstStyle/>
          <a:p>
            <a:r>
              <a:rPr lang="en-US"/>
              <a:t>By July 24, TSPs must submit complete Batch Zero eligibility packages to ERCOT </a:t>
            </a:r>
          </a:p>
        </p:txBody>
      </p:sp>
      <p:sp>
        <p:nvSpPr>
          <p:cNvPr id="3" name="Slide Number Placeholder 4">
            <a:extLst>
              <a:ext uri="{FF2B5EF4-FFF2-40B4-BE49-F238E27FC236}">
                <a16:creationId xmlns:a16="http://schemas.microsoft.com/office/drawing/2014/main" id="{FEA2BC9D-2F2C-EF85-B922-5C35BAF00AA7}"/>
              </a:ext>
            </a:extLst>
          </p:cNvPr>
          <p:cNvSpPr>
            <a:spLocks noGrp="1"/>
          </p:cNvSpPr>
          <p:nvPr>
            <p:ph type="sldNum" sz="quarter" idx="12"/>
          </p:nvPr>
        </p:nvSpPr>
        <p:spPr/>
        <p:txBody>
          <a:bodyPr/>
          <a:lstStyle/>
          <a:p>
            <a:fld id="{BCDE79FB-97BA-492B-8D57-F1373F9ADA95}" type="slidenum">
              <a:rPr lang="en-US" smtClean="0"/>
              <a:t>18</a:t>
            </a:fld>
            <a:endParaRPr lang="en-US"/>
          </a:p>
        </p:txBody>
      </p:sp>
      <p:grpSp>
        <p:nvGrpSpPr>
          <p:cNvPr id="48" name="Group 47">
            <a:extLst>
              <a:ext uri="{FF2B5EF4-FFF2-40B4-BE49-F238E27FC236}">
                <a16:creationId xmlns:a16="http://schemas.microsoft.com/office/drawing/2014/main" id="{8F4DC644-988D-5830-66F4-1C648732EB45}"/>
              </a:ext>
            </a:extLst>
          </p:cNvPr>
          <p:cNvGrpSpPr/>
          <p:nvPr/>
        </p:nvGrpSpPr>
        <p:grpSpPr>
          <a:xfrm>
            <a:off x="9052560" y="1755648"/>
            <a:ext cx="2606040" cy="4122615"/>
            <a:chOff x="9052560" y="1539829"/>
            <a:chExt cx="2606040" cy="4122615"/>
          </a:xfrm>
        </p:grpSpPr>
        <p:cxnSp>
          <p:nvCxnSpPr>
            <p:cNvPr id="24" name="Straight Connector 23">
              <a:extLst>
                <a:ext uri="{FF2B5EF4-FFF2-40B4-BE49-F238E27FC236}">
                  <a16:creationId xmlns:a16="http://schemas.microsoft.com/office/drawing/2014/main" id="{B5186CBC-EAD4-167E-2AA2-1A5188EAAB2A}"/>
                </a:ext>
              </a:extLst>
            </p:cNvPr>
            <p:cNvCxnSpPr>
              <a:cxnSpLocks/>
            </p:cNvCxnSpPr>
            <p:nvPr>
              <p:custDataLst>
                <p:tags r:id="rId3"/>
              </p:custDataLst>
            </p:nvPr>
          </p:nvCxnSpPr>
          <p:spPr bwMode="auto">
            <a:xfrm>
              <a:off x="9052560" y="1773561"/>
              <a:ext cx="260604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80E39A3-7BE4-A460-9192-6A8EA1D2D903}"/>
                </a:ext>
              </a:extLst>
            </p:cNvPr>
            <p:cNvSpPr txBox="1">
              <a:spLocks/>
            </p:cNvSpPr>
            <p:nvPr/>
          </p:nvSpPr>
          <p:spPr>
            <a:xfrm>
              <a:off x="9052560" y="1907570"/>
              <a:ext cx="2606040" cy="375487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b="1"/>
                <a:t>Submission requirements:</a:t>
              </a:r>
            </a:p>
            <a:p>
              <a:pPr marL="438785" lvl="2" indent="-210185">
                <a:buFont typeface="Arial" panose="020B0604020202020204" pitchFamily="34" charset="0"/>
                <a:buChar char="•"/>
              </a:pPr>
              <a:r>
                <a:rPr lang="en-US" sz="1400"/>
                <a:t>Submit to </a:t>
              </a:r>
              <a:r>
                <a:rPr lang="en-US" sz="1400">
                  <a:hlinkClick r:id="rId7"/>
                </a:rPr>
                <a:t>BatchZero@ercot.com</a:t>
              </a:r>
              <a:endParaRPr lang="en-US" sz="1400">
                <a:cs typeface="Arial"/>
              </a:endParaRPr>
            </a:p>
            <a:p>
              <a:pPr marL="438785" lvl="2" indent="-210185">
                <a:buFont typeface="Arial" panose="020B0604020202020204" pitchFamily="34" charset="0"/>
                <a:buChar char="•"/>
              </a:pPr>
              <a:r>
                <a:rPr lang="en-US" sz="1400"/>
                <a:t>Include BZ-ID(s) in the body of the email</a:t>
              </a:r>
              <a:endParaRPr lang="en-US" sz="1400">
                <a:cs typeface="Arial"/>
              </a:endParaRPr>
            </a:p>
            <a:p>
              <a:pPr marL="438785" lvl="2" indent="-210185">
                <a:buFont typeface="Arial" panose="020B0604020202020204" pitchFamily="34" charset="0"/>
                <a:buChar char="•"/>
              </a:pPr>
              <a:r>
                <a:rPr lang="en-US" sz="1400"/>
                <a:t>Include BZ-ID in all file names</a:t>
              </a:r>
              <a:endParaRPr lang="en-US" sz="1400">
                <a:cs typeface="Arial"/>
              </a:endParaRPr>
            </a:p>
            <a:p>
              <a:pPr lvl="1">
                <a:buFont typeface="Arial" panose="020B0604020202020204" pitchFamily="34" charset="0"/>
                <a:buChar char="•"/>
              </a:pPr>
              <a:r>
                <a:rPr lang="en-US" sz="1400" b="1"/>
                <a:t>Additional notes:</a:t>
              </a:r>
            </a:p>
            <a:p>
              <a:pPr marL="438785" lvl="2" indent="-210185">
                <a:buFont typeface="Arial" panose="020B0604020202020204" pitchFamily="34" charset="0"/>
                <a:buChar char="•"/>
              </a:pPr>
              <a:r>
                <a:rPr lang="en-US" sz="1400"/>
                <a:t>Submit to ERCOT by July 24 </a:t>
              </a:r>
              <a:endParaRPr lang="en-US" sz="1400">
                <a:cs typeface="Arial"/>
              </a:endParaRPr>
            </a:p>
            <a:p>
              <a:pPr marL="438785" lvl="2" indent="-210185">
                <a:buFont typeface="Arial" panose="020B0604020202020204" pitchFamily="34" charset="0"/>
                <a:buChar char="•"/>
              </a:pPr>
              <a:r>
                <a:rPr lang="en-US" sz="1400"/>
                <a:t>Inform ILLE of final submission files made to ERCOT</a:t>
              </a:r>
              <a:endParaRPr lang="en-US" sz="1400">
                <a:cs typeface="Arial"/>
              </a:endParaRPr>
            </a:p>
            <a:p>
              <a:pPr lvl="1">
                <a:buFont typeface="Arial" panose="020B0604020202020204" pitchFamily="34" charset="0"/>
                <a:buChar char="•"/>
              </a:pPr>
              <a:r>
                <a:rPr lang="en-US" sz="1400" b="1"/>
                <a:t>Submission owner:</a:t>
              </a:r>
            </a:p>
            <a:p>
              <a:pPr marL="438785" lvl="2" indent="-210185">
                <a:buFont typeface="Arial" panose="020B0604020202020204" pitchFamily="34" charset="0"/>
                <a:buChar char="•"/>
              </a:pPr>
              <a:r>
                <a:rPr lang="en-US" sz="1400"/>
                <a:t>One TSP/DSP submits final package</a:t>
              </a:r>
              <a:endParaRPr lang="en-US" sz="1400">
                <a:cs typeface="Arial"/>
              </a:endParaRPr>
            </a:p>
          </p:txBody>
        </p:sp>
        <p:sp>
          <p:nvSpPr>
            <p:cNvPr id="27" name="TextBox 26">
              <a:extLst>
                <a:ext uri="{FF2B5EF4-FFF2-40B4-BE49-F238E27FC236}">
                  <a16:creationId xmlns:a16="http://schemas.microsoft.com/office/drawing/2014/main" id="{C0E9552A-6275-F5A1-92E8-2F44C80F2DC2}"/>
                </a:ext>
              </a:extLst>
            </p:cNvPr>
            <p:cNvSpPr txBox="1">
              <a:spLocks/>
            </p:cNvSpPr>
            <p:nvPr/>
          </p:nvSpPr>
          <p:spPr>
            <a:xfrm>
              <a:off x="9052560" y="1539829"/>
              <a:ext cx="260604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Additional details</a:t>
              </a:r>
            </a:p>
          </p:txBody>
        </p:sp>
      </p:grpSp>
      <p:sp>
        <p:nvSpPr>
          <p:cNvPr id="51" name="TrackerNumBlue 4">
            <a:extLst>
              <a:ext uri="{FF2B5EF4-FFF2-40B4-BE49-F238E27FC236}">
                <a16:creationId xmlns:a16="http://schemas.microsoft.com/office/drawing/2014/main" id="{7E5ED52B-0DE4-1183-B906-3993F80E3C38}"/>
              </a:ext>
            </a:extLst>
          </p:cNvPr>
          <p:cNvSpPr/>
          <p:nvPr>
            <p:custDataLst>
              <p:tags r:id="rId2"/>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2</a:t>
            </a:r>
          </a:p>
        </p:txBody>
      </p:sp>
      <p:sp>
        <p:nvSpPr>
          <p:cNvPr id="10" name="Rectangle 9">
            <a:extLst>
              <a:ext uri="{FF2B5EF4-FFF2-40B4-BE49-F238E27FC236}">
                <a16:creationId xmlns:a16="http://schemas.microsoft.com/office/drawing/2014/main" id="{B2C81EDB-962C-51EA-B3D8-DBBB75DD83F7}"/>
              </a:ext>
            </a:extLst>
          </p:cNvPr>
          <p:cNvSpPr>
            <a:spLocks/>
          </p:cNvSpPr>
          <p:nvPr/>
        </p:nvSpPr>
        <p:spPr>
          <a:xfrm>
            <a:off x="6934456" y="1944332"/>
            <a:ext cx="1532723" cy="2005876"/>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t>ERCOT</a:t>
            </a:r>
          </a:p>
        </p:txBody>
      </p:sp>
      <p:sp>
        <p:nvSpPr>
          <p:cNvPr id="11" name="Rectangle 10">
            <a:extLst>
              <a:ext uri="{FF2B5EF4-FFF2-40B4-BE49-F238E27FC236}">
                <a16:creationId xmlns:a16="http://schemas.microsoft.com/office/drawing/2014/main" id="{BE483119-3610-34A7-CC43-8C41EC8D5200}"/>
              </a:ext>
            </a:extLst>
          </p:cNvPr>
          <p:cNvSpPr>
            <a:spLocks/>
          </p:cNvSpPr>
          <p:nvPr/>
        </p:nvSpPr>
        <p:spPr>
          <a:xfrm>
            <a:off x="6934456" y="4181891"/>
            <a:ext cx="1532723" cy="1880269"/>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t>ILLE</a:t>
            </a:r>
          </a:p>
        </p:txBody>
      </p:sp>
      <p:cxnSp>
        <p:nvCxnSpPr>
          <p:cNvPr id="12" name="Straight Arrow Connector 11">
            <a:extLst>
              <a:ext uri="{FF2B5EF4-FFF2-40B4-BE49-F238E27FC236}">
                <a16:creationId xmlns:a16="http://schemas.microsoft.com/office/drawing/2014/main" id="{EDA59E9D-2829-F4B6-FA77-AC7C5C5EAA23}"/>
              </a:ext>
            </a:extLst>
          </p:cNvPr>
          <p:cNvCxnSpPr>
            <a:cxnSpLocks/>
          </p:cNvCxnSpPr>
          <p:nvPr/>
        </p:nvCxnSpPr>
        <p:spPr>
          <a:xfrm>
            <a:off x="2408858" y="2713942"/>
            <a:ext cx="4525598"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F308E73D-C0AC-18F1-06B8-400B7E7035E2}"/>
              </a:ext>
            </a:extLst>
          </p:cNvPr>
          <p:cNvCxnSpPr>
            <a:cxnSpLocks/>
          </p:cNvCxnSpPr>
          <p:nvPr/>
        </p:nvCxnSpPr>
        <p:spPr>
          <a:xfrm>
            <a:off x="2408858" y="5059223"/>
            <a:ext cx="4525598" cy="0"/>
          </a:xfrm>
          <a:prstGeom prst="straightConnector1">
            <a:avLst/>
          </a:prstGeom>
          <a:ln>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8C49D159-3EC5-D08D-8F93-74270B6B7FA7}"/>
              </a:ext>
            </a:extLst>
          </p:cNvPr>
          <p:cNvSpPr>
            <a:spLocks/>
          </p:cNvSpPr>
          <p:nvPr/>
        </p:nvSpPr>
        <p:spPr>
          <a:xfrm>
            <a:off x="3127191" y="1944332"/>
            <a:ext cx="3088932" cy="1539220"/>
          </a:xfrm>
          <a:prstGeom prst="rect">
            <a:avLst/>
          </a:prstGeom>
          <a:solidFill>
            <a:schemeClr val="accent1">
              <a:lumMod val="10000"/>
              <a:lumOff val="90000"/>
            </a:schemeClr>
          </a:solidFill>
          <a:ln>
            <a:solidFill>
              <a:srgbClr val="D6FAFF"/>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200" b="1">
                <a:solidFill>
                  <a:schemeClr val="tx1"/>
                </a:solidFill>
              </a:rPr>
              <a:t>TSP must submit supporting documentation:</a:t>
            </a:r>
          </a:p>
          <a:p>
            <a:pPr marL="285750" indent="-285750">
              <a:buFont typeface="Arial" panose="020B0604020202020204" pitchFamily="34" charset="0"/>
              <a:buChar char="•"/>
            </a:pPr>
            <a:r>
              <a:rPr lang="en-US" sz="1200">
                <a:solidFill>
                  <a:schemeClr val="tx1"/>
                </a:solidFill>
              </a:rPr>
              <a:t>Completed LIF workbook,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Form W (PCLR),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Form X (WLPUN),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Eligibility attestations</a:t>
            </a:r>
          </a:p>
          <a:p>
            <a:pPr marL="285750" indent="-285750">
              <a:buFont typeface="Arial" panose="020B0604020202020204" pitchFamily="34" charset="0"/>
              <a:buChar char="•"/>
            </a:pPr>
            <a:r>
              <a:rPr lang="en-US" sz="1200">
                <a:solidFill>
                  <a:schemeClr val="tx1"/>
                </a:solidFill>
                <a:cs typeface="Arial"/>
              </a:rPr>
              <a:t>Affiliate form, </a:t>
            </a:r>
            <a:r>
              <a:rPr lang="en-US" sz="1200" i="1">
                <a:solidFill>
                  <a:schemeClr val="tx1"/>
                </a:solidFill>
                <a:cs typeface="Arial"/>
              </a:rPr>
              <a:t>if applicable</a:t>
            </a:r>
            <a:endParaRPr lang="en-US" sz="1200">
              <a:solidFill>
                <a:schemeClr val="tx1"/>
              </a:solidFill>
            </a:endParaRPr>
          </a:p>
        </p:txBody>
      </p:sp>
      <p:sp>
        <p:nvSpPr>
          <p:cNvPr id="18" name="Rectangle 17">
            <a:extLst>
              <a:ext uri="{FF2B5EF4-FFF2-40B4-BE49-F238E27FC236}">
                <a16:creationId xmlns:a16="http://schemas.microsoft.com/office/drawing/2014/main" id="{A5004713-49FA-8868-8502-18B2BE84FBE6}"/>
              </a:ext>
            </a:extLst>
          </p:cNvPr>
          <p:cNvSpPr>
            <a:spLocks/>
          </p:cNvSpPr>
          <p:nvPr/>
        </p:nvSpPr>
        <p:spPr>
          <a:xfrm>
            <a:off x="3127191" y="4181891"/>
            <a:ext cx="3088932" cy="1880269"/>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200" b="1">
                <a:solidFill>
                  <a:schemeClr val="tx1"/>
                </a:solidFill>
              </a:rPr>
              <a:t>TSP should also inform ILLE of key files being submitted to ERCOT:</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Completed LIF workbook,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Form W (PCLR),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Form X (WLPUN),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Eligibility attestations</a:t>
            </a:r>
          </a:p>
          <a:p>
            <a:pPr marL="285750" indent="-285750">
              <a:buFont typeface="Arial" panose="020B0604020202020204" pitchFamily="34" charset="0"/>
              <a:buChar char="•"/>
            </a:pPr>
            <a:r>
              <a:rPr lang="en-US" sz="1200">
                <a:solidFill>
                  <a:schemeClr val="tx1"/>
                </a:solidFill>
                <a:cs typeface="Arial"/>
              </a:rPr>
              <a:t>Affiliate form, </a:t>
            </a:r>
            <a:r>
              <a:rPr lang="en-US" sz="1200" i="1">
                <a:solidFill>
                  <a:schemeClr val="tx1"/>
                </a:solidFill>
                <a:cs typeface="Aria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Batch Zero Steady State Models (IDEVs); </a:t>
            </a:r>
            <a:r>
              <a:rPr lang="en-US" sz="1200" i="1">
                <a:solidFill>
                  <a:schemeClr val="tx1"/>
                </a:solidFill>
              </a:rPr>
              <a:t>if applicable </a:t>
            </a:r>
            <a:endParaRPr lang="en-US" sz="1200">
              <a:solidFill>
                <a:schemeClr val="tx1"/>
              </a:solidFill>
            </a:endParaRPr>
          </a:p>
        </p:txBody>
      </p:sp>
      <p:sp>
        <p:nvSpPr>
          <p:cNvPr id="19" name="Rectangle 18">
            <a:extLst>
              <a:ext uri="{FF2B5EF4-FFF2-40B4-BE49-F238E27FC236}">
                <a16:creationId xmlns:a16="http://schemas.microsoft.com/office/drawing/2014/main" id="{705FF2C1-727C-6DE2-D5E1-CEF72AA9E238}"/>
              </a:ext>
            </a:extLst>
          </p:cNvPr>
          <p:cNvSpPr/>
          <p:nvPr/>
        </p:nvSpPr>
        <p:spPr>
          <a:xfrm>
            <a:off x="1257300" y="1944332"/>
            <a:ext cx="1151558" cy="4117829"/>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solidFill>
                  <a:schemeClr val="tx1"/>
                </a:solidFill>
              </a:rPr>
              <a:t>TSP</a:t>
            </a:r>
          </a:p>
        </p:txBody>
      </p:sp>
      <p:cxnSp>
        <p:nvCxnSpPr>
          <p:cNvPr id="5" name="Straight Arrow Connector 4">
            <a:extLst>
              <a:ext uri="{FF2B5EF4-FFF2-40B4-BE49-F238E27FC236}">
                <a16:creationId xmlns:a16="http://schemas.microsoft.com/office/drawing/2014/main" id="{0FB7182C-E501-9BA5-C9BF-28BD1C006922}"/>
              </a:ext>
            </a:extLst>
          </p:cNvPr>
          <p:cNvCxnSpPr>
            <a:cxnSpLocks/>
          </p:cNvCxnSpPr>
          <p:nvPr/>
        </p:nvCxnSpPr>
        <p:spPr>
          <a:xfrm flipV="1">
            <a:off x="9400032" y="1286746"/>
            <a:ext cx="347472"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CD74092-F9F0-D2D8-D70C-D29BBCC84BC7}"/>
              </a:ext>
            </a:extLst>
          </p:cNvPr>
          <p:cNvCxnSpPr>
            <a:cxnSpLocks/>
          </p:cNvCxnSpPr>
          <p:nvPr/>
        </p:nvCxnSpPr>
        <p:spPr>
          <a:xfrm flipV="1">
            <a:off x="9400032" y="1599961"/>
            <a:ext cx="347472" cy="1"/>
          </a:xfrm>
          <a:prstGeom prst="straightConnector1">
            <a:avLst/>
          </a:prstGeom>
          <a:ln>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B1D579FB-3E02-7C89-DA2D-45E7A7599363}"/>
              </a:ext>
            </a:extLst>
          </p:cNvPr>
          <p:cNvSpPr txBox="1">
            <a:spLocks/>
          </p:cNvSpPr>
          <p:nvPr/>
        </p:nvSpPr>
        <p:spPr>
          <a:xfrm>
            <a:off x="9884663" y="1194413"/>
            <a:ext cx="1399032"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Submission email</a:t>
            </a:r>
          </a:p>
        </p:txBody>
      </p:sp>
      <p:sp>
        <p:nvSpPr>
          <p:cNvPr id="8" name="TextBox 7">
            <a:extLst>
              <a:ext uri="{FF2B5EF4-FFF2-40B4-BE49-F238E27FC236}">
                <a16:creationId xmlns:a16="http://schemas.microsoft.com/office/drawing/2014/main" id="{F7395E50-D7B4-F221-8211-55327B403E4E}"/>
              </a:ext>
            </a:extLst>
          </p:cNvPr>
          <p:cNvSpPr txBox="1">
            <a:spLocks/>
          </p:cNvSpPr>
          <p:nvPr/>
        </p:nvSpPr>
        <p:spPr>
          <a:xfrm>
            <a:off x="9884663" y="1507628"/>
            <a:ext cx="1773936"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Inform ILLE of submission</a:t>
            </a:r>
          </a:p>
        </p:txBody>
      </p:sp>
      <p:sp>
        <p:nvSpPr>
          <p:cNvPr id="9" name="Rectangle 8">
            <a:extLst>
              <a:ext uri="{FF2B5EF4-FFF2-40B4-BE49-F238E27FC236}">
                <a16:creationId xmlns:a16="http://schemas.microsoft.com/office/drawing/2014/main" id="{2B954B98-7F87-21EB-E37F-C3CD1F656E2D}"/>
              </a:ext>
            </a:extLst>
          </p:cNvPr>
          <p:cNvSpPr>
            <a:spLocks/>
          </p:cNvSpPr>
          <p:nvPr/>
        </p:nvSpPr>
        <p:spPr>
          <a:xfrm>
            <a:off x="3127191" y="3573168"/>
            <a:ext cx="3088932" cy="430200"/>
          </a:xfrm>
          <a:prstGeom prst="rect">
            <a:avLst/>
          </a:prstGeom>
          <a:solidFill>
            <a:schemeClr val="accent1">
              <a:lumMod val="10000"/>
              <a:lumOff val="90000"/>
            </a:schemeClr>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285750" indent="-285750">
              <a:buFont typeface="Arial" panose="020B0604020202020204" pitchFamily="34" charset="0"/>
              <a:buChar char="•"/>
            </a:pPr>
            <a:r>
              <a:rPr lang="en-US" sz="1200">
                <a:solidFill>
                  <a:schemeClr val="tx1"/>
                </a:solidFill>
              </a:rPr>
              <a:t>Batch Zero Steady State Models (IDEVs); </a:t>
            </a:r>
            <a:r>
              <a:rPr lang="en-US" sz="1200" i="1">
                <a:solidFill>
                  <a:schemeClr val="tx1"/>
                </a:solidFill>
              </a:rPr>
              <a:t>can be separate single email</a:t>
            </a:r>
            <a:endParaRPr lang="en-US" sz="1200">
              <a:solidFill>
                <a:schemeClr val="tx1"/>
              </a:solidFill>
            </a:endParaRPr>
          </a:p>
        </p:txBody>
      </p:sp>
      <p:sp>
        <p:nvSpPr>
          <p:cNvPr id="13" name="TextBox 12">
            <a:extLst>
              <a:ext uri="{FF2B5EF4-FFF2-40B4-BE49-F238E27FC236}">
                <a16:creationId xmlns:a16="http://schemas.microsoft.com/office/drawing/2014/main" id="{71FA622F-647B-4B9D-86A2-CCECA33E7444}"/>
              </a:ext>
            </a:extLst>
          </p:cNvPr>
          <p:cNvSpPr txBox="1">
            <a:spLocks/>
          </p:cNvSpPr>
          <p:nvPr/>
        </p:nvSpPr>
        <p:spPr>
          <a:xfrm>
            <a:off x="8110727" y="1199252"/>
            <a:ext cx="1773936"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Detailed next</a:t>
            </a:r>
          </a:p>
        </p:txBody>
      </p:sp>
      <p:sp>
        <p:nvSpPr>
          <p:cNvPr id="14" name="Rectangle 13">
            <a:extLst>
              <a:ext uri="{FF2B5EF4-FFF2-40B4-BE49-F238E27FC236}">
                <a16:creationId xmlns:a16="http://schemas.microsoft.com/office/drawing/2014/main" id="{01A0E357-2438-A6F6-FA51-F8D001DA28D4}"/>
              </a:ext>
            </a:extLst>
          </p:cNvPr>
          <p:cNvSpPr>
            <a:spLocks/>
          </p:cNvSpPr>
          <p:nvPr/>
        </p:nvSpPr>
        <p:spPr>
          <a:xfrm>
            <a:off x="7859267" y="1200145"/>
            <a:ext cx="182880" cy="182880"/>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endParaRPr lang="en-US" sz="1200">
              <a:solidFill>
                <a:schemeClr val="tx1"/>
              </a:solidFill>
            </a:endParaRPr>
          </a:p>
        </p:txBody>
      </p:sp>
    </p:spTree>
    <p:extLst>
      <p:ext uri="{BB962C8B-B14F-4D97-AF65-F5344CB8AC3E}">
        <p14:creationId xmlns:p14="http://schemas.microsoft.com/office/powerpoint/2010/main" val="1687532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59BCC-C765-369D-6931-851C0694B3A8}"/>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ED4594F-B076-AC17-63E0-BD2E2AECAE3A}"/>
              </a:ext>
            </a:extLst>
          </p:cNvPr>
          <p:cNvGraphicFramePr>
            <a:graphicFrameLocks noChangeAspect="1"/>
          </p:cNvGraphicFramePr>
          <p:nvPr>
            <p:custDataLst>
              <p:tags r:id="rId1"/>
            </p:custDataLst>
            <p:extLst>
              <p:ext uri="{D42A27DB-BD31-4B8C-83A1-F6EECF244321}">
                <p14:modId xmlns:p14="http://schemas.microsoft.com/office/powerpoint/2010/main" val="2979558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5" progId="TCLayout.ActiveDocument.1">
                  <p:embed/>
                </p:oleObj>
              </mc:Choice>
              <mc:Fallback>
                <p:oleObj name="think-cell Slide" r:id="rId6" imgW="404" imgH="405" progId="TCLayout.ActiveDocument.1">
                  <p:embed/>
                  <p:pic>
                    <p:nvPicPr>
                      <p:cNvPr id="5" name="think-cell data - do not delete" hidden="1">
                        <a:extLst>
                          <a:ext uri="{FF2B5EF4-FFF2-40B4-BE49-F238E27FC236}">
                            <a16:creationId xmlns:a16="http://schemas.microsoft.com/office/drawing/2014/main" id="{5ED4594F-B076-AC17-63E0-BD2E2AECAE3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72BFC1F-2B1C-7206-41D1-6BE6F3EC418A}"/>
              </a:ext>
            </a:extLst>
          </p:cNvPr>
          <p:cNvSpPr>
            <a:spLocks noGrp="1"/>
          </p:cNvSpPr>
          <p:nvPr>
            <p:ph type="title"/>
          </p:nvPr>
        </p:nvSpPr>
        <p:spPr>
          <a:xfrm>
            <a:off x="1257300" y="457200"/>
            <a:ext cx="10401300" cy="332399"/>
          </a:xfrm>
        </p:spPr>
        <p:txBody>
          <a:bodyPr vert="horz">
            <a:spAutoFit/>
          </a:bodyPr>
          <a:lstStyle/>
          <a:p>
            <a:r>
              <a:rPr lang="en-US"/>
              <a:t>TSP/DSP email confirmation template for LIF &amp; Forms by eligibility path</a:t>
            </a:r>
          </a:p>
        </p:txBody>
      </p:sp>
      <p:sp>
        <p:nvSpPr>
          <p:cNvPr id="3" name="Slide Number Placeholder 4">
            <a:extLst>
              <a:ext uri="{FF2B5EF4-FFF2-40B4-BE49-F238E27FC236}">
                <a16:creationId xmlns:a16="http://schemas.microsoft.com/office/drawing/2014/main" id="{6155612F-BEA4-3EC2-566F-3B4B28080F78}"/>
              </a:ext>
            </a:extLst>
          </p:cNvPr>
          <p:cNvSpPr>
            <a:spLocks noGrp="1"/>
          </p:cNvSpPr>
          <p:nvPr>
            <p:ph type="sldNum" sz="quarter" idx="12"/>
          </p:nvPr>
        </p:nvSpPr>
        <p:spPr/>
        <p:txBody>
          <a:bodyPr/>
          <a:lstStyle/>
          <a:p>
            <a:fld id="{BCDE79FB-97BA-492B-8D57-F1373F9ADA95}" type="slidenum">
              <a:rPr lang="en-US" smtClean="0"/>
              <a:t>19</a:t>
            </a:fld>
            <a:endParaRPr lang="en-US"/>
          </a:p>
        </p:txBody>
      </p:sp>
      <p:grpSp>
        <p:nvGrpSpPr>
          <p:cNvPr id="19" name="Group 18">
            <a:extLst>
              <a:ext uri="{FF2B5EF4-FFF2-40B4-BE49-F238E27FC236}">
                <a16:creationId xmlns:a16="http://schemas.microsoft.com/office/drawing/2014/main" id="{47AAB8DB-BAEA-CB6B-EADD-4C4AA7CD72A5}"/>
              </a:ext>
            </a:extLst>
          </p:cNvPr>
          <p:cNvGrpSpPr/>
          <p:nvPr/>
        </p:nvGrpSpPr>
        <p:grpSpPr>
          <a:xfrm>
            <a:off x="7137794" y="1072962"/>
            <a:ext cx="4520806" cy="266608"/>
            <a:chOff x="1257300" y="1284810"/>
            <a:chExt cx="7121705" cy="220337"/>
          </a:xfrm>
        </p:grpSpPr>
        <p:cxnSp>
          <p:nvCxnSpPr>
            <p:cNvPr id="20" name="LineBasicDefault 292">
              <a:extLst>
                <a:ext uri="{FF2B5EF4-FFF2-40B4-BE49-F238E27FC236}">
                  <a16:creationId xmlns:a16="http://schemas.microsoft.com/office/drawing/2014/main" id="{6AE1F50A-5238-AA31-FC55-4DC1BF8CA59F}"/>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B0A3F68-DB16-C03B-C939-0386AF82C21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highlights</a:t>
              </a:r>
              <a:endParaRPr lang="en-US" sz="1400" noProof="1"/>
            </a:p>
          </p:txBody>
        </p:sp>
      </p:grpSp>
      <p:grpSp>
        <p:nvGrpSpPr>
          <p:cNvPr id="22" name="ChevronBlue 70">
            <a:extLst>
              <a:ext uri="{FF2B5EF4-FFF2-40B4-BE49-F238E27FC236}">
                <a16:creationId xmlns:a16="http://schemas.microsoft.com/office/drawing/2014/main" id="{55820D1F-EF16-452A-B94A-F4D165712E3B}"/>
              </a:ext>
            </a:extLst>
          </p:cNvPr>
          <p:cNvGrpSpPr>
            <a:grpSpLocks noChangeAspect="1"/>
          </p:cNvGrpSpPr>
          <p:nvPr>
            <p:custDataLst>
              <p:tags r:id="rId2"/>
            </p:custDataLst>
          </p:nvPr>
        </p:nvGrpSpPr>
        <p:grpSpPr>
          <a:xfrm>
            <a:off x="6239288" y="1126920"/>
            <a:ext cx="396228" cy="396228"/>
            <a:chOff x="1016000" y="1016000"/>
            <a:chExt cx="396228" cy="396228"/>
          </a:xfrm>
        </p:grpSpPr>
        <p:sp>
          <p:nvSpPr>
            <p:cNvPr id="23" name="Oval 22">
              <a:extLst>
                <a:ext uri="{FF2B5EF4-FFF2-40B4-BE49-F238E27FC236}">
                  <a16:creationId xmlns:a16="http://schemas.microsoft.com/office/drawing/2014/main" id="{2F017E71-8B5D-2D06-2229-12418E0D29CE}"/>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0237140C-4A51-CDC2-A4C5-4F268993A56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23614" y="1023614"/>
              <a:ext cx="381000" cy="381000"/>
            </a:xfrm>
            <a:prstGeom prst="rect">
              <a:avLst/>
            </a:prstGeom>
          </p:spPr>
        </p:pic>
      </p:grpSp>
      <p:sp>
        <p:nvSpPr>
          <p:cNvPr id="14" name="TextBox 13">
            <a:extLst>
              <a:ext uri="{FF2B5EF4-FFF2-40B4-BE49-F238E27FC236}">
                <a16:creationId xmlns:a16="http://schemas.microsoft.com/office/drawing/2014/main" id="{B5D75B51-21CF-7FFC-93C6-F6DC0F000E3F}"/>
              </a:ext>
            </a:extLst>
          </p:cNvPr>
          <p:cNvSpPr txBox="1">
            <a:spLocks/>
          </p:cNvSpPr>
          <p:nvPr/>
        </p:nvSpPr>
        <p:spPr>
          <a:xfrm>
            <a:off x="7137794" y="1441402"/>
            <a:ext cx="4520806" cy="187743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Required email fields </a:t>
            </a:r>
          </a:p>
          <a:p>
            <a:pPr>
              <a:buNone/>
            </a:pPr>
            <a:r>
              <a:rPr lang="en-US" sz="1400"/>
              <a:t>Only the </a:t>
            </a:r>
            <a:r>
              <a:rPr lang="en-US" sz="1400" b="1"/>
              <a:t>subject line</a:t>
            </a:r>
            <a:r>
              <a:rPr lang="en-US" sz="1400"/>
              <a:t> and </a:t>
            </a:r>
            <a:r>
              <a:rPr lang="en-US" sz="1400" b="1"/>
              <a:t>CC recipients</a:t>
            </a:r>
            <a:r>
              <a:rPr lang="en-US" sz="1400"/>
              <a:t> are required. The remainder of the email may be left blank</a:t>
            </a:r>
          </a:p>
          <a:p>
            <a:pPr marL="514350" lvl="1" indent="-285750">
              <a:buFont typeface="Arial" panose="020B0604020202020204" pitchFamily="34" charset="0"/>
              <a:buChar char="•"/>
            </a:pPr>
            <a:r>
              <a:rPr lang="en-US" sz="1400"/>
              <a:t>Include the </a:t>
            </a:r>
            <a:r>
              <a:rPr lang="en-US" sz="1400" b="1"/>
              <a:t>Batch Zero ID</a:t>
            </a:r>
            <a:r>
              <a:rPr lang="en-US" sz="1400"/>
              <a:t> in the subject line using the prescribed email subject format</a:t>
            </a:r>
          </a:p>
          <a:p>
            <a:pPr marL="514350" lvl="1" indent="-285750">
              <a:buFont typeface="Arial" panose="020B0604020202020204" pitchFamily="34" charset="0"/>
              <a:buChar char="•"/>
            </a:pPr>
            <a:r>
              <a:rPr lang="en-US" sz="1400"/>
              <a:t>Copy the </a:t>
            </a:r>
            <a:r>
              <a:rPr lang="en-US" sz="1400" b="1"/>
              <a:t>ILLE contact</a:t>
            </a:r>
            <a:r>
              <a:rPr lang="en-US" sz="1400"/>
              <a:t> and </a:t>
            </a:r>
            <a:r>
              <a:rPr lang="en-US" sz="1400" b="1"/>
              <a:t>Joint T(D)SP contact (if applicable)</a:t>
            </a:r>
            <a:r>
              <a:rPr lang="en-US" sz="1400"/>
              <a:t> on the email to ensure all required parties are included</a:t>
            </a:r>
            <a:endParaRPr lang="en-US" sz="1400" noProof="1"/>
          </a:p>
        </p:txBody>
      </p:sp>
      <p:grpSp>
        <p:nvGrpSpPr>
          <p:cNvPr id="34" name="Group 33">
            <a:extLst>
              <a:ext uri="{FF2B5EF4-FFF2-40B4-BE49-F238E27FC236}">
                <a16:creationId xmlns:a16="http://schemas.microsoft.com/office/drawing/2014/main" id="{A9F1D24D-5155-80CD-F4B9-D30F60011DA1}"/>
              </a:ext>
            </a:extLst>
          </p:cNvPr>
          <p:cNvGrpSpPr/>
          <p:nvPr/>
        </p:nvGrpSpPr>
        <p:grpSpPr>
          <a:xfrm>
            <a:off x="1330452" y="1072962"/>
            <a:ext cx="4520806" cy="266608"/>
            <a:chOff x="1216204" y="1072962"/>
            <a:chExt cx="4520806" cy="266608"/>
          </a:xfrm>
        </p:grpSpPr>
        <p:cxnSp>
          <p:nvCxnSpPr>
            <p:cNvPr id="32" name="LineBasicDefault 292">
              <a:extLst>
                <a:ext uri="{FF2B5EF4-FFF2-40B4-BE49-F238E27FC236}">
                  <a16:creationId xmlns:a16="http://schemas.microsoft.com/office/drawing/2014/main" id="{AA997A73-8A8E-317B-8D4F-D73B0DA05E16}"/>
                </a:ext>
              </a:extLst>
            </p:cNvPr>
            <p:cNvCxnSpPr>
              <a:cxnSpLocks/>
            </p:cNvCxnSpPr>
            <p:nvPr>
              <p:custDataLst>
                <p:tags r:id="rId3"/>
              </p:custDataLst>
            </p:nvPr>
          </p:nvCxnSpPr>
          <p:spPr>
            <a:xfrm>
              <a:off x="1216204" y="1339570"/>
              <a:ext cx="4520806"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97F75A6-7F44-0A64-F9C6-8499D6B3F58A}"/>
                </a:ext>
              </a:extLst>
            </p:cNvPr>
            <p:cNvSpPr txBox="1">
              <a:spLocks/>
            </p:cNvSpPr>
            <p:nvPr/>
          </p:nvSpPr>
          <p:spPr>
            <a:xfrm>
              <a:off x="1216204" y="1072962"/>
              <a:ext cx="4520806"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cs typeface="Arial"/>
                </a:rPr>
                <a:t>Email confirmation template for each Large Load</a:t>
              </a:r>
              <a:endParaRPr lang="en-US" sz="1400" noProof="1"/>
            </a:p>
          </p:txBody>
        </p:sp>
      </p:grpSp>
      <p:sp>
        <p:nvSpPr>
          <p:cNvPr id="7" name="TextBox 6">
            <a:extLst>
              <a:ext uri="{FF2B5EF4-FFF2-40B4-BE49-F238E27FC236}">
                <a16:creationId xmlns:a16="http://schemas.microsoft.com/office/drawing/2014/main" id="{2A91DA03-8B26-F507-74E9-ED4220CD1890}"/>
              </a:ext>
            </a:extLst>
          </p:cNvPr>
          <p:cNvSpPr txBox="1">
            <a:spLocks/>
          </p:cNvSpPr>
          <p:nvPr/>
        </p:nvSpPr>
        <p:spPr>
          <a:xfrm>
            <a:off x="1351000" y="1568698"/>
            <a:ext cx="4479710" cy="48474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r>
              <a:rPr lang="en-US" sz="1050" b="1" dirty="0"/>
              <a:t>Subject:</a:t>
            </a:r>
            <a:r>
              <a:rPr lang="en-US" sz="1050" dirty="0"/>
              <a:t> Batch Zero Eligibility Submission – </a:t>
            </a:r>
            <a:r>
              <a:rPr lang="en-US" sz="1050" dirty="0">
                <a:highlight>
                  <a:srgbClr val="FFFF00"/>
                </a:highlight>
              </a:rPr>
              <a:t>[Insert BZ-ID] </a:t>
            </a:r>
            <a:br>
              <a:rPr lang="en-US" sz="1050" dirty="0"/>
            </a:br>
            <a:r>
              <a:rPr lang="en-US" sz="1050" b="1" dirty="0"/>
              <a:t>To:</a:t>
            </a:r>
            <a:r>
              <a:rPr lang="en-US" sz="1050" dirty="0"/>
              <a:t> BatchZero@ercot.com </a:t>
            </a:r>
            <a:br>
              <a:rPr lang="en-US" sz="1050" dirty="0"/>
            </a:br>
            <a:r>
              <a:rPr lang="en-US" sz="1050" b="1" dirty="0"/>
              <a:t>Cc:</a:t>
            </a:r>
            <a:r>
              <a:rPr lang="en-US" sz="1050" dirty="0"/>
              <a:t> </a:t>
            </a:r>
            <a:r>
              <a:rPr lang="en-US" sz="1050" dirty="0">
                <a:highlight>
                  <a:srgbClr val="FFFF00"/>
                </a:highlight>
              </a:rPr>
              <a:t>[ILLE Contact]; [Joint T(D)SP Contact - </a:t>
            </a:r>
            <a:r>
              <a:rPr lang="en-US" sz="1050" i="1" dirty="0">
                <a:highlight>
                  <a:srgbClr val="FFFF00"/>
                </a:highlight>
              </a:rPr>
              <a:t>if applicable</a:t>
            </a:r>
            <a:r>
              <a:rPr lang="en-US" sz="1050" dirty="0">
                <a:highlight>
                  <a:srgbClr val="FFFF00"/>
                </a:highlight>
              </a:rPr>
              <a:t>] </a:t>
            </a:r>
          </a:p>
        </p:txBody>
      </p:sp>
      <p:sp>
        <p:nvSpPr>
          <p:cNvPr id="27" name="Rectangle 26">
            <a:extLst>
              <a:ext uri="{FF2B5EF4-FFF2-40B4-BE49-F238E27FC236}">
                <a16:creationId xmlns:a16="http://schemas.microsoft.com/office/drawing/2014/main" id="{98E8F9B0-E08F-6D68-B4E6-341FAE598833}"/>
              </a:ext>
            </a:extLst>
          </p:cNvPr>
          <p:cNvSpPr>
            <a:spLocks/>
          </p:cNvSpPr>
          <p:nvPr/>
        </p:nvSpPr>
        <p:spPr>
          <a:xfrm>
            <a:off x="1257300" y="1523148"/>
            <a:ext cx="4667110" cy="575849"/>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Tree>
    <p:extLst>
      <p:ext uri="{BB962C8B-B14F-4D97-AF65-F5344CB8AC3E}">
        <p14:creationId xmlns:p14="http://schemas.microsoft.com/office/powerpoint/2010/main" val="384823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DE3F1AF-7289-795F-7A2E-68BFC5C19B8A}"/>
              </a:ext>
            </a:extLst>
          </p:cNvPr>
          <p:cNvGraphicFramePr>
            <a:graphicFrameLocks noChangeAspect="1"/>
          </p:cNvGraphicFramePr>
          <p:nvPr>
            <p:custDataLst>
              <p:tags r:id="rId1"/>
            </p:custDataLst>
            <p:extLst>
              <p:ext uri="{D42A27DB-BD31-4B8C-83A1-F6EECF244321}">
                <p14:modId xmlns:p14="http://schemas.microsoft.com/office/powerpoint/2010/main" val="3262932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7" name="think-cell data - do not delete" hidden="1">
                        <a:extLst>
                          <a:ext uri="{FF2B5EF4-FFF2-40B4-BE49-F238E27FC236}">
                            <a16:creationId xmlns:a16="http://schemas.microsoft.com/office/drawing/2014/main" id="{9DE3F1AF-7289-795F-7A2E-68BFC5C19B8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08D8B0-B9BB-C4A0-D583-06F621225399}"/>
              </a:ext>
            </a:extLst>
          </p:cNvPr>
          <p:cNvSpPr>
            <a:spLocks noGrp="1"/>
          </p:cNvSpPr>
          <p:nvPr>
            <p:ph type="title"/>
          </p:nvPr>
        </p:nvSpPr>
        <p:spPr>
          <a:xfrm>
            <a:off x="1257300" y="457200"/>
            <a:ext cx="10401300" cy="332399"/>
          </a:xfrm>
        </p:spPr>
        <p:txBody>
          <a:bodyPr vert="horz">
            <a:spAutoFit/>
          </a:bodyPr>
          <a:lstStyle/>
          <a:p>
            <a:r>
              <a:rPr lang="en-US" altLang="en-US">
                <a:effectLst/>
                <a:latin typeface="+mn-lt"/>
              </a:rPr>
              <a:t>Agenda</a:t>
            </a:r>
            <a:endParaRPr lang="en-US">
              <a:latin typeface="+mn-lt"/>
            </a:endParaRPr>
          </a:p>
        </p:txBody>
      </p:sp>
      <p:sp>
        <p:nvSpPr>
          <p:cNvPr id="4" name="Slide Number Placeholder 5">
            <a:extLst>
              <a:ext uri="{FF2B5EF4-FFF2-40B4-BE49-F238E27FC236}">
                <a16:creationId xmlns:a16="http://schemas.microsoft.com/office/drawing/2014/main" id="{0404BC85-A4CF-A98F-ABCE-F945E9084937}"/>
              </a:ext>
            </a:extLst>
          </p:cNvPr>
          <p:cNvSpPr>
            <a:spLocks noGrp="1"/>
          </p:cNvSpPr>
          <p:nvPr>
            <p:ph type="sldNum" sz="quarter" idx="12"/>
          </p:nvPr>
        </p:nvSpPr>
        <p:spPr/>
        <p:txBody>
          <a:bodyPr/>
          <a:lstStyle/>
          <a:p>
            <a:fld id="{BCDE79FB-97BA-492B-8D57-F1373F9ADA95}" type="slidenum">
              <a:rPr lang="en-US" smtClean="0"/>
              <a:pPr/>
              <a:t>2</a:t>
            </a:fld>
            <a:endParaRPr lang="en-US"/>
          </a:p>
        </p:txBody>
      </p:sp>
      <p:sp>
        <p:nvSpPr>
          <p:cNvPr id="5" name="Text Placeholder 2">
            <a:extLst>
              <a:ext uri="{FF2B5EF4-FFF2-40B4-BE49-F238E27FC236}">
                <a16:creationId xmlns:a16="http://schemas.microsoft.com/office/drawing/2014/main" id="{E117534D-C175-91CE-AB0E-8AF761299486}"/>
              </a:ext>
            </a:extLst>
          </p:cNvPr>
          <p:cNvSpPr>
            <a:spLocks noGrp="1"/>
          </p:cNvSpPr>
          <p:nvPr>
            <p:custDataLst>
              <p:tags r:id="rId2"/>
            </p:custDataLst>
          </p:nvPr>
        </p:nvSpPr>
        <p:spPr bwMode="auto">
          <a:xfrm>
            <a:off x="3851275" y="2614613"/>
            <a:ext cx="4489450" cy="407988"/>
          </a:xfrm>
          <a:prstGeom prst="rect">
            <a:avLst/>
          </a:prstGeom>
          <a:solidFill>
            <a:schemeClr val="accent1"/>
          </a:solidFill>
          <a:ln>
            <a:noFill/>
          </a:ln>
          <a:effec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b="1">
                <a:solidFill>
                  <a:schemeClr val="bg1"/>
                </a:solidFill>
              </a:rPr>
              <a:t>Updates since last Batch Readiness meeting</a:t>
            </a:r>
          </a:p>
        </p:txBody>
      </p:sp>
      <p:sp>
        <p:nvSpPr>
          <p:cNvPr id="24" name="Text Placeholder 2">
            <a:hlinkClick r:id="rId9" action="ppaction://hlinksldjump"/>
            <a:extLst>
              <a:ext uri="{FF2B5EF4-FFF2-40B4-BE49-F238E27FC236}">
                <a16:creationId xmlns:a16="http://schemas.microsoft.com/office/drawing/2014/main" id="{53AB1F52-D20B-AE78-3B16-3EC1A7875E64}"/>
              </a:ext>
            </a:extLst>
          </p:cNvPr>
          <p:cNvSpPr>
            <a:spLocks noGrp="1"/>
          </p:cNvSpPr>
          <p:nvPr>
            <p:custDataLst>
              <p:tags r:id="rId3"/>
            </p:custDataLst>
          </p:nvPr>
        </p:nvSpPr>
        <p:spPr bwMode="auto">
          <a:xfrm>
            <a:off x="3851275" y="3022600"/>
            <a:ext cx="44894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Batch Zero Readiness Discussion Schedule</a:t>
            </a:r>
          </a:p>
        </p:txBody>
      </p:sp>
      <p:sp>
        <p:nvSpPr>
          <p:cNvPr id="8" name="Text Placeholder 2">
            <a:hlinkClick r:id="rId10" action="ppaction://hlinksldjump"/>
            <a:extLst>
              <a:ext uri="{FF2B5EF4-FFF2-40B4-BE49-F238E27FC236}">
                <a16:creationId xmlns:a16="http://schemas.microsoft.com/office/drawing/2014/main" id="{1B7D044B-4EA9-228B-70C9-E1F1B71520C2}"/>
              </a:ext>
            </a:extLst>
          </p:cNvPr>
          <p:cNvSpPr>
            <a:spLocks noGrp="1"/>
          </p:cNvSpPr>
          <p:nvPr>
            <p:custDataLst>
              <p:tags r:id="rId4"/>
            </p:custDataLst>
          </p:nvPr>
        </p:nvSpPr>
        <p:spPr bwMode="auto">
          <a:xfrm>
            <a:off x="3851275" y="3429000"/>
            <a:ext cx="44894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FAQ</a:t>
            </a:r>
          </a:p>
        </p:txBody>
      </p:sp>
      <p:sp>
        <p:nvSpPr>
          <p:cNvPr id="6" name="Text Placeholder 2">
            <a:hlinkClick r:id="rId11" action="ppaction://hlinksldjump"/>
            <a:extLst>
              <a:ext uri="{FF2B5EF4-FFF2-40B4-BE49-F238E27FC236}">
                <a16:creationId xmlns:a16="http://schemas.microsoft.com/office/drawing/2014/main" id="{C18264DF-224F-1C93-71F8-5FCD580C51F2}"/>
              </a:ext>
            </a:extLst>
          </p:cNvPr>
          <p:cNvSpPr>
            <a:spLocks noGrp="1"/>
          </p:cNvSpPr>
          <p:nvPr>
            <p:custDataLst>
              <p:tags r:id="rId5"/>
            </p:custDataLst>
          </p:nvPr>
        </p:nvSpPr>
        <p:spPr bwMode="auto">
          <a:xfrm>
            <a:off x="3851275" y="3835400"/>
            <a:ext cx="44894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Appendix</a:t>
            </a:r>
          </a:p>
        </p:txBody>
      </p:sp>
    </p:spTree>
    <p:extLst>
      <p:ext uri="{BB962C8B-B14F-4D97-AF65-F5344CB8AC3E}">
        <p14:creationId xmlns:p14="http://schemas.microsoft.com/office/powerpoint/2010/main" val="2578835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7C021-E564-54D0-34A4-5E202F9547EB}"/>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A24DBE6-DF7B-359A-B177-FA9955DFCF61}"/>
              </a:ext>
            </a:extLst>
          </p:cNvPr>
          <p:cNvGraphicFramePr>
            <a:graphicFrameLocks noChangeAspect="1"/>
          </p:cNvGraphicFramePr>
          <p:nvPr>
            <p:custDataLst>
              <p:tags r:id="rId1"/>
            </p:custDataLst>
            <p:extLst>
              <p:ext uri="{D42A27DB-BD31-4B8C-83A1-F6EECF244321}">
                <p14:modId xmlns:p14="http://schemas.microsoft.com/office/powerpoint/2010/main" val="2113548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5" name="think-cell data - do not delete" hidden="1">
                        <a:extLst>
                          <a:ext uri="{FF2B5EF4-FFF2-40B4-BE49-F238E27FC236}">
                            <a16:creationId xmlns:a16="http://schemas.microsoft.com/office/drawing/2014/main" id="{0A24DBE6-DF7B-359A-B177-FA9955DFCF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9">
            <a:extLst>
              <a:ext uri="{FF2B5EF4-FFF2-40B4-BE49-F238E27FC236}">
                <a16:creationId xmlns:a16="http://schemas.microsoft.com/office/drawing/2014/main" id="{A629192B-DAFE-05EE-BA22-871EC42F6994}"/>
              </a:ext>
            </a:extLst>
          </p:cNvPr>
          <p:cNvSpPr>
            <a:spLocks noGrp="1"/>
          </p:cNvSpPr>
          <p:nvPr>
            <p:ph type="body" sz="quarter" idx="16"/>
          </p:nvPr>
        </p:nvSpPr>
        <p:spPr>
          <a:xfrm>
            <a:off x="495300" y="1676400"/>
            <a:ext cx="7469124" cy="4970591"/>
          </a:xfrm>
        </p:spPr>
        <p:txBody>
          <a:bodyPr vert="horz" wrap="square" lIns="0" tIns="0" rIns="0" bIns="0" rtlCol="0" anchor="t">
            <a:noAutofit/>
          </a:bodyPr>
          <a:lstStyle/>
          <a:p>
            <a:pPr marL="171450" indent="-171450">
              <a:buFont typeface="Arial" panose="020B0604020202020204" pitchFamily="34" charset="0"/>
              <a:buChar char="•"/>
            </a:pPr>
            <a:r>
              <a:rPr lang="en-US" sz="1100"/>
              <a:t>Model files should be submitted to </a:t>
            </a:r>
            <a:r>
              <a:rPr lang="en-US" sz="1100">
                <a:hlinkClick r:id="rId7">
                  <a:extLst>
                    <a:ext uri="{A12FA001-AC4F-418D-AE19-62706E023703}">
                      <ahyp:hlinkClr xmlns:ahyp="http://schemas.microsoft.com/office/drawing/2018/hyperlinkcolor" val="tx"/>
                    </a:ext>
                  </a:extLst>
                </a:hlinkClick>
              </a:rPr>
              <a:t>BatchZero@ercot.com</a:t>
            </a:r>
            <a:r>
              <a:rPr lang="en-US" sz="1100"/>
              <a:t> </a:t>
            </a:r>
          </a:p>
          <a:p>
            <a:pPr marL="171450" indent="-171450">
              <a:buFont typeface="Arial" panose="020B0604020202020204" pitchFamily="34" charset="0"/>
              <a:buChar char="•"/>
            </a:pPr>
            <a:r>
              <a:rPr lang="en-US" sz="1100"/>
              <a:t>Subject  line of “Batch Zero Steady-State Model Submission”</a:t>
            </a:r>
            <a:endParaRPr lang="en-US" sz="1100">
              <a:cs typeface="Arial"/>
            </a:endParaRPr>
          </a:p>
          <a:p>
            <a:pPr marL="171450" indent="-171450">
              <a:buFont typeface="Arial" panose="020B0604020202020204" pitchFamily="34" charset="0"/>
              <a:buChar char="•"/>
            </a:pPr>
            <a:r>
              <a:rPr lang="en-US" sz="1100">
                <a:cs typeface="Arial"/>
              </a:rPr>
              <a:t>List of all applicable BZ-Ids in the body of the email</a:t>
            </a:r>
            <a:endParaRPr lang="en-US" sz="1100"/>
          </a:p>
          <a:p>
            <a:pPr marL="171450" indent="-171450">
              <a:buFont typeface="Arial" panose="020B0604020202020204" pitchFamily="34" charset="0"/>
              <a:buChar char="•"/>
            </a:pPr>
            <a:r>
              <a:rPr lang="en-US" sz="1100"/>
              <a:t>A word document </a:t>
            </a:r>
          </a:p>
          <a:p>
            <a:pPr lvl="1"/>
            <a:r>
              <a:rPr lang="en-US" sz="1100"/>
              <a:t>A basic write-up listing which model file applies to which case</a:t>
            </a:r>
          </a:p>
          <a:p>
            <a:pPr lvl="1"/>
            <a:r>
              <a:rPr lang="en-US" sz="1100"/>
              <a:t>A list of the Large Loads included in the submission with their BZ IDs </a:t>
            </a:r>
          </a:p>
          <a:p>
            <a:pPr lvl="1"/>
            <a:r>
              <a:rPr lang="en-US" sz="1100"/>
              <a:t>A confirmation that all broken contingencies caused by the topology updates can be removed and replaced with contingencies provided in the submitted CON files</a:t>
            </a:r>
          </a:p>
          <a:p>
            <a:pPr marL="171450" indent="-171450">
              <a:buFont typeface="Arial" panose="020B0604020202020204" pitchFamily="34" charset="0"/>
              <a:buChar char="•"/>
            </a:pPr>
            <a:r>
              <a:rPr lang="en-US" sz="1100"/>
              <a:t>For base load in each study year</a:t>
            </a:r>
          </a:p>
          <a:p>
            <a:pPr lvl="1"/>
            <a:r>
              <a:rPr lang="en-US" sz="1100"/>
              <a:t>An IDV file with topology updates to add all the Large Loads, if applicable (e.g., “2028_SUM_Base_Load_Topology”)</a:t>
            </a:r>
          </a:p>
          <a:p>
            <a:pPr lvl="1"/>
            <a:r>
              <a:rPr lang="en-US" sz="1100"/>
              <a:t>An IDV file to add all the load points but set to 0 MW and 0 MVAr instead of the LCP (e.g., “2028_SUM_Base_Load_Load_Point”)</a:t>
            </a:r>
          </a:p>
          <a:p>
            <a:pPr lvl="1"/>
            <a:r>
              <a:rPr lang="en-US" sz="1100"/>
              <a:t>An IDV file to add any Tier 4 transmission project needed for the LCP that has not already been included in the November 2025 SSWG cases (25SSWG_U1 cases) (e.g., “2028_SUM_Base_Load_Tier_4”)</a:t>
            </a:r>
          </a:p>
          <a:p>
            <a:pPr marL="171450" indent="-171450">
              <a:buFont typeface="Arial" panose="020B0604020202020204" pitchFamily="34" charset="0"/>
              <a:buChar char="•"/>
            </a:pPr>
            <a:r>
              <a:rPr lang="en-US" sz="1100"/>
              <a:t>For study load in each study year</a:t>
            </a:r>
          </a:p>
          <a:p>
            <a:pPr lvl="1"/>
            <a:r>
              <a:rPr lang="en-US" sz="1100"/>
              <a:t>An IDV file with topology updates to add all the Large Loads, if applicable (e.g., “2028_SUM_Study_Load_Topology”)</a:t>
            </a:r>
          </a:p>
          <a:p>
            <a:pPr lvl="1"/>
            <a:r>
              <a:rPr lang="en-US" sz="1100"/>
              <a:t>An IDV file to add all the load points but set to 0 MW and 0 MVAr instead of the LCP (e.g., “2028_SUM_Study_Load_Load_Point”)</a:t>
            </a:r>
          </a:p>
          <a:p>
            <a:pPr marL="171450" indent="-171450">
              <a:buFont typeface="Arial" panose="020B0604020202020204" pitchFamily="34" charset="0"/>
              <a:buChar char="•"/>
            </a:pPr>
            <a:r>
              <a:rPr lang="en-US" sz="1100"/>
              <a:t>CON files associated with any topology changes for each study year, and one CON file should be developed for each contingency category</a:t>
            </a:r>
          </a:p>
        </p:txBody>
      </p:sp>
      <p:sp>
        <p:nvSpPr>
          <p:cNvPr id="7" name="Title Placeholder 1">
            <a:extLst>
              <a:ext uri="{FF2B5EF4-FFF2-40B4-BE49-F238E27FC236}">
                <a16:creationId xmlns:a16="http://schemas.microsoft.com/office/drawing/2014/main" id="{053F8A6B-B4B9-7F1C-A2EF-1BE490DB0ADC}"/>
              </a:ext>
            </a:extLst>
          </p:cNvPr>
          <p:cNvSpPr>
            <a:spLocks noGrp="1"/>
          </p:cNvSpPr>
          <p:nvPr>
            <p:ph type="title"/>
          </p:nvPr>
        </p:nvSpPr>
        <p:spPr>
          <a:xfrm>
            <a:off x="1257300" y="457200"/>
            <a:ext cx="10401300" cy="914400"/>
          </a:xfrm>
        </p:spPr>
        <p:txBody>
          <a:bodyPr vert="horz"/>
          <a:lstStyle/>
          <a:p>
            <a:r>
              <a:rPr lang="en-US"/>
              <a:t>Batch Zero Steady State Model File Submission Guidelines</a:t>
            </a:r>
          </a:p>
        </p:txBody>
      </p:sp>
      <p:grpSp>
        <p:nvGrpSpPr>
          <p:cNvPr id="2" name="Group 1">
            <a:extLst>
              <a:ext uri="{FF2B5EF4-FFF2-40B4-BE49-F238E27FC236}">
                <a16:creationId xmlns:a16="http://schemas.microsoft.com/office/drawing/2014/main" id="{B1333B0B-9F44-2E9E-44A4-0BBA6CC78587}"/>
              </a:ext>
            </a:extLst>
          </p:cNvPr>
          <p:cNvGrpSpPr>
            <a:grpSpLocks/>
          </p:cNvGrpSpPr>
          <p:nvPr/>
        </p:nvGrpSpPr>
        <p:grpSpPr>
          <a:xfrm>
            <a:off x="8263180" y="1335024"/>
            <a:ext cx="3395420" cy="266608"/>
            <a:chOff x="1257300" y="1284810"/>
            <a:chExt cx="7121705" cy="220337"/>
          </a:xfrm>
        </p:grpSpPr>
        <p:cxnSp>
          <p:nvCxnSpPr>
            <p:cNvPr id="4" name="LineBasicDefault 292">
              <a:extLst>
                <a:ext uri="{FF2B5EF4-FFF2-40B4-BE49-F238E27FC236}">
                  <a16:creationId xmlns:a16="http://schemas.microsoft.com/office/drawing/2014/main" id="{8FA2C08F-46F7-3D04-129C-6C300C25B718}"/>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6D145FD-B992-FE17-0BB4-691A75D8CC61}"/>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Submission guidelines</a:t>
              </a:r>
              <a:endParaRPr lang="en-US" sz="1400" noProof="1"/>
            </a:p>
          </p:txBody>
        </p:sp>
      </p:grpSp>
      <p:cxnSp>
        <p:nvCxnSpPr>
          <p:cNvPr id="9" name="LineBasicDefault 292">
            <a:extLst>
              <a:ext uri="{FF2B5EF4-FFF2-40B4-BE49-F238E27FC236}">
                <a16:creationId xmlns:a16="http://schemas.microsoft.com/office/drawing/2014/main" id="{11834743-CAEF-6F68-4AE7-9A6B89907C0B}"/>
              </a:ext>
            </a:extLst>
          </p:cNvPr>
          <p:cNvCxnSpPr>
            <a:cxnSpLocks/>
          </p:cNvCxnSpPr>
          <p:nvPr>
            <p:custDataLst>
              <p:tags r:id="rId2"/>
            </p:custDataLst>
          </p:nvPr>
        </p:nvCxnSpPr>
        <p:spPr>
          <a:xfrm>
            <a:off x="533400" y="1601632"/>
            <a:ext cx="7469124"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BAEECCA-4E92-73C7-B47F-3D6FAFA70C4A}"/>
              </a:ext>
            </a:extLst>
          </p:cNvPr>
          <p:cNvSpPr txBox="1">
            <a:spLocks/>
          </p:cNvSpPr>
          <p:nvPr/>
        </p:nvSpPr>
        <p:spPr>
          <a:xfrm>
            <a:off x="533400" y="1335024"/>
            <a:ext cx="7469124"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cs typeface="Arial"/>
              </a:rPr>
              <a:t>Email should include:</a:t>
            </a:r>
            <a:endParaRPr lang="en-US" sz="1400" noProof="1"/>
          </a:p>
        </p:txBody>
      </p:sp>
      <p:sp>
        <p:nvSpPr>
          <p:cNvPr id="11" name="Content Placeholder 2">
            <a:extLst>
              <a:ext uri="{FF2B5EF4-FFF2-40B4-BE49-F238E27FC236}">
                <a16:creationId xmlns:a16="http://schemas.microsoft.com/office/drawing/2014/main" id="{36FB301D-680C-9D0D-0B4B-7A5E069D7624}"/>
              </a:ext>
            </a:extLst>
          </p:cNvPr>
          <p:cNvSpPr txBox="1">
            <a:spLocks/>
          </p:cNvSpPr>
          <p:nvPr/>
        </p:nvSpPr>
        <p:spPr>
          <a:xfrm>
            <a:off x="8263180" y="1676400"/>
            <a:ext cx="3395420" cy="4662815"/>
          </a:xfrm>
          <a:prstGeom prst="rect">
            <a:avLst/>
          </a:prstGeom>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t>TSP early submission is strongly encouraged to allow sufficient time to address any steady state model issues by </a:t>
            </a:r>
            <a:r>
              <a:rPr lang="en-US" b="1"/>
              <a:t>July 24, 2026 </a:t>
            </a:r>
          </a:p>
          <a:p>
            <a:pPr marL="342900" indent="-342900">
              <a:buFont typeface="Arial" panose="020B0604020202020204" pitchFamily="34" charset="0"/>
              <a:buChar char="•"/>
            </a:pPr>
            <a:r>
              <a:rPr lang="en-US" b="1"/>
              <a:t>Please submit model information in stages</a:t>
            </a:r>
            <a:r>
              <a:rPr lang="en-US"/>
              <a:t> if the eligibilities for some loads are still under determination to help the processing timeline </a:t>
            </a:r>
          </a:p>
          <a:p>
            <a:pPr marL="342900" indent="-342900">
              <a:buFont typeface="Arial" panose="020B0604020202020204" pitchFamily="34" charset="0"/>
              <a:buChar char="•"/>
            </a:pPr>
            <a:r>
              <a:rPr lang="en-US"/>
              <a:t>ERCOT will work with TSPs to address small topology/contingency issues until </a:t>
            </a:r>
            <a:r>
              <a:rPr lang="en-US" b="1"/>
              <a:t>August 1, 2026</a:t>
            </a:r>
          </a:p>
          <a:p>
            <a:pPr marL="342900" indent="-342900">
              <a:buFont typeface="Arial" panose="020B0604020202020204" pitchFamily="34" charset="0"/>
              <a:buChar char="•"/>
            </a:pPr>
            <a:r>
              <a:rPr lang="en-US"/>
              <a:t>Please send a separate email to </a:t>
            </a:r>
            <a:r>
              <a:rPr lang="en-US">
                <a:hlinkClick r:id="rId7">
                  <a:extLst>
                    <a:ext uri="{A12FA001-AC4F-418D-AE19-62706E023703}">
                      <ahyp:hlinkClr xmlns:ahyp="http://schemas.microsoft.com/office/drawing/2018/hyperlinkcolor" val="tx"/>
                    </a:ext>
                  </a:extLst>
                </a:hlinkClick>
              </a:rPr>
              <a:t>BatchZero@ercot.com</a:t>
            </a:r>
            <a:r>
              <a:rPr lang="en-US"/>
              <a:t> to notify ERCOT of the submission in case the submission is blocked by the email system due to file size</a:t>
            </a:r>
          </a:p>
        </p:txBody>
      </p:sp>
      <p:sp>
        <p:nvSpPr>
          <p:cNvPr id="14" name="TextBox 13">
            <a:extLst>
              <a:ext uri="{FF2B5EF4-FFF2-40B4-BE49-F238E27FC236}">
                <a16:creationId xmlns:a16="http://schemas.microsoft.com/office/drawing/2014/main" id="{DEFE85D0-385C-7F02-08C9-7BAB7C1B83FD}"/>
              </a:ext>
            </a:extLst>
          </p:cNvPr>
          <p:cNvSpPr txBox="1">
            <a:spLocks/>
          </p:cNvSpPr>
          <p:nvPr/>
        </p:nvSpPr>
        <p:spPr>
          <a:xfrm>
            <a:off x="1257300" y="940712"/>
            <a:ext cx="7469124"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solidFill>
                  <a:schemeClr val="accent2"/>
                </a:solidFill>
              </a:rPr>
              <a:t>For more details see p.28-33 in the Appendix</a:t>
            </a:r>
          </a:p>
        </p:txBody>
      </p:sp>
    </p:spTree>
    <p:extLst>
      <p:ext uri="{BB962C8B-B14F-4D97-AF65-F5344CB8AC3E}">
        <p14:creationId xmlns:p14="http://schemas.microsoft.com/office/powerpoint/2010/main" val="2585390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59279-2AA6-C288-02D7-885B2915790B}"/>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BA817D8-6108-C731-AF38-9C33A2984400}"/>
              </a:ext>
            </a:extLst>
          </p:cNvPr>
          <p:cNvGraphicFramePr>
            <a:graphicFrameLocks noChangeAspect="1"/>
          </p:cNvGraphicFramePr>
          <p:nvPr>
            <p:custDataLst>
              <p:tags r:id="rId1"/>
            </p:custDataLst>
            <p:extLst>
              <p:ext uri="{D42A27DB-BD31-4B8C-83A1-F6EECF244321}">
                <p14:modId xmlns:p14="http://schemas.microsoft.com/office/powerpoint/2010/main" val="20856493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7" name="think-cell data - do not delete" hidden="1">
                        <a:extLst>
                          <a:ext uri="{FF2B5EF4-FFF2-40B4-BE49-F238E27FC236}">
                            <a16:creationId xmlns:a16="http://schemas.microsoft.com/office/drawing/2014/main" id="{CBA817D8-6108-C731-AF38-9C33A2984400}"/>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BAC757D-A5BF-F5B8-02B6-2D07C61ABEFF}"/>
              </a:ext>
            </a:extLst>
          </p:cNvPr>
          <p:cNvSpPr>
            <a:spLocks noGrp="1"/>
          </p:cNvSpPr>
          <p:nvPr>
            <p:ph type="title"/>
          </p:nvPr>
        </p:nvSpPr>
        <p:spPr>
          <a:xfrm>
            <a:off x="1257300" y="457200"/>
            <a:ext cx="10401300" cy="332399"/>
          </a:xfrm>
        </p:spPr>
        <p:txBody>
          <a:bodyPr vert="horz">
            <a:spAutoFit/>
          </a:bodyPr>
          <a:lstStyle/>
          <a:p>
            <a:r>
              <a:rPr lang="en-US" altLang="en-US">
                <a:effectLst/>
                <a:latin typeface="+mn-lt"/>
              </a:rPr>
              <a:t>Agenda</a:t>
            </a:r>
            <a:endParaRPr lang="en-US">
              <a:latin typeface="+mn-lt"/>
            </a:endParaRPr>
          </a:p>
        </p:txBody>
      </p:sp>
      <p:sp>
        <p:nvSpPr>
          <p:cNvPr id="4" name="Slide Number Placeholder 5">
            <a:extLst>
              <a:ext uri="{FF2B5EF4-FFF2-40B4-BE49-F238E27FC236}">
                <a16:creationId xmlns:a16="http://schemas.microsoft.com/office/drawing/2014/main" id="{CC52F2FB-6EF1-158B-B2F5-CC8E610C4FFC}"/>
              </a:ext>
            </a:extLst>
          </p:cNvPr>
          <p:cNvSpPr>
            <a:spLocks noGrp="1"/>
          </p:cNvSpPr>
          <p:nvPr>
            <p:ph type="sldNum" sz="quarter" idx="12"/>
          </p:nvPr>
        </p:nvSpPr>
        <p:spPr/>
        <p:txBody>
          <a:bodyPr/>
          <a:lstStyle/>
          <a:p>
            <a:fld id="{BCDE79FB-97BA-492B-8D57-F1373F9ADA95}" type="slidenum">
              <a:rPr lang="en-US" smtClean="0"/>
              <a:pPr/>
              <a:t>21</a:t>
            </a:fld>
            <a:endParaRPr lang="en-US"/>
          </a:p>
        </p:txBody>
      </p:sp>
      <p:sp>
        <p:nvSpPr>
          <p:cNvPr id="3" name="Text Placeholder 2">
            <a:hlinkClick r:id="rId9" action="ppaction://hlinksldjump"/>
            <a:extLst>
              <a:ext uri="{FF2B5EF4-FFF2-40B4-BE49-F238E27FC236}">
                <a16:creationId xmlns:a16="http://schemas.microsoft.com/office/drawing/2014/main" id="{37A5217F-6BA6-E348-F187-44F79F93F8D3}"/>
              </a:ext>
            </a:extLst>
          </p:cNvPr>
          <p:cNvSpPr>
            <a:spLocks noGrp="1"/>
          </p:cNvSpPr>
          <p:nvPr>
            <p:custDataLst>
              <p:tags r:id="rId2"/>
            </p:custDataLst>
          </p:nvPr>
        </p:nvSpPr>
        <p:spPr bwMode="auto">
          <a:xfrm>
            <a:off x="3851275" y="2614613"/>
            <a:ext cx="44894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Updates since last Batch Readiness meeting</a:t>
            </a:r>
          </a:p>
        </p:txBody>
      </p:sp>
      <p:sp>
        <p:nvSpPr>
          <p:cNvPr id="8" name="Text Placeholder 2">
            <a:hlinkClick r:id="rId10" action="ppaction://hlinksldjump"/>
            <a:extLst>
              <a:ext uri="{FF2B5EF4-FFF2-40B4-BE49-F238E27FC236}">
                <a16:creationId xmlns:a16="http://schemas.microsoft.com/office/drawing/2014/main" id="{0A64CE34-0DB6-3DAA-D4C8-1355C474F952}"/>
              </a:ext>
            </a:extLst>
          </p:cNvPr>
          <p:cNvSpPr>
            <a:spLocks noGrp="1"/>
          </p:cNvSpPr>
          <p:nvPr>
            <p:custDataLst>
              <p:tags r:id="rId3"/>
            </p:custDataLst>
          </p:nvPr>
        </p:nvSpPr>
        <p:spPr bwMode="auto">
          <a:xfrm>
            <a:off x="3851275" y="3022600"/>
            <a:ext cx="44894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Batch Zero Readiness Discussion Schedule</a:t>
            </a:r>
          </a:p>
        </p:txBody>
      </p:sp>
      <p:sp>
        <p:nvSpPr>
          <p:cNvPr id="12" name="Text Placeholder 2">
            <a:extLst>
              <a:ext uri="{FF2B5EF4-FFF2-40B4-BE49-F238E27FC236}">
                <a16:creationId xmlns:a16="http://schemas.microsoft.com/office/drawing/2014/main" id="{2D66251E-8916-3BFA-B79C-3A3F1BD03EB5}"/>
              </a:ext>
            </a:extLst>
          </p:cNvPr>
          <p:cNvSpPr>
            <a:spLocks noGrp="1"/>
          </p:cNvSpPr>
          <p:nvPr>
            <p:custDataLst>
              <p:tags r:id="rId4"/>
            </p:custDataLst>
          </p:nvPr>
        </p:nvSpPr>
        <p:spPr bwMode="auto">
          <a:xfrm>
            <a:off x="3851275" y="3429000"/>
            <a:ext cx="4489450" cy="406400"/>
          </a:xfrm>
          <a:prstGeom prst="rect">
            <a:avLst/>
          </a:prstGeom>
          <a:solidFill>
            <a:schemeClr val="accent1"/>
          </a:solidFill>
          <a:ln>
            <a:noFill/>
          </a:ln>
          <a:effec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b="1">
                <a:solidFill>
                  <a:schemeClr val="bg1"/>
                </a:solidFill>
              </a:rPr>
              <a:t>FAQ</a:t>
            </a:r>
          </a:p>
        </p:txBody>
      </p:sp>
      <p:sp>
        <p:nvSpPr>
          <p:cNvPr id="10" name="Text Placeholder 2">
            <a:hlinkClick r:id="rId11" action="ppaction://hlinksldjump"/>
            <a:extLst>
              <a:ext uri="{FF2B5EF4-FFF2-40B4-BE49-F238E27FC236}">
                <a16:creationId xmlns:a16="http://schemas.microsoft.com/office/drawing/2014/main" id="{4760524D-CC8A-A9EB-02F8-82D6657E1591}"/>
              </a:ext>
            </a:extLst>
          </p:cNvPr>
          <p:cNvSpPr>
            <a:spLocks noGrp="1"/>
          </p:cNvSpPr>
          <p:nvPr>
            <p:custDataLst>
              <p:tags r:id="rId5"/>
            </p:custDataLst>
          </p:nvPr>
        </p:nvSpPr>
        <p:spPr bwMode="auto">
          <a:xfrm>
            <a:off x="3851275" y="3835400"/>
            <a:ext cx="44894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Appendix</a:t>
            </a:r>
          </a:p>
        </p:txBody>
      </p:sp>
    </p:spTree>
    <p:extLst>
      <p:ext uri="{BB962C8B-B14F-4D97-AF65-F5344CB8AC3E}">
        <p14:creationId xmlns:p14="http://schemas.microsoft.com/office/powerpoint/2010/main" val="4055875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E5F0A2A-555C-4300-60F3-3601A9772FFA}"/>
              </a:ext>
            </a:extLst>
          </p:cNvPr>
          <p:cNvGraphicFramePr>
            <a:graphicFrameLocks noChangeAspect="1"/>
          </p:cNvGraphicFramePr>
          <p:nvPr>
            <p:custDataLst>
              <p:tags r:id="rId1"/>
            </p:custDataLst>
            <p:extLst>
              <p:ext uri="{D42A27DB-BD31-4B8C-83A1-F6EECF244321}">
                <p14:modId xmlns:p14="http://schemas.microsoft.com/office/powerpoint/2010/main" val="2332288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4E5F0A2A-555C-4300-60F3-3601A9772F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4">
            <a:extLst>
              <a:ext uri="{FF2B5EF4-FFF2-40B4-BE49-F238E27FC236}">
                <a16:creationId xmlns:a16="http://schemas.microsoft.com/office/drawing/2014/main" id="{1784B6E6-BF6E-8C92-FB15-5BA4AAFF4240}"/>
              </a:ext>
            </a:extLst>
          </p:cNvPr>
          <p:cNvSpPr>
            <a:spLocks noGrp="1"/>
          </p:cNvSpPr>
          <p:nvPr>
            <p:ph type="sldNum" sz="quarter" idx="12"/>
          </p:nvPr>
        </p:nvSpPr>
        <p:spPr/>
        <p:txBody>
          <a:bodyPr/>
          <a:lstStyle/>
          <a:p>
            <a:fld id="{BCDE79FB-97BA-492B-8D57-F1373F9ADA95}" type="slidenum">
              <a:rPr lang="en-US" smtClean="0"/>
              <a:t>22</a:t>
            </a:fld>
            <a:endParaRPr lang="en-US"/>
          </a:p>
        </p:txBody>
      </p:sp>
      <p:sp>
        <p:nvSpPr>
          <p:cNvPr id="8" name="Title 7">
            <a:extLst>
              <a:ext uri="{FF2B5EF4-FFF2-40B4-BE49-F238E27FC236}">
                <a16:creationId xmlns:a16="http://schemas.microsoft.com/office/drawing/2014/main" id="{9C88731F-1686-5334-6532-0820FC22FD97}"/>
              </a:ext>
            </a:extLst>
          </p:cNvPr>
          <p:cNvSpPr>
            <a:spLocks noGrp="1"/>
          </p:cNvSpPr>
          <p:nvPr>
            <p:ph type="title"/>
          </p:nvPr>
        </p:nvSpPr>
        <p:spPr/>
        <p:txBody>
          <a:bodyPr vert="horz"/>
          <a:lstStyle/>
          <a:p>
            <a:r>
              <a:rPr lang="en-US"/>
              <a:t>FAQ Walkthrough</a:t>
            </a:r>
          </a:p>
        </p:txBody>
      </p:sp>
      <p:sp>
        <p:nvSpPr>
          <p:cNvPr id="2" name="TextBox 1">
            <a:extLst>
              <a:ext uri="{FF2B5EF4-FFF2-40B4-BE49-F238E27FC236}">
                <a16:creationId xmlns:a16="http://schemas.microsoft.com/office/drawing/2014/main" id="{4AEE5402-C608-3A43-0C9E-854968440E18}"/>
              </a:ext>
            </a:extLst>
          </p:cNvPr>
          <p:cNvSpPr txBox="1"/>
          <p:nvPr/>
        </p:nvSpPr>
        <p:spPr>
          <a:xfrm>
            <a:off x="783770" y="1524000"/>
            <a:ext cx="9122229" cy="369332"/>
          </a:xfrm>
          <a:prstGeom prst="rect">
            <a:avLst/>
          </a:prstGeom>
          <a:noFill/>
        </p:spPr>
        <p:txBody>
          <a:bodyPr wrap="square" rtlCol="0">
            <a:spAutoFit/>
          </a:bodyPr>
          <a:lstStyle/>
          <a:p>
            <a:r>
              <a:rPr lang="en-US" dirty="0"/>
              <a:t>ERCOT will open up FAQ spreadsheet and walk-through latest updates</a:t>
            </a:r>
          </a:p>
        </p:txBody>
      </p:sp>
    </p:spTree>
    <p:extLst>
      <p:ext uri="{BB962C8B-B14F-4D97-AF65-F5344CB8AC3E}">
        <p14:creationId xmlns:p14="http://schemas.microsoft.com/office/powerpoint/2010/main" val="1752397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CA431-FF6D-2FEF-8A99-F38926854402}"/>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132E86E-845F-4C9A-1C9F-1FAF8F0A931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3132E86E-845F-4C9A-1C9F-1FAF8F0A931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B7096194-6921-AF40-88C5-CE9471F7274F}"/>
              </a:ext>
            </a:extLst>
          </p:cNvPr>
          <p:cNvPicPr>
            <a:picLocks noChangeAspect="1"/>
          </p:cNvPicPr>
          <p:nvPr/>
        </p:nvPicPr>
        <p:blipFill>
          <a:blip r:embed="rId8"/>
          <a:stretch>
            <a:fillRect/>
          </a:stretch>
        </p:blipFill>
        <p:spPr>
          <a:xfrm>
            <a:off x="1257300" y="1677533"/>
            <a:ext cx="6271456" cy="2633667"/>
          </a:xfrm>
          <a:prstGeom prst="rect">
            <a:avLst/>
          </a:prstGeom>
        </p:spPr>
      </p:pic>
      <p:sp>
        <p:nvSpPr>
          <p:cNvPr id="2" name="Title 1">
            <a:extLst>
              <a:ext uri="{FF2B5EF4-FFF2-40B4-BE49-F238E27FC236}">
                <a16:creationId xmlns:a16="http://schemas.microsoft.com/office/drawing/2014/main" id="{B1B15C1D-ED5C-6230-EFEC-A80A92C49DDC}"/>
              </a:ext>
            </a:extLst>
          </p:cNvPr>
          <p:cNvSpPr>
            <a:spLocks noGrp="1"/>
          </p:cNvSpPr>
          <p:nvPr>
            <p:ph type="title"/>
          </p:nvPr>
        </p:nvSpPr>
        <p:spPr>
          <a:xfrm>
            <a:off x="1257300" y="457200"/>
            <a:ext cx="10401300" cy="332399"/>
          </a:xfrm>
        </p:spPr>
        <p:txBody>
          <a:bodyPr vert="horz">
            <a:spAutoFit/>
          </a:bodyPr>
          <a:lstStyle/>
          <a:p>
            <a:r>
              <a:rPr lang="en-US"/>
              <a:t>Case Study (1/7): Complete and valid LLIS </a:t>
            </a:r>
            <a:r>
              <a:rPr lang="en-US" u="sng"/>
              <a:t>ONLY</a:t>
            </a:r>
          </a:p>
        </p:txBody>
      </p:sp>
      <p:sp>
        <p:nvSpPr>
          <p:cNvPr id="4" name="Slide Number Placeholder 3">
            <a:extLst>
              <a:ext uri="{FF2B5EF4-FFF2-40B4-BE49-F238E27FC236}">
                <a16:creationId xmlns:a16="http://schemas.microsoft.com/office/drawing/2014/main" id="{A2C8FC6D-23D3-CFAA-F48E-D7F63D112355}"/>
              </a:ext>
            </a:extLst>
          </p:cNvPr>
          <p:cNvSpPr>
            <a:spLocks noGrp="1"/>
          </p:cNvSpPr>
          <p:nvPr>
            <p:ph type="sldNum" sz="quarter" idx="12"/>
          </p:nvPr>
        </p:nvSpPr>
        <p:spPr/>
        <p:txBody>
          <a:bodyPr/>
          <a:lstStyle/>
          <a:p>
            <a:fld id="{BCDE79FB-97BA-492B-8D57-F1373F9ADA95}" type="slidenum">
              <a:rPr lang="en-US" smtClean="0"/>
              <a:t>23</a:t>
            </a:fld>
            <a:endParaRPr lang="en-US"/>
          </a:p>
        </p:txBody>
      </p:sp>
      <p:grpSp>
        <p:nvGrpSpPr>
          <p:cNvPr id="22" name="Group 21">
            <a:extLst>
              <a:ext uri="{FF2B5EF4-FFF2-40B4-BE49-F238E27FC236}">
                <a16:creationId xmlns:a16="http://schemas.microsoft.com/office/drawing/2014/main" id="{C4BA8D3D-DC72-1C3B-7C2F-13EBD0B54738}"/>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412B84C5-20DA-902B-6E69-190C82602A53}"/>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E1EBE2B-3D57-4444-57F3-E99A43861BA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1FE9B1C5-612D-0572-5CB2-CB307A58DB32}"/>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A7009492-F137-DAC5-40F6-764DAC956FEF}"/>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32FAE7A-1473-254D-2608-367677D57BBD}"/>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13C5EABC-63A6-04DC-8EFA-CB6B985FE751}"/>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Peak MW using the executed IA</a:t>
            </a:r>
          </a:p>
        </p:txBody>
      </p:sp>
      <p:sp>
        <p:nvSpPr>
          <p:cNvPr id="10" name="Rectangle 9">
            <a:extLst>
              <a:ext uri="{FF2B5EF4-FFF2-40B4-BE49-F238E27FC236}">
                <a16:creationId xmlns:a16="http://schemas.microsoft.com/office/drawing/2014/main" id="{57647765-E9EB-0D24-EE12-F3F6EEBB55D8}"/>
              </a:ext>
            </a:extLst>
          </p:cNvPr>
          <p:cNvSpPr/>
          <p:nvPr/>
        </p:nvSpPr>
        <p:spPr>
          <a:xfrm>
            <a:off x="1693610" y="2073498"/>
            <a:ext cx="1274970" cy="2236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B2F3530-B23E-6EF4-9B8B-3E522448B5FE}"/>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Interconnection Agreement Peak MW and MVAR using the executed Interconnection Agreement (IA) or equivalent agreement</a:t>
            </a:r>
          </a:p>
          <a:p>
            <a:pPr lvl="1">
              <a:buFont typeface="Arial" panose="020B0604020202020204" pitchFamily="34" charset="0"/>
              <a:buChar char="•"/>
            </a:pPr>
            <a:r>
              <a:rPr lang="en-US" sz="1400"/>
              <a:t>Enter the maximum load level contractually permitted in each annual model year</a:t>
            </a:r>
          </a:p>
          <a:p>
            <a:pPr lvl="1">
              <a:buFont typeface="Arial" panose="020B0604020202020204" pitchFamily="34" charset="0"/>
              <a:buChar char="•"/>
            </a:pPr>
            <a:r>
              <a:rPr lang="en-US" sz="1400"/>
              <a:t>These values are used later to determine the final Output Peak MW schedule</a:t>
            </a:r>
          </a:p>
        </p:txBody>
      </p:sp>
      <p:pic>
        <p:nvPicPr>
          <p:cNvPr id="13" name="Picture 12">
            <a:extLst>
              <a:ext uri="{FF2B5EF4-FFF2-40B4-BE49-F238E27FC236}">
                <a16:creationId xmlns:a16="http://schemas.microsoft.com/office/drawing/2014/main" id="{4DEA6DB6-11A2-13EE-AE4A-694DAA971AA2}"/>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3" name="5. Source">
            <a:extLst>
              <a:ext uri="{FF2B5EF4-FFF2-40B4-BE49-F238E27FC236}">
                <a16:creationId xmlns:a16="http://schemas.microsoft.com/office/drawing/2014/main" id="{0E066F1D-E94F-6D84-D36B-D53174908771}"/>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800462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AFA8F-A6EF-47A0-6458-ABEAD337DB5B}"/>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A139547-52BD-1DFA-D0FB-10DFECB2E2B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6A139547-52BD-1DFA-D0FB-10DFECB2E2B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1B37AB0F-C31D-DDC1-F6C5-932066CA9B57}"/>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8" name="Picture 7">
            <a:extLst>
              <a:ext uri="{FF2B5EF4-FFF2-40B4-BE49-F238E27FC236}">
                <a16:creationId xmlns:a16="http://schemas.microsoft.com/office/drawing/2014/main" id="{974DCE45-93E5-1A71-901F-7A2CCB11E526}"/>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2" name="Title 1">
            <a:extLst>
              <a:ext uri="{FF2B5EF4-FFF2-40B4-BE49-F238E27FC236}">
                <a16:creationId xmlns:a16="http://schemas.microsoft.com/office/drawing/2014/main" id="{5C5BBA93-3035-B23E-9AA6-79D64C7795EA}"/>
              </a:ext>
            </a:extLst>
          </p:cNvPr>
          <p:cNvSpPr>
            <a:spLocks noGrp="1"/>
          </p:cNvSpPr>
          <p:nvPr>
            <p:ph type="title"/>
          </p:nvPr>
        </p:nvSpPr>
        <p:spPr>
          <a:xfrm>
            <a:off x="1257300" y="457200"/>
            <a:ext cx="10401300" cy="332399"/>
          </a:xfrm>
        </p:spPr>
        <p:txBody>
          <a:bodyPr vert="horz">
            <a:spAutoFit/>
          </a:bodyPr>
          <a:lstStyle/>
          <a:p>
            <a:r>
              <a:rPr lang="en-US"/>
              <a:t>Case Study (2/7): Complete and valid LLIS </a:t>
            </a:r>
            <a:r>
              <a:rPr lang="en-US" u="sng"/>
              <a:t>ONLY</a:t>
            </a:r>
          </a:p>
        </p:txBody>
      </p:sp>
      <p:sp>
        <p:nvSpPr>
          <p:cNvPr id="4" name="Slide Number Placeholder 3">
            <a:extLst>
              <a:ext uri="{FF2B5EF4-FFF2-40B4-BE49-F238E27FC236}">
                <a16:creationId xmlns:a16="http://schemas.microsoft.com/office/drawing/2014/main" id="{A83876AB-1509-D0E1-41C2-7726AEF60515}"/>
              </a:ext>
            </a:extLst>
          </p:cNvPr>
          <p:cNvSpPr>
            <a:spLocks noGrp="1"/>
          </p:cNvSpPr>
          <p:nvPr>
            <p:ph type="sldNum" sz="quarter" idx="12"/>
          </p:nvPr>
        </p:nvSpPr>
        <p:spPr/>
        <p:txBody>
          <a:bodyPr/>
          <a:lstStyle/>
          <a:p>
            <a:fld id="{BCDE79FB-97BA-492B-8D57-F1373F9ADA95}" type="slidenum">
              <a:rPr lang="en-US" smtClean="0"/>
              <a:t>24</a:t>
            </a:fld>
            <a:endParaRPr lang="en-US"/>
          </a:p>
        </p:txBody>
      </p:sp>
      <p:grpSp>
        <p:nvGrpSpPr>
          <p:cNvPr id="22" name="Group 21">
            <a:extLst>
              <a:ext uri="{FF2B5EF4-FFF2-40B4-BE49-F238E27FC236}">
                <a16:creationId xmlns:a16="http://schemas.microsoft.com/office/drawing/2014/main" id="{494756EA-9051-4002-10B4-A7AD2DA83682}"/>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13F52002-1AD7-1496-C935-C4E15C98A37D}"/>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9A51A64-40B3-D667-A0DD-2C647B91757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49C9D926-D224-B1E4-684A-B5B950CF161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C41EE011-CAC1-43B7-B758-A1C4DC56D06C}"/>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E4A52E9-91A0-F356-E1B9-426268EC9738}"/>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ECF994CB-BE14-9C11-A474-CDCC934E3237}"/>
              </a:ext>
            </a:extLst>
          </p:cNvPr>
          <p:cNvSpPr txBox="1">
            <a:spLocks/>
          </p:cNvSpPr>
          <p:nvPr/>
        </p:nvSpPr>
        <p:spPr>
          <a:xfrm>
            <a:off x="8631176" y="1734008"/>
            <a:ext cx="3027424" cy="15465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Existing LCP Peak MW and MVAR using the approved LLIS Load Commissioning Plan (LCP)</a:t>
            </a:r>
          </a:p>
          <a:p>
            <a:pPr lvl="1">
              <a:buFont typeface="Arial" panose="020B0604020202020204" pitchFamily="34" charset="0"/>
              <a:buChar char="•"/>
            </a:pPr>
            <a:r>
              <a:rPr lang="en-US" sz="1400"/>
              <a:t>For each annual model year, enter the load level reflected in the approved LLIS schedule</a:t>
            </a:r>
          </a:p>
        </p:txBody>
      </p:sp>
      <p:sp>
        <p:nvSpPr>
          <p:cNvPr id="7" name="TextBox 6">
            <a:extLst>
              <a:ext uri="{FF2B5EF4-FFF2-40B4-BE49-F238E27FC236}">
                <a16:creationId xmlns:a16="http://schemas.microsoft.com/office/drawing/2014/main" id="{B1F119B5-69E0-D259-7F3A-3968539C76FA}"/>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Existing LCP Peak MW and MVAR</a:t>
            </a:r>
          </a:p>
        </p:txBody>
      </p:sp>
      <p:sp>
        <p:nvSpPr>
          <p:cNvPr id="10" name="Rectangle 9">
            <a:extLst>
              <a:ext uri="{FF2B5EF4-FFF2-40B4-BE49-F238E27FC236}">
                <a16:creationId xmlns:a16="http://schemas.microsoft.com/office/drawing/2014/main" id="{1D3C563F-0412-19DE-337E-E26566159F67}"/>
              </a:ext>
            </a:extLst>
          </p:cNvPr>
          <p:cNvSpPr/>
          <p:nvPr/>
        </p:nvSpPr>
        <p:spPr>
          <a:xfrm>
            <a:off x="3477215" y="2434974"/>
            <a:ext cx="771744"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 Source">
            <a:extLst>
              <a:ext uri="{FF2B5EF4-FFF2-40B4-BE49-F238E27FC236}">
                <a16:creationId xmlns:a16="http://schemas.microsoft.com/office/drawing/2014/main" id="{BC44971A-CA1C-60B0-3F37-A0941072B97F}"/>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521189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2EA70-F1BD-5BDD-23B0-439FFB0563B4}"/>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8CE96D3-9EB5-04C5-9561-5D4924BC03F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F8CE96D3-9EB5-04C5-9561-5D4924BC03F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AEA9A5E5-43B6-D242-715C-3CE32208C8D6}"/>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8" name="Picture 7">
            <a:extLst>
              <a:ext uri="{FF2B5EF4-FFF2-40B4-BE49-F238E27FC236}">
                <a16:creationId xmlns:a16="http://schemas.microsoft.com/office/drawing/2014/main" id="{4513375F-DE2D-8212-08AB-490874B9093F}"/>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2" name="Title 1">
            <a:extLst>
              <a:ext uri="{FF2B5EF4-FFF2-40B4-BE49-F238E27FC236}">
                <a16:creationId xmlns:a16="http://schemas.microsoft.com/office/drawing/2014/main" id="{D196E85F-DCD8-5716-51E2-52DC5FF84075}"/>
              </a:ext>
            </a:extLst>
          </p:cNvPr>
          <p:cNvSpPr>
            <a:spLocks noGrp="1"/>
          </p:cNvSpPr>
          <p:nvPr>
            <p:ph type="title"/>
          </p:nvPr>
        </p:nvSpPr>
        <p:spPr>
          <a:xfrm>
            <a:off x="1257300" y="457200"/>
            <a:ext cx="10401300" cy="332399"/>
          </a:xfrm>
        </p:spPr>
        <p:txBody>
          <a:bodyPr vert="horz">
            <a:spAutoFit/>
          </a:bodyPr>
          <a:lstStyle/>
          <a:p>
            <a:r>
              <a:rPr lang="en-US"/>
              <a:t>Case Study (3/7): Complete and valid LLIS </a:t>
            </a:r>
            <a:r>
              <a:rPr lang="en-US" u="sng"/>
              <a:t>ONLY</a:t>
            </a:r>
          </a:p>
        </p:txBody>
      </p:sp>
      <p:sp>
        <p:nvSpPr>
          <p:cNvPr id="4" name="Slide Number Placeholder 3">
            <a:extLst>
              <a:ext uri="{FF2B5EF4-FFF2-40B4-BE49-F238E27FC236}">
                <a16:creationId xmlns:a16="http://schemas.microsoft.com/office/drawing/2014/main" id="{D5F0C1DD-5859-4297-CDAA-FE5114FACAD5}"/>
              </a:ext>
            </a:extLst>
          </p:cNvPr>
          <p:cNvSpPr>
            <a:spLocks noGrp="1"/>
          </p:cNvSpPr>
          <p:nvPr>
            <p:ph type="sldNum" sz="quarter" idx="12"/>
          </p:nvPr>
        </p:nvSpPr>
        <p:spPr/>
        <p:txBody>
          <a:bodyPr/>
          <a:lstStyle/>
          <a:p>
            <a:fld id="{BCDE79FB-97BA-492B-8D57-F1373F9ADA95}" type="slidenum">
              <a:rPr lang="en-US" smtClean="0"/>
              <a:t>25</a:t>
            </a:fld>
            <a:endParaRPr lang="en-US"/>
          </a:p>
        </p:txBody>
      </p:sp>
      <p:grpSp>
        <p:nvGrpSpPr>
          <p:cNvPr id="22" name="Group 21">
            <a:extLst>
              <a:ext uri="{FF2B5EF4-FFF2-40B4-BE49-F238E27FC236}">
                <a16:creationId xmlns:a16="http://schemas.microsoft.com/office/drawing/2014/main" id="{F44FDB2D-EDB5-14DB-6D83-C6A01E545CF0}"/>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C60E5C64-969E-A127-3440-CF4CB9BAB010}"/>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DB592F2-47F7-0413-4EBF-4DDF0FC583E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40B29D20-9963-C877-9DB5-D22350128950}"/>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C703784-0A99-4FD6-9C3D-2FBE88ED4665}"/>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E58C682-995E-F7AB-6E57-BC8E4A8E6A6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 name="TextBox 2">
            <a:extLst>
              <a:ext uri="{FF2B5EF4-FFF2-40B4-BE49-F238E27FC236}">
                <a16:creationId xmlns:a16="http://schemas.microsoft.com/office/drawing/2014/main" id="{BB7D4162-714F-67A8-0114-29CF22C5590C}"/>
              </a:ext>
            </a:extLst>
          </p:cNvPr>
          <p:cNvSpPr txBox="1">
            <a:spLocks/>
          </p:cNvSpPr>
          <p:nvPr/>
        </p:nvSpPr>
        <p:spPr>
          <a:xfrm>
            <a:off x="8631176" y="1734008"/>
            <a:ext cx="3027424" cy="42088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load increase that depends on a transmission upgrade, enter the controlling upgrade in LLIS Required Controlling Upgrade</a:t>
            </a:r>
          </a:p>
          <a:p>
            <a:pPr lvl="1">
              <a:buFont typeface="Arial" panose="020B0604020202020204" pitchFamily="34" charset="0"/>
              <a:buChar char="•"/>
            </a:pPr>
            <a:r>
              <a:rPr lang="en-US" sz="1400"/>
              <a:t>If the upgrade appears in the latest TPIT report, enter the latest TPIT in-service date in LLIS TPIT ISD</a:t>
            </a:r>
          </a:p>
          <a:p>
            <a:pPr lvl="1">
              <a:buFont typeface="Arial" panose="020B0604020202020204" pitchFamily="34" charset="0"/>
              <a:buChar char="•"/>
            </a:pPr>
            <a:r>
              <a:rPr lang="en-US" sz="1400"/>
              <a:t>If a load increase depends on a transmission upgrade but the upgrade is not included in the latest TPIT report, enter the controlling transmission upgrade in LLIS Required Controlling Upgrade and leave LLIS TPIT ISD blank</a:t>
            </a:r>
          </a:p>
          <a:p>
            <a:pPr lvl="1">
              <a:buFont typeface="Arial" panose="020B0604020202020204" pitchFamily="34" charset="0"/>
              <a:buChar char="•"/>
            </a:pPr>
            <a:r>
              <a:rPr lang="en-US" sz="1400"/>
              <a:t>These entries determine whether the LLIS load increase remains available in the original year or is deferred to a later year</a:t>
            </a:r>
          </a:p>
        </p:txBody>
      </p:sp>
      <p:sp>
        <p:nvSpPr>
          <p:cNvPr id="5" name="TextBox 4">
            <a:extLst>
              <a:ext uri="{FF2B5EF4-FFF2-40B4-BE49-F238E27FC236}">
                <a16:creationId xmlns:a16="http://schemas.microsoft.com/office/drawing/2014/main" id="{EB4FB003-BE4D-82A9-2665-FF3D1499446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Enter LLIS upgrades and TPIT dates</a:t>
            </a:r>
          </a:p>
        </p:txBody>
      </p:sp>
      <p:sp>
        <p:nvSpPr>
          <p:cNvPr id="10" name="Rectangle 9">
            <a:extLst>
              <a:ext uri="{FF2B5EF4-FFF2-40B4-BE49-F238E27FC236}">
                <a16:creationId xmlns:a16="http://schemas.microsoft.com/office/drawing/2014/main" id="{EF83411B-ACDB-7596-207B-8B0E2785CADB}"/>
              </a:ext>
            </a:extLst>
          </p:cNvPr>
          <p:cNvSpPr/>
          <p:nvPr/>
        </p:nvSpPr>
        <p:spPr>
          <a:xfrm>
            <a:off x="4246836" y="2434974"/>
            <a:ext cx="825678"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061FBE57-8C45-21BA-ED80-8AAB6ECC1E01}"/>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987584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90D0A-E868-4DD7-7E65-9688CAB5547B}"/>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FE9ACC7-D186-2426-C634-DB20CA0D0B5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6FE9ACC7-D186-2426-C634-DB20CA0D0B5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9F2D1E4B-48A8-61A9-135D-D2D65544982C}"/>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5" name="Picture 4">
            <a:extLst>
              <a:ext uri="{FF2B5EF4-FFF2-40B4-BE49-F238E27FC236}">
                <a16:creationId xmlns:a16="http://schemas.microsoft.com/office/drawing/2014/main" id="{756747D6-73CB-B8A3-F096-66EEB5134AA8}"/>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10" name="TextBox 9">
            <a:extLst>
              <a:ext uri="{FF2B5EF4-FFF2-40B4-BE49-F238E27FC236}">
                <a16:creationId xmlns:a16="http://schemas.microsoft.com/office/drawing/2014/main" id="{FB877A76-15BC-7DDE-F6C3-CC1C2C4005EF}"/>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LLIS load increase that depends on a transmission upgrade, identify the associated TPIT project</a:t>
            </a:r>
          </a:p>
          <a:p>
            <a:pPr lvl="1">
              <a:buFont typeface="Arial" panose="020B0604020202020204" pitchFamily="34" charset="0"/>
              <a:buChar char="•"/>
            </a:pPr>
            <a:r>
              <a:rPr lang="en-US" sz="1400"/>
              <a:t>Populate the applicable TPIT Project Number, TPIT Project Tier, and indicate whether the upgrade is reflected in the 25SSWG_U1 cases</a:t>
            </a:r>
          </a:p>
          <a:p>
            <a:pPr lvl="1">
              <a:buFont typeface="Arial" panose="020B0604020202020204" pitchFamily="34" charset="0"/>
              <a:buChar char="•"/>
            </a:pPr>
            <a:r>
              <a:rPr lang="en-US" sz="1400"/>
              <a:t>This information is provided for reference and validation purposes and supports ERCOT review of the TPIT assumptions</a:t>
            </a:r>
          </a:p>
        </p:txBody>
      </p:sp>
      <p:sp>
        <p:nvSpPr>
          <p:cNvPr id="2" name="Title 1">
            <a:extLst>
              <a:ext uri="{FF2B5EF4-FFF2-40B4-BE49-F238E27FC236}">
                <a16:creationId xmlns:a16="http://schemas.microsoft.com/office/drawing/2014/main" id="{7C4CCCEA-63EF-BDD7-37EA-913ADB5CA135}"/>
              </a:ext>
            </a:extLst>
          </p:cNvPr>
          <p:cNvSpPr>
            <a:spLocks noGrp="1"/>
          </p:cNvSpPr>
          <p:nvPr>
            <p:ph type="title"/>
          </p:nvPr>
        </p:nvSpPr>
        <p:spPr>
          <a:xfrm>
            <a:off x="1257300" y="457200"/>
            <a:ext cx="10401300" cy="332399"/>
          </a:xfrm>
        </p:spPr>
        <p:txBody>
          <a:bodyPr vert="horz">
            <a:spAutoFit/>
          </a:bodyPr>
          <a:lstStyle/>
          <a:p>
            <a:r>
              <a:rPr lang="en-US"/>
              <a:t>Case Study (4/7): Complete and valid LLIS </a:t>
            </a:r>
            <a:r>
              <a:rPr lang="en-US" u="sng"/>
              <a:t>ONLY</a:t>
            </a:r>
          </a:p>
        </p:txBody>
      </p:sp>
      <p:sp>
        <p:nvSpPr>
          <p:cNvPr id="4" name="Slide Number Placeholder 3">
            <a:extLst>
              <a:ext uri="{FF2B5EF4-FFF2-40B4-BE49-F238E27FC236}">
                <a16:creationId xmlns:a16="http://schemas.microsoft.com/office/drawing/2014/main" id="{16B03657-9D81-A86B-0240-3EA1B883678A}"/>
              </a:ext>
            </a:extLst>
          </p:cNvPr>
          <p:cNvSpPr>
            <a:spLocks noGrp="1"/>
          </p:cNvSpPr>
          <p:nvPr>
            <p:ph type="sldNum" sz="quarter" idx="12"/>
          </p:nvPr>
        </p:nvSpPr>
        <p:spPr/>
        <p:txBody>
          <a:bodyPr/>
          <a:lstStyle/>
          <a:p>
            <a:fld id="{BCDE79FB-97BA-492B-8D57-F1373F9ADA95}" type="slidenum">
              <a:rPr lang="en-US" smtClean="0"/>
              <a:t>26</a:t>
            </a:fld>
            <a:endParaRPr lang="en-US"/>
          </a:p>
        </p:txBody>
      </p:sp>
      <p:grpSp>
        <p:nvGrpSpPr>
          <p:cNvPr id="22" name="Group 21">
            <a:extLst>
              <a:ext uri="{FF2B5EF4-FFF2-40B4-BE49-F238E27FC236}">
                <a16:creationId xmlns:a16="http://schemas.microsoft.com/office/drawing/2014/main" id="{C5857EEB-53C6-E8E1-B9DD-6679FB6B518C}"/>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B5CF947-1182-3662-7F1B-3C566F032019}"/>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26AF153-2357-F6FB-F5F3-FAF954D3C588}"/>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542A1416-D9F7-7ED9-D6AE-4D1365076CD0}"/>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AF0D4C46-1E1D-8D30-11F8-80A33ECC490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B580F17-0C57-D48B-4F97-90E0721624C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4795621D-3EF3-A013-7D50-6B5164C98133}"/>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LLIS supporting information</a:t>
            </a:r>
          </a:p>
        </p:txBody>
      </p:sp>
      <p:sp>
        <p:nvSpPr>
          <p:cNvPr id="9" name="Rectangle 8">
            <a:extLst>
              <a:ext uri="{FF2B5EF4-FFF2-40B4-BE49-F238E27FC236}">
                <a16:creationId xmlns:a16="http://schemas.microsoft.com/office/drawing/2014/main" id="{CDD53E59-6861-50EC-3956-B345ACDAD808}"/>
              </a:ext>
            </a:extLst>
          </p:cNvPr>
          <p:cNvSpPr/>
          <p:nvPr/>
        </p:nvSpPr>
        <p:spPr>
          <a:xfrm>
            <a:off x="5062888" y="2434974"/>
            <a:ext cx="1173243"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E9222B1F-560C-4731-6AFE-45452CE77002}"/>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904264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5474F-388C-2BBB-2FF6-88606AA731B4}"/>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29F501B-3108-0566-0AC1-EDEB61168AC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629F501B-3108-0566-0AC1-EDEB61168AC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99F0AF50-E615-8A80-8F96-A2C43B9FD71C}"/>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8" name="Picture 7">
            <a:extLst>
              <a:ext uri="{FF2B5EF4-FFF2-40B4-BE49-F238E27FC236}">
                <a16:creationId xmlns:a16="http://schemas.microsoft.com/office/drawing/2014/main" id="{2F7416B1-3D4C-3BC0-9620-3EFB2DB1C204}"/>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2" name="Title Placeholder 1">
            <a:extLst>
              <a:ext uri="{FF2B5EF4-FFF2-40B4-BE49-F238E27FC236}">
                <a16:creationId xmlns:a16="http://schemas.microsoft.com/office/drawing/2014/main" id="{499BFEB9-C2DD-D7AC-97AA-B5870CB25397}"/>
              </a:ext>
            </a:extLst>
          </p:cNvPr>
          <p:cNvSpPr>
            <a:spLocks noGrp="1"/>
          </p:cNvSpPr>
          <p:nvPr>
            <p:ph type="title"/>
          </p:nvPr>
        </p:nvSpPr>
        <p:spPr>
          <a:xfrm>
            <a:off x="1257300" y="457200"/>
            <a:ext cx="10401300" cy="332399"/>
          </a:xfrm>
        </p:spPr>
        <p:txBody>
          <a:bodyPr vert="horz">
            <a:spAutoFit/>
          </a:bodyPr>
          <a:lstStyle/>
          <a:p>
            <a:r>
              <a:rPr lang="en-US"/>
              <a:t>Case Study (5/7): Complete and valid LLIS </a:t>
            </a:r>
            <a:r>
              <a:rPr lang="en-US" u="sng"/>
              <a:t>ONLY</a:t>
            </a:r>
          </a:p>
        </p:txBody>
      </p:sp>
      <p:sp>
        <p:nvSpPr>
          <p:cNvPr id="4" name="Slide Number Placeholder 5">
            <a:extLst>
              <a:ext uri="{FF2B5EF4-FFF2-40B4-BE49-F238E27FC236}">
                <a16:creationId xmlns:a16="http://schemas.microsoft.com/office/drawing/2014/main" id="{7982F4E6-AD37-4373-C6AF-60DF367B4C7C}"/>
              </a:ext>
            </a:extLst>
          </p:cNvPr>
          <p:cNvSpPr>
            <a:spLocks noGrp="1"/>
          </p:cNvSpPr>
          <p:nvPr>
            <p:ph type="sldNum" sz="quarter" idx="12"/>
          </p:nvPr>
        </p:nvSpPr>
        <p:spPr/>
        <p:txBody>
          <a:bodyPr/>
          <a:lstStyle/>
          <a:p>
            <a:fld id="{BCDE79FB-97BA-492B-8D57-F1373F9ADA95}" type="slidenum">
              <a:rPr lang="en-US" smtClean="0"/>
              <a:t>27</a:t>
            </a:fld>
            <a:endParaRPr lang="en-US"/>
          </a:p>
        </p:txBody>
      </p:sp>
      <p:grpSp>
        <p:nvGrpSpPr>
          <p:cNvPr id="22" name="Group 21">
            <a:extLst>
              <a:ext uri="{FF2B5EF4-FFF2-40B4-BE49-F238E27FC236}">
                <a16:creationId xmlns:a16="http://schemas.microsoft.com/office/drawing/2014/main" id="{0D265AC7-0B97-8D51-3F2A-606D6B65A42C}"/>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513722DB-F582-8FDB-3322-A6450F0713D7}"/>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2B3F653-AE5A-A746-B913-52355937A29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EDBEF99F-71A6-D6F8-27D7-96D30695342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82CE3141-DDD0-B697-CF4C-7F620054DB98}"/>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A869852-7512-8A6C-6B47-BE8A68BE5179}"/>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 name="TextBox 2">
            <a:extLst>
              <a:ext uri="{FF2B5EF4-FFF2-40B4-BE49-F238E27FC236}">
                <a16:creationId xmlns:a16="http://schemas.microsoft.com/office/drawing/2014/main" id="{17CE46FC-FC15-DB32-DC0F-4F21BB0973D0}"/>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LLIS TPIT-Adjusted Peak MW schedule is modified automatically to reflect the latest TPIT in-service date for each LLIS-controlled step</a:t>
            </a:r>
          </a:p>
          <a:p>
            <a:pPr lvl="1">
              <a:buFont typeface="Arial" panose="020B0604020202020204" pitchFamily="34" charset="0"/>
              <a:buChar char="•"/>
            </a:pPr>
            <a:r>
              <a:rPr lang="en-US" sz="1400"/>
              <a:t>If a required upgrade enters service later than assumed in the LLIS, the associated load increase is automatically deferred until the TPIT in-service year</a:t>
            </a:r>
            <a:endParaRPr lang="en-US" sz="1400" b="1"/>
          </a:p>
        </p:txBody>
      </p:sp>
      <p:sp>
        <p:nvSpPr>
          <p:cNvPr id="5" name="TextBox 4">
            <a:extLst>
              <a:ext uri="{FF2B5EF4-FFF2-40B4-BE49-F238E27FC236}">
                <a16:creationId xmlns:a16="http://schemas.microsoft.com/office/drawing/2014/main" id="{6C28E38C-EA44-2968-02E4-3CB5063BA528}"/>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LLIS TPIT-Adjusted Peak MW</a:t>
            </a:r>
          </a:p>
        </p:txBody>
      </p:sp>
      <p:sp>
        <p:nvSpPr>
          <p:cNvPr id="10" name="Rectangle 9">
            <a:extLst>
              <a:ext uri="{FF2B5EF4-FFF2-40B4-BE49-F238E27FC236}">
                <a16:creationId xmlns:a16="http://schemas.microsoft.com/office/drawing/2014/main" id="{60F4A452-7985-7C75-E626-C6DE5CC37313}"/>
              </a:ext>
            </a:extLst>
          </p:cNvPr>
          <p:cNvSpPr/>
          <p:nvPr/>
        </p:nvSpPr>
        <p:spPr>
          <a:xfrm>
            <a:off x="5490304" y="4731288"/>
            <a:ext cx="496101"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 Source">
            <a:extLst>
              <a:ext uri="{FF2B5EF4-FFF2-40B4-BE49-F238E27FC236}">
                <a16:creationId xmlns:a16="http://schemas.microsoft.com/office/drawing/2014/main" id="{51EF173D-D561-4506-E977-4CD702FF68BB}"/>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552538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761FD-E04F-37A2-D339-42701836B77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F531861-F5BE-CFF1-25B3-BA64716305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EF531861-F5BE-CFF1-25B3-BA647163055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C16585C8-858E-56D9-6C2D-2A2E2C9D6D93}"/>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8" name="Picture 7">
            <a:extLst>
              <a:ext uri="{FF2B5EF4-FFF2-40B4-BE49-F238E27FC236}">
                <a16:creationId xmlns:a16="http://schemas.microsoft.com/office/drawing/2014/main" id="{DD3BE2E7-EE80-2A2A-90AA-CAE7B38B6D5C}"/>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5" name="TextBox 4">
            <a:extLst>
              <a:ext uri="{FF2B5EF4-FFF2-40B4-BE49-F238E27FC236}">
                <a16:creationId xmlns:a16="http://schemas.microsoft.com/office/drawing/2014/main" id="{84C0D583-92DA-3783-1A60-3599E8D43A53}"/>
              </a:ext>
            </a:extLst>
          </p:cNvPr>
          <p:cNvSpPr txBox="1">
            <a:spLocks/>
          </p:cNvSpPr>
          <p:nvPr/>
        </p:nvSpPr>
        <p:spPr>
          <a:xfrm>
            <a:off x="8631176" y="1734008"/>
            <a:ext cx="3027424" cy="201593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Under the LLIS Only Entry Path, the Combined TPIT-Adjusted Peak MW schedule is equal to the LLIS TPIT-Adjusted Peak MW schedule</a:t>
            </a:r>
          </a:p>
          <a:p>
            <a:pPr lvl="1">
              <a:buFont typeface="Arial" panose="020B0604020202020204" pitchFamily="34" charset="0"/>
              <a:buChar char="•"/>
            </a:pPr>
            <a:r>
              <a:rPr lang="en-US" sz="1400"/>
              <a:t>Combined TPIT-Adjusted Peak MW reflects the load levels available after applying TPIT adjustments</a:t>
            </a:r>
          </a:p>
        </p:txBody>
      </p:sp>
      <p:sp>
        <p:nvSpPr>
          <p:cNvPr id="2" name="Title 1">
            <a:extLst>
              <a:ext uri="{FF2B5EF4-FFF2-40B4-BE49-F238E27FC236}">
                <a16:creationId xmlns:a16="http://schemas.microsoft.com/office/drawing/2014/main" id="{2E736B3C-9E44-379F-09C9-231633C2CC4D}"/>
              </a:ext>
            </a:extLst>
          </p:cNvPr>
          <p:cNvSpPr>
            <a:spLocks noGrp="1"/>
          </p:cNvSpPr>
          <p:nvPr>
            <p:ph type="title"/>
          </p:nvPr>
        </p:nvSpPr>
        <p:spPr>
          <a:xfrm>
            <a:off x="1257300" y="457200"/>
            <a:ext cx="10401300" cy="332399"/>
          </a:xfrm>
        </p:spPr>
        <p:txBody>
          <a:bodyPr vert="horz">
            <a:spAutoFit/>
          </a:bodyPr>
          <a:lstStyle/>
          <a:p>
            <a:r>
              <a:rPr lang="en-US"/>
              <a:t>Case Study (6/7): Complete and valid LLIS </a:t>
            </a:r>
            <a:r>
              <a:rPr lang="en-US" u="sng"/>
              <a:t>ONLY</a:t>
            </a:r>
          </a:p>
        </p:txBody>
      </p:sp>
      <p:sp>
        <p:nvSpPr>
          <p:cNvPr id="4" name="Slide Number Placeholder 3">
            <a:extLst>
              <a:ext uri="{FF2B5EF4-FFF2-40B4-BE49-F238E27FC236}">
                <a16:creationId xmlns:a16="http://schemas.microsoft.com/office/drawing/2014/main" id="{63A700BC-3C8B-288C-DD78-6B84AA35809B}"/>
              </a:ext>
            </a:extLst>
          </p:cNvPr>
          <p:cNvSpPr>
            <a:spLocks noGrp="1"/>
          </p:cNvSpPr>
          <p:nvPr>
            <p:ph type="sldNum" sz="quarter" idx="12"/>
          </p:nvPr>
        </p:nvSpPr>
        <p:spPr/>
        <p:txBody>
          <a:bodyPr/>
          <a:lstStyle/>
          <a:p>
            <a:fld id="{BCDE79FB-97BA-492B-8D57-F1373F9ADA95}" type="slidenum">
              <a:rPr lang="en-US" smtClean="0"/>
              <a:t>28</a:t>
            </a:fld>
            <a:endParaRPr lang="en-US"/>
          </a:p>
        </p:txBody>
      </p:sp>
      <p:grpSp>
        <p:nvGrpSpPr>
          <p:cNvPr id="22" name="Group 21">
            <a:extLst>
              <a:ext uri="{FF2B5EF4-FFF2-40B4-BE49-F238E27FC236}">
                <a16:creationId xmlns:a16="http://schemas.microsoft.com/office/drawing/2014/main" id="{000A4DB3-617E-DFA0-67CF-B0FDC864FFF9}"/>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6F2325A1-E531-61E0-31D6-30232798D5E7}"/>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38D84FF-6BD3-6FDA-9DF4-DE8515425DFA}"/>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5EF2F3CC-D6D7-5D83-6E45-1590DAC11A1A}"/>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87FC0FFD-1420-4AAC-9097-D065167A74C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848074D-1966-B640-CC46-8073944013D9}"/>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627BC135-EE4B-711F-13D6-06E052C95FD8}"/>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Combined TPIT-Adjusted Peak MW</a:t>
            </a:r>
          </a:p>
        </p:txBody>
      </p:sp>
      <p:sp>
        <p:nvSpPr>
          <p:cNvPr id="10" name="Rectangle 9">
            <a:extLst>
              <a:ext uri="{FF2B5EF4-FFF2-40B4-BE49-F238E27FC236}">
                <a16:creationId xmlns:a16="http://schemas.microsoft.com/office/drawing/2014/main" id="{F3740E76-C27F-E371-C845-080159D5A975}"/>
              </a:ext>
            </a:extLst>
          </p:cNvPr>
          <p:cNvSpPr/>
          <p:nvPr/>
        </p:nvSpPr>
        <p:spPr>
          <a:xfrm>
            <a:off x="5921096" y="4740913"/>
            <a:ext cx="600282"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 Source">
            <a:extLst>
              <a:ext uri="{FF2B5EF4-FFF2-40B4-BE49-F238E27FC236}">
                <a16:creationId xmlns:a16="http://schemas.microsoft.com/office/drawing/2014/main" id="{9904D762-71EE-8155-5266-97127CDA575C}"/>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347270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18F7F-89F1-F403-A8DE-E4CAD4BF241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C712BF5-CD8B-510F-4ED6-1323441AADBC}"/>
              </a:ext>
            </a:extLst>
          </p:cNvPr>
          <p:cNvGraphicFramePr>
            <a:graphicFrameLocks noChangeAspect="1"/>
          </p:cNvGraphicFramePr>
          <p:nvPr>
            <p:custDataLst>
              <p:tags r:id="rId1"/>
            </p:custDataLst>
            <p:extLst>
              <p:ext uri="{D42A27DB-BD31-4B8C-83A1-F6EECF244321}">
                <p14:modId xmlns:p14="http://schemas.microsoft.com/office/powerpoint/2010/main" val="2348172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CC712BF5-CD8B-510F-4ED6-1323441AADB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353072C8-E03A-327C-B786-A01A2436BE5B}"/>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5" name="Picture 4">
            <a:extLst>
              <a:ext uri="{FF2B5EF4-FFF2-40B4-BE49-F238E27FC236}">
                <a16:creationId xmlns:a16="http://schemas.microsoft.com/office/drawing/2014/main" id="{21DC4C46-6BBD-4BA5-422A-C4A55E05380D}"/>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2" name="Title Placeholder 1">
            <a:extLst>
              <a:ext uri="{FF2B5EF4-FFF2-40B4-BE49-F238E27FC236}">
                <a16:creationId xmlns:a16="http://schemas.microsoft.com/office/drawing/2014/main" id="{F2B498E7-3ADD-AD5A-A48F-F4C0583B3281}"/>
              </a:ext>
            </a:extLst>
          </p:cNvPr>
          <p:cNvSpPr>
            <a:spLocks noGrp="1"/>
          </p:cNvSpPr>
          <p:nvPr>
            <p:ph type="title"/>
          </p:nvPr>
        </p:nvSpPr>
        <p:spPr>
          <a:xfrm>
            <a:off x="1257300" y="457200"/>
            <a:ext cx="10401300" cy="332399"/>
          </a:xfrm>
        </p:spPr>
        <p:txBody>
          <a:bodyPr vert="horz">
            <a:spAutoFit/>
          </a:bodyPr>
          <a:lstStyle/>
          <a:p>
            <a:r>
              <a:rPr lang="en-US"/>
              <a:t>Case Study (7/7): Complete and valid LLIS </a:t>
            </a:r>
            <a:r>
              <a:rPr lang="en-US" u="sng"/>
              <a:t>ONLY</a:t>
            </a:r>
          </a:p>
        </p:txBody>
      </p:sp>
      <p:sp>
        <p:nvSpPr>
          <p:cNvPr id="4" name="Slide Number Placeholder 5">
            <a:extLst>
              <a:ext uri="{FF2B5EF4-FFF2-40B4-BE49-F238E27FC236}">
                <a16:creationId xmlns:a16="http://schemas.microsoft.com/office/drawing/2014/main" id="{BB548B58-41CE-98E1-98BE-3500409E8AD2}"/>
              </a:ext>
            </a:extLst>
          </p:cNvPr>
          <p:cNvSpPr>
            <a:spLocks noGrp="1"/>
          </p:cNvSpPr>
          <p:nvPr>
            <p:ph type="sldNum" sz="quarter" idx="12"/>
          </p:nvPr>
        </p:nvSpPr>
        <p:spPr/>
        <p:txBody>
          <a:bodyPr/>
          <a:lstStyle/>
          <a:p>
            <a:fld id="{BCDE79FB-97BA-492B-8D57-F1373F9ADA95}" type="slidenum">
              <a:rPr lang="en-US" smtClean="0"/>
              <a:t>29</a:t>
            </a:fld>
            <a:endParaRPr lang="en-US"/>
          </a:p>
        </p:txBody>
      </p:sp>
      <p:grpSp>
        <p:nvGrpSpPr>
          <p:cNvPr id="22" name="Group 21">
            <a:extLst>
              <a:ext uri="{FF2B5EF4-FFF2-40B4-BE49-F238E27FC236}">
                <a16:creationId xmlns:a16="http://schemas.microsoft.com/office/drawing/2014/main" id="{AD0352A7-5D2A-F573-BC08-88998D535773}"/>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8DAD50FE-302B-46D1-3733-9887147B1D7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2241620-1862-BA27-1B38-CC5327BBD1C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788A7034-49BC-122A-C2C8-6344E636C26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94C33F02-7940-A152-ABF0-CD16FDB66EEA}"/>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FDFA43A-1A28-B412-BD8D-C6F1F17D7C1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9" name="TextBox 8">
            <a:extLst>
              <a:ext uri="{FF2B5EF4-FFF2-40B4-BE49-F238E27FC236}">
                <a16:creationId xmlns:a16="http://schemas.microsoft.com/office/drawing/2014/main" id="{70E08782-164F-64A2-A9DD-02D649BA8B38}"/>
              </a:ext>
            </a:extLst>
          </p:cNvPr>
          <p:cNvSpPr txBox="1">
            <a:spLocks/>
          </p:cNvSpPr>
          <p:nvPr/>
        </p:nvSpPr>
        <p:spPr>
          <a:xfrm>
            <a:off x="8631176" y="1734008"/>
            <a:ext cx="3027424" cy="342401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automatically calculates Output Peak MW as the lower of:</a:t>
            </a:r>
          </a:p>
          <a:p>
            <a:pPr lvl="2">
              <a:buFont typeface="Courier New" panose="02070309020205020404" pitchFamily="49" charset="0"/>
              <a:buChar char="o"/>
            </a:pPr>
            <a:r>
              <a:rPr lang="en-US" sz="1400"/>
              <a:t>the Interconnection Agreement Peak MW schedule; and</a:t>
            </a:r>
          </a:p>
          <a:p>
            <a:pPr lvl="2">
              <a:buFont typeface="Courier New" panose="02070309020205020404" pitchFamily="49" charset="0"/>
              <a:buChar char="o"/>
            </a:pPr>
            <a:r>
              <a:rPr lang="en-US" sz="1400"/>
              <a:t>the Combined TPIT-Adjusted Peak MW schedule</a:t>
            </a:r>
          </a:p>
          <a:p>
            <a:pPr lvl="1">
              <a:buFont typeface="Arial" panose="020B0604020202020204" pitchFamily="34" charset="0"/>
              <a:buChar char="•"/>
            </a:pPr>
            <a:r>
              <a:rPr lang="en-US" sz="1400"/>
              <a:t>The resulting Output Peak MW schedule represents the final Batch Zero modeled load schedule</a:t>
            </a:r>
          </a:p>
          <a:p>
            <a:pPr lvl="1">
              <a:buFont typeface="Arial" panose="020B0604020202020204" pitchFamily="34" charset="0"/>
              <a:buChar char="•"/>
            </a:pPr>
            <a:r>
              <a:rPr lang="en-US" sz="1400"/>
              <a:t>Under the LLIS Only Entry Path, the resulting schedule is modeled as Base Load in all years</a:t>
            </a:r>
          </a:p>
        </p:txBody>
      </p:sp>
      <p:sp>
        <p:nvSpPr>
          <p:cNvPr id="10" name="TextBox 9">
            <a:extLst>
              <a:ext uri="{FF2B5EF4-FFF2-40B4-BE49-F238E27FC236}">
                <a16:creationId xmlns:a16="http://schemas.microsoft.com/office/drawing/2014/main" id="{8963348C-A854-608C-A280-D6746B43117F}"/>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Output Peak MW</a:t>
            </a:r>
          </a:p>
        </p:txBody>
      </p:sp>
      <p:sp>
        <p:nvSpPr>
          <p:cNvPr id="14" name="Rectangle 13">
            <a:extLst>
              <a:ext uri="{FF2B5EF4-FFF2-40B4-BE49-F238E27FC236}">
                <a16:creationId xmlns:a16="http://schemas.microsoft.com/office/drawing/2014/main" id="{4DC5EE73-6D7D-00D8-D044-4FAE387FB89A}"/>
              </a:ext>
            </a:extLst>
          </p:cNvPr>
          <p:cNvSpPr/>
          <p:nvPr/>
        </p:nvSpPr>
        <p:spPr>
          <a:xfrm>
            <a:off x="6532613" y="4731288"/>
            <a:ext cx="798975"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 Source">
            <a:extLst>
              <a:ext uri="{FF2B5EF4-FFF2-40B4-BE49-F238E27FC236}">
                <a16:creationId xmlns:a16="http://schemas.microsoft.com/office/drawing/2014/main" id="{A9DCDE7A-0BD2-6BE8-A9E5-F06D0A564E3D}"/>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62903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EE506-E98C-4F6B-F627-40938D29776E}"/>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89BDBAD-3F4B-1C55-D9D3-6BB2E7FD39FF}"/>
              </a:ext>
            </a:extLst>
          </p:cNvPr>
          <p:cNvGraphicFramePr>
            <a:graphicFrameLocks noChangeAspect="1"/>
          </p:cNvGraphicFramePr>
          <p:nvPr>
            <p:custDataLst>
              <p:tags r:id="rId1"/>
            </p:custDataLst>
            <p:extLst>
              <p:ext uri="{D42A27DB-BD31-4B8C-83A1-F6EECF244321}">
                <p14:modId xmlns:p14="http://schemas.microsoft.com/office/powerpoint/2010/main" val="2947663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4" name="think-cell data - do not delete" hidden="1">
                        <a:extLst>
                          <a:ext uri="{FF2B5EF4-FFF2-40B4-BE49-F238E27FC236}">
                            <a16:creationId xmlns:a16="http://schemas.microsoft.com/office/drawing/2014/main" id="{F89BDBAD-3F4B-1C55-D9D3-6BB2E7FD39F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B71EC8A-C1D7-5A5B-A66F-0BE4ABD7E3A7}"/>
              </a:ext>
            </a:extLst>
          </p:cNvPr>
          <p:cNvSpPr>
            <a:spLocks noGrp="1"/>
          </p:cNvSpPr>
          <p:nvPr>
            <p:ph type="title"/>
          </p:nvPr>
        </p:nvSpPr>
        <p:spPr>
          <a:xfrm>
            <a:off x="1257300" y="457200"/>
            <a:ext cx="10782300" cy="332399"/>
          </a:xfrm>
        </p:spPr>
        <p:txBody>
          <a:bodyPr vert="horz" wrap="square">
            <a:spAutoFit/>
          </a:bodyPr>
          <a:lstStyle/>
          <a:p>
            <a:r>
              <a:rPr lang="en-US" dirty="0"/>
              <a:t>Market Notice: Transition from LLIS to Batch Zero and other information</a:t>
            </a:r>
            <a:endParaRPr lang="en-US" dirty="0">
              <a:solidFill>
                <a:srgbClr val="171A1C"/>
              </a:solidFill>
              <a:cs typeface="Arial"/>
            </a:endParaRPr>
          </a:p>
        </p:txBody>
      </p:sp>
      <p:sp>
        <p:nvSpPr>
          <p:cNvPr id="3" name="Slide Number Placeholder 4">
            <a:extLst>
              <a:ext uri="{FF2B5EF4-FFF2-40B4-BE49-F238E27FC236}">
                <a16:creationId xmlns:a16="http://schemas.microsoft.com/office/drawing/2014/main" id="{EFD8F1FB-84F9-5B91-72F2-8D3AB776495F}"/>
              </a:ext>
            </a:extLst>
          </p:cNvPr>
          <p:cNvSpPr>
            <a:spLocks noGrp="1"/>
          </p:cNvSpPr>
          <p:nvPr>
            <p:ph type="sldNum" sz="quarter" idx="12"/>
          </p:nvPr>
        </p:nvSpPr>
        <p:spPr/>
        <p:txBody>
          <a:bodyPr/>
          <a:lstStyle/>
          <a:p>
            <a:fld id="{BCDE79FB-97BA-492B-8D57-F1373F9ADA95}" type="slidenum">
              <a:rPr lang="en-US" smtClean="0"/>
              <a:t>3</a:t>
            </a:fld>
            <a:endParaRPr lang="en-US"/>
          </a:p>
        </p:txBody>
      </p:sp>
      <p:sp>
        <p:nvSpPr>
          <p:cNvPr id="11" name="5. Source">
            <a:extLst>
              <a:ext uri="{FF2B5EF4-FFF2-40B4-BE49-F238E27FC236}">
                <a16:creationId xmlns:a16="http://schemas.microsoft.com/office/drawing/2014/main" id="{FA901CDB-BEF0-FF06-F1FB-54111A88ADD8}"/>
              </a:ext>
            </a:extLst>
          </p:cNvPr>
          <p:cNvSpPr txBox="1"/>
          <p:nvPr>
            <p:custDataLst>
              <p:tags r:id="rId2"/>
            </p:custDataLst>
          </p:nvPr>
        </p:nvSpPr>
        <p:spPr>
          <a:xfrm>
            <a:off x="1257300" y="6637087"/>
            <a:ext cx="9351818" cy="138499"/>
          </a:xfrm>
          <a:prstGeom prst="rect">
            <a:avLst/>
          </a:prstGeom>
          <a:noFill/>
        </p:spPr>
        <p:txBody>
          <a:bodyPr vert="horz" wrap="square" lIns="0" tIns="0" rIns="0" bIns="0" rtlCol="0" anchor="b" anchorCtr="0">
            <a:spAutoFit/>
          </a:bodyPr>
          <a:lstStyle/>
          <a:p>
            <a:r>
              <a:rPr lang="fr-FR" sz="900"/>
              <a:t>Source: </a:t>
            </a:r>
            <a:r>
              <a:rPr lang="en-US" sz="900"/>
              <a:t>ERCOT Market Notice Archives, </a:t>
            </a:r>
            <a:r>
              <a:rPr lang="en-US" sz="900">
                <a:hlinkClick r:id="rId6"/>
              </a:rPr>
              <a:t>https://www.ercot.com/services/comm/mkt_notices/M-B062326-04</a:t>
            </a:r>
            <a:r>
              <a:rPr lang="en-US" sz="900"/>
              <a:t> </a:t>
            </a:r>
          </a:p>
        </p:txBody>
      </p:sp>
      <p:sp>
        <p:nvSpPr>
          <p:cNvPr id="8" name="TextBox 7">
            <a:extLst>
              <a:ext uri="{FF2B5EF4-FFF2-40B4-BE49-F238E27FC236}">
                <a16:creationId xmlns:a16="http://schemas.microsoft.com/office/drawing/2014/main" id="{74CD0684-1632-0D5E-E204-2C1DBA33ABE7}"/>
              </a:ext>
            </a:extLst>
          </p:cNvPr>
          <p:cNvSpPr txBox="1">
            <a:spLocks/>
          </p:cNvSpPr>
          <p:nvPr/>
        </p:nvSpPr>
        <p:spPr>
          <a:xfrm>
            <a:off x="266700" y="982275"/>
            <a:ext cx="11658600" cy="5424562"/>
          </a:xfrm>
          <a:prstGeom prst="rect">
            <a:avLst/>
          </a:prstGeom>
          <a:noFill/>
        </p:spPr>
        <p:txBody>
          <a:bodyPr wrap="square" lIns="91440" tIns="45720" rIns="91440" bIns="45720" anchor="t">
            <a:spAutoFit/>
          </a:bodyPr>
          <a:lstStyle/>
          <a:p>
            <a:r>
              <a:rPr lang="en-US" sz="1050" b="1" dirty="0"/>
              <a:t>NOTICE DATE:</a:t>
            </a:r>
            <a:r>
              <a:rPr lang="en-US" sz="1050" dirty="0"/>
              <a:t> July 8, 2026</a:t>
            </a:r>
          </a:p>
          <a:p>
            <a:r>
              <a:rPr lang="en-US" sz="1050" b="1" dirty="0"/>
              <a:t>NOTICE TYPE:</a:t>
            </a:r>
            <a:r>
              <a:rPr lang="en-US" sz="1050" dirty="0"/>
              <a:t> M-B062326-04 General</a:t>
            </a:r>
          </a:p>
          <a:p>
            <a:r>
              <a:rPr lang="en-US" sz="1050" b="1" dirty="0"/>
              <a:t>SHORT DESCRIPTION: </a:t>
            </a:r>
            <a:r>
              <a:rPr lang="en-US" sz="1050" dirty="0"/>
              <a:t>Details for ending the Large Load Interconnection Study process under PGRR115 and submission deadlines for PGRR145 (Batch Zero) on July 10, 2026</a:t>
            </a:r>
          </a:p>
          <a:p>
            <a:r>
              <a:rPr lang="en-US" sz="1050" b="1" dirty="0"/>
              <a:t>INTENDED AUDIENCE:</a:t>
            </a:r>
            <a:r>
              <a:rPr lang="en-US" sz="1050" dirty="0"/>
              <a:t> Interconnecting Large Load Customers and other interested stakeholders</a:t>
            </a:r>
          </a:p>
          <a:p>
            <a:r>
              <a:rPr lang="en-US" sz="1050" b="1" dirty="0"/>
              <a:t>DAYS AFFECTED:</a:t>
            </a:r>
            <a:r>
              <a:rPr lang="en-US" sz="1050" dirty="0"/>
              <a:t> July 10, 2026</a:t>
            </a:r>
          </a:p>
          <a:p>
            <a:endParaRPr lang="en-US" sz="1050" b="1" dirty="0"/>
          </a:p>
          <a:p>
            <a:r>
              <a:rPr lang="en-US" sz="1050" b="1" dirty="0"/>
              <a:t>LONG DESCRIPTION:  </a:t>
            </a:r>
            <a:r>
              <a:rPr lang="en-US" sz="1050" dirty="0"/>
              <a:t>This notice provides additional clarifications to Market Notice </a:t>
            </a:r>
            <a:r>
              <a:rPr lang="en-US" sz="1050" u="sng" dirty="0">
                <a:hlinkClick r:id="rId7"/>
              </a:rPr>
              <a:t>M-B062326-01 Implementation of the Batch Zero Process (PGRR145/NPRR1325)</a:t>
            </a:r>
            <a:r>
              <a:rPr lang="en-US" sz="1050" dirty="0"/>
              <a:t>, sent June 23, 2026.</a:t>
            </a:r>
          </a:p>
          <a:p>
            <a:endParaRPr lang="en-US" sz="1050" dirty="0"/>
          </a:p>
          <a:p>
            <a:r>
              <a:rPr lang="en-US" sz="1050" dirty="0"/>
              <a:t>Consistent with the PUCT approved language in PGRR145 and as previously detailed in the weekly Batch Zero Readiness meetings, the current Large Load Interconnection Study (LLIS) process codified in the current Planning Guide Section 9 is in effect through end of day on July 10, 2026.  After this time, ERCOT will not conduct further reviews of LLIS studies or restudies and no additional study approvals can be granted.</a:t>
            </a:r>
          </a:p>
          <a:p>
            <a:endParaRPr lang="en-US" sz="1050" dirty="0"/>
          </a:p>
          <a:p>
            <a:r>
              <a:rPr lang="en-US" sz="1050" dirty="0"/>
              <a:t>Additionally, Section 9.2.2(3) of PGRR145 requires submission of dynamic models to ERCOT on or before July 10, 2026.  ERCOT defines the deadline as the ILLE having submitted the required information to </a:t>
            </a:r>
            <a:r>
              <a:rPr lang="en-US" sz="1050" u="sng" dirty="0">
                <a:hlinkClick r:id="rId8"/>
              </a:rPr>
              <a:t>BatchZero@ercot.com</a:t>
            </a:r>
            <a:r>
              <a:rPr lang="en-US" sz="1050" dirty="0"/>
              <a:t> by July 10, 2026 by 2359 CDT.</a:t>
            </a:r>
          </a:p>
          <a:p>
            <a:endParaRPr lang="en-US" sz="1050" dirty="0"/>
          </a:p>
          <a:p>
            <a:r>
              <a:rPr lang="en-US" sz="1050" dirty="0"/>
              <a:t>ERCOT is also announcing that MOD is reopened for Ad Hoc TPIT updates. MOD will close at 3:00 PM on July 16, 2026. The resulting TPIT report will be posted on July 20, 2026. This will be the final TPIT update prior to the start of Batch Zero. ERCOT strongly encourages all Transmission Service Providers (TSPs) to complete their MOD submissions prior to the July 16 deadline to avoid potential application performance issues.</a:t>
            </a:r>
          </a:p>
          <a:p>
            <a:endParaRPr lang="en-US" sz="1050" u="sng" dirty="0"/>
          </a:p>
          <a:p>
            <a:r>
              <a:rPr lang="en-US" sz="1050" u="sng" dirty="0"/>
              <a:t>Reminder of other important dates:</a:t>
            </a:r>
          </a:p>
          <a:p>
            <a:pPr marL="171450" indent="-171450">
              <a:buFont typeface="Arial" panose="020B0604020202020204" pitchFamily="34" charset="0"/>
              <a:buChar char="•"/>
            </a:pPr>
            <a:r>
              <a:rPr lang="en-US" sz="1050" dirty="0"/>
              <a:t>July 24, 2026 - Deadline for Transmission Service Providers (TSPs) and/or Distribution Service Providers (DSPs) to submit completed Large Load Interconnection details  to ERCOT.</a:t>
            </a:r>
          </a:p>
          <a:p>
            <a:pPr marL="171450" indent="-171450">
              <a:buFont typeface="Arial" panose="020B0604020202020204" pitchFamily="34" charset="0"/>
              <a:buChar char="•"/>
            </a:pPr>
            <a:r>
              <a:rPr lang="en-US" sz="1050" dirty="0"/>
              <a:t>August 7, 2026 - Deadline for ERCOT to notify TSPs/DSPs of Batch Zero classification results, including eligibility determinations and identified dynamic model or data deficiencies. </a:t>
            </a:r>
          </a:p>
          <a:p>
            <a:endParaRPr lang="en-US" sz="1050" dirty="0"/>
          </a:p>
          <a:p>
            <a:r>
              <a:rPr lang="en-US" sz="1050" dirty="0"/>
              <a:t>ERCOT will not have sufficient data to provide public reporting on the aggregate amount and classification of Large Loads included in Batch Zero prior to August 7. ERCOT will provide statistics as the data becomes available.</a:t>
            </a:r>
          </a:p>
          <a:p>
            <a:endParaRPr lang="en-US" sz="1050" dirty="0"/>
          </a:p>
          <a:p>
            <a:r>
              <a:rPr lang="en-US" sz="1050" dirty="0"/>
              <a:t>Finally, a reminder that ERCOT will hold its last Batch Zero Market Readiness Webex meeting </a:t>
            </a:r>
            <a:r>
              <a:rPr lang="en-US" sz="1050" u="sng" dirty="0">
                <a:hlinkClick r:id="rId9"/>
              </a:rPr>
              <a:t>Thursday, July 9, 2026, 2-3pm</a:t>
            </a:r>
            <a:endParaRPr lang="en-US" sz="1050" dirty="0"/>
          </a:p>
          <a:p>
            <a:endParaRPr lang="en-US" sz="1050" b="1" dirty="0"/>
          </a:p>
          <a:p>
            <a:r>
              <a:rPr lang="en-US" sz="1050" b="1" dirty="0"/>
              <a:t>ADDITIONAL INFORMATION:</a:t>
            </a:r>
            <a:r>
              <a:rPr lang="en-US" sz="1050" dirty="0"/>
              <a:t> ERCOT has posted the necessary guides, forms, frequently asked questions, and attestations to the </a:t>
            </a:r>
            <a:r>
              <a:rPr lang="en-US" sz="1050" u="sng" dirty="0">
                <a:hlinkClick r:id="rId10"/>
              </a:rPr>
              <a:t>Large Load Integration page</a:t>
            </a:r>
            <a:r>
              <a:rPr lang="en-US" sz="1050" dirty="0"/>
              <a:t> and stakeholder questions can be sent to </a:t>
            </a:r>
            <a:r>
              <a:rPr lang="en-US" sz="1050" u="sng" dirty="0">
                <a:hlinkClick r:id="rId11"/>
              </a:rPr>
              <a:t>LLWG_Feedback@ercot.com</a:t>
            </a:r>
            <a:r>
              <a:rPr lang="en-US" sz="1050" dirty="0"/>
              <a:t>.</a:t>
            </a:r>
          </a:p>
          <a:p>
            <a:endParaRPr lang="en-US" sz="1050" b="1" dirty="0"/>
          </a:p>
          <a:p>
            <a:r>
              <a:rPr lang="en-US" sz="1050" b="1" dirty="0"/>
              <a:t>CONTACT:</a:t>
            </a:r>
            <a:r>
              <a:rPr lang="en-US" sz="1050" dirty="0"/>
              <a:t> If you have any questions, please contact your ERCOT Account Manager. You may also call the general ERCOT Client Services phone number at (512) 248-3900 or contact ERCOT Client Services via email at </a:t>
            </a:r>
            <a:r>
              <a:rPr lang="en-US" sz="1050" u="sng" dirty="0">
                <a:hlinkClick r:id="rId12"/>
              </a:rPr>
              <a:t>ClientServices@ercot.com</a:t>
            </a:r>
            <a:r>
              <a:rPr lang="en-US" sz="1050" dirty="0"/>
              <a:t>.</a:t>
            </a:r>
          </a:p>
        </p:txBody>
      </p:sp>
      <p:sp>
        <p:nvSpPr>
          <p:cNvPr id="5" name="Rectangle 4">
            <a:extLst>
              <a:ext uri="{FF2B5EF4-FFF2-40B4-BE49-F238E27FC236}">
                <a16:creationId xmlns:a16="http://schemas.microsoft.com/office/drawing/2014/main" id="{B4BBD632-693B-76D0-35CA-DA8A39906A89}"/>
              </a:ext>
            </a:extLst>
          </p:cNvPr>
          <p:cNvSpPr/>
          <p:nvPr/>
        </p:nvSpPr>
        <p:spPr>
          <a:xfrm>
            <a:off x="266700" y="2275114"/>
            <a:ext cx="11658600" cy="555172"/>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69F12F0-0960-AFD4-3B68-C43022610357}"/>
              </a:ext>
            </a:extLst>
          </p:cNvPr>
          <p:cNvSpPr/>
          <p:nvPr/>
        </p:nvSpPr>
        <p:spPr>
          <a:xfrm>
            <a:off x="266700" y="2830286"/>
            <a:ext cx="11658600" cy="555172"/>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7B9A81-905D-D70D-0580-8C9C1D38F762}"/>
              </a:ext>
            </a:extLst>
          </p:cNvPr>
          <p:cNvSpPr/>
          <p:nvPr/>
        </p:nvSpPr>
        <p:spPr>
          <a:xfrm>
            <a:off x="266700" y="3384312"/>
            <a:ext cx="11658600" cy="555172"/>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8F6E4BB-4A3C-F924-8A4D-8D1A316ED5D0}"/>
              </a:ext>
            </a:extLst>
          </p:cNvPr>
          <p:cNvSpPr/>
          <p:nvPr/>
        </p:nvSpPr>
        <p:spPr>
          <a:xfrm>
            <a:off x="255816" y="4592628"/>
            <a:ext cx="11658600" cy="555172"/>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678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F44567-AA50-5F83-B9E5-C03F839BBEEC}"/>
              </a:ext>
            </a:extLst>
          </p:cNvPr>
          <p:cNvSpPr>
            <a:spLocks noGrp="1"/>
          </p:cNvSpPr>
          <p:nvPr>
            <p:ph type="body" sz="quarter" idx="16"/>
          </p:nvPr>
        </p:nvSpPr>
        <p:spPr/>
        <p:txBody>
          <a:bodyPr/>
          <a:lstStyle/>
          <a:p>
            <a:pPr algn="ctr"/>
            <a:endParaRPr lang="en-US" sz="5400" dirty="0"/>
          </a:p>
          <a:p>
            <a:pPr algn="ctr"/>
            <a:r>
              <a:rPr lang="en-US" sz="4800" dirty="0"/>
              <a:t>Questions</a:t>
            </a:r>
            <a:r>
              <a:rPr lang="en-US" sz="5400" dirty="0"/>
              <a:t>?</a:t>
            </a:r>
          </a:p>
          <a:p>
            <a:pPr algn="ctr"/>
            <a:endParaRPr lang="en-US" sz="5400" dirty="0"/>
          </a:p>
          <a:p>
            <a:pPr algn="ctr"/>
            <a:r>
              <a:rPr lang="en-US" sz="2800" dirty="0"/>
              <a:t>LLWG_Feedback@ERCOT.com</a:t>
            </a:r>
          </a:p>
        </p:txBody>
      </p:sp>
      <p:sp>
        <p:nvSpPr>
          <p:cNvPr id="4" name="Slide Number Placeholder 3">
            <a:extLst>
              <a:ext uri="{FF2B5EF4-FFF2-40B4-BE49-F238E27FC236}">
                <a16:creationId xmlns:a16="http://schemas.microsoft.com/office/drawing/2014/main" id="{69838ADC-D791-CC61-3041-0DD01ADCD7EF}"/>
              </a:ext>
            </a:extLst>
          </p:cNvPr>
          <p:cNvSpPr>
            <a:spLocks noGrp="1"/>
          </p:cNvSpPr>
          <p:nvPr>
            <p:ph type="sldNum" sz="quarter" idx="12"/>
          </p:nvPr>
        </p:nvSpPr>
        <p:spPr/>
        <p:txBody>
          <a:bodyPr/>
          <a:lstStyle/>
          <a:p>
            <a:fld id="{BCDE79FB-97BA-492B-8D57-F1373F9ADA95}" type="slidenum">
              <a:rPr lang="en-US" smtClean="0"/>
              <a:t>30</a:t>
            </a:fld>
            <a:endParaRPr lang="en-US"/>
          </a:p>
        </p:txBody>
      </p:sp>
      <p:grpSp>
        <p:nvGrpSpPr>
          <p:cNvPr id="7" name="Group 6">
            <a:extLst>
              <a:ext uri="{FF2B5EF4-FFF2-40B4-BE49-F238E27FC236}">
                <a16:creationId xmlns:a16="http://schemas.microsoft.com/office/drawing/2014/main" id="{000D3B91-8C94-B75F-3D40-6CDA1D4CA467}"/>
              </a:ext>
            </a:extLst>
          </p:cNvPr>
          <p:cNvGrpSpPr/>
          <p:nvPr/>
        </p:nvGrpSpPr>
        <p:grpSpPr>
          <a:xfrm>
            <a:off x="1555674" y="5321808"/>
            <a:ext cx="9776355" cy="1034542"/>
            <a:chOff x="952501" y="5321808"/>
            <a:chExt cx="9105900" cy="1034542"/>
          </a:xfrm>
        </p:grpSpPr>
        <p:sp>
          <p:nvSpPr>
            <p:cNvPr id="5" name="Rectangle 4">
              <a:extLst>
                <a:ext uri="{FF2B5EF4-FFF2-40B4-BE49-F238E27FC236}">
                  <a16:creationId xmlns:a16="http://schemas.microsoft.com/office/drawing/2014/main" id="{2C5DF9CB-8ED8-1282-BDDC-60A935B8E7BD}"/>
                </a:ext>
              </a:extLst>
            </p:cNvPr>
            <p:cNvSpPr>
              <a:spLocks/>
            </p:cNvSpPr>
            <p:nvPr/>
          </p:nvSpPr>
          <p:spPr>
            <a:xfrm>
              <a:off x="952501" y="5321808"/>
              <a:ext cx="9105900" cy="103454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endParaRPr lang="en-US" sz="1400" b="1">
                <a:solidFill>
                  <a:schemeClr val="tx1"/>
                </a:solidFill>
              </a:endParaRPr>
            </a:p>
          </p:txBody>
        </p:sp>
        <p:sp>
          <p:nvSpPr>
            <p:cNvPr id="6" name="Text Placeholder 2">
              <a:extLst>
                <a:ext uri="{FF2B5EF4-FFF2-40B4-BE49-F238E27FC236}">
                  <a16:creationId xmlns:a16="http://schemas.microsoft.com/office/drawing/2014/main" id="{0D3A2B36-73F8-50BE-75FE-2085EA24A0FA}"/>
                </a:ext>
              </a:extLst>
            </p:cNvPr>
            <p:cNvSpPr txBox="1">
              <a:spLocks/>
            </p:cNvSpPr>
            <p:nvPr/>
          </p:nvSpPr>
          <p:spPr>
            <a:xfrm>
              <a:off x="982919" y="5438970"/>
              <a:ext cx="9016093" cy="80021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t>Related Notes: </a:t>
              </a:r>
            </a:p>
            <a:p>
              <a:pPr marL="742950" lvl="1" indent="-285750"/>
              <a:r>
                <a:rPr lang="en-US" b="1" dirty="0"/>
                <a:t>Batch Zero scoping @ </a:t>
              </a:r>
              <a:r>
                <a:rPr lang="en-US" b="1" dirty="0">
                  <a:hlinkClick r:id="rId2">
                    <a:extLst>
                      <a:ext uri="{A12FA001-AC4F-418D-AE19-62706E023703}">
                        <ahyp:hlinkClr xmlns:ahyp="http://schemas.microsoft.com/office/drawing/2018/hyperlinkcolor" val="tx"/>
                      </a:ext>
                    </a:extLst>
                  </a:hlinkClick>
                </a:rPr>
                <a:t>RPG future meetings</a:t>
              </a:r>
              <a:r>
                <a:rPr lang="en-US" b="1" dirty="0"/>
                <a:t>- July 21 and Aug 18</a:t>
              </a:r>
            </a:p>
            <a:p>
              <a:pPr marL="742950" lvl="1" indent="-285750"/>
              <a:r>
                <a:rPr lang="en-US" b="1" dirty="0">
                  <a:hlinkClick r:id="rId3"/>
                </a:rPr>
                <a:t>Market Notice </a:t>
              </a:r>
              <a:r>
                <a:rPr lang="en-US" b="1" dirty="0"/>
                <a:t>sent to begin Stakeholder engagement on Comprehensive Transmission Planning effort</a:t>
              </a:r>
            </a:p>
          </p:txBody>
        </p:sp>
      </p:grpSp>
    </p:spTree>
    <p:extLst>
      <p:ext uri="{BB962C8B-B14F-4D97-AF65-F5344CB8AC3E}">
        <p14:creationId xmlns:p14="http://schemas.microsoft.com/office/powerpoint/2010/main" val="514551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77FB594-58CD-469B-9C79-D180B65347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9" name="think-cell data - do not delete" hidden="1">
                        <a:extLst>
                          <a:ext uri="{FF2B5EF4-FFF2-40B4-BE49-F238E27FC236}">
                            <a16:creationId xmlns:a16="http://schemas.microsoft.com/office/drawing/2014/main" id="{077FB594-58CD-469B-9C79-D180B65347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62EAA2A-7977-875B-B50D-A88F5E16DFF3}"/>
              </a:ext>
            </a:extLst>
          </p:cNvPr>
          <p:cNvSpPr>
            <a:spLocks noGrp="1"/>
          </p:cNvSpPr>
          <p:nvPr>
            <p:ph type="title"/>
          </p:nvPr>
        </p:nvSpPr>
        <p:spPr>
          <a:xfrm>
            <a:off x="1257300" y="457200"/>
            <a:ext cx="10401300" cy="332399"/>
          </a:xfrm>
        </p:spPr>
        <p:txBody>
          <a:bodyPr vert="horz">
            <a:noAutofit/>
          </a:bodyPr>
          <a:lstStyle/>
          <a:p>
            <a:r>
              <a:rPr lang="en-US"/>
              <a:t>Batch Zero ERCOT communications and submission channels</a:t>
            </a:r>
          </a:p>
        </p:txBody>
      </p:sp>
      <p:sp>
        <p:nvSpPr>
          <p:cNvPr id="3" name="Text Placeholder 9">
            <a:extLst>
              <a:ext uri="{FF2B5EF4-FFF2-40B4-BE49-F238E27FC236}">
                <a16:creationId xmlns:a16="http://schemas.microsoft.com/office/drawing/2014/main" id="{CFB0E751-0808-C402-EB84-A8024F75754F}"/>
              </a:ext>
            </a:extLst>
          </p:cNvPr>
          <p:cNvSpPr>
            <a:spLocks noGrp="1"/>
          </p:cNvSpPr>
          <p:nvPr>
            <p:ph type="body" sz="quarter" idx="16"/>
          </p:nvPr>
        </p:nvSpPr>
        <p:spPr>
          <a:xfrm>
            <a:off x="1631458" y="1041559"/>
            <a:ext cx="10027142" cy="1000274"/>
          </a:xfrm>
        </p:spPr>
        <p:txBody>
          <a:bodyPr>
            <a:spAutoFit/>
          </a:bodyPr>
          <a:lstStyle/>
          <a:p>
            <a:r>
              <a:rPr lang="en-US" sz="2000" b="1">
                <a:solidFill>
                  <a:srgbClr val="00AEC7"/>
                </a:solidFill>
              </a:rPr>
              <a:t>LLWG_Feedback@ercot.com</a:t>
            </a:r>
            <a:r>
              <a:rPr lang="en-US" sz="2000" b="1"/>
              <a:t> for General Batch Zero Questions</a:t>
            </a:r>
          </a:p>
          <a:p>
            <a:r>
              <a:rPr lang="en-US" sz="2000"/>
              <a:t>Channel for general implementation questions, stakeholder feedback, and process clarification requests related to the Batch Zero Large Load interconnection framework</a:t>
            </a:r>
            <a:endParaRPr lang="en-US" sz="2000" b="1"/>
          </a:p>
        </p:txBody>
      </p:sp>
      <p:sp>
        <p:nvSpPr>
          <p:cNvPr id="4" name="Slide Number Placeholder 5">
            <a:extLst>
              <a:ext uri="{FF2B5EF4-FFF2-40B4-BE49-F238E27FC236}">
                <a16:creationId xmlns:a16="http://schemas.microsoft.com/office/drawing/2014/main" id="{2F4DC0F7-54BA-6F00-5872-A93CC2E06B1F}"/>
              </a:ext>
            </a:extLst>
          </p:cNvPr>
          <p:cNvSpPr>
            <a:spLocks noGrp="1"/>
          </p:cNvSpPr>
          <p:nvPr>
            <p:ph type="sldNum" sz="quarter" idx="12"/>
          </p:nvPr>
        </p:nvSpPr>
        <p:spPr/>
        <p:txBody>
          <a:bodyPr/>
          <a:lstStyle/>
          <a:p>
            <a:fld id="{BCDE79FB-97BA-492B-8D57-F1373F9ADA95}" type="slidenum">
              <a:rPr lang="en-US" smtClean="0"/>
              <a:t>31</a:t>
            </a:fld>
            <a:endParaRPr lang="en-US"/>
          </a:p>
        </p:txBody>
      </p:sp>
      <p:sp>
        <p:nvSpPr>
          <p:cNvPr id="8" name="Oval 7">
            <a:extLst>
              <a:ext uri="{FF2B5EF4-FFF2-40B4-BE49-F238E27FC236}">
                <a16:creationId xmlns:a16="http://schemas.microsoft.com/office/drawing/2014/main" id="{76331E0C-7240-45D6-26DD-BD953B2383E2}"/>
              </a:ext>
            </a:extLst>
          </p:cNvPr>
          <p:cNvSpPr>
            <a:spLocks noChangeAspect="1"/>
          </p:cNvSpPr>
          <p:nvPr/>
        </p:nvSpPr>
        <p:spPr>
          <a:xfrm>
            <a:off x="732642" y="1041559"/>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CCCDA59D-B1D9-CBFB-2FD4-F5D721387B3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83144" y="1192061"/>
            <a:ext cx="447311" cy="447311"/>
          </a:xfrm>
          <a:prstGeom prst="rect">
            <a:avLst/>
          </a:prstGeom>
        </p:spPr>
      </p:pic>
      <p:sp>
        <p:nvSpPr>
          <p:cNvPr id="15" name="Oval 14">
            <a:extLst>
              <a:ext uri="{FF2B5EF4-FFF2-40B4-BE49-F238E27FC236}">
                <a16:creationId xmlns:a16="http://schemas.microsoft.com/office/drawing/2014/main" id="{56A7C3C5-367A-0765-3565-11AEDB522642}"/>
              </a:ext>
            </a:extLst>
          </p:cNvPr>
          <p:cNvSpPr>
            <a:spLocks noChangeAspect="1"/>
          </p:cNvSpPr>
          <p:nvPr/>
        </p:nvSpPr>
        <p:spPr>
          <a:xfrm>
            <a:off x="732642" y="3590444"/>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A2BFD394-62FA-072D-443D-4BF32AA1CCF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83144" y="3740946"/>
            <a:ext cx="447311" cy="447311"/>
          </a:xfrm>
          <a:prstGeom prst="rect">
            <a:avLst/>
          </a:prstGeom>
        </p:spPr>
      </p:pic>
      <p:sp>
        <p:nvSpPr>
          <p:cNvPr id="19" name="Oval 18">
            <a:extLst>
              <a:ext uri="{FF2B5EF4-FFF2-40B4-BE49-F238E27FC236}">
                <a16:creationId xmlns:a16="http://schemas.microsoft.com/office/drawing/2014/main" id="{7F783B1E-98AB-7744-E00F-02E216061531}"/>
              </a:ext>
            </a:extLst>
          </p:cNvPr>
          <p:cNvSpPr>
            <a:spLocks noChangeAspect="1"/>
          </p:cNvSpPr>
          <p:nvPr/>
        </p:nvSpPr>
        <p:spPr>
          <a:xfrm>
            <a:off x="732642" y="2316002"/>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65882A81-F05D-A726-008C-6ABDC32B3C0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83144" y="2466504"/>
            <a:ext cx="447311" cy="447311"/>
          </a:xfrm>
          <a:prstGeom prst="rect">
            <a:avLst/>
          </a:prstGeom>
        </p:spPr>
      </p:pic>
      <p:sp>
        <p:nvSpPr>
          <p:cNvPr id="28" name="Rectangle 27">
            <a:extLst>
              <a:ext uri="{FF2B5EF4-FFF2-40B4-BE49-F238E27FC236}">
                <a16:creationId xmlns:a16="http://schemas.microsoft.com/office/drawing/2014/main" id="{B2382573-AB9E-BDFA-7460-628A236EDF13}"/>
              </a:ext>
            </a:extLst>
          </p:cNvPr>
          <p:cNvSpPr>
            <a:spLocks/>
          </p:cNvSpPr>
          <p:nvPr/>
        </p:nvSpPr>
        <p:spPr>
          <a:xfrm>
            <a:off x="732642" y="6168641"/>
            <a:ext cx="10925958" cy="394155"/>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solidFill>
                  <a:schemeClr val="tx1"/>
                </a:solidFill>
              </a:rPr>
              <a:t>Supporting materials and forms are available on the </a:t>
            </a:r>
            <a:r>
              <a:rPr lang="en-US" b="1">
                <a:solidFill>
                  <a:srgbClr val="00AEC7"/>
                </a:solidFill>
                <a:hlinkClick r:id="rId8"/>
              </a:rPr>
              <a:t>Large Load Integration </a:t>
            </a:r>
            <a:r>
              <a:rPr lang="en-US" b="1">
                <a:solidFill>
                  <a:schemeClr val="tx1"/>
                </a:solidFill>
                <a:hlinkClick r:id="rId8"/>
              </a:rPr>
              <a:t>webpage</a:t>
            </a:r>
            <a:endParaRPr lang="en-US" b="1">
              <a:solidFill>
                <a:schemeClr val="tx1"/>
              </a:solidFill>
            </a:endParaRPr>
          </a:p>
        </p:txBody>
      </p:sp>
      <p:sp>
        <p:nvSpPr>
          <p:cNvPr id="30" name="Text Placeholder 9">
            <a:extLst>
              <a:ext uri="{FF2B5EF4-FFF2-40B4-BE49-F238E27FC236}">
                <a16:creationId xmlns:a16="http://schemas.microsoft.com/office/drawing/2014/main" id="{59C4FBEA-C3DA-3AEF-382B-F36574E9330D}"/>
              </a:ext>
            </a:extLst>
          </p:cNvPr>
          <p:cNvSpPr txBox="1">
            <a:spLocks/>
          </p:cNvSpPr>
          <p:nvPr/>
        </p:nvSpPr>
        <p:spPr>
          <a:xfrm>
            <a:off x="1631458" y="2316002"/>
            <a:ext cx="10027142" cy="100027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rgbClr val="00AEC7"/>
                </a:solidFill>
              </a:rPr>
              <a:t>LargeLoadInterconnection@ercot.com</a:t>
            </a:r>
            <a:r>
              <a:rPr lang="en-US" sz="2000" b="1"/>
              <a:t> for Existing LLIS Process Questions</a:t>
            </a:r>
          </a:p>
          <a:p>
            <a:r>
              <a:rPr lang="en-US" sz="2000"/>
              <a:t>Channel for questions related to the legacy LLIS process (e.g., ongoing study reviews, dynamic model submissions, and existing interconnection study coordination)</a:t>
            </a:r>
            <a:endParaRPr lang="en-US" sz="2000" b="1"/>
          </a:p>
        </p:txBody>
      </p:sp>
      <p:sp>
        <p:nvSpPr>
          <p:cNvPr id="31" name="Text Placeholder 9">
            <a:extLst>
              <a:ext uri="{FF2B5EF4-FFF2-40B4-BE49-F238E27FC236}">
                <a16:creationId xmlns:a16="http://schemas.microsoft.com/office/drawing/2014/main" id="{FBB52EA2-AB18-DA93-C95E-FACF993281E8}"/>
              </a:ext>
            </a:extLst>
          </p:cNvPr>
          <p:cNvSpPr txBox="1">
            <a:spLocks/>
          </p:cNvSpPr>
          <p:nvPr/>
        </p:nvSpPr>
        <p:spPr>
          <a:xfrm>
            <a:off x="1631458" y="3590444"/>
            <a:ext cx="10027142" cy="1308050"/>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rgbClr val="00AEC7"/>
                </a:solidFill>
                <a:highlight>
                  <a:srgbClr val="FFFF00"/>
                </a:highlight>
              </a:rPr>
              <a:t>BatchZero@ercot.com</a:t>
            </a:r>
            <a:r>
              <a:rPr lang="en-US" sz="2000" b="1">
                <a:highlight>
                  <a:srgbClr val="FFFF00"/>
                </a:highlight>
              </a:rPr>
              <a:t> for Formal Batch Zero Submissions</a:t>
            </a:r>
            <a:endParaRPr lang="en-US" sz="2000" b="1">
              <a:highlight>
                <a:srgbClr val="FFFF00"/>
              </a:highlight>
              <a:cs typeface="Arial"/>
            </a:endParaRPr>
          </a:p>
          <a:p>
            <a:r>
              <a:rPr lang="en-US" sz="2000">
                <a:highlight>
                  <a:srgbClr val="FFFF00"/>
                </a:highlight>
              </a:rPr>
              <a:t>Channel for submission of ILLE Dynamic Models and completed Batch Zero eligibility packages by the designated Interconnecting TSP (with notification to the applicable DSP and ILLE through copied submission correspondence, as appropriate)</a:t>
            </a:r>
            <a:endParaRPr lang="en-US" sz="2000">
              <a:highlight>
                <a:srgbClr val="FFFF00"/>
              </a:highlight>
              <a:cs typeface="Arial"/>
            </a:endParaRPr>
          </a:p>
        </p:txBody>
      </p:sp>
      <p:sp>
        <p:nvSpPr>
          <p:cNvPr id="6" name="Text Placeholder 9">
            <a:extLst>
              <a:ext uri="{FF2B5EF4-FFF2-40B4-BE49-F238E27FC236}">
                <a16:creationId xmlns:a16="http://schemas.microsoft.com/office/drawing/2014/main" id="{F72C4AF3-4145-5FBD-09D4-E66ADF730DC1}"/>
              </a:ext>
            </a:extLst>
          </p:cNvPr>
          <p:cNvSpPr txBox="1">
            <a:spLocks/>
          </p:cNvSpPr>
          <p:nvPr/>
        </p:nvSpPr>
        <p:spPr>
          <a:xfrm>
            <a:off x="732642" y="5126539"/>
            <a:ext cx="10925958" cy="830997"/>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t>NOTE: ERCOT plans to assign a new unique Batch Zero identifier (“BZ ID”) to each submitted Large Load project for Batch Zero intake and tracking purposes</a:t>
            </a:r>
            <a:r>
              <a:rPr lang="en-US" sz="1800"/>
              <a:t>. These identifiers will serve as the primary reference number for Batch Zero implementation activities</a:t>
            </a:r>
            <a:endParaRPr lang="en-US" sz="1800" b="1"/>
          </a:p>
        </p:txBody>
      </p:sp>
    </p:spTree>
    <p:extLst>
      <p:ext uri="{BB962C8B-B14F-4D97-AF65-F5344CB8AC3E}">
        <p14:creationId xmlns:p14="http://schemas.microsoft.com/office/powerpoint/2010/main" val="499001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C52C8-5D9A-1EFF-3A7C-2C37BB81F92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795A79B-A8CE-F3C2-AF53-DF2DEED5C837}"/>
              </a:ext>
            </a:extLst>
          </p:cNvPr>
          <p:cNvGraphicFramePr>
            <a:graphicFrameLocks noChangeAspect="1"/>
          </p:cNvGraphicFramePr>
          <p:nvPr>
            <p:custDataLst>
              <p:tags r:id="rId1"/>
            </p:custDataLst>
            <p:extLst>
              <p:ext uri="{D42A27DB-BD31-4B8C-83A1-F6EECF244321}">
                <p14:modId xmlns:p14="http://schemas.microsoft.com/office/powerpoint/2010/main" val="3792618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7" name="think-cell data - do not delete" hidden="1">
                        <a:extLst>
                          <a:ext uri="{FF2B5EF4-FFF2-40B4-BE49-F238E27FC236}">
                            <a16:creationId xmlns:a16="http://schemas.microsoft.com/office/drawing/2014/main" id="{2795A79B-A8CE-F3C2-AF53-DF2DEED5C83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DD3A18C-9583-421F-57B7-46DDAE1501C5}"/>
              </a:ext>
            </a:extLst>
          </p:cNvPr>
          <p:cNvSpPr>
            <a:spLocks noGrp="1"/>
          </p:cNvSpPr>
          <p:nvPr>
            <p:ph type="title"/>
          </p:nvPr>
        </p:nvSpPr>
        <p:spPr>
          <a:xfrm>
            <a:off x="1257300" y="457200"/>
            <a:ext cx="10401300" cy="332399"/>
          </a:xfrm>
        </p:spPr>
        <p:txBody>
          <a:bodyPr vert="horz">
            <a:spAutoFit/>
          </a:bodyPr>
          <a:lstStyle/>
          <a:p>
            <a:r>
              <a:rPr lang="en-US" altLang="en-US">
                <a:effectLst/>
                <a:latin typeface="+mn-lt"/>
              </a:rPr>
              <a:t>Agenda</a:t>
            </a:r>
            <a:endParaRPr lang="en-US">
              <a:latin typeface="+mn-lt"/>
            </a:endParaRPr>
          </a:p>
        </p:txBody>
      </p:sp>
      <p:sp>
        <p:nvSpPr>
          <p:cNvPr id="4" name="Slide Number Placeholder 5">
            <a:extLst>
              <a:ext uri="{FF2B5EF4-FFF2-40B4-BE49-F238E27FC236}">
                <a16:creationId xmlns:a16="http://schemas.microsoft.com/office/drawing/2014/main" id="{58C24C8F-685A-BA07-5532-7754F36C930C}"/>
              </a:ext>
            </a:extLst>
          </p:cNvPr>
          <p:cNvSpPr>
            <a:spLocks noGrp="1"/>
          </p:cNvSpPr>
          <p:nvPr>
            <p:ph type="sldNum" sz="quarter" idx="12"/>
          </p:nvPr>
        </p:nvSpPr>
        <p:spPr/>
        <p:txBody>
          <a:bodyPr/>
          <a:lstStyle/>
          <a:p>
            <a:fld id="{BCDE79FB-97BA-492B-8D57-F1373F9ADA95}" type="slidenum">
              <a:rPr lang="en-US" smtClean="0"/>
              <a:pPr/>
              <a:t>32</a:t>
            </a:fld>
            <a:endParaRPr lang="en-US"/>
          </a:p>
        </p:txBody>
      </p:sp>
      <p:sp>
        <p:nvSpPr>
          <p:cNvPr id="3" name="Text Placeholder 2">
            <a:hlinkClick r:id="rId9" action="ppaction://hlinksldjump"/>
            <a:extLst>
              <a:ext uri="{FF2B5EF4-FFF2-40B4-BE49-F238E27FC236}">
                <a16:creationId xmlns:a16="http://schemas.microsoft.com/office/drawing/2014/main" id="{E22728B4-1F13-60DF-1545-06E8FDA18758}"/>
              </a:ext>
            </a:extLst>
          </p:cNvPr>
          <p:cNvSpPr>
            <a:spLocks noGrp="1"/>
          </p:cNvSpPr>
          <p:nvPr>
            <p:custDataLst>
              <p:tags r:id="rId2"/>
            </p:custDataLst>
          </p:nvPr>
        </p:nvSpPr>
        <p:spPr bwMode="auto">
          <a:xfrm>
            <a:off x="3851275" y="2614613"/>
            <a:ext cx="44894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Updates since last Batch Readiness meeting</a:t>
            </a:r>
          </a:p>
        </p:txBody>
      </p:sp>
      <p:sp>
        <p:nvSpPr>
          <p:cNvPr id="6" name="Text Placeholder 2">
            <a:hlinkClick r:id="rId10" action="ppaction://hlinksldjump"/>
            <a:extLst>
              <a:ext uri="{FF2B5EF4-FFF2-40B4-BE49-F238E27FC236}">
                <a16:creationId xmlns:a16="http://schemas.microsoft.com/office/drawing/2014/main" id="{489857FB-EE93-BBAC-F7F4-EF933726DC7B}"/>
              </a:ext>
            </a:extLst>
          </p:cNvPr>
          <p:cNvSpPr>
            <a:spLocks noGrp="1"/>
          </p:cNvSpPr>
          <p:nvPr>
            <p:custDataLst>
              <p:tags r:id="rId3"/>
            </p:custDataLst>
          </p:nvPr>
        </p:nvSpPr>
        <p:spPr bwMode="auto">
          <a:xfrm>
            <a:off x="3851275" y="3022600"/>
            <a:ext cx="44894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Batch Zero Readiness Discussion Schedule</a:t>
            </a:r>
          </a:p>
        </p:txBody>
      </p:sp>
      <p:sp>
        <p:nvSpPr>
          <p:cNvPr id="8" name="Text Placeholder 2">
            <a:hlinkClick r:id="rId11" action="ppaction://hlinksldjump"/>
            <a:extLst>
              <a:ext uri="{FF2B5EF4-FFF2-40B4-BE49-F238E27FC236}">
                <a16:creationId xmlns:a16="http://schemas.microsoft.com/office/drawing/2014/main" id="{D973A8DC-17ED-B139-59DA-42710DBD1AF8}"/>
              </a:ext>
            </a:extLst>
          </p:cNvPr>
          <p:cNvSpPr>
            <a:spLocks noGrp="1"/>
          </p:cNvSpPr>
          <p:nvPr>
            <p:custDataLst>
              <p:tags r:id="rId4"/>
            </p:custDataLst>
          </p:nvPr>
        </p:nvSpPr>
        <p:spPr bwMode="auto">
          <a:xfrm>
            <a:off x="3851275" y="3429000"/>
            <a:ext cx="44894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FAQ</a:t>
            </a:r>
          </a:p>
        </p:txBody>
      </p:sp>
      <p:sp>
        <p:nvSpPr>
          <p:cNvPr id="12" name="Text Placeholder 2">
            <a:extLst>
              <a:ext uri="{FF2B5EF4-FFF2-40B4-BE49-F238E27FC236}">
                <a16:creationId xmlns:a16="http://schemas.microsoft.com/office/drawing/2014/main" id="{CB10D53E-7E3F-B425-31F3-81160F6A7E2B}"/>
              </a:ext>
            </a:extLst>
          </p:cNvPr>
          <p:cNvSpPr>
            <a:spLocks noGrp="1"/>
          </p:cNvSpPr>
          <p:nvPr>
            <p:custDataLst>
              <p:tags r:id="rId5"/>
            </p:custDataLst>
          </p:nvPr>
        </p:nvSpPr>
        <p:spPr bwMode="auto">
          <a:xfrm>
            <a:off x="3851275" y="3835400"/>
            <a:ext cx="4489450" cy="407988"/>
          </a:xfrm>
          <a:prstGeom prst="rect">
            <a:avLst/>
          </a:prstGeom>
          <a:solidFill>
            <a:schemeClr val="accent1"/>
          </a:solidFill>
          <a:ln>
            <a:noFill/>
          </a:ln>
          <a:effec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b="1">
                <a:solidFill>
                  <a:schemeClr val="bg1"/>
                </a:solidFill>
              </a:rPr>
              <a:t>Appendix</a:t>
            </a:r>
          </a:p>
        </p:txBody>
      </p:sp>
    </p:spTree>
    <p:extLst>
      <p:ext uri="{BB962C8B-B14F-4D97-AF65-F5344CB8AC3E}">
        <p14:creationId xmlns:p14="http://schemas.microsoft.com/office/powerpoint/2010/main" val="1138303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FE02CA5-6EFA-D3D3-A6D9-A36707B0389B}"/>
              </a:ext>
            </a:extLst>
          </p:cNvPr>
          <p:cNvGraphicFramePr>
            <a:graphicFrameLocks noChangeAspect="1"/>
          </p:cNvGraphicFramePr>
          <p:nvPr>
            <p:custDataLst>
              <p:tags r:id="rId1"/>
            </p:custDataLst>
            <p:extLst>
              <p:ext uri="{D42A27DB-BD31-4B8C-83A1-F6EECF244321}">
                <p14:modId xmlns:p14="http://schemas.microsoft.com/office/powerpoint/2010/main" val="1707251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9FE02CA5-6EFA-D3D3-A6D9-A36707B038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225C123C-15BB-9F39-8C84-57686BF3F4AA}"/>
              </a:ext>
            </a:extLst>
          </p:cNvPr>
          <p:cNvSpPr>
            <a:spLocks noGrp="1"/>
          </p:cNvSpPr>
          <p:nvPr>
            <p:ph type="body" sz="quarter" idx="16"/>
          </p:nvPr>
        </p:nvSpPr>
        <p:spPr/>
        <p:txBody>
          <a:bodyPr>
            <a:normAutofit fontScale="92500" lnSpcReduction="20000"/>
          </a:bodyPr>
          <a:lstStyle/>
          <a:p>
            <a:r>
              <a:rPr lang="en-US" sz="2200"/>
              <a:t>All topology and contingency updates should be based on the Batch Zero topology (.RAW) and contingency files (.CON) to be posted on the </a:t>
            </a:r>
            <a:r>
              <a:rPr lang="en-US" sz="2200">
                <a:hlinkClick r:id="rId5"/>
              </a:rPr>
              <a:t>MIS TSP Certified Site</a:t>
            </a:r>
            <a:endParaRPr lang="en-US" sz="2200"/>
          </a:p>
          <a:p>
            <a:r>
              <a:rPr lang="en-US" sz="2200"/>
              <a:t>Model files should be built on top of the medium load topology updates submitted to ERCOT through the 2026 RFI process (medium load topology updates were not included in the ERCOT posted topology)</a:t>
            </a:r>
          </a:p>
          <a:p>
            <a:r>
              <a:rPr lang="en-US" sz="2200"/>
              <a:t>The model file submission is required for all base load except for the Large Load energized before March 25, 2022 (PG9.2.1.1(1)(a)) and all the study load</a:t>
            </a:r>
          </a:p>
          <a:p>
            <a:r>
              <a:rPr lang="en-US" sz="2200"/>
              <a:t>For Large Load with eligibility determined by LLIS, model files are only collected for the following categories (“Likely Treatment in Batch Zero” column in the weekly TSP communication email):</a:t>
            </a:r>
          </a:p>
          <a:p>
            <a:pPr lvl="1">
              <a:buFont typeface="Courier New" panose="02070309020205020404" pitchFamily="49" charset="0"/>
              <a:buChar char="o"/>
            </a:pPr>
            <a:r>
              <a:rPr lang="en-US" sz="1800"/>
              <a:t>(1)  Eligible as Base load in Batch Zero</a:t>
            </a:r>
          </a:p>
          <a:p>
            <a:pPr lvl="1">
              <a:buFont typeface="Courier New" panose="02070309020205020404" pitchFamily="49" charset="0"/>
              <a:buChar char="o"/>
            </a:pPr>
            <a:r>
              <a:rPr lang="en-US" sz="1800"/>
              <a:t>(2a)  9.2.1.4(4) (studies complete and valid: eligible to be base load)</a:t>
            </a:r>
          </a:p>
          <a:p>
            <a:pPr lvl="1">
              <a:buFont typeface="Courier New" panose="02070309020205020404" pitchFamily="49" charset="0"/>
              <a:buChar char="o"/>
            </a:pPr>
            <a:r>
              <a:rPr lang="en-US" sz="1800"/>
              <a:t>(2b)  9.2.1.4(4) (TSP notified of potentially invalid studies: restudy may be needed for base load, otherwise studied load)</a:t>
            </a:r>
          </a:p>
          <a:p>
            <a:pPr lvl="1">
              <a:buFont typeface="Courier New" panose="02070309020205020404" pitchFamily="49" charset="0"/>
              <a:buChar char="o"/>
            </a:pPr>
            <a:r>
              <a:rPr lang="en-US" sz="1800"/>
              <a:t>(2c)  9.2.1.4(4) (Study validity under ERCOT review)</a:t>
            </a:r>
          </a:p>
          <a:p>
            <a:pPr lvl="1">
              <a:buFont typeface="Courier New" panose="02070309020205020404" pitchFamily="49" charset="0"/>
              <a:buChar char="o"/>
            </a:pPr>
            <a:r>
              <a:rPr lang="en-US" sz="1800"/>
              <a:t>(3) Eligible as studied load or base load, all studies complete</a:t>
            </a:r>
          </a:p>
          <a:p>
            <a:pPr lvl="1">
              <a:buFont typeface="Courier New" panose="02070309020205020404" pitchFamily="49" charset="0"/>
              <a:buChar char="o"/>
            </a:pPr>
            <a:r>
              <a:rPr lang="en-US" sz="1800"/>
              <a:t>(4) One study complete, may be eligible to be studied or as base load</a:t>
            </a:r>
          </a:p>
          <a:p>
            <a:pPr lvl="1"/>
            <a:endParaRPr lang="en-US" sz="1800"/>
          </a:p>
          <a:p>
            <a:pPr lvl="1"/>
            <a:endParaRPr lang="en-US" sz="1800"/>
          </a:p>
          <a:p>
            <a:pPr lvl="1"/>
            <a:endParaRPr lang="en-US" sz="1800"/>
          </a:p>
        </p:txBody>
      </p:sp>
      <p:sp>
        <p:nvSpPr>
          <p:cNvPr id="8" name="Title 7">
            <a:extLst>
              <a:ext uri="{FF2B5EF4-FFF2-40B4-BE49-F238E27FC236}">
                <a16:creationId xmlns:a16="http://schemas.microsoft.com/office/drawing/2014/main" id="{AA9476D1-3193-E60F-925F-69B06726144E}"/>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3890079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F6F42-9961-1B27-F40F-B6E014E4BF6F}"/>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C13C891-A710-5C21-F1DF-EDA65B7B54FB}"/>
              </a:ext>
            </a:extLst>
          </p:cNvPr>
          <p:cNvGraphicFramePr>
            <a:graphicFrameLocks noChangeAspect="1"/>
          </p:cNvGraphicFramePr>
          <p:nvPr>
            <p:custDataLst>
              <p:tags r:id="rId1"/>
            </p:custDataLst>
            <p:extLst>
              <p:ext uri="{D42A27DB-BD31-4B8C-83A1-F6EECF244321}">
                <p14:modId xmlns:p14="http://schemas.microsoft.com/office/powerpoint/2010/main" val="1317488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0C13C891-A710-5C21-F1DF-EDA65B7B54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346E7CE9-9747-6BE4-4F35-016E8C7D3166}"/>
              </a:ext>
            </a:extLst>
          </p:cNvPr>
          <p:cNvSpPr>
            <a:spLocks noGrp="1"/>
          </p:cNvSpPr>
          <p:nvPr>
            <p:ph type="body" sz="quarter" idx="16"/>
          </p:nvPr>
        </p:nvSpPr>
        <p:spPr/>
        <p:txBody>
          <a:bodyPr>
            <a:normAutofit/>
          </a:bodyPr>
          <a:lstStyle/>
          <a:p>
            <a:r>
              <a:rPr lang="en-US" sz="2200"/>
              <a:t>Early submission is strongly encouraged to allow sufficient time to address any model issues by July 24, 2026 </a:t>
            </a:r>
          </a:p>
          <a:p>
            <a:r>
              <a:rPr lang="en-US" sz="2200"/>
              <a:t>Please submit model information in stages if the eligibilities for some loads are still under determination to help the processing timeline </a:t>
            </a:r>
          </a:p>
          <a:p>
            <a:r>
              <a:rPr lang="en-US" sz="2200"/>
              <a:t>ERCOT will work with TSPs to address small topology/contingency issues until August 1, 2026</a:t>
            </a:r>
          </a:p>
          <a:p>
            <a:r>
              <a:rPr lang="en-US" sz="2200"/>
              <a:t>Model files should be submitted to </a:t>
            </a:r>
            <a:r>
              <a:rPr lang="en-US" sz="2200">
                <a:hlinkClick r:id="rId5"/>
              </a:rPr>
              <a:t>BatchZero@ercot.com</a:t>
            </a:r>
            <a:r>
              <a:rPr lang="en-US" sz="2200"/>
              <a:t> with the subject  line of “Batch Zero Steady-State Model Submission”</a:t>
            </a:r>
          </a:p>
          <a:p>
            <a:r>
              <a:rPr lang="en-US" sz="2200"/>
              <a:t>Please send a separate email to </a:t>
            </a:r>
            <a:r>
              <a:rPr lang="en-US" sz="2200">
                <a:hlinkClick r:id="rId5"/>
              </a:rPr>
              <a:t>BatchZero@ercot.com</a:t>
            </a:r>
            <a:r>
              <a:rPr lang="en-US" sz="2200"/>
              <a:t> to notify ERCOT of the submission in case the submission is blocked by the email system</a:t>
            </a:r>
          </a:p>
          <a:p>
            <a:pPr lvl="2">
              <a:buFont typeface="Courier New" panose="02070309020205020404" pitchFamily="49" charset="0"/>
              <a:buChar char="o"/>
            </a:pPr>
            <a:endParaRPr lang="en-US" sz="1400">
              <a:solidFill>
                <a:schemeClr val="bg2">
                  <a:lumMod val="50000"/>
                </a:schemeClr>
              </a:solidFill>
            </a:endParaRPr>
          </a:p>
          <a:p>
            <a:pPr lvl="1"/>
            <a:endParaRPr lang="en-US" sz="1800"/>
          </a:p>
          <a:p>
            <a:pPr lvl="1"/>
            <a:endParaRPr lang="en-US" sz="1800"/>
          </a:p>
          <a:p>
            <a:pPr lvl="1"/>
            <a:endParaRPr lang="en-US" sz="1800"/>
          </a:p>
          <a:p>
            <a:pPr lvl="1"/>
            <a:endParaRPr lang="en-US" sz="1800"/>
          </a:p>
        </p:txBody>
      </p:sp>
      <p:sp>
        <p:nvSpPr>
          <p:cNvPr id="7" name="Title 6">
            <a:extLst>
              <a:ext uri="{FF2B5EF4-FFF2-40B4-BE49-F238E27FC236}">
                <a16:creationId xmlns:a16="http://schemas.microsoft.com/office/drawing/2014/main" id="{9344B394-20EE-B534-F48C-66F579FF0CD8}"/>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1389018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8F8EC-AC10-CDFF-E2BE-DB07C1438CC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6B8B384-D6E0-1973-12B9-D2E7CDC111F0}"/>
              </a:ext>
            </a:extLst>
          </p:cNvPr>
          <p:cNvGraphicFramePr>
            <a:graphicFrameLocks noChangeAspect="1"/>
          </p:cNvGraphicFramePr>
          <p:nvPr>
            <p:custDataLst>
              <p:tags r:id="rId1"/>
            </p:custDataLst>
            <p:extLst>
              <p:ext uri="{D42A27DB-BD31-4B8C-83A1-F6EECF244321}">
                <p14:modId xmlns:p14="http://schemas.microsoft.com/office/powerpoint/2010/main" val="3316878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A6B8B384-D6E0-1973-12B9-D2E7CDC111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0FDF9F0A-BE31-F8D5-117D-90E2431135ED}"/>
              </a:ext>
            </a:extLst>
          </p:cNvPr>
          <p:cNvSpPr>
            <a:spLocks noGrp="1"/>
          </p:cNvSpPr>
          <p:nvPr>
            <p:ph type="body" sz="quarter" idx="16"/>
          </p:nvPr>
        </p:nvSpPr>
        <p:spPr/>
        <p:txBody>
          <a:bodyPr vert="horz" wrap="square" lIns="0" tIns="0" rIns="0" bIns="0" rtlCol="0" anchor="t">
            <a:normAutofit fontScale="77500" lnSpcReduction="20000"/>
          </a:bodyPr>
          <a:lstStyle/>
          <a:p>
            <a:r>
              <a:rPr lang="en-US" sz="2200">
                <a:cs typeface="Arial"/>
              </a:rPr>
              <a:t>Email should include list of all BZ-Ids in the body of the email</a:t>
            </a:r>
            <a:endParaRPr lang="en-US" sz="2200"/>
          </a:p>
          <a:p>
            <a:endParaRPr lang="en-US" sz="2200"/>
          </a:p>
          <a:p>
            <a:r>
              <a:rPr lang="en-US" sz="2200"/>
              <a:t>A word document </a:t>
            </a:r>
            <a:endParaRPr lang="en-US"/>
          </a:p>
          <a:p>
            <a:pPr lvl="1"/>
            <a:r>
              <a:rPr lang="en-US" sz="1800">
                <a:solidFill>
                  <a:schemeClr val="bg2">
                    <a:lumMod val="50000"/>
                  </a:schemeClr>
                </a:solidFill>
              </a:rPr>
              <a:t>A basic write-up listing which model file applies to which case</a:t>
            </a:r>
          </a:p>
          <a:p>
            <a:pPr lvl="1"/>
            <a:r>
              <a:rPr lang="en-US" sz="1800">
                <a:solidFill>
                  <a:schemeClr val="bg2">
                    <a:lumMod val="50000"/>
                  </a:schemeClr>
                </a:solidFill>
                <a:highlight>
                  <a:srgbClr val="FFFF00"/>
                </a:highlight>
              </a:rPr>
              <a:t>A list of the Large Loads included in the submission with their BZ IDs </a:t>
            </a:r>
          </a:p>
          <a:p>
            <a:pPr lvl="1"/>
            <a:r>
              <a:rPr lang="en-US" sz="1800">
                <a:solidFill>
                  <a:schemeClr val="bg2">
                    <a:lumMod val="50000"/>
                  </a:schemeClr>
                </a:solidFill>
              </a:rPr>
              <a:t>A confirmation that all broken contingencies caused by the topology updates can be removed and replaced with contingencies provided in the submitted CON files</a:t>
            </a:r>
          </a:p>
          <a:p>
            <a:r>
              <a:rPr lang="en-US" sz="2200"/>
              <a:t>For base load in each study year</a:t>
            </a:r>
            <a:endParaRPr lang="en-US" sz="1800">
              <a:solidFill>
                <a:schemeClr val="bg2">
                  <a:lumMod val="50000"/>
                </a:schemeClr>
              </a:solidFill>
            </a:endParaRPr>
          </a:p>
          <a:p>
            <a:pPr lvl="1"/>
            <a:r>
              <a:rPr lang="en-US" sz="1800">
                <a:solidFill>
                  <a:schemeClr val="bg2">
                    <a:lumMod val="50000"/>
                  </a:schemeClr>
                </a:solidFill>
              </a:rPr>
              <a:t>An IDV file with topology updates to add all the Large Loads, if applicable (e.g., “2028_SUM_Base_Load_Topology”)</a:t>
            </a:r>
          </a:p>
          <a:p>
            <a:pPr lvl="1"/>
            <a:r>
              <a:rPr lang="en-US" sz="1800">
                <a:solidFill>
                  <a:schemeClr val="bg2">
                    <a:lumMod val="50000"/>
                  </a:schemeClr>
                </a:solidFill>
              </a:rPr>
              <a:t>An IDV file to add all the load points but set to 0 MW and 0 MVAr instead of the LCP (e.g., “2028_SUM_Base_Load_Load_Point”)</a:t>
            </a:r>
          </a:p>
          <a:p>
            <a:pPr lvl="1"/>
            <a:r>
              <a:rPr lang="en-US" sz="1800">
                <a:solidFill>
                  <a:schemeClr val="bg2">
                    <a:lumMod val="50000"/>
                  </a:schemeClr>
                </a:solidFill>
              </a:rPr>
              <a:t>An IDV file to add any Tier 4 transmission project needed for the LCP that has not already been included in the November 2025 SSWG cases (25SSWG_U1 cases) (e.g., “2028_SUM_Base_Load_Tier_4”)</a:t>
            </a:r>
          </a:p>
          <a:p>
            <a:r>
              <a:rPr lang="en-US" sz="2200"/>
              <a:t>For study load in each study year</a:t>
            </a:r>
          </a:p>
          <a:p>
            <a:pPr lvl="1"/>
            <a:r>
              <a:rPr lang="en-US" sz="1800">
                <a:solidFill>
                  <a:schemeClr val="bg2">
                    <a:lumMod val="50000"/>
                  </a:schemeClr>
                </a:solidFill>
              </a:rPr>
              <a:t>An IDV file with topology updates to add all the Large Loads, if applicable (e.g., “2028_SUM_Study_Load_Topology”)</a:t>
            </a:r>
          </a:p>
          <a:p>
            <a:pPr lvl="1"/>
            <a:r>
              <a:rPr lang="en-US" sz="1800">
                <a:solidFill>
                  <a:schemeClr val="bg2">
                    <a:lumMod val="50000"/>
                  </a:schemeClr>
                </a:solidFill>
              </a:rPr>
              <a:t>An IDV file to add all the load points but set to 0 MW and 0 MVAr instead of the LCP (e.g., “2028_SUM_Study_Load_Load_Point”)</a:t>
            </a:r>
          </a:p>
          <a:p>
            <a:r>
              <a:rPr lang="en-US" sz="2200"/>
              <a:t>CON files associated with any topology changes for each study year, and one CON file should be developed for each contingency category </a:t>
            </a:r>
          </a:p>
          <a:p>
            <a:pPr lvl="2">
              <a:buFont typeface="Courier New" panose="02070309020205020404" pitchFamily="49" charset="0"/>
              <a:buChar char="o"/>
            </a:pPr>
            <a:endParaRPr lang="en-US" sz="1400">
              <a:solidFill>
                <a:schemeClr val="bg2">
                  <a:lumMod val="50000"/>
                </a:schemeClr>
              </a:solidFill>
            </a:endParaRPr>
          </a:p>
          <a:p>
            <a:pPr lvl="1"/>
            <a:endParaRPr lang="en-US" sz="1800"/>
          </a:p>
          <a:p>
            <a:pPr lvl="1"/>
            <a:endParaRPr lang="en-US" sz="1800"/>
          </a:p>
          <a:p>
            <a:pPr lvl="1"/>
            <a:endParaRPr lang="en-US" sz="1800"/>
          </a:p>
          <a:p>
            <a:pPr lvl="1"/>
            <a:endParaRPr lang="en-US" sz="1800"/>
          </a:p>
        </p:txBody>
      </p:sp>
      <p:sp>
        <p:nvSpPr>
          <p:cNvPr id="7" name="Title 6">
            <a:extLst>
              <a:ext uri="{FF2B5EF4-FFF2-40B4-BE49-F238E27FC236}">
                <a16:creationId xmlns:a16="http://schemas.microsoft.com/office/drawing/2014/main" id="{77A8285A-FC75-70C2-3DDC-82B8264BB40C}"/>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3981462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F14F6-5F44-EB65-3ABE-4574BA1E430F}"/>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C3C1418-9F0B-9AAB-E494-302EC65D1888}"/>
              </a:ext>
            </a:extLst>
          </p:cNvPr>
          <p:cNvGraphicFramePr>
            <a:graphicFrameLocks noChangeAspect="1"/>
          </p:cNvGraphicFramePr>
          <p:nvPr>
            <p:custDataLst>
              <p:tags r:id="rId1"/>
            </p:custDataLst>
            <p:extLst>
              <p:ext uri="{D42A27DB-BD31-4B8C-83A1-F6EECF244321}">
                <p14:modId xmlns:p14="http://schemas.microsoft.com/office/powerpoint/2010/main" val="1117788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2C3C1418-9F0B-9AAB-E494-302EC65D18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F6C3C7AF-4A9D-159C-2E30-938BCB789675}"/>
              </a:ext>
            </a:extLst>
          </p:cNvPr>
          <p:cNvSpPr>
            <a:spLocks noGrp="1"/>
          </p:cNvSpPr>
          <p:nvPr>
            <p:ph type="body" sz="quarter" idx="16"/>
          </p:nvPr>
        </p:nvSpPr>
        <p:spPr>
          <a:xfrm>
            <a:off x="999565" y="1362635"/>
            <a:ext cx="11187714" cy="4495800"/>
          </a:xfrm>
        </p:spPr>
        <p:txBody>
          <a:bodyPr vert="horz" wrap="square" lIns="0" tIns="0" rIns="0" bIns="0" rtlCol="0" anchor="t">
            <a:normAutofit fontScale="40000" lnSpcReduction="20000"/>
          </a:bodyPr>
          <a:lstStyle/>
          <a:p>
            <a:pPr>
              <a:lnSpc>
                <a:spcPct val="110000"/>
              </a:lnSpc>
            </a:pPr>
            <a:r>
              <a:rPr lang="en-US" sz="2600"/>
              <a:t>Please use the following naming convention for your submission (2028 is used as an example below)</a:t>
            </a:r>
          </a:p>
          <a:p>
            <a:pPr lvl="1"/>
            <a:r>
              <a:rPr lang="en-US" sz="1800">
                <a:solidFill>
                  <a:schemeClr val="bg2">
                    <a:lumMod val="50000"/>
                  </a:schemeClr>
                </a:solidFill>
              </a:rPr>
              <a:t>2028_SUM_Base_Load_Topology.IDV</a:t>
            </a:r>
          </a:p>
          <a:p>
            <a:pPr lvl="1"/>
            <a:r>
              <a:rPr lang="en-US" sz="1800">
                <a:solidFill>
                  <a:schemeClr val="bg2">
                    <a:lumMod val="50000"/>
                  </a:schemeClr>
                </a:solidFill>
              </a:rPr>
              <a:t>2028_SUM_Base_Load_Load_Point.IDV </a:t>
            </a:r>
          </a:p>
          <a:p>
            <a:pPr lvl="1"/>
            <a:r>
              <a:rPr lang="en-US" sz="1800">
                <a:solidFill>
                  <a:schemeClr val="bg2">
                    <a:lumMod val="50000"/>
                  </a:schemeClr>
                </a:solidFill>
              </a:rPr>
              <a:t>2028_SUM_Base_Load_Tier_4.IDV</a:t>
            </a:r>
          </a:p>
          <a:p>
            <a:pPr lvl="1"/>
            <a:r>
              <a:rPr lang="en-US" sz="1800">
                <a:solidFill>
                  <a:schemeClr val="bg2">
                    <a:lumMod val="50000"/>
                  </a:schemeClr>
                </a:solidFill>
              </a:rPr>
              <a:t>2028_SUM_Study_Load_Topology.IDV </a:t>
            </a:r>
          </a:p>
          <a:p>
            <a:pPr lvl="1"/>
            <a:r>
              <a:rPr lang="en-US" sz="1800">
                <a:solidFill>
                  <a:schemeClr val="bg2">
                    <a:lumMod val="50000"/>
                  </a:schemeClr>
                </a:solidFill>
              </a:rPr>
              <a:t>2028_SUM_Study_Load_Load_Point.IDV</a:t>
            </a:r>
          </a:p>
          <a:p>
            <a:pPr lvl="1"/>
            <a:r>
              <a:rPr lang="en-US" sz="1800">
                <a:solidFill>
                  <a:schemeClr val="bg2">
                    <a:lumMod val="50000"/>
                  </a:schemeClr>
                </a:solidFill>
              </a:rPr>
              <a:t>2028_SUM_P1.1.CON</a:t>
            </a:r>
          </a:p>
          <a:p>
            <a:pPr lvl="1"/>
            <a:r>
              <a:rPr lang="en-US" sz="1800">
                <a:solidFill>
                  <a:schemeClr val="bg2">
                    <a:lumMod val="50000"/>
                  </a:schemeClr>
                </a:solidFill>
              </a:rPr>
              <a:t>2028_SUM_P1.2.CON</a:t>
            </a:r>
          </a:p>
          <a:p>
            <a:pPr lvl="1"/>
            <a:r>
              <a:rPr lang="en-US" sz="1800">
                <a:solidFill>
                  <a:schemeClr val="bg2">
                    <a:lumMod val="50000"/>
                  </a:schemeClr>
                </a:solidFill>
              </a:rPr>
              <a:t>2028_SUM_P1.3.CON</a:t>
            </a:r>
          </a:p>
          <a:p>
            <a:pPr lvl="1"/>
            <a:r>
              <a:rPr lang="en-US" sz="1800">
                <a:solidFill>
                  <a:schemeClr val="bg2">
                    <a:lumMod val="50000"/>
                  </a:schemeClr>
                </a:solidFill>
              </a:rPr>
              <a:t>2028_SUM_P1.4.CON</a:t>
            </a:r>
          </a:p>
          <a:p>
            <a:pPr lvl="1"/>
            <a:r>
              <a:rPr lang="en-US" sz="1800">
                <a:solidFill>
                  <a:schemeClr val="bg2">
                    <a:lumMod val="50000"/>
                  </a:schemeClr>
                </a:solidFill>
              </a:rPr>
              <a:t>2028_SUM_P2.1.CON</a:t>
            </a:r>
          </a:p>
          <a:p>
            <a:pPr lvl="1"/>
            <a:r>
              <a:rPr lang="en-US" sz="1800">
                <a:solidFill>
                  <a:schemeClr val="bg2">
                    <a:lumMod val="50000"/>
                  </a:schemeClr>
                </a:solidFill>
              </a:rPr>
              <a:t>2028_SUM_P2.2_EHV.CON</a:t>
            </a:r>
            <a:endParaRPr lang="en-US" sz="1800">
              <a:solidFill>
                <a:schemeClr val="bg2">
                  <a:lumMod val="50000"/>
                </a:schemeClr>
              </a:solidFill>
              <a:cs typeface="Arial"/>
            </a:endParaRPr>
          </a:p>
          <a:p>
            <a:pPr lvl="1"/>
            <a:r>
              <a:rPr lang="en-US" sz="1800">
                <a:solidFill>
                  <a:schemeClr val="bg2">
                    <a:lumMod val="50000"/>
                  </a:schemeClr>
                </a:solidFill>
              </a:rPr>
              <a:t>2028_SUM_P2.3_EHV.CON</a:t>
            </a:r>
            <a:endParaRPr lang="en-US" sz="1800">
              <a:solidFill>
                <a:schemeClr val="bg2">
                  <a:lumMod val="50000"/>
                </a:schemeClr>
              </a:solidFill>
              <a:cs typeface="Arial"/>
            </a:endParaRPr>
          </a:p>
          <a:p>
            <a:pPr lvl="1"/>
            <a:r>
              <a:rPr lang="en-US" sz="1800">
                <a:solidFill>
                  <a:schemeClr val="bg2">
                    <a:lumMod val="50000"/>
                  </a:schemeClr>
                </a:solidFill>
              </a:rPr>
              <a:t>2028_SUM_P4.1_EHV.CON</a:t>
            </a:r>
          </a:p>
          <a:p>
            <a:pPr lvl="1"/>
            <a:r>
              <a:rPr lang="en-US" sz="1800">
                <a:solidFill>
                  <a:schemeClr val="bg2">
                    <a:lumMod val="50000"/>
                  </a:schemeClr>
                </a:solidFill>
              </a:rPr>
              <a:t>2028_SUM_P4.2_EHV.CON</a:t>
            </a:r>
          </a:p>
          <a:p>
            <a:pPr lvl="1"/>
            <a:r>
              <a:rPr lang="en-US" sz="1800">
                <a:solidFill>
                  <a:schemeClr val="bg2">
                    <a:lumMod val="50000"/>
                  </a:schemeClr>
                </a:solidFill>
              </a:rPr>
              <a:t>2028_SUM_P4.3_EHV.CON</a:t>
            </a:r>
          </a:p>
          <a:p>
            <a:pPr lvl="1"/>
            <a:r>
              <a:rPr lang="en-US" sz="1800">
                <a:solidFill>
                  <a:schemeClr val="bg2">
                    <a:lumMod val="50000"/>
                  </a:schemeClr>
                </a:solidFill>
              </a:rPr>
              <a:t>2028_SUM_P4.4_EHV.CON</a:t>
            </a:r>
          </a:p>
          <a:p>
            <a:pPr lvl="1"/>
            <a:r>
              <a:rPr lang="en-US" sz="1800">
                <a:solidFill>
                  <a:schemeClr val="bg2">
                    <a:lumMod val="50000"/>
                  </a:schemeClr>
                </a:solidFill>
              </a:rPr>
              <a:t>2028_SUM_P4.5_EHV.CON</a:t>
            </a:r>
          </a:p>
          <a:p>
            <a:pPr lvl="1"/>
            <a:r>
              <a:rPr lang="en-US" sz="1800">
                <a:solidFill>
                  <a:schemeClr val="bg2">
                    <a:lumMod val="50000"/>
                  </a:schemeClr>
                </a:solidFill>
              </a:rPr>
              <a:t>2028_SUM_P5.1_EHV.CON</a:t>
            </a:r>
          </a:p>
          <a:p>
            <a:pPr lvl="1"/>
            <a:r>
              <a:rPr lang="en-US" sz="1800">
                <a:solidFill>
                  <a:schemeClr val="bg2">
                    <a:lumMod val="50000"/>
                  </a:schemeClr>
                </a:solidFill>
              </a:rPr>
              <a:t>2028_SUM_P5.2_EHV.CON</a:t>
            </a:r>
          </a:p>
          <a:p>
            <a:pPr lvl="1"/>
            <a:r>
              <a:rPr lang="en-US" sz="1800">
                <a:solidFill>
                  <a:schemeClr val="bg2">
                    <a:lumMod val="50000"/>
                  </a:schemeClr>
                </a:solidFill>
              </a:rPr>
              <a:t>2028_SUM_P5.3_EHV.CON</a:t>
            </a:r>
          </a:p>
          <a:p>
            <a:pPr lvl="1"/>
            <a:r>
              <a:rPr lang="en-US" sz="1800">
                <a:solidFill>
                  <a:schemeClr val="bg2">
                    <a:lumMod val="50000"/>
                  </a:schemeClr>
                </a:solidFill>
              </a:rPr>
              <a:t>2028_SUM_P5.4_EHV.CON</a:t>
            </a:r>
          </a:p>
          <a:p>
            <a:pPr lvl="1"/>
            <a:r>
              <a:rPr lang="en-US" sz="1800">
                <a:solidFill>
                  <a:schemeClr val="bg2">
                    <a:lumMod val="50000"/>
                  </a:schemeClr>
                </a:solidFill>
              </a:rPr>
              <a:t>2028_SUM_P5.5_EHV.CON</a:t>
            </a:r>
          </a:p>
          <a:p>
            <a:pPr lvl="1"/>
            <a:r>
              <a:rPr lang="en-US" sz="1800">
                <a:solidFill>
                  <a:schemeClr val="bg2">
                    <a:lumMod val="50000"/>
                  </a:schemeClr>
                </a:solidFill>
              </a:rPr>
              <a:t>2028_SUM_P7.1.CON (including P7.1_ERCOT1 category)</a:t>
            </a:r>
          </a:p>
          <a:p>
            <a:pPr lvl="1"/>
            <a:r>
              <a:rPr lang="en-US" sz="1800">
                <a:solidFill>
                  <a:schemeClr val="bg2">
                    <a:lumMod val="50000"/>
                  </a:schemeClr>
                </a:solidFill>
              </a:rPr>
              <a:t>2028_SUM_LL.CON</a:t>
            </a:r>
          </a:p>
          <a:p>
            <a:pPr lvl="1"/>
            <a:endParaRPr lang="en-US" sz="1800">
              <a:solidFill>
                <a:schemeClr val="bg2">
                  <a:lumMod val="50000"/>
                </a:schemeClr>
              </a:solidFill>
            </a:endParaRPr>
          </a:p>
          <a:p>
            <a:pPr lvl="2">
              <a:buFont typeface="Courier New" panose="02070309020205020404" pitchFamily="49" charset="0"/>
              <a:buChar char="o"/>
            </a:pPr>
            <a:endParaRPr lang="en-US" sz="1400">
              <a:solidFill>
                <a:schemeClr val="bg2">
                  <a:lumMod val="50000"/>
                </a:schemeClr>
              </a:solidFill>
            </a:endParaRPr>
          </a:p>
          <a:p>
            <a:pPr lvl="1"/>
            <a:endParaRPr lang="en-US" sz="1800"/>
          </a:p>
          <a:p>
            <a:pPr lvl="1"/>
            <a:endParaRPr lang="en-US" sz="1800"/>
          </a:p>
          <a:p>
            <a:pPr lvl="1"/>
            <a:endParaRPr lang="en-US" sz="1800"/>
          </a:p>
          <a:p>
            <a:pPr lvl="1"/>
            <a:endParaRPr lang="en-US" sz="1800"/>
          </a:p>
        </p:txBody>
      </p:sp>
      <p:sp>
        <p:nvSpPr>
          <p:cNvPr id="7" name="Title 6">
            <a:extLst>
              <a:ext uri="{FF2B5EF4-FFF2-40B4-BE49-F238E27FC236}">
                <a16:creationId xmlns:a16="http://schemas.microsoft.com/office/drawing/2014/main" id="{079463C2-6B1C-8AE9-DA57-82E5B036D373}"/>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2137311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C223D-E82E-6CC9-EEEB-268A50E3A0D0}"/>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7E4A933-2C20-CC11-731A-CCD2C90CE177}"/>
              </a:ext>
            </a:extLst>
          </p:cNvPr>
          <p:cNvGraphicFramePr>
            <a:graphicFrameLocks noChangeAspect="1"/>
          </p:cNvGraphicFramePr>
          <p:nvPr>
            <p:custDataLst>
              <p:tags r:id="rId1"/>
            </p:custDataLst>
            <p:extLst>
              <p:ext uri="{D42A27DB-BD31-4B8C-83A1-F6EECF244321}">
                <p14:modId xmlns:p14="http://schemas.microsoft.com/office/powerpoint/2010/main" val="12111239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77E4A933-2C20-CC11-731A-CCD2C90CE1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C4E8E285-1E11-F9F4-BF27-9AAEC4F0661D}"/>
              </a:ext>
            </a:extLst>
          </p:cNvPr>
          <p:cNvSpPr>
            <a:spLocks noGrp="1"/>
          </p:cNvSpPr>
          <p:nvPr>
            <p:ph type="body" sz="quarter" idx="16"/>
          </p:nvPr>
        </p:nvSpPr>
        <p:spPr/>
        <p:txBody>
          <a:bodyPr>
            <a:normAutofit/>
          </a:bodyPr>
          <a:lstStyle/>
          <a:p>
            <a:r>
              <a:rPr lang="en-US" sz="2200"/>
              <a:t>IDV files submitted for large loads to be included in the Batch Zero Interconnection Study should follow the following general structure and organization.</a:t>
            </a:r>
          </a:p>
          <a:p>
            <a:pPr lvl="1"/>
            <a:r>
              <a:rPr lang="en-US" sz="1800">
                <a:solidFill>
                  <a:schemeClr val="bg2">
                    <a:lumMod val="50000"/>
                  </a:schemeClr>
                </a:solidFill>
              </a:rPr>
              <a:t>For each study year (2028, 2029, 2030, 2031, and 2032), provide the following model files separately for the Large Load eligible for base load and the Large Load eligible for study load and indicate as such in the filename (.e.g., “2028_Sum_Base_Load, 2028_Sum_Study_Load”)</a:t>
            </a:r>
          </a:p>
          <a:p>
            <a:pPr lvl="2">
              <a:buFont typeface="Courier New" panose="02070309020205020404" pitchFamily="49" charset="0"/>
              <a:buChar char="o"/>
            </a:pPr>
            <a:r>
              <a:rPr lang="en-US" sz="1400">
                <a:solidFill>
                  <a:schemeClr val="bg2">
                    <a:lumMod val="50000"/>
                  </a:schemeClr>
                </a:solidFill>
              </a:rPr>
              <a:t>An IDV file with needed topology updates to add all the Large Loads for the study year, if applicable (file name should end with “_Topology”)</a:t>
            </a:r>
          </a:p>
          <a:p>
            <a:pPr lvl="2">
              <a:buFont typeface="Courier New" panose="02070309020205020404" pitchFamily="49" charset="0"/>
              <a:buChar char="o"/>
            </a:pPr>
            <a:r>
              <a:rPr lang="en-US" sz="1400">
                <a:solidFill>
                  <a:schemeClr val="bg2">
                    <a:lumMod val="50000"/>
                  </a:schemeClr>
                </a:solidFill>
              </a:rPr>
              <a:t>An IDV file to add all the load points but set to 0 MW and 0 MVAr instead of the LCP for the study year (file name should end with “_</a:t>
            </a:r>
            <a:r>
              <a:rPr lang="en-US" sz="1400" err="1">
                <a:solidFill>
                  <a:schemeClr val="bg2">
                    <a:lumMod val="50000"/>
                  </a:schemeClr>
                </a:solidFill>
              </a:rPr>
              <a:t>Load_Point</a:t>
            </a:r>
            <a:r>
              <a:rPr lang="en-US" sz="1400">
                <a:solidFill>
                  <a:schemeClr val="bg2">
                    <a:lumMod val="50000"/>
                  </a:schemeClr>
                </a:solidFill>
              </a:rPr>
              <a:t>”). </a:t>
            </a:r>
            <a:r>
              <a:rPr lang="en-US" sz="1400">
                <a:solidFill>
                  <a:schemeClr val="bg2">
                    <a:lumMod val="50000"/>
                  </a:schemeClr>
                </a:solidFill>
                <a:highlight>
                  <a:srgbClr val="FFFF00"/>
                </a:highlight>
              </a:rPr>
              <a:t>If the load point has already been modeled in the posted cases but need to be moved to a new bus, please also disconnect the load point that becomes obsolete besides providing the new load point</a:t>
            </a:r>
          </a:p>
          <a:p>
            <a:pPr lvl="2">
              <a:buFont typeface="Courier New" panose="02070309020205020404" pitchFamily="49" charset="0"/>
              <a:buChar char="o"/>
            </a:pPr>
            <a:r>
              <a:rPr lang="en-US" sz="1400">
                <a:solidFill>
                  <a:schemeClr val="bg2">
                    <a:lumMod val="50000"/>
                  </a:schemeClr>
                </a:solidFill>
              </a:rPr>
              <a:t>An IDV file to add any Tier 4 transmission project needed for the LCP that has not already been included in the November 2025 SSWG cases (25SSWG_U1 cases) for the study year (file name should end with “_Tier_4”)</a:t>
            </a:r>
          </a:p>
          <a:p>
            <a:pPr lvl="2">
              <a:buFont typeface="Courier New" panose="02070309020205020404" pitchFamily="49" charset="0"/>
              <a:buChar char="o"/>
            </a:pPr>
            <a:r>
              <a:rPr lang="en-US" sz="1400">
                <a:solidFill>
                  <a:schemeClr val="bg2">
                    <a:lumMod val="50000"/>
                  </a:schemeClr>
                </a:solidFill>
                <a:highlight>
                  <a:srgbClr val="FFFF00"/>
                </a:highlight>
              </a:rPr>
              <a:t>Please provide comments in each IDV file to indicate the assigned BZ ID for each Large Load </a:t>
            </a:r>
          </a:p>
          <a:p>
            <a:pPr lvl="2">
              <a:buFont typeface="Courier New" panose="02070309020205020404" pitchFamily="49" charset="0"/>
              <a:buChar char="o"/>
            </a:pPr>
            <a:r>
              <a:rPr lang="en-US" sz="1400">
                <a:solidFill>
                  <a:schemeClr val="bg2">
                    <a:lumMod val="50000"/>
                  </a:schemeClr>
                </a:solidFill>
                <a:highlight>
                  <a:srgbClr val="FFFF00"/>
                </a:highlight>
              </a:rPr>
              <a:t>Please provide comments in the base load IDV to indicate the Batch Zero eligibility path</a:t>
            </a:r>
          </a:p>
          <a:p>
            <a:pPr lvl="2">
              <a:buFont typeface="Courier New" panose="02070309020205020404" pitchFamily="49" charset="0"/>
              <a:buChar char="o"/>
            </a:pPr>
            <a:r>
              <a:rPr lang="en-US" sz="1400">
                <a:solidFill>
                  <a:schemeClr val="bg2">
                    <a:lumMod val="50000"/>
                  </a:schemeClr>
                </a:solidFill>
                <a:highlight>
                  <a:srgbClr val="FFFF00"/>
                </a:highlight>
              </a:rPr>
              <a:t>Please include comments in the IDV file related to the Tier 4 project to indicate the TPIT number for the project and the BZ ID for the associated Large Load (base load only)</a:t>
            </a:r>
          </a:p>
          <a:p>
            <a:pPr lvl="2">
              <a:buFont typeface="Courier New" panose="02070309020205020404" pitchFamily="49" charset="0"/>
              <a:buChar char="o"/>
            </a:pPr>
            <a:endParaRPr lang="en-US" sz="1400">
              <a:solidFill>
                <a:schemeClr val="bg2">
                  <a:lumMod val="50000"/>
                </a:schemeClr>
              </a:solidFill>
            </a:endParaRPr>
          </a:p>
          <a:p>
            <a:pPr lvl="1"/>
            <a:endParaRPr lang="en-US" sz="1800"/>
          </a:p>
          <a:p>
            <a:pPr lvl="1"/>
            <a:endParaRPr lang="en-US" sz="1800"/>
          </a:p>
          <a:p>
            <a:pPr lvl="1"/>
            <a:endParaRPr lang="en-US" sz="1800"/>
          </a:p>
          <a:p>
            <a:pPr lvl="1"/>
            <a:endParaRPr lang="en-US" sz="1800"/>
          </a:p>
        </p:txBody>
      </p:sp>
      <p:sp>
        <p:nvSpPr>
          <p:cNvPr id="7" name="Title 6">
            <a:extLst>
              <a:ext uri="{FF2B5EF4-FFF2-40B4-BE49-F238E27FC236}">
                <a16:creationId xmlns:a16="http://schemas.microsoft.com/office/drawing/2014/main" id="{942E379F-61C9-A012-8593-8D5CCF09DC32}"/>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3973131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26ABE-4654-72FF-4F45-7218F9E56601}"/>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3ED19E6-127A-98AF-B590-565D6B78F86B}"/>
              </a:ext>
            </a:extLst>
          </p:cNvPr>
          <p:cNvGraphicFramePr>
            <a:graphicFrameLocks noChangeAspect="1"/>
          </p:cNvGraphicFramePr>
          <p:nvPr>
            <p:custDataLst>
              <p:tags r:id="rId1"/>
            </p:custDataLst>
            <p:extLst>
              <p:ext uri="{D42A27DB-BD31-4B8C-83A1-F6EECF244321}">
                <p14:modId xmlns:p14="http://schemas.microsoft.com/office/powerpoint/2010/main" val="3847093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73ED19E6-127A-98AF-B590-565D6B78F8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0D9FE25E-BD92-FB3E-A0ED-D67708C9BE5A}"/>
              </a:ext>
            </a:extLst>
          </p:cNvPr>
          <p:cNvSpPr>
            <a:spLocks noGrp="1"/>
          </p:cNvSpPr>
          <p:nvPr>
            <p:ph type="body" sz="quarter" idx="16"/>
          </p:nvPr>
        </p:nvSpPr>
        <p:spPr/>
        <p:txBody>
          <a:bodyPr>
            <a:normAutofit/>
          </a:bodyPr>
          <a:lstStyle/>
          <a:p>
            <a:r>
              <a:rPr lang="en-US" sz="2200"/>
              <a:t>CON files submitted for large loads to be included in the Batch Zero Interconnection Study should follow the following general structure and organization for each study year (2028, 2029, 2030, 2031, and 2032)</a:t>
            </a:r>
          </a:p>
          <a:p>
            <a:pPr lvl="1">
              <a:buFont typeface="Courier New" panose="02070309020205020404" pitchFamily="49" charset="0"/>
              <a:buChar char="o"/>
            </a:pPr>
            <a:r>
              <a:rPr lang="en-US" sz="1800">
                <a:solidFill>
                  <a:schemeClr val="bg2">
                    <a:lumMod val="50000"/>
                  </a:schemeClr>
                </a:solidFill>
              </a:rPr>
              <a:t>Applicable contingency categories: P1, P2.1, P7, P2.2(EHV), P2.3(EHV), P4.1(EHV), P4.2(EHV), P4.3(EHV), P4.4(EHV), P4.5(EHV), and P5(EHV), Planning Guide 4.1.1.2(1)(c) Large Load contingencies</a:t>
            </a:r>
          </a:p>
          <a:p>
            <a:pPr lvl="1">
              <a:buFont typeface="Courier New" panose="02070309020205020404" pitchFamily="49" charset="0"/>
              <a:buChar char="o"/>
            </a:pPr>
            <a:r>
              <a:rPr lang="en-US" sz="1800">
                <a:solidFill>
                  <a:schemeClr val="bg2">
                    <a:lumMod val="50000"/>
                  </a:schemeClr>
                </a:solidFill>
              </a:rPr>
              <a:t>Use one CON file for each contingency category with the name starting with the contingency category (e.g., “P1.1.CON”, “P2.2_EHV.CON”, “LL.CON”)</a:t>
            </a:r>
          </a:p>
          <a:p>
            <a:pPr lvl="1">
              <a:buFont typeface="Courier New" panose="02070309020205020404" pitchFamily="49" charset="0"/>
              <a:buChar char="o"/>
            </a:pPr>
            <a:r>
              <a:rPr lang="en-US" sz="1800">
                <a:solidFill>
                  <a:schemeClr val="bg2">
                    <a:lumMod val="50000"/>
                  </a:schemeClr>
                </a:solidFill>
              </a:rPr>
              <a:t>These should include not only new contingencies, but also corrections to existing contingencies that would be broken by new Large Load or Tier 4 model changes. </a:t>
            </a:r>
            <a:r>
              <a:rPr lang="en-US" sz="1800" u="sng">
                <a:solidFill>
                  <a:schemeClr val="bg2">
                    <a:lumMod val="50000"/>
                  </a:schemeClr>
                </a:solidFill>
              </a:rPr>
              <a:t>Contingency edits should be comprehensive of all changes made. For example, if two loads cut into the same line, all update files should reflect both cut-ins together</a:t>
            </a:r>
            <a:r>
              <a:rPr lang="en-US" sz="1800">
                <a:solidFill>
                  <a:schemeClr val="bg2">
                    <a:lumMod val="50000"/>
                  </a:schemeClr>
                </a:solidFill>
              </a:rPr>
              <a:t>.</a:t>
            </a:r>
          </a:p>
          <a:p>
            <a:pPr lvl="1"/>
            <a:endParaRPr lang="en-US" sz="1800">
              <a:solidFill>
                <a:schemeClr val="bg2">
                  <a:lumMod val="50000"/>
                </a:schemeClr>
              </a:solidFill>
            </a:endParaRPr>
          </a:p>
          <a:p>
            <a:pPr lvl="2">
              <a:buFont typeface="Courier New" panose="02070309020205020404" pitchFamily="49" charset="0"/>
              <a:buChar char="o"/>
            </a:pPr>
            <a:endParaRPr lang="en-US" sz="1400">
              <a:solidFill>
                <a:schemeClr val="bg2">
                  <a:lumMod val="50000"/>
                </a:schemeClr>
              </a:solidFill>
            </a:endParaRPr>
          </a:p>
          <a:p>
            <a:pPr lvl="1"/>
            <a:endParaRPr lang="en-US" sz="1800"/>
          </a:p>
          <a:p>
            <a:pPr lvl="1"/>
            <a:endParaRPr lang="en-US" sz="1800"/>
          </a:p>
          <a:p>
            <a:pPr lvl="1"/>
            <a:endParaRPr lang="en-US" sz="1800"/>
          </a:p>
          <a:p>
            <a:pPr lvl="1"/>
            <a:endParaRPr lang="en-US" sz="1800"/>
          </a:p>
        </p:txBody>
      </p:sp>
      <p:sp>
        <p:nvSpPr>
          <p:cNvPr id="7" name="Title 6">
            <a:extLst>
              <a:ext uri="{FF2B5EF4-FFF2-40B4-BE49-F238E27FC236}">
                <a16:creationId xmlns:a16="http://schemas.microsoft.com/office/drawing/2014/main" id="{AF5F1EA7-DF5F-AE2D-6F08-79DFC925779C}"/>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3635269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0D82B87-08D1-A7F6-80A1-E89834393198}"/>
              </a:ext>
            </a:extLst>
          </p:cNvPr>
          <p:cNvGraphicFramePr>
            <a:graphicFrameLocks noChangeAspect="1"/>
          </p:cNvGraphicFramePr>
          <p:nvPr>
            <p:custDataLst>
              <p:tags r:id="rId1"/>
            </p:custDataLst>
            <p:extLst>
              <p:ext uri="{D42A27DB-BD31-4B8C-83A1-F6EECF244321}">
                <p14:modId xmlns:p14="http://schemas.microsoft.com/office/powerpoint/2010/main" val="212890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4" name="think-cell data - do not delete" hidden="1">
                        <a:extLst>
                          <a:ext uri="{FF2B5EF4-FFF2-40B4-BE49-F238E27FC236}">
                            <a16:creationId xmlns:a16="http://schemas.microsoft.com/office/drawing/2014/main" id="{50D82B87-08D1-A7F6-80A1-E898343931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116FB51-3737-056C-0F47-5D669348DDC9}"/>
              </a:ext>
            </a:extLst>
          </p:cNvPr>
          <p:cNvSpPr>
            <a:spLocks noGrp="1"/>
          </p:cNvSpPr>
          <p:nvPr>
            <p:ph type="title"/>
          </p:nvPr>
        </p:nvSpPr>
        <p:spPr>
          <a:xfrm>
            <a:off x="1257300" y="457200"/>
            <a:ext cx="10401300" cy="332399"/>
          </a:xfrm>
        </p:spPr>
        <p:txBody>
          <a:bodyPr vert="horz">
            <a:spAutoFit/>
          </a:bodyPr>
          <a:lstStyle/>
          <a:p>
            <a:r>
              <a:rPr lang="en-US"/>
              <a:t>June 23 Market Notice for Batch Zero Process</a:t>
            </a:r>
          </a:p>
        </p:txBody>
      </p:sp>
      <p:sp>
        <p:nvSpPr>
          <p:cNvPr id="3" name="Slide Number Placeholder 4">
            <a:extLst>
              <a:ext uri="{FF2B5EF4-FFF2-40B4-BE49-F238E27FC236}">
                <a16:creationId xmlns:a16="http://schemas.microsoft.com/office/drawing/2014/main" id="{63B32B62-6DB3-8BF2-34A0-7014C64F8289}"/>
              </a:ext>
            </a:extLst>
          </p:cNvPr>
          <p:cNvSpPr>
            <a:spLocks noGrp="1"/>
          </p:cNvSpPr>
          <p:nvPr>
            <p:ph type="sldNum" sz="quarter" idx="12"/>
          </p:nvPr>
        </p:nvSpPr>
        <p:spPr/>
        <p:txBody>
          <a:bodyPr/>
          <a:lstStyle/>
          <a:p>
            <a:fld id="{BCDE79FB-97BA-492B-8D57-F1373F9ADA95}" type="slidenum">
              <a:rPr lang="en-US" smtClean="0"/>
              <a:t>39</a:t>
            </a:fld>
            <a:endParaRPr lang="en-US"/>
          </a:p>
        </p:txBody>
      </p:sp>
      <p:pic>
        <p:nvPicPr>
          <p:cNvPr id="10" name="Picture 9">
            <a:extLst>
              <a:ext uri="{FF2B5EF4-FFF2-40B4-BE49-F238E27FC236}">
                <a16:creationId xmlns:a16="http://schemas.microsoft.com/office/drawing/2014/main" id="{92F8984F-7676-D614-96F4-98136044A5E8}"/>
              </a:ext>
            </a:extLst>
          </p:cNvPr>
          <p:cNvPicPr>
            <a:picLocks noChangeAspect="1"/>
          </p:cNvPicPr>
          <p:nvPr/>
        </p:nvPicPr>
        <p:blipFill>
          <a:blip r:embed="rId6"/>
          <a:stretch>
            <a:fillRect/>
          </a:stretch>
        </p:blipFill>
        <p:spPr>
          <a:xfrm>
            <a:off x="95442" y="1393372"/>
            <a:ext cx="11823868" cy="4484914"/>
          </a:xfrm>
          <a:prstGeom prst="rect">
            <a:avLst/>
          </a:prstGeom>
        </p:spPr>
      </p:pic>
      <p:sp>
        <p:nvSpPr>
          <p:cNvPr id="11" name="5. Source">
            <a:extLst>
              <a:ext uri="{FF2B5EF4-FFF2-40B4-BE49-F238E27FC236}">
                <a16:creationId xmlns:a16="http://schemas.microsoft.com/office/drawing/2014/main" id="{32454978-6CD3-E1FA-0AB1-99670323E919}"/>
              </a:ext>
            </a:extLst>
          </p:cNvPr>
          <p:cNvSpPr txBox="1"/>
          <p:nvPr>
            <p:custDataLst>
              <p:tags r:id="rId2"/>
            </p:custDataLst>
          </p:nvPr>
        </p:nvSpPr>
        <p:spPr>
          <a:xfrm>
            <a:off x="1257300" y="6637087"/>
            <a:ext cx="9351818" cy="138499"/>
          </a:xfrm>
          <a:prstGeom prst="rect">
            <a:avLst/>
          </a:prstGeom>
          <a:noFill/>
        </p:spPr>
        <p:txBody>
          <a:bodyPr vert="horz" wrap="square" lIns="0" tIns="0" rIns="0" bIns="0" rtlCol="0" anchor="b" anchorCtr="0">
            <a:spAutoFit/>
          </a:bodyPr>
          <a:lstStyle/>
          <a:p>
            <a:r>
              <a:rPr lang="fr-FR" sz="900"/>
              <a:t>Source: </a:t>
            </a:r>
            <a:r>
              <a:rPr lang="en-US" sz="900"/>
              <a:t>ERCOT Market Notice Archives, </a:t>
            </a:r>
            <a:r>
              <a:rPr lang="en-US" sz="900">
                <a:hlinkClick r:id="rId7"/>
              </a:rPr>
              <a:t>M-B062326-01 Implementation of the Batch Zero Process (PGRR145/NPRR1325)</a:t>
            </a:r>
            <a:endParaRPr lang="en-US" sz="900"/>
          </a:p>
        </p:txBody>
      </p:sp>
    </p:spTree>
    <p:extLst>
      <p:ext uri="{BB962C8B-B14F-4D97-AF65-F5344CB8AC3E}">
        <p14:creationId xmlns:p14="http://schemas.microsoft.com/office/powerpoint/2010/main" val="118205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DC5A2-623D-C7BC-332B-D25089108D6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E1174C0-B4F2-93F2-DD8C-EDC2F37DB863}"/>
              </a:ext>
            </a:extLst>
          </p:cNvPr>
          <p:cNvGraphicFramePr>
            <a:graphicFrameLocks noChangeAspect="1"/>
          </p:cNvGraphicFramePr>
          <p:nvPr>
            <p:custDataLst>
              <p:tags r:id="rId1"/>
            </p:custDataLst>
            <p:extLst>
              <p:ext uri="{D42A27DB-BD31-4B8C-83A1-F6EECF244321}">
                <p14:modId xmlns:p14="http://schemas.microsoft.com/office/powerpoint/2010/main" val="4216542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7" name="think-cell data - do not delete" hidden="1">
                        <a:extLst>
                          <a:ext uri="{FF2B5EF4-FFF2-40B4-BE49-F238E27FC236}">
                            <a16:creationId xmlns:a16="http://schemas.microsoft.com/office/drawing/2014/main" id="{6E1174C0-B4F2-93F2-DD8C-EDC2F37DB86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D9A6F026-1F18-E313-3913-DF4E5EB284C2}"/>
              </a:ext>
            </a:extLst>
          </p:cNvPr>
          <p:cNvSpPr>
            <a:spLocks noGrp="1"/>
          </p:cNvSpPr>
          <p:nvPr>
            <p:ph type="title"/>
          </p:nvPr>
        </p:nvSpPr>
        <p:spPr>
          <a:xfrm>
            <a:off x="1257300" y="457200"/>
            <a:ext cx="10401300" cy="332399"/>
          </a:xfrm>
        </p:spPr>
        <p:txBody>
          <a:bodyPr vert="horz">
            <a:spAutoFit/>
          </a:bodyPr>
          <a:lstStyle/>
          <a:p>
            <a:r>
              <a:rPr lang="en-US" altLang="en-US">
                <a:effectLst/>
                <a:latin typeface="+mn-lt"/>
              </a:rPr>
              <a:t>Agenda</a:t>
            </a:r>
            <a:endParaRPr lang="en-US">
              <a:latin typeface="+mn-lt"/>
            </a:endParaRPr>
          </a:p>
        </p:txBody>
      </p:sp>
      <p:sp>
        <p:nvSpPr>
          <p:cNvPr id="4" name="Slide Number Placeholder 5">
            <a:extLst>
              <a:ext uri="{FF2B5EF4-FFF2-40B4-BE49-F238E27FC236}">
                <a16:creationId xmlns:a16="http://schemas.microsoft.com/office/drawing/2014/main" id="{6A99F4BF-ED34-0508-B057-68EA36F00D4F}"/>
              </a:ext>
            </a:extLst>
          </p:cNvPr>
          <p:cNvSpPr>
            <a:spLocks noGrp="1"/>
          </p:cNvSpPr>
          <p:nvPr>
            <p:ph type="sldNum" sz="quarter" idx="12"/>
          </p:nvPr>
        </p:nvSpPr>
        <p:spPr/>
        <p:txBody>
          <a:bodyPr/>
          <a:lstStyle/>
          <a:p>
            <a:fld id="{BCDE79FB-97BA-492B-8D57-F1373F9ADA95}" type="slidenum">
              <a:rPr lang="en-US" smtClean="0"/>
              <a:pPr/>
              <a:t>4</a:t>
            </a:fld>
            <a:endParaRPr lang="en-US"/>
          </a:p>
        </p:txBody>
      </p:sp>
      <p:sp>
        <p:nvSpPr>
          <p:cNvPr id="23" name="Text Placeholder 2">
            <a:hlinkClick r:id="rId9" action="ppaction://hlinksldjump"/>
            <a:extLst>
              <a:ext uri="{FF2B5EF4-FFF2-40B4-BE49-F238E27FC236}">
                <a16:creationId xmlns:a16="http://schemas.microsoft.com/office/drawing/2014/main" id="{055D9BEA-FDE4-CFD7-9B58-B949D3B5FB4C}"/>
              </a:ext>
            </a:extLst>
          </p:cNvPr>
          <p:cNvSpPr>
            <a:spLocks noGrp="1"/>
          </p:cNvSpPr>
          <p:nvPr>
            <p:custDataLst>
              <p:tags r:id="rId2"/>
            </p:custDataLst>
          </p:nvPr>
        </p:nvSpPr>
        <p:spPr bwMode="auto">
          <a:xfrm>
            <a:off x="3851275" y="2614613"/>
            <a:ext cx="44894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Updates since last Batch Readiness meeting</a:t>
            </a:r>
          </a:p>
        </p:txBody>
      </p:sp>
      <p:sp>
        <p:nvSpPr>
          <p:cNvPr id="5" name="Text Placeholder 2">
            <a:extLst>
              <a:ext uri="{FF2B5EF4-FFF2-40B4-BE49-F238E27FC236}">
                <a16:creationId xmlns:a16="http://schemas.microsoft.com/office/drawing/2014/main" id="{DFDE809D-87E5-B4D3-49DE-14605B15683B}"/>
              </a:ext>
            </a:extLst>
          </p:cNvPr>
          <p:cNvSpPr>
            <a:spLocks noGrp="1"/>
          </p:cNvSpPr>
          <p:nvPr>
            <p:custDataLst>
              <p:tags r:id="rId3"/>
            </p:custDataLst>
          </p:nvPr>
        </p:nvSpPr>
        <p:spPr bwMode="auto">
          <a:xfrm>
            <a:off x="3851275" y="3022600"/>
            <a:ext cx="4489450" cy="406400"/>
          </a:xfrm>
          <a:prstGeom prst="rect">
            <a:avLst/>
          </a:prstGeom>
          <a:solidFill>
            <a:schemeClr val="accent1"/>
          </a:solidFill>
          <a:ln>
            <a:noFill/>
          </a:ln>
          <a:effec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b="1">
                <a:solidFill>
                  <a:schemeClr val="bg1"/>
                </a:solidFill>
              </a:rPr>
              <a:t>Batch Zero Readiness Discussion Schedule</a:t>
            </a:r>
          </a:p>
        </p:txBody>
      </p:sp>
      <p:sp>
        <p:nvSpPr>
          <p:cNvPr id="8" name="Text Placeholder 2">
            <a:hlinkClick r:id="rId10" action="ppaction://hlinksldjump"/>
            <a:extLst>
              <a:ext uri="{FF2B5EF4-FFF2-40B4-BE49-F238E27FC236}">
                <a16:creationId xmlns:a16="http://schemas.microsoft.com/office/drawing/2014/main" id="{D3C6271E-68D4-E8E4-1A02-2C6C2C212C7C}"/>
              </a:ext>
            </a:extLst>
          </p:cNvPr>
          <p:cNvSpPr>
            <a:spLocks noGrp="1"/>
          </p:cNvSpPr>
          <p:nvPr>
            <p:custDataLst>
              <p:tags r:id="rId4"/>
            </p:custDataLst>
          </p:nvPr>
        </p:nvSpPr>
        <p:spPr bwMode="auto">
          <a:xfrm>
            <a:off x="3851275" y="3429000"/>
            <a:ext cx="44894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FAQ</a:t>
            </a:r>
          </a:p>
        </p:txBody>
      </p:sp>
      <p:sp>
        <p:nvSpPr>
          <p:cNvPr id="6" name="Text Placeholder 2">
            <a:hlinkClick r:id="rId11" action="ppaction://hlinksldjump"/>
            <a:extLst>
              <a:ext uri="{FF2B5EF4-FFF2-40B4-BE49-F238E27FC236}">
                <a16:creationId xmlns:a16="http://schemas.microsoft.com/office/drawing/2014/main" id="{55240B5D-1163-3D41-3079-435DD44CCE7A}"/>
              </a:ext>
            </a:extLst>
          </p:cNvPr>
          <p:cNvSpPr>
            <a:spLocks noGrp="1"/>
          </p:cNvSpPr>
          <p:nvPr>
            <p:custDataLst>
              <p:tags r:id="rId5"/>
            </p:custDataLst>
          </p:nvPr>
        </p:nvSpPr>
        <p:spPr bwMode="auto">
          <a:xfrm>
            <a:off x="3851275" y="3835400"/>
            <a:ext cx="44894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Appendix</a:t>
            </a:r>
          </a:p>
        </p:txBody>
      </p:sp>
    </p:spTree>
    <p:extLst>
      <p:ext uri="{BB962C8B-B14F-4D97-AF65-F5344CB8AC3E}">
        <p14:creationId xmlns:p14="http://schemas.microsoft.com/office/powerpoint/2010/main" val="3988007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1D0411E-25F9-65C8-1892-2D1482A8E4B7}"/>
              </a:ext>
            </a:extLst>
          </p:cNvPr>
          <p:cNvGraphicFramePr>
            <a:graphicFrameLocks noChangeAspect="1"/>
          </p:cNvGraphicFramePr>
          <p:nvPr>
            <p:custDataLst>
              <p:tags r:id="rId1"/>
            </p:custDataLst>
            <p:extLst>
              <p:ext uri="{D42A27DB-BD31-4B8C-83A1-F6EECF244321}">
                <p14:modId xmlns:p14="http://schemas.microsoft.com/office/powerpoint/2010/main" val="3239109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5" name="think-cell data - do not delete" hidden="1">
                        <a:extLst>
                          <a:ext uri="{FF2B5EF4-FFF2-40B4-BE49-F238E27FC236}">
                            <a16:creationId xmlns:a16="http://schemas.microsoft.com/office/drawing/2014/main" id="{B1D0411E-25F9-65C8-1892-2D1482A8E4B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3F098CF-3324-100A-23C8-2F39C912D519}"/>
              </a:ext>
            </a:extLst>
          </p:cNvPr>
          <p:cNvSpPr>
            <a:spLocks noGrp="1"/>
          </p:cNvSpPr>
          <p:nvPr>
            <p:ph type="title"/>
          </p:nvPr>
        </p:nvSpPr>
        <p:spPr>
          <a:xfrm>
            <a:off x="1257300" y="457200"/>
            <a:ext cx="10401300" cy="332399"/>
          </a:xfrm>
        </p:spPr>
        <p:txBody>
          <a:bodyPr vert="horz">
            <a:spAutoFit/>
          </a:bodyPr>
          <a:lstStyle/>
          <a:p>
            <a:r>
              <a:rPr lang="en-US"/>
              <a:t>ERCOT Affiliate Attestation Form</a:t>
            </a:r>
          </a:p>
        </p:txBody>
      </p:sp>
      <p:sp>
        <p:nvSpPr>
          <p:cNvPr id="3" name="Slide Number Placeholder 4">
            <a:extLst>
              <a:ext uri="{FF2B5EF4-FFF2-40B4-BE49-F238E27FC236}">
                <a16:creationId xmlns:a16="http://schemas.microsoft.com/office/drawing/2014/main" id="{C7CC8B95-835A-49BB-7948-8F9CC0BADCAC}"/>
              </a:ext>
            </a:extLst>
          </p:cNvPr>
          <p:cNvSpPr>
            <a:spLocks noGrp="1"/>
          </p:cNvSpPr>
          <p:nvPr>
            <p:ph type="sldNum" sz="quarter" idx="12"/>
          </p:nvPr>
        </p:nvSpPr>
        <p:spPr/>
        <p:txBody>
          <a:bodyPr/>
          <a:lstStyle/>
          <a:p>
            <a:fld id="{BCDE79FB-97BA-492B-8D57-F1373F9ADA95}" type="slidenum">
              <a:rPr lang="en-US" smtClean="0"/>
              <a:t>40</a:t>
            </a:fld>
            <a:endParaRPr lang="en-US"/>
          </a:p>
        </p:txBody>
      </p:sp>
      <p:grpSp>
        <p:nvGrpSpPr>
          <p:cNvPr id="19" name="Group 18">
            <a:extLst>
              <a:ext uri="{FF2B5EF4-FFF2-40B4-BE49-F238E27FC236}">
                <a16:creationId xmlns:a16="http://schemas.microsoft.com/office/drawing/2014/main" id="{EAEEFF4E-A1E2-FF72-8850-48475CA2DCB0}"/>
              </a:ext>
            </a:extLst>
          </p:cNvPr>
          <p:cNvGrpSpPr/>
          <p:nvPr/>
        </p:nvGrpSpPr>
        <p:grpSpPr>
          <a:xfrm>
            <a:off x="7922396" y="1178290"/>
            <a:ext cx="3736204" cy="220337"/>
            <a:chOff x="7137794" y="1178290"/>
            <a:chExt cx="4520806" cy="220337"/>
          </a:xfrm>
        </p:grpSpPr>
        <p:cxnSp>
          <p:nvCxnSpPr>
            <p:cNvPr id="20" name="LineBasicDefault 292">
              <a:extLst>
                <a:ext uri="{FF2B5EF4-FFF2-40B4-BE49-F238E27FC236}">
                  <a16:creationId xmlns:a16="http://schemas.microsoft.com/office/drawing/2014/main" id="{7761C48C-F236-99B5-27EC-03679B263CA1}"/>
                </a:ext>
              </a:extLst>
            </p:cNvPr>
            <p:cNvCxnSpPr>
              <a:cxnSpLocks/>
            </p:cNvCxnSpPr>
            <p:nvPr>
              <p:custDataLst>
                <p:tags r:id="rId12"/>
              </p:custDataLst>
            </p:nvPr>
          </p:nvCxnSpPr>
          <p:spPr>
            <a:xfrm>
              <a:off x="7137794" y="1398627"/>
              <a:ext cx="4520806"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610D9D4-85ED-6030-7CAB-D0D8A315EE33}"/>
                </a:ext>
              </a:extLst>
            </p:cNvPr>
            <p:cNvSpPr txBox="1">
              <a:spLocks/>
            </p:cNvSpPr>
            <p:nvPr/>
          </p:nvSpPr>
          <p:spPr>
            <a:xfrm>
              <a:off x="7137794" y="1178290"/>
              <a:ext cx="452080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attestation elements</a:t>
              </a:r>
              <a:endParaRPr lang="en-US" sz="1400" noProof="1"/>
            </a:p>
          </p:txBody>
        </p:sp>
      </p:grpSp>
      <p:grpSp>
        <p:nvGrpSpPr>
          <p:cNvPr id="4" name="Group 3">
            <a:extLst>
              <a:ext uri="{FF2B5EF4-FFF2-40B4-BE49-F238E27FC236}">
                <a16:creationId xmlns:a16="http://schemas.microsoft.com/office/drawing/2014/main" id="{1CB534EA-E769-E18A-DE51-E54F189D25CF}"/>
              </a:ext>
            </a:extLst>
          </p:cNvPr>
          <p:cNvGrpSpPr/>
          <p:nvPr/>
        </p:nvGrpSpPr>
        <p:grpSpPr>
          <a:xfrm>
            <a:off x="7922396" y="1544142"/>
            <a:ext cx="3736204" cy="1585049"/>
            <a:chOff x="7922396" y="1544142"/>
            <a:chExt cx="3736204" cy="1585049"/>
          </a:xfrm>
        </p:grpSpPr>
        <p:sp>
          <p:nvSpPr>
            <p:cNvPr id="17" name="TrackerNumBlue 4">
              <a:extLst>
                <a:ext uri="{FF2B5EF4-FFF2-40B4-BE49-F238E27FC236}">
                  <a16:creationId xmlns:a16="http://schemas.microsoft.com/office/drawing/2014/main" id="{551E489A-5A82-5DDF-271F-D2B7C143B4EB}"/>
                </a:ext>
              </a:extLst>
            </p:cNvPr>
            <p:cNvSpPr/>
            <p:nvPr>
              <p:custDataLst>
                <p:tags r:id="rId11"/>
              </p:custDataLst>
            </p:nvPr>
          </p:nvSpPr>
          <p:spPr>
            <a:xfrm>
              <a:off x="7922396" y="154414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5" name="TextBox 24">
              <a:extLst>
                <a:ext uri="{FF2B5EF4-FFF2-40B4-BE49-F238E27FC236}">
                  <a16:creationId xmlns:a16="http://schemas.microsoft.com/office/drawing/2014/main" id="{B5E3A0EC-89AE-2928-C111-47A2BD12F048}"/>
                </a:ext>
              </a:extLst>
            </p:cNvPr>
            <p:cNvSpPr txBox="1">
              <a:spLocks/>
            </p:cNvSpPr>
            <p:nvPr/>
          </p:nvSpPr>
          <p:spPr>
            <a:xfrm>
              <a:off x="8288167" y="1544142"/>
              <a:ext cx="3370433" cy="1585049"/>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Project/Affiliate identification information</a:t>
              </a:r>
            </a:p>
            <a:p>
              <a:pPr>
                <a:buNone/>
              </a:pPr>
              <a:r>
                <a:rPr lang="en-US" sz="1400"/>
                <a:t>Captures the Designated ILLE, Large Load facility, interconnecting TSP/DSP, and affiliate information needed to establish the affiliate supporting the Batch Zero submission</a:t>
              </a:r>
              <a:endParaRPr lang="en-US" sz="1400" noProof="1"/>
            </a:p>
          </p:txBody>
        </p:sp>
      </p:grpSp>
      <p:grpSp>
        <p:nvGrpSpPr>
          <p:cNvPr id="18" name="Group 17">
            <a:extLst>
              <a:ext uri="{FF2B5EF4-FFF2-40B4-BE49-F238E27FC236}">
                <a16:creationId xmlns:a16="http://schemas.microsoft.com/office/drawing/2014/main" id="{81452D3B-02BB-4E5C-A360-6CE95ED57E9D}"/>
              </a:ext>
            </a:extLst>
          </p:cNvPr>
          <p:cNvGrpSpPr/>
          <p:nvPr/>
        </p:nvGrpSpPr>
        <p:grpSpPr>
          <a:xfrm>
            <a:off x="7922396" y="3304502"/>
            <a:ext cx="3736204" cy="1369606"/>
            <a:chOff x="7922396" y="3055777"/>
            <a:chExt cx="3736204" cy="1369606"/>
          </a:xfrm>
        </p:grpSpPr>
        <p:sp>
          <p:nvSpPr>
            <p:cNvPr id="34" name="TextBox 33">
              <a:extLst>
                <a:ext uri="{FF2B5EF4-FFF2-40B4-BE49-F238E27FC236}">
                  <a16:creationId xmlns:a16="http://schemas.microsoft.com/office/drawing/2014/main" id="{C8B70101-42FE-BD11-2C06-42FF725344E6}"/>
                </a:ext>
              </a:extLst>
            </p:cNvPr>
            <p:cNvSpPr txBox="1">
              <a:spLocks/>
            </p:cNvSpPr>
            <p:nvPr/>
          </p:nvSpPr>
          <p:spPr>
            <a:xfrm>
              <a:off x="8288167" y="3055777"/>
              <a:ext cx="3370433" cy="136960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Requirements supported by Affiliate</a:t>
              </a:r>
            </a:p>
            <a:p>
              <a:pPr>
                <a:buNone/>
              </a:pPr>
              <a:r>
                <a:rPr lang="en-US" sz="1400"/>
                <a:t>Identifies the applicable Planning Guide eligibility pathway and the specific eligibility requirements and supporting documentation the affiliate is satisfying on behalf of the Designated ILLE</a:t>
              </a:r>
              <a:endParaRPr lang="en-US" sz="1400" noProof="1">
                <a:cs typeface="Arial"/>
              </a:endParaRPr>
            </a:p>
          </p:txBody>
        </p:sp>
        <p:sp>
          <p:nvSpPr>
            <p:cNvPr id="26" name="TrackerNumBlue 4">
              <a:extLst>
                <a:ext uri="{FF2B5EF4-FFF2-40B4-BE49-F238E27FC236}">
                  <a16:creationId xmlns:a16="http://schemas.microsoft.com/office/drawing/2014/main" id="{00153BD6-82BC-8967-FA37-DBBB2A6E2A3C}"/>
                </a:ext>
              </a:extLst>
            </p:cNvPr>
            <p:cNvSpPr/>
            <p:nvPr>
              <p:custDataLst>
                <p:tags r:id="rId10"/>
              </p:custDataLst>
            </p:nvPr>
          </p:nvSpPr>
          <p:spPr>
            <a:xfrm>
              <a:off x="7922396" y="305577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grpSp>
        <p:nvGrpSpPr>
          <p:cNvPr id="28" name="Group 27">
            <a:extLst>
              <a:ext uri="{FF2B5EF4-FFF2-40B4-BE49-F238E27FC236}">
                <a16:creationId xmlns:a16="http://schemas.microsoft.com/office/drawing/2014/main" id="{2D8DBB21-BD08-E8B0-66F8-46085953A2D9}"/>
              </a:ext>
            </a:extLst>
          </p:cNvPr>
          <p:cNvGrpSpPr/>
          <p:nvPr/>
        </p:nvGrpSpPr>
        <p:grpSpPr>
          <a:xfrm>
            <a:off x="7922396" y="4849418"/>
            <a:ext cx="3736204" cy="1154162"/>
            <a:chOff x="7922396" y="4731794"/>
            <a:chExt cx="3736204" cy="1154162"/>
          </a:xfrm>
        </p:grpSpPr>
        <p:sp>
          <p:nvSpPr>
            <p:cNvPr id="27" name="TextBox 26">
              <a:extLst>
                <a:ext uri="{FF2B5EF4-FFF2-40B4-BE49-F238E27FC236}">
                  <a16:creationId xmlns:a16="http://schemas.microsoft.com/office/drawing/2014/main" id="{81298CE5-163B-9096-59FC-D3DA08CD0FB0}"/>
                </a:ext>
              </a:extLst>
            </p:cNvPr>
            <p:cNvSpPr txBox="1">
              <a:spLocks/>
            </p:cNvSpPr>
            <p:nvPr/>
          </p:nvSpPr>
          <p:spPr>
            <a:xfrm>
              <a:off x="8288167" y="4731794"/>
              <a:ext cx="3370433"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Basis for Affiliate Status</a:t>
              </a:r>
            </a:p>
            <a:p>
              <a:pPr>
                <a:buNone/>
              </a:pPr>
              <a:r>
                <a:rPr lang="en-US" sz="1400"/>
                <a:t>Documents the ownership or control relationship between the Designated ILLE and affiliate based on the affiliate criteria in </a:t>
              </a:r>
              <a:r>
                <a:rPr lang="en-US" sz="1400" b="1"/>
                <a:t>16 Tex. Admin. Code § 25.5(3)(A)–(E)</a:t>
              </a:r>
              <a:endParaRPr lang="en-US" sz="1400" noProof="1"/>
            </a:p>
          </p:txBody>
        </p:sp>
        <p:sp>
          <p:nvSpPr>
            <p:cNvPr id="7" name="TrackerNumBlue 4">
              <a:extLst>
                <a:ext uri="{FF2B5EF4-FFF2-40B4-BE49-F238E27FC236}">
                  <a16:creationId xmlns:a16="http://schemas.microsoft.com/office/drawing/2014/main" id="{D22950A8-6548-0EF9-5D66-A8759F3BB782}"/>
                </a:ext>
              </a:extLst>
            </p:cNvPr>
            <p:cNvSpPr/>
            <p:nvPr>
              <p:custDataLst>
                <p:tags r:id="rId9"/>
              </p:custDataLst>
            </p:nvPr>
          </p:nvSpPr>
          <p:spPr>
            <a:xfrm>
              <a:off x="7922396" y="473179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sp>
        <p:nvSpPr>
          <p:cNvPr id="8" name="5. Source">
            <a:extLst>
              <a:ext uri="{FF2B5EF4-FFF2-40B4-BE49-F238E27FC236}">
                <a16:creationId xmlns:a16="http://schemas.microsoft.com/office/drawing/2014/main" id="{C5A135B8-FAB8-A459-CB40-AD546E30B449}"/>
              </a:ext>
            </a:extLst>
          </p:cNvPr>
          <p:cNvSpPr txBox="1"/>
          <p:nvPr>
            <p:custDataLst>
              <p:tags r:id="rId2"/>
            </p:custDataLst>
          </p:nvPr>
        </p:nvSpPr>
        <p:spPr>
          <a:xfrm>
            <a:off x="601594" y="6637087"/>
            <a:ext cx="9351818" cy="138499"/>
          </a:xfrm>
          <a:prstGeom prst="rect">
            <a:avLst/>
          </a:prstGeom>
          <a:noFill/>
        </p:spPr>
        <p:txBody>
          <a:bodyPr vert="horz" wrap="square" lIns="0" tIns="0" rIns="0" bIns="0" rtlCol="0" anchor="b" anchorCtr="0">
            <a:spAutoFit/>
          </a:bodyPr>
          <a:lstStyle/>
          <a:p>
            <a:r>
              <a:rPr lang="fr-FR" sz="900"/>
              <a:t>Source: </a:t>
            </a:r>
            <a:r>
              <a:rPr lang="en-US" sz="900"/>
              <a:t>ERCOT Large Load Integration webpage – ERCOT Affiliate Attestation Form</a:t>
            </a:r>
          </a:p>
        </p:txBody>
      </p:sp>
      <p:grpSp>
        <p:nvGrpSpPr>
          <p:cNvPr id="22" name="ChevronBlue 70">
            <a:extLst>
              <a:ext uri="{FF2B5EF4-FFF2-40B4-BE49-F238E27FC236}">
                <a16:creationId xmlns:a16="http://schemas.microsoft.com/office/drawing/2014/main" id="{D0D5B857-AA23-2A2F-4969-90991EE4DBEB}"/>
              </a:ext>
            </a:extLst>
          </p:cNvPr>
          <p:cNvGrpSpPr>
            <a:grpSpLocks noChangeAspect="1"/>
          </p:cNvGrpSpPr>
          <p:nvPr>
            <p:custDataLst>
              <p:tags r:id="rId3"/>
            </p:custDataLst>
          </p:nvPr>
        </p:nvGrpSpPr>
        <p:grpSpPr>
          <a:xfrm>
            <a:off x="7276149" y="1198838"/>
            <a:ext cx="396228" cy="396228"/>
            <a:chOff x="1016000" y="1016000"/>
            <a:chExt cx="396228" cy="396228"/>
          </a:xfrm>
        </p:grpSpPr>
        <p:sp>
          <p:nvSpPr>
            <p:cNvPr id="23" name="Oval 22">
              <a:extLst>
                <a:ext uri="{FF2B5EF4-FFF2-40B4-BE49-F238E27FC236}">
                  <a16:creationId xmlns:a16="http://schemas.microsoft.com/office/drawing/2014/main" id="{80BA2DC1-0C48-9050-E9D0-F709FE762B22}"/>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D5ABDAF9-C43A-829E-F69E-E5649480E049}"/>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cxnSp>
        <p:nvCxnSpPr>
          <p:cNvPr id="63" name="LineBasicDefault 292">
            <a:extLst>
              <a:ext uri="{FF2B5EF4-FFF2-40B4-BE49-F238E27FC236}">
                <a16:creationId xmlns:a16="http://schemas.microsoft.com/office/drawing/2014/main" id="{B4FEF495-4229-C8E0-9332-6AF1ACC9CEF2}"/>
              </a:ext>
            </a:extLst>
          </p:cNvPr>
          <p:cNvCxnSpPr>
            <a:cxnSpLocks/>
          </p:cNvCxnSpPr>
          <p:nvPr>
            <p:custDataLst>
              <p:tags r:id="rId4"/>
            </p:custDataLst>
          </p:nvPr>
        </p:nvCxnSpPr>
        <p:spPr>
          <a:xfrm>
            <a:off x="601594" y="1393734"/>
            <a:ext cx="642453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B0DA840-8F81-4CC2-F681-800C866E8C53}"/>
              </a:ext>
            </a:extLst>
          </p:cNvPr>
          <p:cNvSpPr txBox="1">
            <a:spLocks/>
          </p:cNvSpPr>
          <p:nvPr/>
        </p:nvSpPr>
        <p:spPr>
          <a:xfrm>
            <a:off x="601594" y="1178290"/>
            <a:ext cx="513541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Representative attestation template</a:t>
            </a:r>
            <a:endParaRPr lang="en-US" sz="1400" noProof="1"/>
          </a:p>
        </p:txBody>
      </p:sp>
      <p:sp>
        <p:nvSpPr>
          <p:cNvPr id="33" name="Rectangle 32">
            <a:extLst>
              <a:ext uri="{FF2B5EF4-FFF2-40B4-BE49-F238E27FC236}">
                <a16:creationId xmlns:a16="http://schemas.microsoft.com/office/drawing/2014/main" id="{B265AF10-3C5E-7A50-64AE-9874DE7CDC50}"/>
              </a:ext>
            </a:extLst>
          </p:cNvPr>
          <p:cNvSpPr>
            <a:spLocks/>
          </p:cNvSpPr>
          <p:nvPr/>
        </p:nvSpPr>
        <p:spPr>
          <a:xfrm>
            <a:off x="3864453" y="3648349"/>
            <a:ext cx="3161676" cy="195485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pic>
        <p:nvPicPr>
          <p:cNvPr id="14" name="Picture 13">
            <a:extLst>
              <a:ext uri="{FF2B5EF4-FFF2-40B4-BE49-F238E27FC236}">
                <a16:creationId xmlns:a16="http://schemas.microsoft.com/office/drawing/2014/main" id="{15CABC12-3478-9F57-1E76-27DEC43C318B}"/>
              </a:ext>
            </a:extLst>
          </p:cNvPr>
          <p:cNvPicPr>
            <a:picLocks noChangeAspect="1"/>
          </p:cNvPicPr>
          <p:nvPr/>
        </p:nvPicPr>
        <p:blipFill>
          <a:blip r:embed="rId17"/>
          <a:stretch>
            <a:fillRect/>
          </a:stretch>
        </p:blipFill>
        <p:spPr>
          <a:xfrm>
            <a:off x="498917" y="1460551"/>
            <a:ext cx="3230675" cy="3688239"/>
          </a:xfrm>
          <a:prstGeom prst="rect">
            <a:avLst/>
          </a:prstGeom>
        </p:spPr>
      </p:pic>
      <p:sp>
        <p:nvSpPr>
          <p:cNvPr id="12" name="Rectangle 11">
            <a:extLst>
              <a:ext uri="{FF2B5EF4-FFF2-40B4-BE49-F238E27FC236}">
                <a16:creationId xmlns:a16="http://schemas.microsoft.com/office/drawing/2014/main" id="{BF2112A2-5D58-AE2E-BE6C-D4CA21EB86A8}"/>
              </a:ext>
            </a:extLst>
          </p:cNvPr>
          <p:cNvSpPr>
            <a:spLocks/>
          </p:cNvSpPr>
          <p:nvPr/>
        </p:nvSpPr>
        <p:spPr>
          <a:xfrm>
            <a:off x="498917" y="3080726"/>
            <a:ext cx="3223061" cy="213488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13" name="TrackerNumBlue 4">
            <a:extLst>
              <a:ext uri="{FF2B5EF4-FFF2-40B4-BE49-F238E27FC236}">
                <a16:creationId xmlns:a16="http://schemas.microsoft.com/office/drawing/2014/main" id="{FF5CE3AC-9084-D3DF-5F2A-493CBFC54E51}"/>
              </a:ext>
            </a:extLst>
          </p:cNvPr>
          <p:cNvSpPr/>
          <p:nvPr>
            <p:custDataLst>
              <p:tags r:id="rId5"/>
            </p:custDataLst>
          </p:nvPr>
        </p:nvSpPr>
        <p:spPr>
          <a:xfrm>
            <a:off x="351633" y="294938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pic>
        <p:nvPicPr>
          <p:cNvPr id="31" name="Picture 30">
            <a:extLst>
              <a:ext uri="{FF2B5EF4-FFF2-40B4-BE49-F238E27FC236}">
                <a16:creationId xmlns:a16="http://schemas.microsoft.com/office/drawing/2014/main" id="{15D38018-C731-0429-2A37-D1F3BE4BF56B}"/>
              </a:ext>
            </a:extLst>
          </p:cNvPr>
          <p:cNvPicPr>
            <a:picLocks noChangeAspect="1"/>
          </p:cNvPicPr>
          <p:nvPr/>
        </p:nvPicPr>
        <p:blipFill>
          <a:blip r:embed="rId18"/>
          <a:stretch>
            <a:fillRect/>
          </a:stretch>
        </p:blipFill>
        <p:spPr>
          <a:xfrm>
            <a:off x="3982134" y="1689908"/>
            <a:ext cx="3116646" cy="235396"/>
          </a:xfrm>
          <a:prstGeom prst="rect">
            <a:avLst/>
          </a:prstGeom>
        </p:spPr>
      </p:pic>
      <p:pic>
        <p:nvPicPr>
          <p:cNvPr id="37" name="Picture 36">
            <a:extLst>
              <a:ext uri="{FF2B5EF4-FFF2-40B4-BE49-F238E27FC236}">
                <a16:creationId xmlns:a16="http://schemas.microsoft.com/office/drawing/2014/main" id="{8F75E423-24A3-F59B-F298-B5E36FC4D381}"/>
              </a:ext>
            </a:extLst>
          </p:cNvPr>
          <p:cNvPicPr>
            <a:picLocks noChangeAspect="1"/>
          </p:cNvPicPr>
          <p:nvPr/>
        </p:nvPicPr>
        <p:blipFill>
          <a:blip r:embed="rId19"/>
          <a:stretch>
            <a:fillRect/>
          </a:stretch>
        </p:blipFill>
        <p:spPr>
          <a:xfrm>
            <a:off x="3982134" y="1911713"/>
            <a:ext cx="2913238" cy="1488383"/>
          </a:xfrm>
          <a:prstGeom prst="rect">
            <a:avLst/>
          </a:prstGeom>
        </p:spPr>
      </p:pic>
      <p:pic>
        <p:nvPicPr>
          <p:cNvPr id="39" name="Picture 38">
            <a:extLst>
              <a:ext uri="{FF2B5EF4-FFF2-40B4-BE49-F238E27FC236}">
                <a16:creationId xmlns:a16="http://schemas.microsoft.com/office/drawing/2014/main" id="{ECF210C2-2EAC-3FE1-5063-0AB3E121B7AC}"/>
              </a:ext>
            </a:extLst>
          </p:cNvPr>
          <p:cNvPicPr>
            <a:picLocks noChangeAspect="1"/>
          </p:cNvPicPr>
          <p:nvPr/>
        </p:nvPicPr>
        <p:blipFill>
          <a:blip r:embed="rId20"/>
          <a:stretch>
            <a:fillRect/>
          </a:stretch>
        </p:blipFill>
        <p:spPr>
          <a:xfrm>
            <a:off x="4001318" y="3739999"/>
            <a:ext cx="3003662" cy="1855737"/>
          </a:xfrm>
          <a:prstGeom prst="rect">
            <a:avLst/>
          </a:prstGeom>
        </p:spPr>
      </p:pic>
      <p:sp>
        <p:nvSpPr>
          <p:cNvPr id="16" name="Rectangle 15">
            <a:extLst>
              <a:ext uri="{FF2B5EF4-FFF2-40B4-BE49-F238E27FC236}">
                <a16:creationId xmlns:a16="http://schemas.microsoft.com/office/drawing/2014/main" id="{28EDFC77-221E-C95D-9A9F-4005D11B5907}"/>
              </a:ext>
            </a:extLst>
          </p:cNvPr>
          <p:cNvSpPr>
            <a:spLocks/>
          </p:cNvSpPr>
          <p:nvPr/>
        </p:nvSpPr>
        <p:spPr>
          <a:xfrm>
            <a:off x="3864454" y="1597712"/>
            <a:ext cx="3161676" cy="1802384"/>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30" name="TrackerNumBlue 4">
            <a:extLst>
              <a:ext uri="{FF2B5EF4-FFF2-40B4-BE49-F238E27FC236}">
                <a16:creationId xmlns:a16="http://schemas.microsoft.com/office/drawing/2014/main" id="{AA1B9F01-2819-A690-F981-354E30F047D5}"/>
              </a:ext>
            </a:extLst>
          </p:cNvPr>
          <p:cNvSpPr/>
          <p:nvPr>
            <p:custDataLst>
              <p:tags r:id="rId6"/>
            </p:custDataLst>
          </p:nvPr>
        </p:nvSpPr>
        <p:spPr>
          <a:xfrm>
            <a:off x="3721978" y="142527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35" name="TrackerNumBlue 4">
            <a:extLst>
              <a:ext uri="{FF2B5EF4-FFF2-40B4-BE49-F238E27FC236}">
                <a16:creationId xmlns:a16="http://schemas.microsoft.com/office/drawing/2014/main" id="{A71FB0C9-50CF-5794-363B-4EB853EF8012}"/>
              </a:ext>
            </a:extLst>
          </p:cNvPr>
          <p:cNvSpPr/>
          <p:nvPr>
            <p:custDataLst>
              <p:tags r:id="rId7"/>
            </p:custDataLst>
          </p:nvPr>
        </p:nvSpPr>
        <p:spPr>
          <a:xfrm>
            <a:off x="3721978" y="347537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6" name="Rectangle 5">
            <a:extLst>
              <a:ext uri="{FF2B5EF4-FFF2-40B4-BE49-F238E27FC236}">
                <a16:creationId xmlns:a16="http://schemas.microsoft.com/office/drawing/2014/main" id="{97AF88D9-FD85-35C2-7D97-29AF60A86868}"/>
              </a:ext>
            </a:extLst>
          </p:cNvPr>
          <p:cNvSpPr/>
          <p:nvPr/>
        </p:nvSpPr>
        <p:spPr>
          <a:xfrm>
            <a:off x="601594" y="5708088"/>
            <a:ext cx="6527212" cy="616170"/>
          </a:xfrm>
          <a:prstGeom prst="rect">
            <a:avLst/>
          </a:prstGeom>
          <a:solidFill>
            <a:schemeClr val="accent1">
              <a:lumMod val="10000"/>
              <a:lumOff val="90000"/>
            </a:schemeClr>
          </a:solidFill>
          <a:ln>
            <a:solidFill>
              <a:schemeClr val="accent1">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a:solidFill>
                  <a:schemeClr val="tx1"/>
                </a:solidFill>
              </a:rPr>
              <a:t>An ILLE may satisfy one or more eligibility criteria through the actions of a non-affiliated entity</a:t>
            </a:r>
            <a:r>
              <a:rPr lang="en-US" sz="1200">
                <a:solidFill>
                  <a:schemeClr val="tx1"/>
                </a:solidFill>
              </a:rPr>
              <a:t> that has been designated by the ILLE to perform such actions as the ILLE’s agent under a contractual arrangement</a:t>
            </a:r>
            <a:r>
              <a:rPr lang="en-US" sz="1200" baseline="30000">
                <a:solidFill>
                  <a:schemeClr val="tx1"/>
                </a:solidFill>
              </a:rPr>
              <a:t>1</a:t>
            </a:r>
            <a:endParaRPr lang="en-US" sz="1200">
              <a:solidFill>
                <a:schemeClr val="tx1"/>
              </a:solidFill>
            </a:endParaRPr>
          </a:p>
        </p:txBody>
      </p:sp>
      <p:sp>
        <p:nvSpPr>
          <p:cNvPr id="9" name="5. Source">
            <a:extLst>
              <a:ext uri="{FF2B5EF4-FFF2-40B4-BE49-F238E27FC236}">
                <a16:creationId xmlns:a16="http://schemas.microsoft.com/office/drawing/2014/main" id="{5FDBAB19-0374-27B1-A012-8F27D0BD71B8}"/>
              </a:ext>
            </a:extLst>
          </p:cNvPr>
          <p:cNvSpPr txBox="1"/>
          <p:nvPr>
            <p:custDataLst>
              <p:tags r:id="rId8"/>
            </p:custDataLst>
          </p:nvPr>
        </p:nvSpPr>
        <p:spPr>
          <a:xfrm>
            <a:off x="601594" y="6436609"/>
            <a:ext cx="10797949" cy="138499"/>
          </a:xfrm>
          <a:prstGeom prst="rect">
            <a:avLst/>
          </a:prstGeom>
          <a:noFill/>
        </p:spPr>
        <p:txBody>
          <a:bodyPr vert="horz" wrap="square" lIns="0" tIns="0" rIns="0" bIns="0" rtlCol="0" anchor="b" anchorCtr="0">
            <a:spAutoFit/>
          </a:bodyPr>
          <a:lstStyle/>
          <a:p>
            <a:r>
              <a:rPr lang="fr-FR" sz="900"/>
              <a:t>1. </a:t>
            </a:r>
            <a:r>
              <a:rPr lang="en-US" sz="900"/>
              <a:t>The ILLE is not required to provide a copy of the contract as part of its submission package to its Interconnecting TSP or DSP, but the ILLE must provide a copy if ERCOT requests it</a:t>
            </a:r>
          </a:p>
        </p:txBody>
      </p:sp>
    </p:spTree>
    <p:extLst>
      <p:ext uri="{BB962C8B-B14F-4D97-AF65-F5344CB8AC3E}">
        <p14:creationId xmlns:p14="http://schemas.microsoft.com/office/powerpoint/2010/main" val="3577198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B2F7C-3F48-28A4-7B0F-7912EE4CE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CAC7BC-18EC-80E9-DA5D-57CDCD656F60}"/>
              </a:ext>
            </a:extLst>
          </p:cNvPr>
          <p:cNvSpPr>
            <a:spLocks noGrp="1"/>
          </p:cNvSpPr>
          <p:nvPr>
            <p:ph type="title"/>
          </p:nvPr>
        </p:nvSpPr>
        <p:spPr/>
        <p:txBody>
          <a:bodyPr/>
          <a:lstStyle/>
          <a:p>
            <a:r>
              <a:rPr lang="en-US"/>
              <a:t>Key Deadlines for Batch Zero</a:t>
            </a:r>
          </a:p>
        </p:txBody>
      </p:sp>
      <p:sp>
        <p:nvSpPr>
          <p:cNvPr id="3" name="Text Placeholder 2">
            <a:extLst>
              <a:ext uri="{FF2B5EF4-FFF2-40B4-BE49-F238E27FC236}">
                <a16:creationId xmlns:a16="http://schemas.microsoft.com/office/drawing/2014/main" id="{02FC7DB9-EF7F-DBF5-78BE-92F4B53C1E16}"/>
              </a:ext>
            </a:extLst>
          </p:cNvPr>
          <p:cNvSpPr>
            <a:spLocks noGrp="1"/>
          </p:cNvSpPr>
          <p:nvPr>
            <p:ph type="body" sz="quarter" idx="17"/>
          </p:nvPr>
        </p:nvSpPr>
        <p:spPr>
          <a:xfrm>
            <a:off x="495299" y="1371600"/>
            <a:ext cx="6791325" cy="5029200"/>
          </a:xfrm>
        </p:spPr>
        <p:txBody>
          <a:bodyPr>
            <a:normAutofit fontScale="92500" lnSpcReduction="10000"/>
          </a:bodyPr>
          <a:lstStyle/>
          <a:p>
            <a:pPr marL="285750" indent="-285750">
              <a:buFont typeface="Arial" panose="020B0604020202020204" pitchFamily="34" charset="0"/>
              <a:buChar char="•"/>
            </a:pPr>
            <a:r>
              <a:rPr lang="en-US" sz="2400"/>
              <a:t>As drafted in PGRR145, the current Large Load Interconnection Study (LLIS) process will cease operation after July 10, 2026</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This means </a:t>
            </a:r>
            <a:r>
              <a:rPr lang="en-US" sz="2400" b="1"/>
              <a:t>July 10 is the last day ERCOT is able to review and approve LLIS studies</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Starting on July 11, the Batch Zero Interconnection Study will be the </a:t>
            </a:r>
            <a:r>
              <a:rPr lang="en-US" sz="2400" u="sng"/>
              <a:t>only</a:t>
            </a:r>
            <a:r>
              <a:rPr lang="en-US" sz="2400"/>
              <a:t> path to connect a Large Load to the ERCOT system</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The inclusion and treatment of Large Loads in Batch Zero </a:t>
            </a:r>
            <a:r>
              <a:rPr lang="en-US" sz="2400" b="1"/>
              <a:t>will be determined by the status of qualifying studies as they stand at the end of the day on July 10, 2026</a:t>
            </a:r>
          </a:p>
        </p:txBody>
      </p:sp>
      <p:sp>
        <p:nvSpPr>
          <p:cNvPr id="6" name="Slide Number Placeholder 5">
            <a:extLst>
              <a:ext uri="{FF2B5EF4-FFF2-40B4-BE49-F238E27FC236}">
                <a16:creationId xmlns:a16="http://schemas.microsoft.com/office/drawing/2014/main" id="{EF030D1C-0F31-58CC-B313-5047AC746014}"/>
              </a:ext>
            </a:extLst>
          </p:cNvPr>
          <p:cNvSpPr>
            <a:spLocks noGrp="1"/>
          </p:cNvSpPr>
          <p:nvPr>
            <p:ph type="sldNum" sz="quarter" idx="12"/>
          </p:nvPr>
        </p:nvSpPr>
        <p:spPr>
          <a:solidFill>
            <a:srgbClr val="E6EBEF"/>
          </a:solidFill>
        </p:spPr>
        <p:txBody>
          <a:bodyPr/>
          <a:lstStyle/>
          <a:p>
            <a:fld id="{BCDE79FB-97BA-492B-8D57-F1373F9ADA95}" type="slidenum">
              <a:rPr lang="en-US" smtClean="0"/>
              <a:t>41</a:t>
            </a:fld>
            <a:endParaRPr lang="en-US"/>
          </a:p>
        </p:txBody>
      </p:sp>
      <p:graphicFrame>
        <p:nvGraphicFramePr>
          <p:cNvPr id="16" name="Content Placeholder 15">
            <a:extLst>
              <a:ext uri="{FF2B5EF4-FFF2-40B4-BE49-F238E27FC236}">
                <a16:creationId xmlns:a16="http://schemas.microsoft.com/office/drawing/2014/main" id="{6672D66E-3304-B495-4368-09AED1F8A07C}"/>
              </a:ext>
            </a:extLst>
          </p:cNvPr>
          <p:cNvGraphicFramePr>
            <a:graphicFrameLocks noGrp="1"/>
          </p:cNvGraphicFramePr>
          <p:nvPr>
            <p:ph idx="16"/>
          </p:nvPr>
        </p:nvGraphicFramePr>
        <p:xfrm>
          <a:off x="7863551" y="914400"/>
          <a:ext cx="415097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333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0DF07-FEDE-0B1F-E3AE-00A3E4A70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21ECD8-B909-FF3B-06BD-AC7AB31B2BC8}"/>
              </a:ext>
            </a:extLst>
          </p:cNvPr>
          <p:cNvSpPr>
            <a:spLocks noGrp="1"/>
          </p:cNvSpPr>
          <p:nvPr>
            <p:ph type="title"/>
          </p:nvPr>
        </p:nvSpPr>
        <p:spPr/>
        <p:txBody>
          <a:bodyPr/>
          <a:lstStyle/>
          <a:p>
            <a:r>
              <a:rPr lang="en-US"/>
              <a:t>Review of PGRR115 Process Timelines – Kick-off and Study Scoping</a:t>
            </a:r>
          </a:p>
        </p:txBody>
      </p:sp>
      <p:sp>
        <p:nvSpPr>
          <p:cNvPr id="3" name="Text Placeholder 2">
            <a:extLst>
              <a:ext uri="{FF2B5EF4-FFF2-40B4-BE49-F238E27FC236}">
                <a16:creationId xmlns:a16="http://schemas.microsoft.com/office/drawing/2014/main" id="{17AD4E47-71A9-77B8-D357-AC4C7889446A}"/>
              </a:ext>
            </a:extLst>
          </p:cNvPr>
          <p:cNvSpPr>
            <a:spLocks noGrp="1"/>
          </p:cNvSpPr>
          <p:nvPr>
            <p:ph type="body" sz="quarter" idx="16"/>
          </p:nvPr>
        </p:nvSpPr>
        <p:spPr>
          <a:xfrm>
            <a:off x="495301" y="1676400"/>
            <a:ext cx="6518958" cy="4921170"/>
          </a:xfrm>
        </p:spPr>
        <p:txBody>
          <a:bodyPr/>
          <a:lstStyle/>
          <a:p>
            <a:pPr marL="285750" indent="-285750">
              <a:buFont typeface="Arial" panose="020B0604020202020204" pitchFamily="34" charset="0"/>
              <a:buChar char="•"/>
            </a:pPr>
            <a:r>
              <a:rPr lang="en-US" sz="1800"/>
              <a:t>Per Section 9.3.2 of the </a:t>
            </a:r>
            <a:r>
              <a:rPr lang="en-US" sz="1800" u="sng"/>
              <a:t>current</a:t>
            </a:r>
            <a:r>
              <a:rPr lang="en-US" sz="1800"/>
              <a:t> Planning Guide, all LLIS studies must be preceded by a kick-off meeting and defined study scope agreed on by ERCOT, the lead TSP, and any affected </a:t>
            </a:r>
            <a:r>
              <a:rPr lang="en-US" sz="1800" err="1"/>
              <a:t>TSPs.</a:t>
            </a:r>
            <a:r>
              <a:rPr lang="en-US" sz="1800"/>
              <a:t> This meeting is required under the Planning Guide and cannot be waived.</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The lead TSP is responsible for scheduling the kick-off meeting. ERCOT does not control when a meeting is scheduled.</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will continue to attend kick-off meetings and to support the study scoping process through July 10.</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As described in the Planning Guide, it can take </a:t>
            </a:r>
            <a:r>
              <a:rPr lang="en-US" sz="1800" b="1"/>
              <a:t>up to 35 Business Days </a:t>
            </a:r>
            <a:r>
              <a:rPr lang="en-US" sz="1800"/>
              <a:t>to finalize a study scope after a kick-off meeting is held. </a:t>
            </a:r>
          </a:p>
          <a:p>
            <a:endParaRPr lang="en-US" sz="1800"/>
          </a:p>
        </p:txBody>
      </p:sp>
      <p:sp>
        <p:nvSpPr>
          <p:cNvPr id="4" name="Text Placeholder 3">
            <a:extLst>
              <a:ext uri="{FF2B5EF4-FFF2-40B4-BE49-F238E27FC236}">
                <a16:creationId xmlns:a16="http://schemas.microsoft.com/office/drawing/2014/main" id="{5E03CDB8-1E52-5144-86B2-8F9E9A514E37}"/>
              </a:ext>
            </a:extLst>
          </p:cNvPr>
          <p:cNvSpPr>
            <a:spLocks noGrp="1"/>
          </p:cNvSpPr>
          <p:nvPr>
            <p:ph type="body" sz="quarter" idx="15"/>
          </p:nvPr>
        </p:nvSpPr>
        <p:spPr>
          <a:xfrm flipH="1">
            <a:off x="7598003" y="1676400"/>
            <a:ext cx="4060596" cy="3532208"/>
          </a:xfrm>
        </p:spPr>
        <p:txBody>
          <a:bodyPr/>
          <a:lstStyle/>
          <a:p>
            <a:r>
              <a:rPr lang="en-US" sz="2000"/>
              <a:t>Key Takeaways</a:t>
            </a:r>
          </a:p>
          <a:p>
            <a:pPr marL="285750" indent="-285750">
              <a:buFont typeface="Arial" panose="020B0604020202020204" pitchFamily="34" charset="0"/>
              <a:buChar char="•"/>
            </a:pPr>
            <a:r>
              <a:rPr lang="en-US" sz="1800" b="0"/>
              <a:t>The existing kick-off and scoping process remains in effect.</a:t>
            </a:r>
          </a:p>
          <a:p>
            <a:pPr marL="285750" indent="-285750">
              <a:buFont typeface="Arial" panose="020B0604020202020204" pitchFamily="34" charset="0"/>
              <a:buChar char="•"/>
            </a:pPr>
            <a:r>
              <a:rPr lang="en-US" sz="1800" b="0"/>
              <a:t>ERCOT continues to attend kick-off meetings and review study scopes.</a:t>
            </a:r>
          </a:p>
          <a:p>
            <a:pPr marL="285750" indent="-285750">
              <a:buFont typeface="Arial" panose="020B0604020202020204" pitchFamily="34" charset="0"/>
              <a:buChar char="•"/>
            </a:pPr>
            <a:r>
              <a:rPr lang="en-US" sz="1800"/>
              <a:t>ERCOT cannot guarantee a new or updated study report submitted after May 28, 2026 will be reviewed by July 10.</a:t>
            </a:r>
          </a:p>
        </p:txBody>
      </p:sp>
      <p:sp>
        <p:nvSpPr>
          <p:cNvPr id="5" name="Slide Number Placeholder 4">
            <a:extLst>
              <a:ext uri="{FF2B5EF4-FFF2-40B4-BE49-F238E27FC236}">
                <a16:creationId xmlns:a16="http://schemas.microsoft.com/office/drawing/2014/main" id="{24CEF0E0-DB62-0F29-E9B6-E1BECC3548B7}"/>
              </a:ext>
            </a:extLst>
          </p:cNvPr>
          <p:cNvSpPr>
            <a:spLocks noGrp="1"/>
          </p:cNvSpPr>
          <p:nvPr>
            <p:ph type="sldNum" sz="quarter" idx="12"/>
          </p:nvPr>
        </p:nvSpPr>
        <p:spPr/>
        <p:txBody>
          <a:bodyPr/>
          <a:lstStyle/>
          <a:p>
            <a:fld id="{BCDE79FB-97BA-492B-8D57-F1373F9ADA95}" type="slidenum">
              <a:rPr lang="en-US" smtClean="0"/>
              <a:t>42</a:t>
            </a:fld>
            <a:endParaRPr lang="en-US"/>
          </a:p>
        </p:txBody>
      </p:sp>
    </p:spTree>
    <p:extLst>
      <p:ext uri="{BB962C8B-B14F-4D97-AF65-F5344CB8AC3E}">
        <p14:creationId xmlns:p14="http://schemas.microsoft.com/office/powerpoint/2010/main" val="399272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54FBA-4704-6ABD-A611-B5F3B54CBC8B}"/>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1224458-3964-7171-9B8C-5CD2982D4FC3}"/>
              </a:ext>
            </a:extLst>
          </p:cNvPr>
          <p:cNvGraphicFramePr>
            <a:graphicFrameLocks noChangeAspect="1"/>
          </p:cNvGraphicFramePr>
          <p:nvPr>
            <p:custDataLst>
              <p:tags r:id="rId1"/>
            </p:custDataLst>
            <p:extLst>
              <p:ext uri="{D42A27DB-BD31-4B8C-83A1-F6EECF244321}">
                <p14:modId xmlns:p14="http://schemas.microsoft.com/office/powerpoint/2010/main" val="2638375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9" name="think-cell data - do not delete" hidden="1">
                        <a:extLst>
                          <a:ext uri="{FF2B5EF4-FFF2-40B4-BE49-F238E27FC236}">
                            <a16:creationId xmlns:a16="http://schemas.microsoft.com/office/drawing/2014/main" id="{71224458-3964-7171-9B8C-5CD2982D4F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B3DA58E-4CBA-5B98-067F-47BEF2F2B5E6}"/>
              </a:ext>
            </a:extLst>
          </p:cNvPr>
          <p:cNvSpPr>
            <a:spLocks noGrp="1"/>
          </p:cNvSpPr>
          <p:nvPr>
            <p:ph type="title"/>
          </p:nvPr>
        </p:nvSpPr>
        <p:spPr/>
        <p:txBody>
          <a:bodyPr vert="horz"/>
          <a:lstStyle/>
          <a:p>
            <a:r>
              <a:rPr lang="en-US"/>
              <a:t>Model Review</a:t>
            </a:r>
          </a:p>
        </p:txBody>
      </p:sp>
      <p:sp>
        <p:nvSpPr>
          <p:cNvPr id="4" name="Slide Number Placeholder 5">
            <a:extLst>
              <a:ext uri="{FF2B5EF4-FFF2-40B4-BE49-F238E27FC236}">
                <a16:creationId xmlns:a16="http://schemas.microsoft.com/office/drawing/2014/main" id="{EB7E435A-F49A-BE75-EBD2-C418C84BB43B}"/>
              </a:ext>
            </a:extLst>
          </p:cNvPr>
          <p:cNvSpPr>
            <a:spLocks noGrp="1"/>
          </p:cNvSpPr>
          <p:nvPr>
            <p:ph type="sldNum" sz="quarter" idx="12"/>
          </p:nvPr>
        </p:nvSpPr>
        <p:spPr/>
        <p:txBody>
          <a:bodyPr/>
          <a:lstStyle/>
          <a:p>
            <a:fld id="{BCDE79FB-97BA-492B-8D57-F1373F9ADA95}" type="slidenum">
              <a:rPr lang="en-US" smtClean="0"/>
              <a:t>43</a:t>
            </a:fld>
            <a:endParaRPr lang="en-US"/>
          </a:p>
        </p:txBody>
      </p:sp>
      <p:sp>
        <p:nvSpPr>
          <p:cNvPr id="5" name="Shape 2">
            <a:extLst>
              <a:ext uri="{FF2B5EF4-FFF2-40B4-BE49-F238E27FC236}">
                <a16:creationId xmlns:a16="http://schemas.microsoft.com/office/drawing/2014/main" id="{DB4B7233-77DF-EAD8-181C-DCA4EADD4114}"/>
              </a:ext>
            </a:extLst>
          </p:cNvPr>
          <p:cNvSpPr/>
          <p:nvPr/>
        </p:nvSpPr>
        <p:spPr>
          <a:xfrm>
            <a:off x="2213285" y="1371601"/>
            <a:ext cx="7765430" cy="3385226"/>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6" name="Shape 3">
            <a:extLst>
              <a:ext uri="{FF2B5EF4-FFF2-40B4-BE49-F238E27FC236}">
                <a16:creationId xmlns:a16="http://schemas.microsoft.com/office/drawing/2014/main" id="{7B6D63BF-81C5-A1A2-14F1-8CF5E106CE3E}"/>
              </a:ext>
            </a:extLst>
          </p:cNvPr>
          <p:cNvSpPr/>
          <p:nvPr/>
        </p:nvSpPr>
        <p:spPr>
          <a:xfrm>
            <a:off x="2213286" y="1371601"/>
            <a:ext cx="7765428" cy="486382"/>
          </a:xfrm>
          <a:prstGeom prst="rect">
            <a:avLst/>
          </a:prstGeom>
          <a:solidFill>
            <a:srgbClr val="1C7293"/>
          </a:solidFill>
          <a:ln w="12700">
            <a:solidFill>
              <a:srgbClr val="1C7293"/>
            </a:solidFill>
            <a:prstDash val="solid"/>
          </a:ln>
        </p:spPr>
        <p:txBody>
          <a:bodyPr/>
          <a:lstStyle/>
          <a:p>
            <a:endParaRPr lang="en-US"/>
          </a:p>
        </p:txBody>
      </p:sp>
      <p:sp>
        <p:nvSpPr>
          <p:cNvPr id="7" name="Text 4">
            <a:extLst>
              <a:ext uri="{FF2B5EF4-FFF2-40B4-BE49-F238E27FC236}">
                <a16:creationId xmlns:a16="http://schemas.microsoft.com/office/drawing/2014/main" id="{F6C1718E-14FD-8065-E870-F9B10B6C4AB7}"/>
              </a:ext>
            </a:extLst>
          </p:cNvPr>
          <p:cNvSpPr/>
          <p:nvPr/>
        </p:nvSpPr>
        <p:spPr>
          <a:xfrm>
            <a:off x="2350445" y="1371601"/>
            <a:ext cx="7558037" cy="365760"/>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Voltage Ride-Through (VRT) Testing</a:t>
            </a:r>
            <a:endParaRPr lang="en-US" sz="2000"/>
          </a:p>
        </p:txBody>
      </p:sp>
      <p:sp>
        <p:nvSpPr>
          <p:cNvPr id="8" name="Text 5">
            <a:extLst>
              <a:ext uri="{FF2B5EF4-FFF2-40B4-BE49-F238E27FC236}">
                <a16:creationId xmlns:a16="http://schemas.microsoft.com/office/drawing/2014/main" id="{60482EE3-61DA-8B1A-FBA6-A8BE7645EFC2}"/>
              </a:ext>
            </a:extLst>
          </p:cNvPr>
          <p:cNvSpPr/>
          <p:nvPr/>
        </p:nvSpPr>
        <p:spPr>
          <a:xfrm>
            <a:off x="2347771" y="1935706"/>
            <a:ext cx="7358734" cy="2490379"/>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ERCOT will perform VRT testing for applicable Large Computational Loads (LCLs) subject to NOGRR282.</a:t>
            </a:r>
            <a:endParaRPr lang="en-US"/>
          </a:p>
          <a:p>
            <a:pPr marL="0" indent="0">
              <a:buNone/>
            </a:pPr>
            <a:r>
              <a:rPr lang="en-US">
                <a:solidFill>
                  <a:srgbClr val="1A2740"/>
                </a:solidFill>
                <a:latin typeface="Calibri" pitchFamily="34" charset="0"/>
                <a:ea typeface="Calibri" pitchFamily="34" charset="-122"/>
                <a:cs typeface="Calibri" pitchFamily="34" charset="-120"/>
              </a:rPr>
              <a:t> </a:t>
            </a:r>
            <a:endParaRPr lang="en-US"/>
          </a:p>
          <a:p>
            <a:pPr marL="0" indent="0">
              <a:buNone/>
            </a:pPr>
            <a:r>
              <a:rPr lang="en-US" b="1">
                <a:solidFill>
                  <a:srgbClr val="1A2740"/>
                </a:solidFill>
                <a:latin typeface="Calibri" pitchFamily="34" charset="0"/>
                <a:ea typeface="Calibri" pitchFamily="34" charset="-122"/>
                <a:cs typeface="Calibri" pitchFamily="34" charset="-120"/>
              </a:rPr>
              <a:t>If a model does NOT meet NOGRR282 requirements: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ERCOT will notify the interconnecting TSP and ILLE</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The load remains in Batch Zero with no impact to allocation</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The ILLE should coordinate with the TSP to update the model before the completion of Batch Zero</a:t>
            </a:r>
            <a:endParaRPr lang="en-US"/>
          </a:p>
        </p:txBody>
      </p:sp>
    </p:spTree>
    <p:extLst>
      <p:ext uri="{BB962C8B-B14F-4D97-AF65-F5344CB8AC3E}">
        <p14:creationId xmlns:p14="http://schemas.microsoft.com/office/powerpoint/2010/main" val="1132302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85467-6A15-D4FD-95B8-541EB281F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CBAF99-F662-9F21-041D-0D9F39C4BDF9}"/>
              </a:ext>
            </a:extLst>
          </p:cNvPr>
          <p:cNvSpPr>
            <a:spLocks noGrp="1"/>
          </p:cNvSpPr>
          <p:nvPr>
            <p:ph type="title"/>
          </p:nvPr>
        </p:nvSpPr>
        <p:spPr/>
        <p:txBody>
          <a:bodyPr/>
          <a:lstStyle/>
          <a:p>
            <a:r>
              <a:rPr lang="en-US"/>
              <a:t>Summary of Key Dates</a:t>
            </a:r>
          </a:p>
        </p:txBody>
      </p:sp>
      <p:sp>
        <p:nvSpPr>
          <p:cNvPr id="4" name="Slide Number Placeholder 3">
            <a:extLst>
              <a:ext uri="{FF2B5EF4-FFF2-40B4-BE49-F238E27FC236}">
                <a16:creationId xmlns:a16="http://schemas.microsoft.com/office/drawing/2014/main" id="{639834F9-99B8-A557-A6ED-9E12F5EB157E}"/>
              </a:ext>
            </a:extLst>
          </p:cNvPr>
          <p:cNvSpPr>
            <a:spLocks noGrp="1"/>
          </p:cNvSpPr>
          <p:nvPr>
            <p:ph type="sldNum" sz="quarter" idx="12"/>
          </p:nvPr>
        </p:nvSpPr>
        <p:spPr/>
        <p:txBody>
          <a:bodyPr/>
          <a:lstStyle/>
          <a:p>
            <a:fld id="{BCDE79FB-97BA-492B-8D57-F1373F9ADA95}" type="slidenum">
              <a:rPr lang="en-US" smtClean="0"/>
              <a:t>44</a:t>
            </a:fld>
            <a:endParaRPr lang="en-US"/>
          </a:p>
        </p:txBody>
      </p:sp>
      <p:sp>
        <p:nvSpPr>
          <p:cNvPr id="6" name="Rectangle 5">
            <a:extLst>
              <a:ext uri="{FF2B5EF4-FFF2-40B4-BE49-F238E27FC236}">
                <a16:creationId xmlns:a16="http://schemas.microsoft.com/office/drawing/2014/main" id="{FD6A18F8-2D80-99EA-353B-D414FCEA4EE9}"/>
              </a:ext>
            </a:extLst>
          </p:cNvPr>
          <p:cNvSpPr/>
          <p:nvPr/>
        </p:nvSpPr>
        <p:spPr>
          <a:xfrm>
            <a:off x="296601" y="3317886"/>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F33F01-E587-8863-898B-6138489142DC}"/>
              </a:ext>
            </a:extLst>
          </p:cNvPr>
          <p:cNvSpPr/>
          <p:nvPr/>
        </p:nvSpPr>
        <p:spPr>
          <a:xfrm>
            <a:off x="2217998" y="3317886"/>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547488B-3FEC-1021-4343-C3D160DD5BED}"/>
              </a:ext>
            </a:extLst>
          </p:cNvPr>
          <p:cNvSpPr/>
          <p:nvPr/>
        </p:nvSpPr>
        <p:spPr>
          <a:xfrm>
            <a:off x="4139395" y="3317885"/>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D530D4-0329-1A99-F263-AAF041C7A7CD}"/>
              </a:ext>
            </a:extLst>
          </p:cNvPr>
          <p:cNvSpPr/>
          <p:nvPr/>
        </p:nvSpPr>
        <p:spPr>
          <a:xfrm>
            <a:off x="6060792" y="3317884"/>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0E587B-69CD-330E-4F62-0A6B873C1491}"/>
              </a:ext>
            </a:extLst>
          </p:cNvPr>
          <p:cNvSpPr/>
          <p:nvPr/>
        </p:nvSpPr>
        <p:spPr>
          <a:xfrm>
            <a:off x="7982189" y="3317883"/>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4AEBB2-2B55-C3DE-5F26-A83CB6C691F6}"/>
              </a:ext>
            </a:extLst>
          </p:cNvPr>
          <p:cNvSpPr/>
          <p:nvPr/>
        </p:nvSpPr>
        <p:spPr>
          <a:xfrm>
            <a:off x="9903586" y="3317882"/>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9695B16-0CE6-5E92-E051-322626E6D240}"/>
              </a:ext>
            </a:extLst>
          </p:cNvPr>
          <p:cNvCxnSpPr>
            <a:cxnSpLocks/>
          </p:cNvCxnSpPr>
          <p:nvPr/>
        </p:nvCxnSpPr>
        <p:spPr>
          <a:xfrm>
            <a:off x="2217998" y="2737705"/>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285919A-B43D-DD15-B075-233285906CF9}"/>
              </a:ext>
            </a:extLst>
          </p:cNvPr>
          <p:cNvCxnSpPr>
            <a:cxnSpLocks/>
          </p:cNvCxnSpPr>
          <p:nvPr/>
        </p:nvCxnSpPr>
        <p:spPr>
          <a:xfrm>
            <a:off x="6060792" y="2734811"/>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9931212-8B8F-F831-B406-A7519B2FC089}"/>
              </a:ext>
            </a:extLst>
          </p:cNvPr>
          <p:cNvCxnSpPr>
            <a:cxnSpLocks/>
          </p:cNvCxnSpPr>
          <p:nvPr/>
        </p:nvCxnSpPr>
        <p:spPr>
          <a:xfrm>
            <a:off x="9903586" y="2734811"/>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C8A28F6-917E-3D73-4CC4-0E9843650C0C}"/>
              </a:ext>
            </a:extLst>
          </p:cNvPr>
          <p:cNvSpPr txBox="1"/>
          <p:nvPr/>
        </p:nvSpPr>
        <p:spPr>
          <a:xfrm>
            <a:off x="389198" y="3502548"/>
            <a:ext cx="1736202" cy="369332"/>
          </a:xfrm>
          <a:prstGeom prst="rect">
            <a:avLst/>
          </a:prstGeom>
          <a:noFill/>
        </p:spPr>
        <p:txBody>
          <a:bodyPr wrap="square" rtlCol="0">
            <a:spAutoFit/>
          </a:bodyPr>
          <a:lstStyle/>
          <a:p>
            <a:pPr algn="ctr"/>
            <a:r>
              <a:rPr lang="en-US" b="1">
                <a:solidFill>
                  <a:srgbClr val="B1E5ED"/>
                </a:solidFill>
              </a:rPr>
              <a:t>May</a:t>
            </a:r>
          </a:p>
        </p:txBody>
      </p:sp>
      <p:sp>
        <p:nvSpPr>
          <p:cNvPr id="19" name="TextBox 18">
            <a:extLst>
              <a:ext uri="{FF2B5EF4-FFF2-40B4-BE49-F238E27FC236}">
                <a16:creationId xmlns:a16="http://schemas.microsoft.com/office/drawing/2014/main" id="{A63DBEDD-87B5-0E48-2E47-090C9FAF0341}"/>
              </a:ext>
            </a:extLst>
          </p:cNvPr>
          <p:cNvSpPr txBox="1"/>
          <p:nvPr/>
        </p:nvSpPr>
        <p:spPr>
          <a:xfrm>
            <a:off x="3271293" y="3502548"/>
            <a:ext cx="1736202" cy="369332"/>
          </a:xfrm>
          <a:prstGeom prst="rect">
            <a:avLst/>
          </a:prstGeom>
          <a:noFill/>
        </p:spPr>
        <p:txBody>
          <a:bodyPr wrap="square" rtlCol="0">
            <a:spAutoFit/>
          </a:bodyPr>
          <a:lstStyle/>
          <a:p>
            <a:pPr algn="ctr"/>
            <a:r>
              <a:rPr lang="en-US" b="1">
                <a:solidFill>
                  <a:srgbClr val="B1E5ED"/>
                </a:solidFill>
              </a:rPr>
              <a:t>June</a:t>
            </a:r>
          </a:p>
        </p:txBody>
      </p:sp>
      <p:sp>
        <p:nvSpPr>
          <p:cNvPr id="20" name="TextBox 19">
            <a:extLst>
              <a:ext uri="{FF2B5EF4-FFF2-40B4-BE49-F238E27FC236}">
                <a16:creationId xmlns:a16="http://schemas.microsoft.com/office/drawing/2014/main" id="{E4236C75-58ED-3E85-AB1C-F933A94CD138}"/>
              </a:ext>
            </a:extLst>
          </p:cNvPr>
          <p:cNvSpPr txBox="1"/>
          <p:nvPr/>
        </p:nvSpPr>
        <p:spPr>
          <a:xfrm>
            <a:off x="7114086" y="3502548"/>
            <a:ext cx="1736202" cy="369332"/>
          </a:xfrm>
          <a:prstGeom prst="rect">
            <a:avLst/>
          </a:prstGeom>
          <a:noFill/>
        </p:spPr>
        <p:txBody>
          <a:bodyPr wrap="square" rtlCol="0">
            <a:spAutoFit/>
          </a:bodyPr>
          <a:lstStyle/>
          <a:p>
            <a:pPr algn="ctr"/>
            <a:r>
              <a:rPr lang="en-US" b="1">
                <a:solidFill>
                  <a:srgbClr val="B1E5ED"/>
                </a:solidFill>
              </a:rPr>
              <a:t>July</a:t>
            </a:r>
          </a:p>
        </p:txBody>
      </p:sp>
      <p:sp>
        <p:nvSpPr>
          <p:cNvPr id="21" name="TextBox 20">
            <a:extLst>
              <a:ext uri="{FF2B5EF4-FFF2-40B4-BE49-F238E27FC236}">
                <a16:creationId xmlns:a16="http://schemas.microsoft.com/office/drawing/2014/main" id="{305BAE7A-EC55-5964-524C-2F535EB5660C}"/>
              </a:ext>
            </a:extLst>
          </p:cNvPr>
          <p:cNvSpPr txBox="1"/>
          <p:nvPr/>
        </p:nvSpPr>
        <p:spPr>
          <a:xfrm>
            <a:off x="9996183" y="3502548"/>
            <a:ext cx="1736202" cy="369332"/>
          </a:xfrm>
          <a:prstGeom prst="rect">
            <a:avLst/>
          </a:prstGeom>
          <a:noFill/>
        </p:spPr>
        <p:txBody>
          <a:bodyPr wrap="square" rtlCol="0">
            <a:spAutoFit/>
          </a:bodyPr>
          <a:lstStyle/>
          <a:p>
            <a:pPr algn="ctr"/>
            <a:r>
              <a:rPr lang="en-US" b="1">
                <a:solidFill>
                  <a:srgbClr val="B1E5ED"/>
                </a:solidFill>
              </a:rPr>
              <a:t>August</a:t>
            </a:r>
          </a:p>
        </p:txBody>
      </p:sp>
      <p:cxnSp>
        <p:nvCxnSpPr>
          <p:cNvPr id="24" name="Straight Arrow Connector 23">
            <a:extLst>
              <a:ext uri="{FF2B5EF4-FFF2-40B4-BE49-F238E27FC236}">
                <a16:creationId xmlns:a16="http://schemas.microsoft.com/office/drawing/2014/main" id="{FE28FFE7-6C45-FAAB-E766-1AC354CB85F7}"/>
              </a:ext>
            </a:extLst>
          </p:cNvPr>
          <p:cNvCxnSpPr>
            <a:cxnSpLocks/>
          </p:cNvCxnSpPr>
          <p:nvPr/>
        </p:nvCxnSpPr>
        <p:spPr>
          <a:xfrm flipV="1">
            <a:off x="1905481" y="4061555"/>
            <a:ext cx="0" cy="81746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C87A39CB-0BD0-FC9A-41A9-3216B8E20F3E}"/>
              </a:ext>
            </a:extLst>
          </p:cNvPr>
          <p:cNvSpPr txBox="1"/>
          <p:nvPr/>
        </p:nvSpPr>
        <p:spPr>
          <a:xfrm>
            <a:off x="1794075" y="4879022"/>
            <a:ext cx="2406090" cy="1477328"/>
          </a:xfrm>
          <a:prstGeom prst="rect">
            <a:avLst/>
          </a:prstGeom>
          <a:noFill/>
          <a:ln>
            <a:noFill/>
          </a:ln>
        </p:spPr>
        <p:txBody>
          <a:bodyPr wrap="square" lIns="91440" tIns="45720" rIns="91440" bIns="45720" rtlCol="0" anchor="t">
            <a:spAutoFit/>
          </a:bodyPr>
          <a:lstStyle/>
          <a:p>
            <a:r>
              <a:rPr lang="en-US" b="1"/>
              <a:t>May 28 </a:t>
            </a:r>
          </a:p>
          <a:p>
            <a:r>
              <a:rPr lang="en-US"/>
              <a:t>Last day a study submitted to ERCOT is guaranteed a review by July 10</a:t>
            </a:r>
          </a:p>
        </p:txBody>
      </p:sp>
      <p:cxnSp>
        <p:nvCxnSpPr>
          <p:cNvPr id="32" name="Straight Arrow Connector 31">
            <a:extLst>
              <a:ext uri="{FF2B5EF4-FFF2-40B4-BE49-F238E27FC236}">
                <a16:creationId xmlns:a16="http://schemas.microsoft.com/office/drawing/2014/main" id="{592E4CCC-9BD0-9B9A-5B6C-6EB5CD0177EC}"/>
              </a:ext>
            </a:extLst>
          </p:cNvPr>
          <p:cNvCxnSpPr>
            <a:cxnSpLocks/>
          </p:cNvCxnSpPr>
          <p:nvPr/>
        </p:nvCxnSpPr>
        <p:spPr>
          <a:xfrm>
            <a:off x="7114086" y="2486887"/>
            <a:ext cx="0" cy="826129"/>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4A669B15-D759-5C45-03F6-61C20E3333E4}"/>
              </a:ext>
            </a:extLst>
          </p:cNvPr>
          <p:cNvSpPr txBox="1"/>
          <p:nvPr/>
        </p:nvSpPr>
        <p:spPr>
          <a:xfrm>
            <a:off x="7021490" y="1009559"/>
            <a:ext cx="2340983" cy="1477328"/>
          </a:xfrm>
          <a:prstGeom prst="rect">
            <a:avLst/>
          </a:prstGeom>
          <a:noFill/>
          <a:ln>
            <a:noFill/>
          </a:ln>
        </p:spPr>
        <p:txBody>
          <a:bodyPr wrap="square" rtlCol="0">
            <a:spAutoFit/>
          </a:bodyPr>
          <a:lstStyle/>
          <a:p>
            <a:r>
              <a:rPr lang="en-US" b="1"/>
              <a:t>July 10</a:t>
            </a:r>
          </a:p>
          <a:p>
            <a:r>
              <a:rPr lang="en-US"/>
              <a:t>Last day for ERCOT to review submitted studies under the current LLIS Process</a:t>
            </a:r>
          </a:p>
        </p:txBody>
      </p:sp>
      <p:cxnSp>
        <p:nvCxnSpPr>
          <p:cNvPr id="35" name="Straight Arrow Connector 34">
            <a:extLst>
              <a:ext uri="{FF2B5EF4-FFF2-40B4-BE49-F238E27FC236}">
                <a16:creationId xmlns:a16="http://schemas.microsoft.com/office/drawing/2014/main" id="{6E69EF89-ED7F-C6CE-5501-D8D71F9033D5}"/>
              </a:ext>
            </a:extLst>
          </p:cNvPr>
          <p:cNvCxnSpPr>
            <a:cxnSpLocks/>
          </p:cNvCxnSpPr>
          <p:nvPr/>
        </p:nvCxnSpPr>
        <p:spPr>
          <a:xfrm flipV="1">
            <a:off x="8961694" y="4061555"/>
            <a:ext cx="0" cy="81746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E2BD8209-C9FF-E9A2-283F-FF2B3EE41FCD}"/>
              </a:ext>
            </a:extLst>
          </p:cNvPr>
          <p:cNvSpPr txBox="1"/>
          <p:nvPr/>
        </p:nvSpPr>
        <p:spPr>
          <a:xfrm>
            <a:off x="8850288" y="4879022"/>
            <a:ext cx="1821569" cy="1477328"/>
          </a:xfrm>
          <a:prstGeom prst="rect">
            <a:avLst/>
          </a:prstGeom>
          <a:noFill/>
          <a:ln>
            <a:noFill/>
          </a:ln>
        </p:spPr>
        <p:txBody>
          <a:bodyPr wrap="square" rtlCol="0">
            <a:spAutoFit/>
          </a:bodyPr>
          <a:lstStyle/>
          <a:p>
            <a:r>
              <a:rPr lang="en-US" b="1"/>
              <a:t>July 24</a:t>
            </a:r>
          </a:p>
          <a:p>
            <a:r>
              <a:rPr lang="en-US"/>
              <a:t>Batch Zero information for qualifying loads due to ERCOT</a:t>
            </a:r>
          </a:p>
        </p:txBody>
      </p:sp>
      <p:cxnSp>
        <p:nvCxnSpPr>
          <p:cNvPr id="41" name="Straight Arrow Connector 40">
            <a:extLst>
              <a:ext uri="{FF2B5EF4-FFF2-40B4-BE49-F238E27FC236}">
                <a16:creationId xmlns:a16="http://schemas.microsoft.com/office/drawing/2014/main" id="{B92DDC6A-5054-FFE9-27B0-F3FEA341BE2B}"/>
              </a:ext>
            </a:extLst>
          </p:cNvPr>
          <p:cNvCxnSpPr>
            <a:cxnSpLocks/>
          </p:cNvCxnSpPr>
          <p:nvPr/>
        </p:nvCxnSpPr>
        <p:spPr>
          <a:xfrm>
            <a:off x="10463506" y="2486887"/>
            <a:ext cx="0" cy="826129"/>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344EB02D-CB62-1EDD-D932-364D18135762}"/>
              </a:ext>
            </a:extLst>
          </p:cNvPr>
          <p:cNvSpPr txBox="1"/>
          <p:nvPr/>
        </p:nvSpPr>
        <p:spPr>
          <a:xfrm>
            <a:off x="10370911" y="1009559"/>
            <a:ext cx="1821090" cy="1477328"/>
          </a:xfrm>
          <a:prstGeom prst="rect">
            <a:avLst/>
          </a:prstGeom>
          <a:noFill/>
          <a:ln>
            <a:noFill/>
          </a:ln>
        </p:spPr>
        <p:txBody>
          <a:bodyPr wrap="square" rtlCol="0">
            <a:spAutoFit/>
          </a:bodyPr>
          <a:lstStyle/>
          <a:p>
            <a:r>
              <a:rPr lang="en-US" b="1"/>
              <a:t>August 7</a:t>
            </a:r>
          </a:p>
          <a:p>
            <a:r>
              <a:rPr lang="en-US"/>
              <a:t>ERCOT notifies TSPs/DSPs of Batch Zero classifications</a:t>
            </a:r>
          </a:p>
        </p:txBody>
      </p:sp>
      <p:sp>
        <p:nvSpPr>
          <p:cNvPr id="43" name="Right Brace 42">
            <a:extLst>
              <a:ext uri="{FF2B5EF4-FFF2-40B4-BE49-F238E27FC236}">
                <a16:creationId xmlns:a16="http://schemas.microsoft.com/office/drawing/2014/main" id="{30750C3F-7672-B043-6A0F-B75020DEFFC6}"/>
              </a:ext>
            </a:extLst>
          </p:cNvPr>
          <p:cNvSpPr/>
          <p:nvPr/>
        </p:nvSpPr>
        <p:spPr>
          <a:xfrm rot="16200000">
            <a:off x="4040116" y="331491"/>
            <a:ext cx="846745" cy="5116012"/>
          </a:xfrm>
          <a:prstGeom prst="rightBrace">
            <a:avLst>
              <a:gd name="adj1" fmla="val 75259"/>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B1D091DC-0890-EE0D-7B93-3BD9A1657FE3}"/>
              </a:ext>
            </a:extLst>
          </p:cNvPr>
          <p:cNvSpPr txBox="1"/>
          <p:nvPr/>
        </p:nvSpPr>
        <p:spPr>
          <a:xfrm>
            <a:off x="2502302" y="1814922"/>
            <a:ext cx="2406090" cy="646331"/>
          </a:xfrm>
          <a:prstGeom prst="rect">
            <a:avLst/>
          </a:prstGeom>
          <a:noFill/>
          <a:ln>
            <a:noFill/>
          </a:ln>
        </p:spPr>
        <p:txBody>
          <a:bodyPr wrap="square" rtlCol="0">
            <a:spAutoFit/>
          </a:bodyPr>
          <a:lstStyle/>
          <a:p>
            <a:pPr algn="ctr"/>
            <a:r>
              <a:rPr lang="en-US"/>
              <a:t>LLIS study reviews continue</a:t>
            </a:r>
          </a:p>
        </p:txBody>
      </p:sp>
    </p:spTree>
    <p:extLst>
      <p:ext uri="{BB962C8B-B14F-4D97-AF65-F5344CB8AC3E}">
        <p14:creationId xmlns:p14="http://schemas.microsoft.com/office/powerpoint/2010/main" val="1877839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7B005-A70A-A430-15AC-26346EB8B6F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BE03BE5-4B77-8402-5428-4301A64587E7}"/>
              </a:ext>
            </a:extLst>
          </p:cNvPr>
          <p:cNvGraphicFramePr>
            <a:graphicFrameLocks noChangeAspect="1"/>
          </p:cNvGraphicFramePr>
          <p:nvPr>
            <p:custDataLst>
              <p:tags r:id="rId1"/>
            </p:custDataLst>
            <p:extLst>
              <p:ext uri="{D42A27DB-BD31-4B8C-83A1-F6EECF244321}">
                <p14:modId xmlns:p14="http://schemas.microsoft.com/office/powerpoint/2010/main" val="2580450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6" name="think-cell data - do not delete" hidden="1">
                        <a:extLst>
                          <a:ext uri="{FF2B5EF4-FFF2-40B4-BE49-F238E27FC236}">
                            <a16:creationId xmlns:a16="http://schemas.microsoft.com/office/drawing/2014/main" id="{9BE03BE5-4B77-8402-5428-4301A64587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5F1596E-2C6E-4953-7762-231553B5D946}"/>
              </a:ext>
            </a:extLst>
          </p:cNvPr>
          <p:cNvSpPr>
            <a:spLocks noGrp="1"/>
          </p:cNvSpPr>
          <p:nvPr>
            <p:ph type="title"/>
          </p:nvPr>
        </p:nvSpPr>
        <p:spPr/>
        <p:txBody>
          <a:bodyPr vert="horz"/>
          <a:lstStyle/>
          <a:p>
            <a:r>
              <a:rPr lang="en-US"/>
              <a:t>Additional notes on base loads in Batch Zero</a:t>
            </a:r>
          </a:p>
        </p:txBody>
      </p:sp>
      <p:sp>
        <p:nvSpPr>
          <p:cNvPr id="3" name="Text Placeholder 9">
            <a:extLst>
              <a:ext uri="{FF2B5EF4-FFF2-40B4-BE49-F238E27FC236}">
                <a16:creationId xmlns:a16="http://schemas.microsoft.com/office/drawing/2014/main" id="{9387342F-1E64-CD7E-675A-4243E8168581}"/>
              </a:ext>
            </a:extLst>
          </p:cNvPr>
          <p:cNvSpPr>
            <a:spLocks noGrp="1"/>
          </p:cNvSpPr>
          <p:nvPr>
            <p:ph type="body" sz="quarter" idx="16"/>
          </p:nvPr>
        </p:nvSpPr>
        <p:spPr/>
        <p:txBody>
          <a:bodyPr/>
          <a:lstStyle/>
          <a:p>
            <a:pPr marL="285750" indent="-285750">
              <a:buFont typeface="Arial" panose="020B0604020202020204" pitchFamily="34" charset="0"/>
              <a:buChar char="•"/>
            </a:pPr>
            <a:r>
              <a:rPr lang="en-US" sz="1800"/>
              <a:t>The design of PGRR145 is intended to allow for loads that qualify as base load in Batch Zero to continue moving toward energization prior to Batch Zero or while Batch Zero is in progress.</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For example, base loads are still able to qualify for the quarterly stability assessment (QSA) appropriate for their planned Initial Energization date while Batch Zero is in progress. They are also eligible to be added to the ERCOT Network Operations Model during that time.</a:t>
            </a:r>
          </a:p>
        </p:txBody>
      </p:sp>
      <p:sp>
        <p:nvSpPr>
          <p:cNvPr id="4" name="Slide Number Placeholder 5">
            <a:extLst>
              <a:ext uri="{FF2B5EF4-FFF2-40B4-BE49-F238E27FC236}">
                <a16:creationId xmlns:a16="http://schemas.microsoft.com/office/drawing/2014/main" id="{579DCD32-C2BE-FCC8-CAD9-17B5A7AB102B}"/>
              </a:ext>
            </a:extLst>
          </p:cNvPr>
          <p:cNvSpPr>
            <a:spLocks noGrp="1"/>
          </p:cNvSpPr>
          <p:nvPr>
            <p:ph type="sldNum" sz="quarter" idx="12"/>
          </p:nvPr>
        </p:nvSpPr>
        <p:spPr/>
        <p:txBody>
          <a:bodyPr/>
          <a:lstStyle/>
          <a:p>
            <a:fld id="{BCDE79FB-97BA-492B-8D57-F1373F9ADA95}" type="slidenum">
              <a:rPr lang="en-US" smtClean="0"/>
              <a:t>45</a:t>
            </a:fld>
            <a:endParaRPr lang="en-US"/>
          </a:p>
        </p:txBody>
      </p:sp>
    </p:spTree>
    <p:extLst>
      <p:ext uri="{BB962C8B-B14F-4D97-AF65-F5344CB8AC3E}">
        <p14:creationId xmlns:p14="http://schemas.microsoft.com/office/powerpoint/2010/main" val="1396840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A2BF2-92F4-F8A5-AF45-DA08CD75B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F24E7-5948-C0BE-83DB-BAD378B07AEB}"/>
              </a:ext>
            </a:extLst>
          </p:cNvPr>
          <p:cNvSpPr>
            <a:spLocks noGrp="1"/>
          </p:cNvSpPr>
          <p:nvPr>
            <p:ph type="title"/>
          </p:nvPr>
        </p:nvSpPr>
        <p:spPr/>
        <p:txBody>
          <a:bodyPr>
            <a:normAutofit/>
          </a:bodyPr>
          <a:lstStyle/>
          <a:p>
            <a:r>
              <a:rPr lang="en-US"/>
              <a:t>Dynamic Models for the Batch Zero – Key Deadlines</a:t>
            </a:r>
          </a:p>
        </p:txBody>
      </p:sp>
      <p:sp>
        <p:nvSpPr>
          <p:cNvPr id="5" name="Slide Number Placeholder 4">
            <a:extLst>
              <a:ext uri="{FF2B5EF4-FFF2-40B4-BE49-F238E27FC236}">
                <a16:creationId xmlns:a16="http://schemas.microsoft.com/office/drawing/2014/main" id="{17FC6B3E-F5F0-6EED-CD9C-038FD6701680}"/>
              </a:ext>
            </a:extLst>
          </p:cNvPr>
          <p:cNvSpPr>
            <a:spLocks noGrp="1"/>
          </p:cNvSpPr>
          <p:nvPr>
            <p:ph type="sldNum" sz="quarter" idx="12"/>
          </p:nvPr>
        </p:nvSpPr>
        <p:spPr/>
        <p:txBody>
          <a:bodyPr/>
          <a:lstStyle/>
          <a:p>
            <a:fld id="{BCDE79FB-97BA-492B-8D57-F1373F9ADA95}" type="slidenum">
              <a:rPr lang="en-US" smtClean="0"/>
              <a:t>46</a:t>
            </a:fld>
            <a:endParaRPr lang="en-US"/>
          </a:p>
        </p:txBody>
      </p:sp>
      <p:sp>
        <p:nvSpPr>
          <p:cNvPr id="6" name="Shape 4">
            <a:extLst>
              <a:ext uri="{FF2B5EF4-FFF2-40B4-BE49-F238E27FC236}">
                <a16:creationId xmlns:a16="http://schemas.microsoft.com/office/drawing/2014/main" id="{1CBE9A3E-607A-4DEE-9836-430FC8EAAF7D}"/>
              </a:ext>
            </a:extLst>
          </p:cNvPr>
          <p:cNvSpPr/>
          <p:nvPr/>
        </p:nvSpPr>
        <p:spPr>
          <a:xfrm>
            <a:off x="602368" y="1679666"/>
            <a:ext cx="5789170" cy="806642"/>
          </a:xfrm>
          <a:prstGeom prst="rect">
            <a:avLst/>
          </a:prstGeom>
          <a:solidFill>
            <a:srgbClr val="1C7293"/>
          </a:solidFill>
          <a:ln w="12700">
            <a:solidFill>
              <a:srgbClr val="1C7293"/>
            </a:solidFill>
            <a:prstDash val="solid"/>
          </a:ln>
          <a:effectLst>
            <a:outerShdw blurRad="76200" dist="38100" dir="8100000" algn="bl" rotWithShape="0">
              <a:srgbClr val="000000">
                <a:alpha val="12000"/>
              </a:srgbClr>
            </a:outerShdw>
          </a:effectLst>
        </p:spPr>
        <p:txBody>
          <a:bodyPr/>
          <a:lstStyle/>
          <a:p>
            <a:endParaRPr lang="en-US"/>
          </a:p>
        </p:txBody>
      </p:sp>
      <p:sp>
        <p:nvSpPr>
          <p:cNvPr id="7" name="Text 5">
            <a:extLst>
              <a:ext uri="{FF2B5EF4-FFF2-40B4-BE49-F238E27FC236}">
                <a16:creationId xmlns:a16="http://schemas.microsoft.com/office/drawing/2014/main" id="{2268369F-7220-DDDA-599B-F5EE040D0606}"/>
              </a:ext>
            </a:extLst>
          </p:cNvPr>
          <p:cNvSpPr/>
          <p:nvPr/>
        </p:nvSpPr>
        <p:spPr>
          <a:xfrm>
            <a:off x="602366" y="1679666"/>
            <a:ext cx="5750624" cy="411480"/>
          </a:xfrm>
          <a:prstGeom prst="rect">
            <a:avLst/>
          </a:prstGeom>
          <a:noFill/>
          <a:ln/>
        </p:spPr>
        <p:txBody>
          <a:bodyPr wrap="square" rtlCol="0" anchor="ctr"/>
          <a:lstStyle/>
          <a:p>
            <a:pPr marL="0" indent="0" algn="ctr">
              <a:buNone/>
            </a:pPr>
            <a:r>
              <a:rPr lang="en-US" sz="2000" b="1">
                <a:solidFill>
                  <a:srgbClr val="FFFFFF"/>
                </a:solidFill>
                <a:latin typeface="Calibri" pitchFamily="34" charset="0"/>
                <a:ea typeface="Calibri" pitchFamily="34" charset="-122"/>
                <a:cs typeface="Calibri" pitchFamily="34" charset="-120"/>
              </a:rPr>
              <a:t>July 10, 2026</a:t>
            </a:r>
            <a:endParaRPr lang="en-US" sz="2000"/>
          </a:p>
        </p:txBody>
      </p:sp>
      <p:sp>
        <p:nvSpPr>
          <p:cNvPr id="8" name="Text 6">
            <a:extLst>
              <a:ext uri="{FF2B5EF4-FFF2-40B4-BE49-F238E27FC236}">
                <a16:creationId xmlns:a16="http://schemas.microsoft.com/office/drawing/2014/main" id="{0E94E0BB-2EA7-18E7-5B27-F82B1621C917}"/>
              </a:ext>
            </a:extLst>
          </p:cNvPr>
          <p:cNvSpPr/>
          <p:nvPr/>
        </p:nvSpPr>
        <p:spPr>
          <a:xfrm>
            <a:off x="610889" y="2091146"/>
            <a:ext cx="5750624" cy="395162"/>
          </a:xfrm>
          <a:prstGeom prst="rect">
            <a:avLst/>
          </a:prstGeom>
          <a:noFill/>
          <a:ln/>
        </p:spPr>
        <p:txBody>
          <a:bodyPr wrap="square" rtlCol="0" anchor="ctr"/>
          <a:lstStyle/>
          <a:p>
            <a:pPr marL="0" indent="0" algn="ctr">
              <a:buNone/>
            </a:pPr>
            <a:r>
              <a:rPr lang="en-US">
                <a:solidFill>
                  <a:srgbClr val="FFFFFF"/>
                </a:solidFill>
                <a:latin typeface="Calibri" pitchFamily="34" charset="0"/>
                <a:ea typeface="Calibri" pitchFamily="34" charset="-122"/>
                <a:cs typeface="Calibri" pitchFamily="34" charset="-120"/>
              </a:rPr>
              <a:t>ILLE Model Submission Deadline</a:t>
            </a:r>
            <a:endParaRPr lang="en-US"/>
          </a:p>
        </p:txBody>
      </p:sp>
      <p:sp>
        <p:nvSpPr>
          <p:cNvPr id="9" name="Shape 11">
            <a:extLst>
              <a:ext uri="{FF2B5EF4-FFF2-40B4-BE49-F238E27FC236}">
                <a16:creationId xmlns:a16="http://schemas.microsoft.com/office/drawing/2014/main" id="{6469361A-5CC7-F4DB-C64D-22A7669A93C5}"/>
              </a:ext>
            </a:extLst>
          </p:cNvPr>
          <p:cNvSpPr/>
          <p:nvPr/>
        </p:nvSpPr>
        <p:spPr>
          <a:xfrm>
            <a:off x="602368" y="2535853"/>
            <a:ext cx="5779040" cy="2370679"/>
          </a:xfrm>
          <a:prstGeom prst="rect">
            <a:avLst/>
          </a:prstGeom>
          <a:solidFill>
            <a:srgbClr val="CCDDE0"/>
          </a:solidFill>
          <a:ln w="12700">
            <a:solidFill>
              <a:srgbClr val="C0D8EC"/>
            </a:solidFill>
            <a:prstDash val="solid"/>
          </a:ln>
        </p:spPr>
        <p:txBody>
          <a:bodyPr/>
          <a:lstStyle/>
          <a:p>
            <a:endParaRPr lang="en-US"/>
          </a:p>
        </p:txBody>
      </p:sp>
      <p:sp>
        <p:nvSpPr>
          <p:cNvPr id="10" name="Text 12">
            <a:extLst>
              <a:ext uri="{FF2B5EF4-FFF2-40B4-BE49-F238E27FC236}">
                <a16:creationId xmlns:a16="http://schemas.microsoft.com/office/drawing/2014/main" id="{C7845C43-4EBB-61CB-E5CB-9382AA88C857}"/>
              </a:ext>
            </a:extLst>
          </p:cNvPr>
          <p:cNvSpPr/>
          <p:nvPr/>
        </p:nvSpPr>
        <p:spPr>
          <a:xfrm>
            <a:off x="693349" y="2627293"/>
            <a:ext cx="5535240" cy="594360"/>
          </a:xfrm>
          <a:prstGeom prst="rect">
            <a:avLst/>
          </a:prstGeom>
          <a:noFill/>
          <a:ln/>
        </p:spPr>
        <p:txBody>
          <a:bodyPr wrap="square" rtlCol="0" anchor="ctr"/>
          <a:lstStyle/>
          <a:p>
            <a:pPr marL="0" indent="0">
              <a:buNone/>
            </a:pPr>
            <a:r>
              <a:rPr lang="en-US" sz="2000" b="1">
                <a:solidFill>
                  <a:srgbClr val="1C7293"/>
                </a:solidFill>
                <a:latin typeface="Calibri" pitchFamily="34" charset="0"/>
                <a:ea typeface="Calibri" pitchFamily="34" charset="-122"/>
                <a:cs typeface="Calibri" pitchFamily="34" charset="-120"/>
              </a:rPr>
              <a:t>ILLE Must Submit to ERCOT and the Interconnecting TSP by July 10</a:t>
            </a:r>
            <a:r>
              <a:rPr lang="en-US" sz="2000" b="1" baseline="30000">
                <a:solidFill>
                  <a:srgbClr val="1C7293"/>
                </a:solidFill>
                <a:latin typeface="Calibri" pitchFamily="34" charset="0"/>
                <a:ea typeface="Calibri" pitchFamily="34" charset="-122"/>
                <a:cs typeface="Calibri" pitchFamily="34" charset="-120"/>
              </a:rPr>
              <a:t>(1)</a:t>
            </a:r>
            <a:r>
              <a:rPr lang="en-US" sz="2000" b="1">
                <a:solidFill>
                  <a:srgbClr val="1C7293"/>
                </a:solidFill>
                <a:latin typeface="Calibri" pitchFamily="34" charset="0"/>
                <a:ea typeface="Calibri" pitchFamily="34" charset="-122"/>
                <a:cs typeface="Calibri" pitchFamily="34" charset="-120"/>
              </a:rPr>
              <a:t>:</a:t>
            </a:r>
            <a:endParaRPr lang="en-US" sz="2000"/>
          </a:p>
        </p:txBody>
      </p:sp>
      <p:sp>
        <p:nvSpPr>
          <p:cNvPr id="11" name="Text 13">
            <a:extLst>
              <a:ext uri="{FF2B5EF4-FFF2-40B4-BE49-F238E27FC236}">
                <a16:creationId xmlns:a16="http://schemas.microsoft.com/office/drawing/2014/main" id="{A05C9376-48C0-EB4C-8EB4-218218489D12}"/>
              </a:ext>
            </a:extLst>
          </p:cNvPr>
          <p:cNvSpPr/>
          <p:nvPr/>
        </p:nvSpPr>
        <p:spPr>
          <a:xfrm>
            <a:off x="709433" y="3313093"/>
            <a:ext cx="5517461" cy="1643488"/>
          </a:xfrm>
          <a:prstGeom prst="rect">
            <a:avLst/>
          </a:prstGeom>
          <a:noFill/>
          <a:ln/>
        </p:spPr>
        <p:txBody>
          <a:bodyPr wrap="square" rtlCol="0" anchor="ctr"/>
          <a:lstStyle/>
          <a:p>
            <a:pPr marL="342900" indent="-342900">
              <a:buSzPct val="100000"/>
              <a:buChar char="•"/>
            </a:pPr>
            <a:r>
              <a:rPr lang="en-US">
                <a:solidFill>
                  <a:srgbClr val="1A2740"/>
                </a:solidFill>
                <a:latin typeface="Calibri" pitchFamily="34" charset="0"/>
                <a:ea typeface="Calibri" pitchFamily="34" charset="-122"/>
                <a:cs typeface="Calibri" pitchFamily="34" charset="-120"/>
              </a:rPr>
              <a:t>Dynamic models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Model parameters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Supporting technical documentation</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Completed ERCOT Dynamic Working Group Large Load Data Survey</a:t>
            </a:r>
            <a:r>
              <a:rPr lang="en-US" baseline="30000">
                <a:solidFill>
                  <a:srgbClr val="1A2740"/>
                </a:solidFill>
                <a:latin typeface="Calibri" pitchFamily="34" charset="0"/>
                <a:ea typeface="Calibri" pitchFamily="34" charset="-122"/>
                <a:cs typeface="Calibri" pitchFamily="34" charset="-120"/>
              </a:rPr>
              <a:t>(2)</a:t>
            </a:r>
            <a:endParaRPr lang="en-US" baseline="30000"/>
          </a:p>
        </p:txBody>
      </p:sp>
      <p:sp>
        <p:nvSpPr>
          <p:cNvPr id="18" name="TextBox 17">
            <a:extLst>
              <a:ext uri="{FF2B5EF4-FFF2-40B4-BE49-F238E27FC236}">
                <a16:creationId xmlns:a16="http://schemas.microsoft.com/office/drawing/2014/main" id="{6CCEBE60-A5E9-C31D-E57A-C9BA71B39E91}"/>
              </a:ext>
            </a:extLst>
          </p:cNvPr>
          <p:cNvSpPr txBox="1"/>
          <p:nvPr/>
        </p:nvSpPr>
        <p:spPr>
          <a:xfrm>
            <a:off x="602366" y="5048021"/>
            <a:ext cx="5750624" cy="738664"/>
          </a:xfrm>
          <a:prstGeom prst="rect">
            <a:avLst/>
          </a:prstGeom>
          <a:noFill/>
        </p:spPr>
        <p:txBody>
          <a:bodyPr wrap="square">
            <a:spAutoFit/>
          </a:bodyPr>
          <a:lstStyle/>
          <a:p>
            <a:r>
              <a:rPr lang="en-US" sz="1400" u="sng">
                <a:solidFill>
                  <a:srgbClr val="467886"/>
                </a:solidFill>
                <a:latin typeface="Aptos" panose="020B0004020202020204" pitchFamily="34" charset="0"/>
                <a:ea typeface="Aptos" panose="020B0004020202020204" pitchFamily="34" charset="0"/>
                <a:cs typeface="Times New Roman" panose="02020603050405020304" pitchFamily="18" charset="0"/>
                <a:hlinkClick r:id="rId2"/>
              </a:rPr>
              <a:t>(1). LargeLoadInterconnection@ercot.com</a:t>
            </a:r>
          </a:p>
          <a:p>
            <a:r>
              <a:rPr lang="en-US" sz="14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(2). https://www.ercot.com/files/docs/2025/12/19/ERCOT-Dynamics-Working-Group-Large-Load-Data-Survey_v2.docx</a:t>
            </a:r>
            <a:endParaRPr lang="en-US" sz="1400"/>
          </a:p>
        </p:txBody>
      </p:sp>
      <p:sp>
        <p:nvSpPr>
          <p:cNvPr id="21" name="Shape 12">
            <a:extLst>
              <a:ext uri="{FF2B5EF4-FFF2-40B4-BE49-F238E27FC236}">
                <a16:creationId xmlns:a16="http://schemas.microsoft.com/office/drawing/2014/main" id="{82D9ACFB-D7D5-FE67-6999-08A5F0FCEEA9}"/>
              </a:ext>
            </a:extLst>
          </p:cNvPr>
          <p:cNvSpPr/>
          <p:nvPr/>
        </p:nvSpPr>
        <p:spPr>
          <a:xfrm>
            <a:off x="7410826" y="1879310"/>
            <a:ext cx="0" cy="1152144"/>
          </a:xfrm>
          <a:prstGeom prst="line">
            <a:avLst/>
          </a:prstGeom>
          <a:noFill/>
          <a:ln w="19050">
            <a:solidFill>
              <a:srgbClr val="1D9E75"/>
            </a:solidFill>
            <a:prstDash val="solid"/>
          </a:ln>
        </p:spPr>
        <p:txBody>
          <a:bodyPr/>
          <a:lstStyle/>
          <a:p>
            <a:endParaRPr lang="en-US"/>
          </a:p>
        </p:txBody>
      </p:sp>
      <p:sp>
        <p:nvSpPr>
          <p:cNvPr id="22" name="Shape 13">
            <a:extLst>
              <a:ext uri="{FF2B5EF4-FFF2-40B4-BE49-F238E27FC236}">
                <a16:creationId xmlns:a16="http://schemas.microsoft.com/office/drawing/2014/main" id="{4F8BB6D7-CDC2-15DA-4260-E43349D1F6F7}"/>
              </a:ext>
            </a:extLst>
          </p:cNvPr>
          <p:cNvSpPr/>
          <p:nvPr/>
        </p:nvSpPr>
        <p:spPr>
          <a:xfrm>
            <a:off x="7328530" y="1714718"/>
            <a:ext cx="164592" cy="164592"/>
          </a:xfrm>
          <a:prstGeom prst="ellipse">
            <a:avLst/>
          </a:prstGeom>
          <a:solidFill>
            <a:srgbClr val="FAEEDA"/>
          </a:solidFill>
          <a:ln w="19050">
            <a:solidFill>
              <a:srgbClr val="BA7517"/>
            </a:solidFill>
            <a:prstDash val="solid"/>
          </a:ln>
        </p:spPr>
        <p:txBody>
          <a:bodyPr/>
          <a:lstStyle/>
          <a:p>
            <a:endParaRPr lang="en-US"/>
          </a:p>
        </p:txBody>
      </p:sp>
      <p:sp>
        <p:nvSpPr>
          <p:cNvPr id="23" name="Text 14">
            <a:extLst>
              <a:ext uri="{FF2B5EF4-FFF2-40B4-BE49-F238E27FC236}">
                <a16:creationId xmlns:a16="http://schemas.microsoft.com/office/drawing/2014/main" id="{CEA54A72-45F5-1AA6-5276-A0CBD2187B88}"/>
              </a:ext>
            </a:extLst>
          </p:cNvPr>
          <p:cNvSpPr/>
          <p:nvPr/>
        </p:nvSpPr>
        <p:spPr>
          <a:xfrm>
            <a:off x="7566274" y="1614134"/>
            <a:ext cx="4023360" cy="201168"/>
          </a:xfrm>
          <a:prstGeom prst="rect">
            <a:avLst/>
          </a:prstGeom>
          <a:noFill/>
          <a:ln/>
        </p:spPr>
        <p:txBody>
          <a:bodyPr wrap="square" lIns="0" tIns="0" rIns="0" bIns="0" rtlCol="0" anchor="t"/>
          <a:lstStyle/>
          <a:p>
            <a:pPr marL="0" indent="0">
              <a:buNone/>
            </a:pPr>
            <a:r>
              <a:rPr lang="en-US" sz="2000" b="1">
                <a:solidFill>
                  <a:srgbClr val="854F0B"/>
                </a:solidFill>
                <a:latin typeface="Calibri" pitchFamily="34" charset="0"/>
                <a:ea typeface="Calibri" pitchFamily="34" charset="-122"/>
                <a:cs typeface="Calibri" pitchFamily="34" charset="-120"/>
              </a:rPr>
              <a:t>July 10, 2026</a:t>
            </a:r>
            <a:endParaRPr lang="en-US" sz="2000"/>
          </a:p>
        </p:txBody>
      </p:sp>
      <p:sp>
        <p:nvSpPr>
          <p:cNvPr id="24" name="Text 15">
            <a:extLst>
              <a:ext uri="{FF2B5EF4-FFF2-40B4-BE49-F238E27FC236}">
                <a16:creationId xmlns:a16="http://schemas.microsoft.com/office/drawing/2014/main" id="{EA28B88D-30F1-8C58-BE0F-398BAC3F59B5}"/>
              </a:ext>
            </a:extLst>
          </p:cNvPr>
          <p:cNvSpPr/>
          <p:nvPr/>
        </p:nvSpPr>
        <p:spPr>
          <a:xfrm>
            <a:off x="7566274" y="1915886"/>
            <a:ext cx="4023360" cy="658368"/>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LL projects not submitting models and required information by this deadline will be excluded from Batch Zero.</a:t>
            </a:r>
            <a:endParaRPr lang="en-US"/>
          </a:p>
        </p:txBody>
      </p:sp>
      <p:sp>
        <p:nvSpPr>
          <p:cNvPr id="25" name="Shape 16">
            <a:extLst>
              <a:ext uri="{FF2B5EF4-FFF2-40B4-BE49-F238E27FC236}">
                <a16:creationId xmlns:a16="http://schemas.microsoft.com/office/drawing/2014/main" id="{375DC46C-F3C1-9FD1-78F7-C5BEA6498FB3}"/>
              </a:ext>
            </a:extLst>
          </p:cNvPr>
          <p:cNvSpPr/>
          <p:nvPr/>
        </p:nvSpPr>
        <p:spPr>
          <a:xfrm>
            <a:off x="7410826" y="3269198"/>
            <a:ext cx="0" cy="1133856"/>
          </a:xfrm>
          <a:prstGeom prst="line">
            <a:avLst/>
          </a:prstGeom>
          <a:noFill/>
          <a:ln w="19050">
            <a:solidFill>
              <a:srgbClr val="A32D2D"/>
            </a:solidFill>
            <a:prstDash val="solid"/>
          </a:ln>
        </p:spPr>
        <p:txBody>
          <a:bodyPr/>
          <a:lstStyle/>
          <a:p>
            <a:endParaRPr lang="en-US"/>
          </a:p>
        </p:txBody>
      </p:sp>
      <p:sp>
        <p:nvSpPr>
          <p:cNvPr id="26" name="Shape 17">
            <a:extLst>
              <a:ext uri="{FF2B5EF4-FFF2-40B4-BE49-F238E27FC236}">
                <a16:creationId xmlns:a16="http://schemas.microsoft.com/office/drawing/2014/main" id="{70526E4E-1893-8A25-D199-1ABCD11BA0E2}"/>
              </a:ext>
            </a:extLst>
          </p:cNvPr>
          <p:cNvSpPr/>
          <p:nvPr/>
        </p:nvSpPr>
        <p:spPr>
          <a:xfrm>
            <a:off x="7328530" y="3104606"/>
            <a:ext cx="164592" cy="164592"/>
          </a:xfrm>
          <a:prstGeom prst="ellipse">
            <a:avLst/>
          </a:prstGeom>
          <a:solidFill>
            <a:srgbClr val="E1F5EE"/>
          </a:solidFill>
          <a:ln w="19050">
            <a:solidFill>
              <a:srgbClr val="1D9E75"/>
            </a:solidFill>
            <a:prstDash val="solid"/>
          </a:ln>
        </p:spPr>
        <p:txBody>
          <a:bodyPr/>
          <a:lstStyle/>
          <a:p>
            <a:endParaRPr lang="en-US"/>
          </a:p>
        </p:txBody>
      </p:sp>
      <p:sp>
        <p:nvSpPr>
          <p:cNvPr id="27" name="Text 18">
            <a:extLst>
              <a:ext uri="{FF2B5EF4-FFF2-40B4-BE49-F238E27FC236}">
                <a16:creationId xmlns:a16="http://schemas.microsoft.com/office/drawing/2014/main" id="{112F6D7F-CAA1-BEC0-2763-AD418C8D02C8}"/>
              </a:ext>
            </a:extLst>
          </p:cNvPr>
          <p:cNvSpPr/>
          <p:nvPr/>
        </p:nvSpPr>
        <p:spPr>
          <a:xfrm>
            <a:off x="7566274" y="3004022"/>
            <a:ext cx="4023360" cy="201168"/>
          </a:xfrm>
          <a:prstGeom prst="rect">
            <a:avLst/>
          </a:prstGeom>
          <a:noFill/>
          <a:ln/>
        </p:spPr>
        <p:txBody>
          <a:bodyPr wrap="square" lIns="0" tIns="0" rIns="0" bIns="0" rtlCol="0" anchor="t"/>
          <a:lstStyle/>
          <a:p>
            <a:pPr marL="0" indent="0">
              <a:buNone/>
            </a:pPr>
            <a:r>
              <a:rPr lang="en-US" sz="2000" b="1">
                <a:solidFill>
                  <a:srgbClr val="0F6E56"/>
                </a:solidFill>
                <a:latin typeface="Calibri" pitchFamily="34" charset="0"/>
                <a:ea typeface="Calibri" pitchFamily="34" charset="-122"/>
                <a:cs typeface="Calibri" pitchFamily="34" charset="-120"/>
              </a:rPr>
              <a:t>August 7, 2026</a:t>
            </a:r>
            <a:endParaRPr lang="en-US" sz="2000"/>
          </a:p>
        </p:txBody>
      </p:sp>
      <p:sp>
        <p:nvSpPr>
          <p:cNvPr id="28" name="Text 19">
            <a:extLst>
              <a:ext uri="{FF2B5EF4-FFF2-40B4-BE49-F238E27FC236}">
                <a16:creationId xmlns:a16="http://schemas.microsoft.com/office/drawing/2014/main" id="{FF18FAA2-6A6C-952D-0F75-BE762E9B3627}"/>
              </a:ext>
            </a:extLst>
          </p:cNvPr>
          <p:cNvSpPr/>
          <p:nvPr/>
        </p:nvSpPr>
        <p:spPr>
          <a:xfrm>
            <a:off x="7566274" y="3305774"/>
            <a:ext cx="4023360" cy="621792"/>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ERCOT will notify ILLE of any identified deficiencies in submitted models or required information.</a:t>
            </a:r>
            <a:endParaRPr lang="en-US"/>
          </a:p>
        </p:txBody>
      </p:sp>
      <p:sp>
        <p:nvSpPr>
          <p:cNvPr id="29" name="Shape 20">
            <a:extLst>
              <a:ext uri="{FF2B5EF4-FFF2-40B4-BE49-F238E27FC236}">
                <a16:creationId xmlns:a16="http://schemas.microsoft.com/office/drawing/2014/main" id="{464E0DB0-ADA2-7C44-00B5-4E2F21FE8ED4}"/>
              </a:ext>
            </a:extLst>
          </p:cNvPr>
          <p:cNvSpPr/>
          <p:nvPr/>
        </p:nvSpPr>
        <p:spPr>
          <a:xfrm>
            <a:off x="7328530" y="4476206"/>
            <a:ext cx="164592" cy="164592"/>
          </a:xfrm>
          <a:prstGeom prst="ellipse">
            <a:avLst/>
          </a:prstGeom>
          <a:solidFill>
            <a:srgbClr val="FCEBEB"/>
          </a:solidFill>
          <a:ln w="19050">
            <a:solidFill>
              <a:srgbClr val="A32D2D"/>
            </a:solidFill>
            <a:prstDash val="solid"/>
          </a:ln>
        </p:spPr>
        <p:txBody>
          <a:bodyPr/>
          <a:lstStyle/>
          <a:p>
            <a:endParaRPr lang="en-US"/>
          </a:p>
        </p:txBody>
      </p:sp>
      <p:sp>
        <p:nvSpPr>
          <p:cNvPr id="30" name="Text 21">
            <a:extLst>
              <a:ext uri="{FF2B5EF4-FFF2-40B4-BE49-F238E27FC236}">
                <a16:creationId xmlns:a16="http://schemas.microsoft.com/office/drawing/2014/main" id="{713F66CB-D5D8-5CBB-C0DF-A6C9E609BE63}"/>
              </a:ext>
            </a:extLst>
          </p:cNvPr>
          <p:cNvSpPr/>
          <p:nvPr/>
        </p:nvSpPr>
        <p:spPr>
          <a:xfrm>
            <a:off x="7566274" y="4375622"/>
            <a:ext cx="4023360" cy="201168"/>
          </a:xfrm>
          <a:prstGeom prst="rect">
            <a:avLst/>
          </a:prstGeom>
          <a:noFill/>
          <a:ln/>
        </p:spPr>
        <p:txBody>
          <a:bodyPr wrap="square" lIns="0" tIns="0" rIns="0" bIns="0" rtlCol="0" anchor="t"/>
          <a:lstStyle/>
          <a:p>
            <a:pPr marL="0" indent="0">
              <a:buNone/>
            </a:pPr>
            <a:r>
              <a:rPr lang="en-US" sz="2000" b="1">
                <a:solidFill>
                  <a:srgbClr val="A32D2D"/>
                </a:solidFill>
                <a:latin typeface="Calibri" pitchFamily="34" charset="0"/>
                <a:ea typeface="Calibri" pitchFamily="34" charset="-122"/>
                <a:cs typeface="Calibri" pitchFamily="34" charset="-120"/>
              </a:rPr>
              <a:t>August 31, 2026</a:t>
            </a:r>
            <a:endParaRPr lang="en-US" sz="2000"/>
          </a:p>
        </p:txBody>
      </p:sp>
      <p:sp>
        <p:nvSpPr>
          <p:cNvPr id="31" name="Text 22">
            <a:extLst>
              <a:ext uri="{FF2B5EF4-FFF2-40B4-BE49-F238E27FC236}">
                <a16:creationId xmlns:a16="http://schemas.microsoft.com/office/drawing/2014/main" id="{FC7DE399-5E5B-28B6-3F72-60E7B707FF45}"/>
              </a:ext>
            </a:extLst>
          </p:cNvPr>
          <p:cNvSpPr/>
          <p:nvPr/>
        </p:nvSpPr>
        <p:spPr>
          <a:xfrm>
            <a:off x="7566274" y="4677374"/>
            <a:ext cx="4023360" cy="694944"/>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Any LL projects with incomplete data or unresolved model issues remaining after this date will also be excluded from Batch Zero.</a:t>
            </a:r>
            <a:endParaRPr lang="en-US"/>
          </a:p>
        </p:txBody>
      </p:sp>
    </p:spTree>
    <p:extLst>
      <p:ext uri="{BB962C8B-B14F-4D97-AF65-F5344CB8AC3E}">
        <p14:creationId xmlns:p14="http://schemas.microsoft.com/office/powerpoint/2010/main" val="2391401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586E7-A505-76F6-20F9-4F0773769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199FEF-C3F3-363E-A2D2-A878609C6B4E}"/>
              </a:ext>
            </a:extLst>
          </p:cNvPr>
          <p:cNvSpPr>
            <a:spLocks noGrp="1"/>
          </p:cNvSpPr>
          <p:nvPr>
            <p:ph type="title"/>
          </p:nvPr>
        </p:nvSpPr>
        <p:spPr/>
        <p:txBody>
          <a:bodyPr/>
          <a:lstStyle/>
          <a:p>
            <a:r>
              <a:rPr lang="en-US"/>
              <a:t>Dynamic Models for the Batch Zero – Key Deadlines</a:t>
            </a:r>
          </a:p>
        </p:txBody>
      </p:sp>
      <p:sp>
        <p:nvSpPr>
          <p:cNvPr id="5" name="Slide Number Placeholder 4">
            <a:extLst>
              <a:ext uri="{FF2B5EF4-FFF2-40B4-BE49-F238E27FC236}">
                <a16:creationId xmlns:a16="http://schemas.microsoft.com/office/drawing/2014/main" id="{FD1E8EF5-C3D8-3027-4C96-FA1ACE6B5C0F}"/>
              </a:ext>
            </a:extLst>
          </p:cNvPr>
          <p:cNvSpPr>
            <a:spLocks noGrp="1"/>
          </p:cNvSpPr>
          <p:nvPr>
            <p:ph type="sldNum" sz="quarter" idx="12"/>
          </p:nvPr>
        </p:nvSpPr>
        <p:spPr/>
        <p:txBody>
          <a:bodyPr/>
          <a:lstStyle/>
          <a:p>
            <a:fld id="{BCDE79FB-97BA-492B-8D57-F1373F9ADA95}" type="slidenum">
              <a:rPr lang="en-US" smtClean="0"/>
              <a:t>47</a:t>
            </a:fld>
            <a:endParaRPr lang="en-US"/>
          </a:p>
        </p:txBody>
      </p:sp>
      <p:sp>
        <p:nvSpPr>
          <p:cNvPr id="6" name="Shape 4">
            <a:extLst>
              <a:ext uri="{FF2B5EF4-FFF2-40B4-BE49-F238E27FC236}">
                <a16:creationId xmlns:a16="http://schemas.microsoft.com/office/drawing/2014/main" id="{4370CF2A-6ECD-46D4-EFA5-552AC37BD7CE}"/>
              </a:ext>
            </a:extLst>
          </p:cNvPr>
          <p:cNvSpPr/>
          <p:nvPr/>
        </p:nvSpPr>
        <p:spPr>
          <a:xfrm>
            <a:off x="2129535" y="1185543"/>
            <a:ext cx="7946836" cy="806642"/>
          </a:xfrm>
          <a:prstGeom prst="rect">
            <a:avLst/>
          </a:prstGeom>
          <a:solidFill>
            <a:srgbClr val="1C7293"/>
          </a:solidFill>
          <a:ln w="12700">
            <a:solidFill>
              <a:srgbClr val="1C7293"/>
            </a:solidFill>
            <a:prstDash val="solid"/>
          </a:ln>
          <a:effectLst>
            <a:outerShdw blurRad="76200" dist="38100" dir="8100000" algn="bl" rotWithShape="0">
              <a:srgbClr val="000000">
                <a:alpha val="12000"/>
              </a:srgbClr>
            </a:outerShdw>
          </a:effectLst>
        </p:spPr>
        <p:txBody>
          <a:bodyPr/>
          <a:lstStyle/>
          <a:p>
            <a:endParaRPr lang="en-US"/>
          </a:p>
        </p:txBody>
      </p:sp>
      <p:sp>
        <p:nvSpPr>
          <p:cNvPr id="7" name="Text 5">
            <a:extLst>
              <a:ext uri="{FF2B5EF4-FFF2-40B4-BE49-F238E27FC236}">
                <a16:creationId xmlns:a16="http://schemas.microsoft.com/office/drawing/2014/main" id="{8462008B-B650-9F83-4733-E8F46A73EA56}"/>
              </a:ext>
            </a:extLst>
          </p:cNvPr>
          <p:cNvSpPr/>
          <p:nvPr/>
        </p:nvSpPr>
        <p:spPr>
          <a:xfrm>
            <a:off x="2495694" y="1185543"/>
            <a:ext cx="7391291" cy="411480"/>
          </a:xfrm>
          <a:prstGeom prst="rect">
            <a:avLst/>
          </a:prstGeom>
          <a:noFill/>
          <a:ln/>
        </p:spPr>
        <p:txBody>
          <a:bodyPr wrap="square" rtlCol="0" anchor="ctr"/>
          <a:lstStyle/>
          <a:p>
            <a:pPr algn="ctr"/>
            <a:r>
              <a:rPr lang="en-US" sz="2000" b="1">
                <a:solidFill>
                  <a:srgbClr val="FFFFFF"/>
                </a:solidFill>
                <a:latin typeface="Calibri" pitchFamily="34" charset="0"/>
                <a:ea typeface="Calibri" pitchFamily="34" charset="-122"/>
                <a:cs typeface="Calibri" pitchFamily="34" charset="-120"/>
              </a:rPr>
              <a:t>July 24, 2026</a:t>
            </a:r>
          </a:p>
        </p:txBody>
      </p:sp>
      <p:sp>
        <p:nvSpPr>
          <p:cNvPr id="8" name="Text 6">
            <a:extLst>
              <a:ext uri="{FF2B5EF4-FFF2-40B4-BE49-F238E27FC236}">
                <a16:creationId xmlns:a16="http://schemas.microsoft.com/office/drawing/2014/main" id="{22F9407E-4E60-768C-5E0F-4F73C849FA28}"/>
              </a:ext>
            </a:extLst>
          </p:cNvPr>
          <p:cNvSpPr/>
          <p:nvPr/>
        </p:nvSpPr>
        <p:spPr>
          <a:xfrm>
            <a:off x="2504218" y="1597023"/>
            <a:ext cx="7391289" cy="395162"/>
          </a:xfrm>
          <a:prstGeom prst="rect">
            <a:avLst/>
          </a:prstGeom>
          <a:noFill/>
          <a:ln/>
        </p:spPr>
        <p:txBody>
          <a:bodyPr wrap="square" rtlCol="0" anchor="ctr"/>
          <a:lstStyle/>
          <a:p>
            <a:pPr algn="ctr"/>
            <a:r>
              <a:rPr lang="en-US">
                <a:solidFill>
                  <a:srgbClr val="FFFFFF"/>
                </a:solidFill>
                <a:latin typeface="Calibri" pitchFamily="34" charset="0"/>
                <a:ea typeface="Calibri" pitchFamily="34" charset="-122"/>
                <a:cs typeface="Calibri" pitchFamily="34" charset="-120"/>
              </a:rPr>
              <a:t>TSP Determination Deadline</a:t>
            </a:r>
          </a:p>
        </p:txBody>
      </p:sp>
      <p:sp>
        <p:nvSpPr>
          <p:cNvPr id="12" name="Shape 11">
            <a:extLst>
              <a:ext uri="{FF2B5EF4-FFF2-40B4-BE49-F238E27FC236}">
                <a16:creationId xmlns:a16="http://schemas.microsoft.com/office/drawing/2014/main" id="{995A27BC-831E-F06D-07A4-7F0872CB3467}"/>
              </a:ext>
            </a:extLst>
          </p:cNvPr>
          <p:cNvSpPr/>
          <p:nvPr/>
        </p:nvSpPr>
        <p:spPr>
          <a:xfrm>
            <a:off x="2129534" y="2041730"/>
            <a:ext cx="7932931" cy="2370679"/>
          </a:xfrm>
          <a:prstGeom prst="rect">
            <a:avLst/>
          </a:prstGeom>
          <a:solidFill>
            <a:srgbClr val="CCDDE0"/>
          </a:solidFill>
          <a:ln w="12700">
            <a:solidFill>
              <a:srgbClr val="C0D8EC"/>
            </a:solidFill>
            <a:prstDash val="solid"/>
          </a:ln>
        </p:spPr>
        <p:txBody>
          <a:bodyPr/>
          <a:lstStyle/>
          <a:p>
            <a:endParaRPr lang="en-US"/>
          </a:p>
        </p:txBody>
      </p:sp>
      <p:sp>
        <p:nvSpPr>
          <p:cNvPr id="13" name="Text 12">
            <a:extLst>
              <a:ext uri="{FF2B5EF4-FFF2-40B4-BE49-F238E27FC236}">
                <a16:creationId xmlns:a16="http://schemas.microsoft.com/office/drawing/2014/main" id="{EFEC4103-2B72-EF90-AF23-54179E7A5DBF}"/>
              </a:ext>
            </a:extLst>
          </p:cNvPr>
          <p:cNvSpPr/>
          <p:nvPr/>
        </p:nvSpPr>
        <p:spPr>
          <a:xfrm>
            <a:off x="2220515" y="2133170"/>
            <a:ext cx="7598265" cy="594360"/>
          </a:xfrm>
          <a:prstGeom prst="rect">
            <a:avLst/>
          </a:prstGeom>
          <a:noFill/>
          <a:ln/>
        </p:spPr>
        <p:txBody>
          <a:bodyPr wrap="square" rtlCol="0" anchor="ctr"/>
          <a:lstStyle/>
          <a:p>
            <a:r>
              <a:rPr lang="en-US" sz="2000" b="1">
                <a:solidFill>
                  <a:srgbClr val="1C7293"/>
                </a:solidFill>
                <a:latin typeface="Calibri" pitchFamily="34" charset="0"/>
                <a:ea typeface="Calibri" pitchFamily="34" charset="-122"/>
                <a:cs typeface="Calibri" pitchFamily="34" charset="-120"/>
              </a:rPr>
              <a:t>TSP Must Submit to ERCOT by July 24 (if applicable)</a:t>
            </a:r>
            <a:r>
              <a:rPr lang="en-US" sz="2000" b="1" baseline="30000">
                <a:solidFill>
                  <a:srgbClr val="1C7293"/>
                </a:solidFill>
                <a:latin typeface="Calibri" pitchFamily="34" charset="0"/>
                <a:ea typeface="Calibri" pitchFamily="34" charset="-122"/>
                <a:cs typeface="Calibri" pitchFamily="34" charset="-120"/>
              </a:rPr>
              <a:t> (1)</a:t>
            </a:r>
            <a:r>
              <a:rPr lang="en-US" sz="2000" b="1">
                <a:solidFill>
                  <a:srgbClr val="1C7293"/>
                </a:solidFill>
                <a:latin typeface="Calibri" pitchFamily="34" charset="0"/>
                <a:ea typeface="Calibri" pitchFamily="34" charset="-122"/>
                <a:cs typeface="Calibri" pitchFamily="34" charset="-120"/>
              </a:rPr>
              <a:t>:</a:t>
            </a:r>
          </a:p>
        </p:txBody>
      </p:sp>
      <p:sp>
        <p:nvSpPr>
          <p:cNvPr id="14" name="Text 13">
            <a:extLst>
              <a:ext uri="{FF2B5EF4-FFF2-40B4-BE49-F238E27FC236}">
                <a16:creationId xmlns:a16="http://schemas.microsoft.com/office/drawing/2014/main" id="{E409B213-BCC3-CC08-4CDF-2FA71A9FA6B9}"/>
              </a:ext>
            </a:extLst>
          </p:cNvPr>
          <p:cNvSpPr/>
          <p:nvPr/>
        </p:nvSpPr>
        <p:spPr>
          <a:xfrm>
            <a:off x="2236600" y="2818970"/>
            <a:ext cx="7573859" cy="1643488"/>
          </a:xfrm>
          <a:prstGeom prst="rect">
            <a:avLst/>
          </a:prstGeom>
          <a:noFill/>
          <a:ln/>
        </p:spPr>
        <p:txBody>
          <a:bodyPr wrap="square" rtlCol="0" anchor="ctr"/>
          <a:lstStyle/>
          <a:p>
            <a:r>
              <a:rPr lang="en-US">
                <a:solidFill>
                  <a:srgbClr val="1A2740"/>
                </a:solidFill>
                <a:latin typeface="Calibri" pitchFamily="34" charset="0"/>
                <a:ea typeface="Calibri" pitchFamily="34" charset="-122"/>
                <a:cs typeface="Calibri" pitchFamily="34" charset="-120"/>
              </a:rPr>
              <a:t>If a dynamic stability study has previously been performed for a Large Load, the interconnecting TSP must submit a written determination indicating whether the submitted dynamic data is expected to adversely impact prior stability study results.</a:t>
            </a:r>
            <a:endParaRPr lang="en-US"/>
          </a:p>
        </p:txBody>
      </p:sp>
      <p:sp>
        <p:nvSpPr>
          <p:cNvPr id="18" name="TextBox 17">
            <a:extLst>
              <a:ext uri="{FF2B5EF4-FFF2-40B4-BE49-F238E27FC236}">
                <a16:creationId xmlns:a16="http://schemas.microsoft.com/office/drawing/2014/main" id="{7FD1C120-DE3D-1EAD-3569-C1F5223F0EA3}"/>
              </a:ext>
            </a:extLst>
          </p:cNvPr>
          <p:cNvSpPr txBox="1"/>
          <p:nvPr/>
        </p:nvSpPr>
        <p:spPr>
          <a:xfrm>
            <a:off x="2037066" y="4553898"/>
            <a:ext cx="3813263" cy="523220"/>
          </a:xfrm>
          <a:prstGeom prst="rect">
            <a:avLst/>
          </a:prstGeom>
          <a:noFill/>
        </p:spPr>
        <p:txBody>
          <a:bodyPr wrap="square">
            <a:spAutoFit/>
          </a:bodyPr>
          <a:lstStyle/>
          <a:p>
            <a:r>
              <a:rPr lang="en-US" sz="1400" u="sng">
                <a:solidFill>
                  <a:srgbClr val="467886"/>
                </a:solidFill>
                <a:latin typeface="Aptos" panose="020B0004020202020204" pitchFamily="34" charset="0"/>
                <a:ea typeface="Aptos" panose="020B0004020202020204" pitchFamily="34" charset="0"/>
                <a:cs typeface="Times New Roman" panose="02020603050405020304" pitchFamily="18" charset="0"/>
                <a:hlinkClick r:id="rId2"/>
              </a:rPr>
              <a:t>(1). LargeLoadInterconnection@ercot.com</a:t>
            </a:r>
          </a:p>
          <a:p>
            <a:endParaRPr lang="en-US" sz="1400"/>
          </a:p>
        </p:txBody>
      </p:sp>
    </p:spTree>
    <p:extLst>
      <p:ext uri="{BB962C8B-B14F-4D97-AF65-F5344CB8AC3E}">
        <p14:creationId xmlns:p14="http://schemas.microsoft.com/office/powerpoint/2010/main" val="1661678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842EA-5C60-5B05-B048-166A814F8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1E132-AFD9-02D6-7D6D-D69DCF9CD7A2}"/>
              </a:ext>
            </a:extLst>
          </p:cNvPr>
          <p:cNvSpPr>
            <a:spLocks noGrp="1"/>
          </p:cNvSpPr>
          <p:nvPr>
            <p:ph type="title"/>
          </p:nvPr>
        </p:nvSpPr>
        <p:spPr/>
        <p:txBody>
          <a:bodyPr/>
          <a:lstStyle/>
          <a:p>
            <a:r>
              <a:rPr lang="en-US"/>
              <a:t>Large Load Dynamic Model Submission Elements </a:t>
            </a:r>
          </a:p>
        </p:txBody>
      </p:sp>
      <p:sp>
        <p:nvSpPr>
          <p:cNvPr id="4" name="Slide Number Placeholder 3">
            <a:extLst>
              <a:ext uri="{FF2B5EF4-FFF2-40B4-BE49-F238E27FC236}">
                <a16:creationId xmlns:a16="http://schemas.microsoft.com/office/drawing/2014/main" id="{6AA404CE-D4C2-9294-5A94-49D4400F831B}"/>
              </a:ext>
            </a:extLst>
          </p:cNvPr>
          <p:cNvSpPr>
            <a:spLocks noGrp="1"/>
          </p:cNvSpPr>
          <p:nvPr>
            <p:ph type="sldNum" sz="quarter" idx="12"/>
          </p:nvPr>
        </p:nvSpPr>
        <p:spPr/>
        <p:txBody>
          <a:bodyPr/>
          <a:lstStyle/>
          <a:p>
            <a:fld id="{BCDE79FB-97BA-492B-8D57-F1373F9ADA95}" type="slidenum">
              <a:rPr lang="en-US" smtClean="0"/>
              <a:t>48</a:t>
            </a:fld>
            <a:endParaRPr lang="en-US"/>
          </a:p>
        </p:txBody>
      </p:sp>
      <p:sp>
        <p:nvSpPr>
          <p:cNvPr id="5" name="Shape 2">
            <a:extLst>
              <a:ext uri="{FF2B5EF4-FFF2-40B4-BE49-F238E27FC236}">
                <a16:creationId xmlns:a16="http://schemas.microsoft.com/office/drawing/2014/main" id="{D0CF0273-6ADC-A02B-F824-D37BD1E7D5A8}"/>
              </a:ext>
            </a:extLst>
          </p:cNvPr>
          <p:cNvSpPr/>
          <p:nvPr/>
        </p:nvSpPr>
        <p:spPr>
          <a:xfrm>
            <a:off x="577337" y="1498058"/>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6" name="Shape 3">
            <a:extLst>
              <a:ext uri="{FF2B5EF4-FFF2-40B4-BE49-F238E27FC236}">
                <a16:creationId xmlns:a16="http://schemas.microsoft.com/office/drawing/2014/main" id="{7AF6E651-2EA6-4093-BCBD-B943496AD571}"/>
              </a:ext>
            </a:extLst>
          </p:cNvPr>
          <p:cNvSpPr/>
          <p:nvPr/>
        </p:nvSpPr>
        <p:spPr>
          <a:xfrm>
            <a:off x="577337" y="1498059"/>
            <a:ext cx="5343402" cy="347472"/>
          </a:xfrm>
          <a:prstGeom prst="rect">
            <a:avLst/>
          </a:prstGeom>
          <a:solidFill>
            <a:srgbClr val="1C7293"/>
          </a:solidFill>
          <a:ln w="12700">
            <a:solidFill>
              <a:srgbClr val="1C7293"/>
            </a:solidFill>
            <a:prstDash val="solid"/>
          </a:ln>
        </p:spPr>
        <p:txBody>
          <a:bodyPr/>
          <a:lstStyle/>
          <a:p>
            <a:endParaRPr lang="en-US"/>
          </a:p>
        </p:txBody>
      </p:sp>
      <p:sp>
        <p:nvSpPr>
          <p:cNvPr id="7" name="Text 4">
            <a:extLst>
              <a:ext uri="{FF2B5EF4-FFF2-40B4-BE49-F238E27FC236}">
                <a16:creationId xmlns:a16="http://schemas.microsoft.com/office/drawing/2014/main" id="{628AC49B-1EEC-3BF3-F95F-BF97A2909E59}"/>
              </a:ext>
            </a:extLst>
          </p:cNvPr>
          <p:cNvSpPr/>
          <p:nvPr/>
        </p:nvSpPr>
        <p:spPr>
          <a:xfrm>
            <a:off x="714497" y="1498059"/>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Model Compatibility</a:t>
            </a:r>
            <a:endParaRPr lang="en-US" sz="2000"/>
          </a:p>
        </p:txBody>
      </p:sp>
      <p:sp>
        <p:nvSpPr>
          <p:cNvPr id="8" name="Text 5">
            <a:extLst>
              <a:ext uri="{FF2B5EF4-FFF2-40B4-BE49-F238E27FC236}">
                <a16:creationId xmlns:a16="http://schemas.microsoft.com/office/drawing/2014/main" id="{63005137-1136-EDB1-9F5E-A30523798F05}"/>
              </a:ext>
            </a:extLst>
          </p:cNvPr>
          <p:cNvSpPr/>
          <p:nvPr/>
        </p:nvSpPr>
        <p:spPr>
          <a:xfrm>
            <a:off x="675911" y="2058866"/>
            <a:ext cx="5063733"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All submissions must be compatible with the planning and operations model software version specified in the Dynamic Working Group Procedure Manual in effect on March 4, 2026.</a:t>
            </a:r>
            <a:endParaRPr lang="en-US"/>
          </a:p>
        </p:txBody>
      </p:sp>
      <p:sp>
        <p:nvSpPr>
          <p:cNvPr id="9" name="Shape 6">
            <a:extLst>
              <a:ext uri="{FF2B5EF4-FFF2-40B4-BE49-F238E27FC236}">
                <a16:creationId xmlns:a16="http://schemas.microsoft.com/office/drawing/2014/main" id="{7C268ECB-66D8-71D2-AEFF-1E75D1D566FD}"/>
              </a:ext>
            </a:extLst>
          </p:cNvPr>
          <p:cNvSpPr/>
          <p:nvPr/>
        </p:nvSpPr>
        <p:spPr>
          <a:xfrm>
            <a:off x="6315197" y="1498058"/>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0" name="Shape 7">
            <a:extLst>
              <a:ext uri="{FF2B5EF4-FFF2-40B4-BE49-F238E27FC236}">
                <a16:creationId xmlns:a16="http://schemas.microsoft.com/office/drawing/2014/main" id="{3BB3A6B7-9567-1988-65ED-5492B41B9357}"/>
              </a:ext>
            </a:extLst>
          </p:cNvPr>
          <p:cNvSpPr/>
          <p:nvPr/>
        </p:nvSpPr>
        <p:spPr>
          <a:xfrm>
            <a:off x="6315197" y="1498059"/>
            <a:ext cx="5343402" cy="347472"/>
          </a:xfrm>
          <a:prstGeom prst="rect">
            <a:avLst/>
          </a:prstGeom>
          <a:solidFill>
            <a:srgbClr val="1C7293"/>
          </a:solidFill>
          <a:ln w="12700">
            <a:solidFill>
              <a:srgbClr val="1C7293"/>
            </a:solidFill>
            <a:prstDash val="solid"/>
          </a:ln>
        </p:spPr>
        <p:txBody>
          <a:bodyPr/>
          <a:lstStyle/>
          <a:p>
            <a:endParaRPr lang="en-US"/>
          </a:p>
        </p:txBody>
      </p:sp>
      <p:sp>
        <p:nvSpPr>
          <p:cNvPr id="11" name="Text 8">
            <a:extLst>
              <a:ext uri="{FF2B5EF4-FFF2-40B4-BE49-F238E27FC236}">
                <a16:creationId xmlns:a16="http://schemas.microsoft.com/office/drawing/2014/main" id="{1E6C622B-A473-B66E-FFB9-C7403D45F6A5}"/>
              </a:ext>
            </a:extLst>
          </p:cNvPr>
          <p:cNvSpPr/>
          <p:nvPr/>
        </p:nvSpPr>
        <p:spPr>
          <a:xfrm>
            <a:off x="6452357" y="1498059"/>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Data Survey Completion</a:t>
            </a:r>
            <a:endParaRPr lang="en-US" sz="2000"/>
          </a:p>
        </p:txBody>
      </p:sp>
      <p:sp>
        <p:nvSpPr>
          <p:cNvPr id="12" name="Text 9">
            <a:extLst>
              <a:ext uri="{FF2B5EF4-FFF2-40B4-BE49-F238E27FC236}">
                <a16:creationId xmlns:a16="http://schemas.microsoft.com/office/drawing/2014/main" id="{C355F693-5362-99AB-269E-C7AC655537DB}"/>
              </a:ext>
            </a:extLst>
          </p:cNvPr>
          <p:cNvSpPr/>
          <p:nvPr/>
        </p:nvSpPr>
        <p:spPr>
          <a:xfrm>
            <a:off x="6452356" y="1982496"/>
            <a:ext cx="5025146"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All model submissions must include completion of the latest ERCOT Dynamic Working Group Large Load Data Survey</a:t>
            </a:r>
            <a:r>
              <a:rPr lang="en-US" baseline="30000">
                <a:solidFill>
                  <a:srgbClr val="1A2740"/>
                </a:solidFill>
                <a:latin typeface="Calibri" pitchFamily="34" charset="0"/>
                <a:ea typeface="Calibri" pitchFamily="34" charset="-122"/>
                <a:cs typeface="Calibri" pitchFamily="34" charset="-120"/>
              </a:rPr>
              <a:t>(1)</a:t>
            </a:r>
            <a:r>
              <a:rPr lang="en-US">
                <a:solidFill>
                  <a:srgbClr val="1A2740"/>
                </a:solidFill>
                <a:latin typeface="Calibri" pitchFamily="34" charset="0"/>
                <a:ea typeface="Calibri" pitchFamily="34" charset="-122"/>
                <a:cs typeface="Calibri" pitchFamily="34" charset="-120"/>
              </a:rPr>
              <a:t>.</a:t>
            </a:r>
            <a:endParaRPr lang="en-US"/>
          </a:p>
        </p:txBody>
      </p:sp>
      <p:sp>
        <p:nvSpPr>
          <p:cNvPr id="13" name="Shape 10">
            <a:extLst>
              <a:ext uri="{FF2B5EF4-FFF2-40B4-BE49-F238E27FC236}">
                <a16:creationId xmlns:a16="http://schemas.microsoft.com/office/drawing/2014/main" id="{C1170A25-A2D9-CE9C-200F-0AC9384E5C76}"/>
              </a:ext>
            </a:extLst>
          </p:cNvPr>
          <p:cNvSpPr/>
          <p:nvPr/>
        </p:nvSpPr>
        <p:spPr>
          <a:xfrm>
            <a:off x="577337" y="3980857"/>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4" name="Shape 11">
            <a:extLst>
              <a:ext uri="{FF2B5EF4-FFF2-40B4-BE49-F238E27FC236}">
                <a16:creationId xmlns:a16="http://schemas.microsoft.com/office/drawing/2014/main" id="{734C7368-B6F5-43FB-9C1A-6606789812EF}"/>
              </a:ext>
            </a:extLst>
          </p:cNvPr>
          <p:cNvSpPr/>
          <p:nvPr/>
        </p:nvSpPr>
        <p:spPr>
          <a:xfrm>
            <a:off x="577337" y="3980858"/>
            <a:ext cx="5343402" cy="347472"/>
          </a:xfrm>
          <a:prstGeom prst="rect">
            <a:avLst/>
          </a:prstGeom>
          <a:solidFill>
            <a:srgbClr val="065A82"/>
          </a:solidFill>
          <a:ln w="12700">
            <a:solidFill>
              <a:srgbClr val="065A82"/>
            </a:solidFill>
            <a:prstDash val="solid"/>
          </a:ln>
        </p:spPr>
        <p:txBody>
          <a:bodyPr/>
          <a:lstStyle/>
          <a:p>
            <a:endParaRPr lang="en-US"/>
          </a:p>
        </p:txBody>
      </p:sp>
      <p:sp>
        <p:nvSpPr>
          <p:cNvPr id="15" name="Text 12">
            <a:extLst>
              <a:ext uri="{FF2B5EF4-FFF2-40B4-BE49-F238E27FC236}">
                <a16:creationId xmlns:a16="http://schemas.microsoft.com/office/drawing/2014/main" id="{952DC3C8-E990-6414-034A-A5481BC39E7E}"/>
              </a:ext>
            </a:extLst>
          </p:cNvPr>
          <p:cNvSpPr/>
          <p:nvPr/>
        </p:nvSpPr>
        <p:spPr>
          <a:xfrm>
            <a:off x="714497" y="3980858"/>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Updated / Improved Models</a:t>
            </a:r>
            <a:endParaRPr lang="en-US" sz="2000"/>
          </a:p>
        </p:txBody>
      </p:sp>
      <p:sp>
        <p:nvSpPr>
          <p:cNvPr id="16" name="Text 13">
            <a:extLst>
              <a:ext uri="{FF2B5EF4-FFF2-40B4-BE49-F238E27FC236}">
                <a16:creationId xmlns:a16="http://schemas.microsoft.com/office/drawing/2014/main" id="{20C7091E-BB1A-5C3E-CE75-4244FDD805D0}"/>
              </a:ext>
            </a:extLst>
          </p:cNvPr>
          <p:cNvSpPr/>
          <p:nvPr/>
        </p:nvSpPr>
        <p:spPr>
          <a:xfrm>
            <a:off x="675911" y="4541665"/>
            <a:ext cx="5063733"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ILLEs are expected to submit updated or improved models that properly represent load behavior — especially where enhanced models are available.</a:t>
            </a:r>
            <a:endParaRPr lang="en-US"/>
          </a:p>
        </p:txBody>
      </p:sp>
      <p:sp>
        <p:nvSpPr>
          <p:cNvPr id="17" name="Shape 14">
            <a:extLst>
              <a:ext uri="{FF2B5EF4-FFF2-40B4-BE49-F238E27FC236}">
                <a16:creationId xmlns:a16="http://schemas.microsoft.com/office/drawing/2014/main" id="{1236112B-B4A9-882E-2C74-5EBADDF8ED40}"/>
              </a:ext>
            </a:extLst>
          </p:cNvPr>
          <p:cNvSpPr/>
          <p:nvPr/>
        </p:nvSpPr>
        <p:spPr>
          <a:xfrm>
            <a:off x="6315197" y="3980857"/>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8" name="Shape 15">
            <a:extLst>
              <a:ext uri="{FF2B5EF4-FFF2-40B4-BE49-F238E27FC236}">
                <a16:creationId xmlns:a16="http://schemas.microsoft.com/office/drawing/2014/main" id="{2249C1C4-9C6A-7938-3015-4C4E58CDA4B1}"/>
              </a:ext>
            </a:extLst>
          </p:cNvPr>
          <p:cNvSpPr/>
          <p:nvPr/>
        </p:nvSpPr>
        <p:spPr>
          <a:xfrm>
            <a:off x="6315197" y="3980858"/>
            <a:ext cx="5343402" cy="347472"/>
          </a:xfrm>
          <a:prstGeom prst="rect">
            <a:avLst/>
          </a:prstGeom>
          <a:solidFill>
            <a:srgbClr val="065A82"/>
          </a:solidFill>
          <a:ln w="12700">
            <a:solidFill>
              <a:srgbClr val="065A82"/>
            </a:solidFill>
            <a:prstDash val="solid"/>
          </a:ln>
        </p:spPr>
        <p:txBody>
          <a:bodyPr/>
          <a:lstStyle/>
          <a:p>
            <a:endParaRPr lang="en-US"/>
          </a:p>
        </p:txBody>
      </p:sp>
      <p:sp>
        <p:nvSpPr>
          <p:cNvPr id="19" name="Text 16">
            <a:extLst>
              <a:ext uri="{FF2B5EF4-FFF2-40B4-BE49-F238E27FC236}">
                <a16:creationId xmlns:a16="http://schemas.microsoft.com/office/drawing/2014/main" id="{456A0C6B-97EE-16A0-2BE8-ABEFEE1852CF}"/>
              </a:ext>
            </a:extLst>
          </p:cNvPr>
          <p:cNvSpPr/>
          <p:nvPr/>
        </p:nvSpPr>
        <p:spPr>
          <a:xfrm>
            <a:off x="6452357" y="3980858"/>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ERCOT Defaults</a:t>
            </a:r>
            <a:endParaRPr lang="en-US" sz="2000"/>
          </a:p>
        </p:txBody>
      </p:sp>
      <p:sp>
        <p:nvSpPr>
          <p:cNvPr id="20" name="Text 17">
            <a:extLst>
              <a:ext uri="{FF2B5EF4-FFF2-40B4-BE49-F238E27FC236}">
                <a16:creationId xmlns:a16="http://schemas.microsoft.com/office/drawing/2014/main" id="{51CC7AAA-686A-8205-3DF2-68A1F2CC955D}"/>
              </a:ext>
            </a:extLst>
          </p:cNvPr>
          <p:cNvSpPr/>
          <p:nvPr/>
        </p:nvSpPr>
        <p:spPr>
          <a:xfrm>
            <a:off x="6452356" y="4465295"/>
            <a:ext cx="5025146" cy="1280160"/>
          </a:xfrm>
          <a:prstGeom prst="rect">
            <a:avLst/>
          </a:prstGeom>
          <a:noFill/>
          <a:ln/>
        </p:spPr>
        <p:txBody>
          <a:bodyPr wrap="square" rtlCol="0" anchor="t"/>
          <a:lstStyle/>
          <a:p>
            <a:r>
              <a:rPr lang="en-US">
                <a:solidFill>
                  <a:srgbClr val="1A2740"/>
                </a:solidFill>
                <a:latin typeface="Calibri" pitchFamily="34" charset="0"/>
                <a:ea typeface="Calibri" pitchFamily="34" charset="-122"/>
                <a:cs typeface="Calibri" pitchFamily="34" charset="-120"/>
              </a:rPr>
              <a:t>For operational loads not providing dynamic models or updating models, ERCOT will use the available models previously provided or assume minimum ride-through capability where no model is provided.</a:t>
            </a:r>
            <a:endParaRPr lang="en-US"/>
          </a:p>
        </p:txBody>
      </p:sp>
      <p:sp>
        <p:nvSpPr>
          <p:cNvPr id="3" name="TextBox 2">
            <a:extLst>
              <a:ext uri="{FF2B5EF4-FFF2-40B4-BE49-F238E27FC236}">
                <a16:creationId xmlns:a16="http://schemas.microsoft.com/office/drawing/2014/main" id="{6E109DE0-B546-17E3-4E35-15F0A3AE54D9}"/>
              </a:ext>
            </a:extLst>
          </p:cNvPr>
          <p:cNvSpPr txBox="1"/>
          <p:nvPr/>
        </p:nvSpPr>
        <p:spPr>
          <a:xfrm>
            <a:off x="714497" y="6280037"/>
            <a:ext cx="10539918" cy="307777"/>
          </a:xfrm>
          <a:prstGeom prst="rect">
            <a:avLst/>
          </a:prstGeom>
          <a:noFill/>
        </p:spPr>
        <p:txBody>
          <a:bodyPr wrap="square">
            <a:spAutoFit/>
          </a:bodyPr>
          <a:lstStyle/>
          <a:p>
            <a:r>
              <a:rPr lang="en-US" sz="14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(1). https://www.ercot.com/files/docs/2025/12/19/ERCOT-Dynamics-Working-Group-Large-Load-Data-Survey_v2.docx</a:t>
            </a:r>
            <a:endParaRPr lang="en-US" sz="1400"/>
          </a:p>
        </p:txBody>
      </p:sp>
    </p:spTree>
    <p:extLst>
      <p:ext uri="{BB962C8B-B14F-4D97-AF65-F5344CB8AC3E}">
        <p14:creationId xmlns:p14="http://schemas.microsoft.com/office/powerpoint/2010/main" val="3499972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2B5CA-3D49-CAAB-282C-8EA38577A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C5A04-2BA5-842F-E8E5-6AD1CC52FB33}"/>
              </a:ext>
            </a:extLst>
          </p:cNvPr>
          <p:cNvSpPr>
            <a:spLocks noGrp="1"/>
          </p:cNvSpPr>
          <p:nvPr>
            <p:ph type="title"/>
          </p:nvPr>
        </p:nvSpPr>
        <p:spPr/>
        <p:txBody>
          <a:bodyPr/>
          <a:lstStyle/>
          <a:p>
            <a:r>
              <a:rPr lang="en-US"/>
              <a:t>Applicability for Batch-0 Dynamic Model Submission</a:t>
            </a:r>
          </a:p>
        </p:txBody>
      </p:sp>
      <p:sp>
        <p:nvSpPr>
          <p:cNvPr id="4" name="Slide Number Placeholder 3">
            <a:extLst>
              <a:ext uri="{FF2B5EF4-FFF2-40B4-BE49-F238E27FC236}">
                <a16:creationId xmlns:a16="http://schemas.microsoft.com/office/drawing/2014/main" id="{5E292605-F6F6-F86B-51B2-003E1237C50A}"/>
              </a:ext>
            </a:extLst>
          </p:cNvPr>
          <p:cNvSpPr>
            <a:spLocks noGrp="1"/>
          </p:cNvSpPr>
          <p:nvPr>
            <p:ph type="sldNum" sz="quarter" idx="12"/>
          </p:nvPr>
        </p:nvSpPr>
        <p:spPr/>
        <p:txBody>
          <a:bodyPr/>
          <a:lstStyle/>
          <a:p>
            <a:fld id="{BCDE79FB-97BA-492B-8D57-F1373F9ADA95}" type="slidenum">
              <a:rPr lang="en-US" smtClean="0"/>
              <a:t>49</a:t>
            </a:fld>
            <a:endParaRPr lang="en-US"/>
          </a:p>
        </p:txBody>
      </p:sp>
      <p:graphicFrame>
        <p:nvGraphicFramePr>
          <p:cNvPr id="5" name="Table 4">
            <a:extLst>
              <a:ext uri="{FF2B5EF4-FFF2-40B4-BE49-F238E27FC236}">
                <a16:creationId xmlns:a16="http://schemas.microsoft.com/office/drawing/2014/main" id="{9D07D2CC-B84F-CC38-C5F4-C83E35C68B5D}"/>
              </a:ext>
            </a:extLst>
          </p:cNvPr>
          <p:cNvGraphicFramePr>
            <a:graphicFrameLocks noGrp="1"/>
          </p:cNvGraphicFramePr>
          <p:nvPr/>
        </p:nvGraphicFramePr>
        <p:xfrm>
          <a:off x="533400" y="1347831"/>
          <a:ext cx="11421159" cy="4114800"/>
        </p:xfrm>
        <a:graphic>
          <a:graphicData uri="http://schemas.openxmlformats.org/drawingml/2006/table">
            <a:tbl>
              <a:tblPr firstRow="1" bandRow="1">
                <a:tableStyleId>{5C22544A-7EE6-4342-B048-85BDC9FD1C3A}</a:tableStyleId>
              </a:tblPr>
              <a:tblGrid>
                <a:gridCol w="1646555">
                  <a:extLst>
                    <a:ext uri="{9D8B030D-6E8A-4147-A177-3AD203B41FA5}">
                      <a16:colId xmlns:a16="http://schemas.microsoft.com/office/drawing/2014/main" val="2470292064"/>
                    </a:ext>
                  </a:extLst>
                </a:gridCol>
                <a:gridCol w="8043080">
                  <a:extLst>
                    <a:ext uri="{9D8B030D-6E8A-4147-A177-3AD203B41FA5}">
                      <a16:colId xmlns:a16="http://schemas.microsoft.com/office/drawing/2014/main" val="872909877"/>
                    </a:ext>
                  </a:extLst>
                </a:gridCol>
                <a:gridCol w="1731524">
                  <a:extLst>
                    <a:ext uri="{9D8B030D-6E8A-4147-A177-3AD203B41FA5}">
                      <a16:colId xmlns:a16="http://schemas.microsoft.com/office/drawing/2014/main" val="1255487007"/>
                    </a:ext>
                  </a:extLst>
                </a:gridCol>
              </a:tblGrid>
              <a:tr h="370840">
                <a:tc>
                  <a:txBody>
                    <a:bodyPr/>
                    <a:lstStyle/>
                    <a:p>
                      <a:r>
                        <a:rPr lang="en-US" sz="1800" kern="1200">
                          <a:solidFill>
                            <a:schemeClr val="bg1"/>
                          </a:solidFill>
                          <a:latin typeface="Calibri" pitchFamily="34" charset="0"/>
                          <a:ea typeface="Calibri" pitchFamily="34" charset="-122"/>
                          <a:cs typeface="Calibri" pitchFamily="34" charset="-120"/>
                        </a:rPr>
                        <a:t>PGRR 145 Section</a:t>
                      </a:r>
                    </a:p>
                  </a:txBody>
                  <a:tcPr>
                    <a:solidFill>
                      <a:schemeClr val="accent2">
                        <a:lumMod val="50000"/>
                      </a:schemeClr>
                    </a:solidFill>
                  </a:tcPr>
                </a:tc>
                <a:tc>
                  <a:txBody>
                    <a:bodyPr/>
                    <a:lstStyle/>
                    <a:p>
                      <a:r>
                        <a:rPr lang="en-US" sz="1800" kern="1200">
                          <a:solidFill>
                            <a:schemeClr val="bg1"/>
                          </a:solidFill>
                          <a:latin typeface="Calibri" pitchFamily="34" charset="0"/>
                          <a:ea typeface="Calibri" pitchFamily="34" charset="-122"/>
                          <a:cs typeface="Calibri" pitchFamily="34" charset="-120"/>
                        </a:rPr>
                        <a:t>Criteria</a:t>
                      </a:r>
                    </a:p>
                  </a:txBody>
                  <a:tcPr>
                    <a:solidFill>
                      <a:schemeClr val="accent2">
                        <a:lumMod val="50000"/>
                      </a:schemeClr>
                    </a:solidFill>
                  </a:tcPr>
                </a:tc>
                <a:tc>
                  <a:txBody>
                    <a:bodyPr/>
                    <a:lstStyle/>
                    <a:p>
                      <a:r>
                        <a:rPr lang="en-US" sz="1800" kern="1200">
                          <a:solidFill>
                            <a:schemeClr val="bg1"/>
                          </a:solidFill>
                          <a:latin typeface="Calibri" pitchFamily="34" charset="0"/>
                          <a:ea typeface="Calibri" pitchFamily="34" charset="-122"/>
                          <a:cs typeface="Calibri" pitchFamily="34" charset="-120"/>
                        </a:rPr>
                        <a:t>Submission Required</a:t>
                      </a:r>
                    </a:p>
                  </a:txBody>
                  <a:tcPr>
                    <a:solidFill>
                      <a:schemeClr val="accent2">
                        <a:lumMod val="50000"/>
                      </a:schemeClr>
                    </a:solidFill>
                  </a:tcPr>
                </a:tc>
                <a:extLst>
                  <a:ext uri="{0D108BD9-81ED-4DB2-BD59-A6C34878D82A}">
                    <a16:rowId xmlns:a16="http://schemas.microsoft.com/office/drawing/2014/main" val="4010428701"/>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9.2.1.1(1)(a)</a:t>
                      </a:r>
                    </a:p>
                  </a:txBody>
                  <a:tcPr/>
                </a:tc>
                <a:tc>
                  <a:txBody>
                    <a:bodyPr/>
                    <a:lstStyle/>
                    <a:p>
                      <a:r>
                        <a:rPr lang="en-US" sz="2000" kern="1200">
                          <a:solidFill>
                            <a:srgbClr val="1A2740"/>
                          </a:solidFill>
                          <a:latin typeface="Calibri" pitchFamily="34" charset="0"/>
                          <a:ea typeface="Calibri" pitchFamily="34" charset="-122"/>
                          <a:cs typeface="Calibri" pitchFamily="34" charset="-120"/>
                        </a:rPr>
                        <a:t>Energized before March 25, 2022</a:t>
                      </a:r>
                    </a:p>
                  </a:txBody>
                  <a:tcPr/>
                </a:tc>
                <a:tc>
                  <a:txBody>
                    <a:bodyPr/>
                    <a:lstStyle/>
                    <a:p>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2760748623"/>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9.2.1.1(1)(b)</a:t>
                      </a:r>
                    </a:p>
                  </a:txBody>
                  <a:tcPr/>
                </a:tc>
                <a:tc>
                  <a:txBody>
                    <a:bodyPr/>
                    <a:lstStyle/>
                    <a:p>
                      <a:r>
                        <a:rPr lang="en-US" sz="2000" kern="1200">
                          <a:solidFill>
                            <a:srgbClr val="1A2740"/>
                          </a:solidFill>
                          <a:latin typeface="Calibri" pitchFamily="34" charset="0"/>
                          <a:ea typeface="Calibri" pitchFamily="34" charset="-122"/>
                          <a:cs typeface="Calibri" pitchFamily="34" charset="-120"/>
                        </a:rPr>
                        <a:t>Energized between March 25, 2022, and July 10,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637674117"/>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9.2.1.1(1)(c)</a:t>
                      </a:r>
                    </a:p>
                  </a:txBody>
                  <a:tcPr/>
                </a:tc>
                <a:tc>
                  <a:txBody>
                    <a:bodyPr/>
                    <a:lstStyle/>
                    <a:p>
                      <a:r>
                        <a:rPr lang="en-US" sz="2000" kern="1200">
                          <a:solidFill>
                            <a:srgbClr val="1A2740"/>
                          </a:solidFill>
                          <a:latin typeface="Calibri" pitchFamily="34" charset="0"/>
                          <a:ea typeface="Calibri" pitchFamily="34" charset="-122"/>
                          <a:cs typeface="Calibri" pitchFamily="34" charset="-120"/>
                        </a:rPr>
                        <a:t>Qualified for QSA or included in interim VRT by May 1,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868967223"/>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9.2.1.1(1)(d)</a:t>
                      </a:r>
                    </a:p>
                  </a:txBody>
                  <a:tcPr/>
                </a:tc>
                <a:tc>
                  <a:txBody>
                    <a:bodyPr/>
                    <a:lstStyle/>
                    <a:p>
                      <a:r>
                        <a:rPr lang="en-US" sz="2000" kern="1200">
                          <a:solidFill>
                            <a:srgbClr val="1A2740"/>
                          </a:solidFill>
                          <a:latin typeface="Calibri" pitchFamily="34" charset="0"/>
                          <a:ea typeface="Calibri" pitchFamily="34" charset="-122"/>
                          <a:cs typeface="Calibri" pitchFamily="34" charset="-120"/>
                        </a:rPr>
                        <a:t>Included in the 2024 Permian Basin Reliability Plan Study and contributed to transmission needs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r>
                        <a:rPr lang="en-US" sz="2000" kern="1200" baseline="30000">
                          <a:solidFill>
                            <a:srgbClr val="1A2740"/>
                          </a:solidFill>
                          <a:latin typeface="Calibri" pitchFamily="34" charset="0"/>
                          <a:ea typeface="Calibri" pitchFamily="34" charset="-122"/>
                          <a:cs typeface="Calibri" pitchFamily="34" charset="-120"/>
                        </a:rPr>
                        <a:t>(1)(2)</a:t>
                      </a:r>
                    </a:p>
                  </a:txBody>
                  <a:tcPr/>
                </a:tc>
                <a:extLst>
                  <a:ext uri="{0D108BD9-81ED-4DB2-BD59-A6C34878D82A}">
                    <a16:rowId xmlns:a16="http://schemas.microsoft.com/office/drawing/2014/main" val="4162197985"/>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9.2.1.1(1)(e)</a:t>
                      </a:r>
                    </a:p>
                  </a:txBody>
                  <a:tcPr/>
                </a:tc>
                <a:tc>
                  <a:txBody>
                    <a:bodyPr/>
                    <a:lstStyle/>
                    <a:p>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3122101769"/>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2592745387"/>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2341095106"/>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Meets criteria (a)-(d) and subject to reliability assessment and allocation</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3279802133"/>
                  </a:ext>
                </a:extLst>
              </a:tr>
            </a:tbl>
          </a:graphicData>
        </a:graphic>
      </p:graphicFrame>
      <p:sp>
        <p:nvSpPr>
          <p:cNvPr id="6" name="TextBox 5">
            <a:extLst>
              <a:ext uri="{FF2B5EF4-FFF2-40B4-BE49-F238E27FC236}">
                <a16:creationId xmlns:a16="http://schemas.microsoft.com/office/drawing/2014/main" id="{C4165A25-D8A3-12F4-2939-D0CAB37B01BC}"/>
              </a:ext>
            </a:extLst>
          </p:cNvPr>
          <p:cNvSpPr txBox="1"/>
          <p:nvPr/>
        </p:nvSpPr>
        <p:spPr>
          <a:xfrm>
            <a:off x="682971" y="5586325"/>
            <a:ext cx="10323019" cy="646331"/>
          </a:xfrm>
          <a:prstGeom prst="rect">
            <a:avLst/>
          </a:prstGeom>
          <a:noFill/>
        </p:spPr>
        <p:txBody>
          <a:bodyPr wrap="none" rtlCol="0">
            <a:spAutoFit/>
          </a:bodyPr>
          <a:lstStyle/>
          <a:p>
            <a:r>
              <a:rPr lang="en-US">
                <a:solidFill>
                  <a:srgbClr val="1A2740"/>
                </a:solidFill>
                <a:latin typeface="Calibri" pitchFamily="34" charset="0"/>
                <a:ea typeface="Calibri" pitchFamily="34" charset="-122"/>
                <a:cs typeface="Calibri" pitchFamily="34" charset="-120"/>
              </a:rPr>
              <a:t>(1). If an updated model if available, the ILLE should supply a version that more accurately represents the LL. </a:t>
            </a:r>
          </a:p>
          <a:p>
            <a:r>
              <a:rPr lang="en-US">
                <a:solidFill>
                  <a:srgbClr val="1A2740"/>
                </a:solidFill>
                <a:latin typeface="Calibri" pitchFamily="34" charset="0"/>
                <a:ea typeface="Calibri" pitchFamily="34" charset="-122"/>
                <a:cs typeface="Calibri" pitchFamily="34" charset="-120"/>
              </a:rPr>
              <a:t>(2). No submission is needed if meeting criteria in 9.2.1.1(1)(a)-(c).</a:t>
            </a:r>
          </a:p>
        </p:txBody>
      </p:sp>
    </p:spTree>
    <p:extLst>
      <p:ext uri="{BB962C8B-B14F-4D97-AF65-F5344CB8AC3E}">
        <p14:creationId xmlns:p14="http://schemas.microsoft.com/office/powerpoint/2010/main" val="1189441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D042-7487-1B11-4BDE-5EA13F1C3BA9}"/>
            </a:ext>
          </a:extLst>
        </p:cNvPr>
        <p:cNvGrpSpPr/>
        <p:nvPr/>
      </p:nvGrpSpPr>
      <p:grpSpPr>
        <a:xfrm>
          <a:off x="0" y="0"/>
          <a:ext cx="0" cy="0"/>
          <a:chOff x="0" y="0"/>
          <a:chExt cx="0" cy="0"/>
        </a:xfrm>
      </p:grpSpPr>
      <p:graphicFrame>
        <p:nvGraphicFramePr>
          <p:cNvPr id="80" name="think-cell data - do not delete" hidden="1">
            <a:extLst>
              <a:ext uri="{FF2B5EF4-FFF2-40B4-BE49-F238E27FC236}">
                <a16:creationId xmlns:a16="http://schemas.microsoft.com/office/drawing/2014/main" id="{C5466715-FE25-535E-8CA5-47ADDC57C4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0" name="think-cell data - do not delete" hidden="1">
                        <a:extLst>
                          <a:ext uri="{FF2B5EF4-FFF2-40B4-BE49-F238E27FC236}">
                            <a16:creationId xmlns:a16="http://schemas.microsoft.com/office/drawing/2014/main" id="{C5466715-FE25-535E-8CA5-47ADDC57C4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24FE5A1-2312-EAA2-12AF-692BE03402A5}"/>
              </a:ext>
            </a:extLst>
          </p:cNvPr>
          <p:cNvSpPr>
            <a:spLocks noGrp="1"/>
          </p:cNvSpPr>
          <p:nvPr>
            <p:ph type="title"/>
          </p:nvPr>
        </p:nvSpPr>
        <p:spPr>
          <a:xfrm>
            <a:off x="1257300" y="457200"/>
            <a:ext cx="10401300" cy="332399"/>
          </a:xfrm>
        </p:spPr>
        <p:txBody>
          <a:bodyPr vert="horz" wrap="square">
            <a:spAutoFit/>
          </a:bodyPr>
          <a:lstStyle/>
          <a:p>
            <a:r>
              <a:rPr lang="en-US"/>
              <a:t>Weekly Batch Zero Readiness Discussions </a:t>
            </a:r>
            <a:r>
              <a:rPr lang="en-US" sz="2000" i="1"/>
              <a:t>(see ERCOT Meeting Calendar)</a:t>
            </a:r>
            <a:endParaRPr lang="en-US" i="1"/>
          </a:p>
        </p:txBody>
      </p:sp>
      <p:sp>
        <p:nvSpPr>
          <p:cNvPr id="3" name="Text Placeholder 11">
            <a:extLst>
              <a:ext uri="{FF2B5EF4-FFF2-40B4-BE49-F238E27FC236}">
                <a16:creationId xmlns:a16="http://schemas.microsoft.com/office/drawing/2014/main" id="{77AAF166-EAEE-D5E7-D35E-422D22DE2AB8}"/>
              </a:ext>
            </a:extLst>
          </p:cNvPr>
          <p:cNvSpPr>
            <a:spLocks noGrp="1"/>
          </p:cNvSpPr>
          <p:nvPr>
            <p:ph type="body" sz="quarter" idx="15"/>
          </p:nvPr>
        </p:nvSpPr>
        <p:spPr>
          <a:xfrm flipH="1">
            <a:off x="7598003" y="2124514"/>
            <a:ext cx="4060596" cy="3623143"/>
          </a:xfrm>
        </p:spPr>
        <p:txBody>
          <a:bodyPr vert="horz" wrap="square" lIns="365760" tIns="91440" rIns="91440" bIns="91440" rtlCol="0" anchor="t">
            <a:noAutofit/>
          </a:bodyPr>
          <a:lstStyle/>
          <a:p>
            <a:r>
              <a:rPr lang="en-US" sz="1800" dirty="0"/>
              <a:t>Also:</a:t>
            </a:r>
          </a:p>
          <a:p>
            <a:pPr marL="285750" indent="-285750">
              <a:buFont typeface="Arial" panose="020B0604020202020204" pitchFamily="34" charset="0"/>
              <a:buChar char="•"/>
            </a:pPr>
            <a:r>
              <a:rPr lang="en-US" sz="1800" b="0" dirty="0"/>
              <a:t>With retirement of the Readiness calls, use the </a:t>
            </a:r>
            <a:r>
              <a:rPr lang="en-US" sz="1800" b="0" dirty="0">
                <a:hlinkClick r:id="rId5"/>
              </a:rPr>
              <a:t>LLWG_Feedback@ercot.com</a:t>
            </a:r>
            <a:r>
              <a:rPr lang="en-US" sz="1800" b="0" dirty="0"/>
              <a:t> channel for questions.</a:t>
            </a:r>
          </a:p>
          <a:p>
            <a:pPr marL="285750" indent="-285750">
              <a:buFont typeface="Arial" panose="020B0604020202020204" pitchFamily="34" charset="0"/>
              <a:buChar char="•"/>
            </a:pPr>
            <a:r>
              <a:rPr lang="en-US" sz="1800" b="0" dirty="0"/>
              <a:t>ERCOT will stop sending weekly study/status emails to TSPs after next week.</a:t>
            </a:r>
            <a:endParaRPr lang="en-US" sz="1800" b="0" i="1" dirty="0">
              <a:solidFill>
                <a:srgbClr val="C00000"/>
              </a:solidFill>
              <a:cs typeface="Arial"/>
            </a:endParaRPr>
          </a:p>
          <a:p>
            <a:pPr marL="285750" indent="-285750">
              <a:buFont typeface="Arial" panose="020B0604020202020204" pitchFamily="34" charset="0"/>
              <a:buChar char="•"/>
            </a:pPr>
            <a:r>
              <a:rPr lang="en-US" sz="1800" b="0" dirty="0"/>
              <a:t>ERCOT is posting FAQ to assist with implementation questions on </a:t>
            </a:r>
            <a:r>
              <a:rPr lang="en-US" sz="1800" b="0" dirty="0">
                <a:hlinkClick r:id="rId6"/>
              </a:rPr>
              <a:t>Large Load Integration</a:t>
            </a:r>
            <a:r>
              <a:rPr lang="en-US" sz="1800" b="0" dirty="0"/>
              <a:t> page.</a:t>
            </a:r>
            <a:endParaRPr lang="en-US" sz="1800" b="0" dirty="0">
              <a:cs typeface="Arial"/>
            </a:endParaRPr>
          </a:p>
          <a:p>
            <a:endParaRPr lang="en-US" sz="1800" b="0" dirty="0"/>
          </a:p>
          <a:p>
            <a:pPr marL="285750" indent="-285750">
              <a:buFont typeface="Arial" panose="020B0604020202020204" pitchFamily="34" charset="0"/>
              <a:buChar char="•"/>
            </a:pPr>
            <a:endParaRPr lang="en-US" dirty="0"/>
          </a:p>
          <a:p>
            <a:endParaRPr lang="en-US" dirty="0"/>
          </a:p>
        </p:txBody>
      </p:sp>
      <p:sp>
        <p:nvSpPr>
          <p:cNvPr id="4" name="Slide Number Placeholder 5">
            <a:extLst>
              <a:ext uri="{FF2B5EF4-FFF2-40B4-BE49-F238E27FC236}">
                <a16:creationId xmlns:a16="http://schemas.microsoft.com/office/drawing/2014/main" id="{C7224A3D-0B50-D947-A8EF-5BEB4E0E81E8}"/>
              </a:ext>
            </a:extLst>
          </p:cNvPr>
          <p:cNvSpPr>
            <a:spLocks noGrp="1"/>
          </p:cNvSpPr>
          <p:nvPr>
            <p:ph type="sldNum" sz="quarter" idx="12"/>
          </p:nvPr>
        </p:nvSpPr>
        <p:spPr/>
        <p:txBody>
          <a:bodyPr/>
          <a:lstStyle/>
          <a:p>
            <a:fld id="{BCDE79FB-97BA-492B-8D57-F1373F9ADA95}" type="slidenum">
              <a:rPr lang="en-US" smtClean="0"/>
              <a:t>5</a:t>
            </a:fld>
            <a:endParaRPr lang="en-US"/>
          </a:p>
        </p:txBody>
      </p:sp>
      <p:sp>
        <p:nvSpPr>
          <p:cNvPr id="9" name="Rectangle 8">
            <a:extLst>
              <a:ext uri="{FF2B5EF4-FFF2-40B4-BE49-F238E27FC236}">
                <a16:creationId xmlns:a16="http://schemas.microsoft.com/office/drawing/2014/main" id="{ED92D7C2-3F06-E23B-961D-B6A92C82C177}"/>
              </a:ext>
            </a:extLst>
          </p:cNvPr>
          <p:cNvSpPr>
            <a:spLocks/>
          </p:cNvSpPr>
          <p:nvPr/>
        </p:nvSpPr>
        <p:spPr>
          <a:xfrm>
            <a:off x="2327866" y="341117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 name="Rectangle 9">
            <a:extLst>
              <a:ext uri="{FF2B5EF4-FFF2-40B4-BE49-F238E27FC236}">
                <a16:creationId xmlns:a16="http://schemas.microsoft.com/office/drawing/2014/main" id="{2800C05F-4932-1DCD-C97D-EAAD8ABEC17D}"/>
              </a:ext>
            </a:extLst>
          </p:cNvPr>
          <p:cNvSpPr>
            <a:spLocks/>
          </p:cNvSpPr>
          <p:nvPr/>
        </p:nvSpPr>
        <p:spPr>
          <a:xfrm>
            <a:off x="2327866" y="1456091"/>
            <a:ext cx="1231773" cy="458157"/>
          </a:xfrm>
          <a:prstGeom prst="rect">
            <a:avLst/>
          </a:prstGeom>
          <a:solidFill>
            <a:schemeClr val="accent1">
              <a:lumMod val="25000"/>
              <a:lumOff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1" name="Rectangle 10">
            <a:extLst>
              <a:ext uri="{FF2B5EF4-FFF2-40B4-BE49-F238E27FC236}">
                <a16:creationId xmlns:a16="http://schemas.microsoft.com/office/drawing/2014/main" id="{3E4EFA68-44FD-08CF-0894-78EF7C71E52C}"/>
              </a:ext>
            </a:extLst>
          </p:cNvPr>
          <p:cNvSpPr>
            <a:spLocks/>
          </p:cNvSpPr>
          <p:nvPr/>
        </p:nvSpPr>
        <p:spPr>
          <a:xfrm>
            <a:off x="4863612" y="1456091"/>
            <a:ext cx="1231773" cy="458157"/>
          </a:xfrm>
          <a:prstGeom prst="rect">
            <a:avLst/>
          </a:prstGeom>
          <a:solidFill>
            <a:schemeClr val="accent5">
              <a:lumMod val="40000"/>
              <a:lumOff val="60000"/>
            </a:schemeClr>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2" name="Rectangle 11">
            <a:extLst>
              <a:ext uri="{FF2B5EF4-FFF2-40B4-BE49-F238E27FC236}">
                <a16:creationId xmlns:a16="http://schemas.microsoft.com/office/drawing/2014/main" id="{D9DB060B-339F-FE5D-7237-9694C95ED1B0}"/>
              </a:ext>
            </a:extLst>
          </p:cNvPr>
          <p:cNvSpPr>
            <a:spLocks/>
          </p:cNvSpPr>
          <p:nvPr/>
        </p:nvSpPr>
        <p:spPr>
          <a:xfrm>
            <a:off x="6131485" y="145609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3" name="Rectangle 12">
            <a:extLst>
              <a:ext uri="{FF2B5EF4-FFF2-40B4-BE49-F238E27FC236}">
                <a16:creationId xmlns:a16="http://schemas.microsoft.com/office/drawing/2014/main" id="{A90A7AB6-6AA7-A661-2D37-08A8FC79452E}"/>
              </a:ext>
            </a:extLst>
          </p:cNvPr>
          <p:cNvSpPr>
            <a:spLocks/>
          </p:cNvSpPr>
          <p:nvPr/>
        </p:nvSpPr>
        <p:spPr>
          <a:xfrm>
            <a:off x="3595740" y="145609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4" name="Rectangle 13">
            <a:extLst>
              <a:ext uri="{FF2B5EF4-FFF2-40B4-BE49-F238E27FC236}">
                <a16:creationId xmlns:a16="http://schemas.microsoft.com/office/drawing/2014/main" id="{0DC697A8-DDEA-8800-9A65-6ACDEAA3D1E6}"/>
              </a:ext>
            </a:extLst>
          </p:cNvPr>
          <p:cNvSpPr>
            <a:spLocks/>
          </p:cNvSpPr>
          <p:nvPr/>
        </p:nvSpPr>
        <p:spPr>
          <a:xfrm>
            <a:off x="4863612" y="1944732"/>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5" name="Rectangle 14">
            <a:extLst>
              <a:ext uri="{FF2B5EF4-FFF2-40B4-BE49-F238E27FC236}">
                <a16:creationId xmlns:a16="http://schemas.microsoft.com/office/drawing/2014/main" id="{588C7631-2B18-EC4E-4724-638406B697BA}"/>
              </a:ext>
            </a:extLst>
          </p:cNvPr>
          <p:cNvSpPr>
            <a:spLocks/>
          </p:cNvSpPr>
          <p:nvPr/>
        </p:nvSpPr>
        <p:spPr>
          <a:xfrm>
            <a:off x="6131485"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6" name="Rectangle 15">
            <a:extLst>
              <a:ext uri="{FF2B5EF4-FFF2-40B4-BE49-F238E27FC236}">
                <a16:creationId xmlns:a16="http://schemas.microsoft.com/office/drawing/2014/main" id="{E0127C5D-842B-6C5D-02A4-1EE16D0A74CF}"/>
              </a:ext>
            </a:extLst>
          </p:cNvPr>
          <p:cNvSpPr>
            <a:spLocks/>
          </p:cNvSpPr>
          <p:nvPr/>
        </p:nvSpPr>
        <p:spPr>
          <a:xfrm>
            <a:off x="3595740"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7" name="Rectangle 16">
            <a:extLst>
              <a:ext uri="{FF2B5EF4-FFF2-40B4-BE49-F238E27FC236}">
                <a16:creationId xmlns:a16="http://schemas.microsoft.com/office/drawing/2014/main" id="{4453A6FA-7DA4-A3EA-BEDD-44361A61E5A3}"/>
              </a:ext>
            </a:extLst>
          </p:cNvPr>
          <p:cNvSpPr>
            <a:spLocks/>
          </p:cNvSpPr>
          <p:nvPr/>
        </p:nvSpPr>
        <p:spPr>
          <a:xfrm>
            <a:off x="2327866"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8" name="Rectangle 17">
            <a:extLst>
              <a:ext uri="{FF2B5EF4-FFF2-40B4-BE49-F238E27FC236}">
                <a16:creationId xmlns:a16="http://schemas.microsoft.com/office/drawing/2014/main" id="{976909E8-2800-C78C-0EF3-1D6C925FBB5B}"/>
              </a:ext>
            </a:extLst>
          </p:cNvPr>
          <p:cNvSpPr>
            <a:spLocks/>
          </p:cNvSpPr>
          <p:nvPr/>
        </p:nvSpPr>
        <p:spPr>
          <a:xfrm>
            <a:off x="4863612"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br>
              <a:rPr lang="en-US" sz="800">
                <a:solidFill>
                  <a:schemeClr val="tx1"/>
                </a:solidFill>
              </a:rPr>
            </a:br>
            <a:r>
              <a:rPr lang="en-US" sz="800">
                <a:solidFill>
                  <a:schemeClr val="tx1"/>
                </a:solidFill>
              </a:rPr>
              <a:t>PUCT approval of </a:t>
            </a:r>
            <a:r>
              <a:rPr lang="en-US" sz="800">
                <a:solidFill>
                  <a:schemeClr val="tx1"/>
                </a:solidFill>
                <a:hlinkClick r:id="rId7"/>
              </a:rPr>
              <a:t>PGRR145</a:t>
            </a:r>
            <a:r>
              <a:rPr lang="en-US" sz="800">
                <a:solidFill>
                  <a:schemeClr val="tx1"/>
                </a:solidFill>
              </a:rPr>
              <a:t>/</a:t>
            </a:r>
            <a:r>
              <a:rPr lang="en-US" sz="800">
                <a:solidFill>
                  <a:schemeClr val="tx1"/>
                </a:solidFill>
                <a:hlinkClick r:id="rId8"/>
              </a:rPr>
              <a:t>NPRR1325</a:t>
            </a:r>
            <a:endParaRPr lang="en-US" sz="800">
              <a:solidFill>
                <a:schemeClr val="tx1"/>
              </a:solidFill>
            </a:endParaRPr>
          </a:p>
        </p:txBody>
      </p:sp>
      <p:sp>
        <p:nvSpPr>
          <p:cNvPr id="19" name="Rectangle 18">
            <a:extLst>
              <a:ext uri="{FF2B5EF4-FFF2-40B4-BE49-F238E27FC236}">
                <a16:creationId xmlns:a16="http://schemas.microsoft.com/office/drawing/2014/main" id="{D6FC2510-B134-9F11-5106-6197D009495F}"/>
              </a:ext>
            </a:extLst>
          </p:cNvPr>
          <p:cNvSpPr>
            <a:spLocks/>
          </p:cNvSpPr>
          <p:nvPr/>
        </p:nvSpPr>
        <p:spPr>
          <a:xfrm>
            <a:off x="6131485" y="2433372"/>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0" name="Rectangle 19">
            <a:extLst>
              <a:ext uri="{FF2B5EF4-FFF2-40B4-BE49-F238E27FC236}">
                <a16:creationId xmlns:a16="http://schemas.microsoft.com/office/drawing/2014/main" id="{CF21BD3C-FCEC-9C9C-6027-AAAD86E5B719}"/>
              </a:ext>
            </a:extLst>
          </p:cNvPr>
          <p:cNvSpPr>
            <a:spLocks/>
          </p:cNvSpPr>
          <p:nvPr/>
        </p:nvSpPr>
        <p:spPr>
          <a:xfrm>
            <a:off x="3595740"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1" name="Rectangle 20">
            <a:extLst>
              <a:ext uri="{FF2B5EF4-FFF2-40B4-BE49-F238E27FC236}">
                <a16:creationId xmlns:a16="http://schemas.microsoft.com/office/drawing/2014/main" id="{69EE7287-3A92-E980-F47A-500028063CC4}"/>
              </a:ext>
            </a:extLst>
          </p:cNvPr>
          <p:cNvSpPr>
            <a:spLocks/>
          </p:cNvSpPr>
          <p:nvPr/>
        </p:nvSpPr>
        <p:spPr>
          <a:xfrm>
            <a:off x="2327866"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2" name="Rectangle 21">
            <a:extLst>
              <a:ext uri="{FF2B5EF4-FFF2-40B4-BE49-F238E27FC236}">
                <a16:creationId xmlns:a16="http://schemas.microsoft.com/office/drawing/2014/main" id="{84666BA3-0375-D702-1922-E51EF114E3F7}"/>
              </a:ext>
            </a:extLst>
          </p:cNvPr>
          <p:cNvSpPr>
            <a:spLocks/>
          </p:cNvSpPr>
          <p:nvPr/>
        </p:nvSpPr>
        <p:spPr>
          <a:xfrm>
            <a:off x="4863612" y="2922013"/>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 name="Rectangle 22">
            <a:extLst>
              <a:ext uri="{FF2B5EF4-FFF2-40B4-BE49-F238E27FC236}">
                <a16:creationId xmlns:a16="http://schemas.microsoft.com/office/drawing/2014/main" id="{B77F6DCB-3C26-1DE4-F73E-6152CA09F7FC}"/>
              </a:ext>
            </a:extLst>
          </p:cNvPr>
          <p:cNvSpPr>
            <a:spLocks/>
          </p:cNvSpPr>
          <p:nvPr/>
        </p:nvSpPr>
        <p:spPr>
          <a:xfrm>
            <a:off x="6131485"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4" name="Rectangle 23">
            <a:extLst>
              <a:ext uri="{FF2B5EF4-FFF2-40B4-BE49-F238E27FC236}">
                <a16:creationId xmlns:a16="http://schemas.microsoft.com/office/drawing/2014/main" id="{5472BCB9-C062-72A8-F604-96655E7F3522}"/>
              </a:ext>
            </a:extLst>
          </p:cNvPr>
          <p:cNvSpPr>
            <a:spLocks/>
          </p:cNvSpPr>
          <p:nvPr/>
        </p:nvSpPr>
        <p:spPr>
          <a:xfrm>
            <a:off x="3595740"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5" name="Rectangle 24">
            <a:extLst>
              <a:ext uri="{FF2B5EF4-FFF2-40B4-BE49-F238E27FC236}">
                <a16:creationId xmlns:a16="http://schemas.microsoft.com/office/drawing/2014/main" id="{AA19445C-36FE-CC04-A107-B568D8FEFED8}"/>
              </a:ext>
            </a:extLst>
          </p:cNvPr>
          <p:cNvSpPr>
            <a:spLocks/>
          </p:cNvSpPr>
          <p:nvPr/>
        </p:nvSpPr>
        <p:spPr>
          <a:xfrm>
            <a:off x="2327866"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a:solidFill>
                  <a:schemeClr val="tx1"/>
                </a:solidFill>
                <a:hlinkClick r:id="rId9"/>
              </a:rPr>
              <a:t>Batch Zero</a:t>
            </a:r>
            <a:br>
              <a:rPr lang="en-US" sz="800">
                <a:solidFill>
                  <a:schemeClr val="tx1"/>
                </a:solidFill>
                <a:hlinkClick r:id="rId9"/>
              </a:rPr>
            </a:br>
            <a:r>
              <a:rPr lang="en-US" sz="800">
                <a:solidFill>
                  <a:schemeClr val="tx1"/>
                </a:solidFill>
                <a:hlinkClick r:id="rId9"/>
              </a:rPr>
              <a:t>Market Notice issued</a:t>
            </a:r>
            <a:endParaRPr lang="en-US" sz="800">
              <a:solidFill>
                <a:schemeClr val="tx1"/>
              </a:solidFill>
            </a:endParaRPr>
          </a:p>
        </p:txBody>
      </p:sp>
      <p:sp>
        <p:nvSpPr>
          <p:cNvPr id="26" name="TextBox 25">
            <a:extLst>
              <a:ext uri="{FF2B5EF4-FFF2-40B4-BE49-F238E27FC236}">
                <a16:creationId xmlns:a16="http://schemas.microsoft.com/office/drawing/2014/main" id="{70AB44A9-9527-878F-7317-B9E0998906F6}"/>
              </a:ext>
            </a:extLst>
          </p:cNvPr>
          <p:cNvSpPr txBox="1">
            <a:spLocks/>
          </p:cNvSpPr>
          <p:nvPr/>
        </p:nvSpPr>
        <p:spPr>
          <a:xfrm>
            <a:off x="3595740"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Wednesday</a:t>
            </a:r>
          </a:p>
        </p:txBody>
      </p:sp>
      <p:sp>
        <p:nvSpPr>
          <p:cNvPr id="27" name="TextBox 26">
            <a:extLst>
              <a:ext uri="{FF2B5EF4-FFF2-40B4-BE49-F238E27FC236}">
                <a16:creationId xmlns:a16="http://schemas.microsoft.com/office/drawing/2014/main" id="{29510893-9116-6669-6162-BD72C10E8B3E}"/>
              </a:ext>
            </a:extLst>
          </p:cNvPr>
          <p:cNvSpPr txBox="1">
            <a:spLocks/>
          </p:cNvSpPr>
          <p:nvPr/>
        </p:nvSpPr>
        <p:spPr>
          <a:xfrm>
            <a:off x="6131485"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Friday</a:t>
            </a:r>
          </a:p>
        </p:txBody>
      </p:sp>
      <p:sp>
        <p:nvSpPr>
          <p:cNvPr id="28" name="TextBox 27">
            <a:extLst>
              <a:ext uri="{FF2B5EF4-FFF2-40B4-BE49-F238E27FC236}">
                <a16:creationId xmlns:a16="http://schemas.microsoft.com/office/drawing/2014/main" id="{1F9157DB-351F-9DAC-9E0C-32BDB8D2A2E4}"/>
              </a:ext>
            </a:extLst>
          </p:cNvPr>
          <p:cNvSpPr txBox="1">
            <a:spLocks/>
          </p:cNvSpPr>
          <p:nvPr/>
        </p:nvSpPr>
        <p:spPr>
          <a:xfrm>
            <a:off x="4863612"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Thursday</a:t>
            </a:r>
          </a:p>
        </p:txBody>
      </p:sp>
      <p:sp>
        <p:nvSpPr>
          <p:cNvPr id="29" name="TextBox 28">
            <a:extLst>
              <a:ext uri="{FF2B5EF4-FFF2-40B4-BE49-F238E27FC236}">
                <a16:creationId xmlns:a16="http://schemas.microsoft.com/office/drawing/2014/main" id="{769302D9-C9E7-D718-B1A8-A4D347FC4ABB}"/>
              </a:ext>
            </a:extLst>
          </p:cNvPr>
          <p:cNvSpPr txBox="1">
            <a:spLocks/>
          </p:cNvSpPr>
          <p:nvPr/>
        </p:nvSpPr>
        <p:spPr>
          <a:xfrm>
            <a:off x="2327867"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Tuesday</a:t>
            </a:r>
          </a:p>
        </p:txBody>
      </p:sp>
      <p:sp>
        <p:nvSpPr>
          <p:cNvPr id="30" name="TextBox 29">
            <a:extLst>
              <a:ext uri="{FF2B5EF4-FFF2-40B4-BE49-F238E27FC236}">
                <a16:creationId xmlns:a16="http://schemas.microsoft.com/office/drawing/2014/main" id="{F996A75A-930B-75F2-B413-3F08F5190792}"/>
              </a:ext>
            </a:extLst>
          </p:cNvPr>
          <p:cNvSpPr txBox="1">
            <a:spLocks/>
          </p:cNvSpPr>
          <p:nvPr/>
        </p:nvSpPr>
        <p:spPr>
          <a:xfrm>
            <a:off x="1059994"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Monday</a:t>
            </a:r>
          </a:p>
        </p:txBody>
      </p:sp>
      <p:sp>
        <p:nvSpPr>
          <p:cNvPr id="31" name="Rectangle 30">
            <a:extLst>
              <a:ext uri="{FF2B5EF4-FFF2-40B4-BE49-F238E27FC236}">
                <a16:creationId xmlns:a16="http://schemas.microsoft.com/office/drawing/2014/main" id="{F978871E-FAD6-D851-32E7-AB3D0C22A552}"/>
              </a:ext>
            </a:extLst>
          </p:cNvPr>
          <p:cNvSpPr>
            <a:spLocks/>
          </p:cNvSpPr>
          <p:nvPr/>
        </p:nvSpPr>
        <p:spPr>
          <a:xfrm>
            <a:off x="1059994" y="1945248"/>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2" name="Rectangle 31">
            <a:extLst>
              <a:ext uri="{FF2B5EF4-FFF2-40B4-BE49-F238E27FC236}">
                <a16:creationId xmlns:a16="http://schemas.microsoft.com/office/drawing/2014/main" id="{5C097CE0-F64D-F28C-5941-A29014789CDA}"/>
              </a:ext>
            </a:extLst>
          </p:cNvPr>
          <p:cNvSpPr>
            <a:spLocks/>
          </p:cNvSpPr>
          <p:nvPr/>
        </p:nvSpPr>
        <p:spPr>
          <a:xfrm>
            <a:off x="1059994" y="2433888"/>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3" name="Rectangle 32">
            <a:extLst>
              <a:ext uri="{FF2B5EF4-FFF2-40B4-BE49-F238E27FC236}">
                <a16:creationId xmlns:a16="http://schemas.microsoft.com/office/drawing/2014/main" id="{4C85BF6A-7659-4384-2C51-C12E9CB78D71}"/>
              </a:ext>
            </a:extLst>
          </p:cNvPr>
          <p:cNvSpPr>
            <a:spLocks/>
          </p:cNvSpPr>
          <p:nvPr/>
        </p:nvSpPr>
        <p:spPr>
          <a:xfrm>
            <a:off x="1059994" y="2922529"/>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 name="Rectangle 7">
            <a:extLst>
              <a:ext uri="{FF2B5EF4-FFF2-40B4-BE49-F238E27FC236}">
                <a16:creationId xmlns:a16="http://schemas.microsoft.com/office/drawing/2014/main" id="{69B6A503-4139-0BA7-C0CD-4CF92C421AF6}"/>
              </a:ext>
            </a:extLst>
          </p:cNvPr>
          <p:cNvSpPr>
            <a:spLocks/>
          </p:cNvSpPr>
          <p:nvPr/>
        </p:nvSpPr>
        <p:spPr>
          <a:xfrm>
            <a:off x="1059994" y="341117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4" name="Rectangle 33">
            <a:extLst>
              <a:ext uri="{FF2B5EF4-FFF2-40B4-BE49-F238E27FC236}">
                <a16:creationId xmlns:a16="http://schemas.microsoft.com/office/drawing/2014/main" id="{62F0FEB7-1DBF-89DC-D990-FAABDD292524}"/>
              </a:ext>
            </a:extLst>
          </p:cNvPr>
          <p:cNvSpPr>
            <a:spLocks/>
          </p:cNvSpPr>
          <p:nvPr/>
        </p:nvSpPr>
        <p:spPr>
          <a:xfrm>
            <a:off x="1059994" y="1456091"/>
            <a:ext cx="1231773" cy="458157"/>
          </a:xfrm>
          <a:prstGeom prst="rect">
            <a:avLst/>
          </a:prstGeom>
          <a:solidFill>
            <a:schemeClr val="accent1">
              <a:lumMod val="25000"/>
              <a:lumOff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5" name="Rectangle 34">
            <a:extLst>
              <a:ext uri="{FF2B5EF4-FFF2-40B4-BE49-F238E27FC236}">
                <a16:creationId xmlns:a16="http://schemas.microsoft.com/office/drawing/2014/main" id="{6DAFE91F-36D1-4713-5EE6-56B169CE0C07}"/>
              </a:ext>
            </a:extLst>
          </p:cNvPr>
          <p:cNvSpPr>
            <a:spLocks/>
          </p:cNvSpPr>
          <p:nvPr/>
        </p:nvSpPr>
        <p:spPr>
          <a:xfrm>
            <a:off x="6184274"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5</a:t>
            </a:r>
          </a:p>
        </p:txBody>
      </p:sp>
      <p:sp>
        <p:nvSpPr>
          <p:cNvPr id="37" name="Rectangle 36">
            <a:extLst>
              <a:ext uri="{FF2B5EF4-FFF2-40B4-BE49-F238E27FC236}">
                <a16:creationId xmlns:a16="http://schemas.microsoft.com/office/drawing/2014/main" id="{2C97918A-F366-01A7-E128-9CBD5BDD469C}"/>
              </a:ext>
            </a:extLst>
          </p:cNvPr>
          <p:cNvSpPr>
            <a:spLocks/>
          </p:cNvSpPr>
          <p:nvPr/>
        </p:nvSpPr>
        <p:spPr>
          <a:xfrm>
            <a:off x="6184274"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12</a:t>
            </a:r>
          </a:p>
        </p:txBody>
      </p:sp>
      <p:sp>
        <p:nvSpPr>
          <p:cNvPr id="39" name="Rectangle 38">
            <a:extLst>
              <a:ext uri="{FF2B5EF4-FFF2-40B4-BE49-F238E27FC236}">
                <a16:creationId xmlns:a16="http://schemas.microsoft.com/office/drawing/2014/main" id="{8F4999FF-E491-03FB-A55B-AB58FA2B3F81}"/>
              </a:ext>
            </a:extLst>
          </p:cNvPr>
          <p:cNvSpPr>
            <a:spLocks/>
          </p:cNvSpPr>
          <p:nvPr/>
        </p:nvSpPr>
        <p:spPr>
          <a:xfrm>
            <a:off x="6184274"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19</a:t>
            </a:r>
          </a:p>
        </p:txBody>
      </p:sp>
      <p:sp>
        <p:nvSpPr>
          <p:cNvPr id="40" name="TextBox 39">
            <a:extLst>
              <a:ext uri="{FF2B5EF4-FFF2-40B4-BE49-F238E27FC236}">
                <a16:creationId xmlns:a16="http://schemas.microsoft.com/office/drawing/2014/main" id="{9CDAD13A-F218-CE6C-E521-56250A2AFEE8}"/>
              </a:ext>
            </a:extLst>
          </p:cNvPr>
          <p:cNvSpPr txBox="1">
            <a:spLocks/>
          </p:cNvSpPr>
          <p:nvPr/>
        </p:nvSpPr>
        <p:spPr>
          <a:xfrm>
            <a:off x="6184274" y="2626309"/>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LLWG/Batch Readiness</a:t>
            </a:r>
          </a:p>
          <a:p>
            <a:r>
              <a:rPr lang="en-US" sz="800"/>
              <a:t>10-11:30AM</a:t>
            </a:r>
          </a:p>
        </p:txBody>
      </p:sp>
      <p:sp>
        <p:nvSpPr>
          <p:cNvPr id="41" name="Rectangle 40">
            <a:extLst>
              <a:ext uri="{FF2B5EF4-FFF2-40B4-BE49-F238E27FC236}">
                <a16:creationId xmlns:a16="http://schemas.microsoft.com/office/drawing/2014/main" id="{A41A13BF-60B5-83CB-E00B-C37A3EF1CA10}"/>
              </a:ext>
            </a:extLst>
          </p:cNvPr>
          <p:cNvSpPr>
            <a:spLocks/>
          </p:cNvSpPr>
          <p:nvPr/>
        </p:nvSpPr>
        <p:spPr>
          <a:xfrm>
            <a:off x="6184274"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26</a:t>
            </a:r>
          </a:p>
        </p:txBody>
      </p:sp>
      <p:sp>
        <p:nvSpPr>
          <p:cNvPr id="43" name="Rectangle 42">
            <a:extLst>
              <a:ext uri="{FF2B5EF4-FFF2-40B4-BE49-F238E27FC236}">
                <a16:creationId xmlns:a16="http://schemas.microsoft.com/office/drawing/2014/main" id="{F638AD8D-3A10-EF6C-A1A1-6E33092DF06F}"/>
              </a:ext>
            </a:extLst>
          </p:cNvPr>
          <p:cNvSpPr>
            <a:spLocks/>
          </p:cNvSpPr>
          <p:nvPr/>
        </p:nvSpPr>
        <p:spPr>
          <a:xfrm>
            <a:off x="3648529"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a:t>
            </a:r>
          </a:p>
        </p:txBody>
      </p:sp>
      <p:sp>
        <p:nvSpPr>
          <p:cNvPr id="45" name="Rectangle 44">
            <a:extLst>
              <a:ext uri="{FF2B5EF4-FFF2-40B4-BE49-F238E27FC236}">
                <a16:creationId xmlns:a16="http://schemas.microsoft.com/office/drawing/2014/main" id="{D7DF95B1-3CC1-33B9-1805-F7DC6CFB846F}"/>
              </a:ext>
            </a:extLst>
          </p:cNvPr>
          <p:cNvSpPr>
            <a:spLocks/>
          </p:cNvSpPr>
          <p:nvPr/>
        </p:nvSpPr>
        <p:spPr>
          <a:xfrm>
            <a:off x="4916402"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4</a:t>
            </a:r>
          </a:p>
        </p:txBody>
      </p:sp>
      <p:sp>
        <p:nvSpPr>
          <p:cNvPr id="46" name="TextBox 45">
            <a:extLst>
              <a:ext uri="{FF2B5EF4-FFF2-40B4-BE49-F238E27FC236}">
                <a16:creationId xmlns:a16="http://schemas.microsoft.com/office/drawing/2014/main" id="{43A840AE-439D-0E3A-8511-538DD37D7E26}"/>
              </a:ext>
            </a:extLst>
          </p:cNvPr>
          <p:cNvSpPr txBox="1">
            <a:spLocks/>
          </p:cNvSpPr>
          <p:nvPr/>
        </p:nvSpPr>
        <p:spPr>
          <a:xfrm>
            <a:off x="4880640" y="1649028"/>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47" name="Rectangle 46">
            <a:extLst>
              <a:ext uri="{FF2B5EF4-FFF2-40B4-BE49-F238E27FC236}">
                <a16:creationId xmlns:a16="http://schemas.microsoft.com/office/drawing/2014/main" id="{88CA7915-31B5-BA7C-2C06-5783EEBE228A}"/>
              </a:ext>
            </a:extLst>
          </p:cNvPr>
          <p:cNvSpPr>
            <a:spLocks/>
          </p:cNvSpPr>
          <p:nvPr/>
        </p:nvSpPr>
        <p:spPr>
          <a:xfrm>
            <a:off x="3648529"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10</a:t>
            </a:r>
          </a:p>
        </p:txBody>
      </p:sp>
      <p:sp>
        <p:nvSpPr>
          <p:cNvPr id="49" name="Rectangle 48">
            <a:extLst>
              <a:ext uri="{FF2B5EF4-FFF2-40B4-BE49-F238E27FC236}">
                <a16:creationId xmlns:a16="http://schemas.microsoft.com/office/drawing/2014/main" id="{DA986BB9-6CBE-2D31-AC03-13C0B10AB699}"/>
              </a:ext>
            </a:extLst>
          </p:cNvPr>
          <p:cNvSpPr>
            <a:spLocks/>
          </p:cNvSpPr>
          <p:nvPr/>
        </p:nvSpPr>
        <p:spPr>
          <a:xfrm>
            <a:off x="4916402"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11</a:t>
            </a:r>
          </a:p>
        </p:txBody>
      </p:sp>
      <p:sp>
        <p:nvSpPr>
          <p:cNvPr id="50" name="TextBox 49">
            <a:extLst>
              <a:ext uri="{FF2B5EF4-FFF2-40B4-BE49-F238E27FC236}">
                <a16:creationId xmlns:a16="http://schemas.microsoft.com/office/drawing/2014/main" id="{C58AD0DE-8A1A-89D0-FAE2-7BB423C37EED}"/>
              </a:ext>
            </a:extLst>
          </p:cNvPr>
          <p:cNvSpPr txBox="1">
            <a:spLocks/>
          </p:cNvSpPr>
          <p:nvPr/>
        </p:nvSpPr>
        <p:spPr>
          <a:xfrm>
            <a:off x="4880640" y="2137669"/>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51" name="Rectangle 50">
            <a:extLst>
              <a:ext uri="{FF2B5EF4-FFF2-40B4-BE49-F238E27FC236}">
                <a16:creationId xmlns:a16="http://schemas.microsoft.com/office/drawing/2014/main" id="{D776C411-5864-4B4F-E0C8-86F6AB2B96C6}"/>
              </a:ext>
            </a:extLst>
          </p:cNvPr>
          <p:cNvSpPr>
            <a:spLocks/>
          </p:cNvSpPr>
          <p:nvPr/>
        </p:nvSpPr>
        <p:spPr>
          <a:xfrm>
            <a:off x="3648529"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17</a:t>
            </a:r>
          </a:p>
        </p:txBody>
      </p:sp>
      <p:sp>
        <p:nvSpPr>
          <p:cNvPr id="53" name="Rectangle 52">
            <a:extLst>
              <a:ext uri="{FF2B5EF4-FFF2-40B4-BE49-F238E27FC236}">
                <a16:creationId xmlns:a16="http://schemas.microsoft.com/office/drawing/2014/main" id="{BA283EE2-80C8-833E-A0E8-E34E08A23842}"/>
              </a:ext>
            </a:extLst>
          </p:cNvPr>
          <p:cNvSpPr>
            <a:spLocks/>
          </p:cNvSpPr>
          <p:nvPr/>
        </p:nvSpPr>
        <p:spPr>
          <a:xfrm>
            <a:off x="4916402"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18</a:t>
            </a:r>
          </a:p>
        </p:txBody>
      </p:sp>
      <p:sp>
        <p:nvSpPr>
          <p:cNvPr id="55" name="Rectangle 54">
            <a:extLst>
              <a:ext uri="{FF2B5EF4-FFF2-40B4-BE49-F238E27FC236}">
                <a16:creationId xmlns:a16="http://schemas.microsoft.com/office/drawing/2014/main" id="{106F2655-7BF1-23FD-6180-3A46C7E2CEAC}"/>
              </a:ext>
            </a:extLst>
          </p:cNvPr>
          <p:cNvSpPr>
            <a:spLocks/>
          </p:cNvSpPr>
          <p:nvPr/>
        </p:nvSpPr>
        <p:spPr>
          <a:xfrm>
            <a:off x="3648529"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24</a:t>
            </a:r>
          </a:p>
        </p:txBody>
      </p:sp>
      <p:sp>
        <p:nvSpPr>
          <p:cNvPr id="57" name="Rectangle 56">
            <a:extLst>
              <a:ext uri="{FF2B5EF4-FFF2-40B4-BE49-F238E27FC236}">
                <a16:creationId xmlns:a16="http://schemas.microsoft.com/office/drawing/2014/main" id="{F3E27AC9-EF87-5D82-63D8-CAE0D3DAFE7F}"/>
              </a:ext>
            </a:extLst>
          </p:cNvPr>
          <p:cNvSpPr>
            <a:spLocks/>
          </p:cNvSpPr>
          <p:nvPr/>
        </p:nvSpPr>
        <p:spPr>
          <a:xfrm>
            <a:off x="4916402"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25</a:t>
            </a:r>
          </a:p>
        </p:txBody>
      </p:sp>
      <p:sp>
        <p:nvSpPr>
          <p:cNvPr id="58" name="TextBox 57">
            <a:extLst>
              <a:ext uri="{FF2B5EF4-FFF2-40B4-BE49-F238E27FC236}">
                <a16:creationId xmlns:a16="http://schemas.microsoft.com/office/drawing/2014/main" id="{D7CDE7B1-6053-636E-8FBD-B8D9BE0FB887}"/>
              </a:ext>
            </a:extLst>
          </p:cNvPr>
          <p:cNvSpPr txBox="1">
            <a:spLocks/>
          </p:cNvSpPr>
          <p:nvPr/>
        </p:nvSpPr>
        <p:spPr>
          <a:xfrm>
            <a:off x="4880640" y="3114951"/>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59" name="Rectangle 58">
            <a:extLst>
              <a:ext uri="{FF2B5EF4-FFF2-40B4-BE49-F238E27FC236}">
                <a16:creationId xmlns:a16="http://schemas.microsoft.com/office/drawing/2014/main" id="{9BE83C8A-675D-494A-9237-1C4DEEEEA3C9}"/>
              </a:ext>
            </a:extLst>
          </p:cNvPr>
          <p:cNvSpPr>
            <a:spLocks/>
          </p:cNvSpPr>
          <p:nvPr/>
        </p:nvSpPr>
        <p:spPr>
          <a:xfrm>
            <a:off x="2380657" y="197783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9</a:t>
            </a:r>
          </a:p>
        </p:txBody>
      </p:sp>
      <p:sp>
        <p:nvSpPr>
          <p:cNvPr id="61" name="Rectangle 60">
            <a:extLst>
              <a:ext uri="{FF2B5EF4-FFF2-40B4-BE49-F238E27FC236}">
                <a16:creationId xmlns:a16="http://schemas.microsoft.com/office/drawing/2014/main" id="{45CC2571-6B46-E4E3-796B-933F9F6C463B}"/>
              </a:ext>
            </a:extLst>
          </p:cNvPr>
          <p:cNvSpPr>
            <a:spLocks/>
          </p:cNvSpPr>
          <p:nvPr/>
        </p:nvSpPr>
        <p:spPr>
          <a:xfrm>
            <a:off x="2380657" y="246647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16</a:t>
            </a:r>
          </a:p>
        </p:txBody>
      </p:sp>
      <p:sp>
        <p:nvSpPr>
          <p:cNvPr id="63" name="Rectangle 62">
            <a:extLst>
              <a:ext uri="{FF2B5EF4-FFF2-40B4-BE49-F238E27FC236}">
                <a16:creationId xmlns:a16="http://schemas.microsoft.com/office/drawing/2014/main" id="{6097BE35-A600-4AD8-26A3-DA4C45FA57B2}"/>
              </a:ext>
            </a:extLst>
          </p:cNvPr>
          <p:cNvSpPr>
            <a:spLocks/>
          </p:cNvSpPr>
          <p:nvPr/>
        </p:nvSpPr>
        <p:spPr>
          <a:xfrm>
            <a:off x="2380657" y="2955119"/>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23</a:t>
            </a:r>
          </a:p>
        </p:txBody>
      </p:sp>
      <p:sp>
        <p:nvSpPr>
          <p:cNvPr id="65" name="Rectangle 64">
            <a:extLst>
              <a:ext uri="{FF2B5EF4-FFF2-40B4-BE49-F238E27FC236}">
                <a16:creationId xmlns:a16="http://schemas.microsoft.com/office/drawing/2014/main" id="{CF194142-0814-CCBB-24B4-CBB61392AA25}"/>
              </a:ext>
            </a:extLst>
          </p:cNvPr>
          <p:cNvSpPr>
            <a:spLocks/>
          </p:cNvSpPr>
          <p:nvPr/>
        </p:nvSpPr>
        <p:spPr>
          <a:xfrm>
            <a:off x="2380657" y="344376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30</a:t>
            </a:r>
          </a:p>
        </p:txBody>
      </p:sp>
      <p:sp>
        <p:nvSpPr>
          <p:cNvPr id="67" name="Rectangle 66">
            <a:extLst>
              <a:ext uri="{FF2B5EF4-FFF2-40B4-BE49-F238E27FC236}">
                <a16:creationId xmlns:a16="http://schemas.microsoft.com/office/drawing/2014/main" id="{DD9EAC43-AE71-5FD2-FEF9-0302FA1BC310}"/>
              </a:ext>
            </a:extLst>
          </p:cNvPr>
          <p:cNvSpPr>
            <a:spLocks/>
          </p:cNvSpPr>
          <p:nvPr/>
        </p:nvSpPr>
        <p:spPr>
          <a:xfrm>
            <a:off x="2380657"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a:t>
            </a:r>
          </a:p>
        </p:txBody>
      </p:sp>
      <p:sp>
        <p:nvSpPr>
          <p:cNvPr id="68" name="TextBox 67">
            <a:extLst>
              <a:ext uri="{FF2B5EF4-FFF2-40B4-BE49-F238E27FC236}">
                <a16:creationId xmlns:a16="http://schemas.microsoft.com/office/drawing/2014/main" id="{98AB91AA-4263-A06D-5831-C5218969DB70}"/>
              </a:ext>
            </a:extLst>
          </p:cNvPr>
          <p:cNvSpPr txBox="1">
            <a:spLocks/>
          </p:cNvSpPr>
          <p:nvPr/>
        </p:nvSpPr>
        <p:spPr>
          <a:xfrm>
            <a:off x="2380657" y="1649028"/>
            <a:ext cx="112619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Board Meeting</a:t>
            </a:r>
          </a:p>
        </p:txBody>
      </p:sp>
      <p:sp>
        <p:nvSpPr>
          <p:cNvPr id="69" name="Rectangle 68">
            <a:extLst>
              <a:ext uri="{FF2B5EF4-FFF2-40B4-BE49-F238E27FC236}">
                <a16:creationId xmlns:a16="http://schemas.microsoft.com/office/drawing/2014/main" id="{09F93FF8-23FA-5D43-EE37-8249AFE4B4FD}"/>
              </a:ext>
            </a:extLst>
          </p:cNvPr>
          <p:cNvSpPr>
            <a:spLocks/>
          </p:cNvSpPr>
          <p:nvPr/>
        </p:nvSpPr>
        <p:spPr>
          <a:xfrm>
            <a:off x="1112785" y="197783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8</a:t>
            </a:r>
          </a:p>
        </p:txBody>
      </p:sp>
      <p:sp>
        <p:nvSpPr>
          <p:cNvPr id="71" name="Rectangle 70">
            <a:extLst>
              <a:ext uri="{FF2B5EF4-FFF2-40B4-BE49-F238E27FC236}">
                <a16:creationId xmlns:a16="http://schemas.microsoft.com/office/drawing/2014/main" id="{E59B2DE5-A0E9-B6C6-04B1-536A6262F394}"/>
              </a:ext>
            </a:extLst>
          </p:cNvPr>
          <p:cNvSpPr>
            <a:spLocks/>
          </p:cNvSpPr>
          <p:nvPr/>
        </p:nvSpPr>
        <p:spPr>
          <a:xfrm>
            <a:off x="1112785" y="246647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15</a:t>
            </a:r>
          </a:p>
        </p:txBody>
      </p:sp>
      <p:sp>
        <p:nvSpPr>
          <p:cNvPr id="73" name="Rectangle 72">
            <a:extLst>
              <a:ext uri="{FF2B5EF4-FFF2-40B4-BE49-F238E27FC236}">
                <a16:creationId xmlns:a16="http://schemas.microsoft.com/office/drawing/2014/main" id="{BF7270A8-51DD-44A9-0F9B-D21C3160D743}"/>
              </a:ext>
            </a:extLst>
          </p:cNvPr>
          <p:cNvSpPr>
            <a:spLocks/>
          </p:cNvSpPr>
          <p:nvPr/>
        </p:nvSpPr>
        <p:spPr>
          <a:xfrm>
            <a:off x="1112785" y="2955119"/>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22</a:t>
            </a:r>
          </a:p>
        </p:txBody>
      </p:sp>
      <p:sp>
        <p:nvSpPr>
          <p:cNvPr id="75" name="Rectangle 74">
            <a:extLst>
              <a:ext uri="{FF2B5EF4-FFF2-40B4-BE49-F238E27FC236}">
                <a16:creationId xmlns:a16="http://schemas.microsoft.com/office/drawing/2014/main" id="{0C030762-511F-F9E2-C8EE-813A1DB1E29F}"/>
              </a:ext>
            </a:extLst>
          </p:cNvPr>
          <p:cNvSpPr>
            <a:spLocks/>
          </p:cNvSpPr>
          <p:nvPr/>
        </p:nvSpPr>
        <p:spPr>
          <a:xfrm>
            <a:off x="1112785" y="344376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29</a:t>
            </a:r>
          </a:p>
        </p:txBody>
      </p:sp>
      <p:sp>
        <p:nvSpPr>
          <p:cNvPr id="77" name="Rectangle 76">
            <a:extLst>
              <a:ext uri="{FF2B5EF4-FFF2-40B4-BE49-F238E27FC236}">
                <a16:creationId xmlns:a16="http://schemas.microsoft.com/office/drawing/2014/main" id="{BB37AA32-E203-F0A4-61A0-BF73AC47A519}"/>
              </a:ext>
            </a:extLst>
          </p:cNvPr>
          <p:cNvSpPr>
            <a:spLocks/>
          </p:cNvSpPr>
          <p:nvPr/>
        </p:nvSpPr>
        <p:spPr>
          <a:xfrm>
            <a:off x="1112785"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a:t>
            </a:r>
          </a:p>
        </p:txBody>
      </p:sp>
      <p:sp>
        <p:nvSpPr>
          <p:cNvPr id="78" name="TextBox 77">
            <a:extLst>
              <a:ext uri="{FF2B5EF4-FFF2-40B4-BE49-F238E27FC236}">
                <a16:creationId xmlns:a16="http://schemas.microsoft.com/office/drawing/2014/main" id="{13556CF6-A9D5-7E3B-8FAF-F71A5D137820}"/>
              </a:ext>
            </a:extLst>
          </p:cNvPr>
          <p:cNvSpPr txBox="1">
            <a:spLocks/>
          </p:cNvSpPr>
          <p:nvPr/>
        </p:nvSpPr>
        <p:spPr>
          <a:xfrm>
            <a:off x="1112785" y="1649028"/>
            <a:ext cx="112619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Board Meeting</a:t>
            </a:r>
          </a:p>
        </p:txBody>
      </p:sp>
      <p:sp>
        <p:nvSpPr>
          <p:cNvPr id="82" name="Rectangle 81">
            <a:extLst>
              <a:ext uri="{FF2B5EF4-FFF2-40B4-BE49-F238E27FC236}">
                <a16:creationId xmlns:a16="http://schemas.microsoft.com/office/drawing/2014/main" id="{E222D981-C883-4089-65EF-A8C12C132A08}"/>
              </a:ext>
            </a:extLst>
          </p:cNvPr>
          <p:cNvSpPr>
            <a:spLocks/>
          </p:cNvSpPr>
          <p:nvPr/>
        </p:nvSpPr>
        <p:spPr>
          <a:xfrm>
            <a:off x="1059994"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5" name="Rectangle 84">
            <a:extLst>
              <a:ext uri="{FF2B5EF4-FFF2-40B4-BE49-F238E27FC236}">
                <a16:creationId xmlns:a16="http://schemas.microsoft.com/office/drawing/2014/main" id="{9D2E05DC-B9D6-9DA3-22DF-D1E1CEF65479}"/>
              </a:ext>
            </a:extLst>
          </p:cNvPr>
          <p:cNvSpPr>
            <a:spLocks/>
          </p:cNvSpPr>
          <p:nvPr/>
        </p:nvSpPr>
        <p:spPr>
          <a:xfrm>
            <a:off x="4863612" y="414540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6" name="Rectangle 85">
            <a:extLst>
              <a:ext uri="{FF2B5EF4-FFF2-40B4-BE49-F238E27FC236}">
                <a16:creationId xmlns:a16="http://schemas.microsoft.com/office/drawing/2014/main" id="{D5A34A5C-C8E6-4A75-0BFE-31FC1ADCFE73}"/>
              </a:ext>
            </a:extLst>
          </p:cNvPr>
          <p:cNvSpPr>
            <a:spLocks/>
          </p:cNvSpPr>
          <p:nvPr/>
        </p:nvSpPr>
        <p:spPr>
          <a:xfrm>
            <a:off x="6131485" y="414540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7" name="Rectangle 86">
            <a:extLst>
              <a:ext uri="{FF2B5EF4-FFF2-40B4-BE49-F238E27FC236}">
                <a16:creationId xmlns:a16="http://schemas.microsoft.com/office/drawing/2014/main" id="{683D0704-2D47-DCE0-A8B5-8935CD0DA651}"/>
              </a:ext>
            </a:extLst>
          </p:cNvPr>
          <p:cNvSpPr>
            <a:spLocks/>
          </p:cNvSpPr>
          <p:nvPr/>
        </p:nvSpPr>
        <p:spPr>
          <a:xfrm>
            <a:off x="3595740" y="4145403"/>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8" name="Rectangle 87">
            <a:extLst>
              <a:ext uri="{FF2B5EF4-FFF2-40B4-BE49-F238E27FC236}">
                <a16:creationId xmlns:a16="http://schemas.microsoft.com/office/drawing/2014/main" id="{6B16B686-B114-5DFF-5D97-EBFA4C4186CE}"/>
              </a:ext>
            </a:extLst>
          </p:cNvPr>
          <p:cNvSpPr>
            <a:spLocks/>
          </p:cNvSpPr>
          <p:nvPr/>
        </p:nvSpPr>
        <p:spPr>
          <a:xfrm>
            <a:off x="4863612" y="4634044"/>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9" name="Rectangle 88">
            <a:extLst>
              <a:ext uri="{FF2B5EF4-FFF2-40B4-BE49-F238E27FC236}">
                <a16:creationId xmlns:a16="http://schemas.microsoft.com/office/drawing/2014/main" id="{C9EF2BBB-73B8-2131-EA4E-023F611773C5}"/>
              </a:ext>
            </a:extLst>
          </p:cNvPr>
          <p:cNvSpPr>
            <a:spLocks/>
          </p:cNvSpPr>
          <p:nvPr/>
        </p:nvSpPr>
        <p:spPr>
          <a:xfrm>
            <a:off x="6131485" y="4634044"/>
            <a:ext cx="1231773" cy="458157"/>
          </a:xfrm>
          <a:prstGeom prst="rect">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bg1"/>
              </a:solidFill>
            </a:endParaRPr>
          </a:p>
        </p:txBody>
      </p:sp>
      <p:sp>
        <p:nvSpPr>
          <p:cNvPr id="90" name="Rectangle 89">
            <a:extLst>
              <a:ext uri="{FF2B5EF4-FFF2-40B4-BE49-F238E27FC236}">
                <a16:creationId xmlns:a16="http://schemas.microsoft.com/office/drawing/2014/main" id="{965497BE-D92E-9967-2691-60D71B421262}"/>
              </a:ext>
            </a:extLst>
          </p:cNvPr>
          <p:cNvSpPr>
            <a:spLocks/>
          </p:cNvSpPr>
          <p:nvPr/>
        </p:nvSpPr>
        <p:spPr>
          <a:xfrm>
            <a:off x="3595740" y="463404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1" name="Rectangle 90">
            <a:extLst>
              <a:ext uri="{FF2B5EF4-FFF2-40B4-BE49-F238E27FC236}">
                <a16:creationId xmlns:a16="http://schemas.microsoft.com/office/drawing/2014/main" id="{25E173E4-77A9-06FA-8B9C-DBC47C90653A}"/>
              </a:ext>
            </a:extLst>
          </p:cNvPr>
          <p:cNvSpPr>
            <a:spLocks/>
          </p:cNvSpPr>
          <p:nvPr/>
        </p:nvSpPr>
        <p:spPr>
          <a:xfrm>
            <a:off x="2327866" y="463404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2" name="Rectangle 91">
            <a:extLst>
              <a:ext uri="{FF2B5EF4-FFF2-40B4-BE49-F238E27FC236}">
                <a16:creationId xmlns:a16="http://schemas.microsoft.com/office/drawing/2014/main" id="{6334E804-03EC-9C49-771A-55230A0DCCFA}"/>
              </a:ext>
            </a:extLst>
          </p:cNvPr>
          <p:cNvSpPr>
            <a:spLocks/>
          </p:cNvSpPr>
          <p:nvPr/>
        </p:nvSpPr>
        <p:spPr>
          <a:xfrm>
            <a:off x="4863612"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3" name="Rectangle 92">
            <a:extLst>
              <a:ext uri="{FF2B5EF4-FFF2-40B4-BE49-F238E27FC236}">
                <a16:creationId xmlns:a16="http://schemas.microsoft.com/office/drawing/2014/main" id="{AC56A6F2-CF48-E399-6C57-87CC4F8D7A50}"/>
              </a:ext>
            </a:extLst>
          </p:cNvPr>
          <p:cNvSpPr>
            <a:spLocks/>
          </p:cNvSpPr>
          <p:nvPr/>
        </p:nvSpPr>
        <p:spPr>
          <a:xfrm>
            <a:off x="6131485"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4" name="Rectangle 93">
            <a:extLst>
              <a:ext uri="{FF2B5EF4-FFF2-40B4-BE49-F238E27FC236}">
                <a16:creationId xmlns:a16="http://schemas.microsoft.com/office/drawing/2014/main" id="{7229D990-B802-0807-FD2C-874BB48FB261}"/>
              </a:ext>
            </a:extLst>
          </p:cNvPr>
          <p:cNvSpPr>
            <a:spLocks/>
          </p:cNvSpPr>
          <p:nvPr/>
        </p:nvSpPr>
        <p:spPr>
          <a:xfrm>
            <a:off x="3595740"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5" name="Rectangle 94">
            <a:extLst>
              <a:ext uri="{FF2B5EF4-FFF2-40B4-BE49-F238E27FC236}">
                <a16:creationId xmlns:a16="http://schemas.microsoft.com/office/drawing/2014/main" id="{7B839CEE-EEF2-40C3-5BC6-A5B706B323FD}"/>
              </a:ext>
            </a:extLst>
          </p:cNvPr>
          <p:cNvSpPr>
            <a:spLocks/>
          </p:cNvSpPr>
          <p:nvPr/>
        </p:nvSpPr>
        <p:spPr>
          <a:xfrm>
            <a:off x="2327866"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6" name="Rectangle 95">
            <a:extLst>
              <a:ext uri="{FF2B5EF4-FFF2-40B4-BE49-F238E27FC236}">
                <a16:creationId xmlns:a16="http://schemas.microsoft.com/office/drawing/2014/main" id="{B3BDC270-4EFB-C3E1-0F7C-D5ED4EC9BC55}"/>
              </a:ext>
            </a:extLst>
          </p:cNvPr>
          <p:cNvSpPr>
            <a:spLocks/>
          </p:cNvSpPr>
          <p:nvPr/>
        </p:nvSpPr>
        <p:spPr>
          <a:xfrm>
            <a:off x="4863612"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7" name="Rectangle 96">
            <a:extLst>
              <a:ext uri="{FF2B5EF4-FFF2-40B4-BE49-F238E27FC236}">
                <a16:creationId xmlns:a16="http://schemas.microsoft.com/office/drawing/2014/main" id="{FB618E21-1437-09CE-8554-2D4F009C2626}"/>
              </a:ext>
            </a:extLst>
          </p:cNvPr>
          <p:cNvSpPr>
            <a:spLocks/>
          </p:cNvSpPr>
          <p:nvPr/>
        </p:nvSpPr>
        <p:spPr>
          <a:xfrm>
            <a:off x="6131485" y="5611325"/>
            <a:ext cx="1231773" cy="458157"/>
          </a:xfrm>
          <a:prstGeom prst="rect">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bg1"/>
              </a:solidFill>
            </a:endParaRPr>
          </a:p>
        </p:txBody>
      </p:sp>
      <p:sp>
        <p:nvSpPr>
          <p:cNvPr id="98" name="Rectangle 97">
            <a:extLst>
              <a:ext uri="{FF2B5EF4-FFF2-40B4-BE49-F238E27FC236}">
                <a16:creationId xmlns:a16="http://schemas.microsoft.com/office/drawing/2014/main" id="{4AD12FB4-4247-68D2-1883-F971F2C2D7DA}"/>
              </a:ext>
            </a:extLst>
          </p:cNvPr>
          <p:cNvSpPr>
            <a:spLocks/>
          </p:cNvSpPr>
          <p:nvPr/>
        </p:nvSpPr>
        <p:spPr>
          <a:xfrm>
            <a:off x="3595740"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9" name="Rectangle 98">
            <a:extLst>
              <a:ext uri="{FF2B5EF4-FFF2-40B4-BE49-F238E27FC236}">
                <a16:creationId xmlns:a16="http://schemas.microsoft.com/office/drawing/2014/main" id="{9F6E8AAB-99D4-57FB-E933-1FB3A14776BC}"/>
              </a:ext>
            </a:extLst>
          </p:cNvPr>
          <p:cNvSpPr>
            <a:spLocks/>
          </p:cNvSpPr>
          <p:nvPr/>
        </p:nvSpPr>
        <p:spPr>
          <a:xfrm>
            <a:off x="2327866"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5" name="Rectangle 104">
            <a:extLst>
              <a:ext uri="{FF2B5EF4-FFF2-40B4-BE49-F238E27FC236}">
                <a16:creationId xmlns:a16="http://schemas.microsoft.com/office/drawing/2014/main" id="{F10E454B-4B46-2553-37E3-9876DF0A1750}"/>
              </a:ext>
            </a:extLst>
          </p:cNvPr>
          <p:cNvSpPr>
            <a:spLocks/>
          </p:cNvSpPr>
          <p:nvPr/>
        </p:nvSpPr>
        <p:spPr>
          <a:xfrm>
            <a:off x="1059994" y="463456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6" name="Rectangle 105">
            <a:extLst>
              <a:ext uri="{FF2B5EF4-FFF2-40B4-BE49-F238E27FC236}">
                <a16:creationId xmlns:a16="http://schemas.microsoft.com/office/drawing/2014/main" id="{9BF8C372-E896-659A-5D33-157157698BF7}"/>
              </a:ext>
            </a:extLst>
          </p:cNvPr>
          <p:cNvSpPr>
            <a:spLocks/>
          </p:cNvSpPr>
          <p:nvPr/>
        </p:nvSpPr>
        <p:spPr>
          <a:xfrm>
            <a:off x="1059994" y="512320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7" name="Rectangle 106">
            <a:extLst>
              <a:ext uri="{FF2B5EF4-FFF2-40B4-BE49-F238E27FC236}">
                <a16:creationId xmlns:a16="http://schemas.microsoft.com/office/drawing/2014/main" id="{EDC09EE1-BAF7-79BC-8296-E87947BEE172}"/>
              </a:ext>
            </a:extLst>
          </p:cNvPr>
          <p:cNvSpPr>
            <a:spLocks/>
          </p:cNvSpPr>
          <p:nvPr/>
        </p:nvSpPr>
        <p:spPr>
          <a:xfrm>
            <a:off x="1059994" y="561184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9" name="Rectangle 108">
            <a:extLst>
              <a:ext uri="{FF2B5EF4-FFF2-40B4-BE49-F238E27FC236}">
                <a16:creationId xmlns:a16="http://schemas.microsoft.com/office/drawing/2014/main" id="{31B81247-14A4-B61A-12CA-770DA27A3CCA}"/>
              </a:ext>
            </a:extLst>
          </p:cNvPr>
          <p:cNvSpPr>
            <a:spLocks/>
          </p:cNvSpPr>
          <p:nvPr/>
        </p:nvSpPr>
        <p:spPr>
          <a:xfrm>
            <a:off x="6184274"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a:t>
            </a:r>
          </a:p>
        </p:txBody>
      </p:sp>
      <p:sp>
        <p:nvSpPr>
          <p:cNvPr id="111" name="Rectangle 110">
            <a:extLst>
              <a:ext uri="{FF2B5EF4-FFF2-40B4-BE49-F238E27FC236}">
                <a16:creationId xmlns:a16="http://schemas.microsoft.com/office/drawing/2014/main" id="{EFFD0682-E4F7-E8DC-55F0-F28536242E32}"/>
              </a:ext>
            </a:extLst>
          </p:cNvPr>
          <p:cNvSpPr>
            <a:spLocks/>
          </p:cNvSpPr>
          <p:nvPr/>
        </p:nvSpPr>
        <p:spPr>
          <a:xfrm>
            <a:off x="6184274"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bg1"/>
                </a:solidFill>
              </a:rPr>
              <a:t>10</a:t>
            </a:r>
          </a:p>
        </p:txBody>
      </p:sp>
      <p:sp>
        <p:nvSpPr>
          <p:cNvPr id="112" name="TextBox 111">
            <a:extLst>
              <a:ext uri="{FF2B5EF4-FFF2-40B4-BE49-F238E27FC236}">
                <a16:creationId xmlns:a16="http://schemas.microsoft.com/office/drawing/2014/main" id="{9E2CFCD5-FA84-9EC1-47B8-2533009C1003}"/>
              </a:ext>
            </a:extLst>
          </p:cNvPr>
          <p:cNvSpPr txBox="1">
            <a:spLocks/>
          </p:cNvSpPr>
          <p:nvPr/>
        </p:nvSpPr>
        <p:spPr>
          <a:xfrm>
            <a:off x="6184274" y="4826981"/>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solidFill>
                  <a:schemeClr val="bg1"/>
                </a:solidFill>
              </a:rPr>
              <a:t>LLIS Submission</a:t>
            </a:r>
          </a:p>
          <a:p>
            <a:r>
              <a:rPr lang="en-US" sz="800">
                <a:solidFill>
                  <a:schemeClr val="bg1"/>
                </a:solidFill>
              </a:rPr>
              <a:t>Process ends</a:t>
            </a:r>
          </a:p>
        </p:txBody>
      </p:sp>
      <p:sp>
        <p:nvSpPr>
          <p:cNvPr id="113" name="Rectangle 112">
            <a:extLst>
              <a:ext uri="{FF2B5EF4-FFF2-40B4-BE49-F238E27FC236}">
                <a16:creationId xmlns:a16="http://schemas.microsoft.com/office/drawing/2014/main" id="{F47DF59E-1D4D-797F-2165-9E3BF7D0B575}"/>
              </a:ext>
            </a:extLst>
          </p:cNvPr>
          <p:cNvSpPr>
            <a:spLocks/>
          </p:cNvSpPr>
          <p:nvPr/>
        </p:nvSpPr>
        <p:spPr>
          <a:xfrm>
            <a:off x="6184274"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17</a:t>
            </a:r>
          </a:p>
        </p:txBody>
      </p:sp>
      <p:sp>
        <p:nvSpPr>
          <p:cNvPr id="115" name="Rectangle 114">
            <a:extLst>
              <a:ext uri="{FF2B5EF4-FFF2-40B4-BE49-F238E27FC236}">
                <a16:creationId xmlns:a16="http://schemas.microsoft.com/office/drawing/2014/main" id="{A63CB8D4-5C18-AB58-291F-E6B1D5FE1111}"/>
              </a:ext>
            </a:extLst>
          </p:cNvPr>
          <p:cNvSpPr>
            <a:spLocks/>
          </p:cNvSpPr>
          <p:nvPr/>
        </p:nvSpPr>
        <p:spPr>
          <a:xfrm>
            <a:off x="6184274"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bg1"/>
                </a:solidFill>
              </a:rPr>
              <a:t>24</a:t>
            </a:r>
          </a:p>
        </p:txBody>
      </p:sp>
      <p:sp>
        <p:nvSpPr>
          <p:cNvPr id="116" name="TextBox 115">
            <a:extLst>
              <a:ext uri="{FF2B5EF4-FFF2-40B4-BE49-F238E27FC236}">
                <a16:creationId xmlns:a16="http://schemas.microsoft.com/office/drawing/2014/main" id="{7396C2A1-8CFC-4346-1E99-944BE2A0C374}"/>
              </a:ext>
            </a:extLst>
          </p:cNvPr>
          <p:cNvSpPr txBox="1">
            <a:spLocks/>
          </p:cNvSpPr>
          <p:nvPr/>
        </p:nvSpPr>
        <p:spPr>
          <a:xfrm>
            <a:off x="6184274" y="5804263"/>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solidFill>
                  <a:schemeClr val="bg1"/>
                </a:solidFill>
              </a:rPr>
              <a:t>TSP Due date for Batch Zero</a:t>
            </a:r>
          </a:p>
        </p:txBody>
      </p:sp>
      <p:sp>
        <p:nvSpPr>
          <p:cNvPr id="117" name="Rectangle 116">
            <a:extLst>
              <a:ext uri="{FF2B5EF4-FFF2-40B4-BE49-F238E27FC236}">
                <a16:creationId xmlns:a16="http://schemas.microsoft.com/office/drawing/2014/main" id="{864E99C0-09B8-6325-E094-C786286A8937}"/>
              </a:ext>
            </a:extLst>
          </p:cNvPr>
          <p:cNvSpPr>
            <a:spLocks/>
          </p:cNvSpPr>
          <p:nvPr/>
        </p:nvSpPr>
        <p:spPr>
          <a:xfrm>
            <a:off x="3648529"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a:t>
            </a:r>
          </a:p>
        </p:txBody>
      </p:sp>
      <p:sp>
        <p:nvSpPr>
          <p:cNvPr id="118" name="TextBox 117">
            <a:extLst>
              <a:ext uri="{FF2B5EF4-FFF2-40B4-BE49-F238E27FC236}">
                <a16:creationId xmlns:a16="http://schemas.microsoft.com/office/drawing/2014/main" id="{A9B17F1B-7933-6ED0-DC48-C1E694433C8F}"/>
              </a:ext>
            </a:extLst>
          </p:cNvPr>
          <p:cNvSpPr txBox="1">
            <a:spLocks/>
          </p:cNvSpPr>
          <p:nvPr/>
        </p:nvSpPr>
        <p:spPr>
          <a:xfrm>
            <a:off x="3612767" y="4338340"/>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119" name="Rectangle 118">
            <a:extLst>
              <a:ext uri="{FF2B5EF4-FFF2-40B4-BE49-F238E27FC236}">
                <a16:creationId xmlns:a16="http://schemas.microsoft.com/office/drawing/2014/main" id="{007286F9-47BA-2E8B-11B2-1CB33904BE59}"/>
              </a:ext>
            </a:extLst>
          </p:cNvPr>
          <p:cNvSpPr>
            <a:spLocks/>
          </p:cNvSpPr>
          <p:nvPr/>
        </p:nvSpPr>
        <p:spPr>
          <a:xfrm>
            <a:off x="4916402"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a:t>
            </a:r>
          </a:p>
        </p:txBody>
      </p:sp>
      <p:sp>
        <p:nvSpPr>
          <p:cNvPr id="121" name="Rectangle 120">
            <a:extLst>
              <a:ext uri="{FF2B5EF4-FFF2-40B4-BE49-F238E27FC236}">
                <a16:creationId xmlns:a16="http://schemas.microsoft.com/office/drawing/2014/main" id="{D4481915-3B0D-59C1-8C87-4765E0C74F57}"/>
              </a:ext>
            </a:extLst>
          </p:cNvPr>
          <p:cNvSpPr>
            <a:spLocks/>
          </p:cNvSpPr>
          <p:nvPr/>
        </p:nvSpPr>
        <p:spPr>
          <a:xfrm>
            <a:off x="3648529"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8</a:t>
            </a:r>
          </a:p>
        </p:txBody>
      </p:sp>
      <p:sp>
        <p:nvSpPr>
          <p:cNvPr id="123" name="Rectangle 122">
            <a:extLst>
              <a:ext uri="{FF2B5EF4-FFF2-40B4-BE49-F238E27FC236}">
                <a16:creationId xmlns:a16="http://schemas.microsoft.com/office/drawing/2014/main" id="{E0243F25-0AAD-F833-5324-F7F803F3CD9C}"/>
              </a:ext>
            </a:extLst>
          </p:cNvPr>
          <p:cNvSpPr>
            <a:spLocks/>
          </p:cNvSpPr>
          <p:nvPr/>
        </p:nvSpPr>
        <p:spPr>
          <a:xfrm>
            <a:off x="4916402"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9</a:t>
            </a:r>
          </a:p>
        </p:txBody>
      </p:sp>
      <p:sp>
        <p:nvSpPr>
          <p:cNvPr id="124" name="TextBox 123">
            <a:extLst>
              <a:ext uri="{FF2B5EF4-FFF2-40B4-BE49-F238E27FC236}">
                <a16:creationId xmlns:a16="http://schemas.microsoft.com/office/drawing/2014/main" id="{B79593FE-BC9E-1448-0CB8-B0E00A27AC0F}"/>
              </a:ext>
            </a:extLst>
          </p:cNvPr>
          <p:cNvSpPr txBox="1">
            <a:spLocks/>
          </p:cNvSpPr>
          <p:nvPr/>
        </p:nvSpPr>
        <p:spPr>
          <a:xfrm>
            <a:off x="4880640" y="4826981"/>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125" name="Rectangle 124">
            <a:extLst>
              <a:ext uri="{FF2B5EF4-FFF2-40B4-BE49-F238E27FC236}">
                <a16:creationId xmlns:a16="http://schemas.microsoft.com/office/drawing/2014/main" id="{BF1C82F6-A864-63CC-7A99-54F52DF7D970}"/>
              </a:ext>
            </a:extLst>
          </p:cNvPr>
          <p:cNvSpPr>
            <a:spLocks/>
          </p:cNvSpPr>
          <p:nvPr/>
        </p:nvSpPr>
        <p:spPr>
          <a:xfrm>
            <a:off x="3648529"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15</a:t>
            </a:r>
          </a:p>
        </p:txBody>
      </p:sp>
      <p:sp>
        <p:nvSpPr>
          <p:cNvPr id="127" name="Rectangle 126">
            <a:extLst>
              <a:ext uri="{FF2B5EF4-FFF2-40B4-BE49-F238E27FC236}">
                <a16:creationId xmlns:a16="http://schemas.microsoft.com/office/drawing/2014/main" id="{D3570E27-7871-AD31-8E2C-34735E5EB317}"/>
              </a:ext>
            </a:extLst>
          </p:cNvPr>
          <p:cNvSpPr>
            <a:spLocks/>
          </p:cNvSpPr>
          <p:nvPr/>
        </p:nvSpPr>
        <p:spPr>
          <a:xfrm>
            <a:off x="4916402"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16</a:t>
            </a:r>
          </a:p>
        </p:txBody>
      </p:sp>
      <p:sp>
        <p:nvSpPr>
          <p:cNvPr id="129" name="Rectangle 128">
            <a:extLst>
              <a:ext uri="{FF2B5EF4-FFF2-40B4-BE49-F238E27FC236}">
                <a16:creationId xmlns:a16="http://schemas.microsoft.com/office/drawing/2014/main" id="{862BFC6A-20CF-7559-A547-0AEABAE62285}"/>
              </a:ext>
            </a:extLst>
          </p:cNvPr>
          <p:cNvSpPr>
            <a:spLocks/>
          </p:cNvSpPr>
          <p:nvPr/>
        </p:nvSpPr>
        <p:spPr>
          <a:xfrm>
            <a:off x="3648529"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22</a:t>
            </a:r>
          </a:p>
        </p:txBody>
      </p:sp>
      <p:sp>
        <p:nvSpPr>
          <p:cNvPr id="131" name="Rectangle 130">
            <a:extLst>
              <a:ext uri="{FF2B5EF4-FFF2-40B4-BE49-F238E27FC236}">
                <a16:creationId xmlns:a16="http://schemas.microsoft.com/office/drawing/2014/main" id="{8D8B2E01-AE0A-6AD8-1C17-06313D19D577}"/>
              </a:ext>
            </a:extLst>
          </p:cNvPr>
          <p:cNvSpPr>
            <a:spLocks/>
          </p:cNvSpPr>
          <p:nvPr/>
        </p:nvSpPr>
        <p:spPr>
          <a:xfrm>
            <a:off x="4916402"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23</a:t>
            </a:r>
          </a:p>
        </p:txBody>
      </p:sp>
      <p:sp>
        <p:nvSpPr>
          <p:cNvPr id="133" name="Rectangle 132">
            <a:extLst>
              <a:ext uri="{FF2B5EF4-FFF2-40B4-BE49-F238E27FC236}">
                <a16:creationId xmlns:a16="http://schemas.microsoft.com/office/drawing/2014/main" id="{1CF78955-342B-8048-E93C-B517E838D058}"/>
              </a:ext>
            </a:extLst>
          </p:cNvPr>
          <p:cNvSpPr>
            <a:spLocks/>
          </p:cNvSpPr>
          <p:nvPr/>
        </p:nvSpPr>
        <p:spPr>
          <a:xfrm>
            <a:off x="2380657" y="465378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7</a:t>
            </a:r>
          </a:p>
        </p:txBody>
      </p:sp>
      <p:sp>
        <p:nvSpPr>
          <p:cNvPr id="135" name="Rectangle 134">
            <a:extLst>
              <a:ext uri="{FF2B5EF4-FFF2-40B4-BE49-F238E27FC236}">
                <a16:creationId xmlns:a16="http://schemas.microsoft.com/office/drawing/2014/main" id="{D2AE1386-FB8E-E77C-C2B4-C6C7B1E13465}"/>
              </a:ext>
            </a:extLst>
          </p:cNvPr>
          <p:cNvSpPr>
            <a:spLocks/>
          </p:cNvSpPr>
          <p:nvPr/>
        </p:nvSpPr>
        <p:spPr>
          <a:xfrm>
            <a:off x="2380657" y="514242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14</a:t>
            </a:r>
          </a:p>
        </p:txBody>
      </p:sp>
      <p:sp>
        <p:nvSpPr>
          <p:cNvPr id="137" name="Rectangle 136">
            <a:extLst>
              <a:ext uri="{FF2B5EF4-FFF2-40B4-BE49-F238E27FC236}">
                <a16:creationId xmlns:a16="http://schemas.microsoft.com/office/drawing/2014/main" id="{5636F187-5C45-7C29-C6F5-0B5E54478730}"/>
              </a:ext>
            </a:extLst>
          </p:cNvPr>
          <p:cNvSpPr>
            <a:spLocks/>
          </p:cNvSpPr>
          <p:nvPr/>
        </p:nvSpPr>
        <p:spPr>
          <a:xfrm>
            <a:off x="2380657" y="5631066"/>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21</a:t>
            </a:r>
          </a:p>
        </p:txBody>
      </p:sp>
      <p:sp>
        <p:nvSpPr>
          <p:cNvPr id="83" name="Rectangle 82">
            <a:extLst>
              <a:ext uri="{FF2B5EF4-FFF2-40B4-BE49-F238E27FC236}">
                <a16:creationId xmlns:a16="http://schemas.microsoft.com/office/drawing/2014/main" id="{67D9C7CA-35F2-D029-6761-9FE31A4E47AC}"/>
              </a:ext>
            </a:extLst>
          </p:cNvPr>
          <p:cNvSpPr>
            <a:spLocks/>
          </p:cNvSpPr>
          <p:nvPr/>
        </p:nvSpPr>
        <p:spPr>
          <a:xfrm>
            <a:off x="2327866"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39" name="Rectangle 138">
            <a:extLst>
              <a:ext uri="{FF2B5EF4-FFF2-40B4-BE49-F238E27FC236}">
                <a16:creationId xmlns:a16="http://schemas.microsoft.com/office/drawing/2014/main" id="{CBB6213F-A71B-F72A-E92D-DC3738C8E0C2}"/>
              </a:ext>
            </a:extLst>
          </p:cNvPr>
          <p:cNvSpPr>
            <a:spLocks/>
          </p:cNvSpPr>
          <p:nvPr/>
        </p:nvSpPr>
        <p:spPr>
          <a:xfrm>
            <a:off x="2380657"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28</a:t>
            </a:r>
          </a:p>
        </p:txBody>
      </p:sp>
      <p:sp>
        <p:nvSpPr>
          <p:cNvPr id="143" name="Rectangle 142">
            <a:extLst>
              <a:ext uri="{FF2B5EF4-FFF2-40B4-BE49-F238E27FC236}">
                <a16:creationId xmlns:a16="http://schemas.microsoft.com/office/drawing/2014/main" id="{A9831E4B-B3D9-0082-A4A4-EADC1C6FA547}"/>
              </a:ext>
            </a:extLst>
          </p:cNvPr>
          <p:cNvSpPr>
            <a:spLocks/>
          </p:cNvSpPr>
          <p:nvPr/>
        </p:nvSpPr>
        <p:spPr>
          <a:xfrm>
            <a:off x="1112785" y="465378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6</a:t>
            </a:r>
          </a:p>
        </p:txBody>
      </p:sp>
      <p:sp>
        <p:nvSpPr>
          <p:cNvPr id="145" name="Rectangle 144">
            <a:extLst>
              <a:ext uri="{FF2B5EF4-FFF2-40B4-BE49-F238E27FC236}">
                <a16:creationId xmlns:a16="http://schemas.microsoft.com/office/drawing/2014/main" id="{B1EE4A90-6289-B86D-139B-9586FEA79840}"/>
              </a:ext>
            </a:extLst>
          </p:cNvPr>
          <p:cNvSpPr>
            <a:spLocks/>
          </p:cNvSpPr>
          <p:nvPr/>
        </p:nvSpPr>
        <p:spPr>
          <a:xfrm>
            <a:off x="1112785" y="514242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13</a:t>
            </a:r>
          </a:p>
        </p:txBody>
      </p:sp>
      <p:sp>
        <p:nvSpPr>
          <p:cNvPr id="147" name="Rectangle 146">
            <a:extLst>
              <a:ext uri="{FF2B5EF4-FFF2-40B4-BE49-F238E27FC236}">
                <a16:creationId xmlns:a16="http://schemas.microsoft.com/office/drawing/2014/main" id="{5A9452E7-37EA-AFE2-9674-1BC90DC0334A}"/>
              </a:ext>
            </a:extLst>
          </p:cNvPr>
          <p:cNvSpPr>
            <a:spLocks/>
          </p:cNvSpPr>
          <p:nvPr/>
        </p:nvSpPr>
        <p:spPr>
          <a:xfrm>
            <a:off x="1112785" y="5631066"/>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20</a:t>
            </a:r>
          </a:p>
        </p:txBody>
      </p:sp>
      <p:sp>
        <p:nvSpPr>
          <p:cNvPr id="149" name="Rectangle 148">
            <a:extLst>
              <a:ext uri="{FF2B5EF4-FFF2-40B4-BE49-F238E27FC236}">
                <a16:creationId xmlns:a16="http://schemas.microsoft.com/office/drawing/2014/main" id="{3E732850-EF34-D827-3565-9626B8B7BC42}"/>
              </a:ext>
            </a:extLst>
          </p:cNvPr>
          <p:cNvSpPr>
            <a:spLocks/>
          </p:cNvSpPr>
          <p:nvPr/>
        </p:nvSpPr>
        <p:spPr>
          <a:xfrm>
            <a:off x="1112785"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27</a:t>
            </a:r>
          </a:p>
        </p:txBody>
      </p:sp>
      <p:sp>
        <p:nvSpPr>
          <p:cNvPr id="223" name="Rectangle 222">
            <a:extLst>
              <a:ext uri="{FF2B5EF4-FFF2-40B4-BE49-F238E27FC236}">
                <a16:creationId xmlns:a16="http://schemas.microsoft.com/office/drawing/2014/main" id="{DBA33F53-109B-EA30-C5AB-95146C490AB9}"/>
              </a:ext>
            </a:extLst>
          </p:cNvPr>
          <p:cNvSpPr>
            <a:spLocks/>
          </p:cNvSpPr>
          <p:nvPr/>
        </p:nvSpPr>
        <p:spPr>
          <a:xfrm>
            <a:off x="390418" y="1456091"/>
            <a:ext cx="615422" cy="24132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de-DE" sz="1400" b="1"/>
              <a:t>June</a:t>
            </a:r>
          </a:p>
        </p:txBody>
      </p:sp>
      <p:sp>
        <p:nvSpPr>
          <p:cNvPr id="225" name="Rectangle 224">
            <a:extLst>
              <a:ext uri="{FF2B5EF4-FFF2-40B4-BE49-F238E27FC236}">
                <a16:creationId xmlns:a16="http://schemas.microsoft.com/office/drawing/2014/main" id="{1EBF43A0-CBAF-BFE9-B5B1-6FC79E9258EC}"/>
              </a:ext>
            </a:extLst>
          </p:cNvPr>
          <p:cNvSpPr>
            <a:spLocks/>
          </p:cNvSpPr>
          <p:nvPr/>
        </p:nvSpPr>
        <p:spPr>
          <a:xfrm>
            <a:off x="390418" y="4145403"/>
            <a:ext cx="615422" cy="24132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de-DE" sz="1400" b="1"/>
              <a:t>July</a:t>
            </a:r>
          </a:p>
        </p:txBody>
      </p:sp>
      <p:sp>
        <p:nvSpPr>
          <p:cNvPr id="228" name="Rectangle 227">
            <a:extLst>
              <a:ext uri="{FF2B5EF4-FFF2-40B4-BE49-F238E27FC236}">
                <a16:creationId xmlns:a16="http://schemas.microsoft.com/office/drawing/2014/main" id="{864BA422-BD4F-BE93-BC06-443B98631EC2}"/>
              </a:ext>
            </a:extLst>
          </p:cNvPr>
          <p:cNvSpPr>
            <a:spLocks/>
          </p:cNvSpPr>
          <p:nvPr/>
        </p:nvSpPr>
        <p:spPr>
          <a:xfrm>
            <a:off x="3595740"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29" name="Rectangle 228">
            <a:extLst>
              <a:ext uri="{FF2B5EF4-FFF2-40B4-BE49-F238E27FC236}">
                <a16:creationId xmlns:a16="http://schemas.microsoft.com/office/drawing/2014/main" id="{A4787079-2B35-F2BB-E770-6FD6E2AC5CCC}"/>
              </a:ext>
            </a:extLst>
          </p:cNvPr>
          <p:cNvSpPr>
            <a:spLocks/>
          </p:cNvSpPr>
          <p:nvPr/>
        </p:nvSpPr>
        <p:spPr>
          <a:xfrm>
            <a:off x="3648531"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29</a:t>
            </a:r>
          </a:p>
        </p:txBody>
      </p:sp>
      <p:sp>
        <p:nvSpPr>
          <p:cNvPr id="232" name="Rectangle 231">
            <a:extLst>
              <a:ext uri="{FF2B5EF4-FFF2-40B4-BE49-F238E27FC236}">
                <a16:creationId xmlns:a16="http://schemas.microsoft.com/office/drawing/2014/main" id="{7F0A2CF8-CBD2-C3DE-1876-92A58FC34521}"/>
              </a:ext>
            </a:extLst>
          </p:cNvPr>
          <p:cNvSpPr>
            <a:spLocks/>
          </p:cNvSpPr>
          <p:nvPr/>
        </p:nvSpPr>
        <p:spPr>
          <a:xfrm>
            <a:off x="4863612"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3" name="Rectangle 232">
            <a:extLst>
              <a:ext uri="{FF2B5EF4-FFF2-40B4-BE49-F238E27FC236}">
                <a16:creationId xmlns:a16="http://schemas.microsoft.com/office/drawing/2014/main" id="{4FACAFAF-F9DE-282E-19FB-A392A9E9D526}"/>
              </a:ext>
            </a:extLst>
          </p:cNvPr>
          <p:cNvSpPr>
            <a:spLocks/>
          </p:cNvSpPr>
          <p:nvPr/>
        </p:nvSpPr>
        <p:spPr>
          <a:xfrm>
            <a:off x="4916403"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30</a:t>
            </a:r>
          </a:p>
        </p:txBody>
      </p:sp>
      <p:sp>
        <p:nvSpPr>
          <p:cNvPr id="236" name="Rectangle 235">
            <a:extLst>
              <a:ext uri="{FF2B5EF4-FFF2-40B4-BE49-F238E27FC236}">
                <a16:creationId xmlns:a16="http://schemas.microsoft.com/office/drawing/2014/main" id="{C35DC4C4-4417-2C72-0FD3-E8E1335C13D0}"/>
              </a:ext>
            </a:extLst>
          </p:cNvPr>
          <p:cNvSpPr>
            <a:spLocks/>
          </p:cNvSpPr>
          <p:nvPr/>
        </p:nvSpPr>
        <p:spPr>
          <a:xfrm>
            <a:off x="6131485"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7" name="Rectangle 236">
            <a:extLst>
              <a:ext uri="{FF2B5EF4-FFF2-40B4-BE49-F238E27FC236}">
                <a16:creationId xmlns:a16="http://schemas.microsoft.com/office/drawing/2014/main" id="{6BBA5C48-40CB-6C33-A2CA-3AE6F69E959E}"/>
              </a:ext>
            </a:extLst>
          </p:cNvPr>
          <p:cNvSpPr>
            <a:spLocks/>
          </p:cNvSpPr>
          <p:nvPr/>
        </p:nvSpPr>
        <p:spPr>
          <a:xfrm>
            <a:off x="6184276"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31</a:t>
            </a:r>
          </a:p>
        </p:txBody>
      </p:sp>
    </p:spTree>
    <p:extLst>
      <p:ext uri="{BB962C8B-B14F-4D97-AF65-F5344CB8AC3E}">
        <p14:creationId xmlns:p14="http://schemas.microsoft.com/office/powerpoint/2010/main" val="3654767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E4BA6EC-5B04-D149-BDD9-4886446C7D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E4BA6EC-5B04-D149-BDD9-4886446C7D0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69D85F2-7301-C9F4-ACBD-DDD07C7424D3}"/>
              </a:ext>
            </a:extLst>
          </p:cNvPr>
          <p:cNvSpPr>
            <a:spLocks noGrp="1"/>
          </p:cNvSpPr>
          <p:nvPr>
            <p:ph type="title"/>
          </p:nvPr>
        </p:nvSpPr>
        <p:spPr>
          <a:xfrm>
            <a:off x="1257300" y="457200"/>
            <a:ext cx="10401300" cy="332399"/>
          </a:xfrm>
        </p:spPr>
        <p:txBody>
          <a:bodyPr vert="horz">
            <a:noAutofit/>
          </a:bodyPr>
          <a:lstStyle/>
          <a:p>
            <a:r>
              <a:rPr lang="en-US"/>
              <a:t>Objectives for today</a:t>
            </a:r>
          </a:p>
        </p:txBody>
      </p:sp>
      <p:sp>
        <p:nvSpPr>
          <p:cNvPr id="4" name="Slide Number Placeholder 5">
            <a:extLst>
              <a:ext uri="{FF2B5EF4-FFF2-40B4-BE49-F238E27FC236}">
                <a16:creationId xmlns:a16="http://schemas.microsoft.com/office/drawing/2014/main" id="{327D1057-CB7E-83DF-5AD7-F9A69C1BC38D}"/>
              </a:ext>
            </a:extLst>
          </p:cNvPr>
          <p:cNvSpPr>
            <a:spLocks noGrp="1"/>
          </p:cNvSpPr>
          <p:nvPr>
            <p:ph type="sldNum" sz="quarter" idx="12"/>
          </p:nvPr>
        </p:nvSpPr>
        <p:spPr/>
        <p:txBody>
          <a:bodyPr/>
          <a:lstStyle/>
          <a:p>
            <a:fld id="{BCDE79FB-97BA-492B-8D57-F1373F9ADA95}" type="slidenum">
              <a:rPr lang="en-US" smtClean="0"/>
              <a:t>50</a:t>
            </a:fld>
            <a:endParaRPr lang="en-US"/>
          </a:p>
        </p:txBody>
      </p:sp>
      <p:grpSp>
        <p:nvGrpSpPr>
          <p:cNvPr id="29" name="Group 28">
            <a:extLst>
              <a:ext uri="{FF2B5EF4-FFF2-40B4-BE49-F238E27FC236}">
                <a16:creationId xmlns:a16="http://schemas.microsoft.com/office/drawing/2014/main" id="{289BA6FF-E928-CD2C-7FE8-EDF232E30D98}"/>
              </a:ext>
            </a:extLst>
          </p:cNvPr>
          <p:cNvGrpSpPr/>
          <p:nvPr/>
        </p:nvGrpSpPr>
        <p:grpSpPr>
          <a:xfrm>
            <a:off x="1257300" y="1712595"/>
            <a:ext cx="2657155" cy="3286065"/>
            <a:chOff x="1257300" y="1712595"/>
            <a:chExt cx="2657155" cy="3286065"/>
          </a:xfrm>
        </p:grpSpPr>
        <p:grpSp>
          <p:nvGrpSpPr>
            <p:cNvPr id="23" name="CustomIcon">
              <a:extLst>
                <a:ext uri="{FF2B5EF4-FFF2-40B4-BE49-F238E27FC236}">
                  <a16:creationId xmlns:a16="http://schemas.microsoft.com/office/drawing/2014/main" id="{CDB96A3C-41EE-11C8-15BC-18CB4DCFBDF7}"/>
                </a:ext>
              </a:extLst>
            </p:cNvPr>
            <p:cNvGrpSpPr>
              <a:grpSpLocks noChangeAspect="1"/>
            </p:cNvGrpSpPr>
            <p:nvPr>
              <p:custDataLst>
                <p:tags r:id="rId4"/>
              </p:custDataLst>
            </p:nvPr>
          </p:nvGrpSpPr>
          <p:grpSpPr>
            <a:xfrm>
              <a:off x="1257300" y="1712595"/>
              <a:ext cx="1019810" cy="1019810"/>
              <a:chOff x="-205105" y="-205105"/>
              <a:chExt cx="1019810" cy="1019810"/>
            </a:xfrm>
          </p:grpSpPr>
          <p:sp>
            <p:nvSpPr>
              <p:cNvPr id="20" name="Oval 19">
                <a:extLst>
                  <a:ext uri="{FF2B5EF4-FFF2-40B4-BE49-F238E27FC236}">
                    <a16:creationId xmlns:a16="http://schemas.microsoft.com/office/drawing/2014/main" id="{0C3F9759-AA1D-4B21-571F-668C63EAAD36}"/>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8938AAA9-D194-9A06-4C2C-08FDB6CB20F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0" y="0"/>
                <a:ext cx="609600" cy="609600"/>
              </a:xfrm>
              <a:prstGeom prst="rect">
                <a:avLst/>
              </a:prstGeom>
            </p:spPr>
          </p:pic>
        </p:grpSp>
        <p:sp>
          <p:nvSpPr>
            <p:cNvPr id="24" name="TextBox 23">
              <a:extLst>
                <a:ext uri="{FF2B5EF4-FFF2-40B4-BE49-F238E27FC236}">
                  <a16:creationId xmlns:a16="http://schemas.microsoft.com/office/drawing/2014/main" id="{3D7357E9-6A77-6550-3BAD-558EA353FB8C}"/>
                </a:ext>
              </a:extLst>
            </p:cNvPr>
            <p:cNvSpPr txBox="1">
              <a:spLocks/>
            </p:cNvSpPr>
            <p:nvPr/>
          </p:nvSpPr>
          <p:spPr>
            <a:xfrm>
              <a:off x="1257301" y="3059668"/>
              <a:ext cx="2657154" cy="193899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noProof="1"/>
                <a:t>Review eligibility requirements by Batch Zero pathway</a:t>
              </a:r>
            </a:p>
            <a:p>
              <a:pPr>
                <a:spcBef>
                  <a:spcPts val="0"/>
                </a:spcBef>
                <a:spcAft>
                  <a:spcPts val="0"/>
                </a:spcAft>
                <a:buNone/>
              </a:pPr>
              <a:r>
                <a:rPr lang="en-US" sz="1400"/>
                <a:t>Review the proposed eligibility requirements, submission materials, and validation responsibilities applicable to each Batch Zero eligibility pathway, including distinctions between ILLE and TSP/DSP requirements</a:t>
              </a:r>
              <a:endParaRPr lang="en-US" sz="1400" noProof="1"/>
            </a:p>
          </p:txBody>
        </p:sp>
      </p:grpSp>
      <p:grpSp>
        <p:nvGrpSpPr>
          <p:cNvPr id="32" name="Group 31">
            <a:extLst>
              <a:ext uri="{FF2B5EF4-FFF2-40B4-BE49-F238E27FC236}">
                <a16:creationId xmlns:a16="http://schemas.microsoft.com/office/drawing/2014/main" id="{E7F43502-4EC2-C11B-E511-4B9C2471CD6A}"/>
              </a:ext>
            </a:extLst>
          </p:cNvPr>
          <p:cNvGrpSpPr/>
          <p:nvPr/>
        </p:nvGrpSpPr>
        <p:grpSpPr>
          <a:xfrm>
            <a:off x="4887931" y="1712595"/>
            <a:ext cx="2657154" cy="2855178"/>
            <a:chOff x="5024206" y="1712595"/>
            <a:chExt cx="2657154" cy="2855178"/>
          </a:xfrm>
        </p:grpSpPr>
        <p:grpSp>
          <p:nvGrpSpPr>
            <p:cNvPr id="15" name="CustomIcon">
              <a:extLst>
                <a:ext uri="{FF2B5EF4-FFF2-40B4-BE49-F238E27FC236}">
                  <a16:creationId xmlns:a16="http://schemas.microsoft.com/office/drawing/2014/main" id="{10AC7ACA-21B3-A169-ABC1-79F86D5D6126}"/>
                </a:ext>
              </a:extLst>
            </p:cNvPr>
            <p:cNvGrpSpPr>
              <a:grpSpLocks noChangeAspect="1"/>
            </p:cNvGrpSpPr>
            <p:nvPr>
              <p:custDataLst>
                <p:tags r:id="rId3"/>
              </p:custDataLst>
            </p:nvPr>
          </p:nvGrpSpPr>
          <p:grpSpPr>
            <a:xfrm>
              <a:off x="5024206" y="1712595"/>
              <a:ext cx="1019810" cy="1019810"/>
              <a:chOff x="-205105" y="-205105"/>
              <a:chExt cx="1019810" cy="1019810"/>
            </a:xfrm>
          </p:grpSpPr>
          <p:sp>
            <p:nvSpPr>
              <p:cNvPr id="12" name="Oval 11">
                <a:extLst>
                  <a:ext uri="{FF2B5EF4-FFF2-40B4-BE49-F238E27FC236}">
                    <a16:creationId xmlns:a16="http://schemas.microsoft.com/office/drawing/2014/main" id="{DA8FFCF4-D86E-E384-4284-BEFD01A1C39B}"/>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754D9AF-C662-FA82-952E-8E34589EC756}"/>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0" y="0"/>
                <a:ext cx="609600" cy="609600"/>
              </a:xfrm>
              <a:prstGeom prst="rect">
                <a:avLst/>
              </a:prstGeom>
            </p:spPr>
          </p:pic>
        </p:grpSp>
        <p:sp>
          <p:nvSpPr>
            <p:cNvPr id="27" name="TextBox 26">
              <a:extLst>
                <a:ext uri="{FF2B5EF4-FFF2-40B4-BE49-F238E27FC236}">
                  <a16:creationId xmlns:a16="http://schemas.microsoft.com/office/drawing/2014/main" id="{AF15F063-2046-060F-EB2E-540E1A1C1919}"/>
                </a:ext>
              </a:extLst>
            </p:cNvPr>
            <p:cNvSpPr txBox="1">
              <a:spLocks/>
            </p:cNvSpPr>
            <p:nvPr/>
          </p:nvSpPr>
          <p:spPr>
            <a:xfrm>
              <a:off x="5024206" y="3059668"/>
              <a:ext cx="2657154" cy="150810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a:t>Review proposed attestations, and supporting materials</a:t>
              </a:r>
              <a:endParaRPr lang="en-US" sz="1400" b="1" noProof="1"/>
            </a:p>
            <a:p>
              <a:pPr>
                <a:spcBef>
                  <a:spcPts val="0"/>
                </a:spcBef>
                <a:spcAft>
                  <a:spcPts val="0"/>
                </a:spcAft>
                <a:buNone/>
              </a:pPr>
              <a:r>
                <a:rPr lang="en-US" sz="1400"/>
                <a:t>Review the proposed submission toolkit supporting the Batch Zero process, including standardized attestation templates and TSP/DSP confirmation templates</a:t>
              </a:r>
              <a:endParaRPr lang="en-US" sz="1400" noProof="1"/>
            </a:p>
          </p:txBody>
        </p:sp>
      </p:grpSp>
      <p:grpSp>
        <p:nvGrpSpPr>
          <p:cNvPr id="33" name="Group 32">
            <a:extLst>
              <a:ext uri="{FF2B5EF4-FFF2-40B4-BE49-F238E27FC236}">
                <a16:creationId xmlns:a16="http://schemas.microsoft.com/office/drawing/2014/main" id="{F8DADE87-8F24-730C-A17A-1B16A777FD23}"/>
              </a:ext>
            </a:extLst>
          </p:cNvPr>
          <p:cNvGrpSpPr/>
          <p:nvPr/>
        </p:nvGrpSpPr>
        <p:grpSpPr>
          <a:xfrm>
            <a:off x="8518561" y="1712595"/>
            <a:ext cx="2657154" cy="3286065"/>
            <a:chOff x="8791112" y="1712595"/>
            <a:chExt cx="2657154" cy="3286065"/>
          </a:xfrm>
        </p:grpSpPr>
        <p:grpSp>
          <p:nvGrpSpPr>
            <p:cNvPr id="19" name="CustomIcon">
              <a:extLst>
                <a:ext uri="{FF2B5EF4-FFF2-40B4-BE49-F238E27FC236}">
                  <a16:creationId xmlns:a16="http://schemas.microsoft.com/office/drawing/2014/main" id="{A14BD987-38E5-1C0E-1966-197B381B6DDA}"/>
                </a:ext>
              </a:extLst>
            </p:cNvPr>
            <p:cNvGrpSpPr>
              <a:grpSpLocks noChangeAspect="1"/>
            </p:cNvGrpSpPr>
            <p:nvPr>
              <p:custDataLst>
                <p:tags r:id="rId2"/>
              </p:custDataLst>
            </p:nvPr>
          </p:nvGrpSpPr>
          <p:grpSpPr>
            <a:xfrm>
              <a:off x="8791112" y="1712595"/>
              <a:ext cx="1019810" cy="1019810"/>
              <a:chOff x="-205105" y="-205105"/>
              <a:chExt cx="1019810" cy="1019810"/>
            </a:xfrm>
          </p:grpSpPr>
          <p:sp>
            <p:nvSpPr>
              <p:cNvPr id="16" name="Oval 15">
                <a:extLst>
                  <a:ext uri="{FF2B5EF4-FFF2-40B4-BE49-F238E27FC236}">
                    <a16:creationId xmlns:a16="http://schemas.microsoft.com/office/drawing/2014/main" id="{C44604A6-1A3E-DD44-276E-1D6E30D95F8E}"/>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A30A51C7-C925-58E1-14B0-D0B5632563C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0" y="0"/>
                <a:ext cx="609600" cy="609600"/>
              </a:xfrm>
              <a:prstGeom prst="rect">
                <a:avLst/>
              </a:prstGeom>
            </p:spPr>
          </p:pic>
        </p:grpSp>
        <p:sp>
          <p:nvSpPr>
            <p:cNvPr id="31" name="TextBox 30">
              <a:extLst>
                <a:ext uri="{FF2B5EF4-FFF2-40B4-BE49-F238E27FC236}">
                  <a16:creationId xmlns:a16="http://schemas.microsoft.com/office/drawing/2014/main" id="{1F502298-32AE-46D8-2B7B-FEA68407E3DF}"/>
                </a:ext>
              </a:extLst>
            </p:cNvPr>
            <p:cNvSpPr txBox="1">
              <a:spLocks/>
            </p:cNvSpPr>
            <p:nvPr/>
          </p:nvSpPr>
          <p:spPr>
            <a:xfrm>
              <a:off x="8791112" y="3059668"/>
              <a:ext cx="2657154" cy="193899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a:t>Review proposed submission and validation process</a:t>
              </a:r>
              <a:endParaRPr lang="en-US" sz="1400" b="1" noProof="1"/>
            </a:p>
            <a:p>
              <a:pPr>
                <a:spcBef>
                  <a:spcPts val="0"/>
                </a:spcBef>
                <a:spcAft>
                  <a:spcPts val="0"/>
                </a:spcAft>
                <a:buNone/>
              </a:pPr>
              <a:r>
                <a:rPr lang="en-US" sz="1400"/>
                <a:t>Walk through the proposed E2E2 Batch Zero submission and validation process, including a representative example illustrating how submission materials are prepared, reviewed, validated, and transmitted</a:t>
              </a:r>
              <a:endParaRPr lang="en-US" sz="1400" noProof="1"/>
            </a:p>
          </p:txBody>
        </p:sp>
      </p:grpSp>
    </p:spTree>
    <p:extLst>
      <p:ext uri="{BB962C8B-B14F-4D97-AF65-F5344CB8AC3E}">
        <p14:creationId xmlns:p14="http://schemas.microsoft.com/office/powerpoint/2010/main" val="2637664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1D0411E-25F9-65C8-1892-2D1482A8E4B7}"/>
              </a:ext>
            </a:extLst>
          </p:cNvPr>
          <p:cNvGraphicFramePr>
            <a:graphicFrameLocks noChangeAspect="1"/>
          </p:cNvGraphicFramePr>
          <p:nvPr>
            <p:custDataLst>
              <p:tags r:id="rId1"/>
            </p:custDataLst>
            <p:extLst>
              <p:ext uri="{D42A27DB-BD31-4B8C-83A1-F6EECF244321}">
                <p14:modId xmlns:p14="http://schemas.microsoft.com/office/powerpoint/2010/main" val="2121830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5" name="think-cell data - do not delete" hidden="1">
                        <a:extLst>
                          <a:ext uri="{FF2B5EF4-FFF2-40B4-BE49-F238E27FC236}">
                            <a16:creationId xmlns:a16="http://schemas.microsoft.com/office/drawing/2014/main" id="{B1D0411E-25F9-65C8-1892-2D1482A8E4B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3F098CF-3324-100A-23C8-2F39C912D519}"/>
              </a:ext>
            </a:extLst>
          </p:cNvPr>
          <p:cNvSpPr>
            <a:spLocks noGrp="1"/>
          </p:cNvSpPr>
          <p:nvPr>
            <p:ph type="title"/>
          </p:nvPr>
        </p:nvSpPr>
        <p:spPr>
          <a:xfrm>
            <a:off x="1257300" y="457200"/>
            <a:ext cx="10401300" cy="332399"/>
          </a:xfrm>
        </p:spPr>
        <p:txBody>
          <a:bodyPr vert="horz">
            <a:spAutoFit/>
          </a:bodyPr>
          <a:lstStyle/>
          <a:p>
            <a:r>
              <a:rPr lang="en-US"/>
              <a:t>Deep-dive: Batch Zero ILLE Attestation</a:t>
            </a:r>
          </a:p>
        </p:txBody>
      </p:sp>
      <p:sp>
        <p:nvSpPr>
          <p:cNvPr id="3" name="Slide Number Placeholder 4">
            <a:extLst>
              <a:ext uri="{FF2B5EF4-FFF2-40B4-BE49-F238E27FC236}">
                <a16:creationId xmlns:a16="http://schemas.microsoft.com/office/drawing/2014/main" id="{C7CC8B95-835A-49BB-7948-8F9CC0BADCAC}"/>
              </a:ext>
            </a:extLst>
          </p:cNvPr>
          <p:cNvSpPr>
            <a:spLocks noGrp="1"/>
          </p:cNvSpPr>
          <p:nvPr>
            <p:ph type="sldNum" sz="quarter" idx="12"/>
          </p:nvPr>
        </p:nvSpPr>
        <p:spPr/>
        <p:txBody>
          <a:bodyPr/>
          <a:lstStyle/>
          <a:p>
            <a:fld id="{BCDE79FB-97BA-492B-8D57-F1373F9ADA95}" type="slidenum">
              <a:rPr lang="en-US" smtClean="0"/>
              <a:t>51</a:t>
            </a:fld>
            <a:endParaRPr lang="en-US"/>
          </a:p>
        </p:txBody>
      </p:sp>
      <p:grpSp>
        <p:nvGrpSpPr>
          <p:cNvPr id="19" name="Group 18">
            <a:extLst>
              <a:ext uri="{FF2B5EF4-FFF2-40B4-BE49-F238E27FC236}">
                <a16:creationId xmlns:a16="http://schemas.microsoft.com/office/drawing/2014/main" id="{EAEEFF4E-A1E2-FF72-8850-48475CA2DCB0}"/>
              </a:ext>
            </a:extLst>
          </p:cNvPr>
          <p:cNvGrpSpPr/>
          <p:nvPr/>
        </p:nvGrpSpPr>
        <p:grpSpPr>
          <a:xfrm>
            <a:off x="7922396" y="1178290"/>
            <a:ext cx="3736204" cy="220337"/>
            <a:chOff x="7137794" y="1178290"/>
            <a:chExt cx="4520806" cy="220337"/>
          </a:xfrm>
        </p:grpSpPr>
        <p:cxnSp>
          <p:nvCxnSpPr>
            <p:cNvPr id="20" name="LineBasicDefault 292">
              <a:extLst>
                <a:ext uri="{FF2B5EF4-FFF2-40B4-BE49-F238E27FC236}">
                  <a16:creationId xmlns:a16="http://schemas.microsoft.com/office/drawing/2014/main" id="{7761C48C-F236-99B5-27EC-03679B263CA1}"/>
                </a:ext>
              </a:extLst>
            </p:cNvPr>
            <p:cNvCxnSpPr>
              <a:cxnSpLocks/>
            </p:cNvCxnSpPr>
            <p:nvPr>
              <p:custDataLst>
                <p:tags r:id="rId12"/>
              </p:custDataLst>
            </p:nvPr>
          </p:nvCxnSpPr>
          <p:spPr>
            <a:xfrm>
              <a:off x="7137794" y="1398627"/>
              <a:ext cx="4520806"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610D9D4-85ED-6030-7CAB-D0D8A315EE33}"/>
                </a:ext>
              </a:extLst>
            </p:cNvPr>
            <p:cNvSpPr txBox="1">
              <a:spLocks/>
            </p:cNvSpPr>
            <p:nvPr/>
          </p:nvSpPr>
          <p:spPr>
            <a:xfrm>
              <a:off x="7137794" y="1178290"/>
              <a:ext cx="452080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attestation elements</a:t>
              </a:r>
              <a:endParaRPr lang="en-US" sz="1400" noProof="1"/>
            </a:p>
          </p:txBody>
        </p:sp>
      </p:grpSp>
      <p:grpSp>
        <p:nvGrpSpPr>
          <p:cNvPr id="4" name="Group 3">
            <a:extLst>
              <a:ext uri="{FF2B5EF4-FFF2-40B4-BE49-F238E27FC236}">
                <a16:creationId xmlns:a16="http://schemas.microsoft.com/office/drawing/2014/main" id="{1CB534EA-E769-E18A-DE51-E54F189D25CF}"/>
              </a:ext>
            </a:extLst>
          </p:cNvPr>
          <p:cNvGrpSpPr/>
          <p:nvPr/>
        </p:nvGrpSpPr>
        <p:grpSpPr>
          <a:xfrm>
            <a:off x="7922396" y="1544142"/>
            <a:ext cx="3736204" cy="1369606"/>
            <a:chOff x="7922396" y="1544142"/>
            <a:chExt cx="3736204" cy="1369606"/>
          </a:xfrm>
        </p:grpSpPr>
        <p:sp>
          <p:nvSpPr>
            <p:cNvPr id="17" name="TrackerNumBlue 4">
              <a:extLst>
                <a:ext uri="{FF2B5EF4-FFF2-40B4-BE49-F238E27FC236}">
                  <a16:creationId xmlns:a16="http://schemas.microsoft.com/office/drawing/2014/main" id="{551E489A-5A82-5DDF-271F-D2B7C143B4EB}"/>
                </a:ext>
              </a:extLst>
            </p:cNvPr>
            <p:cNvSpPr/>
            <p:nvPr>
              <p:custDataLst>
                <p:tags r:id="rId11"/>
              </p:custDataLst>
            </p:nvPr>
          </p:nvSpPr>
          <p:spPr>
            <a:xfrm>
              <a:off x="7922396" y="154414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5" name="TextBox 24">
              <a:extLst>
                <a:ext uri="{FF2B5EF4-FFF2-40B4-BE49-F238E27FC236}">
                  <a16:creationId xmlns:a16="http://schemas.microsoft.com/office/drawing/2014/main" id="{B5E3A0EC-89AE-2928-C111-47A2BD12F048}"/>
                </a:ext>
              </a:extLst>
            </p:cNvPr>
            <p:cNvSpPr txBox="1">
              <a:spLocks/>
            </p:cNvSpPr>
            <p:nvPr/>
          </p:nvSpPr>
          <p:spPr>
            <a:xfrm>
              <a:off x="8288167" y="1544142"/>
              <a:ext cx="3370433" cy="136960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Project identification information</a:t>
              </a:r>
            </a:p>
            <a:p>
              <a:pPr>
                <a:buNone/>
              </a:pPr>
              <a:r>
                <a:rPr lang="en-US" sz="1400">
                  <a:cs typeface="Arial"/>
                </a:rPr>
                <a:t>Includes the core project information required to associate the attestation with the applicable Batch Zero request, including ILLE name, facility name, and project location</a:t>
              </a:r>
              <a:r>
                <a:rPr lang="en-US" sz="1400" baseline="30000">
                  <a:cs typeface="Arial"/>
                </a:rPr>
                <a:t>1</a:t>
              </a:r>
              <a:endParaRPr lang="en-US" sz="1400" noProof="1"/>
            </a:p>
          </p:txBody>
        </p:sp>
      </p:grpSp>
      <p:grpSp>
        <p:nvGrpSpPr>
          <p:cNvPr id="18" name="Group 17">
            <a:extLst>
              <a:ext uri="{FF2B5EF4-FFF2-40B4-BE49-F238E27FC236}">
                <a16:creationId xmlns:a16="http://schemas.microsoft.com/office/drawing/2014/main" id="{81452D3B-02BB-4E5C-A360-6CE95ED57E9D}"/>
              </a:ext>
            </a:extLst>
          </p:cNvPr>
          <p:cNvGrpSpPr/>
          <p:nvPr/>
        </p:nvGrpSpPr>
        <p:grpSpPr>
          <a:xfrm>
            <a:off x="7922396" y="3089059"/>
            <a:ext cx="3736204" cy="1369606"/>
            <a:chOff x="7922396" y="3055777"/>
            <a:chExt cx="3736204" cy="1369606"/>
          </a:xfrm>
        </p:grpSpPr>
        <p:sp>
          <p:nvSpPr>
            <p:cNvPr id="34" name="TextBox 33">
              <a:extLst>
                <a:ext uri="{FF2B5EF4-FFF2-40B4-BE49-F238E27FC236}">
                  <a16:creationId xmlns:a16="http://schemas.microsoft.com/office/drawing/2014/main" id="{C8B70101-42FE-BD11-2C06-42FF725344E6}"/>
                </a:ext>
              </a:extLst>
            </p:cNvPr>
            <p:cNvSpPr txBox="1">
              <a:spLocks/>
            </p:cNvSpPr>
            <p:nvPr/>
          </p:nvSpPr>
          <p:spPr>
            <a:xfrm>
              <a:off x="8288167" y="3055777"/>
              <a:ext cx="3370433" cy="136960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Eligibility certification and attestation</a:t>
              </a:r>
            </a:p>
            <a:p>
              <a:pPr>
                <a:buNone/>
              </a:pPr>
              <a:r>
                <a:rPr lang="en-US" sz="1400">
                  <a:cs typeface="Arial"/>
                </a:rPr>
                <a:t>ILLE representative certifies that the project satisfies the applicable eligibility criteria and that the submitted information is complete and accurate at the time of execution</a:t>
              </a:r>
              <a:endParaRPr lang="en-US" sz="1400" noProof="1">
                <a:cs typeface="Arial"/>
              </a:endParaRPr>
            </a:p>
          </p:txBody>
        </p:sp>
        <p:sp>
          <p:nvSpPr>
            <p:cNvPr id="26" name="TrackerNumBlue 4">
              <a:extLst>
                <a:ext uri="{FF2B5EF4-FFF2-40B4-BE49-F238E27FC236}">
                  <a16:creationId xmlns:a16="http://schemas.microsoft.com/office/drawing/2014/main" id="{00153BD6-82BC-8967-FA37-DBBB2A6E2A3C}"/>
                </a:ext>
              </a:extLst>
            </p:cNvPr>
            <p:cNvSpPr/>
            <p:nvPr>
              <p:custDataLst>
                <p:tags r:id="rId10"/>
              </p:custDataLst>
            </p:nvPr>
          </p:nvSpPr>
          <p:spPr>
            <a:xfrm>
              <a:off x="7922396" y="305577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grpSp>
        <p:nvGrpSpPr>
          <p:cNvPr id="28" name="Group 27">
            <a:extLst>
              <a:ext uri="{FF2B5EF4-FFF2-40B4-BE49-F238E27FC236}">
                <a16:creationId xmlns:a16="http://schemas.microsoft.com/office/drawing/2014/main" id="{2D8DBB21-BD08-E8B0-66F8-46085953A2D9}"/>
              </a:ext>
            </a:extLst>
          </p:cNvPr>
          <p:cNvGrpSpPr/>
          <p:nvPr/>
        </p:nvGrpSpPr>
        <p:grpSpPr>
          <a:xfrm>
            <a:off x="7922396" y="4849418"/>
            <a:ext cx="3736204" cy="1154162"/>
            <a:chOff x="7922396" y="4731794"/>
            <a:chExt cx="3736204" cy="1154162"/>
          </a:xfrm>
        </p:grpSpPr>
        <p:sp>
          <p:nvSpPr>
            <p:cNvPr id="27" name="TextBox 26">
              <a:extLst>
                <a:ext uri="{FF2B5EF4-FFF2-40B4-BE49-F238E27FC236}">
                  <a16:creationId xmlns:a16="http://schemas.microsoft.com/office/drawing/2014/main" id="{81298CE5-163B-9096-59FC-D3DA08CD0FB0}"/>
                </a:ext>
              </a:extLst>
            </p:cNvPr>
            <p:cNvSpPr txBox="1">
              <a:spLocks/>
            </p:cNvSpPr>
            <p:nvPr/>
          </p:nvSpPr>
          <p:spPr>
            <a:xfrm>
              <a:off x="8288167" y="4731794"/>
              <a:ext cx="3370433"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Notarization and authorized execution</a:t>
              </a:r>
            </a:p>
            <a:p>
              <a:pPr>
                <a:buNone/>
              </a:pPr>
              <a:r>
                <a:rPr lang="en-US" sz="1400"/>
                <a:t>Authorized ILLE representative executes the attestation before a notary public, confirming authority to bind the entity and certify the submission under oath</a:t>
              </a:r>
              <a:endParaRPr lang="en-US" sz="1400" noProof="1"/>
            </a:p>
          </p:txBody>
        </p:sp>
        <p:sp>
          <p:nvSpPr>
            <p:cNvPr id="7" name="TrackerNumBlue 4">
              <a:extLst>
                <a:ext uri="{FF2B5EF4-FFF2-40B4-BE49-F238E27FC236}">
                  <a16:creationId xmlns:a16="http://schemas.microsoft.com/office/drawing/2014/main" id="{D22950A8-6548-0EF9-5D66-A8759F3BB782}"/>
                </a:ext>
              </a:extLst>
            </p:cNvPr>
            <p:cNvSpPr/>
            <p:nvPr>
              <p:custDataLst>
                <p:tags r:id="rId9"/>
              </p:custDataLst>
            </p:nvPr>
          </p:nvSpPr>
          <p:spPr>
            <a:xfrm>
              <a:off x="7922396" y="473179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sp>
        <p:nvSpPr>
          <p:cNvPr id="8" name="5. Source">
            <a:extLst>
              <a:ext uri="{FF2B5EF4-FFF2-40B4-BE49-F238E27FC236}">
                <a16:creationId xmlns:a16="http://schemas.microsoft.com/office/drawing/2014/main" id="{C5A135B8-FAB8-A459-CB40-AD546E30B449}"/>
              </a:ext>
            </a:extLst>
          </p:cNvPr>
          <p:cNvSpPr txBox="1"/>
          <p:nvPr>
            <p:custDataLst>
              <p:tags r:id="rId2"/>
            </p:custDataLst>
          </p:nvPr>
        </p:nvSpPr>
        <p:spPr>
          <a:xfrm>
            <a:off x="601594" y="6637087"/>
            <a:ext cx="9351818" cy="138499"/>
          </a:xfrm>
          <a:prstGeom prst="rect">
            <a:avLst/>
          </a:prstGeom>
          <a:noFill/>
        </p:spPr>
        <p:txBody>
          <a:bodyPr vert="horz" wrap="square" lIns="0" tIns="0" rIns="0" bIns="0" rtlCol="0" anchor="b" anchorCtr="0">
            <a:spAutoFit/>
          </a:bodyPr>
          <a:lstStyle/>
          <a:p>
            <a:r>
              <a:rPr lang="fr-FR" sz="900"/>
              <a:t>Source: </a:t>
            </a:r>
            <a:r>
              <a:rPr lang="en-US" sz="900"/>
              <a:t>Batch Zero Readiness Meeting #3 - Webex Only materials</a:t>
            </a:r>
          </a:p>
        </p:txBody>
      </p:sp>
      <p:grpSp>
        <p:nvGrpSpPr>
          <p:cNvPr id="22" name="ChevronBlue 70">
            <a:extLst>
              <a:ext uri="{FF2B5EF4-FFF2-40B4-BE49-F238E27FC236}">
                <a16:creationId xmlns:a16="http://schemas.microsoft.com/office/drawing/2014/main" id="{D0D5B857-AA23-2A2F-4969-90991EE4DBEB}"/>
              </a:ext>
            </a:extLst>
          </p:cNvPr>
          <p:cNvGrpSpPr>
            <a:grpSpLocks noChangeAspect="1"/>
          </p:cNvGrpSpPr>
          <p:nvPr>
            <p:custDataLst>
              <p:tags r:id="rId3"/>
            </p:custDataLst>
          </p:nvPr>
        </p:nvGrpSpPr>
        <p:grpSpPr>
          <a:xfrm>
            <a:off x="7276149" y="1198838"/>
            <a:ext cx="396228" cy="396228"/>
            <a:chOff x="1016000" y="1016000"/>
            <a:chExt cx="396228" cy="396228"/>
          </a:xfrm>
        </p:grpSpPr>
        <p:sp>
          <p:nvSpPr>
            <p:cNvPr id="23" name="Oval 22">
              <a:extLst>
                <a:ext uri="{FF2B5EF4-FFF2-40B4-BE49-F238E27FC236}">
                  <a16:creationId xmlns:a16="http://schemas.microsoft.com/office/drawing/2014/main" id="{80BA2DC1-0C48-9050-E9D0-F709FE762B22}"/>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D5ABDAF9-C43A-829E-F69E-E5649480E049}"/>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cxnSp>
        <p:nvCxnSpPr>
          <p:cNvPr id="63" name="LineBasicDefault 292">
            <a:extLst>
              <a:ext uri="{FF2B5EF4-FFF2-40B4-BE49-F238E27FC236}">
                <a16:creationId xmlns:a16="http://schemas.microsoft.com/office/drawing/2014/main" id="{B4FEF495-4229-C8E0-9332-6AF1ACC9CEF2}"/>
              </a:ext>
            </a:extLst>
          </p:cNvPr>
          <p:cNvCxnSpPr>
            <a:cxnSpLocks/>
          </p:cNvCxnSpPr>
          <p:nvPr>
            <p:custDataLst>
              <p:tags r:id="rId4"/>
            </p:custDataLst>
          </p:nvPr>
        </p:nvCxnSpPr>
        <p:spPr>
          <a:xfrm>
            <a:off x="601594" y="1393734"/>
            <a:ext cx="642453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B0DA840-8F81-4CC2-F681-800C866E8C53}"/>
              </a:ext>
            </a:extLst>
          </p:cNvPr>
          <p:cNvSpPr txBox="1">
            <a:spLocks/>
          </p:cNvSpPr>
          <p:nvPr/>
        </p:nvSpPr>
        <p:spPr>
          <a:xfrm>
            <a:off x="601594" y="1178290"/>
            <a:ext cx="513541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Representative attestation template</a:t>
            </a:r>
            <a:endParaRPr lang="en-US" sz="1400" noProof="1"/>
          </a:p>
        </p:txBody>
      </p:sp>
      <p:sp>
        <p:nvSpPr>
          <p:cNvPr id="77" name="5. Source">
            <a:extLst>
              <a:ext uri="{FF2B5EF4-FFF2-40B4-BE49-F238E27FC236}">
                <a16:creationId xmlns:a16="http://schemas.microsoft.com/office/drawing/2014/main" id="{7CEA4FAC-FE6B-EE62-6352-186E0F06D866}"/>
              </a:ext>
            </a:extLst>
          </p:cNvPr>
          <p:cNvSpPr txBox="1"/>
          <p:nvPr>
            <p:custDataLst>
              <p:tags r:id="rId5"/>
            </p:custDataLst>
          </p:nvPr>
        </p:nvSpPr>
        <p:spPr>
          <a:xfrm>
            <a:off x="601594" y="6327867"/>
            <a:ext cx="11057006" cy="276999"/>
          </a:xfrm>
          <a:prstGeom prst="rect">
            <a:avLst/>
          </a:prstGeom>
          <a:noFill/>
        </p:spPr>
        <p:txBody>
          <a:bodyPr vert="horz" wrap="square" lIns="0" tIns="0" rIns="0" bIns="0" rtlCol="0" anchor="b" anchorCtr="0">
            <a:spAutoFit/>
          </a:bodyPr>
          <a:lstStyle/>
          <a:p>
            <a:r>
              <a:rPr lang="en-US" sz="900"/>
              <a:t>1. ERCOT plans to assign a new unique Batch Zero identifier (“BZ ID”) to each submitted Large Load project for Batch Zero intake and tracking purposes. These identifiers will serve as the primary reference number for Batch Zero implementation activities and may differ from existing LLI numbers, RPG references, PBRP references, or other project identifiers currently used in ERCOT processes.</a:t>
            </a:r>
          </a:p>
        </p:txBody>
      </p:sp>
      <p:pic>
        <p:nvPicPr>
          <p:cNvPr id="11" name="Picture 10">
            <a:extLst>
              <a:ext uri="{FF2B5EF4-FFF2-40B4-BE49-F238E27FC236}">
                <a16:creationId xmlns:a16="http://schemas.microsoft.com/office/drawing/2014/main" id="{7CB65DEC-A692-13F6-2073-0E6BE4868639}"/>
              </a:ext>
            </a:extLst>
          </p:cNvPr>
          <p:cNvPicPr>
            <a:picLocks/>
          </p:cNvPicPr>
          <p:nvPr/>
        </p:nvPicPr>
        <p:blipFill>
          <a:blip r:embed="rId17"/>
          <a:srcRect t="6486"/>
          <a:stretch>
            <a:fillRect/>
          </a:stretch>
        </p:blipFill>
        <p:spPr>
          <a:xfrm>
            <a:off x="455290" y="1492772"/>
            <a:ext cx="3274204" cy="4027932"/>
          </a:xfrm>
          <a:prstGeom prst="rect">
            <a:avLst/>
          </a:prstGeom>
        </p:spPr>
      </p:pic>
      <p:sp>
        <p:nvSpPr>
          <p:cNvPr id="12" name="Rectangle 11">
            <a:extLst>
              <a:ext uri="{FF2B5EF4-FFF2-40B4-BE49-F238E27FC236}">
                <a16:creationId xmlns:a16="http://schemas.microsoft.com/office/drawing/2014/main" id="{BF2112A2-5D58-AE2E-BE6C-D4CA21EB86A8}"/>
              </a:ext>
            </a:extLst>
          </p:cNvPr>
          <p:cNvSpPr>
            <a:spLocks/>
          </p:cNvSpPr>
          <p:nvPr/>
        </p:nvSpPr>
        <p:spPr>
          <a:xfrm>
            <a:off x="330891" y="3080725"/>
            <a:ext cx="3391087" cy="253901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13" name="TrackerNumBlue 4">
            <a:extLst>
              <a:ext uri="{FF2B5EF4-FFF2-40B4-BE49-F238E27FC236}">
                <a16:creationId xmlns:a16="http://schemas.microsoft.com/office/drawing/2014/main" id="{FF5CE3AC-9084-D3DF-5F2A-493CBFC54E51}"/>
              </a:ext>
            </a:extLst>
          </p:cNvPr>
          <p:cNvSpPr/>
          <p:nvPr>
            <p:custDataLst>
              <p:tags r:id="rId6"/>
            </p:custDataLst>
          </p:nvPr>
        </p:nvSpPr>
        <p:spPr>
          <a:xfrm>
            <a:off x="195931" y="294938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pic>
        <p:nvPicPr>
          <p:cNvPr id="15" name="Picture 14">
            <a:extLst>
              <a:ext uri="{FF2B5EF4-FFF2-40B4-BE49-F238E27FC236}">
                <a16:creationId xmlns:a16="http://schemas.microsoft.com/office/drawing/2014/main" id="{C12DD61D-3523-C0E6-5BD7-52942B7DB77C}"/>
              </a:ext>
            </a:extLst>
          </p:cNvPr>
          <p:cNvPicPr>
            <a:picLocks noChangeAspect="1"/>
          </p:cNvPicPr>
          <p:nvPr/>
        </p:nvPicPr>
        <p:blipFill>
          <a:blip r:embed="rId18"/>
          <a:srcRect b="17640"/>
          <a:stretch>
            <a:fillRect/>
          </a:stretch>
        </p:blipFill>
        <p:spPr>
          <a:xfrm>
            <a:off x="3915137" y="1492772"/>
            <a:ext cx="3259135" cy="2256295"/>
          </a:xfrm>
          <a:prstGeom prst="rect">
            <a:avLst/>
          </a:prstGeom>
        </p:spPr>
      </p:pic>
      <p:sp>
        <p:nvSpPr>
          <p:cNvPr id="16" name="Rectangle 15">
            <a:extLst>
              <a:ext uri="{FF2B5EF4-FFF2-40B4-BE49-F238E27FC236}">
                <a16:creationId xmlns:a16="http://schemas.microsoft.com/office/drawing/2014/main" id="{28EDFC77-221E-C95D-9A9F-4005D11B5907}"/>
              </a:ext>
            </a:extLst>
          </p:cNvPr>
          <p:cNvSpPr>
            <a:spLocks/>
          </p:cNvSpPr>
          <p:nvPr/>
        </p:nvSpPr>
        <p:spPr>
          <a:xfrm>
            <a:off x="3864453" y="1460551"/>
            <a:ext cx="3272281" cy="232073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30" name="TrackerNumBlue 4">
            <a:extLst>
              <a:ext uri="{FF2B5EF4-FFF2-40B4-BE49-F238E27FC236}">
                <a16:creationId xmlns:a16="http://schemas.microsoft.com/office/drawing/2014/main" id="{AA1B9F01-2819-A690-F981-354E30F047D5}"/>
              </a:ext>
            </a:extLst>
          </p:cNvPr>
          <p:cNvSpPr/>
          <p:nvPr>
            <p:custDataLst>
              <p:tags r:id="rId7"/>
            </p:custDataLst>
          </p:nvPr>
        </p:nvSpPr>
        <p:spPr>
          <a:xfrm>
            <a:off x="3721978" y="128811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pic>
        <p:nvPicPr>
          <p:cNvPr id="32" name="Picture 31">
            <a:extLst>
              <a:ext uri="{FF2B5EF4-FFF2-40B4-BE49-F238E27FC236}">
                <a16:creationId xmlns:a16="http://schemas.microsoft.com/office/drawing/2014/main" id="{659796F6-89E0-8B32-5939-DAB054643E46}"/>
              </a:ext>
            </a:extLst>
          </p:cNvPr>
          <p:cNvPicPr>
            <a:picLocks noChangeAspect="1"/>
          </p:cNvPicPr>
          <p:nvPr/>
        </p:nvPicPr>
        <p:blipFill>
          <a:blip r:embed="rId19"/>
          <a:stretch>
            <a:fillRect/>
          </a:stretch>
        </p:blipFill>
        <p:spPr>
          <a:xfrm>
            <a:off x="3915137" y="4004051"/>
            <a:ext cx="3185659" cy="2067793"/>
          </a:xfrm>
          <a:prstGeom prst="rect">
            <a:avLst/>
          </a:prstGeom>
        </p:spPr>
      </p:pic>
      <p:sp>
        <p:nvSpPr>
          <p:cNvPr id="33" name="Rectangle 32">
            <a:extLst>
              <a:ext uri="{FF2B5EF4-FFF2-40B4-BE49-F238E27FC236}">
                <a16:creationId xmlns:a16="http://schemas.microsoft.com/office/drawing/2014/main" id="{B265AF10-3C5E-7A50-64AE-9874DE7CDC50}"/>
              </a:ext>
            </a:extLst>
          </p:cNvPr>
          <p:cNvSpPr>
            <a:spLocks/>
          </p:cNvSpPr>
          <p:nvPr/>
        </p:nvSpPr>
        <p:spPr>
          <a:xfrm>
            <a:off x="3864453" y="3968389"/>
            <a:ext cx="3272281" cy="210345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35" name="TrackerNumBlue 4">
            <a:extLst>
              <a:ext uri="{FF2B5EF4-FFF2-40B4-BE49-F238E27FC236}">
                <a16:creationId xmlns:a16="http://schemas.microsoft.com/office/drawing/2014/main" id="{A71FB0C9-50CF-5794-363B-4EB853EF8012}"/>
              </a:ext>
            </a:extLst>
          </p:cNvPr>
          <p:cNvSpPr/>
          <p:nvPr>
            <p:custDataLst>
              <p:tags r:id="rId8"/>
            </p:custDataLst>
          </p:nvPr>
        </p:nvSpPr>
        <p:spPr>
          <a:xfrm>
            <a:off x="3721978" y="379541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Tree>
    <p:extLst>
      <p:ext uri="{BB962C8B-B14F-4D97-AF65-F5344CB8AC3E}">
        <p14:creationId xmlns:p14="http://schemas.microsoft.com/office/powerpoint/2010/main" val="4056451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44FB519-900F-00CF-2485-32CC171F0D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8" name="think-cell data - do not delete" hidden="1">
                        <a:extLst>
                          <a:ext uri="{FF2B5EF4-FFF2-40B4-BE49-F238E27FC236}">
                            <a16:creationId xmlns:a16="http://schemas.microsoft.com/office/drawing/2014/main" id="{F44FB519-900F-00CF-2485-32CC171F0DF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AB7B62D-928C-FD29-5A9D-FCCEB6779AE4}"/>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(1/4)</a:t>
            </a:r>
          </a:p>
        </p:txBody>
      </p:sp>
      <p:sp>
        <p:nvSpPr>
          <p:cNvPr id="4" name="Slide Number Placeholder 5">
            <a:extLst>
              <a:ext uri="{FF2B5EF4-FFF2-40B4-BE49-F238E27FC236}">
                <a16:creationId xmlns:a16="http://schemas.microsoft.com/office/drawing/2014/main" id="{7FC8BCE3-C938-98E1-04E2-0604308FA62D}"/>
              </a:ext>
            </a:extLst>
          </p:cNvPr>
          <p:cNvSpPr>
            <a:spLocks noGrp="1"/>
          </p:cNvSpPr>
          <p:nvPr>
            <p:ph type="sldNum" sz="quarter" idx="12"/>
          </p:nvPr>
        </p:nvSpPr>
        <p:spPr/>
        <p:txBody>
          <a:bodyPr/>
          <a:lstStyle/>
          <a:p>
            <a:fld id="{BCDE79FB-97BA-492B-8D57-F1373F9ADA95}" type="slidenum">
              <a:rPr lang="en-US" smtClean="0"/>
              <a:t>52</a:t>
            </a:fld>
            <a:endParaRPr lang="en-US"/>
          </a:p>
        </p:txBody>
      </p:sp>
      <p:grpSp>
        <p:nvGrpSpPr>
          <p:cNvPr id="7" name="Group 6">
            <a:extLst>
              <a:ext uri="{FF2B5EF4-FFF2-40B4-BE49-F238E27FC236}">
                <a16:creationId xmlns:a16="http://schemas.microsoft.com/office/drawing/2014/main" id="{38213E7D-01AA-C9E4-9E12-ED00DB5AC7DD}"/>
              </a:ext>
            </a:extLst>
          </p:cNvPr>
          <p:cNvGrpSpPr/>
          <p:nvPr/>
        </p:nvGrpSpPr>
        <p:grpSpPr>
          <a:xfrm>
            <a:off x="1257300" y="669630"/>
            <a:ext cx="10401300" cy="5363206"/>
            <a:chOff x="1257300" y="782644"/>
            <a:chExt cx="10401300" cy="5363206"/>
          </a:xfrm>
        </p:grpSpPr>
        <p:sp>
          <p:nvSpPr>
            <p:cNvPr id="20" name="TextBox 19">
              <a:extLst>
                <a:ext uri="{FF2B5EF4-FFF2-40B4-BE49-F238E27FC236}">
                  <a16:creationId xmlns:a16="http://schemas.microsoft.com/office/drawing/2014/main" id="{EBA37AD4-DBB3-DB08-2693-6163B7627FEA}"/>
                </a:ext>
              </a:extLst>
            </p:cNvPr>
            <p:cNvSpPr txBox="1">
              <a:spLocks/>
            </p:cNvSpPr>
            <p:nvPr/>
          </p:nvSpPr>
          <p:spPr>
            <a:xfrm>
              <a:off x="1257300" y="1453590"/>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9.2.1.1(1)(a)</a:t>
              </a:r>
            </a:p>
            <a:p>
              <a:r>
                <a:rPr lang="en-US" sz="1200" noProof="1"/>
                <a:t>(Energized before 3/25/2022)</a:t>
              </a:r>
            </a:p>
          </p:txBody>
        </p:sp>
        <p:cxnSp>
          <p:nvCxnSpPr>
            <p:cNvPr id="27" name="Straight Connector 26">
              <a:extLst>
                <a:ext uri="{FF2B5EF4-FFF2-40B4-BE49-F238E27FC236}">
                  <a16:creationId xmlns:a16="http://schemas.microsoft.com/office/drawing/2014/main" id="{9C04B556-E94D-FBA9-AC53-B4F82491D177}"/>
                </a:ext>
              </a:extLst>
            </p:cNvPr>
            <p:cNvCxnSpPr>
              <a:cxnSpLocks/>
            </p:cNvCxnSpPr>
            <p:nvPr/>
          </p:nvCxnSpPr>
          <p:spPr>
            <a:xfrm>
              <a:off x="1257300" y="2302025"/>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FB23F72-0956-D680-7FC4-0E854EADEE40}"/>
                </a:ext>
              </a:extLst>
            </p:cNvPr>
            <p:cNvSpPr txBox="1">
              <a:spLocks/>
            </p:cNvSpPr>
            <p:nvPr/>
          </p:nvSpPr>
          <p:spPr>
            <a:xfrm>
              <a:off x="1257300" y="2405992"/>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9.2.1.1(1)(b)</a:t>
              </a:r>
            </a:p>
            <a:p>
              <a:r>
                <a:rPr lang="en-US" sz="1200" noProof="1"/>
                <a:t>(Energized between 3/25/2022 and 7/10/26)</a:t>
              </a:r>
            </a:p>
          </p:txBody>
        </p:sp>
        <p:sp>
          <p:nvSpPr>
            <p:cNvPr id="23" name="TextBox 22">
              <a:extLst>
                <a:ext uri="{FF2B5EF4-FFF2-40B4-BE49-F238E27FC236}">
                  <a16:creationId xmlns:a16="http://schemas.microsoft.com/office/drawing/2014/main" id="{E47DAD7C-C9BB-657B-CD02-82B3045F8994}"/>
                </a:ext>
              </a:extLst>
            </p:cNvPr>
            <p:cNvSpPr txBox="1">
              <a:spLocks/>
            </p:cNvSpPr>
            <p:nvPr/>
          </p:nvSpPr>
          <p:spPr>
            <a:xfrm>
              <a:off x="2928418" y="1453590"/>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p:txBody>
        </p:sp>
        <p:sp>
          <p:nvSpPr>
            <p:cNvPr id="31" name="TextBox 30">
              <a:extLst>
                <a:ext uri="{FF2B5EF4-FFF2-40B4-BE49-F238E27FC236}">
                  <a16:creationId xmlns:a16="http://schemas.microsoft.com/office/drawing/2014/main" id="{E26A2EAE-030E-7D43-201F-935B75AAA605}"/>
                </a:ext>
              </a:extLst>
            </p:cNvPr>
            <p:cNvSpPr txBox="1">
              <a:spLocks/>
            </p:cNvSpPr>
            <p:nvPr/>
          </p:nvSpPr>
          <p:spPr>
            <a:xfrm>
              <a:off x="2928418" y="2405992"/>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a:p>
              <a:pPr marL="171450" indent="-171450">
                <a:spcBef>
                  <a:spcPts val="0"/>
                </a:spcBef>
                <a:spcAft>
                  <a:spcPts val="0"/>
                </a:spcAft>
                <a:buFont typeface="Arial" panose="020B0604020202020204" pitchFamily="34" charset="0"/>
                <a:buChar char="•"/>
              </a:pPr>
              <a:r>
                <a:rPr lang="en-US" sz="1200" noProof="1"/>
                <a:t>Using form on ERCOT Large Load Integration website – ILLE acknowledges obligation to notify TSP of changes</a:t>
              </a:r>
            </a:p>
          </p:txBody>
        </p:sp>
        <p:sp>
          <p:nvSpPr>
            <p:cNvPr id="26" name="TextBox 25">
              <a:extLst>
                <a:ext uri="{FF2B5EF4-FFF2-40B4-BE49-F238E27FC236}">
                  <a16:creationId xmlns:a16="http://schemas.microsoft.com/office/drawing/2014/main" id="{09C3EECA-E4EF-FC6D-6ABD-B1CE79805B32}"/>
                </a:ext>
              </a:extLst>
            </p:cNvPr>
            <p:cNvSpPr txBox="1">
              <a:spLocks/>
            </p:cNvSpPr>
            <p:nvPr/>
          </p:nvSpPr>
          <p:spPr>
            <a:xfrm>
              <a:off x="7379099" y="1453590"/>
              <a:ext cx="4279501"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already energized loads</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9.2.1.1(1)(a)</a:t>
              </a:r>
            </a:p>
          </p:txBody>
        </p:sp>
        <p:sp>
          <p:nvSpPr>
            <p:cNvPr id="32" name="TextBox 31">
              <a:extLst>
                <a:ext uri="{FF2B5EF4-FFF2-40B4-BE49-F238E27FC236}">
                  <a16:creationId xmlns:a16="http://schemas.microsoft.com/office/drawing/2014/main" id="{24F4F9A3-A31D-B620-8FBB-8E412F47569A}"/>
                </a:ext>
              </a:extLst>
            </p:cNvPr>
            <p:cNvSpPr txBox="1">
              <a:spLocks/>
            </p:cNvSpPr>
            <p:nvPr/>
          </p:nvSpPr>
          <p:spPr>
            <a:xfrm>
              <a:off x="7379099" y="2405992"/>
              <a:ext cx="4279501"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Completed Batch Zero LIF Workbook, including LCP</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9.2.1.1(1)(b)</a:t>
              </a:r>
            </a:p>
          </p:txBody>
        </p:sp>
        <p:cxnSp>
          <p:nvCxnSpPr>
            <p:cNvPr id="39" name="Straight Connector 38">
              <a:extLst>
                <a:ext uri="{FF2B5EF4-FFF2-40B4-BE49-F238E27FC236}">
                  <a16:creationId xmlns:a16="http://schemas.microsoft.com/office/drawing/2014/main" id="{D9C344F8-D57D-F028-1BF0-693A8F9BE659}"/>
                </a:ext>
              </a:extLst>
            </p:cNvPr>
            <p:cNvCxnSpPr>
              <a:cxnSpLocks/>
            </p:cNvCxnSpPr>
            <p:nvPr/>
          </p:nvCxnSpPr>
          <p:spPr>
            <a:xfrm>
              <a:off x="1257300" y="343328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547CBBF-68D3-06BF-29B9-BEDDDF78CAAC}"/>
                </a:ext>
              </a:extLst>
            </p:cNvPr>
            <p:cNvSpPr txBox="1">
              <a:spLocks/>
            </p:cNvSpPr>
            <p:nvPr/>
          </p:nvSpPr>
          <p:spPr>
            <a:xfrm>
              <a:off x="1257300" y="3479818"/>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9.2.1.1(1)(c)</a:t>
              </a:r>
            </a:p>
            <a:p>
              <a:r>
                <a:rPr lang="en-US" sz="1200" noProof="1"/>
                <a:t>(QSA or IVRT Assessment)</a:t>
              </a:r>
              <a:r>
                <a:rPr lang="en-US" sz="1200" b="1" noProof="1"/>
                <a:t>)</a:t>
              </a:r>
            </a:p>
          </p:txBody>
        </p:sp>
        <p:sp>
          <p:nvSpPr>
            <p:cNvPr id="41" name="TextBox 40">
              <a:extLst>
                <a:ext uri="{FF2B5EF4-FFF2-40B4-BE49-F238E27FC236}">
                  <a16:creationId xmlns:a16="http://schemas.microsoft.com/office/drawing/2014/main" id="{8DF4996C-519B-388E-A7D7-B509A96DFE75}"/>
                </a:ext>
              </a:extLst>
            </p:cNvPr>
            <p:cNvSpPr txBox="1">
              <a:spLocks/>
            </p:cNvSpPr>
            <p:nvPr/>
          </p:nvSpPr>
          <p:spPr>
            <a:xfrm>
              <a:off x="2928418" y="3497920"/>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a:p>
              <a:pPr marL="171450" indent="-171450">
                <a:spcBef>
                  <a:spcPts val="0"/>
                </a:spcBef>
                <a:spcAft>
                  <a:spcPts val="0"/>
                </a:spcAft>
                <a:buFont typeface="Arial" panose="020B0604020202020204" pitchFamily="34" charset="0"/>
                <a:buChar char="•"/>
              </a:pPr>
              <a:r>
                <a:rPr lang="en-US" sz="1200" noProof="1"/>
                <a:t>Using form on ERCOT Large Load Integration website – ILLE acknowledges obligation to notify TSP of changes</a:t>
              </a:r>
            </a:p>
          </p:txBody>
        </p:sp>
        <p:sp>
          <p:nvSpPr>
            <p:cNvPr id="42" name="TextBox 41">
              <a:extLst>
                <a:ext uri="{FF2B5EF4-FFF2-40B4-BE49-F238E27FC236}">
                  <a16:creationId xmlns:a16="http://schemas.microsoft.com/office/drawing/2014/main" id="{1350FBDA-2CC3-4794-3885-3AB91FD13797}"/>
                </a:ext>
              </a:extLst>
            </p:cNvPr>
            <p:cNvSpPr txBox="1">
              <a:spLocks/>
            </p:cNvSpPr>
            <p:nvPr/>
          </p:nvSpPr>
          <p:spPr>
            <a:xfrm>
              <a:off x="7379099" y="3479818"/>
              <a:ext cx="4279501"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Completed Batch Zero LIF Workbook, including LCP</a:t>
              </a:r>
            </a:p>
            <a:p>
              <a:pPr marL="171450" indent="-171450">
                <a:spcBef>
                  <a:spcPts val="0"/>
                </a:spcBef>
                <a:spcAft>
                  <a:spcPts val="0"/>
                </a:spcAft>
                <a:buFont typeface="Arial" panose="020B0604020202020204" pitchFamily="34" charset="0"/>
                <a:buChar char="•"/>
              </a:pPr>
              <a:r>
                <a:rPr lang="en-US" sz="1200" noProof="1"/>
                <a:t>List of Large Loads qualifying under the quarterly stability assessment / interim VRT pathway (working with ERCOT)</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9.2.1.1(1)(c)</a:t>
              </a:r>
            </a:p>
          </p:txBody>
        </p:sp>
        <p:cxnSp>
          <p:nvCxnSpPr>
            <p:cNvPr id="43" name="Straight Connector 42">
              <a:extLst>
                <a:ext uri="{FF2B5EF4-FFF2-40B4-BE49-F238E27FC236}">
                  <a16:creationId xmlns:a16="http://schemas.microsoft.com/office/drawing/2014/main" id="{71A55770-02C5-46E7-8E74-E8D5D9746111}"/>
                </a:ext>
              </a:extLst>
            </p:cNvPr>
            <p:cNvCxnSpPr>
              <a:cxnSpLocks/>
            </p:cNvCxnSpPr>
            <p:nvPr/>
          </p:nvCxnSpPr>
          <p:spPr>
            <a:xfrm>
              <a:off x="1257300" y="474921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5825659-DBEA-C5A2-73E1-547672229036}"/>
                </a:ext>
              </a:extLst>
            </p:cNvPr>
            <p:cNvSpPr txBox="1">
              <a:spLocks/>
            </p:cNvSpPr>
            <p:nvPr/>
          </p:nvSpPr>
          <p:spPr>
            <a:xfrm>
              <a:off x="1257300" y="4853188"/>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9.2.1.1(1)(d)</a:t>
              </a:r>
            </a:p>
            <a:p>
              <a:r>
                <a:rPr lang="en-US" sz="1200" noProof="1"/>
                <a:t>(Permian Basin Reliability Plan Study Load)</a:t>
              </a:r>
            </a:p>
          </p:txBody>
        </p:sp>
        <p:sp>
          <p:nvSpPr>
            <p:cNvPr id="45" name="TextBox 44">
              <a:extLst>
                <a:ext uri="{FF2B5EF4-FFF2-40B4-BE49-F238E27FC236}">
                  <a16:creationId xmlns:a16="http://schemas.microsoft.com/office/drawing/2014/main" id="{F4A32754-6E94-744B-B378-890298BDF394}"/>
                </a:ext>
              </a:extLst>
            </p:cNvPr>
            <p:cNvSpPr txBox="1">
              <a:spLocks/>
            </p:cNvSpPr>
            <p:nvPr/>
          </p:nvSpPr>
          <p:spPr>
            <a:xfrm>
              <a:off x="2928418" y="4853188"/>
              <a:ext cx="4279501" cy="36933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Using form on ERCOT Large Load Integration website – ILLE acknowledges obligation to notify TSP of changes</a:t>
              </a:r>
            </a:p>
          </p:txBody>
        </p:sp>
        <p:sp>
          <p:nvSpPr>
            <p:cNvPr id="46" name="TextBox 45">
              <a:extLst>
                <a:ext uri="{FF2B5EF4-FFF2-40B4-BE49-F238E27FC236}">
                  <a16:creationId xmlns:a16="http://schemas.microsoft.com/office/drawing/2014/main" id="{164047E0-CBAA-3063-2597-CCAD7245FE56}"/>
                </a:ext>
              </a:extLst>
            </p:cNvPr>
            <p:cNvSpPr txBox="1">
              <a:spLocks/>
            </p:cNvSpPr>
            <p:nvPr/>
          </p:nvSpPr>
          <p:spPr>
            <a:xfrm>
              <a:off x="7379099" y="4853188"/>
              <a:ext cx="4279501" cy="12926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Completed Batch Zero LIF Workbook, including LCP</a:t>
              </a:r>
            </a:p>
            <a:p>
              <a:pPr marL="171450" indent="-171450">
                <a:spcBef>
                  <a:spcPts val="0"/>
                </a:spcBef>
                <a:spcAft>
                  <a:spcPts val="0"/>
                </a:spcAft>
                <a:buFont typeface="Arial" panose="020B0604020202020204" pitchFamily="34" charset="0"/>
                <a:buChar char="•"/>
              </a:pPr>
              <a:r>
                <a:rPr lang="en-US" sz="1200" noProof="1"/>
                <a:t>List of Large Loads qualifying under the Permian Basin Reliability Plan Study pathway (working with ERCOT)</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9.2.1.1(1)(d)</a:t>
              </a:r>
            </a:p>
            <a:p>
              <a:pPr marL="171450" indent="-171450">
                <a:spcBef>
                  <a:spcPts val="0"/>
                </a:spcBef>
                <a:spcAft>
                  <a:spcPts val="0"/>
                </a:spcAft>
                <a:buFont typeface="Arial" panose="020B0604020202020204" pitchFamily="34" charset="0"/>
                <a:buChar char="•"/>
              </a:pPr>
              <a:r>
                <a:rPr lang="en-US" sz="1200" noProof="1"/>
                <a:t>If needed, prior stability-study impact determination (form available on the ERCOT Large Load Integration website)</a:t>
              </a:r>
            </a:p>
          </p:txBody>
        </p:sp>
        <p:cxnSp>
          <p:nvCxnSpPr>
            <p:cNvPr id="19" name="LineBasicDefault 292">
              <a:extLst>
                <a:ext uri="{FF2B5EF4-FFF2-40B4-BE49-F238E27FC236}">
                  <a16:creationId xmlns:a16="http://schemas.microsoft.com/office/drawing/2014/main" id="{121B9AB4-EED8-E72E-E559-02407225A287}"/>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CC4D3E5-7694-D15D-98A0-066E1D1621C0}"/>
                </a:ext>
              </a:extLst>
            </p:cNvPr>
            <p:cNvSpPr txBox="1">
              <a:spLocks/>
            </p:cNvSpPr>
            <p:nvPr/>
          </p:nvSpPr>
          <p:spPr>
            <a:xfrm>
              <a:off x="1257300" y="1135090"/>
              <a:ext cx="1499938"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22" name="Group 21">
              <a:extLst>
                <a:ext uri="{FF2B5EF4-FFF2-40B4-BE49-F238E27FC236}">
                  <a16:creationId xmlns:a16="http://schemas.microsoft.com/office/drawing/2014/main" id="{CC69E96D-DE04-8E68-77F0-1DA59796287E}"/>
                </a:ext>
              </a:extLst>
            </p:cNvPr>
            <p:cNvGrpSpPr/>
            <p:nvPr/>
          </p:nvGrpSpPr>
          <p:grpSpPr>
            <a:xfrm>
              <a:off x="2928418" y="782644"/>
              <a:ext cx="8730182" cy="220337"/>
              <a:chOff x="1257300" y="1284810"/>
              <a:chExt cx="7121705" cy="220337"/>
            </a:xfrm>
          </p:grpSpPr>
          <p:cxnSp>
            <p:nvCxnSpPr>
              <p:cNvPr id="24" name="LineBasicDefault 292">
                <a:extLst>
                  <a:ext uri="{FF2B5EF4-FFF2-40B4-BE49-F238E27FC236}">
                    <a16:creationId xmlns:a16="http://schemas.microsoft.com/office/drawing/2014/main" id="{1C57F577-72D1-8564-9574-D57FC8910C22}"/>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A92A7C9-1AEA-9427-16C0-1630D5265052}"/>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grpSp>
          <p:nvGrpSpPr>
            <p:cNvPr id="28" name="Group 27">
              <a:extLst>
                <a:ext uri="{FF2B5EF4-FFF2-40B4-BE49-F238E27FC236}">
                  <a16:creationId xmlns:a16="http://schemas.microsoft.com/office/drawing/2014/main" id="{848AB15B-39C1-7390-824D-9E442897C818}"/>
                </a:ext>
              </a:extLst>
            </p:cNvPr>
            <p:cNvGrpSpPr/>
            <p:nvPr/>
          </p:nvGrpSpPr>
          <p:grpSpPr>
            <a:xfrm>
              <a:off x="7379099" y="1135090"/>
              <a:ext cx="4279501" cy="220337"/>
              <a:chOff x="1257300" y="1284810"/>
              <a:chExt cx="7121705" cy="220337"/>
            </a:xfrm>
          </p:grpSpPr>
          <p:cxnSp>
            <p:nvCxnSpPr>
              <p:cNvPr id="29" name="LineBasicDefault 292">
                <a:extLst>
                  <a:ext uri="{FF2B5EF4-FFF2-40B4-BE49-F238E27FC236}">
                    <a16:creationId xmlns:a16="http://schemas.microsoft.com/office/drawing/2014/main" id="{0C6EB414-1B83-C0D5-16B6-C5EDDDBCF67A}"/>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11F3AA1-2BD9-E6C0-4D3E-9129CA6C5198}"/>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grpSp>
          <p:nvGrpSpPr>
            <p:cNvPr id="34" name="Group 33">
              <a:extLst>
                <a:ext uri="{FF2B5EF4-FFF2-40B4-BE49-F238E27FC236}">
                  <a16:creationId xmlns:a16="http://schemas.microsoft.com/office/drawing/2014/main" id="{F7B68A7E-B89B-6328-EA67-DDD29CB23BA9}"/>
                </a:ext>
              </a:extLst>
            </p:cNvPr>
            <p:cNvGrpSpPr>
              <a:grpSpLocks/>
            </p:cNvGrpSpPr>
            <p:nvPr/>
          </p:nvGrpSpPr>
          <p:grpSpPr>
            <a:xfrm>
              <a:off x="2928418" y="1135090"/>
              <a:ext cx="4279501" cy="220337"/>
              <a:chOff x="1257300" y="1284810"/>
              <a:chExt cx="7121705" cy="220337"/>
            </a:xfrm>
          </p:grpSpPr>
          <p:cxnSp>
            <p:nvCxnSpPr>
              <p:cNvPr id="35" name="LineBasicDefault 292">
                <a:extLst>
                  <a:ext uri="{FF2B5EF4-FFF2-40B4-BE49-F238E27FC236}">
                    <a16:creationId xmlns:a16="http://schemas.microsoft.com/office/drawing/2014/main" id="{3F952393-13DD-D03B-85B9-3267F0B0C02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090B83-52B8-C25F-0613-C9E797459FBE}"/>
                  </a:ext>
                </a:extLst>
              </p:cNvPr>
              <p:cNvSpPr txBox="1">
                <a:spLocks/>
              </p:cNvSpPr>
              <p:nvPr/>
            </p:nvSpPr>
            <p:spPr>
              <a:xfrm>
                <a:off x="1257300" y="1284810"/>
                <a:ext cx="7121705"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cs typeface="Arial"/>
                  </a:rPr>
                  <a:t>For the ILLE</a:t>
                </a:r>
                <a:r>
                  <a:rPr lang="en-US" sz="1200" b="1" baseline="30000" noProof="1">
                    <a:cs typeface="Arial"/>
                  </a:rPr>
                  <a:t>1</a:t>
                </a:r>
                <a:endParaRPr lang="en-US" sz="1200" noProof="1"/>
              </a:p>
            </p:txBody>
          </p:sp>
        </p:grpSp>
      </p:grpSp>
      <p:sp>
        <p:nvSpPr>
          <p:cNvPr id="5" name="Text Placeholder 20">
            <a:extLst>
              <a:ext uri="{FF2B5EF4-FFF2-40B4-BE49-F238E27FC236}">
                <a16:creationId xmlns:a16="http://schemas.microsoft.com/office/drawing/2014/main" id="{C57CBEED-FDE4-BB09-AE45-2FFEC7114EE1}"/>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6" name="Text Placeholder 20">
            <a:extLst>
              <a:ext uri="{FF2B5EF4-FFF2-40B4-BE49-F238E27FC236}">
                <a16:creationId xmlns:a16="http://schemas.microsoft.com/office/drawing/2014/main" id="{C1BCD2C4-05A3-7116-F488-038ED5830902}"/>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1163554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A91BC-1835-5FA1-C2CD-21FD4D1B4222}"/>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A763EB0-EA18-A239-D6CA-B0DCBB0282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AA763EB0-EA18-A239-D6CA-B0DCBB02826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F1A78D79-B819-8B4F-5A8B-5F7FB1FE1DE9}"/>
              </a:ext>
            </a:extLst>
          </p:cNvPr>
          <p:cNvSpPr>
            <a:spLocks noGrp="1"/>
          </p:cNvSpPr>
          <p:nvPr>
            <p:ph type="sldNum" sz="quarter" idx="12"/>
          </p:nvPr>
        </p:nvSpPr>
        <p:spPr/>
        <p:txBody>
          <a:bodyPr/>
          <a:lstStyle/>
          <a:p>
            <a:fld id="{BCDE79FB-97BA-492B-8D57-F1373F9ADA95}" type="slidenum">
              <a:rPr lang="en-US" smtClean="0"/>
              <a:t>53</a:t>
            </a:fld>
            <a:endParaRPr lang="en-US"/>
          </a:p>
        </p:txBody>
      </p:sp>
      <p:sp>
        <p:nvSpPr>
          <p:cNvPr id="29" name="Text Placeholder 20">
            <a:extLst>
              <a:ext uri="{FF2B5EF4-FFF2-40B4-BE49-F238E27FC236}">
                <a16:creationId xmlns:a16="http://schemas.microsoft.com/office/drawing/2014/main" id="{40370C60-0853-7D8A-5884-91192B139496}"/>
              </a:ext>
            </a:extLst>
          </p:cNvPr>
          <p:cNvSpPr txBox="1">
            <a:spLocks/>
          </p:cNvSpPr>
          <p:nvPr/>
        </p:nvSpPr>
        <p:spPr>
          <a:xfrm>
            <a:off x="127201" y="6624691"/>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28" name="Title Placeholder 1">
            <a:extLst>
              <a:ext uri="{FF2B5EF4-FFF2-40B4-BE49-F238E27FC236}">
                <a16:creationId xmlns:a16="http://schemas.microsoft.com/office/drawing/2014/main" id="{B84FC9DC-7D4B-C70E-49CE-F4AAC7B71A23}"/>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(2/4)</a:t>
            </a:r>
          </a:p>
        </p:txBody>
      </p:sp>
      <p:grpSp>
        <p:nvGrpSpPr>
          <p:cNvPr id="2" name="Group 1">
            <a:extLst>
              <a:ext uri="{FF2B5EF4-FFF2-40B4-BE49-F238E27FC236}">
                <a16:creationId xmlns:a16="http://schemas.microsoft.com/office/drawing/2014/main" id="{2B49306F-89A3-F2EA-16A2-0FF21FF75C31}"/>
              </a:ext>
            </a:extLst>
          </p:cNvPr>
          <p:cNvGrpSpPr/>
          <p:nvPr/>
        </p:nvGrpSpPr>
        <p:grpSpPr>
          <a:xfrm>
            <a:off x="1257300" y="631903"/>
            <a:ext cx="10401300" cy="5397975"/>
            <a:chOff x="1257300" y="782644"/>
            <a:chExt cx="10401300" cy="5397975"/>
          </a:xfrm>
        </p:grpSpPr>
        <p:cxnSp>
          <p:nvCxnSpPr>
            <p:cNvPr id="6" name="LineBasicDefault 292">
              <a:extLst>
                <a:ext uri="{FF2B5EF4-FFF2-40B4-BE49-F238E27FC236}">
                  <a16:creationId xmlns:a16="http://schemas.microsoft.com/office/drawing/2014/main" id="{374A6039-9D05-3D43-7414-51612A5BD686}"/>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69E62B-6FDE-9D28-6570-851925A41DAE}"/>
                </a:ext>
              </a:extLst>
            </p:cNvPr>
            <p:cNvSpPr txBox="1">
              <a:spLocks/>
            </p:cNvSpPr>
            <p:nvPr/>
          </p:nvSpPr>
          <p:spPr>
            <a:xfrm>
              <a:off x="1257300" y="1135090"/>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0ED37816-463A-B30B-1153-0AFBAC6B142A}"/>
                </a:ext>
              </a:extLst>
            </p:cNvPr>
            <p:cNvGrpSpPr/>
            <p:nvPr/>
          </p:nvGrpSpPr>
          <p:grpSpPr>
            <a:xfrm>
              <a:off x="2928418" y="782644"/>
              <a:ext cx="8730182" cy="220337"/>
              <a:chOff x="1257300" y="1284810"/>
              <a:chExt cx="7121705" cy="220337"/>
            </a:xfrm>
          </p:grpSpPr>
          <p:cxnSp>
            <p:nvCxnSpPr>
              <p:cNvPr id="16" name="LineBasicDefault 292">
                <a:extLst>
                  <a:ext uri="{FF2B5EF4-FFF2-40B4-BE49-F238E27FC236}">
                    <a16:creationId xmlns:a16="http://schemas.microsoft.com/office/drawing/2014/main" id="{0E231F7C-A2D8-0248-612F-3A7E18948604}"/>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6D83FC3-2574-274D-E7BA-4FF739D8CEBC}"/>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08E562F5-9DC2-C6C7-BB83-FDA7BE4AB783}"/>
                </a:ext>
              </a:extLst>
            </p:cNvPr>
            <p:cNvSpPr txBox="1">
              <a:spLocks/>
            </p:cNvSpPr>
            <p:nvPr/>
          </p:nvSpPr>
          <p:spPr>
            <a:xfrm>
              <a:off x="1257300" y="1453590"/>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9.2.1.1(1)(e)</a:t>
              </a:r>
            </a:p>
            <a:p>
              <a:r>
                <a:rPr lang="en-US" sz="1200" noProof="1"/>
                <a:t>(Advancing Large Load)</a:t>
              </a:r>
            </a:p>
          </p:txBody>
        </p:sp>
        <p:cxnSp>
          <p:nvCxnSpPr>
            <p:cNvPr id="27" name="Straight Connector 26">
              <a:extLst>
                <a:ext uri="{FF2B5EF4-FFF2-40B4-BE49-F238E27FC236}">
                  <a16:creationId xmlns:a16="http://schemas.microsoft.com/office/drawing/2014/main" id="{E5449444-AB08-B184-CE17-30E80497927D}"/>
                </a:ext>
              </a:extLst>
            </p:cNvPr>
            <p:cNvCxnSpPr>
              <a:cxnSpLocks/>
            </p:cNvCxnSpPr>
            <p:nvPr/>
          </p:nvCxnSpPr>
          <p:spPr>
            <a:xfrm>
              <a:off x="1257300" y="385926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53C3A14-AE56-5EE4-48F4-FB4BEB902B07}"/>
                </a:ext>
              </a:extLst>
            </p:cNvPr>
            <p:cNvSpPr txBox="1">
              <a:spLocks/>
            </p:cNvSpPr>
            <p:nvPr/>
          </p:nvSpPr>
          <p:spPr>
            <a:xfrm>
              <a:off x="2928418" y="1453590"/>
              <a:ext cx="4279501" cy="211408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Provide Attestation Form (form available on the ERCOT Large Load Integration website):</a:t>
              </a:r>
            </a:p>
            <a:p>
              <a:pPr marL="400050" lvl="1" indent="-171450">
                <a:spcAft>
                  <a:spcPts val="0"/>
                </a:spcAft>
                <a:buFont typeface="Arial" panose="020B0604020202020204" pitchFamily="34" charset="0"/>
                <a:buChar char="-"/>
              </a:pPr>
              <a:r>
                <a:rPr lang="en-US" sz="1200" noProof="1"/>
                <a:t>Section 9.7 disclosures </a:t>
              </a:r>
            </a:p>
            <a:p>
              <a:pPr marL="400050" lvl="1" indent="-171450">
                <a:spcAft>
                  <a:spcPts val="0"/>
                </a:spcAft>
                <a:buFont typeface="Arial" panose="020B0604020202020204" pitchFamily="34" charset="0"/>
                <a:buChar char="-"/>
              </a:pPr>
              <a:r>
                <a:rPr lang="en-US" sz="1200" noProof="1"/>
                <a:t>Equipment with 18-month lead time</a:t>
              </a:r>
            </a:p>
            <a:p>
              <a:pPr marL="400050" lvl="1" indent="-171450">
                <a:spcAft>
                  <a:spcPts val="0"/>
                </a:spcAft>
                <a:buFont typeface="Arial" panose="020B0604020202020204" pitchFamily="34" charset="0"/>
                <a:buChar char="-"/>
              </a:pPr>
              <a:r>
                <a:rPr lang="en-US" sz="1200" noProof="1"/>
                <a:t>Notice to proceed</a:t>
              </a:r>
            </a:p>
            <a:p>
              <a:pPr marL="400050" lvl="1" indent="-171450">
                <a:spcAft>
                  <a:spcPts val="0"/>
                </a:spcAft>
                <a:buFont typeface="Arial" panose="020B0604020202020204" pitchFamily="34" charset="0"/>
                <a:buChar char="-"/>
              </a:pPr>
              <a:r>
                <a:rPr lang="en-US" sz="1200" noProof="1"/>
                <a:t>End-use customer</a:t>
              </a:r>
            </a:p>
            <a:p>
              <a:pPr marL="400050" lvl="1" indent="-171450">
                <a:spcAft>
                  <a:spcPts val="0"/>
                </a:spcAft>
                <a:buFont typeface="Arial" panose="020B0604020202020204" pitchFamily="34" charset="0"/>
                <a:buChar char="-"/>
              </a:pPr>
              <a:r>
                <a:rPr lang="en-US" sz="1200" noProof="1"/>
                <a:t>Confirm site control and provide supporting evidence</a:t>
              </a:r>
            </a:p>
            <a:p>
              <a:pPr marL="400050" lvl="1" indent="-171450">
                <a:spcAft>
                  <a:spcPts val="0"/>
                </a:spcAft>
                <a:buFont typeface="Arial" panose="020B0604020202020204" pitchFamily="34" charset="0"/>
                <a:buChar char="-"/>
              </a:pPr>
              <a:r>
                <a:rPr lang="en-US" sz="1200" noProof="1"/>
                <a:t>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Affliate Form if applicable</a:t>
              </a:r>
            </a:p>
            <a:p>
              <a:pPr marL="171450" indent="-171450">
                <a:spcBef>
                  <a:spcPts val="0"/>
                </a:spcBef>
                <a:spcAft>
                  <a:spcPts val="0"/>
                </a:spcAft>
                <a:buFont typeface="Arial" panose="020B0604020202020204" pitchFamily="34" charset="0"/>
                <a:buChar char="•"/>
              </a:pPr>
              <a:endParaRPr lang="en-US" sz="1200" noProof="1"/>
            </a:p>
          </p:txBody>
        </p:sp>
        <p:grpSp>
          <p:nvGrpSpPr>
            <p:cNvPr id="12" name="Group 11">
              <a:extLst>
                <a:ext uri="{FF2B5EF4-FFF2-40B4-BE49-F238E27FC236}">
                  <a16:creationId xmlns:a16="http://schemas.microsoft.com/office/drawing/2014/main" id="{67CE3809-1C73-EF6A-1FEA-4064AB3E93B1}"/>
                </a:ext>
              </a:extLst>
            </p:cNvPr>
            <p:cNvGrpSpPr/>
            <p:nvPr/>
          </p:nvGrpSpPr>
          <p:grpSpPr>
            <a:xfrm>
              <a:off x="7379099" y="1135090"/>
              <a:ext cx="4279501" cy="220337"/>
              <a:chOff x="1257300" y="1284810"/>
              <a:chExt cx="7121705" cy="220337"/>
            </a:xfrm>
          </p:grpSpPr>
          <p:cxnSp>
            <p:nvCxnSpPr>
              <p:cNvPr id="13" name="LineBasicDefault 292">
                <a:extLst>
                  <a:ext uri="{FF2B5EF4-FFF2-40B4-BE49-F238E27FC236}">
                    <a16:creationId xmlns:a16="http://schemas.microsoft.com/office/drawing/2014/main" id="{607A5A03-8435-99D9-A910-0C7D760042B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0AAEA2E-3625-BA7B-5DA9-9E0652ECB3F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178DFCC2-2DD3-932A-260A-3A33F7C8156A}"/>
                </a:ext>
              </a:extLst>
            </p:cNvPr>
            <p:cNvSpPr txBox="1">
              <a:spLocks/>
            </p:cNvSpPr>
            <p:nvPr/>
          </p:nvSpPr>
          <p:spPr>
            <a:xfrm>
              <a:off x="7379099" y="1453590"/>
              <a:ext cx="4279501" cy="193790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Completed Batch Zero LIF Workbook, including LCP</a:t>
              </a:r>
            </a:p>
            <a:p>
              <a:pPr marL="171450" indent="-171450">
                <a:spcBef>
                  <a:spcPts val="0"/>
                </a:spcBef>
                <a:spcAft>
                  <a:spcPts val="0"/>
                </a:spcAft>
                <a:buFont typeface="Arial" panose="020B0604020202020204" pitchFamily="34" charset="0"/>
                <a:buChar char="•"/>
              </a:pPr>
              <a:r>
                <a:rPr lang="en-US" sz="1200" noProof="1"/>
                <a:t>Confirmation of complete and valid set of interconnection studies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ILLE has satisfied direct interconnection cost (CIAC) responsibility</a:t>
              </a:r>
            </a:p>
            <a:p>
              <a:pPr marL="171450" indent="-171450">
                <a:spcBef>
                  <a:spcPts val="0"/>
                </a:spcBef>
                <a:spcAft>
                  <a:spcPts val="0"/>
                </a:spcAft>
                <a:buFont typeface="Arial" panose="020B0604020202020204" pitchFamily="34" charset="0"/>
                <a:buChar char="•"/>
              </a:pPr>
              <a:r>
                <a:rPr lang="en-US" sz="1200" noProof="1"/>
                <a:t>Confirmation that the Large Load has attested to other applicable requirements of Base Load Section 9.2.1.1(1)(e)</a:t>
              </a:r>
            </a:p>
            <a:p>
              <a:pPr marL="171450" indent="-171450">
                <a:spcBef>
                  <a:spcPts val="0"/>
                </a:spcBef>
                <a:spcAft>
                  <a:spcPts val="0"/>
                </a:spcAft>
                <a:buFont typeface="Arial" panose="020B0604020202020204" pitchFamily="34" charset="0"/>
                <a:buChar char="•"/>
              </a:pPr>
              <a:r>
                <a:rPr lang="en-US" sz="1200" noProof="1"/>
                <a:t>If needed, prior stability-study impact determination (form available on the ERCOT Large Load Integration website)</a:t>
              </a:r>
            </a:p>
          </p:txBody>
        </p:sp>
        <p:sp>
          <p:nvSpPr>
            <p:cNvPr id="18" name="TextBox 17">
              <a:extLst>
                <a:ext uri="{FF2B5EF4-FFF2-40B4-BE49-F238E27FC236}">
                  <a16:creationId xmlns:a16="http://schemas.microsoft.com/office/drawing/2014/main" id="{AFC7FB4B-6D74-C0DC-C00F-C651A452AC56}"/>
                </a:ext>
              </a:extLst>
            </p:cNvPr>
            <p:cNvSpPr txBox="1">
              <a:spLocks/>
            </p:cNvSpPr>
            <p:nvPr/>
          </p:nvSpPr>
          <p:spPr>
            <a:xfrm>
              <a:off x="1257300" y="3890363"/>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9.2.1.1(1)(f)</a:t>
              </a:r>
            </a:p>
            <a:p>
              <a:r>
                <a:rPr lang="en-US" sz="1200" noProof="1"/>
                <a:t>(Committed Large Load)</a:t>
              </a:r>
            </a:p>
          </p:txBody>
        </p:sp>
        <p:sp>
          <p:nvSpPr>
            <p:cNvPr id="19" name="TextBox 18">
              <a:extLst>
                <a:ext uri="{FF2B5EF4-FFF2-40B4-BE49-F238E27FC236}">
                  <a16:creationId xmlns:a16="http://schemas.microsoft.com/office/drawing/2014/main" id="{EF02D264-688C-D426-D0E3-2C45FDBC8839}"/>
                </a:ext>
              </a:extLst>
            </p:cNvPr>
            <p:cNvSpPr txBox="1">
              <a:spLocks/>
            </p:cNvSpPr>
            <p:nvPr/>
          </p:nvSpPr>
          <p:spPr>
            <a:xfrm>
              <a:off x="2928418" y="3890363"/>
              <a:ext cx="4279501" cy="229025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Provide Attestation Form (form available on the ERCOT Large Load Integration website):</a:t>
              </a:r>
            </a:p>
            <a:p>
              <a:pPr marL="400050" lvl="1" indent="-171450">
                <a:spcAft>
                  <a:spcPts val="0"/>
                </a:spcAft>
                <a:buFont typeface="Arial" panose="020B0604020202020204" pitchFamily="34" charset="0"/>
                <a:buChar char="-"/>
              </a:pPr>
              <a:r>
                <a:rPr lang="en-US" sz="1200" noProof="1"/>
                <a:t>Section 9.7 disclosures </a:t>
              </a:r>
            </a:p>
            <a:p>
              <a:pPr marL="400050" lvl="1" indent="-171450">
                <a:spcAft>
                  <a:spcPts val="0"/>
                </a:spcAft>
                <a:buFont typeface="Arial" panose="020B0604020202020204" pitchFamily="34" charset="0"/>
                <a:buChar char="-"/>
              </a:pPr>
              <a:r>
                <a:rPr lang="en-US" sz="1200" noProof="1"/>
                <a:t>Site approvals or no approvals plus statement supporting conclusion</a:t>
              </a:r>
            </a:p>
            <a:p>
              <a:pPr marL="400050" lvl="1" indent="-171450">
                <a:spcAft>
                  <a:spcPts val="0"/>
                </a:spcAft>
                <a:buFont typeface="Arial" panose="020B0604020202020204" pitchFamily="34" charset="0"/>
                <a:buChar char="-"/>
              </a:pPr>
              <a:r>
                <a:rPr lang="en-US" sz="1200" noProof="1"/>
                <a:t>Confirm site control and provide supporting evidence</a:t>
              </a:r>
            </a:p>
            <a:p>
              <a:pPr marL="400050" lvl="1" indent="-171450">
                <a:spcAft>
                  <a:spcPts val="0"/>
                </a:spcAft>
                <a:buFont typeface="Arial" panose="020B0604020202020204" pitchFamily="34" charset="0"/>
                <a:buChar char="-"/>
              </a:pPr>
              <a:r>
                <a:rPr lang="en-US" sz="1200" noProof="1"/>
                <a:t>Binding general contractor contract</a:t>
              </a:r>
            </a:p>
            <a:p>
              <a:pPr marL="400050" lvl="1" indent="-171450">
                <a:spcAft>
                  <a:spcPts val="0"/>
                </a:spcAft>
                <a:buFont typeface="Arial" panose="020B0604020202020204" pitchFamily="34" charset="0"/>
                <a:buChar char="-"/>
              </a:pPr>
              <a:r>
                <a:rPr lang="en-US" sz="1200" noProof="1"/>
                <a:t>Binding contract with substation contractor</a:t>
              </a:r>
            </a:p>
            <a:p>
              <a:pPr marL="400050" lvl="1" indent="-171450">
                <a:spcAft>
                  <a:spcPts val="0"/>
                </a:spcAft>
                <a:buFont typeface="Arial" panose="020B0604020202020204" pitchFamily="34" charset="0"/>
                <a:buChar char="-"/>
              </a:pPr>
              <a:r>
                <a:rPr lang="en-US" sz="1200" noProof="1"/>
                <a:t>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Affliate Form if applicable</a:t>
              </a:r>
            </a:p>
            <a:p>
              <a:pPr marL="171450" indent="-171450">
                <a:spcBef>
                  <a:spcPts val="0"/>
                </a:spcBef>
                <a:spcAft>
                  <a:spcPts val="0"/>
                </a:spcAft>
                <a:buFont typeface="Arial" panose="020B0604020202020204" pitchFamily="34" charset="0"/>
                <a:buChar char="•"/>
              </a:pPr>
              <a:endParaRPr lang="en-US" sz="1200" noProof="1"/>
            </a:p>
          </p:txBody>
        </p:sp>
        <p:sp>
          <p:nvSpPr>
            <p:cNvPr id="21" name="TextBox 20">
              <a:extLst>
                <a:ext uri="{FF2B5EF4-FFF2-40B4-BE49-F238E27FC236}">
                  <a16:creationId xmlns:a16="http://schemas.microsoft.com/office/drawing/2014/main" id="{2FCAE1C4-7BBE-3F28-79BB-D19AE80F0CFB}"/>
                </a:ext>
              </a:extLst>
            </p:cNvPr>
            <p:cNvSpPr txBox="1">
              <a:spLocks/>
            </p:cNvSpPr>
            <p:nvPr/>
          </p:nvSpPr>
          <p:spPr>
            <a:xfrm>
              <a:off x="7379099" y="3890363"/>
              <a:ext cx="4279501" cy="193790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Completed Batch Zero LIF Workbook, including LCP</a:t>
              </a:r>
            </a:p>
            <a:p>
              <a:pPr marL="171450" indent="-171450">
                <a:spcBef>
                  <a:spcPts val="0"/>
                </a:spcBef>
                <a:spcAft>
                  <a:spcPts val="0"/>
                </a:spcAft>
                <a:buFont typeface="Arial" panose="020B0604020202020204" pitchFamily="34" charset="0"/>
                <a:buChar char="•"/>
              </a:pPr>
              <a:r>
                <a:rPr lang="en-US" sz="1200" noProof="1"/>
                <a:t>Confirmation of complete and valid set of interconnection studies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ILLE has satisfied direct interconnection cost (CIAC) responsibility</a:t>
              </a:r>
            </a:p>
            <a:p>
              <a:pPr marL="171450" indent="-171450">
                <a:spcBef>
                  <a:spcPts val="0"/>
                </a:spcBef>
                <a:spcAft>
                  <a:spcPts val="0"/>
                </a:spcAft>
                <a:buFont typeface="Arial" panose="020B0604020202020204" pitchFamily="34" charset="0"/>
                <a:buChar char="•"/>
              </a:pPr>
              <a:r>
                <a:rPr lang="en-US" sz="1200" noProof="1"/>
                <a:t>Confirmation that the Large Load has attested to other applicable requirements of Base Load Section 9.2.1.1(1)(f)</a:t>
              </a:r>
            </a:p>
            <a:p>
              <a:pPr marL="171450" indent="-171450">
                <a:spcBef>
                  <a:spcPts val="0"/>
                </a:spcBef>
                <a:spcAft>
                  <a:spcPts val="0"/>
                </a:spcAft>
                <a:buFont typeface="Arial" panose="020B0604020202020204" pitchFamily="34" charset="0"/>
                <a:buChar char="•"/>
              </a:pPr>
              <a:r>
                <a:rPr lang="en-US" sz="1200" noProof="1"/>
                <a:t>If needed, prior stability-study impact determination (form available on the ERCOT Large Load Integration website)</a:t>
              </a:r>
            </a:p>
          </p:txBody>
        </p:sp>
        <p:grpSp>
          <p:nvGrpSpPr>
            <p:cNvPr id="85" name="Group 84">
              <a:extLst>
                <a:ext uri="{FF2B5EF4-FFF2-40B4-BE49-F238E27FC236}">
                  <a16:creationId xmlns:a16="http://schemas.microsoft.com/office/drawing/2014/main" id="{6C56969B-0B0C-4659-76A0-94F447F20330}"/>
                </a:ext>
              </a:extLst>
            </p:cNvPr>
            <p:cNvGrpSpPr/>
            <p:nvPr/>
          </p:nvGrpSpPr>
          <p:grpSpPr>
            <a:xfrm>
              <a:off x="2928418" y="1135090"/>
              <a:ext cx="4279501" cy="220337"/>
              <a:chOff x="1257300" y="1284810"/>
              <a:chExt cx="7121705" cy="220337"/>
            </a:xfrm>
          </p:grpSpPr>
          <p:cxnSp>
            <p:nvCxnSpPr>
              <p:cNvPr id="86" name="LineBasicDefault 292">
                <a:extLst>
                  <a:ext uri="{FF2B5EF4-FFF2-40B4-BE49-F238E27FC236}">
                    <a16:creationId xmlns:a16="http://schemas.microsoft.com/office/drawing/2014/main" id="{866819FE-9C75-D148-6D53-4B9FB782B42C}"/>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288B8F5-D452-D135-5ECF-6CB22328D504}"/>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grpSp>
      <p:sp>
        <p:nvSpPr>
          <p:cNvPr id="88" name="Text Placeholder 20">
            <a:extLst>
              <a:ext uri="{FF2B5EF4-FFF2-40B4-BE49-F238E27FC236}">
                <a16:creationId xmlns:a16="http://schemas.microsoft.com/office/drawing/2014/main" id="{910DCA76-7745-4FEB-1EB4-03782F5FC7A7}"/>
              </a:ext>
            </a:extLst>
          </p:cNvPr>
          <p:cNvSpPr txBox="1">
            <a:spLocks/>
          </p:cNvSpPr>
          <p:nvPr/>
        </p:nvSpPr>
        <p:spPr>
          <a:xfrm>
            <a:off x="127201" y="6140993"/>
            <a:ext cx="2630037" cy="41549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3451386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7FFF4-357D-B951-A4FD-5D39CA81132D}"/>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8425C5C-B422-1C16-76B7-C48DFE1CBE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A8425C5C-B422-1C16-76B7-C48DFE1CBEC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D9347E7C-32BA-EB5C-E244-F274CC31057D}"/>
              </a:ext>
            </a:extLst>
          </p:cNvPr>
          <p:cNvSpPr>
            <a:spLocks noGrp="1"/>
          </p:cNvSpPr>
          <p:nvPr>
            <p:ph type="sldNum" sz="quarter" idx="12"/>
          </p:nvPr>
        </p:nvSpPr>
        <p:spPr/>
        <p:txBody>
          <a:bodyPr/>
          <a:lstStyle/>
          <a:p>
            <a:fld id="{BCDE79FB-97BA-492B-8D57-F1373F9ADA95}" type="slidenum">
              <a:rPr lang="en-US" smtClean="0"/>
              <a:t>54</a:t>
            </a:fld>
            <a:endParaRPr lang="en-US"/>
          </a:p>
        </p:txBody>
      </p:sp>
      <p:sp>
        <p:nvSpPr>
          <p:cNvPr id="30" name="Title Placeholder 1">
            <a:extLst>
              <a:ext uri="{FF2B5EF4-FFF2-40B4-BE49-F238E27FC236}">
                <a16:creationId xmlns:a16="http://schemas.microsoft.com/office/drawing/2014/main" id="{BA88D81D-E3B3-03B5-4CAF-A5AD69B9A87A}"/>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(3/4)</a:t>
            </a:r>
          </a:p>
        </p:txBody>
      </p:sp>
      <p:grpSp>
        <p:nvGrpSpPr>
          <p:cNvPr id="10" name="Group 9">
            <a:extLst>
              <a:ext uri="{FF2B5EF4-FFF2-40B4-BE49-F238E27FC236}">
                <a16:creationId xmlns:a16="http://schemas.microsoft.com/office/drawing/2014/main" id="{E0DC9330-CB36-CCBC-E623-C69A3313194B}"/>
              </a:ext>
            </a:extLst>
          </p:cNvPr>
          <p:cNvGrpSpPr/>
          <p:nvPr/>
        </p:nvGrpSpPr>
        <p:grpSpPr>
          <a:xfrm>
            <a:off x="1257300" y="669630"/>
            <a:ext cx="10401300" cy="4748434"/>
            <a:chOff x="1257300" y="782644"/>
            <a:chExt cx="10401300" cy="4748434"/>
          </a:xfrm>
        </p:grpSpPr>
        <p:cxnSp>
          <p:nvCxnSpPr>
            <p:cNvPr id="6" name="LineBasicDefault 292">
              <a:extLst>
                <a:ext uri="{FF2B5EF4-FFF2-40B4-BE49-F238E27FC236}">
                  <a16:creationId xmlns:a16="http://schemas.microsoft.com/office/drawing/2014/main" id="{66CF001C-E20B-DFFB-7C4D-163C6C9F9916}"/>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829B659-0309-5160-3AF3-84D76C11523B}"/>
                </a:ext>
              </a:extLst>
            </p:cNvPr>
            <p:cNvSpPr txBox="1">
              <a:spLocks/>
            </p:cNvSpPr>
            <p:nvPr/>
          </p:nvSpPr>
          <p:spPr>
            <a:xfrm>
              <a:off x="1257300" y="1135090"/>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AD5624D4-56A3-C367-64DC-562F5D18548E}"/>
                </a:ext>
              </a:extLst>
            </p:cNvPr>
            <p:cNvGrpSpPr/>
            <p:nvPr/>
          </p:nvGrpSpPr>
          <p:grpSpPr>
            <a:xfrm>
              <a:off x="2928418" y="782644"/>
              <a:ext cx="8730182" cy="220337"/>
              <a:chOff x="1257300" y="1284810"/>
              <a:chExt cx="7121705" cy="220337"/>
            </a:xfrm>
          </p:grpSpPr>
          <p:cxnSp>
            <p:nvCxnSpPr>
              <p:cNvPr id="16" name="LineBasicDefault 292">
                <a:extLst>
                  <a:ext uri="{FF2B5EF4-FFF2-40B4-BE49-F238E27FC236}">
                    <a16:creationId xmlns:a16="http://schemas.microsoft.com/office/drawing/2014/main" id="{D2885AD9-D00C-825E-542A-2BC4C65558BA}"/>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E233D9-D5EB-00FD-BF28-1FC996DCBC1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34D1EFCA-13DD-AB13-7F93-2BDE0EB9FB0B}"/>
                </a:ext>
              </a:extLst>
            </p:cNvPr>
            <p:cNvSpPr txBox="1">
              <a:spLocks/>
            </p:cNvSpPr>
            <p:nvPr/>
          </p:nvSpPr>
          <p:spPr>
            <a:xfrm>
              <a:off x="1257300" y="1453590"/>
              <a:ext cx="1499938" cy="95410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9.2.1.1(1)(g)</a:t>
              </a:r>
            </a:p>
            <a:p>
              <a:r>
                <a:rPr lang="en-US" sz="1000" noProof="1"/>
                <a:t>(</a:t>
              </a:r>
              <a:r>
                <a:rPr lang="en-US" sz="1100"/>
                <a:t>PURA §39.169 Net Metering Proceeding Load)</a:t>
              </a:r>
              <a:endParaRPr lang="en-US" sz="1000" noProof="1"/>
            </a:p>
          </p:txBody>
        </p:sp>
        <p:cxnSp>
          <p:nvCxnSpPr>
            <p:cNvPr id="27" name="Straight Connector 26">
              <a:extLst>
                <a:ext uri="{FF2B5EF4-FFF2-40B4-BE49-F238E27FC236}">
                  <a16:creationId xmlns:a16="http://schemas.microsoft.com/office/drawing/2014/main" id="{0EEF9426-3D2E-ED78-B09A-4CCDE047C4F0}"/>
                </a:ext>
              </a:extLst>
            </p:cNvPr>
            <p:cNvCxnSpPr>
              <a:cxnSpLocks/>
            </p:cNvCxnSpPr>
            <p:nvPr/>
          </p:nvCxnSpPr>
          <p:spPr>
            <a:xfrm>
              <a:off x="1257300" y="3385156"/>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7FF214B-7F52-624C-B67F-82BFE946B998}"/>
                </a:ext>
              </a:extLst>
            </p:cNvPr>
            <p:cNvSpPr txBox="1">
              <a:spLocks/>
            </p:cNvSpPr>
            <p:nvPr/>
          </p:nvSpPr>
          <p:spPr>
            <a:xfrm>
              <a:off x="2928418" y="1453590"/>
              <a:ext cx="4279501"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Provide Attestation Form (form available on the ERCOT Large Load Integration website):</a:t>
              </a:r>
            </a:p>
            <a:p>
              <a:pPr marL="400050" lvl="1" indent="-171450">
                <a:spcAft>
                  <a:spcPts val="0"/>
                </a:spcAft>
                <a:buFont typeface="Arial" panose="020B0604020202020204" pitchFamily="34" charset="0"/>
                <a:buChar char="-"/>
              </a:pPr>
              <a:r>
                <a:rPr lang="en-US" sz="1200" noProof="1"/>
                <a:t>Section 9.7 disclosures</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Affliate Form if applicable</a:t>
              </a:r>
            </a:p>
          </p:txBody>
        </p:sp>
        <p:grpSp>
          <p:nvGrpSpPr>
            <p:cNvPr id="12" name="Group 11">
              <a:extLst>
                <a:ext uri="{FF2B5EF4-FFF2-40B4-BE49-F238E27FC236}">
                  <a16:creationId xmlns:a16="http://schemas.microsoft.com/office/drawing/2014/main" id="{C0DCCBC2-1190-0F1C-78B4-8F939D709FA5}"/>
                </a:ext>
              </a:extLst>
            </p:cNvPr>
            <p:cNvGrpSpPr/>
            <p:nvPr/>
          </p:nvGrpSpPr>
          <p:grpSpPr>
            <a:xfrm>
              <a:off x="7379099" y="1135090"/>
              <a:ext cx="4279501" cy="220337"/>
              <a:chOff x="1257300" y="1284810"/>
              <a:chExt cx="7121705" cy="220337"/>
            </a:xfrm>
          </p:grpSpPr>
          <p:cxnSp>
            <p:nvCxnSpPr>
              <p:cNvPr id="13" name="LineBasicDefault 292">
                <a:extLst>
                  <a:ext uri="{FF2B5EF4-FFF2-40B4-BE49-F238E27FC236}">
                    <a16:creationId xmlns:a16="http://schemas.microsoft.com/office/drawing/2014/main" id="{D7B17FA2-5B73-3FEB-A14B-C9541C9BDF91}"/>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DE83889-AB74-7368-0F2C-55DD2421B7B6}"/>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FE2F9CA7-6598-49E6-ED55-04C8772E6CBE}"/>
                </a:ext>
              </a:extLst>
            </p:cNvPr>
            <p:cNvSpPr txBox="1">
              <a:spLocks/>
            </p:cNvSpPr>
            <p:nvPr/>
          </p:nvSpPr>
          <p:spPr>
            <a:xfrm>
              <a:off x="7379099" y="1453590"/>
              <a:ext cx="4279501" cy="166199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Completed Batch Zero LIF Workbook (not LCP)</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that the Large Load is associated with a qualifying PURA §39.169 net metering proceeding</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9.2.1.1(1)(g)</a:t>
              </a:r>
            </a:p>
            <a:p>
              <a:pPr marL="171450" indent="-171450">
                <a:spcBef>
                  <a:spcPts val="0"/>
                </a:spcBef>
                <a:spcAft>
                  <a:spcPts val="0"/>
                </a:spcAft>
                <a:buFont typeface="Arial" panose="020B0604020202020204" pitchFamily="34" charset="0"/>
                <a:buChar char="•"/>
              </a:pPr>
              <a:r>
                <a:rPr lang="en-US" sz="1200" noProof="1"/>
                <a:t>If needed, prior stability-study impact determination (form available on the ERCOT Large Load Integration website)</a:t>
              </a:r>
            </a:p>
          </p:txBody>
        </p:sp>
        <p:sp>
          <p:nvSpPr>
            <p:cNvPr id="5" name="TextBox 4">
              <a:extLst>
                <a:ext uri="{FF2B5EF4-FFF2-40B4-BE49-F238E27FC236}">
                  <a16:creationId xmlns:a16="http://schemas.microsoft.com/office/drawing/2014/main" id="{E724C42B-4150-3E78-8634-CB92FA77A826}"/>
                </a:ext>
              </a:extLst>
            </p:cNvPr>
            <p:cNvSpPr txBox="1">
              <a:spLocks/>
            </p:cNvSpPr>
            <p:nvPr/>
          </p:nvSpPr>
          <p:spPr>
            <a:xfrm>
              <a:off x="1257300" y="3556606"/>
              <a:ext cx="149993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Studied Load § 9.2.1.2(1) </a:t>
              </a:r>
            </a:p>
          </p:txBody>
        </p:sp>
        <p:sp>
          <p:nvSpPr>
            <p:cNvPr id="22" name="TextBox 21">
              <a:extLst>
                <a:ext uri="{FF2B5EF4-FFF2-40B4-BE49-F238E27FC236}">
                  <a16:creationId xmlns:a16="http://schemas.microsoft.com/office/drawing/2014/main" id="{A8A1E366-1F64-0AD0-EC66-8AA74F7879F6}"/>
                </a:ext>
              </a:extLst>
            </p:cNvPr>
            <p:cNvSpPr txBox="1">
              <a:spLocks/>
            </p:cNvSpPr>
            <p:nvPr/>
          </p:nvSpPr>
          <p:spPr>
            <a:xfrm>
              <a:off x="2928418" y="3499753"/>
              <a:ext cx="4279501" cy="203132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Provide Attestation Form (form available on the ERCOT Large Load Integration website):</a:t>
              </a:r>
            </a:p>
            <a:p>
              <a:pPr marL="400050" lvl="1" indent="-171450">
                <a:spcAft>
                  <a:spcPts val="0"/>
                </a:spcAft>
                <a:buFont typeface="Arial" panose="020B0604020202020204" pitchFamily="34" charset="0"/>
                <a:buChar char="-"/>
              </a:pPr>
              <a:r>
                <a:rPr lang="en-US" sz="1200" noProof="1"/>
                <a:t>Section 9.7 disclosures</a:t>
              </a:r>
            </a:p>
            <a:p>
              <a:pPr marL="400050" lvl="1" indent="-171450">
                <a:spcAft>
                  <a:spcPts val="0"/>
                </a:spcAft>
                <a:buFont typeface="Arial" panose="020B0604020202020204" pitchFamily="34" charset="0"/>
                <a:buChar char="-"/>
              </a:pPr>
              <a:r>
                <a:rPr lang="en-US" sz="1200" noProof="1"/>
                <a:t>Confirm site control and provide supporting evidence</a:t>
              </a:r>
            </a:p>
            <a:p>
              <a:pPr marL="400050" lvl="1" indent="-171450">
                <a:spcAft>
                  <a:spcPts val="0"/>
                </a:spcAft>
                <a:buFont typeface="Arial" panose="020B0604020202020204" pitchFamily="34" charset="0"/>
                <a:buChar char="-"/>
              </a:pPr>
              <a:r>
                <a:rPr lang="en-US" sz="1200" noProof="1"/>
                <a:t>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Affliate Form if applicable</a:t>
              </a:r>
            </a:p>
          </p:txBody>
        </p:sp>
        <p:sp>
          <p:nvSpPr>
            <p:cNvPr id="24" name="TextBox 23">
              <a:extLst>
                <a:ext uri="{FF2B5EF4-FFF2-40B4-BE49-F238E27FC236}">
                  <a16:creationId xmlns:a16="http://schemas.microsoft.com/office/drawing/2014/main" id="{8B042CCB-6F51-E6E8-90C7-5D82F080C236}"/>
                </a:ext>
              </a:extLst>
            </p:cNvPr>
            <p:cNvSpPr txBox="1">
              <a:spLocks/>
            </p:cNvSpPr>
            <p:nvPr/>
          </p:nvSpPr>
          <p:spPr>
            <a:xfrm>
              <a:off x="7379099" y="3476893"/>
              <a:ext cx="4279501" cy="166199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Completed Batch Zero LIF Workbook, including LCP</a:t>
              </a:r>
            </a:p>
            <a:p>
              <a:pPr marL="171450" indent="-171450">
                <a:spcBef>
                  <a:spcPts val="0"/>
                </a:spcBef>
                <a:spcAft>
                  <a:spcPts val="0"/>
                </a:spcAft>
                <a:buFont typeface="Arial" panose="020B0604020202020204" pitchFamily="34" charset="0"/>
                <a:buChar char="•"/>
              </a:pPr>
              <a:r>
                <a:rPr lang="en-US" sz="1200" noProof="1"/>
                <a:t>Confirmation of study requirement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 equal to $50k/MW of peak Demand</a:t>
              </a:r>
            </a:p>
            <a:p>
              <a:pPr marL="171450" indent="-171450">
                <a:spcBef>
                  <a:spcPts val="0"/>
                </a:spcBef>
                <a:spcAft>
                  <a:spcPts val="0"/>
                </a:spcAft>
                <a:buFont typeface="Arial" panose="020B0604020202020204" pitchFamily="34" charset="0"/>
                <a:buChar char="•"/>
              </a:pPr>
              <a:r>
                <a:rPr lang="en-US" sz="1200" noProof="1"/>
                <a:t>If needed, prior stability-study impact determination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Studied Load</a:t>
              </a:r>
            </a:p>
            <a:p>
              <a:pPr marL="171450" indent="-171450">
                <a:spcBef>
                  <a:spcPts val="0"/>
                </a:spcBef>
                <a:spcAft>
                  <a:spcPts val="0"/>
                </a:spcAft>
                <a:buFont typeface="Arial" panose="020B0604020202020204" pitchFamily="34" charset="0"/>
                <a:buChar char="•"/>
              </a:pPr>
              <a:r>
                <a:rPr lang="en-US" sz="1200" noProof="1"/>
                <a:t>If needed, prior stability-study impact determination (form available on the ERCOT Large Load Integration website)</a:t>
              </a:r>
            </a:p>
          </p:txBody>
        </p:sp>
        <p:grpSp>
          <p:nvGrpSpPr>
            <p:cNvPr id="78" name="Group 77">
              <a:extLst>
                <a:ext uri="{FF2B5EF4-FFF2-40B4-BE49-F238E27FC236}">
                  <a16:creationId xmlns:a16="http://schemas.microsoft.com/office/drawing/2014/main" id="{FAEBE55F-6EF2-19FB-B08A-873010F20E96}"/>
                </a:ext>
              </a:extLst>
            </p:cNvPr>
            <p:cNvGrpSpPr/>
            <p:nvPr/>
          </p:nvGrpSpPr>
          <p:grpSpPr>
            <a:xfrm>
              <a:off x="2928418" y="1135090"/>
              <a:ext cx="4279501" cy="220337"/>
              <a:chOff x="1257300" y="1284810"/>
              <a:chExt cx="7121705" cy="220337"/>
            </a:xfrm>
          </p:grpSpPr>
          <p:cxnSp>
            <p:nvCxnSpPr>
              <p:cNvPr id="79" name="LineBasicDefault 292">
                <a:extLst>
                  <a:ext uri="{FF2B5EF4-FFF2-40B4-BE49-F238E27FC236}">
                    <a16:creationId xmlns:a16="http://schemas.microsoft.com/office/drawing/2014/main" id="{039871F1-9537-A138-0623-54A6654C3CD5}"/>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50141680-6CAA-662E-A4FD-9FD31AC19FE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grpSp>
      <p:sp>
        <p:nvSpPr>
          <p:cNvPr id="3" name="Text Placeholder 20">
            <a:extLst>
              <a:ext uri="{FF2B5EF4-FFF2-40B4-BE49-F238E27FC236}">
                <a16:creationId xmlns:a16="http://schemas.microsoft.com/office/drawing/2014/main" id="{1E5B3E2C-B0D3-D380-05F8-5F15A6BEB4E2}"/>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9" name="Text Placeholder 20">
            <a:extLst>
              <a:ext uri="{FF2B5EF4-FFF2-40B4-BE49-F238E27FC236}">
                <a16:creationId xmlns:a16="http://schemas.microsoft.com/office/drawing/2014/main" id="{6DF46910-A21B-8AA2-D890-22936823C38C}"/>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801328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C5533-2106-BC63-E550-3EA5EFEB9014}"/>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A4F91AA-15F4-59CC-CFEF-CEC931BC71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1A4F91AA-15F4-59CC-CFEF-CEC931BC71F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2743FFC5-0353-B37A-96D0-6B121B8F3555}"/>
              </a:ext>
            </a:extLst>
          </p:cNvPr>
          <p:cNvSpPr>
            <a:spLocks noGrp="1"/>
          </p:cNvSpPr>
          <p:nvPr>
            <p:ph type="sldNum" sz="quarter" idx="12"/>
          </p:nvPr>
        </p:nvSpPr>
        <p:spPr/>
        <p:txBody>
          <a:bodyPr/>
          <a:lstStyle/>
          <a:p>
            <a:fld id="{BCDE79FB-97BA-492B-8D57-F1373F9ADA95}" type="slidenum">
              <a:rPr lang="en-US" smtClean="0"/>
              <a:t>55</a:t>
            </a:fld>
            <a:endParaRPr lang="en-US"/>
          </a:p>
        </p:txBody>
      </p:sp>
      <p:sp>
        <p:nvSpPr>
          <p:cNvPr id="32" name="Title Placeholder 1">
            <a:extLst>
              <a:ext uri="{FF2B5EF4-FFF2-40B4-BE49-F238E27FC236}">
                <a16:creationId xmlns:a16="http://schemas.microsoft.com/office/drawing/2014/main" id="{A6A07D5D-5115-9228-1464-A738DBFDE0FF}"/>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(4/4)</a:t>
            </a:r>
          </a:p>
        </p:txBody>
      </p:sp>
      <p:sp>
        <p:nvSpPr>
          <p:cNvPr id="25" name="TextBox 24">
            <a:extLst>
              <a:ext uri="{FF2B5EF4-FFF2-40B4-BE49-F238E27FC236}">
                <a16:creationId xmlns:a16="http://schemas.microsoft.com/office/drawing/2014/main" id="{496D9246-7D38-F259-B811-7C862D212F74}"/>
              </a:ext>
            </a:extLst>
          </p:cNvPr>
          <p:cNvSpPr txBox="1">
            <a:spLocks/>
          </p:cNvSpPr>
          <p:nvPr/>
        </p:nvSpPr>
        <p:spPr>
          <a:xfrm>
            <a:off x="2928418" y="3948101"/>
            <a:ext cx="4279501" cy="221599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Provide Attestation Form (form available on the ERCOT Large Load Integration website):</a:t>
            </a:r>
          </a:p>
          <a:p>
            <a:pPr marL="400050" lvl="1" indent="-171450">
              <a:spcAft>
                <a:spcPts val="0"/>
              </a:spcAft>
              <a:buFont typeface="Arial" panose="020B0604020202020204" pitchFamily="34" charset="0"/>
              <a:buChar char="-"/>
            </a:pPr>
            <a:r>
              <a:rPr lang="en-US" sz="1200" noProof="1"/>
              <a:t>Section 9.7 disclosures</a:t>
            </a:r>
          </a:p>
          <a:p>
            <a:pPr marL="400050" lvl="1" indent="-171450">
              <a:spcAft>
                <a:spcPts val="0"/>
              </a:spcAft>
              <a:buFont typeface="Arial" panose="020B0604020202020204" pitchFamily="34" charset="0"/>
              <a:buChar char="-"/>
            </a:pPr>
            <a:r>
              <a:rPr lang="en-US" sz="1200" noProof="1"/>
              <a:t>Confirm site control and provide supporting evidence</a:t>
            </a:r>
          </a:p>
          <a:p>
            <a:pPr marL="400050" lvl="1" indent="-171450">
              <a:spcAft>
                <a:spcPts val="0"/>
              </a:spcAft>
              <a:buFont typeface="Arial" panose="020B0604020202020204" pitchFamily="34" charset="0"/>
              <a:buChar char="-"/>
            </a:pPr>
            <a:r>
              <a:rPr lang="en-US" sz="1200" noProof="1"/>
              <a:t>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Notarized Form X</a:t>
            </a:r>
          </a:p>
          <a:p>
            <a:pPr marL="171450" indent="-171450">
              <a:spcBef>
                <a:spcPts val="0"/>
              </a:spcBef>
              <a:spcAft>
                <a:spcPts val="0"/>
              </a:spcAft>
              <a:buFont typeface="Arial" panose="020B0604020202020204" pitchFamily="34" charset="0"/>
              <a:buChar char="•"/>
            </a:pPr>
            <a:r>
              <a:rPr lang="en-US" sz="1200" noProof="1"/>
              <a:t>Affliate Form if applicable</a:t>
            </a:r>
          </a:p>
        </p:txBody>
      </p:sp>
      <p:cxnSp>
        <p:nvCxnSpPr>
          <p:cNvPr id="6" name="LineBasicDefault 292">
            <a:extLst>
              <a:ext uri="{FF2B5EF4-FFF2-40B4-BE49-F238E27FC236}">
                <a16:creationId xmlns:a16="http://schemas.microsoft.com/office/drawing/2014/main" id="{221404E8-BF02-BCDB-12F0-077BD6E2201B}"/>
              </a:ext>
            </a:extLst>
          </p:cNvPr>
          <p:cNvCxnSpPr>
            <a:cxnSpLocks/>
          </p:cNvCxnSpPr>
          <p:nvPr>
            <p:custDataLst>
              <p:tags r:id="rId2"/>
            </p:custDataLst>
          </p:nvPr>
        </p:nvCxnSpPr>
        <p:spPr>
          <a:xfrm>
            <a:off x="1257300" y="1242413"/>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3071EBA-1FB1-C960-793A-2C67D8B1A21D}"/>
              </a:ext>
            </a:extLst>
          </p:cNvPr>
          <p:cNvSpPr txBox="1">
            <a:spLocks/>
          </p:cNvSpPr>
          <p:nvPr/>
        </p:nvSpPr>
        <p:spPr>
          <a:xfrm>
            <a:off x="1257300" y="1022076"/>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5A83DD55-D6B8-7F86-0FD7-8FB01C7C38E3}"/>
              </a:ext>
            </a:extLst>
          </p:cNvPr>
          <p:cNvGrpSpPr/>
          <p:nvPr/>
        </p:nvGrpSpPr>
        <p:grpSpPr>
          <a:xfrm>
            <a:off x="2928418" y="669630"/>
            <a:ext cx="8730182" cy="220337"/>
            <a:chOff x="1257300" y="1284810"/>
            <a:chExt cx="7121705" cy="220337"/>
          </a:xfrm>
        </p:grpSpPr>
        <p:cxnSp>
          <p:nvCxnSpPr>
            <p:cNvPr id="16" name="LineBasicDefault 292">
              <a:extLst>
                <a:ext uri="{FF2B5EF4-FFF2-40B4-BE49-F238E27FC236}">
                  <a16:creationId xmlns:a16="http://schemas.microsoft.com/office/drawing/2014/main" id="{424F7E53-9D5F-74F3-5FA1-D14415C90FBB}"/>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2D9D8B1-664B-05E0-20CB-8BF566EAC95B}"/>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EEDED966-AF54-CF8A-3848-4F1056F9335A}"/>
              </a:ext>
            </a:extLst>
          </p:cNvPr>
          <p:cNvSpPr txBox="1">
            <a:spLocks/>
          </p:cNvSpPr>
          <p:nvPr/>
        </p:nvSpPr>
        <p:spPr>
          <a:xfrm>
            <a:off x="1257300" y="1340576"/>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PCLR §§ 9.2.1.2 and 9.2.2.1(2)</a:t>
            </a:r>
          </a:p>
          <a:p>
            <a:r>
              <a:rPr lang="en-US" sz="1200" noProof="1"/>
              <a:t>(Provisional Controllable Load Resource)</a:t>
            </a:r>
            <a:r>
              <a:rPr lang="en-US" sz="1200" b="1" noProof="1"/>
              <a:t> </a:t>
            </a:r>
          </a:p>
        </p:txBody>
      </p:sp>
      <p:sp>
        <p:nvSpPr>
          <p:cNvPr id="23" name="TextBox 22">
            <a:extLst>
              <a:ext uri="{FF2B5EF4-FFF2-40B4-BE49-F238E27FC236}">
                <a16:creationId xmlns:a16="http://schemas.microsoft.com/office/drawing/2014/main" id="{3DCA71A3-3015-561C-4912-6232E6E1565F}"/>
              </a:ext>
            </a:extLst>
          </p:cNvPr>
          <p:cNvSpPr txBox="1">
            <a:spLocks/>
          </p:cNvSpPr>
          <p:nvPr/>
        </p:nvSpPr>
        <p:spPr>
          <a:xfrm>
            <a:off x="2928418" y="1340576"/>
            <a:ext cx="4279501" cy="240065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Provide Attestation Form (form available on the ERCOT Large Load Integration website):</a:t>
            </a:r>
          </a:p>
          <a:p>
            <a:pPr marL="400050" lvl="1" indent="-171450">
              <a:spcAft>
                <a:spcPts val="0"/>
              </a:spcAft>
              <a:buFont typeface="Arial" panose="020B0604020202020204" pitchFamily="34" charset="0"/>
              <a:buChar char="-"/>
            </a:pPr>
            <a:r>
              <a:rPr lang="en-US" sz="1200" noProof="1"/>
              <a:t>Section 9.7 disclosures</a:t>
            </a:r>
          </a:p>
          <a:p>
            <a:pPr marL="400050" lvl="1" indent="-171450">
              <a:spcAft>
                <a:spcPts val="0"/>
              </a:spcAft>
              <a:buFont typeface="Arial" panose="020B0604020202020204" pitchFamily="34" charset="0"/>
              <a:buChar char="-"/>
            </a:pPr>
            <a:r>
              <a:rPr lang="en-US" sz="1200" noProof="1"/>
              <a:t>Confirm site control and provide supporting evidence</a:t>
            </a:r>
          </a:p>
          <a:p>
            <a:pPr marL="400050" lvl="1" indent="-171450">
              <a:spcAft>
                <a:spcPts val="0"/>
              </a:spcAft>
              <a:buFont typeface="Arial" panose="020B0604020202020204" pitchFamily="34" charset="0"/>
              <a:buChar char="-"/>
            </a:pPr>
            <a:r>
              <a:rPr lang="en-US" sz="1200" noProof="1"/>
              <a:t>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Notarized Form W – Part A</a:t>
            </a:r>
          </a:p>
          <a:p>
            <a:pPr marL="171450" indent="-171450">
              <a:spcBef>
                <a:spcPts val="0"/>
              </a:spcBef>
              <a:spcAft>
                <a:spcPts val="0"/>
              </a:spcAft>
              <a:buFont typeface="Arial" panose="020B0604020202020204" pitchFamily="34" charset="0"/>
              <a:buChar char="•"/>
            </a:pPr>
            <a:r>
              <a:rPr lang="en-US" sz="1200" noProof="1"/>
              <a:t>Affliate Form if applicable</a:t>
            </a:r>
          </a:p>
          <a:p>
            <a:pPr marL="171450" indent="-171450">
              <a:spcBef>
                <a:spcPts val="0"/>
              </a:spcBef>
              <a:spcAft>
                <a:spcPts val="0"/>
              </a:spcAft>
              <a:buFont typeface="Arial" panose="020B0604020202020204" pitchFamily="34" charset="0"/>
              <a:buChar char="•"/>
            </a:pPr>
            <a:endParaRPr lang="en-US" sz="1200" noProof="1"/>
          </a:p>
        </p:txBody>
      </p:sp>
      <p:grpSp>
        <p:nvGrpSpPr>
          <p:cNvPr id="12" name="Group 11">
            <a:extLst>
              <a:ext uri="{FF2B5EF4-FFF2-40B4-BE49-F238E27FC236}">
                <a16:creationId xmlns:a16="http://schemas.microsoft.com/office/drawing/2014/main" id="{636748F3-BE43-55BD-D230-E7C61436E619}"/>
              </a:ext>
            </a:extLst>
          </p:cNvPr>
          <p:cNvGrpSpPr/>
          <p:nvPr/>
        </p:nvGrpSpPr>
        <p:grpSpPr>
          <a:xfrm>
            <a:off x="7379099" y="1022076"/>
            <a:ext cx="4279501" cy="220337"/>
            <a:chOff x="1257300" y="1284810"/>
            <a:chExt cx="7121705" cy="220337"/>
          </a:xfrm>
        </p:grpSpPr>
        <p:cxnSp>
          <p:nvCxnSpPr>
            <p:cNvPr id="13" name="LineBasicDefault 292">
              <a:extLst>
                <a:ext uri="{FF2B5EF4-FFF2-40B4-BE49-F238E27FC236}">
                  <a16:creationId xmlns:a16="http://schemas.microsoft.com/office/drawing/2014/main" id="{2261328D-3951-EFC7-0F3F-FE4610133650}"/>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E3B2A7-25C3-9C17-23FA-CF52045B1813}"/>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A52141FA-EC13-CA2A-7684-E4AD4648A2B6}"/>
              </a:ext>
            </a:extLst>
          </p:cNvPr>
          <p:cNvSpPr txBox="1">
            <a:spLocks/>
          </p:cNvSpPr>
          <p:nvPr/>
        </p:nvSpPr>
        <p:spPr>
          <a:xfrm>
            <a:off x="7379099" y="1340576"/>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Completed Batch Zero LIF Workbook</a:t>
            </a:r>
          </a:p>
          <a:p>
            <a:pPr marL="171450" indent="-171450">
              <a:spcBef>
                <a:spcPts val="0"/>
              </a:spcBef>
              <a:spcAft>
                <a:spcPts val="0"/>
              </a:spcAft>
              <a:buFont typeface="Arial" panose="020B0604020202020204" pitchFamily="34" charset="0"/>
              <a:buChar char="•"/>
            </a:pPr>
            <a:r>
              <a:rPr lang="en-US" sz="1200" noProof="1"/>
              <a:t>Confirmation of Transmission upgrade financial security</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 (form available on the ERCOT Large Load Integration website)</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PCLR</a:t>
            </a:r>
          </a:p>
        </p:txBody>
      </p:sp>
      <p:cxnSp>
        <p:nvCxnSpPr>
          <p:cNvPr id="19" name="Straight Connector 18">
            <a:extLst>
              <a:ext uri="{FF2B5EF4-FFF2-40B4-BE49-F238E27FC236}">
                <a16:creationId xmlns:a16="http://schemas.microsoft.com/office/drawing/2014/main" id="{5E6D7F12-B593-5190-05B6-5C07AE1661C7}"/>
              </a:ext>
            </a:extLst>
          </p:cNvPr>
          <p:cNvCxnSpPr>
            <a:cxnSpLocks/>
          </p:cNvCxnSpPr>
          <p:nvPr/>
        </p:nvCxnSpPr>
        <p:spPr>
          <a:xfrm>
            <a:off x="1257300" y="3937000"/>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BDE92-5D5B-F3D2-B307-F216EA7F0931}"/>
              </a:ext>
            </a:extLst>
          </p:cNvPr>
          <p:cNvSpPr txBox="1">
            <a:spLocks/>
          </p:cNvSpPr>
          <p:nvPr/>
        </p:nvSpPr>
        <p:spPr>
          <a:xfrm>
            <a:off x="1257300" y="3948101"/>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WLPUN §§ 9.2.1.2 and 9.2.2.1(2)</a:t>
            </a:r>
          </a:p>
          <a:p>
            <a:r>
              <a:rPr lang="en-US" sz="1200" noProof="1"/>
              <a:t>(Withdrawal-Limited Private Use Network)</a:t>
            </a:r>
          </a:p>
        </p:txBody>
      </p:sp>
      <p:sp>
        <p:nvSpPr>
          <p:cNvPr id="28" name="TextBox 27">
            <a:extLst>
              <a:ext uri="{FF2B5EF4-FFF2-40B4-BE49-F238E27FC236}">
                <a16:creationId xmlns:a16="http://schemas.microsoft.com/office/drawing/2014/main" id="{26F39FA9-A4F4-FAE2-AEED-3880A8C42909}"/>
              </a:ext>
            </a:extLst>
          </p:cNvPr>
          <p:cNvSpPr txBox="1">
            <a:spLocks/>
          </p:cNvSpPr>
          <p:nvPr/>
        </p:nvSpPr>
        <p:spPr>
          <a:xfrm>
            <a:off x="7379099" y="3948101"/>
            <a:ext cx="4279501" cy="184665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Completed Batch Zero LIF Workbook</a:t>
            </a:r>
          </a:p>
          <a:p>
            <a:pPr marL="171450" indent="-171450">
              <a:spcBef>
                <a:spcPts val="0"/>
              </a:spcBef>
              <a:spcAft>
                <a:spcPts val="0"/>
              </a:spcAft>
              <a:buFont typeface="Arial" panose="020B0604020202020204" pitchFamily="34" charset="0"/>
              <a:buChar char="•"/>
            </a:pPr>
            <a:r>
              <a:rPr lang="en-US" sz="1200" noProof="1"/>
              <a:t>Confirmation of Transmission upgrade financial security</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 (form available on the ERCOT Large Load Integration website)</a:t>
            </a:r>
          </a:p>
          <a:p>
            <a:pPr marL="171450" indent="-171450">
              <a:spcBef>
                <a:spcPts val="0"/>
              </a:spcBef>
              <a:spcAft>
                <a:spcPts val="0"/>
              </a:spcAft>
              <a:buFont typeface="Arial" panose="020B0604020202020204" pitchFamily="34" charset="0"/>
              <a:buChar char="•"/>
            </a:pPr>
            <a:r>
              <a:rPr lang="en-US" sz="1200" noProof="1"/>
              <a:t>Confirmation of Generator FIS request and associated generation information for the WLPUN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Studied Load – WLPUN</a:t>
            </a:r>
          </a:p>
        </p:txBody>
      </p:sp>
      <p:grpSp>
        <p:nvGrpSpPr>
          <p:cNvPr id="40" name="Group 39">
            <a:extLst>
              <a:ext uri="{FF2B5EF4-FFF2-40B4-BE49-F238E27FC236}">
                <a16:creationId xmlns:a16="http://schemas.microsoft.com/office/drawing/2014/main" id="{F0DDC797-FA3B-1EBD-A454-DDADB7603681}"/>
              </a:ext>
            </a:extLst>
          </p:cNvPr>
          <p:cNvGrpSpPr/>
          <p:nvPr/>
        </p:nvGrpSpPr>
        <p:grpSpPr>
          <a:xfrm>
            <a:off x="2928418" y="1022076"/>
            <a:ext cx="4279501" cy="220337"/>
            <a:chOff x="1257300" y="1284810"/>
            <a:chExt cx="7121705" cy="220337"/>
          </a:xfrm>
        </p:grpSpPr>
        <p:cxnSp>
          <p:nvCxnSpPr>
            <p:cNvPr id="41" name="LineBasicDefault 292">
              <a:extLst>
                <a:ext uri="{FF2B5EF4-FFF2-40B4-BE49-F238E27FC236}">
                  <a16:creationId xmlns:a16="http://schemas.microsoft.com/office/drawing/2014/main" id="{06208831-BC6B-3191-70C1-12176BB3F89E}"/>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2A0BFCA-603E-432D-497E-ACBF5FC1016E}"/>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sp>
        <p:nvSpPr>
          <p:cNvPr id="2" name="Text Placeholder 20">
            <a:extLst>
              <a:ext uri="{FF2B5EF4-FFF2-40B4-BE49-F238E27FC236}">
                <a16:creationId xmlns:a16="http://schemas.microsoft.com/office/drawing/2014/main" id="{8FAC3D67-804F-EB96-0C3F-7B2F387D293E}"/>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3" name="Text Placeholder 20">
            <a:extLst>
              <a:ext uri="{FF2B5EF4-FFF2-40B4-BE49-F238E27FC236}">
                <a16:creationId xmlns:a16="http://schemas.microsoft.com/office/drawing/2014/main" id="{4776D044-251C-26C4-511A-78D9AF240746}"/>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3488248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3DB7600-D333-B7F0-56F3-1B5956475206}"/>
              </a:ext>
            </a:extLst>
          </p:cNvPr>
          <p:cNvGraphicFramePr>
            <a:graphicFrameLocks noChangeAspect="1"/>
          </p:cNvGraphicFramePr>
          <p:nvPr>
            <p:custDataLst>
              <p:tags r:id="rId1"/>
            </p:custDataLst>
            <p:extLst>
              <p:ext uri="{D42A27DB-BD31-4B8C-83A1-F6EECF244321}">
                <p14:modId xmlns:p14="http://schemas.microsoft.com/office/powerpoint/2010/main" val="2846890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33DB7600-D333-B7F0-56F3-1B59564752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076C0C0-0BCB-DB26-662D-330CD3E12C91}"/>
              </a:ext>
            </a:extLst>
          </p:cNvPr>
          <p:cNvSpPr>
            <a:spLocks noGrp="1"/>
          </p:cNvSpPr>
          <p:nvPr>
            <p:ph type="title"/>
          </p:nvPr>
        </p:nvSpPr>
        <p:spPr/>
        <p:txBody>
          <a:bodyPr vert="horz"/>
          <a:lstStyle/>
          <a:p>
            <a:r>
              <a:rPr lang="en-US"/>
              <a:t>Qualifying Study: Complete and valid LLIS </a:t>
            </a:r>
            <a:r>
              <a:rPr lang="en-US" u="sng"/>
              <a:t>ONLY</a:t>
            </a:r>
          </a:p>
        </p:txBody>
      </p:sp>
      <p:sp>
        <p:nvSpPr>
          <p:cNvPr id="4" name="Slide Number Placeholder 5">
            <a:extLst>
              <a:ext uri="{FF2B5EF4-FFF2-40B4-BE49-F238E27FC236}">
                <a16:creationId xmlns:a16="http://schemas.microsoft.com/office/drawing/2014/main" id="{C31AA175-1712-7D6A-A857-023F303E9B5A}"/>
              </a:ext>
            </a:extLst>
          </p:cNvPr>
          <p:cNvSpPr>
            <a:spLocks noGrp="1"/>
          </p:cNvSpPr>
          <p:nvPr>
            <p:ph type="sldNum" sz="quarter" idx="12"/>
          </p:nvPr>
        </p:nvSpPr>
        <p:spPr/>
        <p:txBody>
          <a:bodyPr/>
          <a:lstStyle/>
          <a:p>
            <a:fld id="{BCDE79FB-97BA-492B-8D57-F1373F9ADA95}" type="slidenum">
              <a:rPr lang="en-US" smtClean="0"/>
              <a:t>56</a:t>
            </a:fld>
            <a:endParaRPr lang="en-US"/>
          </a:p>
        </p:txBody>
      </p:sp>
      <p:sp>
        <p:nvSpPr>
          <p:cNvPr id="5" name="Rectangle: Rounded Corners 4">
            <a:extLst>
              <a:ext uri="{FF2B5EF4-FFF2-40B4-BE49-F238E27FC236}">
                <a16:creationId xmlns:a16="http://schemas.microsoft.com/office/drawing/2014/main" id="{FD505979-3DE0-E352-B2E2-E02C6BE3BD89}"/>
              </a:ext>
            </a:extLst>
          </p:cNvPr>
          <p:cNvSpPr/>
          <p:nvPr/>
        </p:nvSpPr>
        <p:spPr>
          <a:xfrm>
            <a:off x="63168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LCP from the approved LLIS study</a:t>
            </a:r>
          </a:p>
        </p:txBody>
      </p:sp>
      <p:sp>
        <p:nvSpPr>
          <p:cNvPr id="6" name="Rectangle: Rounded Corners 5">
            <a:extLst>
              <a:ext uri="{FF2B5EF4-FFF2-40B4-BE49-F238E27FC236}">
                <a16:creationId xmlns:a16="http://schemas.microsoft.com/office/drawing/2014/main" id="{D6DA9207-A247-4D9F-2F7B-348758BEBF91}"/>
              </a:ext>
            </a:extLst>
          </p:cNvPr>
          <p:cNvSpPr/>
          <p:nvPr/>
        </p:nvSpPr>
        <p:spPr>
          <a:xfrm>
            <a:off x="2972904"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LCP according to 9.2.1.1(2)(c)(ii)(B)</a:t>
            </a:r>
          </a:p>
        </p:txBody>
      </p:sp>
      <p:sp>
        <p:nvSpPr>
          <p:cNvPr id="8" name="Rectangle: Rounded Corners 7">
            <a:extLst>
              <a:ext uri="{FF2B5EF4-FFF2-40B4-BE49-F238E27FC236}">
                <a16:creationId xmlns:a16="http://schemas.microsoft.com/office/drawing/2014/main" id="{0EF8B526-90C0-5D3E-E1FC-0F95DFBC20FE}"/>
              </a:ext>
            </a:extLst>
          </p:cNvPr>
          <p:cNvSpPr/>
          <p:nvPr/>
        </p:nvSpPr>
        <p:spPr>
          <a:xfrm>
            <a:off x="5314120"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sp>
        <p:nvSpPr>
          <p:cNvPr id="9" name="Rectangle: Rounded Corners 8">
            <a:extLst>
              <a:ext uri="{FF2B5EF4-FFF2-40B4-BE49-F238E27FC236}">
                <a16:creationId xmlns:a16="http://schemas.microsoft.com/office/drawing/2014/main" id="{D316EFFB-11EE-1DB9-2948-FE2C027E35EC}"/>
              </a:ext>
            </a:extLst>
          </p:cNvPr>
          <p:cNvSpPr/>
          <p:nvPr/>
        </p:nvSpPr>
        <p:spPr>
          <a:xfrm>
            <a:off x="7655336"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Compare the modified LCP and the executed IA. Use the lower value for each year. </a:t>
            </a:r>
          </a:p>
        </p:txBody>
      </p:sp>
      <p:sp>
        <p:nvSpPr>
          <p:cNvPr id="10" name="Rectangle: Rounded Corners 9">
            <a:extLst>
              <a:ext uri="{FF2B5EF4-FFF2-40B4-BE49-F238E27FC236}">
                <a16:creationId xmlns:a16="http://schemas.microsoft.com/office/drawing/2014/main" id="{3FD7CB90-BFE9-C3BE-7F89-483753DFB0C3}"/>
              </a:ext>
            </a:extLst>
          </p:cNvPr>
          <p:cNvSpPr/>
          <p:nvPr/>
        </p:nvSpPr>
        <p:spPr>
          <a:xfrm>
            <a:off x="9996552" y="154167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Load is </a:t>
            </a:r>
            <a:r>
              <a:rPr lang="en-US" sz="1000" b="1"/>
              <a:t>base load </a:t>
            </a:r>
            <a:r>
              <a:rPr lang="en-US" sz="1000"/>
              <a:t>in all years according to this schedule</a:t>
            </a:r>
          </a:p>
        </p:txBody>
      </p:sp>
      <p:cxnSp>
        <p:nvCxnSpPr>
          <p:cNvPr id="12" name="Straight Arrow Connector 11">
            <a:extLst>
              <a:ext uri="{FF2B5EF4-FFF2-40B4-BE49-F238E27FC236}">
                <a16:creationId xmlns:a16="http://schemas.microsoft.com/office/drawing/2014/main" id="{E744A821-6357-B59F-3A84-F6D3D86F5061}"/>
              </a:ext>
            </a:extLst>
          </p:cNvPr>
          <p:cNvCxnSpPr>
            <a:stCxn id="5" idx="3"/>
            <a:endCxn id="6" idx="1"/>
          </p:cNvCxnSpPr>
          <p:nvPr/>
        </p:nvCxnSpPr>
        <p:spPr>
          <a:xfrm>
            <a:off x="2160105"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90A7F7D8-8EFB-481A-CDAD-9F2F26191781}"/>
              </a:ext>
            </a:extLst>
          </p:cNvPr>
          <p:cNvCxnSpPr>
            <a:cxnSpLocks/>
            <a:stCxn id="6" idx="3"/>
            <a:endCxn id="8" idx="1"/>
          </p:cNvCxnSpPr>
          <p:nvPr/>
        </p:nvCxnSpPr>
        <p:spPr>
          <a:xfrm>
            <a:off x="4501321"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2690F8C1-9781-7662-1097-0A7BB9EA9ED6}"/>
              </a:ext>
            </a:extLst>
          </p:cNvPr>
          <p:cNvCxnSpPr>
            <a:cxnSpLocks/>
            <a:stCxn id="8" idx="3"/>
            <a:endCxn id="9" idx="1"/>
          </p:cNvCxnSpPr>
          <p:nvPr/>
        </p:nvCxnSpPr>
        <p:spPr>
          <a:xfrm>
            <a:off x="6842537"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0398A20-CB91-CDCF-68F9-FD5D8DF89621}"/>
              </a:ext>
            </a:extLst>
          </p:cNvPr>
          <p:cNvCxnSpPr>
            <a:cxnSpLocks/>
            <a:stCxn id="9" idx="3"/>
            <a:endCxn id="10" idx="1"/>
          </p:cNvCxnSpPr>
          <p:nvPr/>
        </p:nvCxnSpPr>
        <p:spPr>
          <a:xfrm>
            <a:off x="9183753"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632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6FD24-5613-4B88-133F-58CA8292F3F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38E219A-0F02-389C-B2FC-0AD33273EB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38E219A-0F02-389C-B2FC-0AD33273EBF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B1FEAF5-7DA9-8233-8E2A-A484EE4E56B8}"/>
              </a:ext>
            </a:extLst>
          </p:cNvPr>
          <p:cNvPicPr>
            <a:picLocks noChangeAspect="1"/>
          </p:cNvPicPr>
          <p:nvPr/>
        </p:nvPicPr>
        <p:blipFill>
          <a:blip r:embed="rId8"/>
          <a:stretch>
            <a:fillRect/>
          </a:stretch>
        </p:blipFill>
        <p:spPr>
          <a:xfrm>
            <a:off x="1257300" y="1677533"/>
            <a:ext cx="6271456" cy="2633667"/>
          </a:xfrm>
          <a:prstGeom prst="rect">
            <a:avLst/>
          </a:prstGeom>
        </p:spPr>
      </p:pic>
      <p:sp>
        <p:nvSpPr>
          <p:cNvPr id="2" name="Title 1">
            <a:extLst>
              <a:ext uri="{FF2B5EF4-FFF2-40B4-BE49-F238E27FC236}">
                <a16:creationId xmlns:a16="http://schemas.microsoft.com/office/drawing/2014/main" id="{9AD47E8F-E076-1595-AB2C-7C80EE03CAA6}"/>
              </a:ext>
            </a:extLst>
          </p:cNvPr>
          <p:cNvSpPr>
            <a:spLocks noGrp="1"/>
          </p:cNvSpPr>
          <p:nvPr>
            <p:ph type="title"/>
          </p:nvPr>
        </p:nvSpPr>
        <p:spPr>
          <a:xfrm>
            <a:off x="1257300" y="457200"/>
            <a:ext cx="10401300" cy="332399"/>
          </a:xfrm>
        </p:spPr>
        <p:txBody>
          <a:bodyPr vert="horz">
            <a:spAutoFit/>
          </a:bodyPr>
          <a:lstStyle/>
          <a:p>
            <a:r>
              <a:rPr lang="en-US"/>
              <a:t>Case Study (1/7): Complete and valid LLIS </a:t>
            </a:r>
            <a:r>
              <a:rPr lang="en-US" u="sng"/>
              <a:t>ONLY</a:t>
            </a:r>
          </a:p>
        </p:txBody>
      </p:sp>
      <p:sp>
        <p:nvSpPr>
          <p:cNvPr id="4" name="Slide Number Placeholder 3">
            <a:extLst>
              <a:ext uri="{FF2B5EF4-FFF2-40B4-BE49-F238E27FC236}">
                <a16:creationId xmlns:a16="http://schemas.microsoft.com/office/drawing/2014/main" id="{4298BD2C-17B6-322E-35C4-CA0C0F06CC0E}"/>
              </a:ext>
            </a:extLst>
          </p:cNvPr>
          <p:cNvSpPr>
            <a:spLocks noGrp="1"/>
          </p:cNvSpPr>
          <p:nvPr>
            <p:ph type="sldNum" sz="quarter" idx="12"/>
          </p:nvPr>
        </p:nvSpPr>
        <p:spPr/>
        <p:txBody>
          <a:bodyPr/>
          <a:lstStyle/>
          <a:p>
            <a:fld id="{BCDE79FB-97BA-492B-8D57-F1373F9ADA95}" type="slidenum">
              <a:rPr lang="en-US" smtClean="0"/>
              <a:t>57</a:t>
            </a:fld>
            <a:endParaRPr lang="en-US"/>
          </a:p>
        </p:txBody>
      </p:sp>
      <p:grpSp>
        <p:nvGrpSpPr>
          <p:cNvPr id="22" name="Group 21">
            <a:extLst>
              <a:ext uri="{FF2B5EF4-FFF2-40B4-BE49-F238E27FC236}">
                <a16:creationId xmlns:a16="http://schemas.microsoft.com/office/drawing/2014/main" id="{059078D1-2E1C-BAD4-97A4-C183EEC15209}"/>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E218AB1-9258-97DA-14A2-F7A58DB244CE}"/>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C5ED07F-DFC6-C261-EE6E-378D0E122CE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A0DA4459-BCAB-982A-DB41-E594A3A77E5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68AC0879-85F9-5DA9-82E4-BD39249A7EE5}"/>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B1CB33A-2B4E-94BB-B2A3-56E190EFE35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64BE3C9E-7272-8C78-1788-C73CF623CB3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Peak MW using the executed IA</a:t>
            </a:r>
          </a:p>
        </p:txBody>
      </p:sp>
      <p:sp>
        <p:nvSpPr>
          <p:cNvPr id="10" name="Rectangle 9">
            <a:extLst>
              <a:ext uri="{FF2B5EF4-FFF2-40B4-BE49-F238E27FC236}">
                <a16:creationId xmlns:a16="http://schemas.microsoft.com/office/drawing/2014/main" id="{08A7658B-C3D1-91AF-8615-6FDABE293D1B}"/>
              </a:ext>
            </a:extLst>
          </p:cNvPr>
          <p:cNvSpPr/>
          <p:nvPr/>
        </p:nvSpPr>
        <p:spPr>
          <a:xfrm>
            <a:off x="1693610" y="2073498"/>
            <a:ext cx="1274970" cy="2236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13E8394-2048-4239-0753-CABEF69FA954}"/>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Interconnection Agreement Peak MW and MVAR using the executed Interconnection Agreement (IA) or equivalent agreement</a:t>
            </a:r>
          </a:p>
          <a:p>
            <a:pPr lvl="1">
              <a:buFont typeface="Arial" panose="020B0604020202020204" pitchFamily="34" charset="0"/>
              <a:buChar char="•"/>
            </a:pPr>
            <a:r>
              <a:rPr lang="en-US" sz="1400"/>
              <a:t>Enter the maximum load level contractually permitted in each annual model year</a:t>
            </a:r>
          </a:p>
          <a:p>
            <a:pPr lvl="1">
              <a:buFont typeface="Arial" panose="020B0604020202020204" pitchFamily="34" charset="0"/>
              <a:buChar char="•"/>
            </a:pPr>
            <a:r>
              <a:rPr lang="en-US" sz="1400"/>
              <a:t>These values are used later to determine the final Output Peak MW schedule</a:t>
            </a:r>
          </a:p>
        </p:txBody>
      </p:sp>
      <p:pic>
        <p:nvPicPr>
          <p:cNvPr id="13" name="Picture 12">
            <a:extLst>
              <a:ext uri="{FF2B5EF4-FFF2-40B4-BE49-F238E27FC236}">
                <a16:creationId xmlns:a16="http://schemas.microsoft.com/office/drawing/2014/main" id="{9D65155C-D719-F64E-6CFA-152B83087EFA}"/>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3" name="5. Source">
            <a:extLst>
              <a:ext uri="{FF2B5EF4-FFF2-40B4-BE49-F238E27FC236}">
                <a16:creationId xmlns:a16="http://schemas.microsoft.com/office/drawing/2014/main" id="{5763D8B1-7271-F1DE-576B-CE030A08D427}"/>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6663659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CB388-477D-3C8F-EFC8-4E63B00F48B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52BB420-A446-5B57-39FE-9B53F09248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252BB420-A446-5B57-39FE-9B53F092487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F59462BB-9FE5-6EFF-A810-D657CBC311A3}"/>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8" name="Picture 7">
            <a:extLst>
              <a:ext uri="{FF2B5EF4-FFF2-40B4-BE49-F238E27FC236}">
                <a16:creationId xmlns:a16="http://schemas.microsoft.com/office/drawing/2014/main" id="{D989C8BD-032E-DA48-BDDC-2E2CF4830CB7}"/>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2" name="Title 1">
            <a:extLst>
              <a:ext uri="{FF2B5EF4-FFF2-40B4-BE49-F238E27FC236}">
                <a16:creationId xmlns:a16="http://schemas.microsoft.com/office/drawing/2014/main" id="{2F24E43C-AE74-8827-084A-0FCADC00B208}"/>
              </a:ext>
            </a:extLst>
          </p:cNvPr>
          <p:cNvSpPr>
            <a:spLocks noGrp="1"/>
          </p:cNvSpPr>
          <p:nvPr>
            <p:ph type="title"/>
          </p:nvPr>
        </p:nvSpPr>
        <p:spPr>
          <a:xfrm>
            <a:off x="1257300" y="457200"/>
            <a:ext cx="10401300" cy="332399"/>
          </a:xfrm>
        </p:spPr>
        <p:txBody>
          <a:bodyPr vert="horz">
            <a:spAutoFit/>
          </a:bodyPr>
          <a:lstStyle/>
          <a:p>
            <a:r>
              <a:rPr lang="en-US"/>
              <a:t>Case Study (2/7): Complete and valid LLIS </a:t>
            </a:r>
            <a:r>
              <a:rPr lang="en-US" u="sng"/>
              <a:t>ONLY</a:t>
            </a:r>
          </a:p>
        </p:txBody>
      </p:sp>
      <p:sp>
        <p:nvSpPr>
          <p:cNvPr id="4" name="Slide Number Placeholder 3">
            <a:extLst>
              <a:ext uri="{FF2B5EF4-FFF2-40B4-BE49-F238E27FC236}">
                <a16:creationId xmlns:a16="http://schemas.microsoft.com/office/drawing/2014/main" id="{A2273728-B36F-89FF-4EF9-D7AFE99D33EB}"/>
              </a:ext>
            </a:extLst>
          </p:cNvPr>
          <p:cNvSpPr>
            <a:spLocks noGrp="1"/>
          </p:cNvSpPr>
          <p:nvPr>
            <p:ph type="sldNum" sz="quarter" idx="12"/>
          </p:nvPr>
        </p:nvSpPr>
        <p:spPr/>
        <p:txBody>
          <a:bodyPr/>
          <a:lstStyle/>
          <a:p>
            <a:fld id="{BCDE79FB-97BA-492B-8D57-F1373F9ADA95}" type="slidenum">
              <a:rPr lang="en-US" smtClean="0"/>
              <a:t>58</a:t>
            </a:fld>
            <a:endParaRPr lang="en-US"/>
          </a:p>
        </p:txBody>
      </p:sp>
      <p:grpSp>
        <p:nvGrpSpPr>
          <p:cNvPr id="22" name="Group 21">
            <a:extLst>
              <a:ext uri="{FF2B5EF4-FFF2-40B4-BE49-F238E27FC236}">
                <a16:creationId xmlns:a16="http://schemas.microsoft.com/office/drawing/2014/main" id="{7566DDC8-1B36-D992-176A-A760A3C742D3}"/>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172C3110-14CF-0013-E4CB-B702EA6FEBF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C9B8FAD-0497-A5E6-16CA-3BC86BC96AE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CAC7F8C9-167D-C15E-B412-F7DB67F0584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1ECE3C94-D855-40B8-812B-30EAFF3C4AB8}"/>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AA44B1A-2760-1AEC-1F0A-A243A24008B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9C8563F8-FEAE-95F6-8C73-EE60E7813208}"/>
              </a:ext>
            </a:extLst>
          </p:cNvPr>
          <p:cNvSpPr txBox="1">
            <a:spLocks/>
          </p:cNvSpPr>
          <p:nvPr/>
        </p:nvSpPr>
        <p:spPr>
          <a:xfrm>
            <a:off x="8631176" y="1734008"/>
            <a:ext cx="3027424" cy="15465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Existing LCP Peak MW and MVAR using the approved LLIS Load Commissioning Plan (LCP)</a:t>
            </a:r>
          </a:p>
          <a:p>
            <a:pPr lvl="1">
              <a:buFont typeface="Arial" panose="020B0604020202020204" pitchFamily="34" charset="0"/>
              <a:buChar char="•"/>
            </a:pPr>
            <a:r>
              <a:rPr lang="en-US" sz="1400"/>
              <a:t>For each annual model year, enter the load level reflected in the approved LLIS schedule</a:t>
            </a:r>
          </a:p>
        </p:txBody>
      </p:sp>
      <p:sp>
        <p:nvSpPr>
          <p:cNvPr id="7" name="TextBox 6">
            <a:extLst>
              <a:ext uri="{FF2B5EF4-FFF2-40B4-BE49-F238E27FC236}">
                <a16:creationId xmlns:a16="http://schemas.microsoft.com/office/drawing/2014/main" id="{E6311A4B-6784-50F7-2E0B-BF30D7795D80}"/>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Existing LCP Peak MW and MVAR</a:t>
            </a:r>
          </a:p>
        </p:txBody>
      </p:sp>
      <p:sp>
        <p:nvSpPr>
          <p:cNvPr id="10" name="Rectangle 9">
            <a:extLst>
              <a:ext uri="{FF2B5EF4-FFF2-40B4-BE49-F238E27FC236}">
                <a16:creationId xmlns:a16="http://schemas.microsoft.com/office/drawing/2014/main" id="{F8B73A84-5495-AFF4-8347-363651D4ED39}"/>
              </a:ext>
            </a:extLst>
          </p:cNvPr>
          <p:cNvSpPr/>
          <p:nvPr/>
        </p:nvSpPr>
        <p:spPr>
          <a:xfrm>
            <a:off x="3477215" y="2434974"/>
            <a:ext cx="771744"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 Source">
            <a:extLst>
              <a:ext uri="{FF2B5EF4-FFF2-40B4-BE49-F238E27FC236}">
                <a16:creationId xmlns:a16="http://schemas.microsoft.com/office/drawing/2014/main" id="{403668C8-D4EE-F16E-F6F2-774F5F4ABBEE}"/>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7209730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85614-4B51-F3A5-F29E-4E05D6C8806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8E67A1C-6708-9D6B-C4C5-1CE5F58D92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F8E67A1C-6708-9D6B-C4C5-1CE5F58D920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4FF068ED-D99A-83A9-8F2A-675F07E5C43F}"/>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8" name="Picture 7">
            <a:extLst>
              <a:ext uri="{FF2B5EF4-FFF2-40B4-BE49-F238E27FC236}">
                <a16:creationId xmlns:a16="http://schemas.microsoft.com/office/drawing/2014/main" id="{47A9A15A-017E-F206-7BC5-F7AB21EB533B}"/>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2" name="Title 1">
            <a:extLst>
              <a:ext uri="{FF2B5EF4-FFF2-40B4-BE49-F238E27FC236}">
                <a16:creationId xmlns:a16="http://schemas.microsoft.com/office/drawing/2014/main" id="{F5C4AB35-CFB0-8A3A-A8DD-757200F6B3A7}"/>
              </a:ext>
            </a:extLst>
          </p:cNvPr>
          <p:cNvSpPr>
            <a:spLocks noGrp="1"/>
          </p:cNvSpPr>
          <p:nvPr>
            <p:ph type="title"/>
          </p:nvPr>
        </p:nvSpPr>
        <p:spPr>
          <a:xfrm>
            <a:off x="1257300" y="457200"/>
            <a:ext cx="10401300" cy="332399"/>
          </a:xfrm>
        </p:spPr>
        <p:txBody>
          <a:bodyPr vert="horz">
            <a:spAutoFit/>
          </a:bodyPr>
          <a:lstStyle/>
          <a:p>
            <a:r>
              <a:rPr lang="en-US"/>
              <a:t>Case Study (3/7): Complete and valid LLIS </a:t>
            </a:r>
            <a:r>
              <a:rPr lang="en-US" u="sng"/>
              <a:t>ONLY</a:t>
            </a:r>
          </a:p>
        </p:txBody>
      </p:sp>
      <p:sp>
        <p:nvSpPr>
          <p:cNvPr id="4" name="Slide Number Placeholder 3">
            <a:extLst>
              <a:ext uri="{FF2B5EF4-FFF2-40B4-BE49-F238E27FC236}">
                <a16:creationId xmlns:a16="http://schemas.microsoft.com/office/drawing/2014/main" id="{9D6CF718-0220-09EC-7E15-A7904F1D707E}"/>
              </a:ext>
            </a:extLst>
          </p:cNvPr>
          <p:cNvSpPr>
            <a:spLocks noGrp="1"/>
          </p:cNvSpPr>
          <p:nvPr>
            <p:ph type="sldNum" sz="quarter" idx="12"/>
          </p:nvPr>
        </p:nvSpPr>
        <p:spPr/>
        <p:txBody>
          <a:bodyPr/>
          <a:lstStyle/>
          <a:p>
            <a:fld id="{BCDE79FB-97BA-492B-8D57-F1373F9ADA95}" type="slidenum">
              <a:rPr lang="en-US" smtClean="0"/>
              <a:t>59</a:t>
            </a:fld>
            <a:endParaRPr lang="en-US"/>
          </a:p>
        </p:txBody>
      </p:sp>
      <p:grpSp>
        <p:nvGrpSpPr>
          <p:cNvPr id="22" name="Group 21">
            <a:extLst>
              <a:ext uri="{FF2B5EF4-FFF2-40B4-BE49-F238E27FC236}">
                <a16:creationId xmlns:a16="http://schemas.microsoft.com/office/drawing/2014/main" id="{3B528D47-03CF-A439-9CD7-480EDA42C0D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DE22595-27EB-5313-959C-576C0F903D2F}"/>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EC7AD79-70B8-8FDF-9CA0-8B8D00C9BCD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7DF9643-F76E-C9A6-0831-8207A56461ED}"/>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ED02692-F87A-CCFD-2DA7-4EC08178AAB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97E5F49-F5F2-2933-A689-A74EE6962F84}"/>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 name="TextBox 2">
            <a:extLst>
              <a:ext uri="{FF2B5EF4-FFF2-40B4-BE49-F238E27FC236}">
                <a16:creationId xmlns:a16="http://schemas.microsoft.com/office/drawing/2014/main" id="{E0C9E7ED-D590-748A-04CD-CF22099DABDF}"/>
              </a:ext>
            </a:extLst>
          </p:cNvPr>
          <p:cNvSpPr txBox="1">
            <a:spLocks/>
          </p:cNvSpPr>
          <p:nvPr/>
        </p:nvSpPr>
        <p:spPr>
          <a:xfrm>
            <a:off x="8631176" y="1734008"/>
            <a:ext cx="3027424" cy="42088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load increase that depends on a transmission upgrade, enter the controlling upgrade in LLIS Required Controlling Upgrade</a:t>
            </a:r>
          </a:p>
          <a:p>
            <a:pPr lvl="1">
              <a:buFont typeface="Arial" panose="020B0604020202020204" pitchFamily="34" charset="0"/>
              <a:buChar char="•"/>
            </a:pPr>
            <a:r>
              <a:rPr lang="en-US" sz="1400"/>
              <a:t>If the upgrade appears in the latest TPIT report, enter the latest TPIT in-service date in LLIS TPIT ISD</a:t>
            </a:r>
          </a:p>
          <a:p>
            <a:pPr lvl="1">
              <a:buFont typeface="Arial" panose="020B0604020202020204" pitchFamily="34" charset="0"/>
              <a:buChar char="•"/>
            </a:pPr>
            <a:r>
              <a:rPr lang="en-US" sz="1400"/>
              <a:t>If a load increase depends on a transmission upgrade but the upgrade is not included in the latest TPIT report, enter the controlling transmission upgrade in LLIS Required Controlling Upgrade and leave LLIS TPIT ISD blank</a:t>
            </a:r>
          </a:p>
          <a:p>
            <a:pPr lvl="1">
              <a:buFont typeface="Arial" panose="020B0604020202020204" pitchFamily="34" charset="0"/>
              <a:buChar char="•"/>
            </a:pPr>
            <a:r>
              <a:rPr lang="en-US" sz="1400"/>
              <a:t>These entries determine whether the LLIS load increase remains available in the original year or is deferred to a later year</a:t>
            </a:r>
          </a:p>
        </p:txBody>
      </p:sp>
      <p:sp>
        <p:nvSpPr>
          <p:cNvPr id="5" name="TextBox 4">
            <a:extLst>
              <a:ext uri="{FF2B5EF4-FFF2-40B4-BE49-F238E27FC236}">
                <a16:creationId xmlns:a16="http://schemas.microsoft.com/office/drawing/2014/main" id="{C1D632AD-D2BC-297B-9215-87A712EDBB6C}"/>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Enter LLIS upgrades and TPIT dates</a:t>
            </a:r>
          </a:p>
        </p:txBody>
      </p:sp>
      <p:sp>
        <p:nvSpPr>
          <p:cNvPr id="10" name="Rectangle 9">
            <a:extLst>
              <a:ext uri="{FF2B5EF4-FFF2-40B4-BE49-F238E27FC236}">
                <a16:creationId xmlns:a16="http://schemas.microsoft.com/office/drawing/2014/main" id="{915FDEF9-E94C-ADF1-29AA-EEB7DC9A2773}"/>
              </a:ext>
            </a:extLst>
          </p:cNvPr>
          <p:cNvSpPr/>
          <p:nvPr/>
        </p:nvSpPr>
        <p:spPr>
          <a:xfrm>
            <a:off x="4246836" y="2434974"/>
            <a:ext cx="825678"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6BF7C8E9-3098-0D84-58FF-080B508E34C2}"/>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53057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E18AD-4AD8-5394-0909-C5FB51EC24F2}"/>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397CA758-C60B-FFBA-1136-35E79F749CE7}"/>
              </a:ext>
            </a:extLst>
          </p:cNvPr>
          <p:cNvGraphicFramePr>
            <a:graphicFrameLocks noChangeAspect="1"/>
          </p:cNvGraphicFramePr>
          <p:nvPr>
            <p:custDataLst>
              <p:tags r:id="rId1"/>
            </p:custDataLst>
            <p:extLst>
              <p:ext uri="{D42A27DB-BD31-4B8C-83A1-F6EECF244321}">
                <p14:modId xmlns:p14="http://schemas.microsoft.com/office/powerpoint/2010/main" val="3452781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5" progId="TCLayout.ActiveDocument.1">
                  <p:embed/>
                </p:oleObj>
              </mc:Choice>
              <mc:Fallback>
                <p:oleObj name="think-cell Slide" r:id="rId27" imgW="404" imgH="405" progId="TCLayout.ActiveDocument.1">
                  <p:embed/>
                  <p:pic>
                    <p:nvPicPr>
                      <p:cNvPr id="20" name="think-cell data - do not delete" hidden="1">
                        <a:extLst>
                          <a:ext uri="{FF2B5EF4-FFF2-40B4-BE49-F238E27FC236}">
                            <a16:creationId xmlns:a16="http://schemas.microsoft.com/office/drawing/2014/main" id="{397CA758-C60B-FFBA-1136-35E79F749CE7}"/>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1F743AF7-708C-9669-214B-233CB1FE3451}"/>
              </a:ext>
            </a:extLst>
          </p:cNvPr>
          <p:cNvSpPr>
            <a:spLocks noGrp="1"/>
          </p:cNvSpPr>
          <p:nvPr>
            <p:ph type="title"/>
          </p:nvPr>
        </p:nvSpPr>
        <p:spPr>
          <a:xfrm>
            <a:off x="1257300" y="457200"/>
            <a:ext cx="10401300" cy="332399"/>
          </a:xfrm>
        </p:spPr>
        <p:txBody>
          <a:bodyPr vert="horz">
            <a:spAutoFit/>
          </a:bodyPr>
          <a:lstStyle/>
          <a:p>
            <a:r>
              <a:rPr lang="en-US"/>
              <a:t>Batch Zero eligibility submission and validation process</a:t>
            </a:r>
          </a:p>
        </p:txBody>
      </p:sp>
      <p:sp>
        <p:nvSpPr>
          <p:cNvPr id="4" name="Slide Number Placeholder 5">
            <a:extLst>
              <a:ext uri="{FF2B5EF4-FFF2-40B4-BE49-F238E27FC236}">
                <a16:creationId xmlns:a16="http://schemas.microsoft.com/office/drawing/2014/main" id="{CDF82972-4A0E-0781-E79F-F4E04ADA664A}"/>
              </a:ext>
            </a:extLst>
          </p:cNvPr>
          <p:cNvSpPr>
            <a:spLocks noGrp="1"/>
          </p:cNvSpPr>
          <p:nvPr>
            <p:ph type="sldNum" sz="quarter" idx="12"/>
          </p:nvPr>
        </p:nvSpPr>
        <p:spPr/>
        <p:txBody>
          <a:bodyPr/>
          <a:lstStyle/>
          <a:p>
            <a:fld id="{BCDE79FB-97BA-492B-8D57-F1373F9ADA95}" type="slidenum">
              <a:rPr lang="en-US" smtClean="0"/>
              <a:t>6</a:t>
            </a:fld>
            <a:endParaRPr lang="en-US"/>
          </a:p>
        </p:txBody>
      </p:sp>
      <p:sp>
        <p:nvSpPr>
          <p:cNvPr id="30" name="Rectangle 29">
            <a:extLst>
              <a:ext uri="{FF2B5EF4-FFF2-40B4-BE49-F238E27FC236}">
                <a16:creationId xmlns:a16="http://schemas.microsoft.com/office/drawing/2014/main" id="{592B0F40-4FEB-A8AF-7DF6-5EDA0B19AA15}"/>
              </a:ext>
            </a:extLst>
          </p:cNvPr>
          <p:cNvSpPr/>
          <p:nvPr/>
        </p:nvSpPr>
        <p:spPr>
          <a:xfrm>
            <a:off x="9848076" y="123009"/>
            <a:ext cx="182880" cy="182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 5">
            <a:extLst>
              <a:ext uri="{FF2B5EF4-FFF2-40B4-BE49-F238E27FC236}">
                <a16:creationId xmlns:a16="http://schemas.microsoft.com/office/drawing/2014/main" id="{9F235157-BAD7-514A-E51F-85BF408EC78B}"/>
              </a:ext>
            </a:extLst>
          </p:cNvPr>
          <p:cNvSpPr>
            <a:spLocks/>
          </p:cNvSpPr>
          <p:nvPr/>
        </p:nvSpPr>
        <p:spPr>
          <a:xfrm>
            <a:off x="10030453" y="83644"/>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ILLE</a:t>
            </a:r>
          </a:p>
        </p:txBody>
      </p:sp>
      <p:sp>
        <p:nvSpPr>
          <p:cNvPr id="32" name="Rectangle 31">
            <a:extLst>
              <a:ext uri="{FF2B5EF4-FFF2-40B4-BE49-F238E27FC236}">
                <a16:creationId xmlns:a16="http://schemas.microsoft.com/office/drawing/2014/main" id="{2C7D942A-AB61-48A5-F3B2-3DF0CFEA4AB0}"/>
              </a:ext>
            </a:extLst>
          </p:cNvPr>
          <p:cNvSpPr/>
          <p:nvPr/>
        </p:nvSpPr>
        <p:spPr>
          <a:xfrm>
            <a:off x="9848076" y="354088"/>
            <a:ext cx="182880" cy="182880"/>
          </a:xfrm>
          <a:prstGeom prst="rect">
            <a:avLst/>
          </a:prstGeom>
          <a:solidFill>
            <a:srgbClr val="BFBFB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Text 5">
            <a:extLst>
              <a:ext uri="{FF2B5EF4-FFF2-40B4-BE49-F238E27FC236}">
                <a16:creationId xmlns:a16="http://schemas.microsoft.com/office/drawing/2014/main" id="{1D2475EA-EECA-0D8F-5EFC-7527D83D2219}"/>
              </a:ext>
            </a:extLst>
          </p:cNvPr>
          <p:cNvSpPr>
            <a:spLocks/>
          </p:cNvSpPr>
          <p:nvPr/>
        </p:nvSpPr>
        <p:spPr>
          <a:xfrm>
            <a:off x="10030453" y="314723"/>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TSP/DSP</a:t>
            </a:r>
          </a:p>
        </p:txBody>
      </p:sp>
      <p:sp>
        <p:nvSpPr>
          <p:cNvPr id="31" name="Rectangle 30">
            <a:extLst>
              <a:ext uri="{FF2B5EF4-FFF2-40B4-BE49-F238E27FC236}">
                <a16:creationId xmlns:a16="http://schemas.microsoft.com/office/drawing/2014/main" id="{6ABB2C64-FA93-762E-EC8E-47B34A1BB68F}"/>
              </a:ext>
            </a:extLst>
          </p:cNvPr>
          <p:cNvSpPr/>
          <p:nvPr/>
        </p:nvSpPr>
        <p:spPr>
          <a:xfrm>
            <a:off x="9848076" y="585166"/>
            <a:ext cx="182880" cy="182880"/>
          </a:xfrm>
          <a:prstGeom prst="rect">
            <a:avLst/>
          </a:prstGeom>
          <a:solidFill>
            <a:srgbClr val="3DBED1">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Text 5">
            <a:extLst>
              <a:ext uri="{FF2B5EF4-FFF2-40B4-BE49-F238E27FC236}">
                <a16:creationId xmlns:a16="http://schemas.microsoft.com/office/drawing/2014/main" id="{D9B07E91-1347-FA65-5A70-B8E59D3C8DEA}"/>
              </a:ext>
            </a:extLst>
          </p:cNvPr>
          <p:cNvSpPr>
            <a:spLocks/>
          </p:cNvSpPr>
          <p:nvPr/>
        </p:nvSpPr>
        <p:spPr>
          <a:xfrm>
            <a:off x="10030453" y="545802"/>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ERCOT</a:t>
            </a:r>
          </a:p>
        </p:txBody>
      </p:sp>
      <p:sp>
        <p:nvSpPr>
          <p:cNvPr id="109" name="5. Source">
            <a:extLst>
              <a:ext uri="{FF2B5EF4-FFF2-40B4-BE49-F238E27FC236}">
                <a16:creationId xmlns:a16="http://schemas.microsoft.com/office/drawing/2014/main" id="{4670873C-E451-5E3D-6C21-5EC44A5B4883}"/>
              </a:ext>
            </a:extLst>
          </p:cNvPr>
          <p:cNvSpPr txBox="1"/>
          <p:nvPr>
            <p:custDataLst>
              <p:tags r:id="rId2"/>
            </p:custDataLst>
          </p:nvPr>
        </p:nvSpPr>
        <p:spPr>
          <a:xfrm>
            <a:off x="860649" y="6673023"/>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5" name="Rectangle 4">
            <a:extLst>
              <a:ext uri="{FF2B5EF4-FFF2-40B4-BE49-F238E27FC236}">
                <a16:creationId xmlns:a16="http://schemas.microsoft.com/office/drawing/2014/main" id="{AE1695A6-2E77-3274-2277-03B662180F22}"/>
              </a:ext>
            </a:extLst>
          </p:cNvPr>
          <p:cNvSpPr>
            <a:spLocks/>
          </p:cNvSpPr>
          <p:nvPr/>
        </p:nvSpPr>
        <p:spPr>
          <a:xfrm>
            <a:off x="1257300" y="1079325"/>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Eligibility Path Identification</a:t>
            </a:r>
          </a:p>
        </p:txBody>
      </p:sp>
      <p:sp>
        <p:nvSpPr>
          <p:cNvPr id="12" name="TextBox 11">
            <a:extLst>
              <a:ext uri="{FF2B5EF4-FFF2-40B4-BE49-F238E27FC236}">
                <a16:creationId xmlns:a16="http://schemas.microsoft.com/office/drawing/2014/main" id="{DA1D70CA-B315-9065-4AE6-E69BDF32BF77}"/>
              </a:ext>
            </a:extLst>
          </p:cNvPr>
          <p:cNvSpPr txBox="1">
            <a:spLocks/>
          </p:cNvSpPr>
          <p:nvPr/>
        </p:nvSpPr>
        <p:spPr>
          <a:xfrm>
            <a:off x="4387065" y="1079325"/>
            <a:ext cx="7271535" cy="30777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cs typeface="Arial"/>
              </a:rPr>
              <a:t>Working with TSP/DSP, ILLE uses the Load Information Form (LIF) to identify the applicable Batch Zero eligibility pathway and the associated submission requirements and documentation</a:t>
            </a:r>
          </a:p>
        </p:txBody>
      </p:sp>
      <p:sp>
        <p:nvSpPr>
          <p:cNvPr id="73" name="TrackerNumWhite 3">
            <a:extLst>
              <a:ext uri="{FF2B5EF4-FFF2-40B4-BE49-F238E27FC236}">
                <a16:creationId xmlns:a16="http://schemas.microsoft.com/office/drawing/2014/main" id="{9F2F4AEC-C0DE-8657-C93C-410840B55E72}"/>
              </a:ext>
            </a:extLst>
          </p:cNvPr>
          <p:cNvSpPr/>
          <p:nvPr>
            <p:custDataLst>
              <p:tags r:id="rId3"/>
            </p:custDataLst>
          </p:nvPr>
        </p:nvSpPr>
        <p:spPr>
          <a:xfrm>
            <a:off x="873347" y="1106240"/>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endParaRPr lang="en-US" sz="1400" b="1" err="1">
              <a:solidFill>
                <a:schemeClr val="bg1"/>
              </a:solidFill>
            </a:endParaRPr>
          </a:p>
        </p:txBody>
      </p:sp>
      <p:sp>
        <p:nvSpPr>
          <p:cNvPr id="23" name="Rectangle 22">
            <a:extLst>
              <a:ext uri="{FF2B5EF4-FFF2-40B4-BE49-F238E27FC236}">
                <a16:creationId xmlns:a16="http://schemas.microsoft.com/office/drawing/2014/main" id="{187FBE6E-75A6-ABC7-E175-CB2AE86E336F}"/>
              </a:ext>
            </a:extLst>
          </p:cNvPr>
          <p:cNvSpPr>
            <a:spLocks/>
          </p:cNvSpPr>
          <p:nvPr/>
        </p:nvSpPr>
        <p:spPr>
          <a:xfrm>
            <a:off x="1257300" y="1564541"/>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Preparation of Submission Materials</a:t>
            </a:r>
          </a:p>
        </p:txBody>
      </p:sp>
      <p:sp>
        <p:nvSpPr>
          <p:cNvPr id="24" name="TextBox 23">
            <a:extLst>
              <a:ext uri="{FF2B5EF4-FFF2-40B4-BE49-F238E27FC236}">
                <a16:creationId xmlns:a16="http://schemas.microsoft.com/office/drawing/2014/main" id="{61DB6593-C181-15EF-7FBC-4DC9A89F62AB}"/>
              </a:ext>
            </a:extLst>
          </p:cNvPr>
          <p:cNvSpPr txBox="1">
            <a:spLocks/>
          </p:cNvSpPr>
          <p:nvPr/>
        </p:nvSpPr>
        <p:spPr>
          <a:xfrm>
            <a:off x="4387065" y="1564541"/>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executes the required attestations, and prepares technical documentation, forms, and supporting evidence applicable to the selected eligibility pathway</a:t>
            </a:r>
          </a:p>
        </p:txBody>
      </p:sp>
      <p:sp>
        <p:nvSpPr>
          <p:cNvPr id="74" name="TrackerNumWhite 3">
            <a:extLst>
              <a:ext uri="{FF2B5EF4-FFF2-40B4-BE49-F238E27FC236}">
                <a16:creationId xmlns:a16="http://schemas.microsoft.com/office/drawing/2014/main" id="{7B835297-71D8-AC7C-4BE0-D93853F3A27A}"/>
              </a:ext>
            </a:extLst>
          </p:cNvPr>
          <p:cNvSpPr/>
          <p:nvPr>
            <p:custDataLst>
              <p:tags r:id="rId4"/>
            </p:custDataLst>
          </p:nvPr>
        </p:nvSpPr>
        <p:spPr>
          <a:xfrm>
            <a:off x="873347" y="1591456"/>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45" name="Rectangle 44">
            <a:extLst>
              <a:ext uri="{FF2B5EF4-FFF2-40B4-BE49-F238E27FC236}">
                <a16:creationId xmlns:a16="http://schemas.microsoft.com/office/drawing/2014/main" id="{E63B10CE-3EB4-59F7-3A45-06C66A149D08}"/>
              </a:ext>
            </a:extLst>
          </p:cNvPr>
          <p:cNvSpPr>
            <a:spLocks/>
          </p:cNvSpPr>
          <p:nvPr/>
        </p:nvSpPr>
        <p:spPr>
          <a:xfrm>
            <a:off x="1257300" y="2049758"/>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Submission of Materials</a:t>
            </a:r>
          </a:p>
        </p:txBody>
      </p:sp>
      <p:sp>
        <p:nvSpPr>
          <p:cNvPr id="46" name="TextBox 45">
            <a:extLst>
              <a:ext uri="{FF2B5EF4-FFF2-40B4-BE49-F238E27FC236}">
                <a16:creationId xmlns:a16="http://schemas.microsoft.com/office/drawing/2014/main" id="{51E8DCC6-BF13-A6BF-D052-2B892547195A}"/>
              </a:ext>
            </a:extLst>
          </p:cNvPr>
          <p:cNvSpPr txBox="1">
            <a:spLocks/>
          </p:cNvSpPr>
          <p:nvPr/>
        </p:nvSpPr>
        <p:spPr>
          <a:xfrm>
            <a:off x="4387065" y="2049758"/>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submits the applicable materials and supporting evidence to the Interconnecting TSP/DSP and, where required, directly to ERCOT (e.g., dynamic load models and supporting documentation)</a:t>
            </a:r>
          </a:p>
        </p:txBody>
      </p:sp>
      <p:sp>
        <p:nvSpPr>
          <p:cNvPr id="75" name="TrackerNumWhite 3">
            <a:extLst>
              <a:ext uri="{FF2B5EF4-FFF2-40B4-BE49-F238E27FC236}">
                <a16:creationId xmlns:a16="http://schemas.microsoft.com/office/drawing/2014/main" id="{F7E2EBDA-284B-120B-9C1F-C4F089D31F14}"/>
              </a:ext>
            </a:extLst>
          </p:cNvPr>
          <p:cNvSpPr/>
          <p:nvPr>
            <p:custDataLst>
              <p:tags r:id="rId5"/>
            </p:custDataLst>
          </p:nvPr>
        </p:nvSpPr>
        <p:spPr>
          <a:xfrm>
            <a:off x="873347" y="2073875"/>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49" name="Rectangle 48">
            <a:extLst>
              <a:ext uri="{FF2B5EF4-FFF2-40B4-BE49-F238E27FC236}">
                <a16:creationId xmlns:a16="http://schemas.microsoft.com/office/drawing/2014/main" id="{A3A29FDA-EF43-FA96-C456-D56AA040B07C}"/>
              </a:ext>
            </a:extLst>
          </p:cNvPr>
          <p:cNvSpPr>
            <a:spLocks/>
          </p:cNvSpPr>
          <p:nvPr/>
        </p:nvSpPr>
        <p:spPr>
          <a:xfrm>
            <a:off x="1257300" y="2534974"/>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Review Coordination</a:t>
            </a:r>
          </a:p>
        </p:txBody>
      </p:sp>
      <p:sp>
        <p:nvSpPr>
          <p:cNvPr id="51" name="TextBox 50">
            <a:extLst>
              <a:ext uri="{FF2B5EF4-FFF2-40B4-BE49-F238E27FC236}">
                <a16:creationId xmlns:a16="http://schemas.microsoft.com/office/drawing/2014/main" id="{50A5F612-7053-74B8-F41E-CBB6A2460C63}"/>
              </a:ext>
            </a:extLst>
          </p:cNvPr>
          <p:cNvSpPr txBox="1">
            <a:spLocks/>
          </p:cNvSpPr>
          <p:nvPr/>
        </p:nvSpPr>
        <p:spPr>
          <a:xfrm>
            <a:off x="4387065" y="2534974"/>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coordinate responsibility for reviewing submission materials, determine the applicable Eligibility/Entry Path, and prepare the LCP</a:t>
            </a:r>
            <a:r>
              <a:rPr lang="en-US" sz="1100" baseline="30000"/>
              <a:t>2</a:t>
            </a:r>
            <a:r>
              <a:rPr lang="en-US" sz="1100"/>
              <a:t>. Review responsibility and completion status are tracked within the LIF</a:t>
            </a:r>
          </a:p>
        </p:txBody>
      </p:sp>
      <p:sp>
        <p:nvSpPr>
          <p:cNvPr id="76" name="TrackerNumWhite 3">
            <a:extLst>
              <a:ext uri="{FF2B5EF4-FFF2-40B4-BE49-F238E27FC236}">
                <a16:creationId xmlns:a16="http://schemas.microsoft.com/office/drawing/2014/main" id="{B0AA0664-136E-549B-C6E5-0C1579A87200}"/>
              </a:ext>
            </a:extLst>
          </p:cNvPr>
          <p:cNvSpPr/>
          <p:nvPr>
            <p:custDataLst>
              <p:tags r:id="rId6"/>
            </p:custDataLst>
          </p:nvPr>
        </p:nvSpPr>
        <p:spPr>
          <a:xfrm>
            <a:off x="873347" y="2559091"/>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4</a:t>
            </a:r>
          </a:p>
        </p:txBody>
      </p:sp>
      <p:sp>
        <p:nvSpPr>
          <p:cNvPr id="54" name="Rectangle 53">
            <a:extLst>
              <a:ext uri="{FF2B5EF4-FFF2-40B4-BE49-F238E27FC236}">
                <a16:creationId xmlns:a16="http://schemas.microsoft.com/office/drawing/2014/main" id="{54893FBB-D8E0-1E01-205F-5B10D6B4B857}"/>
              </a:ext>
            </a:extLst>
          </p:cNvPr>
          <p:cNvSpPr>
            <a:spLocks/>
          </p:cNvSpPr>
          <p:nvPr/>
        </p:nvSpPr>
        <p:spPr>
          <a:xfrm>
            <a:off x="1257300" y="3020190"/>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Validation and Completeness Review</a:t>
            </a:r>
          </a:p>
        </p:txBody>
      </p:sp>
      <p:sp>
        <p:nvSpPr>
          <p:cNvPr id="55" name="TextBox 54">
            <a:extLst>
              <a:ext uri="{FF2B5EF4-FFF2-40B4-BE49-F238E27FC236}">
                <a16:creationId xmlns:a16="http://schemas.microsoft.com/office/drawing/2014/main" id="{1AAB3CB4-AD95-7726-536B-99BFDB166DE6}"/>
              </a:ext>
            </a:extLst>
          </p:cNvPr>
          <p:cNvSpPr txBox="1">
            <a:spLocks/>
          </p:cNvSpPr>
          <p:nvPr/>
        </p:nvSpPr>
        <p:spPr>
          <a:xfrm>
            <a:off x="4387065" y="3020190"/>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review submitted materials, validate completeness against the applicable eligibility requirements, and document status/comments in the LIF</a:t>
            </a:r>
          </a:p>
        </p:txBody>
      </p:sp>
      <p:sp>
        <p:nvSpPr>
          <p:cNvPr id="77" name="TrackerNumWhite 3">
            <a:extLst>
              <a:ext uri="{FF2B5EF4-FFF2-40B4-BE49-F238E27FC236}">
                <a16:creationId xmlns:a16="http://schemas.microsoft.com/office/drawing/2014/main" id="{5F60186D-3030-F579-2AF8-A09A5D46B5FE}"/>
              </a:ext>
            </a:extLst>
          </p:cNvPr>
          <p:cNvSpPr/>
          <p:nvPr>
            <p:custDataLst>
              <p:tags r:id="rId7"/>
            </p:custDataLst>
          </p:nvPr>
        </p:nvSpPr>
        <p:spPr>
          <a:xfrm>
            <a:off x="873347" y="3044307"/>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5</a:t>
            </a:r>
          </a:p>
        </p:txBody>
      </p:sp>
      <p:sp>
        <p:nvSpPr>
          <p:cNvPr id="62" name="Rectangle 61">
            <a:extLst>
              <a:ext uri="{FF2B5EF4-FFF2-40B4-BE49-F238E27FC236}">
                <a16:creationId xmlns:a16="http://schemas.microsoft.com/office/drawing/2014/main" id="{A2DBC424-DE16-75F2-B606-91E34393B1D1}"/>
              </a:ext>
            </a:extLst>
          </p:cNvPr>
          <p:cNvSpPr>
            <a:spLocks/>
          </p:cNvSpPr>
          <p:nvPr/>
        </p:nvSpPr>
        <p:spPr>
          <a:xfrm>
            <a:off x="1257300" y="3990623"/>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Final Package Assembly</a:t>
            </a:r>
          </a:p>
        </p:txBody>
      </p:sp>
      <p:sp>
        <p:nvSpPr>
          <p:cNvPr id="63" name="TextBox 62">
            <a:extLst>
              <a:ext uri="{FF2B5EF4-FFF2-40B4-BE49-F238E27FC236}">
                <a16:creationId xmlns:a16="http://schemas.microsoft.com/office/drawing/2014/main" id="{4DBD95CF-307A-8B71-1AFE-CAFBC753B2BA}"/>
              </a:ext>
            </a:extLst>
          </p:cNvPr>
          <p:cNvSpPr txBox="1">
            <a:spLocks/>
          </p:cNvSpPr>
          <p:nvPr/>
        </p:nvSpPr>
        <p:spPr>
          <a:xfrm>
            <a:off x="4387065" y="3990623"/>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finalize the coordinated eligibility package and confirm all applicable items are complete within the LIF</a:t>
            </a:r>
          </a:p>
        </p:txBody>
      </p:sp>
      <p:sp>
        <p:nvSpPr>
          <p:cNvPr id="79" name="TrackerNumWhite 3">
            <a:extLst>
              <a:ext uri="{FF2B5EF4-FFF2-40B4-BE49-F238E27FC236}">
                <a16:creationId xmlns:a16="http://schemas.microsoft.com/office/drawing/2014/main" id="{21BF83B7-0515-2E4E-9BEC-8ABF10932943}"/>
              </a:ext>
            </a:extLst>
          </p:cNvPr>
          <p:cNvSpPr/>
          <p:nvPr>
            <p:custDataLst>
              <p:tags r:id="rId8"/>
            </p:custDataLst>
          </p:nvPr>
        </p:nvSpPr>
        <p:spPr>
          <a:xfrm>
            <a:off x="873347" y="4014740"/>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7</a:t>
            </a:r>
          </a:p>
        </p:txBody>
      </p:sp>
      <p:sp>
        <p:nvSpPr>
          <p:cNvPr id="65" name="Rectangle 64">
            <a:extLst>
              <a:ext uri="{FF2B5EF4-FFF2-40B4-BE49-F238E27FC236}">
                <a16:creationId xmlns:a16="http://schemas.microsoft.com/office/drawing/2014/main" id="{519E4CD6-359F-43E9-F45B-20E490841BF9}"/>
              </a:ext>
            </a:extLst>
          </p:cNvPr>
          <p:cNvSpPr>
            <a:spLocks/>
          </p:cNvSpPr>
          <p:nvPr/>
        </p:nvSpPr>
        <p:spPr>
          <a:xfrm>
            <a:off x="1257300" y="4475839"/>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Submission to ERCOT</a:t>
            </a:r>
          </a:p>
        </p:txBody>
      </p:sp>
      <p:sp>
        <p:nvSpPr>
          <p:cNvPr id="66" name="TextBox 65">
            <a:extLst>
              <a:ext uri="{FF2B5EF4-FFF2-40B4-BE49-F238E27FC236}">
                <a16:creationId xmlns:a16="http://schemas.microsoft.com/office/drawing/2014/main" id="{37DF94D9-1F7B-BCED-DD74-80E2ADFE67CC}"/>
              </a:ext>
            </a:extLst>
          </p:cNvPr>
          <p:cNvSpPr txBox="1">
            <a:spLocks/>
          </p:cNvSpPr>
          <p:nvPr/>
        </p:nvSpPr>
        <p:spPr>
          <a:xfrm>
            <a:off x="4387065" y="4475839"/>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 submits the final coordinated eligibility package to ERCOT via email with the Interconnecting DSP and ILLE copied, where applicable</a:t>
            </a:r>
          </a:p>
        </p:txBody>
      </p:sp>
      <p:sp>
        <p:nvSpPr>
          <p:cNvPr id="80" name="TrackerNumWhite 3">
            <a:extLst>
              <a:ext uri="{FF2B5EF4-FFF2-40B4-BE49-F238E27FC236}">
                <a16:creationId xmlns:a16="http://schemas.microsoft.com/office/drawing/2014/main" id="{5C9EC155-2FE0-922B-1D05-4C0F0A463094}"/>
              </a:ext>
            </a:extLst>
          </p:cNvPr>
          <p:cNvSpPr/>
          <p:nvPr>
            <p:custDataLst>
              <p:tags r:id="rId9"/>
            </p:custDataLst>
          </p:nvPr>
        </p:nvSpPr>
        <p:spPr>
          <a:xfrm>
            <a:off x="873347" y="4502754"/>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8</a:t>
            </a:r>
          </a:p>
        </p:txBody>
      </p:sp>
      <p:sp>
        <p:nvSpPr>
          <p:cNvPr id="68" name="Rectangle 67">
            <a:extLst>
              <a:ext uri="{FF2B5EF4-FFF2-40B4-BE49-F238E27FC236}">
                <a16:creationId xmlns:a16="http://schemas.microsoft.com/office/drawing/2014/main" id="{118454F6-D9EF-B4E7-CC98-F1C6CACC1BD0}"/>
              </a:ext>
            </a:extLst>
          </p:cNvPr>
          <p:cNvSpPr>
            <a:spLocks/>
          </p:cNvSpPr>
          <p:nvPr/>
        </p:nvSpPr>
        <p:spPr>
          <a:xfrm>
            <a:off x="1257300" y="4961056"/>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 Initial Eligibility Assessment</a:t>
            </a:r>
            <a:endParaRPr lang="en-US" sz="1100" b="1">
              <a:solidFill>
                <a:schemeClr val="tx1"/>
              </a:solidFill>
            </a:endParaRPr>
          </a:p>
        </p:txBody>
      </p:sp>
      <p:sp>
        <p:nvSpPr>
          <p:cNvPr id="69" name="TextBox 68">
            <a:extLst>
              <a:ext uri="{FF2B5EF4-FFF2-40B4-BE49-F238E27FC236}">
                <a16:creationId xmlns:a16="http://schemas.microsoft.com/office/drawing/2014/main" id="{F40A5943-1213-62FE-79CC-207A607583BF}"/>
              </a:ext>
            </a:extLst>
          </p:cNvPr>
          <p:cNvSpPr txBox="1">
            <a:spLocks/>
          </p:cNvSpPr>
          <p:nvPr/>
        </p:nvSpPr>
        <p:spPr>
          <a:xfrm>
            <a:off x="4387065" y="4961056"/>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performs validation of the Batch Zero eligibility package, including attestations, TSP/DSP confirmations, and submission completeness</a:t>
            </a:r>
          </a:p>
        </p:txBody>
      </p:sp>
      <p:sp>
        <p:nvSpPr>
          <p:cNvPr id="81" name="TrackerNumWhite 3">
            <a:extLst>
              <a:ext uri="{FF2B5EF4-FFF2-40B4-BE49-F238E27FC236}">
                <a16:creationId xmlns:a16="http://schemas.microsoft.com/office/drawing/2014/main" id="{DA298352-6B0D-1B85-495D-F00D74B4DDA3}"/>
              </a:ext>
            </a:extLst>
          </p:cNvPr>
          <p:cNvSpPr/>
          <p:nvPr>
            <p:custDataLst>
              <p:tags r:id="rId10"/>
            </p:custDataLst>
          </p:nvPr>
        </p:nvSpPr>
        <p:spPr>
          <a:xfrm>
            <a:off x="873347" y="4987971"/>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9</a:t>
            </a:r>
          </a:p>
        </p:txBody>
      </p:sp>
      <p:cxnSp>
        <p:nvCxnSpPr>
          <p:cNvPr id="84" name="Straight Arrow Connector 83">
            <a:extLst>
              <a:ext uri="{FF2B5EF4-FFF2-40B4-BE49-F238E27FC236}">
                <a16:creationId xmlns:a16="http://schemas.microsoft.com/office/drawing/2014/main" id="{DAB518A1-F9A9-DC4F-D912-B56B0C7EB0EF}"/>
              </a:ext>
            </a:extLst>
          </p:cNvPr>
          <p:cNvCxnSpPr>
            <a:cxnSpLocks/>
            <a:endCxn id="23" idx="0"/>
          </p:cNvCxnSpPr>
          <p:nvPr/>
        </p:nvCxnSpPr>
        <p:spPr>
          <a:xfrm>
            <a:off x="2704871" y="1381506"/>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57902956-18A2-1309-7028-47209DF62495}"/>
              </a:ext>
            </a:extLst>
          </p:cNvPr>
          <p:cNvCxnSpPr>
            <a:cxnSpLocks/>
            <a:stCxn id="23" idx="2"/>
            <a:endCxn id="45" idx="0"/>
          </p:cNvCxnSpPr>
          <p:nvPr/>
        </p:nvCxnSpPr>
        <p:spPr>
          <a:xfrm>
            <a:off x="2704871" y="1866722"/>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39BCC0C-1474-A545-5380-F6B7CE401B9F}"/>
              </a:ext>
            </a:extLst>
          </p:cNvPr>
          <p:cNvCxnSpPr>
            <a:cxnSpLocks/>
            <a:stCxn id="45" idx="2"/>
            <a:endCxn id="49" idx="0"/>
          </p:cNvCxnSpPr>
          <p:nvPr/>
        </p:nvCxnSpPr>
        <p:spPr>
          <a:xfrm>
            <a:off x="2704871" y="2351939"/>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8C25DD39-CB74-5C20-CB5C-D040927D1CE5}"/>
              </a:ext>
            </a:extLst>
          </p:cNvPr>
          <p:cNvCxnSpPr>
            <a:cxnSpLocks/>
            <a:stCxn id="49" idx="2"/>
            <a:endCxn id="54" idx="0"/>
          </p:cNvCxnSpPr>
          <p:nvPr/>
        </p:nvCxnSpPr>
        <p:spPr>
          <a:xfrm>
            <a:off x="2704871" y="2837155"/>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87065610-3D12-F9C2-A9F1-6B95EC65AB0A}"/>
              </a:ext>
            </a:extLst>
          </p:cNvPr>
          <p:cNvCxnSpPr>
            <a:cxnSpLocks/>
            <a:stCxn id="54" idx="2"/>
            <a:endCxn id="58" idx="0"/>
          </p:cNvCxnSpPr>
          <p:nvPr/>
        </p:nvCxnSpPr>
        <p:spPr>
          <a:xfrm>
            <a:off x="2704871" y="3322371"/>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8AA01E22-BEA7-EA9B-0A6E-51C081CEE7BE}"/>
              </a:ext>
            </a:extLst>
          </p:cNvPr>
          <p:cNvCxnSpPr>
            <a:cxnSpLocks/>
            <a:stCxn id="58" idx="2"/>
            <a:endCxn id="62" idx="0"/>
          </p:cNvCxnSpPr>
          <p:nvPr/>
        </p:nvCxnSpPr>
        <p:spPr>
          <a:xfrm>
            <a:off x="2704871" y="3807587"/>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D2EEBE10-1C71-76B1-2FCB-A1067ADA7E29}"/>
              </a:ext>
            </a:extLst>
          </p:cNvPr>
          <p:cNvCxnSpPr>
            <a:cxnSpLocks/>
            <a:stCxn id="62" idx="2"/>
            <a:endCxn id="65" idx="0"/>
          </p:cNvCxnSpPr>
          <p:nvPr/>
        </p:nvCxnSpPr>
        <p:spPr>
          <a:xfrm>
            <a:off x="2704871" y="4292804"/>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B92137C9-C193-005E-DA24-56C0D7C5921B}"/>
              </a:ext>
            </a:extLst>
          </p:cNvPr>
          <p:cNvCxnSpPr>
            <a:cxnSpLocks/>
            <a:stCxn id="65" idx="2"/>
            <a:endCxn id="68" idx="0"/>
          </p:cNvCxnSpPr>
          <p:nvPr/>
        </p:nvCxnSpPr>
        <p:spPr>
          <a:xfrm>
            <a:off x="2704871" y="4778020"/>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6D5E0D1D-6704-2986-DFCF-6400CEABC3A4}"/>
              </a:ext>
            </a:extLst>
          </p:cNvPr>
          <p:cNvCxnSpPr>
            <a:cxnSpLocks/>
            <a:stCxn id="68" idx="2"/>
            <a:endCxn id="71" idx="0"/>
          </p:cNvCxnSpPr>
          <p:nvPr/>
        </p:nvCxnSpPr>
        <p:spPr>
          <a:xfrm>
            <a:off x="2704871" y="5263236"/>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A2CFFE65-3610-A7BE-E252-2E2D3861760B}"/>
              </a:ext>
            </a:extLst>
          </p:cNvPr>
          <p:cNvCxnSpPr>
            <a:cxnSpLocks/>
          </p:cNvCxnSpPr>
          <p:nvPr>
            <p:custDataLst>
              <p:tags r:id="rId11"/>
            </p:custDataLst>
          </p:nvPr>
        </p:nvCxnSpPr>
        <p:spPr bwMode="auto">
          <a:xfrm>
            <a:off x="4387065" y="1475821"/>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B604A386-A7D1-54F9-8DB2-8D55108D4BAC}"/>
              </a:ext>
            </a:extLst>
          </p:cNvPr>
          <p:cNvCxnSpPr>
            <a:cxnSpLocks/>
          </p:cNvCxnSpPr>
          <p:nvPr>
            <p:custDataLst>
              <p:tags r:id="rId12"/>
            </p:custDataLst>
          </p:nvPr>
        </p:nvCxnSpPr>
        <p:spPr bwMode="auto">
          <a:xfrm>
            <a:off x="4387065" y="196103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75437863-B352-D3FB-196E-7FE4946E2691}"/>
              </a:ext>
            </a:extLst>
          </p:cNvPr>
          <p:cNvCxnSpPr>
            <a:cxnSpLocks/>
          </p:cNvCxnSpPr>
          <p:nvPr>
            <p:custDataLst>
              <p:tags r:id="rId13"/>
            </p:custDataLst>
          </p:nvPr>
        </p:nvCxnSpPr>
        <p:spPr bwMode="auto">
          <a:xfrm>
            <a:off x="4387065" y="2446254"/>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27AE7541-598C-02A9-16E1-0B185EC53BD6}"/>
              </a:ext>
            </a:extLst>
          </p:cNvPr>
          <p:cNvCxnSpPr>
            <a:cxnSpLocks/>
          </p:cNvCxnSpPr>
          <p:nvPr>
            <p:custDataLst>
              <p:tags r:id="rId14"/>
            </p:custDataLst>
          </p:nvPr>
        </p:nvCxnSpPr>
        <p:spPr bwMode="auto">
          <a:xfrm>
            <a:off x="4387065" y="2931470"/>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81D7C153-59C7-7D94-5868-3DE7824F1703}"/>
              </a:ext>
            </a:extLst>
          </p:cNvPr>
          <p:cNvCxnSpPr>
            <a:cxnSpLocks/>
          </p:cNvCxnSpPr>
          <p:nvPr>
            <p:custDataLst>
              <p:tags r:id="rId15"/>
            </p:custDataLst>
          </p:nvPr>
        </p:nvCxnSpPr>
        <p:spPr bwMode="auto">
          <a:xfrm>
            <a:off x="4387065" y="3416687"/>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9AE2457B-0648-45C1-62BF-29087E7160E9}"/>
              </a:ext>
            </a:extLst>
          </p:cNvPr>
          <p:cNvCxnSpPr>
            <a:cxnSpLocks/>
          </p:cNvCxnSpPr>
          <p:nvPr>
            <p:custDataLst>
              <p:tags r:id="rId16"/>
            </p:custDataLst>
          </p:nvPr>
        </p:nvCxnSpPr>
        <p:spPr bwMode="auto">
          <a:xfrm>
            <a:off x="4387065" y="3901903"/>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BD41F1A2-90F6-EFA8-6CC4-FB118E7D6C99}"/>
              </a:ext>
            </a:extLst>
          </p:cNvPr>
          <p:cNvCxnSpPr>
            <a:cxnSpLocks/>
          </p:cNvCxnSpPr>
          <p:nvPr>
            <p:custDataLst>
              <p:tags r:id="rId17"/>
            </p:custDataLst>
          </p:nvPr>
        </p:nvCxnSpPr>
        <p:spPr bwMode="auto">
          <a:xfrm>
            <a:off x="4387065" y="4387119"/>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FDF665AA-C92F-6664-84C4-15402802CF18}"/>
              </a:ext>
            </a:extLst>
          </p:cNvPr>
          <p:cNvCxnSpPr>
            <a:cxnSpLocks/>
          </p:cNvCxnSpPr>
          <p:nvPr>
            <p:custDataLst>
              <p:tags r:id="rId18"/>
            </p:custDataLst>
          </p:nvPr>
        </p:nvCxnSpPr>
        <p:spPr bwMode="auto">
          <a:xfrm>
            <a:off x="4387065" y="4872336"/>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656E465-AB41-C68B-D719-F85951C1C3D6}"/>
              </a:ext>
            </a:extLst>
          </p:cNvPr>
          <p:cNvCxnSpPr>
            <a:cxnSpLocks/>
          </p:cNvCxnSpPr>
          <p:nvPr>
            <p:custDataLst>
              <p:tags r:id="rId19"/>
            </p:custDataLst>
          </p:nvPr>
        </p:nvCxnSpPr>
        <p:spPr bwMode="auto">
          <a:xfrm>
            <a:off x="4387065" y="5357552"/>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22ACAC3D-F564-9E89-452E-629B5822731C}"/>
              </a:ext>
            </a:extLst>
          </p:cNvPr>
          <p:cNvCxnSpPr>
            <a:cxnSpLocks/>
          </p:cNvCxnSpPr>
          <p:nvPr/>
        </p:nvCxnSpPr>
        <p:spPr>
          <a:xfrm>
            <a:off x="516191" y="1106240"/>
            <a:ext cx="0" cy="12879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693E8A3-E9C3-E01E-D21D-6CFA41E87FD0}"/>
              </a:ext>
            </a:extLst>
          </p:cNvPr>
          <p:cNvCxnSpPr>
            <a:cxnSpLocks/>
          </p:cNvCxnSpPr>
          <p:nvPr/>
        </p:nvCxnSpPr>
        <p:spPr>
          <a:xfrm>
            <a:off x="516191" y="4858981"/>
            <a:ext cx="0" cy="53383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D70F388-C0C8-7264-0D94-120A9783FD2A}"/>
              </a:ext>
            </a:extLst>
          </p:cNvPr>
          <p:cNvSpPr txBox="1">
            <a:spLocks/>
          </p:cNvSpPr>
          <p:nvPr/>
        </p:nvSpPr>
        <p:spPr>
          <a:xfrm>
            <a:off x="281962" y="1610292"/>
            <a:ext cx="468458"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Until Jul 10 </a:t>
            </a:r>
          </a:p>
        </p:txBody>
      </p:sp>
      <p:cxnSp>
        <p:nvCxnSpPr>
          <p:cNvPr id="11" name="Straight Arrow Connector 10">
            <a:extLst>
              <a:ext uri="{FF2B5EF4-FFF2-40B4-BE49-F238E27FC236}">
                <a16:creationId xmlns:a16="http://schemas.microsoft.com/office/drawing/2014/main" id="{722DB29B-F0AA-FB02-72F5-7B269EBC48A7}"/>
              </a:ext>
            </a:extLst>
          </p:cNvPr>
          <p:cNvCxnSpPr>
            <a:cxnSpLocks/>
          </p:cNvCxnSpPr>
          <p:nvPr/>
        </p:nvCxnSpPr>
        <p:spPr>
          <a:xfrm>
            <a:off x="516191" y="2497069"/>
            <a:ext cx="0" cy="228095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3FB44E6-FF26-87DE-997E-4BC8CFDCDAD4}"/>
              </a:ext>
            </a:extLst>
          </p:cNvPr>
          <p:cNvSpPr txBox="1">
            <a:spLocks/>
          </p:cNvSpPr>
          <p:nvPr/>
        </p:nvSpPr>
        <p:spPr>
          <a:xfrm>
            <a:off x="258539" y="3497646"/>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Jul 10- Jul 24</a:t>
            </a:r>
          </a:p>
        </p:txBody>
      </p:sp>
      <p:sp>
        <p:nvSpPr>
          <p:cNvPr id="19" name="TextBox 18">
            <a:extLst>
              <a:ext uri="{FF2B5EF4-FFF2-40B4-BE49-F238E27FC236}">
                <a16:creationId xmlns:a16="http://schemas.microsoft.com/office/drawing/2014/main" id="{ECB23517-C506-6DA2-6979-7A91821B5FDB}"/>
              </a:ext>
            </a:extLst>
          </p:cNvPr>
          <p:cNvSpPr txBox="1">
            <a:spLocks/>
          </p:cNvSpPr>
          <p:nvPr/>
        </p:nvSpPr>
        <p:spPr>
          <a:xfrm>
            <a:off x="258539" y="4981227"/>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Jul 24-Aug 7</a:t>
            </a:r>
          </a:p>
        </p:txBody>
      </p:sp>
      <p:cxnSp>
        <p:nvCxnSpPr>
          <p:cNvPr id="15" name="Straight Arrow Connector 14">
            <a:extLst>
              <a:ext uri="{FF2B5EF4-FFF2-40B4-BE49-F238E27FC236}">
                <a16:creationId xmlns:a16="http://schemas.microsoft.com/office/drawing/2014/main" id="{8E10FD85-3370-29F4-E67D-101CB986A333}"/>
              </a:ext>
            </a:extLst>
          </p:cNvPr>
          <p:cNvCxnSpPr>
            <a:cxnSpLocks/>
          </p:cNvCxnSpPr>
          <p:nvPr/>
        </p:nvCxnSpPr>
        <p:spPr>
          <a:xfrm>
            <a:off x="516191" y="5460878"/>
            <a:ext cx="0" cy="78158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CD02093F-F572-69DE-79F4-83ADBA22CE19}"/>
              </a:ext>
            </a:extLst>
          </p:cNvPr>
          <p:cNvSpPr txBox="1">
            <a:spLocks/>
          </p:cNvSpPr>
          <p:nvPr/>
        </p:nvSpPr>
        <p:spPr>
          <a:xfrm>
            <a:off x="258539" y="5711771"/>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Aug 7-Aug 31</a:t>
            </a:r>
          </a:p>
        </p:txBody>
      </p:sp>
      <p:sp>
        <p:nvSpPr>
          <p:cNvPr id="58" name="Rectangle 57">
            <a:extLst>
              <a:ext uri="{FF2B5EF4-FFF2-40B4-BE49-F238E27FC236}">
                <a16:creationId xmlns:a16="http://schemas.microsoft.com/office/drawing/2014/main" id="{D30D5399-05A5-C219-D395-BFF29284EE6C}"/>
              </a:ext>
            </a:extLst>
          </p:cNvPr>
          <p:cNvSpPr>
            <a:spLocks/>
          </p:cNvSpPr>
          <p:nvPr/>
        </p:nvSpPr>
        <p:spPr>
          <a:xfrm>
            <a:off x="1257300" y="3505407"/>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60" name="TextBox 59">
            <a:extLst>
              <a:ext uri="{FF2B5EF4-FFF2-40B4-BE49-F238E27FC236}">
                <a16:creationId xmlns:a16="http://schemas.microsoft.com/office/drawing/2014/main" id="{29C21540-87A5-B918-8BF3-20D83409A674}"/>
              </a:ext>
            </a:extLst>
          </p:cNvPr>
          <p:cNvSpPr txBox="1">
            <a:spLocks/>
          </p:cNvSpPr>
          <p:nvPr/>
        </p:nvSpPr>
        <p:spPr>
          <a:xfrm>
            <a:off x="4387065" y="3505407"/>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provides administrative corrections, clarifications, or non-material supplemental information to address issues identified during TSP/DSP review</a:t>
            </a:r>
            <a:r>
              <a:rPr lang="en-US" sz="1100" baseline="30000"/>
              <a:t>1</a:t>
            </a:r>
            <a:endParaRPr lang="en-US" sz="1100"/>
          </a:p>
        </p:txBody>
      </p:sp>
      <p:sp>
        <p:nvSpPr>
          <p:cNvPr id="78" name="TrackerNumWhite 3">
            <a:extLst>
              <a:ext uri="{FF2B5EF4-FFF2-40B4-BE49-F238E27FC236}">
                <a16:creationId xmlns:a16="http://schemas.microsoft.com/office/drawing/2014/main" id="{6E7184CC-6847-BA9A-4360-328D2A403B2F}"/>
              </a:ext>
            </a:extLst>
          </p:cNvPr>
          <p:cNvSpPr/>
          <p:nvPr>
            <p:custDataLst>
              <p:tags r:id="rId20"/>
            </p:custDataLst>
          </p:nvPr>
        </p:nvSpPr>
        <p:spPr>
          <a:xfrm>
            <a:off x="873347" y="3529524"/>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6</a:t>
            </a:r>
          </a:p>
        </p:txBody>
      </p:sp>
      <p:sp>
        <p:nvSpPr>
          <p:cNvPr id="33" name="Rectangle 32">
            <a:extLst>
              <a:ext uri="{FF2B5EF4-FFF2-40B4-BE49-F238E27FC236}">
                <a16:creationId xmlns:a16="http://schemas.microsoft.com/office/drawing/2014/main" id="{A6917547-553B-5295-D80F-A8355B22C711}"/>
              </a:ext>
            </a:extLst>
          </p:cNvPr>
          <p:cNvSpPr>
            <a:spLocks/>
          </p:cNvSpPr>
          <p:nvPr/>
        </p:nvSpPr>
        <p:spPr>
          <a:xfrm>
            <a:off x="1257300"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7" name="Rectangle 36">
            <a:extLst>
              <a:ext uri="{FF2B5EF4-FFF2-40B4-BE49-F238E27FC236}">
                <a16:creationId xmlns:a16="http://schemas.microsoft.com/office/drawing/2014/main" id="{78B8D624-8070-3D37-DA13-0FE4F6EFDE6B}"/>
              </a:ext>
            </a:extLst>
          </p:cNvPr>
          <p:cNvSpPr>
            <a:spLocks/>
          </p:cNvSpPr>
          <p:nvPr/>
        </p:nvSpPr>
        <p:spPr>
          <a:xfrm>
            <a:off x="1510193"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8" name="Rectangle 37">
            <a:extLst>
              <a:ext uri="{FF2B5EF4-FFF2-40B4-BE49-F238E27FC236}">
                <a16:creationId xmlns:a16="http://schemas.microsoft.com/office/drawing/2014/main" id="{6CFC05EC-F0FD-6637-5FEE-C744FFAF6A7F}"/>
              </a:ext>
            </a:extLst>
          </p:cNvPr>
          <p:cNvSpPr>
            <a:spLocks/>
          </p:cNvSpPr>
          <p:nvPr/>
        </p:nvSpPr>
        <p:spPr>
          <a:xfrm>
            <a:off x="2015979"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9" name="Rectangle 38">
            <a:extLst>
              <a:ext uri="{FF2B5EF4-FFF2-40B4-BE49-F238E27FC236}">
                <a16:creationId xmlns:a16="http://schemas.microsoft.com/office/drawing/2014/main" id="{2402D8B8-4A5E-983C-4132-23D1F5DD7CCD}"/>
              </a:ext>
            </a:extLst>
          </p:cNvPr>
          <p:cNvSpPr>
            <a:spLocks/>
          </p:cNvSpPr>
          <p:nvPr/>
        </p:nvSpPr>
        <p:spPr>
          <a:xfrm>
            <a:off x="2521765"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0" name="Rectangle 39">
            <a:extLst>
              <a:ext uri="{FF2B5EF4-FFF2-40B4-BE49-F238E27FC236}">
                <a16:creationId xmlns:a16="http://schemas.microsoft.com/office/drawing/2014/main" id="{705CD86A-3EDB-219D-F660-31FAA54C51D2}"/>
              </a:ext>
            </a:extLst>
          </p:cNvPr>
          <p:cNvSpPr>
            <a:spLocks/>
          </p:cNvSpPr>
          <p:nvPr/>
        </p:nvSpPr>
        <p:spPr>
          <a:xfrm>
            <a:off x="2774658"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1" name="Rectangle 40">
            <a:extLst>
              <a:ext uri="{FF2B5EF4-FFF2-40B4-BE49-F238E27FC236}">
                <a16:creationId xmlns:a16="http://schemas.microsoft.com/office/drawing/2014/main" id="{D14B0164-107E-3E83-079B-CC21F6B854A3}"/>
              </a:ext>
            </a:extLst>
          </p:cNvPr>
          <p:cNvSpPr>
            <a:spLocks/>
          </p:cNvSpPr>
          <p:nvPr/>
        </p:nvSpPr>
        <p:spPr>
          <a:xfrm>
            <a:off x="3027551"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2" name="Rectangle 41">
            <a:extLst>
              <a:ext uri="{FF2B5EF4-FFF2-40B4-BE49-F238E27FC236}">
                <a16:creationId xmlns:a16="http://schemas.microsoft.com/office/drawing/2014/main" id="{24A447BC-5202-467D-0593-B55FCC656B80}"/>
              </a:ext>
            </a:extLst>
          </p:cNvPr>
          <p:cNvSpPr>
            <a:spLocks/>
          </p:cNvSpPr>
          <p:nvPr/>
        </p:nvSpPr>
        <p:spPr>
          <a:xfrm>
            <a:off x="3280444"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3" name="Rectangle 42">
            <a:extLst>
              <a:ext uri="{FF2B5EF4-FFF2-40B4-BE49-F238E27FC236}">
                <a16:creationId xmlns:a16="http://schemas.microsoft.com/office/drawing/2014/main" id="{0505BF35-6306-1166-BF65-F7BBAFB7645C}"/>
              </a:ext>
            </a:extLst>
          </p:cNvPr>
          <p:cNvSpPr>
            <a:spLocks/>
          </p:cNvSpPr>
          <p:nvPr/>
        </p:nvSpPr>
        <p:spPr>
          <a:xfrm>
            <a:off x="3533337"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4" name="Rectangle 43">
            <a:extLst>
              <a:ext uri="{FF2B5EF4-FFF2-40B4-BE49-F238E27FC236}">
                <a16:creationId xmlns:a16="http://schemas.microsoft.com/office/drawing/2014/main" id="{329C249C-66D7-4398-0D8A-1AB5DA0AE490}"/>
              </a:ext>
            </a:extLst>
          </p:cNvPr>
          <p:cNvSpPr>
            <a:spLocks/>
          </p:cNvSpPr>
          <p:nvPr/>
        </p:nvSpPr>
        <p:spPr>
          <a:xfrm>
            <a:off x="3786230"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7" name="Rectangle 46">
            <a:extLst>
              <a:ext uri="{FF2B5EF4-FFF2-40B4-BE49-F238E27FC236}">
                <a16:creationId xmlns:a16="http://schemas.microsoft.com/office/drawing/2014/main" id="{D5B10EE3-E6E0-858F-DA04-00E63DF1CED9}"/>
              </a:ext>
            </a:extLst>
          </p:cNvPr>
          <p:cNvSpPr>
            <a:spLocks/>
          </p:cNvSpPr>
          <p:nvPr/>
        </p:nvSpPr>
        <p:spPr>
          <a:xfrm>
            <a:off x="4039119"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6" name="Rectangle 55">
            <a:extLst>
              <a:ext uri="{FF2B5EF4-FFF2-40B4-BE49-F238E27FC236}">
                <a16:creationId xmlns:a16="http://schemas.microsoft.com/office/drawing/2014/main" id="{722ED5C4-69CF-C036-C418-E362ABDD3C15}"/>
              </a:ext>
            </a:extLst>
          </p:cNvPr>
          <p:cNvSpPr>
            <a:spLocks/>
          </p:cNvSpPr>
          <p:nvPr/>
        </p:nvSpPr>
        <p:spPr>
          <a:xfrm>
            <a:off x="1763086"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7" name="Rectangle 56">
            <a:extLst>
              <a:ext uri="{FF2B5EF4-FFF2-40B4-BE49-F238E27FC236}">
                <a16:creationId xmlns:a16="http://schemas.microsoft.com/office/drawing/2014/main" id="{BE4E4CA8-C958-E08F-D8FA-85B0A8726FFD}"/>
              </a:ext>
            </a:extLst>
          </p:cNvPr>
          <p:cNvSpPr>
            <a:spLocks/>
          </p:cNvSpPr>
          <p:nvPr/>
        </p:nvSpPr>
        <p:spPr>
          <a:xfrm>
            <a:off x="2268872"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9" name="TextBox 58">
            <a:extLst>
              <a:ext uri="{FF2B5EF4-FFF2-40B4-BE49-F238E27FC236}">
                <a16:creationId xmlns:a16="http://schemas.microsoft.com/office/drawing/2014/main" id="{81FE5F95-0BC6-3A8D-9FC4-2C60FAA6EA00}"/>
              </a:ext>
            </a:extLst>
          </p:cNvPr>
          <p:cNvSpPr txBox="1">
            <a:spLocks/>
          </p:cNvSpPr>
          <p:nvPr/>
        </p:nvSpPr>
        <p:spPr>
          <a:xfrm>
            <a:off x="1430555" y="3579553"/>
            <a:ext cx="2548633"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100" b="1"/>
              <a:t>Package Reconciliation and Follow-up</a:t>
            </a:r>
          </a:p>
        </p:txBody>
      </p:sp>
      <p:sp>
        <p:nvSpPr>
          <p:cNvPr id="71" name="Rectangle 70">
            <a:extLst>
              <a:ext uri="{FF2B5EF4-FFF2-40B4-BE49-F238E27FC236}">
                <a16:creationId xmlns:a16="http://schemas.microsoft.com/office/drawing/2014/main" id="{06935BF8-E65F-30A8-E525-F3CB49A5D7C2}"/>
              </a:ext>
            </a:extLst>
          </p:cNvPr>
          <p:cNvSpPr>
            <a:spLocks/>
          </p:cNvSpPr>
          <p:nvPr/>
        </p:nvSpPr>
        <p:spPr>
          <a:xfrm>
            <a:off x="1257300" y="5446272"/>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bg1"/>
              </a:solidFill>
            </a:endParaRPr>
          </a:p>
        </p:txBody>
      </p:sp>
      <p:sp>
        <p:nvSpPr>
          <p:cNvPr id="72" name="TextBox 71">
            <a:extLst>
              <a:ext uri="{FF2B5EF4-FFF2-40B4-BE49-F238E27FC236}">
                <a16:creationId xmlns:a16="http://schemas.microsoft.com/office/drawing/2014/main" id="{10F988B6-0D39-3B94-CCAF-42AAA5629AA0}"/>
              </a:ext>
            </a:extLst>
          </p:cNvPr>
          <p:cNvSpPr txBox="1">
            <a:spLocks/>
          </p:cNvSpPr>
          <p:nvPr/>
        </p:nvSpPr>
        <p:spPr>
          <a:xfrm>
            <a:off x="4387065" y="5449462"/>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notifies ILLEs of identified dynamic model or data deficiencies. ILLEs submit corrected models, updated parameters, or supplemental technical information during the cure period</a:t>
            </a:r>
          </a:p>
        </p:txBody>
      </p:sp>
      <p:sp>
        <p:nvSpPr>
          <p:cNvPr id="82" name="TrackerNumWhite 3">
            <a:extLst>
              <a:ext uri="{FF2B5EF4-FFF2-40B4-BE49-F238E27FC236}">
                <a16:creationId xmlns:a16="http://schemas.microsoft.com/office/drawing/2014/main" id="{C2FCD52E-2665-A3FF-D796-C7679A9C932F}"/>
              </a:ext>
            </a:extLst>
          </p:cNvPr>
          <p:cNvSpPr/>
          <p:nvPr>
            <p:custDataLst>
              <p:tags r:id="rId21"/>
            </p:custDataLst>
          </p:nvPr>
        </p:nvSpPr>
        <p:spPr>
          <a:xfrm>
            <a:off x="873347" y="5473579"/>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10</a:t>
            </a:r>
          </a:p>
        </p:txBody>
      </p:sp>
      <p:sp>
        <p:nvSpPr>
          <p:cNvPr id="87" name="Rectangle 86">
            <a:extLst>
              <a:ext uri="{FF2B5EF4-FFF2-40B4-BE49-F238E27FC236}">
                <a16:creationId xmlns:a16="http://schemas.microsoft.com/office/drawing/2014/main" id="{7311CCD2-1E53-1A0E-1C86-EFF39AFDAB09}"/>
              </a:ext>
            </a:extLst>
          </p:cNvPr>
          <p:cNvSpPr>
            <a:spLocks/>
          </p:cNvSpPr>
          <p:nvPr/>
        </p:nvSpPr>
        <p:spPr>
          <a:xfrm>
            <a:off x="1257300"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89" name="Rectangle 88">
            <a:extLst>
              <a:ext uri="{FF2B5EF4-FFF2-40B4-BE49-F238E27FC236}">
                <a16:creationId xmlns:a16="http://schemas.microsoft.com/office/drawing/2014/main" id="{F4180C94-3939-AC1A-D58E-F1A7BB8577E5}"/>
              </a:ext>
            </a:extLst>
          </p:cNvPr>
          <p:cNvSpPr>
            <a:spLocks/>
          </p:cNvSpPr>
          <p:nvPr/>
        </p:nvSpPr>
        <p:spPr>
          <a:xfrm>
            <a:off x="1510193"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0" name="Rectangle 89">
            <a:extLst>
              <a:ext uri="{FF2B5EF4-FFF2-40B4-BE49-F238E27FC236}">
                <a16:creationId xmlns:a16="http://schemas.microsoft.com/office/drawing/2014/main" id="{41109B5E-2BA6-2CDC-9C4E-228389E553AA}"/>
              </a:ext>
            </a:extLst>
          </p:cNvPr>
          <p:cNvSpPr>
            <a:spLocks/>
          </p:cNvSpPr>
          <p:nvPr/>
        </p:nvSpPr>
        <p:spPr>
          <a:xfrm>
            <a:off x="2015979"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2" name="Rectangle 91">
            <a:extLst>
              <a:ext uri="{FF2B5EF4-FFF2-40B4-BE49-F238E27FC236}">
                <a16:creationId xmlns:a16="http://schemas.microsoft.com/office/drawing/2014/main" id="{133736CB-979B-4FF7-B778-C8E769614F74}"/>
              </a:ext>
            </a:extLst>
          </p:cNvPr>
          <p:cNvSpPr>
            <a:spLocks/>
          </p:cNvSpPr>
          <p:nvPr/>
        </p:nvSpPr>
        <p:spPr>
          <a:xfrm>
            <a:off x="2521765"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3" name="Rectangle 92">
            <a:extLst>
              <a:ext uri="{FF2B5EF4-FFF2-40B4-BE49-F238E27FC236}">
                <a16:creationId xmlns:a16="http://schemas.microsoft.com/office/drawing/2014/main" id="{1223E2B1-F784-2FCE-5E5D-3AF1E6316FAC}"/>
              </a:ext>
            </a:extLst>
          </p:cNvPr>
          <p:cNvSpPr>
            <a:spLocks/>
          </p:cNvSpPr>
          <p:nvPr/>
        </p:nvSpPr>
        <p:spPr>
          <a:xfrm>
            <a:off x="2774658"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5" name="Rectangle 94">
            <a:extLst>
              <a:ext uri="{FF2B5EF4-FFF2-40B4-BE49-F238E27FC236}">
                <a16:creationId xmlns:a16="http://schemas.microsoft.com/office/drawing/2014/main" id="{6705E63E-2F9D-4356-1736-AD13312AA4AB}"/>
              </a:ext>
            </a:extLst>
          </p:cNvPr>
          <p:cNvSpPr>
            <a:spLocks/>
          </p:cNvSpPr>
          <p:nvPr/>
        </p:nvSpPr>
        <p:spPr>
          <a:xfrm>
            <a:off x="3027551"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6" name="Rectangle 95">
            <a:extLst>
              <a:ext uri="{FF2B5EF4-FFF2-40B4-BE49-F238E27FC236}">
                <a16:creationId xmlns:a16="http://schemas.microsoft.com/office/drawing/2014/main" id="{D8F30BDC-2344-A0A7-AE49-9F629D837743}"/>
              </a:ext>
            </a:extLst>
          </p:cNvPr>
          <p:cNvSpPr>
            <a:spLocks/>
          </p:cNvSpPr>
          <p:nvPr/>
        </p:nvSpPr>
        <p:spPr>
          <a:xfrm>
            <a:off x="3280444"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8" name="Rectangle 97">
            <a:extLst>
              <a:ext uri="{FF2B5EF4-FFF2-40B4-BE49-F238E27FC236}">
                <a16:creationId xmlns:a16="http://schemas.microsoft.com/office/drawing/2014/main" id="{625D9314-96F3-9EBF-2CE1-5B3272CA32D9}"/>
              </a:ext>
            </a:extLst>
          </p:cNvPr>
          <p:cNvSpPr>
            <a:spLocks/>
          </p:cNvSpPr>
          <p:nvPr/>
        </p:nvSpPr>
        <p:spPr>
          <a:xfrm>
            <a:off x="3533337"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9" name="Rectangle 98">
            <a:extLst>
              <a:ext uri="{FF2B5EF4-FFF2-40B4-BE49-F238E27FC236}">
                <a16:creationId xmlns:a16="http://schemas.microsoft.com/office/drawing/2014/main" id="{4B991B6F-9322-F6E9-1EAF-A88198EFA526}"/>
              </a:ext>
            </a:extLst>
          </p:cNvPr>
          <p:cNvSpPr>
            <a:spLocks/>
          </p:cNvSpPr>
          <p:nvPr/>
        </p:nvSpPr>
        <p:spPr>
          <a:xfrm>
            <a:off x="3786230"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1" name="Rectangle 100">
            <a:extLst>
              <a:ext uri="{FF2B5EF4-FFF2-40B4-BE49-F238E27FC236}">
                <a16:creationId xmlns:a16="http://schemas.microsoft.com/office/drawing/2014/main" id="{46196991-1BC7-7E3D-CC96-09EB823D4B5C}"/>
              </a:ext>
            </a:extLst>
          </p:cNvPr>
          <p:cNvSpPr>
            <a:spLocks/>
          </p:cNvSpPr>
          <p:nvPr/>
        </p:nvSpPr>
        <p:spPr>
          <a:xfrm>
            <a:off x="4039119"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2" name="Rectangle 101">
            <a:extLst>
              <a:ext uri="{FF2B5EF4-FFF2-40B4-BE49-F238E27FC236}">
                <a16:creationId xmlns:a16="http://schemas.microsoft.com/office/drawing/2014/main" id="{EDDA8707-B281-6C71-45C9-BCAEFB210FCE}"/>
              </a:ext>
            </a:extLst>
          </p:cNvPr>
          <p:cNvSpPr>
            <a:spLocks/>
          </p:cNvSpPr>
          <p:nvPr/>
        </p:nvSpPr>
        <p:spPr>
          <a:xfrm>
            <a:off x="1763086"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4" name="Rectangle 103">
            <a:extLst>
              <a:ext uri="{FF2B5EF4-FFF2-40B4-BE49-F238E27FC236}">
                <a16:creationId xmlns:a16="http://schemas.microsoft.com/office/drawing/2014/main" id="{C0DE43D7-1683-1B00-520D-00F386DDF805}"/>
              </a:ext>
            </a:extLst>
          </p:cNvPr>
          <p:cNvSpPr>
            <a:spLocks/>
          </p:cNvSpPr>
          <p:nvPr/>
        </p:nvSpPr>
        <p:spPr>
          <a:xfrm>
            <a:off x="2268872"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5" name="TextBox 104">
            <a:extLst>
              <a:ext uri="{FF2B5EF4-FFF2-40B4-BE49-F238E27FC236}">
                <a16:creationId xmlns:a16="http://schemas.microsoft.com/office/drawing/2014/main" id="{C52E9A57-09D5-8B10-5BE4-60EFF06A16D4}"/>
              </a:ext>
            </a:extLst>
          </p:cNvPr>
          <p:cNvSpPr txBox="1">
            <a:spLocks/>
          </p:cNvSpPr>
          <p:nvPr/>
        </p:nvSpPr>
        <p:spPr>
          <a:xfrm>
            <a:off x="1430555" y="5520418"/>
            <a:ext cx="2548633"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100" b="1"/>
              <a:t>Dynamic Model Deficiency Resolution</a:t>
            </a:r>
          </a:p>
        </p:txBody>
      </p:sp>
      <p:sp>
        <p:nvSpPr>
          <p:cNvPr id="119" name="Rectangle 118">
            <a:extLst>
              <a:ext uri="{FF2B5EF4-FFF2-40B4-BE49-F238E27FC236}">
                <a16:creationId xmlns:a16="http://schemas.microsoft.com/office/drawing/2014/main" id="{A8B6A6D1-D762-CC79-3FC6-828166C09B45}"/>
              </a:ext>
            </a:extLst>
          </p:cNvPr>
          <p:cNvSpPr>
            <a:spLocks/>
          </p:cNvSpPr>
          <p:nvPr/>
        </p:nvSpPr>
        <p:spPr>
          <a:xfrm>
            <a:off x="1257300" y="5934684"/>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 Final Eligibility Validation</a:t>
            </a:r>
            <a:endParaRPr lang="en-US" sz="1100" b="1">
              <a:solidFill>
                <a:schemeClr val="tx1"/>
              </a:solidFill>
            </a:endParaRPr>
          </a:p>
        </p:txBody>
      </p:sp>
      <p:sp>
        <p:nvSpPr>
          <p:cNvPr id="121" name="TextBox 120">
            <a:extLst>
              <a:ext uri="{FF2B5EF4-FFF2-40B4-BE49-F238E27FC236}">
                <a16:creationId xmlns:a16="http://schemas.microsoft.com/office/drawing/2014/main" id="{DA8CD8AB-ACB0-6FE9-323C-CB4D2EADC385}"/>
              </a:ext>
            </a:extLst>
          </p:cNvPr>
          <p:cNvSpPr txBox="1">
            <a:spLocks/>
          </p:cNvSpPr>
          <p:nvPr/>
        </p:nvSpPr>
        <p:spPr>
          <a:xfrm>
            <a:off x="4387065" y="5934684"/>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finalizes Batch Zero eligibility determinations following resolution of outstanding dynamic model and data deficiencies</a:t>
            </a:r>
          </a:p>
        </p:txBody>
      </p:sp>
      <p:sp>
        <p:nvSpPr>
          <p:cNvPr id="122" name="TrackerNumWhite 3">
            <a:extLst>
              <a:ext uri="{FF2B5EF4-FFF2-40B4-BE49-F238E27FC236}">
                <a16:creationId xmlns:a16="http://schemas.microsoft.com/office/drawing/2014/main" id="{7232D284-4FFF-A0C1-7D2B-2FD510F78AAF}"/>
              </a:ext>
            </a:extLst>
          </p:cNvPr>
          <p:cNvSpPr/>
          <p:nvPr>
            <p:custDataLst>
              <p:tags r:id="rId22"/>
            </p:custDataLst>
          </p:nvPr>
        </p:nvSpPr>
        <p:spPr>
          <a:xfrm>
            <a:off x="873347" y="5961599"/>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11</a:t>
            </a:r>
          </a:p>
        </p:txBody>
      </p:sp>
      <p:cxnSp>
        <p:nvCxnSpPr>
          <p:cNvPr id="123" name="Straight Connector 122">
            <a:extLst>
              <a:ext uri="{FF2B5EF4-FFF2-40B4-BE49-F238E27FC236}">
                <a16:creationId xmlns:a16="http://schemas.microsoft.com/office/drawing/2014/main" id="{13F3B74C-ABB7-B26F-8F83-871D543B90A7}"/>
              </a:ext>
            </a:extLst>
          </p:cNvPr>
          <p:cNvCxnSpPr>
            <a:cxnSpLocks/>
          </p:cNvCxnSpPr>
          <p:nvPr>
            <p:custDataLst>
              <p:tags r:id="rId23"/>
            </p:custDataLst>
          </p:nvPr>
        </p:nvCxnSpPr>
        <p:spPr bwMode="auto">
          <a:xfrm>
            <a:off x="4387065" y="584595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CE6602EA-756C-D9BC-7E91-C6D57EE54542}"/>
              </a:ext>
            </a:extLst>
          </p:cNvPr>
          <p:cNvCxnSpPr>
            <a:cxnSpLocks/>
            <a:stCxn id="71" idx="2"/>
            <a:endCxn id="119" idx="0"/>
          </p:cNvCxnSpPr>
          <p:nvPr/>
        </p:nvCxnSpPr>
        <p:spPr>
          <a:xfrm>
            <a:off x="2704871" y="5748453"/>
            <a:ext cx="0" cy="18623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5. Source">
            <a:extLst>
              <a:ext uri="{FF2B5EF4-FFF2-40B4-BE49-F238E27FC236}">
                <a16:creationId xmlns:a16="http://schemas.microsoft.com/office/drawing/2014/main" id="{CA01925A-2F2F-01CD-0D0A-E4D986D21B7C}"/>
              </a:ext>
            </a:extLst>
          </p:cNvPr>
          <p:cNvSpPr txBox="1"/>
          <p:nvPr>
            <p:custDataLst>
              <p:tags r:id="rId24"/>
            </p:custDataLst>
          </p:nvPr>
        </p:nvSpPr>
        <p:spPr>
          <a:xfrm>
            <a:off x="860648" y="6307268"/>
            <a:ext cx="10797949" cy="369332"/>
          </a:xfrm>
          <a:prstGeom prst="rect">
            <a:avLst/>
          </a:prstGeom>
          <a:noFill/>
        </p:spPr>
        <p:txBody>
          <a:bodyPr vert="horz" wrap="square" lIns="0" tIns="0" rIns="0" bIns="0" rtlCol="0" anchor="b" anchorCtr="0">
            <a:spAutoFit/>
          </a:bodyPr>
          <a:lstStyle/>
          <a:p>
            <a:r>
              <a:rPr lang="fr-FR" sz="800"/>
              <a:t>1. T</a:t>
            </a:r>
            <a:r>
              <a:rPr lang="en-US" sz="800"/>
              <a:t>he post–July 10 validation period is intended to address administrative corrections, clarification requests, and minor submission errors identified during TSP/DSP review (e.g., typos or incorrect references). It is not intended to allow submission of materially missing eligibility items or satisfaction of requirements that were not completed by the applicable July 10 deadline (e.g., posting financial security, executing required commitments, or completing required attestations)  |  2. Including selection of the applicable Entry Path, incorporation of LLIS/RPG/PBRP study information, transmission upgrade and TPIT data, and calculation of the resulting modeled load schedule</a:t>
            </a:r>
          </a:p>
        </p:txBody>
      </p:sp>
    </p:spTree>
    <p:extLst>
      <p:ext uri="{BB962C8B-B14F-4D97-AF65-F5344CB8AC3E}">
        <p14:creationId xmlns:p14="http://schemas.microsoft.com/office/powerpoint/2010/main" val="29035803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79CB2-B787-A979-D38F-20FA2B2F5BC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1607B0C-6C17-F02E-0BDF-4C7BD408DB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E1607B0C-6C17-F02E-0BDF-4C7BD408DB6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2D7155C6-B951-8E06-972E-2BEF36D70826}"/>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5" name="Picture 4">
            <a:extLst>
              <a:ext uri="{FF2B5EF4-FFF2-40B4-BE49-F238E27FC236}">
                <a16:creationId xmlns:a16="http://schemas.microsoft.com/office/drawing/2014/main" id="{CECC10EA-6C56-42DB-0C71-90FDC8D51926}"/>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10" name="TextBox 9">
            <a:extLst>
              <a:ext uri="{FF2B5EF4-FFF2-40B4-BE49-F238E27FC236}">
                <a16:creationId xmlns:a16="http://schemas.microsoft.com/office/drawing/2014/main" id="{6A41F1B0-A73C-BDC6-0155-FCFF7A262C3B}"/>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LLIS load increase that depends on a transmission upgrade, identify the associated TPIT project</a:t>
            </a:r>
          </a:p>
          <a:p>
            <a:pPr lvl="1">
              <a:buFont typeface="Arial" panose="020B0604020202020204" pitchFamily="34" charset="0"/>
              <a:buChar char="•"/>
            </a:pPr>
            <a:r>
              <a:rPr lang="en-US" sz="1400"/>
              <a:t>Populate the applicable TPIT Project Number, TPIT Project Tier, and indicate whether the upgrade is reflected in the 25SSWG_U1 cases</a:t>
            </a:r>
          </a:p>
          <a:p>
            <a:pPr lvl="1">
              <a:buFont typeface="Arial" panose="020B0604020202020204" pitchFamily="34" charset="0"/>
              <a:buChar char="•"/>
            </a:pPr>
            <a:r>
              <a:rPr lang="en-US" sz="1400"/>
              <a:t>This information is provided for reference and validation purposes and supports ERCOT review of the TPIT assumptions</a:t>
            </a:r>
          </a:p>
        </p:txBody>
      </p:sp>
      <p:sp>
        <p:nvSpPr>
          <p:cNvPr id="2" name="Title 1">
            <a:extLst>
              <a:ext uri="{FF2B5EF4-FFF2-40B4-BE49-F238E27FC236}">
                <a16:creationId xmlns:a16="http://schemas.microsoft.com/office/drawing/2014/main" id="{E3E9B4BC-AB03-3948-70A6-A048FBF9B5AD}"/>
              </a:ext>
            </a:extLst>
          </p:cNvPr>
          <p:cNvSpPr>
            <a:spLocks noGrp="1"/>
          </p:cNvSpPr>
          <p:nvPr>
            <p:ph type="title"/>
          </p:nvPr>
        </p:nvSpPr>
        <p:spPr>
          <a:xfrm>
            <a:off x="1257300" y="457200"/>
            <a:ext cx="10401300" cy="332399"/>
          </a:xfrm>
        </p:spPr>
        <p:txBody>
          <a:bodyPr vert="horz">
            <a:spAutoFit/>
          </a:bodyPr>
          <a:lstStyle/>
          <a:p>
            <a:r>
              <a:rPr lang="en-US"/>
              <a:t>Case Study (4/7): Complete and valid LLIS </a:t>
            </a:r>
            <a:r>
              <a:rPr lang="en-US" u="sng"/>
              <a:t>ONLY</a:t>
            </a:r>
          </a:p>
        </p:txBody>
      </p:sp>
      <p:sp>
        <p:nvSpPr>
          <p:cNvPr id="4" name="Slide Number Placeholder 3">
            <a:extLst>
              <a:ext uri="{FF2B5EF4-FFF2-40B4-BE49-F238E27FC236}">
                <a16:creationId xmlns:a16="http://schemas.microsoft.com/office/drawing/2014/main" id="{F74BB823-3A2F-9E53-2A2F-3DFB2353D1EA}"/>
              </a:ext>
            </a:extLst>
          </p:cNvPr>
          <p:cNvSpPr>
            <a:spLocks noGrp="1"/>
          </p:cNvSpPr>
          <p:nvPr>
            <p:ph type="sldNum" sz="quarter" idx="12"/>
          </p:nvPr>
        </p:nvSpPr>
        <p:spPr/>
        <p:txBody>
          <a:bodyPr/>
          <a:lstStyle/>
          <a:p>
            <a:fld id="{BCDE79FB-97BA-492B-8D57-F1373F9ADA95}" type="slidenum">
              <a:rPr lang="en-US" smtClean="0"/>
              <a:t>60</a:t>
            </a:fld>
            <a:endParaRPr lang="en-US"/>
          </a:p>
        </p:txBody>
      </p:sp>
      <p:grpSp>
        <p:nvGrpSpPr>
          <p:cNvPr id="22" name="Group 21">
            <a:extLst>
              <a:ext uri="{FF2B5EF4-FFF2-40B4-BE49-F238E27FC236}">
                <a16:creationId xmlns:a16="http://schemas.microsoft.com/office/drawing/2014/main" id="{C8D8864E-D1E5-9496-D3FC-1D8BEB27C7D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F7326D16-2698-5A6D-260E-31D614A75CE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558B2FB-0486-C158-D44C-62706834FEEE}"/>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16F5D8E2-B9B7-655E-2510-FDC94AD46A07}"/>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B115B1F0-0705-6E74-1F34-B308C5A70EA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8B564AA-E5BC-2665-F58C-59879F7319F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6C92FC7F-AE98-F00C-AD09-B9B5B44F699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LLIS supporting information</a:t>
            </a:r>
          </a:p>
        </p:txBody>
      </p:sp>
      <p:sp>
        <p:nvSpPr>
          <p:cNvPr id="9" name="Rectangle 8">
            <a:extLst>
              <a:ext uri="{FF2B5EF4-FFF2-40B4-BE49-F238E27FC236}">
                <a16:creationId xmlns:a16="http://schemas.microsoft.com/office/drawing/2014/main" id="{3D039A29-1764-8681-28FE-31BFEB8D8D6A}"/>
              </a:ext>
            </a:extLst>
          </p:cNvPr>
          <p:cNvSpPr/>
          <p:nvPr/>
        </p:nvSpPr>
        <p:spPr>
          <a:xfrm>
            <a:off x="5062888" y="2434974"/>
            <a:ext cx="1173243"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2D696B29-0CF8-4990-7599-2D8639E8575B}"/>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5878065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146D9-10B6-1D7B-3901-D37BD004D7F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8F49CD2-FEFF-9FED-5EF4-2990397BAA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8F49CD2-FEFF-9FED-5EF4-2990397BAA0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F970AF92-5D51-BB07-137D-1D0BFA7171B0}"/>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8" name="Picture 7">
            <a:extLst>
              <a:ext uri="{FF2B5EF4-FFF2-40B4-BE49-F238E27FC236}">
                <a16:creationId xmlns:a16="http://schemas.microsoft.com/office/drawing/2014/main" id="{51524BB9-569A-BC8F-46E0-195CCEBC4B8B}"/>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2" name="Title Placeholder 1">
            <a:extLst>
              <a:ext uri="{FF2B5EF4-FFF2-40B4-BE49-F238E27FC236}">
                <a16:creationId xmlns:a16="http://schemas.microsoft.com/office/drawing/2014/main" id="{E72B424D-324B-346D-D246-9EC7AE78B29B}"/>
              </a:ext>
            </a:extLst>
          </p:cNvPr>
          <p:cNvSpPr>
            <a:spLocks noGrp="1"/>
          </p:cNvSpPr>
          <p:nvPr>
            <p:ph type="title"/>
          </p:nvPr>
        </p:nvSpPr>
        <p:spPr>
          <a:xfrm>
            <a:off x="1257300" y="457200"/>
            <a:ext cx="10401300" cy="332399"/>
          </a:xfrm>
        </p:spPr>
        <p:txBody>
          <a:bodyPr vert="horz">
            <a:spAutoFit/>
          </a:bodyPr>
          <a:lstStyle/>
          <a:p>
            <a:r>
              <a:rPr lang="en-US"/>
              <a:t>Case Study (5/7): Complete and valid LLIS </a:t>
            </a:r>
            <a:r>
              <a:rPr lang="en-US" u="sng"/>
              <a:t>ONLY</a:t>
            </a:r>
          </a:p>
        </p:txBody>
      </p:sp>
      <p:sp>
        <p:nvSpPr>
          <p:cNvPr id="4" name="Slide Number Placeholder 5">
            <a:extLst>
              <a:ext uri="{FF2B5EF4-FFF2-40B4-BE49-F238E27FC236}">
                <a16:creationId xmlns:a16="http://schemas.microsoft.com/office/drawing/2014/main" id="{FB3A257C-62C2-D531-AD6A-60217AED95BB}"/>
              </a:ext>
            </a:extLst>
          </p:cNvPr>
          <p:cNvSpPr>
            <a:spLocks noGrp="1"/>
          </p:cNvSpPr>
          <p:nvPr>
            <p:ph type="sldNum" sz="quarter" idx="12"/>
          </p:nvPr>
        </p:nvSpPr>
        <p:spPr/>
        <p:txBody>
          <a:bodyPr/>
          <a:lstStyle/>
          <a:p>
            <a:fld id="{BCDE79FB-97BA-492B-8D57-F1373F9ADA95}" type="slidenum">
              <a:rPr lang="en-US" smtClean="0"/>
              <a:t>61</a:t>
            </a:fld>
            <a:endParaRPr lang="en-US"/>
          </a:p>
        </p:txBody>
      </p:sp>
      <p:grpSp>
        <p:nvGrpSpPr>
          <p:cNvPr id="22" name="Group 21">
            <a:extLst>
              <a:ext uri="{FF2B5EF4-FFF2-40B4-BE49-F238E27FC236}">
                <a16:creationId xmlns:a16="http://schemas.microsoft.com/office/drawing/2014/main" id="{2FCE889D-CAA2-0419-2899-B0C552F3A5C3}"/>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F2CDFAF3-F08D-8A5D-9586-C652A707D433}"/>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E2302E6-7206-879A-3EB2-7DF1D5A468E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4DAE42AD-0453-C5A0-BCE6-801201E2144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1E93D56A-6700-8491-15DE-6E51A29374EF}"/>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7CD6A89-1908-26AA-0FA5-164FF24B42D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 name="TextBox 2">
            <a:extLst>
              <a:ext uri="{FF2B5EF4-FFF2-40B4-BE49-F238E27FC236}">
                <a16:creationId xmlns:a16="http://schemas.microsoft.com/office/drawing/2014/main" id="{1294CB5E-25D8-5350-404A-E960579A2EFF}"/>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LLIS TPIT-Adjusted Peak MW schedule is modified automatically to reflect the latest TPIT in-service date for each LLIS-controlled step</a:t>
            </a:r>
          </a:p>
          <a:p>
            <a:pPr lvl="1">
              <a:buFont typeface="Arial" panose="020B0604020202020204" pitchFamily="34" charset="0"/>
              <a:buChar char="•"/>
            </a:pPr>
            <a:r>
              <a:rPr lang="en-US" sz="1400"/>
              <a:t>If a required upgrade enters service later than assumed in the LLIS, the associated load increase is automatically deferred until the TPIT in-service year</a:t>
            </a:r>
            <a:endParaRPr lang="en-US" sz="1400" b="1"/>
          </a:p>
        </p:txBody>
      </p:sp>
      <p:sp>
        <p:nvSpPr>
          <p:cNvPr id="5" name="TextBox 4">
            <a:extLst>
              <a:ext uri="{FF2B5EF4-FFF2-40B4-BE49-F238E27FC236}">
                <a16:creationId xmlns:a16="http://schemas.microsoft.com/office/drawing/2014/main" id="{8AD83AD2-0A5E-3535-BC07-9716B441825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LLIS TPIT-Adjusted Peak MW</a:t>
            </a:r>
          </a:p>
        </p:txBody>
      </p:sp>
      <p:sp>
        <p:nvSpPr>
          <p:cNvPr id="10" name="Rectangle 9">
            <a:extLst>
              <a:ext uri="{FF2B5EF4-FFF2-40B4-BE49-F238E27FC236}">
                <a16:creationId xmlns:a16="http://schemas.microsoft.com/office/drawing/2014/main" id="{698CA7DC-BE78-A8A0-AC2F-572AC64189FE}"/>
              </a:ext>
            </a:extLst>
          </p:cNvPr>
          <p:cNvSpPr/>
          <p:nvPr/>
        </p:nvSpPr>
        <p:spPr>
          <a:xfrm>
            <a:off x="5490304" y="4731288"/>
            <a:ext cx="496101"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 Source">
            <a:extLst>
              <a:ext uri="{FF2B5EF4-FFF2-40B4-BE49-F238E27FC236}">
                <a16:creationId xmlns:a16="http://schemas.microsoft.com/office/drawing/2014/main" id="{0999AA97-66EE-8898-B288-82D092B51B67}"/>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6665396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DD729-ACD0-8336-0924-8007BD5D3FD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7E2AAB6-8F9F-0CC9-B20E-3DEB093372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7E2AAB6-8F9F-0CC9-B20E-3DEB0933729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A91F7848-6D11-E6D5-7C5F-D4F6F65F7DE5}"/>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8" name="Picture 7">
            <a:extLst>
              <a:ext uri="{FF2B5EF4-FFF2-40B4-BE49-F238E27FC236}">
                <a16:creationId xmlns:a16="http://schemas.microsoft.com/office/drawing/2014/main" id="{054D6613-FB12-8F43-991D-D0743B1B7D72}"/>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5" name="TextBox 4">
            <a:extLst>
              <a:ext uri="{FF2B5EF4-FFF2-40B4-BE49-F238E27FC236}">
                <a16:creationId xmlns:a16="http://schemas.microsoft.com/office/drawing/2014/main" id="{66A4E0CB-168B-6F3E-9A7D-0F1759EC84B9}"/>
              </a:ext>
            </a:extLst>
          </p:cNvPr>
          <p:cNvSpPr txBox="1">
            <a:spLocks/>
          </p:cNvSpPr>
          <p:nvPr/>
        </p:nvSpPr>
        <p:spPr>
          <a:xfrm>
            <a:off x="8631176" y="1734008"/>
            <a:ext cx="3027424" cy="201593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Under the LLIS Only Entry Path, the Combined TPIT-Adjusted Peak MW schedule is equal to the LLIS TPIT-Adjusted Peak MW schedule</a:t>
            </a:r>
          </a:p>
          <a:p>
            <a:pPr lvl="1">
              <a:buFont typeface="Arial" panose="020B0604020202020204" pitchFamily="34" charset="0"/>
              <a:buChar char="•"/>
            </a:pPr>
            <a:r>
              <a:rPr lang="en-US" sz="1400"/>
              <a:t>Combined TPIT-Adjusted Peak MW reflects the load levels available after applying TPIT adjustments</a:t>
            </a:r>
          </a:p>
        </p:txBody>
      </p:sp>
      <p:sp>
        <p:nvSpPr>
          <p:cNvPr id="2" name="Title 1">
            <a:extLst>
              <a:ext uri="{FF2B5EF4-FFF2-40B4-BE49-F238E27FC236}">
                <a16:creationId xmlns:a16="http://schemas.microsoft.com/office/drawing/2014/main" id="{DC31859F-A2B4-FED7-B167-E55ECC7075D7}"/>
              </a:ext>
            </a:extLst>
          </p:cNvPr>
          <p:cNvSpPr>
            <a:spLocks noGrp="1"/>
          </p:cNvSpPr>
          <p:nvPr>
            <p:ph type="title"/>
          </p:nvPr>
        </p:nvSpPr>
        <p:spPr>
          <a:xfrm>
            <a:off x="1257300" y="457200"/>
            <a:ext cx="10401300" cy="332399"/>
          </a:xfrm>
        </p:spPr>
        <p:txBody>
          <a:bodyPr vert="horz">
            <a:spAutoFit/>
          </a:bodyPr>
          <a:lstStyle/>
          <a:p>
            <a:r>
              <a:rPr lang="en-US"/>
              <a:t>Case Study (6/7): Complete and valid LLIS </a:t>
            </a:r>
            <a:r>
              <a:rPr lang="en-US" u="sng"/>
              <a:t>ONLY</a:t>
            </a:r>
          </a:p>
        </p:txBody>
      </p:sp>
      <p:sp>
        <p:nvSpPr>
          <p:cNvPr id="4" name="Slide Number Placeholder 3">
            <a:extLst>
              <a:ext uri="{FF2B5EF4-FFF2-40B4-BE49-F238E27FC236}">
                <a16:creationId xmlns:a16="http://schemas.microsoft.com/office/drawing/2014/main" id="{BE5D02E5-428F-9C79-CB05-FCDAAB0EF2A6}"/>
              </a:ext>
            </a:extLst>
          </p:cNvPr>
          <p:cNvSpPr>
            <a:spLocks noGrp="1"/>
          </p:cNvSpPr>
          <p:nvPr>
            <p:ph type="sldNum" sz="quarter" idx="12"/>
          </p:nvPr>
        </p:nvSpPr>
        <p:spPr/>
        <p:txBody>
          <a:bodyPr/>
          <a:lstStyle/>
          <a:p>
            <a:fld id="{BCDE79FB-97BA-492B-8D57-F1373F9ADA95}" type="slidenum">
              <a:rPr lang="en-US" smtClean="0"/>
              <a:t>62</a:t>
            </a:fld>
            <a:endParaRPr lang="en-US"/>
          </a:p>
        </p:txBody>
      </p:sp>
      <p:grpSp>
        <p:nvGrpSpPr>
          <p:cNvPr id="22" name="Group 21">
            <a:extLst>
              <a:ext uri="{FF2B5EF4-FFF2-40B4-BE49-F238E27FC236}">
                <a16:creationId xmlns:a16="http://schemas.microsoft.com/office/drawing/2014/main" id="{F6DE4FF1-5F26-55C8-9E92-445DABAFAAC0}"/>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9DA13DFB-271F-9E26-CC19-213683F7115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828EA03-FA1F-02DC-5717-119D7E22871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348607AA-681C-3B60-5341-F69A3013EAB4}"/>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A60C65B-6008-F997-0C28-6B871D71E78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45A3744-CA84-6747-BD5E-F34B2C821DD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2C066A2E-7692-DE5A-F1C0-20E923876ACA}"/>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Combined TPIT-Adjusted Peak MW</a:t>
            </a:r>
          </a:p>
        </p:txBody>
      </p:sp>
      <p:sp>
        <p:nvSpPr>
          <p:cNvPr id="10" name="Rectangle 9">
            <a:extLst>
              <a:ext uri="{FF2B5EF4-FFF2-40B4-BE49-F238E27FC236}">
                <a16:creationId xmlns:a16="http://schemas.microsoft.com/office/drawing/2014/main" id="{D2805C9D-4AD2-394D-2AFA-EE66B1D65E18}"/>
              </a:ext>
            </a:extLst>
          </p:cNvPr>
          <p:cNvSpPr/>
          <p:nvPr/>
        </p:nvSpPr>
        <p:spPr>
          <a:xfrm>
            <a:off x="5921096" y="4740913"/>
            <a:ext cx="600282"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 Source">
            <a:extLst>
              <a:ext uri="{FF2B5EF4-FFF2-40B4-BE49-F238E27FC236}">
                <a16:creationId xmlns:a16="http://schemas.microsoft.com/office/drawing/2014/main" id="{C703C4BB-C583-EFF7-24C5-D8D127234BDB}"/>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9436006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C96A9-CCAB-0899-6B58-393B1F49A3A6}"/>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4B540BF-05F4-927A-E10D-D8A99630CE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E4B540BF-05F4-927A-E10D-D8A99630CED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7F3C328C-6109-9664-9B54-7EE8BC8FEDBF}"/>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5" name="Picture 4">
            <a:extLst>
              <a:ext uri="{FF2B5EF4-FFF2-40B4-BE49-F238E27FC236}">
                <a16:creationId xmlns:a16="http://schemas.microsoft.com/office/drawing/2014/main" id="{02C2EC04-112F-201C-3052-B1195861EF99}"/>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2" name="Title 1">
            <a:extLst>
              <a:ext uri="{FF2B5EF4-FFF2-40B4-BE49-F238E27FC236}">
                <a16:creationId xmlns:a16="http://schemas.microsoft.com/office/drawing/2014/main" id="{8481F102-0FEA-CDE1-49D5-51B6B4A0EC61}"/>
              </a:ext>
            </a:extLst>
          </p:cNvPr>
          <p:cNvSpPr>
            <a:spLocks noGrp="1"/>
          </p:cNvSpPr>
          <p:nvPr>
            <p:ph type="title"/>
          </p:nvPr>
        </p:nvSpPr>
        <p:spPr>
          <a:xfrm>
            <a:off x="1257300" y="457200"/>
            <a:ext cx="10401300" cy="332399"/>
          </a:xfrm>
        </p:spPr>
        <p:txBody>
          <a:bodyPr vert="horz">
            <a:spAutoFit/>
          </a:bodyPr>
          <a:lstStyle/>
          <a:p>
            <a:r>
              <a:rPr lang="en-US"/>
              <a:t>Case Study (7/7): Complete and valid LLIS </a:t>
            </a:r>
            <a:r>
              <a:rPr lang="en-US" u="sng"/>
              <a:t>ONLY</a:t>
            </a:r>
          </a:p>
        </p:txBody>
      </p:sp>
      <p:sp>
        <p:nvSpPr>
          <p:cNvPr id="4" name="Slide Number Placeholder 3">
            <a:extLst>
              <a:ext uri="{FF2B5EF4-FFF2-40B4-BE49-F238E27FC236}">
                <a16:creationId xmlns:a16="http://schemas.microsoft.com/office/drawing/2014/main" id="{C902AC55-4609-9C7A-FAE4-10DF7195CEF7}"/>
              </a:ext>
            </a:extLst>
          </p:cNvPr>
          <p:cNvSpPr>
            <a:spLocks noGrp="1"/>
          </p:cNvSpPr>
          <p:nvPr>
            <p:ph type="sldNum" sz="quarter" idx="12"/>
          </p:nvPr>
        </p:nvSpPr>
        <p:spPr/>
        <p:txBody>
          <a:bodyPr/>
          <a:lstStyle/>
          <a:p>
            <a:fld id="{BCDE79FB-97BA-492B-8D57-F1373F9ADA95}" type="slidenum">
              <a:rPr lang="en-US" smtClean="0"/>
              <a:t>63</a:t>
            </a:fld>
            <a:endParaRPr lang="en-US"/>
          </a:p>
        </p:txBody>
      </p:sp>
      <p:grpSp>
        <p:nvGrpSpPr>
          <p:cNvPr id="22" name="Group 21">
            <a:extLst>
              <a:ext uri="{FF2B5EF4-FFF2-40B4-BE49-F238E27FC236}">
                <a16:creationId xmlns:a16="http://schemas.microsoft.com/office/drawing/2014/main" id="{8319B248-CE51-23DA-70EF-ED583C02747C}"/>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6F81618C-DDBE-32E0-3373-6591244BD54E}"/>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EC36096-998B-9771-B9CC-2CEB943DAADE}"/>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A3690769-DEF5-8BE7-000C-3B759637DE0F}"/>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B0B1F65C-1F65-86BE-E1FC-65620CA7D523}"/>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0C8047B-1645-40CC-66D6-CF068CB95AD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9" name="TextBox 8">
            <a:extLst>
              <a:ext uri="{FF2B5EF4-FFF2-40B4-BE49-F238E27FC236}">
                <a16:creationId xmlns:a16="http://schemas.microsoft.com/office/drawing/2014/main" id="{8A2F0EA9-AC9B-3AEE-0EF2-DC49FDDAB451}"/>
              </a:ext>
            </a:extLst>
          </p:cNvPr>
          <p:cNvSpPr txBox="1">
            <a:spLocks/>
          </p:cNvSpPr>
          <p:nvPr/>
        </p:nvSpPr>
        <p:spPr>
          <a:xfrm>
            <a:off x="8631176" y="1734008"/>
            <a:ext cx="3027424" cy="342401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automatically calculates Output Peak MW as the lower of:</a:t>
            </a:r>
          </a:p>
          <a:p>
            <a:pPr lvl="2">
              <a:buFont typeface="Courier New" panose="02070309020205020404" pitchFamily="49" charset="0"/>
              <a:buChar char="o"/>
            </a:pPr>
            <a:r>
              <a:rPr lang="en-US" sz="1400"/>
              <a:t>the Interconnection Agreement Peak MW schedule; and</a:t>
            </a:r>
          </a:p>
          <a:p>
            <a:pPr lvl="2">
              <a:buFont typeface="Courier New" panose="02070309020205020404" pitchFamily="49" charset="0"/>
              <a:buChar char="o"/>
            </a:pPr>
            <a:r>
              <a:rPr lang="en-US" sz="1400"/>
              <a:t>the Combined TPIT-Adjusted Peak MW schedule</a:t>
            </a:r>
          </a:p>
          <a:p>
            <a:pPr lvl="1">
              <a:buFont typeface="Arial" panose="020B0604020202020204" pitchFamily="34" charset="0"/>
              <a:buChar char="•"/>
            </a:pPr>
            <a:r>
              <a:rPr lang="en-US" sz="1400"/>
              <a:t>The resulting Output Peak MW schedule represents the final Batch Zero modeled load schedule</a:t>
            </a:r>
          </a:p>
          <a:p>
            <a:pPr lvl="1">
              <a:buFont typeface="Arial" panose="020B0604020202020204" pitchFamily="34" charset="0"/>
              <a:buChar char="•"/>
            </a:pPr>
            <a:r>
              <a:rPr lang="en-US" sz="1400"/>
              <a:t>Under the LLIS Only Entry Path, the resulting schedule is modeled as Base Load in all years</a:t>
            </a:r>
          </a:p>
        </p:txBody>
      </p:sp>
      <p:sp>
        <p:nvSpPr>
          <p:cNvPr id="10" name="TextBox 9">
            <a:extLst>
              <a:ext uri="{FF2B5EF4-FFF2-40B4-BE49-F238E27FC236}">
                <a16:creationId xmlns:a16="http://schemas.microsoft.com/office/drawing/2014/main" id="{D8C833E8-A029-BF55-CDF7-085E1A5CA8E2}"/>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Output Peak MW</a:t>
            </a:r>
          </a:p>
        </p:txBody>
      </p:sp>
      <p:sp>
        <p:nvSpPr>
          <p:cNvPr id="14" name="Rectangle 13">
            <a:extLst>
              <a:ext uri="{FF2B5EF4-FFF2-40B4-BE49-F238E27FC236}">
                <a16:creationId xmlns:a16="http://schemas.microsoft.com/office/drawing/2014/main" id="{651929EB-221F-2926-6A44-F96B55344F46}"/>
              </a:ext>
            </a:extLst>
          </p:cNvPr>
          <p:cNvSpPr/>
          <p:nvPr/>
        </p:nvSpPr>
        <p:spPr>
          <a:xfrm>
            <a:off x="6532613" y="4731288"/>
            <a:ext cx="798975"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 Source">
            <a:extLst>
              <a:ext uri="{FF2B5EF4-FFF2-40B4-BE49-F238E27FC236}">
                <a16:creationId xmlns:a16="http://schemas.microsoft.com/office/drawing/2014/main" id="{513589C0-1BA0-DBCE-66AC-078A8DA0CC06}"/>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674122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7AEE-C518-6545-108A-69442F41D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37AEF-C080-F7B4-0835-DE2B68B8EF24}"/>
              </a:ext>
            </a:extLst>
          </p:cNvPr>
          <p:cNvSpPr>
            <a:spLocks noGrp="1"/>
          </p:cNvSpPr>
          <p:nvPr>
            <p:ph type="title"/>
          </p:nvPr>
        </p:nvSpPr>
        <p:spPr/>
        <p:txBody>
          <a:bodyPr/>
          <a:lstStyle/>
          <a:p>
            <a:r>
              <a:rPr lang="en-US"/>
              <a:t>Qualifying Study: RPG </a:t>
            </a:r>
            <a:r>
              <a:rPr lang="en-US" u="sng"/>
              <a:t>ONLY</a:t>
            </a:r>
          </a:p>
        </p:txBody>
      </p:sp>
      <p:sp>
        <p:nvSpPr>
          <p:cNvPr id="4" name="Slide Number Placeholder 3">
            <a:extLst>
              <a:ext uri="{FF2B5EF4-FFF2-40B4-BE49-F238E27FC236}">
                <a16:creationId xmlns:a16="http://schemas.microsoft.com/office/drawing/2014/main" id="{72A9AEE5-6EC9-AA56-0BDC-4113BB80D31D}"/>
              </a:ext>
            </a:extLst>
          </p:cNvPr>
          <p:cNvSpPr>
            <a:spLocks noGrp="1"/>
          </p:cNvSpPr>
          <p:nvPr>
            <p:ph type="sldNum" sz="quarter" idx="12"/>
          </p:nvPr>
        </p:nvSpPr>
        <p:spPr/>
        <p:txBody>
          <a:bodyPr/>
          <a:lstStyle/>
          <a:p>
            <a:fld id="{BCDE79FB-97BA-492B-8D57-F1373F9ADA95}" type="slidenum">
              <a:rPr lang="en-US" smtClean="0"/>
              <a:t>64</a:t>
            </a:fld>
            <a:endParaRPr lang="en-US"/>
          </a:p>
        </p:txBody>
      </p:sp>
      <p:sp>
        <p:nvSpPr>
          <p:cNvPr id="5" name="Rectangle: Rounded Corners 4">
            <a:extLst>
              <a:ext uri="{FF2B5EF4-FFF2-40B4-BE49-F238E27FC236}">
                <a16:creationId xmlns:a16="http://schemas.microsoft.com/office/drawing/2014/main" id="{85F84C60-29A2-A3DD-6A14-0981DE6F6160}"/>
              </a:ext>
            </a:extLst>
          </p:cNvPr>
          <p:cNvSpPr/>
          <p:nvPr/>
        </p:nvSpPr>
        <p:spPr>
          <a:xfrm>
            <a:off x="63168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the RPG report and identify the in-service date of the last upgrade in the project.</a:t>
            </a:r>
          </a:p>
        </p:txBody>
      </p:sp>
      <p:sp>
        <p:nvSpPr>
          <p:cNvPr id="6" name="Rectangle: Rounded Corners 5">
            <a:extLst>
              <a:ext uri="{FF2B5EF4-FFF2-40B4-BE49-F238E27FC236}">
                <a16:creationId xmlns:a16="http://schemas.microsoft.com/office/drawing/2014/main" id="{61502658-3E70-CB55-4D6C-DDB59DA6C6CC}"/>
              </a:ext>
            </a:extLst>
          </p:cNvPr>
          <p:cNvSpPr/>
          <p:nvPr/>
        </p:nvSpPr>
        <p:spPr>
          <a:xfrm>
            <a:off x="2972904"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LCP according to 9.2.1.1(2)(c)(ii)(A)</a:t>
            </a:r>
          </a:p>
        </p:txBody>
      </p:sp>
      <p:sp>
        <p:nvSpPr>
          <p:cNvPr id="8" name="Rectangle: Rounded Corners 7">
            <a:extLst>
              <a:ext uri="{FF2B5EF4-FFF2-40B4-BE49-F238E27FC236}">
                <a16:creationId xmlns:a16="http://schemas.microsoft.com/office/drawing/2014/main" id="{18051F31-87B4-CBB1-5482-D488D09CFEBE}"/>
              </a:ext>
            </a:extLst>
          </p:cNvPr>
          <p:cNvSpPr/>
          <p:nvPr/>
        </p:nvSpPr>
        <p:spPr>
          <a:xfrm>
            <a:off x="5314120"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sp>
        <p:nvSpPr>
          <p:cNvPr id="9" name="Rectangle: Rounded Corners 8">
            <a:extLst>
              <a:ext uri="{FF2B5EF4-FFF2-40B4-BE49-F238E27FC236}">
                <a16:creationId xmlns:a16="http://schemas.microsoft.com/office/drawing/2014/main" id="{7BF2EEA6-13AF-BEF4-2974-E2C3CE345928}"/>
              </a:ext>
            </a:extLst>
          </p:cNvPr>
          <p:cNvSpPr/>
          <p:nvPr/>
        </p:nvSpPr>
        <p:spPr>
          <a:xfrm>
            <a:off x="7728223" y="49452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Modify the RPG ramp according to the rules in 9.2.1.2(3) to set limits on studied amount</a:t>
            </a:r>
          </a:p>
        </p:txBody>
      </p:sp>
      <p:sp>
        <p:nvSpPr>
          <p:cNvPr id="10" name="Rectangle: Rounded Corners 9">
            <a:extLst>
              <a:ext uri="{FF2B5EF4-FFF2-40B4-BE49-F238E27FC236}">
                <a16:creationId xmlns:a16="http://schemas.microsoft.com/office/drawing/2014/main" id="{1010FE84-14E6-3900-EF05-2F68F0C9D2FD}"/>
              </a:ext>
            </a:extLst>
          </p:cNvPr>
          <p:cNvSpPr/>
          <p:nvPr/>
        </p:nvSpPr>
        <p:spPr>
          <a:xfrm>
            <a:off x="10204170" y="147099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12" name="Straight Arrow Connector 11">
            <a:extLst>
              <a:ext uri="{FF2B5EF4-FFF2-40B4-BE49-F238E27FC236}">
                <a16:creationId xmlns:a16="http://schemas.microsoft.com/office/drawing/2014/main" id="{D73B67F9-2B80-56CE-AB42-C94C25A1B544}"/>
              </a:ext>
            </a:extLst>
          </p:cNvPr>
          <p:cNvCxnSpPr>
            <a:cxnSpLocks/>
            <a:stCxn id="5" idx="2"/>
            <a:endCxn id="3" idx="0"/>
          </p:cNvCxnSpPr>
          <p:nvPr/>
        </p:nvCxnSpPr>
        <p:spPr>
          <a:xfrm flipH="1">
            <a:off x="1395896" y="2363304"/>
            <a:ext cx="1" cy="757583"/>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059F374-75B9-8367-7A6C-BDA952963A5B}"/>
              </a:ext>
            </a:extLst>
          </p:cNvPr>
          <p:cNvCxnSpPr>
            <a:cxnSpLocks/>
            <a:stCxn id="3" idx="3"/>
            <a:endCxn id="6" idx="1"/>
          </p:cNvCxnSpPr>
          <p:nvPr/>
        </p:nvCxnSpPr>
        <p:spPr>
          <a:xfrm>
            <a:off x="2160104" y="3531704"/>
            <a:ext cx="81280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47F50A2-8FCE-BC35-9CD8-3E70E8E3585D}"/>
              </a:ext>
            </a:extLst>
          </p:cNvPr>
          <p:cNvCxnSpPr>
            <a:cxnSpLocks/>
            <a:stCxn id="8" idx="3"/>
            <a:endCxn id="24" idx="1"/>
          </p:cNvCxnSpPr>
          <p:nvPr/>
        </p:nvCxnSpPr>
        <p:spPr>
          <a:xfrm>
            <a:off x="6842537" y="3531704"/>
            <a:ext cx="54334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F59431A-602B-28E3-CCEA-880523C6C6A5}"/>
              </a:ext>
            </a:extLst>
          </p:cNvPr>
          <p:cNvCxnSpPr>
            <a:cxnSpLocks/>
            <a:stCxn id="24" idx="0"/>
            <a:endCxn id="28" idx="2"/>
          </p:cNvCxnSpPr>
          <p:nvPr/>
        </p:nvCxnSpPr>
        <p:spPr>
          <a:xfrm flipH="1" flipV="1">
            <a:off x="8492433" y="2292627"/>
            <a:ext cx="6626"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4FF2B442-CC18-9DC7-9D76-DBC95DD8AF44}"/>
              </a:ext>
            </a:extLst>
          </p:cNvPr>
          <p:cNvSpPr/>
          <p:nvPr/>
        </p:nvSpPr>
        <p:spPr>
          <a:xfrm>
            <a:off x="631687"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the in-service of the last upgrade</a:t>
            </a:r>
          </a:p>
        </p:txBody>
      </p:sp>
      <p:cxnSp>
        <p:nvCxnSpPr>
          <p:cNvPr id="21" name="Straight Arrow Connector 20">
            <a:extLst>
              <a:ext uri="{FF2B5EF4-FFF2-40B4-BE49-F238E27FC236}">
                <a16:creationId xmlns:a16="http://schemas.microsoft.com/office/drawing/2014/main" id="{C96A1813-7188-3881-E433-F7C51FFBDDFA}"/>
              </a:ext>
            </a:extLst>
          </p:cNvPr>
          <p:cNvCxnSpPr>
            <a:cxnSpLocks/>
            <a:stCxn id="6" idx="3"/>
            <a:endCxn id="8" idx="1"/>
          </p:cNvCxnSpPr>
          <p:nvPr/>
        </p:nvCxnSpPr>
        <p:spPr>
          <a:xfrm>
            <a:off x="4501321" y="3531704"/>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24" name="Flowchart: Decision 23">
            <a:extLst>
              <a:ext uri="{FF2B5EF4-FFF2-40B4-BE49-F238E27FC236}">
                <a16:creationId xmlns:a16="http://schemas.microsoft.com/office/drawing/2014/main" id="{1746BCFF-2820-1E91-5858-BC09014FCF6A}"/>
              </a:ext>
            </a:extLst>
          </p:cNvPr>
          <p:cNvSpPr/>
          <p:nvPr/>
        </p:nvSpPr>
        <p:spPr>
          <a:xfrm>
            <a:off x="7385877" y="2908852"/>
            <a:ext cx="222636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Which is lower?</a:t>
            </a:r>
          </a:p>
        </p:txBody>
      </p:sp>
      <p:sp>
        <p:nvSpPr>
          <p:cNvPr id="28" name="Rectangle: Rounded Corners 27">
            <a:extLst>
              <a:ext uri="{FF2B5EF4-FFF2-40B4-BE49-F238E27FC236}">
                <a16:creationId xmlns:a16="http://schemas.microsoft.com/office/drawing/2014/main" id="{E78F435E-DFA8-C144-A1FF-49348501BA0C}"/>
              </a:ext>
            </a:extLst>
          </p:cNvPr>
          <p:cNvSpPr/>
          <p:nvPr/>
        </p:nvSpPr>
        <p:spPr>
          <a:xfrm>
            <a:off x="7728224" y="147099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31" name="Straight Arrow Connector 30">
            <a:extLst>
              <a:ext uri="{FF2B5EF4-FFF2-40B4-BE49-F238E27FC236}">
                <a16:creationId xmlns:a16="http://schemas.microsoft.com/office/drawing/2014/main" id="{3D5DEAE3-F79E-1C76-C10C-0DFA8A922D98}"/>
              </a:ext>
            </a:extLst>
          </p:cNvPr>
          <p:cNvCxnSpPr>
            <a:cxnSpLocks/>
            <a:stCxn id="28" idx="3"/>
            <a:endCxn id="10" idx="1"/>
          </p:cNvCxnSpPr>
          <p:nvPr/>
        </p:nvCxnSpPr>
        <p:spPr>
          <a:xfrm>
            <a:off x="9256641" y="1881810"/>
            <a:ext cx="94752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4" name="Rectangle: Rounded Corners 33">
            <a:extLst>
              <a:ext uri="{FF2B5EF4-FFF2-40B4-BE49-F238E27FC236}">
                <a16:creationId xmlns:a16="http://schemas.microsoft.com/office/drawing/2014/main" id="{A1BFA513-1B1A-3A11-6E67-1E2E463E797B}"/>
              </a:ext>
            </a:extLst>
          </p:cNvPr>
          <p:cNvSpPr/>
          <p:nvPr/>
        </p:nvSpPr>
        <p:spPr>
          <a:xfrm>
            <a:off x="10204170" y="494527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t>Load is a </a:t>
            </a:r>
            <a:r>
              <a:rPr lang="en-US" sz="1000" b="1" u="sng"/>
              <a:t>hybrid load</a:t>
            </a:r>
            <a:br>
              <a:rPr lang="en-US" sz="1000"/>
            </a:br>
            <a:r>
              <a:rPr lang="en-US" sz="1000"/>
              <a:t>- Studied in years before RPG in-service</a:t>
            </a:r>
          </a:p>
          <a:p>
            <a:r>
              <a:rPr lang="en-US" sz="1000"/>
              <a:t>- Base load after that</a:t>
            </a:r>
          </a:p>
        </p:txBody>
      </p:sp>
      <p:cxnSp>
        <p:nvCxnSpPr>
          <p:cNvPr id="35" name="Straight Arrow Connector 34">
            <a:extLst>
              <a:ext uri="{FF2B5EF4-FFF2-40B4-BE49-F238E27FC236}">
                <a16:creationId xmlns:a16="http://schemas.microsoft.com/office/drawing/2014/main" id="{998877B2-2243-5BE5-BCD7-DE00C8CA8BFF}"/>
              </a:ext>
            </a:extLst>
          </p:cNvPr>
          <p:cNvCxnSpPr>
            <a:cxnSpLocks/>
            <a:stCxn id="24" idx="2"/>
            <a:endCxn id="9" idx="0"/>
          </p:cNvCxnSpPr>
          <p:nvPr/>
        </p:nvCxnSpPr>
        <p:spPr>
          <a:xfrm flipH="1">
            <a:off x="8492432" y="4154556"/>
            <a:ext cx="6627"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8769EF54-A84E-78FD-9B66-E4BE837225D2}"/>
              </a:ext>
            </a:extLst>
          </p:cNvPr>
          <p:cNvCxnSpPr>
            <a:cxnSpLocks/>
            <a:stCxn id="9" idx="3"/>
            <a:endCxn id="34" idx="1"/>
          </p:cNvCxnSpPr>
          <p:nvPr/>
        </p:nvCxnSpPr>
        <p:spPr>
          <a:xfrm>
            <a:off x="9256640" y="5356087"/>
            <a:ext cx="94753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B29E03D6-453B-FB8E-B208-55572C816368}"/>
              </a:ext>
            </a:extLst>
          </p:cNvPr>
          <p:cNvSpPr txBox="1"/>
          <p:nvPr/>
        </p:nvSpPr>
        <p:spPr>
          <a:xfrm>
            <a:off x="8524457" y="4348346"/>
            <a:ext cx="706784" cy="400110"/>
          </a:xfrm>
          <a:prstGeom prst="rect">
            <a:avLst/>
          </a:prstGeom>
          <a:noFill/>
        </p:spPr>
        <p:txBody>
          <a:bodyPr wrap="square" rtlCol="0">
            <a:spAutoFit/>
          </a:bodyPr>
          <a:lstStyle/>
          <a:p>
            <a:r>
              <a:rPr lang="en-US" sz="1000"/>
              <a:t>Modified RPG</a:t>
            </a:r>
          </a:p>
        </p:txBody>
      </p:sp>
      <p:sp>
        <p:nvSpPr>
          <p:cNvPr id="43" name="TextBox 42">
            <a:extLst>
              <a:ext uri="{FF2B5EF4-FFF2-40B4-BE49-F238E27FC236}">
                <a16:creationId xmlns:a16="http://schemas.microsoft.com/office/drawing/2014/main" id="{FE169DE2-4769-3164-EF8C-966A849FB6B7}"/>
              </a:ext>
            </a:extLst>
          </p:cNvPr>
          <p:cNvSpPr txBox="1"/>
          <p:nvPr/>
        </p:nvSpPr>
        <p:spPr>
          <a:xfrm>
            <a:off x="8499057" y="2564873"/>
            <a:ext cx="706784" cy="246221"/>
          </a:xfrm>
          <a:prstGeom prst="rect">
            <a:avLst/>
          </a:prstGeom>
          <a:noFill/>
        </p:spPr>
        <p:txBody>
          <a:bodyPr wrap="square" rtlCol="0">
            <a:spAutoFit/>
          </a:bodyPr>
          <a:lstStyle/>
          <a:p>
            <a:r>
              <a:rPr lang="en-US" sz="1000"/>
              <a:t>IA</a:t>
            </a:r>
          </a:p>
        </p:txBody>
      </p:sp>
    </p:spTree>
    <p:extLst>
      <p:ext uri="{BB962C8B-B14F-4D97-AF65-F5344CB8AC3E}">
        <p14:creationId xmlns:p14="http://schemas.microsoft.com/office/powerpoint/2010/main" val="35699923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36896-895A-7F8C-12FA-EEFA3EC835E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E0C5436-0D82-ABE3-5078-947CC9382C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E0C5436-0D82-ABE3-5078-947CC9382C2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EF672E51-DBE3-B9BA-F5DB-1F15D16EFF54}"/>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11" name="Picture 10">
            <a:extLst>
              <a:ext uri="{FF2B5EF4-FFF2-40B4-BE49-F238E27FC236}">
                <a16:creationId xmlns:a16="http://schemas.microsoft.com/office/drawing/2014/main" id="{36D0A909-8176-91AA-3823-F0452DDC3D56}"/>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1">
            <a:extLst>
              <a:ext uri="{FF2B5EF4-FFF2-40B4-BE49-F238E27FC236}">
                <a16:creationId xmlns:a16="http://schemas.microsoft.com/office/drawing/2014/main" id="{FFF61E73-1F53-C1EB-1E80-712672D7B7D7}"/>
              </a:ext>
            </a:extLst>
          </p:cNvPr>
          <p:cNvSpPr>
            <a:spLocks noGrp="1"/>
          </p:cNvSpPr>
          <p:nvPr>
            <p:ph type="title"/>
          </p:nvPr>
        </p:nvSpPr>
        <p:spPr>
          <a:xfrm>
            <a:off x="1257300" y="457200"/>
            <a:ext cx="10401300" cy="332399"/>
          </a:xfrm>
        </p:spPr>
        <p:txBody>
          <a:bodyPr vert="horz">
            <a:spAutoFit/>
          </a:bodyPr>
          <a:lstStyle/>
          <a:p>
            <a:r>
              <a:rPr lang="en-US"/>
              <a:t>Case Study (1/6): RPG </a:t>
            </a:r>
            <a:r>
              <a:rPr lang="en-US" u="sng"/>
              <a:t>ONLY</a:t>
            </a:r>
            <a:endParaRPr lang="en-US"/>
          </a:p>
        </p:txBody>
      </p:sp>
      <p:sp>
        <p:nvSpPr>
          <p:cNvPr id="4" name="Slide Number Placeholder 3">
            <a:extLst>
              <a:ext uri="{FF2B5EF4-FFF2-40B4-BE49-F238E27FC236}">
                <a16:creationId xmlns:a16="http://schemas.microsoft.com/office/drawing/2014/main" id="{086828A4-AF95-8541-413E-C3F7121ECDA4}"/>
              </a:ext>
            </a:extLst>
          </p:cNvPr>
          <p:cNvSpPr>
            <a:spLocks noGrp="1"/>
          </p:cNvSpPr>
          <p:nvPr>
            <p:ph type="sldNum" sz="quarter" idx="12"/>
          </p:nvPr>
        </p:nvSpPr>
        <p:spPr/>
        <p:txBody>
          <a:bodyPr/>
          <a:lstStyle/>
          <a:p>
            <a:fld id="{BCDE79FB-97BA-492B-8D57-F1373F9ADA95}" type="slidenum">
              <a:rPr lang="en-US" smtClean="0"/>
              <a:t>65</a:t>
            </a:fld>
            <a:endParaRPr lang="en-US"/>
          </a:p>
        </p:txBody>
      </p:sp>
      <p:grpSp>
        <p:nvGrpSpPr>
          <p:cNvPr id="22" name="Group 21">
            <a:extLst>
              <a:ext uri="{FF2B5EF4-FFF2-40B4-BE49-F238E27FC236}">
                <a16:creationId xmlns:a16="http://schemas.microsoft.com/office/drawing/2014/main" id="{B6CD493B-1F3B-3BDE-4756-11AA5B5ABB45}"/>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7582FAEA-8DE8-AB99-0FAB-E71BA63DB96E}"/>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4B05DF2-9CA2-7900-F04C-F1F0F854E79A}"/>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201A81C5-8808-F0C3-3DD9-B32BA936530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C6C0AABE-D993-47E2-6A46-E1A45D87F766}"/>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C6D9F25-4929-1FF3-6318-F44C5D522D3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58E47F93-3DA4-875F-F16F-C01B8B36BDC9}"/>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Peak MW using the executed IA</a:t>
            </a:r>
          </a:p>
        </p:txBody>
      </p:sp>
      <p:sp>
        <p:nvSpPr>
          <p:cNvPr id="18" name="TextBox 17">
            <a:extLst>
              <a:ext uri="{FF2B5EF4-FFF2-40B4-BE49-F238E27FC236}">
                <a16:creationId xmlns:a16="http://schemas.microsoft.com/office/drawing/2014/main" id="{14D7C49E-D73F-AB2E-E7FA-9982811B701D}"/>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Interconnection Agreement Peak MW and MVAR using the executed Interconnection Agreement (IA) or equivalent agreement</a:t>
            </a:r>
          </a:p>
          <a:p>
            <a:pPr lvl="1">
              <a:buFont typeface="Arial" panose="020B0604020202020204" pitchFamily="34" charset="0"/>
              <a:buChar char="•"/>
            </a:pPr>
            <a:r>
              <a:rPr lang="en-US" sz="1400"/>
              <a:t>Enter the maximum load level contractually permitted in each annual model year</a:t>
            </a:r>
          </a:p>
          <a:p>
            <a:pPr lvl="1">
              <a:buFont typeface="Arial" panose="020B0604020202020204" pitchFamily="34" charset="0"/>
              <a:buChar char="•"/>
            </a:pPr>
            <a:r>
              <a:rPr lang="en-US" sz="1400"/>
              <a:t>These values are used later to determine the final Output Peak MW schedule</a:t>
            </a:r>
          </a:p>
        </p:txBody>
      </p:sp>
      <p:sp>
        <p:nvSpPr>
          <p:cNvPr id="20" name="Rectangle 19">
            <a:extLst>
              <a:ext uri="{FF2B5EF4-FFF2-40B4-BE49-F238E27FC236}">
                <a16:creationId xmlns:a16="http://schemas.microsoft.com/office/drawing/2014/main" id="{E47FD274-412C-0877-D5E8-955FDE17825F}"/>
              </a:ext>
            </a:extLst>
          </p:cNvPr>
          <p:cNvSpPr/>
          <p:nvPr/>
        </p:nvSpPr>
        <p:spPr>
          <a:xfrm>
            <a:off x="1700784" y="2055210"/>
            <a:ext cx="1197864" cy="22303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 Source">
            <a:extLst>
              <a:ext uri="{FF2B5EF4-FFF2-40B4-BE49-F238E27FC236}">
                <a16:creationId xmlns:a16="http://schemas.microsoft.com/office/drawing/2014/main" id="{FE0DC95E-B128-728C-7A42-E8C679AE742E}"/>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4158941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A92DF-9B1B-910A-9739-0CEFCFBC0520}"/>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F524AA8-3105-C56E-CF93-32215D5816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F524AA8-3105-C56E-CF93-32215D5816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871864C3-A2F4-A81A-991A-D8E986199478}"/>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9" name="Picture 8">
            <a:extLst>
              <a:ext uri="{FF2B5EF4-FFF2-40B4-BE49-F238E27FC236}">
                <a16:creationId xmlns:a16="http://schemas.microsoft.com/office/drawing/2014/main" id="{B46C1D33-836E-80E1-0FBA-B5CF8B6CCE74}"/>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Placeholder 1">
            <a:extLst>
              <a:ext uri="{FF2B5EF4-FFF2-40B4-BE49-F238E27FC236}">
                <a16:creationId xmlns:a16="http://schemas.microsoft.com/office/drawing/2014/main" id="{79F9487A-460B-405A-491A-B105A87C4097}"/>
              </a:ext>
            </a:extLst>
          </p:cNvPr>
          <p:cNvSpPr>
            <a:spLocks noGrp="1"/>
          </p:cNvSpPr>
          <p:nvPr>
            <p:ph type="title"/>
          </p:nvPr>
        </p:nvSpPr>
        <p:spPr>
          <a:xfrm>
            <a:off x="1257300" y="457200"/>
            <a:ext cx="10401300" cy="332399"/>
          </a:xfrm>
        </p:spPr>
        <p:txBody>
          <a:bodyPr vert="horz">
            <a:spAutoFit/>
          </a:bodyPr>
          <a:lstStyle/>
          <a:p>
            <a:r>
              <a:rPr lang="en-US"/>
              <a:t>Case Study (2/6): RPG </a:t>
            </a:r>
            <a:r>
              <a:rPr lang="en-US" u="sng"/>
              <a:t>ONLY</a:t>
            </a:r>
            <a:endParaRPr lang="en-US"/>
          </a:p>
        </p:txBody>
      </p:sp>
      <p:sp>
        <p:nvSpPr>
          <p:cNvPr id="4" name="Slide Number Placeholder 5">
            <a:extLst>
              <a:ext uri="{FF2B5EF4-FFF2-40B4-BE49-F238E27FC236}">
                <a16:creationId xmlns:a16="http://schemas.microsoft.com/office/drawing/2014/main" id="{E68C0FF7-44D2-E42B-B0D6-92FA8F19BD0A}"/>
              </a:ext>
            </a:extLst>
          </p:cNvPr>
          <p:cNvSpPr>
            <a:spLocks noGrp="1"/>
          </p:cNvSpPr>
          <p:nvPr>
            <p:ph type="sldNum" sz="quarter" idx="12"/>
          </p:nvPr>
        </p:nvSpPr>
        <p:spPr/>
        <p:txBody>
          <a:bodyPr/>
          <a:lstStyle/>
          <a:p>
            <a:fld id="{BCDE79FB-97BA-492B-8D57-F1373F9ADA95}" type="slidenum">
              <a:rPr lang="en-US" smtClean="0"/>
              <a:t>66</a:t>
            </a:fld>
            <a:endParaRPr lang="en-US"/>
          </a:p>
        </p:txBody>
      </p:sp>
      <p:grpSp>
        <p:nvGrpSpPr>
          <p:cNvPr id="22" name="Group 21">
            <a:extLst>
              <a:ext uri="{FF2B5EF4-FFF2-40B4-BE49-F238E27FC236}">
                <a16:creationId xmlns:a16="http://schemas.microsoft.com/office/drawing/2014/main" id="{785CC20A-2A3D-E0B6-CF28-404995299411}"/>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D2D49F4-3152-0D43-C903-A219CB25B3D9}"/>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A8EDE65-5CD9-AF0D-80FB-11DE64B70539}"/>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9CACA4D2-2278-781A-16ED-B847A50AB63F}"/>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CB20825D-3FCE-EEB4-E290-42CBD1B2BD4B}"/>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172B315-6B57-03A0-58D3-103F92DD7EB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68390C9A-7347-098F-1D12-1C73F8869027}"/>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Peak Demand (MW) modeled in RPG Study and Peak MVAR modeled in RPG Study using the RPG study that qualified the Large Load for Batch Zero</a:t>
            </a:r>
          </a:p>
          <a:p>
            <a:pPr lvl="1">
              <a:buFont typeface="Arial" panose="020B0604020202020204" pitchFamily="34" charset="0"/>
              <a:buChar char="•"/>
            </a:pPr>
            <a:r>
              <a:rPr lang="en-US" sz="1400"/>
              <a:t>These values represent the load level determined to be supportable once all required RPG transmission upgrades are in service</a:t>
            </a:r>
          </a:p>
          <a:p>
            <a:pPr lvl="1">
              <a:buFont typeface="Arial" panose="020B0604020202020204" pitchFamily="34" charset="0"/>
              <a:buChar char="•"/>
            </a:pPr>
            <a:r>
              <a:rPr lang="en-US" sz="1400"/>
              <a:t>The workbook uses these values together with the TPIT in-service date to construct the RPG-supported schedule</a:t>
            </a:r>
          </a:p>
        </p:txBody>
      </p:sp>
      <p:sp>
        <p:nvSpPr>
          <p:cNvPr id="8" name="TextBox 7">
            <a:extLst>
              <a:ext uri="{FF2B5EF4-FFF2-40B4-BE49-F238E27FC236}">
                <a16:creationId xmlns:a16="http://schemas.microsoft.com/office/drawing/2014/main" id="{E30E0D5E-3C37-63B0-EBEB-A204795EE9D1}"/>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RPG study information</a:t>
            </a:r>
          </a:p>
        </p:txBody>
      </p:sp>
      <p:sp>
        <p:nvSpPr>
          <p:cNvPr id="14" name="Rectangle 13">
            <a:extLst>
              <a:ext uri="{FF2B5EF4-FFF2-40B4-BE49-F238E27FC236}">
                <a16:creationId xmlns:a16="http://schemas.microsoft.com/office/drawing/2014/main" id="{DD887C91-5AC0-07FD-7E8F-CA06742783F2}"/>
              </a:ext>
            </a:extLst>
          </p:cNvPr>
          <p:cNvSpPr/>
          <p:nvPr/>
        </p:nvSpPr>
        <p:spPr>
          <a:xfrm>
            <a:off x="6142764" y="2793294"/>
            <a:ext cx="1297446" cy="63570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8E647F89-13F4-4E03-F98A-A9146936C7DD}"/>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2052411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779AA-67D6-6E52-745C-D2C38051B7D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4464BF3-8C13-0013-E37F-47CFFAE76F2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94464BF3-8C13-0013-E37F-47CFFAE76F2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ACE90858-A5B7-02F5-A7FF-E67290864464}"/>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8" name="Picture 7">
            <a:extLst>
              <a:ext uri="{FF2B5EF4-FFF2-40B4-BE49-F238E27FC236}">
                <a16:creationId xmlns:a16="http://schemas.microsoft.com/office/drawing/2014/main" id="{0C7CBA1A-0C8F-F78A-66E8-0F18A4AC8E0D}"/>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Placeholder 1">
            <a:extLst>
              <a:ext uri="{FF2B5EF4-FFF2-40B4-BE49-F238E27FC236}">
                <a16:creationId xmlns:a16="http://schemas.microsoft.com/office/drawing/2014/main" id="{69078287-09D4-4420-60E7-5C4E1C9497C7}"/>
              </a:ext>
            </a:extLst>
          </p:cNvPr>
          <p:cNvSpPr>
            <a:spLocks noGrp="1"/>
          </p:cNvSpPr>
          <p:nvPr>
            <p:ph type="title"/>
          </p:nvPr>
        </p:nvSpPr>
        <p:spPr>
          <a:xfrm>
            <a:off x="1257300" y="457200"/>
            <a:ext cx="10401300" cy="332399"/>
          </a:xfrm>
        </p:spPr>
        <p:txBody>
          <a:bodyPr vert="horz">
            <a:spAutoFit/>
          </a:bodyPr>
          <a:lstStyle/>
          <a:p>
            <a:r>
              <a:rPr lang="en-US"/>
              <a:t>Case Study (3/6): RPG </a:t>
            </a:r>
            <a:r>
              <a:rPr lang="en-US" u="sng"/>
              <a:t>ONLY</a:t>
            </a:r>
            <a:endParaRPr lang="en-US"/>
          </a:p>
        </p:txBody>
      </p:sp>
      <p:sp>
        <p:nvSpPr>
          <p:cNvPr id="4" name="Slide Number Placeholder 5">
            <a:extLst>
              <a:ext uri="{FF2B5EF4-FFF2-40B4-BE49-F238E27FC236}">
                <a16:creationId xmlns:a16="http://schemas.microsoft.com/office/drawing/2014/main" id="{29C8AB83-ED25-A5C8-E3BC-D56EDC361625}"/>
              </a:ext>
            </a:extLst>
          </p:cNvPr>
          <p:cNvSpPr>
            <a:spLocks noGrp="1"/>
          </p:cNvSpPr>
          <p:nvPr>
            <p:ph type="sldNum" sz="quarter" idx="12"/>
          </p:nvPr>
        </p:nvSpPr>
        <p:spPr/>
        <p:txBody>
          <a:bodyPr/>
          <a:lstStyle/>
          <a:p>
            <a:fld id="{BCDE79FB-97BA-492B-8D57-F1373F9ADA95}" type="slidenum">
              <a:rPr lang="en-US" smtClean="0"/>
              <a:t>67</a:t>
            </a:fld>
            <a:endParaRPr lang="en-US"/>
          </a:p>
        </p:txBody>
      </p:sp>
      <p:grpSp>
        <p:nvGrpSpPr>
          <p:cNvPr id="22" name="Group 21">
            <a:extLst>
              <a:ext uri="{FF2B5EF4-FFF2-40B4-BE49-F238E27FC236}">
                <a16:creationId xmlns:a16="http://schemas.microsoft.com/office/drawing/2014/main" id="{2DFAFBDE-8DD4-A6E2-DBED-0CBDDC9A6B5B}"/>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4C4E1AF3-56BD-1801-6854-003D163F675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930259E-243C-3E1A-2C6E-989267F2E01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EBD1956-4B9C-22B4-E789-A185E99BC8A8}"/>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410348C-9027-9703-B7CD-376AB29AB40D}"/>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3021B61-560F-4AFF-E280-D87B8700B089}"/>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1D0C36C1-DDF7-1277-9729-1B41170DDB91}"/>
              </a:ext>
            </a:extLst>
          </p:cNvPr>
          <p:cNvSpPr txBox="1">
            <a:spLocks/>
          </p:cNvSpPr>
          <p:nvPr/>
        </p:nvSpPr>
        <p:spPr>
          <a:xfrm>
            <a:off x="8631176" y="1734008"/>
            <a:ext cx="3027424" cy="21929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In-service Date of Final RPG Upgrade Element as shown in TPIT using the latest TPIT in-service date for the final RPG upgrade required to support the Large Load</a:t>
            </a:r>
          </a:p>
          <a:p>
            <a:pPr lvl="1">
              <a:buFont typeface="Arial" panose="020B0604020202020204" pitchFamily="34" charset="0"/>
              <a:buChar char="•"/>
            </a:pPr>
            <a:r>
              <a:rPr lang="en-US" sz="1400"/>
              <a:t>The workbook uses this date to determine when the RPG-supported load becomes available for modeling</a:t>
            </a:r>
          </a:p>
        </p:txBody>
      </p:sp>
      <p:sp>
        <p:nvSpPr>
          <p:cNvPr id="15" name="TextBox 14">
            <a:extLst>
              <a:ext uri="{FF2B5EF4-FFF2-40B4-BE49-F238E27FC236}">
                <a16:creationId xmlns:a16="http://schemas.microsoft.com/office/drawing/2014/main" id="{9F79D13D-28ED-40B4-E204-28E69956ACF9}"/>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Enter RPG TPIT ISD</a:t>
            </a:r>
          </a:p>
        </p:txBody>
      </p:sp>
      <p:sp>
        <p:nvSpPr>
          <p:cNvPr id="16" name="Rectangle 15">
            <a:extLst>
              <a:ext uri="{FF2B5EF4-FFF2-40B4-BE49-F238E27FC236}">
                <a16:creationId xmlns:a16="http://schemas.microsoft.com/office/drawing/2014/main" id="{C05E7312-83B3-F160-8CB9-2F6A0E4A309B}"/>
              </a:ext>
            </a:extLst>
          </p:cNvPr>
          <p:cNvSpPr/>
          <p:nvPr/>
        </p:nvSpPr>
        <p:spPr>
          <a:xfrm>
            <a:off x="6142764" y="3359501"/>
            <a:ext cx="1297446" cy="36037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 Source">
            <a:extLst>
              <a:ext uri="{FF2B5EF4-FFF2-40B4-BE49-F238E27FC236}">
                <a16:creationId xmlns:a16="http://schemas.microsoft.com/office/drawing/2014/main" id="{EEFF57C7-0B9E-394E-D8AA-B47B25DF26F8}"/>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9762043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303D8-E6F2-ED92-5DE8-795B1314837B}"/>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3BD439A-8A88-83F3-E3DC-7376A6E52C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53BD439A-8A88-83F3-E3DC-7376A6E52C4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CE3C0147-E623-6670-4B75-FF3D601804FA}"/>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7" name="Picture 6">
            <a:extLst>
              <a:ext uri="{FF2B5EF4-FFF2-40B4-BE49-F238E27FC236}">
                <a16:creationId xmlns:a16="http://schemas.microsoft.com/office/drawing/2014/main" id="{73D09C69-79CB-CAAA-6D09-596241A449C2}"/>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1">
            <a:extLst>
              <a:ext uri="{FF2B5EF4-FFF2-40B4-BE49-F238E27FC236}">
                <a16:creationId xmlns:a16="http://schemas.microsoft.com/office/drawing/2014/main" id="{BB68CCEF-37D0-786F-C11B-C3473A5F58A3}"/>
              </a:ext>
            </a:extLst>
          </p:cNvPr>
          <p:cNvSpPr>
            <a:spLocks noGrp="1"/>
          </p:cNvSpPr>
          <p:nvPr>
            <p:ph type="title"/>
          </p:nvPr>
        </p:nvSpPr>
        <p:spPr>
          <a:xfrm>
            <a:off x="1257300" y="457200"/>
            <a:ext cx="10401300" cy="332399"/>
          </a:xfrm>
        </p:spPr>
        <p:txBody>
          <a:bodyPr vert="horz">
            <a:spAutoFit/>
          </a:bodyPr>
          <a:lstStyle/>
          <a:p>
            <a:r>
              <a:rPr lang="en-US"/>
              <a:t>Case Study (4/6): RPG </a:t>
            </a:r>
            <a:r>
              <a:rPr lang="en-US" u="sng"/>
              <a:t>ONLY</a:t>
            </a:r>
            <a:endParaRPr lang="en-US"/>
          </a:p>
        </p:txBody>
      </p:sp>
      <p:sp>
        <p:nvSpPr>
          <p:cNvPr id="4" name="Slide Number Placeholder 3">
            <a:extLst>
              <a:ext uri="{FF2B5EF4-FFF2-40B4-BE49-F238E27FC236}">
                <a16:creationId xmlns:a16="http://schemas.microsoft.com/office/drawing/2014/main" id="{574EA383-867A-378E-954A-C14E6B2B5813}"/>
              </a:ext>
            </a:extLst>
          </p:cNvPr>
          <p:cNvSpPr>
            <a:spLocks noGrp="1"/>
          </p:cNvSpPr>
          <p:nvPr>
            <p:ph type="sldNum" sz="quarter" idx="12"/>
          </p:nvPr>
        </p:nvSpPr>
        <p:spPr/>
        <p:txBody>
          <a:bodyPr/>
          <a:lstStyle/>
          <a:p>
            <a:fld id="{BCDE79FB-97BA-492B-8D57-F1373F9ADA95}" type="slidenum">
              <a:rPr lang="en-US" smtClean="0"/>
              <a:t>68</a:t>
            </a:fld>
            <a:endParaRPr lang="en-US"/>
          </a:p>
        </p:txBody>
      </p:sp>
      <p:grpSp>
        <p:nvGrpSpPr>
          <p:cNvPr id="22" name="Group 21">
            <a:extLst>
              <a:ext uri="{FF2B5EF4-FFF2-40B4-BE49-F238E27FC236}">
                <a16:creationId xmlns:a16="http://schemas.microsoft.com/office/drawing/2014/main" id="{EEBBF81C-475A-53E7-DDBB-E9525AE54A08}"/>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65DD50B1-DAAD-5641-C634-32426A839AFA}"/>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D2036A0-93A9-A58B-CD26-65CF7E8CEC6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605DBDBA-8D1F-30AB-8A28-C9459B670244}"/>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8CBD4748-57B7-08F7-F335-C605C7DB2551}"/>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BC71494-46B3-A67B-E304-1CE70068A96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9" name="TextBox 8">
            <a:extLst>
              <a:ext uri="{FF2B5EF4-FFF2-40B4-BE49-F238E27FC236}">
                <a16:creationId xmlns:a16="http://schemas.microsoft.com/office/drawing/2014/main" id="{9EAA6857-D2C7-1E51-7D08-57DDA7DCF0D5}"/>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Under the RPG Only Entry Path, PBRP and LLIS information is not used in the modeling methodology</a:t>
            </a:r>
          </a:p>
          <a:p>
            <a:pPr lvl="1">
              <a:buFont typeface="Arial" panose="020B0604020202020204" pitchFamily="34" charset="0"/>
              <a:buChar char="•"/>
            </a:pPr>
            <a:r>
              <a:rPr lang="en-US" sz="1400"/>
              <a:t>Leave Existing LCP Peak MW, Existing LCP MVAR, PBRP Peak MW, LLIS Required Controlling Upgrade, LLIS TPIT ISD, LLIS TPIT Project Number, LLIS TPIT Project Tier, and Included in 25SSWG_U1 Cases? blank</a:t>
            </a:r>
          </a:p>
          <a:p>
            <a:pPr lvl="1">
              <a:buFont typeface="Arial" panose="020B0604020202020204" pitchFamily="34" charset="0"/>
              <a:buChar char="•"/>
            </a:pPr>
            <a:r>
              <a:rPr lang="en-US" sz="1400"/>
              <a:t>No PBRP- or LLIS-related calculations are performed under this pathway</a:t>
            </a:r>
          </a:p>
        </p:txBody>
      </p:sp>
      <p:sp>
        <p:nvSpPr>
          <p:cNvPr id="10" name="TextBox 9">
            <a:extLst>
              <a:ext uri="{FF2B5EF4-FFF2-40B4-BE49-F238E27FC236}">
                <a16:creationId xmlns:a16="http://schemas.microsoft.com/office/drawing/2014/main" id="{EF73586F-22CA-F98A-756F-5B06C69FA7B1}"/>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Leave PBRP and LLIS fields blank</a:t>
            </a:r>
          </a:p>
        </p:txBody>
      </p:sp>
      <p:sp>
        <p:nvSpPr>
          <p:cNvPr id="16" name="Rectangle 15">
            <a:extLst>
              <a:ext uri="{FF2B5EF4-FFF2-40B4-BE49-F238E27FC236}">
                <a16:creationId xmlns:a16="http://schemas.microsoft.com/office/drawing/2014/main" id="{C0EA0B79-B08D-AB70-55EA-94CCE8B34439}"/>
              </a:ext>
            </a:extLst>
          </p:cNvPr>
          <p:cNvSpPr/>
          <p:nvPr/>
        </p:nvSpPr>
        <p:spPr>
          <a:xfrm>
            <a:off x="2903040" y="4353732"/>
            <a:ext cx="1427191" cy="165591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F797E1-08E3-619F-E8CC-AF54D8B756E1}"/>
              </a:ext>
            </a:extLst>
          </p:cNvPr>
          <p:cNvSpPr/>
          <p:nvPr/>
        </p:nvSpPr>
        <p:spPr>
          <a:xfrm>
            <a:off x="3478599" y="2413083"/>
            <a:ext cx="2655107" cy="18299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 Source">
            <a:extLst>
              <a:ext uri="{FF2B5EF4-FFF2-40B4-BE49-F238E27FC236}">
                <a16:creationId xmlns:a16="http://schemas.microsoft.com/office/drawing/2014/main" id="{156D249F-6641-5535-CE9C-9E713F2EC74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7634599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81D41-2D80-C20C-24AF-CF02757A61F5}"/>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38995BC-5531-E5C2-B04B-862BDFF074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C38995BC-5531-E5C2-B04B-862BDFF074C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9C89646A-5162-A895-49FA-9166D2A53272}"/>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10" name="Picture 9">
            <a:extLst>
              <a:ext uri="{FF2B5EF4-FFF2-40B4-BE49-F238E27FC236}">
                <a16:creationId xmlns:a16="http://schemas.microsoft.com/office/drawing/2014/main" id="{1D4047E2-C35B-8B9F-4DFA-274456B8A926}"/>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Placeholder 1">
            <a:extLst>
              <a:ext uri="{FF2B5EF4-FFF2-40B4-BE49-F238E27FC236}">
                <a16:creationId xmlns:a16="http://schemas.microsoft.com/office/drawing/2014/main" id="{020B70C7-B620-56F1-394D-9E57228FE46D}"/>
              </a:ext>
            </a:extLst>
          </p:cNvPr>
          <p:cNvSpPr>
            <a:spLocks noGrp="1"/>
          </p:cNvSpPr>
          <p:nvPr>
            <p:ph type="title"/>
          </p:nvPr>
        </p:nvSpPr>
        <p:spPr>
          <a:xfrm>
            <a:off x="1257300" y="457200"/>
            <a:ext cx="10401300" cy="332399"/>
          </a:xfrm>
        </p:spPr>
        <p:txBody>
          <a:bodyPr vert="horz">
            <a:spAutoFit/>
          </a:bodyPr>
          <a:lstStyle/>
          <a:p>
            <a:r>
              <a:rPr lang="en-US"/>
              <a:t>Case Study (5/6): RPG </a:t>
            </a:r>
            <a:r>
              <a:rPr lang="en-US" u="sng"/>
              <a:t>ONLY</a:t>
            </a:r>
            <a:endParaRPr lang="en-US"/>
          </a:p>
        </p:txBody>
      </p:sp>
      <p:sp>
        <p:nvSpPr>
          <p:cNvPr id="4" name="Slide Number Placeholder 5">
            <a:extLst>
              <a:ext uri="{FF2B5EF4-FFF2-40B4-BE49-F238E27FC236}">
                <a16:creationId xmlns:a16="http://schemas.microsoft.com/office/drawing/2014/main" id="{09589318-503C-8031-38BD-3E7618BAA347}"/>
              </a:ext>
            </a:extLst>
          </p:cNvPr>
          <p:cNvSpPr>
            <a:spLocks noGrp="1"/>
          </p:cNvSpPr>
          <p:nvPr>
            <p:ph type="sldNum" sz="quarter" idx="12"/>
          </p:nvPr>
        </p:nvSpPr>
        <p:spPr/>
        <p:txBody>
          <a:bodyPr/>
          <a:lstStyle/>
          <a:p>
            <a:fld id="{BCDE79FB-97BA-492B-8D57-F1373F9ADA95}" type="slidenum">
              <a:rPr lang="en-US" smtClean="0"/>
              <a:t>69</a:t>
            </a:fld>
            <a:endParaRPr lang="en-US"/>
          </a:p>
        </p:txBody>
      </p:sp>
      <p:grpSp>
        <p:nvGrpSpPr>
          <p:cNvPr id="22" name="Group 21">
            <a:extLst>
              <a:ext uri="{FF2B5EF4-FFF2-40B4-BE49-F238E27FC236}">
                <a16:creationId xmlns:a16="http://schemas.microsoft.com/office/drawing/2014/main" id="{23AB94E5-8752-825A-6918-521243D9AEFF}"/>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C088B95-0980-45BE-2ECD-67745B1147F6}"/>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0E29C59-BCAE-6753-49E4-38A5906DE65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7803500-F15C-D81E-061D-605D5A6AEC9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A9C4BAFA-2CA2-BC29-8679-4E265CB1ECFA}"/>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67D6875-3B3E-C3E7-540D-CE082A9BBC78}"/>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0D463822-FC4F-20BC-8C80-1E512D7A7F01}"/>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automatically constructs the RPG-supported schedule using the RPG study Peak Demand and the TPIT in-service date</a:t>
            </a:r>
          </a:p>
          <a:p>
            <a:pPr lvl="1">
              <a:buFont typeface="Arial" panose="020B0604020202020204" pitchFamily="34" charset="0"/>
              <a:buChar char="•"/>
            </a:pPr>
            <a:r>
              <a:rPr lang="en-US" sz="1400"/>
              <a:t>Prior to the RPG TPIT in-service date, the modeled amount is 0 MW. Beginning in the RPG TPIT in-service year, the modeled amount reflects the RPG study Peak Demand</a:t>
            </a:r>
            <a:endParaRPr lang="en-US" sz="1400" b="1"/>
          </a:p>
        </p:txBody>
      </p:sp>
      <p:sp>
        <p:nvSpPr>
          <p:cNvPr id="8" name="TextBox 7">
            <a:extLst>
              <a:ext uri="{FF2B5EF4-FFF2-40B4-BE49-F238E27FC236}">
                <a16:creationId xmlns:a16="http://schemas.microsoft.com/office/drawing/2014/main" id="{36515764-6445-57F0-7B5E-AC978B52CF2F}"/>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RPG TPIT-Adjusted Peak MW</a:t>
            </a:r>
          </a:p>
        </p:txBody>
      </p:sp>
      <p:sp>
        <p:nvSpPr>
          <p:cNvPr id="13" name="Rectangle 12">
            <a:extLst>
              <a:ext uri="{FF2B5EF4-FFF2-40B4-BE49-F238E27FC236}">
                <a16:creationId xmlns:a16="http://schemas.microsoft.com/office/drawing/2014/main" id="{6054291B-C86B-E144-1113-269832A97CF4}"/>
              </a:ext>
            </a:extLst>
          </p:cNvPr>
          <p:cNvSpPr/>
          <p:nvPr/>
        </p:nvSpPr>
        <p:spPr>
          <a:xfrm>
            <a:off x="5139257" y="4734832"/>
            <a:ext cx="454747" cy="18439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A200B57A-2DA8-A0AE-F14B-35D123810E8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11826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D250BF2-E5AE-C637-121B-92B8C2BBBDA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ED250BF2-E5AE-C637-121B-92B8C2BBBD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6D09359-8C61-7887-44D3-CEB7BF3E564C}"/>
              </a:ext>
            </a:extLst>
          </p:cNvPr>
          <p:cNvSpPr>
            <a:spLocks noGrp="1"/>
          </p:cNvSpPr>
          <p:nvPr>
            <p:ph type="title"/>
          </p:nvPr>
        </p:nvSpPr>
        <p:spPr>
          <a:xfrm>
            <a:off x="1244287" y="457200"/>
            <a:ext cx="10401300" cy="332399"/>
          </a:xfrm>
        </p:spPr>
        <p:txBody>
          <a:bodyPr vert="horz">
            <a:spAutoFit/>
          </a:bodyPr>
          <a:lstStyle/>
          <a:p>
            <a:r>
              <a:rPr lang="en-US" dirty="0"/>
              <a:t>Batch Zero documentation on ERCOT Large Load Integration webpage</a:t>
            </a:r>
          </a:p>
        </p:txBody>
      </p:sp>
      <p:sp>
        <p:nvSpPr>
          <p:cNvPr id="5" name="Slide Number Placeholder 5">
            <a:extLst>
              <a:ext uri="{FF2B5EF4-FFF2-40B4-BE49-F238E27FC236}">
                <a16:creationId xmlns:a16="http://schemas.microsoft.com/office/drawing/2014/main" id="{D65ED503-0D12-5AC5-9DC9-BF6B788A24EE}"/>
              </a:ext>
            </a:extLst>
          </p:cNvPr>
          <p:cNvSpPr>
            <a:spLocks noGrp="1"/>
          </p:cNvSpPr>
          <p:nvPr>
            <p:ph type="sldNum" sz="quarter" idx="12"/>
          </p:nvPr>
        </p:nvSpPr>
        <p:spPr/>
        <p:txBody>
          <a:bodyPr/>
          <a:lstStyle/>
          <a:p>
            <a:fld id="{BCDE79FB-97BA-492B-8D57-F1373F9ADA95}" type="slidenum">
              <a:rPr lang="en-US" smtClean="0"/>
              <a:t>7</a:t>
            </a:fld>
            <a:endParaRPr lang="en-US"/>
          </a:p>
        </p:txBody>
      </p:sp>
      <p:pic>
        <p:nvPicPr>
          <p:cNvPr id="9" name="Picture 8">
            <a:extLst>
              <a:ext uri="{FF2B5EF4-FFF2-40B4-BE49-F238E27FC236}">
                <a16:creationId xmlns:a16="http://schemas.microsoft.com/office/drawing/2014/main" id="{DDE3E84D-93E1-251B-802C-D3FF64B54DDD}"/>
              </a:ext>
            </a:extLst>
          </p:cNvPr>
          <p:cNvPicPr>
            <a:picLocks noChangeAspect="1"/>
          </p:cNvPicPr>
          <p:nvPr/>
        </p:nvPicPr>
        <p:blipFill>
          <a:blip r:embed="rId7"/>
          <a:srcRect b="53631"/>
          <a:stretch>
            <a:fillRect/>
          </a:stretch>
        </p:blipFill>
        <p:spPr>
          <a:xfrm>
            <a:off x="1244287" y="1179396"/>
            <a:ext cx="7733510" cy="1637127"/>
          </a:xfrm>
          <a:prstGeom prst="rect">
            <a:avLst/>
          </a:prstGeom>
        </p:spPr>
      </p:pic>
      <p:sp>
        <p:nvSpPr>
          <p:cNvPr id="8" name="TextBox 7">
            <a:extLst>
              <a:ext uri="{FF2B5EF4-FFF2-40B4-BE49-F238E27FC236}">
                <a16:creationId xmlns:a16="http://schemas.microsoft.com/office/drawing/2014/main" id="{3F9A6024-8F7A-5AF8-47B4-B5628BC3123C}"/>
              </a:ext>
            </a:extLst>
          </p:cNvPr>
          <p:cNvSpPr txBox="1">
            <a:spLocks/>
          </p:cNvSpPr>
          <p:nvPr/>
        </p:nvSpPr>
        <p:spPr>
          <a:xfrm>
            <a:off x="9276460" y="1442984"/>
            <a:ext cx="2369127" cy="283923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b="1" dirty="0"/>
              <a:t>Official Batch Zero documentation and supporting materials </a:t>
            </a:r>
            <a:r>
              <a:rPr lang="en-US" sz="1400" dirty="0"/>
              <a:t>on the Large Load Integration webpage</a:t>
            </a:r>
          </a:p>
          <a:p>
            <a:pPr lvl="1">
              <a:buFont typeface="Arial" panose="020B0604020202020204" pitchFamily="34" charset="0"/>
              <a:buChar char="•"/>
            </a:pPr>
            <a:r>
              <a:rPr lang="en-US" sz="1400" b="1" dirty="0"/>
              <a:t>The webpage includes the official Load Information Form (LIF) and required attestations</a:t>
            </a:r>
            <a:r>
              <a:rPr lang="en-US" sz="1400" dirty="0"/>
              <a:t>, other than submission instructions and key filing deadlines for Batch Zero participants</a:t>
            </a:r>
          </a:p>
        </p:txBody>
      </p:sp>
      <p:grpSp>
        <p:nvGrpSpPr>
          <p:cNvPr id="26" name="Group 25">
            <a:extLst>
              <a:ext uri="{FF2B5EF4-FFF2-40B4-BE49-F238E27FC236}">
                <a16:creationId xmlns:a16="http://schemas.microsoft.com/office/drawing/2014/main" id="{8EF77AFD-512C-284D-544B-86447237A875}"/>
              </a:ext>
            </a:extLst>
          </p:cNvPr>
          <p:cNvGrpSpPr/>
          <p:nvPr/>
        </p:nvGrpSpPr>
        <p:grpSpPr>
          <a:xfrm>
            <a:off x="9276460" y="1064471"/>
            <a:ext cx="2369127" cy="244504"/>
            <a:chOff x="9276460" y="1064471"/>
            <a:chExt cx="2369127" cy="244504"/>
          </a:xfrm>
        </p:grpSpPr>
        <p:cxnSp>
          <p:nvCxnSpPr>
            <p:cNvPr id="4" name="Straight Connector 3">
              <a:extLst>
                <a:ext uri="{FF2B5EF4-FFF2-40B4-BE49-F238E27FC236}">
                  <a16:creationId xmlns:a16="http://schemas.microsoft.com/office/drawing/2014/main" id="{0068545B-FB23-EA16-DE68-81B3A1A15084}"/>
                </a:ext>
              </a:extLst>
            </p:cNvPr>
            <p:cNvCxnSpPr>
              <a:cxnSpLocks/>
            </p:cNvCxnSpPr>
            <p:nvPr>
              <p:custDataLst>
                <p:tags r:id="rId3"/>
              </p:custDataLst>
            </p:nvPr>
          </p:nvCxnSpPr>
          <p:spPr bwMode="auto">
            <a:xfrm>
              <a:off x="9276460" y="1308975"/>
              <a:ext cx="2369127"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29BBBFC-2DFB-3BA3-1E7D-99AA2C7AFC9B}"/>
                </a:ext>
              </a:extLst>
            </p:cNvPr>
            <p:cNvSpPr txBox="1">
              <a:spLocks/>
            </p:cNvSpPr>
            <p:nvPr/>
          </p:nvSpPr>
          <p:spPr>
            <a:xfrm>
              <a:off x="9276460" y="1064471"/>
              <a:ext cx="2369127" cy="2369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Key messages</a:t>
              </a:r>
            </a:p>
          </p:txBody>
        </p:sp>
      </p:grpSp>
      <p:sp>
        <p:nvSpPr>
          <p:cNvPr id="12" name="5. Source">
            <a:extLst>
              <a:ext uri="{FF2B5EF4-FFF2-40B4-BE49-F238E27FC236}">
                <a16:creationId xmlns:a16="http://schemas.microsoft.com/office/drawing/2014/main" id="{4D716977-152B-E140-09BD-39E3C82CCF6A}"/>
              </a:ext>
            </a:extLst>
          </p:cNvPr>
          <p:cNvSpPr txBox="1"/>
          <p:nvPr>
            <p:custDataLst>
              <p:tags r:id="rId2"/>
            </p:custDataLst>
          </p:nvPr>
        </p:nvSpPr>
        <p:spPr>
          <a:xfrm>
            <a:off x="860649" y="6673023"/>
            <a:ext cx="10287000" cy="123111"/>
          </a:xfrm>
          <a:prstGeom prst="rect">
            <a:avLst/>
          </a:prstGeom>
          <a:noFill/>
        </p:spPr>
        <p:txBody>
          <a:bodyPr vert="horz" wrap="square" lIns="0" tIns="0" rIns="0" bIns="0" rtlCol="0" anchor="b" anchorCtr="0">
            <a:spAutoFit/>
          </a:bodyPr>
          <a:lstStyle/>
          <a:p>
            <a:r>
              <a:rPr lang="fr-FR" sz="800"/>
              <a:t>Source: </a:t>
            </a:r>
            <a:r>
              <a:rPr lang="fr-FR" sz="800">
                <a:hlinkClick r:id="rId8"/>
              </a:rPr>
              <a:t>ERCOT Large Load </a:t>
            </a:r>
            <a:r>
              <a:rPr lang="fr-FR" sz="800" err="1">
                <a:hlinkClick r:id="rId8"/>
              </a:rPr>
              <a:t>Integration</a:t>
            </a:r>
            <a:r>
              <a:rPr lang="fr-FR" sz="800">
                <a:hlinkClick r:id="rId8"/>
              </a:rPr>
              <a:t> </a:t>
            </a:r>
            <a:r>
              <a:rPr lang="fr-FR" sz="800" err="1">
                <a:hlinkClick r:id="rId8"/>
              </a:rPr>
              <a:t>webpage</a:t>
            </a:r>
            <a:endParaRPr lang="en-US"/>
          </a:p>
        </p:txBody>
      </p:sp>
      <p:pic>
        <p:nvPicPr>
          <p:cNvPr id="7" name="Picture 6">
            <a:extLst>
              <a:ext uri="{FF2B5EF4-FFF2-40B4-BE49-F238E27FC236}">
                <a16:creationId xmlns:a16="http://schemas.microsoft.com/office/drawing/2014/main" id="{E341DED7-B7B2-562C-D5DD-DB289E197395}"/>
              </a:ext>
            </a:extLst>
          </p:cNvPr>
          <p:cNvPicPr>
            <a:picLocks/>
          </p:cNvPicPr>
          <p:nvPr/>
        </p:nvPicPr>
        <p:blipFill>
          <a:blip r:embed="rId9"/>
          <a:stretch>
            <a:fillRect/>
          </a:stretch>
        </p:blipFill>
        <p:spPr>
          <a:xfrm>
            <a:off x="1244287" y="2902780"/>
            <a:ext cx="7746523" cy="3556634"/>
          </a:xfrm>
          <a:prstGeom prst="rect">
            <a:avLst/>
          </a:prstGeom>
        </p:spPr>
      </p:pic>
      <p:pic>
        <p:nvPicPr>
          <p:cNvPr id="14" name="Picture 13">
            <a:extLst>
              <a:ext uri="{FF2B5EF4-FFF2-40B4-BE49-F238E27FC236}">
                <a16:creationId xmlns:a16="http://schemas.microsoft.com/office/drawing/2014/main" id="{5DE0FCB7-6E45-07F9-80CC-24C7F671728F}"/>
              </a:ext>
            </a:extLst>
          </p:cNvPr>
          <p:cNvPicPr>
            <a:picLocks noChangeAspect="1"/>
          </p:cNvPicPr>
          <p:nvPr/>
        </p:nvPicPr>
        <p:blipFill>
          <a:blip r:embed="rId10"/>
          <a:srcRect l="1837" r="541"/>
          <a:stretch>
            <a:fillRect/>
          </a:stretch>
        </p:blipFill>
        <p:spPr>
          <a:xfrm>
            <a:off x="1244286" y="5752425"/>
            <a:ext cx="7703771" cy="706989"/>
          </a:xfrm>
          <a:prstGeom prst="rect">
            <a:avLst/>
          </a:prstGeom>
        </p:spPr>
      </p:pic>
      <p:sp>
        <p:nvSpPr>
          <p:cNvPr id="15" name="Rectangle 14">
            <a:extLst>
              <a:ext uri="{FF2B5EF4-FFF2-40B4-BE49-F238E27FC236}">
                <a16:creationId xmlns:a16="http://schemas.microsoft.com/office/drawing/2014/main" id="{926CAE97-C21B-93EB-9684-3497A46763A0}"/>
              </a:ext>
            </a:extLst>
          </p:cNvPr>
          <p:cNvSpPr/>
          <p:nvPr/>
        </p:nvSpPr>
        <p:spPr>
          <a:xfrm>
            <a:off x="1396013" y="3398178"/>
            <a:ext cx="7408940" cy="9477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8827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BED51-018E-DCB6-6C22-C45F5BCD4BE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9BE7B11-4BD2-02B9-A231-066D6F77DC0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9BE7B11-4BD2-02B9-A231-066D6F77DC0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09FCEA20-4B5C-A53E-6F66-00E73F935773}"/>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8" name="Picture 7">
            <a:extLst>
              <a:ext uri="{FF2B5EF4-FFF2-40B4-BE49-F238E27FC236}">
                <a16:creationId xmlns:a16="http://schemas.microsoft.com/office/drawing/2014/main" id="{862AD8BB-4992-4EAD-4A52-FE4204A3EC14}"/>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Placeholder 1">
            <a:extLst>
              <a:ext uri="{FF2B5EF4-FFF2-40B4-BE49-F238E27FC236}">
                <a16:creationId xmlns:a16="http://schemas.microsoft.com/office/drawing/2014/main" id="{CE6BD1E8-29F8-BA0E-1D55-5998555DDAD0}"/>
              </a:ext>
            </a:extLst>
          </p:cNvPr>
          <p:cNvSpPr>
            <a:spLocks noGrp="1"/>
          </p:cNvSpPr>
          <p:nvPr>
            <p:ph type="title"/>
          </p:nvPr>
        </p:nvSpPr>
        <p:spPr>
          <a:xfrm>
            <a:off x="1257300" y="457200"/>
            <a:ext cx="10401300" cy="332399"/>
          </a:xfrm>
        </p:spPr>
        <p:txBody>
          <a:bodyPr vert="horz">
            <a:spAutoFit/>
          </a:bodyPr>
          <a:lstStyle/>
          <a:p>
            <a:r>
              <a:rPr lang="en-US"/>
              <a:t>Case Study (6/6): RPG </a:t>
            </a:r>
            <a:r>
              <a:rPr lang="en-US" u="sng"/>
              <a:t>ONLY</a:t>
            </a:r>
            <a:endParaRPr lang="en-US"/>
          </a:p>
        </p:txBody>
      </p:sp>
      <p:sp>
        <p:nvSpPr>
          <p:cNvPr id="4" name="Slide Number Placeholder 5">
            <a:extLst>
              <a:ext uri="{FF2B5EF4-FFF2-40B4-BE49-F238E27FC236}">
                <a16:creationId xmlns:a16="http://schemas.microsoft.com/office/drawing/2014/main" id="{DE340AA8-9D00-A17A-636F-D57447B06BF9}"/>
              </a:ext>
            </a:extLst>
          </p:cNvPr>
          <p:cNvSpPr>
            <a:spLocks noGrp="1"/>
          </p:cNvSpPr>
          <p:nvPr>
            <p:ph type="sldNum" sz="quarter" idx="12"/>
          </p:nvPr>
        </p:nvSpPr>
        <p:spPr/>
        <p:txBody>
          <a:bodyPr/>
          <a:lstStyle/>
          <a:p>
            <a:fld id="{BCDE79FB-97BA-492B-8D57-F1373F9ADA95}" type="slidenum">
              <a:rPr lang="en-US" smtClean="0"/>
              <a:t>70</a:t>
            </a:fld>
            <a:endParaRPr lang="en-US"/>
          </a:p>
        </p:txBody>
      </p:sp>
      <p:grpSp>
        <p:nvGrpSpPr>
          <p:cNvPr id="22" name="Group 21">
            <a:extLst>
              <a:ext uri="{FF2B5EF4-FFF2-40B4-BE49-F238E27FC236}">
                <a16:creationId xmlns:a16="http://schemas.microsoft.com/office/drawing/2014/main" id="{17436805-06FA-0A04-7910-024B6A5B8137}"/>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74D0525F-2315-60BD-2CE7-45C105B6C855}"/>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F45D8E0-DA63-2828-846C-ACAA969BD698}"/>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E6519477-20DD-0B13-7F9A-F5BDC924EA86}"/>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CC28836B-59E2-D388-11C6-1A8F4FB69E72}"/>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23B974B-5F4F-14DB-E8D4-37CB4C6C3FDC}"/>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9" name="TextBox 8">
            <a:extLst>
              <a:ext uri="{FF2B5EF4-FFF2-40B4-BE49-F238E27FC236}">
                <a16:creationId xmlns:a16="http://schemas.microsoft.com/office/drawing/2014/main" id="{2E57E78D-3491-6C15-12E2-E1AA1FFD1C9D}"/>
              </a:ext>
            </a:extLst>
          </p:cNvPr>
          <p:cNvSpPr txBox="1">
            <a:spLocks/>
          </p:cNvSpPr>
          <p:nvPr/>
        </p:nvSpPr>
        <p:spPr>
          <a:xfrm>
            <a:off x="8631176" y="1734008"/>
            <a:ext cx="3027424" cy="338554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Output Peak MW is automatically calculated as the lower of:</a:t>
            </a:r>
          </a:p>
          <a:p>
            <a:pPr lvl="2">
              <a:buFont typeface="Courier New" panose="02070309020205020404" pitchFamily="49" charset="0"/>
              <a:buChar char="o"/>
            </a:pPr>
            <a:r>
              <a:rPr lang="en-US" sz="1400"/>
              <a:t>the Interconnection Agreement Peak MW schedule; and</a:t>
            </a:r>
          </a:p>
          <a:p>
            <a:pPr lvl="2">
              <a:buFont typeface="Courier New" panose="02070309020205020404" pitchFamily="49" charset="0"/>
              <a:buChar char="o"/>
            </a:pPr>
            <a:r>
              <a:rPr lang="en-US" sz="1400"/>
              <a:t>the Combined TPIT-Adjusted Peak MW schedule</a:t>
            </a:r>
          </a:p>
          <a:p>
            <a:pPr lvl="1">
              <a:buFont typeface="Arial" panose="020B0604020202020204" pitchFamily="34" charset="0"/>
              <a:buChar char="•"/>
            </a:pPr>
            <a:r>
              <a:rPr lang="en-US" sz="1400"/>
              <a:t>The resulting Output Peak MW schedule determines the applicable load treatment. Prior to RPG availability, the load is modeled as Studied Load; after RPG availability, the load is modeled as Base Load</a:t>
            </a:r>
          </a:p>
        </p:txBody>
      </p:sp>
      <p:sp>
        <p:nvSpPr>
          <p:cNvPr id="10" name="TextBox 9">
            <a:extLst>
              <a:ext uri="{FF2B5EF4-FFF2-40B4-BE49-F238E27FC236}">
                <a16:creationId xmlns:a16="http://schemas.microsoft.com/office/drawing/2014/main" id="{A1C5F552-3934-27F8-A0CC-4C18CB26B40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Output Peak MW and Load Treatment</a:t>
            </a:r>
          </a:p>
        </p:txBody>
      </p:sp>
      <p:sp>
        <p:nvSpPr>
          <p:cNvPr id="13" name="Rectangle 12">
            <a:extLst>
              <a:ext uri="{FF2B5EF4-FFF2-40B4-BE49-F238E27FC236}">
                <a16:creationId xmlns:a16="http://schemas.microsoft.com/office/drawing/2014/main" id="{13BA1A40-80E4-0029-8611-30CD0CAAF83D}"/>
              </a:ext>
            </a:extLst>
          </p:cNvPr>
          <p:cNvSpPr/>
          <p:nvPr/>
        </p:nvSpPr>
        <p:spPr>
          <a:xfrm>
            <a:off x="6588271" y="4684160"/>
            <a:ext cx="805613" cy="187512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E881FC9F-86DB-BF2F-4164-7C7182697E9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7682310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6207D-BCC1-7FF3-EC1E-3E1C186AD80E}"/>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00B28669-32D7-07C9-46CB-8FFD24ED72FC}"/>
              </a:ext>
            </a:extLst>
          </p:cNvPr>
          <p:cNvGraphicFramePr>
            <a:graphicFrameLocks noChangeAspect="1"/>
          </p:cNvGraphicFramePr>
          <p:nvPr>
            <p:custDataLst>
              <p:tags r:id="rId1"/>
            </p:custDataLst>
            <p:extLst>
              <p:ext uri="{D42A27DB-BD31-4B8C-83A1-F6EECF244321}">
                <p14:modId xmlns:p14="http://schemas.microsoft.com/office/powerpoint/2010/main" val="3137403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12" name="think-cell data - do not delete" hidden="1">
                        <a:extLst>
                          <a:ext uri="{FF2B5EF4-FFF2-40B4-BE49-F238E27FC236}">
                            <a16:creationId xmlns:a16="http://schemas.microsoft.com/office/drawing/2014/main" id="{00B28669-32D7-07C9-46CB-8FFD24ED72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4B4546-498B-B236-3706-4A3AD4D9C54D}"/>
              </a:ext>
            </a:extLst>
          </p:cNvPr>
          <p:cNvSpPr>
            <a:spLocks noGrp="1"/>
          </p:cNvSpPr>
          <p:nvPr>
            <p:ph type="title"/>
          </p:nvPr>
        </p:nvSpPr>
        <p:spPr>
          <a:xfrm>
            <a:off x="1257300" y="457200"/>
            <a:ext cx="10401300" cy="914400"/>
          </a:xfrm>
        </p:spPr>
        <p:txBody>
          <a:bodyPr vert="horz"/>
          <a:lstStyle/>
          <a:p>
            <a:r>
              <a:rPr lang="en-US"/>
              <a:t>Qualifying Study: PBRP </a:t>
            </a:r>
            <a:r>
              <a:rPr lang="en-US" u="sng"/>
              <a:t>ONLY</a:t>
            </a:r>
          </a:p>
        </p:txBody>
      </p:sp>
      <p:sp>
        <p:nvSpPr>
          <p:cNvPr id="4" name="Slide Number Placeholder 3">
            <a:extLst>
              <a:ext uri="{FF2B5EF4-FFF2-40B4-BE49-F238E27FC236}">
                <a16:creationId xmlns:a16="http://schemas.microsoft.com/office/drawing/2014/main" id="{7D816065-2EE7-669B-CA7D-7BDA67975CA5}"/>
              </a:ext>
            </a:extLst>
          </p:cNvPr>
          <p:cNvSpPr>
            <a:spLocks noGrp="1"/>
          </p:cNvSpPr>
          <p:nvPr>
            <p:ph type="sldNum" sz="quarter" idx="12"/>
          </p:nvPr>
        </p:nvSpPr>
        <p:spPr/>
        <p:txBody>
          <a:bodyPr/>
          <a:lstStyle/>
          <a:p>
            <a:fld id="{BCDE79FB-97BA-492B-8D57-F1373F9ADA95}" type="slidenum">
              <a:rPr lang="en-US" smtClean="0"/>
              <a:t>71</a:t>
            </a:fld>
            <a:endParaRPr lang="en-US"/>
          </a:p>
        </p:txBody>
      </p:sp>
      <p:sp>
        <p:nvSpPr>
          <p:cNvPr id="6" name="Rectangle: Rounded Corners 5">
            <a:extLst>
              <a:ext uri="{FF2B5EF4-FFF2-40B4-BE49-F238E27FC236}">
                <a16:creationId xmlns:a16="http://schemas.microsoft.com/office/drawing/2014/main" id="{2B253881-DC71-79B1-E027-1139FA41C607}"/>
              </a:ext>
            </a:extLst>
          </p:cNvPr>
          <p:cNvSpPr/>
          <p:nvPr/>
        </p:nvSpPr>
        <p:spPr>
          <a:xfrm>
            <a:off x="2972904"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LCP according to 9.2.1.1(2)(c)(ii)(A)</a:t>
            </a:r>
          </a:p>
        </p:txBody>
      </p:sp>
      <p:sp>
        <p:nvSpPr>
          <p:cNvPr id="8" name="Rectangle: Rounded Corners 7">
            <a:extLst>
              <a:ext uri="{FF2B5EF4-FFF2-40B4-BE49-F238E27FC236}">
                <a16:creationId xmlns:a16="http://schemas.microsoft.com/office/drawing/2014/main" id="{9C846408-8838-1C5E-044D-F320C690AAAD}"/>
              </a:ext>
            </a:extLst>
          </p:cNvPr>
          <p:cNvSpPr/>
          <p:nvPr/>
        </p:nvSpPr>
        <p:spPr>
          <a:xfrm>
            <a:off x="5314120"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sp>
        <p:nvSpPr>
          <p:cNvPr id="9" name="Rectangle: Rounded Corners 8">
            <a:extLst>
              <a:ext uri="{FF2B5EF4-FFF2-40B4-BE49-F238E27FC236}">
                <a16:creationId xmlns:a16="http://schemas.microsoft.com/office/drawing/2014/main" id="{41CA4461-B4CF-FA88-378B-E39AC564AF7B}"/>
              </a:ext>
            </a:extLst>
          </p:cNvPr>
          <p:cNvSpPr/>
          <p:nvPr/>
        </p:nvSpPr>
        <p:spPr>
          <a:xfrm>
            <a:off x="7734849" y="49452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PBRP ramp schedule as modified by TPIT</a:t>
            </a:r>
          </a:p>
        </p:txBody>
      </p:sp>
      <p:sp>
        <p:nvSpPr>
          <p:cNvPr id="10" name="Rectangle: Rounded Corners 9">
            <a:extLst>
              <a:ext uri="{FF2B5EF4-FFF2-40B4-BE49-F238E27FC236}">
                <a16:creationId xmlns:a16="http://schemas.microsoft.com/office/drawing/2014/main" id="{8FA17F7D-7310-9202-05C8-36280A4AC1B3}"/>
              </a:ext>
            </a:extLst>
          </p:cNvPr>
          <p:cNvSpPr/>
          <p:nvPr/>
        </p:nvSpPr>
        <p:spPr>
          <a:xfrm>
            <a:off x="10204170" y="147099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14" name="Straight Arrow Connector 13">
            <a:extLst>
              <a:ext uri="{FF2B5EF4-FFF2-40B4-BE49-F238E27FC236}">
                <a16:creationId xmlns:a16="http://schemas.microsoft.com/office/drawing/2014/main" id="{AA614371-28FD-E2C3-075A-1C1BB9189056}"/>
              </a:ext>
            </a:extLst>
          </p:cNvPr>
          <p:cNvCxnSpPr>
            <a:cxnSpLocks/>
            <a:stCxn id="3" idx="3"/>
            <a:endCxn id="6" idx="1"/>
          </p:cNvCxnSpPr>
          <p:nvPr/>
        </p:nvCxnSpPr>
        <p:spPr>
          <a:xfrm>
            <a:off x="2160104" y="3531704"/>
            <a:ext cx="81280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93DB980B-F11C-F831-23E9-378D63BFF9CB}"/>
              </a:ext>
            </a:extLst>
          </p:cNvPr>
          <p:cNvCxnSpPr>
            <a:cxnSpLocks/>
            <a:stCxn id="8" idx="3"/>
            <a:endCxn id="24" idx="1"/>
          </p:cNvCxnSpPr>
          <p:nvPr/>
        </p:nvCxnSpPr>
        <p:spPr>
          <a:xfrm>
            <a:off x="6842537" y="3531704"/>
            <a:ext cx="54334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4F23AEDF-2A97-3CAF-9F44-5139DA318D89}"/>
              </a:ext>
            </a:extLst>
          </p:cNvPr>
          <p:cNvCxnSpPr>
            <a:cxnSpLocks/>
            <a:stCxn id="24" idx="0"/>
            <a:endCxn id="28" idx="2"/>
          </p:cNvCxnSpPr>
          <p:nvPr/>
        </p:nvCxnSpPr>
        <p:spPr>
          <a:xfrm flipH="1" flipV="1">
            <a:off x="8492433" y="2292627"/>
            <a:ext cx="6626"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1B099F5C-6538-82C0-963E-3F22ED92F102}"/>
              </a:ext>
            </a:extLst>
          </p:cNvPr>
          <p:cNvSpPr/>
          <p:nvPr/>
        </p:nvSpPr>
        <p:spPr>
          <a:xfrm>
            <a:off x="631687"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2030 and PBRP modeled amount after that.</a:t>
            </a:r>
          </a:p>
        </p:txBody>
      </p:sp>
      <p:cxnSp>
        <p:nvCxnSpPr>
          <p:cNvPr id="21" name="Straight Arrow Connector 20">
            <a:extLst>
              <a:ext uri="{FF2B5EF4-FFF2-40B4-BE49-F238E27FC236}">
                <a16:creationId xmlns:a16="http://schemas.microsoft.com/office/drawing/2014/main" id="{930705DD-1C11-AE9E-49EC-45B742E24BD1}"/>
              </a:ext>
            </a:extLst>
          </p:cNvPr>
          <p:cNvCxnSpPr>
            <a:cxnSpLocks/>
            <a:stCxn id="6" idx="3"/>
            <a:endCxn id="8" idx="1"/>
          </p:cNvCxnSpPr>
          <p:nvPr/>
        </p:nvCxnSpPr>
        <p:spPr>
          <a:xfrm>
            <a:off x="4501321" y="3531704"/>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24" name="Flowchart: Decision 23">
            <a:extLst>
              <a:ext uri="{FF2B5EF4-FFF2-40B4-BE49-F238E27FC236}">
                <a16:creationId xmlns:a16="http://schemas.microsoft.com/office/drawing/2014/main" id="{DA4A2631-5632-785B-256C-5D6B8BDE2093}"/>
              </a:ext>
            </a:extLst>
          </p:cNvPr>
          <p:cNvSpPr/>
          <p:nvPr/>
        </p:nvSpPr>
        <p:spPr>
          <a:xfrm>
            <a:off x="7385877" y="2908852"/>
            <a:ext cx="222636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Which is lower?</a:t>
            </a:r>
          </a:p>
        </p:txBody>
      </p:sp>
      <p:sp>
        <p:nvSpPr>
          <p:cNvPr id="28" name="Rectangle: Rounded Corners 27">
            <a:extLst>
              <a:ext uri="{FF2B5EF4-FFF2-40B4-BE49-F238E27FC236}">
                <a16:creationId xmlns:a16="http://schemas.microsoft.com/office/drawing/2014/main" id="{BDCABCE1-4873-53AF-4BDD-BE170368202B}"/>
              </a:ext>
            </a:extLst>
          </p:cNvPr>
          <p:cNvSpPr/>
          <p:nvPr/>
        </p:nvSpPr>
        <p:spPr>
          <a:xfrm>
            <a:off x="7728224" y="147099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31" name="Straight Arrow Connector 30">
            <a:extLst>
              <a:ext uri="{FF2B5EF4-FFF2-40B4-BE49-F238E27FC236}">
                <a16:creationId xmlns:a16="http://schemas.microsoft.com/office/drawing/2014/main" id="{346E7065-B4D8-8CA8-5A34-8175887CEFBB}"/>
              </a:ext>
            </a:extLst>
          </p:cNvPr>
          <p:cNvCxnSpPr>
            <a:cxnSpLocks/>
            <a:stCxn id="28" idx="3"/>
            <a:endCxn id="10" idx="1"/>
          </p:cNvCxnSpPr>
          <p:nvPr/>
        </p:nvCxnSpPr>
        <p:spPr>
          <a:xfrm>
            <a:off x="9256641" y="1881810"/>
            <a:ext cx="94752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4" name="Rectangle: Rounded Corners 33">
            <a:extLst>
              <a:ext uri="{FF2B5EF4-FFF2-40B4-BE49-F238E27FC236}">
                <a16:creationId xmlns:a16="http://schemas.microsoft.com/office/drawing/2014/main" id="{4444BED7-40FC-6C0D-E92F-127A40C52F3C}"/>
              </a:ext>
            </a:extLst>
          </p:cNvPr>
          <p:cNvSpPr/>
          <p:nvPr/>
        </p:nvSpPr>
        <p:spPr>
          <a:xfrm>
            <a:off x="10204170" y="494527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t>Load is a </a:t>
            </a:r>
            <a:r>
              <a:rPr lang="en-US" sz="1000" b="1" u="sng"/>
              <a:t>hybrid load</a:t>
            </a:r>
            <a:br>
              <a:rPr lang="en-US" sz="1000"/>
            </a:br>
            <a:r>
              <a:rPr lang="en-US" sz="1000"/>
              <a:t>- Studied in years before 2030</a:t>
            </a:r>
          </a:p>
          <a:p>
            <a:r>
              <a:rPr lang="en-US" sz="1000"/>
              <a:t>- Base load after that</a:t>
            </a:r>
          </a:p>
        </p:txBody>
      </p:sp>
      <p:cxnSp>
        <p:nvCxnSpPr>
          <p:cNvPr id="35" name="Straight Arrow Connector 34">
            <a:extLst>
              <a:ext uri="{FF2B5EF4-FFF2-40B4-BE49-F238E27FC236}">
                <a16:creationId xmlns:a16="http://schemas.microsoft.com/office/drawing/2014/main" id="{C56F7911-FC29-C189-5C62-DB350716894C}"/>
              </a:ext>
            </a:extLst>
          </p:cNvPr>
          <p:cNvCxnSpPr>
            <a:cxnSpLocks/>
            <a:stCxn id="24" idx="2"/>
            <a:endCxn id="9" idx="0"/>
          </p:cNvCxnSpPr>
          <p:nvPr/>
        </p:nvCxnSpPr>
        <p:spPr>
          <a:xfrm flipH="1">
            <a:off x="8499058" y="4154556"/>
            <a:ext cx="1"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5D35B2D2-2CB5-34D7-3B7F-E8C9130744D7}"/>
              </a:ext>
            </a:extLst>
          </p:cNvPr>
          <p:cNvCxnSpPr>
            <a:cxnSpLocks/>
            <a:endCxn id="34" idx="1"/>
          </p:cNvCxnSpPr>
          <p:nvPr/>
        </p:nvCxnSpPr>
        <p:spPr>
          <a:xfrm>
            <a:off x="9298609" y="5356087"/>
            <a:ext cx="905561"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AC4F4C67-F916-C5CE-E8C9-1E0D402FC8A1}"/>
              </a:ext>
            </a:extLst>
          </p:cNvPr>
          <p:cNvSpPr txBox="1"/>
          <p:nvPr/>
        </p:nvSpPr>
        <p:spPr>
          <a:xfrm>
            <a:off x="8521145" y="4287943"/>
            <a:ext cx="706784" cy="400110"/>
          </a:xfrm>
          <a:prstGeom prst="rect">
            <a:avLst/>
          </a:prstGeom>
          <a:noFill/>
        </p:spPr>
        <p:txBody>
          <a:bodyPr wrap="square" rtlCol="0">
            <a:spAutoFit/>
          </a:bodyPr>
          <a:lstStyle/>
          <a:p>
            <a:r>
              <a:rPr lang="en-US" sz="1000"/>
              <a:t>Modified PBRP</a:t>
            </a:r>
          </a:p>
        </p:txBody>
      </p:sp>
      <p:sp>
        <p:nvSpPr>
          <p:cNvPr id="43" name="TextBox 42">
            <a:extLst>
              <a:ext uri="{FF2B5EF4-FFF2-40B4-BE49-F238E27FC236}">
                <a16:creationId xmlns:a16="http://schemas.microsoft.com/office/drawing/2014/main" id="{0A267805-1BCC-FEB5-433E-F9EE939921A2}"/>
              </a:ext>
            </a:extLst>
          </p:cNvPr>
          <p:cNvSpPr txBox="1"/>
          <p:nvPr/>
        </p:nvSpPr>
        <p:spPr>
          <a:xfrm>
            <a:off x="8499057" y="2564873"/>
            <a:ext cx="706784" cy="246221"/>
          </a:xfrm>
          <a:prstGeom prst="rect">
            <a:avLst/>
          </a:prstGeom>
          <a:noFill/>
        </p:spPr>
        <p:txBody>
          <a:bodyPr wrap="square" rtlCol="0">
            <a:spAutoFit/>
          </a:bodyPr>
          <a:lstStyle/>
          <a:p>
            <a:r>
              <a:rPr lang="en-US" sz="1000"/>
              <a:t>IA</a:t>
            </a:r>
          </a:p>
        </p:txBody>
      </p:sp>
      <p:sp>
        <p:nvSpPr>
          <p:cNvPr id="7" name="Rectangle 6">
            <a:extLst>
              <a:ext uri="{FF2B5EF4-FFF2-40B4-BE49-F238E27FC236}">
                <a16:creationId xmlns:a16="http://schemas.microsoft.com/office/drawing/2014/main" id="{0FE59DC8-CF56-1341-137A-7A57FB356879}"/>
              </a:ext>
            </a:extLst>
          </p:cNvPr>
          <p:cNvSpPr>
            <a:spLocks/>
          </p:cNvSpPr>
          <p:nvPr/>
        </p:nvSpPr>
        <p:spPr>
          <a:xfrm>
            <a:off x="1257300" y="6030106"/>
            <a:ext cx="10475287" cy="35302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400" b="1">
                <a:solidFill>
                  <a:schemeClr val="tx1"/>
                </a:solidFill>
              </a:rPr>
              <a:t>NOTE: </a:t>
            </a:r>
            <a:r>
              <a:rPr lang="en-US" sz="1400">
                <a:solidFill>
                  <a:schemeClr val="tx1"/>
                </a:solidFill>
              </a:rPr>
              <a:t>PBRP Only follows the same LCP construction methodology as RPG Only</a:t>
            </a:r>
          </a:p>
        </p:txBody>
      </p:sp>
    </p:spTree>
    <p:extLst>
      <p:ext uri="{BB962C8B-B14F-4D97-AF65-F5344CB8AC3E}">
        <p14:creationId xmlns:p14="http://schemas.microsoft.com/office/powerpoint/2010/main" val="6854313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A600F-F7A6-04ED-7E22-4D83F0F6BA4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F39A6F-3A67-D629-ACF6-051F6141A118}"/>
              </a:ext>
            </a:extLst>
          </p:cNvPr>
          <p:cNvSpPr>
            <a:spLocks noGrp="1"/>
          </p:cNvSpPr>
          <p:nvPr>
            <p:ph type="sldNum" sz="quarter" idx="12"/>
          </p:nvPr>
        </p:nvSpPr>
        <p:spPr/>
        <p:txBody>
          <a:bodyPr/>
          <a:lstStyle/>
          <a:p>
            <a:fld id="{BCDE79FB-97BA-492B-8D57-F1373F9ADA95}" type="slidenum">
              <a:rPr lang="en-US" smtClean="0"/>
              <a:t>72</a:t>
            </a:fld>
            <a:endParaRPr lang="en-US"/>
          </a:p>
        </p:txBody>
      </p:sp>
      <p:sp>
        <p:nvSpPr>
          <p:cNvPr id="6" name="Rectangle: Rounded Corners 5">
            <a:extLst>
              <a:ext uri="{FF2B5EF4-FFF2-40B4-BE49-F238E27FC236}">
                <a16:creationId xmlns:a16="http://schemas.microsoft.com/office/drawing/2014/main" id="{419BB3EE-3D2B-6F3E-C3F5-442AC832ED70}"/>
              </a:ext>
            </a:extLst>
          </p:cNvPr>
          <p:cNvSpPr/>
          <p:nvPr/>
        </p:nvSpPr>
        <p:spPr>
          <a:xfrm>
            <a:off x="423186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RPG LCP according to 9.2.1.1(2)(c)(ii)(A)</a:t>
            </a:r>
          </a:p>
        </p:txBody>
      </p:sp>
      <p:sp>
        <p:nvSpPr>
          <p:cNvPr id="8" name="Rectangle: Rounded Corners 7">
            <a:extLst>
              <a:ext uri="{FF2B5EF4-FFF2-40B4-BE49-F238E27FC236}">
                <a16:creationId xmlns:a16="http://schemas.microsoft.com/office/drawing/2014/main" id="{2C91DC59-99CF-7985-9378-71E57194D480}"/>
              </a:ext>
            </a:extLst>
          </p:cNvPr>
          <p:cNvSpPr/>
          <p:nvPr/>
        </p:nvSpPr>
        <p:spPr>
          <a:xfrm>
            <a:off x="6414059" y="327742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cxnSp>
        <p:nvCxnSpPr>
          <p:cNvPr id="14" name="Straight Arrow Connector 13">
            <a:extLst>
              <a:ext uri="{FF2B5EF4-FFF2-40B4-BE49-F238E27FC236}">
                <a16:creationId xmlns:a16="http://schemas.microsoft.com/office/drawing/2014/main" id="{DCB882F1-993B-9D2D-F826-5287BAF19606}"/>
              </a:ext>
            </a:extLst>
          </p:cNvPr>
          <p:cNvCxnSpPr>
            <a:cxnSpLocks/>
            <a:stCxn id="3" idx="3"/>
            <a:endCxn id="6" idx="1"/>
          </p:cNvCxnSpPr>
          <p:nvPr/>
        </p:nvCxnSpPr>
        <p:spPr>
          <a:xfrm>
            <a:off x="3763621" y="1952487"/>
            <a:ext cx="468247"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20BE87F2-B3E6-A02F-2B2A-E3379A811B4D}"/>
              </a:ext>
            </a:extLst>
          </p:cNvPr>
          <p:cNvCxnSpPr>
            <a:cxnSpLocks/>
            <a:stCxn id="8" idx="3"/>
            <a:endCxn id="43" idx="1"/>
          </p:cNvCxnSpPr>
          <p:nvPr/>
        </p:nvCxnSpPr>
        <p:spPr>
          <a:xfrm>
            <a:off x="7942476" y="3688244"/>
            <a:ext cx="65377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92173942-C0B7-5D2A-E30A-CD908C77C7AE}"/>
              </a:ext>
            </a:extLst>
          </p:cNvPr>
          <p:cNvSpPr/>
          <p:nvPr/>
        </p:nvSpPr>
        <p:spPr>
          <a:xfrm>
            <a:off x="2235204"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2030 and PBRP modeled amount after that.</a:t>
            </a:r>
          </a:p>
        </p:txBody>
      </p:sp>
      <p:sp>
        <p:nvSpPr>
          <p:cNvPr id="15" name="Rectangle: Rounded Corners 14">
            <a:extLst>
              <a:ext uri="{FF2B5EF4-FFF2-40B4-BE49-F238E27FC236}">
                <a16:creationId xmlns:a16="http://schemas.microsoft.com/office/drawing/2014/main" id="{160C1EEE-0BA4-BF99-6845-CAAC039BC1C0}"/>
              </a:ext>
            </a:extLst>
          </p:cNvPr>
          <p:cNvSpPr/>
          <p:nvPr/>
        </p:nvSpPr>
        <p:spPr>
          <a:xfrm>
            <a:off x="238540"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LCP from the approved LLIS study</a:t>
            </a:r>
          </a:p>
        </p:txBody>
      </p:sp>
      <p:sp>
        <p:nvSpPr>
          <p:cNvPr id="16" name="Rectangle: Rounded Corners 15">
            <a:extLst>
              <a:ext uri="{FF2B5EF4-FFF2-40B4-BE49-F238E27FC236}">
                <a16:creationId xmlns:a16="http://schemas.microsoft.com/office/drawing/2014/main" id="{8383CF2B-C716-FEE4-AA7A-7FF4E9529DDD}"/>
              </a:ext>
            </a:extLst>
          </p:cNvPr>
          <p:cNvSpPr/>
          <p:nvPr/>
        </p:nvSpPr>
        <p:spPr>
          <a:xfrm>
            <a:off x="2235203"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LLIS LCP according to 9.2.1.1(2)(c)(ii)(B)</a:t>
            </a:r>
          </a:p>
        </p:txBody>
      </p:sp>
      <p:cxnSp>
        <p:nvCxnSpPr>
          <p:cNvPr id="18" name="Straight Arrow Connector 17">
            <a:extLst>
              <a:ext uri="{FF2B5EF4-FFF2-40B4-BE49-F238E27FC236}">
                <a16:creationId xmlns:a16="http://schemas.microsoft.com/office/drawing/2014/main" id="{743C1720-DED7-8C8C-4B25-5818708AED2F}"/>
              </a:ext>
            </a:extLst>
          </p:cNvPr>
          <p:cNvCxnSpPr>
            <a:stCxn id="15" idx="3"/>
            <a:endCxn id="16" idx="1"/>
          </p:cNvCxnSpPr>
          <p:nvPr/>
        </p:nvCxnSpPr>
        <p:spPr>
          <a:xfrm>
            <a:off x="1766957" y="3688246"/>
            <a:ext cx="46824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9" name="Slide Number Placeholder 3">
            <a:extLst>
              <a:ext uri="{FF2B5EF4-FFF2-40B4-BE49-F238E27FC236}">
                <a16:creationId xmlns:a16="http://schemas.microsoft.com/office/drawing/2014/main" id="{465823DE-8D35-BA09-72A7-2EEFC0C08F89}"/>
              </a:ext>
            </a:extLst>
          </p:cNvPr>
          <p:cNvSpPr txBox="1">
            <a:spLocks/>
          </p:cNvSpPr>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E79FB-97BA-492B-8D57-F1373F9ADA95}" type="slidenum">
              <a:rPr lang="en-US" smtClean="0"/>
              <a:pPr/>
              <a:t>72</a:t>
            </a:fld>
            <a:endParaRPr lang="en-US"/>
          </a:p>
        </p:txBody>
      </p:sp>
      <p:sp>
        <p:nvSpPr>
          <p:cNvPr id="40" name="Rectangle: Rounded Corners 39">
            <a:extLst>
              <a:ext uri="{FF2B5EF4-FFF2-40B4-BE49-F238E27FC236}">
                <a16:creationId xmlns:a16="http://schemas.microsoft.com/office/drawing/2014/main" id="{491816C6-7A1F-1481-5B1E-6CEAC59FDF97}"/>
              </a:ext>
            </a:extLst>
          </p:cNvPr>
          <p:cNvSpPr/>
          <p:nvPr/>
        </p:nvSpPr>
        <p:spPr>
          <a:xfrm>
            <a:off x="8945224" y="510181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PBRP/LLIS mash-up ramp schedule as modified by TPIT</a:t>
            </a:r>
          </a:p>
        </p:txBody>
      </p:sp>
      <p:sp>
        <p:nvSpPr>
          <p:cNvPr id="41" name="Rectangle: Rounded Corners 40">
            <a:extLst>
              <a:ext uri="{FF2B5EF4-FFF2-40B4-BE49-F238E27FC236}">
                <a16:creationId xmlns:a16="http://schemas.microsoft.com/office/drawing/2014/main" id="{5FDBAE41-C83E-9D28-8290-0D260F612C24}"/>
              </a:ext>
            </a:extLst>
          </p:cNvPr>
          <p:cNvSpPr/>
          <p:nvPr/>
        </p:nvSpPr>
        <p:spPr>
          <a:xfrm>
            <a:off x="6856904" y="162753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42" name="Straight Arrow Connector 41">
            <a:extLst>
              <a:ext uri="{FF2B5EF4-FFF2-40B4-BE49-F238E27FC236}">
                <a16:creationId xmlns:a16="http://schemas.microsoft.com/office/drawing/2014/main" id="{0E0CDCA5-978D-F256-8179-690326A72670}"/>
              </a:ext>
            </a:extLst>
          </p:cNvPr>
          <p:cNvCxnSpPr>
            <a:cxnSpLocks/>
            <a:stCxn id="43" idx="0"/>
            <a:endCxn id="44" idx="2"/>
          </p:cNvCxnSpPr>
          <p:nvPr/>
        </p:nvCxnSpPr>
        <p:spPr>
          <a:xfrm flipH="1" flipV="1">
            <a:off x="9702808" y="2449167"/>
            <a:ext cx="6626"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3" name="Flowchart: Decision 42">
            <a:extLst>
              <a:ext uri="{FF2B5EF4-FFF2-40B4-BE49-F238E27FC236}">
                <a16:creationId xmlns:a16="http://schemas.microsoft.com/office/drawing/2014/main" id="{F224525D-672E-45BA-1249-B39B68185A14}"/>
              </a:ext>
            </a:extLst>
          </p:cNvPr>
          <p:cNvSpPr/>
          <p:nvPr/>
        </p:nvSpPr>
        <p:spPr>
          <a:xfrm>
            <a:off x="8596252" y="3065392"/>
            <a:ext cx="222636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Which is lower?</a:t>
            </a:r>
          </a:p>
        </p:txBody>
      </p:sp>
      <p:sp>
        <p:nvSpPr>
          <p:cNvPr id="44" name="Rectangle: Rounded Corners 43">
            <a:extLst>
              <a:ext uri="{FF2B5EF4-FFF2-40B4-BE49-F238E27FC236}">
                <a16:creationId xmlns:a16="http://schemas.microsoft.com/office/drawing/2014/main" id="{FE7D6B22-8287-BEBA-9CB9-537675488E80}"/>
              </a:ext>
            </a:extLst>
          </p:cNvPr>
          <p:cNvSpPr/>
          <p:nvPr/>
        </p:nvSpPr>
        <p:spPr>
          <a:xfrm>
            <a:off x="8938599" y="162753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45" name="Straight Arrow Connector 44">
            <a:extLst>
              <a:ext uri="{FF2B5EF4-FFF2-40B4-BE49-F238E27FC236}">
                <a16:creationId xmlns:a16="http://schemas.microsoft.com/office/drawing/2014/main" id="{3A97DDE6-7C84-C3F8-C8E2-8CF2E3AF49B6}"/>
              </a:ext>
            </a:extLst>
          </p:cNvPr>
          <p:cNvCxnSpPr>
            <a:cxnSpLocks/>
            <a:stCxn id="44" idx="1"/>
            <a:endCxn id="41" idx="3"/>
          </p:cNvCxnSpPr>
          <p:nvPr/>
        </p:nvCxnSpPr>
        <p:spPr>
          <a:xfrm flipH="1">
            <a:off x="8385321" y="2038350"/>
            <a:ext cx="553278"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Rounded Corners 45">
            <a:extLst>
              <a:ext uri="{FF2B5EF4-FFF2-40B4-BE49-F238E27FC236}">
                <a16:creationId xmlns:a16="http://schemas.microsoft.com/office/drawing/2014/main" id="{2AE03463-2487-F524-BF53-F7C502E3AC03}"/>
              </a:ext>
            </a:extLst>
          </p:cNvPr>
          <p:cNvSpPr/>
          <p:nvPr/>
        </p:nvSpPr>
        <p:spPr>
          <a:xfrm>
            <a:off x="6860217" y="510181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47" name="Straight Arrow Connector 46">
            <a:extLst>
              <a:ext uri="{FF2B5EF4-FFF2-40B4-BE49-F238E27FC236}">
                <a16:creationId xmlns:a16="http://schemas.microsoft.com/office/drawing/2014/main" id="{F2B43B61-32A2-535B-588A-F88895FB3284}"/>
              </a:ext>
            </a:extLst>
          </p:cNvPr>
          <p:cNvCxnSpPr>
            <a:cxnSpLocks/>
            <a:stCxn id="43" idx="2"/>
            <a:endCxn id="40" idx="0"/>
          </p:cNvCxnSpPr>
          <p:nvPr/>
        </p:nvCxnSpPr>
        <p:spPr>
          <a:xfrm flipH="1">
            <a:off x="9709433" y="4311096"/>
            <a:ext cx="1"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2BC6DE3E-5160-8242-AA03-7B1C9F12B141}"/>
              </a:ext>
            </a:extLst>
          </p:cNvPr>
          <p:cNvCxnSpPr>
            <a:cxnSpLocks/>
            <a:stCxn id="40" idx="1"/>
            <a:endCxn id="46" idx="3"/>
          </p:cNvCxnSpPr>
          <p:nvPr/>
        </p:nvCxnSpPr>
        <p:spPr>
          <a:xfrm flipH="1">
            <a:off x="8388634" y="5512627"/>
            <a:ext cx="55659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51A81268-9FEA-28D6-97C7-CA48DF868114}"/>
              </a:ext>
            </a:extLst>
          </p:cNvPr>
          <p:cNvSpPr txBox="1"/>
          <p:nvPr/>
        </p:nvSpPr>
        <p:spPr>
          <a:xfrm>
            <a:off x="9731520" y="4444483"/>
            <a:ext cx="706784" cy="400110"/>
          </a:xfrm>
          <a:prstGeom prst="rect">
            <a:avLst/>
          </a:prstGeom>
          <a:noFill/>
        </p:spPr>
        <p:txBody>
          <a:bodyPr wrap="square" rtlCol="0">
            <a:spAutoFit/>
          </a:bodyPr>
          <a:lstStyle/>
          <a:p>
            <a:r>
              <a:rPr lang="en-US" sz="1000"/>
              <a:t>Modified PBRP</a:t>
            </a:r>
          </a:p>
        </p:txBody>
      </p:sp>
      <p:sp>
        <p:nvSpPr>
          <p:cNvPr id="50" name="TextBox 49">
            <a:extLst>
              <a:ext uri="{FF2B5EF4-FFF2-40B4-BE49-F238E27FC236}">
                <a16:creationId xmlns:a16="http://schemas.microsoft.com/office/drawing/2014/main" id="{CF7C3BDB-85C2-BA3B-58F2-EE5A8E924C00}"/>
              </a:ext>
            </a:extLst>
          </p:cNvPr>
          <p:cNvSpPr txBox="1"/>
          <p:nvPr/>
        </p:nvSpPr>
        <p:spPr>
          <a:xfrm>
            <a:off x="9709432" y="2721413"/>
            <a:ext cx="706784" cy="246221"/>
          </a:xfrm>
          <a:prstGeom prst="rect">
            <a:avLst/>
          </a:prstGeom>
          <a:noFill/>
        </p:spPr>
        <p:txBody>
          <a:bodyPr wrap="square" rtlCol="0">
            <a:spAutoFit/>
          </a:bodyPr>
          <a:lstStyle/>
          <a:p>
            <a:r>
              <a:rPr lang="en-US" sz="1000"/>
              <a:t>IA</a:t>
            </a:r>
          </a:p>
        </p:txBody>
      </p:sp>
      <p:cxnSp>
        <p:nvCxnSpPr>
          <p:cNvPr id="60" name="Connector: Elbow 59">
            <a:extLst>
              <a:ext uri="{FF2B5EF4-FFF2-40B4-BE49-F238E27FC236}">
                <a16:creationId xmlns:a16="http://schemas.microsoft.com/office/drawing/2014/main" id="{DBABB435-0349-0C21-1DE2-C11666ED0D2D}"/>
              </a:ext>
            </a:extLst>
          </p:cNvPr>
          <p:cNvCxnSpPr>
            <a:stCxn id="6" idx="2"/>
            <a:endCxn id="15" idx="0"/>
          </p:cNvCxnSpPr>
          <p:nvPr/>
        </p:nvCxnSpPr>
        <p:spPr>
          <a:xfrm rot="5400000">
            <a:off x="2542351" y="823702"/>
            <a:ext cx="914125" cy="3993328"/>
          </a:xfrm>
          <a:prstGeom prst="bentConnector3">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2" name="Rectangle: Rounded Corners 61">
            <a:extLst>
              <a:ext uri="{FF2B5EF4-FFF2-40B4-BE49-F238E27FC236}">
                <a16:creationId xmlns:a16="http://schemas.microsoft.com/office/drawing/2014/main" id="{81AF6A7E-A1A8-4233-0422-CB5492252741}"/>
              </a:ext>
            </a:extLst>
          </p:cNvPr>
          <p:cNvSpPr/>
          <p:nvPr/>
        </p:nvSpPr>
        <p:spPr>
          <a:xfrm>
            <a:off x="4231866" y="327742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For each year, take the </a:t>
            </a:r>
            <a:r>
              <a:rPr lang="en-US" sz="1000" u="sng"/>
              <a:t>greater</a:t>
            </a:r>
            <a:r>
              <a:rPr lang="en-US" sz="1000"/>
              <a:t> value between the modified PBRP LCP and the modified LLIS LCP</a:t>
            </a:r>
          </a:p>
        </p:txBody>
      </p:sp>
      <p:cxnSp>
        <p:nvCxnSpPr>
          <p:cNvPr id="63" name="Straight Arrow Connector 62">
            <a:extLst>
              <a:ext uri="{FF2B5EF4-FFF2-40B4-BE49-F238E27FC236}">
                <a16:creationId xmlns:a16="http://schemas.microsoft.com/office/drawing/2014/main" id="{99438B7B-74D7-8078-C436-1767713EE3DE}"/>
              </a:ext>
            </a:extLst>
          </p:cNvPr>
          <p:cNvCxnSpPr>
            <a:cxnSpLocks/>
            <a:stCxn id="16" idx="3"/>
            <a:endCxn id="62" idx="1"/>
          </p:cNvCxnSpPr>
          <p:nvPr/>
        </p:nvCxnSpPr>
        <p:spPr>
          <a:xfrm flipV="1">
            <a:off x="3763620" y="3688244"/>
            <a:ext cx="468246" cy="2"/>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7" name="Title 66">
            <a:extLst>
              <a:ext uri="{FF2B5EF4-FFF2-40B4-BE49-F238E27FC236}">
                <a16:creationId xmlns:a16="http://schemas.microsoft.com/office/drawing/2014/main" id="{692201ED-001B-EE5C-7A9B-BC0FF7F1E7ED}"/>
              </a:ext>
            </a:extLst>
          </p:cNvPr>
          <p:cNvSpPr>
            <a:spLocks noGrp="1"/>
          </p:cNvSpPr>
          <p:nvPr>
            <p:ph type="title"/>
          </p:nvPr>
        </p:nvSpPr>
        <p:spPr/>
        <p:txBody>
          <a:bodyPr/>
          <a:lstStyle/>
          <a:p>
            <a:r>
              <a:rPr lang="en-US"/>
              <a:t>Qualifying Study: PBRP </a:t>
            </a:r>
            <a:r>
              <a:rPr lang="en-US" u="sng"/>
              <a:t>AND</a:t>
            </a:r>
            <a:r>
              <a:rPr lang="en-US"/>
              <a:t> a complete and valid LLIS</a:t>
            </a:r>
          </a:p>
        </p:txBody>
      </p:sp>
      <p:cxnSp>
        <p:nvCxnSpPr>
          <p:cNvPr id="74" name="Straight Arrow Connector 73">
            <a:extLst>
              <a:ext uri="{FF2B5EF4-FFF2-40B4-BE49-F238E27FC236}">
                <a16:creationId xmlns:a16="http://schemas.microsoft.com/office/drawing/2014/main" id="{DFE15E06-EEA6-EB79-35A3-71AD42AA2579}"/>
              </a:ext>
            </a:extLst>
          </p:cNvPr>
          <p:cNvCxnSpPr>
            <a:cxnSpLocks/>
            <a:stCxn id="62" idx="3"/>
            <a:endCxn id="8" idx="1"/>
          </p:cNvCxnSpPr>
          <p:nvPr/>
        </p:nvCxnSpPr>
        <p:spPr>
          <a:xfrm>
            <a:off x="5760283" y="3688244"/>
            <a:ext cx="65377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AA04E315-24DE-7533-E508-EE87F2202AF0}"/>
              </a:ext>
            </a:extLst>
          </p:cNvPr>
          <p:cNvSpPr>
            <a:spLocks/>
          </p:cNvSpPr>
          <p:nvPr/>
        </p:nvSpPr>
        <p:spPr>
          <a:xfrm>
            <a:off x="1257300" y="6030106"/>
            <a:ext cx="10475287" cy="35302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400" b="1">
                <a:solidFill>
                  <a:schemeClr val="tx1"/>
                </a:solidFill>
              </a:rPr>
              <a:t>NOTE: </a:t>
            </a:r>
            <a:r>
              <a:rPr lang="en-US" sz="1400">
                <a:solidFill>
                  <a:schemeClr val="tx1"/>
                </a:solidFill>
              </a:rPr>
              <a:t>PBRP + Complete and Valid LLIS follows the same modeling methodology as RPG + Complete and Valid LLIS</a:t>
            </a:r>
          </a:p>
        </p:txBody>
      </p:sp>
    </p:spTree>
    <p:extLst>
      <p:ext uri="{BB962C8B-B14F-4D97-AF65-F5344CB8AC3E}">
        <p14:creationId xmlns:p14="http://schemas.microsoft.com/office/powerpoint/2010/main" val="18839114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DD7E39E-ADD6-663F-EF95-EB4EA294605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5" name="think-cell data - do not delete" hidden="1">
                        <a:extLst>
                          <a:ext uri="{FF2B5EF4-FFF2-40B4-BE49-F238E27FC236}">
                            <a16:creationId xmlns:a16="http://schemas.microsoft.com/office/drawing/2014/main" id="{FDD7E39E-ADD6-663F-EF95-EB4EA294605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5E2AD92-289A-E3E1-5FF5-A941A41126A0}"/>
              </a:ext>
            </a:extLst>
          </p:cNvPr>
          <p:cNvSpPr>
            <a:spLocks noGrp="1"/>
          </p:cNvSpPr>
          <p:nvPr>
            <p:ph type="title"/>
          </p:nvPr>
        </p:nvSpPr>
        <p:spPr>
          <a:xfrm>
            <a:off x="1257300" y="457200"/>
            <a:ext cx="10401300" cy="914400"/>
          </a:xfrm>
        </p:spPr>
        <p:txBody>
          <a:bodyPr vert="horz"/>
          <a:lstStyle/>
          <a:p>
            <a:r>
              <a:rPr lang="en-US"/>
              <a:t>Batch Zero Load Information Form (LIF): overview and completion instructions</a:t>
            </a:r>
          </a:p>
        </p:txBody>
      </p:sp>
      <p:sp>
        <p:nvSpPr>
          <p:cNvPr id="4" name="Slide Number Placeholder 5">
            <a:extLst>
              <a:ext uri="{FF2B5EF4-FFF2-40B4-BE49-F238E27FC236}">
                <a16:creationId xmlns:a16="http://schemas.microsoft.com/office/drawing/2014/main" id="{8C5FAF6D-3BAC-1562-5127-6FD6B8A8DB2E}"/>
              </a:ext>
            </a:extLst>
          </p:cNvPr>
          <p:cNvSpPr>
            <a:spLocks noGrp="1"/>
          </p:cNvSpPr>
          <p:nvPr>
            <p:ph type="sldNum" sz="quarter" idx="12"/>
          </p:nvPr>
        </p:nvSpPr>
        <p:spPr/>
        <p:txBody>
          <a:bodyPr/>
          <a:lstStyle/>
          <a:p>
            <a:fld id="{BCDE79FB-97BA-492B-8D57-F1373F9ADA95}" type="slidenum">
              <a:rPr lang="en-US" smtClean="0"/>
              <a:t>73</a:t>
            </a:fld>
            <a:endParaRPr lang="en-US"/>
          </a:p>
        </p:txBody>
      </p:sp>
      <p:grpSp>
        <p:nvGrpSpPr>
          <p:cNvPr id="17" name="Group 16">
            <a:extLst>
              <a:ext uri="{FF2B5EF4-FFF2-40B4-BE49-F238E27FC236}">
                <a16:creationId xmlns:a16="http://schemas.microsoft.com/office/drawing/2014/main" id="{6B06E227-C3A6-FB6C-6B74-E73BD4C4C77E}"/>
              </a:ext>
            </a:extLst>
          </p:cNvPr>
          <p:cNvGrpSpPr/>
          <p:nvPr/>
        </p:nvGrpSpPr>
        <p:grpSpPr>
          <a:xfrm>
            <a:off x="1257300" y="1219562"/>
            <a:ext cx="7435336" cy="244504"/>
            <a:chOff x="9276460" y="1064471"/>
            <a:chExt cx="2369127" cy="244504"/>
          </a:xfrm>
        </p:grpSpPr>
        <p:cxnSp>
          <p:nvCxnSpPr>
            <p:cNvPr id="18" name="Straight Connector 17">
              <a:extLst>
                <a:ext uri="{FF2B5EF4-FFF2-40B4-BE49-F238E27FC236}">
                  <a16:creationId xmlns:a16="http://schemas.microsoft.com/office/drawing/2014/main" id="{33B0DFA5-D626-3C7A-389F-B27C9182CE57}"/>
                </a:ext>
              </a:extLst>
            </p:cNvPr>
            <p:cNvCxnSpPr>
              <a:cxnSpLocks/>
            </p:cNvCxnSpPr>
            <p:nvPr>
              <p:custDataLst>
                <p:tags r:id="rId6"/>
              </p:custDataLst>
            </p:nvPr>
          </p:nvCxnSpPr>
          <p:spPr bwMode="auto">
            <a:xfrm>
              <a:off x="9276460" y="1308975"/>
              <a:ext cx="2369127"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B179E53D-C489-4A38-A033-74E4FE28DA71}"/>
                </a:ext>
              </a:extLst>
            </p:cNvPr>
            <p:cNvSpPr txBox="1">
              <a:spLocks/>
            </p:cNvSpPr>
            <p:nvPr/>
          </p:nvSpPr>
          <p:spPr>
            <a:xfrm>
              <a:off x="9276460" y="1064471"/>
              <a:ext cx="2369127"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LIF structure and overview</a:t>
              </a:r>
            </a:p>
          </p:txBody>
        </p:sp>
      </p:grpSp>
      <p:pic>
        <p:nvPicPr>
          <p:cNvPr id="22" name="Picture 21">
            <a:extLst>
              <a:ext uri="{FF2B5EF4-FFF2-40B4-BE49-F238E27FC236}">
                <a16:creationId xmlns:a16="http://schemas.microsoft.com/office/drawing/2014/main" id="{48FA753B-74CE-F54E-76DD-BE95BF517743}"/>
              </a:ext>
            </a:extLst>
          </p:cNvPr>
          <p:cNvPicPr>
            <a:picLocks noChangeAspect="1"/>
          </p:cNvPicPr>
          <p:nvPr/>
        </p:nvPicPr>
        <p:blipFill>
          <a:blip r:embed="rId10"/>
          <a:stretch>
            <a:fillRect/>
          </a:stretch>
        </p:blipFill>
        <p:spPr>
          <a:xfrm>
            <a:off x="1257300" y="1602436"/>
            <a:ext cx="2563223" cy="242467"/>
          </a:xfrm>
          <a:prstGeom prst="rect">
            <a:avLst/>
          </a:prstGeom>
        </p:spPr>
      </p:pic>
      <p:sp>
        <p:nvSpPr>
          <p:cNvPr id="23" name="Rectangle 22">
            <a:extLst>
              <a:ext uri="{FF2B5EF4-FFF2-40B4-BE49-F238E27FC236}">
                <a16:creationId xmlns:a16="http://schemas.microsoft.com/office/drawing/2014/main" id="{4144C537-8847-5316-B3FC-D044D4A1041F}"/>
              </a:ext>
            </a:extLst>
          </p:cNvPr>
          <p:cNvSpPr/>
          <p:nvPr/>
        </p:nvSpPr>
        <p:spPr>
          <a:xfrm>
            <a:off x="1244199" y="1553977"/>
            <a:ext cx="853694" cy="3393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C4F2B11-B775-61BB-71C9-2E4C45A5C070}"/>
              </a:ext>
            </a:extLst>
          </p:cNvPr>
          <p:cNvSpPr txBox="1">
            <a:spLocks/>
          </p:cNvSpPr>
          <p:nvPr/>
        </p:nvSpPr>
        <p:spPr>
          <a:xfrm>
            <a:off x="3943809" y="1602435"/>
            <a:ext cx="4748827" cy="1323439"/>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b="1"/>
              <a:t>“Instructions” tab: user guide and reference document</a:t>
            </a:r>
          </a:p>
          <a:p>
            <a:pPr marL="171450" indent="-171450">
              <a:buFont typeface="Arial" panose="020B0604020202020204" pitchFamily="34" charset="0"/>
              <a:buChar char="•"/>
            </a:pPr>
            <a:r>
              <a:rPr lang="en-US" sz="1100"/>
              <a:t>Provides overview of the workbook purpose</a:t>
            </a:r>
          </a:p>
          <a:p>
            <a:pPr marL="171450" indent="-171450">
              <a:buFont typeface="Arial" panose="020B0604020202020204" pitchFamily="34" charset="0"/>
              <a:buChar char="•"/>
            </a:pPr>
            <a:r>
              <a:rPr lang="en-US" sz="1100"/>
              <a:t>Explains eligibility pathways, submission requirements, and validation responsibilities</a:t>
            </a:r>
          </a:p>
          <a:p>
            <a:pPr marL="171450" indent="-171450">
              <a:buFont typeface="Arial" panose="020B0604020202020204" pitchFamily="34" charset="0"/>
              <a:buChar char="•"/>
            </a:pPr>
            <a:r>
              <a:rPr lang="en-US" sz="1100"/>
              <a:t>Defines key fields, statuses, and documentation requirements</a:t>
            </a:r>
          </a:p>
          <a:p>
            <a:pPr marL="171450" indent="-171450">
              <a:buFont typeface="Arial" panose="020B0604020202020204" pitchFamily="34" charset="0"/>
              <a:buChar char="•"/>
            </a:pPr>
            <a:r>
              <a:rPr lang="en-US" sz="1100"/>
              <a:t>Describes readiness criteria and submission coordination process</a:t>
            </a:r>
            <a:endParaRPr lang="en-US" sz="1100">
              <a:cs typeface="Arial"/>
            </a:endParaRPr>
          </a:p>
        </p:txBody>
      </p:sp>
      <p:pic>
        <p:nvPicPr>
          <p:cNvPr id="26" name="Picture 25">
            <a:extLst>
              <a:ext uri="{FF2B5EF4-FFF2-40B4-BE49-F238E27FC236}">
                <a16:creationId xmlns:a16="http://schemas.microsoft.com/office/drawing/2014/main" id="{33932072-1C68-B447-69FD-D29DA5E7D9F5}"/>
              </a:ext>
            </a:extLst>
          </p:cNvPr>
          <p:cNvPicPr>
            <a:picLocks noChangeAspect="1"/>
          </p:cNvPicPr>
          <p:nvPr/>
        </p:nvPicPr>
        <p:blipFill>
          <a:blip r:embed="rId10"/>
          <a:stretch>
            <a:fillRect/>
          </a:stretch>
        </p:blipFill>
        <p:spPr>
          <a:xfrm>
            <a:off x="1257300" y="3099712"/>
            <a:ext cx="2563223" cy="242467"/>
          </a:xfrm>
          <a:prstGeom prst="rect">
            <a:avLst/>
          </a:prstGeom>
        </p:spPr>
      </p:pic>
      <p:sp>
        <p:nvSpPr>
          <p:cNvPr id="27" name="Rectangle 26">
            <a:extLst>
              <a:ext uri="{FF2B5EF4-FFF2-40B4-BE49-F238E27FC236}">
                <a16:creationId xmlns:a16="http://schemas.microsoft.com/office/drawing/2014/main" id="{7EF162B8-6E5F-DDD1-D48D-FE8D08DE3869}"/>
              </a:ext>
            </a:extLst>
          </p:cNvPr>
          <p:cNvSpPr/>
          <p:nvPr/>
        </p:nvSpPr>
        <p:spPr>
          <a:xfrm>
            <a:off x="2079238" y="3051253"/>
            <a:ext cx="1032969" cy="3393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5319A05-3CAB-2582-AA29-42FD399570BF}"/>
              </a:ext>
            </a:extLst>
          </p:cNvPr>
          <p:cNvSpPr txBox="1">
            <a:spLocks/>
          </p:cNvSpPr>
          <p:nvPr/>
        </p:nvSpPr>
        <p:spPr>
          <a:xfrm>
            <a:off x="3943809" y="3099711"/>
            <a:ext cx="4748827" cy="141577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b="1"/>
              <a:t>“Batch Zero LIF” tab: eligibility determination and submission tracking</a:t>
            </a:r>
          </a:p>
          <a:p>
            <a:pPr marL="171450" indent="-171450">
              <a:buFont typeface="Arial" panose="020B0604020202020204" pitchFamily="34" charset="0"/>
              <a:buChar char="•"/>
            </a:pPr>
            <a:r>
              <a:rPr lang="en-US" sz="1100" b="1"/>
              <a:t>Section 1 – Project information: </a:t>
            </a:r>
            <a:r>
              <a:rPr lang="en-US" sz="1100"/>
              <a:t>Enter Large Load project, interconnection, and contact information</a:t>
            </a:r>
          </a:p>
          <a:p>
            <a:pPr marL="171450" indent="-171450">
              <a:buFont typeface="Arial" panose="020B0604020202020204" pitchFamily="34" charset="0"/>
              <a:buChar char="•"/>
            </a:pPr>
            <a:r>
              <a:rPr lang="en-US" sz="1100" b="1"/>
              <a:t>Section 2 – Eligibility and entry path selection: </a:t>
            </a:r>
            <a:r>
              <a:rPr lang="en-US" sz="1100"/>
              <a:t>Select the applicable Batch Zero Eligibility Path and Entry Path</a:t>
            </a:r>
          </a:p>
          <a:p>
            <a:pPr marL="171450" indent="-171450">
              <a:buFont typeface="Arial" panose="020B0604020202020204" pitchFamily="34" charset="0"/>
              <a:buChar char="•"/>
            </a:pPr>
            <a:r>
              <a:rPr lang="en-US" sz="1100" b="1"/>
              <a:t>Section 3 – Submission tracking and validation: </a:t>
            </a:r>
            <a:r>
              <a:rPr lang="en-US" sz="1100"/>
              <a:t>Track required documentation, review ownership, and submission readiness</a:t>
            </a:r>
            <a:endParaRPr lang="en-US" sz="1100">
              <a:cs typeface="Arial"/>
            </a:endParaRPr>
          </a:p>
        </p:txBody>
      </p:sp>
      <p:pic>
        <p:nvPicPr>
          <p:cNvPr id="29" name="Picture 28">
            <a:extLst>
              <a:ext uri="{FF2B5EF4-FFF2-40B4-BE49-F238E27FC236}">
                <a16:creationId xmlns:a16="http://schemas.microsoft.com/office/drawing/2014/main" id="{28292392-BBAF-CD52-80EB-51D881DD29FC}"/>
              </a:ext>
            </a:extLst>
          </p:cNvPr>
          <p:cNvPicPr>
            <a:picLocks noChangeAspect="1"/>
          </p:cNvPicPr>
          <p:nvPr/>
        </p:nvPicPr>
        <p:blipFill>
          <a:blip r:embed="rId10"/>
          <a:stretch>
            <a:fillRect/>
          </a:stretch>
        </p:blipFill>
        <p:spPr>
          <a:xfrm>
            <a:off x="1257300" y="4717394"/>
            <a:ext cx="2563223" cy="242467"/>
          </a:xfrm>
          <a:prstGeom prst="rect">
            <a:avLst/>
          </a:prstGeom>
        </p:spPr>
      </p:pic>
      <p:sp>
        <p:nvSpPr>
          <p:cNvPr id="30" name="Rectangle 29">
            <a:extLst>
              <a:ext uri="{FF2B5EF4-FFF2-40B4-BE49-F238E27FC236}">
                <a16:creationId xmlns:a16="http://schemas.microsoft.com/office/drawing/2014/main" id="{CDB3F43D-AA8F-1CC1-B36C-CCEA61811FE2}"/>
              </a:ext>
            </a:extLst>
          </p:cNvPr>
          <p:cNvSpPr/>
          <p:nvPr/>
        </p:nvSpPr>
        <p:spPr>
          <a:xfrm>
            <a:off x="3105985" y="4668935"/>
            <a:ext cx="705532" cy="3393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AC1DA07-4E5D-6441-6FEB-44852933512A}"/>
              </a:ext>
            </a:extLst>
          </p:cNvPr>
          <p:cNvSpPr txBox="1">
            <a:spLocks/>
          </p:cNvSpPr>
          <p:nvPr/>
        </p:nvSpPr>
        <p:spPr>
          <a:xfrm>
            <a:off x="3943809" y="4717393"/>
            <a:ext cx="4748827" cy="1908215"/>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b="1"/>
              <a:t>“LCP New” tab: modeled load schedule for Batch Zero studies</a:t>
            </a:r>
          </a:p>
          <a:p>
            <a:pPr marL="171450" indent="-171450">
              <a:buFont typeface="Arial" panose="020B0604020202020204" pitchFamily="34" charset="0"/>
              <a:buChar char="•"/>
            </a:pPr>
            <a:r>
              <a:rPr lang="en-US" sz="1100"/>
              <a:t>Completed by the Interconnecting TSP/DSP</a:t>
            </a:r>
          </a:p>
          <a:p>
            <a:pPr marL="171450" indent="-171450">
              <a:buFont typeface="Arial" panose="020B0604020202020204" pitchFamily="34" charset="0"/>
              <a:buChar char="•"/>
            </a:pPr>
            <a:r>
              <a:rPr lang="en-US" sz="1100"/>
              <a:t>Do </a:t>
            </a:r>
            <a:r>
              <a:rPr lang="en-US" sz="1100" u="sng"/>
              <a:t>not</a:t>
            </a:r>
            <a:r>
              <a:rPr lang="en-US" sz="1100"/>
              <a:t> complete this section before completing the LIF tab</a:t>
            </a:r>
          </a:p>
          <a:p>
            <a:pPr marL="171450" indent="-171450">
              <a:buFont typeface="Arial" panose="020B0604020202020204" pitchFamily="34" charset="0"/>
              <a:buChar char="•"/>
            </a:pPr>
            <a:r>
              <a:rPr lang="en-US" sz="1100"/>
              <a:t>Enter applicable Interconnection Agreement and customer-requested load schedule information</a:t>
            </a:r>
          </a:p>
          <a:p>
            <a:pPr marL="171450" indent="-171450">
              <a:buFont typeface="Arial" panose="020B0604020202020204" pitchFamily="34" charset="0"/>
              <a:buChar char="•"/>
            </a:pPr>
            <a:r>
              <a:rPr lang="en-US" sz="1100"/>
              <a:t>Incorporate LLIS, RPG, PBRP, and TPIT inputs associated with the selected Eligibility and Entry Path</a:t>
            </a:r>
          </a:p>
          <a:p>
            <a:pPr marL="171450" indent="-171450">
              <a:buFont typeface="Arial" panose="020B0604020202020204" pitchFamily="34" charset="0"/>
              <a:buChar char="•"/>
            </a:pPr>
            <a:r>
              <a:rPr lang="en-US" sz="1100"/>
              <a:t>Automatically calculate the load levels and timing used for Batch Zero evaluation</a:t>
            </a:r>
            <a:endParaRPr lang="en-US" sz="1100" b="1">
              <a:cs typeface="Arial"/>
            </a:endParaRPr>
          </a:p>
        </p:txBody>
      </p:sp>
      <p:cxnSp>
        <p:nvCxnSpPr>
          <p:cNvPr id="32" name="Straight Connector 31">
            <a:extLst>
              <a:ext uri="{FF2B5EF4-FFF2-40B4-BE49-F238E27FC236}">
                <a16:creationId xmlns:a16="http://schemas.microsoft.com/office/drawing/2014/main" id="{0DBCC1A7-4734-C70B-A762-52234C51B81E}"/>
              </a:ext>
            </a:extLst>
          </p:cNvPr>
          <p:cNvCxnSpPr>
            <a:cxnSpLocks/>
          </p:cNvCxnSpPr>
          <p:nvPr>
            <p:custDataLst>
              <p:tags r:id="rId2"/>
            </p:custDataLst>
          </p:nvPr>
        </p:nvCxnSpPr>
        <p:spPr bwMode="auto">
          <a:xfrm>
            <a:off x="1257300" y="4600570"/>
            <a:ext cx="7435336"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19BC5C0C-87A1-DA2D-8276-902C9F9E1290}"/>
              </a:ext>
            </a:extLst>
          </p:cNvPr>
          <p:cNvCxnSpPr>
            <a:cxnSpLocks/>
          </p:cNvCxnSpPr>
          <p:nvPr>
            <p:custDataLst>
              <p:tags r:id="rId3"/>
            </p:custDataLst>
          </p:nvPr>
        </p:nvCxnSpPr>
        <p:spPr bwMode="auto">
          <a:xfrm>
            <a:off x="1257300" y="2979631"/>
            <a:ext cx="7435336"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65A7020D-8C6B-389E-9B44-E254FFFEB7DA}"/>
              </a:ext>
            </a:extLst>
          </p:cNvPr>
          <p:cNvGrpSpPr/>
          <p:nvPr/>
        </p:nvGrpSpPr>
        <p:grpSpPr>
          <a:xfrm>
            <a:off x="8989888" y="1219562"/>
            <a:ext cx="2654133" cy="244504"/>
            <a:chOff x="9276460" y="1064471"/>
            <a:chExt cx="2369127" cy="244504"/>
          </a:xfrm>
        </p:grpSpPr>
        <p:cxnSp>
          <p:nvCxnSpPr>
            <p:cNvPr id="15" name="Straight Connector 14">
              <a:extLst>
                <a:ext uri="{FF2B5EF4-FFF2-40B4-BE49-F238E27FC236}">
                  <a16:creationId xmlns:a16="http://schemas.microsoft.com/office/drawing/2014/main" id="{D6C54EC6-9793-47AB-8D51-FD2CBAC17611}"/>
                </a:ext>
              </a:extLst>
            </p:cNvPr>
            <p:cNvCxnSpPr>
              <a:cxnSpLocks/>
            </p:cNvCxnSpPr>
            <p:nvPr>
              <p:custDataLst>
                <p:tags r:id="rId5"/>
              </p:custDataLst>
            </p:nvPr>
          </p:nvCxnSpPr>
          <p:spPr bwMode="auto">
            <a:xfrm>
              <a:off x="9276460" y="1308975"/>
              <a:ext cx="2369127"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00BF7DFC-9EE1-0CC9-703D-B1B3B0E7E16F}"/>
                </a:ext>
              </a:extLst>
            </p:cNvPr>
            <p:cNvSpPr txBox="1">
              <a:spLocks/>
            </p:cNvSpPr>
            <p:nvPr/>
          </p:nvSpPr>
          <p:spPr>
            <a:xfrm>
              <a:off x="9276460" y="1064471"/>
              <a:ext cx="2369127" cy="2369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Key messages</a:t>
              </a:r>
            </a:p>
          </p:txBody>
        </p:sp>
      </p:grpSp>
      <p:sp>
        <p:nvSpPr>
          <p:cNvPr id="35" name="TextBox 34">
            <a:extLst>
              <a:ext uri="{FF2B5EF4-FFF2-40B4-BE49-F238E27FC236}">
                <a16:creationId xmlns:a16="http://schemas.microsoft.com/office/drawing/2014/main" id="{6E08CAD9-877B-4095-063E-36BA89449B84}"/>
              </a:ext>
            </a:extLst>
          </p:cNvPr>
          <p:cNvSpPr txBox="1">
            <a:spLocks/>
          </p:cNvSpPr>
          <p:nvPr/>
        </p:nvSpPr>
        <p:spPr>
          <a:xfrm>
            <a:off x="8989889" y="1602435"/>
            <a:ext cx="2668712" cy="327782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buFont typeface="Arial" panose="020B0604020202020204" pitchFamily="34" charset="0"/>
              <a:buChar char="•"/>
            </a:pPr>
            <a:r>
              <a:rPr lang="en-US" sz="1100" b="1"/>
              <a:t>The LIF workbook serves as the primary coordination, validation, and submission-readiness tool </a:t>
            </a:r>
            <a:r>
              <a:rPr lang="en-US" sz="1100"/>
              <a:t>for Batch Zero</a:t>
            </a:r>
          </a:p>
          <a:p>
            <a:pPr marL="171450" indent="-171450">
              <a:buFont typeface="Arial" panose="020B0604020202020204" pitchFamily="34" charset="0"/>
              <a:buChar char="•"/>
            </a:pPr>
            <a:r>
              <a:rPr lang="en-US" sz="1100" b="1"/>
              <a:t>Users complete the workbook sequentially </a:t>
            </a:r>
            <a:r>
              <a:rPr lang="en-US" sz="1100"/>
              <a:t>across three tabs: Instructions, Batch Zero LIF, and Load Commissioning Plan (LCP)</a:t>
            </a:r>
          </a:p>
          <a:p>
            <a:pPr marL="171450" indent="-171450">
              <a:buFont typeface="Arial" panose="020B0604020202020204" pitchFamily="34" charset="0"/>
              <a:buChar char="•"/>
            </a:pPr>
            <a:r>
              <a:rPr lang="en-US" sz="1100" b="1"/>
              <a:t>The workbook helps determine eligibility requirements</a:t>
            </a:r>
            <a:r>
              <a:rPr lang="en-US" sz="1100"/>
              <a:t>, track supporting documentation, and prepare a complete submission package for ERCOT</a:t>
            </a:r>
          </a:p>
          <a:p>
            <a:pPr marL="171450" indent="-171450">
              <a:buFont typeface="Arial" panose="020B0604020202020204" pitchFamily="34" charset="0"/>
              <a:buChar char="•"/>
            </a:pPr>
            <a:r>
              <a:rPr lang="en-US" sz="1100" b="1"/>
              <a:t>The LIF supports submission readiness but does not replace ERCOT forms, attestations, technical studies</a:t>
            </a:r>
            <a:r>
              <a:rPr lang="en-US" sz="1100"/>
              <a:t>, or formal eligibility determinations</a:t>
            </a:r>
            <a:endParaRPr lang="en-US" sz="1100">
              <a:cs typeface="Arial"/>
            </a:endParaRPr>
          </a:p>
        </p:txBody>
      </p:sp>
      <p:sp>
        <p:nvSpPr>
          <p:cNvPr id="6" name="5. Source">
            <a:extLst>
              <a:ext uri="{FF2B5EF4-FFF2-40B4-BE49-F238E27FC236}">
                <a16:creationId xmlns:a16="http://schemas.microsoft.com/office/drawing/2014/main" id="{F133ADD5-1595-EC89-32CE-338F82382B19}"/>
              </a:ext>
            </a:extLst>
          </p:cNvPr>
          <p:cNvSpPr txBox="1"/>
          <p:nvPr>
            <p:custDataLst>
              <p:tags r:id="rId4"/>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226975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0C0893C-8911-04F8-A528-65A3B139E0ED}"/>
              </a:ext>
            </a:extLst>
          </p:cNvPr>
          <p:cNvGraphicFramePr>
            <a:graphicFrameLocks noChangeAspect="1"/>
          </p:cNvGraphicFramePr>
          <p:nvPr>
            <p:custDataLst>
              <p:tags r:id="rId1"/>
            </p:custDataLst>
            <p:extLst>
              <p:ext uri="{D42A27DB-BD31-4B8C-83A1-F6EECF244321}">
                <p14:modId xmlns:p14="http://schemas.microsoft.com/office/powerpoint/2010/main" val="1401773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5" name="think-cell data - do not delete" hidden="1">
                        <a:extLst>
                          <a:ext uri="{FF2B5EF4-FFF2-40B4-BE49-F238E27FC236}">
                            <a16:creationId xmlns:a16="http://schemas.microsoft.com/office/drawing/2014/main" id="{20C0893C-8911-04F8-A528-65A3B139E0ED}"/>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A47B24B8-1A10-23C2-D453-9E8F7B2F8B9C}"/>
              </a:ext>
            </a:extLst>
          </p:cNvPr>
          <p:cNvPicPr>
            <a:picLocks noChangeAspect="1"/>
          </p:cNvPicPr>
          <p:nvPr/>
        </p:nvPicPr>
        <p:blipFill>
          <a:blip r:embed="rId12"/>
          <a:srcRect r="20400"/>
          <a:stretch>
            <a:fillRect/>
          </a:stretch>
        </p:blipFill>
        <p:spPr>
          <a:xfrm>
            <a:off x="1257300" y="1928425"/>
            <a:ext cx="4922009" cy="1344529"/>
          </a:xfrm>
          <a:prstGeom prst="rect">
            <a:avLst/>
          </a:prstGeom>
        </p:spPr>
      </p:pic>
      <p:sp>
        <p:nvSpPr>
          <p:cNvPr id="2" name="Title Placeholder 1">
            <a:extLst>
              <a:ext uri="{FF2B5EF4-FFF2-40B4-BE49-F238E27FC236}">
                <a16:creationId xmlns:a16="http://schemas.microsoft.com/office/drawing/2014/main" id="{5D2BE658-C7BF-D1BB-D9A4-2099D5B8C572}"/>
              </a:ext>
            </a:extLst>
          </p:cNvPr>
          <p:cNvSpPr>
            <a:spLocks noGrp="1"/>
          </p:cNvSpPr>
          <p:nvPr>
            <p:ph type="title"/>
          </p:nvPr>
        </p:nvSpPr>
        <p:spPr>
          <a:xfrm>
            <a:off x="1257300" y="457200"/>
            <a:ext cx="10401300" cy="664797"/>
          </a:xfrm>
        </p:spPr>
        <p:txBody>
          <a:bodyPr vert="horz">
            <a:spAutoFit/>
          </a:bodyPr>
          <a:lstStyle/>
          <a:p>
            <a:r>
              <a:rPr lang="en-US"/>
              <a:t>LIF Updated to Incorporate Entry Path Selection and Dynamic LCP Logic (1/2)</a:t>
            </a:r>
          </a:p>
        </p:txBody>
      </p:sp>
      <p:sp>
        <p:nvSpPr>
          <p:cNvPr id="4" name="Slide Number Placeholder 5">
            <a:extLst>
              <a:ext uri="{FF2B5EF4-FFF2-40B4-BE49-F238E27FC236}">
                <a16:creationId xmlns:a16="http://schemas.microsoft.com/office/drawing/2014/main" id="{379569A9-F80D-8E5D-B3AA-25971DFD7C37}"/>
              </a:ext>
            </a:extLst>
          </p:cNvPr>
          <p:cNvSpPr>
            <a:spLocks noGrp="1"/>
          </p:cNvSpPr>
          <p:nvPr>
            <p:ph type="sldNum" sz="quarter" idx="12"/>
          </p:nvPr>
        </p:nvSpPr>
        <p:spPr/>
        <p:txBody>
          <a:bodyPr/>
          <a:lstStyle/>
          <a:p>
            <a:fld id="{BCDE79FB-97BA-492B-8D57-F1373F9ADA95}" type="slidenum">
              <a:rPr lang="en-US" smtClean="0"/>
              <a:t>74</a:t>
            </a:fld>
            <a:endParaRPr lang="en-US"/>
          </a:p>
        </p:txBody>
      </p:sp>
      <p:grpSp>
        <p:nvGrpSpPr>
          <p:cNvPr id="7" name="Group 6">
            <a:extLst>
              <a:ext uri="{FF2B5EF4-FFF2-40B4-BE49-F238E27FC236}">
                <a16:creationId xmlns:a16="http://schemas.microsoft.com/office/drawing/2014/main" id="{881D0182-FCA2-E46E-ED7B-F3B1108D7188}"/>
              </a:ext>
            </a:extLst>
          </p:cNvPr>
          <p:cNvGrpSpPr>
            <a:grpSpLocks/>
          </p:cNvGrpSpPr>
          <p:nvPr/>
        </p:nvGrpSpPr>
        <p:grpSpPr>
          <a:xfrm>
            <a:off x="6685713" y="1299143"/>
            <a:ext cx="4972887" cy="266608"/>
            <a:chOff x="1257300" y="1284810"/>
            <a:chExt cx="7121705" cy="220337"/>
          </a:xfrm>
        </p:grpSpPr>
        <p:cxnSp>
          <p:nvCxnSpPr>
            <p:cNvPr id="8" name="LineBasicDefault 292">
              <a:extLst>
                <a:ext uri="{FF2B5EF4-FFF2-40B4-BE49-F238E27FC236}">
                  <a16:creationId xmlns:a16="http://schemas.microsoft.com/office/drawing/2014/main" id="{4F1366F0-4A0D-4F1D-B61B-FD60462A3733}"/>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EDAC36-36D4-3733-ED6A-822A354B4A44}"/>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highlights</a:t>
              </a:r>
              <a:endParaRPr lang="en-US" sz="1400" noProof="1"/>
            </a:p>
          </p:txBody>
        </p:sp>
      </p:grpSp>
      <p:grpSp>
        <p:nvGrpSpPr>
          <p:cNvPr id="10" name="Group 9">
            <a:extLst>
              <a:ext uri="{FF2B5EF4-FFF2-40B4-BE49-F238E27FC236}">
                <a16:creationId xmlns:a16="http://schemas.microsoft.com/office/drawing/2014/main" id="{E8E427AF-2426-6C48-36D2-4563167657D3}"/>
              </a:ext>
            </a:extLst>
          </p:cNvPr>
          <p:cNvGrpSpPr/>
          <p:nvPr/>
        </p:nvGrpSpPr>
        <p:grpSpPr>
          <a:xfrm>
            <a:off x="1216204" y="1299143"/>
            <a:ext cx="4864774" cy="266608"/>
            <a:chOff x="1257300" y="1284810"/>
            <a:chExt cx="7121705" cy="220337"/>
          </a:xfrm>
        </p:grpSpPr>
        <p:cxnSp>
          <p:nvCxnSpPr>
            <p:cNvPr id="11" name="LineBasicDefault 292">
              <a:extLst>
                <a:ext uri="{FF2B5EF4-FFF2-40B4-BE49-F238E27FC236}">
                  <a16:creationId xmlns:a16="http://schemas.microsoft.com/office/drawing/2014/main" id="{5DA1D39D-EAA2-DF96-E99C-C3E5F8DFB61C}"/>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725C31C-592B-7AF6-60DF-775B9FCDA3F9}"/>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Updated LIF screenshot</a:t>
              </a:r>
              <a:endParaRPr lang="en-US" sz="1400" noProof="1"/>
            </a:p>
          </p:txBody>
        </p:sp>
      </p:grpSp>
      <p:sp>
        <p:nvSpPr>
          <p:cNvPr id="14" name="TextBox 13">
            <a:extLst>
              <a:ext uri="{FF2B5EF4-FFF2-40B4-BE49-F238E27FC236}">
                <a16:creationId xmlns:a16="http://schemas.microsoft.com/office/drawing/2014/main" id="{0F2ADFDD-E1EB-79CA-EC8B-4613F8CAEFA8}"/>
              </a:ext>
            </a:extLst>
          </p:cNvPr>
          <p:cNvSpPr txBox="1">
            <a:spLocks/>
          </p:cNvSpPr>
          <p:nvPr/>
        </p:nvSpPr>
        <p:spPr>
          <a:xfrm>
            <a:off x="6685713" y="1688583"/>
            <a:ext cx="4972887" cy="355481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Updated LIF now captures both the Eligibility Path and Entry Path:</a:t>
            </a:r>
            <a:r>
              <a:rPr lang="en-US" sz="1200"/>
              <a:t> the Eligibility Path determines the applicable Batch Zero requirements, while the Entry Path determines the methodology used to construct the modeled load schedule</a:t>
            </a:r>
            <a:endParaRPr lang="en-US" sz="1200" b="1"/>
          </a:p>
          <a:p>
            <a:pPr marL="285750" indent="-285750">
              <a:buFont typeface="Arial" panose="020B0604020202020204" pitchFamily="34" charset="0"/>
              <a:buChar char="•"/>
            </a:pPr>
            <a:r>
              <a:rPr lang="en-US" sz="1200" b="1"/>
              <a:t>The Interconnecting TSP/DSP is responsible for completing the LCP:</a:t>
            </a:r>
            <a:r>
              <a:rPr lang="en-US" sz="1200"/>
              <a:t> based on the selected Entry Path, the TSP/DSP populates the applicable LCP information and applies the corresponding modeling methodology</a:t>
            </a:r>
          </a:p>
          <a:p>
            <a:pPr marL="285750" indent="-285750">
              <a:buFont typeface="Arial" panose="020B0604020202020204" pitchFamily="34" charset="0"/>
              <a:buChar char="•"/>
            </a:pPr>
            <a:r>
              <a:rPr lang="en-US" sz="1200" b="1"/>
              <a:t>Seven Entry Paths are currently supported in the workbook:</a:t>
            </a:r>
            <a:r>
              <a:rPr lang="en-US" sz="1200"/>
              <a:t> LLIS Only, RPG Only, RPG + Complete and Valid LLIS, PBRP Only, PBRP + Complete and Valid LLIS, Studied Load / PCLR / WLPUN, and Energized / QSA / IVRT</a:t>
            </a:r>
          </a:p>
          <a:p>
            <a:pPr marL="285750" indent="-285750">
              <a:buFont typeface="Arial" panose="020B0604020202020204" pitchFamily="34" charset="0"/>
              <a:buChar char="•"/>
            </a:pPr>
            <a:r>
              <a:rPr lang="en-US" sz="1200" b="1"/>
              <a:t>Different Entry Paths require different inputs and calculations:</a:t>
            </a:r>
            <a:r>
              <a:rPr lang="en-US" sz="1200"/>
              <a:t> study-based pathways use LLIS, RPG, PBRP, TPIT, and Interconnection Agreement information, while Energized / QSA / IVRT and Studied Load / PCLR / WLPUN pathways use simplified modeling methodologies based on existing LCPs, RTP RFI information, and/or Interconnection Agreements</a:t>
            </a:r>
          </a:p>
        </p:txBody>
      </p:sp>
      <p:sp>
        <p:nvSpPr>
          <p:cNvPr id="22" name="TrackerNumBlue 4">
            <a:extLst>
              <a:ext uri="{FF2B5EF4-FFF2-40B4-BE49-F238E27FC236}">
                <a16:creationId xmlns:a16="http://schemas.microsoft.com/office/drawing/2014/main" id="{C086D7A1-14AE-5CCB-5C72-1E2A65FA24D7}"/>
              </a:ext>
            </a:extLst>
          </p:cNvPr>
          <p:cNvSpPr/>
          <p:nvPr>
            <p:custDataLst>
              <p:tags r:id="rId2"/>
            </p:custDataLst>
          </p:nvPr>
        </p:nvSpPr>
        <p:spPr>
          <a:xfrm>
            <a:off x="6627921" y="168858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3" name="TrackerNumBlue 4">
            <a:extLst>
              <a:ext uri="{FF2B5EF4-FFF2-40B4-BE49-F238E27FC236}">
                <a16:creationId xmlns:a16="http://schemas.microsoft.com/office/drawing/2014/main" id="{B71BA31F-3465-08BE-038A-7359B3F529E8}"/>
              </a:ext>
            </a:extLst>
          </p:cNvPr>
          <p:cNvSpPr/>
          <p:nvPr>
            <p:custDataLst>
              <p:tags r:id="rId3"/>
            </p:custDataLst>
          </p:nvPr>
        </p:nvSpPr>
        <p:spPr>
          <a:xfrm>
            <a:off x="6627921" y="245050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8" name="Rectangle 27">
            <a:extLst>
              <a:ext uri="{FF2B5EF4-FFF2-40B4-BE49-F238E27FC236}">
                <a16:creationId xmlns:a16="http://schemas.microsoft.com/office/drawing/2014/main" id="{0C30412A-727C-E5DC-B10F-C22EB4D5462C}"/>
              </a:ext>
            </a:extLst>
          </p:cNvPr>
          <p:cNvSpPr/>
          <p:nvPr/>
        </p:nvSpPr>
        <p:spPr>
          <a:xfrm>
            <a:off x="1097188" y="2094808"/>
            <a:ext cx="5221113" cy="41065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AB81A64-8FB8-9BBA-7BCC-A835D5DFD063}"/>
              </a:ext>
            </a:extLst>
          </p:cNvPr>
          <p:cNvSpPr/>
          <p:nvPr/>
        </p:nvSpPr>
        <p:spPr>
          <a:xfrm>
            <a:off x="5552008" y="2643421"/>
            <a:ext cx="705533" cy="668468"/>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ckerNumBlue 4">
            <a:extLst>
              <a:ext uri="{FF2B5EF4-FFF2-40B4-BE49-F238E27FC236}">
                <a16:creationId xmlns:a16="http://schemas.microsoft.com/office/drawing/2014/main" id="{42416110-C105-D85C-CD63-1DA909B43513}"/>
              </a:ext>
            </a:extLst>
          </p:cNvPr>
          <p:cNvSpPr/>
          <p:nvPr>
            <p:custDataLst>
              <p:tags r:id="rId4"/>
            </p:custDataLst>
          </p:nvPr>
        </p:nvSpPr>
        <p:spPr>
          <a:xfrm>
            <a:off x="957518" y="216046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31" name="TrackerNumBlue 4">
            <a:extLst>
              <a:ext uri="{FF2B5EF4-FFF2-40B4-BE49-F238E27FC236}">
                <a16:creationId xmlns:a16="http://schemas.microsoft.com/office/drawing/2014/main" id="{967AF525-ECCE-2B38-0B6E-DA68ACC2326D}"/>
              </a:ext>
            </a:extLst>
          </p:cNvPr>
          <p:cNvSpPr/>
          <p:nvPr>
            <p:custDataLst>
              <p:tags r:id="rId5"/>
            </p:custDataLst>
          </p:nvPr>
        </p:nvSpPr>
        <p:spPr>
          <a:xfrm>
            <a:off x="5765104" y="2503751"/>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6" name="5. Source">
            <a:extLst>
              <a:ext uri="{FF2B5EF4-FFF2-40B4-BE49-F238E27FC236}">
                <a16:creationId xmlns:a16="http://schemas.microsoft.com/office/drawing/2014/main" id="{B56C1080-075E-5762-1DB8-395DB417C911}"/>
              </a:ext>
            </a:extLst>
          </p:cNvPr>
          <p:cNvSpPr txBox="1"/>
          <p:nvPr>
            <p:custDataLst>
              <p:tags r:id="rId6"/>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0885836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83B34-6B7A-D678-493F-4C1D75D10D2F}"/>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0931A5B-7D17-610C-ED71-33AFC28904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5" name="think-cell data - do not delete" hidden="1">
                        <a:extLst>
                          <a:ext uri="{FF2B5EF4-FFF2-40B4-BE49-F238E27FC236}">
                            <a16:creationId xmlns:a16="http://schemas.microsoft.com/office/drawing/2014/main" id="{90931A5B-7D17-610C-ED71-33AFC28904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188E2D8-42FC-3937-49F7-87C4C405F914}"/>
              </a:ext>
            </a:extLst>
          </p:cNvPr>
          <p:cNvSpPr>
            <a:spLocks noGrp="1"/>
          </p:cNvSpPr>
          <p:nvPr>
            <p:ph type="title"/>
          </p:nvPr>
        </p:nvSpPr>
        <p:spPr>
          <a:xfrm>
            <a:off x="1257300" y="457200"/>
            <a:ext cx="10401300" cy="664797"/>
          </a:xfrm>
        </p:spPr>
        <p:txBody>
          <a:bodyPr vert="horz">
            <a:spAutoFit/>
          </a:bodyPr>
          <a:lstStyle/>
          <a:p>
            <a:r>
              <a:rPr lang="en-US"/>
              <a:t>LIF Updated to Incorporate Entry Path Selection and Dynamic LCP Logic (2/2)</a:t>
            </a:r>
          </a:p>
        </p:txBody>
      </p:sp>
      <p:sp>
        <p:nvSpPr>
          <p:cNvPr id="4" name="Slide Number Placeholder 5">
            <a:extLst>
              <a:ext uri="{FF2B5EF4-FFF2-40B4-BE49-F238E27FC236}">
                <a16:creationId xmlns:a16="http://schemas.microsoft.com/office/drawing/2014/main" id="{B25BBEFF-427A-98EC-337B-31DF07758DEA}"/>
              </a:ext>
            </a:extLst>
          </p:cNvPr>
          <p:cNvSpPr>
            <a:spLocks noGrp="1"/>
          </p:cNvSpPr>
          <p:nvPr>
            <p:ph type="sldNum" sz="quarter" idx="12"/>
          </p:nvPr>
        </p:nvSpPr>
        <p:spPr/>
        <p:txBody>
          <a:bodyPr/>
          <a:lstStyle/>
          <a:p>
            <a:fld id="{BCDE79FB-97BA-492B-8D57-F1373F9ADA95}" type="slidenum">
              <a:rPr lang="en-US" smtClean="0"/>
              <a:t>75</a:t>
            </a:fld>
            <a:endParaRPr lang="en-US"/>
          </a:p>
        </p:txBody>
      </p:sp>
      <p:sp>
        <p:nvSpPr>
          <p:cNvPr id="20" name="Rectangle 19">
            <a:extLst>
              <a:ext uri="{FF2B5EF4-FFF2-40B4-BE49-F238E27FC236}">
                <a16:creationId xmlns:a16="http://schemas.microsoft.com/office/drawing/2014/main" id="{0D43B653-8E54-17CB-DE8A-A39614E6CFEA}"/>
              </a:ext>
            </a:extLst>
          </p:cNvPr>
          <p:cNvSpPr>
            <a:spLocks/>
          </p:cNvSpPr>
          <p:nvPr/>
        </p:nvSpPr>
        <p:spPr>
          <a:xfrm>
            <a:off x="1257300" y="5612798"/>
            <a:ext cx="9656159"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200" b="1">
                <a:solidFill>
                  <a:schemeClr val="tx1"/>
                </a:solidFill>
              </a:rPr>
              <a:t>“LCP New” sheet layout redesigned to improve usability: </a:t>
            </a:r>
            <a:r>
              <a:rPr lang="en-US" sz="1200">
                <a:solidFill>
                  <a:schemeClr val="tx1"/>
                </a:solidFill>
              </a:rPr>
              <a:t>sections were reorganized, color-coded inputs and calculated fields were introduced, and pathway-specific instructions were added to help TSPs/DSPs complete the workbook more efficiently and consistently</a:t>
            </a:r>
            <a:endParaRPr lang="en-US" sz="1200" b="1">
              <a:solidFill>
                <a:schemeClr val="tx1"/>
              </a:solidFill>
            </a:endParaRPr>
          </a:p>
        </p:txBody>
      </p:sp>
      <p:grpSp>
        <p:nvGrpSpPr>
          <p:cNvPr id="21" name="Group 20">
            <a:extLst>
              <a:ext uri="{FF2B5EF4-FFF2-40B4-BE49-F238E27FC236}">
                <a16:creationId xmlns:a16="http://schemas.microsoft.com/office/drawing/2014/main" id="{7B35E346-B19C-4486-D625-C730E0B98121}"/>
              </a:ext>
            </a:extLst>
          </p:cNvPr>
          <p:cNvGrpSpPr/>
          <p:nvPr/>
        </p:nvGrpSpPr>
        <p:grpSpPr>
          <a:xfrm>
            <a:off x="1230525" y="1299143"/>
            <a:ext cx="9682934" cy="266608"/>
            <a:chOff x="1257300" y="1284810"/>
            <a:chExt cx="7121705" cy="220337"/>
          </a:xfrm>
        </p:grpSpPr>
        <p:cxnSp>
          <p:nvCxnSpPr>
            <p:cNvPr id="24" name="LineBasicDefault 292">
              <a:extLst>
                <a:ext uri="{FF2B5EF4-FFF2-40B4-BE49-F238E27FC236}">
                  <a16:creationId xmlns:a16="http://schemas.microsoft.com/office/drawing/2014/main" id="{51764757-835E-DFC9-D56B-3959F532BC3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D64D90C-06E3-5B6A-14C9-7787BDAA679A}"/>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Updated LIF screenshot</a:t>
              </a:r>
              <a:endParaRPr lang="en-US" sz="1400" noProof="1"/>
            </a:p>
          </p:txBody>
        </p:sp>
      </p:grpSp>
      <p:pic>
        <p:nvPicPr>
          <p:cNvPr id="9" name="Picture 8">
            <a:extLst>
              <a:ext uri="{FF2B5EF4-FFF2-40B4-BE49-F238E27FC236}">
                <a16:creationId xmlns:a16="http://schemas.microsoft.com/office/drawing/2014/main" id="{942B87A3-D67A-70FA-B470-7C86FD346BE3}"/>
              </a:ext>
            </a:extLst>
          </p:cNvPr>
          <p:cNvPicPr>
            <a:picLocks/>
          </p:cNvPicPr>
          <p:nvPr/>
        </p:nvPicPr>
        <p:blipFill>
          <a:blip r:embed="rId8"/>
          <a:stretch>
            <a:fillRect/>
          </a:stretch>
        </p:blipFill>
        <p:spPr>
          <a:xfrm>
            <a:off x="1230525" y="1680924"/>
            <a:ext cx="9656160" cy="3773850"/>
          </a:xfrm>
          <a:prstGeom prst="rect">
            <a:avLst/>
          </a:prstGeom>
        </p:spPr>
      </p:pic>
      <p:sp>
        <p:nvSpPr>
          <p:cNvPr id="6" name="5. Source">
            <a:extLst>
              <a:ext uri="{FF2B5EF4-FFF2-40B4-BE49-F238E27FC236}">
                <a16:creationId xmlns:a16="http://schemas.microsoft.com/office/drawing/2014/main" id="{E396BA45-2330-C873-4D39-3EDCE9BB7B6E}"/>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996932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9ECE0-66F8-E36B-5F02-56F31538A37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97279B-527E-A6A7-D5C1-28DBA5130A2F}"/>
              </a:ext>
            </a:extLst>
          </p:cNvPr>
          <p:cNvSpPr>
            <a:spLocks noGrp="1"/>
          </p:cNvSpPr>
          <p:nvPr>
            <p:ph type="sldNum" sz="quarter" idx="12"/>
          </p:nvPr>
        </p:nvSpPr>
        <p:spPr/>
        <p:txBody>
          <a:bodyPr/>
          <a:lstStyle/>
          <a:p>
            <a:fld id="{BCDE79FB-97BA-492B-8D57-F1373F9ADA95}" type="slidenum">
              <a:rPr lang="en-US" smtClean="0"/>
              <a:t>76</a:t>
            </a:fld>
            <a:endParaRPr lang="en-US"/>
          </a:p>
        </p:txBody>
      </p:sp>
      <p:sp>
        <p:nvSpPr>
          <p:cNvPr id="5" name="Rectangle: Rounded Corners 4">
            <a:extLst>
              <a:ext uri="{FF2B5EF4-FFF2-40B4-BE49-F238E27FC236}">
                <a16:creationId xmlns:a16="http://schemas.microsoft.com/office/drawing/2014/main" id="{9D798022-B63A-2789-E4DD-D24FFC2E62B8}"/>
              </a:ext>
            </a:extLst>
          </p:cNvPr>
          <p:cNvSpPr/>
          <p:nvPr/>
        </p:nvSpPr>
        <p:spPr>
          <a:xfrm>
            <a:off x="238540"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the RPG report and identify the in-service date of the last upgrade in the project.</a:t>
            </a:r>
          </a:p>
        </p:txBody>
      </p:sp>
      <p:sp>
        <p:nvSpPr>
          <p:cNvPr id="6" name="Rectangle: Rounded Corners 5">
            <a:extLst>
              <a:ext uri="{FF2B5EF4-FFF2-40B4-BE49-F238E27FC236}">
                <a16:creationId xmlns:a16="http://schemas.microsoft.com/office/drawing/2014/main" id="{10E53139-6251-2028-3D9B-32F96B15730A}"/>
              </a:ext>
            </a:extLst>
          </p:cNvPr>
          <p:cNvSpPr/>
          <p:nvPr/>
        </p:nvSpPr>
        <p:spPr>
          <a:xfrm>
            <a:off x="423186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RPG LCP according to 9.2.1.1(2)(c)(ii)(A)</a:t>
            </a:r>
          </a:p>
        </p:txBody>
      </p:sp>
      <p:sp>
        <p:nvSpPr>
          <p:cNvPr id="8" name="Rectangle: Rounded Corners 7">
            <a:extLst>
              <a:ext uri="{FF2B5EF4-FFF2-40B4-BE49-F238E27FC236}">
                <a16:creationId xmlns:a16="http://schemas.microsoft.com/office/drawing/2014/main" id="{0430BF5C-7E36-56E3-3EBA-0A1E6BEDB1EC}"/>
              </a:ext>
            </a:extLst>
          </p:cNvPr>
          <p:cNvSpPr/>
          <p:nvPr/>
        </p:nvSpPr>
        <p:spPr>
          <a:xfrm>
            <a:off x="6414059" y="327742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cxnSp>
        <p:nvCxnSpPr>
          <p:cNvPr id="12" name="Straight Arrow Connector 11">
            <a:extLst>
              <a:ext uri="{FF2B5EF4-FFF2-40B4-BE49-F238E27FC236}">
                <a16:creationId xmlns:a16="http://schemas.microsoft.com/office/drawing/2014/main" id="{1B480FD6-8574-67C4-1504-2852C8979B1D}"/>
              </a:ext>
            </a:extLst>
          </p:cNvPr>
          <p:cNvCxnSpPr>
            <a:cxnSpLocks/>
            <a:stCxn id="5" idx="3"/>
            <a:endCxn id="3" idx="1"/>
          </p:cNvCxnSpPr>
          <p:nvPr/>
        </p:nvCxnSpPr>
        <p:spPr>
          <a:xfrm>
            <a:off x="1766957" y="1952487"/>
            <a:ext cx="468247"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251AAE6-A91C-FEBE-6068-F35CFDBFAD7B}"/>
              </a:ext>
            </a:extLst>
          </p:cNvPr>
          <p:cNvCxnSpPr>
            <a:cxnSpLocks/>
            <a:stCxn id="3" idx="3"/>
            <a:endCxn id="6" idx="1"/>
          </p:cNvCxnSpPr>
          <p:nvPr/>
        </p:nvCxnSpPr>
        <p:spPr>
          <a:xfrm>
            <a:off x="3763621" y="1952487"/>
            <a:ext cx="468247"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41950D7E-0D53-0927-1E68-9435BC949721}"/>
              </a:ext>
            </a:extLst>
          </p:cNvPr>
          <p:cNvCxnSpPr>
            <a:cxnSpLocks/>
            <a:stCxn id="8" idx="3"/>
            <a:endCxn id="43" idx="1"/>
          </p:cNvCxnSpPr>
          <p:nvPr/>
        </p:nvCxnSpPr>
        <p:spPr>
          <a:xfrm>
            <a:off x="7942476" y="3688244"/>
            <a:ext cx="549754"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3145BA78-B229-B61D-A326-3B2795DE3498}"/>
              </a:ext>
            </a:extLst>
          </p:cNvPr>
          <p:cNvSpPr/>
          <p:nvPr/>
        </p:nvSpPr>
        <p:spPr>
          <a:xfrm>
            <a:off x="2235204"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the in-service of the last upgrade</a:t>
            </a:r>
          </a:p>
        </p:txBody>
      </p:sp>
      <p:sp>
        <p:nvSpPr>
          <p:cNvPr id="15" name="Rectangle: Rounded Corners 14">
            <a:extLst>
              <a:ext uri="{FF2B5EF4-FFF2-40B4-BE49-F238E27FC236}">
                <a16:creationId xmlns:a16="http://schemas.microsoft.com/office/drawing/2014/main" id="{9885CC57-B602-32D9-BD66-B43C53E0C17B}"/>
              </a:ext>
            </a:extLst>
          </p:cNvPr>
          <p:cNvSpPr/>
          <p:nvPr/>
        </p:nvSpPr>
        <p:spPr>
          <a:xfrm>
            <a:off x="238540"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LCP from the approved LLIS study</a:t>
            </a:r>
          </a:p>
        </p:txBody>
      </p:sp>
      <p:sp>
        <p:nvSpPr>
          <p:cNvPr id="16" name="Rectangle: Rounded Corners 15">
            <a:extLst>
              <a:ext uri="{FF2B5EF4-FFF2-40B4-BE49-F238E27FC236}">
                <a16:creationId xmlns:a16="http://schemas.microsoft.com/office/drawing/2014/main" id="{02778B77-CD3E-4504-828C-8245464313E2}"/>
              </a:ext>
            </a:extLst>
          </p:cNvPr>
          <p:cNvSpPr/>
          <p:nvPr/>
        </p:nvSpPr>
        <p:spPr>
          <a:xfrm>
            <a:off x="2235203"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LLIS LCP according to 9.2.1.1(2)(c)(ii)(B)</a:t>
            </a:r>
          </a:p>
        </p:txBody>
      </p:sp>
      <p:cxnSp>
        <p:nvCxnSpPr>
          <p:cNvPr id="18" name="Straight Arrow Connector 17">
            <a:extLst>
              <a:ext uri="{FF2B5EF4-FFF2-40B4-BE49-F238E27FC236}">
                <a16:creationId xmlns:a16="http://schemas.microsoft.com/office/drawing/2014/main" id="{1377ECAF-17F9-E92C-AAE4-8E94492BB693}"/>
              </a:ext>
            </a:extLst>
          </p:cNvPr>
          <p:cNvCxnSpPr>
            <a:stCxn id="15" idx="3"/>
            <a:endCxn id="16" idx="1"/>
          </p:cNvCxnSpPr>
          <p:nvPr/>
        </p:nvCxnSpPr>
        <p:spPr>
          <a:xfrm>
            <a:off x="1766957" y="3688246"/>
            <a:ext cx="46824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9" name="Slide Number Placeholder 3">
            <a:extLst>
              <a:ext uri="{FF2B5EF4-FFF2-40B4-BE49-F238E27FC236}">
                <a16:creationId xmlns:a16="http://schemas.microsoft.com/office/drawing/2014/main" id="{2C1E34B2-574D-E842-B0BA-9F7AD1322199}"/>
              </a:ext>
            </a:extLst>
          </p:cNvPr>
          <p:cNvSpPr txBox="1">
            <a:spLocks/>
          </p:cNvSpPr>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E79FB-97BA-492B-8D57-F1373F9ADA95}" type="slidenum">
              <a:rPr lang="en-US" smtClean="0"/>
              <a:pPr/>
              <a:t>76</a:t>
            </a:fld>
            <a:endParaRPr lang="en-US"/>
          </a:p>
        </p:txBody>
      </p:sp>
      <p:sp>
        <p:nvSpPr>
          <p:cNvPr id="40" name="Rectangle: Rounded Corners 39">
            <a:extLst>
              <a:ext uri="{FF2B5EF4-FFF2-40B4-BE49-F238E27FC236}">
                <a16:creationId xmlns:a16="http://schemas.microsoft.com/office/drawing/2014/main" id="{8CCA65FD-0C7E-0CBD-DB29-F6AB29A195F6}"/>
              </a:ext>
            </a:extLst>
          </p:cNvPr>
          <p:cNvSpPr/>
          <p:nvPr/>
        </p:nvSpPr>
        <p:spPr>
          <a:xfrm>
            <a:off x="8945224" y="510181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RPG/LLIS mash-up ramp schedule as modified by TPIT</a:t>
            </a:r>
          </a:p>
        </p:txBody>
      </p:sp>
      <p:sp>
        <p:nvSpPr>
          <p:cNvPr id="41" name="Rectangle: Rounded Corners 40">
            <a:extLst>
              <a:ext uri="{FF2B5EF4-FFF2-40B4-BE49-F238E27FC236}">
                <a16:creationId xmlns:a16="http://schemas.microsoft.com/office/drawing/2014/main" id="{D8037F85-9259-2BBC-5537-386EA83C5288}"/>
              </a:ext>
            </a:extLst>
          </p:cNvPr>
          <p:cNvSpPr/>
          <p:nvPr/>
        </p:nvSpPr>
        <p:spPr>
          <a:xfrm>
            <a:off x="6856904" y="162753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42" name="Straight Arrow Connector 41">
            <a:extLst>
              <a:ext uri="{FF2B5EF4-FFF2-40B4-BE49-F238E27FC236}">
                <a16:creationId xmlns:a16="http://schemas.microsoft.com/office/drawing/2014/main" id="{5F0AF052-3B1E-63EF-6434-76BA46A0BAA6}"/>
              </a:ext>
            </a:extLst>
          </p:cNvPr>
          <p:cNvCxnSpPr>
            <a:cxnSpLocks/>
            <a:stCxn id="43" idx="0"/>
            <a:endCxn id="44" idx="2"/>
          </p:cNvCxnSpPr>
          <p:nvPr/>
        </p:nvCxnSpPr>
        <p:spPr>
          <a:xfrm flipV="1">
            <a:off x="9702807" y="2449167"/>
            <a:ext cx="1"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3" name="Flowchart: Decision 42">
            <a:extLst>
              <a:ext uri="{FF2B5EF4-FFF2-40B4-BE49-F238E27FC236}">
                <a16:creationId xmlns:a16="http://schemas.microsoft.com/office/drawing/2014/main" id="{01D24138-CEB3-9C29-2C9E-63FF8E428D30}"/>
              </a:ext>
            </a:extLst>
          </p:cNvPr>
          <p:cNvSpPr/>
          <p:nvPr/>
        </p:nvSpPr>
        <p:spPr>
          <a:xfrm>
            <a:off x="8492230" y="3065392"/>
            <a:ext cx="242115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in each year. Which is lower?</a:t>
            </a:r>
          </a:p>
        </p:txBody>
      </p:sp>
      <p:sp>
        <p:nvSpPr>
          <p:cNvPr id="44" name="Rectangle: Rounded Corners 43">
            <a:extLst>
              <a:ext uri="{FF2B5EF4-FFF2-40B4-BE49-F238E27FC236}">
                <a16:creationId xmlns:a16="http://schemas.microsoft.com/office/drawing/2014/main" id="{8B17F752-B1BA-EA65-60D9-D1A45A71DE63}"/>
              </a:ext>
            </a:extLst>
          </p:cNvPr>
          <p:cNvSpPr/>
          <p:nvPr/>
        </p:nvSpPr>
        <p:spPr>
          <a:xfrm>
            <a:off x="8938599" y="162753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45" name="Straight Arrow Connector 44">
            <a:extLst>
              <a:ext uri="{FF2B5EF4-FFF2-40B4-BE49-F238E27FC236}">
                <a16:creationId xmlns:a16="http://schemas.microsoft.com/office/drawing/2014/main" id="{CA73DF8B-7821-5A70-A525-84EE1B9F3BDD}"/>
              </a:ext>
            </a:extLst>
          </p:cNvPr>
          <p:cNvCxnSpPr>
            <a:cxnSpLocks/>
            <a:stCxn id="44" idx="1"/>
            <a:endCxn id="41" idx="3"/>
          </p:cNvCxnSpPr>
          <p:nvPr/>
        </p:nvCxnSpPr>
        <p:spPr>
          <a:xfrm flipH="1">
            <a:off x="8385321" y="2038350"/>
            <a:ext cx="553278"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Rounded Corners 45">
            <a:extLst>
              <a:ext uri="{FF2B5EF4-FFF2-40B4-BE49-F238E27FC236}">
                <a16:creationId xmlns:a16="http://schemas.microsoft.com/office/drawing/2014/main" id="{D3D47F44-56D4-2E90-A75A-EF187F8E072C}"/>
              </a:ext>
            </a:extLst>
          </p:cNvPr>
          <p:cNvSpPr/>
          <p:nvPr/>
        </p:nvSpPr>
        <p:spPr>
          <a:xfrm>
            <a:off x="6860217" y="510181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47" name="Straight Arrow Connector 46">
            <a:extLst>
              <a:ext uri="{FF2B5EF4-FFF2-40B4-BE49-F238E27FC236}">
                <a16:creationId xmlns:a16="http://schemas.microsoft.com/office/drawing/2014/main" id="{EC15AF73-77CA-D60B-140A-E6D240DE5689}"/>
              </a:ext>
            </a:extLst>
          </p:cNvPr>
          <p:cNvCxnSpPr>
            <a:cxnSpLocks/>
            <a:stCxn id="43" idx="2"/>
            <a:endCxn id="40" idx="0"/>
          </p:cNvCxnSpPr>
          <p:nvPr/>
        </p:nvCxnSpPr>
        <p:spPr>
          <a:xfrm>
            <a:off x="9702807" y="4311096"/>
            <a:ext cx="6626"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1FE1D8E8-8832-B4D6-13A6-459B14A2F8F5}"/>
              </a:ext>
            </a:extLst>
          </p:cNvPr>
          <p:cNvCxnSpPr>
            <a:cxnSpLocks/>
            <a:stCxn id="40" idx="1"/>
            <a:endCxn id="46" idx="3"/>
          </p:cNvCxnSpPr>
          <p:nvPr/>
        </p:nvCxnSpPr>
        <p:spPr>
          <a:xfrm flipH="1">
            <a:off x="8388634" y="5512627"/>
            <a:ext cx="55659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6981478C-450C-AA6A-0B35-F780282B4D8F}"/>
              </a:ext>
            </a:extLst>
          </p:cNvPr>
          <p:cNvSpPr txBox="1"/>
          <p:nvPr/>
        </p:nvSpPr>
        <p:spPr>
          <a:xfrm>
            <a:off x="9731520" y="4444483"/>
            <a:ext cx="706784" cy="400110"/>
          </a:xfrm>
          <a:prstGeom prst="rect">
            <a:avLst/>
          </a:prstGeom>
          <a:noFill/>
        </p:spPr>
        <p:txBody>
          <a:bodyPr wrap="square" rtlCol="0">
            <a:spAutoFit/>
          </a:bodyPr>
          <a:lstStyle/>
          <a:p>
            <a:r>
              <a:rPr lang="en-US" sz="1000"/>
              <a:t>Modified RPG</a:t>
            </a:r>
          </a:p>
        </p:txBody>
      </p:sp>
      <p:sp>
        <p:nvSpPr>
          <p:cNvPr id="50" name="TextBox 49">
            <a:extLst>
              <a:ext uri="{FF2B5EF4-FFF2-40B4-BE49-F238E27FC236}">
                <a16:creationId xmlns:a16="http://schemas.microsoft.com/office/drawing/2014/main" id="{C03CAD74-18CF-5725-71CD-4892B6ADEB04}"/>
              </a:ext>
            </a:extLst>
          </p:cNvPr>
          <p:cNvSpPr txBox="1"/>
          <p:nvPr/>
        </p:nvSpPr>
        <p:spPr>
          <a:xfrm>
            <a:off x="9709432" y="2721413"/>
            <a:ext cx="706784" cy="246221"/>
          </a:xfrm>
          <a:prstGeom prst="rect">
            <a:avLst/>
          </a:prstGeom>
          <a:noFill/>
        </p:spPr>
        <p:txBody>
          <a:bodyPr wrap="square" rtlCol="0">
            <a:spAutoFit/>
          </a:bodyPr>
          <a:lstStyle/>
          <a:p>
            <a:r>
              <a:rPr lang="en-US" sz="1000"/>
              <a:t>IA</a:t>
            </a:r>
          </a:p>
        </p:txBody>
      </p:sp>
      <p:cxnSp>
        <p:nvCxnSpPr>
          <p:cNvPr id="60" name="Connector: Elbow 59">
            <a:extLst>
              <a:ext uri="{FF2B5EF4-FFF2-40B4-BE49-F238E27FC236}">
                <a16:creationId xmlns:a16="http://schemas.microsoft.com/office/drawing/2014/main" id="{3B5047A6-284D-AD5A-57A6-E3FBD72C5528}"/>
              </a:ext>
            </a:extLst>
          </p:cNvPr>
          <p:cNvCxnSpPr>
            <a:stCxn id="6" idx="2"/>
            <a:endCxn id="15" idx="0"/>
          </p:cNvCxnSpPr>
          <p:nvPr/>
        </p:nvCxnSpPr>
        <p:spPr>
          <a:xfrm rot="5400000">
            <a:off x="2542351" y="823702"/>
            <a:ext cx="914125" cy="3993328"/>
          </a:xfrm>
          <a:prstGeom prst="bentConnector3">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2" name="Rectangle: Rounded Corners 61">
            <a:extLst>
              <a:ext uri="{FF2B5EF4-FFF2-40B4-BE49-F238E27FC236}">
                <a16:creationId xmlns:a16="http://schemas.microsoft.com/office/drawing/2014/main" id="{60375729-F581-E5D9-6F89-1220909CBA21}"/>
              </a:ext>
            </a:extLst>
          </p:cNvPr>
          <p:cNvSpPr/>
          <p:nvPr/>
        </p:nvSpPr>
        <p:spPr>
          <a:xfrm>
            <a:off x="4231866" y="3277427"/>
            <a:ext cx="1528417" cy="12172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For each year prior to the in-service of last upgrade, take the </a:t>
            </a:r>
            <a:r>
              <a:rPr lang="en-US" sz="1000" u="sng"/>
              <a:t>greater</a:t>
            </a:r>
            <a:r>
              <a:rPr lang="en-US" sz="1000"/>
              <a:t> value between the modified RPG LCP and the modified LLIS LCP</a:t>
            </a:r>
          </a:p>
        </p:txBody>
      </p:sp>
      <p:cxnSp>
        <p:nvCxnSpPr>
          <p:cNvPr id="63" name="Straight Arrow Connector 62">
            <a:extLst>
              <a:ext uri="{FF2B5EF4-FFF2-40B4-BE49-F238E27FC236}">
                <a16:creationId xmlns:a16="http://schemas.microsoft.com/office/drawing/2014/main" id="{39481CDC-20B4-A75F-EF0B-78BD8BFA2F05}"/>
              </a:ext>
            </a:extLst>
          </p:cNvPr>
          <p:cNvCxnSpPr>
            <a:cxnSpLocks/>
            <a:stCxn id="16" idx="3"/>
            <a:endCxn id="62" idx="1"/>
          </p:cNvCxnSpPr>
          <p:nvPr/>
        </p:nvCxnSpPr>
        <p:spPr>
          <a:xfrm>
            <a:off x="3763620" y="3688246"/>
            <a:ext cx="468246" cy="197816"/>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7" name="Title 66">
            <a:extLst>
              <a:ext uri="{FF2B5EF4-FFF2-40B4-BE49-F238E27FC236}">
                <a16:creationId xmlns:a16="http://schemas.microsoft.com/office/drawing/2014/main" id="{ACD9F725-F871-EF62-5E53-B51875FCAD07}"/>
              </a:ext>
            </a:extLst>
          </p:cNvPr>
          <p:cNvSpPr>
            <a:spLocks noGrp="1"/>
          </p:cNvSpPr>
          <p:nvPr>
            <p:ph type="title"/>
          </p:nvPr>
        </p:nvSpPr>
        <p:spPr/>
        <p:txBody>
          <a:bodyPr/>
          <a:lstStyle/>
          <a:p>
            <a:r>
              <a:rPr lang="en-US"/>
              <a:t>Qualifying Study: RPG </a:t>
            </a:r>
            <a:r>
              <a:rPr lang="en-US" u="sng"/>
              <a:t>AND</a:t>
            </a:r>
            <a:r>
              <a:rPr lang="en-US"/>
              <a:t> a complete and valid LLIS</a:t>
            </a:r>
          </a:p>
        </p:txBody>
      </p:sp>
      <p:cxnSp>
        <p:nvCxnSpPr>
          <p:cNvPr id="74" name="Straight Arrow Connector 73">
            <a:extLst>
              <a:ext uri="{FF2B5EF4-FFF2-40B4-BE49-F238E27FC236}">
                <a16:creationId xmlns:a16="http://schemas.microsoft.com/office/drawing/2014/main" id="{73658A11-4831-FBA2-5A21-5752A2BFECBD}"/>
              </a:ext>
            </a:extLst>
          </p:cNvPr>
          <p:cNvCxnSpPr>
            <a:cxnSpLocks/>
            <a:stCxn id="62" idx="3"/>
            <a:endCxn id="8" idx="1"/>
          </p:cNvCxnSpPr>
          <p:nvPr/>
        </p:nvCxnSpPr>
        <p:spPr>
          <a:xfrm flipV="1">
            <a:off x="5760283" y="3688244"/>
            <a:ext cx="653776" cy="197818"/>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8067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37F6B62-2A8B-F8C1-C40E-2B676DE05E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337F6B62-2A8B-F8C1-C40E-2B676DE05E0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DB0848F3-5662-792C-0409-064DEB9F2385}"/>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5" name="Picture 4">
            <a:extLst>
              <a:ext uri="{FF2B5EF4-FFF2-40B4-BE49-F238E27FC236}">
                <a16:creationId xmlns:a16="http://schemas.microsoft.com/office/drawing/2014/main" id="{7C644EDB-E7D7-46F4-0790-40C486A23553}"/>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CCE8BA43-FEB9-416B-4D1B-7C4D71CC262C}"/>
              </a:ext>
            </a:extLst>
          </p:cNvPr>
          <p:cNvSpPr>
            <a:spLocks noGrp="1"/>
          </p:cNvSpPr>
          <p:nvPr>
            <p:ph type="title"/>
          </p:nvPr>
        </p:nvSpPr>
        <p:spPr>
          <a:xfrm>
            <a:off x="1257300" y="457200"/>
            <a:ext cx="10401300" cy="332399"/>
          </a:xfrm>
        </p:spPr>
        <p:txBody>
          <a:bodyPr vert="horz">
            <a:spAutoFit/>
          </a:bodyPr>
          <a:lstStyle/>
          <a:p>
            <a:r>
              <a:rPr lang="en-US"/>
              <a:t>Case Study (1/8):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F2E43904-62C3-E691-15B6-7E47295E1DA0}"/>
              </a:ext>
            </a:extLst>
          </p:cNvPr>
          <p:cNvSpPr>
            <a:spLocks noGrp="1"/>
          </p:cNvSpPr>
          <p:nvPr>
            <p:ph type="sldNum" sz="quarter" idx="12"/>
          </p:nvPr>
        </p:nvSpPr>
        <p:spPr/>
        <p:txBody>
          <a:bodyPr/>
          <a:lstStyle/>
          <a:p>
            <a:fld id="{BCDE79FB-97BA-492B-8D57-F1373F9ADA95}" type="slidenum">
              <a:rPr lang="en-US" smtClean="0"/>
              <a:t>77</a:t>
            </a:fld>
            <a:endParaRPr lang="en-US"/>
          </a:p>
        </p:txBody>
      </p:sp>
      <p:grpSp>
        <p:nvGrpSpPr>
          <p:cNvPr id="22" name="Group 21">
            <a:extLst>
              <a:ext uri="{FF2B5EF4-FFF2-40B4-BE49-F238E27FC236}">
                <a16:creationId xmlns:a16="http://schemas.microsoft.com/office/drawing/2014/main" id="{A76D1A7C-D515-CCEC-E109-F6836050D9B4}"/>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B67DD823-380F-2E42-3B7F-CA4CA28EB5E2}"/>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218DAE-4DFC-897A-2891-DB2F11B8676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3FDF8E88-DA58-A02A-782B-9671C069376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E03B6698-ED52-CBC6-0B9C-FE1A974332F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2C3E08F-5560-682D-376A-EF714344CED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0657CF7F-067A-F71B-9357-4091D9C86082}"/>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Peak MW using the executed IA</a:t>
            </a:r>
          </a:p>
        </p:txBody>
      </p:sp>
      <p:sp>
        <p:nvSpPr>
          <p:cNvPr id="15" name="Rectangle 14">
            <a:extLst>
              <a:ext uri="{FF2B5EF4-FFF2-40B4-BE49-F238E27FC236}">
                <a16:creationId xmlns:a16="http://schemas.microsoft.com/office/drawing/2014/main" id="{934F9FD3-855F-4116-DA91-0FE515DC6720}"/>
              </a:ext>
            </a:extLst>
          </p:cNvPr>
          <p:cNvSpPr/>
          <p:nvPr/>
        </p:nvSpPr>
        <p:spPr>
          <a:xfrm>
            <a:off x="1700784" y="2073498"/>
            <a:ext cx="1196904" cy="2236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179E65B-5B88-8FB9-6022-CAA55A7E094D}"/>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Interconnection Agreement Peak MW and MVAR using the executed Interconnection Agreement (IA) or equivalent agreement</a:t>
            </a:r>
          </a:p>
          <a:p>
            <a:pPr lvl="1">
              <a:buFont typeface="Arial" panose="020B0604020202020204" pitchFamily="34" charset="0"/>
              <a:buChar char="•"/>
            </a:pPr>
            <a:r>
              <a:rPr lang="en-US" sz="1400"/>
              <a:t>Enter the maximum load level contractually permitted in each annual model year</a:t>
            </a:r>
          </a:p>
          <a:p>
            <a:pPr lvl="1">
              <a:buFont typeface="Arial" panose="020B0604020202020204" pitchFamily="34" charset="0"/>
              <a:buChar char="•"/>
            </a:pPr>
            <a:r>
              <a:rPr lang="en-US" sz="1400"/>
              <a:t>These values are used later to determine the final Output Peak MW schedule</a:t>
            </a:r>
          </a:p>
        </p:txBody>
      </p:sp>
      <p:sp>
        <p:nvSpPr>
          <p:cNvPr id="3" name="5. Source">
            <a:extLst>
              <a:ext uri="{FF2B5EF4-FFF2-40B4-BE49-F238E27FC236}">
                <a16:creationId xmlns:a16="http://schemas.microsoft.com/office/drawing/2014/main" id="{DBD80497-A794-72C2-D945-330213A5609C}"/>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4646923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2BA87-BEB1-92CC-9777-17C16ED9EE67}"/>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39C7872-166C-98A0-3890-A12D2FCE4A4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F39C7872-166C-98A0-3890-A12D2FCE4A4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0859F553-0C06-C27E-D8D1-E5709853EC80}"/>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7" name="Picture 6">
            <a:extLst>
              <a:ext uri="{FF2B5EF4-FFF2-40B4-BE49-F238E27FC236}">
                <a16:creationId xmlns:a16="http://schemas.microsoft.com/office/drawing/2014/main" id="{CA512CCC-8F58-D3FB-F7B8-D1596CEB7C21}"/>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546118FE-B2B1-AC02-483B-5661E8274DA1}"/>
              </a:ext>
            </a:extLst>
          </p:cNvPr>
          <p:cNvSpPr>
            <a:spLocks noGrp="1"/>
          </p:cNvSpPr>
          <p:nvPr>
            <p:ph type="title"/>
          </p:nvPr>
        </p:nvSpPr>
        <p:spPr>
          <a:xfrm>
            <a:off x="1257300" y="457200"/>
            <a:ext cx="10401300" cy="332399"/>
          </a:xfrm>
        </p:spPr>
        <p:txBody>
          <a:bodyPr vert="horz">
            <a:spAutoFit/>
          </a:bodyPr>
          <a:lstStyle/>
          <a:p>
            <a:r>
              <a:rPr lang="en-US"/>
              <a:t>Case Study (2/8):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505BA66D-DAF5-6C44-ACED-24DFB9086444}"/>
              </a:ext>
            </a:extLst>
          </p:cNvPr>
          <p:cNvSpPr>
            <a:spLocks noGrp="1"/>
          </p:cNvSpPr>
          <p:nvPr>
            <p:ph type="sldNum" sz="quarter" idx="12"/>
          </p:nvPr>
        </p:nvSpPr>
        <p:spPr/>
        <p:txBody>
          <a:bodyPr/>
          <a:lstStyle/>
          <a:p>
            <a:fld id="{BCDE79FB-97BA-492B-8D57-F1373F9ADA95}" type="slidenum">
              <a:rPr lang="en-US" smtClean="0"/>
              <a:t>78</a:t>
            </a:fld>
            <a:endParaRPr lang="en-US"/>
          </a:p>
        </p:txBody>
      </p:sp>
      <p:sp>
        <p:nvSpPr>
          <p:cNvPr id="19" name="TextBox 18">
            <a:extLst>
              <a:ext uri="{FF2B5EF4-FFF2-40B4-BE49-F238E27FC236}">
                <a16:creationId xmlns:a16="http://schemas.microsoft.com/office/drawing/2014/main" id="{B3AAE083-39B2-11CD-9F1D-AE3FD82E033F}"/>
              </a:ext>
            </a:extLst>
          </p:cNvPr>
          <p:cNvSpPr txBox="1">
            <a:spLocks/>
          </p:cNvSpPr>
          <p:nvPr/>
        </p:nvSpPr>
        <p:spPr>
          <a:xfrm>
            <a:off x="8631176" y="1734008"/>
            <a:ext cx="3027424" cy="266226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Existing LCP Peak MW and MVAR using the approved LLIS Load Commissioning Plan (LCP)</a:t>
            </a:r>
          </a:p>
          <a:p>
            <a:pPr lvl="1">
              <a:buFont typeface="Arial" panose="020B0604020202020204" pitchFamily="34" charset="0"/>
              <a:buChar char="•"/>
            </a:pPr>
            <a:r>
              <a:rPr lang="en-US" sz="1400"/>
              <a:t>These values establish the baseline LLIS-supported load schedule used throughout the example</a:t>
            </a:r>
          </a:p>
          <a:p>
            <a:pPr lvl="1">
              <a:buFont typeface="Arial" panose="020B0604020202020204" pitchFamily="34" charset="0"/>
              <a:buChar char="•"/>
            </a:pPr>
            <a:r>
              <a:rPr lang="en-US" sz="1400"/>
              <a:t>The LLIS schedule is subsequently adjusted using TPIT information for any required transmission upgrades</a:t>
            </a:r>
            <a:endParaRPr lang="en-US" sz="1400" b="1"/>
          </a:p>
        </p:txBody>
      </p:sp>
      <p:grpSp>
        <p:nvGrpSpPr>
          <p:cNvPr id="22" name="Group 21">
            <a:extLst>
              <a:ext uri="{FF2B5EF4-FFF2-40B4-BE49-F238E27FC236}">
                <a16:creationId xmlns:a16="http://schemas.microsoft.com/office/drawing/2014/main" id="{E51E69A3-32B5-3561-48D4-7CD10DFE9DC0}"/>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0C796CC9-0ABE-1D54-2515-EB27E921E4CB}"/>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36CA261-F1DE-379D-A33A-1E015E194F8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1E094434-8958-6A89-5DDA-B20E991BFEB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6B4E9A00-801E-CEE7-1ECE-EE3F0E9B5CA6}"/>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95B37C2-3EEA-C9A9-0C89-8B530505E1B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F0A0C056-5288-9B5A-9FB7-949B3DA63D48}"/>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Existing LCP Peak MW and MVAR</a:t>
            </a:r>
          </a:p>
        </p:txBody>
      </p:sp>
      <p:sp>
        <p:nvSpPr>
          <p:cNvPr id="13" name="Rectangle 12">
            <a:extLst>
              <a:ext uri="{FF2B5EF4-FFF2-40B4-BE49-F238E27FC236}">
                <a16:creationId xmlns:a16="http://schemas.microsoft.com/office/drawing/2014/main" id="{B85C21E9-FE37-5523-1ACE-155E0B191E19}"/>
              </a:ext>
            </a:extLst>
          </p:cNvPr>
          <p:cNvSpPr/>
          <p:nvPr/>
        </p:nvSpPr>
        <p:spPr>
          <a:xfrm>
            <a:off x="3465466" y="2416687"/>
            <a:ext cx="731630" cy="18555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089209E2-668F-C449-E2C8-ACD29B7DAC06}"/>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046157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B14F7-F275-9021-3B31-C988451CD4F4}"/>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32E2DD1-39A6-4DD2-67B2-1603C1E00C8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132E2DD1-39A6-4DD2-67B2-1603C1E00C8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37AD3C41-2E11-5572-DC1F-6B549070B0C4}"/>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5" name="Picture 4">
            <a:extLst>
              <a:ext uri="{FF2B5EF4-FFF2-40B4-BE49-F238E27FC236}">
                <a16:creationId xmlns:a16="http://schemas.microsoft.com/office/drawing/2014/main" id="{824E3926-44DC-AA49-1FC8-747FD22E50E2}"/>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CDB17423-1B85-5ACC-BA79-83644C4F9055}"/>
              </a:ext>
            </a:extLst>
          </p:cNvPr>
          <p:cNvSpPr>
            <a:spLocks noGrp="1"/>
          </p:cNvSpPr>
          <p:nvPr>
            <p:ph type="title"/>
          </p:nvPr>
        </p:nvSpPr>
        <p:spPr>
          <a:xfrm>
            <a:off x="1257300" y="457200"/>
            <a:ext cx="10401300" cy="332399"/>
          </a:xfrm>
        </p:spPr>
        <p:txBody>
          <a:bodyPr vert="horz">
            <a:spAutoFit/>
          </a:bodyPr>
          <a:lstStyle/>
          <a:p>
            <a:r>
              <a:rPr lang="en-US"/>
              <a:t>Case Study (3/8):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F1C5F74C-BEA8-6DDC-9076-CAD4CF2AB2FF}"/>
              </a:ext>
            </a:extLst>
          </p:cNvPr>
          <p:cNvSpPr>
            <a:spLocks noGrp="1"/>
          </p:cNvSpPr>
          <p:nvPr>
            <p:ph type="sldNum" sz="quarter" idx="12"/>
          </p:nvPr>
        </p:nvSpPr>
        <p:spPr/>
        <p:txBody>
          <a:bodyPr/>
          <a:lstStyle/>
          <a:p>
            <a:fld id="{BCDE79FB-97BA-492B-8D57-F1373F9ADA95}" type="slidenum">
              <a:rPr lang="en-US" smtClean="0"/>
              <a:t>79</a:t>
            </a:fld>
            <a:endParaRPr lang="en-US"/>
          </a:p>
        </p:txBody>
      </p:sp>
      <p:grpSp>
        <p:nvGrpSpPr>
          <p:cNvPr id="22" name="Group 21">
            <a:extLst>
              <a:ext uri="{FF2B5EF4-FFF2-40B4-BE49-F238E27FC236}">
                <a16:creationId xmlns:a16="http://schemas.microsoft.com/office/drawing/2014/main" id="{4DEBC1B2-DD5B-92DE-34DD-F1C4E784ED7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BDA952B-8CD6-6DB5-63A5-B1C0C1058562}"/>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7E06041-F9DD-B4F3-E5AB-9EC3B29A954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1B007849-1D02-A607-81B3-EB7712FC823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3137F7E-4AC4-6C71-586E-56E33EE984E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1A62CC4-FAB3-367D-AD88-AA8BC8F4D19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3" name="Rectangle 12">
            <a:extLst>
              <a:ext uri="{FF2B5EF4-FFF2-40B4-BE49-F238E27FC236}">
                <a16:creationId xmlns:a16="http://schemas.microsoft.com/office/drawing/2014/main" id="{25705B59-FFB7-2EB1-C075-6D6DEE2A4F30}"/>
              </a:ext>
            </a:extLst>
          </p:cNvPr>
          <p:cNvSpPr/>
          <p:nvPr/>
        </p:nvSpPr>
        <p:spPr>
          <a:xfrm>
            <a:off x="4198082" y="2432303"/>
            <a:ext cx="840262" cy="182161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53EC54F-7DB2-D3F5-C046-48797961143D}"/>
              </a:ext>
            </a:extLst>
          </p:cNvPr>
          <p:cNvSpPr txBox="1">
            <a:spLocks/>
          </p:cNvSpPr>
          <p:nvPr/>
        </p:nvSpPr>
        <p:spPr>
          <a:xfrm>
            <a:off x="8631176" y="1734008"/>
            <a:ext cx="3027424" cy="42088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load increase that depends on a transmission upgrade, enter the controlling upgrade in LLIS Required Controlling Upgrade</a:t>
            </a:r>
          </a:p>
          <a:p>
            <a:pPr lvl="1">
              <a:buFont typeface="Arial" panose="020B0604020202020204" pitchFamily="34" charset="0"/>
              <a:buChar char="•"/>
            </a:pPr>
            <a:r>
              <a:rPr lang="en-US" sz="1400"/>
              <a:t>If the upgrade appears in the latest TPIT report, enter the latest TPIT in-service date in LLIS TPIT ISD</a:t>
            </a:r>
          </a:p>
          <a:p>
            <a:pPr lvl="1">
              <a:buFont typeface="Arial" panose="020B0604020202020204" pitchFamily="34" charset="0"/>
              <a:buChar char="•"/>
            </a:pPr>
            <a:r>
              <a:rPr lang="en-US" sz="1400"/>
              <a:t>If a load increase depends on a transmission upgrade but the upgrade is not included in the latest TPIT report, enter the controlling transmission upgrade in LLIS Required Controlling Upgrade and leave LLIS TPIT ISD blank</a:t>
            </a:r>
          </a:p>
          <a:p>
            <a:pPr lvl="1">
              <a:buFont typeface="Arial" panose="020B0604020202020204" pitchFamily="34" charset="0"/>
              <a:buChar char="•"/>
            </a:pPr>
            <a:r>
              <a:rPr lang="en-US" sz="1400"/>
              <a:t>These entries determine whether the LLIS load increase remains available in the original year or is deferred to a later year</a:t>
            </a:r>
          </a:p>
        </p:txBody>
      </p:sp>
      <p:sp>
        <p:nvSpPr>
          <p:cNvPr id="15" name="TextBox 14">
            <a:extLst>
              <a:ext uri="{FF2B5EF4-FFF2-40B4-BE49-F238E27FC236}">
                <a16:creationId xmlns:a16="http://schemas.microsoft.com/office/drawing/2014/main" id="{73F2273C-608F-58FD-8BC9-58051C09A47F}"/>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Enter LLIS upgrades and TPIT dates</a:t>
            </a:r>
          </a:p>
        </p:txBody>
      </p:sp>
      <p:sp>
        <p:nvSpPr>
          <p:cNvPr id="7" name="5. Source">
            <a:extLst>
              <a:ext uri="{FF2B5EF4-FFF2-40B4-BE49-F238E27FC236}">
                <a16:creationId xmlns:a16="http://schemas.microsoft.com/office/drawing/2014/main" id="{39F88BCA-AACB-FDC3-392B-69798D83529A}"/>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60486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3B75B-B9E8-EC66-C4E6-07160593F202}"/>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0BEA2FA-7F02-3362-2E40-90F0AE7C475F}"/>
              </a:ext>
            </a:extLst>
          </p:cNvPr>
          <p:cNvGraphicFramePr>
            <a:graphicFrameLocks noChangeAspect="1"/>
          </p:cNvGraphicFramePr>
          <p:nvPr>
            <p:custDataLst>
              <p:tags r:id="rId1"/>
            </p:custDataLst>
            <p:extLst>
              <p:ext uri="{D42A27DB-BD31-4B8C-83A1-F6EECF244321}">
                <p14:modId xmlns:p14="http://schemas.microsoft.com/office/powerpoint/2010/main" val="1659624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5" progId="TCLayout.ActiveDocument.1">
                  <p:embed/>
                </p:oleObj>
              </mc:Choice>
              <mc:Fallback>
                <p:oleObj name="think-cell Slide" r:id="rId9" imgW="404" imgH="405" progId="TCLayout.ActiveDocument.1">
                  <p:embed/>
                  <p:pic>
                    <p:nvPicPr>
                      <p:cNvPr id="5" name="think-cell data - do not delete" hidden="1">
                        <a:extLst>
                          <a:ext uri="{FF2B5EF4-FFF2-40B4-BE49-F238E27FC236}">
                            <a16:creationId xmlns:a16="http://schemas.microsoft.com/office/drawing/2014/main" id="{C0BEA2FA-7F02-3362-2E40-90F0AE7C475F}"/>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51557A6-A089-00DF-38F1-3A2E561F7521}"/>
              </a:ext>
            </a:extLst>
          </p:cNvPr>
          <p:cNvSpPr>
            <a:spLocks noGrp="1"/>
          </p:cNvSpPr>
          <p:nvPr>
            <p:ph type="title"/>
          </p:nvPr>
        </p:nvSpPr>
        <p:spPr>
          <a:xfrm>
            <a:off x="1257300" y="457200"/>
            <a:ext cx="10401300" cy="332399"/>
          </a:xfrm>
        </p:spPr>
        <p:txBody>
          <a:bodyPr vert="horz">
            <a:noAutofit/>
          </a:bodyPr>
          <a:lstStyle/>
          <a:p>
            <a:r>
              <a:rPr lang="en-US"/>
              <a:t>LIF guidance update</a:t>
            </a:r>
          </a:p>
        </p:txBody>
      </p:sp>
      <p:sp>
        <p:nvSpPr>
          <p:cNvPr id="3" name="Slide Number Placeholder 4">
            <a:extLst>
              <a:ext uri="{FF2B5EF4-FFF2-40B4-BE49-F238E27FC236}">
                <a16:creationId xmlns:a16="http://schemas.microsoft.com/office/drawing/2014/main" id="{CD9B229C-4592-143F-DFCB-9AEC12D2545B}"/>
              </a:ext>
            </a:extLst>
          </p:cNvPr>
          <p:cNvSpPr>
            <a:spLocks noGrp="1"/>
          </p:cNvSpPr>
          <p:nvPr>
            <p:ph type="sldNum" sz="quarter" idx="12"/>
          </p:nvPr>
        </p:nvSpPr>
        <p:spPr/>
        <p:txBody>
          <a:bodyPr/>
          <a:lstStyle/>
          <a:p>
            <a:fld id="{BCDE79FB-97BA-492B-8D57-F1373F9ADA95}" type="slidenum">
              <a:rPr lang="en-US" smtClean="0"/>
              <a:t>8</a:t>
            </a:fld>
            <a:endParaRPr lang="en-US"/>
          </a:p>
        </p:txBody>
      </p:sp>
      <p:grpSp>
        <p:nvGrpSpPr>
          <p:cNvPr id="19" name="Group 18">
            <a:extLst>
              <a:ext uri="{FF2B5EF4-FFF2-40B4-BE49-F238E27FC236}">
                <a16:creationId xmlns:a16="http://schemas.microsoft.com/office/drawing/2014/main" id="{AFC360F9-8F7B-940E-63B5-C366A0C0A008}"/>
              </a:ext>
            </a:extLst>
          </p:cNvPr>
          <p:cNvGrpSpPr/>
          <p:nvPr/>
        </p:nvGrpSpPr>
        <p:grpSpPr>
          <a:xfrm>
            <a:off x="7137794" y="1072962"/>
            <a:ext cx="4520806" cy="266608"/>
            <a:chOff x="1257300" y="1284810"/>
            <a:chExt cx="7121705" cy="220337"/>
          </a:xfrm>
        </p:grpSpPr>
        <p:cxnSp>
          <p:nvCxnSpPr>
            <p:cNvPr id="20" name="LineBasicDefault 292">
              <a:extLst>
                <a:ext uri="{FF2B5EF4-FFF2-40B4-BE49-F238E27FC236}">
                  <a16:creationId xmlns:a16="http://schemas.microsoft.com/office/drawing/2014/main" id="{DA98795A-17CF-0679-9791-99617457CB84}"/>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DE866D4-B6C6-04EC-7879-3C12A44F5E1F}"/>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updates</a:t>
              </a:r>
              <a:endParaRPr lang="en-US" sz="1400" noProof="1"/>
            </a:p>
          </p:txBody>
        </p:sp>
      </p:grpSp>
      <p:grpSp>
        <p:nvGrpSpPr>
          <p:cNvPr id="22" name="ChevronBlue 70">
            <a:extLst>
              <a:ext uri="{FF2B5EF4-FFF2-40B4-BE49-F238E27FC236}">
                <a16:creationId xmlns:a16="http://schemas.microsoft.com/office/drawing/2014/main" id="{CF2A6F1B-0C36-5C82-E3FD-FBA00ED41ACB}"/>
              </a:ext>
            </a:extLst>
          </p:cNvPr>
          <p:cNvGrpSpPr>
            <a:grpSpLocks noChangeAspect="1"/>
          </p:cNvGrpSpPr>
          <p:nvPr>
            <p:custDataLst>
              <p:tags r:id="rId2"/>
            </p:custDataLst>
          </p:nvPr>
        </p:nvGrpSpPr>
        <p:grpSpPr>
          <a:xfrm>
            <a:off x="6239288" y="1126920"/>
            <a:ext cx="396228" cy="396228"/>
            <a:chOff x="1016000" y="1016000"/>
            <a:chExt cx="396228" cy="396228"/>
          </a:xfrm>
        </p:grpSpPr>
        <p:sp>
          <p:nvSpPr>
            <p:cNvPr id="23" name="Oval 22">
              <a:extLst>
                <a:ext uri="{FF2B5EF4-FFF2-40B4-BE49-F238E27FC236}">
                  <a16:creationId xmlns:a16="http://schemas.microsoft.com/office/drawing/2014/main" id="{DBD3032B-7364-E25B-0D22-983A54238B2A}"/>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EE6F48CF-B3A2-F4EA-E57E-06314A8D2AC0}"/>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023614" y="1023614"/>
              <a:ext cx="381000" cy="381000"/>
            </a:xfrm>
            <a:prstGeom prst="rect">
              <a:avLst/>
            </a:prstGeom>
          </p:spPr>
        </p:pic>
      </p:grpSp>
      <p:grpSp>
        <p:nvGrpSpPr>
          <p:cNvPr id="31" name="Group 30">
            <a:extLst>
              <a:ext uri="{FF2B5EF4-FFF2-40B4-BE49-F238E27FC236}">
                <a16:creationId xmlns:a16="http://schemas.microsoft.com/office/drawing/2014/main" id="{4E8A5E71-FBF8-6888-B502-0AD323D3D6AC}"/>
              </a:ext>
            </a:extLst>
          </p:cNvPr>
          <p:cNvGrpSpPr/>
          <p:nvPr/>
        </p:nvGrpSpPr>
        <p:grpSpPr>
          <a:xfrm>
            <a:off x="1216204" y="1072962"/>
            <a:ext cx="4520806" cy="266608"/>
            <a:chOff x="1257300" y="1284810"/>
            <a:chExt cx="7121705" cy="220337"/>
          </a:xfrm>
        </p:grpSpPr>
        <p:cxnSp>
          <p:nvCxnSpPr>
            <p:cNvPr id="32" name="LineBasicDefault 292">
              <a:extLst>
                <a:ext uri="{FF2B5EF4-FFF2-40B4-BE49-F238E27FC236}">
                  <a16:creationId xmlns:a16="http://schemas.microsoft.com/office/drawing/2014/main" id="{4541FDB4-7789-15B3-8CE7-666D0F6CA564}"/>
                </a:ext>
              </a:extLst>
            </p:cNvPr>
            <p:cNvCxnSpPr>
              <a:cxnSpLocks/>
            </p:cNvCxnSpPr>
            <p:nvPr>
              <p:custDataLst>
                <p:tags r:id="rId6"/>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3F051F8-BCEC-BD63-60AF-8A60B6BBCB85}"/>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noProof="1"/>
                <a:t>Base Load Section 9.2.1.1(1)(c) Pathway</a:t>
              </a:r>
            </a:p>
          </p:txBody>
        </p:sp>
      </p:grpSp>
      <p:sp>
        <p:nvSpPr>
          <p:cNvPr id="10" name="TextBox 9">
            <a:extLst>
              <a:ext uri="{FF2B5EF4-FFF2-40B4-BE49-F238E27FC236}">
                <a16:creationId xmlns:a16="http://schemas.microsoft.com/office/drawing/2014/main" id="{49172D8B-9AC3-D4EA-3702-97BAA46A404A}"/>
              </a:ext>
            </a:extLst>
          </p:cNvPr>
          <p:cNvSpPr txBox="1">
            <a:spLocks/>
          </p:cNvSpPr>
          <p:nvPr/>
        </p:nvSpPr>
        <p:spPr>
          <a:xfrm>
            <a:off x="7137794" y="1441402"/>
            <a:ext cx="4520806" cy="187743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Row 34 is not required</a:t>
            </a:r>
          </a:p>
          <a:p>
            <a:pPr marL="285750" indent="-285750">
              <a:buFont typeface="Arial" panose="020B0604020202020204" pitchFamily="34" charset="0"/>
              <a:buChar char="•"/>
            </a:pPr>
            <a:r>
              <a:rPr lang="en-US" sz="1400"/>
              <a:t>For projects qualifying under the </a:t>
            </a:r>
            <a:r>
              <a:rPr lang="en-US" sz="1400" b="1"/>
              <a:t>Planning Guide Section 9.2.1.1(1)(c) Base Load pathway</a:t>
            </a:r>
            <a:r>
              <a:rPr lang="en-US" sz="1400"/>
              <a:t>, </a:t>
            </a:r>
            <a:r>
              <a:rPr lang="en-US" sz="1400" b="1"/>
              <a:t>ERCOT is not collecting Requirement 34 ("List of LL qualifying under VRT pathway")</a:t>
            </a:r>
            <a:r>
              <a:rPr lang="en-US" sz="1400" b="1" baseline="30000"/>
              <a:t>1</a:t>
            </a:r>
            <a:endParaRPr lang="en-US" sz="1400" b="1"/>
          </a:p>
          <a:p>
            <a:pPr marL="514350" lvl="1" indent="-285750">
              <a:buFont typeface="Arial" panose="020B0604020202020204" pitchFamily="34" charset="0"/>
              <a:buChar char="•"/>
            </a:pPr>
            <a:r>
              <a:rPr lang="en-US" sz="1400" noProof="1"/>
              <a:t>Leave </a:t>
            </a:r>
            <a:r>
              <a:rPr lang="en-US" sz="1400" b="1" noProof="1"/>
              <a:t>row 34</a:t>
            </a:r>
            <a:r>
              <a:rPr lang="en-US" sz="1400" noProof="1"/>
              <a:t> blank</a:t>
            </a:r>
          </a:p>
          <a:p>
            <a:pPr marL="514350" lvl="1" indent="-285750">
              <a:buFont typeface="Arial" panose="020B0604020202020204" pitchFamily="34" charset="0"/>
              <a:buChar char="•"/>
            </a:pPr>
            <a:r>
              <a:rPr lang="en-US" sz="1400"/>
              <a:t>Continue completing all other applicable LIF requirements</a:t>
            </a:r>
          </a:p>
        </p:txBody>
      </p:sp>
      <p:sp>
        <p:nvSpPr>
          <p:cNvPr id="55" name="5. Source">
            <a:extLst>
              <a:ext uri="{FF2B5EF4-FFF2-40B4-BE49-F238E27FC236}">
                <a16:creationId xmlns:a16="http://schemas.microsoft.com/office/drawing/2014/main" id="{6DEDDD92-8816-D382-F2E8-F64F306BDA88}"/>
              </a:ext>
            </a:extLst>
          </p:cNvPr>
          <p:cNvSpPr txBox="1">
            <a:spLocks/>
          </p:cNvSpPr>
          <p:nvPr>
            <p:custDataLst>
              <p:tags r:id="rId3"/>
            </p:custDataLst>
          </p:nvPr>
        </p:nvSpPr>
        <p:spPr>
          <a:xfrm>
            <a:off x="1257300" y="6637087"/>
            <a:ext cx="10401300" cy="138499"/>
          </a:xfrm>
          <a:prstGeom prst="rect">
            <a:avLst/>
          </a:prstGeom>
          <a:noFill/>
        </p:spPr>
        <p:txBody>
          <a:bodyPr vert="horz" wrap="square" lIns="0" tIns="0" rIns="0" bIns="0" rtlCol="0" anchor="b" anchorCtr="0">
            <a:noAutofit/>
          </a:bodyPr>
          <a:lstStyle/>
          <a:p>
            <a:r>
              <a:rPr lang="fr-FR" sz="900"/>
              <a:t>Source: ERCOT Large </a:t>
            </a:r>
            <a:r>
              <a:rPr lang="fr-FR" sz="900" err="1"/>
              <a:t>Load</a:t>
            </a:r>
            <a:r>
              <a:rPr lang="fr-FR" sz="900"/>
              <a:t> </a:t>
            </a:r>
            <a:r>
              <a:rPr lang="fr-FR" sz="900" err="1"/>
              <a:t>Integration</a:t>
            </a:r>
            <a:r>
              <a:rPr lang="fr-FR" sz="900"/>
              <a:t>- Batch Zero </a:t>
            </a:r>
            <a:r>
              <a:rPr lang="fr-FR" sz="900" err="1"/>
              <a:t>Interconnection</a:t>
            </a:r>
            <a:r>
              <a:rPr lang="fr-FR" sz="900"/>
              <a:t> Study Process https://www.ercot.com/services/rq/large-load-integration </a:t>
            </a:r>
            <a:endParaRPr lang="en-US" sz="900"/>
          </a:p>
        </p:txBody>
      </p:sp>
      <p:pic>
        <p:nvPicPr>
          <p:cNvPr id="12" name="Picture 11">
            <a:extLst>
              <a:ext uri="{FF2B5EF4-FFF2-40B4-BE49-F238E27FC236}">
                <a16:creationId xmlns:a16="http://schemas.microsoft.com/office/drawing/2014/main" id="{6C7018C6-6C7B-FAF7-2A4E-4BEB286B5F62}"/>
              </a:ext>
            </a:extLst>
          </p:cNvPr>
          <p:cNvPicPr>
            <a:picLocks noChangeAspect="1"/>
          </p:cNvPicPr>
          <p:nvPr/>
        </p:nvPicPr>
        <p:blipFill>
          <a:blip r:embed="rId12"/>
          <a:srcRect t="69355"/>
          <a:stretch>
            <a:fillRect/>
          </a:stretch>
        </p:blipFill>
        <p:spPr>
          <a:xfrm>
            <a:off x="1216204" y="2340601"/>
            <a:ext cx="4570494" cy="1179927"/>
          </a:xfrm>
          <a:prstGeom prst="rect">
            <a:avLst/>
          </a:prstGeom>
        </p:spPr>
      </p:pic>
      <p:sp>
        <p:nvSpPr>
          <p:cNvPr id="17" name="Rectangle 16">
            <a:extLst>
              <a:ext uri="{FF2B5EF4-FFF2-40B4-BE49-F238E27FC236}">
                <a16:creationId xmlns:a16="http://schemas.microsoft.com/office/drawing/2014/main" id="{73D02E72-D78F-8C07-731A-0AF38E1D2DF6}"/>
              </a:ext>
            </a:extLst>
          </p:cNvPr>
          <p:cNvSpPr>
            <a:spLocks/>
          </p:cNvSpPr>
          <p:nvPr/>
        </p:nvSpPr>
        <p:spPr>
          <a:xfrm>
            <a:off x="1171858" y="3272685"/>
            <a:ext cx="4678848" cy="10576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41" name="5. Source">
            <a:extLst>
              <a:ext uri="{FF2B5EF4-FFF2-40B4-BE49-F238E27FC236}">
                <a16:creationId xmlns:a16="http://schemas.microsoft.com/office/drawing/2014/main" id="{4DCD3B8C-C7F3-51F3-E489-C7EC5804678D}"/>
              </a:ext>
            </a:extLst>
          </p:cNvPr>
          <p:cNvSpPr txBox="1">
            <a:spLocks/>
          </p:cNvSpPr>
          <p:nvPr>
            <p:custDataLst>
              <p:tags r:id="rId4"/>
            </p:custDataLst>
          </p:nvPr>
        </p:nvSpPr>
        <p:spPr>
          <a:xfrm>
            <a:off x="1257300" y="6436609"/>
            <a:ext cx="10401300" cy="138499"/>
          </a:xfrm>
          <a:prstGeom prst="rect">
            <a:avLst/>
          </a:prstGeom>
          <a:noFill/>
        </p:spPr>
        <p:txBody>
          <a:bodyPr vert="horz" wrap="square" lIns="0" tIns="0" rIns="0" bIns="0" rtlCol="0" anchor="b" anchorCtr="0">
            <a:noAutofit/>
          </a:bodyPr>
          <a:lstStyle/>
          <a:p>
            <a:r>
              <a:rPr lang="fr-FR" sz="900"/>
              <a:t>1. </a:t>
            </a:r>
            <a:r>
              <a:rPr lang="en-US" sz="900"/>
              <a:t>Requirement 34 applies to the VRT pathway and is not applicable for projects using the 9.2.1.1(1)(c) Base Load pathway</a:t>
            </a:r>
          </a:p>
        </p:txBody>
      </p:sp>
      <p:sp>
        <p:nvSpPr>
          <p:cNvPr id="45" name="TextBox 44">
            <a:extLst>
              <a:ext uri="{FF2B5EF4-FFF2-40B4-BE49-F238E27FC236}">
                <a16:creationId xmlns:a16="http://schemas.microsoft.com/office/drawing/2014/main" id="{04BFC0C5-6072-F57D-9721-CEE00E2A9738}"/>
              </a:ext>
            </a:extLst>
          </p:cNvPr>
          <p:cNvSpPr txBox="1">
            <a:spLocks/>
          </p:cNvSpPr>
          <p:nvPr/>
        </p:nvSpPr>
        <p:spPr>
          <a:xfrm>
            <a:off x="7137794" y="4160926"/>
            <a:ext cx="4520806" cy="101566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Full technical data package</a:t>
            </a:r>
          </a:p>
          <a:p>
            <a:pPr marL="285750" indent="-285750">
              <a:buFont typeface="Arial" panose="020B0604020202020204" pitchFamily="34" charset="0"/>
              <a:buChar char="•"/>
            </a:pPr>
            <a:r>
              <a:rPr lang="en-US" sz="1400"/>
              <a:t>For </a:t>
            </a:r>
            <a:r>
              <a:rPr lang="en-US" sz="1400" b="1"/>
              <a:t>all pathways</a:t>
            </a:r>
            <a:r>
              <a:rPr lang="en-US" sz="1400"/>
              <a:t>, </a:t>
            </a:r>
            <a:r>
              <a:rPr lang="en-US" sz="1400" b="1"/>
              <a:t>ERCOT is not collecting Requirement 22 (“Full technical data package”)</a:t>
            </a:r>
          </a:p>
          <a:p>
            <a:pPr marL="514350" lvl="1" indent="-285750">
              <a:buFont typeface="Arial" panose="020B0604020202020204" pitchFamily="34" charset="0"/>
              <a:buChar char="•"/>
            </a:pPr>
            <a:r>
              <a:rPr lang="en-US" sz="1400"/>
              <a:t>Leave </a:t>
            </a:r>
            <a:r>
              <a:rPr lang="en-US" sz="1400" b="1"/>
              <a:t>row 22 </a:t>
            </a:r>
            <a:r>
              <a:rPr lang="en-US" sz="1400"/>
              <a:t>blank</a:t>
            </a:r>
          </a:p>
        </p:txBody>
      </p:sp>
      <p:pic>
        <p:nvPicPr>
          <p:cNvPr id="50" name="Picture 49">
            <a:extLst>
              <a:ext uri="{FF2B5EF4-FFF2-40B4-BE49-F238E27FC236}">
                <a16:creationId xmlns:a16="http://schemas.microsoft.com/office/drawing/2014/main" id="{F0BC30CC-B764-8116-51AF-44E16A5A1777}"/>
              </a:ext>
            </a:extLst>
          </p:cNvPr>
          <p:cNvPicPr>
            <a:picLocks noChangeAspect="1"/>
          </p:cNvPicPr>
          <p:nvPr/>
        </p:nvPicPr>
        <p:blipFill>
          <a:blip r:embed="rId12"/>
          <a:srcRect b="76930"/>
          <a:stretch>
            <a:fillRect/>
          </a:stretch>
        </p:blipFill>
        <p:spPr>
          <a:xfrm>
            <a:off x="1216204" y="1448318"/>
            <a:ext cx="4570494" cy="888264"/>
          </a:xfrm>
          <a:prstGeom prst="rect">
            <a:avLst/>
          </a:prstGeom>
        </p:spPr>
      </p:pic>
      <p:grpSp>
        <p:nvGrpSpPr>
          <p:cNvPr id="51" name="Group 50">
            <a:extLst>
              <a:ext uri="{FF2B5EF4-FFF2-40B4-BE49-F238E27FC236}">
                <a16:creationId xmlns:a16="http://schemas.microsoft.com/office/drawing/2014/main" id="{5DC32121-5A20-77AA-2AEF-092FC500B19E}"/>
              </a:ext>
            </a:extLst>
          </p:cNvPr>
          <p:cNvGrpSpPr/>
          <p:nvPr/>
        </p:nvGrpSpPr>
        <p:grpSpPr>
          <a:xfrm>
            <a:off x="1216204" y="3843153"/>
            <a:ext cx="4520806" cy="266608"/>
            <a:chOff x="1257300" y="1284810"/>
            <a:chExt cx="7121705" cy="220337"/>
          </a:xfrm>
        </p:grpSpPr>
        <p:cxnSp>
          <p:nvCxnSpPr>
            <p:cNvPr id="52" name="LineBasicDefault 292">
              <a:extLst>
                <a:ext uri="{FF2B5EF4-FFF2-40B4-BE49-F238E27FC236}">
                  <a16:creationId xmlns:a16="http://schemas.microsoft.com/office/drawing/2014/main" id="{522586EC-F9E4-B03D-5B4B-7E6EBD0F2249}"/>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1C40492-9A30-1D27-4BB6-8665A02ED735}"/>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noProof="1"/>
                <a:t>Studied Load Pathway</a:t>
              </a:r>
            </a:p>
          </p:txBody>
        </p:sp>
      </p:grpSp>
      <p:pic>
        <p:nvPicPr>
          <p:cNvPr id="65" name="Picture 64">
            <a:extLst>
              <a:ext uri="{FF2B5EF4-FFF2-40B4-BE49-F238E27FC236}">
                <a16:creationId xmlns:a16="http://schemas.microsoft.com/office/drawing/2014/main" id="{C530ACD5-C122-5701-34A2-311A27D7E208}"/>
              </a:ext>
            </a:extLst>
          </p:cNvPr>
          <p:cNvPicPr>
            <a:picLocks/>
          </p:cNvPicPr>
          <p:nvPr/>
        </p:nvPicPr>
        <p:blipFill>
          <a:blip r:embed="rId13"/>
          <a:srcRect b="74179"/>
          <a:stretch>
            <a:fillRect/>
          </a:stretch>
        </p:blipFill>
        <p:spPr>
          <a:xfrm>
            <a:off x="1216204" y="4160926"/>
            <a:ext cx="4520806" cy="760157"/>
          </a:xfrm>
          <a:prstGeom prst="rect">
            <a:avLst/>
          </a:prstGeom>
        </p:spPr>
      </p:pic>
      <p:pic>
        <p:nvPicPr>
          <p:cNvPr id="66" name="Picture 65">
            <a:extLst>
              <a:ext uri="{FF2B5EF4-FFF2-40B4-BE49-F238E27FC236}">
                <a16:creationId xmlns:a16="http://schemas.microsoft.com/office/drawing/2014/main" id="{6F84C517-F004-111C-C4E3-D55E5A2BB8D1}"/>
              </a:ext>
            </a:extLst>
          </p:cNvPr>
          <p:cNvPicPr>
            <a:picLocks/>
          </p:cNvPicPr>
          <p:nvPr/>
        </p:nvPicPr>
        <p:blipFill>
          <a:blip r:embed="rId13"/>
          <a:srcRect t="70378"/>
          <a:stretch>
            <a:fillRect/>
          </a:stretch>
        </p:blipFill>
        <p:spPr>
          <a:xfrm>
            <a:off x="1216204" y="4929400"/>
            <a:ext cx="4520806" cy="872058"/>
          </a:xfrm>
          <a:prstGeom prst="rect">
            <a:avLst/>
          </a:prstGeom>
        </p:spPr>
      </p:pic>
      <p:sp>
        <p:nvSpPr>
          <p:cNvPr id="67" name="Rectangle 66">
            <a:extLst>
              <a:ext uri="{FF2B5EF4-FFF2-40B4-BE49-F238E27FC236}">
                <a16:creationId xmlns:a16="http://schemas.microsoft.com/office/drawing/2014/main" id="{DD0FE71D-9163-5805-D690-2F542139957F}"/>
              </a:ext>
            </a:extLst>
          </p:cNvPr>
          <p:cNvSpPr>
            <a:spLocks/>
          </p:cNvSpPr>
          <p:nvPr/>
        </p:nvSpPr>
        <p:spPr>
          <a:xfrm>
            <a:off x="1171858" y="5345646"/>
            <a:ext cx="4678848" cy="10576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Tree>
    <p:extLst>
      <p:ext uri="{BB962C8B-B14F-4D97-AF65-F5344CB8AC3E}">
        <p14:creationId xmlns:p14="http://schemas.microsoft.com/office/powerpoint/2010/main" val="3209327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366EB-DF52-5F8D-89DC-555B402F757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38A14B8-8BF4-9942-7662-6F052F30BD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B38A14B8-8BF4-9942-7662-6F052F30BD0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79756DCB-62D9-A9AB-2DC6-9AB8836515B5}"/>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5" name="Picture 4">
            <a:extLst>
              <a:ext uri="{FF2B5EF4-FFF2-40B4-BE49-F238E27FC236}">
                <a16:creationId xmlns:a16="http://schemas.microsoft.com/office/drawing/2014/main" id="{A478B687-A954-8901-A3E1-5C3BF7F8DBB7}"/>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DD4B63FF-821B-797F-B9AC-703D185F40DA}"/>
              </a:ext>
            </a:extLst>
          </p:cNvPr>
          <p:cNvSpPr>
            <a:spLocks noGrp="1"/>
          </p:cNvSpPr>
          <p:nvPr>
            <p:ph type="title"/>
          </p:nvPr>
        </p:nvSpPr>
        <p:spPr>
          <a:xfrm>
            <a:off x="1257300" y="457200"/>
            <a:ext cx="10401300" cy="332399"/>
          </a:xfrm>
        </p:spPr>
        <p:txBody>
          <a:bodyPr vert="horz">
            <a:spAutoFit/>
          </a:bodyPr>
          <a:lstStyle/>
          <a:p>
            <a:r>
              <a:rPr lang="en-US"/>
              <a:t>Case Study (4/8):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708170AD-3F76-30E5-E5CF-1DA753196090}"/>
              </a:ext>
            </a:extLst>
          </p:cNvPr>
          <p:cNvSpPr>
            <a:spLocks noGrp="1"/>
          </p:cNvSpPr>
          <p:nvPr>
            <p:ph type="sldNum" sz="quarter" idx="12"/>
          </p:nvPr>
        </p:nvSpPr>
        <p:spPr/>
        <p:txBody>
          <a:bodyPr/>
          <a:lstStyle/>
          <a:p>
            <a:fld id="{BCDE79FB-97BA-492B-8D57-F1373F9ADA95}" type="slidenum">
              <a:rPr lang="en-US" smtClean="0"/>
              <a:t>80</a:t>
            </a:fld>
            <a:endParaRPr lang="en-US"/>
          </a:p>
        </p:txBody>
      </p:sp>
      <p:grpSp>
        <p:nvGrpSpPr>
          <p:cNvPr id="22" name="Group 21">
            <a:extLst>
              <a:ext uri="{FF2B5EF4-FFF2-40B4-BE49-F238E27FC236}">
                <a16:creationId xmlns:a16="http://schemas.microsoft.com/office/drawing/2014/main" id="{2ACA044F-2C49-4990-58A5-F77669DB986D}"/>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6A41C78-17CA-6DC8-B0EF-3E1D09BD2380}"/>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FAFC5A5-7903-ADF3-8FFB-74CCDED8D6F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25BBF03-A8DA-9214-9B17-FD11099BEB2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EDF9D4A-7BAE-A6E9-D27B-A34858840EE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198FFD5-4D02-4A6E-B479-A73136B34301}"/>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1" name="TextBox 10">
            <a:extLst>
              <a:ext uri="{FF2B5EF4-FFF2-40B4-BE49-F238E27FC236}">
                <a16:creationId xmlns:a16="http://schemas.microsoft.com/office/drawing/2014/main" id="{4B95F116-08CA-2316-6394-2F175D6DC26A}"/>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LLIS load increase that depends on a transmission upgrade, identify the associated TPIT project</a:t>
            </a:r>
          </a:p>
          <a:p>
            <a:pPr lvl="1">
              <a:buFont typeface="Arial" panose="020B0604020202020204" pitchFamily="34" charset="0"/>
              <a:buChar char="•"/>
            </a:pPr>
            <a:r>
              <a:rPr lang="en-US" sz="1400"/>
              <a:t>Populate the applicable TPIT Project Number, TPIT Project Tier, and indicate whether the upgrade is reflected in the 25SSWG_U1 cases</a:t>
            </a:r>
          </a:p>
          <a:p>
            <a:pPr lvl="1">
              <a:buFont typeface="Arial" panose="020B0604020202020204" pitchFamily="34" charset="0"/>
              <a:buChar char="•"/>
            </a:pPr>
            <a:r>
              <a:rPr lang="en-US" sz="1400"/>
              <a:t>This information is provided for reference and validation purposes and supports ERCOT review of the TPIT assumptions</a:t>
            </a:r>
          </a:p>
        </p:txBody>
      </p:sp>
      <p:sp>
        <p:nvSpPr>
          <p:cNvPr id="13" name="TextBox 12">
            <a:extLst>
              <a:ext uri="{FF2B5EF4-FFF2-40B4-BE49-F238E27FC236}">
                <a16:creationId xmlns:a16="http://schemas.microsoft.com/office/drawing/2014/main" id="{9E3C6856-560C-00E0-CCC0-CD0A3C77216B}"/>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LLIS supporting information</a:t>
            </a:r>
          </a:p>
        </p:txBody>
      </p:sp>
      <p:sp>
        <p:nvSpPr>
          <p:cNvPr id="14" name="Rectangle 13">
            <a:extLst>
              <a:ext uri="{FF2B5EF4-FFF2-40B4-BE49-F238E27FC236}">
                <a16:creationId xmlns:a16="http://schemas.microsoft.com/office/drawing/2014/main" id="{E5EB1BF6-896F-A452-7FB2-070FB481CF89}"/>
              </a:ext>
            </a:extLst>
          </p:cNvPr>
          <p:cNvSpPr/>
          <p:nvPr/>
        </p:nvSpPr>
        <p:spPr>
          <a:xfrm>
            <a:off x="5020056" y="2425831"/>
            <a:ext cx="1127040" cy="18555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 Source">
            <a:extLst>
              <a:ext uri="{FF2B5EF4-FFF2-40B4-BE49-F238E27FC236}">
                <a16:creationId xmlns:a16="http://schemas.microsoft.com/office/drawing/2014/main" id="{EAF18678-E51A-E43D-7C14-2DD69CC06D10}"/>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8069662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64B96-77A6-0702-EE2B-AF14C6B344D7}"/>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392FC42-4C66-D327-8375-AFEAAEEA1EC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392FC42-4C66-D327-8375-AFEAAEEA1EC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C5771F57-74C5-7831-F7CF-0EC77176E192}"/>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7" name="Picture 6">
            <a:extLst>
              <a:ext uri="{FF2B5EF4-FFF2-40B4-BE49-F238E27FC236}">
                <a16:creationId xmlns:a16="http://schemas.microsoft.com/office/drawing/2014/main" id="{28F58C44-3CC3-CF36-94C3-77C83D006359}"/>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992918BB-7177-5FB8-AB60-4E58CF75E663}"/>
              </a:ext>
            </a:extLst>
          </p:cNvPr>
          <p:cNvSpPr>
            <a:spLocks noGrp="1"/>
          </p:cNvSpPr>
          <p:nvPr>
            <p:ph type="title"/>
          </p:nvPr>
        </p:nvSpPr>
        <p:spPr>
          <a:xfrm>
            <a:off x="1257300" y="457200"/>
            <a:ext cx="10401300" cy="332399"/>
          </a:xfrm>
        </p:spPr>
        <p:txBody>
          <a:bodyPr vert="horz">
            <a:spAutoFit/>
          </a:bodyPr>
          <a:lstStyle/>
          <a:p>
            <a:r>
              <a:rPr lang="en-US"/>
              <a:t>Case Study (5/8):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E4ACA25E-F57D-698A-AB88-31894F213209}"/>
              </a:ext>
            </a:extLst>
          </p:cNvPr>
          <p:cNvSpPr>
            <a:spLocks noGrp="1"/>
          </p:cNvSpPr>
          <p:nvPr>
            <p:ph type="sldNum" sz="quarter" idx="12"/>
          </p:nvPr>
        </p:nvSpPr>
        <p:spPr/>
        <p:txBody>
          <a:bodyPr/>
          <a:lstStyle/>
          <a:p>
            <a:fld id="{BCDE79FB-97BA-492B-8D57-F1373F9ADA95}" type="slidenum">
              <a:rPr lang="en-US" smtClean="0"/>
              <a:t>81</a:t>
            </a:fld>
            <a:endParaRPr lang="en-US"/>
          </a:p>
        </p:txBody>
      </p:sp>
      <p:sp>
        <p:nvSpPr>
          <p:cNvPr id="19" name="TextBox 18">
            <a:extLst>
              <a:ext uri="{FF2B5EF4-FFF2-40B4-BE49-F238E27FC236}">
                <a16:creationId xmlns:a16="http://schemas.microsoft.com/office/drawing/2014/main" id="{7BF5CD1A-274F-5E45-D85E-382004C17A80}"/>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Peak Demand (MW) modeled in RPG Study and Peak MVAR modeled in RPG Study using the qualifying RPG study</a:t>
            </a:r>
          </a:p>
          <a:p>
            <a:pPr lvl="1">
              <a:buFont typeface="Arial" panose="020B0604020202020204" pitchFamily="34" charset="0"/>
              <a:buChar char="•"/>
            </a:pPr>
            <a:r>
              <a:rPr lang="en-US" sz="1400"/>
              <a:t>Populate the In-service date of final RPG upgrade element as shown in TPIT</a:t>
            </a:r>
          </a:p>
          <a:p>
            <a:pPr lvl="1">
              <a:buFont typeface="Arial" panose="020B0604020202020204" pitchFamily="34" charset="0"/>
              <a:buChar char="•"/>
            </a:pPr>
            <a:r>
              <a:rPr lang="en-US" sz="1400"/>
              <a:t>These values define the load level supportable through the RPG process and when that load becomes available</a:t>
            </a:r>
          </a:p>
        </p:txBody>
      </p:sp>
      <p:grpSp>
        <p:nvGrpSpPr>
          <p:cNvPr id="22" name="Group 21">
            <a:extLst>
              <a:ext uri="{FF2B5EF4-FFF2-40B4-BE49-F238E27FC236}">
                <a16:creationId xmlns:a16="http://schemas.microsoft.com/office/drawing/2014/main" id="{AC4B0951-2985-731A-6C8E-8485D3E5A89C}"/>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CCFD95EB-B746-6E17-3BB7-C7B8BF8386F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89354AF-E05C-49E5-F712-C54F1E130D2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409B69B5-849B-85D8-3615-391B9EB2632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47236AA0-085B-1A23-DCCC-5EA880B74CDF}"/>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6C7E9E7-2CC9-916E-5C55-A744482DCCFC}"/>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146B676E-3AE0-4170-6FF1-578B3C4F9533}"/>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RPG Study Information</a:t>
            </a:r>
          </a:p>
        </p:txBody>
      </p:sp>
      <p:sp>
        <p:nvSpPr>
          <p:cNvPr id="15" name="Rectangle 14">
            <a:extLst>
              <a:ext uri="{FF2B5EF4-FFF2-40B4-BE49-F238E27FC236}">
                <a16:creationId xmlns:a16="http://schemas.microsoft.com/office/drawing/2014/main" id="{31D1E6CB-B81D-BACC-038A-E4AD458E45EB}"/>
              </a:ext>
            </a:extLst>
          </p:cNvPr>
          <p:cNvSpPr/>
          <p:nvPr/>
        </p:nvSpPr>
        <p:spPr>
          <a:xfrm>
            <a:off x="6191687" y="2076158"/>
            <a:ext cx="1240055" cy="166585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F7B6AB0C-8E17-6F94-237C-2F1E04892481}"/>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3466545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2939D-80B0-09A5-3739-CEF65DF4FDF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B9B6FBE-9442-F8B0-CA70-8D9A3B367F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3B9B6FBE-9442-F8B0-CA70-8D9A3B367F2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C23386E-4064-0390-2854-6028ECCD7A58}"/>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10" name="Picture 9">
            <a:extLst>
              <a:ext uri="{FF2B5EF4-FFF2-40B4-BE49-F238E27FC236}">
                <a16:creationId xmlns:a16="http://schemas.microsoft.com/office/drawing/2014/main" id="{36B8AEA4-522E-D64B-3DA0-F6CF3E5A8089}"/>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063F83D2-F57F-F882-13B5-9B3D78CE3D96}"/>
              </a:ext>
            </a:extLst>
          </p:cNvPr>
          <p:cNvSpPr>
            <a:spLocks noGrp="1"/>
          </p:cNvSpPr>
          <p:nvPr>
            <p:ph type="title"/>
          </p:nvPr>
        </p:nvSpPr>
        <p:spPr>
          <a:xfrm>
            <a:off x="1257300" y="457200"/>
            <a:ext cx="10401300" cy="332399"/>
          </a:xfrm>
        </p:spPr>
        <p:txBody>
          <a:bodyPr vert="horz">
            <a:spAutoFit/>
          </a:bodyPr>
          <a:lstStyle/>
          <a:p>
            <a:r>
              <a:rPr lang="en-US"/>
              <a:t>Case Study (6/8):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EC16DEC8-1473-E087-66ED-5F683FE25859}"/>
              </a:ext>
            </a:extLst>
          </p:cNvPr>
          <p:cNvSpPr>
            <a:spLocks noGrp="1"/>
          </p:cNvSpPr>
          <p:nvPr>
            <p:ph type="sldNum" sz="quarter" idx="12"/>
          </p:nvPr>
        </p:nvSpPr>
        <p:spPr/>
        <p:txBody>
          <a:bodyPr/>
          <a:lstStyle/>
          <a:p>
            <a:fld id="{BCDE79FB-97BA-492B-8D57-F1373F9ADA95}" type="slidenum">
              <a:rPr lang="en-US" smtClean="0"/>
              <a:t>82</a:t>
            </a:fld>
            <a:endParaRPr lang="en-US"/>
          </a:p>
        </p:txBody>
      </p:sp>
      <p:sp>
        <p:nvSpPr>
          <p:cNvPr id="19" name="TextBox 18">
            <a:extLst>
              <a:ext uri="{FF2B5EF4-FFF2-40B4-BE49-F238E27FC236}">
                <a16:creationId xmlns:a16="http://schemas.microsoft.com/office/drawing/2014/main" id="{5E83682B-1C40-B1E3-2564-E5DA647D4C13}"/>
              </a:ext>
            </a:extLst>
          </p:cNvPr>
          <p:cNvSpPr txBox="1">
            <a:spLocks/>
          </p:cNvSpPr>
          <p:nvPr/>
        </p:nvSpPr>
        <p:spPr>
          <a:xfrm>
            <a:off x="8631176" y="1734008"/>
            <a:ext cx="3027424" cy="158504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This example follows the RPG + Complete and Valid LLIS Entry Path and does not rely on the PBRP study pathway</a:t>
            </a:r>
          </a:p>
          <a:p>
            <a:pPr lvl="1">
              <a:buFont typeface="Arial" panose="020B0604020202020204" pitchFamily="34" charset="0"/>
              <a:buChar char="•"/>
            </a:pPr>
            <a:r>
              <a:rPr lang="en-US" sz="1400"/>
              <a:t>Leave all PBRP-related fields blank</a:t>
            </a:r>
          </a:p>
          <a:p>
            <a:pPr lvl="1">
              <a:buFont typeface="Arial" panose="020B0604020202020204" pitchFamily="34" charset="0"/>
              <a:buChar char="•"/>
            </a:pPr>
            <a:r>
              <a:rPr lang="en-US" sz="1400"/>
              <a:t>No PBRP adjustments are applied in this example</a:t>
            </a:r>
          </a:p>
        </p:txBody>
      </p:sp>
      <p:grpSp>
        <p:nvGrpSpPr>
          <p:cNvPr id="22" name="Group 21">
            <a:extLst>
              <a:ext uri="{FF2B5EF4-FFF2-40B4-BE49-F238E27FC236}">
                <a16:creationId xmlns:a16="http://schemas.microsoft.com/office/drawing/2014/main" id="{DADF7EEF-E7E9-56B1-9A50-CE304E697E3B}"/>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A8FF66B-FFF7-9473-792C-0367FCDF5A8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37D628C-A57B-55EE-95D9-BFB4BCD32FF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56611D10-2090-6AB0-7E15-6D251C66375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90BBF11C-E8A8-6B32-302F-555EA6583DBB}"/>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FFBC937-B32C-B522-A076-B5312B53ACE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1396A73C-BE1D-F4ED-607A-7E9E4ABEBBA8}"/>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Leave PBRP Inputs Blank</a:t>
            </a:r>
          </a:p>
        </p:txBody>
      </p:sp>
      <p:sp>
        <p:nvSpPr>
          <p:cNvPr id="11" name="Rectangle 10">
            <a:extLst>
              <a:ext uri="{FF2B5EF4-FFF2-40B4-BE49-F238E27FC236}">
                <a16:creationId xmlns:a16="http://schemas.microsoft.com/office/drawing/2014/main" id="{45A96D57-DBE8-A3C6-3A88-5AF942C4C6A5}"/>
              </a:ext>
            </a:extLst>
          </p:cNvPr>
          <p:cNvSpPr/>
          <p:nvPr/>
        </p:nvSpPr>
        <p:spPr>
          <a:xfrm>
            <a:off x="2917238" y="4319974"/>
            <a:ext cx="1367085" cy="170454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 Source">
            <a:extLst>
              <a:ext uri="{FF2B5EF4-FFF2-40B4-BE49-F238E27FC236}">
                <a16:creationId xmlns:a16="http://schemas.microsoft.com/office/drawing/2014/main" id="{5C9103B7-FCC4-F848-AE42-224C89ABD476}"/>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40388766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FA19D-144F-4EAC-6EE1-830C494FA33B}"/>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E71D0A9-12C1-2ED9-7E98-2F41617DE1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0E71D0A9-12C1-2ED9-7E98-2F41617DE19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A9E2A382-A90E-5A58-6424-497A3B82C40A}"/>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7" name="Picture 6">
            <a:extLst>
              <a:ext uri="{FF2B5EF4-FFF2-40B4-BE49-F238E27FC236}">
                <a16:creationId xmlns:a16="http://schemas.microsoft.com/office/drawing/2014/main" id="{8CEC8F94-9B21-125D-C2EC-F8412153BE34}"/>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6CDF1A86-7A0E-6C33-DCA1-B03F40B2BF83}"/>
              </a:ext>
            </a:extLst>
          </p:cNvPr>
          <p:cNvSpPr>
            <a:spLocks noGrp="1"/>
          </p:cNvSpPr>
          <p:nvPr>
            <p:ph type="title"/>
          </p:nvPr>
        </p:nvSpPr>
        <p:spPr>
          <a:xfrm>
            <a:off x="1257300" y="457200"/>
            <a:ext cx="10401300" cy="332399"/>
          </a:xfrm>
        </p:spPr>
        <p:txBody>
          <a:bodyPr vert="horz">
            <a:spAutoFit/>
          </a:bodyPr>
          <a:lstStyle/>
          <a:p>
            <a:r>
              <a:rPr lang="en-US"/>
              <a:t>Case Study (7/8):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1F062075-D4E6-91F1-C4E7-D01621FE728F}"/>
              </a:ext>
            </a:extLst>
          </p:cNvPr>
          <p:cNvSpPr>
            <a:spLocks noGrp="1"/>
          </p:cNvSpPr>
          <p:nvPr>
            <p:ph type="sldNum" sz="quarter" idx="12"/>
          </p:nvPr>
        </p:nvSpPr>
        <p:spPr/>
        <p:txBody>
          <a:bodyPr/>
          <a:lstStyle/>
          <a:p>
            <a:fld id="{BCDE79FB-97BA-492B-8D57-F1373F9ADA95}" type="slidenum">
              <a:rPr lang="en-US" smtClean="0"/>
              <a:t>83</a:t>
            </a:fld>
            <a:endParaRPr lang="en-US"/>
          </a:p>
        </p:txBody>
      </p:sp>
      <p:sp>
        <p:nvSpPr>
          <p:cNvPr id="19" name="TextBox 18">
            <a:extLst>
              <a:ext uri="{FF2B5EF4-FFF2-40B4-BE49-F238E27FC236}">
                <a16:creationId xmlns:a16="http://schemas.microsoft.com/office/drawing/2014/main" id="{4898BE00-0637-9847-21ED-02C648F9862B}"/>
              </a:ext>
            </a:extLst>
          </p:cNvPr>
          <p:cNvSpPr txBox="1">
            <a:spLocks/>
          </p:cNvSpPr>
          <p:nvPr/>
        </p:nvSpPr>
        <p:spPr>
          <a:xfrm>
            <a:off x="8631176" y="1734008"/>
            <a:ext cx="3027424" cy="266226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automatically calculates both the RPG TPIT-Adjusted Peak MW schedule and the LLIS TPIT-Adjusted Peak MW schedule</a:t>
            </a:r>
          </a:p>
          <a:p>
            <a:pPr lvl="1">
              <a:buFont typeface="Arial" panose="020B0604020202020204" pitchFamily="34" charset="0"/>
              <a:buChar char="•"/>
            </a:pPr>
            <a:r>
              <a:rPr lang="en-US" sz="1400"/>
              <a:t>Combined TPIT-Adjusted Peak MW reflects the higher of the RPG TPIT-Adjusted Peak MW schedule and the LLIS TPIT-Adjusted Peak MW schedule for each year</a:t>
            </a:r>
          </a:p>
        </p:txBody>
      </p:sp>
      <p:grpSp>
        <p:nvGrpSpPr>
          <p:cNvPr id="22" name="Group 21">
            <a:extLst>
              <a:ext uri="{FF2B5EF4-FFF2-40B4-BE49-F238E27FC236}">
                <a16:creationId xmlns:a16="http://schemas.microsoft.com/office/drawing/2014/main" id="{A0FF8696-9AC2-A9E0-E8A8-7A44F0D21DDB}"/>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B4219E76-2E70-1F89-F683-699A42DD9182}"/>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99253F6-4974-B7EE-C5DE-758AEF02229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8FC8C534-6738-BAE6-E4F7-202ED36ED50A}"/>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9A38775-C767-9D26-D401-061A1AB9CCCF}"/>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014B6FF-3B34-932D-397A-25E910696B5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E2CF9D74-5BE4-5A32-0470-E0EE73153570}"/>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Combined TPIT-Adjusted Peak MW</a:t>
            </a:r>
          </a:p>
        </p:txBody>
      </p:sp>
      <p:sp>
        <p:nvSpPr>
          <p:cNvPr id="11" name="Rectangle 10">
            <a:extLst>
              <a:ext uri="{FF2B5EF4-FFF2-40B4-BE49-F238E27FC236}">
                <a16:creationId xmlns:a16="http://schemas.microsoft.com/office/drawing/2014/main" id="{A6EB0F7F-9A62-BD22-460D-86FBC7CC34E6}"/>
              </a:ext>
            </a:extLst>
          </p:cNvPr>
          <p:cNvSpPr/>
          <p:nvPr/>
        </p:nvSpPr>
        <p:spPr>
          <a:xfrm>
            <a:off x="5990185" y="4676532"/>
            <a:ext cx="579778" cy="1875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 Source">
            <a:extLst>
              <a:ext uri="{FF2B5EF4-FFF2-40B4-BE49-F238E27FC236}">
                <a16:creationId xmlns:a16="http://schemas.microsoft.com/office/drawing/2014/main" id="{CBC749D5-A464-92F9-435F-936C517C1DB8}"/>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1772848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9BE4-AB46-9579-61F0-F9D1A5E68B4F}"/>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5E0BDE8-17ED-569D-5375-C37B9B1C84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5E0BDE8-17ED-569D-5375-C37B9B1C846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23EA726-7761-2805-6202-D30E70A3EF8F}"/>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8" name="Picture 7">
            <a:extLst>
              <a:ext uri="{FF2B5EF4-FFF2-40B4-BE49-F238E27FC236}">
                <a16:creationId xmlns:a16="http://schemas.microsoft.com/office/drawing/2014/main" id="{9F42615F-F4F4-B5C5-F6A4-956BF8550790}"/>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B4D958D9-03A7-F198-C00B-4EB95D57B285}"/>
              </a:ext>
            </a:extLst>
          </p:cNvPr>
          <p:cNvSpPr>
            <a:spLocks noGrp="1"/>
          </p:cNvSpPr>
          <p:nvPr>
            <p:ph type="title"/>
          </p:nvPr>
        </p:nvSpPr>
        <p:spPr>
          <a:xfrm>
            <a:off x="1257300" y="457200"/>
            <a:ext cx="10401300" cy="332399"/>
          </a:xfrm>
        </p:spPr>
        <p:txBody>
          <a:bodyPr vert="horz">
            <a:spAutoFit/>
          </a:bodyPr>
          <a:lstStyle/>
          <a:p>
            <a:r>
              <a:rPr lang="en-US"/>
              <a:t>Case Study (8/8):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AB4383C5-9CB3-2516-891D-9A3E256B6B50}"/>
              </a:ext>
            </a:extLst>
          </p:cNvPr>
          <p:cNvSpPr>
            <a:spLocks noGrp="1"/>
          </p:cNvSpPr>
          <p:nvPr>
            <p:ph type="sldNum" sz="quarter" idx="12"/>
          </p:nvPr>
        </p:nvSpPr>
        <p:spPr/>
        <p:txBody>
          <a:bodyPr/>
          <a:lstStyle/>
          <a:p>
            <a:fld id="{BCDE79FB-97BA-492B-8D57-F1373F9ADA95}" type="slidenum">
              <a:rPr lang="en-US" smtClean="0"/>
              <a:t>84</a:t>
            </a:fld>
            <a:endParaRPr lang="en-US"/>
          </a:p>
        </p:txBody>
      </p:sp>
      <p:sp>
        <p:nvSpPr>
          <p:cNvPr id="19" name="TextBox 18">
            <a:extLst>
              <a:ext uri="{FF2B5EF4-FFF2-40B4-BE49-F238E27FC236}">
                <a16:creationId xmlns:a16="http://schemas.microsoft.com/office/drawing/2014/main" id="{F80E06D4-7C16-E81F-C0AD-5BF369EAA865}"/>
              </a:ext>
            </a:extLst>
          </p:cNvPr>
          <p:cNvSpPr txBox="1">
            <a:spLocks/>
          </p:cNvSpPr>
          <p:nvPr/>
        </p:nvSpPr>
        <p:spPr>
          <a:xfrm>
            <a:off x="8631176" y="1734008"/>
            <a:ext cx="3027424" cy="365484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compares the Combined TPIT-Adjusted Peak MW schedule against the Interconnection Agreement schedule</a:t>
            </a:r>
          </a:p>
          <a:p>
            <a:pPr lvl="1">
              <a:buFont typeface="Arial" panose="020B0604020202020204" pitchFamily="34" charset="0"/>
              <a:buChar char="•"/>
            </a:pPr>
            <a:r>
              <a:rPr lang="en-US" sz="1400"/>
              <a:t>Output Peak MW is determined automatically as the lower of the Interconnection Agreement Peak MW schedule and the Combined TPIT-Adjusted Peak MW schedule for each year</a:t>
            </a:r>
          </a:p>
          <a:p>
            <a:pPr lvl="1">
              <a:buFont typeface="Arial" panose="020B0604020202020204" pitchFamily="34" charset="0"/>
              <a:buChar char="•"/>
            </a:pPr>
            <a:r>
              <a:rPr lang="en-US" sz="1400"/>
              <a:t>The resulting Output Peak MW schedule is modeled as Base Load in all years</a:t>
            </a:r>
          </a:p>
        </p:txBody>
      </p:sp>
      <p:grpSp>
        <p:nvGrpSpPr>
          <p:cNvPr id="22" name="Group 21">
            <a:extLst>
              <a:ext uri="{FF2B5EF4-FFF2-40B4-BE49-F238E27FC236}">
                <a16:creationId xmlns:a16="http://schemas.microsoft.com/office/drawing/2014/main" id="{670E663B-99BB-59F8-30D6-2815A7FFE52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45CD7083-0AC2-B71F-4B63-2682806E133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2C66B14-DAF2-540F-7F45-59890BDA83B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55653674-3BF1-F325-E4E7-1DE0C181EF17}"/>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67CA0B88-657A-BCF7-47F4-8204494294CB}"/>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A4FF6C1-72C0-3A6A-BD94-33C44A8191D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6B88595C-3985-262A-16D9-28E75555EC0A}"/>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Output Peak MW</a:t>
            </a:r>
          </a:p>
        </p:txBody>
      </p:sp>
      <p:sp>
        <p:nvSpPr>
          <p:cNvPr id="11" name="Rectangle 10">
            <a:extLst>
              <a:ext uri="{FF2B5EF4-FFF2-40B4-BE49-F238E27FC236}">
                <a16:creationId xmlns:a16="http://schemas.microsoft.com/office/drawing/2014/main" id="{A7C5E5F9-EB6E-DF8E-658E-D28E428CF2D4}"/>
              </a:ext>
            </a:extLst>
          </p:cNvPr>
          <p:cNvSpPr/>
          <p:nvPr/>
        </p:nvSpPr>
        <p:spPr>
          <a:xfrm>
            <a:off x="6615682" y="4676532"/>
            <a:ext cx="771685" cy="19365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 Source">
            <a:extLst>
              <a:ext uri="{FF2B5EF4-FFF2-40B4-BE49-F238E27FC236}">
                <a16:creationId xmlns:a16="http://schemas.microsoft.com/office/drawing/2014/main" id="{5A68404F-CD15-C97F-03A1-CC7C679411A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3276975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B4C67-F572-A927-D0D8-D06C92F3FA0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A173BC5-C7A1-4E9A-6704-97F360D0AD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BA173BC5-C7A1-4E9A-6704-97F360D0AD1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EE557C9C-0699-A49D-3CFC-8D89D78615F7}"/>
              </a:ext>
            </a:extLst>
          </p:cNvPr>
          <p:cNvPicPr>
            <a:picLocks noChangeAspect="1"/>
          </p:cNvPicPr>
          <p:nvPr/>
        </p:nvPicPr>
        <p:blipFill>
          <a:blip r:embed="rId8"/>
          <a:stretch>
            <a:fillRect/>
          </a:stretch>
        </p:blipFill>
        <p:spPr>
          <a:xfrm>
            <a:off x="1257301" y="1688978"/>
            <a:ext cx="6154045" cy="2626031"/>
          </a:xfrm>
          <a:prstGeom prst="rect">
            <a:avLst/>
          </a:prstGeom>
        </p:spPr>
      </p:pic>
      <p:sp>
        <p:nvSpPr>
          <p:cNvPr id="2" name="Title Placeholder 1">
            <a:extLst>
              <a:ext uri="{FF2B5EF4-FFF2-40B4-BE49-F238E27FC236}">
                <a16:creationId xmlns:a16="http://schemas.microsoft.com/office/drawing/2014/main" id="{D89E16BF-AA2A-7D3B-F534-11207B33AEDC}"/>
              </a:ext>
            </a:extLst>
          </p:cNvPr>
          <p:cNvSpPr>
            <a:spLocks noGrp="1"/>
          </p:cNvSpPr>
          <p:nvPr>
            <p:ph type="title"/>
          </p:nvPr>
        </p:nvSpPr>
        <p:spPr>
          <a:xfrm>
            <a:off x="1257300" y="457200"/>
            <a:ext cx="10401300" cy="332399"/>
          </a:xfrm>
        </p:spPr>
        <p:txBody>
          <a:bodyPr vert="horz">
            <a:spAutoFit/>
          </a:bodyPr>
          <a:lstStyle/>
          <a:p>
            <a:r>
              <a:rPr lang="en-US"/>
              <a:t>Case Study (1/4): Studied Load</a:t>
            </a:r>
          </a:p>
        </p:txBody>
      </p:sp>
      <p:sp>
        <p:nvSpPr>
          <p:cNvPr id="4" name="Slide Number Placeholder 5">
            <a:extLst>
              <a:ext uri="{FF2B5EF4-FFF2-40B4-BE49-F238E27FC236}">
                <a16:creationId xmlns:a16="http://schemas.microsoft.com/office/drawing/2014/main" id="{D2267111-E258-C954-E947-1C8B2C232478}"/>
              </a:ext>
            </a:extLst>
          </p:cNvPr>
          <p:cNvSpPr>
            <a:spLocks noGrp="1"/>
          </p:cNvSpPr>
          <p:nvPr>
            <p:ph type="sldNum" sz="quarter" idx="12"/>
          </p:nvPr>
        </p:nvSpPr>
        <p:spPr/>
        <p:txBody>
          <a:bodyPr/>
          <a:lstStyle/>
          <a:p>
            <a:fld id="{BCDE79FB-97BA-492B-8D57-F1373F9ADA95}" type="slidenum">
              <a:rPr lang="en-US" smtClean="0"/>
              <a:t>85</a:t>
            </a:fld>
            <a:endParaRPr lang="en-US"/>
          </a:p>
        </p:txBody>
      </p:sp>
      <p:grpSp>
        <p:nvGrpSpPr>
          <p:cNvPr id="22" name="Group 21">
            <a:extLst>
              <a:ext uri="{FF2B5EF4-FFF2-40B4-BE49-F238E27FC236}">
                <a16:creationId xmlns:a16="http://schemas.microsoft.com/office/drawing/2014/main" id="{4564C4BB-5375-A2A8-3D91-03BB5697CE45}"/>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1E1037B-43A3-5581-7311-8840D96DE4D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195EEC3-DD4A-24F2-F719-94A67D2BCEB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A1D9B3C8-3854-05EC-DEA2-51D74BC89D2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FA05403-422D-FC9F-AE65-0F007D66D397}"/>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4785369-F223-94B6-C0E8-3F7F053C048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C23A17A6-1988-68D0-BBD9-FC15BA57CF67}"/>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Peak MW using the executed IA</a:t>
            </a:r>
          </a:p>
        </p:txBody>
      </p:sp>
      <p:sp>
        <p:nvSpPr>
          <p:cNvPr id="15" name="Rectangle 14">
            <a:extLst>
              <a:ext uri="{FF2B5EF4-FFF2-40B4-BE49-F238E27FC236}">
                <a16:creationId xmlns:a16="http://schemas.microsoft.com/office/drawing/2014/main" id="{0918DAD7-9267-CBE2-4287-0A56D4C20036}"/>
              </a:ext>
            </a:extLst>
          </p:cNvPr>
          <p:cNvSpPr/>
          <p:nvPr/>
        </p:nvSpPr>
        <p:spPr>
          <a:xfrm>
            <a:off x="1714158" y="2073498"/>
            <a:ext cx="1205774" cy="2236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7D89F92-30C0-899D-8FDE-F1F4CA554F52}"/>
              </a:ext>
            </a:extLst>
          </p:cNvPr>
          <p:cNvSpPr txBox="1">
            <a:spLocks/>
          </p:cNvSpPr>
          <p:nvPr/>
        </p:nvSpPr>
        <p:spPr>
          <a:xfrm>
            <a:off x="8631176" y="1697432"/>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Interconnection Agreement Peak MW and MVAR using the executed Interconnection Agreement (IA) or equivalent agreement</a:t>
            </a:r>
          </a:p>
          <a:p>
            <a:pPr lvl="1">
              <a:buFont typeface="Arial" panose="020B0604020202020204" pitchFamily="34" charset="0"/>
              <a:buChar char="•"/>
            </a:pPr>
            <a:r>
              <a:rPr lang="en-US" sz="1400"/>
              <a:t>Enter the maximum load level contractually permitted in each annual model year</a:t>
            </a:r>
          </a:p>
          <a:p>
            <a:pPr lvl="1">
              <a:buFont typeface="Arial" panose="020B0604020202020204" pitchFamily="34" charset="0"/>
              <a:buChar char="•"/>
            </a:pPr>
            <a:r>
              <a:rPr lang="en-US" sz="1400"/>
              <a:t>These values are used later to determine the final Output Peak MW schedule</a:t>
            </a:r>
          </a:p>
        </p:txBody>
      </p:sp>
      <p:pic>
        <p:nvPicPr>
          <p:cNvPr id="14" name="Picture 13">
            <a:extLst>
              <a:ext uri="{FF2B5EF4-FFF2-40B4-BE49-F238E27FC236}">
                <a16:creationId xmlns:a16="http://schemas.microsoft.com/office/drawing/2014/main" id="{A6FE7BEB-231B-2D8D-4BB4-A84520D6EFDC}"/>
              </a:ext>
            </a:extLst>
          </p:cNvPr>
          <p:cNvPicPr>
            <a:picLocks noChangeAspect="1"/>
          </p:cNvPicPr>
          <p:nvPr/>
        </p:nvPicPr>
        <p:blipFill>
          <a:blip r:embed="rId9"/>
          <a:stretch>
            <a:fillRect/>
          </a:stretch>
        </p:blipFill>
        <p:spPr>
          <a:xfrm>
            <a:off x="2919932" y="4338358"/>
            <a:ext cx="4491413" cy="2310373"/>
          </a:xfrm>
          <a:prstGeom prst="rect">
            <a:avLst/>
          </a:prstGeom>
        </p:spPr>
      </p:pic>
      <p:sp>
        <p:nvSpPr>
          <p:cNvPr id="3" name="5. Source">
            <a:extLst>
              <a:ext uri="{FF2B5EF4-FFF2-40B4-BE49-F238E27FC236}">
                <a16:creationId xmlns:a16="http://schemas.microsoft.com/office/drawing/2014/main" id="{7E90F559-8A0A-8C1A-A1F7-0B86493E856C}"/>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42673351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6148E-9AFB-C476-B998-39679F5EEFA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93A0A6F-6F9B-27D0-4719-5C86E5381B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D93A0A6F-6F9B-27D0-4719-5C86E5381B4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437204BB-ADDC-76DA-FF2B-930A017001D3}"/>
              </a:ext>
            </a:extLst>
          </p:cNvPr>
          <p:cNvPicPr>
            <a:picLocks noChangeAspect="1"/>
          </p:cNvPicPr>
          <p:nvPr/>
        </p:nvPicPr>
        <p:blipFill>
          <a:blip r:embed="rId8"/>
          <a:stretch>
            <a:fillRect/>
          </a:stretch>
        </p:blipFill>
        <p:spPr>
          <a:xfrm>
            <a:off x="1257301" y="1688978"/>
            <a:ext cx="6154045" cy="2626031"/>
          </a:xfrm>
          <a:prstGeom prst="rect">
            <a:avLst/>
          </a:prstGeom>
        </p:spPr>
      </p:pic>
      <p:sp>
        <p:nvSpPr>
          <p:cNvPr id="2" name="Title Placeholder 1">
            <a:extLst>
              <a:ext uri="{FF2B5EF4-FFF2-40B4-BE49-F238E27FC236}">
                <a16:creationId xmlns:a16="http://schemas.microsoft.com/office/drawing/2014/main" id="{59DC3E90-1A76-CCA9-9F57-1DDA6C32F240}"/>
              </a:ext>
            </a:extLst>
          </p:cNvPr>
          <p:cNvSpPr>
            <a:spLocks noGrp="1"/>
          </p:cNvSpPr>
          <p:nvPr>
            <p:ph type="title"/>
          </p:nvPr>
        </p:nvSpPr>
        <p:spPr>
          <a:xfrm>
            <a:off x="1257300" y="457200"/>
            <a:ext cx="10401300" cy="332399"/>
          </a:xfrm>
        </p:spPr>
        <p:txBody>
          <a:bodyPr vert="horz">
            <a:spAutoFit/>
          </a:bodyPr>
          <a:lstStyle/>
          <a:p>
            <a:r>
              <a:rPr lang="en-US"/>
              <a:t>Case Study (2/4): Studied Load</a:t>
            </a:r>
          </a:p>
        </p:txBody>
      </p:sp>
      <p:sp>
        <p:nvSpPr>
          <p:cNvPr id="4" name="Slide Number Placeholder 5">
            <a:extLst>
              <a:ext uri="{FF2B5EF4-FFF2-40B4-BE49-F238E27FC236}">
                <a16:creationId xmlns:a16="http://schemas.microsoft.com/office/drawing/2014/main" id="{7D2D4284-9C49-599B-B843-A078FCF174DB}"/>
              </a:ext>
            </a:extLst>
          </p:cNvPr>
          <p:cNvSpPr>
            <a:spLocks noGrp="1"/>
          </p:cNvSpPr>
          <p:nvPr>
            <p:ph type="sldNum" sz="quarter" idx="12"/>
          </p:nvPr>
        </p:nvSpPr>
        <p:spPr/>
        <p:txBody>
          <a:bodyPr/>
          <a:lstStyle/>
          <a:p>
            <a:fld id="{BCDE79FB-97BA-492B-8D57-F1373F9ADA95}" type="slidenum">
              <a:rPr lang="en-US" smtClean="0"/>
              <a:t>86</a:t>
            </a:fld>
            <a:endParaRPr lang="en-US"/>
          </a:p>
        </p:txBody>
      </p:sp>
      <p:grpSp>
        <p:nvGrpSpPr>
          <p:cNvPr id="22" name="Group 21">
            <a:extLst>
              <a:ext uri="{FF2B5EF4-FFF2-40B4-BE49-F238E27FC236}">
                <a16:creationId xmlns:a16="http://schemas.microsoft.com/office/drawing/2014/main" id="{25E4A9C0-E221-A7A8-7AA5-0900DE9411A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424C1458-D0BC-27EB-6901-E1ADE5D9D2F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73353C6-5F70-EACD-64D3-FDC5552FB54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75A2191F-C7EF-4B89-1AA0-3E1EAD23CA60}"/>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88FD0F9-34D7-593E-2B22-65F8B0CF0ED2}"/>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783857D-7343-36E5-A986-5B76C3F4669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94B56714-13FF-871C-812D-5594B70D3FF1}"/>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Existing LCP Peak MW and MVAR</a:t>
            </a:r>
          </a:p>
        </p:txBody>
      </p:sp>
      <p:sp>
        <p:nvSpPr>
          <p:cNvPr id="20" name="TextBox 19">
            <a:extLst>
              <a:ext uri="{FF2B5EF4-FFF2-40B4-BE49-F238E27FC236}">
                <a16:creationId xmlns:a16="http://schemas.microsoft.com/office/drawing/2014/main" id="{C9576E8B-09B4-367C-EDF1-CE2061BDEE31}"/>
              </a:ext>
            </a:extLst>
          </p:cNvPr>
          <p:cNvSpPr txBox="1">
            <a:spLocks/>
          </p:cNvSpPr>
          <p:nvPr/>
        </p:nvSpPr>
        <p:spPr>
          <a:xfrm>
            <a:off x="8631176" y="1697432"/>
            <a:ext cx="3027424" cy="266226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Existing LCP Peak MW and MVAR using the approved LLIS Load Commissioning Plan (LCP)</a:t>
            </a:r>
          </a:p>
          <a:p>
            <a:pPr lvl="1">
              <a:buFont typeface="Arial" panose="020B0604020202020204" pitchFamily="34" charset="0"/>
              <a:buChar char="•"/>
            </a:pPr>
            <a:r>
              <a:rPr lang="en-US" sz="1400"/>
              <a:t>These values establish the baseline LLIS-supported load schedule used throughout the example</a:t>
            </a:r>
          </a:p>
          <a:p>
            <a:pPr lvl="1">
              <a:buFont typeface="Arial" panose="020B0604020202020204" pitchFamily="34" charset="0"/>
              <a:buChar char="•"/>
            </a:pPr>
            <a:r>
              <a:rPr lang="en-US" sz="1400"/>
              <a:t>The LLIS schedule is subsequently adjusted using TPIT information for any required transmission upgrades</a:t>
            </a:r>
            <a:endParaRPr lang="en-US" sz="1400" b="1"/>
          </a:p>
        </p:txBody>
      </p:sp>
      <p:pic>
        <p:nvPicPr>
          <p:cNvPr id="14" name="Picture 13">
            <a:extLst>
              <a:ext uri="{FF2B5EF4-FFF2-40B4-BE49-F238E27FC236}">
                <a16:creationId xmlns:a16="http://schemas.microsoft.com/office/drawing/2014/main" id="{59D7ACA7-EF1A-44C6-82C2-4BD82D8FC257}"/>
              </a:ext>
            </a:extLst>
          </p:cNvPr>
          <p:cNvPicPr>
            <a:picLocks noChangeAspect="1"/>
          </p:cNvPicPr>
          <p:nvPr/>
        </p:nvPicPr>
        <p:blipFill>
          <a:blip r:embed="rId9"/>
          <a:stretch>
            <a:fillRect/>
          </a:stretch>
        </p:blipFill>
        <p:spPr>
          <a:xfrm>
            <a:off x="2919932" y="4338358"/>
            <a:ext cx="4491413" cy="2310373"/>
          </a:xfrm>
          <a:prstGeom prst="rect">
            <a:avLst/>
          </a:prstGeom>
        </p:spPr>
      </p:pic>
      <p:sp>
        <p:nvSpPr>
          <p:cNvPr id="8" name="Rectangle 7">
            <a:extLst>
              <a:ext uri="{FF2B5EF4-FFF2-40B4-BE49-F238E27FC236}">
                <a16:creationId xmlns:a16="http://schemas.microsoft.com/office/drawing/2014/main" id="{E16A13C9-9637-61B1-E3B5-F7147D5B58D9}"/>
              </a:ext>
            </a:extLst>
          </p:cNvPr>
          <p:cNvSpPr/>
          <p:nvPr/>
        </p:nvSpPr>
        <p:spPr>
          <a:xfrm>
            <a:off x="3471334" y="2434974"/>
            <a:ext cx="787400"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 Source">
            <a:extLst>
              <a:ext uri="{FF2B5EF4-FFF2-40B4-BE49-F238E27FC236}">
                <a16:creationId xmlns:a16="http://schemas.microsoft.com/office/drawing/2014/main" id="{170DBCF4-58EE-6684-0D00-E85C2323AE40}"/>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6510571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7686C-8F75-7955-1B62-882A1486B9E5}"/>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38B3256-9842-C648-9D9F-AD7CA89EA51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38B3256-9842-C648-9D9F-AD7CA89EA51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775985AA-C99F-D685-3AD8-BB3BC2FC83AB}"/>
              </a:ext>
            </a:extLst>
          </p:cNvPr>
          <p:cNvPicPr>
            <a:picLocks noChangeAspect="1"/>
          </p:cNvPicPr>
          <p:nvPr/>
        </p:nvPicPr>
        <p:blipFill>
          <a:blip r:embed="rId8"/>
          <a:stretch>
            <a:fillRect/>
          </a:stretch>
        </p:blipFill>
        <p:spPr>
          <a:xfrm>
            <a:off x="1257301" y="1688978"/>
            <a:ext cx="6154045" cy="2626031"/>
          </a:xfrm>
          <a:prstGeom prst="rect">
            <a:avLst/>
          </a:prstGeom>
        </p:spPr>
      </p:pic>
      <p:sp>
        <p:nvSpPr>
          <p:cNvPr id="2" name="Title Placeholder 1">
            <a:extLst>
              <a:ext uri="{FF2B5EF4-FFF2-40B4-BE49-F238E27FC236}">
                <a16:creationId xmlns:a16="http://schemas.microsoft.com/office/drawing/2014/main" id="{CAD12ACC-11FB-0210-15D9-41E660BE3F5A}"/>
              </a:ext>
            </a:extLst>
          </p:cNvPr>
          <p:cNvSpPr>
            <a:spLocks noGrp="1"/>
          </p:cNvSpPr>
          <p:nvPr>
            <p:ph type="title"/>
          </p:nvPr>
        </p:nvSpPr>
        <p:spPr>
          <a:xfrm>
            <a:off x="1257300" y="457200"/>
            <a:ext cx="10401300" cy="332399"/>
          </a:xfrm>
        </p:spPr>
        <p:txBody>
          <a:bodyPr vert="horz">
            <a:noAutofit/>
          </a:bodyPr>
          <a:lstStyle/>
          <a:p>
            <a:r>
              <a:rPr lang="en-US"/>
              <a:t>Case Study (3/4): Studied Load</a:t>
            </a:r>
          </a:p>
        </p:txBody>
      </p:sp>
      <p:sp>
        <p:nvSpPr>
          <p:cNvPr id="4" name="Slide Number Placeholder 5">
            <a:extLst>
              <a:ext uri="{FF2B5EF4-FFF2-40B4-BE49-F238E27FC236}">
                <a16:creationId xmlns:a16="http://schemas.microsoft.com/office/drawing/2014/main" id="{98A1840C-1DFD-7A4C-FD59-98D230C8D8A3}"/>
              </a:ext>
            </a:extLst>
          </p:cNvPr>
          <p:cNvSpPr>
            <a:spLocks noGrp="1"/>
          </p:cNvSpPr>
          <p:nvPr>
            <p:ph type="sldNum" sz="quarter" idx="12"/>
          </p:nvPr>
        </p:nvSpPr>
        <p:spPr/>
        <p:txBody>
          <a:bodyPr/>
          <a:lstStyle/>
          <a:p>
            <a:fld id="{BCDE79FB-97BA-492B-8D57-F1373F9ADA95}" type="slidenum">
              <a:rPr lang="en-US" smtClean="0"/>
              <a:t>87</a:t>
            </a:fld>
            <a:endParaRPr lang="en-US"/>
          </a:p>
        </p:txBody>
      </p:sp>
      <p:grpSp>
        <p:nvGrpSpPr>
          <p:cNvPr id="22" name="Group 21">
            <a:extLst>
              <a:ext uri="{FF2B5EF4-FFF2-40B4-BE49-F238E27FC236}">
                <a16:creationId xmlns:a16="http://schemas.microsoft.com/office/drawing/2014/main" id="{6609D6BF-DE26-95C0-0FCE-1F78032A14A2}"/>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C2897786-4F15-0AB5-972D-165882E2BA6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FA758C8-C528-CE80-EAD3-07848B7F6E88}"/>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47C8261D-EA6A-BFA3-2CEB-8D5D1A19906A}"/>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DBED3D92-CE68-D628-D95D-6EF18B48F54A}"/>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B22825E-16FC-3411-44B9-DD65FD561B1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753F835E-7424-8ED1-A9CD-476F879A72E6}"/>
              </a:ext>
            </a:extLst>
          </p:cNvPr>
          <p:cNvSpPr txBox="1">
            <a:spLocks/>
          </p:cNvSpPr>
          <p:nvPr/>
        </p:nvSpPr>
        <p:spPr>
          <a:xfrm>
            <a:off x="1257300" y="856368"/>
            <a:ext cx="10401300"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Leave 2026 RTP RFI Peak Demand, RPG Peak MW, PBRP Peak MW, RPG TPIT ISD, LLIS Required Controlling Upgrade, and LLIS TPIT ISD blank</a:t>
            </a:r>
          </a:p>
        </p:txBody>
      </p:sp>
      <p:sp>
        <p:nvSpPr>
          <p:cNvPr id="20" name="TextBox 19">
            <a:extLst>
              <a:ext uri="{FF2B5EF4-FFF2-40B4-BE49-F238E27FC236}">
                <a16:creationId xmlns:a16="http://schemas.microsoft.com/office/drawing/2014/main" id="{430B6786-8AFB-3A5D-3631-6B46FB220E36}"/>
              </a:ext>
            </a:extLst>
          </p:cNvPr>
          <p:cNvSpPr txBox="1">
            <a:spLocks/>
          </p:cNvSpPr>
          <p:nvPr/>
        </p:nvSpPr>
        <p:spPr>
          <a:xfrm>
            <a:off x="8631176" y="1697432"/>
            <a:ext cx="3027424" cy="133113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This example follows the Studied Load Entry Path and does not rely on the LLIS, RPG or PBRP study pathway</a:t>
            </a:r>
          </a:p>
          <a:p>
            <a:pPr lvl="1">
              <a:buFont typeface="Arial" panose="020B0604020202020204" pitchFamily="34" charset="0"/>
              <a:buChar char="•"/>
            </a:pPr>
            <a:r>
              <a:rPr lang="en-US" sz="1400"/>
              <a:t>Leave all LLIS, RPG and PBRP-related fields blank</a:t>
            </a:r>
          </a:p>
        </p:txBody>
      </p:sp>
      <p:pic>
        <p:nvPicPr>
          <p:cNvPr id="14" name="Picture 13">
            <a:extLst>
              <a:ext uri="{FF2B5EF4-FFF2-40B4-BE49-F238E27FC236}">
                <a16:creationId xmlns:a16="http://schemas.microsoft.com/office/drawing/2014/main" id="{97D0E87D-442F-8903-795E-67A89C6C8D0B}"/>
              </a:ext>
            </a:extLst>
          </p:cNvPr>
          <p:cNvPicPr>
            <a:picLocks noChangeAspect="1"/>
          </p:cNvPicPr>
          <p:nvPr/>
        </p:nvPicPr>
        <p:blipFill>
          <a:blip r:embed="rId9"/>
          <a:stretch>
            <a:fillRect/>
          </a:stretch>
        </p:blipFill>
        <p:spPr>
          <a:xfrm>
            <a:off x="2919932" y="4338358"/>
            <a:ext cx="4491413" cy="2310373"/>
          </a:xfrm>
          <a:prstGeom prst="rect">
            <a:avLst/>
          </a:prstGeom>
        </p:spPr>
      </p:pic>
      <p:sp>
        <p:nvSpPr>
          <p:cNvPr id="8" name="Rectangle 7">
            <a:extLst>
              <a:ext uri="{FF2B5EF4-FFF2-40B4-BE49-F238E27FC236}">
                <a16:creationId xmlns:a16="http://schemas.microsoft.com/office/drawing/2014/main" id="{08E110B3-EF50-4009-9C8E-B40FAE9FEB02}"/>
              </a:ext>
            </a:extLst>
          </p:cNvPr>
          <p:cNvSpPr/>
          <p:nvPr/>
        </p:nvSpPr>
        <p:spPr>
          <a:xfrm flipH="1">
            <a:off x="6185460" y="2128399"/>
            <a:ext cx="1193343" cy="157842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1DB4BDF-3F4B-2E09-C312-4429D8D7E3EA}"/>
              </a:ext>
            </a:extLst>
          </p:cNvPr>
          <p:cNvSpPr>
            <a:spLocks/>
          </p:cNvSpPr>
          <p:nvPr/>
        </p:nvSpPr>
        <p:spPr>
          <a:xfrm flipH="1">
            <a:off x="2919931" y="2410682"/>
            <a:ext cx="542935"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5B4EB775-758F-1BA1-A6B0-FBDF449ED927}"/>
              </a:ext>
            </a:extLst>
          </p:cNvPr>
          <p:cNvSpPr>
            <a:spLocks/>
          </p:cNvSpPr>
          <p:nvPr/>
        </p:nvSpPr>
        <p:spPr>
          <a:xfrm flipH="1">
            <a:off x="4224864" y="2410682"/>
            <a:ext cx="1895062"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Rectangle 9">
            <a:extLst>
              <a:ext uri="{FF2B5EF4-FFF2-40B4-BE49-F238E27FC236}">
                <a16:creationId xmlns:a16="http://schemas.microsoft.com/office/drawing/2014/main" id="{EBEAFED1-6B6D-AAB5-6B45-A8C0974917AA}"/>
              </a:ext>
            </a:extLst>
          </p:cNvPr>
          <p:cNvSpPr>
            <a:spLocks/>
          </p:cNvSpPr>
          <p:nvPr/>
        </p:nvSpPr>
        <p:spPr>
          <a:xfrm flipH="1">
            <a:off x="2928398" y="4359699"/>
            <a:ext cx="1355736" cy="171090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5. Source">
            <a:extLst>
              <a:ext uri="{FF2B5EF4-FFF2-40B4-BE49-F238E27FC236}">
                <a16:creationId xmlns:a16="http://schemas.microsoft.com/office/drawing/2014/main" id="{59EC301C-C92C-B70E-BB4D-E986C005B890}"/>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4431671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511EE-3DAF-C27C-A2BC-0EC273FFE520}"/>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FB88E6-3FCD-9040-47CF-F2D99615FEE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50FB88E6-3FCD-9040-47CF-F2D99615FEE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A472A60C-2AE6-3D90-3F6E-2E94A58BC708}"/>
              </a:ext>
            </a:extLst>
          </p:cNvPr>
          <p:cNvPicPr>
            <a:picLocks noChangeAspect="1"/>
          </p:cNvPicPr>
          <p:nvPr/>
        </p:nvPicPr>
        <p:blipFill>
          <a:blip r:embed="rId8"/>
          <a:stretch>
            <a:fillRect/>
          </a:stretch>
        </p:blipFill>
        <p:spPr>
          <a:xfrm>
            <a:off x="1257301" y="1688978"/>
            <a:ext cx="6154045" cy="2626031"/>
          </a:xfrm>
          <a:prstGeom prst="rect">
            <a:avLst/>
          </a:prstGeom>
        </p:spPr>
      </p:pic>
      <p:pic>
        <p:nvPicPr>
          <p:cNvPr id="13" name="Picture 12">
            <a:extLst>
              <a:ext uri="{FF2B5EF4-FFF2-40B4-BE49-F238E27FC236}">
                <a16:creationId xmlns:a16="http://schemas.microsoft.com/office/drawing/2014/main" id="{BC58A105-9337-D631-60D3-B69722BFFE98}"/>
              </a:ext>
            </a:extLst>
          </p:cNvPr>
          <p:cNvPicPr>
            <a:picLocks noChangeAspect="1"/>
          </p:cNvPicPr>
          <p:nvPr/>
        </p:nvPicPr>
        <p:blipFill>
          <a:blip r:embed="rId9"/>
          <a:stretch>
            <a:fillRect/>
          </a:stretch>
        </p:blipFill>
        <p:spPr>
          <a:xfrm>
            <a:off x="2919932" y="4338358"/>
            <a:ext cx="4491413" cy="2310373"/>
          </a:xfrm>
          <a:prstGeom prst="rect">
            <a:avLst/>
          </a:prstGeom>
        </p:spPr>
      </p:pic>
      <p:sp>
        <p:nvSpPr>
          <p:cNvPr id="2" name="Title Placeholder 1">
            <a:extLst>
              <a:ext uri="{FF2B5EF4-FFF2-40B4-BE49-F238E27FC236}">
                <a16:creationId xmlns:a16="http://schemas.microsoft.com/office/drawing/2014/main" id="{96D7339B-68C7-25D4-5AB5-12B3FF1525B6}"/>
              </a:ext>
            </a:extLst>
          </p:cNvPr>
          <p:cNvSpPr>
            <a:spLocks noGrp="1"/>
          </p:cNvSpPr>
          <p:nvPr>
            <p:ph type="title"/>
          </p:nvPr>
        </p:nvSpPr>
        <p:spPr>
          <a:xfrm>
            <a:off x="1257300" y="457200"/>
            <a:ext cx="10401300" cy="332399"/>
          </a:xfrm>
        </p:spPr>
        <p:txBody>
          <a:bodyPr vert="horz">
            <a:spAutoFit/>
          </a:bodyPr>
          <a:lstStyle/>
          <a:p>
            <a:r>
              <a:rPr lang="en-US"/>
              <a:t>Case Study (4/4): RPG </a:t>
            </a:r>
            <a:r>
              <a:rPr lang="en-US" u="sng"/>
              <a:t>AND</a:t>
            </a:r>
            <a:r>
              <a:rPr lang="en-US"/>
              <a:t> a complete and valid LLIS</a:t>
            </a:r>
          </a:p>
        </p:txBody>
      </p:sp>
      <p:sp>
        <p:nvSpPr>
          <p:cNvPr id="4" name="Slide Number Placeholder 5">
            <a:extLst>
              <a:ext uri="{FF2B5EF4-FFF2-40B4-BE49-F238E27FC236}">
                <a16:creationId xmlns:a16="http://schemas.microsoft.com/office/drawing/2014/main" id="{D28C5673-F084-8E96-7CAE-69EDAF8E893E}"/>
              </a:ext>
            </a:extLst>
          </p:cNvPr>
          <p:cNvSpPr>
            <a:spLocks noGrp="1"/>
          </p:cNvSpPr>
          <p:nvPr>
            <p:ph type="sldNum" sz="quarter" idx="12"/>
          </p:nvPr>
        </p:nvSpPr>
        <p:spPr/>
        <p:txBody>
          <a:bodyPr/>
          <a:lstStyle/>
          <a:p>
            <a:fld id="{BCDE79FB-97BA-492B-8D57-F1373F9ADA95}" type="slidenum">
              <a:rPr lang="en-US" smtClean="0"/>
              <a:t>88</a:t>
            </a:fld>
            <a:endParaRPr lang="en-US"/>
          </a:p>
        </p:txBody>
      </p:sp>
      <p:sp>
        <p:nvSpPr>
          <p:cNvPr id="19" name="TextBox 18">
            <a:extLst>
              <a:ext uri="{FF2B5EF4-FFF2-40B4-BE49-F238E27FC236}">
                <a16:creationId xmlns:a16="http://schemas.microsoft.com/office/drawing/2014/main" id="{512DE0BB-69EC-A3EA-3E93-8ED50F697DD4}"/>
              </a:ext>
            </a:extLst>
          </p:cNvPr>
          <p:cNvSpPr txBox="1">
            <a:spLocks/>
          </p:cNvSpPr>
          <p:nvPr/>
        </p:nvSpPr>
        <p:spPr>
          <a:xfrm>
            <a:off x="8631176" y="1734008"/>
            <a:ext cx="3027424" cy="201593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Output Peak MW is determined automatically as it gets studied up to the Interconnection Agreement Peak MW schedule for each year</a:t>
            </a:r>
          </a:p>
          <a:p>
            <a:pPr lvl="1">
              <a:buFont typeface="Arial" panose="020B0604020202020204" pitchFamily="34" charset="0"/>
              <a:buChar char="•"/>
            </a:pPr>
            <a:r>
              <a:rPr lang="en-US" sz="1400"/>
              <a:t>The resulting Output Peak MW schedule is modeled as Studied Load in all years</a:t>
            </a:r>
          </a:p>
        </p:txBody>
      </p:sp>
      <p:grpSp>
        <p:nvGrpSpPr>
          <p:cNvPr id="22" name="Group 21">
            <a:extLst>
              <a:ext uri="{FF2B5EF4-FFF2-40B4-BE49-F238E27FC236}">
                <a16:creationId xmlns:a16="http://schemas.microsoft.com/office/drawing/2014/main" id="{6F2C9C71-3EE8-90ED-0371-C2EB4C96953E}"/>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08016ED3-FF37-6D07-BD71-6D6453C87245}"/>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51C7F76-53B8-428C-8F39-FB53E6AF4521}"/>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EFF8F536-9B26-0B58-288D-DB8E439AA7A0}"/>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775A37C-C3D6-715D-F450-CC2E53B022B4}"/>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87485DA-33A7-45A2-596C-C1033E06A80D}"/>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D840E338-301D-00E1-6D72-A1D9793E906F}"/>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Output Peak MW</a:t>
            </a:r>
          </a:p>
        </p:txBody>
      </p:sp>
      <p:sp>
        <p:nvSpPr>
          <p:cNvPr id="7" name="5. Source">
            <a:extLst>
              <a:ext uri="{FF2B5EF4-FFF2-40B4-BE49-F238E27FC236}">
                <a16:creationId xmlns:a16="http://schemas.microsoft.com/office/drawing/2014/main" id="{23AE651E-9076-5FC6-7B82-757272CED6F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
        <p:nvSpPr>
          <p:cNvPr id="11" name="Rectangle 10">
            <a:extLst>
              <a:ext uri="{FF2B5EF4-FFF2-40B4-BE49-F238E27FC236}">
                <a16:creationId xmlns:a16="http://schemas.microsoft.com/office/drawing/2014/main" id="{28BC820D-EEA3-4BB9-2284-47411A53F389}"/>
              </a:ext>
            </a:extLst>
          </p:cNvPr>
          <p:cNvSpPr/>
          <p:nvPr/>
        </p:nvSpPr>
        <p:spPr>
          <a:xfrm>
            <a:off x="6615682" y="4701932"/>
            <a:ext cx="771685" cy="193833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3825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9C8203D-C5E0-ED16-3AD3-0D675F35E941}"/>
              </a:ext>
            </a:extLst>
          </p:cNvPr>
          <p:cNvGraphicFramePr>
            <a:graphicFrameLocks noChangeAspect="1"/>
          </p:cNvGraphicFramePr>
          <p:nvPr>
            <p:custDataLst>
              <p:tags r:id="rId1"/>
            </p:custDataLst>
            <p:extLst>
              <p:ext uri="{D42A27DB-BD31-4B8C-83A1-F6EECF244321}">
                <p14:modId xmlns:p14="http://schemas.microsoft.com/office/powerpoint/2010/main" val="3004977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6" name="think-cell data - do not delete" hidden="1">
                        <a:extLst>
                          <a:ext uri="{FF2B5EF4-FFF2-40B4-BE49-F238E27FC236}">
                            <a16:creationId xmlns:a16="http://schemas.microsoft.com/office/drawing/2014/main" id="{89C8203D-C5E0-ED16-3AD3-0D675F35E9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49819004-CF2B-F06F-0178-B556AB4566CD}"/>
              </a:ext>
            </a:extLst>
          </p:cNvPr>
          <p:cNvSpPr>
            <a:spLocks noGrp="1"/>
          </p:cNvSpPr>
          <p:nvPr>
            <p:ph type="title"/>
          </p:nvPr>
        </p:nvSpPr>
        <p:spPr>
          <a:xfrm>
            <a:off x="1257300" y="457200"/>
            <a:ext cx="10401300" cy="332399"/>
          </a:xfrm>
        </p:spPr>
        <p:txBody>
          <a:bodyPr vert="horz">
            <a:spAutoFit/>
          </a:bodyPr>
          <a:lstStyle/>
          <a:p>
            <a:r>
              <a:rPr lang="de-DE"/>
              <a:t>PUCT Updates from June 18th Open Meeting</a:t>
            </a:r>
          </a:p>
        </p:txBody>
      </p:sp>
      <p:sp>
        <p:nvSpPr>
          <p:cNvPr id="5" name="Slide Number Placeholder 5">
            <a:extLst>
              <a:ext uri="{FF2B5EF4-FFF2-40B4-BE49-F238E27FC236}">
                <a16:creationId xmlns:a16="http://schemas.microsoft.com/office/drawing/2014/main" id="{4C26A169-47AF-F02B-4493-9D263C025AE9}"/>
              </a:ext>
            </a:extLst>
          </p:cNvPr>
          <p:cNvSpPr>
            <a:spLocks noGrp="1"/>
          </p:cNvSpPr>
          <p:nvPr>
            <p:ph type="sldNum" sz="quarter" idx="12"/>
          </p:nvPr>
        </p:nvSpPr>
        <p:spPr/>
        <p:txBody>
          <a:bodyPr/>
          <a:lstStyle/>
          <a:p>
            <a:fld id="{BCDE79FB-97BA-492B-8D57-F1373F9ADA95}" type="slidenum">
              <a:rPr lang="en-US" smtClean="0"/>
              <a:t>89</a:t>
            </a:fld>
            <a:endParaRPr lang="en-US"/>
          </a:p>
        </p:txBody>
      </p:sp>
      <p:sp>
        <p:nvSpPr>
          <p:cNvPr id="15" name="TextBox 14">
            <a:extLst>
              <a:ext uri="{FF2B5EF4-FFF2-40B4-BE49-F238E27FC236}">
                <a16:creationId xmlns:a16="http://schemas.microsoft.com/office/drawing/2014/main" id="{F6D78F57-DE58-1C23-B15C-BE8D02B6C44C}"/>
              </a:ext>
            </a:extLst>
          </p:cNvPr>
          <p:cNvSpPr txBox="1">
            <a:spLocks/>
          </p:cNvSpPr>
          <p:nvPr/>
        </p:nvSpPr>
        <p:spPr>
          <a:xfrm>
            <a:off x="1255786" y="1449862"/>
            <a:ext cx="10304842" cy="4070345"/>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800"/>
              <a:t>Prior to the June 18 Open Meeting, several commenters filed comments on PGRR145 asking for clarification that an ILLE can rely on an affiliate to satisfy the eligibility criteria</a:t>
            </a:r>
          </a:p>
          <a:p>
            <a:pPr lvl="1">
              <a:buFont typeface="Arial" panose="020B0604020202020204" pitchFamily="34" charset="0"/>
              <a:buChar char="•"/>
            </a:pPr>
            <a:r>
              <a:rPr lang="en-US" sz="1800"/>
              <a:t>ERCOT filed a letter indicating it agrees that allowing an ILLE to rely on an affiliate is a reasonable clarification. ERCOT also suggested it will use the bright-line ownership and officer tests in subparagraphs (A) through (E) of the definition of a public utility's affiliates in 16 Tex. Admin. Code § 25.5(3) to determine an ILLE's affiliates</a:t>
            </a:r>
          </a:p>
          <a:p>
            <a:pPr lvl="1">
              <a:buFont typeface="Arial" panose="020B0604020202020204" pitchFamily="34" charset="0"/>
              <a:buChar char="•"/>
            </a:pPr>
            <a:r>
              <a:rPr lang="en-US" sz="1800"/>
              <a:t>PUCT Staff expressed support for ERCOT’s position  </a:t>
            </a:r>
          </a:p>
          <a:p>
            <a:pPr lvl="1">
              <a:buFont typeface="Arial" panose="020B0604020202020204" pitchFamily="34" charset="0"/>
              <a:buChar char="•"/>
            </a:pPr>
            <a:r>
              <a:rPr lang="en-US" sz="1800"/>
              <a:t>To reflect this change, an ILLE that relies on an affiliate (as defined in subparagraphs (A) through (E) of 16 Tex. Admin. Code § 25.5(3)) must note that reliance in the first reserved field in Section 4 of the LIF. ERCOT may also require a supporting form</a:t>
            </a:r>
          </a:p>
          <a:p>
            <a:pPr marL="438785" lvl="2" indent="-210185">
              <a:buFont typeface="Arial" panose="020B0604020202020204" pitchFamily="34" charset="0"/>
              <a:buChar char="•"/>
            </a:pPr>
            <a:r>
              <a:rPr lang="en-US" sz="1800">
                <a:cs typeface="Arial"/>
              </a:rPr>
              <a:t>ERCOT will provide written guidance with respect to this in the next few days</a:t>
            </a:r>
          </a:p>
          <a:p>
            <a:pPr lvl="1">
              <a:buFont typeface="Arial" panose="020B0604020202020204" pitchFamily="34" charset="0"/>
              <a:buChar char="•"/>
            </a:pPr>
            <a:r>
              <a:rPr lang="en-US" sz="1800"/>
              <a:t>Chairman Gleeson and PUCT Staff provided an additional clarification around the refundability of financial security.  Interested stakeholders should refer to the June 18 Open Meeting for more information</a:t>
            </a:r>
          </a:p>
        </p:txBody>
      </p:sp>
    </p:spTree>
    <p:extLst>
      <p:ext uri="{BB962C8B-B14F-4D97-AF65-F5344CB8AC3E}">
        <p14:creationId xmlns:p14="http://schemas.microsoft.com/office/powerpoint/2010/main" val="297870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F1239-6CAE-FE11-3D25-EB56E743059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B45E36B-4914-08A4-34B9-A790985A4154}"/>
              </a:ext>
            </a:extLst>
          </p:cNvPr>
          <p:cNvGraphicFramePr>
            <a:graphicFrameLocks noChangeAspect="1"/>
          </p:cNvGraphicFramePr>
          <p:nvPr>
            <p:custDataLst>
              <p:tags r:id="rId1"/>
            </p:custDataLst>
            <p:extLst>
              <p:ext uri="{D42A27DB-BD31-4B8C-83A1-F6EECF244321}">
                <p14:modId xmlns:p14="http://schemas.microsoft.com/office/powerpoint/2010/main" val="1385456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2B45E36B-4914-08A4-34B9-A790985A415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2C35ED3-DDED-B31B-1A50-AD9D0BFAC46C}"/>
              </a:ext>
            </a:extLst>
          </p:cNvPr>
          <p:cNvSpPr>
            <a:spLocks noGrp="1"/>
          </p:cNvSpPr>
          <p:nvPr>
            <p:ph type="title"/>
          </p:nvPr>
        </p:nvSpPr>
        <p:spPr>
          <a:xfrm>
            <a:off x="1257300" y="457200"/>
            <a:ext cx="10401300" cy="332399"/>
          </a:xfrm>
        </p:spPr>
        <p:txBody>
          <a:bodyPr vert="horz">
            <a:spAutoFit/>
          </a:bodyPr>
          <a:lstStyle/>
          <a:p>
            <a:r>
              <a:rPr lang="en-US" dirty="0"/>
              <a:t>Completing the LIF for Projects energizing prior to 2028</a:t>
            </a:r>
            <a:endParaRPr lang="en-US" u="sng" dirty="0"/>
          </a:p>
        </p:txBody>
      </p:sp>
      <p:sp>
        <p:nvSpPr>
          <p:cNvPr id="4" name="Slide Number Placeholder 5">
            <a:extLst>
              <a:ext uri="{FF2B5EF4-FFF2-40B4-BE49-F238E27FC236}">
                <a16:creationId xmlns:a16="http://schemas.microsoft.com/office/drawing/2014/main" id="{CA464A8E-BC58-A0AD-16EE-162919D267E8}"/>
              </a:ext>
            </a:extLst>
          </p:cNvPr>
          <p:cNvSpPr>
            <a:spLocks noGrp="1"/>
          </p:cNvSpPr>
          <p:nvPr>
            <p:ph type="sldNum" sz="quarter" idx="12"/>
          </p:nvPr>
        </p:nvSpPr>
        <p:spPr/>
        <p:txBody>
          <a:bodyPr/>
          <a:lstStyle/>
          <a:p>
            <a:fld id="{BCDE79FB-97BA-492B-8D57-F1373F9ADA95}" type="slidenum">
              <a:rPr lang="en-US" smtClean="0"/>
              <a:t>9</a:t>
            </a:fld>
            <a:endParaRPr lang="en-US"/>
          </a:p>
        </p:txBody>
      </p:sp>
      <p:grpSp>
        <p:nvGrpSpPr>
          <p:cNvPr id="22" name="Group 21">
            <a:extLst>
              <a:ext uri="{FF2B5EF4-FFF2-40B4-BE49-F238E27FC236}">
                <a16:creationId xmlns:a16="http://schemas.microsoft.com/office/drawing/2014/main" id="{F28B3A9F-5B1F-03E0-2832-54232C4929F1}"/>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63819649-D2D6-4079-15A2-E2817B6A3920}"/>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DEDE2FE-FB8F-B314-D3C6-80AB2401B928}"/>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4C07F596-A244-67DD-75FB-561DBF7A08FD}"/>
              </a:ext>
            </a:extLst>
          </p:cNvPr>
          <p:cNvGrpSpPr>
            <a:grpSpLocks/>
          </p:cNvGrpSpPr>
          <p:nvPr/>
        </p:nvGrpSpPr>
        <p:grpSpPr>
          <a:xfrm>
            <a:off x="8278042" y="1327574"/>
            <a:ext cx="3380558" cy="220337"/>
            <a:chOff x="1257300" y="1284810"/>
            <a:chExt cx="7121705" cy="220337"/>
          </a:xfrm>
        </p:grpSpPr>
        <p:cxnSp>
          <p:nvCxnSpPr>
            <p:cNvPr id="26" name="LineBasicDefault 292">
              <a:extLst>
                <a:ext uri="{FF2B5EF4-FFF2-40B4-BE49-F238E27FC236}">
                  <a16:creationId xmlns:a16="http://schemas.microsoft.com/office/drawing/2014/main" id="{BB4ABCC5-9561-3930-D4A4-A4F0EE3D8894}"/>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55FDCD8-6E92-E959-BFD2-C225651BF64D}"/>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A871191B-380E-A1E3-2AD3-9369950D911F}"/>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solidFill>
                  <a:schemeClr val="bg1">
                    <a:lumMod val="50000"/>
                  </a:schemeClr>
                </a:solidFill>
              </a:rPr>
              <a:t>Example scenario: Project energizes in 2027, with 500 MW on-line, ramps to 700 MW in 2028 and reaches full 1,000 MW in 2029</a:t>
            </a:r>
          </a:p>
        </p:txBody>
      </p:sp>
      <p:sp>
        <p:nvSpPr>
          <p:cNvPr id="20" name="TextBox 19">
            <a:extLst>
              <a:ext uri="{FF2B5EF4-FFF2-40B4-BE49-F238E27FC236}">
                <a16:creationId xmlns:a16="http://schemas.microsoft.com/office/drawing/2014/main" id="{12B1A4CE-A683-7F52-C422-5D0AB5DD34A8}"/>
              </a:ext>
            </a:extLst>
          </p:cNvPr>
          <p:cNvSpPr txBox="1">
            <a:spLocks/>
          </p:cNvSpPr>
          <p:nvPr/>
        </p:nvSpPr>
        <p:spPr>
          <a:xfrm>
            <a:off x="8278042" y="1734008"/>
            <a:ext cx="3380558" cy="4247317"/>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b="1"/>
              <a:t>Complete the LCP beginning with the 2028 Peak row, </a:t>
            </a:r>
            <a:r>
              <a:rPr lang="en-US" sz="1400"/>
              <a:t>and all other required sections as applicable</a:t>
            </a:r>
          </a:p>
          <a:p>
            <a:pPr marL="0" lvl="1" indent="0">
              <a:buNone/>
            </a:pPr>
            <a:endParaRPr lang="en-US" sz="1400" b="1"/>
          </a:p>
          <a:p>
            <a:pPr lvl="1">
              <a:buFont typeface="Arial" panose="020B0604020202020204" pitchFamily="34" charset="0"/>
              <a:buChar char="•"/>
            </a:pPr>
            <a:r>
              <a:rPr lang="en-US" sz="1400" b="1"/>
              <a:t>Leave the "2026 RTP RFI Peak Demand” column blank</a:t>
            </a:r>
            <a:r>
              <a:rPr lang="en-US" sz="1400"/>
              <a:t> unless a value was previously collected through the </a:t>
            </a:r>
            <a:r>
              <a:rPr lang="en-US" sz="1400" b="1"/>
              <a:t>2026 RTP RFI</a:t>
            </a:r>
          </a:p>
          <a:p>
            <a:pPr lvl="2">
              <a:buFont typeface="Arial" panose="020B0604020202020204" pitchFamily="34" charset="0"/>
              <a:buChar char="•"/>
            </a:pPr>
            <a:r>
              <a:rPr lang="en-US" sz="1400"/>
              <a:t>If no value was collected through the 2026 RTP RFI, do not enter anything in this column</a:t>
            </a:r>
          </a:p>
          <a:p>
            <a:pPr marL="228600" lvl="2" indent="0">
              <a:buNone/>
            </a:pPr>
            <a:endParaRPr lang="en-US" sz="1400"/>
          </a:p>
          <a:p>
            <a:pPr lvl="1">
              <a:buFont typeface="Arial" panose="020B0604020202020204" pitchFamily="34" charset="0"/>
              <a:buChar char="•"/>
            </a:pPr>
            <a:r>
              <a:rPr lang="en-US" sz="1400" b="1"/>
              <a:t>ERCOT will issue a separate RFI for Base Load projects</a:t>
            </a:r>
            <a:r>
              <a:rPr lang="en-US" sz="1400"/>
              <a:t> to collect </a:t>
            </a:r>
            <a:r>
              <a:rPr lang="en-US" sz="1400" b="1"/>
              <a:t>2026 and 2027 peak load ramp amounts</a:t>
            </a:r>
            <a:r>
              <a:rPr lang="en-US" sz="1400"/>
              <a:t> for Long-Term Load Forecasting</a:t>
            </a:r>
          </a:p>
          <a:p>
            <a:pPr lvl="2">
              <a:buFont typeface="Arial" panose="020B0604020202020204" pitchFamily="34" charset="0"/>
              <a:buChar char="•"/>
            </a:pPr>
            <a:r>
              <a:rPr lang="en-US" sz="1400"/>
              <a:t>This RFI is separate from the LIF and </a:t>
            </a:r>
            <a:r>
              <a:rPr lang="en-US" sz="1400" b="1"/>
              <a:t>does not require any changes to the LIF template</a:t>
            </a:r>
            <a:endParaRPr lang="en-US" sz="1400"/>
          </a:p>
        </p:txBody>
      </p:sp>
      <p:sp>
        <p:nvSpPr>
          <p:cNvPr id="3" name="5. Source">
            <a:extLst>
              <a:ext uri="{FF2B5EF4-FFF2-40B4-BE49-F238E27FC236}">
                <a16:creationId xmlns:a16="http://schemas.microsoft.com/office/drawing/2014/main" id="{A1FD1F38-D60D-9E4A-4820-87C0D2D684B1}"/>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pic>
        <p:nvPicPr>
          <p:cNvPr id="15" name="Picture 14">
            <a:extLst>
              <a:ext uri="{FF2B5EF4-FFF2-40B4-BE49-F238E27FC236}">
                <a16:creationId xmlns:a16="http://schemas.microsoft.com/office/drawing/2014/main" id="{B4010120-9E1C-F9D7-DD5E-A66F7FC5BB84}"/>
              </a:ext>
            </a:extLst>
          </p:cNvPr>
          <p:cNvPicPr>
            <a:picLocks noChangeAspect="1"/>
          </p:cNvPicPr>
          <p:nvPr/>
        </p:nvPicPr>
        <p:blipFill>
          <a:blip r:embed="rId8"/>
          <a:stretch>
            <a:fillRect/>
          </a:stretch>
        </p:blipFill>
        <p:spPr>
          <a:xfrm>
            <a:off x="3858768" y="4509730"/>
            <a:ext cx="4099235" cy="2094810"/>
          </a:xfrm>
          <a:prstGeom prst="rect">
            <a:avLst/>
          </a:prstGeom>
        </p:spPr>
      </p:pic>
      <p:pic>
        <p:nvPicPr>
          <p:cNvPr id="19" name="Picture 18">
            <a:extLst>
              <a:ext uri="{FF2B5EF4-FFF2-40B4-BE49-F238E27FC236}">
                <a16:creationId xmlns:a16="http://schemas.microsoft.com/office/drawing/2014/main" id="{04340B9E-DE5E-DADC-6C7D-65D9F22D225E}"/>
              </a:ext>
            </a:extLst>
          </p:cNvPr>
          <p:cNvPicPr>
            <a:picLocks noChangeAspect="1"/>
          </p:cNvPicPr>
          <p:nvPr/>
        </p:nvPicPr>
        <p:blipFill>
          <a:blip r:embed="rId9"/>
          <a:stretch>
            <a:fillRect/>
          </a:stretch>
        </p:blipFill>
        <p:spPr>
          <a:xfrm>
            <a:off x="1257300" y="1611501"/>
            <a:ext cx="6700702" cy="2895749"/>
          </a:xfrm>
          <a:prstGeom prst="rect">
            <a:avLst/>
          </a:prstGeom>
        </p:spPr>
      </p:pic>
      <p:sp>
        <p:nvSpPr>
          <p:cNvPr id="31" name="Rectangle 30">
            <a:extLst>
              <a:ext uri="{FF2B5EF4-FFF2-40B4-BE49-F238E27FC236}">
                <a16:creationId xmlns:a16="http://schemas.microsoft.com/office/drawing/2014/main" id="{60717F84-8793-EDE0-9444-45B9BCBAAB3F}"/>
              </a:ext>
            </a:extLst>
          </p:cNvPr>
          <p:cNvSpPr>
            <a:spLocks/>
          </p:cNvSpPr>
          <p:nvPr/>
        </p:nvSpPr>
        <p:spPr>
          <a:xfrm>
            <a:off x="3087561" y="2295144"/>
            <a:ext cx="451167" cy="22133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pic>
        <p:nvPicPr>
          <p:cNvPr id="43" name="Graphic 42">
            <a:extLst>
              <a:ext uri="{FF2B5EF4-FFF2-40B4-BE49-F238E27FC236}">
                <a16:creationId xmlns:a16="http://schemas.microsoft.com/office/drawing/2014/main" id="{A0765C7B-DABC-CE9E-5509-EDCAE1EFF53F}"/>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8547687" y="4024532"/>
            <a:ext cx="166978" cy="166978"/>
          </a:xfrm>
          <a:prstGeom prst="rect">
            <a:avLst/>
          </a:prstGeom>
        </p:spPr>
      </p:pic>
    </p:spTree>
    <p:extLst>
      <p:ext uri="{BB962C8B-B14F-4D97-AF65-F5344CB8AC3E}">
        <p14:creationId xmlns:p14="http://schemas.microsoft.com/office/powerpoint/2010/main" val="1861795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3EEC-C276-D598-6756-270E5A214F07}"/>
              </a:ext>
            </a:extLst>
          </p:cNvPr>
          <p:cNvSpPr>
            <a:spLocks noGrp="1"/>
          </p:cNvSpPr>
          <p:nvPr>
            <p:ph type="title"/>
          </p:nvPr>
        </p:nvSpPr>
        <p:spPr/>
        <p:txBody>
          <a:bodyPr/>
          <a:lstStyle/>
          <a:p>
            <a:r>
              <a:rPr lang="en-US"/>
              <a:t>Batch Zero Numbers</a:t>
            </a:r>
          </a:p>
        </p:txBody>
      </p:sp>
      <p:sp>
        <p:nvSpPr>
          <p:cNvPr id="3" name="Text Placeholder 2">
            <a:extLst>
              <a:ext uri="{FF2B5EF4-FFF2-40B4-BE49-F238E27FC236}">
                <a16:creationId xmlns:a16="http://schemas.microsoft.com/office/drawing/2014/main" id="{AA631786-CC73-05DD-E177-1C674CAE89C5}"/>
              </a:ext>
            </a:extLst>
          </p:cNvPr>
          <p:cNvSpPr>
            <a:spLocks noGrp="1"/>
          </p:cNvSpPr>
          <p:nvPr>
            <p:ph type="body" sz="quarter" idx="16"/>
          </p:nvPr>
        </p:nvSpPr>
        <p:spPr>
          <a:xfrm>
            <a:off x="495300" y="1280549"/>
            <a:ext cx="5345061" cy="5297231"/>
          </a:xfrm>
        </p:spPr>
        <p:txBody>
          <a:bodyPr/>
          <a:lstStyle/>
          <a:p>
            <a:r>
              <a:rPr lang="en-US" b="1">
                <a:solidFill>
                  <a:srgbClr val="00AEC7"/>
                </a:solidFill>
              </a:rPr>
              <a:t>ERCOT has issued new Batch Zero unique identifier numbers to all Large Loads currently being tracked and provided these numbers to the appropriate TSP.</a:t>
            </a:r>
            <a:endParaRPr lang="en-US" b="1"/>
          </a:p>
          <a:p>
            <a:pPr marL="285750" indent="-285750">
              <a:buFont typeface="Arial" panose="020B0604020202020204" pitchFamily="34" charset="0"/>
              <a:buChar char="•"/>
            </a:pPr>
            <a:r>
              <a:rPr lang="en-US"/>
              <a:t>These numbers use the format BZ-####</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 BZ number is randomly generated and </a:t>
            </a:r>
            <a:r>
              <a:rPr lang="en-US" u="sng"/>
              <a:t>does not indicate inclusion status in Batch Zero</a:t>
            </a:r>
            <a:r>
              <a:rPr lang="en-US"/>
              <a: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Records of previous LLIS and RPG numbers will be retained and associated with the new BZ number.</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BZ numbers are </a:t>
            </a:r>
            <a:r>
              <a:rPr lang="en-US" u="sng"/>
              <a:t>required</a:t>
            </a:r>
            <a:r>
              <a:rPr lang="en-US"/>
              <a:t> to complete the LIF and all attestations.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In the event a Large Load request is issued multiple BZ numbers, the ILLE should use the lower number to complete the forms and notify the TSP of the duplicate.</a:t>
            </a:r>
          </a:p>
          <a:p>
            <a:endParaRPr lang="en-US"/>
          </a:p>
        </p:txBody>
      </p:sp>
      <p:sp>
        <p:nvSpPr>
          <p:cNvPr id="4" name="Slide Number Placeholder 3">
            <a:extLst>
              <a:ext uri="{FF2B5EF4-FFF2-40B4-BE49-F238E27FC236}">
                <a16:creationId xmlns:a16="http://schemas.microsoft.com/office/drawing/2014/main" id="{249B3849-7B8A-20CF-DA04-F9BA9331E1F5}"/>
              </a:ext>
            </a:extLst>
          </p:cNvPr>
          <p:cNvSpPr>
            <a:spLocks noGrp="1"/>
          </p:cNvSpPr>
          <p:nvPr>
            <p:ph type="sldNum" sz="quarter" idx="12"/>
          </p:nvPr>
        </p:nvSpPr>
        <p:spPr/>
        <p:txBody>
          <a:bodyPr/>
          <a:lstStyle/>
          <a:p>
            <a:fld id="{BCDE79FB-97BA-492B-8D57-F1373F9ADA95}" type="slidenum">
              <a:rPr lang="en-US" smtClean="0"/>
              <a:t>90</a:t>
            </a:fld>
            <a:endParaRPr lang="en-US"/>
          </a:p>
        </p:txBody>
      </p:sp>
      <p:sp>
        <p:nvSpPr>
          <p:cNvPr id="5" name="Rectangle: Rounded Corners 4">
            <a:extLst>
              <a:ext uri="{FF2B5EF4-FFF2-40B4-BE49-F238E27FC236}">
                <a16:creationId xmlns:a16="http://schemas.microsoft.com/office/drawing/2014/main" id="{A98C26DC-7DA7-7CD4-6B26-6DEC77A59C6C}"/>
              </a:ext>
            </a:extLst>
          </p:cNvPr>
          <p:cNvSpPr/>
          <p:nvPr/>
        </p:nvSpPr>
        <p:spPr>
          <a:xfrm>
            <a:off x="8508603" y="3086048"/>
            <a:ext cx="1682848" cy="1189703"/>
          </a:xfrm>
          <a:prstGeom prst="roundRect">
            <a:avLst/>
          </a:prstGeom>
          <a:solidFill>
            <a:srgbClr val="005763"/>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a:t>Batch Zero Number</a:t>
            </a:r>
          </a:p>
          <a:p>
            <a:pPr algn="ctr"/>
            <a:endParaRPr lang="en-US" sz="1600"/>
          </a:p>
          <a:p>
            <a:pPr algn="ctr"/>
            <a:r>
              <a:rPr lang="en-US" sz="1600"/>
              <a:t>BZ-####</a:t>
            </a:r>
          </a:p>
        </p:txBody>
      </p:sp>
      <p:cxnSp>
        <p:nvCxnSpPr>
          <p:cNvPr id="13" name="Straight Arrow Connector 12">
            <a:extLst>
              <a:ext uri="{FF2B5EF4-FFF2-40B4-BE49-F238E27FC236}">
                <a16:creationId xmlns:a16="http://schemas.microsoft.com/office/drawing/2014/main" id="{D3B3E3BB-E875-A550-AA77-6E5E5E70C65B}"/>
              </a:ext>
            </a:extLst>
          </p:cNvPr>
          <p:cNvCxnSpPr>
            <a:cxnSpLocks/>
            <a:stCxn id="10" idx="0"/>
          </p:cNvCxnSpPr>
          <p:nvPr/>
        </p:nvCxnSpPr>
        <p:spPr>
          <a:xfrm flipV="1">
            <a:off x="8565465" y="4275751"/>
            <a:ext cx="456150" cy="770402"/>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50065D93-EB9A-7074-9CF7-A226D10544A7}"/>
              </a:ext>
            </a:extLst>
          </p:cNvPr>
          <p:cNvCxnSpPr>
            <a:cxnSpLocks/>
          </p:cNvCxnSpPr>
          <p:nvPr/>
        </p:nvCxnSpPr>
        <p:spPr>
          <a:xfrm flipH="1" flipV="1">
            <a:off x="10137913" y="4209774"/>
            <a:ext cx="750712" cy="591930"/>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6B531FBC-3E04-F58A-56DC-20DABA87C75B}"/>
              </a:ext>
            </a:extLst>
          </p:cNvPr>
          <p:cNvCxnSpPr>
            <a:cxnSpLocks/>
            <a:stCxn id="8" idx="3"/>
            <a:endCxn id="5" idx="1"/>
          </p:cNvCxnSpPr>
          <p:nvPr/>
        </p:nvCxnSpPr>
        <p:spPr>
          <a:xfrm flipV="1">
            <a:off x="7868291" y="3680900"/>
            <a:ext cx="640312" cy="197284"/>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F0E388CB-0B33-9C03-44D0-BD166FB510BF}"/>
              </a:ext>
            </a:extLst>
          </p:cNvPr>
          <p:cNvCxnSpPr>
            <a:cxnSpLocks/>
            <a:stCxn id="6" idx="2"/>
          </p:cNvCxnSpPr>
          <p:nvPr/>
        </p:nvCxnSpPr>
        <p:spPr>
          <a:xfrm>
            <a:off x="7925153" y="2458065"/>
            <a:ext cx="640312" cy="627983"/>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cxnSp>
        <p:nvCxnSpPr>
          <p:cNvPr id="23" name="Straight Arrow Connector 22">
            <a:extLst>
              <a:ext uri="{FF2B5EF4-FFF2-40B4-BE49-F238E27FC236}">
                <a16:creationId xmlns:a16="http://schemas.microsoft.com/office/drawing/2014/main" id="{6A84B2D6-DB9B-C188-EA8E-8654E003B142}"/>
              </a:ext>
            </a:extLst>
          </p:cNvPr>
          <p:cNvCxnSpPr>
            <a:cxnSpLocks/>
            <a:stCxn id="7" idx="2"/>
          </p:cNvCxnSpPr>
          <p:nvPr/>
        </p:nvCxnSpPr>
        <p:spPr>
          <a:xfrm flipH="1">
            <a:off x="9753600" y="2326508"/>
            <a:ext cx="256344" cy="759540"/>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cxnSp>
        <p:nvCxnSpPr>
          <p:cNvPr id="26" name="Straight Arrow Connector 25">
            <a:extLst>
              <a:ext uri="{FF2B5EF4-FFF2-40B4-BE49-F238E27FC236}">
                <a16:creationId xmlns:a16="http://schemas.microsoft.com/office/drawing/2014/main" id="{76D41BF6-FB0D-44FA-0EF4-712EF3CDBBF3}"/>
              </a:ext>
            </a:extLst>
          </p:cNvPr>
          <p:cNvCxnSpPr>
            <a:cxnSpLocks/>
            <a:stCxn id="11" idx="1"/>
          </p:cNvCxnSpPr>
          <p:nvPr/>
        </p:nvCxnSpPr>
        <p:spPr>
          <a:xfrm flipH="1">
            <a:off x="10208566" y="3269225"/>
            <a:ext cx="390426" cy="218062"/>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sp>
        <p:nvSpPr>
          <p:cNvPr id="6" name="Rectangle: Rounded Corners 5">
            <a:extLst>
              <a:ext uri="{FF2B5EF4-FFF2-40B4-BE49-F238E27FC236}">
                <a16:creationId xmlns:a16="http://schemas.microsoft.com/office/drawing/2014/main" id="{A2A82FFD-8D76-BA92-94FF-9E5AFF170282}"/>
              </a:ext>
            </a:extLst>
          </p:cNvPr>
          <p:cNvSpPr/>
          <p:nvPr/>
        </p:nvSpPr>
        <p:spPr>
          <a:xfrm>
            <a:off x="7341703" y="1713948"/>
            <a:ext cx="1166899" cy="744117"/>
          </a:xfrm>
          <a:prstGeom prst="roundRect">
            <a:avLst/>
          </a:prstGeom>
          <a:solidFill>
            <a:srgbClr val="CCDD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LLIS</a:t>
            </a:r>
          </a:p>
          <a:p>
            <a:pPr algn="ctr"/>
            <a:endParaRPr lang="en-US" sz="1200">
              <a:solidFill>
                <a:schemeClr val="tx1"/>
              </a:solidFill>
            </a:endParaRPr>
          </a:p>
          <a:p>
            <a:pPr algn="ctr"/>
            <a:r>
              <a:rPr lang="en-US" sz="1200">
                <a:solidFill>
                  <a:schemeClr val="tx1"/>
                </a:solidFill>
              </a:rPr>
              <a:t>LLI-####</a:t>
            </a:r>
          </a:p>
        </p:txBody>
      </p:sp>
      <p:sp>
        <p:nvSpPr>
          <p:cNvPr id="7" name="Rectangle: Rounded Corners 6">
            <a:extLst>
              <a:ext uri="{FF2B5EF4-FFF2-40B4-BE49-F238E27FC236}">
                <a16:creationId xmlns:a16="http://schemas.microsoft.com/office/drawing/2014/main" id="{B06A8331-6CA1-93FF-67D3-407095F15FC5}"/>
              </a:ext>
            </a:extLst>
          </p:cNvPr>
          <p:cNvSpPr/>
          <p:nvPr/>
        </p:nvSpPr>
        <p:spPr>
          <a:xfrm>
            <a:off x="9444907" y="1582391"/>
            <a:ext cx="1130073" cy="744117"/>
          </a:xfrm>
          <a:prstGeom prst="roundRect">
            <a:avLst/>
          </a:prstGeom>
          <a:solidFill>
            <a:srgbClr val="CCDDE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600" b="1">
                <a:solidFill>
                  <a:schemeClr val="tx1"/>
                </a:solidFill>
              </a:rPr>
              <a:t>RPG</a:t>
            </a:r>
          </a:p>
          <a:p>
            <a:pPr algn="ctr"/>
            <a:endParaRPr lang="en-US" sz="1200">
              <a:solidFill>
                <a:schemeClr val="tx1"/>
              </a:solidFill>
            </a:endParaRPr>
          </a:p>
          <a:p>
            <a:pPr algn="ctr"/>
            <a:r>
              <a:rPr lang="en-US" sz="1200" err="1">
                <a:solidFill>
                  <a:schemeClr val="tx1"/>
                </a:solidFill>
              </a:rPr>
              <a:t>yyRPG</a:t>
            </a:r>
            <a:r>
              <a:rPr lang="en-US" sz="1200">
                <a:solidFill>
                  <a:schemeClr val="tx1"/>
                </a:solidFill>
              </a:rPr>
              <a:t>###</a:t>
            </a:r>
          </a:p>
        </p:txBody>
      </p:sp>
      <p:sp>
        <p:nvSpPr>
          <p:cNvPr id="8" name="Rectangle: Rounded Corners 7">
            <a:extLst>
              <a:ext uri="{FF2B5EF4-FFF2-40B4-BE49-F238E27FC236}">
                <a16:creationId xmlns:a16="http://schemas.microsoft.com/office/drawing/2014/main" id="{18AEAC27-3CF1-EE54-2D57-2D386DB3109F}"/>
              </a:ext>
            </a:extLst>
          </p:cNvPr>
          <p:cNvSpPr/>
          <p:nvPr/>
        </p:nvSpPr>
        <p:spPr>
          <a:xfrm>
            <a:off x="6755682" y="3480616"/>
            <a:ext cx="1112609" cy="795135"/>
          </a:xfrm>
          <a:prstGeom prst="roundRect">
            <a:avLst/>
          </a:prstGeom>
          <a:solidFill>
            <a:srgbClr val="CCDDE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a:solidFill>
                  <a:schemeClr val="tx1"/>
                </a:solidFill>
              </a:rPr>
              <a:t>Permian Reliability Plan</a:t>
            </a:r>
            <a:endParaRPr lang="en-US" sz="1100">
              <a:solidFill>
                <a:schemeClr val="tx1"/>
              </a:solidFill>
            </a:endParaRPr>
          </a:p>
        </p:txBody>
      </p:sp>
      <p:sp>
        <p:nvSpPr>
          <p:cNvPr id="9" name="Rectangle: Rounded Corners 8">
            <a:extLst>
              <a:ext uri="{FF2B5EF4-FFF2-40B4-BE49-F238E27FC236}">
                <a16:creationId xmlns:a16="http://schemas.microsoft.com/office/drawing/2014/main" id="{DD0A49C4-2941-1208-6588-443121E10577}"/>
              </a:ext>
            </a:extLst>
          </p:cNvPr>
          <p:cNvSpPr/>
          <p:nvPr/>
        </p:nvSpPr>
        <p:spPr>
          <a:xfrm>
            <a:off x="10761193" y="4735306"/>
            <a:ext cx="1177371" cy="823351"/>
          </a:xfrm>
          <a:prstGeom prst="roundRect">
            <a:avLst/>
          </a:prstGeom>
          <a:solidFill>
            <a:srgbClr val="CCDDE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b="1">
                <a:solidFill>
                  <a:schemeClr val="tx1"/>
                </a:solidFill>
              </a:rPr>
              <a:t>SB6 NMA</a:t>
            </a:r>
            <a:endParaRPr lang="en-US" sz="1200">
              <a:solidFill>
                <a:schemeClr val="tx1"/>
              </a:solidFill>
            </a:endParaRPr>
          </a:p>
        </p:txBody>
      </p:sp>
      <p:sp>
        <p:nvSpPr>
          <p:cNvPr id="10" name="Rectangle: Rounded Corners 9">
            <a:extLst>
              <a:ext uri="{FF2B5EF4-FFF2-40B4-BE49-F238E27FC236}">
                <a16:creationId xmlns:a16="http://schemas.microsoft.com/office/drawing/2014/main" id="{802260BB-71FF-3E11-5E85-38EB10821016}"/>
              </a:ext>
            </a:extLst>
          </p:cNvPr>
          <p:cNvSpPr/>
          <p:nvPr/>
        </p:nvSpPr>
        <p:spPr>
          <a:xfrm>
            <a:off x="7761418" y="5046153"/>
            <a:ext cx="1608093" cy="871725"/>
          </a:xfrm>
          <a:prstGeom prst="roundRect">
            <a:avLst/>
          </a:prstGeom>
          <a:solidFill>
            <a:srgbClr val="CCDDE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b="1">
                <a:solidFill>
                  <a:schemeClr val="tx1"/>
                </a:solidFill>
              </a:rPr>
              <a:t>QSA / IVRT</a:t>
            </a:r>
          </a:p>
          <a:p>
            <a:pPr algn="ctr"/>
            <a:endParaRPr lang="en-US" sz="1200">
              <a:solidFill>
                <a:schemeClr val="tx1"/>
              </a:solidFill>
            </a:endParaRPr>
          </a:p>
          <a:p>
            <a:pPr algn="ctr"/>
            <a:r>
              <a:rPr lang="en-US" sz="1200">
                <a:solidFill>
                  <a:schemeClr val="tx1"/>
                </a:solidFill>
              </a:rPr>
              <a:t>On or before May 1</a:t>
            </a:r>
          </a:p>
        </p:txBody>
      </p:sp>
      <p:sp>
        <p:nvSpPr>
          <p:cNvPr id="11" name="Rectangle: Rounded Corners 10">
            <a:extLst>
              <a:ext uri="{FF2B5EF4-FFF2-40B4-BE49-F238E27FC236}">
                <a16:creationId xmlns:a16="http://schemas.microsoft.com/office/drawing/2014/main" id="{0175D9B7-A9CB-9F88-97DB-1D685114E76C}"/>
              </a:ext>
            </a:extLst>
          </p:cNvPr>
          <p:cNvSpPr/>
          <p:nvPr/>
        </p:nvSpPr>
        <p:spPr>
          <a:xfrm>
            <a:off x="10598992" y="2857550"/>
            <a:ext cx="1269430" cy="823350"/>
          </a:xfrm>
          <a:prstGeom prst="roundRect">
            <a:avLst/>
          </a:prstGeom>
          <a:solidFill>
            <a:srgbClr val="CCDDE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600" b="1">
                <a:solidFill>
                  <a:schemeClr val="tx1"/>
                </a:solidFill>
              </a:rPr>
              <a:t>Energized Load</a:t>
            </a:r>
            <a:endParaRPr lang="en-US" sz="1200">
              <a:solidFill>
                <a:schemeClr val="tx1"/>
              </a:solidFill>
            </a:endParaRPr>
          </a:p>
        </p:txBody>
      </p:sp>
    </p:spTree>
    <p:extLst>
      <p:ext uri="{BB962C8B-B14F-4D97-AF65-F5344CB8AC3E}">
        <p14:creationId xmlns:p14="http://schemas.microsoft.com/office/powerpoint/2010/main" val="9637648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005FA44-2478-BFC3-255C-7302CF02ADF3}"/>
              </a:ext>
            </a:extLst>
          </p:cNvPr>
          <p:cNvGraphicFramePr>
            <a:graphicFrameLocks noChangeAspect="1"/>
          </p:cNvGraphicFramePr>
          <p:nvPr>
            <p:custDataLst>
              <p:tags r:id="rId1"/>
            </p:custDataLst>
            <p:extLst>
              <p:ext uri="{D42A27DB-BD31-4B8C-83A1-F6EECF244321}">
                <p14:modId xmlns:p14="http://schemas.microsoft.com/office/powerpoint/2010/main" val="1701457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1005FA44-2478-BFC3-255C-7302CF02AD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33F65EE-DC3F-F988-8E3E-696A90400DAE}"/>
              </a:ext>
            </a:extLst>
          </p:cNvPr>
          <p:cNvSpPr>
            <a:spLocks noGrp="1"/>
          </p:cNvSpPr>
          <p:nvPr>
            <p:ph type="title"/>
          </p:nvPr>
        </p:nvSpPr>
        <p:spPr>
          <a:xfrm>
            <a:off x="1257300" y="457200"/>
            <a:ext cx="10401300" cy="914400"/>
          </a:xfrm>
        </p:spPr>
        <p:txBody>
          <a:bodyPr vert="horz">
            <a:noAutofit/>
          </a:bodyPr>
          <a:lstStyle/>
          <a:p>
            <a:r>
              <a:rPr lang="en-US"/>
              <a:t>WLPUN and FIS application</a:t>
            </a:r>
          </a:p>
        </p:txBody>
      </p:sp>
      <p:sp>
        <p:nvSpPr>
          <p:cNvPr id="3" name="Text Placeholder 9">
            <a:extLst>
              <a:ext uri="{FF2B5EF4-FFF2-40B4-BE49-F238E27FC236}">
                <a16:creationId xmlns:a16="http://schemas.microsoft.com/office/drawing/2014/main" id="{52652580-F708-3F9E-63FF-E728B1693CF0}"/>
              </a:ext>
            </a:extLst>
          </p:cNvPr>
          <p:cNvSpPr>
            <a:spLocks noGrp="1"/>
          </p:cNvSpPr>
          <p:nvPr>
            <p:ph type="body" sz="quarter" idx="16"/>
          </p:nvPr>
        </p:nvSpPr>
        <p:spPr>
          <a:xfrm>
            <a:off x="1257300" y="1676400"/>
            <a:ext cx="10401300" cy="738664"/>
          </a:xfrm>
        </p:spPr>
        <p:txBody>
          <a:bodyPr>
            <a:noAutofit/>
          </a:bodyPr>
          <a:lstStyle/>
          <a:p>
            <a:r>
              <a:rPr lang="en-US"/>
              <a:t>For new Generation Projects intending to co-locate with Large Load under a Withdrawal-Limited Private Use Network (WLPUN), the Full Interconnection Study (FIS) request </a:t>
            </a:r>
            <a:r>
              <a:rPr lang="en-US" b="1"/>
              <a:t>must be submitted to ERCOT and deemed complete by ERCOT on or before July 10, 2026</a:t>
            </a:r>
            <a:r>
              <a:rPr lang="en-US"/>
              <a:t>, in accordance with Planning Guide Section 9.2.2.2(3)(a)</a:t>
            </a:r>
          </a:p>
        </p:txBody>
      </p:sp>
      <p:sp>
        <p:nvSpPr>
          <p:cNvPr id="4" name="Slide Number Placeholder 5">
            <a:extLst>
              <a:ext uri="{FF2B5EF4-FFF2-40B4-BE49-F238E27FC236}">
                <a16:creationId xmlns:a16="http://schemas.microsoft.com/office/drawing/2014/main" id="{C30FDB9D-7FA4-A392-2BDF-AFB01BDB7347}"/>
              </a:ext>
            </a:extLst>
          </p:cNvPr>
          <p:cNvSpPr>
            <a:spLocks noGrp="1"/>
          </p:cNvSpPr>
          <p:nvPr>
            <p:ph type="sldNum" sz="quarter" idx="12"/>
          </p:nvPr>
        </p:nvSpPr>
        <p:spPr/>
        <p:txBody>
          <a:bodyPr/>
          <a:lstStyle/>
          <a:p>
            <a:fld id="{BCDE79FB-97BA-492B-8D57-F1373F9ADA95}" type="slidenum">
              <a:rPr lang="en-US" smtClean="0"/>
              <a:t>91</a:t>
            </a:fld>
            <a:endParaRPr lang="en-US"/>
          </a:p>
        </p:txBody>
      </p:sp>
      <p:sp>
        <p:nvSpPr>
          <p:cNvPr id="9" name="Text Placeholder 9">
            <a:extLst>
              <a:ext uri="{FF2B5EF4-FFF2-40B4-BE49-F238E27FC236}">
                <a16:creationId xmlns:a16="http://schemas.microsoft.com/office/drawing/2014/main" id="{861E50D2-D278-77AD-D58E-FB7CEA324A80}"/>
              </a:ext>
            </a:extLst>
          </p:cNvPr>
          <p:cNvSpPr txBox="1">
            <a:spLocks/>
          </p:cNvSpPr>
          <p:nvPr/>
        </p:nvSpPr>
        <p:spPr>
          <a:xfrm>
            <a:off x="1257300" y="2771311"/>
            <a:ext cx="10401300" cy="738664"/>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a:t>
            </a:r>
            <a:r>
              <a:rPr lang="en-US" b="1"/>
              <a:t>submission must include all requirements described in Planning Guide Section 5.3.2(3)</a:t>
            </a:r>
            <a:r>
              <a:rPr lang="en-US"/>
              <a:t>. Upon receipt of the application, ERCOT will notify the Interconnecting Entity (IE) within ten business days if the application fails to include information necessary for approval</a:t>
            </a:r>
          </a:p>
        </p:txBody>
      </p:sp>
      <p:sp>
        <p:nvSpPr>
          <p:cNvPr id="10" name="Text Placeholder 9">
            <a:extLst>
              <a:ext uri="{FF2B5EF4-FFF2-40B4-BE49-F238E27FC236}">
                <a16:creationId xmlns:a16="http://schemas.microsoft.com/office/drawing/2014/main" id="{F833FEFE-8C88-036E-E3E5-282E413AE2D0}"/>
              </a:ext>
            </a:extLst>
          </p:cNvPr>
          <p:cNvSpPr txBox="1">
            <a:spLocks/>
          </p:cNvSpPr>
          <p:nvPr/>
        </p:nvSpPr>
        <p:spPr>
          <a:xfrm>
            <a:off x="1257300" y="3866222"/>
            <a:ext cx="10401300" cy="49244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To allow time for ERCOT’s completeness review, any Generation Project intending to be a WLPUN </a:t>
            </a:r>
            <a:r>
              <a:rPr lang="en-US" b="1"/>
              <a:t>must submit its FIS application to ERCOT by June 26, 2026</a:t>
            </a:r>
          </a:p>
        </p:txBody>
      </p:sp>
      <p:pic>
        <p:nvPicPr>
          <p:cNvPr id="17" name="Graphic 16">
            <a:extLst>
              <a:ext uri="{FF2B5EF4-FFF2-40B4-BE49-F238E27FC236}">
                <a16:creationId xmlns:a16="http://schemas.microsoft.com/office/drawing/2014/main" id="{814E48D3-B20A-B66F-4488-F887DE4FBF7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33399" y="1676400"/>
            <a:ext cx="507415" cy="507415"/>
          </a:xfrm>
          <a:prstGeom prst="rect">
            <a:avLst/>
          </a:prstGeom>
        </p:spPr>
      </p:pic>
      <p:pic>
        <p:nvPicPr>
          <p:cNvPr id="21" name="Graphic 20">
            <a:extLst>
              <a:ext uri="{FF2B5EF4-FFF2-40B4-BE49-F238E27FC236}">
                <a16:creationId xmlns:a16="http://schemas.microsoft.com/office/drawing/2014/main" id="{525211C8-A344-2A11-0BFC-EE735044CAF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33399" y="2830305"/>
            <a:ext cx="507415" cy="507415"/>
          </a:xfrm>
          <a:prstGeom prst="rect">
            <a:avLst/>
          </a:prstGeom>
        </p:spPr>
      </p:pic>
      <p:pic>
        <p:nvPicPr>
          <p:cNvPr id="25" name="Graphic 24">
            <a:extLst>
              <a:ext uri="{FF2B5EF4-FFF2-40B4-BE49-F238E27FC236}">
                <a16:creationId xmlns:a16="http://schemas.microsoft.com/office/drawing/2014/main" id="{25A9DC46-90E3-A8AE-C304-143B21840E0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33400" y="3851250"/>
            <a:ext cx="507415" cy="507415"/>
          </a:xfrm>
          <a:prstGeom prst="rect">
            <a:avLst/>
          </a:prstGeom>
        </p:spPr>
      </p:pic>
    </p:spTree>
    <p:extLst>
      <p:ext uri="{BB962C8B-B14F-4D97-AF65-F5344CB8AC3E}">
        <p14:creationId xmlns:p14="http://schemas.microsoft.com/office/powerpoint/2010/main" val="9364487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D4146-A2A7-9D20-55E7-85BFB3081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65A551-DA84-310F-6FF5-0C85D427DA3A}"/>
              </a:ext>
            </a:extLst>
          </p:cNvPr>
          <p:cNvSpPr>
            <a:spLocks noGrp="1"/>
          </p:cNvSpPr>
          <p:nvPr>
            <p:ph type="title"/>
          </p:nvPr>
        </p:nvSpPr>
        <p:spPr/>
        <p:txBody>
          <a:bodyPr/>
          <a:lstStyle/>
          <a:p>
            <a:r>
              <a:rPr lang="en-US"/>
              <a:t>Q&amp;A: Modifying the LCP or reducing the MW request for base load LLI</a:t>
            </a:r>
          </a:p>
        </p:txBody>
      </p:sp>
      <p:sp>
        <p:nvSpPr>
          <p:cNvPr id="3" name="Text Placeholder 2">
            <a:extLst>
              <a:ext uri="{FF2B5EF4-FFF2-40B4-BE49-F238E27FC236}">
                <a16:creationId xmlns:a16="http://schemas.microsoft.com/office/drawing/2014/main" id="{385FDBEB-2BC1-8E91-A9A5-CEE30E454A28}"/>
              </a:ext>
            </a:extLst>
          </p:cNvPr>
          <p:cNvSpPr>
            <a:spLocks noGrp="1"/>
          </p:cNvSpPr>
          <p:nvPr>
            <p:ph type="body" sz="quarter" idx="16"/>
          </p:nvPr>
        </p:nvSpPr>
        <p:spPr>
          <a:xfrm>
            <a:off x="495300" y="1265583"/>
            <a:ext cx="11187714" cy="4495800"/>
          </a:xfrm>
        </p:spPr>
        <p:txBody>
          <a:bodyPr/>
          <a:lstStyle/>
          <a:p>
            <a:r>
              <a:rPr lang="en-US" b="1">
                <a:solidFill>
                  <a:srgbClr val="00AEC7"/>
                </a:solidFill>
              </a:rPr>
              <a:t>Question: </a:t>
            </a:r>
            <a:r>
              <a:rPr lang="en-US"/>
              <a:t>Can a large load expecting to qualify as base load submit an LCP that differs from the LCP in the qualifying study?</a:t>
            </a:r>
          </a:p>
          <a:p>
            <a:endParaRPr lang="en-US"/>
          </a:p>
          <a:p>
            <a:r>
              <a:rPr lang="en-US" b="1">
                <a:solidFill>
                  <a:srgbClr val="00AEC7"/>
                </a:solidFill>
              </a:rPr>
              <a:t>Answer: </a:t>
            </a:r>
            <a:r>
              <a:rPr lang="en-US"/>
              <a:t>TSPs and ILLEs are permitted and encouraged to submit LCPs that reflect the most realistic picture of the load’s projected ramp schedule. A Batch Zero LCP that shows a slower ramp or a lower MW amount in a given step of the LCP than the qualifying study is permitted. A Batch Zero LCP that shows a faster ramp or a higher MW amount in a given step is not permitted.</a:t>
            </a:r>
          </a:p>
          <a:p>
            <a:endParaRPr lang="en-US"/>
          </a:p>
          <a:p>
            <a:endParaRPr lang="en-US"/>
          </a:p>
          <a:p>
            <a:r>
              <a:rPr lang="en-US" b="1">
                <a:solidFill>
                  <a:srgbClr val="00AEC7"/>
                </a:solidFill>
              </a:rPr>
              <a:t>Question: </a:t>
            </a:r>
            <a:r>
              <a:rPr lang="en-US"/>
              <a:t>Can a large load submit a peak MW amount that differs from the amount in the qualifying study? (e.g. a Large Load was studied for 1000 MW in the qualifying study but wishes to enter Batch Zero with a 600 MW peak demand.)</a:t>
            </a:r>
          </a:p>
          <a:p>
            <a:endParaRPr lang="en-US"/>
          </a:p>
          <a:p>
            <a:r>
              <a:rPr lang="en-US" b="1">
                <a:solidFill>
                  <a:srgbClr val="00AEC7"/>
                </a:solidFill>
              </a:rPr>
              <a:t>Answer: </a:t>
            </a:r>
            <a:r>
              <a:rPr lang="en-US"/>
              <a:t>For both base load and studied load, the ILLE may submit a </a:t>
            </a:r>
            <a:r>
              <a:rPr lang="en-US" b="1"/>
              <a:t>lower</a:t>
            </a:r>
            <a:r>
              <a:rPr lang="en-US"/>
              <a:t> peak MW amount for Batch Zero without penalty. The existing studies will still be considered valid. The ILLE </a:t>
            </a:r>
            <a:r>
              <a:rPr lang="en-US" u="sng"/>
              <a:t>may not</a:t>
            </a:r>
            <a:r>
              <a:rPr lang="en-US"/>
              <a:t> request a peak MW amount that is higher than the amount in the qualifying study.</a:t>
            </a:r>
          </a:p>
        </p:txBody>
      </p:sp>
      <p:sp>
        <p:nvSpPr>
          <p:cNvPr id="4" name="Slide Number Placeholder 3">
            <a:extLst>
              <a:ext uri="{FF2B5EF4-FFF2-40B4-BE49-F238E27FC236}">
                <a16:creationId xmlns:a16="http://schemas.microsoft.com/office/drawing/2014/main" id="{9900A86A-3F90-11BB-4FC5-BD52976DD8A9}"/>
              </a:ext>
            </a:extLst>
          </p:cNvPr>
          <p:cNvSpPr>
            <a:spLocks noGrp="1"/>
          </p:cNvSpPr>
          <p:nvPr>
            <p:ph type="sldNum" sz="quarter" idx="12"/>
          </p:nvPr>
        </p:nvSpPr>
        <p:spPr/>
        <p:txBody>
          <a:bodyPr/>
          <a:lstStyle/>
          <a:p>
            <a:fld id="{BCDE79FB-97BA-492B-8D57-F1373F9ADA95}" type="slidenum">
              <a:rPr lang="en-US" smtClean="0"/>
              <a:t>92</a:t>
            </a:fld>
            <a:endParaRPr lang="en-US"/>
          </a:p>
        </p:txBody>
      </p:sp>
      <p:sp>
        <p:nvSpPr>
          <p:cNvPr id="5" name="Rectangle 4">
            <a:extLst>
              <a:ext uri="{FF2B5EF4-FFF2-40B4-BE49-F238E27FC236}">
                <a16:creationId xmlns:a16="http://schemas.microsoft.com/office/drawing/2014/main" id="{4691808B-E5D1-42EE-18A3-0119FA9E62C3}"/>
              </a:ext>
            </a:extLst>
          </p:cNvPr>
          <p:cNvSpPr>
            <a:spLocks/>
          </p:cNvSpPr>
          <p:nvPr/>
        </p:nvSpPr>
        <p:spPr>
          <a:xfrm>
            <a:off x="2457972" y="6084984"/>
            <a:ext cx="7254815"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a:solidFill>
                  <a:schemeClr val="tx1"/>
                </a:solidFill>
              </a:rPr>
              <a:t>Additional information available from updated FAQs</a:t>
            </a:r>
          </a:p>
        </p:txBody>
      </p:sp>
    </p:spTree>
    <p:extLst>
      <p:ext uri="{BB962C8B-B14F-4D97-AF65-F5344CB8AC3E}">
        <p14:creationId xmlns:p14="http://schemas.microsoft.com/office/powerpoint/2010/main" val="5057779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AC20-6E60-7AB2-AF28-AD0215319D55}"/>
              </a:ext>
            </a:extLst>
          </p:cNvPr>
          <p:cNvSpPr>
            <a:spLocks noGrp="1"/>
          </p:cNvSpPr>
          <p:nvPr>
            <p:ph type="title"/>
          </p:nvPr>
        </p:nvSpPr>
        <p:spPr/>
        <p:txBody>
          <a:bodyPr/>
          <a:lstStyle/>
          <a:p>
            <a:r>
              <a:rPr lang="en-US"/>
              <a:t>Batch Zero Q&amp;A: Studied Load Treatment for Portion of Base Load LLI</a:t>
            </a:r>
          </a:p>
        </p:txBody>
      </p:sp>
      <p:sp>
        <p:nvSpPr>
          <p:cNvPr id="3" name="Text Placeholder 2">
            <a:extLst>
              <a:ext uri="{FF2B5EF4-FFF2-40B4-BE49-F238E27FC236}">
                <a16:creationId xmlns:a16="http://schemas.microsoft.com/office/drawing/2014/main" id="{8A2D269E-8844-9D07-C980-9EC1B737E200}"/>
              </a:ext>
            </a:extLst>
          </p:cNvPr>
          <p:cNvSpPr>
            <a:spLocks noGrp="1"/>
          </p:cNvSpPr>
          <p:nvPr>
            <p:ph type="body" sz="quarter" idx="16"/>
          </p:nvPr>
        </p:nvSpPr>
        <p:spPr/>
        <p:txBody>
          <a:bodyPr/>
          <a:lstStyle/>
          <a:p>
            <a:r>
              <a:rPr lang="en-US" b="1">
                <a:solidFill>
                  <a:srgbClr val="00AEC7"/>
                </a:solidFill>
              </a:rPr>
              <a:t>Question: </a:t>
            </a:r>
            <a:r>
              <a:rPr lang="en-US"/>
              <a:t>Can an interconnection request projected to qualify as base load be split so that the initial portion of the LCP qualifies as base load while the remainder of the LCP enters Batch Zero as studied load instead? Both portions would rely on the same set of studies for qualification.</a:t>
            </a:r>
          </a:p>
          <a:p>
            <a:endParaRPr lang="en-US"/>
          </a:p>
          <a:p>
            <a:r>
              <a:rPr lang="en-US" b="1">
                <a:solidFill>
                  <a:srgbClr val="00AEC7"/>
                </a:solidFill>
              </a:rPr>
              <a:t>Answer: </a:t>
            </a:r>
            <a:r>
              <a:rPr lang="en-US"/>
              <a:t>ERCOT has determined splitting an interconnection request in this way is permitted under PGRR145.</a:t>
            </a:r>
          </a:p>
          <a:p>
            <a:endParaRPr lang="en-US"/>
          </a:p>
          <a:p>
            <a:r>
              <a:rPr lang="en-US" b="1">
                <a:solidFill>
                  <a:srgbClr val="00AEC7"/>
                </a:solidFill>
              </a:rPr>
              <a:t>In order to make this change,</a:t>
            </a:r>
          </a:p>
          <a:p>
            <a:pPr marL="342900" indent="-342900">
              <a:buFont typeface="+mj-lt"/>
              <a:buAutoNum type="arabicPeriod"/>
            </a:pPr>
            <a:r>
              <a:rPr lang="en-US"/>
              <a:t>The interconnecting TSP, on behalf of the ILLE, should email </a:t>
            </a:r>
            <a:r>
              <a:rPr lang="en-US">
                <a:hlinkClick r:id="rId2"/>
              </a:rPr>
              <a:t>LargeLoadInterconnection@ercot.com</a:t>
            </a:r>
            <a:r>
              <a:rPr lang="en-US"/>
              <a:t> with the request as soon as possible. The request should specify the portion of the qualifying LCP that will be submitted as base load and the portion that will be submitted as studied load.</a:t>
            </a:r>
          </a:p>
          <a:p>
            <a:pPr marL="342900" indent="-342900">
              <a:buFont typeface="+mj-lt"/>
              <a:buAutoNum type="arabicPeriod"/>
            </a:pPr>
            <a:r>
              <a:rPr lang="en-US"/>
              <a:t>ERCOT will issue a second BZ number for the portion of the LCP that will be submitted as studied load and communicate it to the TSP.</a:t>
            </a:r>
          </a:p>
          <a:p>
            <a:pPr marL="342900" indent="-342900">
              <a:buFont typeface="+mj-lt"/>
              <a:buAutoNum type="arabicPeriod"/>
            </a:pPr>
            <a:r>
              <a:rPr lang="en-US"/>
              <a:t>The TSP will need to send ERCOT a complete set of Batch Zero forms for each of the two BZ numbers, with the LIF indicating the desired qualification path. </a:t>
            </a:r>
          </a:p>
        </p:txBody>
      </p:sp>
      <p:sp>
        <p:nvSpPr>
          <p:cNvPr id="4" name="Slide Number Placeholder 3">
            <a:extLst>
              <a:ext uri="{FF2B5EF4-FFF2-40B4-BE49-F238E27FC236}">
                <a16:creationId xmlns:a16="http://schemas.microsoft.com/office/drawing/2014/main" id="{2AF52DE5-48A4-95D7-20E3-9D0F63277ACD}"/>
              </a:ext>
            </a:extLst>
          </p:cNvPr>
          <p:cNvSpPr>
            <a:spLocks noGrp="1"/>
          </p:cNvSpPr>
          <p:nvPr>
            <p:ph type="sldNum" sz="quarter" idx="12"/>
          </p:nvPr>
        </p:nvSpPr>
        <p:spPr/>
        <p:txBody>
          <a:bodyPr/>
          <a:lstStyle/>
          <a:p>
            <a:fld id="{BCDE79FB-97BA-492B-8D57-F1373F9ADA95}" type="slidenum">
              <a:rPr lang="en-US" smtClean="0"/>
              <a:t>93</a:t>
            </a:fld>
            <a:endParaRPr lang="en-US"/>
          </a:p>
        </p:txBody>
      </p:sp>
      <p:sp>
        <p:nvSpPr>
          <p:cNvPr id="5" name="Rectangle 4">
            <a:extLst>
              <a:ext uri="{FF2B5EF4-FFF2-40B4-BE49-F238E27FC236}">
                <a16:creationId xmlns:a16="http://schemas.microsoft.com/office/drawing/2014/main" id="{14BA416C-D8DA-7669-598B-2DCE9014BEAC}"/>
              </a:ext>
            </a:extLst>
          </p:cNvPr>
          <p:cNvSpPr>
            <a:spLocks/>
          </p:cNvSpPr>
          <p:nvPr/>
        </p:nvSpPr>
        <p:spPr>
          <a:xfrm>
            <a:off x="2457972" y="6084984"/>
            <a:ext cx="7254815"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a:solidFill>
                  <a:schemeClr val="tx1"/>
                </a:solidFill>
              </a:rPr>
              <a:t>Additional information available from updated FAQs</a:t>
            </a:r>
          </a:p>
        </p:txBody>
      </p:sp>
    </p:spTree>
    <p:extLst>
      <p:ext uri="{BB962C8B-B14F-4D97-AF65-F5344CB8AC3E}">
        <p14:creationId xmlns:p14="http://schemas.microsoft.com/office/powerpoint/2010/main" val="42182545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EC0D-A40F-B6B4-C715-006DA8B6B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14A09E-1F53-D538-A73F-464F808411A6}"/>
              </a:ext>
            </a:extLst>
          </p:cNvPr>
          <p:cNvSpPr>
            <a:spLocks noGrp="1"/>
          </p:cNvSpPr>
          <p:nvPr>
            <p:ph type="title"/>
          </p:nvPr>
        </p:nvSpPr>
        <p:spPr/>
        <p:txBody>
          <a:bodyPr/>
          <a:lstStyle/>
          <a:p>
            <a:r>
              <a:rPr lang="en-US"/>
              <a:t>Q&amp;A: Sale of a Large Load projected to qualify for Batch Zero</a:t>
            </a:r>
          </a:p>
        </p:txBody>
      </p:sp>
      <p:sp>
        <p:nvSpPr>
          <p:cNvPr id="3" name="Text Placeholder 2">
            <a:extLst>
              <a:ext uri="{FF2B5EF4-FFF2-40B4-BE49-F238E27FC236}">
                <a16:creationId xmlns:a16="http://schemas.microsoft.com/office/drawing/2014/main" id="{DD1B101F-85AF-F559-49B1-18CB4364840D}"/>
              </a:ext>
            </a:extLst>
          </p:cNvPr>
          <p:cNvSpPr>
            <a:spLocks noGrp="1"/>
          </p:cNvSpPr>
          <p:nvPr>
            <p:ph type="body" sz="quarter" idx="16"/>
          </p:nvPr>
        </p:nvSpPr>
        <p:spPr/>
        <p:txBody>
          <a:bodyPr/>
          <a:lstStyle/>
          <a:p>
            <a:r>
              <a:rPr lang="en-US" b="1">
                <a:solidFill>
                  <a:srgbClr val="00AEC7"/>
                </a:solidFill>
              </a:rPr>
              <a:t>Question: </a:t>
            </a:r>
            <a:r>
              <a:rPr lang="en-US"/>
              <a:t>Will the sale by the ILLE of a Large Load interconnection request to another party impact the inclusion of the Large Load in Batch Zero?</a:t>
            </a:r>
          </a:p>
          <a:p>
            <a:endParaRPr lang="en-US"/>
          </a:p>
          <a:p>
            <a:r>
              <a:rPr lang="en-US" b="1">
                <a:solidFill>
                  <a:srgbClr val="00AEC7"/>
                </a:solidFill>
              </a:rPr>
              <a:t>Answer: </a:t>
            </a:r>
            <a:r>
              <a:rPr lang="en-US"/>
              <a:t>A transfer of ownership </a:t>
            </a:r>
            <a:r>
              <a:rPr lang="en-US" u="sng"/>
              <a:t>only</a:t>
            </a:r>
            <a:r>
              <a:rPr lang="en-US"/>
              <a:t> will not impact the inclusion and classification of the Large Load in Batch Zero. The interconnecting TSP should send ERCOT an updated LIF to reflect the new ILLE. Any changes to the load design, end use activity, point of interconnection, or other changes that might impact the electrical characteristics may impact Batch Zero qualification. These will be reviewed on a case-by-case basis.</a:t>
            </a:r>
          </a:p>
          <a:p>
            <a:endParaRPr lang="en-US"/>
          </a:p>
          <a:p>
            <a:endParaRPr lang="en-US"/>
          </a:p>
        </p:txBody>
      </p:sp>
      <p:sp>
        <p:nvSpPr>
          <p:cNvPr id="4" name="Slide Number Placeholder 3">
            <a:extLst>
              <a:ext uri="{FF2B5EF4-FFF2-40B4-BE49-F238E27FC236}">
                <a16:creationId xmlns:a16="http://schemas.microsoft.com/office/drawing/2014/main" id="{271B3B1F-8FEE-A0EA-555B-912D9E0588CF}"/>
              </a:ext>
            </a:extLst>
          </p:cNvPr>
          <p:cNvSpPr>
            <a:spLocks noGrp="1"/>
          </p:cNvSpPr>
          <p:nvPr>
            <p:ph type="sldNum" sz="quarter" idx="12"/>
          </p:nvPr>
        </p:nvSpPr>
        <p:spPr/>
        <p:txBody>
          <a:bodyPr/>
          <a:lstStyle/>
          <a:p>
            <a:fld id="{BCDE79FB-97BA-492B-8D57-F1373F9ADA95}" type="slidenum">
              <a:rPr lang="en-US" smtClean="0"/>
              <a:t>94</a:t>
            </a:fld>
            <a:endParaRPr lang="en-US"/>
          </a:p>
        </p:txBody>
      </p:sp>
      <p:sp>
        <p:nvSpPr>
          <p:cNvPr id="5" name="Rectangle 4">
            <a:extLst>
              <a:ext uri="{FF2B5EF4-FFF2-40B4-BE49-F238E27FC236}">
                <a16:creationId xmlns:a16="http://schemas.microsoft.com/office/drawing/2014/main" id="{B5091138-56AC-1BCB-9238-5CF5402C7E82}"/>
              </a:ext>
            </a:extLst>
          </p:cNvPr>
          <p:cNvSpPr>
            <a:spLocks/>
          </p:cNvSpPr>
          <p:nvPr/>
        </p:nvSpPr>
        <p:spPr>
          <a:xfrm>
            <a:off x="2457972" y="6084984"/>
            <a:ext cx="7254815"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a:solidFill>
                  <a:schemeClr val="tx1"/>
                </a:solidFill>
              </a:rPr>
              <a:t>Additional information available from updated FAQs</a:t>
            </a:r>
          </a:p>
        </p:txBody>
      </p:sp>
    </p:spTree>
    <p:extLst>
      <p:ext uri="{BB962C8B-B14F-4D97-AF65-F5344CB8AC3E}">
        <p14:creationId xmlns:p14="http://schemas.microsoft.com/office/powerpoint/2010/main" val="41185877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0DBA2-9726-1AD6-7002-63873CA852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A1808-4DAE-318A-647E-1D85293E3F4C}"/>
              </a:ext>
            </a:extLst>
          </p:cNvPr>
          <p:cNvSpPr>
            <a:spLocks noGrp="1"/>
          </p:cNvSpPr>
          <p:nvPr>
            <p:ph type="title"/>
          </p:nvPr>
        </p:nvSpPr>
        <p:spPr/>
        <p:txBody>
          <a:bodyPr/>
          <a:lstStyle/>
          <a:p>
            <a:r>
              <a:rPr lang="en-US"/>
              <a:t>Q&amp;A: Refundability of Security for Large Loads </a:t>
            </a:r>
          </a:p>
        </p:txBody>
      </p:sp>
      <p:sp>
        <p:nvSpPr>
          <p:cNvPr id="3" name="Text Placeholder 2">
            <a:extLst>
              <a:ext uri="{FF2B5EF4-FFF2-40B4-BE49-F238E27FC236}">
                <a16:creationId xmlns:a16="http://schemas.microsoft.com/office/drawing/2014/main" id="{3F3CA003-683B-579E-C4B5-997628979004}"/>
              </a:ext>
            </a:extLst>
          </p:cNvPr>
          <p:cNvSpPr>
            <a:spLocks noGrp="1"/>
          </p:cNvSpPr>
          <p:nvPr>
            <p:ph type="body" sz="quarter" idx="16"/>
          </p:nvPr>
        </p:nvSpPr>
        <p:spPr/>
        <p:txBody>
          <a:bodyPr vert="horz" wrap="square" lIns="0" tIns="0" rIns="0" bIns="0" rtlCol="0" anchor="t">
            <a:noAutofit/>
          </a:bodyPr>
          <a:lstStyle/>
          <a:p>
            <a:r>
              <a:rPr lang="en-US" b="1">
                <a:solidFill>
                  <a:srgbClr val="00AEC7"/>
                </a:solidFill>
              </a:rPr>
              <a:t>Question: </a:t>
            </a:r>
            <a:r>
              <a:rPr lang="en-US"/>
              <a:t>If an ILLE modifies its LCP to show a lower MW amount before July 10, can it also lower its posted security or receive a refund for a portion of its direct interconnection costs?</a:t>
            </a:r>
          </a:p>
          <a:p>
            <a:endParaRPr lang="en-US"/>
          </a:p>
          <a:p>
            <a:r>
              <a:rPr lang="en-US" b="1">
                <a:solidFill>
                  <a:srgbClr val="00AEC7"/>
                </a:solidFill>
              </a:rPr>
              <a:t>Answer: </a:t>
            </a:r>
            <a:r>
              <a:rPr lang="en-US"/>
              <a:t>PGRR145 does not address refundability of financial security or direct interconnection costs. The ILLE's recourse is with its Interconnecting TSP or DSP directly.</a:t>
            </a:r>
          </a:p>
          <a:p>
            <a:endParaRPr lang="en-US"/>
          </a:p>
          <a:p>
            <a:endParaRPr lang="en-US"/>
          </a:p>
        </p:txBody>
      </p:sp>
      <p:sp>
        <p:nvSpPr>
          <p:cNvPr id="4" name="Slide Number Placeholder 3">
            <a:extLst>
              <a:ext uri="{FF2B5EF4-FFF2-40B4-BE49-F238E27FC236}">
                <a16:creationId xmlns:a16="http://schemas.microsoft.com/office/drawing/2014/main" id="{3F8EB45C-1323-38C0-C411-36C217843317}"/>
              </a:ext>
            </a:extLst>
          </p:cNvPr>
          <p:cNvSpPr>
            <a:spLocks noGrp="1"/>
          </p:cNvSpPr>
          <p:nvPr>
            <p:ph type="sldNum" sz="quarter" idx="12"/>
          </p:nvPr>
        </p:nvSpPr>
        <p:spPr/>
        <p:txBody>
          <a:bodyPr/>
          <a:lstStyle/>
          <a:p>
            <a:fld id="{BCDE79FB-97BA-492B-8D57-F1373F9ADA95}" type="slidenum">
              <a:rPr lang="en-US" smtClean="0"/>
              <a:t>95</a:t>
            </a:fld>
            <a:endParaRPr lang="en-US"/>
          </a:p>
        </p:txBody>
      </p:sp>
      <p:sp>
        <p:nvSpPr>
          <p:cNvPr id="5" name="Rectangle 4">
            <a:extLst>
              <a:ext uri="{FF2B5EF4-FFF2-40B4-BE49-F238E27FC236}">
                <a16:creationId xmlns:a16="http://schemas.microsoft.com/office/drawing/2014/main" id="{401607BB-2C82-6E91-B385-2778BC9B9513}"/>
              </a:ext>
            </a:extLst>
          </p:cNvPr>
          <p:cNvSpPr>
            <a:spLocks/>
          </p:cNvSpPr>
          <p:nvPr/>
        </p:nvSpPr>
        <p:spPr>
          <a:xfrm>
            <a:off x="2457972" y="6084984"/>
            <a:ext cx="7254815"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a:solidFill>
                  <a:schemeClr val="tx1"/>
                </a:solidFill>
              </a:rPr>
              <a:t>Additional information available from updated FAQs</a:t>
            </a:r>
          </a:p>
        </p:txBody>
      </p:sp>
    </p:spTree>
    <p:extLst>
      <p:ext uri="{BB962C8B-B14F-4D97-AF65-F5344CB8AC3E}">
        <p14:creationId xmlns:p14="http://schemas.microsoft.com/office/powerpoint/2010/main" val="19599180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D241E-8E14-4825-93E8-B1333A5673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A96B2-B5BE-7116-DF03-27FEB105D17A}"/>
              </a:ext>
            </a:extLst>
          </p:cNvPr>
          <p:cNvSpPr>
            <a:spLocks noGrp="1"/>
          </p:cNvSpPr>
          <p:nvPr>
            <p:ph type="title"/>
          </p:nvPr>
        </p:nvSpPr>
        <p:spPr/>
        <p:txBody>
          <a:bodyPr/>
          <a:lstStyle/>
          <a:p>
            <a:r>
              <a:rPr lang="en-US"/>
              <a:t>Q&amp;A: Section 9.7(2) and (3) Disclosures</a:t>
            </a:r>
          </a:p>
        </p:txBody>
      </p:sp>
      <p:sp>
        <p:nvSpPr>
          <p:cNvPr id="3" name="Text Placeholder 2">
            <a:extLst>
              <a:ext uri="{FF2B5EF4-FFF2-40B4-BE49-F238E27FC236}">
                <a16:creationId xmlns:a16="http://schemas.microsoft.com/office/drawing/2014/main" id="{BA1A207D-3198-F3C6-C51B-0B0C30E7D72B}"/>
              </a:ext>
            </a:extLst>
          </p:cNvPr>
          <p:cNvSpPr>
            <a:spLocks noGrp="1"/>
          </p:cNvSpPr>
          <p:nvPr>
            <p:ph type="body" sz="quarter" idx="16"/>
          </p:nvPr>
        </p:nvSpPr>
        <p:spPr/>
        <p:txBody>
          <a:bodyPr vert="horz" wrap="square" lIns="0" tIns="0" rIns="0" bIns="0" rtlCol="0" anchor="t">
            <a:noAutofit/>
          </a:bodyPr>
          <a:lstStyle/>
          <a:p>
            <a:r>
              <a:rPr lang="en-US" b="1">
                <a:solidFill>
                  <a:srgbClr val="00AEC7"/>
                </a:solidFill>
              </a:rPr>
              <a:t>Question: </a:t>
            </a:r>
            <a:r>
              <a:rPr lang="en-US"/>
              <a:t>What information does an ILLE need to disclose to satisfy the requirements in Section 9.7(2) and (3)?</a:t>
            </a:r>
          </a:p>
          <a:p>
            <a:endParaRPr lang="en-US"/>
          </a:p>
          <a:p>
            <a:r>
              <a:rPr lang="en-US" b="1">
                <a:solidFill>
                  <a:srgbClr val="00AEC7"/>
                </a:solidFill>
              </a:rPr>
              <a:t>Answer: </a:t>
            </a:r>
            <a:r>
              <a:rPr lang="en-US"/>
              <a:t>To satisfy Section 9.7(2), an ILLE must disclose its plans, expected timing, and progress for site-related studies and engineering services required before energization.  Similarly, for Section 9.7(3), the ILLE must disclose its plans, expected timing, and current progress for obtaining non-ministerial discretionary approvals from state and local regulatory authorities required for the development before energization.  An ILLE is not required to provide its actual studies or documents related to the ILLE’s efforts to obtain non-ministerial discretionary approvals.  However, ERCOT may request such information to verify the ILLE's attestation; an ILLE that cannot substantiate its attestation is subject to removal</a:t>
            </a:r>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24B67717-3219-8E4D-5814-05707E9DE513}"/>
              </a:ext>
            </a:extLst>
          </p:cNvPr>
          <p:cNvSpPr>
            <a:spLocks noGrp="1"/>
          </p:cNvSpPr>
          <p:nvPr>
            <p:ph type="sldNum" sz="quarter" idx="12"/>
          </p:nvPr>
        </p:nvSpPr>
        <p:spPr/>
        <p:txBody>
          <a:bodyPr/>
          <a:lstStyle/>
          <a:p>
            <a:fld id="{BCDE79FB-97BA-492B-8D57-F1373F9ADA95}" type="slidenum">
              <a:rPr lang="en-US" smtClean="0"/>
              <a:t>96</a:t>
            </a:fld>
            <a:endParaRPr lang="en-US"/>
          </a:p>
        </p:txBody>
      </p:sp>
      <p:sp>
        <p:nvSpPr>
          <p:cNvPr id="5" name="Rectangle 4">
            <a:extLst>
              <a:ext uri="{FF2B5EF4-FFF2-40B4-BE49-F238E27FC236}">
                <a16:creationId xmlns:a16="http://schemas.microsoft.com/office/drawing/2014/main" id="{FFBF128D-80F1-9070-71DB-1B22BF58D92C}"/>
              </a:ext>
            </a:extLst>
          </p:cNvPr>
          <p:cNvSpPr>
            <a:spLocks/>
          </p:cNvSpPr>
          <p:nvPr/>
        </p:nvSpPr>
        <p:spPr>
          <a:xfrm>
            <a:off x="2457972" y="6084984"/>
            <a:ext cx="7254815"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a:solidFill>
                  <a:schemeClr val="tx1"/>
                </a:solidFill>
              </a:rPr>
              <a:t>Additional information available from updated FAQs</a:t>
            </a:r>
          </a:p>
        </p:txBody>
      </p:sp>
    </p:spTree>
    <p:extLst>
      <p:ext uri="{BB962C8B-B14F-4D97-AF65-F5344CB8AC3E}">
        <p14:creationId xmlns:p14="http://schemas.microsoft.com/office/powerpoint/2010/main" val="23959316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5000A-E4A9-05BA-BED1-76107D3466DD}"/>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443D3FF-365A-9B5E-FC0A-F741078CFAE4}"/>
              </a:ext>
            </a:extLst>
          </p:cNvPr>
          <p:cNvGraphicFramePr>
            <a:graphicFrameLocks noChangeAspect="1"/>
          </p:cNvGraphicFramePr>
          <p:nvPr>
            <p:custDataLst>
              <p:tags r:id="rId1"/>
            </p:custDataLst>
            <p:extLst>
              <p:ext uri="{D42A27DB-BD31-4B8C-83A1-F6EECF244321}">
                <p14:modId xmlns:p14="http://schemas.microsoft.com/office/powerpoint/2010/main" val="423133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5" progId="TCLayout.ActiveDocument.1">
                  <p:embed/>
                </p:oleObj>
              </mc:Choice>
              <mc:Fallback>
                <p:oleObj name="think-cell Slide" r:id="rId12" imgW="404" imgH="405" progId="TCLayout.ActiveDocument.1">
                  <p:embed/>
                  <p:pic>
                    <p:nvPicPr>
                      <p:cNvPr id="5" name="think-cell data - do not delete" hidden="1">
                        <a:extLst>
                          <a:ext uri="{FF2B5EF4-FFF2-40B4-BE49-F238E27FC236}">
                            <a16:creationId xmlns:a16="http://schemas.microsoft.com/office/drawing/2014/main" id="{4443D3FF-365A-9B5E-FC0A-F741078CFAE4}"/>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149BB61B-0B03-6EB1-2B20-7C536EFE8038}"/>
              </a:ext>
            </a:extLst>
          </p:cNvPr>
          <p:cNvSpPr>
            <a:spLocks noGrp="1"/>
          </p:cNvSpPr>
          <p:nvPr>
            <p:ph type="title"/>
          </p:nvPr>
        </p:nvSpPr>
        <p:spPr>
          <a:xfrm>
            <a:off x="1257300" y="457200"/>
            <a:ext cx="10401300" cy="332399"/>
          </a:xfrm>
        </p:spPr>
        <p:txBody>
          <a:bodyPr vert="horz">
            <a:spAutoFit/>
          </a:bodyPr>
          <a:lstStyle/>
          <a:p>
            <a:r>
              <a:rPr lang="en-US"/>
              <a:t>Update to Forms and Attestations</a:t>
            </a:r>
          </a:p>
        </p:txBody>
      </p:sp>
      <p:sp>
        <p:nvSpPr>
          <p:cNvPr id="3" name="Slide Number Placeholder 4">
            <a:extLst>
              <a:ext uri="{FF2B5EF4-FFF2-40B4-BE49-F238E27FC236}">
                <a16:creationId xmlns:a16="http://schemas.microsoft.com/office/drawing/2014/main" id="{507371AE-309B-3E0E-2E90-4571403B597E}"/>
              </a:ext>
            </a:extLst>
          </p:cNvPr>
          <p:cNvSpPr>
            <a:spLocks noGrp="1"/>
          </p:cNvSpPr>
          <p:nvPr>
            <p:ph type="sldNum" sz="quarter" idx="12"/>
          </p:nvPr>
        </p:nvSpPr>
        <p:spPr/>
        <p:txBody>
          <a:bodyPr/>
          <a:lstStyle/>
          <a:p>
            <a:fld id="{BCDE79FB-97BA-492B-8D57-F1373F9ADA95}" type="slidenum">
              <a:rPr lang="en-US" smtClean="0"/>
              <a:t>97</a:t>
            </a:fld>
            <a:endParaRPr lang="en-US"/>
          </a:p>
        </p:txBody>
      </p:sp>
      <p:grpSp>
        <p:nvGrpSpPr>
          <p:cNvPr id="19" name="Group 18">
            <a:extLst>
              <a:ext uri="{FF2B5EF4-FFF2-40B4-BE49-F238E27FC236}">
                <a16:creationId xmlns:a16="http://schemas.microsoft.com/office/drawing/2014/main" id="{20E5E749-6F92-BB15-084E-41E718176251}"/>
              </a:ext>
            </a:extLst>
          </p:cNvPr>
          <p:cNvGrpSpPr/>
          <p:nvPr/>
        </p:nvGrpSpPr>
        <p:grpSpPr>
          <a:xfrm>
            <a:off x="7137794" y="1072962"/>
            <a:ext cx="4520806" cy="266608"/>
            <a:chOff x="1257300" y="1284810"/>
            <a:chExt cx="7121705" cy="220337"/>
          </a:xfrm>
        </p:grpSpPr>
        <p:cxnSp>
          <p:nvCxnSpPr>
            <p:cNvPr id="20" name="LineBasicDefault 292">
              <a:extLst>
                <a:ext uri="{FF2B5EF4-FFF2-40B4-BE49-F238E27FC236}">
                  <a16:creationId xmlns:a16="http://schemas.microsoft.com/office/drawing/2014/main" id="{ACFCC5C3-012B-DCA4-2C51-0A711456845F}"/>
                </a:ext>
              </a:extLst>
            </p:cNvPr>
            <p:cNvCxnSpPr>
              <a:cxnSpLocks/>
            </p:cNvCxnSpPr>
            <p:nvPr>
              <p:custDataLst>
                <p:tags r:id="rId10"/>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EB78E4E-7DEA-417E-0649-7D93177F6600}"/>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updates</a:t>
              </a:r>
              <a:endParaRPr lang="en-US" sz="1400" noProof="1"/>
            </a:p>
          </p:txBody>
        </p:sp>
      </p:grpSp>
      <p:grpSp>
        <p:nvGrpSpPr>
          <p:cNvPr id="22" name="ChevronBlue 70">
            <a:extLst>
              <a:ext uri="{FF2B5EF4-FFF2-40B4-BE49-F238E27FC236}">
                <a16:creationId xmlns:a16="http://schemas.microsoft.com/office/drawing/2014/main" id="{34109310-01C4-6798-713C-DB5D934E1DA1}"/>
              </a:ext>
            </a:extLst>
          </p:cNvPr>
          <p:cNvGrpSpPr>
            <a:grpSpLocks noChangeAspect="1"/>
          </p:cNvGrpSpPr>
          <p:nvPr>
            <p:custDataLst>
              <p:tags r:id="rId2"/>
            </p:custDataLst>
          </p:nvPr>
        </p:nvGrpSpPr>
        <p:grpSpPr>
          <a:xfrm>
            <a:off x="6239288" y="1126920"/>
            <a:ext cx="396228" cy="396228"/>
            <a:chOff x="1016000" y="1016000"/>
            <a:chExt cx="396228" cy="396228"/>
          </a:xfrm>
        </p:grpSpPr>
        <p:sp>
          <p:nvSpPr>
            <p:cNvPr id="23" name="Oval 22">
              <a:extLst>
                <a:ext uri="{FF2B5EF4-FFF2-40B4-BE49-F238E27FC236}">
                  <a16:creationId xmlns:a16="http://schemas.microsoft.com/office/drawing/2014/main" id="{C660BF73-C4EB-FABB-5CE9-AE036E97DCC4}"/>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67FCF633-8B25-FB58-A5C8-66DD44B2EA34}"/>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grpSp>
        <p:nvGrpSpPr>
          <p:cNvPr id="31" name="Group 30">
            <a:extLst>
              <a:ext uri="{FF2B5EF4-FFF2-40B4-BE49-F238E27FC236}">
                <a16:creationId xmlns:a16="http://schemas.microsoft.com/office/drawing/2014/main" id="{8842E100-3CAC-01E7-DC77-3D9AB9DA5358}"/>
              </a:ext>
            </a:extLst>
          </p:cNvPr>
          <p:cNvGrpSpPr/>
          <p:nvPr/>
        </p:nvGrpSpPr>
        <p:grpSpPr>
          <a:xfrm>
            <a:off x="1216204" y="1072962"/>
            <a:ext cx="4520806" cy="266608"/>
            <a:chOff x="1257300" y="1284810"/>
            <a:chExt cx="7121705" cy="220337"/>
          </a:xfrm>
        </p:grpSpPr>
        <p:cxnSp>
          <p:nvCxnSpPr>
            <p:cNvPr id="32" name="LineBasicDefault 292">
              <a:extLst>
                <a:ext uri="{FF2B5EF4-FFF2-40B4-BE49-F238E27FC236}">
                  <a16:creationId xmlns:a16="http://schemas.microsoft.com/office/drawing/2014/main" id="{D95154BB-6FA9-3530-8B63-786CC3FA3DD0}"/>
                </a:ext>
              </a:extLst>
            </p:cNvPr>
            <p:cNvCxnSpPr>
              <a:cxnSpLocks/>
            </p:cNvCxnSpPr>
            <p:nvPr>
              <p:custDataLst>
                <p:tags r:id="rId9"/>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01ACFA3-E2D0-0397-243D-A4AEC01B7FF8}"/>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noProof="1"/>
                <a:t>Path 9.2.1.1(1)(f) and (g) Attestation</a:t>
              </a:r>
            </a:p>
          </p:txBody>
        </p:sp>
      </p:grpSp>
      <p:grpSp>
        <p:nvGrpSpPr>
          <p:cNvPr id="4" name="Group 3">
            <a:extLst>
              <a:ext uri="{FF2B5EF4-FFF2-40B4-BE49-F238E27FC236}">
                <a16:creationId xmlns:a16="http://schemas.microsoft.com/office/drawing/2014/main" id="{B8B04426-1E1A-E55C-CCC5-1D8441DA5C13}"/>
              </a:ext>
            </a:extLst>
          </p:cNvPr>
          <p:cNvGrpSpPr/>
          <p:nvPr/>
        </p:nvGrpSpPr>
        <p:grpSpPr>
          <a:xfrm>
            <a:off x="7137794" y="1441402"/>
            <a:ext cx="4520806" cy="1154162"/>
            <a:chOff x="7137794" y="1441402"/>
            <a:chExt cx="4520806" cy="1154162"/>
          </a:xfrm>
        </p:grpSpPr>
        <p:sp>
          <p:nvSpPr>
            <p:cNvPr id="10" name="TextBox 9">
              <a:extLst>
                <a:ext uri="{FF2B5EF4-FFF2-40B4-BE49-F238E27FC236}">
                  <a16:creationId xmlns:a16="http://schemas.microsoft.com/office/drawing/2014/main" id="{14BE174B-AE9F-EDF7-17ED-1E11E32F694C}"/>
                </a:ext>
              </a:extLst>
            </p:cNvPr>
            <p:cNvSpPr txBox="1">
              <a:spLocks/>
            </p:cNvSpPr>
            <p:nvPr/>
          </p:nvSpPr>
          <p:spPr>
            <a:xfrm>
              <a:off x="7580376" y="1441402"/>
              <a:ext cx="4078224"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Fillable Notarization field</a:t>
              </a:r>
            </a:p>
            <a:p>
              <a:pPr>
                <a:buNone/>
              </a:pPr>
              <a:r>
                <a:rPr lang="en-US" sz="1400"/>
                <a:t>Updated the </a:t>
              </a:r>
              <a:r>
                <a:rPr lang="en-US" sz="1400" b="1"/>
                <a:t>Designated ILLE</a:t>
              </a:r>
              <a:r>
                <a:rPr lang="en-US" sz="1400"/>
                <a:t> field within the notarization section to be fillable, allowing individuals to complete the form electronically prior to notarization</a:t>
              </a:r>
              <a:endParaRPr lang="en-US" sz="1400" noProof="1"/>
            </a:p>
          </p:txBody>
        </p:sp>
        <p:sp>
          <p:nvSpPr>
            <p:cNvPr id="11" name="TrackerNumBlue 4">
              <a:extLst>
                <a:ext uri="{FF2B5EF4-FFF2-40B4-BE49-F238E27FC236}">
                  <a16:creationId xmlns:a16="http://schemas.microsoft.com/office/drawing/2014/main" id="{AC96E77C-1A60-FD8A-AF0B-25E7497DB826}"/>
                </a:ext>
              </a:extLst>
            </p:cNvPr>
            <p:cNvSpPr/>
            <p:nvPr>
              <p:custDataLst>
                <p:tags r:id="rId8"/>
              </p:custDataLst>
            </p:nvPr>
          </p:nvSpPr>
          <p:spPr>
            <a:xfrm>
              <a:off x="7137794" y="144140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grpSp>
      <p:pic>
        <p:nvPicPr>
          <p:cNvPr id="37" name="Picture 36">
            <a:extLst>
              <a:ext uri="{FF2B5EF4-FFF2-40B4-BE49-F238E27FC236}">
                <a16:creationId xmlns:a16="http://schemas.microsoft.com/office/drawing/2014/main" id="{B1277130-4E57-12B6-B5C2-B200B69F2301}"/>
              </a:ext>
            </a:extLst>
          </p:cNvPr>
          <p:cNvPicPr>
            <a:picLocks noChangeAspect="1"/>
          </p:cNvPicPr>
          <p:nvPr/>
        </p:nvPicPr>
        <p:blipFill>
          <a:blip r:embed="rId15"/>
          <a:srcRect b="30030"/>
          <a:stretch>
            <a:fillRect/>
          </a:stretch>
        </p:blipFill>
        <p:spPr>
          <a:xfrm>
            <a:off x="1216204" y="1414221"/>
            <a:ext cx="4520805" cy="2209551"/>
          </a:xfrm>
          <a:prstGeom prst="rect">
            <a:avLst/>
          </a:prstGeom>
        </p:spPr>
      </p:pic>
      <p:sp>
        <p:nvSpPr>
          <p:cNvPr id="17" name="Rectangle 16">
            <a:extLst>
              <a:ext uri="{FF2B5EF4-FFF2-40B4-BE49-F238E27FC236}">
                <a16:creationId xmlns:a16="http://schemas.microsoft.com/office/drawing/2014/main" id="{55A50DAB-3181-3335-9D3A-D5B11946B927}"/>
              </a:ext>
            </a:extLst>
          </p:cNvPr>
          <p:cNvSpPr>
            <a:spLocks/>
          </p:cNvSpPr>
          <p:nvPr/>
        </p:nvSpPr>
        <p:spPr>
          <a:xfrm>
            <a:off x="1058161" y="1661057"/>
            <a:ext cx="4678848" cy="73269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18" name="TrackerNumBlue 4">
            <a:extLst>
              <a:ext uri="{FF2B5EF4-FFF2-40B4-BE49-F238E27FC236}">
                <a16:creationId xmlns:a16="http://schemas.microsoft.com/office/drawing/2014/main" id="{19C50E2C-B75A-6C52-03C2-E7041393E502}"/>
              </a:ext>
            </a:extLst>
          </p:cNvPr>
          <p:cNvSpPr/>
          <p:nvPr>
            <p:custDataLst>
              <p:tags r:id="rId3"/>
            </p:custDataLst>
          </p:nvPr>
        </p:nvSpPr>
        <p:spPr>
          <a:xfrm>
            <a:off x="918491" y="1608395"/>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55" name="5. Source">
            <a:extLst>
              <a:ext uri="{FF2B5EF4-FFF2-40B4-BE49-F238E27FC236}">
                <a16:creationId xmlns:a16="http://schemas.microsoft.com/office/drawing/2014/main" id="{4CC2D00A-47A7-C8A8-9EE2-3BA11BB15789}"/>
              </a:ext>
            </a:extLst>
          </p:cNvPr>
          <p:cNvSpPr txBox="1"/>
          <p:nvPr>
            <p:custDataLst>
              <p:tags r:id="rId4"/>
            </p:custDataLst>
          </p:nvPr>
        </p:nvSpPr>
        <p:spPr>
          <a:xfrm>
            <a:off x="1257300" y="6637087"/>
            <a:ext cx="9351818" cy="138499"/>
          </a:xfrm>
          <a:prstGeom prst="rect">
            <a:avLst/>
          </a:prstGeom>
          <a:noFill/>
        </p:spPr>
        <p:txBody>
          <a:bodyPr vert="horz" wrap="square" lIns="0" tIns="0" rIns="0" bIns="0" rtlCol="0" anchor="b" anchorCtr="0">
            <a:spAutoFit/>
          </a:bodyPr>
          <a:lstStyle/>
          <a:p>
            <a:r>
              <a:rPr lang="fr-FR" sz="900"/>
              <a:t>Source: ERCOT Large </a:t>
            </a:r>
            <a:r>
              <a:rPr lang="fr-FR" sz="900" err="1"/>
              <a:t>Load</a:t>
            </a:r>
            <a:r>
              <a:rPr lang="fr-FR" sz="900"/>
              <a:t> </a:t>
            </a:r>
            <a:r>
              <a:rPr lang="fr-FR" sz="900" err="1"/>
              <a:t>Integration</a:t>
            </a:r>
            <a:r>
              <a:rPr lang="fr-FR" sz="900"/>
              <a:t>- Batch Zero </a:t>
            </a:r>
            <a:r>
              <a:rPr lang="fr-FR" sz="900" err="1"/>
              <a:t>Interconnection</a:t>
            </a:r>
            <a:r>
              <a:rPr lang="fr-FR" sz="900"/>
              <a:t> Study Process https://www.ercot.com/services/rq/large-load-integration </a:t>
            </a:r>
            <a:endParaRPr lang="en-US" sz="900"/>
          </a:p>
        </p:txBody>
      </p:sp>
      <p:grpSp>
        <p:nvGrpSpPr>
          <p:cNvPr id="56" name="Group 55">
            <a:extLst>
              <a:ext uri="{FF2B5EF4-FFF2-40B4-BE49-F238E27FC236}">
                <a16:creationId xmlns:a16="http://schemas.microsoft.com/office/drawing/2014/main" id="{E06221D3-B207-5881-BD00-A8217E9B3D53}"/>
              </a:ext>
            </a:extLst>
          </p:cNvPr>
          <p:cNvGrpSpPr/>
          <p:nvPr/>
        </p:nvGrpSpPr>
        <p:grpSpPr>
          <a:xfrm>
            <a:off x="1216204" y="3985263"/>
            <a:ext cx="4520806" cy="220337"/>
            <a:chOff x="1257300" y="1284810"/>
            <a:chExt cx="7121705" cy="220337"/>
          </a:xfrm>
        </p:grpSpPr>
        <p:cxnSp>
          <p:nvCxnSpPr>
            <p:cNvPr id="57" name="LineBasicDefault 292">
              <a:extLst>
                <a:ext uri="{FF2B5EF4-FFF2-40B4-BE49-F238E27FC236}">
                  <a16:creationId xmlns:a16="http://schemas.microsoft.com/office/drawing/2014/main" id="{56BDF07C-0517-31D2-AAE9-D0D905900CC0}"/>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B62A8B62-310B-F59C-1B21-15F689080B24}"/>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noProof="1"/>
                <a:t>9.2.2(3) Valid Stability Form</a:t>
              </a:r>
            </a:p>
          </p:txBody>
        </p:sp>
      </p:grpSp>
      <p:pic>
        <p:nvPicPr>
          <p:cNvPr id="59" name="Picture 58">
            <a:extLst>
              <a:ext uri="{FF2B5EF4-FFF2-40B4-BE49-F238E27FC236}">
                <a16:creationId xmlns:a16="http://schemas.microsoft.com/office/drawing/2014/main" id="{B6E4A775-7314-192F-97B7-1FD15E180FD5}"/>
              </a:ext>
            </a:extLst>
          </p:cNvPr>
          <p:cNvPicPr>
            <a:picLocks noChangeAspect="1"/>
          </p:cNvPicPr>
          <p:nvPr/>
        </p:nvPicPr>
        <p:blipFill>
          <a:blip r:embed="rId16"/>
          <a:stretch>
            <a:fillRect/>
          </a:stretch>
        </p:blipFill>
        <p:spPr>
          <a:xfrm>
            <a:off x="1214645" y="4381646"/>
            <a:ext cx="4603985" cy="1717527"/>
          </a:xfrm>
          <a:prstGeom prst="rect">
            <a:avLst/>
          </a:prstGeom>
        </p:spPr>
      </p:pic>
      <p:sp>
        <p:nvSpPr>
          <p:cNvPr id="60" name="Rectangle 59">
            <a:extLst>
              <a:ext uri="{FF2B5EF4-FFF2-40B4-BE49-F238E27FC236}">
                <a16:creationId xmlns:a16="http://schemas.microsoft.com/office/drawing/2014/main" id="{97BC8031-7F31-5E10-0F1E-8990FAE99290}"/>
              </a:ext>
            </a:extLst>
          </p:cNvPr>
          <p:cNvSpPr>
            <a:spLocks/>
          </p:cNvSpPr>
          <p:nvPr/>
        </p:nvSpPr>
        <p:spPr>
          <a:xfrm>
            <a:off x="1058161" y="4404258"/>
            <a:ext cx="4678848" cy="27934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61" name="TrackerNumBlue 4">
            <a:extLst>
              <a:ext uri="{FF2B5EF4-FFF2-40B4-BE49-F238E27FC236}">
                <a16:creationId xmlns:a16="http://schemas.microsoft.com/office/drawing/2014/main" id="{D2803996-4E6B-3E22-4E6E-307086447A11}"/>
              </a:ext>
            </a:extLst>
          </p:cNvPr>
          <p:cNvSpPr/>
          <p:nvPr>
            <p:custDataLst>
              <p:tags r:id="rId5"/>
            </p:custDataLst>
          </p:nvPr>
        </p:nvSpPr>
        <p:spPr>
          <a:xfrm>
            <a:off x="918491" y="4305875"/>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nvGrpSpPr>
          <p:cNvPr id="62" name="Group 61">
            <a:extLst>
              <a:ext uri="{FF2B5EF4-FFF2-40B4-BE49-F238E27FC236}">
                <a16:creationId xmlns:a16="http://schemas.microsoft.com/office/drawing/2014/main" id="{73ED9494-8148-54EF-97EA-4E93C50B8BD5}"/>
              </a:ext>
            </a:extLst>
          </p:cNvPr>
          <p:cNvGrpSpPr/>
          <p:nvPr/>
        </p:nvGrpSpPr>
        <p:grpSpPr>
          <a:xfrm>
            <a:off x="7137794" y="4305875"/>
            <a:ext cx="4520806" cy="938719"/>
            <a:chOff x="7137794" y="1441402"/>
            <a:chExt cx="4520806" cy="938719"/>
          </a:xfrm>
        </p:grpSpPr>
        <p:sp>
          <p:nvSpPr>
            <p:cNvPr id="63" name="TextBox 62">
              <a:extLst>
                <a:ext uri="{FF2B5EF4-FFF2-40B4-BE49-F238E27FC236}">
                  <a16:creationId xmlns:a16="http://schemas.microsoft.com/office/drawing/2014/main" id="{14AB9FBB-1553-C22A-7412-E9AF25DC007F}"/>
                </a:ext>
              </a:extLst>
            </p:cNvPr>
            <p:cNvSpPr txBox="1">
              <a:spLocks/>
            </p:cNvSpPr>
            <p:nvPr/>
          </p:nvSpPr>
          <p:spPr>
            <a:xfrm>
              <a:off x="7580376" y="1441402"/>
              <a:ext cx="4078224" cy="93871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Signature Block</a:t>
              </a:r>
            </a:p>
            <a:p>
              <a:pPr>
                <a:buNone/>
              </a:pPr>
              <a:r>
                <a:rPr lang="en-US" sz="1400"/>
                <a:t>Updated </a:t>
              </a:r>
              <a:r>
                <a:rPr lang="en-US" sz="1400" b="1"/>
                <a:t>“Notarization”</a:t>
              </a:r>
              <a:r>
                <a:rPr lang="en-US" sz="1400"/>
                <a:t> </a:t>
              </a:r>
              <a:r>
                <a:rPr lang="en-US" sz="1400" b="1"/>
                <a:t>to</a:t>
              </a:r>
              <a:r>
                <a:rPr lang="en-US" sz="1400"/>
                <a:t> </a:t>
              </a:r>
              <a:r>
                <a:rPr lang="en-US" sz="1400" b="1"/>
                <a:t>“Signature Block”, </a:t>
              </a:r>
              <a:r>
                <a:rPr lang="en-US" sz="1400"/>
                <a:t>Paragraph (3) of Section 9.2.2 requires a written confirmation, not an attestation</a:t>
              </a:r>
              <a:endParaRPr lang="en-US" sz="1400" b="1"/>
            </a:p>
          </p:txBody>
        </p:sp>
        <p:sp>
          <p:nvSpPr>
            <p:cNvPr id="64" name="TrackerNumBlue 4">
              <a:extLst>
                <a:ext uri="{FF2B5EF4-FFF2-40B4-BE49-F238E27FC236}">
                  <a16:creationId xmlns:a16="http://schemas.microsoft.com/office/drawing/2014/main" id="{A75B79FA-3DC7-3856-0C6F-7CCC20B8D1EC}"/>
                </a:ext>
              </a:extLst>
            </p:cNvPr>
            <p:cNvSpPr/>
            <p:nvPr>
              <p:custDataLst>
                <p:tags r:id="rId6"/>
              </p:custDataLst>
            </p:nvPr>
          </p:nvSpPr>
          <p:spPr>
            <a:xfrm>
              <a:off x="7137794" y="144140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spTree>
    <p:extLst>
      <p:ext uri="{BB962C8B-B14F-4D97-AF65-F5344CB8AC3E}">
        <p14:creationId xmlns:p14="http://schemas.microsoft.com/office/powerpoint/2010/main" val="26167458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E5F3711-8ABE-FB1A-C45E-094A7AE6DAAE}"/>
              </a:ext>
            </a:extLst>
          </p:cNvPr>
          <p:cNvGraphicFramePr>
            <a:graphicFrameLocks noChangeAspect="1"/>
          </p:cNvGraphicFramePr>
          <p:nvPr>
            <p:custDataLst>
              <p:tags r:id="rId1"/>
            </p:custDataLst>
            <p:extLst>
              <p:ext uri="{D42A27DB-BD31-4B8C-83A1-F6EECF244321}">
                <p14:modId xmlns:p14="http://schemas.microsoft.com/office/powerpoint/2010/main" val="2197253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CE5F3711-8ABE-FB1A-C45E-094A7AE6DA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9EDC95F-EED9-21B4-BE61-CEC67D622BF9}"/>
              </a:ext>
            </a:extLst>
          </p:cNvPr>
          <p:cNvSpPr>
            <a:spLocks noGrp="1"/>
          </p:cNvSpPr>
          <p:nvPr>
            <p:ph type="title"/>
          </p:nvPr>
        </p:nvSpPr>
        <p:spPr/>
        <p:txBody>
          <a:bodyPr vert="horz"/>
          <a:lstStyle/>
          <a:p>
            <a:r>
              <a:rPr lang="en-US">
                <a:cs typeface="Arial"/>
              </a:rPr>
              <a:t>Eligibility Criteria and Affiliates and Non-</a:t>
            </a:r>
            <a:r>
              <a:rPr lang="en-US" err="1">
                <a:cs typeface="Arial"/>
              </a:rPr>
              <a:t>Affiliat</a:t>
            </a:r>
            <a:r>
              <a:rPr lang="en-US">
                <a:cs typeface="Arial"/>
              </a:rPr>
              <a:t>es</a:t>
            </a:r>
          </a:p>
        </p:txBody>
      </p:sp>
      <p:sp>
        <p:nvSpPr>
          <p:cNvPr id="3" name="Text Placeholder 9">
            <a:extLst>
              <a:ext uri="{FF2B5EF4-FFF2-40B4-BE49-F238E27FC236}">
                <a16:creationId xmlns:a16="http://schemas.microsoft.com/office/drawing/2014/main" id="{4FFC40BE-741E-8676-88E3-5167E4EA7532}"/>
              </a:ext>
            </a:extLst>
          </p:cNvPr>
          <p:cNvSpPr>
            <a:spLocks noGrp="1"/>
          </p:cNvSpPr>
          <p:nvPr>
            <p:ph type="body" sz="quarter" idx="16"/>
          </p:nvPr>
        </p:nvSpPr>
        <p:spPr/>
        <p:txBody>
          <a:bodyPr vert="horz" wrap="square" lIns="0" tIns="0" rIns="0" bIns="0" rtlCol="0" anchor="t">
            <a:noAutofit/>
          </a:bodyPr>
          <a:lstStyle/>
          <a:p>
            <a:pPr marL="285750" indent="-285750">
              <a:buChar char="•"/>
            </a:pPr>
            <a:r>
              <a:rPr lang="en-US">
                <a:ea typeface="+mn-lt"/>
                <a:cs typeface="+mn-lt"/>
              </a:rPr>
              <a:t>An ILLE may rely on an affiliate to meet the eligibility criteria.  The ILLE's affiliate must qualify as an affiliate under a definition adapted from subparagraphs (A) through (E) of 16 Tex. Admin. Code § 25.5(3).  An ILLE relying on an affiliate </a:t>
            </a:r>
            <a:r>
              <a:rPr lang="en-US" b="1">
                <a:ea typeface="+mn-lt"/>
                <a:cs typeface="+mn-lt"/>
              </a:rPr>
              <a:t>must note that reliance in the first reserved field in Section 4 of the Batch Zero LIF and complete and submit the Affiliate Form </a:t>
            </a:r>
            <a:r>
              <a:rPr lang="en-US">
                <a:ea typeface="+mn-lt"/>
                <a:cs typeface="+mn-lt"/>
              </a:rPr>
              <a:t>posted on the Large Load Integration page.  The ILLE must complete the Affiliate Form for each affiliate it relies on to meet the eligibility criteria.</a:t>
            </a:r>
          </a:p>
          <a:p>
            <a:pPr marL="285750" indent="-285750">
              <a:buChar char="•"/>
            </a:pPr>
            <a:r>
              <a:rPr lang="en-US">
                <a:ea typeface="+mn-lt"/>
                <a:cs typeface="+mn-lt"/>
              </a:rPr>
              <a:t>An ILLE may satisfy one or more eligibility criteria through the actions of a non-affiliated entity that has been designated by the ILLE to perform such actions as the ILLE’s agent under a contractual arrangement.  The ILLE </a:t>
            </a:r>
            <a:r>
              <a:rPr lang="en-US" b="1">
                <a:ea typeface="+mn-lt"/>
                <a:cs typeface="+mn-lt"/>
              </a:rPr>
              <a:t>must note that it designated a non-affiliated entity to satisfy one or more eligibility criteria in the second reserved field in Section 4 of the Batch Zero LIF</a:t>
            </a:r>
            <a:r>
              <a:rPr lang="en-US">
                <a:ea typeface="+mn-lt"/>
                <a:cs typeface="+mn-lt"/>
              </a:rPr>
              <a:t>.  There is not an additional form.  However, during the verification process, ERCOT may request a copy of the contractual arrangement and evidence that the non-affiliated entity satisfied the eligibility criteria on behalf of the ILLE.</a:t>
            </a:r>
            <a:endParaRPr lang="en-US">
              <a:cs typeface="Arial"/>
            </a:endParaRPr>
          </a:p>
          <a:p>
            <a:pPr marL="285750" indent="-285750">
              <a:buChar char="•"/>
            </a:pPr>
            <a:endParaRPr lang="en-US">
              <a:cs typeface="Arial"/>
            </a:endParaRPr>
          </a:p>
          <a:p>
            <a:pPr marL="285750" indent="-285750">
              <a:buChar char="•"/>
            </a:pPr>
            <a:endParaRPr lang="en-US">
              <a:cs typeface="Arial"/>
            </a:endParaRPr>
          </a:p>
        </p:txBody>
      </p:sp>
      <p:sp>
        <p:nvSpPr>
          <p:cNvPr id="4" name="Slide Number Placeholder 5">
            <a:extLst>
              <a:ext uri="{FF2B5EF4-FFF2-40B4-BE49-F238E27FC236}">
                <a16:creationId xmlns:a16="http://schemas.microsoft.com/office/drawing/2014/main" id="{07751765-6D0F-7C7A-EB1E-34476A89C951}"/>
              </a:ext>
            </a:extLst>
          </p:cNvPr>
          <p:cNvSpPr>
            <a:spLocks noGrp="1"/>
          </p:cNvSpPr>
          <p:nvPr>
            <p:ph type="sldNum" sz="quarter" idx="12"/>
          </p:nvPr>
        </p:nvSpPr>
        <p:spPr/>
        <p:txBody>
          <a:bodyPr/>
          <a:lstStyle/>
          <a:p>
            <a:fld id="{BCDE79FB-97BA-492B-8D57-F1373F9ADA95}" type="slidenum">
              <a:rPr lang="en-US" smtClean="0"/>
              <a:t>98</a:t>
            </a:fld>
            <a:endParaRPr lang="en-US"/>
          </a:p>
        </p:txBody>
      </p:sp>
    </p:spTree>
    <p:extLst>
      <p:ext uri="{BB962C8B-B14F-4D97-AF65-F5344CB8AC3E}">
        <p14:creationId xmlns:p14="http://schemas.microsoft.com/office/powerpoint/2010/main" val="28323771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UNDODONOTDELETE" val="0"/>
  <p:tag name="TEMPLATELASTEDITED" val="2021-09-23 06:12 PM"/>
  <p:tag name="LINKEDPICTURESLINKREMOVED" val="True"/>
  <p:tag name="TCCONTRASTACCENTS" val="4|5|6|7|8|9"/>
  <p:tag name="TCLIGHTACCENTS" val="4|5|6|7|8|9"/>
  <p:tag name="ICONLINEFILL" val="Color [A=255, R=255, G=255, B=255]"/>
  <p:tag name="ICONLINEFILLTHEME" val="Text 2"/>
  <p:tag name="THINKCELLPRESENTATIONDONOTDELETE" val="&lt;?xml version=&quot;1.0&quot; encoding=&quot;UTF-16&quot; standalone=&quot;yes&quot;?&gt;&lt;root reqver=&quot;28224&quot;&gt;&lt;version val=&quot;358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2994881114815974854E+00&quot;&gt;&lt;m_msothmcolidx val=&quot;0&quot;/&gt;&lt;m_rgb r=&quot;06&quot; g=&quot;1F&quot; b=&quot;79&quot;/&gt;&lt;/elem&gt;&lt;elem m_fUsage=&quot;1.70999999999999996447E+00&quot;&gt;&lt;m_msothmcolidx val=&quot;0&quot;/&gt;&lt;m_rgb r=&quot;75&quot; g=&quot;9C&quot; b=&quot;EA&quot;/&gt;&lt;/elem&gt;&lt;elem m_fUsage=&quot;1.00817383588184972254E+00&quot;&gt;&lt;m_msothmcolidx val=&quot;0&quot;/&gt;&lt;m_rgb r=&quot;01&quot; g=&quot;59&quot; b=&quot;A2&quot;/&gt;&lt;/elem&gt;&lt;elem m_fUsage=&quot;1.00000000000000000000E+00&quot;&gt;&lt;m_msothmcolidx val=&quot;0&quot;/&gt;&lt;m_rgb r=&quot;C1&quot; g=&quot;D2&quot; b=&quot;F5&quot;/&gt;&lt;/elem&gt;&lt;elem m_fUsage=&quot;7.29000000000000092371E-01&quot;&gt;&lt;m_msothmcolidx val=&quot;0&quot;/&gt;&lt;m_rgb r=&quot;47&quot; g=&quot;73&quot; b=&quot;D2&quot;/&gt;&lt;/elem&gt;&lt;elem m_fUsage=&quot;5.90490000000000181402E-01&quot;&gt;&lt;m_msothmcolidx val=&quot;0&quot;/&gt;&lt;m_rgb r=&quot;22&quot; g=&quot;3C&quot; b=&quot;83&quot;/&gt;&lt;/elem&gt;&lt;elem m_fUsage=&quot;5.31441000000000163261E-01&quot;&gt;&lt;m_msothmcolidx val=&quot;0&quot;/&gt;&lt;m_rgb r=&quot;AF&quot; g=&quot;F5&quot; b=&quot;FF&quot;/&gt;&lt;/elem&gt;&lt;/m_vecMRU&gt;&lt;/m_mruColor&gt;&lt;m_eweekdayFirstOfWeek val=&quot;2&quot;/&gt;&lt;m_eweekdayFirstOfWorkweek val=&quot;2&quot;/&gt;&lt;m_eweekdayFirstOfWeekend val=&quot;7&quot;/&gt;&lt;/CPresentation&gt;&lt;/root&gt;"/>
  <p:tag name="LILLI_DECK_ID" val="439ac0ef-c625-4080-92c7-eb2b30490373"/>
  <p:tag name="ICONENCLOSURE" val="Tru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NAME" val="5. Source"/>
</p:tagLst>
</file>

<file path=ppt/tags/tag10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NAME" val="5. Source"/>
</p:tagLst>
</file>

<file path=ppt/tags/tag10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NAME" val="5. Source"/>
</p:tagLst>
</file>

<file path=ppt/tags/tag110.xml><?xml version="1.0" encoding="utf-8"?>
<p:tagLst xmlns:a="http://schemas.openxmlformats.org/drawingml/2006/main" xmlns:r="http://schemas.openxmlformats.org/officeDocument/2006/relationships" xmlns:p="http://schemas.openxmlformats.org/presentationml/2006/main">
  <p:tag name="NAME" val="5. Source"/>
</p:tagLst>
</file>

<file path=ppt/tags/tag11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NAME" val="5. Source"/>
</p:tagLst>
</file>

<file path=ppt/tags/tag11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NAME" val="5. Source"/>
</p:tagLst>
</file>

<file path=ppt/tags/tag11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NAME" val="5. Source"/>
</p:tagLst>
</file>

<file path=ppt/tags/tag12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NAME" val="5. Source"/>
</p:tagLst>
</file>

<file path=ppt/tags/tag12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Kv2oW6qwNA0dp9bcSmqQ8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DxXfgGz9dqXpqgbqyjvxY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R0WleitzZkoYv.Q0O2XI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ZNGnsrFfA2rWDjAOTb_ga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Ax06GSa8GVhAC1Db5ITqq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x06GSa8GVhAC1Db5ITqq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NAME" val="5. Sourc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NAME" val="5. Source"/>
</p:tagLst>
</file>

<file path=ppt/tags/tag145.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14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7.xml><?xml version="1.0" encoding="utf-8"?>
<p:tagLst xmlns:a="http://schemas.openxmlformats.org/drawingml/2006/main" xmlns:r="http://schemas.openxmlformats.org/officeDocument/2006/relationships" xmlns:p="http://schemas.openxmlformats.org/presentationml/2006/main">
  <p:tag name="NAME" val="TrackerNumBlue"/>
</p:tagLst>
</file>

<file path=ppt/tags/tag148.xml><?xml version="1.0" encoding="utf-8"?>
<p:tagLst xmlns:a="http://schemas.openxmlformats.org/drawingml/2006/main" xmlns:r="http://schemas.openxmlformats.org/officeDocument/2006/relationships" xmlns:p="http://schemas.openxmlformats.org/presentationml/2006/main">
  <p:tag name="NAME" val="TrackerNumBlue"/>
</p:tagLst>
</file>

<file path=ppt/tags/tag149.xml><?xml version="1.0" encoding="utf-8"?>
<p:tagLst xmlns:a="http://schemas.openxmlformats.org/drawingml/2006/main" xmlns:r="http://schemas.openxmlformats.org/officeDocument/2006/relationships" xmlns:p="http://schemas.openxmlformats.org/presentationml/2006/main">
  <p:tag name="NAME" val="TrackerNumBlu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uQWab3r_NyfI4Ca_hri8nw"/>
</p:tagLst>
</file>

<file path=ppt/tags/tag150.xml><?xml version="1.0" encoding="utf-8"?>
<p:tagLst xmlns:a="http://schemas.openxmlformats.org/drawingml/2006/main" xmlns:r="http://schemas.openxmlformats.org/officeDocument/2006/relationships" xmlns:p="http://schemas.openxmlformats.org/presentationml/2006/main">
  <p:tag name="NAME" val="5. Source"/>
</p:tagLst>
</file>

<file path=ppt/tags/tag151.xml><?xml version="1.0" encoding="utf-8"?>
<p:tagLst xmlns:a="http://schemas.openxmlformats.org/drawingml/2006/main" xmlns:r="http://schemas.openxmlformats.org/officeDocument/2006/relationships" xmlns:p="http://schemas.openxmlformats.org/presentationml/2006/main">
  <p:tag name="NAME" val="TrackerNumBlue"/>
</p:tagLst>
</file>

<file path=ppt/tags/tag152.xml><?xml version="1.0" encoding="utf-8"?>
<p:tagLst xmlns:a="http://schemas.openxmlformats.org/drawingml/2006/main" xmlns:r="http://schemas.openxmlformats.org/officeDocument/2006/relationships" xmlns:p="http://schemas.openxmlformats.org/presentationml/2006/main">
  <p:tag name="NAME" val="TrackerNumBlue"/>
</p:tagLst>
</file>

<file path=ppt/tags/tag153.xml><?xml version="1.0" encoding="utf-8"?>
<p:tagLst xmlns:a="http://schemas.openxmlformats.org/drawingml/2006/main" xmlns:r="http://schemas.openxmlformats.org/officeDocument/2006/relationships" xmlns:p="http://schemas.openxmlformats.org/presentationml/2006/main">
  <p:tag name="NAME" val="TrackerNumBlue"/>
</p:tagLst>
</file>

<file path=ppt/tags/tag15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NAME" val="CustomIcon"/>
</p:tagLst>
</file>

<file path=ppt/tags/tag159.xml><?xml version="1.0" encoding="utf-8"?>
<p:tagLst xmlns:a="http://schemas.openxmlformats.org/drawingml/2006/main" xmlns:r="http://schemas.openxmlformats.org/officeDocument/2006/relationships" xmlns:p="http://schemas.openxmlformats.org/presentationml/2006/main">
  <p:tag name="NAME" val="CustomIcon"/>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m6XafhVTL1Yn0C3rnKIFgg"/>
</p:tagLst>
</file>

<file path=ppt/tags/tag160.xml><?xml version="1.0" encoding="utf-8"?>
<p:tagLst xmlns:a="http://schemas.openxmlformats.org/drawingml/2006/main" xmlns:r="http://schemas.openxmlformats.org/officeDocument/2006/relationships" xmlns:p="http://schemas.openxmlformats.org/presentationml/2006/main">
  <p:tag name="NAME" val="CustomIcon"/>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NAME" val="5. Source"/>
</p:tagLst>
</file>

<file path=ppt/tags/tag163.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16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5.xml><?xml version="1.0" encoding="utf-8"?>
<p:tagLst xmlns:a="http://schemas.openxmlformats.org/drawingml/2006/main" xmlns:r="http://schemas.openxmlformats.org/officeDocument/2006/relationships" xmlns:p="http://schemas.openxmlformats.org/presentationml/2006/main">
  <p:tag name="NAME" val="5. Source"/>
</p:tagLst>
</file>

<file path=ppt/tags/tag166.xml><?xml version="1.0" encoding="utf-8"?>
<p:tagLst xmlns:a="http://schemas.openxmlformats.org/drawingml/2006/main" xmlns:r="http://schemas.openxmlformats.org/officeDocument/2006/relationships" xmlns:p="http://schemas.openxmlformats.org/presentationml/2006/main">
  <p:tag name="NAME" val="TrackerNumBlue"/>
</p:tagLst>
</file>

<file path=ppt/tags/tag167.xml><?xml version="1.0" encoding="utf-8"?>
<p:tagLst xmlns:a="http://schemas.openxmlformats.org/drawingml/2006/main" xmlns:r="http://schemas.openxmlformats.org/officeDocument/2006/relationships" xmlns:p="http://schemas.openxmlformats.org/presentationml/2006/main">
  <p:tag name="NAME" val="TrackerNumBlue"/>
</p:tagLst>
</file>

<file path=ppt/tags/tag168.xml><?xml version="1.0" encoding="utf-8"?>
<p:tagLst xmlns:a="http://schemas.openxmlformats.org/drawingml/2006/main" xmlns:r="http://schemas.openxmlformats.org/officeDocument/2006/relationships" xmlns:p="http://schemas.openxmlformats.org/presentationml/2006/main">
  <p:tag name="NAME" val="TrackerNumBlue"/>
</p:tagLst>
</file>

<file path=ppt/tags/tag169.xml><?xml version="1.0" encoding="utf-8"?>
<p:tagLst xmlns:a="http://schemas.openxmlformats.org/drawingml/2006/main" xmlns:r="http://schemas.openxmlformats.org/officeDocument/2006/relationships" xmlns:p="http://schemas.openxmlformats.org/presentationml/2006/main">
  <p:tag name="NAME" val="TrackerNumBlu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NAME" val="TrackerNumBlue"/>
</p:tagLst>
</file>

<file path=ppt/tags/tag171.xml><?xml version="1.0" encoding="utf-8"?>
<p:tagLst xmlns:a="http://schemas.openxmlformats.org/drawingml/2006/main" xmlns:r="http://schemas.openxmlformats.org/officeDocument/2006/relationships" xmlns:p="http://schemas.openxmlformats.org/presentationml/2006/main">
  <p:tag name="NAME" val="TrackerNumBlue"/>
</p:tagLst>
</file>

<file path=ppt/tags/tag17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xml><?xml version="1.0" encoding="utf-8"?>
<p:tagLst xmlns:a="http://schemas.openxmlformats.org/drawingml/2006/main" xmlns:r="http://schemas.openxmlformats.org/officeDocument/2006/relationships" xmlns:p="http://schemas.openxmlformats.org/presentationml/2006/main">
  <p:tag name="NAME" val="5. Source"/>
</p:tagLst>
</file>

<file path=ppt/tags/tag19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NAME" val="5. Source"/>
</p:tagLst>
</file>

<file path=ppt/tags/tag19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TrackerNumWhite"/>
</p:tagLst>
</file>

<file path=ppt/tags/tag20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NAME" val="5. Source"/>
</p:tagLst>
</file>

<file path=ppt/tags/tag20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NAME" val="5. Source"/>
</p:tagLst>
</file>

<file path=ppt/tags/tag20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xml><?xml version="1.0" encoding="utf-8"?>
<p:tagLst xmlns:a="http://schemas.openxmlformats.org/drawingml/2006/main" xmlns:r="http://schemas.openxmlformats.org/officeDocument/2006/relationships" xmlns:p="http://schemas.openxmlformats.org/presentationml/2006/main">
  <p:tag name="NAME" val="TrackerNumWhi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NAME" val="5. Source"/>
</p:tagLst>
</file>

<file path=ppt/tags/tag21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NAME" val="5. Source"/>
</p:tagLst>
</file>

<file path=ppt/tags/tag21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NAME" val="5. Source"/>
</p:tagLst>
</file>

<file path=ppt/tags/tag22.xml><?xml version="1.0" encoding="utf-8"?>
<p:tagLst xmlns:a="http://schemas.openxmlformats.org/drawingml/2006/main" xmlns:r="http://schemas.openxmlformats.org/officeDocument/2006/relationships" xmlns:p="http://schemas.openxmlformats.org/presentationml/2006/main">
  <p:tag name="NAME" val="TrackerNumWhite"/>
</p:tagLst>
</file>

<file path=ppt/tags/tag22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NAME" val="5. Source"/>
</p:tagLst>
</file>

<file path=ppt/tags/tag22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NAME" val="5. Source"/>
</p:tagLst>
</file>

<file path=ppt/tags/tag22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xml><?xml version="1.0" encoding="utf-8"?>
<p:tagLst xmlns:a="http://schemas.openxmlformats.org/drawingml/2006/main" xmlns:r="http://schemas.openxmlformats.org/officeDocument/2006/relationships" xmlns:p="http://schemas.openxmlformats.org/presentationml/2006/main">
  <p:tag name="NAME" val="TrackerNumWhi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NAME" val="5. Source"/>
</p:tagLst>
</file>

<file path=ppt/tags/tag23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NAME" val="5. Source"/>
</p:tagLst>
</file>

<file path=ppt/tags/tag23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NAME" val="5. Source"/>
</p:tagLst>
</file>

<file path=ppt/tags/tag24.xml><?xml version="1.0" encoding="utf-8"?>
<p:tagLst xmlns:a="http://schemas.openxmlformats.org/drawingml/2006/main" xmlns:r="http://schemas.openxmlformats.org/officeDocument/2006/relationships" xmlns:p="http://schemas.openxmlformats.org/presentationml/2006/main">
  <p:tag name="NAME" val="TrackerNumWhite"/>
</p:tagLst>
</file>

<file path=ppt/tags/tag24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NAME" val="5. Source"/>
</p:tagLst>
</file>

<file path=ppt/tags/tag24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25.xml><?xml version="1.0" encoding="utf-8"?>
<p:tagLst xmlns:a="http://schemas.openxmlformats.org/drawingml/2006/main" xmlns:r="http://schemas.openxmlformats.org/officeDocument/2006/relationships" xmlns:p="http://schemas.openxmlformats.org/presentationml/2006/main">
  <p:tag name="NAME" val="TrackerNumWhite"/>
</p:tagLst>
</file>

<file path=ppt/tags/tag250.xml><?xml version="1.0" encoding="utf-8"?>
<p:tagLst xmlns:a="http://schemas.openxmlformats.org/drawingml/2006/main" xmlns:r="http://schemas.openxmlformats.org/officeDocument/2006/relationships" xmlns:p="http://schemas.openxmlformats.org/presentationml/2006/main">
  <p:tag name="NAME" val="5. Sourc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NAME" val="TrackerNumBlue"/>
</p:tagLst>
</file>

<file path=ppt/tags/tag255.xml><?xml version="1.0" encoding="utf-8"?>
<p:tagLst xmlns:a="http://schemas.openxmlformats.org/drawingml/2006/main" xmlns:r="http://schemas.openxmlformats.org/officeDocument/2006/relationships" xmlns:p="http://schemas.openxmlformats.org/presentationml/2006/main">
  <p:tag name="NAME" val="TrackerNumBlue"/>
</p:tagLst>
</file>

<file path=ppt/tags/tag256.xml><?xml version="1.0" encoding="utf-8"?>
<p:tagLst xmlns:a="http://schemas.openxmlformats.org/drawingml/2006/main" xmlns:r="http://schemas.openxmlformats.org/officeDocument/2006/relationships" xmlns:p="http://schemas.openxmlformats.org/presentationml/2006/main">
  <p:tag name="NAME" val="TrackerNumBlue"/>
</p:tagLst>
</file>

<file path=ppt/tags/tag257.xml><?xml version="1.0" encoding="utf-8"?>
<p:tagLst xmlns:a="http://schemas.openxmlformats.org/drawingml/2006/main" xmlns:r="http://schemas.openxmlformats.org/officeDocument/2006/relationships" xmlns:p="http://schemas.openxmlformats.org/presentationml/2006/main">
  <p:tag name="NAME" val="TrackerNumBlue"/>
</p:tagLst>
</file>

<file path=ppt/tags/tag258.xml><?xml version="1.0" encoding="utf-8"?>
<p:tagLst xmlns:a="http://schemas.openxmlformats.org/drawingml/2006/main" xmlns:r="http://schemas.openxmlformats.org/officeDocument/2006/relationships" xmlns:p="http://schemas.openxmlformats.org/presentationml/2006/main">
  <p:tag name="NAME" val="5. Source"/>
</p:tagLst>
</file>

<file path=ppt/tags/tag25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6.xml><?xml version="1.0" encoding="utf-8"?>
<p:tagLst xmlns:a="http://schemas.openxmlformats.org/drawingml/2006/main" xmlns:r="http://schemas.openxmlformats.org/officeDocument/2006/relationships" xmlns:p="http://schemas.openxmlformats.org/presentationml/2006/main">
  <p:tag name="NAME" val="TrackerNumWhite"/>
</p:tagLst>
</file>

<file path=ppt/tags/tag26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NAME" val="5. Source"/>
</p:tagLst>
</file>

<file path=ppt/tags/tag26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NAME" val="5. Source"/>
</p:tagLst>
</file>

<file path=ppt/tags/tag26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6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NAME" val="5. Source"/>
</p:tagLst>
</file>

<file path=ppt/tags/tag27.xml><?xml version="1.0" encoding="utf-8"?>
<p:tagLst xmlns:a="http://schemas.openxmlformats.org/drawingml/2006/main" xmlns:r="http://schemas.openxmlformats.org/officeDocument/2006/relationships" xmlns:p="http://schemas.openxmlformats.org/presentationml/2006/main">
  <p:tag name="NAME" val="TrackerNumWhite"/>
</p:tagLst>
</file>

<file path=ppt/tags/tag27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NAME" val="5. Source"/>
</p:tagLst>
</file>

<file path=ppt/tags/tag27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NAME" val="5. Source"/>
</p:tagLst>
</file>

<file path=ppt/tags/tag27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NAME" val="5. Source"/>
</p:tagLst>
</file>

<file path=ppt/tags/tag28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NAME" val="5. Source"/>
</p:tagLst>
</file>

<file path=ppt/tags/tag28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NAME" val="5. Sourc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29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9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NAME" val="5. Source"/>
</p:tagLst>
</file>

<file path=ppt/tags/tag29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9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NAME" val="5. Source"/>
</p:tagLst>
</file>

<file path=ppt/tags/tag29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9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NAME" val="5. Source"/>
</p:tagLst>
</file>

<file path=ppt/tags/tag30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0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NAME" val="5. Source"/>
</p:tagLst>
</file>

<file path=ppt/tags/tag30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0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NAME" val="5. Sourc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1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1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316.xml><?xml version="1.0" encoding="utf-8"?>
<p:tagLst xmlns:a="http://schemas.openxmlformats.org/drawingml/2006/main" xmlns:r="http://schemas.openxmlformats.org/officeDocument/2006/relationships" xmlns:p="http://schemas.openxmlformats.org/presentationml/2006/main">
  <p:tag name="NAME" val="TrackerNumBlue"/>
</p:tagLst>
</file>

<file path=ppt/tags/tag317.xml><?xml version="1.0" encoding="utf-8"?>
<p:tagLst xmlns:a="http://schemas.openxmlformats.org/drawingml/2006/main" xmlns:r="http://schemas.openxmlformats.org/officeDocument/2006/relationships" xmlns:p="http://schemas.openxmlformats.org/presentationml/2006/main">
  <p:tag name="NAME" val="5. Source"/>
</p:tagLst>
</file>

<file path=ppt/tags/tag318.xml><?xml version="1.0" encoding="utf-8"?>
<p:tagLst xmlns:a="http://schemas.openxmlformats.org/drawingml/2006/main" xmlns:r="http://schemas.openxmlformats.org/officeDocument/2006/relationships" xmlns:p="http://schemas.openxmlformats.org/presentationml/2006/main">
  <p:tag name="NAME" val="TrackerNumBlue"/>
</p:tagLst>
</file>

<file path=ppt/tags/tag319.xml><?xml version="1.0" encoding="utf-8"?>
<p:tagLst xmlns:a="http://schemas.openxmlformats.org/drawingml/2006/main" xmlns:r="http://schemas.openxmlformats.org/officeDocument/2006/relationships" xmlns:p="http://schemas.openxmlformats.org/presentationml/2006/main">
  <p:tag name="NAME" val="TrackerNumBlu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2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21.xml><?xml version="1.0" encoding="utf-8"?>
<p:tagLst xmlns:a="http://schemas.openxmlformats.org/drawingml/2006/main" xmlns:r="http://schemas.openxmlformats.org/officeDocument/2006/relationships" xmlns:p="http://schemas.openxmlformats.org/presentationml/2006/main">
  <p:tag name="NAME" val="TrackerNumBlue"/>
</p:tagLst>
</file>

<file path=ppt/tags/tag32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2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7.xml><?xml version="1.0" encoding="utf-8"?>
<p:tagLst xmlns:a="http://schemas.openxmlformats.org/drawingml/2006/main" xmlns:r="http://schemas.openxmlformats.org/officeDocument/2006/relationships" xmlns:p="http://schemas.openxmlformats.org/presentationml/2006/main">
  <p:tag name="NAME" val="TrackerNumWhite"/>
</p:tagLst>
</file>

<file path=ppt/tags/tag38.xml><?xml version="1.0" encoding="utf-8"?>
<p:tagLst xmlns:a="http://schemas.openxmlformats.org/drawingml/2006/main" xmlns:r="http://schemas.openxmlformats.org/officeDocument/2006/relationships" xmlns:p="http://schemas.openxmlformats.org/presentationml/2006/main">
  <p:tag name="NAME" val="TrackerNumWhite"/>
</p:tagLst>
</file>

<file path=ppt/tags/tag39.xml><?xml version="1.0" encoding="utf-8"?>
<p:tagLst xmlns:a="http://schemas.openxmlformats.org/drawingml/2006/main" xmlns:r="http://schemas.openxmlformats.org/officeDocument/2006/relationships" xmlns:p="http://schemas.openxmlformats.org/presentationml/2006/main">
  <p:tag name="NAME" val="TrackerNumWhi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1.xml><?xml version="1.0" encoding="utf-8"?>
<p:tagLst xmlns:a="http://schemas.openxmlformats.org/drawingml/2006/main" xmlns:r="http://schemas.openxmlformats.org/officeDocument/2006/relationships" xmlns:p="http://schemas.openxmlformats.org/presentationml/2006/main">
  <p:tag name="NAME" val="5. Sourc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NAME" val="5. Sourc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47.xml><?xml version="1.0" encoding="utf-8"?>
<p:tagLst xmlns:a="http://schemas.openxmlformats.org/drawingml/2006/main" xmlns:r="http://schemas.openxmlformats.org/officeDocument/2006/relationships" xmlns:p="http://schemas.openxmlformats.org/presentationml/2006/main">
  <p:tag name="NAME" val="5. Source"/>
</p:tagLst>
</file>

<file path=ppt/tags/tag48.xml><?xml version="1.0" encoding="utf-8"?>
<p:tagLst xmlns:a="http://schemas.openxmlformats.org/drawingml/2006/main" xmlns:r="http://schemas.openxmlformats.org/officeDocument/2006/relationships" xmlns:p="http://schemas.openxmlformats.org/presentationml/2006/main">
  <p:tag name="NAME" val="5. Source"/>
</p:tagLst>
</file>

<file path=ppt/tags/tag4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NAME" val="5. Source"/>
</p:tagLst>
</file>

<file path=ppt/tags/tag5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x06GSa8GVhAC1Db5ITqq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5.xml><?xml version="1.0" encoding="utf-8"?>
<p:tagLst xmlns:a="http://schemas.openxmlformats.org/drawingml/2006/main" xmlns:r="http://schemas.openxmlformats.org/officeDocument/2006/relationships" xmlns:p="http://schemas.openxmlformats.org/presentationml/2006/main">
  <p:tag name="NAME" val="TrackerNumBlue"/>
</p:tagLst>
</file>

<file path=ppt/tags/tag66.xml><?xml version="1.0" encoding="utf-8"?>
<p:tagLst xmlns:a="http://schemas.openxmlformats.org/drawingml/2006/main" xmlns:r="http://schemas.openxmlformats.org/officeDocument/2006/relationships" xmlns:p="http://schemas.openxmlformats.org/presentationml/2006/main">
  <p:tag name="NAME" val="TrackerNumBlue"/>
</p:tagLst>
</file>

<file path=ppt/tags/tag67.xml><?xml version="1.0" encoding="utf-8"?>
<p:tagLst xmlns:a="http://schemas.openxmlformats.org/drawingml/2006/main" xmlns:r="http://schemas.openxmlformats.org/officeDocument/2006/relationships" xmlns:p="http://schemas.openxmlformats.org/presentationml/2006/main">
  <p:tag name="NAME" val="TrackerNumBlu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NAME" val="TrackerNumBlu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AHuh8sY6UyYUMye20iYv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2.xml><?xml version="1.0" encoding="utf-8"?>
<p:tagLst xmlns:a="http://schemas.openxmlformats.org/drawingml/2006/main" xmlns:r="http://schemas.openxmlformats.org/officeDocument/2006/relationships" xmlns:p="http://schemas.openxmlformats.org/presentationml/2006/main">
  <p:tag name="NAME" val="TrackerNumBlu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8.xml><?xml version="1.0" encoding="utf-8"?>
<p:tagLst xmlns:a="http://schemas.openxmlformats.org/drawingml/2006/main" xmlns:r="http://schemas.openxmlformats.org/officeDocument/2006/relationships" xmlns:p="http://schemas.openxmlformats.org/presentationml/2006/main">
  <p:tag name="NAME" val="5. Source"/>
</p:tagLst>
</file>

<file path=ppt/tags/tag79.xml><?xml version="1.0" encoding="utf-8"?>
<p:tagLst xmlns:a="http://schemas.openxmlformats.org/drawingml/2006/main" xmlns:r="http://schemas.openxmlformats.org/officeDocument/2006/relationships" xmlns:p="http://schemas.openxmlformats.org/presentationml/2006/main">
  <p:tag name="NAME" val="TrackerNumBlu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IQU1WH67XT.t8gPcWHtg7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NAME" val="5. Sourc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NAME" val="TrackerNumBlue"/>
</p:tagLst>
</file>

<file path=ppt/tags/tag84.xml><?xml version="1.0" encoding="utf-8"?>
<p:tagLst xmlns:a="http://schemas.openxmlformats.org/drawingml/2006/main" xmlns:r="http://schemas.openxmlformats.org/officeDocument/2006/relationships" xmlns:p="http://schemas.openxmlformats.org/presentationml/2006/main">
  <p:tag name="CIRCLESTATUS" val="White"/>
  <p:tag name="NAME" val="ExclamationMarkWhite"/>
  <p:tag name="SYMBOLNAME" val="ExclamationMark"/>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NAME" val="TrackerNumBlu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nvz9_a.FosVgPSbEqT8pvw"/>
</p:tagLst>
</file>

<file path=ppt/tags/tag9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3r6..UIfAuHzWc0tu2DY6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TH7iXCHyrwTXawyWgzNeo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Ax06GSa8GVhAC1Db5ITqq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8dqKzsjNpk3FoRA9gQbg_g"/>
</p:tagLst>
</file>

<file path=ppt/theme/theme1.xml><?xml version="1.0" encoding="utf-8"?>
<a:theme xmlns:a="http://schemas.openxmlformats.org/drawingml/2006/main" name="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942DDDCD-BEC6-4902-AAD2-EB3CD2B6933E}"/>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 dockstate="right" visibility="0" width="525" row="1">
    <wetp:webextensionref xmlns:r="http://schemas.openxmlformats.org/officeDocument/2006/relationships" r:id="rId2"/>
  </wetp:taskpane>
  <wetp:taskpane dockstate="right" visibility="0" width="525"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1A36CB36-0D55-4E5B-8E3F-06E34B1102E2}">
  <we:reference id="e74ca2a7-5e50-4ebf-bfa5-bb75c7950374" version="4.0.0.0" store="EXCatalog" storeType="EXCatalog"/>
  <we:alternateReferences/>
  <we:properties>
    <we:property name="srChargeCodeData" value="{&quot;selectedSupportOption&quot;:&quot;CLIENT&quot;,&quot;language&quot;:&quot;English&quot;,&quot;chargeCode&quot;:{&quot;activityCode&quot;:&quot;CE&quot;,&quot;anchorTag&quot;:&quot;&quot;,&quot;announcements&quot;:null,&quot;chargeCode&quot;:&quot;valid&quot;,&quot;chargeCodeRegistered&quot;:false,&quot;coreServicesLimit&quot;:15,&quot;critical&quot;:0,&quot;description&quot;:&quot;&quot;,&quot;eligibleForPlus&quot;:true,&quot;enableFPS&quot;:&quot;true&quot;,&quot;featureFlag&quot;:{&quot;overnightDeliveryEnabled&quot;:false,&quot;searchOfferingEnabled&quot;:false},&quot;formType&quot;:&quot;&quot;,&quot;inScope&quot;:true,&quot;isBoxDisabled&quot;:false,&quot;isCTEEnabled&quot;:false,&quot;lane&quot;:&quot;Global&quot;,&quot;maxStartTime&quot;:480,&quot;message&quot;:&quot;&quot;,&quot;outSourced&quot;:true,&quot;platform&quot;:&quot;GW&quot;,&quot;projectType&quot;:&quot;Client&quot;,&quot;showInternal&quot;:false,&quot;subLane&quot;:&quot;&quot;,&quot;userRegistered&quot;:false,&quot;code&quot;:&quot;1490ML01&quot;,&quot;updatedAt&quot;:&quot;2026-05-27T15:13:28.942Z&quot;}}"/>
  </we:properties>
  <we:bindings/>
  <we:snapshot xmlns:r="http://schemas.openxmlformats.org/officeDocument/2006/relationships"/>
</we:webextension>
</file>

<file path=ppt/webextensions/webextension2.xml><?xml version="1.0" encoding="utf-8"?>
<we:webextension xmlns:we="http://schemas.microsoft.com/office/webextensions/webextension/2010/11" id="{B0BBBD9C-7E92-43DB-94A8-2B1A716663AF}">
  <we:reference id="5332053f-08b1-4ad5-b936-144d44d33f40" version="2.1.0.2" store="EXCatalog" storeType="EXCatalog"/>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75A51601-F242-4854-BF47-81947947F4BA}">
  <we:reference id="7888317b-a425-4590-9747-4c188fd7be2e" version="2.40.2.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131D89-EB5F-45FE-8031-A736CA7001EF}">
  <ds:schemaRefs>
    <ds:schemaRef ds:uri="http://schemas.microsoft.com/sharepoint/v3/contenttype/forms"/>
  </ds:schemaRefs>
</ds:datastoreItem>
</file>

<file path=customXml/itemProps2.xml><?xml version="1.0" encoding="utf-8"?>
<ds:datastoreItem xmlns:ds="http://schemas.openxmlformats.org/officeDocument/2006/customXml" ds:itemID="{4088E84E-FE87-43F7-BCE6-5A46C17D6D9B}">
  <ds:schemaRef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www.w3.org/XML/1998/namespace"/>
    <ds:schemaRef ds:uri="http://purl.org/dc/dcmitype/"/>
    <ds:schemaRef ds:uri="http://purl.org/dc/terms/"/>
    <ds:schemaRef ds:uri="f419a087-1e80-495d-85c4-486fa6b09cae"/>
    <ds:schemaRef ds:uri="http://schemas.openxmlformats.org/package/2006/metadata/core-properties"/>
    <ds:schemaRef ds:uri="c37ac4fa-902d-4f29-bbdc-3877ea87d1ce"/>
  </ds:schemaRefs>
</ds:datastoreItem>
</file>

<file path=customXml/itemProps3.xml><?xml version="1.0" encoding="utf-8"?>
<ds:datastoreItem xmlns:ds="http://schemas.openxmlformats.org/officeDocument/2006/customXml" ds:itemID="{E6C8F7AC-4FA7-4CB3-AFBC-D38A0EF04406}">
  <ds:schemaRefs>
    <ds:schemaRef ds:uri="c37ac4fa-902d-4f29-bbdc-3877ea87d1ce"/>
    <ds:schemaRef ds:uri="f419a087-1e80-495d-85c4-486fa6b09c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8595HP01_CF_16x9_ENG_V1</Template>
  <TotalTime>4</TotalTime>
  <Words>14014</Words>
  <Application>Microsoft Office PowerPoint</Application>
  <PresentationFormat>Widescreen</PresentationFormat>
  <Paragraphs>1375</Paragraphs>
  <Slides>98</Slides>
  <Notes>8</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98</vt:i4>
      </vt:variant>
    </vt:vector>
  </HeadingPairs>
  <TitlesOfParts>
    <vt:vector size="106" baseType="lpstr">
      <vt:lpstr>Courier New</vt:lpstr>
      <vt:lpstr>Calibri</vt:lpstr>
      <vt:lpstr>Wingdings</vt:lpstr>
      <vt:lpstr>Aptos</vt:lpstr>
      <vt:lpstr>Arial</vt:lpstr>
      <vt:lpstr>Cover</vt:lpstr>
      <vt:lpstr>Page Design</vt:lpstr>
      <vt:lpstr>think-cell Slide</vt:lpstr>
      <vt:lpstr>Batch Zero Readiness Meeting #8    July 9, 2026</vt:lpstr>
      <vt:lpstr>Agenda</vt:lpstr>
      <vt:lpstr>Market Notice: Transition from LLIS to Batch Zero and other information</vt:lpstr>
      <vt:lpstr>Agenda</vt:lpstr>
      <vt:lpstr>Weekly Batch Zero Readiness Discussions (see ERCOT Meeting Calendar)</vt:lpstr>
      <vt:lpstr>Batch Zero eligibility submission and validation process</vt:lpstr>
      <vt:lpstr>Batch Zero documentation on ERCOT Large Load Integration webpage</vt:lpstr>
      <vt:lpstr>LIF guidance update</vt:lpstr>
      <vt:lpstr>Completing the LIF for Projects energizing prior to 2028</vt:lpstr>
      <vt:lpstr>Key Deadlines for Batch Zero</vt:lpstr>
      <vt:lpstr>Review of PGRR115 Process Timelines – Study Reviews and Approvals</vt:lpstr>
      <vt:lpstr>Batch Zero key submission deadlines and main responsibilities</vt:lpstr>
      <vt:lpstr>PowerPoint Presentation</vt:lpstr>
      <vt:lpstr>By July 10, ILLEs must submit dynamic model packages to ERCOT and provide completed LIF workbooks and supporting materials to the TSP/DSP (1/2)</vt:lpstr>
      <vt:lpstr>PowerPoint Presentation</vt:lpstr>
      <vt:lpstr>Questions about Dynamic Model Submissions due July 10 (2/2) Note- if email to submit models or email to request a link is received to BatchZero@ercot.com by deadline (July 10, 2359), then link will be provided by Monday July 13 to complete submission by close of business July 13.</vt:lpstr>
      <vt:lpstr>PowerPoint Presentation</vt:lpstr>
      <vt:lpstr>By July 24, TSPs must submit complete Batch Zero eligibility packages to ERCOT </vt:lpstr>
      <vt:lpstr>TSP/DSP email confirmation template for LIF &amp; Forms by eligibility path</vt:lpstr>
      <vt:lpstr>Batch Zero Steady State Model File Submission Guidelines</vt:lpstr>
      <vt:lpstr>Agenda</vt:lpstr>
      <vt:lpstr>FAQ Walkthrough</vt:lpstr>
      <vt:lpstr>Case Study (1/7): Complete and valid LLIS ONLY</vt:lpstr>
      <vt:lpstr>Case Study (2/7): Complete and valid LLIS ONLY</vt:lpstr>
      <vt:lpstr>Case Study (3/7): Complete and valid LLIS ONLY</vt:lpstr>
      <vt:lpstr>Case Study (4/7): Complete and valid LLIS ONLY</vt:lpstr>
      <vt:lpstr>Case Study (5/7): Complete and valid LLIS ONLY</vt:lpstr>
      <vt:lpstr>Case Study (6/7): Complete and valid LLIS ONLY</vt:lpstr>
      <vt:lpstr>Case Study (7/7): Complete and valid LLIS ONLY</vt:lpstr>
      <vt:lpstr>PowerPoint Presentation</vt:lpstr>
      <vt:lpstr>Batch Zero ERCOT communications and submission channels</vt:lpstr>
      <vt:lpstr>Agenda</vt:lpstr>
      <vt:lpstr>Batch Zero Steady State Model File Submission Guidelines</vt:lpstr>
      <vt:lpstr>Batch Zero Steady State Model File Submission Guidelines</vt:lpstr>
      <vt:lpstr>Batch Zero Steady State Model File Submission Guidelines</vt:lpstr>
      <vt:lpstr>Batch Zero Steady State Model File Submission Guidelines</vt:lpstr>
      <vt:lpstr>Batch Zero Steady State Model File Submission Guidelines</vt:lpstr>
      <vt:lpstr>Batch Zero Steady State Model File Submission Guidelines</vt:lpstr>
      <vt:lpstr>June 23 Market Notice for Batch Zero Process</vt:lpstr>
      <vt:lpstr>ERCOT Affiliate Attestation Form</vt:lpstr>
      <vt:lpstr>Key Deadlines for Batch Zero</vt:lpstr>
      <vt:lpstr>Review of PGRR115 Process Timelines – Kick-off and Study Scoping</vt:lpstr>
      <vt:lpstr>Model Review</vt:lpstr>
      <vt:lpstr>Summary of Key Dates</vt:lpstr>
      <vt:lpstr>Additional notes on base loads in Batch Zero</vt:lpstr>
      <vt:lpstr>Dynamic Models for the Batch Zero – Key Deadlines</vt:lpstr>
      <vt:lpstr>Dynamic Models for the Batch Zero – Key Deadlines</vt:lpstr>
      <vt:lpstr>Large Load Dynamic Model Submission Elements </vt:lpstr>
      <vt:lpstr>Applicability for Batch-0 Dynamic Model Submission</vt:lpstr>
      <vt:lpstr>Objectives for today</vt:lpstr>
      <vt:lpstr>Deep-dive: Batch Zero ILLE Attestation</vt:lpstr>
      <vt:lpstr>Eligibility Requirements by Batch Zero Pathway (1/4)</vt:lpstr>
      <vt:lpstr>Eligibility Requirements by Batch Zero Pathway (2/4)</vt:lpstr>
      <vt:lpstr>Eligibility Requirements by Batch Zero Pathway (3/4)</vt:lpstr>
      <vt:lpstr>Eligibility Requirements by Batch Zero Pathway (4/4)</vt:lpstr>
      <vt:lpstr>Qualifying Study: Complete and valid LLIS ONLY</vt:lpstr>
      <vt:lpstr>Case Study (1/7): Complete and valid LLIS ONLY</vt:lpstr>
      <vt:lpstr>Case Study (2/7): Complete and valid LLIS ONLY</vt:lpstr>
      <vt:lpstr>Case Study (3/7): Complete and valid LLIS ONLY</vt:lpstr>
      <vt:lpstr>Case Study (4/7): Complete and valid LLIS ONLY</vt:lpstr>
      <vt:lpstr>Case Study (5/7): Complete and valid LLIS ONLY</vt:lpstr>
      <vt:lpstr>Case Study (6/7): Complete and valid LLIS ONLY</vt:lpstr>
      <vt:lpstr>Case Study (7/7): Complete and valid LLIS ONLY</vt:lpstr>
      <vt:lpstr>Qualifying Study: RPG ONLY</vt:lpstr>
      <vt:lpstr>Case Study (1/6): RPG ONLY</vt:lpstr>
      <vt:lpstr>Case Study (2/6): RPG ONLY</vt:lpstr>
      <vt:lpstr>Case Study (3/6): RPG ONLY</vt:lpstr>
      <vt:lpstr>Case Study (4/6): RPG ONLY</vt:lpstr>
      <vt:lpstr>Case Study (5/6): RPG ONLY</vt:lpstr>
      <vt:lpstr>Case Study (6/6): RPG ONLY</vt:lpstr>
      <vt:lpstr>Qualifying Study: PBRP ONLY</vt:lpstr>
      <vt:lpstr>Qualifying Study: PBRP AND a complete and valid LLIS</vt:lpstr>
      <vt:lpstr>Batch Zero Load Information Form (LIF): overview and completion instructions</vt:lpstr>
      <vt:lpstr>LIF Updated to Incorporate Entry Path Selection and Dynamic LCP Logic (1/2)</vt:lpstr>
      <vt:lpstr>LIF Updated to Incorporate Entry Path Selection and Dynamic LCP Logic (2/2)</vt:lpstr>
      <vt:lpstr>Qualifying Study: RPG AND a complete and valid LLIS</vt:lpstr>
      <vt:lpstr>Case Study (1/8): RPG AND a complete and valid LLIS</vt:lpstr>
      <vt:lpstr>Case Study (2/8): RPG AND a complete and valid LLIS</vt:lpstr>
      <vt:lpstr>Case Study (3/8): RPG AND a complete and valid LLIS</vt:lpstr>
      <vt:lpstr>Case Study (4/8): RPG AND a complete and valid LLIS</vt:lpstr>
      <vt:lpstr>Case Study (5/8): RPG AND a complete and valid LLIS</vt:lpstr>
      <vt:lpstr>Case Study (6/8): RPG AND a complete and valid LLIS</vt:lpstr>
      <vt:lpstr>Case Study (7/8): RPG AND a complete and valid LLIS</vt:lpstr>
      <vt:lpstr>Case Study (8/8): RPG AND a complete and valid LLIS</vt:lpstr>
      <vt:lpstr>Case Study (1/4): Studied Load</vt:lpstr>
      <vt:lpstr>Case Study (2/4): Studied Load</vt:lpstr>
      <vt:lpstr>Case Study (3/4): Studied Load</vt:lpstr>
      <vt:lpstr>Case Study (4/4): RPG AND a complete and valid LLIS</vt:lpstr>
      <vt:lpstr>PUCT Updates from June 18th Open Meeting</vt:lpstr>
      <vt:lpstr>Batch Zero Numbers</vt:lpstr>
      <vt:lpstr>WLPUN and FIS application</vt:lpstr>
      <vt:lpstr>Q&amp;A: Modifying the LCP or reducing the MW request for base load LLI</vt:lpstr>
      <vt:lpstr>Batch Zero Q&amp;A: Studied Load Treatment for Portion of Base Load LLI</vt:lpstr>
      <vt:lpstr>Q&amp;A: Sale of a Large Load projected to qualify for Batch Zero</vt:lpstr>
      <vt:lpstr>Q&amp;A: Refundability of Security for Large Loads </vt:lpstr>
      <vt:lpstr>Q&amp;A: Section 9.7(2) and (3) Disclosures</vt:lpstr>
      <vt:lpstr>Update to Forms and Attestations</vt:lpstr>
      <vt:lpstr>Eligibility Criteria and Affiliates and Non-Affiliates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Shaaz Lalani</dc:creator>
  <cp:keywords/>
  <dc:description/>
  <cp:lastModifiedBy>Mereness, Matt</cp:lastModifiedBy>
  <cp:revision>4</cp:revision>
  <dcterms:created xsi:type="dcterms:W3CDTF">2026-03-23T21:54:52Z</dcterms:created>
  <dcterms:modified xsi:type="dcterms:W3CDTF">2026-07-09T18:35:30Z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303d7c-e5a3-4cc8-90eb-69bfd7570ac4_Enabled">
    <vt:lpwstr>true</vt:lpwstr>
  </property>
  <property fmtid="{D5CDD505-2E9C-101B-9397-08002B2CF9AE}" pid="3" name="MSIP_Label_83303d7c-e5a3-4cc8-90eb-69bfd7570ac4_SetDate">
    <vt:lpwstr>2026-03-23T21:55:01Z</vt:lpwstr>
  </property>
  <property fmtid="{D5CDD505-2E9C-101B-9397-08002B2CF9AE}" pid="4" name="MSIP_Label_83303d7c-e5a3-4cc8-90eb-69bfd7570ac4_Method">
    <vt:lpwstr>Standard</vt:lpwstr>
  </property>
  <property fmtid="{D5CDD505-2E9C-101B-9397-08002B2CF9AE}" pid="5" name="MSIP_Label_83303d7c-e5a3-4cc8-90eb-69bfd7570ac4_Name">
    <vt:lpwstr>Client Confidential Information-SLV1</vt:lpwstr>
  </property>
  <property fmtid="{D5CDD505-2E9C-101B-9397-08002B2CF9AE}" pid="6" name="MSIP_Label_83303d7c-e5a3-4cc8-90eb-69bfd7570ac4_SiteId">
    <vt:lpwstr>cc8936bc-9382-4fff-87cb-6f55999549e7</vt:lpwstr>
  </property>
  <property fmtid="{D5CDD505-2E9C-101B-9397-08002B2CF9AE}" pid="7" name="MSIP_Label_83303d7c-e5a3-4cc8-90eb-69bfd7570ac4_ActionId">
    <vt:lpwstr>9a8f361d-ae61-4c85-8566-2a8546d9598b</vt:lpwstr>
  </property>
  <property fmtid="{D5CDD505-2E9C-101B-9397-08002B2CF9AE}" pid="8" name="MSIP_Label_83303d7c-e5a3-4cc8-90eb-69bfd7570ac4_ContentBits">
    <vt:lpwstr>0</vt:lpwstr>
  </property>
  <property fmtid="{D5CDD505-2E9C-101B-9397-08002B2CF9AE}" pid="9" name="MSIP_Label_83303d7c-e5a3-4cc8-90eb-69bfd7570ac4_Tag">
    <vt:lpwstr>10, 3, 0, 1</vt:lpwstr>
  </property>
  <property fmtid="{D5CDD505-2E9C-101B-9397-08002B2CF9AE}" pid="10" name="MediaServiceImageTags">
    <vt:lpwstr/>
  </property>
  <property fmtid="{D5CDD505-2E9C-101B-9397-08002B2CF9AE}" pid="11" name="ContentTypeId">
    <vt:lpwstr>0x0101003CD0E9D229717A45A0F014C745A02018</vt:lpwstr>
  </property>
  <property fmtid="{D5CDD505-2E9C-101B-9397-08002B2CF9AE}" pid="12" name="_dlc_DocIdItemGuid">
    <vt:lpwstr>57d57844-4afd-42f5-84ce-7e97a5a340bb</vt:lpwstr>
  </property>
  <property fmtid="{D5CDD505-2E9C-101B-9397-08002B2CF9AE}" pid="13" name="MSIP_Label_c144db1d-993e-40da-980d-6eea152adc50_Enabled">
    <vt:lpwstr>true</vt:lpwstr>
  </property>
  <property fmtid="{D5CDD505-2E9C-101B-9397-08002B2CF9AE}" pid="14" name="MSIP_Label_c144db1d-993e-40da-980d-6eea152adc50_SetDate">
    <vt:lpwstr>2026-05-14T17:07:49Z</vt:lpwstr>
  </property>
  <property fmtid="{D5CDD505-2E9C-101B-9397-08002B2CF9AE}" pid="15" name="MSIP_Label_c144db1d-993e-40da-980d-6eea152adc50_Method">
    <vt:lpwstr>Privileged</vt:lpwstr>
  </property>
  <property fmtid="{D5CDD505-2E9C-101B-9397-08002B2CF9AE}" pid="16" name="MSIP_Label_c144db1d-993e-40da-980d-6eea152adc50_Name">
    <vt:lpwstr>Public</vt:lpwstr>
  </property>
  <property fmtid="{D5CDD505-2E9C-101B-9397-08002B2CF9AE}" pid="17" name="MSIP_Label_c144db1d-993e-40da-980d-6eea152adc50_SiteId">
    <vt:lpwstr>0afb747d-bff7-4596-a9fc-950ef9e0ec45</vt:lpwstr>
  </property>
  <property fmtid="{D5CDD505-2E9C-101B-9397-08002B2CF9AE}" pid="18" name="MSIP_Label_c144db1d-993e-40da-980d-6eea152adc50_ActionId">
    <vt:lpwstr>a6600a56-f26b-4e34-a3e4-b21e06a0b803</vt:lpwstr>
  </property>
  <property fmtid="{D5CDD505-2E9C-101B-9397-08002B2CF9AE}" pid="19" name="MSIP_Label_c144db1d-993e-40da-980d-6eea152adc50_ContentBits">
    <vt:lpwstr>0</vt:lpwstr>
  </property>
  <property fmtid="{D5CDD505-2E9C-101B-9397-08002B2CF9AE}" pid="20" name="MSIP_Label_c144db1d-993e-40da-980d-6eea152adc50_Tag">
    <vt:lpwstr>10, 0, 1, 1</vt:lpwstr>
  </property>
</Properties>
</file>