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32"/>
  </p:notesMasterIdLst>
  <p:sldIdLst>
    <p:sldId id="257" r:id="rId4"/>
    <p:sldId id="2147478835" r:id="rId5"/>
    <p:sldId id="2147478842" r:id="rId6"/>
    <p:sldId id="2147478838" r:id="rId7"/>
    <p:sldId id="2147478840" r:id="rId8"/>
    <p:sldId id="2147478843" r:id="rId9"/>
    <p:sldId id="267" r:id="rId10"/>
    <p:sldId id="2147478825" r:id="rId11"/>
    <p:sldId id="2147478837" r:id="rId12"/>
    <p:sldId id="260" r:id="rId13"/>
    <p:sldId id="2147478817" r:id="rId14"/>
    <p:sldId id="2147478815" r:id="rId15"/>
    <p:sldId id="2147478811" r:id="rId16"/>
    <p:sldId id="2147478812" r:id="rId17"/>
    <p:sldId id="2147478794" r:id="rId18"/>
    <p:sldId id="2147478823" r:id="rId19"/>
    <p:sldId id="2147478816" r:id="rId20"/>
    <p:sldId id="2147478821" r:id="rId21"/>
    <p:sldId id="2147478834" r:id="rId22"/>
    <p:sldId id="2147478833" r:id="rId23"/>
    <p:sldId id="2147478832" r:id="rId24"/>
    <p:sldId id="2147478829" r:id="rId25"/>
    <p:sldId id="272" r:id="rId26"/>
    <p:sldId id="2147478828" r:id="rId27"/>
    <p:sldId id="2147478789" r:id="rId28"/>
    <p:sldId id="269" r:id="rId29"/>
    <p:sldId id="275"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0C91C-0F6B-85D4-8BEE-5D9530D4951C}" name="Fabricant, Sam" initials="" userId="S::Samuel.Fabricant@ercot.com::aca810c6-697c-4ae2-bcbe-9c021c936e9e" providerId="AD"/>
  <p188:author id="{DF07E02A-F1C1-B8A4-0F4F-312AFFA17B4E}" name="Zhang, Lin" initials="ZL" userId="S::lin.zhang@ercot.com::b0a19715-a192-42f4-b356-4815eed53989" providerId="AD"/>
  <p188:author id="{D4C8FD78-2867-60DC-CE77-0693FC5A080D}" name="Fabricant, Sam" initials="FS" userId="S::samuel.fabricant@ercot.com::aca810c6-697c-4ae2-bcbe-9c021c936e9e" providerId="AD"/>
  <p188:author id="{F63F5A8C-B2CD-BD7A-22B7-FE742A8F204A}" name="Cantu, Jorge" initials="" userId="S::Jorge.Cantu@ercot.com::14712651-dd8a-44c6-8389-9a5fb3bd6f87" providerId="AD"/>
  <p188:author id="{C6E98D90-DAA4-CB63-5142-4771FD2B93BC}" name="McDowell, Matthew" initials="" userId="S::Matthew.McDowell@ercot.com::674f7da8-c30c-47fb-bcc4-a66f0885a622" providerId="AD"/>
  <p188:author id="{EE1B339D-5042-07AC-0F73-5A9652F92A3C}" name="Yepo, Fabian" initials="" userId="S::Fabian.Yepo@ercot.com::070a2032-7069-41eb-833c-e7934e2a7a46" providerId="AD"/>
  <p188:author id="{5301D8A3-95F5-BC01-7EEE-0B6A014D1EA0}" name="McDowell, Matthew" initials="MM" userId="S::matthew.mcdowell@ercot.com::674f7da8-c30c-47fb-bcc4-a66f0885a622" providerId="AD"/>
  <p188:author id="{3CF8B2DB-4422-FE44-E6A0-E9F6A7BD7D19}" name="Hinojosa, Luis" initials="JH" userId="S::JoseLuis.Hinojosa@ercot.com::0abb1bae-9833-48f0-96c3-80292fd0fd86" providerId="AD"/>
  <p188:author id="{E1B5E5E3-1B9C-976A-48B8-482C54A2465D}" name="Zhang, Lin" initials="" userId="S::Lin.Zhang@ercot.com::b0a19715-a192-42f4-b356-4815eed539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autoAdjust="0"/>
    <p:restoredTop sz="94660"/>
  </p:normalViewPr>
  <p:slideViewPr>
    <p:cSldViewPr snapToGrid="0">
      <p:cViewPr varScale="1">
        <p:scale>
          <a:sx n="107" d="100"/>
          <a:sy n="107" d="100"/>
        </p:scale>
        <p:origin x="1051"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rcot-my.sharepoint.com/personal/weifeng_li_ercot_com/Documents/Desktop/Adhoc%20Studies/SCR811/2023Summer%20GTBD/Actual_Solar_Ra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layout>
        <c:manualLayout>
          <c:xMode val="edge"/>
          <c:yMode val="edge"/>
          <c:x val="0.39762534064200278"/>
          <c:y val="1.942417764608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AC8F-42A2-83C5-D31E693D1243}"/>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DB3F-5E17-4F6C-81AE-D2F7375F35EF}"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8244-0881-4609-B212-F57308157124}" type="slidenum">
              <a:rPr lang="en-US" smtClean="0"/>
              <a:t>‹#›</a:t>
            </a:fld>
            <a:endParaRPr lang="en-US"/>
          </a:p>
        </p:txBody>
      </p:sp>
    </p:spTree>
    <p:extLst>
      <p:ext uri="{BB962C8B-B14F-4D97-AF65-F5344CB8AC3E}">
        <p14:creationId xmlns:p14="http://schemas.microsoft.com/office/powerpoint/2010/main" val="15529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988-6035-C1EE-4BD6-6C297A2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F25-D5C9-7BA2-670D-FA45F3C8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DDBA4-24B3-F0EE-C429-F6053E0B8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A0EF8-6CCC-D2CA-ED9B-8E0A14CCA579}"/>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25257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11.sv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922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36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9246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312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82993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8,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33887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70881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98855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55379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8,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9165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8,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1867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8,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7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8,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52240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8145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00791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endParaRPr lang="en-US" dirty="0"/>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911466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780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442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61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80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8,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0671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8,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40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8,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743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6077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sv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sv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003363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8,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16674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8,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758792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6012026-Board-of-Directors-Meeting" TargetMode="External"/><Relationship Id="rId2" Type="http://schemas.openxmlformats.org/officeDocument/2006/relationships/hyperlink" Target="https://www.ercot.com/calendar/05192026-TAC-Meeting" TargetMode="External"/><Relationship Id="rId1" Type="http://schemas.openxmlformats.org/officeDocument/2006/relationships/slideLayout" Target="../slideLayouts/slideLayout6.xml"/><Relationship Id="rId6" Type="http://schemas.openxmlformats.org/officeDocument/2006/relationships/hyperlink" Target="https://www.ercot.com/calendar/07082026-WMS-Meeting-_-Webex" TargetMode="External"/><Relationship Id="rId5" Type="http://schemas.openxmlformats.org/officeDocument/2006/relationships/hyperlink" Target="https://www.ercot.com/calendar/06292026-WMWG-Meeting-_-Webex" TargetMode="External"/><Relationship Id="rId4" Type="http://schemas.openxmlformats.org/officeDocument/2006/relationships/hyperlink" Target="https://www.ercot.com/calendar/06172026-PDCWG-Meeting-_-Webe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nterchange.puc.texas.gov/search/documents/?controlNumber=55845&amp;itemNumber=46"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9626F-7CC4-69F1-5A98-93811E01E1B4}"/>
              </a:ext>
            </a:extLst>
          </p:cNvPr>
          <p:cNvSpPr>
            <a:spLocks noGrp="1"/>
          </p:cNvSpPr>
          <p:nvPr>
            <p:ph type="ctrTitle"/>
          </p:nvPr>
        </p:nvSpPr>
        <p:spPr/>
        <p:txBody>
          <a:bodyPr/>
          <a:lstStyle/>
          <a:p>
            <a:r>
              <a:rPr lang="en-US" dirty="0"/>
              <a:t>2027 Ancillary Service Methodology Discussion</a:t>
            </a:r>
            <a:br>
              <a:rPr lang="en-US" dirty="0"/>
            </a:br>
            <a:br>
              <a:rPr lang="en-US" dirty="0"/>
            </a:br>
            <a:br>
              <a:rPr lang="en-US" sz="1800" dirty="0"/>
            </a:br>
            <a:r>
              <a:rPr lang="en-US" sz="1800" b="0" dirty="0"/>
              <a:t>Luis Hinojosa</a:t>
            </a:r>
            <a:br>
              <a:rPr lang="en-US" sz="1800" b="0" dirty="0"/>
            </a:br>
            <a:r>
              <a:rPr lang="en-US" sz="1800" b="0" dirty="0"/>
              <a:t>Manager, Ancillary Services &amp; Operations Analytics</a:t>
            </a:r>
            <a:br>
              <a:rPr lang="en-US" sz="1800" b="0" dirty="0"/>
            </a:br>
            <a:br>
              <a:rPr lang="en-US" sz="1800" b="0" dirty="0"/>
            </a:br>
            <a:r>
              <a:rPr lang="en-US" sz="1600" b="0" dirty="0"/>
              <a:t>ROS</a:t>
            </a:r>
            <a:br>
              <a:rPr lang="en-US" sz="1800" b="0" dirty="0"/>
            </a:br>
            <a:br>
              <a:rPr lang="en-US" sz="1800" b="0" dirty="0"/>
            </a:br>
            <a:r>
              <a:rPr lang="en-US" sz="1600" b="0" dirty="0"/>
              <a:t>July 9, 2026</a:t>
            </a:r>
            <a:endParaRPr lang="en-US" b="0" dirty="0"/>
          </a:p>
        </p:txBody>
      </p:sp>
      <p:sp>
        <p:nvSpPr>
          <p:cNvPr id="9" name="Text Placeholder 8">
            <a:extLst>
              <a:ext uri="{FF2B5EF4-FFF2-40B4-BE49-F238E27FC236}">
                <a16:creationId xmlns:a16="http://schemas.microsoft.com/office/drawing/2014/main" id="{B804D957-A452-4317-8F66-5752C4E753F4}"/>
              </a:ext>
            </a:extLst>
          </p:cNvPr>
          <p:cNvSpPr>
            <a:spLocks noGrp="1"/>
          </p:cNvSpPr>
          <p:nvPr>
            <p:ph type="body" sz="quarter" idx="15"/>
          </p:nvPr>
        </p:nvSpPr>
        <p:spPr>
          <a:xfrm flipH="1">
            <a:off x="6427363" y="3355041"/>
            <a:ext cx="5201214" cy="3156596"/>
          </a:xfrm>
        </p:spPr>
        <p:txBody>
          <a:bodyPr/>
          <a:lstStyle/>
          <a:p>
            <a:r>
              <a:rPr lang="en-US" dirty="0"/>
              <a:t>Key Takeaways</a:t>
            </a:r>
          </a:p>
          <a:p>
            <a:pPr marL="285750" indent="-285750">
              <a:buFont typeface="Arial" panose="020B0604020202020204" pitchFamily="34" charset="0"/>
              <a:buChar char="•"/>
            </a:pPr>
            <a:r>
              <a:rPr lang="en-US" b="0" dirty="0"/>
              <a:t>Interested Stakeholders are requested to attend meetings to provide any feedback on the AS Methodology.</a:t>
            </a:r>
          </a:p>
        </p:txBody>
      </p:sp>
      <p:sp>
        <p:nvSpPr>
          <p:cNvPr id="10" name="Content Placeholder 9">
            <a:extLst>
              <a:ext uri="{FF2B5EF4-FFF2-40B4-BE49-F238E27FC236}">
                <a16:creationId xmlns:a16="http://schemas.microsoft.com/office/drawing/2014/main" id="{F249EFCD-5BAF-DD72-E75C-1BA68B2EC905}"/>
              </a:ext>
            </a:extLst>
          </p:cNvPr>
          <p:cNvSpPr>
            <a:spLocks noGrp="1"/>
          </p:cNvSpPr>
          <p:nvPr>
            <p:ph sz="quarter" idx="16"/>
          </p:nvPr>
        </p:nvSpPr>
        <p:spPr/>
        <p:txBody>
          <a:bodyPr/>
          <a:lstStyle/>
          <a:p>
            <a:r>
              <a:rPr lang="en-US" dirty="0"/>
              <a:t>Purpose</a:t>
            </a:r>
          </a:p>
          <a:p>
            <a:pPr marL="285750" indent="-285750">
              <a:buFont typeface="Arial" panose="020B0604020202020204" pitchFamily="34" charset="0"/>
              <a:buChar char="•"/>
            </a:pPr>
            <a:r>
              <a:rPr lang="en-US" b="0" dirty="0"/>
              <a:t>Provide an overview of the 2027 AS Methodology, changes ERCOT is considering, and provide a proposed timeline for market discussion.</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0671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F718A-6FB1-73FC-798A-289DAED00892}"/>
              </a:ext>
            </a:extLst>
          </p:cNvPr>
          <p:cNvSpPr>
            <a:spLocks noGrp="1"/>
          </p:cNvSpPr>
          <p:nvPr>
            <p:ph type="ctrTitle"/>
          </p:nvPr>
        </p:nvSpPr>
        <p:spPr/>
        <p:txBody>
          <a:bodyPr/>
          <a:lstStyle/>
          <a:p>
            <a:r>
              <a:rPr lang="en-US" dirty="0"/>
              <a:t>Questions/Feedback?</a:t>
            </a:r>
          </a:p>
        </p:txBody>
      </p:sp>
      <p:sp>
        <p:nvSpPr>
          <p:cNvPr id="7" name="Subtitle 6">
            <a:extLst>
              <a:ext uri="{FF2B5EF4-FFF2-40B4-BE49-F238E27FC236}">
                <a16:creationId xmlns:a16="http://schemas.microsoft.com/office/drawing/2014/main" id="{C7917BD9-FD4D-40FA-723D-D2F2E4513C1B}"/>
              </a:ext>
            </a:extLst>
          </p:cNvPr>
          <p:cNvSpPr>
            <a:spLocks noGrp="1"/>
          </p:cNvSpPr>
          <p:nvPr>
            <p:ph type="subTitle" idx="1"/>
          </p:nvPr>
        </p:nvSpPr>
        <p:spPr/>
        <p:txBody>
          <a:bodyPr/>
          <a:lstStyle/>
          <a:p>
            <a:r>
              <a:rPr lang="en-US" dirty="0"/>
              <a:t>JoseLuis.Hinojosa@ercot.com</a:t>
            </a:r>
          </a:p>
        </p:txBody>
      </p:sp>
      <p:sp>
        <p:nvSpPr>
          <p:cNvPr id="5" name="Slide Number Placeholder 4">
            <a:extLst>
              <a:ext uri="{FF2B5EF4-FFF2-40B4-BE49-F238E27FC236}">
                <a16:creationId xmlns:a16="http://schemas.microsoft.com/office/drawing/2014/main" id="{0AA70470-082C-B92C-F840-0FFE6A3E67D7}"/>
              </a:ext>
            </a:extLst>
          </p:cNvPr>
          <p:cNvSpPr>
            <a:spLocks noGrp="1"/>
          </p:cNvSpPr>
          <p:nvPr>
            <p:ph type="sldNum" sz="quarter" idx="12"/>
          </p:nvPr>
        </p:nvSpPr>
        <p:spPr/>
        <p:txBody>
          <a:bodyPr/>
          <a:lstStyle/>
          <a:p>
            <a:fld id="{BCDE79FB-97BA-492B-8D57-F1373F9ADA95}" type="slidenum">
              <a:rPr lang="en-US" smtClean="0"/>
              <a:t>10</a:t>
            </a:fld>
            <a:endParaRPr lang="en-US"/>
          </a:p>
        </p:txBody>
      </p:sp>
    </p:spTree>
    <p:extLst>
      <p:ext uri="{BB962C8B-B14F-4D97-AF65-F5344CB8AC3E}">
        <p14:creationId xmlns:p14="http://schemas.microsoft.com/office/powerpoint/2010/main" val="148669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C5966-3C61-699B-AF3E-610C94D0493F}"/>
              </a:ext>
            </a:extLst>
          </p:cNvPr>
          <p:cNvSpPr>
            <a:spLocks noGrp="1"/>
          </p:cNvSpPr>
          <p:nvPr>
            <p:ph type="ctrTitle"/>
          </p:nvPr>
        </p:nvSpPr>
        <p:spPr/>
        <p:txBody>
          <a:bodyPr/>
          <a:lstStyle/>
          <a:p>
            <a:r>
              <a:rPr lang="en-US" dirty="0"/>
              <a:t>Appendix</a:t>
            </a:r>
          </a:p>
        </p:txBody>
      </p:sp>
      <p:sp>
        <p:nvSpPr>
          <p:cNvPr id="7" name="Subtitle 6">
            <a:extLst>
              <a:ext uri="{FF2B5EF4-FFF2-40B4-BE49-F238E27FC236}">
                <a16:creationId xmlns:a16="http://schemas.microsoft.com/office/drawing/2014/main" id="{68880724-3278-D3F4-375B-26643538DE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1A588A4-9BF3-8A46-383B-958F2A72D2DD}"/>
              </a:ext>
            </a:extLst>
          </p:cNvPr>
          <p:cNvSpPr>
            <a:spLocks noGrp="1"/>
          </p:cNvSpPr>
          <p:nvPr>
            <p:ph type="sldNum" sz="quarter" idx="12"/>
          </p:nvPr>
        </p:nvSpPr>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173079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6B7B3-CD70-3E6E-6D81-9B36EB786DCF}"/>
              </a:ext>
            </a:extLst>
          </p:cNvPr>
          <p:cNvSpPr>
            <a:spLocks noGrp="1"/>
          </p:cNvSpPr>
          <p:nvPr>
            <p:ph type="ctrTitle"/>
          </p:nvPr>
        </p:nvSpPr>
        <p:spPr/>
        <p:txBody>
          <a:bodyPr/>
          <a:lstStyle/>
          <a:p>
            <a:r>
              <a:rPr lang="en-US" dirty="0"/>
              <a:t>Regulation</a:t>
            </a:r>
          </a:p>
        </p:txBody>
      </p:sp>
      <p:sp>
        <p:nvSpPr>
          <p:cNvPr id="7" name="Subtitle 6">
            <a:extLst>
              <a:ext uri="{FF2B5EF4-FFF2-40B4-BE49-F238E27FC236}">
                <a16:creationId xmlns:a16="http://schemas.microsoft.com/office/drawing/2014/main" id="{2F9E0A2A-F179-5DD1-21E5-15CFE86E509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6B18153-0654-F030-D3C0-C9A8ADFF4E66}"/>
              </a:ext>
            </a:extLst>
          </p:cNvPr>
          <p:cNvSpPr>
            <a:spLocks noGrp="1"/>
          </p:cNvSpPr>
          <p:nvPr>
            <p:ph type="sldNum" sz="quarter" idx="12"/>
          </p:nvPr>
        </p:nvSpPr>
        <p:spPr/>
        <p:txBody>
          <a:bodyPr/>
          <a:lstStyle/>
          <a:p>
            <a:fld id="{BCDE79FB-97BA-492B-8D57-F1373F9ADA95}" type="slidenum">
              <a:rPr lang="en-US" smtClean="0"/>
              <a:t>12</a:t>
            </a:fld>
            <a:endParaRPr lang="en-US"/>
          </a:p>
        </p:txBody>
      </p:sp>
    </p:spTree>
    <p:extLst>
      <p:ext uri="{BB962C8B-B14F-4D97-AF65-F5344CB8AC3E}">
        <p14:creationId xmlns:p14="http://schemas.microsoft.com/office/powerpoint/2010/main" val="87394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91941F-D743-105C-B4BE-C5FE1B0C60CF}"/>
              </a:ext>
            </a:extLst>
          </p:cNvPr>
          <p:cNvSpPr txBox="1"/>
          <p:nvPr/>
        </p:nvSpPr>
        <p:spPr>
          <a:xfrm>
            <a:off x="6550819" y="1582340"/>
            <a:ext cx="4953002" cy="3693319"/>
          </a:xfrm>
          <a:prstGeom prst="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27" name="Rectangle 26">
            <a:extLst>
              <a:ext uri="{FF2B5EF4-FFF2-40B4-BE49-F238E27FC236}">
                <a16:creationId xmlns:a16="http://schemas.microsoft.com/office/drawing/2014/main" id="{E13F4399-6532-C1A0-040F-1FE1D38C1BB5}"/>
              </a:ext>
            </a:extLst>
          </p:cNvPr>
          <p:cNvSpPr/>
          <p:nvPr/>
        </p:nvSpPr>
        <p:spPr>
          <a:xfrm>
            <a:off x="6550819" y="3656489"/>
            <a:ext cx="4953002"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9F6050-F75A-1F61-5FE1-6770FFDB9846}"/>
              </a:ext>
            </a:extLst>
          </p:cNvPr>
          <p:cNvSpPr>
            <a:spLocks noGrp="1"/>
          </p:cNvSpPr>
          <p:nvPr>
            <p:ph type="title"/>
          </p:nvPr>
        </p:nvSpPr>
        <p:spPr/>
        <p:txBody>
          <a:bodyPr/>
          <a:lstStyle/>
          <a:p>
            <a:r>
              <a:rPr lang="en-US" dirty="0"/>
              <a:t>Recap – Generation To Be Dispatched (GTBD)</a:t>
            </a:r>
          </a:p>
        </p:txBody>
      </p:sp>
      <p:sp>
        <p:nvSpPr>
          <p:cNvPr id="9" name="Text Placeholder 8">
            <a:extLst>
              <a:ext uri="{FF2B5EF4-FFF2-40B4-BE49-F238E27FC236}">
                <a16:creationId xmlns:a16="http://schemas.microsoft.com/office/drawing/2014/main" id="{72A076EE-E232-D578-5518-68D9DF9C812E}"/>
              </a:ext>
            </a:extLst>
          </p:cNvPr>
          <p:cNvSpPr>
            <a:spLocks noGrp="1"/>
          </p:cNvSpPr>
          <p:nvPr>
            <p:ph type="body" sz="quarter" idx="13"/>
          </p:nvPr>
        </p:nvSpPr>
        <p:spPr>
          <a:xfrm>
            <a:off x="495300" y="1582340"/>
            <a:ext cx="5381625" cy="4589860"/>
          </a:xfrm>
        </p:spPr>
        <p:txBody>
          <a:bodyPr/>
          <a:lstStyle/>
          <a:p>
            <a:pPr lvl="0">
              <a:defRPr/>
            </a:pPr>
            <a:r>
              <a:rPr lang="en-US"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lvl="0">
              <a:defRPr/>
            </a:pPr>
            <a:endParaRPr lang="en-US" dirty="0">
              <a:solidFill>
                <a:srgbClr val="5B6770"/>
              </a:solidFill>
            </a:endParaRPr>
          </a:p>
          <a:p>
            <a:pPr lvl="0">
              <a:defRPr/>
            </a:pPr>
            <a:r>
              <a:rPr lang="en-US" dirty="0">
                <a:solidFill>
                  <a:srgbClr val="5B6770"/>
                </a:solidFill>
              </a:rPr>
              <a:t>In absence of PSRR/PWRR, SCED dispatches </a:t>
            </a:r>
            <a:r>
              <a:rPr lang="en-US" dirty="0" err="1">
                <a:solidFill>
                  <a:srgbClr val="5B6770"/>
                </a:solidFill>
              </a:rPr>
              <a:t>uncurtailed</a:t>
            </a:r>
            <a:r>
              <a:rPr lang="en-US" dirty="0">
                <a:solidFill>
                  <a:srgbClr val="5B6770"/>
                </a:solidFill>
              </a:rPr>
              <a:t> solar/wind units to their max output (HSL). </a:t>
            </a:r>
          </a:p>
          <a:p>
            <a:pPr lvl="1" indent="-257175">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dirty="0">
              <a:solidFill>
                <a:srgbClr val="5B6770"/>
              </a:solidFill>
            </a:endParaRPr>
          </a:p>
          <a:p>
            <a:endParaRPr lang="en-US" dirty="0"/>
          </a:p>
        </p:txBody>
      </p:sp>
      <p:sp>
        <p:nvSpPr>
          <p:cNvPr id="5" name="Slide Number Placeholder 4">
            <a:extLst>
              <a:ext uri="{FF2B5EF4-FFF2-40B4-BE49-F238E27FC236}">
                <a16:creationId xmlns:a16="http://schemas.microsoft.com/office/drawing/2014/main" id="{35463662-E883-8CFC-CF11-FF20C3A6DA40}"/>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12" name="Rectangle 11">
            <a:extLst>
              <a:ext uri="{FF2B5EF4-FFF2-40B4-BE49-F238E27FC236}">
                <a16:creationId xmlns:a16="http://schemas.microsoft.com/office/drawing/2014/main" id="{2BE4B8BC-24BA-B7A9-2AA2-2C784DEF3429}"/>
              </a:ext>
            </a:extLst>
          </p:cNvPr>
          <p:cNvSpPr/>
          <p:nvPr/>
        </p:nvSpPr>
        <p:spPr>
          <a:xfrm>
            <a:off x="6550820" y="3689096"/>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E1B8-0C78-CB24-B803-9B31FAF4D59E}"/>
              </a:ext>
            </a:extLst>
          </p:cNvPr>
          <p:cNvSpPr/>
          <p:nvPr/>
        </p:nvSpPr>
        <p:spPr>
          <a:xfrm>
            <a:off x="6550819" y="4745753"/>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78D915BE-1D69-3572-0CFB-08130093D821}"/>
              </a:ext>
            </a:extLst>
          </p:cNvPr>
          <p:cNvSpPr/>
          <p:nvPr/>
        </p:nvSpPr>
        <p:spPr>
          <a:xfrm>
            <a:off x="10006861" y="2158509"/>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16" name="Straight Arrow Connector 15">
            <a:extLst>
              <a:ext uri="{FF2B5EF4-FFF2-40B4-BE49-F238E27FC236}">
                <a16:creationId xmlns:a16="http://schemas.microsoft.com/office/drawing/2014/main" id="{7134642B-57CB-A8F6-BDE7-DD0F30564B72}"/>
              </a:ext>
            </a:extLst>
          </p:cNvPr>
          <p:cNvCxnSpPr>
            <a:cxnSpLocks/>
          </p:cNvCxnSpPr>
          <p:nvPr/>
        </p:nvCxnSpPr>
        <p:spPr>
          <a:xfrm flipH="1">
            <a:off x="8215313" y="2319935"/>
            <a:ext cx="1791548"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7" name="Flowchart: Alternate Process 16">
            <a:extLst>
              <a:ext uri="{FF2B5EF4-FFF2-40B4-BE49-F238E27FC236}">
                <a16:creationId xmlns:a16="http://schemas.microsoft.com/office/drawing/2014/main" id="{342D0EEB-111F-4BA0-D572-1065E3C9E350}"/>
              </a:ext>
            </a:extLst>
          </p:cNvPr>
          <p:cNvSpPr/>
          <p:nvPr/>
        </p:nvSpPr>
        <p:spPr>
          <a:xfrm>
            <a:off x="10046190" y="2703964"/>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18" name="Straight Arrow Connector 17">
            <a:extLst>
              <a:ext uri="{FF2B5EF4-FFF2-40B4-BE49-F238E27FC236}">
                <a16:creationId xmlns:a16="http://schemas.microsoft.com/office/drawing/2014/main" id="{57D98495-1B33-4FF4-ADC8-6B03A4E432EA}"/>
              </a:ext>
            </a:extLst>
          </p:cNvPr>
          <p:cNvCxnSpPr>
            <a:cxnSpLocks/>
          </p:cNvCxnSpPr>
          <p:nvPr/>
        </p:nvCxnSpPr>
        <p:spPr>
          <a:xfrm flipH="1">
            <a:off x="9365456" y="2884990"/>
            <a:ext cx="680734"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9" name="Flowchart: Alternate Process 18">
            <a:extLst>
              <a:ext uri="{FF2B5EF4-FFF2-40B4-BE49-F238E27FC236}">
                <a16:creationId xmlns:a16="http://schemas.microsoft.com/office/drawing/2014/main" id="{0DCF6B83-849B-BD0F-0D3A-798CA1840164}"/>
              </a:ext>
            </a:extLst>
          </p:cNvPr>
          <p:cNvSpPr/>
          <p:nvPr/>
        </p:nvSpPr>
        <p:spPr>
          <a:xfrm>
            <a:off x="10046190" y="3248080"/>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0" name="Straight Arrow Connector 19">
            <a:extLst>
              <a:ext uri="{FF2B5EF4-FFF2-40B4-BE49-F238E27FC236}">
                <a16:creationId xmlns:a16="http://schemas.microsoft.com/office/drawing/2014/main" id="{0FBF225F-20E7-6605-85AB-CDF429602CD8}"/>
              </a:ext>
            </a:extLst>
          </p:cNvPr>
          <p:cNvCxnSpPr>
            <a:cxnSpLocks/>
          </p:cNvCxnSpPr>
          <p:nvPr/>
        </p:nvCxnSpPr>
        <p:spPr>
          <a:xfrm flipH="1">
            <a:off x="8622506" y="3433960"/>
            <a:ext cx="1423684"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4F75B81-6618-3943-6C78-AF463884D4CC}"/>
              </a:ext>
            </a:extLst>
          </p:cNvPr>
          <p:cNvSpPr/>
          <p:nvPr/>
        </p:nvSpPr>
        <p:spPr>
          <a:xfrm>
            <a:off x="10046189" y="3770317"/>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2" name="Straight Arrow Connector 21">
            <a:extLst>
              <a:ext uri="{FF2B5EF4-FFF2-40B4-BE49-F238E27FC236}">
                <a16:creationId xmlns:a16="http://schemas.microsoft.com/office/drawing/2014/main" id="{206EF9B3-CABB-FB4D-5F43-24767074F340}"/>
              </a:ext>
            </a:extLst>
          </p:cNvPr>
          <p:cNvCxnSpPr>
            <a:cxnSpLocks/>
          </p:cNvCxnSpPr>
          <p:nvPr/>
        </p:nvCxnSpPr>
        <p:spPr>
          <a:xfrm flipH="1">
            <a:off x="8215313" y="3944456"/>
            <a:ext cx="1830876"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3" name="Flowchart: Alternate Process 22">
            <a:extLst>
              <a:ext uri="{FF2B5EF4-FFF2-40B4-BE49-F238E27FC236}">
                <a16:creationId xmlns:a16="http://schemas.microsoft.com/office/drawing/2014/main" id="{3E7C66E2-455B-A49D-9676-905A64D39922}"/>
              </a:ext>
            </a:extLst>
          </p:cNvPr>
          <p:cNvSpPr/>
          <p:nvPr/>
        </p:nvSpPr>
        <p:spPr>
          <a:xfrm>
            <a:off x="10046190" y="4327244"/>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24" name="Straight Arrow Connector 23">
            <a:extLst>
              <a:ext uri="{FF2B5EF4-FFF2-40B4-BE49-F238E27FC236}">
                <a16:creationId xmlns:a16="http://schemas.microsoft.com/office/drawing/2014/main" id="{24B17DA4-D81B-95AB-F1FF-0B5C885CBA27}"/>
              </a:ext>
            </a:extLst>
          </p:cNvPr>
          <p:cNvCxnSpPr>
            <a:cxnSpLocks/>
          </p:cNvCxnSpPr>
          <p:nvPr/>
        </p:nvCxnSpPr>
        <p:spPr>
          <a:xfrm flipH="1">
            <a:off x="8286750" y="4551287"/>
            <a:ext cx="1752066"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5" name="Flowchart: Alternate Process 24">
            <a:extLst>
              <a:ext uri="{FF2B5EF4-FFF2-40B4-BE49-F238E27FC236}">
                <a16:creationId xmlns:a16="http://schemas.microsoft.com/office/drawing/2014/main" id="{C4647D94-62F9-B017-C19D-895FDC4FBC64}"/>
              </a:ext>
            </a:extLst>
          </p:cNvPr>
          <p:cNvSpPr/>
          <p:nvPr/>
        </p:nvSpPr>
        <p:spPr>
          <a:xfrm>
            <a:off x="10046189" y="4807111"/>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26" name="Straight Arrow Connector 25">
            <a:extLst>
              <a:ext uri="{FF2B5EF4-FFF2-40B4-BE49-F238E27FC236}">
                <a16:creationId xmlns:a16="http://schemas.microsoft.com/office/drawing/2014/main" id="{B291A630-AD20-42A5-739C-A5D3B7554A48}"/>
              </a:ext>
            </a:extLst>
          </p:cNvPr>
          <p:cNvCxnSpPr>
            <a:cxnSpLocks/>
          </p:cNvCxnSpPr>
          <p:nvPr/>
        </p:nvCxnSpPr>
        <p:spPr>
          <a:xfrm flipH="1">
            <a:off x="8143875" y="5050037"/>
            <a:ext cx="1902314"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Rectangle 27">
            <a:extLst>
              <a:ext uri="{FF2B5EF4-FFF2-40B4-BE49-F238E27FC236}">
                <a16:creationId xmlns:a16="http://schemas.microsoft.com/office/drawing/2014/main" id="{A312D1DA-989C-FC8A-C1B4-B2DD798D29A0}"/>
              </a:ext>
            </a:extLst>
          </p:cNvPr>
          <p:cNvSpPr/>
          <p:nvPr/>
        </p:nvSpPr>
        <p:spPr>
          <a:xfrm>
            <a:off x="6550819" y="4768106"/>
            <a:ext cx="4953002"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4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F524-AB3F-9641-F809-7781267B9560}"/>
              </a:ext>
            </a:extLst>
          </p:cNvPr>
          <p:cNvSpPr>
            <a:spLocks noGrp="1"/>
          </p:cNvSpPr>
          <p:nvPr>
            <p:ph type="title"/>
          </p:nvPr>
        </p:nvSpPr>
        <p:spPr/>
        <p:txBody>
          <a:bodyPr/>
          <a:lstStyle/>
          <a:p>
            <a:r>
              <a:rPr lang="en-US" dirty="0"/>
              <a:t>Recap – Dynamic Predicted Solar Ramp Rate (PSRR) Threshold in GTBD</a:t>
            </a:r>
          </a:p>
        </p:txBody>
      </p:sp>
      <p:sp>
        <p:nvSpPr>
          <p:cNvPr id="3" name="Text Placeholder 2">
            <a:extLst>
              <a:ext uri="{FF2B5EF4-FFF2-40B4-BE49-F238E27FC236}">
                <a16:creationId xmlns:a16="http://schemas.microsoft.com/office/drawing/2014/main" id="{AD5C9ECE-E13B-3777-629C-BE147356BDB8}"/>
              </a:ext>
            </a:extLst>
          </p:cNvPr>
          <p:cNvSpPr>
            <a:spLocks noGrp="1"/>
          </p:cNvSpPr>
          <p:nvPr>
            <p:ph type="body" sz="quarter" idx="16"/>
          </p:nvPr>
        </p:nvSpPr>
        <p:spPr>
          <a:xfrm>
            <a:off x="495300" y="1207294"/>
            <a:ext cx="11163300" cy="3088481"/>
          </a:xfrm>
        </p:spPr>
        <p:txBody>
          <a:bodyPr/>
          <a:lstStyle/>
          <a:p>
            <a:pPr marL="285750" indent="-285750">
              <a:buFont typeface="Arial" panose="020B0604020202020204" pitchFamily="34" charset="0"/>
              <a:buChar char="•"/>
            </a:pPr>
            <a:r>
              <a:rPr lang="en-US" dirty="0"/>
              <a:t>ERCOT started to apply a dynamic PSRR threshold in GTBD calculation on 6/12/2023</a:t>
            </a:r>
          </a:p>
          <a:p>
            <a:pPr marL="285750" indent="-285750">
              <a:buFont typeface="Arial" panose="020B0604020202020204" pitchFamily="34" charset="0"/>
              <a:buChar char="•"/>
            </a:pPr>
            <a:r>
              <a:rPr lang="en-US" dirty="0"/>
              <a:t>PSRR thresholds change with 4 pre-defined day periods - </a:t>
            </a:r>
            <a:r>
              <a:rPr lang="en-US" b="1" dirty="0"/>
              <a:t>Night, Sunrise, Sunset and Other</a:t>
            </a:r>
          </a:p>
          <a:p>
            <a:pPr marL="285750" indent="-285750">
              <a:buFont typeface="Arial" panose="020B0604020202020204" pitchFamily="34" charset="0"/>
              <a:buChar char="•"/>
            </a:pPr>
            <a:r>
              <a:rPr lang="en-US" dirty="0"/>
              <a:t>ERCOT started with a threshold of 80MW/min for Sunrise and Sunset periods on 6/12/23. Today, the threshold is set to 280MW/min.</a:t>
            </a:r>
          </a:p>
          <a:p>
            <a:pPr marL="285750" indent="-285750">
              <a:buFont typeface="Arial" panose="020B0604020202020204" pitchFamily="34" charset="0"/>
              <a:buChar char="•"/>
            </a:pPr>
            <a:r>
              <a:rPr lang="en-US" dirty="0"/>
              <a:t>ERCOT continues to update the thresholds and the definition of day periods seasonally*</a:t>
            </a:r>
          </a:p>
          <a:p>
            <a:endParaRPr lang="en-US" dirty="0"/>
          </a:p>
        </p:txBody>
      </p:sp>
      <p:sp>
        <p:nvSpPr>
          <p:cNvPr id="5" name="Slide Number Placeholder 4">
            <a:extLst>
              <a:ext uri="{FF2B5EF4-FFF2-40B4-BE49-F238E27FC236}">
                <a16:creationId xmlns:a16="http://schemas.microsoft.com/office/drawing/2014/main" id="{99177AD1-F54B-BBD3-E185-C9973ECD1632}"/>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15" name="TextBox 14">
            <a:extLst>
              <a:ext uri="{FF2B5EF4-FFF2-40B4-BE49-F238E27FC236}">
                <a16:creationId xmlns:a16="http://schemas.microsoft.com/office/drawing/2014/main" id="{555016EC-F996-EEA7-6997-FD02743FDB76}"/>
              </a:ext>
            </a:extLst>
          </p:cNvPr>
          <p:cNvSpPr txBox="1"/>
          <p:nvPr/>
        </p:nvSpPr>
        <p:spPr>
          <a:xfrm>
            <a:off x="6516529" y="6459865"/>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grpSp>
        <p:nvGrpSpPr>
          <p:cNvPr id="26" name="Group 25">
            <a:extLst>
              <a:ext uri="{FF2B5EF4-FFF2-40B4-BE49-F238E27FC236}">
                <a16:creationId xmlns:a16="http://schemas.microsoft.com/office/drawing/2014/main" id="{17BCD3B3-258F-21D3-F72C-AAC7BE64C277}"/>
              </a:ext>
            </a:extLst>
          </p:cNvPr>
          <p:cNvGrpSpPr/>
          <p:nvPr/>
        </p:nvGrpSpPr>
        <p:grpSpPr>
          <a:xfrm>
            <a:off x="1624820" y="2798529"/>
            <a:ext cx="7971464" cy="3922946"/>
            <a:chOff x="2284572" y="2827855"/>
            <a:chExt cx="6781800" cy="3771900"/>
          </a:xfrm>
        </p:grpSpPr>
        <p:graphicFrame>
          <p:nvGraphicFramePr>
            <p:cNvPr id="18" name="Chart 17">
              <a:extLst>
                <a:ext uri="{FF2B5EF4-FFF2-40B4-BE49-F238E27FC236}">
                  <a16:creationId xmlns:a16="http://schemas.microsoft.com/office/drawing/2014/main" id="{01AA5703-A6F0-DD0B-EDDC-44AC55CDCB1F}"/>
                </a:ext>
              </a:extLst>
            </p:cNvPr>
            <p:cNvGraphicFramePr>
              <a:graphicFrameLocks/>
            </p:cNvGraphicFramePr>
            <p:nvPr/>
          </p:nvGraphicFramePr>
          <p:xfrm>
            <a:off x="2284572" y="2827855"/>
            <a:ext cx="6781800" cy="3771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C8C8738F-4E9F-38C5-6ECF-F6823DFC855D}"/>
                </a:ext>
              </a:extLst>
            </p:cNvPr>
            <p:cNvGrpSpPr/>
            <p:nvPr/>
          </p:nvGrpSpPr>
          <p:grpSpPr>
            <a:xfrm>
              <a:off x="2926288" y="3291114"/>
              <a:ext cx="5987684" cy="2751388"/>
              <a:chOff x="1632316" y="3283970"/>
              <a:chExt cx="5987684" cy="2751388"/>
            </a:xfrm>
          </p:grpSpPr>
          <p:sp>
            <p:nvSpPr>
              <p:cNvPr id="20" name="Rectangle 19">
                <a:extLst>
                  <a:ext uri="{FF2B5EF4-FFF2-40B4-BE49-F238E27FC236}">
                    <a16:creationId xmlns:a16="http://schemas.microsoft.com/office/drawing/2014/main" id="{C8B917F1-4AC5-DB1A-D3C7-53F8A640F9FB}"/>
                  </a:ext>
                </a:extLst>
              </p:cNvPr>
              <p:cNvSpPr/>
              <p:nvPr/>
            </p:nvSpPr>
            <p:spPr>
              <a:xfrm>
                <a:off x="6132576" y="3283970"/>
                <a:ext cx="758952" cy="2751388"/>
              </a:xfrm>
              <a:prstGeom prst="rect">
                <a:avLst/>
              </a:prstGeom>
              <a:solidFill>
                <a:srgbClr val="F5750B">
                  <a:alpha val="3568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08B6B48-2CC1-1B9E-B611-AEBA624B5683}"/>
                  </a:ext>
                </a:extLst>
              </p:cNvPr>
              <p:cNvSpPr/>
              <p:nvPr/>
            </p:nvSpPr>
            <p:spPr>
              <a:xfrm>
                <a:off x="1632316" y="3283970"/>
                <a:ext cx="1491883" cy="2751388"/>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D58EB37-BA73-EB82-05BE-9986639C081A}"/>
                  </a:ext>
                </a:extLst>
              </p:cNvPr>
              <p:cNvSpPr/>
              <p:nvPr/>
            </p:nvSpPr>
            <p:spPr>
              <a:xfrm>
                <a:off x="3131820" y="3283970"/>
                <a:ext cx="1005840" cy="2751388"/>
              </a:xfrm>
              <a:prstGeom prst="rect">
                <a:avLst/>
              </a:prstGeom>
              <a:solidFill>
                <a:srgbClr val="FFC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5C7CE88-6F03-A432-6AE4-87F8CB7BE4AD}"/>
                  </a:ext>
                </a:extLst>
              </p:cNvPr>
              <p:cNvSpPr/>
              <p:nvPr/>
            </p:nvSpPr>
            <p:spPr>
              <a:xfrm>
                <a:off x="4130040" y="3283970"/>
                <a:ext cx="2002536" cy="2751388"/>
              </a:xfrm>
              <a:prstGeom prst="rect">
                <a:avLst/>
              </a:prstGeom>
              <a:solidFill>
                <a:srgbClr val="FF0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8099826-CDA7-BE28-A528-0884455C01CC}"/>
                  </a:ext>
                </a:extLst>
              </p:cNvPr>
              <p:cNvSpPr/>
              <p:nvPr/>
            </p:nvSpPr>
            <p:spPr>
              <a:xfrm>
                <a:off x="6891528" y="3283970"/>
                <a:ext cx="728472" cy="2751387"/>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17EF0CCE-C878-1FE4-FF95-C2F6B4BB9810}"/>
                  </a:ext>
                </a:extLst>
              </p:cNvPr>
              <p:cNvSpPr txBox="1"/>
              <p:nvPr/>
            </p:nvSpPr>
            <p:spPr>
              <a:xfrm>
                <a:off x="6929313" y="3283971"/>
                <a:ext cx="690687" cy="369332"/>
              </a:xfrm>
              <a:prstGeom prst="rect">
                <a:avLst/>
              </a:prstGeom>
              <a:noFill/>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D3D3D"/>
                    </a:solidFill>
                    <a:effectLst/>
                    <a:uLnTx/>
                    <a:uFillTx/>
                    <a:latin typeface="Calibri" panose="020F0502020204030204" pitchFamily="34" charset="0"/>
                  </a:rPr>
                  <a:t>Night</a:t>
                </a:r>
              </a:p>
            </p:txBody>
          </p:sp>
        </p:grpSp>
      </p:grpSp>
    </p:spTree>
    <p:extLst>
      <p:ext uri="{BB962C8B-B14F-4D97-AF65-F5344CB8AC3E}">
        <p14:creationId xmlns:p14="http://schemas.microsoft.com/office/powerpoint/2010/main" val="156160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F53-CCFB-F224-CB68-2C157B5F0319}"/>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DC352B6E-3D2D-5993-213A-C0BE9AA30BBD}"/>
              </a:ext>
            </a:extLst>
          </p:cNvPr>
          <p:cNvSpPr>
            <a:spLocks noGrp="1"/>
          </p:cNvSpPr>
          <p:nvPr>
            <p:ph type="body" sz="quarter" idx="16"/>
          </p:nvPr>
        </p:nvSpPr>
        <p:spPr>
          <a:xfrm>
            <a:off x="785814" y="1148898"/>
            <a:ext cx="10558462" cy="2344697"/>
          </a:xfrm>
        </p:spPr>
        <p:txBody>
          <a:bodyPr vert="horz" wrap="square" lIns="0" tIns="0" rIns="0" bIns="0" rtlCol="0" anchor="t">
            <a:noAutofit/>
          </a:bodyPr>
          <a:lstStyle/>
          <a:p>
            <a:r>
              <a:rPr lang="en-US" dirty="0">
                <a:cs typeface="Arial"/>
              </a:rPr>
              <a:t>ERCOT is monitoring the aggregate ramping behavior of Large Loads and Non-Conforming loads.  Ramping analysis revealed that 5-minute hourly average up ramps are between 41 MW (HE12) to 51 MW (HE23), however there are instances of ramps exceeding 400 MWs. </a:t>
            </a:r>
          </a:p>
        </p:txBody>
      </p:sp>
      <p:sp>
        <p:nvSpPr>
          <p:cNvPr id="5" name="Slide Number Placeholder 4">
            <a:extLst>
              <a:ext uri="{FF2B5EF4-FFF2-40B4-BE49-F238E27FC236}">
                <a16:creationId xmlns:a16="http://schemas.microsoft.com/office/drawing/2014/main" id="{A7914873-FE62-C167-59C1-2A506B469C3E}"/>
              </a:ext>
            </a:extLst>
          </p:cNvPr>
          <p:cNvSpPr>
            <a:spLocks noGrp="1"/>
          </p:cNvSpPr>
          <p:nvPr>
            <p:ph type="sldNum" sz="quarter" idx="12"/>
          </p:nvPr>
        </p:nvSpPr>
        <p:spPr/>
        <p:txBody>
          <a:bodyPr/>
          <a:lstStyle/>
          <a:p>
            <a:fld id="{BCDE79FB-97BA-492B-8D57-F1373F9ADA95}" type="slidenum">
              <a:rPr lang="en-US" smtClean="0"/>
              <a:t>15</a:t>
            </a:fld>
            <a:endParaRPr lang="en-US"/>
          </a:p>
        </p:txBody>
      </p:sp>
      <p:pic>
        <p:nvPicPr>
          <p:cNvPr id="4" name="Picture 3">
            <a:extLst>
              <a:ext uri="{FF2B5EF4-FFF2-40B4-BE49-F238E27FC236}">
                <a16:creationId xmlns:a16="http://schemas.microsoft.com/office/drawing/2014/main" id="{82807F5A-E843-AEF8-900C-7A46C829152A}"/>
              </a:ext>
            </a:extLst>
          </p:cNvPr>
          <p:cNvPicPr>
            <a:picLocks noChangeAspect="1"/>
          </p:cNvPicPr>
          <p:nvPr/>
        </p:nvPicPr>
        <p:blipFill>
          <a:blip r:embed="rId2"/>
          <a:stretch>
            <a:fillRect/>
          </a:stretch>
        </p:blipFill>
        <p:spPr>
          <a:xfrm>
            <a:off x="1257300" y="2063298"/>
            <a:ext cx="9107010" cy="4638879"/>
          </a:xfrm>
          <a:prstGeom prst="rect">
            <a:avLst/>
          </a:prstGeom>
        </p:spPr>
      </p:pic>
    </p:spTree>
    <p:extLst>
      <p:ext uri="{BB962C8B-B14F-4D97-AF65-F5344CB8AC3E}">
        <p14:creationId xmlns:p14="http://schemas.microsoft.com/office/powerpoint/2010/main" val="106088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446-DBC8-AD0B-CC8B-CB1F32748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6620F-D1C8-A1EC-934C-45316039EE8A}"/>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1E4DCB02-15D0-F384-2B21-86D7125FF309}"/>
              </a:ext>
            </a:extLst>
          </p:cNvPr>
          <p:cNvSpPr>
            <a:spLocks noGrp="1"/>
          </p:cNvSpPr>
          <p:nvPr>
            <p:ph type="body" sz="quarter" idx="16"/>
          </p:nvPr>
        </p:nvSpPr>
        <p:spPr>
          <a:xfrm>
            <a:off x="721519" y="1082316"/>
            <a:ext cx="10651331" cy="2344697"/>
          </a:xfrm>
        </p:spPr>
        <p:txBody>
          <a:bodyPr vert="horz" wrap="square" lIns="0" tIns="0" rIns="0" bIns="0" rtlCol="0" anchor="t">
            <a:noAutofit/>
          </a:bodyPr>
          <a:lstStyle/>
          <a:p>
            <a:r>
              <a:rPr lang="en-US" dirty="0">
                <a:cs typeface="Arial"/>
              </a:rPr>
              <a:t>Ramping analysis revealed that 5-minute hourly average down ramps are between –44 MW (HE11) to –61 MW (HE19). Downward ramps tend to be more extreme, with greater quantities of large-magnitude outliers. Extreme ramps have the potential to impact frequency control and Regulation usage. In the current Regulation methodology, Large Load ramping is accounted for in the NLFE term, but a Large Load adjustment could be considered to combat the more extreme ramp scenarios. </a:t>
            </a:r>
          </a:p>
        </p:txBody>
      </p:sp>
      <p:sp>
        <p:nvSpPr>
          <p:cNvPr id="5" name="Slide Number Placeholder 4">
            <a:extLst>
              <a:ext uri="{FF2B5EF4-FFF2-40B4-BE49-F238E27FC236}">
                <a16:creationId xmlns:a16="http://schemas.microsoft.com/office/drawing/2014/main" id="{14FEB862-3884-EA77-B81D-E1B323462D32}"/>
              </a:ext>
            </a:extLst>
          </p:cNvPr>
          <p:cNvSpPr>
            <a:spLocks noGrp="1"/>
          </p:cNvSpPr>
          <p:nvPr>
            <p:ph type="sldNum" sz="quarter" idx="12"/>
          </p:nvPr>
        </p:nvSpPr>
        <p:spPr/>
        <p:txBody>
          <a:bodyPr/>
          <a:lstStyle/>
          <a:p>
            <a:fld id="{BCDE79FB-97BA-492B-8D57-F1373F9ADA95}" type="slidenum">
              <a:rPr lang="en-US" smtClean="0"/>
              <a:t>16</a:t>
            </a:fld>
            <a:endParaRPr lang="en-US"/>
          </a:p>
        </p:txBody>
      </p:sp>
      <p:pic>
        <p:nvPicPr>
          <p:cNvPr id="7" name="Picture 6">
            <a:extLst>
              <a:ext uri="{FF2B5EF4-FFF2-40B4-BE49-F238E27FC236}">
                <a16:creationId xmlns:a16="http://schemas.microsoft.com/office/drawing/2014/main" id="{6B0026A2-FF39-F770-33F8-E17545D8E842}"/>
              </a:ext>
            </a:extLst>
          </p:cNvPr>
          <p:cNvPicPr>
            <a:picLocks noChangeAspect="1"/>
          </p:cNvPicPr>
          <p:nvPr/>
        </p:nvPicPr>
        <p:blipFill>
          <a:blip r:embed="rId2"/>
          <a:stretch>
            <a:fillRect/>
          </a:stretch>
        </p:blipFill>
        <p:spPr>
          <a:xfrm>
            <a:off x="1257300" y="2254664"/>
            <a:ext cx="9144000" cy="4314624"/>
          </a:xfrm>
          <a:prstGeom prst="rect">
            <a:avLst/>
          </a:prstGeom>
        </p:spPr>
      </p:pic>
    </p:spTree>
    <p:extLst>
      <p:ext uri="{BB962C8B-B14F-4D97-AF65-F5344CB8AC3E}">
        <p14:creationId xmlns:p14="http://schemas.microsoft.com/office/powerpoint/2010/main" val="261101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6CAA-B169-8961-76BD-A34692EC32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176C57-0000-9DD3-9297-FF66D94F5CB6}"/>
              </a:ext>
            </a:extLst>
          </p:cNvPr>
          <p:cNvSpPr>
            <a:spLocks noGrp="1"/>
          </p:cNvSpPr>
          <p:nvPr>
            <p:ph type="ctrTitle"/>
          </p:nvPr>
        </p:nvSpPr>
        <p:spPr/>
        <p:txBody>
          <a:bodyPr/>
          <a:lstStyle/>
          <a:p>
            <a:r>
              <a:rPr lang="en-US" dirty="0"/>
              <a:t>RRS</a:t>
            </a:r>
          </a:p>
        </p:txBody>
      </p:sp>
      <p:sp>
        <p:nvSpPr>
          <p:cNvPr id="7" name="Subtitle 6">
            <a:extLst>
              <a:ext uri="{FF2B5EF4-FFF2-40B4-BE49-F238E27FC236}">
                <a16:creationId xmlns:a16="http://schemas.microsoft.com/office/drawing/2014/main" id="{02C66851-5F06-B2E3-FA40-F38F702C81B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180C5876-E740-0C97-14CA-3DED47D67ED7}"/>
              </a:ext>
            </a:extLst>
          </p:cNvPr>
          <p:cNvSpPr>
            <a:spLocks noGrp="1"/>
          </p:cNvSpPr>
          <p:nvPr>
            <p:ph type="sldNum" sz="quarter" idx="12"/>
          </p:nvPr>
        </p:nvSpPr>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327644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F3E0E-1526-075C-9D51-582512196174}"/>
              </a:ext>
            </a:extLst>
          </p:cNvPr>
          <p:cNvSpPr>
            <a:spLocks noGrp="1"/>
          </p:cNvSpPr>
          <p:nvPr>
            <p:ph type="title"/>
          </p:nvPr>
        </p:nvSpPr>
        <p:spPr/>
        <p:txBody>
          <a:bodyPr/>
          <a:lstStyle/>
          <a:p>
            <a:r>
              <a:rPr lang="en-US" dirty="0"/>
              <a:t>2026 RRS Table</a:t>
            </a:r>
          </a:p>
        </p:txBody>
      </p:sp>
      <p:sp>
        <p:nvSpPr>
          <p:cNvPr id="5" name="Slide Number Placeholder 4">
            <a:extLst>
              <a:ext uri="{FF2B5EF4-FFF2-40B4-BE49-F238E27FC236}">
                <a16:creationId xmlns:a16="http://schemas.microsoft.com/office/drawing/2014/main" id="{A1E12756-AF5F-E62D-6784-AD13F6BD597B}"/>
              </a:ext>
            </a:extLst>
          </p:cNvPr>
          <p:cNvSpPr>
            <a:spLocks noGrp="1"/>
          </p:cNvSpPr>
          <p:nvPr>
            <p:ph type="sldNum" sz="quarter" idx="12"/>
          </p:nvPr>
        </p:nvSpPr>
        <p:spPr/>
        <p:txBody>
          <a:bodyPr/>
          <a:lstStyle/>
          <a:p>
            <a:fld id="{BCDE79FB-97BA-492B-8D57-F1373F9ADA95}" type="slidenum">
              <a:rPr lang="en-US" smtClean="0"/>
              <a:t>18</a:t>
            </a:fld>
            <a:endParaRPr lang="en-US"/>
          </a:p>
        </p:txBody>
      </p:sp>
      <p:graphicFrame>
        <p:nvGraphicFramePr>
          <p:cNvPr id="9" name="Table 8">
            <a:extLst>
              <a:ext uri="{FF2B5EF4-FFF2-40B4-BE49-F238E27FC236}">
                <a16:creationId xmlns:a16="http://schemas.microsoft.com/office/drawing/2014/main" id="{7A162B1B-4A9C-F640-0853-23402251A6CE}"/>
              </a:ext>
            </a:extLst>
          </p:cNvPr>
          <p:cNvGraphicFramePr>
            <a:graphicFrameLocks noGrp="1"/>
          </p:cNvGraphicFramePr>
          <p:nvPr/>
        </p:nvGraphicFramePr>
        <p:xfrm>
          <a:off x="1257300" y="1288613"/>
          <a:ext cx="9320857" cy="2186078"/>
        </p:xfrm>
        <a:graphic>
          <a:graphicData uri="http://schemas.openxmlformats.org/drawingml/2006/table">
            <a:tbl>
              <a:tblPr/>
              <a:tblGrid>
                <a:gridCol w="716989">
                  <a:extLst>
                    <a:ext uri="{9D8B030D-6E8A-4147-A177-3AD203B41FA5}">
                      <a16:colId xmlns:a16="http://schemas.microsoft.com/office/drawing/2014/main" val="20000"/>
                    </a:ext>
                  </a:extLst>
                </a:gridCol>
                <a:gridCol w="716989">
                  <a:extLst>
                    <a:ext uri="{9D8B030D-6E8A-4147-A177-3AD203B41FA5}">
                      <a16:colId xmlns:a16="http://schemas.microsoft.com/office/drawing/2014/main" val="20001"/>
                    </a:ext>
                  </a:extLst>
                </a:gridCol>
                <a:gridCol w="716989">
                  <a:extLst>
                    <a:ext uri="{9D8B030D-6E8A-4147-A177-3AD203B41FA5}">
                      <a16:colId xmlns:a16="http://schemas.microsoft.com/office/drawing/2014/main" val="20002"/>
                    </a:ext>
                  </a:extLst>
                </a:gridCol>
                <a:gridCol w="716989">
                  <a:extLst>
                    <a:ext uri="{9D8B030D-6E8A-4147-A177-3AD203B41FA5}">
                      <a16:colId xmlns:a16="http://schemas.microsoft.com/office/drawing/2014/main" val="20003"/>
                    </a:ext>
                  </a:extLst>
                </a:gridCol>
                <a:gridCol w="716989">
                  <a:extLst>
                    <a:ext uri="{9D8B030D-6E8A-4147-A177-3AD203B41FA5}">
                      <a16:colId xmlns:a16="http://schemas.microsoft.com/office/drawing/2014/main" val="20004"/>
                    </a:ext>
                  </a:extLst>
                </a:gridCol>
                <a:gridCol w="716989">
                  <a:extLst>
                    <a:ext uri="{9D8B030D-6E8A-4147-A177-3AD203B41FA5}">
                      <a16:colId xmlns:a16="http://schemas.microsoft.com/office/drawing/2014/main" val="20005"/>
                    </a:ext>
                  </a:extLst>
                </a:gridCol>
                <a:gridCol w="716989">
                  <a:extLst>
                    <a:ext uri="{9D8B030D-6E8A-4147-A177-3AD203B41FA5}">
                      <a16:colId xmlns:a16="http://schemas.microsoft.com/office/drawing/2014/main" val="20006"/>
                    </a:ext>
                  </a:extLst>
                </a:gridCol>
                <a:gridCol w="716989">
                  <a:extLst>
                    <a:ext uri="{9D8B030D-6E8A-4147-A177-3AD203B41FA5}">
                      <a16:colId xmlns:a16="http://schemas.microsoft.com/office/drawing/2014/main" val="20007"/>
                    </a:ext>
                  </a:extLst>
                </a:gridCol>
                <a:gridCol w="716989">
                  <a:extLst>
                    <a:ext uri="{9D8B030D-6E8A-4147-A177-3AD203B41FA5}">
                      <a16:colId xmlns:a16="http://schemas.microsoft.com/office/drawing/2014/main" val="20008"/>
                    </a:ext>
                  </a:extLst>
                </a:gridCol>
                <a:gridCol w="716989">
                  <a:extLst>
                    <a:ext uri="{9D8B030D-6E8A-4147-A177-3AD203B41FA5}">
                      <a16:colId xmlns:a16="http://schemas.microsoft.com/office/drawing/2014/main" val="20009"/>
                    </a:ext>
                  </a:extLst>
                </a:gridCol>
                <a:gridCol w="716989">
                  <a:extLst>
                    <a:ext uri="{9D8B030D-6E8A-4147-A177-3AD203B41FA5}">
                      <a16:colId xmlns:a16="http://schemas.microsoft.com/office/drawing/2014/main" val="20010"/>
                    </a:ext>
                  </a:extLst>
                </a:gridCol>
                <a:gridCol w="716989">
                  <a:extLst>
                    <a:ext uri="{9D8B030D-6E8A-4147-A177-3AD203B41FA5}">
                      <a16:colId xmlns:a16="http://schemas.microsoft.com/office/drawing/2014/main" val="20011"/>
                    </a:ext>
                  </a:extLst>
                </a:gridCol>
                <a:gridCol w="71698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D5DC88D1-FEBA-068B-2EA2-DD3D42454A1F}"/>
              </a:ext>
            </a:extLst>
          </p:cNvPr>
          <p:cNvGraphicFramePr>
            <a:graphicFrameLocks noGrp="1"/>
          </p:cNvGraphicFramePr>
          <p:nvPr/>
        </p:nvGraphicFramePr>
        <p:xfrm>
          <a:off x="1257300" y="3651462"/>
          <a:ext cx="10072692" cy="2105305"/>
        </p:xfrm>
        <a:graphic>
          <a:graphicData uri="http://schemas.openxmlformats.org/drawingml/2006/table">
            <a:tbl>
              <a:tblPr/>
              <a:tblGrid>
                <a:gridCol w="719478">
                  <a:extLst>
                    <a:ext uri="{9D8B030D-6E8A-4147-A177-3AD203B41FA5}">
                      <a16:colId xmlns:a16="http://schemas.microsoft.com/office/drawing/2014/main" val="20000"/>
                    </a:ext>
                  </a:extLst>
                </a:gridCol>
                <a:gridCol w="719478">
                  <a:extLst>
                    <a:ext uri="{9D8B030D-6E8A-4147-A177-3AD203B41FA5}">
                      <a16:colId xmlns:a16="http://schemas.microsoft.com/office/drawing/2014/main" val="20001"/>
                    </a:ext>
                  </a:extLst>
                </a:gridCol>
                <a:gridCol w="719478">
                  <a:extLst>
                    <a:ext uri="{9D8B030D-6E8A-4147-A177-3AD203B41FA5}">
                      <a16:colId xmlns:a16="http://schemas.microsoft.com/office/drawing/2014/main" val="20002"/>
                    </a:ext>
                  </a:extLst>
                </a:gridCol>
                <a:gridCol w="719478">
                  <a:extLst>
                    <a:ext uri="{9D8B030D-6E8A-4147-A177-3AD203B41FA5}">
                      <a16:colId xmlns:a16="http://schemas.microsoft.com/office/drawing/2014/main" val="20003"/>
                    </a:ext>
                  </a:extLst>
                </a:gridCol>
                <a:gridCol w="719478">
                  <a:extLst>
                    <a:ext uri="{9D8B030D-6E8A-4147-A177-3AD203B41FA5}">
                      <a16:colId xmlns:a16="http://schemas.microsoft.com/office/drawing/2014/main" val="20004"/>
                    </a:ext>
                  </a:extLst>
                </a:gridCol>
                <a:gridCol w="719478">
                  <a:extLst>
                    <a:ext uri="{9D8B030D-6E8A-4147-A177-3AD203B41FA5}">
                      <a16:colId xmlns:a16="http://schemas.microsoft.com/office/drawing/2014/main" val="20005"/>
                    </a:ext>
                  </a:extLst>
                </a:gridCol>
                <a:gridCol w="719478">
                  <a:extLst>
                    <a:ext uri="{9D8B030D-6E8A-4147-A177-3AD203B41FA5}">
                      <a16:colId xmlns:a16="http://schemas.microsoft.com/office/drawing/2014/main" val="20006"/>
                    </a:ext>
                  </a:extLst>
                </a:gridCol>
                <a:gridCol w="719478">
                  <a:extLst>
                    <a:ext uri="{9D8B030D-6E8A-4147-A177-3AD203B41FA5}">
                      <a16:colId xmlns:a16="http://schemas.microsoft.com/office/drawing/2014/main" val="20007"/>
                    </a:ext>
                  </a:extLst>
                </a:gridCol>
                <a:gridCol w="719478">
                  <a:extLst>
                    <a:ext uri="{9D8B030D-6E8A-4147-A177-3AD203B41FA5}">
                      <a16:colId xmlns:a16="http://schemas.microsoft.com/office/drawing/2014/main" val="20008"/>
                    </a:ext>
                  </a:extLst>
                </a:gridCol>
                <a:gridCol w="719478">
                  <a:extLst>
                    <a:ext uri="{9D8B030D-6E8A-4147-A177-3AD203B41FA5}">
                      <a16:colId xmlns:a16="http://schemas.microsoft.com/office/drawing/2014/main" val="20009"/>
                    </a:ext>
                  </a:extLst>
                </a:gridCol>
                <a:gridCol w="719478">
                  <a:extLst>
                    <a:ext uri="{9D8B030D-6E8A-4147-A177-3AD203B41FA5}">
                      <a16:colId xmlns:a16="http://schemas.microsoft.com/office/drawing/2014/main" val="20010"/>
                    </a:ext>
                  </a:extLst>
                </a:gridCol>
                <a:gridCol w="719478">
                  <a:extLst>
                    <a:ext uri="{9D8B030D-6E8A-4147-A177-3AD203B41FA5}">
                      <a16:colId xmlns:a16="http://schemas.microsoft.com/office/drawing/2014/main" val="20011"/>
                    </a:ext>
                  </a:extLst>
                </a:gridCol>
                <a:gridCol w="719478">
                  <a:extLst>
                    <a:ext uri="{9D8B030D-6E8A-4147-A177-3AD203B41FA5}">
                      <a16:colId xmlns:a16="http://schemas.microsoft.com/office/drawing/2014/main" val="20012"/>
                    </a:ext>
                  </a:extLst>
                </a:gridCol>
                <a:gridCol w="71947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867338EB-0025-B55C-5C3F-F16C7594C802}"/>
              </a:ext>
            </a:extLst>
          </p:cNvPr>
          <p:cNvSpPr/>
          <p:nvPr/>
        </p:nvSpPr>
        <p:spPr>
          <a:xfrm>
            <a:off x="1280160" y="5785247"/>
            <a:ext cx="10018996"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1,377 MW. </a:t>
            </a:r>
          </a:p>
          <a:p>
            <a:r>
              <a:rPr lang="en-US" sz="1200" dirty="0">
                <a:solidFill>
                  <a:srgbClr val="FF0000"/>
                </a:solidFill>
              </a:rPr>
              <a:t>**</a:t>
            </a:r>
            <a:r>
              <a:rPr lang="en-US" sz="1000" dirty="0"/>
              <a:t>The 2027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111312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934E-4B73-5946-E276-3B90F52AFAD1}"/>
              </a:ext>
            </a:extLst>
          </p:cNvPr>
          <p:cNvSpPr>
            <a:spLocks noGrp="1"/>
          </p:cNvSpPr>
          <p:nvPr>
            <p:ph type="title"/>
          </p:nvPr>
        </p:nvSpPr>
        <p:spPr/>
        <p:txBody>
          <a:bodyPr/>
          <a:lstStyle/>
          <a:p>
            <a:r>
              <a:rPr lang="en-US" dirty="0"/>
              <a:t>Average Inertia per Hour 2021-2026</a:t>
            </a:r>
          </a:p>
        </p:txBody>
      </p:sp>
      <p:sp>
        <p:nvSpPr>
          <p:cNvPr id="3" name="Text Placeholder 2">
            <a:extLst>
              <a:ext uri="{FF2B5EF4-FFF2-40B4-BE49-F238E27FC236}">
                <a16:creationId xmlns:a16="http://schemas.microsoft.com/office/drawing/2014/main" id="{DE0D4077-3C19-10BD-F4BD-AF1278957320}"/>
              </a:ext>
            </a:extLst>
          </p:cNvPr>
          <p:cNvSpPr>
            <a:spLocks noGrp="1"/>
          </p:cNvSpPr>
          <p:nvPr>
            <p:ph type="body" sz="quarter" idx="16"/>
          </p:nvPr>
        </p:nvSpPr>
        <p:spPr>
          <a:xfrm>
            <a:off x="495300" y="1258530"/>
            <a:ext cx="11163300" cy="616538"/>
          </a:xfrm>
        </p:spPr>
        <p:txBody>
          <a:bodyPr/>
          <a:lstStyle/>
          <a:p>
            <a:pPr marL="285750" indent="-285750">
              <a:buFont typeface="Arial" panose="020B0604020202020204" pitchFamily="34" charset="0"/>
              <a:buChar char="•"/>
            </a:pPr>
            <a:r>
              <a:rPr lang="en-US" dirty="0"/>
              <a:t>From 2025 and onwards the lowest hours of inertia have moved from the night hours to the middle of the day.</a:t>
            </a:r>
          </a:p>
          <a:p>
            <a:endParaRPr lang="en-US" dirty="0"/>
          </a:p>
        </p:txBody>
      </p:sp>
      <p:sp>
        <p:nvSpPr>
          <p:cNvPr id="5" name="Slide Number Placeholder 4">
            <a:extLst>
              <a:ext uri="{FF2B5EF4-FFF2-40B4-BE49-F238E27FC236}">
                <a16:creationId xmlns:a16="http://schemas.microsoft.com/office/drawing/2014/main" id="{A1F155F7-BF78-4FDF-1AD0-EDEEFE03248F}"/>
              </a:ext>
            </a:extLst>
          </p:cNvPr>
          <p:cNvSpPr>
            <a:spLocks noGrp="1"/>
          </p:cNvSpPr>
          <p:nvPr>
            <p:ph type="sldNum" sz="quarter" idx="12"/>
          </p:nvPr>
        </p:nvSpPr>
        <p:spPr/>
        <p:txBody>
          <a:bodyPr/>
          <a:lstStyle/>
          <a:p>
            <a:fld id="{BCDE79FB-97BA-492B-8D57-F1373F9ADA95}" type="slidenum">
              <a:rPr lang="en-US" smtClean="0"/>
              <a:t>19</a:t>
            </a:fld>
            <a:endParaRPr lang="en-US"/>
          </a:p>
        </p:txBody>
      </p:sp>
      <p:pic>
        <p:nvPicPr>
          <p:cNvPr id="7" name="Picture 6">
            <a:extLst>
              <a:ext uri="{FF2B5EF4-FFF2-40B4-BE49-F238E27FC236}">
                <a16:creationId xmlns:a16="http://schemas.microsoft.com/office/drawing/2014/main" id="{53158354-92CD-6C77-D82B-E80F47BB1AE5}"/>
              </a:ext>
            </a:extLst>
          </p:cNvPr>
          <p:cNvPicPr>
            <a:picLocks noChangeAspect="1"/>
          </p:cNvPicPr>
          <p:nvPr/>
        </p:nvPicPr>
        <p:blipFill>
          <a:blip r:embed="rId2"/>
          <a:stretch>
            <a:fillRect/>
          </a:stretch>
        </p:blipFill>
        <p:spPr>
          <a:xfrm>
            <a:off x="1678521" y="1692506"/>
            <a:ext cx="7773074" cy="4663844"/>
          </a:xfrm>
          <a:prstGeom prst="rect">
            <a:avLst/>
          </a:prstGeom>
        </p:spPr>
      </p:pic>
    </p:spTree>
    <p:extLst>
      <p:ext uri="{BB962C8B-B14F-4D97-AF65-F5344CB8AC3E}">
        <p14:creationId xmlns:p14="http://schemas.microsoft.com/office/powerpoint/2010/main" val="122948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9E0-7FE8-EE7D-348D-3BAA3241FBD7}"/>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555645ED-927E-DEE8-7ABD-D906D81F8E8A}"/>
              </a:ext>
            </a:extLst>
          </p:cNvPr>
          <p:cNvSpPr>
            <a:spLocks noGrp="1"/>
          </p:cNvSpPr>
          <p:nvPr>
            <p:ph type="body" sz="quarter" idx="13"/>
          </p:nvPr>
        </p:nvSpPr>
        <p:spPr>
          <a:xfrm>
            <a:off x="495300" y="1100138"/>
            <a:ext cx="5381625" cy="5300662"/>
          </a:xfrm>
        </p:spPr>
        <p:txBody>
          <a:bodyPr/>
          <a:lstStyle/>
          <a:p>
            <a:r>
              <a:rPr lang="en-US" sz="1400" dirty="0"/>
              <a:t>ERCOT is reviewing the methodology to determine minimum Ancillary Service (AS) requirements. </a:t>
            </a:r>
          </a:p>
          <a:p>
            <a:pPr algn="just"/>
            <a:r>
              <a:rPr lang="en-US" sz="1400" dirty="0"/>
              <a:t>Key review items: </a:t>
            </a:r>
          </a:p>
          <a:p>
            <a:pPr lvl="1" algn="just"/>
            <a:r>
              <a:rPr lang="en-US" sz="1200" dirty="0"/>
              <a:t>ERCOT continues to monitor the impacts of Large Load ramping relating to this methodology to determine if a new adjustment factor need to be introduced.</a:t>
            </a:r>
          </a:p>
          <a:p>
            <a:pPr lvl="1" algn="just"/>
            <a:r>
              <a:rPr lang="en-US" sz="1200" dirty="0"/>
              <a:t>NERC’s preliminary BAL-003 Interconnection Frequency Response Obligation (IFRO) assessment for ERCOT for the 2027 Operating Year (OY) has not yet been published. Therefore, this analysis used the minimum RRS-PFR limit of 1,377 MW assigned for 2026.</a:t>
            </a:r>
          </a:p>
          <a:p>
            <a:pPr lvl="1" algn="just"/>
            <a:r>
              <a:rPr lang="en-US" sz="1200" dirty="0"/>
              <a:t>The 2026 AS Methodology implemented a probabilistic method for ERCOT Contingency Reserve Service (ECRS) and Non-Spinning Reserve (Non-Spin). </a:t>
            </a:r>
          </a:p>
          <a:p>
            <a:pPr lvl="1" algn="just"/>
            <a:r>
              <a:rPr lang="en-US" sz="1200" dirty="0"/>
              <a:t>The 2027 review focuses on refining the model to find the appropriate criteria for AS procurement quantities. ERCOT plans to compare alternative criteria using AS quantity, estimated cost, and modeled reliability-risk metrics</a:t>
            </a:r>
          </a:p>
          <a:p>
            <a:pPr marL="285750" indent="-285750" algn="just">
              <a:buFont typeface="Arial" panose="020B0604020202020204" pitchFamily="34" charset="0"/>
              <a:buChar char="•"/>
            </a:pPr>
            <a:r>
              <a:rPr lang="en-US" sz="1400" dirty="0"/>
              <a:t>Any AS quantities for 2027 contained in this presentation are based on the methodology that was approved in December 2025. The quantities for 2027 reflect moving forward the historic data on which these are based, unless otherwise noted.</a:t>
            </a:r>
          </a:p>
          <a:p>
            <a:endParaRPr lang="en-US" dirty="0"/>
          </a:p>
        </p:txBody>
      </p:sp>
      <p:sp>
        <p:nvSpPr>
          <p:cNvPr id="5" name="Slide Number Placeholder 4">
            <a:extLst>
              <a:ext uri="{FF2B5EF4-FFF2-40B4-BE49-F238E27FC236}">
                <a16:creationId xmlns:a16="http://schemas.microsoft.com/office/drawing/2014/main" id="{A3F848DD-C8BA-3D7A-8F22-3599E13A1750}"/>
              </a:ext>
            </a:extLst>
          </p:cNvPr>
          <p:cNvSpPr>
            <a:spLocks noGrp="1"/>
          </p:cNvSpPr>
          <p:nvPr>
            <p:ph type="sldNum" sz="quarter" idx="12"/>
          </p:nvPr>
        </p:nvSpPr>
        <p:spPr/>
        <p:txBody>
          <a:bodyPr/>
          <a:lstStyle/>
          <a:p>
            <a:fld id="{BCDE79FB-97BA-492B-8D57-F1373F9ADA95}" type="slidenum">
              <a:rPr lang="en-US" smtClean="0"/>
              <a:t>2</a:t>
            </a:fld>
            <a:endParaRPr lang="en-US"/>
          </a:p>
        </p:txBody>
      </p:sp>
      <p:sp>
        <p:nvSpPr>
          <p:cNvPr id="9" name="Content Placeholder 17">
            <a:extLst>
              <a:ext uri="{FF2B5EF4-FFF2-40B4-BE49-F238E27FC236}">
                <a16:creationId xmlns:a16="http://schemas.microsoft.com/office/drawing/2014/main" id="{D0FCEFEB-201D-532B-734C-00EA98E91DBC}"/>
              </a:ext>
            </a:extLst>
          </p:cNvPr>
          <p:cNvSpPr txBox="1">
            <a:spLocks noGrp="1"/>
          </p:cNvSpPr>
          <p:nvPr>
            <p:ph type="body" sz="quarter" idx="14"/>
          </p:nvPr>
        </p:nvSpPr>
        <p:spPr>
          <a:xfrm>
            <a:off x="6343650" y="1100138"/>
            <a:ext cx="5314950" cy="5300662"/>
          </a:xfrm>
          <a:prstGeom prst="rect">
            <a:avLst/>
          </a:prstGeom>
          <a:solidFill>
            <a:schemeClr val="bg1">
              <a:lumMod val="95000"/>
            </a:schemeClr>
          </a:solidFill>
          <a:ln w="28575">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u="sng" cap="all" dirty="0"/>
              <a:t>2027 Methodology Review Timeline </a:t>
            </a:r>
          </a:p>
          <a:p>
            <a:pPr marL="285750" indent="-285750">
              <a:buFont typeface="Wingdings" panose="05000000000000000000" pitchFamily="2" charset="2"/>
              <a:buChar char="ü"/>
            </a:pPr>
            <a:r>
              <a:rPr lang="en-US" sz="1400" dirty="0"/>
              <a:t>May 19, 2026 – </a:t>
            </a:r>
            <a:r>
              <a:rPr lang="en-US" sz="1400" dirty="0">
                <a:hlinkClick r:id="rId2"/>
              </a:rPr>
              <a:t>TAC Kickoff</a:t>
            </a:r>
            <a:endParaRPr lang="en-US" sz="1400" dirty="0"/>
          </a:p>
          <a:p>
            <a:pPr marL="285750" indent="-285750">
              <a:buFont typeface="Wingdings" panose="05000000000000000000" pitchFamily="2" charset="2"/>
              <a:buChar char="ü"/>
            </a:pPr>
            <a:r>
              <a:rPr lang="en-US" sz="1400" dirty="0"/>
              <a:t>June 01, 2026 – </a:t>
            </a:r>
            <a:r>
              <a:rPr lang="en-US" sz="1400" dirty="0">
                <a:hlinkClick r:id="rId3"/>
              </a:rPr>
              <a:t>BOARD Preview</a:t>
            </a:r>
            <a:endParaRPr lang="en-US" sz="1400" dirty="0"/>
          </a:p>
          <a:p>
            <a:pPr marL="285750" indent="-285750">
              <a:buFont typeface="Wingdings" panose="05000000000000000000" pitchFamily="2" charset="2"/>
              <a:buChar char="ü"/>
            </a:pPr>
            <a:r>
              <a:rPr lang="en-US" sz="1400" dirty="0"/>
              <a:t>June 17, 2026 – </a:t>
            </a:r>
            <a:r>
              <a:rPr lang="en-US" sz="1400" dirty="0">
                <a:hlinkClick r:id="rId4"/>
              </a:rPr>
              <a:t>PDCWG</a:t>
            </a:r>
            <a:endParaRPr lang="en-US" sz="1400" dirty="0"/>
          </a:p>
          <a:p>
            <a:pPr marL="285750" indent="-285750">
              <a:buFont typeface="Wingdings" panose="05000000000000000000" pitchFamily="2" charset="2"/>
              <a:buChar char="ü"/>
            </a:pPr>
            <a:r>
              <a:rPr lang="en-US" sz="1400" dirty="0"/>
              <a:t>June 29, 2026 – </a:t>
            </a:r>
            <a:r>
              <a:rPr lang="en-US" sz="1400" dirty="0">
                <a:hlinkClick r:id="rId5"/>
              </a:rPr>
              <a:t>WMWG</a:t>
            </a:r>
            <a:endParaRPr lang="en-US" sz="1400" dirty="0"/>
          </a:p>
          <a:p>
            <a:pPr marL="285750" indent="-285750"/>
            <a:r>
              <a:rPr lang="en-US" sz="1400" dirty="0"/>
              <a:t>July 08, 2026 – </a:t>
            </a:r>
            <a:r>
              <a:rPr lang="en-US" sz="1400" dirty="0">
                <a:hlinkClick r:id="rId6"/>
              </a:rPr>
              <a:t>WMS</a:t>
            </a:r>
            <a:endParaRPr lang="en-US" sz="1400" i="1" dirty="0"/>
          </a:p>
          <a:p>
            <a:pPr marL="285750" indent="-285750"/>
            <a:r>
              <a:rPr lang="en-US" sz="1400" dirty="0"/>
              <a:t>July 09, 2026 – ROS</a:t>
            </a:r>
          </a:p>
          <a:p>
            <a:pPr marL="285750" indent="-285750"/>
            <a:endParaRPr lang="en-US" sz="1400" dirty="0"/>
          </a:p>
          <a:p>
            <a:pPr marL="285750" indent="-285750"/>
            <a:r>
              <a:rPr lang="en-US" sz="1400" dirty="0"/>
              <a:t>July 22, 2026 – PDCWG (Proposed)</a:t>
            </a:r>
          </a:p>
          <a:p>
            <a:pPr marL="285750" indent="-285750"/>
            <a:r>
              <a:rPr lang="en-US" sz="1400" dirty="0"/>
              <a:t>July 27, 2026 – WMWG (Proposed)</a:t>
            </a:r>
          </a:p>
          <a:p>
            <a:pPr marL="285750" indent="-285750"/>
            <a:r>
              <a:rPr lang="en-US" sz="1400" dirty="0"/>
              <a:t>July 28, 2026 – OWG (Proposed)</a:t>
            </a:r>
          </a:p>
          <a:p>
            <a:pPr marL="285750" indent="-285750"/>
            <a:endParaRPr lang="en-US" sz="1400" dirty="0"/>
          </a:p>
          <a:p>
            <a:pPr marL="285750" indent="-285750"/>
            <a:r>
              <a:rPr lang="en-US" sz="1400" dirty="0"/>
              <a:t>August 05, 2026 – WMS (Vote)</a:t>
            </a:r>
          </a:p>
          <a:p>
            <a:pPr marL="285750" indent="-285750"/>
            <a:r>
              <a:rPr lang="en-US" sz="1400" dirty="0"/>
              <a:t>August 06, 2026 – ROS (Vote)</a:t>
            </a:r>
          </a:p>
          <a:p>
            <a:pPr marL="285750" indent="-285750"/>
            <a:r>
              <a:rPr lang="en-US" sz="1400" dirty="0"/>
              <a:t>August 26, 2026 – TAC (Vote)</a:t>
            </a:r>
          </a:p>
          <a:p>
            <a:pPr marL="285750" indent="-285750"/>
            <a:endParaRPr lang="en-US" sz="1400" dirty="0"/>
          </a:p>
          <a:p>
            <a:pPr marL="285750" indent="-285750"/>
            <a:r>
              <a:rPr lang="en-US" sz="1400" dirty="0"/>
              <a:t>September 15, 2026 – </a:t>
            </a:r>
            <a:r>
              <a:rPr lang="en-US" sz="1400" dirty="0" err="1"/>
              <a:t>BoD</a:t>
            </a:r>
            <a:r>
              <a:rPr lang="en-US" sz="1400" dirty="0"/>
              <a:t> </a:t>
            </a:r>
          </a:p>
          <a:p>
            <a:pPr marL="285750" indent="-285750"/>
            <a:r>
              <a:rPr lang="en-US" sz="1400" dirty="0"/>
              <a:t>Nov, Dec 2026 – PUC</a:t>
            </a:r>
          </a:p>
        </p:txBody>
      </p:sp>
    </p:spTree>
    <p:extLst>
      <p:ext uri="{BB962C8B-B14F-4D97-AF65-F5344CB8AC3E}">
        <p14:creationId xmlns:p14="http://schemas.microsoft.com/office/powerpoint/2010/main" val="149531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963F-1574-6B33-CD06-A2F9134D0DC2}"/>
              </a:ext>
            </a:extLst>
          </p:cNvPr>
          <p:cNvSpPr>
            <a:spLocks noGrp="1"/>
          </p:cNvSpPr>
          <p:nvPr>
            <p:ph type="title"/>
          </p:nvPr>
        </p:nvSpPr>
        <p:spPr/>
        <p:txBody>
          <a:bodyPr/>
          <a:lstStyle/>
          <a:p>
            <a:r>
              <a:rPr lang="en-US" dirty="0"/>
              <a:t>Average Inertia per Hour 2021-2026 (Seasonal)</a:t>
            </a:r>
          </a:p>
        </p:txBody>
      </p:sp>
      <p:sp>
        <p:nvSpPr>
          <p:cNvPr id="5" name="Slide Number Placeholder 4">
            <a:extLst>
              <a:ext uri="{FF2B5EF4-FFF2-40B4-BE49-F238E27FC236}">
                <a16:creationId xmlns:a16="http://schemas.microsoft.com/office/drawing/2014/main" id="{DDFF39EF-C0F1-FE6B-7B00-1C79E66A2458}"/>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16" name="TextBox 15">
            <a:extLst>
              <a:ext uri="{FF2B5EF4-FFF2-40B4-BE49-F238E27FC236}">
                <a16:creationId xmlns:a16="http://schemas.microsoft.com/office/drawing/2014/main" id="{D5231CD4-554D-4223-F016-BFFA984FDBD3}"/>
              </a:ext>
            </a:extLst>
          </p:cNvPr>
          <p:cNvSpPr txBox="1"/>
          <p:nvPr/>
        </p:nvSpPr>
        <p:spPr>
          <a:xfrm>
            <a:off x="7559775" y="6342619"/>
            <a:ext cx="3374925" cy="33855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Winter average Inertia contains previous year December data</a:t>
            </a:r>
          </a:p>
          <a:p>
            <a:pPr marL="285750" indent="-285750">
              <a:buFont typeface="Wingdings" panose="05000000000000000000" pitchFamily="2" charset="2"/>
              <a:buChar char="v"/>
            </a:pPr>
            <a:r>
              <a:rPr lang="en-US" sz="800" dirty="0"/>
              <a:t>Y-Axis scales are different in each chart</a:t>
            </a:r>
          </a:p>
        </p:txBody>
      </p:sp>
      <p:pic>
        <p:nvPicPr>
          <p:cNvPr id="22" name="Picture 21">
            <a:extLst>
              <a:ext uri="{FF2B5EF4-FFF2-40B4-BE49-F238E27FC236}">
                <a16:creationId xmlns:a16="http://schemas.microsoft.com/office/drawing/2014/main" id="{903B0E40-8B10-FA1E-9F54-AC7F591AACCE}"/>
              </a:ext>
            </a:extLst>
          </p:cNvPr>
          <p:cNvPicPr>
            <a:picLocks noChangeAspect="1"/>
          </p:cNvPicPr>
          <p:nvPr/>
        </p:nvPicPr>
        <p:blipFill>
          <a:blip r:embed="rId2"/>
          <a:stretch>
            <a:fillRect/>
          </a:stretch>
        </p:blipFill>
        <p:spPr>
          <a:xfrm>
            <a:off x="1026671" y="1063025"/>
            <a:ext cx="9352075" cy="5279594"/>
          </a:xfrm>
          <a:prstGeom prst="rect">
            <a:avLst/>
          </a:prstGeom>
        </p:spPr>
      </p:pic>
    </p:spTree>
    <p:extLst>
      <p:ext uri="{BB962C8B-B14F-4D97-AF65-F5344CB8AC3E}">
        <p14:creationId xmlns:p14="http://schemas.microsoft.com/office/powerpoint/2010/main" val="336036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77DE49-754D-C83B-2F1B-C845A4AA2F8B}"/>
              </a:ext>
            </a:extLst>
          </p:cNvPr>
          <p:cNvSpPr>
            <a:spLocks noGrp="1"/>
          </p:cNvSpPr>
          <p:nvPr>
            <p:ph type="title"/>
          </p:nvPr>
        </p:nvSpPr>
        <p:spPr/>
        <p:txBody>
          <a:bodyPr/>
          <a:lstStyle/>
          <a:p>
            <a:r>
              <a:rPr lang="en-US" dirty="0"/>
              <a:t>Monthly Inertia from 2022-2026*</a:t>
            </a:r>
          </a:p>
        </p:txBody>
      </p:sp>
      <p:sp>
        <p:nvSpPr>
          <p:cNvPr id="5" name="Slide Number Placeholder 4">
            <a:extLst>
              <a:ext uri="{FF2B5EF4-FFF2-40B4-BE49-F238E27FC236}">
                <a16:creationId xmlns:a16="http://schemas.microsoft.com/office/drawing/2014/main" id="{BB750DA0-04A5-9EBF-BE4F-5187BD184354}"/>
              </a:ext>
            </a:extLst>
          </p:cNvPr>
          <p:cNvSpPr>
            <a:spLocks noGrp="1"/>
          </p:cNvSpPr>
          <p:nvPr>
            <p:ph type="sldNum" sz="quarter" idx="12"/>
          </p:nvPr>
        </p:nvSpPr>
        <p:spPr/>
        <p:txBody>
          <a:bodyPr/>
          <a:lstStyle/>
          <a:p>
            <a:fld id="{BCDE79FB-97BA-492B-8D57-F1373F9ADA95}" type="slidenum">
              <a:rPr lang="en-US" smtClean="0"/>
              <a:t>21</a:t>
            </a:fld>
            <a:endParaRPr lang="en-US"/>
          </a:p>
        </p:txBody>
      </p:sp>
      <p:pic>
        <p:nvPicPr>
          <p:cNvPr id="9" name="Picture 8">
            <a:extLst>
              <a:ext uri="{FF2B5EF4-FFF2-40B4-BE49-F238E27FC236}">
                <a16:creationId xmlns:a16="http://schemas.microsoft.com/office/drawing/2014/main" id="{57CEA816-7632-4DAB-C38B-B304E6E46ECE}"/>
              </a:ext>
            </a:extLst>
          </p:cNvPr>
          <p:cNvPicPr>
            <a:picLocks noChangeAspect="1"/>
          </p:cNvPicPr>
          <p:nvPr/>
        </p:nvPicPr>
        <p:blipFill>
          <a:blip r:embed="rId2"/>
          <a:stretch>
            <a:fillRect/>
          </a:stretch>
        </p:blipFill>
        <p:spPr>
          <a:xfrm>
            <a:off x="979714" y="1387928"/>
            <a:ext cx="10025743" cy="5012872"/>
          </a:xfrm>
          <a:prstGeom prst="rect">
            <a:avLst/>
          </a:prstGeom>
        </p:spPr>
      </p:pic>
    </p:spTree>
    <p:extLst>
      <p:ext uri="{BB962C8B-B14F-4D97-AF65-F5344CB8AC3E}">
        <p14:creationId xmlns:p14="http://schemas.microsoft.com/office/powerpoint/2010/main" val="143461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72A5-49AC-7079-3DDE-9D27B6441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0814EE-842B-8D68-F3EC-F091B116BDA8}"/>
              </a:ext>
            </a:extLst>
          </p:cNvPr>
          <p:cNvSpPr>
            <a:spLocks noGrp="1"/>
          </p:cNvSpPr>
          <p:nvPr>
            <p:ph type="ctrTitle"/>
          </p:nvPr>
        </p:nvSpPr>
        <p:spPr/>
        <p:txBody>
          <a:bodyPr/>
          <a:lstStyle/>
          <a:p>
            <a:r>
              <a:rPr lang="en-US" dirty="0"/>
              <a:t>Probabilistic</a:t>
            </a:r>
          </a:p>
        </p:txBody>
      </p:sp>
      <p:sp>
        <p:nvSpPr>
          <p:cNvPr id="7" name="Subtitle 6">
            <a:extLst>
              <a:ext uri="{FF2B5EF4-FFF2-40B4-BE49-F238E27FC236}">
                <a16:creationId xmlns:a16="http://schemas.microsoft.com/office/drawing/2014/main" id="{550554BF-D7C4-EB2C-841F-DFB35D87C8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29F4C18-71EF-FA65-BB3B-2822450BADF6}"/>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287020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4F36-757C-76DB-1641-3BA5B8C6E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081F-EB27-D708-6946-0B86A58E68E0}"/>
              </a:ext>
            </a:extLst>
          </p:cNvPr>
          <p:cNvSpPr>
            <a:spLocks noGrp="1"/>
          </p:cNvSpPr>
          <p:nvPr>
            <p:ph type="title"/>
          </p:nvPr>
        </p:nvSpPr>
        <p:spPr>
          <a:xfrm>
            <a:off x="1257300" y="457200"/>
            <a:ext cx="10409075" cy="463421"/>
          </a:xfrm>
        </p:spPr>
        <p:txBody>
          <a:bodyPr/>
          <a:lstStyle/>
          <a:p>
            <a:r>
              <a:rPr lang="en-US">
                <a:cs typeface="Arial"/>
              </a:rPr>
              <a:t>Optimization Workflow for Total (ECRS + NSRS) Reserve</a:t>
            </a:r>
          </a:p>
        </p:txBody>
      </p:sp>
      <p:sp>
        <p:nvSpPr>
          <p:cNvPr id="3" name="Text Placeholder 2">
            <a:extLst>
              <a:ext uri="{FF2B5EF4-FFF2-40B4-BE49-F238E27FC236}">
                <a16:creationId xmlns:a16="http://schemas.microsoft.com/office/drawing/2014/main" id="{8C380387-3D2A-434D-9EBB-21A411A9390B}"/>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4C1EF7C0-3E3B-5C22-6B15-521F9C1AB064}"/>
              </a:ext>
            </a:extLst>
          </p:cNvPr>
          <p:cNvSpPr>
            <a:spLocks noGrp="1"/>
          </p:cNvSpPr>
          <p:nvPr>
            <p:ph type="sldNum" sz="quarter" idx="12"/>
          </p:nvPr>
        </p:nvSpPr>
        <p:spPr/>
        <p:txBody>
          <a:bodyPr/>
          <a:lstStyle/>
          <a:p>
            <a:fld id="{BCDE79FB-97BA-492B-8D57-F1373F9ADA95}" type="slidenum">
              <a:rPr lang="en-US" smtClean="0"/>
              <a:t>23</a:t>
            </a:fld>
            <a:endParaRPr lang="en-US"/>
          </a:p>
        </p:txBody>
      </p:sp>
      <p:pic>
        <p:nvPicPr>
          <p:cNvPr id="28" name="Picture 27">
            <a:extLst>
              <a:ext uri="{FF2B5EF4-FFF2-40B4-BE49-F238E27FC236}">
                <a16:creationId xmlns:a16="http://schemas.microsoft.com/office/drawing/2014/main" id="{5D63F624-9138-8A01-0CED-1EA2D5DEE7E3}"/>
              </a:ext>
            </a:extLst>
          </p:cNvPr>
          <p:cNvPicPr>
            <a:picLocks noChangeAspect="1"/>
          </p:cNvPicPr>
          <p:nvPr/>
        </p:nvPicPr>
        <p:blipFill>
          <a:blip r:embed="rId2"/>
          <a:stretch>
            <a:fillRect/>
          </a:stretch>
        </p:blipFill>
        <p:spPr>
          <a:xfrm>
            <a:off x="987681" y="1125688"/>
            <a:ext cx="10169009" cy="5194242"/>
          </a:xfrm>
          <a:prstGeom prst="rect">
            <a:avLst/>
          </a:prstGeom>
        </p:spPr>
      </p:pic>
    </p:spTree>
    <p:extLst>
      <p:ext uri="{BB962C8B-B14F-4D97-AF65-F5344CB8AC3E}">
        <p14:creationId xmlns:p14="http://schemas.microsoft.com/office/powerpoint/2010/main" val="303908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BDAB54C-B45D-300B-3D24-6BABC065A503}"/>
              </a:ext>
            </a:extLst>
          </p:cNvPr>
          <p:cNvPicPr>
            <a:picLocks noChangeAspect="1"/>
          </p:cNvPicPr>
          <p:nvPr/>
        </p:nvPicPr>
        <p:blipFill>
          <a:blip r:embed="rId2"/>
          <a:srcRect l="6196" t="1945" r="2357"/>
          <a:stretch>
            <a:fillRect/>
          </a:stretch>
        </p:blipFill>
        <p:spPr>
          <a:xfrm>
            <a:off x="4959766" y="1293813"/>
            <a:ext cx="4723022" cy="4210018"/>
          </a:xfrm>
          <a:prstGeom prst="rect">
            <a:avLst/>
          </a:prstGeom>
        </p:spPr>
      </p:pic>
      <p:pic>
        <p:nvPicPr>
          <p:cNvPr id="70" name="Picture 69">
            <a:extLst>
              <a:ext uri="{FF2B5EF4-FFF2-40B4-BE49-F238E27FC236}">
                <a16:creationId xmlns:a16="http://schemas.microsoft.com/office/drawing/2014/main" id="{17AF8805-9B26-6C67-1DF3-CF4923BC642D}"/>
              </a:ext>
            </a:extLst>
          </p:cNvPr>
          <p:cNvPicPr>
            <a:picLocks noChangeAspect="1"/>
          </p:cNvPicPr>
          <p:nvPr/>
        </p:nvPicPr>
        <p:blipFill>
          <a:blip r:embed="rId3"/>
          <a:srcRect l="5629" t="2300" r="1549" b="2792"/>
          <a:stretch>
            <a:fillRect/>
          </a:stretch>
        </p:blipFill>
        <p:spPr>
          <a:xfrm>
            <a:off x="289453" y="1294646"/>
            <a:ext cx="4608927" cy="4252453"/>
          </a:xfrm>
          <a:prstGeom prst="rect">
            <a:avLst/>
          </a:prstGeom>
        </p:spPr>
      </p:pic>
      <p:pic>
        <p:nvPicPr>
          <p:cNvPr id="67" name="Picture 66">
            <a:extLst>
              <a:ext uri="{FF2B5EF4-FFF2-40B4-BE49-F238E27FC236}">
                <a16:creationId xmlns:a16="http://schemas.microsoft.com/office/drawing/2014/main" id="{4FA11D70-655D-4E5D-9732-CD69444216C9}"/>
              </a:ext>
            </a:extLst>
          </p:cNvPr>
          <p:cNvPicPr>
            <a:picLocks noChangeAspect="1"/>
          </p:cNvPicPr>
          <p:nvPr/>
        </p:nvPicPr>
        <p:blipFill>
          <a:blip r:embed="rId4"/>
          <a:srcRect l="7132" t="2011" r="10632" b="1301"/>
          <a:stretch>
            <a:fillRect/>
          </a:stretch>
        </p:blipFill>
        <p:spPr>
          <a:xfrm>
            <a:off x="9708231" y="1332999"/>
            <a:ext cx="2410576" cy="4122284"/>
          </a:xfrm>
          <a:prstGeom prst="rect">
            <a:avLst/>
          </a:prstGeom>
        </p:spPr>
      </p:pic>
      <p:sp>
        <p:nvSpPr>
          <p:cNvPr id="6" name="Title 5">
            <a:extLst>
              <a:ext uri="{FF2B5EF4-FFF2-40B4-BE49-F238E27FC236}">
                <a16:creationId xmlns:a16="http://schemas.microsoft.com/office/drawing/2014/main" id="{4F58E4AE-D5D5-678D-A341-B8189E214B82}"/>
              </a:ext>
            </a:extLst>
          </p:cNvPr>
          <p:cNvSpPr>
            <a:spLocks noGrp="1"/>
          </p:cNvSpPr>
          <p:nvPr>
            <p:ph type="title"/>
          </p:nvPr>
        </p:nvSpPr>
        <p:spPr/>
        <p:txBody>
          <a:bodyPr/>
          <a:lstStyle/>
          <a:p>
            <a:r>
              <a:rPr lang="en-US" dirty="0"/>
              <a:t>Simplified Optimization Example – Identical Maximum Risk Across Two Hours</a:t>
            </a:r>
          </a:p>
        </p:txBody>
      </p:sp>
      <p:sp>
        <p:nvSpPr>
          <p:cNvPr id="45" name="Text Placeholder 44">
            <a:extLst>
              <a:ext uri="{FF2B5EF4-FFF2-40B4-BE49-F238E27FC236}">
                <a16:creationId xmlns:a16="http://schemas.microsoft.com/office/drawing/2014/main" id="{B4E468C7-3D3D-F047-34CB-43C6107EBC54}"/>
              </a:ext>
            </a:extLst>
          </p:cNvPr>
          <p:cNvSpPr>
            <a:spLocks noGrp="1"/>
          </p:cNvSpPr>
          <p:nvPr>
            <p:ph type="body" sz="quarter" idx="15"/>
          </p:nvPr>
        </p:nvSpPr>
        <p:spPr>
          <a:xfrm flipH="1">
            <a:off x="514351" y="5762593"/>
            <a:ext cx="10962714" cy="719606"/>
          </a:xfrm>
        </p:spPr>
        <p:txBody>
          <a:bodyPr/>
          <a:lstStyle/>
          <a:p>
            <a:r>
              <a:rPr lang="en-US" dirty="0"/>
              <a:t>Key Takeaway: </a:t>
            </a:r>
            <a:r>
              <a:rPr lang="en-US" b="0" dirty="0"/>
              <a:t>Reserve requirements are set by both the </a:t>
            </a:r>
            <a:r>
              <a:rPr lang="en-US" b="0" dirty="0">
                <a:solidFill>
                  <a:srgbClr val="FF0000"/>
                </a:solidFill>
              </a:rPr>
              <a:t>magnitude</a:t>
            </a:r>
            <a:r>
              <a:rPr lang="en-US" b="0" dirty="0"/>
              <a:t> and </a:t>
            </a:r>
            <a:r>
              <a:rPr lang="en-US" b="0" dirty="0">
                <a:solidFill>
                  <a:schemeClr val="accent5"/>
                </a:solidFill>
              </a:rPr>
              <a:t>frequency </a:t>
            </a:r>
            <a:r>
              <a:rPr lang="en-US" b="0" dirty="0"/>
              <a:t>of risk exceedances, not by the maximum risk alone.</a:t>
            </a:r>
          </a:p>
          <a:p>
            <a:endParaRPr lang="en-US" dirty="0"/>
          </a:p>
        </p:txBody>
      </p:sp>
      <p:sp>
        <p:nvSpPr>
          <p:cNvPr id="5" name="Slide Number Placeholder 4">
            <a:extLst>
              <a:ext uri="{FF2B5EF4-FFF2-40B4-BE49-F238E27FC236}">
                <a16:creationId xmlns:a16="http://schemas.microsoft.com/office/drawing/2014/main" id="{2F6D1B82-8459-9B09-4116-767B003FCD3A}"/>
              </a:ext>
            </a:extLst>
          </p:cNvPr>
          <p:cNvSpPr>
            <a:spLocks noGrp="1"/>
          </p:cNvSpPr>
          <p:nvPr>
            <p:ph type="sldNum" sz="quarter" idx="12"/>
          </p:nvPr>
        </p:nvSpPr>
        <p:spPr/>
        <p:txBody>
          <a:bodyPr/>
          <a:lstStyle/>
          <a:p>
            <a:fld id="{BCDE79FB-97BA-492B-8D57-F1373F9ADA95}" type="slidenum">
              <a:rPr lang="en-US" smtClean="0"/>
              <a:t>24</a:t>
            </a:fld>
            <a:endParaRPr lang="en-US"/>
          </a:p>
        </p:txBody>
      </p:sp>
      <p:sp>
        <p:nvSpPr>
          <p:cNvPr id="68" name="TextBox 67">
            <a:extLst>
              <a:ext uri="{FF2B5EF4-FFF2-40B4-BE49-F238E27FC236}">
                <a16:creationId xmlns:a16="http://schemas.microsoft.com/office/drawing/2014/main" id="{C7C8EEEE-2E92-0DF8-AF61-CC3A37DF340A}"/>
              </a:ext>
            </a:extLst>
          </p:cNvPr>
          <p:cNvSpPr txBox="1"/>
          <p:nvPr/>
        </p:nvSpPr>
        <p:spPr>
          <a:xfrm>
            <a:off x="9895113" y="6538912"/>
            <a:ext cx="1658983" cy="307777"/>
          </a:xfrm>
          <a:prstGeom prst="rect">
            <a:avLst/>
          </a:prstGeom>
          <a:noFill/>
        </p:spPr>
        <p:txBody>
          <a:bodyPr wrap="square" rtlCol="0">
            <a:spAutoFit/>
          </a:bodyPr>
          <a:lstStyle/>
          <a:p>
            <a:r>
              <a:rPr lang="en-US" sz="1400" dirty="0"/>
              <a:t>*Not Real Data</a:t>
            </a:r>
          </a:p>
        </p:txBody>
      </p:sp>
      <p:pic>
        <p:nvPicPr>
          <p:cNvPr id="2054" name="Rectangle: Rounded Corners 50">
            <a:extLst>
              <a:ext uri="{FF2B5EF4-FFF2-40B4-BE49-F238E27FC236}">
                <a16:creationId xmlns:a16="http://schemas.microsoft.com/office/drawing/2014/main" id="{D3BB1C17-9B76-E0FC-6216-5FB38401A7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38" y="121585038"/>
            <a:ext cx="30683200" cy="104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2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2922-5942-892E-C127-641A603C3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269-7794-E3F2-E3E6-A829DBE458D5}"/>
              </a:ext>
            </a:extLst>
          </p:cNvPr>
          <p:cNvSpPr>
            <a:spLocks noGrp="1"/>
          </p:cNvSpPr>
          <p:nvPr>
            <p:ph type="title"/>
          </p:nvPr>
        </p:nvSpPr>
        <p:spPr/>
        <p:txBody>
          <a:bodyPr>
            <a:normAutofit/>
          </a:bodyPr>
          <a:lstStyle/>
          <a:p>
            <a:r>
              <a:rPr lang="en-US" sz="3000"/>
              <a:t>Forced Outages (cont’d)</a:t>
            </a:r>
          </a:p>
        </p:txBody>
      </p:sp>
      <p:sp>
        <p:nvSpPr>
          <p:cNvPr id="4" name="Slide Number Placeholder 3">
            <a:extLst>
              <a:ext uri="{FF2B5EF4-FFF2-40B4-BE49-F238E27FC236}">
                <a16:creationId xmlns:a16="http://schemas.microsoft.com/office/drawing/2014/main" id="{C60099F5-FECE-B393-1A4A-2C52F9D1A612}"/>
              </a:ext>
            </a:extLst>
          </p:cNvPr>
          <p:cNvSpPr>
            <a:spLocks noGrp="1"/>
          </p:cNvSpPr>
          <p:nvPr>
            <p:ph type="sldNum" sz="quarter" idx="12"/>
          </p:nvPr>
        </p:nvSpPr>
        <p:spPr/>
        <p:txBody>
          <a:bodyPr/>
          <a:lstStyle/>
          <a:p>
            <a:fld id="{BCDE79FB-97BA-492B-8D57-F1373F9ADA95}" type="slidenum">
              <a:rPr lang="en-US" smtClean="0"/>
              <a:t>25</a:t>
            </a:fld>
            <a:endParaRPr lang="en-US"/>
          </a:p>
        </p:txBody>
      </p:sp>
      <p:cxnSp>
        <p:nvCxnSpPr>
          <p:cNvPr id="21" name="Straight Connector 20">
            <a:extLst>
              <a:ext uri="{FF2B5EF4-FFF2-40B4-BE49-F238E27FC236}">
                <a16:creationId xmlns:a16="http://schemas.microsoft.com/office/drawing/2014/main" id="{06F82EAB-0CC0-77AF-2B28-CD11C63BF2BA}"/>
              </a:ext>
            </a:extLst>
          </p:cNvPr>
          <p:cNvCxnSpPr>
            <a:cxnSpLocks/>
          </p:cNvCxnSpPr>
          <p:nvPr/>
        </p:nvCxnSpPr>
        <p:spPr>
          <a:xfrm>
            <a:off x="76740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A5B214-3B99-7DD2-975D-E47B4C5526E9}"/>
              </a:ext>
            </a:extLst>
          </p:cNvPr>
          <p:cNvCxnSpPr>
            <a:cxnSpLocks/>
          </p:cNvCxnSpPr>
          <p:nvPr/>
        </p:nvCxnSpPr>
        <p:spPr>
          <a:xfrm>
            <a:off x="90075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0615FE-89D0-AF82-3833-CDD5A845A15B}"/>
              </a:ext>
            </a:extLst>
          </p:cNvPr>
          <p:cNvCxnSpPr>
            <a:cxnSpLocks/>
          </p:cNvCxnSpPr>
          <p:nvPr/>
        </p:nvCxnSpPr>
        <p:spPr>
          <a:xfrm>
            <a:off x="3048738" y="1905484"/>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519B3E-D22F-463D-D17F-5BB8C314E11B}"/>
              </a:ext>
            </a:extLst>
          </p:cNvPr>
          <p:cNvCxnSpPr>
            <a:cxnSpLocks/>
          </p:cNvCxnSpPr>
          <p:nvPr/>
        </p:nvCxnSpPr>
        <p:spPr>
          <a:xfrm>
            <a:off x="3048738" y="2313154"/>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E5DAA5-3883-022C-E259-D10044B1CEF4}"/>
              </a:ext>
            </a:extLst>
          </p:cNvPr>
          <p:cNvCxnSpPr>
            <a:cxnSpLocks/>
          </p:cNvCxnSpPr>
          <p:nvPr/>
        </p:nvCxnSpPr>
        <p:spPr>
          <a:xfrm>
            <a:off x="7674078" y="2313154"/>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057E9B-81BD-A079-2B02-279F9BCE734E}"/>
              </a:ext>
            </a:extLst>
          </p:cNvPr>
          <p:cNvSpPr txBox="1"/>
          <p:nvPr/>
        </p:nvSpPr>
        <p:spPr>
          <a:xfrm>
            <a:off x="7274029" y="1535736"/>
            <a:ext cx="800098" cy="369332"/>
          </a:xfrm>
          <a:prstGeom prst="rect">
            <a:avLst/>
          </a:prstGeom>
          <a:noFill/>
        </p:spPr>
        <p:txBody>
          <a:bodyPr wrap="square" rtlCol="0">
            <a:spAutoFit/>
          </a:bodyPr>
          <a:lstStyle/>
          <a:p>
            <a:r>
              <a:rPr lang="en-US" b="1"/>
              <a:t>12:00</a:t>
            </a:r>
          </a:p>
        </p:txBody>
      </p:sp>
      <p:sp>
        <p:nvSpPr>
          <p:cNvPr id="27" name="TextBox 26">
            <a:extLst>
              <a:ext uri="{FF2B5EF4-FFF2-40B4-BE49-F238E27FC236}">
                <a16:creationId xmlns:a16="http://schemas.microsoft.com/office/drawing/2014/main" id="{58052BB8-2AD9-C245-20E7-98F0B171345E}"/>
              </a:ext>
            </a:extLst>
          </p:cNvPr>
          <p:cNvSpPr txBox="1"/>
          <p:nvPr/>
        </p:nvSpPr>
        <p:spPr>
          <a:xfrm>
            <a:off x="2648689" y="1524395"/>
            <a:ext cx="800098" cy="369332"/>
          </a:xfrm>
          <a:prstGeom prst="rect">
            <a:avLst/>
          </a:prstGeom>
          <a:noFill/>
        </p:spPr>
        <p:txBody>
          <a:bodyPr wrap="square" rtlCol="0">
            <a:spAutoFit/>
          </a:bodyPr>
          <a:lstStyle/>
          <a:p>
            <a:r>
              <a:rPr lang="en-US"/>
              <a:t>06:00</a:t>
            </a:r>
          </a:p>
        </p:txBody>
      </p:sp>
      <p:sp>
        <p:nvSpPr>
          <p:cNvPr id="28" name="TextBox 27">
            <a:extLst>
              <a:ext uri="{FF2B5EF4-FFF2-40B4-BE49-F238E27FC236}">
                <a16:creationId xmlns:a16="http://schemas.microsoft.com/office/drawing/2014/main" id="{459478C8-76EE-CC3D-BDDC-A4717A7493FF}"/>
              </a:ext>
            </a:extLst>
          </p:cNvPr>
          <p:cNvSpPr txBox="1"/>
          <p:nvPr/>
        </p:nvSpPr>
        <p:spPr>
          <a:xfrm>
            <a:off x="8664678" y="1570799"/>
            <a:ext cx="800098" cy="369332"/>
          </a:xfrm>
          <a:prstGeom prst="rect">
            <a:avLst/>
          </a:prstGeom>
          <a:noFill/>
        </p:spPr>
        <p:txBody>
          <a:bodyPr wrap="square" rtlCol="0">
            <a:spAutoFit/>
          </a:bodyPr>
          <a:lstStyle/>
          <a:p>
            <a:r>
              <a:rPr lang="en-US"/>
              <a:t>13:00</a:t>
            </a:r>
          </a:p>
        </p:txBody>
      </p:sp>
      <p:cxnSp>
        <p:nvCxnSpPr>
          <p:cNvPr id="29" name="Straight Connector 28">
            <a:extLst>
              <a:ext uri="{FF2B5EF4-FFF2-40B4-BE49-F238E27FC236}">
                <a16:creationId xmlns:a16="http://schemas.microsoft.com/office/drawing/2014/main" id="{DC7E10E2-2D4F-E6A5-DB44-46CF84C10846}"/>
              </a:ext>
            </a:extLst>
          </p:cNvPr>
          <p:cNvCxnSpPr>
            <a:cxnSpLocks/>
          </p:cNvCxnSpPr>
          <p:nvPr/>
        </p:nvCxnSpPr>
        <p:spPr>
          <a:xfrm>
            <a:off x="9807676" y="3215827"/>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ABF4CF-FAA4-FA00-1378-8B33891D8D7E}"/>
              </a:ext>
            </a:extLst>
          </p:cNvPr>
          <p:cNvCxnSpPr>
            <a:cxnSpLocks/>
          </p:cNvCxnSpPr>
          <p:nvPr/>
        </p:nvCxnSpPr>
        <p:spPr>
          <a:xfrm>
            <a:off x="6348196" y="323499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B2753-0D58-2F22-580E-968396F4C517}"/>
              </a:ext>
            </a:extLst>
          </p:cNvPr>
          <p:cNvCxnSpPr>
            <a:cxnSpLocks/>
          </p:cNvCxnSpPr>
          <p:nvPr/>
        </p:nvCxnSpPr>
        <p:spPr>
          <a:xfrm>
            <a:off x="6348196" y="3623497"/>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9CDDD-6D3F-9195-D290-CCBD683929CF}"/>
              </a:ext>
            </a:extLst>
          </p:cNvPr>
          <p:cNvCxnSpPr>
            <a:cxnSpLocks/>
          </p:cNvCxnSpPr>
          <p:nvPr/>
        </p:nvCxnSpPr>
        <p:spPr>
          <a:xfrm>
            <a:off x="7674078" y="3623497"/>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595160-B6B5-CC19-A8CE-CFD2C2BFBF1A}"/>
              </a:ext>
            </a:extLst>
          </p:cNvPr>
          <p:cNvSpPr txBox="1"/>
          <p:nvPr/>
        </p:nvSpPr>
        <p:spPr>
          <a:xfrm>
            <a:off x="6005858" y="5006349"/>
            <a:ext cx="800098" cy="369332"/>
          </a:xfrm>
          <a:prstGeom prst="rect">
            <a:avLst/>
          </a:prstGeom>
          <a:noFill/>
        </p:spPr>
        <p:txBody>
          <a:bodyPr wrap="square" rtlCol="0">
            <a:spAutoFit/>
          </a:bodyPr>
          <a:lstStyle/>
          <a:p>
            <a:r>
              <a:rPr lang="en-US"/>
              <a:t>10:00</a:t>
            </a:r>
          </a:p>
        </p:txBody>
      </p:sp>
      <p:sp>
        <p:nvSpPr>
          <p:cNvPr id="34" name="TextBox 33">
            <a:extLst>
              <a:ext uri="{FF2B5EF4-FFF2-40B4-BE49-F238E27FC236}">
                <a16:creationId xmlns:a16="http://schemas.microsoft.com/office/drawing/2014/main" id="{4E98B3FF-43AC-357D-829E-48A26803D928}"/>
              </a:ext>
            </a:extLst>
          </p:cNvPr>
          <p:cNvSpPr txBox="1"/>
          <p:nvPr/>
        </p:nvSpPr>
        <p:spPr>
          <a:xfrm>
            <a:off x="9407627" y="4050604"/>
            <a:ext cx="800098" cy="369332"/>
          </a:xfrm>
          <a:prstGeom prst="rect">
            <a:avLst/>
          </a:prstGeom>
          <a:noFill/>
        </p:spPr>
        <p:txBody>
          <a:bodyPr wrap="square" rtlCol="0">
            <a:spAutoFit/>
          </a:bodyPr>
          <a:lstStyle/>
          <a:p>
            <a:r>
              <a:rPr lang="en-US"/>
              <a:t>13:30</a:t>
            </a:r>
          </a:p>
        </p:txBody>
      </p:sp>
      <p:cxnSp>
        <p:nvCxnSpPr>
          <p:cNvPr id="35" name="Straight Connector 34">
            <a:extLst>
              <a:ext uri="{FF2B5EF4-FFF2-40B4-BE49-F238E27FC236}">
                <a16:creationId xmlns:a16="http://schemas.microsoft.com/office/drawing/2014/main" id="{E1305290-4435-F43F-1EA8-19636794A57A}"/>
              </a:ext>
            </a:extLst>
          </p:cNvPr>
          <p:cNvCxnSpPr>
            <a:cxnSpLocks/>
          </p:cNvCxnSpPr>
          <p:nvPr/>
        </p:nvCxnSpPr>
        <p:spPr>
          <a:xfrm>
            <a:off x="8763738" y="415683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5045ED-ED60-804E-A366-76E4CB2272F8}"/>
              </a:ext>
            </a:extLst>
          </p:cNvPr>
          <p:cNvCxnSpPr>
            <a:cxnSpLocks/>
          </p:cNvCxnSpPr>
          <p:nvPr/>
        </p:nvCxnSpPr>
        <p:spPr>
          <a:xfrm>
            <a:off x="6348196" y="4156839"/>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9B910-41B0-8749-B8E9-CEF0541F1736}"/>
              </a:ext>
            </a:extLst>
          </p:cNvPr>
          <p:cNvCxnSpPr>
            <a:cxnSpLocks/>
          </p:cNvCxnSpPr>
          <p:nvPr/>
        </p:nvCxnSpPr>
        <p:spPr>
          <a:xfrm>
            <a:off x="6348196" y="4560341"/>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AE9753-02E0-23C6-6EF2-6DDADAE92513}"/>
              </a:ext>
            </a:extLst>
          </p:cNvPr>
          <p:cNvCxnSpPr>
            <a:cxnSpLocks/>
          </p:cNvCxnSpPr>
          <p:nvPr/>
        </p:nvCxnSpPr>
        <p:spPr>
          <a:xfrm>
            <a:off x="7686461" y="4560341"/>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3CB204-2D39-4FC8-8010-04A4FBAA2E07}"/>
              </a:ext>
            </a:extLst>
          </p:cNvPr>
          <p:cNvSpPr txBox="1"/>
          <p:nvPr/>
        </p:nvSpPr>
        <p:spPr>
          <a:xfrm>
            <a:off x="8304643" y="4963845"/>
            <a:ext cx="800098" cy="369332"/>
          </a:xfrm>
          <a:prstGeom prst="rect">
            <a:avLst/>
          </a:prstGeom>
          <a:noFill/>
        </p:spPr>
        <p:txBody>
          <a:bodyPr wrap="square" rtlCol="0">
            <a:spAutoFit/>
          </a:bodyPr>
          <a:lstStyle/>
          <a:p>
            <a:r>
              <a:rPr lang="en-US"/>
              <a:t>12:45</a:t>
            </a:r>
          </a:p>
        </p:txBody>
      </p:sp>
      <p:cxnSp>
        <p:nvCxnSpPr>
          <p:cNvPr id="40" name="Straight Connector 39">
            <a:extLst>
              <a:ext uri="{FF2B5EF4-FFF2-40B4-BE49-F238E27FC236}">
                <a16:creationId xmlns:a16="http://schemas.microsoft.com/office/drawing/2014/main" id="{68410F6D-07AD-5CAB-331D-15AB7ABA77D5}"/>
              </a:ext>
            </a:extLst>
          </p:cNvPr>
          <p:cNvCxnSpPr>
            <a:cxnSpLocks/>
          </p:cNvCxnSpPr>
          <p:nvPr/>
        </p:nvCxnSpPr>
        <p:spPr>
          <a:xfrm>
            <a:off x="9007578" y="3623497"/>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ED0985-0615-043B-6E7A-404965129FC9}"/>
              </a:ext>
            </a:extLst>
          </p:cNvPr>
          <p:cNvCxnSpPr>
            <a:cxnSpLocks/>
          </p:cNvCxnSpPr>
          <p:nvPr/>
        </p:nvCxnSpPr>
        <p:spPr>
          <a:xfrm>
            <a:off x="9792439" y="532162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BC3AB8-ECD3-A278-7690-3AE9CDF9F03A}"/>
              </a:ext>
            </a:extLst>
          </p:cNvPr>
          <p:cNvCxnSpPr>
            <a:cxnSpLocks/>
          </p:cNvCxnSpPr>
          <p:nvPr/>
        </p:nvCxnSpPr>
        <p:spPr>
          <a:xfrm>
            <a:off x="7963639" y="5333177"/>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B9C0C9-0E37-CF77-80CA-400F3E5A2B46}"/>
              </a:ext>
            </a:extLst>
          </p:cNvPr>
          <p:cNvCxnSpPr>
            <a:cxnSpLocks/>
          </p:cNvCxnSpPr>
          <p:nvPr/>
        </p:nvCxnSpPr>
        <p:spPr>
          <a:xfrm>
            <a:off x="9007578" y="572492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63F09A-13C7-3C08-AEBB-95F01AEE14FD}"/>
              </a:ext>
            </a:extLst>
          </p:cNvPr>
          <p:cNvCxnSpPr>
            <a:cxnSpLocks/>
          </p:cNvCxnSpPr>
          <p:nvPr/>
        </p:nvCxnSpPr>
        <p:spPr>
          <a:xfrm>
            <a:off x="7963639" y="5724923"/>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E8F906-FF5D-44DF-C66E-D9385B1C6A5F}"/>
              </a:ext>
            </a:extLst>
          </p:cNvPr>
          <p:cNvSpPr txBox="1"/>
          <p:nvPr/>
        </p:nvSpPr>
        <p:spPr>
          <a:xfrm>
            <a:off x="7622649" y="6104705"/>
            <a:ext cx="800098" cy="369332"/>
          </a:xfrm>
          <a:prstGeom prst="rect">
            <a:avLst/>
          </a:prstGeom>
          <a:noFill/>
        </p:spPr>
        <p:txBody>
          <a:bodyPr wrap="square" rtlCol="0">
            <a:spAutoFit/>
          </a:bodyPr>
          <a:lstStyle/>
          <a:p>
            <a:r>
              <a:rPr lang="en-US"/>
              <a:t>12:15</a:t>
            </a:r>
          </a:p>
        </p:txBody>
      </p:sp>
      <p:sp>
        <p:nvSpPr>
          <p:cNvPr id="46" name="TextBox 45">
            <a:extLst>
              <a:ext uri="{FF2B5EF4-FFF2-40B4-BE49-F238E27FC236}">
                <a16:creationId xmlns:a16="http://schemas.microsoft.com/office/drawing/2014/main" id="{9855BA97-DC8B-EC99-898D-954B51421177}"/>
              </a:ext>
            </a:extLst>
          </p:cNvPr>
          <p:cNvSpPr txBox="1"/>
          <p:nvPr/>
        </p:nvSpPr>
        <p:spPr>
          <a:xfrm>
            <a:off x="9407627" y="6132802"/>
            <a:ext cx="800098" cy="369332"/>
          </a:xfrm>
          <a:prstGeom prst="rect">
            <a:avLst/>
          </a:prstGeom>
          <a:noFill/>
        </p:spPr>
        <p:txBody>
          <a:bodyPr wrap="square" rtlCol="0">
            <a:spAutoFit/>
          </a:bodyPr>
          <a:lstStyle/>
          <a:p>
            <a:r>
              <a:rPr lang="en-US"/>
              <a:t>13:35</a:t>
            </a:r>
          </a:p>
        </p:txBody>
      </p:sp>
      <p:sp>
        <p:nvSpPr>
          <p:cNvPr id="47" name="TextBox 46">
            <a:extLst>
              <a:ext uri="{FF2B5EF4-FFF2-40B4-BE49-F238E27FC236}">
                <a16:creationId xmlns:a16="http://schemas.microsoft.com/office/drawing/2014/main" id="{20DC8F26-A3BC-DDDB-457E-D8B86F47AEC6}"/>
              </a:ext>
            </a:extLst>
          </p:cNvPr>
          <p:cNvSpPr txBox="1"/>
          <p:nvPr/>
        </p:nvSpPr>
        <p:spPr>
          <a:xfrm>
            <a:off x="8499900" y="1258221"/>
            <a:ext cx="1775455" cy="369332"/>
          </a:xfrm>
          <a:prstGeom prst="rect">
            <a:avLst/>
          </a:prstGeom>
          <a:noFill/>
        </p:spPr>
        <p:txBody>
          <a:bodyPr wrap="square" rtlCol="0">
            <a:spAutoFit/>
          </a:bodyPr>
          <a:lstStyle/>
          <a:p>
            <a:r>
              <a:rPr lang="en-US"/>
              <a:t>Hour + 1</a:t>
            </a:r>
          </a:p>
        </p:txBody>
      </p:sp>
      <p:sp>
        <p:nvSpPr>
          <p:cNvPr id="48" name="TextBox 47">
            <a:extLst>
              <a:ext uri="{FF2B5EF4-FFF2-40B4-BE49-F238E27FC236}">
                <a16:creationId xmlns:a16="http://schemas.microsoft.com/office/drawing/2014/main" id="{8BFD64CA-C344-3842-0469-2338813727E5}"/>
              </a:ext>
            </a:extLst>
          </p:cNvPr>
          <p:cNvSpPr txBox="1"/>
          <p:nvPr/>
        </p:nvSpPr>
        <p:spPr>
          <a:xfrm>
            <a:off x="7319754" y="1260066"/>
            <a:ext cx="1775455" cy="369332"/>
          </a:xfrm>
          <a:prstGeom prst="rect">
            <a:avLst/>
          </a:prstGeom>
          <a:noFill/>
        </p:spPr>
        <p:txBody>
          <a:bodyPr wrap="square" rtlCol="0">
            <a:spAutoFit/>
          </a:bodyPr>
          <a:lstStyle/>
          <a:p>
            <a:r>
              <a:rPr lang="en-US" b="1"/>
              <a:t>Hour</a:t>
            </a:r>
          </a:p>
        </p:txBody>
      </p:sp>
      <p:sp>
        <p:nvSpPr>
          <p:cNvPr id="49" name="TextBox 48">
            <a:extLst>
              <a:ext uri="{FF2B5EF4-FFF2-40B4-BE49-F238E27FC236}">
                <a16:creationId xmlns:a16="http://schemas.microsoft.com/office/drawing/2014/main" id="{C341F4B3-0DA6-D339-E6E9-2C2583C75F06}"/>
              </a:ext>
            </a:extLst>
          </p:cNvPr>
          <p:cNvSpPr txBox="1"/>
          <p:nvPr/>
        </p:nvSpPr>
        <p:spPr>
          <a:xfrm>
            <a:off x="2561059" y="1225816"/>
            <a:ext cx="1775455" cy="369332"/>
          </a:xfrm>
          <a:prstGeom prst="rect">
            <a:avLst/>
          </a:prstGeom>
          <a:noFill/>
        </p:spPr>
        <p:txBody>
          <a:bodyPr wrap="square" rtlCol="0">
            <a:spAutoFit/>
          </a:bodyPr>
          <a:lstStyle/>
          <a:p>
            <a:r>
              <a:rPr lang="en-US"/>
              <a:t>Hour - </a:t>
            </a:r>
            <a:r>
              <a:rPr lang="en-US">
                <a:solidFill>
                  <a:srgbClr val="FF0000"/>
                </a:solidFill>
              </a:rPr>
              <a:t>X</a:t>
            </a:r>
          </a:p>
        </p:txBody>
      </p:sp>
      <p:sp>
        <p:nvSpPr>
          <p:cNvPr id="50" name="TextBox 49">
            <a:extLst>
              <a:ext uri="{FF2B5EF4-FFF2-40B4-BE49-F238E27FC236}">
                <a16:creationId xmlns:a16="http://schemas.microsoft.com/office/drawing/2014/main" id="{856343C9-129E-9D7E-40D5-C183C8AD92A8}"/>
              </a:ext>
            </a:extLst>
          </p:cNvPr>
          <p:cNvSpPr txBox="1"/>
          <p:nvPr/>
        </p:nvSpPr>
        <p:spPr>
          <a:xfrm>
            <a:off x="5447130" y="2792977"/>
            <a:ext cx="2430781" cy="369332"/>
          </a:xfrm>
          <a:prstGeom prst="rect">
            <a:avLst/>
          </a:prstGeom>
          <a:noFill/>
        </p:spPr>
        <p:txBody>
          <a:bodyPr wrap="square" rtlCol="0">
            <a:spAutoFit/>
          </a:bodyPr>
          <a:lstStyle/>
          <a:p>
            <a:r>
              <a:rPr lang="en-US"/>
              <a:t>    Start Time</a:t>
            </a:r>
          </a:p>
        </p:txBody>
      </p:sp>
      <p:sp>
        <p:nvSpPr>
          <p:cNvPr id="51" name="TextBox 50">
            <a:extLst>
              <a:ext uri="{FF2B5EF4-FFF2-40B4-BE49-F238E27FC236}">
                <a16:creationId xmlns:a16="http://schemas.microsoft.com/office/drawing/2014/main" id="{463D5977-E0DE-7F9C-F1EA-7257B44FDB1C}"/>
              </a:ext>
            </a:extLst>
          </p:cNvPr>
          <p:cNvSpPr txBox="1"/>
          <p:nvPr/>
        </p:nvSpPr>
        <p:spPr>
          <a:xfrm>
            <a:off x="1749339" y="2841434"/>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X</a:t>
            </a:r>
            <a:r>
              <a:rPr lang="en-US"/>
              <a:t> ≤ </a:t>
            </a:r>
            <a:r>
              <a:rPr lang="en-US" b="1"/>
              <a:t>Start Time </a:t>
            </a:r>
            <a:r>
              <a:rPr lang="en-US"/>
              <a:t>≤ Hour</a:t>
            </a:r>
          </a:p>
          <a:p>
            <a:r>
              <a:rPr lang="en-US"/>
              <a:t>Hour + 1 ≤  </a:t>
            </a:r>
            <a:r>
              <a:rPr lang="en-US" b="1"/>
              <a:t>End Time</a:t>
            </a:r>
          </a:p>
        </p:txBody>
      </p:sp>
      <p:sp>
        <p:nvSpPr>
          <p:cNvPr id="52" name="TextBox 51">
            <a:extLst>
              <a:ext uri="{FF2B5EF4-FFF2-40B4-BE49-F238E27FC236}">
                <a16:creationId xmlns:a16="http://schemas.microsoft.com/office/drawing/2014/main" id="{9ECA1EC4-04A0-7694-F9CF-16FA04E0B2C6}"/>
              </a:ext>
            </a:extLst>
          </p:cNvPr>
          <p:cNvSpPr txBox="1"/>
          <p:nvPr/>
        </p:nvSpPr>
        <p:spPr>
          <a:xfrm>
            <a:off x="1745528" y="3884724"/>
            <a:ext cx="3395275" cy="923330"/>
          </a:xfrm>
          <a:prstGeom prst="rect">
            <a:avLst/>
          </a:prstGeom>
          <a:noFill/>
        </p:spPr>
        <p:txBody>
          <a:bodyPr wrap="square">
            <a:spAutoFit/>
          </a:bodyPr>
          <a:lstStyle/>
          <a:p>
            <a:r>
              <a:rPr lang="en-US" b="1" u="sng" dirty="0"/>
              <a:t>Scenario 2</a:t>
            </a:r>
          </a:p>
          <a:p>
            <a:r>
              <a:rPr lang="en-US" dirty="0"/>
              <a:t>Hour – </a:t>
            </a:r>
            <a:r>
              <a:rPr lang="en-US" dirty="0">
                <a:solidFill>
                  <a:srgbClr val="FF0000"/>
                </a:solidFill>
              </a:rPr>
              <a:t>X</a:t>
            </a:r>
            <a:r>
              <a:rPr lang="en-US" dirty="0"/>
              <a:t> ≤ </a:t>
            </a:r>
            <a:r>
              <a:rPr lang="en-US" b="1" dirty="0"/>
              <a:t>Start Time </a:t>
            </a:r>
            <a:r>
              <a:rPr lang="en-US" dirty="0"/>
              <a:t>≤ Hour</a:t>
            </a:r>
            <a:r>
              <a:rPr lang="en-US" b="1" dirty="0"/>
              <a:t>                                </a:t>
            </a:r>
            <a:r>
              <a:rPr lang="en-US" dirty="0" err="1"/>
              <a:t>Hour</a:t>
            </a:r>
            <a:r>
              <a:rPr lang="en-US" dirty="0"/>
              <a:t> &lt; </a:t>
            </a:r>
            <a:r>
              <a:rPr lang="en-US" b="1" dirty="0"/>
              <a:t>End Time </a:t>
            </a:r>
            <a:r>
              <a:rPr lang="en-US" dirty="0"/>
              <a:t>≤</a:t>
            </a:r>
            <a:r>
              <a:rPr lang="en-US" b="1" dirty="0"/>
              <a:t> </a:t>
            </a:r>
            <a:r>
              <a:rPr lang="en-US" dirty="0"/>
              <a:t>Hour + 1</a:t>
            </a:r>
          </a:p>
        </p:txBody>
      </p:sp>
      <p:sp>
        <p:nvSpPr>
          <p:cNvPr id="53" name="TextBox 52">
            <a:extLst>
              <a:ext uri="{FF2B5EF4-FFF2-40B4-BE49-F238E27FC236}">
                <a16:creationId xmlns:a16="http://schemas.microsoft.com/office/drawing/2014/main" id="{DA9F3887-AE81-7ED4-8E04-FCCBA2DCC969}"/>
              </a:ext>
            </a:extLst>
          </p:cNvPr>
          <p:cNvSpPr txBox="1"/>
          <p:nvPr/>
        </p:nvSpPr>
        <p:spPr>
          <a:xfrm>
            <a:off x="1748946" y="4928014"/>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54" name="Straight Connector 53">
            <a:extLst>
              <a:ext uri="{FF2B5EF4-FFF2-40B4-BE49-F238E27FC236}">
                <a16:creationId xmlns:a16="http://schemas.microsoft.com/office/drawing/2014/main" id="{C85D4049-94B0-576C-6031-15B632F746F3}"/>
              </a:ext>
            </a:extLst>
          </p:cNvPr>
          <p:cNvCxnSpPr>
            <a:cxnSpLocks/>
          </p:cNvCxnSpPr>
          <p:nvPr/>
        </p:nvCxnSpPr>
        <p:spPr>
          <a:xfrm>
            <a:off x="8767543" y="5351456"/>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52CB88-8D60-4708-8E91-0E7B967DDA9E}"/>
              </a:ext>
            </a:extLst>
          </p:cNvPr>
          <p:cNvCxnSpPr>
            <a:cxnSpLocks/>
          </p:cNvCxnSpPr>
          <p:nvPr/>
        </p:nvCxnSpPr>
        <p:spPr>
          <a:xfrm>
            <a:off x="7963639" y="5724923"/>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1240FE6-4EE7-ED46-49F3-AF78FFD6C173}"/>
              </a:ext>
            </a:extLst>
          </p:cNvPr>
          <p:cNvSpPr txBox="1"/>
          <p:nvPr/>
        </p:nvSpPr>
        <p:spPr>
          <a:xfrm>
            <a:off x="8304643" y="6098391"/>
            <a:ext cx="800098" cy="369332"/>
          </a:xfrm>
          <a:prstGeom prst="rect">
            <a:avLst/>
          </a:prstGeom>
          <a:noFill/>
        </p:spPr>
        <p:txBody>
          <a:bodyPr wrap="square" rtlCol="0">
            <a:spAutoFit/>
          </a:bodyPr>
          <a:lstStyle/>
          <a:p>
            <a:r>
              <a:rPr lang="en-US"/>
              <a:t>12:45</a:t>
            </a:r>
          </a:p>
        </p:txBody>
      </p:sp>
      <p:sp>
        <p:nvSpPr>
          <p:cNvPr id="57" name="TextBox 56">
            <a:extLst>
              <a:ext uri="{FF2B5EF4-FFF2-40B4-BE49-F238E27FC236}">
                <a16:creationId xmlns:a16="http://schemas.microsoft.com/office/drawing/2014/main" id="{9C94A69A-D8D0-B954-93A8-E4EF32BD248D}"/>
              </a:ext>
            </a:extLst>
          </p:cNvPr>
          <p:cNvSpPr txBox="1"/>
          <p:nvPr/>
        </p:nvSpPr>
        <p:spPr>
          <a:xfrm>
            <a:off x="1787631" y="5873989"/>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X</a:t>
            </a:r>
            <a:r>
              <a:rPr lang="en-US"/>
              <a:t> Hour variable can be changed to desired time</a:t>
            </a:r>
          </a:p>
        </p:txBody>
      </p:sp>
      <p:sp>
        <p:nvSpPr>
          <p:cNvPr id="58" name="TextBox 57">
            <a:extLst>
              <a:ext uri="{FF2B5EF4-FFF2-40B4-BE49-F238E27FC236}">
                <a16:creationId xmlns:a16="http://schemas.microsoft.com/office/drawing/2014/main" id="{9CA54ED2-2041-7F77-68A3-0377DC0375A6}"/>
              </a:ext>
            </a:extLst>
          </p:cNvPr>
          <p:cNvSpPr txBox="1"/>
          <p:nvPr/>
        </p:nvSpPr>
        <p:spPr>
          <a:xfrm>
            <a:off x="7475960" y="965306"/>
            <a:ext cx="1775455" cy="369332"/>
          </a:xfrm>
          <a:prstGeom prst="rect">
            <a:avLst/>
          </a:prstGeom>
          <a:noFill/>
        </p:spPr>
        <p:txBody>
          <a:bodyPr wrap="square" rtlCol="0">
            <a:spAutoFit/>
          </a:bodyPr>
          <a:lstStyle/>
          <a:p>
            <a:r>
              <a:rPr lang="en-US"/>
              <a:t>Hour of Interest</a:t>
            </a:r>
          </a:p>
        </p:txBody>
      </p:sp>
    </p:spTree>
    <p:extLst>
      <p:ext uri="{BB962C8B-B14F-4D97-AF65-F5344CB8AC3E}">
        <p14:creationId xmlns:p14="http://schemas.microsoft.com/office/powerpoint/2010/main" val="31993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8343-FEB3-2F32-87DE-E617B09ECD79}"/>
              </a:ext>
            </a:extLst>
          </p:cNvPr>
          <p:cNvSpPr>
            <a:spLocks noGrp="1"/>
          </p:cNvSpPr>
          <p:nvPr>
            <p:ph type="title"/>
          </p:nvPr>
        </p:nvSpPr>
        <p:spPr/>
        <p:txBody>
          <a:bodyPr/>
          <a:lstStyle/>
          <a:p>
            <a:r>
              <a:rPr lang="en-US" dirty="0"/>
              <a:t>Three Core Issues Expected to Remain Central in 2027</a:t>
            </a:r>
          </a:p>
        </p:txBody>
      </p:sp>
      <p:sp>
        <p:nvSpPr>
          <p:cNvPr id="5" name="Text Placeholder 4">
            <a:extLst>
              <a:ext uri="{FF2B5EF4-FFF2-40B4-BE49-F238E27FC236}">
                <a16:creationId xmlns:a16="http://schemas.microsoft.com/office/drawing/2014/main" id="{9FFCDA88-E2B7-5AB4-4A2D-3D076D30E7B0}"/>
              </a:ext>
            </a:extLst>
          </p:cNvPr>
          <p:cNvSpPr>
            <a:spLocks noGrp="1"/>
          </p:cNvSpPr>
          <p:nvPr>
            <p:ph type="body" sz="quarter" idx="15"/>
          </p:nvPr>
        </p:nvSpPr>
        <p:spPr>
          <a:xfrm flipH="1">
            <a:off x="399435" y="6042660"/>
            <a:ext cx="11182264" cy="586740"/>
          </a:xfrm>
        </p:spPr>
        <p:txBody>
          <a:bodyPr/>
          <a:lstStyle/>
          <a:p>
            <a:r>
              <a:rPr lang="en-US" dirty="0"/>
              <a:t>Key Takeaway: </a:t>
            </a:r>
            <a:r>
              <a:rPr lang="en-US" b="0" dirty="0"/>
              <a:t>The 2027 review will test the same three core parameter issues raised in 2026 and show the resulting quantity, cost, reliability-risk, and operational trade-offs.</a:t>
            </a:r>
          </a:p>
        </p:txBody>
      </p:sp>
      <p:sp>
        <p:nvSpPr>
          <p:cNvPr id="4" name="Slide Number Placeholder 3">
            <a:extLst>
              <a:ext uri="{FF2B5EF4-FFF2-40B4-BE49-F238E27FC236}">
                <a16:creationId xmlns:a16="http://schemas.microsoft.com/office/drawing/2014/main" id="{A761D619-9EBA-DEE2-165C-538763458D34}"/>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11" name="Text Placeholder 10">
            <a:extLst>
              <a:ext uri="{FF2B5EF4-FFF2-40B4-BE49-F238E27FC236}">
                <a16:creationId xmlns:a16="http://schemas.microsoft.com/office/drawing/2014/main" id="{B1B11092-EBF0-536E-2C3C-8BB2908E2310}"/>
              </a:ext>
            </a:extLst>
          </p:cNvPr>
          <p:cNvSpPr>
            <a:spLocks noGrp="1"/>
          </p:cNvSpPr>
          <p:nvPr>
            <p:ph type="body" sz="quarter" idx="16"/>
          </p:nvPr>
        </p:nvSpPr>
        <p:spPr>
          <a:xfrm>
            <a:off x="514905" y="915988"/>
            <a:ext cx="11168108" cy="3416316"/>
          </a:xfrm>
        </p:spPr>
        <p:txBody>
          <a:bodyPr/>
          <a:lstStyle/>
          <a:p>
            <a:r>
              <a:rPr lang="en-US" dirty="0"/>
              <a:t>ERCOT has been collaborating with PUCT Staff and the IMM and expects the three core issues from the 2026 AS Methodology review to remain central in 2027. ERCOT plans to evaluate these issues through sensitivity analysis before bringing a September recommendation.</a:t>
            </a:r>
          </a:p>
          <a:p>
            <a:endParaRPr lang="en-US" dirty="0"/>
          </a:p>
        </p:txBody>
      </p:sp>
      <p:graphicFrame>
        <p:nvGraphicFramePr>
          <p:cNvPr id="6" name="Content Placeholder 4">
            <a:extLst>
              <a:ext uri="{FF2B5EF4-FFF2-40B4-BE49-F238E27FC236}">
                <a16:creationId xmlns:a16="http://schemas.microsoft.com/office/drawing/2014/main" id="{BA40205F-BE36-700E-3BEB-A1332A0BCCAB}"/>
              </a:ext>
            </a:extLst>
          </p:cNvPr>
          <p:cNvGraphicFramePr>
            <a:graphicFrameLocks/>
          </p:cNvGraphicFramePr>
          <p:nvPr/>
        </p:nvGraphicFramePr>
        <p:xfrm>
          <a:off x="345440" y="1766253"/>
          <a:ext cx="11501119" cy="4175760"/>
        </p:xfrm>
        <a:graphic>
          <a:graphicData uri="http://schemas.openxmlformats.org/drawingml/2006/table">
            <a:tbl>
              <a:tblPr firstRow="1" bandRow="1">
                <a:tableStyleId>{5C22544A-7EE6-4342-B048-85BDC9FD1C3A}</a:tableStyleId>
              </a:tblPr>
              <a:tblGrid>
                <a:gridCol w="3078480">
                  <a:extLst>
                    <a:ext uri="{9D8B030D-6E8A-4147-A177-3AD203B41FA5}">
                      <a16:colId xmlns:a16="http://schemas.microsoft.com/office/drawing/2014/main" val="4233086594"/>
                    </a:ext>
                  </a:extLst>
                </a:gridCol>
                <a:gridCol w="2482809">
                  <a:extLst>
                    <a:ext uri="{9D8B030D-6E8A-4147-A177-3AD203B41FA5}">
                      <a16:colId xmlns:a16="http://schemas.microsoft.com/office/drawing/2014/main" val="3558780894"/>
                    </a:ext>
                  </a:extLst>
                </a:gridCol>
                <a:gridCol w="5939830">
                  <a:extLst>
                    <a:ext uri="{9D8B030D-6E8A-4147-A177-3AD203B41FA5}">
                      <a16:colId xmlns:a16="http://schemas.microsoft.com/office/drawing/2014/main" val="1036638462"/>
                    </a:ext>
                  </a:extLst>
                </a:gridCol>
              </a:tblGrid>
              <a:tr h="281703">
                <a:tc>
                  <a:txBody>
                    <a:bodyPr/>
                    <a:lstStyle/>
                    <a:p>
                      <a:pPr algn="ctr"/>
                      <a:r>
                        <a:rPr lang="en-US" sz="1600" cap="small" baseline="0" dirty="0"/>
                        <a:t>Issue</a:t>
                      </a:r>
                    </a:p>
                  </a:txBody>
                  <a:tcPr anchor="ctr"/>
                </a:tc>
                <a:tc>
                  <a:txBody>
                    <a:bodyPr/>
                    <a:lstStyle/>
                    <a:p>
                      <a:pPr algn="ctr"/>
                      <a:r>
                        <a:rPr lang="en-US" sz="1600" cap="small" baseline="0" dirty="0"/>
                        <a:t>Sensitivities to be Tested</a:t>
                      </a:r>
                    </a:p>
                  </a:txBody>
                  <a:tcPr anchor="ctr"/>
                </a:tc>
                <a:tc>
                  <a:txBody>
                    <a:bodyPr/>
                    <a:lstStyle/>
                    <a:p>
                      <a:pPr algn="ctr"/>
                      <a:r>
                        <a:rPr lang="en-US" sz="1600" cap="small" baseline="0" dirty="0"/>
                        <a:t>ERCOT’s Perspective</a:t>
                      </a:r>
                    </a:p>
                  </a:txBody>
                  <a:tcPr anchor="ctr"/>
                </a:tc>
                <a:extLst>
                  <a:ext uri="{0D108BD9-81ED-4DB2-BD59-A6C34878D82A}">
                    <a16:rowId xmlns:a16="http://schemas.microsoft.com/office/drawing/2014/main" val="510776947"/>
                  </a:ext>
                </a:extLst>
              </a:tr>
              <a:tr h="3611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What </a:t>
                      </a:r>
                      <a:r>
                        <a:rPr lang="en-US" sz="1400" b="1" kern="1200" dirty="0">
                          <a:solidFill>
                            <a:schemeClr val="dk1"/>
                          </a:solidFill>
                          <a:latin typeface="+mn-lt"/>
                          <a:ea typeface="+mn-ea"/>
                          <a:cs typeface="+mn-cs"/>
                        </a:rPr>
                        <a:t>level of risk</a:t>
                      </a:r>
                      <a:r>
                        <a:rPr lang="en-US" sz="1400" kern="1200" dirty="0">
                          <a:solidFill>
                            <a:schemeClr val="dk1"/>
                          </a:solidFill>
                          <a:latin typeface="+mn-lt"/>
                          <a:ea typeface="+mn-ea"/>
                          <a:cs typeface="+mn-cs"/>
                        </a:rPr>
                        <a:t> should ERCOT try to avoid when procuring AS to cover forecast error (on non-scarcity days)?</a:t>
                      </a:r>
                    </a:p>
                  </a:txBody>
                  <a:tcPr anchor="ctr"/>
                </a:tc>
                <a:tc>
                  <a:txBody>
                    <a:bodyPr/>
                    <a:lstStyle/>
                    <a:p>
                      <a:pPr algn="ctr"/>
                      <a:r>
                        <a:rPr lang="en-US" sz="1400" dirty="0"/>
                        <a:t>Target reserve level: Watch, EEA1, EEA2 OR Load Shed </a:t>
                      </a:r>
                    </a:p>
                    <a:p>
                      <a:pPr algn="ctr"/>
                      <a:endParaRPr lang="en-US" sz="1400" dirty="0"/>
                    </a:p>
                    <a:p>
                      <a:pPr algn="ctr"/>
                      <a:r>
                        <a:rPr lang="en-US" sz="1400" dirty="0"/>
                        <a:t>Restoration Criteria: Varying Reg Up + RRS criteria</a:t>
                      </a:r>
                      <a:endParaRPr lang="en-US" sz="1400" dirty="0">
                        <a:solidFill>
                          <a:schemeClr val="accent6"/>
                        </a:solidFill>
                        <a:latin typeface="+mn-lt"/>
                      </a:endParaRPr>
                    </a:p>
                  </a:txBody>
                  <a:tcPr anchor="ctr"/>
                </a:tc>
                <a:tc>
                  <a:txBody>
                    <a:bodyPr/>
                    <a:lstStyle/>
                    <a:p>
                      <a:pPr algn="just"/>
                      <a:r>
                        <a:rPr lang="en-US" sz="1400" dirty="0"/>
                        <a:t>ERCOT expects to propose full restoration of deployed Reg Up + RRS. With that requirement, changing the target reserve level from Watch to EEA or Load Shed may not materially reduce quantities in many hours because Reg Up + RRS restoration often controls the requirement. </a:t>
                      </a:r>
                      <a:r>
                        <a:rPr lang="en-US" sz="1400" kern="1200" dirty="0">
                          <a:solidFill>
                            <a:schemeClr val="dk1"/>
                          </a:solidFill>
                          <a:latin typeface="+mn-lt"/>
                          <a:ea typeface="+mn-ea"/>
                          <a:cs typeface="+mn-cs"/>
                        </a:rPr>
                        <a:t>Restoration of these fast-response reserves is critical to maintaining reliability and staying compliant with NERC BAL requirements.</a:t>
                      </a:r>
                    </a:p>
                  </a:txBody>
                  <a:tcPr anchor="ctr"/>
                </a:tc>
                <a:extLst>
                  <a:ext uri="{0D108BD9-81ED-4DB2-BD59-A6C34878D82A}">
                    <a16:rowId xmlns:a16="http://schemas.microsoft.com/office/drawing/2014/main" val="3478867392"/>
                  </a:ext>
                </a:extLst>
              </a:tr>
              <a:tr h="370840">
                <a:tc>
                  <a:txBody>
                    <a:bodyPr/>
                    <a:lstStyle/>
                    <a:p>
                      <a:pPr algn="just"/>
                      <a:r>
                        <a:rPr lang="en-US" sz="1400" b="0" kern="1200" dirty="0">
                          <a:solidFill>
                            <a:schemeClr val="dk1"/>
                          </a:solidFill>
                          <a:latin typeface="+mn-lt"/>
                          <a:ea typeface="+mn-ea"/>
                          <a:cs typeface="+mn-cs"/>
                        </a:rPr>
                        <a:t>How </a:t>
                      </a:r>
                      <a:r>
                        <a:rPr lang="en-US" sz="1400" b="1" kern="1200" dirty="0">
                          <a:solidFill>
                            <a:schemeClr val="dk1"/>
                          </a:solidFill>
                          <a:latin typeface="+mn-lt"/>
                          <a:ea typeface="+mn-ea"/>
                          <a:cs typeface="+mn-cs"/>
                        </a:rPr>
                        <a:t>far ahead </a:t>
                      </a:r>
                      <a:r>
                        <a:rPr lang="en-US" sz="1400" b="0" kern="1200" dirty="0">
                          <a:solidFill>
                            <a:schemeClr val="dk1"/>
                          </a:solidFill>
                          <a:latin typeface="+mn-lt"/>
                          <a:ea typeface="+mn-ea"/>
                          <a:cs typeface="+mn-cs"/>
                        </a:rPr>
                        <a:t>should ERCOT look when measuring forecast error and forced outage risk?</a:t>
                      </a:r>
                    </a:p>
                  </a:txBody>
                  <a:tcPr anchor="ctr"/>
                </a:tc>
                <a:tc>
                  <a:txBody>
                    <a:bodyPr/>
                    <a:lstStyle/>
                    <a:p>
                      <a:pPr algn="ctr"/>
                      <a:r>
                        <a:rPr lang="en-US" sz="1400" dirty="0"/>
                        <a:t>In hourly increments up to 6-hour </a:t>
                      </a:r>
                      <a:r>
                        <a:rPr lang="en-US" sz="1400" kern="1200" dirty="0">
                          <a:solidFill>
                            <a:schemeClr val="dk1"/>
                          </a:solidFill>
                          <a:latin typeface="+mn-lt"/>
                          <a:ea typeface="+mn-ea"/>
                          <a:cs typeface="+mn-cs"/>
                        </a:rPr>
                        <a:t>prior to operating hour beginning</a:t>
                      </a:r>
                    </a:p>
                  </a:txBody>
                  <a:tcPr anchor="ctr"/>
                </a:tc>
                <a:tc>
                  <a:txBody>
                    <a:bodyPr/>
                    <a:lstStyle/>
                    <a:p>
                      <a:pPr algn="just"/>
                      <a:r>
                        <a:rPr lang="en-US" sz="1400" kern="1200" dirty="0">
                          <a:solidFill>
                            <a:schemeClr val="dk1"/>
                          </a:solidFill>
                          <a:latin typeface="+mn-lt"/>
                          <a:ea typeface="+mn-ea"/>
                          <a:cs typeface="+mn-cs"/>
                        </a:rPr>
                        <a:t>Lowering look-ahead period would reduce overall amount of ECRS + NSRS quantities but would likely increase number of RUCs needed. </a:t>
                      </a:r>
                    </a:p>
                  </a:txBody>
                  <a:tcPr anchor="ctr"/>
                </a:tc>
                <a:extLst>
                  <a:ext uri="{0D108BD9-81ED-4DB2-BD59-A6C34878D82A}">
                    <a16:rowId xmlns:a16="http://schemas.microsoft.com/office/drawing/2014/main" val="2615029185"/>
                  </a:ext>
                </a:extLst>
              </a:tr>
              <a:tr h="370840">
                <a:tc>
                  <a:txBody>
                    <a:bodyPr/>
                    <a:lstStyle/>
                    <a:p>
                      <a:pPr algn="just"/>
                      <a:r>
                        <a:rPr lang="en-US" sz="1400" dirty="0"/>
                        <a:t>How much should the AS quantities be </a:t>
                      </a:r>
                      <a:r>
                        <a:rPr lang="en-US" sz="1400" b="1" dirty="0"/>
                        <a:t>discounted based on the “extra” headroom</a:t>
                      </a:r>
                      <a:r>
                        <a:rPr lang="en-US" sz="1400" dirty="0"/>
                        <a:t>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endParaRPr lang="en-US" sz="1400" dirty="0"/>
                    </a:p>
                    <a:p>
                      <a:pPr algn="ctr"/>
                      <a:r>
                        <a:rPr lang="en-US" sz="1400" kern="1200" dirty="0">
                          <a:solidFill>
                            <a:schemeClr val="dk1"/>
                          </a:solidFill>
                          <a:latin typeface="+mn-lt"/>
                          <a:ea typeface="+mn-ea"/>
                          <a:cs typeface="+mn-cs"/>
                        </a:rPr>
                        <a:t>Duration: Current Protocols and lower-value sensitivities</a:t>
                      </a:r>
                    </a:p>
                  </a:txBody>
                  <a:tcPr anchor="ctr"/>
                </a:tc>
                <a:tc>
                  <a:txBody>
                    <a:bodyPr/>
                    <a:lstStyle/>
                    <a:p>
                      <a:pPr algn="just"/>
                      <a:r>
                        <a:rPr lang="en-US" sz="1400" kern="1200" dirty="0">
                          <a:solidFill>
                            <a:schemeClr val="dk1"/>
                          </a:solidFill>
                          <a:latin typeface="+mn-lt"/>
                          <a:ea typeface="+mn-ea"/>
                          <a:cs typeface="+mn-cs"/>
                        </a:rPr>
                        <a:t>Historical headroom may reflect unit commitment inefficiencies that may not be available in future operating conditions, especially true with transition to RTC. </a:t>
                      </a:r>
                    </a:p>
                    <a:p>
                      <a:pPr algn="just"/>
                      <a:endParaRPr lang="en-US" sz="800" kern="1200" dirty="0">
                        <a:solidFill>
                          <a:schemeClr val="dk1"/>
                        </a:solidFill>
                        <a:latin typeface="+mn-lt"/>
                        <a:ea typeface="+mn-ea"/>
                        <a:cs typeface="+mn-cs"/>
                      </a:endParaRPr>
                    </a:p>
                    <a:p>
                      <a:pPr algn="just"/>
                      <a:r>
                        <a:rPr lang="en-US" sz="1400" kern="1200" dirty="0">
                          <a:solidFill>
                            <a:schemeClr val="dk1"/>
                          </a:solidFill>
                          <a:latin typeface="+mn-lt"/>
                          <a:ea typeface="+mn-ea"/>
                          <a:cs typeface="+mn-cs"/>
                        </a:rPr>
                        <a:t>ERCOT will test higher-credit sensitivities using updated data but does not expect to rely heavily on 100% of historically available headroom or </a:t>
                      </a:r>
                      <a:r>
                        <a:rPr lang="en-US" sz="1400" dirty="0"/>
                        <a:t>depart from applicable Protocol-defined duration requirements.</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413441351"/>
                  </a:ext>
                </a:extLst>
              </a:tr>
            </a:tbl>
          </a:graphicData>
        </a:graphic>
      </p:graphicFrame>
    </p:spTree>
    <p:extLst>
      <p:ext uri="{BB962C8B-B14F-4D97-AF65-F5344CB8AC3E}">
        <p14:creationId xmlns:p14="http://schemas.microsoft.com/office/powerpoint/2010/main" val="106488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731A01-AAE1-E58F-1213-BA87F17F0408}"/>
              </a:ext>
            </a:extLst>
          </p:cNvPr>
          <p:cNvSpPr>
            <a:spLocks noGrp="1"/>
          </p:cNvSpPr>
          <p:nvPr>
            <p:ph type="title"/>
          </p:nvPr>
        </p:nvSpPr>
        <p:spPr/>
        <p:txBody>
          <a:bodyPr/>
          <a:lstStyle/>
          <a:p>
            <a:r>
              <a:rPr lang="en-US" dirty="0"/>
              <a:t>Full Reg Up + RRS Restoration Is Core to the Criterion</a:t>
            </a:r>
          </a:p>
        </p:txBody>
      </p:sp>
      <p:sp>
        <p:nvSpPr>
          <p:cNvPr id="8" name="Text Placeholder 7">
            <a:extLst>
              <a:ext uri="{FF2B5EF4-FFF2-40B4-BE49-F238E27FC236}">
                <a16:creationId xmlns:a16="http://schemas.microsoft.com/office/drawing/2014/main" id="{71EBF453-0AC4-914A-6139-8DF29298CD5C}"/>
              </a:ext>
            </a:extLst>
          </p:cNvPr>
          <p:cNvSpPr>
            <a:spLocks noGrp="1"/>
          </p:cNvSpPr>
          <p:nvPr>
            <p:ph type="body" sz="quarter" idx="15"/>
          </p:nvPr>
        </p:nvSpPr>
        <p:spPr>
          <a:xfrm flipH="1">
            <a:off x="829033" y="5942781"/>
            <a:ext cx="10496940" cy="827138"/>
          </a:xfrm>
        </p:spPr>
        <p:txBody>
          <a:bodyPr/>
          <a:lstStyle/>
          <a:p>
            <a:r>
              <a:rPr lang="en-US" dirty="0"/>
              <a:t>Key Takeaway: </a:t>
            </a:r>
            <a:r>
              <a:rPr lang="en-US" b="0" dirty="0"/>
              <a:t>Reg Up + RRS restoration is the reliability floor in the convergence criterion; sensitivities may change ECRS + Non-Spin quantities, but should not compromise ERCOT’s frequency-control capability.</a:t>
            </a:r>
          </a:p>
        </p:txBody>
      </p:sp>
      <p:sp>
        <p:nvSpPr>
          <p:cNvPr id="4" name="Slide Number Placeholder 3">
            <a:extLst>
              <a:ext uri="{FF2B5EF4-FFF2-40B4-BE49-F238E27FC236}">
                <a16:creationId xmlns:a16="http://schemas.microsoft.com/office/drawing/2014/main" id="{5F79F008-C0C5-EE85-E7BC-2D6A4EBB7ABA}"/>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20" name="Text Placeholder 19">
            <a:extLst>
              <a:ext uri="{FF2B5EF4-FFF2-40B4-BE49-F238E27FC236}">
                <a16:creationId xmlns:a16="http://schemas.microsoft.com/office/drawing/2014/main" id="{C0373418-E583-F8D5-15D5-729D4C54BD86}"/>
              </a:ext>
            </a:extLst>
          </p:cNvPr>
          <p:cNvSpPr txBox="1">
            <a:spLocks/>
          </p:cNvSpPr>
          <p:nvPr/>
        </p:nvSpPr>
        <p:spPr>
          <a:xfrm>
            <a:off x="6286500" y="1950721"/>
            <a:ext cx="5562600" cy="3892704"/>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Why ERCOT Expects to Maintain It</a:t>
            </a:r>
          </a:p>
          <a:p>
            <a:pPr marL="285750" indent="-285750">
              <a:buFont typeface="Arial" panose="020B0604020202020204" pitchFamily="34" charset="0"/>
              <a:buChar char="•"/>
            </a:pPr>
            <a:r>
              <a:rPr lang="en-US" dirty="0"/>
              <a:t>Shorter look-ahead periods or higher headroom credits may lower modeled ECRS + Non-Spin needs.</a:t>
            </a:r>
          </a:p>
          <a:p>
            <a:pPr marL="285750" indent="-285750">
              <a:buFont typeface="Arial" panose="020B0604020202020204" pitchFamily="34" charset="0"/>
              <a:buChar char="•"/>
            </a:pPr>
            <a:r>
              <a:rPr lang="en-US" dirty="0"/>
              <a:t>Lower ECRS + Non-Spin quantities should not compromise ERCOT’s frequency-control capability after deployment.</a:t>
            </a:r>
          </a:p>
          <a:p>
            <a:pPr marL="285750" indent="-285750">
              <a:buFont typeface="Arial" panose="020B0604020202020204" pitchFamily="34" charset="0"/>
              <a:buChar char="•"/>
            </a:pPr>
            <a:r>
              <a:rPr lang="en-US" dirty="0"/>
              <a:t>Historically available headroom may not be available, deliverable, or persistent when conditions are tight.</a:t>
            </a:r>
          </a:p>
          <a:p>
            <a:pPr marL="285750" indent="-285750">
              <a:buFont typeface="Arial" panose="020B0604020202020204" pitchFamily="34" charset="0"/>
              <a:buChar char="•"/>
            </a:pPr>
            <a:r>
              <a:rPr lang="en-US" dirty="0"/>
              <a:t>ERCOT is an electrical island and cannot rely on synchronously connected neighbors for replacement reserves after a frequency event.</a:t>
            </a:r>
          </a:p>
          <a:p>
            <a:pPr marL="285750" indent="-285750">
              <a:buFont typeface="Arial" panose="020B0604020202020204" pitchFamily="34" charset="0"/>
              <a:buChar char="•"/>
            </a:pPr>
            <a:r>
              <a:rPr lang="en-US" dirty="0"/>
              <a:t>NERC BAL standards establish performance obligations for frequency control, disturbance recovery, contingency reserve restoration, and frequency response.</a:t>
            </a:r>
          </a:p>
        </p:txBody>
      </p:sp>
      <p:sp>
        <p:nvSpPr>
          <p:cNvPr id="21" name="Text Placeholder 20">
            <a:extLst>
              <a:ext uri="{FF2B5EF4-FFF2-40B4-BE49-F238E27FC236}">
                <a16:creationId xmlns:a16="http://schemas.microsoft.com/office/drawing/2014/main" id="{1B8B6861-B358-4E24-83D5-5ED5D1772349}"/>
              </a:ext>
            </a:extLst>
          </p:cNvPr>
          <p:cNvSpPr>
            <a:spLocks noGrp="1"/>
          </p:cNvSpPr>
          <p:nvPr>
            <p:ph type="body" sz="quarter" idx="16"/>
          </p:nvPr>
        </p:nvSpPr>
        <p:spPr>
          <a:xfrm>
            <a:off x="514904" y="2034540"/>
            <a:ext cx="5562599" cy="3808885"/>
          </a:xfrm>
        </p:spPr>
        <p:txBody>
          <a:bodyPr/>
          <a:lstStyle/>
          <a:p>
            <a:r>
              <a:rPr lang="en-US" sz="1800" b="1" dirty="0"/>
              <a:t>What This Means in the Probabilistic Model</a:t>
            </a:r>
          </a:p>
          <a:p>
            <a:pPr marL="285750" indent="-285750">
              <a:buFont typeface="Arial" panose="020B0604020202020204" pitchFamily="34" charset="0"/>
              <a:buChar char="•"/>
            </a:pPr>
            <a:r>
              <a:rPr lang="en-US" dirty="0"/>
              <a:t>ECRS and Non-Spin cover forecast error and forced outage risk.</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ECRS and Non-Spin also restore/backfill deployed Reg Up and RRS.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The convergence criterion must explicitly preserve both functions as risk inputs, risk credits, and operating assumptions are tested.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If restoration is not explicit, the model may cover modeled uncertainty while leaving fast-response Reg Up and RRS reserves depleted after deployment.</a:t>
            </a:r>
          </a:p>
          <a:p>
            <a:endParaRPr lang="en-US" dirty="0"/>
          </a:p>
          <a:p>
            <a:endParaRPr lang="en-US" dirty="0"/>
          </a:p>
        </p:txBody>
      </p:sp>
      <p:sp>
        <p:nvSpPr>
          <p:cNvPr id="10" name="Text Placeholder 20">
            <a:extLst>
              <a:ext uri="{FF2B5EF4-FFF2-40B4-BE49-F238E27FC236}">
                <a16:creationId xmlns:a16="http://schemas.microsoft.com/office/drawing/2014/main" id="{A2202150-203D-29A5-2EA7-2A32470DE8B9}"/>
              </a:ext>
            </a:extLst>
          </p:cNvPr>
          <p:cNvSpPr txBox="1">
            <a:spLocks/>
          </p:cNvSpPr>
          <p:nvPr/>
        </p:nvSpPr>
        <p:spPr>
          <a:xfrm>
            <a:off x="533399" y="1120140"/>
            <a:ext cx="11125195" cy="4723285"/>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ERCOT can evaluate lower ECRS + Non-Spin quantities under different assumptions, but the methodology should not leave deployed Reg Up + RRS unrestored. Those services provide ERCOT’s fast-response capability for frequency control and contingency response; ECRS and Non-Spin help restore that capability until additional Resources can be committed.</a:t>
            </a:r>
          </a:p>
        </p:txBody>
      </p:sp>
    </p:spTree>
    <p:extLst>
      <p:ext uri="{BB962C8B-B14F-4D97-AF65-F5344CB8AC3E}">
        <p14:creationId xmlns:p14="http://schemas.microsoft.com/office/powerpoint/2010/main" val="164315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7262F3-8CB1-2115-E219-75914052A47D}"/>
              </a:ext>
            </a:extLst>
          </p:cNvPr>
          <p:cNvSpPr>
            <a:spLocks noGrp="1"/>
          </p:cNvSpPr>
          <p:nvPr>
            <p:ph type="title"/>
          </p:nvPr>
        </p:nvSpPr>
        <p:spPr>
          <a:xfrm>
            <a:off x="1272540" y="457200"/>
            <a:ext cx="10401300" cy="914400"/>
          </a:xfrm>
        </p:spPr>
        <p:txBody>
          <a:bodyPr/>
          <a:lstStyle/>
          <a:p>
            <a:r>
              <a:rPr lang="en-US" dirty="0"/>
              <a:t>Topics for September Recommendation and Related Work</a:t>
            </a:r>
          </a:p>
        </p:txBody>
      </p:sp>
      <p:sp>
        <p:nvSpPr>
          <p:cNvPr id="8" name="Text Placeholder 7">
            <a:extLst>
              <a:ext uri="{FF2B5EF4-FFF2-40B4-BE49-F238E27FC236}">
                <a16:creationId xmlns:a16="http://schemas.microsoft.com/office/drawing/2014/main" id="{2AC3D42C-395A-E902-1B30-DD0C8FC2B838}"/>
              </a:ext>
            </a:extLst>
          </p:cNvPr>
          <p:cNvSpPr>
            <a:spLocks noGrp="1"/>
          </p:cNvSpPr>
          <p:nvPr>
            <p:ph type="body" sz="quarter" idx="15"/>
          </p:nvPr>
        </p:nvSpPr>
        <p:spPr>
          <a:xfrm flipH="1">
            <a:off x="476336" y="6130864"/>
            <a:ext cx="11168108" cy="608023"/>
          </a:xfrm>
        </p:spPr>
        <p:txBody>
          <a:bodyPr/>
          <a:lstStyle/>
          <a:p>
            <a:r>
              <a:rPr lang="en-US" dirty="0"/>
              <a:t>Key Takeaway: </a:t>
            </a:r>
            <a:r>
              <a:rPr lang="en-US" b="0" dirty="0"/>
              <a:t>The September recommendation will focus on the 2027 minimum AS quantity methodology; duration/energy modeling and IMM price-formation items remain important but require separate or follow-on evaluation</a:t>
            </a:r>
          </a:p>
        </p:txBody>
      </p:sp>
      <p:sp>
        <p:nvSpPr>
          <p:cNvPr id="5" name="Slide Number Placeholder 4">
            <a:extLst>
              <a:ext uri="{FF2B5EF4-FFF2-40B4-BE49-F238E27FC236}">
                <a16:creationId xmlns:a16="http://schemas.microsoft.com/office/drawing/2014/main" id="{06C77244-FE58-6C91-8E28-51A8359949E9}"/>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16" name="Text Placeholder 12">
            <a:extLst>
              <a:ext uri="{FF2B5EF4-FFF2-40B4-BE49-F238E27FC236}">
                <a16:creationId xmlns:a16="http://schemas.microsoft.com/office/drawing/2014/main" id="{3A2E1736-C890-3BC9-0436-63A06A58AAC0}"/>
              </a:ext>
            </a:extLst>
          </p:cNvPr>
          <p:cNvSpPr txBox="1">
            <a:spLocks/>
          </p:cNvSpPr>
          <p:nvPr/>
        </p:nvSpPr>
        <p:spPr>
          <a:xfrm>
            <a:off x="533400" y="1059874"/>
            <a:ext cx="11168108" cy="3226710"/>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ERCOT expects to return in September with a recommendation for the full annual AS Methodology, covering all four AS types. Most discussion is expected to focus on ECRS and Non-Spin because the sensitivity analysis will be run within the probabilistic framework. Related issues discussed below are important, but require additional modeling, RTC+B operating experience, or separate market-design evaluation.</a:t>
            </a:r>
          </a:p>
        </p:txBody>
      </p:sp>
      <p:grpSp>
        <p:nvGrpSpPr>
          <p:cNvPr id="27" name="Group 26">
            <a:extLst>
              <a:ext uri="{FF2B5EF4-FFF2-40B4-BE49-F238E27FC236}">
                <a16:creationId xmlns:a16="http://schemas.microsoft.com/office/drawing/2014/main" id="{1E9AC513-2707-B99C-2F13-83282AB1ED8D}"/>
              </a:ext>
            </a:extLst>
          </p:cNvPr>
          <p:cNvGrpSpPr/>
          <p:nvPr/>
        </p:nvGrpSpPr>
        <p:grpSpPr>
          <a:xfrm>
            <a:off x="476336" y="2249239"/>
            <a:ext cx="6996292" cy="3719249"/>
            <a:chOff x="4434935" y="2210435"/>
            <a:chExt cx="4183502" cy="3719249"/>
          </a:xfrm>
        </p:grpSpPr>
        <p:grpSp>
          <p:nvGrpSpPr>
            <p:cNvPr id="14" name="Group 13">
              <a:extLst>
                <a:ext uri="{FF2B5EF4-FFF2-40B4-BE49-F238E27FC236}">
                  <a16:creationId xmlns:a16="http://schemas.microsoft.com/office/drawing/2014/main" id="{964D9D46-C602-4895-D0DE-72FBC3943DA4}"/>
                </a:ext>
              </a:extLst>
            </p:cNvPr>
            <p:cNvGrpSpPr/>
            <p:nvPr/>
          </p:nvGrpSpPr>
          <p:grpSpPr>
            <a:xfrm>
              <a:off x="4439379" y="2213337"/>
              <a:ext cx="3943112" cy="3654792"/>
              <a:chOff x="4597298" y="1676640"/>
              <a:chExt cx="3943112" cy="4462272"/>
            </a:xfrm>
          </p:grpSpPr>
          <p:sp>
            <p:nvSpPr>
              <p:cNvPr id="7" name="Shape 17">
                <a:extLst>
                  <a:ext uri="{FF2B5EF4-FFF2-40B4-BE49-F238E27FC236}">
                    <a16:creationId xmlns:a16="http://schemas.microsoft.com/office/drawing/2014/main" id="{A9E0E4D2-A2B9-D664-A85F-94BC5BDC58A7}"/>
                  </a:ext>
                </a:extLst>
              </p:cNvPr>
              <p:cNvSpPr/>
              <p:nvPr/>
            </p:nvSpPr>
            <p:spPr>
              <a:xfrm>
                <a:off x="4597298" y="1676640"/>
                <a:ext cx="3943112" cy="347471"/>
              </a:xfrm>
              <a:prstGeom prst="rect">
                <a:avLst/>
              </a:prstGeom>
              <a:solidFill>
                <a:srgbClr val="00616A"/>
              </a:solidFill>
              <a:ln w="12700">
                <a:solidFill>
                  <a:srgbClr val="00616A"/>
                </a:solidFill>
                <a:prstDash val="solid"/>
              </a:ln>
            </p:spPr>
            <p:txBody>
              <a:bodyPr/>
              <a:lstStyle/>
              <a:p>
                <a:endParaRPr lang="en-US"/>
              </a:p>
            </p:txBody>
          </p:sp>
          <p:sp>
            <p:nvSpPr>
              <p:cNvPr id="10" name="Shape 19">
                <a:extLst>
                  <a:ext uri="{FF2B5EF4-FFF2-40B4-BE49-F238E27FC236}">
                    <a16:creationId xmlns:a16="http://schemas.microsoft.com/office/drawing/2014/main" id="{D6335C92-4940-98FF-ECE5-6CB7C2769555}"/>
                  </a:ext>
                </a:extLst>
              </p:cNvPr>
              <p:cNvSpPr/>
              <p:nvPr/>
            </p:nvSpPr>
            <p:spPr>
              <a:xfrm>
                <a:off x="4597298" y="2024111"/>
                <a:ext cx="3943112" cy="4114801"/>
              </a:xfrm>
              <a:prstGeom prst="rect">
                <a:avLst/>
              </a:prstGeom>
              <a:solidFill>
                <a:srgbClr val="FFFFFF"/>
              </a:solidFill>
              <a:ln w="11430">
                <a:solidFill>
                  <a:srgbClr val="00616A"/>
                </a:solidFill>
                <a:prstDash val="solid"/>
              </a:ln>
            </p:spPr>
            <p:txBody>
              <a:bodyPr/>
              <a:lstStyle/>
              <a:p>
                <a:endParaRPr lang="en-US"/>
              </a:p>
            </p:txBody>
          </p:sp>
        </p:grpSp>
        <p:sp>
          <p:nvSpPr>
            <p:cNvPr id="25" name="TextBox 24">
              <a:extLst>
                <a:ext uri="{FF2B5EF4-FFF2-40B4-BE49-F238E27FC236}">
                  <a16:creationId xmlns:a16="http://schemas.microsoft.com/office/drawing/2014/main" id="{4DC3CC5A-4CA3-E754-2A21-ED20AF0C3593}"/>
                </a:ext>
              </a:extLst>
            </p:cNvPr>
            <p:cNvSpPr txBox="1"/>
            <p:nvPr/>
          </p:nvSpPr>
          <p:spPr>
            <a:xfrm>
              <a:off x="4455657" y="2210435"/>
              <a:ext cx="4162780" cy="338554"/>
            </a:xfrm>
            <a:prstGeom prst="rect">
              <a:avLst/>
            </a:prstGeom>
            <a:noFill/>
          </p:spPr>
          <p:txBody>
            <a:bodyPr wrap="square">
              <a:spAutoFit/>
            </a:bodyPr>
            <a:lstStyle/>
            <a:p>
              <a:r>
                <a:rPr lang="en-US" sz="1600" b="1" dirty="0">
                  <a:solidFill>
                    <a:schemeClr val="bg1"/>
                  </a:solidFill>
                </a:rPr>
                <a:t>Holistic Duration and Energy Modeling</a:t>
              </a:r>
            </a:p>
          </p:txBody>
        </p:sp>
        <p:sp>
          <p:nvSpPr>
            <p:cNvPr id="26" name="TextBox 25">
              <a:extLst>
                <a:ext uri="{FF2B5EF4-FFF2-40B4-BE49-F238E27FC236}">
                  <a16:creationId xmlns:a16="http://schemas.microsoft.com/office/drawing/2014/main" id="{F3FAF358-E984-BCCB-4BEB-CD5E778C6F38}"/>
                </a:ext>
              </a:extLst>
            </p:cNvPr>
            <p:cNvSpPr txBox="1"/>
            <p:nvPr/>
          </p:nvSpPr>
          <p:spPr>
            <a:xfrm>
              <a:off x="4434935" y="2544142"/>
              <a:ext cx="3947556" cy="3385542"/>
            </a:xfrm>
            <a:prstGeom prst="rect">
              <a:avLst/>
            </a:prstGeom>
            <a:noFill/>
          </p:spPr>
          <p:txBody>
            <a:bodyPr wrap="square">
              <a:spAutoFit/>
            </a:bodyPr>
            <a:lstStyle/>
            <a:p>
              <a:pPr algn="just"/>
              <a:r>
                <a:rPr lang="en-US" sz="1400" dirty="0"/>
                <a:t>Revisit ECRS + Non-Spin duration requirements with supporting analysis that considers:</a:t>
              </a:r>
            </a:p>
            <a:p>
              <a:pPr marL="742950" lvl="1" indent="-285750" algn="just">
                <a:buFont typeface="Arial" panose="020B0604020202020204" pitchFamily="34" charset="0"/>
                <a:buChar char="•"/>
              </a:pPr>
              <a:r>
                <a:rPr lang="en-US" sz="1400" dirty="0"/>
                <a:t>RTC+B operating experience;</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impacts to AS quantities and reliability outcomes;</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how DRRS layers with ECRS and Non-Spin; and</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how the probabilistic model should account for both MW and MWh needs.</a:t>
              </a:r>
            </a:p>
            <a:p>
              <a:pPr marL="742950" lvl="1" indent="-285750">
                <a:buFont typeface="Arial" panose="020B0604020202020204" pitchFamily="34" charset="0"/>
                <a:buChar char="•"/>
              </a:pPr>
              <a:endParaRPr lang="en-US" sz="800" b="1" dirty="0"/>
            </a:p>
            <a:p>
              <a:pPr marL="0" lvl="1" algn="just"/>
              <a:r>
                <a:rPr lang="en-US" sz="1400" b="1" dirty="0"/>
                <a:t>Why: </a:t>
              </a:r>
              <a:r>
                <a:rPr lang="en-US" sz="1400" dirty="0"/>
                <a:t>Duration is no longer an isolated parameter. It is linked to product layering, AS quantities, reliability outcomes, and energy sufficiency. The probabilistic model does not yet fully account for MWh needs, and RTC+B operating history remains limited. Closing this gap will be important to maintaining reliability and ensuring energy needs are appropriately accounted for across ECRS, Non-Spin, and DRRS.</a:t>
              </a:r>
            </a:p>
          </p:txBody>
        </p:sp>
      </p:grpSp>
      <p:grpSp>
        <p:nvGrpSpPr>
          <p:cNvPr id="30" name="Group 29">
            <a:extLst>
              <a:ext uri="{FF2B5EF4-FFF2-40B4-BE49-F238E27FC236}">
                <a16:creationId xmlns:a16="http://schemas.microsoft.com/office/drawing/2014/main" id="{8E3D58AD-571C-508C-288F-66D345DD9862}"/>
              </a:ext>
            </a:extLst>
          </p:cNvPr>
          <p:cNvGrpSpPr/>
          <p:nvPr/>
        </p:nvGrpSpPr>
        <p:grpSpPr>
          <a:xfrm>
            <a:off x="7267761" y="2237558"/>
            <a:ext cx="4587697" cy="3666473"/>
            <a:chOff x="8082077" y="2472439"/>
            <a:chExt cx="3281867" cy="3666473"/>
          </a:xfrm>
        </p:grpSpPr>
        <p:grpSp>
          <p:nvGrpSpPr>
            <p:cNvPr id="15" name="Group 14">
              <a:extLst>
                <a:ext uri="{FF2B5EF4-FFF2-40B4-BE49-F238E27FC236}">
                  <a16:creationId xmlns:a16="http://schemas.microsoft.com/office/drawing/2014/main" id="{E0604752-D371-B7CE-4912-0B43E96A8385}"/>
                </a:ext>
              </a:extLst>
            </p:cNvPr>
            <p:cNvGrpSpPr/>
            <p:nvPr/>
          </p:nvGrpSpPr>
          <p:grpSpPr>
            <a:xfrm>
              <a:off x="8082077" y="2484120"/>
              <a:ext cx="3256178" cy="3654792"/>
              <a:chOff x="8082077" y="1676640"/>
              <a:chExt cx="3256178" cy="4462272"/>
            </a:xfrm>
          </p:grpSpPr>
          <p:sp>
            <p:nvSpPr>
              <p:cNvPr id="11" name="Shape 28">
                <a:extLst>
                  <a:ext uri="{FF2B5EF4-FFF2-40B4-BE49-F238E27FC236}">
                    <a16:creationId xmlns:a16="http://schemas.microsoft.com/office/drawing/2014/main" id="{C5ECE6E3-C3A8-346F-62C4-AF8F7D8E1C0F}"/>
                  </a:ext>
                </a:extLst>
              </p:cNvPr>
              <p:cNvSpPr/>
              <p:nvPr/>
            </p:nvSpPr>
            <p:spPr>
              <a:xfrm>
                <a:off x="8082077" y="1676640"/>
                <a:ext cx="3256178" cy="347472"/>
              </a:xfrm>
              <a:prstGeom prst="rect">
                <a:avLst/>
              </a:prstGeom>
              <a:solidFill>
                <a:srgbClr val="5A6670"/>
              </a:solidFill>
              <a:ln w="12700">
                <a:solidFill>
                  <a:srgbClr val="5A6670"/>
                </a:solidFill>
                <a:prstDash val="solid"/>
              </a:ln>
            </p:spPr>
            <p:txBody>
              <a:bodyPr/>
              <a:lstStyle/>
              <a:p>
                <a:endParaRPr lang="en-US"/>
              </a:p>
            </p:txBody>
          </p:sp>
          <p:sp>
            <p:nvSpPr>
              <p:cNvPr id="12" name="Shape 30">
                <a:extLst>
                  <a:ext uri="{FF2B5EF4-FFF2-40B4-BE49-F238E27FC236}">
                    <a16:creationId xmlns:a16="http://schemas.microsoft.com/office/drawing/2014/main" id="{B20579C8-231B-EB47-306A-607F429476F1}"/>
                  </a:ext>
                </a:extLst>
              </p:cNvPr>
              <p:cNvSpPr/>
              <p:nvPr/>
            </p:nvSpPr>
            <p:spPr>
              <a:xfrm>
                <a:off x="8082077" y="2024112"/>
                <a:ext cx="3256178" cy="4114800"/>
              </a:xfrm>
              <a:prstGeom prst="rect">
                <a:avLst/>
              </a:prstGeom>
              <a:solidFill>
                <a:srgbClr val="EAF8FA"/>
              </a:solidFill>
              <a:ln w="11430">
                <a:solidFill>
                  <a:srgbClr val="5A6670"/>
                </a:solidFill>
                <a:prstDash val="solid"/>
              </a:ln>
            </p:spPr>
            <p:txBody>
              <a:bodyPr/>
              <a:lstStyle/>
              <a:p>
                <a:endParaRPr lang="en-US"/>
              </a:p>
            </p:txBody>
          </p:sp>
        </p:grpSp>
        <p:sp>
          <p:nvSpPr>
            <p:cNvPr id="28" name="TextBox 27">
              <a:extLst>
                <a:ext uri="{FF2B5EF4-FFF2-40B4-BE49-F238E27FC236}">
                  <a16:creationId xmlns:a16="http://schemas.microsoft.com/office/drawing/2014/main" id="{1B9D9104-9CC4-14EE-F575-248B06AA61DE}"/>
                </a:ext>
              </a:extLst>
            </p:cNvPr>
            <p:cNvSpPr txBox="1"/>
            <p:nvPr/>
          </p:nvSpPr>
          <p:spPr>
            <a:xfrm>
              <a:off x="8110822" y="2472439"/>
              <a:ext cx="3253122" cy="338554"/>
            </a:xfrm>
            <a:prstGeom prst="rect">
              <a:avLst/>
            </a:prstGeom>
            <a:noFill/>
          </p:spPr>
          <p:txBody>
            <a:bodyPr wrap="square">
              <a:spAutoFit/>
            </a:bodyPr>
            <a:lstStyle/>
            <a:p>
              <a:r>
                <a:rPr lang="en-US" sz="1600" b="1" dirty="0">
                  <a:solidFill>
                    <a:schemeClr val="bg1"/>
                  </a:solidFill>
                </a:rPr>
                <a:t>IMM Items to Track Separately</a:t>
              </a:r>
            </a:p>
          </p:txBody>
        </p:sp>
        <p:sp>
          <p:nvSpPr>
            <p:cNvPr id="29" name="TextBox 28">
              <a:extLst>
                <a:ext uri="{FF2B5EF4-FFF2-40B4-BE49-F238E27FC236}">
                  <a16:creationId xmlns:a16="http://schemas.microsoft.com/office/drawing/2014/main" id="{FB69552E-341D-C52C-A16F-277C5555091C}"/>
                </a:ext>
              </a:extLst>
            </p:cNvPr>
            <p:cNvSpPr txBox="1"/>
            <p:nvPr/>
          </p:nvSpPr>
          <p:spPr>
            <a:xfrm>
              <a:off x="8086223" y="2812527"/>
              <a:ext cx="3277720" cy="3323987"/>
            </a:xfrm>
            <a:prstGeom prst="rect">
              <a:avLst/>
            </a:prstGeom>
            <a:noFill/>
          </p:spPr>
          <p:txBody>
            <a:bodyPr wrap="square">
              <a:spAutoFit/>
            </a:bodyPr>
            <a:lstStyle/>
            <a:p>
              <a:pPr marL="285750" indent="-285750" algn="just">
                <a:buFont typeface="Arial" panose="020B0604020202020204" pitchFamily="34" charset="0"/>
                <a:buChar char="•"/>
              </a:pPr>
              <a:r>
                <a:rPr lang="en-US" sz="1400" dirty="0"/>
                <a:t>AS demand curve calibration / alignment with AS Plan;</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Shortage pricing and broader price-formation concerns;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RUC / operator intervention impacts on market signals; and</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Out-of-market programs and broader resource-adequacy design concerns.</a:t>
              </a:r>
            </a:p>
            <a:p>
              <a:pPr marL="285750" indent="-285750" algn="just">
                <a:buFont typeface="Arial" panose="020B0604020202020204" pitchFamily="34" charset="0"/>
                <a:buChar char="•"/>
              </a:pPr>
              <a:endParaRPr lang="en-US" sz="1400" dirty="0"/>
            </a:p>
            <a:p>
              <a:pPr algn="just"/>
              <a:r>
                <a:rPr lang="en-US" sz="1400" b="1" dirty="0"/>
                <a:t>Why:</a:t>
              </a:r>
              <a:r>
                <a:rPr lang="en-US" sz="1400" dirty="0"/>
                <a:t> These issues are important, but they relate to price formation, market signals, and resource adequacy concerns.</a:t>
              </a:r>
            </a:p>
          </p:txBody>
        </p:sp>
      </p:grpSp>
    </p:spTree>
    <p:extLst>
      <p:ext uri="{BB962C8B-B14F-4D97-AF65-F5344CB8AC3E}">
        <p14:creationId xmlns:p14="http://schemas.microsoft.com/office/powerpoint/2010/main" val="216305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D289-0CF2-1B02-E190-782A8C8F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AEEED-E7AB-FA47-060F-8C41C0BB4B50}"/>
              </a:ext>
            </a:extLst>
          </p:cNvPr>
          <p:cNvSpPr>
            <a:spLocks noGrp="1"/>
          </p:cNvSpPr>
          <p:nvPr>
            <p:ph type="title"/>
          </p:nvPr>
        </p:nvSpPr>
        <p:spPr/>
        <p:txBody>
          <a:bodyPr/>
          <a:lstStyle/>
          <a:p>
            <a:r>
              <a:rPr lang="en-US" dirty="0"/>
              <a:t>Regulation and Responsive Reserve Service</a:t>
            </a:r>
          </a:p>
        </p:txBody>
      </p:sp>
      <p:sp>
        <p:nvSpPr>
          <p:cNvPr id="3" name="Text Placeholder 2">
            <a:extLst>
              <a:ext uri="{FF2B5EF4-FFF2-40B4-BE49-F238E27FC236}">
                <a16:creationId xmlns:a16="http://schemas.microsoft.com/office/drawing/2014/main" id="{C9E5E854-4DD2-8F03-4A74-114C27D737E7}"/>
              </a:ext>
            </a:extLst>
          </p:cNvPr>
          <p:cNvSpPr>
            <a:spLocks noGrp="1"/>
          </p:cNvSpPr>
          <p:nvPr>
            <p:ph type="body" sz="quarter" idx="13"/>
          </p:nvPr>
        </p:nvSpPr>
        <p:spPr>
          <a:xfrm>
            <a:off x="495300" y="1371600"/>
            <a:ext cx="5381625" cy="4800600"/>
          </a:xfrm>
        </p:spPr>
        <p:txBody>
          <a:bodyPr/>
          <a:lstStyle/>
          <a:p>
            <a:r>
              <a:rPr lang="en-US" b="1" dirty="0"/>
              <a:t>Regulation</a:t>
            </a:r>
          </a:p>
          <a:p>
            <a:pPr marL="285750" indent="-285750">
              <a:buFont typeface="Arial" panose="020B0604020202020204" pitchFamily="34" charset="0"/>
              <a:buChar char="•"/>
            </a:pPr>
            <a:r>
              <a:rPr lang="en-US" sz="1400" dirty="0"/>
              <a:t>ERCOT continues to monitor the impacts of Large Load ramping relating to this methodology to determine if a new adjustment factor needs to be introduced.</a:t>
            </a:r>
          </a:p>
          <a:p>
            <a:pPr marL="285750" indent="-285750">
              <a:buFont typeface="Arial" panose="020B0604020202020204" pitchFamily="34" charset="0"/>
              <a:buChar char="•"/>
            </a:pPr>
            <a:endParaRPr lang="en-US" b="1" dirty="0"/>
          </a:p>
        </p:txBody>
      </p:sp>
      <p:sp>
        <p:nvSpPr>
          <p:cNvPr id="4" name="Text Placeholder 3">
            <a:extLst>
              <a:ext uri="{FF2B5EF4-FFF2-40B4-BE49-F238E27FC236}">
                <a16:creationId xmlns:a16="http://schemas.microsoft.com/office/drawing/2014/main" id="{0950186F-F7E7-0A5B-1F24-F3449E45F907}"/>
              </a:ext>
            </a:extLst>
          </p:cNvPr>
          <p:cNvSpPr>
            <a:spLocks noGrp="1"/>
          </p:cNvSpPr>
          <p:nvPr>
            <p:ph type="body" sz="quarter" idx="14"/>
          </p:nvPr>
        </p:nvSpPr>
        <p:spPr>
          <a:xfrm>
            <a:off x="6343650" y="1371600"/>
            <a:ext cx="5314950" cy="4810843"/>
          </a:xfrm>
        </p:spPr>
        <p:txBody>
          <a:bodyPr/>
          <a:lstStyle/>
          <a:p>
            <a:r>
              <a:rPr lang="en-US" b="1" dirty="0"/>
              <a:t>Responsive Reserve Service</a:t>
            </a:r>
          </a:p>
          <a:p>
            <a:pPr marL="285750" indent="-285750">
              <a:buFont typeface="Arial" panose="020B0604020202020204" pitchFamily="34" charset="0"/>
              <a:buChar char="•"/>
            </a:pPr>
            <a:r>
              <a:rPr lang="en-US" sz="1400" dirty="0"/>
              <a:t>RRS Methodology overall is unchanged. Changes to quantities are correlated to trend changes in Inertia</a:t>
            </a:r>
          </a:p>
          <a:p>
            <a:pPr marL="285750" indent="-285750">
              <a:buFont typeface="Arial" panose="020B0604020202020204" pitchFamily="34" charset="0"/>
              <a:buChar char="•"/>
            </a:pPr>
            <a:r>
              <a:rPr lang="en-US" sz="1400" dirty="0"/>
              <a:t>NERC’s preliminary BAL-003 Interconnection Frequency Response Obligation (IFRO) assessment for ERCOT for the 2027 Operating Year (OY) has not yet been published. Therefore, this analysis used the 2026 RRS table built using the minimum RRS-PFR limit of 1,377 MW for 2026.</a:t>
            </a:r>
          </a:p>
          <a:p>
            <a:pPr marL="285750" indent="-285750">
              <a:buFont typeface="Arial" panose="020B0604020202020204" pitchFamily="34" charset="0"/>
              <a:buChar char="•"/>
            </a:pPr>
            <a:endParaRPr lang="en-US" b="1" dirty="0"/>
          </a:p>
        </p:txBody>
      </p:sp>
      <p:sp>
        <p:nvSpPr>
          <p:cNvPr id="5" name="Slide Number Placeholder 4">
            <a:extLst>
              <a:ext uri="{FF2B5EF4-FFF2-40B4-BE49-F238E27FC236}">
                <a16:creationId xmlns:a16="http://schemas.microsoft.com/office/drawing/2014/main" id="{0BB919F4-0D46-49E5-41DB-6BA518A26497}"/>
              </a:ext>
            </a:extLst>
          </p:cNvPr>
          <p:cNvSpPr>
            <a:spLocks noGrp="1"/>
          </p:cNvSpPr>
          <p:nvPr>
            <p:ph type="sldNum" sz="quarter" idx="12"/>
          </p:nvPr>
        </p:nvSpPr>
        <p:spPr/>
        <p:txBody>
          <a:bodyPr/>
          <a:lstStyle/>
          <a:p>
            <a:fld id="{BCDE79FB-97BA-492B-8D57-F1373F9ADA95}" type="slidenum">
              <a:rPr lang="en-US" smtClean="0"/>
              <a:t>3</a:t>
            </a:fld>
            <a:endParaRPr lang="en-US"/>
          </a:p>
        </p:txBody>
      </p:sp>
      <p:graphicFrame>
        <p:nvGraphicFramePr>
          <p:cNvPr id="6" name="Table 4">
            <a:extLst>
              <a:ext uri="{FF2B5EF4-FFF2-40B4-BE49-F238E27FC236}">
                <a16:creationId xmlns:a16="http://schemas.microsoft.com/office/drawing/2014/main" id="{45EE9BFE-4907-D5A1-FB32-6FD5C727F1C0}"/>
              </a:ext>
            </a:extLst>
          </p:cNvPr>
          <p:cNvGraphicFramePr>
            <a:graphicFrameLocks noGrp="1"/>
          </p:cNvGraphicFramePr>
          <p:nvPr/>
        </p:nvGraphicFramePr>
        <p:xfrm>
          <a:off x="1081087" y="2591526"/>
          <a:ext cx="4052888" cy="3809274"/>
        </p:xfrm>
        <a:graphic>
          <a:graphicData uri="http://schemas.openxmlformats.org/drawingml/2006/table">
            <a:tbl>
              <a:tblPr firstRow="1" bandRow="1">
                <a:tableStyleId>{5C22544A-7EE6-4342-B048-85BDC9FD1C3A}</a:tableStyleId>
              </a:tblPr>
              <a:tblGrid>
                <a:gridCol w="1380893">
                  <a:extLst>
                    <a:ext uri="{9D8B030D-6E8A-4147-A177-3AD203B41FA5}">
                      <a16:colId xmlns:a16="http://schemas.microsoft.com/office/drawing/2014/main" val="1580868433"/>
                    </a:ext>
                  </a:extLst>
                </a:gridCol>
                <a:gridCol w="2671995">
                  <a:extLst>
                    <a:ext uri="{9D8B030D-6E8A-4147-A177-3AD203B41FA5}">
                      <a16:colId xmlns:a16="http://schemas.microsoft.com/office/drawing/2014/main" val="1915953014"/>
                    </a:ext>
                  </a:extLst>
                </a:gridCol>
              </a:tblGrid>
              <a:tr h="465728">
                <a:tc>
                  <a:txBody>
                    <a:bodyPr/>
                    <a:lstStyle/>
                    <a:p>
                      <a:pPr algn="ctr"/>
                      <a:endParaRPr lang="en-US" sz="1200" dirty="0"/>
                    </a:p>
                  </a:txBody>
                  <a:tcPr marT="41564" marB="41564" anchor="ctr"/>
                </a:tc>
                <a:tc>
                  <a:txBody>
                    <a:bodyPr/>
                    <a:lstStyle/>
                    <a:p>
                      <a:pPr algn="ctr"/>
                      <a:r>
                        <a:rPr lang="en-US" sz="1200" dirty="0"/>
                        <a:t>2027 Methodology</a:t>
                      </a:r>
                    </a:p>
                  </a:txBody>
                  <a:tcPr marT="41564" marB="41564" anchor="ctr"/>
                </a:tc>
                <a:extLst>
                  <a:ext uri="{0D108BD9-81ED-4DB2-BD59-A6C34878D82A}">
                    <a16:rowId xmlns:a16="http://schemas.microsoft.com/office/drawing/2014/main" val="503574640"/>
                  </a:ext>
                </a:extLst>
              </a:tr>
              <a:tr h="603317">
                <a:tc>
                  <a:txBody>
                    <a:bodyPr/>
                    <a:lstStyle/>
                    <a:p>
                      <a:pPr algn="ctr"/>
                      <a:r>
                        <a:rPr lang="en-US" sz="1200" b="1" u="none" dirty="0"/>
                        <a:t>Data Input</a:t>
                      </a:r>
                    </a:p>
                  </a:txBody>
                  <a:tcPr marT="41564" marB="41564" anchor="ctr"/>
                </a:tc>
                <a:tc>
                  <a:txBody>
                    <a:bodyPr/>
                    <a:lstStyle/>
                    <a:p>
                      <a:pPr marL="171450" indent="-171450" algn="l">
                        <a:buFont typeface="Arial" panose="020B0604020202020204" pitchFamily="34" charset="0"/>
                        <a:buChar char="•"/>
                      </a:pPr>
                      <a:r>
                        <a:rPr lang="en-US" sz="1100" kern="1200" dirty="0">
                          <a:solidFill>
                            <a:schemeClr val="dk1"/>
                          </a:solidFill>
                          <a:latin typeface="+mn-lt"/>
                          <a:ea typeface="+mn-ea"/>
                          <a:cs typeface="+mn-cs"/>
                        </a:rPr>
                        <a:t>5-min SCED Netload Forecast Error (</a:t>
                      </a:r>
                      <a:r>
                        <a:rPr lang="en-US" sz="1100" i="1" kern="1200" dirty="0">
                          <a:solidFill>
                            <a:schemeClr val="dk1"/>
                          </a:solidFill>
                          <a:latin typeface="+mn-lt"/>
                          <a:ea typeface="+mn-ea"/>
                          <a:cs typeface="+mn-cs"/>
                        </a:rPr>
                        <a:t>2-yr</a:t>
                      </a:r>
                      <a:r>
                        <a:rPr lang="en-US" sz="1100" kern="1200" dirty="0">
                          <a:solidFill>
                            <a:schemeClr val="dk1"/>
                          </a:solidFill>
                          <a:latin typeface="+mn-lt"/>
                          <a:ea typeface="+mn-ea"/>
                          <a:cs typeface="+mn-cs"/>
                        </a:rPr>
                        <a:t>)</a:t>
                      </a:r>
                    </a:p>
                  </a:txBody>
                  <a:tcPr marT="41564" marB="41564" anchor="ctr"/>
                </a:tc>
                <a:extLst>
                  <a:ext uri="{0D108BD9-81ED-4DB2-BD59-A6C34878D82A}">
                    <a16:rowId xmlns:a16="http://schemas.microsoft.com/office/drawing/2014/main" val="475780074"/>
                  </a:ext>
                </a:extLst>
              </a:tr>
              <a:tr h="469246">
                <a:tc>
                  <a:txBody>
                    <a:bodyPr/>
                    <a:lstStyle/>
                    <a:p>
                      <a:pPr algn="ctr"/>
                      <a:r>
                        <a:rPr lang="en-US" sz="1200" b="1" u="none" dirty="0"/>
                        <a:t>Calculation Method</a:t>
                      </a:r>
                    </a:p>
                  </a:txBody>
                  <a:tcPr marT="41564" marB="41564" anchor="ctr"/>
                </a:tc>
                <a:tc>
                  <a:txBody>
                    <a:bodyPr/>
                    <a:lstStyle/>
                    <a:p>
                      <a:pPr marL="171450" indent="-171450" algn="l">
                        <a:buFont typeface="Arial" panose="020B0604020202020204" pitchFamily="34" charset="0"/>
                        <a:buChar char="•"/>
                      </a:pPr>
                      <a:r>
                        <a:rPr lang="en-US" sz="1100" kern="1200" dirty="0">
                          <a:solidFill>
                            <a:schemeClr val="dk1"/>
                          </a:solidFill>
                          <a:latin typeface="+mn-lt"/>
                          <a:ea typeface="+mn-ea"/>
                          <a:cs typeface="+mn-cs"/>
                        </a:rPr>
                        <a:t>95th of 5-min SCED Netload Forecast Error </a:t>
                      </a:r>
                    </a:p>
                  </a:txBody>
                  <a:tcPr marT="41564" marB="41564" anchor="ctr"/>
                </a:tc>
                <a:extLst>
                  <a:ext uri="{0D108BD9-81ED-4DB2-BD59-A6C34878D82A}">
                    <a16:rowId xmlns:a16="http://schemas.microsoft.com/office/drawing/2014/main" val="50280143"/>
                  </a:ext>
                </a:extLst>
              </a:tr>
              <a:tr h="940331">
                <a:tc>
                  <a:txBody>
                    <a:bodyPr/>
                    <a:lstStyle/>
                    <a:p>
                      <a:pPr algn="ctr"/>
                      <a:r>
                        <a:rPr lang="en-US" sz="12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mn-lt"/>
                          <a:ea typeface="+mn-ea"/>
                          <a:cs typeface="+mn-cs"/>
                        </a:rPr>
                        <a:t>GE Table - Increased wind/solar forecast error per 1,000 MW installed capacity increase </a:t>
                      </a:r>
                    </a:p>
                  </a:txBody>
                  <a:tcPr marT="41564" marB="41564" anchor="ctr"/>
                </a:tc>
                <a:extLst>
                  <a:ext uri="{0D108BD9-81ED-4DB2-BD59-A6C34878D82A}">
                    <a16:rowId xmlns:a16="http://schemas.microsoft.com/office/drawing/2014/main" val="3559946521"/>
                  </a:ext>
                </a:extLst>
              </a:tr>
              <a:tr h="66532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u="none" dirty="0"/>
                        <a:t>ACE Integral Component</a:t>
                      </a:r>
                    </a:p>
                  </a:txBody>
                  <a:tcPr marT="41564" marB="41564" anchor="ctr"/>
                </a:tc>
                <a:tc>
                  <a:txBody>
                    <a:bodyPr/>
                    <a:lstStyle/>
                    <a:p>
                      <a:pPr marL="171450" indent="-171450" algn="l">
                        <a:buFont typeface="Arial" panose="020B0604020202020204" pitchFamily="34" charset="0"/>
                        <a:buChar char="•"/>
                      </a:pPr>
                      <a:r>
                        <a:rPr lang="en-US" sz="1100" dirty="0"/>
                        <a:t>Average of ACE Integral Change </a:t>
                      </a:r>
                    </a:p>
                    <a:p>
                      <a:pPr marL="0" indent="0" algn="l">
                        <a:buFont typeface="Arial" panose="020B0604020202020204" pitchFamily="34" charset="0"/>
                        <a:buNone/>
                      </a:pPr>
                      <a:r>
                        <a:rPr lang="en-US" sz="1100" i="1" dirty="0"/>
                        <a:t>   (2-yr)</a:t>
                      </a:r>
                    </a:p>
                  </a:txBody>
                  <a:tcPr marT="41564" marB="41564" anchor="ctr"/>
                </a:tc>
                <a:extLst>
                  <a:ext uri="{0D108BD9-81ED-4DB2-BD59-A6C34878D82A}">
                    <a16:rowId xmlns:a16="http://schemas.microsoft.com/office/drawing/2014/main" val="3498371690"/>
                  </a:ext>
                </a:extLst>
              </a:tr>
              <a:tr h="665326">
                <a:tc>
                  <a:txBody>
                    <a:bodyPr/>
                    <a:lstStyle/>
                    <a:p>
                      <a:pPr algn="ctr"/>
                      <a:r>
                        <a:rPr lang="en-US" sz="1200" b="1" u="none" dirty="0"/>
                        <a:t>Load Adjustment</a:t>
                      </a:r>
                    </a:p>
                    <a:p>
                      <a:pPr algn="ctr"/>
                      <a:r>
                        <a:rPr lang="en-US" sz="1200" b="1" u="none" dirty="0"/>
                        <a:t>(LL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TBD</a:t>
                      </a:r>
                    </a:p>
                  </a:txBody>
                  <a:tcPr marT="41564" marB="41564" anchor="ctr"/>
                </a:tc>
                <a:extLst>
                  <a:ext uri="{0D108BD9-81ED-4DB2-BD59-A6C34878D82A}">
                    <a16:rowId xmlns:a16="http://schemas.microsoft.com/office/drawing/2014/main" val="1391719284"/>
                  </a:ext>
                </a:extLst>
              </a:tr>
            </a:tbl>
          </a:graphicData>
        </a:graphic>
      </p:graphicFrame>
      <p:pic>
        <p:nvPicPr>
          <p:cNvPr id="9" name="Picture 8">
            <a:extLst>
              <a:ext uri="{FF2B5EF4-FFF2-40B4-BE49-F238E27FC236}">
                <a16:creationId xmlns:a16="http://schemas.microsoft.com/office/drawing/2014/main" id="{880B5D36-5633-8B75-78D7-DA27244BA25B}"/>
              </a:ext>
            </a:extLst>
          </p:cNvPr>
          <p:cNvPicPr>
            <a:picLocks noChangeAspect="1"/>
          </p:cNvPicPr>
          <p:nvPr/>
        </p:nvPicPr>
        <p:blipFill>
          <a:blip r:embed="rId2"/>
          <a:stretch>
            <a:fillRect/>
          </a:stretch>
        </p:blipFill>
        <p:spPr>
          <a:xfrm>
            <a:off x="5829816" y="3604494"/>
            <a:ext cx="5866884" cy="2654659"/>
          </a:xfrm>
          <a:prstGeom prst="rect">
            <a:avLst/>
          </a:prstGeom>
        </p:spPr>
      </p:pic>
    </p:spTree>
    <p:extLst>
      <p:ext uri="{BB962C8B-B14F-4D97-AF65-F5344CB8AC3E}">
        <p14:creationId xmlns:p14="http://schemas.microsoft.com/office/powerpoint/2010/main" val="316709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C8F7-3034-EBC6-4569-725735B02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8F720-E3D1-2E59-0698-05DDBA895661}"/>
              </a:ext>
            </a:extLst>
          </p:cNvPr>
          <p:cNvSpPr>
            <a:spLocks noGrp="1"/>
          </p:cNvSpPr>
          <p:nvPr>
            <p:ph type="title"/>
          </p:nvPr>
        </p:nvSpPr>
        <p:spPr/>
        <p:txBody>
          <a:bodyPr/>
          <a:lstStyle/>
          <a:p>
            <a:r>
              <a:rPr lang="en-US"/>
              <a:t>Hourly Average Regulation Comparison</a:t>
            </a:r>
          </a:p>
        </p:txBody>
      </p:sp>
      <p:sp>
        <p:nvSpPr>
          <p:cNvPr id="5" name="Slide Number Placeholder 4">
            <a:extLst>
              <a:ext uri="{FF2B5EF4-FFF2-40B4-BE49-F238E27FC236}">
                <a16:creationId xmlns:a16="http://schemas.microsoft.com/office/drawing/2014/main" id="{591B7F9C-2002-1CD4-4070-93B8D220532F}"/>
              </a:ext>
            </a:extLst>
          </p:cNvPr>
          <p:cNvSpPr>
            <a:spLocks noGrp="1"/>
          </p:cNvSpPr>
          <p:nvPr>
            <p:ph type="sldNum" sz="quarter" idx="12"/>
          </p:nvPr>
        </p:nvSpPr>
        <p:spPr/>
        <p:txBody>
          <a:bodyPr/>
          <a:lstStyle/>
          <a:p>
            <a:fld id="{BCDE79FB-97BA-492B-8D57-F1373F9ADA95}" type="slidenum">
              <a:rPr lang="en-US" smtClean="0"/>
              <a:t>4</a:t>
            </a:fld>
            <a:endParaRPr lang="en-US"/>
          </a:p>
        </p:txBody>
      </p:sp>
      <p:pic>
        <p:nvPicPr>
          <p:cNvPr id="4" name="Picture 3">
            <a:extLst>
              <a:ext uri="{FF2B5EF4-FFF2-40B4-BE49-F238E27FC236}">
                <a16:creationId xmlns:a16="http://schemas.microsoft.com/office/drawing/2014/main" id="{A05378E1-33B1-1C1E-DF75-FE7EA2972F09}"/>
              </a:ext>
            </a:extLst>
          </p:cNvPr>
          <p:cNvPicPr>
            <a:picLocks noChangeAspect="1"/>
          </p:cNvPicPr>
          <p:nvPr/>
        </p:nvPicPr>
        <p:blipFill>
          <a:blip r:embed="rId2"/>
          <a:stretch>
            <a:fillRect/>
          </a:stretch>
        </p:blipFill>
        <p:spPr>
          <a:xfrm>
            <a:off x="895661" y="1017565"/>
            <a:ext cx="10400677" cy="5383235"/>
          </a:xfrm>
          <a:prstGeom prst="rect">
            <a:avLst/>
          </a:prstGeom>
        </p:spPr>
      </p:pic>
    </p:spTree>
    <p:extLst>
      <p:ext uri="{BB962C8B-B14F-4D97-AF65-F5344CB8AC3E}">
        <p14:creationId xmlns:p14="http://schemas.microsoft.com/office/powerpoint/2010/main" val="413502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62ADF-D10D-4783-2051-21C816C43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E93E9-6C84-A8EA-97C0-C474955C71ED}"/>
              </a:ext>
            </a:extLst>
          </p:cNvPr>
          <p:cNvSpPr>
            <a:spLocks noGrp="1"/>
          </p:cNvSpPr>
          <p:nvPr>
            <p:ph type="title"/>
          </p:nvPr>
        </p:nvSpPr>
        <p:spPr/>
        <p:txBody>
          <a:bodyPr/>
          <a:lstStyle/>
          <a:p>
            <a:r>
              <a:rPr lang="en-US" dirty="0"/>
              <a:t>Monthly Average Responsive Reserve Service Comparison</a:t>
            </a:r>
          </a:p>
        </p:txBody>
      </p:sp>
      <p:sp>
        <p:nvSpPr>
          <p:cNvPr id="5" name="Slide Number Placeholder 4">
            <a:extLst>
              <a:ext uri="{FF2B5EF4-FFF2-40B4-BE49-F238E27FC236}">
                <a16:creationId xmlns:a16="http://schemas.microsoft.com/office/drawing/2014/main" id="{5B7F5376-1E4B-65E9-2235-9FF132E884BA}"/>
              </a:ext>
            </a:extLst>
          </p:cNvPr>
          <p:cNvSpPr>
            <a:spLocks noGrp="1"/>
          </p:cNvSpPr>
          <p:nvPr>
            <p:ph type="sldNum" sz="quarter" idx="12"/>
          </p:nvPr>
        </p:nvSpPr>
        <p:spPr/>
        <p:txBody>
          <a:bodyPr/>
          <a:lstStyle/>
          <a:p>
            <a:fld id="{BCDE79FB-97BA-492B-8D57-F1373F9ADA95}" type="slidenum">
              <a:rPr lang="en-US" smtClean="0"/>
              <a:t>5</a:t>
            </a:fld>
            <a:endParaRPr lang="en-US"/>
          </a:p>
        </p:txBody>
      </p:sp>
      <p:pic>
        <p:nvPicPr>
          <p:cNvPr id="3" name="Picture 2">
            <a:extLst>
              <a:ext uri="{FF2B5EF4-FFF2-40B4-BE49-F238E27FC236}">
                <a16:creationId xmlns:a16="http://schemas.microsoft.com/office/drawing/2014/main" id="{4196DC3A-1471-68CD-092D-CD669F9933FE}"/>
              </a:ext>
            </a:extLst>
          </p:cNvPr>
          <p:cNvPicPr>
            <a:picLocks noChangeAspect="1"/>
          </p:cNvPicPr>
          <p:nvPr/>
        </p:nvPicPr>
        <p:blipFill>
          <a:blip r:embed="rId2"/>
          <a:stretch>
            <a:fillRect/>
          </a:stretch>
        </p:blipFill>
        <p:spPr>
          <a:xfrm>
            <a:off x="1093798" y="1166290"/>
            <a:ext cx="10004403" cy="4895512"/>
          </a:xfrm>
          <a:prstGeom prst="rect">
            <a:avLst/>
          </a:prstGeom>
        </p:spPr>
      </p:pic>
    </p:spTree>
    <p:extLst>
      <p:ext uri="{BB962C8B-B14F-4D97-AF65-F5344CB8AC3E}">
        <p14:creationId xmlns:p14="http://schemas.microsoft.com/office/powerpoint/2010/main" val="14208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E7D6B0-B5E4-AC1B-1C50-C9A56CD8663A}"/>
              </a:ext>
            </a:extLst>
          </p:cNvPr>
          <p:cNvSpPr>
            <a:spLocks noGrp="1"/>
          </p:cNvSpPr>
          <p:nvPr>
            <p:ph type="title"/>
          </p:nvPr>
        </p:nvSpPr>
        <p:spPr/>
        <p:txBody>
          <a:bodyPr/>
          <a:lstStyle/>
          <a:p>
            <a:r>
              <a:rPr lang="en-US" dirty="0">
                <a:cs typeface="Arial"/>
              </a:rPr>
              <a:t>Probabilistic Framework Review</a:t>
            </a:r>
            <a:endParaRPr lang="en-US" dirty="0"/>
          </a:p>
        </p:txBody>
      </p:sp>
      <p:sp>
        <p:nvSpPr>
          <p:cNvPr id="8" name="Text Placeholder 7">
            <a:extLst>
              <a:ext uri="{FF2B5EF4-FFF2-40B4-BE49-F238E27FC236}">
                <a16:creationId xmlns:a16="http://schemas.microsoft.com/office/drawing/2014/main" id="{107096B0-D449-F016-8E0E-BEE933F1D3B0}"/>
              </a:ext>
            </a:extLst>
          </p:cNvPr>
          <p:cNvSpPr>
            <a:spLocks noGrp="1"/>
          </p:cNvSpPr>
          <p:nvPr>
            <p:ph type="body" sz="quarter" idx="16"/>
          </p:nvPr>
        </p:nvSpPr>
        <p:spPr>
          <a:xfrm>
            <a:off x="495300" y="1200150"/>
            <a:ext cx="11163300" cy="3095626"/>
          </a:xfrm>
        </p:spPr>
        <p:txBody>
          <a:bodyPr/>
          <a:lstStyle/>
          <a:p>
            <a:pPr marL="285750" indent="-285750">
              <a:buFont typeface="Arial" panose="020B0604020202020204" pitchFamily="34" charset="0"/>
              <a:buChar char="•"/>
            </a:pPr>
            <a:r>
              <a:rPr lang="en-US" dirty="0"/>
              <a:t>To fulfill ERCOT Protocols Section 3.16, ERCOT reviews its AS Methodology annually; the Board reviews and recommends approval; and the PUCT approves the methodology prior to implementation.</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The following findings in the PUCT’s </a:t>
            </a:r>
            <a:r>
              <a:rPr lang="en-US" dirty="0">
                <a:hlinkClick r:id="rId2">
                  <a:extLst>
                    <a:ext uri="{A12FA001-AC4F-418D-AE19-62706E023703}">
                      <ahyp:hlinkClr xmlns:ahyp="http://schemas.microsoft.com/office/drawing/2018/hyperlinkcolor" val="tx"/>
                    </a:ext>
                  </a:extLst>
                </a:hlinkClick>
              </a:rPr>
              <a:t>2024 Ancillary Services Study </a:t>
            </a:r>
            <a:r>
              <a:rPr lang="en-US" dirty="0"/>
              <a:t>are relevant to the 2027 AS Methodology work.</a:t>
            </a:r>
          </a:p>
          <a:p>
            <a:pPr marL="285750" indent="-285750"/>
            <a:endParaRPr lang="en-US" dirty="0"/>
          </a:p>
          <a:p>
            <a:endParaRPr lang="en-US" dirty="0"/>
          </a:p>
          <a:p>
            <a:endParaRPr lang="en-US" dirty="0"/>
          </a:p>
        </p:txBody>
      </p:sp>
      <p:sp>
        <p:nvSpPr>
          <p:cNvPr id="7" name="Text Placeholder 6">
            <a:extLst>
              <a:ext uri="{FF2B5EF4-FFF2-40B4-BE49-F238E27FC236}">
                <a16:creationId xmlns:a16="http://schemas.microsoft.com/office/drawing/2014/main" id="{1841384F-74B6-D046-0B31-F3D13C0385EB}"/>
              </a:ext>
            </a:extLst>
          </p:cNvPr>
          <p:cNvSpPr>
            <a:spLocks noGrp="1"/>
          </p:cNvSpPr>
          <p:nvPr>
            <p:ph type="body" sz="quarter" idx="15"/>
          </p:nvPr>
        </p:nvSpPr>
        <p:spPr>
          <a:xfrm flipH="1">
            <a:off x="495299" y="5300663"/>
            <a:ext cx="11163298" cy="907632"/>
          </a:xfrm>
        </p:spPr>
        <p:txBody>
          <a:bodyPr/>
          <a:lstStyle/>
          <a:p>
            <a:r>
              <a:rPr lang="en-US" dirty="0"/>
              <a:t>Key Takeaway: </a:t>
            </a:r>
            <a:r>
              <a:rPr lang="en-US" b="0" dirty="0"/>
              <a:t>2026 built the probabilistic engine for ECRS and Non-Spin; 2027 will refine that engine and use it to compare to support the Commission’s objective, data-based AS procurement criterion.</a:t>
            </a:r>
          </a:p>
          <a:p>
            <a:endParaRPr lang="en-US" dirty="0"/>
          </a:p>
        </p:txBody>
      </p:sp>
      <p:sp>
        <p:nvSpPr>
          <p:cNvPr id="5" name="Slide Number Placeholder 4">
            <a:extLst>
              <a:ext uri="{FF2B5EF4-FFF2-40B4-BE49-F238E27FC236}">
                <a16:creationId xmlns:a16="http://schemas.microsoft.com/office/drawing/2014/main" id="{FF37A2F3-687D-7170-DCF2-E8510D615762}"/>
              </a:ext>
            </a:extLst>
          </p:cNvPr>
          <p:cNvSpPr>
            <a:spLocks noGrp="1"/>
          </p:cNvSpPr>
          <p:nvPr>
            <p:ph type="sldNum" sz="quarter" idx="12"/>
          </p:nvPr>
        </p:nvSpPr>
        <p:spPr/>
        <p:txBody>
          <a:bodyPr/>
          <a:lstStyle/>
          <a:p>
            <a:fld id="{BCDE79FB-97BA-492B-8D57-F1373F9ADA95}" type="slidenum">
              <a:rPr lang="en-US" smtClean="0"/>
              <a:t>6</a:t>
            </a:fld>
            <a:endParaRPr lang="en-US"/>
          </a:p>
        </p:txBody>
      </p:sp>
      <p:pic>
        <p:nvPicPr>
          <p:cNvPr id="9" name="table">
            <a:extLst>
              <a:ext uri="{FF2B5EF4-FFF2-40B4-BE49-F238E27FC236}">
                <a16:creationId xmlns:a16="http://schemas.microsoft.com/office/drawing/2014/main" id="{E7C4987E-BC8F-B498-C78D-843ACED149D7}"/>
              </a:ext>
            </a:extLst>
          </p:cNvPr>
          <p:cNvPicPr>
            <a:picLocks noChangeAspect="1"/>
          </p:cNvPicPr>
          <p:nvPr/>
        </p:nvPicPr>
        <p:blipFill>
          <a:blip r:embed="rId3"/>
          <a:stretch>
            <a:fillRect/>
          </a:stretch>
        </p:blipFill>
        <p:spPr>
          <a:xfrm>
            <a:off x="584820" y="2298089"/>
            <a:ext cx="11022359" cy="2656156"/>
          </a:xfrm>
          <a:prstGeom prst="rect">
            <a:avLst/>
          </a:prstGeom>
        </p:spPr>
      </p:pic>
    </p:spTree>
    <p:extLst>
      <p:ext uri="{BB962C8B-B14F-4D97-AF65-F5344CB8AC3E}">
        <p14:creationId xmlns:p14="http://schemas.microsoft.com/office/powerpoint/2010/main" val="288851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87AB7D-25E6-EDBB-A77B-086929FF97EE}"/>
              </a:ext>
            </a:extLst>
          </p:cNvPr>
          <p:cNvSpPr>
            <a:spLocks noGrp="1"/>
          </p:cNvSpPr>
          <p:nvPr>
            <p:ph type="title"/>
          </p:nvPr>
        </p:nvSpPr>
        <p:spPr/>
        <p:txBody>
          <a:bodyPr/>
          <a:lstStyle/>
          <a:p>
            <a:r>
              <a:rPr lang="en-US" dirty="0"/>
              <a:t>2026 Probabilistic Framework for ECRS and Non-Spin</a:t>
            </a:r>
          </a:p>
        </p:txBody>
      </p:sp>
      <p:sp>
        <p:nvSpPr>
          <p:cNvPr id="2" name="Text Placeholder 1">
            <a:extLst>
              <a:ext uri="{FF2B5EF4-FFF2-40B4-BE49-F238E27FC236}">
                <a16:creationId xmlns:a16="http://schemas.microsoft.com/office/drawing/2014/main" id="{0E707BDA-0C9B-143D-0F2C-9DD817843B97}"/>
              </a:ext>
            </a:extLst>
          </p:cNvPr>
          <p:cNvSpPr>
            <a:spLocks noGrp="1"/>
          </p:cNvSpPr>
          <p:nvPr>
            <p:ph type="body" sz="quarter" idx="15"/>
          </p:nvPr>
        </p:nvSpPr>
        <p:spPr>
          <a:xfrm flipH="1">
            <a:off x="350532" y="6116150"/>
            <a:ext cx="11182264" cy="605325"/>
          </a:xfrm>
        </p:spPr>
        <p:txBody>
          <a:bodyPr/>
          <a:lstStyle/>
          <a:p>
            <a:r>
              <a:rPr lang="en-US" dirty="0">
                <a:solidFill>
                  <a:srgbClr val="1D252D"/>
                </a:solidFill>
                <a:latin typeface="Arial" pitchFamily="34" charset="0"/>
                <a:ea typeface="Arial" pitchFamily="34" charset="-122"/>
                <a:cs typeface="Arial" pitchFamily="34" charset="-120"/>
              </a:rPr>
              <a:t>Key Takeaway: </a:t>
            </a:r>
            <a:r>
              <a:rPr lang="en-US" b="0" dirty="0"/>
              <a:t>The 2027 review will test sensitivities within the existing probabilistic framework: risk inputs, risk credits, and convergence criteria.</a:t>
            </a:r>
          </a:p>
        </p:txBody>
      </p:sp>
      <p:sp>
        <p:nvSpPr>
          <p:cNvPr id="5" name="Slide Number Placeholder 4">
            <a:extLst>
              <a:ext uri="{FF2B5EF4-FFF2-40B4-BE49-F238E27FC236}">
                <a16:creationId xmlns:a16="http://schemas.microsoft.com/office/drawing/2014/main" id="{EED05860-D4FE-5D5D-04DA-BA90D8D65C2F}"/>
              </a:ext>
            </a:extLst>
          </p:cNvPr>
          <p:cNvSpPr>
            <a:spLocks noGrp="1"/>
          </p:cNvSpPr>
          <p:nvPr>
            <p:ph type="sldNum" sz="quarter" idx="12"/>
          </p:nvPr>
        </p:nvSpPr>
        <p:spPr/>
        <p:txBody>
          <a:bodyPr/>
          <a:lstStyle/>
          <a:p>
            <a:fld id="{BCDE79FB-97BA-492B-8D57-F1373F9ADA95}" type="slidenum">
              <a:rPr lang="en-US" smtClean="0"/>
              <a:t>7</a:t>
            </a:fld>
            <a:endParaRPr lang="en-US"/>
          </a:p>
        </p:txBody>
      </p:sp>
      <p:grpSp>
        <p:nvGrpSpPr>
          <p:cNvPr id="33" name="Group 32">
            <a:extLst>
              <a:ext uri="{FF2B5EF4-FFF2-40B4-BE49-F238E27FC236}">
                <a16:creationId xmlns:a16="http://schemas.microsoft.com/office/drawing/2014/main" id="{545E268E-9A92-EB50-0D67-E61B16B8BB6C}"/>
              </a:ext>
            </a:extLst>
          </p:cNvPr>
          <p:cNvGrpSpPr/>
          <p:nvPr/>
        </p:nvGrpSpPr>
        <p:grpSpPr>
          <a:xfrm>
            <a:off x="936012" y="1543492"/>
            <a:ext cx="10039755" cy="4501327"/>
            <a:chOff x="93373" y="1748194"/>
            <a:chExt cx="8963376" cy="3870165"/>
          </a:xfrm>
        </p:grpSpPr>
        <p:sp>
          <p:nvSpPr>
            <p:cNvPr id="34" name="TextBox 33">
              <a:extLst>
                <a:ext uri="{FF2B5EF4-FFF2-40B4-BE49-F238E27FC236}">
                  <a16:creationId xmlns:a16="http://schemas.microsoft.com/office/drawing/2014/main" id="{B8AFE631-D901-5819-F6F5-9EAD265A3012}"/>
                </a:ext>
              </a:extLst>
            </p:cNvPr>
            <p:cNvSpPr txBox="1"/>
            <p:nvPr/>
          </p:nvSpPr>
          <p:spPr>
            <a:xfrm>
              <a:off x="93373" y="1748194"/>
              <a:ext cx="8963376" cy="3870165"/>
            </a:xfrm>
            <a:prstGeom prst="rect">
              <a:avLst/>
            </a:prstGeom>
            <a:solidFill>
              <a:srgbClr val="5B6770">
                <a:lumMod val="20000"/>
                <a:lumOff val="80000"/>
              </a:srgbClr>
            </a:solidFill>
            <a:ln w="38100">
              <a:solidFill>
                <a:srgbClr val="5B6770"/>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D3338"/>
                </a:solidFill>
                <a:effectLst/>
                <a:uLnTx/>
                <a:uFillTx/>
              </a:endParaRPr>
            </a:p>
          </p:txBody>
        </p:sp>
        <p:sp>
          <p:nvSpPr>
            <p:cNvPr id="35" name="TextBox 34">
              <a:extLst>
                <a:ext uri="{FF2B5EF4-FFF2-40B4-BE49-F238E27FC236}">
                  <a16:creationId xmlns:a16="http://schemas.microsoft.com/office/drawing/2014/main" id="{BFD239F2-EC85-42C1-2942-0B8AF041B526}"/>
                </a:ext>
              </a:extLst>
            </p:cNvPr>
            <p:cNvSpPr txBox="1"/>
            <p:nvPr/>
          </p:nvSpPr>
          <p:spPr>
            <a:xfrm>
              <a:off x="740112" y="1813871"/>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2D3338"/>
                  </a:solidFill>
                  <a:effectLst/>
                  <a:uLnTx/>
                  <a:uFillTx/>
                </a:rPr>
                <a:t>INPUTS</a:t>
              </a:r>
            </a:p>
          </p:txBody>
        </p:sp>
        <p:sp>
          <p:nvSpPr>
            <p:cNvPr id="36" name="TextBox 35">
              <a:extLst>
                <a:ext uri="{FF2B5EF4-FFF2-40B4-BE49-F238E27FC236}">
                  <a16:creationId xmlns:a16="http://schemas.microsoft.com/office/drawing/2014/main" id="{DB62729A-C5F1-2565-37A3-8ADAF69C37F0}"/>
                </a:ext>
              </a:extLst>
            </p:cNvPr>
            <p:cNvSpPr txBox="1"/>
            <p:nvPr/>
          </p:nvSpPr>
          <p:spPr>
            <a:xfrm>
              <a:off x="3509502" y="1787341"/>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rgbClr val="2D3338"/>
                  </a:solidFill>
                  <a:effectLst/>
                  <a:uLnTx/>
                  <a:uFillTx/>
                </a:rPr>
                <a:t>ENGINE</a:t>
              </a:r>
            </a:p>
          </p:txBody>
        </p:sp>
        <p:sp>
          <p:nvSpPr>
            <p:cNvPr id="37" name="TextBox 36">
              <a:extLst>
                <a:ext uri="{FF2B5EF4-FFF2-40B4-BE49-F238E27FC236}">
                  <a16:creationId xmlns:a16="http://schemas.microsoft.com/office/drawing/2014/main" id="{4DDAA81A-4DCB-19B6-5553-FD585F40ED09}"/>
                </a:ext>
              </a:extLst>
            </p:cNvPr>
            <p:cNvSpPr txBox="1"/>
            <p:nvPr/>
          </p:nvSpPr>
          <p:spPr>
            <a:xfrm>
              <a:off x="6589682" y="1818710"/>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rgbClr val="2D3338"/>
                  </a:solidFill>
                  <a:effectLst/>
                  <a:uLnTx/>
                  <a:uFillTx/>
                </a:rPr>
                <a:t>OUTPUTS</a:t>
              </a:r>
            </a:p>
          </p:txBody>
        </p:sp>
        <p:sp>
          <p:nvSpPr>
            <p:cNvPr id="38" name="Rectangle: Rounded Corners 37">
              <a:extLst>
                <a:ext uri="{FF2B5EF4-FFF2-40B4-BE49-F238E27FC236}">
                  <a16:creationId xmlns:a16="http://schemas.microsoft.com/office/drawing/2014/main" id="{89139F55-75A6-95FF-A8CF-9E50AA10CF71}"/>
                </a:ext>
              </a:extLst>
            </p:cNvPr>
            <p:cNvSpPr/>
            <p:nvPr/>
          </p:nvSpPr>
          <p:spPr>
            <a:xfrm>
              <a:off x="322883" y="2292449"/>
              <a:ext cx="2547409" cy="1212695"/>
            </a:xfrm>
            <a:prstGeom prst="roundRect">
              <a:avLst/>
            </a:prstGeom>
            <a:solidFill>
              <a:srgbClr val="685BC7">
                <a:lumMod val="20000"/>
                <a:lumOff val="80000"/>
              </a:srgbClr>
            </a:solidFill>
            <a:ln w="28575" cap="flat" cmpd="sng" algn="ctr">
              <a:solidFill>
                <a:srgbClr val="685BC7"/>
              </a:solidFill>
              <a:prstDash val="solid"/>
              <a:round/>
              <a:headEnd type="none" w="med" len="med"/>
              <a:tailEnd type="none" w="med" len="me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B6770"/>
                  </a:solidFill>
                  <a:effectLst/>
                  <a:uLnTx/>
                  <a:uFillTx/>
                  <a:latin typeface="Arial"/>
                  <a:ea typeface="+mn-ea"/>
                  <a:cs typeface="+mn-cs"/>
                </a:rPr>
                <a:t>Risks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Net Load Forecast Error</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Accumulated Forced Outages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5B6770"/>
                  </a:solidFill>
                  <a:latin typeface="Arial"/>
                </a:rPr>
                <a:t>Look-ahead period</a:t>
              </a:r>
              <a:endParaRPr kumimoji="0" lang="en-US" sz="1400" b="0" i="0" u="none" strike="noStrike" kern="0" cap="none" spc="0" normalizeH="0" baseline="0" noProof="0" dirty="0">
                <a:ln>
                  <a:noFill/>
                </a:ln>
                <a:solidFill>
                  <a:srgbClr val="5B6770"/>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077D11D5-B5D0-08C9-E3A4-8555FC6EC3B4}"/>
                </a:ext>
              </a:extLst>
            </p:cNvPr>
            <p:cNvSpPr/>
            <p:nvPr/>
          </p:nvSpPr>
          <p:spPr>
            <a:xfrm>
              <a:off x="322883" y="3777753"/>
              <a:ext cx="2547408" cy="1212695"/>
            </a:xfrm>
            <a:prstGeom prst="roundRect">
              <a:avLst/>
            </a:prstGeom>
            <a:solidFill>
              <a:schemeClr val="accent6">
                <a:lumMod val="20000"/>
                <a:lumOff val="80000"/>
              </a:schemeClr>
            </a:solidFill>
            <a:ln w="28575" cap="flat" cmpd="sng" algn="ctr">
              <a:solidFill>
                <a:srgbClr val="685BC7"/>
              </a:solidFill>
              <a:prstDash val="solid"/>
              <a:round/>
              <a:headEnd type="none" w="med" len="med"/>
              <a:tailEnd type="none" w="med" len="me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B6770"/>
                  </a:solidFill>
                  <a:effectLst/>
                  <a:uLnTx/>
                  <a:uFillTx/>
                  <a:latin typeface="Arial"/>
                  <a:ea typeface="+mn-ea"/>
                  <a:cs typeface="+mn-cs"/>
                </a:rPr>
                <a:t>Risk Credits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Online sustainable headroom</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Offline capacity</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5B6770"/>
                  </a:solidFill>
                  <a:latin typeface="Arial"/>
                </a:rPr>
                <a:t>Duration </a:t>
              </a:r>
              <a:endParaRPr kumimoji="0" lang="en-US" sz="1400" b="0" i="0" u="none" strike="noStrike" kern="0" cap="none" spc="0" normalizeH="0" baseline="0" noProof="0" dirty="0">
                <a:ln>
                  <a:noFill/>
                </a:ln>
                <a:solidFill>
                  <a:srgbClr val="5B677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9FE5350-10C0-39B7-79A6-F3458539E1F6}"/>
                </a:ext>
              </a:extLst>
            </p:cNvPr>
            <p:cNvSpPr/>
            <p:nvPr/>
          </p:nvSpPr>
          <p:spPr>
            <a:xfrm>
              <a:off x="3149251" y="2156610"/>
              <a:ext cx="2333318" cy="3379654"/>
            </a:xfrm>
            <a:prstGeom prst="rect">
              <a:avLst/>
            </a:prstGeom>
            <a:solidFill>
              <a:srgbClr val="1F8B9D">
                <a:lumMod val="20000"/>
                <a:lumOff val="80000"/>
              </a:srgbClr>
            </a:solidFill>
            <a:ln w="25400" cap="flat" cmpd="sng" algn="ctr">
              <a:solidFill>
                <a:srgbClr val="00AEC7"/>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06D050F-0665-58C8-1A67-876D7807F441}"/>
                </a:ext>
              </a:extLst>
            </p:cNvPr>
            <p:cNvSpPr/>
            <p:nvPr/>
          </p:nvSpPr>
          <p:spPr>
            <a:xfrm>
              <a:off x="3315343" y="2225316"/>
              <a:ext cx="1899187" cy="1212695"/>
            </a:xfrm>
            <a:prstGeom prst="rect">
              <a:avLst/>
            </a:prstGeom>
            <a:solidFill>
              <a:srgbClr val="00AEC7">
                <a:lumMod val="75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dirty="0">
                  <a:ln>
                    <a:noFill/>
                  </a:ln>
                  <a:solidFill>
                    <a:srgbClr val="FFFFFF"/>
                  </a:solidFill>
                  <a:effectLst/>
                  <a:uLnTx/>
                  <a:uFillTx/>
                  <a:latin typeface="Arial"/>
                  <a:ea typeface="+mn-ea"/>
                  <a:cs typeface="+mn-cs"/>
                </a:rPr>
                <a:t>Monte Carlo Optimization</a:t>
              </a:r>
            </a:p>
          </p:txBody>
        </p:sp>
        <p:sp>
          <p:nvSpPr>
            <p:cNvPr id="42" name="Flowchart: Decision 41">
              <a:extLst>
                <a:ext uri="{FF2B5EF4-FFF2-40B4-BE49-F238E27FC236}">
                  <a16:creationId xmlns:a16="http://schemas.microsoft.com/office/drawing/2014/main" id="{03CE9382-34B3-F94C-9ECB-9DE7D4114A8F}"/>
                </a:ext>
              </a:extLst>
            </p:cNvPr>
            <p:cNvSpPr/>
            <p:nvPr/>
          </p:nvSpPr>
          <p:spPr>
            <a:xfrm>
              <a:off x="3264901" y="3929949"/>
              <a:ext cx="1899188" cy="1254655"/>
            </a:xfrm>
            <a:prstGeom prst="flowChartDecision">
              <a:avLst/>
            </a:prstGeom>
            <a:solidFill>
              <a:srgbClr val="00AEC7">
                <a:lumMod val="75000"/>
              </a:srgbClr>
            </a:solidFill>
            <a:ln w="25400" cap="flat" cmpd="sng" algn="ctr">
              <a:noFill/>
              <a:prstDash val="soli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small" spc="0" normalizeH="0" baseline="0" noProof="0" dirty="0">
                  <a:ln>
                    <a:noFill/>
                  </a:ln>
                  <a:solidFill>
                    <a:srgbClr val="FFFFFF"/>
                  </a:solidFill>
                  <a:effectLst/>
                  <a:uLnTx/>
                  <a:uFillTx/>
                  <a:latin typeface="Arial"/>
                  <a:ea typeface="+mn-ea"/>
                  <a:cs typeface="+mn-cs"/>
                </a:rPr>
                <a:t>Convergence</a:t>
              </a:r>
              <a:r>
                <a:rPr kumimoji="0" lang="en-US" sz="1400" b="0" i="0" u="none" strike="noStrike" kern="0" cap="small" spc="0" normalizeH="0" baseline="0" noProof="0" dirty="0">
                  <a:ln>
                    <a:noFill/>
                  </a:ln>
                  <a:solidFill>
                    <a:srgbClr val="FFFFFF"/>
                  </a:solidFill>
                  <a:effectLst/>
                  <a:uLnTx/>
                  <a:uFillTx/>
                  <a:latin typeface="Arial"/>
                  <a:ea typeface="+mn-ea"/>
                  <a:cs typeface="+mn-cs"/>
                </a:rPr>
                <a:t> Criteria</a:t>
              </a:r>
              <a:r>
                <a:rPr kumimoji="0" lang="en-US" sz="1400" b="0" i="0" u="none" strike="noStrike" kern="0" cap="small" spc="0" normalizeH="0" baseline="30000" noProof="0" dirty="0">
                  <a:ln>
                    <a:noFill/>
                  </a:ln>
                  <a:solidFill>
                    <a:srgbClr val="FFFFFF"/>
                  </a:solidFill>
                  <a:effectLst/>
                  <a:uLnTx/>
                  <a:uFillTx/>
                  <a:latin typeface="Arial"/>
                  <a:ea typeface="+mn-ea"/>
                  <a:cs typeface="+mn-cs"/>
                </a:rPr>
                <a:t>+</a:t>
              </a:r>
              <a:r>
                <a:rPr kumimoji="0" lang="en-US" sz="1400" b="0" i="0" u="none" strike="noStrike" kern="0" cap="small" spc="0" normalizeH="0" baseline="0" noProof="0" dirty="0">
                  <a:ln>
                    <a:noFill/>
                  </a:ln>
                  <a:solidFill>
                    <a:srgbClr val="FFFFFF"/>
                  </a:solidFill>
                  <a:effectLst/>
                  <a:uLnTx/>
                  <a:uFillTx/>
                  <a:latin typeface="Arial"/>
                  <a:ea typeface="+mn-ea"/>
                  <a:cs typeface="+mn-cs"/>
                </a:rPr>
                <a:t> Met?</a:t>
              </a:r>
            </a:p>
          </p:txBody>
        </p:sp>
        <p:sp>
          <p:nvSpPr>
            <p:cNvPr id="43" name="Rectangle 42">
              <a:extLst>
                <a:ext uri="{FF2B5EF4-FFF2-40B4-BE49-F238E27FC236}">
                  <a16:creationId xmlns:a16="http://schemas.microsoft.com/office/drawing/2014/main" id="{1AB46CFF-9677-97F7-2824-927EDEA63111}"/>
                </a:ext>
              </a:extLst>
            </p:cNvPr>
            <p:cNvSpPr/>
            <p:nvPr/>
          </p:nvSpPr>
          <p:spPr>
            <a:xfrm>
              <a:off x="5774450" y="2168648"/>
              <a:ext cx="3214609" cy="1877341"/>
            </a:xfrm>
            <a:prstGeom prst="rect">
              <a:avLst/>
            </a:prstGeom>
            <a:solidFill>
              <a:srgbClr val="26D07C">
                <a:lumMod val="20000"/>
                <a:lumOff val="80000"/>
              </a:srgbClr>
            </a:solidFill>
            <a:ln w="25400" cap="flat" cmpd="sng" algn="ctr">
              <a:solidFill>
                <a:srgbClr val="50BC32"/>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09B51651-EA7D-0AEE-A452-8B1848417137}"/>
                </a:ext>
              </a:extLst>
            </p:cNvPr>
            <p:cNvSpPr txBox="1"/>
            <p:nvPr/>
          </p:nvSpPr>
          <p:spPr>
            <a:xfrm>
              <a:off x="3348019" y="3501456"/>
              <a:ext cx="891696" cy="291083"/>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D3338"/>
                  </a:solidFill>
                  <a:effectLst/>
                  <a:uLnTx/>
                  <a:uFillTx/>
                </a:rPr>
                <a:t>Net Risk</a:t>
              </a:r>
            </a:p>
          </p:txBody>
        </p:sp>
        <p:sp>
          <p:nvSpPr>
            <p:cNvPr id="45" name="Oval 44">
              <a:extLst>
                <a:ext uri="{FF2B5EF4-FFF2-40B4-BE49-F238E27FC236}">
                  <a16:creationId xmlns:a16="http://schemas.microsoft.com/office/drawing/2014/main" id="{0DE0D763-BFA5-9EA0-ACE7-C1668AB53FA4}"/>
                </a:ext>
              </a:extLst>
            </p:cNvPr>
            <p:cNvSpPr/>
            <p:nvPr/>
          </p:nvSpPr>
          <p:spPr>
            <a:xfrm>
              <a:off x="5876591" y="2380365"/>
              <a:ext cx="1510276" cy="1451035"/>
            </a:xfrm>
            <a:prstGeom prst="ellipse">
              <a:avLst/>
            </a:prstGeom>
            <a:solidFill>
              <a:srgbClr val="26D07C"/>
            </a:solidFill>
            <a:ln w="25400" cap="flat" cmpd="sng" algn="ctr">
              <a:noFill/>
              <a:prstDash val="soli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rPr>
                <a:t>ECRS + Non-Spin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Requirement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p>
          </p:txBody>
        </p:sp>
        <p:sp>
          <p:nvSpPr>
            <p:cNvPr id="46" name="TextBox 45">
              <a:extLst>
                <a:ext uri="{FF2B5EF4-FFF2-40B4-BE49-F238E27FC236}">
                  <a16:creationId xmlns:a16="http://schemas.microsoft.com/office/drawing/2014/main" id="{962D0C58-2FF0-DF11-3B67-C3F9260EDE56}"/>
                </a:ext>
              </a:extLst>
            </p:cNvPr>
            <p:cNvSpPr txBox="1"/>
            <p:nvPr/>
          </p:nvSpPr>
          <p:spPr>
            <a:xfrm>
              <a:off x="5045907" y="3567422"/>
              <a:ext cx="579535" cy="264621"/>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D3338"/>
                  </a:solidFill>
                  <a:effectLst/>
                  <a:uLnTx/>
                  <a:uFillTx/>
                </a:rPr>
                <a:t>No</a:t>
              </a:r>
            </a:p>
          </p:txBody>
        </p:sp>
        <p:sp>
          <p:nvSpPr>
            <p:cNvPr id="47" name="TextBox 46">
              <a:extLst>
                <a:ext uri="{FF2B5EF4-FFF2-40B4-BE49-F238E27FC236}">
                  <a16:creationId xmlns:a16="http://schemas.microsoft.com/office/drawing/2014/main" id="{DD256D75-4584-D85F-24E5-CD943B8A781D}"/>
                </a:ext>
              </a:extLst>
            </p:cNvPr>
            <p:cNvSpPr txBox="1"/>
            <p:nvPr/>
          </p:nvSpPr>
          <p:spPr>
            <a:xfrm>
              <a:off x="4562361" y="4922392"/>
              <a:ext cx="579535" cy="291083"/>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D3338"/>
                  </a:solidFill>
                  <a:effectLst/>
                  <a:uLnTx/>
                  <a:uFillTx/>
                </a:rPr>
                <a:t>Yes</a:t>
              </a:r>
            </a:p>
          </p:txBody>
        </p:sp>
        <p:sp>
          <p:nvSpPr>
            <p:cNvPr id="48" name="Rectangle 47">
              <a:extLst>
                <a:ext uri="{FF2B5EF4-FFF2-40B4-BE49-F238E27FC236}">
                  <a16:creationId xmlns:a16="http://schemas.microsoft.com/office/drawing/2014/main" id="{63410926-4C88-ADD2-2D14-B71EF72F185C}"/>
                </a:ext>
              </a:extLst>
            </p:cNvPr>
            <p:cNvSpPr/>
            <p:nvPr/>
          </p:nvSpPr>
          <p:spPr>
            <a:xfrm>
              <a:off x="7751713" y="2225316"/>
              <a:ext cx="1087487" cy="856162"/>
            </a:xfrm>
            <a:prstGeom prst="rect">
              <a:avLst/>
            </a:prstGeom>
            <a:solidFill>
              <a:srgbClr val="26D07C"/>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ECRS Requirement </a:t>
              </a:r>
              <a:r>
                <a:rPr kumimoji="0" lang="en-US" sz="800" b="0" i="0" u="none" strike="noStrike" kern="0" cap="none" spc="0" normalizeH="0" baseline="0" noProof="0" dirty="0">
                  <a:ln>
                    <a:noFill/>
                  </a:ln>
                  <a:solidFill>
                    <a:srgbClr val="FFFFFF"/>
                  </a:solidFill>
                  <a:effectLst/>
                  <a:uLnTx/>
                  <a:uFillTx/>
                  <a:latin typeface="Arial"/>
                  <a:ea typeface="+mn-ea"/>
                  <a:cs typeface="+mn-cs"/>
                </a:rPr>
                <a:t>(accounting for frequency recovery)</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6AD5C59-44CB-AAA8-C2C3-AD6A6F5049E1}"/>
                </a:ext>
              </a:extLst>
            </p:cNvPr>
            <p:cNvSpPr/>
            <p:nvPr/>
          </p:nvSpPr>
          <p:spPr>
            <a:xfrm>
              <a:off x="7751713" y="3139903"/>
              <a:ext cx="1090318" cy="856162"/>
            </a:xfrm>
            <a:prstGeom prst="rect">
              <a:avLst/>
            </a:prstGeom>
            <a:solidFill>
              <a:srgbClr val="26D07C"/>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Non-Spin Requirement</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p>
          </p:txBody>
        </p:sp>
        <p:sp>
          <p:nvSpPr>
            <p:cNvPr id="50" name="TextBox 49">
              <a:extLst>
                <a:ext uri="{FF2B5EF4-FFF2-40B4-BE49-F238E27FC236}">
                  <a16:creationId xmlns:a16="http://schemas.microsoft.com/office/drawing/2014/main" id="{624710C1-E6E9-5B26-F20F-35BA677ACA77}"/>
                </a:ext>
              </a:extLst>
            </p:cNvPr>
            <p:cNvSpPr txBox="1"/>
            <p:nvPr/>
          </p:nvSpPr>
          <p:spPr>
            <a:xfrm>
              <a:off x="5785358" y="4176593"/>
              <a:ext cx="3218417" cy="820325"/>
            </a:xfrm>
            <a:prstGeom prst="rect">
              <a:avLst/>
            </a:prstGeom>
            <a:solidFill>
              <a:srgbClr val="7C858C">
                <a:lumMod val="20000"/>
                <a:lumOff val="80000"/>
              </a:srgbClr>
            </a:solidFill>
            <a:ln w="3175" cap="flat" cmpd="sng" algn="ctr">
              <a:solidFill>
                <a:srgbClr val="7C858C"/>
              </a:solidFill>
              <a:prstDash val="solid"/>
            </a:ln>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30000" noProof="0" dirty="0">
                  <a:ln>
                    <a:noFill/>
                  </a:ln>
                  <a:solidFill>
                    <a:srgbClr val="2D3338"/>
                  </a:solidFill>
                  <a:effectLst/>
                  <a:uLnTx/>
                  <a:uFillTx/>
                  <a:latin typeface="Arial"/>
                  <a:ea typeface="+mn-ea"/>
                  <a:cs typeface="+mn-cs"/>
                </a:rPr>
                <a:t>+</a:t>
              </a:r>
              <a:r>
                <a:rPr kumimoji="0" lang="en-US" sz="1400" b="1" i="1" u="sng" strike="noStrike" kern="0" cap="small" spc="0" normalizeH="0" baseline="0" noProof="0" dirty="0">
                  <a:ln>
                    <a:noFill/>
                  </a:ln>
                  <a:solidFill>
                    <a:srgbClr val="2D3338"/>
                  </a:solidFill>
                  <a:effectLst/>
                  <a:uLnTx/>
                  <a:uFillTx/>
                  <a:latin typeface="Arial"/>
                  <a:ea typeface="+mn-ea"/>
                  <a:cs typeface="+mn-cs"/>
                </a:rPr>
                <a:t>Convergence Criteria</a:t>
              </a:r>
              <a:r>
                <a:rPr kumimoji="0" lang="en-US" sz="1400" b="1" i="1" u="none" strike="noStrike" kern="0" cap="none" spc="0" normalizeH="0" baseline="0" noProof="0" dirty="0">
                  <a:ln>
                    <a:noFill/>
                  </a:ln>
                  <a:solidFill>
                    <a:srgbClr val="2D3338"/>
                  </a:solidFill>
                  <a:effectLst/>
                  <a:uLnTx/>
                  <a:uFillTx/>
                  <a:latin typeface="Arial"/>
                  <a:ea typeface="+mn-ea"/>
                  <a:cs typeface="+mn-cs"/>
                </a:rPr>
                <a:t>: </a:t>
              </a:r>
              <a:r>
                <a:rPr kumimoji="0" lang="en-US" sz="1400" b="0" i="1" u="none" strike="noStrike" kern="0" cap="none" spc="0" normalizeH="0" baseline="0" noProof="0" dirty="0">
                  <a:ln>
                    <a:noFill/>
                  </a:ln>
                  <a:solidFill>
                    <a:srgbClr val="2D3338"/>
                  </a:solidFill>
                  <a:effectLst/>
                  <a:uLnTx/>
                  <a:uFillTx/>
                  <a:latin typeface="Arial"/>
                  <a:ea typeface="+mn-ea"/>
                  <a:cs typeface="+mn-cs"/>
                </a:rPr>
                <a:t>1 in XX  probability of operating reserves  dropping below the sum of Reg Up plus RRS or target threshold, whichever is higher.</a:t>
              </a:r>
            </a:p>
          </p:txBody>
        </p:sp>
        <p:cxnSp>
          <p:nvCxnSpPr>
            <p:cNvPr id="51" name="Straight Arrow Connector 50">
              <a:extLst>
                <a:ext uri="{FF2B5EF4-FFF2-40B4-BE49-F238E27FC236}">
                  <a16:creationId xmlns:a16="http://schemas.microsoft.com/office/drawing/2014/main" id="{9681201C-4959-5954-62FE-0411729B0883}"/>
                </a:ext>
              </a:extLst>
            </p:cNvPr>
            <p:cNvCxnSpPr>
              <a:cxnSpLocks/>
            </p:cNvCxnSpPr>
            <p:nvPr/>
          </p:nvCxnSpPr>
          <p:spPr>
            <a:xfrm>
              <a:off x="2890444" y="2864462"/>
              <a:ext cx="282026" cy="0"/>
            </a:xfrm>
            <a:prstGeom prst="straightConnector1">
              <a:avLst/>
            </a:prstGeom>
            <a:noFill/>
            <a:ln w="28575" cap="flat" cmpd="sng" algn="ctr">
              <a:solidFill>
                <a:srgbClr val="2D3338"/>
              </a:solidFill>
              <a:prstDash val="solid"/>
              <a:tailEnd type="triangle"/>
            </a:ln>
            <a:effectLst/>
          </p:spPr>
        </p:cxnSp>
        <p:cxnSp>
          <p:nvCxnSpPr>
            <p:cNvPr id="52" name="Connector: Elbow 51">
              <a:extLst>
                <a:ext uri="{FF2B5EF4-FFF2-40B4-BE49-F238E27FC236}">
                  <a16:creationId xmlns:a16="http://schemas.microsoft.com/office/drawing/2014/main" id="{259CF7E4-A7C7-61F6-90A4-E27360403BCF}"/>
                </a:ext>
              </a:extLst>
            </p:cNvPr>
            <p:cNvCxnSpPr>
              <a:cxnSpLocks/>
              <a:stCxn id="39" idx="3"/>
              <a:endCxn id="40" idx="1"/>
            </p:cNvCxnSpPr>
            <p:nvPr/>
          </p:nvCxnSpPr>
          <p:spPr>
            <a:xfrm flipV="1">
              <a:off x="2870291" y="3846437"/>
              <a:ext cx="278960" cy="537663"/>
            </a:xfrm>
            <a:prstGeom prst="bentConnector3">
              <a:avLst>
                <a:gd name="adj1" fmla="val 50000"/>
              </a:avLst>
            </a:prstGeom>
            <a:noFill/>
            <a:ln w="28575" cap="flat" cmpd="sng" algn="ctr">
              <a:solidFill>
                <a:srgbClr val="2D3338"/>
              </a:solidFill>
              <a:prstDash val="solid"/>
              <a:tailEnd type="triangle"/>
            </a:ln>
            <a:effectLst/>
          </p:spPr>
        </p:cxnSp>
        <p:cxnSp>
          <p:nvCxnSpPr>
            <p:cNvPr id="53" name="Connector: Elbow 52">
              <a:extLst>
                <a:ext uri="{FF2B5EF4-FFF2-40B4-BE49-F238E27FC236}">
                  <a16:creationId xmlns:a16="http://schemas.microsoft.com/office/drawing/2014/main" id="{133C6D33-7A55-BB6A-CD37-208D091CB798}"/>
                </a:ext>
              </a:extLst>
            </p:cNvPr>
            <p:cNvCxnSpPr>
              <a:cxnSpLocks/>
              <a:stCxn id="42" idx="2"/>
              <a:endCxn id="45" idx="2"/>
            </p:cNvCxnSpPr>
            <p:nvPr/>
          </p:nvCxnSpPr>
          <p:spPr>
            <a:xfrm rot="5400000" flipH="1" flipV="1">
              <a:off x="4006182" y="3314196"/>
              <a:ext cx="2078722" cy="1662095"/>
            </a:xfrm>
            <a:prstGeom prst="bentConnector4">
              <a:avLst>
                <a:gd name="adj1" fmla="val -9455"/>
                <a:gd name="adj2" fmla="val 78566"/>
              </a:avLst>
            </a:prstGeom>
            <a:noFill/>
            <a:ln w="25400" cap="flat" cmpd="sng" algn="ctr">
              <a:solidFill>
                <a:srgbClr val="2D3338"/>
              </a:solidFill>
              <a:prstDash val="solid"/>
              <a:tailEnd type="triangle"/>
            </a:ln>
            <a:effectLst/>
          </p:spPr>
        </p:cxnSp>
        <p:cxnSp>
          <p:nvCxnSpPr>
            <p:cNvPr id="54" name="Straight Arrow Connector 53">
              <a:extLst>
                <a:ext uri="{FF2B5EF4-FFF2-40B4-BE49-F238E27FC236}">
                  <a16:creationId xmlns:a16="http://schemas.microsoft.com/office/drawing/2014/main" id="{1EFB6D24-BBEC-11E6-D0D5-058070CAB030}"/>
                </a:ext>
              </a:extLst>
            </p:cNvPr>
            <p:cNvCxnSpPr>
              <a:cxnSpLocks/>
              <a:endCxn id="42" idx="0"/>
            </p:cNvCxnSpPr>
            <p:nvPr/>
          </p:nvCxnSpPr>
          <p:spPr>
            <a:xfrm>
              <a:off x="4214494" y="3438011"/>
              <a:ext cx="1" cy="491938"/>
            </a:xfrm>
            <a:prstGeom prst="straightConnector1">
              <a:avLst/>
            </a:prstGeom>
            <a:noFill/>
            <a:ln w="25400" cap="flat" cmpd="sng" algn="ctr">
              <a:solidFill>
                <a:srgbClr val="2D3338"/>
              </a:solidFill>
              <a:prstDash val="solid"/>
              <a:tailEnd type="triangle"/>
            </a:ln>
            <a:effectLst/>
          </p:spPr>
        </p:cxnSp>
        <p:cxnSp>
          <p:nvCxnSpPr>
            <p:cNvPr id="55" name="Connector: Elbow 54">
              <a:extLst>
                <a:ext uri="{FF2B5EF4-FFF2-40B4-BE49-F238E27FC236}">
                  <a16:creationId xmlns:a16="http://schemas.microsoft.com/office/drawing/2014/main" id="{D53844FC-3F39-8B60-58CE-3916C966FA18}"/>
                </a:ext>
              </a:extLst>
            </p:cNvPr>
            <p:cNvCxnSpPr>
              <a:cxnSpLocks/>
              <a:stCxn id="42" idx="3"/>
            </p:cNvCxnSpPr>
            <p:nvPr/>
          </p:nvCxnSpPr>
          <p:spPr>
            <a:xfrm flipH="1" flipV="1">
              <a:off x="5164087" y="2998229"/>
              <a:ext cx="2" cy="1559048"/>
            </a:xfrm>
            <a:prstGeom prst="bentConnector4">
              <a:avLst>
                <a:gd name="adj1" fmla="val -11430000000"/>
                <a:gd name="adj2" fmla="val 100742"/>
              </a:avLst>
            </a:prstGeom>
            <a:noFill/>
            <a:ln w="25400" cap="flat" cmpd="sng" algn="ctr">
              <a:solidFill>
                <a:srgbClr val="2D3338"/>
              </a:solidFill>
              <a:prstDash val="solid"/>
              <a:tailEnd type="triangle"/>
            </a:ln>
            <a:effectLst/>
          </p:spPr>
        </p:cxnSp>
        <p:cxnSp>
          <p:nvCxnSpPr>
            <p:cNvPr id="56" name="Connector: Elbow 55">
              <a:extLst>
                <a:ext uri="{FF2B5EF4-FFF2-40B4-BE49-F238E27FC236}">
                  <a16:creationId xmlns:a16="http://schemas.microsoft.com/office/drawing/2014/main" id="{391E5823-0DC9-F6AE-CEBE-63DE37D6352A}"/>
                </a:ext>
              </a:extLst>
            </p:cNvPr>
            <p:cNvCxnSpPr>
              <a:cxnSpLocks/>
              <a:stCxn id="45" idx="6"/>
              <a:endCxn id="48" idx="1"/>
            </p:cNvCxnSpPr>
            <p:nvPr/>
          </p:nvCxnSpPr>
          <p:spPr>
            <a:xfrm flipV="1">
              <a:off x="7386867" y="2653396"/>
              <a:ext cx="364846" cy="452486"/>
            </a:xfrm>
            <a:prstGeom prst="bentConnector3">
              <a:avLst>
                <a:gd name="adj1" fmla="val 50000"/>
              </a:avLst>
            </a:prstGeom>
            <a:noFill/>
            <a:ln w="25400" cap="flat" cmpd="sng" algn="ctr">
              <a:solidFill>
                <a:srgbClr val="2D3338"/>
              </a:solidFill>
              <a:prstDash val="solid"/>
              <a:tailEnd type="triangle"/>
            </a:ln>
            <a:effectLst/>
          </p:spPr>
        </p:cxnSp>
        <p:cxnSp>
          <p:nvCxnSpPr>
            <p:cNvPr id="57" name="Connector: Elbow 56">
              <a:extLst>
                <a:ext uri="{FF2B5EF4-FFF2-40B4-BE49-F238E27FC236}">
                  <a16:creationId xmlns:a16="http://schemas.microsoft.com/office/drawing/2014/main" id="{1F92EA1B-1E81-8BC8-34D4-718ECB123239}"/>
                </a:ext>
              </a:extLst>
            </p:cNvPr>
            <p:cNvCxnSpPr>
              <a:cxnSpLocks/>
              <a:stCxn id="45" idx="6"/>
              <a:endCxn id="49" idx="1"/>
            </p:cNvCxnSpPr>
            <p:nvPr/>
          </p:nvCxnSpPr>
          <p:spPr>
            <a:xfrm>
              <a:off x="7386867" y="3105882"/>
              <a:ext cx="364846" cy="462102"/>
            </a:xfrm>
            <a:prstGeom prst="bentConnector3">
              <a:avLst>
                <a:gd name="adj1" fmla="val 50000"/>
              </a:avLst>
            </a:prstGeom>
            <a:noFill/>
            <a:ln w="25400" cap="flat" cmpd="sng" algn="ctr">
              <a:solidFill>
                <a:srgbClr val="2D3338"/>
              </a:solidFill>
              <a:prstDash val="solid"/>
              <a:tailEnd type="triangle"/>
            </a:ln>
            <a:effectLst/>
          </p:spPr>
        </p:cxnSp>
      </p:grpSp>
      <p:sp>
        <p:nvSpPr>
          <p:cNvPr id="17" name="Text Placeholder 4">
            <a:extLst>
              <a:ext uri="{FF2B5EF4-FFF2-40B4-BE49-F238E27FC236}">
                <a16:creationId xmlns:a16="http://schemas.microsoft.com/office/drawing/2014/main" id="{0992325F-81D8-070E-0BF3-5923E40CDBE0}"/>
              </a:ext>
            </a:extLst>
          </p:cNvPr>
          <p:cNvSpPr txBox="1">
            <a:spLocks/>
          </p:cNvSpPr>
          <p:nvPr/>
        </p:nvSpPr>
        <p:spPr>
          <a:xfrm>
            <a:off x="503538" y="985520"/>
            <a:ext cx="11163300" cy="5151755"/>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2027 sensitivities will be applied to risk inputs, risk credits, and convergence criteria.</a:t>
            </a:r>
          </a:p>
        </p:txBody>
      </p:sp>
    </p:spTree>
    <p:extLst>
      <p:ext uri="{BB962C8B-B14F-4D97-AF65-F5344CB8AC3E}">
        <p14:creationId xmlns:p14="http://schemas.microsoft.com/office/powerpoint/2010/main" val="169572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5053-171D-0265-42A4-5C32543DDA34}"/>
              </a:ext>
            </a:extLst>
          </p:cNvPr>
          <p:cNvSpPr>
            <a:spLocks noGrp="1"/>
          </p:cNvSpPr>
          <p:nvPr>
            <p:ph type="title"/>
          </p:nvPr>
        </p:nvSpPr>
        <p:spPr/>
        <p:txBody>
          <a:bodyPr/>
          <a:lstStyle/>
          <a:p>
            <a:r>
              <a:rPr lang="en-US" dirty="0"/>
              <a:t>Sensitivity Analysis and Methodology review</a:t>
            </a:r>
          </a:p>
        </p:txBody>
      </p:sp>
      <p:sp>
        <p:nvSpPr>
          <p:cNvPr id="5" name="Slide Number Placeholder 4">
            <a:extLst>
              <a:ext uri="{FF2B5EF4-FFF2-40B4-BE49-F238E27FC236}">
                <a16:creationId xmlns:a16="http://schemas.microsoft.com/office/drawing/2014/main" id="{56726D21-871F-7000-9472-4499D0D45F2F}"/>
              </a:ext>
            </a:extLst>
          </p:cNvPr>
          <p:cNvSpPr>
            <a:spLocks noGrp="1"/>
          </p:cNvSpPr>
          <p:nvPr>
            <p:ph type="sldNum" sz="quarter" idx="12"/>
          </p:nvPr>
        </p:nvSpPr>
        <p:spPr/>
        <p:txBody>
          <a:bodyPr/>
          <a:lstStyle/>
          <a:p>
            <a:fld id="{BCDE79FB-97BA-492B-8D57-F1373F9ADA95}" type="slidenum">
              <a:rPr lang="en-US" smtClean="0"/>
              <a:t>8</a:t>
            </a:fld>
            <a:endParaRPr lang="en-US"/>
          </a:p>
        </p:txBody>
      </p:sp>
      <p:graphicFrame>
        <p:nvGraphicFramePr>
          <p:cNvPr id="6" name="Content Placeholder 4">
            <a:extLst>
              <a:ext uri="{FF2B5EF4-FFF2-40B4-BE49-F238E27FC236}">
                <a16:creationId xmlns:a16="http://schemas.microsoft.com/office/drawing/2014/main" id="{B2503355-E852-4793-2F04-7D35DB936FB3}"/>
              </a:ext>
            </a:extLst>
          </p:cNvPr>
          <p:cNvGraphicFramePr>
            <a:graphicFrameLocks/>
          </p:cNvGraphicFramePr>
          <p:nvPr>
            <p:extLst>
              <p:ext uri="{D42A27DB-BD31-4B8C-83A1-F6EECF244321}">
                <p14:modId xmlns:p14="http://schemas.microsoft.com/office/powerpoint/2010/main" val="2758387447"/>
              </p:ext>
            </p:extLst>
          </p:nvPr>
        </p:nvGraphicFramePr>
        <p:xfrm>
          <a:off x="288290" y="1308894"/>
          <a:ext cx="11427460" cy="4724400"/>
        </p:xfrm>
        <a:graphic>
          <a:graphicData uri="http://schemas.openxmlformats.org/drawingml/2006/table">
            <a:tbl>
              <a:tblPr firstRow="1" bandRow="1">
                <a:tableStyleId>{5C22544A-7EE6-4342-B048-85BDC9FD1C3A}</a:tableStyleId>
              </a:tblPr>
              <a:tblGrid>
                <a:gridCol w="5204547">
                  <a:extLst>
                    <a:ext uri="{9D8B030D-6E8A-4147-A177-3AD203B41FA5}">
                      <a16:colId xmlns:a16="http://schemas.microsoft.com/office/drawing/2014/main" val="4233086594"/>
                    </a:ext>
                  </a:extLst>
                </a:gridCol>
                <a:gridCol w="6222913">
                  <a:extLst>
                    <a:ext uri="{9D8B030D-6E8A-4147-A177-3AD203B41FA5}">
                      <a16:colId xmlns:a16="http://schemas.microsoft.com/office/drawing/2014/main" val="3558780894"/>
                    </a:ext>
                  </a:extLst>
                </a:gridCol>
              </a:tblGrid>
              <a:tr h="281703">
                <a:tc>
                  <a:txBody>
                    <a:bodyPr/>
                    <a:lstStyle/>
                    <a:p>
                      <a:pPr algn="ctr"/>
                      <a:r>
                        <a:rPr lang="en-US" sz="1600" cap="small" baseline="0" dirty="0"/>
                        <a:t>Topic</a:t>
                      </a:r>
                    </a:p>
                  </a:txBody>
                  <a:tcPr anchor="ctr"/>
                </a:tc>
                <a:tc>
                  <a:txBody>
                    <a:bodyPr/>
                    <a:lstStyle/>
                    <a:p>
                      <a:pPr algn="ctr"/>
                      <a:r>
                        <a:rPr lang="en-US" sz="1600" cap="small" baseline="0" dirty="0"/>
                        <a:t>Conducting Analysis</a:t>
                      </a:r>
                    </a:p>
                  </a:txBody>
                  <a:tcPr anchor="ctr"/>
                </a:tc>
                <a:extLst>
                  <a:ext uri="{0D108BD9-81ED-4DB2-BD59-A6C34878D82A}">
                    <a16:rowId xmlns:a16="http://schemas.microsoft.com/office/drawing/2014/main" val="510776947"/>
                  </a:ext>
                </a:extLst>
              </a:tr>
              <a:tr h="361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Sensitivity to level of risk in the criterion when procuring AS to cover forecast error (on non-scarcity days).</a:t>
                      </a:r>
                    </a:p>
                  </a:txBody>
                  <a:tcPr anchor="ctr"/>
                </a:tc>
                <a:tc>
                  <a:txBody>
                    <a:bodyPr/>
                    <a:lstStyle/>
                    <a:p>
                      <a:pPr algn="ctr"/>
                      <a:r>
                        <a:rPr lang="en-US" sz="1400" dirty="0"/>
                        <a:t>Target reserve level: Watch, EEA1, EEA2 OR Load Shed </a:t>
                      </a:r>
                    </a:p>
                    <a:p>
                      <a:pPr algn="ctr"/>
                      <a:r>
                        <a:rPr lang="en-US" sz="1400" dirty="0"/>
                        <a:t>Probability of violation: 1 in 10 year, 1 in 5 year, 1 in 1 year</a:t>
                      </a:r>
                    </a:p>
                    <a:p>
                      <a:pPr algn="ctr"/>
                      <a:r>
                        <a:rPr lang="en-US" sz="1400" dirty="0"/>
                        <a:t>Restoration Criteria: Varying Reg Up + RRS criteria</a:t>
                      </a:r>
                      <a:endParaRPr lang="en-US" sz="1400" dirty="0">
                        <a:solidFill>
                          <a:schemeClr val="accent6"/>
                        </a:solidFill>
                        <a:latin typeface="+mn-lt"/>
                      </a:endParaRPr>
                    </a:p>
                  </a:txBody>
                  <a:tcPr anchor="ctr"/>
                </a:tc>
                <a:extLst>
                  <a:ext uri="{0D108BD9-81ED-4DB2-BD59-A6C34878D82A}">
                    <a16:rowId xmlns:a16="http://schemas.microsoft.com/office/drawing/2014/main" val="3478867392"/>
                  </a:ext>
                </a:extLst>
              </a:tr>
              <a:tr h="370840">
                <a:tc>
                  <a:txBody>
                    <a:bodyPr/>
                    <a:lstStyle/>
                    <a:p>
                      <a:pPr algn="l"/>
                      <a:r>
                        <a:rPr lang="en-US" sz="1400" b="0" kern="1200" dirty="0">
                          <a:solidFill>
                            <a:schemeClr val="dk1"/>
                          </a:solidFill>
                          <a:latin typeface="+mn-lt"/>
                          <a:ea typeface="+mn-ea"/>
                          <a:cs typeface="+mn-cs"/>
                        </a:rPr>
                        <a:t>Sensitivities to look ahead period when measuring forecast error and forced outage risk.</a:t>
                      </a:r>
                    </a:p>
                  </a:txBody>
                  <a:tcPr anchor="ctr"/>
                </a:tc>
                <a:tc>
                  <a:txBody>
                    <a:bodyPr/>
                    <a:lstStyle/>
                    <a:p>
                      <a:pPr algn="ctr"/>
                      <a:r>
                        <a:rPr lang="en-US" sz="1400" dirty="0"/>
                        <a:t>In hourly increments up to 6-hour (current setting) </a:t>
                      </a:r>
                      <a:r>
                        <a:rPr lang="en-US" sz="1400" kern="1200" dirty="0">
                          <a:solidFill>
                            <a:schemeClr val="dk1"/>
                          </a:solidFill>
                          <a:latin typeface="+mn-lt"/>
                          <a:ea typeface="+mn-ea"/>
                          <a:cs typeface="+mn-cs"/>
                        </a:rPr>
                        <a:t>prior to operating hour beginning</a:t>
                      </a:r>
                    </a:p>
                  </a:txBody>
                  <a:tcPr anchor="ctr"/>
                </a:tc>
                <a:extLst>
                  <a:ext uri="{0D108BD9-81ED-4DB2-BD59-A6C34878D82A}">
                    <a16:rowId xmlns:a16="http://schemas.microsoft.com/office/drawing/2014/main" val="2615029185"/>
                  </a:ext>
                </a:extLst>
              </a:tr>
              <a:tr h="370840">
                <a:tc>
                  <a:txBody>
                    <a:bodyPr/>
                    <a:lstStyle/>
                    <a:p>
                      <a:pPr algn="l"/>
                      <a:r>
                        <a:rPr lang="en-US" sz="1400" b="0" dirty="0"/>
                        <a:t>Review impact of risk credits. How much should the AS quantities be discounted based on the “extra” headroom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r>
                        <a:rPr lang="en-US" sz="1400" dirty="0"/>
                        <a:t>Current: 60% for in night hours (HE23-HE5) and </a:t>
                      </a:r>
                    </a:p>
                    <a:p>
                      <a:pPr algn="ctr"/>
                      <a:r>
                        <a:rPr lang="en-US" sz="1400" dirty="0"/>
                        <a:t>Y = 25% in day hours (HE6-HE22) </a:t>
                      </a:r>
                    </a:p>
                    <a:p>
                      <a:pPr algn="ctr"/>
                      <a:r>
                        <a:rPr lang="en-US" sz="1400" kern="1200" dirty="0">
                          <a:solidFill>
                            <a:schemeClr val="dk1"/>
                          </a:solidFill>
                          <a:latin typeface="+mn-lt"/>
                          <a:ea typeface="+mn-ea"/>
                          <a:cs typeface="+mn-cs"/>
                        </a:rPr>
                        <a:t>Energy Duration: Current Protocols and lower-value sensitivities</a:t>
                      </a:r>
                    </a:p>
                  </a:txBody>
                  <a:tcPr anchor="ctr"/>
                </a:tc>
                <a:extLst>
                  <a:ext uri="{0D108BD9-81ED-4DB2-BD59-A6C34878D82A}">
                    <a16:rowId xmlns:a16="http://schemas.microsoft.com/office/drawing/2014/main" val="1413441351"/>
                  </a:ext>
                </a:extLst>
              </a:tr>
              <a:tr h="370840">
                <a:tc>
                  <a:txBody>
                    <a:bodyPr/>
                    <a:lstStyle/>
                    <a:p>
                      <a:pPr algn="l"/>
                      <a:endParaRPr lang="en-US" sz="1400" b="0" kern="1200" dirty="0">
                        <a:solidFill>
                          <a:schemeClr val="dk1"/>
                        </a:solidFill>
                        <a:latin typeface="+mn-lt"/>
                        <a:ea typeface="+mn-ea"/>
                        <a:cs typeface="+mn-cs"/>
                      </a:endParaRPr>
                    </a:p>
                    <a:p>
                      <a:pPr algn="l"/>
                      <a:r>
                        <a:rPr lang="en-US" sz="1400" b="0" kern="1200" dirty="0">
                          <a:solidFill>
                            <a:schemeClr val="dk1"/>
                          </a:solidFill>
                          <a:latin typeface="+mn-lt"/>
                          <a:ea typeface="+mn-ea"/>
                          <a:cs typeface="+mn-cs"/>
                        </a:rPr>
                        <a:t>Optimization is highly impacted by tail events when measuring risk. Evaluate the Net Load Forecast Error (NLFE) and Solar Adjustment logic to identify potential improvements. </a:t>
                      </a:r>
                    </a:p>
                    <a:p>
                      <a:pPr algn="just"/>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Analyze distribution methods for errors as it applies reliable operations.</a:t>
                      </a:r>
                    </a:p>
                    <a:p>
                      <a:pPr algn="ctr"/>
                      <a:r>
                        <a:rPr lang="en-US" sz="1400" kern="1200" dirty="0">
                          <a:solidFill>
                            <a:schemeClr val="dk1"/>
                          </a:solidFill>
                          <a:latin typeface="+mn-lt"/>
                          <a:ea typeface="+mn-ea"/>
                          <a:cs typeface="+mn-cs"/>
                        </a:rPr>
                        <a:t>Investigate the need to move to Gross Real-Time Power Potential (GRPP). How can this affect solar adjustment logic?</a:t>
                      </a:r>
                    </a:p>
                  </a:txBody>
                  <a:tcPr anchor="ctr"/>
                </a:tc>
                <a:extLst>
                  <a:ext uri="{0D108BD9-81ED-4DB2-BD59-A6C34878D82A}">
                    <a16:rowId xmlns:a16="http://schemas.microsoft.com/office/drawing/2014/main" val="3979081086"/>
                  </a:ext>
                </a:extLst>
              </a:tr>
              <a:tr h="370840">
                <a:tc>
                  <a:txBody>
                    <a:bodyPr/>
                    <a:lstStyle/>
                    <a:p>
                      <a:pPr algn="just"/>
                      <a:r>
                        <a:rPr lang="en-US" sz="1400" b="0" kern="1200" dirty="0">
                          <a:solidFill>
                            <a:schemeClr val="dk1"/>
                          </a:solidFill>
                          <a:latin typeface="+mn-lt"/>
                          <a:ea typeface="+mn-ea"/>
                          <a:cs typeface="+mn-cs"/>
                        </a:rPr>
                        <a:t>Adjacent hour impacts could cause large steps in quantities between hours. How can this be improved?</a:t>
                      </a:r>
                    </a:p>
                  </a:txBody>
                  <a:tcPr anchor="ctr"/>
                </a:tc>
                <a:tc>
                  <a:txBody>
                    <a:bodyPr/>
                    <a:lstStyle/>
                    <a:p>
                      <a:pPr algn="ctr"/>
                      <a:r>
                        <a:rPr lang="en-US" sz="1400" kern="1200" dirty="0">
                          <a:solidFill>
                            <a:schemeClr val="dk1"/>
                          </a:solidFill>
                          <a:latin typeface="+mn-lt"/>
                          <a:ea typeface="+mn-ea"/>
                          <a:cs typeface="+mn-cs"/>
                        </a:rPr>
                        <a:t>Improve methodology for adjacent hours and potential smoothing. </a:t>
                      </a:r>
                    </a:p>
                  </a:txBody>
                  <a:tcPr anchor="ctr"/>
                </a:tc>
                <a:extLst>
                  <a:ext uri="{0D108BD9-81ED-4DB2-BD59-A6C34878D82A}">
                    <a16:rowId xmlns:a16="http://schemas.microsoft.com/office/drawing/2014/main" val="1206981152"/>
                  </a:ext>
                </a:extLst>
              </a:tr>
              <a:tr h="370840">
                <a:tc>
                  <a:txBody>
                    <a:bodyPr/>
                    <a:lstStyle/>
                    <a:p>
                      <a:pPr algn="l"/>
                      <a:r>
                        <a:rPr lang="en-US" sz="1400" b="0" kern="1200" dirty="0">
                          <a:solidFill>
                            <a:schemeClr val="dk1"/>
                          </a:solidFill>
                          <a:latin typeface="+mn-lt"/>
                          <a:ea typeface="+mn-ea"/>
                          <a:cs typeface="+mn-cs"/>
                        </a:rPr>
                        <a:t>Other tuning improvements and RTC+B impacts to the probabilistic methodology</a:t>
                      </a:r>
                    </a:p>
                  </a:txBody>
                  <a:tcPr anchor="ctr"/>
                </a:tc>
                <a:tc>
                  <a:txBody>
                    <a:bodyPr/>
                    <a:lstStyle/>
                    <a:p>
                      <a:pPr algn="ctr"/>
                      <a:r>
                        <a:rPr lang="en-US" sz="1400" kern="1200" dirty="0">
                          <a:solidFill>
                            <a:schemeClr val="dk1"/>
                          </a:solidFill>
                          <a:latin typeface="+mn-lt"/>
                          <a:ea typeface="+mn-ea"/>
                          <a:cs typeface="+mn-cs"/>
                        </a:rPr>
                        <a:t>Review improvements for ESR growth, and RTC+B such as </a:t>
                      </a:r>
                      <a:r>
                        <a:rPr lang="en-US" sz="1400" kern="1200" dirty="0" err="1">
                          <a:solidFill>
                            <a:schemeClr val="dk1"/>
                          </a:solidFill>
                          <a:latin typeface="+mn-lt"/>
                          <a:ea typeface="+mn-ea"/>
                          <a:cs typeface="+mn-cs"/>
                        </a:rPr>
                        <a:t>AS</a:t>
                      </a:r>
                      <a:r>
                        <a:rPr lang="en-US" sz="1400" kern="1200" dirty="0">
                          <a:solidFill>
                            <a:schemeClr val="dk1"/>
                          </a:solidFill>
                          <a:latin typeface="+mn-lt"/>
                          <a:ea typeface="+mn-ea"/>
                          <a:cs typeface="+mn-cs"/>
                        </a:rPr>
                        <a:t> Plan procurement.</a:t>
                      </a:r>
                    </a:p>
                  </a:txBody>
                  <a:tcPr anchor="ctr"/>
                </a:tc>
                <a:extLst>
                  <a:ext uri="{0D108BD9-81ED-4DB2-BD59-A6C34878D82A}">
                    <a16:rowId xmlns:a16="http://schemas.microsoft.com/office/drawing/2014/main" val="2465921618"/>
                  </a:ext>
                </a:extLst>
              </a:tr>
            </a:tbl>
          </a:graphicData>
        </a:graphic>
      </p:graphicFrame>
    </p:spTree>
    <p:extLst>
      <p:ext uri="{BB962C8B-B14F-4D97-AF65-F5344CB8AC3E}">
        <p14:creationId xmlns:p14="http://schemas.microsoft.com/office/powerpoint/2010/main" val="230184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6D66-6C4D-1C79-49E8-359F9B6C7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43B0F-1797-B85A-036B-0ED3E3B4539E}"/>
              </a:ext>
            </a:extLst>
          </p:cNvPr>
          <p:cNvSpPr>
            <a:spLocks noGrp="1"/>
          </p:cNvSpPr>
          <p:nvPr>
            <p:ph type="title"/>
          </p:nvPr>
        </p:nvSpPr>
        <p:spPr/>
        <p:txBody>
          <a:bodyPr/>
          <a:lstStyle/>
          <a:p>
            <a:r>
              <a:rPr lang="en-US" dirty="0"/>
              <a:t>Summary</a:t>
            </a:r>
          </a:p>
        </p:txBody>
      </p:sp>
      <p:sp>
        <p:nvSpPr>
          <p:cNvPr id="8" name="Text Placeholder 7">
            <a:extLst>
              <a:ext uri="{FF2B5EF4-FFF2-40B4-BE49-F238E27FC236}">
                <a16:creationId xmlns:a16="http://schemas.microsoft.com/office/drawing/2014/main" id="{380C4370-0003-7D08-AFB3-98FBD0F79332}"/>
              </a:ext>
            </a:extLst>
          </p:cNvPr>
          <p:cNvSpPr>
            <a:spLocks noGrp="1"/>
          </p:cNvSpPr>
          <p:nvPr>
            <p:ph type="body" sz="quarter" idx="13"/>
          </p:nvPr>
        </p:nvSpPr>
        <p:spPr>
          <a:xfrm>
            <a:off x="495300" y="1295400"/>
            <a:ext cx="5381625" cy="4876800"/>
          </a:xfrm>
        </p:spPr>
        <p:txBody>
          <a:bodyPr/>
          <a:lstStyle/>
          <a:p>
            <a:r>
              <a:rPr lang="en-US" sz="1400" dirty="0"/>
              <a:t>Based on the analysis ERCOT has conducted thus far, </a:t>
            </a:r>
          </a:p>
          <a:p>
            <a:pPr lvl="1"/>
            <a:r>
              <a:rPr lang="en-US" dirty="0"/>
              <a:t>ERCOT is not considering any changes in the methodologies used to compute Responsive Reserve Service requirements for 2027. </a:t>
            </a:r>
          </a:p>
          <a:p>
            <a:pPr lvl="1"/>
            <a:r>
              <a:rPr lang="en-US" dirty="0"/>
              <a:t>ERCOT continues to monitor large load ramping and potential changes to the methodology used to compute Regulation Service.</a:t>
            </a:r>
          </a:p>
          <a:p>
            <a:pPr lvl="1"/>
            <a:r>
              <a:rPr lang="en-US" dirty="0"/>
              <a:t>ERCOT is evaluating several changes/improvements/tuning to the Probabilistic methodology to account for RTC+B impact along with accounting for stakeholder feedback and requested sensitives to compute the ECRS and Non-Spin requirements for 2027. </a:t>
            </a:r>
          </a:p>
          <a:p>
            <a:pPr lvl="1"/>
            <a:endParaRPr lang="en-US" dirty="0"/>
          </a:p>
          <a:p>
            <a:r>
              <a:rPr lang="en-US" sz="1400" dirty="0"/>
              <a:t>The proposed timeline for this review is included alongside.</a:t>
            </a:r>
          </a:p>
          <a:p>
            <a:endParaRPr lang="en-US" sz="1400" dirty="0"/>
          </a:p>
          <a:p>
            <a:r>
              <a:rPr lang="en-US" sz="1400" dirty="0"/>
              <a:t>Interested Stakeholders are requested to attend the upcoming meetings to provide any feedback on the proposed 2027 AS Methodology.</a:t>
            </a:r>
          </a:p>
          <a:p>
            <a:endParaRPr lang="en-US" dirty="0"/>
          </a:p>
        </p:txBody>
      </p:sp>
      <p:sp>
        <p:nvSpPr>
          <p:cNvPr id="5" name="Slide Number Placeholder 4">
            <a:extLst>
              <a:ext uri="{FF2B5EF4-FFF2-40B4-BE49-F238E27FC236}">
                <a16:creationId xmlns:a16="http://schemas.microsoft.com/office/drawing/2014/main" id="{26E2A9F5-1F0E-7F81-3132-987CD4E5F79A}"/>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9" name="Content Placeholder 17">
            <a:extLst>
              <a:ext uri="{FF2B5EF4-FFF2-40B4-BE49-F238E27FC236}">
                <a16:creationId xmlns:a16="http://schemas.microsoft.com/office/drawing/2014/main" id="{D16D99BD-FD93-C0B8-6C07-145E5D831D2D}"/>
              </a:ext>
            </a:extLst>
          </p:cNvPr>
          <p:cNvSpPr>
            <a:spLocks noGrp="1"/>
          </p:cNvSpPr>
          <p:nvPr>
            <p:ph type="body" sz="quarter" idx="14"/>
          </p:nvPr>
        </p:nvSpPr>
        <p:spPr>
          <a:xfrm>
            <a:off x="6343650" y="1181100"/>
            <a:ext cx="5314950" cy="5000625"/>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2027 Methodology Review Timeline </a:t>
            </a:r>
          </a:p>
          <a:p>
            <a:endParaRPr lang="en-US" sz="1600" dirty="0">
              <a:solidFill>
                <a:schemeClr val="accent2"/>
              </a:solidFill>
            </a:endParaRP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p:txBody>
      </p:sp>
    </p:spTree>
    <p:extLst>
      <p:ext uri="{BB962C8B-B14F-4D97-AF65-F5344CB8AC3E}">
        <p14:creationId xmlns:p14="http://schemas.microsoft.com/office/powerpoint/2010/main" val="1801368421"/>
      </p:ext>
    </p:extLst>
  </p:cSld>
  <p:clrMapOvr>
    <a:masterClrMapping/>
  </p:clrMapOvr>
</p:sld>
</file>

<file path=ppt/theme/theme1.xml><?xml version="1.0" encoding="utf-8"?>
<a:theme xmlns:a="http://schemas.openxmlformats.org/drawingml/2006/main" name="1_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E42129F1-9979-45CE-AC99-7AED524228ED}"/>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3.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ERCOT Official PowerPoint Template - Public</Template>
  <TotalTime>1199</TotalTime>
  <Words>3069</Words>
  <Application>Microsoft Office PowerPoint</Application>
  <PresentationFormat>Widescreen</PresentationFormat>
  <Paragraphs>468</Paragraphs>
  <Slides>28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Aptos</vt:lpstr>
      <vt:lpstr>Arial</vt:lpstr>
      <vt:lpstr>Calibri</vt:lpstr>
      <vt:lpstr>Wingdings</vt:lpstr>
      <vt:lpstr>1_Cover</vt:lpstr>
      <vt:lpstr>Page Design</vt:lpstr>
      <vt:lpstr>1_Page Design</vt:lpstr>
      <vt:lpstr>2027 Ancillary Service Methodology Discussion   Luis Hinojosa Manager, Ancillary Services &amp; Operations Analytics  ROS  July 9, 2026</vt:lpstr>
      <vt:lpstr>Introduction</vt:lpstr>
      <vt:lpstr>Regulation and Responsive Reserve Service</vt:lpstr>
      <vt:lpstr>Hourly Average Regulation Comparison</vt:lpstr>
      <vt:lpstr>Monthly Average Responsive Reserve Service Comparison</vt:lpstr>
      <vt:lpstr>Probabilistic Framework Review</vt:lpstr>
      <vt:lpstr>2026 Probabilistic Framework for ECRS and Non-Spin</vt:lpstr>
      <vt:lpstr>Sensitivity Analysis and Methodology review</vt:lpstr>
      <vt:lpstr>Summary</vt:lpstr>
      <vt:lpstr>Questions/Feedback?</vt:lpstr>
      <vt:lpstr>Appendix</vt:lpstr>
      <vt:lpstr>Regulation</vt:lpstr>
      <vt:lpstr>Recap – Generation To Be Dispatched (GTBD)</vt:lpstr>
      <vt:lpstr>Recap – Dynamic Predicted Solar Ramp Rate (PSRR) Threshold in GTBD</vt:lpstr>
      <vt:lpstr>Large Load Ramping Trends</vt:lpstr>
      <vt:lpstr>Large Load Ramping Trends</vt:lpstr>
      <vt:lpstr>RRS</vt:lpstr>
      <vt:lpstr>2026 RRS Table</vt:lpstr>
      <vt:lpstr>Average Inertia per Hour 2021-2026</vt:lpstr>
      <vt:lpstr>Average Inertia per Hour 2021-2026 (Seasonal)</vt:lpstr>
      <vt:lpstr>Monthly Inertia from 2022-2026*</vt:lpstr>
      <vt:lpstr>Probabilistic</vt:lpstr>
      <vt:lpstr>Optimization Workflow for Total (ECRS + NSRS) Reserve</vt:lpstr>
      <vt:lpstr>Simplified Optimization Example – Identical Maximum Risk Across Two Hours</vt:lpstr>
      <vt:lpstr>Forced Outages (cont’d)</vt:lpstr>
      <vt:lpstr>Three Core Issues Expected to Remain Central in 2027</vt:lpstr>
      <vt:lpstr>Full Reg Up + RRS Restoration Is Core to the Criterion</vt:lpstr>
      <vt:lpstr>Topics for September Recommendation and Related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Hinojosa, Luis</dc:creator>
  <cp:lastModifiedBy>Hinojosa, Luis</cp:lastModifiedBy>
  <cp:revision>153</cp:revision>
  <dcterms:created xsi:type="dcterms:W3CDTF">2026-03-20T16:13:11Z</dcterms:created>
  <dcterms:modified xsi:type="dcterms:W3CDTF">2026-07-08T18:24:16Z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Method">
    <vt:lpwstr>Standard</vt:lpwstr>
  </property>
  <property fmtid="{D5CDD505-2E9C-101B-9397-08002B2CF9AE}" pid="4" name="MSIP_Label_7084cbda-52b8-46fb-a7b7-cb5bd465ed85_Name">
    <vt:lpwstr>Internal</vt:lpwstr>
  </property>
  <property fmtid="{D5CDD505-2E9C-101B-9397-08002B2CF9AE}" pid="5" name="MSIP_Label_7084cbda-52b8-46fb-a7b7-cb5bd465ed85_SiteId">
    <vt:lpwstr>0afb747d-bff7-4596-a9fc-950ef9e0ec45</vt:lpwstr>
  </property>
  <property fmtid="{D5CDD505-2E9C-101B-9397-08002B2CF9AE}" pid="6" name="MSIP_Label_7084cbda-52b8-46fb-a7b7-cb5bd465ed85_ActionId">
    <vt:lpwstr>ea6b1302-5424-4b1f-b9a8-9eed0120f1ec</vt:lpwstr>
  </property>
  <property fmtid="{D5CDD505-2E9C-101B-9397-08002B2CF9AE}" pid="7" name="MSIP_Label_7084cbda-52b8-46fb-a7b7-cb5bd465ed85_ContentBits">
    <vt:lpwstr>0</vt:lpwstr>
  </property>
  <property fmtid="{D5CDD505-2E9C-101B-9397-08002B2CF9AE}" pid="8" name="MSIP_Label_7084cbda-52b8-46fb-a7b7-cb5bd465ed85_Tag">
    <vt:lpwstr>10, 3, 0, 2</vt:lpwstr>
  </property>
  <property fmtid="{D5CDD505-2E9C-101B-9397-08002B2CF9AE}" pid="9" name="MSIP_Label_7084cbda-52b8-46fb-a7b7-cb5bd465ed85_SetDate">
    <vt:lpwstr>2026-06-16T20:45:46Z</vt:lpwstr>
  </property>
</Properties>
</file>