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3"/>
  </p:notesMasterIdLst>
  <p:sldIdLst>
    <p:sldId id="256" r:id="rId4"/>
    <p:sldId id="261" r:id="rId5"/>
    <p:sldId id="273" r:id="rId6"/>
    <p:sldId id="272" r:id="rId7"/>
    <p:sldId id="274" r:id="rId8"/>
    <p:sldId id="275" r:id="rId9"/>
    <p:sldId id="268" r:id="rId10"/>
    <p:sldId id="265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7267" autoAdjust="0"/>
  </p:normalViewPr>
  <p:slideViewPr>
    <p:cSldViewPr snapToGrid="0">
      <p:cViewPr varScale="1">
        <p:scale>
          <a:sx n="68" d="100"/>
          <a:sy n="68" d="100"/>
        </p:scale>
        <p:origin x="111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5559C-BCDA-4A1A-BE5B-8C4875F1EF1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F2BF2-B7F3-466E-B634-9595EB5325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38707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62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38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0F23F-C01B-AA55-1B1C-3805A3FAA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0A5842-D4A9-7DE3-4F6B-7E8D65E854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6C1483-ED2D-D70B-B860-DB4150F9B3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4336F9-ACE4-95C5-7A41-1CBEA693F5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849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E2C15-566C-49AC-ECF6-FE3528530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0F88AD-4F32-9915-B590-B9EAF0CAFB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4F6515-94A3-28C8-6E7A-73BFB23718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772AB-4566-E864-3E94-8F4F18D674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25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887C1-942B-9EC2-6D2E-EB34C2A2A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7F456F-0D75-5986-72A5-7AD00ECC2A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088260-85F0-F2DC-E7B8-641BA1619D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D31F5F-0AD5-3B49-BAB3-957CF764E8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905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F94E8-30A6-BCE2-87A4-922864C88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34CE36-555E-72B5-3EBC-3FE9E2CDB9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06C7E4-AFC2-1C40-B91C-B8C9DC648A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90D2E-3435-284F-96E3-F145D33A35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749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AA454-A430-88D5-07A5-89E445925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507FE0-FD6C-9DDE-D852-C91BA76398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D9D653-1019-4059-E5E4-661883D224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6A1E35-8978-AC83-B5B3-7A8BBB2669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803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85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780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B1FC9-FFD7-6E34-4A85-7863D51A3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648BA-DD66-217F-F897-5B0767759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F44A4-A01F-E036-B2E7-C805E87D5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E3EF2-5779-548B-F28F-B7BD189D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354E5-6F2D-259F-2CB0-CAC924DC3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8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08F1F-6CA2-3E38-C505-A058C6A93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44FD4-29B1-9E39-C6A3-96871FD2A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896FD-83C9-E6F7-FB4C-C2DE944BE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40B68-9E59-1F9B-3D6D-1F91AFF4B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4DE7D-1F30-32CD-A4D4-4B5A4D871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91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713503-5E2B-C79C-5A6F-014CFFE8C5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B7598-5405-F4B7-7C00-970D57EBA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10D7E-C235-7147-EE04-5E5F591D9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DBD3E-1FEF-00FF-2BE3-026F57E71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F0A61-8279-1D33-88A1-960939072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77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16526-AECC-0CA6-FAB1-54AB361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30628-BEF3-B4D0-C28D-E46DB9919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748BD-22B7-2FCE-B979-985140AA1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504AA-BCB6-B9C8-ABB8-77927503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D1E89-0E80-AF1A-6990-F2DC7F98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52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8898-2144-4417-668C-15A17A99A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401FD-6AC3-0A48-453A-7112B5DBA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2FEF7-E6E2-0E7C-CCBB-385D9B89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E66E6-A00C-EB83-3204-B083BAC4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F262F-5DB0-55C2-1587-9C0AFA85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59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4C533-A429-00D2-9729-10CD6E576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D080D-C43D-61D6-3A50-BDAD152610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A77C4F-0E41-560A-32CE-DAB8F4018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A4D3B-8CAD-85E7-8A4B-D4BCF6A4D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9D9E6-A135-F5AC-2A6C-CA2A885E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28A97-9748-1B1B-2B88-4A6D06983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969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CC85B-3EF8-B829-9265-54AFAF62C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2D8F8-1E22-C7C0-5D49-7DE07D7B8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7B4D2-6D49-82F0-D2A8-70CCCB923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C9BA64-B198-CE24-13ED-1167EEE53D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B1373-4064-A43F-F11A-9B757C2B0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C4716C-2541-6FE9-C387-63D02F5AD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1EFC06-D0DB-CFEC-D9C7-BADC49177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FDCD72-A3B8-9AD4-CA82-B94F7BDE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11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2AC9-2EA0-A442-5AAB-4751E87BE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385C2-B597-1241-BEE1-BA171876A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E9A223-8BEB-0464-1DE8-506536608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3DFCE3-EF58-31CD-8E4F-BD43BACC6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02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6C7D51-A448-96AA-0694-E1A407C5E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6F63D3-5819-E817-D5B6-045EACA93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78A5C-E0CA-2D79-C5AF-B1CCCE21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7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ACEE-EC86-8F6C-E997-4EC9FC31C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76236-6997-E579-8E20-37DD80517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57FA94-DD43-856C-1C6E-D01ACEFA4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2860E-4245-9714-48BF-846EBF5D7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F3C29-09B2-2638-6C74-4497E78A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5B58B-AC61-4C68-77E6-AFEE96A2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83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43587-0B54-3A5E-CA23-97E798D38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7F0BFD-FFD5-1F7E-C892-8EEADD162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D0130E-068E-E39B-9706-F63808D9A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52ACF-B61F-2E42-39F7-0FAA3637A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CC59C-2A6B-6CA9-67D1-8F05511F5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07D63A-66B5-CFB4-362A-C03600175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4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104405-6925-0364-D14C-668D70E96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33E5B-AAC8-C165-E1F9-B3920B7FA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9B2C8-6DD4-C2B9-01F7-FAB22A93DB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16E5E2-5900-486E-BE25-48B61F262A9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F1314-E2C1-86A4-2AA3-6D3BF448D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274C5-7260-C856-EF50-D1CEDB35F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17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8E97C3-E778-C3F3-7FAF-DCE6A019D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July PLWG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05B1D-E78C-D580-1CB3-7945DFEF4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Mina Turner, PLWG Chair</a:t>
            </a:r>
          </a:p>
          <a:p>
            <a:pPr algn="l"/>
            <a:r>
              <a:rPr lang="en-US" dirty="0"/>
              <a:t>July 9</a:t>
            </a:r>
            <a:r>
              <a:rPr lang="en-US" baseline="30000" dirty="0"/>
              <a:t>th</a:t>
            </a:r>
            <a:r>
              <a:rPr lang="en-US" dirty="0"/>
              <a:t> , 2026</a:t>
            </a:r>
            <a:endParaRPr lang="en-US" sz="2400" dirty="0"/>
          </a:p>
        </p:txBody>
      </p:sp>
      <p:sp>
        <p:nvSpPr>
          <p:cNvPr id="34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723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91F8B-B7C8-4631-EAF9-65D8FB1F4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60" y="330128"/>
            <a:ext cx="11096739" cy="624651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146 – Rename Quarterly Stability Assessment and Modify the Assessment Schedule </a:t>
            </a:r>
          </a:p>
          <a:p>
            <a:pPr lvl="1">
              <a:lnSpc>
                <a:spcPct val="100000"/>
              </a:lnSpc>
            </a:pPr>
            <a:r>
              <a:rPr lang="en-US" sz="2100" dirty="0"/>
              <a:t>ERCOT introduced the PGRR; Cycle will change from every four months to every three months. </a:t>
            </a:r>
          </a:p>
          <a:p>
            <a:pPr lvl="1">
              <a:lnSpc>
                <a:spcPct val="100000"/>
              </a:lnSpc>
            </a:pPr>
            <a:r>
              <a:rPr lang="en-US" sz="2100" dirty="0"/>
              <a:t>The complexity of the QSA studies have increased as well as the number of generators and now large load assessments are part of the QSA.</a:t>
            </a:r>
          </a:p>
          <a:p>
            <a:pPr lvl="1">
              <a:lnSpc>
                <a:spcPct val="100000"/>
              </a:lnSpc>
            </a:pPr>
            <a:r>
              <a:rPr lang="en-US" sz="2100" dirty="0"/>
              <a:t>There is a 45-day model submission deadline aligning with the generator requirements. </a:t>
            </a:r>
          </a:p>
          <a:p>
            <a:pPr lvl="1">
              <a:lnSpc>
                <a:spcPct val="100000"/>
              </a:lnSpc>
            </a:pPr>
            <a:r>
              <a:rPr lang="en-US" sz="2100" dirty="0"/>
              <a:t>ERCOT is looking to see if new technologies can help. In the past they have tried to add more resources and computing power to help with the QSA. </a:t>
            </a:r>
          </a:p>
          <a:p>
            <a:pPr lvl="1">
              <a:lnSpc>
                <a:spcPct val="100000"/>
              </a:lnSpc>
            </a:pPr>
            <a:r>
              <a:rPr lang="en-US" sz="2100" dirty="0"/>
              <a:t>Pattern commented that resource adequacy concerns and the decreased timeline could impact generation development. </a:t>
            </a:r>
          </a:p>
          <a:p>
            <a:pPr lvl="1">
              <a:lnSpc>
                <a:spcPct val="100000"/>
              </a:lnSpc>
            </a:pPr>
            <a:r>
              <a:rPr lang="en-US" sz="2100" dirty="0"/>
              <a:t>ERCOT commented revision needed as temporary measure to facilitate study progression while balancing objectives of the study.</a:t>
            </a:r>
          </a:p>
          <a:p>
            <a:pPr lvl="1"/>
            <a:r>
              <a:rPr lang="en-US" sz="2100" dirty="0"/>
              <a:t>Southern Power reviewed comments and had minor edits. ERCOT to review and fix errors as suggested by Southern Power. </a:t>
            </a:r>
          </a:p>
          <a:p>
            <a:pPr lvl="1"/>
            <a:r>
              <a:rPr lang="en-US" sz="2100" dirty="0"/>
              <a:t>ERCOT would like stakeholder input on the two options for the transition plan.</a:t>
            </a:r>
          </a:p>
          <a:p>
            <a:pPr lvl="1"/>
            <a:r>
              <a:rPr lang="en-US" sz="2100" dirty="0"/>
              <a:t>PGRR moved to ROS for a vote with the Southern Power edits. </a:t>
            </a:r>
          </a:p>
          <a:p>
            <a:pPr marL="457200" lvl="1" indent="0">
              <a:buNone/>
            </a:pPr>
            <a:endParaRPr lang="en-US" sz="2100" dirty="0"/>
          </a:p>
          <a:p>
            <a:pPr marL="457200" lvl="1" indent="0">
              <a:buNone/>
            </a:pPr>
            <a:endParaRPr lang="en-US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70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723D6-E283-7EC9-EB2B-AD28C08BF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E980D-2C42-3C0C-BE9B-3DCE7BC8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60" y="330128"/>
            <a:ext cx="11096739" cy="624651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147 - Allowable Non-Consequential Load Loss Alignment -Rayburn County Electric Cooperative</a:t>
            </a:r>
          </a:p>
          <a:p>
            <a:pPr lvl="1">
              <a:spcAft>
                <a:spcPts val="1200"/>
              </a:spcAft>
            </a:pPr>
            <a:r>
              <a:rPr lang="en-US" sz="2100" dirty="0"/>
              <a:t>NERC mandates long lead time equipment availability as part of the TPL and ERCOTs current definition are more restrictive.	</a:t>
            </a:r>
          </a:p>
          <a:p>
            <a:pPr lvl="1">
              <a:spcAft>
                <a:spcPts val="1200"/>
              </a:spcAft>
            </a:pPr>
            <a:r>
              <a:rPr lang="en-US" sz="2100" dirty="0"/>
              <a:t>NERC allows for non-consequential load loss and would like to align the ERCOT guidelines to match NERC TPL standards permitting more planning flexibility and operational practicality.</a:t>
            </a:r>
          </a:p>
          <a:p>
            <a:pPr lvl="1">
              <a:spcAft>
                <a:spcPts val="1200"/>
              </a:spcAft>
            </a:pPr>
            <a:r>
              <a:rPr lang="en-US" sz="2100" dirty="0"/>
              <a:t>Discussion about managing non-consequential load loss as an operational solution instead of immediate project planning. </a:t>
            </a:r>
          </a:p>
          <a:p>
            <a:pPr lvl="1">
              <a:spcAft>
                <a:spcPts val="1200"/>
              </a:spcAft>
            </a:pPr>
            <a:r>
              <a:rPr lang="en-US" sz="2100" dirty="0"/>
              <a:t>Oncor will reach out to Rayburn on alternative solutions and new language.</a:t>
            </a:r>
          </a:p>
          <a:p>
            <a:pPr lvl="1">
              <a:spcAft>
                <a:spcPts val="1200"/>
              </a:spcAft>
            </a:pPr>
            <a:r>
              <a:rPr lang="en-US" sz="2100" dirty="0"/>
              <a:t>PGRR tabled for another month.</a:t>
            </a:r>
          </a:p>
          <a:p>
            <a:pPr marL="457200" lvl="1" indent="0">
              <a:buNone/>
            </a:pPr>
            <a:endParaRPr lang="en-US" sz="2300" dirty="0"/>
          </a:p>
          <a:p>
            <a:pPr lvl="1"/>
            <a:endParaRPr lang="en-US" sz="2100" dirty="0"/>
          </a:p>
          <a:p>
            <a:pPr marL="457200" lvl="1" indent="0">
              <a:buNone/>
            </a:pPr>
            <a:endParaRPr lang="en-US" sz="2100" dirty="0"/>
          </a:p>
          <a:p>
            <a:pPr marL="457200" lvl="1" indent="0">
              <a:buNone/>
            </a:pPr>
            <a:endParaRPr lang="en-US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423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C4ADA-C2F9-0840-D92F-997CF2439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753A5-0402-C05A-8BFB-310EEF06E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60" y="330128"/>
            <a:ext cx="11096739" cy="6246518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122 –  Reliability Performance Criteria for Loss of Load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ERCOT presented the proposed criteria to address new reliability risks due to significant load loss and system wide stability concerns.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Concerns over significant load growth and from recent VRT assessment identifying load groups at risk of large load loss.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Discussion of activities since PGRR 122 was filed with the approval of PGRR 115 and NOGRR 282 addressing ride through concerns for large computational loads.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Several assessments conducted that determine maximum load loss threshold at 3200 MW.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Introduction of new section called maximum load loss criteria and framework to include transmission measures including a $200 million cap, and operational mitigations.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Discussion at PLWG over potential solutions and the dollar cap as well as battery charging factoring into frequency issues.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PGRR will remain tabled at PLWG while ERCOT engages stakeholder at PLWG and DWG</a:t>
            </a:r>
          </a:p>
          <a:p>
            <a:pPr marL="457200" lvl="1" indent="0">
              <a:buNone/>
            </a:pPr>
            <a:endParaRPr lang="en-US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951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02B0E-391F-01A1-B600-8A2A16535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55024-B1AD-0B53-C2BD-E6CAACC75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60" y="330128"/>
            <a:ext cx="11096739" cy="624651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130 - Related to NPRR 1295, GTC Exit Solutions</a:t>
            </a:r>
          </a:p>
          <a:p>
            <a:pPr lvl="1">
              <a:spcAft>
                <a:spcPts val="1200"/>
              </a:spcAft>
            </a:pPr>
            <a:r>
              <a:rPr lang="en-US" sz="2100" dirty="0"/>
              <a:t>Sponsor suggested if NPRR language can be agreed upon then this PGRR can be withdrawn with focus on NPRR 1295</a:t>
            </a:r>
          </a:p>
          <a:p>
            <a:pPr lvl="1">
              <a:spcAft>
                <a:spcPts val="1200"/>
              </a:spcAft>
            </a:pPr>
            <a:r>
              <a:rPr lang="en-US" sz="2100" dirty="0"/>
              <a:t>Discussion regarding bottled up generation. </a:t>
            </a:r>
          </a:p>
          <a:p>
            <a:pPr lvl="1">
              <a:spcAft>
                <a:spcPts val="1200"/>
              </a:spcAft>
            </a:pPr>
            <a:r>
              <a:rPr lang="en-US" sz="2100" dirty="0"/>
              <a:t>ERCOT expressed concerns about the feasibility and vagueness of the additional language. </a:t>
            </a:r>
          </a:p>
          <a:p>
            <a:pPr lvl="1">
              <a:spcAft>
                <a:spcPts val="1200"/>
              </a:spcAft>
            </a:pPr>
            <a:r>
              <a:rPr lang="en-US" sz="2100" dirty="0"/>
              <a:t>Concerns from stakeholders regarding persistent GTC’s and slow mitigation process. </a:t>
            </a:r>
          </a:p>
          <a:p>
            <a:pPr lvl="1">
              <a:spcAft>
                <a:spcPts val="1200"/>
              </a:spcAft>
            </a:pPr>
            <a:r>
              <a:rPr lang="en-US" sz="2100" dirty="0"/>
              <a:t>PGRR tabled for another month.</a:t>
            </a:r>
          </a:p>
          <a:p>
            <a:pPr marL="457200" lvl="1" indent="0">
              <a:buNone/>
            </a:pPr>
            <a:endParaRPr lang="en-US" sz="2300" dirty="0"/>
          </a:p>
          <a:p>
            <a:pPr lvl="1"/>
            <a:endParaRPr lang="en-US" sz="2100" dirty="0"/>
          </a:p>
          <a:p>
            <a:pPr marL="457200" lvl="1" indent="0">
              <a:buNone/>
            </a:pPr>
            <a:endParaRPr lang="en-US" sz="2100" dirty="0"/>
          </a:p>
          <a:p>
            <a:pPr marL="457200" lvl="1" indent="0">
              <a:buNone/>
            </a:pPr>
            <a:endParaRPr lang="en-US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036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D6BC9-5DBE-190A-885D-376CAD2A4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DD873-B894-BCBD-2455-35B57D922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60" y="330128"/>
            <a:ext cx="11096739" cy="6246518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140 – Related to NPRR1317, Creation of Non-Settled Generator (NSG) and Clarification of the Types, Usage, and Registration of Distributed Generation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The PGRR was moved to ROS for vote in June.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Brief discussion at PLWG regarding concerns raised by Vistra and the aim to prevent the NSG from exporting onto the grid.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ERCOT is reviewing the comments internally and may potentially file comments on the NPRR or the PGRR or both.</a:t>
            </a:r>
          </a:p>
        </p:txBody>
      </p:sp>
    </p:spTree>
    <p:extLst>
      <p:ext uri="{BB962C8B-B14F-4D97-AF65-F5344CB8AC3E}">
        <p14:creationId xmlns:p14="http://schemas.microsoft.com/office/powerpoint/2010/main" val="3310899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A4038-2D35-ED52-34DC-9682B604B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8A3E4-9F40-3175-E339-34E68912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493" y="188691"/>
            <a:ext cx="11210925" cy="6480618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142 – </a:t>
            </a:r>
            <a:r>
              <a:rPr lang="en-US" b="1" dirty="0"/>
              <a:t>In-Kind Definition for Generation</a:t>
            </a:r>
            <a:endParaRPr lang="en-US" sz="2400" b="1" dirty="0"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PGRR moved to ROS for vote and negotiations on going regarding language.</a:t>
            </a:r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144 –  Dynamic Model Submission and Review Requirements for Large Loads Including Large Electronic Loads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ERCOT provided an update regarding presentation made at LLWG the prior week.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ERCOT adjusted the PGRR language and LLWG accepted the latest revision of the changes as well as the Data Center Coalition.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2100" dirty="0"/>
              <a:t>PGRR144 moved to ROS for a vote.</a:t>
            </a:r>
          </a:p>
          <a:p>
            <a:pPr marL="457200" lvl="1" indent="0">
              <a:spcAft>
                <a:spcPts val="1200"/>
              </a:spcAft>
              <a:buFont typeface="Arial" panose="020B0604020202020204" pitchFamily="34" charset="0"/>
              <a:buNone/>
            </a:pPr>
            <a:endParaRPr lang="en-US" b="1" dirty="0">
              <a:cs typeface="Times New Roman" panose="02020603050405020304" pitchFamily="18" charset="0"/>
            </a:endParaRPr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1671778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4E07F-5D54-F862-4852-B377716A1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702" y="261910"/>
            <a:ext cx="10515600" cy="6334180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Tabled Items</a:t>
            </a:r>
            <a:endParaRPr lang="en-US" sz="2100" b="1" dirty="0">
              <a:cs typeface="Times New Roman" panose="02020603050405020304" pitchFamily="18" charset="0"/>
            </a:endParaRP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PGRR 126- Related to NPRR 1284.</a:t>
            </a: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PGRR 124 - ESR Maintenance Exception to Modifications- Sponsor would like to continue to table while they have conversations with ERCOT.</a:t>
            </a:r>
          </a:p>
          <a:p>
            <a:pPr marL="0" indent="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Nominations for Vice Chair </a:t>
            </a: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Two candidates for Vice-Chair</a:t>
            </a:r>
          </a:p>
          <a:p>
            <a:pPr lvl="1"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Kiran Kota with Infinium and Evan Neel with </a:t>
            </a:r>
            <a:r>
              <a:rPr lang="en-US" sz="2100" dirty="0" err="1">
                <a:cs typeface="Times New Roman" panose="02020603050405020304" pitchFamily="18" charset="0"/>
              </a:rPr>
              <a:t>Lancium</a:t>
            </a:r>
            <a:r>
              <a:rPr lang="en-US" sz="2100" dirty="0">
                <a:cs typeface="Times New Roman" panose="02020603050405020304" pitchFamily="18" charset="0"/>
              </a:rPr>
              <a:t>.</a:t>
            </a:r>
          </a:p>
          <a:p>
            <a:pPr lvl="1"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PLWG requests two Vice-Chairs for the remainder of 2026 with the intention of one of the Vice-Chairs moving to Chair in 2027.</a:t>
            </a:r>
          </a:p>
          <a:p>
            <a:pPr marL="0" indent="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endParaRPr lang="en-US" sz="2100" dirty="0">
              <a:cs typeface="Times New Roman" panose="02020603050405020304" pitchFamily="18" charset="0"/>
            </a:endParaRPr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848368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EEDE-776B-A351-B35D-59A1A255C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13" y="2485755"/>
            <a:ext cx="10515600" cy="1325563"/>
          </a:xfrm>
        </p:spPr>
        <p:txBody>
          <a:bodyPr/>
          <a:lstStyle/>
          <a:p>
            <a:r>
              <a:rPr lang="en-US" dirty="0"/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3845491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kzNmUyMmQ1LTQ1YTctNGNiNy05NWFiLTFhYThjN2M4ODc4OS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NzExNDI8L1VzZXJOYW1lPjxEYXRlVGltZT44LzUvMjAyNSA5OjQ2OjQxIFBNPC9EYXRlVGltZT48TGFiZWxTdHJpbmc+VW5jYXRlZ29yaXplZDwvTGFiZWxTdHJpbmc+PC9pdGVtPjxpdGVtPjxzaXNsIHNpc2xWZXJzaW9uPSIwIiBwb2xpY3k9ImU5YzBiOGQ3LWJkYjQtNGZkMy1iNjJhLWY1MDMyN2FhZWZjZSIgb3JpZ2luPSJ1c2VyU2VsZWN0ZWQiPjxlbGVtZW50IHVpZD0iYzVmOGViMTItNWIyNy00MzlkLWFhYTYtMzQwMmFmNjI2ZmEzIiB2YWx1ZT0iIiB4bWxucz0iaHR0cDovL3d3dy5ib2xkb25qYW1lcy5jb20vMjAwOC8wMS9zaWUvaW50ZXJuYWwvbGFiZWwiIC8+PGVsZW1lbnQgdWlkPSJkMTRmNWMzNi1mNDRhLTQzMTUtYjQzOC0wMDVjZmU4ZjA2OWYiIHZhbHVlPSIiIHhtbG5zPSJodHRwOi8vd3d3LmJvbGRvbmphbWVzLmNvbS8yMDA4LzAxL3NpZS9pbnRlcm5hbC9sYWJlbCIgLz48L3Npc2w+PFVzZXJOYW1lPkNPUlBcczI0NTUxMTwvVXNlck5hbWU+PERhdGVUaW1lPjEyLzIvMjAyNSAxMjoxNDowOSBBTTwvRGF0ZVRpbWU+PExhYmVsU3RyaW5nPkFFUCBQdWJsaWM8L0xhYmVsU3RyaW5nPjwvaXRlbT48L2xhYmVsSGlzdG9yeT4=</Value>
</WrappedLabelHistory>
</file>

<file path=customXml/item2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Props1.xml><?xml version="1.0" encoding="utf-8"?>
<ds:datastoreItem xmlns:ds="http://schemas.openxmlformats.org/officeDocument/2006/customXml" ds:itemID="{5C5FAABD-A7BB-49A3-93EE-0F642ECD601E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9049B333-5A55-49D2-9F37-0651042F2779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2657</TotalTime>
  <Words>746</Words>
  <Application>Microsoft Office PowerPoint</Application>
  <PresentationFormat>Widescreen</PresentationFormat>
  <Paragraphs>64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Times New Roman</vt:lpstr>
      <vt:lpstr>Office Theme</vt:lpstr>
      <vt:lpstr>July PLWG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 ?</vt:lpstr>
    </vt:vector>
  </TitlesOfParts>
  <Company>American Electric Power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J Rasmussen</dc:creator>
  <cp:lastModifiedBy>Mina Y Turner</cp:lastModifiedBy>
  <cp:revision>70</cp:revision>
  <dcterms:created xsi:type="dcterms:W3CDTF">2025-08-05T21:34:12Z</dcterms:created>
  <dcterms:modified xsi:type="dcterms:W3CDTF">2026-07-06T23:28:10Z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1f4bbefc-9c7a-432d-a0fb-f215af837196</vt:lpwstr>
  </property>
  <property fmtid="{D5CDD505-2E9C-101B-9397-08002B2CF9AE}" pid="3" name="bjClsUserRVM">
    <vt:lpwstr>[]</vt:lpwstr>
  </property>
  <property fmtid="{D5CDD505-2E9C-101B-9397-08002B2CF9AE}" pid="4" name="bjSaver">
    <vt:lpwstr>qu1yRNhOSqe/tY/UzWUq4LhMNMFil54C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6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7" name="bjDocumentSecurityLabel">
    <vt:lpwstr>AEP Public</vt:lpwstr>
  </property>
  <property fmtid="{D5CDD505-2E9C-101B-9397-08002B2CF9AE}" pid="8" name="MSIP_Label_5c34e43d-0b77-4b2c-b224-1b46981ccfdb_SiteId">
    <vt:lpwstr>15f3c881-6b03-4ff6-8559-77bf5177818f</vt:lpwstr>
  </property>
  <property fmtid="{D5CDD505-2E9C-101B-9397-08002B2CF9AE}" pid="9" name="MSIP_Label_5c34e43d-0b77-4b2c-b224-1b46981ccfdb_Name">
    <vt:lpwstr>AEP Public</vt:lpwstr>
  </property>
  <property fmtid="{D5CDD505-2E9C-101B-9397-08002B2CF9AE}" pid="10" name="MSIP_Label_5c34e43d-0b77-4b2c-b224-1b46981ccfdb_Enabled">
    <vt:lpwstr>true</vt:lpwstr>
  </property>
  <property fmtid="{D5CDD505-2E9C-101B-9397-08002B2CF9AE}" pid="11" name="bjLabelHistoryID">
    <vt:lpwstr>{5C5FAABD-A7BB-49A3-93EE-0F642ECD601E}</vt:lpwstr>
  </property>
  <property fmtid="{D5CDD505-2E9C-101B-9397-08002B2CF9AE}" pid="12" name="bjpmDocIH">
    <vt:lpwstr>o3YjrXYXRlfLBgCaCyhgVM3HRrs8ITz0</vt:lpwstr>
  </property>
</Properties>
</file>