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5" r:id="rId4"/>
    <p:sldMasterId id="2147483764" r:id="rId5"/>
  </p:sldMasterIdLst>
  <p:notesMasterIdLst>
    <p:notesMasterId r:id="rId29"/>
  </p:notesMasterIdLst>
  <p:handoutMasterIdLst>
    <p:handoutMasterId r:id="rId30"/>
  </p:handoutMasterIdLst>
  <p:sldIdLst>
    <p:sldId id="543" r:id="rId6"/>
    <p:sldId id="2147478796" r:id="rId7"/>
    <p:sldId id="3021" r:id="rId8"/>
    <p:sldId id="546" r:id="rId9"/>
    <p:sldId id="2147478813" r:id="rId10"/>
    <p:sldId id="2147478805" r:id="rId11"/>
    <p:sldId id="547" r:id="rId12"/>
    <p:sldId id="2147478802" r:id="rId13"/>
    <p:sldId id="2147478800" r:id="rId14"/>
    <p:sldId id="2147478801" r:id="rId15"/>
    <p:sldId id="2147478812" r:id="rId16"/>
    <p:sldId id="2147478810" r:id="rId17"/>
    <p:sldId id="2147478806" r:id="rId18"/>
    <p:sldId id="2147478811" r:id="rId19"/>
    <p:sldId id="2147478807" r:id="rId20"/>
    <p:sldId id="2147478808" r:id="rId21"/>
    <p:sldId id="2147478809" r:id="rId22"/>
    <p:sldId id="273" r:id="rId23"/>
    <p:sldId id="2147478781" r:id="rId24"/>
    <p:sldId id="2147478784" r:id="rId25"/>
    <p:sldId id="2147478782" r:id="rId26"/>
    <p:sldId id="2147478794" r:id="rId27"/>
    <p:sldId id="2147478795" r:id="rId2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Section" id="{EAADFC70-D61D-4656-8B06-8883CD9AA798}">
          <p14:sldIdLst>
            <p14:sldId id="543"/>
            <p14:sldId id="2147478796"/>
            <p14:sldId id="3021"/>
            <p14:sldId id="546"/>
            <p14:sldId id="2147478813"/>
            <p14:sldId id="2147478805"/>
            <p14:sldId id="547"/>
            <p14:sldId id="2147478802"/>
            <p14:sldId id="2147478800"/>
            <p14:sldId id="2147478801"/>
            <p14:sldId id="2147478812"/>
            <p14:sldId id="2147478810"/>
            <p14:sldId id="2147478806"/>
            <p14:sldId id="2147478811"/>
            <p14:sldId id="2147478807"/>
            <p14:sldId id="2147478808"/>
            <p14:sldId id="2147478809"/>
            <p14:sldId id="273"/>
            <p14:sldId id="2147478781"/>
            <p14:sldId id="2147478784"/>
            <p14:sldId id="2147478782"/>
            <p14:sldId id="2147478794"/>
            <p14:sldId id="214747879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1371629-8DF8-985A-9BA3-A1FAD0C8660D}" name="Gross, Katherine" initials="KG" userId="S::Katherine.Gross@ercot.com::2e3d3c15-67b5-4801-aa12-b42921cd6e67" providerId="AD"/>
  <p188:author id="{F24CEF7A-2E4C-9E46-94A3-5D31EB18D995}" name="Webster, Trudi" initials="WT" userId="S::trudi.webster@ercot.com::8d3e025b-0265-4fbd-b136-a7bc92c16fd8" providerId="AD"/>
  <p188:author id="{A1A611C0-580D-8CEE-432E-BD197FCC0B9E}" name="Lyakhovets, Olha" initials="OL" userId="S::Olha.Lyakhovets@ercot.com::166ff867-0cd3-4db8-a739-f40a5de32105" providerId="AD"/>
  <p188:author id="{FAF841F7-8C07-BB5D-903B-88FBBF7ABABF}" name="Webster, Trudi" initials="WT" userId="S::Trudi.Webster@ercot.com::8d3e025b-0265-4fbd-b136-a7bc92c16fd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1A1C"/>
    <a:srgbClr val="D8F2F6"/>
    <a:srgbClr val="005763"/>
    <a:srgbClr val="E6EBEF"/>
    <a:srgbClr val="747474"/>
    <a:srgbClr val="B1E5ED"/>
    <a:srgbClr val="E16823"/>
    <a:srgbClr val="9E170D"/>
    <a:srgbClr val="5B6770"/>
    <a:srgbClr val="789D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05BFEB-ADEA-4CE0-B137-5BD18AF196FA}" v="7" dt="2026-07-07T20:15:03.4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192" y="254"/>
      </p:cViewPr>
      <p:guideLst>
        <p:guide orient="horz" pos="2160"/>
        <p:guide pos="3840"/>
      </p:guideLst>
    </p:cSldViewPr>
  </p:slideViewPr>
  <p:notesTextViewPr>
    <p:cViewPr>
      <p:scale>
        <a:sx n="1" d="1"/>
        <a:sy n="1" d="1"/>
      </p:scale>
      <p:origin x="0" y="0"/>
    </p:cViewPr>
  </p:notesTextViewPr>
  <p:sorterViewPr>
    <p:cViewPr>
      <p:scale>
        <a:sx n="100" d="100"/>
        <a:sy n="100" d="100"/>
      </p:scale>
      <p:origin x="0" y="-7664"/>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37"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handoutMaster" Target="handoutMasters/handoutMaster1.xml"/><Relationship Id="rId35" Type="http://schemas.microsoft.com/office/2016/11/relationships/changesInfo" Target="changesInfos/changesInfo1.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terson, Mark" userId="4cc71d30-c124-40d7-941f-9a9d8eec92d0" providerId="ADAL" clId="{2939AAED-8099-42F2-A722-C053E1CBDE4B}"/>
    <pc:docChg chg="undo custSel addSld modSld sldOrd modSection">
      <pc:chgData name="Patterson, Mark" userId="4cc71d30-c124-40d7-941f-9a9d8eec92d0" providerId="ADAL" clId="{2939AAED-8099-42F2-A722-C053E1CBDE4B}" dt="2026-07-07T20:15:15.609" v="2576" actId="20577"/>
      <pc:docMkLst>
        <pc:docMk/>
      </pc:docMkLst>
      <pc:sldChg chg="modSp mod">
        <pc:chgData name="Patterson, Mark" userId="4cc71d30-c124-40d7-941f-9a9d8eec92d0" providerId="ADAL" clId="{2939AAED-8099-42F2-A722-C053E1CBDE4B}" dt="2026-07-07T20:15:15.609" v="2576" actId="20577"/>
        <pc:sldMkLst>
          <pc:docMk/>
          <pc:sldMk cId="671039092" sldId="543"/>
        </pc:sldMkLst>
        <pc:spChg chg="mod">
          <ac:chgData name="Patterson, Mark" userId="4cc71d30-c124-40d7-941f-9a9d8eec92d0" providerId="ADAL" clId="{2939AAED-8099-42F2-A722-C053E1CBDE4B}" dt="2026-07-07T13:48:41.114" v="1693" actId="14100"/>
          <ac:spMkLst>
            <pc:docMk/>
            <pc:sldMk cId="671039092" sldId="543"/>
            <ac:spMk id="3" creationId="{EB2F79F2-B3BA-8940-842B-E7FE18726898}"/>
          </ac:spMkLst>
        </pc:spChg>
        <pc:spChg chg="mod">
          <ac:chgData name="Patterson, Mark" userId="4cc71d30-c124-40d7-941f-9a9d8eec92d0" providerId="ADAL" clId="{2939AAED-8099-42F2-A722-C053E1CBDE4B}" dt="2026-07-07T20:15:15.609" v="2576" actId="20577"/>
          <ac:spMkLst>
            <pc:docMk/>
            <pc:sldMk cId="671039092" sldId="543"/>
            <ac:spMk id="5" creationId="{5AAD2078-6202-33D3-A625-5F377F5041A4}"/>
          </ac:spMkLst>
        </pc:spChg>
      </pc:sldChg>
      <pc:sldChg chg="addSp delSp modSp mod ord">
        <pc:chgData name="Patterson, Mark" userId="4cc71d30-c124-40d7-941f-9a9d8eec92d0" providerId="ADAL" clId="{2939AAED-8099-42F2-A722-C053E1CBDE4B}" dt="2026-07-07T13:39:03.306" v="1423"/>
        <pc:sldMkLst>
          <pc:docMk/>
          <pc:sldMk cId="3284828823" sldId="546"/>
        </pc:sldMkLst>
        <pc:spChg chg="add mod">
          <ac:chgData name="Patterson, Mark" userId="4cc71d30-c124-40d7-941f-9a9d8eec92d0" providerId="ADAL" clId="{2939AAED-8099-42F2-A722-C053E1CBDE4B}" dt="2026-07-06T17:32:19.276" v="1414" actId="1076"/>
          <ac:spMkLst>
            <pc:docMk/>
            <pc:sldMk cId="3284828823" sldId="546"/>
            <ac:spMk id="5" creationId="{016234FC-0D02-0E07-207F-F09E9217C952}"/>
          </ac:spMkLst>
        </pc:spChg>
        <pc:spChg chg="mod">
          <ac:chgData name="Patterson, Mark" userId="4cc71d30-c124-40d7-941f-9a9d8eec92d0" providerId="ADAL" clId="{2939AAED-8099-42F2-A722-C053E1CBDE4B}" dt="2026-07-06T17:32:25.398" v="1415" actId="1076"/>
          <ac:spMkLst>
            <pc:docMk/>
            <pc:sldMk cId="3284828823" sldId="546"/>
            <ac:spMk id="9" creationId="{5138383A-C8E9-96CE-6F98-DFD3B5C2779B}"/>
          </ac:spMkLst>
        </pc:spChg>
        <pc:graphicFrameChg chg="add mod modGraphic">
          <ac:chgData name="Patterson, Mark" userId="4cc71d30-c124-40d7-941f-9a9d8eec92d0" providerId="ADAL" clId="{2939AAED-8099-42F2-A722-C053E1CBDE4B}" dt="2026-07-06T17:27:30.520" v="1107" actId="20577"/>
          <ac:graphicFrameMkLst>
            <pc:docMk/>
            <pc:sldMk cId="3284828823" sldId="546"/>
            <ac:graphicFrameMk id="4" creationId="{49CD7C16-38CE-8C94-547F-9CE38566232A}"/>
          </ac:graphicFrameMkLst>
        </pc:graphicFrameChg>
        <pc:picChg chg="del">
          <ac:chgData name="Patterson, Mark" userId="4cc71d30-c124-40d7-941f-9a9d8eec92d0" providerId="ADAL" clId="{2939AAED-8099-42F2-A722-C053E1CBDE4B}" dt="2026-07-06T16:18:50.798" v="0" actId="478"/>
          <ac:picMkLst>
            <pc:docMk/>
            <pc:sldMk cId="3284828823" sldId="546"/>
            <ac:picMk id="11" creationId="{15216937-A274-051F-605D-C3810205DC56}"/>
          </ac:picMkLst>
        </pc:picChg>
      </pc:sldChg>
      <pc:sldChg chg="modSp mod">
        <pc:chgData name="Patterson, Mark" userId="4cc71d30-c124-40d7-941f-9a9d8eec92d0" providerId="ADAL" clId="{2939AAED-8099-42F2-A722-C053E1CBDE4B}" dt="2026-07-07T13:46:24.723" v="1664" actId="20577"/>
        <pc:sldMkLst>
          <pc:docMk/>
          <pc:sldMk cId="3696875621" sldId="3021"/>
        </pc:sldMkLst>
        <pc:spChg chg="mod">
          <ac:chgData name="Patterson, Mark" userId="4cc71d30-c124-40d7-941f-9a9d8eec92d0" providerId="ADAL" clId="{2939AAED-8099-42F2-A722-C053E1CBDE4B}" dt="2026-07-07T13:46:24.723" v="1664" actId="20577"/>
          <ac:spMkLst>
            <pc:docMk/>
            <pc:sldMk cId="3696875621" sldId="3021"/>
            <ac:spMk id="2" creationId="{9654115A-1AC7-1169-A7AB-0A0BD1926462}"/>
          </ac:spMkLst>
        </pc:spChg>
        <pc:spChg chg="mod">
          <ac:chgData name="Patterson, Mark" userId="4cc71d30-c124-40d7-941f-9a9d8eec92d0" providerId="ADAL" clId="{2939AAED-8099-42F2-A722-C053E1CBDE4B}" dt="2026-07-07T13:41:20.767" v="1436" actId="20577"/>
          <ac:spMkLst>
            <pc:docMk/>
            <pc:sldMk cId="3696875621" sldId="3021"/>
            <ac:spMk id="4" creationId="{CEA4C563-865B-B845-0EE3-7B13894EC409}"/>
          </ac:spMkLst>
        </pc:spChg>
      </pc:sldChg>
      <pc:sldChg chg="ord">
        <pc:chgData name="Patterson, Mark" userId="4cc71d30-c124-40d7-941f-9a9d8eec92d0" providerId="ADAL" clId="{2939AAED-8099-42F2-A722-C053E1CBDE4B}" dt="2026-07-07T20:14:43.449" v="2565"/>
        <pc:sldMkLst>
          <pc:docMk/>
          <pc:sldMk cId="3791620282" sldId="2147478805"/>
        </pc:sldMkLst>
      </pc:sldChg>
      <pc:sldChg chg="addSp delSp modSp new mod">
        <pc:chgData name="Patterson, Mark" userId="4cc71d30-c124-40d7-941f-9a9d8eec92d0" providerId="ADAL" clId="{2939AAED-8099-42F2-A722-C053E1CBDE4B}" dt="2026-07-07T20:10:48.366" v="2559" actId="20577"/>
        <pc:sldMkLst>
          <pc:docMk/>
          <pc:sldMk cId="3284965936" sldId="2147478813"/>
        </pc:sldMkLst>
        <pc:spChg chg="mod">
          <ac:chgData name="Patterson, Mark" userId="4cc71d30-c124-40d7-941f-9a9d8eec92d0" providerId="ADAL" clId="{2939AAED-8099-42F2-A722-C053E1CBDE4B}" dt="2026-07-07T19:46:46.995" v="1874" actId="1076"/>
          <ac:spMkLst>
            <pc:docMk/>
            <pc:sldMk cId="3284965936" sldId="2147478813"/>
            <ac:spMk id="2" creationId="{CA875078-FEFA-3050-0E0D-63C2550166CC}"/>
          </ac:spMkLst>
        </pc:spChg>
        <pc:spChg chg="add del mod">
          <ac:chgData name="Patterson, Mark" userId="4cc71d30-c124-40d7-941f-9a9d8eec92d0" providerId="ADAL" clId="{2939AAED-8099-42F2-A722-C053E1CBDE4B}" dt="2026-07-07T19:47:14.072" v="1877"/>
          <ac:spMkLst>
            <pc:docMk/>
            <pc:sldMk cId="3284965936" sldId="2147478813"/>
            <ac:spMk id="4" creationId="{18844106-F928-5DE0-872F-C1BDBDF8DDBB}"/>
          </ac:spMkLst>
        </pc:spChg>
        <pc:spChg chg="add mod">
          <ac:chgData name="Patterson, Mark" userId="4cc71d30-c124-40d7-941f-9a9d8eec92d0" providerId="ADAL" clId="{2939AAED-8099-42F2-A722-C053E1CBDE4B}" dt="2026-07-07T20:10:48.366" v="2559" actId="20577"/>
          <ac:spMkLst>
            <pc:docMk/>
            <pc:sldMk cId="3284965936" sldId="2147478813"/>
            <ac:spMk id="6" creationId="{4273B7DE-A5CC-CF73-CB39-4C5C4D9D4D87}"/>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pivotSource>
    <c:name>[Time Period Suspension JunSep25.xlsx]JunSep25_Alternate current!PivotTable1</c:name>
    <c:fmtId val="35"/>
  </c:pivotSource>
  <c:chart>
    <c:autoTitleDeleted val="1"/>
    <c:pivotFmts>
      <c:pivotFmt>
        <c:idx val="0"/>
        <c:marker>
          <c:symbol val="none"/>
        </c:marker>
        <c:dLbl>
          <c:idx val="0"/>
          <c:delete val="1"/>
          <c:extLst>
            <c:ext xmlns:c15="http://schemas.microsoft.com/office/drawing/2012/chart" uri="{CE6537A1-D6FC-4f65-9D91-7224C49458BB}"/>
          </c:extLst>
        </c:dLbl>
      </c:pivotFmt>
      <c:pivotFmt>
        <c:idx val="1"/>
        <c:marker>
          <c:symbol val="none"/>
        </c:marker>
        <c:dLbl>
          <c:idx val="0"/>
          <c:delete val="1"/>
          <c:extLst>
            <c:ext xmlns:c15="http://schemas.microsoft.com/office/drawing/2012/chart" uri="{CE6537A1-D6FC-4f65-9D91-7224C49458BB}"/>
          </c:extLst>
        </c:dLbl>
      </c:pivotFmt>
      <c:pivotFmt>
        <c:idx val="2"/>
        <c:marker>
          <c:symbol val="none"/>
        </c:marker>
        <c:dLbl>
          <c:idx val="0"/>
          <c:delete val="1"/>
          <c:extLst>
            <c:ext xmlns:c15="http://schemas.microsoft.com/office/drawing/2012/chart" uri="{CE6537A1-D6FC-4f65-9D91-7224C49458BB}"/>
          </c:extLst>
        </c:dLbl>
      </c:pivotFmt>
      <c:pivotFmt>
        <c:idx val="3"/>
        <c:marker>
          <c:symbol val="none"/>
        </c:marker>
        <c:dLbl>
          <c:idx val="0"/>
          <c:delete val="1"/>
          <c:extLst>
            <c:ext xmlns:c15="http://schemas.microsoft.com/office/drawing/2012/chart" uri="{CE6537A1-D6FC-4f65-9D91-7224C49458BB}"/>
          </c:extLst>
        </c:dLbl>
      </c:pivotFmt>
      <c:pivotFmt>
        <c:idx val="4"/>
        <c:marker>
          <c:symbol val="none"/>
        </c:marker>
        <c:dLbl>
          <c:idx val="0"/>
          <c:delete val="1"/>
          <c:extLst>
            <c:ext xmlns:c15="http://schemas.microsoft.com/office/drawing/2012/chart" uri="{CE6537A1-D6FC-4f65-9D91-7224C49458BB}"/>
          </c:extLst>
        </c:dLbl>
      </c:pivotFmt>
      <c:pivotFmt>
        <c:idx val="5"/>
        <c:marker>
          <c:symbol val="none"/>
        </c:marker>
        <c:dLbl>
          <c:idx val="0"/>
          <c:delete val="1"/>
          <c:extLst>
            <c:ext xmlns:c15="http://schemas.microsoft.com/office/drawing/2012/chart" uri="{CE6537A1-D6FC-4f65-9D91-7224C49458BB}"/>
          </c:extLst>
        </c:dLbl>
      </c:pivotFmt>
      <c:pivotFmt>
        <c:idx val="6"/>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7"/>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8"/>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9"/>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0"/>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1"/>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2"/>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3"/>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4"/>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5"/>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6"/>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7"/>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8"/>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19"/>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0"/>
        <c:marker>
          <c:symbol val="none"/>
        </c:marker>
        <c:dLbl>
          <c:idx val="0"/>
          <c:spPr>
            <a:noFill/>
            <a:ln>
              <a:noFill/>
            </a:ln>
            <a:effectLst/>
          </c:spPr>
          <c:txPr>
            <a:bodyPr wrap="square" lIns="38100" tIns="19050" rIns="38100" bIns="19050" anchor="ctr">
              <a:spAutoFit/>
            </a:bodyPr>
            <a:lstStyle/>
            <a:p>
              <a:pPr>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1"/>
        <c:marker>
          <c:symbol val="none"/>
        </c:marker>
        <c:dLbl>
          <c:idx val="0"/>
          <c:spPr>
            <a:noFill/>
            <a:ln>
              <a:noFill/>
            </a:ln>
            <a:effectLst/>
          </c:spPr>
          <c:txPr>
            <a:bodyPr wrap="square" lIns="38100" tIns="19050" rIns="38100" bIns="19050" anchor="ctr">
              <a:spAutoFit/>
            </a:bodyPr>
            <a:lstStyle/>
            <a:p>
              <a:pPr>
                <a:defRPr sz="1200" b="1">
                  <a:solidFill>
                    <a:sysClr val="windowText" lastClr="000000"/>
                  </a:solidFill>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2"/>
        <c:marker>
          <c:symbol val="none"/>
        </c:marker>
        <c:dLbl>
          <c:idx val="0"/>
          <c:spPr>
            <a:noFill/>
            <a:ln>
              <a:noFill/>
            </a:ln>
            <a:effectLst/>
          </c:spPr>
          <c:txPr>
            <a:bodyPr wrap="square" lIns="38100" tIns="19050" rIns="38100" bIns="19050" anchor="ctr">
              <a:spAutoFit/>
            </a:bodyPr>
            <a:lstStyle/>
            <a:p>
              <a:pPr>
                <a:defRPr sz="1200" b="1">
                  <a:solidFill>
                    <a:sysClr val="windowText" lastClr="000000"/>
                  </a:solidFill>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
        <c:idx val="23"/>
        <c:marker>
          <c:symbol val="none"/>
        </c:marker>
        <c:dLbl>
          <c:idx val="0"/>
          <c:spPr>
            <a:noFill/>
            <a:ln>
              <a:noFill/>
            </a:ln>
            <a:effectLst/>
          </c:spPr>
          <c:txPr>
            <a:bodyPr wrap="square" lIns="38100" tIns="19050" rIns="38100" bIns="19050" anchor="ctr">
              <a:spAutoFit/>
            </a:bodyPr>
            <a:lstStyle/>
            <a:p>
              <a:pPr>
                <a:defRPr sz="1200" b="1">
                  <a:solidFill>
                    <a:sysClr val="windowText" lastClr="000000"/>
                  </a:solidFill>
                </a:defRPr>
              </a:pPr>
              <a:endParaRPr lang="en-US"/>
            </a:p>
          </c:txPr>
          <c:showLegendKey val="0"/>
          <c:showVal val="1"/>
          <c:showCatName val="0"/>
          <c:showSerName val="0"/>
          <c:showPercent val="0"/>
          <c:showBubbleSize val="0"/>
          <c:extLst>
            <c:ext xmlns:c15="http://schemas.microsoft.com/office/drawing/2012/chart" uri="{CE6537A1-D6FC-4f65-9D91-7224C49458BB}"/>
          </c:extLst>
        </c:dLbl>
      </c:pivotFmt>
    </c:pivotFmts>
    <c:plotArea>
      <c:layout>
        <c:manualLayout>
          <c:layoutTarget val="inner"/>
          <c:xMode val="edge"/>
          <c:yMode val="edge"/>
          <c:x val="0.31677537808378181"/>
          <c:y val="1.8246827565934719E-2"/>
          <c:w val="0.65655292024937162"/>
          <c:h val="0.86407820247122158"/>
        </c:manualLayout>
      </c:layout>
      <c:barChart>
        <c:barDir val="bar"/>
        <c:grouping val="stacked"/>
        <c:varyColors val="0"/>
        <c:ser>
          <c:idx val="0"/>
          <c:order val="0"/>
          <c:tx>
            <c:strRef>
              <c:f>'JunSep25_Alternate current'!$B$4</c:f>
              <c:strCache>
                <c:ptCount val="1"/>
                <c:pt idx="0">
                  <c:v>Total</c:v>
                </c:pt>
              </c:strCache>
            </c:strRef>
          </c:tx>
          <c:invertIfNegative val="0"/>
          <c:dLbls>
            <c:spPr>
              <a:noFill/>
              <a:ln>
                <a:noFill/>
              </a:ln>
              <a:effectLst/>
            </c:spPr>
            <c:txPr>
              <a:bodyPr wrap="square" lIns="38100" tIns="19050" rIns="38100" bIns="19050" anchor="ctr">
                <a:spAutoFit/>
              </a:bodyPr>
              <a:lstStyle/>
              <a:p>
                <a:pPr>
                  <a:defRPr sz="1200" b="1">
                    <a:solidFill>
                      <a:sysClr val="windowText" lastClr="000000"/>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'JunSep25_Alternate current'!$A$5:$A$13</c:f>
              <c:strCache>
                <c:ptCount val="9"/>
                <c:pt idx="0">
                  <c:v>Other (23)</c:v>
                </c:pt>
                <c:pt idx="1">
                  <c:v>Oil and Gas (19)* </c:v>
                </c:pt>
                <c:pt idx="2">
                  <c:v>Office Building (6)</c:v>
                </c:pt>
                <c:pt idx="3">
                  <c:v>Medical/Healthcare Facility (Non-Critical Load) (3)</c:v>
                </c:pt>
                <c:pt idx="4">
                  <c:v>Manufacturing/Processing (Steel) (8)</c:v>
                </c:pt>
                <c:pt idx="5">
                  <c:v>Manufacturing/Processing  (69) *</c:v>
                </c:pt>
                <c:pt idx="6">
                  <c:v>Distribution Center (9)</c:v>
                </c:pt>
                <c:pt idx="7">
                  <c:v>Data Center (Crypto Mining) (56)</c:v>
                </c:pt>
                <c:pt idx="8">
                  <c:v>Chemical Plant (4)</c:v>
                </c:pt>
              </c:strCache>
            </c:strRef>
          </c:cat>
          <c:val>
            <c:numRef>
              <c:f>'JunSep25_Alternate current'!$B$5:$B$13</c:f>
              <c:numCache>
                <c:formatCode>General</c:formatCode>
                <c:ptCount val="9"/>
                <c:pt idx="0">
                  <c:v>3</c:v>
                </c:pt>
                <c:pt idx="1">
                  <c:v>4</c:v>
                </c:pt>
                <c:pt idx="2">
                  <c:v>1</c:v>
                </c:pt>
                <c:pt idx="3">
                  <c:v>1</c:v>
                </c:pt>
                <c:pt idx="4">
                  <c:v>1</c:v>
                </c:pt>
                <c:pt idx="5">
                  <c:v>7</c:v>
                </c:pt>
                <c:pt idx="6">
                  <c:v>1</c:v>
                </c:pt>
                <c:pt idx="7">
                  <c:v>11</c:v>
                </c:pt>
                <c:pt idx="8">
                  <c:v>1</c:v>
                </c:pt>
              </c:numCache>
            </c:numRef>
          </c:val>
          <c:extLst>
            <c:ext xmlns:c16="http://schemas.microsoft.com/office/drawing/2014/chart" uri="{C3380CC4-5D6E-409C-BE32-E72D297353CC}">
              <c16:uniqueId val="{00000000-9E09-4E2A-90C9-6C673673AF06}"/>
            </c:ext>
          </c:extLst>
        </c:ser>
        <c:dLbls>
          <c:showLegendKey val="0"/>
          <c:showVal val="0"/>
          <c:showCatName val="0"/>
          <c:showSerName val="0"/>
          <c:showPercent val="0"/>
          <c:showBubbleSize val="0"/>
        </c:dLbls>
        <c:gapWidth val="20"/>
        <c:overlap val="100"/>
        <c:axId val="9583249"/>
        <c:axId val="52973371"/>
        <c:extLst/>
      </c:barChart>
      <c:catAx>
        <c:axId val="9583249"/>
        <c:scaling>
          <c:orientation val="minMax"/>
        </c:scaling>
        <c:delete val="0"/>
        <c:axPos val="l"/>
        <c:title>
          <c:tx>
            <c:rich>
              <a:bodyPr/>
              <a:lstStyle/>
              <a:p>
                <a:pPr>
                  <a:defRPr sz="1400"/>
                </a:pPr>
                <a:r>
                  <a:rPr lang="en-US" sz="1400"/>
                  <a:t>Number</a:t>
                </a:r>
                <a:r>
                  <a:rPr lang="en-US" sz="1400" baseline="0"/>
                  <a:t> and Type of Load Description</a:t>
                </a:r>
                <a:endParaRPr lang="en-US" sz="1400"/>
              </a:p>
            </c:rich>
          </c:tx>
          <c:layout>
            <c:manualLayout>
              <c:xMode val="edge"/>
              <c:yMode val="edge"/>
              <c:x val="1.0582545288258253E-2"/>
              <c:y val="0.22646976637056535"/>
            </c:manualLayout>
          </c:layout>
          <c:overlay val="0"/>
        </c:title>
        <c:numFmt formatCode="0" sourceLinked="0"/>
        <c:majorTickMark val="none"/>
        <c:minorTickMark val="none"/>
        <c:tickLblPos val="nextTo"/>
        <c:spPr>
          <a:ln w="9360">
            <a:solidFill>
              <a:srgbClr val="878787"/>
            </a:solidFill>
            <a:round/>
          </a:ln>
        </c:spPr>
        <c:txPr>
          <a:bodyPr/>
          <a:lstStyle/>
          <a:p>
            <a:pPr>
              <a:defRPr sz="1100" b="0" strike="noStrike" spc="-1">
                <a:solidFill>
                  <a:srgbClr val="000000"/>
                </a:solidFill>
                <a:latin typeface="Calibri"/>
              </a:defRPr>
            </a:pPr>
            <a:endParaRPr lang="en-US"/>
          </a:p>
        </c:txPr>
        <c:crossAx val="52973371"/>
        <c:crosses val="autoZero"/>
        <c:auto val="1"/>
        <c:lblAlgn val="ctr"/>
        <c:lblOffset val="100"/>
        <c:noMultiLvlLbl val="0"/>
      </c:catAx>
      <c:valAx>
        <c:axId val="52973371"/>
        <c:scaling>
          <c:orientation val="minMax"/>
          <c:max val="10"/>
        </c:scaling>
        <c:delete val="0"/>
        <c:axPos val="b"/>
        <c:majorGridlines>
          <c:spPr>
            <a:ln w="9360">
              <a:solidFill>
                <a:srgbClr val="878787"/>
              </a:solidFill>
              <a:round/>
            </a:ln>
          </c:spPr>
        </c:majorGridlines>
        <c:title>
          <c:tx>
            <c:rich>
              <a:bodyPr/>
              <a:lstStyle/>
              <a:p>
                <a:pPr>
                  <a:defRPr/>
                </a:pPr>
                <a:r>
                  <a:rPr lang="en-US"/>
                  <a:t>Number of Failures</a:t>
                </a:r>
              </a:p>
            </c:rich>
          </c:tx>
          <c:overlay val="0"/>
        </c:title>
        <c:numFmt formatCode="General" sourceLinked="1"/>
        <c:majorTickMark val="none"/>
        <c:minorTickMark val="none"/>
        <c:tickLblPos val="nextTo"/>
        <c:spPr>
          <a:ln w="9360">
            <a:solidFill>
              <a:srgbClr val="878787"/>
            </a:solidFill>
            <a:round/>
          </a:ln>
        </c:spPr>
        <c:txPr>
          <a:bodyPr/>
          <a:lstStyle/>
          <a:p>
            <a:pPr>
              <a:defRPr sz="1400" b="0" strike="noStrike" spc="-1">
                <a:solidFill>
                  <a:srgbClr val="000000"/>
                </a:solidFill>
                <a:latin typeface="Calibri"/>
              </a:defRPr>
            </a:pPr>
            <a:endParaRPr lang="en-US"/>
          </a:p>
        </c:txPr>
        <c:crossAx val="9583249"/>
        <c:crosses val="autoZero"/>
        <c:crossBetween val="between"/>
      </c:valAx>
      <c:spPr>
        <a:noFill/>
        <a:ln w="25400">
          <a:noFill/>
        </a:ln>
      </c:spPr>
    </c:plotArea>
    <c:plotVisOnly val="1"/>
    <c:dispBlanksAs val="gap"/>
    <c:showDLblsOverMax val="1"/>
  </c:chart>
  <c:spPr>
    <a:solidFill>
      <a:srgbClr val="FFFFFF"/>
    </a:solidFill>
    <a:ln w="9360">
      <a:noFill/>
      <a:round/>
    </a:ln>
  </c:spPr>
  <c:externalData r:id="rId2">
    <c:autoUpdate val="0"/>
  </c:externalData>
  <c:userShapes r:id="rId3"/>
  <c:extLst>
    <c:ext xmlns:c14="http://schemas.microsoft.com/office/drawing/2007/8/2/chart" uri="{781A3756-C4B2-4CAC-9D66-4F8BD8637D16}">
      <c14:pivotOptions>
        <c14:dropZoneFilter val="1"/>
        <c14:dropZoneCategories val="1"/>
        <c14:dropZoneData val="1"/>
      </c14:pivotOptions>
    </c:ext>
  </c:extLst>
</c:chartSpace>
</file>

<file path=ppt/drawings/drawing1.xml><?xml version="1.0" encoding="utf-8"?>
<c:userShapes xmlns:c="http://schemas.openxmlformats.org/drawingml/2006/chart">
  <cdr:relSizeAnchor xmlns:cdr="http://schemas.openxmlformats.org/drawingml/2006/chartDrawing">
    <cdr:from>
      <cdr:x>0.74229</cdr:x>
      <cdr:y>0.47905</cdr:y>
    </cdr:from>
    <cdr:to>
      <cdr:x>0.96349</cdr:x>
      <cdr:y>0.80289</cdr:y>
    </cdr:to>
    <cdr:sp macro="" textlink="">
      <cdr:nvSpPr>
        <cdr:cNvPr id="2" name="TextBox 1">
          <a:extLst xmlns:a="http://schemas.openxmlformats.org/drawingml/2006/main">
            <a:ext uri="{FF2B5EF4-FFF2-40B4-BE49-F238E27FC236}">
              <a16:creationId xmlns:a16="http://schemas.microsoft.com/office/drawing/2014/main" id="{3A9D4CA9-F769-E3B0-D271-3410814039A9}"/>
            </a:ext>
          </a:extLst>
        </cdr:cNvPr>
        <cdr:cNvSpPr txBox="1"/>
      </cdr:nvSpPr>
      <cdr:spPr>
        <a:xfrm xmlns:a="http://schemas.openxmlformats.org/drawingml/2006/main">
          <a:off x="8398041" y="2339283"/>
          <a:ext cx="2502536" cy="1581340"/>
        </a:xfrm>
        <a:prstGeom xmlns:a="http://schemas.openxmlformats.org/drawingml/2006/main" prst="rect">
          <a:avLst/>
        </a:prstGeom>
        <a:solidFill xmlns:a="http://schemas.openxmlformats.org/drawingml/2006/main">
          <a:schemeClr val="bg1">
            <a:lumMod val="95000"/>
          </a:schemeClr>
        </a:solidFill>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b="1" kern="1200" dirty="0"/>
            <a:t>Manufacturing/Processing*</a:t>
          </a:r>
        </a:p>
        <a:p xmlns:a="http://schemas.openxmlformats.org/drawingml/2006/main">
          <a:r>
            <a:rPr lang="en-US" sz="1100" kern="1200" dirty="0"/>
            <a:t>-Concrete</a:t>
          </a:r>
        </a:p>
        <a:p xmlns:a="http://schemas.openxmlformats.org/drawingml/2006/main">
          <a:r>
            <a:rPr lang="en-US" sz="1100" kern="1200" dirty="0"/>
            <a:t>-Other</a:t>
          </a:r>
        </a:p>
        <a:p xmlns:a="http://schemas.openxmlformats.org/drawingml/2006/main">
          <a:r>
            <a:rPr lang="en-US" sz="1100" b="1" kern="1200" dirty="0"/>
            <a:t>Oil and Gas*</a:t>
          </a:r>
        </a:p>
        <a:p xmlns:a="http://schemas.openxmlformats.org/drawingml/2006/main">
          <a:r>
            <a:rPr lang="en-US" sz="1100" kern="1200" dirty="0"/>
            <a:t>-Extraction (Non-Critical</a:t>
          </a:r>
          <a:r>
            <a:rPr lang="en-US" sz="1100" kern="1200" baseline="0" dirty="0"/>
            <a:t> Load)</a:t>
          </a:r>
        </a:p>
        <a:p xmlns:a="http://schemas.openxmlformats.org/drawingml/2006/main">
          <a:r>
            <a:rPr lang="en-US" sz="1100" kern="1200" baseline="0" dirty="0"/>
            <a:t>-Midstream Processing (Non-Critical Load)</a:t>
          </a:r>
        </a:p>
        <a:p xmlns:a="http://schemas.openxmlformats.org/drawingml/2006/main">
          <a:r>
            <a:rPr lang="en-US" sz="1100" kern="1200" baseline="0" dirty="0"/>
            <a:t>-Refinery (Non-Critical Load)</a:t>
          </a:r>
        </a:p>
        <a:p xmlns:a="http://schemas.openxmlformats.org/drawingml/2006/main">
          <a:r>
            <a:rPr lang="en-US" sz="1100" kern="1200" baseline="0" dirty="0"/>
            <a:t>-Transmission (Non-Critical Load)</a:t>
          </a:r>
          <a:endParaRPr lang="en-US" sz="1100" kern="1200" dirty="0"/>
        </a:p>
        <a:p xmlns:a="http://schemas.openxmlformats.org/drawingml/2006/main">
          <a:endParaRPr lang="en-US" sz="1100" kern="1200" dirty="0"/>
        </a:p>
        <a:p xmlns:a="http://schemas.openxmlformats.org/drawingml/2006/main">
          <a:endParaRPr lang="en-US" sz="1100" kern="1200" dirty="0"/>
        </a:p>
        <a:p xmlns:a="http://schemas.openxmlformats.org/drawingml/2006/main">
          <a:endParaRPr lang="en-US" sz="1100" kern="1200" dirty="0"/>
        </a:p>
        <a:p xmlns:a="http://schemas.openxmlformats.org/drawingml/2006/main">
          <a:endParaRPr lang="en-US" sz="1100" kern="1200" dirty="0"/>
        </a:p>
      </cdr:txBody>
    </cdr:sp>
  </cdr:relSizeAnchor>
  <cdr:relSizeAnchor xmlns:cdr="http://schemas.openxmlformats.org/drawingml/2006/chartDrawing">
    <cdr:from>
      <cdr:x>0.92363</cdr:x>
      <cdr:y>0.20363</cdr:y>
    </cdr:from>
    <cdr:to>
      <cdr:x>0.98875</cdr:x>
      <cdr:y>0.56904</cdr:y>
    </cdr:to>
    <cdr:sp macro="" textlink="">
      <cdr:nvSpPr>
        <cdr:cNvPr id="3" name="TextBox 1">
          <a:extLst xmlns:a="http://schemas.openxmlformats.org/drawingml/2006/main">
            <a:ext uri="{FF2B5EF4-FFF2-40B4-BE49-F238E27FC236}">
              <a16:creationId xmlns:a16="http://schemas.microsoft.com/office/drawing/2014/main" id="{BF66AFC7-A651-EB58-190C-453950699D91}"/>
            </a:ext>
          </a:extLst>
        </cdr:cNvPr>
        <cdr:cNvSpPr txBox="1"/>
      </cdr:nvSpPr>
      <cdr:spPr>
        <a:xfrm xmlns:a="http://schemas.openxmlformats.org/drawingml/2006/main">
          <a:off x="9728200" y="1236134"/>
          <a:ext cx="685800" cy="22182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kern="1200"/>
        </a:p>
      </cdr:txBody>
    </cdr:sp>
  </cdr:relSizeAnchor>
  <cdr:relSizeAnchor xmlns:cdr="http://schemas.openxmlformats.org/drawingml/2006/chartDrawing">
    <cdr:from>
      <cdr:x>0.89181</cdr:x>
      <cdr:y>0.20502</cdr:y>
    </cdr:from>
    <cdr:to>
      <cdr:x>0.98532</cdr:x>
      <cdr:y>0.56346</cdr:y>
    </cdr:to>
    <cdr:sp macro="" textlink="">
      <cdr:nvSpPr>
        <cdr:cNvPr id="4" name="TextBox 2">
          <a:extLst xmlns:a="http://schemas.openxmlformats.org/drawingml/2006/main">
            <a:ext uri="{FF2B5EF4-FFF2-40B4-BE49-F238E27FC236}">
              <a16:creationId xmlns:a16="http://schemas.microsoft.com/office/drawing/2014/main" id="{C577E79A-AC73-5B05-C075-E3AD10578055}"/>
            </a:ext>
          </a:extLst>
        </cdr:cNvPr>
        <cdr:cNvSpPr txBox="1"/>
      </cdr:nvSpPr>
      <cdr:spPr>
        <a:xfrm xmlns:a="http://schemas.openxmlformats.org/drawingml/2006/main">
          <a:off x="9770533" y="1244601"/>
          <a:ext cx="1024467" cy="217593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kern="1200"/>
        </a:p>
      </cdr:txBody>
    </cdr:sp>
  </cdr:relSizeAnchor>
  <cdr:relSizeAnchor xmlns:cdr="http://schemas.openxmlformats.org/drawingml/2006/chartDrawing">
    <cdr:from>
      <cdr:x>0.00865</cdr:x>
      <cdr:y>0.04258</cdr:y>
    </cdr:from>
    <cdr:to>
      <cdr:x>0.14675</cdr:x>
      <cdr:y>0.09655</cdr:y>
    </cdr:to>
    <cdr:sp macro="" textlink="">
      <cdr:nvSpPr>
        <cdr:cNvPr id="5" name="TextBox 8">
          <a:extLst xmlns:a="http://schemas.openxmlformats.org/drawingml/2006/main">
            <a:ext uri="{FF2B5EF4-FFF2-40B4-BE49-F238E27FC236}">
              <a16:creationId xmlns:a16="http://schemas.microsoft.com/office/drawing/2014/main" id="{DB5A115E-3D5F-A09B-DF2C-840E6DDB08FA}"/>
            </a:ext>
          </a:extLst>
        </cdr:cNvPr>
        <cdr:cNvSpPr txBox="1"/>
      </cdr:nvSpPr>
      <cdr:spPr>
        <a:xfrm xmlns:a="http://schemas.openxmlformats.org/drawingml/2006/main">
          <a:off x="98926" y="218489"/>
          <a:ext cx="1580147" cy="276999"/>
        </a:xfrm>
        <a:prstGeom xmlns:a="http://schemas.openxmlformats.org/drawingml/2006/main" prst="rect">
          <a:avLst/>
        </a:prstGeom>
        <a:solidFill xmlns:a="http://schemas.openxmlformats.org/drawingml/2006/main">
          <a:srgbClr val="B1E5ED"/>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200" dirty="0"/>
            <a:t>Alternate Baseline</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7/6/2026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7/6/2026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E7F87E-F526-08F0-9EF8-B86B333692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E197B2-FC33-D59F-E4B1-188CA80BC8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A7E026-1C40-FADA-4939-551B34429D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93C466-DC9E-7262-09EC-70AB1F5CA4E3}"/>
              </a:ext>
            </a:extLst>
          </p:cNvPr>
          <p:cNvSpPr>
            <a:spLocks noGrp="1"/>
          </p:cNvSpPr>
          <p:nvPr>
            <p:ph type="sldNum" sz="quarter" idx="5"/>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450395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1662833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2018800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19</a:t>
            </a:fld>
            <a:endParaRPr lang="en-US"/>
          </a:p>
        </p:txBody>
      </p:sp>
    </p:spTree>
    <p:extLst>
      <p:ext uri="{BB962C8B-B14F-4D97-AF65-F5344CB8AC3E}">
        <p14:creationId xmlns:p14="http://schemas.microsoft.com/office/powerpoint/2010/main" val="575419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8.sv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slideMaster" Target="../slideMasters/slideMaster1.xml"/><Relationship Id="rId6" Type="http://schemas.openxmlformats.org/officeDocument/2006/relationships/image" Target="../media/image6.svg"/><Relationship Id="rId5" Type="http://schemas.openxmlformats.org/officeDocument/2006/relationships/image" Target="../media/image5.svg"/><Relationship Id="rId4" Type="http://schemas.openxmlformats.org/officeDocument/2006/relationships/image" Target="../media/image4.sv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July 6, 2026</a:t>
            </a:fld>
            <a:endParaRPr lang="en-US"/>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998345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July 6,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673995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ppendix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grpSp>
        <p:nvGrpSpPr>
          <p:cNvPr id="20" name="Group 19" descr="Confidential document label">
            <a:extLst>
              <a:ext uri="{FF2B5EF4-FFF2-40B4-BE49-F238E27FC236}">
                <a16:creationId xmlns:a16="http://schemas.microsoft.com/office/drawing/2014/main" id="{3B6CFFE6-489D-17D2-9884-1ADAECA66CA9}"/>
              </a:ext>
              <a:ext uri="{C183D7F6-B498-43B3-948B-1728B52AA6E4}">
                <adec:decorative xmlns:adec="http://schemas.microsoft.com/office/drawing/2017/decorative" val="0"/>
              </a:ext>
            </a:extLst>
          </p:cNvPr>
          <p:cNvGrpSpPr/>
          <p:nvPr userDrawn="1"/>
        </p:nvGrpSpPr>
        <p:grpSpPr>
          <a:xfrm>
            <a:off x="-91688" y="457199"/>
            <a:ext cx="1162970" cy="358775"/>
            <a:chOff x="-91688" y="6362698"/>
            <a:chExt cx="1162970" cy="358775"/>
          </a:xfrm>
        </p:grpSpPr>
        <p:sp>
          <p:nvSpPr>
            <p:cNvPr id="22" name="Rectangle 21">
              <a:extLst>
                <a:ext uri="{FF2B5EF4-FFF2-40B4-BE49-F238E27FC236}">
                  <a16:creationId xmlns:a16="http://schemas.microsoft.com/office/drawing/2014/main" id="{55FA20CA-1326-E8FD-F266-B055679F20E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13744901-5CF8-A85F-8C67-5BB032900B25}"/>
                </a:ext>
              </a:extLst>
            </p:cNvPr>
            <p:cNvSpPr txBox="1"/>
            <p:nvPr/>
          </p:nvSpPr>
          <p:spPr>
            <a:xfrm>
              <a:off x="-91688" y="6427015"/>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8E997517-B5A8-4E1F-B27B-622BE826AB2C}" type="datetime4">
              <a:rPr lang="en-US" smtClean="0"/>
              <a:t>July 6,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0938166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mpty Slide with 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03E25FFF-DC93-41E9-8B56-8D2A8B7F6D48}" type="datetime4">
              <a:rPr lang="en-US" smtClean="0"/>
              <a:t>July 6,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728470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July 6,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3167866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July 6,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831532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Keynote Horizont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B3D3AE-2541-364A-0DC2-19A646A7D8DD}"/>
              </a:ext>
            </a:extLst>
          </p:cNvPr>
          <p:cNvSpPr>
            <a:spLocks noGrp="1"/>
          </p:cNvSpPr>
          <p:nvPr>
            <p:ph idx="1"/>
          </p:nvPr>
        </p:nvSpPr>
        <p:spPr>
          <a:xfrm>
            <a:off x="1409699" y="1466849"/>
            <a:ext cx="10248900" cy="2806677"/>
          </a:xfrm>
        </p:spPr>
        <p:txBody>
          <a:bodyPr>
            <a:normAutofit/>
          </a:bodyPr>
          <a:lstStyle>
            <a:lvl1pPr marL="0" indent="0">
              <a:buNone/>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July 6, 2026</a:t>
            </a:fld>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1409698" y="4463716"/>
            <a:ext cx="10267867"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457200" tIns="182880" rIns="182880" bIns="182880">
            <a:noAutofit/>
          </a:bodyPr>
          <a:lstStyle>
            <a:lvl1pPr marL="0" indent="0">
              <a:buNone/>
              <a:defRPr lang="en-US" sz="1600" b="1" dirty="0"/>
            </a:lvl1pPr>
            <a:lvl2pPr marL="457200" indent="0">
              <a:buNone/>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67803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eynote N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11182264" cy="1744579"/>
          </a:xfrm>
          <a:prstGeom prst="foldedCorner">
            <a:avLst>
              <a:gd name="adj" fmla="val 16667"/>
            </a:avLst>
          </a:prstGeom>
          <a:solidFill>
            <a:schemeClr val="accent2">
              <a:lumMod val="20000"/>
              <a:lumOff val="80000"/>
              <a:alpha val="6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July 6,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9" name="TextBox 8">
            <a:extLst>
              <a:ext uri="{FF2B5EF4-FFF2-40B4-BE49-F238E27FC236}">
                <a16:creationId xmlns:a16="http://schemas.microsoft.com/office/drawing/2014/main" id="{B3CA4EDD-2B9A-F7F7-92D4-1D72BC4604F4}"/>
              </a:ext>
            </a:extLst>
          </p:cNvPr>
          <p:cNvSpPr txBox="1"/>
          <p:nvPr userDrawn="1"/>
        </p:nvSpPr>
        <p:spPr>
          <a:xfrm>
            <a:off x="1232140" y="112189"/>
            <a:ext cx="522467" cy="276999"/>
          </a:xfrm>
          <a:prstGeom prst="rect">
            <a:avLst/>
          </a:prstGeom>
          <a:noFill/>
        </p:spPr>
        <p:txBody>
          <a:bodyPr wrap="square" rtlCol="0">
            <a:spAutoFit/>
          </a:bodyPr>
          <a:lstStyle/>
          <a:p>
            <a:r>
              <a:rPr lang="en-US" sz="1200" b="1"/>
              <a:t>Item</a:t>
            </a:r>
          </a:p>
        </p:txBody>
      </p:sp>
      <p:sp>
        <p:nvSpPr>
          <p:cNvPr id="10" name="Text Placeholder 6">
            <a:extLst>
              <a:ext uri="{FF2B5EF4-FFF2-40B4-BE49-F238E27FC236}">
                <a16:creationId xmlns:a16="http://schemas.microsoft.com/office/drawing/2014/main" id="{60822C50-D020-6527-762E-148D7DB72FE6}"/>
              </a:ext>
            </a:extLst>
          </p:cNvPr>
          <p:cNvSpPr>
            <a:spLocks noGrp="1"/>
          </p:cNvSpPr>
          <p:nvPr>
            <p:ph type="body" sz="quarter" idx="17" hasCustomPrompt="1"/>
          </p:nvPr>
        </p:nvSpPr>
        <p:spPr>
          <a:xfrm>
            <a:off x="1722268" y="161742"/>
            <a:ext cx="9951868" cy="292963"/>
          </a:xfrm>
        </p:spPr>
        <p:txBody>
          <a:bodyPr/>
          <a:lstStyle>
            <a:lvl1pPr>
              <a:defRPr sz="1200" b="1"/>
            </a:lvl1pPr>
          </a:lstStyle>
          <a:p>
            <a:pPr lvl="0"/>
            <a:r>
              <a:rPr lang="en-US"/>
              <a:t>XXX</a:t>
            </a:r>
          </a:p>
        </p:txBody>
      </p:sp>
    </p:spTree>
    <p:extLst>
      <p:ext uri="{BB962C8B-B14F-4D97-AF65-F5344CB8AC3E}">
        <p14:creationId xmlns:p14="http://schemas.microsoft.com/office/powerpoint/2010/main" val="13898037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03035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053899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July 6, 2026</a:t>
            </a:fld>
            <a:endParaRPr lang="en-US"/>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26843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July 6,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161782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3DEE4FF8-A3D3-4599-A16A-3A00C58B5537}" type="datetime4">
              <a:rPr lang="en-US" smtClean="0"/>
              <a:t>July 6, 2026</a:t>
            </a:fld>
            <a:endParaRPr lang="en-US"/>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59290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9B07B4C3-4AF8-491E-B32B-CB7FA6991DE8}" type="datetime4">
              <a:rPr lang="en-US" smtClean="0"/>
              <a:t>July 6,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572226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July 6,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4066342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July 6,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4085070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86FE1C13-7F94-4729-9F46-A53B83193E99}" type="datetime4">
              <a:rPr lang="en-US" smtClean="0"/>
              <a:t>July 6, 2026</a:t>
            </a:fld>
            <a:endParaRPr lang="en-US"/>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018809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9F34781F-C11A-4B51-B8FA-D6D1992D50FF}" type="datetime4">
              <a:rPr lang="en-US" smtClean="0"/>
              <a:t>July 6,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1075212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image" Target="../media/image8.svg"/><Relationship Id="rId4" Type="http://schemas.openxmlformats.org/officeDocument/2006/relationships/image" Target="../media/image7.sv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3B202282-D206-4C18-93B8-D205E285190B}" type="datetime4">
              <a:rPr lang="en-US" smtClean="0"/>
              <a:t>July 6, 2026</a:t>
            </a:fld>
            <a:endParaRPr lang="en-US"/>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p:nvPicPr>
        <p:blipFill>
          <a:blip>
            <a:extLst>
              <a:ext uri="{96DAC541-7B7A-43D3-8B79-37D633B846F1}">
                <asvg:svgBlip xmlns:asvg="http://schemas.microsoft.com/office/drawing/2016/SVG/main" r:embed="rId18"/>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0">
                  <a:solidFill>
                    <a:schemeClr val="bg1"/>
                  </a:solidFill>
                </a:rPr>
                <a:t>PUBLIC</a:t>
              </a:r>
            </a:p>
          </p:txBody>
        </p:sp>
      </p:grpSp>
    </p:spTree>
    <p:extLst>
      <p:ext uri="{BB962C8B-B14F-4D97-AF65-F5344CB8AC3E}">
        <p14:creationId xmlns:p14="http://schemas.microsoft.com/office/powerpoint/2010/main" val="2775734212"/>
      </p:ext>
    </p:extLst>
  </p:cSld>
  <p:clrMap bg1="lt1" tx1="dk1" bg2="lt2" tx2="dk2" accent1="accent1" accent2="accent2" accent3="accent3" accent4="accent4" accent5="accent5" accent6="accent6" hlink="hlink" folHlink="folHlink"/>
  <p:sldLayoutIdLst>
    <p:sldLayoutId id="2147483766" r:id="rId1"/>
    <p:sldLayoutId id="2147483763" r:id="rId2"/>
    <p:sldLayoutId id="2147483767" r:id="rId3"/>
    <p:sldLayoutId id="2147483748" r:id="rId4"/>
    <p:sldLayoutId id="2147483749" r:id="rId5"/>
    <p:sldLayoutId id="2147483761" r:id="rId6"/>
    <p:sldLayoutId id="2147483762" r:id="rId7"/>
    <p:sldLayoutId id="2147483752" r:id="rId8"/>
    <p:sldLayoutId id="2147483754" r:id="rId9"/>
    <p:sldLayoutId id="2147483768" r:id="rId10"/>
    <p:sldLayoutId id="2147483756" r:id="rId11"/>
    <p:sldLayoutId id="2147483753" r:id="rId12"/>
    <p:sldLayoutId id="2147483770" r:id="rId13"/>
    <p:sldLayoutId id="2147483771" r:id="rId14"/>
    <p:sldLayoutId id="2147483772" r:id="rId15"/>
    <p:sldLayoutId id="2147483773" r:id="rId16"/>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p15:clr>
            <a:srgbClr val="F26B43"/>
          </p15:clr>
        </p15:guide>
        <p15:guide id="5" pos="3840">
          <p15:clr>
            <a:srgbClr val="F26B43"/>
          </p15:clr>
        </p15:guide>
        <p15:guide id="6" orient="horz" pos="2160">
          <p15:clr>
            <a:srgbClr val="F26B43"/>
          </p15:clr>
        </p15:guide>
        <p15:guide id="7" orient="horz" pos="86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p:nvSpPr>
        <p:spPr>
          <a:xfrm>
            <a:off x="-91688" y="503044"/>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spTree>
    <p:extLst>
      <p:ext uri="{BB962C8B-B14F-4D97-AF65-F5344CB8AC3E}">
        <p14:creationId xmlns:p14="http://schemas.microsoft.com/office/powerpoint/2010/main" val="2918190720"/>
      </p:ext>
    </p:extLst>
  </p:cSld>
  <p:clrMap bg1="lt1" tx1="dk1" bg2="lt2" tx2="dk2" accent1="accent1" accent2="accent2" accent3="accent3" accent4="accent4" accent5="accent5" accent6="accent6" hlink="hlink" folHlink="folHlink"/>
  <p:sldLayoutIdLst>
    <p:sldLayoutId id="2147483765" r:id="rId1"/>
    <p:sldLayoutId id="2147483769"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B2F79F2-B3BA-8940-842B-E7FE18726898}"/>
              </a:ext>
            </a:extLst>
          </p:cNvPr>
          <p:cNvSpPr>
            <a:spLocks noGrp="1"/>
          </p:cNvSpPr>
          <p:nvPr>
            <p:ph type="ctrTitle"/>
          </p:nvPr>
        </p:nvSpPr>
        <p:spPr>
          <a:xfrm>
            <a:off x="332810" y="2185380"/>
            <a:ext cx="5607762" cy="3999346"/>
          </a:xfrm>
        </p:spPr>
        <p:txBody>
          <a:bodyPr/>
          <a:lstStyle/>
          <a:p>
            <a:r>
              <a:rPr lang="en-US" sz="2800" dirty="0">
                <a:solidFill>
                  <a:schemeClr val="tx2"/>
                </a:solidFill>
              </a:rPr>
              <a:t>July 8, 2026 WMS Meeting</a:t>
            </a:r>
            <a:br>
              <a:rPr lang="en-US" sz="2800" dirty="0">
                <a:solidFill>
                  <a:schemeClr val="tx2"/>
                </a:solidFill>
              </a:rPr>
            </a:br>
            <a:br>
              <a:rPr lang="en-US" sz="2800" dirty="0">
                <a:solidFill>
                  <a:schemeClr val="tx2"/>
                </a:solidFill>
              </a:rPr>
            </a:br>
            <a:r>
              <a:rPr lang="en-US" sz="2800" dirty="0">
                <a:solidFill>
                  <a:schemeClr val="tx2"/>
                </a:solidFill>
              </a:rPr>
              <a:t>NPRR1337, ERS Enhancements</a:t>
            </a:r>
            <a:br>
              <a:rPr lang="en-US" dirty="0">
                <a:solidFill>
                  <a:schemeClr val="tx2"/>
                </a:solidFill>
              </a:rPr>
            </a:br>
            <a:br>
              <a:rPr lang="en-US" i="1" dirty="0">
                <a:solidFill>
                  <a:schemeClr val="tx2"/>
                </a:solidFill>
              </a:rPr>
            </a:br>
            <a:br>
              <a:rPr lang="en-US" i="1" dirty="0">
                <a:solidFill>
                  <a:schemeClr val="tx2"/>
                </a:solidFill>
              </a:rPr>
            </a:br>
            <a:br>
              <a:rPr lang="en-US" i="1" dirty="0">
                <a:solidFill>
                  <a:schemeClr val="tx2"/>
                </a:solidFill>
              </a:rPr>
            </a:br>
            <a:r>
              <a:rPr lang="en-US" i="1" dirty="0">
                <a:solidFill>
                  <a:schemeClr val="tx2"/>
                </a:solidFill>
              </a:rPr>
              <a:t>ERCOT</a:t>
            </a:r>
            <a:br>
              <a:rPr lang="en-US" b="0" dirty="0"/>
            </a:br>
            <a:endParaRPr lang="en-US" dirty="0"/>
          </a:p>
        </p:txBody>
      </p:sp>
      <p:sp>
        <p:nvSpPr>
          <p:cNvPr id="5" name="Content Placeholder 4">
            <a:extLst>
              <a:ext uri="{FF2B5EF4-FFF2-40B4-BE49-F238E27FC236}">
                <a16:creationId xmlns:a16="http://schemas.microsoft.com/office/drawing/2014/main" id="{5AAD2078-6202-33D3-A625-5F377F5041A4}"/>
              </a:ext>
            </a:extLst>
          </p:cNvPr>
          <p:cNvSpPr>
            <a:spLocks noGrp="1"/>
          </p:cNvSpPr>
          <p:nvPr>
            <p:ph sz="quarter" idx="16"/>
          </p:nvPr>
        </p:nvSpPr>
        <p:spPr>
          <a:xfrm>
            <a:off x="6427365" y="826475"/>
            <a:ext cx="5201213" cy="3620479"/>
          </a:xfrm>
        </p:spPr>
        <p:txBody>
          <a:bodyPr/>
          <a:lstStyle/>
          <a:p>
            <a:r>
              <a:rPr lang="en-US" dirty="0"/>
              <a:t>Outline:</a:t>
            </a:r>
          </a:p>
          <a:p>
            <a:pPr marL="973137" lvl="1" indent="-342900">
              <a:buFont typeface="+mj-lt"/>
              <a:buAutoNum type="alphaUcPeriod"/>
            </a:pPr>
            <a:r>
              <a:rPr lang="en-US" sz="1600" dirty="0"/>
              <a:t>Purpose of NPRR1337</a:t>
            </a:r>
          </a:p>
          <a:p>
            <a:pPr marL="973137" lvl="1" indent="-342900">
              <a:buFont typeface="+mj-lt"/>
              <a:buAutoNum type="alphaUcPeriod"/>
            </a:pPr>
            <a:r>
              <a:rPr lang="en-US" sz="1600" dirty="0"/>
              <a:t>NPRR1337 ERCOT Comments</a:t>
            </a:r>
          </a:p>
          <a:p>
            <a:pPr marL="973137" lvl="1" indent="-342900">
              <a:buFont typeface="+mj-lt"/>
              <a:buAutoNum type="alphaUcPeriod"/>
            </a:pPr>
            <a:r>
              <a:rPr lang="en-US" sz="1600" dirty="0"/>
              <a:t>Overview of Changes to the Suspension and Reinstatement Document</a:t>
            </a:r>
          </a:p>
          <a:p>
            <a:pPr marL="973137" lvl="1" indent="-342900">
              <a:buFont typeface="+mj-lt"/>
              <a:buAutoNum type="alphaUcPeriod"/>
            </a:pPr>
            <a:r>
              <a:rPr lang="en-US" sz="1600" dirty="0"/>
              <a:t>Impacts to ERS Participation</a:t>
            </a:r>
          </a:p>
          <a:p>
            <a:pPr marL="973137" lvl="1" indent="-342900">
              <a:buFont typeface="+mj-lt"/>
              <a:buAutoNum type="alphaUcPeriod"/>
            </a:pPr>
            <a:r>
              <a:rPr lang="en-US" sz="1600" dirty="0"/>
              <a:t>Appendix</a:t>
            </a:r>
          </a:p>
          <a:p>
            <a:pPr marL="973137" lvl="1" indent="-342900">
              <a:buFont typeface="+mj-lt"/>
              <a:buAutoNum type="alphaUcPeriod"/>
            </a:pPr>
            <a:endParaRPr lang="en-US" sz="1600" dirty="0"/>
          </a:p>
          <a:p>
            <a:pPr marL="973137" lvl="1" indent="-342900">
              <a:buFont typeface="+mj-lt"/>
              <a:buAutoNum type="alphaUcPeriod"/>
            </a:pPr>
            <a:endParaRPr lang="en-US" b="0" dirty="0"/>
          </a:p>
          <a:p>
            <a:pPr marL="973137" lvl="1" indent="-342900">
              <a:buFont typeface="+mj-lt"/>
              <a:buAutoNum type="alphaUcPeriod"/>
            </a:pPr>
            <a:endParaRPr lang="en-US" b="0" dirty="0"/>
          </a:p>
          <a:p>
            <a:endParaRPr lang="en-US" dirty="0"/>
          </a:p>
          <a:p>
            <a:endParaRPr lang="en-US" dirty="0"/>
          </a:p>
          <a:p>
            <a:endParaRPr lang="en-US" dirty="0"/>
          </a:p>
        </p:txBody>
      </p:sp>
    </p:spTree>
    <p:extLst>
      <p:ext uri="{BB962C8B-B14F-4D97-AF65-F5344CB8AC3E}">
        <p14:creationId xmlns:p14="http://schemas.microsoft.com/office/powerpoint/2010/main" val="671039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6488B-674F-219B-B6F9-81B31DCED20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7BE1370-C4C2-CB33-DFAB-240B02640076}"/>
              </a:ext>
            </a:extLst>
          </p:cNvPr>
          <p:cNvSpPr>
            <a:spLocks noGrp="1"/>
          </p:cNvSpPr>
          <p:nvPr>
            <p:ph type="sldNum" sz="quarter" idx="12"/>
          </p:nvPr>
        </p:nvSpPr>
        <p:spPr/>
        <p:txBody>
          <a:bodyPr/>
          <a:lstStyle/>
          <a:p>
            <a:fld id="{BCDE79FB-97BA-492B-8D57-F1373F9ADA95}" type="slidenum">
              <a:rPr lang="en-US" smtClean="0"/>
              <a:t>10</a:t>
            </a:fld>
            <a:endParaRPr lang="en-US" dirty="0"/>
          </a:p>
        </p:txBody>
      </p:sp>
      <p:sp>
        <p:nvSpPr>
          <p:cNvPr id="3" name="Text Placeholder 2">
            <a:extLst>
              <a:ext uri="{FF2B5EF4-FFF2-40B4-BE49-F238E27FC236}">
                <a16:creationId xmlns:a16="http://schemas.microsoft.com/office/drawing/2014/main" id="{02B42D8C-0D68-053B-2E31-DE6501B99903}"/>
              </a:ext>
            </a:extLst>
          </p:cNvPr>
          <p:cNvSpPr>
            <a:spLocks noGrp="1"/>
          </p:cNvSpPr>
          <p:nvPr>
            <p:ph type="body" sz="quarter" idx="15"/>
          </p:nvPr>
        </p:nvSpPr>
        <p:spPr>
          <a:xfrm flipH="1">
            <a:off x="606691" y="5287133"/>
            <a:ext cx="11190733" cy="1313964"/>
          </a:xfrm>
        </p:spPr>
        <p:txBody>
          <a:bodyPr/>
          <a:lstStyle/>
          <a:p>
            <a:pPr algn="l"/>
            <a:r>
              <a:rPr sz="1400" b="1" i="0" dirty="0">
                <a:solidFill>
                  <a:srgbClr val="00343B"/>
                </a:solidFill>
                <a:latin typeface="Aptos"/>
              </a:rPr>
              <a:t>Key Takeaways:  </a:t>
            </a:r>
          </a:p>
          <a:p>
            <a:pPr marL="342900" indent="-342900" algn="l">
              <a:buFont typeface="+mj-lt"/>
              <a:buAutoNum type="arabicPeriod"/>
            </a:pPr>
            <a:r>
              <a:rPr sz="1400" b="0" i="0" dirty="0">
                <a:solidFill>
                  <a:srgbClr val="1F2937"/>
                </a:solidFill>
                <a:latin typeface="Aptos"/>
              </a:rPr>
              <a:t>The ABT measures the FREQUENCY of load reductions during high-price vs. normal periods. A large gap between the two is the indicator  the resource is not a naturally dynamic load — and </a:t>
            </a:r>
            <a:r>
              <a:rPr sz="1400" b="0" dirty="0">
                <a:solidFill>
                  <a:srgbClr val="1F2937"/>
                </a:solidFill>
                <a:latin typeface="Aptos"/>
              </a:rPr>
              <a:t>alternate baseline not an option</a:t>
            </a:r>
            <a:r>
              <a:rPr sz="1400" b="0" i="0" dirty="0">
                <a:solidFill>
                  <a:srgbClr val="1F2937"/>
                </a:solidFill>
                <a:latin typeface="Aptos"/>
              </a:rPr>
              <a:t>.</a:t>
            </a:r>
          </a:p>
          <a:p>
            <a:pPr marL="342900" indent="-342900" algn="l">
              <a:buFont typeface="+mj-lt"/>
              <a:buAutoNum type="arabicPeriod"/>
            </a:pPr>
            <a:r>
              <a:rPr sz="1400" b="0" dirty="0">
                <a:solidFill>
                  <a:srgbClr val="1F2937"/>
                </a:solidFill>
                <a:latin typeface="Aptos"/>
              </a:rPr>
              <a:t>ERCOT has tested the ABT against all ERS Category "Crypto Mining" loads that offered into the JunSep2026 SCT and most failed this test.</a:t>
            </a:r>
            <a:endParaRPr sz="1400" b="0" i="0" dirty="0">
              <a:solidFill>
                <a:srgbClr val="1F2937"/>
              </a:solidFill>
              <a:latin typeface="Aptos"/>
            </a:endParaRPr>
          </a:p>
          <a:p>
            <a:pPr algn="l"/>
            <a:endParaRPr sz="1400" b="0" i="0" dirty="0">
              <a:solidFill>
                <a:srgbClr val="1F2937"/>
              </a:solidFill>
              <a:latin typeface="Aptos"/>
            </a:endParaRPr>
          </a:p>
        </p:txBody>
      </p:sp>
      <p:sp>
        <p:nvSpPr>
          <p:cNvPr id="4" name="Title 3">
            <a:extLst>
              <a:ext uri="{FF2B5EF4-FFF2-40B4-BE49-F238E27FC236}">
                <a16:creationId xmlns:a16="http://schemas.microsoft.com/office/drawing/2014/main" id="{31B4847E-AFB3-7217-5E82-68A4BF410A10}"/>
              </a:ext>
            </a:extLst>
          </p:cNvPr>
          <p:cNvSpPr>
            <a:spLocks noGrp="1"/>
          </p:cNvSpPr>
          <p:nvPr>
            <p:ph type="title"/>
          </p:nvPr>
        </p:nvSpPr>
        <p:spPr/>
        <p:txBody>
          <a:bodyPr/>
          <a:lstStyle/>
          <a:p>
            <a:r>
              <a:rPr sz="3200" b="1" i="0">
                <a:solidFill>
                  <a:srgbClr val="00343B"/>
                </a:solidFill>
                <a:latin typeface="Aptos"/>
              </a:rPr>
              <a:t>How the ABT Detects Price Chasing</a:t>
            </a:r>
            <a:endParaRPr lang="en-US" dirty="0"/>
          </a:p>
        </p:txBody>
      </p:sp>
      <p:sp>
        <p:nvSpPr>
          <p:cNvPr id="5" name="Rectangle 4">
            <a:extLst>
              <a:ext uri="{FF2B5EF4-FFF2-40B4-BE49-F238E27FC236}">
                <a16:creationId xmlns:a16="http://schemas.microsoft.com/office/drawing/2014/main" id="{C11CAE5C-F624-A0E1-515D-8C893699F4A5}"/>
              </a:ext>
            </a:extLst>
          </p:cNvPr>
          <p:cNvSpPr/>
          <p:nvPr/>
        </p:nvSpPr>
        <p:spPr>
          <a:xfrm>
            <a:off x="492252" y="914400"/>
            <a:ext cx="11192256" cy="347472"/>
          </a:xfrm>
          <a:prstGeom prst="rect">
            <a:avLst/>
          </a:prstGeom>
          <a:solidFill>
            <a:srgbClr val="2794A4"/>
          </a:solidFill>
          <a:ln>
            <a:noFill/>
          </a:ln>
          <a:effectLst/>
        </p:spPr>
        <p:style>
          <a:lnRef idx="1">
            <a:schemeClr val="accent1"/>
          </a:lnRef>
          <a:fillRef idx="3">
            <a:schemeClr val="accent1"/>
          </a:fillRef>
          <a:effectRef idx="2">
            <a:schemeClr val="accent1"/>
          </a:effectRef>
          <a:fontRef idx="minor">
            <a:schemeClr val="lt1"/>
          </a:fontRef>
        </p:style>
        <p:txBody>
          <a:bodyPr lIns="164592" tIns="27432" bIns="27432" rtlCol="0" anchor="ctr"/>
          <a:lstStyle/>
          <a:p>
            <a:pPr algn="l"/>
            <a:r>
              <a:rPr sz="1400" b="1" i="0" dirty="0">
                <a:solidFill>
                  <a:srgbClr val="FFFFFF"/>
                </a:solidFill>
                <a:latin typeface="Aptos"/>
              </a:rPr>
              <a:t>1.  Three-Step Detection Method</a:t>
            </a:r>
          </a:p>
        </p:txBody>
      </p:sp>
      <p:sp>
        <p:nvSpPr>
          <p:cNvPr id="6" name="TextBox 5">
            <a:extLst>
              <a:ext uri="{FF2B5EF4-FFF2-40B4-BE49-F238E27FC236}">
                <a16:creationId xmlns:a16="http://schemas.microsoft.com/office/drawing/2014/main" id="{1810F302-C7D0-FAFD-BAC8-AEEF3519063B}"/>
              </a:ext>
            </a:extLst>
          </p:cNvPr>
          <p:cNvSpPr txBox="1"/>
          <p:nvPr/>
        </p:nvSpPr>
        <p:spPr>
          <a:xfrm>
            <a:off x="466344" y="1242202"/>
            <a:ext cx="11192256" cy="2256259"/>
          </a:xfrm>
          <a:prstGeom prst="rect">
            <a:avLst/>
          </a:prstGeom>
          <a:noFill/>
          <a:ln>
            <a:noFill/>
          </a:ln>
        </p:spPr>
        <p:txBody>
          <a:bodyPr wrap="square" lIns="128016">
            <a:spAutoFit/>
          </a:bodyPr>
          <a:lstStyle/>
          <a:p>
            <a:pPr marL="200000" indent="-200000">
              <a:lnSpc>
                <a:spcPct val="105000"/>
              </a:lnSpc>
              <a:spcAft>
                <a:spcPts val="300"/>
              </a:spcAft>
              <a:buChar char="•"/>
            </a:pPr>
            <a:r>
              <a:rPr lang="en-US" sz="1200" b="1" i="0" dirty="0">
                <a:solidFill>
                  <a:srgbClr val="00343B"/>
                </a:solidFill>
                <a:latin typeface="Aptos"/>
              </a:rPr>
              <a:t>STEP 1</a:t>
            </a:r>
          </a:p>
          <a:p>
            <a:pPr lvl="1">
              <a:lnSpc>
                <a:spcPct val="105000"/>
              </a:lnSpc>
              <a:spcAft>
                <a:spcPts val="300"/>
              </a:spcAft>
            </a:pPr>
            <a:r>
              <a:rPr lang="en-US" sz="1200" b="1" i="0" dirty="0">
                <a:solidFill>
                  <a:srgbClr val="00343B"/>
                </a:solidFill>
                <a:latin typeface="Aptos"/>
              </a:rPr>
              <a:t>Reference Load: </a:t>
            </a:r>
            <a:r>
              <a:rPr lang="en-US" sz="1200" i="0" dirty="0">
                <a:solidFill>
                  <a:srgbClr val="00343B"/>
                </a:solidFill>
                <a:latin typeface="Aptos"/>
              </a:rPr>
              <a:t>T</a:t>
            </a:r>
            <a:r>
              <a:rPr lang="en-US" sz="1200" dirty="0">
                <a:solidFill>
                  <a:srgbClr val="1F2937"/>
                </a:solidFill>
                <a:latin typeface="Aptos"/>
              </a:rPr>
              <a:t>he average load at that same interval-of-day across the 10 most recent same-</a:t>
            </a:r>
            <a:r>
              <a:rPr lang="en-US" sz="1200" dirty="0" err="1">
                <a:solidFill>
                  <a:srgbClr val="1F2937"/>
                </a:solidFill>
                <a:latin typeface="Aptos"/>
              </a:rPr>
              <a:t>daytype</a:t>
            </a:r>
            <a:r>
              <a:rPr lang="en-US" sz="1200" dirty="0">
                <a:solidFill>
                  <a:srgbClr val="1F2937"/>
                </a:solidFill>
                <a:latin typeface="Aptos"/>
              </a:rPr>
              <a:t> days, excluding any day with a qualifying price event. Weekdays compare to weekdays; weekends/holidays to weekends/holidays. E.g., for a 2:00 PM interval on a Tuesday, the reference is the average 2:00 PM load over the prior ten qualifying weekdays</a:t>
            </a:r>
            <a:endParaRPr lang="en-US" sz="1200" b="1" i="0" dirty="0">
              <a:solidFill>
                <a:srgbClr val="00343B"/>
              </a:solidFill>
              <a:latin typeface="Aptos"/>
            </a:endParaRPr>
          </a:p>
          <a:p>
            <a:pPr lvl="1">
              <a:lnSpc>
                <a:spcPct val="105000"/>
              </a:lnSpc>
              <a:spcAft>
                <a:spcPts val="300"/>
              </a:spcAft>
            </a:pPr>
            <a:r>
              <a:rPr lang="en-US" sz="1200" b="1" i="0" dirty="0">
                <a:solidFill>
                  <a:srgbClr val="00343B"/>
                </a:solidFill>
                <a:latin typeface="Aptos"/>
              </a:rPr>
              <a:t>Reduced Interval</a:t>
            </a:r>
            <a:r>
              <a:rPr lang="en-US" sz="1200" b="1" dirty="0">
                <a:solidFill>
                  <a:srgbClr val="00343B"/>
                </a:solidFill>
                <a:latin typeface="Aptos"/>
              </a:rPr>
              <a:t>:</a:t>
            </a:r>
            <a:r>
              <a:rPr sz="1200" b="1" i="0" dirty="0">
                <a:solidFill>
                  <a:srgbClr val="00343B"/>
                </a:solidFill>
                <a:latin typeface="Aptos"/>
              </a:rPr>
              <a:t>  </a:t>
            </a:r>
            <a:r>
              <a:rPr sz="1200" b="0" i="0" dirty="0">
                <a:solidFill>
                  <a:srgbClr val="1F2937"/>
                </a:solidFill>
                <a:latin typeface="Aptos"/>
              </a:rPr>
              <a:t>For each 15-minute interval, mark it </a:t>
            </a:r>
            <a:r>
              <a:rPr sz="1200" b="1" i="0" dirty="0">
                <a:solidFill>
                  <a:srgbClr val="1F2937"/>
                </a:solidFill>
                <a:latin typeface="Aptos"/>
              </a:rPr>
              <a:t>"reduced"</a:t>
            </a:r>
            <a:r>
              <a:rPr sz="1200" b="0" i="0" dirty="0">
                <a:solidFill>
                  <a:srgbClr val="1F2937"/>
                </a:solidFill>
                <a:latin typeface="Aptos"/>
              </a:rPr>
              <a:t> if actual load is ≤ 50% of </a:t>
            </a:r>
            <a:r>
              <a:rPr sz="1200" i="0" dirty="0">
                <a:solidFill>
                  <a:srgbClr val="1F2937"/>
                </a:solidFill>
                <a:latin typeface="Aptos"/>
              </a:rPr>
              <a:t>the reference </a:t>
            </a:r>
            <a:r>
              <a:rPr lang="en-US" sz="1200" b="0" i="0" dirty="0">
                <a:solidFill>
                  <a:srgbClr val="1F2937"/>
                </a:solidFill>
                <a:latin typeface="Aptos"/>
              </a:rPr>
              <a:t>load</a:t>
            </a:r>
          </a:p>
          <a:p>
            <a:pPr marL="200000" indent="-200000">
              <a:lnSpc>
                <a:spcPct val="105000"/>
              </a:lnSpc>
              <a:spcAft>
                <a:spcPts val="300"/>
              </a:spcAft>
              <a:buChar char="•"/>
            </a:pPr>
            <a:r>
              <a:rPr sz="1200" b="1" i="0" dirty="0">
                <a:solidFill>
                  <a:srgbClr val="00343B"/>
                </a:solidFill>
                <a:latin typeface="Aptos"/>
              </a:rPr>
              <a:t>STEP 2 </a:t>
            </a:r>
            <a:endParaRPr lang="en-US" sz="1200" b="1" i="0" dirty="0">
              <a:solidFill>
                <a:srgbClr val="00343B"/>
              </a:solidFill>
              <a:latin typeface="Aptos"/>
            </a:endParaRPr>
          </a:p>
          <a:p>
            <a:pPr lvl="1">
              <a:lnSpc>
                <a:spcPct val="105000"/>
              </a:lnSpc>
              <a:spcAft>
                <a:spcPts val="300"/>
              </a:spcAft>
            </a:pPr>
            <a:r>
              <a:rPr sz="1200" b="1" i="0" dirty="0">
                <a:solidFill>
                  <a:srgbClr val="00343B"/>
                </a:solidFill>
                <a:latin typeface="Aptos"/>
              </a:rPr>
              <a:t>Split intervals into two groups</a:t>
            </a:r>
            <a:r>
              <a:rPr lang="en-US" sz="1200" b="1" i="0" dirty="0">
                <a:solidFill>
                  <a:srgbClr val="00343B"/>
                </a:solidFill>
                <a:latin typeface="Aptos"/>
              </a:rPr>
              <a:t>:</a:t>
            </a:r>
            <a:r>
              <a:rPr sz="1200" b="1" i="0" dirty="0">
                <a:solidFill>
                  <a:srgbClr val="00343B"/>
                </a:solidFill>
                <a:latin typeface="Aptos"/>
              </a:rPr>
              <a:t>  </a:t>
            </a:r>
            <a:r>
              <a:rPr lang="en-US" sz="1200" i="0" dirty="0">
                <a:solidFill>
                  <a:srgbClr val="00343B"/>
                </a:solidFill>
                <a:latin typeface="Aptos"/>
              </a:rPr>
              <a:t>Based on the real time Load Zone prices (currently considering $80/MWh but TBD) s</a:t>
            </a:r>
            <a:r>
              <a:rPr sz="1200" b="0" i="0" dirty="0">
                <a:solidFill>
                  <a:srgbClr val="1F2937"/>
                </a:solidFill>
                <a:latin typeface="Aptos"/>
              </a:rPr>
              <a:t>ort intervals </a:t>
            </a:r>
            <a:r>
              <a:rPr lang="en-US" sz="1200" dirty="0">
                <a:solidFill>
                  <a:srgbClr val="1F2937"/>
                </a:solidFill>
                <a:latin typeface="Aptos"/>
              </a:rPr>
              <a:t>into high price intervals vs. non-price intervals. Calculate high-price reduction rate  &amp; non-price reduction rate </a:t>
            </a:r>
            <a:endParaRPr lang="en-US" sz="1200" b="1" i="0" dirty="0">
              <a:solidFill>
                <a:srgbClr val="C25B1F"/>
              </a:solidFill>
              <a:latin typeface="Aptos"/>
            </a:endParaRPr>
          </a:p>
          <a:p>
            <a:pPr marL="200000" indent="-200000" algn="l">
              <a:lnSpc>
                <a:spcPct val="105000"/>
              </a:lnSpc>
              <a:spcAft>
                <a:spcPts val="300"/>
              </a:spcAft>
              <a:buChar char="•"/>
            </a:pPr>
            <a:r>
              <a:rPr sz="1200" b="1" i="0" dirty="0">
                <a:solidFill>
                  <a:srgbClr val="00343B"/>
                </a:solidFill>
                <a:latin typeface="Aptos"/>
              </a:rPr>
              <a:t>STEP 3 </a:t>
            </a:r>
            <a:endParaRPr lang="en-US" sz="1200" b="1" dirty="0">
              <a:solidFill>
                <a:srgbClr val="00343B"/>
              </a:solidFill>
              <a:latin typeface="Aptos"/>
            </a:endParaRPr>
          </a:p>
          <a:p>
            <a:pPr lvl="1">
              <a:lnSpc>
                <a:spcPct val="105000"/>
              </a:lnSpc>
              <a:spcAft>
                <a:spcPts val="300"/>
              </a:spcAft>
            </a:pPr>
            <a:r>
              <a:rPr lang="en-US" sz="1200" b="1" i="0" dirty="0">
                <a:solidFill>
                  <a:srgbClr val="00343B"/>
                </a:solidFill>
                <a:latin typeface="Aptos"/>
              </a:rPr>
              <a:t>ABT metric:</a:t>
            </a:r>
            <a:r>
              <a:rPr sz="1200" b="1" i="0" dirty="0">
                <a:solidFill>
                  <a:srgbClr val="00343B"/>
                </a:solidFill>
                <a:latin typeface="Aptos"/>
              </a:rPr>
              <a:t>  </a:t>
            </a:r>
            <a:r>
              <a:rPr lang="en-US" sz="1200" b="0" i="0" dirty="0">
                <a:solidFill>
                  <a:srgbClr val="1F2937"/>
                </a:solidFill>
                <a:latin typeface="Aptos"/>
              </a:rPr>
              <a:t>A resource fails ABT only when the high-price reduction rate is more than 50%, and the non-price reduction rate is less than 20%. </a:t>
            </a:r>
            <a:endParaRPr sz="1200" b="0" i="0" dirty="0">
              <a:solidFill>
                <a:srgbClr val="1F2937"/>
              </a:solidFill>
              <a:latin typeface="Aptos"/>
            </a:endParaRPr>
          </a:p>
        </p:txBody>
      </p:sp>
      <p:sp>
        <p:nvSpPr>
          <p:cNvPr id="7" name="Rectangle 6">
            <a:extLst>
              <a:ext uri="{FF2B5EF4-FFF2-40B4-BE49-F238E27FC236}">
                <a16:creationId xmlns:a16="http://schemas.microsoft.com/office/drawing/2014/main" id="{C66CD9D0-E762-B931-6C78-45900E28D594}"/>
              </a:ext>
            </a:extLst>
          </p:cNvPr>
          <p:cNvSpPr/>
          <p:nvPr/>
        </p:nvSpPr>
        <p:spPr>
          <a:xfrm>
            <a:off x="466344" y="3577282"/>
            <a:ext cx="11192256" cy="226725"/>
          </a:xfrm>
          <a:prstGeom prst="rect">
            <a:avLst/>
          </a:prstGeom>
          <a:solidFill>
            <a:srgbClr val="2794A4"/>
          </a:solidFill>
          <a:ln>
            <a:noFill/>
          </a:ln>
          <a:effectLst/>
        </p:spPr>
        <p:style>
          <a:lnRef idx="1">
            <a:schemeClr val="accent1"/>
          </a:lnRef>
          <a:fillRef idx="3">
            <a:schemeClr val="accent1"/>
          </a:fillRef>
          <a:effectRef idx="2">
            <a:schemeClr val="accent1"/>
          </a:effectRef>
          <a:fontRef idx="minor">
            <a:schemeClr val="lt1"/>
          </a:fontRef>
        </p:style>
        <p:txBody>
          <a:bodyPr lIns="164592" tIns="27432" bIns="27432" rtlCol="0" anchor="ctr"/>
          <a:lstStyle/>
          <a:p>
            <a:pPr algn="l"/>
            <a:r>
              <a:rPr sz="1400" b="1" i="0">
                <a:solidFill>
                  <a:srgbClr val="FFFFFF"/>
                </a:solidFill>
                <a:latin typeface="Aptos"/>
              </a:rPr>
              <a:t>2.  Trigger Logic and Worked Examples</a:t>
            </a:r>
          </a:p>
        </p:txBody>
      </p:sp>
      <p:sp>
        <p:nvSpPr>
          <p:cNvPr id="8" name="TextBox 7">
            <a:extLst>
              <a:ext uri="{FF2B5EF4-FFF2-40B4-BE49-F238E27FC236}">
                <a16:creationId xmlns:a16="http://schemas.microsoft.com/office/drawing/2014/main" id="{EFAED0DB-B7B2-C34E-B402-8D8A89DE4736}"/>
              </a:ext>
            </a:extLst>
          </p:cNvPr>
          <p:cNvSpPr txBox="1"/>
          <p:nvPr/>
        </p:nvSpPr>
        <p:spPr>
          <a:xfrm>
            <a:off x="606693" y="3887824"/>
            <a:ext cx="11192256" cy="261867"/>
          </a:xfrm>
          <a:prstGeom prst="rect">
            <a:avLst/>
          </a:prstGeom>
          <a:noFill/>
          <a:ln>
            <a:noFill/>
          </a:ln>
        </p:spPr>
        <p:txBody>
          <a:bodyPr wrap="square" lIns="109728" tIns="36576" bIns="36576">
            <a:spAutoFit/>
          </a:bodyPr>
          <a:lstStyle/>
          <a:p>
            <a:pPr algn="l">
              <a:lnSpc>
                <a:spcPct val="105000"/>
              </a:lnSpc>
              <a:spcAft>
                <a:spcPts val="100"/>
              </a:spcAft>
              <a:buNone/>
            </a:pPr>
            <a:r>
              <a:rPr sz="1200" b="0" i="0" dirty="0">
                <a:solidFill>
                  <a:srgbClr val="1F2937"/>
                </a:solidFill>
                <a:latin typeface="Aptos"/>
              </a:rPr>
              <a:t>Flagged </a:t>
            </a:r>
            <a:r>
              <a:rPr sz="1200" b="1" i="0" dirty="0">
                <a:solidFill>
                  <a:srgbClr val="C25B1F"/>
                </a:solidFill>
                <a:latin typeface="Aptos"/>
              </a:rPr>
              <a:t>FAIL_ABT</a:t>
            </a:r>
            <a:r>
              <a:rPr sz="1200" b="0" i="0" dirty="0">
                <a:solidFill>
                  <a:srgbClr val="1F2937"/>
                </a:solidFill>
                <a:latin typeface="Aptos"/>
              </a:rPr>
              <a:t> only when </a:t>
            </a:r>
            <a:r>
              <a:rPr sz="1200" b="1" i="0" dirty="0">
                <a:solidFill>
                  <a:srgbClr val="1F2937"/>
                </a:solidFill>
                <a:latin typeface="Aptos"/>
              </a:rPr>
              <a:t>BOTH</a:t>
            </a:r>
            <a:r>
              <a:rPr sz="1200" b="0" i="0" dirty="0">
                <a:solidFill>
                  <a:srgbClr val="1F2937"/>
                </a:solidFill>
                <a:latin typeface="Aptos"/>
              </a:rPr>
              <a:t> hold:  </a:t>
            </a:r>
            <a:r>
              <a:rPr sz="1200" b="1" i="0" dirty="0">
                <a:solidFill>
                  <a:srgbClr val="C25B1F"/>
                </a:solidFill>
                <a:latin typeface="Aptos"/>
              </a:rPr>
              <a:t>high-price reduction rate &gt; 50%</a:t>
            </a:r>
            <a:r>
              <a:rPr sz="1200" b="1" i="0" dirty="0">
                <a:solidFill>
                  <a:srgbClr val="1F2937"/>
                </a:solidFill>
                <a:latin typeface="Aptos"/>
              </a:rPr>
              <a:t>  AND  </a:t>
            </a:r>
            <a:r>
              <a:rPr sz="1200" b="1" i="0" dirty="0">
                <a:solidFill>
                  <a:srgbClr val="2E7D5C"/>
                </a:solidFill>
                <a:latin typeface="Aptos"/>
              </a:rPr>
              <a:t>non-price reduction rate </a:t>
            </a:r>
            <a:r>
              <a:rPr sz="1200" b="1" i="0">
                <a:solidFill>
                  <a:srgbClr val="2E7D5C"/>
                </a:solidFill>
                <a:latin typeface="Aptos"/>
              </a:rPr>
              <a:t>&lt; </a:t>
            </a:r>
            <a:r>
              <a:rPr lang="en-US" sz="1200" b="1" i="0">
                <a:solidFill>
                  <a:srgbClr val="2E7D5C"/>
                </a:solidFill>
                <a:latin typeface="Aptos"/>
              </a:rPr>
              <a:t>20</a:t>
            </a:r>
            <a:r>
              <a:rPr sz="1200" b="1" i="0">
                <a:solidFill>
                  <a:srgbClr val="2E7D5C"/>
                </a:solidFill>
                <a:latin typeface="Aptos"/>
              </a:rPr>
              <a:t>%</a:t>
            </a:r>
            <a:r>
              <a:rPr sz="1200" b="0" i="0">
                <a:solidFill>
                  <a:srgbClr val="1F2937"/>
                </a:solidFill>
                <a:latin typeface="Aptos"/>
              </a:rPr>
              <a:t>.</a:t>
            </a:r>
            <a:endParaRPr sz="1200" b="0" i="0" dirty="0">
              <a:solidFill>
                <a:srgbClr val="1F2937"/>
              </a:solidFill>
              <a:latin typeface="Aptos"/>
            </a:endParaRPr>
          </a:p>
        </p:txBody>
      </p:sp>
      <p:sp>
        <p:nvSpPr>
          <p:cNvPr id="9" name="TextBox 8">
            <a:extLst>
              <a:ext uri="{FF2B5EF4-FFF2-40B4-BE49-F238E27FC236}">
                <a16:creationId xmlns:a16="http://schemas.microsoft.com/office/drawing/2014/main" id="{AD67B34B-0816-A1E6-C4CD-4015D67226C3}"/>
              </a:ext>
            </a:extLst>
          </p:cNvPr>
          <p:cNvSpPr txBox="1"/>
          <p:nvPr/>
        </p:nvSpPr>
        <p:spPr>
          <a:xfrm>
            <a:off x="863687" y="4151240"/>
            <a:ext cx="4404488" cy="775597"/>
          </a:xfrm>
          <a:prstGeom prst="rect">
            <a:avLst/>
          </a:prstGeom>
          <a:solidFill>
            <a:srgbClr val="ECF6F0"/>
          </a:solidFill>
          <a:ln w="9525">
            <a:solidFill>
              <a:srgbClr val="2E7D5C"/>
            </a:solidFill>
          </a:ln>
        </p:spPr>
        <p:txBody>
          <a:bodyPr wrap="square" lIns="109728" tIns="36576" bIns="36576">
            <a:spAutoFit/>
          </a:bodyPr>
          <a:lstStyle/>
          <a:p>
            <a:pPr>
              <a:lnSpc>
                <a:spcPct val="95000"/>
              </a:lnSpc>
              <a:spcAft>
                <a:spcPts val="0"/>
              </a:spcAft>
              <a:buNone/>
            </a:pPr>
            <a:r>
              <a:rPr sz="1200" b="1" i="0" dirty="0">
                <a:solidFill>
                  <a:srgbClr val="00343B"/>
                </a:solidFill>
                <a:latin typeface="Aptos"/>
              </a:rPr>
              <a:t>EXAMPLE A — Genuinely Variable Load  </a:t>
            </a:r>
            <a:r>
              <a:rPr sz="1200" b="1" i="0" dirty="0">
                <a:solidFill>
                  <a:srgbClr val="2E7D5C"/>
                </a:solidFill>
                <a:latin typeface="Aptos"/>
              </a:rPr>
              <a:t>(PASS)</a:t>
            </a:r>
          </a:p>
          <a:p>
            <a:pPr>
              <a:lnSpc>
                <a:spcPct val="95000"/>
              </a:lnSpc>
              <a:spcAft>
                <a:spcPts val="0"/>
              </a:spcAft>
              <a:buNone/>
            </a:pPr>
            <a:r>
              <a:rPr sz="1200" b="0" i="0" dirty="0">
                <a:solidFill>
                  <a:srgbClr val="1F2937"/>
                </a:solidFill>
                <a:latin typeface="Aptos"/>
              </a:rPr>
              <a:t>High-price:  </a:t>
            </a:r>
            <a:r>
              <a:rPr lang="en-US" sz="1200" dirty="0">
                <a:solidFill>
                  <a:srgbClr val="1F2937"/>
                </a:solidFill>
                <a:latin typeface="Aptos"/>
              </a:rPr>
              <a:t>80</a:t>
            </a:r>
            <a:r>
              <a:rPr sz="1200" b="0" i="0" dirty="0">
                <a:solidFill>
                  <a:srgbClr val="1F2937"/>
                </a:solidFill>
                <a:latin typeface="Aptos"/>
              </a:rPr>
              <a:t> / 200 reduced  =  </a:t>
            </a:r>
            <a:r>
              <a:rPr lang="en-US" sz="1200" b="1" i="0" dirty="0">
                <a:solidFill>
                  <a:srgbClr val="2E7D5C"/>
                </a:solidFill>
                <a:latin typeface="Aptos"/>
              </a:rPr>
              <a:t>40</a:t>
            </a:r>
            <a:r>
              <a:rPr sz="1200" b="1" i="0" dirty="0">
                <a:solidFill>
                  <a:srgbClr val="2E7D5C"/>
                </a:solidFill>
                <a:latin typeface="Aptos"/>
              </a:rPr>
              <a:t>%</a:t>
            </a:r>
            <a:r>
              <a:rPr sz="1200" b="0" i="1" dirty="0">
                <a:solidFill>
                  <a:srgbClr val="4B5563"/>
                </a:solidFill>
                <a:latin typeface="Aptos"/>
              </a:rPr>
              <a:t>   (below 50% threshold)</a:t>
            </a:r>
          </a:p>
          <a:p>
            <a:pPr>
              <a:lnSpc>
                <a:spcPct val="95000"/>
              </a:lnSpc>
              <a:spcAft>
                <a:spcPts val="0"/>
              </a:spcAft>
              <a:buNone/>
            </a:pPr>
            <a:r>
              <a:rPr sz="1200" b="0" i="0" dirty="0">
                <a:solidFill>
                  <a:srgbClr val="1F2937"/>
                </a:solidFill>
                <a:latin typeface="Aptos"/>
              </a:rPr>
              <a:t>Normal:  </a:t>
            </a:r>
            <a:r>
              <a:rPr lang="en-US" sz="1200" b="0" i="0" dirty="0">
                <a:solidFill>
                  <a:srgbClr val="1F2937"/>
                </a:solidFill>
                <a:latin typeface="Aptos"/>
              </a:rPr>
              <a:t>11</a:t>
            </a:r>
            <a:r>
              <a:rPr sz="1200" b="0" i="0" dirty="0">
                <a:solidFill>
                  <a:srgbClr val="1F2937"/>
                </a:solidFill>
                <a:latin typeface="Aptos"/>
              </a:rPr>
              <a:t>00 / 5,000 reduced  =  </a:t>
            </a:r>
            <a:r>
              <a:rPr lang="en-US" sz="1200" b="1" dirty="0">
                <a:solidFill>
                  <a:srgbClr val="2E7D5C"/>
                </a:solidFill>
                <a:latin typeface="Aptos"/>
              </a:rPr>
              <a:t>22</a:t>
            </a:r>
            <a:r>
              <a:rPr sz="1200" b="1" i="0" dirty="0">
                <a:solidFill>
                  <a:srgbClr val="2E7D5C"/>
                </a:solidFill>
                <a:latin typeface="Aptos"/>
              </a:rPr>
              <a:t>%</a:t>
            </a:r>
            <a:r>
              <a:rPr sz="1200" b="0" i="1" dirty="0">
                <a:solidFill>
                  <a:srgbClr val="4B5563"/>
                </a:solidFill>
                <a:latin typeface="Aptos"/>
              </a:rPr>
              <a:t>   (above </a:t>
            </a:r>
            <a:r>
              <a:rPr lang="en-US" sz="1200" b="0" i="1" dirty="0">
                <a:solidFill>
                  <a:srgbClr val="4B5563"/>
                </a:solidFill>
                <a:latin typeface="Aptos"/>
              </a:rPr>
              <a:t>20</a:t>
            </a:r>
            <a:r>
              <a:rPr sz="1200" b="0" i="1" dirty="0">
                <a:solidFill>
                  <a:srgbClr val="4B5563"/>
                </a:solidFill>
                <a:latin typeface="Aptos"/>
              </a:rPr>
              <a:t>% threshold)</a:t>
            </a:r>
          </a:p>
          <a:p>
            <a:pPr>
              <a:lnSpc>
                <a:spcPct val="95000"/>
              </a:lnSpc>
              <a:spcAft>
                <a:spcPts val="0"/>
              </a:spcAft>
              <a:buNone/>
            </a:pPr>
            <a:r>
              <a:rPr sz="1200" b="1" i="0" dirty="0">
                <a:solidFill>
                  <a:srgbClr val="1F2937"/>
                </a:solidFill>
                <a:latin typeface="Aptos"/>
              </a:rPr>
              <a:t>Result:  </a:t>
            </a:r>
            <a:r>
              <a:rPr sz="1200" b="1" i="0" dirty="0">
                <a:solidFill>
                  <a:srgbClr val="2E7D5C"/>
                </a:solidFill>
                <a:latin typeface="Aptos"/>
              </a:rPr>
              <a:t>PASS — keep MBL/Alternate</a:t>
            </a:r>
          </a:p>
        </p:txBody>
      </p:sp>
      <p:sp>
        <p:nvSpPr>
          <p:cNvPr id="10" name="TextBox 9">
            <a:extLst>
              <a:ext uri="{FF2B5EF4-FFF2-40B4-BE49-F238E27FC236}">
                <a16:creationId xmlns:a16="http://schemas.microsoft.com/office/drawing/2014/main" id="{03BDE79B-190C-829E-0BB4-B1A2DACBDC33}"/>
              </a:ext>
            </a:extLst>
          </p:cNvPr>
          <p:cNvSpPr txBox="1"/>
          <p:nvPr/>
        </p:nvSpPr>
        <p:spPr>
          <a:xfrm>
            <a:off x="6457950" y="4148510"/>
            <a:ext cx="4249141" cy="775597"/>
          </a:xfrm>
          <a:prstGeom prst="rect">
            <a:avLst/>
          </a:prstGeom>
          <a:solidFill>
            <a:srgbClr val="FAF1E9"/>
          </a:solidFill>
          <a:ln w="9525">
            <a:solidFill>
              <a:srgbClr val="C25B1F"/>
            </a:solidFill>
          </a:ln>
        </p:spPr>
        <p:txBody>
          <a:bodyPr wrap="square" lIns="109728" tIns="36576" bIns="36576">
            <a:spAutoFit/>
          </a:bodyPr>
          <a:lstStyle/>
          <a:p>
            <a:pPr>
              <a:lnSpc>
                <a:spcPct val="95000"/>
              </a:lnSpc>
              <a:spcAft>
                <a:spcPts val="0"/>
              </a:spcAft>
              <a:buNone/>
            </a:pPr>
            <a:r>
              <a:rPr sz="1200" b="1" i="0" dirty="0">
                <a:solidFill>
                  <a:srgbClr val="00343B"/>
                </a:solidFill>
                <a:latin typeface="Aptos"/>
              </a:rPr>
              <a:t>EXAMPLE B — Price </a:t>
            </a:r>
            <a:r>
              <a:rPr lang="en-US" sz="1200" b="1" dirty="0">
                <a:solidFill>
                  <a:srgbClr val="00343B"/>
                </a:solidFill>
                <a:latin typeface="Aptos"/>
              </a:rPr>
              <a:t>responsive load</a:t>
            </a:r>
            <a:r>
              <a:rPr sz="1200" b="1" i="0" dirty="0">
                <a:solidFill>
                  <a:srgbClr val="00343B"/>
                </a:solidFill>
                <a:latin typeface="Aptos"/>
              </a:rPr>
              <a:t>  </a:t>
            </a:r>
            <a:r>
              <a:rPr sz="1200" b="1" i="0" dirty="0">
                <a:solidFill>
                  <a:srgbClr val="C25B1F"/>
                </a:solidFill>
                <a:latin typeface="Aptos"/>
              </a:rPr>
              <a:t>(FAIL_ABT)</a:t>
            </a:r>
          </a:p>
          <a:p>
            <a:pPr>
              <a:lnSpc>
                <a:spcPct val="95000"/>
              </a:lnSpc>
              <a:spcAft>
                <a:spcPts val="0"/>
              </a:spcAft>
              <a:buNone/>
            </a:pPr>
            <a:r>
              <a:rPr sz="1200" b="0" i="0" dirty="0">
                <a:solidFill>
                  <a:srgbClr val="1F2937"/>
                </a:solidFill>
                <a:latin typeface="Aptos"/>
              </a:rPr>
              <a:t>High-price:  130 / 200 reduced  =  </a:t>
            </a:r>
            <a:r>
              <a:rPr sz="1200" b="1" i="0" dirty="0">
                <a:solidFill>
                  <a:srgbClr val="C25B1F"/>
                </a:solidFill>
                <a:latin typeface="Aptos"/>
              </a:rPr>
              <a:t>65%</a:t>
            </a:r>
            <a:r>
              <a:rPr sz="1200" b="0" i="1" dirty="0">
                <a:solidFill>
                  <a:srgbClr val="4B5563"/>
                </a:solidFill>
                <a:latin typeface="Aptos"/>
              </a:rPr>
              <a:t>   (</a:t>
            </a:r>
            <a:r>
              <a:rPr lang="en-US" sz="1200" i="1" dirty="0">
                <a:solidFill>
                  <a:srgbClr val="4B5563"/>
                </a:solidFill>
                <a:latin typeface="Aptos"/>
              </a:rPr>
              <a:t>above</a:t>
            </a:r>
            <a:r>
              <a:rPr sz="1200" b="0" i="1" dirty="0">
                <a:solidFill>
                  <a:srgbClr val="4B5563"/>
                </a:solidFill>
                <a:latin typeface="Aptos"/>
              </a:rPr>
              <a:t> 50% threshold)</a:t>
            </a:r>
          </a:p>
          <a:p>
            <a:pPr>
              <a:lnSpc>
                <a:spcPct val="95000"/>
              </a:lnSpc>
              <a:spcAft>
                <a:spcPts val="0"/>
              </a:spcAft>
              <a:buNone/>
            </a:pPr>
            <a:r>
              <a:rPr sz="1200" b="0" i="0" dirty="0">
                <a:solidFill>
                  <a:srgbClr val="1F2937"/>
                </a:solidFill>
                <a:latin typeface="Aptos"/>
              </a:rPr>
              <a:t>Normal:  </a:t>
            </a:r>
            <a:r>
              <a:rPr lang="en-US" sz="1200" b="0" i="0" dirty="0">
                <a:solidFill>
                  <a:srgbClr val="1F2937"/>
                </a:solidFill>
                <a:latin typeface="Aptos"/>
              </a:rPr>
              <a:t>200</a:t>
            </a:r>
            <a:r>
              <a:rPr sz="1200" b="0" i="0" dirty="0">
                <a:solidFill>
                  <a:srgbClr val="1F2937"/>
                </a:solidFill>
                <a:latin typeface="Aptos"/>
              </a:rPr>
              <a:t> / 5,000 reduced  =  </a:t>
            </a:r>
            <a:r>
              <a:rPr lang="en-US" sz="1200" b="1" dirty="0">
                <a:solidFill>
                  <a:srgbClr val="C25B1F"/>
                </a:solidFill>
                <a:latin typeface="Aptos"/>
              </a:rPr>
              <a:t>4</a:t>
            </a:r>
            <a:r>
              <a:rPr sz="1200" b="1" i="0" dirty="0">
                <a:solidFill>
                  <a:srgbClr val="C25B1F"/>
                </a:solidFill>
                <a:latin typeface="Aptos"/>
              </a:rPr>
              <a:t>%</a:t>
            </a:r>
            <a:r>
              <a:rPr sz="1200" b="0" i="1" dirty="0">
                <a:solidFill>
                  <a:srgbClr val="4B5563"/>
                </a:solidFill>
                <a:latin typeface="Aptos"/>
              </a:rPr>
              <a:t>   (below </a:t>
            </a:r>
            <a:r>
              <a:rPr lang="en-US" sz="1200" b="0" i="1" dirty="0">
                <a:solidFill>
                  <a:srgbClr val="4B5563"/>
                </a:solidFill>
                <a:latin typeface="Aptos"/>
              </a:rPr>
              <a:t>20</a:t>
            </a:r>
            <a:r>
              <a:rPr sz="1200" b="0" i="1" dirty="0">
                <a:solidFill>
                  <a:srgbClr val="4B5563"/>
                </a:solidFill>
                <a:latin typeface="Aptos"/>
              </a:rPr>
              <a:t>% threshold)</a:t>
            </a:r>
          </a:p>
          <a:p>
            <a:pPr>
              <a:lnSpc>
                <a:spcPct val="95000"/>
              </a:lnSpc>
              <a:spcAft>
                <a:spcPts val="0"/>
              </a:spcAft>
              <a:buNone/>
            </a:pPr>
            <a:r>
              <a:rPr sz="1200" b="1" i="0" dirty="0">
                <a:solidFill>
                  <a:srgbClr val="1F2937"/>
                </a:solidFill>
                <a:latin typeface="Aptos"/>
              </a:rPr>
              <a:t>Result:  </a:t>
            </a:r>
            <a:r>
              <a:rPr sz="1200" b="1" i="0" dirty="0">
                <a:solidFill>
                  <a:srgbClr val="C25B1F"/>
                </a:solidFill>
                <a:latin typeface="Aptos"/>
              </a:rPr>
              <a:t>FAIL_ABT — </a:t>
            </a:r>
            <a:r>
              <a:rPr lang="en-US" sz="1200" b="1" i="0" dirty="0">
                <a:solidFill>
                  <a:srgbClr val="C25B1F"/>
                </a:solidFill>
                <a:latin typeface="Aptos"/>
              </a:rPr>
              <a:t>Alternate Baseline not an option</a:t>
            </a:r>
            <a:endParaRPr sz="1200" b="1" i="0" dirty="0">
              <a:solidFill>
                <a:srgbClr val="C25B1F"/>
              </a:solidFill>
              <a:latin typeface="Aptos"/>
            </a:endParaRPr>
          </a:p>
        </p:txBody>
      </p:sp>
    </p:spTree>
    <p:extLst>
      <p:ext uri="{BB962C8B-B14F-4D97-AF65-F5344CB8AC3E}">
        <p14:creationId xmlns:p14="http://schemas.microsoft.com/office/powerpoint/2010/main" val="559063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6F1F0-7D39-C7EA-E0B7-23310818C4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796757-64DD-118B-E2D9-9115BCAEDE81}"/>
              </a:ext>
            </a:extLst>
          </p:cNvPr>
          <p:cNvSpPr>
            <a:spLocks noGrp="1"/>
          </p:cNvSpPr>
          <p:nvPr>
            <p:ph type="title"/>
          </p:nvPr>
        </p:nvSpPr>
        <p:spPr>
          <a:xfrm>
            <a:off x="1257300" y="273376"/>
            <a:ext cx="10401300" cy="764849"/>
          </a:xfrm>
        </p:spPr>
        <p:txBody>
          <a:bodyPr>
            <a:normAutofit fontScale="90000"/>
          </a:bodyPr>
          <a:lstStyle/>
          <a:p>
            <a:r>
              <a:rPr lang="en-US" dirty="0"/>
              <a:t>Summary of ABT impact on Resources on Alternate baseline in JunSep26 (</a:t>
            </a:r>
            <a:r>
              <a:rPr lang="en-US" dirty="0">
                <a:solidFill>
                  <a:srgbClr val="C25B1F"/>
                </a:solidFill>
                <a:latin typeface="Aptos"/>
              </a:rPr>
              <a:t>high-price reduction rate &gt; 50%</a:t>
            </a:r>
            <a:r>
              <a:rPr lang="en-US" dirty="0">
                <a:solidFill>
                  <a:srgbClr val="1F2937"/>
                </a:solidFill>
                <a:latin typeface="Aptos"/>
              </a:rPr>
              <a:t>  AND  </a:t>
            </a:r>
            <a:r>
              <a:rPr lang="en-US" dirty="0">
                <a:solidFill>
                  <a:srgbClr val="2E7D5C"/>
                </a:solidFill>
                <a:latin typeface="Aptos"/>
              </a:rPr>
              <a:t>non-price reduction rate &lt; 20%</a:t>
            </a:r>
            <a:r>
              <a:rPr lang="en-US" b="0" dirty="0">
                <a:solidFill>
                  <a:srgbClr val="1F2937"/>
                </a:solidFill>
                <a:latin typeface="Aptos"/>
              </a:rPr>
              <a:t>)</a:t>
            </a:r>
            <a:endParaRPr lang="en-US" dirty="0"/>
          </a:p>
        </p:txBody>
      </p:sp>
      <p:sp>
        <p:nvSpPr>
          <p:cNvPr id="3" name="Text Placeholder 2">
            <a:extLst>
              <a:ext uri="{FF2B5EF4-FFF2-40B4-BE49-F238E27FC236}">
                <a16:creationId xmlns:a16="http://schemas.microsoft.com/office/drawing/2014/main" id="{2EDFDB3B-D4DC-C800-97F7-87185D39A11B}"/>
              </a:ext>
            </a:extLst>
          </p:cNvPr>
          <p:cNvSpPr>
            <a:spLocks noGrp="1"/>
          </p:cNvSpPr>
          <p:nvPr>
            <p:ph type="body" sz="quarter" idx="16"/>
          </p:nvPr>
        </p:nvSpPr>
        <p:spPr>
          <a:xfrm>
            <a:off x="470886" y="905854"/>
            <a:ext cx="11493226" cy="5815621"/>
          </a:xfrm>
        </p:spPr>
        <p:txBody>
          <a:bodyPr/>
          <a:lstStyle/>
          <a:p>
            <a:pPr marL="285750" indent="-285750">
              <a:buFont typeface="Arial" panose="020B0604020202020204" pitchFamily="34" charset="0"/>
              <a:buChar char="•"/>
            </a:pPr>
            <a:r>
              <a:rPr lang="en-US" dirty="0"/>
              <a:t>We have analyzed a total of 271 resources that had ALTERNATE baseline selected when procured for JunSep26 SCT</a:t>
            </a:r>
          </a:p>
          <a:p>
            <a:pPr marL="285750" indent="-285750">
              <a:buFont typeface="Arial" panose="020B0604020202020204" pitchFamily="34" charset="0"/>
              <a:buChar char="•"/>
            </a:pPr>
            <a:r>
              <a:rPr lang="en-US" dirty="0"/>
              <a:t>52 Resources met the fit thresholds for at least one default baseline</a:t>
            </a:r>
          </a:p>
          <a:p>
            <a:pPr marL="285750" indent="-285750">
              <a:buFont typeface="Arial" panose="020B0604020202020204" pitchFamily="34" charset="0"/>
              <a:buChar char="•"/>
            </a:pPr>
            <a:r>
              <a:rPr lang="en-US" dirty="0"/>
              <a:t>153 resources passed ABT</a:t>
            </a:r>
          </a:p>
          <a:p>
            <a:pPr marL="285750" indent="-285750">
              <a:buFont typeface="Arial" panose="020B0604020202020204" pitchFamily="34" charset="0"/>
              <a:buChar char="•"/>
            </a:pPr>
            <a:r>
              <a:rPr lang="en-US" dirty="0"/>
              <a:t>57 resources failed ABT</a:t>
            </a:r>
          </a:p>
          <a:p>
            <a:pPr marL="285750" indent="-285750">
              <a:buFont typeface="Arial" panose="020B0604020202020204" pitchFamily="34" charset="0"/>
              <a:buChar char="•"/>
            </a:pPr>
            <a:r>
              <a:rPr lang="en-US" dirty="0"/>
              <a:t>9 resources had insufficient data</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lvl="1" indent="0">
              <a:buNone/>
            </a:pPr>
            <a:endParaRPr lang="en-US" dirty="0"/>
          </a:p>
          <a:p>
            <a:pPr marL="285750" indent="-2857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96091BDD-CAFF-850E-7027-68C922DD8103}"/>
              </a:ext>
            </a:extLst>
          </p:cNvPr>
          <p:cNvSpPr>
            <a:spLocks noGrp="1"/>
          </p:cNvSpPr>
          <p:nvPr>
            <p:ph type="sldNum" sz="quarter" idx="12"/>
          </p:nvPr>
        </p:nvSpPr>
        <p:spPr/>
        <p:txBody>
          <a:bodyPr/>
          <a:lstStyle/>
          <a:p>
            <a:fld id="{BCDE79FB-97BA-492B-8D57-F1373F9ADA95}" type="slidenum">
              <a:rPr lang="en-US" smtClean="0"/>
              <a:t>11</a:t>
            </a:fld>
            <a:endParaRPr lang="en-US" dirty="0"/>
          </a:p>
        </p:txBody>
      </p:sp>
      <p:graphicFrame>
        <p:nvGraphicFramePr>
          <p:cNvPr id="12" name="Table 11">
            <a:extLst>
              <a:ext uri="{FF2B5EF4-FFF2-40B4-BE49-F238E27FC236}">
                <a16:creationId xmlns:a16="http://schemas.microsoft.com/office/drawing/2014/main" id="{8C424E0C-F906-7E79-FF95-E20CCD7AE4F7}"/>
              </a:ext>
            </a:extLst>
          </p:cNvPr>
          <p:cNvGraphicFramePr>
            <a:graphicFrameLocks noGrp="1"/>
          </p:cNvGraphicFramePr>
          <p:nvPr/>
        </p:nvGraphicFramePr>
        <p:xfrm>
          <a:off x="3731618" y="1569450"/>
          <a:ext cx="7926982" cy="4969462"/>
        </p:xfrm>
        <a:graphic>
          <a:graphicData uri="http://schemas.openxmlformats.org/drawingml/2006/table">
            <a:tbl>
              <a:tblPr/>
              <a:tblGrid>
                <a:gridCol w="3733373">
                  <a:extLst>
                    <a:ext uri="{9D8B030D-6E8A-4147-A177-3AD203B41FA5}">
                      <a16:colId xmlns:a16="http://schemas.microsoft.com/office/drawing/2014/main" val="3618272148"/>
                    </a:ext>
                  </a:extLst>
                </a:gridCol>
                <a:gridCol w="717606">
                  <a:extLst>
                    <a:ext uri="{9D8B030D-6E8A-4147-A177-3AD203B41FA5}">
                      <a16:colId xmlns:a16="http://schemas.microsoft.com/office/drawing/2014/main" val="12347688"/>
                    </a:ext>
                  </a:extLst>
                </a:gridCol>
                <a:gridCol w="654022">
                  <a:extLst>
                    <a:ext uri="{9D8B030D-6E8A-4147-A177-3AD203B41FA5}">
                      <a16:colId xmlns:a16="http://schemas.microsoft.com/office/drawing/2014/main" val="1577372054"/>
                    </a:ext>
                  </a:extLst>
                </a:gridCol>
                <a:gridCol w="1114258">
                  <a:extLst>
                    <a:ext uri="{9D8B030D-6E8A-4147-A177-3AD203B41FA5}">
                      <a16:colId xmlns:a16="http://schemas.microsoft.com/office/drawing/2014/main" val="140444178"/>
                    </a:ext>
                  </a:extLst>
                </a:gridCol>
                <a:gridCol w="1126371">
                  <a:extLst>
                    <a:ext uri="{9D8B030D-6E8A-4147-A177-3AD203B41FA5}">
                      <a16:colId xmlns:a16="http://schemas.microsoft.com/office/drawing/2014/main" val="2622989058"/>
                    </a:ext>
                  </a:extLst>
                </a:gridCol>
                <a:gridCol w="581352">
                  <a:extLst>
                    <a:ext uri="{9D8B030D-6E8A-4147-A177-3AD203B41FA5}">
                      <a16:colId xmlns:a16="http://schemas.microsoft.com/office/drawing/2014/main" val="3284787208"/>
                    </a:ext>
                  </a:extLst>
                </a:gridCol>
              </a:tblGrid>
              <a:tr h="178469">
                <a:tc>
                  <a:txBody>
                    <a:bodyPr/>
                    <a:lstStyle/>
                    <a:p>
                      <a:pPr algn="l" fontAlgn="b">
                        <a:buNone/>
                      </a:pPr>
                      <a:r>
                        <a:rPr lang="en-US" sz="1000" b="1" i="0" u="none" strike="noStrike">
                          <a:solidFill>
                            <a:srgbClr val="FFFFFF"/>
                          </a:solidFill>
                          <a:effectLst/>
                          <a:latin typeface="Calibri" panose="020F0502020204030204" pitchFamily="34" charset="0"/>
                        </a:rPr>
                        <a:t>Load Desc</a:t>
                      </a:r>
                    </a:p>
                  </a:txBody>
                  <a:tcPr marL="8337" marR="8337" marT="8337"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000000"/>
                    </a:solidFill>
                  </a:tcPr>
                </a:tc>
                <a:tc>
                  <a:txBody>
                    <a:bodyPr/>
                    <a:lstStyle/>
                    <a:p>
                      <a:pPr algn="l" fontAlgn="b">
                        <a:buNone/>
                      </a:pPr>
                      <a:r>
                        <a:rPr lang="en-US" sz="1000" b="1" i="0" u="none" strike="noStrike">
                          <a:solidFill>
                            <a:srgbClr val="FFFFFF"/>
                          </a:solidFill>
                          <a:effectLst/>
                          <a:latin typeface="Calibri" panose="020F0502020204030204" pitchFamily="34" charset="0"/>
                        </a:rPr>
                        <a:t>Pass_ABT</a:t>
                      </a:r>
                    </a:p>
                  </a:txBody>
                  <a:tcPr marL="8337" marR="8337" marT="8337" marB="0" anchor="b">
                    <a:lnL>
                      <a:noFill/>
                    </a:lnL>
                    <a:lnR>
                      <a:noFill/>
                    </a:lnR>
                    <a:lnT w="6350" cap="flat" cmpd="sng" algn="ctr">
                      <a:solidFill>
                        <a:srgbClr val="000000"/>
                      </a:solidFill>
                      <a:prstDash val="solid"/>
                      <a:round/>
                      <a:headEnd type="none" w="med" len="med"/>
                      <a:tailEnd type="none" w="med" len="med"/>
                    </a:lnT>
                    <a:lnB>
                      <a:noFill/>
                    </a:lnB>
                    <a:solidFill>
                      <a:srgbClr val="000000"/>
                    </a:solidFill>
                  </a:tcPr>
                </a:tc>
                <a:tc>
                  <a:txBody>
                    <a:bodyPr/>
                    <a:lstStyle/>
                    <a:p>
                      <a:pPr algn="l" fontAlgn="b">
                        <a:buNone/>
                      </a:pPr>
                      <a:r>
                        <a:rPr lang="en-US" sz="1000" b="1" i="0" u="none" strike="noStrike">
                          <a:solidFill>
                            <a:srgbClr val="FFFFFF"/>
                          </a:solidFill>
                          <a:effectLst/>
                          <a:latin typeface="Calibri" panose="020F0502020204030204" pitchFamily="34" charset="0"/>
                        </a:rPr>
                        <a:t>Fail_ABT</a:t>
                      </a:r>
                    </a:p>
                  </a:txBody>
                  <a:tcPr marL="8337" marR="8337" marT="8337" marB="0" anchor="b">
                    <a:lnL>
                      <a:noFill/>
                    </a:lnL>
                    <a:lnR>
                      <a:noFill/>
                    </a:lnR>
                    <a:lnT w="6350" cap="flat" cmpd="sng" algn="ctr">
                      <a:solidFill>
                        <a:srgbClr val="000000"/>
                      </a:solidFill>
                      <a:prstDash val="solid"/>
                      <a:round/>
                      <a:headEnd type="none" w="med" len="med"/>
                      <a:tailEnd type="none" w="med" len="med"/>
                    </a:lnT>
                    <a:lnB>
                      <a:noFill/>
                    </a:lnB>
                    <a:solidFill>
                      <a:srgbClr val="000000"/>
                    </a:solidFill>
                  </a:tcPr>
                </a:tc>
                <a:tc>
                  <a:txBody>
                    <a:bodyPr/>
                    <a:lstStyle/>
                    <a:p>
                      <a:pPr algn="l" fontAlgn="b">
                        <a:buNone/>
                      </a:pPr>
                      <a:r>
                        <a:rPr lang="en-US" sz="1000" b="1" i="0" u="none" strike="noStrike">
                          <a:solidFill>
                            <a:srgbClr val="FFFFFF"/>
                          </a:solidFill>
                          <a:effectLst/>
                          <a:latin typeface="Calibri" panose="020F0502020204030204" pitchFamily="34" charset="0"/>
                        </a:rPr>
                        <a:t>Default Baseline</a:t>
                      </a:r>
                    </a:p>
                  </a:txBody>
                  <a:tcPr marL="8337" marR="8337" marT="8337" marB="0" anchor="b">
                    <a:lnL>
                      <a:noFill/>
                    </a:lnL>
                    <a:lnR>
                      <a:noFill/>
                    </a:lnR>
                    <a:lnT w="6350" cap="flat" cmpd="sng" algn="ctr">
                      <a:solidFill>
                        <a:srgbClr val="000000"/>
                      </a:solidFill>
                      <a:prstDash val="solid"/>
                      <a:round/>
                      <a:headEnd type="none" w="med" len="med"/>
                      <a:tailEnd type="none" w="med" len="med"/>
                    </a:lnT>
                    <a:lnB>
                      <a:noFill/>
                    </a:lnB>
                    <a:solidFill>
                      <a:srgbClr val="000000"/>
                    </a:solidFill>
                  </a:tcPr>
                </a:tc>
                <a:tc>
                  <a:txBody>
                    <a:bodyPr/>
                    <a:lstStyle/>
                    <a:p>
                      <a:pPr algn="l" fontAlgn="b">
                        <a:buNone/>
                      </a:pPr>
                      <a:r>
                        <a:rPr lang="en-US" sz="1000" b="1" i="0" u="none" strike="noStrike">
                          <a:solidFill>
                            <a:srgbClr val="FFFFFF"/>
                          </a:solidFill>
                          <a:effectLst/>
                          <a:latin typeface="Calibri" panose="020F0502020204030204" pitchFamily="34" charset="0"/>
                        </a:rPr>
                        <a:t>Insufficient_Data</a:t>
                      </a:r>
                    </a:p>
                  </a:txBody>
                  <a:tcPr marL="8337" marR="8337" marT="8337"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000000"/>
                    </a:solidFill>
                  </a:tcPr>
                </a:tc>
                <a:tc>
                  <a:txBody>
                    <a:bodyPr/>
                    <a:lstStyle/>
                    <a:p>
                      <a:pPr algn="l" fontAlgn="b">
                        <a:buNone/>
                      </a:pPr>
                      <a:r>
                        <a:rPr lang="en-US" sz="1000" b="1" i="0" u="none" strike="noStrike">
                          <a:solidFill>
                            <a:srgbClr val="FFFFFF"/>
                          </a:solidFill>
                          <a:effectLst/>
                          <a:latin typeface="Calibri" panose="020F0502020204030204" pitchFamily="34" charset="0"/>
                        </a:rPr>
                        <a:t>Total</a:t>
                      </a:r>
                    </a:p>
                  </a:txBody>
                  <a:tcPr marL="8337" marR="8337" marT="8337" marB="0" anchor="b">
                    <a:lnL w="6350" cap="flat" cmpd="sng" algn="ctr">
                      <a:solidFill>
                        <a:srgbClr val="000000"/>
                      </a:solidFill>
                      <a:prstDash val="solid"/>
                      <a:round/>
                      <a:headEnd type="none" w="med" len="med"/>
                      <a:tailEnd type="none" w="med" len="med"/>
                    </a:lnL>
                    <a:lnR>
                      <a:noFill/>
                    </a:lnR>
                    <a:lnT>
                      <a:noFill/>
                    </a:lnT>
                    <a:lnB>
                      <a:noFill/>
                    </a:lnB>
                    <a:solidFill>
                      <a:srgbClr val="000000"/>
                    </a:solidFill>
                  </a:tcPr>
                </a:tc>
                <a:extLst>
                  <a:ext uri="{0D108BD9-81ED-4DB2-BD59-A6C34878D82A}">
                    <a16:rowId xmlns:a16="http://schemas.microsoft.com/office/drawing/2014/main" val="1985165010"/>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Agriculture/Horticulture Facility</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2</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3</a:t>
                      </a:r>
                    </a:p>
                  </a:txBody>
                  <a:tcPr marL="8337" marR="8337" marT="8337" marB="0" anchor="b">
                    <a:lnL>
                      <a:noFill/>
                    </a:lnL>
                    <a:lnR>
                      <a:noFill/>
                    </a:lnR>
                    <a:lnT>
                      <a:noFill/>
                    </a:lnT>
                    <a:lnB>
                      <a:noFill/>
                    </a:lnB>
                    <a:noFill/>
                  </a:tcPr>
                </a:tc>
                <a:extLst>
                  <a:ext uri="{0D108BD9-81ED-4DB2-BD59-A6C34878D82A}">
                    <a16:rowId xmlns:a16="http://schemas.microsoft.com/office/drawing/2014/main" val="76974149"/>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Auto Dealership/Repair Shop</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extLst>
                  <a:ext uri="{0D108BD9-81ED-4DB2-BD59-A6C34878D82A}">
                    <a16:rowId xmlns:a16="http://schemas.microsoft.com/office/drawing/2014/main" val="3334324578"/>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Chemical Plant</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4</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5</a:t>
                      </a:r>
                    </a:p>
                  </a:txBody>
                  <a:tcPr marL="8337" marR="8337" marT="8337" marB="0" anchor="b">
                    <a:lnL>
                      <a:noFill/>
                    </a:lnL>
                    <a:lnR>
                      <a:noFill/>
                    </a:lnR>
                    <a:lnT>
                      <a:noFill/>
                    </a:lnT>
                    <a:lnB>
                      <a:noFill/>
                    </a:lnB>
                    <a:noFill/>
                  </a:tcPr>
                </a:tc>
                <a:extLst>
                  <a:ext uri="{0D108BD9-81ED-4DB2-BD59-A6C34878D82A}">
                    <a16:rowId xmlns:a16="http://schemas.microsoft.com/office/drawing/2014/main" val="3328785423"/>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Conference Center/Entertainment Venue/Public Assembly</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3</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3</a:t>
                      </a:r>
                    </a:p>
                  </a:txBody>
                  <a:tcPr marL="8337" marR="8337" marT="8337" marB="0" anchor="b">
                    <a:lnL>
                      <a:noFill/>
                    </a:lnL>
                    <a:lnR>
                      <a:noFill/>
                    </a:lnR>
                    <a:lnT>
                      <a:noFill/>
                    </a:lnT>
                    <a:lnB>
                      <a:noFill/>
                    </a:lnB>
                    <a:noFill/>
                  </a:tcPr>
                </a:tc>
                <a:extLst>
                  <a:ext uri="{0D108BD9-81ED-4DB2-BD59-A6C34878D82A}">
                    <a16:rowId xmlns:a16="http://schemas.microsoft.com/office/drawing/2014/main" val="188398949"/>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Data Center (Crypto Mining)</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6</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55</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2</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8</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71</a:t>
                      </a:r>
                    </a:p>
                  </a:txBody>
                  <a:tcPr marL="8337" marR="8337" marT="8337" marB="0" anchor="b">
                    <a:lnL>
                      <a:noFill/>
                    </a:lnL>
                    <a:lnR>
                      <a:noFill/>
                    </a:lnR>
                    <a:lnT>
                      <a:noFill/>
                    </a:lnT>
                    <a:lnB>
                      <a:noFill/>
                    </a:lnB>
                    <a:noFill/>
                  </a:tcPr>
                </a:tc>
                <a:extLst>
                  <a:ext uri="{0D108BD9-81ED-4DB2-BD59-A6C34878D82A}">
                    <a16:rowId xmlns:a16="http://schemas.microsoft.com/office/drawing/2014/main" val="920218399"/>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Data Center (Financial Processing)</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extLst>
                  <a:ext uri="{0D108BD9-81ED-4DB2-BD59-A6C34878D82A}">
                    <a16:rowId xmlns:a16="http://schemas.microsoft.com/office/drawing/2014/main" val="1866254440"/>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Data Center (Other)</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2</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3</a:t>
                      </a:r>
                    </a:p>
                  </a:txBody>
                  <a:tcPr marL="8337" marR="8337" marT="8337" marB="0" anchor="b">
                    <a:lnL>
                      <a:noFill/>
                    </a:lnL>
                    <a:lnR>
                      <a:noFill/>
                    </a:lnR>
                    <a:lnT>
                      <a:noFill/>
                    </a:lnT>
                    <a:lnB>
                      <a:noFill/>
                    </a:lnB>
                    <a:noFill/>
                  </a:tcPr>
                </a:tc>
                <a:extLst>
                  <a:ext uri="{0D108BD9-81ED-4DB2-BD59-A6C34878D82A}">
                    <a16:rowId xmlns:a16="http://schemas.microsoft.com/office/drawing/2014/main" val="3590758963"/>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Distribution Center</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3</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2</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6</a:t>
                      </a:r>
                    </a:p>
                  </a:txBody>
                  <a:tcPr marL="8337" marR="8337" marT="8337" marB="0" anchor="b">
                    <a:lnL>
                      <a:noFill/>
                    </a:lnL>
                    <a:lnR>
                      <a:noFill/>
                    </a:lnR>
                    <a:lnT>
                      <a:noFill/>
                    </a:lnT>
                    <a:lnB>
                      <a:noFill/>
                    </a:lnB>
                    <a:noFill/>
                  </a:tcPr>
                </a:tc>
                <a:extLst>
                  <a:ext uri="{0D108BD9-81ED-4DB2-BD59-A6C34878D82A}">
                    <a16:rowId xmlns:a16="http://schemas.microsoft.com/office/drawing/2014/main" val="2321329317"/>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Education (School/University)</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8</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9</a:t>
                      </a:r>
                    </a:p>
                  </a:txBody>
                  <a:tcPr marL="8337" marR="8337" marT="8337" marB="0" anchor="b">
                    <a:lnL>
                      <a:noFill/>
                    </a:lnL>
                    <a:lnR>
                      <a:noFill/>
                    </a:lnR>
                    <a:lnT>
                      <a:noFill/>
                    </a:lnT>
                    <a:lnB>
                      <a:noFill/>
                    </a:lnB>
                    <a:noFill/>
                  </a:tcPr>
                </a:tc>
                <a:extLst>
                  <a:ext uri="{0D108BD9-81ED-4DB2-BD59-A6C34878D82A}">
                    <a16:rowId xmlns:a16="http://schemas.microsoft.com/office/drawing/2014/main" val="49590065"/>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Food Distribution Center</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13</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5</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18</a:t>
                      </a:r>
                    </a:p>
                  </a:txBody>
                  <a:tcPr marL="8337" marR="8337" marT="8337" marB="0" anchor="b">
                    <a:lnL>
                      <a:noFill/>
                    </a:lnL>
                    <a:lnR>
                      <a:noFill/>
                    </a:lnR>
                    <a:lnT>
                      <a:noFill/>
                    </a:lnT>
                    <a:lnB>
                      <a:noFill/>
                    </a:lnB>
                    <a:noFill/>
                  </a:tcPr>
                </a:tc>
                <a:extLst>
                  <a:ext uri="{0D108BD9-81ED-4DB2-BD59-A6C34878D82A}">
                    <a16:rowId xmlns:a16="http://schemas.microsoft.com/office/drawing/2014/main" val="2062592326"/>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Large Retail (Grocery)</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2</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4</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7</a:t>
                      </a:r>
                    </a:p>
                  </a:txBody>
                  <a:tcPr marL="8337" marR="8337" marT="8337" marB="0" anchor="b">
                    <a:lnL>
                      <a:noFill/>
                    </a:lnL>
                    <a:lnR>
                      <a:noFill/>
                    </a:lnR>
                    <a:lnT>
                      <a:noFill/>
                    </a:lnT>
                    <a:lnB>
                      <a:noFill/>
                    </a:lnB>
                    <a:noFill/>
                  </a:tcPr>
                </a:tc>
                <a:extLst>
                  <a:ext uri="{0D108BD9-81ED-4DB2-BD59-A6C34878D82A}">
                    <a16:rowId xmlns:a16="http://schemas.microsoft.com/office/drawing/2014/main" val="111365523"/>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Large Retail/Big Box Retail (Non-Grocery)</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8</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4</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12</a:t>
                      </a:r>
                    </a:p>
                  </a:txBody>
                  <a:tcPr marL="8337" marR="8337" marT="8337" marB="0" anchor="b">
                    <a:lnL>
                      <a:noFill/>
                    </a:lnL>
                    <a:lnR>
                      <a:noFill/>
                    </a:lnR>
                    <a:lnT>
                      <a:noFill/>
                    </a:lnT>
                    <a:lnB>
                      <a:noFill/>
                    </a:lnB>
                    <a:noFill/>
                  </a:tcPr>
                </a:tc>
                <a:extLst>
                  <a:ext uri="{0D108BD9-81ED-4DB2-BD59-A6C34878D82A}">
                    <a16:rowId xmlns:a16="http://schemas.microsoft.com/office/drawing/2014/main" val="2343224624"/>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Manufacturing/Processing (Concrete)</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14</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2</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16</a:t>
                      </a:r>
                    </a:p>
                  </a:txBody>
                  <a:tcPr marL="8337" marR="8337" marT="8337" marB="0" anchor="b">
                    <a:lnL>
                      <a:noFill/>
                    </a:lnL>
                    <a:lnR>
                      <a:noFill/>
                    </a:lnR>
                    <a:lnT>
                      <a:noFill/>
                    </a:lnT>
                    <a:lnB>
                      <a:noFill/>
                    </a:lnB>
                    <a:noFill/>
                  </a:tcPr>
                </a:tc>
                <a:extLst>
                  <a:ext uri="{0D108BD9-81ED-4DB2-BD59-A6C34878D82A}">
                    <a16:rowId xmlns:a16="http://schemas.microsoft.com/office/drawing/2014/main" val="574882820"/>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Manufacturing/Processing (Other)</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34</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14</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49</a:t>
                      </a:r>
                    </a:p>
                  </a:txBody>
                  <a:tcPr marL="8337" marR="8337" marT="8337" marB="0" anchor="b">
                    <a:lnL>
                      <a:noFill/>
                    </a:lnL>
                    <a:lnR>
                      <a:noFill/>
                    </a:lnR>
                    <a:lnT>
                      <a:noFill/>
                    </a:lnT>
                    <a:lnB>
                      <a:noFill/>
                    </a:lnB>
                    <a:noFill/>
                  </a:tcPr>
                </a:tc>
                <a:extLst>
                  <a:ext uri="{0D108BD9-81ED-4DB2-BD59-A6C34878D82A}">
                    <a16:rowId xmlns:a16="http://schemas.microsoft.com/office/drawing/2014/main" val="818731659"/>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Manufacturing/Processing (Steel)</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5</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5</a:t>
                      </a:r>
                    </a:p>
                  </a:txBody>
                  <a:tcPr marL="8337" marR="8337" marT="8337" marB="0" anchor="b">
                    <a:lnL>
                      <a:noFill/>
                    </a:lnL>
                    <a:lnR>
                      <a:noFill/>
                    </a:lnR>
                    <a:lnT>
                      <a:noFill/>
                    </a:lnT>
                    <a:lnB>
                      <a:noFill/>
                    </a:lnB>
                    <a:noFill/>
                  </a:tcPr>
                </a:tc>
                <a:extLst>
                  <a:ext uri="{0D108BD9-81ED-4DB2-BD59-A6C34878D82A}">
                    <a16:rowId xmlns:a16="http://schemas.microsoft.com/office/drawing/2014/main" val="1151418142"/>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Medical/Healthcare Facility (Non-Critical Load)</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extLst>
                  <a:ext uri="{0D108BD9-81ED-4DB2-BD59-A6C34878D82A}">
                    <a16:rowId xmlns:a16="http://schemas.microsoft.com/office/drawing/2014/main" val="3078644873"/>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Office Building</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3</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dirty="0">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3</a:t>
                      </a:r>
                    </a:p>
                  </a:txBody>
                  <a:tcPr marL="8337" marR="8337" marT="8337" marB="0" anchor="b">
                    <a:lnL>
                      <a:noFill/>
                    </a:lnL>
                    <a:lnR>
                      <a:noFill/>
                    </a:lnR>
                    <a:lnT>
                      <a:noFill/>
                    </a:lnT>
                    <a:lnB>
                      <a:noFill/>
                    </a:lnB>
                    <a:noFill/>
                  </a:tcPr>
                </a:tc>
                <a:extLst>
                  <a:ext uri="{0D108BD9-81ED-4DB2-BD59-A6C34878D82A}">
                    <a16:rowId xmlns:a16="http://schemas.microsoft.com/office/drawing/2014/main" val="1443648035"/>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Oil and Gas Extraction (Non-Critical Load)</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2</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3</a:t>
                      </a:r>
                    </a:p>
                  </a:txBody>
                  <a:tcPr marL="8337" marR="8337" marT="8337" marB="0" anchor="b">
                    <a:lnL>
                      <a:noFill/>
                    </a:lnL>
                    <a:lnR>
                      <a:noFill/>
                    </a:lnR>
                    <a:lnT>
                      <a:noFill/>
                    </a:lnT>
                    <a:lnB>
                      <a:noFill/>
                    </a:lnB>
                    <a:noFill/>
                  </a:tcPr>
                </a:tc>
                <a:extLst>
                  <a:ext uri="{0D108BD9-81ED-4DB2-BD59-A6C34878D82A}">
                    <a16:rowId xmlns:a16="http://schemas.microsoft.com/office/drawing/2014/main" val="2776359896"/>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Oil and Gas Midstream Processing (Non-Critical Load)</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11</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12</a:t>
                      </a:r>
                    </a:p>
                  </a:txBody>
                  <a:tcPr marL="8337" marR="8337" marT="8337" marB="0" anchor="b">
                    <a:lnL>
                      <a:noFill/>
                    </a:lnL>
                    <a:lnR>
                      <a:noFill/>
                    </a:lnR>
                    <a:lnT>
                      <a:noFill/>
                    </a:lnT>
                    <a:lnB>
                      <a:noFill/>
                    </a:lnB>
                    <a:noFill/>
                  </a:tcPr>
                </a:tc>
                <a:extLst>
                  <a:ext uri="{0D108BD9-81ED-4DB2-BD59-A6C34878D82A}">
                    <a16:rowId xmlns:a16="http://schemas.microsoft.com/office/drawing/2014/main" val="1217551183"/>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Oil and Gas Refinery (Non-Critical Load)</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9</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2</a:t>
                      </a:r>
                    </a:p>
                  </a:txBody>
                  <a:tcPr marL="8337" marR="8337" marT="8337" marB="0" anchor="b">
                    <a:lnL>
                      <a:noFill/>
                    </a:lnL>
                    <a:lnR>
                      <a:noFill/>
                    </a:lnR>
                    <a:lnT>
                      <a:noFill/>
                    </a:lnT>
                    <a:lnB>
                      <a:noFill/>
                    </a:lnB>
                    <a:noFill/>
                  </a:tcPr>
                </a:tc>
                <a:tc>
                  <a:txBody>
                    <a:bodyPr/>
                    <a:lstStyle/>
                    <a:p>
                      <a:pPr algn="r" fontAlgn="b">
                        <a:buNone/>
                      </a:pPr>
                      <a:r>
                        <a:rPr lang="en-US" sz="1000" b="0" i="0" u="none" strike="noStrike" dirty="0">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11</a:t>
                      </a:r>
                    </a:p>
                  </a:txBody>
                  <a:tcPr marL="8337" marR="8337" marT="8337" marB="0" anchor="b">
                    <a:lnL>
                      <a:noFill/>
                    </a:lnL>
                    <a:lnR>
                      <a:noFill/>
                    </a:lnR>
                    <a:lnT>
                      <a:noFill/>
                    </a:lnT>
                    <a:lnB>
                      <a:noFill/>
                    </a:lnB>
                    <a:noFill/>
                  </a:tcPr>
                </a:tc>
                <a:extLst>
                  <a:ext uri="{0D108BD9-81ED-4DB2-BD59-A6C34878D82A}">
                    <a16:rowId xmlns:a16="http://schemas.microsoft.com/office/drawing/2014/main" val="533384545"/>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Other</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5</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15</a:t>
                      </a:r>
                    </a:p>
                  </a:txBody>
                  <a:tcPr marL="8337" marR="8337" marT="8337" marB="0" anchor="b">
                    <a:lnL>
                      <a:noFill/>
                    </a:lnL>
                    <a:lnR>
                      <a:noFill/>
                    </a:lnR>
                    <a:lnT>
                      <a:noFill/>
                    </a:lnT>
                    <a:lnB>
                      <a:noFill/>
                    </a:lnB>
                    <a:noFill/>
                  </a:tcPr>
                </a:tc>
                <a:extLst>
                  <a:ext uri="{0D108BD9-81ED-4DB2-BD59-A6C34878D82A}">
                    <a16:rowId xmlns:a16="http://schemas.microsoft.com/office/drawing/2014/main" val="2543531143"/>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Pharmaceutical Production</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extLst>
                  <a:ext uri="{0D108BD9-81ED-4DB2-BD59-A6C34878D82A}">
                    <a16:rowId xmlns:a16="http://schemas.microsoft.com/office/drawing/2014/main" val="46856761"/>
                  </a:ext>
                </a:extLst>
              </a:tr>
              <a:tr h="347681">
                <a:tc>
                  <a:txBody>
                    <a:bodyPr/>
                    <a:lstStyle/>
                    <a:p>
                      <a:pPr algn="l" fontAlgn="b">
                        <a:buNone/>
                      </a:pPr>
                      <a:r>
                        <a:rPr lang="en-US" sz="1000" b="0" i="0" u="none" strike="noStrike">
                          <a:solidFill>
                            <a:srgbClr val="000000"/>
                          </a:solidFill>
                          <a:effectLst/>
                          <a:latin typeface="Calibri" panose="020F0502020204030204" pitchFamily="34" charset="0"/>
                        </a:rPr>
                        <a:t>Retirement Facility/Long-Term Health Care Center (Non-Critical Load)</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dirty="0">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a:t>
                      </a:r>
                    </a:p>
                  </a:txBody>
                  <a:tcPr marL="8337" marR="8337" marT="8337" marB="0" anchor="b">
                    <a:lnL>
                      <a:noFill/>
                    </a:lnL>
                    <a:lnR>
                      <a:noFill/>
                    </a:lnR>
                    <a:lnT>
                      <a:noFill/>
                    </a:lnT>
                    <a:lnB>
                      <a:noFill/>
                    </a:lnB>
                    <a:noFill/>
                  </a:tcPr>
                </a:tc>
                <a:extLst>
                  <a:ext uri="{0D108BD9-81ED-4DB2-BD59-A6C34878D82A}">
                    <a16:rowId xmlns:a16="http://schemas.microsoft.com/office/drawing/2014/main" val="2895717411"/>
                  </a:ext>
                </a:extLst>
              </a:tr>
              <a:tr h="185138">
                <a:tc>
                  <a:txBody>
                    <a:bodyPr/>
                    <a:lstStyle/>
                    <a:p>
                      <a:pPr algn="l" fontAlgn="b">
                        <a:buNone/>
                      </a:pPr>
                      <a:r>
                        <a:rPr lang="en-US" sz="1000" b="0" i="0" u="none" strike="noStrike">
                          <a:solidFill>
                            <a:srgbClr val="000000"/>
                          </a:solidFill>
                          <a:effectLst/>
                          <a:latin typeface="Calibri" panose="020F0502020204030204" pitchFamily="34" charset="0"/>
                        </a:rPr>
                        <a:t>Waste Water/Municipal Water Services (Non-Critical Load)</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11</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4</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0</a:t>
                      </a:r>
                    </a:p>
                  </a:txBody>
                  <a:tcPr marL="8337" marR="8337" marT="8337" marB="0" anchor="b">
                    <a:lnL>
                      <a:noFill/>
                    </a:lnL>
                    <a:lnR>
                      <a:noFill/>
                    </a:lnR>
                    <a:lnT>
                      <a:noFill/>
                    </a:lnT>
                    <a:lnB>
                      <a:noFill/>
                    </a:lnB>
                    <a:noFill/>
                  </a:tcPr>
                </a:tc>
                <a:tc>
                  <a:txBody>
                    <a:bodyPr/>
                    <a:lstStyle/>
                    <a:p>
                      <a:pPr algn="r" fontAlgn="b">
                        <a:buNone/>
                      </a:pPr>
                      <a:r>
                        <a:rPr lang="en-US" sz="1000" b="0" i="0" u="none" strike="noStrike">
                          <a:solidFill>
                            <a:srgbClr val="000000"/>
                          </a:solidFill>
                          <a:effectLst/>
                          <a:latin typeface="Calibri" panose="020F0502020204030204" pitchFamily="34" charset="0"/>
                        </a:rPr>
                        <a:t>15</a:t>
                      </a:r>
                    </a:p>
                  </a:txBody>
                  <a:tcPr marL="8337" marR="8337" marT="8337" marB="0" anchor="b">
                    <a:lnL>
                      <a:noFill/>
                    </a:lnL>
                    <a:lnR>
                      <a:noFill/>
                    </a:lnR>
                    <a:lnT>
                      <a:noFill/>
                    </a:lnT>
                    <a:lnB>
                      <a:noFill/>
                    </a:lnB>
                    <a:noFill/>
                  </a:tcPr>
                </a:tc>
                <a:extLst>
                  <a:ext uri="{0D108BD9-81ED-4DB2-BD59-A6C34878D82A}">
                    <a16:rowId xmlns:a16="http://schemas.microsoft.com/office/drawing/2014/main" val="1422582158"/>
                  </a:ext>
                </a:extLst>
              </a:tr>
              <a:tr h="185138">
                <a:tc>
                  <a:txBody>
                    <a:bodyPr/>
                    <a:lstStyle/>
                    <a:p>
                      <a:pPr algn="l" fontAlgn="b">
                        <a:buNone/>
                      </a:pPr>
                      <a:r>
                        <a:rPr lang="en-US" sz="1000" b="1" i="0" u="none" strike="noStrike">
                          <a:solidFill>
                            <a:srgbClr val="000000"/>
                          </a:solidFill>
                          <a:effectLst/>
                          <a:latin typeface="Calibri" panose="020F0502020204030204" pitchFamily="34" charset="0"/>
                        </a:rPr>
                        <a:t>Grand Total</a:t>
                      </a:r>
                    </a:p>
                  </a:txBody>
                  <a:tcPr marL="8337" marR="8337" marT="8337" marB="0" anchor="b">
                    <a:lnL>
                      <a:noFill/>
                    </a:lnL>
                    <a:lnR>
                      <a:noFill/>
                    </a:lnR>
                    <a:lnT>
                      <a:noFill/>
                    </a:lnT>
                    <a:lnB>
                      <a:noFill/>
                    </a:lnB>
                    <a:noFill/>
                  </a:tcPr>
                </a:tc>
                <a:tc>
                  <a:txBody>
                    <a:bodyPr/>
                    <a:lstStyle/>
                    <a:p>
                      <a:pPr algn="r" fontAlgn="b">
                        <a:buNone/>
                      </a:pPr>
                      <a:r>
                        <a:rPr lang="en-US" sz="1000" b="1" i="0" u="none" strike="noStrike">
                          <a:solidFill>
                            <a:srgbClr val="000000"/>
                          </a:solidFill>
                          <a:effectLst/>
                          <a:latin typeface="Calibri" panose="020F0502020204030204" pitchFamily="34" charset="0"/>
                        </a:rPr>
                        <a:t>153</a:t>
                      </a:r>
                    </a:p>
                  </a:txBody>
                  <a:tcPr marL="8337" marR="8337" marT="8337" marB="0" anchor="b">
                    <a:lnL>
                      <a:noFill/>
                    </a:lnL>
                    <a:lnR>
                      <a:noFill/>
                    </a:lnR>
                    <a:lnT>
                      <a:noFill/>
                    </a:lnT>
                    <a:lnB>
                      <a:noFill/>
                    </a:lnB>
                    <a:noFill/>
                  </a:tcPr>
                </a:tc>
                <a:tc>
                  <a:txBody>
                    <a:bodyPr/>
                    <a:lstStyle/>
                    <a:p>
                      <a:pPr algn="r" fontAlgn="b">
                        <a:buNone/>
                      </a:pPr>
                      <a:r>
                        <a:rPr lang="en-US" sz="1000" b="1" i="0" u="none" strike="noStrike">
                          <a:solidFill>
                            <a:srgbClr val="000000"/>
                          </a:solidFill>
                          <a:effectLst/>
                          <a:latin typeface="Calibri" panose="020F0502020204030204" pitchFamily="34" charset="0"/>
                        </a:rPr>
                        <a:t>57</a:t>
                      </a:r>
                    </a:p>
                  </a:txBody>
                  <a:tcPr marL="8337" marR="8337" marT="8337" marB="0" anchor="b">
                    <a:lnL>
                      <a:noFill/>
                    </a:lnL>
                    <a:lnR>
                      <a:noFill/>
                    </a:lnR>
                    <a:lnT>
                      <a:noFill/>
                    </a:lnT>
                    <a:lnB>
                      <a:noFill/>
                    </a:lnB>
                    <a:noFill/>
                  </a:tcPr>
                </a:tc>
                <a:tc>
                  <a:txBody>
                    <a:bodyPr/>
                    <a:lstStyle/>
                    <a:p>
                      <a:pPr algn="r" fontAlgn="b">
                        <a:buNone/>
                      </a:pPr>
                      <a:r>
                        <a:rPr lang="en-US" sz="1000" b="1" i="0" u="none" strike="noStrike">
                          <a:solidFill>
                            <a:srgbClr val="000000"/>
                          </a:solidFill>
                          <a:effectLst/>
                          <a:latin typeface="Calibri" panose="020F0502020204030204" pitchFamily="34" charset="0"/>
                        </a:rPr>
                        <a:t>52</a:t>
                      </a:r>
                    </a:p>
                  </a:txBody>
                  <a:tcPr marL="8337" marR="8337" marT="8337" marB="0" anchor="b">
                    <a:lnL>
                      <a:noFill/>
                    </a:lnL>
                    <a:lnR>
                      <a:noFill/>
                    </a:lnR>
                    <a:lnT>
                      <a:noFill/>
                    </a:lnT>
                    <a:lnB>
                      <a:noFill/>
                    </a:lnB>
                    <a:noFill/>
                  </a:tcPr>
                </a:tc>
                <a:tc>
                  <a:txBody>
                    <a:bodyPr/>
                    <a:lstStyle/>
                    <a:p>
                      <a:pPr algn="r" fontAlgn="b">
                        <a:buNone/>
                      </a:pPr>
                      <a:r>
                        <a:rPr lang="en-US" sz="1000" b="1" i="0" u="none" strike="noStrike">
                          <a:solidFill>
                            <a:srgbClr val="000000"/>
                          </a:solidFill>
                          <a:effectLst/>
                          <a:latin typeface="Calibri" panose="020F0502020204030204" pitchFamily="34" charset="0"/>
                        </a:rPr>
                        <a:t>9</a:t>
                      </a:r>
                    </a:p>
                  </a:txBody>
                  <a:tcPr marL="8337" marR="8337" marT="8337" marB="0" anchor="b">
                    <a:lnL>
                      <a:noFill/>
                    </a:lnL>
                    <a:lnR>
                      <a:noFill/>
                    </a:lnR>
                    <a:lnT>
                      <a:noFill/>
                    </a:lnT>
                    <a:lnB>
                      <a:noFill/>
                    </a:lnB>
                    <a:noFill/>
                  </a:tcPr>
                </a:tc>
                <a:tc>
                  <a:txBody>
                    <a:bodyPr/>
                    <a:lstStyle/>
                    <a:p>
                      <a:pPr algn="r" fontAlgn="b">
                        <a:buNone/>
                      </a:pPr>
                      <a:r>
                        <a:rPr lang="en-US" sz="1000" b="1" i="0" u="none" strike="noStrike" dirty="0">
                          <a:solidFill>
                            <a:srgbClr val="000000"/>
                          </a:solidFill>
                          <a:effectLst/>
                          <a:latin typeface="Calibri" panose="020F0502020204030204" pitchFamily="34" charset="0"/>
                        </a:rPr>
                        <a:t>271</a:t>
                      </a:r>
                    </a:p>
                  </a:txBody>
                  <a:tcPr marL="8337" marR="8337" marT="8337" marB="0" anchor="b">
                    <a:lnL>
                      <a:noFill/>
                    </a:lnL>
                    <a:lnR>
                      <a:noFill/>
                    </a:lnR>
                    <a:lnT>
                      <a:noFill/>
                    </a:lnT>
                    <a:lnB>
                      <a:noFill/>
                    </a:lnB>
                    <a:noFill/>
                  </a:tcPr>
                </a:tc>
                <a:extLst>
                  <a:ext uri="{0D108BD9-81ED-4DB2-BD59-A6C34878D82A}">
                    <a16:rowId xmlns:a16="http://schemas.microsoft.com/office/drawing/2014/main" val="2296327362"/>
                  </a:ext>
                </a:extLst>
              </a:tr>
            </a:tbl>
          </a:graphicData>
        </a:graphic>
      </p:graphicFrame>
    </p:spTree>
    <p:extLst>
      <p:ext uri="{BB962C8B-B14F-4D97-AF65-F5344CB8AC3E}">
        <p14:creationId xmlns:p14="http://schemas.microsoft.com/office/powerpoint/2010/main" val="21372476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2527CE2-BC04-29FA-DDB0-CC9C58227903}"/>
              </a:ext>
            </a:extLst>
          </p:cNvPr>
          <p:cNvSpPr>
            <a:spLocks noGrp="1"/>
          </p:cNvSpPr>
          <p:nvPr>
            <p:ph type="sldNum" sz="quarter" idx="12"/>
          </p:nvPr>
        </p:nvSpPr>
        <p:spPr/>
        <p:txBody>
          <a:bodyPr/>
          <a:lstStyle/>
          <a:p>
            <a:fld id="{BCDE79FB-97BA-492B-8D57-F1373F9ADA95}" type="slidenum">
              <a:rPr lang="en-US" smtClean="0"/>
              <a:t>12</a:t>
            </a:fld>
            <a:endParaRPr lang="en-US" dirty="0"/>
          </a:p>
        </p:txBody>
      </p:sp>
      <p:sp>
        <p:nvSpPr>
          <p:cNvPr id="5" name="TextBox 4">
            <a:extLst>
              <a:ext uri="{FF2B5EF4-FFF2-40B4-BE49-F238E27FC236}">
                <a16:creationId xmlns:a16="http://schemas.microsoft.com/office/drawing/2014/main" id="{59C6128F-60CD-6C57-1F96-8B5481E2F109}"/>
              </a:ext>
            </a:extLst>
          </p:cNvPr>
          <p:cNvSpPr txBox="1"/>
          <p:nvPr/>
        </p:nvSpPr>
        <p:spPr>
          <a:xfrm>
            <a:off x="2822331" y="2598003"/>
            <a:ext cx="6812891" cy="830997"/>
          </a:xfrm>
          <a:prstGeom prst="rect">
            <a:avLst/>
          </a:prstGeom>
          <a:noFill/>
        </p:spPr>
        <p:txBody>
          <a:bodyPr wrap="none" rtlCol="0">
            <a:spAutoFit/>
          </a:bodyPr>
          <a:lstStyle/>
          <a:p>
            <a:r>
              <a:rPr lang="en-US" sz="4800" dirty="0"/>
              <a:t>ERS Availability Impacts</a:t>
            </a:r>
          </a:p>
        </p:txBody>
      </p:sp>
    </p:spTree>
    <p:extLst>
      <p:ext uri="{BB962C8B-B14F-4D97-AF65-F5344CB8AC3E}">
        <p14:creationId xmlns:p14="http://schemas.microsoft.com/office/powerpoint/2010/main" val="940802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2BCBA4-51FF-534E-C9E0-9312A38F2D1C}"/>
              </a:ext>
            </a:extLst>
          </p:cNvPr>
          <p:cNvSpPr>
            <a:spLocks noGrp="1"/>
          </p:cNvSpPr>
          <p:nvPr>
            <p:ph type="title"/>
          </p:nvPr>
        </p:nvSpPr>
        <p:spPr>
          <a:xfrm>
            <a:off x="1257300" y="457200"/>
            <a:ext cx="10401300" cy="609600"/>
          </a:xfrm>
        </p:spPr>
        <p:txBody>
          <a:bodyPr>
            <a:normAutofit fontScale="90000"/>
          </a:bodyPr>
          <a:lstStyle/>
          <a:p>
            <a:r>
              <a:rPr lang="en-US" dirty="0"/>
              <a:t>QSE Portfolio Level Availability Example : Analysis Assumptions</a:t>
            </a:r>
            <a:br>
              <a:rPr lang="en-US" dirty="0"/>
            </a:br>
            <a:endParaRPr lang="en-US" dirty="0"/>
          </a:p>
        </p:txBody>
      </p:sp>
      <p:sp>
        <p:nvSpPr>
          <p:cNvPr id="3" name="Slide Number Placeholder 2">
            <a:extLst>
              <a:ext uri="{FF2B5EF4-FFF2-40B4-BE49-F238E27FC236}">
                <a16:creationId xmlns:a16="http://schemas.microsoft.com/office/drawing/2014/main" id="{0299EA14-BEC9-4BA5-CEE5-4DC46A30866E}"/>
              </a:ext>
            </a:extLst>
          </p:cNvPr>
          <p:cNvSpPr>
            <a:spLocks noGrp="1"/>
          </p:cNvSpPr>
          <p:nvPr>
            <p:ph type="sldNum" sz="quarter" idx="12"/>
          </p:nvPr>
        </p:nvSpPr>
        <p:spPr/>
        <p:txBody>
          <a:bodyPr/>
          <a:lstStyle/>
          <a:p>
            <a:fld id="{BCDE79FB-97BA-492B-8D57-F1373F9ADA95}" type="slidenum">
              <a:rPr lang="en-US" smtClean="0"/>
              <a:t>13</a:t>
            </a:fld>
            <a:endParaRPr lang="en-US"/>
          </a:p>
        </p:txBody>
      </p:sp>
      <p:sp>
        <p:nvSpPr>
          <p:cNvPr id="4" name="TextBox 3">
            <a:extLst>
              <a:ext uri="{FF2B5EF4-FFF2-40B4-BE49-F238E27FC236}">
                <a16:creationId xmlns:a16="http://schemas.microsoft.com/office/drawing/2014/main" id="{FE9DF75F-827A-A7CF-B5D2-834397E5C3FD}"/>
              </a:ext>
            </a:extLst>
          </p:cNvPr>
          <p:cNvSpPr txBox="1"/>
          <p:nvPr/>
        </p:nvSpPr>
        <p:spPr>
          <a:xfrm>
            <a:off x="990600" y="1634067"/>
            <a:ext cx="10668000" cy="2031325"/>
          </a:xfrm>
          <a:prstGeom prst="rect">
            <a:avLst/>
          </a:prstGeom>
          <a:noFill/>
        </p:spPr>
        <p:txBody>
          <a:bodyPr wrap="square" rtlCol="0">
            <a:spAutoFit/>
          </a:bodyPr>
          <a:lstStyle/>
          <a:p>
            <a:r>
              <a:rPr lang="en-US" b="1" dirty="0">
                <a:solidFill>
                  <a:srgbClr val="1F1F1F"/>
                </a:solidFill>
                <a:latin typeface="Calibri" pitchFamily="34" charset="0"/>
                <a:ea typeface="Calibri" pitchFamily="34" charset="-122"/>
                <a:cs typeface="Calibri" pitchFamily="34" charset="-120"/>
              </a:rPr>
              <a:t>Data Source:</a:t>
            </a:r>
            <a:r>
              <a:rPr lang="en-US" dirty="0">
                <a:solidFill>
                  <a:srgbClr val="333333"/>
                </a:solidFill>
                <a:latin typeface="Calibri" pitchFamily="34" charset="0"/>
                <a:ea typeface="Calibri" pitchFamily="34" charset="-122"/>
                <a:cs typeface="Calibri" pitchFamily="34" charset="-120"/>
              </a:rPr>
              <a:t>  All example slides are performed on data from the JunSep25 SCT.</a:t>
            </a:r>
          </a:p>
          <a:p>
            <a:endParaRPr lang="en-US" dirty="0">
              <a:solidFill>
                <a:srgbClr val="333333"/>
              </a:solidFill>
              <a:latin typeface="Calibri" pitchFamily="34" charset="0"/>
              <a:ea typeface="Calibri" pitchFamily="34" charset="-122"/>
              <a:cs typeface="Calibri" pitchFamily="34" charset="-120"/>
            </a:endParaRPr>
          </a:p>
          <a:p>
            <a:r>
              <a:rPr lang="en-US" b="1" dirty="0">
                <a:solidFill>
                  <a:srgbClr val="1F1F1F"/>
                </a:solidFill>
                <a:latin typeface="Calibri" pitchFamily="34" charset="0"/>
                <a:ea typeface="Calibri" pitchFamily="34" charset="-122"/>
                <a:cs typeface="Calibri" pitchFamily="34" charset="-120"/>
              </a:rPr>
              <a:t>Load Resource Baseline:</a:t>
            </a:r>
            <a:r>
              <a:rPr lang="en-US" dirty="0">
                <a:solidFill>
                  <a:srgbClr val="333333"/>
                </a:solidFill>
                <a:latin typeface="Calibri" pitchFamily="34" charset="0"/>
                <a:ea typeface="Calibri" pitchFamily="34" charset="-122"/>
                <a:cs typeface="Calibri" pitchFamily="34" charset="-120"/>
              </a:rPr>
              <a:t>  All load resources are assumed to be on a default baseline. (Individual Resource ABT results not available to use in this analysis).</a:t>
            </a:r>
          </a:p>
          <a:p>
            <a:endParaRPr lang="en-US" dirty="0">
              <a:solidFill>
                <a:srgbClr val="333333"/>
              </a:solidFill>
              <a:latin typeface="Calibri" pitchFamily="34" charset="0"/>
              <a:ea typeface="Calibri" pitchFamily="34" charset="-122"/>
              <a:cs typeface="Calibri" pitchFamily="34" charset="-120"/>
            </a:endParaRPr>
          </a:p>
          <a:p>
            <a:r>
              <a:rPr lang="en-US" b="1" dirty="0">
                <a:solidFill>
                  <a:srgbClr val="1F1F1F"/>
                </a:solidFill>
                <a:latin typeface="Calibri" pitchFamily="34" charset="0"/>
                <a:ea typeface="Calibri" pitchFamily="34" charset="-122"/>
                <a:cs typeface="Calibri" pitchFamily="34" charset="-120"/>
              </a:rPr>
              <a:t>QSE Pass Criteria:</a:t>
            </a:r>
            <a:r>
              <a:rPr lang="en-US" dirty="0">
                <a:solidFill>
                  <a:srgbClr val="333333"/>
                </a:solidFill>
                <a:latin typeface="Calibri" pitchFamily="34" charset="0"/>
                <a:ea typeface="Calibri" pitchFamily="34" charset="-122"/>
                <a:cs typeface="Calibri" pitchFamily="34" charset="-120"/>
              </a:rPr>
              <a:t>  QSE-level Availability Requirement ≥ 0.80.</a:t>
            </a:r>
            <a:endParaRPr lang="en-US" dirty="0"/>
          </a:p>
          <a:p>
            <a:endParaRPr lang="en-US" dirty="0"/>
          </a:p>
        </p:txBody>
      </p:sp>
      <p:sp>
        <p:nvSpPr>
          <p:cNvPr id="6" name="TextBox 5">
            <a:extLst>
              <a:ext uri="{FF2B5EF4-FFF2-40B4-BE49-F238E27FC236}">
                <a16:creationId xmlns:a16="http://schemas.microsoft.com/office/drawing/2014/main" id="{B1DFDFDA-89B7-7146-1744-B667030CF778}"/>
              </a:ext>
            </a:extLst>
          </p:cNvPr>
          <p:cNvSpPr txBox="1"/>
          <p:nvPr/>
        </p:nvSpPr>
        <p:spPr>
          <a:xfrm>
            <a:off x="1380066" y="4978400"/>
            <a:ext cx="8619067" cy="307777"/>
          </a:xfrm>
          <a:prstGeom prst="rect">
            <a:avLst/>
          </a:prstGeom>
          <a:noFill/>
        </p:spPr>
        <p:txBody>
          <a:bodyPr wrap="square" rtlCol="0">
            <a:spAutoFit/>
          </a:bodyPr>
          <a:lstStyle/>
          <a:p>
            <a:r>
              <a:rPr lang="en-US" sz="1400" dirty="0"/>
              <a:t>Note: Data is presented by Risk Level and Time Period</a:t>
            </a:r>
          </a:p>
        </p:txBody>
      </p:sp>
    </p:spTree>
    <p:extLst>
      <p:ext uri="{BB962C8B-B14F-4D97-AF65-F5344CB8AC3E}">
        <p14:creationId xmlns:p14="http://schemas.microsoft.com/office/powerpoint/2010/main" val="2954903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4C500-4668-1E1F-069C-7CC47CEDE4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F724D4-1FC3-A458-179C-3EE660D043EA}"/>
              </a:ext>
            </a:extLst>
          </p:cNvPr>
          <p:cNvSpPr>
            <a:spLocks noGrp="1"/>
          </p:cNvSpPr>
          <p:nvPr>
            <p:ph type="title"/>
          </p:nvPr>
        </p:nvSpPr>
        <p:spPr>
          <a:xfrm>
            <a:off x="1257300" y="457200"/>
            <a:ext cx="10401300" cy="914400"/>
          </a:xfrm>
        </p:spPr>
        <p:txBody>
          <a:bodyPr anchor="ctr">
            <a:normAutofit/>
          </a:bodyPr>
          <a:lstStyle/>
          <a:p>
            <a:r>
              <a:rPr lang="en-US" dirty="0"/>
              <a:t>Example of QSE Portfolio Level Availability Results: Risk Level – Low</a:t>
            </a:r>
          </a:p>
        </p:txBody>
      </p:sp>
      <p:sp>
        <p:nvSpPr>
          <p:cNvPr id="5" name="Slide Number Placeholder 4">
            <a:extLst>
              <a:ext uri="{FF2B5EF4-FFF2-40B4-BE49-F238E27FC236}">
                <a16:creationId xmlns:a16="http://schemas.microsoft.com/office/drawing/2014/main" id="{435D7492-641B-700F-DD56-A02CAF004FF1}"/>
              </a:ext>
            </a:extLst>
          </p:cNvPr>
          <p:cNvSpPr>
            <a:spLocks noGrp="1"/>
          </p:cNvSpPr>
          <p:nvPr>
            <p:ph type="sldNum" sz="quarter" idx="12"/>
          </p:nvPr>
        </p:nvSpPr>
        <p:spPr>
          <a:xfrm>
            <a:off x="11658600" y="6356350"/>
            <a:ext cx="533400" cy="365125"/>
          </a:xfrm>
        </p:spPr>
        <p:txBody>
          <a:bodyPr wrap="square" anchor="ctr">
            <a:normAutofit/>
          </a:bodyPr>
          <a:lstStyle/>
          <a:p>
            <a:pPr marL="0" marR="0" lvl="0" indent="0" defTabSz="914400" rtl="0" eaLnBrk="1" fontAlgn="auto" latinLnBrk="0" hangingPunct="1">
              <a:spcBef>
                <a:spcPts val="0"/>
              </a:spcBef>
              <a:spcAft>
                <a:spcPts val="600"/>
              </a:spcAft>
              <a:buClrTx/>
              <a:buSzTx/>
              <a:buFontTx/>
              <a:buNone/>
              <a:tabLst/>
              <a:defRPr/>
            </a:pPr>
            <a:fld id="{BCDE79FB-97BA-492B-8D57-F1373F9ADA95}" type="slidenum">
              <a:rPr kumimoji="0" lang="en-US" b="1" i="0" u="none" strike="noStrike" kern="1200" cap="none" spc="0" normalizeH="0" baseline="0" noProof="0" smtClean="0">
                <a:ln>
                  <a:noFill/>
                </a:ln>
                <a:effectLst/>
                <a:uLnTx/>
                <a:uFillTx/>
              </a:rPr>
              <a:pPr marL="0" marR="0" lvl="0" indent="0" defTabSz="914400" rtl="0" eaLnBrk="1" fontAlgn="auto" latinLnBrk="0" hangingPunct="1">
                <a:spcBef>
                  <a:spcPts val="0"/>
                </a:spcBef>
                <a:spcAft>
                  <a:spcPts val="600"/>
                </a:spcAft>
                <a:buClrTx/>
                <a:buSzTx/>
                <a:buFontTx/>
                <a:buNone/>
                <a:tabLst/>
                <a:defRPr/>
              </a:pPr>
              <a:t>14</a:t>
            </a:fld>
            <a:endParaRPr kumimoji="0" lang="en-US" b="1" i="0" u="none" strike="noStrike" kern="1200" cap="none" spc="0" normalizeH="0" baseline="0" noProof="0">
              <a:ln>
                <a:noFill/>
              </a:ln>
              <a:effectLst/>
              <a:uLnTx/>
              <a:uFillTx/>
            </a:endParaRPr>
          </a:p>
        </p:txBody>
      </p:sp>
      <p:pic>
        <p:nvPicPr>
          <p:cNvPr id="7" name="Picture 6">
            <a:extLst>
              <a:ext uri="{FF2B5EF4-FFF2-40B4-BE49-F238E27FC236}">
                <a16:creationId xmlns:a16="http://schemas.microsoft.com/office/drawing/2014/main" id="{3A0020AE-04E8-2CBD-2DE6-CFEA87B92251}"/>
              </a:ext>
            </a:extLst>
          </p:cNvPr>
          <p:cNvPicPr>
            <a:picLocks noChangeAspect="1"/>
          </p:cNvPicPr>
          <p:nvPr/>
        </p:nvPicPr>
        <p:blipFill>
          <a:blip r:embed="rId2"/>
          <a:stretch>
            <a:fillRect/>
          </a:stretch>
        </p:blipFill>
        <p:spPr>
          <a:xfrm>
            <a:off x="895350" y="1623649"/>
            <a:ext cx="10401300" cy="2120726"/>
          </a:xfrm>
          <a:prstGeom prst="rect">
            <a:avLst/>
          </a:prstGeom>
          <a:noFill/>
        </p:spPr>
      </p:pic>
    </p:spTree>
    <p:extLst>
      <p:ext uri="{BB962C8B-B14F-4D97-AF65-F5344CB8AC3E}">
        <p14:creationId xmlns:p14="http://schemas.microsoft.com/office/powerpoint/2010/main" val="5366730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704396-CF37-8461-B7A0-C42EC5C7F1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C1555C-610D-5ED1-DB28-726456B6133E}"/>
              </a:ext>
            </a:extLst>
          </p:cNvPr>
          <p:cNvSpPr>
            <a:spLocks noGrp="1"/>
          </p:cNvSpPr>
          <p:nvPr>
            <p:ph type="title"/>
          </p:nvPr>
        </p:nvSpPr>
        <p:spPr>
          <a:xfrm>
            <a:off x="1257300" y="457200"/>
            <a:ext cx="10401300" cy="914400"/>
          </a:xfrm>
        </p:spPr>
        <p:txBody>
          <a:bodyPr anchor="ctr">
            <a:normAutofit/>
          </a:bodyPr>
          <a:lstStyle/>
          <a:p>
            <a:r>
              <a:rPr lang="en-US" dirty="0"/>
              <a:t>Example of QSE Portfolio Level Availability Results : Risk Level – Medium</a:t>
            </a:r>
          </a:p>
        </p:txBody>
      </p:sp>
      <p:sp>
        <p:nvSpPr>
          <p:cNvPr id="5" name="Slide Number Placeholder 4">
            <a:extLst>
              <a:ext uri="{FF2B5EF4-FFF2-40B4-BE49-F238E27FC236}">
                <a16:creationId xmlns:a16="http://schemas.microsoft.com/office/drawing/2014/main" id="{0EE340ED-7EEF-87A2-6171-6978C4B5A98E}"/>
              </a:ext>
            </a:extLst>
          </p:cNvPr>
          <p:cNvSpPr>
            <a:spLocks noGrp="1"/>
          </p:cNvSpPr>
          <p:nvPr>
            <p:ph type="sldNum" sz="quarter" idx="12"/>
          </p:nvPr>
        </p:nvSpPr>
        <p:spPr>
          <a:xfrm>
            <a:off x="11658600" y="6356350"/>
            <a:ext cx="533400" cy="365125"/>
          </a:xfrm>
        </p:spPr>
        <p:txBody>
          <a:bodyPr wrap="square" anchor="ctr">
            <a:normAutofit/>
          </a:bodyPr>
          <a:lstStyle/>
          <a:p>
            <a:pPr marL="0" marR="0" lvl="0" indent="0" defTabSz="914400" rtl="0" eaLnBrk="1" fontAlgn="auto" latinLnBrk="0" hangingPunct="1">
              <a:spcBef>
                <a:spcPts val="0"/>
              </a:spcBef>
              <a:spcAft>
                <a:spcPts val="600"/>
              </a:spcAft>
              <a:buClrTx/>
              <a:buSzTx/>
              <a:buFontTx/>
              <a:buNone/>
              <a:tabLst/>
              <a:defRPr/>
            </a:pPr>
            <a:fld id="{BCDE79FB-97BA-492B-8D57-F1373F9ADA95}" type="slidenum">
              <a:rPr kumimoji="0" lang="en-US" b="1" i="0" u="none" strike="noStrike" kern="1200" cap="none" spc="0" normalizeH="0" baseline="0" noProof="0" smtClean="0">
                <a:ln>
                  <a:noFill/>
                </a:ln>
                <a:effectLst/>
                <a:uLnTx/>
                <a:uFillTx/>
              </a:rPr>
              <a:pPr marL="0" marR="0" lvl="0" indent="0" defTabSz="914400" rtl="0" eaLnBrk="1" fontAlgn="auto" latinLnBrk="0" hangingPunct="1">
                <a:spcBef>
                  <a:spcPts val="0"/>
                </a:spcBef>
                <a:spcAft>
                  <a:spcPts val="600"/>
                </a:spcAft>
                <a:buClrTx/>
                <a:buSzTx/>
                <a:buFontTx/>
                <a:buNone/>
                <a:tabLst/>
                <a:defRPr/>
              </a:pPr>
              <a:t>15</a:t>
            </a:fld>
            <a:endParaRPr kumimoji="0" lang="en-US" b="1" i="0" u="none" strike="noStrike" kern="1200" cap="none" spc="0" normalizeH="0" baseline="0" noProof="0">
              <a:ln>
                <a:noFill/>
              </a:ln>
              <a:effectLst/>
              <a:uLnTx/>
              <a:uFillTx/>
            </a:endParaRPr>
          </a:p>
        </p:txBody>
      </p:sp>
      <p:pic>
        <p:nvPicPr>
          <p:cNvPr id="6" name="Picture 5">
            <a:extLst>
              <a:ext uri="{FF2B5EF4-FFF2-40B4-BE49-F238E27FC236}">
                <a16:creationId xmlns:a16="http://schemas.microsoft.com/office/drawing/2014/main" id="{4EC2ED1C-EFE8-AAD9-4A56-40B2C214853A}"/>
              </a:ext>
            </a:extLst>
          </p:cNvPr>
          <p:cNvPicPr>
            <a:picLocks noChangeAspect="1"/>
          </p:cNvPicPr>
          <p:nvPr/>
        </p:nvPicPr>
        <p:blipFill>
          <a:blip r:embed="rId2"/>
          <a:stretch>
            <a:fillRect/>
          </a:stretch>
        </p:blipFill>
        <p:spPr>
          <a:xfrm>
            <a:off x="1257300" y="1749475"/>
            <a:ext cx="10401300" cy="3977794"/>
          </a:xfrm>
          <a:prstGeom prst="rect">
            <a:avLst/>
          </a:prstGeom>
          <a:noFill/>
        </p:spPr>
      </p:pic>
    </p:spTree>
    <p:extLst>
      <p:ext uri="{BB962C8B-B14F-4D97-AF65-F5344CB8AC3E}">
        <p14:creationId xmlns:p14="http://schemas.microsoft.com/office/powerpoint/2010/main" val="1386314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DC87D-FB02-DCDC-D621-73FED78C314B}"/>
              </a:ext>
            </a:extLst>
          </p:cNvPr>
          <p:cNvSpPr>
            <a:spLocks noGrp="1"/>
          </p:cNvSpPr>
          <p:nvPr>
            <p:ph type="title"/>
          </p:nvPr>
        </p:nvSpPr>
        <p:spPr>
          <a:xfrm>
            <a:off x="1257300" y="457200"/>
            <a:ext cx="10401300" cy="914400"/>
          </a:xfrm>
        </p:spPr>
        <p:txBody>
          <a:bodyPr anchor="ctr">
            <a:normAutofit/>
          </a:bodyPr>
          <a:lstStyle/>
          <a:p>
            <a:r>
              <a:rPr lang="en-US" dirty="0"/>
              <a:t>Example of QSE Portfolio Level Availability Results: Risk Level - High</a:t>
            </a:r>
          </a:p>
        </p:txBody>
      </p:sp>
      <p:sp>
        <p:nvSpPr>
          <p:cNvPr id="5" name="Slide Number Placeholder 4">
            <a:extLst>
              <a:ext uri="{FF2B5EF4-FFF2-40B4-BE49-F238E27FC236}">
                <a16:creationId xmlns:a16="http://schemas.microsoft.com/office/drawing/2014/main" id="{74518154-D2C1-A954-1A4B-F271CD2CF5C6}"/>
              </a:ext>
            </a:extLst>
          </p:cNvPr>
          <p:cNvSpPr>
            <a:spLocks noGrp="1"/>
          </p:cNvSpPr>
          <p:nvPr>
            <p:ph type="sldNum" sz="quarter" idx="12"/>
          </p:nvPr>
        </p:nvSpPr>
        <p:spPr>
          <a:xfrm>
            <a:off x="11658600" y="6356350"/>
            <a:ext cx="533400" cy="365125"/>
          </a:xfrm>
        </p:spPr>
        <p:txBody>
          <a:bodyPr wrap="square" anchor="ctr">
            <a:normAutofit/>
          </a:bodyPr>
          <a:lstStyle/>
          <a:p>
            <a:pPr marL="0" marR="0" lvl="0" indent="0" defTabSz="914400" rtl="0" eaLnBrk="1" fontAlgn="auto" latinLnBrk="0" hangingPunct="1">
              <a:spcBef>
                <a:spcPts val="0"/>
              </a:spcBef>
              <a:spcAft>
                <a:spcPts val="600"/>
              </a:spcAft>
              <a:buClrTx/>
              <a:buSzTx/>
              <a:buFontTx/>
              <a:buNone/>
              <a:tabLst/>
              <a:defRPr/>
            </a:pPr>
            <a:fld id="{BCDE79FB-97BA-492B-8D57-F1373F9ADA95}" type="slidenum">
              <a:rPr kumimoji="0" lang="en-US" b="1" i="0" u="none" strike="noStrike" kern="1200" cap="none" spc="0" normalizeH="0" baseline="0" noProof="0" smtClean="0">
                <a:ln>
                  <a:noFill/>
                </a:ln>
                <a:effectLst/>
                <a:uLnTx/>
                <a:uFillTx/>
              </a:rPr>
              <a:pPr marL="0" marR="0" lvl="0" indent="0" defTabSz="914400" rtl="0" eaLnBrk="1" fontAlgn="auto" latinLnBrk="0" hangingPunct="1">
                <a:spcBef>
                  <a:spcPts val="0"/>
                </a:spcBef>
                <a:spcAft>
                  <a:spcPts val="600"/>
                </a:spcAft>
                <a:buClrTx/>
                <a:buSzTx/>
                <a:buFontTx/>
                <a:buNone/>
                <a:tabLst/>
                <a:defRPr/>
              </a:pPr>
              <a:t>16</a:t>
            </a:fld>
            <a:endParaRPr kumimoji="0" lang="en-US" b="1" i="0" u="none" strike="noStrike" kern="1200" cap="none" spc="0" normalizeH="0" baseline="0" noProof="0">
              <a:ln>
                <a:noFill/>
              </a:ln>
              <a:effectLst/>
              <a:uLnTx/>
              <a:uFillTx/>
            </a:endParaRPr>
          </a:p>
        </p:txBody>
      </p:sp>
      <p:pic>
        <p:nvPicPr>
          <p:cNvPr id="6" name="Picture 5">
            <a:extLst>
              <a:ext uri="{FF2B5EF4-FFF2-40B4-BE49-F238E27FC236}">
                <a16:creationId xmlns:a16="http://schemas.microsoft.com/office/drawing/2014/main" id="{E7993B9E-0ACE-2208-F044-8894964C0DC2}"/>
              </a:ext>
            </a:extLst>
          </p:cNvPr>
          <p:cNvPicPr>
            <a:picLocks noChangeAspect="1"/>
          </p:cNvPicPr>
          <p:nvPr/>
        </p:nvPicPr>
        <p:blipFill>
          <a:blip r:embed="rId2"/>
          <a:stretch>
            <a:fillRect/>
          </a:stretch>
        </p:blipFill>
        <p:spPr>
          <a:xfrm>
            <a:off x="1257300" y="1749475"/>
            <a:ext cx="10401300" cy="3977794"/>
          </a:xfrm>
          <a:prstGeom prst="rect">
            <a:avLst/>
          </a:prstGeom>
          <a:noFill/>
        </p:spPr>
      </p:pic>
    </p:spTree>
    <p:extLst>
      <p:ext uri="{BB962C8B-B14F-4D97-AF65-F5344CB8AC3E}">
        <p14:creationId xmlns:p14="http://schemas.microsoft.com/office/powerpoint/2010/main" val="35955505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3E7255F-8D90-C2DC-60BD-7E80AAB9A38E}"/>
              </a:ext>
            </a:extLst>
          </p:cNvPr>
          <p:cNvSpPr>
            <a:spLocks noGrp="1"/>
          </p:cNvSpPr>
          <p:nvPr>
            <p:ph type="sldNum" sz="quarter" idx="12"/>
          </p:nvPr>
        </p:nvSpPr>
        <p:spPr/>
        <p:txBody>
          <a:bodyPr/>
          <a:lstStyle/>
          <a:p>
            <a:fld id="{BCDE79FB-97BA-492B-8D57-F1373F9ADA95}" type="slidenum">
              <a:rPr lang="en-US" smtClean="0"/>
              <a:t>17</a:t>
            </a:fld>
            <a:endParaRPr lang="en-US"/>
          </a:p>
        </p:txBody>
      </p:sp>
      <p:sp>
        <p:nvSpPr>
          <p:cNvPr id="6" name="TextBox 5">
            <a:extLst>
              <a:ext uri="{FF2B5EF4-FFF2-40B4-BE49-F238E27FC236}">
                <a16:creationId xmlns:a16="http://schemas.microsoft.com/office/drawing/2014/main" id="{BFAD6CC2-EF43-EB59-C8D6-096AE2048927}"/>
              </a:ext>
            </a:extLst>
          </p:cNvPr>
          <p:cNvSpPr txBox="1"/>
          <p:nvPr/>
        </p:nvSpPr>
        <p:spPr>
          <a:xfrm>
            <a:off x="1600200" y="2446867"/>
            <a:ext cx="9118600" cy="1200329"/>
          </a:xfrm>
          <a:prstGeom prst="rect">
            <a:avLst/>
          </a:prstGeom>
          <a:noFill/>
        </p:spPr>
        <p:txBody>
          <a:bodyPr wrap="square" rtlCol="0">
            <a:spAutoFit/>
          </a:bodyPr>
          <a:lstStyle/>
          <a:p>
            <a:endParaRPr lang="en-US" dirty="0"/>
          </a:p>
          <a:p>
            <a:r>
              <a:rPr lang="en-US" dirty="0"/>
              <a:t>During the June 15</a:t>
            </a:r>
            <a:r>
              <a:rPr lang="en-US" baseline="30000" dirty="0"/>
              <a:t>th</a:t>
            </a:r>
            <a:r>
              <a:rPr lang="en-US" dirty="0"/>
              <a:t> joint meeting stakeholders requested ERCOT provide an impact analysis of the ERS resource level availability changes by ERS load type. That analysis is ongoing and will be available at a later meeting. </a:t>
            </a:r>
          </a:p>
        </p:txBody>
      </p:sp>
    </p:spTree>
    <p:extLst>
      <p:ext uri="{BB962C8B-B14F-4D97-AF65-F5344CB8AC3E}">
        <p14:creationId xmlns:p14="http://schemas.microsoft.com/office/powerpoint/2010/main" val="1768762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C3B6762A-5069-4D75-BFFE-93006DA135A5}"/>
              </a:ext>
            </a:extLst>
          </p:cNvPr>
          <p:cNvGraphicFramePr>
            <a:graphicFrameLocks/>
          </p:cNvGraphicFramePr>
          <p:nvPr/>
        </p:nvGraphicFramePr>
        <p:xfrm>
          <a:off x="216569" y="843882"/>
          <a:ext cx="11442032" cy="5131802"/>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a:extLst>
              <a:ext uri="{FF2B5EF4-FFF2-40B4-BE49-F238E27FC236}">
                <a16:creationId xmlns:a16="http://schemas.microsoft.com/office/drawing/2014/main" id="{DBEFDD4C-2255-C7D5-2991-41521A75BFC3}"/>
              </a:ext>
            </a:extLst>
          </p:cNvPr>
          <p:cNvSpPr>
            <a:spLocks noGrp="1"/>
          </p:cNvSpPr>
          <p:nvPr>
            <p:ph type="sldNum" sz="quarter" idx="12"/>
          </p:nvPr>
        </p:nvSpPr>
        <p:spPr/>
        <p:txBody>
          <a:bodyPr/>
          <a:lstStyle/>
          <a:p>
            <a:fld id="{BCDE79FB-97BA-492B-8D57-F1373F9ADA95}" type="slidenum">
              <a:rPr lang="en-US" smtClean="0"/>
              <a:t>18</a:t>
            </a:fld>
            <a:endParaRPr lang="en-US" dirty="0"/>
          </a:p>
        </p:txBody>
      </p:sp>
      <p:sp>
        <p:nvSpPr>
          <p:cNvPr id="3" name="Text Placeholder 2">
            <a:extLst>
              <a:ext uri="{FF2B5EF4-FFF2-40B4-BE49-F238E27FC236}">
                <a16:creationId xmlns:a16="http://schemas.microsoft.com/office/drawing/2014/main" id="{4B092D25-2593-3505-E293-9C668ABD3202}"/>
              </a:ext>
            </a:extLst>
          </p:cNvPr>
          <p:cNvSpPr>
            <a:spLocks noGrp="1"/>
          </p:cNvSpPr>
          <p:nvPr>
            <p:ph type="body" sz="quarter" idx="15"/>
          </p:nvPr>
        </p:nvSpPr>
        <p:spPr>
          <a:xfrm flipH="1">
            <a:off x="355936" y="5861049"/>
            <a:ext cx="11163298" cy="677863"/>
          </a:xfrm>
        </p:spPr>
        <p:txBody>
          <a:bodyPr/>
          <a:lstStyle/>
          <a:p>
            <a:r>
              <a:rPr lang="en-US" dirty="0">
                <a:highlight>
                  <a:srgbClr val="FFFF00"/>
                </a:highlight>
              </a:rPr>
              <a:t>Key Takeaway: </a:t>
            </a:r>
            <a:r>
              <a:rPr lang="en-US" b="0" dirty="0">
                <a:highlight>
                  <a:srgbClr val="FFFF00"/>
                </a:highlight>
              </a:rPr>
              <a:t>For JunSep25 there were no resource suspensions for failures because there were no QSE Portfolio Level failures.</a:t>
            </a:r>
          </a:p>
          <a:p>
            <a:endParaRPr lang="en-US" dirty="0"/>
          </a:p>
        </p:txBody>
      </p:sp>
      <p:sp>
        <p:nvSpPr>
          <p:cNvPr id="4" name="Title 3">
            <a:extLst>
              <a:ext uri="{FF2B5EF4-FFF2-40B4-BE49-F238E27FC236}">
                <a16:creationId xmlns:a16="http://schemas.microsoft.com/office/drawing/2014/main" id="{82CEE743-FAC8-4536-6D1F-9DA259116DB4}"/>
              </a:ext>
            </a:extLst>
          </p:cNvPr>
          <p:cNvSpPr>
            <a:spLocks noGrp="1"/>
          </p:cNvSpPr>
          <p:nvPr>
            <p:ph type="title"/>
          </p:nvPr>
        </p:nvSpPr>
        <p:spPr>
          <a:xfrm>
            <a:off x="1257300" y="457200"/>
            <a:ext cx="10401300" cy="428625"/>
          </a:xfrm>
        </p:spPr>
        <p:txBody>
          <a:bodyPr/>
          <a:lstStyle/>
          <a:p>
            <a:r>
              <a:rPr lang="en-US" dirty="0"/>
              <a:t>JunSep25 Resource Availability Failures (</a:t>
            </a:r>
            <a:r>
              <a:rPr lang="en-US" dirty="0">
                <a:highlight>
                  <a:srgbClr val="FFFF00"/>
                </a:highlight>
              </a:rPr>
              <a:t>combined availability score)</a:t>
            </a:r>
          </a:p>
        </p:txBody>
      </p:sp>
    </p:spTree>
    <p:extLst>
      <p:ext uri="{BB962C8B-B14F-4D97-AF65-F5344CB8AC3E}">
        <p14:creationId xmlns:p14="http://schemas.microsoft.com/office/powerpoint/2010/main" val="5286210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759E9-2319-81C9-580D-608F7CFBE584}"/>
              </a:ext>
            </a:extLst>
          </p:cNvPr>
          <p:cNvSpPr>
            <a:spLocks noGrp="1"/>
          </p:cNvSpPr>
          <p:nvPr>
            <p:ph type="title"/>
          </p:nvPr>
        </p:nvSpPr>
        <p:spPr>
          <a:xfrm>
            <a:off x="1257300" y="457200"/>
            <a:ext cx="10401300" cy="386862"/>
          </a:xfrm>
        </p:spPr>
        <p:txBody>
          <a:bodyPr/>
          <a:lstStyle/>
          <a:p>
            <a:r>
              <a:rPr lang="en-US" dirty="0"/>
              <a:t>Availability Observation from JunSep2025 SCT</a:t>
            </a:r>
          </a:p>
        </p:txBody>
      </p:sp>
      <p:sp>
        <p:nvSpPr>
          <p:cNvPr id="5" name="Slide Number Placeholder 4">
            <a:extLst>
              <a:ext uri="{FF2B5EF4-FFF2-40B4-BE49-F238E27FC236}">
                <a16:creationId xmlns:a16="http://schemas.microsoft.com/office/drawing/2014/main" id="{04AE75BD-6EBD-4440-56B0-D6EC73E5F544}"/>
              </a:ext>
            </a:extLst>
          </p:cNvPr>
          <p:cNvSpPr>
            <a:spLocks noGrp="1"/>
          </p:cNvSpPr>
          <p:nvPr>
            <p:ph type="sldNum" sz="quarter" idx="12"/>
          </p:nvPr>
        </p:nvSpPr>
        <p:spPr/>
        <p:txBody>
          <a:bodyPr/>
          <a:lstStyle/>
          <a:p>
            <a:fld id="{BCDE79FB-97BA-492B-8D57-F1373F9ADA95}" type="slidenum">
              <a:rPr lang="en-US" smtClean="0"/>
              <a:t>19</a:t>
            </a:fld>
            <a:endParaRPr lang="en-US"/>
          </a:p>
        </p:txBody>
      </p:sp>
      <p:pic>
        <p:nvPicPr>
          <p:cNvPr id="13" name="Picture 12">
            <a:extLst>
              <a:ext uri="{FF2B5EF4-FFF2-40B4-BE49-F238E27FC236}">
                <a16:creationId xmlns:a16="http://schemas.microsoft.com/office/drawing/2014/main" id="{0AA8A5C1-EB3C-864B-FCD8-DDAD62A19804}"/>
              </a:ext>
            </a:extLst>
          </p:cNvPr>
          <p:cNvPicPr>
            <a:picLocks noChangeAspect="1"/>
          </p:cNvPicPr>
          <p:nvPr/>
        </p:nvPicPr>
        <p:blipFill>
          <a:blip r:embed="rId3"/>
          <a:stretch>
            <a:fillRect/>
          </a:stretch>
        </p:blipFill>
        <p:spPr>
          <a:xfrm>
            <a:off x="436965" y="2507659"/>
            <a:ext cx="11318070" cy="3635559"/>
          </a:xfrm>
          <a:prstGeom prst="rect">
            <a:avLst/>
          </a:prstGeom>
        </p:spPr>
      </p:pic>
      <p:sp>
        <p:nvSpPr>
          <p:cNvPr id="14" name="TextBox 13">
            <a:extLst>
              <a:ext uri="{FF2B5EF4-FFF2-40B4-BE49-F238E27FC236}">
                <a16:creationId xmlns:a16="http://schemas.microsoft.com/office/drawing/2014/main" id="{9D345D31-9E5C-23F4-103B-66C97533C2CC}"/>
              </a:ext>
            </a:extLst>
          </p:cNvPr>
          <p:cNvSpPr txBox="1"/>
          <p:nvPr/>
        </p:nvSpPr>
        <p:spPr>
          <a:xfrm>
            <a:off x="626777" y="974208"/>
            <a:ext cx="7657531" cy="1323439"/>
          </a:xfrm>
          <a:prstGeom prst="rect">
            <a:avLst/>
          </a:prstGeom>
          <a:noFill/>
        </p:spPr>
        <p:txBody>
          <a:bodyPr wrap="square" rtlCol="0">
            <a:spAutoFit/>
          </a:bodyPr>
          <a:lstStyle/>
          <a:p>
            <a:pPr algn="ctr"/>
            <a:r>
              <a:rPr lang="en-US" sz="1600" dirty="0"/>
              <a:t>Availability Failure Metric</a:t>
            </a:r>
          </a:p>
          <a:p>
            <a:r>
              <a:rPr lang="en-US" sz="1600" dirty="0"/>
              <a:t>Default Baseline:	The interval Load of the ERS Load was less than 95% of its contracted 		ERS MW capacity</a:t>
            </a:r>
          </a:p>
          <a:p>
            <a:endParaRPr lang="en-US" sz="1600" dirty="0"/>
          </a:p>
          <a:p>
            <a:r>
              <a:rPr lang="en-US" sz="1600" dirty="0"/>
              <a:t>Alternate Baseline: 	Average MW Load per interval / offer MW</a:t>
            </a:r>
          </a:p>
        </p:txBody>
      </p:sp>
    </p:spTree>
    <p:extLst>
      <p:ext uri="{BB962C8B-B14F-4D97-AF65-F5344CB8AC3E}">
        <p14:creationId xmlns:p14="http://schemas.microsoft.com/office/powerpoint/2010/main" val="760098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A1DAC-94D0-D25C-97A0-ACE6D5364A52}"/>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01A24DE-8C9A-2F76-EE8D-5A8EFB9AA7C6}"/>
              </a:ext>
            </a:extLst>
          </p:cNvPr>
          <p:cNvSpPr>
            <a:spLocks noGrp="1"/>
          </p:cNvSpPr>
          <p:nvPr>
            <p:ph type="sldNum" sz="quarter" idx="12"/>
          </p:nvPr>
        </p:nvSpPr>
        <p:spPr/>
        <p:txBody>
          <a:bodyPr/>
          <a:lstStyle/>
          <a:p>
            <a:fld id="{BCDE79FB-97BA-492B-8D57-F1373F9ADA95}" type="slidenum">
              <a:rPr lang="en-US" smtClean="0"/>
              <a:t>2</a:t>
            </a:fld>
            <a:endParaRPr lang="en-US"/>
          </a:p>
        </p:txBody>
      </p:sp>
      <p:sp>
        <p:nvSpPr>
          <p:cNvPr id="6" name="Title 5">
            <a:extLst>
              <a:ext uri="{FF2B5EF4-FFF2-40B4-BE49-F238E27FC236}">
                <a16:creationId xmlns:a16="http://schemas.microsoft.com/office/drawing/2014/main" id="{2F3722A3-7A7C-B9F7-B88A-0253FF74EF7F}"/>
              </a:ext>
            </a:extLst>
          </p:cNvPr>
          <p:cNvSpPr>
            <a:spLocks noGrp="1"/>
          </p:cNvSpPr>
          <p:nvPr>
            <p:ph type="title"/>
          </p:nvPr>
        </p:nvSpPr>
        <p:spPr>
          <a:xfrm>
            <a:off x="1257300" y="457200"/>
            <a:ext cx="3760177" cy="566615"/>
          </a:xfrm>
        </p:spPr>
        <p:txBody>
          <a:bodyPr/>
          <a:lstStyle/>
          <a:p>
            <a:r>
              <a:rPr lang="en-US" dirty="0"/>
              <a:t>Purpose of NPRR1337</a:t>
            </a:r>
          </a:p>
        </p:txBody>
      </p:sp>
      <p:sp>
        <p:nvSpPr>
          <p:cNvPr id="7" name="TextBox 6">
            <a:extLst>
              <a:ext uri="{FF2B5EF4-FFF2-40B4-BE49-F238E27FC236}">
                <a16:creationId xmlns:a16="http://schemas.microsoft.com/office/drawing/2014/main" id="{C3F440A4-678F-2B70-6FAC-EDD1D5F6F1F3}"/>
              </a:ext>
            </a:extLst>
          </p:cNvPr>
          <p:cNvSpPr txBox="1"/>
          <p:nvPr/>
        </p:nvSpPr>
        <p:spPr>
          <a:xfrm>
            <a:off x="851878" y="1594338"/>
            <a:ext cx="10433538" cy="1569660"/>
          </a:xfrm>
          <a:prstGeom prst="rect">
            <a:avLst/>
          </a:prstGeom>
          <a:noFill/>
        </p:spPr>
        <p:txBody>
          <a:bodyPr wrap="square" rtlCol="0">
            <a:spAutoFit/>
          </a:bodyPr>
          <a:lstStyle/>
          <a:p>
            <a:r>
              <a:rPr lang="en-US" sz="2400" dirty="0"/>
              <a:t>Develop a new alternate baseline test and update the regulations related to ERS availability metrics to encourage behavioral changes aimed at minimizing the self-deployment of ERS resources before receiving an official ERS deployment instruction.</a:t>
            </a:r>
          </a:p>
        </p:txBody>
      </p:sp>
    </p:spTree>
    <p:extLst>
      <p:ext uri="{BB962C8B-B14F-4D97-AF65-F5344CB8AC3E}">
        <p14:creationId xmlns:p14="http://schemas.microsoft.com/office/powerpoint/2010/main" val="3946462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62AA2-5DB7-DC4F-FAD6-73F6ACA1FE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77FC27-BB04-911B-C983-0CA9A7DB99BE}"/>
              </a:ext>
            </a:extLst>
          </p:cNvPr>
          <p:cNvSpPr>
            <a:spLocks noGrp="1"/>
          </p:cNvSpPr>
          <p:nvPr>
            <p:ph type="title"/>
          </p:nvPr>
        </p:nvSpPr>
        <p:spPr>
          <a:xfrm>
            <a:off x="1257300" y="457200"/>
            <a:ext cx="10401300" cy="386862"/>
          </a:xfrm>
        </p:spPr>
        <p:txBody>
          <a:bodyPr/>
          <a:lstStyle/>
          <a:p>
            <a:r>
              <a:rPr lang="en-US" dirty="0"/>
              <a:t>Availability Observation from JunSep2025 SCT</a:t>
            </a:r>
          </a:p>
        </p:txBody>
      </p:sp>
      <p:sp>
        <p:nvSpPr>
          <p:cNvPr id="5" name="Slide Number Placeholder 4">
            <a:extLst>
              <a:ext uri="{FF2B5EF4-FFF2-40B4-BE49-F238E27FC236}">
                <a16:creationId xmlns:a16="http://schemas.microsoft.com/office/drawing/2014/main" id="{66E3201C-E064-8D0B-4D8C-AEBA7D4E59AE}"/>
              </a:ext>
            </a:extLst>
          </p:cNvPr>
          <p:cNvSpPr>
            <a:spLocks noGrp="1"/>
          </p:cNvSpPr>
          <p:nvPr>
            <p:ph type="sldNum" sz="quarter" idx="12"/>
          </p:nvPr>
        </p:nvSpPr>
        <p:spPr/>
        <p:txBody>
          <a:bodyPr/>
          <a:lstStyle/>
          <a:p>
            <a:fld id="{BCDE79FB-97BA-492B-8D57-F1373F9ADA95}" type="slidenum">
              <a:rPr lang="en-US" smtClean="0"/>
              <a:t>20</a:t>
            </a:fld>
            <a:endParaRPr lang="en-US"/>
          </a:p>
        </p:txBody>
      </p:sp>
      <p:pic>
        <p:nvPicPr>
          <p:cNvPr id="7" name="Picture 6">
            <a:extLst>
              <a:ext uri="{FF2B5EF4-FFF2-40B4-BE49-F238E27FC236}">
                <a16:creationId xmlns:a16="http://schemas.microsoft.com/office/drawing/2014/main" id="{819D3828-C72A-9B55-87A9-7A7C505CF6E2}"/>
              </a:ext>
            </a:extLst>
          </p:cNvPr>
          <p:cNvPicPr>
            <a:picLocks noChangeAspect="1"/>
          </p:cNvPicPr>
          <p:nvPr/>
        </p:nvPicPr>
        <p:blipFill>
          <a:blip r:embed="rId2"/>
          <a:stretch>
            <a:fillRect/>
          </a:stretch>
        </p:blipFill>
        <p:spPr>
          <a:xfrm>
            <a:off x="626777" y="2535444"/>
            <a:ext cx="11031823" cy="3286659"/>
          </a:xfrm>
          <a:prstGeom prst="rect">
            <a:avLst/>
          </a:prstGeom>
        </p:spPr>
      </p:pic>
      <p:sp>
        <p:nvSpPr>
          <p:cNvPr id="8" name="TextBox 7">
            <a:extLst>
              <a:ext uri="{FF2B5EF4-FFF2-40B4-BE49-F238E27FC236}">
                <a16:creationId xmlns:a16="http://schemas.microsoft.com/office/drawing/2014/main" id="{5156D42E-08EF-FD09-BE7F-FD516C4FD5D1}"/>
              </a:ext>
            </a:extLst>
          </p:cNvPr>
          <p:cNvSpPr txBox="1"/>
          <p:nvPr/>
        </p:nvSpPr>
        <p:spPr>
          <a:xfrm>
            <a:off x="626777" y="974208"/>
            <a:ext cx="7657531" cy="1169551"/>
          </a:xfrm>
          <a:prstGeom prst="rect">
            <a:avLst/>
          </a:prstGeom>
          <a:noFill/>
        </p:spPr>
        <p:txBody>
          <a:bodyPr wrap="square" rtlCol="0">
            <a:spAutoFit/>
          </a:bodyPr>
          <a:lstStyle/>
          <a:p>
            <a:pPr algn="ctr"/>
            <a:r>
              <a:rPr lang="en-US" sz="1400" dirty="0"/>
              <a:t>Availability Failure Metric</a:t>
            </a:r>
          </a:p>
          <a:p>
            <a:r>
              <a:rPr lang="en-US" sz="1400" dirty="0"/>
              <a:t>Default Baseline:	The interval Load of the ERS Load was less than 95% of its contracted 		ERS MW capacity</a:t>
            </a:r>
          </a:p>
          <a:p>
            <a:endParaRPr lang="en-US" sz="1400" dirty="0"/>
          </a:p>
          <a:p>
            <a:r>
              <a:rPr lang="en-US" sz="1400" dirty="0"/>
              <a:t>Alternate Baseline: 	Average MW Load per interval / offer MW</a:t>
            </a:r>
          </a:p>
        </p:txBody>
      </p:sp>
    </p:spTree>
    <p:extLst>
      <p:ext uri="{BB962C8B-B14F-4D97-AF65-F5344CB8AC3E}">
        <p14:creationId xmlns:p14="http://schemas.microsoft.com/office/powerpoint/2010/main" val="3305416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53C5F-1DDA-3496-7478-5F3E377222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537FE4-F337-5148-A4FB-08B156BEAFE9}"/>
              </a:ext>
            </a:extLst>
          </p:cNvPr>
          <p:cNvSpPr>
            <a:spLocks noGrp="1"/>
          </p:cNvSpPr>
          <p:nvPr>
            <p:ph type="title"/>
          </p:nvPr>
        </p:nvSpPr>
        <p:spPr>
          <a:xfrm>
            <a:off x="1257300" y="457200"/>
            <a:ext cx="10401300" cy="386862"/>
          </a:xfrm>
        </p:spPr>
        <p:txBody>
          <a:bodyPr/>
          <a:lstStyle/>
          <a:p>
            <a:r>
              <a:rPr lang="en-US" dirty="0"/>
              <a:t>Availability Observation from JunSep2025 SCT</a:t>
            </a:r>
          </a:p>
        </p:txBody>
      </p:sp>
      <p:sp>
        <p:nvSpPr>
          <p:cNvPr id="5" name="Slide Number Placeholder 4">
            <a:extLst>
              <a:ext uri="{FF2B5EF4-FFF2-40B4-BE49-F238E27FC236}">
                <a16:creationId xmlns:a16="http://schemas.microsoft.com/office/drawing/2014/main" id="{9212CFB0-A2B1-CF06-80FF-E72925BFA53C}"/>
              </a:ext>
            </a:extLst>
          </p:cNvPr>
          <p:cNvSpPr>
            <a:spLocks noGrp="1"/>
          </p:cNvSpPr>
          <p:nvPr>
            <p:ph type="sldNum" sz="quarter" idx="12"/>
          </p:nvPr>
        </p:nvSpPr>
        <p:spPr/>
        <p:txBody>
          <a:bodyPr/>
          <a:lstStyle/>
          <a:p>
            <a:fld id="{BCDE79FB-97BA-492B-8D57-F1373F9ADA95}" type="slidenum">
              <a:rPr lang="en-US" smtClean="0"/>
              <a:t>21</a:t>
            </a:fld>
            <a:endParaRPr lang="en-US"/>
          </a:p>
        </p:txBody>
      </p:sp>
      <p:pic>
        <p:nvPicPr>
          <p:cNvPr id="4" name="Picture 3">
            <a:extLst>
              <a:ext uri="{FF2B5EF4-FFF2-40B4-BE49-F238E27FC236}">
                <a16:creationId xmlns:a16="http://schemas.microsoft.com/office/drawing/2014/main" id="{635AD050-5C6E-C245-027F-7F63F74DCECF}"/>
              </a:ext>
            </a:extLst>
          </p:cNvPr>
          <p:cNvPicPr>
            <a:picLocks noChangeAspect="1"/>
          </p:cNvPicPr>
          <p:nvPr/>
        </p:nvPicPr>
        <p:blipFill>
          <a:blip r:embed="rId2"/>
          <a:stretch>
            <a:fillRect/>
          </a:stretch>
        </p:blipFill>
        <p:spPr>
          <a:xfrm>
            <a:off x="626777" y="2555321"/>
            <a:ext cx="10742433" cy="3801029"/>
          </a:xfrm>
          <a:prstGeom prst="rect">
            <a:avLst/>
          </a:prstGeom>
        </p:spPr>
      </p:pic>
      <p:sp>
        <p:nvSpPr>
          <p:cNvPr id="6" name="TextBox 5">
            <a:extLst>
              <a:ext uri="{FF2B5EF4-FFF2-40B4-BE49-F238E27FC236}">
                <a16:creationId xmlns:a16="http://schemas.microsoft.com/office/drawing/2014/main" id="{DE486117-87CF-FEA0-68C0-2CDE42298D30}"/>
              </a:ext>
            </a:extLst>
          </p:cNvPr>
          <p:cNvSpPr txBox="1"/>
          <p:nvPr/>
        </p:nvSpPr>
        <p:spPr>
          <a:xfrm>
            <a:off x="626777" y="974208"/>
            <a:ext cx="7657531" cy="1169551"/>
          </a:xfrm>
          <a:prstGeom prst="rect">
            <a:avLst/>
          </a:prstGeom>
          <a:noFill/>
        </p:spPr>
        <p:txBody>
          <a:bodyPr wrap="square" rtlCol="0">
            <a:spAutoFit/>
          </a:bodyPr>
          <a:lstStyle/>
          <a:p>
            <a:pPr algn="ctr"/>
            <a:r>
              <a:rPr lang="en-US" sz="1400" dirty="0"/>
              <a:t>Availability Failure Metric</a:t>
            </a:r>
          </a:p>
          <a:p>
            <a:r>
              <a:rPr lang="en-US" sz="1400" dirty="0"/>
              <a:t>Default Baseline:	The interval Load of the ERS Load was less than 95% of its contracted 		ERS MW capacity</a:t>
            </a:r>
          </a:p>
          <a:p>
            <a:endParaRPr lang="en-US" sz="1400" dirty="0"/>
          </a:p>
          <a:p>
            <a:r>
              <a:rPr lang="en-US" sz="1400" dirty="0"/>
              <a:t>Alternate Baseline: 	Average MW Load per interval / offer MW</a:t>
            </a:r>
          </a:p>
        </p:txBody>
      </p:sp>
    </p:spTree>
    <p:extLst>
      <p:ext uri="{BB962C8B-B14F-4D97-AF65-F5344CB8AC3E}">
        <p14:creationId xmlns:p14="http://schemas.microsoft.com/office/powerpoint/2010/main" val="16326126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D13E9-4AFD-CE58-A075-35840D335D6B}"/>
              </a:ext>
            </a:extLst>
          </p:cNvPr>
          <p:cNvSpPr>
            <a:spLocks noGrp="1"/>
          </p:cNvSpPr>
          <p:nvPr>
            <p:ph type="title"/>
          </p:nvPr>
        </p:nvSpPr>
        <p:spPr>
          <a:xfrm>
            <a:off x="1257300" y="457200"/>
            <a:ext cx="10401300" cy="413657"/>
          </a:xfrm>
        </p:spPr>
        <p:txBody>
          <a:bodyPr>
            <a:normAutofit/>
          </a:bodyPr>
          <a:lstStyle/>
          <a:p>
            <a:r>
              <a:rPr lang="en-US" dirty="0"/>
              <a:t>Examples – Availability Alternate Baseline vs Default Baseline (MBMA)</a:t>
            </a:r>
          </a:p>
        </p:txBody>
      </p:sp>
      <p:sp>
        <p:nvSpPr>
          <p:cNvPr id="4" name="Text Placeholder 3">
            <a:extLst>
              <a:ext uri="{FF2B5EF4-FFF2-40B4-BE49-F238E27FC236}">
                <a16:creationId xmlns:a16="http://schemas.microsoft.com/office/drawing/2014/main" id="{CD5F87BB-398F-243D-7ECF-EDF899A50337}"/>
              </a:ext>
            </a:extLst>
          </p:cNvPr>
          <p:cNvSpPr>
            <a:spLocks noGrp="1"/>
          </p:cNvSpPr>
          <p:nvPr>
            <p:ph type="body" sz="quarter" idx="15"/>
          </p:nvPr>
        </p:nvSpPr>
        <p:spPr>
          <a:xfrm flipH="1">
            <a:off x="9056913" y="2846461"/>
            <a:ext cx="2870044" cy="801200"/>
          </a:xfrm>
        </p:spPr>
        <p:txBody>
          <a:bodyPr/>
          <a:lstStyle/>
          <a:p>
            <a:r>
              <a:rPr lang="en-US" sz="1200" dirty="0"/>
              <a:t>These 3 ERS Resources are single site (</a:t>
            </a:r>
            <a:r>
              <a:rPr lang="en-US" sz="1200" dirty="0" err="1"/>
              <a:t>Load_type</a:t>
            </a:r>
            <a:r>
              <a:rPr lang="en-US" sz="1200" dirty="0"/>
              <a:t> Individual)</a:t>
            </a:r>
          </a:p>
        </p:txBody>
      </p:sp>
      <p:sp>
        <p:nvSpPr>
          <p:cNvPr id="5" name="Slide Number Placeholder 4">
            <a:extLst>
              <a:ext uri="{FF2B5EF4-FFF2-40B4-BE49-F238E27FC236}">
                <a16:creationId xmlns:a16="http://schemas.microsoft.com/office/drawing/2014/main" id="{9065A4FF-3234-5179-5D9B-524706867209}"/>
              </a:ext>
            </a:extLst>
          </p:cNvPr>
          <p:cNvSpPr>
            <a:spLocks noGrp="1"/>
          </p:cNvSpPr>
          <p:nvPr>
            <p:ph type="sldNum" sz="quarter" idx="12"/>
          </p:nvPr>
        </p:nvSpPr>
        <p:spPr/>
        <p:txBody>
          <a:bodyPr/>
          <a:lstStyle/>
          <a:p>
            <a:fld id="{BCDE79FB-97BA-492B-8D57-F1373F9ADA95}" type="slidenum">
              <a:rPr lang="en-US" smtClean="0"/>
              <a:t>22</a:t>
            </a:fld>
            <a:endParaRPr lang="en-US"/>
          </a:p>
        </p:txBody>
      </p:sp>
      <p:pic>
        <p:nvPicPr>
          <p:cNvPr id="7" name="Picture 6">
            <a:extLst>
              <a:ext uri="{FF2B5EF4-FFF2-40B4-BE49-F238E27FC236}">
                <a16:creationId xmlns:a16="http://schemas.microsoft.com/office/drawing/2014/main" id="{A4ADCF2B-07D2-C564-933D-08DD6A3FEC43}"/>
              </a:ext>
            </a:extLst>
          </p:cNvPr>
          <p:cNvPicPr>
            <a:picLocks noChangeAspect="1"/>
          </p:cNvPicPr>
          <p:nvPr/>
        </p:nvPicPr>
        <p:blipFill>
          <a:blip r:embed="rId2"/>
          <a:stretch>
            <a:fillRect/>
          </a:stretch>
        </p:blipFill>
        <p:spPr>
          <a:xfrm>
            <a:off x="794656" y="1012371"/>
            <a:ext cx="8262257" cy="5595327"/>
          </a:xfrm>
          <a:prstGeom prst="rect">
            <a:avLst/>
          </a:prstGeom>
        </p:spPr>
      </p:pic>
    </p:spTree>
    <p:extLst>
      <p:ext uri="{BB962C8B-B14F-4D97-AF65-F5344CB8AC3E}">
        <p14:creationId xmlns:p14="http://schemas.microsoft.com/office/powerpoint/2010/main" val="29979386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7FFA2-1485-B708-D397-FEC953B224D5}"/>
              </a:ext>
            </a:extLst>
          </p:cNvPr>
          <p:cNvSpPr>
            <a:spLocks noGrp="1"/>
          </p:cNvSpPr>
          <p:nvPr>
            <p:ph type="title"/>
          </p:nvPr>
        </p:nvSpPr>
        <p:spPr>
          <a:xfrm>
            <a:off x="1257300" y="457200"/>
            <a:ext cx="10401300" cy="387626"/>
          </a:xfrm>
        </p:spPr>
        <p:txBody>
          <a:bodyPr/>
          <a:lstStyle/>
          <a:p>
            <a:r>
              <a:rPr lang="en-US" dirty="0"/>
              <a:t>Examples – Availability Alternate Baseline vs Default Baseline (MBMA)</a:t>
            </a:r>
          </a:p>
        </p:txBody>
      </p:sp>
      <p:sp>
        <p:nvSpPr>
          <p:cNvPr id="4" name="Text Placeholder 3">
            <a:extLst>
              <a:ext uri="{FF2B5EF4-FFF2-40B4-BE49-F238E27FC236}">
                <a16:creationId xmlns:a16="http://schemas.microsoft.com/office/drawing/2014/main" id="{8B39DCF4-C740-AF17-AC3F-8BC89FB18C15}"/>
              </a:ext>
            </a:extLst>
          </p:cNvPr>
          <p:cNvSpPr>
            <a:spLocks noGrp="1"/>
          </p:cNvSpPr>
          <p:nvPr>
            <p:ph type="body" sz="quarter" idx="15"/>
          </p:nvPr>
        </p:nvSpPr>
        <p:spPr>
          <a:xfrm flipH="1">
            <a:off x="593271" y="4558655"/>
            <a:ext cx="11163298" cy="365125"/>
          </a:xfrm>
        </p:spPr>
        <p:txBody>
          <a:bodyPr/>
          <a:lstStyle/>
          <a:p>
            <a:r>
              <a:rPr lang="en-US" dirty="0"/>
              <a:t>This resource is an aggregation of multiple sites (</a:t>
            </a:r>
            <a:r>
              <a:rPr lang="en-US" dirty="0" err="1"/>
              <a:t>Load_type</a:t>
            </a:r>
            <a:r>
              <a:rPr lang="en-US" dirty="0"/>
              <a:t> Aggregation)</a:t>
            </a:r>
          </a:p>
        </p:txBody>
      </p:sp>
      <p:sp>
        <p:nvSpPr>
          <p:cNvPr id="5" name="Slide Number Placeholder 4">
            <a:extLst>
              <a:ext uri="{FF2B5EF4-FFF2-40B4-BE49-F238E27FC236}">
                <a16:creationId xmlns:a16="http://schemas.microsoft.com/office/drawing/2014/main" id="{472BC126-3B4C-7702-FA71-2F5CF10C723D}"/>
              </a:ext>
            </a:extLst>
          </p:cNvPr>
          <p:cNvSpPr>
            <a:spLocks noGrp="1"/>
          </p:cNvSpPr>
          <p:nvPr>
            <p:ph type="sldNum" sz="quarter" idx="12"/>
          </p:nvPr>
        </p:nvSpPr>
        <p:spPr/>
        <p:txBody>
          <a:bodyPr/>
          <a:lstStyle/>
          <a:p>
            <a:fld id="{BCDE79FB-97BA-492B-8D57-F1373F9ADA95}" type="slidenum">
              <a:rPr lang="en-US" smtClean="0"/>
              <a:t>23</a:t>
            </a:fld>
            <a:endParaRPr lang="en-US"/>
          </a:p>
        </p:txBody>
      </p:sp>
      <p:pic>
        <p:nvPicPr>
          <p:cNvPr id="7" name="Picture 6">
            <a:extLst>
              <a:ext uri="{FF2B5EF4-FFF2-40B4-BE49-F238E27FC236}">
                <a16:creationId xmlns:a16="http://schemas.microsoft.com/office/drawing/2014/main" id="{4BDD8B1E-8384-8C4C-BF1A-D28DB294AA6B}"/>
              </a:ext>
            </a:extLst>
          </p:cNvPr>
          <p:cNvPicPr>
            <a:picLocks noChangeAspect="1"/>
          </p:cNvPicPr>
          <p:nvPr/>
        </p:nvPicPr>
        <p:blipFill>
          <a:blip r:embed="rId2"/>
          <a:stretch>
            <a:fillRect/>
          </a:stretch>
        </p:blipFill>
        <p:spPr>
          <a:xfrm>
            <a:off x="689874" y="1034997"/>
            <a:ext cx="10773190" cy="2764117"/>
          </a:xfrm>
          <a:prstGeom prst="rect">
            <a:avLst/>
          </a:prstGeom>
        </p:spPr>
      </p:pic>
    </p:spTree>
    <p:extLst>
      <p:ext uri="{BB962C8B-B14F-4D97-AF65-F5344CB8AC3E}">
        <p14:creationId xmlns:p14="http://schemas.microsoft.com/office/powerpoint/2010/main" val="2819541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F24D505-ED6E-6C3A-F2D7-8DC94BA48D04}"/>
              </a:ext>
            </a:extLst>
          </p:cNvPr>
          <p:cNvSpPr>
            <a:spLocks noGrp="1"/>
          </p:cNvSpPr>
          <p:nvPr>
            <p:ph type="sldNum" sz="quarter" idx="12"/>
          </p:nvPr>
        </p:nvSpPr>
        <p:spPr/>
        <p:txBody>
          <a:bodyPr/>
          <a:lstStyle/>
          <a:p>
            <a:fld id="{BCDE79FB-97BA-492B-8D57-F1373F9ADA95}" type="slidenum">
              <a:rPr lang="en-US" smtClean="0"/>
              <a:t>3</a:t>
            </a:fld>
            <a:endParaRPr lang="en-US"/>
          </a:p>
        </p:txBody>
      </p:sp>
      <p:sp>
        <p:nvSpPr>
          <p:cNvPr id="4" name="Title 1">
            <a:extLst>
              <a:ext uri="{FF2B5EF4-FFF2-40B4-BE49-F238E27FC236}">
                <a16:creationId xmlns:a16="http://schemas.microsoft.com/office/drawing/2014/main" id="{CEA4C563-865B-B845-0EE3-7B13894EC409}"/>
              </a:ext>
            </a:extLst>
          </p:cNvPr>
          <p:cNvSpPr>
            <a:spLocks noGrp="1"/>
          </p:cNvSpPr>
          <p:nvPr>
            <p:ph type="title"/>
          </p:nvPr>
        </p:nvSpPr>
        <p:spPr>
          <a:xfrm>
            <a:off x="1257300" y="454869"/>
            <a:ext cx="4338515" cy="350116"/>
          </a:xfrm>
        </p:spPr>
        <p:txBody>
          <a:bodyPr>
            <a:normAutofit fontScale="90000"/>
          </a:bodyPr>
          <a:lstStyle/>
          <a:p>
            <a:r>
              <a:rPr lang="en-US" dirty="0"/>
              <a:t>NPRR1337 ERCOT Comments </a:t>
            </a:r>
            <a:br>
              <a:rPr lang="en-US" dirty="0"/>
            </a:br>
            <a:endParaRPr lang="en-US" dirty="0"/>
          </a:p>
        </p:txBody>
      </p:sp>
      <p:sp>
        <p:nvSpPr>
          <p:cNvPr id="2" name="TextBox 1">
            <a:extLst>
              <a:ext uri="{FF2B5EF4-FFF2-40B4-BE49-F238E27FC236}">
                <a16:creationId xmlns:a16="http://schemas.microsoft.com/office/drawing/2014/main" id="{9654115A-1AC7-1169-A7AB-0A0BD1926462}"/>
              </a:ext>
            </a:extLst>
          </p:cNvPr>
          <p:cNvSpPr txBox="1"/>
          <p:nvPr/>
        </p:nvSpPr>
        <p:spPr>
          <a:xfrm>
            <a:off x="517769" y="976924"/>
            <a:ext cx="10863384" cy="4801314"/>
          </a:xfrm>
          <a:prstGeom prst="rect">
            <a:avLst/>
          </a:prstGeom>
          <a:noFill/>
        </p:spPr>
        <p:txBody>
          <a:bodyPr wrap="square" rtlCol="0">
            <a:spAutoFit/>
          </a:bodyPr>
          <a:lstStyle/>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Summary of Proposed comments are as follows:</a:t>
            </a:r>
          </a:p>
          <a:p>
            <a:pPr marL="742950" lvl="1" indent="-285750">
              <a:buFont typeface="Arial" panose="020B0604020202020204" pitchFamily="34" charset="0"/>
              <a:buChar char="•"/>
            </a:pPr>
            <a:r>
              <a:rPr lang="en-US" dirty="0"/>
              <a:t>Change that there is no longer a default baseline qualification but rather ERCOT will provide the QSE with the default baseline results for the QSE to use when selecting a default baseline. There will be minimum “Fit” criteria used that if any of the default baselines meet this criteria they must use one of the default baselines to participate in ERS. </a:t>
            </a:r>
          </a:p>
          <a:p>
            <a:pPr lvl="1"/>
            <a:r>
              <a:rPr lang="en-US" dirty="0"/>
              <a:t> </a:t>
            </a:r>
          </a:p>
          <a:p>
            <a:pPr marL="742950" lvl="1" indent="-285750">
              <a:buFont typeface="Arial" panose="020B0604020202020204" pitchFamily="34" charset="0"/>
              <a:buChar char="•"/>
            </a:pPr>
            <a:r>
              <a:rPr lang="en-US" dirty="0"/>
              <a:t>Language missed in the original filing. For availability purposes ERCOT will not longer apply the QSE first pass/fail as an initial review prior to evaluating the pass/fail for the individual resources within the QSEs portfolio. Language added to address ERS Resource availability evaluation for each ERS Time Period and how the availability factor will be adjusted for settlement purposes for time period availability failures.</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a:t>Change language addressing Performance Criteria for QSE’s representing Non-Weather-Sensitive ERS Resources to align with the proposed resource level availability and change the pass/fail metric for the QSE from ≥ 0.95 to ≥ 0.80.</a:t>
            </a:r>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3696875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7B19B-B2F5-F10A-7219-AB691B7CBEDD}"/>
              </a:ext>
            </a:extLst>
          </p:cNvPr>
          <p:cNvSpPr>
            <a:spLocks noGrp="1"/>
          </p:cNvSpPr>
          <p:nvPr>
            <p:ph type="title"/>
          </p:nvPr>
        </p:nvSpPr>
        <p:spPr>
          <a:xfrm>
            <a:off x="1257300" y="481631"/>
            <a:ext cx="10401300" cy="501925"/>
          </a:xfrm>
        </p:spPr>
        <p:txBody>
          <a:bodyPr/>
          <a:lstStyle/>
          <a:p>
            <a:r>
              <a:rPr lang="en-US" dirty="0"/>
              <a:t>Overview of Changes to the Suspensions and Reinstatement Document</a:t>
            </a:r>
          </a:p>
        </p:txBody>
      </p:sp>
      <p:sp>
        <p:nvSpPr>
          <p:cNvPr id="3" name="Slide Number Placeholder 2">
            <a:extLst>
              <a:ext uri="{FF2B5EF4-FFF2-40B4-BE49-F238E27FC236}">
                <a16:creationId xmlns:a16="http://schemas.microsoft.com/office/drawing/2014/main" id="{D59A9EB3-B4CC-CBC0-E853-F0F2F6C81A16}"/>
              </a:ext>
            </a:extLst>
          </p:cNvPr>
          <p:cNvSpPr>
            <a:spLocks noGrp="1"/>
          </p:cNvSpPr>
          <p:nvPr>
            <p:ph type="sldNum" sz="quarter" idx="12"/>
          </p:nvPr>
        </p:nvSpPr>
        <p:spPr/>
        <p:txBody>
          <a:bodyPr/>
          <a:lstStyle/>
          <a:p>
            <a:fld id="{BCDE79FB-97BA-492B-8D57-F1373F9ADA95}" type="slidenum">
              <a:rPr lang="en-US" smtClean="0"/>
              <a:t>4</a:t>
            </a:fld>
            <a:endParaRPr lang="en-US"/>
          </a:p>
        </p:txBody>
      </p:sp>
      <p:sp>
        <p:nvSpPr>
          <p:cNvPr id="9" name="TextBox 8">
            <a:extLst>
              <a:ext uri="{FF2B5EF4-FFF2-40B4-BE49-F238E27FC236}">
                <a16:creationId xmlns:a16="http://schemas.microsoft.com/office/drawing/2014/main" id="{5138383A-C8E9-96CE-6F98-DFD3B5C2779B}"/>
              </a:ext>
            </a:extLst>
          </p:cNvPr>
          <p:cNvSpPr txBox="1"/>
          <p:nvPr/>
        </p:nvSpPr>
        <p:spPr>
          <a:xfrm>
            <a:off x="387108" y="1158060"/>
            <a:ext cx="6732648" cy="3539430"/>
          </a:xfrm>
          <a:prstGeom prst="rect">
            <a:avLst/>
          </a:prstGeom>
          <a:noFill/>
        </p:spPr>
        <p:txBody>
          <a:bodyPr wrap="square" rtlCol="0">
            <a:spAutoFit/>
          </a:bodyPr>
          <a:lstStyle/>
          <a:p>
            <a:pPr marL="285750" indent="-285750">
              <a:buFont typeface="Arial" panose="020B0604020202020204" pitchFamily="34" charset="0"/>
              <a:buChar char="•"/>
            </a:pPr>
            <a:r>
              <a:rPr lang="en-US" sz="1600" dirty="0"/>
              <a:t>ERS Resource Suspension penalties due to availability failures are noted in a separate Suspensions and Reinstatements Document posted to the ERS Webpage and currently not in the Protocols. Following the approval of NPRR1337 ERCOT plans to file a separate NPRR to move the suspension and reinstatement language into the protocols.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Resource suspensions due to availability failures will be based on the number of failures in a program year by risk factor category noted in the ERS RFP.</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ERCOT has adjusted the number of proposed time period failures leading to suspensions based on discussions with various Market Participants.</a:t>
            </a:r>
          </a:p>
        </p:txBody>
      </p:sp>
      <p:graphicFrame>
        <p:nvGraphicFramePr>
          <p:cNvPr id="4" name="Table 3">
            <a:extLst>
              <a:ext uri="{FF2B5EF4-FFF2-40B4-BE49-F238E27FC236}">
                <a16:creationId xmlns:a16="http://schemas.microsoft.com/office/drawing/2014/main" id="{49CD7C16-38CE-8C94-547F-9CE38566232A}"/>
              </a:ext>
            </a:extLst>
          </p:cNvPr>
          <p:cNvGraphicFramePr>
            <a:graphicFrameLocks noGrp="1"/>
          </p:cNvGraphicFramePr>
          <p:nvPr>
            <p:extLst>
              <p:ext uri="{D42A27DB-BD31-4B8C-83A1-F6EECF244321}">
                <p14:modId xmlns:p14="http://schemas.microsoft.com/office/powerpoint/2010/main" val="1234724350"/>
              </p:ext>
            </p:extLst>
          </p:nvPr>
        </p:nvGraphicFramePr>
        <p:xfrm>
          <a:off x="7293322" y="1158060"/>
          <a:ext cx="4789321" cy="3274339"/>
        </p:xfrm>
        <a:graphic>
          <a:graphicData uri="http://schemas.openxmlformats.org/drawingml/2006/table">
            <a:tbl>
              <a:tblPr firstRow="1" firstCol="1" bandRow="1">
                <a:tableStyleId>{5C22544A-7EE6-4342-B048-85BDC9FD1C3A}</a:tableStyleId>
              </a:tblPr>
              <a:tblGrid>
                <a:gridCol w="2471912">
                  <a:extLst>
                    <a:ext uri="{9D8B030D-6E8A-4147-A177-3AD203B41FA5}">
                      <a16:colId xmlns:a16="http://schemas.microsoft.com/office/drawing/2014/main" val="437519790"/>
                    </a:ext>
                  </a:extLst>
                </a:gridCol>
                <a:gridCol w="1370071">
                  <a:extLst>
                    <a:ext uri="{9D8B030D-6E8A-4147-A177-3AD203B41FA5}">
                      <a16:colId xmlns:a16="http://schemas.microsoft.com/office/drawing/2014/main" val="134522014"/>
                    </a:ext>
                  </a:extLst>
                </a:gridCol>
                <a:gridCol w="947338">
                  <a:extLst>
                    <a:ext uri="{9D8B030D-6E8A-4147-A177-3AD203B41FA5}">
                      <a16:colId xmlns:a16="http://schemas.microsoft.com/office/drawing/2014/main" val="1240662048"/>
                    </a:ext>
                  </a:extLst>
                </a:gridCol>
              </a:tblGrid>
              <a:tr h="575498">
                <a:tc>
                  <a:txBody>
                    <a:bodyPr/>
                    <a:lstStyle/>
                    <a:p>
                      <a:pPr marL="0" marR="0">
                        <a:lnSpc>
                          <a:spcPct val="115000"/>
                        </a:lnSpc>
                        <a:spcAft>
                          <a:spcPts val="800"/>
                        </a:spcAft>
                        <a:buNone/>
                      </a:pPr>
                      <a:r>
                        <a:rPr lang="en-US" sz="1100" kern="100" dirty="0">
                          <a:effectLst/>
                        </a:rPr>
                        <a:t>Risk Factor Category</a:t>
                      </a:r>
                      <a:endParaRPr lang="en-US" sz="1100" kern="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1100" kern="100">
                          <a:effectLst/>
                        </a:rPr>
                        <a:t># of Time Period Failures</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Aft>
                          <a:spcPts val="800"/>
                        </a:spcAft>
                        <a:buNone/>
                      </a:pPr>
                      <a:r>
                        <a:rPr lang="en-US" sz="1100" kern="100">
                          <a:effectLst/>
                        </a:rPr>
                        <a:t>Suspension Length</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98906177"/>
                  </a:ext>
                </a:extLst>
              </a:tr>
              <a:tr h="290096">
                <a:tc>
                  <a:txBody>
                    <a:bodyPr/>
                    <a:lstStyle/>
                    <a:p>
                      <a:pPr marL="0" marR="0">
                        <a:lnSpc>
                          <a:spcPct val="115000"/>
                        </a:lnSpc>
                        <a:spcAft>
                          <a:spcPts val="800"/>
                        </a:spcAft>
                        <a:buNone/>
                      </a:pPr>
                      <a:r>
                        <a:rPr lang="en-US" sz="1100" kern="100">
                          <a:effectLst/>
                        </a:rPr>
                        <a:t>High (80-100)</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100" strike="sngStrike" kern="100" baseline="0" dirty="0">
                          <a:effectLst/>
                          <a:highlight>
                            <a:srgbClr val="FFFF00"/>
                          </a:highlight>
                        </a:rPr>
                        <a:t>1</a:t>
                      </a:r>
                      <a:r>
                        <a:rPr lang="en-US" sz="1100" kern="100" dirty="0">
                          <a:effectLst/>
                        </a:rPr>
                        <a:t>2</a:t>
                      </a:r>
                      <a:endParaRPr lang="en-US" sz="1100" kern="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100" kern="100">
                          <a:effectLst/>
                        </a:rPr>
                        <a:t>1 SCT</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2939828"/>
                  </a:ext>
                </a:extLst>
              </a:tr>
              <a:tr h="290096">
                <a:tc>
                  <a:txBody>
                    <a:bodyPr/>
                    <a:lstStyle/>
                    <a:p>
                      <a:pPr marL="0" marR="0">
                        <a:lnSpc>
                          <a:spcPct val="115000"/>
                        </a:lnSpc>
                        <a:spcAft>
                          <a:spcPts val="800"/>
                        </a:spcAft>
                        <a:buNone/>
                      </a:pPr>
                      <a:r>
                        <a:rPr lang="en-US" sz="1100" kern="100">
                          <a:effectLst/>
                        </a:rPr>
                        <a:t>High (80-100)</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100" strike="sngStrike" kern="100" baseline="0" dirty="0">
                          <a:effectLst/>
                          <a:highlight>
                            <a:srgbClr val="FFFF00"/>
                          </a:highlight>
                        </a:rPr>
                        <a:t>2</a:t>
                      </a:r>
                      <a:r>
                        <a:rPr lang="en-US" sz="1100" kern="100" dirty="0">
                          <a:effectLst/>
                        </a:rPr>
                        <a:t>3 </a:t>
                      </a:r>
                      <a:endParaRPr lang="en-US" sz="1100" kern="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100" kern="100">
                          <a:effectLst/>
                        </a:rPr>
                        <a:t>2 SCT</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57668336"/>
                  </a:ext>
                </a:extLst>
              </a:tr>
              <a:tr h="290096">
                <a:tc>
                  <a:txBody>
                    <a:bodyPr/>
                    <a:lstStyle/>
                    <a:p>
                      <a:pPr marL="0" marR="0">
                        <a:lnSpc>
                          <a:spcPct val="115000"/>
                        </a:lnSpc>
                        <a:spcAft>
                          <a:spcPts val="800"/>
                        </a:spcAft>
                        <a:buNone/>
                      </a:pPr>
                      <a:r>
                        <a:rPr lang="en-US" sz="1100" kern="100">
                          <a:effectLst/>
                        </a:rPr>
                        <a:t>High (80-100)</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100" strike="sngStrike" kern="100" baseline="0" dirty="0">
                          <a:effectLst/>
                          <a:highlight>
                            <a:srgbClr val="FFFF00"/>
                          </a:highlight>
                        </a:rPr>
                        <a:t>3</a:t>
                      </a:r>
                      <a:r>
                        <a:rPr lang="en-US" sz="1100" kern="100" dirty="0">
                          <a:effectLst/>
                        </a:rPr>
                        <a:t>4 or more</a:t>
                      </a:r>
                      <a:endParaRPr lang="en-US" sz="1100" kern="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100" kern="100">
                          <a:effectLst/>
                        </a:rPr>
                        <a:t>3 SCT</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45416898"/>
                  </a:ext>
                </a:extLst>
              </a:tr>
              <a:tr h="290096">
                <a:tc>
                  <a:txBody>
                    <a:bodyPr/>
                    <a:lstStyle/>
                    <a:p>
                      <a:pPr marL="0" marR="0">
                        <a:lnSpc>
                          <a:spcPct val="115000"/>
                        </a:lnSpc>
                        <a:spcAft>
                          <a:spcPts val="800"/>
                        </a:spcAft>
                        <a:buNone/>
                      </a:pPr>
                      <a:r>
                        <a:rPr lang="en-US" sz="1100" kern="100">
                          <a:effectLst/>
                        </a:rPr>
                        <a:t>Medium (30-79)</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100" strike="sngStrike" kern="100" baseline="0" dirty="0">
                          <a:effectLst/>
                          <a:highlight>
                            <a:srgbClr val="FFFF00"/>
                          </a:highlight>
                        </a:rPr>
                        <a:t>2</a:t>
                      </a:r>
                      <a:r>
                        <a:rPr lang="en-US" sz="1100" kern="100" dirty="0">
                          <a:effectLst/>
                        </a:rPr>
                        <a:t>3 </a:t>
                      </a:r>
                      <a:endParaRPr lang="en-US" sz="1100" kern="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100" kern="100">
                          <a:effectLst/>
                        </a:rPr>
                        <a:t>1 SCT</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1284299"/>
                  </a:ext>
                </a:extLst>
              </a:tr>
              <a:tr h="290096">
                <a:tc>
                  <a:txBody>
                    <a:bodyPr/>
                    <a:lstStyle/>
                    <a:p>
                      <a:pPr marL="0" marR="0">
                        <a:lnSpc>
                          <a:spcPct val="115000"/>
                        </a:lnSpc>
                        <a:spcAft>
                          <a:spcPts val="800"/>
                        </a:spcAft>
                        <a:buNone/>
                      </a:pPr>
                      <a:r>
                        <a:rPr lang="en-US" sz="1100" kern="100">
                          <a:effectLst/>
                        </a:rPr>
                        <a:t>Medium (30-79)</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100" strike="sngStrike" kern="100" baseline="0" dirty="0">
                          <a:effectLst/>
                          <a:highlight>
                            <a:srgbClr val="FFFF00"/>
                          </a:highlight>
                        </a:rPr>
                        <a:t>3</a:t>
                      </a:r>
                      <a:r>
                        <a:rPr lang="en-US" sz="1100" kern="100" dirty="0">
                          <a:effectLst/>
                        </a:rPr>
                        <a:t>4 or more</a:t>
                      </a:r>
                      <a:endParaRPr lang="en-US" sz="1100" kern="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100" kern="100">
                          <a:effectLst/>
                        </a:rPr>
                        <a:t>2 SCT</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33341830"/>
                  </a:ext>
                </a:extLst>
              </a:tr>
              <a:tr h="290096">
                <a:tc>
                  <a:txBody>
                    <a:bodyPr/>
                    <a:lstStyle/>
                    <a:p>
                      <a:pPr marL="0" marR="0">
                        <a:lnSpc>
                          <a:spcPct val="115000"/>
                        </a:lnSpc>
                        <a:spcAft>
                          <a:spcPts val="800"/>
                        </a:spcAft>
                        <a:buNone/>
                      </a:pPr>
                      <a:r>
                        <a:rPr lang="en-US" sz="1100" kern="100">
                          <a:effectLst/>
                        </a:rPr>
                        <a:t>Low (1-29)</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100" strike="sngStrike" kern="100" baseline="0" dirty="0">
                          <a:effectLst/>
                          <a:highlight>
                            <a:srgbClr val="FFFF00"/>
                          </a:highlight>
                        </a:rPr>
                        <a:t>5</a:t>
                      </a:r>
                      <a:r>
                        <a:rPr lang="en-US" sz="1100" kern="100" dirty="0">
                          <a:effectLst/>
                        </a:rPr>
                        <a:t>6</a:t>
                      </a:r>
                      <a:endParaRPr lang="en-US" sz="1100" kern="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100" kern="100" dirty="0">
                          <a:effectLst/>
                        </a:rPr>
                        <a:t>1 SCT</a:t>
                      </a:r>
                      <a:endParaRPr lang="en-US" sz="1100" kern="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64282756"/>
                  </a:ext>
                </a:extLst>
              </a:tr>
              <a:tr h="290096">
                <a:tc>
                  <a:txBody>
                    <a:bodyPr/>
                    <a:lstStyle/>
                    <a:p>
                      <a:pPr marL="0" marR="0">
                        <a:lnSpc>
                          <a:spcPct val="115000"/>
                        </a:lnSpc>
                        <a:spcAft>
                          <a:spcPts val="800"/>
                        </a:spcAft>
                        <a:buNone/>
                      </a:pPr>
                      <a:r>
                        <a:rPr lang="en-US" sz="1100" kern="100">
                          <a:effectLst/>
                        </a:rPr>
                        <a:t>Low (1-29)</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100" strike="sngStrike" kern="100" baseline="0" dirty="0">
                          <a:effectLst/>
                          <a:highlight>
                            <a:srgbClr val="FFFF00"/>
                          </a:highlight>
                        </a:rPr>
                        <a:t>6</a:t>
                      </a:r>
                      <a:r>
                        <a:rPr lang="en-US" sz="1100" kern="100" dirty="0">
                          <a:effectLst/>
                        </a:rPr>
                        <a:t>7 or more</a:t>
                      </a:r>
                      <a:endParaRPr lang="en-US" sz="1100" kern="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Aft>
                          <a:spcPts val="800"/>
                        </a:spcAft>
                        <a:buNone/>
                      </a:pPr>
                      <a:r>
                        <a:rPr lang="en-US" sz="1100" kern="100">
                          <a:effectLst/>
                        </a:rPr>
                        <a:t>2 SCT</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52440784"/>
                  </a:ext>
                </a:extLst>
              </a:tr>
              <a:tr h="378073">
                <a:tc>
                  <a:txBody>
                    <a:bodyPr/>
                    <a:lstStyle/>
                    <a:p>
                      <a:pPr marL="0" marR="0">
                        <a:lnSpc>
                          <a:spcPct val="115000"/>
                        </a:lnSpc>
                        <a:spcAft>
                          <a:spcPts val="800"/>
                        </a:spcAft>
                        <a:buNone/>
                      </a:pPr>
                      <a:r>
                        <a:rPr lang="en-US" sz="1100" kern="100">
                          <a:effectLst/>
                        </a:rPr>
                        <a:t>Combination of High/Medium/Low</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marL="0" marR="0" algn="ctr">
                        <a:lnSpc>
                          <a:spcPct val="115000"/>
                        </a:lnSpc>
                        <a:spcAft>
                          <a:spcPts val="800"/>
                        </a:spcAft>
                        <a:buNone/>
                      </a:pPr>
                      <a:r>
                        <a:rPr lang="en-US" sz="1100" kern="100" dirty="0">
                          <a:effectLst/>
                        </a:rPr>
                        <a:t>Follow high</a:t>
                      </a:r>
                      <a:endParaRPr lang="en-US" sz="1100" kern="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4230158748"/>
                  </a:ext>
                </a:extLst>
              </a:tr>
              <a:tr h="290096">
                <a:tc>
                  <a:txBody>
                    <a:bodyPr/>
                    <a:lstStyle/>
                    <a:p>
                      <a:pPr marL="0" marR="0">
                        <a:lnSpc>
                          <a:spcPct val="115000"/>
                        </a:lnSpc>
                        <a:spcAft>
                          <a:spcPts val="800"/>
                        </a:spcAft>
                        <a:buNone/>
                      </a:pPr>
                      <a:r>
                        <a:rPr lang="en-US" sz="1100" kern="100">
                          <a:effectLst/>
                        </a:rPr>
                        <a:t>Combination of Medium/Low</a:t>
                      </a:r>
                      <a:endParaRPr lang="en-US" sz="1100" kern="1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marL="0" marR="0" algn="ctr">
                        <a:lnSpc>
                          <a:spcPct val="115000"/>
                        </a:lnSpc>
                        <a:spcAft>
                          <a:spcPts val="800"/>
                        </a:spcAft>
                        <a:buNone/>
                      </a:pPr>
                      <a:r>
                        <a:rPr lang="en-US" sz="1100" kern="100" dirty="0">
                          <a:effectLst/>
                        </a:rPr>
                        <a:t>Follow medium</a:t>
                      </a:r>
                      <a:endParaRPr lang="en-US" sz="1100" kern="1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3053621201"/>
                  </a:ext>
                </a:extLst>
              </a:tr>
            </a:tbl>
          </a:graphicData>
        </a:graphic>
      </p:graphicFrame>
      <p:sp>
        <p:nvSpPr>
          <p:cNvPr id="5" name="TextBox 4">
            <a:extLst>
              <a:ext uri="{FF2B5EF4-FFF2-40B4-BE49-F238E27FC236}">
                <a16:creationId xmlns:a16="http://schemas.microsoft.com/office/drawing/2014/main" id="{016234FC-0D02-0E07-207F-F09E9217C952}"/>
              </a:ext>
            </a:extLst>
          </p:cNvPr>
          <p:cNvSpPr txBox="1"/>
          <p:nvPr/>
        </p:nvSpPr>
        <p:spPr>
          <a:xfrm>
            <a:off x="387108" y="4563377"/>
            <a:ext cx="11538192" cy="830997"/>
          </a:xfrm>
          <a:prstGeom prst="rect">
            <a:avLst/>
          </a:prstGeom>
          <a:noFill/>
        </p:spPr>
        <p:txBody>
          <a:bodyPr wrap="square" rtlCol="0">
            <a:spAutoFit/>
          </a:bodyPr>
          <a:lstStyle/>
          <a:p>
            <a:pPr marL="342900" indent="-34290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 Also, due to the lengthy reinstatement process current used ERCOT is investigating process changes to reduce the reinstatement time associated with suspensions due to availability failures but that work is not available at this time.</a:t>
            </a:r>
          </a:p>
        </p:txBody>
      </p:sp>
    </p:spTree>
    <p:extLst>
      <p:ext uri="{BB962C8B-B14F-4D97-AF65-F5344CB8AC3E}">
        <p14:creationId xmlns:p14="http://schemas.microsoft.com/office/powerpoint/2010/main" val="3284828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75078-FEFA-3050-0E0D-63C2550166CC}"/>
              </a:ext>
            </a:extLst>
          </p:cNvPr>
          <p:cNvSpPr>
            <a:spLocks noGrp="1"/>
          </p:cNvSpPr>
          <p:nvPr>
            <p:ph type="title"/>
          </p:nvPr>
        </p:nvSpPr>
        <p:spPr>
          <a:xfrm>
            <a:off x="1257300" y="463256"/>
            <a:ext cx="10401300" cy="457200"/>
          </a:xfrm>
        </p:spPr>
        <p:txBody>
          <a:bodyPr/>
          <a:lstStyle/>
          <a:p>
            <a:r>
              <a:rPr lang="en-US" dirty="0"/>
              <a:t>Impacts to ERS Participation</a:t>
            </a:r>
          </a:p>
        </p:txBody>
      </p:sp>
      <p:sp>
        <p:nvSpPr>
          <p:cNvPr id="3" name="Slide Number Placeholder 2">
            <a:extLst>
              <a:ext uri="{FF2B5EF4-FFF2-40B4-BE49-F238E27FC236}">
                <a16:creationId xmlns:a16="http://schemas.microsoft.com/office/drawing/2014/main" id="{68BC306E-DE07-FCA9-35D8-07CE0A28DA73}"/>
              </a:ext>
            </a:extLst>
          </p:cNvPr>
          <p:cNvSpPr>
            <a:spLocks noGrp="1"/>
          </p:cNvSpPr>
          <p:nvPr>
            <p:ph type="sldNum" sz="quarter" idx="12"/>
          </p:nvPr>
        </p:nvSpPr>
        <p:spPr/>
        <p:txBody>
          <a:bodyPr/>
          <a:lstStyle/>
          <a:p>
            <a:fld id="{BCDE79FB-97BA-492B-8D57-F1373F9ADA95}" type="slidenum">
              <a:rPr lang="en-US" smtClean="0"/>
              <a:t>5</a:t>
            </a:fld>
            <a:endParaRPr lang="en-US"/>
          </a:p>
        </p:txBody>
      </p:sp>
      <p:sp>
        <p:nvSpPr>
          <p:cNvPr id="6" name="TextBox 5">
            <a:extLst>
              <a:ext uri="{FF2B5EF4-FFF2-40B4-BE49-F238E27FC236}">
                <a16:creationId xmlns:a16="http://schemas.microsoft.com/office/drawing/2014/main" id="{4273B7DE-A5CC-CF73-CB39-4C5C4D9D4D87}"/>
              </a:ext>
            </a:extLst>
          </p:cNvPr>
          <p:cNvSpPr txBox="1"/>
          <p:nvPr/>
        </p:nvSpPr>
        <p:spPr>
          <a:xfrm>
            <a:off x="484449" y="1120507"/>
            <a:ext cx="10240069" cy="4524315"/>
          </a:xfrm>
          <a:prstGeom prst="rect">
            <a:avLst/>
          </a:prstGeom>
          <a:noFill/>
        </p:spPr>
        <p:txBody>
          <a:bodyPr wrap="square">
            <a:spAutoFit/>
          </a:bodyPr>
          <a:lstStyle/>
          <a:p>
            <a:pPr marL="285750" indent="-285750">
              <a:buFont typeface="Arial" panose="020B0604020202020204" pitchFamily="34" charset="0"/>
              <a:buChar char="•"/>
            </a:pPr>
            <a:r>
              <a:rPr lang="en-US" dirty="0"/>
              <a:t>Analyzed a total of 271 resources that had ALTERNATE baseline selected for the current June-September 2026 SCT (total ERS Capacity TP5 ~ 1473 MWs of 2158 total ERS capacity procured)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ABT step 1 (default baseline Fit test)</a:t>
            </a:r>
          </a:p>
          <a:p>
            <a:pPr marL="742950" lvl="1" indent="-285750">
              <a:buFont typeface="Arial" panose="020B0604020202020204" pitchFamily="34" charset="0"/>
              <a:buChar char="•"/>
            </a:pPr>
            <a:r>
              <a:rPr lang="en-US" dirty="0"/>
              <a:t>52 Resources met the fit thresholds for at least one default baseline (TP5 impact ~ 82 MWs)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ABT step 2 (price responsive test)</a:t>
            </a:r>
          </a:p>
          <a:p>
            <a:pPr marL="742950" lvl="1" indent="-285750">
              <a:buFont typeface="Arial" panose="020B0604020202020204" pitchFamily="34" charset="0"/>
              <a:buChar char="•"/>
            </a:pPr>
            <a:r>
              <a:rPr lang="en-US" dirty="0"/>
              <a:t>53 resources passed ABT (TP5 impact ~ 417 MWs)</a:t>
            </a:r>
          </a:p>
          <a:p>
            <a:pPr marL="742950" lvl="1" indent="-285750">
              <a:buFont typeface="Arial" panose="020B0604020202020204" pitchFamily="34" charset="0"/>
              <a:buChar char="•"/>
            </a:pPr>
            <a:r>
              <a:rPr lang="en-US" dirty="0"/>
              <a:t>57 resources failed ABT (TP5 impact ~ 592 MWs)</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9 resources had insufficient data (381 MWs in NOIE service territory, failed step 1 but not yet evaluated for step 2)</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highlight>
                  <a:srgbClr val="FFFF00"/>
                </a:highlight>
              </a:rPr>
              <a:t>Total potential impact (82+592+X%381) = 674 – 1055 MWs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284965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10894-E0FE-F4F9-1806-E8412160FD3B}"/>
              </a:ext>
            </a:extLst>
          </p:cNvPr>
          <p:cNvSpPr>
            <a:spLocks noGrp="1"/>
          </p:cNvSpPr>
          <p:nvPr>
            <p:ph type="title"/>
          </p:nvPr>
        </p:nvSpPr>
        <p:spPr>
          <a:xfrm>
            <a:off x="1222130" y="2612292"/>
            <a:ext cx="8906608" cy="914400"/>
          </a:xfrm>
        </p:spPr>
        <p:txBody>
          <a:bodyPr>
            <a:normAutofit/>
          </a:bodyPr>
          <a:lstStyle/>
          <a:p>
            <a:pPr algn="ctr"/>
            <a:r>
              <a:rPr lang="en-US" sz="4800" dirty="0"/>
              <a:t>Appendix</a:t>
            </a:r>
            <a:br>
              <a:rPr lang="en-US" sz="4800" dirty="0"/>
            </a:br>
            <a:r>
              <a:rPr lang="en-US" sz="1600" dirty="0"/>
              <a:t>select slides from previous meeting </a:t>
            </a:r>
          </a:p>
        </p:txBody>
      </p:sp>
      <p:sp>
        <p:nvSpPr>
          <p:cNvPr id="3" name="Slide Number Placeholder 2">
            <a:extLst>
              <a:ext uri="{FF2B5EF4-FFF2-40B4-BE49-F238E27FC236}">
                <a16:creationId xmlns:a16="http://schemas.microsoft.com/office/drawing/2014/main" id="{D226F4B4-AEDD-28F6-9B08-534893E7FCF5}"/>
              </a:ext>
            </a:extLst>
          </p:cNvPr>
          <p:cNvSpPr>
            <a:spLocks noGrp="1"/>
          </p:cNvSpPr>
          <p:nvPr>
            <p:ph type="sldNum" sz="quarter" idx="12"/>
          </p:nvPr>
        </p:nvSpPr>
        <p:spPr/>
        <p:txBody>
          <a:bodyPr/>
          <a:lstStyle/>
          <a:p>
            <a:fld id="{BCDE79FB-97BA-492B-8D57-F1373F9ADA95}" type="slidenum">
              <a:rPr lang="en-US" smtClean="0"/>
              <a:t>6</a:t>
            </a:fld>
            <a:endParaRPr lang="en-US"/>
          </a:p>
        </p:txBody>
      </p:sp>
    </p:spTree>
    <p:extLst>
      <p:ext uri="{BB962C8B-B14F-4D97-AF65-F5344CB8AC3E}">
        <p14:creationId xmlns:p14="http://schemas.microsoft.com/office/powerpoint/2010/main" val="3791620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AC5D1-EB8E-AA64-6985-EFB0F34E3772}"/>
              </a:ext>
            </a:extLst>
          </p:cNvPr>
          <p:cNvSpPr>
            <a:spLocks noGrp="1"/>
          </p:cNvSpPr>
          <p:nvPr>
            <p:ph type="title"/>
          </p:nvPr>
        </p:nvSpPr>
        <p:spPr>
          <a:xfrm>
            <a:off x="2163883" y="2356338"/>
            <a:ext cx="6956669" cy="492101"/>
          </a:xfrm>
        </p:spPr>
        <p:txBody>
          <a:bodyPr>
            <a:noAutofit/>
          </a:bodyPr>
          <a:lstStyle/>
          <a:p>
            <a:pPr algn="ctr"/>
            <a:r>
              <a:rPr lang="en-US" sz="4800" dirty="0"/>
              <a:t>Alternate Baseline Test and </a:t>
            </a:r>
            <a:br>
              <a:rPr lang="en-US" sz="4800" dirty="0"/>
            </a:br>
            <a:r>
              <a:rPr lang="en-US" sz="4800" dirty="0"/>
              <a:t>Resource Impacts </a:t>
            </a:r>
          </a:p>
        </p:txBody>
      </p:sp>
      <p:sp>
        <p:nvSpPr>
          <p:cNvPr id="3" name="Slide Number Placeholder 2">
            <a:extLst>
              <a:ext uri="{FF2B5EF4-FFF2-40B4-BE49-F238E27FC236}">
                <a16:creationId xmlns:a16="http://schemas.microsoft.com/office/drawing/2014/main" id="{F3E9617E-52FC-46DE-FE61-E611AA11657F}"/>
              </a:ext>
            </a:extLst>
          </p:cNvPr>
          <p:cNvSpPr>
            <a:spLocks noGrp="1"/>
          </p:cNvSpPr>
          <p:nvPr>
            <p:ph type="sldNum" sz="quarter" idx="12"/>
          </p:nvPr>
        </p:nvSpPr>
        <p:spPr/>
        <p:txBody>
          <a:bodyPr/>
          <a:lstStyle/>
          <a:p>
            <a:fld id="{BCDE79FB-97BA-492B-8D57-F1373F9ADA95}" type="slidenum">
              <a:rPr lang="en-US" smtClean="0"/>
              <a:t>7</a:t>
            </a:fld>
            <a:endParaRPr lang="en-US"/>
          </a:p>
        </p:txBody>
      </p:sp>
      <p:sp>
        <p:nvSpPr>
          <p:cNvPr id="6" name="TextBox 5">
            <a:extLst>
              <a:ext uri="{FF2B5EF4-FFF2-40B4-BE49-F238E27FC236}">
                <a16:creationId xmlns:a16="http://schemas.microsoft.com/office/drawing/2014/main" id="{0634D161-3AE2-7F52-A5F9-05DD99172189}"/>
              </a:ext>
            </a:extLst>
          </p:cNvPr>
          <p:cNvSpPr txBox="1"/>
          <p:nvPr/>
        </p:nvSpPr>
        <p:spPr>
          <a:xfrm>
            <a:off x="625231" y="5822461"/>
            <a:ext cx="6836230" cy="369332"/>
          </a:xfrm>
          <a:prstGeom prst="rect">
            <a:avLst/>
          </a:prstGeom>
          <a:noFill/>
        </p:spPr>
        <p:txBody>
          <a:bodyPr wrap="none" rtlCol="0">
            <a:spAutoFit/>
          </a:bodyPr>
          <a:lstStyle/>
          <a:p>
            <a:r>
              <a:rPr lang="en-US" dirty="0"/>
              <a:t>Alternate Baseline Test Whitepaper included in meeting materials</a:t>
            </a:r>
          </a:p>
        </p:txBody>
      </p:sp>
    </p:spTree>
    <p:extLst>
      <p:ext uri="{BB962C8B-B14F-4D97-AF65-F5344CB8AC3E}">
        <p14:creationId xmlns:p14="http://schemas.microsoft.com/office/powerpoint/2010/main" val="2089702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8224" y="457200"/>
            <a:ext cx="10590376" cy="378335"/>
          </a:xfrm>
        </p:spPr>
        <p:txBody>
          <a:bodyPr>
            <a:normAutofit fontScale="90000"/>
          </a:bodyPr>
          <a:lstStyle/>
          <a:p>
            <a:r>
              <a:rPr sz="3200" b="1" i="0" dirty="0">
                <a:solidFill>
                  <a:srgbClr val="00343B"/>
                </a:solidFill>
                <a:latin typeface="Aptos"/>
              </a:rPr>
              <a:t>End-to-End Baseline Assignment Process</a:t>
            </a:r>
          </a:p>
        </p:txBody>
      </p:sp>
      <p:sp>
        <p:nvSpPr>
          <p:cNvPr id="3" name="Rounded Rectangle 2"/>
          <p:cNvSpPr/>
          <p:nvPr/>
        </p:nvSpPr>
        <p:spPr>
          <a:xfrm>
            <a:off x="2991665" y="1286185"/>
            <a:ext cx="5977019" cy="956687"/>
          </a:xfrm>
          <a:prstGeom prst="roundRect">
            <a:avLst>
              <a:gd name="adj" fmla="val 2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square" lIns="73152" tIns="36576" rIns="73152" bIns="36576" rtlCol="0" anchor="ctr"/>
          <a:lstStyle/>
          <a:p>
            <a:pPr algn="ctr"/>
            <a:r>
              <a:rPr lang="en-US" sz="1400" b="1" dirty="0">
                <a:solidFill>
                  <a:srgbClr val="FFFFFF"/>
                </a:solidFill>
                <a:latin typeface="Aptos"/>
              </a:rPr>
              <a:t>STEP 1: Evaluate each ERS Load against all five Default Baselines</a:t>
            </a:r>
          </a:p>
          <a:p>
            <a:pPr algn="ctr"/>
            <a:endParaRPr lang="en-US" sz="1100" dirty="0">
              <a:solidFill>
                <a:srgbClr val="FFFFFF"/>
              </a:solidFill>
              <a:latin typeface="Aptos"/>
            </a:endParaRPr>
          </a:p>
          <a:p>
            <a:pPr algn="ctr"/>
            <a:r>
              <a:rPr lang="en-US" sz="1100" dirty="0">
                <a:solidFill>
                  <a:srgbClr val="FFFFFF"/>
                </a:solidFill>
                <a:latin typeface="Aptos"/>
              </a:rPr>
              <a:t>5 Default baselines (M810, MDP, REG, MBMA, NEAR20)  •  P95 ≤ 20% AND |bias| ≤ 5%</a:t>
            </a:r>
            <a:endParaRPr lang="en-US" sz="1100" b="1" dirty="0">
              <a:solidFill>
                <a:srgbClr val="FFFFFF"/>
              </a:solidFill>
              <a:latin typeface="Aptos"/>
            </a:endParaRPr>
          </a:p>
          <a:p>
            <a:pPr algn="ctr">
              <a:spcAft>
                <a:spcPts val="0"/>
              </a:spcAft>
            </a:pPr>
            <a:endParaRPr sz="1300" b="1" i="0" dirty="0">
              <a:solidFill>
                <a:srgbClr val="FFFFFF"/>
              </a:solidFill>
              <a:latin typeface="Aptos"/>
            </a:endParaRPr>
          </a:p>
        </p:txBody>
      </p:sp>
      <p:cxnSp>
        <p:nvCxnSpPr>
          <p:cNvPr id="6" name="Connector 5"/>
          <p:cNvCxnSpPr/>
          <p:nvPr/>
        </p:nvCxnSpPr>
        <p:spPr>
          <a:xfrm>
            <a:off x="5980176" y="2274872"/>
            <a:ext cx="0" cy="173736"/>
          </a:xfrm>
          <a:prstGeom prst="line">
            <a:avLst/>
          </a:prstGeom>
          <a:ln w="22225">
            <a:solidFill>
              <a:schemeClr val="accent1"/>
            </a:solidFill>
            <a:tailEnd type="triangle" w="med" len="med"/>
          </a:ln>
        </p:spPr>
        <p:style>
          <a:lnRef idx="2">
            <a:schemeClr val="accent1"/>
          </a:lnRef>
          <a:fillRef idx="0">
            <a:schemeClr val="accent1"/>
          </a:fillRef>
          <a:effectRef idx="1">
            <a:schemeClr val="accent1"/>
          </a:effectRef>
          <a:fontRef idx="minor">
            <a:schemeClr val="tx1"/>
          </a:fontRef>
        </p:style>
      </p:cxnSp>
      <p:sp>
        <p:nvSpPr>
          <p:cNvPr id="7" name="Diamond 6"/>
          <p:cNvSpPr/>
          <p:nvPr/>
        </p:nvSpPr>
        <p:spPr>
          <a:xfrm>
            <a:off x="4481863" y="2439467"/>
            <a:ext cx="2996625" cy="1522477"/>
          </a:xfrm>
          <a:prstGeom prst="diamond">
            <a:avLst/>
          </a:prstGeom>
          <a:solidFill>
            <a:schemeClr val="accent1">
              <a:lumMod val="10000"/>
              <a:lumOff val="90000"/>
            </a:schemeClr>
          </a:solidFill>
          <a:ln w="9525">
            <a:solidFill>
              <a:schemeClr val="accent1"/>
            </a:solidFill>
          </a:ln>
          <a:effectLst/>
        </p:spPr>
        <p:style>
          <a:lnRef idx="1">
            <a:schemeClr val="accent1"/>
          </a:lnRef>
          <a:fillRef idx="3">
            <a:schemeClr val="accent1"/>
          </a:fillRef>
          <a:effectRef idx="2">
            <a:schemeClr val="accent1"/>
          </a:effectRef>
          <a:fontRef idx="minor">
            <a:schemeClr val="lt1"/>
          </a:fontRef>
        </p:style>
        <p:txBody>
          <a:bodyPr wrap="square" lIns="45720" tIns="27432" rIns="45720" bIns="27432" rtlCol="0" anchor="ctr"/>
          <a:lstStyle/>
          <a:p>
            <a:pPr algn="ctr">
              <a:spcAft>
                <a:spcPts val="0"/>
              </a:spcAft>
            </a:pPr>
            <a:r>
              <a:rPr lang="en-US" sz="1200" b="1" dirty="0">
                <a:solidFill>
                  <a:schemeClr val="accent1"/>
                </a:solidFill>
                <a:latin typeface="Aptos"/>
              </a:rPr>
              <a:t>Resources meet the minimal accepted “fit” thresholds for a default baseline </a:t>
            </a:r>
          </a:p>
        </p:txBody>
      </p:sp>
      <p:cxnSp>
        <p:nvCxnSpPr>
          <p:cNvPr id="8" name="Connector 7"/>
          <p:cNvCxnSpPr/>
          <p:nvPr/>
        </p:nvCxnSpPr>
        <p:spPr>
          <a:xfrm>
            <a:off x="7443216" y="3198420"/>
            <a:ext cx="1097280" cy="0"/>
          </a:xfrm>
          <a:prstGeom prst="line">
            <a:avLst/>
          </a:prstGeom>
          <a:ln w="25400">
            <a:solidFill>
              <a:schemeClr val="accent1"/>
            </a:solidFill>
            <a:tailEnd type="triangle" w="med" len="med"/>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7432768" y="3308203"/>
            <a:ext cx="655280" cy="184666"/>
          </a:xfrm>
          <a:prstGeom prst="rect">
            <a:avLst/>
          </a:prstGeom>
          <a:noFill/>
          <a:ln>
            <a:noFill/>
          </a:ln>
        </p:spPr>
        <p:txBody>
          <a:bodyPr wrap="square" lIns="18288" tIns="0" rIns="18288" bIns="0">
            <a:spAutoFit/>
          </a:bodyPr>
          <a:lstStyle/>
          <a:p>
            <a:pPr algn="ctr"/>
            <a:r>
              <a:rPr sz="1200" b="1" i="0" dirty="0">
                <a:solidFill>
                  <a:srgbClr val="2E7D5C"/>
                </a:solidFill>
                <a:latin typeface="Aptos"/>
              </a:rPr>
              <a:t>YES</a:t>
            </a:r>
          </a:p>
        </p:txBody>
      </p:sp>
      <p:sp>
        <p:nvSpPr>
          <p:cNvPr id="10" name="Rounded Rectangle 9"/>
          <p:cNvSpPr/>
          <p:nvPr/>
        </p:nvSpPr>
        <p:spPr>
          <a:xfrm>
            <a:off x="8540496" y="2988108"/>
            <a:ext cx="3337560" cy="411480"/>
          </a:xfrm>
          <a:prstGeom prst="roundRect">
            <a:avLst>
              <a:gd name="adj" fmla="val 20000"/>
            </a:avLst>
          </a:prstGeom>
          <a:solidFill>
            <a:srgbClr val="2E7D5C"/>
          </a:solidFill>
          <a:ln>
            <a:noFill/>
          </a:ln>
          <a:effectLst/>
        </p:spPr>
        <p:style>
          <a:lnRef idx="1">
            <a:schemeClr val="accent1"/>
          </a:lnRef>
          <a:fillRef idx="3">
            <a:schemeClr val="accent1"/>
          </a:fillRef>
          <a:effectRef idx="2">
            <a:schemeClr val="accent1"/>
          </a:effectRef>
          <a:fontRef idx="minor">
            <a:schemeClr val="lt1"/>
          </a:fontRef>
        </p:style>
        <p:txBody>
          <a:bodyPr wrap="square" lIns="73152" tIns="36576" rIns="73152" bIns="36576" rtlCol="0" anchor="ctr"/>
          <a:lstStyle/>
          <a:p>
            <a:pPr algn="ctr">
              <a:spcAft>
                <a:spcPts val="0"/>
              </a:spcAft>
            </a:pPr>
            <a:r>
              <a:rPr lang="en-US" sz="1200" b="1" i="0" dirty="0">
                <a:solidFill>
                  <a:srgbClr val="FFFFFF"/>
                </a:solidFill>
                <a:latin typeface="Aptos"/>
              </a:rPr>
              <a:t>QSE receives default baseline data and selects one default baseline</a:t>
            </a:r>
            <a:endParaRPr sz="1200" b="1" i="0" dirty="0">
              <a:solidFill>
                <a:srgbClr val="FFFFFF"/>
              </a:solidFill>
              <a:latin typeface="Aptos"/>
            </a:endParaRPr>
          </a:p>
        </p:txBody>
      </p:sp>
      <p:cxnSp>
        <p:nvCxnSpPr>
          <p:cNvPr id="12" name="Connector 11"/>
          <p:cNvCxnSpPr/>
          <p:nvPr/>
        </p:nvCxnSpPr>
        <p:spPr>
          <a:xfrm>
            <a:off x="5980176" y="3952803"/>
            <a:ext cx="0" cy="173736"/>
          </a:xfrm>
          <a:prstGeom prst="line">
            <a:avLst/>
          </a:prstGeom>
          <a:ln w="25400">
            <a:solidFill>
              <a:schemeClr val="accent1"/>
            </a:solidFill>
            <a:tailEnd type="triangle" w="med" len="med"/>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5992588" y="3940946"/>
            <a:ext cx="531326" cy="184666"/>
          </a:xfrm>
          <a:prstGeom prst="rect">
            <a:avLst/>
          </a:prstGeom>
          <a:noFill/>
          <a:ln>
            <a:noFill/>
          </a:ln>
        </p:spPr>
        <p:txBody>
          <a:bodyPr wrap="square" lIns="18288" tIns="0" rIns="18288" bIns="0">
            <a:spAutoFit/>
          </a:bodyPr>
          <a:lstStyle/>
          <a:p>
            <a:pPr algn="ctr"/>
            <a:r>
              <a:rPr sz="1200" b="1" i="0" dirty="0">
                <a:solidFill>
                  <a:srgbClr val="C00000"/>
                </a:solidFill>
                <a:latin typeface="Aptos"/>
              </a:rPr>
              <a:t>NO</a:t>
            </a:r>
          </a:p>
        </p:txBody>
      </p:sp>
      <p:sp>
        <p:nvSpPr>
          <p:cNvPr id="14" name="Rounded Rectangle 13"/>
          <p:cNvSpPr/>
          <p:nvPr/>
        </p:nvSpPr>
        <p:spPr>
          <a:xfrm>
            <a:off x="3437876" y="4121969"/>
            <a:ext cx="5109424" cy="868680"/>
          </a:xfrm>
          <a:prstGeom prst="roundRect">
            <a:avLst>
              <a:gd name="adj" fmla="val 2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square" lIns="73152" tIns="36576" rIns="73152" bIns="36576" rtlCol="0" anchor="ctr"/>
          <a:lstStyle/>
          <a:p>
            <a:pPr algn="ctr">
              <a:spcAft>
                <a:spcPts val="0"/>
              </a:spcAft>
            </a:pPr>
            <a:r>
              <a:rPr sz="1400" b="1" i="0" dirty="0">
                <a:solidFill>
                  <a:srgbClr val="FFFFFF"/>
                </a:solidFill>
                <a:latin typeface="Aptos"/>
              </a:rPr>
              <a:t>STEP 2:  Alternate Baseline Test (ABT)</a:t>
            </a:r>
            <a:r>
              <a:rPr lang="en-US" sz="1400" b="1" i="0" dirty="0">
                <a:solidFill>
                  <a:srgbClr val="FFFFFF"/>
                </a:solidFill>
                <a:latin typeface="Aptos"/>
              </a:rPr>
              <a:t> is applied only to resources that do not meet the fit threshold for any of the five default baseline methods</a:t>
            </a:r>
          </a:p>
          <a:p>
            <a:pPr algn="ctr">
              <a:spcAft>
                <a:spcPts val="0"/>
              </a:spcAft>
            </a:pPr>
            <a:endParaRPr sz="1250" b="1" i="0" dirty="0">
              <a:solidFill>
                <a:srgbClr val="FFFFFF"/>
              </a:solidFill>
              <a:latin typeface="Aptos"/>
            </a:endParaRPr>
          </a:p>
        </p:txBody>
      </p:sp>
      <p:cxnSp>
        <p:nvCxnSpPr>
          <p:cNvPr id="15" name="Connector 14"/>
          <p:cNvCxnSpPr/>
          <p:nvPr/>
        </p:nvCxnSpPr>
        <p:spPr>
          <a:xfrm>
            <a:off x="5980176" y="4992494"/>
            <a:ext cx="0" cy="173736"/>
          </a:xfrm>
          <a:prstGeom prst="line">
            <a:avLst/>
          </a:prstGeom>
          <a:ln w="22225">
            <a:solidFill>
              <a:srgbClr val="55606E"/>
            </a:solidFill>
            <a:tailEnd type="triangle" w="med" len="med"/>
          </a:ln>
        </p:spPr>
        <p:style>
          <a:lnRef idx="2">
            <a:schemeClr val="accent1"/>
          </a:lnRef>
          <a:fillRef idx="0">
            <a:schemeClr val="accent1"/>
          </a:fillRef>
          <a:effectRef idx="1">
            <a:schemeClr val="accent1"/>
          </a:effectRef>
          <a:fontRef idx="minor">
            <a:schemeClr val="tx1"/>
          </a:fontRef>
        </p:style>
      </p:cxnSp>
      <p:sp>
        <p:nvSpPr>
          <p:cNvPr id="16" name="Diamond 15"/>
          <p:cNvSpPr/>
          <p:nvPr/>
        </p:nvSpPr>
        <p:spPr>
          <a:xfrm>
            <a:off x="4700016" y="5166230"/>
            <a:ext cx="2560320" cy="868680"/>
          </a:xfrm>
          <a:prstGeom prst="diamond">
            <a:avLst/>
          </a:prstGeom>
          <a:solidFill>
            <a:schemeClr val="accent1">
              <a:lumMod val="10000"/>
              <a:lumOff val="90000"/>
            </a:schemeClr>
          </a:solidFill>
          <a:ln w="9525">
            <a:solidFill>
              <a:schemeClr val="accent1"/>
            </a:solidFill>
          </a:ln>
          <a:effectLst/>
        </p:spPr>
        <p:style>
          <a:lnRef idx="1">
            <a:schemeClr val="accent1"/>
          </a:lnRef>
          <a:fillRef idx="3">
            <a:schemeClr val="accent1"/>
          </a:fillRef>
          <a:effectRef idx="2">
            <a:schemeClr val="accent1"/>
          </a:effectRef>
          <a:fontRef idx="minor">
            <a:schemeClr val="lt1"/>
          </a:fontRef>
        </p:style>
        <p:txBody>
          <a:bodyPr wrap="square" lIns="45720" tIns="27432" rIns="45720" bIns="27432" rtlCol="0" anchor="ctr"/>
          <a:lstStyle/>
          <a:p>
            <a:pPr algn="ctr">
              <a:spcAft>
                <a:spcPts val="0"/>
              </a:spcAft>
            </a:pPr>
            <a:r>
              <a:rPr sz="1200" b="1" i="0" dirty="0">
                <a:solidFill>
                  <a:schemeClr val="accent1"/>
                </a:solidFill>
                <a:latin typeface="Aptos"/>
              </a:rPr>
              <a:t>Passes ABT?</a:t>
            </a:r>
          </a:p>
        </p:txBody>
      </p:sp>
      <p:cxnSp>
        <p:nvCxnSpPr>
          <p:cNvPr id="17" name="Connector 16"/>
          <p:cNvCxnSpPr/>
          <p:nvPr/>
        </p:nvCxnSpPr>
        <p:spPr>
          <a:xfrm flipH="1">
            <a:off x="3602735" y="5600570"/>
            <a:ext cx="1097281" cy="0"/>
          </a:xfrm>
          <a:prstGeom prst="line">
            <a:avLst/>
          </a:prstGeom>
          <a:ln w="25400">
            <a:solidFill>
              <a:schemeClr val="accent1"/>
            </a:solidFill>
            <a:tailEnd type="triangle" w="med" len="med"/>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3943983" y="5346170"/>
            <a:ext cx="306238" cy="184666"/>
          </a:xfrm>
          <a:prstGeom prst="rect">
            <a:avLst/>
          </a:prstGeom>
          <a:noFill/>
          <a:ln>
            <a:noFill/>
          </a:ln>
        </p:spPr>
        <p:txBody>
          <a:bodyPr wrap="none" lIns="18288" tIns="0" rIns="18288" bIns="0">
            <a:spAutoFit/>
          </a:bodyPr>
          <a:lstStyle/>
          <a:p>
            <a:pPr algn="ctr"/>
            <a:r>
              <a:rPr sz="1200" b="1" i="0" dirty="0">
                <a:solidFill>
                  <a:srgbClr val="2E7D5C"/>
                </a:solidFill>
                <a:latin typeface="Aptos"/>
              </a:rPr>
              <a:t>YES</a:t>
            </a:r>
          </a:p>
        </p:txBody>
      </p:sp>
      <p:cxnSp>
        <p:nvCxnSpPr>
          <p:cNvPr id="19" name="Connector 18"/>
          <p:cNvCxnSpPr/>
          <p:nvPr/>
        </p:nvCxnSpPr>
        <p:spPr>
          <a:xfrm>
            <a:off x="7260336" y="5600570"/>
            <a:ext cx="1097280" cy="0"/>
          </a:xfrm>
          <a:prstGeom prst="line">
            <a:avLst/>
          </a:prstGeom>
          <a:ln w="25400">
            <a:solidFill>
              <a:schemeClr val="accent1"/>
            </a:solidFill>
            <a:tailEnd type="triangle" w="med" len="med"/>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7710131" y="5335405"/>
            <a:ext cx="261354" cy="184666"/>
          </a:xfrm>
          <a:prstGeom prst="rect">
            <a:avLst/>
          </a:prstGeom>
          <a:noFill/>
          <a:ln>
            <a:noFill/>
          </a:ln>
        </p:spPr>
        <p:txBody>
          <a:bodyPr wrap="none" lIns="18288" tIns="0" rIns="18288" bIns="0">
            <a:spAutoFit/>
          </a:bodyPr>
          <a:lstStyle/>
          <a:p>
            <a:pPr algn="ctr"/>
            <a:r>
              <a:rPr sz="1200" b="1" i="0" dirty="0">
                <a:solidFill>
                  <a:srgbClr val="C00000"/>
                </a:solidFill>
                <a:latin typeface="Aptos"/>
              </a:rPr>
              <a:t>NO</a:t>
            </a:r>
          </a:p>
        </p:txBody>
      </p:sp>
      <p:sp>
        <p:nvSpPr>
          <p:cNvPr id="21" name="Rounded Rectangle 20"/>
          <p:cNvSpPr/>
          <p:nvPr/>
        </p:nvSpPr>
        <p:spPr>
          <a:xfrm>
            <a:off x="402336" y="5394830"/>
            <a:ext cx="3200400" cy="411480"/>
          </a:xfrm>
          <a:prstGeom prst="roundRect">
            <a:avLst>
              <a:gd name="adj" fmla="val 20000"/>
            </a:avLst>
          </a:prstGeom>
          <a:solidFill>
            <a:srgbClr val="2E7D5C"/>
          </a:solidFill>
          <a:ln>
            <a:noFill/>
          </a:ln>
          <a:effectLst/>
        </p:spPr>
        <p:style>
          <a:lnRef idx="1">
            <a:schemeClr val="accent1"/>
          </a:lnRef>
          <a:fillRef idx="3">
            <a:schemeClr val="accent1"/>
          </a:fillRef>
          <a:effectRef idx="2">
            <a:schemeClr val="accent1"/>
          </a:effectRef>
          <a:fontRef idx="minor">
            <a:schemeClr val="lt1"/>
          </a:fontRef>
        </p:style>
        <p:txBody>
          <a:bodyPr wrap="square" lIns="73152" tIns="36576" rIns="73152" bIns="36576" rtlCol="0" anchor="ctr"/>
          <a:lstStyle/>
          <a:p>
            <a:pPr algn="ctr"/>
            <a:r>
              <a:rPr lang="en-US" sz="1200" b="1" dirty="0">
                <a:solidFill>
                  <a:srgbClr val="FFFFFF"/>
                </a:solidFill>
                <a:latin typeface="Aptos"/>
              </a:rPr>
              <a:t>Resource may select an Alternate Baseline option</a:t>
            </a:r>
          </a:p>
        </p:txBody>
      </p:sp>
      <p:sp>
        <p:nvSpPr>
          <p:cNvPr id="23" name="Rounded Rectangle 22"/>
          <p:cNvSpPr/>
          <p:nvPr/>
        </p:nvSpPr>
        <p:spPr>
          <a:xfrm>
            <a:off x="8357616" y="5394830"/>
            <a:ext cx="3566160" cy="411480"/>
          </a:xfrm>
          <a:prstGeom prst="roundRect">
            <a:avLst>
              <a:gd name="adj" fmla="val 20000"/>
            </a:avLst>
          </a:prstGeom>
          <a:solidFill>
            <a:srgbClr val="C00000"/>
          </a:solidFill>
          <a:ln>
            <a:noFill/>
          </a:ln>
          <a:effectLst/>
        </p:spPr>
        <p:style>
          <a:lnRef idx="1">
            <a:schemeClr val="accent1"/>
          </a:lnRef>
          <a:fillRef idx="3">
            <a:schemeClr val="accent1"/>
          </a:fillRef>
          <a:effectRef idx="2">
            <a:schemeClr val="accent1"/>
          </a:effectRef>
          <a:fontRef idx="minor">
            <a:schemeClr val="lt1"/>
          </a:fontRef>
        </p:style>
        <p:txBody>
          <a:bodyPr wrap="square" lIns="73152" tIns="36576" rIns="73152" bIns="36576" rtlCol="0" anchor="ctr"/>
          <a:lstStyle/>
          <a:p>
            <a:pPr algn="ctr">
              <a:spcAft>
                <a:spcPts val="0"/>
              </a:spcAft>
            </a:pPr>
            <a:r>
              <a:rPr lang="en-US" sz="1100" b="1" dirty="0">
                <a:solidFill>
                  <a:srgbClr val="FFFFFF"/>
                </a:solidFill>
                <a:latin typeface="Aptos"/>
              </a:rPr>
              <a:t>QSE receives all five default baseline stats and may select one default baseline or withdraw from ERS</a:t>
            </a:r>
            <a:endParaRPr sz="1100" b="1" dirty="0">
              <a:solidFill>
                <a:srgbClr val="FFFFFF"/>
              </a:solidFill>
              <a:latin typeface="Apto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66ECD-7BBA-7E14-A922-3E70DC9690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29E941-AF3E-0E77-04A1-C125D8DCD80D}"/>
              </a:ext>
            </a:extLst>
          </p:cNvPr>
          <p:cNvSpPr>
            <a:spLocks noGrp="1"/>
          </p:cNvSpPr>
          <p:nvPr>
            <p:ph type="title"/>
          </p:nvPr>
        </p:nvSpPr>
        <p:spPr/>
        <p:txBody>
          <a:bodyPr/>
          <a:lstStyle/>
          <a:p>
            <a:r>
              <a:rPr sz="3200" b="1" i="0" dirty="0">
                <a:solidFill>
                  <a:srgbClr val="00343B"/>
                </a:solidFill>
                <a:latin typeface="Aptos"/>
              </a:rPr>
              <a:t>The Alternate Baseline Test (ABT)</a:t>
            </a:r>
            <a:endParaRPr lang="en-US" dirty="0"/>
          </a:p>
        </p:txBody>
      </p:sp>
      <p:sp>
        <p:nvSpPr>
          <p:cNvPr id="4" name="Slide Number Placeholder 3">
            <a:extLst>
              <a:ext uri="{FF2B5EF4-FFF2-40B4-BE49-F238E27FC236}">
                <a16:creationId xmlns:a16="http://schemas.microsoft.com/office/drawing/2014/main" id="{60540461-5878-7EB1-6459-191995498FCC}"/>
              </a:ext>
            </a:extLst>
          </p:cNvPr>
          <p:cNvSpPr>
            <a:spLocks noGrp="1"/>
          </p:cNvSpPr>
          <p:nvPr>
            <p:ph type="sldNum" sz="quarter" idx="12"/>
          </p:nvPr>
        </p:nvSpPr>
        <p:spPr/>
        <p:txBody>
          <a:bodyPr/>
          <a:lstStyle/>
          <a:p>
            <a:fld id="{BCDE79FB-97BA-492B-8D57-F1373F9ADA95}" type="slidenum">
              <a:rPr lang="en-US" smtClean="0"/>
              <a:t>9</a:t>
            </a:fld>
            <a:endParaRPr lang="en-US" dirty="0"/>
          </a:p>
        </p:txBody>
      </p:sp>
      <p:sp>
        <p:nvSpPr>
          <p:cNvPr id="5" name="Rectangle 4">
            <a:extLst>
              <a:ext uri="{FF2B5EF4-FFF2-40B4-BE49-F238E27FC236}">
                <a16:creationId xmlns:a16="http://schemas.microsoft.com/office/drawing/2014/main" id="{469E1C80-C48F-E5EE-50EA-9C7FD36AA090}"/>
              </a:ext>
            </a:extLst>
          </p:cNvPr>
          <p:cNvSpPr/>
          <p:nvPr/>
        </p:nvSpPr>
        <p:spPr>
          <a:xfrm>
            <a:off x="431557" y="967576"/>
            <a:ext cx="11192256" cy="347472"/>
          </a:xfrm>
          <a:prstGeom prst="rect">
            <a:avLst/>
          </a:prstGeom>
          <a:solidFill>
            <a:srgbClr val="2794A4"/>
          </a:solidFill>
          <a:ln>
            <a:noFill/>
          </a:ln>
          <a:effectLst/>
        </p:spPr>
        <p:style>
          <a:lnRef idx="1">
            <a:schemeClr val="accent1"/>
          </a:lnRef>
          <a:fillRef idx="3">
            <a:schemeClr val="accent1"/>
          </a:fillRef>
          <a:effectRef idx="2">
            <a:schemeClr val="accent1"/>
          </a:effectRef>
          <a:fontRef idx="minor">
            <a:schemeClr val="lt1"/>
          </a:fontRef>
        </p:style>
        <p:txBody>
          <a:bodyPr lIns="164592" tIns="27432" bIns="27432" rtlCol="0" anchor="ctr"/>
          <a:lstStyle/>
          <a:p>
            <a:pPr algn="l"/>
            <a:r>
              <a:rPr sz="1400" b="1" i="0" dirty="0">
                <a:solidFill>
                  <a:srgbClr val="FFFFFF"/>
                </a:solidFill>
                <a:latin typeface="Aptos"/>
              </a:rPr>
              <a:t>1.  WHY:  </a:t>
            </a:r>
            <a:r>
              <a:rPr lang="en-US" sz="1400" b="1" i="0" dirty="0">
                <a:solidFill>
                  <a:srgbClr val="FFFFFF"/>
                </a:solidFill>
                <a:latin typeface="Aptos"/>
              </a:rPr>
              <a:t>Alternate Baseline Test</a:t>
            </a:r>
            <a:endParaRPr sz="1400" b="1" i="0" dirty="0">
              <a:solidFill>
                <a:srgbClr val="FFFFFF"/>
              </a:solidFill>
              <a:latin typeface="Aptos"/>
            </a:endParaRPr>
          </a:p>
        </p:txBody>
      </p:sp>
      <p:sp>
        <p:nvSpPr>
          <p:cNvPr id="6" name="TextBox 5">
            <a:extLst>
              <a:ext uri="{FF2B5EF4-FFF2-40B4-BE49-F238E27FC236}">
                <a16:creationId xmlns:a16="http://schemas.microsoft.com/office/drawing/2014/main" id="{076EE5F9-B17F-3909-3ED7-2AF629B56FB9}"/>
              </a:ext>
            </a:extLst>
          </p:cNvPr>
          <p:cNvSpPr txBox="1"/>
          <p:nvPr/>
        </p:nvSpPr>
        <p:spPr>
          <a:xfrm>
            <a:off x="466344" y="1268943"/>
            <a:ext cx="11122682" cy="1687065"/>
          </a:xfrm>
          <a:prstGeom prst="rect">
            <a:avLst/>
          </a:prstGeom>
          <a:noFill/>
          <a:ln>
            <a:noFill/>
          </a:ln>
        </p:spPr>
        <p:txBody>
          <a:bodyPr wrap="square" lIns="128016">
            <a:spAutoFit/>
          </a:bodyPr>
          <a:lstStyle/>
          <a:p>
            <a:pPr marL="200000" indent="-200000">
              <a:lnSpc>
                <a:spcPct val="105000"/>
              </a:lnSpc>
              <a:spcAft>
                <a:spcPts val="400"/>
              </a:spcAft>
              <a:buChar char="•"/>
            </a:pPr>
            <a:r>
              <a:rPr lang="en-US" sz="1600" b="0" i="0" dirty="0">
                <a:solidFill>
                  <a:srgbClr val="1F2937"/>
                </a:solidFill>
                <a:latin typeface="Aptos"/>
              </a:rPr>
              <a:t>Some MBL/Alternate resources are </a:t>
            </a:r>
            <a:r>
              <a:rPr lang="en-US" sz="1600" b="1" i="0" dirty="0">
                <a:solidFill>
                  <a:srgbClr val="1F2937"/>
                </a:solidFill>
                <a:latin typeface="Aptos"/>
              </a:rPr>
              <a:t>not genuinely variable</a:t>
            </a:r>
            <a:r>
              <a:rPr lang="en-US" sz="1600" b="0" i="0" dirty="0">
                <a:solidFill>
                  <a:srgbClr val="1F2937"/>
                </a:solidFill>
                <a:latin typeface="Aptos"/>
              </a:rPr>
              <a:t> — load reductions track market signals</a:t>
            </a:r>
            <a:r>
              <a:rPr lang="en-US" sz="1600" dirty="0">
                <a:solidFill>
                  <a:srgbClr val="1F2937"/>
                </a:solidFill>
                <a:latin typeface="Aptos"/>
              </a:rPr>
              <a:t> (e.g., price spikes, 4-CP response, etc.) </a:t>
            </a:r>
            <a:r>
              <a:rPr lang="en-US" sz="1600" b="0" i="0" dirty="0">
                <a:solidFill>
                  <a:srgbClr val="1F2937"/>
                </a:solidFill>
                <a:latin typeface="Aptos"/>
              </a:rPr>
              <a:t>most commonly price spikes. Because MBL/Alternate uses a </a:t>
            </a:r>
            <a:r>
              <a:rPr lang="en-US" sz="1600" b="1" i="0" dirty="0">
                <a:solidFill>
                  <a:srgbClr val="1F2937"/>
                </a:solidFill>
                <a:latin typeface="Aptos"/>
              </a:rPr>
              <a:t>“Drop-To” evaluation</a:t>
            </a:r>
            <a:r>
              <a:rPr lang="en-US" sz="1600" b="0" i="0" dirty="0">
                <a:solidFill>
                  <a:srgbClr val="1F2937"/>
                </a:solidFill>
                <a:latin typeface="Aptos"/>
              </a:rPr>
              <a:t> rather than a </a:t>
            </a:r>
            <a:r>
              <a:rPr lang="en-US" sz="1600" b="1" i="0" dirty="0">
                <a:solidFill>
                  <a:srgbClr val="1F2937"/>
                </a:solidFill>
                <a:latin typeface="Aptos"/>
              </a:rPr>
              <a:t>comparison to a predicted baseline</a:t>
            </a:r>
            <a:r>
              <a:rPr lang="en-US" sz="1600" b="0" i="0" dirty="0">
                <a:solidFill>
                  <a:srgbClr val="1F2937"/>
                </a:solidFill>
                <a:latin typeface="Aptos"/>
              </a:rPr>
              <a:t>, ERS deployments overlapping price spikes can credit normal price-chasing curtailment as ERS performance.</a:t>
            </a:r>
          </a:p>
          <a:p>
            <a:pPr marL="200000" indent="-200000" algn="l">
              <a:lnSpc>
                <a:spcPct val="105000"/>
              </a:lnSpc>
              <a:spcAft>
                <a:spcPts val="400"/>
              </a:spcAft>
              <a:buChar char="•"/>
            </a:pPr>
            <a:r>
              <a:rPr lang="en-US" sz="1600" b="0" i="0" dirty="0">
                <a:solidFill>
                  <a:srgbClr val="1F2937"/>
                </a:solidFill>
                <a:latin typeface="Aptos"/>
              </a:rPr>
              <a:t>The ABT is a quality-control check that will run </a:t>
            </a:r>
            <a:r>
              <a:rPr lang="en-US" sz="1600" b="1" i="0" dirty="0">
                <a:solidFill>
                  <a:srgbClr val="1F2937"/>
                </a:solidFill>
                <a:latin typeface="Aptos"/>
              </a:rPr>
              <a:t>during ERID process </a:t>
            </a:r>
            <a:r>
              <a:rPr lang="en-US" sz="1600" i="0" dirty="0">
                <a:solidFill>
                  <a:srgbClr val="1F2937"/>
                </a:solidFill>
                <a:latin typeface="Aptos"/>
              </a:rPr>
              <a:t>on ERS Loads that do not meet the fit threshold for any of the five default baseline methods </a:t>
            </a:r>
            <a:r>
              <a:rPr lang="en-US" sz="1600" b="0" i="0" dirty="0">
                <a:solidFill>
                  <a:srgbClr val="1F2937"/>
                </a:solidFill>
                <a:latin typeface="Aptos"/>
              </a:rPr>
              <a:t>— ensuring MBL/Alternate eligibility reflects genuine operational variability.</a:t>
            </a:r>
          </a:p>
        </p:txBody>
      </p:sp>
      <p:sp>
        <p:nvSpPr>
          <p:cNvPr id="7" name="Rectangle 6">
            <a:extLst>
              <a:ext uri="{FF2B5EF4-FFF2-40B4-BE49-F238E27FC236}">
                <a16:creationId xmlns:a16="http://schemas.microsoft.com/office/drawing/2014/main" id="{148D8EE4-00D2-93E8-E092-3F4343F59423}"/>
              </a:ext>
            </a:extLst>
          </p:cNvPr>
          <p:cNvSpPr/>
          <p:nvPr/>
        </p:nvSpPr>
        <p:spPr>
          <a:xfrm>
            <a:off x="466344" y="2956008"/>
            <a:ext cx="11192256" cy="347472"/>
          </a:xfrm>
          <a:prstGeom prst="rect">
            <a:avLst/>
          </a:prstGeom>
          <a:solidFill>
            <a:srgbClr val="2794A4"/>
          </a:solidFill>
          <a:ln>
            <a:noFill/>
          </a:ln>
          <a:effectLst/>
        </p:spPr>
        <p:style>
          <a:lnRef idx="1">
            <a:schemeClr val="accent1"/>
          </a:lnRef>
          <a:fillRef idx="3">
            <a:schemeClr val="accent1"/>
          </a:fillRef>
          <a:effectRef idx="2">
            <a:schemeClr val="accent1"/>
          </a:effectRef>
          <a:fontRef idx="minor">
            <a:schemeClr val="lt1"/>
          </a:fontRef>
        </p:style>
        <p:txBody>
          <a:bodyPr lIns="164592" tIns="27432" bIns="27432" rtlCol="0" anchor="ctr"/>
          <a:lstStyle/>
          <a:p>
            <a:pPr algn="l"/>
            <a:r>
              <a:rPr lang="en-US" sz="1400" b="1" i="0" dirty="0">
                <a:solidFill>
                  <a:srgbClr val="FFFFFF"/>
                </a:solidFill>
                <a:latin typeface="Aptos"/>
              </a:rPr>
              <a:t>2.  WHEN &amp; WHAT:  A Two-Step Baseline Evaluation</a:t>
            </a:r>
            <a:endParaRPr sz="1400" b="1" i="0" dirty="0">
              <a:solidFill>
                <a:srgbClr val="FFFFFF"/>
              </a:solidFill>
              <a:latin typeface="Aptos"/>
            </a:endParaRPr>
          </a:p>
        </p:txBody>
      </p:sp>
      <p:sp>
        <p:nvSpPr>
          <p:cNvPr id="8" name="TextBox 7">
            <a:extLst>
              <a:ext uri="{FF2B5EF4-FFF2-40B4-BE49-F238E27FC236}">
                <a16:creationId xmlns:a16="http://schemas.microsoft.com/office/drawing/2014/main" id="{7538E309-40BE-2441-88AF-40C898F61838}"/>
              </a:ext>
            </a:extLst>
          </p:cNvPr>
          <p:cNvSpPr txBox="1"/>
          <p:nvPr/>
        </p:nvSpPr>
        <p:spPr>
          <a:xfrm>
            <a:off x="466344" y="3342580"/>
            <a:ext cx="11192256" cy="1157176"/>
          </a:xfrm>
          <a:prstGeom prst="rect">
            <a:avLst/>
          </a:prstGeom>
          <a:noFill/>
          <a:ln>
            <a:noFill/>
          </a:ln>
        </p:spPr>
        <p:txBody>
          <a:bodyPr wrap="square" lIns="128016">
            <a:spAutoFit/>
          </a:bodyPr>
          <a:lstStyle/>
          <a:p>
            <a:pPr marL="200000" indent="-200000" algn="l">
              <a:lnSpc>
                <a:spcPct val="105000"/>
              </a:lnSpc>
              <a:spcAft>
                <a:spcPts val="300"/>
              </a:spcAft>
              <a:buChar char="•"/>
            </a:pPr>
            <a:r>
              <a:rPr lang="en-US" sz="1600" b="1" i="0" dirty="0">
                <a:solidFill>
                  <a:srgbClr val="1F2937"/>
                </a:solidFill>
                <a:latin typeface="Aptos"/>
              </a:rPr>
              <a:t>Step 1 — Default Baseline Fit Check:</a:t>
            </a:r>
            <a:r>
              <a:rPr lang="en-US" sz="1600" b="0" i="0" dirty="0">
                <a:solidFill>
                  <a:srgbClr val="1F2937"/>
                </a:solidFill>
                <a:latin typeface="Aptos"/>
              </a:rPr>
              <a:t> All ERS Loads are evaluated against the five default baseline methods. A default method meets the fit threshold when </a:t>
            </a:r>
            <a:r>
              <a:rPr lang="en-US" sz="1600" b="1" i="0" dirty="0">
                <a:solidFill>
                  <a:srgbClr val="1F2937"/>
                </a:solidFill>
                <a:latin typeface="Aptos"/>
              </a:rPr>
              <a:t>P95 ≤ 20% AND |bias| ≤ 5%</a:t>
            </a:r>
            <a:r>
              <a:rPr lang="en-US" sz="1600" b="0" i="0" dirty="0">
                <a:solidFill>
                  <a:srgbClr val="1F2937"/>
                </a:solidFill>
                <a:latin typeface="Aptos"/>
              </a:rPr>
              <a:t>. </a:t>
            </a:r>
          </a:p>
          <a:p>
            <a:pPr marL="200000" indent="-200000" algn="l">
              <a:lnSpc>
                <a:spcPct val="105000"/>
              </a:lnSpc>
              <a:spcAft>
                <a:spcPts val="300"/>
              </a:spcAft>
              <a:buChar char="•"/>
            </a:pPr>
            <a:r>
              <a:rPr lang="en-US" sz="1600" b="1" i="0" dirty="0">
                <a:solidFill>
                  <a:srgbClr val="1F2937"/>
                </a:solidFill>
                <a:latin typeface="Aptos"/>
              </a:rPr>
              <a:t>Step 2 — Alternate Baseline Test (ABT):</a:t>
            </a:r>
            <a:r>
              <a:rPr lang="en-US" sz="1600" b="0" i="0" dirty="0">
                <a:solidFill>
                  <a:srgbClr val="1F2937"/>
                </a:solidFill>
                <a:latin typeface="Aptos"/>
              </a:rPr>
              <a:t> ABT is applied only to resources that do not meet the fit threshold for any of the five default baseline methods.</a:t>
            </a:r>
          </a:p>
        </p:txBody>
      </p:sp>
      <p:sp>
        <p:nvSpPr>
          <p:cNvPr id="9" name="Rectangle 8">
            <a:extLst>
              <a:ext uri="{FF2B5EF4-FFF2-40B4-BE49-F238E27FC236}">
                <a16:creationId xmlns:a16="http://schemas.microsoft.com/office/drawing/2014/main" id="{FB29E11F-1443-DA52-E9E7-D302C2A7BE75}"/>
              </a:ext>
            </a:extLst>
          </p:cNvPr>
          <p:cNvSpPr/>
          <p:nvPr/>
        </p:nvSpPr>
        <p:spPr>
          <a:xfrm>
            <a:off x="466344" y="4465130"/>
            <a:ext cx="11192256" cy="347472"/>
          </a:xfrm>
          <a:prstGeom prst="rect">
            <a:avLst/>
          </a:prstGeom>
          <a:solidFill>
            <a:srgbClr val="2794A4"/>
          </a:solidFill>
          <a:ln>
            <a:noFill/>
          </a:ln>
          <a:effectLst/>
        </p:spPr>
        <p:style>
          <a:lnRef idx="1">
            <a:schemeClr val="accent1"/>
          </a:lnRef>
          <a:fillRef idx="3">
            <a:schemeClr val="accent1"/>
          </a:fillRef>
          <a:effectRef idx="2">
            <a:schemeClr val="accent1"/>
          </a:effectRef>
          <a:fontRef idx="minor">
            <a:schemeClr val="lt1"/>
          </a:fontRef>
        </p:style>
        <p:txBody>
          <a:bodyPr lIns="164592" tIns="27432" bIns="27432" rtlCol="0" anchor="ctr"/>
          <a:lstStyle/>
          <a:p>
            <a:pPr algn="l"/>
            <a:r>
              <a:rPr sz="1400" b="1" i="0" dirty="0">
                <a:solidFill>
                  <a:srgbClr val="FFFFFF"/>
                </a:solidFill>
                <a:latin typeface="Aptos"/>
              </a:rPr>
              <a:t>3.  OUTCOMES:  </a:t>
            </a:r>
            <a:r>
              <a:rPr lang="en-US" sz="1400" b="1" i="0" dirty="0">
                <a:solidFill>
                  <a:srgbClr val="FFFFFF"/>
                </a:solidFill>
                <a:latin typeface="Aptos"/>
              </a:rPr>
              <a:t>Baseline selection for ERS Resources</a:t>
            </a:r>
            <a:endParaRPr sz="1400" b="1" i="0" dirty="0">
              <a:solidFill>
                <a:srgbClr val="FFFFFF"/>
              </a:solidFill>
              <a:latin typeface="Aptos"/>
            </a:endParaRPr>
          </a:p>
        </p:txBody>
      </p:sp>
      <p:sp>
        <p:nvSpPr>
          <p:cNvPr id="10" name="TextBox 9">
            <a:extLst>
              <a:ext uri="{FF2B5EF4-FFF2-40B4-BE49-F238E27FC236}">
                <a16:creationId xmlns:a16="http://schemas.microsoft.com/office/drawing/2014/main" id="{C26EC4B6-FD22-39F4-A100-D037F8AFF44E}"/>
              </a:ext>
            </a:extLst>
          </p:cNvPr>
          <p:cNvSpPr txBox="1"/>
          <p:nvPr/>
        </p:nvSpPr>
        <p:spPr>
          <a:xfrm>
            <a:off x="466344" y="4872585"/>
            <a:ext cx="11192256" cy="1985415"/>
          </a:xfrm>
          <a:prstGeom prst="rect">
            <a:avLst/>
          </a:prstGeom>
          <a:noFill/>
          <a:ln>
            <a:noFill/>
          </a:ln>
        </p:spPr>
        <p:txBody>
          <a:bodyPr wrap="square" lIns="128016">
            <a:spAutoFit/>
          </a:bodyPr>
          <a:lstStyle/>
          <a:p>
            <a:pPr marL="200000" indent="-200000" algn="l">
              <a:lnSpc>
                <a:spcPct val="105000"/>
              </a:lnSpc>
              <a:spcAft>
                <a:spcPts val="300"/>
              </a:spcAft>
              <a:buChar char="•"/>
            </a:pPr>
            <a:r>
              <a:rPr lang="en-US" sz="1600" i="0" dirty="0">
                <a:latin typeface="Aptos" panose="020B0004020202020204" pitchFamily="34" charset="0"/>
              </a:rPr>
              <a:t>If ERS Resource meet at least one default method threshold, ERCOT provides all five default baseline statistics to the QSE, and the QSE may select one default baseline</a:t>
            </a:r>
            <a:r>
              <a:rPr lang="en-US" sz="1600" b="1" i="0" dirty="0">
                <a:solidFill>
                  <a:srgbClr val="2E7D5C"/>
                </a:solidFill>
                <a:latin typeface="Aptos" panose="020B0004020202020204" pitchFamily="34" charset="0"/>
              </a:rPr>
              <a:t>.</a:t>
            </a:r>
          </a:p>
          <a:p>
            <a:pPr marL="200000" indent="-200000" algn="l">
              <a:lnSpc>
                <a:spcPct val="105000"/>
              </a:lnSpc>
              <a:spcAft>
                <a:spcPts val="300"/>
              </a:spcAft>
              <a:buChar char="•"/>
            </a:pPr>
            <a:r>
              <a:rPr sz="1600" b="1" i="0" dirty="0">
                <a:latin typeface="Aptos" panose="020B0004020202020204" pitchFamily="34" charset="0"/>
              </a:rPr>
              <a:t>PASS</a:t>
            </a:r>
            <a:r>
              <a:rPr lang="en-US" sz="1600" b="1" i="0" dirty="0">
                <a:latin typeface="Aptos" panose="020B0004020202020204" pitchFamily="34" charset="0"/>
              </a:rPr>
              <a:t>_ABT</a:t>
            </a:r>
            <a:r>
              <a:rPr sz="1600" b="0" i="0" dirty="0">
                <a:latin typeface="Aptos" panose="020B0004020202020204" pitchFamily="34" charset="0"/>
              </a:rPr>
              <a:t>  </a:t>
            </a:r>
            <a:r>
              <a:rPr sz="1600" b="0" i="0" dirty="0">
                <a:solidFill>
                  <a:srgbClr val="1F2937"/>
                </a:solidFill>
                <a:latin typeface="Aptos" panose="020B0004020202020204" pitchFamily="34" charset="0"/>
              </a:rPr>
              <a:t>→  Resource </a:t>
            </a:r>
            <a:r>
              <a:rPr lang="en-US" sz="1600" b="0" i="0" dirty="0">
                <a:solidFill>
                  <a:srgbClr val="1F2937"/>
                </a:solidFill>
                <a:latin typeface="Aptos" panose="020B0004020202020204" pitchFamily="34" charset="0"/>
              </a:rPr>
              <a:t>may select the </a:t>
            </a:r>
            <a:r>
              <a:rPr sz="1600" b="0" i="0" dirty="0">
                <a:solidFill>
                  <a:srgbClr val="1F2937"/>
                </a:solidFill>
                <a:latin typeface="Aptos" panose="020B0004020202020204" pitchFamily="34" charset="0"/>
              </a:rPr>
              <a:t>Alternate</a:t>
            </a:r>
            <a:r>
              <a:rPr lang="en-US" sz="1600" b="0" i="0" dirty="0">
                <a:solidFill>
                  <a:srgbClr val="1F2937"/>
                </a:solidFill>
                <a:latin typeface="Aptos" panose="020B0004020202020204" pitchFamily="34" charset="0"/>
              </a:rPr>
              <a:t> baseline </a:t>
            </a:r>
            <a:r>
              <a:rPr sz="1600" b="0" i="0" dirty="0">
                <a:solidFill>
                  <a:srgbClr val="1F2937"/>
                </a:solidFill>
                <a:latin typeface="Aptos" panose="020B0004020202020204" pitchFamily="34" charset="0"/>
              </a:rPr>
              <a:t>designation (variability is genuinely operational).</a:t>
            </a:r>
          </a:p>
          <a:p>
            <a:pPr marL="200000" indent="-200000" algn="l">
              <a:lnSpc>
                <a:spcPct val="105000"/>
              </a:lnSpc>
              <a:spcAft>
                <a:spcPts val="300"/>
              </a:spcAft>
              <a:buChar char="•"/>
            </a:pPr>
            <a:r>
              <a:rPr sz="1600" b="1" i="0" dirty="0">
                <a:latin typeface="Aptos" panose="020B0004020202020204" pitchFamily="34" charset="0"/>
              </a:rPr>
              <a:t>FAIL_ABT</a:t>
            </a:r>
            <a:r>
              <a:rPr sz="1600" b="0" i="0" dirty="0">
                <a:latin typeface="Aptos" panose="020B0004020202020204" pitchFamily="34" charset="0"/>
              </a:rPr>
              <a:t>  </a:t>
            </a:r>
            <a:r>
              <a:rPr sz="1600" b="0" i="0" dirty="0">
                <a:solidFill>
                  <a:srgbClr val="1F2937"/>
                </a:solidFill>
                <a:latin typeface="Aptos" panose="020B0004020202020204" pitchFamily="34" charset="0"/>
              </a:rPr>
              <a:t>→  </a:t>
            </a:r>
            <a:r>
              <a:rPr lang="en-US" sz="1600" dirty="0">
                <a:solidFill>
                  <a:srgbClr val="1F2937"/>
                </a:solidFill>
                <a:latin typeface="Aptos" panose="020B0004020202020204" pitchFamily="34" charset="0"/>
              </a:rPr>
              <a:t>QSE will be given all default baseline statistics and may select any one default option</a:t>
            </a:r>
            <a:r>
              <a:rPr sz="1600" b="0" i="0" dirty="0">
                <a:solidFill>
                  <a:srgbClr val="1F2937"/>
                </a:solidFill>
                <a:latin typeface="Aptos" panose="020B0004020202020204" pitchFamily="34" charset="0"/>
              </a:rPr>
              <a:t>. </a:t>
            </a:r>
            <a:r>
              <a:rPr lang="en-US" sz="1600" b="0" i="0" dirty="0">
                <a:solidFill>
                  <a:srgbClr val="1F2937"/>
                </a:solidFill>
                <a:latin typeface="Aptos" panose="020B0004020202020204" pitchFamily="34" charset="0"/>
              </a:rPr>
              <a:t> </a:t>
            </a:r>
          </a:p>
          <a:p>
            <a:pPr marL="200000" indent="-200000">
              <a:lnSpc>
                <a:spcPct val="105000"/>
              </a:lnSpc>
              <a:spcAft>
                <a:spcPts val="300"/>
              </a:spcAft>
              <a:buFontTx/>
              <a:buChar char="•"/>
            </a:pPr>
            <a:r>
              <a:rPr lang="en-US" sz="1600" dirty="0">
                <a:latin typeface="Aptos" panose="020B0004020202020204" pitchFamily="34" charset="0"/>
              </a:rPr>
              <a:t>Exception — insufficient historical meter data: the resource may temporarily select the Alternate Baseline until sufficient history accumulates.</a:t>
            </a:r>
          </a:p>
          <a:p>
            <a:pPr marL="200000" indent="-200000" algn="l">
              <a:lnSpc>
                <a:spcPct val="105000"/>
              </a:lnSpc>
              <a:spcAft>
                <a:spcPts val="300"/>
              </a:spcAft>
              <a:buChar char="•"/>
            </a:pPr>
            <a:endParaRPr lang="en-US" sz="1200" b="0" i="0" dirty="0">
              <a:solidFill>
                <a:srgbClr val="1F2937"/>
              </a:solidFill>
              <a:latin typeface="Aptos"/>
            </a:endParaRPr>
          </a:p>
        </p:txBody>
      </p:sp>
    </p:spTree>
    <p:extLst>
      <p:ext uri="{BB962C8B-B14F-4D97-AF65-F5344CB8AC3E}">
        <p14:creationId xmlns:p14="http://schemas.microsoft.com/office/powerpoint/2010/main" val="2001780679"/>
      </p:ext>
    </p:extLst>
  </p:cSld>
  <p:clrMapOvr>
    <a:masterClrMapping/>
  </p:clrMapOvr>
</p:sld>
</file>

<file path=ppt/theme/theme1.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5A4393E2-984E-4EC6-A57F-55ABEA70BF7E}" vid="{DC19D82D-A86E-431A-8B02-3401DFD6F1FD}"/>
    </a:ext>
  </a:extLst>
</a:theme>
</file>

<file path=ppt/theme/theme2.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981C3921-F832-4219-A434-38AF27917B91}" vid="{71A14E5E-F3BA-4FBB-8720-B6B3DBD7DB7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526C54-2038-4DDB-9077-84C80FF069E0}">
  <ds:schemaRefs>
    <ds:schemaRef ds:uri="http://schemas.microsoft.com/office/2006/metadata/properties"/>
    <ds:schemaRef ds:uri="http://purl.org/dc/terms/"/>
    <ds:schemaRef ds:uri="http://schemas.microsoft.com/office/2006/documentManagement/types"/>
    <ds:schemaRef ds:uri="http://purl.org/dc/elements/1.1/"/>
    <ds:schemaRef ds:uri="http://schemas.microsoft.com/office/infopath/2007/PartnerControls"/>
    <ds:schemaRef ds:uri="3c917f14-8d40-4289-92aa-fd10f73581c9"/>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BC6587B9-578E-4710-98F9-568771623E79}">
  <ds:schemaRefs>
    <ds:schemaRef ds:uri="3c917f14-8d40-4289-92aa-fd10f73581c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11913</TotalTime>
  <Words>2230</Words>
  <Application>Microsoft Office PowerPoint</Application>
  <PresentationFormat>Widescreen</PresentationFormat>
  <Paragraphs>358</Paragraphs>
  <Slides>23</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Aptos</vt:lpstr>
      <vt:lpstr>Arial</vt:lpstr>
      <vt:lpstr>Calibri</vt:lpstr>
      <vt:lpstr>Wingdings</vt:lpstr>
      <vt:lpstr>Page Design</vt:lpstr>
      <vt:lpstr>Cover</vt:lpstr>
      <vt:lpstr>July 8, 2026 WMS Meeting  NPRR1337, ERS Enhancements    ERCOT </vt:lpstr>
      <vt:lpstr>Purpose of NPRR1337</vt:lpstr>
      <vt:lpstr>NPRR1337 ERCOT Comments  </vt:lpstr>
      <vt:lpstr>Overview of Changes to the Suspensions and Reinstatement Document</vt:lpstr>
      <vt:lpstr>Impacts to ERS Participation</vt:lpstr>
      <vt:lpstr>Appendix select slides from previous meeting </vt:lpstr>
      <vt:lpstr>Alternate Baseline Test and  Resource Impacts </vt:lpstr>
      <vt:lpstr>End-to-End Baseline Assignment Process</vt:lpstr>
      <vt:lpstr>The Alternate Baseline Test (ABT)</vt:lpstr>
      <vt:lpstr>How the ABT Detects Price Chasing</vt:lpstr>
      <vt:lpstr>Summary of ABT impact on Resources on Alternate baseline in JunSep26 (high-price reduction rate &gt; 50%  AND  non-price reduction rate &lt; 20%)</vt:lpstr>
      <vt:lpstr>PowerPoint Presentation</vt:lpstr>
      <vt:lpstr>QSE Portfolio Level Availability Example : Analysis Assumptions </vt:lpstr>
      <vt:lpstr>Example of QSE Portfolio Level Availability Results: Risk Level – Low</vt:lpstr>
      <vt:lpstr>Example of QSE Portfolio Level Availability Results : Risk Level – Medium</vt:lpstr>
      <vt:lpstr>Example of QSE Portfolio Level Availability Results: Risk Level - High</vt:lpstr>
      <vt:lpstr>PowerPoint Presentation</vt:lpstr>
      <vt:lpstr>JunSep25 Resource Availability Failures (combined availability score)</vt:lpstr>
      <vt:lpstr>Availability Observation from JunSep2025 SCT</vt:lpstr>
      <vt:lpstr>Availability Observation from JunSep2025 SCT</vt:lpstr>
      <vt:lpstr>Availability Observation from JunSep2025 SCT</vt:lpstr>
      <vt:lpstr>Examples – Availability Alternate Baseline vs Default Baseline (MBMA)</vt:lpstr>
      <vt:lpstr>Examples – Availability Alternate Baseline vs Default Baseline (MBMA)</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Patterson, Mark</cp:lastModifiedBy>
  <cp:revision>314</cp:revision>
  <cp:lastPrinted>2017-10-10T21:31:05Z</cp:lastPrinted>
  <dcterms:created xsi:type="dcterms:W3CDTF">2016-01-21T15:20:31Z</dcterms:created>
  <dcterms:modified xsi:type="dcterms:W3CDTF">2026-07-07T20:15:20Z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Order">
    <vt:r8>2600</vt:r8>
  </property>
  <property fmtid="{D5CDD505-2E9C-101B-9397-08002B2CF9AE}" pid="4" name="xd_Signature">
    <vt:bool>false</vt:bool>
  </property>
  <property fmtid="{D5CDD505-2E9C-101B-9397-08002B2CF9AE}" pid="5" name="xd_ProgID">
    <vt:lpwstr/>
  </property>
  <property fmtid="{D5CDD505-2E9C-101B-9397-08002B2CF9AE}" pid="6" name="Audience">
    <vt:lpwstr>Public</vt:lpwstr>
  </property>
  <property fmtid="{D5CDD505-2E9C-101B-9397-08002B2CF9AE}" pid="7" name="ComplianceAssetId">
    <vt:lpwstr/>
  </property>
  <property fmtid="{D5CDD505-2E9C-101B-9397-08002B2CF9AE}" pid="8" name="TemplateUrl">
    <vt:lpwstr/>
  </property>
  <property fmtid="{D5CDD505-2E9C-101B-9397-08002B2CF9AE}" pid="9" name="Dimensions">
    <vt:lpwstr>Default Width</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y fmtid="{D5CDD505-2E9C-101B-9397-08002B2CF9AE}" pid="13" name="MSIP_Label_7084cbda-52b8-46fb-a7b7-cb5bd465ed85_Enabled">
    <vt:lpwstr>true</vt:lpwstr>
  </property>
  <property fmtid="{D5CDD505-2E9C-101B-9397-08002B2CF9AE}" pid="14" name="MSIP_Label_7084cbda-52b8-46fb-a7b7-cb5bd465ed85_SetDate">
    <vt:lpwstr>2026-02-20T15:18:43Z</vt:lpwstr>
  </property>
  <property fmtid="{D5CDD505-2E9C-101B-9397-08002B2CF9AE}" pid="15" name="MSIP_Label_7084cbda-52b8-46fb-a7b7-cb5bd465ed85_Method">
    <vt:lpwstr>Standard</vt:lpwstr>
  </property>
  <property fmtid="{D5CDD505-2E9C-101B-9397-08002B2CF9AE}" pid="16" name="MSIP_Label_7084cbda-52b8-46fb-a7b7-cb5bd465ed85_Name">
    <vt:lpwstr>Internal</vt:lpwstr>
  </property>
  <property fmtid="{D5CDD505-2E9C-101B-9397-08002B2CF9AE}" pid="17" name="MSIP_Label_7084cbda-52b8-46fb-a7b7-cb5bd465ed85_SiteId">
    <vt:lpwstr>0afb747d-bff7-4596-a9fc-950ef9e0ec45</vt:lpwstr>
  </property>
  <property fmtid="{D5CDD505-2E9C-101B-9397-08002B2CF9AE}" pid="18" name="MSIP_Label_7084cbda-52b8-46fb-a7b7-cb5bd465ed85_ActionId">
    <vt:lpwstr>2010146c-0011-47e0-87c0-aaebb2024fc3</vt:lpwstr>
  </property>
  <property fmtid="{D5CDD505-2E9C-101B-9397-08002B2CF9AE}" pid="19" name="MSIP_Label_7084cbda-52b8-46fb-a7b7-cb5bd465ed85_ContentBits">
    <vt:lpwstr>0</vt:lpwstr>
  </property>
  <property fmtid="{D5CDD505-2E9C-101B-9397-08002B2CF9AE}" pid="20" name="MSIP_Label_7084cbda-52b8-46fb-a7b7-cb5bd465ed85_Tag">
    <vt:lpwstr>10, 3, 0, 2</vt:lpwstr>
  </property>
</Properties>
</file>