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93489" r:id="rId4"/>
    <p:sldMasterId id="2147493467" r:id="rId5"/>
    <p:sldMasterId id="2147493497" r:id="rId6"/>
  </p:sldMasterIdLst>
  <p:notesMasterIdLst>
    <p:notesMasterId r:id="rId24"/>
  </p:notesMasterIdLst>
  <p:handoutMasterIdLst>
    <p:handoutMasterId r:id="rId25"/>
  </p:handoutMasterIdLst>
  <p:sldIdLst>
    <p:sldId id="260" r:id="rId7"/>
    <p:sldId id="284" r:id="rId8"/>
    <p:sldId id="294" r:id="rId9"/>
    <p:sldId id="296" r:id="rId10"/>
    <p:sldId id="286" r:id="rId11"/>
    <p:sldId id="287" r:id="rId12"/>
    <p:sldId id="288" r:id="rId13"/>
    <p:sldId id="289" r:id="rId14"/>
    <p:sldId id="290" r:id="rId15"/>
    <p:sldId id="291" r:id="rId16"/>
    <p:sldId id="292" r:id="rId17"/>
    <p:sldId id="293" r:id="rId18"/>
    <p:sldId id="297" r:id="rId19"/>
    <p:sldId id="298" r:id="rId20"/>
    <p:sldId id="303" r:id="rId21"/>
    <p:sldId id="311" r:id="rId22"/>
    <p:sldId id="262" r:id="rId23"/>
  </p:sldIdLst>
  <p:sldSz cx="9144000" cy="6858000" type="screen4x3"/>
  <p:notesSz cx="7023100"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B33926FF-832A-42D0-9291-3EA76F20DFDB}">
          <p14:sldIdLst>
            <p14:sldId id="260"/>
            <p14:sldId id="284"/>
          </p14:sldIdLst>
        </p14:section>
        <p14:section name="FMEs &amp; IMFR" id="{7B07A7F3-E643-48FA-B8F7-0A8F95EAB17B}">
          <p14:sldIdLst>
            <p14:sldId id="294"/>
            <p14:sldId id="296"/>
          </p14:sldIdLst>
        </p14:section>
        <p14:section name="Frequency Control" id="{B8F210D6-5D03-4ACD-A13A-59DB9A6E0761}">
          <p14:sldIdLst>
            <p14:sldId id="286"/>
            <p14:sldId id="287"/>
            <p14:sldId id="288"/>
            <p14:sldId id="289"/>
            <p14:sldId id="290"/>
            <p14:sldId id="291"/>
            <p14:sldId id="292"/>
            <p14:sldId id="293"/>
            <p14:sldId id="297"/>
            <p14:sldId id="298"/>
            <p14:sldId id="303"/>
            <p14:sldId id="311"/>
          </p14:sldIdLst>
        </p14:section>
        <p14:section name="Questions" id="{96F416E3-8143-44F1-BC34-31FDEEEDC0B2}">
          <p14:sldIdLst>
            <p14:sldId id="262"/>
          </p14:sldIdLst>
        </p14:section>
      </p14:sectionLst>
    </p:ext>
    <p:ext uri="{EFAFB233-063F-42B5-8137-9DF3F51BA10A}">
      <p15:sldGuideLst xmlns:p15="http://schemas.microsoft.com/office/powerpoint/2012/main">
        <p15:guide id="1" orient="horz" pos="4032">
          <p15:clr>
            <a:srgbClr val="A4A3A4"/>
          </p15:clr>
        </p15:guide>
        <p15:guide id="2" pos="2880">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iarratano, Alex" initials="GA" lastIdx="1" clrIdx="0">
    <p:extLst>
      <p:ext uri="{19B8F6BF-5375-455C-9EA6-DF929625EA0E}">
        <p15:presenceInfo xmlns:p15="http://schemas.microsoft.com/office/powerpoint/2012/main" userId="S-1-5-21-639947351-343809578-3807592339-4001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EC7"/>
    <a:srgbClr val="005386"/>
    <a:srgbClr val="55BAB7"/>
    <a:srgbClr val="00385E"/>
    <a:srgbClr val="C4E3E1"/>
    <a:srgbClr val="C0D1E2"/>
    <a:srgbClr val="008373"/>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4618" autoAdjust="0"/>
  </p:normalViewPr>
  <p:slideViewPr>
    <p:cSldViewPr snapToGrid="0" snapToObjects="1">
      <p:cViewPr varScale="1">
        <p:scale>
          <a:sx n="61" d="100"/>
          <a:sy n="61" d="100"/>
        </p:scale>
        <p:origin x="2102" y="58"/>
      </p:cViewPr>
      <p:guideLst>
        <p:guide orient="horz" pos="4032"/>
        <p:guide pos="2880"/>
      </p:guideLst>
    </p:cSldViewPr>
  </p:slideViewPr>
  <p:outlineViewPr>
    <p:cViewPr>
      <p:scale>
        <a:sx n="33" d="100"/>
        <a:sy n="33" d="100"/>
      </p:scale>
      <p:origin x="0" y="-402"/>
    </p:cViewPr>
  </p:outlineViewPr>
  <p:notesTextViewPr>
    <p:cViewPr>
      <p:scale>
        <a:sx n="100" d="100"/>
        <a:sy n="100" d="100"/>
      </p:scale>
      <p:origin x="0" y="0"/>
    </p:cViewPr>
  </p:notesTextViewPr>
  <p:sorterViewPr>
    <p:cViewPr>
      <p:scale>
        <a:sx n="149" d="100"/>
        <a:sy n="149" d="100"/>
      </p:scale>
      <p:origin x="0" y="-2472"/>
    </p:cViewPr>
  </p:sorterViewPr>
  <p:notesViewPr>
    <p:cSldViewPr snapToGrid="0" snapToObjects="1" showGuides="1">
      <p:cViewPr varScale="1">
        <p:scale>
          <a:sx n="83" d="100"/>
          <a:sy n="83" d="100"/>
        </p:scale>
        <p:origin x="3888" y="84"/>
      </p:cViewPr>
      <p:guideLst>
        <p:guide orient="horz" pos="2932"/>
        <p:guide pos="221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979" cy="465773"/>
          </a:xfrm>
          <a:prstGeom prst="rect">
            <a:avLst/>
          </a:prstGeom>
        </p:spPr>
        <p:txBody>
          <a:bodyPr vert="horz" lIns="91577" tIns="45789" rIns="91577" bIns="45789" rtlCol="0"/>
          <a:lstStyle>
            <a:lvl1pPr algn="l">
              <a:defRPr sz="1200"/>
            </a:lvl1pPr>
          </a:lstStyle>
          <a:p>
            <a:endParaRPr lang="en-US"/>
          </a:p>
        </p:txBody>
      </p:sp>
      <p:sp>
        <p:nvSpPr>
          <p:cNvPr id="3" name="Date Placeholder 2"/>
          <p:cNvSpPr>
            <a:spLocks noGrp="1"/>
          </p:cNvSpPr>
          <p:nvPr>
            <p:ph type="dt" sz="quarter" idx="1"/>
          </p:nvPr>
        </p:nvSpPr>
        <p:spPr>
          <a:xfrm>
            <a:off x="3977531" y="0"/>
            <a:ext cx="3043979" cy="465773"/>
          </a:xfrm>
          <a:prstGeom prst="rect">
            <a:avLst/>
          </a:prstGeom>
        </p:spPr>
        <p:txBody>
          <a:bodyPr vert="horz" lIns="91577" tIns="45789" rIns="91577" bIns="45789" rtlCol="0"/>
          <a:lstStyle>
            <a:lvl1pPr algn="r">
              <a:defRPr sz="1200"/>
            </a:lvl1pPr>
          </a:lstStyle>
          <a:p>
            <a:fld id="{F69DE495-51AC-4723-A7B4-B1B58AAC8C5A}" type="datetimeFigureOut">
              <a:rPr lang="en-US" smtClean="0"/>
              <a:t>7/1/2026</a:t>
            </a:fld>
            <a:endParaRPr lang="en-US"/>
          </a:p>
        </p:txBody>
      </p:sp>
      <p:sp>
        <p:nvSpPr>
          <p:cNvPr id="4" name="Footer Placeholder 3"/>
          <p:cNvSpPr>
            <a:spLocks noGrp="1"/>
          </p:cNvSpPr>
          <p:nvPr>
            <p:ph type="ftr" sz="quarter" idx="2"/>
          </p:nvPr>
        </p:nvSpPr>
        <p:spPr>
          <a:xfrm>
            <a:off x="1" y="8841738"/>
            <a:ext cx="3043979" cy="465773"/>
          </a:xfrm>
          <a:prstGeom prst="rect">
            <a:avLst/>
          </a:prstGeom>
        </p:spPr>
        <p:txBody>
          <a:bodyPr vert="horz" lIns="91577" tIns="45789" rIns="91577" bIns="45789" rtlCol="0" anchor="b"/>
          <a:lstStyle>
            <a:lvl1pPr algn="l">
              <a:defRPr sz="1200"/>
            </a:lvl1pPr>
          </a:lstStyle>
          <a:p>
            <a:r>
              <a:rPr lang="en-US"/>
              <a:t>jgfyhj</a:t>
            </a:r>
          </a:p>
        </p:txBody>
      </p:sp>
      <p:sp>
        <p:nvSpPr>
          <p:cNvPr id="5" name="Slide Number Placeholder 4"/>
          <p:cNvSpPr>
            <a:spLocks noGrp="1"/>
          </p:cNvSpPr>
          <p:nvPr>
            <p:ph type="sldNum" sz="quarter" idx="3"/>
          </p:nvPr>
        </p:nvSpPr>
        <p:spPr>
          <a:xfrm>
            <a:off x="3977531" y="8841738"/>
            <a:ext cx="3043979" cy="465773"/>
          </a:xfrm>
          <a:prstGeom prst="rect">
            <a:avLst/>
          </a:prstGeom>
        </p:spPr>
        <p:txBody>
          <a:bodyPr vert="horz" lIns="91577" tIns="45789" rIns="91577" bIns="45789" rtlCol="0" anchor="b"/>
          <a:lstStyle>
            <a:lvl1pPr algn="r">
              <a:defRPr sz="1200"/>
            </a:lvl1pPr>
          </a:lstStyle>
          <a:p>
            <a:fld id="{F80D1E90-E9C6-42A2-8EB7-24DAC221AC2D}" type="slidenum">
              <a:rPr lang="en-US" smtClean="0"/>
              <a:t>‹#›</a:t>
            </a:fld>
            <a:endParaRPr lang="en-US"/>
          </a:p>
        </p:txBody>
      </p:sp>
    </p:spTree>
    <p:extLst>
      <p:ext uri="{BB962C8B-B14F-4D97-AF65-F5344CB8AC3E}">
        <p14:creationId xmlns:p14="http://schemas.microsoft.com/office/powerpoint/2010/main" val="708787964"/>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979" cy="465773"/>
          </a:xfrm>
          <a:prstGeom prst="rect">
            <a:avLst/>
          </a:prstGeom>
        </p:spPr>
        <p:txBody>
          <a:bodyPr vert="horz" lIns="91577" tIns="45789" rIns="91577" bIns="45789" rtlCol="0"/>
          <a:lstStyle>
            <a:lvl1pPr algn="l">
              <a:defRPr sz="1200"/>
            </a:lvl1pPr>
          </a:lstStyle>
          <a:p>
            <a:endParaRPr lang="en-US"/>
          </a:p>
        </p:txBody>
      </p:sp>
      <p:sp>
        <p:nvSpPr>
          <p:cNvPr id="3" name="Date Placeholder 2"/>
          <p:cNvSpPr>
            <a:spLocks noGrp="1"/>
          </p:cNvSpPr>
          <p:nvPr>
            <p:ph type="dt" idx="1"/>
          </p:nvPr>
        </p:nvSpPr>
        <p:spPr>
          <a:xfrm>
            <a:off x="3977531" y="0"/>
            <a:ext cx="3043979" cy="465773"/>
          </a:xfrm>
          <a:prstGeom prst="rect">
            <a:avLst/>
          </a:prstGeom>
        </p:spPr>
        <p:txBody>
          <a:bodyPr vert="horz" lIns="91577" tIns="45789" rIns="91577" bIns="45789" rtlCol="0"/>
          <a:lstStyle>
            <a:lvl1pPr algn="r">
              <a:defRPr sz="1200"/>
            </a:lvl1pPr>
          </a:lstStyle>
          <a:p>
            <a:fld id="{D1DF52B9-7E6C-4146-83FC-76B5AB271E46}" type="datetimeFigureOut">
              <a:rPr lang="en-US" smtClean="0"/>
              <a:t>7/1/2026</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1577" tIns="45789" rIns="91577" bIns="45789" rtlCol="0" anchor="ctr"/>
          <a:lstStyle/>
          <a:p>
            <a:endParaRPr lang="en-US"/>
          </a:p>
        </p:txBody>
      </p:sp>
      <p:sp>
        <p:nvSpPr>
          <p:cNvPr id="5" name="Notes Placeholder 4"/>
          <p:cNvSpPr>
            <a:spLocks noGrp="1"/>
          </p:cNvSpPr>
          <p:nvPr>
            <p:ph type="body" sz="quarter" idx="3"/>
          </p:nvPr>
        </p:nvSpPr>
        <p:spPr>
          <a:xfrm>
            <a:off x="702946" y="4422459"/>
            <a:ext cx="5617208" cy="4188778"/>
          </a:xfrm>
          <a:prstGeom prst="rect">
            <a:avLst/>
          </a:prstGeom>
        </p:spPr>
        <p:txBody>
          <a:bodyPr vert="horz" lIns="91577" tIns="45789" rIns="91577" bIns="457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41738"/>
            <a:ext cx="3043979" cy="465773"/>
          </a:xfrm>
          <a:prstGeom prst="rect">
            <a:avLst/>
          </a:prstGeom>
        </p:spPr>
        <p:txBody>
          <a:bodyPr vert="horz" lIns="91577" tIns="45789" rIns="91577" bIns="45789" rtlCol="0" anchor="b"/>
          <a:lstStyle>
            <a:lvl1pPr algn="l">
              <a:defRPr sz="1200"/>
            </a:lvl1pPr>
          </a:lstStyle>
          <a:p>
            <a:r>
              <a:rPr lang="en-US"/>
              <a:t>jgfyhj</a:t>
            </a:r>
          </a:p>
        </p:txBody>
      </p:sp>
      <p:sp>
        <p:nvSpPr>
          <p:cNvPr id="7" name="Slide Number Placeholder 6"/>
          <p:cNvSpPr>
            <a:spLocks noGrp="1"/>
          </p:cNvSpPr>
          <p:nvPr>
            <p:ph type="sldNum" sz="quarter" idx="5"/>
          </p:nvPr>
        </p:nvSpPr>
        <p:spPr>
          <a:xfrm>
            <a:off x="3977531" y="8841738"/>
            <a:ext cx="3043979" cy="465773"/>
          </a:xfrm>
          <a:prstGeom prst="rect">
            <a:avLst/>
          </a:prstGeom>
        </p:spPr>
        <p:txBody>
          <a:bodyPr vert="horz" lIns="91577" tIns="45789" rIns="91577" bIns="45789" rtlCol="0" anchor="b"/>
          <a:lstStyle>
            <a:lvl1pPr algn="r">
              <a:defRPr sz="1200"/>
            </a:lvl1pPr>
          </a:lstStyle>
          <a:p>
            <a:fld id="{E41B3D22-F502-4A52-A06E-717BD3D70E2C}" type="slidenum">
              <a:rPr lang="en-US" smtClean="0"/>
              <a:t>‹#›</a:t>
            </a:fld>
            <a:endParaRPr lang="en-US"/>
          </a:p>
        </p:txBody>
      </p:sp>
    </p:spTree>
    <p:extLst>
      <p:ext uri="{BB962C8B-B14F-4D97-AF65-F5344CB8AC3E}">
        <p14:creationId xmlns:p14="http://schemas.microsoft.com/office/powerpoint/2010/main" val="92213889"/>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1B3D22-F502-4A52-A06E-717BD3D70E2C}" type="slidenum">
              <a:rPr lang="en-US" smtClean="0"/>
              <a:t>1</a:t>
            </a:fld>
            <a:endParaRPr lang="en-US"/>
          </a:p>
        </p:txBody>
      </p:sp>
      <p:sp>
        <p:nvSpPr>
          <p:cNvPr id="5" name="Footer Placeholder 4">
            <a:extLst>
              <a:ext uri="{FF2B5EF4-FFF2-40B4-BE49-F238E27FC236}">
                <a16:creationId xmlns:a16="http://schemas.microsoft.com/office/drawing/2014/main" id="{657FB28F-FF14-E875-D655-FB54AF69FF94}"/>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8706587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dirty="0">
                <a:effectLst/>
                <a:latin typeface="Arial" panose="020B0604020202020204" pitchFamily="34" charset="0"/>
              </a:rPr>
              <a:t>9,702,491</a:t>
            </a:r>
            <a:r>
              <a:rPr lang="en-US" sz="2800" dirty="0"/>
              <a:t> </a:t>
            </a:r>
            <a:r>
              <a:rPr lang="en-US" sz="1200" b="1" dirty="0">
                <a:solidFill>
                  <a:schemeClr val="accent2"/>
                </a:solidFill>
              </a:rPr>
              <a:t>MWh</a:t>
            </a:r>
          </a:p>
          <a:p>
            <a:endParaRPr lang="en-US" dirty="0"/>
          </a:p>
        </p:txBody>
      </p:sp>
      <p:sp>
        <p:nvSpPr>
          <p:cNvPr id="4" name="Slide Number Placeholder 3"/>
          <p:cNvSpPr>
            <a:spLocks noGrp="1"/>
          </p:cNvSpPr>
          <p:nvPr>
            <p:ph type="sldNum" sz="quarter" idx="10"/>
          </p:nvPr>
        </p:nvSpPr>
        <p:spPr/>
        <p:txBody>
          <a:bodyPr/>
          <a:lstStyle/>
          <a:p>
            <a:fld id="{E41B3D22-F502-4A52-A06E-717BD3D70E2C}" type="slidenum">
              <a:rPr lang="en-US" smtClean="0"/>
              <a:t>11</a:t>
            </a:fld>
            <a:endParaRPr lang="en-US"/>
          </a:p>
        </p:txBody>
      </p:sp>
      <p:sp>
        <p:nvSpPr>
          <p:cNvPr id="5" name="Footer Placeholder 4">
            <a:extLst>
              <a:ext uri="{FF2B5EF4-FFF2-40B4-BE49-F238E27FC236}">
                <a16:creationId xmlns:a16="http://schemas.microsoft.com/office/drawing/2014/main" id="{FF8498AA-029A-5C65-4C22-04D7BF881DC7}"/>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20472119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600" b="0" i="0" u="none" strike="noStrike" dirty="0">
                <a:solidFill>
                  <a:srgbClr val="000000"/>
                </a:solidFill>
                <a:effectLst/>
                <a:latin typeface="Calibri" panose="020F0502020204030204" pitchFamily="34" charset="0"/>
              </a:rPr>
              <a:t>23.18% </a:t>
            </a:r>
            <a:r>
              <a:rPr lang="en-US" sz="9600" dirty="0"/>
              <a:t>o</a:t>
            </a:r>
            <a:r>
              <a:rPr lang="en-US" sz="9600" b="0" i="0" u="none" strike="noStrike" dirty="0">
                <a:effectLst/>
                <a:latin typeface="Arial" panose="020B0604020202020204" pitchFamily="34" charset="0"/>
              </a:rPr>
              <a:t>f total energy was provided by wind generation</a:t>
            </a:r>
            <a:endParaRPr lang="en-US" sz="7200" b="0" i="0" u="none" strike="noStrike" dirty="0">
              <a:solidFill>
                <a:srgbClr val="000000"/>
              </a:solidFill>
              <a:effectLst/>
              <a:latin typeface="Calibri" panose="020F0502020204030204" pitchFamily="34" charset="0"/>
            </a:endParaRPr>
          </a:p>
        </p:txBody>
      </p:sp>
      <p:sp>
        <p:nvSpPr>
          <p:cNvPr id="4" name="Slide Number Placeholder 3"/>
          <p:cNvSpPr>
            <a:spLocks noGrp="1"/>
          </p:cNvSpPr>
          <p:nvPr>
            <p:ph type="sldNum" sz="quarter" idx="10"/>
          </p:nvPr>
        </p:nvSpPr>
        <p:spPr/>
        <p:txBody>
          <a:bodyPr/>
          <a:lstStyle/>
          <a:p>
            <a:fld id="{E41B3D22-F502-4A52-A06E-717BD3D70E2C}" type="slidenum">
              <a:rPr lang="en-US" smtClean="0"/>
              <a:t>12</a:t>
            </a:fld>
            <a:endParaRPr lang="en-US"/>
          </a:p>
        </p:txBody>
      </p:sp>
      <p:sp>
        <p:nvSpPr>
          <p:cNvPr id="5" name="Footer Placeholder 4">
            <a:extLst>
              <a:ext uri="{FF2B5EF4-FFF2-40B4-BE49-F238E27FC236}">
                <a16:creationId xmlns:a16="http://schemas.microsoft.com/office/drawing/2014/main" id="{553E823A-8EEA-EF46-01C2-B2ADB5B7467A}"/>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16346647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5400" b="0" i="0" u="none" strike="noStrike" dirty="0">
                <a:effectLst/>
                <a:latin typeface="Arial" panose="020B0604020202020204" pitchFamily="34" charset="0"/>
              </a:rPr>
              <a:t>7,829,730</a:t>
            </a:r>
            <a:r>
              <a:rPr lang="en-US" sz="7200" dirty="0"/>
              <a:t> </a:t>
            </a:r>
            <a:r>
              <a:rPr lang="en-US" sz="4000" b="1" i="0" dirty="0">
                <a:solidFill>
                  <a:schemeClr val="accent2"/>
                </a:solidFill>
              </a:rPr>
              <a:t> MWh</a:t>
            </a:r>
          </a:p>
        </p:txBody>
      </p:sp>
      <p:sp>
        <p:nvSpPr>
          <p:cNvPr id="4" name="Slide Number Placeholder 3"/>
          <p:cNvSpPr>
            <a:spLocks noGrp="1"/>
          </p:cNvSpPr>
          <p:nvPr>
            <p:ph type="sldNum" sz="quarter" idx="10"/>
          </p:nvPr>
        </p:nvSpPr>
        <p:spPr/>
        <p:txBody>
          <a:bodyPr/>
          <a:lstStyle/>
          <a:p>
            <a:fld id="{E41B3D22-F502-4A52-A06E-717BD3D70E2C}" type="slidenum">
              <a:rPr lang="en-US" smtClean="0"/>
              <a:t>13</a:t>
            </a:fld>
            <a:endParaRPr lang="en-US"/>
          </a:p>
        </p:txBody>
      </p:sp>
      <p:sp>
        <p:nvSpPr>
          <p:cNvPr id="5" name="Footer Placeholder 4">
            <a:extLst>
              <a:ext uri="{FF2B5EF4-FFF2-40B4-BE49-F238E27FC236}">
                <a16:creationId xmlns:a16="http://schemas.microsoft.com/office/drawing/2014/main" id="{6E9CA7FF-9056-EED8-D01F-0001FE26DE3A}"/>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20227949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9600" b="0" i="0" u="none" strike="noStrike" dirty="0">
                <a:solidFill>
                  <a:srgbClr val="000000"/>
                </a:solidFill>
                <a:effectLst/>
                <a:latin typeface="Calibri" panose="020F0502020204030204" pitchFamily="34" charset="0"/>
              </a:rPr>
              <a:t>18.71% </a:t>
            </a:r>
            <a:r>
              <a:rPr lang="en-US" sz="9600" b="0" i="0" u="none" strike="noStrike" dirty="0">
                <a:effectLst/>
                <a:latin typeface="Arial" panose="020B0604020202020204" pitchFamily="34" charset="0"/>
              </a:rPr>
              <a:t>of total energy was provided by solar generation</a:t>
            </a:r>
            <a:endParaRPr lang="en-US" sz="9600" dirty="0"/>
          </a:p>
        </p:txBody>
      </p:sp>
      <p:sp>
        <p:nvSpPr>
          <p:cNvPr id="4" name="Slide Number Placeholder 3"/>
          <p:cNvSpPr>
            <a:spLocks noGrp="1"/>
          </p:cNvSpPr>
          <p:nvPr>
            <p:ph type="sldNum" sz="quarter" idx="10"/>
          </p:nvPr>
        </p:nvSpPr>
        <p:spPr/>
        <p:txBody>
          <a:bodyPr/>
          <a:lstStyle/>
          <a:p>
            <a:fld id="{E41B3D22-F502-4A52-A06E-717BD3D70E2C}" type="slidenum">
              <a:rPr lang="en-US" smtClean="0"/>
              <a:t>14</a:t>
            </a:fld>
            <a:endParaRPr lang="en-US"/>
          </a:p>
        </p:txBody>
      </p:sp>
      <p:sp>
        <p:nvSpPr>
          <p:cNvPr id="5" name="Footer Placeholder 4">
            <a:extLst>
              <a:ext uri="{FF2B5EF4-FFF2-40B4-BE49-F238E27FC236}">
                <a16:creationId xmlns:a16="http://schemas.microsoft.com/office/drawing/2014/main" id="{8DD7DFB3-4FE5-572E-381D-F109969CF931}"/>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2179389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strike="noStrike" dirty="0"/>
              <a:t>Minimum Inertia</a:t>
            </a:r>
            <a:r>
              <a:rPr lang="en-US" sz="1600" strike="noStrike" baseline="0" dirty="0"/>
              <a:t> in May 2026 = </a:t>
            </a:r>
            <a:r>
              <a:rPr lang="en-US" sz="2400" b="0" i="0" u="none" strike="noStrike" baseline="0" dirty="0">
                <a:solidFill>
                  <a:srgbClr val="000000"/>
                </a:solidFill>
                <a:effectLst/>
                <a:latin typeface="Calibri" panose="020F0502020204030204" pitchFamily="34" charset="0"/>
              </a:rPr>
              <a:t>138,781</a:t>
            </a:r>
            <a:r>
              <a:rPr lang="en-US" sz="4000" strike="noStrike" dirty="0"/>
              <a:t>  </a:t>
            </a:r>
            <a:r>
              <a:rPr lang="en-US" sz="4000" b="1" strike="noStrike" dirty="0"/>
              <a:t> </a:t>
            </a:r>
            <a:r>
              <a:rPr lang="en-US" sz="2400" b="1" strike="noStrike" dirty="0">
                <a:solidFill>
                  <a:schemeClr val="accent2"/>
                </a:solidFill>
              </a:rPr>
              <a:t>MW*s</a:t>
            </a:r>
            <a:r>
              <a:rPr lang="en-US" sz="2400" b="1" strike="noStrike" baseline="0" dirty="0">
                <a:solidFill>
                  <a:schemeClr val="accent2"/>
                </a:solidFill>
              </a:rPr>
              <a:t>  </a:t>
            </a:r>
            <a:r>
              <a:rPr lang="en-US" sz="2400" strike="noStrike" dirty="0">
                <a:solidFill>
                  <a:schemeClr val="accent2"/>
                </a:solidFill>
              </a:rPr>
              <a:t>on May 4th</a:t>
            </a:r>
            <a:endParaRPr lang="en-US" sz="1600" strike="noStrike"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600" strike="noStrike" baseline="0" dirty="0"/>
              <a:t>Historical Overall Minimum was 109,029 MW*s on 3/22/2021</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600" strike="sngStrike"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600" strike="noStrike" baseline="0" dirty="0"/>
              <a:t>May Data: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strike="noStrike" dirty="0">
                <a:solidFill>
                  <a:schemeClr val="accent2"/>
                </a:solidFill>
              </a:rPr>
              <a:t>Mean: </a:t>
            </a:r>
            <a:r>
              <a:rPr lang="en-US" sz="1600" b="0" i="0" u="none" strike="noStrike" kern="1200" dirty="0">
                <a:solidFill>
                  <a:schemeClr val="tx1"/>
                </a:solidFill>
                <a:effectLst/>
                <a:latin typeface="+mn-lt"/>
                <a:ea typeface="+mn-ea"/>
                <a:cs typeface="+mn-cs"/>
              </a:rPr>
              <a:t>221,783</a:t>
            </a:r>
            <a:r>
              <a:rPr lang="en-US" sz="2000" dirty="0">
                <a:effectLst/>
              </a:rPr>
              <a:t> </a:t>
            </a:r>
            <a:r>
              <a:rPr lang="en-US" sz="2000" b="1" strike="noStrike" dirty="0">
                <a:solidFill>
                  <a:schemeClr val="accent2"/>
                </a:solidFill>
              </a:rPr>
              <a:t>MW*s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strike="noStrike" dirty="0">
                <a:solidFill>
                  <a:schemeClr val="accent2"/>
                </a:solidFill>
              </a:rPr>
              <a:t>Max:</a:t>
            </a:r>
            <a:r>
              <a:rPr lang="en-US" sz="3600" dirty="0"/>
              <a:t> 274,075</a:t>
            </a:r>
            <a:r>
              <a:rPr lang="en-US" sz="2000" dirty="0">
                <a:effectLst/>
              </a:rPr>
              <a:t> </a:t>
            </a:r>
            <a:r>
              <a:rPr lang="en-US" sz="2000" b="1" strike="noStrike" dirty="0">
                <a:solidFill>
                  <a:schemeClr val="accent2"/>
                </a:solidFill>
              </a:rPr>
              <a:t>MW*s</a:t>
            </a:r>
            <a:r>
              <a:rPr lang="en-US" sz="2000" b="1" strike="noStrike" baseline="0" dirty="0">
                <a:solidFill>
                  <a:schemeClr val="accent2"/>
                </a:solidFill>
              </a:rPr>
              <a:t>  </a:t>
            </a:r>
            <a:r>
              <a:rPr lang="en-US" sz="2000" strike="noStrike" dirty="0">
                <a:solidFill>
                  <a:schemeClr val="accent2"/>
                </a:solidFill>
              </a:rPr>
              <a:t>on May 21</a:t>
            </a:r>
            <a:r>
              <a:rPr lang="en-US" sz="2000" strike="noStrike" baseline="30000" dirty="0">
                <a:solidFill>
                  <a:schemeClr val="accent2"/>
                </a:solidFill>
              </a:rPr>
              <a:t>st</a:t>
            </a:r>
            <a:r>
              <a:rPr lang="en-US" sz="2000" strike="noStrike" dirty="0">
                <a:solidFill>
                  <a:schemeClr val="accent2"/>
                </a:solidFill>
              </a:rPr>
              <a:t> </a:t>
            </a:r>
            <a:endParaRPr lang="en-US" sz="2000" b="1" strike="noStrike" dirty="0">
              <a:solidFill>
                <a:schemeClr val="accent2"/>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strike="noStrike" dirty="0">
                <a:solidFill>
                  <a:schemeClr val="accent2"/>
                </a:solidFill>
              </a:rPr>
              <a:t>Min:</a:t>
            </a:r>
            <a:r>
              <a:rPr lang="en-US" sz="3600" strike="noStrike" dirty="0"/>
              <a:t> </a:t>
            </a:r>
            <a:r>
              <a:rPr lang="en-US" sz="1600" b="0" i="0" u="none" strike="noStrike" kern="1200" dirty="0">
                <a:solidFill>
                  <a:schemeClr val="tx1"/>
                </a:solidFill>
                <a:effectLst/>
                <a:latin typeface="+mn-lt"/>
                <a:ea typeface="+mn-ea"/>
                <a:cs typeface="+mn-cs"/>
              </a:rPr>
              <a:t>138,781</a:t>
            </a:r>
            <a:r>
              <a:rPr lang="en-US" sz="2000" dirty="0">
                <a:effectLst/>
              </a:rPr>
              <a:t> </a:t>
            </a:r>
            <a:r>
              <a:rPr lang="en-US" sz="2000" b="1" strike="noStrike" dirty="0">
                <a:solidFill>
                  <a:schemeClr val="accent2"/>
                </a:solidFill>
              </a:rPr>
              <a:t>MW*s</a:t>
            </a:r>
            <a:r>
              <a:rPr lang="en-US" sz="2000" b="1" strike="noStrike" baseline="0" dirty="0">
                <a:solidFill>
                  <a:schemeClr val="accent2"/>
                </a:solidFill>
              </a:rPr>
              <a:t> </a:t>
            </a:r>
            <a:r>
              <a:rPr lang="en-US" sz="2000" b="1" strike="noStrike" dirty="0">
                <a:solidFill>
                  <a:schemeClr val="accent2"/>
                </a:solidFill>
              </a:rPr>
              <a:t> </a:t>
            </a:r>
            <a:r>
              <a:rPr lang="en-US" sz="2000" strike="noStrike" dirty="0">
                <a:solidFill>
                  <a:schemeClr val="accent2"/>
                </a:solidFill>
              </a:rPr>
              <a:t>on May 4</a:t>
            </a:r>
            <a:r>
              <a:rPr lang="en-US" sz="2000" strike="noStrike" baseline="30000" dirty="0">
                <a:solidFill>
                  <a:schemeClr val="accent2"/>
                </a:solidFill>
              </a:rPr>
              <a:t>th</a:t>
            </a:r>
            <a:r>
              <a:rPr lang="en-US" sz="2000" strike="noStrike" dirty="0">
                <a:solidFill>
                  <a:schemeClr val="accent2"/>
                </a:solidFill>
              </a:rPr>
              <a:t> </a:t>
            </a:r>
            <a:endParaRPr lang="en-US" sz="2000" b="1" strike="noStrike" baseline="0" dirty="0"/>
          </a:p>
        </p:txBody>
      </p:sp>
      <p:sp>
        <p:nvSpPr>
          <p:cNvPr id="4" name="Slide Number Placeholder 3"/>
          <p:cNvSpPr>
            <a:spLocks noGrp="1"/>
          </p:cNvSpPr>
          <p:nvPr>
            <p:ph type="sldNum" sz="quarter" idx="10"/>
          </p:nvPr>
        </p:nvSpPr>
        <p:spPr/>
        <p:txBody>
          <a:bodyPr/>
          <a:lstStyle/>
          <a:p>
            <a:fld id="{E41B3D22-F502-4A52-A06E-717BD3D70E2C}" type="slidenum">
              <a:rPr lang="en-US" smtClean="0"/>
              <a:t>15</a:t>
            </a:fld>
            <a:endParaRPr lang="en-US"/>
          </a:p>
        </p:txBody>
      </p:sp>
      <p:sp>
        <p:nvSpPr>
          <p:cNvPr id="5" name="Footer Placeholder 4">
            <a:extLst>
              <a:ext uri="{FF2B5EF4-FFF2-40B4-BE49-F238E27FC236}">
                <a16:creationId xmlns:a16="http://schemas.microsoft.com/office/drawing/2014/main" id="{95D76620-4477-5E62-6D12-4087703650BC}"/>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1496010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Times New Roman" pitchFamily="18" charset="0"/>
                <a:ea typeface="+mn-ea"/>
                <a:cs typeface="+mn-cs"/>
              </a:rPr>
              <a:t>Summary of ERCOT inertia for the previous 10 years. Lowest inertia this year was on March 14th.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Times New Roman" pitchFamily="18" charset="0"/>
                <a:ea typeface="+mn-ea"/>
                <a:cs typeface="+mn-cs"/>
              </a:rPr>
              <a:t>For each box, the central mark (red line) is the median, the edges of the box (in blue) are the 25th and 75th percentiles, the whiskers correspond to +/- 2.7 sigma (i.e., represent 99.3% coverage, assuming the data are normally distributed. The corresponding lowest inertia in each year is given in the</a:t>
            </a:r>
            <a:r>
              <a:rPr lang="en-US" sz="1200" kern="1200" baseline="0" dirty="0">
                <a:solidFill>
                  <a:schemeClr val="tx1"/>
                </a:solidFill>
                <a:effectLst/>
                <a:latin typeface="Times New Roman" pitchFamily="18" charset="0"/>
                <a:ea typeface="+mn-ea"/>
                <a:cs typeface="+mn-cs"/>
              </a:rPr>
              <a:t> table</a:t>
            </a:r>
            <a:r>
              <a:rPr lang="en-US" sz="1200" kern="1200" dirty="0">
                <a:solidFill>
                  <a:schemeClr val="tx1"/>
                </a:solidFill>
                <a:effectLst/>
                <a:latin typeface="Times New Roman" pitchFamily="18" charset="0"/>
                <a:ea typeface="+mn-ea"/>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Times New Roman" pitchFamily="18" charset="0"/>
                <a:ea typeface="+mn-ea"/>
                <a:cs typeface="+mn-cs"/>
              </a:rPr>
              <a:t>The</a:t>
            </a:r>
            <a:r>
              <a:rPr lang="en-US" sz="1200" kern="1200" baseline="0" dirty="0">
                <a:solidFill>
                  <a:schemeClr val="tx1"/>
                </a:solidFill>
                <a:effectLst/>
                <a:latin typeface="Times New Roman" pitchFamily="18" charset="0"/>
                <a:ea typeface="+mn-ea"/>
                <a:cs typeface="+mn-cs"/>
              </a:rPr>
              <a:t> circle on each boxplot is showing inertia during time when highest portion of load was served by wind/solar generation in that year. </a:t>
            </a:r>
            <a:endParaRPr lang="en-US" dirty="0"/>
          </a:p>
          <a:p>
            <a:pPr marL="0" indent="0">
              <a:buFont typeface="Arial" panose="020B0604020202020204" pitchFamily="34" charset="0"/>
              <a:buNone/>
            </a:pPr>
            <a:endParaRPr lang="en-US" sz="1200" dirty="0"/>
          </a:p>
        </p:txBody>
      </p:sp>
      <p:sp>
        <p:nvSpPr>
          <p:cNvPr id="4" name="Slide Number Placeholder 3"/>
          <p:cNvSpPr>
            <a:spLocks noGrp="1"/>
          </p:cNvSpPr>
          <p:nvPr>
            <p:ph type="sldNum" sz="quarter" idx="10"/>
          </p:nvPr>
        </p:nvSpPr>
        <p:spPr/>
        <p:txBody>
          <a:bodyPr/>
          <a:lstStyle/>
          <a:p>
            <a:fld id="{F62AC51D-6DAA-4455-8EA7-D54B64909A85}" type="slidenum">
              <a:rPr lang="en-US" smtClean="0">
                <a:solidFill>
                  <a:prstClr val="black"/>
                </a:solidFill>
              </a:rPr>
              <a:pPr/>
              <a:t>16</a:t>
            </a:fld>
            <a:endParaRPr lang="en-US">
              <a:solidFill>
                <a:prstClr val="black"/>
              </a:solidFill>
            </a:endParaRPr>
          </a:p>
        </p:txBody>
      </p:sp>
    </p:spTree>
    <p:extLst>
      <p:ext uri="{BB962C8B-B14F-4D97-AF65-F5344CB8AC3E}">
        <p14:creationId xmlns:p14="http://schemas.microsoft.com/office/powerpoint/2010/main" val="1317664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t">
              <a:buNone/>
            </a:pPr>
            <a:endParaRPr lang="en-US" dirty="0">
              <a:effectLst/>
              <a:latin typeface="Roboto" panose="02000000000000000000" pitchFamily="2" charset="0"/>
            </a:endParaRPr>
          </a:p>
        </p:txBody>
      </p:sp>
      <p:sp>
        <p:nvSpPr>
          <p:cNvPr id="4" name="Slide Number Placeholder 3"/>
          <p:cNvSpPr>
            <a:spLocks noGrp="1"/>
          </p:cNvSpPr>
          <p:nvPr>
            <p:ph type="sldNum" sz="quarter" idx="10"/>
          </p:nvPr>
        </p:nvSpPr>
        <p:spPr/>
        <p:txBody>
          <a:bodyPr/>
          <a:lstStyle/>
          <a:p>
            <a:fld id="{E41B3D22-F502-4A52-A06E-717BD3D70E2C}" type="slidenum">
              <a:rPr lang="en-US" smtClean="0"/>
              <a:t>2</a:t>
            </a:fld>
            <a:endParaRPr lang="en-US"/>
          </a:p>
        </p:txBody>
      </p:sp>
      <p:sp>
        <p:nvSpPr>
          <p:cNvPr id="5" name="Footer Placeholder 4">
            <a:extLst>
              <a:ext uri="{FF2B5EF4-FFF2-40B4-BE49-F238E27FC236}">
                <a16:creationId xmlns:a16="http://schemas.microsoft.com/office/drawing/2014/main" id="{6978C005-B884-8F65-3B80-A0AAF390A29F}"/>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1940245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1B3D22-F502-4A52-A06E-717BD3D70E2C}" type="slidenum">
              <a:rPr lang="en-US" smtClean="0"/>
              <a:t>3</a:t>
            </a:fld>
            <a:endParaRPr lang="en-US"/>
          </a:p>
        </p:txBody>
      </p:sp>
      <p:sp>
        <p:nvSpPr>
          <p:cNvPr id="5" name="Footer Placeholder 4">
            <a:extLst>
              <a:ext uri="{FF2B5EF4-FFF2-40B4-BE49-F238E27FC236}">
                <a16:creationId xmlns:a16="http://schemas.microsoft.com/office/drawing/2014/main" id="{6AD54D94-D0EF-42F7-C19C-F849FD69722D}"/>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35390725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41B3D22-F502-4A52-A06E-717BD3D70E2C}" type="slidenum">
              <a:rPr lang="en-US" smtClean="0"/>
              <a:t>4</a:t>
            </a:fld>
            <a:endParaRPr lang="en-US"/>
          </a:p>
        </p:txBody>
      </p:sp>
      <p:sp>
        <p:nvSpPr>
          <p:cNvPr id="5" name="Footer Placeholder 4">
            <a:extLst>
              <a:ext uri="{FF2B5EF4-FFF2-40B4-BE49-F238E27FC236}">
                <a16:creationId xmlns:a16="http://schemas.microsoft.com/office/drawing/2014/main" id="{C178AED4-0AD4-6D46-1D8F-8BEF6E009C65}"/>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20943930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12 month rolling average CPS1 score is </a:t>
            </a:r>
            <a:r>
              <a:rPr lang="en-US" sz="1800" dirty="0">
                <a:effectLst/>
                <a:latin typeface="Calibri" panose="020F0502020204030204" pitchFamily="34" charset="0"/>
                <a:ea typeface="Calibri" panose="020F0502020204030204" pitchFamily="34" charset="0"/>
              </a:rPr>
              <a:t>181.08</a:t>
            </a:r>
            <a:r>
              <a:rPr lang="en-US" sz="1200" b="0" dirty="0">
                <a:solidFill>
                  <a:schemeClr val="accent2"/>
                </a:solidFill>
              </a:rPr>
              <a:t> </a:t>
            </a:r>
            <a:r>
              <a:rPr lang="en-US" dirty="0"/>
              <a:t>which is continuing the increasing trend of CPS1 scores.</a:t>
            </a:r>
          </a:p>
        </p:txBody>
      </p:sp>
      <p:sp>
        <p:nvSpPr>
          <p:cNvPr id="4" name="Footer Placeholder 3"/>
          <p:cNvSpPr>
            <a:spLocks noGrp="1"/>
          </p:cNvSpPr>
          <p:nvPr>
            <p:ph type="ftr" sz="quarter" idx="4"/>
          </p:nvPr>
        </p:nvSpPr>
        <p:spPr/>
        <p:txBody>
          <a:bodyPr/>
          <a:lstStyle/>
          <a:p>
            <a:r>
              <a:rPr lang="en-US"/>
              <a:t>jgfyhj</a:t>
            </a:r>
          </a:p>
        </p:txBody>
      </p:sp>
      <p:sp>
        <p:nvSpPr>
          <p:cNvPr id="5" name="Slide Number Placeholder 4"/>
          <p:cNvSpPr>
            <a:spLocks noGrp="1"/>
          </p:cNvSpPr>
          <p:nvPr>
            <p:ph type="sldNum" sz="quarter" idx="5"/>
          </p:nvPr>
        </p:nvSpPr>
        <p:spPr/>
        <p:txBody>
          <a:bodyPr/>
          <a:lstStyle/>
          <a:p>
            <a:fld id="{E41B3D22-F502-4A52-A06E-717BD3D70E2C}" type="slidenum">
              <a:rPr lang="en-US" smtClean="0"/>
              <a:t>6</a:t>
            </a:fld>
            <a:endParaRPr lang="en-US"/>
          </a:p>
        </p:txBody>
      </p:sp>
    </p:spTree>
    <p:extLst>
      <p:ext uri="{BB962C8B-B14F-4D97-AF65-F5344CB8AC3E}">
        <p14:creationId xmlns:p14="http://schemas.microsoft.com/office/powerpoint/2010/main" val="28061937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800" dirty="0">
                <a:solidFill>
                  <a:schemeClr val="accent2"/>
                </a:solidFill>
              </a:rPr>
              <a:t>A More granular look at last 15 years of RMS1 by month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3200" b="0" i="0" u="none" strike="noStrike" dirty="0">
                <a:solidFill>
                  <a:srgbClr val="000000"/>
                </a:solidFill>
                <a:effectLst/>
                <a:latin typeface="Calibri" panose="020F0502020204030204" pitchFamily="34" charset="0"/>
              </a:rPr>
              <a:t>11.39</a:t>
            </a:r>
            <a:r>
              <a:rPr lang="en-US" sz="2800" dirty="0"/>
              <a:t> </a:t>
            </a:r>
            <a:r>
              <a:rPr lang="en-US" sz="2800" dirty="0" err="1"/>
              <a:t>mHz</a:t>
            </a:r>
            <a:r>
              <a:rPr lang="en-US" sz="2800" dirty="0"/>
              <a:t> on avg for May 2026</a:t>
            </a:r>
          </a:p>
          <a:p>
            <a:endParaRPr lang="en-US" dirty="0"/>
          </a:p>
        </p:txBody>
      </p:sp>
      <p:sp>
        <p:nvSpPr>
          <p:cNvPr id="4" name="Slide Number Placeholder 3"/>
          <p:cNvSpPr>
            <a:spLocks noGrp="1"/>
          </p:cNvSpPr>
          <p:nvPr>
            <p:ph type="sldNum" sz="quarter" idx="5"/>
          </p:nvPr>
        </p:nvSpPr>
        <p:spPr/>
        <p:txBody>
          <a:bodyPr/>
          <a:lstStyle/>
          <a:p>
            <a:fld id="{E41B3D22-F502-4A52-A06E-717BD3D70E2C}" type="slidenum">
              <a:rPr lang="en-US" smtClean="0"/>
              <a:t>7</a:t>
            </a:fld>
            <a:endParaRPr lang="en-US"/>
          </a:p>
        </p:txBody>
      </p:sp>
      <p:sp>
        <p:nvSpPr>
          <p:cNvPr id="5" name="Footer Placeholder 4">
            <a:extLst>
              <a:ext uri="{FF2B5EF4-FFF2-40B4-BE49-F238E27FC236}">
                <a16:creationId xmlns:a16="http://schemas.microsoft.com/office/drawing/2014/main" id="{897F9A09-CAD5-0BFC-E8C0-92B8EB23FEEF}"/>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42560442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Comparison of frequency profile between May 2025 and May 2026.</a:t>
            </a:r>
            <a:endParaRPr lang="en-US" b="1" strike="noStrike" dirty="0"/>
          </a:p>
        </p:txBody>
      </p:sp>
      <p:sp>
        <p:nvSpPr>
          <p:cNvPr id="4" name="Slide Number Placeholder 3"/>
          <p:cNvSpPr>
            <a:spLocks noGrp="1"/>
          </p:cNvSpPr>
          <p:nvPr>
            <p:ph type="sldNum" sz="quarter" idx="5"/>
          </p:nvPr>
        </p:nvSpPr>
        <p:spPr/>
        <p:txBody>
          <a:bodyPr/>
          <a:lstStyle/>
          <a:p>
            <a:fld id="{E41B3D22-F502-4A52-A06E-717BD3D70E2C}" type="slidenum">
              <a:rPr lang="en-US" smtClean="0"/>
              <a:t>8</a:t>
            </a:fld>
            <a:endParaRPr lang="en-US"/>
          </a:p>
        </p:txBody>
      </p:sp>
      <p:sp>
        <p:nvSpPr>
          <p:cNvPr id="5" name="Footer Placeholder 4">
            <a:extLst>
              <a:ext uri="{FF2B5EF4-FFF2-40B4-BE49-F238E27FC236}">
                <a16:creationId xmlns:a16="http://schemas.microsoft.com/office/drawing/2014/main" id="{FD948248-55BD-6ABF-A6AF-1D457D153391}"/>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106646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trike="noStrike" baseline="0" dirty="0"/>
              <a:t>No time error corrections in the month of May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41B3D22-F502-4A52-A06E-717BD3D70E2C}" type="slidenum">
              <a:rPr lang="en-US" smtClean="0"/>
              <a:t>9</a:t>
            </a:fld>
            <a:endParaRPr lang="en-US"/>
          </a:p>
        </p:txBody>
      </p:sp>
      <p:sp>
        <p:nvSpPr>
          <p:cNvPr id="5" name="Footer Placeholder 4">
            <a:extLst>
              <a:ext uri="{FF2B5EF4-FFF2-40B4-BE49-F238E27FC236}">
                <a16:creationId xmlns:a16="http://schemas.microsoft.com/office/drawing/2014/main" id="{6995AEFB-EE39-3156-2DBD-F409CD0F5F51}"/>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3476309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b="0" i="0" u="none" strike="noStrike" dirty="0">
                <a:effectLst/>
                <a:latin typeface="Arial" panose="020B0604020202020204" pitchFamily="34" charset="0"/>
              </a:rPr>
              <a:t>41,854,415</a:t>
            </a:r>
            <a:r>
              <a:rPr lang="en-US" sz="1200" dirty="0"/>
              <a:t> </a:t>
            </a:r>
            <a:r>
              <a:rPr lang="en-US" sz="1000" b="1" dirty="0">
                <a:solidFill>
                  <a:schemeClr val="accent2"/>
                </a:solidFill>
              </a:rPr>
              <a:t>MWh</a:t>
            </a:r>
          </a:p>
        </p:txBody>
      </p:sp>
      <p:sp>
        <p:nvSpPr>
          <p:cNvPr id="4" name="Slide Number Placeholder 3"/>
          <p:cNvSpPr>
            <a:spLocks noGrp="1"/>
          </p:cNvSpPr>
          <p:nvPr>
            <p:ph type="sldNum" sz="quarter" idx="10"/>
          </p:nvPr>
        </p:nvSpPr>
        <p:spPr/>
        <p:txBody>
          <a:bodyPr/>
          <a:lstStyle/>
          <a:p>
            <a:fld id="{E41B3D22-F502-4A52-A06E-717BD3D70E2C}" type="slidenum">
              <a:rPr lang="en-US" smtClean="0"/>
              <a:t>10</a:t>
            </a:fld>
            <a:endParaRPr lang="en-US"/>
          </a:p>
        </p:txBody>
      </p:sp>
      <p:sp>
        <p:nvSpPr>
          <p:cNvPr id="5" name="Footer Placeholder 4">
            <a:extLst>
              <a:ext uri="{FF2B5EF4-FFF2-40B4-BE49-F238E27FC236}">
                <a16:creationId xmlns:a16="http://schemas.microsoft.com/office/drawing/2014/main" id="{82252087-552E-7C05-3A93-5D663719B0D6}"/>
              </a:ext>
            </a:extLst>
          </p:cNvPr>
          <p:cNvSpPr>
            <a:spLocks noGrp="1"/>
          </p:cNvSpPr>
          <p:nvPr>
            <p:ph type="ftr" sz="quarter" idx="4"/>
          </p:nvPr>
        </p:nvSpPr>
        <p:spPr/>
        <p:txBody>
          <a:bodyPr/>
          <a:lstStyle/>
          <a:p>
            <a:r>
              <a:rPr lang="en-US"/>
              <a:t>jgfyhj</a:t>
            </a:r>
          </a:p>
        </p:txBody>
      </p:sp>
    </p:spTree>
    <p:extLst>
      <p:ext uri="{BB962C8B-B14F-4D97-AF65-F5344CB8AC3E}">
        <p14:creationId xmlns:p14="http://schemas.microsoft.com/office/powerpoint/2010/main" val="2428618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79664" y="828675"/>
            <a:ext cx="8229600" cy="511651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8" name="Straight Connector 7"/>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2" name="Title 1">
            <a:extLst>
              <a:ext uri="{FF2B5EF4-FFF2-40B4-BE49-F238E27FC236}">
                <a16:creationId xmlns:a16="http://schemas.microsoft.com/office/drawing/2014/main" id="{9F2E2E1B-715B-2E2E-1C71-F3161839E7B5}"/>
              </a:ext>
            </a:extLst>
          </p:cNvPr>
          <p:cNvSpPr>
            <a:spLocks noGrp="1"/>
          </p:cNvSpPr>
          <p:nvPr>
            <p:ph type="title"/>
          </p:nvPr>
        </p:nvSpPr>
        <p:spPr/>
        <p:txBody>
          <a:bodyPr/>
          <a:lstStyle/>
          <a:p>
            <a:r>
              <a:rPr lang="en-US" dirty="0"/>
              <a:t>Click to edit Master title style</a:t>
            </a:r>
          </a:p>
        </p:txBody>
      </p:sp>
    </p:spTree>
    <p:extLst>
      <p:ext uri="{BB962C8B-B14F-4D97-AF65-F5344CB8AC3E}">
        <p14:creationId xmlns:p14="http://schemas.microsoft.com/office/powerpoint/2010/main" val="4282101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Only">
    <p:spTree>
      <p:nvGrpSpPr>
        <p:cNvPr id="1" name=""/>
        <p:cNvGrpSpPr/>
        <p:nvPr/>
      </p:nvGrpSpPr>
      <p:grpSpPr>
        <a:xfrm>
          <a:off x="0" y="0"/>
          <a:ext cx="0" cy="0"/>
          <a:chOff x="0" y="0"/>
          <a:chExt cx="0" cy="0"/>
        </a:xfrm>
      </p:grpSpPr>
      <p:cxnSp>
        <p:nvCxnSpPr>
          <p:cNvPr id="7" name="Straight Connector 6"/>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userDrawn="1"/>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1084712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379664" y="828675"/>
            <a:ext cx="8229600" cy="51165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8" name="Straight Connector 7"/>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9"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2" name="Title Placeholder 1"/>
          <p:cNvSpPr>
            <a:spLocks noGrp="1"/>
          </p:cNvSpPr>
          <p:nvPr>
            <p:ph type="title"/>
          </p:nvPr>
        </p:nvSpPr>
        <p:spPr>
          <a:xfrm>
            <a:off x="379664" y="179143"/>
            <a:ext cx="8459536"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14010792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40709682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71475" y="8001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562475" y="8001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0"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3" name="Title Placeholder 1"/>
          <p:cNvSpPr>
            <a:spLocks noGrp="1"/>
          </p:cNvSpPr>
          <p:nvPr>
            <p:ph type="title"/>
          </p:nvPr>
        </p:nvSpPr>
        <p:spPr>
          <a:xfrm>
            <a:off x="371475" y="179143"/>
            <a:ext cx="8459536"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11299720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9664" y="9255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379664" y="1565275"/>
            <a:ext cx="4040188" cy="43703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9255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1565275"/>
            <a:ext cx="4041775" cy="43703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1" name="Straight Connector 10"/>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2"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5" name="Title Placeholder 1"/>
          <p:cNvSpPr>
            <a:spLocks noGrp="1"/>
          </p:cNvSpPr>
          <p:nvPr>
            <p:ph type="title"/>
          </p:nvPr>
        </p:nvSpPr>
        <p:spPr>
          <a:xfrm>
            <a:off x="379664" y="179143"/>
            <a:ext cx="8459536"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3449005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cxnSp>
        <p:nvCxnSpPr>
          <p:cNvPr id="7" name="Straight Connector 6"/>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userDrawn="1"/>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30481478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31460133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71474"/>
            <a:ext cx="3008313" cy="8921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371474"/>
            <a:ext cx="5111750" cy="558323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26365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2134221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3476971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71475" y="8001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562475" y="800100"/>
            <a:ext cx="40386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9" name="Straight Connector 8"/>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0"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3" name="Title Placeholder 1"/>
          <p:cNvSpPr>
            <a:spLocks noGrp="1"/>
          </p:cNvSpPr>
          <p:nvPr>
            <p:ph type="title"/>
          </p:nvPr>
        </p:nvSpPr>
        <p:spPr>
          <a:xfrm>
            <a:off x="371475" y="179143"/>
            <a:ext cx="8459536"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4739633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79664" y="9255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379664" y="1565275"/>
            <a:ext cx="4040188" cy="43703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9255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645025" y="1565275"/>
            <a:ext cx="4041775" cy="43703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11" name="Straight Connector 10"/>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2"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5" name="Title Placeholder 1"/>
          <p:cNvSpPr>
            <a:spLocks noGrp="1"/>
          </p:cNvSpPr>
          <p:nvPr>
            <p:ph type="title"/>
          </p:nvPr>
        </p:nvSpPr>
        <p:spPr>
          <a:xfrm>
            <a:off x="379664" y="179143"/>
            <a:ext cx="8459536"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1065224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cxnSp>
        <p:nvCxnSpPr>
          <p:cNvPr id="7" name="Straight Connector 6"/>
          <p:cNvCxnSpPr/>
          <p:nvPr userDrawn="1"/>
        </p:nvCxnSpPr>
        <p:spPr>
          <a:xfrm>
            <a:off x="247650" y="640808"/>
            <a:ext cx="8648700" cy="0"/>
          </a:xfrm>
          <a:prstGeom prst="line">
            <a:avLst/>
          </a:prstGeom>
          <a:ln w="15875">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8" name="Slide Number Placeholder 6"/>
          <p:cNvSpPr txBox="1">
            <a:spLocks/>
          </p:cNvSpPr>
          <p:nvPr userDrawn="1"/>
        </p:nvSpPr>
        <p:spPr>
          <a:xfrm>
            <a:off x="6705600" y="6202150"/>
            <a:ext cx="2133600" cy="182562"/>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
        <p:nvSpPr>
          <p:cNvPr id="11" name="Title Placeholder 1"/>
          <p:cNvSpPr>
            <a:spLocks noGrp="1"/>
          </p:cNvSpPr>
          <p:nvPr>
            <p:ph type="title"/>
          </p:nvPr>
        </p:nvSpPr>
        <p:spPr>
          <a:xfrm>
            <a:off x="379663" y="179143"/>
            <a:ext cx="8458200" cy="461665"/>
          </a:xfrm>
          <a:prstGeom prst="rect">
            <a:avLst/>
          </a:prstGeom>
        </p:spPr>
        <p:txBody>
          <a:bodyPr vert="horz" lIns="91440" tIns="45720" rIns="91440" bIns="45720" rtlCol="0" anchor="ctr">
            <a:noAutofit/>
          </a:bodyPr>
          <a:lstStyle>
            <a:lvl1pPr algn="l">
              <a:defRPr sz="2400" b="1"/>
            </a:lvl1pPr>
          </a:lstStyle>
          <a:p>
            <a:r>
              <a:rPr lang="en-US" dirty="0"/>
              <a:t>Click to edit Master title style</a:t>
            </a:r>
          </a:p>
        </p:txBody>
      </p:sp>
    </p:spTree>
    <p:extLst>
      <p:ext uri="{BB962C8B-B14F-4D97-AF65-F5344CB8AC3E}">
        <p14:creationId xmlns:p14="http://schemas.microsoft.com/office/powerpoint/2010/main" val="37527874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4292540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371474"/>
            <a:ext cx="3008313" cy="8921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371474"/>
            <a:ext cx="5111750" cy="558323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57200" y="126365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1910844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Cover Pag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66311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1_Cover Page">
    <p:spTree>
      <p:nvGrpSpPr>
        <p:cNvPr id="1" name=""/>
        <p:cNvGrpSpPr/>
        <p:nvPr/>
      </p:nvGrpSpPr>
      <p:grpSpPr>
        <a:xfrm>
          <a:off x="0" y="0"/>
          <a:ext cx="0" cy="0"/>
          <a:chOff x="0" y="0"/>
          <a:chExt cx="0" cy="0"/>
        </a:xfrm>
      </p:grpSpPr>
      <p:sp>
        <p:nvSpPr>
          <p:cNvPr id="2" name="Slide Number Placeholder 6"/>
          <p:cNvSpPr txBox="1">
            <a:spLocks/>
          </p:cNvSpPr>
          <p:nvPr userDrawn="1"/>
        </p:nvSpPr>
        <p:spPr>
          <a:xfrm>
            <a:off x="6705600" y="6068799"/>
            <a:ext cx="2133600" cy="365125"/>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2066355A-084C-D24E-9AD2-7E4FC41EA627}" type="slidenum">
              <a:rPr lang="en-US" smtClean="0">
                <a:solidFill>
                  <a:schemeClr val="tx1"/>
                </a:solidFill>
              </a:rPr>
              <a:pPr/>
              <a:t>‹#›</a:t>
            </a:fld>
            <a:endParaRPr lang="en-US" dirty="0">
              <a:solidFill>
                <a:schemeClr val="tx1"/>
              </a:solidFill>
            </a:endParaRPr>
          </a:p>
        </p:txBody>
      </p:sp>
    </p:spTree>
    <p:extLst>
      <p:ext uri="{BB962C8B-B14F-4D97-AF65-F5344CB8AC3E}">
        <p14:creationId xmlns:p14="http://schemas.microsoft.com/office/powerpoint/2010/main" val="14733480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slideLayout" Target="../slideLayouts/slideLayout9.xml"/><Relationship Id="rId1" Type="http://schemas.openxmlformats.org/officeDocument/2006/relationships/slideLayout" Target="../slideLayouts/slideLayout8.xml"/><Relationship Id="rId5" Type="http://schemas.openxmlformats.org/officeDocument/2006/relationships/image" Target="../media/image1.png"/><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4" Type="http://schemas.openxmlformats.org/officeDocument/2006/relationships/slideLayout" Target="../slideLayouts/slideLayout1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33337" y="-138112"/>
            <a:ext cx="9210675" cy="713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Box 7"/>
          <p:cNvSpPr txBox="1"/>
          <p:nvPr userDrawn="1"/>
        </p:nvSpPr>
        <p:spPr>
          <a:xfrm>
            <a:off x="1022545" y="6010274"/>
            <a:ext cx="6867526" cy="415498"/>
          </a:xfrm>
          <a:prstGeom prst="rect">
            <a:avLst/>
          </a:prstGeom>
          <a:noFill/>
        </p:spPr>
        <p:txBody>
          <a:bodyPr wrap="square" rtlCol="0">
            <a:spAutoFit/>
          </a:bodyPr>
          <a:lstStyle/>
          <a:p>
            <a:pPr algn="l"/>
            <a:r>
              <a:rPr lang="en-US" sz="1050" b="1" dirty="0"/>
              <a:t>ROS</a:t>
            </a:r>
          </a:p>
          <a:p>
            <a:pPr algn="l"/>
            <a:r>
              <a:rPr lang="en-US" sz="1050" dirty="0"/>
              <a:t>07/09/26</a:t>
            </a:r>
          </a:p>
        </p:txBody>
      </p:sp>
    </p:spTree>
    <p:extLst>
      <p:ext uri="{BB962C8B-B14F-4D97-AF65-F5344CB8AC3E}">
        <p14:creationId xmlns:p14="http://schemas.microsoft.com/office/powerpoint/2010/main" val="4158016387"/>
      </p:ext>
    </p:extLst>
  </p:cSld>
  <p:clrMap bg1="lt1" tx1="dk1" bg2="lt2" tx2="dk2" accent1="accent1" accent2="accent2" accent3="accent3" accent4="accent4" accent5="accent5" accent6="accent6" hlink="hlink" folHlink="folHlink"/>
  <p:sldLayoutIdLst>
    <p:sldLayoutId id="2147493490" r:id="rId1"/>
    <p:sldLayoutId id="2147493491" r:id="rId2"/>
    <p:sldLayoutId id="2147493492" r:id="rId3"/>
    <p:sldLayoutId id="2147493493" r:id="rId4"/>
    <p:sldLayoutId id="2147493494" r:id="rId5"/>
    <p:sldLayoutId id="2147493495" r:id="rId6"/>
    <p:sldLayoutId id="2147493496" r:id="rId7"/>
  </p:sldLayoutIdLst>
  <p:hf sldNum="0"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2"/>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33337" y="-138112"/>
            <a:ext cx="9210675" cy="713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Date Placeholder 3"/>
          <p:cNvSpPr>
            <a:spLocks noGrp="1"/>
          </p:cNvSpPr>
          <p:nvPr>
            <p:ph type="dt" sz="half" idx="2"/>
          </p:nvPr>
        </p:nvSpPr>
        <p:spPr>
          <a:xfrm>
            <a:off x="457200" y="5975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5D04F9-0A22-4C4A-8FCA-B99C146FCA19}" type="datetime1">
              <a:rPr lang="en-US" smtClean="0"/>
              <a:t>7/1/2026</a:t>
            </a:fld>
            <a:endParaRPr lang="en-US" dirty="0"/>
          </a:p>
        </p:txBody>
      </p:sp>
      <p:sp>
        <p:nvSpPr>
          <p:cNvPr id="6" name="Slide Number Placeholder 5"/>
          <p:cNvSpPr>
            <a:spLocks noGrp="1"/>
          </p:cNvSpPr>
          <p:nvPr>
            <p:ph type="sldNum" sz="quarter" idx="4"/>
          </p:nvPr>
        </p:nvSpPr>
        <p:spPr>
          <a:xfrm>
            <a:off x="6553200" y="5975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E1B48D-6708-5141-8A45-C2E8F9E83312}" type="slidenum">
              <a:rPr lang="en-US" smtClean="0"/>
              <a:t>‹#›</a:t>
            </a:fld>
            <a:endParaRPr lang="en-US" dirty="0"/>
          </a:p>
        </p:txBody>
      </p:sp>
    </p:spTree>
    <p:extLst>
      <p:ext uri="{BB962C8B-B14F-4D97-AF65-F5344CB8AC3E}">
        <p14:creationId xmlns:p14="http://schemas.microsoft.com/office/powerpoint/2010/main" val="3663339703"/>
      </p:ext>
    </p:extLst>
  </p:cSld>
  <p:clrMap bg1="lt1" tx1="dk1" bg2="lt2" tx2="dk2" accent1="accent1" accent2="accent2" accent3="accent3" accent4="accent4" accent5="accent5" accent6="accent6" hlink="hlink" folHlink="folHlink"/>
  <p:sldLayoutIdLst>
    <p:sldLayoutId id="2147493474" r:id="rId1"/>
    <p:sldLayoutId id="2147493475" r:id="rId2"/>
    <p:sldLayoutId id="2147493476" r:id="rId3"/>
  </p:sldLayoutIdLst>
  <p:hf sldNum="0"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33337" y="-138112"/>
            <a:ext cx="9210675" cy="7134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extBox 7"/>
          <p:cNvSpPr txBox="1"/>
          <p:nvPr userDrawn="1"/>
        </p:nvSpPr>
        <p:spPr>
          <a:xfrm>
            <a:off x="1022545" y="6010274"/>
            <a:ext cx="6867526" cy="738664"/>
          </a:xfrm>
          <a:prstGeom prst="rect">
            <a:avLst/>
          </a:prstGeom>
          <a:noFill/>
        </p:spPr>
        <p:txBody>
          <a:bodyPr wrap="square" rtlCol="0">
            <a:spAutoFit/>
          </a:bodyPr>
          <a:lstStyle/>
          <a:p>
            <a:pPr algn="l"/>
            <a:r>
              <a:rPr lang="en-US" sz="1050" b="1" dirty="0"/>
              <a:t>ROS</a:t>
            </a:r>
          </a:p>
          <a:p>
            <a:pPr algn="l"/>
            <a:r>
              <a:rPr lang="en-US" sz="1050" dirty="0"/>
              <a:t>03/05/2026</a:t>
            </a:r>
          </a:p>
          <a:p>
            <a:pPr algn="l"/>
            <a:endParaRPr lang="en-US" sz="1050" dirty="0"/>
          </a:p>
          <a:p>
            <a:pPr algn="l"/>
            <a:endParaRPr lang="en-US" sz="1050" dirty="0"/>
          </a:p>
        </p:txBody>
      </p:sp>
    </p:spTree>
    <p:extLst>
      <p:ext uri="{BB962C8B-B14F-4D97-AF65-F5344CB8AC3E}">
        <p14:creationId xmlns:p14="http://schemas.microsoft.com/office/powerpoint/2010/main" val="541434687"/>
      </p:ext>
    </p:extLst>
  </p:cSld>
  <p:clrMap bg1="lt1" tx1="dk1" bg2="lt2" tx2="dk2" accent1="accent1" accent2="accent2" accent3="accent3" accent4="accent4" accent5="accent5" accent6="accent6" hlink="hlink" folHlink="folHlink"/>
  <p:sldLayoutIdLst>
    <p:sldLayoutId id="2147493498" r:id="rId1"/>
    <p:sldLayoutId id="2147493499" r:id="rId2"/>
    <p:sldLayoutId id="2147493500" r:id="rId3"/>
    <p:sldLayoutId id="2147493501" r:id="rId4"/>
    <p:sldLayoutId id="2147493502" r:id="rId5"/>
    <p:sldLayoutId id="2147493503" r:id="rId6"/>
    <p:sldLayoutId id="2147493504" r:id="rId7"/>
  </p:sldLayoutIdLst>
  <p:hf sldNum="0" hdr="0" ft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787400" y="2804577"/>
            <a:ext cx="7543800" cy="2586136"/>
            <a:chOff x="787400" y="1852613"/>
            <a:chExt cx="7543800" cy="2586136"/>
          </a:xfrm>
        </p:grpSpPr>
        <p:sp>
          <p:nvSpPr>
            <p:cNvPr id="10" name="TextBox 9"/>
            <p:cNvSpPr txBox="1"/>
            <p:nvPr/>
          </p:nvSpPr>
          <p:spPr>
            <a:xfrm>
              <a:off x="787400" y="2130425"/>
              <a:ext cx="7543800" cy="2308324"/>
            </a:xfrm>
            <a:prstGeom prst="rect">
              <a:avLst/>
            </a:prstGeom>
            <a:noFill/>
          </p:spPr>
          <p:txBody>
            <a:bodyPr wrap="square" rtlCol="0">
              <a:spAutoFit/>
            </a:bodyPr>
            <a:lstStyle/>
            <a:p>
              <a:r>
                <a:rPr lang="en-US" sz="3200" b="1" dirty="0"/>
                <a:t>PDCWG Report to ROS </a:t>
              </a:r>
            </a:p>
            <a:p>
              <a:endParaRPr lang="en-US" b="1" dirty="0"/>
            </a:p>
            <a:p>
              <a:r>
                <a:rPr lang="en-US" sz="2000" dirty="0"/>
                <a:t>Chair: Paul Messmann</a:t>
              </a:r>
            </a:p>
            <a:p>
              <a:r>
                <a:rPr lang="en-US" sz="2000" dirty="0"/>
                <a:t>Vice Chair: Open (</a:t>
              </a:r>
              <a:r>
                <a:rPr lang="en-US" dirty="0"/>
                <a:t>ERCOT Interim)</a:t>
              </a:r>
              <a:endParaRPr lang="en-US" sz="1800" dirty="0"/>
            </a:p>
            <a:p>
              <a:endParaRPr lang="en-US" dirty="0"/>
            </a:p>
            <a:p>
              <a:r>
                <a:rPr lang="en-US" dirty="0"/>
                <a:t>ROS</a:t>
              </a:r>
            </a:p>
            <a:p>
              <a:r>
                <a:rPr lang="en-US" dirty="0"/>
                <a:t>July 9</a:t>
              </a:r>
              <a:r>
                <a:rPr lang="en-US" baseline="30000" dirty="0"/>
                <a:t>th</a:t>
              </a:r>
              <a:r>
                <a:rPr lang="en-US" dirty="0"/>
                <a:t>, 2026</a:t>
              </a:r>
            </a:p>
          </p:txBody>
        </p:sp>
        <p:cxnSp>
          <p:nvCxnSpPr>
            <p:cNvPr id="13" name="Straight Connector 12"/>
            <p:cNvCxnSpPr/>
            <p:nvPr/>
          </p:nvCxnSpPr>
          <p:spPr>
            <a:xfrm flipV="1">
              <a:off x="787400" y="1852613"/>
              <a:ext cx="6286500" cy="12700"/>
            </a:xfrm>
            <a:prstGeom prst="line">
              <a:avLst/>
            </a:prstGeom>
            <a:ln>
              <a:solidFill>
                <a:srgbClr val="00385E"/>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4697979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3200" dirty="0"/>
              <a:t>ERCOT Total Energy</a:t>
            </a:r>
          </a:p>
        </p:txBody>
      </p:sp>
      <p:pic>
        <p:nvPicPr>
          <p:cNvPr id="2" name="Picture 1">
            <a:extLst>
              <a:ext uri="{FF2B5EF4-FFF2-40B4-BE49-F238E27FC236}">
                <a16:creationId xmlns:a16="http://schemas.microsoft.com/office/drawing/2014/main" id="{D7BDF971-C9C4-7B0B-5010-7122579F878D}"/>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121693" y="840241"/>
            <a:ext cx="6975477" cy="5066802"/>
          </a:xfrm>
          <a:prstGeom prst="rect">
            <a:avLst/>
          </a:prstGeom>
        </p:spPr>
      </p:pic>
    </p:spTree>
    <p:extLst>
      <p:ext uri="{BB962C8B-B14F-4D97-AF65-F5344CB8AC3E}">
        <p14:creationId xmlns:p14="http://schemas.microsoft.com/office/powerpoint/2010/main" val="4276633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3200" dirty="0"/>
              <a:t>ERCOT Total Energy from Wind Generation</a:t>
            </a:r>
          </a:p>
        </p:txBody>
      </p:sp>
      <p:pic>
        <p:nvPicPr>
          <p:cNvPr id="4" name="Picture 3">
            <a:extLst>
              <a:ext uri="{FF2B5EF4-FFF2-40B4-BE49-F238E27FC236}">
                <a16:creationId xmlns:a16="http://schemas.microsoft.com/office/drawing/2014/main" id="{2D14ACAF-000A-45E6-8E92-E88039BEE8E4}"/>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044088" y="798348"/>
            <a:ext cx="7130685" cy="5179542"/>
          </a:xfrm>
          <a:prstGeom prst="rect">
            <a:avLst/>
          </a:prstGeom>
        </p:spPr>
      </p:pic>
    </p:spTree>
    <p:extLst>
      <p:ext uri="{BB962C8B-B14F-4D97-AF65-F5344CB8AC3E}">
        <p14:creationId xmlns:p14="http://schemas.microsoft.com/office/powerpoint/2010/main" val="2889710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3200" dirty="0"/>
              <a:t>ERCOT % Energy from Wind Generation</a:t>
            </a:r>
          </a:p>
        </p:txBody>
      </p:sp>
      <p:pic>
        <p:nvPicPr>
          <p:cNvPr id="2" name="Picture 1">
            <a:extLst>
              <a:ext uri="{FF2B5EF4-FFF2-40B4-BE49-F238E27FC236}">
                <a16:creationId xmlns:a16="http://schemas.microsoft.com/office/drawing/2014/main" id="{F771A012-6B6B-3E8B-14D1-DE03F51A5223}"/>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098246" y="878568"/>
            <a:ext cx="7022370" cy="5100864"/>
          </a:xfrm>
          <a:prstGeom prst="rect">
            <a:avLst/>
          </a:prstGeom>
        </p:spPr>
      </p:pic>
    </p:spTree>
    <p:extLst>
      <p:ext uri="{BB962C8B-B14F-4D97-AF65-F5344CB8AC3E}">
        <p14:creationId xmlns:p14="http://schemas.microsoft.com/office/powerpoint/2010/main" val="2648409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3200" dirty="0"/>
              <a:t>ERCOT Total Energy from Solar Generation</a:t>
            </a:r>
          </a:p>
        </p:txBody>
      </p:sp>
      <p:pic>
        <p:nvPicPr>
          <p:cNvPr id="2" name="Picture 1">
            <a:extLst>
              <a:ext uri="{FF2B5EF4-FFF2-40B4-BE49-F238E27FC236}">
                <a16:creationId xmlns:a16="http://schemas.microsoft.com/office/drawing/2014/main" id="{6E03C93A-6FA8-BB09-841E-7FEA5CFAECBA}"/>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121693" y="844074"/>
            <a:ext cx="6975477" cy="5059137"/>
          </a:xfrm>
          <a:prstGeom prst="rect">
            <a:avLst/>
          </a:prstGeom>
        </p:spPr>
      </p:pic>
    </p:spTree>
    <p:extLst>
      <p:ext uri="{BB962C8B-B14F-4D97-AF65-F5344CB8AC3E}">
        <p14:creationId xmlns:p14="http://schemas.microsoft.com/office/powerpoint/2010/main" val="3645124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3200" dirty="0"/>
              <a:t>ERCOT % Energy from Solar Generation</a:t>
            </a:r>
          </a:p>
        </p:txBody>
      </p:sp>
      <p:pic>
        <p:nvPicPr>
          <p:cNvPr id="2" name="Picture 1">
            <a:extLst>
              <a:ext uri="{FF2B5EF4-FFF2-40B4-BE49-F238E27FC236}">
                <a16:creationId xmlns:a16="http://schemas.microsoft.com/office/drawing/2014/main" id="{4AABBD2C-D15D-905A-E704-0BD43907E11E}"/>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045551" y="844207"/>
            <a:ext cx="7127761" cy="5169584"/>
          </a:xfrm>
          <a:prstGeom prst="rect">
            <a:avLst/>
          </a:prstGeom>
        </p:spPr>
      </p:pic>
    </p:spTree>
    <p:extLst>
      <p:ext uri="{BB962C8B-B14F-4D97-AF65-F5344CB8AC3E}">
        <p14:creationId xmlns:p14="http://schemas.microsoft.com/office/powerpoint/2010/main" val="3482549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3200" dirty="0"/>
              <a:t>ERCOT Daily Minimum System Inertia</a:t>
            </a:r>
          </a:p>
        </p:txBody>
      </p:sp>
      <p:pic>
        <p:nvPicPr>
          <p:cNvPr id="2" name="Picture 1">
            <a:extLst>
              <a:ext uri="{FF2B5EF4-FFF2-40B4-BE49-F238E27FC236}">
                <a16:creationId xmlns:a16="http://schemas.microsoft.com/office/drawing/2014/main" id="{D3582E8C-5B8C-78B8-DB52-6D08E39146E2}"/>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038444" y="840190"/>
            <a:ext cx="7141976" cy="5177618"/>
          </a:xfrm>
          <a:prstGeom prst="rect">
            <a:avLst/>
          </a:prstGeom>
        </p:spPr>
      </p:pic>
    </p:spTree>
    <p:extLst>
      <p:ext uri="{BB962C8B-B14F-4D97-AF65-F5344CB8AC3E}">
        <p14:creationId xmlns:p14="http://schemas.microsoft.com/office/powerpoint/2010/main" val="27741849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949"/>
            <a:ext cx="8458200" cy="497463"/>
          </a:xfrm>
        </p:spPr>
        <p:txBody>
          <a:bodyPr>
            <a:noAutofit/>
          </a:bodyPr>
          <a:lstStyle/>
          <a:p>
            <a:r>
              <a:rPr lang="en-US" sz="3200" dirty="0"/>
              <a:t>Total Inertia 2016-2026</a:t>
            </a:r>
          </a:p>
        </p:txBody>
      </p:sp>
      <p:sp>
        <p:nvSpPr>
          <p:cNvPr id="4" name="Slide Number Placeholder 3"/>
          <p:cNvSpPr>
            <a:spLocks noGrp="1"/>
          </p:cNvSpPr>
          <p:nvPr>
            <p:ph type="sldNum" sz="quarter" idx="4"/>
          </p:nvPr>
        </p:nvSpPr>
        <p:spPr>
          <a:xfrm>
            <a:off x="8610600" y="6561140"/>
            <a:ext cx="457200" cy="2127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1D93BD3E-1E9A-4970-A6F7-E7AC52762E0C}" type="slidenum">
              <a:rPr lang="en-US" smtClean="0"/>
              <a:pPr/>
              <a:t>16</a:t>
            </a:fld>
            <a:endParaRPr lang="en-US">
              <a:solidFill>
                <a:prstClr val="black">
                  <a:tint val="75000"/>
                </a:prstClr>
              </a:solidFill>
            </a:endParaRPr>
          </a:p>
        </p:txBody>
      </p:sp>
      <p:graphicFrame>
        <p:nvGraphicFramePr>
          <p:cNvPr id="6" name="Content Placeholder 7"/>
          <p:cNvGraphicFramePr>
            <a:graphicFrameLocks noGrp="1"/>
          </p:cNvGraphicFramePr>
          <p:nvPr>
            <p:ph idx="1"/>
          </p:nvPr>
        </p:nvGraphicFramePr>
        <p:xfrm>
          <a:off x="197124" y="3619366"/>
          <a:ext cx="8749752" cy="2588222"/>
        </p:xfrm>
        <a:graphic>
          <a:graphicData uri="http://schemas.openxmlformats.org/drawingml/2006/table">
            <a:tbl>
              <a:tblPr firstRow="1" firstCol="1" bandRow="1"/>
              <a:tblGrid>
                <a:gridCol w="1238721">
                  <a:extLst>
                    <a:ext uri="{9D8B030D-6E8A-4147-A177-3AD203B41FA5}">
                      <a16:colId xmlns:a16="http://schemas.microsoft.com/office/drawing/2014/main" val="20000"/>
                    </a:ext>
                  </a:extLst>
                </a:gridCol>
                <a:gridCol w="682821">
                  <a:extLst>
                    <a:ext uri="{9D8B030D-6E8A-4147-A177-3AD203B41FA5}">
                      <a16:colId xmlns:a16="http://schemas.microsoft.com/office/drawing/2014/main" val="20002"/>
                    </a:ext>
                  </a:extLst>
                </a:gridCol>
                <a:gridCol w="682821">
                  <a:extLst>
                    <a:ext uri="{9D8B030D-6E8A-4147-A177-3AD203B41FA5}">
                      <a16:colId xmlns:a16="http://schemas.microsoft.com/office/drawing/2014/main" val="20003"/>
                    </a:ext>
                  </a:extLst>
                </a:gridCol>
                <a:gridCol w="682821">
                  <a:extLst>
                    <a:ext uri="{9D8B030D-6E8A-4147-A177-3AD203B41FA5}">
                      <a16:colId xmlns:a16="http://schemas.microsoft.com/office/drawing/2014/main" val="20004"/>
                    </a:ext>
                  </a:extLst>
                </a:gridCol>
                <a:gridCol w="682821">
                  <a:extLst>
                    <a:ext uri="{9D8B030D-6E8A-4147-A177-3AD203B41FA5}">
                      <a16:colId xmlns:a16="http://schemas.microsoft.com/office/drawing/2014/main" val="20005"/>
                    </a:ext>
                  </a:extLst>
                </a:gridCol>
                <a:gridCol w="682821">
                  <a:extLst>
                    <a:ext uri="{9D8B030D-6E8A-4147-A177-3AD203B41FA5}">
                      <a16:colId xmlns:a16="http://schemas.microsoft.com/office/drawing/2014/main" val="20006"/>
                    </a:ext>
                  </a:extLst>
                </a:gridCol>
                <a:gridCol w="682821">
                  <a:extLst>
                    <a:ext uri="{9D8B030D-6E8A-4147-A177-3AD203B41FA5}">
                      <a16:colId xmlns:a16="http://schemas.microsoft.com/office/drawing/2014/main" val="20007"/>
                    </a:ext>
                  </a:extLst>
                </a:gridCol>
                <a:gridCol w="682821">
                  <a:extLst>
                    <a:ext uri="{9D8B030D-6E8A-4147-A177-3AD203B41FA5}">
                      <a16:colId xmlns:a16="http://schemas.microsoft.com/office/drawing/2014/main" val="20008"/>
                    </a:ext>
                  </a:extLst>
                </a:gridCol>
                <a:gridCol w="682821">
                  <a:extLst>
                    <a:ext uri="{9D8B030D-6E8A-4147-A177-3AD203B41FA5}">
                      <a16:colId xmlns:a16="http://schemas.microsoft.com/office/drawing/2014/main" val="2337587236"/>
                    </a:ext>
                  </a:extLst>
                </a:gridCol>
                <a:gridCol w="682821">
                  <a:extLst>
                    <a:ext uri="{9D8B030D-6E8A-4147-A177-3AD203B41FA5}">
                      <a16:colId xmlns:a16="http://schemas.microsoft.com/office/drawing/2014/main" val="2384336016"/>
                    </a:ext>
                  </a:extLst>
                </a:gridCol>
                <a:gridCol w="682821">
                  <a:extLst>
                    <a:ext uri="{9D8B030D-6E8A-4147-A177-3AD203B41FA5}">
                      <a16:colId xmlns:a16="http://schemas.microsoft.com/office/drawing/2014/main" val="2943866847"/>
                    </a:ext>
                  </a:extLst>
                </a:gridCol>
                <a:gridCol w="682821">
                  <a:extLst>
                    <a:ext uri="{9D8B030D-6E8A-4147-A177-3AD203B41FA5}">
                      <a16:colId xmlns:a16="http://schemas.microsoft.com/office/drawing/2014/main" val="1582310058"/>
                    </a:ext>
                  </a:extLst>
                </a:gridCol>
              </a:tblGrid>
              <a:tr h="481121">
                <a:tc>
                  <a:txBody>
                    <a:bodyPr/>
                    <a:lstStyle/>
                    <a:p>
                      <a:pPr marL="0" marR="0" algn="ctr">
                        <a:spcBef>
                          <a:spcPts val="240"/>
                        </a:spcBef>
                        <a:spcAft>
                          <a:spcPts val="240"/>
                        </a:spcAft>
                        <a:tabLst>
                          <a:tab pos="1355725" algn="l"/>
                        </a:tabLst>
                      </a:pPr>
                      <a:r>
                        <a:rPr lang="en-US" sz="1000" b="1"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Date and Time</a:t>
                      </a:r>
                      <a:endParaRPr lang="en-US" sz="12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a:spcBef>
                          <a:spcPts val="240"/>
                        </a:spcBef>
                        <a:spcAft>
                          <a:spcPts val="240"/>
                        </a:spcAft>
                        <a:tabLst>
                          <a:tab pos="1355725" algn="l"/>
                        </a:tabLst>
                      </a:pPr>
                      <a:r>
                        <a:rPr lang="en-US" sz="95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2016</a:t>
                      </a:r>
                      <a:endParaRPr lang="en-US" sz="95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950"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4/10</a:t>
                      </a:r>
                    </a:p>
                    <a:p>
                      <a:pPr marL="0" marR="0" algn="ctr">
                        <a:spcBef>
                          <a:spcPts val="0"/>
                        </a:spcBef>
                        <a:spcAft>
                          <a:spcPts val="0"/>
                        </a:spcAft>
                      </a:pPr>
                      <a:r>
                        <a:rPr lang="en-US" sz="950" dirty="0">
                          <a:solidFill>
                            <a:srgbClr val="FFFFFF"/>
                          </a:solidFill>
                          <a:effectLst/>
                          <a:latin typeface="Arial" panose="020B0604020202020204" pitchFamily="34" charset="0"/>
                          <a:ea typeface="Calibri" panose="020F0502020204030204" pitchFamily="34" charset="0"/>
                          <a:cs typeface="Times New Roman" panose="02020603050405020304" pitchFamily="18" charset="0"/>
                        </a:rPr>
                        <a:t>2:00 AM</a:t>
                      </a:r>
                      <a:endParaRPr lang="en-US" sz="95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a:spcBef>
                          <a:spcPts val="240"/>
                        </a:spcBef>
                        <a:spcAft>
                          <a:spcPts val="240"/>
                        </a:spcAft>
                        <a:tabLst>
                          <a:tab pos="1355725" algn="l"/>
                        </a:tabLst>
                      </a:pPr>
                      <a:r>
                        <a:rPr lang="en-US" sz="95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2017</a:t>
                      </a:r>
                      <a:endParaRPr lang="en-US" sz="95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tabLst>
                          <a:tab pos="1355725" algn="l"/>
                        </a:tabLst>
                      </a:pPr>
                      <a:r>
                        <a:rPr lang="en-US" sz="95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10/27</a:t>
                      </a:r>
                    </a:p>
                    <a:p>
                      <a:pPr marL="0" marR="0" algn="ctr">
                        <a:spcBef>
                          <a:spcPts val="0"/>
                        </a:spcBef>
                        <a:spcAft>
                          <a:spcPts val="0"/>
                        </a:spcAft>
                        <a:tabLst>
                          <a:tab pos="1355725" algn="l"/>
                        </a:tabLst>
                      </a:pPr>
                      <a:r>
                        <a:rPr lang="en-US" sz="95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4:00 AM</a:t>
                      </a:r>
                      <a:endParaRPr lang="en-US" sz="9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a:spcBef>
                          <a:spcPts val="240"/>
                        </a:spcBef>
                        <a:spcAft>
                          <a:spcPts val="240"/>
                        </a:spcAft>
                        <a:tabLst>
                          <a:tab pos="1355725" algn="l"/>
                        </a:tabLst>
                      </a:pPr>
                      <a:r>
                        <a:rPr lang="en-US" sz="95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2018</a:t>
                      </a:r>
                      <a:endParaRPr lang="en-US" sz="95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defTabSz="914400" rtl="0" eaLnBrk="1" latinLnBrk="0" hangingPunct="1">
                        <a:spcBef>
                          <a:spcPts val="0"/>
                        </a:spcBef>
                        <a:spcAft>
                          <a:spcPts val="0"/>
                        </a:spcAft>
                        <a:tabLst>
                          <a:tab pos="1355725" algn="l"/>
                        </a:tabLst>
                      </a:pPr>
                      <a:r>
                        <a:rPr lang="en-US" sz="95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11/03</a:t>
                      </a:r>
                    </a:p>
                    <a:p>
                      <a:pPr marL="0" marR="0" algn="ctr" defTabSz="914400" rtl="0" eaLnBrk="1" latinLnBrk="0" hangingPunct="1">
                        <a:spcBef>
                          <a:spcPts val="0"/>
                        </a:spcBef>
                        <a:spcAft>
                          <a:spcPts val="0"/>
                        </a:spcAft>
                        <a:tabLst>
                          <a:tab pos="1355725" algn="l"/>
                        </a:tabLst>
                      </a:pPr>
                      <a:r>
                        <a:rPr lang="en-US" sz="95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3:30 AM</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defTabSz="914400" rtl="0" eaLnBrk="1" latinLnBrk="0" hangingPunct="1">
                        <a:spcBef>
                          <a:spcPts val="240"/>
                        </a:spcBef>
                        <a:spcAft>
                          <a:spcPts val="240"/>
                        </a:spcAft>
                        <a:tabLst>
                          <a:tab pos="1355725" algn="l"/>
                        </a:tabLst>
                      </a:pPr>
                      <a:r>
                        <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2019</a:t>
                      </a:r>
                    </a:p>
                    <a:p>
                      <a:pPr marL="0" marR="0" algn="ctr" defTabSz="914400" rtl="0" eaLnBrk="1" latinLnBrk="0" hangingPunct="1">
                        <a:spcBef>
                          <a:spcPts val="0"/>
                        </a:spcBef>
                        <a:spcAft>
                          <a:spcPts val="0"/>
                        </a:spcAft>
                        <a:tabLst>
                          <a:tab pos="1355725" algn="l"/>
                        </a:tabLst>
                      </a:pPr>
                      <a:r>
                        <a:rPr lang="en-US" sz="95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3/27</a:t>
                      </a:r>
                    </a:p>
                    <a:p>
                      <a:pPr marL="0" marR="0" algn="ctr" defTabSz="914400" rtl="0" eaLnBrk="1" latinLnBrk="0" hangingPunct="1">
                        <a:spcBef>
                          <a:spcPts val="0"/>
                        </a:spcBef>
                        <a:spcAft>
                          <a:spcPts val="0"/>
                        </a:spcAft>
                        <a:tabLst>
                          <a:tab pos="1355725" algn="l"/>
                        </a:tabLst>
                      </a:pPr>
                      <a:r>
                        <a:rPr lang="en-US" sz="95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 1:00 AM</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defTabSz="914400" rtl="0" eaLnBrk="1" latinLnBrk="0" hangingPunct="1">
                        <a:spcBef>
                          <a:spcPts val="240"/>
                        </a:spcBef>
                        <a:spcAft>
                          <a:spcPts val="240"/>
                        </a:spcAft>
                        <a:tabLst>
                          <a:tab pos="1355725" algn="l"/>
                        </a:tabLst>
                      </a:pPr>
                      <a:r>
                        <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2020 </a:t>
                      </a:r>
                    </a:p>
                    <a:p>
                      <a:pPr marL="0" marR="0" algn="ctr" defTabSz="914400" rtl="0" eaLnBrk="1" latinLnBrk="0" hangingPunct="1">
                        <a:spcBef>
                          <a:spcPts val="0"/>
                        </a:spcBef>
                        <a:spcAft>
                          <a:spcPts val="0"/>
                        </a:spcAft>
                        <a:tabLst>
                          <a:tab pos="1355725" algn="l"/>
                        </a:tabLst>
                      </a:pPr>
                      <a:r>
                        <a:rPr lang="en-US" sz="95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05/01</a:t>
                      </a:r>
                    </a:p>
                    <a:p>
                      <a:pPr marL="0" marR="0" algn="ctr" defTabSz="914400" rtl="0" eaLnBrk="1" latinLnBrk="0" hangingPunct="1">
                        <a:spcBef>
                          <a:spcPts val="0"/>
                        </a:spcBef>
                        <a:spcAft>
                          <a:spcPts val="0"/>
                        </a:spcAft>
                        <a:tabLst>
                          <a:tab pos="1355725" algn="l"/>
                        </a:tabLst>
                      </a:pPr>
                      <a:r>
                        <a:rPr lang="en-US" sz="95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2:00 AM</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defTabSz="914400" rtl="0" eaLnBrk="1" latinLnBrk="0" hangingPunct="1">
                        <a:spcBef>
                          <a:spcPts val="240"/>
                        </a:spcBef>
                        <a:spcAft>
                          <a:spcPts val="240"/>
                        </a:spcAft>
                        <a:tabLst>
                          <a:tab pos="1355725" algn="l"/>
                        </a:tabLst>
                      </a:pPr>
                      <a:r>
                        <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2021 </a:t>
                      </a:r>
                    </a:p>
                    <a:p>
                      <a:pPr marL="0" marR="0" algn="ctr" defTabSz="914400" rtl="0" eaLnBrk="1" latinLnBrk="0" hangingPunct="1">
                        <a:spcBef>
                          <a:spcPts val="0"/>
                        </a:spcBef>
                        <a:spcAft>
                          <a:spcPts val="0"/>
                        </a:spcAft>
                        <a:tabLst>
                          <a:tab pos="1355725" algn="l"/>
                        </a:tabLst>
                      </a:pPr>
                      <a:r>
                        <a:rPr lang="en-US" sz="95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03/22</a:t>
                      </a:r>
                    </a:p>
                    <a:p>
                      <a:pPr marL="0" marR="0" algn="ctr" defTabSz="914400" rtl="0" eaLnBrk="1" latinLnBrk="0" hangingPunct="1">
                        <a:spcBef>
                          <a:spcPts val="0"/>
                        </a:spcBef>
                        <a:spcAft>
                          <a:spcPts val="0"/>
                        </a:spcAft>
                        <a:tabLst>
                          <a:tab pos="1355725" algn="l"/>
                        </a:tabLst>
                      </a:pPr>
                      <a:r>
                        <a:rPr lang="en-US" sz="95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1:00 AM</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defTabSz="914400" rtl="0" eaLnBrk="1" latinLnBrk="0" hangingPunct="1">
                        <a:spcBef>
                          <a:spcPts val="0"/>
                        </a:spcBef>
                        <a:spcAft>
                          <a:spcPts val="0"/>
                        </a:spcAft>
                        <a:tabLst>
                          <a:tab pos="1355725" algn="l"/>
                        </a:tabLst>
                      </a:pPr>
                      <a:r>
                        <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2022</a:t>
                      </a:r>
                      <a:endPar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03/21</a:t>
                      </a: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2:00 AM</a:t>
                      </a:r>
                      <a:endPar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defTabSz="914400" rtl="0" eaLnBrk="1" latinLnBrk="0" hangingPunct="1">
                        <a:spcBef>
                          <a:spcPts val="0"/>
                        </a:spcBef>
                        <a:spcAft>
                          <a:spcPts val="0"/>
                        </a:spcAft>
                        <a:tabLst>
                          <a:tab pos="1355725" algn="l"/>
                        </a:tabLst>
                      </a:pPr>
                      <a:r>
                        <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2023</a:t>
                      </a:r>
                      <a:endPar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04/18</a:t>
                      </a: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3:00 AM</a:t>
                      </a:r>
                      <a:endPar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defTabSz="914400" rtl="0" eaLnBrk="1" latinLnBrk="0" hangingPunct="1">
                        <a:spcBef>
                          <a:spcPts val="0"/>
                        </a:spcBef>
                        <a:spcAft>
                          <a:spcPts val="0"/>
                        </a:spcAft>
                        <a:tabLst>
                          <a:tab pos="1355725" algn="l"/>
                        </a:tabLst>
                      </a:pPr>
                      <a:r>
                        <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2024</a:t>
                      </a:r>
                      <a:endPar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03/29</a:t>
                      </a: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4:00 AM</a:t>
                      </a:r>
                      <a:endPar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defTabSz="914400" rtl="0" eaLnBrk="1" latinLnBrk="0" hangingPunct="1">
                        <a:spcBef>
                          <a:spcPts val="0"/>
                        </a:spcBef>
                        <a:spcAft>
                          <a:spcPts val="0"/>
                        </a:spcAft>
                        <a:tabLst>
                          <a:tab pos="1355725" algn="l"/>
                        </a:tabLst>
                      </a:pPr>
                      <a:r>
                        <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2025</a:t>
                      </a:r>
                      <a:endParaRPr lang="en-US" sz="950" b="0" kern="12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03/18</a:t>
                      </a: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12:00 PM</a:t>
                      </a:r>
                      <a:endPar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defTabSz="914400" rtl="0" eaLnBrk="1" latinLnBrk="0" hangingPunct="1">
                        <a:spcBef>
                          <a:spcPts val="0"/>
                        </a:spcBef>
                        <a:spcAft>
                          <a:spcPts val="0"/>
                        </a:spcAft>
                        <a:tabLst>
                          <a:tab pos="1355725" algn="l"/>
                        </a:tabLst>
                      </a:pPr>
                      <a:r>
                        <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2026</a:t>
                      </a:r>
                      <a:r>
                        <a:rPr lang="en-US" sz="950" b="1" kern="12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rPr>
                        <a:t>*</a:t>
                      </a:r>
                      <a:endParaRPr lang="en-US" sz="950" b="0" kern="1200" dirty="0">
                        <a:solidFill>
                          <a:srgbClr val="FF0000"/>
                        </a:solidFill>
                        <a:effectLst/>
                        <a:latin typeface="Arial" panose="020B0604020202020204" pitchFamily="34" charset="0"/>
                        <a:ea typeface="Times New Roman" panose="02020603050405020304" pitchFamily="18" charset="0"/>
                        <a:cs typeface="Times New Roman" panose="02020603050405020304" pitchFamily="18" charset="0"/>
                      </a:endParaRP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03/14</a:t>
                      </a:r>
                    </a:p>
                    <a:p>
                      <a:pPr marL="0" marR="0" algn="ctr" defTabSz="914400" rtl="0" eaLnBrk="1" latinLnBrk="0" hangingPunct="1">
                        <a:spcBef>
                          <a:spcPts val="0"/>
                        </a:spcBef>
                        <a:spcAft>
                          <a:spcPts val="0"/>
                        </a:spcAft>
                        <a:tabLst>
                          <a:tab pos="1355725" algn="l"/>
                        </a:tabLst>
                      </a:pPr>
                      <a:r>
                        <a:rPr lang="en-US" sz="950" b="0"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12:00 PM</a:t>
                      </a:r>
                      <a:endParaRPr lang="en-US" sz="950" b="1" kern="1200"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extLst>
                  <a:ext uri="{0D108BD9-81ED-4DB2-BD59-A6C34878D82A}">
                    <a16:rowId xmlns:a16="http://schemas.microsoft.com/office/drawing/2014/main" val="10000"/>
                  </a:ext>
                </a:extLst>
              </a:tr>
              <a:tr h="349905">
                <a:tc>
                  <a:txBody>
                    <a:bodyPr/>
                    <a:lstStyle/>
                    <a:p>
                      <a:pPr marL="0" marR="0" algn="ctr">
                        <a:spcBef>
                          <a:spcPts val="0"/>
                        </a:spcBef>
                        <a:spcAft>
                          <a:spcPts val="0"/>
                        </a:spcAft>
                      </a:pPr>
                      <a:r>
                        <a:rPr lang="en-US" sz="10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Min synch. Inertia (GW*s)</a:t>
                      </a:r>
                      <a:endParaRPr lang="en-US" sz="1200" dirty="0">
                        <a:solidFill>
                          <a:schemeClr val="bg1"/>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a:spcBef>
                          <a:spcPts val="0"/>
                        </a:spcBef>
                        <a:spcAft>
                          <a:spcPts val="0"/>
                        </a:spcAft>
                      </a:pPr>
                      <a:r>
                        <a:rPr lang="en-US" sz="1000" b="1"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143</a:t>
                      </a:r>
                      <a:endParaRPr lang="en-US" sz="1200" b="1" dirty="0">
                        <a:solidFill>
                          <a:srgbClr val="5B6770"/>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000" b="1"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130</a:t>
                      </a:r>
                      <a:endParaRPr lang="en-US" sz="1200" b="1" dirty="0">
                        <a:solidFill>
                          <a:srgbClr val="5B6770"/>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defTabSz="914400" rtl="0" eaLnBrk="1" latinLnBrk="0" hangingPunct="1">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128.8</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defTabSz="914400" rtl="0" eaLnBrk="1" latinLnBrk="0" hangingPunct="1">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134.5</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defTabSz="914400" rtl="0" eaLnBrk="1" latinLnBrk="0" hangingPunct="1">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131.1</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defTabSz="914400" rtl="0" eaLnBrk="1" latinLnBrk="0" hangingPunct="1">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116.6</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defTabSz="914400" rtl="0" eaLnBrk="1" latinLnBrk="0" hangingPunct="1">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115.0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124.3</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defTabSz="914400" rtl="0" eaLnBrk="1" latinLnBrk="0" hangingPunct="1">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129.9</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defTabSz="914400" rtl="0" eaLnBrk="1" latinLnBrk="0" hangingPunct="1">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118.3</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defTabSz="914400" rtl="0" eaLnBrk="1" latinLnBrk="0" hangingPunct="1">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114.7</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extLst>
                  <a:ext uri="{0D108BD9-81ED-4DB2-BD59-A6C34878D82A}">
                    <a16:rowId xmlns:a16="http://schemas.microsoft.com/office/drawing/2014/main" val="10001"/>
                  </a:ext>
                </a:extLst>
              </a:tr>
              <a:tr h="481120">
                <a:tc>
                  <a:txBody>
                    <a:bodyPr/>
                    <a:lstStyle/>
                    <a:p>
                      <a:pPr marL="0" marR="0" algn="ctr">
                        <a:spcBef>
                          <a:spcPts val="0"/>
                        </a:spcBef>
                        <a:spcAft>
                          <a:spcPts val="0"/>
                        </a:spcAft>
                      </a:pPr>
                      <a:r>
                        <a:rPr lang="en-US" sz="10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System load at minimum synch. Inertia (MW)</a:t>
                      </a:r>
                      <a:endParaRPr lang="en-US" sz="1200" dirty="0">
                        <a:solidFill>
                          <a:schemeClr val="bg1"/>
                        </a:solidFill>
                        <a:effectLst/>
                        <a:latin typeface="Cambria" panose="02040503050406030204" pitchFamily="18"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a:spcBef>
                          <a:spcPts val="0"/>
                        </a:spcBef>
                        <a:spcAft>
                          <a:spcPts val="0"/>
                        </a:spcAft>
                      </a:pPr>
                      <a:r>
                        <a:rPr lang="en-US" sz="1000" b="1"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27,831</a:t>
                      </a:r>
                      <a:endPar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28,425</a:t>
                      </a:r>
                      <a:endPar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28,397</a:t>
                      </a:r>
                      <a:endPar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29,883</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30,679</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31,767</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33,784</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35,578</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37,039</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49,130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tc>
                  <a:txBody>
                    <a:bodyPr/>
                    <a:lstStyle/>
                    <a:p>
                      <a:pPr marL="0" marR="0" algn="ctr">
                        <a:spcBef>
                          <a:spcPts val="0"/>
                        </a:spcBef>
                        <a:spcAft>
                          <a:spcPts val="0"/>
                        </a:spcAft>
                      </a:pPr>
                      <a:r>
                        <a:rPr lang="en-US" sz="1000" b="1" kern="1200"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48,013</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7F1F5"/>
                    </a:solidFill>
                  </a:tcPr>
                </a:tc>
                <a:extLst>
                  <a:ext uri="{0D108BD9-81ED-4DB2-BD59-A6C34878D82A}">
                    <a16:rowId xmlns:a16="http://schemas.microsoft.com/office/drawing/2014/main" val="10002"/>
                  </a:ext>
                </a:extLst>
              </a:tr>
              <a:tr h="59532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FFFFF"/>
                          </a:solidFill>
                          <a:effectLst/>
                          <a:uLnTx/>
                          <a:uFillTx/>
                          <a:latin typeface="Arial" panose="020B0604020202020204" pitchFamily="34" charset="0"/>
                          <a:ea typeface="Calibri" panose="020F0502020204030204" pitchFamily="34" charset="0"/>
                          <a:cs typeface="Times New Roman" panose="02020603050405020304" pitchFamily="18" charset="0"/>
                        </a:rPr>
                        <a:t>Non-synch. Gen. in % of System Load</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a:spcBef>
                          <a:spcPts val="0"/>
                        </a:spcBef>
                        <a:spcAft>
                          <a:spcPts val="0"/>
                        </a:spcAft>
                      </a:pPr>
                      <a:r>
                        <a:rPr lang="en-US" sz="1000" b="1" dirty="0">
                          <a:solidFill>
                            <a:srgbClr val="5B6770"/>
                          </a:solidFill>
                          <a:effectLst/>
                          <a:latin typeface="Arial" panose="020B0604020202020204" pitchFamily="34" charset="0"/>
                          <a:ea typeface="Calibri" panose="020F0502020204030204" pitchFamily="34" charset="0"/>
                          <a:cs typeface="Times New Roman" panose="02020603050405020304" pitchFamily="18" charset="0"/>
                        </a:rPr>
                        <a:t>47</a:t>
                      </a:r>
                      <a:endPar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000" b="1" dirty="0">
                          <a:solidFill>
                            <a:srgbClr val="5B6770"/>
                          </a:solidFill>
                          <a:effectLst/>
                          <a:latin typeface="Arial" panose="020B0604020202020204" pitchFamily="34" charset="0"/>
                          <a:ea typeface="Arial Unicode MS" panose="020B0604020202020204" pitchFamily="34" charset="-128"/>
                          <a:cs typeface="Times New Roman" panose="02020603050405020304" pitchFamily="18" charset="0"/>
                        </a:rPr>
                        <a:t>54</a:t>
                      </a:r>
                      <a:endPar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000" b="1" dirty="0">
                          <a:solidFill>
                            <a:srgbClr val="5B6770"/>
                          </a:solidFill>
                          <a:effectLst/>
                          <a:latin typeface="Arial" panose="020B0604020202020204" pitchFamily="34" charset="0"/>
                          <a:ea typeface="Arial Unicode MS" panose="020B0604020202020204" pitchFamily="34" charset="-128"/>
                          <a:cs typeface="Times New Roman" panose="02020603050405020304" pitchFamily="18" charset="0"/>
                        </a:rPr>
                        <a:t>53</a:t>
                      </a:r>
                      <a:endPar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50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57</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66</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65</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61</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68</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74</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81</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extLst>
                  <a:ext uri="{0D108BD9-81ED-4DB2-BD59-A6C34878D82A}">
                    <a16:rowId xmlns:a16="http://schemas.microsoft.com/office/drawing/2014/main" val="10003"/>
                  </a:ext>
                </a:extLst>
              </a:tr>
              <a:tr h="3543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FFFFF"/>
                          </a:solidFill>
                          <a:effectLst/>
                          <a:uLnTx/>
                          <a:uFillTx/>
                          <a:latin typeface="Arial" panose="020B0604020202020204" pitchFamily="34" charset="0"/>
                          <a:ea typeface="Calibri" panose="020F0502020204030204" pitchFamily="34" charset="0"/>
                          <a:cs typeface="Times New Roman" panose="02020603050405020304" pitchFamily="18" charset="0"/>
                        </a:rPr>
                        <a:t>FFR Award</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5B6770"/>
                          </a:solidFill>
                          <a:effectLst/>
                          <a:latin typeface="Cambria" panose="02040503050406030204" pitchFamily="18" charset="0"/>
                          <a:ea typeface="Calibri" panose="020F0502020204030204" pitchFamily="34" charset="0"/>
                          <a:cs typeface="Times New Roman" panose="02020603050405020304" pitchFamily="18" charset="0"/>
                        </a:rPr>
                        <a:t>N/A</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5B6770"/>
                          </a:solidFill>
                          <a:effectLst/>
                          <a:latin typeface="Cambria" panose="02040503050406030204" pitchFamily="18" charset="0"/>
                          <a:ea typeface="Calibri" panose="020F0502020204030204" pitchFamily="34" charset="0"/>
                          <a:cs typeface="Times New Roman" panose="02020603050405020304" pitchFamily="18" charset="0"/>
                        </a:rPr>
                        <a:t>N/A</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5B6770"/>
                          </a:solidFill>
                          <a:effectLst/>
                          <a:latin typeface="Cambria" panose="02040503050406030204" pitchFamily="18" charset="0"/>
                          <a:ea typeface="Calibri" panose="020F0502020204030204" pitchFamily="34" charset="0"/>
                          <a:cs typeface="Times New Roman" panose="02020603050405020304" pitchFamily="18" charset="0"/>
                        </a:rPr>
                        <a:t>N/A</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dirty="0">
                          <a:solidFill>
                            <a:srgbClr val="5B6770"/>
                          </a:solidFill>
                          <a:effectLst/>
                          <a:latin typeface="Cambria" panose="02040503050406030204" pitchFamily="18" charset="0"/>
                          <a:ea typeface="Calibri" panose="020F0502020204030204" pitchFamily="34" charset="0"/>
                          <a:cs typeface="Times New Roman" panose="02020603050405020304" pitchFamily="18" charset="0"/>
                        </a:rPr>
                        <a:t>N/A</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134</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298</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430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extLst>
                  <a:ext uri="{0D108BD9-81ED-4DB2-BD59-A6C34878D82A}">
                    <a16:rowId xmlns:a16="http://schemas.microsoft.com/office/drawing/2014/main" val="3218095031"/>
                  </a:ext>
                </a:extLst>
              </a:tr>
              <a:tr h="326399">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a:ln>
                            <a:noFill/>
                          </a:ln>
                          <a:solidFill>
                            <a:srgbClr val="FFFFFF"/>
                          </a:solidFill>
                          <a:effectLst/>
                          <a:uLnTx/>
                          <a:uFillTx/>
                          <a:latin typeface="Arial" panose="020B0604020202020204" pitchFamily="34" charset="0"/>
                          <a:ea typeface="Calibri" panose="020F0502020204030204" pitchFamily="34" charset="0"/>
                          <a:cs typeface="Times New Roman" panose="02020603050405020304" pitchFamily="18" charset="0"/>
                        </a:rPr>
                        <a:t>Critical Inertia (GW*s)</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00ACC8"/>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100</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93</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92</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tc>
                  <a:txBody>
                    <a:bodyPr/>
                    <a:lstStyle/>
                    <a:p>
                      <a:pPr marL="0" marR="0" algn="ctr">
                        <a:spcBef>
                          <a:spcPts val="0"/>
                        </a:spcBef>
                        <a:spcAft>
                          <a:spcPts val="0"/>
                        </a:spcAft>
                      </a:pPr>
                      <a:r>
                        <a:rPr lang="en-US" sz="1100" b="1" dirty="0">
                          <a:solidFill>
                            <a:srgbClr val="5B6770"/>
                          </a:solidFill>
                          <a:effectLst/>
                          <a:latin typeface="Calibri" panose="020F0502020204030204" pitchFamily="34" charset="0"/>
                          <a:ea typeface="Calibri" panose="020F0502020204030204" pitchFamily="34" charset="0"/>
                          <a:cs typeface="Times New Roman" panose="02020603050405020304" pitchFamily="18" charset="0"/>
                        </a:rPr>
                        <a:t>87</a:t>
                      </a:r>
                    </a:p>
                  </a:txBody>
                  <a:tcPr marL="68580" marR="68580" marT="0"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BE3EB"/>
                    </a:solidFill>
                  </a:tcPr>
                </a:tc>
                <a:extLst>
                  <a:ext uri="{0D108BD9-81ED-4DB2-BD59-A6C34878D82A}">
                    <a16:rowId xmlns:a16="http://schemas.microsoft.com/office/drawing/2014/main" val="1221014652"/>
                  </a:ext>
                </a:extLst>
              </a:tr>
            </a:tbl>
          </a:graphicData>
        </a:graphic>
      </p:graphicFrame>
      <p:sp>
        <p:nvSpPr>
          <p:cNvPr id="3" name="TextBox 2">
            <a:extLst>
              <a:ext uri="{FF2B5EF4-FFF2-40B4-BE49-F238E27FC236}">
                <a16:creationId xmlns:a16="http://schemas.microsoft.com/office/drawing/2014/main" id="{41D68BF2-B098-6A40-AAA9-A7412705FB86}"/>
              </a:ext>
            </a:extLst>
          </p:cNvPr>
          <p:cNvSpPr txBox="1"/>
          <p:nvPr/>
        </p:nvSpPr>
        <p:spPr>
          <a:xfrm>
            <a:off x="5169658" y="6207588"/>
            <a:ext cx="3839363" cy="215444"/>
          </a:xfrm>
          <a:prstGeom prst="rect">
            <a:avLst/>
          </a:prstGeom>
          <a:noFill/>
          <a:ln>
            <a:noFill/>
          </a:ln>
        </p:spPr>
        <p:txBody>
          <a:bodyPr wrap="square" rtlCol="0">
            <a:spAutoFit/>
          </a:bodyPr>
          <a:lstStyle/>
          <a:p>
            <a:pPr marL="285750" indent="-285750">
              <a:buFont typeface="Wingdings" panose="05000000000000000000" pitchFamily="2" charset="2"/>
              <a:buChar char="v"/>
            </a:pPr>
            <a:r>
              <a:rPr lang="en-US" sz="800" dirty="0"/>
              <a:t>Red circles denote inertia at max IRR penetration (= IRR Gen/Total Gen) </a:t>
            </a:r>
          </a:p>
        </p:txBody>
      </p:sp>
      <p:pic>
        <p:nvPicPr>
          <p:cNvPr id="10" name="Picture 9">
            <a:extLst>
              <a:ext uri="{FF2B5EF4-FFF2-40B4-BE49-F238E27FC236}">
                <a16:creationId xmlns:a16="http://schemas.microsoft.com/office/drawing/2014/main" id="{98283A65-7D5D-6393-E789-73A91E668171}"/>
              </a:ext>
            </a:extLst>
          </p:cNvPr>
          <p:cNvPicPr>
            <a:picLocks noChangeAspect="1"/>
          </p:cNvPicPr>
          <p:nvPr/>
        </p:nvPicPr>
        <p:blipFill>
          <a:blip r:embed="rId3"/>
          <a:srcRect/>
          <a:stretch/>
        </p:blipFill>
        <p:spPr>
          <a:xfrm>
            <a:off x="197125" y="742274"/>
            <a:ext cx="8749750" cy="2875962"/>
          </a:xfrm>
          <a:prstGeom prst="rect">
            <a:avLst/>
          </a:prstGeom>
        </p:spPr>
      </p:pic>
    </p:spTree>
    <p:extLst>
      <p:ext uri="{BB962C8B-B14F-4D97-AF65-F5344CB8AC3E}">
        <p14:creationId xmlns:p14="http://schemas.microsoft.com/office/powerpoint/2010/main" val="7690128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p:cNvGrpSpPr/>
          <p:nvPr/>
        </p:nvGrpSpPr>
        <p:grpSpPr>
          <a:xfrm>
            <a:off x="1295400" y="2736053"/>
            <a:ext cx="6553200" cy="1385895"/>
            <a:chOff x="1295400" y="2799182"/>
            <a:chExt cx="6553200" cy="1385895"/>
          </a:xfrm>
        </p:grpSpPr>
        <p:sp>
          <p:nvSpPr>
            <p:cNvPr id="2" name="TextBox 1"/>
            <p:cNvSpPr txBox="1"/>
            <p:nvPr/>
          </p:nvSpPr>
          <p:spPr>
            <a:xfrm>
              <a:off x="1295400" y="3199742"/>
              <a:ext cx="6553200" cy="584775"/>
            </a:xfrm>
            <a:prstGeom prst="rect">
              <a:avLst/>
            </a:prstGeom>
            <a:noFill/>
          </p:spPr>
          <p:txBody>
            <a:bodyPr wrap="square" rtlCol="0">
              <a:spAutoFit/>
            </a:bodyPr>
            <a:lstStyle/>
            <a:p>
              <a:pPr algn="ctr"/>
              <a:r>
                <a:rPr lang="en-US" sz="3200" b="1" dirty="0"/>
                <a:t>Questions?</a:t>
              </a:r>
              <a:endParaRPr lang="en-US" b="1" dirty="0"/>
            </a:p>
          </p:txBody>
        </p:sp>
        <p:cxnSp>
          <p:nvCxnSpPr>
            <p:cNvPr id="4" name="Straight Connector 3"/>
            <p:cNvCxnSpPr/>
            <p:nvPr/>
          </p:nvCxnSpPr>
          <p:spPr>
            <a:xfrm>
              <a:off x="1428750" y="2799182"/>
              <a:ext cx="6286500" cy="0"/>
            </a:xfrm>
            <a:prstGeom prst="line">
              <a:avLst/>
            </a:prstGeom>
            <a:ln>
              <a:solidFill>
                <a:srgbClr val="00385E"/>
              </a:solidFill>
            </a:ln>
            <a:effectLst/>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1438275" y="4185077"/>
              <a:ext cx="6286500" cy="0"/>
            </a:xfrm>
            <a:prstGeom prst="line">
              <a:avLst/>
            </a:prstGeom>
            <a:ln>
              <a:solidFill>
                <a:srgbClr val="00385E"/>
              </a:solidFill>
            </a:ln>
            <a:effectLst/>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387421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sz="2400" dirty="0"/>
              <a:t>Report Overview</a:t>
            </a:r>
          </a:p>
          <a:p>
            <a:pPr lvl="1"/>
            <a:r>
              <a:rPr lang="en-US" sz="2000" dirty="0"/>
              <a:t>Meeting Minutes</a:t>
            </a:r>
            <a:endParaRPr lang="en-US" sz="1600" kern="0" dirty="0"/>
          </a:p>
          <a:p>
            <a:pPr lvl="2"/>
            <a:r>
              <a:rPr lang="en-US" sz="1600" kern="0" dirty="0">
                <a:latin typeface="Arial" panose="020B0604020202020204" pitchFamily="34" charset="0"/>
                <a:cs typeface="Arial" panose="020B0604020202020204" pitchFamily="34" charset="0"/>
              </a:rPr>
              <a:t>PDCWG Leadership Announcement</a:t>
            </a:r>
          </a:p>
          <a:p>
            <a:pPr lvl="2"/>
            <a:r>
              <a:rPr lang="en-US" sz="1600" kern="0" dirty="0">
                <a:latin typeface="Arial" panose="020B0604020202020204" pitchFamily="34" charset="0"/>
                <a:cs typeface="Arial" panose="020B0604020202020204" pitchFamily="34" charset="0"/>
              </a:rPr>
              <a:t>2027 AS Methodology</a:t>
            </a:r>
          </a:p>
          <a:p>
            <a:pPr lvl="2"/>
            <a:r>
              <a:rPr lang="en-US" sz="1600" kern="0" dirty="0">
                <a:latin typeface="Arial" panose="020B0604020202020204" pitchFamily="34" charset="0"/>
                <a:cs typeface="Arial" panose="020B0604020202020204" pitchFamily="34" charset="0"/>
              </a:rPr>
              <a:t>FME Criteria</a:t>
            </a:r>
          </a:p>
          <a:p>
            <a:pPr lvl="2"/>
            <a:r>
              <a:rPr lang="en-US" sz="1600" kern="0" dirty="0">
                <a:latin typeface="Arial" panose="020B0604020202020204" pitchFamily="34" charset="0"/>
                <a:cs typeface="Arial" panose="020B0604020202020204" pitchFamily="34" charset="0"/>
              </a:rPr>
              <a:t>Texas RE Report</a:t>
            </a:r>
          </a:p>
          <a:p>
            <a:pPr lvl="2"/>
            <a:r>
              <a:rPr lang="en-US" sz="1600" kern="0" dirty="0">
                <a:latin typeface="Arial" panose="020B0604020202020204" pitchFamily="34" charset="0"/>
                <a:cs typeface="Arial" panose="020B0604020202020204" pitchFamily="34" charset="0"/>
              </a:rPr>
              <a:t>Frequency Control &amp; Regulation Reports</a:t>
            </a:r>
          </a:p>
          <a:p>
            <a:pPr lvl="2"/>
            <a:r>
              <a:rPr lang="en-US" sz="1600" b="0" kern="0" dirty="0">
                <a:effectLst/>
                <a:latin typeface="Arial" panose="020B0604020202020204" pitchFamily="34" charset="0"/>
                <a:cs typeface="Arial" panose="020B0604020202020204" pitchFamily="34" charset="0"/>
              </a:rPr>
              <a:t>Analysis of Disturbances</a:t>
            </a:r>
            <a:endParaRPr lang="en-US" sz="1600" dirty="0">
              <a:solidFill>
                <a:prstClr val="black"/>
              </a:solidFill>
              <a:latin typeface="Arial"/>
            </a:endParaRPr>
          </a:p>
          <a:p>
            <a:pPr lvl="1"/>
            <a:endParaRPr lang="en-US" sz="2000" dirty="0"/>
          </a:p>
          <a:p>
            <a:pPr lvl="1"/>
            <a:r>
              <a:rPr lang="en-US" sz="2000" dirty="0"/>
              <a:t>2027 AS Methodology</a:t>
            </a:r>
          </a:p>
          <a:p>
            <a:pPr lvl="1"/>
            <a:endParaRPr lang="en-US" sz="2000" dirty="0"/>
          </a:p>
          <a:p>
            <a:pPr lvl="1"/>
            <a:r>
              <a:rPr lang="en-US" sz="2000" dirty="0"/>
              <a:t>Frequency Control Report</a:t>
            </a:r>
          </a:p>
          <a:p>
            <a:pPr marL="914400" lvl="2" indent="0">
              <a:buNone/>
            </a:pPr>
            <a:endParaRPr lang="en-US" sz="1600" dirty="0"/>
          </a:p>
        </p:txBody>
      </p:sp>
      <p:sp>
        <p:nvSpPr>
          <p:cNvPr id="3" name="Title 2"/>
          <p:cNvSpPr>
            <a:spLocks noGrp="1"/>
          </p:cNvSpPr>
          <p:nvPr>
            <p:ph type="title"/>
          </p:nvPr>
        </p:nvSpPr>
        <p:spPr>
          <a:xfrm>
            <a:off x="379664" y="179143"/>
            <a:ext cx="8459536" cy="461665"/>
          </a:xfrm>
        </p:spPr>
        <p:txBody>
          <a:bodyPr>
            <a:normAutofit fontScale="90000"/>
          </a:bodyPr>
          <a:lstStyle/>
          <a:p>
            <a:pPr algn="l"/>
            <a:r>
              <a:rPr lang="en-US" dirty="0"/>
              <a:t>Report Overview &amp; Notes</a:t>
            </a:r>
          </a:p>
        </p:txBody>
      </p:sp>
    </p:spTree>
    <p:extLst>
      <p:ext uri="{BB962C8B-B14F-4D97-AF65-F5344CB8AC3E}">
        <p14:creationId xmlns:p14="http://schemas.microsoft.com/office/powerpoint/2010/main" val="3241662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2027 AS Methodology</a:t>
            </a:r>
          </a:p>
        </p:txBody>
      </p:sp>
    </p:spTree>
    <p:extLst>
      <p:ext uri="{BB962C8B-B14F-4D97-AF65-F5344CB8AC3E}">
        <p14:creationId xmlns:p14="http://schemas.microsoft.com/office/powerpoint/2010/main" val="1754938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lstStyle/>
          <a:p>
            <a:r>
              <a:rPr lang="en-US" sz="2000" dirty="0"/>
              <a:t>2027 AS Methodology Discussion Scope</a:t>
            </a:r>
          </a:p>
        </p:txBody>
      </p:sp>
      <p:sp>
        <p:nvSpPr>
          <p:cNvPr id="4" name="Text Placeholder 2">
            <a:extLst>
              <a:ext uri="{FF2B5EF4-FFF2-40B4-BE49-F238E27FC236}">
                <a16:creationId xmlns:a16="http://schemas.microsoft.com/office/drawing/2014/main" id="{8482E439-3B50-9AD1-38BB-5F8D40E4EF0E}"/>
              </a:ext>
            </a:extLst>
          </p:cNvPr>
          <p:cNvSpPr txBox="1">
            <a:spLocks/>
          </p:cNvSpPr>
          <p:nvPr/>
        </p:nvSpPr>
        <p:spPr>
          <a:xfrm>
            <a:off x="379664" y="862884"/>
            <a:ext cx="8459536" cy="5132231"/>
          </a:xfrm>
          <a:prstGeom prst="rect">
            <a:avLst/>
          </a:prstGeom>
        </p:spPr>
        <p:txBody>
          <a:bodyPr vert="horz" wrap="square" lIns="0" tIns="0" rIns="0" bIns="0" rtlCol="0">
            <a:noAutofit/>
          </a:bodyPr>
          <a:lstStyle>
            <a:lvl1pPr marL="0" indent="0" algn="l" defTabSz="914400" rtl="0" eaLnBrk="1" latinLnBrk="0" hangingPunct="1">
              <a:lnSpc>
                <a:spcPct val="100000"/>
              </a:lnSpc>
              <a:spcBef>
                <a:spcPts val="300"/>
              </a:spcBef>
              <a:spcAft>
                <a:spcPts val="300"/>
              </a:spcAft>
              <a:buFont typeface="Arial" panose="020B0604020202020204" pitchFamily="34" charset="0"/>
              <a:buNone/>
              <a:defRPr sz="1600" b="0" kern="1200">
                <a:solidFill>
                  <a:schemeClr val="tx1"/>
                </a:solidFill>
                <a:latin typeface="+mn-lt"/>
                <a:ea typeface="+mn-ea"/>
                <a:cs typeface="+mn-cs"/>
              </a:defRPr>
            </a:lvl1pPr>
            <a:lvl2pPr marL="54864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2pPr>
            <a:lvl3pPr marL="73152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3pPr>
            <a:lvl4pPr marL="91440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4pPr>
            <a:lvl5pPr marL="1097280" indent="-182880" algn="l" defTabSz="914400" rtl="0" eaLnBrk="1" latinLnBrk="0" hangingPunct="1">
              <a:lnSpc>
                <a:spcPct val="100000"/>
              </a:lnSpc>
              <a:spcBef>
                <a:spcPts val="300"/>
              </a:spcBef>
              <a:spcAft>
                <a:spcPts val="300"/>
              </a:spcAft>
              <a:buFont typeface="Arial" panose="020B0604020202020204" pitchFamily="34" charset="0"/>
              <a:buChar char="•"/>
              <a:defRPr sz="1400" b="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85750" indent="-285750">
              <a:buFont typeface="Arial" panose="020B0604020202020204" pitchFamily="34" charset="0"/>
              <a:buChar char="•"/>
            </a:pPr>
            <a:r>
              <a:rPr kumimoji="0" lang="en-US" b="0" i="0" u="none" strike="noStrike" kern="1200" cap="none" spc="0" normalizeH="0" baseline="0" noProof="0" dirty="0">
                <a:ln>
                  <a:noFill/>
                </a:ln>
                <a:solidFill>
                  <a:srgbClr val="171A1C"/>
                </a:solidFill>
                <a:effectLst/>
                <a:uLnTx/>
                <a:uFillTx/>
                <a:latin typeface="Arial"/>
                <a:ea typeface="+mn-ea"/>
                <a:cs typeface="+mn-cs"/>
              </a:rPr>
              <a:t>The AS Discussion was primarily a refresher for stakeholders on previous AS methodology along with some insights to ongoing analysis related to each AS product. Such analysis included</a:t>
            </a:r>
            <a:r>
              <a:rPr lang="en-US" dirty="0">
                <a:solidFill>
                  <a:srgbClr val="171A1C"/>
                </a:solidFill>
                <a:latin typeface="Arial"/>
              </a:rPr>
              <a:t>.</a:t>
            </a:r>
          </a:p>
          <a:p>
            <a:pPr marL="285750" indent="-285750">
              <a:buFont typeface="Arial" panose="020B0604020202020204" pitchFamily="34" charset="0"/>
              <a:buChar char="•"/>
            </a:pPr>
            <a:r>
              <a:rPr kumimoji="0" lang="en-US" b="0" i="0" u="none" strike="noStrike" kern="1200" cap="none" spc="0" normalizeH="0" baseline="0" noProof="0" dirty="0">
                <a:ln>
                  <a:noFill/>
                </a:ln>
                <a:solidFill>
                  <a:srgbClr val="171A1C"/>
                </a:solidFill>
                <a:effectLst/>
                <a:uLnTx/>
                <a:uFillTx/>
                <a:latin typeface="Arial"/>
                <a:ea typeface="+mn-ea"/>
                <a:cs typeface="+mn-cs"/>
              </a:rPr>
              <a:t>The discussion also included the planned AS methodology timeline to be discussed for the year along with the overall goal to have BOARD review and approve at the Sept 15, 2026 meeting.</a:t>
            </a:r>
          </a:p>
          <a:p>
            <a:pPr marL="285750" indent="-285750">
              <a:buFont typeface="Arial" panose="020B0604020202020204" pitchFamily="34" charset="0"/>
              <a:buChar char="•"/>
            </a:pPr>
            <a:r>
              <a:rPr lang="en-US" dirty="0">
                <a:solidFill>
                  <a:srgbClr val="171A1C"/>
                </a:solidFill>
              </a:rPr>
              <a:t>At the request of stakeholders, ERCOT has included two additional agenda items with WMS and ROS in July to allow for additional feedback from the subcommittees.</a:t>
            </a:r>
          </a:p>
          <a:p>
            <a:pPr marL="285750" indent="-285750">
              <a:buFont typeface="Arial" panose="020B0604020202020204" pitchFamily="34" charset="0"/>
              <a:buChar char="•"/>
            </a:pPr>
            <a:r>
              <a:rPr lang="en-US" dirty="0">
                <a:solidFill>
                  <a:srgbClr val="171A1C"/>
                </a:solidFill>
              </a:rPr>
              <a:t>E</a:t>
            </a:r>
            <a:r>
              <a:rPr lang="en-US" dirty="0">
                <a:solidFill>
                  <a:srgbClr val="171A1C"/>
                </a:solidFill>
                <a:latin typeface="Arial"/>
              </a:rPr>
              <a:t>RCOT ask that all interested stakeholders attend the upcoming meetings to provide any feedback on the proposed 2027 AS Methodology.</a:t>
            </a:r>
          </a:p>
          <a:p>
            <a:br>
              <a:rPr kumimoji="0" lang="en-US" b="0" i="0" u="none" strike="noStrike" kern="1200" cap="none" spc="0" normalizeH="0" baseline="0" noProof="0" dirty="0">
                <a:ln>
                  <a:noFill/>
                </a:ln>
                <a:solidFill>
                  <a:srgbClr val="171A1C"/>
                </a:solidFill>
                <a:effectLst/>
                <a:uLnTx/>
                <a:uFillTx/>
                <a:latin typeface="Arial"/>
                <a:ea typeface="+mn-ea"/>
                <a:cs typeface="+mn-cs"/>
              </a:rPr>
            </a:br>
            <a:endParaRPr kumimoji="0" lang="en-US" b="0" i="0" u="none" strike="noStrike" kern="1200" cap="none" spc="0" normalizeH="0" baseline="0" noProof="0" dirty="0">
              <a:ln>
                <a:noFill/>
              </a:ln>
              <a:solidFill>
                <a:srgbClr val="171A1C"/>
              </a:solidFill>
              <a:effectLst/>
              <a:uLnTx/>
              <a:uFillTx/>
              <a:latin typeface="Arial"/>
              <a:ea typeface="+mn-ea"/>
              <a:cs typeface="+mn-cs"/>
            </a:endParaRPr>
          </a:p>
          <a:p>
            <a:pPr marL="0" marR="0" lvl="0" indent="0" algn="l" defTabSz="914400" rtl="0" eaLnBrk="1" fontAlgn="auto" latinLnBrk="0" hangingPunct="1">
              <a:lnSpc>
                <a:spcPct val="100000"/>
              </a:lnSpc>
              <a:spcBef>
                <a:spcPts val="300"/>
              </a:spcBef>
              <a:spcAft>
                <a:spcPts val="300"/>
              </a:spcAft>
              <a:buClrTx/>
              <a:buSzTx/>
              <a:buFont typeface="Arial" panose="020B0604020202020204" pitchFamily="34" charset="0"/>
              <a:buNone/>
              <a:tabLst/>
              <a:defRPr/>
            </a:pPr>
            <a:endParaRPr kumimoji="0" lang="en-US" sz="1600" b="0" i="0" u="none" strike="noStrike" kern="1200" cap="none" spc="0" normalizeH="0" baseline="0" noProof="0" dirty="0">
              <a:ln>
                <a:noFill/>
              </a:ln>
              <a:solidFill>
                <a:srgbClr val="171A1C"/>
              </a:solidFill>
              <a:effectLst/>
              <a:uLnTx/>
              <a:uFillTx/>
              <a:latin typeface="Arial"/>
              <a:ea typeface="+mn-ea"/>
              <a:cs typeface="+mn-cs"/>
            </a:endParaRPr>
          </a:p>
        </p:txBody>
      </p:sp>
    </p:spTree>
    <p:extLst>
      <p:ext uri="{BB962C8B-B14F-4D97-AF65-F5344CB8AC3E}">
        <p14:creationId xmlns:p14="http://schemas.microsoft.com/office/powerpoint/2010/main" val="25583428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Frequency Control Report</a:t>
            </a:r>
          </a:p>
        </p:txBody>
      </p:sp>
    </p:spTree>
    <p:extLst>
      <p:ext uri="{BB962C8B-B14F-4D97-AF65-F5344CB8AC3E}">
        <p14:creationId xmlns:p14="http://schemas.microsoft.com/office/powerpoint/2010/main" val="2075098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3200" dirty="0"/>
              <a:t>CPS1 Performance</a:t>
            </a:r>
          </a:p>
        </p:txBody>
      </p:sp>
      <p:pic>
        <p:nvPicPr>
          <p:cNvPr id="4" name="Picture 3">
            <a:extLst>
              <a:ext uri="{FF2B5EF4-FFF2-40B4-BE49-F238E27FC236}">
                <a16:creationId xmlns:a16="http://schemas.microsoft.com/office/drawing/2014/main" id="{2F550A48-D290-ED56-4E8C-C5CE40017E10}"/>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031252" y="773962"/>
            <a:ext cx="7124701" cy="5169638"/>
          </a:xfrm>
          <a:prstGeom prst="rect">
            <a:avLst/>
          </a:prstGeom>
        </p:spPr>
      </p:pic>
      <p:sp>
        <p:nvSpPr>
          <p:cNvPr id="7" name="TextBox 6">
            <a:extLst>
              <a:ext uri="{FF2B5EF4-FFF2-40B4-BE49-F238E27FC236}">
                <a16:creationId xmlns:a16="http://schemas.microsoft.com/office/drawing/2014/main" id="{9339567E-8B0F-6CDF-0725-E4BE3C70644E}"/>
              </a:ext>
            </a:extLst>
          </p:cNvPr>
          <p:cNvSpPr txBox="1"/>
          <p:nvPr/>
        </p:nvSpPr>
        <p:spPr>
          <a:xfrm>
            <a:off x="4462634" y="775192"/>
            <a:ext cx="3693319" cy="307777"/>
          </a:xfrm>
          <a:prstGeom prst="rect">
            <a:avLst/>
          </a:prstGeom>
          <a:solidFill>
            <a:srgbClr val="00AEC7"/>
          </a:solidFill>
          <a:ln>
            <a:solidFill>
              <a:schemeClr val="tx2">
                <a:lumMod val="90000"/>
                <a:lumOff val="1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rtlCol="0">
            <a:spAutoFit/>
          </a:bodyPr>
          <a:lstStyle/>
          <a:p>
            <a:pPr algn="r"/>
            <a:r>
              <a:rPr lang="en-US" sz="1400" dirty="0">
                <a:solidFill>
                  <a:schemeClr val="bg1"/>
                </a:solidFill>
              </a:rPr>
              <a:t>Current 12-Month Rolling Average: 181.08%</a:t>
            </a:r>
          </a:p>
        </p:txBody>
      </p:sp>
    </p:spTree>
    <p:extLst>
      <p:ext uri="{BB962C8B-B14F-4D97-AF65-F5344CB8AC3E}">
        <p14:creationId xmlns:p14="http://schemas.microsoft.com/office/powerpoint/2010/main" val="62095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3200" dirty="0"/>
              <a:t>RMS1 Performance of ERCOT Frequency</a:t>
            </a:r>
          </a:p>
        </p:txBody>
      </p:sp>
      <p:pic>
        <p:nvPicPr>
          <p:cNvPr id="2" name="Picture 1">
            <a:extLst>
              <a:ext uri="{FF2B5EF4-FFF2-40B4-BE49-F238E27FC236}">
                <a16:creationId xmlns:a16="http://schemas.microsoft.com/office/drawing/2014/main" id="{5B056E69-BD85-1DAD-F9B6-D07830225661}"/>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039865" y="761769"/>
            <a:ext cx="7139132" cy="5181831"/>
          </a:xfrm>
          <a:prstGeom prst="rect">
            <a:avLst/>
          </a:prstGeom>
        </p:spPr>
      </p:pic>
    </p:spTree>
    <p:extLst>
      <p:ext uri="{BB962C8B-B14F-4D97-AF65-F5344CB8AC3E}">
        <p14:creationId xmlns:p14="http://schemas.microsoft.com/office/powerpoint/2010/main" val="2369893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3200" dirty="0"/>
              <a:t>Frequency Profile Analysis</a:t>
            </a:r>
          </a:p>
        </p:txBody>
      </p:sp>
      <p:pic>
        <p:nvPicPr>
          <p:cNvPr id="2" name="Picture 1">
            <a:extLst>
              <a:ext uri="{FF2B5EF4-FFF2-40B4-BE49-F238E27FC236}">
                <a16:creationId xmlns:a16="http://schemas.microsoft.com/office/drawing/2014/main" id="{C5964381-9C35-D931-13C3-E6B69535B318}"/>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062409" y="801397"/>
            <a:ext cx="7094045" cy="5153634"/>
          </a:xfrm>
          <a:prstGeom prst="rect">
            <a:avLst/>
          </a:prstGeom>
        </p:spPr>
      </p:pic>
    </p:spTree>
    <p:extLst>
      <p:ext uri="{BB962C8B-B14F-4D97-AF65-F5344CB8AC3E}">
        <p14:creationId xmlns:p14="http://schemas.microsoft.com/office/powerpoint/2010/main" val="12249822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9664" y="179143"/>
            <a:ext cx="8459536" cy="461665"/>
          </a:xfrm>
        </p:spPr>
        <p:txBody>
          <a:bodyPr>
            <a:noAutofit/>
          </a:bodyPr>
          <a:lstStyle/>
          <a:p>
            <a:pPr algn="l"/>
            <a:r>
              <a:rPr lang="en-US" sz="3200" dirty="0"/>
              <a:t>Time Error Corrections</a:t>
            </a:r>
          </a:p>
        </p:txBody>
      </p:sp>
      <p:pic>
        <p:nvPicPr>
          <p:cNvPr id="2" name="Picture 1">
            <a:extLst>
              <a:ext uri="{FF2B5EF4-FFF2-40B4-BE49-F238E27FC236}">
                <a16:creationId xmlns:a16="http://schemas.microsoft.com/office/drawing/2014/main" id="{85B51529-0D6D-0C94-E8ED-C32CD9BAFE46}"/>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111185" y="837975"/>
            <a:ext cx="6996493" cy="5082765"/>
          </a:xfrm>
          <a:prstGeom prst="rect">
            <a:avLst/>
          </a:prstGeom>
        </p:spPr>
      </p:pic>
    </p:spTree>
    <p:extLst>
      <p:ext uri="{BB962C8B-B14F-4D97-AF65-F5344CB8AC3E}">
        <p14:creationId xmlns:p14="http://schemas.microsoft.com/office/powerpoint/2010/main" val="968040834"/>
      </p:ext>
    </p:extLst>
  </p:cSld>
  <p:clrMapOvr>
    <a:masterClrMapping/>
  </p:clrMapOvr>
</p:sld>
</file>

<file path=ppt/theme/theme1.xml><?xml version="1.0" encoding="utf-8"?>
<a:theme xmlns:a="http://schemas.openxmlformats.org/drawingml/2006/main" name="Office Theme">
  <a:themeElements>
    <a:clrScheme name="ERCOT Colors">
      <a:dk1>
        <a:sysClr val="windowText" lastClr="000000"/>
      </a:dk1>
      <a:lt1>
        <a:sysClr val="window" lastClr="FFFFFF"/>
      </a:lt1>
      <a:dk2>
        <a:srgbClr val="00385E"/>
      </a:dk2>
      <a:lt2>
        <a:srgbClr val="EEECE1"/>
      </a:lt2>
      <a:accent1>
        <a:srgbClr val="008373"/>
      </a:accent1>
      <a:accent2>
        <a:srgbClr val="056BB8"/>
      </a:accent2>
      <a:accent3>
        <a:srgbClr val="680546"/>
      </a:accent3>
      <a:accent4>
        <a:srgbClr val="FDC709"/>
      </a:accent4>
      <a:accent5>
        <a:srgbClr val="E5E5E2"/>
      </a:accent5>
      <a:accent6>
        <a:srgbClr val="1F8A4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ERCOT Colors">
      <a:dk1>
        <a:sysClr val="windowText" lastClr="000000"/>
      </a:dk1>
      <a:lt1>
        <a:sysClr val="window" lastClr="FFFFFF"/>
      </a:lt1>
      <a:dk2>
        <a:srgbClr val="00385E"/>
      </a:dk2>
      <a:lt2>
        <a:srgbClr val="EEECE1"/>
      </a:lt2>
      <a:accent1>
        <a:srgbClr val="008373"/>
      </a:accent1>
      <a:accent2>
        <a:srgbClr val="056BB8"/>
      </a:accent2>
      <a:accent3>
        <a:srgbClr val="680546"/>
      </a:accent3>
      <a:accent4>
        <a:srgbClr val="FDC709"/>
      </a:accent4>
      <a:accent5>
        <a:srgbClr val="E5E5E2"/>
      </a:accent5>
      <a:accent6>
        <a:srgbClr val="1F8A4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1_Office Theme">
  <a:themeElements>
    <a:clrScheme name="ERCOT Colors">
      <a:dk1>
        <a:sysClr val="windowText" lastClr="000000"/>
      </a:dk1>
      <a:lt1>
        <a:sysClr val="window" lastClr="FFFFFF"/>
      </a:lt1>
      <a:dk2>
        <a:srgbClr val="00385E"/>
      </a:dk2>
      <a:lt2>
        <a:srgbClr val="EEECE1"/>
      </a:lt2>
      <a:accent1>
        <a:srgbClr val="008373"/>
      </a:accent1>
      <a:accent2>
        <a:srgbClr val="056BB8"/>
      </a:accent2>
      <a:accent3>
        <a:srgbClr val="680546"/>
      </a:accent3>
      <a:accent4>
        <a:srgbClr val="FDC709"/>
      </a:accent4>
      <a:accent5>
        <a:srgbClr val="E5E5E2"/>
      </a:accent5>
      <a:accent6>
        <a:srgbClr val="1F8A45"/>
      </a:accent6>
      <a:hlink>
        <a:srgbClr val="0000FF"/>
      </a:hlink>
      <a:folHlink>
        <a:srgbClr val="80008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EB6C32BA7893B4D8D08DA703C6B8599" ma:contentTypeVersion="0" ma:contentTypeDescription="Create a new document." ma:contentTypeScope="" ma:versionID="438847a72b75665982a8a359f97ca60b">
  <xsd:schema xmlns:xsd="http://www.w3.org/2001/XMLSchema" xmlns:xs="http://www.w3.org/2001/XMLSchema" xmlns:p="http://schemas.microsoft.com/office/2006/metadata/properties" xmlns:ns2="c34af464-7aa1-4edd-9be4-83dffc1cb926" targetNamespace="http://schemas.microsoft.com/office/2006/metadata/properties" ma:root="true" ma:fieldsID="429eac13a7923d6b47fc28e8f4096b10"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C9659B9-8752-4DC3-8CFE-950F74D5E7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B6F2769-7194-4217-93D3-3AF3A4742282}">
  <ds:schemaRef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c34af464-7aa1-4edd-9be4-83dffc1cb926"/>
    <ds:schemaRef ds:uri="http://schemas.microsoft.com/office/infopath/2007/PartnerControls"/>
    <ds:schemaRef ds:uri="http://www.w3.org/XML/1998/namespace"/>
  </ds:schemaRefs>
</ds:datastoreItem>
</file>

<file path=customXml/itemProps3.xml><?xml version="1.0" encoding="utf-8"?>
<ds:datastoreItem xmlns:ds="http://schemas.openxmlformats.org/officeDocument/2006/customXml" ds:itemID="{87D2A1B0-FF3E-4009-940D-AED0EB70AA2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20843</TotalTime>
  <Words>676</Words>
  <Application>Microsoft Office PowerPoint</Application>
  <PresentationFormat>On-screen Show (4:3)</PresentationFormat>
  <Paragraphs>186</Paragraphs>
  <Slides>17</Slides>
  <Notes>15</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17</vt:i4>
      </vt:variant>
    </vt:vector>
  </HeadingPairs>
  <TitlesOfParts>
    <vt:vector size="26" baseType="lpstr">
      <vt:lpstr>Arial</vt:lpstr>
      <vt:lpstr>Calibri</vt:lpstr>
      <vt:lpstr>Cambria</vt:lpstr>
      <vt:lpstr>Roboto</vt:lpstr>
      <vt:lpstr>Times New Roman</vt:lpstr>
      <vt:lpstr>Wingdings</vt:lpstr>
      <vt:lpstr>Office Theme</vt:lpstr>
      <vt:lpstr>Custom Design</vt:lpstr>
      <vt:lpstr>1_Office Theme</vt:lpstr>
      <vt:lpstr>PowerPoint Presentation</vt:lpstr>
      <vt:lpstr>Report Overview &amp; Notes</vt:lpstr>
      <vt:lpstr>2027 AS Methodology</vt:lpstr>
      <vt:lpstr>2027 AS Methodology Discussion Scope</vt:lpstr>
      <vt:lpstr>Frequency Control Report</vt:lpstr>
      <vt:lpstr>CPS1 Performance</vt:lpstr>
      <vt:lpstr>RMS1 Performance of ERCOT Frequency</vt:lpstr>
      <vt:lpstr>Frequency Profile Analysis</vt:lpstr>
      <vt:lpstr>Time Error Corrections</vt:lpstr>
      <vt:lpstr>ERCOT Total Energy</vt:lpstr>
      <vt:lpstr>ERCOT Total Energy from Wind Generation</vt:lpstr>
      <vt:lpstr>ERCOT % Energy from Wind Generation</vt:lpstr>
      <vt:lpstr>ERCOT Total Energy from Solar Generation</vt:lpstr>
      <vt:lpstr>ERCOT % Energy from Solar Generation</vt:lpstr>
      <vt:lpstr>ERCOT Daily Minimum System Inertia</vt:lpstr>
      <vt:lpstr>Total Inertia 2016-2026</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FileNewTemplate</dc:title>
  <dc:creator>Diana</dc:creator>
  <cp:lastModifiedBy>Lowe, Steven</cp:lastModifiedBy>
  <cp:revision>934</cp:revision>
  <cp:lastPrinted>2021-08-03T14:43:19Z</cp:lastPrinted>
  <dcterms:created xsi:type="dcterms:W3CDTF">2010-04-12T23:12:02Z</dcterms:created>
  <dcterms:modified xsi:type="dcterms:W3CDTF">2026-07-01T20:34:22Z</dcterms:modified>
  <cp:contentStatus>Draft</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0x0101000EB6C32BA7893B4D8D08DA703C6B8599</vt:lpwstr>
  </property>
  <property fmtid="{D5CDD505-2E9C-101B-9397-08002B2CF9AE}" pid="3" name="MSIP_Label_7084cbda-52b8-46fb-a7b7-cb5bd465ed85_Enabled">
    <vt:lpwstr>true</vt:lpwstr>
  </property>
  <property fmtid="{D5CDD505-2E9C-101B-9397-08002B2CF9AE}" pid="4" name="MSIP_Label_7084cbda-52b8-46fb-a7b7-cb5bd465ed85_SetDate">
    <vt:lpwstr>2023-07-12T17:44:11Z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63e11289-6a55-4da5-bff3-6a8ee0b6bb8e</vt:lpwstr>
  </property>
  <property fmtid="{D5CDD505-2E9C-101B-9397-08002B2CF9AE}" pid="9" name="MSIP_Label_7084cbda-52b8-46fb-a7b7-cb5bd465ed85_ContentBits">
    <vt:lpwstr>0</vt:lpwstr>
  </property>
</Properties>
</file>