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9" r:id="rId2"/>
    <p:sldId id="257" r:id="rId3"/>
    <p:sldId id="258" r:id="rId4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82" d="100"/>
          <a:sy n="82" d="100"/>
        </p:scale>
        <p:origin x="69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705517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685882E-C8B0-DCF3-D5EE-7EFABC6C7D47}"/>
              </a:ext>
            </a:extLst>
          </p:cNvPr>
          <p:cNvSpPr txBox="1"/>
          <p:nvPr/>
        </p:nvSpPr>
        <p:spPr>
          <a:xfrm>
            <a:off x="2108718" y="3058494"/>
            <a:ext cx="837889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/>
              <a:t>DWG Report to ROS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6334BDF-0343-8A92-108B-641BE3AACB76}"/>
              </a:ext>
            </a:extLst>
          </p:cNvPr>
          <p:cNvSpPr txBox="1"/>
          <p:nvPr/>
        </p:nvSpPr>
        <p:spPr>
          <a:xfrm>
            <a:off x="2211354" y="4339708"/>
            <a:ext cx="566368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Aditi Upadhyay – DWG Chair</a:t>
            </a:r>
          </a:p>
          <a:p>
            <a:endParaRPr lang="en-US" dirty="0"/>
          </a:p>
          <a:p>
            <a:r>
              <a:rPr lang="en-US" dirty="0"/>
              <a:t>July  9</a:t>
            </a:r>
            <a:r>
              <a:rPr lang="en-US" baseline="30000" dirty="0"/>
              <a:t>th</a:t>
            </a:r>
            <a:r>
              <a:rPr lang="en-US" dirty="0"/>
              <a:t> 2026</a:t>
            </a:r>
          </a:p>
        </p:txBody>
      </p:sp>
    </p:spTree>
    <p:extLst>
      <p:ext uri="{BB962C8B-B14F-4D97-AF65-F5344CB8AC3E}">
        <p14:creationId xmlns:p14="http://schemas.microsoft.com/office/powerpoint/2010/main" val="5218305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4">
            <a:extLst>
              <a:ext uri="{FF2B5EF4-FFF2-40B4-BE49-F238E27FC236}">
                <a16:creationId xmlns:a16="http://schemas.microsoft.com/office/drawing/2014/main" id="{D768967C-5EF7-8E3C-B84A-0FAECA17727D}"/>
              </a:ext>
            </a:extLst>
          </p:cNvPr>
          <p:cNvSpPr/>
          <p:nvPr/>
        </p:nvSpPr>
        <p:spPr>
          <a:xfrm>
            <a:off x="545778" y="1004923"/>
            <a:ext cx="7589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000" b="1" dirty="0"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PGRR 122: Reliability criteria for Large Load Loss</a:t>
            </a:r>
            <a:endParaRPr lang="en-US" sz="2000" dirty="0"/>
          </a:p>
        </p:txBody>
      </p:sp>
      <p:sp>
        <p:nvSpPr>
          <p:cNvPr id="5" name="Shape 16">
            <a:extLst>
              <a:ext uri="{FF2B5EF4-FFF2-40B4-BE49-F238E27FC236}">
                <a16:creationId xmlns:a16="http://schemas.microsoft.com/office/drawing/2014/main" id="{5C606E4A-CAD2-27A5-A54C-F34A2B0C05DC}"/>
              </a:ext>
            </a:extLst>
          </p:cNvPr>
          <p:cNvSpPr/>
          <p:nvPr/>
        </p:nvSpPr>
        <p:spPr>
          <a:xfrm>
            <a:off x="665245" y="1615754"/>
            <a:ext cx="3391458" cy="3974224"/>
          </a:xfrm>
          <a:prstGeom prst="roundRect">
            <a:avLst>
              <a:gd name="adj" fmla="val 2133"/>
            </a:avLst>
          </a:prstGeom>
          <a:solidFill>
            <a:srgbClr val="FFFFFF"/>
          </a:solidFill>
          <a:ln w="12700">
            <a:solidFill>
              <a:srgbClr val="D9E4E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17">
            <a:extLst>
              <a:ext uri="{FF2B5EF4-FFF2-40B4-BE49-F238E27FC236}">
                <a16:creationId xmlns:a16="http://schemas.microsoft.com/office/drawing/2014/main" id="{C0F4A108-4B1D-70E3-C6D7-CB38DC2464F3}"/>
              </a:ext>
            </a:extLst>
          </p:cNvPr>
          <p:cNvSpPr/>
          <p:nvPr/>
        </p:nvSpPr>
        <p:spPr>
          <a:xfrm>
            <a:off x="991790" y="1645282"/>
            <a:ext cx="2560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2314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Why this matters</a:t>
            </a:r>
            <a:endParaRPr lang="en-US" sz="1600" dirty="0"/>
          </a:p>
        </p:txBody>
      </p:sp>
      <p:sp>
        <p:nvSpPr>
          <p:cNvPr id="9" name="Text 18">
            <a:extLst>
              <a:ext uri="{FF2B5EF4-FFF2-40B4-BE49-F238E27FC236}">
                <a16:creationId xmlns:a16="http://schemas.microsoft.com/office/drawing/2014/main" id="{265AC8D2-CD96-D83E-2794-0296451023EC}"/>
              </a:ext>
            </a:extLst>
          </p:cNvPr>
          <p:cNvSpPr/>
          <p:nvPr/>
        </p:nvSpPr>
        <p:spPr>
          <a:xfrm>
            <a:off x="831770" y="1868355"/>
            <a:ext cx="278892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00" dirty="0">
                <a:latin typeface="Aptos" pitchFamily="34" charset="0"/>
                <a:ea typeface="Aptos" pitchFamily="34" charset="-122"/>
                <a:cs typeface="Aptos" pitchFamily="34" charset="-120"/>
              </a:rPr>
              <a:t>Large simultaneous load loss can impact frequency stability and may require IROLs, or other operational constraints.</a:t>
            </a:r>
            <a:endParaRPr lang="en-US" sz="1200" dirty="0"/>
          </a:p>
        </p:txBody>
      </p:sp>
      <p:sp>
        <p:nvSpPr>
          <p:cNvPr id="11" name="Text 21">
            <a:extLst>
              <a:ext uri="{FF2B5EF4-FFF2-40B4-BE49-F238E27FC236}">
                <a16:creationId xmlns:a16="http://schemas.microsoft.com/office/drawing/2014/main" id="{D4C211E0-FE15-E055-CFFA-EDA031271495}"/>
              </a:ext>
            </a:extLst>
          </p:cNvPr>
          <p:cNvSpPr/>
          <p:nvPr/>
        </p:nvSpPr>
        <p:spPr>
          <a:xfrm>
            <a:off x="854630" y="3130786"/>
            <a:ext cx="274320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pPr marL="0" indent="0">
              <a:buNone/>
            </a:pPr>
            <a:r>
              <a:rPr lang="en-US" sz="1200" dirty="0">
                <a:latin typeface="Aptos" pitchFamily="34" charset="0"/>
                <a:ea typeface="Aptos" pitchFamily="34" charset="-122"/>
                <a:cs typeface="Aptos" pitchFamily="34" charset="-120"/>
              </a:rPr>
              <a:t>Existing mitigations:</a:t>
            </a:r>
          </a:p>
          <a:p>
            <a:pPr marL="0" indent="0">
              <a:buNone/>
            </a:pPr>
            <a:r>
              <a:rPr lang="en-US" sz="1200" dirty="0">
                <a:latin typeface="Aptos" pitchFamily="34" charset="0"/>
              </a:rPr>
              <a:t>PGRR115 address consequential load loss with a 1000 MW limit for P1/P7 contingencies.</a:t>
            </a:r>
          </a:p>
          <a:p>
            <a:pPr marL="0" indent="0">
              <a:buNone/>
            </a:pPr>
            <a:r>
              <a:rPr lang="en-US" sz="1200" dirty="0">
                <a:latin typeface="Aptos" pitchFamily="34" charset="0"/>
              </a:rPr>
              <a:t>NOGRR282 address non-consequential load loss through proposed ride-through requirements for LCL</a:t>
            </a:r>
            <a:endParaRPr lang="en-US" sz="1200" dirty="0"/>
          </a:p>
        </p:txBody>
      </p:sp>
      <p:sp>
        <p:nvSpPr>
          <p:cNvPr id="15" name="Text 22">
            <a:extLst>
              <a:ext uri="{FF2B5EF4-FFF2-40B4-BE49-F238E27FC236}">
                <a16:creationId xmlns:a16="http://schemas.microsoft.com/office/drawing/2014/main" id="{EC51EEFF-C345-AE6F-F0C2-EEBB1C523AD2}"/>
              </a:ext>
            </a:extLst>
          </p:cNvPr>
          <p:cNvSpPr/>
          <p:nvPr/>
        </p:nvSpPr>
        <p:spPr>
          <a:xfrm>
            <a:off x="877490" y="4037160"/>
            <a:ext cx="278892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00" dirty="0">
                <a:latin typeface="Aptos" pitchFamily="34" charset="0"/>
                <a:ea typeface="Aptos" pitchFamily="34" charset="-122"/>
                <a:cs typeface="Aptos" pitchFamily="34" charset="-120"/>
              </a:rPr>
              <a:t>Remaining gap: Existing and near-term LCLs that are exempt from PGRR 115 or NOGRR282 may still create load-loss risk</a:t>
            </a:r>
            <a:endParaRPr lang="en-US" sz="1200" dirty="0"/>
          </a:p>
        </p:txBody>
      </p:sp>
      <p:sp>
        <p:nvSpPr>
          <p:cNvPr id="17" name="Text 23">
            <a:extLst>
              <a:ext uri="{FF2B5EF4-FFF2-40B4-BE49-F238E27FC236}">
                <a16:creationId xmlns:a16="http://schemas.microsoft.com/office/drawing/2014/main" id="{1BF53A51-8738-198D-24AD-4E81B2CE8FDF}"/>
              </a:ext>
            </a:extLst>
          </p:cNvPr>
          <p:cNvSpPr/>
          <p:nvPr/>
        </p:nvSpPr>
        <p:spPr>
          <a:xfrm>
            <a:off x="877490" y="4919865"/>
            <a:ext cx="3073215" cy="393191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pPr marL="0" indent="0">
              <a:buNone/>
            </a:pPr>
            <a:r>
              <a:rPr lang="en-US" sz="1200" dirty="0">
                <a:latin typeface="Aptos" pitchFamily="34" charset="0"/>
                <a:ea typeface="Aptos" pitchFamily="34" charset="-122"/>
                <a:cs typeface="Aptos" pitchFamily="34" charset="-120"/>
              </a:rPr>
              <a:t>Transmission solutions will not be effective option to mitigate the risk of loss of load due to lack of voltage ride-through capability.</a:t>
            </a:r>
            <a:endParaRPr lang="en-US" sz="1200" dirty="0"/>
          </a:p>
        </p:txBody>
      </p:sp>
      <p:sp>
        <p:nvSpPr>
          <p:cNvPr id="21" name="Shape 16">
            <a:extLst>
              <a:ext uri="{FF2B5EF4-FFF2-40B4-BE49-F238E27FC236}">
                <a16:creationId xmlns:a16="http://schemas.microsoft.com/office/drawing/2014/main" id="{AEA4087A-79AA-ECF3-01F0-7DE34BB9C31C}"/>
              </a:ext>
            </a:extLst>
          </p:cNvPr>
          <p:cNvSpPr/>
          <p:nvPr/>
        </p:nvSpPr>
        <p:spPr>
          <a:xfrm>
            <a:off x="4201172" y="1585864"/>
            <a:ext cx="3385548" cy="3974224"/>
          </a:xfrm>
          <a:prstGeom prst="roundRect">
            <a:avLst>
              <a:gd name="adj" fmla="val 2133"/>
            </a:avLst>
          </a:prstGeom>
          <a:solidFill>
            <a:srgbClr val="FFFFFF"/>
          </a:solidFill>
          <a:ln w="12700">
            <a:solidFill>
              <a:srgbClr val="D9E4E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9">
            <a:extLst>
              <a:ext uri="{FF2B5EF4-FFF2-40B4-BE49-F238E27FC236}">
                <a16:creationId xmlns:a16="http://schemas.microsoft.com/office/drawing/2014/main" id="{D7307156-A9C0-04B7-3AE1-25B5C8147160}"/>
              </a:ext>
            </a:extLst>
          </p:cNvPr>
          <p:cNvSpPr/>
          <p:nvPr/>
        </p:nvSpPr>
        <p:spPr>
          <a:xfrm>
            <a:off x="4605281" y="1714446"/>
            <a:ext cx="2194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2314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Stability threshold</a:t>
            </a:r>
            <a:endParaRPr lang="en-US" sz="1600" dirty="0"/>
          </a:p>
        </p:txBody>
      </p:sp>
      <p:sp>
        <p:nvSpPr>
          <p:cNvPr id="25" name="Text 10">
            <a:extLst>
              <a:ext uri="{FF2B5EF4-FFF2-40B4-BE49-F238E27FC236}">
                <a16:creationId xmlns:a16="http://schemas.microsoft.com/office/drawing/2014/main" id="{2842D939-DA2C-2024-CD50-3D4D35739EA2}"/>
              </a:ext>
            </a:extLst>
          </p:cNvPr>
          <p:cNvSpPr/>
          <p:nvPr/>
        </p:nvSpPr>
        <p:spPr>
          <a:xfrm>
            <a:off x="4460042" y="2081090"/>
            <a:ext cx="2688336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4400" b="1" dirty="0">
                <a:solidFill>
                  <a:srgbClr val="00838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3,200 MW</a:t>
            </a:r>
            <a:endParaRPr lang="en-US" sz="4400" dirty="0"/>
          </a:p>
        </p:txBody>
      </p:sp>
      <p:sp>
        <p:nvSpPr>
          <p:cNvPr id="27" name="Text 11">
            <a:extLst>
              <a:ext uri="{FF2B5EF4-FFF2-40B4-BE49-F238E27FC236}">
                <a16:creationId xmlns:a16="http://schemas.microsoft.com/office/drawing/2014/main" id="{BC5AB2E3-C699-95FE-AD07-CE89690D0615}"/>
              </a:ext>
            </a:extLst>
          </p:cNvPr>
          <p:cNvSpPr/>
          <p:nvPr/>
        </p:nvSpPr>
        <p:spPr>
          <a:xfrm>
            <a:off x="4615490" y="2860770"/>
            <a:ext cx="2560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92500"/>
          </a:bodyPr>
          <a:lstStyle/>
          <a:p>
            <a:pPr marL="0" indent="0" algn="ctr">
              <a:buNone/>
            </a:pPr>
            <a:r>
              <a:rPr lang="en-US" sz="1400" i="1" dirty="0">
                <a:solidFill>
                  <a:srgbClr val="1F29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maximum allowable total load loss before frequency instability risk</a:t>
            </a:r>
            <a:endParaRPr lang="en-US" sz="1400" dirty="0"/>
          </a:p>
        </p:txBody>
      </p:sp>
      <p:sp>
        <p:nvSpPr>
          <p:cNvPr id="29" name="Text 13">
            <a:extLst>
              <a:ext uri="{FF2B5EF4-FFF2-40B4-BE49-F238E27FC236}">
                <a16:creationId xmlns:a16="http://schemas.microsoft.com/office/drawing/2014/main" id="{C6BF4DCE-2F55-0BF1-DEF9-B575A664FEA7}"/>
              </a:ext>
            </a:extLst>
          </p:cNvPr>
          <p:cNvSpPr/>
          <p:nvPr/>
        </p:nvSpPr>
        <p:spPr>
          <a:xfrm>
            <a:off x="4514906" y="3447038"/>
            <a:ext cx="23774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2314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Applies to</a:t>
            </a:r>
            <a:endParaRPr lang="en-US" sz="1200" dirty="0"/>
          </a:p>
        </p:txBody>
      </p:sp>
      <p:sp>
        <p:nvSpPr>
          <p:cNvPr id="33" name="Text 14">
            <a:extLst>
              <a:ext uri="{FF2B5EF4-FFF2-40B4-BE49-F238E27FC236}">
                <a16:creationId xmlns:a16="http://schemas.microsoft.com/office/drawing/2014/main" id="{242DC256-09AC-8279-B83A-B832EB4B2ED5}"/>
              </a:ext>
            </a:extLst>
          </p:cNvPr>
          <p:cNvSpPr/>
          <p:nvPr/>
        </p:nvSpPr>
        <p:spPr>
          <a:xfrm>
            <a:off x="4514906" y="3657217"/>
            <a:ext cx="2578608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200" dirty="0">
                <a:ea typeface="Aptos" pitchFamily="34" charset="-122"/>
                <a:cs typeface="Aptos" pitchFamily="34" charset="-120"/>
              </a:rPr>
              <a:t>P1, P2, P4, P5, P7 single contingencies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ea typeface="Aptos" pitchFamily="34" charset="-122"/>
                <a:cs typeface="Aptos" pitchFamily="34" charset="-120"/>
              </a:rPr>
              <a:t>P3-type prior outage + manual adjustment + subsequent contingency</a:t>
            </a:r>
            <a:endParaRPr lang="en-US" sz="1200" dirty="0"/>
          </a:p>
        </p:txBody>
      </p:sp>
      <p:sp>
        <p:nvSpPr>
          <p:cNvPr id="35" name="Shape 16">
            <a:extLst>
              <a:ext uri="{FF2B5EF4-FFF2-40B4-BE49-F238E27FC236}">
                <a16:creationId xmlns:a16="http://schemas.microsoft.com/office/drawing/2014/main" id="{F0DF91A9-4C89-97B5-1819-A73B8905A27A}"/>
              </a:ext>
            </a:extLst>
          </p:cNvPr>
          <p:cNvSpPr/>
          <p:nvPr/>
        </p:nvSpPr>
        <p:spPr>
          <a:xfrm>
            <a:off x="7911506" y="1559144"/>
            <a:ext cx="3306188" cy="3958668"/>
          </a:xfrm>
          <a:prstGeom prst="roundRect">
            <a:avLst>
              <a:gd name="adj" fmla="val 2133"/>
            </a:avLst>
          </a:prstGeom>
          <a:solidFill>
            <a:srgbClr val="FFFFFF"/>
          </a:solidFill>
          <a:ln w="12700">
            <a:solidFill>
              <a:srgbClr val="D9E4E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25">
            <a:extLst>
              <a:ext uri="{FF2B5EF4-FFF2-40B4-BE49-F238E27FC236}">
                <a16:creationId xmlns:a16="http://schemas.microsoft.com/office/drawing/2014/main" id="{88DABEA8-6904-D027-B589-956BA7708A25}"/>
              </a:ext>
            </a:extLst>
          </p:cNvPr>
          <p:cNvSpPr/>
          <p:nvPr/>
        </p:nvSpPr>
        <p:spPr>
          <a:xfrm>
            <a:off x="8135298" y="1700312"/>
            <a:ext cx="2560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2314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Resolution pathway</a:t>
            </a:r>
            <a:endParaRPr lang="en-US" sz="1600" dirty="0"/>
          </a:p>
        </p:txBody>
      </p:sp>
      <p:sp>
        <p:nvSpPr>
          <p:cNvPr id="39" name="Text 26">
            <a:extLst>
              <a:ext uri="{FF2B5EF4-FFF2-40B4-BE49-F238E27FC236}">
                <a16:creationId xmlns:a16="http://schemas.microsoft.com/office/drawing/2014/main" id="{3174AE30-0B79-9ADB-5263-1FFEC35C3B96}"/>
              </a:ext>
            </a:extLst>
          </p:cNvPr>
          <p:cNvSpPr/>
          <p:nvPr/>
        </p:nvSpPr>
        <p:spPr>
          <a:xfrm>
            <a:off x="8215860" y="2010973"/>
            <a:ext cx="31089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00" i="1" dirty="0">
                <a:latin typeface="Aptos" pitchFamily="34" charset="0"/>
                <a:ea typeface="Aptos" pitchFamily="34" charset="-122"/>
                <a:cs typeface="Aptos" pitchFamily="34" charset="-120"/>
              </a:rPr>
              <a:t>When the 3,200 MW threshold is exceeded:</a:t>
            </a:r>
            <a:endParaRPr lang="en-US" sz="1200" dirty="0"/>
          </a:p>
        </p:txBody>
      </p:sp>
      <p:sp>
        <p:nvSpPr>
          <p:cNvPr id="41" name="Text 29">
            <a:extLst>
              <a:ext uri="{FF2B5EF4-FFF2-40B4-BE49-F238E27FC236}">
                <a16:creationId xmlns:a16="http://schemas.microsoft.com/office/drawing/2014/main" id="{A7696A09-58D6-4451-C2A3-147572772DE9}"/>
              </a:ext>
            </a:extLst>
          </p:cNvPr>
          <p:cNvSpPr/>
          <p:nvPr/>
        </p:nvSpPr>
        <p:spPr>
          <a:xfrm>
            <a:off x="8215860" y="2244221"/>
            <a:ext cx="21945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1250" b="1" dirty="0">
                <a:solidFill>
                  <a:srgbClr val="12314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Planning measure</a:t>
            </a:r>
            <a:endParaRPr lang="en-US" sz="1250" dirty="0"/>
          </a:p>
        </p:txBody>
      </p:sp>
      <p:sp>
        <p:nvSpPr>
          <p:cNvPr id="43" name="Text 30">
            <a:extLst>
              <a:ext uri="{FF2B5EF4-FFF2-40B4-BE49-F238E27FC236}">
                <a16:creationId xmlns:a16="http://schemas.microsoft.com/office/drawing/2014/main" id="{B9CBCEDE-3FBA-2CC3-177E-A23FE6E7C246}"/>
              </a:ext>
            </a:extLst>
          </p:cNvPr>
          <p:cNvSpPr/>
          <p:nvPr/>
        </p:nvSpPr>
        <p:spPr>
          <a:xfrm>
            <a:off x="8215860" y="2590367"/>
            <a:ext cx="2697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pPr marL="0" indent="0">
              <a:buNone/>
            </a:pPr>
            <a:r>
              <a:rPr lang="en-US" sz="1200" dirty="0">
                <a:latin typeface="Aptos" pitchFamily="34" charset="0"/>
                <a:ea typeface="Aptos" pitchFamily="34" charset="-122"/>
                <a:cs typeface="Aptos" pitchFamily="34" charset="-120"/>
              </a:rPr>
              <a:t>ERCOT and TSPs evaluate transmission solutions that resolve the deficiency with estimated capital cost below $200M.</a:t>
            </a:r>
            <a:endParaRPr lang="en-US" sz="1200" dirty="0"/>
          </a:p>
        </p:txBody>
      </p:sp>
      <p:sp>
        <p:nvSpPr>
          <p:cNvPr id="45" name="Text 33">
            <a:extLst>
              <a:ext uri="{FF2B5EF4-FFF2-40B4-BE49-F238E27FC236}">
                <a16:creationId xmlns:a16="http://schemas.microsoft.com/office/drawing/2014/main" id="{E11AD42D-B6EB-5679-B896-976985A15416}"/>
              </a:ext>
            </a:extLst>
          </p:cNvPr>
          <p:cNvSpPr/>
          <p:nvPr/>
        </p:nvSpPr>
        <p:spPr>
          <a:xfrm>
            <a:off x="8215860" y="3154068"/>
            <a:ext cx="21945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1250" b="1" dirty="0">
                <a:solidFill>
                  <a:srgbClr val="12314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Interconnection limits</a:t>
            </a:r>
            <a:endParaRPr lang="en-US" sz="1250" dirty="0"/>
          </a:p>
        </p:txBody>
      </p:sp>
      <p:sp>
        <p:nvSpPr>
          <p:cNvPr id="47" name="Text 34">
            <a:extLst>
              <a:ext uri="{FF2B5EF4-FFF2-40B4-BE49-F238E27FC236}">
                <a16:creationId xmlns:a16="http://schemas.microsoft.com/office/drawing/2014/main" id="{C3F1368D-4D36-3B5D-6FA5-812B47FD9168}"/>
              </a:ext>
            </a:extLst>
          </p:cNvPr>
          <p:cNvSpPr/>
          <p:nvPr/>
        </p:nvSpPr>
        <p:spPr>
          <a:xfrm>
            <a:off x="8215860" y="3602866"/>
            <a:ext cx="2697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pPr marL="0" indent="0">
              <a:buNone/>
            </a:pPr>
            <a:r>
              <a:rPr lang="en-US" sz="1200" dirty="0">
                <a:latin typeface="Aptos" pitchFamily="34" charset="0"/>
                <a:ea typeface="Aptos" pitchFamily="34" charset="-122"/>
                <a:cs typeface="Aptos" pitchFamily="34" charset="-120"/>
              </a:rPr>
              <a:t>May limit Large Load allocation if criteria cannot be met through transmission solutions.</a:t>
            </a:r>
            <a:endParaRPr lang="en-US" sz="1200" dirty="0"/>
          </a:p>
        </p:txBody>
      </p:sp>
      <p:sp>
        <p:nvSpPr>
          <p:cNvPr id="49" name="Text 37">
            <a:extLst>
              <a:ext uri="{FF2B5EF4-FFF2-40B4-BE49-F238E27FC236}">
                <a16:creationId xmlns:a16="http://schemas.microsoft.com/office/drawing/2014/main" id="{A2480E68-E87F-58BB-4F45-B9568B75266F}"/>
              </a:ext>
            </a:extLst>
          </p:cNvPr>
          <p:cNvSpPr/>
          <p:nvPr/>
        </p:nvSpPr>
        <p:spPr>
          <a:xfrm>
            <a:off x="8215860" y="4142383"/>
            <a:ext cx="21945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1250" b="1" dirty="0">
                <a:solidFill>
                  <a:srgbClr val="12314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Operational mitigation</a:t>
            </a:r>
            <a:endParaRPr lang="en-US" sz="1250" dirty="0"/>
          </a:p>
        </p:txBody>
      </p:sp>
      <p:sp>
        <p:nvSpPr>
          <p:cNvPr id="51" name="Text 38">
            <a:extLst>
              <a:ext uri="{FF2B5EF4-FFF2-40B4-BE49-F238E27FC236}">
                <a16:creationId xmlns:a16="http://schemas.microsoft.com/office/drawing/2014/main" id="{182A02CA-D1F9-2B06-8D24-4D37E4F09CB4}"/>
              </a:ext>
            </a:extLst>
          </p:cNvPr>
          <p:cNvSpPr/>
          <p:nvPr/>
        </p:nvSpPr>
        <p:spPr>
          <a:xfrm>
            <a:off x="8215860" y="4499741"/>
            <a:ext cx="2697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pPr marL="0" indent="0">
              <a:buNone/>
            </a:pPr>
            <a:r>
              <a:rPr lang="en-US" sz="1200" dirty="0">
                <a:latin typeface="Aptos" pitchFamily="34" charset="0"/>
                <a:ea typeface="Aptos" pitchFamily="34" charset="-122"/>
                <a:cs typeface="Aptos" pitchFamily="34" charset="-120"/>
              </a:rPr>
              <a:t>Apply operational mechanisms such as IROLs and real-time curtailment as the backstop.</a:t>
            </a:r>
            <a:endParaRPr lang="en-US" sz="1200" dirty="0"/>
          </a:p>
        </p:txBody>
      </p:sp>
      <p:sp>
        <p:nvSpPr>
          <p:cNvPr id="53" name="Shape 39">
            <a:extLst>
              <a:ext uri="{FF2B5EF4-FFF2-40B4-BE49-F238E27FC236}">
                <a16:creationId xmlns:a16="http://schemas.microsoft.com/office/drawing/2014/main" id="{24452063-354B-54F1-E752-B29F8DD06172}"/>
              </a:ext>
            </a:extLst>
          </p:cNvPr>
          <p:cNvSpPr/>
          <p:nvPr/>
        </p:nvSpPr>
        <p:spPr>
          <a:xfrm>
            <a:off x="679332" y="5853615"/>
            <a:ext cx="5572178" cy="370952"/>
          </a:xfrm>
          <a:prstGeom prst="roundRect">
            <a:avLst>
              <a:gd name="adj" fmla="val 10345"/>
            </a:avLst>
          </a:prstGeom>
          <a:solidFill>
            <a:srgbClr val="12314F"/>
          </a:solidFill>
          <a:ln w="12700">
            <a:solidFill>
              <a:srgbClr val="12314F"/>
            </a:solidFill>
            <a:prstDash val="solid"/>
          </a:ln>
        </p:spPr>
        <p:txBody>
          <a:bodyPr/>
          <a:lstStyle/>
          <a:p>
            <a:r>
              <a:rPr lang="en-US" sz="1200" b="1" dirty="0">
                <a:solidFill>
                  <a:schemeClr val="bg1"/>
                </a:solidFill>
              </a:rPr>
              <a:t>Next Step: Provide feedback on 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ptos" pitchFamily="34" charset="0"/>
                <a:ea typeface="Aptos" pitchFamily="34" charset="-122"/>
                <a:cs typeface="Aptos" pitchFamily="34" charset="-120"/>
              </a:rPr>
              <a:t>implementation language before ROS action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tos" pitchFamily="34" charset="0"/>
                <a:ea typeface="Aptos" pitchFamily="34" charset="-122"/>
                <a:cs typeface="Aptos" pitchFamily="34" charset="-120"/>
              </a:rPr>
              <a:t>.</a:t>
            </a:r>
            <a:endParaRPr lang="en-US" b="1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92FD65E0-B6EA-9374-EDD0-B1B109D5708F}"/>
              </a:ext>
            </a:extLst>
          </p:cNvPr>
          <p:cNvSpPr txBox="1"/>
          <p:nvPr/>
        </p:nvSpPr>
        <p:spPr>
          <a:xfrm>
            <a:off x="506807" y="532702"/>
            <a:ext cx="6887795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b="1" dirty="0">
                <a:solidFill>
                  <a:srgbClr val="FF0000"/>
                </a:solidFill>
              </a:rPr>
              <a:t>DWG Webex meeting held on 6/25/2026</a:t>
            </a:r>
          </a:p>
        </p:txBody>
      </p:sp>
    </p:spTree>
    <p:extLst>
      <p:ext uri="{BB962C8B-B14F-4D97-AF65-F5344CB8AC3E}">
        <p14:creationId xmlns:p14="http://schemas.microsoft.com/office/powerpoint/2010/main" val="40323126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4">
            <a:extLst>
              <a:ext uri="{FF2B5EF4-FFF2-40B4-BE49-F238E27FC236}">
                <a16:creationId xmlns:a16="http://schemas.microsoft.com/office/drawing/2014/main" id="{B905740C-86A5-03E6-59C6-F2DF705325CF}"/>
              </a:ext>
            </a:extLst>
          </p:cNvPr>
          <p:cNvSpPr/>
          <p:nvPr/>
        </p:nvSpPr>
        <p:spPr>
          <a:xfrm>
            <a:off x="679332" y="577573"/>
            <a:ext cx="7589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92500" lnSpcReduction="10000"/>
          </a:bodyPr>
          <a:lstStyle/>
          <a:p>
            <a:pPr marL="0" indent="0">
              <a:buNone/>
            </a:pPr>
            <a:r>
              <a:rPr lang="en-US" sz="2200" b="1" dirty="0"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ERCOT 2026/27 DWG Flat Start update</a:t>
            </a:r>
            <a:r>
              <a:rPr lang="en-US" sz="2500" b="1" dirty="0"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:</a:t>
            </a:r>
            <a:endParaRPr lang="en-US" sz="2500" dirty="0"/>
          </a:p>
        </p:txBody>
      </p:sp>
      <p:sp>
        <p:nvSpPr>
          <p:cNvPr id="7" name="Text 17">
            <a:extLst>
              <a:ext uri="{FF2B5EF4-FFF2-40B4-BE49-F238E27FC236}">
                <a16:creationId xmlns:a16="http://schemas.microsoft.com/office/drawing/2014/main" id="{1BF4A0E0-A9D7-1919-95FA-3E4A0C8A1797}"/>
              </a:ext>
            </a:extLst>
          </p:cNvPr>
          <p:cNvSpPr/>
          <p:nvPr/>
        </p:nvSpPr>
        <p:spPr>
          <a:xfrm>
            <a:off x="679332" y="1720125"/>
            <a:ext cx="8315378" cy="468017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25000" lnSpcReduction="20000"/>
          </a:bodyPr>
          <a:lstStyle/>
          <a:p>
            <a:pPr marL="0" indent="0">
              <a:buNone/>
            </a:pPr>
            <a:r>
              <a:rPr lang="en-US" sz="7200" b="1" dirty="0">
                <a:ea typeface="Aptos" pitchFamily="34" charset="-122"/>
                <a:cs typeface="Aptos" pitchFamily="34" charset="-120"/>
              </a:rPr>
              <a:t>Major process change:</a:t>
            </a:r>
          </a:p>
          <a:p>
            <a:pPr marL="0" indent="0">
              <a:buNone/>
            </a:pPr>
            <a:endParaRPr lang="en-US" sz="4800" b="1" dirty="0">
              <a:solidFill>
                <a:srgbClr val="12314F"/>
              </a:solidFill>
              <a:ea typeface="Aptos" pitchFamily="34" charset="-122"/>
              <a:cs typeface="Aptos" pitchFamily="34" charset="-120"/>
            </a:endParaRPr>
          </a:p>
          <a:p>
            <a:pPr marL="685800" indent="-6858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4800" dirty="0"/>
              <a:t>Pass 0 will use June SSWG seed cases for DWG review but the October SSWG cases will be the basis for the final 2027 DWG flat start cases set.</a:t>
            </a:r>
          </a:p>
          <a:p>
            <a:pPr marL="685800" indent="-6858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4800" dirty="0"/>
              <a:t>ERCOT will not accept additional TSP transmission topology, load, or generation updates during DWG flat start development; those changes must be coordinated through SSWG before October cases are published.</a:t>
            </a:r>
          </a:p>
          <a:p>
            <a:pPr marL="685800" indent="-6858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4800" dirty="0"/>
              <a:t>The process will transition to PSSE v36 .5(Market Notice W- A050225-01)</a:t>
            </a:r>
          </a:p>
          <a:p>
            <a:pPr>
              <a:lnSpc>
                <a:spcPct val="120000"/>
              </a:lnSpc>
            </a:pPr>
            <a:endParaRPr lang="en-US" sz="4800" dirty="0"/>
          </a:p>
          <a:p>
            <a:pPr marL="685800" indent="-685800">
              <a:buFont typeface="Arial" panose="020B0604020202020204" pitchFamily="34" charset="0"/>
              <a:buChar char="•"/>
            </a:pPr>
            <a:endParaRPr lang="en-US" sz="4800" dirty="0"/>
          </a:p>
          <a:p>
            <a:pPr marL="0" indent="0">
              <a:buNone/>
            </a:pPr>
            <a:endParaRPr lang="en-US" sz="30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/>
          </a:p>
        </p:txBody>
      </p:sp>
      <p:sp>
        <p:nvSpPr>
          <p:cNvPr id="9" name="Text 17">
            <a:extLst>
              <a:ext uri="{FF2B5EF4-FFF2-40B4-BE49-F238E27FC236}">
                <a16:creationId xmlns:a16="http://schemas.microsoft.com/office/drawing/2014/main" id="{CEA809F2-4071-D7A0-0ABF-374AE64DA464}"/>
              </a:ext>
            </a:extLst>
          </p:cNvPr>
          <p:cNvSpPr/>
          <p:nvPr/>
        </p:nvSpPr>
        <p:spPr>
          <a:xfrm>
            <a:off x="679332" y="2870695"/>
            <a:ext cx="8315378" cy="468017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25000" lnSpcReduction="20000"/>
          </a:bodyPr>
          <a:lstStyle/>
          <a:p>
            <a:pPr marL="0" indent="0">
              <a:buNone/>
            </a:pPr>
            <a:endParaRPr lang="en-US" sz="4800" b="1" dirty="0">
              <a:solidFill>
                <a:srgbClr val="12314F"/>
              </a:solidFill>
              <a:ea typeface="Aptos" pitchFamily="34" charset="-122"/>
              <a:cs typeface="Aptos" pitchFamily="34" charset="-120"/>
            </a:endParaRPr>
          </a:p>
          <a:p>
            <a:r>
              <a:rPr lang="en-US" sz="7200" b="1" dirty="0"/>
              <a:t>DWG Approved:</a:t>
            </a:r>
          </a:p>
          <a:p>
            <a:endParaRPr lang="en-US" sz="7200" b="1" dirty="0"/>
          </a:p>
          <a:p>
            <a:pPr marL="685800" indent="-6858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4800" dirty="0"/>
              <a:t>PGRR 144 Dynamic Model Submission and Review Requirements for Large Loads</a:t>
            </a:r>
          </a:p>
          <a:p>
            <a:pPr marL="685800" indent="-6858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4800" dirty="0"/>
              <a:t>DWG Procedure Manual update for MOD-026-2</a:t>
            </a:r>
          </a:p>
          <a:p>
            <a:pPr>
              <a:lnSpc>
                <a:spcPct val="120000"/>
              </a:lnSpc>
            </a:pPr>
            <a:endParaRPr lang="en-US" sz="4800" dirty="0"/>
          </a:p>
          <a:p>
            <a:pPr marL="685800" indent="-685800">
              <a:buFont typeface="Arial" panose="020B0604020202020204" pitchFamily="34" charset="0"/>
              <a:buChar char="•"/>
            </a:pPr>
            <a:endParaRPr lang="en-US" sz="4800" dirty="0"/>
          </a:p>
          <a:p>
            <a:pPr marL="0" indent="0">
              <a:buNone/>
            </a:pPr>
            <a:endParaRPr lang="en-US" sz="30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0631496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2898</TotalTime>
  <Words>338</Words>
  <Application>Microsoft Office PowerPoint</Application>
  <PresentationFormat>Widescreen</PresentationFormat>
  <Paragraphs>45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</vt:vector>
  </TitlesOfParts>
  <Company>NextEra Energy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PGRR 122 Maximum Load Loss Criteria</dc:title>
  <dc:subject>ERCOT stakeholder presentation</dc:subject>
  <dc:creator>OpenAI</dc:creator>
  <cp:lastModifiedBy>Upadhyay, Aditi</cp:lastModifiedBy>
  <cp:revision>2</cp:revision>
  <dcterms:created xsi:type="dcterms:W3CDTF">2026-06-30T16:46:48Z</dcterms:created>
  <dcterms:modified xsi:type="dcterms:W3CDTF">2026-07-02T17:12:02Z</dcterms:modified>
</cp:coreProperties>
</file>