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2.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5.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6.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notesSlides/notesSlide7.xml" ContentType="application/vnd.openxmlformats-officedocument.presentationml.notesSlide+xml"/>
  <Override PartName="/ppt/tags/tag291.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98"/>
  </p:notesMasterIdLst>
  <p:handoutMasterIdLst>
    <p:handoutMasterId r:id="rId99"/>
  </p:handoutMasterIdLst>
  <p:sldIdLst>
    <p:sldId id="2147479097" r:id="rId6"/>
    <p:sldId id="2147479183" r:id="rId7"/>
    <p:sldId id="2147479197" r:id="rId8"/>
    <p:sldId id="2147479191" r:id="rId9"/>
    <p:sldId id="2147479196" r:id="rId10"/>
    <p:sldId id="2147479187" r:id="rId11"/>
    <p:sldId id="2147479077" r:id="rId12"/>
    <p:sldId id="2147479101" r:id="rId13"/>
    <p:sldId id="2147479145" r:id="rId14"/>
    <p:sldId id="2147479190" r:id="rId15"/>
    <p:sldId id="2147479192" r:id="rId16"/>
    <p:sldId id="2147479094" r:id="rId17"/>
    <p:sldId id="2147479141" r:id="rId18"/>
    <p:sldId id="2147479139" r:id="rId19"/>
    <p:sldId id="2147479198" r:id="rId20"/>
    <p:sldId id="2147479125" r:id="rId21"/>
    <p:sldId id="2147479098" r:id="rId22"/>
    <p:sldId id="2147479140" r:id="rId23"/>
    <p:sldId id="2147479088" r:id="rId24"/>
    <p:sldId id="2147479201" r:id="rId25"/>
    <p:sldId id="2147479083" r:id="rId26"/>
    <p:sldId id="2147479046" r:id="rId27"/>
    <p:sldId id="2147479186" r:id="rId28"/>
    <p:sldId id="2147479194" r:id="rId29"/>
    <p:sldId id="2147479195" r:id="rId30"/>
    <p:sldId id="2147479041" r:id="rId31"/>
    <p:sldId id="2147479193" r:id="rId32"/>
    <p:sldId id="264" r:id="rId33"/>
    <p:sldId id="265" r:id="rId34"/>
    <p:sldId id="269" r:id="rId35"/>
    <p:sldId id="270" r:id="rId36"/>
    <p:sldId id="268" r:id="rId37"/>
    <p:sldId id="267" r:id="rId38"/>
    <p:sldId id="2147479188" r:id="rId39"/>
    <p:sldId id="2147479182" r:id="rId40"/>
    <p:sldId id="2147479060" r:id="rId41"/>
    <p:sldId id="2147479061" r:id="rId42"/>
    <p:sldId id="2147479070" r:id="rId43"/>
    <p:sldId id="2147479062" r:id="rId44"/>
    <p:sldId id="2147479063" r:id="rId45"/>
    <p:sldId id="2147479064" r:id="rId46"/>
    <p:sldId id="2147479066" r:id="rId47"/>
    <p:sldId id="2147479067" r:id="rId48"/>
    <p:sldId id="2147479068" r:id="rId49"/>
    <p:sldId id="2147479069" r:id="rId50"/>
    <p:sldId id="2147479042" r:id="rId51"/>
    <p:sldId id="2147479087" r:id="rId52"/>
    <p:sldId id="2147479033" r:id="rId53"/>
    <p:sldId id="2147479034" r:id="rId54"/>
    <p:sldId id="2147479035" r:id="rId55"/>
    <p:sldId id="2147479085" r:id="rId56"/>
    <p:sldId id="2147478763" r:id="rId57"/>
    <p:sldId id="2147479154" r:id="rId58"/>
    <p:sldId id="2147479155" r:id="rId59"/>
    <p:sldId id="2147479156" r:id="rId60"/>
    <p:sldId id="2147479157" r:id="rId61"/>
    <p:sldId id="2147479158" r:id="rId62"/>
    <p:sldId id="2147479159" r:id="rId63"/>
    <p:sldId id="2147479160" r:id="rId64"/>
    <p:sldId id="2147478764" r:id="rId65"/>
    <p:sldId id="2147479161" r:id="rId66"/>
    <p:sldId id="2147479162" r:id="rId67"/>
    <p:sldId id="2147479163" r:id="rId68"/>
    <p:sldId id="2147479164" r:id="rId69"/>
    <p:sldId id="2147479165" r:id="rId70"/>
    <p:sldId id="2147479166" r:id="rId71"/>
    <p:sldId id="2147478769" r:id="rId72"/>
    <p:sldId id="2147478770" r:id="rId73"/>
    <p:sldId id="2147479142" r:id="rId74"/>
    <p:sldId id="2147479103" r:id="rId75"/>
    <p:sldId id="2147479179" r:id="rId76"/>
    <p:sldId id="2147478768" r:id="rId77"/>
    <p:sldId id="2147479167" r:id="rId78"/>
    <p:sldId id="2147479168" r:id="rId79"/>
    <p:sldId id="2147479169" r:id="rId80"/>
    <p:sldId id="2147479170" r:id="rId81"/>
    <p:sldId id="2147479171" r:id="rId82"/>
    <p:sldId id="2147479172" r:id="rId83"/>
    <p:sldId id="2147479173" r:id="rId84"/>
    <p:sldId id="2147479174" r:id="rId85"/>
    <p:sldId id="2147479175" r:id="rId86"/>
    <p:sldId id="2147479176" r:id="rId87"/>
    <p:sldId id="2147479177" r:id="rId88"/>
    <p:sldId id="2147479178" r:id="rId89"/>
    <p:sldId id="2147479135" r:id="rId90"/>
    <p:sldId id="2147479149" r:id="rId91"/>
    <p:sldId id="2147479189" r:id="rId92"/>
    <p:sldId id="2147479144" r:id="rId93"/>
    <p:sldId id="2147479143" r:id="rId94"/>
    <p:sldId id="2147479146" r:id="rId95"/>
    <p:sldId id="2147479180" r:id="rId96"/>
    <p:sldId id="2147479181" r:id="rId97"/>
  </p:sldIdLst>
  <p:sldSz cx="12192000" cy="6858000"/>
  <p:notesSz cx="7102475" cy="9388475"/>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AFF"/>
    <a:srgbClr val="005763"/>
    <a:srgbClr val="CCDDE0"/>
    <a:srgbClr val="00AEC7"/>
    <a:srgbClr val="78D2DF"/>
    <a:srgbClr val="D2D2D2"/>
    <a:srgbClr val="E6EBEF"/>
    <a:srgbClr val="B1E5ED"/>
    <a:srgbClr val="26D07C"/>
    <a:srgbClr val="99E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9B43CE-065B-BD60-5D6F-E3E1EF50A742}" v="1" dt="2026-07-01T15:36:55.617"/>
    <p1510:client id="{237885F9-EF29-4987-9B10-53DB1ADF4D86}" v="3392" dt="2026-07-01T17:56:54.834"/>
    <p1510:client id="{54CD975D-7E7A-32E6-A408-D8F7FC08D816}" v="1" dt="2026-07-01T14:53:47.799"/>
    <p1510:client id="{640F4F80-F58A-D22C-D297-D544B25F1A0C}" v="62" dt="2026-07-01T18:15:35.378"/>
    <p1510:client id="{8068F7E8-1F5E-8A47-D183-5E485868E036}" v="61" dt="2026-07-01T00:15:28.768"/>
    <p1510:client id="{85A56F4F-CE15-1C02-1A9D-F194F7B9140B}" v="274" dt="2026-07-01T13:39:52.490"/>
    <p1510:client id="{A68F2DC7-E356-44FA-9F87-BB3E976DEE07}" vWet="1" dt="2026-07-01T14:54:56.883"/>
    <p1510:client id="{B1BDD346-1F65-24FB-FEC0-AAF09E3DC634}" v="2" dt="2026-07-01T15:16:08.855"/>
    <p1510:client id="{C9737230-7D94-CE4A-1548-0013810A08BD}" v="168" dt="2026-07-01T15:39:37.934"/>
    <p1510:client id="{D069DE63-C942-2318-AB62-12453929A442}" v="244" dt="2026-07-01T17:52:42.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1 July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1 July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113111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4B-C495-25F4-BE3C-9B2A40685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5BA47-1BEA-8708-2AC4-4FD258413F0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32B250D-E5DD-C744-7EB1-72EB6879CE2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FB84391-945A-8B25-B49F-C4B554402396}"/>
              </a:ext>
            </a:extLst>
          </p:cNvPr>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a:extLst>
              <a:ext uri="{FF2B5EF4-FFF2-40B4-BE49-F238E27FC236}">
                <a16:creationId xmlns:a16="http://schemas.microsoft.com/office/drawing/2014/main" id="{1C074C18-BE1C-2E92-118B-18EF063A03A9}"/>
              </a:ext>
            </a:extLst>
          </p:cNvPr>
          <p:cNvSpPr>
            <a:spLocks noGrp="1"/>
          </p:cNvSpPr>
          <p:nvPr>
            <p:ph type="sldNum" sz="quarter" idx="5"/>
          </p:nvPr>
        </p:nvSpPr>
        <p:spPr/>
        <p:txBody>
          <a:bodyPr/>
          <a:lstStyle/>
          <a:p>
            <a:fld id="{CF5EBCF4-26FC-4F76-8DA1-52FDDC328D44}" type="slidenum">
              <a:rPr lang="en-US" smtClean="0"/>
              <a:pPr/>
              <a:t>8</a:t>
            </a:fld>
            <a:endParaRPr lang="en-US"/>
          </a:p>
        </p:txBody>
      </p:sp>
    </p:spTree>
    <p:extLst>
      <p:ext uri="{BB962C8B-B14F-4D97-AF65-F5344CB8AC3E}">
        <p14:creationId xmlns:p14="http://schemas.microsoft.com/office/powerpoint/2010/main" val="47069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14</a:t>
            </a:fld>
            <a:endParaRPr lang="en-US"/>
          </a:p>
        </p:txBody>
      </p:sp>
    </p:spTree>
    <p:extLst>
      <p:ext uri="{BB962C8B-B14F-4D97-AF65-F5344CB8AC3E}">
        <p14:creationId xmlns:p14="http://schemas.microsoft.com/office/powerpoint/2010/main" val="281530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395418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48</a:t>
            </a:fld>
            <a:endParaRPr lang="en-US"/>
          </a:p>
        </p:txBody>
      </p:sp>
    </p:spTree>
    <p:extLst>
      <p:ext uri="{BB962C8B-B14F-4D97-AF65-F5344CB8AC3E}">
        <p14:creationId xmlns:p14="http://schemas.microsoft.com/office/powerpoint/2010/main" val="135157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71</a:t>
            </a:fld>
            <a:endParaRPr lang="en-US"/>
          </a:p>
        </p:txBody>
      </p:sp>
    </p:spTree>
    <p:extLst>
      <p:ext uri="{BB962C8B-B14F-4D97-AF65-F5344CB8AC3E}">
        <p14:creationId xmlns:p14="http://schemas.microsoft.com/office/powerpoint/2010/main" val="179179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86</a:t>
            </a:fld>
            <a:endParaRPr lang="en-US"/>
          </a:p>
        </p:txBody>
      </p:sp>
    </p:spTree>
    <p:extLst>
      <p:ext uri="{BB962C8B-B14F-4D97-AF65-F5344CB8AC3E}">
        <p14:creationId xmlns:p14="http://schemas.microsoft.com/office/powerpoint/2010/main" val="576149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1 July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88</a:t>
            </a:fld>
            <a:endParaRPr lang="en-US"/>
          </a:p>
        </p:txBody>
      </p:sp>
    </p:spTree>
    <p:extLst>
      <p:ext uri="{BB962C8B-B14F-4D97-AF65-F5344CB8AC3E}">
        <p14:creationId xmlns:p14="http://schemas.microsoft.com/office/powerpoint/2010/main" val="8361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July 1,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July 1,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July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July 1,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ags" Target="../tags/tag3.xml"/><Relationship Id="rId3" Type="http://schemas.openxmlformats.org/officeDocument/2006/relationships/slideLayout" Target="../slideLayouts/slideLayout10.xml"/><Relationship Id="rId21" Type="http://schemas.openxmlformats.org/officeDocument/2006/relationships/image" Target="../media/image4.sv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2.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9"/>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2"/>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51" r:id="rId3"/>
    <p:sldLayoutId id="2147483953" r:id="rId4"/>
    <p:sldLayoutId id="2147483955" r:id="rId5"/>
    <p:sldLayoutId id="2147483956" r:id="rId6"/>
    <p:sldLayoutId id="21474839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slideLayout" Target="../slideLayouts/slideLayout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2" Type="http://schemas.openxmlformats.org/officeDocument/2006/relationships/tags" Target="../tags/tag58.xml"/><Relationship Id="rId16" Type="http://schemas.openxmlformats.org/officeDocument/2006/relationships/image" Target="../media/image18.sv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10.emf"/><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73.xml"/><Relationship Id="rId7" Type="http://schemas.openxmlformats.org/officeDocument/2006/relationships/oleObject" Target="../embeddings/oleObject14.bin"/><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74.xml"/><Relationship Id="rId9" Type="http://schemas.openxmlformats.org/officeDocument/2006/relationships/hyperlink" Target="mailto:BatchZero@ercot.com" TargetMode="Externa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77.xml"/><Relationship Id="rId7" Type="http://schemas.openxmlformats.org/officeDocument/2006/relationships/slideLayout" Target="../slideLayouts/slideLayout18.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10" Type="http://schemas.openxmlformats.org/officeDocument/2006/relationships/image" Target="../media/image1.emf"/><Relationship Id="rId4" Type="http://schemas.openxmlformats.org/officeDocument/2006/relationships/tags" Target="../tags/tag78.xml"/><Relationship Id="rId9" Type="http://schemas.openxmlformats.org/officeDocument/2006/relationships/oleObject" Target="../embeddings/oleObject1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tags" Target="../tags/tag81.xml"/><Relationship Id="rId6" Type="http://schemas.openxmlformats.org/officeDocument/2006/relationships/hyperlink" Target="mailto:BatchZero@ercot.com" TargetMode="External"/><Relationship Id="rId5" Type="http://schemas.openxmlformats.org/officeDocument/2006/relationships/hyperlink" Target="mailto:LargeLoadInterconnection@ercot.com" TargetMode="Externa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9.sv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hyperlink" Target="mailto:BatchZero@ercot.com"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1.emf"/><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oleObject" Target="../embeddings/oleObject18.bin"/><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slideLayout" Target="../slideLayouts/slideLayout18.xml"/><Relationship Id="rId5" Type="http://schemas.openxmlformats.org/officeDocument/2006/relationships/tags" Target="../tags/tag9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7.xml"/><Relationship Id="rId7" Type="http://schemas.openxmlformats.org/officeDocument/2006/relationships/oleObject" Target="../embeddings/oleObject4.bin"/><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9.xml"/><Relationship Id="rId11" Type="http://schemas.openxmlformats.org/officeDocument/2006/relationships/slide" Target="slide27.xml"/><Relationship Id="rId5" Type="http://schemas.openxmlformats.org/officeDocument/2006/relationships/tags" Target="../tags/tag9.xml"/><Relationship Id="rId10" Type="http://schemas.openxmlformats.org/officeDocument/2006/relationships/slide" Target="slide23.xml"/><Relationship Id="rId4" Type="http://schemas.openxmlformats.org/officeDocument/2006/relationships/tags" Target="../tags/tag8.xml"/><Relationship Id="rId9"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hyperlink" Target="mailto:BatchZero@ercot.com" TargetMode="Externa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20.bin"/><Relationship Id="rId7" Type="http://schemas.openxmlformats.org/officeDocument/2006/relationships/image" Target="../media/image22.svg"/><Relationship Id="rId2" Type="http://schemas.openxmlformats.org/officeDocument/2006/relationships/slideLayout" Target="../slideLayouts/slideLayout9.xml"/><Relationship Id="rId1" Type="http://schemas.openxmlformats.org/officeDocument/2006/relationships/tags" Target="../tags/tag101.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tags" Target="../tags/tag102.xml"/><Relationship Id="rId5" Type="http://schemas.openxmlformats.org/officeDocument/2006/relationships/hyperlink" Target="https://www.ercot.com/calendar/07092026-Batch-Zero-Weekly-Readiness" TargetMode="Externa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05.xml"/><Relationship Id="rId7" Type="http://schemas.openxmlformats.org/officeDocument/2006/relationships/oleObject" Target="../embeddings/oleObject22.bin"/><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9.xml"/><Relationship Id="rId11" Type="http://schemas.openxmlformats.org/officeDocument/2006/relationships/slide" Target="slide27.xml"/><Relationship Id="rId5" Type="http://schemas.openxmlformats.org/officeDocument/2006/relationships/tags" Target="../tags/tag107.xml"/><Relationship Id="rId10" Type="http://schemas.openxmlformats.org/officeDocument/2006/relationships/slide" Target="slide6.xml"/><Relationship Id="rId4" Type="http://schemas.openxmlformats.org/officeDocument/2006/relationships/tags" Target="../tags/tag106.xml"/><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9.xml"/><Relationship Id="rId1" Type="http://schemas.openxmlformats.org/officeDocument/2006/relationships/tags" Target="../tags/tag108.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9.xml"/><Relationship Id="rId1" Type="http://schemas.openxmlformats.org/officeDocument/2006/relationships/tags" Target="../tags/tag109.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2" Type="http://schemas.openxmlformats.org/officeDocument/2006/relationships/hyperlink" Target="https://www.ercot.com/committees/other/rpg"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12.xml"/><Relationship Id="rId7" Type="http://schemas.openxmlformats.org/officeDocument/2006/relationships/oleObject" Target="../embeddings/oleObject25.bin"/><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9.xml"/><Relationship Id="rId11" Type="http://schemas.openxmlformats.org/officeDocument/2006/relationships/slide" Target="slide23.xml"/><Relationship Id="rId5" Type="http://schemas.openxmlformats.org/officeDocument/2006/relationships/tags" Target="../tags/tag114.xml"/><Relationship Id="rId10" Type="http://schemas.openxmlformats.org/officeDocument/2006/relationships/slide" Target="slide6.xml"/><Relationship Id="rId4" Type="http://schemas.openxmlformats.org/officeDocument/2006/relationships/tags" Target="../tags/tag113.xml"/><Relationship Id="rId9"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9.xml"/><Relationship Id="rId1" Type="http://schemas.openxmlformats.org/officeDocument/2006/relationships/tags" Target="../tags/tag115.xml"/><Relationship Id="rId5" Type="http://schemas.openxmlformats.org/officeDocument/2006/relationships/hyperlink" Target="https://mis.ercot.com/secure/data-products/group-reports/transmission-service-providers?id=pg7-148-m" TargetMode="Externa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9.xml"/><Relationship Id="rId1" Type="http://schemas.openxmlformats.org/officeDocument/2006/relationships/tags" Target="../tags/tag116.xml"/><Relationship Id="rId5" Type="http://schemas.openxmlformats.org/officeDocument/2006/relationships/hyperlink" Target="mailto:BatchZero@ercot.com" TargetMode="Externa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openxmlformats.org/officeDocument/2006/relationships/hyperlink" Target="mailto:LLWG_Feedback@ercot.com" TargetMode="External"/><Relationship Id="rId3" Type="http://schemas.openxmlformats.org/officeDocument/2006/relationships/slideLayout" Target="../slideLayouts/slideLayout18.xml"/><Relationship Id="rId7" Type="http://schemas.openxmlformats.org/officeDocument/2006/relationships/hyperlink" Target="https://urldefense.com/v3/__https:/www.ercot.com/services/rq/large-load-integration/__;!!EIXh2HjOrYMV!f6gQxELeAtFRtY9IOy_NwzZbfpXSzOVPeQFsu2Qu7I5HgbZ-6JFYY2MbY-xcSxCJipdHduHuxzzqZT-OdfyQV2TB5qw$"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s://www.ercot.com/services/comm/mkt_notices/M-B062326-01" TargetMode="External"/><Relationship Id="rId5" Type="http://schemas.openxmlformats.org/officeDocument/2006/relationships/image" Target="../media/image10.emf"/><Relationship Id="rId10" Type="http://schemas.openxmlformats.org/officeDocument/2006/relationships/hyperlink" Target="https://urldefense.com/v3/__http:/lists.ercot.com/__;!!EIXh2HjOrYMV!f6gQxELeAtFRtY9IOy_NwzZbfpXSzOVPeQFsu2Qu7I5HgbZ-6JFYY2MbY-xcSxCJipdHduHuxzzqZT-OdfyQk35gXng$" TargetMode="External"/><Relationship Id="rId4" Type="http://schemas.openxmlformats.org/officeDocument/2006/relationships/oleObject" Target="../embeddings/oleObject5.bin"/><Relationship Id="rId9" Type="http://schemas.openxmlformats.org/officeDocument/2006/relationships/hyperlink" Target="mailto:ClientServices@ercot.com" TargetMode="Externa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9.xml"/><Relationship Id="rId1" Type="http://schemas.openxmlformats.org/officeDocument/2006/relationships/tags" Target="../tags/tag117.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9.xml"/><Relationship Id="rId1" Type="http://schemas.openxmlformats.org/officeDocument/2006/relationships/tags" Target="../tags/tag118.x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9.xml"/><Relationship Id="rId1" Type="http://schemas.openxmlformats.org/officeDocument/2006/relationships/tags" Target="../tags/tag119.x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9.xml"/><Relationship Id="rId1" Type="http://schemas.openxmlformats.org/officeDocument/2006/relationships/tags" Target="../tags/tag120.x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hyperlink" Target="https://www.ercot.com/services/comm/mkt_notices/M-B062326-01" TargetMode="Externa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23.png"/><Relationship Id="rId5" Type="http://schemas.openxmlformats.org/officeDocument/2006/relationships/image" Target="../media/image10.e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slideLayout" Target="../slideLayouts/slideLayout18.xml"/><Relationship Id="rId18" Type="http://schemas.openxmlformats.org/officeDocument/2006/relationships/image" Target="../media/image25.png"/><Relationship Id="rId3" Type="http://schemas.openxmlformats.org/officeDocument/2006/relationships/tags" Target="../tags/tag125.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image" Target="../media/image24.png"/><Relationship Id="rId2" Type="http://schemas.openxmlformats.org/officeDocument/2006/relationships/tags" Target="../tags/tag124.xml"/><Relationship Id="rId16" Type="http://schemas.openxmlformats.org/officeDocument/2006/relationships/image" Target="../media/image11.svg"/><Relationship Id="rId20" Type="http://schemas.openxmlformats.org/officeDocument/2006/relationships/image" Target="../media/image27.png"/><Relationship Id="rId1" Type="http://schemas.openxmlformats.org/officeDocument/2006/relationships/tags" Target="../tags/tag123.xml"/><Relationship Id="rId6" Type="http://schemas.openxmlformats.org/officeDocument/2006/relationships/tags" Target="../tags/tag128.xml"/><Relationship Id="rId11" Type="http://schemas.openxmlformats.org/officeDocument/2006/relationships/tags" Target="../tags/tag133.xml"/><Relationship Id="rId5" Type="http://schemas.openxmlformats.org/officeDocument/2006/relationships/tags" Target="../tags/tag127.xml"/><Relationship Id="rId15" Type="http://schemas.openxmlformats.org/officeDocument/2006/relationships/image" Target="../media/image1.emf"/><Relationship Id="rId10" Type="http://schemas.openxmlformats.org/officeDocument/2006/relationships/tags" Target="../tags/tag132.xml"/><Relationship Id="rId19" Type="http://schemas.openxmlformats.org/officeDocument/2006/relationships/image" Target="../media/image26.png"/><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oleObject" Target="../embeddings/oleObject33.bin"/></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hyperlink" Target="https://urldefense.com/v3/__https:/www.ercot.com/mktrules/issues/NPRR1325*background__;Iw!!EIXh2HjOrYMV!bk1jZYpoHI6x3RjeDp7X1JDBRJud1CMBUPcSCXAFt_sBMvLhiiI1TZ6DyADehNSCnQ3aZXh1m9ukfMxMGVPIApPZopU$" TargetMode="External"/><Relationship Id="rId3" Type="http://schemas.openxmlformats.org/officeDocument/2006/relationships/slideLayout" Target="../slideLayouts/slideLayout18.xml"/><Relationship Id="rId7" Type="http://schemas.openxmlformats.org/officeDocument/2006/relationships/hyperlink" Target="https://urldefense.com/v3/__https:/www.ercot.com/mktrules/issues/PGRR145__;!!EIXh2HjOrYMV!bk1jZYpoHI6x3RjeDp7X1JDBRJud1CMBUPcSCXAFt_sBMvLhiiI1TZ6DyADehNSCnQ3aZXh1m9ukfMxMGVPIY6CcxPc$" TargetMode="External"/><Relationship Id="rId12" Type="http://schemas.openxmlformats.org/officeDocument/2006/relationships/hyperlink" Target="https://urldefense.com/v3/__http:/lists.ercot.com/__;!!EIXh2HjOrYMV!bk1jZYpoHI6x3RjeDp7X1JDBRJud1CMBUPcSCXAFt_sBMvLhiiI1TZ6DyADehNSCnQ3aZXh1m9ukfMxMGVPIVMn2HZU$" TargetMode="Externa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hyperlink" Target="https://www.ercot.com/services/comm/mkt_notices/M-B062326-01" TargetMode="External"/><Relationship Id="rId11" Type="http://schemas.openxmlformats.org/officeDocument/2006/relationships/hyperlink" Target="mailto:ClientServices@ercot.com" TargetMode="External"/><Relationship Id="rId5" Type="http://schemas.openxmlformats.org/officeDocument/2006/relationships/image" Target="../media/image10.emf"/><Relationship Id="rId10" Type="http://schemas.openxmlformats.org/officeDocument/2006/relationships/hyperlink" Target="https://urldefense.com/v3/__https:/www.ercot.com/services/rq/large-load-integration__;!!EIXh2HjOrYMV!bk1jZYpoHI6x3RjeDp7X1JDBRJud1CMBUPcSCXAFt_sBMvLhiiI1TZ6DyADehNSCnQ3aZXh1m9ukfMxMGVPI25SQH1k$" TargetMode="External"/><Relationship Id="rId4" Type="http://schemas.openxmlformats.org/officeDocument/2006/relationships/oleObject" Target="../embeddings/oleObject6.bin"/><Relationship Id="rId9" Type="http://schemas.openxmlformats.org/officeDocument/2006/relationships/hyperlink" Target="https://urldefense.com/v3/__https:/www.ercot.com/mktrules/issues/PGRR115*background__;Iw!!EIXh2HjOrYMV!bk1jZYpoHI6x3RjeDp7X1JDBRJud1CMBUPcSCXAFt_sBMvLhiiI1TZ6DyADehNSCnQ3aZXh1m9ukfMxMGVPI-AP5Dc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tags" Target="../tags/tag137.xml"/><Relationship Id="rId7" Type="http://schemas.openxmlformats.org/officeDocument/2006/relationships/image" Target="../media/image10.emf"/><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oleObject" Target="../embeddings/oleObject34.bin"/><Relationship Id="rId5" Type="http://schemas.openxmlformats.org/officeDocument/2006/relationships/slideLayout" Target="../slideLayouts/slideLayout9.xml"/><Relationship Id="rId10" Type="http://schemas.openxmlformats.org/officeDocument/2006/relationships/image" Target="../media/image30.svg"/><Relationship Id="rId4" Type="http://schemas.openxmlformats.org/officeDocument/2006/relationships/tags" Target="../tags/tag138.xml"/><Relationship Id="rId9" Type="http://schemas.openxmlformats.org/officeDocument/2006/relationships/image" Target="../media/image29.svg"/></Relationships>
</file>

<file path=ppt/slides/_rels/slide47.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slideLayout" Target="../slideLayouts/slideLayout18.xml"/><Relationship Id="rId18" Type="http://schemas.openxmlformats.org/officeDocument/2006/relationships/image" Target="../media/image32.pn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image" Target="../media/image31.png"/><Relationship Id="rId2" Type="http://schemas.openxmlformats.org/officeDocument/2006/relationships/tags" Target="../tags/tag140.xml"/><Relationship Id="rId16" Type="http://schemas.openxmlformats.org/officeDocument/2006/relationships/image" Target="../media/image11.svg"/><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image" Target="../media/image1.emf"/><Relationship Id="rId10" Type="http://schemas.openxmlformats.org/officeDocument/2006/relationships/tags" Target="../tags/tag148.xml"/><Relationship Id="rId19" Type="http://schemas.openxmlformats.org/officeDocument/2006/relationships/image" Target="../media/image33.png"/><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153.xml"/><Relationship Id="rId7" Type="http://schemas.openxmlformats.org/officeDocument/2006/relationships/notesSlide" Target="../notesSlides/notesSlide5.xml"/><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slideLayout" Target="../slideLayouts/slideLayout9.xml"/><Relationship Id="rId5" Type="http://schemas.openxmlformats.org/officeDocument/2006/relationships/tags" Target="../tags/tag155.xml"/><Relationship Id="rId4" Type="http://schemas.openxmlformats.org/officeDocument/2006/relationships/tags" Target="../tags/tag154.xml"/><Relationship Id="rId9" Type="http://schemas.openxmlformats.org/officeDocument/2006/relationships/image" Target="../media/image10.emf"/></Relationships>
</file>

<file path=ppt/slides/_rels/slide4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58.xml"/><Relationship Id="rId7" Type="http://schemas.openxmlformats.org/officeDocument/2006/relationships/oleObject" Target="../embeddings/oleObject37.bin"/><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slideLayout" Target="../slideLayouts/slideLayout9.xml"/><Relationship Id="rId5" Type="http://schemas.openxmlformats.org/officeDocument/2006/relationships/tags" Target="../tags/tag160.xml"/><Relationship Id="rId4" Type="http://schemas.openxmlformats.org/officeDocument/2006/relationships/tags" Target="../tags/tag159.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1.emf"/><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oleObject" Target="../embeddings/oleObject7.bin"/><Relationship Id="rId2" Type="http://schemas.openxmlformats.org/officeDocument/2006/relationships/tags" Target="../tags/tag15.xml"/><Relationship Id="rId16" Type="http://schemas.openxmlformats.org/officeDocument/2006/relationships/image" Target="../media/image13.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slideLayout" Target="../slideLayouts/slideLayout18.xml"/><Relationship Id="rId5" Type="http://schemas.openxmlformats.org/officeDocument/2006/relationships/tags" Target="../tags/tag18.xml"/><Relationship Id="rId15" Type="http://schemas.openxmlformats.org/officeDocument/2006/relationships/image" Target="../media/image12.png"/><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11.svg"/></Relationships>
</file>

<file path=ppt/slides/_rels/slide50.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63.xml"/><Relationship Id="rId7" Type="http://schemas.openxmlformats.org/officeDocument/2006/relationships/oleObject" Target="../embeddings/oleObject38.bin"/><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9.xml"/><Relationship Id="rId5" Type="http://schemas.openxmlformats.org/officeDocument/2006/relationships/tags" Target="../tags/tag165.xml"/><Relationship Id="rId4" Type="http://schemas.openxmlformats.org/officeDocument/2006/relationships/tags" Target="../tags/tag164.xml"/></Relationships>
</file>

<file path=ppt/slides/_rels/slide5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68.xml"/><Relationship Id="rId7" Type="http://schemas.openxmlformats.org/officeDocument/2006/relationships/oleObject" Target="../embeddings/oleObject39.bin"/><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slideLayout" Target="../slideLayouts/slideLayout9.xml"/><Relationship Id="rId5" Type="http://schemas.openxmlformats.org/officeDocument/2006/relationships/tags" Target="../tags/tag170.xml"/><Relationship Id="rId4" Type="http://schemas.openxmlformats.org/officeDocument/2006/relationships/tags" Target="../tags/tag169.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9.xml"/><Relationship Id="rId1" Type="http://schemas.openxmlformats.org/officeDocument/2006/relationships/tags" Target="../tags/tag171.xml"/><Relationship Id="rId4" Type="http://schemas.openxmlformats.org/officeDocument/2006/relationships/image" Target="../media/image10.emf"/></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74.xml"/><Relationship Id="rId7" Type="http://schemas.openxmlformats.org/officeDocument/2006/relationships/image" Target="../media/image10.emf"/><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oleObject" Target="../embeddings/oleObject41.bin"/><Relationship Id="rId5" Type="http://schemas.openxmlformats.org/officeDocument/2006/relationships/slideLayout" Target="../slideLayouts/slideLayout9.xml"/><Relationship Id="rId4" Type="http://schemas.openxmlformats.org/officeDocument/2006/relationships/tags" Target="../tags/tag175.xml"/><Relationship Id="rId9" Type="http://schemas.openxmlformats.org/officeDocument/2006/relationships/image" Target="../media/image35.png"/></Relationships>
</file>

<file path=ppt/slides/_rels/slide5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78.xml"/><Relationship Id="rId7" Type="http://schemas.openxmlformats.org/officeDocument/2006/relationships/image" Target="../media/image10.emf"/><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oleObject" Target="../embeddings/oleObject42.bin"/><Relationship Id="rId5" Type="http://schemas.openxmlformats.org/officeDocument/2006/relationships/slideLayout" Target="../slideLayouts/slideLayout9.xml"/><Relationship Id="rId4" Type="http://schemas.openxmlformats.org/officeDocument/2006/relationships/tags" Target="../tags/tag179.xml"/><Relationship Id="rId9" Type="http://schemas.openxmlformats.org/officeDocument/2006/relationships/image" Target="../media/image35.png"/></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2.xml"/><Relationship Id="rId7" Type="http://schemas.openxmlformats.org/officeDocument/2006/relationships/image" Target="../media/image10.emf"/><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oleObject" Target="../embeddings/oleObject43.bin"/><Relationship Id="rId5" Type="http://schemas.openxmlformats.org/officeDocument/2006/relationships/slideLayout" Target="../slideLayouts/slideLayout9.xml"/><Relationship Id="rId4" Type="http://schemas.openxmlformats.org/officeDocument/2006/relationships/tags" Target="../tags/tag183.xml"/><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6.xml"/><Relationship Id="rId7" Type="http://schemas.openxmlformats.org/officeDocument/2006/relationships/image" Target="../media/image10.emf"/><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oleObject" Target="../embeddings/oleObject44.bin"/><Relationship Id="rId5" Type="http://schemas.openxmlformats.org/officeDocument/2006/relationships/slideLayout" Target="../slideLayouts/slideLayout9.xml"/><Relationship Id="rId4" Type="http://schemas.openxmlformats.org/officeDocument/2006/relationships/tags" Target="../tags/tag187.xml"/><Relationship Id="rId9" Type="http://schemas.openxmlformats.org/officeDocument/2006/relationships/image" Target="../media/image35.png"/></Relationships>
</file>

<file path=ppt/slides/_rels/slide5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90.xml"/><Relationship Id="rId7" Type="http://schemas.openxmlformats.org/officeDocument/2006/relationships/image" Target="../media/image10.emf"/><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oleObject" Target="../embeddings/oleObject45.bin"/><Relationship Id="rId5" Type="http://schemas.openxmlformats.org/officeDocument/2006/relationships/slideLayout" Target="../slideLayouts/slideLayout9.xml"/><Relationship Id="rId4" Type="http://schemas.openxmlformats.org/officeDocument/2006/relationships/tags" Target="../tags/tag191.xml"/><Relationship Id="rId9" Type="http://schemas.openxmlformats.org/officeDocument/2006/relationships/image" Target="../media/image35.png"/></Relationships>
</file>

<file path=ppt/slides/_rels/slide5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94.xml"/><Relationship Id="rId7" Type="http://schemas.openxmlformats.org/officeDocument/2006/relationships/image" Target="../media/image10.emf"/><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oleObject" Target="../embeddings/oleObject46.bin"/><Relationship Id="rId5" Type="http://schemas.openxmlformats.org/officeDocument/2006/relationships/slideLayout" Target="../slideLayouts/slideLayout9.xml"/><Relationship Id="rId4" Type="http://schemas.openxmlformats.org/officeDocument/2006/relationships/tags" Target="../tags/tag195.xml"/><Relationship Id="rId9" Type="http://schemas.openxmlformats.org/officeDocument/2006/relationships/image" Target="../media/image35.png"/></Relationships>
</file>

<file path=ppt/slides/_rels/slide5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98.xml"/><Relationship Id="rId7" Type="http://schemas.openxmlformats.org/officeDocument/2006/relationships/image" Target="../media/image10.emf"/><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oleObject" Target="../embeddings/oleObject47.bin"/><Relationship Id="rId5" Type="http://schemas.openxmlformats.org/officeDocument/2006/relationships/slideLayout" Target="../slideLayouts/slideLayout9.xml"/><Relationship Id="rId4" Type="http://schemas.openxmlformats.org/officeDocument/2006/relationships/tags" Target="../tags/tag199.xml"/><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26.xml"/><Relationship Id="rId7" Type="http://schemas.openxmlformats.org/officeDocument/2006/relationships/oleObject" Target="../embeddings/oleObject8.bin"/><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9.xml"/><Relationship Id="rId11" Type="http://schemas.openxmlformats.org/officeDocument/2006/relationships/slide" Target="slide27.xml"/><Relationship Id="rId5" Type="http://schemas.openxmlformats.org/officeDocument/2006/relationships/tags" Target="../tags/tag28.xml"/><Relationship Id="rId10" Type="http://schemas.openxmlformats.org/officeDocument/2006/relationships/slide" Target="slide23.xml"/><Relationship Id="rId4" Type="http://schemas.openxmlformats.org/officeDocument/2006/relationships/tags" Target="../tags/tag27.xml"/><Relationship Id="rId9" Type="http://schemas.openxmlformats.org/officeDocument/2006/relationships/slide" Target="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02.xml"/><Relationship Id="rId7" Type="http://schemas.openxmlformats.org/officeDocument/2006/relationships/image" Target="../media/image10.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oleObject" Target="../embeddings/oleObject48.bin"/><Relationship Id="rId5" Type="http://schemas.openxmlformats.org/officeDocument/2006/relationships/slideLayout" Target="../slideLayouts/slideLayout9.xml"/><Relationship Id="rId4" Type="http://schemas.openxmlformats.org/officeDocument/2006/relationships/tags" Target="../tags/tag203.xml"/><Relationship Id="rId9" Type="http://schemas.openxmlformats.org/officeDocument/2006/relationships/image" Target="../media/image37.png"/></Relationships>
</file>

<file path=ppt/slides/_rels/slide6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06.xml"/><Relationship Id="rId7" Type="http://schemas.openxmlformats.org/officeDocument/2006/relationships/image" Target="../media/image10.emf"/><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oleObject" Target="../embeddings/oleObject49.bin"/><Relationship Id="rId5" Type="http://schemas.openxmlformats.org/officeDocument/2006/relationships/slideLayout" Target="../slideLayouts/slideLayout9.xml"/><Relationship Id="rId4" Type="http://schemas.openxmlformats.org/officeDocument/2006/relationships/tags" Target="../tags/tag207.xml"/><Relationship Id="rId9" Type="http://schemas.openxmlformats.org/officeDocument/2006/relationships/image" Target="../media/image37.png"/></Relationships>
</file>

<file path=ppt/slides/_rels/slide6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10.xml"/><Relationship Id="rId7" Type="http://schemas.openxmlformats.org/officeDocument/2006/relationships/image" Target="../media/image10.emf"/><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oleObject" Target="../embeddings/oleObject50.bin"/><Relationship Id="rId5" Type="http://schemas.openxmlformats.org/officeDocument/2006/relationships/slideLayout" Target="../slideLayouts/slideLayout9.xml"/><Relationship Id="rId4" Type="http://schemas.openxmlformats.org/officeDocument/2006/relationships/tags" Target="../tags/tag211.xml"/><Relationship Id="rId9" Type="http://schemas.openxmlformats.org/officeDocument/2006/relationships/image" Target="../media/image37.png"/></Relationships>
</file>

<file path=ppt/slides/_rels/slide6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14.xml"/><Relationship Id="rId7" Type="http://schemas.openxmlformats.org/officeDocument/2006/relationships/image" Target="../media/image10.emf"/><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oleObject" Target="../embeddings/oleObject51.bin"/><Relationship Id="rId5" Type="http://schemas.openxmlformats.org/officeDocument/2006/relationships/slideLayout" Target="../slideLayouts/slideLayout9.xml"/><Relationship Id="rId4" Type="http://schemas.openxmlformats.org/officeDocument/2006/relationships/tags" Target="../tags/tag215.xml"/><Relationship Id="rId9" Type="http://schemas.openxmlformats.org/officeDocument/2006/relationships/image" Target="../media/image37.png"/></Relationships>
</file>

<file path=ppt/slides/_rels/slide6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18.xml"/><Relationship Id="rId7" Type="http://schemas.openxmlformats.org/officeDocument/2006/relationships/image" Target="../media/image10.emf"/><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oleObject" Target="../embeddings/oleObject52.bin"/><Relationship Id="rId5" Type="http://schemas.openxmlformats.org/officeDocument/2006/relationships/slideLayout" Target="../slideLayouts/slideLayout9.xml"/><Relationship Id="rId4" Type="http://schemas.openxmlformats.org/officeDocument/2006/relationships/tags" Target="../tags/tag219.xml"/><Relationship Id="rId9" Type="http://schemas.openxmlformats.org/officeDocument/2006/relationships/image" Target="../media/image37.png"/></Relationships>
</file>

<file path=ppt/slides/_rels/slide6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222.xml"/><Relationship Id="rId7" Type="http://schemas.openxmlformats.org/officeDocument/2006/relationships/image" Target="../media/image10.emf"/><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oleObject" Target="../embeddings/oleObject53.bin"/><Relationship Id="rId5" Type="http://schemas.openxmlformats.org/officeDocument/2006/relationships/slideLayout" Target="../slideLayouts/slideLayout9.xml"/><Relationship Id="rId4" Type="http://schemas.openxmlformats.org/officeDocument/2006/relationships/tags" Target="../tags/tag223.xml"/><Relationship Id="rId9"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9.xml"/><Relationship Id="rId1" Type="http://schemas.openxmlformats.org/officeDocument/2006/relationships/tags" Target="../tags/tag224.xml"/><Relationship Id="rId4" Type="http://schemas.openxmlformats.org/officeDocument/2006/relationships/image" Target="../media/image1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tags" Target="../tags/tag227.xml"/><Relationship Id="rId7" Type="http://schemas.openxmlformats.org/officeDocument/2006/relationships/slideLayout" Target="../slideLayouts/slideLayout9.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10" Type="http://schemas.openxmlformats.org/officeDocument/2006/relationships/image" Target="../media/image38.png"/><Relationship Id="rId4" Type="http://schemas.openxmlformats.org/officeDocument/2006/relationships/tags" Target="../tags/tag228.xml"/><Relationship Id="rId9" Type="http://schemas.openxmlformats.org/officeDocument/2006/relationships/image" Target="../media/image10.emf"/></Relationships>
</file>

<file path=ppt/slides/_rels/slide7.xml.rels><?xml version="1.0" encoding="UTF-8" standalone="yes"?>
<Relationships xmlns="http://schemas.openxmlformats.org/package/2006/relationships"><Relationship Id="rId8" Type="http://schemas.openxmlformats.org/officeDocument/2006/relationships/hyperlink" Target="https://www.ercot.com/services/comm/mkt_notices/M-B062326-01" TargetMode="External"/><Relationship Id="rId3" Type="http://schemas.openxmlformats.org/officeDocument/2006/relationships/oleObject" Target="../embeddings/oleObject9.bin"/><Relationship Id="rId7" Type="http://schemas.openxmlformats.org/officeDocument/2006/relationships/hyperlink" Target="https://www.ercot.com/mktrules/issues/NPRR1325#background" TargetMode="External"/><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hyperlink" Target="https://www.ercot.com/mktrules/issues/PGRR145#keydocs" TargetMode="External"/><Relationship Id="rId5" Type="http://schemas.openxmlformats.org/officeDocument/2006/relationships/hyperlink" Target="https://www.ercot.com/services/rq/large-load-integration/" TargetMode="External"/><Relationship Id="rId4" Type="http://schemas.openxmlformats.org/officeDocument/2006/relationships/image" Target="../media/image14.emf"/></Relationships>
</file>

<file path=ppt/slides/_rels/slide70.xml.rels><?xml version="1.0" encoding="UTF-8" standalone="yes"?>
<Relationships xmlns="http://schemas.openxmlformats.org/package/2006/relationships"><Relationship Id="rId8" Type="http://schemas.openxmlformats.org/officeDocument/2006/relationships/tags" Target="../tags/tag23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39.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image" Target="../media/image10.emf"/><Relationship Id="rId5" Type="http://schemas.openxmlformats.org/officeDocument/2006/relationships/tags" Target="../tags/tag235.xml"/><Relationship Id="rId10" Type="http://schemas.openxmlformats.org/officeDocument/2006/relationships/oleObject" Target="../embeddings/oleObject56.bin"/><Relationship Id="rId4" Type="http://schemas.openxmlformats.org/officeDocument/2006/relationships/tags" Target="../tags/tag234.xml"/><Relationship Id="rId9"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241.xml"/><Relationship Id="rId7" Type="http://schemas.openxmlformats.org/officeDocument/2006/relationships/image" Target="../media/image10.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oleObject" Target="../embeddings/oleObject57.bin"/><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44.xml"/><Relationship Id="rId7" Type="http://schemas.openxmlformats.org/officeDocument/2006/relationships/image" Target="../media/image10.emf"/><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oleObject" Target="../embeddings/oleObject58.bin"/><Relationship Id="rId5" Type="http://schemas.openxmlformats.org/officeDocument/2006/relationships/slideLayout" Target="../slideLayouts/slideLayout9.xml"/><Relationship Id="rId4" Type="http://schemas.openxmlformats.org/officeDocument/2006/relationships/tags" Target="../tags/tag245.xml"/><Relationship Id="rId9" Type="http://schemas.openxmlformats.org/officeDocument/2006/relationships/image" Target="../media/image42.png"/></Relationships>
</file>

<file path=ppt/slides/_rels/slide7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48.xml"/><Relationship Id="rId7" Type="http://schemas.openxmlformats.org/officeDocument/2006/relationships/image" Target="../media/image10.emf"/><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oleObject" Target="../embeddings/oleObject59.bin"/><Relationship Id="rId5" Type="http://schemas.openxmlformats.org/officeDocument/2006/relationships/slideLayout" Target="../slideLayouts/slideLayout9.xml"/><Relationship Id="rId4" Type="http://schemas.openxmlformats.org/officeDocument/2006/relationships/tags" Target="../tags/tag249.xml"/><Relationship Id="rId9" Type="http://schemas.openxmlformats.org/officeDocument/2006/relationships/image" Target="../media/image42.png"/></Relationships>
</file>

<file path=ppt/slides/_rels/slide7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52.xml"/><Relationship Id="rId7" Type="http://schemas.openxmlformats.org/officeDocument/2006/relationships/image" Target="../media/image10.emf"/><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oleObject" Target="../embeddings/oleObject60.bin"/><Relationship Id="rId5" Type="http://schemas.openxmlformats.org/officeDocument/2006/relationships/slideLayout" Target="../slideLayouts/slideLayout9.xml"/><Relationship Id="rId4" Type="http://schemas.openxmlformats.org/officeDocument/2006/relationships/tags" Target="../tags/tag253.xml"/><Relationship Id="rId9" Type="http://schemas.openxmlformats.org/officeDocument/2006/relationships/image" Target="../media/image42.png"/></Relationships>
</file>

<file path=ppt/slides/_rels/slide7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56.xml"/><Relationship Id="rId7" Type="http://schemas.openxmlformats.org/officeDocument/2006/relationships/image" Target="../media/image10.emf"/><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oleObject" Target="../embeddings/oleObject61.bin"/><Relationship Id="rId5" Type="http://schemas.openxmlformats.org/officeDocument/2006/relationships/slideLayout" Target="../slideLayouts/slideLayout9.xml"/><Relationship Id="rId4" Type="http://schemas.openxmlformats.org/officeDocument/2006/relationships/tags" Target="../tags/tag257.xml"/><Relationship Id="rId9" Type="http://schemas.openxmlformats.org/officeDocument/2006/relationships/image" Target="../media/image42.png"/></Relationships>
</file>

<file path=ppt/slides/_rels/slide7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60.xml"/><Relationship Id="rId7" Type="http://schemas.openxmlformats.org/officeDocument/2006/relationships/image" Target="../media/image10.emf"/><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oleObject" Target="../embeddings/oleObject62.bin"/><Relationship Id="rId5" Type="http://schemas.openxmlformats.org/officeDocument/2006/relationships/slideLayout" Target="../slideLayouts/slideLayout9.xml"/><Relationship Id="rId4" Type="http://schemas.openxmlformats.org/officeDocument/2006/relationships/tags" Target="../tags/tag261.xml"/><Relationship Id="rId9" Type="http://schemas.openxmlformats.org/officeDocument/2006/relationships/image" Target="../media/image42.png"/></Relationships>
</file>

<file path=ppt/slides/_rels/slide7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64.xml"/><Relationship Id="rId7" Type="http://schemas.openxmlformats.org/officeDocument/2006/relationships/image" Target="../media/image10.emf"/><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oleObject" Target="../embeddings/oleObject63.bin"/><Relationship Id="rId5" Type="http://schemas.openxmlformats.org/officeDocument/2006/relationships/slideLayout" Target="../slideLayouts/slideLayout9.xml"/><Relationship Id="rId4" Type="http://schemas.openxmlformats.org/officeDocument/2006/relationships/tags" Target="../tags/tag265.xml"/><Relationship Id="rId9" Type="http://schemas.openxmlformats.org/officeDocument/2006/relationships/image" Target="../media/image42.png"/></Relationships>
</file>

<file path=ppt/slides/_rels/slide7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68.xml"/><Relationship Id="rId7" Type="http://schemas.openxmlformats.org/officeDocument/2006/relationships/image" Target="../media/image10.emf"/><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oleObject" Target="../embeddings/oleObject64.bin"/><Relationship Id="rId5" Type="http://schemas.openxmlformats.org/officeDocument/2006/relationships/slideLayout" Target="../slideLayouts/slideLayout9.xml"/><Relationship Id="rId4" Type="http://schemas.openxmlformats.org/officeDocument/2006/relationships/tags" Target="../tags/tag269.xml"/><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tags" Target="../tags/tag37.xml"/><Relationship Id="rId13" Type="http://schemas.openxmlformats.org/officeDocument/2006/relationships/tags" Target="../tags/tag42.xml"/><Relationship Id="rId18" Type="http://schemas.openxmlformats.org/officeDocument/2006/relationships/tags" Target="../tags/tag47.xml"/><Relationship Id="rId26" Type="http://schemas.openxmlformats.org/officeDocument/2006/relationships/notesSlide" Target="../notesSlides/notesSlide2.xml"/><Relationship Id="rId3" Type="http://schemas.openxmlformats.org/officeDocument/2006/relationships/tags" Target="../tags/tag32.xml"/><Relationship Id="rId21" Type="http://schemas.openxmlformats.org/officeDocument/2006/relationships/tags" Target="../tags/tag50.xml"/><Relationship Id="rId7" Type="http://schemas.openxmlformats.org/officeDocument/2006/relationships/tags" Target="../tags/tag36.xml"/><Relationship Id="rId12" Type="http://schemas.openxmlformats.org/officeDocument/2006/relationships/tags" Target="../tags/tag41.xml"/><Relationship Id="rId17" Type="http://schemas.openxmlformats.org/officeDocument/2006/relationships/tags" Target="../tags/tag46.xml"/><Relationship Id="rId25" Type="http://schemas.openxmlformats.org/officeDocument/2006/relationships/slideLayout" Target="../slideLayouts/slideLayout9.xml"/><Relationship Id="rId2" Type="http://schemas.openxmlformats.org/officeDocument/2006/relationships/tags" Target="../tags/tag31.xml"/><Relationship Id="rId16" Type="http://schemas.openxmlformats.org/officeDocument/2006/relationships/tags" Target="../tags/tag45.xml"/><Relationship Id="rId20" Type="http://schemas.openxmlformats.org/officeDocument/2006/relationships/tags" Target="../tags/tag49.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tags" Target="../tags/tag40.xml"/><Relationship Id="rId24" Type="http://schemas.openxmlformats.org/officeDocument/2006/relationships/tags" Target="../tags/tag53.xml"/><Relationship Id="rId5" Type="http://schemas.openxmlformats.org/officeDocument/2006/relationships/tags" Target="../tags/tag34.xml"/><Relationship Id="rId15" Type="http://schemas.openxmlformats.org/officeDocument/2006/relationships/tags" Target="../tags/tag44.xml"/><Relationship Id="rId23" Type="http://schemas.openxmlformats.org/officeDocument/2006/relationships/tags" Target="../tags/tag52.xml"/><Relationship Id="rId28" Type="http://schemas.openxmlformats.org/officeDocument/2006/relationships/image" Target="../media/image1.emf"/><Relationship Id="rId10" Type="http://schemas.openxmlformats.org/officeDocument/2006/relationships/tags" Target="../tags/tag39.xml"/><Relationship Id="rId19" Type="http://schemas.openxmlformats.org/officeDocument/2006/relationships/tags" Target="../tags/tag48.xml"/><Relationship Id="rId4" Type="http://schemas.openxmlformats.org/officeDocument/2006/relationships/tags" Target="../tags/tag33.xml"/><Relationship Id="rId9" Type="http://schemas.openxmlformats.org/officeDocument/2006/relationships/tags" Target="../tags/tag38.xml"/><Relationship Id="rId14" Type="http://schemas.openxmlformats.org/officeDocument/2006/relationships/tags" Target="../tags/tag43.xml"/><Relationship Id="rId22" Type="http://schemas.openxmlformats.org/officeDocument/2006/relationships/tags" Target="../tags/tag51.xml"/><Relationship Id="rId27"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72.xml"/><Relationship Id="rId7" Type="http://schemas.openxmlformats.org/officeDocument/2006/relationships/image" Target="../media/image10.emf"/><Relationship Id="rId2" Type="http://schemas.openxmlformats.org/officeDocument/2006/relationships/tags" Target="../tags/tag271.xml"/><Relationship Id="rId1" Type="http://schemas.openxmlformats.org/officeDocument/2006/relationships/tags" Target="../tags/tag270.xml"/><Relationship Id="rId6" Type="http://schemas.openxmlformats.org/officeDocument/2006/relationships/oleObject" Target="../embeddings/oleObject65.bin"/><Relationship Id="rId5" Type="http://schemas.openxmlformats.org/officeDocument/2006/relationships/slideLayout" Target="../slideLayouts/slideLayout9.xml"/><Relationship Id="rId4" Type="http://schemas.openxmlformats.org/officeDocument/2006/relationships/tags" Target="../tags/tag273.xml"/><Relationship Id="rId9" Type="http://schemas.openxmlformats.org/officeDocument/2006/relationships/image" Target="../media/image42.png"/></Relationships>
</file>

<file path=ppt/slides/_rels/slide8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76.xml"/><Relationship Id="rId7" Type="http://schemas.openxmlformats.org/officeDocument/2006/relationships/image" Target="../media/image10.emf"/><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oleObject" Target="../embeddings/oleObject66.bin"/><Relationship Id="rId5" Type="http://schemas.openxmlformats.org/officeDocument/2006/relationships/slideLayout" Target="../slideLayouts/slideLayout9.xml"/><Relationship Id="rId4" Type="http://schemas.openxmlformats.org/officeDocument/2006/relationships/tags" Target="../tags/tag277.xml"/><Relationship Id="rId9" Type="http://schemas.openxmlformats.org/officeDocument/2006/relationships/image" Target="../media/image44.png"/></Relationships>
</file>

<file path=ppt/slides/_rels/slide8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80.xml"/><Relationship Id="rId7" Type="http://schemas.openxmlformats.org/officeDocument/2006/relationships/image" Target="../media/image10.emf"/><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oleObject" Target="../embeddings/oleObject67.bin"/><Relationship Id="rId5" Type="http://schemas.openxmlformats.org/officeDocument/2006/relationships/slideLayout" Target="../slideLayouts/slideLayout9.xml"/><Relationship Id="rId4" Type="http://schemas.openxmlformats.org/officeDocument/2006/relationships/tags" Target="../tags/tag281.xml"/><Relationship Id="rId9" Type="http://schemas.openxmlformats.org/officeDocument/2006/relationships/image" Target="../media/image44.png"/></Relationships>
</file>

<file path=ppt/slides/_rels/slide8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84.xml"/><Relationship Id="rId7" Type="http://schemas.openxmlformats.org/officeDocument/2006/relationships/image" Target="../media/image10.emf"/><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oleObject" Target="../embeddings/oleObject68.bin"/><Relationship Id="rId5" Type="http://schemas.openxmlformats.org/officeDocument/2006/relationships/slideLayout" Target="../slideLayouts/slideLayout9.xml"/><Relationship Id="rId4" Type="http://schemas.openxmlformats.org/officeDocument/2006/relationships/tags" Target="../tags/tag285.xml"/><Relationship Id="rId9" Type="http://schemas.openxmlformats.org/officeDocument/2006/relationships/image" Target="../media/image44.png"/></Relationships>
</file>

<file path=ppt/slides/_rels/slide8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88.xml"/><Relationship Id="rId7" Type="http://schemas.openxmlformats.org/officeDocument/2006/relationships/image" Target="../media/image10.emf"/><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oleObject" Target="../embeddings/oleObject69.bin"/><Relationship Id="rId5" Type="http://schemas.openxmlformats.org/officeDocument/2006/relationships/slideLayout" Target="../slideLayouts/slideLayout9.xml"/><Relationship Id="rId4" Type="http://schemas.openxmlformats.org/officeDocument/2006/relationships/tags" Target="../tags/tag289.xml"/><Relationship Id="rId9" Type="http://schemas.openxmlformats.org/officeDocument/2006/relationships/image" Target="../media/image44.png"/></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2.xml"/><Relationship Id="rId1" Type="http://schemas.openxmlformats.org/officeDocument/2006/relationships/tags" Target="../tags/tag290.xml"/><Relationship Id="rId4" Type="http://schemas.openxmlformats.org/officeDocument/2006/relationships/image" Target="../media/image10.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9.xml"/><Relationship Id="rId1" Type="http://schemas.openxmlformats.org/officeDocument/2006/relationships/tags" Target="../tags/tag291.xml"/><Relationship Id="rId6" Type="http://schemas.openxmlformats.org/officeDocument/2006/relationships/image" Target="../media/image46.svg"/><Relationship Id="rId5" Type="http://schemas.openxmlformats.org/officeDocument/2006/relationships/image" Target="../media/image45.svg"/><Relationship Id="rId4" Type="http://schemas.openxmlformats.org/officeDocument/2006/relationships/image" Target="../media/image1.e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hyperlink" Target="mailto:LargeLoadInterconnection@ercot.com"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tags" Target="../tags/tag56.xml"/><Relationship Id="rId7" Type="http://schemas.openxmlformats.org/officeDocument/2006/relationships/image" Target="../media/image15.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0.emf"/><Relationship Id="rId5" Type="http://schemas.openxmlformats.org/officeDocument/2006/relationships/oleObject" Target="../embeddings/oleObject11.bin"/><Relationship Id="rId10" Type="http://schemas.openxmlformats.org/officeDocument/2006/relationships/image" Target="../media/image17.png"/><Relationship Id="rId4" Type="http://schemas.openxmlformats.org/officeDocument/2006/relationships/slideLayout" Target="../slideLayouts/slideLayout12.xml"/><Relationship Id="rId9" Type="http://schemas.openxmlformats.org/officeDocument/2006/relationships/image" Target="../media/image1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extLst>
              <p:ext uri="{D42A27DB-BD31-4B8C-83A1-F6EECF244321}">
                <p14:modId xmlns:p14="http://schemas.microsoft.com/office/powerpoint/2010/main" val="2686859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a:t>Batch Zero Readiness Meeting #7</a:t>
            </a:r>
            <a:br>
              <a:rPr lang="en-US"/>
            </a:br>
            <a:br>
              <a:rPr lang="en-US"/>
            </a:br>
            <a:br>
              <a:rPr lang="en-US"/>
            </a:br>
            <a:br>
              <a:rPr lang="en-US"/>
            </a:br>
            <a:r>
              <a:rPr lang="en-US"/>
              <a:t>July 1,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ED2C5-A5E1-11A5-E595-DDFD5DF26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3F0FE-799C-A82D-3802-1684D7C04C1B}"/>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EB0984FC-2AB0-B046-FFF1-C07CA14EA852}"/>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Per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AA31968D-34D0-DE00-FD66-893FEFB83513}"/>
              </a:ext>
            </a:extLst>
          </p:cNvPr>
          <p:cNvSpPr>
            <a:spLocks noGrp="1"/>
          </p:cNvSpPr>
          <p:nvPr>
            <p:ph type="sldNum" sz="quarter" idx="12"/>
          </p:nvPr>
        </p:nvSpPr>
        <p:spPr>
          <a:solidFill>
            <a:srgbClr val="E6EBEF"/>
          </a:solidFill>
        </p:spPr>
        <p:txBody>
          <a:bodyPr/>
          <a:lstStyle/>
          <a:p>
            <a:fld id="{BCDE79FB-97BA-492B-8D57-F1373F9ADA95}" type="slidenum">
              <a:rPr lang="en-US" smtClean="0"/>
              <a:t>10</a:t>
            </a:fld>
            <a:endParaRPr lang="en-US"/>
          </a:p>
        </p:txBody>
      </p:sp>
      <p:graphicFrame>
        <p:nvGraphicFramePr>
          <p:cNvPr id="16" name="Content Placeholder 15">
            <a:extLst>
              <a:ext uri="{FF2B5EF4-FFF2-40B4-BE49-F238E27FC236}">
                <a16:creationId xmlns:a16="http://schemas.microsoft.com/office/drawing/2014/main" id="{A423C264-479C-5C67-7401-B39E39C508B3}"/>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A802D4C-701B-74F9-CBB9-E5BAE8515F6C}"/>
              </a:ext>
            </a:extLst>
          </p:cNvPr>
          <p:cNvSpPr/>
          <p:nvPr/>
        </p:nvSpPr>
        <p:spPr>
          <a:xfrm>
            <a:off x="164638" y="5072742"/>
            <a:ext cx="7391400" cy="1480457"/>
          </a:xfrm>
          <a:prstGeom prst="rect">
            <a:avLst/>
          </a:prstGeom>
          <a:noFill/>
          <a:ln w="476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395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D065B-4501-B596-A3D2-F16229344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BD6BF9-88F9-EC33-12A5-D8D21D6E14A4}"/>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7858FDA7-D03D-AFA7-AD8B-564B33948710}"/>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78BE5CDB-96DE-99AA-A312-83F1400BAB11}"/>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ERCOT cannot guarantee a new or updated study report submitted after May 28, 2026 will be reviewed by July 10.</a:t>
            </a:r>
          </a:p>
        </p:txBody>
      </p:sp>
      <p:sp>
        <p:nvSpPr>
          <p:cNvPr id="5" name="Slide Number Placeholder 4">
            <a:extLst>
              <a:ext uri="{FF2B5EF4-FFF2-40B4-BE49-F238E27FC236}">
                <a16:creationId xmlns:a16="http://schemas.microsoft.com/office/drawing/2014/main" id="{16287A0F-97CA-B513-40AB-46E7E6E905DB}"/>
              </a:ext>
            </a:extLst>
          </p:cNvPr>
          <p:cNvSpPr>
            <a:spLocks noGrp="1"/>
          </p:cNvSpPr>
          <p:nvPr>
            <p:ph type="sldNum" sz="quarter" idx="12"/>
          </p:nvPr>
        </p:nvSpPr>
        <p:spPr/>
        <p:txBody>
          <a:bodyPr/>
          <a:lstStyle/>
          <a:p>
            <a:fld id="{BCDE79FB-97BA-492B-8D57-F1373F9ADA95}" type="slidenum">
              <a:rPr lang="en-US" smtClean="0"/>
              <a:t>11</a:t>
            </a:fld>
            <a:endParaRPr lang="en-US"/>
          </a:p>
        </p:txBody>
      </p:sp>
    </p:spTree>
    <p:extLst>
      <p:ext uri="{BB962C8B-B14F-4D97-AF65-F5344CB8AC3E}">
        <p14:creationId xmlns:p14="http://schemas.microsoft.com/office/powerpoint/2010/main" val="238658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12</a:t>
            </a:fld>
            <a:endParaRPr lang="en-US"/>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2"/>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3"/>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4"/>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5"/>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6"/>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7"/>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8"/>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9"/>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0"/>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1"/>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Early submission encouraged prior to July 10: </a:t>
            </a:r>
            <a:r>
              <a:rPr lang="en-US" sz="120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2"/>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3788664"/>
            <a:ext cx="3349634" cy="827371"/>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Tree>
    <p:extLst>
      <p:ext uri="{BB962C8B-B14F-4D97-AF65-F5344CB8AC3E}">
        <p14:creationId xmlns:p14="http://schemas.microsoft.com/office/powerpoint/2010/main" val="3137414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A689-BEF4-885E-D7DE-C9E3F143DD1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09385A-053E-7642-144C-8F7E09846A46}"/>
              </a:ext>
            </a:extLst>
          </p:cNvPr>
          <p:cNvGraphicFramePr>
            <a:graphicFrameLocks noChangeAspect="1"/>
          </p:cNvGraphicFramePr>
          <p:nvPr>
            <p:custDataLst>
              <p:tags r:id="rId1"/>
            </p:custDataLst>
            <p:extLst>
              <p:ext uri="{D42A27DB-BD31-4B8C-83A1-F6EECF244321}">
                <p14:modId xmlns:p14="http://schemas.microsoft.com/office/powerpoint/2010/main" val="2694607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4" name="think-cell data - do not delete" hidden="1">
                        <a:extLst>
                          <a:ext uri="{FF2B5EF4-FFF2-40B4-BE49-F238E27FC236}">
                            <a16:creationId xmlns:a16="http://schemas.microsoft.com/office/drawing/2014/main" id="{7909385A-053E-7642-144C-8F7E09846A4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cxnSp>
        <p:nvCxnSpPr>
          <p:cNvPr id="5" name="Straight Arrow Connector 4">
            <a:extLst>
              <a:ext uri="{FF2B5EF4-FFF2-40B4-BE49-F238E27FC236}">
                <a16:creationId xmlns:a16="http://schemas.microsoft.com/office/drawing/2014/main" id="{CCBD72E1-B6CC-E2F1-71EB-880B8D0017CC}"/>
              </a:ext>
            </a:extLst>
          </p:cNvPr>
          <p:cNvCxnSpPr>
            <a:cxnSpLocks/>
          </p:cNvCxnSpPr>
          <p:nvPr/>
        </p:nvCxnSpPr>
        <p:spPr>
          <a:xfrm flipV="1">
            <a:off x="2446709" y="4052719"/>
            <a:ext cx="4418726" cy="130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FEA49B47-847F-3EA5-89BC-9BC59A371930}"/>
              </a:ext>
            </a:extLst>
          </p:cNvPr>
          <p:cNvSpPr>
            <a:spLocks noGrp="1"/>
          </p:cNvSpPr>
          <p:nvPr>
            <p:ph type="title"/>
          </p:nvPr>
        </p:nvSpPr>
        <p:spPr>
          <a:xfrm>
            <a:off x="1766261" y="457200"/>
            <a:ext cx="9892338" cy="997196"/>
          </a:xfrm>
        </p:spPr>
        <p:txBody>
          <a:bodyPr vert="horz">
            <a:spAutoFit/>
          </a:bodyPr>
          <a:lstStyle/>
          <a:p>
            <a:r>
              <a:rPr lang="en-US"/>
              <a:t>By July 10, ILLEs must submit dynamic model packages to ERCOT and provide completed LIF workbooks and supporting materials to the TSP/DSP (1/2)</a:t>
            </a:r>
          </a:p>
        </p:txBody>
      </p:sp>
      <p:sp>
        <p:nvSpPr>
          <p:cNvPr id="3" name="Slide Number Placeholder 4">
            <a:extLst>
              <a:ext uri="{FF2B5EF4-FFF2-40B4-BE49-F238E27FC236}">
                <a16:creationId xmlns:a16="http://schemas.microsoft.com/office/drawing/2014/main" id="{A75458CF-F118-26ED-BEF7-F81B8337FD68}"/>
              </a:ext>
            </a:extLst>
          </p:cNvPr>
          <p:cNvSpPr>
            <a:spLocks noGrp="1"/>
          </p:cNvSpPr>
          <p:nvPr>
            <p:ph type="sldNum" sz="quarter" idx="12"/>
          </p:nvPr>
        </p:nvSpPr>
        <p:spPr/>
        <p:txBody>
          <a:bodyPr/>
          <a:lstStyle/>
          <a:p>
            <a:fld id="{BCDE79FB-97BA-492B-8D57-F1373F9ADA95}" type="slidenum">
              <a:rPr lang="en-US" smtClean="0"/>
              <a:t>14</a:t>
            </a:fld>
            <a:endParaRPr lang="en-US"/>
          </a:p>
        </p:txBody>
      </p:sp>
      <p:cxnSp>
        <p:nvCxnSpPr>
          <p:cNvPr id="24" name="Straight Connector 23">
            <a:extLst>
              <a:ext uri="{FF2B5EF4-FFF2-40B4-BE49-F238E27FC236}">
                <a16:creationId xmlns:a16="http://schemas.microsoft.com/office/drawing/2014/main" id="{9E1D7C75-8262-2505-20ED-FC1F0BA68AE3}"/>
              </a:ext>
            </a:extLst>
          </p:cNvPr>
          <p:cNvCxnSpPr>
            <a:cxnSpLocks/>
          </p:cNvCxnSpPr>
          <p:nvPr>
            <p:custDataLst>
              <p:tags r:id="rId2"/>
            </p:custDataLst>
          </p:nvPr>
        </p:nvCxnSpPr>
        <p:spPr bwMode="auto">
          <a:xfrm>
            <a:off x="9052560" y="1989380"/>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1F3C3D5-1502-8C5A-741A-0B68534BEADF}"/>
              </a:ext>
            </a:extLst>
          </p:cNvPr>
          <p:cNvSpPr txBox="1">
            <a:spLocks/>
          </p:cNvSpPr>
          <p:nvPr/>
        </p:nvSpPr>
        <p:spPr>
          <a:xfrm>
            <a:off x="9052560" y="1755648"/>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cxnSp>
        <p:nvCxnSpPr>
          <p:cNvPr id="42" name="Straight Arrow Connector 41">
            <a:extLst>
              <a:ext uri="{FF2B5EF4-FFF2-40B4-BE49-F238E27FC236}">
                <a16:creationId xmlns:a16="http://schemas.microsoft.com/office/drawing/2014/main" id="{3F591C6E-06EF-123F-C36D-AFE67CFE7174}"/>
              </a:ext>
            </a:extLst>
          </p:cNvPr>
          <p:cNvCxnSpPr>
            <a:cxnSpLocks/>
          </p:cNvCxnSpPr>
          <p:nvPr/>
        </p:nvCxnSpPr>
        <p:spPr>
          <a:xfrm flipV="1">
            <a:off x="9729216" y="1508128"/>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063424B-F5FB-ED0C-CBBA-DAC4E4FA3C44}"/>
              </a:ext>
            </a:extLst>
          </p:cNvPr>
          <p:cNvSpPr txBox="1">
            <a:spLocks/>
          </p:cNvSpPr>
          <p:nvPr/>
        </p:nvSpPr>
        <p:spPr>
          <a:xfrm>
            <a:off x="10259567" y="1415795"/>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grpSp>
        <p:nvGrpSpPr>
          <p:cNvPr id="54" name="Group 53">
            <a:extLst>
              <a:ext uri="{FF2B5EF4-FFF2-40B4-BE49-F238E27FC236}">
                <a16:creationId xmlns:a16="http://schemas.microsoft.com/office/drawing/2014/main" id="{D9A09EA4-F510-335D-C71B-E58E78BAE75C}"/>
              </a:ext>
            </a:extLst>
          </p:cNvPr>
          <p:cNvGrpSpPr/>
          <p:nvPr/>
        </p:nvGrpSpPr>
        <p:grpSpPr>
          <a:xfrm>
            <a:off x="9052560" y="1755648"/>
            <a:ext cx="2606040" cy="4822807"/>
            <a:chOff x="9052560" y="1539829"/>
            <a:chExt cx="2606040" cy="4822807"/>
          </a:xfrm>
        </p:grpSpPr>
        <p:cxnSp>
          <p:nvCxnSpPr>
            <p:cNvPr id="55" name="Straight Connector 54">
              <a:extLst>
                <a:ext uri="{FF2B5EF4-FFF2-40B4-BE49-F238E27FC236}">
                  <a16:creationId xmlns:a16="http://schemas.microsoft.com/office/drawing/2014/main" id="{C84BAFAB-8AA2-1C96-88C5-90238A2E5F3F}"/>
                </a:ext>
              </a:extLst>
            </p:cNvPr>
            <p:cNvCxnSpPr>
              <a:cxnSpLocks/>
            </p:cNvCxnSpPr>
            <p:nvPr>
              <p:custDataLst>
                <p:tags r:id="rId4"/>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700DD7EB-2B06-9C15-9571-3BE84BD9F412}"/>
                </a:ext>
              </a:extLst>
            </p:cNvPr>
            <p:cNvSpPr txBox="1">
              <a:spLocks/>
            </p:cNvSpPr>
            <p:nvPr/>
          </p:nvSpPr>
          <p:spPr>
            <a:xfrm>
              <a:off x="9052560" y="1907570"/>
              <a:ext cx="2606040" cy="44550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lvl="2">
                <a:buFont typeface="Arial" panose="020B0604020202020204" pitchFamily="34" charset="0"/>
                <a:buChar char="•"/>
              </a:pPr>
              <a:r>
                <a:rPr lang="en-US" sz="1400"/>
                <a:t>Submit to </a:t>
              </a:r>
              <a:r>
                <a:rPr lang="en-US" sz="1400">
                  <a:hlinkClick r:id="rId9"/>
                </a:rPr>
                <a:t>BatchZero@ercot.com</a:t>
              </a:r>
              <a:endParaRPr lang="en-US" sz="1400"/>
            </a:p>
            <a:p>
              <a:pPr lvl="2">
                <a:buFont typeface="Arial" panose="020B0604020202020204" pitchFamily="34" charset="0"/>
                <a:buChar char="•"/>
              </a:pPr>
              <a:r>
                <a:rPr lang="en-US" sz="1400"/>
                <a:t>Include BZ-ID in subject line</a:t>
              </a:r>
            </a:p>
            <a:p>
              <a:pPr lvl="2">
                <a:buFont typeface="Arial" panose="020B0604020202020204" pitchFamily="34" charset="0"/>
                <a:buChar char="•"/>
              </a:pPr>
              <a:r>
                <a:rPr lang="en-US" sz="1400"/>
                <a:t>Include BZ-ID in all file names</a:t>
              </a:r>
            </a:p>
            <a:p>
              <a:pPr lvl="1">
                <a:buFont typeface="Arial" panose="020B0604020202020204" pitchFamily="34" charset="0"/>
                <a:buChar char="•"/>
              </a:pPr>
              <a:r>
                <a:rPr lang="en-US" sz="1400" b="1"/>
                <a:t>Additional notes:</a:t>
              </a:r>
            </a:p>
            <a:p>
              <a:pPr lvl="2">
                <a:buFont typeface="Arial" panose="020B0604020202020204" pitchFamily="34" charset="0"/>
                <a:buChar char="•"/>
              </a:pPr>
              <a:r>
                <a:rPr lang="en-US" sz="1400" b="1"/>
                <a:t>Base load:</a:t>
              </a:r>
              <a:r>
                <a:rPr lang="en-US" sz="1400"/>
                <a:t> submit eligibility package to TSP/DSP by July 10</a:t>
              </a:r>
            </a:p>
            <a:p>
              <a:pPr lvl="2">
                <a:buFont typeface="Arial" panose="020B0604020202020204" pitchFamily="34" charset="0"/>
                <a:buChar char="•"/>
              </a:pPr>
              <a:r>
                <a:rPr lang="en-US" sz="1400" b="1"/>
                <a:t>Studied load:</a:t>
              </a:r>
              <a:r>
                <a:rPr lang="en-US" sz="1400"/>
                <a:t> submit eligibility package to TSP/DSP by July 24 (July 10 encouraged)</a:t>
              </a:r>
            </a:p>
            <a:p>
              <a:pPr lvl="2">
                <a:buFont typeface="Arial" panose="020B0604020202020204" pitchFamily="34" charset="0"/>
                <a:buChar char="•"/>
              </a:pPr>
              <a:r>
                <a:rPr lang="en-US" sz="1400" b="1"/>
                <a:t>Best practice:</a:t>
              </a:r>
              <a:r>
                <a:rPr lang="en-US" sz="1400"/>
                <a:t> copy/inform the ILLE, TSP/DSP, and ERCOT on submissions where applicable</a:t>
              </a:r>
              <a:endParaRPr lang="en-US" sz="1400" b="1"/>
            </a:p>
          </p:txBody>
        </p:sp>
        <p:sp>
          <p:nvSpPr>
            <p:cNvPr id="57" name="TextBox 56">
              <a:extLst>
                <a:ext uri="{FF2B5EF4-FFF2-40B4-BE49-F238E27FC236}">
                  <a16:creationId xmlns:a16="http://schemas.microsoft.com/office/drawing/2014/main" id="{B9341BF7-2D9D-B71F-5D04-0B6D89B4B368}"/>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sp>
        <p:nvSpPr>
          <p:cNvPr id="59" name="TrackerNumBlue 4">
            <a:extLst>
              <a:ext uri="{FF2B5EF4-FFF2-40B4-BE49-F238E27FC236}">
                <a16:creationId xmlns:a16="http://schemas.microsoft.com/office/drawing/2014/main" id="{A3DAECAB-C5F4-E6A5-AA39-03FF7228DEC7}"/>
              </a:ext>
            </a:extLst>
          </p:cNvPr>
          <p:cNvSpPr/>
          <p:nvPr>
            <p:custDataLst>
              <p:tags r:id="rId3"/>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sp>
        <p:nvSpPr>
          <p:cNvPr id="6" name="Rectangle 5">
            <a:extLst>
              <a:ext uri="{FF2B5EF4-FFF2-40B4-BE49-F238E27FC236}">
                <a16:creationId xmlns:a16="http://schemas.microsoft.com/office/drawing/2014/main" id="{5BEAE71B-0E9A-1E9D-50E5-9BE6B3C396A5}"/>
              </a:ext>
            </a:extLst>
          </p:cNvPr>
          <p:cNvSpPr/>
          <p:nvPr/>
        </p:nvSpPr>
        <p:spPr>
          <a:xfrm>
            <a:off x="1257300" y="2036665"/>
            <a:ext cx="1151558" cy="427039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ILLE</a:t>
            </a:r>
          </a:p>
        </p:txBody>
      </p:sp>
      <p:sp>
        <p:nvSpPr>
          <p:cNvPr id="10" name="Rectangle 9">
            <a:extLst>
              <a:ext uri="{FF2B5EF4-FFF2-40B4-BE49-F238E27FC236}">
                <a16:creationId xmlns:a16="http://schemas.microsoft.com/office/drawing/2014/main" id="{9DD3B25C-BB0D-3360-03B2-D6B42CF46140}"/>
              </a:ext>
            </a:extLst>
          </p:cNvPr>
          <p:cNvSpPr>
            <a:spLocks/>
          </p:cNvSpPr>
          <p:nvPr/>
        </p:nvSpPr>
        <p:spPr>
          <a:xfrm>
            <a:off x="6924182" y="2036666"/>
            <a:ext cx="1532723" cy="127346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1B0035C0-9548-5126-F9EC-C22FC54EDC41}"/>
              </a:ext>
            </a:extLst>
          </p:cNvPr>
          <p:cNvSpPr>
            <a:spLocks/>
          </p:cNvSpPr>
          <p:nvPr/>
        </p:nvSpPr>
        <p:spPr>
          <a:xfrm>
            <a:off x="6924182" y="3429000"/>
            <a:ext cx="1532723" cy="287806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cxnSp>
        <p:nvCxnSpPr>
          <p:cNvPr id="15" name="Straight Arrow Connector 14">
            <a:extLst>
              <a:ext uri="{FF2B5EF4-FFF2-40B4-BE49-F238E27FC236}">
                <a16:creationId xmlns:a16="http://schemas.microsoft.com/office/drawing/2014/main" id="{A08B74B3-8EF9-42C8-BBD4-F2852AA0CF4B}"/>
              </a:ext>
            </a:extLst>
          </p:cNvPr>
          <p:cNvCxnSpPr>
            <a:cxnSpLocks/>
          </p:cNvCxnSpPr>
          <p:nvPr/>
        </p:nvCxnSpPr>
        <p:spPr>
          <a:xfrm flipV="1">
            <a:off x="2446709" y="2673398"/>
            <a:ext cx="4418726" cy="130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EBAD8F4-0DF5-CE3C-793A-FFEB7EF0643F}"/>
              </a:ext>
            </a:extLst>
          </p:cNvPr>
          <p:cNvCxnSpPr>
            <a:cxnSpLocks/>
          </p:cNvCxnSpPr>
          <p:nvPr/>
        </p:nvCxnSpPr>
        <p:spPr>
          <a:xfrm>
            <a:off x="2446709" y="5604123"/>
            <a:ext cx="441872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82485B3-7FC0-6550-3399-9698D2F3A9F7}"/>
              </a:ext>
            </a:extLst>
          </p:cNvPr>
          <p:cNvSpPr>
            <a:spLocks/>
          </p:cNvSpPr>
          <p:nvPr/>
        </p:nvSpPr>
        <p:spPr>
          <a:xfrm>
            <a:off x="3051011" y="2036665"/>
            <a:ext cx="3220745" cy="1273463"/>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Dynamic Model Package</a:t>
            </a:r>
          </a:p>
          <a:p>
            <a:pPr marL="742950" lvl="1" indent="-285750">
              <a:buFont typeface="Courier New" panose="02070309020205020404" pitchFamily="49" charset="0"/>
              <a:buChar char="o"/>
            </a:pPr>
            <a:r>
              <a:rPr lang="en-US" sz="1100">
                <a:solidFill>
                  <a:schemeClr val="tx1"/>
                </a:solidFill>
              </a:rPr>
              <a:t>Dynamic model</a:t>
            </a:r>
          </a:p>
          <a:p>
            <a:pPr marL="742950" lvl="1" indent="-285750">
              <a:buFont typeface="Courier New" panose="02070309020205020404" pitchFamily="49" charset="0"/>
              <a:buChar char="o"/>
            </a:pPr>
            <a:r>
              <a:rPr lang="en-US" sz="1100">
                <a:solidFill>
                  <a:schemeClr val="tx1"/>
                </a:solidFill>
              </a:rPr>
              <a:t>Model parameters</a:t>
            </a:r>
          </a:p>
          <a:p>
            <a:pPr marL="742950" lvl="1" indent="-285750">
              <a:buFont typeface="Courier New" panose="02070309020205020404" pitchFamily="49" charset="0"/>
              <a:buChar char="o"/>
            </a:pPr>
            <a:r>
              <a:rPr lang="en-US" sz="1100">
                <a:solidFill>
                  <a:schemeClr val="tx1"/>
                </a:solidFill>
              </a:rPr>
              <a:t>Supporting technical documentation</a:t>
            </a:r>
          </a:p>
          <a:p>
            <a:pPr marL="742950" lvl="1" indent="-285750">
              <a:buFont typeface="Courier New" panose="02070309020205020404" pitchFamily="49" charset="0"/>
              <a:buChar char="o"/>
            </a:pPr>
            <a:r>
              <a:rPr lang="en-US" sz="1100">
                <a:solidFill>
                  <a:schemeClr val="tx1"/>
                </a:solidFill>
              </a:rPr>
              <a:t>ERCOT Dynamic Working Group Large Load Data Survey</a:t>
            </a:r>
          </a:p>
        </p:txBody>
      </p:sp>
      <p:sp>
        <p:nvSpPr>
          <p:cNvPr id="14" name="Rectangle 13">
            <a:extLst>
              <a:ext uri="{FF2B5EF4-FFF2-40B4-BE49-F238E27FC236}">
                <a16:creationId xmlns:a16="http://schemas.microsoft.com/office/drawing/2014/main" id="{63C17604-AB3B-EB97-5AD4-16BE064FDA7D}"/>
              </a:ext>
            </a:extLst>
          </p:cNvPr>
          <p:cNvSpPr>
            <a:spLocks/>
          </p:cNvSpPr>
          <p:nvPr/>
        </p:nvSpPr>
        <p:spPr>
          <a:xfrm>
            <a:off x="3051011" y="4821338"/>
            <a:ext cx="3220745" cy="148572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Eligibility package</a:t>
            </a:r>
            <a:endParaRPr lang="en-US" sz="1100" baseline="30000">
              <a:solidFill>
                <a:schemeClr val="tx1"/>
              </a:solidFill>
              <a:cs typeface="Arial"/>
            </a:endParaRPr>
          </a:p>
          <a:p>
            <a:pPr marL="742950" lvl="1" indent="-285750">
              <a:buFont typeface="Courier New" panose="02070309020205020404" pitchFamily="49" charset="0"/>
              <a:buChar char="o"/>
            </a:pPr>
            <a:r>
              <a:rPr lang="en-US" sz="1100">
                <a:solidFill>
                  <a:schemeClr val="tx1"/>
                </a:solidFill>
              </a:rPr>
              <a:t>Completed LIF</a:t>
            </a:r>
          </a:p>
          <a:p>
            <a:pPr marL="742950" lvl="1" indent="-285750">
              <a:buFont typeface="Courier New" panose="02070309020205020404" pitchFamily="49" charset="0"/>
              <a:buChar char="o"/>
            </a:pPr>
            <a:r>
              <a:rPr lang="en-US" sz="1100">
                <a:solidFill>
                  <a:schemeClr val="tx1"/>
                </a:solidFill>
              </a:rPr>
              <a:t>Applicable attestations</a:t>
            </a:r>
          </a:p>
          <a:p>
            <a:pPr marL="742950" lvl="1" indent="-285750">
              <a:buFont typeface="Courier New" panose="02070309020205020404" pitchFamily="49" charset="0"/>
              <a:buChar char="o"/>
            </a:pPr>
            <a:r>
              <a:rPr lang="en-US" sz="1100">
                <a:solidFill>
                  <a:schemeClr val="tx1"/>
                </a:solidFill>
              </a:rPr>
              <a:t>Supporting documentation</a:t>
            </a:r>
          </a:p>
          <a:p>
            <a:pPr marL="742950" lvl="1" indent="-285750">
              <a:buFont typeface="Courier New" panose="02070309020205020404" pitchFamily="49" charset="0"/>
              <a:buChar char="o"/>
            </a:pPr>
            <a:r>
              <a:rPr lang="en-US" sz="1100">
                <a:solidFill>
                  <a:schemeClr val="tx1"/>
                </a:solidFill>
              </a:rPr>
              <a:t>Form W (PCLR), </a:t>
            </a:r>
            <a:r>
              <a:rPr lang="en-US" sz="1100" i="1">
                <a:solidFill>
                  <a:schemeClr val="tx1"/>
                </a:solidFill>
              </a:rPr>
              <a:t>if applicable</a:t>
            </a:r>
            <a:endParaRPr lang="en-US" sz="1100">
              <a:solidFill>
                <a:schemeClr val="tx1"/>
              </a:solidFill>
              <a:cs typeface="Arial"/>
            </a:endParaRPr>
          </a:p>
          <a:p>
            <a:pPr marL="742950" lvl="1" indent="-285750">
              <a:buFont typeface="Courier New" panose="02070309020205020404" pitchFamily="49" charset="0"/>
              <a:buChar char="o"/>
            </a:pPr>
            <a:r>
              <a:rPr lang="en-US" sz="1100">
                <a:solidFill>
                  <a:schemeClr val="tx1"/>
                </a:solidFill>
              </a:rPr>
              <a:t>Form X (WLPUN), </a:t>
            </a:r>
            <a:r>
              <a:rPr lang="en-US" sz="1100" i="1">
                <a:solidFill>
                  <a:schemeClr val="tx1"/>
                </a:solidFill>
              </a:rPr>
              <a:t>if applicable</a:t>
            </a:r>
            <a:endParaRPr lang="en-US" sz="1100" i="1">
              <a:solidFill>
                <a:schemeClr val="tx1"/>
              </a:solidFill>
              <a:cs typeface="Arial"/>
            </a:endParaRPr>
          </a:p>
          <a:p>
            <a:pPr marL="742950" lvl="1" indent="-285750">
              <a:buFont typeface="Courier New" panose="02070309020205020404" pitchFamily="49" charset="0"/>
              <a:buChar char="o"/>
            </a:pPr>
            <a:r>
              <a:rPr lang="en-US" sz="1100">
                <a:solidFill>
                  <a:schemeClr val="tx1"/>
                </a:solidFill>
              </a:rPr>
              <a:t>Affiliate form, </a:t>
            </a:r>
            <a:r>
              <a:rPr lang="en-US" sz="1100" i="1">
                <a:solidFill>
                  <a:schemeClr val="tx1"/>
                </a:solidFill>
              </a:rPr>
              <a:t>if applicable</a:t>
            </a:r>
            <a:endParaRPr lang="en-US" sz="1100" i="1">
              <a:solidFill>
                <a:schemeClr val="tx1"/>
              </a:solidFill>
              <a:cs typeface="Arial"/>
            </a:endParaRPr>
          </a:p>
        </p:txBody>
      </p:sp>
      <p:sp>
        <p:nvSpPr>
          <p:cNvPr id="18" name="Rectangle 17">
            <a:extLst>
              <a:ext uri="{FF2B5EF4-FFF2-40B4-BE49-F238E27FC236}">
                <a16:creationId xmlns:a16="http://schemas.microsoft.com/office/drawing/2014/main" id="{50839624-BDD9-5D20-D341-D5911838DB18}"/>
              </a:ext>
            </a:extLst>
          </p:cNvPr>
          <p:cNvSpPr>
            <a:spLocks/>
          </p:cNvSpPr>
          <p:nvPr/>
        </p:nvSpPr>
        <p:spPr>
          <a:xfrm>
            <a:off x="3051011" y="3429001"/>
            <a:ext cx="3220745" cy="1273463"/>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Dynamic Model Package</a:t>
            </a:r>
          </a:p>
          <a:p>
            <a:pPr marL="742950" lvl="1" indent="-285750">
              <a:buFont typeface="Courier New" panose="02070309020205020404" pitchFamily="49" charset="0"/>
              <a:buChar char="o"/>
            </a:pPr>
            <a:r>
              <a:rPr lang="en-US" sz="1100">
                <a:solidFill>
                  <a:schemeClr val="tx1"/>
                </a:solidFill>
              </a:rPr>
              <a:t>Dynamic model</a:t>
            </a:r>
          </a:p>
          <a:p>
            <a:pPr marL="742950" lvl="1" indent="-285750">
              <a:buFont typeface="Courier New" panose="02070309020205020404" pitchFamily="49" charset="0"/>
              <a:buChar char="o"/>
            </a:pPr>
            <a:r>
              <a:rPr lang="en-US" sz="1100">
                <a:solidFill>
                  <a:schemeClr val="tx1"/>
                </a:solidFill>
              </a:rPr>
              <a:t>Model parameters</a:t>
            </a:r>
          </a:p>
          <a:p>
            <a:pPr marL="742950" lvl="1" indent="-285750">
              <a:buFont typeface="Courier New" panose="02070309020205020404" pitchFamily="49" charset="0"/>
              <a:buChar char="o"/>
            </a:pPr>
            <a:r>
              <a:rPr lang="en-US" sz="1100">
                <a:solidFill>
                  <a:schemeClr val="tx1"/>
                </a:solidFill>
              </a:rPr>
              <a:t>Supporting technical documentation</a:t>
            </a:r>
          </a:p>
          <a:p>
            <a:pPr marL="742950" lvl="1" indent="-285750">
              <a:buFont typeface="Courier New" panose="02070309020205020404" pitchFamily="49" charset="0"/>
              <a:buChar char="o"/>
            </a:pPr>
            <a:r>
              <a:rPr lang="en-US" sz="1100">
                <a:solidFill>
                  <a:schemeClr val="tx1"/>
                </a:solidFill>
              </a:rPr>
              <a:t>ERCOT Dynamic Working Group Large Load Data Survey</a:t>
            </a:r>
          </a:p>
        </p:txBody>
      </p:sp>
    </p:spTree>
    <p:extLst>
      <p:ext uri="{BB962C8B-B14F-4D97-AF65-F5344CB8AC3E}">
        <p14:creationId xmlns:p14="http://schemas.microsoft.com/office/powerpoint/2010/main" val="128624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00AD-402C-55F2-4925-1A47655F80F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0D28B5-5B61-5B28-65EC-929417E9FD48}"/>
              </a:ext>
            </a:extLst>
          </p:cNvPr>
          <p:cNvGraphicFramePr>
            <a:graphicFrameLocks noChangeAspect="1"/>
          </p:cNvGraphicFramePr>
          <p:nvPr>
            <p:custDataLst>
              <p:tags r:id="rId1"/>
            </p:custDataLst>
            <p:extLst>
              <p:ext uri="{D42A27DB-BD31-4B8C-83A1-F6EECF244321}">
                <p14:modId xmlns:p14="http://schemas.microsoft.com/office/powerpoint/2010/main" val="204979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5" progId="TCLayout.ActiveDocument.1">
                  <p:embed/>
                </p:oleObj>
              </mc:Choice>
              <mc:Fallback>
                <p:oleObj name="think-cell Slide" r:id="rId9" imgW="404" imgH="405" progId="TCLayout.ActiveDocument.1">
                  <p:embed/>
                  <p:pic>
                    <p:nvPicPr>
                      <p:cNvPr id="4" name="think-cell data - do not delete" hidden="1">
                        <a:extLst>
                          <a:ext uri="{FF2B5EF4-FFF2-40B4-BE49-F238E27FC236}">
                            <a16:creationId xmlns:a16="http://schemas.microsoft.com/office/drawing/2014/main" id="{6C0D28B5-5B61-5B28-65EC-929417E9FD4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3" name="Slide Number Placeholder 4">
            <a:extLst>
              <a:ext uri="{FF2B5EF4-FFF2-40B4-BE49-F238E27FC236}">
                <a16:creationId xmlns:a16="http://schemas.microsoft.com/office/drawing/2014/main" id="{DFA12C47-9E12-70D0-D793-A69403694BB3}"/>
              </a:ext>
            </a:extLst>
          </p:cNvPr>
          <p:cNvSpPr>
            <a:spLocks noGrp="1"/>
          </p:cNvSpPr>
          <p:nvPr>
            <p:ph type="sldNum" sz="quarter" idx="12"/>
          </p:nvPr>
        </p:nvSpPr>
        <p:spPr/>
        <p:txBody>
          <a:bodyPr/>
          <a:lstStyle/>
          <a:p>
            <a:fld id="{BCDE79FB-97BA-492B-8D57-F1373F9ADA95}" type="slidenum">
              <a:rPr lang="en-US" smtClean="0"/>
              <a:t>15</a:t>
            </a:fld>
            <a:endParaRPr lang="en-US"/>
          </a:p>
        </p:txBody>
      </p:sp>
      <p:cxnSp>
        <p:nvCxnSpPr>
          <p:cNvPr id="24" name="Straight Connector 23">
            <a:extLst>
              <a:ext uri="{FF2B5EF4-FFF2-40B4-BE49-F238E27FC236}">
                <a16:creationId xmlns:a16="http://schemas.microsoft.com/office/drawing/2014/main" id="{582CEF87-5FA3-7C4B-EA73-B27D4A1A07F7}"/>
              </a:ext>
            </a:extLst>
          </p:cNvPr>
          <p:cNvCxnSpPr>
            <a:cxnSpLocks/>
          </p:cNvCxnSpPr>
          <p:nvPr>
            <p:custDataLst>
              <p:tags r:id="rId2"/>
            </p:custDataLst>
          </p:nvPr>
        </p:nvCxnSpPr>
        <p:spPr bwMode="auto">
          <a:xfrm>
            <a:off x="1257300" y="1880607"/>
            <a:ext cx="10401299"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1213BBA8-48A2-131B-F3DF-A7A33AFE412F}"/>
              </a:ext>
            </a:extLst>
          </p:cNvPr>
          <p:cNvSpPr txBox="1">
            <a:spLocks/>
          </p:cNvSpPr>
          <p:nvPr/>
        </p:nvSpPr>
        <p:spPr>
          <a:xfrm>
            <a:off x="1257300" y="1646875"/>
            <a:ext cx="2150043"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Frequently Asked Question</a:t>
            </a:r>
          </a:p>
        </p:txBody>
      </p:sp>
      <p:grpSp>
        <p:nvGrpSpPr>
          <p:cNvPr id="36" name="Group 35">
            <a:extLst>
              <a:ext uri="{FF2B5EF4-FFF2-40B4-BE49-F238E27FC236}">
                <a16:creationId xmlns:a16="http://schemas.microsoft.com/office/drawing/2014/main" id="{B0F1AB97-7DB1-FCB9-C45D-475BBD09C2DE}"/>
              </a:ext>
            </a:extLst>
          </p:cNvPr>
          <p:cNvGrpSpPr/>
          <p:nvPr/>
        </p:nvGrpSpPr>
        <p:grpSpPr>
          <a:xfrm>
            <a:off x="1257300" y="2069092"/>
            <a:ext cx="10401300" cy="2077492"/>
            <a:chOff x="1257300" y="1677695"/>
            <a:chExt cx="10401300" cy="2077492"/>
          </a:xfrm>
        </p:grpSpPr>
        <p:sp>
          <p:nvSpPr>
            <p:cNvPr id="26" name="TextBox 25">
              <a:extLst>
                <a:ext uri="{FF2B5EF4-FFF2-40B4-BE49-F238E27FC236}">
                  <a16:creationId xmlns:a16="http://schemas.microsoft.com/office/drawing/2014/main" id="{4AED9B8B-9C08-58B7-8887-965F2A876A7E}"/>
                </a:ext>
              </a:extLst>
            </p:cNvPr>
            <p:cNvSpPr txBox="1">
              <a:spLocks/>
            </p:cNvSpPr>
            <p:nvPr/>
          </p:nvSpPr>
          <p:spPr>
            <a:xfrm>
              <a:off x="1257300" y="1680625"/>
              <a:ext cx="2150043"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What supporting technical documents and information are needed in the dynamic model package?</a:t>
              </a:r>
              <a:endParaRPr lang="en-US" sz="1200"/>
            </a:p>
          </p:txBody>
        </p:sp>
        <p:sp>
          <p:nvSpPr>
            <p:cNvPr id="15" name="TextBox 14">
              <a:extLst>
                <a:ext uri="{FF2B5EF4-FFF2-40B4-BE49-F238E27FC236}">
                  <a16:creationId xmlns:a16="http://schemas.microsoft.com/office/drawing/2014/main" id="{9A9E211B-36E0-D794-BFBB-1B0F6C284339}"/>
                </a:ext>
              </a:extLst>
            </p:cNvPr>
            <p:cNvSpPr txBox="1">
              <a:spLocks/>
            </p:cNvSpPr>
            <p:nvPr/>
          </p:nvSpPr>
          <p:spPr>
            <a:xfrm>
              <a:off x="3590224" y="1677695"/>
              <a:ext cx="8068376" cy="20774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Supporting technical documentations and information includes documents that help understand, check, and accurately represent the submitted dynamic model and the associated facility or equipment. This documentation should include, but is not limited to:</a:t>
              </a:r>
            </a:p>
            <a:p>
              <a:pPr marL="171450" lvl="0" indent="-171450">
                <a:buFont typeface="Arial" panose="020B0604020202020204" pitchFamily="34" charset="0"/>
                <a:buChar char="•"/>
              </a:pPr>
              <a:r>
                <a:rPr lang="en-US" sz="1200" b="1"/>
                <a:t>User-Defined Model (UDM) documentation</a:t>
              </a:r>
              <a:r>
                <a:rPr lang="en-US" sz="1200"/>
                <a:t>, such as user manuals, model descriptions, control logic, block diagrams, or software documentation that explains the model implementation and operation.</a:t>
              </a:r>
            </a:p>
            <a:p>
              <a:pPr marL="171450" lvl="0" indent="-171450">
                <a:buFont typeface="Arial" panose="020B0604020202020204" pitchFamily="34" charset="0"/>
                <a:buChar char="•"/>
              </a:pPr>
              <a:r>
                <a:rPr lang="en-US" sz="1200" b="1"/>
                <a:t>Technology-specific documentation, if available,</a:t>
              </a:r>
              <a:r>
                <a:rPr lang="en-US" sz="1200"/>
                <a:t> provided by the equipment manufacturer or developer, describing the control systems or operating characteristics of the equipment or technologies such as ride-through solution.</a:t>
              </a:r>
            </a:p>
            <a:p>
              <a:pPr marL="171450" lvl="0" indent="-171450">
                <a:buFont typeface="Arial" panose="020B0604020202020204" pitchFamily="34" charset="0"/>
                <a:buChar char="•"/>
              </a:pPr>
              <a:r>
                <a:rPr lang="en-US" sz="1200"/>
                <a:t>⁠</a:t>
              </a:r>
              <a:r>
                <a:rPr lang="en-US" sz="1200" b="1"/>
                <a:t>PSS/E load flow (.raw) file compatible with version 35, and/or an IDEV or Python file</a:t>
              </a:r>
              <a:r>
                <a:rPr lang="en-US" sz="1200"/>
                <a:t> containing the project configuration and transformer model data required by the ERCOT Dynamic Working Group Large Load Data Survey.</a:t>
              </a:r>
            </a:p>
          </p:txBody>
        </p:sp>
      </p:grpSp>
      <p:sp>
        <p:nvSpPr>
          <p:cNvPr id="21" name="TextBox 20">
            <a:extLst>
              <a:ext uri="{FF2B5EF4-FFF2-40B4-BE49-F238E27FC236}">
                <a16:creationId xmlns:a16="http://schemas.microsoft.com/office/drawing/2014/main" id="{A184DA66-7108-CED3-E8B2-71B121DEC55B}"/>
              </a:ext>
            </a:extLst>
          </p:cNvPr>
          <p:cNvSpPr txBox="1">
            <a:spLocks/>
          </p:cNvSpPr>
          <p:nvPr/>
        </p:nvSpPr>
        <p:spPr>
          <a:xfrm>
            <a:off x="3590224" y="1646875"/>
            <a:ext cx="8068376"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Answer</a:t>
            </a:r>
          </a:p>
        </p:txBody>
      </p:sp>
      <p:cxnSp>
        <p:nvCxnSpPr>
          <p:cNvPr id="22" name="Straight Connector 21">
            <a:extLst>
              <a:ext uri="{FF2B5EF4-FFF2-40B4-BE49-F238E27FC236}">
                <a16:creationId xmlns:a16="http://schemas.microsoft.com/office/drawing/2014/main" id="{8EF0FE71-E1C0-7B24-25BC-39FD02155C1A}"/>
              </a:ext>
            </a:extLst>
          </p:cNvPr>
          <p:cNvCxnSpPr>
            <a:cxnSpLocks/>
          </p:cNvCxnSpPr>
          <p:nvPr>
            <p:custDataLst>
              <p:tags r:id="rId3"/>
            </p:custDataLst>
          </p:nvPr>
        </p:nvCxnSpPr>
        <p:spPr bwMode="auto">
          <a:xfrm>
            <a:off x="1257301" y="4335069"/>
            <a:ext cx="10401299" cy="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7FEADA7B-09E7-59D2-AB12-D7C438E262EC}"/>
              </a:ext>
            </a:extLst>
          </p:cNvPr>
          <p:cNvCxnSpPr>
            <a:cxnSpLocks/>
          </p:cNvCxnSpPr>
          <p:nvPr>
            <p:custDataLst>
              <p:tags r:id="rId4"/>
            </p:custDataLst>
          </p:nvPr>
        </p:nvCxnSpPr>
        <p:spPr bwMode="auto">
          <a:xfrm>
            <a:off x="1257299" y="5266037"/>
            <a:ext cx="10401299" cy="0"/>
          </a:xfrm>
          <a:prstGeom prst="line">
            <a:avLst/>
          </a:prstGeom>
          <a:ln w="6350" cap="flat" cmpd="sng" algn="ctr">
            <a:solidFill>
              <a:schemeClr val="bg1">
                <a:lumMod val="85000"/>
              </a:schemeClr>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34" name="Group 33">
            <a:extLst>
              <a:ext uri="{FF2B5EF4-FFF2-40B4-BE49-F238E27FC236}">
                <a16:creationId xmlns:a16="http://schemas.microsoft.com/office/drawing/2014/main" id="{867F92CE-5CBE-F648-CE02-2836D2EE0579}"/>
              </a:ext>
            </a:extLst>
          </p:cNvPr>
          <p:cNvGrpSpPr/>
          <p:nvPr/>
        </p:nvGrpSpPr>
        <p:grpSpPr>
          <a:xfrm>
            <a:off x="1257299" y="4523554"/>
            <a:ext cx="10401301" cy="553998"/>
            <a:chOff x="1257299" y="3884714"/>
            <a:chExt cx="10401301" cy="553998"/>
          </a:xfrm>
        </p:grpSpPr>
        <p:sp>
          <p:nvSpPr>
            <p:cNvPr id="29" name="TextBox 28">
              <a:extLst>
                <a:ext uri="{FF2B5EF4-FFF2-40B4-BE49-F238E27FC236}">
                  <a16:creationId xmlns:a16="http://schemas.microsoft.com/office/drawing/2014/main" id="{F12DFF2F-7CBD-103A-669E-C1DEF3C0348D}"/>
                </a:ext>
              </a:extLst>
            </p:cNvPr>
            <p:cNvSpPr txBox="1">
              <a:spLocks/>
            </p:cNvSpPr>
            <p:nvPr/>
          </p:nvSpPr>
          <p:spPr>
            <a:xfrm>
              <a:off x="1257299" y="3884714"/>
              <a:ext cx="2150043"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What if dynamic data and files are too large to email or blocked by email server?</a:t>
              </a:r>
              <a:endParaRPr lang="en-US" sz="1050"/>
            </a:p>
          </p:txBody>
        </p:sp>
        <p:sp>
          <p:nvSpPr>
            <p:cNvPr id="30" name="TextBox 29">
              <a:extLst>
                <a:ext uri="{FF2B5EF4-FFF2-40B4-BE49-F238E27FC236}">
                  <a16:creationId xmlns:a16="http://schemas.microsoft.com/office/drawing/2014/main" id="{06ECD0AD-B9C6-5572-A43B-FCBAC44ECF9D}"/>
                </a:ext>
              </a:extLst>
            </p:cNvPr>
            <p:cNvSpPr txBox="1">
              <a:spLocks/>
            </p:cNvSpPr>
            <p:nvPr/>
          </p:nvSpPr>
          <p:spPr>
            <a:xfrm>
              <a:off x="3590224" y="3884714"/>
              <a:ext cx="8068376"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If files (such as .dll files) cannot be submitted by email due to file type restrictions or file size limitations, please note this in your submission. </a:t>
              </a:r>
              <a:r>
                <a:rPr lang="en-US" sz="1200" b="1"/>
                <a:t>ERCOT LLI Team will respond and coordinate with the ILLE to arrange a secure shared drive for uploading those files</a:t>
              </a:r>
              <a:r>
                <a:rPr lang="en-US" sz="1200" b="1" baseline="30000"/>
                <a:t>1</a:t>
              </a:r>
              <a:endParaRPr lang="en-US" sz="1050" b="1"/>
            </a:p>
          </p:txBody>
        </p:sp>
      </p:grpSp>
      <p:grpSp>
        <p:nvGrpSpPr>
          <p:cNvPr id="35" name="Group 34">
            <a:extLst>
              <a:ext uri="{FF2B5EF4-FFF2-40B4-BE49-F238E27FC236}">
                <a16:creationId xmlns:a16="http://schemas.microsoft.com/office/drawing/2014/main" id="{49837870-1315-D8A5-3CC9-87B4B0B9971D}"/>
              </a:ext>
            </a:extLst>
          </p:cNvPr>
          <p:cNvGrpSpPr/>
          <p:nvPr/>
        </p:nvGrpSpPr>
        <p:grpSpPr>
          <a:xfrm>
            <a:off x="1257299" y="5454523"/>
            <a:ext cx="10401300" cy="369332"/>
            <a:chOff x="1257299" y="5120532"/>
            <a:chExt cx="10401300" cy="369332"/>
          </a:xfrm>
        </p:grpSpPr>
        <p:sp>
          <p:nvSpPr>
            <p:cNvPr id="31" name="TextBox 30">
              <a:extLst>
                <a:ext uri="{FF2B5EF4-FFF2-40B4-BE49-F238E27FC236}">
                  <a16:creationId xmlns:a16="http://schemas.microsoft.com/office/drawing/2014/main" id="{6A5E8A3C-6296-EA95-2454-ACBC52F65FAB}"/>
                </a:ext>
              </a:extLst>
            </p:cNvPr>
            <p:cNvSpPr txBox="1">
              <a:spLocks/>
            </p:cNvSpPr>
            <p:nvPr/>
          </p:nvSpPr>
          <p:spPr>
            <a:xfrm>
              <a:off x="1257299" y="5120532"/>
              <a:ext cx="2150043"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sz="1200" b="1"/>
                <a:t>Which PSS/e version should the dynamic model support?</a:t>
              </a:r>
              <a:endParaRPr lang="en-US" sz="1200"/>
            </a:p>
          </p:txBody>
        </p:sp>
        <p:sp>
          <p:nvSpPr>
            <p:cNvPr id="32" name="TextBox 31">
              <a:extLst>
                <a:ext uri="{FF2B5EF4-FFF2-40B4-BE49-F238E27FC236}">
                  <a16:creationId xmlns:a16="http://schemas.microsoft.com/office/drawing/2014/main" id="{5921F247-ACE4-35AB-CD64-6C7D7322C94D}"/>
                </a:ext>
              </a:extLst>
            </p:cNvPr>
            <p:cNvSpPr txBox="1">
              <a:spLocks/>
            </p:cNvSpPr>
            <p:nvPr/>
          </p:nvSpPr>
          <p:spPr>
            <a:xfrm>
              <a:off x="3590223" y="5120532"/>
              <a:ext cx="8068376"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a:t>For </a:t>
              </a:r>
              <a:r>
                <a:rPr lang="en-US" sz="1200" b="1"/>
                <a:t>Batch Zero</a:t>
              </a:r>
              <a:r>
                <a:rPr lang="en-US" sz="1200"/>
                <a:t>, all submitted models must be compatible with PSS/E Version 35</a:t>
              </a:r>
            </a:p>
          </p:txBody>
        </p:sp>
      </p:grpSp>
      <p:sp>
        <p:nvSpPr>
          <p:cNvPr id="33" name="5. Source">
            <a:extLst>
              <a:ext uri="{FF2B5EF4-FFF2-40B4-BE49-F238E27FC236}">
                <a16:creationId xmlns:a16="http://schemas.microsoft.com/office/drawing/2014/main" id="{09B9C188-31C5-C263-4B51-0C39F610284C}"/>
              </a:ext>
            </a:extLst>
          </p:cNvPr>
          <p:cNvSpPr txBox="1"/>
          <p:nvPr>
            <p:custDataLst>
              <p:tags r:id="rId5"/>
            </p:custDataLst>
          </p:nvPr>
        </p:nvSpPr>
        <p:spPr>
          <a:xfrm>
            <a:off x="860648" y="6430379"/>
            <a:ext cx="10797949" cy="246221"/>
          </a:xfrm>
          <a:prstGeom prst="rect">
            <a:avLst/>
          </a:prstGeom>
          <a:noFill/>
        </p:spPr>
        <p:txBody>
          <a:bodyPr vert="horz" wrap="square" lIns="0" tIns="0" rIns="0" bIns="0" rtlCol="0" anchor="b" anchorCtr="0">
            <a:spAutoFit/>
          </a:bodyPr>
          <a:lstStyle/>
          <a:p>
            <a:r>
              <a:rPr lang="fr-FR" sz="800"/>
              <a:t>1. </a:t>
            </a:r>
            <a:r>
              <a:rPr lang="en-US" sz="800"/>
              <a:t>Please note that ERCOT does not maintain a dedicated shared drive for all submissions. Shared drives will be created only when needed to facilitate the transfer of files that cannot be submitted via email. This approach helps ensure secure file management and avoids the accumulation of unrelated or unnecessary files</a:t>
            </a:r>
          </a:p>
        </p:txBody>
      </p:sp>
      <p:sp>
        <p:nvSpPr>
          <p:cNvPr id="40" name="Title Placeholder 1">
            <a:extLst>
              <a:ext uri="{FF2B5EF4-FFF2-40B4-BE49-F238E27FC236}">
                <a16:creationId xmlns:a16="http://schemas.microsoft.com/office/drawing/2014/main" id="{CE5BCB38-5587-39A1-F039-27225D515D6F}"/>
              </a:ext>
            </a:extLst>
          </p:cNvPr>
          <p:cNvSpPr txBox="1">
            <a:spLocks/>
          </p:cNvSpPr>
          <p:nvPr/>
        </p:nvSpPr>
        <p:spPr>
          <a:xfrm>
            <a:off x="1766261" y="457200"/>
            <a:ext cx="9892338" cy="997196"/>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By July 10, ILLEs must submit dynamic model packages to ERCOT and provide completed LIF workbooks and supporting materials to the TSP/DSP (2/2)</a:t>
            </a:r>
          </a:p>
        </p:txBody>
      </p:sp>
      <p:sp>
        <p:nvSpPr>
          <p:cNvPr id="41" name="TrackerNumBlue 4">
            <a:extLst>
              <a:ext uri="{FF2B5EF4-FFF2-40B4-BE49-F238E27FC236}">
                <a16:creationId xmlns:a16="http://schemas.microsoft.com/office/drawing/2014/main" id="{5DBC8C22-A2D4-EB55-D928-A491159B4047}"/>
              </a:ext>
            </a:extLst>
          </p:cNvPr>
          <p:cNvSpPr/>
          <p:nvPr>
            <p:custDataLst>
              <p:tags r:id="rId6"/>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spTree>
    <p:extLst>
      <p:ext uri="{BB962C8B-B14F-4D97-AF65-F5344CB8AC3E}">
        <p14:creationId xmlns:p14="http://schemas.microsoft.com/office/powerpoint/2010/main" val="297004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041AF-A50B-D8B4-48BC-518E2E9EA2FB}"/>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5CA97BB-1BF2-B162-70A5-7607003E192A}"/>
              </a:ext>
            </a:extLst>
          </p:cNvPr>
          <p:cNvGraphicFramePr>
            <a:graphicFrameLocks noChangeAspect="1"/>
          </p:cNvGraphicFramePr>
          <p:nvPr>
            <p:custDataLst>
              <p:tags r:id="rId1"/>
            </p:custDataLst>
            <p:extLst>
              <p:ext uri="{D42A27DB-BD31-4B8C-83A1-F6EECF244321}">
                <p14:modId xmlns:p14="http://schemas.microsoft.com/office/powerpoint/2010/main" val="116349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A5CA97BB-1BF2-B162-70A5-7607003E1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8388F5B-245C-EA82-C81E-C743E7378A9E}"/>
              </a:ext>
            </a:extLst>
          </p:cNvPr>
          <p:cNvSpPr>
            <a:spLocks noGrp="1"/>
          </p:cNvSpPr>
          <p:nvPr>
            <p:ph type="title"/>
          </p:nvPr>
        </p:nvSpPr>
        <p:spPr>
          <a:xfrm>
            <a:off x="1257300" y="457200"/>
            <a:ext cx="10401300" cy="332399"/>
          </a:xfrm>
        </p:spPr>
        <p:txBody>
          <a:bodyPr vert="horz">
            <a:noAutofit/>
          </a:bodyPr>
          <a:lstStyle/>
          <a:p>
            <a:r>
              <a:rPr lang="en-US"/>
              <a:t>Questions about Dynamic Model Submissions due July 10</a:t>
            </a:r>
          </a:p>
        </p:txBody>
      </p:sp>
      <p:sp>
        <p:nvSpPr>
          <p:cNvPr id="4" name="Slide Number Placeholder 5">
            <a:extLst>
              <a:ext uri="{FF2B5EF4-FFF2-40B4-BE49-F238E27FC236}">
                <a16:creationId xmlns:a16="http://schemas.microsoft.com/office/drawing/2014/main" id="{82831AED-0376-0B9C-651C-594642079FB6}"/>
              </a:ext>
            </a:extLst>
          </p:cNvPr>
          <p:cNvSpPr>
            <a:spLocks noGrp="1"/>
          </p:cNvSpPr>
          <p:nvPr>
            <p:ph type="sldNum" sz="quarter" idx="12"/>
          </p:nvPr>
        </p:nvSpPr>
        <p:spPr/>
        <p:txBody>
          <a:bodyPr/>
          <a:lstStyle/>
          <a:p>
            <a:fld id="{BCDE79FB-97BA-492B-8D57-F1373F9ADA95}" type="slidenum">
              <a:rPr lang="en-US" smtClean="0"/>
              <a:t>16</a:t>
            </a:fld>
            <a:endParaRPr lang="en-US"/>
          </a:p>
        </p:txBody>
      </p:sp>
      <p:sp>
        <p:nvSpPr>
          <p:cNvPr id="13" name="Rectangle 12">
            <a:extLst>
              <a:ext uri="{FF2B5EF4-FFF2-40B4-BE49-F238E27FC236}">
                <a16:creationId xmlns:a16="http://schemas.microsoft.com/office/drawing/2014/main" id="{81CC484A-3F71-1538-71A7-75F24F79E440}"/>
              </a:ext>
            </a:extLst>
          </p:cNvPr>
          <p:cNvSpPr/>
          <p:nvPr/>
        </p:nvSpPr>
        <p:spPr>
          <a:xfrm>
            <a:off x="892629" y="2122714"/>
            <a:ext cx="3287485"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Dynamic model submission</a:t>
            </a:r>
          </a:p>
        </p:txBody>
      </p:sp>
      <p:sp>
        <p:nvSpPr>
          <p:cNvPr id="18" name="Arrow: Right 17">
            <a:extLst>
              <a:ext uri="{FF2B5EF4-FFF2-40B4-BE49-F238E27FC236}">
                <a16:creationId xmlns:a16="http://schemas.microsoft.com/office/drawing/2014/main" id="{D57CB43B-873E-E891-7621-3CE368010C24}"/>
              </a:ext>
            </a:extLst>
          </p:cNvPr>
          <p:cNvSpPr/>
          <p:nvPr/>
        </p:nvSpPr>
        <p:spPr>
          <a:xfrm>
            <a:off x="4278086" y="1839686"/>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Current ongoing LLIS submittals</a:t>
            </a:r>
          </a:p>
        </p:txBody>
      </p:sp>
      <p:sp>
        <p:nvSpPr>
          <p:cNvPr id="20" name="Rectangle 19">
            <a:extLst>
              <a:ext uri="{FF2B5EF4-FFF2-40B4-BE49-F238E27FC236}">
                <a16:creationId xmlns:a16="http://schemas.microsoft.com/office/drawing/2014/main" id="{3E6CA470-7758-7676-18B0-B2FF991865FF}"/>
              </a:ext>
            </a:extLst>
          </p:cNvPr>
          <p:cNvSpPr/>
          <p:nvPr/>
        </p:nvSpPr>
        <p:spPr>
          <a:xfrm>
            <a:off x="7347858" y="1839686"/>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5"/>
              </a:rPr>
              <a:t>LargeLoadInterconnection@ercot.com</a:t>
            </a:r>
            <a:r>
              <a:rPr lang="en-US"/>
              <a:t> </a:t>
            </a:r>
          </a:p>
        </p:txBody>
      </p:sp>
      <p:sp>
        <p:nvSpPr>
          <p:cNvPr id="22" name="Arrow: Right 21">
            <a:extLst>
              <a:ext uri="{FF2B5EF4-FFF2-40B4-BE49-F238E27FC236}">
                <a16:creationId xmlns:a16="http://schemas.microsoft.com/office/drawing/2014/main" id="{4919255A-72EC-53A1-FF5E-FC3051754A3D}"/>
              </a:ext>
            </a:extLst>
          </p:cNvPr>
          <p:cNvSpPr/>
          <p:nvPr/>
        </p:nvSpPr>
        <p:spPr>
          <a:xfrm>
            <a:off x="4278086" y="3429000"/>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Batch Zero submittals with Batch Zero ID#</a:t>
            </a:r>
          </a:p>
        </p:txBody>
      </p:sp>
      <p:sp>
        <p:nvSpPr>
          <p:cNvPr id="23" name="Rectangle 22">
            <a:extLst>
              <a:ext uri="{FF2B5EF4-FFF2-40B4-BE49-F238E27FC236}">
                <a16:creationId xmlns:a16="http://schemas.microsoft.com/office/drawing/2014/main" id="{C73F83F3-31E9-5C14-D869-9A8384C575C6}"/>
              </a:ext>
            </a:extLst>
          </p:cNvPr>
          <p:cNvSpPr/>
          <p:nvPr/>
        </p:nvSpPr>
        <p:spPr>
          <a:xfrm>
            <a:off x="7347858" y="3429000"/>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6"/>
              </a:rPr>
              <a:t>BatchZero@ercot.com</a:t>
            </a:r>
            <a:r>
              <a:rPr lang="en-US"/>
              <a:t> </a:t>
            </a:r>
          </a:p>
        </p:txBody>
      </p:sp>
    </p:spTree>
    <p:extLst>
      <p:ext uri="{BB962C8B-B14F-4D97-AF65-F5344CB8AC3E}">
        <p14:creationId xmlns:p14="http://schemas.microsoft.com/office/powerpoint/2010/main" val="408045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17</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A705-100B-DB4A-73B5-9CECE07023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058464-ACE9-C826-17F0-6984D4187E1B}"/>
              </a:ext>
            </a:extLst>
          </p:cNvPr>
          <p:cNvGraphicFramePr>
            <a:graphicFrameLocks noChangeAspect="1"/>
          </p:cNvGraphicFramePr>
          <p:nvPr>
            <p:custDataLst>
              <p:tags r:id="rId1"/>
            </p:custDataLst>
            <p:extLst>
              <p:ext uri="{D42A27DB-BD31-4B8C-83A1-F6EECF244321}">
                <p14:modId xmlns:p14="http://schemas.microsoft.com/office/powerpoint/2010/main" val="1549329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C5058464-ACE9-C826-17F0-6984D4187E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7" name="Straight Arrow Connector 16">
            <a:extLst>
              <a:ext uri="{FF2B5EF4-FFF2-40B4-BE49-F238E27FC236}">
                <a16:creationId xmlns:a16="http://schemas.microsoft.com/office/drawing/2014/main" id="{9F5EA94A-4E2F-AFBB-60F0-56973EB08072}"/>
              </a:ext>
            </a:extLst>
          </p:cNvPr>
          <p:cNvCxnSpPr>
            <a:cxnSpLocks/>
          </p:cNvCxnSpPr>
          <p:nvPr/>
        </p:nvCxnSpPr>
        <p:spPr>
          <a:xfrm>
            <a:off x="2408858" y="3788268"/>
            <a:ext cx="452559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B69D2378-D6F2-DDA7-35FC-58C6F876D1BF}"/>
              </a:ext>
            </a:extLst>
          </p:cNvPr>
          <p:cNvSpPr>
            <a:spLocks noGrp="1"/>
          </p:cNvSpPr>
          <p:nvPr>
            <p:ph type="title"/>
          </p:nvPr>
        </p:nvSpPr>
        <p:spPr>
          <a:xfrm>
            <a:off x="1766261" y="457200"/>
            <a:ext cx="9892338" cy="914400"/>
          </a:xfrm>
        </p:spPr>
        <p:txBody>
          <a:bodyPr vert="horz"/>
          <a:lstStyle/>
          <a:p>
            <a:r>
              <a:rPr lang="en-US"/>
              <a:t>By July 24, TSPs must submit complete Batch Zero eligibility packages to ERCOT </a:t>
            </a:r>
          </a:p>
        </p:txBody>
      </p:sp>
      <p:sp>
        <p:nvSpPr>
          <p:cNvPr id="3" name="Slide Number Placeholder 4">
            <a:extLst>
              <a:ext uri="{FF2B5EF4-FFF2-40B4-BE49-F238E27FC236}">
                <a16:creationId xmlns:a16="http://schemas.microsoft.com/office/drawing/2014/main" id="{FEA2BC9D-2F2C-EF85-B922-5C35BAF00AA7}"/>
              </a:ext>
            </a:extLst>
          </p:cNvPr>
          <p:cNvSpPr>
            <a:spLocks noGrp="1"/>
          </p:cNvSpPr>
          <p:nvPr>
            <p:ph type="sldNum" sz="quarter" idx="12"/>
          </p:nvPr>
        </p:nvSpPr>
        <p:spPr/>
        <p:txBody>
          <a:bodyPr/>
          <a:lstStyle/>
          <a:p>
            <a:fld id="{BCDE79FB-97BA-492B-8D57-F1373F9ADA95}" type="slidenum">
              <a:rPr lang="en-US" smtClean="0"/>
              <a:t>18</a:t>
            </a:fld>
            <a:endParaRPr lang="en-US"/>
          </a:p>
        </p:txBody>
      </p:sp>
      <p:grpSp>
        <p:nvGrpSpPr>
          <p:cNvPr id="48" name="Group 47">
            <a:extLst>
              <a:ext uri="{FF2B5EF4-FFF2-40B4-BE49-F238E27FC236}">
                <a16:creationId xmlns:a16="http://schemas.microsoft.com/office/drawing/2014/main" id="{8F4DC644-988D-5830-66F4-1C648732EB45}"/>
              </a:ext>
            </a:extLst>
          </p:cNvPr>
          <p:cNvGrpSpPr/>
          <p:nvPr/>
        </p:nvGrpSpPr>
        <p:grpSpPr>
          <a:xfrm>
            <a:off x="9052560" y="1755648"/>
            <a:ext cx="2606040" cy="4122615"/>
            <a:chOff x="9052560" y="1539829"/>
            <a:chExt cx="2606040" cy="4122615"/>
          </a:xfrm>
        </p:grpSpPr>
        <p:cxnSp>
          <p:nvCxnSpPr>
            <p:cNvPr id="24" name="Straight Connector 23">
              <a:extLst>
                <a:ext uri="{FF2B5EF4-FFF2-40B4-BE49-F238E27FC236}">
                  <a16:creationId xmlns:a16="http://schemas.microsoft.com/office/drawing/2014/main" id="{B5186CBC-EAD4-167E-2AA2-1A5188EAAB2A}"/>
                </a:ext>
              </a:extLst>
            </p:cNvPr>
            <p:cNvCxnSpPr>
              <a:cxnSpLocks/>
            </p:cNvCxnSpPr>
            <p:nvPr>
              <p:custDataLst>
                <p:tags r:id="rId3"/>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80E39A3-7BE4-A460-9192-6A8EA1D2D903}"/>
                </a:ext>
              </a:extLst>
            </p:cNvPr>
            <p:cNvSpPr txBox="1">
              <a:spLocks/>
            </p:cNvSpPr>
            <p:nvPr/>
          </p:nvSpPr>
          <p:spPr>
            <a:xfrm>
              <a:off x="9052560" y="1907570"/>
              <a:ext cx="2606040" cy="37548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marL="438785" lvl="2" indent="-210185">
                <a:buFont typeface="Arial" panose="020B0604020202020204" pitchFamily="34" charset="0"/>
                <a:buChar char="•"/>
              </a:pPr>
              <a:r>
                <a:rPr lang="en-US" sz="1400"/>
                <a:t>Submit to </a:t>
              </a:r>
              <a:r>
                <a:rPr lang="en-US" sz="1400">
                  <a:hlinkClick r:id="rId7"/>
                </a:rPr>
                <a:t>BatchZero@ercot.com</a:t>
              </a:r>
              <a:endParaRPr lang="en-US" sz="1400">
                <a:cs typeface="Arial"/>
              </a:endParaRPr>
            </a:p>
            <a:p>
              <a:pPr marL="438785" lvl="2" indent="-210185">
                <a:buFont typeface="Arial" panose="020B0604020202020204" pitchFamily="34" charset="0"/>
                <a:buChar char="•"/>
              </a:pPr>
              <a:r>
                <a:rPr lang="en-US" sz="1400"/>
                <a:t>Include BZ-ID(s) in the body of the email</a:t>
              </a:r>
              <a:endParaRPr lang="en-US" sz="1400">
                <a:cs typeface="Arial"/>
              </a:endParaRPr>
            </a:p>
            <a:p>
              <a:pPr marL="438785" lvl="2" indent="-210185">
                <a:buFont typeface="Arial" panose="020B0604020202020204" pitchFamily="34" charset="0"/>
                <a:buChar char="•"/>
              </a:pPr>
              <a:r>
                <a:rPr lang="en-US" sz="1400"/>
                <a:t>Include BZ-ID in all file names</a:t>
              </a:r>
              <a:endParaRPr lang="en-US" sz="1400">
                <a:cs typeface="Arial"/>
              </a:endParaRPr>
            </a:p>
            <a:p>
              <a:pPr lvl="1">
                <a:buFont typeface="Arial" panose="020B0604020202020204" pitchFamily="34" charset="0"/>
                <a:buChar char="•"/>
              </a:pPr>
              <a:r>
                <a:rPr lang="en-US" sz="1400" b="1"/>
                <a:t>Additional notes:</a:t>
              </a:r>
            </a:p>
            <a:p>
              <a:pPr marL="438785" lvl="2" indent="-210185">
                <a:buFont typeface="Arial" panose="020B0604020202020204" pitchFamily="34" charset="0"/>
                <a:buChar char="•"/>
              </a:pPr>
              <a:r>
                <a:rPr lang="en-US" sz="1400"/>
                <a:t>Submit to ERCOT by July 24 </a:t>
              </a:r>
              <a:endParaRPr lang="en-US" sz="1400">
                <a:cs typeface="Arial"/>
              </a:endParaRPr>
            </a:p>
            <a:p>
              <a:pPr marL="438785" lvl="2" indent="-210185">
                <a:buFont typeface="Arial" panose="020B0604020202020204" pitchFamily="34" charset="0"/>
                <a:buChar char="•"/>
              </a:pPr>
              <a:r>
                <a:rPr lang="en-US" sz="1400"/>
                <a:t>Inform ILLE of final submission files made to ERCOT</a:t>
              </a:r>
              <a:endParaRPr lang="en-US" sz="1400">
                <a:cs typeface="Arial"/>
              </a:endParaRPr>
            </a:p>
            <a:p>
              <a:pPr lvl="1">
                <a:buFont typeface="Arial" panose="020B0604020202020204" pitchFamily="34" charset="0"/>
                <a:buChar char="•"/>
              </a:pPr>
              <a:r>
                <a:rPr lang="en-US" sz="1400" b="1"/>
                <a:t>Submission owner:</a:t>
              </a:r>
            </a:p>
            <a:p>
              <a:pPr marL="438785" lvl="2" indent="-210185">
                <a:buFont typeface="Arial" panose="020B0604020202020204" pitchFamily="34" charset="0"/>
                <a:buChar char="•"/>
              </a:pPr>
              <a:r>
                <a:rPr lang="en-US" sz="1400"/>
                <a:t>One TSP/DSP submits final package</a:t>
              </a:r>
              <a:endParaRPr lang="en-US" sz="1400">
                <a:cs typeface="Arial"/>
              </a:endParaRPr>
            </a:p>
          </p:txBody>
        </p:sp>
        <p:sp>
          <p:nvSpPr>
            <p:cNvPr id="27" name="TextBox 26">
              <a:extLst>
                <a:ext uri="{FF2B5EF4-FFF2-40B4-BE49-F238E27FC236}">
                  <a16:creationId xmlns:a16="http://schemas.microsoft.com/office/drawing/2014/main" id="{C0E9552A-6275-F5A1-92E8-2F44C80F2DC2}"/>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sp>
        <p:nvSpPr>
          <p:cNvPr id="51" name="TrackerNumBlue 4">
            <a:extLst>
              <a:ext uri="{FF2B5EF4-FFF2-40B4-BE49-F238E27FC236}">
                <a16:creationId xmlns:a16="http://schemas.microsoft.com/office/drawing/2014/main" id="{7E5ED52B-0DE4-1183-B906-3993F80E3C38}"/>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sp>
        <p:nvSpPr>
          <p:cNvPr id="10" name="Rectangle 9">
            <a:extLst>
              <a:ext uri="{FF2B5EF4-FFF2-40B4-BE49-F238E27FC236}">
                <a16:creationId xmlns:a16="http://schemas.microsoft.com/office/drawing/2014/main" id="{B2C81EDB-962C-51EA-B3D8-DBBB75DD83F7}"/>
              </a:ext>
            </a:extLst>
          </p:cNvPr>
          <p:cNvSpPr>
            <a:spLocks/>
          </p:cNvSpPr>
          <p:nvPr/>
        </p:nvSpPr>
        <p:spPr>
          <a:xfrm>
            <a:off x="6934456" y="1944332"/>
            <a:ext cx="1532723" cy="2005876"/>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BE483119-3610-34A7-CC43-8C41EC8D5200}"/>
              </a:ext>
            </a:extLst>
          </p:cNvPr>
          <p:cNvSpPr>
            <a:spLocks/>
          </p:cNvSpPr>
          <p:nvPr/>
        </p:nvSpPr>
        <p:spPr>
          <a:xfrm>
            <a:off x="6934456" y="4181891"/>
            <a:ext cx="1532723" cy="188026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ILLE</a:t>
            </a:r>
          </a:p>
        </p:txBody>
      </p:sp>
      <p:cxnSp>
        <p:nvCxnSpPr>
          <p:cNvPr id="12" name="Straight Arrow Connector 11">
            <a:extLst>
              <a:ext uri="{FF2B5EF4-FFF2-40B4-BE49-F238E27FC236}">
                <a16:creationId xmlns:a16="http://schemas.microsoft.com/office/drawing/2014/main" id="{EDA59E9D-2829-F4B6-FA77-AC7C5C5EAA23}"/>
              </a:ext>
            </a:extLst>
          </p:cNvPr>
          <p:cNvCxnSpPr>
            <a:cxnSpLocks/>
          </p:cNvCxnSpPr>
          <p:nvPr/>
        </p:nvCxnSpPr>
        <p:spPr>
          <a:xfrm>
            <a:off x="2408858" y="2713942"/>
            <a:ext cx="452559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F308E73D-C0AC-18F1-06B8-400B7E7035E2}"/>
              </a:ext>
            </a:extLst>
          </p:cNvPr>
          <p:cNvCxnSpPr>
            <a:cxnSpLocks/>
          </p:cNvCxnSpPr>
          <p:nvPr/>
        </p:nvCxnSpPr>
        <p:spPr>
          <a:xfrm>
            <a:off x="2408858" y="5059223"/>
            <a:ext cx="4525598"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8C49D159-3EC5-D08D-8F93-74270B6B7FA7}"/>
              </a:ext>
            </a:extLst>
          </p:cNvPr>
          <p:cNvSpPr>
            <a:spLocks/>
          </p:cNvSpPr>
          <p:nvPr/>
        </p:nvSpPr>
        <p:spPr>
          <a:xfrm>
            <a:off x="3127191" y="1944332"/>
            <a:ext cx="3088932" cy="1539220"/>
          </a:xfrm>
          <a:prstGeom prst="rect">
            <a:avLst/>
          </a:prstGeom>
          <a:solidFill>
            <a:schemeClr val="accent1">
              <a:lumMod val="10000"/>
              <a:lumOff val="90000"/>
            </a:schemeClr>
          </a:solidFill>
          <a:ln>
            <a:solidFill>
              <a:srgbClr val="D6FAFF"/>
            </a:solidFill>
            <a:prstDash val="solid"/>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must submit supporting documentation:</a:t>
            </a: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cs typeface="Arial"/>
              </a:rPr>
              <a:t>Affiliate form, </a:t>
            </a:r>
            <a:r>
              <a:rPr lang="en-US" sz="1200" i="1">
                <a:solidFill>
                  <a:schemeClr val="tx1"/>
                </a:solidFill>
                <a:cs typeface="Arial"/>
              </a:rPr>
              <a:t>if applicable</a:t>
            </a:r>
            <a:endParaRPr lang="en-US" sz="1200">
              <a:solidFill>
                <a:schemeClr val="tx1"/>
              </a:solidFill>
            </a:endParaRPr>
          </a:p>
        </p:txBody>
      </p:sp>
      <p:sp>
        <p:nvSpPr>
          <p:cNvPr id="18" name="Rectangle 17">
            <a:extLst>
              <a:ext uri="{FF2B5EF4-FFF2-40B4-BE49-F238E27FC236}">
                <a16:creationId xmlns:a16="http://schemas.microsoft.com/office/drawing/2014/main" id="{A5004713-49FA-8868-8502-18B2BE84FBE6}"/>
              </a:ext>
            </a:extLst>
          </p:cNvPr>
          <p:cNvSpPr>
            <a:spLocks/>
          </p:cNvSpPr>
          <p:nvPr/>
        </p:nvSpPr>
        <p:spPr>
          <a:xfrm>
            <a:off x="3127191" y="4181891"/>
            <a:ext cx="3088932" cy="1880269"/>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should also inform ILLE of key files being submitted to ERCOT:</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cs typeface="Arial"/>
              </a:rPr>
              <a:t>Affiliate form, </a:t>
            </a:r>
            <a:r>
              <a:rPr lang="en-US" sz="1200" i="1">
                <a:solidFill>
                  <a:schemeClr val="tx1"/>
                </a:solidFill>
                <a:cs typeface="Aria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Batch Zero Steady State Models (IDEVs); </a:t>
            </a:r>
            <a:r>
              <a:rPr lang="en-US" sz="1200" i="1">
                <a:solidFill>
                  <a:schemeClr val="tx1"/>
                </a:solidFill>
              </a:rPr>
              <a:t>if applicable </a:t>
            </a:r>
            <a:endParaRPr lang="en-US" sz="1200">
              <a:solidFill>
                <a:schemeClr val="tx1"/>
              </a:solidFill>
            </a:endParaRPr>
          </a:p>
        </p:txBody>
      </p:sp>
      <p:sp>
        <p:nvSpPr>
          <p:cNvPr id="19" name="Rectangle 18">
            <a:extLst>
              <a:ext uri="{FF2B5EF4-FFF2-40B4-BE49-F238E27FC236}">
                <a16:creationId xmlns:a16="http://schemas.microsoft.com/office/drawing/2014/main" id="{705FF2C1-727C-6DE2-D5E1-CEF72AA9E238}"/>
              </a:ext>
            </a:extLst>
          </p:cNvPr>
          <p:cNvSpPr/>
          <p:nvPr/>
        </p:nvSpPr>
        <p:spPr>
          <a:xfrm>
            <a:off x="1257300" y="1944332"/>
            <a:ext cx="1151558" cy="4117829"/>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cxnSp>
        <p:nvCxnSpPr>
          <p:cNvPr id="5" name="Straight Arrow Connector 4">
            <a:extLst>
              <a:ext uri="{FF2B5EF4-FFF2-40B4-BE49-F238E27FC236}">
                <a16:creationId xmlns:a16="http://schemas.microsoft.com/office/drawing/2014/main" id="{0FB7182C-E501-9BA5-C9BF-28BD1C006922}"/>
              </a:ext>
            </a:extLst>
          </p:cNvPr>
          <p:cNvCxnSpPr>
            <a:cxnSpLocks/>
          </p:cNvCxnSpPr>
          <p:nvPr/>
        </p:nvCxnSpPr>
        <p:spPr>
          <a:xfrm flipV="1">
            <a:off x="9400032" y="1286746"/>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0CD74092-F9F0-D2D8-D70C-D29BBCC84BC7}"/>
              </a:ext>
            </a:extLst>
          </p:cNvPr>
          <p:cNvCxnSpPr>
            <a:cxnSpLocks/>
          </p:cNvCxnSpPr>
          <p:nvPr/>
        </p:nvCxnSpPr>
        <p:spPr>
          <a:xfrm flipV="1">
            <a:off x="9400032" y="1599961"/>
            <a:ext cx="347472" cy="1"/>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1D579FB-3E02-7C89-DA2D-45E7A7599363}"/>
              </a:ext>
            </a:extLst>
          </p:cNvPr>
          <p:cNvSpPr txBox="1">
            <a:spLocks/>
          </p:cNvSpPr>
          <p:nvPr/>
        </p:nvSpPr>
        <p:spPr>
          <a:xfrm>
            <a:off x="9884663" y="1194413"/>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sp>
        <p:nvSpPr>
          <p:cNvPr id="8" name="TextBox 7">
            <a:extLst>
              <a:ext uri="{FF2B5EF4-FFF2-40B4-BE49-F238E27FC236}">
                <a16:creationId xmlns:a16="http://schemas.microsoft.com/office/drawing/2014/main" id="{F7395E50-D7B4-F221-8211-55327B403E4E}"/>
              </a:ext>
            </a:extLst>
          </p:cNvPr>
          <p:cNvSpPr txBox="1">
            <a:spLocks/>
          </p:cNvSpPr>
          <p:nvPr/>
        </p:nvSpPr>
        <p:spPr>
          <a:xfrm>
            <a:off x="9884663" y="1507628"/>
            <a:ext cx="1773936"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Inform ILLE of submission</a:t>
            </a:r>
          </a:p>
        </p:txBody>
      </p:sp>
      <p:sp>
        <p:nvSpPr>
          <p:cNvPr id="9" name="Rectangle 8">
            <a:extLst>
              <a:ext uri="{FF2B5EF4-FFF2-40B4-BE49-F238E27FC236}">
                <a16:creationId xmlns:a16="http://schemas.microsoft.com/office/drawing/2014/main" id="{2B954B98-7F87-21EB-E37F-C3CD1F656E2D}"/>
              </a:ext>
            </a:extLst>
          </p:cNvPr>
          <p:cNvSpPr>
            <a:spLocks/>
          </p:cNvSpPr>
          <p:nvPr/>
        </p:nvSpPr>
        <p:spPr>
          <a:xfrm>
            <a:off x="3127191" y="3573168"/>
            <a:ext cx="3088932" cy="430200"/>
          </a:xfrm>
          <a:prstGeom prst="rect">
            <a:avLst/>
          </a:prstGeom>
          <a:solidFill>
            <a:schemeClr val="accent1">
              <a:lumMod val="10000"/>
              <a:lumOff val="90000"/>
            </a:scheme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marL="285750" indent="-285750">
              <a:buFont typeface="Arial" panose="020B0604020202020204" pitchFamily="34" charset="0"/>
              <a:buChar char="•"/>
            </a:pPr>
            <a:r>
              <a:rPr lang="en-US" sz="1200">
                <a:solidFill>
                  <a:schemeClr val="tx1"/>
                </a:solidFill>
              </a:rPr>
              <a:t>Batch Zero Steady State Models (IDEVs); </a:t>
            </a:r>
            <a:r>
              <a:rPr lang="en-US" sz="1200" i="1">
                <a:solidFill>
                  <a:schemeClr val="tx1"/>
                </a:solidFill>
              </a:rPr>
              <a:t>can be separate single email</a:t>
            </a:r>
            <a:endParaRPr lang="en-US" sz="1200">
              <a:solidFill>
                <a:schemeClr val="tx1"/>
              </a:solidFill>
            </a:endParaRPr>
          </a:p>
        </p:txBody>
      </p:sp>
      <p:sp>
        <p:nvSpPr>
          <p:cNvPr id="13" name="TextBox 12">
            <a:extLst>
              <a:ext uri="{FF2B5EF4-FFF2-40B4-BE49-F238E27FC236}">
                <a16:creationId xmlns:a16="http://schemas.microsoft.com/office/drawing/2014/main" id="{71FA622F-647B-4B9D-86A2-CCECA33E7444}"/>
              </a:ext>
            </a:extLst>
          </p:cNvPr>
          <p:cNvSpPr txBox="1">
            <a:spLocks/>
          </p:cNvSpPr>
          <p:nvPr/>
        </p:nvSpPr>
        <p:spPr>
          <a:xfrm>
            <a:off x="8110727" y="1199252"/>
            <a:ext cx="1773936"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Detailed next</a:t>
            </a:r>
          </a:p>
        </p:txBody>
      </p:sp>
      <p:sp>
        <p:nvSpPr>
          <p:cNvPr id="14" name="Rectangle 13">
            <a:extLst>
              <a:ext uri="{FF2B5EF4-FFF2-40B4-BE49-F238E27FC236}">
                <a16:creationId xmlns:a16="http://schemas.microsoft.com/office/drawing/2014/main" id="{01A0E357-2438-A6F6-FA51-F8D001DA28D4}"/>
              </a:ext>
            </a:extLst>
          </p:cNvPr>
          <p:cNvSpPr>
            <a:spLocks/>
          </p:cNvSpPr>
          <p:nvPr/>
        </p:nvSpPr>
        <p:spPr>
          <a:xfrm>
            <a:off x="7859267" y="1200145"/>
            <a:ext cx="182880" cy="182880"/>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endParaRPr lang="en-US" sz="1200">
              <a:solidFill>
                <a:schemeClr val="tx1"/>
              </a:solidFill>
            </a:endParaRPr>
          </a:p>
        </p:txBody>
      </p:sp>
    </p:spTree>
    <p:extLst>
      <p:ext uri="{BB962C8B-B14F-4D97-AF65-F5344CB8AC3E}">
        <p14:creationId xmlns:p14="http://schemas.microsoft.com/office/powerpoint/2010/main" val="168753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extLst>
              <p:ext uri="{D42A27DB-BD31-4B8C-83A1-F6EECF244321}">
                <p14:modId xmlns:p14="http://schemas.microsoft.com/office/powerpoint/2010/main" val="3571577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TSP/DSP email confirmation template for LIF &amp; Forms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19</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4" name="Group 33">
            <a:extLst>
              <a:ext uri="{FF2B5EF4-FFF2-40B4-BE49-F238E27FC236}">
                <a16:creationId xmlns:a16="http://schemas.microsoft.com/office/drawing/2014/main" id="{E0B54AFD-E4C8-9F9C-3FD3-6FDC8913A3CF}"/>
              </a:ext>
            </a:extLst>
          </p:cNvPr>
          <p:cNvGrpSpPr/>
          <p:nvPr/>
        </p:nvGrpSpPr>
        <p:grpSpPr>
          <a:xfrm>
            <a:off x="1216204" y="1072962"/>
            <a:ext cx="4520806" cy="266608"/>
            <a:chOff x="1216204" y="1072962"/>
            <a:chExt cx="4520806" cy="266608"/>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16204" y="1339570"/>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16204" y="1072962"/>
              <a:ext cx="4520806"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cs typeface="Arial"/>
                </a:rPr>
                <a:t>Email confirmation template for each Large Load</a:t>
              </a:r>
              <a:endParaRPr lang="en-US" sz="1400" noProof="1"/>
            </a:p>
          </p:txBody>
        </p:sp>
      </p:grpSp>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3"/>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7" name="TextBox 6">
            <a:extLst>
              <a:ext uri="{FF2B5EF4-FFF2-40B4-BE49-F238E27FC236}">
                <a16:creationId xmlns:a16="http://schemas.microsoft.com/office/drawing/2014/main" id="{06E42B9C-4067-85D2-8B64-C2132504E739}"/>
              </a:ext>
            </a:extLst>
          </p:cNvPr>
          <p:cNvSpPr txBox="1">
            <a:spLocks/>
          </p:cNvSpPr>
          <p:nvPr/>
        </p:nvSpPr>
        <p:spPr>
          <a:xfrm>
            <a:off x="1257300" y="1567827"/>
            <a:ext cx="4479710" cy="47551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base"/>
            <a:r>
              <a:rPr lang="en-US" sz="800" b="1"/>
              <a:t>Subject:</a:t>
            </a:r>
            <a:r>
              <a:rPr lang="en-US" sz="800"/>
              <a:t> Batch Zero Eligibility Submission –</a:t>
            </a:r>
            <a:r>
              <a:rPr lang="en-US" sz="800">
                <a:highlight>
                  <a:srgbClr val="FFFF00"/>
                </a:highlight>
              </a:rPr>
              <a:t> [Insert ILLE Project ID]</a:t>
            </a:r>
            <a:r>
              <a:rPr lang="en-US" sz="800"/>
              <a:t> </a:t>
            </a:r>
            <a:br>
              <a:rPr lang="en-US" sz="800"/>
            </a:br>
            <a:r>
              <a:rPr lang="en-US" sz="800" b="1"/>
              <a:t>To:</a:t>
            </a:r>
            <a:r>
              <a:rPr lang="en-US" sz="800"/>
              <a:t> ERCOT </a:t>
            </a:r>
            <a:br>
              <a:rPr lang="en-US" sz="800"/>
            </a:br>
            <a:r>
              <a:rPr lang="en-US" sz="800" b="1"/>
              <a:t>Cc:</a:t>
            </a:r>
            <a:r>
              <a:rPr lang="en-US" sz="800">
                <a:highlight>
                  <a:srgbClr val="FFFF00"/>
                </a:highlight>
              </a:rPr>
              <a:t> [ILLE Contact]; [Joint T(D)SP Contact - </a:t>
            </a:r>
            <a:r>
              <a:rPr lang="en-US" sz="800" i="1">
                <a:highlight>
                  <a:srgbClr val="FFFF00"/>
                </a:highlight>
              </a:rPr>
              <a:t>if applicable</a:t>
            </a:r>
            <a:r>
              <a:rPr lang="en-US" sz="800">
                <a:highlight>
                  <a:srgbClr val="FFFF00"/>
                </a:highlight>
              </a:rPr>
              <a:t>] </a:t>
            </a:r>
          </a:p>
          <a:p>
            <a:pPr fontAlgn="base"/>
            <a:r>
              <a:rPr lang="en-US" sz="800"/>
              <a:t>ERCOT, </a:t>
            </a:r>
          </a:p>
          <a:p>
            <a:pPr fontAlgn="base"/>
            <a:r>
              <a:rPr lang="en-US" sz="800"/>
              <a:t>Pursuant to Section 9.2.1 of the ERCOT Planning Guide, [Insert Reviewing Entity Name] submits the following submission materials regarding the Batch Zero Large Load Interconnection request identified below for ERCOT’s review and eligibility determination. </a:t>
            </a:r>
          </a:p>
          <a:p>
            <a:pPr fontAlgn="base"/>
            <a:r>
              <a:rPr lang="en-US" sz="800"/>
              <a:t>The project is being submitted under the following eligibility pathway: </a:t>
            </a:r>
            <a:r>
              <a:rPr lang="en-US" sz="800">
                <a:highlight>
                  <a:srgbClr val="FFFF00"/>
                </a:highlight>
              </a:rPr>
              <a:t>[Section 9.2.1.1(1)(a) – Large Load achieved Initial Energization before March 25, 2022] </a:t>
            </a:r>
          </a:p>
          <a:p>
            <a:pPr fontAlgn="base"/>
            <a:r>
              <a:rPr lang="en-US" sz="800" b="1"/>
              <a:t>Project Information</a:t>
            </a:r>
            <a:r>
              <a:rPr lang="en-US" sz="800"/>
              <a:t> </a:t>
            </a:r>
          </a:p>
          <a:p>
            <a:pPr fontAlgn="base"/>
            <a:r>
              <a:rPr lang="en-US" sz="800"/>
              <a:t>Project Name: </a:t>
            </a:r>
            <a:r>
              <a:rPr lang="en-US" sz="800">
                <a:highlight>
                  <a:srgbClr val="FFFF00"/>
                </a:highlight>
              </a:rPr>
              <a:t>[Insert Project Name] </a:t>
            </a:r>
          </a:p>
          <a:p>
            <a:pPr fontAlgn="base"/>
            <a:r>
              <a:rPr lang="en-US" sz="800"/>
              <a:t>Project ID / Queue Number: </a:t>
            </a:r>
            <a:r>
              <a:rPr lang="en-US" sz="800">
                <a:highlight>
                  <a:srgbClr val="FFFF00"/>
                </a:highlight>
              </a:rPr>
              <a:t>[Insert Project ID / Queue Number] </a:t>
            </a:r>
          </a:p>
          <a:p>
            <a:pPr fontAlgn="base"/>
            <a:r>
              <a:rPr lang="en-US" sz="800"/>
              <a:t>Interconnecting Large Load Entity (ILLE): </a:t>
            </a:r>
            <a:r>
              <a:rPr lang="en-US" sz="800">
                <a:highlight>
                  <a:srgbClr val="FFFF00"/>
                </a:highlight>
              </a:rPr>
              <a:t>[Insert ILLE Name]</a:t>
            </a:r>
          </a:p>
          <a:p>
            <a:pPr fontAlgn="base"/>
            <a:r>
              <a:rPr lang="en-US" sz="800" b="1"/>
              <a:t>Reviewing Entity Information</a:t>
            </a:r>
            <a:r>
              <a:rPr lang="en-US" sz="800"/>
              <a:t> </a:t>
            </a:r>
          </a:p>
          <a:p>
            <a:pPr fontAlgn="base"/>
            <a:r>
              <a:rPr lang="en-US" sz="800"/>
              <a:t>Reviewing Entity Type: </a:t>
            </a:r>
            <a:r>
              <a:rPr lang="en-US" sz="800">
                <a:highlight>
                  <a:srgbClr val="FFFF00"/>
                </a:highlight>
              </a:rPr>
              <a:t>[TSP or DSP]</a:t>
            </a:r>
          </a:p>
          <a:p>
            <a:pPr fontAlgn="base"/>
            <a:r>
              <a:rPr lang="en-US" sz="800"/>
              <a:t>Reviewing Entity Name: </a:t>
            </a:r>
            <a:r>
              <a:rPr lang="en-US" sz="800">
                <a:highlight>
                  <a:srgbClr val="FFFF00"/>
                </a:highlight>
              </a:rPr>
              <a:t>[Insert Entity Name]</a:t>
            </a:r>
          </a:p>
          <a:p>
            <a:pPr fontAlgn="base"/>
            <a:r>
              <a:rPr lang="en-US" sz="800"/>
              <a:t>Authorized Representative: </a:t>
            </a:r>
            <a:r>
              <a:rPr lang="en-US" sz="800">
                <a:highlight>
                  <a:srgbClr val="FFFF00"/>
                </a:highlight>
              </a:rPr>
              <a:t>[Insert Representative Name]</a:t>
            </a:r>
          </a:p>
          <a:p>
            <a:pPr fontAlgn="base"/>
            <a:r>
              <a:rPr lang="en-US" sz="800"/>
              <a:t>Date: </a:t>
            </a:r>
            <a:r>
              <a:rPr lang="en-US" sz="800">
                <a:highlight>
                  <a:srgbClr val="FFFF00"/>
                </a:highlight>
              </a:rPr>
              <a:t>[Insert Date] </a:t>
            </a:r>
          </a:p>
          <a:p>
            <a:pPr fontAlgn="base"/>
            <a:r>
              <a:rPr lang="en-US" sz="800" b="1"/>
              <a:t>Reviewed Submission Item(s)</a:t>
            </a:r>
            <a:r>
              <a:rPr lang="en-US" sz="800"/>
              <a:t> </a:t>
            </a:r>
          </a:p>
          <a:p>
            <a:pPr fontAlgn="base"/>
            <a:r>
              <a:rPr lang="en-US" sz="800"/>
              <a:t>The reviewing entity confirms that the following submission item(s) assigned to it for review under the applicable Batch Zero eligibility provisions have been received and reviewed for completeness: </a:t>
            </a:r>
          </a:p>
          <a:p>
            <a:pPr marL="171450" indent="-171450" fontAlgn="base">
              <a:buFont typeface="Wingdings" panose="05000000000000000000" pitchFamily="2" charset="2"/>
              <a:buChar char="q"/>
            </a:pPr>
            <a:r>
              <a:rPr lang="en-US" sz="800" b="1">
                <a:highlight>
                  <a:srgbClr val="FFFF00"/>
                </a:highlight>
              </a:rPr>
              <a:t>Initial Energization Status:</a:t>
            </a:r>
            <a:r>
              <a:rPr lang="en-US" sz="800">
                <a:highlight>
                  <a:srgbClr val="FFFF00"/>
                </a:highlight>
              </a:rPr>
              <a:t> Documentation supporting that the Large Load achieved Initial Energization before March 25, 2022 has been received and reviewed for completeness </a:t>
            </a:r>
          </a:p>
          <a:p>
            <a:pPr fontAlgn="base"/>
            <a:r>
              <a:rPr lang="en-US" sz="800"/>
              <a:t>Supporting documentation associated with this confirmation is available upon ERCOT request. This confirmation is provided for ERCOT’s use in determining Batch Zero eligibility in accordance with Section 9 of the ERCOT Planning Guide. </a:t>
            </a:r>
          </a:p>
          <a:p>
            <a:pPr fontAlgn="base"/>
            <a:r>
              <a:rPr lang="en-US" sz="800"/>
              <a:t>Thank you, </a:t>
            </a:r>
          </a:p>
        </p:txBody>
      </p:sp>
      <p:grpSp>
        <p:nvGrpSpPr>
          <p:cNvPr id="6" name="Group 5">
            <a:extLst>
              <a:ext uri="{FF2B5EF4-FFF2-40B4-BE49-F238E27FC236}">
                <a16:creationId xmlns:a16="http://schemas.microsoft.com/office/drawing/2014/main" id="{CF6CF4E9-EE01-CCC1-CDC6-0D27832534FF}"/>
              </a:ext>
            </a:extLst>
          </p:cNvPr>
          <p:cNvGrpSpPr/>
          <p:nvPr/>
        </p:nvGrpSpPr>
        <p:grpSpPr>
          <a:xfrm>
            <a:off x="7137794" y="3194320"/>
            <a:ext cx="4520806" cy="1154162"/>
            <a:chOff x="7137794" y="3194319"/>
            <a:chExt cx="4520806" cy="1154162"/>
          </a:xfrm>
        </p:grpSpPr>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8"/>
              </p:custDataLst>
            </p:nvPr>
          </p:nvSpPr>
          <p:spPr>
            <a:xfrm>
              <a:off x="7137794" y="31943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8" name="Group 7">
            <a:extLst>
              <a:ext uri="{FF2B5EF4-FFF2-40B4-BE49-F238E27FC236}">
                <a16:creationId xmlns:a16="http://schemas.microsoft.com/office/drawing/2014/main" id="{85E0DC65-3A41-AA4B-8896-EC4534F98EF9}"/>
              </a:ext>
            </a:extLst>
          </p:cNvPr>
          <p:cNvGrpSpPr/>
          <p:nvPr/>
        </p:nvGrpSpPr>
        <p:grpSpPr>
          <a:xfrm>
            <a:off x="7137794" y="4731794"/>
            <a:ext cx="4520806" cy="1369606"/>
            <a:chOff x="7137794" y="4731794"/>
            <a:chExt cx="4520806" cy="1369606"/>
          </a:xfrm>
        </p:grpSpPr>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7"/>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17" name="Rectangle 16">
            <a:extLst>
              <a:ext uri="{FF2B5EF4-FFF2-40B4-BE49-F238E27FC236}">
                <a16:creationId xmlns:a16="http://schemas.microsoft.com/office/drawing/2014/main" id="{024B93BA-F7CE-8386-90E5-4E34E54D3518}"/>
              </a:ext>
            </a:extLst>
          </p:cNvPr>
          <p:cNvSpPr>
            <a:spLocks/>
          </p:cNvSpPr>
          <p:nvPr/>
        </p:nvSpPr>
        <p:spPr>
          <a:xfrm>
            <a:off x="1069900" y="2962681"/>
            <a:ext cx="4667110" cy="719286"/>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26" name="Rectangle 25">
            <a:extLst>
              <a:ext uri="{FF2B5EF4-FFF2-40B4-BE49-F238E27FC236}">
                <a16:creationId xmlns:a16="http://schemas.microsoft.com/office/drawing/2014/main" id="{803CCA87-904D-C8AB-F131-0CEC1349C5CD}"/>
              </a:ext>
            </a:extLst>
          </p:cNvPr>
          <p:cNvSpPr>
            <a:spLocks/>
          </p:cNvSpPr>
          <p:nvPr/>
        </p:nvSpPr>
        <p:spPr>
          <a:xfrm>
            <a:off x="1069900" y="3759688"/>
            <a:ext cx="4667110" cy="91289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a:spLocks/>
          </p:cNvSpPr>
          <p:nvPr/>
        </p:nvSpPr>
        <p:spPr>
          <a:xfrm>
            <a:off x="1069900" y="4735745"/>
            <a:ext cx="4667110" cy="158723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4"/>
            </p:custDataLst>
          </p:nvPr>
        </p:nvSpPr>
        <p:spPr>
          <a:xfrm>
            <a:off x="930230" y="2914980"/>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8" name="TrackerNumBlue 4">
            <a:extLst>
              <a:ext uri="{FF2B5EF4-FFF2-40B4-BE49-F238E27FC236}">
                <a16:creationId xmlns:a16="http://schemas.microsoft.com/office/drawing/2014/main" id="{C4ED19CB-84B5-BB53-28E2-3B7E2576FA34}"/>
              </a:ext>
            </a:extLst>
          </p:cNvPr>
          <p:cNvSpPr/>
          <p:nvPr>
            <p:custDataLst>
              <p:tags r:id="rId5"/>
            </p:custDataLst>
          </p:nvPr>
        </p:nvSpPr>
        <p:spPr>
          <a:xfrm>
            <a:off x="930230" y="373952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6"/>
            </p:custDataLst>
          </p:nvPr>
        </p:nvSpPr>
        <p:spPr>
          <a:xfrm>
            <a:off x="930230" y="471007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284312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DE3F1AF-7289-795F-7A2E-68BFC5C19B8A}"/>
              </a:ext>
            </a:extLst>
          </p:cNvPr>
          <p:cNvGraphicFramePr>
            <a:graphicFrameLocks noChangeAspect="1"/>
          </p:cNvGraphicFramePr>
          <p:nvPr>
            <p:custDataLst>
              <p:tags r:id="rId1"/>
            </p:custDataLst>
            <p:extLst>
              <p:ext uri="{D42A27DB-BD31-4B8C-83A1-F6EECF244321}">
                <p14:modId xmlns:p14="http://schemas.microsoft.com/office/powerpoint/2010/main" val="1930673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9DE3F1AF-7289-795F-7A2E-68BFC5C19B8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08D8B0-B9BB-C4A0-D583-06F621225399}"/>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0404BC85-A4CF-A98F-ABCE-F945E9084937}"/>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851275" y="2614613"/>
            <a:ext cx="4489450" cy="407988"/>
          </a:xfrm>
          <a:prstGeom prst="rect">
            <a:avLst/>
          </a:prstGeom>
          <a:solidFill>
            <a:schemeClr val="accent1"/>
          </a:solidFill>
          <a:ln>
            <a:noFill/>
          </a:ln>
          <a:effec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Updates since last Batch Readiness meeting</a:t>
            </a:r>
          </a:p>
        </p:txBody>
      </p:sp>
      <p:sp>
        <p:nvSpPr>
          <p:cNvPr id="24" name="Text Placeholder 2">
            <a:hlinkClick r:id="rId9" action="ppaction://hlinksldjump"/>
            <a:extLst>
              <a:ext uri="{FF2B5EF4-FFF2-40B4-BE49-F238E27FC236}">
                <a16:creationId xmlns:a16="http://schemas.microsoft.com/office/drawing/2014/main" id="{53AB1F52-D20B-AE78-3B16-3EC1A7875E64}"/>
              </a:ext>
            </a:extLst>
          </p:cNvPr>
          <p:cNvSpPr>
            <a:spLocks noGrp="1"/>
          </p:cNvSpPr>
          <p:nvPr>
            <p:custDataLst>
              <p:tags r:id="rId3"/>
            </p:custDataLst>
          </p:nvPr>
        </p:nvSpPr>
        <p:spPr bwMode="auto">
          <a:xfrm>
            <a:off x="3851275" y="30226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9" name="Text Placeholder 2">
            <a:hlinkClick r:id="rId10" action="ppaction://hlinksldjump"/>
            <a:extLst>
              <a:ext uri="{FF2B5EF4-FFF2-40B4-BE49-F238E27FC236}">
                <a16:creationId xmlns:a16="http://schemas.microsoft.com/office/drawing/2014/main" id="{6969F578-A4D6-246D-3215-2AB919437563}"/>
              </a:ext>
            </a:extLst>
          </p:cNvPr>
          <p:cNvSpPr>
            <a:spLocks noGrp="1"/>
          </p:cNvSpPr>
          <p:nvPr>
            <p:custDataLst>
              <p:tags r:id="rId4"/>
            </p:custDataLst>
          </p:nvPr>
        </p:nvSpPr>
        <p:spPr bwMode="auto">
          <a:xfrm>
            <a:off x="3851275" y="34290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FAQ</a:t>
            </a:r>
          </a:p>
        </p:txBody>
      </p:sp>
      <p:sp>
        <p:nvSpPr>
          <p:cNvPr id="6" name="Text Placeholder 2">
            <a:hlinkClick r:id="rId11" action="ppaction://hlinksldjump"/>
            <a:extLst>
              <a:ext uri="{FF2B5EF4-FFF2-40B4-BE49-F238E27FC236}">
                <a16:creationId xmlns:a16="http://schemas.microsoft.com/office/drawing/2014/main" id="{C18264DF-224F-1C93-71F8-5FCD580C51F2}"/>
              </a:ext>
            </a:extLst>
          </p:cNvPr>
          <p:cNvSpPr>
            <a:spLocks noGrp="1"/>
          </p:cNvSpPr>
          <p:nvPr>
            <p:custDataLst>
              <p:tags r:id="rId5"/>
            </p:custDataLst>
          </p:nvPr>
        </p:nvSpPr>
        <p:spPr bwMode="auto">
          <a:xfrm>
            <a:off x="3851275" y="38354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257883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7C021-E564-54D0-34A4-5E202F9547EB}"/>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A24DBE6-DF7B-359A-B177-FA9955DFCF61}"/>
              </a:ext>
            </a:extLst>
          </p:cNvPr>
          <p:cNvGraphicFramePr>
            <a:graphicFrameLocks noChangeAspect="1"/>
          </p:cNvGraphicFramePr>
          <p:nvPr>
            <p:custDataLst>
              <p:tags r:id="rId1"/>
            </p:custDataLst>
            <p:extLst>
              <p:ext uri="{D42A27DB-BD31-4B8C-83A1-F6EECF244321}">
                <p14:modId xmlns:p14="http://schemas.microsoft.com/office/powerpoint/2010/main" val="2113548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5" name="think-cell data - do not delete" hidden="1">
                        <a:extLst>
                          <a:ext uri="{FF2B5EF4-FFF2-40B4-BE49-F238E27FC236}">
                            <a16:creationId xmlns:a16="http://schemas.microsoft.com/office/drawing/2014/main" id="{0A24DBE6-DF7B-359A-B177-FA9955DFCF6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9">
            <a:extLst>
              <a:ext uri="{FF2B5EF4-FFF2-40B4-BE49-F238E27FC236}">
                <a16:creationId xmlns:a16="http://schemas.microsoft.com/office/drawing/2014/main" id="{A629192B-DAFE-05EE-BA22-871EC42F6994}"/>
              </a:ext>
            </a:extLst>
          </p:cNvPr>
          <p:cNvSpPr>
            <a:spLocks noGrp="1"/>
          </p:cNvSpPr>
          <p:nvPr>
            <p:ph type="body" sz="quarter" idx="16"/>
          </p:nvPr>
        </p:nvSpPr>
        <p:spPr>
          <a:xfrm>
            <a:off x="495300" y="1676400"/>
            <a:ext cx="7469124" cy="4970591"/>
          </a:xfrm>
        </p:spPr>
        <p:txBody>
          <a:bodyPr vert="horz" wrap="square" lIns="0" tIns="0" rIns="0" bIns="0" rtlCol="0" anchor="t">
            <a:noAutofit/>
          </a:bodyPr>
          <a:lstStyle/>
          <a:p>
            <a:pPr marL="171450" indent="-171450">
              <a:buFont typeface="Arial" panose="020B0604020202020204" pitchFamily="34" charset="0"/>
              <a:buChar char="•"/>
            </a:pPr>
            <a:r>
              <a:rPr lang="en-US" sz="1100"/>
              <a:t>Model files should be submitted to </a:t>
            </a:r>
            <a:r>
              <a:rPr lang="en-US" sz="1100">
                <a:hlinkClick r:id="rId7">
                  <a:extLst>
                    <a:ext uri="{A12FA001-AC4F-418D-AE19-62706E023703}">
                      <ahyp:hlinkClr xmlns:ahyp="http://schemas.microsoft.com/office/drawing/2018/hyperlinkcolor" val="tx"/>
                    </a:ext>
                  </a:extLst>
                </a:hlinkClick>
              </a:rPr>
              <a:t>BatchZero@ercot.com</a:t>
            </a:r>
            <a:r>
              <a:rPr lang="en-US" sz="1100"/>
              <a:t> </a:t>
            </a:r>
          </a:p>
          <a:p>
            <a:pPr marL="171450" indent="-171450">
              <a:buFont typeface="Arial" panose="020B0604020202020204" pitchFamily="34" charset="0"/>
              <a:buChar char="•"/>
            </a:pPr>
            <a:r>
              <a:rPr lang="en-US" sz="1100"/>
              <a:t>Subject  line of “Batch Zero Steady-State Model Submission”</a:t>
            </a:r>
            <a:endParaRPr lang="en-US" sz="1100">
              <a:cs typeface="Arial"/>
            </a:endParaRPr>
          </a:p>
          <a:p>
            <a:pPr marL="171450" indent="-171450">
              <a:buFont typeface="Arial" panose="020B0604020202020204" pitchFamily="34" charset="0"/>
              <a:buChar char="•"/>
            </a:pPr>
            <a:r>
              <a:rPr lang="en-US" sz="1100">
                <a:cs typeface="Arial"/>
              </a:rPr>
              <a:t>List of all applicable BZ-Ids in the body of the email</a:t>
            </a:r>
            <a:endParaRPr lang="en-US" sz="1100"/>
          </a:p>
          <a:p>
            <a:pPr marL="171450" indent="-171450">
              <a:buFont typeface="Arial" panose="020B0604020202020204" pitchFamily="34" charset="0"/>
              <a:buChar char="•"/>
            </a:pPr>
            <a:r>
              <a:rPr lang="en-US" sz="1100"/>
              <a:t>A word document </a:t>
            </a:r>
          </a:p>
          <a:p>
            <a:pPr lvl="1"/>
            <a:r>
              <a:rPr lang="en-US" sz="1100"/>
              <a:t>A basic write-up listing which model file applies to which case</a:t>
            </a:r>
          </a:p>
          <a:p>
            <a:pPr lvl="1"/>
            <a:r>
              <a:rPr lang="en-US" sz="1100"/>
              <a:t>A list of the Large Loads included in the submission with their BZ IDs </a:t>
            </a:r>
          </a:p>
          <a:p>
            <a:pPr lvl="1"/>
            <a:r>
              <a:rPr lang="en-US" sz="1100"/>
              <a:t>A confirmation that all broken contingencies caused by the topology updates can be removed and replaced with contingencies provided in the submitted CON files</a:t>
            </a:r>
          </a:p>
          <a:p>
            <a:pPr marL="171450" indent="-171450">
              <a:buFont typeface="Arial" panose="020B0604020202020204" pitchFamily="34" charset="0"/>
              <a:buChar char="•"/>
            </a:pPr>
            <a:r>
              <a:rPr lang="en-US" sz="1100"/>
              <a:t>For base load in each study year</a:t>
            </a:r>
          </a:p>
          <a:p>
            <a:pPr lvl="1"/>
            <a:r>
              <a:rPr lang="en-US" sz="1100"/>
              <a:t>An IDV file with topology updates to add all the Large Loads, if applicable (e.g., “2028_SUM_Base_Load_Topology”)</a:t>
            </a:r>
          </a:p>
          <a:p>
            <a:pPr lvl="1"/>
            <a:r>
              <a:rPr lang="en-US" sz="1100"/>
              <a:t>An IDV file to add all the load points but set to 0 MW and 0 MVAr instead of the LCP (e.g., “2028_SUM_Base_Load_Load_Point”)</a:t>
            </a:r>
          </a:p>
          <a:p>
            <a:pPr lvl="1"/>
            <a:r>
              <a:rPr lang="en-US" sz="1100"/>
              <a:t>An IDV file to add any Tier 4 transmission project needed for the LCP that has not already been included in the November 2025 SSWG cases (25SSWG_U1 cases) (e.g., “2028_SUM_Base_Load_Tier_4”)</a:t>
            </a:r>
          </a:p>
          <a:p>
            <a:pPr marL="171450" indent="-171450">
              <a:buFont typeface="Arial" panose="020B0604020202020204" pitchFamily="34" charset="0"/>
              <a:buChar char="•"/>
            </a:pPr>
            <a:r>
              <a:rPr lang="en-US" sz="1100"/>
              <a:t>For study load in each study year</a:t>
            </a:r>
          </a:p>
          <a:p>
            <a:pPr lvl="1"/>
            <a:r>
              <a:rPr lang="en-US" sz="1100"/>
              <a:t>An IDV file with topology updates to add all the Large Loads, if applicable (e.g., “2028_SUM_Study_Load_Topology”)</a:t>
            </a:r>
          </a:p>
          <a:p>
            <a:pPr lvl="1"/>
            <a:r>
              <a:rPr lang="en-US" sz="1100"/>
              <a:t>An IDV file to add all the load points but set to 0 MW and 0 MVAr instead of the LCP (e.g., “2028_SUM_Study_Load_Load_Point”)</a:t>
            </a:r>
          </a:p>
          <a:p>
            <a:pPr marL="171450" indent="-171450">
              <a:buFont typeface="Arial" panose="020B0604020202020204" pitchFamily="34" charset="0"/>
              <a:buChar char="•"/>
            </a:pPr>
            <a:r>
              <a:rPr lang="en-US" sz="1100"/>
              <a:t>CON files associated with any topology changes for each study year, and one CON file should be developed for each contingency category</a:t>
            </a:r>
          </a:p>
        </p:txBody>
      </p:sp>
      <p:sp>
        <p:nvSpPr>
          <p:cNvPr id="7" name="Title Placeholder 1">
            <a:extLst>
              <a:ext uri="{FF2B5EF4-FFF2-40B4-BE49-F238E27FC236}">
                <a16:creationId xmlns:a16="http://schemas.microsoft.com/office/drawing/2014/main" id="{053F8A6B-B4B9-7F1C-A2EF-1BE490DB0ADC}"/>
              </a:ext>
            </a:extLst>
          </p:cNvPr>
          <p:cNvSpPr>
            <a:spLocks noGrp="1"/>
          </p:cNvSpPr>
          <p:nvPr>
            <p:ph type="title"/>
          </p:nvPr>
        </p:nvSpPr>
        <p:spPr>
          <a:xfrm>
            <a:off x="1257300" y="457200"/>
            <a:ext cx="10401300" cy="914400"/>
          </a:xfrm>
        </p:spPr>
        <p:txBody>
          <a:bodyPr vert="horz"/>
          <a:lstStyle/>
          <a:p>
            <a:r>
              <a:rPr lang="en-US"/>
              <a:t>Batch Zero Steady State Model File Submission Guidelines</a:t>
            </a:r>
          </a:p>
        </p:txBody>
      </p:sp>
      <p:grpSp>
        <p:nvGrpSpPr>
          <p:cNvPr id="2" name="Group 1">
            <a:extLst>
              <a:ext uri="{FF2B5EF4-FFF2-40B4-BE49-F238E27FC236}">
                <a16:creationId xmlns:a16="http://schemas.microsoft.com/office/drawing/2014/main" id="{B1333B0B-9F44-2E9E-44A4-0BBA6CC78587}"/>
              </a:ext>
            </a:extLst>
          </p:cNvPr>
          <p:cNvGrpSpPr>
            <a:grpSpLocks/>
          </p:cNvGrpSpPr>
          <p:nvPr/>
        </p:nvGrpSpPr>
        <p:grpSpPr>
          <a:xfrm>
            <a:off x="8263180" y="1335024"/>
            <a:ext cx="3395420" cy="266608"/>
            <a:chOff x="1257300" y="1284810"/>
            <a:chExt cx="7121705" cy="220337"/>
          </a:xfrm>
        </p:grpSpPr>
        <p:cxnSp>
          <p:nvCxnSpPr>
            <p:cNvPr id="4" name="LineBasicDefault 292">
              <a:extLst>
                <a:ext uri="{FF2B5EF4-FFF2-40B4-BE49-F238E27FC236}">
                  <a16:creationId xmlns:a16="http://schemas.microsoft.com/office/drawing/2014/main" id="{8FA2C08F-46F7-3D04-129C-6C300C25B71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D145FD-B992-FE17-0BB4-691A75D8CC61}"/>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Submission guidelines</a:t>
              </a:r>
              <a:endParaRPr lang="en-US" sz="1400" noProof="1"/>
            </a:p>
          </p:txBody>
        </p:sp>
      </p:grpSp>
      <p:cxnSp>
        <p:nvCxnSpPr>
          <p:cNvPr id="9" name="LineBasicDefault 292">
            <a:extLst>
              <a:ext uri="{FF2B5EF4-FFF2-40B4-BE49-F238E27FC236}">
                <a16:creationId xmlns:a16="http://schemas.microsoft.com/office/drawing/2014/main" id="{11834743-CAEF-6F68-4AE7-9A6B89907C0B}"/>
              </a:ext>
            </a:extLst>
          </p:cNvPr>
          <p:cNvCxnSpPr>
            <a:cxnSpLocks/>
          </p:cNvCxnSpPr>
          <p:nvPr>
            <p:custDataLst>
              <p:tags r:id="rId2"/>
            </p:custDataLst>
          </p:nvPr>
        </p:nvCxnSpPr>
        <p:spPr>
          <a:xfrm>
            <a:off x="533400" y="1601632"/>
            <a:ext cx="7469124"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AEECCA-4E92-73C7-B47F-3D6FAFA70C4A}"/>
              </a:ext>
            </a:extLst>
          </p:cNvPr>
          <p:cNvSpPr txBox="1">
            <a:spLocks/>
          </p:cNvSpPr>
          <p:nvPr/>
        </p:nvSpPr>
        <p:spPr>
          <a:xfrm>
            <a:off x="533400" y="1335024"/>
            <a:ext cx="746912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cs typeface="Arial"/>
              </a:rPr>
              <a:t>Email should include:</a:t>
            </a:r>
            <a:endParaRPr lang="en-US" sz="1400" noProof="1"/>
          </a:p>
        </p:txBody>
      </p:sp>
      <p:sp>
        <p:nvSpPr>
          <p:cNvPr id="11" name="Content Placeholder 2">
            <a:extLst>
              <a:ext uri="{FF2B5EF4-FFF2-40B4-BE49-F238E27FC236}">
                <a16:creationId xmlns:a16="http://schemas.microsoft.com/office/drawing/2014/main" id="{36FB301D-680C-9D0D-0B4B-7A5E069D7624}"/>
              </a:ext>
            </a:extLst>
          </p:cNvPr>
          <p:cNvSpPr txBox="1">
            <a:spLocks/>
          </p:cNvSpPr>
          <p:nvPr/>
        </p:nvSpPr>
        <p:spPr>
          <a:xfrm>
            <a:off x="8263180" y="1676400"/>
            <a:ext cx="3395420" cy="4662815"/>
          </a:xfrm>
          <a:prstGeom prst="rect">
            <a:avLst/>
          </a:prstGeom>
        </p:spPr>
        <p:txBody>
          <a:bodyPr vert="horz" wrap="square" lIns="0" tIns="0" rIns="0" bIns="0" rtlCol="0" anchor="t">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a:t>TSP early submission is strongly encouraged to allow sufficient time to address any steady state model issues by </a:t>
            </a:r>
            <a:r>
              <a:rPr lang="en-US" b="1"/>
              <a:t>July 24, 2026 </a:t>
            </a:r>
          </a:p>
          <a:p>
            <a:pPr marL="342900" indent="-342900">
              <a:buFont typeface="Arial" panose="020B0604020202020204" pitchFamily="34" charset="0"/>
              <a:buChar char="•"/>
            </a:pPr>
            <a:r>
              <a:rPr lang="en-US" b="1"/>
              <a:t>Please submit model information in stages</a:t>
            </a:r>
            <a:r>
              <a:rPr lang="en-US"/>
              <a:t> if the eligibilities for some loads are still under determination to help the processing timeline </a:t>
            </a:r>
          </a:p>
          <a:p>
            <a:pPr marL="342900" indent="-342900">
              <a:buFont typeface="Arial" panose="020B0604020202020204" pitchFamily="34" charset="0"/>
              <a:buChar char="•"/>
            </a:pPr>
            <a:r>
              <a:rPr lang="en-US"/>
              <a:t>ERCOT will work with TSPs to address small topology/contingency issues until </a:t>
            </a:r>
            <a:r>
              <a:rPr lang="en-US" b="1"/>
              <a:t>August 1, 2026</a:t>
            </a:r>
          </a:p>
          <a:p>
            <a:pPr marL="342900" indent="-342900">
              <a:buFont typeface="Arial" panose="020B0604020202020204" pitchFamily="34" charset="0"/>
              <a:buChar char="•"/>
            </a:pPr>
            <a:r>
              <a:rPr lang="en-US"/>
              <a:t>Please send a separate email to </a:t>
            </a:r>
            <a:r>
              <a:rPr lang="en-US">
                <a:hlinkClick r:id="rId7">
                  <a:extLst>
                    <a:ext uri="{A12FA001-AC4F-418D-AE19-62706E023703}">
                      <ahyp:hlinkClr xmlns:ahyp="http://schemas.microsoft.com/office/drawing/2018/hyperlinkcolor" val="tx"/>
                    </a:ext>
                  </a:extLst>
                </a:hlinkClick>
              </a:rPr>
              <a:t>BatchZero@ercot.com</a:t>
            </a:r>
            <a:r>
              <a:rPr lang="en-US"/>
              <a:t> to notify ERCOT of the submission in case the submission is blocked by the email system due to file size</a:t>
            </a:r>
          </a:p>
        </p:txBody>
      </p:sp>
      <p:sp>
        <p:nvSpPr>
          <p:cNvPr id="14" name="TextBox 13">
            <a:extLst>
              <a:ext uri="{FF2B5EF4-FFF2-40B4-BE49-F238E27FC236}">
                <a16:creationId xmlns:a16="http://schemas.microsoft.com/office/drawing/2014/main" id="{DEFE85D0-385C-7F02-08C9-7BAB7C1B83FD}"/>
              </a:ext>
            </a:extLst>
          </p:cNvPr>
          <p:cNvSpPr txBox="1">
            <a:spLocks/>
          </p:cNvSpPr>
          <p:nvPr/>
        </p:nvSpPr>
        <p:spPr>
          <a:xfrm>
            <a:off x="1257300" y="940712"/>
            <a:ext cx="7469124"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solidFill>
                  <a:schemeClr val="accent2"/>
                </a:solidFill>
              </a:rPr>
              <a:t>For more details see p.28-33 in the Appendix</a:t>
            </a:r>
          </a:p>
        </p:txBody>
      </p:sp>
    </p:spTree>
    <p:extLst>
      <p:ext uri="{BB962C8B-B14F-4D97-AF65-F5344CB8AC3E}">
        <p14:creationId xmlns:p14="http://schemas.microsoft.com/office/powerpoint/2010/main" val="2585390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21</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are available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nchor="t">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highlight>
                  <a:srgbClr val="FFFF00"/>
                </a:highlight>
              </a:rPr>
              <a:t>BatchZero@ercot.com</a:t>
            </a:r>
            <a:r>
              <a:rPr lang="en-US" sz="2000" b="1">
                <a:highlight>
                  <a:srgbClr val="FFFF00"/>
                </a:highlight>
              </a:rPr>
              <a:t> for Formal Batch Zero Submissions</a:t>
            </a:r>
            <a:endParaRPr lang="en-US" sz="2000" b="1">
              <a:highlight>
                <a:srgbClr val="FFFF00"/>
              </a:highlight>
              <a:cs typeface="Arial"/>
            </a:endParaRPr>
          </a:p>
          <a:p>
            <a:r>
              <a:rPr lang="en-US" sz="2000">
                <a:highlight>
                  <a:srgbClr val="FFFF00"/>
                </a:highlight>
              </a:rPr>
              <a:t>Channel for submission of ILLE Dynamic Models and completed Batch Zero eligibility packages by the designated Interconnecting TSP (with notification to the applicable DSP and ILLE through copied submission correspondence, as appropriate)</a:t>
            </a:r>
            <a:endParaRPr lang="en-US" sz="2000">
              <a:highlight>
                <a:srgbClr val="FFFF00"/>
              </a:highlight>
              <a:cs typeface="Arial"/>
            </a:endParaRP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FBB7DC-285E-DCC5-0C58-993096854F58}"/>
              </a:ext>
            </a:extLst>
          </p:cNvPr>
          <p:cNvGraphicFramePr>
            <a:graphicFrameLocks noChangeAspect="1"/>
          </p:cNvGraphicFramePr>
          <p:nvPr>
            <p:custDataLst>
              <p:tags r:id="rId1"/>
            </p:custDataLst>
            <p:extLst>
              <p:ext uri="{D42A27DB-BD31-4B8C-83A1-F6EECF244321}">
                <p14:modId xmlns:p14="http://schemas.microsoft.com/office/powerpoint/2010/main" val="421437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8" name="think-cell data - do not delete" hidden="1">
                        <a:extLst>
                          <a:ext uri="{FF2B5EF4-FFF2-40B4-BE49-F238E27FC236}">
                            <a16:creationId xmlns:a16="http://schemas.microsoft.com/office/drawing/2014/main" id="{50FBB7DC-285E-DCC5-0C58-993096854F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a:xfrm>
            <a:off x="1257300" y="457200"/>
            <a:ext cx="10401300" cy="332399"/>
          </a:xfrm>
        </p:spPr>
        <p:txBody>
          <a:bodyPr vert="horz">
            <a:spAutoFit/>
          </a:bodyPr>
          <a:lstStyle/>
          <a:p>
            <a:r>
              <a:rPr lang="en-US"/>
              <a:t>Batch Zero Readiness Next Meetings</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1257299" y="2582615"/>
            <a:ext cx="10044273" cy="630942"/>
          </a:xfrm>
        </p:spPr>
        <p:txBody>
          <a:bodyPr>
            <a:spAutoFit/>
          </a:bodyPr>
          <a:lstStyle/>
          <a:p>
            <a:endParaRPr lang="en-US" sz="1800"/>
          </a:p>
          <a:p>
            <a:r>
              <a:rPr lang="en-US" sz="1800" b="1" u="sng"/>
              <a:t>Thursday July 9 (2-3pm)</a:t>
            </a:r>
            <a:r>
              <a:rPr lang="en-US" sz="1800"/>
              <a:t>: </a:t>
            </a:r>
            <a:r>
              <a:rPr lang="en-US" sz="1800" u="sng">
                <a:hlinkClick r:id="rId5"/>
              </a:rPr>
              <a:t>Batch Readiness Meeting #7 </a:t>
            </a:r>
            <a:r>
              <a:rPr lang="en-US" sz="1800" u="sng" err="1">
                <a:hlinkClick r:id="rId5"/>
              </a:rPr>
              <a:t>WebEx</a:t>
            </a:r>
            <a:r>
              <a:rPr lang="en-US" sz="1800" u="sng">
                <a:hlinkClick r:id="rId5"/>
              </a:rPr>
              <a:t> only</a:t>
            </a:r>
            <a:endParaRPr lang="en-US" sz="1800"/>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1993494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44F1-192D-1399-4BAD-B678BF75A83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A45DE4D-177F-C2D3-A3CC-94D6D81B494F}"/>
              </a:ext>
            </a:extLst>
          </p:cNvPr>
          <p:cNvGraphicFramePr>
            <a:graphicFrameLocks noChangeAspect="1"/>
          </p:cNvGraphicFramePr>
          <p:nvPr>
            <p:custDataLst>
              <p:tags r:id="rId1"/>
            </p:custDataLst>
            <p:extLst>
              <p:ext uri="{D42A27DB-BD31-4B8C-83A1-F6EECF244321}">
                <p14:modId xmlns:p14="http://schemas.microsoft.com/office/powerpoint/2010/main" val="2268782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0A45DE4D-177F-C2D3-A3CC-94D6D81B494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E79949B-9429-BB1A-1AA5-4DCBC32C3C40}"/>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72162781-F1EF-43AB-53D9-A8DCA633C160}"/>
              </a:ext>
            </a:extLst>
          </p:cNvPr>
          <p:cNvSpPr>
            <a:spLocks noGrp="1"/>
          </p:cNvSpPr>
          <p:nvPr>
            <p:ph type="sldNum" sz="quarter" idx="12"/>
          </p:nvPr>
        </p:nvSpPr>
        <p:spPr/>
        <p:txBody>
          <a:bodyPr/>
          <a:lstStyle/>
          <a:p>
            <a:fld id="{BCDE79FB-97BA-492B-8D57-F1373F9ADA95}" type="slidenum">
              <a:rPr lang="en-US" smtClean="0"/>
              <a:pPr/>
              <a:t>23</a:t>
            </a:fld>
            <a:endParaRPr lang="en-US"/>
          </a:p>
        </p:txBody>
      </p:sp>
      <p:sp>
        <p:nvSpPr>
          <p:cNvPr id="23" name="Text Placeholder 2">
            <a:hlinkClick r:id="rId9" action="ppaction://hlinksldjump"/>
            <a:extLst>
              <a:ext uri="{FF2B5EF4-FFF2-40B4-BE49-F238E27FC236}">
                <a16:creationId xmlns:a16="http://schemas.microsoft.com/office/drawing/2014/main" id="{83C05BCA-9B71-120D-F166-7927D2AA4D78}"/>
              </a:ext>
            </a:extLst>
          </p:cNvPr>
          <p:cNvSpPr>
            <a:spLocks noGrp="1"/>
          </p:cNvSpPr>
          <p:nvPr>
            <p:custDataLst>
              <p:tags r:id="rId2"/>
            </p:custDataLst>
          </p:nvPr>
        </p:nvSpPr>
        <p:spPr bwMode="auto">
          <a:xfrm>
            <a:off x="3851275" y="26146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25" name="Text Placeholder 2">
            <a:hlinkClick r:id="rId10" action="ppaction://hlinksldjump"/>
            <a:extLst>
              <a:ext uri="{FF2B5EF4-FFF2-40B4-BE49-F238E27FC236}">
                <a16:creationId xmlns:a16="http://schemas.microsoft.com/office/drawing/2014/main" id="{51E44890-F378-D20E-107F-19779EC13E4C}"/>
              </a:ext>
            </a:extLst>
          </p:cNvPr>
          <p:cNvSpPr>
            <a:spLocks noGrp="1"/>
          </p:cNvSpPr>
          <p:nvPr>
            <p:custDataLst>
              <p:tags r:id="rId3"/>
            </p:custDataLst>
          </p:nvPr>
        </p:nvSpPr>
        <p:spPr bwMode="auto">
          <a:xfrm>
            <a:off x="3851275" y="30226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12" name="Text Placeholder 2">
            <a:extLst>
              <a:ext uri="{FF2B5EF4-FFF2-40B4-BE49-F238E27FC236}">
                <a16:creationId xmlns:a16="http://schemas.microsoft.com/office/drawing/2014/main" id="{39634F4B-7491-A2B0-CAC5-409B8E9CC905}"/>
              </a:ext>
            </a:extLst>
          </p:cNvPr>
          <p:cNvSpPr>
            <a:spLocks noGrp="1"/>
          </p:cNvSpPr>
          <p:nvPr>
            <p:custDataLst>
              <p:tags r:id="rId4"/>
            </p:custDataLst>
          </p:nvPr>
        </p:nvSpPr>
        <p:spPr bwMode="auto">
          <a:xfrm>
            <a:off x="3851275" y="3429000"/>
            <a:ext cx="4489450"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FAQ</a:t>
            </a:r>
          </a:p>
        </p:txBody>
      </p:sp>
      <p:sp>
        <p:nvSpPr>
          <p:cNvPr id="5" name="Text Placeholder 2">
            <a:hlinkClick r:id="rId11" action="ppaction://hlinksldjump"/>
            <a:extLst>
              <a:ext uri="{FF2B5EF4-FFF2-40B4-BE49-F238E27FC236}">
                <a16:creationId xmlns:a16="http://schemas.microsoft.com/office/drawing/2014/main" id="{C2A33DAE-9CC6-32D1-5A5F-B0965B48111E}"/>
              </a:ext>
            </a:extLst>
          </p:cNvPr>
          <p:cNvSpPr>
            <a:spLocks noGrp="1"/>
          </p:cNvSpPr>
          <p:nvPr>
            <p:custDataLst>
              <p:tags r:id="rId5"/>
            </p:custDataLst>
          </p:nvPr>
        </p:nvSpPr>
        <p:spPr bwMode="auto">
          <a:xfrm>
            <a:off x="3851275" y="38354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245254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E5F3711-8ABE-FB1A-C45E-094A7AE6DAAE}"/>
              </a:ext>
            </a:extLst>
          </p:cNvPr>
          <p:cNvGraphicFramePr>
            <a:graphicFrameLocks noChangeAspect="1"/>
          </p:cNvGraphicFramePr>
          <p:nvPr>
            <p:custDataLst>
              <p:tags r:id="rId1"/>
            </p:custDataLst>
            <p:extLst>
              <p:ext uri="{D42A27DB-BD31-4B8C-83A1-F6EECF244321}">
                <p14:modId xmlns:p14="http://schemas.microsoft.com/office/powerpoint/2010/main" val="2197253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CE5F3711-8ABE-FB1A-C45E-094A7AE6DA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9EDC95F-EED9-21B4-BE61-CEC67D622BF9}"/>
              </a:ext>
            </a:extLst>
          </p:cNvPr>
          <p:cNvSpPr>
            <a:spLocks noGrp="1"/>
          </p:cNvSpPr>
          <p:nvPr>
            <p:ph type="title"/>
          </p:nvPr>
        </p:nvSpPr>
        <p:spPr/>
        <p:txBody>
          <a:bodyPr vert="horz"/>
          <a:lstStyle/>
          <a:p>
            <a:r>
              <a:rPr lang="en-US">
                <a:cs typeface="Arial"/>
              </a:rPr>
              <a:t>Eligibility Criteria and Affiliates and Non-</a:t>
            </a:r>
            <a:r>
              <a:rPr lang="en-US" err="1">
                <a:cs typeface="Arial"/>
              </a:rPr>
              <a:t>Affiliat</a:t>
            </a:r>
            <a:r>
              <a:rPr lang="en-US">
                <a:cs typeface="Arial"/>
              </a:rPr>
              <a:t>es</a:t>
            </a:r>
          </a:p>
        </p:txBody>
      </p:sp>
      <p:sp>
        <p:nvSpPr>
          <p:cNvPr id="3" name="Text Placeholder 9">
            <a:extLst>
              <a:ext uri="{FF2B5EF4-FFF2-40B4-BE49-F238E27FC236}">
                <a16:creationId xmlns:a16="http://schemas.microsoft.com/office/drawing/2014/main" id="{4FFC40BE-741E-8676-88E3-5167E4EA7532}"/>
              </a:ext>
            </a:extLst>
          </p:cNvPr>
          <p:cNvSpPr>
            <a:spLocks noGrp="1"/>
          </p:cNvSpPr>
          <p:nvPr>
            <p:ph type="body" sz="quarter" idx="16"/>
          </p:nvPr>
        </p:nvSpPr>
        <p:spPr/>
        <p:txBody>
          <a:bodyPr vert="horz" wrap="square" lIns="0" tIns="0" rIns="0" bIns="0" rtlCol="0" anchor="t">
            <a:noAutofit/>
          </a:bodyPr>
          <a:lstStyle/>
          <a:p>
            <a:pPr marL="285750" indent="-285750">
              <a:buChar char="•"/>
            </a:pPr>
            <a:r>
              <a:rPr lang="en-US">
                <a:ea typeface="+mn-lt"/>
                <a:cs typeface="+mn-lt"/>
              </a:rPr>
              <a:t>An ILLE may rely on an affiliate to meet the eligibility criteria.  The ILLE's affiliate must qualify as an affiliate under a definition adapted from subparagraphs (A) through (E) of 16 Tex. Admin. Code § 25.5(3).  An ILLE relying on an affiliate </a:t>
            </a:r>
            <a:r>
              <a:rPr lang="en-US" b="1">
                <a:ea typeface="+mn-lt"/>
                <a:cs typeface="+mn-lt"/>
              </a:rPr>
              <a:t>must note that reliance in the first reserved field in Section 4 of the Batch Zero LIF and complete and submit the Affiliate Form </a:t>
            </a:r>
            <a:r>
              <a:rPr lang="en-US">
                <a:ea typeface="+mn-lt"/>
                <a:cs typeface="+mn-lt"/>
              </a:rPr>
              <a:t>posted on the Large Load Integration page.  The ILLE must complete the Affiliate Form for each affiliate it relies on to meet the eligibility criteria.</a:t>
            </a:r>
          </a:p>
          <a:p>
            <a:pPr marL="285750" indent="-285750">
              <a:buChar char="•"/>
            </a:pPr>
            <a:r>
              <a:rPr lang="en-US">
                <a:ea typeface="+mn-lt"/>
                <a:cs typeface="+mn-lt"/>
              </a:rPr>
              <a:t>An ILLE may satisfy one or more eligibility criteria through the actions of a non-affiliated entity that has been designated by the ILLE to perform such actions as the ILLE’s agent under a contractual arrangement.  The ILLE </a:t>
            </a:r>
            <a:r>
              <a:rPr lang="en-US" b="1">
                <a:ea typeface="+mn-lt"/>
                <a:cs typeface="+mn-lt"/>
              </a:rPr>
              <a:t>must note that it designated a non-affiliated entity to satisfy one or more eligibility criteria in the second reserved field in Section 4 of the Batch Zero LIF</a:t>
            </a:r>
            <a:r>
              <a:rPr lang="en-US">
                <a:ea typeface="+mn-lt"/>
                <a:cs typeface="+mn-lt"/>
              </a:rPr>
              <a:t>.  There is not an additional form.  However, during the verification process, ERCOT may request a copy of the contractual arrangement and evidence that the non-affiliated entity satisfied the eligibility criteria on behalf of the ILLE.</a:t>
            </a:r>
            <a:endParaRPr lang="en-US">
              <a:cs typeface="Arial"/>
            </a:endParaRPr>
          </a:p>
          <a:p>
            <a:pPr marL="285750" indent="-285750">
              <a:buChar char="•"/>
            </a:pPr>
            <a:endParaRPr lang="en-US">
              <a:cs typeface="Arial"/>
            </a:endParaRPr>
          </a:p>
          <a:p>
            <a:pPr marL="285750" indent="-285750">
              <a:buChar char="•"/>
            </a:pPr>
            <a:endParaRPr lang="en-US">
              <a:cs typeface="Arial"/>
            </a:endParaRPr>
          </a:p>
        </p:txBody>
      </p:sp>
      <p:sp>
        <p:nvSpPr>
          <p:cNvPr id="4" name="Slide Number Placeholder 5">
            <a:extLst>
              <a:ext uri="{FF2B5EF4-FFF2-40B4-BE49-F238E27FC236}">
                <a16:creationId xmlns:a16="http://schemas.microsoft.com/office/drawing/2014/main" id="{07751765-6D0F-7C7A-EB1E-34476A89C951}"/>
              </a:ext>
            </a:extLst>
          </p:cNvPr>
          <p:cNvSpPr>
            <a:spLocks noGrp="1"/>
          </p:cNvSpPr>
          <p:nvPr>
            <p:ph type="sldNum" sz="quarter" idx="12"/>
          </p:nvPr>
        </p:nvSpPr>
        <p:spPr/>
        <p:txBody>
          <a:bodyPr/>
          <a:lstStyle/>
          <a:p>
            <a:fld id="{BCDE79FB-97BA-492B-8D57-F1373F9ADA95}" type="slidenum">
              <a:rPr lang="en-US" smtClean="0"/>
              <a:t>24</a:t>
            </a:fld>
            <a:endParaRPr lang="en-US"/>
          </a:p>
        </p:txBody>
      </p:sp>
    </p:spTree>
    <p:extLst>
      <p:ext uri="{BB962C8B-B14F-4D97-AF65-F5344CB8AC3E}">
        <p14:creationId xmlns:p14="http://schemas.microsoft.com/office/powerpoint/2010/main" val="2832377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9DAE3-0B40-6238-AADE-7D28EF00DB09}"/>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2C7C514-7121-B690-215A-C6CB9803B4D5}"/>
              </a:ext>
            </a:extLst>
          </p:cNvPr>
          <p:cNvGraphicFramePr>
            <a:graphicFrameLocks noChangeAspect="1"/>
          </p:cNvGraphicFramePr>
          <p:nvPr>
            <p:custDataLst>
              <p:tags r:id="rId1"/>
            </p:custDataLst>
            <p:extLst>
              <p:ext uri="{D42A27DB-BD31-4B8C-83A1-F6EECF244321}">
                <p14:modId xmlns:p14="http://schemas.microsoft.com/office/powerpoint/2010/main" val="874743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12C7C514-7121-B690-215A-C6CB9803B4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605208C-5846-3BD0-A7CB-DA5FBA115368}"/>
              </a:ext>
            </a:extLst>
          </p:cNvPr>
          <p:cNvSpPr>
            <a:spLocks noGrp="1"/>
          </p:cNvSpPr>
          <p:nvPr>
            <p:ph type="title"/>
          </p:nvPr>
        </p:nvSpPr>
        <p:spPr/>
        <p:txBody>
          <a:bodyPr vert="horz"/>
          <a:lstStyle/>
          <a:p>
            <a:r>
              <a:rPr lang="en-US"/>
              <a:t>TPIT Update</a:t>
            </a:r>
          </a:p>
        </p:txBody>
      </p:sp>
      <p:sp>
        <p:nvSpPr>
          <p:cNvPr id="3" name="Text Placeholder 9">
            <a:extLst>
              <a:ext uri="{FF2B5EF4-FFF2-40B4-BE49-F238E27FC236}">
                <a16:creationId xmlns:a16="http://schemas.microsoft.com/office/drawing/2014/main" id="{550342E7-0088-EE56-D47C-84439EF1D935}"/>
              </a:ext>
            </a:extLst>
          </p:cNvPr>
          <p:cNvSpPr>
            <a:spLocks noGrp="1"/>
          </p:cNvSpPr>
          <p:nvPr>
            <p:ph type="body" sz="quarter" idx="16"/>
          </p:nvPr>
        </p:nvSpPr>
        <p:spPr/>
        <p:txBody>
          <a:bodyPr vert="horz" wrap="square" lIns="0" tIns="0" rIns="0" bIns="0" rtlCol="0" anchor="t">
            <a:noAutofit/>
          </a:bodyPr>
          <a:lstStyle/>
          <a:p>
            <a:pPr marL="285750" indent="-285750">
              <a:buChar char="•"/>
            </a:pPr>
            <a:r>
              <a:rPr lang="en-US">
                <a:cs typeface="Arial"/>
              </a:rPr>
              <a:t>ERCOT has communicated to TSPs that they have until July 2 to update TPIT. </a:t>
            </a:r>
            <a:endParaRPr lang="en-US"/>
          </a:p>
          <a:p>
            <a:pPr marL="285750" indent="-285750">
              <a:buChar char="•"/>
            </a:pPr>
            <a:r>
              <a:rPr lang="en-US">
                <a:cs typeface="Arial"/>
              </a:rPr>
              <a:t>ERCOT has added several TPIT-related questions and answers to the FAQ document (version 3).</a:t>
            </a:r>
          </a:p>
          <a:p>
            <a:endParaRPr lang="en-US">
              <a:cs typeface="Arial"/>
            </a:endParaRPr>
          </a:p>
          <a:p>
            <a:endParaRPr lang="en-US">
              <a:cs typeface="Arial"/>
            </a:endParaRPr>
          </a:p>
          <a:p>
            <a:endParaRPr lang="en-US">
              <a:cs typeface="Arial"/>
            </a:endParaRPr>
          </a:p>
        </p:txBody>
      </p:sp>
      <p:sp>
        <p:nvSpPr>
          <p:cNvPr id="4" name="Slide Number Placeholder 5">
            <a:extLst>
              <a:ext uri="{FF2B5EF4-FFF2-40B4-BE49-F238E27FC236}">
                <a16:creationId xmlns:a16="http://schemas.microsoft.com/office/drawing/2014/main" id="{47B41634-8C2D-2BB8-A654-8F2C7DBE6524}"/>
              </a:ext>
            </a:extLst>
          </p:cNvPr>
          <p:cNvSpPr>
            <a:spLocks noGrp="1"/>
          </p:cNvSpPr>
          <p:nvPr>
            <p:ph type="sldNum" sz="quarter" idx="12"/>
          </p:nvPr>
        </p:nvSpPr>
        <p:spPr/>
        <p:txBody>
          <a:bodyPr/>
          <a:lstStyle/>
          <a:p>
            <a:fld id="{BCDE79FB-97BA-492B-8D57-F1373F9ADA95}" type="slidenum">
              <a:rPr lang="en-US" smtClean="0"/>
              <a:t>25</a:t>
            </a:fld>
            <a:endParaRPr lang="en-US"/>
          </a:p>
        </p:txBody>
      </p:sp>
    </p:spTree>
    <p:extLst>
      <p:ext uri="{BB962C8B-B14F-4D97-AF65-F5344CB8AC3E}">
        <p14:creationId xmlns:p14="http://schemas.microsoft.com/office/powerpoint/2010/main" val="248057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5" name="Rectangle 4">
            <a:extLst>
              <a:ext uri="{FF2B5EF4-FFF2-40B4-BE49-F238E27FC236}">
                <a16:creationId xmlns:a16="http://schemas.microsoft.com/office/drawing/2014/main" id="{2C5DF9CB-8ED8-1282-BDDC-60A935B8E7BD}"/>
              </a:ext>
            </a:extLst>
          </p:cNvPr>
          <p:cNvSpPr>
            <a:spLocks/>
          </p:cNvSpPr>
          <p:nvPr/>
        </p:nvSpPr>
        <p:spPr>
          <a:xfrm>
            <a:off x="952500" y="5515494"/>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600" b="1">
                <a:solidFill>
                  <a:schemeClr val="tx1"/>
                </a:solidFill>
              </a:rPr>
              <a:t>Note: Batch Zero scoping @ </a:t>
            </a:r>
            <a:r>
              <a:rPr lang="en-US" sz="1600" b="1">
                <a:solidFill>
                  <a:schemeClr val="tx1"/>
                </a:solidFill>
                <a:hlinkClick r:id="rId2">
                  <a:extLst>
                    <a:ext uri="{A12FA001-AC4F-418D-AE19-62706E023703}">
                      <ahyp:hlinkClr xmlns:ahyp="http://schemas.microsoft.com/office/drawing/2018/hyperlinkcolor" val="tx"/>
                    </a:ext>
                  </a:extLst>
                </a:hlinkClick>
              </a:rPr>
              <a:t>RPG future meetings</a:t>
            </a:r>
            <a:r>
              <a:rPr lang="en-US" sz="1600" b="1">
                <a:solidFill>
                  <a:schemeClr val="tx1"/>
                </a:solidFill>
              </a:rPr>
              <a:t>- July 21 and Aug 18</a:t>
            </a:r>
          </a:p>
        </p:txBody>
      </p:sp>
    </p:spTree>
    <p:extLst>
      <p:ext uri="{BB962C8B-B14F-4D97-AF65-F5344CB8AC3E}">
        <p14:creationId xmlns:p14="http://schemas.microsoft.com/office/powerpoint/2010/main" val="514551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C52C8-5D9A-1EFF-3A7C-2C37BB81F92C}"/>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795A79B-A8CE-F3C2-AF53-DF2DEED5C837}"/>
              </a:ext>
            </a:extLst>
          </p:cNvPr>
          <p:cNvGraphicFramePr>
            <a:graphicFrameLocks noChangeAspect="1"/>
          </p:cNvGraphicFramePr>
          <p:nvPr>
            <p:custDataLst>
              <p:tags r:id="rId1"/>
            </p:custDataLst>
            <p:extLst>
              <p:ext uri="{D42A27DB-BD31-4B8C-83A1-F6EECF244321}">
                <p14:modId xmlns:p14="http://schemas.microsoft.com/office/powerpoint/2010/main" val="789312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2795A79B-A8CE-F3C2-AF53-DF2DEED5C83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DD3A18C-9583-421F-57B7-46DDAE1501C5}"/>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58C24C8F-685A-BA07-5532-7754F36C930C}"/>
              </a:ext>
            </a:extLst>
          </p:cNvPr>
          <p:cNvSpPr>
            <a:spLocks noGrp="1"/>
          </p:cNvSpPr>
          <p:nvPr>
            <p:ph type="sldNum" sz="quarter" idx="12"/>
          </p:nvPr>
        </p:nvSpPr>
        <p:spPr/>
        <p:txBody>
          <a:bodyPr/>
          <a:lstStyle/>
          <a:p>
            <a:fld id="{BCDE79FB-97BA-492B-8D57-F1373F9ADA95}" type="slidenum">
              <a:rPr lang="en-US" smtClean="0"/>
              <a:pPr/>
              <a:t>27</a:t>
            </a:fld>
            <a:endParaRPr lang="en-US"/>
          </a:p>
        </p:txBody>
      </p:sp>
      <p:sp>
        <p:nvSpPr>
          <p:cNvPr id="3" name="Text Placeholder 2">
            <a:hlinkClick r:id="rId9" action="ppaction://hlinksldjump"/>
            <a:extLst>
              <a:ext uri="{FF2B5EF4-FFF2-40B4-BE49-F238E27FC236}">
                <a16:creationId xmlns:a16="http://schemas.microsoft.com/office/drawing/2014/main" id="{E22728B4-1F13-60DF-1545-06E8FDA18758}"/>
              </a:ext>
            </a:extLst>
          </p:cNvPr>
          <p:cNvSpPr>
            <a:spLocks noGrp="1"/>
          </p:cNvSpPr>
          <p:nvPr>
            <p:custDataLst>
              <p:tags r:id="rId2"/>
            </p:custDataLst>
          </p:nvPr>
        </p:nvSpPr>
        <p:spPr bwMode="auto">
          <a:xfrm>
            <a:off x="3851275" y="26146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6" name="Text Placeholder 2">
            <a:hlinkClick r:id="rId10" action="ppaction://hlinksldjump"/>
            <a:extLst>
              <a:ext uri="{FF2B5EF4-FFF2-40B4-BE49-F238E27FC236}">
                <a16:creationId xmlns:a16="http://schemas.microsoft.com/office/drawing/2014/main" id="{489857FB-EE93-BBAC-F7F4-EF933726DC7B}"/>
              </a:ext>
            </a:extLst>
          </p:cNvPr>
          <p:cNvSpPr>
            <a:spLocks noGrp="1"/>
          </p:cNvSpPr>
          <p:nvPr>
            <p:custDataLst>
              <p:tags r:id="rId3"/>
            </p:custDataLst>
          </p:nvPr>
        </p:nvSpPr>
        <p:spPr bwMode="auto">
          <a:xfrm>
            <a:off x="3851275" y="30226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10" name="Text Placeholder 2">
            <a:hlinkClick r:id="rId11" action="ppaction://hlinksldjump"/>
            <a:extLst>
              <a:ext uri="{FF2B5EF4-FFF2-40B4-BE49-F238E27FC236}">
                <a16:creationId xmlns:a16="http://schemas.microsoft.com/office/drawing/2014/main" id="{D6241026-A96F-CDA8-27C5-9047BA60196A}"/>
              </a:ext>
            </a:extLst>
          </p:cNvPr>
          <p:cNvSpPr>
            <a:spLocks noGrp="1"/>
          </p:cNvSpPr>
          <p:nvPr>
            <p:custDataLst>
              <p:tags r:id="rId4"/>
            </p:custDataLst>
          </p:nvPr>
        </p:nvSpPr>
        <p:spPr bwMode="auto">
          <a:xfrm>
            <a:off x="3851275" y="34290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FAQ</a:t>
            </a:r>
          </a:p>
        </p:txBody>
      </p:sp>
      <p:sp>
        <p:nvSpPr>
          <p:cNvPr id="12" name="Text Placeholder 2">
            <a:extLst>
              <a:ext uri="{FF2B5EF4-FFF2-40B4-BE49-F238E27FC236}">
                <a16:creationId xmlns:a16="http://schemas.microsoft.com/office/drawing/2014/main" id="{CB10D53E-7E3F-B425-31F3-81160F6A7E2B}"/>
              </a:ext>
            </a:extLst>
          </p:cNvPr>
          <p:cNvSpPr>
            <a:spLocks noGrp="1"/>
          </p:cNvSpPr>
          <p:nvPr>
            <p:custDataLst>
              <p:tags r:id="rId5"/>
            </p:custDataLst>
          </p:nvPr>
        </p:nvSpPr>
        <p:spPr bwMode="auto">
          <a:xfrm>
            <a:off x="3851275" y="3835400"/>
            <a:ext cx="4489450" cy="407988"/>
          </a:xfrm>
          <a:prstGeom prst="rect">
            <a:avLst/>
          </a:prstGeom>
          <a:solidFill>
            <a:schemeClr val="accent1"/>
          </a:solidFill>
          <a:ln>
            <a:noFill/>
          </a:ln>
          <a:effec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Appendix</a:t>
            </a:r>
          </a:p>
        </p:txBody>
      </p:sp>
    </p:spTree>
    <p:extLst>
      <p:ext uri="{BB962C8B-B14F-4D97-AF65-F5344CB8AC3E}">
        <p14:creationId xmlns:p14="http://schemas.microsoft.com/office/powerpoint/2010/main" val="1138303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E02CA5-6EFA-D3D3-A6D9-A36707B0389B}"/>
              </a:ext>
            </a:extLst>
          </p:cNvPr>
          <p:cNvGraphicFramePr>
            <a:graphicFrameLocks noChangeAspect="1"/>
          </p:cNvGraphicFramePr>
          <p:nvPr>
            <p:custDataLst>
              <p:tags r:id="rId1"/>
            </p:custDataLst>
            <p:extLst>
              <p:ext uri="{D42A27DB-BD31-4B8C-83A1-F6EECF244321}">
                <p14:modId xmlns:p14="http://schemas.microsoft.com/office/powerpoint/2010/main" val="170725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9FE02CA5-6EFA-D3D3-A6D9-A36707B038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25C123C-15BB-9F39-8C84-57686BF3F4AA}"/>
              </a:ext>
            </a:extLst>
          </p:cNvPr>
          <p:cNvSpPr>
            <a:spLocks noGrp="1"/>
          </p:cNvSpPr>
          <p:nvPr>
            <p:ph type="body" sz="quarter" idx="16"/>
          </p:nvPr>
        </p:nvSpPr>
        <p:spPr/>
        <p:txBody>
          <a:bodyPr>
            <a:normAutofit fontScale="92500" lnSpcReduction="20000"/>
          </a:bodyPr>
          <a:lstStyle/>
          <a:p>
            <a:r>
              <a:rPr lang="en-US" sz="2200"/>
              <a:t>All topology and contingency updates should be based on the Batch Zero topology (.RAW) and contingency files (.CON) to be posted on the </a:t>
            </a:r>
            <a:r>
              <a:rPr lang="en-US" sz="2200">
                <a:hlinkClick r:id="rId5"/>
              </a:rPr>
              <a:t>MIS TSP Certified Site</a:t>
            </a:r>
            <a:endParaRPr lang="en-US" sz="2200"/>
          </a:p>
          <a:p>
            <a:r>
              <a:rPr lang="en-US" sz="2200"/>
              <a:t>Model files should be built on top of the medium load topology updates submitted to ERCOT through the 2026 RFI process (medium load topology updates were not included in the ERCOT posted topology)</a:t>
            </a:r>
          </a:p>
          <a:p>
            <a:r>
              <a:rPr lang="en-US" sz="2200"/>
              <a:t>The model file submission is required for all base load except for the Large Load energized before March 25, 2022 (PG9.2.1.1(1)(a)) and all the study load</a:t>
            </a:r>
          </a:p>
          <a:p>
            <a:r>
              <a:rPr lang="en-US" sz="2200"/>
              <a:t>For Large Load with eligibility determined by LLIS, model files are only collected for the following categories (“Likely Treatment in Batch Zero” column in the weekly TSP communication email):</a:t>
            </a:r>
          </a:p>
          <a:p>
            <a:pPr lvl="1">
              <a:buFont typeface="Courier New" panose="02070309020205020404" pitchFamily="49" charset="0"/>
              <a:buChar char="o"/>
            </a:pPr>
            <a:r>
              <a:rPr lang="en-US" sz="1800"/>
              <a:t>(1)  Eligible as Base load in Batch Zero</a:t>
            </a:r>
          </a:p>
          <a:p>
            <a:pPr lvl="1">
              <a:buFont typeface="Courier New" panose="02070309020205020404" pitchFamily="49" charset="0"/>
              <a:buChar char="o"/>
            </a:pPr>
            <a:r>
              <a:rPr lang="en-US" sz="1800"/>
              <a:t>(2a)  9.2.1.4(4) (studies complete and valid: eligible to be base load)</a:t>
            </a:r>
          </a:p>
          <a:p>
            <a:pPr lvl="1">
              <a:buFont typeface="Courier New" panose="02070309020205020404" pitchFamily="49" charset="0"/>
              <a:buChar char="o"/>
            </a:pPr>
            <a:r>
              <a:rPr lang="en-US" sz="1800"/>
              <a:t>(2b)  9.2.1.4(4) (TSP notified of potentially invalid studies: restudy may be needed for base load, otherwise studied load)</a:t>
            </a:r>
          </a:p>
          <a:p>
            <a:pPr lvl="1">
              <a:buFont typeface="Courier New" panose="02070309020205020404" pitchFamily="49" charset="0"/>
              <a:buChar char="o"/>
            </a:pPr>
            <a:r>
              <a:rPr lang="en-US" sz="1800"/>
              <a:t>(2c)  9.2.1.4(4) (Study validity under ERCOT review)</a:t>
            </a:r>
          </a:p>
          <a:p>
            <a:pPr lvl="1">
              <a:buFont typeface="Courier New" panose="02070309020205020404" pitchFamily="49" charset="0"/>
              <a:buChar char="o"/>
            </a:pPr>
            <a:r>
              <a:rPr lang="en-US" sz="1800"/>
              <a:t>(3) Eligible as studied load or base load, all studies complete</a:t>
            </a:r>
          </a:p>
          <a:p>
            <a:pPr lvl="1">
              <a:buFont typeface="Courier New" panose="02070309020205020404" pitchFamily="49" charset="0"/>
              <a:buChar char="o"/>
            </a:pPr>
            <a:r>
              <a:rPr lang="en-US" sz="1800"/>
              <a:t>(4) One study complete, may be eligible to be studied or as base load</a:t>
            </a:r>
          </a:p>
          <a:p>
            <a:pPr lvl="1"/>
            <a:endParaRPr lang="en-US" sz="1800"/>
          </a:p>
          <a:p>
            <a:pPr lvl="1"/>
            <a:endParaRPr lang="en-US" sz="1800"/>
          </a:p>
          <a:p>
            <a:pPr lvl="1"/>
            <a:endParaRPr lang="en-US" sz="1800"/>
          </a:p>
        </p:txBody>
      </p:sp>
      <p:sp>
        <p:nvSpPr>
          <p:cNvPr id="8" name="Title 7">
            <a:extLst>
              <a:ext uri="{FF2B5EF4-FFF2-40B4-BE49-F238E27FC236}">
                <a16:creationId xmlns:a16="http://schemas.microsoft.com/office/drawing/2014/main" id="{AA9476D1-3193-E60F-925F-69B06726144E}"/>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890079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6F42-9961-1B27-F40F-B6E014E4BF6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C13C891-A710-5C21-F1DF-EDA65B7B54FB}"/>
              </a:ext>
            </a:extLst>
          </p:cNvPr>
          <p:cNvGraphicFramePr>
            <a:graphicFrameLocks noChangeAspect="1"/>
          </p:cNvGraphicFramePr>
          <p:nvPr>
            <p:custDataLst>
              <p:tags r:id="rId1"/>
            </p:custDataLst>
            <p:extLst>
              <p:ext uri="{D42A27DB-BD31-4B8C-83A1-F6EECF244321}">
                <p14:modId xmlns:p14="http://schemas.microsoft.com/office/powerpoint/2010/main" val="131748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C13C891-A710-5C21-F1DF-EDA65B7B54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46E7CE9-9747-6BE4-4F35-016E8C7D3166}"/>
              </a:ext>
            </a:extLst>
          </p:cNvPr>
          <p:cNvSpPr>
            <a:spLocks noGrp="1"/>
          </p:cNvSpPr>
          <p:nvPr>
            <p:ph type="body" sz="quarter" idx="16"/>
          </p:nvPr>
        </p:nvSpPr>
        <p:spPr/>
        <p:txBody>
          <a:bodyPr>
            <a:normAutofit/>
          </a:bodyPr>
          <a:lstStyle/>
          <a:p>
            <a:r>
              <a:rPr lang="en-US" sz="2200"/>
              <a:t>Early submission is strongly encouraged to allow sufficient time to address any model issues by July 24, 2026 </a:t>
            </a:r>
          </a:p>
          <a:p>
            <a:r>
              <a:rPr lang="en-US" sz="2200"/>
              <a:t>Please submit model information in stages if the eligibilities for some loads are still under determination to help the processing timeline </a:t>
            </a:r>
          </a:p>
          <a:p>
            <a:r>
              <a:rPr lang="en-US" sz="2200"/>
              <a:t>ERCOT will work with TSPs to address small topology/contingency issues until August 1, 2026</a:t>
            </a:r>
          </a:p>
          <a:p>
            <a:r>
              <a:rPr lang="en-US" sz="2200"/>
              <a:t>Model files should be submitted to </a:t>
            </a:r>
            <a:r>
              <a:rPr lang="en-US" sz="2200">
                <a:hlinkClick r:id="rId5"/>
              </a:rPr>
              <a:t>BatchZero@ercot.com</a:t>
            </a:r>
            <a:r>
              <a:rPr lang="en-US" sz="2200"/>
              <a:t> with the subject  line of “Batch Zero Steady-State Model Submission”</a:t>
            </a:r>
          </a:p>
          <a:p>
            <a:r>
              <a:rPr lang="en-US" sz="2200"/>
              <a:t>Please send a separate email to </a:t>
            </a:r>
            <a:r>
              <a:rPr lang="en-US" sz="2200">
                <a:hlinkClick r:id="rId5"/>
              </a:rPr>
              <a:t>BatchZero@ercot.com</a:t>
            </a:r>
            <a:r>
              <a:rPr lang="en-US" sz="2200"/>
              <a:t> to notify ERCOT of the submission in case the submission is blocked by the email system</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344B394-20EE-B534-F48C-66F579FF0CD8}"/>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138901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EE506-E98C-4F6B-F627-40938D29776E}"/>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89BDBAD-3F4B-1C55-D9D3-6BB2E7FD39FF}"/>
              </a:ext>
            </a:extLst>
          </p:cNvPr>
          <p:cNvGraphicFramePr>
            <a:graphicFrameLocks noChangeAspect="1"/>
          </p:cNvGraphicFramePr>
          <p:nvPr>
            <p:custDataLst>
              <p:tags r:id="rId1"/>
            </p:custDataLst>
            <p:extLst>
              <p:ext uri="{D42A27DB-BD31-4B8C-83A1-F6EECF244321}">
                <p14:modId xmlns:p14="http://schemas.microsoft.com/office/powerpoint/2010/main" val="140505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F89BDBAD-3F4B-1C55-D9D3-6BB2E7FD39F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B71EC8A-C1D7-5A5B-A66F-0BE4ABD7E3A7}"/>
              </a:ext>
            </a:extLst>
          </p:cNvPr>
          <p:cNvSpPr>
            <a:spLocks noGrp="1"/>
          </p:cNvSpPr>
          <p:nvPr>
            <p:ph type="title"/>
          </p:nvPr>
        </p:nvSpPr>
        <p:spPr>
          <a:xfrm>
            <a:off x="1257300" y="457200"/>
            <a:ext cx="10401300" cy="332399"/>
          </a:xfrm>
        </p:spPr>
        <p:txBody>
          <a:bodyPr vert="horz">
            <a:spAutoFit/>
          </a:bodyPr>
          <a:lstStyle/>
          <a:p>
            <a:r>
              <a:rPr lang="en-US"/>
              <a:t>Market Notice: </a:t>
            </a:r>
            <a:r>
              <a:rPr lang="en-US">
                <a:solidFill>
                  <a:srgbClr val="171A1C"/>
                </a:solidFill>
              </a:rPr>
              <a:t>Batch Zero follow-up for WLPUN/BYOG</a:t>
            </a:r>
            <a:endParaRPr lang="en-US">
              <a:solidFill>
                <a:srgbClr val="171A1C"/>
              </a:solidFill>
              <a:cs typeface="Arial"/>
            </a:endParaRPr>
          </a:p>
        </p:txBody>
      </p:sp>
      <p:sp>
        <p:nvSpPr>
          <p:cNvPr id="3" name="Slide Number Placeholder 4">
            <a:extLst>
              <a:ext uri="{FF2B5EF4-FFF2-40B4-BE49-F238E27FC236}">
                <a16:creationId xmlns:a16="http://schemas.microsoft.com/office/drawing/2014/main" id="{EFD8F1FB-84F9-5B91-72F2-8D3AB776495F}"/>
              </a:ext>
            </a:extLst>
          </p:cNvPr>
          <p:cNvSpPr>
            <a:spLocks noGrp="1"/>
          </p:cNvSpPr>
          <p:nvPr>
            <p:ph type="sldNum" sz="quarter" idx="12"/>
          </p:nvPr>
        </p:nvSpPr>
        <p:spPr/>
        <p:txBody>
          <a:bodyPr/>
          <a:lstStyle/>
          <a:p>
            <a:fld id="{BCDE79FB-97BA-492B-8D57-F1373F9ADA95}" type="slidenum">
              <a:rPr lang="en-US" smtClean="0"/>
              <a:t>3</a:t>
            </a:fld>
            <a:endParaRPr lang="en-US"/>
          </a:p>
        </p:txBody>
      </p:sp>
      <p:sp>
        <p:nvSpPr>
          <p:cNvPr id="11" name="5. Source">
            <a:extLst>
              <a:ext uri="{FF2B5EF4-FFF2-40B4-BE49-F238E27FC236}">
                <a16:creationId xmlns:a16="http://schemas.microsoft.com/office/drawing/2014/main" id="{FA901CDB-BEF0-FF06-F1FB-54111A88ADD8}"/>
              </a:ext>
            </a:extLst>
          </p:cNvPr>
          <p:cNvSpPr txBox="1"/>
          <p:nvPr>
            <p:custDataLst>
              <p:tags r:id="rId2"/>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a:t>
            </a:r>
            <a:r>
              <a:rPr lang="en-US" sz="900"/>
              <a:t>ERCOT Market Notice Archives, </a:t>
            </a:r>
            <a:r>
              <a:rPr lang="en-US" sz="900">
                <a:hlinkClick r:id="rId6"/>
              </a:rPr>
              <a:t>https://www.ercot.com/services/comm/mkt_notices/M-B062326-02)</a:t>
            </a:r>
            <a:endParaRPr lang="en-US" sz="900"/>
          </a:p>
        </p:txBody>
      </p:sp>
      <p:sp>
        <p:nvSpPr>
          <p:cNvPr id="8" name="TextBox 7">
            <a:extLst>
              <a:ext uri="{FF2B5EF4-FFF2-40B4-BE49-F238E27FC236}">
                <a16:creationId xmlns:a16="http://schemas.microsoft.com/office/drawing/2014/main" id="{74CD0684-1632-0D5E-E204-2C1DBA33ABE7}"/>
              </a:ext>
            </a:extLst>
          </p:cNvPr>
          <p:cNvSpPr txBox="1">
            <a:spLocks/>
          </p:cNvSpPr>
          <p:nvPr/>
        </p:nvSpPr>
        <p:spPr>
          <a:xfrm>
            <a:off x="266700" y="982275"/>
            <a:ext cx="11658600" cy="4541436"/>
          </a:xfrm>
          <a:prstGeom prst="rect">
            <a:avLst/>
          </a:prstGeom>
          <a:noFill/>
        </p:spPr>
        <p:txBody>
          <a:bodyPr wrap="square" lIns="91440" tIns="45720" rIns="91440" bIns="45720" anchor="t">
            <a:spAutoFit/>
          </a:bodyPr>
          <a:lstStyle/>
          <a:p>
            <a:pPr marL="0" marR="0">
              <a:lnSpc>
                <a:spcPct val="115000"/>
              </a:lnSpc>
              <a:buNone/>
            </a:pPr>
            <a:r>
              <a:rPr lang="en-US" sz="1050" b="1">
                <a:effectLst/>
                <a:latin typeface="Arial" panose="020B0604020202020204" pitchFamily="34" charset="0"/>
                <a:ea typeface="Aptos" panose="020B0004020202020204" pitchFamily="34" charset="0"/>
                <a:cs typeface="Aptos" panose="020B0004020202020204" pitchFamily="34" charset="0"/>
              </a:rPr>
              <a:t>NOTICE TYPE:</a:t>
            </a:r>
            <a:r>
              <a:rPr lang="en-US" sz="1050">
                <a:effectLst/>
                <a:latin typeface="Arial" panose="020B0604020202020204" pitchFamily="34" charset="0"/>
                <a:ea typeface="Aptos" panose="020B0004020202020204" pitchFamily="34" charset="0"/>
                <a:cs typeface="Aptos" panose="020B0004020202020204" pitchFamily="34" charset="0"/>
              </a:rPr>
              <a:t> M-B062326-02 General</a:t>
            </a:r>
            <a:endParaRPr lang="en-US" sz="1050">
              <a:effectLst/>
              <a:latin typeface="Aptos" panose="020B00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panose="020B0604020202020204" pitchFamily="34" charset="0"/>
                <a:ea typeface="Aptos" panose="020B0004020202020204" pitchFamily="34" charset="0"/>
                <a:cs typeface="Aptos" panose="020B0004020202020204" pitchFamily="34" charset="0"/>
              </a:rPr>
              <a:t>SHORT DESCRIPTION:</a:t>
            </a:r>
            <a:r>
              <a:rPr lang="en-US" sz="1050">
                <a:effectLst/>
                <a:latin typeface="Arial" panose="020B0604020202020204" pitchFamily="34" charset="0"/>
                <a:ea typeface="Aptos" panose="020B0004020202020204" pitchFamily="34" charset="0"/>
                <a:cs typeface="Aptos" panose="020B0004020202020204" pitchFamily="34" charset="0"/>
              </a:rPr>
              <a:t> Batch Zero follow-up for WLPUN/BYOG</a:t>
            </a:r>
            <a:endParaRPr lang="en-US" sz="1050">
              <a:effectLst/>
              <a:latin typeface="Aptos" panose="020B00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panose="020B0604020202020204" pitchFamily="34" charset="0"/>
                <a:ea typeface="Aptos" panose="020B0004020202020204" pitchFamily="34" charset="0"/>
                <a:cs typeface="Aptos" panose="020B0004020202020204" pitchFamily="34" charset="0"/>
              </a:rPr>
              <a:t>INTENDED AUDIENCE:</a:t>
            </a:r>
            <a:r>
              <a:rPr lang="en-US" sz="1050">
                <a:effectLst/>
                <a:latin typeface="Arial" panose="020B0604020202020204" pitchFamily="34" charset="0"/>
                <a:ea typeface="Aptos" panose="020B0004020202020204" pitchFamily="34" charset="0"/>
                <a:cs typeface="Aptos" panose="020B0004020202020204" pitchFamily="34" charset="0"/>
              </a:rPr>
              <a:t> All Market Participants</a:t>
            </a:r>
            <a:endParaRPr lang="en-US" sz="1050">
              <a:effectLst/>
              <a:latin typeface="Aptos" panose="020B00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panose="020B0604020202020204" pitchFamily="34" charset="0"/>
                <a:ea typeface="Aptos" panose="020B0004020202020204" pitchFamily="34" charset="0"/>
                <a:cs typeface="Aptos" panose="020B0004020202020204" pitchFamily="34" charset="0"/>
              </a:rPr>
              <a:t>DAYS AFFECTED:</a:t>
            </a:r>
            <a:r>
              <a:rPr lang="en-US" sz="1050">
                <a:effectLst/>
                <a:latin typeface="Arial" panose="020B0604020202020204" pitchFamily="34" charset="0"/>
                <a:ea typeface="Aptos" panose="020B0004020202020204" pitchFamily="34" charset="0"/>
                <a:cs typeface="Aptos" panose="020B0004020202020204" pitchFamily="34" charset="0"/>
              </a:rPr>
              <a:t> July 10, 2026</a:t>
            </a:r>
            <a:endParaRPr lang="en-US" sz="1050">
              <a:effectLst/>
              <a:latin typeface="Aptos" panose="020B0004020202020204" pitchFamily="34" charset="0"/>
              <a:ea typeface="Aptos" panose="020B0004020202020204" pitchFamily="34" charset="0"/>
              <a:cs typeface="Aptos" panose="020B0004020202020204" pitchFamily="34" charset="0"/>
            </a:endParaRPr>
          </a:p>
          <a:p>
            <a:pPr marL="0" marR="0">
              <a:lnSpc>
                <a:spcPct val="115000"/>
              </a:lnSpc>
              <a:buNone/>
            </a:pPr>
            <a:endParaRPr lang="en-US" sz="1050" b="1">
              <a:effectLst/>
              <a:latin typeface="Arial" panose="020B06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panose="020B0604020202020204" pitchFamily="34" charset="0"/>
                <a:ea typeface="Aptos" panose="020B0004020202020204" pitchFamily="34" charset="0"/>
                <a:cs typeface="Aptos" panose="020B0004020202020204" pitchFamily="34" charset="0"/>
              </a:rPr>
              <a:t>LONG DESCRIPTION:  </a:t>
            </a:r>
            <a:r>
              <a:rPr lang="en-US" sz="1050">
                <a:effectLst/>
                <a:latin typeface="Arial" panose="020B0604020202020204" pitchFamily="34" charset="0"/>
                <a:ea typeface="Aptos" panose="020B0004020202020204" pitchFamily="34" charset="0"/>
                <a:cs typeface="Aptos" panose="020B0004020202020204" pitchFamily="34" charset="0"/>
              </a:rPr>
              <a:t>As a follow-up to Market Notice M-B062326-01, issued earlier this week, ERCOT is providing the specific timeline guidance below for a Large Load eligible to be studied load seeking to enter Batch Zero as a Withdrawal-Limited Private Use Network (WLPUN, also referred to as Bring Your Own Generation, BYOG).</a:t>
            </a:r>
            <a:endParaRPr lang="en-US" sz="1050">
              <a:effectLst/>
              <a:latin typeface="Aptos" panose="020B0004020202020204" pitchFamily="34" charset="0"/>
              <a:ea typeface="Aptos" panose="020B0004020202020204" pitchFamily="34" charset="0"/>
              <a:cs typeface="Aptos" panose="020B0004020202020204" pitchFamily="34" charset="0"/>
            </a:endParaRPr>
          </a:p>
          <a:p>
            <a:pPr>
              <a:lnSpc>
                <a:spcPct val="114999"/>
              </a:lnSpc>
            </a:pPr>
            <a:endParaRPr lang="en-US" sz="1050">
              <a:latin typeface="Arial"/>
              <a:ea typeface="Aptos" panose="020B0004020202020204" pitchFamily="34" charset="0"/>
              <a:cs typeface="Aptos" panose="020B0004020202020204" pitchFamily="34" charset="0"/>
            </a:endParaRPr>
          </a:p>
          <a:p>
            <a:pPr marL="0" marR="0">
              <a:lnSpc>
                <a:spcPct val="115000"/>
              </a:lnSpc>
              <a:buNone/>
            </a:pPr>
            <a:r>
              <a:rPr lang="en-US" sz="1050">
                <a:effectLst/>
                <a:latin typeface="Arial"/>
                <a:ea typeface="Aptos" panose="020B0004020202020204" pitchFamily="34" charset="0"/>
                <a:cs typeface="Aptos" panose="020B0004020202020204" pitchFamily="34" charset="0"/>
              </a:rPr>
              <a:t>In accordance with PGRR145 Planning Guide Section 9.2.2.2(3)(a), for each new generator(s) intending to co-locate with a Large Load as a WLPUN, the complete Full Interconnection Study (FIS) application must be submitted to and accepted by ERCOT, as indicated in the Resource Integration and Ongoing Operations (RIOO) system, on or before July 10, 2026.  The submission must include all requirements described in Planning Guide Section 5.3.2(3). Upon receipt of the application, ERCOT will notify the Interconnecting Entity within ten Business Days if the application fails to include information necessary for approval.  To allow time for ERCOT's completeness review, a new generator intending to be part of a WLPUN must submit its FIS application to ERCOT by June 26, 2026 to ensure ERCOT has the ten Business Days available to review.</a:t>
            </a:r>
          </a:p>
          <a:p>
            <a:pPr>
              <a:lnSpc>
                <a:spcPct val="114999"/>
              </a:lnSpc>
            </a:pPr>
            <a:endParaRPr lang="en-US" sz="1050">
              <a:latin typeface="Arial"/>
              <a:ea typeface="Aptos" panose="020B0004020202020204" pitchFamily="34" charset="0"/>
              <a:cs typeface="Aptos" panose="020B0004020202020204" pitchFamily="34" charset="0"/>
            </a:endParaRPr>
          </a:p>
          <a:p>
            <a:pPr marL="0" marR="0">
              <a:lnSpc>
                <a:spcPct val="115000"/>
              </a:lnSpc>
              <a:buNone/>
            </a:pPr>
            <a:r>
              <a:rPr lang="en-US" sz="1050">
                <a:effectLst/>
                <a:latin typeface="Arial" panose="020B0604020202020204" pitchFamily="34" charset="0"/>
                <a:ea typeface="Aptos" panose="020B0004020202020204" pitchFamily="34" charset="0"/>
                <a:cs typeface="Aptos" panose="020B0004020202020204" pitchFamily="34" charset="0"/>
              </a:rPr>
              <a:t>ERCOT will make every effort to review FIS applications received after this date. However, ERCOT cannot guarantee that they will be reviewed by July 10.</a:t>
            </a:r>
            <a:endParaRPr lang="en-US" sz="1050">
              <a:effectLst/>
              <a:latin typeface="Aptos" panose="020B0004020202020204" pitchFamily="34" charset="0"/>
              <a:ea typeface="Aptos" panose="020B0004020202020204" pitchFamily="34" charset="0"/>
              <a:cs typeface="Aptos" panose="020B0004020202020204" pitchFamily="34" charset="0"/>
            </a:endParaRPr>
          </a:p>
          <a:p>
            <a:pPr marL="0" marR="0">
              <a:lnSpc>
                <a:spcPct val="115000"/>
              </a:lnSpc>
              <a:buNone/>
            </a:pPr>
            <a:endParaRPr lang="en-US" sz="1050" b="1">
              <a:effectLst/>
              <a:latin typeface="Arial" panose="020B06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a:ea typeface="Aptos" panose="020B0004020202020204" pitchFamily="34" charset="0"/>
                <a:cs typeface="Aptos" panose="020B0004020202020204" pitchFamily="34" charset="0"/>
              </a:rPr>
              <a:t>ACTION REQUIRED: </a:t>
            </a:r>
            <a:r>
              <a:rPr lang="en-US" sz="1050">
                <a:effectLst/>
                <a:latin typeface="Arial"/>
                <a:ea typeface="Aptos" panose="020B0004020202020204" pitchFamily="34" charset="0"/>
                <a:cs typeface="Aptos" panose="020B0004020202020204" pitchFamily="34" charset="0"/>
              </a:rPr>
              <a:t>Any generator intending to be part of a WLPUN must submit its FIS application to ERCOT by June 26, 2026 to ensure ERCOT review.   </a:t>
            </a:r>
          </a:p>
          <a:p>
            <a:pPr marL="0" marR="0">
              <a:lnSpc>
                <a:spcPct val="115000"/>
              </a:lnSpc>
              <a:buNone/>
            </a:pPr>
            <a:endParaRPr lang="en-US" sz="1050" b="1">
              <a:effectLst/>
              <a:latin typeface="Arial" panose="020B06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a:ea typeface="Aptos" panose="020B0004020202020204" pitchFamily="34" charset="0"/>
                <a:cs typeface="Aptos" panose="020B0004020202020204" pitchFamily="34" charset="0"/>
              </a:rPr>
              <a:t>ADDITIONAL INFORMATION:</a:t>
            </a:r>
            <a:r>
              <a:rPr lang="en-US" sz="1050">
                <a:effectLst/>
                <a:latin typeface="Arial"/>
                <a:ea typeface="Aptos" panose="020B0004020202020204" pitchFamily="34" charset="0"/>
                <a:cs typeface="Aptos" panose="020B0004020202020204" pitchFamily="34" charset="0"/>
              </a:rPr>
              <a:t> ERCOT has posted the necessary guides, forms, and attestations to the </a:t>
            </a:r>
            <a:r>
              <a:rPr lang="en-US" sz="1050" u="sng">
                <a:solidFill>
                  <a:srgbClr val="0079DB"/>
                </a:solidFill>
                <a:effectLst/>
                <a:latin typeface="Arial"/>
                <a:ea typeface="Aptos" panose="020B0004020202020204" pitchFamily="34" charset="0"/>
                <a:cs typeface="Aptos" panose="020B0004020202020204" pitchFamily="34" charset="0"/>
                <a:hlinkClick r:id="rId7"/>
              </a:rPr>
              <a:t>Large Load Integration page</a:t>
            </a:r>
            <a:r>
              <a:rPr lang="en-US" sz="1050">
                <a:effectLst/>
                <a:latin typeface="Arial"/>
                <a:ea typeface="Aptos" panose="020B0004020202020204" pitchFamily="34" charset="0"/>
                <a:cs typeface="Aptos" panose="020B0004020202020204" pitchFamily="34" charset="0"/>
              </a:rPr>
              <a:t> and stakeholder questions can be sent to </a:t>
            </a:r>
            <a:r>
              <a:rPr lang="en-US" sz="1050" u="sng">
                <a:solidFill>
                  <a:srgbClr val="0079DB"/>
                </a:solidFill>
                <a:effectLst/>
                <a:latin typeface="Arial"/>
                <a:ea typeface="Aptos" panose="020B0004020202020204" pitchFamily="34" charset="0"/>
                <a:cs typeface="Aptos" panose="020B0004020202020204" pitchFamily="34" charset="0"/>
                <a:hlinkClick r:id="rId8"/>
              </a:rPr>
              <a:t>LLWG_Feedback@ercot.com</a:t>
            </a:r>
            <a:r>
              <a:rPr lang="en-US" sz="1050">
                <a:effectLst/>
                <a:latin typeface="Arial"/>
                <a:ea typeface="Aptos" panose="020B0004020202020204" pitchFamily="34" charset="0"/>
                <a:cs typeface="Aptos" panose="020B0004020202020204" pitchFamily="34" charset="0"/>
              </a:rPr>
              <a:t>.</a:t>
            </a:r>
          </a:p>
          <a:p>
            <a:pPr marL="0" marR="0">
              <a:lnSpc>
                <a:spcPct val="115000"/>
              </a:lnSpc>
              <a:buNone/>
            </a:pPr>
            <a:endParaRPr lang="en-US" sz="1050" b="1">
              <a:effectLst/>
              <a:latin typeface="Arial" panose="020B0604020202020204" pitchFamily="34" charset="0"/>
              <a:ea typeface="Aptos" panose="020B0004020202020204" pitchFamily="34" charset="0"/>
              <a:cs typeface="Aptos" panose="020B0004020202020204" pitchFamily="34" charset="0"/>
            </a:endParaRPr>
          </a:p>
          <a:p>
            <a:pPr marL="0" marR="0">
              <a:lnSpc>
                <a:spcPct val="115000"/>
              </a:lnSpc>
              <a:buNone/>
            </a:pPr>
            <a:r>
              <a:rPr lang="en-US" sz="1050" b="1">
                <a:effectLst/>
                <a:latin typeface="Arial"/>
                <a:ea typeface="Aptos" panose="020B0004020202020204" pitchFamily="34" charset="0"/>
                <a:cs typeface="Aptos" panose="020B0004020202020204" pitchFamily="34" charset="0"/>
              </a:rPr>
              <a:t>CONTACT:</a:t>
            </a:r>
            <a:r>
              <a:rPr lang="en-US" sz="1050">
                <a:effectLst/>
                <a:latin typeface="Arial"/>
                <a:ea typeface="Aptos" panose="020B0004020202020204" pitchFamily="34" charset="0"/>
                <a:cs typeface="Aptos" panose="020B0004020202020204" pitchFamily="34" charset="0"/>
              </a:rPr>
              <a:t> If you have any questions, please contact your ERCOT Account Manager. You may also call the general ERCOT Client Services phone number at (512) 248-3900 or contact ERCOT Client Services via email at </a:t>
            </a:r>
            <a:r>
              <a:rPr lang="en-US" sz="1050" u="sng">
                <a:solidFill>
                  <a:srgbClr val="0079DB"/>
                </a:solidFill>
                <a:effectLst/>
                <a:latin typeface="Arial"/>
                <a:ea typeface="Aptos" panose="020B0004020202020204" pitchFamily="34" charset="0"/>
                <a:cs typeface="Aptos" panose="020B0004020202020204" pitchFamily="34" charset="0"/>
                <a:hlinkClick r:id="rId9"/>
              </a:rPr>
              <a:t>ClientServices@ercot.com</a:t>
            </a:r>
            <a:r>
              <a:rPr lang="en-US" sz="1050">
                <a:effectLst/>
                <a:latin typeface="Arial"/>
                <a:ea typeface="Aptos" panose="020B0004020202020204" pitchFamily="34" charset="0"/>
                <a:cs typeface="Aptos" panose="020B0004020202020204" pitchFamily="34" charset="0"/>
              </a:rPr>
              <a:t>.</a:t>
            </a:r>
          </a:p>
          <a:p>
            <a:pPr marL="0" marR="0">
              <a:lnSpc>
                <a:spcPct val="115000"/>
              </a:lnSpc>
              <a:buNone/>
            </a:pPr>
            <a:r>
              <a:rPr lang="en-US" sz="1050" b="1">
                <a:effectLst/>
                <a:latin typeface="Arial"/>
                <a:ea typeface="Aptos" panose="020B0004020202020204" pitchFamily="34" charset="0"/>
                <a:cs typeface="Aptos" panose="020B0004020202020204" pitchFamily="34" charset="0"/>
              </a:rPr>
              <a:t>If you are receiving email from a public ERCOT distribution list that you no longer wish to receive, please follow this link in order to unsubscribe from this list: </a:t>
            </a:r>
            <a:r>
              <a:rPr lang="en-US" sz="1050" b="1" u="sng">
                <a:solidFill>
                  <a:srgbClr val="0079DB"/>
                </a:solidFill>
                <a:effectLst/>
                <a:latin typeface="Arial"/>
                <a:ea typeface="Aptos" panose="020B0004020202020204" pitchFamily="34" charset="0"/>
                <a:cs typeface="Aptos" panose="020B0004020202020204" pitchFamily="34" charset="0"/>
                <a:hlinkClick r:id="rId10"/>
              </a:rPr>
              <a:t>http://lists.ercot.com</a:t>
            </a:r>
            <a:r>
              <a:rPr lang="en-US" sz="1050" b="1">
                <a:effectLst/>
                <a:latin typeface="Arial"/>
                <a:ea typeface="Aptos" panose="020B0004020202020204" pitchFamily="34" charset="0"/>
                <a:cs typeface="Aptos" panose="020B0004020202020204" pitchFamily="34" charset="0"/>
              </a:rPr>
              <a:t>.</a:t>
            </a:r>
            <a:endParaRPr lang="en-US" sz="1050">
              <a:effectLst/>
              <a:latin typeface="Arial"/>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05167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F8EC-AC10-CDFF-E2BE-DB07C1438CC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B8B384-D6E0-1973-12B9-D2E7CDC111F0}"/>
              </a:ext>
            </a:extLst>
          </p:cNvPr>
          <p:cNvGraphicFramePr>
            <a:graphicFrameLocks noChangeAspect="1"/>
          </p:cNvGraphicFramePr>
          <p:nvPr>
            <p:custDataLst>
              <p:tags r:id="rId1"/>
            </p:custDataLst>
            <p:extLst>
              <p:ext uri="{D42A27DB-BD31-4B8C-83A1-F6EECF244321}">
                <p14:modId xmlns:p14="http://schemas.microsoft.com/office/powerpoint/2010/main" val="3316878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A6B8B384-D6E0-1973-12B9-D2E7CDC111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FDF9F0A-BE31-F8D5-117D-90E2431135ED}"/>
              </a:ext>
            </a:extLst>
          </p:cNvPr>
          <p:cNvSpPr>
            <a:spLocks noGrp="1"/>
          </p:cNvSpPr>
          <p:nvPr>
            <p:ph type="body" sz="quarter" idx="16"/>
          </p:nvPr>
        </p:nvSpPr>
        <p:spPr/>
        <p:txBody>
          <a:bodyPr vert="horz" wrap="square" lIns="0" tIns="0" rIns="0" bIns="0" rtlCol="0" anchor="t">
            <a:normAutofit fontScale="77500" lnSpcReduction="20000"/>
          </a:bodyPr>
          <a:lstStyle/>
          <a:p>
            <a:r>
              <a:rPr lang="en-US" sz="2200">
                <a:cs typeface="Arial"/>
              </a:rPr>
              <a:t>Email should include list of all BZ-Ids in the body of the email</a:t>
            </a:r>
            <a:endParaRPr lang="en-US" sz="2200"/>
          </a:p>
          <a:p>
            <a:endParaRPr lang="en-US" sz="2200"/>
          </a:p>
          <a:p>
            <a:r>
              <a:rPr lang="en-US" sz="2200"/>
              <a:t>A word document </a:t>
            </a:r>
            <a:endParaRPr lang="en-US"/>
          </a:p>
          <a:p>
            <a:pPr lvl="1"/>
            <a:r>
              <a:rPr lang="en-US" sz="1800">
                <a:solidFill>
                  <a:schemeClr val="bg2">
                    <a:lumMod val="50000"/>
                  </a:schemeClr>
                </a:solidFill>
              </a:rPr>
              <a:t>A basic write-up listing which model file applies to which case</a:t>
            </a:r>
          </a:p>
          <a:p>
            <a:pPr lvl="1"/>
            <a:r>
              <a:rPr lang="en-US" sz="1800">
                <a:solidFill>
                  <a:schemeClr val="bg2">
                    <a:lumMod val="50000"/>
                  </a:schemeClr>
                </a:solidFill>
                <a:highlight>
                  <a:srgbClr val="FFFF00"/>
                </a:highlight>
              </a:rPr>
              <a:t>A list of the Large Loads included in the submission with their BZ IDs </a:t>
            </a:r>
          </a:p>
          <a:p>
            <a:pPr lvl="1"/>
            <a:r>
              <a:rPr lang="en-US" sz="1800">
                <a:solidFill>
                  <a:schemeClr val="bg2">
                    <a:lumMod val="50000"/>
                  </a:schemeClr>
                </a:solidFill>
              </a:rPr>
              <a:t>A confirmation that all broken contingencies caused by the topology updates can be removed and replaced with contingencies provided in the submitted CON files</a:t>
            </a:r>
          </a:p>
          <a:p>
            <a:r>
              <a:rPr lang="en-US" sz="2200"/>
              <a:t>For base load in each study year</a:t>
            </a:r>
            <a:endParaRPr lang="en-US" sz="1800">
              <a:solidFill>
                <a:schemeClr val="bg2">
                  <a:lumMod val="50000"/>
                </a:schemeClr>
              </a:solidFill>
            </a:endParaRPr>
          </a:p>
          <a:p>
            <a:pPr lvl="1"/>
            <a:r>
              <a:rPr lang="en-US" sz="1800">
                <a:solidFill>
                  <a:schemeClr val="bg2">
                    <a:lumMod val="50000"/>
                  </a:schemeClr>
                </a:solidFill>
              </a:rPr>
              <a:t>An IDV file with topology updates to add all the Large Loads, if applicable (e.g., “2028_SUM_Base_Load_Topology”)</a:t>
            </a:r>
          </a:p>
          <a:p>
            <a:pPr lvl="1"/>
            <a:r>
              <a:rPr lang="en-US" sz="1800">
                <a:solidFill>
                  <a:schemeClr val="bg2">
                    <a:lumMod val="50000"/>
                  </a:schemeClr>
                </a:solidFill>
              </a:rPr>
              <a:t>An IDV file to add all the load points but set to 0 MW and 0 MVAr instead of the LCP (e.g., “2028_SUM_Base_Load_Load_Point”)</a:t>
            </a:r>
          </a:p>
          <a:p>
            <a:pPr lvl="1"/>
            <a:r>
              <a:rPr lang="en-US" sz="1800">
                <a:solidFill>
                  <a:schemeClr val="bg2">
                    <a:lumMod val="50000"/>
                  </a:schemeClr>
                </a:solidFill>
              </a:rPr>
              <a:t>An IDV file to add any Tier 4 transmission project needed for the LCP that has not already been included in the November 2025 SSWG cases (25SSWG_U1 cases) (e.g., “2028_SUM_Base_Load_Tier_4”)</a:t>
            </a:r>
          </a:p>
          <a:p>
            <a:r>
              <a:rPr lang="en-US" sz="2200"/>
              <a:t>For study load in each study year</a:t>
            </a:r>
          </a:p>
          <a:p>
            <a:pPr lvl="1"/>
            <a:r>
              <a:rPr lang="en-US" sz="1800">
                <a:solidFill>
                  <a:schemeClr val="bg2">
                    <a:lumMod val="50000"/>
                  </a:schemeClr>
                </a:solidFill>
              </a:rPr>
              <a:t>An IDV file with topology updates to add all the Large Loads, if applicable (e.g., “2028_SUM_Study_Load_Topology”)</a:t>
            </a:r>
          </a:p>
          <a:p>
            <a:pPr lvl="1"/>
            <a:r>
              <a:rPr lang="en-US" sz="1800">
                <a:solidFill>
                  <a:schemeClr val="bg2">
                    <a:lumMod val="50000"/>
                  </a:schemeClr>
                </a:solidFill>
              </a:rPr>
              <a:t>An IDV file to add all the load points but set to 0 MW and 0 MVAr instead of the LCP (e.g., “2028_SUM_Study_Load_Load_Point”)</a:t>
            </a:r>
          </a:p>
          <a:p>
            <a:r>
              <a:rPr lang="en-US" sz="2200"/>
              <a:t>CON files associated with any topology changes for each study year, and one CON file should be developed for each contingency category </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77A8285A-FC75-70C2-3DDC-82B8264BB40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81462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F14F6-5F44-EB65-3ABE-4574BA1E430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3C1418-9F0B-9AAB-E494-302EC65D1888}"/>
              </a:ext>
            </a:extLst>
          </p:cNvPr>
          <p:cNvGraphicFramePr>
            <a:graphicFrameLocks noChangeAspect="1"/>
          </p:cNvGraphicFramePr>
          <p:nvPr>
            <p:custDataLst>
              <p:tags r:id="rId1"/>
            </p:custDataLst>
            <p:extLst>
              <p:ext uri="{D42A27DB-BD31-4B8C-83A1-F6EECF244321}">
                <p14:modId xmlns:p14="http://schemas.microsoft.com/office/powerpoint/2010/main" val="1117788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2C3C1418-9F0B-9AAB-E494-302EC65D18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6C3C7AF-4A9D-159C-2E30-938BCB789675}"/>
              </a:ext>
            </a:extLst>
          </p:cNvPr>
          <p:cNvSpPr>
            <a:spLocks noGrp="1"/>
          </p:cNvSpPr>
          <p:nvPr>
            <p:ph type="body" sz="quarter" idx="16"/>
          </p:nvPr>
        </p:nvSpPr>
        <p:spPr>
          <a:xfrm>
            <a:off x="999565" y="1362635"/>
            <a:ext cx="11187714" cy="4495800"/>
          </a:xfrm>
        </p:spPr>
        <p:txBody>
          <a:bodyPr vert="horz" wrap="square" lIns="0" tIns="0" rIns="0" bIns="0" rtlCol="0" anchor="t">
            <a:normAutofit fontScale="40000" lnSpcReduction="20000"/>
          </a:bodyPr>
          <a:lstStyle/>
          <a:p>
            <a:pPr>
              <a:lnSpc>
                <a:spcPct val="110000"/>
              </a:lnSpc>
            </a:pPr>
            <a:r>
              <a:rPr lang="en-US" sz="2600"/>
              <a:t>Please use the following naming convention for your submission (2028 is used as an example below)</a:t>
            </a:r>
          </a:p>
          <a:p>
            <a:pPr lvl="1"/>
            <a:r>
              <a:rPr lang="en-US" sz="1800">
                <a:solidFill>
                  <a:schemeClr val="bg2">
                    <a:lumMod val="50000"/>
                  </a:schemeClr>
                </a:solidFill>
              </a:rPr>
              <a:t>2028_SUM_Base_Load_Topology.IDV</a:t>
            </a:r>
          </a:p>
          <a:p>
            <a:pPr lvl="1"/>
            <a:r>
              <a:rPr lang="en-US" sz="1800">
                <a:solidFill>
                  <a:schemeClr val="bg2">
                    <a:lumMod val="50000"/>
                  </a:schemeClr>
                </a:solidFill>
              </a:rPr>
              <a:t>2028_SUM_Base_Load_Load_Point.IDV </a:t>
            </a:r>
          </a:p>
          <a:p>
            <a:pPr lvl="1"/>
            <a:r>
              <a:rPr lang="en-US" sz="1800">
                <a:solidFill>
                  <a:schemeClr val="bg2">
                    <a:lumMod val="50000"/>
                  </a:schemeClr>
                </a:solidFill>
              </a:rPr>
              <a:t>2028_SUM_Base_Load_Tier_4.IDV</a:t>
            </a:r>
          </a:p>
          <a:p>
            <a:pPr lvl="1"/>
            <a:r>
              <a:rPr lang="en-US" sz="1800">
                <a:solidFill>
                  <a:schemeClr val="bg2">
                    <a:lumMod val="50000"/>
                  </a:schemeClr>
                </a:solidFill>
              </a:rPr>
              <a:t>2028_SUM_Study_Load_Topology.IDV </a:t>
            </a:r>
          </a:p>
          <a:p>
            <a:pPr lvl="1"/>
            <a:r>
              <a:rPr lang="en-US" sz="1800">
                <a:solidFill>
                  <a:schemeClr val="bg2">
                    <a:lumMod val="50000"/>
                  </a:schemeClr>
                </a:solidFill>
              </a:rPr>
              <a:t>2028_SUM_Study_Load_Load_Point.IDV</a:t>
            </a:r>
          </a:p>
          <a:p>
            <a:pPr lvl="1"/>
            <a:r>
              <a:rPr lang="en-US" sz="1800">
                <a:solidFill>
                  <a:schemeClr val="bg2">
                    <a:lumMod val="50000"/>
                  </a:schemeClr>
                </a:solidFill>
              </a:rPr>
              <a:t>2028_SUM_P1.1.CON</a:t>
            </a:r>
          </a:p>
          <a:p>
            <a:pPr lvl="1"/>
            <a:r>
              <a:rPr lang="en-US" sz="1800">
                <a:solidFill>
                  <a:schemeClr val="bg2">
                    <a:lumMod val="50000"/>
                  </a:schemeClr>
                </a:solidFill>
              </a:rPr>
              <a:t>2028_SUM_P1.2.CON</a:t>
            </a:r>
          </a:p>
          <a:p>
            <a:pPr lvl="1"/>
            <a:r>
              <a:rPr lang="en-US" sz="1800">
                <a:solidFill>
                  <a:schemeClr val="bg2">
                    <a:lumMod val="50000"/>
                  </a:schemeClr>
                </a:solidFill>
              </a:rPr>
              <a:t>2028_SUM_P1.3.CON</a:t>
            </a:r>
          </a:p>
          <a:p>
            <a:pPr lvl="1"/>
            <a:r>
              <a:rPr lang="en-US" sz="1800">
                <a:solidFill>
                  <a:schemeClr val="bg2">
                    <a:lumMod val="50000"/>
                  </a:schemeClr>
                </a:solidFill>
              </a:rPr>
              <a:t>2028_SUM_P1.4.CON</a:t>
            </a:r>
          </a:p>
          <a:p>
            <a:pPr lvl="1"/>
            <a:r>
              <a:rPr lang="en-US" sz="1800">
                <a:solidFill>
                  <a:schemeClr val="bg2">
                    <a:lumMod val="50000"/>
                  </a:schemeClr>
                </a:solidFill>
              </a:rPr>
              <a:t>2028_SUM_P2.1.CON</a:t>
            </a:r>
          </a:p>
          <a:p>
            <a:pPr lvl="1"/>
            <a:r>
              <a:rPr lang="en-US" sz="1800">
                <a:solidFill>
                  <a:schemeClr val="bg2">
                    <a:lumMod val="50000"/>
                  </a:schemeClr>
                </a:solidFill>
              </a:rPr>
              <a:t>2028_SUM_P2.2_EHV.CON</a:t>
            </a:r>
            <a:endParaRPr lang="en-US" sz="1800">
              <a:solidFill>
                <a:schemeClr val="bg2">
                  <a:lumMod val="50000"/>
                </a:schemeClr>
              </a:solidFill>
              <a:cs typeface="Arial"/>
            </a:endParaRPr>
          </a:p>
          <a:p>
            <a:pPr lvl="1"/>
            <a:r>
              <a:rPr lang="en-US" sz="1800">
                <a:solidFill>
                  <a:schemeClr val="bg2">
                    <a:lumMod val="50000"/>
                  </a:schemeClr>
                </a:solidFill>
              </a:rPr>
              <a:t>2028_SUM_P2.3_EHV.CON</a:t>
            </a:r>
            <a:endParaRPr lang="en-US" sz="1800">
              <a:solidFill>
                <a:schemeClr val="bg2">
                  <a:lumMod val="50000"/>
                </a:schemeClr>
              </a:solidFill>
              <a:cs typeface="Arial"/>
            </a:endParaRPr>
          </a:p>
          <a:p>
            <a:pPr lvl="1"/>
            <a:r>
              <a:rPr lang="en-US" sz="1800">
                <a:solidFill>
                  <a:schemeClr val="bg2">
                    <a:lumMod val="50000"/>
                  </a:schemeClr>
                </a:solidFill>
              </a:rPr>
              <a:t>2028_SUM_P4.1_EHV.CON</a:t>
            </a:r>
          </a:p>
          <a:p>
            <a:pPr lvl="1"/>
            <a:r>
              <a:rPr lang="en-US" sz="1800">
                <a:solidFill>
                  <a:schemeClr val="bg2">
                    <a:lumMod val="50000"/>
                  </a:schemeClr>
                </a:solidFill>
              </a:rPr>
              <a:t>2028_SUM_P4.2_EHV.CON</a:t>
            </a:r>
          </a:p>
          <a:p>
            <a:pPr lvl="1"/>
            <a:r>
              <a:rPr lang="en-US" sz="1800">
                <a:solidFill>
                  <a:schemeClr val="bg2">
                    <a:lumMod val="50000"/>
                  </a:schemeClr>
                </a:solidFill>
              </a:rPr>
              <a:t>2028_SUM_P4.3_EHV.CON</a:t>
            </a:r>
          </a:p>
          <a:p>
            <a:pPr lvl="1"/>
            <a:r>
              <a:rPr lang="en-US" sz="1800">
                <a:solidFill>
                  <a:schemeClr val="bg2">
                    <a:lumMod val="50000"/>
                  </a:schemeClr>
                </a:solidFill>
              </a:rPr>
              <a:t>2028_SUM_P4.4_EHV.CON</a:t>
            </a:r>
          </a:p>
          <a:p>
            <a:pPr lvl="1"/>
            <a:r>
              <a:rPr lang="en-US" sz="1800">
                <a:solidFill>
                  <a:schemeClr val="bg2">
                    <a:lumMod val="50000"/>
                  </a:schemeClr>
                </a:solidFill>
              </a:rPr>
              <a:t>2028_SUM_P4.5_EHV.CON</a:t>
            </a:r>
          </a:p>
          <a:p>
            <a:pPr lvl="1"/>
            <a:r>
              <a:rPr lang="en-US" sz="1800">
                <a:solidFill>
                  <a:schemeClr val="bg2">
                    <a:lumMod val="50000"/>
                  </a:schemeClr>
                </a:solidFill>
              </a:rPr>
              <a:t>2028_SUM_P5.1_EHV.CON</a:t>
            </a:r>
          </a:p>
          <a:p>
            <a:pPr lvl="1"/>
            <a:r>
              <a:rPr lang="en-US" sz="1800">
                <a:solidFill>
                  <a:schemeClr val="bg2">
                    <a:lumMod val="50000"/>
                  </a:schemeClr>
                </a:solidFill>
              </a:rPr>
              <a:t>2028_SUM_P5.2_EHV.CON</a:t>
            </a:r>
          </a:p>
          <a:p>
            <a:pPr lvl="1"/>
            <a:r>
              <a:rPr lang="en-US" sz="1800">
                <a:solidFill>
                  <a:schemeClr val="bg2">
                    <a:lumMod val="50000"/>
                  </a:schemeClr>
                </a:solidFill>
              </a:rPr>
              <a:t>2028_SUM_P5.3_EHV.CON</a:t>
            </a:r>
          </a:p>
          <a:p>
            <a:pPr lvl="1"/>
            <a:r>
              <a:rPr lang="en-US" sz="1800">
                <a:solidFill>
                  <a:schemeClr val="bg2">
                    <a:lumMod val="50000"/>
                  </a:schemeClr>
                </a:solidFill>
              </a:rPr>
              <a:t>2028_SUM_P5.4_EHV.CON</a:t>
            </a:r>
          </a:p>
          <a:p>
            <a:pPr lvl="1"/>
            <a:r>
              <a:rPr lang="en-US" sz="1800">
                <a:solidFill>
                  <a:schemeClr val="bg2">
                    <a:lumMod val="50000"/>
                  </a:schemeClr>
                </a:solidFill>
              </a:rPr>
              <a:t>2028_SUM_P5.5_EHV.CON</a:t>
            </a:r>
          </a:p>
          <a:p>
            <a:pPr lvl="1"/>
            <a:r>
              <a:rPr lang="en-US" sz="1800">
                <a:solidFill>
                  <a:schemeClr val="bg2">
                    <a:lumMod val="50000"/>
                  </a:schemeClr>
                </a:solidFill>
              </a:rPr>
              <a:t>2028_SUM_P7.1.CON (including P7.1_ERCOT1 category)</a:t>
            </a:r>
          </a:p>
          <a:p>
            <a:pPr lvl="1"/>
            <a:r>
              <a:rPr lang="en-US" sz="1800">
                <a:solidFill>
                  <a:schemeClr val="bg2">
                    <a:lumMod val="50000"/>
                  </a:schemeClr>
                </a:solidFill>
              </a:rPr>
              <a:t>2028_SUM_LL.CON</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079463C2-6B1C-8AE9-DA57-82E5B036D373}"/>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2137311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223D-E82E-6CC9-EEEB-268A50E3A0D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7E4A933-2C20-CC11-731A-CCD2C90CE177}"/>
              </a:ext>
            </a:extLst>
          </p:cNvPr>
          <p:cNvGraphicFramePr>
            <a:graphicFrameLocks noChangeAspect="1"/>
          </p:cNvGraphicFramePr>
          <p:nvPr>
            <p:custDataLst>
              <p:tags r:id="rId1"/>
            </p:custDataLst>
            <p:extLst>
              <p:ext uri="{D42A27DB-BD31-4B8C-83A1-F6EECF244321}">
                <p14:modId xmlns:p14="http://schemas.microsoft.com/office/powerpoint/2010/main" val="1211123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7E4A933-2C20-CC11-731A-CCD2C90CE1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4E8E285-1E11-F9F4-BF27-9AAEC4F0661D}"/>
              </a:ext>
            </a:extLst>
          </p:cNvPr>
          <p:cNvSpPr>
            <a:spLocks noGrp="1"/>
          </p:cNvSpPr>
          <p:nvPr>
            <p:ph type="body" sz="quarter" idx="16"/>
          </p:nvPr>
        </p:nvSpPr>
        <p:spPr/>
        <p:txBody>
          <a:bodyPr>
            <a:normAutofit/>
          </a:bodyPr>
          <a:lstStyle/>
          <a:p>
            <a:r>
              <a:rPr lang="en-US" sz="2200"/>
              <a:t>IDV files submitted for large loads to be included in the Batch Zero Interconnection Study should follow the following general structure and organization.</a:t>
            </a:r>
          </a:p>
          <a:p>
            <a:pPr lvl="1"/>
            <a:r>
              <a:rPr lang="en-US" sz="1800">
                <a:solidFill>
                  <a:schemeClr val="bg2">
                    <a:lumMod val="50000"/>
                  </a:schemeClr>
                </a:solidFill>
              </a:rPr>
              <a:t>For each study year (2028, 2029, 2030, 2031, and 2032), provide the following model files separately for the Large Load eligible for base load and the Large Load eligible for study load and indicate as such in the filename (.e.g., “2028_Sum_Base_Load, 2028_Sum_Study_Load”)</a:t>
            </a:r>
          </a:p>
          <a:p>
            <a:pPr lvl="2">
              <a:buFont typeface="Courier New" panose="02070309020205020404" pitchFamily="49" charset="0"/>
              <a:buChar char="o"/>
            </a:pPr>
            <a:r>
              <a:rPr lang="en-US" sz="1400">
                <a:solidFill>
                  <a:schemeClr val="bg2">
                    <a:lumMod val="50000"/>
                  </a:schemeClr>
                </a:solidFill>
              </a:rPr>
              <a:t>An IDV file with needed topology updates to add all the Large Loads for the study year, if applicable (file name should end with “_Topology”)</a:t>
            </a:r>
          </a:p>
          <a:p>
            <a:pPr lvl="2">
              <a:buFont typeface="Courier New" panose="02070309020205020404" pitchFamily="49" charset="0"/>
              <a:buChar char="o"/>
            </a:pPr>
            <a:r>
              <a:rPr lang="en-US" sz="1400">
                <a:solidFill>
                  <a:schemeClr val="bg2">
                    <a:lumMod val="50000"/>
                  </a:schemeClr>
                </a:solidFill>
              </a:rPr>
              <a:t>An IDV file to add all the load points but set to 0 MW and 0 MVAr instead of the LCP for the study year (file name should end with “_</a:t>
            </a:r>
            <a:r>
              <a:rPr lang="en-US" sz="1400" err="1">
                <a:solidFill>
                  <a:schemeClr val="bg2">
                    <a:lumMod val="50000"/>
                  </a:schemeClr>
                </a:solidFill>
              </a:rPr>
              <a:t>Load_Point</a:t>
            </a:r>
            <a:r>
              <a:rPr lang="en-US" sz="1400">
                <a:solidFill>
                  <a:schemeClr val="bg2">
                    <a:lumMod val="50000"/>
                  </a:schemeClr>
                </a:solidFill>
              </a:rPr>
              <a:t>”). </a:t>
            </a:r>
            <a:r>
              <a:rPr lang="en-US" sz="1400">
                <a:solidFill>
                  <a:schemeClr val="bg2">
                    <a:lumMod val="50000"/>
                  </a:schemeClr>
                </a:solidFill>
                <a:highlight>
                  <a:srgbClr val="FFFF00"/>
                </a:highlight>
              </a:rPr>
              <a:t>If the load point has already been modeled in the posted cases but need to be moved to a new bus, please also disconnect the load point that becomes obsolete besides providing the new load point</a:t>
            </a:r>
          </a:p>
          <a:p>
            <a:pPr lvl="2">
              <a:buFont typeface="Courier New" panose="02070309020205020404" pitchFamily="49" charset="0"/>
              <a:buChar char="o"/>
            </a:pPr>
            <a:r>
              <a:rPr lang="en-US" sz="1400">
                <a:solidFill>
                  <a:schemeClr val="bg2">
                    <a:lumMod val="50000"/>
                  </a:schemeClr>
                </a:solidFill>
              </a:rPr>
              <a:t>An IDV file to add any Tier 4 transmission project needed for the LCP that has not already been included in the November 2025 SSWG cases (25SSWG_U1 cases) for the study year (file name should end with “_Tier_4”)</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each IDV file to indicate the assigned BZ ID for each Large Load </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the base load IDV to indicate the Batch Zero eligibility path</a:t>
            </a:r>
          </a:p>
          <a:p>
            <a:pPr lvl="2">
              <a:buFont typeface="Courier New" panose="02070309020205020404" pitchFamily="49" charset="0"/>
              <a:buChar char="o"/>
            </a:pPr>
            <a:r>
              <a:rPr lang="en-US" sz="1400">
                <a:solidFill>
                  <a:schemeClr val="bg2">
                    <a:lumMod val="50000"/>
                  </a:schemeClr>
                </a:solidFill>
                <a:highlight>
                  <a:srgbClr val="FFFF00"/>
                </a:highlight>
              </a:rPr>
              <a:t>Please include comments in the IDV file related to the Tier 4 project to indicate the TPIT number for the project and the BZ ID for the associated Large Load (base load only)</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42E379F-61C9-A012-8593-8D5CCF09DC32}"/>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73131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6ABE-4654-72FF-4F45-7218F9E5660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3ED19E6-127A-98AF-B590-565D6B78F86B}"/>
              </a:ext>
            </a:extLst>
          </p:cNvPr>
          <p:cNvGraphicFramePr>
            <a:graphicFrameLocks noChangeAspect="1"/>
          </p:cNvGraphicFramePr>
          <p:nvPr>
            <p:custDataLst>
              <p:tags r:id="rId1"/>
            </p:custDataLst>
            <p:extLst>
              <p:ext uri="{D42A27DB-BD31-4B8C-83A1-F6EECF244321}">
                <p14:modId xmlns:p14="http://schemas.microsoft.com/office/powerpoint/2010/main" val="384709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3ED19E6-127A-98AF-B590-565D6B78F8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D9FE25E-BD92-FB3E-A0ED-D67708C9BE5A}"/>
              </a:ext>
            </a:extLst>
          </p:cNvPr>
          <p:cNvSpPr>
            <a:spLocks noGrp="1"/>
          </p:cNvSpPr>
          <p:nvPr>
            <p:ph type="body" sz="quarter" idx="16"/>
          </p:nvPr>
        </p:nvSpPr>
        <p:spPr/>
        <p:txBody>
          <a:bodyPr>
            <a:normAutofit/>
          </a:bodyPr>
          <a:lstStyle/>
          <a:p>
            <a:r>
              <a:rPr lang="en-US" sz="2200"/>
              <a:t>CON files submitted for large loads to be included in the Batch Zero Interconnection Study should follow the following general structure and organization for each study year (2028, 2029, 2030, 2031, and 2032)</a:t>
            </a:r>
          </a:p>
          <a:p>
            <a:pPr lvl="1">
              <a:buFont typeface="Courier New" panose="02070309020205020404" pitchFamily="49" charset="0"/>
              <a:buChar char="o"/>
            </a:pPr>
            <a:r>
              <a:rPr lang="en-US" sz="1800">
                <a:solidFill>
                  <a:schemeClr val="bg2">
                    <a:lumMod val="50000"/>
                  </a:schemeClr>
                </a:solidFill>
              </a:rPr>
              <a:t>Applicable contingency categories: P1, P2.1, P7, P2.2(EHV), P2.3(EHV), P4.1(EHV), P4.2(EHV), P4.3(EHV), P4.4(EHV), P4.5(EHV), and P5(EHV), Planning Guide 4.1.1.2(1)(c) Large Load contingencies</a:t>
            </a:r>
          </a:p>
          <a:p>
            <a:pPr lvl="1">
              <a:buFont typeface="Courier New" panose="02070309020205020404" pitchFamily="49" charset="0"/>
              <a:buChar char="o"/>
            </a:pPr>
            <a:r>
              <a:rPr lang="en-US" sz="1800">
                <a:solidFill>
                  <a:schemeClr val="bg2">
                    <a:lumMod val="50000"/>
                  </a:schemeClr>
                </a:solidFill>
              </a:rPr>
              <a:t>Use one CON file for each contingency category with the name starting with the contingency category (e.g., “P1.1.CON”, “P2.2_EHV.CON”, “LL.CON”)</a:t>
            </a:r>
          </a:p>
          <a:p>
            <a:pPr lvl="1">
              <a:buFont typeface="Courier New" panose="02070309020205020404" pitchFamily="49" charset="0"/>
              <a:buChar char="o"/>
            </a:pPr>
            <a:r>
              <a:rPr lang="en-US" sz="1800">
                <a:solidFill>
                  <a:schemeClr val="bg2">
                    <a:lumMod val="50000"/>
                  </a:schemeClr>
                </a:solidFill>
              </a:rPr>
              <a:t>These should include not only new contingencies, but also corrections to existing contingencies that would be broken by new Large Load or Tier 4 model changes. </a:t>
            </a:r>
            <a:r>
              <a:rPr lang="en-US" sz="1800" u="sng">
                <a:solidFill>
                  <a:schemeClr val="bg2">
                    <a:lumMod val="50000"/>
                  </a:schemeClr>
                </a:solidFill>
              </a:rPr>
              <a:t>Contingency edits should be comprehensive of all changes made. For example, if two loads cut into the same line, all update files should reflect both cut-ins together</a:t>
            </a:r>
            <a:r>
              <a:rPr lang="en-US" sz="1800">
                <a:solidFill>
                  <a:schemeClr val="bg2">
                    <a:lumMod val="50000"/>
                  </a:schemeClr>
                </a:solidFill>
              </a:rPr>
              <a:t>.</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AF5F1EA7-DF5F-AE2D-6F08-79DFC925779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635269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0D82B87-08D1-A7F6-80A1-E89834393198}"/>
              </a:ext>
            </a:extLst>
          </p:cNvPr>
          <p:cNvGraphicFramePr>
            <a:graphicFrameLocks noChangeAspect="1"/>
          </p:cNvGraphicFramePr>
          <p:nvPr>
            <p:custDataLst>
              <p:tags r:id="rId1"/>
            </p:custDataLst>
            <p:extLst>
              <p:ext uri="{D42A27DB-BD31-4B8C-83A1-F6EECF244321}">
                <p14:modId xmlns:p14="http://schemas.microsoft.com/office/powerpoint/2010/main" val="212890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50D82B87-08D1-A7F6-80A1-E898343931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116FB51-3737-056C-0F47-5D669348DDC9}"/>
              </a:ext>
            </a:extLst>
          </p:cNvPr>
          <p:cNvSpPr>
            <a:spLocks noGrp="1"/>
          </p:cNvSpPr>
          <p:nvPr>
            <p:ph type="title"/>
          </p:nvPr>
        </p:nvSpPr>
        <p:spPr>
          <a:xfrm>
            <a:off x="1257300" y="457200"/>
            <a:ext cx="10401300" cy="332399"/>
          </a:xfrm>
        </p:spPr>
        <p:txBody>
          <a:bodyPr vert="horz">
            <a:spAutoFit/>
          </a:bodyPr>
          <a:lstStyle/>
          <a:p>
            <a:r>
              <a:rPr lang="en-US"/>
              <a:t>June 23 Market Notice for Batch Zero Process</a:t>
            </a:r>
          </a:p>
        </p:txBody>
      </p:sp>
      <p:sp>
        <p:nvSpPr>
          <p:cNvPr id="3" name="Slide Number Placeholder 4">
            <a:extLst>
              <a:ext uri="{FF2B5EF4-FFF2-40B4-BE49-F238E27FC236}">
                <a16:creationId xmlns:a16="http://schemas.microsoft.com/office/drawing/2014/main" id="{63B32B62-6DB3-8BF2-34A0-7014C64F8289}"/>
              </a:ext>
            </a:extLst>
          </p:cNvPr>
          <p:cNvSpPr>
            <a:spLocks noGrp="1"/>
          </p:cNvSpPr>
          <p:nvPr>
            <p:ph type="sldNum" sz="quarter" idx="12"/>
          </p:nvPr>
        </p:nvSpPr>
        <p:spPr/>
        <p:txBody>
          <a:bodyPr/>
          <a:lstStyle/>
          <a:p>
            <a:fld id="{BCDE79FB-97BA-492B-8D57-F1373F9ADA95}" type="slidenum">
              <a:rPr lang="en-US" smtClean="0"/>
              <a:t>34</a:t>
            </a:fld>
            <a:endParaRPr lang="en-US"/>
          </a:p>
        </p:txBody>
      </p:sp>
      <p:pic>
        <p:nvPicPr>
          <p:cNvPr id="10" name="Picture 9">
            <a:extLst>
              <a:ext uri="{FF2B5EF4-FFF2-40B4-BE49-F238E27FC236}">
                <a16:creationId xmlns:a16="http://schemas.microsoft.com/office/drawing/2014/main" id="{92F8984F-7676-D614-96F4-98136044A5E8}"/>
              </a:ext>
            </a:extLst>
          </p:cNvPr>
          <p:cNvPicPr>
            <a:picLocks noChangeAspect="1"/>
          </p:cNvPicPr>
          <p:nvPr/>
        </p:nvPicPr>
        <p:blipFill>
          <a:blip r:embed="rId6"/>
          <a:stretch>
            <a:fillRect/>
          </a:stretch>
        </p:blipFill>
        <p:spPr>
          <a:xfrm>
            <a:off x="95442" y="1393372"/>
            <a:ext cx="11823868" cy="4484914"/>
          </a:xfrm>
          <a:prstGeom prst="rect">
            <a:avLst/>
          </a:prstGeom>
        </p:spPr>
      </p:pic>
      <p:sp>
        <p:nvSpPr>
          <p:cNvPr id="11" name="5. Source">
            <a:extLst>
              <a:ext uri="{FF2B5EF4-FFF2-40B4-BE49-F238E27FC236}">
                <a16:creationId xmlns:a16="http://schemas.microsoft.com/office/drawing/2014/main" id="{32454978-6CD3-E1FA-0AB1-99670323E919}"/>
              </a:ext>
            </a:extLst>
          </p:cNvPr>
          <p:cNvSpPr txBox="1"/>
          <p:nvPr>
            <p:custDataLst>
              <p:tags r:id="rId2"/>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a:t>
            </a:r>
            <a:r>
              <a:rPr lang="en-US" sz="900"/>
              <a:t>ERCOT Market Notice Archives, </a:t>
            </a:r>
            <a:r>
              <a:rPr lang="en-US" sz="900">
                <a:hlinkClick r:id="rId7"/>
              </a:rPr>
              <a:t>M-B062326-01 Implementation of the Batch Zero Process (PGRR145/NPRR1325)</a:t>
            </a:r>
            <a:endParaRPr lang="en-US" sz="900"/>
          </a:p>
        </p:txBody>
      </p:sp>
    </p:spTree>
    <p:extLst>
      <p:ext uri="{BB962C8B-B14F-4D97-AF65-F5344CB8AC3E}">
        <p14:creationId xmlns:p14="http://schemas.microsoft.com/office/powerpoint/2010/main" val="1182057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323910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ERCOT Affiliate Attestation Form</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35</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585049"/>
            <a:chOff x="7922396" y="1544142"/>
            <a:chExt cx="3736204" cy="1585049"/>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58504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Project/Affiliate identification information</a:t>
              </a:r>
            </a:p>
            <a:p>
              <a:pPr>
                <a:buNone/>
              </a:pPr>
              <a:r>
                <a:rPr lang="en-US" sz="1400"/>
                <a:t>Captures the Designated ILLE, Large Load facility, interconnecting TSP/DSP, and affiliate information needed to establish the affiliate supporting the Batch Zero submission</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304502"/>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Requirements supported by Affiliate</a:t>
              </a:r>
            </a:p>
            <a:p>
              <a:pPr>
                <a:buNone/>
              </a:pPr>
              <a:r>
                <a:rPr lang="en-US" sz="1400"/>
                <a:t>Identifies the applicable Planning Guide eligibility pathway and the specific eligibility requirements and supporting documentation the affiliate is satisfying on behalf of the Designated ILLE</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Basis for Affiliate Status</a:t>
              </a:r>
            </a:p>
            <a:p>
              <a:pPr>
                <a:buNone/>
              </a:pPr>
              <a:r>
                <a:rPr lang="en-US" sz="1400"/>
                <a:t>Documents the ownership or control relationship between the Designated ILLE and affiliate based on the affiliate criteria in </a:t>
              </a:r>
              <a:r>
                <a:rPr lang="en-US" sz="1400" b="1"/>
                <a:t>16 Tex. Admin. Code § 25.5(3)(A)–(E)</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ERCOT Large Load Integration webpage – ERCOT Affiliate Attestation Form</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648349"/>
            <a:ext cx="3161676" cy="19548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pic>
        <p:nvPicPr>
          <p:cNvPr id="14" name="Picture 13">
            <a:extLst>
              <a:ext uri="{FF2B5EF4-FFF2-40B4-BE49-F238E27FC236}">
                <a16:creationId xmlns:a16="http://schemas.microsoft.com/office/drawing/2014/main" id="{15CABC12-3478-9F57-1E76-27DEC43C318B}"/>
              </a:ext>
            </a:extLst>
          </p:cNvPr>
          <p:cNvPicPr>
            <a:picLocks noChangeAspect="1"/>
          </p:cNvPicPr>
          <p:nvPr/>
        </p:nvPicPr>
        <p:blipFill>
          <a:blip r:embed="rId17"/>
          <a:stretch>
            <a:fillRect/>
          </a:stretch>
        </p:blipFill>
        <p:spPr>
          <a:xfrm>
            <a:off x="498917" y="1460551"/>
            <a:ext cx="3230675" cy="3688239"/>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498917" y="3080726"/>
            <a:ext cx="3223061" cy="21348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5"/>
            </p:custDataLst>
          </p:nvPr>
        </p:nvSpPr>
        <p:spPr>
          <a:xfrm>
            <a:off x="351633"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31" name="Picture 30">
            <a:extLst>
              <a:ext uri="{FF2B5EF4-FFF2-40B4-BE49-F238E27FC236}">
                <a16:creationId xmlns:a16="http://schemas.microsoft.com/office/drawing/2014/main" id="{15D38018-C731-0429-2A37-D1F3BE4BF56B}"/>
              </a:ext>
            </a:extLst>
          </p:cNvPr>
          <p:cNvPicPr>
            <a:picLocks noChangeAspect="1"/>
          </p:cNvPicPr>
          <p:nvPr/>
        </p:nvPicPr>
        <p:blipFill>
          <a:blip r:embed="rId18"/>
          <a:stretch>
            <a:fillRect/>
          </a:stretch>
        </p:blipFill>
        <p:spPr>
          <a:xfrm>
            <a:off x="3982134" y="1689908"/>
            <a:ext cx="3116646" cy="235396"/>
          </a:xfrm>
          <a:prstGeom prst="rect">
            <a:avLst/>
          </a:prstGeom>
        </p:spPr>
      </p:pic>
      <p:pic>
        <p:nvPicPr>
          <p:cNvPr id="37" name="Picture 36">
            <a:extLst>
              <a:ext uri="{FF2B5EF4-FFF2-40B4-BE49-F238E27FC236}">
                <a16:creationId xmlns:a16="http://schemas.microsoft.com/office/drawing/2014/main" id="{8F75E423-24A3-F59B-F298-B5E36FC4D381}"/>
              </a:ext>
            </a:extLst>
          </p:cNvPr>
          <p:cNvPicPr>
            <a:picLocks noChangeAspect="1"/>
          </p:cNvPicPr>
          <p:nvPr/>
        </p:nvPicPr>
        <p:blipFill>
          <a:blip r:embed="rId19"/>
          <a:stretch>
            <a:fillRect/>
          </a:stretch>
        </p:blipFill>
        <p:spPr>
          <a:xfrm>
            <a:off x="3982134" y="1911713"/>
            <a:ext cx="2913238" cy="1488383"/>
          </a:xfrm>
          <a:prstGeom prst="rect">
            <a:avLst/>
          </a:prstGeom>
        </p:spPr>
      </p:pic>
      <p:pic>
        <p:nvPicPr>
          <p:cNvPr id="39" name="Picture 38">
            <a:extLst>
              <a:ext uri="{FF2B5EF4-FFF2-40B4-BE49-F238E27FC236}">
                <a16:creationId xmlns:a16="http://schemas.microsoft.com/office/drawing/2014/main" id="{ECF210C2-2EAC-3FE1-5063-0AB3E121B7AC}"/>
              </a:ext>
            </a:extLst>
          </p:cNvPr>
          <p:cNvPicPr>
            <a:picLocks noChangeAspect="1"/>
          </p:cNvPicPr>
          <p:nvPr/>
        </p:nvPicPr>
        <p:blipFill>
          <a:blip r:embed="rId20"/>
          <a:stretch>
            <a:fillRect/>
          </a:stretch>
        </p:blipFill>
        <p:spPr>
          <a:xfrm>
            <a:off x="4001318" y="3739999"/>
            <a:ext cx="3003662" cy="1855737"/>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4" y="1597712"/>
            <a:ext cx="3161676" cy="180238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6"/>
            </p:custDataLst>
          </p:nvPr>
        </p:nvSpPr>
        <p:spPr>
          <a:xfrm>
            <a:off x="3721978" y="142527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5" name="TrackerNumBlue 4">
            <a:extLst>
              <a:ext uri="{FF2B5EF4-FFF2-40B4-BE49-F238E27FC236}">
                <a16:creationId xmlns:a16="http://schemas.microsoft.com/office/drawing/2014/main" id="{A71FB0C9-50CF-5794-363B-4EB853EF8012}"/>
              </a:ext>
            </a:extLst>
          </p:cNvPr>
          <p:cNvSpPr/>
          <p:nvPr>
            <p:custDataLst>
              <p:tags r:id="rId7"/>
            </p:custDataLst>
          </p:nvPr>
        </p:nvSpPr>
        <p:spPr>
          <a:xfrm>
            <a:off x="3721978" y="347537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6" name="Rectangle 5">
            <a:extLst>
              <a:ext uri="{FF2B5EF4-FFF2-40B4-BE49-F238E27FC236}">
                <a16:creationId xmlns:a16="http://schemas.microsoft.com/office/drawing/2014/main" id="{97AF88D9-FD85-35C2-7D97-29AF60A86868}"/>
              </a:ext>
            </a:extLst>
          </p:cNvPr>
          <p:cNvSpPr/>
          <p:nvPr/>
        </p:nvSpPr>
        <p:spPr>
          <a:xfrm>
            <a:off x="601594" y="5708088"/>
            <a:ext cx="6527212" cy="616170"/>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An ILLE may satisfy one or more eligibility criteria through the actions of a non-affiliated entity</a:t>
            </a:r>
            <a:r>
              <a:rPr lang="en-US" sz="1200">
                <a:solidFill>
                  <a:schemeClr val="tx1"/>
                </a:solidFill>
              </a:rPr>
              <a:t> that has been designated by the ILLE to perform such actions as the ILLE’s agent under a contractual arrangement</a:t>
            </a:r>
            <a:r>
              <a:rPr lang="en-US" sz="1200" baseline="30000">
                <a:solidFill>
                  <a:schemeClr val="tx1"/>
                </a:solidFill>
              </a:rPr>
              <a:t>1</a:t>
            </a:r>
            <a:endParaRPr lang="en-US" sz="1200">
              <a:solidFill>
                <a:schemeClr val="tx1"/>
              </a:solidFill>
            </a:endParaRPr>
          </a:p>
        </p:txBody>
      </p:sp>
      <p:sp>
        <p:nvSpPr>
          <p:cNvPr id="9" name="5. Source">
            <a:extLst>
              <a:ext uri="{FF2B5EF4-FFF2-40B4-BE49-F238E27FC236}">
                <a16:creationId xmlns:a16="http://schemas.microsoft.com/office/drawing/2014/main" id="{5FDBAB19-0374-27B1-A012-8F27D0BD71B8}"/>
              </a:ext>
            </a:extLst>
          </p:cNvPr>
          <p:cNvSpPr txBox="1"/>
          <p:nvPr>
            <p:custDataLst>
              <p:tags r:id="rId8"/>
            </p:custDataLst>
          </p:nvPr>
        </p:nvSpPr>
        <p:spPr>
          <a:xfrm>
            <a:off x="601594" y="6436609"/>
            <a:ext cx="10797949" cy="138499"/>
          </a:xfrm>
          <a:prstGeom prst="rect">
            <a:avLst/>
          </a:prstGeom>
          <a:noFill/>
        </p:spPr>
        <p:txBody>
          <a:bodyPr vert="horz" wrap="square" lIns="0" tIns="0" rIns="0" bIns="0" rtlCol="0" anchor="b" anchorCtr="0">
            <a:spAutoFit/>
          </a:bodyPr>
          <a:lstStyle/>
          <a:p>
            <a:r>
              <a:rPr lang="fr-FR" sz="900"/>
              <a:t>1. </a:t>
            </a:r>
            <a:r>
              <a:rPr lang="en-US" sz="900"/>
              <a:t>The ILLE is not required to provide a copy of the contract as part of its submission package to its Interconnecting TSP or DSP, but the ILLE must provide a copy if ERCOT requests it</a:t>
            </a:r>
          </a:p>
        </p:txBody>
      </p:sp>
    </p:spTree>
    <p:extLst>
      <p:ext uri="{BB962C8B-B14F-4D97-AF65-F5344CB8AC3E}">
        <p14:creationId xmlns:p14="http://schemas.microsoft.com/office/powerpoint/2010/main" val="3577198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36</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ERCOT cannot guarantee a new or updated study report submitted after May 28, 2026 will be reviewed by July 10.</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37</a:t>
            </a:fld>
            <a:endParaRPr lang="en-US"/>
          </a:p>
        </p:txBody>
      </p:sp>
    </p:spTree>
    <p:extLst>
      <p:ext uri="{BB962C8B-B14F-4D97-AF65-F5344CB8AC3E}">
        <p14:creationId xmlns:p14="http://schemas.microsoft.com/office/powerpoint/2010/main" val="399272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38</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1132302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39</a:t>
            </a:fld>
            <a:endParaRPr lang="en-US"/>
          </a:p>
        </p:txBody>
      </p:sp>
    </p:spTree>
    <p:extLst>
      <p:ext uri="{BB962C8B-B14F-4D97-AF65-F5344CB8AC3E}">
        <p14:creationId xmlns:p14="http://schemas.microsoft.com/office/powerpoint/2010/main" val="3099993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4EB7-7252-8EC3-CA2F-E78B481DD2C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E0BE4C6-5F62-7095-E2D3-F244D28D4669}"/>
              </a:ext>
            </a:extLst>
          </p:cNvPr>
          <p:cNvGraphicFramePr>
            <a:graphicFrameLocks noChangeAspect="1"/>
          </p:cNvGraphicFramePr>
          <p:nvPr>
            <p:custDataLst>
              <p:tags r:id="rId1"/>
            </p:custDataLst>
            <p:extLst>
              <p:ext uri="{D42A27DB-BD31-4B8C-83A1-F6EECF244321}">
                <p14:modId xmlns:p14="http://schemas.microsoft.com/office/powerpoint/2010/main" val="1559118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2E0BE4C6-5F62-7095-E2D3-F244D28D46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6EAD44E4-A987-0630-E7EE-ADF80253DAB9}"/>
              </a:ext>
            </a:extLst>
          </p:cNvPr>
          <p:cNvSpPr>
            <a:spLocks noGrp="1"/>
          </p:cNvSpPr>
          <p:nvPr>
            <p:ph type="title"/>
          </p:nvPr>
        </p:nvSpPr>
        <p:spPr>
          <a:xfrm>
            <a:off x="1257300" y="160867"/>
            <a:ext cx="10401300" cy="664797"/>
          </a:xfrm>
        </p:spPr>
        <p:txBody>
          <a:bodyPr vert="horz">
            <a:spAutoFit/>
          </a:bodyPr>
          <a:lstStyle/>
          <a:p>
            <a:r>
              <a:rPr lang="en-US">
                <a:solidFill>
                  <a:srgbClr val="171A1C"/>
                </a:solidFill>
              </a:rPr>
              <a:t>Market Notice: Partial Implementation Details of PGRR145/NPRR1325, Batch Zero Process for Large Load Interconnections</a:t>
            </a:r>
            <a:endParaRPr lang="en-US"/>
          </a:p>
        </p:txBody>
      </p:sp>
      <p:sp>
        <p:nvSpPr>
          <p:cNvPr id="3" name="Slide Number Placeholder 4">
            <a:extLst>
              <a:ext uri="{FF2B5EF4-FFF2-40B4-BE49-F238E27FC236}">
                <a16:creationId xmlns:a16="http://schemas.microsoft.com/office/drawing/2014/main" id="{BB7F95EB-CB56-9665-82D4-BFBB816C2778}"/>
              </a:ext>
            </a:extLst>
          </p:cNvPr>
          <p:cNvSpPr>
            <a:spLocks noGrp="1"/>
          </p:cNvSpPr>
          <p:nvPr>
            <p:ph type="sldNum" sz="quarter" idx="12"/>
          </p:nvPr>
        </p:nvSpPr>
        <p:spPr/>
        <p:txBody>
          <a:bodyPr/>
          <a:lstStyle/>
          <a:p>
            <a:fld id="{BCDE79FB-97BA-492B-8D57-F1373F9ADA95}" type="slidenum">
              <a:rPr lang="en-US" smtClean="0"/>
              <a:t>4</a:t>
            </a:fld>
            <a:endParaRPr lang="en-US"/>
          </a:p>
        </p:txBody>
      </p:sp>
      <p:sp>
        <p:nvSpPr>
          <p:cNvPr id="11" name="5. Source">
            <a:extLst>
              <a:ext uri="{FF2B5EF4-FFF2-40B4-BE49-F238E27FC236}">
                <a16:creationId xmlns:a16="http://schemas.microsoft.com/office/drawing/2014/main" id="{017FF887-14C7-1CED-EF3A-A63B47FAD55B}"/>
              </a:ext>
            </a:extLst>
          </p:cNvPr>
          <p:cNvSpPr txBox="1"/>
          <p:nvPr>
            <p:custDataLst>
              <p:tags r:id="rId2"/>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a:t>
            </a:r>
            <a:r>
              <a:rPr lang="en-US" sz="900"/>
              <a:t>ERCOT Market Notice Archives, </a:t>
            </a:r>
            <a:r>
              <a:rPr lang="en-US" sz="900">
                <a:hlinkClick r:id="rId6"/>
              </a:rPr>
              <a:t>https://www.ercot.com/services/comm/mkt_notices/M-B063026-01)</a:t>
            </a:r>
            <a:endParaRPr lang="en-US" sz="900"/>
          </a:p>
        </p:txBody>
      </p:sp>
      <p:sp>
        <p:nvSpPr>
          <p:cNvPr id="5" name="Rectangle 4">
            <a:extLst>
              <a:ext uri="{FF2B5EF4-FFF2-40B4-BE49-F238E27FC236}">
                <a16:creationId xmlns:a16="http://schemas.microsoft.com/office/drawing/2014/main" id="{7E3B4CA4-976F-1AC2-68E4-05AB3BA0D15C}"/>
              </a:ext>
            </a:extLst>
          </p:cNvPr>
          <p:cNvSpPr/>
          <p:nvPr/>
        </p:nvSpPr>
        <p:spPr>
          <a:xfrm>
            <a:off x="269106" y="920270"/>
            <a:ext cx="11658600" cy="5586145"/>
          </a:xfrm>
          <a:prstGeom prst="rect">
            <a:avLst/>
          </a:prstGeom>
          <a:noFill/>
        </p:spPr>
        <p:txBody>
          <a:bodyPr wrap="square" lIns="91440" tIns="45720" rIns="91440" bIns="45720">
            <a:spAutoFit/>
          </a:bodyPr>
          <a:lstStyle/>
          <a:p>
            <a:r>
              <a:rPr lang="en-US" sz="1050" b="1"/>
              <a:t>NOTICE DATE:</a:t>
            </a:r>
            <a:r>
              <a:rPr lang="en-US" sz="1050"/>
              <a:t> June 30, 2026</a:t>
            </a:r>
          </a:p>
          <a:p>
            <a:r>
              <a:rPr lang="en-US" sz="1050" b="1"/>
              <a:t>NOTICE TYPE:</a:t>
            </a:r>
            <a:r>
              <a:rPr lang="en-US" sz="1050"/>
              <a:t> M-B063026-01 PGRR</a:t>
            </a:r>
            <a:endParaRPr lang="en-US" sz="1050" b="1"/>
          </a:p>
          <a:p>
            <a:r>
              <a:rPr lang="en-US" sz="1050" b="1"/>
              <a:t>SHORT DESCRIPTION:</a:t>
            </a:r>
            <a:r>
              <a:rPr lang="en-US" sz="1050"/>
              <a:t> Partial Implementation Details of PGRR145/NPRR1325, Batch Zero Process for Large Load Interconnections</a:t>
            </a:r>
            <a:endParaRPr lang="en-US" sz="1050" b="1"/>
          </a:p>
          <a:p>
            <a:r>
              <a:rPr lang="en-US" sz="1050" b="1"/>
              <a:t>INTENDED AUDIENCE:</a:t>
            </a:r>
            <a:r>
              <a:rPr lang="en-US" sz="1050"/>
              <a:t> All Market Participants</a:t>
            </a:r>
          </a:p>
          <a:p>
            <a:r>
              <a:rPr lang="en-US" sz="1050" b="1"/>
              <a:t>DAYS AFFECTED:</a:t>
            </a:r>
            <a:r>
              <a:rPr lang="en-US" sz="1050"/>
              <a:t> July 11, 2026</a:t>
            </a:r>
            <a:endParaRPr lang="en-US" sz="1050" b="1"/>
          </a:p>
          <a:p>
            <a:endParaRPr lang="en-US" sz="1050" b="1"/>
          </a:p>
          <a:p>
            <a:r>
              <a:rPr lang="en-US" sz="1050" b="1"/>
              <a:t>LONG DESCRIPTION:</a:t>
            </a:r>
            <a:r>
              <a:rPr lang="en-US" sz="1050"/>
              <a:t> On July 11, 2026, Planning Guide language associated with Planning Guide Revision Request (PGRR) </a:t>
            </a:r>
            <a:r>
              <a:rPr lang="en-US" sz="1050" u="sng">
                <a:hlinkClick r:id="rId7"/>
              </a:rPr>
              <a:t>145</a:t>
            </a:r>
            <a:r>
              <a:rPr lang="en-US" sz="1050"/>
              <a:t>, Batch Zero Process for Large Load Interconnections, and Protocol language associated with Nodal Protocol Revision Request (NPRR) </a:t>
            </a:r>
            <a:r>
              <a:rPr lang="en-US" sz="1050" u="sng">
                <a:hlinkClick r:id="rId8"/>
              </a:rPr>
              <a:t>1325</a:t>
            </a:r>
            <a:r>
              <a:rPr lang="en-US" sz="1050"/>
              <a:t>, Related to PGRR145, Batch Zero Process for Large Load Interconnections, will be partially implemented. </a:t>
            </a:r>
          </a:p>
          <a:p>
            <a:endParaRPr lang="en-US" sz="1050" u="sng">
              <a:hlinkClick r:id="rId9"/>
            </a:endParaRPr>
          </a:p>
          <a:p>
            <a:r>
              <a:rPr lang="en-US" sz="1050" u="sng">
                <a:hlinkClick r:id="rId9"/>
              </a:rPr>
              <a:t>PGRR145</a:t>
            </a:r>
            <a:r>
              <a:rPr lang="en-US" sz="1050"/>
              <a:t> and the related </a:t>
            </a:r>
            <a:r>
              <a:rPr lang="en-US" sz="1050" u="sng">
                <a:hlinkClick r:id="rId8"/>
              </a:rPr>
              <a:t>NPRR1325</a:t>
            </a:r>
            <a:r>
              <a:rPr lang="en-US" sz="1050"/>
              <a:t> implement the Batch Zero Process.</a:t>
            </a:r>
          </a:p>
          <a:p>
            <a:r>
              <a:rPr lang="en-US" sz="1050"/>
              <a:t>The Batch Zero Process is a transitional interconnection study process ERCOT will use to evaluate, on a system-wide basis, the reliability impacts of Large Load interconnection requests that meet certain study maturity and commitment criteria.  Batch Zero is necessary as ERCOT intends to transition the Large Load interconnection process from an individual study-based approach to a batch study-based approach that allocates available transmission capacity for studied and committed Large Loads and, to the extent feasible, results in an actionable transmission plan. </a:t>
            </a:r>
          </a:p>
          <a:p>
            <a:endParaRPr lang="en-US" sz="1050"/>
          </a:p>
          <a:p>
            <a:r>
              <a:rPr lang="en-US" sz="1050"/>
              <a:t>ERCOT posted on the </a:t>
            </a:r>
            <a:r>
              <a:rPr lang="en-US" sz="1050" u="sng">
                <a:hlinkClick r:id="rId10"/>
              </a:rPr>
              <a:t>Large Load Integration page</a:t>
            </a:r>
            <a:r>
              <a:rPr lang="en-US" sz="1050"/>
              <a:t> forms the Interconnecting Large Load Entities (ILLEs) and Interconnecting Distribution Service Providers (DSPs) and Transmission Service Providers (TSPs) must use as part of the Batch Zero Process.  ERCOT is posting additional materials to assist stakeholders in preparing for the Batch Zero Process.</a:t>
            </a:r>
          </a:p>
          <a:p>
            <a:r>
              <a:rPr lang="en-US" sz="1050"/>
              <a:t>Specifically, all Protocol and Planning Guide language, with the exception of the following sections, will be implemented:</a:t>
            </a:r>
          </a:p>
          <a:p>
            <a:pPr marL="628650" lvl="1" indent="-171450">
              <a:buFont typeface="Arial" panose="020B0604020202020204" pitchFamily="34" charset="0"/>
              <a:buChar char="•"/>
            </a:pPr>
            <a:r>
              <a:rPr lang="en-US" sz="1050"/>
              <a:t>Protocol Section 4.4.9.4, Mitigated Offer Cap, Mitigated Offer Floor, and Adjusted Bid Caps</a:t>
            </a:r>
          </a:p>
          <a:p>
            <a:pPr marL="628650" lvl="1" indent="-171450">
              <a:buFont typeface="Arial" panose="020B0604020202020204" pitchFamily="34" charset="0"/>
              <a:buChar char="•"/>
            </a:pPr>
            <a:r>
              <a:rPr lang="en-US" sz="1050"/>
              <a:t>Protocol Section 4.4.9.4.4, Adjusted Bid Caps</a:t>
            </a:r>
          </a:p>
          <a:p>
            <a:pPr marL="628650" lvl="1" indent="-171450">
              <a:buFont typeface="Arial" panose="020B0604020202020204" pitchFamily="34" charset="0"/>
              <a:buChar char="•"/>
            </a:pPr>
            <a:r>
              <a:rPr lang="en-US" sz="1050"/>
              <a:t>Paragraph (1) of Protocol Section 6.5.7.3, Security Constrained Economic Dispatch</a:t>
            </a:r>
          </a:p>
          <a:p>
            <a:pPr marL="628650" lvl="1" indent="-171450">
              <a:buFont typeface="Arial" panose="020B0604020202020204" pitchFamily="34" charset="0"/>
              <a:buChar char="•"/>
            </a:pPr>
            <a:r>
              <a:rPr lang="en-US" sz="1050"/>
              <a:t>Paragraph (14)(b)(iv) of Protocol Section 6.5.7.3</a:t>
            </a:r>
          </a:p>
          <a:p>
            <a:pPr marL="628650" lvl="1" indent="-171450">
              <a:buFont typeface="Arial" panose="020B0604020202020204" pitchFamily="34" charset="0"/>
              <a:buChar char="•"/>
            </a:pPr>
            <a:r>
              <a:rPr lang="en-US" sz="1050"/>
              <a:t>Protocol Section 6.5.7.11, Provisional Controllable Load Resource (PCLR) Ramp Rate Requirements</a:t>
            </a:r>
          </a:p>
          <a:p>
            <a:pPr marL="628650" lvl="1" indent="-171450">
              <a:buFont typeface="Arial" panose="020B0604020202020204" pitchFamily="34" charset="0"/>
              <a:buChar char="•"/>
            </a:pPr>
            <a:r>
              <a:rPr lang="en-US" sz="1050"/>
              <a:t>Paragraphs (2) and (3) of Planning Guide Section 9.6.1, Additional Energization and Operation Requirements for Provisional Controllable Load Resources (PCLRs)</a:t>
            </a:r>
          </a:p>
          <a:p>
            <a:endParaRPr lang="en-US" sz="1050"/>
          </a:p>
          <a:p>
            <a:r>
              <a:rPr lang="en-US" sz="1050"/>
              <a:t>The remaining unimplemented portions of </a:t>
            </a:r>
            <a:r>
              <a:rPr lang="en-US" sz="1050" u="sng">
                <a:hlinkClick r:id="rId9"/>
              </a:rPr>
              <a:t>PGRR145</a:t>
            </a:r>
            <a:r>
              <a:rPr lang="en-US" sz="1050"/>
              <a:t> and </a:t>
            </a:r>
            <a:r>
              <a:rPr lang="en-US" sz="1050" u="sng">
                <a:hlinkClick r:id="rId8"/>
              </a:rPr>
              <a:t>NPRR1325</a:t>
            </a:r>
            <a:r>
              <a:rPr lang="en-US" sz="1050"/>
              <a:t> will be implemented at a later date. </a:t>
            </a:r>
          </a:p>
          <a:p>
            <a:endParaRPr lang="en-US" sz="1050" b="1"/>
          </a:p>
          <a:p>
            <a:r>
              <a:rPr lang="en-US" sz="1050" b="1"/>
              <a:t>ADDITIONAL INFORMATION: </a:t>
            </a:r>
            <a:r>
              <a:rPr lang="en-US" sz="1050"/>
              <a:t>In accordance with Protocol Section 21.6, Nodal Protocol Revision Implementation, and Planning Guide Section 1.2.5, Planning Guide Revision Implementation, ERCOT provides notice as soon as practicable but no later than ten days prior to implementation.</a:t>
            </a:r>
          </a:p>
          <a:p>
            <a:r>
              <a:rPr lang="en-US" sz="1050" u="sng">
                <a:hlinkClick r:id="rId9"/>
              </a:rPr>
              <a:t>PGRR145</a:t>
            </a:r>
            <a:r>
              <a:rPr lang="en-US" sz="1050"/>
              <a:t>, </a:t>
            </a:r>
            <a:r>
              <a:rPr lang="en-US" sz="1050" u="sng">
                <a:hlinkClick r:id="rId8"/>
              </a:rPr>
              <a:t>NPRR1325</a:t>
            </a:r>
            <a:r>
              <a:rPr lang="en-US" sz="1050"/>
              <a:t>, and associated documents can be found on the ERCOT website.</a:t>
            </a:r>
          </a:p>
          <a:p>
            <a:endParaRPr lang="en-US" sz="1050" b="1"/>
          </a:p>
          <a:p>
            <a:r>
              <a:rPr lang="en-US" sz="1050" b="1"/>
              <a:t>CONTACT:</a:t>
            </a:r>
            <a:r>
              <a:rPr lang="en-US" sz="1050"/>
              <a:t> If you have any questions, please contact your ERCOT Account Manager. You may also call the general ERCOT Client Services phone number at (512) 248-3900 or contact ERCOT Client Services via email at </a:t>
            </a:r>
            <a:r>
              <a:rPr lang="en-US" sz="1050" u="sng">
                <a:hlinkClick r:id="rId11"/>
              </a:rPr>
              <a:t>ClientServices@ercot.com</a:t>
            </a:r>
            <a:r>
              <a:rPr lang="en-US" sz="1050"/>
              <a:t>.</a:t>
            </a:r>
          </a:p>
          <a:p>
            <a:endParaRPr lang="en-US" sz="1050" b="1"/>
          </a:p>
          <a:p>
            <a:r>
              <a:rPr lang="en-US" sz="1050" b="1"/>
              <a:t>If you are receiving email from a public ERCOT distribution list that you no longer wish to receive, please follow this link in order to unsubscribe from this list: </a:t>
            </a:r>
            <a:r>
              <a:rPr lang="en-US" sz="1050" b="1" u="sng">
                <a:hlinkClick r:id="rId12"/>
              </a:rPr>
              <a:t>http://lists.ercot.com</a:t>
            </a:r>
            <a:r>
              <a:rPr lang="en-US" sz="1050" b="1"/>
              <a:t>.</a:t>
            </a:r>
            <a:endParaRPr lang="en-US" sz="1050"/>
          </a:p>
        </p:txBody>
      </p:sp>
    </p:spTree>
    <p:extLst>
      <p:ext uri="{BB962C8B-B14F-4D97-AF65-F5344CB8AC3E}">
        <p14:creationId xmlns:p14="http://schemas.microsoft.com/office/powerpoint/2010/main" val="1324203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40</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1596E-2C6E-4953-7762-231553B5D946}"/>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41</a:t>
            </a:fld>
            <a:endParaRPr lang="en-US"/>
          </a:p>
        </p:txBody>
      </p:sp>
    </p:spTree>
    <p:extLst>
      <p:ext uri="{BB962C8B-B14F-4D97-AF65-F5344CB8AC3E}">
        <p14:creationId xmlns:p14="http://schemas.microsoft.com/office/powerpoint/2010/main" val="13968409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43</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44</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45</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46</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Tree>
    <p:extLst>
      <p:ext uri="{BB962C8B-B14F-4D97-AF65-F5344CB8AC3E}">
        <p14:creationId xmlns:p14="http://schemas.microsoft.com/office/powerpoint/2010/main" val="2637664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2121830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47</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Batch Zero Readiness Meeting #3 -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77" name="5. Source">
            <a:extLst>
              <a:ext uri="{FF2B5EF4-FFF2-40B4-BE49-F238E27FC236}">
                <a16:creationId xmlns:a16="http://schemas.microsoft.com/office/drawing/2014/main" id="{7CEA4FAC-FE6B-EE62-6352-186E0F06D866}"/>
              </a:ext>
            </a:extLst>
          </p:cNvPr>
          <p:cNvSpPr txBox="1"/>
          <p:nvPr>
            <p:custDataLst>
              <p:tags r:id="rId5"/>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pic>
        <p:nvPicPr>
          <p:cNvPr id="11" name="Picture 10">
            <a:extLst>
              <a:ext uri="{FF2B5EF4-FFF2-40B4-BE49-F238E27FC236}">
                <a16:creationId xmlns:a16="http://schemas.microsoft.com/office/drawing/2014/main" id="{7CB65DEC-A692-13F6-2073-0E6BE4868639}"/>
              </a:ext>
            </a:extLst>
          </p:cNvPr>
          <p:cNvPicPr>
            <a:picLocks/>
          </p:cNvPicPr>
          <p:nvPr/>
        </p:nvPicPr>
        <p:blipFill>
          <a:blip r:embed="rId17"/>
          <a:srcRect t="6486"/>
          <a:stretch>
            <a:fillRect/>
          </a:stretch>
        </p:blipFill>
        <p:spPr>
          <a:xfrm>
            <a:off x="455290" y="1492772"/>
            <a:ext cx="3274204" cy="4027932"/>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330891" y="3080725"/>
            <a:ext cx="3391087" cy="25390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6"/>
            </p:custDataLst>
          </p:nvPr>
        </p:nvSpPr>
        <p:spPr>
          <a:xfrm>
            <a:off x="195931"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5" name="Picture 14">
            <a:extLst>
              <a:ext uri="{FF2B5EF4-FFF2-40B4-BE49-F238E27FC236}">
                <a16:creationId xmlns:a16="http://schemas.microsoft.com/office/drawing/2014/main" id="{C12DD61D-3523-C0E6-5BD7-52942B7DB77C}"/>
              </a:ext>
            </a:extLst>
          </p:cNvPr>
          <p:cNvPicPr>
            <a:picLocks noChangeAspect="1"/>
          </p:cNvPicPr>
          <p:nvPr/>
        </p:nvPicPr>
        <p:blipFill>
          <a:blip r:embed="rId18"/>
          <a:srcRect b="17640"/>
          <a:stretch>
            <a:fillRect/>
          </a:stretch>
        </p:blipFill>
        <p:spPr>
          <a:xfrm>
            <a:off x="3915137" y="1492772"/>
            <a:ext cx="3259135" cy="2256295"/>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3" y="1460551"/>
            <a:ext cx="3272281" cy="23207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7"/>
            </p:custDataLst>
          </p:nvPr>
        </p:nvSpPr>
        <p:spPr>
          <a:xfrm>
            <a:off x="3721978" y="12881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2" name="Picture 31">
            <a:extLst>
              <a:ext uri="{FF2B5EF4-FFF2-40B4-BE49-F238E27FC236}">
                <a16:creationId xmlns:a16="http://schemas.microsoft.com/office/drawing/2014/main" id="{659796F6-89E0-8B32-5939-DAB054643E46}"/>
              </a:ext>
            </a:extLst>
          </p:cNvPr>
          <p:cNvPicPr>
            <a:picLocks noChangeAspect="1"/>
          </p:cNvPicPr>
          <p:nvPr/>
        </p:nvPicPr>
        <p:blipFill>
          <a:blip r:embed="rId19"/>
          <a:stretch>
            <a:fillRect/>
          </a:stretch>
        </p:blipFill>
        <p:spPr>
          <a:xfrm>
            <a:off x="3915137" y="4004051"/>
            <a:ext cx="3185659" cy="2067793"/>
          </a:xfrm>
          <a:prstGeom prst="rect">
            <a:avLst/>
          </a:prstGeom>
        </p:spPr>
      </p:pic>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968389"/>
            <a:ext cx="3272281" cy="21034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5" name="TrackerNumBlue 4">
            <a:extLst>
              <a:ext uri="{FF2B5EF4-FFF2-40B4-BE49-F238E27FC236}">
                <a16:creationId xmlns:a16="http://schemas.microsoft.com/office/drawing/2014/main" id="{A71FB0C9-50CF-5794-363B-4EB853EF8012}"/>
              </a:ext>
            </a:extLst>
          </p:cNvPr>
          <p:cNvSpPr/>
          <p:nvPr>
            <p:custDataLst>
              <p:tags r:id="rId8"/>
            </p:custDataLst>
          </p:nvPr>
        </p:nvSpPr>
        <p:spPr>
          <a:xfrm>
            <a:off x="3721978" y="379541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4056451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48</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Using form on ERCOT Large Load Integration website – ILLE acknowledges obligation to notify TSP of changes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479818"/>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49792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Using form on ERCOT Large Load Integration website – ILLE acknowledges obligation to notify TSP of changes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479818"/>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Using form on ERCOT Large Load Integration website – ILLE acknowledges obligation to notify TSP of changes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49</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7201" y="6624691"/>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31903"/>
            <a:ext cx="10401300" cy="5397975"/>
            <a:chOff x="1257300" y="782644"/>
            <a:chExt cx="10401300" cy="5397975"/>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1140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 </a:t>
              </a:r>
            </a:p>
            <a:p>
              <a:pPr marL="400050" lvl="1" indent="-171450">
                <a:spcAft>
                  <a:spcPts val="0"/>
                </a:spcAft>
                <a:buFont typeface="Arial" panose="020B0604020202020204" pitchFamily="34" charset="0"/>
                <a:buChar char="-"/>
              </a:pPr>
              <a:r>
                <a:rPr lang="en-US" sz="1200" noProof="1"/>
                <a:t>Equipment with 18-month lead time</a:t>
              </a:r>
            </a:p>
            <a:p>
              <a:pPr marL="400050" lvl="1" indent="-171450">
                <a:spcAft>
                  <a:spcPts val="0"/>
                </a:spcAft>
                <a:buFont typeface="Arial" panose="020B0604020202020204" pitchFamily="34" charset="0"/>
                <a:buChar char="-"/>
              </a:pPr>
              <a:r>
                <a:rPr lang="en-US" sz="1200" noProof="1"/>
                <a:t>Notice to proceed</a:t>
              </a:r>
            </a:p>
            <a:p>
              <a:pPr marL="400050" lvl="1" indent="-171450">
                <a:spcAft>
                  <a:spcPts val="0"/>
                </a:spcAft>
                <a:buFont typeface="Arial" panose="020B0604020202020204" pitchFamily="34" charset="0"/>
                <a:buChar char="-"/>
              </a:pPr>
              <a:r>
                <a:rPr lang="en-US" sz="1200" noProof="1"/>
                <a:t>End-use customer</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a:p>
              <a:pPr marL="171450" indent="-171450">
                <a:spcBef>
                  <a:spcPts val="0"/>
                </a:spcBef>
                <a:spcAft>
                  <a:spcPts val="0"/>
                </a:spcAft>
                <a:buFont typeface="Arial" panose="020B0604020202020204" pitchFamily="34" charset="0"/>
                <a:buChar char="•"/>
              </a:pPr>
              <a:endParaRPr lang="en-US" sz="1200" noProof="1"/>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93790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29025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 </a:t>
              </a:r>
            </a:p>
            <a:p>
              <a:pPr marL="400050" lvl="1" indent="-171450">
                <a:spcAft>
                  <a:spcPts val="0"/>
                </a:spcAft>
                <a:buFont typeface="Arial" panose="020B0604020202020204" pitchFamily="34" charset="0"/>
                <a:buChar char="-"/>
              </a:pPr>
              <a:r>
                <a:rPr lang="en-US" sz="1200" noProof="1"/>
                <a:t>Site approvals or no approvals plus statement supporting conclusion</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Binding general contractor contract</a:t>
              </a:r>
            </a:p>
            <a:p>
              <a:pPr marL="400050" lvl="1" indent="-171450">
                <a:spcAft>
                  <a:spcPts val="0"/>
                </a:spcAft>
                <a:buFont typeface="Arial" panose="020B0604020202020204" pitchFamily="34" charset="0"/>
                <a:buChar char="-"/>
              </a:pPr>
              <a:r>
                <a:rPr lang="en-US" sz="1200" noProof="1"/>
                <a:t>Binding contract with substation contractor</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a:p>
              <a:pPr marL="171450" indent="-171450">
                <a:spcBef>
                  <a:spcPts val="0"/>
                </a:spcBef>
                <a:spcAft>
                  <a:spcPts val="0"/>
                </a:spcAft>
                <a:buFont typeface="Arial" panose="020B0604020202020204" pitchFamily="34" charset="0"/>
                <a:buChar char="•"/>
              </a:pPr>
              <a:endParaRPr lang="en-US" sz="1200" noProof="1"/>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93790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7201" y="6140993"/>
            <a:ext cx="2630037" cy="415498"/>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000A-E4A9-05BA-BED1-76107D3466DD}"/>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443D3FF-365A-9B5E-FC0A-F741078CFAE4}"/>
              </a:ext>
            </a:extLst>
          </p:cNvPr>
          <p:cNvGraphicFramePr>
            <a:graphicFrameLocks noChangeAspect="1"/>
          </p:cNvGraphicFramePr>
          <p:nvPr>
            <p:custDataLst>
              <p:tags r:id="rId1"/>
            </p:custDataLst>
            <p:extLst>
              <p:ext uri="{D42A27DB-BD31-4B8C-83A1-F6EECF244321}">
                <p14:modId xmlns:p14="http://schemas.microsoft.com/office/powerpoint/2010/main" val="423133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4443D3FF-365A-9B5E-FC0A-F741078CFAE4}"/>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49BB61B-0B03-6EB1-2B20-7C536EFE8038}"/>
              </a:ext>
            </a:extLst>
          </p:cNvPr>
          <p:cNvSpPr>
            <a:spLocks noGrp="1"/>
          </p:cNvSpPr>
          <p:nvPr>
            <p:ph type="title"/>
          </p:nvPr>
        </p:nvSpPr>
        <p:spPr>
          <a:xfrm>
            <a:off x="1257300" y="457200"/>
            <a:ext cx="10401300" cy="332399"/>
          </a:xfrm>
        </p:spPr>
        <p:txBody>
          <a:bodyPr vert="horz">
            <a:spAutoFit/>
          </a:bodyPr>
          <a:lstStyle/>
          <a:p>
            <a:r>
              <a:rPr lang="en-US"/>
              <a:t>Update to Forms and Attestations</a:t>
            </a:r>
          </a:p>
        </p:txBody>
      </p:sp>
      <p:sp>
        <p:nvSpPr>
          <p:cNvPr id="3" name="Slide Number Placeholder 4">
            <a:extLst>
              <a:ext uri="{FF2B5EF4-FFF2-40B4-BE49-F238E27FC236}">
                <a16:creationId xmlns:a16="http://schemas.microsoft.com/office/drawing/2014/main" id="{507371AE-309B-3E0E-2E90-4571403B597E}"/>
              </a:ext>
            </a:extLst>
          </p:cNvPr>
          <p:cNvSpPr>
            <a:spLocks noGrp="1"/>
          </p:cNvSpPr>
          <p:nvPr>
            <p:ph type="sldNum" sz="quarter" idx="12"/>
          </p:nvPr>
        </p:nvSpPr>
        <p:spPr/>
        <p:txBody>
          <a:bodyPr/>
          <a:lstStyle/>
          <a:p>
            <a:fld id="{BCDE79FB-97BA-492B-8D57-F1373F9ADA95}" type="slidenum">
              <a:rPr lang="en-US" smtClean="0"/>
              <a:t>5</a:t>
            </a:fld>
            <a:endParaRPr lang="en-US"/>
          </a:p>
        </p:txBody>
      </p:sp>
      <p:grpSp>
        <p:nvGrpSpPr>
          <p:cNvPr id="19" name="Group 18">
            <a:extLst>
              <a:ext uri="{FF2B5EF4-FFF2-40B4-BE49-F238E27FC236}">
                <a16:creationId xmlns:a16="http://schemas.microsoft.com/office/drawing/2014/main" id="{20E5E749-6F92-BB15-084E-41E718176251}"/>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ACFCC5C3-012B-DCA4-2C51-0A711456845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B78E4E-7DEA-417E-0649-7D93177F6600}"/>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updates</a:t>
              </a:r>
              <a:endParaRPr lang="en-US" sz="1400" noProof="1"/>
            </a:p>
          </p:txBody>
        </p:sp>
      </p:grpSp>
      <p:grpSp>
        <p:nvGrpSpPr>
          <p:cNvPr id="22" name="ChevronBlue 70">
            <a:extLst>
              <a:ext uri="{FF2B5EF4-FFF2-40B4-BE49-F238E27FC236}">
                <a16:creationId xmlns:a16="http://schemas.microsoft.com/office/drawing/2014/main" id="{34109310-01C4-6798-713C-DB5D934E1DA1}"/>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C660BF73-C4EB-FABB-5CE9-AE036E97DCC4}"/>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67FCF633-8B25-FB58-A5C8-66DD44B2EA34}"/>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8842E100-3CAC-01E7-DC77-3D9AB9DA5358}"/>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D95154BB-6FA9-3530-8B63-786CC3FA3DD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01ACFA3-E2D0-0397-243D-A4AEC01B7FF8}"/>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noProof="1"/>
                <a:t>Path 9.2.1.1(1)(f) and (g) Attestation</a:t>
              </a:r>
            </a:p>
          </p:txBody>
        </p:sp>
      </p:grpSp>
      <p:grpSp>
        <p:nvGrpSpPr>
          <p:cNvPr id="4" name="Group 3">
            <a:extLst>
              <a:ext uri="{FF2B5EF4-FFF2-40B4-BE49-F238E27FC236}">
                <a16:creationId xmlns:a16="http://schemas.microsoft.com/office/drawing/2014/main" id="{B8B04426-1E1A-E55C-CCC5-1D8441DA5C13}"/>
              </a:ext>
            </a:extLst>
          </p:cNvPr>
          <p:cNvGrpSpPr/>
          <p:nvPr/>
        </p:nvGrpSpPr>
        <p:grpSpPr>
          <a:xfrm>
            <a:off x="7137794" y="1441402"/>
            <a:ext cx="4520806" cy="1154162"/>
            <a:chOff x="7137794" y="1441402"/>
            <a:chExt cx="4520806" cy="1154162"/>
          </a:xfrm>
        </p:grpSpPr>
        <p:sp>
          <p:nvSpPr>
            <p:cNvPr id="10" name="TextBox 9">
              <a:extLst>
                <a:ext uri="{FF2B5EF4-FFF2-40B4-BE49-F238E27FC236}">
                  <a16:creationId xmlns:a16="http://schemas.microsoft.com/office/drawing/2014/main" id="{14BE174B-AE9F-EDF7-17ED-1E11E32F694C}"/>
                </a:ext>
              </a:extLst>
            </p:cNvPr>
            <p:cNvSpPr txBox="1">
              <a:spLocks/>
            </p:cNvSpPr>
            <p:nvPr/>
          </p:nvSpPr>
          <p:spPr>
            <a:xfrm>
              <a:off x="7580376" y="1441402"/>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Fillable Notarization field</a:t>
              </a:r>
            </a:p>
            <a:p>
              <a:pPr>
                <a:buNone/>
              </a:pPr>
              <a:r>
                <a:rPr lang="en-US" sz="1400"/>
                <a:t>Updated the </a:t>
              </a:r>
              <a:r>
                <a:rPr lang="en-US" sz="1400" b="1"/>
                <a:t>Designated ILLE</a:t>
              </a:r>
              <a:r>
                <a:rPr lang="en-US" sz="1400"/>
                <a:t> field within the notarization section to be fillable, allowing individuals to complete the form electronically prior to notarization</a:t>
              </a:r>
              <a:endParaRPr lang="en-US" sz="1400" noProof="1"/>
            </a:p>
          </p:txBody>
        </p:sp>
        <p:sp>
          <p:nvSpPr>
            <p:cNvPr id="11" name="TrackerNumBlue 4">
              <a:extLst>
                <a:ext uri="{FF2B5EF4-FFF2-40B4-BE49-F238E27FC236}">
                  <a16:creationId xmlns:a16="http://schemas.microsoft.com/office/drawing/2014/main" id="{AC96E77C-1A60-FD8A-AF0B-25E7497DB826}"/>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pic>
        <p:nvPicPr>
          <p:cNvPr id="37" name="Picture 36">
            <a:extLst>
              <a:ext uri="{FF2B5EF4-FFF2-40B4-BE49-F238E27FC236}">
                <a16:creationId xmlns:a16="http://schemas.microsoft.com/office/drawing/2014/main" id="{B1277130-4E57-12B6-B5C2-B200B69F2301}"/>
              </a:ext>
            </a:extLst>
          </p:cNvPr>
          <p:cNvPicPr>
            <a:picLocks noChangeAspect="1"/>
          </p:cNvPicPr>
          <p:nvPr/>
        </p:nvPicPr>
        <p:blipFill>
          <a:blip r:embed="rId15"/>
          <a:srcRect b="30030"/>
          <a:stretch>
            <a:fillRect/>
          </a:stretch>
        </p:blipFill>
        <p:spPr>
          <a:xfrm>
            <a:off x="1216204" y="1414221"/>
            <a:ext cx="4520805" cy="2209551"/>
          </a:xfrm>
          <a:prstGeom prst="rect">
            <a:avLst/>
          </a:prstGeom>
        </p:spPr>
      </p:pic>
      <p:sp>
        <p:nvSpPr>
          <p:cNvPr id="17" name="Rectangle 16">
            <a:extLst>
              <a:ext uri="{FF2B5EF4-FFF2-40B4-BE49-F238E27FC236}">
                <a16:creationId xmlns:a16="http://schemas.microsoft.com/office/drawing/2014/main" id="{55A50DAB-3181-3335-9D3A-D5B11946B927}"/>
              </a:ext>
            </a:extLst>
          </p:cNvPr>
          <p:cNvSpPr>
            <a:spLocks/>
          </p:cNvSpPr>
          <p:nvPr/>
        </p:nvSpPr>
        <p:spPr>
          <a:xfrm>
            <a:off x="1058161" y="1661057"/>
            <a:ext cx="4678848" cy="73269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8" name="TrackerNumBlue 4">
            <a:extLst>
              <a:ext uri="{FF2B5EF4-FFF2-40B4-BE49-F238E27FC236}">
                <a16:creationId xmlns:a16="http://schemas.microsoft.com/office/drawing/2014/main" id="{19C50E2C-B75A-6C52-03C2-E7041393E502}"/>
              </a:ext>
            </a:extLst>
          </p:cNvPr>
          <p:cNvSpPr/>
          <p:nvPr>
            <p:custDataLst>
              <p:tags r:id="rId3"/>
            </p:custDataLst>
          </p:nvPr>
        </p:nvSpPr>
        <p:spPr>
          <a:xfrm>
            <a:off x="918491" y="160839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55" name="5. Source">
            <a:extLst>
              <a:ext uri="{FF2B5EF4-FFF2-40B4-BE49-F238E27FC236}">
                <a16:creationId xmlns:a16="http://schemas.microsoft.com/office/drawing/2014/main" id="{4CC2D00A-47A7-C8A8-9EE2-3BA11BB15789}"/>
              </a:ext>
            </a:extLst>
          </p:cNvPr>
          <p:cNvSpPr txBox="1"/>
          <p:nvPr>
            <p:custDataLst>
              <p:tags r:id="rId4"/>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ERCOT Large </a:t>
            </a:r>
            <a:r>
              <a:rPr lang="fr-FR" sz="900" err="1"/>
              <a:t>Load</a:t>
            </a:r>
            <a:r>
              <a:rPr lang="fr-FR" sz="900"/>
              <a:t> </a:t>
            </a:r>
            <a:r>
              <a:rPr lang="fr-FR" sz="900" err="1"/>
              <a:t>Integration</a:t>
            </a:r>
            <a:r>
              <a:rPr lang="fr-FR" sz="900"/>
              <a:t>- Batch Zero </a:t>
            </a:r>
            <a:r>
              <a:rPr lang="fr-FR" sz="900" err="1"/>
              <a:t>Interconnection</a:t>
            </a:r>
            <a:r>
              <a:rPr lang="fr-FR" sz="900"/>
              <a:t> Study Process https://www.ercot.com/services/rq/large-load-integration </a:t>
            </a:r>
            <a:endParaRPr lang="en-US" sz="900"/>
          </a:p>
        </p:txBody>
      </p:sp>
      <p:grpSp>
        <p:nvGrpSpPr>
          <p:cNvPr id="56" name="Group 55">
            <a:extLst>
              <a:ext uri="{FF2B5EF4-FFF2-40B4-BE49-F238E27FC236}">
                <a16:creationId xmlns:a16="http://schemas.microsoft.com/office/drawing/2014/main" id="{E06221D3-B207-5881-BD00-A8217E9B3D53}"/>
              </a:ext>
            </a:extLst>
          </p:cNvPr>
          <p:cNvGrpSpPr/>
          <p:nvPr/>
        </p:nvGrpSpPr>
        <p:grpSpPr>
          <a:xfrm>
            <a:off x="1216204" y="3985263"/>
            <a:ext cx="4520806" cy="220337"/>
            <a:chOff x="1257300" y="1284810"/>
            <a:chExt cx="7121705" cy="220337"/>
          </a:xfrm>
        </p:grpSpPr>
        <p:cxnSp>
          <p:nvCxnSpPr>
            <p:cNvPr id="57" name="LineBasicDefault 292">
              <a:extLst>
                <a:ext uri="{FF2B5EF4-FFF2-40B4-BE49-F238E27FC236}">
                  <a16:creationId xmlns:a16="http://schemas.microsoft.com/office/drawing/2014/main" id="{56BDF07C-0517-31D2-AAE9-D0D905900CC0}"/>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B62A8B62-310B-F59C-1B21-15F689080B24}"/>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noProof="1"/>
                <a:t>9.2.2(3) Valid Stability Form</a:t>
              </a:r>
            </a:p>
          </p:txBody>
        </p:sp>
      </p:grpSp>
      <p:pic>
        <p:nvPicPr>
          <p:cNvPr id="59" name="Picture 58">
            <a:extLst>
              <a:ext uri="{FF2B5EF4-FFF2-40B4-BE49-F238E27FC236}">
                <a16:creationId xmlns:a16="http://schemas.microsoft.com/office/drawing/2014/main" id="{B6E4A775-7314-192F-97B7-1FD15E180FD5}"/>
              </a:ext>
            </a:extLst>
          </p:cNvPr>
          <p:cNvPicPr>
            <a:picLocks noChangeAspect="1"/>
          </p:cNvPicPr>
          <p:nvPr/>
        </p:nvPicPr>
        <p:blipFill>
          <a:blip r:embed="rId16"/>
          <a:stretch>
            <a:fillRect/>
          </a:stretch>
        </p:blipFill>
        <p:spPr>
          <a:xfrm>
            <a:off x="1214645" y="4381646"/>
            <a:ext cx="4603985" cy="1717527"/>
          </a:xfrm>
          <a:prstGeom prst="rect">
            <a:avLst/>
          </a:prstGeom>
        </p:spPr>
      </p:pic>
      <p:sp>
        <p:nvSpPr>
          <p:cNvPr id="60" name="Rectangle 59">
            <a:extLst>
              <a:ext uri="{FF2B5EF4-FFF2-40B4-BE49-F238E27FC236}">
                <a16:creationId xmlns:a16="http://schemas.microsoft.com/office/drawing/2014/main" id="{97BC8031-7F31-5E10-0F1E-8990FAE99290}"/>
              </a:ext>
            </a:extLst>
          </p:cNvPr>
          <p:cNvSpPr>
            <a:spLocks/>
          </p:cNvSpPr>
          <p:nvPr/>
        </p:nvSpPr>
        <p:spPr>
          <a:xfrm>
            <a:off x="1058161" y="4404258"/>
            <a:ext cx="4678848" cy="27934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61" name="TrackerNumBlue 4">
            <a:extLst>
              <a:ext uri="{FF2B5EF4-FFF2-40B4-BE49-F238E27FC236}">
                <a16:creationId xmlns:a16="http://schemas.microsoft.com/office/drawing/2014/main" id="{D2803996-4E6B-3E22-4E6E-307086447A11}"/>
              </a:ext>
            </a:extLst>
          </p:cNvPr>
          <p:cNvSpPr/>
          <p:nvPr>
            <p:custDataLst>
              <p:tags r:id="rId5"/>
            </p:custDataLst>
          </p:nvPr>
        </p:nvSpPr>
        <p:spPr>
          <a:xfrm>
            <a:off x="918491" y="4305875"/>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nvGrpSpPr>
          <p:cNvPr id="62" name="Group 61">
            <a:extLst>
              <a:ext uri="{FF2B5EF4-FFF2-40B4-BE49-F238E27FC236}">
                <a16:creationId xmlns:a16="http://schemas.microsoft.com/office/drawing/2014/main" id="{73ED9494-8148-54EF-97EA-4E93C50B8BD5}"/>
              </a:ext>
            </a:extLst>
          </p:cNvPr>
          <p:cNvGrpSpPr/>
          <p:nvPr/>
        </p:nvGrpSpPr>
        <p:grpSpPr>
          <a:xfrm>
            <a:off x="7137794" y="4305875"/>
            <a:ext cx="4520806" cy="938719"/>
            <a:chOff x="7137794" y="1441402"/>
            <a:chExt cx="4520806" cy="938719"/>
          </a:xfrm>
        </p:grpSpPr>
        <p:sp>
          <p:nvSpPr>
            <p:cNvPr id="63" name="TextBox 62">
              <a:extLst>
                <a:ext uri="{FF2B5EF4-FFF2-40B4-BE49-F238E27FC236}">
                  <a16:creationId xmlns:a16="http://schemas.microsoft.com/office/drawing/2014/main" id="{14AB9FBB-1553-C22A-7412-E9AF25DC007F}"/>
                </a:ext>
              </a:extLst>
            </p:cNvPr>
            <p:cNvSpPr txBox="1">
              <a:spLocks/>
            </p:cNvSpPr>
            <p:nvPr/>
          </p:nvSpPr>
          <p:spPr>
            <a:xfrm>
              <a:off x="7580376" y="1441402"/>
              <a:ext cx="4078224" cy="9387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Signature Block</a:t>
              </a:r>
            </a:p>
            <a:p>
              <a:pPr>
                <a:buNone/>
              </a:pPr>
              <a:r>
                <a:rPr lang="en-US" sz="1400"/>
                <a:t>Updated </a:t>
              </a:r>
              <a:r>
                <a:rPr lang="en-US" sz="1400" b="1"/>
                <a:t>“Notarization”</a:t>
              </a:r>
              <a:r>
                <a:rPr lang="en-US" sz="1400"/>
                <a:t> </a:t>
              </a:r>
              <a:r>
                <a:rPr lang="en-US" sz="1400" b="1"/>
                <a:t>to</a:t>
              </a:r>
              <a:r>
                <a:rPr lang="en-US" sz="1400"/>
                <a:t> </a:t>
              </a:r>
              <a:r>
                <a:rPr lang="en-US" sz="1400" b="1"/>
                <a:t>“Signature Block”, </a:t>
              </a:r>
              <a:r>
                <a:rPr lang="en-US" sz="1400"/>
                <a:t>Paragraph (3) of Section 9.2.2 requires a written confirmation, not an attestation</a:t>
              </a:r>
              <a:endParaRPr lang="en-US" sz="1400" b="1"/>
            </a:p>
          </p:txBody>
        </p:sp>
        <p:sp>
          <p:nvSpPr>
            <p:cNvPr id="64" name="TrackerNumBlue 4">
              <a:extLst>
                <a:ext uri="{FF2B5EF4-FFF2-40B4-BE49-F238E27FC236}">
                  <a16:creationId xmlns:a16="http://schemas.microsoft.com/office/drawing/2014/main" id="{A75B79FA-3DC7-3856-0C6F-7CCC20B8D1EC}"/>
                </a:ext>
              </a:extLst>
            </p:cNvPr>
            <p:cNvSpPr/>
            <p:nvPr>
              <p:custDataLst>
                <p:tags r:id="rId6"/>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spTree>
    <p:extLst>
      <p:ext uri="{BB962C8B-B14F-4D97-AF65-F5344CB8AC3E}">
        <p14:creationId xmlns:p14="http://schemas.microsoft.com/office/powerpoint/2010/main" val="2616745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50</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48434"/>
            <a:chOff x="1257300" y="782644"/>
            <a:chExt cx="10401300" cy="4748434"/>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385156"/>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(not LCP)</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556606"/>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499753"/>
              <a:ext cx="4279501" cy="203132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Affliate Form if applicable</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476893"/>
              <a:ext cx="4279501"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 including LCP</a:t>
              </a:r>
            </a:p>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51</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21599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Notarized Form X</a:t>
            </a:r>
          </a:p>
          <a:p>
            <a:pPr marL="171450" indent="-171450">
              <a:spcBef>
                <a:spcPts val="0"/>
              </a:spcBef>
              <a:spcAft>
                <a:spcPts val="0"/>
              </a:spcAft>
              <a:buFont typeface="Arial" panose="020B0604020202020204" pitchFamily="34" charset="0"/>
              <a:buChar char="•"/>
            </a:pPr>
            <a:r>
              <a:rPr lang="en-US" sz="1200" noProof="1"/>
              <a:t>Affliate Form if applicable</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Provide Attestation Form (form available on the ERCOT Large Load Integration website):</a:t>
            </a:r>
          </a:p>
          <a:p>
            <a:pPr marL="400050" lvl="1" indent="-171450">
              <a:spcAft>
                <a:spcPts val="0"/>
              </a:spcAft>
              <a:buFont typeface="Arial" panose="020B0604020202020204" pitchFamily="34" charset="0"/>
              <a:buChar char="-"/>
            </a:pPr>
            <a:r>
              <a:rPr lang="en-US" sz="1200" noProof="1"/>
              <a:t>Section 9.7 disclosures</a:t>
            </a:r>
          </a:p>
          <a:p>
            <a:pPr marL="400050" lvl="1" indent="-171450">
              <a:spcAft>
                <a:spcPts val="0"/>
              </a:spcAft>
              <a:buFont typeface="Arial" panose="020B0604020202020204" pitchFamily="34" charset="0"/>
              <a:buChar char="-"/>
            </a:pPr>
            <a:r>
              <a:rPr lang="en-US" sz="1200" noProof="1"/>
              <a:t>Confirm site control and provide supporting evidence</a:t>
            </a:r>
          </a:p>
          <a:p>
            <a:pPr marL="400050" lvl="1" indent="-171450">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Notarized Form W – Part A</a:t>
            </a:r>
          </a:p>
          <a:p>
            <a:pPr marL="171450" indent="-171450">
              <a:spcBef>
                <a:spcPts val="0"/>
              </a:spcBef>
              <a:spcAft>
                <a:spcPts val="0"/>
              </a:spcAft>
              <a:buFont typeface="Arial" panose="020B0604020202020204" pitchFamily="34" charset="0"/>
              <a:buChar char="•"/>
            </a:pPr>
            <a:r>
              <a:rPr lang="en-US" sz="1200" noProof="1"/>
              <a:t>Affliate Form if applicable</a:t>
            </a:r>
          </a:p>
          <a:p>
            <a:pPr marL="171450" indent="-171450">
              <a:spcBef>
                <a:spcPts val="0"/>
              </a:spcBef>
              <a:spcAft>
                <a:spcPts val="0"/>
              </a:spcAft>
              <a:buFont typeface="Arial" panose="020B0604020202020204" pitchFamily="34" charset="0"/>
              <a:buChar char="•"/>
            </a:pPr>
            <a:endParaRPr lang="en-US" sz="1200" noProof="1"/>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a:t>
            </a:r>
          </a:p>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84665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Completed Batch Zero LIF Workbook</a:t>
            </a:r>
          </a:p>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 (form available on the ERCOT Large Load Integration website)</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DB7600-D333-B7F0-56F3-1B5956475206}"/>
              </a:ext>
            </a:extLst>
          </p:cNvPr>
          <p:cNvGraphicFramePr>
            <a:graphicFrameLocks noChangeAspect="1"/>
          </p:cNvGraphicFramePr>
          <p:nvPr>
            <p:custDataLst>
              <p:tags r:id="rId1"/>
            </p:custDataLst>
            <p:extLst>
              <p:ext uri="{D42A27DB-BD31-4B8C-83A1-F6EECF244321}">
                <p14:modId xmlns:p14="http://schemas.microsoft.com/office/powerpoint/2010/main" val="284689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33DB7600-D333-B7F0-56F3-1B59564752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76C0C0-0BCB-DB26-662D-330CD3E12C91}"/>
              </a:ext>
            </a:extLst>
          </p:cNvPr>
          <p:cNvSpPr>
            <a:spLocks noGrp="1"/>
          </p:cNvSpPr>
          <p:nvPr>
            <p:ph type="title"/>
          </p:nvPr>
        </p:nvSpPr>
        <p:spPr/>
        <p:txBody>
          <a:bodyPr vert="horz"/>
          <a:lstStyle/>
          <a:p>
            <a:r>
              <a:rPr lang="en-US"/>
              <a:t>Qualifying Study: Complete and valid LLIS </a:t>
            </a:r>
            <a:r>
              <a:rPr lang="en-US" u="sng"/>
              <a:t>ONLY</a:t>
            </a:r>
          </a:p>
        </p:txBody>
      </p:sp>
      <p:sp>
        <p:nvSpPr>
          <p:cNvPr id="4" name="Slide Number Placeholder 5">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52</a:t>
            </a:fld>
            <a:endParaRPr lang="en-US"/>
          </a:p>
        </p:txBody>
      </p:sp>
      <p:sp>
        <p:nvSpPr>
          <p:cNvPr id="5" name="Rectangle: Rounded Corners 4">
            <a:extLst>
              <a:ext uri="{FF2B5EF4-FFF2-40B4-BE49-F238E27FC236}">
                <a16:creationId xmlns:a16="http://schemas.microsoft.com/office/drawing/2014/main" id="{FD505979-3DE0-E352-B2E2-E02C6BE3BD89}"/>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6" name="Rectangle: Rounded Corners 5">
            <a:extLst>
              <a:ext uri="{FF2B5EF4-FFF2-40B4-BE49-F238E27FC236}">
                <a16:creationId xmlns:a16="http://schemas.microsoft.com/office/drawing/2014/main" id="{D6DA9207-A247-4D9F-2F7B-348758BEBF91}"/>
              </a:ext>
            </a:extLst>
          </p:cNvPr>
          <p:cNvSpPr/>
          <p:nvPr/>
        </p:nvSpPr>
        <p:spPr>
          <a:xfrm>
            <a:off x="29729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9.2.1.1(2)(c)(ii)(B)</a:t>
            </a:r>
          </a:p>
        </p:txBody>
      </p:sp>
      <p:sp>
        <p:nvSpPr>
          <p:cNvPr id="8" name="Rectangle: Rounded Corners 7">
            <a:extLst>
              <a:ext uri="{FF2B5EF4-FFF2-40B4-BE49-F238E27FC236}">
                <a16:creationId xmlns:a16="http://schemas.microsoft.com/office/drawing/2014/main" id="{0EF8B526-90C0-5D3E-E1FC-0F95DFBC20FE}"/>
              </a:ext>
            </a:extLst>
          </p:cNvPr>
          <p:cNvSpPr/>
          <p:nvPr/>
        </p:nvSpPr>
        <p:spPr>
          <a:xfrm>
            <a:off x="531412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D316EFFB-11EE-1DB9-2948-FE2C027E35EC}"/>
              </a:ext>
            </a:extLst>
          </p:cNvPr>
          <p:cNvSpPr/>
          <p:nvPr/>
        </p:nvSpPr>
        <p:spPr>
          <a:xfrm>
            <a:off x="7655336"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Compare the modified LCP and the executed IA. Use the lower value for each year. </a:t>
            </a:r>
          </a:p>
        </p:txBody>
      </p:sp>
      <p:sp>
        <p:nvSpPr>
          <p:cNvPr id="10" name="Rectangle: Rounded Corners 9">
            <a:extLst>
              <a:ext uri="{FF2B5EF4-FFF2-40B4-BE49-F238E27FC236}">
                <a16:creationId xmlns:a16="http://schemas.microsoft.com/office/drawing/2014/main" id="{3FD7CB90-BFE9-C3BE-7F89-483753DFB0C3}"/>
              </a:ext>
            </a:extLst>
          </p:cNvPr>
          <p:cNvSpPr/>
          <p:nvPr/>
        </p:nvSpPr>
        <p:spPr>
          <a:xfrm>
            <a:off x="9996552" y="15416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a:t>base load </a:t>
            </a:r>
            <a:r>
              <a:rPr lang="en-US" sz="1000"/>
              <a:t>in all years according to this schedule</a:t>
            </a:r>
          </a:p>
        </p:txBody>
      </p:sp>
      <p:cxnSp>
        <p:nvCxnSpPr>
          <p:cNvPr id="12" name="Straight Arrow Connector 11">
            <a:extLst>
              <a:ext uri="{FF2B5EF4-FFF2-40B4-BE49-F238E27FC236}">
                <a16:creationId xmlns:a16="http://schemas.microsoft.com/office/drawing/2014/main" id="{E744A821-6357-B59F-3A84-F6D3D86F5061}"/>
              </a:ext>
            </a:extLst>
          </p:cNvPr>
          <p:cNvCxnSpPr>
            <a:stCxn id="5" idx="3"/>
            <a:endCxn id="6" idx="1"/>
          </p:cNvCxnSpPr>
          <p:nvPr/>
        </p:nvCxnSpPr>
        <p:spPr>
          <a:xfrm>
            <a:off x="2160105"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0A7F7D8-8EFB-481A-CDAD-9F2F26191781}"/>
              </a:ext>
            </a:extLst>
          </p:cNvPr>
          <p:cNvCxnSpPr>
            <a:cxnSpLocks/>
            <a:stCxn id="6" idx="3"/>
            <a:endCxn id="8" idx="1"/>
          </p:cNvCxnSpPr>
          <p:nvPr/>
        </p:nvCxnSpPr>
        <p:spPr>
          <a:xfrm>
            <a:off x="4501321"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690F8C1-9781-7662-1097-0A7BB9EA9ED6}"/>
              </a:ext>
            </a:extLst>
          </p:cNvPr>
          <p:cNvCxnSpPr>
            <a:cxnSpLocks/>
            <a:stCxn id="8" idx="3"/>
            <a:endCxn id="9" idx="1"/>
          </p:cNvCxnSpPr>
          <p:nvPr/>
        </p:nvCxnSpPr>
        <p:spPr>
          <a:xfrm>
            <a:off x="6842537"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398A20-CB91-CDCF-68F9-FD5D8DF89621}"/>
              </a:ext>
            </a:extLst>
          </p:cNvPr>
          <p:cNvCxnSpPr>
            <a:cxnSpLocks/>
            <a:stCxn id="9" idx="3"/>
            <a:endCxn id="10" idx="1"/>
          </p:cNvCxnSpPr>
          <p:nvPr/>
        </p:nvCxnSpPr>
        <p:spPr>
          <a:xfrm>
            <a:off x="9183753"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32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FD24-5613-4B88-133F-58CA8292F3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E219A-0F02-389C-B2FC-0AD33273EB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38E219A-0F02-389C-B2FC-0AD33273EB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B1FEAF5-7DA9-8233-8E2A-A484EE4E56B8}"/>
              </a:ext>
            </a:extLst>
          </p:cNvPr>
          <p:cNvPicPr>
            <a:picLocks noChangeAspect="1"/>
          </p:cNvPicPr>
          <p:nvPr/>
        </p:nvPicPr>
        <p:blipFill>
          <a:blip r:embed="rId8"/>
          <a:stretch>
            <a:fillRect/>
          </a:stretch>
        </p:blipFill>
        <p:spPr>
          <a:xfrm>
            <a:off x="1257300" y="1677533"/>
            <a:ext cx="6271456" cy="2633667"/>
          </a:xfrm>
          <a:prstGeom prst="rect">
            <a:avLst/>
          </a:prstGeom>
        </p:spPr>
      </p:pic>
      <p:sp>
        <p:nvSpPr>
          <p:cNvPr id="2" name="Title 1">
            <a:extLst>
              <a:ext uri="{FF2B5EF4-FFF2-40B4-BE49-F238E27FC236}">
                <a16:creationId xmlns:a16="http://schemas.microsoft.com/office/drawing/2014/main" id="{9AD47E8F-E076-1595-AB2C-7C80EE03CAA6}"/>
              </a:ext>
            </a:extLst>
          </p:cNvPr>
          <p:cNvSpPr>
            <a:spLocks noGrp="1"/>
          </p:cNvSpPr>
          <p:nvPr>
            <p:ph type="title"/>
          </p:nvPr>
        </p:nvSpPr>
        <p:spPr>
          <a:xfrm>
            <a:off x="1257300" y="457200"/>
            <a:ext cx="10401300" cy="332399"/>
          </a:xfrm>
        </p:spPr>
        <p:txBody>
          <a:bodyPr vert="horz">
            <a:spAutoFit/>
          </a:bodyPr>
          <a:lstStyle/>
          <a:p>
            <a:r>
              <a:rPr lang="en-US"/>
              <a:t>Case Study (1/7): Complete and valid LLIS </a:t>
            </a:r>
            <a:r>
              <a:rPr lang="en-US" u="sng"/>
              <a:t>ONLY</a:t>
            </a:r>
          </a:p>
        </p:txBody>
      </p:sp>
      <p:sp>
        <p:nvSpPr>
          <p:cNvPr id="4" name="Slide Number Placeholder 3">
            <a:extLst>
              <a:ext uri="{FF2B5EF4-FFF2-40B4-BE49-F238E27FC236}">
                <a16:creationId xmlns:a16="http://schemas.microsoft.com/office/drawing/2014/main" id="{4298BD2C-17B6-322E-35C4-CA0C0F06CC0E}"/>
              </a:ext>
            </a:extLst>
          </p:cNvPr>
          <p:cNvSpPr>
            <a:spLocks noGrp="1"/>
          </p:cNvSpPr>
          <p:nvPr>
            <p:ph type="sldNum" sz="quarter" idx="12"/>
          </p:nvPr>
        </p:nvSpPr>
        <p:spPr/>
        <p:txBody>
          <a:bodyPr/>
          <a:lstStyle/>
          <a:p>
            <a:fld id="{BCDE79FB-97BA-492B-8D57-F1373F9ADA95}" type="slidenum">
              <a:rPr lang="en-US" smtClean="0"/>
              <a:t>53</a:t>
            </a:fld>
            <a:endParaRPr lang="en-US"/>
          </a:p>
        </p:txBody>
      </p:sp>
      <p:grpSp>
        <p:nvGrpSpPr>
          <p:cNvPr id="22" name="Group 21">
            <a:extLst>
              <a:ext uri="{FF2B5EF4-FFF2-40B4-BE49-F238E27FC236}">
                <a16:creationId xmlns:a16="http://schemas.microsoft.com/office/drawing/2014/main" id="{059078D1-2E1C-BAD4-97A4-C183EEC1520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E218AB1-9258-97DA-14A2-F7A58DB244C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C5ED07F-DFC6-C261-EE6E-378D0E122C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0DA4459-BCAB-982A-DB41-E594A3A77E5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8AC0879-85F9-5DA9-82E4-BD39249A7EE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B1CB33A-2B4E-94BB-B2A3-56E190EFE3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64BE3C9E-7272-8C78-1788-C73CF623CB3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0" name="Rectangle 9">
            <a:extLst>
              <a:ext uri="{FF2B5EF4-FFF2-40B4-BE49-F238E27FC236}">
                <a16:creationId xmlns:a16="http://schemas.microsoft.com/office/drawing/2014/main" id="{08A7658B-C3D1-91AF-8615-6FDABE293D1B}"/>
              </a:ext>
            </a:extLst>
          </p:cNvPr>
          <p:cNvSpPr/>
          <p:nvPr/>
        </p:nvSpPr>
        <p:spPr>
          <a:xfrm>
            <a:off x="1693610"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3E8394-2048-4239-0753-CABEF69FA954}"/>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3" name="Picture 12">
            <a:extLst>
              <a:ext uri="{FF2B5EF4-FFF2-40B4-BE49-F238E27FC236}">
                <a16:creationId xmlns:a16="http://schemas.microsoft.com/office/drawing/2014/main" id="{9D65155C-D719-F64E-6CFA-152B83087EFA}"/>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3" name="5. Source">
            <a:extLst>
              <a:ext uri="{FF2B5EF4-FFF2-40B4-BE49-F238E27FC236}">
                <a16:creationId xmlns:a16="http://schemas.microsoft.com/office/drawing/2014/main" id="{5763D8B1-7271-F1DE-576B-CE030A08D42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663659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388-477D-3C8F-EFC8-4E63B00F48B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2BB420-A446-5B57-39FE-9B53F09248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52BB420-A446-5B57-39FE-9B53F09248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59462BB-9FE5-6EFF-A810-D657CBC311A3}"/>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D989C8BD-032E-DA48-BDDC-2E2CF4830CB7}"/>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2F24E43C-AE74-8827-084A-0FCADC00B208}"/>
              </a:ext>
            </a:extLst>
          </p:cNvPr>
          <p:cNvSpPr>
            <a:spLocks noGrp="1"/>
          </p:cNvSpPr>
          <p:nvPr>
            <p:ph type="title"/>
          </p:nvPr>
        </p:nvSpPr>
        <p:spPr>
          <a:xfrm>
            <a:off x="1257300" y="457200"/>
            <a:ext cx="10401300" cy="332399"/>
          </a:xfrm>
        </p:spPr>
        <p:txBody>
          <a:bodyPr vert="horz">
            <a:spAutoFit/>
          </a:bodyPr>
          <a:lstStyle/>
          <a:p>
            <a:r>
              <a:rPr lang="en-US"/>
              <a:t>Case Study (2/7): Complete and valid LLIS </a:t>
            </a:r>
            <a:r>
              <a:rPr lang="en-US" u="sng"/>
              <a:t>ONLY</a:t>
            </a:r>
          </a:p>
        </p:txBody>
      </p:sp>
      <p:sp>
        <p:nvSpPr>
          <p:cNvPr id="4" name="Slide Number Placeholder 3">
            <a:extLst>
              <a:ext uri="{FF2B5EF4-FFF2-40B4-BE49-F238E27FC236}">
                <a16:creationId xmlns:a16="http://schemas.microsoft.com/office/drawing/2014/main" id="{A2273728-B36F-89FF-4EF9-D7AFE99D33EB}"/>
              </a:ext>
            </a:extLst>
          </p:cNvPr>
          <p:cNvSpPr>
            <a:spLocks noGrp="1"/>
          </p:cNvSpPr>
          <p:nvPr>
            <p:ph type="sldNum" sz="quarter" idx="12"/>
          </p:nvPr>
        </p:nvSpPr>
        <p:spPr/>
        <p:txBody>
          <a:bodyPr/>
          <a:lstStyle/>
          <a:p>
            <a:fld id="{BCDE79FB-97BA-492B-8D57-F1373F9ADA95}" type="slidenum">
              <a:rPr lang="en-US" smtClean="0"/>
              <a:t>54</a:t>
            </a:fld>
            <a:endParaRPr lang="en-US"/>
          </a:p>
        </p:txBody>
      </p:sp>
      <p:grpSp>
        <p:nvGrpSpPr>
          <p:cNvPr id="22" name="Group 21">
            <a:extLst>
              <a:ext uri="{FF2B5EF4-FFF2-40B4-BE49-F238E27FC236}">
                <a16:creationId xmlns:a16="http://schemas.microsoft.com/office/drawing/2014/main" id="{7566DDC8-1B36-D992-176A-A760A3C742D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72C3110-14CF-0013-E4CB-B702EA6FEB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B8FAD-0497-A5E6-16CA-3BC86BC96A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CAC7F8C9-167D-C15E-B412-F7DB67F0584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CE3C94-D855-40B8-812B-30EAFF3C4AB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A44B1A-2760-1AEC-1F0A-A243A24008B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9C8563F8-FEAE-95F6-8C73-EE60E7813208}"/>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For each annual model year, enter the load level reflected in the approved LLIS schedule</a:t>
            </a:r>
          </a:p>
        </p:txBody>
      </p:sp>
      <p:sp>
        <p:nvSpPr>
          <p:cNvPr id="7" name="TextBox 6">
            <a:extLst>
              <a:ext uri="{FF2B5EF4-FFF2-40B4-BE49-F238E27FC236}">
                <a16:creationId xmlns:a16="http://schemas.microsoft.com/office/drawing/2014/main" id="{E6311A4B-6784-50F7-2E0B-BF30D7795D8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0" name="Rectangle 9">
            <a:extLst>
              <a:ext uri="{FF2B5EF4-FFF2-40B4-BE49-F238E27FC236}">
                <a16:creationId xmlns:a16="http://schemas.microsoft.com/office/drawing/2014/main" id="{F8B73A84-5495-AFF4-8347-363651D4ED39}"/>
              </a:ext>
            </a:extLst>
          </p:cNvPr>
          <p:cNvSpPr/>
          <p:nvPr/>
        </p:nvSpPr>
        <p:spPr>
          <a:xfrm>
            <a:off x="3477215" y="2434974"/>
            <a:ext cx="771744"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403668C8-D4EE-F16E-F6F2-774F5F4ABBE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7209730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5614-4B51-F3A5-F29E-4E05D6C8806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E67A1C-6708-9D6B-C4C5-1CE5F58D92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E67A1C-6708-9D6B-C4C5-1CE5F58D92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FF068ED-D99A-83A9-8F2A-675F07E5C43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47A9A15A-017E-F206-7BC5-F7AB21EB533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F5C4AB35-CFB0-8A3A-A8DD-757200F6B3A7}"/>
              </a:ext>
            </a:extLst>
          </p:cNvPr>
          <p:cNvSpPr>
            <a:spLocks noGrp="1"/>
          </p:cNvSpPr>
          <p:nvPr>
            <p:ph type="title"/>
          </p:nvPr>
        </p:nvSpPr>
        <p:spPr>
          <a:xfrm>
            <a:off x="1257300" y="457200"/>
            <a:ext cx="10401300" cy="332399"/>
          </a:xfrm>
        </p:spPr>
        <p:txBody>
          <a:bodyPr vert="horz">
            <a:spAutoFit/>
          </a:bodyPr>
          <a:lstStyle/>
          <a:p>
            <a:r>
              <a:rPr lang="en-US"/>
              <a:t>Case Study (3/7): Complete and valid LLIS </a:t>
            </a:r>
            <a:r>
              <a:rPr lang="en-US" u="sng"/>
              <a:t>ONLY</a:t>
            </a:r>
          </a:p>
        </p:txBody>
      </p:sp>
      <p:sp>
        <p:nvSpPr>
          <p:cNvPr id="4" name="Slide Number Placeholder 3">
            <a:extLst>
              <a:ext uri="{FF2B5EF4-FFF2-40B4-BE49-F238E27FC236}">
                <a16:creationId xmlns:a16="http://schemas.microsoft.com/office/drawing/2014/main" id="{9D6CF718-0220-09EC-7E15-A7904F1D707E}"/>
              </a:ext>
            </a:extLst>
          </p:cNvPr>
          <p:cNvSpPr>
            <a:spLocks noGrp="1"/>
          </p:cNvSpPr>
          <p:nvPr>
            <p:ph type="sldNum" sz="quarter" idx="12"/>
          </p:nvPr>
        </p:nvSpPr>
        <p:spPr/>
        <p:txBody>
          <a:bodyPr/>
          <a:lstStyle/>
          <a:p>
            <a:fld id="{BCDE79FB-97BA-492B-8D57-F1373F9ADA95}" type="slidenum">
              <a:rPr lang="en-US" smtClean="0"/>
              <a:t>55</a:t>
            </a:fld>
            <a:endParaRPr lang="en-US"/>
          </a:p>
        </p:txBody>
      </p:sp>
      <p:grpSp>
        <p:nvGrpSpPr>
          <p:cNvPr id="22" name="Group 21">
            <a:extLst>
              <a:ext uri="{FF2B5EF4-FFF2-40B4-BE49-F238E27FC236}">
                <a16:creationId xmlns:a16="http://schemas.microsoft.com/office/drawing/2014/main" id="{3B528D47-03CF-A439-9CD7-480EDA42C0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DE22595-27EB-5313-959C-576C0F903D2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C7AD79-70B8-8FDF-9CA0-8B8D00C9BCD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DF9643-F76E-C9A6-0831-8207A56461ED}"/>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02692-F87A-CCFD-2DA7-4EC08178AAB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7E5F49-F5F2-2933-A689-A74EE6962F8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E0C9E7ED-D590-748A-04CD-CF22099DABDF}"/>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5" name="TextBox 4">
            <a:extLst>
              <a:ext uri="{FF2B5EF4-FFF2-40B4-BE49-F238E27FC236}">
                <a16:creationId xmlns:a16="http://schemas.microsoft.com/office/drawing/2014/main" id="{C1D632AD-D2BC-297B-9215-87A712EDBB6C}"/>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10" name="Rectangle 9">
            <a:extLst>
              <a:ext uri="{FF2B5EF4-FFF2-40B4-BE49-F238E27FC236}">
                <a16:creationId xmlns:a16="http://schemas.microsoft.com/office/drawing/2014/main" id="{915FDEF9-E94C-ADF1-29AA-EEB7DC9A2773}"/>
              </a:ext>
            </a:extLst>
          </p:cNvPr>
          <p:cNvSpPr/>
          <p:nvPr/>
        </p:nvSpPr>
        <p:spPr>
          <a:xfrm>
            <a:off x="4246836" y="2434974"/>
            <a:ext cx="825678"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6BF7C8E9-3098-0D84-58FF-080B508E34C2}"/>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30574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9CB2-B787-A979-D38F-20FA2B2F5BC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607B0C-6C17-F02E-0BDF-4C7BD408DB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1607B0C-6C17-F02E-0BDF-4C7BD408DB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D7155C6-B951-8E06-972E-2BEF36D70826}"/>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CECC10EA-6C56-42DB-0C71-90FDC8D51926}"/>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10" name="TextBox 9">
            <a:extLst>
              <a:ext uri="{FF2B5EF4-FFF2-40B4-BE49-F238E27FC236}">
                <a16:creationId xmlns:a16="http://schemas.microsoft.com/office/drawing/2014/main" id="{6A41F1B0-A73C-BDC6-0155-FCFF7A262C3B}"/>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2" name="Title 1">
            <a:extLst>
              <a:ext uri="{FF2B5EF4-FFF2-40B4-BE49-F238E27FC236}">
                <a16:creationId xmlns:a16="http://schemas.microsoft.com/office/drawing/2014/main" id="{E3E9B4BC-AB03-3948-70A6-A048FBF9B5AD}"/>
              </a:ext>
            </a:extLst>
          </p:cNvPr>
          <p:cNvSpPr>
            <a:spLocks noGrp="1"/>
          </p:cNvSpPr>
          <p:nvPr>
            <p:ph type="title"/>
          </p:nvPr>
        </p:nvSpPr>
        <p:spPr>
          <a:xfrm>
            <a:off x="1257300" y="457200"/>
            <a:ext cx="10401300" cy="332399"/>
          </a:xfrm>
        </p:spPr>
        <p:txBody>
          <a:bodyPr vert="horz">
            <a:spAutoFit/>
          </a:bodyPr>
          <a:lstStyle/>
          <a:p>
            <a:r>
              <a:rPr lang="en-US"/>
              <a:t>Case Study (4/7): Complete and valid LLIS </a:t>
            </a:r>
            <a:r>
              <a:rPr lang="en-US" u="sng"/>
              <a:t>ONLY</a:t>
            </a:r>
          </a:p>
        </p:txBody>
      </p:sp>
      <p:sp>
        <p:nvSpPr>
          <p:cNvPr id="4" name="Slide Number Placeholder 3">
            <a:extLst>
              <a:ext uri="{FF2B5EF4-FFF2-40B4-BE49-F238E27FC236}">
                <a16:creationId xmlns:a16="http://schemas.microsoft.com/office/drawing/2014/main" id="{F74BB823-3A2F-9E53-2A2F-3DFB2353D1EA}"/>
              </a:ext>
            </a:extLst>
          </p:cNvPr>
          <p:cNvSpPr>
            <a:spLocks noGrp="1"/>
          </p:cNvSpPr>
          <p:nvPr>
            <p:ph type="sldNum" sz="quarter" idx="12"/>
          </p:nvPr>
        </p:nvSpPr>
        <p:spPr/>
        <p:txBody>
          <a:bodyPr/>
          <a:lstStyle/>
          <a:p>
            <a:fld id="{BCDE79FB-97BA-492B-8D57-F1373F9ADA95}" type="slidenum">
              <a:rPr lang="en-US" smtClean="0"/>
              <a:t>56</a:t>
            </a:fld>
            <a:endParaRPr lang="en-US"/>
          </a:p>
        </p:txBody>
      </p:sp>
      <p:grpSp>
        <p:nvGrpSpPr>
          <p:cNvPr id="22" name="Group 21">
            <a:extLst>
              <a:ext uri="{FF2B5EF4-FFF2-40B4-BE49-F238E27FC236}">
                <a16:creationId xmlns:a16="http://schemas.microsoft.com/office/drawing/2014/main" id="{C8D8864E-D1E5-9496-D3FC-1D8BEB27C7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7326D16-2698-5A6D-260E-31D614A75CE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58B2FB-0486-C158-D44C-62706834FEE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6F5D8E2-B9B7-655E-2510-FDC94AD46A0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115B1F0-0705-6E74-1F34-B308C5A70EA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564AA-E5BC-2665-F58C-59879F7319F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C92FC7F-AE98-F00C-AD09-B9B5B44F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9" name="Rectangle 8">
            <a:extLst>
              <a:ext uri="{FF2B5EF4-FFF2-40B4-BE49-F238E27FC236}">
                <a16:creationId xmlns:a16="http://schemas.microsoft.com/office/drawing/2014/main" id="{3D039A29-1764-8681-28FE-31BFEB8D8D6A}"/>
              </a:ext>
            </a:extLst>
          </p:cNvPr>
          <p:cNvSpPr/>
          <p:nvPr/>
        </p:nvSpPr>
        <p:spPr>
          <a:xfrm>
            <a:off x="5062888" y="2434974"/>
            <a:ext cx="1173243"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2D696B29-0CF8-4990-7599-2D8639E8575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878065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46D9-10B6-1D7B-3901-D37BD004D7F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F49CD2-FEFF-9FED-5EF4-2990397BAA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8F49CD2-FEFF-9FED-5EF4-2990397BAA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970AF92-5D51-BB07-137D-1D0BFA7171B0}"/>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51524BB9-569A-BC8F-46E0-195CCEBC4B8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Placeholder 1">
            <a:extLst>
              <a:ext uri="{FF2B5EF4-FFF2-40B4-BE49-F238E27FC236}">
                <a16:creationId xmlns:a16="http://schemas.microsoft.com/office/drawing/2014/main" id="{E72B424D-324B-346D-D246-9EC7AE78B29B}"/>
              </a:ext>
            </a:extLst>
          </p:cNvPr>
          <p:cNvSpPr>
            <a:spLocks noGrp="1"/>
          </p:cNvSpPr>
          <p:nvPr>
            <p:ph type="title"/>
          </p:nvPr>
        </p:nvSpPr>
        <p:spPr>
          <a:xfrm>
            <a:off x="1257300" y="457200"/>
            <a:ext cx="10401300" cy="332399"/>
          </a:xfrm>
        </p:spPr>
        <p:txBody>
          <a:bodyPr vert="horz">
            <a:spAutoFit/>
          </a:bodyPr>
          <a:lstStyle/>
          <a:p>
            <a:r>
              <a:rPr lang="en-US"/>
              <a:t>Case Study (5/7): Complete and valid LLIS </a:t>
            </a:r>
            <a:r>
              <a:rPr lang="en-US" u="sng"/>
              <a:t>ONLY</a:t>
            </a:r>
          </a:p>
        </p:txBody>
      </p:sp>
      <p:sp>
        <p:nvSpPr>
          <p:cNvPr id="4" name="Slide Number Placeholder 5">
            <a:extLst>
              <a:ext uri="{FF2B5EF4-FFF2-40B4-BE49-F238E27FC236}">
                <a16:creationId xmlns:a16="http://schemas.microsoft.com/office/drawing/2014/main" id="{FB3A257C-62C2-D531-AD6A-60217AED95BB}"/>
              </a:ext>
            </a:extLst>
          </p:cNvPr>
          <p:cNvSpPr>
            <a:spLocks noGrp="1"/>
          </p:cNvSpPr>
          <p:nvPr>
            <p:ph type="sldNum" sz="quarter" idx="12"/>
          </p:nvPr>
        </p:nvSpPr>
        <p:spPr/>
        <p:txBody>
          <a:bodyPr/>
          <a:lstStyle/>
          <a:p>
            <a:fld id="{BCDE79FB-97BA-492B-8D57-F1373F9ADA95}" type="slidenum">
              <a:rPr lang="en-US" smtClean="0"/>
              <a:t>57</a:t>
            </a:fld>
            <a:endParaRPr lang="en-US"/>
          </a:p>
        </p:txBody>
      </p:sp>
      <p:grpSp>
        <p:nvGrpSpPr>
          <p:cNvPr id="22" name="Group 21">
            <a:extLst>
              <a:ext uri="{FF2B5EF4-FFF2-40B4-BE49-F238E27FC236}">
                <a16:creationId xmlns:a16="http://schemas.microsoft.com/office/drawing/2014/main" id="{2FCE889D-CAA2-0419-2899-B0C552F3A5C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2CDFAF3-F08D-8A5D-9586-C652A707D43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2302E6-7206-879A-3EB2-7DF1D5A468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DAE42AD-0453-C5A0-BCE6-801201E2144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93D56A-6700-8491-15DE-6E51A29374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CD6A89-1908-26AA-0FA5-164FF24B42D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1294CB5E-25D8-5350-404A-E960579A2EFF}"/>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LLIS TPIT-Adjusted Peak MW schedule is modified automatically to reflect the latest TPIT in-service date for each LLIS-controlled step</a:t>
            </a:r>
          </a:p>
          <a:p>
            <a:pPr lvl="1">
              <a:buFont typeface="Arial" panose="020B0604020202020204" pitchFamily="34" charset="0"/>
              <a:buChar char="•"/>
            </a:pPr>
            <a:r>
              <a:rPr lang="en-US" sz="1400"/>
              <a:t>If a required upgrade enters service later than assumed in the LLIS, the associated load increase is automatically deferred until the TPIT in-service year</a:t>
            </a:r>
            <a:endParaRPr lang="en-US" sz="1400" b="1"/>
          </a:p>
        </p:txBody>
      </p:sp>
      <p:sp>
        <p:nvSpPr>
          <p:cNvPr id="5" name="TextBox 4">
            <a:extLst>
              <a:ext uri="{FF2B5EF4-FFF2-40B4-BE49-F238E27FC236}">
                <a16:creationId xmlns:a16="http://schemas.microsoft.com/office/drawing/2014/main" id="{8AD83AD2-0A5E-3535-BC07-9716B441825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LLIS TPIT-Adjusted Peak MW</a:t>
            </a:r>
          </a:p>
        </p:txBody>
      </p:sp>
      <p:sp>
        <p:nvSpPr>
          <p:cNvPr id="10" name="Rectangle 9">
            <a:extLst>
              <a:ext uri="{FF2B5EF4-FFF2-40B4-BE49-F238E27FC236}">
                <a16:creationId xmlns:a16="http://schemas.microsoft.com/office/drawing/2014/main" id="{698CA7DC-BE78-A8A0-AC2F-572AC64189FE}"/>
              </a:ext>
            </a:extLst>
          </p:cNvPr>
          <p:cNvSpPr/>
          <p:nvPr/>
        </p:nvSpPr>
        <p:spPr>
          <a:xfrm>
            <a:off x="5490304" y="4731288"/>
            <a:ext cx="496101"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0999AA97-66EE-8898-B288-82D092B51B6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6653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D729-ACD0-8336-0924-8007BD5D3F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E2AAB6-8F9F-0CC9-B20E-3DEB093372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7E2AAB6-8F9F-0CC9-B20E-3DEB093372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1F7848-6D11-E6D5-7C5F-D4F6F65F7DE5}"/>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054D6613-FB12-8F43-991D-D0743B1B7D72}"/>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5" name="TextBox 4">
            <a:extLst>
              <a:ext uri="{FF2B5EF4-FFF2-40B4-BE49-F238E27FC236}">
                <a16:creationId xmlns:a16="http://schemas.microsoft.com/office/drawing/2014/main" id="{66A4E0CB-168B-6F3E-9A7D-0F1759EC84B9}"/>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Under the LLIS Only Entry Path, the Combined TPIT-Adjusted Peak MW schedule is equal to the LLIS TPIT-Adjusted Peak MW schedule</a:t>
            </a:r>
          </a:p>
          <a:p>
            <a:pPr lvl="1">
              <a:buFont typeface="Arial" panose="020B0604020202020204" pitchFamily="34" charset="0"/>
              <a:buChar char="•"/>
            </a:pPr>
            <a:r>
              <a:rPr lang="en-US" sz="1400"/>
              <a:t>Combined TPIT-Adjusted Peak MW reflects the load levels available after applying TPIT adjustments</a:t>
            </a:r>
          </a:p>
        </p:txBody>
      </p:sp>
      <p:sp>
        <p:nvSpPr>
          <p:cNvPr id="2" name="Title 1">
            <a:extLst>
              <a:ext uri="{FF2B5EF4-FFF2-40B4-BE49-F238E27FC236}">
                <a16:creationId xmlns:a16="http://schemas.microsoft.com/office/drawing/2014/main" id="{DC31859F-A2B4-FED7-B167-E55ECC7075D7}"/>
              </a:ext>
            </a:extLst>
          </p:cNvPr>
          <p:cNvSpPr>
            <a:spLocks noGrp="1"/>
          </p:cNvSpPr>
          <p:nvPr>
            <p:ph type="title"/>
          </p:nvPr>
        </p:nvSpPr>
        <p:spPr>
          <a:xfrm>
            <a:off x="1257300" y="457200"/>
            <a:ext cx="10401300" cy="332399"/>
          </a:xfrm>
        </p:spPr>
        <p:txBody>
          <a:bodyPr vert="horz">
            <a:spAutoFit/>
          </a:bodyPr>
          <a:lstStyle/>
          <a:p>
            <a:r>
              <a:rPr lang="en-US"/>
              <a:t>Case Study (6/7): Complete and valid LLIS </a:t>
            </a:r>
            <a:r>
              <a:rPr lang="en-US" u="sng"/>
              <a:t>ONLY</a:t>
            </a:r>
          </a:p>
        </p:txBody>
      </p:sp>
      <p:sp>
        <p:nvSpPr>
          <p:cNvPr id="4" name="Slide Number Placeholder 3">
            <a:extLst>
              <a:ext uri="{FF2B5EF4-FFF2-40B4-BE49-F238E27FC236}">
                <a16:creationId xmlns:a16="http://schemas.microsoft.com/office/drawing/2014/main" id="{BE5D02E5-428F-9C79-CB05-FCDAAB0EF2A6}"/>
              </a:ext>
            </a:extLst>
          </p:cNvPr>
          <p:cNvSpPr>
            <a:spLocks noGrp="1"/>
          </p:cNvSpPr>
          <p:nvPr>
            <p:ph type="sldNum" sz="quarter" idx="12"/>
          </p:nvPr>
        </p:nvSpPr>
        <p:spPr/>
        <p:txBody>
          <a:bodyPr/>
          <a:lstStyle/>
          <a:p>
            <a:fld id="{BCDE79FB-97BA-492B-8D57-F1373F9ADA95}" type="slidenum">
              <a:rPr lang="en-US" smtClean="0"/>
              <a:t>58</a:t>
            </a:fld>
            <a:endParaRPr lang="en-US"/>
          </a:p>
        </p:txBody>
      </p:sp>
      <p:grpSp>
        <p:nvGrpSpPr>
          <p:cNvPr id="22" name="Group 21">
            <a:extLst>
              <a:ext uri="{FF2B5EF4-FFF2-40B4-BE49-F238E27FC236}">
                <a16:creationId xmlns:a16="http://schemas.microsoft.com/office/drawing/2014/main" id="{F6DE4FF1-5F26-55C8-9E92-445DABAFAA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9DA13DFB-271F-9E26-CC19-213683F711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28EA03-FA1F-02DC-5717-119D7E22871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48607AA-681C-3B60-5341-F69A3013EAB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A60C65B-6008-F997-0C28-6B871D71E78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A3744-CA84-6747-BD5E-F34B2C821DD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2C066A2E-7692-DE5A-F1C0-20E923876AC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Peak MW</a:t>
            </a:r>
          </a:p>
        </p:txBody>
      </p:sp>
      <p:sp>
        <p:nvSpPr>
          <p:cNvPr id="10" name="Rectangle 9">
            <a:extLst>
              <a:ext uri="{FF2B5EF4-FFF2-40B4-BE49-F238E27FC236}">
                <a16:creationId xmlns:a16="http://schemas.microsoft.com/office/drawing/2014/main" id="{D2805C9D-4AD2-394D-2AFA-EE66B1D65E18}"/>
              </a:ext>
            </a:extLst>
          </p:cNvPr>
          <p:cNvSpPr/>
          <p:nvPr/>
        </p:nvSpPr>
        <p:spPr>
          <a:xfrm>
            <a:off x="5921096" y="4740913"/>
            <a:ext cx="60028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C703C4BB-C583-EFF7-24C5-D8D127234BD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436006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96A9-CCAB-0899-6B58-393B1F49A3A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B540BF-05F4-927A-E10D-D8A99630CE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4B540BF-05F4-927A-E10D-D8A99630CE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F3C328C-6109-9664-9B54-7EE8BC8FEDB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02C2EC04-112F-201C-3052-B1195861EF99}"/>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8481F102-0FEA-CDE1-49D5-51B6B4A0EC61}"/>
              </a:ext>
            </a:extLst>
          </p:cNvPr>
          <p:cNvSpPr>
            <a:spLocks noGrp="1"/>
          </p:cNvSpPr>
          <p:nvPr>
            <p:ph type="title"/>
          </p:nvPr>
        </p:nvSpPr>
        <p:spPr>
          <a:xfrm>
            <a:off x="1257300" y="457200"/>
            <a:ext cx="10401300" cy="332399"/>
          </a:xfrm>
        </p:spPr>
        <p:txBody>
          <a:bodyPr vert="horz">
            <a:spAutoFit/>
          </a:bodyPr>
          <a:lstStyle/>
          <a:p>
            <a:r>
              <a:rPr lang="en-US"/>
              <a:t>Case Study (7/7): Complete and valid LLIS </a:t>
            </a:r>
            <a:r>
              <a:rPr lang="en-US" u="sng"/>
              <a:t>ONLY</a:t>
            </a:r>
          </a:p>
        </p:txBody>
      </p:sp>
      <p:sp>
        <p:nvSpPr>
          <p:cNvPr id="4" name="Slide Number Placeholder 3">
            <a:extLst>
              <a:ext uri="{FF2B5EF4-FFF2-40B4-BE49-F238E27FC236}">
                <a16:creationId xmlns:a16="http://schemas.microsoft.com/office/drawing/2014/main" id="{C902AC55-4609-9C7A-FAE4-10DF7195CEF7}"/>
              </a:ext>
            </a:extLst>
          </p:cNvPr>
          <p:cNvSpPr>
            <a:spLocks noGrp="1"/>
          </p:cNvSpPr>
          <p:nvPr>
            <p:ph type="sldNum" sz="quarter" idx="12"/>
          </p:nvPr>
        </p:nvSpPr>
        <p:spPr/>
        <p:txBody>
          <a:bodyPr/>
          <a:lstStyle/>
          <a:p>
            <a:fld id="{BCDE79FB-97BA-492B-8D57-F1373F9ADA95}" type="slidenum">
              <a:rPr lang="en-US" smtClean="0"/>
              <a:t>59</a:t>
            </a:fld>
            <a:endParaRPr lang="en-US"/>
          </a:p>
        </p:txBody>
      </p:sp>
      <p:grpSp>
        <p:nvGrpSpPr>
          <p:cNvPr id="22" name="Group 21">
            <a:extLst>
              <a:ext uri="{FF2B5EF4-FFF2-40B4-BE49-F238E27FC236}">
                <a16:creationId xmlns:a16="http://schemas.microsoft.com/office/drawing/2014/main" id="{8319B248-CE51-23DA-70EF-ED583C02747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81618C-DDBE-32E0-3373-6591244BD54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C36096-998B-9771-B9CC-2CEB943DAAD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3690769-DEF5-8BE7-000C-3B759637DE0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0B1F65C-1F65-86BE-E1FC-65620CA7D523}"/>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8047B-1645-40CC-66D6-CF068CB95AD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8A2F0EA9-AC9B-3AEE-0EF2-DC49FDDAB451}"/>
              </a:ext>
            </a:extLst>
          </p:cNvPr>
          <p:cNvSpPr txBox="1">
            <a:spLocks/>
          </p:cNvSpPr>
          <p:nvPr/>
        </p:nvSpPr>
        <p:spPr>
          <a:xfrm>
            <a:off x="8631176" y="1734008"/>
            <a:ext cx="3027424" cy="34240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Output Peak MW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represents the final Batch Zero modeled load schedule</a:t>
            </a:r>
          </a:p>
          <a:p>
            <a:pPr lvl="1">
              <a:buFont typeface="Arial" panose="020B0604020202020204" pitchFamily="34" charset="0"/>
              <a:buChar char="•"/>
            </a:pPr>
            <a:r>
              <a:rPr lang="en-US" sz="1400"/>
              <a:t>Under the LLIS Only Entry Path, the resulting schedule is modeled as Base Load in all years</a:t>
            </a:r>
          </a:p>
        </p:txBody>
      </p:sp>
      <p:sp>
        <p:nvSpPr>
          <p:cNvPr id="10" name="TextBox 9">
            <a:extLst>
              <a:ext uri="{FF2B5EF4-FFF2-40B4-BE49-F238E27FC236}">
                <a16:creationId xmlns:a16="http://schemas.microsoft.com/office/drawing/2014/main" id="{D8C833E8-A029-BF55-CDF7-085E1A5CA8E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4" name="Rectangle 13">
            <a:extLst>
              <a:ext uri="{FF2B5EF4-FFF2-40B4-BE49-F238E27FC236}">
                <a16:creationId xmlns:a16="http://schemas.microsoft.com/office/drawing/2014/main" id="{651929EB-221F-2926-6A44-F96B55344F46}"/>
              </a:ext>
            </a:extLst>
          </p:cNvPr>
          <p:cNvSpPr/>
          <p:nvPr/>
        </p:nvSpPr>
        <p:spPr>
          <a:xfrm>
            <a:off x="6532613" y="4731288"/>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513589C0-1BA0-DBCE-66AC-078A8DA0C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7412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C5A2-623D-C7BC-332B-D25089108D6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E1174C0-B4F2-93F2-DD8C-EDC2F37DB863}"/>
              </a:ext>
            </a:extLst>
          </p:cNvPr>
          <p:cNvGraphicFramePr>
            <a:graphicFrameLocks noChangeAspect="1"/>
          </p:cNvGraphicFramePr>
          <p:nvPr>
            <p:custDataLst>
              <p:tags r:id="rId1"/>
            </p:custDataLst>
            <p:extLst>
              <p:ext uri="{D42A27DB-BD31-4B8C-83A1-F6EECF244321}">
                <p14:modId xmlns:p14="http://schemas.microsoft.com/office/powerpoint/2010/main" val="1082539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7" name="think-cell data - do not delete" hidden="1">
                        <a:extLst>
                          <a:ext uri="{FF2B5EF4-FFF2-40B4-BE49-F238E27FC236}">
                            <a16:creationId xmlns:a16="http://schemas.microsoft.com/office/drawing/2014/main" id="{6E1174C0-B4F2-93F2-DD8C-EDC2F37DB86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9A6F026-1F18-E313-3913-DF4E5EB284C2}"/>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6A99F4BF-ED34-0508-B057-68EA36F00D4F}"/>
              </a:ext>
            </a:extLst>
          </p:cNvPr>
          <p:cNvSpPr>
            <a:spLocks noGrp="1"/>
          </p:cNvSpPr>
          <p:nvPr>
            <p:ph type="sldNum" sz="quarter" idx="12"/>
          </p:nvPr>
        </p:nvSpPr>
        <p:spPr/>
        <p:txBody>
          <a:bodyPr/>
          <a:lstStyle/>
          <a:p>
            <a:fld id="{BCDE79FB-97BA-492B-8D57-F1373F9ADA95}" type="slidenum">
              <a:rPr lang="en-US" smtClean="0"/>
              <a:pPr/>
              <a:t>6</a:t>
            </a:fld>
            <a:endParaRPr lang="en-US"/>
          </a:p>
        </p:txBody>
      </p:sp>
      <p:sp>
        <p:nvSpPr>
          <p:cNvPr id="23" name="Text Placeholder 2">
            <a:hlinkClick r:id="rId9" action="ppaction://hlinksldjump"/>
            <a:extLst>
              <a:ext uri="{FF2B5EF4-FFF2-40B4-BE49-F238E27FC236}">
                <a16:creationId xmlns:a16="http://schemas.microsoft.com/office/drawing/2014/main" id="{055D9BEA-FDE4-CFD7-9B58-B949D3B5FB4C}"/>
              </a:ext>
            </a:extLst>
          </p:cNvPr>
          <p:cNvSpPr>
            <a:spLocks noGrp="1"/>
          </p:cNvSpPr>
          <p:nvPr>
            <p:custDataLst>
              <p:tags r:id="rId2"/>
            </p:custDataLst>
          </p:nvPr>
        </p:nvSpPr>
        <p:spPr bwMode="auto">
          <a:xfrm>
            <a:off x="3851275" y="26146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5" name="Text Placeholder 2">
            <a:extLst>
              <a:ext uri="{FF2B5EF4-FFF2-40B4-BE49-F238E27FC236}">
                <a16:creationId xmlns:a16="http://schemas.microsoft.com/office/drawing/2014/main" id="{DFDE809D-87E5-B4D3-49DE-14605B15683B}"/>
              </a:ext>
            </a:extLst>
          </p:cNvPr>
          <p:cNvSpPr>
            <a:spLocks noGrp="1"/>
          </p:cNvSpPr>
          <p:nvPr>
            <p:custDataLst>
              <p:tags r:id="rId3"/>
            </p:custDataLst>
          </p:nvPr>
        </p:nvSpPr>
        <p:spPr bwMode="auto">
          <a:xfrm>
            <a:off x="3851275" y="3022600"/>
            <a:ext cx="4489450"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Batch Zero Readiness Discussion Schedule</a:t>
            </a:r>
          </a:p>
        </p:txBody>
      </p:sp>
      <p:sp>
        <p:nvSpPr>
          <p:cNvPr id="9" name="Text Placeholder 2">
            <a:hlinkClick r:id="rId10" action="ppaction://hlinksldjump"/>
            <a:extLst>
              <a:ext uri="{FF2B5EF4-FFF2-40B4-BE49-F238E27FC236}">
                <a16:creationId xmlns:a16="http://schemas.microsoft.com/office/drawing/2014/main" id="{B9F65AF5-4ADB-3EA2-D43C-5B2DC957B6FA}"/>
              </a:ext>
            </a:extLst>
          </p:cNvPr>
          <p:cNvSpPr>
            <a:spLocks noGrp="1"/>
          </p:cNvSpPr>
          <p:nvPr>
            <p:custDataLst>
              <p:tags r:id="rId4"/>
            </p:custDataLst>
          </p:nvPr>
        </p:nvSpPr>
        <p:spPr bwMode="auto">
          <a:xfrm>
            <a:off x="3851275" y="34290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FAQ</a:t>
            </a:r>
          </a:p>
        </p:txBody>
      </p:sp>
      <p:sp>
        <p:nvSpPr>
          <p:cNvPr id="6" name="Text Placeholder 2">
            <a:hlinkClick r:id="rId11" action="ppaction://hlinksldjump"/>
            <a:extLst>
              <a:ext uri="{FF2B5EF4-FFF2-40B4-BE49-F238E27FC236}">
                <a16:creationId xmlns:a16="http://schemas.microsoft.com/office/drawing/2014/main" id="{55240B5D-1163-3D41-3079-435DD44CCE7A}"/>
              </a:ext>
            </a:extLst>
          </p:cNvPr>
          <p:cNvSpPr>
            <a:spLocks noGrp="1"/>
          </p:cNvSpPr>
          <p:nvPr>
            <p:custDataLst>
              <p:tags r:id="rId5"/>
            </p:custDataLst>
          </p:nvPr>
        </p:nvSpPr>
        <p:spPr bwMode="auto">
          <a:xfrm>
            <a:off x="3851275" y="38354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39880070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7AEE-C518-6545-108A-69442F41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37AEF-C080-F7B4-0835-DE2B68B8EF24}"/>
              </a:ext>
            </a:extLst>
          </p:cNvPr>
          <p:cNvSpPr>
            <a:spLocks noGrp="1"/>
          </p:cNvSpPr>
          <p:nvPr>
            <p:ph type="title"/>
          </p:nvPr>
        </p:nvSpPr>
        <p:spPr/>
        <p:txBody>
          <a:bodyPr/>
          <a:lstStyle/>
          <a:p>
            <a:r>
              <a:rPr lang="en-US"/>
              <a:t>Qualifying Study: RPG </a:t>
            </a:r>
            <a:r>
              <a:rPr lang="en-US" u="sng"/>
              <a:t>ONLY</a:t>
            </a:r>
          </a:p>
        </p:txBody>
      </p:sp>
      <p:sp>
        <p:nvSpPr>
          <p:cNvPr id="4" name="Slide Number Placeholder 3">
            <a:extLst>
              <a:ext uri="{FF2B5EF4-FFF2-40B4-BE49-F238E27FC236}">
                <a16:creationId xmlns:a16="http://schemas.microsoft.com/office/drawing/2014/main" id="{72A9AEE5-6EC9-AA56-0BDC-4113BB80D31D}"/>
              </a:ext>
            </a:extLst>
          </p:cNvPr>
          <p:cNvSpPr>
            <a:spLocks noGrp="1"/>
          </p:cNvSpPr>
          <p:nvPr>
            <p:ph type="sldNum" sz="quarter" idx="12"/>
          </p:nvPr>
        </p:nvSpPr>
        <p:spPr/>
        <p:txBody>
          <a:bodyPr/>
          <a:lstStyle/>
          <a:p>
            <a:fld id="{BCDE79FB-97BA-492B-8D57-F1373F9ADA95}" type="slidenum">
              <a:rPr lang="en-US" smtClean="0"/>
              <a:t>60</a:t>
            </a:fld>
            <a:endParaRPr lang="en-US"/>
          </a:p>
        </p:txBody>
      </p:sp>
      <p:sp>
        <p:nvSpPr>
          <p:cNvPr id="5" name="Rectangle: Rounded Corners 4">
            <a:extLst>
              <a:ext uri="{FF2B5EF4-FFF2-40B4-BE49-F238E27FC236}">
                <a16:creationId xmlns:a16="http://schemas.microsoft.com/office/drawing/2014/main" id="{85F84C60-29A2-A3DD-6A14-0981DE6F6160}"/>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61502658-3E70-CB55-4D6C-DDB59DA6C6CC}"/>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18051F31-87B4-CBB1-5482-D488D09CFEBE}"/>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7BF2EEA6-13AF-BEF4-2974-E2C3CE345928}"/>
              </a:ext>
            </a:extLst>
          </p:cNvPr>
          <p:cNvSpPr/>
          <p:nvPr/>
        </p:nvSpPr>
        <p:spPr>
          <a:xfrm>
            <a:off x="7728223"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Modify the RPG ramp according to the rules in 9.2.1.2(3) to set limits on studied amount</a:t>
            </a:r>
          </a:p>
        </p:txBody>
      </p:sp>
      <p:sp>
        <p:nvSpPr>
          <p:cNvPr id="10" name="Rectangle: Rounded Corners 9">
            <a:extLst>
              <a:ext uri="{FF2B5EF4-FFF2-40B4-BE49-F238E27FC236}">
                <a16:creationId xmlns:a16="http://schemas.microsoft.com/office/drawing/2014/main" id="{1010FE84-14E6-3900-EF05-2F68F0C9D2FD}"/>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2" name="Straight Arrow Connector 11">
            <a:extLst>
              <a:ext uri="{FF2B5EF4-FFF2-40B4-BE49-F238E27FC236}">
                <a16:creationId xmlns:a16="http://schemas.microsoft.com/office/drawing/2014/main" id="{D73B67F9-2B80-56CE-AB42-C94C25A1B544}"/>
              </a:ext>
            </a:extLst>
          </p:cNvPr>
          <p:cNvCxnSpPr>
            <a:cxnSpLocks/>
            <a:stCxn id="5" idx="2"/>
            <a:endCxn id="3" idx="0"/>
          </p:cNvCxnSpPr>
          <p:nvPr/>
        </p:nvCxnSpPr>
        <p:spPr>
          <a:xfrm flipH="1">
            <a:off x="1395896" y="2363304"/>
            <a:ext cx="1" cy="757583"/>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59F374-75B9-8367-7A6C-BDA952963A5B}"/>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47F50A2-8FCE-BC35-9CD8-3E70E8E3585D}"/>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59431A-602B-28E3-CCEA-880523C6C6A5}"/>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4FF2B442-CC18-9DC7-9D76-DBC95DD8AF44}"/>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cxnSp>
        <p:nvCxnSpPr>
          <p:cNvPr id="21" name="Straight Arrow Connector 20">
            <a:extLst>
              <a:ext uri="{FF2B5EF4-FFF2-40B4-BE49-F238E27FC236}">
                <a16:creationId xmlns:a16="http://schemas.microsoft.com/office/drawing/2014/main" id="{C96A1813-7188-3881-E433-F7C51FFBDDFA}"/>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1746BCFF-2820-1E91-5858-BC09014FCF6A}"/>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E78F435E-DFA8-C144-A1FF-49348501BA0C}"/>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D5DEAE3-F79E-1C76-C10C-0DFA8A922D98}"/>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A1BFA513-1B1A-3A11-6E67-1E2E463E797B}"/>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RPG in-service</a:t>
            </a:r>
          </a:p>
          <a:p>
            <a:r>
              <a:rPr lang="en-US" sz="1000"/>
              <a:t>- Base load after that</a:t>
            </a:r>
          </a:p>
        </p:txBody>
      </p:sp>
      <p:cxnSp>
        <p:nvCxnSpPr>
          <p:cNvPr id="35" name="Straight Arrow Connector 34">
            <a:extLst>
              <a:ext uri="{FF2B5EF4-FFF2-40B4-BE49-F238E27FC236}">
                <a16:creationId xmlns:a16="http://schemas.microsoft.com/office/drawing/2014/main" id="{998877B2-2243-5BE5-BCD7-DE00C8CA8BFF}"/>
              </a:ext>
            </a:extLst>
          </p:cNvPr>
          <p:cNvCxnSpPr>
            <a:cxnSpLocks/>
            <a:stCxn id="24" idx="2"/>
            <a:endCxn id="9" idx="0"/>
          </p:cNvCxnSpPr>
          <p:nvPr/>
        </p:nvCxnSpPr>
        <p:spPr>
          <a:xfrm flipH="1">
            <a:off x="8492432" y="4154556"/>
            <a:ext cx="6627"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769EF54-A84E-78FD-9B66-E4BE837225D2}"/>
              </a:ext>
            </a:extLst>
          </p:cNvPr>
          <p:cNvCxnSpPr>
            <a:cxnSpLocks/>
            <a:stCxn id="9" idx="3"/>
            <a:endCxn id="34" idx="1"/>
          </p:cNvCxnSpPr>
          <p:nvPr/>
        </p:nvCxnSpPr>
        <p:spPr>
          <a:xfrm>
            <a:off x="9256640" y="5356087"/>
            <a:ext cx="94753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29E03D6-453B-FB8E-B208-55572C816368}"/>
              </a:ext>
            </a:extLst>
          </p:cNvPr>
          <p:cNvSpPr txBox="1"/>
          <p:nvPr/>
        </p:nvSpPr>
        <p:spPr>
          <a:xfrm>
            <a:off x="8524457" y="4348346"/>
            <a:ext cx="706784" cy="400110"/>
          </a:xfrm>
          <a:prstGeom prst="rect">
            <a:avLst/>
          </a:prstGeom>
          <a:noFill/>
        </p:spPr>
        <p:txBody>
          <a:bodyPr wrap="square" rtlCol="0">
            <a:spAutoFit/>
          </a:bodyPr>
          <a:lstStyle/>
          <a:p>
            <a:r>
              <a:rPr lang="en-US" sz="1000"/>
              <a:t>Modified RPG</a:t>
            </a:r>
          </a:p>
        </p:txBody>
      </p:sp>
      <p:sp>
        <p:nvSpPr>
          <p:cNvPr id="43" name="TextBox 42">
            <a:extLst>
              <a:ext uri="{FF2B5EF4-FFF2-40B4-BE49-F238E27FC236}">
                <a16:creationId xmlns:a16="http://schemas.microsoft.com/office/drawing/2014/main" id="{FE169DE2-4769-3164-EF8C-966A849FB6B7}"/>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Tree>
    <p:extLst>
      <p:ext uri="{BB962C8B-B14F-4D97-AF65-F5344CB8AC3E}">
        <p14:creationId xmlns:p14="http://schemas.microsoft.com/office/powerpoint/2010/main" val="35699923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6896-895A-7F8C-12FA-EEFA3EC835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0C5436-0D82-ABE3-5078-947CC9382C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0C5436-0D82-ABE3-5078-947CC9382C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F672E51-DBE3-B9BA-F5DB-1F15D16EFF5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1" name="Picture 10">
            <a:extLst>
              <a:ext uri="{FF2B5EF4-FFF2-40B4-BE49-F238E27FC236}">
                <a16:creationId xmlns:a16="http://schemas.microsoft.com/office/drawing/2014/main" id="{36D0A909-8176-91AA-3823-F0452DDC3D5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FFF61E73-1F53-C1EB-1E80-712672D7B7D7}"/>
              </a:ext>
            </a:extLst>
          </p:cNvPr>
          <p:cNvSpPr>
            <a:spLocks noGrp="1"/>
          </p:cNvSpPr>
          <p:nvPr>
            <p:ph type="title"/>
          </p:nvPr>
        </p:nvSpPr>
        <p:spPr>
          <a:xfrm>
            <a:off x="1257300" y="457200"/>
            <a:ext cx="10401300" cy="332399"/>
          </a:xfrm>
        </p:spPr>
        <p:txBody>
          <a:bodyPr vert="horz">
            <a:spAutoFit/>
          </a:bodyPr>
          <a:lstStyle/>
          <a:p>
            <a:r>
              <a:rPr lang="en-US"/>
              <a:t>Case Study (1/6): RPG </a:t>
            </a:r>
            <a:r>
              <a:rPr lang="en-US" u="sng"/>
              <a:t>ONLY</a:t>
            </a:r>
            <a:endParaRPr lang="en-US"/>
          </a:p>
        </p:txBody>
      </p:sp>
      <p:sp>
        <p:nvSpPr>
          <p:cNvPr id="4" name="Slide Number Placeholder 3">
            <a:extLst>
              <a:ext uri="{FF2B5EF4-FFF2-40B4-BE49-F238E27FC236}">
                <a16:creationId xmlns:a16="http://schemas.microsoft.com/office/drawing/2014/main" id="{086828A4-AF95-8541-413E-C3F7121ECDA4}"/>
              </a:ext>
            </a:extLst>
          </p:cNvPr>
          <p:cNvSpPr>
            <a:spLocks noGrp="1"/>
          </p:cNvSpPr>
          <p:nvPr>
            <p:ph type="sldNum" sz="quarter" idx="12"/>
          </p:nvPr>
        </p:nvSpPr>
        <p:spPr/>
        <p:txBody>
          <a:bodyPr/>
          <a:lstStyle/>
          <a:p>
            <a:fld id="{BCDE79FB-97BA-492B-8D57-F1373F9ADA95}" type="slidenum">
              <a:rPr lang="en-US" smtClean="0"/>
              <a:t>61</a:t>
            </a:fld>
            <a:endParaRPr lang="en-US"/>
          </a:p>
        </p:txBody>
      </p:sp>
      <p:grpSp>
        <p:nvGrpSpPr>
          <p:cNvPr id="22" name="Group 21">
            <a:extLst>
              <a:ext uri="{FF2B5EF4-FFF2-40B4-BE49-F238E27FC236}">
                <a16:creationId xmlns:a16="http://schemas.microsoft.com/office/drawing/2014/main" id="{B6CD493B-1F3B-3BDE-4756-11AA5B5ABB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582FAEA-8DE8-AB99-0FAB-E71BA63DB96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B05DF2-9CA2-7900-F04C-F1F0F854E79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201A81C5-8808-F0C3-3DD9-B32BA936530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6C0AABE-D993-47E2-6A46-E1A45D87F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6D9F25-4929-1FF3-6318-F44C5D522D3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58E47F93-3DA4-875F-F16F-C01B8B36BDC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8" name="TextBox 17">
            <a:extLst>
              <a:ext uri="{FF2B5EF4-FFF2-40B4-BE49-F238E27FC236}">
                <a16:creationId xmlns:a16="http://schemas.microsoft.com/office/drawing/2014/main" id="{14D7C49E-D73F-AB2E-E7FA-9982811B701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20" name="Rectangle 19">
            <a:extLst>
              <a:ext uri="{FF2B5EF4-FFF2-40B4-BE49-F238E27FC236}">
                <a16:creationId xmlns:a16="http://schemas.microsoft.com/office/drawing/2014/main" id="{E47FD274-412C-0877-D5E8-955FDE17825F}"/>
              </a:ext>
            </a:extLst>
          </p:cNvPr>
          <p:cNvSpPr/>
          <p:nvPr/>
        </p:nvSpPr>
        <p:spPr>
          <a:xfrm>
            <a:off x="1700784" y="2055210"/>
            <a:ext cx="1197864" cy="2230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FE0DC95E-B128-728C-7A42-E8C679AE742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4158941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92DF-9B1B-910A-9739-0CEFCFBC0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524AA8-3105-C56E-CF93-32215D5816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F524AA8-3105-C56E-CF93-32215D5816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71864C3-A2F4-A81A-991A-D8E986199478}"/>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9" name="Picture 8">
            <a:extLst>
              <a:ext uri="{FF2B5EF4-FFF2-40B4-BE49-F238E27FC236}">
                <a16:creationId xmlns:a16="http://schemas.microsoft.com/office/drawing/2014/main" id="{B46C1D33-836E-80E1-0FBA-B5CF8B6CCE7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79F9487A-460B-405A-491A-B105A87C4097}"/>
              </a:ext>
            </a:extLst>
          </p:cNvPr>
          <p:cNvSpPr>
            <a:spLocks noGrp="1"/>
          </p:cNvSpPr>
          <p:nvPr>
            <p:ph type="title"/>
          </p:nvPr>
        </p:nvSpPr>
        <p:spPr>
          <a:xfrm>
            <a:off x="1257300" y="457200"/>
            <a:ext cx="10401300" cy="332399"/>
          </a:xfrm>
        </p:spPr>
        <p:txBody>
          <a:bodyPr vert="horz">
            <a:spAutoFit/>
          </a:bodyPr>
          <a:lstStyle/>
          <a:p>
            <a:r>
              <a:rPr lang="en-US"/>
              <a:t>Case Study (2/6): RPG </a:t>
            </a:r>
            <a:r>
              <a:rPr lang="en-US" u="sng"/>
              <a:t>ONLY</a:t>
            </a:r>
            <a:endParaRPr lang="en-US"/>
          </a:p>
        </p:txBody>
      </p:sp>
      <p:sp>
        <p:nvSpPr>
          <p:cNvPr id="4" name="Slide Number Placeholder 5">
            <a:extLst>
              <a:ext uri="{FF2B5EF4-FFF2-40B4-BE49-F238E27FC236}">
                <a16:creationId xmlns:a16="http://schemas.microsoft.com/office/drawing/2014/main" id="{E68C0FF7-44D2-E42B-B0D6-92FA8F19BD0A}"/>
              </a:ext>
            </a:extLst>
          </p:cNvPr>
          <p:cNvSpPr>
            <a:spLocks noGrp="1"/>
          </p:cNvSpPr>
          <p:nvPr>
            <p:ph type="sldNum" sz="quarter" idx="12"/>
          </p:nvPr>
        </p:nvSpPr>
        <p:spPr/>
        <p:txBody>
          <a:bodyPr/>
          <a:lstStyle/>
          <a:p>
            <a:fld id="{BCDE79FB-97BA-492B-8D57-F1373F9ADA95}" type="slidenum">
              <a:rPr lang="en-US" smtClean="0"/>
              <a:t>62</a:t>
            </a:fld>
            <a:endParaRPr lang="en-US"/>
          </a:p>
        </p:txBody>
      </p:sp>
      <p:grpSp>
        <p:nvGrpSpPr>
          <p:cNvPr id="22" name="Group 21">
            <a:extLst>
              <a:ext uri="{FF2B5EF4-FFF2-40B4-BE49-F238E27FC236}">
                <a16:creationId xmlns:a16="http://schemas.microsoft.com/office/drawing/2014/main" id="{785CC20A-2A3D-E0B6-CF28-40499529941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D2D49F4-3152-0D43-C903-A219CB25B3D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8EDE65-5CD9-AF0D-80FB-11DE64B7053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9CACA4D2-2278-781A-16ED-B847A50AB63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B20825D-3FCE-EEB4-E290-42CBD1B2BD4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72B315-6B57-03A0-58D3-103F92DD7E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8390C9A-7347-098F-1D12-1C73F8869027}"/>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RPG study that qualified the Large Load for Batch Zero</a:t>
            </a:r>
          </a:p>
          <a:p>
            <a:pPr lvl="1">
              <a:buFont typeface="Arial" panose="020B0604020202020204" pitchFamily="34" charset="0"/>
              <a:buChar char="•"/>
            </a:pPr>
            <a:r>
              <a:rPr lang="en-US" sz="1400"/>
              <a:t>These values represent the load level determined to be supportable once all required RPG transmission upgrades are in service</a:t>
            </a:r>
          </a:p>
          <a:p>
            <a:pPr lvl="1">
              <a:buFont typeface="Arial" panose="020B0604020202020204" pitchFamily="34" charset="0"/>
              <a:buChar char="•"/>
            </a:pPr>
            <a:r>
              <a:rPr lang="en-US" sz="1400"/>
              <a:t>The workbook uses these values together with the TPIT in-service date to construct the RPG-supported schedule</a:t>
            </a:r>
          </a:p>
        </p:txBody>
      </p:sp>
      <p:sp>
        <p:nvSpPr>
          <p:cNvPr id="8" name="TextBox 7">
            <a:extLst>
              <a:ext uri="{FF2B5EF4-FFF2-40B4-BE49-F238E27FC236}">
                <a16:creationId xmlns:a16="http://schemas.microsoft.com/office/drawing/2014/main" id="{E30E0D5E-3C37-63B0-EBEB-A204795EE9D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4" name="Rectangle 13">
            <a:extLst>
              <a:ext uri="{FF2B5EF4-FFF2-40B4-BE49-F238E27FC236}">
                <a16:creationId xmlns:a16="http://schemas.microsoft.com/office/drawing/2014/main" id="{DD887C91-5AC0-07FD-7E8F-CA06742783F2}"/>
              </a:ext>
            </a:extLst>
          </p:cNvPr>
          <p:cNvSpPr/>
          <p:nvPr/>
        </p:nvSpPr>
        <p:spPr>
          <a:xfrm>
            <a:off x="6142764" y="2793294"/>
            <a:ext cx="1297446" cy="6357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8E647F89-13F4-4E03-F98A-A9146936C7DD}"/>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2052411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79AA-67D6-6E52-745C-D2C38051B7D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4464BF3-8C13-0013-E37F-47CFFAE76F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94464BF3-8C13-0013-E37F-47CFFAE76F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CE90858-A5B7-02F5-A7FF-E6729086446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0C7CBA1A-0C8F-F78A-66E8-0F18A4AC8E0D}"/>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69078287-09D4-4420-60E7-5C4E1C9497C7}"/>
              </a:ext>
            </a:extLst>
          </p:cNvPr>
          <p:cNvSpPr>
            <a:spLocks noGrp="1"/>
          </p:cNvSpPr>
          <p:nvPr>
            <p:ph type="title"/>
          </p:nvPr>
        </p:nvSpPr>
        <p:spPr>
          <a:xfrm>
            <a:off x="1257300" y="457200"/>
            <a:ext cx="10401300" cy="332399"/>
          </a:xfrm>
        </p:spPr>
        <p:txBody>
          <a:bodyPr vert="horz">
            <a:spAutoFit/>
          </a:bodyPr>
          <a:lstStyle/>
          <a:p>
            <a:r>
              <a:rPr lang="en-US"/>
              <a:t>Case Study (3/6): RPG </a:t>
            </a:r>
            <a:r>
              <a:rPr lang="en-US" u="sng"/>
              <a:t>ONLY</a:t>
            </a:r>
            <a:endParaRPr lang="en-US"/>
          </a:p>
        </p:txBody>
      </p:sp>
      <p:sp>
        <p:nvSpPr>
          <p:cNvPr id="4" name="Slide Number Placeholder 5">
            <a:extLst>
              <a:ext uri="{FF2B5EF4-FFF2-40B4-BE49-F238E27FC236}">
                <a16:creationId xmlns:a16="http://schemas.microsoft.com/office/drawing/2014/main" id="{29C8AB83-ED25-A5C8-E3BC-D56EDC361625}"/>
              </a:ext>
            </a:extLst>
          </p:cNvPr>
          <p:cNvSpPr>
            <a:spLocks noGrp="1"/>
          </p:cNvSpPr>
          <p:nvPr>
            <p:ph type="sldNum" sz="quarter" idx="12"/>
          </p:nvPr>
        </p:nvSpPr>
        <p:spPr/>
        <p:txBody>
          <a:bodyPr/>
          <a:lstStyle/>
          <a:p>
            <a:fld id="{BCDE79FB-97BA-492B-8D57-F1373F9ADA95}" type="slidenum">
              <a:rPr lang="en-US" smtClean="0"/>
              <a:t>63</a:t>
            </a:fld>
            <a:endParaRPr lang="en-US"/>
          </a:p>
        </p:txBody>
      </p:sp>
      <p:grpSp>
        <p:nvGrpSpPr>
          <p:cNvPr id="22" name="Group 21">
            <a:extLst>
              <a:ext uri="{FF2B5EF4-FFF2-40B4-BE49-F238E27FC236}">
                <a16:creationId xmlns:a16="http://schemas.microsoft.com/office/drawing/2014/main" id="{2DFAFBDE-8DD4-A6E2-DBED-0CBDDC9A6B5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C4E1AF3-56BD-1801-6854-003D163F67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30259E-243C-3E1A-2C6E-989267F2E01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EBD1956-4B9C-22B4-E789-A185E99BC8A8}"/>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410348C-9027-9703-B7CD-376AB29AB40D}"/>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021B61-560F-4AFF-E280-D87B8700B08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C36C1-DDF7-1277-9729-1B41170DDB9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In-service Date of Final RPG Upgrade Element as shown in TPIT using the latest TPIT in-service date for the final RPG upgrade required to support the Large Load</a:t>
            </a:r>
          </a:p>
          <a:p>
            <a:pPr lvl="1">
              <a:buFont typeface="Arial" panose="020B0604020202020204" pitchFamily="34" charset="0"/>
              <a:buChar char="•"/>
            </a:pPr>
            <a:r>
              <a:rPr lang="en-US" sz="1400"/>
              <a:t>The workbook uses this date to determine when the RPG-supported load becomes available for modeling</a:t>
            </a:r>
          </a:p>
        </p:txBody>
      </p:sp>
      <p:sp>
        <p:nvSpPr>
          <p:cNvPr id="15" name="TextBox 14">
            <a:extLst>
              <a:ext uri="{FF2B5EF4-FFF2-40B4-BE49-F238E27FC236}">
                <a16:creationId xmlns:a16="http://schemas.microsoft.com/office/drawing/2014/main" id="{9F79D13D-28ED-40B4-E204-28E69956ACF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RPG TPIT ISD</a:t>
            </a:r>
          </a:p>
        </p:txBody>
      </p:sp>
      <p:sp>
        <p:nvSpPr>
          <p:cNvPr id="16" name="Rectangle 15">
            <a:extLst>
              <a:ext uri="{FF2B5EF4-FFF2-40B4-BE49-F238E27FC236}">
                <a16:creationId xmlns:a16="http://schemas.microsoft.com/office/drawing/2014/main" id="{C05E7312-83B3-F160-8CB9-2F6A0E4A309B}"/>
              </a:ext>
            </a:extLst>
          </p:cNvPr>
          <p:cNvSpPr/>
          <p:nvPr/>
        </p:nvSpPr>
        <p:spPr>
          <a:xfrm>
            <a:off x="6142764" y="3359501"/>
            <a:ext cx="1297446" cy="3603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 Source">
            <a:extLst>
              <a:ext uri="{FF2B5EF4-FFF2-40B4-BE49-F238E27FC236}">
                <a16:creationId xmlns:a16="http://schemas.microsoft.com/office/drawing/2014/main" id="{EEFF57C7-0B9E-394E-D8AA-B47B25DF26F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976204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03D8-E6F2-ED92-5DE8-795B131483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BD439A-8A88-83F3-E3DC-7376A6E52C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3BD439A-8A88-83F3-E3DC-7376A6E52C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E3C0147-E623-6670-4B75-FF3D601804FA}"/>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7" name="Picture 6">
            <a:extLst>
              <a:ext uri="{FF2B5EF4-FFF2-40B4-BE49-F238E27FC236}">
                <a16:creationId xmlns:a16="http://schemas.microsoft.com/office/drawing/2014/main" id="{73D09C69-79CB-CAAA-6D09-596241A449C2}"/>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BB68CCEF-37D0-786F-C11B-C3473A5F58A3}"/>
              </a:ext>
            </a:extLst>
          </p:cNvPr>
          <p:cNvSpPr>
            <a:spLocks noGrp="1"/>
          </p:cNvSpPr>
          <p:nvPr>
            <p:ph type="title"/>
          </p:nvPr>
        </p:nvSpPr>
        <p:spPr>
          <a:xfrm>
            <a:off x="1257300" y="457200"/>
            <a:ext cx="10401300" cy="332399"/>
          </a:xfrm>
        </p:spPr>
        <p:txBody>
          <a:bodyPr vert="horz">
            <a:spAutoFit/>
          </a:bodyPr>
          <a:lstStyle/>
          <a:p>
            <a:r>
              <a:rPr lang="en-US"/>
              <a:t>Case Study (4/6): RPG </a:t>
            </a:r>
            <a:r>
              <a:rPr lang="en-US" u="sng"/>
              <a:t>ONLY</a:t>
            </a:r>
            <a:endParaRPr lang="en-US"/>
          </a:p>
        </p:txBody>
      </p:sp>
      <p:sp>
        <p:nvSpPr>
          <p:cNvPr id="4" name="Slide Number Placeholder 3">
            <a:extLst>
              <a:ext uri="{FF2B5EF4-FFF2-40B4-BE49-F238E27FC236}">
                <a16:creationId xmlns:a16="http://schemas.microsoft.com/office/drawing/2014/main" id="{574EA383-867A-378E-954A-C14E6B2B5813}"/>
              </a:ext>
            </a:extLst>
          </p:cNvPr>
          <p:cNvSpPr>
            <a:spLocks noGrp="1"/>
          </p:cNvSpPr>
          <p:nvPr>
            <p:ph type="sldNum" sz="quarter" idx="12"/>
          </p:nvPr>
        </p:nvSpPr>
        <p:spPr/>
        <p:txBody>
          <a:bodyPr/>
          <a:lstStyle/>
          <a:p>
            <a:fld id="{BCDE79FB-97BA-492B-8D57-F1373F9ADA95}" type="slidenum">
              <a:rPr lang="en-US" smtClean="0"/>
              <a:t>64</a:t>
            </a:fld>
            <a:endParaRPr lang="en-US"/>
          </a:p>
        </p:txBody>
      </p:sp>
      <p:grpSp>
        <p:nvGrpSpPr>
          <p:cNvPr id="22" name="Group 21">
            <a:extLst>
              <a:ext uri="{FF2B5EF4-FFF2-40B4-BE49-F238E27FC236}">
                <a16:creationId xmlns:a16="http://schemas.microsoft.com/office/drawing/2014/main" id="{EEBBF81C-475A-53E7-DDBB-E9525AE54A0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5DD50B1-DAAD-5641-C634-32426A839AF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2036A0-93A9-A58B-CD26-65CF7E8CEC6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605DBDBA-8D1F-30AB-8A28-C9459B67024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CBD4748-57B7-08F7-F335-C605C7DB2551}"/>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C71494-46B3-A67B-E304-1CE70068A9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9EAA6857-D2C7-1E51-7D08-57DDA7DCF0D5}"/>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Under the RPG Only Entry Path, PBRP and LLIS information is not used in the modeling methodology</a:t>
            </a:r>
          </a:p>
          <a:p>
            <a:pPr lvl="1">
              <a:buFont typeface="Arial" panose="020B0604020202020204" pitchFamily="34" charset="0"/>
              <a:buChar char="•"/>
            </a:pPr>
            <a:r>
              <a:rPr lang="en-US" sz="1400"/>
              <a:t>Leave Existing LCP Peak MW, Existing LCP MVAR, PBRP Peak MW, LLIS Required Controlling Upgrade, LLIS TPIT ISD, LLIS TPIT Project Number, LLIS TPIT Project Tier, and Included in 25SSWG_U1 Cases? blank</a:t>
            </a:r>
          </a:p>
          <a:p>
            <a:pPr lvl="1">
              <a:buFont typeface="Arial" panose="020B0604020202020204" pitchFamily="34" charset="0"/>
              <a:buChar char="•"/>
            </a:pPr>
            <a:r>
              <a:rPr lang="en-US" sz="1400"/>
              <a:t>No PBRP- or LLIS-related calculations are performed under this pathway</a:t>
            </a:r>
          </a:p>
        </p:txBody>
      </p:sp>
      <p:sp>
        <p:nvSpPr>
          <p:cNvPr id="10" name="TextBox 9">
            <a:extLst>
              <a:ext uri="{FF2B5EF4-FFF2-40B4-BE49-F238E27FC236}">
                <a16:creationId xmlns:a16="http://schemas.microsoft.com/office/drawing/2014/main" id="{EF73586F-22CA-F98A-756F-5B06C69FA7B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and LLIS fields blank</a:t>
            </a:r>
          </a:p>
        </p:txBody>
      </p:sp>
      <p:sp>
        <p:nvSpPr>
          <p:cNvPr id="16" name="Rectangle 15">
            <a:extLst>
              <a:ext uri="{FF2B5EF4-FFF2-40B4-BE49-F238E27FC236}">
                <a16:creationId xmlns:a16="http://schemas.microsoft.com/office/drawing/2014/main" id="{C0EA0B79-B08D-AB70-55EA-94CCE8B34439}"/>
              </a:ext>
            </a:extLst>
          </p:cNvPr>
          <p:cNvSpPr/>
          <p:nvPr/>
        </p:nvSpPr>
        <p:spPr>
          <a:xfrm>
            <a:off x="2903040" y="4353732"/>
            <a:ext cx="1427191" cy="1655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F797E1-08E3-619F-E8CC-AF54D8B756E1}"/>
              </a:ext>
            </a:extLst>
          </p:cNvPr>
          <p:cNvSpPr/>
          <p:nvPr/>
        </p:nvSpPr>
        <p:spPr>
          <a:xfrm>
            <a:off x="3478599" y="2413083"/>
            <a:ext cx="2655107" cy="18299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 Source">
            <a:extLst>
              <a:ext uri="{FF2B5EF4-FFF2-40B4-BE49-F238E27FC236}">
                <a16:creationId xmlns:a16="http://schemas.microsoft.com/office/drawing/2014/main" id="{156D249F-6641-5535-CE9C-9E713F2EC74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7634599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1D41-2D80-C20C-24AF-CF02757A61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38995BC-5531-E5C2-B04B-862BDFF074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38995BC-5531-E5C2-B04B-862BDFF074C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C89646A-5162-A895-49FA-9166D2A53272}"/>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0" name="Picture 9">
            <a:extLst>
              <a:ext uri="{FF2B5EF4-FFF2-40B4-BE49-F238E27FC236}">
                <a16:creationId xmlns:a16="http://schemas.microsoft.com/office/drawing/2014/main" id="{1D4047E2-C35B-8B9F-4DFA-274456B8A92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020B70C7-B620-56F1-394D-9E57228FE46D}"/>
              </a:ext>
            </a:extLst>
          </p:cNvPr>
          <p:cNvSpPr>
            <a:spLocks noGrp="1"/>
          </p:cNvSpPr>
          <p:nvPr>
            <p:ph type="title"/>
          </p:nvPr>
        </p:nvSpPr>
        <p:spPr>
          <a:xfrm>
            <a:off x="1257300" y="457200"/>
            <a:ext cx="10401300" cy="332399"/>
          </a:xfrm>
        </p:spPr>
        <p:txBody>
          <a:bodyPr vert="horz">
            <a:spAutoFit/>
          </a:bodyPr>
          <a:lstStyle/>
          <a:p>
            <a:r>
              <a:rPr lang="en-US"/>
              <a:t>Case Study (5/6): RPG </a:t>
            </a:r>
            <a:r>
              <a:rPr lang="en-US" u="sng"/>
              <a:t>ONLY</a:t>
            </a:r>
            <a:endParaRPr lang="en-US"/>
          </a:p>
        </p:txBody>
      </p:sp>
      <p:sp>
        <p:nvSpPr>
          <p:cNvPr id="4" name="Slide Number Placeholder 5">
            <a:extLst>
              <a:ext uri="{FF2B5EF4-FFF2-40B4-BE49-F238E27FC236}">
                <a16:creationId xmlns:a16="http://schemas.microsoft.com/office/drawing/2014/main" id="{09589318-503C-8031-38BD-3E7618BAA347}"/>
              </a:ext>
            </a:extLst>
          </p:cNvPr>
          <p:cNvSpPr>
            <a:spLocks noGrp="1"/>
          </p:cNvSpPr>
          <p:nvPr>
            <p:ph type="sldNum" sz="quarter" idx="12"/>
          </p:nvPr>
        </p:nvSpPr>
        <p:spPr/>
        <p:txBody>
          <a:bodyPr/>
          <a:lstStyle/>
          <a:p>
            <a:fld id="{BCDE79FB-97BA-492B-8D57-F1373F9ADA95}" type="slidenum">
              <a:rPr lang="en-US" smtClean="0"/>
              <a:t>65</a:t>
            </a:fld>
            <a:endParaRPr lang="en-US"/>
          </a:p>
        </p:txBody>
      </p:sp>
      <p:grpSp>
        <p:nvGrpSpPr>
          <p:cNvPr id="22" name="Group 21">
            <a:extLst>
              <a:ext uri="{FF2B5EF4-FFF2-40B4-BE49-F238E27FC236}">
                <a16:creationId xmlns:a16="http://schemas.microsoft.com/office/drawing/2014/main" id="{23AB94E5-8752-825A-6918-521243D9AEFF}"/>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C088B95-0980-45BE-2ECD-67745B1147F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E29C59-BCAE-6753-49E4-38A5906DE65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803500-F15C-D81E-061D-605D5A6AEC9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9C4BAFA-2CA2-BC29-8679-4E265CB1ECF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D6875-3B3E-C3E7-540D-CE082A9BBC7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0D463822-FC4F-20BC-8C80-1E512D7A7F01}"/>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constructs the RPG-supported schedule using the RPG study Peak Demand and the TPIT in-service date</a:t>
            </a:r>
          </a:p>
          <a:p>
            <a:pPr lvl="1">
              <a:buFont typeface="Arial" panose="020B0604020202020204" pitchFamily="34" charset="0"/>
              <a:buChar char="•"/>
            </a:pPr>
            <a:r>
              <a:rPr lang="en-US" sz="1400"/>
              <a:t>Prior to the RPG TPIT in-service date, the modeled amount is 0 MW. Beginning in the RPG TPIT in-service year, the modeled amount reflects the RPG study Peak Demand</a:t>
            </a:r>
            <a:endParaRPr lang="en-US" sz="1400" b="1"/>
          </a:p>
        </p:txBody>
      </p:sp>
      <p:sp>
        <p:nvSpPr>
          <p:cNvPr id="8" name="TextBox 7">
            <a:extLst>
              <a:ext uri="{FF2B5EF4-FFF2-40B4-BE49-F238E27FC236}">
                <a16:creationId xmlns:a16="http://schemas.microsoft.com/office/drawing/2014/main" id="{36515764-6445-57F0-7B5E-AC978B52CF2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RPG TPIT-Adjusted Peak MW</a:t>
            </a:r>
          </a:p>
        </p:txBody>
      </p:sp>
      <p:sp>
        <p:nvSpPr>
          <p:cNvPr id="13" name="Rectangle 12">
            <a:extLst>
              <a:ext uri="{FF2B5EF4-FFF2-40B4-BE49-F238E27FC236}">
                <a16:creationId xmlns:a16="http://schemas.microsoft.com/office/drawing/2014/main" id="{6054291B-C86B-E144-1113-269832A97CF4}"/>
              </a:ext>
            </a:extLst>
          </p:cNvPr>
          <p:cNvSpPr/>
          <p:nvPr/>
        </p:nvSpPr>
        <p:spPr>
          <a:xfrm>
            <a:off x="5139257" y="4734832"/>
            <a:ext cx="454747" cy="18439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A200B57A-2DA8-A0AE-F14B-35D123810E8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118268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D51-018E-DCB6-6C22-C45F5BCD4B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BE7B11-4BD2-02B9-A231-066D6F77DC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9BE7B11-4BD2-02B9-A231-066D6F77DC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9FCEA20-4B5C-A53E-6F66-00E73F935773}"/>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862AD8BB-4992-4EAD-4A52-FE4204A3EC1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CE6BD1E8-29F8-BA0E-1D55-5998555DDAD0}"/>
              </a:ext>
            </a:extLst>
          </p:cNvPr>
          <p:cNvSpPr>
            <a:spLocks noGrp="1"/>
          </p:cNvSpPr>
          <p:nvPr>
            <p:ph type="title"/>
          </p:nvPr>
        </p:nvSpPr>
        <p:spPr>
          <a:xfrm>
            <a:off x="1257300" y="457200"/>
            <a:ext cx="10401300" cy="332399"/>
          </a:xfrm>
        </p:spPr>
        <p:txBody>
          <a:bodyPr vert="horz">
            <a:spAutoFit/>
          </a:bodyPr>
          <a:lstStyle/>
          <a:p>
            <a:r>
              <a:rPr lang="en-US"/>
              <a:t>Case Study (6/6): RPG </a:t>
            </a:r>
            <a:r>
              <a:rPr lang="en-US" u="sng"/>
              <a:t>ONLY</a:t>
            </a:r>
            <a:endParaRPr lang="en-US"/>
          </a:p>
        </p:txBody>
      </p:sp>
      <p:sp>
        <p:nvSpPr>
          <p:cNvPr id="4" name="Slide Number Placeholder 5">
            <a:extLst>
              <a:ext uri="{FF2B5EF4-FFF2-40B4-BE49-F238E27FC236}">
                <a16:creationId xmlns:a16="http://schemas.microsoft.com/office/drawing/2014/main" id="{DE340AA8-9D00-A17A-636F-D57447B06BF9}"/>
              </a:ext>
            </a:extLst>
          </p:cNvPr>
          <p:cNvSpPr>
            <a:spLocks noGrp="1"/>
          </p:cNvSpPr>
          <p:nvPr>
            <p:ph type="sldNum" sz="quarter" idx="12"/>
          </p:nvPr>
        </p:nvSpPr>
        <p:spPr/>
        <p:txBody>
          <a:bodyPr/>
          <a:lstStyle/>
          <a:p>
            <a:fld id="{BCDE79FB-97BA-492B-8D57-F1373F9ADA95}" type="slidenum">
              <a:rPr lang="en-US" smtClean="0"/>
              <a:t>66</a:t>
            </a:fld>
            <a:endParaRPr lang="en-US"/>
          </a:p>
        </p:txBody>
      </p:sp>
      <p:grpSp>
        <p:nvGrpSpPr>
          <p:cNvPr id="22" name="Group 21">
            <a:extLst>
              <a:ext uri="{FF2B5EF4-FFF2-40B4-BE49-F238E27FC236}">
                <a16:creationId xmlns:a16="http://schemas.microsoft.com/office/drawing/2014/main" id="{17436805-06FA-0A04-7910-024B6A5B8137}"/>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4D0525F-2315-60BD-2CE7-45C105B6C85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45D8E0-DA63-2828-846C-ACAA969BD69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6519477-20DD-0B13-7F9A-F5BDC924EA8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C28836B-59E2-D388-11C6-1A8F4FB69E7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3B974B-5F4F-14DB-E8D4-37CB4C6C3FD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2E57E78D-3491-6C15-12E2-E1AA1FFD1C9D}"/>
              </a:ext>
            </a:extLst>
          </p:cNvPr>
          <p:cNvSpPr txBox="1">
            <a:spLocks/>
          </p:cNvSpPr>
          <p:nvPr/>
        </p:nvSpPr>
        <p:spPr>
          <a:xfrm>
            <a:off x="8631176" y="1734008"/>
            <a:ext cx="3027424" cy="338554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automatically calculated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determines the applicable load treatment. Prior to RPG availability, the load is modeled as Studied Load; after RPG availability, the load is modeled as Base Load</a:t>
            </a:r>
          </a:p>
        </p:txBody>
      </p:sp>
      <p:sp>
        <p:nvSpPr>
          <p:cNvPr id="10" name="TextBox 9">
            <a:extLst>
              <a:ext uri="{FF2B5EF4-FFF2-40B4-BE49-F238E27FC236}">
                <a16:creationId xmlns:a16="http://schemas.microsoft.com/office/drawing/2014/main" id="{A1C5F552-3934-27F8-A0CC-4C18CB26B40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Output Peak MW and Load Treatment</a:t>
            </a:r>
          </a:p>
        </p:txBody>
      </p:sp>
      <p:sp>
        <p:nvSpPr>
          <p:cNvPr id="13" name="Rectangle 12">
            <a:extLst>
              <a:ext uri="{FF2B5EF4-FFF2-40B4-BE49-F238E27FC236}">
                <a16:creationId xmlns:a16="http://schemas.microsoft.com/office/drawing/2014/main" id="{13BA1A40-80E4-0029-8611-30CD0CAAF83D}"/>
              </a:ext>
            </a:extLst>
          </p:cNvPr>
          <p:cNvSpPr/>
          <p:nvPr/>
        </p:nvSpPr>
        <p:spPr>
          <a:xfrm>
            <a:off x="6588271" y="4684160"/>
            <a:ext cx="805613" cy="187512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E881FC9F-86DB-BF2F-4164-7C7182697E9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768231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207D-BCC1-7FF3-EC1E-3E1C186AD80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0B28669-32D7-07C9-46CB-8FFD24ED72FC}"/>
              </a:ext>
            </a:extLst>
          </p:cNvPr>
          <p:cNvGraphicFramePr>
            <a:graphicFrameLocks noChangeAspect="1"/>
          </p:cNvGraphicFramePr>
          <p:nvPr>
            <p:custDataLst>
              <p:tags r:id="rId1"/>
            </p:custDataLst>
            <p:extLst>
              <p:ext uri="{D42A27DB-BD31-4B8C-83A1-F6EECF244321}">
                <p14:modId xmlns:p14="http://schemas.microsoft.com/office/powerpoint/2010/main" val="313740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2" name="think-cell data - do not delete" hidden="1">
                        <a:extLst>
                          <a:ext uri="{FF2B5EF4-FFF2-40B4-BE49-F238E27FC236}">
                            <a16:creationId xmlns:a16="http://schemas.microsoft.com/office/drawing/2014/main" id="{00B28669-32D7-07C9-46CB-8FFD24ED72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B4546-498B-B236-3706-4A3AD4D9C54D}"/>
              </a:ext>
            </a:extLst>
          </p:cNvPr>
          <p:cNvSpPr>
            <a:spLocks noGrp="1"/>
          </p:cNvSpPr>
          <p:nvPr>
            <p:ph type="title"/>
          </p:nvPr>
        </p:nvSpPr>
        <p:spPr>
          <a:xfrm>
            <a:off x="1257300" y="457200"/>
            <a:ext cx="10401300" cy="914400"/>
          </a:xfrm>
        </p:spPr>
        <p:txBody>
          <a:bodyPr vert="horz"/>
          <a:lstStyle/>
          <a:p>
            <a:r>
              <a:rPr lang="en-US"/>
              <a:t>Qualifying Study: PBRP </a:t>
            </a:r>
            <a:r>
              <a:rPr lang="en-US" u="sng"/>
              <a:t>ONLY</a:t>
            </a:r>
          </a:p>
        </p:txBody>
      </p:sp>
      <p:sp>
        <p:nvSpPr>
          <p:cNvPr id="4" name="Slide Number Placeholder 3">
            <a:extLst>
              <a:ext uri="{FF2B5EF4-FFF2-40B4-BE49-F238E27FC236}">
                <a16:creationId xmlns:a16="http://schemas.microsoft.com/office/drawing/2014/main" id="{7D816065-2EE7-669B-CA7D-7BDA67975CA5}"/>
              </a:ext>
            </a:extLst>
          </p:cNvPr>
          <p:cNvSpPr>
            <a:spLocks noGrp="1"/>
          </p:cNvSpPr>
          <p:nvPr>
            <p:ph type="sldNum" sz="quarter" idx="12"/>
          </p:nvPr>
        </p:nvSpPr>
        <p:spPr/>
        <p:txBody>
          <a:bodyPr/>
          <a:lstStyle/>
          <a:p>
            <a:fld id="{BCDE79FB-97BA-492B-8D57-F1373F9ADA95}" type="slidenum">
              <a:rPr lang="en-US" smtClean="0"/>
              <a:t>67</a:t>
            </a:fld>
            <a:endParaRPr lang="en-US"/>
          </a:p>
        </p:txBody>
      </p:sp>
      <p:sp>
        <p:nvSpPr>
          <p:cNvPr id="6" name="Rectangle: Rounded Corners 5">
            <a:extLst>
              <a:ext uri="{FF2B5EF4-FFF2-40B4-BE49-F238E27FC236}">
                <a16:creationId xmlns:a16="http://schemas.microsoft.com/office/drawing/2014/main" id="{2B253881-DC71-79B1-E027-1139FA41C607}"/>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9C846408-8838-1C5E-044D-F320C690AAAD}"/>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41CA4461-B4CF-FA88-378B-E39AC564AF7B}"/>
              </a:ext>
            </a:extLst>
          </p:cNvPr>
          <p:cNvSpPr/>
          <p:nvPr/>
        </p:nvSpPr>
        <p:spPr>
          <a:xfrm>
            <a:off x="7734849"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 ramp schedule as modified by TPIT</a:t>
            </a:r>
          </a:p>
        </p:txBody>
      </p:sp>
      <p:sp>
        <p:nvSpPr>
          <p:cNvPr id="10" name="Rectangle: Rounded Corners 9">
            <a:extLst>
              <a:ext uri="{FF2B5EF4-FFF2-40B4-BE49-F238E27FC236}">
                <a16:creationId xmlns:a16="http://schemas.microsoft.com/office/drawing/2014/main" id="{8FA17F7D-7310-9202-05C8-36280A4AC1B3}"/>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4" name="Straight Arrow Connector 13">
            <a:extLst>
              <a:ext uri="{FF2B5EF4-FFF2-40B4-BE49-F238E27FC236}">
                <a16:creationId xmlns:a16="http://schemas.microsoft.com/office/drawing/2014/main" id="{AA614371-28FD-E2C3-075A-1C1BB9189056}"/>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3DB980B-F11C-F831-23E9-378D63BFF9CB}"/>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F23AEDF-2A97-3CAF-9F44-5139DA318D89}"/>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1B099F5C-6538-82C0-963E-3F22ED92F102}"/>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cxnSp>
        <p:nvCxnSpPr>
          <p:cNvPr id="21" name="Straight Arrow Connector 20">
            <a:extLst>
              <a:ext uri="{FF2B5EF4-FFF2-40B4-BE49-F238E27FC236}">
                <a16:creationId xmlns:a16="http://schemas.microsoft.com/office/drawing/2014/main" id="{930705DD-1C11-AE9E-49EC-45B742E24BD1}"/>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DA4A2631-5632-785B-256C-5D6B8BDE2093}"/>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BDCABCE1-4873-53AF-4BDD-BE170368202B}"/>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46E7065-B4D8-8CA8-5A34-8175887CEFBB}"/>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4444BED7-40FC-6C0D-E92F-127A40C52F3C}"/>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2030</a:t>
            </a:r>
          </a:p>
          <a:p>
            <a:r>
              <a:rPr lang="en-US" sz="1000"/>
              <a:t>- Base load after that</a:t>
            </a:r>
          </a:p>
        </p:txBody>
      </p:sp>
      <p:cxnSp>
        <p:nvCxnSpPr>
          <p:cNvPr id="35" name="Straight Arrow Connector 34">
            <a:extLst>
              <a:ext uri="{FF2B5EF4-FFF2-40B4-BE49-F238E27FC236}">
                <a16:creationId xmlns:a16="http://schemas.microsoft.com/office/drawing/2014/main" id="{C56F7911-FC29-C189-5C62-DB350716894C}"/>
              </a:ext>
            </a:extLst>
          </p:cNvPr>
          <p:cNvCxnSpPr>
            <a:cxnSpLocks/>
            <a:stCxn id="24" idx="2"/>
            <a:endCxn id="9" idx="0"/>
          </p:cNvCxnSpPr>
          <p:nvPr/>
        </p:nvCxnSpPr>
        <p:spPr>
          <a:xfrm flipH="1">
            <a:off x="8499058" y="415455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35B2D2-2CB5-34D7-3B7F-E8C9130744D7}"/>
              </a:ext>
            </a:extLst>
          </p:cNvPr>
          <p:cNvCxnSpPr>
            <a:cxnSpLocks/>
            <a:endCxn id="34" idx="1"/>
          </p:cNvCxnSpPr>
          <p:nvPr/>
        </p:nvCxnSpPr>
        <p:spPr>
          <a:xfrm>
            <a:off x="9298609" y="5356087"/>
            <a:ext cx="905561"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C4F4C67-F916-C5CE-E8C9-1E0D402FC8A1}"/>
              </a:ext>
            </a:extLst>
          </p:cNvPr>
          <p:cNvSpPr txBox="1"/>
          <p:nvPr/>
        </p:nvSpPr>
        <p:spPr>
          <a:xfrm>
            <a:off x="8521145" y="4287943"/>
            <a:ext cx="706784" cy="400110"/>
          </a:xfrm>
          <a:prstGeom prst="rect">
            <a:avLst/>
          </a:prstGeom>
          <a:noFill/>
        </p:spPr>
        <p:txBody>
          <a:bodyPr wrap="square" rtlCol="0">
            <a:spAutoFit/>
          </a:bodyPr>
          <a:lstStyle/>
          <a:p>
            <a:r>
              <a:rPr lang="en-US" sz="1000"/>
              <a:t>Modified PBRP</a:t>
            </a:r>
          </a:p>
        </p:txBody>
      </p:sp>
      <p:sp>
        <p:nvSpPr>
          <p:cNvPr id="43" name="TextBox 42">
            <a:extLst>
              <a:ext uri="{FF2B5EF4-FFF2-40B4-BE49-F238E27FC236}">
                <a16:creationId xmlns:a16="http://schemas.microsoft.com/office/drawing/2014/main" id="{0A267805-1BCC-FEB5-433E-F9EE939921A2}"/>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7" name="Rectangle 6">
            <a:extLst>
              <a:ext uri="{FF2B5EF4-FFF2-40B4-BE49-F238E27FC236}">
                <a16:creationId xmlns:a16="http://schemas.microsoft.com/office/drawing/2014/main" id="{0FE59DC8-CF56-1341-137A-7A57FB356879}"/>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Only follows the same LCP construction methodology as RPG Only</a:t>
            </a:r>
          </a:p>
        </p:txBody>
      </p:sp>
    </p:spTree>
    <p:extLst>
      <p:ext uri="{BB962C8B-B14F-4D97-AF65-F5344CB8AC3E}">
        <p14:creationId xmlns:p14="http://schemas.microsoft.com/office/powerpoint/2010/main" val="6854313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0F-F7A6-04ED-7E22-4D83F0F6BA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A6F-3A67-D629-ACF6-051F6141A118}"/>
              </a:ext>
            </a:extLst>
          </p:cNvPr>
          <p:cNvSpPr>
            <a:spLocks noGrp="1"/>
          </p:cNvSpPr>
          <p:nvPr>
            <p:ph type="sldNum" sz="quarter" idx="12"/>
          </p:nvPr>
        </p:nvSpPr>
        <p:spPr/>
        <p:txBody>
          <a:bodyPr/>
          <a:lstStyle/>
          <a:p>
            <a:fld id="{BCDE79FB-97BA-492B-8D57-F1373F9ADA95}" type="slidenum">
              <a:rPr lang="en-US" smtClean="0"/>
              <a:t>68</a:t>
            </a:fld>
            <a:endParaRPr lang="en-US"/>
          </a:p>
        </p:txBody>
      </p:sp>
      <p:sp>
        <p:nvSpPr>
          <p:cNvPr id="6" name="Rectangle: Rounded Corners 5">
            <a:extLst>
              <a:ext uri="{FF2B5EF4-FFF2-40B4-BE49-F238E27FC236}">
                <a16:creationId xmlns:a16="http://schemas.microsoft.com/office/drawing/2014/main" id="{419BB3EE-3D2B-6F3E-C3F5-442AC832ED70}"/>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2C91DC59-99CF-7985-9378-71E57194D480}"/>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4" name="Straight Arrow Connector 13">
            <a:extLst>
              <a:ext uri="{FF2B5EF4-FFF2-40B4-BE49-F238E27FC236}">
                <a16:creationId xmlns:a16="http://schemas.microsoft.com/office/drawing/2014/main" id="{DCB882F1-993B-9D2D-F826-5287BAF19606}"/>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0BE87F2-B3E6-A02F-2B2A-E3379A811B4D}"/>
              </a:ext>
            </a:extLst>
          </p:cNvPr>
          <p:cNvCxnSpPr>
            <a:cxnSpLocks/>
            <a:stCxn id="8" idx="3"/>
            <a:endCxn id="43" idx="1"/>
          </p:cNvCxnSpPr>
          <p:nvPr/>
        </p:nvCxnSpPr>
        <p:spPr>
          <a:xfrm>
            <a:off x="7942476"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2173942-C0B7-5D2A-E30A-CD908C77C7AE}"/>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sp>
        <p:nvSpPr>
          <p:cNvPr id="15" name="Rectangle: Rounded Corners 14">
            <a:extLst>
              <a:ext uri="{FF2B5EF4-FFF2-40B4-BE49-F238E27FC236}">
                <a16:creationId xmlns:a16="http://schemas.microsoft.com/office/drawing/2014/main" id="{160C1EEE-0BA4-BF99-6845-CAAC039BC1C0}"/>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8383CF2B-C716-FEE4-AA7A-7FF4E9529DDD}"/>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743C1720-DED7-8C8C-4B25-5818708AED2F}"/>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465823DE-8D35-BA09-72A7-2EEFC0C08F8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68</a:t>
            </a:fld>
            <a:endParaRPr lang="en-US"/>
          </a:p>
        </p:txBody>
      </p:sp>
      <p:sp>
        <p:nvSpPr>
          <p:cNvPr id="40" name="Rectangle: Rounded Corners 39">
            <a:extLst>
              <a:ext uri="{FF2B5EF4-FFF2-40B4-BE49-F238E27FC236}">
                <a16:creationId xmlns:a16="http://schemas.microsoft.com/office/drawing/2014/main" id="{491816C6-7A1F-1481-5B1E-6CEAC59FDF97}"/>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PBRP/LLIS mash-up ramp schedule as modified by TPIT</a:t>
            </a:r>
          </a:p>
        </p:txBody>
      </p:sp>
      <p:sp>
        <p:nvSpPr>
          <p:cNvPr id="41" name="Rectangle: Rounded Corners 40">
            <a:extLst>
              <a:ext uri="{FF2B5EF4-FFF2-40B4-BE49-F238E27FC236}">
                <a16:creationId xmlns:a16="http://schemas.microsoft.com/office/drawing/2014/main" id="{5FDBAE41-C83E-9D28-8290-0D260F612C24}"/>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0E0CDCA5-978D-F256-8179-690326A72670}"/>
              </a:ext>
            </a:extLst>
          </p:cNvPr>
          <p:cNvCxnSpPr>
            <a:cxnSpLocks/>
            <a:stCxn id="43" idx="0"/>
            <a:endCxn id="44" idx="2"/>
          </p:cNvCxnSpPr>
          <p:nvPr/>
        </p:nvCxnSpPr>
        <p:spPr>
          <a:xfrm flipH="1" flipV="1">
            <a:off x="9702808" y="244916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F224525D-672E-45BA-1249-B39B68185A14}"/>
              </a:ext>
            </a:extLst>
          </p:cNvPr>
          <p:cNvSpPr/>
          <p:nvPr/>
        </p:nvSpPr>
        <p:spPr>
          <a:xfrm>
            <a:off x="8596252" y="306539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44" name="Rectangle: Rounded Corners 43">
            <a:extLst>
              <a:ext uri="{FF2B5EF4-FFF2-40B4-BE49-F238E27FC236}">
                <a16:creationId xmlns:a16="http://schemas.microsoft.com/office/drawing/2014/main" id="{FE7D6B22-8287-BEBA-9CB9-537675488E80}"/>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3A97DDE6-7C84-C3F8-C8E2-8CF2E3AF49B6}"/>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2AE03463-2487-F524-BF53-F7C502E3AC03}"/>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F2B43B61-32A2-535B-588A-F88895FB3284}"/>
              </a:ext>
            </a:extLst>
          </p:cNvPr>
          <p:cNvCxnSpPr>
            <a:cxnSpLocks/>
            <a:stCxn id="43" idx="2"/>
            <a:endCxn id="40" idx="0"/>
          </p:cNvCxnSpPr>
          <p:nvPr/>
        </p:nvCxnSpPr>
        <p:spPr>
          <a:xfrm flipH="1">
            <a:off x="9709433" y="431109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BC6DE3E-5160-8242-AA03-7B1C9F12B141}"/>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1A81268-9FEA-28D6-97C7-CA48DF868114}"/>
              </a:ext>
            </a:extLst>
          </p:cNvPr>
          <p:cNvSpPr txBox="1"/>
          <p:nvPr/>
        </p:nvSpPr>
        <p:spPr>
          <a:xfrm>
            <a:off x="9731520" y="4444483"/>
            <a:ext cx="706784" cy="400110"/>
          </a:xfrm>
          <a:prstGeom prst="rect">
            <a:avLst/>
          </a:prstGeom>
          <a:noFill/>
        </p:spPr>
        <p:txBody>
          <a:bodyPr wrap="square" rtlCol="0">
            <a:spAutoFit/>
          </a:bodyPr>
          <a:lstStyle/>
          <a:p>
            <a:r>
              <a:rPr lang="en-US" sz="1000"/>
              <a:t>Modified PBRP</a:t>
            </a:r>
          </a:p>
        </p:txBody>
      </p:sp>
      <p:sp>
        <p:nvSpPr>
          <p:cNvPr id="50" name="TextBox 49">
            <a:extLst>
              <a:ext uri="{FF2B5EF4-FFF2-40B4-BE49-F238E27FC236}">
                <a16:creationId xmlns:a16="http://schemas.microsoft.com/office/drawing/2014/main" id="{CF7C3BDB-85C2-BA3B-58F2-EE5A8E924C00}"/>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DBABB435-0349-0C21-1DE2-C11666ED0D2D}"/>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81AF6A7E-A1A8-4233-0422-CB5492252741}"/>
              </a:ext>
            </a:extLst>
          </p:cNvPr>
          <p:cNvSpPr/>
          <p:nvPr/>
        </p:nvSpPr>
        <p:spPr>
          <a:xfrm>
            <a:off x="4231866"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take the </a:t>
            </a:r>
            <a:r>
              <a:rPr lang="en-US" sz="1000" u="sng"/>
              <a:t>greater</a:t>
            </a:r>
            <a:r>
              <a:rPr lang="en-US" sz="1000"/>
              <a:t> value between the modified PBRP LCP and the modified LLIS LCP</a:t>
            </a:r>
          </a:p>
        </p:txBody>
      </p:sp>
      <p:cxnSp>
        <p:nvCxnSpPr>
          <p:cNvPr id="63" name="Straight Arrow Connector 62">
            <a:extLst>
              <a:ext uri="{FF2B5EF4-FFF2-40B4-BE49-F238E27FC236}">
                <a16:creationId xmlns:a16="http://schemas.microsoft.com/office/drawing/2014/main" id="{99438B7B-74D7-8078-C436-1767713EE3DE}"/>
              </a:ext>
            </a:extLst>
          </p:cNvPr>
          <p:cNvCxnSpPr>
            <a:cxnSpLocks/>
            <a:stCxn id="16" idx="3"/>
            <a:endCxn id="62" idx="1"/>
          </p:cNvCxnSpPr>
          <p:nvPr/>
        </p:nvCxnSpPr>
        <p:spPr>
          <a:xfrm flipV="1">
            <a:off x="3763620" y="3688244"/>
            <a:ext cx="468246" cy="2"/>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692201ED-001B-EE5C-7A9B-BC0FF7F1E7ED}"/>
              </a:ext>
            </a:extLst>
          </p:cNvPr>
          <p:cNvSpPr>
            <a:spLocks noGrp="1"/>
          </p:cNvSpPr>
          <p:nvPr>
            <p:ph type="title"/>
          </p:nvPr>
        </p:nvSpPr>
        <p:spPr/>
        <p:txBody>
          <a:bodyPr/>
          <a:lstStyle/>
          <a:p>
            <a:r>
              <a:rPr lang="en-US"/>
              <a:t>Qualifying Study: PBRP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DFE15E06-EEA6-EB79-35A3-71AD42AA2579}"/>
              </a:ext>
            </a:extLst>
          </p:cNvPr>
          <p:cNvCxnSpPr>
            <a:cxnSpLocks/>
            <a:stCxn id="62" idx="3"/>
            <a:endCxn id="8" idx="1"/>
          </p:cNvCxnSpPr>
          <p:nvPr/>
        </p:nvCxnSpPr>
        <p:spPr>
          <a:xfrm>
            <a:off x="5760283"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A04E315-24DE-7533-E508-EE87F2202AF0}"/>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 Complete and Valid LLIS follows the same modeling methodology as RPG + Complete and Valid LLIS</a:t>
            </a:r>
          </a:p>
        </p:txBody>
      </p:sp>
    </p:spTree>
    <p:extLst>
      <p:ext uri="{BB962C8B-B14F-4D97-AF65-F5344CB8AC3E}">
        <p14:creationId xmlns:p14="http://schemas.microsoft.com/office/powerpoint/2010/main" val="1883911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D7E39E-ADD6-663F-EF95-EB4EA29460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5" name="think-cell data - do not delete" hidden="1">
                        <a:extLst>
                          <a:ext uri="{FF2B5EF4-FFF2-40B4-BE49-F238E27FC236}">
                            <a16:creationId xmlns:a16="http://schemas.microsoft.com/office/drawing/2014/main" id="{FDD7E39E-ADD6-663F-EF95-EB4EA29460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5E2AD92-289A-E3E1-5FF5-A941A41126A0}"/>
              </a:ext>
            </a:extLst>
          </p:cNvPr>
          <p:cNvSpPr>
            <a:spLocks noGrp="1"/>
          </p:cNvSpPr>
          <p:nvPr>
            <p:ph type="title"/>
          </p:nvPr>
        </p:nvSpPr>
        <p:spPr>
          <a:xfrm>
            <a:off x="1257300" y="457200"/>
            <a:ext cx="10401300" cy="914400"/>
          </a:xfrm>
        </p:spPr>
        <p:txBody>
          <a:bodyPr vert="horz"/>
          <a:lstStyle/>
          <a:p>
            <a:r>
              <a:rPr lang="en-US"/>
              <a:t>Batch Zero Load Information Form (LIF): overview and completion instructions</a:t>
            </a:r>
          </a:p>
        </p:txBody>
      </p:sp>
      <p:sp>
        <p:nvSpPr>
          <p:cNvPr id="4" name="Slide Number Placeholder 5">
            <a:extLst>
              <a:ext uri="{FF2B5EF4-FFF2-40B4-BE49-F238E27FC236}">
                <a16:creationId xmlns:a16="http://schemas.microsoft.com/office/drawing/2014/main" id="{8C5FAF6D-3BAC-1562-5127-6FD6B8A8DB2E}"/>
              </a:ext>
            </a:extLst>
          </p:cNvPr>
          <p:cNvSpPr>
            <a:spLocks noGrp="1"/>
          </p:cNvSpPr>
          <p:nvPr>
            <p:ph type="sldNum" sz="quarter" idx="12"/>
          </p:nvPr>
        </p:nvSpPr>
        <p:spPr/>
        <p:txBody>
          <a:bodyPr/>
          <a:lstStyle/>
          <a:p>
            <a:fld id="{BCDE79FB-97BA-492B-8D57-F1373F9ADA95}" type="slidenum">
              <a:rPr lang="en-US" smtClean="0"/>
              <a:t>69</a:t>
            </a:fld>
            <a:endParaRPr lang="en-US"/>
          </a:p>
        </p:txBody>
      </p:sp>
      <p:grpSp>
        <p:nvGrpSpPr>
          <p:cNvPr id="17" name="Group 16">
            <a:extLst>
              <a:ext uri="{FF2B5EF4-FFF2-40B4-BE49-F238E27FC236}">
                <a16:creationId xmlns:a16="http://schemas.microsoft.com/office/drawing/2014/main" id="{6B06E227-C3A6-FB6C-6B74-E73BD4C4C77E}"/>
              </a:ext>
            </a:extLst>
          </p:cNvPr>
          <p:cNvGrpSpPr/>
          <p:nvPr/>
        </p:nvGrpSpPr>
        <p:grpSpPr>
          <a:xfrm>
            <a:off x="1257300" y="1219562"/>
            <a:ext cx="7435336" cy="244504"/>
            <a:chOff x="9276460" y="1064471"/>
            <a:chExt cx="2369127" cy="244504"/>
          </a:xfrm>
        </p:grpSpPr>
        <p:cxnSp>
          <p:nvCxnSpPr>
            <p:cNvPr id="18" name="Straight Connector 17">
              <a:extLst>
                <a:ext uri="{FF2B5EF4-FFF2-40B4-BE49-F238E27FC236}">
                  <a16:creationId xmlns:a16="http://schemas.microsoft.com/office/drawing/2014/main" id="{33B0DFA5-D626-3C7A-389F-B27C9182CE57}"/>
                </a:ext>
              </a:extLst>
            </p:cNvPr>
            <p:cNvCxnSpPr>
              <a:cxnSpLocks/>
            </p:cNvCxnSpPr>
            <p:nvPr>
              <p:custDataLst>
                <p:tags r:id="rId6"/>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179E53D-C489-4A38-A033-74E4FE28DA71}"/>
                </a:ext>
              </a:extLst>
            </p:cNvPr>
            <p:cNvSpPr txBox="1">
              <a:spLocks/>
            </p:cNvSpPr>
            <p:nvPr/>
          </p:nvSpPr>
          <p:spPr>
            <a:xfrm>
              <a:off x="9276460" y="1064471"/>
              <a:ext cx="23691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LIF structure and overview</a:t>
              </a:r>
            </a:p>
          </p:txBody>
        </p:sp>
      </p:grpSp>
      <p:pic>
        <p:nvPicPr>
          <p:cNvPr id="22" name="Picture 21">
            <a:extLst>
              <a:ext uri="{FF2B5EF4-FFF2-40B4-BE49-F238E27FC236}">
                <a16:creationId xmlns:a16="http://schemas.microsoft.com/office/drawing/2014/main" id="{48FA753B-74CE-F54E-76DD-BE95BF517743}"/>
              </a:ext>
            </a:extLst>
          </p:cNvPr>
          <p:cNvPicPr>
            <a:picLocks noChangeAspect="1"/>
          </p:cNvPicPr>
          <p:nvPr/>
        </p:nvPicPr>
        <p:blipFill>
          <a:blip r:embed="rId10"/>
          <a:stretch>
            <a:fillRect/>
          </a:stretch>
        </p:blipFill>
        <p:spPr>
          <a:xfrm>
            <a:off x="1257300" y="1602436"/>
            <a:ext cx="2563223" cy="242467"/>
          </a:xfrm>
          <a:prstGeom prst="rect">
            <a:avLst/>
          </a:prstGeom>
        </p:spPr>
      </p:pic>
      <p:sp>
        <p:nvSpPr>
          <p:cNvPr id="23" name="Rectangle 22">
            <a:extLst>
              <a:ext uri="{FF2B5EF4-FFF2-40B4-BE49-F238E27FC236}">
                <a16:creationId xmlns:a16="http://schemas.microsoft.com/office/drawing/2014/main" id="{4144C537-8847-5316-B3FC-D044D4A1041F}"/>
              </a:ext>
            </a:extLst>
          </p:cNvPr>
          <p:cNvSpPr/>
          <p:nvPr/>
        </p:nvSpPr>
        <p:spPr>
          <a:xfrm>
            <a:off x="1244199" y="1553977"/>
            <a:ext cx="853694"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4F2B11-B775-61BB-71C9-2E4C45A5C070}"/>
              </a:ext>
            </a:extLst>
          </p:cNvPr>
          <p:cNvSpPr txBox="1">
            <a:spLocks/>
          </p:cNvSpPr>
          <p:nvPr/>
        </p:nvSpPr>
        <p:spPr>
          <a:xfrm>
            <a:off x="3943809" y="1602435"/>
            <a:ext cx="4748827" cy="132343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“Instructions” tab: user guide and reference document</a:t>
            </a:r>
          </a:p>
          <a:p>
            <a:pPr marL="171450" indent="-171450">
              <a:buFont typeface="Arial" panose="020B0604020202020204" pitchFamily="34" charset="0"/>
              <a:buChar char="•"/>
            </a:pPr>
            <a:r>
              <a:rPr lang="en-US" sz="1100"/>
              <a:t>Provides overview of the workbook purpose</a:t>
            </a:r>
          </a:p>
          <a:p>
            <a:pPr marL="171450" indent="-171450">
              <a:buFont typeface="Arial" panose="020B0604020202020204" pitchFamily="34" charset="0"/>
              <a:buChar char="•"/>
            </a:pPr>
            <a:r>
              <a:rPr lang="en-US" sz="1100"/>
              <a:t>Explains eligibility pathways, submission requirements, and validation responsibilities</a:t>
            </a:r>
          </a:p>
          <a:p>
            <a:pPr marL="171450" indent="-171450">
              <a:buFont typeface="Arial" panose="020B0604020202020204" pitchFamily="34" charset="0"/>
              <a:buChar char="•"/>
            </a:pPr>
            <a:r>
              <a:rPr lang="en-US" sz="1100"/>
              <a:t>Defines key fields, statuses, and documentation requirements</a:t>
            </a:r>
          </a:p>
          <a:p>
            <a:pPr marL="171450" indent="-171450">
              <a:buFont typeface="Arial" panose="020B0604020202020204" pitchFamily="34" charset="0"/>
              <a:buChar char="•"/>
            </a:pPr>
            <a:r>
              <a:rPr lang="en-US" sz="1100"/>
              <a:t>Describes readiness criteria and submission coordination process</a:t>
            </a:r>
            <a:endParaRPr lang="en-US" sz="1100">
              <a:cs typeface="Arial"/>
            </a:endParaRPr>
          </a:p>
        </p:txBody>
      </p:sp>
      <p:pic>
        <p:nvPicPr>
          <p:cNvPr id="26" name="Picture 25">
            <a:extLst>
              <a:ext uri="{FF2B5EF4-FFF2-40B4-BE49-F238E27FC236}">
                <a16:creationId xmlns:a16="http://schemas.microsoft.com/office/drawing/2014/main" id="{33932072-1C68-B447-69FD-D29DA5E7D9F5}"/>
              </a:ext>
            </a:extLst>
          </p:cNvPr>
          <p:cNvPicPr>
            <a:picLocks noChangeAspect="1"/>
          </p:cNvPicPr>
          <p:nvPr/>
        </p:nvPicPr>
        <p:blipFill>
          <a:blip r:embed="rId10"/>
          <a:stretch>
            <a:fillRect/>
          </a:stretch>
        </p:blipFill>
        <p:spPr>
          <a:xfrm>
            <a:off x="1257300" y="3099712"/>
            <a:ext cx="2563223" cy="242467"/>
          </a:xfrm>
          <a:prstGeom prst="rect">
            <a:avLst/>
          </a:prstGeom>
        </p:spPr>
      </p:pic>
      <p:sp>
        <p:nvSpPr>
          <p:cNvPr id="27" name="Rectangle 26">
            <a:extLst>
              <a:ext uri="{FF2B5EF4-FFF2-40B4-BE49-F238E27FC236}">
                <a16:creationId xmlns:a16="http://schemas.microsoft.com/office/drawing/2014/main" id="{7EF162B8-6E5F-DDD1-D48D-FE8D08DE3869}"/>
              </a:ext>
            </a:extLst>
          </p:cNvPr>
          <p:cNvSpPr/>
          <p:nvPr/>
        </p:nvSpPr>
        <p:spPr>
          <a:xfrm>
            <a:off x="2079238" y="3051253"/>
            <a:ext cx="1032969"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319A05-3CAB-2582-AA29-42FD399570BF}"/>
              </a:ext>
            </a:extLst>
          </p:cNvPr>
          <p:cNvSpPr txBox="1">
            <a:spLocks/>
          </p:cNvSpPr>
          <p:nvPr/>
        </p:nvSpPr>
        <p:spPr>
          <a:xfrm>
            <a:off x="3943809" y="3099711"/>
            <a:ext cx="4748827" cy="14157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“Batch Zero LIF” tab: eligibility determination and submission tracking</a:t>
            </a:r>
          </a:p>
          <a:p>
            <a:pPr marL="171450" indent="-171450">
              <a:buFont typeface="Arial" panose="020B0604020202020204" pitchFamily="34" charset="0"/>
              <a:buChar char="•"/>
            </a:pPr>
            <a:r>
              <a:rPr lang="en-US" sz="1100" b="1"/>
              <a:t>Section 1 – Project information: </a:t>
            </a:r>
            <a:r>
              <a:rPr lang="en-US" sz="1100"/>
              <a:t>Enter Large Load project, interconnection, and contact information</a:t>
            </a:r>
          </a:p>
          <a:p>
            <a:pPr marL="171450" indent="-171450">
              <a:buFont typeface="Arial" panose="020B0604020202020204" pitchFamily="34" charset="0"/>
              <a:buChar char="•"/>
            </a:pPr>
            <a:r>
              <a:rPr lang="en-US" sz="1100" b="1"/>
              <a:t>Section 2 – Eligibility and entry path selection: </a:t>
            </a:r>
            <a:r>
              <a:rPr lang="en-US" sz="1100"/>
              <a:t>Select the applicable Batch Zero Eligibility Path and Entry Path</a:t>
            </a:r>
          </a:p>
          <a:p>
            <a:pPr marL="171450" indent="-171450">
              <a:buFont typeface="Arial" panose="020B0604020202020204" pitchFamily="34" charset="0"/>
              <a:buChar char="•"/>
            </a:pPr>
            <a:r>
              <a:rPr lang="en-US" sz="1100" b="1"/>
              <a:t>Section 3 – Submission tracking and validation: </a:t>
            </a:r>
            <a:r>
              <a:rPr lang="en-US" sz="1100"/>
              <a:t>Track required documentation, review ownership, and submission readiness</a:t>
            </a:r>
            <a:endParaRPr lang="en-US" sz="1100">
              <a:cs typeface="Arial"/>
            </a:endParaRPr>
          </a:p>
        </p:txBody>
      </p:sp>
      <p:pic>
        <p:nvPicPr>
          <p:cNvPr id="29" name="Picture 28">
            <a:extLst>
              <a:ext uri="{FF2B5EF4-FFF2-40B4-BE49-F238E27FC236}">
                <a16:creationId xmlns:a16="http://schemas.microsoft.com/office/drawing/2014/main" id="{28292392-BBAF-CD52-80EB-51D881DD29FC}"/>
              </a:ext>
            </a:extLst>
          </p:cNvPr>
          <p:cNvPicPr>
            <a:picLocks noChangeAspect="1"/>
          </p:cNvPicPr>
          <p:nvPr/>
        </p:nvPicPr>
        <p:blipFill>
          <a:blip r:embed="rId10"/>
          <a:stretch>
            <a:fillRect/>
          </a:stretch>
        </p:blipFill>
        <p:spPr>
          <a:xfrm>
            <a:off x="1257300" y="4717394"/>
            <a:ext cx="2563223" cy="242467"/>
          </a:xfrm>
          <a:prstGeom prst="rect">
            <a:avLst/>
          </a:prstGeom>
        </p:spPr>
      </p:pic>
      <p:sp>
        <p:nvSpPr>
          <p:cNvPr id="30" name="Rectangle 29">
            <a:extLst>
              <a:ext uri="{FF2B5EF4-FFF2-40B4-BE49-F238E27FC236}">
                <a16:creationId xmlns:a16="http://schemas.microsoft.com/office/drawing/2014/main" id="{CDB3F43D-AA8F-1CC1-B36C-CCEA61811FE2}"/>
              </a:ext>
            </a:extLst>
          </p:cNvPr>
          <p:cNvSpPr/>
          <p:nvPr/>
        </p:nvSpPr>
        <p:spPr>
          <a:xfrm>
            <a:off x="3105985" y="4668935"/>
            <a:ext cx="705532"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AC1DA07-4E5D-6441-6FEB-44852933512A}"/>
              </a:ext>
            </a:extLst>
          </p:cNvPr>
          <p:cNvSpPr txBox="1">
            <a:spLocks/>
          </p:cNvSpPr>
          <p:nvPr/>
        </p:nvSpPr>
        <p:spPr>
          <a:xfrm>
            <a:off x="3943809" y="4717393"/>
            <a:ext cx="4748827" cy="190821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“LCP New” tab: modeled load schedule for Batch Zero studies</a:t>
            </a:r>
          </a:p>
          <a:p>
            <a:pPr marL="171450" indent="-171450">
              <a:buFont typeface="Arial" panose="020B0604020202020204" pitchFamily="34" charset="0"/>
              <a:buChar char="•"/>
            </a:pPr>
            <a:r>
              <a:rPr lang="en-US" sz="1100"/>
              <a:t>Completed by the Interconnecting TSP/DSP</a:t>
            </a:r>
          </a:p>
          <a:p>
            <a:pPr marL="171450" indent="-171450">
              <a:buFont typeface="Arial" panose="020B0604020202020204" pitchFamily="34" charset="0"/>
              <a:buChar char="•"/>
            </a:pPr>
            <a:r>
              <a:rPr lang="en-US" sz="1100"/>
              <a:t>Do </a:t>
            </a:r>
            <a:r>
              <a:rPr lang="en-US" sz="1100" u="sng"/>
              <a:t>not</a:t>
            </a:r>
            <a:r>
              <a:rPr lang="en-US" sz="1100"/>
              <a:t> complete this section before completing the LIF tab</a:t>
            </a:r>
          </a:p>
          <a:p>
            <a:pPr marL="171450" indent="-171450">
              <a:buFont typeface="Arial" panose="020B0604020202020204" pitchFamily="34" charset="0"/>
              <a:buChar char="•"/>
            </a:pPr>
            <a:r>
              <a:rPr lang="en-US" sz="1100"/>
              <a:t>Enter applicable Interconnection Agreement and customer-requested load schedule information</a:t>
            </a:r>
          </a:p>
          <a:p>
            <a:pPr marL="171450" indent="-171450">
              <a:buFont typeface="Arial" panose="020B0604020202020204" pitchFamily="34" charset="0"/>
              <a:buChar char="•"/>
            </a:pPr>
            <a:r>
              <a:rPr lang="en-US" sz="1100"/>
              <a:t>Incorporate LLIS, RPG, PBRP, and TPIT inputs associated with the selected Eligibility and Entry Path</a:t>
            </a:r>
          </a:p>
          <a:p>
            <a:pPr marL="171450" indent="-171450">
              <a:buFont typeface="Arial" panose="020B0604020202020204" pitchFamily="34" charset="0"/>
              <a:buChar char="•"/>
            </a:pPr>
            <a:r>
              <a:rPr lang="en-US" sz="1100"/>
              <a:t>Automatically calculate the load levels and timing used for Batch Zero evaluation</a:t>
            </a:r>
            <a:endParaRPr lang="en-US" sz="1100" b="1">
              <a:cs typeface="Arial"/>
            </a:endParaRPr>
          </a:p>
        </p:txBody>
      </p:sp>
      <p:cxnSp>
        <p:nvCxnSpPr>
          <p:cNvPr id="32" name="Straight Connector 31">
            <a:extLst>
              <a:ext uri="{FF2B5EF4-FFF2-40B4-BE49-F238E27FC236}">
                <a16:creationId xmlns:a16="http://schemas.microsoft.com/office/drawing/2014/main" id="{0DBCC1A7-4734-C70B-A762-52234C51B81E}"/>
              </a:ext>
            </a:extLst>
          </p:cNvPr>
          <p:cNvCxnSpPr>
            <a:cxnSpLocks/>
          </p:cNvCxnSpPr>
          <p:nvPr>
            <p:custDataLst>
              <p:tags r:id="rId2"/>
            </p:custDataLst>
          </p:nvPr>
        </p:nvCxnSpPr>
        <p:spPr bwMode="auto">
          <a:xfrm>
            <a:off x="1257300" y="4600570"/>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9BC5C0C-87A1-DA2D-8276-902C9F9E1290}"/>
              </a:ext>
            </a:extLst>
          </p:cNvPr>
          <p:cNvCxnSpPr>
            <a:cxnSpLocks/>
          </p:cNvCxnSpPr>
          <p:nvPr>
            <p:custDataLst>
              <p:tags r:id="rId3"/>
            </p:custDataLst>
          </p:nvPr>
        </p:nvCxnSpPr>
        <p:spPr bwMode="auto">
          <a:xfrm>
            <a:off x="1257300" y="2979631"/>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65A7020D-8C6B-389E-9B44-E254FFFEB7DA}"/>
              </a:ext>
            </a:extLst>
          </p:cNvPr>
          <p:cNvGrpSpPr/>
          <p:nvPr/>
        </p:nvGrpSpPr>
        <p:grpSpPr>
          <a:xfrm>
            <a:off x="8989888" y="1219562"/>
            <a:ext cx="2654133" cy="244504"/>
            <a:chOff x="9276460" y="1064471"/>
            <a:chExt cx="2369127" cy="244504"/>
          </a:xfrm>
        </p:grpSpPr>
        <p:cxnSp>
          <p:nvCxnSpPr>
            <p:cNvPr id="15" name="Straight Connector 14">
              <a:extLst>
                <a:ext uri="{FF2B5EF4-FFF2-40B4-BE49-F238E27FC236}">
                  <a16:creationId xmlns:a16="http://schemas.microsoft.com/office/drawing/2014/main" id="{D6C54EC6-9793-47AB-8D51-FD2CBAC17611}"/>
                </a:ext>
              </a:extLst>
            </p:cNvPr>
            <p:cNvCxnSpPr>
              <a:cxnSpLocks/>
            </p:cNvCxnSpPr>
            <p:nvPr>
              <p:custDataLst>
                <p:tags r:id="rId5"/>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0BF7DFC-9EE1-0CC9-703D-B1B3B0E7E16F}"/>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35" name="TextBox 34">
            <a:extLst>
              <a:ext uri="{FF2B5EF4-FFF2-40B4-BE49-F238E27FC236}">
                <a16:creationId xmlns:a16="http://schemas.microsoft.com/office/drawing/2014/main" id="{6E08CAD9-877B-4095-063E-36BA89449B84}"/>
              </a:ext>
            </a:extLst>
          </p:cNvPr>
          <p:cNvSpPr txBox="1">
            <a:spLocks/>
          </p:cNvSpPr>
          <p:nvPr/>
        </p:nvSpPr>
        <p:spPr>
          <a:xfrm>
            <a:off x="8989889" y="1602435"/>
            <a:ext cx="2668712" cy="327782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100" b="1"/>
              <a:t>The LIF workbook serves as the primary coordination, validation, and submission-readiness tool </a:t>
            </a:r>
            <a:r>
              <a:rPr lang="en-US" sz="1100"/>
              <a:t>for Batch Zero</a:t>
            </a:r>
          </a:p>
          <a:p>
            <a:pPr marL="171450" indent="-171450">
              <a:buFont typeface="Arial" panose="020B0604020202020204" pitchFamily="34" charset="0"/>
              <a:buChar char="•"/>
            </a:pPr>
            <a:r>
              <a:rPr lang="en-US" sz="1100" b="1"/>
              <a:t>Users complete the workbook sequentially </a:t>
            </a:r>
            <a:r>
              <a:rPr lang="en-US" sz="1100"/>
              <a:t>across three tabs: Instructions, Batch Zero LIF, and Load Commissioning Plan (LCP)</a:t>
            </a:r>
          </a:p>
          <a:p>
            <a:pPr marL="171450" indent="-171450">
              <a:buFont typeface="Arial" panose="020B0604020202020204" pitchFamily="34" charset="0"/>
              <a:buChar char="•"/>
            </a:pPr>
            <a:r>
              <a:rPr lang="en-US" sz="1100" b="1"/>
              <a:t>The workbook helps determine eligibility requirements</a:t>
            </a:r>
            <a:r>
              <a:rPr lang="en-US" sz="1100"/>
              <a:t>, track supporting documentation, and prepare a complete submission package for ERCOT</a:t>
            </a:r>
          </a:p>
          <a:p>
            <a:pPr marL="171450" indent="-171450">
              <a:buFont typeface="Arial" panose="020B0604020202020204" pitchFamily="34" charset="0"/>
              <a:buChar char="•"/>
            </a:pPr>
            <a:r>
              <a:rPr lang="en-US" sz="1100" b="1"/>
              <a:t>The LIF supports submission readiness but does not replace ERCOT forms, attestations, technical studies</a:t>
            </a:r>
            <a:r>
              <a:rPr lang="en-US" sz="1100"/>
              <a:t>, or formal eligibility determinations</a:t>
            </a:r>
            <a:endParaRPr lang="en-US" sz="1100">
              <a:cs typeface="Arial"/>
            </a:endParaRPr>
          </a:p>
        </p:txBody>
      </p:sp>
      <p:sp>
        <p:nvSpPr>
          <p:cNvPr id="6" name="5. Source">
            <a:extLst>
              <a:ext uri="{FF2B5EF4-FFF2-40B4-BE49-F238E27FC236}">
                <a16:creationId xmlns:a16="http://schemas.microsoft.com/office/drawing/2014/main" id="{F133ADD5-1595-EC89-32CE-338F82382B19}"/>
              </a:ext>
            </a:extLst>
          </p:cNvPr>
          <p:cNvSpPr txBox="1"/>
          <p:nvPr>
            <p:custDataLst>
              <p:tags r:id="rId4"/>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22697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2124514"/>
            <a:ext cx="4060596" cy="2608973"/>
          </a:xfrm>
        </p:spPr>
        <p:txBody>
          <a:bodyPr vert="horz" wrap="square" lIns="365760" tIns="91440" rIns="91440" bIns="91440" rtlCol="0" anchor="t">
            <a:noAutofit/>
          </a:bodyPr>
          <a:lstStyle/>
          <a:p>
            <a:r>
              <a:rPr lang="en-US" sz="1800"/>
              <a:t>Also:</a:t>
            </a:r>
          </a:p>
          <a:p>
            <a:pPr marL="285750" indent="-285750">
              <a:buFont typeface="Arial" panose="020B0604020202020204" pitchFamily="34" charset="0"/>
              <a:buChar char="•"/>
            </a:pPr>
            <a:r>
              <a:rPr lang="en-US" sz="1800" b="0"/>
              <a:t>ERCOT is currently sending weekly emails to TSPs by end of day Tuesday on current LLIS Batch Zero status</a:t>
            </a:r>
            <a:endParaRPr lang="en-US" sz="1800" b="0" i="1">
              <a:solidFill>
                <a:srgbClr val="C00000"/>
              </a:solidFill>
              <a:cs typeface="Arial"/>
            </a:endParaRPr>
          </a:p>
          <a:p>
            <a:pPr marL="285750" indent="-285750">
              <a:buFont typeface="Arial" panose="020B0604020202020204" pitchFamily="34" charset="0"/>
              <a:buChar char="•"/>
            </a:pPr>
            <a:r>
              <a:rPr lang="en-US" sz="1800" b="0"/>
              <a:t>ERCOT is posting FAQ to assist with implementation questions on </a:t>
            </a:r>
            <a:r>
              <a:rPr lang="en-US" sz="1800" b="0">
                <a:hlinkClick r:id="rId5"/>
              </a:rPr>
              <a:t>Large Load Integration</a:t>
            </a:r>
            <a:r>
              <a:rPr lang="en-US" sz="1800" b="0"/>
              <a:t> page.</a:t>
            </a:r>
            <a:endParaRPr lang="en-US" sz="1800" b="0">
              <a:cs typeface="Arial"/>
            </a:endParaRPr>
          </a:p>
          <a:p>
            <a:endParaRPr lang="en-US" sz="1800" b="0"/>
          </a:p>
          <a:p>
            <a:pPr marL="285750" indent="-285750">
              <a:buFont typeface="Arial" panose="020B0604020202020204" pitchFamily="34" charset="0"/>
              <a:buChar char="•"/>
            </a:pPr>
            <a:endParaRPr lang="en-US"/>
          </a:p>
          <a:p>
            <a:endParaRPr lang="en-US"/>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br>
              <a:rPr lang="en-US" sz="800">
                <a:solidFill>
                  <a:schemeClr val="tx1"/>
                </a:solidFill>
              </a:rPr>
            </a:br>
            <a:r>
              <a:rPr lang="en-US" sz="800">
                <a:solidFill>
                  <a:schemeClr val="tx1"/>
                </a:solidFill>
              </a:rPr>
              <a:t>PUCT approval of </a:t>
            </a:r>
            <a:r>
              <a:rPr lang="en-US" sz="800">
                <a:solidFill>
                  <a:schemeClr val="tx1"/>
                </a:solidFill>
                <a:hlinkClick r:id="rId6"/>
              </a:rPr>
              <a:t>PGRR145</a:t>
            </a:r>
            <a:r>
              <a:rPr lang="en-US" sz="800">
                <a:solidFill>
                  <a:schemeClr val="tx1"/>
                </a:solidFill>
              </a:rPr>
              <a:t>/</a:t>
            </a:r>
            <a:r>
              <a:rPr lang="en-US" sz="800">
                <a:solidFill>
                  <a:schemeClr val="tx1"/>
                </a:solidFill>
                <a:hlinkClick r:id="rId7"/>
              </a:rPr>
              <a:t>NPRR1325</a:t>
            </a:r>
            <a:endParaRPr lang="en-US" sz="800">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hlinkClick r:id="rId8"/>
              </a:rPr>
              <a:t>Batch Zero</a:t>
            </a:r>
            <a:br>
              <a:rPr lang="en-US" sz="800">
                <a:solidFill>
                  <a:schemeClr val="tx1"/>
                </a:solidFill>
                <a:hlinkClick r:id="rId8"/>
              </a:rPr>
            </a:br>
            <a:r>
              <a:rPr lang="en-US" sz="800">
                <a:solidFill>
                  <a:schemeClr val="tx1"/>
                </a:solidFill>
                <a:hlinkClick r:id="rId8"/>
              </a:rPr>
              <a:t>Market Notice issued</a:t>
            </a:r>
            <a:endParaRPr lang="en-US" sz="800">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10-11:30AM</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C0893C-8911-04F8-A528-65A3B139E0ED}"/>
              </a:ext>
            </a:extLst>
          </p:cNvPr>
          <p:cNvGraphicFramePr>
            <a:graphicFrameLocks noChangeAspect="1"/>
          </p:cNvGraphicFramePr>
          <p:nvPr>
            <p:custDataLst>
              <p:tags r:id="rId1"/>
            </p:custDataLst>
            <p:extLst>
              <p:ext uri="{D42A27DB-BD31-4B8C-83A1-F6EECF244321}">
                <p14:modId xmlns:p14="http://schemas.microsoft.com/office/powerpoint/2010/main" val="1401773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think-cell data - do not delete" hidden="1">
                        <a:extLst>
                          <a:ext uri="{FF2B5EF4-FFF2-40B4-BE49-F238E27FC236}">
                            <a16:creationId xmlns:a16="http://schemas.microsoft.com/office/drawing/2014/main" id="{20C0893C-8911-04F8-A528-65A3B139E0E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A47B24B8-1A10-23C2-D453-9E8F7B2F8B9C}"/>
              </a:ext>
            </a:extLst>
          </p:cNvPr>
          <p:cNvPicPr>
            <a:picLocks noChangeAspect="1"/>
          </p:cNvPicPr>
          <p:nvPr/>
        </p:nvPicPr>
        <p:blipFill>
          <a:blip r:embed="rId12"/>
          <a:srcRect r="20400"/>
          <a:stretch>
            <a:fillRect/>
          </a:stretch>
        </p:blipFill>
        <p:spPr>
          <a:xfrm>
            <a:off x="1257300" y="1928425"/>
            <a:ext cx="4922009" cy="1344529"/>
          </a:xfrm>
          <a:prstGeom prst="rect">
            <a:avLst/>
          </a:prstGeom>
        </p:spPr>
      </p:pic>
      <p:sp>
        <p:nvSpPr>
          <p:cNvPr id="2" name="Title Placeholder 1">
            <a:extLst>
              <a:ext uri="{FF2B5EF4-FFF2-40B4-BE49-F238E27FC236}">
                <a16:creationId xmlns:a16="http://schemas.microsoft.com/office/drawing/2014/main" id="{5D2BE658-C7BF-D1BB-D9A4-2099D5B8C572}"/>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(1/2)</a:t>
            </a:r>
          </a:p>
        </p:txBody>
      </p:sp>
      <p:sp>
        <p:nvSpPr>
          <p:cNvPr id="4" name="Slide Number Placeholder 5">
            <a:extLst>
              <a:ext uri="{FF2B5EF4-FFF2-40B4-BE49-F238E27FC236}">
                <a16:creationId xmlns:a16="http://schemas.microsoft.com/office/drawing/2014/main" id="{379569A9-F80D-8E5D-B3AA-25971DFD7C37}"/>
              </a:ext>
            </a:extLst>
          </p:cNvPr>
          <p:cNvSpPr>
            <a:spLocks noGrp="1"/>
          </p:cNvSpPr>
          <p:nvPr>
            <p:ph type="sldNum" sz="quarter" idx="12"/>
          </p:nvPr>
        </p:nvSpPr>
        <p:spPr/>
        <p:txBody>
          <a:bodyPr/>
          <a:lstStyle/>
          <a:p>
            <a:fld id="{BCDE79FB-97BA-492B-8D57-F1373F9ADA95}" type="slidenum">
              <a:rPr lang="en-US" smtClean="0"/>
              <a:t>70</a:t>
            </a:fld>
            <a:endParaRPr lang="en-US"/>
          </a:p>
        </p:txBody>
      </p:sp>
      <p:grpSp>
        <p:nvGrpSpPr>
          <p:cNvPr id="7" name="Group 6">
            <a:extLst>
              <a:ext uri="{FF2B5EF4-FFF2-40B4-BE49-F238E27FC236}">
                <a16:creationId xmlns:a16="http://schemas.microsoft.com/office/drawing/2014/main" id="{881D0182-FCA2-E46E-ED7B-F3B1108D7188}"/>
              </a:ext>
            </a:extLst>
          </p:cNvPr>
          <p:cNvGrpSpPr>
            <a:grpSpLocks/>
          </p:cNvGrpSpPr>
          <p:nvPr/>
        </p:nvGrpSpPr>
        <p:grpSpPr>
          <a:xfrm>
            <a:off x="6685713" y="1299143"/>
            <a:ext cx="4972887" cy="266608"/>
            <a:chOff x="1257300" y="1284810"/>
            <a:chExt cx="7121705" cy="220337"/>
          </a:xfrm>
        </p:grpSpPr>
        <p:cxnSp>
          <p:nvCxnSpPr>
            <p:cNvPr id="8" name="LineBasicDefault 292">
              <a:extLst>
                <a:ext uri="{FF2B5EF4-FFF2-40B4-BE49-F238E27FC236}">
                  <a16:creationId xmlns:a16="http://schemas.microsoft.com/office/drawing/2014/main" id="{4F1366F0-4A0D-4F1D-B61B-FD60462A373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DAC36-36D4-3733-ED6A-822A354B4A4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10" name="Group 9">
            <a:extLst>
              <a:ext uri="{FF2B5EF4-FFF2-40B4-BE49-F238E27FC236}">
                <a16:creationId xmlns:a16="http://schemas.microsoft.com/office/drawing/2014/main" id="{E8E427AF-2426-6C48-36D2-4563167657D3}"/>
              </a:ext>
            </a:extLst>
          </p:cNvPr>
          <p:cNvGrpSpPr/>
          <p:nvPr/>
        </p:nvGrpSpPr>
        <p:grpSpPr>
          <a:xfrm>
            <a:off x="1216204" y="1299143"/>
            <a:ext cx="4864774" cy="266608"/>
            <a:chOff x="1257300" y="1284810"/>
            <a:chExt cx="7121705" cy="220337"/>
          </a:xfrm>
        </p:grpSpPr>
        <p:cxnSp>
          <p:nvCxnSpPr>
            <p:cNvPr id="11" name="LineBasicDefault 292">
              <a:extLst>
                <a:ext uri="{FF2B5EF4-FFF2-40B4-BE49-F238E27FC236}">
                  <a16:creationId xmlns:a16="http://schemas.microsoft.com/office/drawing/2014/main" id="{5DA1D39D-EAA2-DF96-E99C-C3E5F8DFB61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25C31C-592B-7AF6-60DF-775B9FCDA3F9}"/>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
        <p:nvSpPr>
          <p:cNvPr id="14" name="TextBox 13">
            <a:extLst>
              <a:ext uri="{FF2B5EF4-FFF2-40B4-BE49-F238E27FC236}">
                <a16:creationId xmlns:a16="http://schemas.microsoft.com/office/drawing/2014/main" id="{0F2ADFDD-E1EB-79CA-EC8B-4613F8CAEFA8}"/>
              </a:ext>
            </a:extLst>
          </p:cNvPr>
          <p:cNvSpPr txBox="1">
            <a:spLocks/>
          </p:cNvSpPr>
          <p:nvPr/>
        </p:nvSpPr>
        <p:spPr>
          <a:xfrm>
            <a:off x="6685713" y="1688583"/>
            <a:ext cx="4972887" cy="35548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Updated LIF now captures both the Eligibility Path and Entry Path:</a:t>
            </a:r>
            <a:r>
              <a:rPr lang="en-US" sz="1200"/>
              <a:t> the Eligibility Path determines the applicable Batch Zero requirements, while the Entry Path determines the methodology used to construct the modeled load schedule</a:t>
            </a:r>
            <a:endParaRPr lang="en-US" sz="1200" b="1"/>
          </a:p>
          <a:p>
            <a:pPr marL="285750" indent="-285750">
              <a:buFont typeface="Arial" panose="020B0604020202020204" pitchFamily="34" charset="0"/>
              <a:buChar char="•"/>
            </a:pPr>
            <a:r>
              <a:rPr lang="en-US" sz="1200" b="1"/>
              <a:t>The Interconnecting TSP/DSP is responsible for completing the LCP:</a:t>
            </a:r>
            <a:r>
              <a:rPr lang="en-US" sz="1200"/>
              <a:t> based on the selected Entry Path, the TSP/DSP populates the applicable LCP information and applies the corresponding modeling methodology</a:t>
            </a:r>
          </a:p>
          <a:p>
            <a:pPr marL="285750" indent="-285750">
              <a:buFont typeface="Arial" panose="020B0604020202020204" pitchFamily="34" charset="0"/>
              <a:buChar char="•"/>
            </a:pPr>
            <a:r>
              <a:rPr lang="en-US" sz="1200" b="1"/>
              <a:t>Seven Entry Paths are currently supported in the workbook:</a:t>
            </a:r>
            <a:r>
              <a:rPr lang="en-US" sz="1200"/>
              <a:t> LLIS Only, RPG Only, RPG + Complete and Valid LLIS, PBRP Only, PBRP + Complete and Valid LLIS, Studied Load / PCLR / WLPUN, and Energized / QSA / IVRT</a:t>
            </a:r>
          </a:p>
          <a:p>
            <a:pPr marL="285750" indent="-285750">
              <a:buFont typeface="Arial" panose="020B0604020202020204" pitchFamily="34" charset="0"/>
              <a:buChar char="•"/>
            </a:pPr>
            <a:r>
              <a:rPr lang="en-US" sz="1200" b="1"/>
              <a:t>Different Entry Paths require different inputs and calculations:</a:t>
            </a:r>
            <a:r>
              <a:rPr lang="en-US" sz="1200"/>
              <a:t> study-based pathways use LLIS, RPG, PBRP, TPIT, and Interconnection Agreement information, while Energized / QSA / IVRT and Studied Load / PCLR / WLPUN pathways use simplified modeling methodologies based on existing LCPs, RTP RFI information, and/or Interconnection Agreements</a:t>
            </a:r>
          </a:p>
        </p:txBody>
      </p:sp>
      <p:sp>
        <p:nvSpPr>
          <p:cNvPr id="22" name="TrackerNumBlue 4">
            <a:extLst>
              <a:ext uri="{FF2B5EF4-FFF2-40B4-BE49-F238E27FC236}">
                <a16:creationId xmlns:a16="http://schemas.microsoft.com/office/drawing/2014/main" id="{C086D7A1-14AE-5CCB-5C72-1E2A65FA24D7}"/>
              </a:ext>
            </a:extLst>
          </p:cNvPr>
          <p:cNvSpPr/>
          <p:nvPr>
            <p:custDataLst>
              <p:tags r:id="rId2"/>
            </p:custDataLst>
          </p:nvPr>
        </p:nvSpPr>
        <p:spPr>
          <a:xfrm>
            <a:off x="6627921" y="168858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TrackerNumBlue 4">
            <a:extLst>
              <a:ext uri="{FF2B5EF4-FFF2-40B4-BE49-F238E27FC236}">
                <a16:creationId xmlns:a16="http://schemas.microsoft.com/office/drawing/2014/main" id="{B71BA31F-3465-08BE-038A-7359B3F529E8}"/>
              </a:ext>
            </a:extLst>
          </p:cNvPr>
          <p:cNvSpPr/>
          <p:nvPr>
            <p:custDataLst>
              <p:tags r:id="rId3"/>
            </p:custDataLst>
          </p:nvPr>
        </p:nvSpPr>
        <p:spPr>
          <a:xfrm>
            <a:off x="6627921" y="24505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Rectangle 27">
            <a:extLst>
              <a:ext uri="{FF2B5EF4-FFF2-40B4-BE49-F238E27FC236}">
                <a16:creationId xmlns:a16="http://schemas.microsoft.com/office/drawing/2014/main" id="{0C30412A-727C-E5DC-B10F-C22EB4D5462C}"/>
              </a:ext>
            </a:extLst>
          </p:cNvPr>
          <p:cNvSpPr/>
          <p:nvPr/>
        </p:nvSpPr>
        <p:spPr>
          <a:xfrm>
            <a:off x="1097188" y="2094808"/>
            <a:ext cx="5221113" cy="4106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81A64-8FB8-9BBA-7BCC-A835D5DFD063}"/>
              </a:ext>
            </a:extLst>
          </p:cNvPr>
          <p:cNvSpPr/>
          <p:nvPr/>
        </p:nvSpPr>
        <p:spPr>
          <a:xfrm>
            <a:off x="5552008" y="2643421"/>
            <a:ext cx="705533" cy="66846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ckerNumBlue 4">
            <a:extLst>
              <a:ext uri="{FF2B5EF4-FFF2-40B4-BE49-F238E27FC236}">
                <a16:creationId xmlns:a16="http://schemas.microsoft.com/office/drawing/2014/main" id="{42416110-C105-D85C-CD63-1DA909B43513}"/>
              </a:ext>
            </a:extLst>
          </p:cNvPr>
          <p:cNvSpPr/>
          <p:nvPr>
            <p:custDataLst>
              <p:tags r:id="rId4"/>
            </p:custDataLst>
          </p:nvPr>
        </p:nvSpPr>
        <p:spPr>
          <a:xfrm>
            <a:off x="957518" y="216046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1" name="TrackerNumBlue 4">
            <a:extLst>
              <a:ext uri="{FF2B5EF4-FFF2-40B4-BE49-F238E27FC236}">
                <a16:creationId xmlns:a16="http://schemas.microsoft.com/office/drawing/2014/main" id="{967AF525-ECCE-2B38-0B6E-DA68ACC2326D}"/>
              </a:ext>
            </a:extLst>
          </p:cNvPr>
          <p:cNvSpPr/>
          <p:nvPr>
            <p:custDataLst>
              <p:tags r:id="rId5"/>
            </p:custDataLst>
          </p:nvPr>
        </p:nvSpPr>
        <p:spPr>
          <a:xfrm>
            <a:off x="5765104" y="250375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 name="5. Source">
            <a:extLst>
              <a:ext uri="{FF2B5EF4-FFF2-40B4-BE49-F238E27FC236}">
                <a16:creationId xmlns:a16="http://schemas.microsoft.com/office/drawing/2014/main" id="{B56C1080-075E-5762-1DB8-395DB417C911}"/>
              </a:ext>
            </a:extLst>
          </p:cNvPr>
          <p:cNvSpPr txBox="1"/>
          <p:nvPr>
            <p:custDataLst>
              <p:tags r:id="rId6"/>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0885836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3B34-6B7A-D678-493F-4C1D75D10D2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931A5B-7D17-610C-ED71-33AFC28904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5" name="think-cell data - do not delete" hidden="1">
                        <a:extLst>
                          <a:ext uri="{FF2B5EF4-FFF2-40B4-BE49-F238E27FC236}">
                            <a16:creationId xmlns:a16="http://schemas.microsoft.com/office/drawing/2014/main" id="{90931A5B-7D17-610C-ED71-33AFC28904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188E2D8-42FC-3937-49F7-87C4C405F914}"/>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(2/2)</a:t>
            </a:r>
          </a:p>
        </p:txBody>
      </p:sp>
      <p:sp>
        <p:nvSpPr>
          <p:cNvPr id="4" name="Slide Number Placeholder 5">
            <a:extLst>
              <a:ext uri="{FF2B5EF4-FFF2-40B4-BE49-F238E27FC236}">
                <a16:creationId xmlns:a16="http://schemas.microsoft.com/office/drawing/2014/main" id="{B25BBEFF-427A-98EC-337B-31DF07758DEA}"/>
              </a:ext>
            </a:extLst>
          </p:cNvPr>
          <p:cNvSpPr>
            <a:spLocks noGrp="1"/>
          </p:cNvSpPr>
          <p:nvPr>
            <p:ph type="sldNum" sz="quarter" idx="12"/>
          </p:nvPr>
        </p:nvSpPr>
        <p:spPr/>
        <p:txBody>
          <a:bodyPr/>
          <a:lstStyle/>
          <a:p>
            <a:fld id="{BCDE79FB-97BA-492B-8D57-F1373F9ADA95}" type="slidenum">
              <a:rPr lang="en-US" smtClean="0"/>
              <a:t>71</a:t>
            </a:fld>
            <a:endParaRPr lang="en-US"/>
          </a:p>
        </p:txBody>
      </p:sp>
      <p:sp>
        <p:nvSpPr>
          <p:cNvPr id="20" name="Rectangle 19">
            <a:extLst>
              <a:ext uri="{FF2B5EF4-FFF2-40B4-BE49-F238E27FC236}">
                <a16:creationId xmlns:a16="http://schemas.microsoft.com/office/drawing/2014/main" id="{0D43B653-8E54-17CB-DE8A-A39614E6CFEA}"/>
              </a:ext>
            </a:extLst>
          </p:cNvPr>
          <p:cNvSpPr>
            <a:spLocks/>
          </p:cNvSpPr>
          <p:nvPr/>
        </p:nvSpPr>
        <p:spPr>
          <a:xfrm>
            <a:off x="1257300" y="5612798"/>
            <a:ext cx="9656159"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“LCP New” sheet layout redesigned to improve usability: </a:t>
            </a:r>
            <a:r>
              <a:rPr lang="en-US" sz="1200">
                <a:solidFill>
                  <a:schemeClr val="tx1"/>
                </a:solidFill>
              </a:rPr>
              <a:t>sections were reorganized, color-coded inputs and calculated fields were introduced, and pathway-specific instructions were added to help TSPs/DSPs complete the workbook more efficiently and consistently</a:t>
            </a:r>
            <a:endParaRPr lang="en-US" sz="1200" b="1">
              <a:solidFill>
                <a:schemeClr val="tx1"/>
              </a:solidFill>
            </a:endParaRPr>
          </a:p>
        </p:txBody>
      </p:sp>
      <p:grpSp>
        <p:nvGrpSpPr>
          <p:cNvPr id="21" name="Group 20">
            <a:extLst>
              <a:ext uri="{FF2B5EF4-FFF2-40B4-BE49-F238E27FC236}">
                <a16:creationId xmlns:a16="http://schemas.microsoft.com/office/drawing/2014/main" id="{7B35E346-B19C-4486-D625-C730E0B98121}"/>
              </a:ext>
            </a:extLst>
          </p:cNvPr>
          <p:cNvGrpSpPr/>
          <p:nvPr/>
        </p:nvGrpSpPr>
        <p:grpSpPr>
          <a:xfrm>
            <a:off x="1230525" y="1299143"/>
            <a:ext cx="9682934" cy="266608"/>
            <a:chOff x="1257300" y="1284810"/>
            <a:chExt cx="7121705" cy="220337"/>
          </a:xfrm>
        </p:grpSpPr>
        <p:cxnSp>
          <p:nvCxnSpPr>
            <p:cNvPr id="24" name="LineBasicDefault 292">
              <a:extLst>
                <a:ext uri="{FF2B5EF4-FFF2-40B4-BE49-F238E27FC236}">
                  <a16:creationId xmlns:a16="http://schemas.microsoft.com/office/drawing/2014/main" id="{51764757-835E-DFC9-D56B-3959F532BC3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D64D90C-06E3-5B6A-14C9-7787BDAA679A}"/>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pic>
        <p:nvPicPr>
          <p:cNvPr id="9" name="Picture 8">
            <a:extLst>
              <a:ext uri="{FF2B5EF4-FFF2-40B4-BE49-F238E27FC236}">
                <a16:creationId xmlns:a16="http://schemas.microsoft.com/office/drawing/2014/main" id="{942B87A3-D67A-70FA-B470-7C86FD346BE3}"/>
              </a:ext>
            </a:extLst>
          </p:cNvPr>
          <p:cNvPicPr>
            <a:picLocks/>
          </p:cNvPicPr>
          <p:nvPr/>
        </p:nvPicPr>
        <p:blipFill>
          <a:blip r:embed="rId8"/>
          <a:stretch>
            <a:fillRect/>
          </a:stretch>
        </p:blipFill>
        <p:spPr>
          <a:xfrm>
            <a:off x="1230525" y="1680924"/>
            <a:ext cx="9656160" cy="3773850"/>
          </a:xfrm>
          <a:prstGeom prst="rect">
            <a:avLst/>
          </a:prstGeom>
        </p:spPr>
      </p:pic>
      <p:sp>
        <p:nvSpPr>
          <p:cNvPr id="6" name="5. Source">
            <a:extLst>
              <a:ext uri="{FF2B5EF4-FFF2-40B4-BE49-F238E27FC236}">
                <a16:creationId xmlns:a16="http://schemas.microsoft.com/office/drawing/2014/main" id="{E396BA45-2330-C873-4D39-3EDCE9BB7B6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9693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ECE0-66F8-E36B-5F02-56F31538A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7279B-527E-A6A7-D5C1-28DBA5130A2F}"/>
              </a:ext>
            </a:extLst>
          </p:cNvPr>
          <p:cNvSpPr>
            <a:spLocks noGrp="1"/>
          </p:cNvSpPr>
          <p:nvPr>
            <p:ph type="sldNum" sz="quarter" idx="12"/>
          </p:nvPr>
        </p:nvSpPr>
        <p:spPr/>
        <p:txBody>
          <a:bodyPr/>
          <a:lstStyle/>
          <a:p>
            <a:fld id="{BCDE79FB-97BA-492B-8D57-F1373F9ADA95}" type="slidenum">
              <a:rPr lang="en-US" smtClean="0"/>
              <a:t>72</a:t>
            </a:fld>
            <a:endParaRPr lang="en-US"/>
          </a:p>
        </p:txBody>
      </p:sp>
      <p:sp>
        <p:nvSpPr>
          <p:cNvPr id="5" name="Rectangle: Rounded Corners 4">
            <a:extLst>
              <a:ext uri="{FF2B5EF4-FFF2-40B4-BE49-F238E27FC236}">
                <a16:creationId xmlns:a16="http://schemas.microsoft.com/office/drawing/2014/main" id="{9D798022-B63A-2789-E4DD-D24FFC2E62B8}"/>
              </a:ext>
            </a:extLst>
          </p:cNvPr>
          <p:cNvSpPr/>
          <p:nvPr/>
        </p:nvSpPr>
        <p:spPr>
          <a:xfrm>
            <a:off x="23854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10E53139-6251-2028-3D9B-32F96B15730A}"/>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0430BF5C-7E36-56E3-3EBA-0A1E6BEDB1EC}"/>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2" name="Straight Arrow Connector 11">
            <a:extLst>
              <a:ext uri="{FF2B5EF4-FFF2-40B4-BE49-F238E27FC236}">
                <a16:creationId xmlns:a16="http://schemas.microsoft.com/office/drawing/2014/main" id="{1B480FD6-8574-67C4-1504-2852C8979B1D}"/>
              </a:ext>
            </a:extLst>
          </p:cNvPr>
          <p:cNvCxnSpPr>
            <a:cxnSpLocks/>
            <a:stCxn id="5" idx="3"/>
            <a:endCxn id="3" idx="1"/>
          </p:cNvCxnSpPr>
          <p:nvPr/>
        </p:nvCxnSpPr>
        <p:spPr>
          <a:xfrm>
            <a:off x="1766957"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51AAE6-A91C-FEBE-6068-F35CFDBFAD7B}"/>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1950D7E-0D53-0927-1E68-9435BC949721}"/>
              </a:ext>
            </a:extLst>
          </p:cNvPr>
          <p:cNvCxnSpPr>
            <a:cxnSpLocks/>
            <a:stCxn id="8" idx="3"/>
            <a:endCxn id="43" idx="1"/>
          </p:cNvCxnSpPr>
          <p:nvPr/>
        </p:nvCxnSpPr>
        <p:spPr>
          <a:xfrm>
            <a:off x="7942476" y="3688244"/>
            <a:ext cx="549754"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3145BA78-B229-B61D-A326-3B2795DE3498}"/>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sp>
        <p:nvSpPr>
          <p:cNvPr id="15" name="Rectangle: Rounded Corners 14">
            <a:extLst>
              <a:ext uri="{FF2B5EF4-FFF2-40B4-BE49-F238E27FC236}">
                <a16:creationId xmlns:a16="http://schemas.microsoft.com/office/drawing/2014/main" id="{9885CC57-B602-32D9-BD66-B43C53E0C17B}"/>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02778B77-CD3E-4504-828C-8245464313E2}"/>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1377ECAF-17F9-E92C-AAE4-8E94492BB693}"/>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2C1E34B2-574D-E842-B0BA-9F7AD132219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72</a:t>
            </a:fld>
            <a:endParaRPr lang="en-US"/>
          </a:p>
        </p:txBody>
      </p:sp>
      <p:sp>
        <p:nvSpPr>
          <p:cNvPr id="40" name="Rectangle: Rounded Corners 39">
            <a:extLst>
              <a:ext uri="{FF2B5EF4-FFF2-40B4-BE49-F238E27FC236}">
                <a16:creationId xmlns:a16="http://schemas.microsoft.com/office/drawing/2014/main" id="{8CCA65FD-0C7E-0CBD-DB29-F6AB29A195F6}"/>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RPG/LLIS mash-up ramp schedule as modified by TPIT</a:t>
            </a:r>
          </a:p>
        </p:txBody>
      </p:sp>
      <p:sp>
        <p:nvSpPr>
          <p:cNvPr id="41" name="Rectangle: Rounded Corners 40">
            <a:extLst>
              <a:ext uri="{FF2B5EF4-FFF2-40B4-BE49-F238E27FC236}">
                <a16:creationId xmlns:a16="http://schemas.microsoft.com/office/drawing/2014/main" id="{D8037F85-9259-2BBC-5537-386EA83C5288}"/>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5F0AF052-3B1E-63EF-6434-76BA46A0BAA6}"/>
              </a:ext>
            </a:extLst>
          </p:cNvPr>
          <p:cNvCxnSpPr>
            <a:cxnSpLocks/>
            <a:stCxn id="43" idx="0"/>
            <a:endCxn id="44" idx="2"/>
          </p:cNvCxnSpPr>
          <p:nvPr/>
        </p:nvCxnSpPr>
        <p:spPr>
          <a:xfrm flipV="1">
            <a:off x="9702807" y="2449167"/>
            <a:ext cx="1"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01D24138-CEB3-9C29-2C9E-63FF8E428D30}"/>
              </a:ext>
            </a:extLst>
          </p:cNvPr>
          <p:cNvSpPr/>
          <p:nvPr/>
        </p:nvSpPr>
        <p:spPr>
          <a:xfrm>
            <a:off x="8492230" y="3065392"/>
            <a:ext cx="242115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in each year. Which is lower?</a:t>
            </a:r>
          </a:p>
        </p:txBody>
      </p:sp>
      <p:sp>
        <p:nvSpPr>
          <p:cNvPr id="44" name="Rectangle: Rounded Corners 43">
            <a:extLst>
              <a:ext uri="{FF2B5EF4-FFF2-40B4-BE49-F238E27FC236}">
                <a16:creationId xmlns:a16="http://schemas.microsoft.com/office/drawing/2014/main" id="{8B17F752-B1BA-EA65-60D9-D1A45A71DE63}"/>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CA73DF8B-7821-5A70-A525-84EE1B9F3BDD}"/>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D3D47F44-56D4-2E90-A75A-EF187F8E072C}"/>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EC15AF73-77CA-D60B-140A-E6D240DE5689}"/>
              </a:ext>
            </a:extLst>
          </p:cNvPr>
          <p:cNvCxnSpPr>
            <a:cxnSpLocks/>
            <a:stCxn id="43" idx="2"/>
            <a:endCxn id="40" idx="0"/>
          </p:cNvCxnSpPr>
          <p:nvPr/>
        </p:nvCxnSpPr>
        <p:spPr>
          <a:xfrm>
            <a:off x="9702807" y="4311096"/>
            <a:ext cx="6626"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FE1D8E8-8832-B4D6-13A6-459B14A2F8F5}"/>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981478C-450C-AA6A-0B35-F780282B4D8F}"/>
              </a:ext>
            </a:extLst>
          </p:cNvPr>
          <p:cNvSpPr txBox="1"/>
          <p:nvPr/>
        </p:nvSpPr>
        <p:spPr>
          <a:xfrm>
            <a:off x="9731520" y="4444483"/>
            <a:ext cx="706784" cy="400110"/>
          </a:xfrm>
          <a:prstGeom prst="rect">
            <a:avLst/>
          </a:prstGeom>
          <a:noFill/>
        </p:spPr>
        <p:txBody>
          <a:bodyPr wrap="square" rtlCol="0">
            <a:spAutoFit/>
          </a:bodyPr>
          <a:lstStyle/>
          <a:p>
            <a:r>
              <a:rPr lang="en-US" sz="1000"/>
              <a:t>Modified RPG</a:t>
            </a:r>
          </a:p>
        </p:txBody>
      </p:sp>
      <p:sp>
        <p:nvSpPr>
          <p:cNvPr id="50" name="TextBox 49">
            <a:extLst>
              <a:ext uri="{FF2B5EF4-FFF2-40B4-BE49-F238E27FC236}">
                <a16:creationId xmlns:a16="http://schemas.microsoft.com/office/drawing/2014/main" id="{C03CAD74-18CF-5725-71CD-4892B6ADEB04}"/>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3B5047A6-284D-AD5A-57A6-E3FBD72C5528}"/>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60375729-F581-E5D9-6F89-1220909CBA21}"/>
              </a:ext>
            </a:extLst>
          </p:cNvPr>
          <p:cNvSpPr/>
          <p:nvPr/>
        </p:nvSpPr>
        <p:spPr>
          <a:xfrm>
            <a:off x="4231866" y="3277427"/>
            <a:ext cx="1528417" cy="1217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prior to the in-service of last upgrade, take the </a:t>
            </a:r>
            <a:r>
              <a:rPr lang="en-US" sz="1000" u="sng"/>
              <a:t>greater</a:t>
            </a:r>
            <a:r>
              <a:rPr lang="en-US" sz="1000"/>
              <a:t> value between the modified RPG LCP and the modified LLIS LCP</a:t>
            </a:r>
          </a:p>
        </p:txBody>
      </p:sp>
      <p:cxnSp>
        <p:nvCxnSpPr>
          <p:cNvPr id="63" name="Straight Arrow Connector 62">
            <a:extLst>
              <a:ext uri="{FF2B5EF4-FFF2-40B4-BE49-F238E27FC236}">
                <a16:creationId xmlns:a16="http://schemas.microsoft.com/office/drawing/2014/main" id="{39481CDC-20B4-A75F-EF0B-78BD8BFA2F05}"/>
              </a:ext>
            </a:extLst>
          </p:cNvPr>
          <p:cNvCxnSpPr>
            <a:cxnSpLocks/>
            <a:stCxn id="16" idx="3"/>
            <a:endCxn id="62" idx="1"/>
          </p:cNvCxnSpPr>
          <p:nvPr/>
        </p:nvCxnSpPr>
        <p:spPr>
          <a:xfrm>
            <a:off x="3763620" y="3688246"/>
            <a:ext cx="468246" cy="197816"/>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ACD9F725-F871-EF62-5E53-B51875FCAD07}"/>
              </a:ext>
            </a:extLst>
          </p:cNvPr>
          <p:cNvSpPr>
            <a:spLocks noGrp="1"/>
          </p:cNvSpPr>
          <p:nvPr>
            <p:ph type="title"/>
          </p:nvPr>
        </p:nvSpPr>
        <p:spPr/>
        <p:txBody>
          <a:bodyPr/>
          <a:lstStyle/>
          <a:p>
            <a:r>
              <a:rPr lang="en-US"/>
              <a:t>Qualifying Study: RPG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73658A11-4831-FBA2-5A21-5752A2BFECBD}"/>
              </a:ext>
            </a:extLst>
          </p:cNvPr>
          <p:cNvCxnSpPr>
            <a:cxnSpLocks/>
            <a:stCxn id="62" idx="3"/>
            <a:endCxn id="8" idx="1"/>
          </p:cNvCxnSpPr>
          <p:nvPr/>
        </p:nvCxnSpPr>
        <p:spPr>
          <a:xfrm flipV="1">
            <a:off x="5760283" y="3688244"/>
            <a:ext cx="653776" cy="197818"/>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06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7F6B62-2A8B-F8C1-C40E-2B676DE05E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37F6B62-2A8B-F8C1-C40E-2B676DE05E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DB0848F3-5662-792C-0409-064DEB9F238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7C644EDB-E7D7-46F4-0790-40C486A23553}"/>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CE8BA43-FEB9-416B-4D1B-7C4D71CC262C}"/>
              </a:ext>
            </a:extLst>
          </p:cNvPr>
          <p:cNvSpPr>
            <a:spLocks noGrp="1"/>
          </p:cNvSpPr>
          <p:nvPr>
            <p:ph type="title"/>
          </p:nvPr>
        </p:nvSpPr>
        <p:spPr>
          <a:xfrm>
            <a:off x="1257300" y="457200"/>
            <a:ext cx="10401300" cy="332399"/>
          </a:xfrm>
        </p:spPr>
        <p:txBody>
          <a:bodyPr vert="horz">
            <a:spAutoFit/>
          </a:bodyPr>
          <a:lstStyle/>
          <a:p>
            <a:r>
              <a:rPr lang="en-US"/>
              <a:t>Case Study (1/8):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2E43904-62C3-E691-15B6-7E47295E1DA0}"/>
              </a:ext>
            </a:extLst>
          </p:cNvPr>
          <p:cNvSpPr>
            <a:spLocks noGrp="1"/>
          </p:cNvSpPr>
          <p:nvPr>
            <p:ph type="sldNum" sz="quarter" idx="12"/>
          </p:nvPr>
        </p:nvSpPr>
        <p:spPr/>
        <p:txBody>
          <a:bodyPr/>
          <a:lstStyle/>
          <a:p>
            <a:fld id="{BCDE79FB-97BA-492B-8D57-F1373F9ADA95}" type="slidenum">
              <a:rPr lang="en-US" smtClean="0"/>
              <a:t>73</a:t>
            </a:fld>
            <a:endParaRPr lang="en-US"/>
          </a:p>
        </p:txBody>
      </p:sp>
      <p:grpSp>
        <p:nvGrpSpPr>
          <p:cNvPr id="22" name="Group 21">
            <a:extLst>
              <a:ext uri="{FF2B5EF4-FFF2-40B4-BE49-F238E27FC236}">
                <a16:creationId xmlns:a16="http://schemas.microsoft.com/office/drawing/2014/main" id="{A76D1A7C-D515-CCEC-E109-F6836050D9B4}"/>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67DD823-380F-2E42-3B7F-CA4CA28EB5E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218DAE-4DFC-897A-2891-DB2F11B8676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FDF8E88-DA58-A02A-782B-9671C069376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E03B6698-ED52-CBC6-0B9C-FE1A974332F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C3E08F-5560-682D-376A-EF714344CED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0657CF7F-067A-F71B-9357-4091D9C8608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934F9FD3-855F-4116-DA91-0FE515DC6720}"/>
              </a:ext>
            </a:extLst>
          </p:cNvPr>
          <p:cNvSpPr/>
          <p:nvPr/>
        </p:nvSpPr>
        <p:spPr>
          <a:xfrm>
            <a:off x="1700784" y="2073498"/>
            <a:ext cx="119690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79E65B-5B88-8FB9-6022-CAA55A7E094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3" name="5. Source">
            <a:extLst>
              <a:ext uri="{FF2B5EF4-FFF2-40B4-BE49-F238E27FC236}">
                <a16:creationId xmlns:a16="http://schemas.microsoft.com/office/drawing/2014/main" id="{DBD80497-A794-72C2-D945-330213A5609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4646923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A87-BEB1-92CC-9777-17C16ED9EE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9C7872-166C-98A0-3890-A12D2FCE4A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39C7872-166C-98A0-3890-A12D2FCE4A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859F553-0C06-C27E-D8D1-E5709853EC80}"/>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CA512CCC-8F58-D3FB-F7B8-D1596CEB7C21}"/>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546118FE-B2B1-AC02-483B-5661E8274DA1}"/>
              </a:ext>
            </a:extLst>
          </p:cNvPr>
          <p:cNvSpPr>
            <a:spLocks noGrp="1"/>
          </p:cNvSpPr>
          <p:nvPr>
            <p:ph type="title"/>
          </p:nvPr>
        </p:nvSpPr>
        <p:spPr>
          <a:xfrm>
            <a:off x="1257300" y="457200"/>
            <a:ext cx="10401300" cy="332399"/>
          </a:xfrm>
        </p:spPr>
        <p:txBody>
          <a:bodyPr vert="horz">
            <a:spAutoFit/>
          </a:bodyPr>
          <a:lstStyle/>
          <a:p>
            <a:r>
              <a:rPr lang="en-US"/>
              <a:t>Case Study (2/8):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505BA66D-DAF5-6C44-ACED-24DFB9086444}"/>
              </a:ext>
            </a:extLst>
          </p:cNvPr>
          <p:cNvSpPr>
            <a:spLocks noGrp="1"/>
          </p:cNvSpPr>
          <p:nvPr>
            <p:ph type="sldNum" sz="quarter" idx="12"/>
          </p:nvPr>
        </p:nvSpPr>
        <p:spPr/>
        <p:txBody>
          <a:bodyPr/>
          <a:lstStyle/>
          <a:p>
            <a:fld id="{BCDE79FB-97BA-492B-8D57-F1373F9ADA95}" type="slidenum">
              <a:rPr lang="en-US" smtClean="0"/>
              <a:t>74</a:t>
            </a:fld>
            <a:endParaRPr lang="en-US"/>
          </a:p>
        </p:txBody>
      </p:sp>
      <p:sp>
        <p:nvSpPr>
          <p:cNvPr id="19" name="TextBox 18">
            <a:extLst>
              <a:ext uri="{FF2B5EF4-FFF2-40B4-BE49-F238E27FC236}">
                <a16:creationId xmlns:a16="http://schemas.microsoft.com/office/drawing/2014/main" id="{B3AAE083-39B2-11CD-9F1D-AE3FD82E033F}"/>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grpSp>
        <p:nvGrpSpPr>
          <p:cNvPr id="22" name="Group 21">
            <a:extLst>
              <a:ext uri="{FF2B5EF4-FFF2-40B4-BE49-F238E27FC236}">
                <a16:creationId xmlns:a16="http://schemas.microsoft.com/office/drawing/2014/main" id="{E51E69A3-32B5-3561-48D4-7CD10DFE9D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C796CC9-0ABE-1D54-2515-EB27E921E4CB}"/>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6CA261-F1DE-379D-A33A-1E015E194F8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E094434-8958-6A89-5DDA-B20E991BFEB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B4E9A00-801E-CEE7-1ECE-EE3F0E9B5CA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B37C2-3EEA-C9A9-0C89-8B530505E1B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F0A0C056-5288-9B5A-9FB7-949B3DA63D4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3" name="Rectangle 12">
            <a:extLst>
              <a:ext uri="{FF2B5EF4-FFF2-40B4-BE49-F238E27FC236}">
                <a16:creationId xmlns:a16="http://schemas.microsoft.com/office/drawing/2014/main" id="{B85C21E9-FE37-5523-1ACE-155E0B191E19}"/>
              </a:ext>
            </a:extLst>
          </p:cNvPr>
          <p:cNvSpPr/>
          <p:nvPr/>
        </p:nvSpPr>
        <p:spPr>
          <a:xfrm>
            <a:off x="3465466" y="2416687"/>
            <a:ext cx="73163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089209E2-668F-C449-E2C8-ACD29B7DA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04615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4F7-F275-9021-3B31-C988451CD4F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2E2DD1-39A6-4DD2-67B2-1603C1E00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132E2DD1-39A6-4DD2-67B2-1603C1E00C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37AD3C41-2E11-5572-DC1F-6B549070B0C4}"/>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824E3926-44DC-AA49-1FC8-747FD22E50E2}"/>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DB17423-1B85-5ACC-BA79-83644C4F9055}"/>
              </a:ext>
            </a:extLst>
          </p:cNvPr>
          <p:cNvSpPr>
            <a:spLocks noGrp="1"/>
          </p:cNvSpPr>
          <p:nvPr>
            <p:ph type="title"/>
          </p:nvPr>
        </p:nvSpPr>
        <p:spPr>
          <a:xfrm>
            <a:off x="1257300" y="457200"/>
            <a:ext cx="10401300" cy="332399"/>
          </a:xfrm>
        </p:spPr>
        <p:txBody>
          <a:bodyPr vert="horz">
            <a:spAutoFit/>
          </a:bodyPr>
          <a:lstStyle/>
          <a:p>
            <a:r>
              <a:rPr lang="en-US"/>
              <a:t>Case Study (3/8):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1C5F74C-BEA8-6DDC-9076-CAD4CF2AB2FF}"/>
              </a:ext>
            </a:extLst>
          </p:cNvPr>
          <p:cNvSpPr>
            <a:spLocks noGrp="1"/>
          </p:cNvSpPr>
          <p:nvPr>
            <p:ph type="sldNum" sz="quarter" idx="12"/>
          </p:nvPr>
        </p:nvSpPr>
        <p:spPr/>
        <p:txBody>
          <a:bodyPr/>
          <a:lstStyle/>
          <a:p>
            <a:fld id="{BCDE79FB-97BA-492B-8D57-F1373F9ADA95}" type="slidenum">
              <a:rPr lang="en-US" smtClean="0"/>
              <a:t>75</a:t>
            </a:fld>
            <a:endParaRPr lang="en-US"/>
          </a:p>
        </p:txBody>
      </p:sp>
      <p:grpSp>
        <p:nvGrpSpPr>
          <p:cNvPr id="22" name="Group 21">
            <a:extLst>
              <a:ext uri="{FF2B5EF4-FFF2-40B4-BE49-F238E27FC236}">
                <a16:creationId xmlns:a16="http://schemas.microsoft.com/office/drawing/2014/main" id="{4DEBC1B2-DD5B-92DE-34DD-F1C4E784ED7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DA952B-8CD6-6DB5-63A5-B1C0C105856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E06041-F9DD-B4F3-E5AB-9EC3B29A954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B007849-1D02-A607-81B3-EB7712FC823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3137F7E-4AC4-6C71-586E-56E33EE984E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A62CC4-FAB3-367D-AD88-AA8BC8F4D19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3" name="Rectangle 12">
            <a:extLst>
              <a:ext uri="{FF2B5EF4-FFF2-40B4-BE49-F238E27FC236}">
                <a16:creationId xmlns:a16="http://schemas.microsoft.com/office/drawing/2014/main" id="{25705B59-FFB7-2EB1-C075-6D6DEE2A4F30}"/>
              </a:ext>
            </a:extLst>
          </p:cNvPr>
          <p:cNvSpPr/>
          <p:nvPr/>
        </p:nvSpPr>
        <p:spPr>
          <a:xfrm>
            <a:off x="4198082" y="2432303"/>
            <a:ext cx="840262" cy="18216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3EC54F-7DB2-D3F5-C046-48797961143D}"/>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15" name="TextBox 14">
            <a:extLst>
              <a:ext uri="{FF2B5EF4-FFF2-40B4-BE49-F238E27FC236}">
                <a16:creationId xmlns:a16="http://schemas.microsoft.com/office/drawing/2014/main" id="{73F2273C-608F-58FD-8BC9-58051C09A47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7" name="5. Source">
            <a:extLst>
              <a:ext uri="{FF2B5EF4-FFF2-40B4-BE49-F238E27FC236}">
                <a16:creationId xmlns:a16="http://schemas.microsoft.com/office/drawing/2014/main" id="{39F88BCA-AACB-FDC3-392B-69798D83529A}"/>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048620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66EB-DF52-5F8D-89DC-555B402F757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8A14B8-8BF4-9942-7662-6F052F30BD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38A14B8-8BF4-9942-7662-6F052F30BD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9756DCB-62D9-A9AB-2DC6-9AB8836515B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A478B687-A954-8901-A3E1-5C3BF7F8DBB7}"/>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DD4B63FF-821B-797F-B9AC-703D185F40DA}"/>
              </a:ext>
            </a:extLst>
          </p:cNvPr>
          <p:cNvSpPr>
            <a:spLocks noGrp="1"/>
          </p:cNvSpPr>
          <p:nvPr>
            <p:ph type="title"/>
          </p:nvPr>
        </p:nvSpPr>
        <p:spPr>
          <a:xfrm>
            <a:off x="1257300" y="457200"/>
            <a:ext cx="10401300" cy="332399"/>
          </a:xfrm>
        </p:spPr>
        <p:txBody>
          <a:bodyPr vert="horz">
            <a:spAutoFit/>
          </a:bodyPr>
          <a:lstStyle/>
          <a:p>
            <a:r>
              <a:rPr lang="en-US"/>
              <a:t>Case Study (4/8):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708170AD-3F76-30E5-E5CF-1DA753196090}"/>
              </a:ext>
            </a:extLst>
          </p:cNvPr>
          <p:cNvSpPr>
            <a:spLocks noGrp="1"/>
          </p:cNvSpPr>
          <p:nvPr>
            <p:ph type="sldNum" sz="quarter" idx="12"/>
          </p:nvPr>
        </p:nvSpPr>
        <p:spPr/>
        <p:txBody>
          <a:bodyPr/>
          <a:lstStyle/>
          <a:p>
            <a:fld id="{BCDE79FB-97BA-492B-8D57-F1373F9ADA95}" type="slidenum">
              <a:rPr lang="en-US" smtClean="0"/>
              <a:t>76</a:t>
            </a:fld>
            <a:endParaRPr lang="en-US"/>
          </a:p>
        </p:txBody>
      </p:sp>
      <p:grpSp>
        <p:nvGrpSpPr>
          <p:cNvPr id="22" name="Group 21">
            <a:extLst>
              <a:ext uri="{FF2B5EF4-FFF2-40B4-BE49-F238E27FC236}">
                <a16:creationId xmlns:a16="http://schemas.microsoft.com/office/drawing/2014/main" id="{2ACA044F-2C49-4990-58A5-F77669DB986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6A41C78-17CA-6DC8-B0EF-3E1D09BD238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AFC5A5-7903-ADF3-8FFB-74CCDED8D6F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25BBF03-A8DA-9214-9B17-FD11099BEB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F9D4A-7BAE-A6E9-D27B-A34858840EE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98FFD5-4D02-4A6E-B479-A73136B3430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1" name="TextBox 10">
            <a:extLst>
              <a:ext uri="{FF2B5EF4-FFF2-40B4-BE49-F238E27FC236}">
                <a16:creationId xmlns:a16="http://schemas.microsoft.com/office/drawing/2014/main" id="{4B95F116-08CA-2316-6394-2F175D6DC26A}"/>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13" name="TextBox 12">
            <a:extLst>
              <a:ext uri="{FF2B5EF4-FFF2-40B4-BE49-F238E27FC236}">
                <a16:creationId xmlns:a16="http://schemas.microsoft.com/office/drawing/2014/main" id="{9E3C6856-560C-00E0-CCC0-CD0A3C77216B}"/>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14" name="Rectangle 13">
            <a:extLst>
              <a:ext uri="{FF2B5EF4-FFF2-40B4-BE49-F238E27FC236}">
                <a16:creationId xmlns:a16="http://schemas.microsoft.com/office/drawing/2014/main" id="{E5EB1BF6-896F-A452-7FB2-070FB481CF89}"/>
              </a:ext>
            </a:extLst>
          </p:cNvPr>
          <p:cNvSpPr/>
          <p:nvPr/>
        </p:nvSpPr>
        <p:spPr>
          <a:xfrm>
            <a:off x="5020056" y="2425831"/>
            <a:ext cx="112704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EAF18678-E51A-E43D-7C14-2DD69CC06D1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8069662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4B96-77A6-0702-EE2B-AF14C6B344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92FC42-4C66-D327-8375-AFEAAEEA1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92FC42-4C66-D327-8375-AFEAAEEA1E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771F57-74C5-7831-F7CF-0EC77176E192}"/>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28F58C44-3CC3-CF36-94C3-77C83D00635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992918BB-7177-5FB8-AB60-4E58CF75E663}"/>
              </a:ext>
            </a:extLst>
          </p:cNvPr>
          <p:cNvSpPr>
            <a:spLocks noGrp="1"/>
          </p:cNvSpPr>
          <p:nvPr>
            <p:ph type="title"/>
          </p:nvPr>
        </p:nvSpPr>
        <p:spPr>
          <a:xfrm>
            <a:off x="1257300" y="457200"/>
            <a:ext cx="10401300" cy="332399"/>
          </a:xfrm>
        </p:spPr>
        <p:txBody>
          <a:bodyPr vert="horz">
            <a:spAutoFit/>
          </a:bodyPr>
          <a:lstStyle/>
          <a:p>
            <a:r>
              <a:rPr lang="en-US"/>
              <a:t>Case Study (5/8):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4ACA25E-F57D-698A-AB88-31894F213209}"/>
              </a:ext>
            </a:extLst>
          </p:cNvPr>
          <p:cNvSpPr>
            <a:spLocks noGrp="1"/>
          </p:cNvSpPr>
          <p:nvPr>
            <p:ph type="sldNum" sz="quarter" idx="12"/>
          </p:nvPr>
        </p:nvSpPr>
        <p:spPr/>
        <p:txBody>
          <a:bodyPr/>
          <a:lstStyle/>
          <a:p>
            <a:fld id="{BCDE79FB-97BA-492B-8D57-F1373F9ADA95}" type="slidenum">
              <a:rPr lang="en-US" smtClean="0"/>
              <a:t>77</a:t>
            </a:fld>
            <a:endParaRPr lang="en-US"/>
          </a:p>
        </p:txBody>
      </p:sp>
      <p:sp>
        <p:nvSpPr>
          <p:cNvPr id="19" name="TextBox 18">
            <a:extLst>
              <a:ext uri="{FF2B5EF4-FFF2-40B4-BE49-F238E27FC236}">
                <a16:creationId xmlns:a16="http://schemas.microsoft.com/office/drawing/2014/main" id="{7BF5CD1A-274F-5E45-D85E-382004C17A80}"/>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qualifying RPG study</a:t>
            </a:r>
          </a:p>
          <a:p>
            <a:pPr lvl="1">
              <a:buFont typeface="Arial" panose="020B0604020202020204" pitchFamily="34" charset="0"/>
              <a:buChar char="•"/>
            </a:pPr>
            <a:r>
              <a:rPr lang="en-US" sz="1400"/>
              <a:t>Populate the In-service date of final RPG upgrade element as shown in TPIT</a:t>
            </a:r>
          </a:p>
          <a:p>
            <a:pPr lvl="1">
              <a:buFont typeface="Arial" panose="020B0604020202020204" pitchFamily="34" charset="0"/>
              <a:buChar char="•"/>
            </a:pPr>
            <a:r>
              <a:rPr lang="en-US" sz="1400"/>
              <a:t>These values define the load level supportable through the RPG process and when that load becomes available</a:t>
            </a:r>
          </a:p>
        </p:txBody>
      </p:sp>
      <p:grpSp>
        <p:nvGrpSpPr>
          <p:cNvPr id="22" name="Group 21">
            <a:extLst>
              <a:ext uri="{FF2B5EF4-FFF2-40B4-BE49-F238E27FC236}">
                <a16:creationId xmlns:a16="http://schemas.microsoft.com/office/drawing/2014/main" id="{AC4B0951-2985-731A-6C8E-8485D3E5A89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CFD95EB-B746-6E17-3BB7-C7B8BF8386F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9354AF-E05C-49E5-F712-C54F1E130D2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9B69B5-849B-85D8-3615-391B9EB263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47236AA0-085B-1A23-DCCC-5EA880B74CD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C7E9E7-2CC9-916E-5C55-A744482DCCF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46B676E-3AE0-4170-6FF1-578B3C4F95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5" name="Rectangle 14">
            <a:extLst>
              <a:ext uri="{FF2B5EF4-FFF2-40B4-BE49-F238E27FC236}">
                <a16:creationId xmlns:a16="http://schemas.microsoft.com/office/drawing/2014/main" id="{31D1E6CB-B81D-BACC-038A-E4AD458E45EB}"/>
              </a:ext>
            </a:extLst>
          </p:cNvPr>
          <p:cNvSpPr/>
          <p:nvPr/>
        </p:nvSpPr>
        <p:spPr>
          <a:xfrm>
            <a:off x="6191687" y="2076158"/>
            <a:ext cx="1240055" cy="16658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F7B6AB0C-8E17-6F94-237C-2F1E0489248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346654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939D-80B0-09A5-3739-CEF65DF4FD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B9B6FBE-9442-F8B0-CA70-8D9A3B367F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B9B6FBE-9442-F8B0-CA70-8D9A3B367F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C23386E-4064-0390-2854-6028ECCD7A58}"/>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10" name="Picture 9">
            <a:extLst>
              <a:ext uri="{FF2B5EF4-FFF2-40B4-BE49-F238E27FC236}">
                <a16:creationId xmlns:a16="http://schemas.microsoft.com/office/drawing/2014/main" id="{36B8AEA4-522E-D64B-3DA0-F6CF3E5A808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063F83D2-F57F-F882-13B5-9B3D78CE3D96}"/>
              </a:ext>
            </a:extLst>
          </p:cNvPr>
          <p:cNvSpPr>
            <a:spLocks noGrp="1"/>
          </p:cNvSpPr>
          <p:nvPr>
            <p:ph type="title"/>
          </p:nvPr>
        </p:nvSpPr>
        <p:spPr>
          <a:xfrm>
            <a:off x="1257300" y="457200"/>
            <a:ext cx="10401300" cy="332399"/>
          </a:xfrm>
        </p:spPr>
        <p:txBody>
          <a:bodyPr vert="horz">
            <a:spAutoFit/>
          </a:bodyPr>
          <a:lstStyle/>
          <a:p>
            <a:r>
              <a:rPr lang="en-US"/>
              <a:t>Case Study (6/8):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C16DEC8-1473-E087-66ED-5F683FE25859}"/>
              </a:ext>
            </a:extLst>
          </p:cNvPr>
          <p:cNvSpPr>
            <a:spLocks noGrp="1"/>
          </p:cNvSpPr>
          <p:nvPr>
            <p:ph type="sldNum" sz="quarter" idx="12"/>
          </p:nvPr>
        </p:nvSpPr>
        <p:spPr/>
        <p:txBody>
          <a:bodyPr/>
          <a:lstStyle/>
          <a:p>
            <a:fld id="{BCDE79FB-97BA-492B-8D57-F1373F9ADA95}" type="slidenum">
              <a:rPr lang="en-US" smtClean="0"/>
              <a:t>78</a:t>
            </a:fld>
            <a:endParaRPr lang="en-US"/>
          </a:p>
        </p:txBody>
      </p:sp>
      <p:sp>
        <p:nvSpPr>
          <p:cNvPr id="19" name="TextBox 18">
            <a:extLst>
              <a:ext uri="{FF2B5EF4-FFF2-40B4-BE49-F238E27FC236}">
                <a16:creationId xmlns:a16="http://schemas.microsoft.com/office/drawing/2014/main" id="{5E83682B-1C40-B1E3-2564-E5DA647D4C13}"/>
              </a:ext>
            </a:extLst>
          </p:cNvPr>
          <p:cNvSpPr txBox="1">
            <a:spLocks/>
          </p:cNvSpPr>
          <p:nvPr/>
        </p:nvSpPr>
        <p:spPr>
          <a:xfrm>
            <a:off x="8631176" y="1734008"/>
            <a:ext cx="3027424" cy="15850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RPG + Complete and Valid LLIS Entry Path and does not rely on the PBRP study pathway</a:t>
            </a:r>
          </a:p>
          <a:p>
            <a:pPr lvl="1">
              <a:buFont typeface="Arial" panose="020B0604020202020204" pitchFamily="34" charset="0"/>
              <a:buChar char="•"/>
            </a:pPr>
            <a:r>
              <a:rPr lang="en-US" sz="1400"/>
              <a:t>Leave all PBRP-related fields blank</a:t>
            </a:r>
          </a:p>
          <a:p>
            <a:pPr lvl="1">
              <a:buFont typeface="Arial" panose="020B0604020202020204" pitchFamily="34" charset="0"/>
              <a:buChar char="•"/>
            </a:pPr>
            <a:r>
              <a:rPr lang="en-US" sz="1400"/>
              <a:t>No PBRP adjustments are applied in this example</a:t>
            </a:r>
          </a:p>
        </p:txBody>
      </p:sp>
      <p:grpSp>
        <p:nvGrpSpPr>
          <p:cNvPr id="22" name="Group 21">
            <a:extLst>
              <a:ext uri="{FF2B5EF4-FFF2-40B4-BE49-F238E27FC236}">
                <a16:creationId xmlns:a16="http://schemas.microsoft.com/office/drawing/2014/main" id="{DADF7EEF-E7E9-56B1-9A50-CE304E697E3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A8FF66B-FFF7-9473-792C-0367FCDF5A8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D628C-A57B-55EE-95D9-BFB4BCD32FF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6611D10-2090-6AB0-7E15-6D251C66375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0BBF11C-E8A8-6B32-302F-555EA6583DB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FBC937-B32C-B522-A076-B5312B53AC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396A73C-BE1D-F4ED-607A-7E9E4ABEBBA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Inputs Blank</a:t>
            </a:r>
          </a:p>
        </p:txBody>
      </p:sp>
      <p:sp>
        <p:nvSpPr>
          <p:cNvPr id="11" name="Rectangle 10">
            <a:extLst>
              <a:ext uri="{FF2B5EF4-FFF2-40B4-BE49-F238E27FC236}">
                <a16:creationId xmlns:a16="http://schemas.microsoft.com/office/drawing/2014/main" id="{45A96D57-DBE8-A3C6-3A88-5AF942C4C6A5}"/>
              </a:ext>
            </a:extLst>
          </p:cNvPr>
          <p:cNvSpPr/>
          <p:nvPr/>
        </p:nvSpPr>
        <p:spPr>
          <a:xfrm>
            <a:off x="2917238" y="4319974"/>
            <a:ext cx="1367085" cy="1704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C9103B7-FCC4-F848-AE42-224C89ABD47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0388766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19D-144F-4EAC-6EE1-830C494FA33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71D0A9-12C1-2ED9-7E98-2F41617DE1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0E71D0A9-12C1-2ED9-7E98-2F41617DE1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E2A382-A90E-5A58-6424-497A3B82C40A}"/>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8CEC8F94-9B21-125D-C2EC-F8412153BE34}"/>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6CDF1A86-7A0E-6C33-DCA1-B03F40B2BF83}"/>
              </a:ext>
            </a:extLst>
          </p:cNvPr>
          <p:cNvSpPr>
            <a:spLocks noGrp="1"/>
          </p:cNvSpPr>
          <p:nvPr>
            <p:ph type="title"/>
          </p:nvPr>
        </p:nvSpPr>
        <p:spPr>
          <a:xfrm>
            <a:off x="1257300" y="457200"/>
            <a:ext cx="10401300" cy="332399"/>
          </a:xfrm>
        </p:spPr>
        <p:txBody>
          <a:bodyPr vert="horz">
            <a:spAutoFit/>
          </a:bodyPr>
          <a:lstStyle/>
          <a:p>
            <a:r>
              <a:rPr lang="en-US"/>
              <a:t>Case Study (7/8):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1F062075-D4E6-91F1-C4E7-D01621FE728F}"/>
              </a:ext>
            </a:extLst>
          </p:cNvPr>
          <p:cNvSpPr>
            <a:spLocks noGrp="1"/>
          </p:cNvSpPr>
          <p:nvPr>
            <p:ph type="sldNum" sz="quarter" idx="12"/>
          </p:nvPr>
        </p:nvSpPr>
        <p:spPr/>
        <p:txBody>
          <a:bodyPr/>
          <a:lstStyle/>
          <a:p>
            <a:fld id="{BCDE79FB-97BA-492B-8D57-F1373F9ADA95}" type="slidenum">
              <a:rPr lang="en-US" smtClean="0"/>
              <a:t>79</a:t>
            </a:fld>
            <a:endParaRPr lang="en-US"/>
          </a:p>
        </p:txBody>
      </p:sp>
      <p:sp>
        <p:nvSpPr>
          <p:cNvPr id="19" name="TextBox 18">
            <a:extLst>
              <a:ext uri="{FF2B5EF4-FFF2-40B4-BE49-F238E27FC236}">
                <a16:creationId xmlns:a16="http://schemas.microsoft.com/office/drawing/2014/main" id="{4898BE00-0637-9847-21ED-02C648F9862B}"/>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both the RPG TPIT-Adjusted Peak MW schedule and the LLIS TPIT-Adjusted Peak MW schedule</a:t>
            </a:r>
          </a:p>
          <a:p>
            <a:pPr lvl="1">
              <a:buFont typeface="Arial" panose="020B0604020202020204" pitchFamily="34" charset="0"/>
              <a:buChar char="•"/>
            </a:pPr>
            <a:r>
              <a:rPr lang="en-US" sz="1400"/>
              <a:t>Combined TPIT-Adjusted Peak MW reflects the higher of the RPG TPIT-Adjusted Peak MW schedule and the LLIS TPIT-Adjusted Peak MW schedule for each year</a:t>
            </a:r>
          </a:p>
        </p:txBody>
      </p:sp>
      <p:grpSp>
        <p:nvGrpSpPr>
          <p:cNvPr id="22" name="Group 21">
            <a:extLst>
              <a:ext uri="{FF2B5EF4-FFF2-40B4-BE49-F238E27FC236}">
                <a16:creationId xmlns:a16="http://schemas.microsoft.com/office/drawing/2014/main" id="{A0FF8696-9AC2-A9E0-E8A8-7A44F0D21DD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4219E76-2E70-1F89-F683-699A42DD918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99253F6-4974-B7EE-C5DE-758AEF02229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8FC8C534-6738-BAE6-E4F7-202ED36ED50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9A38775-C767-9D26-D401-061A1AB9CCC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14B6FF-3B34-932D-397A-25E910696B5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E2CF9D74-5BE4-5A32-0470-E0EE7315357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Combined TPIT-Adjusted Peak MW</a:t>
            </a:r>
          </a:p>
        </p:txBody>
      </p:sp>
      <p:sp>
        <p:nvSpPr>
          <p:cNvPr id="11" name="Rectangle 10">
            <a:extLst>
              <a:ext uri="{FF2B5EF4-FFF2-40B4-BE49-F238E27FC236}">
                <a16:creationId xmlns:a16="http://schemas.microsoft.com/office/drawing/2014/main" id="{A6EB0F7F-9A62-BD22-460D-86FBC7CC34E6}"/>
              </a:ext>
            </a:extLst>
          </p:cNvPr>
          <p:cNvSpPr/>
          <p:nvPr/>
        </p:nvSpPr>
        <p:spPr>
          <a:xfrm>
            <a:off x="5990185" y="4676532"/>
            <a:ext cx="579778" cy="1875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CBC749D5-A464-92F9-435F-936C517C1DB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17728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18AD-4AD8-5394-0909-C5FB51EC24F2}"/>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97CA758-C60B-FFBA-1136-35E79F749CE7}"/>
              </a:ext>
            </a:extLst>
          </p:cNvPr>
          <p:cNvGraphicFramePr>
            <a:graphicFrameLocks noChangeAspect="1"/>
          </p:cNvGraphicFramePr>
          <p:nvPr>
            <p:custDataLst>
              <p:tags r:id="rId1"/>
            </p:custDataLst>
            <p:extLst>
              <p:ext uri="{D42A27DB-BD31-4B8C-83A1-F6EECF244321}">
                <p14:modId xmlns:p14="http://schemas.microsoft.com/office/powerpoint/2010/main" val="34527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397CA758-C60B-FFBA-1136-35E79F749CE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F743AF7-708C-9669-214B-233CB1FE3451}"/>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CDF82972-4A0E-0781-E79F-F4E04ADA664A}"/>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30" name="Rectangle 29">
            <a:extLst>
              <a:ext uri="{FF2B5EF4-FFF2-40B4-BE49-F238E27FC236}">
                <a16:creationId xmlns:a16="http://schemas.microsoft.com/office/drawing/2014/main" id="{592B0F40-4FEB-A8AF-7DF6-5EDA0B19AA15}"/>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9F235157-BAD7-514A-E51F-85BF408EC78B}"/>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2C7D942A-AB61-48A5-F3B2-3DF0CFEA4AB0}"/>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1D2475EA-EECA-0D8F-5EFC-7527D83D2219}"/>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6ABB2C64-FA93-762E-EC8E-47B34A1BB68F}"/>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D9B07E91-1347-FA65-5A70-B8E59D3C8DEA}"/>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4670873C-E451-5E3D-6C21-5EC44A5B4883}"/>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AE1695A6-2E77-3274-2277-03B662180F22}"/>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DA1D70CA-B315-9065-4AE6-E69BDF32BF77}"/>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9F2F4AEC-C0DE-8657-C93C-410840B55E72}"/>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187FBE6E-75A6-ABC7-E175-CB2AE86E336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61DB6593-C181-15EF-7FBC-4DC9A89F62AB}"/>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7B835297-71D8-AC7C-4BE0-D93853F3A27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E63B10CE-3EB4-59F7-3A45-06C66A149D08}"/>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51E8DCC6-BF13-A6BF-D052-2B892547195A}"/>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F7E2EBDA-284B-120B-9C1F-C4F089D31F14}"/>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A3A29FDA-EF43-FA96-C456-D56AA040B07C}"/>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0A5F612-7053-74B8-F41E-CBB6A2460C63}"/>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B0AA0664-136E-549B-C6E5-0C1579A87200}"/>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54893FBB-D8E0-1E01-205F-5B10D6B4B857}"/>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AAB3CB4-AD95-7726-536B-99BFDB166DE6}"/>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5F60186D-3030-F579-2AF8-A09A5D46B5FE}"/>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A2DBC424-DE16-75F2-B606-91E34393B1D1}"/>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4DBD95CF-307A-8B71-1AFE-CAFBC753B2BA}"/>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21BF83B7-0515-2E4E-9BEC-8ABF10932943}"/>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519E4CD6-359F-43E9-F45B-20E490841BF9}"/>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37DF94D9-1F7B-BCED-DD74-80E2ADFE67CC}"/>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5C9EC155-2FE0-922B-1D05-4C0F0A463094}"/>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118454F6-D9EF-B4E7-CC98-F1C6CACC1BD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F40A5943-1213-62FE-79CC-207A607583BF}"/>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A298352-6B0D-1B85-495D-F00D74B4DDA3}"/>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DAB518A1-F9A9-DC4F-D912-B56B0C7EB0EF}"/>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7902956-18A2-1309-7028-47209DF62495}"/>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39BCC0C-1474-A545-5380-F6B7CE401B9F}"/>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25DD39-CB74-5C20-CB5C-D040927D1CE5}"/>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87065610-3D12-F9C2-A9F1-6B95EC65AB0A}"/>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AA01E22-BEA7-EA9B-0A6E-51C081CEE7BE}"/>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D2EEBE10-1C71-76B1-2FCB-A1067ADA7E29}"/>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92137C9-C193-005E-DA24-56C0D7C5921B}"/>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D5E0D1D-6704-2986-DFCF-6400CEABC3A4}"/>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2CFFE65-3610-A7BE-E252-2E2D3861760B}"/>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604A386-A7D1-54F9-8DB2-8D55108D4BAC}"/>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5437863-B352-D3FB-196E-7FE4946E2691}"/>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7AE7541-598C-02A9-16E1-0B185EC53BD6}"/>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1D7C153-59C7-7D94-5868-3DE7824F1703}"/>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AE2457B-0648-45C1-62BF-29087E7160E9}"/>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D41F1A2-90F6-EFA8-6CC4-FB118E7D6C99}"/>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DF665AA-C92F-6664-84C4-15402802CF18}"/>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656E465-AB41-C68B-D719-F85951C1C3D6}"/>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ACAC3D-F564-9E89-452E-629B5822731C}"/>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93E8A3-E9C3-E01E-D21D-6CFA41E87FD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70F388-C0C8-7264-0D94-120A9783FD2A}"/>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722DB29B-F0AA-FB02-72F5-7B269EBC48A7}"/>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FB44E6-FF26-87DE-997E-4BC8CFDCDAD4}"/>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ECB23517-C506-6DA2-6979-7A91821B5FDB}"/>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E10FD85-3370-29F4-E67D-101CB986A333}"/>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D02093F-F572-69DE-79F4-83ADBA22CE19}"/>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D30D5399-05A5-C219-D395-BFF29284EE6C}"/>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29C21540-87A5-B918-8BF3-20D83409A674}"/>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6E7184CC-6847-BA9A-4360-328D2A403B2F}"/>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A6917547-553B-5295-D80F-A8355B22C711}"/>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8B8D624-8070-3D37-DA13-0FE4F6EFDE6B}"/>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6CFC05EC-F0FD-6637-5FEE-C744FFAF6A7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402D8B8-4A5E-983C-4132-23D1F5DD7CCD}"/>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705CD86A-3EDB-219D-F660-31FAA54C51D2}"/>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D14B0164-107E-3E83-079B-CC21F6B854A3}"/>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24A447BC-5202-467D-0593-B55FCC656B8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0505BF35-6306-1166-BF65-F7BBAFB7645C}"/>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329C249C-66D7-4398-0D8A-1AB5DA0AE490}"/>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D5B10EE3-E6E0-858F-DA04-00E63DF1CED9}"/>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722ED5C4-69CF-C036-C418-E362ABDD3C1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BE4E4CA8-C958-E08F-D8FA-85B0A8726FFD}"/>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81FE5F95-0BC6-3A8D-9FC4-2C60FAA6EA00}"/>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06935BF8-E65F-30A8-E525-F3CB49A5D7C2}"/>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10F988B6-0D39-3B94-CCAF-42AAA5629AA0}"/>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C2FCD52E-2665-A3FF-D796-C7679A9C932F}"/>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7311CCD2-1E53-1A0E-1C86-EFF39AFDAB09}"/>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F4180C94-3939-AC1A-D58E-F1A7BB8577E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41109B5E-2BA6-2CDC-9C4E-228389E553AA}"/>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133736CB-979B-4FF7-B778-C8E769614F74}"/>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1223E2B1-F784-2FCE-5E5D-3AF1E6316FAC}"/>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6705E63E-2F9D-4356-1736-AD13312AA4AB}"/>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D8F30BDC-2344-A0A7-AE49-9F629D837743}"/>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625D9314-96F3-9EBF-2CE1-5B3272CA32D9}"/>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4B991B6F-9322-F6E9-1EAF-A88198EFA526}"/>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46196991-1BC7-7E3D-CC96-09EB823D4B5C}"/>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EDDA8707-B281-6C71-45C9-BCAEFB210FCE}"/>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C0DE43D7-1683-1B00-520D-00F386DDF805}"/>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C52E9A57-09D5-8B10-5BE4-60EFF06A16D4}"/>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A8B6A6D1-D762-CC79-3FC6-828166C09B45}"/>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DA8CD8AB-ACB0-6FE9-323C-CB4D2EADC385}"/>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7232D284-4FFF-A0C1-7D2B-2FD510F78AAF}"/>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13F3B74C-ABB7-B26F-8F83-871D543B90A7}"/>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E6602EA-756C-D9BC-7E91-C6D57EE5454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CA01925A-2F2F-01CD-0D0A-E4D986D21B7C}"/>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spTree>
    <p:extLst>
      <p:ext uri="{BB962C8B-B14F-4D97-AF65-F5344CB8AC3E}">
        <p14:creationId xmlns:p14="http://schemas.microsoft.com/office/powerpoint/2010/main" val="29035803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9BE4-AB46-9579-61F0-F9D1A5E68B4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E0BDE8-17ED-569D-5375-C37B9B1C84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5E0BDE8-17ED-569D-5375-C37B9B1C84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23EA726-7761-2805-6202-D30E70A3EF8F}"/>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8" name="Picture 7">
            <a:extLst>
              <a:ext uri="{FF2B5EF4-FFF2-40B4-BE49-F238E27FC236}">
                <a16:creationId xmlns:a16="http://schemas.microsoft.com/office/drawing/2014/main" id="{9F42615F-F4F4-B5C5-F6A4-956BF8550790}"/>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B4D958D9-03A7-F198-C00B-4EB95D57B285}"/>
              </a:ext>
            </a:extLst>
          </p:cNvPr>
          <p:cNvSpPr>
            <a:spLocks noGrp="1"/>
          </p:cNvSpPr>
          <p:nvPr>
            <p:ph type="title"/>
          </p:nvPr>
        </p:nvSpPr>
        <p:spPr>
          <a:xfrm>
            <a:off x="1257300" y="457200"/>
            <a:ext cx="10401300" cy="332399"/>
          </a:xfrm>
        </p:spPr>
        <p:txBody>
          <a:bodyPr vert="horz">
            <a:spAutoFit/>
          </a:bodyPr>
          <a:lstStyle/>
          <a:p>
            <a:r>
              <a:rPr lang="en-US"/>
              <a:t>Case Study (8/8):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AB4383C5-9CB3-2516-891D-9A3E256B6B50}"/>
              </a:ext>
            </a:extLst>
          </p:cNvPr>
          <p:cNvSpPr>
            <a:spLocks noGrp="1"/>
          </p:cNvSpPr>
          <p:nvPr>
            <p:ph type="sldNum" sz="quarter" idx="12"/>
          </p:nvPr>
        </p:nvSpPr>
        <p:spPr/>
        <p:txBody>
          <a:bodyPr/>
          <a:lstStyle/>
          <a:p>
            <a:fld id="{BCDE79FB-97BA-492B-8D57-F1373F9ADA95}" type="slidenum">
              <a:rPr lang="en-US" smtClean="0"/>
              <a:t>80</a:t>
            </a:fld>
            <a:endParaRPr lang="en-US"/>
          </a:p>
        </p:txBody>
      </p:sp>
      <p:sp>
        <p:nvSpPr>
          <p:cNvPr id="19" name="TextBox 18">
            <a:extLst>
              <a:ext uri="{FF2B5EF4-FFF2-40B4-BE49-F238E27FC236}">
                <a16:creationId xmlns:a16="http://schemas.microsoft.com/office/drawing/2014/main" id="{F80E06D4-7C16-E81F-C0AD-5BF369EAA865}"/>
              </a:ext>
            </a:extLst>
          </p:cNvPr>
          <p:cNvSpPr txBox="1">
            <a:spLocks/>
          </p:cNvSpPr>
          <p:nvPr/>
        </p:nvSpPr>
        <p:spPr>
          <a:xfrm>
            <a:off x="8631176" y="1734008"/>
            <a:ext cx="3027424" cy="365484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compares the Combined TPIT-Adjusted Peak MW schedule against the Interconnection Agreement schedule</a:t>
            </a:r>
          </a:p>
          <a:p>
            <a:pPr lvl="1">
              <a:buFont typeface="Arial" panose="020B0604020202020204" pitchFamily="34" charset="0"/>
              <a:buChar char="•"/>
            </a:pPr>
            <a:r>
              <a:rPr lang="en-US" sz="1400"/>
              <a:t>Output Peak MW is determined automatically as the lower of the Interconnection Agreement Peak MW schedule and the Combined TPIT-Adjusted Peak MW schedule for each year</a:t>
            </a:r>
          </a:p>
          <a:p>
            <a:pPr lvl="1">
              <a:buFont typeface="Arial" panose="020B0604020202020204" pitchFamily="34" charset="0"/>
              <a:buChar char="•"/>
            </a:pPr>
            <a:r>
              <a:rPr lang="en-US" sz="1400"/>
              <a:t>The resulting Output Peak MW schedule is modeled as Base Load in all years</a:t>
            </a:r>
          </a:p>
        </p:txBody>
      </p:sp>
      <p:grpSp>
        <p:nvGrpSpPr>
          <p:cNvPr id="22" name="Group 21">
            <a:extLst>
              <a:ext uri="{FF2B5EF4-FFF2-40B4-BE49-F238E27FC236}">
                <a16:creationId xmlns:a16="http://schemas.microsoft.com/office/drawing/2014/main" id="{670E663B-99BB-59F8-30D6-2815A7FFE52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5CD7083-0AC2-B71F-4B63-2682806E133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C66B14-DAF2-540F-7F45-59890BDA83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5653674-3BF1-F325-E4E7-1DE0C181EF1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7CA0B88-657A-BCF7-47F4-8204494294C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4FF6C1-72C0-3A6A-BD94-33C44A8191D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6B88595C-3985-262A-16D9-28E75555EC0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1" name="Rectangle 10">
            <a:extLst>
              <a:ext uri="{FF2B5EF4-FFF2-40B4-BE49-F238E27FC236}">
                <a16:creationId xmlns:a16="http://schemas.microsoft.com/office/drawing/2014/main" id="{A7C5E5F9-EB6E-DF8E-658E-D28E428CF2D4}"/>
              </a:ext>
            </a:extLst>
          </p:cNvPr>
          <p:cNvSpPr/>
          <p:nvPr/>
        </p:nvSpPr>
        <p:spPr>
          <a:xfrm>
            <a:off x="6615682" y="4676532"/>
            <a:ext cx="771685" cy="19365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A68404F-CD15-C97F-03A1-CC7C679411A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3276975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4C67-F572-A927-D0D8-D06C92F3FA0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173BC5-C7A1-4E9A-6704-97F360D0AD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A173BC5-C7A1-4E9A-6704-97F360D0AD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EE557C9C-0699-A49D-3CFC-8D89D78615F7}"/>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D89E16BF-AA2A-7D3B-F534-11207B33AEDC}"/>
              </a:ext>
            </a:extLst>
          </p:cNvPr>
          <p:cNvSpPr>
            <a:spLocks noGrp="1"/>
          </p:cNvSpPr>
          <p:nvPr>
            <p:ph type="title"/>
          </p:nvPr>
        </p:nvSpPr>
        <p:spPr>
          <a:xfrm>
            <a:off x="1257300" y="457200"/>
            <a:ext cx="10401300" cy="332399"/>
          </a:xfrm>
        </p:spPr>
        <p:txBody>
          <a:bodyPr vert="horz">
            <a:spAutoFit/>
          </a:bodyPr>
          <a:lstStyle/>
          <a:p>
            <a:r>
              <a:rPr lang="en-US"/>
              <a:t>Case Study (1/4): Studied Load</a:t>
            </a:r>
          </a:p>
        </p:txBody>
      </p:sp>
      <p:sp>
        <p:nvSpPr>
          <p:cNvPr id="4" name="Slide Number Placeholder 5">
            <a:extLst>
              <a:ext uri="{FF2B5EF4-FFF2-40B4-BE49-F238E27FC236}">
                <a16:creationId xmlns:a16="http://schemas.microsoft.com/office/drawing/2014/main" id="{D2267111-E258-C954-E947-1C8B2C232478}"/>
              </a:ext>
            </a:extLst>
          </p:cNvPr>
          <p:cNvSpPr>
            <a:spLocks noGrp="1"/>
          </p:cNvSpPr>
          <p:nvPr>
            <p:ph type="sldNum" sz="quarter" idx="12"/>
          </p:nvPr>
        </p:nvSpPr>
        <p:spPr/>
        <p:txBody>
          <a:bodyPr/>
          <a:lstStyle/>
          <a:p>
            <a:fld id="{BCDE79FB-97BA-492B-8D57-F1373F9ADA95}" type="slidenum">
              <a:rPr lang="en-US" smtClean="0"/>
              <a:t>81</a:t>
            </a:fld>
            <a:endParaRPr lang="en-US"/>
          </a:p>
        </p:txBody>
      </p:sp>
      <p:grpSp>
        <p:nvGrpSpPr>
          <p:cNvPr id="22" name="Group 21">
            <a:extLst>
              <a:ext uri="{FF2B5EF4-FFF2-40B4-BE49-F238E27FC236}">
                <a16:creationId xmlns:a16="http://schemas.microsoft.com/office/drawing/2014/main" id="{4564C4BB-5375-A2A8-3D91-03BB5697CE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1E1037B-43A3-5581-7311-8840D96DE4D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95EEC3-DD4A-24F2-F719-94A67D2BCEB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1D9B3C8-3854-05EC-DEA2-51D74BC89D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FA05403-422D-FC9F-AE65-0F007D66D397}"/>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4785369-F223-94B6-C0E8-3F7F053C048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C23A17A6-1988-68D0-BBD9-FC15BA57CF67}"/>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0918DAD7-9267-CBE2-4287-0A56D4C20036}"/>
              </a:ext>
            </a:extLst>
          </p:cNvPr>
          <p:cNvSpPr/>
          <p:nvPr/>
        </p:nvSpPr>
        <p:spPr>
          <a:xfrm>
            <a:off x="1714158" y="2073498"/>
            <a:ext cx="120577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7D89F92-30C0-899D-8FDE-F1F4CA554F52}"/>
              </a:ext>
            </a:extLst>
          </p:cNvPr>
          <p:cNvSpPr txBox="1">
            <a:spLocks/>
          </p:cNvSpPr>
          <p:nvPr/>
        </p:nvSpPr>
        <p:spPr>
          <a:xfrm>
            <a:off x="8631176" y="1697432"/>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4" name="Picture 13">
            <a:extLst>
              <a:ext uri="{FF2B5EF4-FFF2-40B4-BE49-F238E27FC236}">
                <a16:creationId xmlns:a16="http://schemas.microsoft.com/office/drawing/2014/main" id="{A6FE7BEB-231B-2D8D-4BB4-A84520D6EFDC}"/>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3" name="5. Source">
            <a:extLst>
              <a:ext uri="{FF2B5EF4-FFF2-40B4-BE49-F238E27FC236}">
                <a16:creationId xmlns:a16="http://schemas.microsoft.com/office/drawing/2014/main" id="{7E90F559-8A0A-8C1A-A1F7-0B86493E856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2673351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148E-9AFB-C476-B998-39679F5EEFA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3A0A6F-6F9B-27D0-4719-5C86E5381B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D93A0A6F-6F9B-27D0-4719-5C86E5381B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437204BB-ADDC-76DA-FF2B-930A017001D3}"/>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59DC3E90-1A76-CCA9-9F57-1DDA6C32F240}"/>
              </a:ext>
            </a:extLst>
          </p:cNvPr>
          <p:cNvSpPr>
            <a:spLocks noGrp="1"/>
          </p:cNvSpPr>
          <p:nvPr>
            <p:ph type="title"/>
          </p:nvPr>
        </p:nvSpPr>
        <p:spPr>
          <a:xfrm>
            <a:off x="1257300" y="457200"/>
            <a:ext cx="10401300" cy="332399"/>
          </a:xfrm>
        </p:spPr>
        <p:txBody>
          <a:bodyPr vert="horz">
            <a:spAutoFit/>
          </a:bodyPr>
          <a:lstStyle/>
          <a:p>
            <a:r>
              <a:rPr lang="en-US"/>
              <a:t>Case Study (2/4): Studied Load</a:t>
            </a:r>
          </a:p>
        </p:txBody>
      </p:sp>
      <p:sp>
        <p:nvSpPr>
          <p:cNvPr id="4" name="Slide Number Placeholder 5">
            <a:extLst>
              <a:ext uri="{FF2B5EF4-FFF2-40B4-BE49-F238E27FC236}">
                <a16:creationId xmlns:a16="http://schemas.microsoft.com/office/drawing/2014/main" id="{7D2D4284-9C49-599B-B843-A078FCF174DB}"/>
              </a:ext>
            </a:extLst>
          </p:cNvPr>
          <p:cNvSpPr>
            <a:spLocks noGrp="1"/>
          </p:cNvSpPr>
          <p:nvPr>
            <p:ph type="sldNum" sz="quarter" idx="12"/>
          </p:nvPr>
        </p:nvSpPr>
        <p:spPr/>
        <p:txBody>
          <a:bodyPr/>
          <a:lstStyle/>
          <a:p>
            <a:fld id="{BCDE79FB-97BA-492B-8D57-F1373F9ADA95}" type="slidenum">
              <a:rPr lang="en-US" smtClean="0"/>
              <a:t>82</a:t>
            </a:fld>
            <a:endParaRPr lang="en-US"/>
          </a:p>
        </p:txBody>
      </p:sp>
      <p:grpSp>
        <p:nvGrpSpPr>
          <p:cNvPr id="22" name="Group 21">
            <a:extLst>
              <a:ext uri="{FF2B5EF4-FFF2-40B4-BE49-F238E27FC236}">
                <a16:creationId xmlns:a16="http://schemas.microsoft.com/office/drawing/2014/main" id="{25E4A9C0-E221-A7A8-7AA5-0900DE9411A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24C1458-D0BC-27EB-6901-E1ADE5D9D2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3353C6-5F70-EACD-64D3-FDC5552FB54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75A2191F-C7EF-4B89-1AA0-3E1EAD23CA6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88FD0F9-34D7-593E-2B22-65F8B0CF0ED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83857D-7343-36E5-A986-5B76C3F4669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94B56714-13FF-871C-812D-5594B70D3FF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20" name="TextBox 19">
            <a:extLst>
              <a:ext uri="{FF2B5EF4-FFF2-40B4-BE49-F238E27FC236}">
                <a16:creationId xmlns:a16="http://schemas.microsoft.com/office/drawing/2014/main" id="{C9576E8B-09B4-367C-EDF1-CE2061BDEE31}"/>
              </a:ext>
            </a:extLst>
          </p:cNvPr>
          <p:cNvSpPr txBox="1">
            <a:spLocks/>
          </p:cNvSpPr>
          <p:nvPr/>
        </p:nvSpPr>
        <p:spPr>
          <a:xfrm>
            <a:off x="8631176" y="1697432"/>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pic>
        <p:nvPicPr>
          <p:cNvPr id="14" name="Picture 13">
            <a:extLst>
              <a:ext uri="{FF2B5EF4-FFF2-40B4-BE49-F238E27FC236}">
                <a16:creationId xmlns:a16="http://schemas.microsoft.com/office/drawing/2014/main" id="{59D7ACA7-EF1A-44C6-82C2-4BD82D8FC257}"/>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E16A13C9-9637-61B1-E3B5-F7147D5B58D9}"/>
              </a:ext>
            </a:extLst>
          </p:cNvPr>
          <p:cNvSpPr/>
          <p:nvPr/>
        </p:nvSpPr>
        <p:spPr>
          <a:xfrm>
            <a:off x="3471334" y="2434974"/>
            <a:ext cx="787400"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170DBCF4-58EE-6684-0D00-E85C2323AE4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510571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686C-8F75-7955-1B62-882A1486B9E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8B3256-9842-C648-9D9F-AD7CA89EA5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8B3256-9842-C648-9D9F-AD7CA89EA51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75985AA-C99F-D685-3AD8-BB3BC2FC83AB}"/>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CAD12ACC-11FB-0210-15D9-41E660BE3F5A}"/>
              </a:ext>
            </a:extLst>
          </p:cNvPr>
          <p:cNvSpPr>
            <a:spLocks noGrp="1"/>
          </p:cNvSpPr>
          <p:nvPr>
            <p:ph type="title"/>
          </p:nvPr>
        </p:nvSpPr>
        <p:spPr>
          <a:xfrm>
            <a:off x="1257300" y="457200"/>
            <a:ext cx="10401300" cy="332399"/>
          </a:xfrm>
        </p:spPr>
        <p:txBody>
          <a:bodyPr vert="horz">
            <a:noAutofit/>
          </a:bodyPr>
          <a:lstStyle/>
          <a:p>
            <a:r>
              <a:rPr lang="en-US"/>
              <a:t>Case Study (3/4): Studied Load</a:t>
            </a:r>
          </a:p>
        </p:txBody>
      </p:sp>
      <p:sp>
        <p:nvSpPr>
          <p:cNvPr id="4" name="Slide Number Placeholder 5">
            <a:extLst>
              <a:ext uri="{FF2B5EF4-FFF2-40B4-BE49-F238E27FC236}">
                <a16:creationId xmlns:a16="http://schemas.microsoft.com/office/drawing/2014/main" id="{98A1840C-1DFD-7A4C-FD59-98D230C8D8A3}"/>
              </a:ext>
            </a:extLst>
          </p:cNvPr>
          <p:cNvSpPr>
            <a:spLocks noGrp="1"/>
          </p:cNvSpPr>
          <p:nvPr>
            <p:ph type="sldNum" sz="quarter" idx="12"/>
          </p:nvPr>
        </p:nvSpPr>
        <p:spPr/>
        <p:txBody>
          <a:bodyPr/>
          <a:lstStyle/>
          <a:p>
            <a:fld id="{BCDE79FB-97BA-492B-8D57-F1373F9ADA95}" type="slidenum">
              <a:rPr lang="en-US" smtClean="0"/>
              <a:t>83</a:t>
            </a:fld>
            <a:endParaRPr lang="en-US"/>
          </a:p>
        </p:txBody>
      </p:sp>
      <p:grpSp>
        <p:nvGrpSpPr>
          <p:cNvPr id="22" name="Group 21">
            <a:extLst>
              <a:ext uri="{FF2B5EF4-FFF2-40B4-BE49-F238E27FC236}">
                <a16:creationId xmlns:a16="http://schemas.microsoft.com/office/drawing/2014/main" id="{6609D6BF-DE26-95C0-0FCE-1F78032A14A2}"/>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2897786-4F15-0AB5-972D-165882E2BA6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A758C8-C528-CE80-EAD3-07848B7F6E8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7C8261D-EA6A-BFA3-2CEB-8D5D1A19906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DBED3D92-CE68-D628-D95D-6EF18B48F54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22825E-16FC-3411-44B9-DD65FD561B1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753F835E-7424-8ED1-A9CD-476F879A72E6}"/>
              </a:ext>
            </a:extLst>
          </p:cNvPr>
          <p:cNvSpPr txBox="1">
            <a:spLocks/>
          </p:cNvSpPr>
          <p:nvPr/>
        </p:nvSpPr>
        <p:spPr>
          <a:xfrm>
            <a:off x="1257300" y="856368"/>
            <a:ext cx="104013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2026 RTP RFI Peak Demand, RPG Peak MW, PBRP Peak MW, RPG TPIT ISD, LLIS Required Controlling Upgrade, and LLIS TPIT ISD blank</a:t>
            </a:r>
          </a:p>
        </p:txBody>
      </p:sp>
      <p:sp>
        <p:nvSpPr>
          <p:cNvPr id="20" name="TextBox 19">
            <a:extLst>
              <a:ext uri="{FF2B5EF4-FFF2-40B4-BE49-F238E27FC236}">
                <a16:creationId xmlns:a16="http://schemas.microsoft.com/office/drawing/2014/main" id="{430B6786-8AFB-3A5D-3631-6B46FB220E36}"/>
              </a:ext>
            </a:extLst>
          </p:cNvPr>
          <p:cNvSpPr txBox="1">
            <a:spLocks/>
          </p:cNvSpPr>
          <p:nvPr/>
        </p:nvSpPr>
        <p:spPr>
          <a:xfrm>
            <a:off x="8631176" y="1697432"/>
            <a:ext cx="3027424"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Studied Load Entry Path and does not rely on the LLIS, RPG or PBRP study pathway</a:t>
            </a:r>
          </a:p>
          <a:p>
            <a:pPr lvl="1">
              <a:buFont typeface="Arial" panose="020B0604020202020204" pitchFamily="34" charset="0"/>
              <a:buChar char="•"/>
            </a:pPr>
            <a:r>
              <a:rPr lang="en-US" sz="1400"/>
              <a:t>Leave all LLIS, RPG and PBRP-related fields blank</a:t>
            </a:r>
          </a:p>
        </p:txBody>
      </p:sp>
      <p:pic>
        <p:nvPicPr>
          <p:cNvPr id="14" name="Picture 13">
            <a:extLst>
              <a:ext uri="{FF2B5EF4-FFF2-40B4-BE49-F238E27FC236}">
                <a16:creationId xmlns:a16="http://schemas.microsoft.com/office/drawing/2014/main" id="{97D0E87D-442F-8903-795E-67A89C6C8D0B}"/>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08E110B3-EF50-4009-9C8E-B40FAE9FEB02}"/>
              </a:ext>
            </a:extLst>
          </p:cNvPr>
          <p:cNvSpPr/>
          <p:nvPr/>
        </p:nvSpPr>
        <p:spPr>
          <a:xfrm flipH="1">
            <a:off x="6185460" y="2128399"/>
            <a:ext cx="1193343" cy="15784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DB4BDF-3F4B-2E09-C312-4429D8D7E3EA}"/>
              </a:ext>
            </a:extLst>
          </p:cNvPr>
          <p:cNvSpPr>
            <a:spLocks/>
          </p:cNvSpPr>
          <p:nvPr/>
        </p:nvSpPr>
        <p:spPr>
          <a:xfrm flipH="1">
            <a:off x="2919931" y="2410682"/>
            <a:ext cx="54293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5B4EB775-758F-1BA1-A6B0-FBDF449ED927}"/>
              </a:ext>
            </a:extLst>
          </p:cNvPr>
          <p:cNvSpPr>
            <a:spLocks/>
          </p:cNvSpPr>
          <p:nvPr/>
        </p:nvSpPr>
        <p:spPr>
          <a:xfrm flipH="1">
            <a:off x="4224864" y="2410682"/>
            <a:ext cx="189506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EBEAFED1-6B6D-AAB5-6B45-A8C0974917AA}"/>
              </a:ext>
            </a:extLst>
          </p:cNvPr>
          <p:cNvSpPr>
            <a:spLocks/>
          </p:cNvSpPr>
          <p:nvPr/>
        </p:nvSpPr>
        <p:spPr>
          <a:xfrm flipH="1">
            <a:off x="2928398" y="4359699"/>
            <a:ext cx="1355736" cy="17109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5. Source">
            <a:extLst>
              <a:ext uri="{FF2B5EF4-FFF2-40B4-BE49-F238E27FC236}">
                <a16:creationId xmlns:a16="http://schemas.microsoft.com/office/drawing/2014/main" id="{59EC301C-C92C-B70E-BB4D-E986C005B89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4431671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511EE-3DAF-C27C-A2BC-0EC273FFE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B88E6-3FCD-9040-47CF-F2D99615FE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0FB88E6-3FCD-9040-47CF-F2D99615FE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472A60C-2AE6-3D90-3F6E-2E94A58BC708}"/>
              </a:ext>
            </a:extLst>
          </p:cNvPr>
          <p:cNvPicPr>
            <a:picLocks noChangeAspect="1"/>
          </p:cNvPicPr>
          <p:nvPr/>
        </p:nvPicPr>
        <p:blipFill>
          <a:blip r:embed="rId8"/>
          <a:stretch>
            <a:fillRect/>
          </a:stretch>
        </p:blipFill>
        <p:spPr>
          <a:xfrm>
            <a:off x="1257301" y="1688978"/>
            <a:ext cx="6154045" cy="2626031"/>
          </a:xfrm>
          <a:prstGeom prst="rect">
            <a:avLst/>
          </a:prstGeom>
        </p:spPr>
      </p:pic>
      <p:pic>
        <p:nvPicPr>
          <p:cNvPr id="13" name="Picture 12">
            <a:extLst>
              <a:ext uri="{FF2B5EF4-FFF2-40B4-BE49-F238E27FC236}">
                <a16:creationId xmlns:a16="http://schemas.microsoft.com/office/drawing/2014/main" id="{BC58A105-9337-D631-60D3-B69722BFFE98}"/>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2" name="Title Placeholder 1">
            <a:extLst>
              <a:ext uri="{FF2B5EF4-FFF2-40B4-BE49-F238E27FC236}">
                <a16:creationId xmlns:a16="http://schemas.microsoft.com/office/drawing/2014/main" id="{96D7339B-68C7-25D4-5AB5-12B3FF1525B6}"/>
              </a:ext>
            </a:extLst>
          </p:cNvPr>
          <p:cNvSpPr>
            <a:spLocks noGrp="1"/>
          </p:cNvSpPr>
          <p:nvPr>
            <p:ph type="title"/>
          </p:nvPr>
        </p:nvSpPr>
        <p:spPr>
          <a:xfrm>
            <a:off x="1257300" y="457200"/>
            <a:ext cx="10401300" cy="332399"/>
          </a:xfrm>
        </p:spPr>
        <p:txBody>
          <a:bodyPr vert="horz">
            <a:spAutoFit/>
          </a:bodyPr>
          <a:lstStyle/>
          <a:p>
            <a:r>
              <a:rPr lang="en-US"/>
              <a:t>Case Study (4/4): RPG </a:t>
            </a:r>
            <a:r>
              <a:rPr lang="en-US" u="sng"/>
              <a:t>AND</a:t>
            </a:r>
            <a:r>
              <a:rPr lang="en-US"/>
              <a:t> a complete and valid LLIS</a:t>
            </a:r>
          </a:p>
        </p:txBody>
      </p:sp>
      <p:sp>
        <p:nvSpPr>
          <p:cNvPr id="4" name="Slide Number Placeholder 5">
            <a:extLst>
              <a:ext uri="{FF2B5EF4-FFF2-40B4-BE49-F238E27FC236}">
                <a16:creationId xmlns:a16="http://schemas.microsoft.com/office/drawing/2014/main" id="{D28C5673-F084-8E96-7CAE-69EDAF8E893E}"/>
              </a:ext>
            </a:extLst>
          </p:cNvPr>
          <p:cNvSpPr>
            <a:spLocks noGrp="1"/>
          </p:cNvSpPr>
          <p:nvPr>
            <p:ph type="sldNum" sz="quarter" idx="12"/>
          </p:nvPr>
        </p:nvSpPr>
        <p:spPr/>
        <p:txBody>
          <a:bodyPr/>
          <a:lstStyle/>
          <a:p>
            <a:fld id="{BCDE79FB-97BA-492B-8D57-F1373F9ADA95}" type="slidenum">
              <a:rPr lang="en-US" smtClean="0"/>
              <a:t>84</a:t>
            </a:fld>
            <a:endParaRPr lang="en-US"/>
          </a:p>
        </p:txBody>
      </p:sp>
      <p:sp>
        <p:nvSpPr>
          <p:cNvPr id="19" name="TextBox 18">
            <a:extLst>
              <a:ext uri="{FF2B5EF4-FFF2-40B4-BE49-F238E27FC236}">
                <a16:creationId xmlns:a16="http://schemas.microsoft.com/office/drawing/2014/main" id="{512DE0BB-69EC-A3EA-3E93-8ED50F697DD4}"/>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determined automatically as it gets studied up to the Interconnection Agreement Peak MW schedule for each year</a:t>
            </a:r>
          </a:p>
          <a:p>
            <a:pPr lvl="1">
              <a:buFont typeface="Arial" panose="020B0604020202020204" pitchFamily="34" charset="0"/>
              <a:buChar char="•"/>
            </a:pPr>
            <a:r>
              <a:rPr lang="en-US" sz="1400"/>
              <a:t>The resulting Output Peak MW schedule is modeled as Studied Load in all years</a:t>
            </a:r>
          </a:p>
        </p:txBody>
      </p:sp>
      <p:grpSp>
        <p:nvGrpSpPr>
          <p:cNvPr id="22" name="Group 21">
            <a:extLst>
              <a:ext uri="{FF2B5EF4-FFF2-40B4-BE49-F238E27FC236}">
                <a16:creationId xmlns:a16="http://schemas.microsoft.com/office/drawing/2014/main" id="{6F2C9C71-3EE8-90ED-0371-C2EB4C96953E}"/>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8016ED3-FF37-6D07-BD71-6D6453C8724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1C7F76-53B8-428C-8F39-FB53E6AF452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FF8F536-9B26-0B58-288D-DB8E439AA7A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775A37C-C3D6-715D-F450-CC2E53B022B4}"/>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7485DA-33A7-45A2-596C-C1033E06A80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D840E338-301D-00E1-6D72-A1D9793E906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7" name="5. Source">
            <a:extLst>
              <a:ext uri="{FF2B5EF4-FFF2-40B4-BE49-F238E27FC236}">
                <a16:creationId xmlns:a16="http://schemas.microsoft.com/office/drawing/2014/main" id="{23AE651E-9076-5FC6-7B82-757272CED6F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
        <p:nvSpPr>
          <p:cNvPr id="11" name="Rectangle 10">
            <a:extLst>
              <a:ext uri="{FF2B5EF4-FFF2-40B4-BE49-F238E27FC236}">
                <a16:creationId xmlns:a16="http://schemas.microsoft.com/office/drawing/2014/main" id="{28BC820D-EEA3-4BB9-2284-47411A53F389}"/>
              </a:ext>
            </a:extLst>
          </p:cNvPr>
          <p:cNvSpPr/>
          <p:nvPr/>
        </p:nvSpPr>
        <p:spPr>
          <a:xfrm>
            <a:off x="6615682" y="4701932"/>
            <a:ext cx="771685" cy="19383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3825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C8203D-C5E0-ED16-3AD3-0D675F35E941}"/>
              </a:ext>
            </a:extLst>
          </p:cNvPr>
          <p:cNvGraphicFramePr>
            <a:graphicFrameLocks noChangeAspect="1"/>
          </p:cNvGraphicFramePr>
          <p:nvPr>
            <p:custDataLst>
              <p:tags r:id="rId1"/>
            </p:custDataLst>
            <p:extLst>
              <p:ext uri="{D42A27DB-BD31-4B8C-83A1-F6EECF244321}">
                <p14:modId xmlns:p14="http://schemas.microsoft.com/office/powerpoint/2010/main" val="300497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9C8203D-C5E0-ED16-3AD3-0D675F35E9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9819004-CF2B-F06F-0178-B556AB4566CD}"/>
              </a:ext>
            </a:extLst>
          </p:cNvPr>
          <p:cNvSpPr>
            <a:spLocks noGrp="1"/>
          </p:cNvSpPr>
          <p:nvPr>
            <p:ph type="title"/>
          </p:nvPr>
        </p:nvSpPr>
        <p:spPr>
          <a:xfrm>
            <a:off x="1257300" y="457200"/>
            <a:ext cx="10401300" cy="332399"/>
          </a:xfrm>
        </p:spPr>
        <p:txBody>
          <a:bodyPr vert="horz">
            <a:spAutoFit/>
          </a:bodyPr>
          <a:lstStyle/>
          <a:p>
            <a:r>
              <a:rPr lang="de-DE"/>
              <a:t>PUCT Updates from June 18th Open Meeting</a:t>
            </a:r>
          </a:p>
        </p:txBody>
      </p:sp>
      <p:sp>
        <p:nvSpPr>
          <p:cNvPr id="5" name="Slide Number Placeholder 5">
            <a:extLst>
              <a:ext uri="{FF2B5EF4-FFF2-40B4-BE49-F238E27FC236}">
                <a16:creationId xmlns:a16="http://schemas.microsoft.com/office/drawing/2014/main" id="{4C26A169-47AF-F02B-4493-9D263C025AE9}"/>
              </a:ext>
            </a:extLst>
          </p:cNvPr>
          <p:cNvSpPr>
            <a:spLocks noGrp="1"/>
          </p:cNvSpPr>
          <p:nvPr>
            <p:ph type="sldNum" sz="quarter" idx="12"/>
          </p:nvPr>
        </p:nvSpPr>
        <p:spPr/>
        <p:txBody>
          <a:bodyPr/>
          <a:lstStyle/>
          <a:p>
            <a:fld id="{BCDE79FB-97BA-492B-8D57-F1373F9ADA95}" type="slidenum">
              <a:rPr lang="en-US" smtClean="0"/>
              <a:t>85</a:t>
            </a:fld>
            <a:endParaRPr lang="en-US"/>
          </a:p>
        </p:txBody>
      </p:sp>
      <p:sp>
        <p:nvSpPr>
          <p:cNvPr id="15" name="TextBox 14">
            <a:extLst>
              <a:ext uri="{FF2B5EF4-FFF2-40B4-BE49-F238E27FC236}">
                <a16:creationId xmlns:a16="http://schemas.microsoft.com/office/drawing/2014/main" id="{F6D78F57-DE58-1C23-B15C-BE8D02B6C44C}"/>
              </a:ext>
            </a:extLst>
          </p:cNvPr>
          <p:cNvSpPr txBox="1">
            <a:spLocks/>
          </p:cNvSpPr>
          <p:nvPr/>
        </p:nvSpPr>
        <p:spPr>
          <a:xfrm>
            <a:off x="1255786" y="1449862"/>
            <a:ext cx="10304842" cy="407034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800"/>
              <a:t>Prior to the June 18 Open Meeting, several commenters filed comments on PGRR145 asking for clarification that an ILLE can rely on an affiliate to satisfy the eligibility criteria</a:t>
            </a:r>
          </a:p>
          <a:p>
            <a:pPr lvl="1">
              <a:buFont typeface="Arial" panose="020B0604020202020204" pitchFamily="34" charset="0"/>
              <a:buChar char="•"/>
            </a:pPr>
            <a:r>
              <a:rPr lang="en-US" sz="1800"/>
              <a:t>ERCOT filed a letter indicating it agrees that allowing an ILLE to rely on an affiliate is a reasonable clarification. ERCOT also suggested it will use the bright-line ownership and officer tests in subparagraphs (A) through (E) of the definition of a public utility's affiliates in 16 Tex. Admin. Code § 25.5(3) to determine an ILLE's affiliates</a:t>
            </a:r>
          </a:p>
          <a:p>
            <a:pPr lvl="1">
              <a:buFont typeface="Arial" panose="020B0604020202020204" pitchFamily="34" charset="0"/>
              <a:buChar char="•"/>
            </a:pPr>
            <a:r>
              <a:rPr lang="en-US" sz="1800"/>
              <a:t>PUCT Staff expressed support for ERCOT’s position  </a:t>
            </a:r>
          </a:p>
          <a:p>
            <a:pPr lvl="1">
              <a:buFont typeface="Arial" panose="020B0604020202020204" pitchFamily="34" charset="0"/>
              <a:buChar char="•"/>
            </a:pPr>
            <a:r>
              <a:rPr lang="en-US" sz="1800"/>
              <a:t>To reflect this change, an ILLE that relies on an affiliate (as defined in subparagraphs (A) through (E) of 16 Tex. Admin. Code § 25.5(3)) must note that reliance in the first reserved field in Section 4 of the LIF. ERCOT may also require a supporting form</a:t>
            </a:r>
          </a:p>
          <a:p>
            <a:pPr marL="438785" lvl="2" indent="-210185">
              <a:buFont typeface="Arial" panose="020B0604020202020204" pitchFamily="34" charset="0"/>
              <a:buChar char="•"/>
            </a:pPr>
            <a:r>
              <a:rPr lang="en-US" sz="1800">
                <a:cs typeface="Arial"/>
              </a:rPr>
              <a:t>ERCOT will provide written guidance with respect to this in the next few days</a:t>
            </a:r>
          </a:p>
          <a:p>
            <a:pPr lvl="1">
              <a:buFont typeface="Arial" panose="020B0604020202020204" pitchFamily="34" charset="0"/>
              <a:buChar char="•"/>
            </a:pPr>
            <a:r>
              <a:rPr lang="en-US" sz="1800"/>
              <a:t>Chairman Gleeson and PUCT Staff provided an additional clarification around the refundability of financial security.  Interested stakeholders should refer to the June 18 Open Meeting for more information</a:t>
            </a:r>
          </a:p>
        </p:txBody>
      </p:sp>
    </p:spTree>
    <p:extLst>
      <p:ext uri="{BB962C8B-B14F-4D97-AF65-F5344CB8AC3E}">
        <p14:creationId xmlns:p14="http://schemas.microsoft.com/office/powerpoint/2010/main" val="29787074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EEC-C276-D598-6756-270E5A214F07}"/>
              </a:ext>
            </a:extLst>
          </p:cNvPr>
          <p:cNvSpPr>
            <a:spLocks noGrp="1"/>
          </p:cNvSpPr>
          <p:nvPr>
            <p:ph type="title"/>
          </p:nvPr>
        </p:nvSpPr>
        <p:spPr/>
        <p:txBody>
          <a:bodyPr/>
          <a:lstStyle/>
          <a:p>
            <a:r>
              <a:rPr lang="en-US"/>
              <a:t>Batch Zero Numbers</a:t>
            </a:r>
          </a:p>
        </p:txBody>
      </p:sp>
      <p:sp>
        <p:nvSpPr>
          <p:cNvPr id="3" name="Text Placeholder 2">
            <a:extLst>
              <a:ext uri="{FF2B5EF4-FFF2-40B4-BE49-F238E27FC236}">
                <a16:creationId xmlns:a16="http://schemas.microsoft.com/office/drawing/2014/main" id="{AA631786-CC73-05DD-E177-1C674CAE89C5}"/>
              </a:ext>
            </a:extLst>
          </p:cNvPr>
          <p:cNvSpPr>
            <a:spLocks noGrp="1"/>
          </p:cNvSpPr>
          <p:nvPr>
            <p:ph type="body" sz="quarter" idx="16"/>
          </p:nvPr>
        </p:nvSpPr>
        <p:spPr>
          <a:xfrm>
            <a:off x="495300" y="1280549"/>
            <a:ext cx="5345061" cy="5297231"/>
          </a:xfrm>
        </p:spPr>
        <p:txBody>
          <a:bodyPr/>
          <a:lstStyle/>
          <a:p>
            <a:r>
              <a:rPr lang="en-US" b="1">
                <a:solidFill>
                  <a:srgbClr val="00AEC7"/>
                </a:solidFill>
              </a:rPr>
              <a:t>ERCOT has issued new Batch Zero unique identifier numbers to all Large Loads currently being tracked and provided these numbers to the appropriate TSP.</a:t>
            </a:r>
            <a:endParaRPr lang="en-US" b="1"/>
          </a:p>
          <a:p>
            <a:pPr marL="285750" indent="-285750">
              <a:buFont typeface="Arial" panose="020B0604020202020204" pitchFamily="34" charset="0"/>
              <a:buChar char="•"/>
            </a:pPr>
            <a:r>
              <a:rPr lang="en-US"/>
              <a:t>These numbers use the format BZ-####</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BZ number is randomly generated and </a:t>
            </a:r>
            <a:r>
              <a:rPr lang="en-US" u="sng"/>
              <a:t>does not indicate inclusion status in Batch Zero</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Records of previous LLIS and RPG numbers will be retained and associated with the new BZ number.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BZ numbers are </a:t>
            </a:r>
            <a:r>
              <a:rPr lang="en-US" u="sng"/>
              <a:t>required</a:t>
            </a:r>
            <a:r>
              <a:rPr lang="en-US"/>
              <a:t> to complete the LIF and all attestations.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 the event a Large Load request is issued multiple BZ numbers, the ILLE should use the lower number to complete the forms and notify the TSP of the duplicate.</a:t>
            </a:r>
          </a:p>
          <a:p>
            <a:endParaRPr lang="en-US"/>
          </a:p>
        </p:txBody>
      </p:sp>
      <p:sp>
        <p:nvSpPr>
          <p:cNvPr id="4" name="Slide Number Placeholder 3">
            <a:extLst>
              <a:ext uri="{FF2B5EF4-FFF2-40B4-BE49-F238E27FC236}">
                <a16:creationId xmlns:a16="http://schemas.microsoft.com/office/drawing/2014/main" id="{249B3849-7B8A-20CF-DA04-F9BA9331E1F5}"/>
              </a:ext>
            </a:extLst>
          </p:cNvPr>
          <p:cNvSpPr>
            <a:spLocks noGrp="1"/>
          </p:cNvSpPr>
          <p:nvPr>
            <p:ph type="sldNum" sz="quarter" idx="12"/>
          </p:nvPr>
        </p:nvSpPr>
        <p:spPr/>
        <p:txBody>
          <a:bodyPr/>
          <a:lstStyle/>
          <a:p>
            <a:fld id="{BCDE79FB-97BA-492B-8D57-F1373F9ADA95}" type="slidenum">
              <a:rPr lang="en-US" smtClean="0"/>
              <a:t>86</a:t>
            </a:fld>
            <a:endParaRPr lang="en-US"/>
          </a:p>
        </p:txBody>
      </p:sp>
      <p:sp>
        <p:nvSpPr>
          <p:cNvPr id="5" name="Rectangle: Rounded Corners 4">
            <a:extLst>
              <a:ext uri="{FF2B5EF4-FFF2-40B4-BE49-F238E27FC236}">
                <a16:creationId xmlns:a16="http://schemas.microsoft.com/office/drawing/2014/main" id="{A98C26DC-7DA7-7CD4-6B26-6DEC77A59C6C}"/>
              </a:ext>
            </a:extLst>
          </p:cNvPr>
          <p:cNvSpPr/>
          <p:nvPr/>
        </p:nvSpPr>
        <p:spPr>
          <a:xfrm>
            <a:off x="8508603" y="3086048"/>
            <a:ext cx="1682848" cy="1189703"/>
          </a:xfrm>
          <a:prstGeom prst="roundRect">
            <a:avLst/>
          </a:prstGeom>
          <a:solidFill>
            <a:srgbClr val="00576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t>Batch Zero Number</a:t>
            </a:r>
          </a:p>
          <a:p>
            <a:pPr algn="ctr"/>
            <a:endParaRPr lang="en-US" sz="1600"/>
          </a:p>
          <a:p>
            <a:pPr algn="ctr"/>
            <a:r>
              <a:rPr lang="en-US" sz="1600"/>
              <a:t>BZ-####</a:t>
            </a:r>
          </a:p>
        </p:txBody>
      </p:sp>
      <p:cxnSp>
        <p:nvCxnSpPr>
          <p:cNvPr id="13" name="Straight Arrow Connector 12">
            <a:extLst>
              <a:ext uri="{FF2B5EF4-FFF2-40B4-BE49-F238E27FC236}">
                <a16:creationId xmlns:a16="http://schemas.microsoft.com/office/drawing/2014/main" id="{D3B3E3BB-E875-A550-AA77-6E5E5E70C65B}"/>
              </a:ext>
            </a:extLst>
          </p:cNvPr>
          <p:cNvCxnSpPr>
            <a:cxnSpLocks/>
            <a:stCxn id="10" idx="0"/>
          </p:cNvCxnSpPr>
          <p:nvPr/>
        </p:nvCxnSpPr>
        <p:spPr>
          <a:xfrm flipV="1">
            <a:off x="8565465" y="4275751"/>
            <a:ext cx="456150" cy="77040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50065D93-EB9A-7074-9CF7-A226D10544A7}"/>
              </a:ext>
            </a:extLst>
          </p:cNvPr>
          <p:cNvCxnSpPr>
            <a:cxnSpLocks/>
          </p:cNvCxnSpPr>
          <p:nvPr/>
        </p:nvCxnSpPr>
        <p:spPr>
          <a:xfrm flipH="1" flipV="1">
            <a:off x="10137913" y="4209774"/>
            <a:ext cx="750712" cy="59193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6B531FBC-3E04-F58A-56DC-20DABA87C75B}"/>
              </a:ext>
            </a:extLst>
          </p:cNvPr>
          <p:cNvCxnSpPr>
            <a:cxnSpLocks/>
            <a:stCxn id="8" idx="3"/>
            <a:endCxn id="5" idx="1"/>
          </p:cNvCxnSpPr>
          <p:nvPr/>
        </p:nvCxnSpPr>
        <p:spPr>
          <a:xfrm flipV="1">
            <a:off x="7868291" y="3680900"/>
            <a:ext cx="640312" cy="197284"/>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F0E388CB-0B33-9C03-44D0-BD166FB510BF}"/>
              </a:ext>
            </a:extLst>
          </p:cNvPr>
          <p:cNvCxnSpPr>
            <a:cxnSpLocks/>
            <a:stCxn id="6" idx="2"/>
          </p:cNvCxnSpPr>
          <p:nvPr/>
        </p:nvCxnSpPr>
        <p:spPr>
          <a:xfrm>
            <a:off x="7925153" y="2458065"/>
            <a:ext cx="640312" cy="627983"/>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6A84B2D6-DB9B-C188-EA8E-8654E003B142}"/>
              </a:ext>
            </a:extLst>
          </p:cNvPr>
          <p:cNvCxnSpPr>
            <a:cxnSpLocks/>
            <a:stCxn id="7" idx="2"/>
          </p:cNvCxnSpPr>
          <p:nvPr/>
        </p:nvCxnSpPr>
        <p:spPr>
          <a:xfrm flipH="1">
            <a:off x="9753600" y="2326508"/>
            <a:ext cx="256344" cy="75954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76D41BF6-FB0D-44FA-0EF4-712EF3CDBBF3}"/>
              </a:ext>
            </a:extLst>
          </p:cNvPr>
          <p:cNvCxnSpPr>
            <a:cxnSpLocks/>
            <a:stCxn id="11" idx="1"/>
          </p:cNvCxnSpPr>
          <p:nvPr/>
        </p:nvCxnSpPr>
        <p:spPr>
          <a:xfrm flipH="1">
            <a:off x="10208566" y="3269225"/>
            <a:ext cx="390426" cy="21806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sp>
        <p:nvSpPr>
          <p:cNvPr id="6" name="Rectangle: Rounded Corners 5">
            <a:extLst>
              <a:ext uri="{FF2B5EF4-FFF2-40B4-BE49-F238E27FC236}">
                <a16:creationId xmlns:a16="http://schemas.microsoft.com/office/drawing/2014/main" id="{A2A82FFD-8D76-BA92-94FF-9E5AFF170282}"/>
              </a:ext>
            </a:extLst>
          </p:cNvPr>
          <p:cNvSpPr/>
          <p:nvPr/>
        </p:nvSpPr>
        <p:spPr>
          <a:xfrm>
            <a:off x="7341703" y="1713948"/>
            <a:ext cx="1166899" cy="744117"/>
          </a:xfrm>
          <a:prstGeom prst="roundRect">
            <a:avLst/>
          </a:prstGeom>
          <a:solidFill>
            <a:srgbClr val="CCD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LLIS</a:t>
            </a:r>
          </a:p>
          <a:p>
            <a:pPr algn="ctr"/>
            <a:endParaRPr lang="en-US" sz="1200">
              <a:solidFill>
                <a:schemeClr val="tx1"/>
              </a:solidFill>
            </a:endParaRPr>
          </a:p>
          <a:p>
            <a:pPr algn="ctr"/>
            <a:r>
              <a:rPr lang="en-US" sz="1200">
                <a:solidFill>
                  <a:schemeClr val="tx1"/>
                </a:solidFill>
              </a:rPr>
              <a:t>LLI-####</a:t>
            </a:r>
          </a:p>
        </p:txBody>
      </p:sp>
      <p:sp>
        <p:nvSpPr>
          <p:cNvPr id="7" name="Rectangle: Rounded Corners 6">
            <a:extLst>
              <a:ext uri="{FF2B5EF4-FFF2-40B4-BE49-F238E27FC236}">
                <a16:creationId xmlns:a16="http://schemas.microsoft.com/office/drawing/2014/main" id="{B06A8331-6CA1-93FF-67D3-407095F15FC5}"/>
              </a:ext>
            </a:extLst>
          </p:cNvPr>
          <p:cNvSpPr/>
          <p:nvPr/>
        </p:nvSpPr>
        <p:spPr>
          <a:xfrm>
            <a:off x="9444907" y="1582391"/>
            <a:ext cx="1130073" cy="744117"/>
          </a:xfrm>
          <a:prstGeom prst="roundRect">
            <a:avLst/>
          </a:prstGeom>
          <a:solidFill>
            <a:srgbClr val="CCDDE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a:solidFill>
                  <a:schemeClr val="tx1"/>
                </a:solidFill>
              </a:rPr>
              <a:t>RPG</a:t>
            </a:r>
          </a:p>
          <a:p>
            <a:pPr algn="ctr"/>
            <a:endParaRPr lang="en-US" sz="1200">
              <a:solidFill>
                <a:schemeClr val="tx1"/>
              </a:solidFill>
            </a:endParaRPr>
          </a:p>
          <a:p>
            <a:pPr algn="ctr"/>
            <a:r>
              <a:rPr lang="en-US" sz="1200" err="1">
                <a:solidFill>
                  <a:schemeClr val="tx1"/>
                </a:solidFill>
              </a:rPr>
              <a:t>yyRPG</a:t>
            </a:r>
            <a:r>
              <a:rPr lang="en-US" sz="1200">
                <a:solidFill>
                  <a:schemeClr val="tx1"/>
                </a:solidFill>
              </a:rPr>
              <a:t>###</a:t>
            </a:r>
          </a:p>
        </p:txBody>
      </p:sp>
      <p:sp>
        <p:nvSpPr>
          <p:cNvPr id="8" name="Rectangle: Rounded Corners 7">
            <a:extLst>
              <a:ext uri="{FF2B5EF4-FFF2-40B4-BE49-F238E27FC236}">
                <a16:creationId xmlns:a16="http://schemas.microsoft.com/office/drawing/2014/main" id="{18AEAC27-3CF1-EE54-2D57-2D386DB3109F}"/>
              </a:ext>
            </a:extLst>
          </p:cNvPr>
          <p:cNvSpPr/>
          <p:nvPr/>
        </p:nvSpPr>
        <p:spPr>
          <a:xfrm>
            <a:off x="6755682" y="3480616"/>
            <a:ext cx="1112609" cy="795135"/>
          </a:xfrm>
          <a:prstGeom prst="roundRect">
            <a:avLst/>
          </a:prstGeom>
          <a:solidFill>
            <a:srgbClr val="CCDDE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tx1"/>
                </a:solidFill>
              </a:rPr>
              <a:t>Permian Reliability Plan</a:t>
            </a:r>
            <a:endParaRPr lang="en-US" sz="1100">
              <a:solidFill>
                <a:schemeClr val="tx1"/>
              </a:solidFill>
            </a:endParaRPr>
          </a:p>
        </p:txBody>
      </p:sp>
      <p:sp>
        <p:nvSpPr>
          <p:cNvPr id="9" name="Rectangle: Rounded Corners 8">
            <a:extLst>
              <a:ext uri="{FF2B5EF4-FFF2-40B4-BE49-F238E27FC236}">
                <a16:creationId xmlns:a16="http://schemas.microsoft.com/office/drawing/2014/main" id="{DD0A49C4-2941-1208-6588-443121E10577}"/>
              </a:ext>
            </a:extLst>
          </p:cNvPr>
          <p:cNvSpPr/>
          <p:nvPr/>
        </p:nvSpPr>
        <p:spPr>
          <a:xfrm>
            <a:off x="10761193" y="4735306"/>
            <a:ext cx="1177371" cy="823351"/>
          </a:xfrm>
          <a:prstGeom prst="roundRect">
            <a:avLst/>
          </a:prstGeom>
          <a:solidFill>
            <a:srgbClr val="CCDDE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solidFill>
                  <a:schemeClr val="tx1"/>
                </a:solidFill>
              </a:rPr>
              <a:t>SB6 NMA</a:t>
            </a:r>
            <a:endParaRPr lang="en-US" sz="1200">
              <a:solidFill>
                <a:schemeClr val="tx1"/>
              </a:solidFill>
            </a:endParaRPr>
          </a:p>
        </p:txBody>
      </p:sp>
      <p:sp>
        <p:nvSpPr>
          <p:cNvPr id="10" name="Rectangle: Rounded Corners 9">
            <a:extLst>
              <a:ext uri="{FF2B5EF4-FFF2-40B4-BE49-F238E27FC236}">
                <a16:creationId xmlns:a16="http://schemas.microsoft.com/office/drawing/2014/main" id="{802260BB-71FF-3E11-5E85-38EB10821016}"/>
              </a:ext>
            </a:extLst>
          </p:cNvPr>
          <p:cNvSpPr/>
          <p:nvPr/>
        </p:nvSpPr>
        <p:spPr>
          <a:xfrm>
            <a:off x="7761418" y="5046153"/>
            <a:ext cx="1608093" cy="871725"/>
          </a:xfrm>
          <a:prstGeom prst="roundRect">
            <a:avLst/>
          </a:prstGeom>
          <a:solidFill>
            <a:srgbClr val="CCDDE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1">
                <a:solidFill>
                  <a:schemeClr val="tx1"/>
                </a:solidFill>
              </a:rPr>
              <a:t>QSA / IVRT</a:t>
            </a:r>
          </a:p>
          <a:p>
            <a:pPr algn="ctr"/>
            <a:endParaRPr lang="en-US" sz="1200">
              <a:solidFill>
                <a:schemeClr val="tx1"/>
              </a:solidFill>
            </a:endParaRPr>
          </a:p>
          <a:p>
            <a:pPr algn="ctr"/>
            <a:r>
              <a:rPr lang="en-US" sz="1200">
                <a:solidFill>
                  <a:schemeClr val="tx1"/>
                </a:solidFill>
              </a:rPr>
              <a:t>On or before May 1</a:t>
            </a:r>
          </a:p>
        </p:txBody>
      </p:sp>
      <p:sp>
        <p:nvSpPr>
          <p:cNvPr id="11" name="Rectangle: Rounded Corners 10">
            <a:extLst>
              <a:ext uri="{FF2B5EF4-FFF2-40B4-BE49-F238E27FC236}">
                <a16:creationId xmlns:a16="http://schemas.microsoft.com/office/drawing/2014/main" id="{0175D9B7-A9CB-9F88-97DB-1D685114E76C}"/>
              </a:ext>
            </a:extLst>
          </p:cNvPr>
          <p:cNvSpPr/>
          <p:nvPr/>
        </p:nvSpPr>
        <p:spPr>
          <a:xfrm>
            <a:off x="10598992" y="2857550"/>
            <a:ext cx="1269430" cy="823350"/>
          </a:xfrm>
          <a:prstGeom prst="roundRect">
            <a:avLst/>
          </a:prstGeom>
          <a:solidFill>
            <a:srgbClr val="CCDDE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b="1">
                <a:solidFill>
                  <a:schemeClr val="tx1"/>
                </a:solidFill>
              </a:rPr>
              <a:t>Energized Load</a:t>
            </a:r>
            <a:endParaRPr lang="en-US" sz="1200">
              <a:solidFill>
                <a:schemeClr val="tx1"/>
              </a:solidFill>
            </a:endParaRPr>
          </a:p>
        </p:txBody>
      </p:sp>
    </p:spTree>
    <p:extLst>
      <p:ext uri="{BB962C8B-B14F-4D97-AF65-F5344CB8AC3E}">
        <p14:creationId xmlns:p14="http://schemas.microsoft.com/office/powerpoint/2010/main" val="963764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05FA44-2478-BFC3-255C-7302CF02ADF3}"/>
              </a:ext>
            </a:extLst>
          </p:cNvPr>
          <p:cNvGraphicFramePr>
            <a:graphicFrameLocks noChangeAspect="1"/>
          </p:cNvGraphicFramePr>
          <p:nvPr>
            <p:custDataLst>
              <p:tags r:id="rId1"/>
            </p:custDataLst>
            <p:extLst>
              <p:ext uri="{D42A27DB-BD31-4B8C-83A1-F6EECF244321}">
                <p14:modId xmlns:p14="http://schemas.microsoft.com/office/powerpoint/2010/main" val="170145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1005FA44-2478-BFC3-255C-7302CF02A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33F65EE-DC3F-F988-8E3E-696A90400DAE}"/>
              </a:ext>
            </a:extLst>
          </p:cNvPr>
          <p:cNvSpPr>
            <a:spLocks noGrp="1"/>
          </p:cNvSpPr>
          <p:nvPr>
            <p:ph type="title"/>
          </p:nvPr>
        </p:nvSpPr>
        <p:spPr>
          <a:xfrm>
            <a:off x="1257300" y="457200"/>
            <a:ext cx="10401300" cy="914400"/>
          </a:xfrm>
        </p:spPr>
        <p:txBody>
          <a:bodyPr vert="horz">
            <a:noAutofit/>
          </a:bodyPr>
          <a:lstStyle/>
          <a:p>
            <a:r>
              <a:rPr lang="en-US"/>
              <a:t>WLPUN and FIS application</a:t>
            </a:r>
          </a:p>
        </p:txBody>
      </p:sp>
      <p:sp>
        <p:nvSpPr>
          <p:cNvPr id="3" name="Text Placeholder 9">
            <a:extLst>
              <a:ext uri="{FF2B5EF4-FFF2-40B4-BE49-F238E27FC236}">
                <a16:creationId xmlns:a16="http://schemas.microsoft.com/office/drawing/2014/main" id="{52652580-F708-3F9E-63FF-E728B1693CF0}"/>
              </a:ext>
            </a:extLst>
          </p:cNvPr>
          <p:cNvSpPr>
            <a:spLocks noGrp="1"/>
          </p:cNvSpPr>
          <p:nvPr>
            <p:ph type="body" sz="quarter" idx="16"/>
          </p:nvPr>
        </p:nvSpPr>
        <p:spPr>
          <a:xfrm>
            <a:off x="1257300" y="1676400"/>
            <a:ext cx="10401300" cy="738664"/>
          </a:xfrm>
        </p:spPr>
        <p:txBody>
          <a:bodyPr>
            <a:noAutofit/>
          </a:bodyPr>
          <a:lstStyle/>
          <a:p>
            <a:r>
              <a:rPr lang="en-US"/>
              <a:t>For new Generation Projects intending to co-locate with Large Load under a Withdrawal-Limited Private Use Network (WLPUN), the Full Interconnection Study (FIS) request </a:t>
            </a:r>
            <a:r>
              <a:rPr lang="en-US" b="1"/>
              <a:t>must be submitted to ERCOT and deemed complete by ERCOT on or before July 10, 2026</a:t>
            </a:r>
            <a:r>
              <a:rPr lang="en-US"/>
              <a:t>, in accordance with Planning Guide Section 9.2.2.2(3)(a)</a:t>
            </a:r>
          </a:p>
        </p:txBody>
      </p:sp>
      <p:sp>
        <p:nvSpPr>
          <p:cNvPr id="4" name="Slide Number Placeholder 5">
            <a:extLst>
              <a:ext uri="{FF2B5EF4-FFF2-40B4-BE49-F238E27FC236}">
                <a16:creationId xmlns:a16="http://schemas.microsoft.com/office/drawing/2014/main" id="{C30FDB9D-7FA4-A392-2BDF-AFB01BDB7347}"/>
              </a:ext>
            </a:extLst>
          </p:cNvPr>
          <p:cNvSpPr>
            <a:spLocks noGrp="1"/>
          </p:cNvSpPr>
          <p:nvPr>
            <p:ph type="sldNum" sz="quarter" idx="12"/>
          </p:nvPr>
        </p:nvSpPr>
        <p:spPr/>
        <p:txBody>
          <a:bodyPr/>
          <a:lstStyle/>
          <a:p>
            <a:fld id="{BCDE79FB-97BA-492B-8D57-F1373F9ADA95}" type="slidenum">
              <a:rPr lang="en-US" smtClean="0"/>
              <a:t>87</a:t>
            </a:fld>
            <a:endParaRPr lang="en-US"/>
          </a:p>
        </p:txBody>
      </p:sp>
      <p:sp>
        <p:nvSpPr>
          <p:cNvPr id="9" name="Text Placeholder 9">
            <a:extLst>
              <a:ext uri="{FF2B5EF4-FFF2-40B4-BE49-F238E27FC236}">
                <a16:creationId xmlns:a16="http://schemas.microsoft.com/office/drawing/2014/main" id="{861E50D2-D278-77AD-D58E-FB7CEA324A80}"/>
              </a:ext>
            </a:extLst>
          </p:cNvPr>
          <p:cNvSpPr txBox="1">
            <a:spLocks/>
          </p:cNvSpPr>
          <p:nvPr/>
        </p:nvSpPr>
        <p:spPr>
          <a:xfrm>
            <a:off x="1257300" y="2771311"/>
            <a:ext cx="10401300" cy="738664"/>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a:t>
            </a:r>
            <a:r>
              <a:rPr lang="en-US" b="1"/>
              <a:t>submission must include all requirements described in Planning Guide Section 5.3.2(3)</a:t>
            </a:r>
            <a:r>
              <a:rPr lang="en-US"/>
              <a:t>. Upon receipt of the application, ERCOT will notify the Interconnecting Entity (IE) within ten business days if the application fails to include information necessary for approval</a:t>
            </a:r>
          </a:p>
        </p:txBody>
      </p:sp>
      <p:sp>
        <p:nvSpPr>
          <p:cNvPr id="10" name="Text Placeholder 9">
            <a:extLst>
              <a:ext uri="{FF2B5EF4-FFF2-40B4-BE49-F238E27FC236}">
                <a16:creationId xmlns:a16="http://schemas.microsoft.com/office/drawing/2014/main" id="{F833FEFE-8C88-036E-E3E5-282E413AE2D0}"/>
              </a:ext>
            </a:extLst>
          </p:cNvPr>
          <p:cNvSpPr txBox="1">
            <a:spLocks/>
          </p:cNvSpPr>
          <p:nvPr/>
        </p:nvSpPr>
        <p:spPr>
          <a:xfrm>
            <a:off x="1257300" y="3866222"/>
            <a:ext cx="10401300" cy="49244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 allow time for ERCOT’s completeness review, any Generation Project intending to be a WLPUN </a:t>
            </a:r>
            <a:r>
              <a:rPr lang="en-US" b="1"/>
              <a:t>must submit its FIS application to ERCOT by June 26, 2026</a:t>
            </a:r>
          </a:p>
        </p:txBody>
      </p:sp>
      <p:pic>
        <p:nvPicPr>
          <p:cNvPr id="17" name="Graphic 16">
            <a:extLst>
              <a:ext uri="{FF2B5EF4-FFF2-40B4-BE49-F238E27FC236}">
                <a16:creationId xmlns:a16="http://schemas.microsoft.com/office/drawing/2014/main" id="{814E48D3-B20A-B66F-4488-F887DE4FBF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399" y="1676400"/>
            <a:ext cx="507415" cy="507415"/>
          </a:xfrm>
          <a:prstGeom prst="rect">
            <a:avLst/>
          </a:prstGeom>
        </p:spPr>
      </p:pic>
      <p:pic>
        <p:nvPicPr>
          <p:cNvPr id="21" name="Graphic 20">
            <a:extLst>
              <a:ext uri="{FF2B5EF4-FFF2-40B4-BE49-F238E27FC236}">
                <a16:creationId xmlns:a16="http://schemas.microsoft.com/office/drawing/2014/main" id="{525211C8-A344-2A11-0BFC-EE735044CAF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3399" y="2830305"/>
            <a:ext cx="507415" cy="507415"/>
          </a:xfrm>
          <a:prstGeom prst="rect">
            <a:avLst/>
          </a:prstGeom>
        </p:spPr>
      </p:pic>
      <p:pic>
        <p:nvPicPr>
          <p:cNvPr id="25" name="Graphic 24">
            <a:extLst>
              <a:ext uri="{FF2B5EF4-FFF2-40B4-BE49-F238E27FC236}">
                <a16:creationId xmlns:a16="http://schemas.microsoft.com/office/drawing/2014/main" id="{25A9DC46-90E3-A8AE-C304-143B21840E0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400" y="3851250"/>
            <a:ext cx="507415" cy="507415"/>
          </a:xfrm>
          <a:prstGeom prst="rect">
            <a:avLst/>
          </a:prstGeom>
        </p:spPr>
      </p:pic>
    </p:spTree>
    <p:extLst>
      <p:ext uri="{BB962C8B-B14F-4D97-AF65-F5344CB8AC3E}">
        <p14:creationId xmlns:p14="http://schemas.microsoft.com/office/powerpoint/2010/main" val="9364487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4146-A2A7-9D20-55E7-85BFB3081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5A551-DA84-310F-6FF5-0C85D427DA3A}"/>
              </a:ext>
            </a:extLst>
          </p:cNvPr>
          <p:cNvSpPr>
            <a:spLocks noGrp="1"/>
          </p:cNvSpPr>
          <p:nvPr>
            <p:ph type="title"/>
          </p:nvPr>
        </p:nvSpPr>
        <p:spPr/>
        <p:txBody>
          <a:bodyPr/>
          <a:lstStyle/>
          <a:p>
            <a:r>
              <a:rPr lang="en-US"/>
              <a:t>Q&amp;A: Modifying the LCP or reducing the MW request for base load LLI</a:t>
            </a:r>
          </a:p>
        </p:txBody>
      </p:sp>
      <p:sp>
        <p:nvSpPr>
          <p:cNvPr id="3" name="Text Placeholder 2">
            <a:extLst>
              <a:ext uri="{FF2B5EF4-FFF2-40B4-BE49-F238E27FC236}">
                <a16:creationId xmlns:a16="http://schemas.microsoft.com/office/drawing/2014/main" id="{385FDBEB-2BC1-8E91-A9A5-CEE30E454A28}"/>
              </a:ext>
            </a:extLst>
          </p:cNvPr>
          <p:cNvSpPr>
            <a:spLocks noGrp="1"/>
          </p:cNvSpPr>
          <p:nvPr>
            <p:ph type="body" sz="quarter" idx="16"/>
          </p:nvPr>
        </p:nvSpPr>
        <p:spPr>
          <a:xfrm>
            <a:off x="495300" y="1265583"/>
            <a:ext cx="11187714" cy="4495800"/>
          </a:xfrm>
        </p:spPr>
        <p:txBody>
          <a:bodyPr/>
          <a:lstStyle/>
          <a:p>
            <a:r>
              <a:rPr lang="en-US" b="1">
                <a:solidFill>
                  <a:srgbClr val="00AEC7"/>
                </a:solidFill>
              </a:rPr>
              <a:t>Question: </a:t>
            </a:r>
            <a:r>
              <a:rPr lang="en-US"/>
              <a:t>Can a large load expecting to qualify as base load submit an LCP that differs from the LCP in the qualifying study?</a:t>
            </a:r>
          </a:p>
          <a:p>
            <a:endParaRPr lang="en-US"/>
          </a:p>
          <a:p>
            <a:r>
              <a:rPr lang="en-US" b="1">
                <a:solidFill>
                  <a:srgbClr val="00AEC7"/>
                </a:solidFill>
              </a:rPr>
              <a:t>Answer: </a:t>
            </a:r>
            <a:r>
              <a:rPr lang="en-US"/>
              <a:t>TSPs and ILLEs are permitted and encouraged to submit LCPs that reflect the most realistic picture of the load’s projected ramp schedule. A Batch Zero LCP that shows a slower ramp or a lower MW amount in a given step of the LCP than the qualifying study is permitted. A Batch Zero LCP that shows a faster ramp or a higher MW amount in a given step is not permitted.</a:t>
            </a:r>
          </a:p>
          <a:p>
            <a:endParaRPr lang="en-US"/>
          </a:p>
          <a:p>
            <a:endParaRPr lang="en-US"/>
          </a:p>
          <a:p>
            <a:r>
              <a:rPr lang="en-US" b="1">
                <a:solidFill>
                  <a:srgbClr val="00AEC7"/>
                </a:solidFill>
              </a:rPr>
              <a:t>Question: </a:t>
            </a:r>
            <a:r>
              <a:rPr lang="en-US"/>
              <a:t>Can a large load submit a peak MW amount that differs from the amount in the qualifying study? (e.g. a Large Load was studied for 1000 MW in the qualifying study but wishes to enter Batch Zero with a 600 MW peak demand.)</a:t>
            </a:r>
          </a:p>
          <a:p>
            <a:endParaRPr lang="en-US"/>
          </a:p>
          <a:p>
            <a:r>
              <a:rPr lang="en-US" b="1">
                <a:solidFill>
                  <a:srgbClr val="00AEC7"/>
                </a:solidFill>
              </a:rPr>
              <a:t>Answer: </a:t>
            </a:r>
            <a:r>
              <a:rPr lang="en-US"/>
              <a:t>For both base load and studied load, the ILLE may submit a </a:t>
            </a:r>
            <a:r>
              <a:rPr lang="en-US" b="1"/>
              <a:t>lower</a:t>
            </a:r>
            <a:r>
              <a:rPr lang="en-US"/>
              <a:t> peak MW amount for Batch Zero without penalty. The existing studies will still be considered valid. The ILLE </a:t>
            </a:r>
            <a:r>
              <a:rPr lang="en-US" u="sng"/>
              <a:t>may not</a:t>
            </a:r>
            <a:r>
              <a:rPr lang="en-US"/>
              <a:t> request a peak MW amount that is higher than the amount in the qualifying study.</a:t>
            </a:r>
          </a:p>
        </p:txBody>
      </p:sp>
      <p:sp>
        <p:nvSpPr>
          <p:cNvPr id="4" name="Slide Number Placeholder 3">
            <a:extLst>
              <a:ext uri="{FF2B5EF4-FFF2-40B4-BE49-F238E27FC236}">
                <a16:creationId xmlns:a16="http://schemas.microsoft.com/office/drawing/2014/main" id="{9900A86A-3F90-11BB-4FC5-BD52976DD8A9}"/>
              </a:ext>
            </a:extLst>
          </p:cNvPr>
          <p:cNvSpPr>
            <a:spLocks noGrp="1"/>
          </p:cNvSpPr>
          <p:nvPr>
            <p:ph type="sldNum" sz="quarter" idx="12"/>
          </p:nvPr>
        </p:nvSpPr>
        <p:spPr/>
        <p:txBody>
          <a:bodyPr/>
          <a:lstStyle/>
          <a:p>
            <a:fld id="{BCDE79FB-97BA-492B-8D57-F1373F9ADA95}" type="slidenum">
              <a:rPr lang="en-US" smtClean="0"/>
              <a:t>88</a:t>
            </a:fld>
            <a:endParaRPr lang="en-US"/>
          </a:p>
        </p:txBody>
      </p:sp>
      <p:sp>
        <p:nvSpPr>
          <p:cNvPr id="5" name="Rectangle 4">
            <a:extLst>
              <a:ext uri="{FF2B5EF4-FFF2-40B4-BE49-F238E27FC236}">
                <a16:creationId xmlns:a16="http://schemas.microsoft.com/office/drawing/2014/main" id="{4691808B-E5D1-42EE-18A3-0119FA9E62C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5057779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AC20-6E60-7AB2-AF28-AD0215319D55}"/>
              </a:ext>
            </a:extLst>
          </p:cNvPr>
          <p:cNvSpPr>
            <a:spLocks noGrp="1"/>
          </p:cNvSpPr>
          <p:nvPr>
            <p:ph type="title"/>
          </p:nvPr>
        </p:nvSpPr>
        <p:spPr/>
        <p:txBody>
          <a:bodyPr/>
          <a:lstStyle/>
          <a:p>
            <a:r>
              <a:rPr lang="en-US"/>
              <a:t>Batch Zero Q&amp;A: Studied Load Treatment for Portion of Base Load LLI</a:t>
            </a:r>
          </a:p>
        </p:txBody>
      </p:sp>
      <p:sp>
        <p:nvSpPr>
          <p:cNvPr id="3" name="Text Placeholder 2">
            <a:extLst>
              <a:ext uri="{FF2B5EF4-FFF2-40B4-BE49-F238E27FC236}">
                <a16:creationId xmlns:a16="http://schemas.microsoft.com/office/drawing/2014/main" id="{8A2D269E-8844-9D07-C980-9EC1B737E200}"/>
              </a:ext>
            </a:extLst>
          </p:cNvPr>
          <p:cNvSpPr>
            <a:spLocks noGrp="1"/>
          </p:cNvSpPr>
          <p:nvPr>
            <p:ph type="body" sz="quarter" idx="16"/>
          </p:nvPr>
        </p:nvSpPr>
        <p:spPr/>
        <p:txBody>
          <a:bodyPr/>
          <a:lstStyle/>
          <a:p>
            <a:r>
              <a:rPr lang="en-US" b="1">
                <a:solidFill>
                  <a:srgbClr val="00AEC7"/>
                </a:solidFill>
              </a:rPr>
              <a:t>Question: </a:t>
            </a:r>
            <a:r>
              <a:rPr lang="en-US"/>
              <a:t>Can an interconnection request projected to qualify as base load be split so that the initial portion of the LCP qualifies as base load while the remainder of the LCP enters Batch Zero as studied load instead? Both portions would rely on the same set of studies for qualification.</a:t>
            </a:r>
          </a:p>
          <a:p>
            <a:endParaRPr lang="en-US"/>
          </a:p>
          <a:p>
            <a:r>
              <a:rPr lang="en-US" b="1">
                <a:solidFill>
                  <a:srgbClr val="00AEC7"/>
                </a:solidFill>
              </a:rPr>
              <a:t>Answer: </a:t>
            </a:r>
            <a:r>
              <a:rPr lang="en-US"/>
              <a:t>ERCOT has determined splitting an interconnection request in this way is permitted under PGRR145.</a:t>
            </a:r>
          </a:p>
          <a:p>
            <a:endParaRPr lang="en-US"/>
          </a:p>
          <a:p>
            <a:r>
              <a:rPr lang="en-US" b="1">
                <a:solidFill>
                  <a:srgbClr val="00AEC7"/>
                </a:solidFill>
              </a:rPr>
              <a:t>In order to make this change,</a:t>
            </a:r>
          </a:p>
          <a:p>
            <a:pPr marL="342900" indent="-342900">
              <a:buFont typeface="+mj-lt"/>
              <a:buAutoNum type="arabicPeriod"/>
            </a:pPr>
            <a:r>
              <a:rPr lang="en-US"/>
              <a:t>The interconnecting TSP, on behalf of the ILLE, should email </a:t>
            </a:r>
            <a:r>
              <a:rPr lang="en-US">
                <a:hlinkClick r:id="rId2"/>
              </a:rPr>
              <a:t>LargeLoadInterconnection@ercot.com</a:t>
            </a:r>
            <a:r>
              <a:rPr lang="en-US"/>
              <a:t> with the request as soon as possible. The request should specify the portion of the qualifying LCP that will be submitted as base load and the portion that will be submitted as studied load.</a:t>
            </a:r>
          </a:p>
          <a:p>
            <a:pPr marL="342900" indent="-342900">
              <a:buFont typeface="+mj-lt"/>
              <a:buAutoNum type="arabicPeriod"/>
            </a:pPr>
            <a:r>
              <a:rPr lang="en-US"/>
              <a:t>ERCOT will issue a second BZ number for the portion of the LCP that will be submitted as studied load and communicate it to the TSP.</a:t>
            </a:r>
          </a:p>
          <a:p>
            <a:pPr marL="342900" indent="-342900">
              <a:buFont typeface="+mj-lt"/>
              <a:buAutoNum type="arabicPeriod"/>
            </a:pPr>
            <a:r>
              <a:rPr lang="en-US"/>
              <a:t>The TSP will need to send ERCOT a complete set of Batch Zero forms for each of the two BZ numbers, with the LIF indicating the desired qualification path. </a:t>
            </a:r>
          </a:p>
        </p:txBody>
      </p:sp>
      <p:sp>
        <p:nvSpPr>
          <p:cNvPr id="4" name="Slide Number Placeholder 3">
            <a:extLst>
              <a:ext uri="{FF2B5EF4-FFF2-40B4-BE49-F238E27FC236}">
                <a16:creationId xmlns:a16="http://schemas.microsoft.com/office/drawing/2014/main" id="{2AF52DE5-48A4-95D7-20E3-9D0F63277ACD}"/>
              </a:ext>
            </a:extLst>
          </p:cNvPr>
          <p:cNvSpPr>
            <a:spLocks noGrp="1"/>
          </p:cNvSpPr>
          <p:nvPr>
            <p:ph type="sldNum" sz="quarter" idx="12"/>
          </p:nvPr>
        </p:nvSpPr>
        <p:spPr/>
        <p:txBody>
          <a:bodyPr/>
          <a:lstStyle/>
          <a:p>
            <a:fld id="{BCDE79FB-97BA-492B-8D57-F1373F9ADA95}" type="slidenum">
              <a:rPr lang="en-US" smtClean="0"/>
              <a:t>89</a:t>
            </a:fld>
            <a:endParaRPr lang="en-US"/>
          </a:p>
        </p:txBody>
      </p:sp>
      <p:sp>
        <p:nvSpPr>
          <p:cNvPr id="5" name="Rectangle 4">
            <a:extLst>
              <a:ext uri="{FF2B5EF4-FFF2-40B4-BE49-F238E27FC236}">
                <a16:creationId xmlns:a16="http://schemas.microsoft.com/office/drawing/2014/main" id="{14BA416C-D8DA-7669-598B-2DCE9014BEA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21825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D250BF2-E5AE-C637-121B-92B8C2BBBD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ED250BF2-E5AE-C637-121B-92B8C2BBBD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D09359-8C61-7887-44D3-CEB7BF3E564C}"/>
              </a:ext>
            </a:extLst>
          </p:cNvPr>
          <p:cNvSpPr>
            <a:spLocks noGrp="1"/>
          </p:cNvSpPr>
          <p:nvPr>
            <p:ph type="title"/>
          </p:nvPr>
        </p:nvSpPr>
        <p:spPr>
          <a:xfrm>
            <a:off x="1244287" y="457200"/>
            <a:ext cx="10401300" cy="664797"/>
          </a:xfrm>
        </p:spPr>
        <p:txBody>
          <a:bodyPr vert="horz">
            <a:spAutoFit/>
          </a:bodyPr>
          <a:lstStyle/>
          <a:p>
            <a:r>
              <a:rPr lang="en-US"/>
              <a:t>Batch Zero documentation released on ERCOT Large Load Integration webpage</a:t>
            </a:r>
          </a:p>
        </p:txBody>
      </p:sp>
      <p:sp>
        <p:nvSpPr>
          <p:cNvPr id="5" name="Slide Number Placeholder 5">
            <a:extLst>
              <a:ext uri="{FF2B5EF4-FFF2-40B4-BE49-F238E27FC236}">
                <a16:creationId xmlns:a16="http://schemas.microsoft.com/office/drawing/2014/main" id="{D65ED503-0D12-5AC5-9DC9-BF6B788A24EE}"/>
              </a:ext>
            </a:extLst>
          </p:cNvPr>
          <p:cNvSpPr>
            <a:spLocks noGrp="1"/>
          </p:cNvSpPr>
          <p:nvPr>
            <p:ph type="sldNum" sz="quarter" idx="12"/>
          </p:nvPr>
        </p:nvSpPr>
        <p:spPr/>
        <p:txBody>
          <a:bodyPr/>
          <a:lstStyle/>
          <a:p>
            <a:fld id="{BCDE79FB-97BA-492B-8D57-F1373F9ADA95}" type="slidenum">
              <a:rPr lang="en-US" smtClean="0"/>
              <a:t>9</a:t>
            </a:fld>
            <a:endParaRPr lang="en-US"/>
          </a:p>
        </p:txBody>
      </p:sp>
      <p:pic>
        <p:nvPicPr>
          <p:cNvPr id="9" name="Picture 8">
            <a:extLst>
              <a:ext uri="{FF2B5EF4-FFF2-40B4-BE49-F238E27FC236}">
                <a16:creationId xmlns:a16="http://schemas.microsoft.com/office/drawing/2014/main" id="{DDE3E84D-93E1-251B-802C-D3FF64B54DDD}"/>
              </a:ext>
            </a:extLst>
          </p:cNvPr>
          <p:cNvPicPr>
            <a:picLocks noChangeAspect="1"/>
          </p:cNvPicPr>
          <p:nvPr/>
        </p:nvPicPr>
        <p:blipFill>
          <a:blip r:embed="rId7"/>
          <a:srcRect b="53631"/>
          <a:stretch>
            <a:fillRect/>
          </a:stretch>
        </p:blipFill>
        <p:spPr>
          <a:xfrm>
            <a:off x="1244287" y="1179396"/>
            <a:ext cx="7733510" cy="1637127"/>
          </a:xfrm>
          <a:prstGeom prst="rect">
            <a:avLst/>
          </a:prstGeom>
        </p:spPr>
      </p:pic>
      <p:sp>
        <p:nvSpPr>
          <p:cNvPr id="8" name="TextBox 7">
            <a:extLst>
              <a:ext uri="{FF2B5EF4-FFF2-40B4-BE49-F238E27FC236}">
                <a16:creationId xmlns:a16="http://schemas.microsoft.com/office/drawing/2014/main" id="{3F9A6024-8F7A-5AF8-47B4-B5628BC3123C}"/>
              </a:ext>
            </a:extLst>
          </p:cNvPr>
          <p:cNvSpPr txBox="1">
            <a:spLocks/>
          </p:cNvSpPr>
          <p:nvPr/>
        </p:nvSpPr>
        <p:spPr>
          <a:xfrm>
            <a:off x="9276460" y="1442984"/>
            <a:ext cx="2369127" cy="30546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ERCOT has published the official Batch Zero documentation and supporting materials </a:t>
            </a:r>
            <a:r>
              <a:rPr lang="en-US" sz="1400"/>
              <a:t>on the Large Load Integration webpage</a:t>
            </a:r>
          </a:p>
          <a:p>
            <a:pPr lvl="1">
              <a:buFont typeface="Arial" panose="020B0604020202020204" pitchFamily="34" charset="0"/>
              <a:buChar char="•"/>
            </a:pPr>
            <a:r>
              <a:rPr lang="en-US" sz="1400" b="1"/>
              <a:t>The webpage includes the official Load Information Form (LIF) and required attestations</a:t>
            </a:r>
            <a:r>
              <a:rPr lang="en-US" sz="1400"/>
              <a:t>, other than submission instructions and key filing deadlines for Batch Zero participants</a:t>
            </a:r>
          </a:p>
        </p:txBody>
      </p:sp>
      <p:grpSp>
        <p:nvGrpSpPr>
          <p:cNvPr id="26" name="Group 25">
            <a:extLst>
              <a:ext uri="{FF2B5EF4-FFF2-40B4-BE49-F238E27FC236}">
                <a16:creationId xmlns:a16="http://schemas.microsoft.com/office/drawing/2014/main" id="{8EF77AFD-512C-284D-544B-86447237A875}"/>
              </a:ext>
            </a:extLst>
          </p:cNvPr>
          <p:cNvGrpSpPr/>
          <p:nvPr/>
        </p:nvGrpSpPr>
        <p:grpSpPr>
          <a:xfrm>
            <a:off x="9276460" y="1064471"/>
            <a:ext cx="2369127" cy="244504"/>
            <a:chOff x="9276460" y="1064471"/>
            <a:chExt cx="2369127" cy="244504"/>
          </a:xfrm>
        </p:grpSpPr>
        <p:cxnSp>
          <p:nvCxnSpPr>
            <p:cNvPr id="4" name="Straight Connector 3">
              <a:extLst>
                <a:ext uri="{FF2B5EF4-FFF2-40B4-BE49-F238E27FC236}">
                  <a16:creationId xmlns:a16="http://schemas.microsoft.com/office/drawing/2014/main" id="{0068545B-FB23-EA16-DE68-81B3A1A15084}"/>
                </a:ext>
              </a:extLst>
            </p:cNvPr>
            <p:cNvCxnSpPr>
              <a:cxnSpLocks/>
            </p:cNvCxnSpPr>
            <p:nvPr>
              <p:custDataLst>
                <p:tags r:id="rId3"/>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29BBBFC-2DFB-3BA3-1E7D-99AA2C7AFC9B}"/>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12" name="5. Source">
            <a:extLst>
              <a:ext uri="{FF2B5EF4-FFF2-40B4-BE49-F238E27FC236}">
                <a16:creationId xmlns:a16="http://schemas.microsoft.com/office/drawing/2014/main" id="{4D716977-152B-E140-09BD-39E3C82CCF6A}"/>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a:t>
            </a:r>
            <a:r>
              <a:rPr lang="fr-FR" sz="800">
                <a:hlinkClick r:id="rId8"/>
              </a:rPr>
              <a:t>ERCOT Large Load </a:t>
            </a:r>
            <a:r>
              <a:rPr lang="fr-FR" sz="800" err="1">
                <a:hlinkClick r:id="rId8"/>
              </a:rPr>
              <a:t>Integration</a:t>
            </a:r>
            <a:r>
              <a:rPr lang="fr-FR" sz="800">
                <a:hlinkClick r:id="rId8"/>
              </a:rPr>
              <a:t> </a:t>
            </a:r>
            <a:r>
              <a:rPr lang="fr-FR" sz="800" err="1">
                <a:hlinkClick r:id="rId8"/>
              </a:rPr>
              <a:t>webpage</a:t>
            </a:r>
            <a:endParaRPr lang="en-US"/>
          </a:p>
        </p:txBody>
      </p:sp>
      <p:pic>
        <p:nvPicPr>
          <p:cNvPr id="7" name="Picture 6">
            <a:extLst>
              <a:ext uri="{FF2B5EF4-FFF2-40B4-BE49-F238E27FC236}">
                <a16:creationId xmlns:a16="http://schemas.microsoft.com/office/drawing/2014/main" id="{E341DED7-B7B2-562C-D5DD-DB289E197395}"/>
              </a:ext>
            </a:extLst>
          </p:cNvPr>
          <p:cNvPicPr>
            <a:picLocks/>
          </p:cNvPicPr>
          <p:nvPr/>
        </p:nvPicPr>
        <p:blipFill>
          <a:blip r:embed="rId9"/>
          <a:stretch>
            <a:fillRect/>
          </a:stretch>
        </p:blipFill>
        <p:spPr>
          <a:xfrm>
            <a:off x="1244287" y="2902780"/>
            <a:ext cx="7746523" cy="3556634"/>
          </a:xfrm>
          <a:prstGeom prst="rect">
            <a:avLst/>
          </a:prstGeom>
        </p:spPr>
      </p:pic>
      <p:pic>
        <p:nvPicPr>
          <p:cNvPr id="14" name="Picture 13">
            <a:extLst>
              <a:ext uri="{FF2B5EF4-FFF2-40B4-BE49-F238E27FC236}">
                <a16:creationId xmlns:a16="http://schemas.microsoft.com/office/drawing/2014/main" id="{5DE0FCB7-6E45-07F9-80CC-24C7F671728F}"/>
              </a:ext>
            </a:extLst>
          </p:cNvPr>
          <p:cNvPicPr>
            <a:picLocks noChangeAspect="1"/>
          </p:cNvPicPr>
          <p:nvPr/>
        </p:nvPicPr>
        <p:blipFill>
          <a:blip r:embed="rId10"/>
          <a:srcRect l="1837" r="541"/>
          <a:stretch>
            <a:fillRect/>
          </a:stretch>
        </p:blipFill>
        <p:spPr>
          <a:xfrm>
            <a:off x="1244286" y="5752425"/>
            <a:ext cx="7703771" cy="706989"/>
          </a:xfrm>
          <a:prstGeom prst="rect">
            <a:avLst/>
          </a:prstGeom>
        </p:spPr>
      </p:pic>
      <p:sp>
        <p:nvSpPr>
          <p:cNvPr id="15" name="Rectangle 14">
            <a:extLst>
              <a:ext uri="{FF2B5EF4-FFF2-40B4-BE49-F238E27FC236}">
                <a16:creationId xmlns:a16="http://schemas.microsoft.com/office/drawing/2014/main" id="{926CAE97-C21B-93EB-9684-3497A46763A0}"/>
              </a:ext>
            </a:extLst>
          </p:cNvPr>
          <p:cNvSpPr/>
          <p:nvPr/>
        </p:nvSpPr>
        <p:spPr>
          <a:xfrm>
            <a:off x="1396013" y="3398178"/>
            <a:ext cx="7408940" cy="9477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8827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EC0D-A40F-B6B4-C715-006DA8B6B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4A09E-1F53-D538-A73F-464F808411A6}"/>
              </a:ext>
            </a:extLst>
          </p:cNvPr>
          <p:cNvSpPr>
            <a:spLocks noGrp="1"/>
          </p:cNvSpPr>
          <p:nvPr>
            <p:ph type="title"/>
          </p:nvPr>
        </p:nvSpPr>
        <p:spPr/>
        <p:txBody>
          <a:bodyPr/>
          <a:lstStyle/>
          <a:p>
            <a:r>
              <a:rPr lang="en-US"/>
              <a:t>Q&amp;A: Sale of a Large Load projected to qualify for Batch Zero</a:t>
            </a:r>
          </a:p>
        </p:txBody>
      </p:sp>
      <p:sp>
        <p:nvSpPr>
          <p:cNvPr id="3" name="Text Placeholder 2">
            <a:extLst>
              <a:ext uri="{FF2B5EF4-FFF2-40B4-BE49-F238E27FC236}">
                <a16:creationId xmlns:a16="http://schemas.microsoft.com/office/drawing/2014/main" id="{DD1B101F-85AF-F559-49B1-18CB4364840D}"/>
              </a:ext>
            </a:extLst>
          </p:cNvPr>
          <p:cNvSpPr>
            <a:spLocks noGrp="1"/>
          </p:cNvSpPr>
          <p:nvPr>
            <p:ph type="body" sz="quarter" idx="16"/>
          </p:nvPr>
        </p:nvSpPr>
        <p:spPr/>
        <p:txBody>
          <a:bodyPr/>
          <a:lstStyle/>
          <a:p>
            <a:r>
              <a:rPr lang="en-US" b="1">
                <a:solidFill>
                  <a:srgbClr val="00AEC7"/>
                </a:solidFill>
              </a:rPr>
              <a:t>Question: </a:t>
            </a:r>
            <a:r>
              <a:rPr lang="en-US"/>
              <a:t>Will the sale by the ILLE of a Large Load interconnection request to another party impact the inclusion of the Large Load in Batch Zero?</a:t>
            </a:r>
          </a:p>
          <a:p>
            <a:endParaRPr lang="en-US"/>
          </a:p>
          <a:p>
            <a:r>
              <a:rPr lang="en-US" b="1">
                <a:solidFill>
                  <a:srgbClr val="00AEC7"/>
                </a:solidFill>
              </a:rPr>
              <a:t>Answer: </a:t>
            </a:r>
            <a:r>
              <a:rPr lang="en-US"/>
              <a:t>A transfer of ownership </a:t>
            </a:r>
            <a:r>
              <a:rPr lang="en-US" u="sng"/>
              <a:t>only</a:t>
            </a:r>
            <a:r>
              <a:rPr lang="en-US"/>
              <a:t> will not impact the inclusion and classification of the Large Load in Batch Zero. The interconnecting TSP should send ERCOT an updated LIF to reflect the new ILLE. Any changes to the load design, end use activity, point of interconnection, or other changes that might impact the electrical characteristics may impact Batch Zero qualification. These will be reviewed on a case-by-case basis.</a:t>
            </a:r>
          </a:p>
          <a:p>
            <a:endParaRPr lang="en-US"/>
          </a:p>
          <a:p>
            <a:endParaRPr lang="en-US"/>
          </a:p>
        </p:txBody>
      </p:sp>
      <p:sp>
        <p:nvSpPr>
          <p:cNvPr id="4" name="Slide Number Placeholder 3">
            <a:extLst>
              <a:ext uri="{FF2B5EF4-FFF2-40B4-BE49-F238E27FC236}">
                <a16:creationId xmlns:a16="http://schemas.microsoft.com/office/drawing/2014/main" id="{271B3B1F-8FEE-A0EA-555B-912D9E0588CF}"/>
              </a:ext>
            </a:extLst>
          </p:cNvPr>
          <p:cNvSpPr>
            <a:spLocks noGrp="1"/>
          </p:cNvSpPr>
          <p:nvPr>
            <p:ph type="sldNum" sz="quarter" idx="12"/>
          </p:nvPr>
        </p:nvSpPr>
        <p:spPr/>
        <p:txBody>
          <a:bodyPr/>
          <a:lstStyle/>
          <a:p>
            <a:fld id="{BCDE79FB-97BA-492B-8D57-F1373F9ADA95}" type="slidenum">
              <a:rPr lang="en-US" smtClean="0"/>
              <a:t>90</a:t>
            </a:fld>
            <a:endParaRPr lang="en-US"/>
          </a:p>
        </p:txBody>
      </p:sp>
      <p:sp>
        <p:nvSpPr>
          <p:cNvPr id="5" name="Rectangle 4">
            <a:extLst>
              <a:ext uri="{FF2B5EF4-FFF2-40B4-BE49-F238E27FC236}">
                <a16:creationId xmlns:a16="http://schemas.microsoft.com/office/drawing/2014/main" id="{B5091138-56AC-1BCB-9238-5CF5402C7E82}"/>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118587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0DBA2-9726-1AD6-7002-63873CA85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A1808-4DAE-318A-647E-1D85293E3F4C}"/>
              </a:ext>
            </a:extLst>
          </p:cNvPr>
          <p:cNvSpPr>
            <a:spLocks noGrp="1"/>
          </p:cNvSpPr>
          <p:nvPr>
            <p:ph type="title"/>
          </p:nvPr>
        </p:nvSpPr>
        <p:spPr/>
        <p:txBody>
          <a:bodyPr/>
          <a:lstStyle/>
          <a:p>
            <a:r>
              <a:rPr lang="en-US"/>
              <a:t>Q&amp;A: Refundability of Security for Large Loads </a:t>
            </a:r>
          </a:p>
        </p:txBody>
      </p:sp>
      <p:sp>
        <p:nvSpPr>
          <p:cNvPr id="3" name="Text Placeholder 2">
            <a:extLst>
              <a:ext uri="{FF2B5EF4-FFF2-40B4-BE49-F238E27FC236}">
                <a16:creationId xmlns:a16="http://schemas.microsoft.com/office/drawing/2014/main" id="{3F3CA003-683B-579E-C4B5-997628979004}"/>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If an ILLE modifies its LCP to show a lower MW amount before July 10, can it also lower its posted security or receive a refund for a portion of its direct interconnection costs?</a:t>
            </a:r>
          </a:p>
          <a:p>
            <a:endParaRPr lang="en-US"/>
          </a:p>
          <a:p>
            <a:r>
              <a:rPr lang="en-US" b="1">
                <a:solidFill>
                  <a:srgbClr val="00AEC7"/>
                </a:solidFill>
              </a:rPr>
              <a:t>Answer: </a:t>
            </a:r>
            <a:r>
              <a:rPr lang="en-US"/>
              <a:t>PGRR145 does not address refundability of financial security or direct interconnection costs. The ILLE's recourse is with its Interconnecting TSP or DSP directly.</a:t>
            </a:r>
          </a:p>
          <a:p>
            <a:endParaRPr lang="en-US"/>
          </a:p>
          <a:p>
            <a:endParaRPr lang="en-US"/>
          </a:p>
        </p:txBody>
      </p:sp>
      <p:sp>
        <p:nvSpPr>
          <p:cNvPr id="4" name="Slide Number Placeholder 3">
            <a:extLst>
              <a:ext uri="{FF2B5EF4-FFF2-40B4-BE49-F238E27FC236}">
                <a16:creationId xmlns:a16="http://schemas.microsoft.com/office/drawing/2014/main" id="{3F8EB45C-1323-38C0-C411-36C217843317}"/>
              </a:ext>
            </a:extLst>
          </p:cNvPr>
          <p:cNvSpPr>
            <a:spLocks noGrp="1"/>
          </p:cNvSpPr>
          <p:nvPr>
            <p:ph type="sldNum" sz="quarter" idx="12"/>
          </p:nvPr>
        </p:nvSpPr>
        <p:spPr/>
        <p:txBody>
          <a:bodyPr/>
          <a:lstStyle/>
          <a:p>
            <a:fld id="{BCDE79FB-97BA-492B-8D57-F1373F9ADA95}" type="slidenum">
              <a:rPr lang="en-US" smtClean="0"/>
              <a:t>91</a:t>
            </a:fld>
            <a:endParaRPr lang="en-US"/>
          </a:p>
        </p:txBody>
      </p:sp>
      <p:sp>
        <p:nvSpPr>
          <p:cNvPr id="5" name="Rectangle 4">
            <a:extLst>
              <a:ext uri="{FF2B5EF4-FFF2-40B4-BE49-F238E27FC236}">
                <a16:creationId xmlns:a16="http://schemas.microsoft.com/office/drawing/2014/main" id="{401607BB-2C82-6E91-B385-2778BC9B951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19599180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241E-8E14-4825-93E8-B1333A567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A96B2-B5BE-7116-DF03-27FEB105D17A}"/>
              </a:ext>
            </a:extLst>
          </p:cNvPr>
          <p:cNvSpPr>
            <a:spLocks noGrp="1"/>
          </p:cNvSpPr>
          <p:nvPr>
            <p:ph type="title"/>
          </p:nvPr>
        </p:nvSpPr>
        <p:spPr/>
        <p:txBody>
          <a:bodyPr/>
          <a:lstStyle/>
          <a:p>
            <a:r>
              <a:rPr lang="en-US"/>
              <a:t>Q&amp;A: Section 9.7(2) and (3) Disclosures</a:t>
            </a:r>
          </a:p>
        </p:txBody>
      </p:sp>
      <p:sp>
        <p:nvSpPr>
          <p:cNvPr id="3" name="Text Placeholder 2">
            <a:extLst>
              <a:ext uri="{FF2B5EF4-FFF2-40B4-BE49-F238E27FC236}">
                <a16:creationId xmlns:a16="http://schemas.microsoft.com/office/drawing/2014/main" id="{BA1A207D-3198-F3C6-C51B-0B0C30E7D72B}"/>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What information does an ILLE need to disclose to satisfy the requirements in Section 9.7(2) and (3)?</a:t>
            </a:r>
          </a:p>
          <a:p>
            <a:endParaRPr lang="en-US"/>
          </a:p>
          <a:p>
            <a:r>
              <a:rPr lang="en-US" b="1">
                <a:solidFill>
                  <a:srgbClr val="00AEC7"/>
                </a:solidFill>
              </a:rPr>
              <a:t>Answer: </a:t>
            </a:r>
            <a:r>
              <a:rPr lang="en-US"/>
              <a:t>To satisfy Section 9.7(2), an ILLE must disclose its plans, expected timing, and progress for site-related studies and engineering services required before energization.  Similarly, for Section 9.7(3), the ILLE must disclose its plans, expected timing, and current progress for obtaining non-ministerial discretionary approvals from state and local regulatory authorities required for the development before energization.  An ILLE is not required to provide its actual studies or documents related to the ILLE’s efforts to obtain non-ministerial discretionary approvals.  However, ERCOT may request such information to verify the ILLE's attestation; an ILLE that cannot substantiate its attestation is subject to removal</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24B67717-3219-8E4D-5814-05707E9DE513}"/>
              </a:ext>
            </a:extLst>
          </p:cNvPr>
          <p:cNvSpPr>
            <a:spLocks noGrp="1"/>
          </p:cNvSpPr>
          <p:nvPr>
            <p:ph type="sldNum" sz="quarter" idx="12"/>
          </p:nvPr>
        </p:nvSpPr>
        <p:spPr/>
        <p:txBody>
          <a:bodyPr/>
          <a:lstStyle/>
          <a:p>
            <a:fld id="{BCDE79FB-97BA-492B-8D57-F1373F9ADA95}" type="slidenum">
              <a:rPr lang="en-US" smtClean="0"/>
              <a:t>92</a:t>
            </a:fld>
            <a:endParaRPr lang="en-US"/>
          </a:p>
        </p:txBody>
      </p:sp>
      <p:sp>
        <p:nvSpPr>
          <p:cNvPr id="5" name="Rectangle 4">
            <a:extLst>
              <a:ext uri="{FF2B5EF4-FFF2-40B4-BE49-F238E27FC236}">
                <a16:creationId xmlns:a16="http://schemas.microsoft.com/office/drawing/2014/main" id="{FFBF128D-80F1-9070-71DB-1B22BF58D92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23959316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k7j6xpYHZU_V22RT.wNh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bRr.56qgvLz4eLALtq_KZ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KI.hOAqAJaVq93yj1uoM0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5. Sourc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DxXfgGz9dqXpqgbqyjvxY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R0WleitzZkoYv.Q0O2X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oLY8u85lxyDUJSGKcriQE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NAME" val="5. Sourc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NAME" val="5. Source"/>
</p:tagLst>
</file>

<file path=ppt/tags/tag12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7.xml><?xml version="1.0" encoding="utf-8"?>
<p:tagLst xmlns:a="http://schemas.openxmlformats.org/drawingml/2006/main" xmlns:r="http://schemas.openxmlformats.org/officeDocument/2006/relationships" xmlns:p="http://schemas.openxmlformats.org/presentationml/2006/main">
  <p:tag name="NAME" val="TrackerNumBlue"/>
</p:tagLst>
</file>

<file path=ppt/tags/tag128.xml><?xml version="1.0" encoding="utf-8"?>
<p:tagLst xmlns:a="http://schemas.openxmlformats.org/drawingml/2006/main" xmlns:r="http://schemas.openxmlformats.org/officeDocument/2006/relationships" xmlns:p="http://schemas.openxmlformats.org/presentationml/2006/main">
  <p:tag name="NAME" val="TrackerNumBlue"/>
</p:tagLst>
</file>

<file path=ppt/tags/tag129.xml><?xml version="1.0" encoding="utf-8"?>
<p:tagLst xmlns:a="http://schemas.openxmlformats.org/drawingml/2006/main" xmlns:r="http://schemas.openxmlformats.org/officeDocument/2006/relationships" xmlns:p="http://schemas.openxmlformats.org/presentationml/2006/main">
  <p:tag name="NAME" val="TrackerNumBlue"/>
</p:tagLst>
</file>

<file path=ppt/tags/tag13.xml><?xml version="1.0" encoding="utf-8"?>
<p:tagLst xmlns:a="http://schemas.openxmlformats.org/drawingml/2006/main" xmlns:r="http://schemas.openxmlformats.org/officeDocument/2006/relationships" xmlns:p="http://schemas.openxmlformats.org/presentationml/2006/main">
  <p:tag name="NAME" val="5. Source"/>
</p:tagLst>
</file>

<file path=ppt/tags/tag130.xml><?xml version="1.0" encoding="utf-8"?>
<p:tagLst xmlns:a="http://schemas.openxmlformats.org/drawingml/2006/main" xmlns:r="http://schemas.openxmlformats.org/officeDocument/2006/relationships" xmlns:p="http://schemas.openxmlformats.org/presentationml/2006/main">
  <p:tag name="NAME" val="5. Source"/>
</p:tagLst>
</file>

<file path=ppt/tags/tag131.xml><?xml version="1.0" encoding="utf-8"?>
<p:tagLst xmlns:a="http://schemas.openxmlformats.org/drawingml/2006/main" xmlns:r="http://schemas.openxmlformats.org/officeDocument/2006/relationships" xmlns:p="http://schemas.openxmlformats.org/presentationml/2006/main">
  <p:tag name="NAME" val="TrackerNumBlue"/>
</p:tagLst>
</file>

<file path=ppt/tags/tag132.xml><?xml version="1.0" encoding="utf-8"?>
<p:tagLst xmlns:a="http://schemas.openxmlformats.org/drawingml/2006/main" xmlns:r="http://schemas.openxmlformats.org/officeDocument/2006/relationships" xmlns:p="http://schemas.openxmlformats.org/presentationml/2006/main">
  <p:tag name="NAME" val="TrackerNumBlue"/>
</p:tagLst>
</file>

<file path=ppt/tags/tag133.xml><?xml version="1.0" encoding="utf-8"?>
<p:tagLst xmlns:a="http://schemas.openxmlformats.org/drawingml/2006/main" xmlns:r="http://schemas.openxmlformats.org/officeDocument/2006/relationships" xmlns:p="http://schemas.openxmlformats.org/presentationml/2006/main">
  <p:tag name="NAME" val="TrackerNumBlue"/>
</p:tagLst>
</file>

<file path=ppt/tags/tag1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NAME" val="CustomIcon"/>
</p:tagLst>
</file>

<file path=ppt/tags/tag137.xml><?xml version="1.0" encoding="utf-8"?>
<p:tagLst xmlns:a="http://schemas.openxmlformats.org/drawingml/2006/main" xmlns:r="http://schemas.openxmlformats.org/officeDocument/2006/relationships" xmlns:p="http://schemas.openxmlformats.org/presentationml/2006/main">
  <p:tag name="NAME" val="CustomIcon"/>
</p:tagLst>
</file>

<file path=ppt/tags/tag138.xml><?xml version="1.0" encoding="utf-8"?>
<p:tagLst xmlns:a="http://schemas.openxmlformats.org/drawingml/2006/main" xmlns:r="http://schemas.openxmlformats.org/officeDocument/2006/relationships" xmlns:p="http://schemas.openxmlformats.org/presentationml/2006/main">
  <p:tag name="NAME" val="CustomIcon"/>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NAME" val="5. Source"/>
</p:tagLst>
</file>

<file path=ppt/tags/tag141.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3.xml><?xml version="1.0" encoding="utf-8"?>
<p:tagLst xmlns:a="http://schemas.openxmlformats.org/drawingml/2006/main" xmlns:r="http://schemas.openxmlformats.org/officeDocument/2006/relationships" xmlns:p="http://schemas.openxmlformats.org/presentationml/2006/main">
  <p:tag name="NAME" val="5. Source"/>
</p:tagLst>
</file>

<file path=ppt/tags/tag144.xml><?xml version="1.0" encoding="utf-8"?>
<p:tagLst xmlns:a="http://schemas.openxmlformats.org/drawingml/2006/main" xmlns:r="http://schemas.openxmlformats.org/officeDocument/2006/relationships" xmlns:p="http://schemas.openxmlformats.org/presentationml/2006/main">
  <p:tag name="NAME" val="TrackerNumBlue"/>
</p:tagLst>
</file>

<file path=ppt/tags/tag145.xml><?xml version="1.0" encoding="utf-8"?>
<p:tagLst xmlns:a="http://schemas.openxmlformats.org/drawingml/2006/main" xmlns:r="http://schemas.openxmlformats.org/officeDocument/2006/relationships" xmlns:p="http://schemas.openxmlformats.org/presentationml/2006/main">
  <p:tag name="NAME" val="TrackerNumBlue"/>
</p:tagLst>
</file>

<file path=ppt/tags/tag146.xml><?xml version="1.0" encoding="utf-8"?>
<p:tagLst xmlns:a="http://schemas.openxmlformats.org/drawingml/2006/main" xmlns:r="http://schemas.openxmlformats.org/officeDocument/2006/relationships" xmlns:p="http://schemas.openxmlformats.org/presentationml/2006/main">
  <p:tag name="NAME" val="TrackerNumBlue"/>
</p:tagLst>
</file>

<file path=ppt/tags/tag147.xml><?xml version="1.0" encoding="utf-8"?>
<p:tagLst xmlns:a="http://schemas.openxmlformats.org/drawingml/2006/main" xmlns:r="http://schemas.openxmlformats.org/officeDocument/2006/relationships" xmlns:p="http://schemas.openxmlformats.org/presentationml/2006/main">
  <p:tag name="NAME" val="TrackerNumBlue"/>
</p:tagLst>
</file>

<file path=ppt/tags/tag148.xml><?xml version="1.0" encoding="utf-8"?>
<p:tagLst xmlns:a="http://schemas.openxmlformats.org/drawingml/2006/main" xmlns:r="http://schemas.openxmlformats.org/officeDocument/2006/relationships" xmlns:p="http://schemas.openxmlformats.org/presentationml/2006/main">
  <p:tag name="NAME" val="TrackerNumBlue"/>
</p:tagLst>
</file>

<file path=ppt/tags/tag149.xml><?xml version="1.0" encoding="utf-8"?>
<p:tagLst xmlns:a="http://schemas.openxmlformats.org/drawingml/2006/main" xmlns:r="http://schemas.openxmlformats.org/officeDocument/2006/relationships" xmlns:p="http://schemas.openxmlformats.org/presentationml/2006/main">
  <p:tag name="NAME" val="TrackerNumBlue"/>
</p:tagLst>
</file>

<file path=ppt/tags/tag15.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xml><?xml version="1.0" encoding="utf-8"?>
<p:tagLst xmlns:a="http://schemas.openxmlformats.org/drawingml/2006/main" xmlns:r="http://schemas.openxmlformats.org/officeDocument/2006/relationships" xmlns:p="http://schemas.openxmlformats.org/presentationml/2006/main">
  <p:tag name="NAME" val="5. Source"/>
</p:tagLst>
</file>

<file path=ppt/tags/tag17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NAME" val="5. Source"/>
</p:tagLst>
</file>

<file path=ppt/tags/tag17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NAME" val="5. Source"/>
</p:tagLst>
</file>

<file path=ppt/tags/tag17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NAME" val="5. Source"/>
</p:tagLst>
</file>

<file path=ppt/tags/tag18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NAME" val="5. Source"/>
</p:tagLst>
</file>

<file path=ppt/tags/tag18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NAME" val="5. Source"/>
</p:tagLst>
</file>

<file path=ppt/tags/tag19.xml><?xml version="1.0" encoding="utf-8"?>
<p:tagLst xmlns:a="http://schemas.openxmlformats.org/drawingml/2006/main" xmlns:r="http://schemas.openxmlformats.org/officeDocument/2006/relationships" xmlns:p="http://schemas.openxmlformats.org/presentationml/2006/main">
  <p:tag name="NAME" val="TrackerNumBlue"/>
</p:tagLst>
</file>

<file path=ppt/tags/tag1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NAME" val="5. Source"/>
</p:tagLst>
</file>

<file path=ppt/tags/tag1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NAME" val="5. Source"/>
</p:tagLst>
</file>

<file path=ppt/tags/tag19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9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NAME" val="5. Source"/>
</p:tagLst>
</file>

<file path=ppt/tags/tag2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NAME" val="5. Source"/>
</p:tagLst>
</file>

<file path=ppt/tags/tag2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NAME" val="5. Source"/>
</p:tagLst>
</file>

<file path=ppt/tags/tag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NAME" val="5. Source"/>
</p:tagLst>
</file>

<file path=ppt/tags/tag2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NAME" val="5. Source"/>
</p:tagLst>
</file>

<file path=ppt/tags/tag2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NAME" val="5. Source"/>
</p:tagLst>
</file>

<file path=ppt/tags/tag2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28.xml><?xml version="1.0" encoding="utf-8"?>
<p:tagLst xmlns:a="http://schemas.openxmlformats.org/drawingml/2006/main" xmlns:r="http://schemas.openxmlformats.org/officeDocument/2006/relationships" xmlns:p="http://schemas.openxmlformats.org/presentationml/2006/main">
  <p:tag name="NAME" val="5. Sourc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NAME" val="TrackerNumBlue"/>
</p:tagLst>
</file>

<file path=ppt/tags/tag233.xml><?xml version="1.0" encoding="utf-8"?>
<p:tagLst xmlns:a="http://schemas.openxmlformats.org/drawingml/2006/main" xmlns:r="http://schemas.openxmlformats.org/officeDocument/2006/relationships" xmlns:p="http://schemas.openxmlformats.org/presentationml/2006/main">
  <p:tag name="NAME" val="TrackerNumBlue"/>
</p:tagLst>
</file>

<file path=ppt/tags/tag234.xml><?xml version="1.0" encoding="utf-8"?>
<p:tagLst xmlns:a="http://schemas.openxmlformats.org/drawingml/2006/main" xmlns:r="http://schemas.openxmlformats.org/officeDocument/2006/relationships" xmlns:p="http://schemas.openxmlformats.org/presentationml/2006/main">
  <p:tag name="NAME" val="TrackerNumBlue"/>
</p:tagLst>
</file>

<file path=ppt/tags/tag235.xml><?xml version="1.0" encoding="utf-8"?>
<p:tagLst xmlns:a="http://schemas.openxmlformats.org/drawingml/2006/main" xmlns:r="http://schemas.openxmlformats.org/officeDocument/2006/relationships" xmlns:p="http://schemas.openxmlformats.org/presentationml/2006/main">
  <p:tag name="NAME" val="TrackerNumBlue"/>
</p:tagLst>
</file>

<file path=ppt/tags/tag236.xml><?xml version="1.0" encoding="utf-8"?>
<p:tagLst xmlns:a="http://schemas.openxmlformats.org/drawingml/2006/main" xmlns:r="http://schemas.openxmlformats.org/officeDocument/2006/relationships" xmlns:p="http://schemas.openxmlformats.org/presentationml/2006/main">
  <p:tag name="NAME" val="5. Source"/>
</p:tagLst>
</file>

<file path=ppt/tags/tag2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NAME" val="5. Source"/>
</p:tagLst>
</file>

<file path=ppt/tags/tag2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NAME" val="5. Source"/>
</p:tagLst>
</file>

<file path=ppt/tags/tag2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NAME" val="5. Source"/>
</p:tagLst>
</file>

<file path=ppt/tags/tag2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v2oW6qwNA0dp9bcSmqQ8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NAME" val="5. Source"/>
</p:tagLst>
</file>

<file path=ppt/tags/tag2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5. Source"/>
</p:tagLst>
</file>

<file path=ppt/tags/tag2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NAME" val="5. Sourc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2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NAME" val="5. Source"/>
</p:tagLst>
</file>

<file path=ppt/tags/tag2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NAME" val="5. Source"/>
</p:tagLst>
</file>

<file path=ppt/tags/tag2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6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0pM89e4WuHA6YQGnEYCiF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1.xml><?xml version="1.0" encoding="utf-8"?>
<p:tagLst xmlns:a="http://schemas.openxmlformats.org/drawingml/2006/main" xmlns:r="http://schemas.openxmlformats.org/officeDocument/2006/relationships" xmlns:p="http://schemas.openxmlformats.org/presentationml/2006/main">
  <p:tag name="NAME" val="5. Source"/>
</p:tagLst>
</file>

<file path=ppt/tags/tag2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NAME" val="5. Source"/>
</p:tagLst>
</file>

<file path=ppt/tags/tag2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NAME" val="5. Sourc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6XafhVTL1Yn0C3rnKIFgg"/>
</p:tagLst>
</file>

<file path=ppt/tags/tag2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NAME" val="5. Source"/>
</p:tagLst>
</file>

<file path=ppt/tags/tag2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7.xml><?xml version="1.0" encoding="utf-8"?>
<p:tagLst xmlns:a="http://schemas.openxmlformats.org/drawingml/2006/main" xmlns:r="http://schemas.openxmlformats.org/officeDocument/2006/relationships" xmlns:p="http://schemas.openxmlformats.org/presentationml/2006/main">
  <p:tag name="NAME" val="5. Source"/>
</p:tagLst>
</file>

<file path=ppt/tags/tag2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NAME" val="5. Source"/>
</p:tagLst>
</file>

<file path=ppt/tags/tag32.xml><?xml version="1.0" encoding="utf-8"?>
<p:tagLst xmlns:a="http://schemas.openxmlformats.org/drawingml/2006/main" xmlns:r="http://schemas.openxmlformats.org/officeDocument/2006/relationships" xmlns:p="http://schemas.openxmlformats.org/presentationml/2006/main">
  <p:tag name="NAME" val="TrackerNumWhite"/>
</p:tagLst>
</file>

<file path=ppt/tags/tag33.xml><?xml version="1.0" encoding="utf-8"?>
<p:tagLst xmlns:a="http://schemas.openxmlformats.org/drawingml/2006/main" xmlns:r="http://schemas.openxmlformats.org/officeDocument/2006/relationships" xmlns:p="http://schemas.openxmlformats.org/presentationml/2006/main">
  <p:tag name="NAME" val="TrackerNumWhite"/>
</p:tagLst>
</file>

<file path=ppt/tags/tag34.xml><?xml version="1.0" encoding="utf-8"?>
<p:tagLst xmlns:a="http://schemas.openxmlformats.org/drawingml/2006/main" xmlns:r="http://schemas.openxmlformats.org/officeDocument/2006/relationships" xmlns:p="http://schemas.openxmlformats.org/presentationml/2006/main">
  <p:tag name="NAME" val="TrackerNumWhite"/>
</p:tagLst>
</file>

<file path=ppt/tags/tag35.xml><?xml version="1.0" encoding="utf-8"?>
<p:tagLst xmlns:a="http://schemas.openxmlformats.org/drawingml/2006/main" xmlns:r="http://schemas.openxmlformats.org/officeDocument/2006/relationships" xmlns:p="http://schemas.openxmlformats.org/presentationml/2006/main">
  <p:tag name="NAME" val="TrackerNumWhite"/>
</p:tagLst>
</file>

<file path=ppt/tags/tag36.xml><?xml version="1.0" encoding="utf-8"?>
<p:tagLst xmlns:a="http://schemas.openxmlformats.org/drawingml/2006/main" xmlns:r="http://schemas.openxmlformats.org/officeDocument/2006/relationships" xmlns:p="http://schemas.openxmlformats.org/presentationml/2006/main">
  <p:tag name="NAME" val="TrackerNumWhite"/>
</p:tagLst>
</file>

<file path=ppt/tags/tag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38.xml><?xml version="1.0" encoding="utf-8"?>
<p:tagLst xmlns:a="http://schemas.openxmlformats.org/drawingml/2006/main" xmlns:r="http://schemas.openxmlformats.org/officeDocument/2006/relationships" xmlns:p="http://schemas.openxmlformats.org/presentationml/2006/main">
  <p:tag name="NAME" val="TrackerNumWhite"/>
</p:tagLst>
</file>

<file path=ppt/tags/tag39.xml><?xml version="1.0" encoding="utf-8"?>
<p:tagLst xmlns:a="http://schemas.openxmlformats.org/drawingml/2006/main" xmlns:r="http://schemas.openxmlformats.org/officeDocument/2006/relationships" xmlns:p="http://schemas.openxmlformats.org/presentationml/2006/main">
  <p:tag name="NAME" val="TrackerNumWhi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9.xml><?xml version="1.0" encoding="utf-8"?>
<p:tagLst xmlns:a="http://schemas.openxmlformats.org/drawingml/2006/main" xmlns:r="http://schemas.openxmlformats.org/officeDocument/2006/relationships" xmlns:p="http://schemas.openxmlformats.org/presentationml/2006/main">
  <p:tag name="NAME" val="TrackerNumWhi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AME" val="TrackerNumWhite"/>
</p:tagLst>
</file>

<file path=ppt/tags/tag51.xml><?xml version="1.0" encoding="utf-8"?>
<p:tagLst xmlns:a="http://schemas.openxmlformats.org/drawingml/2006/main" xmlns:r="http://schemas.openxmlformats.org/officeDocument/2006/relationships" xmlns:p="http://schemas.openxmlformats.org/presentationml/2006/main">
  <p:tag name="NAME" val="TrackerNumWhi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3.xml><?xml version="1.0" encoding="utf-8"?>
<p:tagLst xmlns:a="http://schemas.openxmlformats.org/drawingml/2006/main" xmlns:r="http://schemas.openxmlformats.org/officeDocument/2006/relationships" xmlns:p="http://schemas.openxmlformats.org/presentationml/2006/main">
  <p:tag name="NAME" val="5. Sourc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NAME" val="5. Sourc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6.xml><?xml version="1.0" encoding="utf-8"?>
<p:tagLst xmlns:a="http://schemas.openxmlformats.org/drawingml/2006/main" xmlns:r="http://schemas.openxmlformats.org/officeDocument/2006/relationships" xmlns:p="http://schemas.openxmlformats.org/presentationml/2006/main">
  <p:tag name="NAME" val="TrackerNumBlue"/>
</p:tagLst>
</file>

<file path=ppt/tags/tag67.xml><?xml version="1.0" encoding="utf-8"?>
<p:tagLst xmlns:a="http://schemas.openxmlformats.org/drawingml/2006/main" xmlns:r="http://schemas.openxmlformats.org/officeDocument/2006/relationships" xmlns:p="http://schemas.openxmlformats.org/presentationml/2006/main">
  <p:tag name="NAME" val="TrackerNumBlue"/>
</p:tagLst>
</file>

<file path=ppt/tags/tag68.xml><?xml version="1.0" encoding="utf-8"?>
<p:tagLst xmlns:a="http://schemas.openxmlformats.org/drawingml/2006/main" xmlns:r="http://schemas.openxmlformats.org/officeDocument/2006/relationships" xmlns:p="http://schemas.openxmlformats.org/presentationml/2006/main">
  <p:tag name="NAME" val="TrackerNumBlu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AHuh8sY6UyYUMye20iYvw"/>
</p:tagLst>
</file>

<file path=ppt/tags/tag70.xml><?xml version="1.0" encoding="utf-8"?>
<p:tagLst xmlns:a="http://schemas.openxmlformats.org/drawingml/2006/main" xmlns:r="http://schemas.openxmlformats.org/officeDocument/2006/relationships" xmlns:p="http://schemas.openxmlformats.org/presentationml/2006/main">
  <p:tag name="NAME" val="TrackerNumBlu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3.xml><?xml version="1.0" encoding="utf-8"?>
<p:tagLst xmlns:a="http://schemas.openxmlformats.org/drawingml/2006/main" xmlns:r="http://schemas.openxmlformats.org/officeDocument/2006/relationships" xmlns:p="http://schemas.openxmlformats.org/presentationml/2006/main">
  <p:tag name="NAME" val="TrackerNumBlu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9.xml><?xml version="1.0" encoding="utf-8"?>
<p:tagLst xmlns:a="http://schemas.openxmlformats.org/drawingml/2006/main" xmlns:r="http://schemas.openxmlformats.org/officeDocument/2006/relationships" xmlns:p="http://schemas.openxmlformats.org/presentationml/2006/main">
  <p:tag name="NAME" val="5. Sourc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8JNWv9O06Wd2g9lBA.koQ"/>
</p:tagLst>
</file>

<file path=ppt/tags/tag80.xml><?xml version="1.0" encoding="utf-8"?>
<p:tagLst xmlns:a="http://schemas.openxmlformats.org/drawingml/2006/main" xmlns:r="http://schemas.openxmlformats.org/officeDocument/2006/relationships" xmlns:p="http://schemas.openxmlformats.org/presentationml/2006/main">
  <p:tag name="NAME" val="TrackerNumBlu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NAME" val="TrackerNumBlue"/>
</p:tagLst>
</file>

<file path=ppt/tags/tag84.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NAME" val="TrackerNumBlu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nvz9_a.FosVgPSbEqT8pvw"/>
</p:tagLst>
</file>

<file path=ppt/tags/tag90.xml><?xml version="1.0" encoding="utf-8"?>
<p:tagLst xmlns:a="http://schemas.openxmlformats.org/drawingml/2006/main" xmlns:r="http://schemas.openxmlformats.org/officeDocument/2006/relationships" xmlns:p="http://schemas.openxmlformats.org/presentationml/2006/main">
  <p:tag name="NAME" val="TrackerNumBlue"/>
</p:tagLst>
</file>

<file path=ppt/tags/tag91.xml><?xml version="1.0" encoding="utf-8"?>
<p:tagLst xmlns:a="http://schemas.openxmlformats.org/drawingml/2006/main" xmlns:r="http://schemas.openxmlformats.org/officeDocument/2006/relationships" xmlns:p="http://schemas.openxmlformats.org/presentationml/2006/main">
  <p:tag name="NAME" val="TrackerNumBlue"/>
</p:tagLst>
</file>

<file path=ppt/tags/tag92.xml><?xml version="1.0" encoding="utf-8"?>
<p:tagLst xmlns:a="http://schemas.openxmlformats.org/drawingml/2006/main" xmlns:r="http://schemas.openxmlformats.org/officeDocument/2006/relationships" xmlns:p="http://schemas.openxmlformats.org/presentationml/2006/main">
  <p:tag name="NAME" val="TrackerNumBlue"/>
</p:tagLst>
</file>

<file path=ppt/tags/tag93.xml><?xml version="1.0" encoding="utf-8"?>
<p:tagLst xmlns:a="http://schemas.openxmlformats.org/drawingml/2006/main" xmlns:r="http://schemas.openxmlformats.org/officeDocument/2006/relationships" xmlns:p="http://schemas.openxmlformats.org/presentationml/2006/main">
  <p:tag name="NAME" val="TrackerNumBlue"/>
</p:tagLst>
</file>

<file path=ppt/tags/tag94.xml><?xml version="1.0" encoding="utf-8"?>
<p:tagLst xmlns:a="http://schemas.openxmlformats.org/drawingml/2006/main" xmlns:r="http://schemas.openxmlformats.org/officeDocument/2006/relationships" xmlns:p="http://schemas.openxmlformats.org/presentationml/2006/main">
  <p:tag name="NAME" val="TrackerNumBlue"/>
</p:tagLst>
</file>

<file path=ppt/tags/tag95.xml><?xml version="1.0" encoding="utf-8"?>
<p:tagLst xmlns:a="http://schemas.openxmlformats.org/drawingml/2006/main" xmlns:r="http://schemas.openxmlformats.org/officeDocument/2006/relationships" xmlns:p="http://schemas.openxmlformats.org/presentationml/2006/main">
  <p:tag name="NAME" val="TrackerNumBlue"/>
</p:tagLst>
</file>

<file path=ppt/tags/tag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NAME" val="LineBasicDefaul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2.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453D98-7DE1-4F52-A900-D3F5F9D56018}">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8595HP01_CF_16x9_ENG_V1</Template>
  <Application>Microsoft Office PowerPoint</Application>
  <PresentationFormat>Widescreen</PresentationFormat>
  <Slides>92</Slides>
  <Notes>8</Notes>
  <HiddenSlides>0</HiddenSlides>
  <ScaleCrop>false</ScaleCrop>
  <HeadingPairs>
    <vt:vector size="4" baseType="variant">
      <vt:variant>
        <vt:lpstr>Theme</vt:lpstr>
      </vt:variant>
      <vt:variant>
        <vt:i4>2</vt:i4>
      </vt:variant>
      <vt:variant>
        <vt:lpstr>Slide Titles</vt:lpstr>
      </vt:variant>
      <vt:variant>
        <vt:i4>92</vt:i4>
      </vt:variant>
    </vt:vector>
  </HeadingPairs>
  <TitlesOfParts>
    <vt:vector size="94" baseType="lpstr">
      <vt:lpstr>Cover</vt:lpstr>
      <vt:lpstr>Page Design</vt:lpstr>
      <vt:lpstr>Batch Zero Readiness Meeting #7    July 1, 2026</vt:lpstr>
      <vt:lpstr>Agenda</vt:lpstr>
      <vt:lpstr>Market Notice: Batch Zero follow-up for WLPUN/BYOG</vt:lpstr>
      <vt:lpstr>Market Notice: Partial Implementation Details of PGRR145/NPRR1325, Batch Zero Process for Large Load Interconnections</vt:lpstr>
      <vt:lpstr>Update to Forms and Attestations</vt:lpstr>
      <vt:lpstr>Agenda</vt:lpstr>
      <vt:lpstr>Weekly Batch Zero Readiness Discussions (see ERCOT Meeting Calendar)</vt:lpstr>
      <vt:lpstr>Batch Zero eligibility submission and validation process</vt:lpstr>
      <vt:lpstr>Batch Zero documentation released on ERCOT Large Load Integration webpage</vt:lpstr>
      <vt:lpstr>Key Deadlines for Batch Zero</vt:lpstr>
      <vt:lpstr>Review of PGRR115 Process Timelines – Kick-off and Study Scoping</vt:lpstr>
      <vt:lpstr>Batch Zero key submission deadlines and main responsibilities</vt:lpstr>
      <vt:lpstr>PowerPoint Presentation</vt:lpstr>
      <vt:lpstr>By July 10, ILLEs must submit dynamic model packages to ERCOT and provide completed LIF workbooks and supporting materials to the TSP/DSP (1/2)</vt:lpstr>
      <vt:lpstr>PowerPoint Presentation</vt:lpstr>
      <vt:lpstr>Questions about Dynamic Model Submissions due July 10</vt:lpstr>
      <vt:lpstr>PowerPoint Presentation</vt:lpstr>
      <vt:lpstr>By July 24, TSPs must submit complete Batch Zero eligibility packages to ERCOT </vt:lpstr>
      <vt:lpstr>TSP/DSP email confirmation template for LIF &amp; Forms by eligibility path</vt:lpstr>
      <vt:lpstr>Batch Zero Steady State Model File Submission Guidelines</vt:lpstr>
      <vt:lpstr>Batch Zero ERCOT communications and submission channels</vt:lpstr>
      <vt:lpstr>Batch Zero Readiness Next Meetings</vt:lpstr>
      <vt:lpstr>Agenda</vt:lpstr>
      <vt:lpstr>Eligibility Criteria and Affiliates and Non-Affiliates</vt:lpstr>
      <vt:lpstr>TPIT Update</vt:lpstr>
      <vt:lpstr>PowerPoint Presentation</vt:lpstr>
      <vt:lpstr>Agenda</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June 23 Market Notice for Batch Zero Process</vt:lpstr>
      <vt:lpstr>ERCOT Affiliate Attestation Form</vt:lpstr>
      <vt:lpstr>Key Deadlines for Batch Zero</vt:lpstr>
      <vt:lpstr>Review of PGRR115 Process Timelines – Kick-off and Study Scoping</vt:lpstr>
      <vt:lpstr>Model Review</vt:lpstr>
      <vt:lpstr>Review of PGRR115 Process Timelines – Study Reviews and Approvals</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Objectives for today</vt:lpstr>
      <vt:lpstr>Deep-dive: Batch Zero ILLE Attestation</vt:lpstr>
      <vt:lpstr>Eligibility Requirements by Batch Zero Pathway (1/4)</vt:lpstr>
      <vt:lpstr>Eligibility Requirements by Batch Zero Pathway (2/4)</vt:lpstr>
      <vt:lpstr>Eligibility Requirements by Batch Zero Pathway (3/4)</vt:lpstr>
      <vt:lpstr>Eligibility Requirements by Batch Zero Pathway (4/4)</vt:lpstr>
      <vt:lpstr>Qualifying Study: Complete and valid LLIS ONLY</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Qualifying Study: RPG ONLY</vt:lpstr>
      <vt:lpstr>Case Study (1/6): RPG ONLY</vt:lpstr>
      <vt:lpstr>Case Study (2/6): RPG ONLY</vt:lpstr>
      <vt:lpstr>Case Study (3/6): RPG ONLY</vt:lpstr>
      <vt:lpstr>Case Study (4/6): RPG ONLY</vt:lpstr>
      <vt:lpstr>Case Study (5/6): RPG ONLY</vt:lpstr>
      <vt:lpstr>Case Study (6/6): RPG ONLY</vt:lpstr>
      <vt:lpstr>Qualifying Study: PBRP ONLY</vt:lpstr>
      <vt:lpstr>Qualifying Study: PBRP AND a complete and valid LLIS</vt:lpstr>
      <vt:lpstr>Batch Zero Load Information Form (LIF): overview and completion instructions</vt:lpstr>
      <vt:lpstr>LIF Updated to Incorporate Entry Path Selection and Dynamic LCP Logic (1/2)</vt:lpstr>
      <vt:lpstr>LIF Updated to Incorporate Entry Path Selection and Dynamic LCP Logic (2/2)</vt:lpstr>
      <vt:lpstr>Qualifying Study: RPG AND a complete and valid LLIS</vt:lpstr>
      <vt:lpstr>Case Study (1/8): RPG AND a complete and valid LLIS</vt:lpstr>
      <vt:lpstr>Case Study (2/8): RPG AND a complete and valid LLIS</vt:lpstr>
      <vt:lpstr>Case Study (3/8): RPG AND a complete and valid LLIS</vt:lpstr>
      <vt:lpstr>Case Study (4/8): RPG AND a complete and valid LLIS</vt:lpstr>
      <vt:lpstr>Case Study (5/8): RPG AND a complete and valid LLIS</vt:lpstr>
      <vt:lpstr>Case Study (6/8): RPG AND a complete and valid LLIS</vt:lpstr>
      <vt:lpstr>Case Study (7/8): RPG AND a complete and valid LLIS</vt:lpstr>
      <vt:lpstr>Case Study (8/8): RPG AND a complete and valid LLIS</vt:lpstr>
      <vt:lpstr>Case Study (1/4): Studied Load</vt:lpstr>
      <vt:lpstr>Case Study (2/4): Studied Load</vt:lpstr>
      <vt:lpstr>Case Study (3/4): Studied Load</vt:lpstr>
      <vt:lpstr>Case Study (4/4): RPG AND a complete and valid LLIS</vt:lpstr>
      <vt:lpstr>PUCT Updates from June 18th Open Meeting</vt:lpstr>
      <vt:lpstr>Batch Zero Numbers</vt:lpstr>
      <vt:lpstr>WLPUN and FIS application</vt:lpstr>
      <vt:lpstr>Q&amp;A: Modifying the LCP or reducing the MW request for base load LLI</vt:lpstr>
      <vt:lpstr>Batch Zero Q&amp;A: Studied Load Treatment for Portion of Base Load LLI</vt:lpstr>
      <vt:lpstr>Q&amp;A: Sale of a Large Load projected to qualify for Batch Zero</vt:lpstr>
      <vt:lpstr>Q&amp;A: Refundability of Security for Large Loads </vt:lpstr>
      <vt:lpstr>Q&amp;A: Section 9.7(2) and (3) Disclosures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revision>4</cp:revision>
  <dcterms:created xsi:type="dcterms:W3CDTF">2026-03-23T21:54:52Z</dcterms:created>
  <dcterms:modified xsi:type="dcterms:W3CDTF">2026-07-01T18:18:50Z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b213cd6d-437e-4028-b3c7-be1ebf6efe2e</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