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E12C2-BCE6-79C6-951C-46E1D400B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80B592-0769-74B0-B2CA-9697004BA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6A50D-2BB8-F3CE-B484-FE0FFF97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F2A1A-D960-76E9-897A-AE4B4607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64D86-760C-6651-9084-359B5C80A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2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649AA-0FFB-DA9A-0F00-E8A7191FD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D24E17-D36D-E7E0-A7A5-82051DB81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59D48-0E5F-381F-8B89-149B239B6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A560F-C51D-5CE2-0EAA-142EA8488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09D8F-0DC8-BF0D-591D-A592DF7F9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3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EABB1-F059-EE4C-A239-E98FC46ED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7EFC6-0F96-95E3-9FD3-DB31A21DF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C732B-5C9F-C865-AEC7-2084209D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CD3BF-0FF7-460A-2EB6-133609E0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58572-78BB-AD64-3807-1260D037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3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C3C9-79D7-4278-6CD6-9B8935E9E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DADAF-D011-631B-354F-B3A6E7CC6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6FBF3-4D93-B5E0-3622-4BD9739F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A6C65-C989-877D-9842-752B48A3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93057-9782-9BB1-E645-3DADC4284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2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974A7-481B-D141-11AB-DF6D371DE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798B4-720A-D81B-20D2-5DFED6A3D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6AD9F-4616-9B25-7B6D-E4AF7A39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62E2D-A201-1559-EE31-33561F9B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9B411-B7CC-22EA-9ABC-36FE1E81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87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BC617-7615-F553-3568-4EDDB772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2FE7F-86CE-DC89-1F51-5BCE50F15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139BE-BC08-3AE5-0494-F20F27EAF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31D69-C076-61AE-B8A9-9EC7206C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696C2-622A-7C04-EA4D-6AEB2EA78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705DE-7CE6-52B1-D517-F64FCD8F2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8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287F5-F368-A568-4756-280D5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C1444-230C-4404-CB9E-0C9455AC6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6FA72-E507-84C2-ECB6-B6A9A7F93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9556A-2B49-D0E4-76B1-5B0DAB549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51CEB7-1CE7-0D18-CCA3-81CB4B56EB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D602D5-DFF3-01E0-5F10-ADB48F1E9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1D0C2D-AD13-77DA-8365-6D62BD23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5B073A-FC2A-B5C4-FA41-3DDBEF92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6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CD24F-A84A-0901-6E4C-C84EC4E01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30950-CE3E-E9E1-5B2F-4C61C73EF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778-8DA6-05AD-BBF2-E834CEF9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6E879C-1132-F639-16CB-47472666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4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6942F5-BE85-56DF-02D6-8C2AD637F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80B538-21FB-3011-97BC-0B3FBD64A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44B99-EA8F-AD67-D24C-FCA51CDF2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00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7AC94-5097-90CC-62F2-BAE924605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55601-F6C1-3EE5-AAD2-41F2653EB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A2E93-6374-AA0E-1C7B-B6C5E62CF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85CE5-83BA-1904-A9D0-3958EE14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2AE73-2679-8926-E91B-CF391A65B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25982-79BE-96A8-5E85-7D715E68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4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6268-5AA4-4DB8-6CBB-2B2F83FA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8BC932-5A0E-118B-197F-3482BC52E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44FBB-12FE-72AC-60C7-A13F1E41C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A1A67-8423-D277-30B4-BC32B16B3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A8331-6E7F-96ED-05D0-BAC90302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4ADCDE-F076-5BB8-CCF0-68BE8AB1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2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4488F-3E90-F994-2B50-9A6A1EE0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73392-A714-128F-10F2-5C8FB071E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85D86-0F41-6E4B-A7CD-E4B706283C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DF514D-0B60-452B-A8A4-8A49B230E16F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58009-DB98-76BF-5AC2-41E79507E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FBCB5-2794-2B0B-343F-EA6AD56D58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6DCC72-FC03-4B92-B0BC-5FFE62C1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2B3C5-520E-9A38-8AA1-56A4A35A2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5600"/>
              <a:t>Congestion Management Working Group – </a:t>
            </a:r>
            <a:br>
              <a:rPr lang="en-US" sz="5600"/>
            </a:br>
            <a:r>
              <a:rPr lang="en-US" sz="5600"/>
              <a:t>June 15, 2026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9548BE-2497-8950-D5E5-06794FE07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2800"/>
              <a:t>Vice Chair – Shane Thomas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32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ADE5C5-1229-480C-B9CA-190A4B592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/>
              <a:t>CRR Long Term Auction Solution Time and Transaction Limits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B167-9FFE-ACBE-3A13-1B8C0376D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sz="2200"/>
              <a:t>ERCOT provided an update based on the latest auction.</a:t>
            </a:r>
          </a:p>
          <a:p>
            <a:pPr lvl="1"/>
            <a:r>
              <a:rPr lang="en-US" sz="2200"/>
              <a:t>The Sequence Two Peak Weekday run time was 105 hours with 183k transactions</a:t>
            </a:r>
          </a:p>
          <a:p>
            <a:pPr lvl="1"/>
            <a:r>
              <a:rPr lang="en-US" sz="2200"/>
              <a:t>No changes to the CRRAH transaction limits </a:t>
            </a:r>
          </a:p>
          <a:p>
            <a:pPr lvl="1"/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327469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1915E9-951C-3F9E-328E-33322F03F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/>
              <a:t>NPRR1338, Restructure Long-Term Sequence Auction to Six Monthly Optimizations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2B01B-19A2-0C72-E63D-7D18ABE73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sz="2200"/>
              <a:t>Relatively simple language change</a:t>
            </a:r>
          </a:p>
          <a:p>
            <a:r>
              <a:rPr lang="en-US" sz="2200"/>
              <a:t>CMWG has had lots of discussion on this concept and would suggest  that no further discussion is required </a:t>
            </a:r>
          </a:p>
        </p:txBody>
      </p:sp>
    </p:spTree>
    <p:extLst>
      <p:ext uri="{BB962C8B-B14F-4D97-AF65-F5344CB8AC3E}">
        <p14:creationId xmlns:p14="http://schemas.microsoft.com/office/powerpoint/2010/main" val="1308215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89109-AEBA-B111-82FD-936FD757F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DAM Point-to-Point (PTP) Fees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EAFC-3C71-9AE9-B3D7-D0ED6AE04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sz="2200"/>
              <a:t>Average daily submissions 203,027</a:t>
            </a:r>
          </a:p>
          <a:p>
            <a:pPr lvl="1"/>
            <a:r>
              <a:rPr lang="en-US" sz="2200"/>
              <a:t>44.6% unawarded on average</a:t>
            </a:r>
          </a:p>
          <a:p>
            <a:r>
              <a:rPr lang="en-US" sz="2200"/>
              <a:t>ERCOT would like the total under 175k submissions</a:t>
            </a:r>
          </a:p>
          <a:p>
            <a:r>
              <a:rPr lang="en-US" sz="2200"/>
              <a:t>Next steps</a:t>
            </a:r>
          </a:p>
          <a:p>
            <a:pPr lvl="1"/>
            <a:r>
              <a:rPr lang="en-US" sz="2200"/>
              <a:t>ERCOT is working to provide threshold recommendations</a:t>
            </a:r>
          </a:p>
          <a:p>
            <a:pPr lvl="2"/>
            <a:r>
              <a:rPr lang="en-US" sz="2200"/>
              <a:t>Threshold and Fee levels would only require WMS approval for future adjustments</a:t>
            </a:r>
          </a:p>
          <a:p>
            <a:pPr lvl="1"/>
            <a:r>
              <a:rPr lang="en-US" sz="2200"/>
              <a:t>ERCOT is working on potential “Safe Harbor” criterion </a:t>
            </a:r>
          </a:p>
          <a:p>
            <a:pPr lvl="1"/>
            <a:r>
              <a:rPr lang="en-US" sz="2200"/>
              <a:t>ERCOT plans to submit revision requests in the next few months</a:t>
            </a: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343989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9E0233-A909-10FD-DD5E-DF98495F4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Upcoming Meetings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2F78-A8B5-B4AC-EB0C-6886141F3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US" sz="2200"/>
              <a:t>July 20, 2036</a:t>
            </a:r>
          </a:p>
          <a:p>
            <a:r>
              <a:rPr lang="en-US" sz="2200"/>
              <a:t>August 17, 2026</a:t>
            </a:r>
          </a:p>
          <a:p>
            <a:r>
              <a:rPr lang="en-US" sz="2200"/>
              <a:t>September 14, 2026</a:t>
            </a:r>
          </a:p>
          <a:p>
            <a:r>
              <a:rPr lang="en-US" sz="2200"/>
              <a:t>October 19, 2026</a:t>
            </a:r>
          </a:p>
          <a:p>
            <a:r>
              <a:rPr lang="en-US" sz="2200"/>
              <a:t>November 16, 2026</a:t>
            </a:r>
          </a:p>
          <a:p>
            <a:r>
              <a:rPr lang="en-US" sz="2200"/>
              <a:t>December 14, 2026</a:t>
            </a:r>
          </a:p>
        </p:txBody>
      </p:sp>
    </p:spTree>
    <p:extLst>
      <p:ext uri="{BB962C8B-B14F-4D97-AF65-F5344CB8AC3E}">
        <p14:creationId xmlns:p14="http://schemas.microsoft.com/office/powerpoint/2010/main" val="2569588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49536e-9021-4e8b-a813-eda5cb0caf1c}" enabled="1" method="Privileged" siteId="{db1e96a8-a3da-442a-930b-235cac24cd5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179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Congestion Management Working Group –  June 15, 2026 Meeting Update</vt:lpstr>
      <vt:lpstr>CRR Long Term Auction Solution Time and Transaction Limits</vt:lpstr>
      <vt:lpstr>NPRR1338, Restructure Long-Term Sequence Auction to Six Monthly Optimizations </vt:lpstr>
      <vt:lpstr>DAM Point-to-Point (PTP) Fees</vt:lpstr>
      <vt:lpstr>Upcoming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Thomas, Shane SENA-STX/A/72</dc:creator>
  <cp:lastModifiedBy>Thomas, Shane SENA-STX/A/72</cp:lastModifiedBy>
  <cp:revision>2</cp:revision>
  <dcterms:created xsi:type="dcterms:W3CDTF">2026-06-30T19:41:58Z</dcterms:created>
  <dcterms:modified xsi:type="dcterms:W3CDTF">2026-07-01T20:24:54Z</dcterms:modified>
</cp:coreProperties>
</file>