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29"/>
  </p:notesMasterIdLst>
  <p:handoutMasterIdLst>
    <p:handoutMasterId r:id="rId30"/>
  </p:handoutMasterIdLst>
  <p:sldIdLst>
    <p:sldId id="543" r:id="rId6"/>
    <p:sldId id="2147478796" r:id="rId7"/>
    <p:sldId id="3021" r:id="rId8"/>
    <p:sldId id="547" r:id="rId9"/>
    <p:sldId id="2147478802" r:id="rId10"/>
    <p:sldId id="2147478800" r:id="rId11"/>
    <p:sldId id="2147478801" r:id="rId12"/>
    <p:sldId id="2147478803" r:id="rId13"/>
    <p:sldId id="2147478797" r:id="rId14"/>
    <p:sldId id="2147478810" r:id="rId15"/>
    <p:sldId id="2147478806" r:id="rId16"/>
    <p:sldId id="2147478811" r:id="rId17"/>
    <p:sldId id="2147478807" r:id="rId18"/>
    <p:sldId id="2147478808" r:id="rId19"/>
    <p:sldId id="2147478809" r:id="rId20"/>
    <p:sldId id="546" r:id="rId21"/>
    <p:sldId id="2147478805" r:id="rId22"/>
    <p:sldId id="273" r:id="rId23"/>
    <p:sldId id="2147478781" r:id="rId24"/>
    <p:sldId id="2147478784" r:id="rId25"/>
    <p:sldId id="2147478782" r:id="rId26"/>
    <p:sldId id="2147478794" r:id="rId27"/>
    <p:sldId id="2147478795"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543"/>
            <p14:sldId id="2147478796"/>
            <p14:sldId id="3021"/>
            <p14:sldId id="547"/>
            <p14:sldId id="2147478802"/>
            <p14:sldId id="2147478800"/>
            <p14:sldId id="2147478801"/>
            <p14:sldId id="2147478803"/>
            <p14:sldId id="2147478797"/>
            <p14:sldId id="2147478810"/>
            <p14:sldId id="2147478806"/>
            <p14:sldId id="2147478811"/>
            <p14:sldId id="2147478807"/>
            <p14:sldId id="2147478808"/>
            <p14:sldId id="2147478809"/>
            <p14:sldId id="546"/>
            <p14:sldId id="2147478805"/>
            <p14:sldId id="273"/>
            <p14:sldId id="2147478781"/>
            <p14:sldId id="2147478784"/>
            <p14:sldId id="2147478782"/>
            <p14:sldId id="2147478794"/>
            <p14:sldId id="214747879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71629-8DF8-985A-9BA3-A1FAD0C8660D}" name="Gross, Katherine" initials="KG" userId="S::Katherine.Gross@ercot.com::2e3d3c15-67b5-4801-aa12-b42921cd6e67" providerId="AD"/>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A1C"/>
    <a:srgbClr val="D8F2F6"/>
    <a:srgbClr val="005763"/>
    <a:srgbClr val="E6EBEF"/>
    <a:srgbClr val="747474"/>
    <a:srgbClr val="B1E5ED"/>
    <a:srgbClr val="E16823"/>
    <a:srgbClr val="9E170D"/>
    <a:srgbClr val="5B6770"/>
    <a:srgbClr val="789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BE3D3C-4412-4FDD-82A0-E5783EB6FB52}" v="18" dt="2026-06-26T19:02:39.3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2" d="100"/>
          <a:sy n="122" d="100"/>
        </p:scale>
        <p:origin x="138" y="336"/>
      </p:cViewPr>
      <p:guideLst>
        <p:guide orient="horz" pos="2160"/>
        <p:guide pos="3840"/>
      </p:guideLst>
    </p:cSldViewPr>
  </p:slideViewPr>
  <p:notesTextViewPr>
    <p:cViewPr>
      <p:scale>
        <a:sx n="1" d="1"/>
        <a:sy n="1" d="1"/>
      </p:scale>
      <p:origin x="0" y="0"/>
    </p:cViewPr>
  </p:notesTextViewPr>
  <p:sorterViewPr>
    <p:cViewPr>
      <p:scale>
        <a:sx n="100" d="100"/>
        <a:sy n="100" d="100"/>
      </p:scale>
      <p:origin x="0" y="-766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[Time Period Suspension JunSep25.xlsx]JunSep25_Alternate current!PivotTable1</c:name>
    <c:fmtId val="35"/>
  </c:pivotSource>
  <c:chart>
    <c:autoTitleDeleted val="1"/>
    <c:pivotFmts>
      <c:pivotFmt>
        <c:idx val="0"/>
        <c:marker>
          <c:symbol val="none"/>
        </c:marker>
        <c:dLbl>
          <c:idx val="0"/>
          <c:delete val="1"/>
          <c:extLst>
            <c:ext xmlns:c15="http://schemas.microsoft.com/office/drawing/2012/chart" uri="{CE6537A1-D6FC-4f65-9D91-7224C49458BB}"/>
          </c:extLst>
        </c:dLbl>
      </c:pivotFmt>
      <c:pivotFmt>
        <c:idx val="1"/>
        <c:marker>
          <c:symbol val="none"/>
        </c:marker>
        <c:dLbl>
          <c:idx val="0"/>
          <c:delete val="1"/>
          <c:extLst>
            <c:ext xmlns:c15="http://schemas.microsoft.com/office/drawing/2012/chart" uri="{CE6537A1-D6FC-4f65-9D91-7224C49458BB}"/>
          </c:extLst>
        </c:dLbl>
      </c:pivotFmt>
      <c:pivotFmt>
        <c:idx val="2"/>
        <c:marker>
          <c:symbol val="none"/>
        </c:marker>
        <c:dLbl>
          <c:idx val="0"/>
          <c:delete val="1"/>
          <c:extLst>
            <c:ext xmlns:c15="http://schemas.microsoft.com/office/drawing/2012/chart" uri="{CE6537A1-D6FC-4f65-9D91-7224C49458BB}"/>
          </c:extLst>
        </c:dLbl>
      </c:pivotFmt>
      <c:pivotFmt>
        <c:idx val="3"/>
        <c:marker>
          <c:symbol val="none"/>
        </c:marker>
        <c:dLbl>
          <c:idx val="0"/>
          <c:delete val="1"/>
          <c:extLst>
            <c:ext xmlns:c15="http://schemas.microsoft.com/office/drawing/2012/chart" uri="{CE6537A1-D6FC-4f65-9D91-7224C49458BB}"/>
          </c:extLst>
        </c:dLbl>
      </c:pivotFmt>
      <c:pivotFmt>
        <c:idx val="4"/>
        <c:marker>
          <c:symbol val="none"/>
        </c:marker>
        <c:dLbl>
          <c:idx val="0"/>
          <c:delete val="1"/>
          <c:extLst>
            <c:ext xmlns:c15="http://schemas.microsoft.com/office/drawing/2012/chart" uri="{CE6537A1-D6FC-4f65-9D91-7224C49458BB}"/>
          </c:extLst>
        </c:dLbl>
      </c:pivotFmt>
      <c:pivotFmt>
        <c:idx val="5"/>
        <c:marker>
          <c:symbol val="none"/>
        </c:marker>
        <c:dLbl>
          <c:idx val="0"/>
          <c:delete val="1"/>
          <c:extLst>
            <c:ext xmlns:c15="http://schemas.microsoft.com/office/drawing/2012/chart" uri="{CE6537A1-D6FC-4f65-9D91-7224C49458BB}"/>
          </c:extLst>
        </c:dLbl>
      </c:pivotFmt>
      <c:pivotFmt>
        <c:idx val="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2"/>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3"/>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4"/>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5"/>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1"/>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2"/>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3"/>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31677537808378181"/>
          <c:y val="1.8246827565934719E-2"/>
          <c:w val="0.65655292024937162"/>
          <c:h val="0.86407820247122158"/>
        </c:manualLayout>
      </c:layout>
      <c:barChart>
        <c:barDir val="bar"/>
        <c:grouping val="stacked"/>
        <c:varyColors val="0"/>
        <c:ser>
          <c:idx val="0"/>
          <c:order val="0"/>
          <c:tx>
            <c:strRef>
              <c:f>'JunSep25_Alternate current'!$B$4</c:f>
              <c:strCache>
                <c:ptCount val="1"/>
                <c:pt idx="0">
                  <c:v>Total</c:v>
                </c:pt>
              </c:strCache>
            </c:strRef>
          </c:tx>
          <c:invertIfNegative val="0"/>
          <c:dLbls>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'JunSep25_Alternate current'!$A$5:$A$13</c:f>
              <c:strCache>
                <c:ptCount val="9"/>
                <c:pt idx="0">
                  <c:v>Other (23)</c:v>
                </c:pt>
                <c:pt idx="1">
                  <c:v>Oil and Gas (19)* </c:v>
                </c:pt>
                <c:pt idx="2">
                  <c:v>Office Building (6)</c:v>
                </c:pt>
                <c:pt idx="3">
                  <c:v>Medical/Healthcare Facility (Non-Critical Load) (3)</c:v>
                </c:pt>
                <c:pt idx="4">
                  <c:v>Manufacturing/Processing (Steel) (8)</c:v>
                </c:pt>
                <c:pt idx="5">
                  <c:v>Manufacturing/Processing  (69) *</c:v>
                </c:pt>
                <c:pt idx="6">
                  <c:v>Distribution Center (9)</c:v>
                </c:pt>
                <c:pt idx="7">
                  <c:v>Data Center (Crypto Mining) (56)</c:v>
                </c:pt>
                <c:pt idx="8">
                  <c:v>Chemical Plant (4)</c:v>
                </c:pt>
              </c:strCache>
            </c:strRef>
          </c:cat>
          <c:val>
            <c:numRef>
              <c:f>'JunSep25_Alternate current'!$B$5:$B$13</c:f>
              <c:numCache>
                <c:formatCode>General</c:formatCode>
                <c:ptCount val="9"/>
                <c:pt idx="0">
                  <c:v>3</c:v>
                </c:pt>
                <c:pt idx="1">
                  <c:v>4</c:v>
                </c:pt>
                <c:pt idx="2">
                  <c:v>1</c:v>
                </c:pt>
                <c:pt idx="3">
                  <c:v>1</c:v>
                </c:pt>
                <c:pt idx="4">
                  <c:v>1</c:v>
                </c:pt>
                <c:pt idx="5">
                  <c:v>7</c:v>
                </c:pt>
                <c:pt idx="6">
                  <c:v>1</c:v>
                </c:pt>
                <c:pt idx="7">
                  <c:v>11</c:v>
                </c:pt>
                <c:pt idx="8">
                  <c:v>1</c:v>
                </c:pt>
              </c:numCache>
            </c:numRef>
          </c:val>
          <c:extLst>
            <c:ext xmlns:c16="http://schemas.microsoft.com/office/drawing/2014/chart" uri="{C3380CC4-5D6E-409C-BE32-E72D297353CC}">
              <c16:uniqueId val="{00000000-9E09-4E2A-90C9-6C673673AF06}"/>
            </c:ext>
          </c:extLst>
        </c:ser>
        <c:dLbls>
          <c:showLegendKey val="0"/>
          <c:showVal val="0"/>
          <c:showCatName val="0"/>
          <c:showSerName val="0"/>
          <c:showPercent val="0"/>
          <c:showBubbleSize val="0"/>
        </c:dLbls>
        <c:gapWidth val="20"/>
        <c:overlap val="100"/>
        <c:axId val="9583249"/>
        <c:axId val="52973371"/>
        <c:extLst/>
      </c:barChart>
      <c:catAx>
        <c:axId val="9583249"/>
        <c:scaling>
          <c:orientation val="minMax"/>
        </c:scaling>
        <c:delete val="0"/>
        <c:axPos val="l"/>
        <c:title>
          <c:tx>
            <c:rich>
              <a:bodyPr/>
              <a:lstStyle/>
              <a:p>
                <a:pPr>
                  <a:defRPr sz="1400"/>
                </a:pPr>
                <a:r>
                  <a:rPr lang="en-US" sz="1400"/>
                  <a:t>Number</a:t>
                </a:r>
                <a:r>
                  <a:rPr lang="en-US" sz="1400" baseline="0"/>
                  <a:t> and Type of Load Description</a:t>
                </a:r>
                <a:endParaRPr lang="en-US" sz="1400"/>
              </a:p>
            </c:rich>
          </c:tx>
          <c:layout>
            <c:manualLayout>
              <c:xMode val="edge"/>
              <c:yMode val="edge"/>
              <c:x val="1.0582545288258253E-2"/>
              <c:y val="0.22646976637056535"/>
            </c:manualLayout>
          </c:layout>
          <c:overlay val="0"/>
        </c:title>
        <c:numFmt formatCode="0" sourceLinked="0"/>
        <c:majorTickMark val="none"/>
        <c:minorTickMark val="none"/>
        <c:tickLblPos val="nextTo"/>
        <c:spPr>
          <a:ln w="9360">
            <a:solidFill>
              <a:srgbClr val="878787"/>
            </a:solidFill>
            <a:round/>
          </a:ln>
        </c:spPr>
        <c:txPr>
          <a:bodyPr/>
          <a:lstStyle/>
          <a:p>
            <a:pPr>
              <a:defRPr sz="1100" b="0" strike="noStrike" spc="-1">
                <a:solidFill>
                  <a:srgbClr val="000000"/>
                </a:solidFill>
                <a:latin typeface="Calibri"/>
              </a:defRPr>
            </a:pPr>
            <a:endParaRPr lang="en-US"/>
          </a:p>
        </c:txPr>
        <c:crossAx val="52973371"/>
        <c:crosses val="autoZero"/>
        <c:auto val="1"/>
        <c:lblAlgn val="ctr"/>
        <c:lblOffset val="100"/>
        <c:noMultiLvlLbl val="0"/>
      </c:catAx>
      <c:valAx>
        <c:axId val="52973371"/>
        <c:scaling>
          <c:orientation val="minMax"/>
          <c:max val="10"/>
        </c:scaling>
        <c:delete val="0"/>
        <c:axPos val="b"/>
        <c:majorGridlines>
          <c:spPr>
            <a:ln w="9360">
              <a:solidFill>
                <a:srgbClr val="878787"/>
              </a:solidFill>
              <a:round/>
            </a:ln>
          </c:spPr>
        </c:majorGridlines>
        <c:title>
          <c:tx>
            <c:rich>
              <a:bodyPr/>
              <a:lstStyle/>
              <a:p>
                <a:pPr>
                  <a:defRPr/>
                </a:pPr>
                <a:r>
                  <a:rPr lang="en-US"/>
                  <a:t>Number of Failures</a:t>
                </a:r>
              </a:p>
            </c:rich>
          </c:tx>
          <c:overlay val="0"/>
        </c:title>
        <c:numFmt formatCode="General" sourceLinked="1"/>
        <c:majorTickMark val="none"/>
        <c:minorTickMark val="none"/>
        <c:tickLblPos val="nextTo"/>
        <c:spPr>
          <a:ln w="9360">
            <a:solidFill>
              <a:srgbClr val="878787"/>
            </a:solidFill>
            <a:round/>
          </a:ln>
        </c:spPr>
        <c:txPr>
          <a:bodyPr/>
          <a:lstStyle/>
          <a:p>
            <a:pPr>
              <a:defRPr sz="1400" b="0" strike="noStrike" spc="-1">
                <a:solidFill>
                  <a:srgbClr val="000000"/>
                </a:solidFill>
                <a:latin typeface="Calibri"/>
              </a:defRPr>
            </a:pPr>
            <a:endParaRPr lang="en-US"/>
          </a:p>
        </c:txPr>
        <c:crossAx val="9583249"/>
        <c:crosses val="autoZero"/>
        <c:crossBetween val="between"/>
      </c:valAx>
      <c:spPr>
        <a:noFill/>
        <a:ln w="25400">
          <a:noFill/>
        </a:ln>
      </c:spPr>
    </c:plotArea>
    <c:plotVisOnly val="1"/>
    <c:dispBlanksAs val="gap"/>
    <c:showDLblsOverMax val="1"/>
  </c:chart>
  <c:spPr>
    <a:solidFill>
      <a:srgbClr val="FFFFFF"/>
    </a:solidFill>
    <a:ln w="9360">
      <a:noFill/>
      <a:round/>
    </a:ln>
  </c:spPr>
  <c:externalData r:id="rId2">
    <c:autoUpdate val="0"/>
  </c:externalData>
  <c:userShapes r:id="rId3"/>
  <c:extLst>
    <c:ext xmlns:c14="http://schemas.microsoft.com/office/drawing/2007/8/2/chart" uri="{781A3756-C4B2-4CAC-9D66-4F8BD8637D16}">
      <c14:pivotOptions>
        <c14:dropZoneFilter val="1"/>
        <c14:dropZoneCategories val="1"/>
        <c14:dropZoneData val="1"/>
      </c14:pivotOptions>
    </c:ext>
  </c:extLst>
</c:chartSpace>
</file>

<file path=ppt/drawings/drawing1.xml><?xml version="1.0" encoding="utf-8"?>
<c:userShapes xmlns:c="http://schemas.openxmlformats.org/drawingml/2006/chart">
  <cdr:relSizeAnchor xmlns:cdr="http://schemas.openxmlformats.org/drawingml/2006/chartDrawing">
    <cdr:from>
      <cdr:x>0.74229</cdr:x>
      <cdr:y>0.47905</cdr:y>
    </cdr:from>
    <cdr:to>
      <cdr:x>0.96349</cdr:x>
      <cdr:y>0.80289</cdr:y>
    </cdr:to>
    <cdr:sp macro="" textlink="">
      <cdr:nvSpPr>
        <cdr:cNvPr id="2" name="TextBox 1">
          <a:extLst xmlns:a="http://schemas.openxmlformats.org/drawingml/2006/main">
            <a:ext uri="{FF2B5EF4-FFF2-40B4-BE49-F238E27FC236}">
              <a16:creationId xmlns:a16="http://schemas.microsoft.com/office/drawing/2014/main" id="{3A9D4CA9-F769-E3B0-D271-3410814039A9}"/>
            </a:ext>
          </a:extLst>
        </cdr:cNvPr>
        <cdr:cNvSpPr txBox="1"/>
      </cdr:nvSpPr>
      <cdr:spPr>
        <a:xfrm xmlns:a="http://schemas.openxmlformats.org/drawingml/2006/main">
          <a:off x="8398041" y="2339283"/>
          <a:ext cx="2502536" cy="1581340"/>
        </a:xfrm>
        <a:prstGeom xmlns:a="http://schemas.openxmlformats.org/drawingml/2006/main" prst="rect">
          <a:avLst/>
        </a:prstGeom>
        <a:solidFill xmlns:a="http://schemas.openxmlformats.org/drawingml/2006/main">
          <a:schemeClr val="bg1">
            <a:lumMod val="9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kern="1200" dirty="0"/>
            <a:t>Manufacturing/Processing*</a:t>
          </a:r>
        </a:p>
        <a:p xmlns:a="http://schemas.openxmlformats.org/drawingml/2006/main">
          <a:r>
            <a:rPr lang="en-US" sz="1100" kern="1200" dirty="0"/>
            <a:t>-Concrete</a:t>
          </a:r>
        </a:p>
        <a:p xmlns:a="http://schemas.openxmlformats.org/drawingml/2006/main">
          <a:r>
            <a:rPr lang="en-US" sz="1100" kern="1200" dirty="0"/>
            <a:t>-Other</a:t>
          </a:r>
        </a:p>
        <a:p xmlns:a="http://schemas.openxmlformats.org/drawingml/2006/main">
          <a:r>
            <a:rPr lang="en-US" sz="1100" b="1" kern="1200" dirty="0"/>
            <a:t>Oil and Gas*</a:t>
          </a:r>
        </a:p>
        <a:p xmlns:a="http://schemas.openxmlformats.org/drawingml/2006/main">
          <a:r>
            <a:rPr lang="en-US" sz="1100" kern="1200" dirty="0"/>
            <a:t>-Extraction (Non-Critical</a:t>
          </a:r>
          <a:r>
            <a:rPr lang="en-US" sz="1100" kern="1200" baseline="0" dirty="0"/>
            <a:t> Load)</a:t>
          </a:r>
        </a:p>
        <a:p xmlns:a="http://schemas.openxmlformats.org/drawingml/2006/main">
          <a:r>
            <a:rPr lang="en-US" sz="1100" kern="1200" baseline="0" dirty="0"/>
            <a:t>-Midstream Processing (Non-Critical Load)</a:t>
          </a:r>
        </a:p>
        <a:p xmlns:a="http://schemas.openxmlformats.org/drawingml/2006/main">
          <a:r>
            <a:rPr lang="en-US" sz="1100" kern="1200" baseline="0" dirty="0"/>
            <a:t>-Refinery (Non-Critical Load)</a:t>
          </a:r>
        </a:p>
        <a:p xmlns:a="http://schemas.openxmlformats.org/drawingml/2006/main">
          <a:r>
            <a:rPr lang="en-US" sz="1100" kern="1200" baseline="0" dirty="0"/>
            <a:t>-Transmission (Non-Critical Load)</a:t>
          </a:r>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cdr:txBody>
    </cdr:sp>
  </cdr:relSizeAnchor>
  <cdr:relSizeAnchor xmlns:cdr="http://schemas.openxmlformats.org/drawingml/2006/chartDrawing">
    <cdr:from>
      <cdr:x>0.92363</cdr:x>
      <cdr:y>0.20363</cdr:y>
    </cdr:from>
    <cdr:to>
      <cdr:x>0.98875</cdr:x>
      <cdr:y>0.56904</cdr:y>
    </cdr:to>
    <cdr:sp macro="" textlink="">
      <cdr:nvSpPr>
        <cdr:cNvPr id="3" name="TextBox 1">
          <a:extLst xmlns:a="http://schemas.openxmlformats.org/drawingml/2006/main">
            <a:ext uri="{FF2B5EF4-FFF2-40B4-BE49-F238E27FC236}">
              <a16:creationId xmlns:a16="http://schemas.microsoft.com/office/drawing/2014/main" id="{BF66AFC7-A651-EB58-190C-453950699D91}"/>
            </a:ext>
          </a:extLst>
        </cdr:cNvPr>
        <cdr:cNvSpPr txBox="1"/>
      </cdr:nvSpPr>
      <cdr:spPr>
        <a:xfrm xmlns:a="http://schemas.openxmlformats.org/drawingml/2006/main">
          <a:off x="9728200" y="1236134"/>
          <a:ext cx="685800" cy="22182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0.89181</cdr:x>
      <cdr:y>0.20502</cdr:y>
    </cdr:from>
    <cdr:to>
      <cdr:x>0.98532</cdr:x>
      <cdr:y>0.56346</cdr:y>
    </cdr:to>
    <cdr:sp macro="" textlink="">
      <cdr:nvSpPr>
        <cdr:cNvPr id="4" name="TextBox 2">
          <a:extLst xmlns:a="http://schemas.openxmlformats.org/drawingml/2006/main">
            <a:ext uri="{FF2B5EF4-FFF2-40B4-BE49-F238E27FC236}">
              <a16:creationId xmlns:a16="http://schemas.microsoft.com/office/drawing/2014/main" id="{C577E79A-AC73-5B05-C075-E3AD10578055}"/>
            </a:ext>
          </a:extLst>
        </cdr:cNvPr>
        <cdr:cNvSpPr txBox="1"/>
      </cdr:nvSpPr>
      <cdr:spPr>
        <a:xfrm xmlns:a="http://schemas.openxmlformats.org/drawingml/2006/main">
          <a:off x="9770533" y="1244601"/>
          <a:ext cx="1024467" cy="2175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0.00865</cdr:x>
      <cdr:y>0.04258</cdr:y>
    </cdr:from>
    <cdr:to>
      <cdr:x>0.14675</cdr:x>
      <cdr:y>0.09655</cdr:y>
    </cdr:to>
    <cdr:sp macro="" textlink="">
      <cdr:nvSpPr>
        <cdr:cNvPr id="5" name="TextBox 8">
          <a:extLst xmlns:a="http://schemas.openxmlformats.org/drawingml/2006/main">
            <a:ext uri="{FF2B5EF4-FFF2-40B4-BE49-F238E27FC236}">
              <a16:creationId xmlns:a16="http://schemas.microsoft.com/office/drawing/2014/main" id="{DB5A115E-3D5F-A09B-DF2C-840E6DDB08FA}"/>
            </a:ext>
          </a:extLst>
        </cdr:cNvPr>
        <cdr:cNvSpPr txBox="1"/>
      </cdr:nvSpPr>
      <cdr:spPr>
        <a:xfrm xmlns:a="http://schemas.openxmlformats.org/drawingml/2006/main">
          <a:off x="98926" y="218489"/>
          <a:ext cx="1580147" cy="276999"/>
        </a:xfrm>
        <a:prstGeom xmlns:a="http://schemas.openxmlformats.org/drawingml/2006/main" prst="rect">
          <a:avLst/>
        </a:prstGeom>
        <a:solidFill xmlns:a="http://schemas.openxmlformats.org/drawingml/2006/main">
          <a:srgbClr val="B1E5ED"/>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dirty="0"/>
            <a:t>Alternate Baseline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6/26/2026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6/26/2026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7F87E-F526-08F0-9EF8-B86B333692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197B2-FC33-D59F-E4B1-188CA80BC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A7E026-1C40-FADA-4939-551B34429D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93C466-DC9E-7262-09EC-70AB1F5CA4E3}"/>
              </a:ext>
            </a:extLst>
          </p:cNvPr>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45039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01880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575419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8.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sv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26,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June 26,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June 26,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26,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26,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26, 2026</a:t>
            </a:fld>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26,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1389803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26,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26,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June 26,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June 26,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26,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26,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June 26,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June 26,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8.svg"/><Relationship Id="rId4" Type="http://schemas.openxmlformats.org/officeDocument/2006/relationships/image" Target="../media/image7.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June 26,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8"/>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 id="2147483773" r:id="rId16"/>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p:txBody>
          <a:bodyPr/>
          <a:lstStyle/>
          <a:p>
            <a:r>
              <a:rPr lang="en-US" sz="2800" dirty="0">
                <a:solidFill>
                  <a:schemeClr val="tx2"/>
                </a:solidFill>
              </a:rPr>
              <a:t>NPRR1337, ERS Enhancements</a:t>
            </a:r>
            <a:br>
              <a:rPr lang="en-US" dirty="0">
                <a:solidFill>
                  <a:schemeClr val="tx2"/>
                </a:solidFill>
              </a:rPr>
            </a:br>
            <a:br>
              <a:rPr lang="en-US" i="1" dirty="0">
                <a:solidFill>
                  <a:schemeClr val="tx2"/>
                </a:solidFill>
              </a:rPr>
            </a:br>
            <a:br>
              <a:rPr lang="en-US" i="1" dirty="0">
                <a:solidFill>
                  <a:schemeClr val="tx2"/>
                </a:solidFill>
              </a:rPr>
            </a:br>
            <a:br>
              <a:rPr lang="en-US" i="1" dirty="0">
                <a:solidFill>
                  <a:schemeClr val="tx2"/>
                </a:solidFill>
              </a:rPr>
            </a:br>
            <a:r>
              <a:rPr lang="en-US" i="1" dirty="0">
                <a:solidFill>
                  <a:schemeClr val="tx2"/>
                </a:solidFill>
              </a:rPr>
              <a:t>ERCOT</a:t>
            </a:r>
            <a:br>
              <a:rPr lang="en-US" b="0" dirty="0"/>
            </a:br>
            <a:endParaRPr lang="en-US" dirty="0"/>
          </a:p>
        </p:txBody>
      </p:sp>
      <p:sp>
        <p:nvSpPr>
          <p:cNvPr id="5" name="Content Placeholder 4">
            <a:extLst>
              <a:ext uri="{FF2B5EF4-FFF2-40B4-BE49-F238E27FC236}">
                <a16:creationId xmlns:a16="http://schemas.microsoft.com/office/drawing/2014/main" id="{5AAD2078-6202-33D3-A625-5F377F5041A4}"/>
              </a:ext>
            </a:extLst>
          </p:cNvPr>
          <p:cNvSpPr>
            <a:spLocks noGrp="1"/>
          </p:cNvSpPr>
          <p:nvPr>
            <p:ph sz="quarter" idx="16"/>
          </p:nvPr>
        </p:nvSpPr>
        <p:spPr>
          <a:xfrm>
            <a:off x="6427365" y="826475"/>
            <a:ext cx="5201213" cy="3620479"/>
          </a:xfrm>
        </p:spPr>
        <p:txBody>
          <a:bodyPr/>
          <a:lstStyle/>
          <a:p>
            <a:r>
              <a:rPr lang="en-US" dirty="0"/>
              <a:t>Outline:</a:t>
            </a:r>
          </a:p>
          <a:p>
            <a:pPr marL="973137" lvl="1" indent="-342900">
              <a:buFont typeface="+mj-lt"/>
              <a:buAutoNum type="alphaUcPeriod"/>
            </a:pPr>
            <a:r>
              <a:rPr lang="en-US" sz="1600" dirty="0"/>
              <a:t>Purpose of NPRR1337</a:t>
            </a:r>
          </a:p>
          <a:p>
            <a:pPr marL="973137" lvl="1" indent="-342900">
              <a:buFont typeface="+mj-lt"/>
              <a:buAutoNum type="alphaUcPeriod"/>
            </a:pPr>
            <a:r>
              <a:rPr lang="en-US" sz="1600" dirty="0"/>
              <a:t>NPRR1337 Comments to File</a:t>
            </a:r>
          </a:p>
          <a:p>
            <a:pPr marL="973137" lvl="1" indent="-342900">
              <a:buFont typeface="+mj-lt"/>
              <a:buAutoNum type="alphaUcPeriod"/>
            </a:pPr>
            <a:r>
              <a:rPr lang="en-US" sz="1600" dirty="0"/>
              <a:t>Alternate Baseline Test and Resource Impacts</a:t>
            </a:r>
          </a:p>
          <a:p>
            <a:pPr marL="973137" lvl="1" indent="-342900">
              <a:buFont typeface="+mj-lt"/>
              <a:buAutoNum type="alphaUcPeriod"/>
            </a:pPr>
            <a:r>
              <a:rPr lang="en-US" sz="1600" dirty="0"/>
              <a:t>ERS Resource Availability Impacts - </a:t>
            </a:r>
            <a:r>
              <a:rPr lang="en-US" sz="1600" dirty="0" err="1"/>
              <a:t>Backcast</a:t>
            </a:r>
            <a:r>
              <a:rPr lang="en-US" sz="1600" dirty="0"/>
              <a:t> using JunSep2025 ERS Resources </a:t>
            </a:r>
          </a:p>
          <a:p>
            <a:pPr marL="973137" lvl="1" indent="-342900">
              <a:buFont typeface="+mj-lt"/>
              <a:buAutoNum type="alphaUcPeriod"/>
            </a:pPr>
            <a:r>
              <a:rPr lang="en-US" sz="1600" dirty="0"/>
              <a:t>Draft of Revises Suspensions and Reinstatement Document</a:t>
            </a:r>
          </a:p>
          <a:p>
            <a:pPr marL="973137" lvl="1" indent="-342900">
              <a:buFont typeface="+mj-lt"/>
              <a:buAutoNum type="alphaUcPeriod"/>
            </a:pPr>
            <a:endParaRPr lang="en-US" sz="1600" dirty="0"/>
          </a:p>
          <a:p>
            <a:pPr marL="973137" lvl="1" indent="-342900">
              <a:buFont typeface="+mj-lt"/>
              <a:buAutoNum type="alphaUcPeriod"/>
            </a:pPr>
            <a:endParaRPr lang="en-US" sz="1600" dirty="0"/>
          </a:p>
          <a:p>
            <a:pPr marL="973137" lvl="1" indent="-342900">
              <a:buFont typeface="+mj-lt"/>
              <a:buAutoNum type="alphaUcPeriod"/>
            </a:pPr>
            <a:endParaRPr lang="en-US" b="0" dirty="0"/>
          </a:p>
          <a:p>
            <a:pPr marL="973137" lvl="1" indent="-342900">
              <a:buFont typeface="+mj-lt"/>
              <a:buAutoNum type="alphaUcPeriod"/>
            </a:pPr>
            <a:endParaRPr lang="en-US" b="0" dirty="0"/>
          </a:p>
          <a:p>
            <a:endParaRPr lang="en-US" dirty="0"/>
          </a:p>
          <a:p>
            <a:endParaRPr lang="en-US" dirty="0"/>
          </a:p>
          <a:p>
            <a:endParaRPr lang="en-US" dirty="0"/>
          </a:p>
        </p:txBody>
      </p:sp>
    </p:spTree>
    <p:extLst>
      <p:ext uri="{BB962C8B-B14F-4D97-AF65-F5344CB8AC3E}">
        <p14:creationId xmlns:p14="http://schemas.microsoft.com/office/powerpoint/2010/main" val="671039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527CE2-BC04-29FA-DDB0-CC9C58227903}"/>
              </a:ext>
            </a:extLst>
          </p:cNvPr>
          <p:cNvSpPr>
            <a:spLocks noGrp="1"/>
          </p:cNvSpPr>
          <p:nvPr>
            <p:ph type="sldNum" sz="quarter" idx="12"/>
          </p:nvPr>
        </p:nvSpPr>
        <p:spPr/>
        <p:txBody>
          <a:bodyPr/>
          <a:lstStyle/>
          <a:p>
            <a:fld id="{BCDE79FB-97BA-492B-8D57-F1373F9ADA95}" type="slidenum">
              <a:rPr lang="en-US" smtClean="0"/>
              <a:t>10</a:t>
            </a:fld>
            <a:endParaRPr lang="en-US" dirty="0"/>
          </a:p>
        </p:txBody>
      </p:sp>
      <p:sp>
        <p:nvSpPr>
          <p:cNvPr id="5" name="TextBox 4">
            <a:extLst>
              <a:ext uri="{FF2B5EF4-FFF2-40B4-BE49-F238E27FC236}">
                <a16:creationId xmlns:a16="http://schemas.microsoft.com/office/drawing/2014/main" id="{59C6128F-60CD-6C57-1F96-8B5481E2F109}"/>
              </a:ext>
            </a:extLst>
          </p:cNvPr>
          <p:cNvSpPr txBox="1"/>
          <p:nvPr/>
        </p:nvSpPr>
        <p:spPr>
          <a:xfrm>
            <a:off x="2822331" y="2598003"/>
            <a:ext cx="6812891" cy="830997"/>
          </a:xfrm>
          <a:prstGeom prst="rect">
            <a:avLst/>
          </a:prstGeom>
          <a:noFill/>
        </p:spPr>
        <p:txBody>
          <a:bodyPr wrap="none" rtlCol="0">
            <a:spAutoFit/>
          </a:bodyPr>
          <a:lstStyle/>
          <a:p>
            <a:r>
              <a:rPr lang="en-US" sz="4800" dirty="0"/>
              <a:t>ERS Availability Impacts</a:t>
            </a:r>
          </a:p>
        </p:txBody>
      </p:sp>
    </p:spTree>
    <p:extLst>
      <p:ext uri="{BB962C8B-B14F-4D97-AF65-F5344CB8AC3E}">
        <p14:creationId xmlns:p14="http://schemas.microsoft.com/office/powerpoint/2010/main" val="940802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CBA4-51FF-534E-C9E0-9312A38F2D1C}"/>
              </a:ext>
            </a:extLst>
          </p:cNvPr>
          <p:cNvSpPr>
            <a:spLocks noGrp="1"/>
          </p:cNvSpPr>
          <p:nvPr>
            <p:ph type="title"/>
          </p:nvPr>
        </p:nvSpPr>
        <p:spPr>
          <a:xfrm>
            <a:off x="1257300" y="457200"/>
            <a:ext cx="10401300" cy="609600"/>
          </a:xfrm>
        </p:spPr>
        <p:txBody>
          <a:bodyPr>
            <a:normAutofit fontScale="90000"/>
          </a:bodyPr>
          <a:lstStyle/>
          <a:p>
            <a:r>
              <a:rPr lang="en-US" dirty="0"/>
              <a:t>QSE Portfolio Level Availability Example : Analysis Assumptions</a:t>
            </a:r>
            <a:br>
              <a:rPr lang="en-US" dirty="0"/>
            </a:br>
            <a:endParaRPr lang="en-US" dirty="0"/>
          </a:p>
        </p:txBody>
      </p:sp>
      <p:sp>
        <p:nvSpPr>
          <p:cNvPr id="3" name="Slide Number Placeholder 2">
            <a:extLst>
              <a:ext uri="{FF2B5EF4-FFF2-40B4-BE49-F238E27FC236}">
                <a16:creationId xmlns:a16="http://schemas.microsoft.com/office/drawing/2014/main" id="{0299EA14-BEC9-4BA5-CEE5-4DC46A30866E}"/>
              </a:ext>
            </a:extLst>
          </p:cNvPr>
          <p:cNvSpPr>
            <a:spLocks noGrp="1"/>
          </p:cNvSpPr>
          <p:nvPr>
            <p:ph type="sldNum" sz="quarter" idx="12"/>
          </p:nvPr>
        </p:nvSpPr>
        <p:spPr/>
        <p:txBody>
          <a:bodyPr/>
          <a:lstStyle/>
          <a:p>
            <a:fld id="{BCDE79FB-97BA-492B-8D57-F1373F9ADA95}" type="slidenum">
              <a:rPr lang="en-US" smtClean="0"/>
              <a:t>11</a:t>
            </a:fld>
            <a:endParaRPr lang="en-US"/>
          </a:p>
        </p:txBody>
      </p:sp>
      <p:sp>
        <p:nvSpPr>
          <p:cNvPr id="4" name="TextBox 3">
            <a:extLst>
              <a:ext uri="{FF2B5EF4-FFF2-40B4-BE49-F238E27FC236}">
                <a16:creationId xmlns:a16="http://schemas.microsoft.com/office/drawing/2014/main" id="{FE9DF75F-827A-A7CF-B5D2-834397E5C3FD}"/>
              </a:ext>
            </a:extLst>
          </p:cNvPr>
          <p:cNvSpPr txBox="1"/>
          <p:nvPr/>
        </p:nvSpPr>
        <p:spPr>
          <a:xfrm>
            <a:off x="990600" y="1634067"/>
            <a:ext cx="10668000" cy="2031325"/>
          </a:xfrm>
          <a:prstGeom prst="rect">
            <a:avLst/>
          </a:prstGeom>
          <a:noFill/>
        </p:spPr>
        <p:txBody>
          <a:bodyPr wrap="square" rtlCol="0">
            <a:spAutoFit/>
          </a:bodyPr>
          <a:lstStyle/>
          <a:p>
            <a:r>
              <a:rPr lang="en-US" b="1" dirty="0">
                <a:solidFill>
                  <a:srgbClr val="1F1F1F"/>
                </a:solidFill>
                <a:latin typeface="Calibri" pitchFamily="34" charset="0"/>
                <a:ea typeface="Calibri" pitchFamily="34" charset="-122"/>
                <a:cs typeface="Calibri" pitchFamily="34" charset="-120"/>
              </a:rPr>
              <a:t>Data Source:</a:t>
            </a:r>
            <a:r>
              <a:rPr lang="en-US" dirty="0">
                <a:solidFill>
                  <a:srgbClr val="333333"/>
                </a:solidFill>
                <a:latin typeface="Calibri" pitchFamily="34" charset="0"/>
                <a:ea typeface="Calibri" pitchFamily="34" charset="-122"/>
                <a:cs typeface="Calibri" pitchFamily="34" charset="-120"/>
              </a:rPr>
              <a:t>  All example slides are performed on data from the JunSep25 SCT.</a:t>
            </a:r>
          </a:p>
          <a:p>
            <a:endParaRPr lang="en-US" dirty="0">
              <a:solidFill>
                <a:srgbClr val="333333"/>
              </a:solidFill>
              <a:latin typeface="Calibri" pitchFamily="34" charset="0"/>
              <a:ea typeface="Calibri" pitchFamily="34" charset="-122"/>
              <a:cs typeface="Calibri" pitchFamily="34" charset="-120"/>
            </a:endParaRPr>
          </a:p>
          <a:p>
            <a:r>
              <a:rPr lang="en-US" b="1" dirty="0">
                <a:solidFill>
                  <a:srgbClr val="1F1F1F"/>
                </a:solidFill>
                <a:latin typeface="Calibri" pitchFamily="34" charset="0"/>
                <a:ea typeface="Calibri" pitchFamily="34" charset="-122"/>
                <a:cs typeface="Calibri" pitchFamily="34" charset="-120"/>
              </a:rPr>
              <a:t>Load Resource Baseline:</a:t>
            </a:r>
            <a:r>
              <a:rPr lang="en-US" dirty="0">
                <a:solidFill>
                  <a:srgbClr val="333333"/>
                </a:solidFill>
                <a:latin typeface="Calibri" pitchFamily="34" charset="0"/>
                <a:ea typeface="Calibri" pitchFamily="34" charset="-122"/>
                <a:cs typeface="Calibri" pitchFamily="34" charset="-120"/>
              </a:rPr>
              <a:t>  All load resources are assumed to be on a default baseline. (Individual Resource ABT results not available to use in this analysis).</a:t>
            </a:r>
          </a:p>
          <a:p>
            <a:endParaRPr lang="en-US" dirty="0">
              <a:solidFill>
                <a:srgbClr val="333333"/>
              </a:solidFill>
              <a:latin typeface="Calibri" pitchFamily="34" charset="0"/>
              <a:ea typeface="Calibri" pitchFamily="34" charset="-122"/>
              <a:cs typeface="Calibri" pitchFamily="34" charset="-120"/>
            </a:endParaRPr>
          </a:p>
          <a:p>
            <a:r>
              <a:rPr lang="en-US" b="1" dirty="0">
                <a:solidFill>
                  <a:srgbClr val="1F1F1F"/>
                </a:solidFill>
                <a:latin typeface="Calibri" pitchFamily="34" charset="0"/>
                <a:ea typeface="Calibri" pitchFamily="34" charset="-122"/>
                <a:cs typeface="Calibri" pitchFamily="34" charset="-120"/>
              </a:rPr>
              <a:t>QSE Pass Criteria:</a:t>
            </a:r>
            <a:r>
              <a:rPr lang="en-US" dirty="0">
                <a:solidFill>
                  <a:srgbClr val="333333"/>
                </a:solidFill>
                <a:latin typeface="Calibri" pitchFamily="34" charset="0"/>
                <a:ea typeface="Calibri" pitchFamily="34" charset="-122"/>
                <a:cs typeface="Calibri" pitchFamily="34" charset="-120"/>
              </a:rPr>
              <a:t>  QSE-level Availability Requirement ≥ 0.80.</a:t>
            </a:r>
            <a:endParaRPr lang="en-US" dirty="0"/>
          </a:p>
          <a:p>
            <a:endParaRPr lang="en-US" dirty="0"/>
          </a:p>
        </p:txBody>
      </p:sp>
      <p:sp>
        <p:nvSpPr>
          <p:cNvPr id="6" name="TextBox 5">
            <a:extLst>
              <a:ext uri="{FF2B5EF4-FFF2-40B4-BE49-F238E27FC236}">
                <a16:creationId xmlns:a16="http://schemas.microsoft.com/office/drawing/2014/main" id="{B1DFDFDA-89B7-7146-1744-B667030CF778}"/>
              </a:ext>
            </a:extLst>
          </p:cNvPr>
          <p:cNvSpPr txBox="1"/>
          <p:nvPr/>
        </p:nvSpPr>
        <p:spPr>
          <a:xfrm>
            <a:off x="1380066" y="4978400"/>
            <a:ext cx="8619067" cy="307777"/>
          </a:xfrm>
          <a:prstGeom prst="rect">
            <a:avLst/>
          </a:prstGeom>
          <a:noFill/>
        </p:spPr>
        <p:txBody>
          <a:bodyPr wrap="square" rtlCol="0">
            <a:spAutoFit/>
          </a:bodyPr>
          <a:lstStyle/>
          <a:p>
            <a:r>
              <a:rPr lang="en-US" sz="1400" dirty="0"/>
              <a:t>Note: Data is presented by Risk Level and Time Period</a:t>
            </a:r>
          </a:p>
        </p:txBody>
      </p:sp>
    </p:spTree>
    <p:extLst>
      <p:ext uri="{BB962C8B-B14F-4D97-AF65-F5344CB8AC3E}">
        <p14:creationId xmlns:p14="http://schemas.microsoft.com/office/powerpoint/2010/main" val="2954903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4C500-4668-1E1F-069C-7CC47CEDE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724D4-1FC3-A458-179C-3EE660D043EA}"/>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Risk Level – Low</a:t>
            </a:r>
          </a:p>
        </p:txBody>
      </p:sp>
      <p:sp>
        <p:nvSpPr>
          <p:cNvPr id="5" name="Slide Number Placeholder 4">
            <a:extLst>
              <a:ext uri="{FF2B5EF4-FFF2-40B4-BE49-F238E27FC236}">
                <a16:creationId xmlns:a16="http://schemas.microsoft.com/office/drawing/2014/main" id="{435D7492-641B-700F-DD56-A02CAF004FF1}"/>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12</a:t>
            </a:fld>
            <a:endParaRPr kumimoji="0" lang="en-US" b="1" i="0" u="none" strike="noStrike" kern="1200" cap="none" spc="0" normalizeH="0" baseline="0" noProof="0">
              <a:ln>
                <a:noFill/>
              </a:ln>
              <a:effectLst/>
              <a:uLnTx/>
              <a:uFillTx/>
            </a:endParaRPr>
          </a:p>
        </p:txBody>
      </p:sp>
      <p:pic>
        <p:nvPicPr>
          <p:cNvPr id="7" name="Picture 6">
            <a:extLst>
              <a:ext uri="{FF2B5EF4-FFF2-40B4-BE49-F238E27FC236}">
                <a16:creationId xmlns:a16="http://schemas.microsoft.com/office/drawing/2014/main" id="{3A0020AE-04E8-2CBD-2DE6-CFEA87B92251}"/>
              </a:ext>
            </a:extLst>
          </p:cNvPr>
          <p:cNvPicPr>
            <a:picLocks noChangeAspect="1"/>
          </p:cNvPicPr>
          <p:nvPr/>
        </p:nvPicPr>
        <p:blipFill>
          <a:blip r:embed="rId2"/>
          <a:stretch>
            <a:fillRect/>
          </a:stretch>
        </p:blipFill>
        <p:spPr>
          <a:xfrm>
            <a:off x="895350" y="1623649"/>
            <a:ext cx="10401300" cy="2120726"/>
          </a:xfrm>
          <a:prstGeom prst="rect">
            <a:avLst/>
          </a:prstGeom>
          <a:noFill/>
        </p:spPr>
      </p:pic>
    </p:spTree>
    <p:extLst>
      <p:ext uri="{BB962C8B-B14F-4D97-AF65-F5344CB8AC3E}">
        <p14:creationId xmlns:p14="http://schemas.microsoft.com/office/powerpoint/2010/main" val="536673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04396-CF37-8461-B7A0-C42EC5C7F1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1555C-610D-5ED1-DB28-726456B6133E}"/>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 Risk Level – Medium</a:t>
            </a:r>
          </a:p>
        </p:txBody>
      </p:sp>
      <p:sp>
        <p:nvSpPr>
          <p:cNvPr id="5" name="Slide Number Placeholder 4">
            <a:extLst>
              <a:ext uri="{FF2B5EF4-FFF2-40B4-BE49-F238E27FC236}">
                <a16:creationId xmlns:a16="http://schemas.microsoft.com/office/drawing/2014/main" id="{0EE340ED-7EEF-87A2-6171-6978C4B5A98E}"/>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13</a:t>
            </a:fld>
            <a:endParaRPr kumimoji="0" lang="en-US" b="1" i="0" u="none" strike="noStrike" kern="1200" cap="none" spc="0" normalizeH="0" baseline="0" noProof="0">
              <a:ln>
                <a:noFill/>
              </a:ln>
              <a:effectLst/>
              <a:uLnTx/>
              <a:uFillTx/>
            </a:endParaRPr>
          </a:p>
        </p:txBody>
      </p:sp>
      <p:pic>
        <p:nvPicPr>
          <p:cNvPr id="6" name="Picture 5">
            <a:extLst>
              <a:ext uri="{FF2B5EF4-FFF2-40B4-BE49-F238E27FC236}">
                <a16:creationId xmlns:a16="http://schemas.microsoft.com/office/drawing/2014/main" id="{4EC2ED1C-EFE8-AAD9-4A56-40B2C214853A}"/>
              </a:ext>
            </a:extLst>
          </p:cNvPr>
          <p:cNvPicPr>
            <a:picLocks noChangeAspect="1"/>
          </p:cNvPicPr>
          <p:nvPr/>
        </p:nvPicPr>
        <p:blipFill>
          <a:blip r:embed="rId2"/>
          <a:stretch>
            <a:fillRect/>
          </a:stretch>
        </p:blipFill>
        <p:spPr>
          <a:xfrm>
            <a:off x="1257300" y="1749475"/>
            <a:ext cx="10401300" cy="3977794"/>
          </a:xfrm>
          <a:prstGeom prst="rect">
            <a:avLst/>
          </a:prstGeom>
          <a:noFill/>
        </p:spPr>
      </p:pic>
    </p:spTree>
    <p:extLst>
      <p:ext uri="{BB962C8B-B14F-4D97-AF65-F5344CB8AC3E}">
        <p14:creationId xmlns:p14="http://schemas.microsoft.com/office/powerpoint/2010/main" val="1386314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DC87D-FB02-DCDC-D621-73FED78C314B}"/>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Risk Level - High</a:t>
            </a:r>
          </a:p>
        </p:txBody>
      </p:sp>
      <p:sp>
        <p:nvSpPr>
          <p:cNvPr id="5" name="Slide Number Placeholder 4">
            <a:extLst>
              <a:ext uri="{FF2B5EF4-FFF2-40B4-BE49-F238E27FC236}">
                <a16:creationId xmlns:a16="http://schemas.microsoft.com/office/drawing/2014/main" id="{74518154-D2C1-A954-1A4B-F271CD2CF5C6}"/>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14</a:t>
            </a:fld>
            <a:endParaRPr kumimoji="0" lang="en-US" b="1" i="0" u="none" strike="noStrike" kern="1200" cap="none" spc="0" normalizeH="0" baseline="0" noProof="0">
              <a:ln>
                <a:noFill/>
              </a:ln>
              <a:effectLst/>
              <a:uLnTx/>
              <a:uFillTx/>
            </a:endParaRPr>
          </a:p>
        </p:txBody>
      </p:sp>
      <p:pic>
        <p:nvPicPr>
          <p:cNvPr id="6" name="Picture 5">
            <a:extLst>
              <a:ext uri="{FF2B5EF4-FFF2-40B4-BE49-F238E27FC236}">
                <a16:creationId xmlns:a16="http://schemas.microsoft.com/office/drawing/2014/main" id="{E7993B9E-0ACE-2208-F044-8894964C0DC2}"/>
              </a:ext>
            </a:extLst>
          </p:cNvPr>
          <p:cNvPicPr>
            <a:picLocks noChangeAspect="1"/>
          </p:cNvPicPr>
          <p:nvPr/>
        </p:nvPicPr>
        <p:blipFill>
          <a:blip r:embed="rId2"/>
          <a:stretch>
            <a:fillRect/>
          </a:stretch>
        </p:blipFill>
        <p:spPr>
          <a:xfrm>
            <a:off x="1257300" y="1749475"/>
            <a:ext cx="10401300" cy="3977794"/>
          </a:xfrm>
          <a:prstGeom prst="rect">
            <a:avLst/>
          </a:prstGeom>
          <a:noFill/>
        </p:spPr>
      </p:pic>
    </p:spTree>
    <p:extLst>
      <p:ext uri="{BB962C8B-B14F-4D97-AF65-F5344CB8AC3E}">
        <p14:creationId xmlns:p14="http://schemas.microsoft.com/office/powerpoint/2010/main" val="3595550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3E7255F-8D90-C2DC-60BD-7E80AAB9A38E}"/>
              </a:ext>
            </a:extLst>
          </p:cNvPr>
          <p:cNvSpPr>
            <a:spLocks noGrp="1"/>
          </p:cNvSpPr>
          <p:nvPr>
            <p:ph type="sldNum" sz="quarter" idx="12"/>
          </p:nvPr>
        </p:nvSpPr>
        <p:spPr/>
        <p:txBody>
          <a:bodyPr/>
          <a:lstStyle/>
          <a:p>
            <a:fld id="{BCDE79FB-97BA-492B-8D57-F1373F9ADA95}" type="slidenum">
              <a:rPr lang="en-US" smtClean="0"/>
              <a:t>15</a:t>
            </a:fld>
            <a:endParaRPr lang="en-US"/>
          </a:p>
        </p:txBody>
      </p:sp>
      <p:sp>
        <p:nvSpPr>
          <p:cNvPr id="6" name="TextBox 5">
            <a:extLst>
              <a:ext uri="{FF2B5EF4-FFF2-40B4-BE49-F238E27FC236}">
                <a16:creationId xmlns:a16="http://schemas.microsoft.com/office/drawing/2014/main" id="{BFAD6CC2-EF43-EB59-C8D6-096AE2048927}"/>
              </a:ext>
            </a:extLst>
          </p:cNvPr>
          <p:cNvSpPr txBox="1"/>
          <p:nvPr/>
        </p:nvSpPr>
        <p:spPr>
          <a:xfrm>
            <a:off x="1600200" y="2446867"/>
            <a:ext cx="9118600" cy="1200329"/>
          </a:xfrm>
          <a:prstGeom prst="rect">
            <a:avLst/>
          </a:prstGeom>
          <a:noFill/>
        </p:spPr>
        <p:txBody>
          <a:bodyPr wrap="square" rtlCol="0">
            <a:spAutoFit/>
          </a:bodyPr>
          <a:lstStyle/>
          <a:p>
            <a:endParaRPr lang="en-US" dirty="0"/>
          </a:p>
          <a:p>
            <a:r>
              <a:rPr lang="en-US" dirty="0"/>
              <a:t>During the June 15</a:t>
            </a:r>
            <a:r>
              <a:rPr lang="en-US" baseline="30000" dirty="0"/>
              <a:t>th</a:t>
            </a:r>
            <a:r>
              <a:rPr lang="en-US" dirty="0"/>
              <a:t> joint meeting stakeholders requested ERCOT provide an impact analysis of the ERS resource level availability changes by ERS load type. That analysis is ongoing and will be available at a later meeting. </a:t>
            </a:r>
          </a:p>
        </p:txBody>
      </p:sp>
    </p:spTree>
    <p:extLst>
      <p:ext uri="{BB962C8B-B14F-4D97-AF65-F5344CB8AC3E}">
        <p14:creationId xmlns:p14="http://schemas.microsoft.com/office/powerpoint/2010/main" val="1768762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B19B-B2F5-F10A-7219-AB691B7CBEDD}"/>
              </a:ext>
            </a:extLst>
          </p:cNvPr>
          <p:cNvSpPr>
            <a:spLocks noGrp="1"/>
          </p:cNvSpPr>
          <p:nvPr>
            <p:ph type="title"/>
          </p:nvPr>
        </p:nvSpPr>
        <p:spPr>
          <a:xfrm>
            <a:off x="1257300" y="481631"/>
            <a:ext cx="10401300" cy="501925"/>
          </a:xfrm>
        </p:spPr>
        <p:txBody>
          <a:bodyPr/>
          <a:lstStyle/>
          <a:p>
            <a:r>
              <a:rPr lang="en-US" dirty="0"/>
              <a:t>Overview of Changes to the Suspensions and Reinstatement Document</a:t>
            </a:r>
          </a:p>
        </p:txBody>
      </p:sp>
      <p:sp>
        <p:nvSpPr>
          <p:cNvPr id="3" name="Slide Number Placeholder 2">
            <a:extLst>
              <a:ext uri="{FF2B5EF4-FFF2-40B4-BE49-F238E27FC236}">
                <a16:creationId xmlns:a16="http://schemas.microsoft.com/office/drawing/2014/main" id="{D59A9EB3-B4CC-CBC0-E853-F0F2F6C81A16}"/>
              </a:ext>
            </a:extLst>
          </p:cNvPr>
          <p:cNvSpPr>
            <a:spLocks noGrp="1"/>
          </p:cNvSpPr>
          <p:nvPr>
            <p:ph type="sldNum" sz="quarter" idx="12"/>
          </p:nvPr>
        </p:nvSpPr>
        <p:spPr/>
        <p:txBody>
          <a:bodyPr/>
          <a:lstStyle/>
          <a:p>
            <a:fld id="{BCDE79FB-97BA-492B-8D57-F1373F9ADA95}" type="slidenum">
              <a:rPr lang="en-US" smtClean="0"/>
              <a:t>16</a:t>
            </a:fld>
            <a:endParaRPr lang="en-US"/>
          </a:p>
        </p:txBody>
      </p:sp>
      <p:sp>
        <p:nvSpPr>
          <p:cNvPr id="9" name="TextBox 8">
            <a:extLst>
              <a:ext uri="{FF2B5EF4-FFF2-40B4-BE49-F238E27FC236}">
                <a16:creationId xmlns:a16="http://schemas.microsoft.com/office/drawing/2014/main" id="{5138383A-C8E9-96CE-6F98-DFD3B5C2779B}"/>
              </a:ext>
            </a:extLst>
          </p:cNvPr>
          <p:cNvSpPr txBox="1"/>
          <p:nvPr/>
        </p:nvSpPr>
        <p:spPr>
          <a:xfrm>
            <a:off x="476739" y="983556"/>
            <a:ext cx="6743172" cy="5632311"/>
          </a:xfrm>
          <a:prstGeom prst="rect">
            <a:avLst/>
          </a:prstGeom>
          <a:noFill/>
        </p:spPr>
        <p:txBody>
          <a:bodyPr wrap="square" rtlCol="0">
            <a:spAutoFit/>
          </a:bodyPr>
          <a:lstStyle/>
          <a:p>
            <a:pPr marL="285750" indent="-285750">
              <a:buFont typeface="Arial" panose="020B0604020202020204" pitchFamily="34" charset="0"/>
              <a:buChar char="•"/>
            </a:pPr>
            <a:r>
              <a:rPr lang="en-US" dirty="0"/>
              <a:t>Draft version of the ERS Suspensions and Reinstatement Document included in meeting materials.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Two primary changes reflected in the document</a:t>
            </a:r>
          </a:p>
          <a:p>
            <a:pPr marL="800100" lvl="1" indent="-342900">
              <a:buFont typeface="+mj-lt"/>
              <a:buAutoNum type="arabicPeriod"/>
            </a:pPr>
            <a:r>
              <a:rPr lang="en-US" dirty="0"/>
              <a:t>Resource suspensions due to availability failures will be based on the ERS Time Period risk category as noted in the RFP for each ERS standard contract term for which the failure(s) occurred and the number of failures.</a:t>
            </a:r>
          </a:p>
          <a:p>
            <a:pPr marL="800100" lvl="1" indent="-342900">
              <a:buFont typeface="+mj-lt"/>
              <a:buAutoNum type="arabicPeriod"/>
            </a:pPr>
            <a:r>
              <a:rPr lang="en-US" dirty="0"/>
              <a:t>Added language to address QSE Availability Failures. “If ERCOT determines that the QSE portfolio-level availability failures are directly attributable to an action or in action of the QSE or if the QSE demonstrates a repeated occurrence of availability failures, then ERCOT may consider suspending the QSE from participating in ERS and the QSE may be subject to administrative penalties imposed by the PUCT. “ </a:t>
            </a:r>
          </a:p>
          <a:p>
            <a:pPr marL="800100" lvl="1" indent="-342900">
              <a:buFont typeface="+mj-lt"/>
              <a:buAutoNum type="arabicPeriod"/>
            </a:pPr>
            <a:endParaRPr lang="en-US" dirty="0"/>
          </a:p>
          <a:p>
            <a:pPr marL="285750" indent="-285750">
              <a:buFont typeface="Arial" panose="020B0604020202020204" pitchFamily="34" charset="0"/>
              <a:buChar char="•"/>
            </a:pPr>
            <a:r>
              <a:rPr lang="en-US" dirty="0"/>
              <a:t>  ERCOT is planning to revise the reinstatement process associated with suspensions due to availability failures but that work is not available at this time.</a:t>
            </a:r>
          </a:p>
        </p:txBody>
      </p:sp>
      <p:pic>
        <p:nvPicPr>
          <p:cNvPr id="11" name="Picture 10">
            <a:extLst>
              <a:ext uri="{FF2B5EF4-FFF2-40B4-BE49-F238E27FC236}">
                <a16:creationId xmlns:a16="http://schemas.microsoft.com/office/drawing/2014/main" id="{15216937-A274-051F-605D-C3810205DC56}"/>
              </a:ext>
            </a:extLst>
          </p:cNvPr>
          <p:cNvPicPr>
            <a:picLocks noChangeAspect="1"/>
          </p:cNvPicPr>
          <p:nvPr/>
        </p:nvPicPr>
        <p:blipFill>
          <a:blip r:embed="rId2"/>
          <a:stretch>
            <a:fillRect/>
          </a:stretch>
        </p:blipFill>
        <p:spPr>
          <a:xfrm>
            <a:off x="7415296" y="1868797"/>
            <a:ext cx="4438689" cy="3120405"/>
          </a:xfrm>
          <a:prstGeom prst="rect">
            <a:avLst/>
          </a:prstGeom>
        </p:spPr>
      </p:pic>
    </p:spTree>
    <p:extLst>
      <p:ext uri="{BB962C8B-B14F-4D97-AF65-F5344CB8AC3E}">
        <p14:creationId xmlns:p14="http://schemas.microsoft.com/office/powerpoint/2010/main" val="3284828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10894-E0FE-F4F9-1806-E8412160FD3B}"/>
              </a:ext>
            </a:extLst>
          </p:cNvPr>
          <p:cNvSpPr>
            <a:spLocks noGrp="1"/>
          </p:cNvSpPr>
          <p:nvPr>
            <p:ph type="title"/>
          </p:nvPr>
        </p:nvSpPr>
        <p:spPr>
          <a:xfrm>
            <a:off x="1222130" y="2612292"/>
            <a:ext cx="8906608" cy="914400"/>
          </a:xfrm>
        </p:spPr>
        <p:txBody>
          <a:bodyPr>
            <a:normAutofit/>
          </a:bodyPr>
          <a:lstStyle/>
          <a:p>
            <a:pPr algn="ctr"/>
            <a:r>
              <a:rPr lang="en-US" sz="4800" dirty="0"/>
              <a:t>Appendix</a:t>
            </a:r>
            <a:br>
              <a:rPr lang="en-US" sz="4800" dirty="0"/>
            </a:br>
            <a:r>
              <a:rPr lang="en-US" sz="1600" dirty="0"/>
              <a:t>select slides from previous meeting </a:t>
            </a:r>
          </a:p>
        </p:txBody>
      </p:sp>
      <p:sp>
        <p:nvSpPr>
          <p:cNvPr id="3" name="Slide Number Placeholder 2">
            <a:extLst>
              <a:ext uri="{FF2B5EF4-FFF2-40B4-BE49-F238E27FC236}">
                <a16:creationId xmlns:a16="http://schemas.microsoft.com/office/drawing/2014/main" id="{D226F4B4-AEDD-28F6-9B08-534893E7FCF5}"/>
              </a:ext>
            </a:extLst>
          </p:cNvPr>
          <p:cNvSpPr>
            <a:spLocks noGrp="1"/>
          </p:cNvSpPr>
          <p:nvPr>
            <p:ph type="sldNum" sz="quarter" idx="12"/>
          </p:nvPr>
        </p:nvSpPr>
        <p:spPr/>
        <p:txBody>
          <a:bodyPr/>
          <a:lstStyle/>
          <a:p>
            <a:fld id="{BCDE79FB-97BA-492B-8D57-F1373F9ADA95}" type="slidenum">
              <a:rPr lang="en-US" smtClean="0"/>
              <a:t>17</a:t>
            </a:fld>
            <a:endParaRPr lang="en-US"/>
          </a:p>
        </p:txBody>
      </p:sp>
    </p:spTree>
    <p:extLst>
      <p:ext uri="{BB962C8B-B14F-4D97-AF65-F5344CB8AC3E}">
        <p14:creationId xmlns:p14="http://schemas.microsoft.com/office/powerpoint/2010/main" val="3791620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C3B6762A-5069-4D75-BFFE-93006DA135A5}"/>
              </a:ext>
            </a:extLst>
          </p:cNvPr>
          <p:cNvGraphicFramePr>
            <a:graphicFrameLocks/>
          </p:cNvGraphicFramePr>
          <p:nvPr/>
        </p:nvGraphicFramePr>
        <p:xfrm>
          <a:off x="216569" y="843882"/>
          <a:ext cx="11442032" cy="5131802"/>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18</a:t>
            </a:fld>
            <a:endParaRPr lang="en-US" dirty="0"/>
          </a:p>
        </p:txBody>
      </p:sp>
      <p:sp>
        <p:nvSpPr>
          <p:cNvPr id="3" name="Text Placeholder 2">
            <a:extLst>
              <a:ext uri="{FF2B5EF4-FFF2-40B4-BE49-F238E27FC236}">
                <a16:creationId xmlns:a16="http://schemas.microsoft.com/office/drawing/2014/main" id="{4B092D25-2593-3505-E293-9C668ABD3202}"/>
              </a:ext>
            </a:extLst>
          </p:cNvPr>
          <p:cNvSpPr>
            <a:spLocks noGrp="1"/>
          </p:cNvSpPr>
          <p:nvPr>
            <p:ph type="body" sz="quarter" idx="15"/>
          </p:nvPr>
        </p:nvSpPr>
        <p:spPr>
          <a:xfrm flipH="1">
            <a:off x="355936" y="5861049"/>
            <a:ext cx="11163298" cy="677863"/>
          </a:xfrm>
        </p:spPr>
        <p:txBody>
          <a:bodyPr/>
          <a:lstStyle/>
          <a:p>
            <a:r>
              <a:rPr lang="en-US" dirty="0">
                <a:highlight>
                  <a:srgbClr val="FFFF00"/>
                </a:highlight>
              </a:rPr>
              <a:t>Key Takeaway: </a:t>
            </a:r>
            <a:r>
              <a:rPr lang="en-US" b="0" dirty="0">
                <a:highlight>
                  <a:srgbClr val="FFFF00"/>
                </a:highlight>
              </a:rPr>
              <a:t>For JunSep25 there were no resource suspensions for failures because there were no QSE Portfolio Level failures.</a:t>
            </a:r>
          </a:p>
          <a:p>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a:xfrm>
            <a:off x="1257300" y="457200"/>
            <a:ext cx="10401300" cy="428625"/>
          </a:xfrm>
        </p:spPr>
        <p:txBody>
          <a:bodyPr/>
          <a:lstStyle/>
          <a:p>
            <a:r>
              <a:rPr lang="en-US" dirty="0"/>
              <a:t>JunSep25 Resource Availability Failures (</a:t>
            </a:r>
            <a:r>
              <a:rPr lang="en-US" dirty="0">
                <a:highlight>
                  <a:srgbClr val="FFFF00"/>
                </a:highlight>
              </a:rPr>
              <a:t>combined availability score)</a:t>
            </a:r>
          </a:p>
        </p:txBody>
      </p:sp>
    </p:spTree>
    <p:extLst>
      <p:ext uri="{BB962C8B-B14F-4D97-AF65-F5344CB8AC3E}">
        <p14:creationId xmlns:p14="http://schemas.microsoft.com/office/powerpoint/2010/main" val="528621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759E9-2319-81C9-580D-608F7CFBE584}"/>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04AE75BD-6EBD-4440-56B0-D6EC73E5F544}"/>
              </a:ext>
            </a:extLst>
          </p:cNvPr>
          <p:cNvSpPr>
            <a:spLocks noGrp="1"/>
          </p:cNvSpPr>
          <p:nvPr>
            <p:ph type="sldNum" sz="quarter" idx="12"/>
          </p:nvPr>
        </p:nvSpPr>
        <p:spPr/>
        <p:txBody>
          <a:bodyPr/>
          <a:lstStyle/>
          <a:p>
            <a:fld id="{BCDE79FB-97BA-492B-8D57-F1373F9ADA95}" type="slidenum">
              <a:rPr lang="en-US" smtClean="0"/>
              <a:t>19</a:t>
            </a:fld>
            <a:endParaRPr lang="en-US"/>
          </a:p>
        </p:txBody>
      </p:sp>
      <p:pic>
        <p:nvPicPr>
          <p:cNvPr id="13" name="Picture 12">
            <a:extLst>
              <a:ext uri="{FF2B5EF4-FFF2-40B4-BE49-F238E27FC236}">
                <a16:creationId xmlns:a16="http://schemas.microsoft.com/office/drawing/2014/main" id="{0AA8A5C1-EB3C-864B-FCD8-DDAD62A19804}"/>
              </a:ext>
            </a:extLst>
          </p:cNvPr>
          <p:cNvPicPr>
            <a:picLocks noChangeAspect="1"/>
          </p:cNvPicPr>
          <p:nvPr/>
        </p:nvPicPr>
        <p:blipFill>
          <a:blip r:embed="rId3"/>
          <a:stretch>
            <a:fillRect/>
          </a:stretch>
        </p:blipFill>
        <p:spPr>
          <a:xfrm>
            <a:off x="436965" y="2507659"/>
            <a:ext cx="11318070" cy="3635559"/>
          </a:xfrm>
          <a:prstGeom prst="rect">
            <a:avLst/>
          </a:prstGeom>
        </p:spPr>
      </p:pic>
      <p:sp>
        <p:nvSpPr>
          <p:cNvPr id="14" name="TextBox 13">
            <a:extLst>
              <a:ext uri="{FF2B5EF4-FFF2-40B4-BE49-F238E27FC236}">
                <a16:creationId xmlns:a16="http://schemas.microsoft.com/office/drawing/2014/main" id="{9D345D31-9E5C-23F4-103B-66C97533C2CC}"/>
              </a:ext>
            </a:extLst>
          </p:cNvPr>
          <p:cNvSpPr txBox="1"/>
          <p:nvPr/>
        </p:nvSpPr>
        <p:spPr>
          <a:xfrm>
            <a:off x="626777" y="974208"/>
            <a:ext cx="7657531" cy="1323439"/>
          </a:xfrm>
          <a:prstGeom prst="rect">
            <a:avLst/>
          </a:prstGeom>
          <a:noFill/>
        </p:spPr>
        <p:txBody>
          <a:bodyPr wrap="square" rtlCol="0">
            <a:spAutoFit/>
          </a:bodyPr>
          <a:lstStyle/>
          <a:p>
            <a:pPr algn="ctr"/>
            <a:r>
              <a:rPr lang="en-US" sz="1600" dirty="0"/>
              <a:t>Availability Failure Metric</a:t>
            </a:r>
          </a:p>
          <a:p>
            <a:r>
              <a:rPr lang="en-US" sz="1600" dirty="0"/>
              <a:t>Default Baseline:	The interval Load of the ERS Load was less than 95% of its contracted 		ERS MW capacity</a:t>
            </a:r>
          </a:p>
          <a:p>
            <a:endParaRPr lang="en-US" sz="1600" dirty="0"/>
          </a:p>
          <a:p>
            <a:r>
              <a:rPr lang="en-US" sz="1600" dirty="0"/>
              <a:t>Alternate Baseline: 	Average MW Load per interval / offer MW</a:t>
            </a:r>
          </a:p>
        </p:txBody>
      </p:sp>
    </p:spTree>
    <p:extLst>
      <p:ext uri="{BB962C8B-B14F-4D97-AF65-F5344CB8AC3E}">
        <p14:creationId xmlns:p14="http://schemas.microsoft.com/office/powerpoint/2010/main" val="76009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A1DAC-94D0-D25C-97A0-ACE6D5364A52}"/>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A24DE-8C9A-2F76-EE8D-5A8EFB9AA7C6}"/>
              </a:ext>
            </a:extLst>
          </p:cNvPr>
          <p:cNvSpPr>
            <a:spLocks noGrp="1"/>
          </p:cNvSpPr>
          <p:nvPr>
            <p:ph type="sldNum" sz="quarter" idx="12"/>
          </p:nvPr>
        </p:nvSpPr>
        <p:spPr/>
        <p:txBody>
          <a:bodyPr/>
          <a:lstStyle/>
          <a:p>
            <a:fld id="{BCDE79FB-97BA-492B-8D57-F1373F9ADA95}" type="slidenum">
              <a:rPr lang="en-US" smtClean="0"/>
              <a:t>2</a:t>
            </a:fld>
            <a:endParaRPr lang="en-US"/>
          </a:p>
        </p:txBody>
      </p:sp>
      <p:sp>
        <p:nvSpPr>
          <p:cNvPr id="6" name="Title 5">
            <a:extLst>
              <a:ext uri="{FF2B5EF4-FFF2-40B4-BE49-F238E27FC236}">
                <a16:creationId xmlns:a16="http://schemas.microsoft.com/office/drawing/2014/main" id="{2F3722A3-7A7C-B9F7-B88A-0253FF74EF7F}"/>
              </a:ext>
            </a:extLst>
          </p:cNvPr>
          <p:cNvSpPr>
            <a:spLocks noGrp="1"/>
          </p:cNvSpPr>
          <p:nvPr>
            <p:ph type="title"/>
          </p:nvPr>
        </p:nvSpPr>
        <p:spPr>
          <a:xfrm>
            <a:off x="1257300" y="457200"/>
            <a:ext cx="3760177" cy="566615"/>
          </a:xfrm>
        </p:spPr>
        <p:txBody>
          <a:bodyPr/>
          <a:lstStyle/>
          <a:p>
            <a:r>
              <a:rPr lang="en-US" dirty="0"/>
              <a:t>Purpose of NPRR1337</a:t>
            </a:r>
          </a:p>
        </p:txBody>
      </p:sp>
      <p:sp>
        <p:nvSpPr>
          <p:cNvPr id="7" name="TextBox 6">
            <a:extLst>
              <a:ext uri="{FF2B5EF4-FFF2-40B4-BE49-F238E27FC236}">
                <a16:creationId xmlns:a16="http://schemas.microsoft.com/office/drawing/2014/main" id="{C3F440A4-678F-2B70-6FAC-EDD1D5F6F1F3}"/>
              </a:ext>
            </a:extLst>
          </p:cNvPr>
          <p:cNvSpPr txBox="1"/>
          <p:nvPr/>
        </p:nvSpPr>
        <p:spPr>
          <a:xfrm>
            <a:off x="851878" y="1594338"/>
            <a:ext cx="10433538" cy="1569660"/>
          </a:xfrm>
          <a:prstGeom prst="rect">
            <a:avLst/>
          </a:prstGeom>
          <a:noFill/>
        </p:spPr>
        <p:txBody>
          <a:bodyPr wrap="square" rtlCol="0">
            <a:spAutoFit/>
          </a:bodyPr>
          <a:lstStyle/>
          <a:p>
            <a:r>
              <a:rPr lang="en-US" sz="2400" dirty="0"/>
              <a:t>Develop a new alternate baseline test and update the regulations related to ERS availability metrics to encourage behavioral changes aimed at minimizing the self-deployment of ERS resources before receiving an official ERS deployment instruction.</a:t>
            </a:r>
          </a:p>
        </p:txBody>
      </p:sp>
    </p:spTree>
    <p:extLst>
      <p:ext uri="{BB962C8B-B14F-4D97-AF65-F5344CB8AC3E}">
        <p14:creationId xmlns:p14="http://schemas.microsoft.com/office/powerpoint/2010/main" val="394646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62AA2-5DB7-DC4F-FAD6-73F6ACA1F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7FC27-BB04-911B-C983-0CA9A7DB99BE}"/>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66E3201C-E064-8D0B-4D8C-AEBA7D4E59AE}"/>
              </a:ext>
            </a:extLst>
          </p:cNvPr>
          <p:cNvSpPr>
            <a:spLocks noGrp="1"/>
          </p:cNvSpPr>
          <p:nvPr>
            <p:ph type="sldNum" sz="quarter" idx="12"/>
          </p:nvPr>
        </p:nvSpPr>
        <p:spPr/>
        <p:txBody>
          <a:bodyPr/>
          <a:lstStyle/>
          <a:p>
            <a:fld id="{BCDE79FB-97BA-492B-8D57-F1373F9ADA95}" type="slidenum">
              <a:rPr lang="en-US" smtClean="0"/>
              <a:t>20</a:t>
            </a:fld>
            <a:endParaRPr lang="en-US"/>
          </a:p>
        </p:txBody>
      </p:sp>
      <p:pic>
        <p:nvPicPr>
          <p:cNvPr id="7" name="Picture 6">
            <a:extLst>
              <a:ext uri="{FF2B5EF4-FFF2-40B4-BE49-F238E27FC236}">
                <a16:creationId xmlns:a16="http://schemas.microsoft.com/office/drawing/2014/main" id="{819D3828-C72A-9B55-87A9-7A7C505CF6E2}"/>
              </a:ext>
            </a:extLst>
          </p:cNvPr>
          <p:cNvPicPr>
            <a:picLocks noChangeAspect="1"/>
          </p:cNvPicPr>
          <p:nvPr/>
        </p:nvPicPr>
        <p:blipFill>
          <a:blip r:embed="rId2"/>
          <a:stretch>
            <a:fillRect/>
          </a:stretch>
        </p:blipFill>
        <p:spPr>
          <a:xfrm>
            <a:off x="626777" y="2535444"/>
            <a:ext cx="11031823" cy="3286659"/>
          </a:xfrm>
          <a:prstGeom prst="rect">
            <a:avLst/>
          </a:prstGeom>
        </p:spPr>
      </p:pic>
      <p:sp>
        <p:nvSpPr>
          <p:cNvPr id="8" name="TextBox 7">
            <a:extLst>
              <a:ext uri="{FF2B5EF4-FFF2-40B4-BE49-F238E27FC236}">
                <a16:creationId xmlns:a16="http://schemas.microsoft.com/office/drawing/2014/main" id="{5156D42E-08EF-FD09-BE7F-FD516C4FD5D1}"/>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3305416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53C5F-1DDA-3496-7478-5F3E37722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37FE4-F337-5148-A4FB-08B156BEAFE9}"/>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9212CFB0-A2B1-CF06-80FF-E72925BFA53C}"/>
              </a:ext>
            </a:extLst>
          </p:cNvPr>
          <p:cNvSpPr>
            <a:spLocks noGrp="1"/>
          </p:cNvSpPr>
          <p:nvPr>
            <p:ph type="sldNum" sz="quarter" idx="12"/>
          </p:nvPr>
        </p:nvSpPr>
        <p:spPr/>
        <p:txBody>
          <a:bodyPr/>
          <a:lstStyle/>
          <a:p>
            <a:fld id="{BCDE79FB-97BA-492B-8D57-F1373F9ADA95}" type="slidenum">
              <a:rPr lang="en-US" smtClean="0"/>
              <a:t>21</a:t>
            </a:fld>
            <a:endParaRPr lang="en-US"/>
          </a:p>
        </p:txBody>
      </p:sp>
      <p:pic>
        <p:nvPicPr>
          <p:cNvPr id="4" name="Picture 3">
            <a:extLst>
              <a:ext uri="{FF2B5EF4-FFF2-40B4-BE49-F238E27FC236}">
                <a16:creationId xmlns:a16="http://schemas.microsoft.com/office/drawing/2014/main" id="{635AD050-5C6E-C245-027F-7F63F74DCECF}"/>
              </a:ext>
            </a:extLst>
          </p:cNvPr>
          <p:cNvPicPr>
            <a:picLocks noChangeAspect="1"/>
          </p:cNvPicPr>
          <p:nvPr/>
        </p:nvPicPr>
        <p:blipFill>
          <a:blip r:embed="rId2"/>
          <a:stretch>
            <a:fillRect/>
          </a:stretch>
        </p:blipFill>
        <p:spPr>
          <a:xfrm>
            <a:off x="626777" y="2555321"/>
            <a:ext cx="10742433" cy="3801029"/>
          </a:xfrm>
          <a:prstGeom prst="rect">
            <a:avLst/>
          </a:prstGeom>
        </p:spPr>
      </p:pic>
      <p:sp>
        <p:nvSpPr>
          <p:cNvPr id="6" name="TextBox 5">
            <a:extLst>
              <a:ext uri="{FF2B5EF4-FFF2-40B4-BE49-F238E27FC236}">
                <a16:creationId xmlns:a16="http://schemas.microsoft.com/office/drawing/2014/main" id="{DE486117-87CF-FEA0-68C0-2CDE42298D30}"/>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1632612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13E9-4AFD-CE58-A075-35840D335D6B}"/>
              </a:ext>
            </a:extLst>
          </p:cNvPr>
          <p:cNvSpPr>
            <a:spLocks noGrp="1"/>
          </p:cNvSpPr>
          <p:nvPr>
            <p:ph type="title"/>
          </p:nvPr>
        </p:nvSpPr>
        <p:spPr>
          <a:xfrm>
            <a:off x="1257300" y="457200"/>
            <a:ext cx="10401300" cy="413657"/>
          </a:xfrm>
        </p:spPr>
        <p:txBody>
          <a:bodyPr>
            <a:normAutofit/>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CD5F87BB-398F-243D-7ECF-EDF899A50337}"/>
              </a:ext>
            </a:extLst>
          </p:cNvPr>
          <p:cNvSpPr>
            <a:spLocks noGrp="1"/>
          </p:cNvSpPr>
          <p:nvPr>
            <p:ph type="body" sz="quarter" idx="15"/>
          </p:nvPr>
        </p:nvSpPr>
        <p:spPr>
          <a:xfrm flipH="1">
            <a:off x="9056913" y="2846461"/>
            <a:ext cx="2870044" cy="801200"/>
          </a:xfrm>
        </p:spPr>
        <p:txBody>
          <a:bodyPr/>
          <a:lstStyle/>
          <a:p>
            <a:r>
              <a:rPr lang="en-US" sz="1200" dirty="0"/>
              <a:t>These 3 ERS Resources are single site (</a:t>
            </a:r>
            <a:r>
              <a:rPr lang="en-US" sz="1200" dirty="0" err="1"/>
              <a:t>Load_type</a:t>
            </a:r>
            <a:r>
              <a:rPr lang="en-US" sz="1200" dirty="0"/>
              <a:t> Individual)</a:t>
            </a:r>
          </a:p>
        </p:txBody>
      </p:sp>
      <p:sp>
        <p:nvSpPr>
          <p:cNvPr id="5" name="Slide Number Placeholder 4">
            <a:extLst>
              <a:ext uri="{FF2B5EF4-FFF2-40B4-BE49-F238E27FC236}">
                <a16:creationId xmlns:a16="http://schemas.microsoft.com/office/drawing/2014/main" id="{9065A4FF-3234-5179-5D9B-524706867209}"/>
              </a:ext>
            </a:extLst>
          </p:cNvPr>
          <p:cNvSpPr>
            <a:spLocks noGrp="1"/>
          </p:cNvSpPr>
          <p:nvPr>
            <p:ph type="sldNum" sz="quarter" idx="12"/>
          </p:nvPr>
        </p:nvSpPr>
        <p:spPr/>
        <p:txBody>
          <a:bodyPr/>
          <a:lstStyle/>
          <a:p>
            <a:fld id="{BCDE79FB-97BA-492B-8D57-F1373F9ADA95}" type="slidenum">
              <a:rPr lang="en-US" smtClean="0"/>
              <a:t>22</a:t>
            </a:fld>
            <a:endParaRPr lang="en-US"/>
          </a:p>
        </p:txBody>
      </p:sp>
      <p:pic>
        <p:nvPicPr>
          <p:cNvPr id="7" name="Picture 6">
            <a:extLst>
              <a:ext uri="{FF2B5EF4-FFF2-40B4-BE49-F238E27FC236}">
                <a16:creationId xmlns:a16="http://schemas.microsoft.com/office/drawing/2014/main" id="{A4ADCF2B-07D2-C564-933D-08DD6A3FEC43}"/>
              </a:ext>
            </a:extLst>
          </p:cNvPr>
          <p:cNvPicPr>
            <a:picLocks noChangeAspect="1"/>
          </p:cNvPicPr>
          <p:nvPr/>
        </p:nvPicPr>
        <p:blipFill>
          <a:blip r:embed="rId2"/>
          <a:stretch>
            <a:fillRect/>
          </a:stretch>
        </p:blipFill>
        <p:spPr>
          <a:xfrm>
            <a:off x="794656" y="1012371"/>
            <a:ext cx="8262257" cy="5595327"/>
          </a:xfrm>
          <a:prstGeom prst="rect">
            <a:avLst/>
          </a:prstGeom>
        </p:spPr>
      </p:pic>
    </p:spTree>
    <p:extLst>
      <p:ext uri="{BB962C8B-B14F-4D97-AF65-F5344CB8AC3E}">
        <p14:creationId xmlns:p14="http://schemas.microsoft.com/office/powerpoint/2010/main" val="2997938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7FFA2-1485-B708-D397-FEC953B224D5}"/>
              </a:ext>
            </a:extLst>
          </p:cNvPr>
          <p:cNvSpPr>
            <a:spLocks noGrp="1"/>
          </p:cNvSpPr>
          <p:nvPr>
            <p:ph type="title"/>
          </p:nvPr>
        </p:nvSpPr>
        <p:spPr>
          <a:xfrm>
            <a:off x="1257300" y="457200"/>
            <a:ext cx="10401300" cy="387626"/>
          </a:xfrm>
        </p:spPr>
        <p:txBody>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8B39DCF4-C740-AF17-AC3F-8BC89FB18C15}"/>
              </a:ext>
            </a:extLst>
          </p:cNvPr>
          <p:cNvSpPr>
            <a:spLocks noGrp="1"/>
          </p:cNvSpPr>
          <p:nvPr>
            <p:ph type="body" sz="quarter" idx="15"/>
          </p:nvPr>
        </p:nvSpPr>
        <p:spPr>
          <a:xfrm flipH="1">
            <a:off x="593271" y="4558655"/>
            <a:ext cx="11163298" cy="365125"/>
          </a:xfrm>
        </p:spPr>
        <p:txBody>
          <a:bodyPr/>
          <a:lstStyle/>
          <a:p>
            <a:r>
              <a:rPr lang="en-US" dirty="0"/>
              <a:t>This resource is an aggregation of multiple sites (</a:t>
            </a:r>
            <a:r>
              <a:rPr lang="en-US" dirty="0" err="1"/>
              <a:t>Load_type</a:t>
            </a:r>
            <a:r>
              <a:rPr lang="en-US" dirty="0"/>
              <a:t> Aggregation)</a:t>
            </a:r>
          </a:p>
        </p:txBody>
      </p:sp>
      <p:sp>
        <p:nvSpPr>
          <p:cNvPr id="5" name="Slide Number Placeholder 4">
            <a:extLst>
              <a:ext uri="{FF2B5EF4-FFF2-40B4-BE49-F238E27FC236}">
                <a16:creationId xmlns:a16="http://schemas.microsoft.com/office/drawing/2014/main" id="{472BC126-3B4C-7702-FA71-2F5CF10C723D}"/>
              </a:ext>
            </a:extLst>
          </p:cNvPr>
          <p:cNvSpPr>
            <a:spLocks noGrp="1"/>
          </p:cNvSpPr>
          <p:nvPr>
            <p:ph type="sldNum" sz="quarter" idx="12"/>
          </p:nvPr>
        </p:nvSpPr>
        <p:spPr/>
        <p:txBody>
          <a:bodyPr/>
          <a:lstStyle/>
          <a:p>
            <a:fld id="{BCDE79FB-97BA-492B-8D57-F1373F9ADA95}" type="slidenum">
              <a:rPr lang="en-US" smtClean="0"/>
              <a:t>23</a:t>
            </a:fld>
            <a:endParaRPr lang="en-US"/>
          </a:p>
        </p:txBody>
      </p:sp>
      <p:pic>
        <p:nvPicPr>
          <p:cNvPr id="7" name="Picture 6">
            <a:extLst>
              <a:ext uri="{FF2B5EF4-FFF2-40B4-BE49-F238E27FC236}">
                <a16:creationId xmlns:a16="http://schemas.microsoft.com/office/drawing/2014/main" id="{4BDD8B1E-8384-8C4C-BF1A-D28DB294AA6B}"/>
              </a:ext>
            </a:extLst>
          </p:cNvPr>
          <p:cNvPicPr>
            <a:picLocks noChangeAspect="1"/>
          </p:cNvPicPr>
          <p:nvPr/>
        </p:nvPicPr>
        <p:blipFill>
          <a:blip r:embed="rId2"/>
          <a:stretch>
            <a:fillRect/>
          </a:stretch>
        </p:blipFill>
        <p:spPr>
          <a:xfrm>
            <a:off x="689874" y="1034997"/>
            <a:ext cx="10773190" cy="2764117"/>
          </a:xfrm>
          <a:prstGeom prst="rect">
            <a:avLst/>
          </a:prstGeom>
        </p:spPr>
      </p:pic>
    </p:spTree>
    <p:extLst>
      <p:ext uri="{BB962C8B-B14F-4D97-AF65-F5344CB8AC3E}">
        <p14:creationId xmlns:p14="http://schemas.microsoft.com/office/powerpoint/2010/main" val="281954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F24D505-ED6E-6C3A-F2D7-8DC94BA48D04}"/>
              </a:ext>
            </a:extLst>
          </p:cNvPr>
          <p:cNvSpPr>
            <a:spLocks noGrp="1"/>
          </p:cNvSpPr>
          <p:nvPr>
            <p:ph type="sldNum" sz="quarter" idx="12"/>
          </p:nvPr>
        </p:nvSpPr>
        <p:spPr/>
        <p:txBody>
          <a:bodyPr/>
          <a:lstStyle/>
          <a:p>
            <a:fld id="{BCDE79FB-97BA-492B-8D57-F1373F9ADA95}" type="slidenum">
              <a:rPr lang="en-US" smtClean="0"/>
              <a:t>3</a:t>
            </a:fld>
            <a:endParaRPr lang="en-US"/>
          </a:p>
        </p:txBody>
      </p:sp>
      <p:sp>
        <p:nvSpPr>
          <p:cNvPr id="4" name="Title 1">
            <a:extLst>
              <a:ext uri="{FF2B5EF4-FFF2-40B4-BE49-F238E27FC236}">
                <a16:creationId xmlns:a16="http://schemas.microsoft.com/office/drawing/2014/main" id="{CEA4C563-865B-B845-0EE3-7B13894EC409}"/>
              </a:ext>
            </a:extLst>
          </p:cNvPr>
          <p:cNvSpPr>
            <a:spLocks noGrp="1"/>
          </p:cNvSpPr>
          <p:nvPr>
            <p:ph type="title"/>
          </p:nvPr>
        </p:nvSpPr>
        <p:spPr>
          <a:xfrm>
            <a:off x="1257300" y="454869"/>
            <a:ext cx="4338515" cy="350116"/>
          </a:xfrm>
        </p:spPr>
        <p:txBody>
          <a:bodyPr>
            <a:normAutofit fontScale="90000"/>
          </a:bodyPr>
          <a:lstStyle/>
          <a:p>
            <a:r>
              <a:rPr lang="en-US" dirty="0"/>
              <a:t>NPRR1337 Comments to File</a:t>
            </a:r>
            <a:br>
              <a:rPr lang="en-US" dirty="0"/>
            </a:br>
            <a:endParaRPr lang="en-US" dirty="0"/>
          </a:p>
        </p:txBody>
      </p:sp>
      <p:sp>
        <p:nvSpPr>
          <p:cNvPr id="2" name="TextBox 1">
            <a:extLst>
              <a:ext uri="{FF2B5EF4-FFF2-40B4-BE49-F238E27FC236}">
                <a16:creationId xmlns:a16="http://schemas.microsoft.com/office/drawing/2014/main" id="{9654115A-1AC7-1169-A7AB-0A0BD1926462}"/>
              </a:ext>
            </a:extLst>
          </p:cNvPr>
          <p:cNvSpPr txBox="1"/>
          <p:nvPr/>
        </p:nvSpPr>
        <p:spPr>
          <a:xfrm>
            <a:off x="517769" y="976924"/>
            <a:ext cx="10863384" cy="5355312"/>
          </a:xfrm>
          <a:prstGeom prst="rect">
            <a:avLst/>
          </a:prstGeom>
          <a:noFill/>
        </p:spPr>
        <p:txBody>
          <a:bodyPr wrap="square" rtlCol="0">
            <a:spAutoFit/>
          </a:bodyPr>
          <a:lstStyle/>
          <a:p>
            <a:pPr marL="285750" indent="-285750">
              <a:buFont typeface="Arial" panose="020B0604020202020204" pitchFamily="34" charset="0"/>
              <a:buChar char="•"/>
            </a:pPr>
            <a:r>
              <a:rPr lang="en-US" dirty="0"/>
              <a:t>ERCOT will be filing comments to NPRR1337 no later than July 10 for consideration at the July 15 PRS meeting.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Proposed comments as they stand today are included in todays’ meeting materials.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Summary of Proposed comments are as follows:</a:t>
            </a:r>
          </a:p>
          <a:p>
            <a:pPr marL="742950" lvl="1" indent="-285750">
              <a:buFont typeface="Arial" panose="020B0604020202020204" pitchFamily="34" charset="0"/>
              <a:buChar char="•"/>
            </a:pPr>
            <a:r>
              <a:rPr lang="en-US" dirty="0"/>
              <a:t>Change that there is no longer a default baseline qualification but rather ERCOT will provide the QSE with the default baseline results for the QSE to use when selecting a default baseline.</a:t>
            </a:r>
          </a:p>
          <a:p>
            <a:pPr lvl="1"/>
            <a:r>
              <a:rPr lang="en-US" dirty="0"/>
              <a:t> </a:t>
            </a:r>
          </a:p>
          <a:p>
            <a:pPr marL="742950" lvl="1" indent="-285750">
              <a:buFont typeface="Arial" panose="020B0604020202020204" pitchFamily="34" charset="0"/>
              <a:buChar char="•"/>
            </a:pPr>
            <a:r>
              <a:rPr lang="en-US" dirty="0"/>
              <a:t>Language missed in the original filing. For availability purposes ERCOT will not longer apply the QSE pass/fail as an initial review prior to evaluating the pass/fail for the individual resources within the QSEs portfolio. Language added to address ERS Resource availability evaluation for each ERS Time Period and how the availability factor will be adjusted for settlement purposes for time period availability failures.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Change language addressing Performance Criteria for QSE’s representing Non-Weather-Sensitive ERS Resources to align with the proposed resource level availability and change the pass/fail metric for the QSE from ≥ 0.95 to ≥ 0.80.</a:t>
            </a: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69687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AC5D1-EB8E-AA64-6985-EFB0F34E3772}"/>
              </a:ext>
            </a:extLst>
          </p:cNvPr>
          <p:cNvSpPr>
            <a:spLocks noGrp="1"/>
          </p:cNvSpPr>
          <p:nvPr>
            <p:ph type="title"/>
          </p:nvPr>
        </p:nvSpPr>
        <p:spPr>
          <a:xfrm>
            <a:off x="2163883" y="2356338"/>
            <a:ext cx="6956669" cy="492101"/>
          </a:xfrm>
        </p:spPr>
        <p:txBody>
          <a:bodyPr>
            <a:noAutofit/>
          </a:bodyPr>
          <a:lstStyle/>
          <a:p>
            <a:pPr algn="ctr"/>
            <a:r>
              <a:rPr lang="en-US" sz="4800" dirty="0"/>
              <a:t>Alternate Baseline Test and </a:t>
            </a:r>
            <a:br>
              <a:rPr lang="en-US" sz="4800" dirty="0"/>
            </a:br>
            <a:r>
              <a:rPr lang="en-US" sz="4800" dirty="0"/>
              <a:t>Resource Impacts </a:t>
            </a:r>
          </a:p>
        </p:txBody>
      </p:sp>
      <p:sp>
        <p:nvSpPr>
          <p:cNvPr id="3" name="Slide Number Placeholder 2">
            <a:extLst>
              <a:ext uri="{FF2B5EF4-FFF2-40B4-BE49-F238E27FC236}">
                <a16:creationId xmlns:a16="http://schemas.microsoft.com/office/drawing/2014/main" id="{F3E9617E-52FC-46DE-FE61-E611AA11657F}"/>
              </a:ext>
            </a:extLst>
          </p:cNvPr>
          <p:cNvSpPr>
            <a:spLocks noGrp="1"/>
          </p:cNvSpPr>
          <p:nvPr>
            <p:ph type="sldNum" sz="quarter" idx="12"/>
          </p:nvPr>
        </p:nvSpPr>
        <p:spPr/>
        <p:txBody>
          <a:bodyPr/>
          <a:lstStyle/>
          <a:p>
            <a:fld id="{BCDE79FB-97BA-492B-8D57-F1373F9ADA95}" type="slidenum">
              <a:rPr lang="en-US" smtClean="0"/>
              <a:t>4</a:t>
            </a:fld>
            <a:endParaRPr lang="en-US"/>
          </a:p>
        </p:txBody>
      </p:sp>
      <p:sp>
        <p:nvSpPr>
          <p:cNvPr id="6" name="TextBox 5">
            <a:extLst>
              <a:ext uri="{FF2B5EF4-FFF2-40B4-BE49-F238E27FC236}">
                <a16:creationId xmlns:a16="http://schemas.microsoft.com/office/drawing/2014/main" id="{0634D161-3AE2-7F52-A5F9-05DD99172189}"/>
              </a:ext>
            </a:extLst>
          </p:cNvPr>
          <p:cNvSpPr txBox="1"/>
          <p:nvPr/>
        </p:nvSpPr>
        <p:spPr>
          <a:xfrm>
            <a:off x="625231" y="5822461"/>
            <a:ext cx="6836230" cy="369332"/>
          </a:xfrm>
          <a:prstGeom prst="rect">
            <a:avLst/>
          </a:prstGeom>
          <a:noFill/>
        </p:spPr>
        <p:txBody>
          <a:bodyPr wrap="none" rtlCol="0">
            <a:spAutoFit/>
          </a:bodyPr>
          <a:lstStyle/>
          <a:p>
            <a:r>
              <a:rPr lang="en-US" dirty="0"/>
              <a:t>Alternate Baseline Test Whitepaper included in meeting materials</a:t>
            </a:r>
          </a:p>
        </p:txBody>
      </p:sp>
    </p:spTree>
    <p:extLst>
      <p:ext uri="{BB962C8B-B14F-4D97-AF65-F5344CB8AC3E}">
        <p14:creationId xmlns:p14="http://schemas.microsoft.com/office/powerpoint/2010/main" val="2089702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224" y="457200"/>
            <a:ext cx="10590376" cy="378335"/>
          </a:xfrm>
        </p:spPr>
        <p:txBody>
          <a:bodyPr>
            <a:normAutofit fontScale="90000"/>
          </a:bodyPr>
          <a:lstStyle/>
          <a:p>
            <a:r>
              <a:rPr sz="3200" b="1" i="0" dirty="0">
                <a:solidFill>
                  <a:srgbClr val="00343B"/>
                </a:solidFill>
                <a:latin typeface="Aptos"/>
              </a:rPr>
              <a:t>End-to-End Baseline Assignment Process</a:t>
            </a:r>
          </a:p>
        </p:txBody>
      </p:sp>
      <p:sp>
        <p:nvSpPr>
          <p:cNvPr id="3" name="Rounded Rectangle 2"/>
          <p:cNvSpPr/>
          <p:nvPr/>
        </p:nvSpPr>
        <p:spPr>
          <a:xfrm>
            <a:off x="2991665" y="1286185"/>
            <a:ext cx="5977019" cy="956687"/>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400" b="1" dirty="0">
                <a:solidFill>
                  <a:srgbClr val="FFFFFF"/>
                </a:solidFill>
                <a:latin typeface="Aptos"/>
              </a:rPr>
              <a:t>STEP 1: Evaluate each ERS Load against all five Default Baselines</a:t>
            </a:r>
          </a:p>
          <a:p>
            <a:pPr algn="ctr"/>
            <a:endParaRPr lang="en-US" sz="1100" dirty="0">
              <a:solidFill>
                <a:srgbClr val="FFFFFF"/>
              </a:solidFill>
              <a:latin typeface="Aptos"/>
            </a:endParaRPr>
          </a:p>
          <a:p>
            <a:pPr algn="ctr"/>
            <a:r>
              <a:rPr lang="en-US" sz="1100" dirty="0">
                <a:solidFill>
                  <a:srgbClr val="FFFFFF"/>
                </a:solidFill>
                <a:latin typeface="Aptos"/>
              </a:rPr>
              <a:t>5 Default baselines (M810, MDP, REG, MBMA, NEAR20)  •  P95 ≤ 20% AND |bias| ≤ 5%</a:t>
            </a:r>
            <a:endParaRPr lang="en-US" sz="1100" b="1" dirty="0">
              <a:solidFill>
                <a:srgbClr val="FFFFFF"/>
              </a:solidFill>
              <a:latin typeface="Aptos"/>
            </a:endParaRPr>
          </a:p>
          <a:p>
            <a:pPr algn="ctr">
              <a:spcAft>
                <a:spcPts val="0"/>
              </a:spcAft>
            </a:pPr>
            <a:endParaRPr sz="1300" b="1" i="0" dirty="0">
              <a:solidFill>
                <a:srgbClr val="FFFFFF"/>
              </a:solidFill>
              <a:latin typeface="Aptos"/>
            </a:endParaRPr>
          </a:p>
        </p:txBody>
      </p:sp>
      <p:cxnSp>
        <p:nvCxnSpPr>
          <p:cNvPr id="6" name="Connector 5"/>
          <p:cNvCxnSpPr/>
          <p:nvPr/>
        </p:nvCxnSpPr>
        <p:spPr>
          <a:xfrm>
            <a:off x="5980176" y="2274872"/>
            <a:ext cx="0" cy="173736"/>
          </a:xfrm>
          <a:prstGeom prst="line">
            <a:avLst/>
          </a:prstGeom>
          <a:ln w="22225">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7" name="Diamond 6"/>
          <p:cNvSpPr/>
          <p:nvPr/>
        </p:nvSpPr>
        <p:spPr>
          <a:xfrm>
            <a:off x="4481863" y="2439467"/>
            <a:ext cx="2996625" cy="1522477"/>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lang="en-US" sz="1200" b="1" dirty="0">
                <a:solidFill>
                  <a:schemeClr val="accent1"/>
                </a:solidFill>
                <a:latin typeface="Aptos"/>
              </a:rPr>
              <a:t>Resources meet the minimal accepted “fit” thresholds for a default baseline </a:t>
            </a:r>
          </a:p>
        </p:txBody>
      </p:sp>
      <p:cxnSp>
        <p:nvCxnSpPr>
          <p:cNvPr id="8" name="Connector 7"/>
          <p:cNvCxnSpPr/>
          <p:nvPr/>
        </p:nvCxnSpPr>
        <p:spPr>
          <a:xfrm>
            <a:off x="7443216" y="319842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7432768" y="3308203"/>
            <a:ext cx="655280" cy="184666"/>
          </a:xfrm>
          <a:prstGeom prst="rect">
            <a:avLst/>
          </a:prstGeom>
          <a:noFill/>
          <a:ln>
            <a:noFill/>
          </a:ln>
        </p:spPr>
        <p:txBody>
          <a:bodyPr wrap="square" lIns="18288" tIns="0" rIns="18288" bIns="0">
            <a:spAutoFit/>
          </a:bodyPr>
          <a:lstStyle/>
          <a:p>
            <a:pPr algn="ctr"/>
            <a:r>
              <a:rPr sz="1200" b="1" i="0" dirty="0">
                <a:solidFill>
                  <a:srgbClr val="2E7D5C"/>
                </a:solidFill>
                <a:latin typeface="Aptos"/>
              </a:rPr>
              <a:t>YES</a:t>
            </a:r>
          </a:p>
        </p:txBody>
      </p:sp>
      <p:sp>
        <p:nvSpPr>
          <p:cNvPr id="10" name="Rounded Rectangle 9"/>
          <p:cNvSpPr/>
          <p:nvPr/>
        </p:nvSpPr>
        <p:spPr>
          <a:xfrm>
            <a:off x="8540496" y="2988108"/>
            <a:ext cx="333756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lang="en-US" sz="1200" b="1" i="0" dirty="0">
                <a:solidFill>
                  <a:srgbClr val="FFFFFF"/>
                </a:solidFill>
                <a:latin typeface="Aptos"/>
              </a:rPr>
              <a:t>QSE receives default baseline data and selects one default baseline</a:t>
            </a:r>
            <a:endParaRPr sz="1200" b="1" i="0" dirty="0">
              <a:solidFill>
                <a:srgbClr val="FFFFFF"/>
              </a:solidFill>
              <a:latin typeface="Aptos"/>
            </a:endParaRPr>
          </a:p>
        </p:txBody>
      </p:sp>
      <p:cxnSp>
        <p:nvCxnSpPr>
          <p:cNvPr id="12" name="Connector 11"/>
          <p:cNvCxnSpPr/>
          <p:nvPr/>
        </p:nvCxnSpPr>
        <p:spPr>
          <a:xfrm>
            <a:off x="5980176" y="3952803"/>
            <a:ext cx="0" cy="173736"/>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992588" y="3940946"/>
            <a:ext cx="531326" cy="184666"/>
          </a:xfrm>
          <a:prstGeom prst="rect">
            <a:avLst/>
          </a:prstGeom>
          <a:noFill/>
          <a:ln>
            <a:noFill/>
          </a:ln>
        </p:spPr>
        <p:txBody>
          <a:bodyPr wrap="square" lIns="18288" tIns="0" rIns="18288" bIns="0">
            <a:spAutoFit/>
          </a:bodyPr>
          <a:lstStyle/>
          <a:p>
            <a:pPr algn="ctr"/>
            <a:r>
              <a:rPr sz="1200" b="1" i="0" dirty="0">
                <a:solidFill>
                  <a:srgbClr val="C00000"/>
                </a:solidFill>
                <a:latin typeface="Aptos"/>
              </a:rPr>
              <a:t>NO</a:t>
            </a:r>
          </a:p>
        </p:txBody>
      </p:sp>
      <p:sp>
        <p:nvSpPr>
          <p:cNvPr id="14" name="Rounded Rectangle 13"/>
          <p:cNvSpPr/>
          <p:nvPr/>
        </p:nvSpPr>
        <p:spPr>
          <a:xfrm>
            <a:off x="3437876" y="4121969"/>
            <a:ext cx="5109424" cy="868680"/>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sz="1400" b="1" i="0" dirty="0">
                <a:solidFill>
                  <a:srgbClr val="FFFFFF"/>
                </a:solidFill>
                <a:latin typeface="Aptos"/>
              </a:rPr>
              <a:t>STEP 2:  Alternate Baseline Test (ABT)</a:t>
            </a:r>
            <a:r>
              <a:rPr lang="en-US" sz="1400" b="1" i="0" dirty="0">
                <a:solidFill>
                  <a:srgbClr val="FFFFFF"/>
                </a:solidFill>
                <a:latin typeface="Aptos"/>
              </a:rPr>
              <a:t> is applied only to resources that do not meet the fit threshold for any of the five default baseline methods</a:t>
            </a:r>
          </a:p>
          <a:p>
            <a:pPr algn="ctr">
              <a:spcAft>
                <a:spcPts val="0"/>
              </a:spcAft>
            </a:pPr>
            <a:endParaRPr sz="1250" b="1" i="0" dirty="0">
              <a:solidFill>
                <a:srgbClr val="FFFFFF"/>
              </a:solidFill>
              <a:latin typeface="Aptos"/>
            </a:endParaRPr>
          </a:p>
        </p:txBody>
      </p:sp>
      <p:cxnSp>
        <p:nvCxnSpPr>
          <p:cNvPr id="15" name="Connector 14"/>
          <p:cNvCxnSpPr/>
          <p:nvPr/>
        </p:nvCxnSpPr>
        <p:spPr>
          <a:xfrm>
            <a:off x="5980176" y="4992494"/>
            <a:ext cx="0" cy="173736"/>
          </a:xfrm>
          <a:prstGeom prst="line">
            <a:avLst/>
          </a:prstGeom>
          <a:ln w="22225">
            <a:solidFill>
              <a:srgbClr val="55606E"/>
            </a:solidFill>
            <a:tailEnd type="triangle" w="med" len="med"/>
          </a:ln>
        </p:spPr>
        <p:style>
          <a:lnRef idx="2">
            <a:schemeClr val="accent1"/>
          </a:lnRef>
          <a:fillRef idx="0">
            <a:schemeClr val="accent1"/>
          </a:fillRef>
          <a:effectRef idx="1">
            <a:schemeClr val="accent1"/>
          </a:effectRef>
          <a:fontRef idx="minor">
            <a:schemeClr val="tx1"/>
          </a:fontRef>
        </p:style>
      </p:cxnSp>
      <p:sp>
        <p:nvSpPr>
          <p:cNvPr id="16" name="Diamond 15"/>
          <p:cNvSpPr/>
          <p:nvPr/>
        </p:nvSpPr>
        <p:spPr>
          <a:xfrm>
            <a:off x="4700016" y="5166230"/>
            <a:ext cx="2560320" cy="868680"/>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sz="1200" b="1" i="0" dirty="0">
                <a:solidFill>
                  <a:schemeClr val="accent1"/>
                </a:solidFill>
                <a:latin typeface="Aptos"/>
              </a:rPr>
              <a:t>Passes ABT?</a:t>
            </a:r>
          </a:p>
        </p:txBody>
      </p:sp>
      <p:cxnSp>
        <p:nvCxnSpPr>
          <p:cNvPr id="17" name="Connector 16"/>
          <p:cNvCxnSpPr/>
          <p:nvPr/>
        </p:nvCxnSpPr>
        <p:spPr>
          <a:xfrm flipH="1">
            <a:off x="3602735" y="5600570"/>
            <a:ext cx="1097281"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3943983" y="5346170"/>
            <a:ext cx="306238" cy="184666"/>
          </a:xfrm>
          <a:prstGeom prst="rect">
            <a:avLst/>
          </a:prstGeom>
          <a:noFill/>
          <a:ln>
            <a:noFill/>
          </a:ln>
        </p:spPr>
        <p:txBody>
          <a:bodyPr wrap="none" lIns="18288" tIns="0" rIns="18288" bIns="0">
            <a:spAutoFit/>
          </a:bodyPr>
          <a:lstStyle/>
          <a:p>
            <a:pPr algn="ctr"/>
            <a:r>
              <a:rPr sz="1200" b="1" i="0" dirty="0">
                <a:solidFill>
                  <a:srgbClr val="2E7D5C"/>
                </a:solidFill>
                <a:latin typeface="Aptos"/>
              </a:rPr>
              <a:t>YES</a:t>
            </a:r>
          </a:p>
        </p:txBody>
      </p:sp>
      <p:cxnSp>
        <p:nvCxnSpPr>
          <p:cNvPr id="19" name="Connector 18"/>
          <p:cNvCxnSpPr/>
          <p:nvPr/>
        </p:nvCxnSpPr>
        <p:spPr>
          <a:xfrm>
            <a:off x="7260336" y="560057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7710131" y="5335405"/>
            <a:ext cx="261354" cy="184666"/>
          </a:xfrm>
          <a:prstGeom prst="rect">
            <a:avLst/>
          </a:prstGeom>
          <a:noFill/>
          <a:ln>
            <a:noFill/>
          </a:ln>
        </p:spPr>
        <p:txBody>
          <a:bodyPr wrap="none" lIns="18288" tIns="0" rIns="18288" bIns="0">
            <a:spAutoFit/>
          </a:bodyPr>
          <a:lstStyle/>
          <a:p>
            <a:pPr algn="ctr"/>
            <a:r>
              <a:rPr sz="1200" b="1" i="0" dirty="0">
                <a:solidFill>
                  <a:srgbClr val="C00000"/>
                </a:solidFill>
                <a:latin typeface="Aptos"/>
              </a:rPr>
              <a:t>NO</a:t>
            </a:r>
          </a:p>
        </p:txBody>
      </p:sp>
      <p:sp>
        <p:nvSpPr>
          <p:cNvPr id="21" name="Rounded Rectangle 20"/>
          <p:cNvSpPr/>
          <p:nvPr/>
        </p:nvSpPr>
        <p:spPr>
          <a:xfrm>
            <a:off x="402336" y="5394830"/>
            <a:ext cx="320040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200" b="1" dirty="0">
                <a:solidFill>
                  <a:srgbClr val="FFFFFF"/>
                </a:solidFill>
                <a:latin typeface="Aptos"/>
              </a:rPr>
              <a:t>Resource may select an Alternate Baseline option</a:t>
            </a:r>
          </a:p>
        </p:txBody>
      </p:sp>
      <p:sp>
        <p:nvSpPr>
          <p:cNvPr id="23" name="Rounded Rectangle 22"/>
          <p:cNvSpPr/>
          <p:nvPr/>
        </p:nvSpPr>
        <p:spPr>
          <a:xfrm>
            <a:off x="8357616" y="5394830"/>
            <a:ext cx="3566160" cy="411480"/>
          </a:xfrm>
          <a:prstGeom prst="roundRect">
            <a:avLst>
              <a:gd name="adj" fmla="val 20000"/>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lang="en-US" sz="1100" b="1" dirty="0">
                <a:solidFill>
                  <a:srgbClr val="FFFFFF"/>
                </a:solidFill>
                <a:latin typeface="Aptos"/>
              </a:rPr>
              <a:t>QSE receives all five default baseline stats and may select one default baseline or withdraw from ERS</a:t>
            </a:r>
            <a:endParaRPr sz="1100" b="1" dirty="0">
              <a:solidFill>
                <a:srgbClr val="FFFFFF"/>
              </a:solidFill>
              <a:latin typeface="Apto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66ECD-7BBA-7E14-A922-3E70DC969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9E941-AF3E-0E77-04A1-C125D8DCD80D}"/>
              </a:ext>
            </a:extLst>
          </p:cNvPr>
          <p:cNvSpPr>
            <a:spLocks noGrp="1"/>
          </p:cNvSpPr>
          <p:nvPr>
            <p:ph type="title"/>
          </p:nvPr>
        </p:nvSpPr>
        <p:spPr/>
        <p:txBody>
          <a:bodyPr/>
          <a:lstStyle/>
          <a:p>
            <a:r>
              <a:rPr sz="3200" b="1" i="0" dirty="0">
                <a:solidFill>
                  <a:srgbClr val="00343B"/>
                </a:solidFill>
                <a:latin typeface="Aptos"/>
              </a:rPr>
              <a:t>The Alternate Baseline Test (ABT)</a:t>
            </a:r>
            <a:endParaRPr lang="en-US" dirty="0"/>
          </a:p>
        </p:txBody>
      </p:sp>
      <p:sp>
        <p:nvSpPr>
          <p:cNvPr id="4" name="Slide Number Placeholder 3">
            <a:extLst>
              <a:ext uri="{FF2B5EF4-FFF2-40B4-BE49-F238E27FC236}">
                <a16:creationId xmlns:a16="http://schemas.microsoft.com/office/drawing/2014/main" id="{60540461-5878-7EB1-6459-191995498FCC}"/>
              </a:ext>
            </a:extLst>
          </p:cNvPr>
          <p:cNvSpPr>
            <a:spLocks noGrp="1"/>
          </p:cNvSpPr>
          <p:nvPr>
            <p:ph type="sldNum" sz="quarter" idx="12"/>
          </p:nvPr>
        </p:nvSpPr>
        <p:spPr/>
        <p:txBody>
          <a:bodyPr/>
          <a:lstStyle/>
          <a:p>
            <a:fld id="{BCDE79FB-97BA-492B-8D57-F1373F9ADA95}" type="slidenum">
              <a:rPr lang="en-US" smtClean="0"/>
              <a:t>6</a:t>
            </a:fld>
            <a:endParaRPr lang="en-US" dirty="0"/>
          </a:p>
        </p:txBody>
      </p:sp>
      <p:sp>
        <p:nvSpPr>
          <p:cNvPr id="5" name="Rectangle 4">
            <a:extLst>
              <a:ext uri="{FF2B5EF4-FFF2-40B4-BE49-F238E27FC236}">
                <a16:creationId xmlns:a16="http://schemas.microsoft.com/office/drawing/2014/main" id="{469E1C80-C48F-E5EE-50EA-9C7FD36AA090}"/>
              </a:ext>
            </a:extLst>
          </p:cNvPr>
          <p:cNvSpPr/>
          <p:nvPr/>
        </p:nvSpPr>
        <p:spPr>
          <a:xfrm>
            <a:off x="431557" y="967576"/>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WHY:  </a:t>
            </a:r>
            <a:r>
              <a:rPr lang="en-US" sz="1400" b="1" i="0" dirty="0">
                <a:solidFill>
                  <a:srgbClr val="FFFFFF"/>
                </a:solidFill>
                <a:latin typeface="Aptos"/>
              </a:rPr>
              <a:t>Alternate Baseline Test</a:t>
            </a:r>
            <a:endParaRPr sz="1400" b="1" i="0" dirty="0">
              <a:solidFill>
                <a:srgbClr val="FFFFFF"/>
              </a:solidFill>
              <a:latin typeface="Aptos"/>
            </a:endParaRPr>
          </a:p>
        </p:txBody>
      </p:sp>
      <p:sp>
        <p:nvSpPr>
          <p:cNvPr id="6" name="TextBox 5">
            <a:extLst>
              <a:ext uri="{FF2B5EF4-FFF2-40B4-BE49-F238E27FC236}">
                <a16:creationId xmlns:a16="http://schemas.microsoft.com/office/drawing/2014/main" id="{076EE5F9-B17F-3909-3ED7-2AF629B56FB9}"/>
              </a:ext>
            </a:extLst>
          </p:cNvPr>
          <p:cNvSpPr txBox="1"/>
          <p:nvPr/>
        </p:nvSpPr>
        <p:spPr>
          <a:xfrm>
            <a:off x="466344" y="1268943"/>
            <a:ext cx="11122682" cy="1687065"/>
          </a:xfrm>
          <a:prstGeom prst="rect">
            <a:avLst/>
          </a:prstGeom>
          <a:noFill/>
          <a:ln>
            <a:noFill/>
          </a:ln>
        </p:spPr>
        <p:txBody>
          <a:bodyPr wrap="square" lIns="128016">
            <a:spAutoFit/>
          </a:bodyPr>
          <a:lstStyle/>
          <a:p>
            <a:pPr marL="200000" indent="-200000">
              <a:lnSpc>
                <a:spcPct val="105000"/>
              </a:lnSpc>
              <a:spcAft>
                <a:spcPts val="400"/>
              </a:spcAft>
              <a:buChar char="•"/>
            </a:pPr>
            <a:r>
              <a:rPr lang="en-US" sz="1600" b="0" i="0" dirty="0">
                <a:solidFill>
                  <a:srgbClr val="1F2937"/>
                </a:solidFill>
                <a:latin typeface="Aptos"/>
              </a:rPr>
              <a:t>Some MBL/Alternate resources are </a:t>
            </a:r>
            <a:r>
              <a:rPr lang="en-US" sz="1600" b="1" i="0" dirty="0">
                <a:solidFill>
                  <a:srgbClr val="1F2937"/>
                </a:solidFill>
                <a:latin typeface="Aptos"/>
              </a:rPr>
              <a:t>not genuinely variable</a:t>
            </a:r>
            <a:r>
              <a:rPr lang="en-US" sz="1600" b="0" i="0" dirty="0">
                <a:solidFill>
                  <a:srgbClr val="1F2937"/>
                </a:solidFill>
                <a:latin typeface="Aptos"/>
              </a:rPr>
              <a:t> — load reductions track market signals</a:t>
            </a:r>
            <a:r>
              <a:rPr lang="en-US" sz="1600" dirty="0">
                <a:solidFill>
                  <a:srgbClr val="1F2937"/>
                </a:solidFill>
                <a:latin typeface="Aptos"/>
              </a:rPr>
              <a:t> (e.g., price spikes, 4-CP response, etc.) </a:t>
            </a:r>
            <a:r>
              <a:rPr lang="en-US" sz="1600" b="0" i="0" dirty="0">
                <a:solidFill>
                  <a:srgbClr val="1F2937"/>
                </a:solidFill>
                <a:latin typeface="Aptos"/>
              </a:rPr>
              <a:t>most commonly price spikes. Because MBL/Alternate uses a </a:t>
            </a:r>
            <a:r>
              <a:rPr lang="en-US" sz="1600" b="1" i="0" dirty="0">
                <a:solidFill>
                  <a:srgbClr val="1F2937"/>
                </a:solidFill>
                <a:latin typeface="Aptos"/>
              </a:rPr>
              <a:t>“Drop-To” evaluation</a:t>
            </a:r>
            <a:r>
              <a:rPr lang="en-US" sz="1600" b="0" i="0" dirty="0">
                <a:solidFill>
                  <a:srgbClr val="1F2937"/>
                </a:solidFill>
                <a:latin typeface="Aptos"/>
              </a:rPr>
              <a:t> rather than a </a:t>
            </a:r>
            <a:r>
              <a:rPr lang="en-US" sz="1600" b="1" i="0" dirty="0">
                <a:solidFill>
                  <a:srgbClr val="1F2937"/>
                </a:solidFill>
                <a:latin typeface="Aptos"/>
              </a:rPr>
              <a:t>comparison to a predicted baseline</a:t>
            </a:r>
            <a:r>
              <a:rPr lang="en-US" sz="1600" b="0" i="0" dirty="0">
                <a:solidFill>
                  <a:srgbClr val="1F2937"/>
                </a:solidFill>
                <a:latin typeface="Aptos"/>
              </a:rPr>
              <a:t>, ERS deployments overlapping price spikes can credit normal price-chasing curtailment as ERS performance.</a:t>
            </a:r>
          </a:p>
          <a:p>
            <a:pPr marL="200000" indent="-200000" algn="l">
              <a:lnSpc>
                <a:spcPct val="105000"/>
              </a:lnSpc>
              <a:spcAft>
                <a:spcPts val="400"/>
              </a:spcAft>
              <a:buChar char="•"/>
            </a:pPr>
            <a:r>
              <a:rPr lang="en-US" sz="1600" b="0" i="0" dirty="0">
                <a:solidFill>
                  <a:srgbClr val="1F2937"/>
                </a:solidFill>
                <a:latin typeface="Aptos"/>
              </a:rPr>
              <a:t>The ABT is a quality-control check that will run </a:t>
            </a:r>
            <a:r>
              <a:rPr lang="en-US" sz="1600" b="1" i="0" dirty="0">
                <a:solidFill>
                  <a:srgbClr val="1F2937"/>
                </a:solidFill>
                <a:latin typeface="Aptos"/>
              </a:rPr>
              <a:t>during ERID process </a:t>
            </a:r>
            <a:r>
              <a:rPr lang="en-US" sz="1600" i="0" dirty="0">
                <a:solidFill>
                  <a:srgbClr val="1F2937"/>
                </a:solidFill>
                <a:latin typeface="Aptos"/>
              </a:rPr>
              <a:t>on ERS Loads that do not meet the fit threshold for any of the five default baseline methods </a:t>
            </a:r>
            <a:r>
              <a:rPr lang="en-US" sz="1600" b="0" i="0" dirty="0">
                <a:solidFill>
                  <a:srgbClr val="1F2937"/>
                </a:solidFill>
                <a:latin typeface="Aptos"/>
              </a:rPr>
              <a:t>— ensuring MBL/Alternate eligibility reflects genuine operational variability.</a:t>
            </a:r>
          </a:p>
        </p:txBody>
      </p:sp>
      <p:sp>
        <p:nvSpPr>
          <p:cNvPr id="7" name="Rectangle 6">
            <a:extLst>
              <a:ext uri="{FF2B5EF4-FFF2-40B4-BE49-F238E27FC236}">
                <a16:creationId xmlns:a16="http://schemas.microsoft.com/office/drawing/2014/main" id="{148D8EE4-00D2-93E8-E092-3F4343F59423}"/>
              </a:ext>
            </a:extLst>
          </p:cNvPr>
          <p:cNvSpPr/>
          <p:nvPr/>
        </p:nvSpPr>
        <p:spPr>
          <a:xfrm>
            <a:off x="466344" y="2956008"/>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lang="en-US" sz="1400" b="1" i="0" dirty="0">
                <a:solidFill>
                  <a:srgbClr val="FFFFFF"/>
                </a:solidFill>
                <a:latin typeface="Aptos"/>
              </a:rPr>
              <a:t>2.  WHEN &amp; WHAT:  A Two-Step Baseline Evaluation</a:t>
            </a:r>
            <a:endParaRPr sz="1400" b="1" i="0" dirty="0">
              <a:solidFill>
                <a:srgbClr val="FFFFFF"/>
              </a:solidFill>
              <a:latin typeface="Aptos"/>
            </a:endParaRPr>
          </a:p>
        </p:txBody>
      </p:sp>
      <p:sp>
        <p:nvSpPr>
          <p:cNvPr id="8" name="TextBox 7">
            <a:extLst>
              <a:ext uri="{FF2B5EF4-FFF2-40B4-BE49-F238E27FC236}">
                <a16:creationId xmlns:a16="http://schemas.microsoft.com/office/drawing/2014/main" id="{7538E309-40BE-2441-88AF-40C898F61838}"/>
              </a:ext>
            </a:extLst>
          </p:cNvPr>
          <p:cNvSpPr txBox="1"/>
          <p:nvPr/>
        </p:nvSpPr>
        <p:spPr>
          <a:xfrm>
            <a:off x="466344" y="3342580"/>
            <a:ext cx="11192256" cy="1157176"/>
          </a:xfrm>
          <a:prstGeom prst="rect">
            <a:avLst/>
          </a:prstGeom>
          <a:noFill/>
          <a:ln>
            <a:noFill/>
          </a:ln>
        </p:spPr>
        <p:txBody>
          <a:bodyPr wrap="square" lIns="128016">
            <a:spAutoFit/>
          </a:bodyPr>
          <a:lstStyle/>
          <a:p>
            <a:pPr marL="200000" indent="-200000" algn="l">
              <a:lnSpc>
                <a:spcPct val="105000"/>
              </a:lnSpc>
              <a:spcAft>
                <a:spcPts val="300"/>
              </a:spcAft>
              <a:buChar char="•"/>
            </a:pPr>
            <a:r>
              <a:rPr lang="en-US" sz="1600" b="1" i="0" dirty="0">
                <a:solidFill>
                  <a:srgbClr val="1F2937"/>
                </a:solidFill>
                <a:latin typeface="Aptos"/>
              </a:rPr>
              <a:t>Step 1 — Default Baseline Fit Check:</a:t>
            </a:r>
            <a:r>
              <a:rPr lang="en-US" sz="1600" b="0" i="0" dirty="0">
                <a:solidFill>
                  <a:srgbClr val="1F2937"/>
                </a:solidFill>
                <a:latin typeface="Aptos"/>
              </a:rPr>
              <a:t> All ERS Loads are evaluated against the five default baseline methods. A default method meets the fit threshold when </a:t>
            </a:r>
            <a:r>
              <a:rPr lang="en-US" sz="1600" b="1" i="0" dirty="0">
                <a:solidFill>
                  <a:srgbClr val="1F2937"/>
                </a:solidFill>
                <a:latin typeface="Aptos"/>
              </a:rPr>
              <a:t>P95 ≤ 20% AND |bias| ≤ 5%</a:t>
            </a:r>
            <a:r>
              <a:rPr lang="en-US" sz="1600" b="0" i="0" dirty="0">
                <a:solidFill>
                  <a:srgbClr val="1F2937"/>
                </a:solidFill>
                <a:latin typeface="Aptos"/>
              </a:rPr>
              <a:t>. </a:t>
            </a:r>
          </a:p>
          <a:p>
            <a:pPr marL="200000" indent="-200000" algn="l">
              <a:lnSpc>
                <a:spcPct val="105000"/>
              </a:lnSpc>
              <a:spcAft>
                <a:spcPts val="300"/>
              </a:spcAft>
              <a:buChar char="•"/>
            </a:pPr>
            <a:r>
              <a:rPr lang="en-US" sz="1600" b="1" i="0" dirty="0">
                <a:solidFill>
                  <a:srgbClr val="1F2937"/>
                </a:solidFill>
                <a:latin typeface="Aptos"/>
              </a:rPr>
              <a:t>Step 2 — Alternate Baseline Test (ABT):</a:t>
            </a:r>
            <a:r>
              <a:rPr lang="en-US" sz="1600" b="0" i="0" dirty="0">
                <a:solidFill>
                  <a:srgbClr val="1F2937"/>
                </a:solidFill>
                <a:latin typeface="Aptos"/>
              </a:rPr>
              <a:t> ABT is applied only to resources that do not meet the fit threshold for any of the five default baseline methods.</a:t>
            </a:r>
          </a:p>
        </p:txBody>
      </p:sp>
      <p:sp>
        <p:nvSpPr>
          <p:cNvPr id="9" name="Rectangle 8">
            <a:extLst>
              <a:ext uri="{FF2B5EF4-FFF2-40B4-BE49-F238E27FC236}">
                <a16:creationId xmlns:a16="http://schemas.microsoft.com/office/drawing/2014/main" id="{FB29E11F-1443-DA52-E9E7-D302C2A7BE75}"/>
              </a:ext>
            </a:extLst>
          </p:cNvPr>
          <p:cNvSpPr/>
          <p:nvPr/>
        </p:nvSpPr>
        <p:spPr>
          <a:xfrm>
            <a:off x="466344" y="446513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3.  OUTCOMES:  </a:t>
            </a:r>
            <a:r>
              <a:rPr lang="en-US" sz="1400" b="1" i="0" dirty="0">
                <a:solidFill>
                  <a:srgbClr val="FFFFFF"/>
                </a:solidFill>
                <a:latin typeface="Aptos"/>
              </a:rPr>
              <a:t>Baseline selection for ERS Resources</a:t>
            </a:r>
            <a:endParaRPr sz="1400" b="1" i="0" dirty="0">
              <a:solidFill>
                <a:srgbClr val="FFFFFF"/>
              </a:solidFill>
              <a:latin typeface="Aptos"/>
            </a:endParaRPr>
          </a:p>
        </p:txBody>
      </p:sp>
      <p:sp>
        <p:nvSpPr>
          <p:cNvPr id="10" name="TextBox 9">
            <a:extLst>
              <a:ext uri="{FF2B5EF4-FFF2-40B4-BE49-F238E27FC236}">
                <a16:creationId xmlns:a16="http://schemas.microsoft.com/office/drawing/2014/main" id="{C26EC4B6-FD22-39F4-A100-D037F8AFF44E}"/>
              </a:ext>
            </a:extLst>
          </p:cNvPr>
          <p:cNvSpPr txBox="1"/>
          <p:nvPr/>
        </p:nvSpPr>
        <p:spPr>
          <a:xfrm>
            <a:off x="466344" y="4872585"/>
            <a:ext cx="11192256" cy="1985415"/>
          </a:xfrm>
          <a:prstGeom prst="rect">
            <a:avLst/>
          </a:prstGeom>
          <a:noFill/>
          <a:ln>
            <a:noFill/>
          </a:ln>
        </p:spPr>
        <p:txBody>
          <a:bodyPr wrap="square" lIns="128016">
            <a:spAutoFit/>
          </a:bodyPr>
          <a:lstStyle/>
          <a:p>
            <a:pPr marL="200000" indent="-200000" algn="l">
              <a:lnSpc>
                <a:spcPct val="105000"/>
              </a:lnSpc>
              <a:spcAft>
                <a:spcPts val="300"/>
              </a:spcAft>
              <a:buChar char="•"/>
            </a:pPr>
            <a:r>
              <a:rPr lang="en-US" sz="1600" i="0" dirty="0">
                <a:latin typeface="Aptos" panose="020B0004020202020204" pitchFamily="34" charset="0"/>
              </a:rPr>
              <a:t>If ERS Resource meet at least one default method threshold, ERCOT provides all five default baseline statistics to the QSE, and the QSE may select one default baseline</a:t>
            </a:r>
            <a:r>
              <a:rPr lang="en-US" sz="1600" b="1" i="0" dirty="0">
                <a:solidFill>
                  <a:srgbClr val="2E7D5C"/>
                </a:solidFill>
                <a:latin typeface="Aptos" panose="020B0004020202020204" pitchFamily="34" charset="0"/>
              </a:rPr>
              <a:t>.</a:t>
            </a:r>
          </a:p>
          <a:p>
            <a:pPr marL="200000" indent="-200000" algn="l">
              <a:lnSpc>
                <a:spcPct val="105000"/>
              </a:lnSpc>
              <a:spcAft>
                <a:spcPts val="300"/>
              </a:spcAft>
              <a:buChar char="•"/>
            </a:pPr>
            <a:r>
              <a:rPr sz="1600" b="1" i="0" dirty="0">
                <a:latin typeface="Aptos" panose="020B0004020202020204" pitchFamily="34" charset="0"/>
              </a:rPr>
              <a:t>PASS</a:t>
            </a:r>
            <a:r>
              <a:rPr lang="en-US" sz="1600" b="1" i="0" dirty="0">
                <a:latin typeface="Aptos" panose="020B0004020202020204" pitchFamily="34" charset="0"/>
              </a:rPr>
              <a:t>_ABT</a:t>
            </a:r>
            <a:r>
              <a:rPr sz="1600" b="0" i="0" dirty="0">
                <a:latin typeface="Aptos" panose="020B0004020202020204" pitchFamily="34" charset="0"/>
              </a:rPr>
              <a:t>  </a:t>
            </a:r>
            <a:r>
              <a:rPr sz="1600" b="0" i="0" dirty="0">
                <a:solidFill>
                  <a:srgbClr val="1F2937"/>
                </a:solidFill>
                <a:latin typeface="Aptos" panose="020B0004020202020204" pitchFamily="34" charset="0"/>
              </a:rPr>
              <a:t>→  Resource </a:t>
            </a:r>
            <a:r>
              <a:rPr lang="en-US" sz="1600" b="0" i="0" dirty="0">
                <a:solidFill>
                  <a:srgbClr val="1F2937"/>
                </a:solidFill>
                <a:latin typeface="Aptos" panose="020B0004020202020204" pitchFamily="34" charset="0"/>
              </a:rPr>
              <a:t>may select the </a:t>
            </a:r>
            <a:r>
              <a:rPr sz="1600" b="0" i="0" dirty="0">
                <a:solidFill>
                  <a:srgbClr val="1F2937"/>
                </a:solidFill>
                <a:latin typeface="Aptos" panose="020B0004020202020204" pitchFamily="34" charset="0"/>
              </a:rPr>
              <a:t>Alternate</a:t>
            </a:r>
            <a:r>
              <a:rPr lang="en-US" sz="1600" b="0" i="0" dirty="0">
                <a:solidFill>
                  <a:srgbClr val="1F2937"/>
                </a:solidFill>
                <a:latin typeface="Aptos" panose="020B0004020202020204" pitchFamily="34" charset="0"/>
              </a:rPr>
              <a:t> baseline </a:t>
            </a:r>
            <a:r>
              <a:rPr sz="1600" b="0" i="0" dirty="0">
                <a:solidFill>
                  <a:srgbClr val="1F2937"/>
                </a:solidFill>
                <a:latin typeface="Aptos" panose="020B0004020202020204" pitchFamily="34" charset="0"/>
              </a:rPr>
              <a:t>designation (variability is genuinely operational).</a:t>
            </a:r>
          </a:p>
          <a:p>
            <a:pPr marL="200000" indent="-200000" algn="l">
              <a:lnSpc>
                <a:spcPct val="105000"/>
              </a:lnSpc>
              <a:spcAft>
                <a:spcPts val="300"/>
              </a:spcAft>
              <a:buChar char="•"/>
            </a:pPr>
            <a:r>
              <a:rPr sz="1600" b="1" i="0" dirty="0">
                <a:latin typeface="Aptos" panose="020B0004020202020204" pitchFamily="34" charset="0"/>
              </a:rPr>
              <a:t>FAIL_ABT</a:t>
            </a:r>
            <a:r>
              <a:rPr sz="1600" b="0" i="0" dirty="0">
                <a:latin typeface="Aptos" panose="020B0004020202020204" pitchFamily="34" charset="0"/>
              </a:rPr>
              <a:t>  </a:t>
            </a:r>
            <a:r>
              <a:rPr sz="1600" b="0" i="0" dirty="0">
                <a:solidFill>
                  <a:srgbClr val="1F2937"/>
                </a:solidFill>
                <a:latin typeface="Aptos" panose="020B0004020202020204" pitchFamily="34" charset="0"/>
              </a:rPr>
              <a:t>→  </a:t>
            </a:r>
            <a:r>
              <a:rPr lang="en-US" sz="1600" dirty="0">
                <a:solidFill>
                  <a:srgbClr val="1F2937"/>
                </a:solidFill>
                <a:latin typeface="Aptos" panose="020B0004020202020204" pitchFamily="34" charset="0"/>
              </a:rPr>
              <a:t>QSE will be given all default baseline statistics and may select any one default option</a:t>
            </a:r>
            <a:r>
              <a:rPr sz="1600" b="0" i="0" dirty="0">
                <a:solidFill>
                  <a:srgbClr val="1F2937"/>
                </a:solidFill>
                <a:latin typeface="Aptos" panose="020B0004020202020204" pitchFamily="34" charset="0"/>
              </a:rPr>
              <a:t>. </a:t>
            </a:r>
            <a:r>
              <a:rPr lang="en-US" sz="1600" b="0" i="0" dirty="0">
                <a:solidFill>
                  <a:srgbClr val="1F2937"/>
                </a:solidFill>
                <a:latin typeface="Aptos" panose="020B0004020202020204" pitchFamily="34" charset="0"/>
              </a:rPr>
              <a:t> </a:t>
            </a:r>
          </a:p>
          <a:p>
            <a:pPr marL="200000" indent="-200000">
              <a:lnSpc>
                <a:spcPct val="105000"/>
              </a:lnSpc>
              <a:spcAft>
                <a:spcPts val="300"/>
              </a:spcAft>
              <a:buFontTx/>
              <a:buChar char="•"/>
            </a:pPr>
            <a:r>
              <a:rPr lang="en-US" sz="1600" dirty="0">
                <a:latin typeface="Aptos" panose="020B0004020202020204" pitchFamily="34" charset="0"/>
              </a:rPr>
              <a:t>Exception — insufficient historical meter data: the resource may temporarily select the Alternate Baseline until sufficient history accumulates.</a:t>
            </a:r>
          </a:p>
          <a:p>
            <a:pPr marL="200000" indent="-200000" algn="l">
              <a:lnSpc>
                <a:spcPct val="105000"/>
              </a:lnSpc>
              <a:spcAft>
                <a:spcPts val="300"/>
              </a:spcAft>
              <a:buChar char="•"/>
            </a:pPr>
            <a:endParaRPr lang="en-US" sz="1200" b="0" i="0" dirty="0">
              <a:solidFill>
                <a:srgbClr val="1F2937"/>
              </a:solidFill>
              <a:latin typeface="Aptos"/>
            </a:endParaRPr>
          </a:p>
        </p:txBody>
      </p:sp>
    </p:spTree>
    <p:extLst>
      <p:ext uri="{BB962C8B-B14F-4D97-AF65-F5344CB8AC3E}">
        <p14:creationId xmlns:p14="http://schemas.microsoft.com/office/powerpoint/2010/main" val="200178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6488B-674F-219B-B6F9-81B31DCED2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BE1370-C4C2-CB33-DFAB-240B02640076}"/>
              </a:ext>
            </a:extLst>
          </p:cNvPr>
          <p:cNvSpPr>
            <a:spLocks noGrp="1"/>
          </p:cNvSpPr>
          <p:nvPr>
            <p:ph type="sldNum" sz="quarter" idx="12"/>
          </p:nvPr>
        </p:nvSpPr>
        <p:spPr/>
        <p:txBody>
          <a:bodyPr/>
          <a:lstStyle/>
          <a:p>
            <a:fld id="{BCDE79FB-97BA-492B-8D57-F1373F9ADA95}" type="slidenum">
              <a:rPr lang="en-US" smtClean="0"/>
              <a:t>7</a:t>
            </a:fld>
            <a:endParaRPr lang="en-US" dirty="0"/>
          </a:p>
        </p:txBody>
      </p:sp>
      <p:sp>
        <p:nvSpPr>
          <p:cNvPr id="3" name="Text Placeholder 2">
            <a:extLst>
              <a:ext uri="{FF2B5EF4-FFF2-40B4-BE49-F238E27FC236}">
                <a16:creationId xmlns:a16="http://schemas.microsoft.com/office/drawing/2014/main" id="{02B42D8C-0D68-053B-2E31-DE6501B99903}"/>
              </a:ext>
            </a:extLst>
          </p:cNvPr>
          <p:cNvSpPr>
            <a:spLocks noGrp="1"/>
          </p:cNvSpPr>
          <p:nvPr>
            <p:ph type="body" sz="quarter" idx="15"/>
          </p:nvPr>
        </p:nvSpPr>
        <p:spPr>
          <a:xfrm flipH="1">
            <a:off x="606691" y="5287133"/>
            <a:ext cx="11190733" cy="1313964"/>
          </a:xfrm>
        </p:spPr>
        <p:txBody>
          <a:bodyPr/>
          <a:lstStyle/>
          <a:p>
            <a:pPr algn="l"/>
            <a:r>
              <a:rPr sz="1400" b="1" i="0" dirty="0">
                <a:solidFill>
                  <a:srgbClr val="00343B"/>
                </a:solidFill>
                <a:latin typeface="Aptos"/>
              </a:rPr>
              <a:t>Key Takeaways:  </a:t>
            </a:r>
          </a:p>
          <a:p>
            <a:pPr marL="342900" indent="-342900" algn="l">
              <a:buFont typeface="+mj-lt"/>
              <a:buAutoNum type="arabicPeriod"/>
            </a:pPr>
            <a:r>
              <a:rPr sz="1400" b="0" i="0" dirty="0">
                <a:solidFill>
                  <a:srgbClr val="1F2937"/>
                </a:solidFill>
                <a:latin typeface="Aptos"/>
              </a:rPr>
              <a:t>The ABT measures the FREQUENCY of load reductions during high-price vs. normal periods. A large gap between the two is the indicator  the resource is not a naturally dynamic load — and </a:t>
            </a:r>
            <a:r>
              <a:rPr sz="1400" b="0" dirty="0">
                <a:solidFill>
                  <a:srgbClr val="1F2937"/>
                </a:solidFill>
                <a:latin typeface="Aptos"/>
              </a:rPr>
              <a:t>alternate baseline not an option</a:t>
            </a:r>
            <a:r>
              <a:rPr sz="1400" b="0" i="0" dirty="0">
                <a:solidFill>
                  <a:srgbClr val="1F2937"/>
                </a:solidFill>
                <a:latin typeface="Aptos"/>
              </a:rPr>
              <a:t>.</a:t>
            </a:r>
          </a:p>
          <a:p>
            <a:pPr marL="342900" indent="-342900" algn="l">
              <a:buFont typeface="+mj-lt"/>
              <a:buAutoNum type="arabicPeriod"/>
            </a:pPr>
            <a:r>
              <a:rPr sz="1400" b="0" dirty="0">
                <a:solidFill>
                  <a:srgbClr val="1F2937"/>
                </a:solidFill>
                <a:latin typeface="Aptos"/>
              </a:rPr>
              <a:t>ERCOT has tested the ABT against all ERS Category "Crypto Mining" loads that offered into the JunSep2026 SCT and most failed this test.</a:t>
            </a:r>
            <a:endParaRPr sz="1400" b="0" i="0" dirty="0">
              <a:solidFill>
                <a:srgbClr val="1F2937"/>
              </a:solidFill>
              <a:latin typeface="Aptos"/>
            </a:endParaRPr>
          </a:p>
          <a:p>
            <a:pPr algn="l"/>
            <a:endParaRPr sz="1400" b="0" i="0" dirty="0">
              <a:solidFill>
                <a:srgbClr val="1F2937"/>
              </a:solidFill>
              <a:latin typeface="Aptos"/>
            </a:endParaRPr>
          </a:p>
        </p:txBody>
      </p:sp>
      <p:sp>
        <p:nvSpPr>
          <p:cNvPr id="4" name="Title 3">
            <a:extLst>
              <a:ext uri="{FF2B5EF4-FFF2-40B4-BE49-F238E27FC236}">
                <a16:creationId xmlns:a16="http://schemas.microsoft.com/office/drawing/2014/main" id="{31B4847E-AFB3-7217-5E82-68A4BF410A10}"/>
              </a:ext>
            </a:extLst>
          </p:cNvPr>
          <p:cNvSpPr>
            <a:spLocks noGrp="1"/>
          </p:cNvSpPr>
          <p:nvPr>
            <p:ph type="title"/>
          </p:nvPr>
        </p:nvSpPr>
        <p:spPr/>
        <p:txBody>
          <a:bodyPr/>
          <a:lstStyle/>
          <a:p>
            <a:r>
              <a:rPr sz="3200" b="1" i="0">
                <a:solidFill>
                  <a:srgbClr val="00343B"/>
                </a:solidFill>
                <a:latin typeface="Aptos"/>
              </a:rPr>
              <a:t>How the ABT Detects Price Chasing</a:t>
            </a:r>
            <a:endParaRPr lang="en-US" dirty="0"/>
          </a:p>
        </p:txBody>
      </p:sp>
      <p:sp>
        <p:nvSpPr>
          <p:cNvPr id="5" name="Rectangle 4">
            <a:extLst>
              <a:ext uri="{FF2B5EF4-FFF2-40B4-BE49-F238E27FC236}">
                <a16:creationId xmlns:a16="http://schemas.microsoft.com/office/drawing/2014/main" id="{C11CAE5C-F624-A0E1-515D-8C893699F4A5}"/>
              </a:ext>
            </a:extLst>
          </p:cNvPr>
          <p:cNvSpPr/>
          <p:nvPr/>
        </p:nvSpPr>
        <p:spPr>
          <a:xfrm>
            <a:off x="492252" y="91440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Three-Step Detection Method</a:t>
            </a:r>
          </a:p>
        </p:txBody>
      </p:sp>
      <p:sp>
        <p:nvSpPr>
          <p:cNvPr id="6" name="TextBox 5">
            <a:extLst>
              <a:ext uri="{FF2B5EF4-FFF2-40B4-BE49-F238E27FC236}">
                <a16:creationId xmlns:a16="http://schemas.microsoft.com/office/drawing/2014/main" id="{1810F302-C7D0-FAFD-BAC8-AEEF3519063B}"/>
              </a:ext>
            </a:extLst>
          </p:cNvPr>
          <p:cNvSpPr txBox="1"/>
          <p:nvPr/>
        </p:nvSpPr>
        <p:spPr>
          <a:xfrm>
            <a:off x="466344" y="1242202"/>
            <a:ext cx="11192256" cy="2256259"/>
          </a:xfrm>
          <a:prstGeom prst="rect">
            <a:avLst/>
          </a:prstGeom>
          <a:noFill/>
          <a:ln>
            <a:noFill/>
          </a:ln>
        </p:spPr>
        <p:txBody>
          <a:bodyPr wrap="square" lIns="128016">
            <a:spAutoFit/>
          </a:bodyPr>
          <a:lstStyle/>
          <a:p>
            <a:pPr marL="200000" indent="-200000">
              <a:lnSpc>
                <a:spcPct val="105000"/>
              </a:lnSpc>
              <a:spcAft>
                <a:spcPts val="300"/>
              </a:spcAft>
              <a:buChar char="•"/>
            </a:pPr>
            <a:r>
              <a:rPr lang="en-US" sz="1200" b="1" i="0" dirty="0">
                <a:solidFill>
                  <a:srgbClr val="00343B"/>
                </a:solidFill>
                <a:latin typeface="Aptos"/>
              </a:rPr>
              <a:t>STEP 1</a:t>
            </a:r>
          </a:p>
          <a:p>
            <a:pPr lvl="1">
              <a:lnSpc>
                <a:spcPct val="105000"/>
              </a:lnSpc>
              <a:spcAft>
                <a:spcPts val="300"/>
              </a:spcAft>
            </a:pPr>
            <a:r>
              <a:rPr lang="en-US" sz="1200" b="1" i="0" dirty="0">
                <a:solidFill>
                  <a:srgbClr val="00343B"/>
                </a:solidFill>
                <a:latin typeface="Aptos"/>
              </a:rPr>
              <a:t>Reference Load: </a:t>
            </a:r>
            <a:r>
              <a:rPr lang="en-US" sz="1200" i="0" dirty="0">
                <a:solidFill>
                  <a:srgbClr val="00343B"/>
                </a:solidFill>
                <a:latin typeface="Aptos"/>
              </a:rPr>
              <a:t>T</a:t>
            </a:r>
            <a:r>
              <a:rPr lang="en-US" sz="1200" dirty="0">
                <a:solidFill>
                  <a:srgbClr val="1F2937"/>
                </a:solidFill>
                <a:latin typeface="Aptos"/>
              </a:rPr>
              <a:t>he average load at that same interval-of-day across the 10 most recent same-</a:t>
            </a:r>
            <a:r>
              <a:rPr lang="en-US" sz="1200" dirty="0" err="1">
                <a:solidFill>
                  <a:srgbClr val="1F2937"/>
                </a:solidFill>
                <a:latin typeface="Aptos"/>
              </a:rPr>
              <a:t>daytype</a:t>
            </a:r>
            <a:r>
              <a:rPr lang="en-US" sz="1200" dirty="0">
                <a:solidFill>
                  <a:srgbClr val="1F2937"/>
                </a:solidFill>
                <a:latin typeface="Aptos"/>
              </a:rPr>
              <a:t> days, excluding any day with a qualifying price event. Weekdays compare to weekdays; weekends/holidays to weekends/holidays. E.g., for a 2:00 PM interval on a Tuesday, the reference is the average 2:00 PM load over the prior ten qualifying weekdays</a:t>
            </a:r>
            <a:endParaRPr lang="en-US" sz="1200" b="1" i="0" dirty="0">
              <a:solidFill>
                <a:srgbClr val="00343B"/>
              </a:solidFill>
              <a:latin typeface="Aptos"/>
            </a:endParaRPr>
          </a:p>
          <a:p>
            <a:pPr lvl="1">
              <a:lnSpc>
                <a:spcPct val="105000"/>
              </a:lnSpc>
              <a:spcAft>
                <a:spcPts val="300"/>
              </a:spcAft>
            </a:pPr>
            <a:r>
              <a:rPr lang="en-US" sz="1200" b="1" i="0" dirty="0">
                <a:solidFill>
                  <a:srgbClr val="00343B"/>
                </a:solidFill>
                <a:latin typeface="Aptos"/>
              </a:rPr>
              <a:t>Reduced Interval</a:t>
            </a:r>
            <a:r>
              <a:rPr lang="en-US" sz="1200" b="1" dirty="0">
                <a:solidFill>
                  <a:srgbClr val="00343B"/>
                </a:solidFill>
                <a:latin typeface="Aptos"/>
              </a:rPr>
              <a:t>:</a:t>
            </a:r>
            <a:r>
              <a:rPr sz="1200" b="1" i="0" dirty="0">
                <a:solidFill>
                  <a:srgbClr val="00343B"/>
                </a:solidFill>
                <a:latin typeface="Aptos"/>
              </a:rPr>
              <a:t>  </a:t>
            </a:r>
            <a:r>
              <a:rPr sz="1200" b="0" i="0" dirty="0">
                <a:solidFill>
                  <a:srgbClr val="1F2937"/>
                </a:solidFill>
                <a:latin typeface="Aptos"/>
              </a:rPr>
              <a:t>For each 15-minute interval, mark it </a:t>
            </a:r>
            <a:r>
              <a:rPr sz="1200" b="1" i="0" dirty="0">
                <a:solidFill>
                  <a:srgbClr val="1F2937"/>
                </a:solidFill>
                <a:latin typeface="Aptos"/>
              </a:rPr>
              <a:t>"reduced"</a:t>
            </a:r>
            <a:r>
              <a:rPr sz="1200" b="0" i="0" dirty="0">
                <a:solidFill>
                  <a:srgbClr val="1F2937"/>
                </a:solidFill>
                <a:latin typeface="Aptos"/>
              </a:rPr>
              <a:t> if actual load is ≤ 50% of </a:t>
            </a:r>
            <a:r>
              <a:rPr sz="1200" i="0" dirty="0">
                <a:solidFill>
                  <a:srgbClr val="1F2937"/>
                </a:solidFill>
                <a:latin typeface="Aptos"/>
              </a:rPr>
              <a:t>the reference </a:t>
            </a:r>
            <a:r>
              <a:rPr lang="en-US" sz="1200" b="0" i="0" dirty="0">
                <a:solidFill>
                  <a:srgbClr val="1F2937"/>
                </a:solidFill>
                <a:latin typeface="Aptos"/>
              </a:rPr>
              <a:t>load</a:t>
            </a:r>
          </a:p>
          <a:p>
            <a:pPr marL="200000" indent="-200000">
              <a:lnSpc>
                <a:spcPct val="105000"/>
              </a:lnSpc>
              <a:spcAft>
                <a:spcPts val="300"/>
              </a:spcAft>
              <a:buChar char="•"/>
            </a:pPr>
            <a:r>
              <a:rPr sz="1200" b="1" i="0" dirty="0">
                <a:solidFill>
                  <a:srgbClr val="00343B"/>
                </a:solidFill>
                <a:latin typeface="Aptos"/>
              </a:rPr>
              <a:t>STEP 2 </a:t>
            </a:r>
            <a:endParaRPr lang="en-US" sz="1200" b="1" i="0" dirty="0">
              <a:solidFill>
                <a:srgbClr val="00343B"/>
              </a:solidFill>
              <a:latin typeface="Aptos"/>
            </a:endParaRPr>
          </a:p>
          <a:p>
            <a:pPr lvl="1">
              <a:lnSpc>
                <a:spcPct val="105000"/>
              </a:lnSpc>
              <a:spcAft>
                <a:spcPts val="300"/>
              </a:spcAft>
            </a:pPr>
            <a:r>
              <a:rPr sz="1200" b="1" i="0" dirty="0">
                <a:solidFill>
                  <a:srgbClr val="00343B"/>
                </a:solidFill>
                <a:latin typeface="Aptos"/>
              </a:rPr>
              <a:t>Split intervals into two groups</a:t>
            </a:r>
            <a:r>
              <a:rPr lang="en-US" sz="1200" b="1" i="0" dirty="0">
                <a:solidFill>
                  <a:srgbClr val="00343B"/>
                </a:solidFill>
                <a:latin typeface="Aptos"/>
              </a:rPr>
              <a:t>:</a:t>
            </a:r>
            <a:r>
              <a:rPr sz="1200" b="1" i="0" dirty="0">
                <a:solidFill>
                  <a:srgbClr val="00343B"/>
                </a:solidFill>
                <a:latin typeface="Aptos"/>
              </a:rPr>
              <a:t>  </a:t>
            </a:r>
            <a:r>
              <a:rPr lang="en-US" sz="1200" i="0" dirty="0">
                <a:solidFill>
                  <a:srgbClr val="00343B"/>
                </a:solidFill>
                <a:latin typeface="Aptos"/>
              </a:rPr>
              <a:t>Based on the real time Load Zone prices (currently considering $80/MWh but TBD) s</a:t>
            </a:r>
            <a:r>
              <a:rPr sz="1200" b="0" i="0" dirty="0">
                <a:solidFill>
                  <a:srgbClr val="1F2937"/>
                </a:solidFill>
                <a:latin typeface="Aptos"/>
              </a:rPr>
              <a:t>ort intervals </a:t>
            </a:r>
            <a:r>
              <a:rPr lang="en-US" sz="1200" dirty="0">
                <a:solidFill>
                  <a:srgbClr val="1F2937"/>
                </a:solidFill>
                <a:latin typeface="Aptos"/>
              </a:rPr>
              <a:t>into high price intervals vs. non-price intervals. Calculate high-price reduction rate  &amp; non-price reduction rate </a:t>
            </a:r>
            <a:endParaRPr lang="en-US" sz="1200" b="1" i="0" dirty="0">
              <a:solidFill>
                <a:srgbClr val="C25B1F"/>
              </a:solidFill>
              <a:latin typeface="Aptos"/>
            </a:endParaRPr>
          </a:p>
          <a:p>
            <a:pPr marL="200000" indent="-200000" algn="l">
              <a:lnSpc>
                <a:spcPct val="105000"/>
              </a:lnSpc>
              <a:spcAft>
                <a:spcPts val="300"/>
              </a:spcAft>
              <a:buChar char="•"/>
            </a:pPr>
            <a:r>
              <a:rPr sz="1200" b="1" i="0" dirty="0">
                <a:solidFill>
                  <a:srgbClr val="00343B"/>
                </a:solidFill>
                <a:latin typeface="Aptos"/>
              </a:rPr>
              <a:t>STEP 3 </a:t>
            </a:r>
            <a:endParaRPr lang="en-US" sz="1200" b="1" dirty="0">
              <a:solidFill>
                <a:srgbClr val="00343B"/>
              </a:solidFill>
              <a:latin typeface="Aptos"/>
            </a:endParaRPr>
          </a:p>
          <a:p>
            <a:pPr lvl="1">
              <a:lnSpc>
                <a:spcPct val="105000"/>
              </a:lnSpc>
              <a:spcAft>
                <a:spcPts val="300"/>
              </a:spcAft>
            </a:pPr>
            <a:r>
              <a:rPr lang="en-US" sz="1200" b="1" i="0" dirty="0">
                <a:solidFill>
                  <a:srgbClr val="00343B"/>
                </a:solidFill>
                <a:latin typeface="Aptos"/>
              </a:rPr>
              <a:t>ABT metric:</a:t>
            </a:r>
            <a:r>
              <a:rPr sz="1200" b="1" i="0" dirty="0">
                <a:solidFill>
                  <a:srgbClr val="00343B"/>
                </a:solidFill>
                <a:latin typeface="Aptos"/>
              </a:rPr>
              <a:t>  </a:t>
            </a:r>
            <a:r>
              <a:rPr lang="en-US" sz="1200" b="0" i="0" dirty="0">
                <a:solidFill>
                  <a:srgbClr val="1F2937"/>
                </a:solidFill>
                <a:latin typeface="Aptos"/>
              </a:rPr>
              <a:t>A resource fails ABT only when the high-price reduction rate is more than 50%, and the non-price reduction rate is less than 20%. </a:t>
            </a:r>
            <a:endParaRPr sz="1200" b="0" i="0" dirty="0">
              <a:solidFill>
                <a:srgbClr val="1F2937"/>
              </a:solidFill>
              <a:latin typeface="Aptos"/>
            </a:endParaRPr>
          </a:p>
        </p:txBody>
      </p:sp>
      <p:sp>
        <p:nvSpPr>
          <p:cNvPr id="7" name="Rectangle 6">
            <a:extLst>
              <a:ext uri="{FF2B5EF4-FFF2-40B4-BE49-F238E27FC236}">
                <a16:creationId xmlns:a16="http://schemas.microsoft.com/office/drawing/2014/main" id="{C66CD9D0-E762-B931-6C78-45900E28D594}"/>
              </a:ext>
            </a:extLst>
          </p:cNvPr>
          <p:cNvSpPr/>
          <p:nvPr/>
        </p:nvSpPr>
        <p:spPr>
          <a:xfrm>
            <a:off x="466344" y="3577282"/>
            <a:ext cx="11192256" cy="226725"/>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a:solidFill>
                  <a:srgbClr val="FFFFFF"/>
                </a:solidFill>
                <a:latin typeface="Aptos"/>
              </a:rPr>
              <a:t>2.  Trigger Logic and Worked Examples</a:t>
            </a:r>
          </a:p>
        </p:txBody>
      </p:sp>
      <p:sp>
        <p:nvSpPr>
          <p:cNvPr id="8" name="TextBox 7">
            <a:extLst>
              <a:ext uri="{FF2B5EF4-FFF2-40B4-BE49-F238E27FC236}">
                <a16:creationId xmlns:a16="http://schemas.microsoft.com/office/drawing/2014/main" id="{EFAED0DB-B7B2-C34E-B402-8D8A89DE4736}"/>
              </a:ext>
            </a:extLst>
          </p:cNvPr>
          <p:cNvSpPr txBox="1"/>
          <p:nvPr/>
        </p:nvSpPr>
        <p:spPr>
          <a:xfrm>
            <a:off x="606693" y="3887824"/>
            <a:ext cx="11192256" cy="261867"/>
          </a:xfrm>
          <a:prstGeom prst="rect">
            <a:avLst/>
          </a:prstGeom>
          <a:noFill/>
          <a:ln>
            <a:noFill/>
          </a:ln>
        </p:spPr>
        <p:txBody>
          <a:bodyPr wrap="square" lIns="109728" tIns="36576" bIns="36576">
            <a:spAutoFit/>
          </a:bodyPr>
          <a:lstStyle/>
          <a:p>
            <a:pPr algn="l">
              <a:lnSpc>
                <a:spcPct val="105000"/>
              </a:lnSpc>
              <a:spcAft>
                <a:spcPts val="100"/>
              </a:spcAft>
              <a:buNone/>
            </a:pPr>
            <a:r>
              <a:rPr sz="1200" b="0" i="0" dirty="0">
                <a:solidFill>
                  <a:srgbClr val="1F2937"/>
                </a:solidFill>
                <a:latin typeface="Aptos"/>
              </a:rPr>
              <a:t>Flagged </a:t>
            </a:r>
            <a:r>
              <a:rPr sz="1200" b="1" i="0" dirty="0">
                <a:solidFill>
                  <a:srgbClr val="C25B1F"/>
                </a:solidFill>
                <a:latin typeface="Aptos"/>
              </a:rPr>
              <a:t>FAIL_ABT</a:t>
            </a:r>
            <a:r>
              <a:rPr sz="1200" b="0" i="0" dirty="0">
                <a:solidFill>
                  <a:srgbClr val="1F2937"/>
                </a:solidFill>
                <a:latin typeface="Aptos"/>
              </a:rPr>
              <a:t> only when </a:t>
            </a:r>
            <a:r>
              <a:rPr sz="1200" b="1" i="0" dirty="0">
                <a:solidFill>
                  <a:srgbClr val="1F2937"/>
                </a:solidFill>
                <a:latin typeface="Aptos"/>
              </a:rPr>
              <a:t>BOTH</a:t>
            </a:r>
            <a:r>
              <a:rPr sz="1200" b="0" i="0" dirty="0">
                <a:solidFill>
                  <a:srgbClr val="1F2937"/>
                </a:solidFill>
                <a:latin typeface="Aptos"/>
              </a:rPr>
              <a:t> hold:  </a:t>
            </a:r>
            <a:r>
              <a:rPr sz="1200" b="1" i="0" dirty="0">
                <a:solidFill>
                  <a:srgbClr val="C25B1F"/>
                </a:solidFill>
                <a:latin typeface="Aptos"/>
              </a:rPr>
              <a:t>high-price reduction rate &gt; 50%</a:t>
            </a:r>
            <a:r>
              <a:rPr sz="1200" b="1" i="0" dirty="0">
                <a:solidFill>
                  <a:srgbClr val="1F2937"/>
                </a:solidFill>
                <a:latin typeface="Aptos"/>
              </a:rPr>
              <a:t>  AND  </a:t>
            </a:r>
            <a:r>
              <a:rPr sz="1200" b="1" i="0" dirty="0">
                <a:solidFill>
                  <a:srgbClr val="2E7D5C"/>
                </a:solidFill>
                <a:latin typeface="Aptos"/>
              </a:rPr>
              <a:t>non-price reduction rate &lt; 5%</a:t>
            </a:r>
            <a:r>
              <a:rPr sz="1200" b="0" i="0" dirty="0">
                <a:solidFill>
                  <a:srgbClr val="1F2937"/>
                </a:solidFill>
                <a:latin typeface="Aptos"/>
              </a:rPr>
              <a:t>.</a:t>
            </a:r>
          </a:p>
        </p:txBody>
      </p:sp>
      <p:sp>
        <p:nvSpPr>
          <p:cNvPr id="9" name="TextBox 8">
            <a:extLst>
              <a:ext uri="{FF2B5EF4-FFF2-40B4-BE49-F238E27FC236}">
                <a16:creationId xmlns:a16="http://schemas.microsoft.com/office/drawing/2014/main" id="{AD67B34B-0816-A1E6-C4CD-4015D67226C3}"/>
              </a:ext>
            </a:extLst>
          </p:cNvPr>
          <p:cNvSpPr txBox="1"/>
          <p:nvPr/>
        </p:nvSpPr>
        <p:spPr>
          <a:xfrm>
            <a:off x="863687" y="4151240"/>
            <a:ext cx="4404488" cy="775597"/>
          </a:xfrm>
          <a:prstGeom prst="rect">
            <a:avLst/>
          </a:prstGeom>
          <a:solidFill>
            <a:srgbClr val="ECF6F0"/>
          </a:solidFill>
          <a:ln w="9525">
            <a:solidFill>
              <a:srgbClr val="2E7D5C"/>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A — Genuinely Variable Load  </a:t>
            </a:r>
            <a:r>
              <a:rPr sz="1200" b="1" i="0" dirty="0">
                <a:solidFill>
                  <a:srgbClr val="2E7D5C"/>
                </a:solidFill>
                <a:latin typeface="Aptos"/>
              </a:rPr>
              <a:t>(PASS)</a:t>
            </a:r>
          </a:p>
          <a:p>
            <a:pPr>
              <a:lnSpc>
                <a:spcPct val="95000"/>
              </a:lnSpc>
              <a:spcAft>
                <a:spcPts val="0"/>
              </a:spcAft>
              <a:buNone/>
            </a:pPr>
            <a:r>
              <a:rPr sz="1200" b="0" i="0" dirty="0">
                <a:solidFill>
                  <a:srgbClr val="1F2937"/>
                </a:solidFill>
                <a:latin typeface="Aptos"/>
              </a:rPr>
              <a:t>High-price:  </a:t>
            </a:r>
            <a:r>
              <a:rPr lang="en-US" sz="1200" dirty="0">
                <a:solidFill>
                  <a:srgbClr val="1F2937"/>
                </a:solidFill>
                <a:latin typeface="Aptos"/>
              </a:rPr>
              <a:t>80</a:t>
            </a:r>
            <a:r>
              <a:rPr sz="1200" b="0" i="0" dirty="0">
                <a:solidFill>
                  <a:srgbClr val="1F2937"/>
                </a:solidFill>
                <a:latin typeface="Aptos"/>
              </a:rPr>
              <a:t> / 200 reduced  =  </a:t>
            </a:r>
            <a:r>
              <a:rPr lang="en-US" sz="1200" b="1" i="0" dirty="0">
                <a:solidFill>
                  <a:srgbClr val="2E7D5C"/>
                </a:solidFill>
                <a:latin typeface="Aptos"/>
              </a:rPr>
              <a:t>40</a:t>
            </a:r>
            <a:r>
              <a:rPr sz="1200" b="1" i="0" dirty="0">
                <a:solidFill>
                  <a:srgbClr val="2E7D5C"/>
                </a:solidFill>
                <a:latin typeface="Aptos"/>
              </a:rPr>
              <a:t>%</a:t>
            </a:r>
            <a:r>
              <a:rPr sz="1200" b="0" i="1" dirty="0">
                <a:solidFill>
                  <a:srgbClr val="4B5563"/>
                </a:solidFill>
                <a:latin typeface="Aptos"/>
              </a:rPr>
              <a:t>   (below 50% threshold)</a:t>
            </a:r>
          </a:p>
          <a:p>
            <a:pPr>
              <a:lnSpc>
                <a:spcPct val="95000"/>
              </a:lnSpc>
              <a:spcAft>
                <a:spcPts val="0"/>
              </a:spcAft>
              <a:buNone/>
            </a:pPr>
            <a:r>
              <a:rPr sz="1200" b="0" i="0" dirty="0">
                <a:solidFill>
                  <a:srgbClr val="1F2937"/>
                </a:solidFill>
                <a:latin typeface="Aptos"/>
              </a:rPr>
              <a:t>Normal:  </a:t>
            </a:r>
            <a:r>
              <a:rPr lang="en-US" sz="1200" b="0" i="0" dirty="0">
                <a:solidFill>
                  <a:srgbClr val="1F2937"/>
                </a:solidFill>
                <a:latin typeface="Aptos"/>
              </a:rPr>
              <a:t>11</a:t>
            </a:r>
            <a:r>
              <a:rPr sz="1200" b="0" i="0" dirty="0">
                <a:solidFill>
                  <a:srgbClr val="1F2937"/>
                </a:solidFill>
                <a:latin typeface="Aptos"/>
              </a:rPr>
              <a:t>00 / 5,000 reduced  =  </a:t>
            </a:r>
            <a:r>
              <a:rPr lang="en-US" sz="1200" b="1" dirty="0">
                <a:solidFill>
                  <a:srgbClr val="2E7D5C"/>
                </a:solidFill>
                <a:latin typeface="Aptos"/>
              </a:rPr>
              <a:t>22</a:t>
            </a:r>
            <a:r>
              <a:rPr sz="1200" b="1" i="0" dirty="0">
                <a:solidFill>
                  <a:srgbClr val="2E7D5C"/>
                </a:solidFill>
                <a:latin typeface="Aptos"/>
              </a:rPr>
              <a:t>%</a:t>
            </a:r>
            <a:r>
              <a:rPr sz="1200" b="0" i="1" dirty="0">
                <a:solidFill>
                  <a:srgbClr val="4B5563"/>
                </a:solidFill>
                <a:latin typeface="Aptos"/>
              </a:rPr>
              <a:t>   (above </a:t>
            </a:r>
            <a:r>
              <a:rPr lang="en-US" sz="1200" b="0" i="1" dirty="0">
                <a:solidFill>
                  <a:srgbClr val="4B5563"/>
                </a:solidFill>
                <a:latin typeface="Aptos"/>
              </a:rPr>
              <a:t>20</a:t>
            </a:r>
            <a:r>
              <a:rPr sz="1200" b="0" i="1" dirty="0">
                <a:solidFill>
                  <a:srgbClr val="4B5563"/>
                </a:solidFill>
                <a:latin typeface="Aptos"/>
              </a:rPr>
              <a:t>% threshold)</a:t>
            </a:r>
          </a:p>
          <a:p>
            <a:pPr>
              <a:lnSpc>
                <a:spcPct val="95000"/>
              </a:lnSpc>
              <a:spcAft>
                <a:spcPts val="0"/>
              </a:spcAft>
              <a:buNone/>
            </a:pPr>
            <a:r>
              <a:rPr sz="1200" b="1" i="0" dirty="0">
                <a:solidFill>
                  <a:srgbClr val="1F2937"/>
                </a:solidFill>
                <a:latin typeface="Aptos"/>
              </a:rPr>
              <a:t>Result:  </a:t>
            </a:r>
            <a:r>
              <a:rPr sz="1200" b="1" i="0" dirty="0">
                <a:solidFill>
                  <a:srgbClr val="2E7D5C"/>
                </a:solidFill>
                <a:latin typeface="Aptos"/>
              </a:rPr>
              <a:t>PASS — keep MBL/Alternate</a:t>
            </a:r>
          </a:p>
        </p:txBody>
      </p:sp>
      <p:sp>
        <p:nvSpPr>
          <p:cNvPr id="10" name="TextBox 9">
            <a:extLst>
              <a:ext uri="{FF2B5EF4-FFF2-40B4-BE49-F238E27FC236}">
                <a16:creationId xmlns:a16="http://schemas.microsoft.com/office/drawing/2014/main" id="{03BDE79B-190C-829E-0BB4-B1A2DACBDC33}"/>
              </a:ext>
            </a:extLst>
          </p:cNvPr>
          <p:cNvSpPr txBox="1"/>
          <p:nvPr/>
        </p:nvSpPr>
        <p:spPr>
          <a:xfrm>
            <a:off x="6457950" y="4148510"/>
            <a:ext cx="4249141" cy="775597"/>
          </a:xfrm>
          <a:prstGeom prst="rect">
            <a:avLst/>
          </a:prstGeom>
          <a:solidFill>
            <a:srgbClr val="FAF1E9"/>
          </a:solidFill>
          <a:ln w="9525">
            <a:solidFill>
              <a:srgbClr val="C25B1F"/>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B — Price </a:t>
            </a:r>
            <a:r>
              <a:rPr lang="en-US" sz="1200" b="1" dirty="0">
                <a:solidFill>
                  <a:srgbClr val="00343B"/>
                </a:solidFill>
                <a:latin typeface="Aptos"/>
              </a:rPr>
              <a:t>responsive load</a:t>
            </a:r>
            <a:r>
              <a:rPr sz="1200" b="1" i="0" dirty="0">
                <a:solidFill>
                  <a:srgbClr val="00343B"/>
                </a:solidFill>
                <a:latin typeface="Aptos"/>
              </a:rPr>
              <a:t>  </a:t>
            </a:r>
            <a:r>
              <a:rPr sz="1200" b="1" i="0" dirty="0">
                <a:solidFill>
                  <a:srgbClr val="C25B1F"/>
                </a:solidFill>
                <a:latin typeface="Aptos"/>
              </a:rPr>
              <a:t>(FAIL_ABT)</a:t>
            </a:r>
          </a:p>
          <a:p>
            <a:pPr>
              <a:lnSpc>
                <a:spcPct val="95000"/>
              </a:lnSpc>
              <a:spcAft>
                <a:spcPts val="0"/>
              </a:spcAft>
              <a:buNone/>
            </a:pPr>
            <a:r>
              <a:rPr sz="1200" b="0" i="0" dirty="0">
                <a:solidFill>
                  <a:srgbClr val="1F2937"/>
                </a:solidFill>
                <a:latin typeface="Aptos"/>
              </a:rPr>
              <a:t>High-price:  130 / 200 reduced  =  </a:t>
            </a:r>
            <a:r>
              <a:rPr sz="1200" b="1" i="0" dirty="0">
                <a:solidFill>
                  <a:srgbClr val="C25B1F"/>
                </a:solidFill>
                <a:latin typeface="Aptos"/>
              </a:rPr>
              <a:t>65%</a:t>
            </a:r>
            <a:r>
              <a:rPr sz="1200" b="0" i="1" dirty="0">
                <a:solidFill>
                  <a:srgbClr val="4B5563"/>
                </a:solidFill>
                <a:latin typeface="Aptos"/>
              </a:rPr>
              <a:t>   (</a:t>
            </a:r>
            <a:r>
              <a:rPr lang="en-US" sz="1200" i="1" dirty="0">
                <a:solidFill>
                  <a:srgbClr val="4B5563"/>
                </a:solidFill>
                <a:latin typeface="Aptos"/>
              </a:rPr>
              <a:t>above</a:t>
            </a:r>
            <a:r>
              <a:rPr sz="1200" b="0" i="1" dirty="0">
                <a:solidFill>
                  <a:srgbClr val="4B5563"/>
                </a:solidFill>
                <a:latin typeface="Aptos"/>
              </a:rPr>
              <a:t> 50% threshold)</a:t>
            </a:r>
          </a:p>
          <a:p>
            <a:pPr>
              <a:lnSpc>
                <a:spcPct val="95000"/>
              </a:lnSpc>
              <a:spcAft>
                <a:spcPts val="0"/>
              </a:spcAft>
              <a:buNone/>
            </a:pPr>
            <a:r>
              <a:rPr sz="1200" b="0" i="0" dirty="0">
                <a:solidFill>
                  <a:srgbClr val="1F2937"/>
                </a:solidFill>
                <a:latin typeface="Aptos"/>
              </a:rPr>
              <a:t>Normal:  </a:t>
            </a:r>
            <a:r>
              <a:rPr lang="en-US" sz="1200" b="0" i="0" dirty="0">
                <a:solidFill>
                  <a:srgbClr val="1F2937"/>
                </a:solidFill>
                <a:latin typeface="Aptos"/>
              </a:rPr>
              <a:t>200</a:t>
            </a:r>
            <a:r>
              <a:rPr sz="1200" b="0" i="0" dirty="0">
                <a:solidFill>
                  <a:srgbClr val="1F2937"/>
                </a:solidFill>
                <a:latin typeface="Aptos"/>
              </a:rPr>
              <a:t> / 5,000 reduced  =  </a:t>
            </a:r>
            <a:r>
              <a:rPr lang="en-US" sz="1200" b="1" dirty="0">
                <a:solidFill>
                  <a:srgbClr val="C25B1F"/>
                </a:solidFill>
                <a:latin typeface="Aptos"/>
              </a:rPr>
              <a:t>4</a:t>
            </a:r>
            <a:r>
              <a:rPr sz="1200" b="1" i="0" dirty="0">
                <a:solidFill>
                  <a:srgbClr val="C25B1F"/>
                </a:solidFill>
                <a:latin typeface="Aptos"/>
              </a:rPr>
              <a:t>%</a:t>
            </a:r>
            <a:r>
              <a:rPr sz="1200" b="0" i="1" dirty="0">
                <a:solidFill>
                  <a:srgbClr val="4B5563"/>
                </a:solidFill>
                <a:latin typeface="Aptos"/>
              </a:rPr>
              <a:t>   (below </a:t>
            </a:r>
            <a:r>
              <a:rPr lang="en-US" sz="1200" b="0" i="1" dirty="0">
                <a:solidFill>
                  <a:srgbClr val="4B5563"/>
                </a:solidFill>
                <a:latin typeface="Aptos"/>
              </a:rPr>
              <a:t>20</a:t>
            </a:r>
            <a:r>
              <a:rPr sz="1200" b="0" i="1" dirty="0">
                <a:solidFill>
                  <a:srgbClr val="4B5563"/>
                </a:solidFill>
                <a:latin typeface="Aptos"/>
              </a:rPr>
              <a:t>% threshold)</a:t>
            </a:r>
          </a:p>
          <a:p>
            <a:pPr>
              <a:lnSpc>
                <a:spcPct val="95000"/>
              </a:lnSpc>
              <a:spcAft>
                <a:spcPts val="0"/>
              </a:spcAft>
              <a:buNone/>
            </a:pPr>
            <a:r>
              <a:rPr sz="1200" b="1" i="0" dirty="0">
                <a:solidFill>
                  <a:srgbClr val="1F2937"/>
                </a:solidFill>
                <a:latin typeface="Aptos"/>
              </a:rPr>
              <a:t>Result:  </a:t>
            </a:r>
            <a:r>
              <a:rPr sz="1200" b="1" i="0" dirty="0">
                <a:solidFill>
                  <a:srgbClr val="C25B1F"/>
                </a:solidFill>
                <a:latin typeface="Aptos"/>
              </a:rPr>
              <a:t>FAIL_ABT — </a:t>
            </a:r>
            <a:r>
              <a:rPr lang="en-US" sz="1200" b="1" i="0" dirty="0">
                <a:solidFill>
                  <a:srgbClr val="C25B1F"/>
                </a:solidFill>
                <a:latin typeface="Aptos"/>
              </a:rPr>
              <a:t>Alternate Baseline not an option</a:t>
            </a:r>
            <a:endParaRPr sz="1200" b="1" i="0" dirty="0">
              <a:solidFill>
                <a:srgbClr val="C25B1F"/>
              </a:solidFill>
              <a:latin typeface="Aptos"/>
            </a:endParaRPr>
          </a:p>
        </p:txBody>
      </p:sp>
    </p:spTree>
    <p:extLst>
      <p:ext uri="{BB962C8B-B14F-4D97-AF65-F5344CB8AC3E}">
        <p14:creationId xmlns:p14="http://schemas.microsoft.com/office/powerpoint/2010/main" val="559063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6F1F0-7D39-C7EA-E0B7-23310818C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796757-64DD-118B-E2D9-9115BCAEDE81}"/>
              </a:ext>
            </a:extLst>
          </p:cNvPr>
          <p:cNvSpPr>
            <a:spLocks noGrp="1"/>
          </p:cNvSpPr>
          <p:nvPr>
            <p:ph type="title"/>
          </p:nvPr>
        </p:nvSpPr>
        <p:spPr>
          <a:xfrm>
            <a:off x="1257300" y="457200"/>
            <a:ext cx="10401300" cy="764849"/>
          </a:xfrm>
        </p:spPr>
        <p:txBody>
          <a:bodyPr>
            <a:normAutofit fontScale="90000"/>
          </a:bodyPr>
          <a:lstStyle/>
          <a:p>
            <a:r>
              <a:rPr lang="en-US" dirty="0"/>
              <a:t>Summary of ABT impact on Resources on Alternate baseline in JunSep26 (</a:t>
            </a:r>
            <a:r>
              <a:rPr lang="en-US" dirty="0">
                <a:solidFill>
                  <a:srgbClr val="C25B1F"/>
                </a:solidFill>
                <a:latin typeface="Aptos"/>
              </a:rPr>
              <a:t>high-price reduction rate &gt; 50%</a:t>
            </a:r>
            <a:r>
              <a:rPr lang="en-US" dirty="0">
                <a:solidFill>
                  <a:srgbClr val="1F2937"/>
                </a:solidFill>
                <a:latin typeface="Aptos"/>
              </a:rPr>
              <a:t>  AND  </a:t>
            </a:r>
            <a:r>
              <a:rPr lang="en-US" dirty="0">
                <a:solidFill>
                  <a:srgbClr val="2E7D5C"/>
                </a:solidFill>
                <a:latin typeface="Aptos"/>
              </a:rPr>
              <a:t>non-price reduction rate &lt; 20%</a:t>
            </a:r>
            <a:r>
              <a:rPr lang="en-US" b="0" dirty="0">
                <a:solidFill>
                  <a:srgbClr val="1F2937"/>
                </a:solidFill>
                <a:latin typeface="Aptos"/>
              </a:rPr>
              <a:t>)</a:t>
            </a:r>
            <a:endParaRPr lang="en-US" dirty="0"/>
          </a:p>
        </p:txBody>
      </p:sp>
      <p:sp>
        <p:nvSpPr>
          <p:cNvPr id="3" name="Text Placeholder 2">
            <a:extLst>
              <a:ext uri="{FF2B5EF4-FFF2-40B4-BE49-F238E27FC236}">
                <a16:creationId xmlns:a16="http://schemas.microsoft.com/office/drawing/2014/main" id="{2EDFDB3B-D4DC-C800-97F7-87185D39A11B}"/>
              </a:ext>
            </a:extLst>
          </p:cNvPr>
          <p:cNvSpPr>
            <a:spLocks noGrp="1"/>
          </p:cNvSpPr>
          <p:nvPr>
            <p:ph type="body" sz="quarter" idx="16"/>
          </p:nvPr>
        </p:nvSpPr>
        <p:spPr/>
        <p:txBody>
          <a:bodyPr/>
          <a:lstStyle/>
          <a:p>
            <a:pPr marL="285750" indent="-285750">
              <a:buFont typeface="Arial" panose="020B0604020202020204" pitchFamily="34" charset="0"/>
              <a:buChar char="•"/>
            </a:pPr>
            <a:r>
              <a:rPr lang="en-US" dirty="0"/>
              <a:t>We have analyzed a total of 277 resources that had ALTERNATE baseline selected when procured for JunSep26 SCT</a:t>
            </a:r>
          </a:p>
          <a:p>
            <a:endParaRPr lang="en-US" dirty="0"/>
          </a:p>
          <a:p>
            <a:pPr marL="285750" indent="-285750">
              <a:buFont typeface="Arial" panose="020B0604020202020204" pitchFamily="34" charset="0"/>
              <a:buChar char="•"/>
            </a:pPr>
            <a:r>
              <a:rPr lang="en-US" dirty="0"/>
              <a:t>52 Resources met the fit thresholds for at least one default baseline (Step 1 of the ABT)</a:t>
            </a:r>
          </a:p>
          <a:p>
            <a:pPr marL="834390" lvl="1" indent="-285750"/>
            <a:r>
              <a:rPr lang="en-US" dirty="0"/>
              <a:t>2 resources are crypto mining load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156 resources passed ABT</a:t>
            </a:r>
          </a:p>
          <a:p>
            <a:pPr marL="834390" lvl="1" indent="-285750"/>
            <a:r>
              <a:rPr lang="en-US" dirty="0"/>
              <a:t>5 resources are crypto mining loads</a:t>
            </a:r>
          </a:p>
          <a:p>
            <a:pPr marL="285750" indent="-285750"/>
            <a:endParaRPr lang="en-US" dirty="0"/>
          </a:p>
          <a:p>
            <a:pPr marL="285750" indent="-285750">
              <a:buFont typeface="Arial" panose="020B0604020202020204" pitchFamily="34" charset="0"/>
              <a:buChar char="•"/>
            </a:pPr>
            <a:r>
              <a:rPr lang="en-US" dirty="0"/>
              <a:t>68 resources failed ABT</a:t>
            </a:r>
          </a:p>
          <a:p>
            <a:pPr marL="834390" lvl="1" indent="-285750"/>
            <a:r>
              <a:rPr lang="en-US" dirty="0"/>
              <a:t>66 resources are crypto mining loads</a:t>
            </a:r>
          </a:p>
          <a:p>
            <a:pPr marL="285750" indent="-285750"/>
            <a:endParaRPr lang="en-US" dirty="0"/>
          </a:p>
          <a:p>
            <a:pPr marL="285750" indent="-285750">
              <a:buFont typeface="Arial" panose="020B0604020202020204" pitchFamily="34" charset="0"/>
              <a:buChar char="•"/>
            </a:pPr>
            <a:r>
              <a:rPr lang="en-US" dirty="0"/>
              <a:t>1 resource was flagged for insufficient data</a:t>
            </a:r>
          </a:p>
          <a:p>
            <a:pPr marL="285750" indent="-285750">
              <a:buFont typeface="Arial" panose="020B0604020202020204" pitchFamily="34" charset="0"/>
              <a:buChar char="•"/>
            </a:pPr>
            <a:endParaRPr lang="en-US" dirty="0"/>
          </a:p>
          <a:p>
            <a:pPr marL="285750" indent="-285750"/>
            <a:endParaRPr lang="en-US" dirty="0"/>
          </a:p>
          <a:p>
            <a:pPr lvl="1" indent="0">
              <a:buNone/>
            </a:pP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6091BDD-CAFF-850E-7027-68C922DD8103}"/>
              </a:ext>
            </a:extLst>
          </p:cNvPr>
          <p:cNvSpPr>
            <a:spLocks noGrp="1"/>
          </p:cNvSpPr>
          <p:nvPr>
            <p:ph type="sldNum" sz="quarter" idx="12"/>
          </p:nvPr>
        </p:nvSpPr>
        <p:spPr/>
        <p:txBody>
          <a:bodyPr/>
          <a:lstStyle/>
          <a:p>
            <a:fld id="{BCDE79FB-97BA-492B-8D57-F1373F9ADA95}" type="slidenum">
              <a:rPr lang="en-US" smtClean="0"/>
              <a:t>8</a:t>
            </a:fld>
            <a:endParaRPr lang="en-US" dirty="0"/>
          </a:p>
        </p:txBody>
      </p:sp>
    </p:spTree>
    <p:extLst>
      <p:ext uri="{BB962C8B-B14F-4D97-AF65-F5344CB8AC3E}">
        <p14:creationId xmlns:p14="http://schemas.microsoft.com/office/powerpoint/2010/main" val="168291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6F1F0-7D39-C7EA-E0B7-23310818C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796757-64DD-118B-E2D9-9115BCAEDE81}"/>
              </a:ext>
            </a:extLst>
          </p:cNvPr>
          <p:cNvSpPr>
            <a:spLocks noGrp="1"/>
          </p:cNvSpPr>
          <p:nvPr>
            <p:ph type="title"/>
          </p:nvPr>
        </p:nvSpPr>
        <p:spPr>
          <a:xfrm>
            <a:off x="1257300" y="457200"/>
            <a:ext cx="10401300" cy="764849"/>
          </a:xfrm>
        </p:spPr>
        <p:txBody>
          <a:bodyPr>
            <a:normAutofit fontScale="90000"/>
          </a:bodyPr>
          <a:lstStyle/>
          <a:p>
            <a:r>
              <a:rPr lang="en-US" dirty="0"/>
              <a:t>Summary of ABT impact on Resources on Alternate baseline in JunSep26 (</a:t>
            </a:r>
            <a:r>
              <a:rPr lang="en-US" dirty="0">
                <a:solidFill>
                  <a:srgbClr val="C25B1F"/>
                </a:solidFill>
                <a:latin typeface="Aptos"/>
              </a:rPr>
              <a:t>high-price reduction rate &gt; 50%</a:t>
            </a:r>
            <a:r>
              <a:rPr lang="en-US" dirty="0">
                <a:solidFill>
                  <a:srgbClr val="1F2937"/>
                </a:solidFill>
                <a:latin typeface="Aptos"/>
              </a:rPr>
              <a:t>  AND  </a:t>
            </a:r>
            <a:r>
              <a:rPr lang="en-US" dirty="0">
                <a:solidFill>
                  <a:srgbClr val="2E7D5C"/>
                </a:solidFill>
                <a:latin typeface="Aptos"/>
              </a:rPr>
              <a:t>non-price reduction rate &lt; 20%</a:t>
            </a:r>
            <a:r>
              <a:rPr lang="en-US" b="0" dirty="0">
                <a:solidFill>
                  <a:srgbClr val="1F2937"/>
                </a:solidFill>
                <a:latin typeface="Aptos"/>
              </a:rPr>
              <a:t>)</a:t>
            </a:r>
            <a:endParaRPr lang="en-US" dirty="0"/>
          </a:p>
        </p:txBody>
      </p:sp>
      <p:sp>
        <p:nvSpPr>
          <p:cNvPr id="3" name="Text Placeholder 2">
            <a:extLst>
              <a:ext uri="{FF2B5EF4-FFF2-40B4-BE49-F238E27FC236}">
                <a16:creationId xmlns:a16="http://schemas.microsoft.com/office/drawing/2014/main" id="{2EDFDB3B-D4DC-C800-97F7-87185D39A11B}"/>
              </a:ext>
            </a:extLst>
          </p:cNvPr>
          <p:cNvSpPr>
            <a:spLocks noGrp="1"/>
          </p:cNvSpPr>
          <p:nvPr>
            <p:ph type="body" sz="quarter" idx="16"/>
          </p:nvPr>
        </p:nvSpPr>
        <p:spPr>
          <a:xfrm>
            <a:off x="470886" y="1038225"/>
            <a:ext cx="11187714" cy="5486400"/>
          </a:xfrm>
        </p:spPr>
        <p:txBody>
          <a:bodyPr/>
          <a:lstStyle/>
          <a:p>
            <a:pPr marL="285750" indent="-285750">
              <a:buFont typeface="Arial" panose="020B0604020202020204" pitchFamily="34" charset="0"/>
              <a:buChar char="•"/>
            </a:pPr>
            <a:r>
              <a:rPr lang="en-US" dirty="0"/>
              <a:t>We have analyzed a total of 277 resources that had ALTERNATE baseline selected when procured for JunSep26 SCT</a:t>
            </a:r>
          </a:p>
          <a:p>
            <a:pPr marL="285750" indent="-285750">
              <a:buFont typeface="Arial" panose="020B0604020202020204" pitchFamily="34" charset="0"/>
              <a:buChar char="•"/>
            </a:pPr>
            <a:r>
              <a:rPr lang="en-US" dirty="0"/>
              <a:t>52 Resources met the fit thresholds for </a:t>
            </a:r>
            <a:r>
              <a:rPr lang="en-US" dirty="0" err="1"/>
              <a:t>atleast</a:t>
            </a:r>
            <a:r>
              <a:rPr lang="en-US" dirty="0"/>
              <a:t> one default baseline , 153 resources passed ABT ,57 resources failed ABT</a:t>
            </a:r>
          </a:p>
          <a:p>
            <a:pPr marL="285750" indent="-285750">
              <a:buFont typeface="Arial" panose="020B0604020202020204" pitchFamily="34" charset="0"/>
              <a:buChar char="•"/>
            </a:pPr>
            <a:r>
              <a:rPr lang="en-US" dirty="0"/>
              <a:t>9 resources had insufficient data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lvl="1" indent="0">
              <a:buNone/>
            </a:pP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6091BDD-CAFF-850E-7027-68C922DD8103}"/>
              </a:ext>
            </a:extLst>
          </p:cNvPr>
          <p:cNvSpPr>
            <a:spLocks noGrp="1"/>
          </p:cNvSpPr>
          <p:nvPr>
            <p:ph type="sldNum" sz="quarter" idx="12"/>
          </p:nvPr>
        </p:nvSpPr>
        <p:spPr/>
        <p:txBody>
          <a:bodyPr/>
          <a:lstStyle/>
          <a:p>
            <a:fld id="{BCDE79FB-97BA-492B-8D57-F1373F9ADA95}" type="slidenum">
              <a:rPr lang="en-US" smtClean="0"/>
              <a:t>9</a:t>
            </a:fld>
            <a:endParaRPr lang="en-US" dirty="0"/>
          </a:p>
        </p:txBody>
      </p:sp>
      <p:pic>
        <p:nvPicPr>
          <p:cNvPr id="9" name="Picture 8">
            <a:extLst>
              <a:ext uri="{FF2B5EF4-FFF2-40B4-BE49-F238E27FC236}">
                <a16:creationId xmlns:a16="http://schemas.microsoft.com/office/drawing/2014/main" id="{60E9D827-DEE4-843E-9398-30D8075D8178}"/>
              </a:ext>
            </a:extLst>
          </p:cNvPr>
          <p:cNvPicPr>
            <a:picLocks noChangeAspect="1"/>
          </p:cNvPicPr>
          <p:nvPr/>
        </p:nvPicPr>
        <p:blipFill>
          <a:blip r:embed="rId2"/>
          <a:stretch>
            <a:fillRect/>
          </a:stretch>
        </p:blipFill>
        <p:spPr>
          <a:xfrm>
            <a:off x="1847850" y="1959610"/>
            <a:ext cx="7600950" cy="4898390"/>
          </a:xfrm>
          <a:prstGeom prst="rect">
            <a:avLst/>
          </a:prstGeom>
        </p:spPr>
      </p:pic>
    </p:spTree>
    <p:extLst>
      <p:ext uri="{BB962C8B-B14F-4D97-AF65-F5344CB8AC3E}">
        <p14:creationId xmlns:p14="http://schemas.microsoft.com/office/powerpoint/2010/main" val="2811382877"/>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2006/metadata/properties"/>
    <ds:schemaRef ds:uri="http://purl.org/dc/terms/"/>
    <ds:schemaRef ds:uri="http://schemas.microsoft.com/office/2006/documentManagement/types"/>
    <ds:schemaRef ds:uri="http://purl.org/dc/elements/1.1/"/>
    <ds:schemaRef ds:uri="http://schemas.microsoft.com/office/infopath/2007/PartnerControls"/>
    <ds:schemaRef ds:uri="3c917f14-8d40-4289-92aa-fd10f73581c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9965</TotalTime>
  <Words>1854</Words>
  <Application>Microsoft Office PowerPoint</Application>
  <PresentationFormat>Widescreen</PresentationFormat>
  <Paragraphs>177</Paragraphs>
  <Slides>23</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Aptos</vt:lpstr>
      <vt:lpstr>Arial</vt:lpstr>
      <vt:lpstr>Calibri</vt:lpstr>
      <vt:lpstr>Wingdings</vt:lpstr>
      <vt:lpstr>Page Design</vt:lpstr>
      <vt:lpstr>Cover</vt:lpstr>
      <vt:lpstr>NPRR1337, ERS Enhancements    ERCOT </vt:lpstr>
      <vt:lpstr>Purpose of NPRR1337</vt:lpstr>
      <vt:lpstr>NPRR1337 Comments to File </vt:lpstr>
      <vt:lpstr>Alternate Baseline Test and  Resource Impacts </vt:lpstr>
      <vt:lpstr>End-to-End Baseline Assignment Process</vt:lpstr>
      <vt:lpstr>The Alternate Baseline Test (ABT)</vt:lpstr>
      <vt:lpstr>How the ABT Detects Price Chasing</vt:lpstr>
      <vt:lpstr>Summary of ABT impact on Resources on Alternate baseline in JunSep26 (high-price reduction rate &gt; 50%  AND  non-price reduction rate &lt; 20%)</vt:lpstr>
      <vt:lpstr>Summary of ABT impact on Resources on Alternate baseline in JunSep26 (high-price reduction rate &gt; 50%  AND  non-price reduction rate &lt; 20%)</vt:lpstr>
      <vt:lpstr>PowerPoint Presentation</vt:lpstr>
      <vt:lpstr>QSE Portfolio Level Availability Example : Analysis Assumptions </vt:lpstr>
      <vt:lpstr>Example of QSE Portfolio Level Availability Results: Risk Level – Low</vt:lpstr>
      <vt:lpstr>Example of QSE Portfolio Level Availability Results : Risk Level – Medium</vt:lpstr>
      <vt:lpstr>Example of QSE Portfolio Level Availability Results: Risk Level - High</vt:lpstr>
      <vt:lpstr>PowerPoint Presentation</vt:lpstr>
      <vt:lpstr>Overview of Changes to the Suspensions and Reinstatement Document</vt:lpstr>
      <vt:lpstr>Appendix select slides from previous meeting </vt:lpstr>
      <vt:lpstr>JunSep25 Resource Availability Failures (combined availability score)</vt:lpstr>
      <vt:lpstr>Availability Observation from JunSep2025 SCT</vt:lpstr>
      <vt:lpstr>Availability Observation from JunSep2025 SCT</vt:lpstr>
      <vt:lpstr>Availability Observation from JunSep2025 SCT</vt:lpstr>
      <vt:lpstr>Examples – Availability Alternate Baseline vs Default Baseline (MBMA)</vt:lpstr>
      <vt:lpstr>Examples – Availability Alternate Baseline vs Default Baseline (MBMA)</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313</cp:revision>
  <cp:lastPrinted>2017-10-10T21:31:05Z</cp:lastPrinted>
  <dcterms:created xsi:type="dcterms:W3CDTF">2016-01-21T15:20:31Z</dcterms:created>
  <dcterms:modified xsi:type="dcterms:W3CDTF">2026-06-26T20:55:38Z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