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  <p:sldMasterId id="2147483660" r:id="rId5"/>
  </p:sldMasterIdLst>
  <p:notesMasterIdLst>
    <p:notesMasterId r:id="rId14"/>
  </p:notesMasterIdLst>
  <p:handoutMasterIdLst>
    <p:handoutMasterId r:id="rId15"/>
  </p:handoutMasterIdLst>
  <p:sldIdLst>
    <p:sldId id="272" r:id="rId6"/>
    <p:sldId id="2147478766" r:id="rId7"/>
    <p:sldId id="2147478767" r:id="rId8"/>
    <p:sldId id="2147478764" r:id="rId9"/>
    <p:sldId id="2147478768" r:id="rId10"/>
    <p:sldId id="2147478765" r:id="rId11"/>
    <p:sldId id="2147478769" r:id="rId12"/>
    <p:sldId id="26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1E5ED"/>
    <a:srgbClr val="2794A4"/>
    <a:srgbClr val="00343B"/>
    <a:srgbClr val="00829B"/>
    <a:srgbClr val="E6EBF0"/>
    <a:srgbClr val="DADCDE"/>
    <a:srgbClr val="A9E5EA"/>
    <a:srgbClr val="00AEC7"/>
    <a:srgbClr val="D6D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7" d="100"/>
          <a:sy n="77" d="100"/>
        </p:scale>
        <p:origin x="204" y="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5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4C447-F63E-708A-7640-F379BC3B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9CD3C-9D08-D54A-E18D-CB66DD985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C7D50-3744-4F5E-B211-7EE7AB53D25A}" type="datetimeFigureOut">
              <a:rPr lang="en-US" smtClean="0"/>
              <a:t>6/22/2026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6D3F-B471-2F90-E003-19CC7E139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019F-EAF7-AC1D-CF33-3B24307B5D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B4229-F194-457F-858D-7FD6DC77E7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5493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32203-7F7F-406D-A6A3-240BE64C5DFA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4BC6D-B4C2-499C-B968-7B53BF05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3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1.png"/><Relationship Id="rId11" Type="http://schemas.openxmlformats.org/officeDocument/2006/relationships/image" Target="../media/image16.svg"/><Relationship Id="rId5" Type="http://schemas.openxmlformats.org/officeDocument/2006/relationships/image" Target="../media/image10.sv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4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June 22,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4595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June 22,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126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22,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8480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22,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560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22,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429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22,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467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June 22,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130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87714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0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16884" y="6356350"/>
            <a:ext cx="2773273" cy="365125"/>
          </a:xfrm>
        </p:spPr>
        <p:txBody>
          <a:bodyPr/>
          <a:lstStyle/>
          <a:p>
            <a:fld id="{14560760-0B16-41B8-81DA-58FA2187E1CC}" type="datetime4">
              <a:rPr lang="en-US" smtClean="0"/>
              <a:t>June 22, 2026</a:t>
            </a:fld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474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62A2-45B4-4ECA-8168-BE9383DA5644}" type="datetime4">
              <a:rPr lang="en-US" smtClean="0"/>
              <a:t>June 22,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86374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 in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05638A-F774-C6DB-0DC6-A2F6139BCE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6001" y="0"/>
            <a:ext cx="6096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6482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E430-0983-479E-8535-00F341009C9B}" type="datetime4">
              <a:rPr lang="en-US" smtClean="0"/>
              <a:t>June 22,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17653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June 22,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91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June 22, 2026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75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June 22,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351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June 22,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544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image" Target="../media/image6.svg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813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June 22,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03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1" r:id="rId2"/>
    <p:sldLayoutId id="2147483682" r:id="rId3"/>
    <p:sldLayoutId id="2147483683" r:id="rId4"/>
    <p:sldLayoutId id="2147483671" r:id="rId5"/>
    <p:sldLayoutId id="2147483673" r:id="rId6"/>
    <p:sldLayoutId id="2147483672" r:id="rId7"/>
    <p:sldLayoutId id="2147483664" r:id="rId8"/>
    <p:sldLayoutId id="2147483668" r:id="rId9"/>
    <p:sldLayoutId id="2147483669" r:id="rId10"/>
    <p:sldLayoutId id="2147483666" r:id="rId11"/>
    <p:sldLayoutId id="2147483675" r:id="rId12"/>
    <p:sldLayoutId id="2147483679" r:id="rId13"/>
    <p:sldLayoutId id="2147483676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AF31B-7178-C607-17D8-2A2BD0BBE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499839-B798-E7B3-DB15-49FAE56390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27365" y="1092200"/>
            <a:ext cx="5241626" cy="5402118"/>
          </a:xfrm>
        </p:spPr>
        <p:txBody>
          <a:bodyPr>
            <a:normAutofit fontScale="90000"/>
          </a:bodyPr>
          <a:lstStyle/>
          <a:p>
            <a:pPr lvl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3600" dirty="0"/>
              <a:t>Activity Update:</a:t>
            </a:r>
            <a:br>
              <a:rPr lang="en-US" sz="3600" dirty="0"/>
            </a:br>
            <a:r>
              <a:rPr lang="en-US" sz="3600" dirty="0"/>
              <a:t>Triennial Reliability Assessment, CDR Report, </a:t>
            </a:r>
            <a:br>
              <a:rPr lang="en-US" sz="3600" dirty="0"/>
            </a:br>
            <a:r>
              <a:rPr lang="en-US" sz="3600" dirty="0"/>
              <a:t>NERC Long-Term Reliability Assessment</a:t>
            </a:r>
            <a:br>
              <a:rPr lang="en-US" sz="2700" dirty="0"/>
            </a:br>
            <a:br>
              <a:rPr lang="en-US" sz="3100" dirty="0"/>
            </a:br>
            <a:r>
              <a:rPr lang="en-US" b="0" i="1" dirty="0"/>
              <a:t>Pete Warnken</a:t>
            </a:r>
            <a:br>
              <a:rPr lang="en-US" b="0" i="1" dirty="0"/>
            </a:br>
            <a:r>
              <a:rPr lang="en-US" b="0" i="1" dirty="0"/>
              <a:t>ERCOT Resource Adequacy Department</a:t>
            </a:r>
            <a:br>
              <a:rPr lang="en-US" b="0" i="1" dirty="0"/>
            </a:br>
            <a:br>
              <a:rPr lang="en-US" sz="2800" b="0" i="1" dirty="0"/>
            </a:br>
            <a:r>
              <a:rPr lang="en-US" dirty="0"/>
              <a:t>Supply Analysis Working Group</a:t>
            </a:r>
            <a:br>
              <a:rPr lang="en-US" sz="2800" dirty="0"/>
            </a:br>
            <a:br>
              <a:rPr lang="en-US" sz="2800" b="0" i="1" dirty="0"/>
            </a:br>
            <a:br>
              <a:rPr lang="en-US" sz="1400" b="0" dirty="0"/>
            </a:br>
            <a:br>
              <a:rPr lang="en-US" sz="1200" b="0" dirty="0"/>
            </a:br>
            <a:r>
              <a:rPr lang="en-US" sz="1600" b="0" dirty="0"/>
              <a:t>June 26, 2026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584611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6D1E71-5C2F-7D5A-9D34-5F027DBD75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E3971-AC14-4FD7-6FFF-8B3D9E881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547045"/>
          </a:xfrm>
        </p:spPr>
        <p:txBody>
          <a:bodyPr>
            <a:normAutofit/>
          </a:bodyPr>
          <a:lstStyle/>
          <a:p>
            <a:r>
              <a:rPr lang="en-US" sz="2800" dirty="0"/>
              <a:t>Triennial Reliability Assessment Planning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701F6D-8870-1114-36AF-3D600A71D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2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B68FEDD-BEBB-7950-7B3F-FA3BA76653DF}"/>
              </a:ext>
            </a:extLst>
          </p:cNvPr>
          <p:cNvSpPr txBox="1"/>
          <p:nvPr/>
        </p:nvSpPr>
        <p:spPr>
          <a:xfrm>
            <a:off x="934953" y="1004245"/>
            <a:ext cx="10401299" cy="5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ea typeface="Aptos" panose="020B0004020202020204" pitchFamily="34" charset="0"/>
                <a:cs typeface="Aptos" panose="020B0004020202020204" pitchFamily="34" charset="0"/>
              </a:rPr>
              <a:t>June 18, 2026 Commission Open Meeting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‒"/>
            </a:pPr>
            <a:r>
              <a:rPr lang="en-US" sz="2800" dirty="0">
                <a:ea typeface="Aptos" panose="020B0004020202020204" pitchFamily="34" charset="0"/>
                <a:cs typeface="Aptos" panose="020B0004020202020204" pitchFamily="34" charset="0"/>
              </a:rPr>
              <a:t>Approval of the Batch Zero Large Load interconnection process (PGRR145 and NPRR1325)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‒"/>
            </a:pPr>
            <a:r>
              <a:rPr lang="en-US" sz="2800" dirty="0">
                <a:ea typeface="Aptos" panose="020B0004020202020204" pitchFamily="34" charset="0"/>
                <a:cs typeface="Aptos" panose="020B0004020202020204" pitchFamily="34" charset="0"/>
              </a:rPr>
              <a:t>The PUCT adopted the Batch Zero base load forecast approach for the 2026 Long Term Load Forecast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‒"/>
            </a:pPr>
            <a:r>
              <a:rPr lang="en-US" sz="2800" dirty="0">
                <a:ea typeface="Aptos" panose="020B0004020202020204" pitchFamily="34" charset="0"/>
                <a:cs typeface="Aptos" panose="020B0004020202020204" pitchFamily="34" charset="0"/>
              </a:rPr>
              <a:t>Initial Batch Zero data will be available by August 7, and this initial data will be used for the 2026 LTLF</a:t>
            </a:r>
          </a:p>
          <a:p>
            <a:pPr marL="342900" marR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ea typeface="Aptos" panose="020B0004020202020204" pitchFamily="34" charset="0"/>
                <a:cs typeface="Aptos" panose="020B0004020202020204" pitchFamily="34" charset="0"/>
              </a:rPr>
              <a:t>For the reliability assessment load forecast scenarios, propose using “studied load” bookend forecasts added to the Batch Zero forecast</a:t>
            </a:r>
          </a:p>
          <a:p>
            <a:pPr marL="342900" marR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ea typeface="Aptos" panose="020B0004020202020204" pitchFamily="34" charset="0"/>
                <a:cs typeface="Aptos" panose="020B0004020202020204" pitchFamily="34" charset="0"/>
              </a:rPr>
              <a:t>ERCOT will be working with PUCT Staff on a revised reliability assessment schedule and modeling assumptions list</a:t>
            </a:r>
          </a:p>
        </p:txBody>
      </p:sp>
    </p:spTree>
    <p:extLst>
      <p:ext uri="{BB962C8B-B14F-4D97-AF65-F5344CB8AC3E}">
        <p14:creationId xmlns:p14="http://schemas.microsoft.com/office/powerpoint/2010/main" val="666589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2CAB28-66B8-9703-40A8-8EFE4030DF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F7EDC-6F17-0605-3CB9-76DC30FF7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547045"/>
          </a:xfrm>
        </p:spPr>
        <p:txBody>
          <a:bodyPr>
            <a:normAutofit/>
          </a:bodyPr>
          <a:lstStyle/>
          <a:p>
            <a:r>
              <a:rPr lang="en-US" sz="2800" dirty="0"/>
              <a:t>Remaining Batch Zero Milestones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909D23-0BFD-E8E8-7A3B-8F918097D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3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FAB442-DDBA-634E-D44A-1FBB43C030BE}"/>
              </a:ext>
            </a:extLst>
          </p:cNvPr>
          <p:cNvSpPr txBox="1"/>
          <p:nvPr/>
        </p:nvSpPr>
        <p:spPr>
          <a:xfrm>
            <a:off x="2217173" y="6356350"/>
            <a:ext cx="77576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Source: ERCOT, CEO Revised Update, Board of Director’s meeting, June 1-2, 2026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D807C04-24C6-A6BC-94EE-37FB3DDA6F6D}"/>
              </a:ext>
            </a:extLst>
          </p:cNvPr>
          <p:cNvGrpSpPr/>
          <p:nvPr/>
        </p:nvGrpSpPr>
        <p:grpSpPr>
          <a:xfrm>
            <a:off x="1582976" y="1629607"/>
            <a:ext cx="9292541" cy="3305648"/>
            <a:chOff x="3175395" y="1992861"/>
            <a:chExt cx="8639575" cy="2954920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C5F8A5B2-D94B-AB2A-F2A9-8F91F9E34C1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175395" y="2091627"/>
              <a:ext cx="8639575" cy="2680789"/>
            </a:xfrm>
            <a:prstGeom prst="rect">
              <a:avLst/>
            </a:prstGeom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711374C-A8AC-76A7-8DC2-6E82473E2A04}"/>
                </a:ext>
              </a:extLst>
            </p:cNvPr>
            <p:cNvSpPr/>
            <p:nvPr/>
          </p:nvSpPr>
          <p:spPr>
            <a:xfrm>
              <a:off x="6620008" y="1992861"/>
              <a:ext cx="1609592" cy="2954920"/>
            </a:xfrm>
            <a:prstGeom prst="rect">
              <a:avLst/>
            </a:prstGeom>
            <a:noFill/>
            <a:ln w="412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51971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3FA1E-F8A4-8972-7E8E-F695BBD0DB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8D8A1-8163-F0ED-54DB-BDFC01B81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648929"/>
          </a:xfrm>
        </p:spPr>
        <p:txBody>
          <a:bodyPr>
            <a:normAutofit/>
          </a:bodyPr>
          <a:lstStyle/>
          <a:p>
            <a:r>
              <a:rPr lang="en-US" sz="2800" dirty="0"/>
              <a:t>2026 SERVM Updates for the Reliability Assessment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D82D4A-E1F3-724E-ACBB-E8253A5C4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4</a:t>
            </a:fld>
            <a:endParaRPr lang="en-US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0923E5CD-A65A-423E-ADAB-1BD0FDCC1C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6713" y="2006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FF4D55C-92ED-41E6-1911-7EFB650B358D}"/>
              </a:ext>
            </a:extLst>
          </p:cNvPr>
          <p:cNvSpPr txBox="1"/>
          <p:nvPr/>
        </p:nvSpPr>
        <p:spPr>
          <a:xfrm>
            <a:off x="934953" y="1004245"/>
            <a:ext cx="10964773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ea typeface="Aptos" panose="020B0004020202020204" pitchFamily="34" charset="0"/>
                <a:cs typeface="Aptos" panose="020B0004020202020204" pitchFamily="34" charset="0"/>
              </a:rPr>
              <a:t>PowerGem completed development of logic to optimize supply between reserve programs (including DRRS) during scarcity conditions and is currently implementing and testing this logic</a:t>
            </a:r>
          </a:p>
          <a:p>
            <a:pPr marL="342900" marR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ea typeface="Aptos" panose="020B0004020202020204" pitchFamily="34" charset="0"/>
                <a:cs typeface="Aptos" panose="020B0004020202020204" pitchFamily="34" charset="0"/>
              </a:rPr>
              <a:t>The Emergency Pricing Plan is implemented as a post-processing mechanism; testing is ongoing</a:t>
            </a:r>
          </a:p>
          <a:p>
            <a:pPr marL="342900" marR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ea typeface="Aptos" panose="020B0004020202020204" pitchFamily="34" charset="0"/>
                <a:cs typeface="Aptos" panose="020B0004020202020204" pitchFamily="34" charset="0"/>
              </a:rPr>
              <a:t>“Net Metering Arrangement” modeling under development</a:t>
            </a:r>
          </a:p>
          <a:p>
            <a:pPr marL="342900" marR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ea typeface="Aptos" panose="020B0004020202020204" pitchFamily="34" charset="0"/>
                <a:cs typeface="Aptos" panose="020B0004020202020204" pitchFamily="34" charset="0"/>
              </a:rPr>
              <a:t>Data currently being updated include: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‒"/>
            </a:pPr>
            <a:r>
              <a:rPr lang="en-US" sz="2400" dirty="0">
                <a:ea typeface="Aptos" panose="020B0004020202020204" pitchFamily="34" charset="0"/>
                <a:cs typeface="Aptos" panose="020B0004020202020204" pitchFamily="34" charset="0"/>
              </a:rPr>
              <a:t>May 2026 Resource Forecast (in lieu of the May CDR report)​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‒"/>
            </a:pPr>
            <a:r>
              <a:rPr lang="en-US" sz="2400" dirty="0">
                <a:ea typeface="Aptos" panose="020B0004020202020204" pitchFamily="34" charset="0"/>
                <a:cs typeface="Aptos" panose="020B0004020202020204" pitchFamily="34" charset="0"/>
              </a:rPr>
              <a:t>Unit outage modeling using NERC GADS data for 2021-2025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‒"/>
            </a:pPr>
            <a:r>
              <a:rPr lang="en-US" sz="2400" dirty="0">
                <a:ea typeface="Aptos" panose="020B0004020202020204" pitchFamily="34" charset="0"/>
                <a:cs typeface="Aptos" panose="020B0004020202020204" pitchFamily="34" charset="0"/>
              </a:rPr>
              <a:t>PUN probabilistic relationship between load and PUN output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‒"/>
            </a:pPr>
            <a:r>
              <a:rPr lang="en-US" sz="2400" dirty="0">
                <a:ea typeface="Aptos" panose="020B0004020202020204" pitchFamily="34" charset="0"/>
                <a:cs typeface="Aptos" panose="020B0004020202020204" pitchFamily="34" charset="0"/>
              </a:rPr>
              <a:t>Renewables day-ahead uncertainty modeling with 2025 data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‒"/>
            </a:pPr>
            <a:r>
              <a:rPr lang="en-US" sz="2400" dirty="0">
                <a:ea typeface="Aptos" panose="020B0004020202020204" pitchFamily="34" charset="0"/>
                <a:cs typeface="Aptos" panose="020B0004020202020204" pitchFamily="34" charset="0"/>
              </a:rPr>
              <a:t>Neighbor region updates for DC tie interchange modeling</a:t>
            </a:r>
          </a:p>
        </p:txBody>
      </p:sp>
    </p:spTree>
    <p:extLst>
      <p:ext uri="{BB962C8B-B14F-4D97-AF65-F5344CB8AC3E}">
        <p14:creationId xmlns:p14="http://schemas.microsoft.com/office/powerpoint/2010/main" val="3212739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81E631-794A-53D1-5CA8-E7430D67FF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F1560-529A-D225-DF4A-C0F0CE52D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547045"/>
          </a:xfrm>
        </p:spPr>
        <p:txBody>
          <a:bodyPr>
            <a:normAutofit/>
          </a:bodyPr>
          <a:lstStyle/>
          <a:p>
            <a:r>
              <a:rPr lang="en-US" sz="2800" dirty="0"/>
              <a:t>Cost of New Entry (CONE) Study Update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F4C6B7-F4FC-7181-631F-B23878773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5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DBCACD-BBA7-50B8-6BC5-D29E1BB18604}"/>
              </a:ext>
            </a:extLst>
          </p:cNvPr>
          <p:cNvSpPr txBox="1"/>
          <p:nvPr/>
        </p:nvSpPr>
        <p:spPr>
          <a:xfrm>
            <a:off x="934954" y="1004245"/>
            <a:ext cx="10235296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ea typeface="Aptos" panose="020B0004020202020204" pitchFamily="34" charset="0"/>
                <a:cs typeface="Aptos" panose="020B0004020202020204" pitchFamily="34" charset="0"/>
              </a:rPr>
              <a:t>At the May 7 Open Meeting, the Commissioners agreed with Staff’s recommendation to use a large frame Combustion Turbine (CT) as the reference technology for an updated CONE value 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‒"/>
            </a:pPr>
            <a:r>
              <a:rPr lang="en-US" sz="2800" dirty="0">
                <a:ea typeface="Aptos" panose="020B0004020202020204" pitchFamily="34" charset="0"/>
                <a:cs typeface="Aptos" panose="020B0004020202020204" pitchFamily="34" charset="0"/>
              </a:rPr>
              <a:t>The CONE cost analysis to assume a return to normal turbine market conditions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‒"/>
            </a:pPr>
            <a:r>
              <a:rPr lang="en-US" sz="2800" dirty="0">
                <a:ea typeface="Aptos" panose="020B0004020202020204" pitchFamily="34" charset="0"/>
                <a:cs typeface="Aptos" panose="020B0004020202020204" pitchFamily="34" charset="0"/>
              </a:rPr>
              <a:t>Brattle/Sargent &amp; Lundy recommends the GE 7HA.03 model as the preferred large frame CT technology type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‒"/>
            </a:pPr>
            <a:r>
              <a:rPr lang="en-US" sz="2800" dirty="0">
                <a:ea typeface="Aptos" panose="020B0004020202020204" pitchFamily="34" charset="0"/>
                <a:cs typeface="Aptos" panose="020B0004020202020204" pitchFamily="34" charset="0"/>
              </a:rPr>
              <a:t>Expect that initial CONE results will be presented at the September 25</a:t>
            </a:r>
            <a:r>
              <a:rPr lang="en-US" sz="2800" baseline="30000" dirty="0">
                <a:ea typeface="Aptos" panose="020B0004020202020204" pitchFamily="34" charset="0"/>
                <a:cs typeface="Aptos" panose="020B0004020202020204" pitchFamily="34" charset="0"/>
              </a:rPr>
              <a:t>th</a:t>
            </a:r>
            <a:r>
              <a:rPr lang="en-US" sz="2800" dirty="0">
                <a:ea typeface="Aptos" panose="020B0004020202020204" pitchFamily="34" charset="0"/>
                <a:cs typeface="Aptos" panose="020B0004020202020204" pitchFamily="34" charset="0"/>
              </a:rPr>
              <a:t> SAWG meeting</a:t>
            </a:r>
          </a:p>
          <a:p>
            <a:pPr marL="342900" marR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24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480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31187A-70E5-FE4F-0E2C-52344A871C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F7A05-3278-4E4F-9EF3-C16BCF960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547045"/>
          </a:xfrm>
        </p:spPr>
        <p:txBody>
          <a:bodyPr>
            <a:normAutofit/>
          </a:bodyPr>
          <a:lstStyle/>
          <a:p>
            <a:r>
              <a:rPr lang="en-US" sz="2800" dirty="0"/>
              <a:t>Capacity, Demand and Reserves (CDR) Report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2A14E1-4D59-4FA4-DD6C-850846615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6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DC02A2-3396-EBD9-028B-822F1F6F283E}"/>
              </a:ext>
            </a:extLst>
          </p:cNvPr>
          <p:cNvSpPr txBox="1"/>
          <p:nvPr/>
        </p:nvSpPr>
        <p:spPr>
          <a:xfrm>
            <a:off x="934954" y="1004245"/>
            <a:ext cx="10235296" cy="2754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ea typeface="Aptos" panose="020B0004020202020204" pitchFamily="34" charset="0"/>
                <a:cs typeface="Aptos" panose="020B0004020202020204" pitchFamily="34" charset="0"/>
              </a:rPr>
              <a:t>The PUCT formally approved not releasing a May CDR report this year during the June 18 Open Meeting; expect to release the December CDR report per the Protocol Section 3.2.6(1) release schedule</a:t>
            </a:r>
          </a:p>
          <a:p>
            <a:pPr marL="342900" marR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ea typeface="Aptos" panose="020B0004020202020204" pitchFamily="34" charset="0"/>
                <a:cs typeface="Aptos" panose="020B0004020202020204" pitchFamily="34" charset="0"/>
              </a:rPr>
              <a:t>Anticipate including the same load forecast scenarios used for the reliability assessment simulations</a:t>
            </a:r>
            <a:endParaRPr lang="en-US" sz="24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1548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8E912D-CEBD-A8BE-3757-E02EC67B89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3A280-3C68-0D28-4E4D-D8C6831A7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547045"/>
          </a:xfrm>
        </p:spPr>
        <p:txBody>
          <a:bodyPr>
            <a:normAutofit/>
          </a:bodyPr>
          <a:lstStyle/>
          <a:p>
            <a:r>
              <a:rPr lang="en-US" sz="2800" dirty="0"/>
              <a:t>NERC 2026 Long-Term Reliability Study (LTRA)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2CC768-B540-8822-EF11-4E6F0241F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7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DABFF2-6FC6-C250-6384-A888919E5EC0}"/>
              </a:ext>
            </a:extLst>
          </p:cNvPr>
          <p:cNvSpPr txBox="1"/>
          <p:nvPr/>
        </p:nvSpPr>
        <p:spPr>
          <a:xfrm>
            <a:off x="934953" y="1004245"/>
            <a:ext cx="10614043" cy="56169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ea typeface="Aptos" panose="020B0004020202020204" pitchFamily="34" charset="0"/>
                <a:cs typeface="Aptos" panose="020B0004020202020204" pitchFamily="34" charset="0"/>
              </a:rPr>
              <a:t>LTRA preliminary data submission includes a “placeholder” long-term load forecast; final LTRA data submission, in mid-to-late September, will include the official Batch Zero LTLF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‒"/>
            </a:pPr>
            <a:r>
              <a:rPr lang="en-US" sz="2400" dirty="0">
                <a:ea typeface="Aptos" panose="020B0004020202020204" pitchFamily="34" charset="0"/>
                <a:cs typeface="Aptos" panose="020B0004020202020204" pitchFamily="34" charset="0"/>
              </a:rPr>
              <a:t>Placeholder LTLF is comprised of the Base forecast plus the forecasted Large Loads from last year’s </a:t>
            </a:r>
            <a:r>
              <a:rPr lang="en-US" sz="2400" i="1" dirty="0">
                <a:ea typeface="Aptos" panose="020B0004020202020204" pitchFamily="34" charset="0"/>
                <a:cs typeface="Aptos" panose="020B0004020202020204" pitchFamily="34" charset="0"/>
              </a:rPr>
              <a:t>2025 Adjusted Load Forecast</a:t>
            </a:r>
          </a:p>
          <a:p>
            <a:pPr marL="342900" marR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T</a:t>
            </a:r>
            <a:r>
              <a:rPr lang="en-US" sz="2800" dirty="0">
                <a:ea typeface="Aptos" panose="020B0004020202020204" pitchFamily="34" charset="0"/>
                <a:cs typeface="Aptos" panose="020B0004020202020204" pitchFamily="34" charset="0"/>
              </a:rPr>
              <a:t>he data submission requires a “Reference Margin Level”; this is the benchmark or target Planning Reserve Margin to be used to determine if there is sufficient resource capacity for the seasonal peak load hours (forecast period: summer 2027 through 3036, winter 2027-28 through 2036-37)</a:t>
            </a:r>
          </a:p>
          <a:p>
            <a:pPr marL="800100" lvl="1" indent="-342900">
              <a:spcBef>
                <a:spcPts val="600"/>
              </a:spcBef>
              <a:buFont typeface="Arial" panose="020B0604020202020204" pitchFamily="34" charset="0"/>
              <a:buChar char="‒"/>
            </a:pPr>
            <a:r>
              <a:rPr lang="en-US" sz="24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Submitted provisional RML values of 22% for summer seasons and 20% for winter seasons based on the SERVM trial reliability assessment simulations for baseline-year 2026</a:t>
            </a:r>
          </a:p>
        </p:txBody>
      </p:sp>
    </p:spTree>
    <p:extLst>
      <p:ext uri="{BB962C8B-B14F-4D97-AF65-F5344CB8AC3E}">
        <p14:creationId xmlns:p14="http://schemas.microsoft.com/office/powerpoint/2010/main" val="4204004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>
            <a:extLst>
              <a:ext uri="{FF2B5EF4-FFF2-40B4-BE49-F238E27FC236}">
                <a16:creationId xmlns:a16="http://schemas.microsoft.com/office/drawing/2014/main" id="{C5B32BFE-B73E-B6A0-D6F1-B0BDBD288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580741"/>
            <a:ext cx="5565131" cy="1848259"/>
          </a:xfrm>
        </p:spPr>
        <p:txBody>
          <a:bodyPr anchor="ctr"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Thank you!</a:t>
            </a:r>
          </a:p>
        </p:txBody>
      </p:sp>
      <p:sp>
        <p:nvSpPr>
          <p:cNvPr id="32" name="Content Placeholder 31">
            <a:extLst>
              <a:ext uri="{FF2B5EF4-FFF2-40B4-BE49-F238E27FC236}">
                <a16:creationId xmlns:a16="http://schemas.microsoft.com/office/drawing/2014/main" id="{74F9DF0B-10DE-1217-3D4A-12A1DB3967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6489364" cy="682625"/>
          </a:xfrm>
        </p:spPr>
        <p:txBody>
          <a:bodyPr/>
          <a:lstStyle/>
          <a:p>
            <a:r>
              <a:rPr lang="en-US" dirty="0"/>
              <a:t>Pete.Warnken</a:t>
            </a:r>
            <a:r>
              <a:rPr lang="en-US" sz="2400" b="1" dirty="0">
                <a:solidFill>
                  <a:srgbClr val="00829B"/>
                </a:solidFill>
              </a:rPr>
              <a:t>@ercot.com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4C07F8E-5992-C3E2-1ED9-34F78E852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CDE79FB-97BA-492B-8D57-F1373F9ADA9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781431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942DDDCD-BEC6-4902-AAD2-EB3CD2B6933E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E771427F-03EA-4C50-B0D4-53899F39E54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3c917f14-8d40-4289-92aa-fd10f73581c9">Public</Audienc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79995893D9842BA3FA5B9B5E7FD29" ma:contentTypeVersion="5" ma:contentTypeDescription="Create a new document." ma:contentTypeScope="" ma:versionID="6d199b3ad5f5b9d872d256308c85908b">
  <xsd:schema xmlns:xsd="http://www.w3.org/2001/XMLSchema" xmlns:xs="http://www.w3.org/2001/XMLSchema" xmlns:p="http://schemas.microsoft.com/office/2006/metadata/properties" xmlns:ns2="3c917f14-8d40-4289-92aa-fd10f73581c9" targetNamespace="http://schemas.microsoft.com/office/2006/metadata/properties" ma:root="true" ma:fieldsID="dcedc2ff92fcc6164a822d33fd796499" ns2:_="">
    <xsd:import namespace="3c917f14-8d40-4289-92aa-fd10f73581c9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917f14-8d40-4289-92aa-fd10f73581c9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Public"/>
          <xsd:enumeration value="Internal"/>
          <xsd:enumeration value="Confidential"/>
          <xsd:enumeration value="Board of Directors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E754FD2-17D2-4534-9157-8CFDD0166132}">
  <ds:schemaRefs>
    <ds:schemaRef ds:uri="http://purl.org/dc/dcmitype/"/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cf8c9251-373f-4ee3-86cf-d97122226a81"/>
    <ds:schemaRef ds:uri="5f527160-b6a2-448e-b210-55bbe2178a90"/>
    <ds:schemaRef ds:uri="http://purl.org/dc/elements/1.1/"/>
    <ds:schemaRef ds:uri="3c917f14-8d40-4289-92aa-fd10f73581c9"/>
  </ds:schemaRefs>
</ds:datastoreItem>
</file>

<file path=customXml/itemProps2.xml><?xml version="1.0" encoding="utf-8"?>
<ds:datastoreItem xmlns:ds="http://schemas.openxmlformats.org/officeDocument/2006/customXml" ds:itemID="{6A5F3B15-1EDA-47D5-B690-303F08E28C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57DC9A4-2D51-40CB-BA99-0BF7D516F6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917f14-8d40-4289-92aa-fd10f73581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ERCOT Official PowerPoint Template - Public</Template>
  <TotalTime>4023</TotalTime>
  <Words>566</Words>
  <Application>Microsoft Office PowerPoint</Application>
  <PresentationFormat>Widescreen</PresentationFormat>
  <Paragraphs>43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Aptos</vt:lpstr>
      <vt:lpstr>Arial</vt:lpstr>
      <vt:lpstr>Times New Roman</vt:lpstr>
      <vt:lpstr>Wingdings</vt:lpstr>
      <vt:lpstr>Cover</vt:lpstr>
      <vt:lpstr>Page Design</vt:lpstr>
      <vt:lpstr>Activity Update: Triennial Reliability Assessment, CDR Report,  NERC Long-Term Reliability Assessment  Pete Warnken ERCOT Resource Adequacy Department  Supply Analysis Working Group    June 26, 2026</vt:lpstr>
      <vt:lpstr>Triennial Reliability Assessment Planning</vt:lpstr>
      <vt:lpstr>Remaining Batch Zero Milestones</vt:lpstr>
      <vt:lpstr>2026 SERVM Updates for the Reliability Assessment</vt:lpstr>
      <vt:lpstr>Cost of New Entry (CONE) Study Update</vt:lpstr>
      <vt:lpstr>Capacity, Demand and Reserves (CDR) Report</vt:lpstr>
      <vt:lpstr>NERC 2026 Long-Term Reliability Study (LTRA)</vt:lpstr>
      <vt:lpstr>Thank you!</vt:lpstr>
    </vt:vector>
  </TitlesOfParts>
  <Company>ERCOT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Warnken, Pete</dc:creator>
  <cp:keywords/>
  <cp:lastModifiedBy>Warnken, Pete</cp:lastModifiedBy>
  <cp:revision>30</cp:revision>
  <dcterms:created xsi:type="dcterms:W3CDTF">2026-03-16T23:46:13Z</dcterms:created>
  <dcterms:modified xsi:type="dcterms:W3CDTF">2026-06-24T13:32:02Z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0x01010056779995893D9842BA3FA5B9B5E7FD29</vt:lpwstr>
  </property>
  <property fmtid="{D5CDD505-2E9C-101B-9397-08002B2CF9AE}" pid="3" name="MediaServiceImageTags">
    <vt:lpwstr/>
  </property>
  <property fmtid="{D5CDD505-2E9C-101B-9397-08002B2CF9AE}" pid="4" name="MSIP_Label_c144db1d-993e-40da-980d-6eea152adc50_Enabled">
    <vt:lpwstr>true</vt:lpwstr>
  </property>
  <property fmtid="{D5CDD505-2E9C-101B-9397-08002B2CF9AE}" pid="5" name="MSIP_Label_c144db1d-993e-40da-980d-6eea152adc50_SetDate">
    <vt:lpwstr>2026-02-04T21:33:56Z</vt:lpwstr>
  </property>
  <property fmtid="{D5CDD505-2E9C-101B-9397-08002B2CF9AE}" pid="6" name="MSIP_Label_c144db1d-993e-40da-980d-6eea152adc50_Method">
    <vt:lpwstr>Privileged</vt:lpwstr>
  </property>
  <property fmtid="{D5CDD505-2E9C-101B-9397-08002B2CF9AE}" pid="7" name="MSIP_Label_c144db1d-993e-40da-980d-6eea152adc50_Name">
    <vt:lpwstr>Public</vt:lpwstr>
  </property>
  <property fmtid="{D5CDD505-2E9C-101B-9397-08002B2CF9AE}" pid="8" name="MSIP_Label_c144db1d-993e-40da-980d-6eea152adc50_SiteId">
    <vt:lpwstr>0afb747d-bff7-4596-a9fc-950ef9e0ec45</vt:lpwstr>
  </property>
  <property fmtid="{D5CDD505-2E9C-101B-9397-08002B2CF9AE}" pid="9" name="MSIP_Label_c144db1d-993e-40da-980d-6eea152adc50_ActionId">
    <vt:lpwstr>1d14393e-8913-4215-8969-3d0b24cf798e</vt:lpwstr>
  </property>
  <property fmtid="{D5CDD505-2E9C-101B-9397-08002B2CF9AE}" pid="10" name="MSIP_Label_c144db1d-993e-40da-980d-6eea152adc50_ContentBits">
    <vt:lpwstr>0</vt:lpwstr>
  </property>
  <property fmtid="{D5CDD505-2E9C-101B-9397-08002B2CF9AE}" pid="11" name="MSIP_Label_c144db1d-993e-40da-980d-6eea152adc50_Tag">
    <vt:lpwstr>10, 0, 1, 1</vt:lpwstr>
  </property>
</Properties>
</file>