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working/electric-hero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949440" cy="6858000"/>
          </a:xfrm>
          <a:prstGeom prst="rect">
            <a:avLst/>
          </a:prstGeom>
          <a:solidFill>
            <a:srgbClr val="0A1A33">
              <a:alpha val="6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777240" y="868680"/>
            <a:ext cx="566928" cy="566928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964326" y="1010412"/>
            <a:ext cx="192756" cy="283464"/>
          </a:xfrm>
          <a:prstGeom prst="lightningBolt">
            <a:avLst/>
          </a:prstGeom>
          <a:solidFill>
            <a:srgbClr val="0A1A3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481328" y="950976"/>
            <a:ext cx="6400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21B6D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RETAIL ELECTRIC MARKET  ·  ERCOT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749808" y="2240280"/>
            <a:ext cx="76809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TEXAS SET/LP</a:t>
            </a:r>
            <a:endParaRPr lang="en-US" sz="5400" dirty="0"/>
          </a:p>
          <a:p>
            <a:pPr marL="0" indent="0">
              <a:lnSpc>
                <a:spcPct val="98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UPDATE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822960" y="43434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1B6D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Retail Market Subcommittee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841248" y="5074920"/>
            <a:ext cx="457200" cy="64008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822960" y="5193792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D8E4F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June 25, 2026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603504" cy="603504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02076" y="608076"/>
            <a:ext cx="205191" cy="301752"/>
          </a:xfrm>
          <a:prstGeom prst="lightningBol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298448" y="420624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6263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UPDATE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502920" y="1508760"/>
            <a:ext cx="5486400" cy="4800600"/>
          </a:xfrm>
          <a:prstGeom prst="roundRect">
            <a:avLst>
              <a:gd name="adj" fmla="val 1905"/>
            </a:avLst>
          </a:prstGeom>
          <a:solidFill>
            <a:srgbClr val="EEF3F8"/>
          </a:solidFill>
          <a:ln w="12700">
            <a:solidFill>
              <a:srgbClr val="D2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02920" y="1508760"/>
            <a:ext cx="109728" cy="4800600"/>
          </a:xfrm>
          <a:prstGeom prst="rect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68680" y="173736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7FA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ERCOT Updates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868680" y="2377440"/>
            <a:ext cx="480060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SzPct val="100000"/>
              <a:buChar char="•"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Validation Business Update</a:t>
            </a:r>
            <a:endParaRPr lang="en-US" sz="1600" dirty="0"/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SzPct val="100000"/>
              <a:buChar char="•"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Flight</a:t>
            </a:r>
            <a:endParaRPr lang="en-US" sz="1600" dirty="0"/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SzPct val="100000"/>
              <a:buChar char="•"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TMTP</a:t>
            </a:r>
            <a:endParaRPr lang="en-US" sz="1600" dirty="0"/>
          </a:p>
          <a:p>
            <a:pPr marL="457200" lvl="1" indent="-228600">
              <a:lnSpc>
                <a:spcPct val="100000"/>
              </a:lnSpc>
              <a:spcAft>
                <a:spcPts val="1000"/>
              </a:spcAft>
              <a:buSzPct val="100000"/>
              <a:buChar char="–"/>
            </a:pPr>
            <a:r>
              <a:rPr lang="en-US" sz="13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ERCOT updated that NPRR is being prepared for the July PRS meeting. ERCOT will notify Texas SET LP leadership once the NPRR has been posted.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199632" y="1508760"/>
            <a:ext cx="5486400" cy="4800600"/>
          </a:xfrm>
          <a:prstGeom prst="roundRect">
            <a:avLst>
              <a:gd name="adj" fmla="val 1905"/>
            </a:avLst>
          </a:prstGeom>
          <a:solidFill>
            <a:srgbClr val="EEF3F8"/>
          </a:solidFill>
          <a:ln w="12700">
            <a:solidFill>
              <a:srgbClr val="D2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199632" y="1508760"/>
            <a:ext cx="109728" cy="4800600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565392" y="173736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B5760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LPGRR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6693408" y="2670048"/>
            <a:ext cx="32004" cy="2331720"/>
          </a:xfrm>
          <a:prstGeom prst="rect">
            <a:avLst/>
          </a:prstGeom>
          <a:solidFill>
            <a:srgbClr val="E2EA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601968" y="2606040"/>
            <a:ext cx="237744" cy="237744"/>
          </a:xfrm>
          <a:prstGeom prst="ellipse">
            <a:avLst/>
          </a:prstGeom>
          <a:solidFill>
            <a:srgbClr val="21B6DE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104888" y="2505456"/>
            <a:ext cx="45720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b="1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Leadership send draft to ERCOT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104888" y="2944368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i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22–29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601968" y="3520440"/>
            <a:ext cx="237744" cy="237744"/>
          </a:xfrm>
          <a:prstGeom prst="ellipse">
            <a:avLst/>
          </a:prstGeom>
          <a:solidFill>
            <a:srgbClr val="21B6DE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104888" y="3419856"/>
            <a:ext cx="45720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For language review at </a:t>
            </a:r>
            <a:r>
              <a:rPr lang="en-US" sz="1500" b="1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RMS</a:t>
            </a:r>
            <a:endParaRPr lang="en-US" sz="1500" strike="sngStrike" dirty="0"/>
          </a:p>
        </p:txBody>
      </p:sp>
      <p:sp>
        <p:nvSpPr>
          <p:cNvPr id="18" name="Text 16"/>
          <p:cNvSpPr/>
          <p:nvPr/>
        </p:nvSpPr>
        <p:spPr>
          <a:xfrm>
            <a:off x="7104888" y="3858768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300" i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July meeting</a:t>
            </a: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300" strike="sngStrike" dirty="0"/>
          </a:p>
        </p:txBody>
      </p:sp>
      <p:sp>
        <p:nvSpPr>
          <p:cNvPr id="19" name="Shape 17"/>
          <p:cNvSpPr/>
          <p:nvPr/>
        </p:nvSpPr>
        <p:spPr>
          <a:xfrm>
            <a:off x="6601968" y="4434840"/>
            <a:ext cx="237744" cy="237744"/>
          </a:xfrm>
          <a:prstGeom prst="ellipse">
            <a:avLst/>
          </a:prstGeom>
          <a:solidFill>
            <a:srgbClr val="21B6DE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trike="sngStrike" dirty="0"/>
          </a:p>
        </p:txBody>
      </p:sp>
      <p:sp>
        <p:nvSpPr>
          <p:cNvPr id="20" name="Text 18"/>
          <p:cNvSpPr/>
          <p:nvPr/>
        </p:nvSpPr>
        <p:spPr>
          <a:xfrm>
            <a:off x="7132320" y="4334256"/>
            <a:ext cx="45720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sz="1500" strike="sngStrike" dirty="0"/>
          </a:p>
        </p:txBody>
      </p:sp>
      <p:sp>
        <p:nvSpPr>
          <p:cNvPr id="21" name="Text 19"/>
          <p:cNvSpPr/>
          <p:nvPr/>
        </p:nvSpPr>
        <p:spPr>
          <a:xfrm>
            <a:off x="7104888" y="4773168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sz="1300" strike="sngStrik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603504" cy="603504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02076" y="608076"/>
            <a:ext cx="205191" cy="301752"/>
          </a:xfrm>
          <a:prstGeom prst="lightningBol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298448" y="420624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6263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BUSINESS Annual Validation UPDATE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502920" y="1600200"/>
            <a:ext cx="4754880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•"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TDSPs are progressing in submitting their BUS profile changes to ERCOT</a:t>
            </a:r>
            <a:endParaRPr lang="en-US" sz="160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•"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CenterPoint, AEP &amp; TNMP have completed their updates</a:t>
            </a:r>
            <a:endParaRPr lang="en-US" sz="160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•"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ERCOT will be reaching out to Nueces to confirm their status</a:t>
            </a:r>
            <a:endParaRPr lang="en-US" sz="160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•"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Oncor is nearly complete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02920" y="5074920"/>
            <a:ext cx="4754880" cy="960120"/>
          </a:xfrm>
          <a:prstGeom prst="roundRect">
            <a:avLst>
              <a:gd name="adj" fmla="val 9524"/>
            </a:avLst>
          </a:prstGeom>
          <a:solidFill>
            <a:srgbClr val="0A1A3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77240" y="5349240"/>
            <a:ext cx="420624" cy="420624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6046" y="5454396"/>
            <a:ext cx="143012" cy="210312"/>
          </a:xfrm>
          <a:prstGeom prst="lightningBolt">
            <a:avLst/>
          </a:prstGeom>
          <a:solidFill>
            <a:srgbClr val="0A1A3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371600" y="5074920"/>
            <a:ext cx="36576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CFE0E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AV is due </a:t>
            </a:r>
            <a:r>
              <a:rPr lang="en-US" sz="1900" b="1" dirty="0">
                <a:solidFill>
                  <a:srgbClr val="F5A62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Sept 30th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5532120" y="1463040"/>
            <a:ext cx="6355080" cy="5074920"/>
          </a:xfrm>
          <a:prstGeom prst="roundRect">
            <a:avLst>
              <a:gd name="adj" fmla="val 1081"/>
            </a:avLst>
          </a:prstGeom>
          <a:solidFill>
            <a:srgbClr val="FFFFFF"/>
          </a:solidFill>
          <a:ln w="12700">
            <a:solidFill>
              <a:srgbClr val="D2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0" descr="working/t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572768"/>
            <a:ext cx="6080760" cy="4855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603504" cy="603504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02076" y="608076"/>
            <a:ext cx="205191" cy="301752"/>
          </a:xfrm>
          <a:prstGeom prst="lightningBol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298448" y="420624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6263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Flightrak Workshop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502920" y="1600200"/>
            <a:ext cx="11201400" cy="1069848"/>
          </a:xfrm>
          <a:prstGeom prst="roundRect">
            <a:avLst>
              <a:gd name="adj" fmla="val 7692"/>
            </a:avLst>
          </a:prstGeom>
          <a:solidFill>
            <a:srgbClr val="EEF3F8"/>
          </a:solidFill>
          <a:ln w="12700">
            <a:solidFill>
              <a:srgbClr val="D2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77240" y="1888236"/>
            <a:ext cx="493776" cy="493776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940186" y="2011680"/>
            <a:ext cx="167884" cy="246888"/>
          </a:xfrm>
          <a:prstGeom prst="lightningBol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463040" y="1764792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0E7FA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REQUEST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463040" y="2103120"/>
            <a:ext cx="99669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TEXAS SET/LP is requesting a workshop/forum with ERCOT to discuss FlighTrak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02920" y="2834640"/>
            <a:ext cx="11201400" cy="1618488"/>
          </a:xfrm>
          <a:prstGeom prst="roundRect">
            <a:avLst>
              <a:gd name="adj" fmla="val 5085"/>
            </a:avLst>
          </a:prstGeom>
          <a:solidFill>
            <a:srgbClr val="EEF3F8"/>
          </a:solidFill>
          <a:ln w="12700">
            <a:solidFill>
              <a:srgbClr val="D2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77240" y="3396996"/>
            <a:ext cx="493776" cy="493776"/>
          </a:xfrm>
          <a:prstGeom prst="ellipse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40186" y="3520440"/>
            <a:ext cx="167884" cy="246888"/>
          </a:xfrm>
          <a:prstGeom prst="lightningBolt">
            <a:avLst/>
          </a:prstGeom>
          <a:solidFill>
            <a:srgbClr val="0A1A3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463040" y="2999232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B5760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REASON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463040" y="3337560"/>
            <a:ext cx="99669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TEXAS SET/LP wants to be clear about what works and does not work well with the FlighTrak tool and wants to provide/suggest requirements to ERCOT in advance of any replacement being selected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02920" y="4617720"/>
            <a:ext cx="11201400" cy="1389888"/>
          </a:xfrm>
          <a:prstGeom prst="roundRect">
            <a:avLst>
              <a:gd name="adj" fmla="val 5921"/>
            </a:avLst>
          </a:prstGeom>
          <a:solidFill>
            <a:srgbClr val="EEF3F8"/>
          </a:solidFill>
          <a:ln w="12700">
            <a:solidFill>
              <a:srgbClr val="D2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777240" y="5065776"/>
            <a:ext cx="493776" cy="493776"/>
          </a:xfrm>
          <a:prstGeom prst="ellipse">
            <a:avLst/>
          </a:prstGeom>
          <a:solidFill>
            <a:srgbClr val="0A1A3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940186" y="5189220"/>
            <a:ext cx="167884" cy="246888"/>
          </a:xfrm>
          <a:prstGeom prst="lightningBol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463040" y="4782312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0A1A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WORKING GROUP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463040" y="5120640"/>
            <a:ext cx="99669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600" dirty="0">
                <a:solidFill>
                  <a:srgbClr val="1626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Texas SET LP with TDTMS drafted matrix of market participants feedback for improvements to the FlighTrak tool during the June working group meeting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working/electric-closin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7132320" cy="6858000"/>
          </a:xfrm>
          <a:prstGeom prst="rect">
            <a:avLst/>
          </a:prstGeom>
          <a:solidFill>
            <a:srgbClr val="0A1A33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777240" y="1371600"/>
            <a:ext cx="566928" cy="566928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964326" y="1513332"/>
            <a:ext cx="192756" cy="283464"/>
          </a:xfrm>
          <a:prstGeom prst="lightningBolt">
            <a:avLst/>
          </a:prstGeom>
          <a:solidFill>
            <a:srgbClr val="0A1A3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481328" y="1444752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21B6D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UP NEXT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49808" y="2148840"/>
            <a:ext cx="82296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NEXT MEETING</a:t>
            </a:r>
            <a:endParaRPr lang="en-US" sz="4600" dirty="0"/>
          </a:p>
        </p:txBody>
      </p:sp>
      <p:sp>
        <p:nvSpPr>
          <p:cNvPr id="8" name="Shape 5"/>
          <p:cNvSpPr/>
          <p:nvPr/>
        </p:nvSpPr>
        <p:spPr>
          <a:xfrm>
            <a:off x="841248" y="3758184"/>
            <a:ext cx="164592" cy="164592"/>
          </a:xfrm>
          <a:prstGeom prst="ellipse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188720" y="3611880"/>
            <a:ext cx="7315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A62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Tentative August 4 (Possible late July meeting)</a:t>
            </a:r>
            <a:endParaRPr lang="en-US" sz="2400" b="1" dirty="0">
              <a:solidFill>
                <a:srgbClr val="F5A623"/>
              </a:solidFill>
              <a:latin typeface="Trebuchet MS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41248" y="4416552"/>
            <a:ext cx="164592" cy="164592"/>
          </a:xfrm>
          <a:prstGeom prst="ellipse">
            <a:avLst/>
          </a:prstGeom>
          <a:solidFill>
            <a:srgbClr val="21B6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188720" y="4270248"/>
            <a:ext cx="7315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1B6D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9:30am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841248" y="5074920"/>
            <a:ext cx="164592" cy="16459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188720" y="4928616"/>
            <a:ext cx="7315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In-Person &amp; via WebEx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215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Wilson, Stephen</cp:lastModifiedBy>
  <cp:revision>3</cp:revision>
  <dcterms:created xsi:type="dcterms:W3CDTF">2026-06-22T16:20:03Z</dcterms:created>
  <dcterms:modified xsi:type="dcterms:W3CDTF">2026-06-23T19:31:04Z</dcterms:modified>
</cp:coreProperties>
</file>