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14"/>
  </p:notesMasterIdLst>
  <p:handoutMasterIdLst>
    <p:handoutMasterId r:id="rId15"/>
  </p:handoutMasterIdLst>
  <p:sldIdLst>
    <p:sldId id="2147478774" r:id="rId6"/>
    <p:sldId id="2147478775" r:id="rId7"/>
    <p:sldId id="2147478776" r:id="rId8"/>
    <p:sldId id="2147478771" r:id="rId9"/>
    <p:sldId id="2073" r:id="rId10"/>
    <p:sldId id="273" r:id="rId11"/>
    <p:sldId id="2069" r:id="rId12"/>
    <p:sldId id="261"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2147478774"/>
            <p14:sldId id="2147478775"/>
            <p14:sldId id="2147478776"/>
            <p14:sldId id="2147478771"/>
            <p14:sldId id="2073"/>
            <p14:sldId id="273"/>
            <p14:sldId id="2069"/>
            <p14:sldId id="261"/>
          </p14:sldIdLst>
        </p14:section>
        <p14:section name="Additional Slides" id="{838F9A2D-6F16-460F-A975-BEEE75FC642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63"/>
    <a:srgbClr val="171A1C"/>
    <a:srgbClr val="D8F2F6"/>
    <a:srgbClr val="E6EBEF"/>
    <a:srgbClr val="747474"/>
    <a:srgbClr val="B1E5ED"/>
    <a:srgbClr val="E16823"/>
    <a:srgbClr val="9E170D"/>
    <a:srgbClr val="5B6770"/>
    <a:srgbClr val="789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601675585629483E-2"/>
          <c:y val="0.16689507150640168"/>
          <c:w val="0.90390076391229479"/>
          <c:h val="0.58434902840608582"/>
        </c:manualLayout>
      </c:layout>
      <c:barChart>
        <c:barDir val="col"/>
        <c:grouping val="clustered"/>
        <c:varyColors val="0"/>
        <c:ser>
          <c:idx val="0"/>
          <c:order val="0"/>
          <c:tx>
            <c:strRef>
              <c:f>'DG Summary 2015-2024'!$B$1</c:f>
              <c:strCache>
                <c:ptCount val="1"/>
                <c:pt idx="0">
                  <c:v>2015 TOTALS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2015-2024'!$B$2:$B$11</c:f>
              <c:numCache>
                <c:formatCode>0</c:formatCode>
                <c:ptCount val="10"/>
                <c:pt idx="0">
                  <c:v>93.31</c:v>
                </c:pt>
                <c:pt idx="1">
                  <c:v>242.8956</c:v>
                </c:pt>
                <c:pt idx="2">
                  <c:v>64.188999999999993</c:v>
                </c:pt>
                <c:pt idx="3">
                  <c:v>0</c:v>
                </c:pt>
                <c:pt idx="4">
                  <c:v>90.328000000000017</c:v>
                </c:pt>
                <c:pt idx="5">
                  <c:v>2.0787</c:v>
                </c:pt>
                <c:pt idx="6">
                  <c:v>1.6324999999999998</c:v>
                </c:pt>
                <c:pt idx="7">
                  <c:v>132.44192170000008</c:v>
                </c:pt>
                <c:pt idx="8">
                  <c:v>0</c:v>
                </c:pt>
                <c:pt idx="9">
                  <c:v>4.5841550000000009</c:v>
                </c:pt>
              </c:numCache>
            </c:numRef>
          </c:val>
          <c:extLst>
            <c:ext xmlns:c16="http://schemas.microsoft.com/office/drawing/2014/chart" uri="{C3380CC4-5D6E-409C-BE32-E72D297353CC}">
              <c16:uniqueId val="{00000000-1EEA-476B-B622-D9D354A134B1}"/>
            </c:ext>
          </c:extLst>
        </c:ser>
        <c:ser>
          <c:idx val="1"/>
          <c:order val="1"/>
          <c:tx>
            <c:strRef>
              <c:f>'DG Summary 2015-2024'!$C$1</c:f>
              <c:strCache>
                <c:ptCount val="1"/>
                <c:pt idx="0">
                  <c:v>2016 Totals</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2015-2024'!$C$2:$C$11</c:f>
              <c:numCache>
                <c:formatCode>0</c:formatCode>
                <c:ptCount val="10"/>
                <c:pt idx="0">
                  <c:v>103.155</c:v>
                </c:pt>
                <c:pt idx="1">
                  <c:v>265.24560000000002</c:v>
                </c:pt>
                <c:pt idx="2">
                  <c:v>78.198999999999998</c:v>
                </c:pt>
                <c:pt idx="3">
                  <c:v>0</c:v>
                </c:pt>
                <c:pt idx="4">
                  <c:v>108.408</c:v>
                </c:pt>
                <c:pt idx="5">
                  <c:v>2.2786999999999997</c:v>
                </c:pt>
                <c:pt idx="6">
                  <c:v>4.1875</c:v>
                </c:pt>
                <c:pt idx="7">
                  <c:v>235.29248729999932</c:v>
                </c:pt>
                <c:pt idx="8">
                  <c:v>0</c:v>
                </c:pt>
                <c:pt idx="9">
                  <c:v>4.3834490000000006</c:v>
                </c:pt>
              </c:numCache>
            </c:numRef>
          </c:val>
          <c:extLst>
            <c:ext xmlns:c16="http://schemas.microsoft.com/office/drawing/2014/chart" uri="{C3380CC4-5D6E-409C-BE32-E72D297353CC}">
              <c16:uniqueId val="{00000001-1EEA-476B-B622-D9D354A134B1}"/>
            </c:ext>
          </c:extLst>
        </c:ser>
        <c:ser>
          <c:idx val="2"/>
          <c:order val="2"/>
          <c:tx>
            <c:strRef>
              <c:f>'DG Summary 2015-2024'!$D$1</c:f>
              <c:strCache>
                <c:ptCount val="1"/>
                <c:pt idx="0">
                  <c:v>2017 Totals</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2015-2024'!$D$2:$D$11</c:f>
              <c:numCache>
                <c:formatCode>General</c:formatCode>
                <c:ptCount val="10"/>
                <c:pt idx="0">
                  <c:v>160</c:v>
                </c:pt>
                <c:pt idx="1">
                  <c:v>280</c:v>
                </c:pt>
                <c:pt idx="2">
                  <c:v>90</c:v>
                </c:pt>
                <c:pt idx="3">
                  <c:v>2</c:v>
                </c:pt>
                <c:pt idx="4">
                  <c:v>120</c:v>
                </c:pt>
                <c:pt idx="5">
                  <c:v>10</c:v>
                </c:pt>
                <c:pt idx="6">
                  <c:v>10</c:v>
                </c:pt>
                <c:pt idx="7">
                  <c:v>360</c:v>
                </c:pt>
                <c:pt idx="8">
                  <c:v>0</c:v>
                </c:pt>
                <c:pt idx="9">
                  <c:v>20</c:v>
                </c:pt>
              </c:numCache>
            </c:numRef>
          </c:val>
          <c:extLst>
            <c:ext xmlns:c16="http://schemas.microsoft.com/office/drawing/2014/chart" uri="{C3380CC4-5D6E-409C-BE32-E72D297353CC}">
              <c16:uniqueId val="{00000002-1EEA-476B-B622-D9D354A134B1}"/>
            </c:ext>
          </c:extLst>
        </c:ser>
        <c:ser>
          <c:idx val="3"/>
          <c:order val="3"/>
          <c:tx>
            <c:strRef>
              <c:f>'DG Summary 2015-2024'!$E$1</c:f>
              <c:strCache>
                <c:ptCount val="1"/>
                <c:pt idx="0">
                  <c:v>2018 Totals</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2015-2024'!$E$2:$E$11</c:f>
              <c:numCache>
                <c:formatCode>General</c:formatCode>
                <c:ptCount val="10"/>
                <c:pt idx="0">
                  <c:v>230</c:v>
                </c:pt>
                <c:pt idx="1">
                  <c:v>280</c:v>
                </c:pt>
                <c:pt idx="2">
                  <c:v>220</c:v>
                </c:pt>
                <c:pt idx="3">
                  <c:v>2</c:v>
                </c:pt>
                <c:pt idx="4">
                  <c:v>130</c:v>
                </c:pt>
                <c:pt idx="5">
                  <c:v>10</c:v>
                </c:pt>
                <c:pt idx="6">
                  <c:v>10</c:v>
                </c:pt>
                <c:pt idx="7">
                  <c:v>500</c:v>
                </c:pt>
                <c:pt idx="8">
                  <c:v>0</c:v>
                </c:pt>
                <c:pt idx="9">
                  <c:v>20</c:v>
                </c:pt>
              </c:numCache>
            </c:numRef>
          </c:val>
          <c:extLst>
            <c:ext xmlns:c16="http://schemas.microsoft.com/office/drawing/2014/chart" uri="{C3380CC4-5D6E-409C-BE32-E72D297353CC}">
              <c16:uniqueId val="{00000003-1EEA-476B-B622-D9D354A134B1}"/>
            </c:ext>
          </c:extLst>
        </c:ser>
        <c:ser>
          <c:idx val="4"/>
          <c:order val="4"/>
          <c:tx>
            <c:strRef>
              <c:f>'DG Summary 2015-2024'!$F$1</c:f>
              <c:strCache>
                <c:ptCount val="1"/>
                <c:pt idx="0">
                  <c:v>2019 Totals</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2015-2024'!$F$2:$F$11</c:f>
              <c:numCache>
                <c:formatCode>General</c:formatCode>
                <c:ptCount val="10"/>
                <c:pt idx="0">
                  <c:v>260</c:v>
                </c:pt>
                <c:pt idx="1">
                  <c:v>350</c:v>
                </c:pt>
                <c:pt idx="2">
                  <c:v>260</c:v>
                </c:pt>
                <c:pt idx="3">
                  <c:v>2</c:v>
                </c:pt>
                <c:pt idx="4">
                  <c:v>120</c:v>
                </c:pt>
                <c:pt idx="5">
                  <c:v>10</c:v>
                </c:pt>
                <c:pt idx="6">
                  <c:v>10</c:v>
                </c:pt>
                <c:pt idx="7">
                  <c:v>710</c:v>
                </c:pt>
                <c:pt idx="8">
                  <c:v>0</c:v>
                </c:pt>
                <c:pt idx="9">
                  <c:v>20</c:v>
                </c:pt>
              </c:numCache>
            </c:numRef>
          </c:val>
          <c:extLst>
            <c:ext xmlns:c16="http://schemas.microsoft.com/office/drawing/2014/chart" uri="{C3380CC4-5D6E-409C-BE32-E72D297353CC}">
              <c16:uniqueId val="{00000004-1EEA-476B-B622-D9D354A134B1}"/>
            </c:ext>
          </c:extLst>
        </c:ser>
        <c:ser>
          <c:idx val="5"/>
          <c:order val="5"/>
          <c:tx>
            <c:strRef>
              <c:f>'DG Summary 2015-2024'!$G$1</c:f>
              <c:strCache>
                <c:ptCount val="1"/>
                <c:pt idx="0">
                  <c:v>2020 totals</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2015-2024'!$G$2:$G$11</c:f>
              <c:numCache>
                <c:formatCode>General</c:formatCode>
                <c:ptCount val="10"/>
                <c:pt idx="0">
                  <c:v>310</c:v>
                </c:pt>
                <c:pt idx="1">
                  <c:v>280</c:v>
                </c:pt>
                <c:pt idx="2">
                  <c:v>270</c:v>
                </c:pt>
                <c:pt idx="3">
                  <c:v>130</c:v>
                </c:pt>
                <c:pt idx="4">
                  <c:v>130</c:v>
                </c:pt>
                <c:pt idx="5">
                  <c:v>30</c:v>
                </c:pt>
                <c:pt idx="6">
                  <c:v>20</c:v>
                </c:pt>
                <c:pt idx="7">
                  <c:v>990</c:v>
                </c:pt>
                <c:pt idx="8">
                  <c:v>10</c:v>
                </c:pt>
                <c:pt idx="9">
                  <c:v>20</c:v>
                </c:pt>
              </c:numCache>
            </c:numRef>
          </c:val>
          <c:extLst>
            <c:ext xmlns:c16="http://schemas.microsoft.com/office/drawing/2014/chart" uri="{C3380CC4-5D6E-409C-BE32-E72D297353CC}">
              <c16:uniqueId val="{00000005-1EEA-476B-B622-D9D354A134B1}"/>
            </c:ext>
          </c:extLst>
        </c:ser>
        <c:ser>
          <c:idx val="6"/>
          <c:order val="6"/>
          <c:tx>
            <c:strRef>
              <c:f>'DG Summary 2015-2024'!$H$1</c:f>
              <c:strCache>
                <c:ptCount val="1"/>
                <c:pt idx="0">
                  <c:v>2021 totals</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2015-2024'!$H$2:$H$11</c:f>
              <c:numCache>
                <c:formatCode>General</c:formatCode>
                <c:ptCount val="10"/>
                <c:pt idx="0">
                  <c:v>410</c:v>
                </c:pt>
                <c:pt idx="1">
                  <c:v>290</c:v>
                </c:pt>
                <c:pt idx="2" formatCode="0">
                  <c:v>290</c:v>
                </c:pt>
                <c:pt idx="3">
                  <c:v>260</c:v>
                </c:pt>
                <c:pt idx="4">
                  <c:v>130</c:v>
                </c:pt>
                <c:pt idx="5">
                  <c:v>30</c:v>
                </c:pt>
                <c:pt idx="6">
                  <c:v>20</c:v>
                </c:pt>
                <c:pt idx="7">
                  <c:v>1440</c:v>
                </c:pt>
                <c:pt idx="8" formatCode="0">
                  <c:v>60</c:v>
                </c:pt>
                <c:pt idx="9">
                  <c:v>20</c:v>
                </c:pt>
              </c:numCache>
            </c:numRef>
          </c:val>
          <c:extLst>
            <c:ext xmlns:c16="http://schemas.microsoft.com/office/drawing/2014/chart" uri="{C3380CC4-5D6E-409C-BE32-E72D297353CC}">
              <c16:uniqueId val="{00000006-1EEA-476B-B622-D9D354A134B1}"/>
            </c:ext>
          </c:extLst>
        </c:ser>
        <c:ser>
          <c:idx val="7"/>
          <c:order val="7"/>
          <c:tx>
            <c:strRef>
              <c:f>'DG Summary 2015-2024'!$I$1</c:f>
              <c:strCache>
                <c:ptCount val="1"/>
                <c:pt idx="0">
                  <c:v>2022 totals</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2015-2024'!$I$2:$I$11</c:f>
              <c:numCache>
                <c:formatCode>General</c:formatCode>
                <c:ptCount val="10"/>
                <c:pt idx="0">
                  <c:v>460</c:v>
                </c:pt>
                <c:pt idx="1">
                  <c:v>290</c:v>
                </c:pt>
                <c:pt idx="2">
                  <c:v>290</c:v>
                </c:pt>
                <c:pt idx="3">
                  <c:v>390</c:v>
                </c:pt>
                <c:pt idx="4">
                  <c:v>130</c:v>
                </c:pt>
                <c:pt idx="5">
                  <c:v>30</c:v>
                </c:pt>
                <c:pt idx="6">
                  <c:v>20</c:v>
                </c:pt>
                <c:pt idx="7">
                  <c:v>2100</c:v>
                </c:pt>
                <c:pt idx="8">
                  <c:v>130</c:v>
                </c:pt>
                <c:pt idx="9">
                  <c:v>20</c:v>
                </c:pt>
              </c:numCache>
            </c:numRef>
          </c:val>
          <c:extLst>
            <c:ext xmlns:c16="http://schemas.microsoft.com/office/drawing/2014/chart" uri="{C3380CC4-5D6E-409C-BE32-E72D297353CC}">
              <c16:uniqueId val="{00000007-1EEA-476B-B622-D9D354A134B1}"/>
            </c:ext>
          </c:extLst>
        </c:ser>
        <c:ser>
          <c:idx val="8"/>
          <c:order val="8"/>
          <c:tx>
            <c:strRef>
              <c:f>'DG Summary 2015-2024'!$J$1</c:f>
              <c:strCache>
                <c:ptCount val="1"/>
                <c:pt idx="0">
                  <c:v>2023 totals</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2015-2024'!$J$2:$J$11</c:f>
              <c:numCache>
                <c:formatCode>General</c:formatCode>
                <c:ptCount val="10"/>
                <c:pt idx="0">
                  <c:v>480</c:v>
                </c:pt>
                <c:pt idx="1">
                  <c:v>310</c:v>
                </c:pt>
                <c:pt idx="2">
                  <c:v>300</c:v>
                </c:pt>
                <c:pt idx="3">
                  <c:v>540</c:v>
                </c:pt>
                <c:pt idx="4">
                  <c:v>130</c:v>
                </c:pt>
                <c:pt idx="5">
                  <c:v>39</c:v>
                </c:pt>
                <c:pt idx="6">
                  <c:v>20</c:v>
                </c:pt>
                <c:pt idx="7">
                  <c:v>2750</c:v>
                </c:pt>
                <c:pt idx="8">
                  <c:v>190</c:v>
                </c:pt>
                <c:pt idx="9">
                  <c:v>20</c:v>
                </c:pt>
              </c:numCache>
            </c:numRef>
          </c:val>
          <c:extLst>
            <c:ext xmlns:c16="http://schemas.microsoft.com/office/drawing/2014/chart" uri="{C3380CC4-5D6E-409C-BE32-E72D297353CC}">
              <c16:uniqueId val="{00000008-1EEA-476B-B622-D9D354A134B1}"/>
            </c:ext>
          </c:extLst>
        </c:ser>
        <c:ser>
          <c:idx val="9"/>
          <c:order val="9"/>
          <c:tx>
            <c:strRef>
              <c:f>'DG Summary 2015-2024'!$K$1</c:f>
              <c:strCache>
                <c:ptCount val="1"/>
                <c:pt idx="0">
                  <c:v>2024 totals</c:v>
                </c:pt>
              </c:strCache>
            </c:strRef>
          </c:tx>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2015-2024'!$K$2:$K$11</c:f>
              <c:numCache>
                <c:formatCode>General</c:formatCode>
                <c:ptCount val="10"/>
                <c:pt idx="0">
                  <c:v>560</c:v>
                </c:pt>
                <c:pt idx="1">
                  <c:v>310</c:v>
                </c:pt>
                <c:pt idx="2">
                  <c:v>320</c:v>
                </c:pt>
                <c:pt idx="3">
                  <c:v>1250</c:v>
                </c:pt>
                <c:pt idx="4">
                  <c:v>130</c:v>
                </c:pt>
                <c:pt idx="5">
                  <c:v>70</c:v>
                </c:pt>
                <c:pt idx="6">
                  <c:v>30</c:v>
                </c:pt>
                <c:pt idx="7">
                  <c:v>3110</c:v>
                </c:pt>
                <c:pt idx="8">
                  <c:v>290</c:v>
                </c:pt>
                <c:pt idx="9">
                  <c:v>20</c:v>
                </c:pt>
              </c:numCache>
            </c:numRef>
          </c:val>
          <c:extLst>
            <c:ext xmlns:c16="http://schemas.microsoft.com/office/drawing/2014/chart" uri="{C3380CC4-5D6E-409C-BE32-E72D297353CC}">
              <c16:uniqueId val="{00000009-1EEA-476B-B622-D9D354A134B1}"/>
            </c:ext>
          </c:extLst>
        </c:ser>
        <c:ser>
          <c:idx val="10"/>
          <c:order val="10"/>
          <c:tx>
            <c:strRef>
              <c:f>'DG Summary 2015-2024'!$L$1</c:f>
              <c:strCache>
                <c:ptCount val="1"/>
                <c:pt idx="0">
                  <c:v>2025 totals</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c:spPr>
          <c:invertIfNegative val="0"/>
          <c:cat>
            <c:strRef>
              <c:f>'DG Summary 2015-2024'!$A$2:$A$11</c:f>
              <c:strCache>
                <c:ptCount val="10"/>
                <c:pt idx="0">
                  <c:v>Nat Gas MW &gt; 1 MW</c:v>
                </c:pt>
                <c:pt idx="1">
                  <c:v>Diesel/IC MW &gt; 1 MW</c:v>
                </c:pt>
                <c:pt idx="2">
                  <c:v>Solar MW &gt;1MW</c:v>
                </c:pt>
                <c:pt idx="3">
                  <c:v>Battery MW &gt;1MW</c:v>
                </c:pt>
                <c:pt idx="4">
                  <c:v>Other Renewable MW &gt;1MW</c:v>
                </c:pt>
                <c:pt idx="5">
                  <c:v>Nat Gas MW &lt; 1 MW</c:v>
                </c:pt>
                <c:pt idx="6">
                  <c:v>Diesel/IC MW &lt; 1 MW</c:v>
                </c:pt>
                <c:pt idx="7">
                  <c:v>Solar MW &lt;1MW</c:v>
                </c:pt>
                <c:pt idx="8">
                  <c:v>Battery MW &lt; 1 MW</c:v>
                </c:pt>
                <c:pt idx="9">
                  <c:v>Other Renewable MW &lt; 1 MW</c:v>
                </c:pt>
              </c:strCache>
            </c:strRef>
          </c:cat>
          <c:val>
            <c:numRef>
              <c:f>'DG Summary 2015-2024'!$L$2:$L$11</c:f>
              <c:numCache>
                <c:formatCode>General</c:formatCode>
                <c:ptCount val="10"/>
                <c:pt idx="0">
                  <c:v>630</c:v>
                </c:pt>
                <c:pt idx="1">
                  <c:v>310</c:v>
                </c:pt>
                <c:pt idx="2">
                  <c:v>350</c:v>
                </c:pt>
                <c:pt idx="3">
                  <c:v>1640</c:v>
                </c:pt>
                <c:pt idx="4">
                  <c:v>130</c:v>
                </c:pt>
                <c:pt idx="5">
                  <c:v>80</c:v>
                </c:pt>
                <c:pt idx="6">
                  <c:v>40</c:v>
                </c:pt>
                <c:pt idx="7">
                  <c:v>3510</c:v>
                </c:pt>
                <c:pt idx="8">
                  <c:v>590</c:v>
                </c:pt>
                <c:pt idx="9">
                  <c:v>20</c:v>
                </c:pt>
              </c:numCache>
            </c:numRef>
          </c:val>
          <c:extLst>
            <c:ext xmlns:c16="http://schemas.microsoft.com/office/drawing/2014/chart" uri="{C3380CC4-5D6E-409C-BE32-E72D297353CC}">
              <c16:uniqueId val="{0000000A-1EEA-476B-B622-D9D354A134B1}"/>
            </c:ext>
          </c:extLst>
        </c:ser>
        <c:dLbls>
          <c:showLegendKey val="0"/>
          <c:showVal val="0"/>
          <c:showCatName val="0"/>
          <c:showSerName val="0"/>
          <c:showPercent val="0"/>
          <c:showBubbleSize val="0"/>
        </c:dLbls>
        <c:gapWidth val="100"/>
        <c:overlap val="-24"/>
        <c:axId val="1748627759"/>
        <c:axId val="1710785727"/>
      </c:barChart>
      <c:catAx>
        <c:axId val="1748627759"/>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710785727"/>
        <c:crosses val="autoZero"/>
        <c:auto val="1"/>
        <c:lblAlgn val="ctr"/>
        <c:lblOffset val="100"/>
        <c:noMultiLvlLbl val="0"/>
      </c:catAx>
      <c:valAx>
        <c:axId val="1710785727"/>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US"/>
                  <a:t>MW</a:t>
                </a:r>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7486277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SODG 2010-2025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'SODG 2010-2025'!$B$1</c:f>
              <c:strCache>
                <c:ptCount val="1"/>
                <c:pt idx="0">
                  <c:v>Renewable MW</c:v>
                </c:pt>
              </c:strCache>
            </c:strRef>
          </c:tx>
          <c:spPr>
            <a:solidFill>
              <a:schemeClr val="accent1"/>
            </a:solidFill>
            <a:ln>
              <a:noFill/>
            </a:ln>
            <a:effectLst/>
          </c:spPr>
          <c:invertIfNegative val="0"/>
          <c:cat>
            <c:numRef>
              <c:f>'SODG 2010-2025'!$A$2:$A$18</c:f>
              <c:numCache>
                <c:formatCode>General</c:formatCode>
                <c:ptCount val="17"/>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pt idx="16">
                  <c:v>2025</c:v>
                </c:pt>
              </c:numCache>
            </c:numRef>
          </c:cat>
          <c:val>
            <c:numRef>
              <c:f>'SODG 2010-2025'!$B$2:$B$18</c:f>
              <c:numCache>
                <c:formatCode>General</c:formatCode>
                <c:ptCount val="17"/>
                <c:pt idx="0">
                  <c:v>67.66</c:v>
                </c:pt>
                <c:pt idx="1">
                  <c:v>87.32</c:v>
                </c:pt>
                <c:pt idx="2">
                  <c:v>93.72</c:v>
                </c:pt>
                <c:pt idx="3">
                  <c:v>133.07999999999998</c:v>
                </c:pt>
                <c:pt idx="4">
                  <c:v>133.07999999999998</c:v>
                </c:pt>
                <c:pt idx="5">
                  <c:v>143.07</c:v>
                </c:pt>
                <c:pt idx="6">
                  <c:v>156.15</c:v>
                </c:pt>
                <c:pt idx="7">
                  <c:v>170.72</c:v>
                </c:pt>
                <c:pt idx="8">
                  <c:v>216.56</c:v>
                </c:pt>
                <c:pt idx="9">
                  <c:v>290.64</c:v>
                </c:pt>
                <c:pt idx="10">
                  <c:v>328.14</c:v>
                </c:pt>
                <c:pt idx="11">
                  <c:v>338.14</c:v>
                </c:pt>
                <c:pt idx="12">
                  <c:v>348.03999999999996</c:v>
                </c:pt>
                <c:pt idx="13">
                  <c:v>348.03999999999996</c:v>
                </c:pt>
                <c:pt idx="14">
                  <c:v>355.9</c:v>
                </c:pt>
                <c:pt idx="15">
                  <c:v>349.85</c:v>
                </c:pt>
                <c:pt idx="16">
                  <c:v>360.6</c:v>
                </c:pt>
              </c:numCache>
            </c:numRef>
          </c:val>
          <c:extLst>
            <c:ext xmlns:c16="http://schemas.microsoft.com/office/drawing/2014/chart" uri="{C3380CC4-5D6E-409C-BE32-E72D297353CC}">
              <c16:uniqueId val="{00000000-69BC-404B-96A8-BD4A5A23706E}"/>
            </c:ext>
          </c:extLst>
        </c:ser>
        <c:ser>
          <c:idx val="1"/>
          <c:order val="1"/>
          <c:tx>
            <c:strRef>
              <c:f>'SODG 2010-2025'!$C$1</c:f>
              <c:strCache>
                <c:ptCount val="1"/>
                <c:pt idx="0">
                  <c:v>Accumulated MW</c:v>
                </c:pt>
              </c:strCache>
            </c:strRef>
          </c:tx>
          <c:spPr>
            <a:solidFill>
              <a:schemeClr val="accent2"/>
            </a:solidFill>
            <a:ln>
              <a:noFill/>
            </a:ln>
            <a:effectLst/>
          </c:spPr>
          <c:invertIfNegative val="0"/>
          <c:cat>
            <c:numRef>
              <c:f>'SODG 2010-2025'!$A$2:$A$18</c:f>
              <c:numCache>
                <c:formatCode>General</c:formatCode>
                <c:ptCount val="17"/>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pt idx="16">
                  <c:v>2025</c:v>
                </c:pt>
              </c:numCache>
            </c:numRef>
          </c:cat>
          <c:val>
            <c:numRef>
              <c:f>'SODG 2010-2025'!$C$2:$C$18</c:f>
              <c:numCache>
                <c:formatCode>General</c:formatCode>
                <c:ptCount val="17"/>
                <c:pt idx="0">
                  <c:v>79.36</c:v>
                </c:pt>
                <c:pt idx="1">
                  <c:v>107.22</c:v>
                </c:pt>
                <c:pt idx="2">
                  <c:v>121.22</c:v>
                </c:pt>
                <c:pt idx="3">
                  <c:v>160.58000000000001</c:v>
                </c:pt>
                <c:pt idx="4">
                  <c:v>332.31</c:v>
                </c:pt>
                <c:pt idx="5">
                  <c:v>373.34</c:v>
                </c:pt>
                <c:pt idx="6">
                  <c:v>427.04999999999995</c:v>
                </c:pt>
                <c:pt idx="7">
                  <c:v>459.09999999999997</c:v>
                </c:pt>
                <c:pt idx="8">
                  <c:v>593.58999999999992</c:v>
                </c:pt>
                <c:pt idx="9">
                  <c:v>742.7299999999999</c:v>
                </c:pt>
                <c:pt idx="10">
                  <c:v>808.93</c:v>
                </c:pt>
                <c:pt idx="11">
                  <c:v>890.93</c:v>
                </c:pt>
                <c:pt idx="12">
                  <c:v>946.57999999999993</c:v>
                </c:pt>
                <c:pt idx="13">
                  <c:v>1004.3299999999999</c:v>
                </c:pt>
                <c:pt idx="14">
                  <c:v>1045.1399999999999</c:v>
                </c:pt>
                <c:pt idx="15">
                  <c:v>1091.47</c:v>
                </c:pt>
                <c:pt idx="16">
                  <c:v>1145.31</c:v>
                </c:pt>
              </c:numCache>
            </c:numRef>
          </c:val>
          <c:extLst>
            <c:ext xmlns:c16="http://schemas.microsoft.com/office/drawing/2014/chart" uri="{C3380CC4-5D6E-409C-BE32-E72D297353CC}">
              <c16:uniqueId val="{00000001-69BC-404B-96A8-BD4A5A23706E}"/>
            </c:ext>
          </c:extLst>
        </c:ser>
        <c:dLbls>
          <c:showLegendKey val="0"/>
          <c:showVal val="0"/>
          <c:showCatName val="0"/>
          <c:showSerName val="0"/>
          <c:showPercent val="0"/>
          <c:showBubbleSize val="0"/>
        </c:dLbls>
        <c:gapWidth val="150"/>
        <c:axId val="1130056831"/>
        <c:axId val="1130057311"/>
      </c:barChart>
      <c:lineChart>
        <c:grouping val="standard"/>
        <c:varyColors val="0"/>
        <c:ser>
          <c:idx val="2"/>
          <c:order val="2"/>
          <c:tx>
            <c:strRef>
              <c:f>'SODG 2010-2025'!$D$1</c:f>
              <c:strCache>
                <c:ptCount val="1"/>
                <c:pt idx="0">
                  <c:v>Accumulated Count</c:v>
                </c:pt>
              </c:strCache>
            </c:strRef>
          </c:tx>
          <c:spPr>
            <a:ln w="28575" cap="rnd">
              <a:solidFill>
                <a:schemeClr val="accent3"/>
              </a:solidFill>
              <a:round/>
            </a:ln>
            <a:effectLst/>
          </c:spPr>
          <c:marker>
            <c:symbol val="none"/>
          </c:marker>
          <c:cat>
            <c:numRef>
              <c:f>'SODG 2010-2025'!$A$2:$A$18</c:f>
              <c:numCache>
                <c:formatCode>General</c:formatCode>
                <c:ptCount val="17"/>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pt idx="16">
                  <c:v>2025</c:v>
                </c:pt>
              </c:numCache>
            </c:numRef>
          </c:cat>
          <c:val>
            <c:numRef>
              <c:f>'SODG 2010-2025'!$D$2:$D$18</c:f>
              <c:numCache>
                <c:formatCode>General</c:formatCode>
                <c:ptCount val="17"/>
                <c:pt idx="0">
                  <c:v>13</c:v>
                </c:pt>
                <c:pt idx="1">
                  <c:v>17</c:v>
                </c:pt>
                <c:pt idx="2">
                  <c:v>20</c:v>
                </c:pt>
                <c:pt idx="3">
                  <c:v>29</c:v>
                </c:pt>
                <c:pt idx="4">
                  <c:v>44</c:v>
                </c:pt>
                <c:pt idx="5">
                  <c:v>52</c:v>
                </c:pt>
                <c:pt idx="6">
                  <c:v>61</c:v>
                </c:pt>
                <c:pt idx="7">
                  <c:v>74</c:v>
                </c:pt>
                <c:pt idx="8">
                  <c:v>133</c:v>
                </c:pt>
                <c:pt idx="9">
                  <c:v>208</c:v>
                </c:pt>
                <c:pt idx="10">
                  <c:v>236</c:v>
                </c:pt>
                <c:pt idx="11">
                  <c:v>298</c:v>
                </c:pt>
                <c:pt idx="12">
                  <c:v>327</c:v>
                </c:pt>
                <c:pt idx="13">
                  <c:v>374</c:v>
                </c:pt>
                <c:pt idx="14">
                  <c:v>394</c:v>
                </c:pt>
                <c:pt idx="15">
                  <c:v>419</c:v>
                </c:pt>
                <c:pt idx="16">
                  <c:v>442</c:v>
                </c:pt>
              </c:numCache>
            </c:numRef>
          </c:val>
          <c:smooth val="0"/>
          <c:extLst>
            <c:ext xmlns:c16="http://schemas.microsoft.com/office/drawing/2014/chart" uri="{C3380CC4-5D6E-409C-BE32-E72D297353CC}">
              <c16:uniqueId val="{00000002-69BC-404B-96A8-BD4A5A23706E}"/>
            </c:ext>
          </c:extLst>
        </c:ser>
        <c:dLbls>
          <c:showLegendKey val="0"/>
          <c:showVal val="0"/>
          <c:showCatName val="0"/>
          <c:showSerName val="0"/>
          <c:showPercent val="0"/>
          <c:showBubbleSize val="0"/>
        </c:dLbls>
        <c:marker val="1"/>
        <c:smooth val="0"/>
        <c:axId val="621486863"/>
        <c:axId val="621481583"/>
      </c:lineChart>
      <c:catAx>
        <c:axId val="113005683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30057311"/>
        <c:crosses val="autoZero"/>
        <c:auto val="1"/>
        <c:lblAlgn val="ctr"/>
        <c:lblOffset val="100"/>
        <c:noMultiLvlLbl val="0"/>
      </c:catAx>
      <c:valAx>
        <c:axId val="113005731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30056831"/>
        <c:crosses val="autoZero"/>
        <c:crossBetween val="between"/>
      </c:valAx>
      <c:valAx>
        <c:axId val="621481583"/>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Units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1486863"/>
        <c:crosses val="max"/>
        <c:crossBetween val="between"/>
      </c:valAx>
      <c:catAx>
        <c:axId val="621486863"/>
        <c:scaling>
          <c:orientation val="minMax"/>
        </c:scaling>
        <c:delete val="1"/>
        <c:axPos val="b"/>
        <c:numFmt formatCode="General" sourceLinked="1"/>
        <c:majorTickMark val="out"/>
        <c:minorTickMark val="none"/>
        <c:tickLblPos val="nextTo"/>
        <c:crossAx val="62148158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6/22/2026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6/22/2026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12D42-5163-CBAB-F034-C9D0D83DCB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0CC4E5-859E-DFB2-919D-698F087BB68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48D5A2F4-80CB-34FD-72C2-6D2A316CB119}"/>
              </a:ext>
            </a:extLst>
          </p:cNvPr>
          <p:cNvSpPr>
            <a:spLocks noGrp="1"/>
          </p:cNvSpPr>
          <p:nvPr>
            <p:ph type="body" idx="1"/>
          </p:nvPr>
        </p:nvSpPr>
        <p:spPr/>
        <p:txBody>
          <a:bodyPr/>
          <a:lstStyle/>
          <a:p>
            <a:r>
              <a:rPr lang="en-US" sz="1600" dirty="0">
                <a:solidFill>
                  <a:schemeClr val="accent4"/>
                </a:solidFill>
              </a:rPr>
              <a:t>Major areas of DG growth in ERCOT</a:t>
            </a:r>
          </a:p>
          <a:p>
            <a:pPr marL="285750" indent="-285750">
              <a:buFont typeface="Arial" panose="020B0604020202020204" pitchFamily="34" charset="0"/>
              <a:buChar char="•"/>
            </a:pPr>
            <a:r>
              <a:rPr lang="en-US" sz="1200" dirty="0">
                <a:solidFill>
                  <a:schemeClr val="accent4"/>
                </a:solidFill>
              </a:rPr>
              <a:t>Solar PV &lt;1 MW</a:t>
            </a:r>
          </a:p>
          <a:p>
            <a:pPr marL="285750" indent="-285750">
              <a:buFont typeface="Arial" panose="020B0604020202020204" pitchFamily="34" charset="0"/>
              <a:buChar char="•"/>
            </a:pPr>
            <a:r>
              <a:rPr lang="en-US" sz="1200" dirty="0">
                <a:solidFill>
                  <a:schemeClr val="accent4"/>
                </a:solidFill>
              </a:rPr>
              <a:t>DGR Energy Storage&gt; 1 MW</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accent4"/>
                </a:solidFill>
              </a:rPr>
              <a:t>Natural gas &gt; 1 MW </a:t>
            </a:r>
          </a:p>
          <a:p>
            <a:endParaRPr lang="en-US" sz="1100" dirty="0">
              <a:solidFill>
                <a:schemeClr val="accent4"/>
              </a:solidFill>
            </a:endParaRPr>
          </a:p>
          <a:p>
            <a:r>
              <a:rPr lang="en-US" dirty="0">
                <a:solidFill>
                  <a:schemeClr val="accent4"/>
                </a:solidFill>
              </a:rPr>
              <a:t>Detail for Systems &gt; 1 MW</a:t>
            </a:r>
          </a:p>
          <a:p>
            <a:pPr marL="285750" indent="-285750">
              <a:buFont typeface="Arial" panose="020B0604020202020204" pitchFamily="34" charset="0"/>
              <a:buChar char="•"/>
            </a:pPr>
            <a:r>
              <a:rPr lang="en-US" sz="1200" dirty="0">
                <a:solidFill>
                  <a:schemeClr val="accent4"/>
                </a:solidFill>
              </a:rPr>
              <a:t>New applications for Energy Storage/Increased Growth in Distribution connected batteries</a:t>
            </a:r>
          </a:p>
          <a:p>
            <a:pPr marL="285750" indent="-285750">
              <a:buFont typeface="Arial" panose="020B0604020202020204" pitchFamily="34" charset="0"/>
              <a:buChar char="•"/>
            </a:pPr>
            <a:r>
              <a:rPr lang="en-US" sz="1200" dirty="0">
                <a:solidFill>
                  <a:schemeClr val="accent4"/>
                </a:solidFill>
              </a:rPr>
              <a:t>Continuation of upward trend for Nat Gas</a:t>
            </a:r>
          </a:p>
          <a:p>
            <a:pPr marL="285750" indent="-285750">
              <a:buFont typeface="Arial" panose="020B0604020202020204" pitchFamily="34" charset="0"/>
              <a:buChar char="•"/>
            </a:pPr>
            <a:r>
              <a:rPr lang="en-US" sz="1200" dirty="0">
                <a:solidFill>
                  <a:schemeClr val="accent4"/>
                </a:solidFill>
              </a:rPr>
              <a:t>Limited growth for solar &gt; 1 MW</a:t>
            </a:r>
          </a:p>
          <a:p>
            <a:pPr marL="285750" indent="-285750">
              <a:buFont typeface="Arial" panose="020B0604020202020204" pitchFamily="34" charset="0"/>
              <a:buChar char="•"/>
            </a:pPr>
            <a:r>
              <a:rPr lang="en-US" sz="1200" dirty="0">
                <a:solidFill>
                  <a:schemeClr val="accent4"/>
                </a:solidFill>
              </a:rPr>
              <a:t>Declining Landfill Gas, Hydro, Wind</a:t>
            </a:r>
          </a:p>
          <a:p>
            <a:pPr marL="285750" indent="-285750">
              <a:buFont typeface="Arial" panose="020B0604020202020204" pitchFamily="34" charset="0"/>
              <a:buChar char="•"/>
            </a:pPr>
            <a:endParaRPr lang="en-US" sz="1200" dirty="0">
              <a:solidFill>
                <a:schemeClr val="accent4"/>
              </a:solidFill>
            </a:endParaRPr>
          </a:p>
          <a:p>
            <a:endParaRPr lang="en-US" sz="1100" dirty="0">
              <a:solidFill>
                <a:schemeClr val="accent4"/>
              </a:solidFill>
            </a:endParaRPr>
          </a:p>
          <a:p>
            <a:r>
              <a:rPr lang="en-US" dirty="0">
                <a:solidFill>
                  <a:schemeClr val="accent4"/>
                </a:solidFill>
              </a:rPr>
              <a:t>Detail for Systems &lt; 1 MW</a:t>
            </a:r>
          </a:p>
          <a:p>
            <a:pPr marL="285750" indent="-285750">
              <a:buFont typeface="Arial" panose="020B0604020202020204" pitchFamily="34" charset="0"/>
              <a:buChar char="•"/>
            </a:pPr>
            <a:r>
              <a:rPr lang="en-US" sz="1200" dirty="0">
                <a:solidFill>
                  <a:schemeClr val="accent4"/>
                </a:solidFill>
              </a:rPr>
              <a:t>Steady Solar PV trend in line with projections</a:t>
            </a:r>
          </a:p>
          <a:p>
            <a:pPr marL="285750" indent="-285750">
              <a:buFont typeface="Arial" panose="020B0604020202020204" pitchFamily="34" charset="0"/>
              <a:buChar char="•"/>
            </a:pPr>
            <a:r>
              <a:rPr lang="en-US" sz="1200" dirty="0">
                <a:solidFill>
                  <a:schemeClr val="accent4"/>
                </a:solidFill>
              </a:rPr>
              <a:t>Increased Growth in Distribution connected batteries</a:t>
            </a:r>
          </a:p>
          <a:p>
            <a:pPr marL="285750" indent="-285750">
              <a:buFont typeface="Arial" panose="020B0604020202020204" pitchFamily="34" charset="0"/>
              <a:buChar char="•"/>
            </a:pPr>
            <a:r>
              <a:rPr lang="en-US" sz="1200" dirty="0">
                <a:solidFill>
                  <a:schemeClr val="accent4"/>
                </a:solidFill>
              </a:rPr>
              <a:t>Unboxed NPRR 1265 which align with House Bill 3390 (HB 3390) to address DG reporting of Unregistered DG. This NPRR establishes procedures for UDG reporting to ERCOT and UDG reporting requirements from ERCOT. This will help with tracking and reporting UDG in the ERCOT region and aligns to allow the utilities to share information with ERCOT. </a:t>
            </a:r>
          </a:p>
          <a:p>
            <a:pPr marL="285750" indent="-285750">
              <a:buFont typeface="Arial" panose="020B0604020202020204" pitchFamily="34" charset="0"/>
              <a:buChar char="•"/>
            </a:pPr>
            <a:endParaRPr lang="en-US" sz="1200" dirty="0">
              <a:solidFill>
                <a:schemeClr val="accent4"/>
              </a:solidFill>
            </a:endParaRPr>
          </a:p>
          <a:p>
            <a:endParaRPr lang="en-US" sz="1200" dirty="0">
              <a:solidFill>
                <a:srgbClr val="C00000"/>
              </a:solidFill>
            </a:endParaRPr>
          </a:p>
          <a:p>
            <a:endParaRPr lang="en-US" dirty="0"/>
          </a:p>
        </p:txBody>
      </p:sp>
      <p:sp>
        <p:nvSpPr>
          <p:cNvPr id="4" name="Slide Number Placeholder 3">
            <a:extLst>
              <a:ext uri="{FF2B5EF4-FFF2-40B4-BE49-F238E27FC236}">
                <a16:creationId xmlns:a16="http://schemas.microsoft.com/office/drawing/2014/main" id="{DE6AA5B8-617D-2298-3909-6326C02701AF}"/>
              </a:ext>
            </a:extLst>
          </p:cNvPr>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37598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B3980-92C8-833A-CF4F-CDBC273782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EDA66A-8F9E-2B92-D8E3-EBCF55E74015}"/>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49EBA304-96A7-CFD1-4EAD-6F5F3E09E1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E54E15-6307-28A1-BAC6-AA62B23AFE9B}"/>
              </a:ext>
            </a:extLst>
          </p:cNvPr>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484336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3142097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2.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22,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22,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June 22,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June 22,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22,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22,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22, 2026</a:t>
            </a:fld>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22,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1389803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4862760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22,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22,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June 22,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June 22,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22,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22,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June 22,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June 22,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16.sv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June 22,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r:embed="rId19">
            <a:extLst>
              <a:ext uri="{96DAC541-7B7A-43D3-8B79-37D633B846F1}">
                <asvg:svgBlip xmlns:asvg="http://schemas.microsoft.com/office/drawing/2016/SVG/main" r:embed="rId20"/>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 id="2147483773" r:id="rId16"/>
    <p:sldLayoutId id="2147483774" r:id="rId17"/>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ercot.com/calendar/04162020-RTF-Meeting-by-WebEx" TargetMode="External"/><Relationship Id="rId2" Type="http://schemas.openxmlformats.org/officeDocument/2006/relationships/hyperlink" Target="https://capitol.texas.gov/tlodocs/88R/billtext/pdf/HB03390F.pdf#navpanes=0" TargetMode="External"/><Relationship Id="rId1" Type="http://schemas.openxmlformats.org/officeDocument/2006/relationships/slideLayout" Target="../slideLayouts/slideLayout14.xml"/><Relationship Id="rId5" Type="http://schemas.openxmlformats.org/officeDocument/2006/relationships/hyperlink" Target="https://www.ercot.com/calendar/06152023-Unregistered-DG-Workshop-II" TargetMode="External"/><Relationship Id="rId4" Type="http://schemas.openxmlformats.org/officeDocument/2006/relationships/hyperlink" Target="https://www.ercot.com/mktrules/issues/NPRR1265"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services/comm/mkt_notices/M-A050126-02" TargetMode="External"/><Relationship Id="rId2" Type="http://schemas.openxmlformats.org/officeDocument/2006/relationships/hyperlink" Target="https://www.ercot.com/calendar/04302026-UDG-Workshop"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ercot.com/committees/ros/ndswg" TargetMode="External"/><Relationship Id="rId2" Type="http://schemas.openxmlformats.org/officeDocument/2006/relationships/hyperlink" Target="https://mis.ercot.com/secure/data-products/data-product-details?id=np3-822-m" TargetMode="Externa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a:xfrm>
            <a:off x="4711126" y="2111425"/>
            <a:ext cx="6940099" cy="3366409"/>
          </a:xfrm>
        </p:spPr>
        <p:txBody>
          <a:bodyPr lIns="91440" tIns="45720" rIns="91440" bIns="45720" anchor="t"/>
          <a:lstStyle/>
          <a:p>
            <a:r>
              <a:rPr lang="en-US" sz="2800" dirty="0"/>
              <a:t>Annual Distributed Generator Estimate</a:t>
            </a:r>
            <a:br>
              <a:rPr lang="en-US" sz="2800" dirty="0"/>
            </a:br>
            <a:br>
              <a:rPr lang="en-US" sz="2800" dirty="0"/>
            </a:br>
            <a:br>
              <a:rPr lang="en-US" i="1" dirty="0">
                <a:solidFill>
                  <a:schemeClr val="tx2"/>
                </a:solidFill>
              </a:rPr>
            </a:br>
            <a:r>
              <a:rPr lang="en-US" sz="1800" dirty="0">
                <a:cs typeface="Arial"/>
              </a:rPr>
              <a:t>Thinesh Devadhas Mohanadhas </a:t>
            </a:r>
            <a:br>
              <a:rPr lang="en-US" sz="1800" b="0" dirty="0">
                <a:cs typeface="Arial"/>
              </a:rPr>
            </a:br>
            <a:r>
              <a:rPr lang="en-US" sz="1800" b="0" i="1" dirty="0">
                <a:cs typeface="Arial"/>
              </a:rPr>
              <a:t>Principal Engineer, Emerging Technologies</a:t>
            </a:r>
            <a:br>
              <a:rPr lang="en-US" sz="1800" b="0" dirty="0">
                <a:cs typeface="Arial"/>
              </a:rPr>
            </a:br>
            <a:br>
              <a:rPr lang="en-US" sz="1800" b="0" dirty="0">
                <a:cs typeface="Arial"/>
              </a:rPr>
            </a:br>
            <a:r>
              <a:rPr lang="en-US" sz="1800" b="0" dirty="0">
                <a:cs typeface="Arial"/>
              </a:rPr>
              <a:t>ERCOT</a:t>
            </a:r>
            <a:br>
              <a:rPr lang="en-US" sz="1800" b="0" i="1" dirty="0">
                <a:cs typeface="Arial"/>
              </a:rPr>
            </a:br>
            <a:br>
              <a:rPr lang="en-US" sz="1800" b="0" dirty="0"/>
            </a:br>
            <a:br>
              <a:rPr lang="en-US" sz="1800" b="0" dirty="0"/>
            </a:br>
            <a:r>
              <a:rPr lang="en-US" sz="1800" b="0" dirty="0"/>
              <a:t>Supply Analysis Working Group (SAWG)</a:t>
            </a:r>
            <a:br>
              <a:rPr lang="en-US" b="0" dirty="0"/>
            </a:br>
            <a:br>
              <a:rPr lang="en-US" b="0" dirty="0"/>
            </a:br>
            <a:r>
              <a:rPr lang="en-US" sz="1800" b="0" dirty="0"/>
              <a:t>June 26, 2026</a:t>
            </a:r>
            <a:br>
              <a:rPr lang="en-US" dirty="0">
                <a:solidFill>
                  <a:schemeClr val="tx2"/>
                </a:solidFill>
                <a:cs typeface="Arial"/>
              </a:rPr>
            </a:br>
            <a:endParaRPr lang="en-US" dirty="0"/>
          </a:p>
        </p:txBody>
      </p:sp>
    </p:spTree>
    <p:extLst>
      <p:ext uri="{BB962C8B-B14F-4D97-AF65-F5344CB8AC3E}">
        <p14:creationId xmlns:p14="http://schemas.microsoft.com/office/powerpoint/2010/main" val="3773123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CC9EB-9638-87A1-61CE-9FE56FC27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1785A4-C9F6-C4EF-6452-7ECED456660B}"/>
              </a:ext>
            </a:extLst>
          </p:cNvPr>
          <p:cNvSpPr>
            <a:spLocks noGrp="1"/>
          </p:cNvSpPr>
          <p:nvPr>
            <p:ph type="title"/>
          </p:nvPr>
        </p:nvSpPr>
        <p:spPr/>
        <p:txBody>
          <a:bodyPr/>
          <a:lstStyle/>
          <a:p>
            <a:r>
              <a:rPr lang="en-US" dirty="0"/>
              <a:t>ERCOT Estimated Total DG Growth 2015-2025 (MW)</a:t>
            </a:r>
          </a:p>
        </p:txBody>
      </p:sp>
      <p:sp>
        <p:nvSpPr>
          <p:cNvPr id="7" name="Slide Number Placeholder 6">
            <a:extLst>
              <a:ext uri="{FF2B5EF4-FFF2-40B4-BE49-F238E27FC236}">
                <a16:creationId xmlns:a16="http://schemas.microsoft.com/office/drawing/2014/main" id="{5B3EDF04-557B-D350-11C0-03E08CC60A66}"/>
              </a:ext>
            </a:extLst>
          </p:cNvPr>
          <p:cNvSpPr>
            <a:spLocks noGrp="1"/>
          </p:cNvSpPr>
          <p:nvPr>
            <p:ph type="sldNum" sz="quarter" idx="12"/>
          </p:nvPr>
        </p:nvSpPr>
        <p:spPr/>
        <p:txBody>
          <a:bodyPr/>
          <a:lstStyle/>
          <a:p>
            <a:fld id="{BCDE79FB-97BA-492B-8D57-F1373F9ADA95}" type="slidenum">
              <a:rPr lang="en-US" smtClean="0"/>
              <a:t>2</a:t>
            </a:fld>
            <a:endParaRPr lang="en-US"/>
          </a:p>
        </p:txBody>
      </p:sp>
      <p:graphicFrame>
        <p:nvGraphicFramePr>
          <p:cNvPr id="3" name="Chart 2">
            <a:extLst>
              <a:ext uri="{FF2B5EF4-FFF2-40B4-BE49-F238E27FC236}">
                <a16:creationId xmlns:a16="http://schemas.microsoft.com/office/drawing/2014/main" id="{35646EC6-E576-44FA-85C2-FF6142F6F638}"/>
              </a:ext>
            </a:extLst>
          </p:cNvPr>
          <p:cNvGraphicFramePr>
            <a:graphicFrameLocks/>
          </p:cNvGraphicFramePr>
          <p:nvPr>
            <p:extLst>
              <p:ext uri="{D42A27DB-BD31-4B8C-83A1-F6EECF244321}">
                <p14:modId xmlns:p14="http://schemas.microsoft.com/office/powerpoint/2010/main" val="3477939173"/>
              </p:ext>
            </p:extLst>
          </p:nvPr>
        </p:nvGraphicFramePr>
        <p:xfrm>
          <a:off x="244987" y="639558"/>
          <a:ext cx="11702025" cy="58993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descr="Annual estimates from 2015 to 2024&#10;">
            <a:extLst>
              <a:ext uri="{FF2B5EF4-FFF2-40B4-BE49-F238E27FC236}">
                <a16:creationId xmlns:a16="http://schemas.microsoft.com/office/drawing/2014/main" id="{8E7DCA46-BEB8-2C69-D5BD-8ECEF96E7F5A}"/>
              </a:ext>
            </a:extLst>
          </p:cNvPr>
          <p:cNvGraphicFramePr>
            <a:graphicFrameLocks noGrp="1"/>
          </p:cNvGraphicFramePr>
          <p:nvPr>
            <p:extLst>
              <p:ext uri="{D42A27DB-BD31-4B8C-83A1-F6EECF244321}">
                <p14:modId xmlns:p14="http://schemas.microsoft.com/office/powerpoint/2010/main" val="4001303320"/>
              </p:ext>
            </p:extLst>
          </p:nvPr>
        </p:nvGraphicFramePr>
        <p:xfrm>
          <a:off x="1713215" y="1556292"/>
          <a:ext cx="1769723" cy="2646048"/>
        </p:xfrm>
        <a:graphic>
          <a:graphicData uri="http://schemas.openxmlformats.org/drawingml/2006/table">
            <a:tbl>
              <a:tblPr firstRow="1" bandRow="1">
                <a:tableStyleId>{5C22544A-7EE6-4342-B048-85BDC9FD1C3A}</a:tableStyleId>
              </a:tblPr>
              <a:tblGrid>
                <a:gridCol w="678648">
                  <a:extLst>
                    <a:ext uri="{9D8B030D-6E8A-4147-A177-3AD203B41FA5}">
                      <a16:colId xmlns:a16="http://schemas.microsoft.com/office/drawing/2014/main" val="2758594675"/>
                    </a:ext>
                  </a:extLst>
                </a:gridCol>
                <a:gridCol w="1091075">
                  <a:extLst>
                    <a:ext uri="{9D8B030D-6E8A-4147-A177-3AD203B41FA5}">
                      <a16:colId xmlns:a16="http://schemas.microsoft.com/office/drawing/2014/main" val="3429763368"/>
                    </a:ext>
                  </a:extLst>
                </a:gridCol>
              </a:tblGrid>
              <a:tr h="142875">
                <a:tc>
                  <a:txBody>
                    <a:bodyPr/>
                    <a:lstStyle/>
                    <a:p>
                      <a:pPr algn="ctr" fontAlgn="b"/>
                      <a:r>
                        <a:rPr lang="en-US" sz="1200" b="1" u="none" strike="noStrike" dirty="0">
                          <a:solidFill>
                            <a:schemeClr val="bg1"/>
                          </a:solidFill>
                          <a:effectLst/>
                        </a:rPr>
                        <a:t>Year</a:t>
                      </a:r>
                      <a:endParaRPr lang="en-US" sz="1200" b="1" i="0" u="none" strike="noStrike" dirty="0">
                        <a:solidFill>
                          <a:schemeClr val="bg1"/>
                        </a:solidFill>
                        <a:effectLst/>
                        <a:latin typeface="Arial" panose="020B0604020202020204" pitchFamily="34" charset="0"/>
                      </a:endParaRPr>
                    </a:p>
                  </a:txBody>
                  <a:tcPr marL="7144" marR="7144" marT="7144"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1" u="none" strike="noStrike">
                          <a:solidFill>
                            <a:schemeClr val="bg1"/>
                          </a:solidFill>
                          <a:effectLst/>
                        </a:rPr>
                        <a:t>Annual Estimates  (MW)</a:t>
                      </a:r>
                      <a:endParaRPr lang="en-US" sz="1200" b="1" i="0" u="none" strike="noStrike">
                        <a:solidFill>
                          <a:schemeClr val="bg1"/>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1295077687"/>
                  </a:ext>
                </a:extLst>
              </a:tr>
              <a:tr h="135731">
                <a:tc>
                  <a:txBody>
                    <a:bodyPr/>
                    <a:lstStyle/>
                    <a:p>
                      <a:pPr algn="ctr" fontAlgn="ctr"/>
                      <a:r>
                        <a:rPr lang="en-US" sz="1200" b="1" u="none" strike="noStrike" dirty="0">
                          <a:effectLst/>
                        </a:rPr>
                        <a:t>2015</a:t>
                      </a:r>
                      <a:endParaRPr lang="en-US" sz="1200" b="1" i="0" u="none" strike="noStrike" dirty="0">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650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1682389905"/>
                  </a:ext>
                </a:extLst>
              </a:tr>
              <a:tr h="135731">
                <a:tc>
                  <a:txBody>
                    <a:bodyPr/>
                    <a:lstStyle/>
                    <a:p>
                      <a:pPr algn="ctr" fontAlgn="ctr"/>
                      <a:r>
                        <a:rPr lang="en-US" sz="1200" b="1" u="none" strike="noStrike" dirty="0">
                          <a:effectLst/>
                        </a:rPr>
                        <a:t>2016</a:t>
                      </a:r>
                      <a:endParaRPr lang="en-US" sz="1200" b="1" i="0" u="none" strike="noStrike" dirty="0">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800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152563821"/>
                  </a:ext>
                </a:extLst>
              </a:tr>
              <a:tr h="135731">
                <a:tc>
                  <a:txBody>
                    <a:bodyPr/>
                    <a:lstStyle/>
                    <a:p>
                      <a:pPr algn="ctr" fontAlgn="ctr"/>
                      <a:r>
                        <a:rPr lang="en-US" sz="1200" b="1" u="none" strike="noStrike" dirty="0">
                          <a:effectLst/>
                        </a:rPr>
                        <a:t>2017</a:t>
                      </a:r>
                      <a:endParaRPr lang="en-US" sz="1200" b="1" i="0" u="none" strike="noStrike" dirty="0">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1050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3558783818"/>
                  </a:ext>
                </a:extLst>
              </a:tr>
              <a:tr h="135731">
                <a:tc>
                  <a:txBody>
                    <a:bodyPr/>
                    <a:lstStyle/>
                    <a:p>
                      <a:pPr algn="ctr" fontAlgn="ctr"/>
                      <a:r>
                        <a:rPr lang="en-US" sz="1200" b="1" u="none" strike="noStrike">
                          <a:effectLst/>
                        </a:rPr>
                        <a:t>2018</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1400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740363836"/>
                  </a:ext>
                </a:extLst>
              </a:tr>
              <a:tr h="135731">
                <a:tc>
                  <a:txBody>
                    <a:bodyPr/>
                    <a:lstStyle/>
                    <a:p>
                      <a:pPr algn="ctr" fontAlgn="ctr"/>
                      <a:r>
                        <a:rPr lang="en-US" sz="1200" b="1" u="none" strike="noStrike">
                          <a:effectLst/>
                        </a:rPr>
                        <a:t>2019</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1710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2174396737"/>
                  </a:ext>
                </a:extLst>
              </a:tr>
              <a:tr h="135731">
                <a:tc>
                  <a:txBody>
                    <a:bodyPr/>
                    <a:lstStyle/>
                    <a:p>
                      <a:pPr algn="ctr" fontAlgn="ctr"/>
                      <a:r>
                        <a:rPr lang="en-US" sz="1200" b="1" u="none" strike="noStrike">
                          <a:effectLst/>
                        </a:rPr>
                        <a:t>2020</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2180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4117395776"/>
                  </a:ext>
                </a:extLst>
              </a:tr>
              <a:tr h="135731">
                <a:tc>
                  <a:txBody>
                    <a:bodyPr/>
                    <a:lstStyle/>
                    <a:p>
                      <a:pPr algn="ctr" fontAlgn="ctr"/>
                      <a:r>
                        <a:rPr lang="en-US" sz="1200" b="1" u="none" strike="noStrike">
                          <a:effectLst/>
                        </a:rPr>
                        <a:t>2021</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2920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1190882038"/>
                  </a:ext>
                </a:extLst>
              </a:tr>
              <a:tr h="135731">
                <a:tc>
                  <a:txBody>
                    <a:bodyPr/>
                    <a:lstStyle/>
                    <a:p>
                      <a:pPr algn="ctr" fontAlgn="ctr"/>
                      <a:r>
                        <a:rPr lang="en-US" sz="1200" b="1" u="none" strike="noStrike">
                          <a:effectLst/>
                        </a:rPr>
                        <a:t>2022</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3850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3024873953"/>
                  </a:ext>
                </a:extLst>
              </a:tr>
              <a:tr h="135731">
                <a:tc>
                  <a:txBody>
                    <a:bodyPr/>
                    <a:lstStyle/>
                    <a:p>
                      <a:pPr algn="ctr" fontAlgn="ctr"/>
                      <a:r>
                        <a:rPr lang="en-US" sz="1200" b="1" u="none" strike="noStrike">
                          <a:effectLst/>
                        </a:rPr>
                        <a:t>2023</a:t>
                      </a:r>
                      <a:endParaRPr lang="en-US" sz="1200" b="1" i="0" u="none" strike="noStrike">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a:effectLst/>
                        </a:rPr>
                        <a:t>4770</a:t>
                      </a:r>
                      <a:endParaRPr lang="en-US" sz="1200" b="0" i="0" u="none" strike="noStrike">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1811848396"/>
                  </a:ext>
                </a:extLst>
              </a:tr>
              <a:tr h="135731">
                <a:tc>
                  <a:txBody>
                    <a:bodyPr/>
                    <a:lstStyle/>
                    <a:p>
                      <a:pPr algn="ctr" fontAlgn="ctr"/>
                      <a:r>
                        <a:rPr lang="en-US" sz="1200" b="1" u="none" strike="noStrike" dirty="0">
                          <a:effectLst/>
                        </a:rPr>
                        <a:t>2024</a:t>
                      </a:r>
                      <a:endParaRPr lang="en-US" sz="1200" b="1" i="0" u="none" strike="noStrike" dirty="0">
                        <a:solidFill>
                          <a:srgbClr val="000000"/>
                        </a:solidFill>
                        <a:effectLst/>
                        <a:latin typeface="Arial" panose="020B0604020202020204" pitchFamily="34" charset="0"/>
                      </a:endParaRPr>
                    </a:p>
                  </a:txBody>
                  <a:tcPr marL="7144" marR="7144" marT="7144" marB="0" anchor="ctr"/>
                </a:tc>
                <a:tc>
                  <a:txBody>
                    <a:bodyPr/>
                    <a:lstStyle/>
                    <a:p>
                      <a:pPr algn="ctr" fontAlgn="ctr"/>
                      <a:r>
                        <a:rPr lang="en-US" sz="1200" u="none" strike="noStrike" dirty="0">
                          <a:effectLst/>
                        </a:rPr>
                        <a:t>6050</a:t>
                      </a:r>
                      <a:endParaRPr lang="en-US" sz="1200" b="0" i="0" u="none" strike="noStrike" dirty="0">
                        <a:solidFill>
                          <a:srgbClr val="000000"/>
                        </a:solidFill>
                        <a:effectLst/>
                        <a:latin typeface="Arial" panose="020B0604020202020204" pitchFamily="34" charset="0"/>
                      </a:endParaRPr>
                    </a:p>
                  </a:txBody>
                  <a:tcPr marL="7144" marR="7144" marT="7144" marB="0" anchor="ctr"/>
                </a:tc>
                <a:extLst>
                  <a:ext uri="{0D108BD9-81ED-4DB2-BD59-A6C34878D82A}">
                    <a16:rowId xmlns:a16="http://schemas.microsoft.com/office/drawing/2014/main" val="2048288135"/>
                  </a:ext>
                </a:extLst>
              </a:tr>
              <a:tr h="135731">
                <a:tc>
                  <a:txBody>
                    <a:bodyPr/>
                    <a:lstStyle/>
                    <a:p>
                      <a:pPr algn="ctr" fontAlgn="ctr"/>
                      <a:r>
                        <a:rPr lang="en-US" sz="1200" b="1" i="0" u="none" strike="noStrike" dirty="0">
                          <a:solidFill>
                            <a:srgbClr val="000000"/>
                          </a:solidFill>
                          <a:effectLst/>
                          <a:latin typeface="Arial" panose="020B0604020202020204" pitchFamily="34" charset="0"/>
                        </a:rPr>
                        <a:t>2025</a:t>
                      </a:r>
                    </a:p>
                  </a:txBody>
                  <a:tcPr marL="7144" marR="7144" marT="7144" marB="0" anchor="ctr"/>
                </a:tc>
                <a:tc>
                  <a:txBody>
                    <a:bodyPr/>
                    <a:lstStyle/>
                    <a:p>
                      <a:pPr algn="ctr" fontAlgn="ctr"/>
                      <a:r>
                        <a:rPr lang="en-US" sz="1200" b="0" i="0" u="none" strike="noStrike" dirty="0">
                          <a:solidFill>
                            <a:srgbClr val="000000"/>
                          </a:solidFill>
                          <a:effectLst/>
                          <a:latin typeface="Arial" panose="020B0604020202020204" pitchFamily="34" charset="0"/>
                        </a:rPr>
                        <a:t>7230</a:t>
                      </a:r>
                    </a:p>
                  </a:txBody>
                  <a:tcPr marL="7144" marR="7144" marT="7144" marB="0" anchor="ctr"/>
                </a:tc>
                <a:extLst>
                  <a:ext uri="{0D108BD9-81ED-4DB2-BD59-A6C34878D82A}">
                    <a16:rowId xmlns:a16="http://schemas.microsoft.com/office/drawing/2014/main" val="2325984163"/>
                  </a:ext>
                </a:extLst>
              </a:tr>
            </a:tbl>
          </a:graphicData>
        </a:graphic>
      </p:graphicFrame>
    </p:spTree>
    <p:extLst>
      <p:ext uri="{BB962C8B-B14F-4D97-AF65-F5344CB8AC3E}">
        <p14:creationId xmlns:p14="http://schemas.microsoft.com/office/powerpoint/2010/main" val="2343837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84041-8C06-D822-D086-CD35923F5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1C247-FCD4-0C02-300C-068C9B35F9C4}"/>
              </a:ext>
            </a:extLst>
          </p:cNvPr>
          <p:cNvSpPr>
            <a:spLocks noGrp="1"/>
          </p:cNvSpPr>
          <p:nvPr>
            <p:ph type="title"/>
          </p:nvPr>
        </p:nvSpPr>
        <p:spPr/>
        <p:txBody>
          <a:bodyPr/>
          <a:lstStyle/>
          <a:p>
            <a:r>
              <a:rPr lang="en-US" dirty="0"/>
              <a:t>Settlement-Only Distribution Generator in ERCOT  2010-2025</a:t>
            </a:r>
          </a:p>
        </p:txBody>
      </p:sp>
      <p:sp>
        <p:nvSpPr>
          <p:cNvPr id="7" name="Slide Number Placeholder 6">
            <a:extLst>
              <a:ext uri="{FF2B5EF4-FFF2-40B4-BE49-F238E27FC236}">
                <a16:creationId xmlns:a16="http://schemas.microsoft.com/office/drawing/2014/main" id="{8EE3F169-B58D-6501-1603-E12986920379}"/>
              </a:ext>
            </a:extLst>
          </p:cNvPr>
          <p:cNvSpPr>
            <a:spLocks noGrp="1"/>
          </p:cNvSpPr>
          <p:nvPr>
            <p:ph type="sldNum" sz="quarter" idx="12"/>
          </p:nvPr>
        </p:nvSpPr>
        <p:spPr/>
        <p:txBody>
          <a:bodyPr/>
          <a:lstStyle/>
          <a:p>
            <a:fld id="{BCDE79FB-97BA-492B-8D57-F1373F9ADA95}" type="slidenum">
              <a:rPr lang="en-US" smtClean="0"/>
              <a:t>3</a:t>
            </a:fld>
            <a:endParaRPr lang="en-US"/>
          </a:p>
        </p:txBody>
      </p:sp>
      <p:graphicFrame>
        <p:nvGraphicFramePr>
          <p:cNvPr id="4" name="Chart 3">
            <a:extLst>
              <a:ext uri="{FF2B5EF4-FFF2-40B4-BE49-F238E27FC236}">
                <a16:creationId xmlns:a16="http://schemas.microsoft.com/office/drawing/2014/main" id="{32FA2480-0651-3BE6-82AE-C28206E0A44C}"/>
              </a:ext>
            </a:extLst>
          </p:cNvPr>
          <p:cNvGraphicFramePr>
            <a:graphicFrameLocks/>
          </p:cNvGraphicFramePr>
          <p:nvPr>
            <p:extLst>
              <p:ext uri="{D42A27DB-BD31-4B8C-83A1-F6EECF244321}">
                <p14:modId xmlns:p14="http://schemas.microsoft.com/office/powerpoint/2010/main" val="2042284275"/>
              </p:ext>
            </p:extLst>
          </p:nvPr>
        </p:nvGraphicFramePr>
        <p:xfrm>
          <a:off x="462116" y="1101212"/>
          <a:ext cx="11196483" cy="55257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a:extLst>
              <a:ext uri="{FF2B5EF4-FFF2-40B4-BE49-F238E27FC236}">
                <a16:creationId xmlns:a16="http://schemas.microsoft.com/office/drawing/2014/main" id="{7074E5C4-ED84-FACE-6938-B21B65F957E4}"/>
              </a:ext>
            </a:extLst>
          </p:cNvPr>
          <p:cNvGraphicFramePr>
            <a:graphicFrameLocks noGrp="1"/>
          </p:cNvGraphicFramePr>
          <p:nvPr>
            <p:extLst>
              <p:ext uri="{D42A27DB-BD31-4B8C-83A1-F6EECF244321}">
                <p14:modId xmlns:p14="http://schemas.microsoft.com/office/powerpoint/2010/main" val="1478324079"/>
              </p:ext>
            </p:extLst>
          </p:nvPr>
        </p:nvGraphicFramePr>
        <p:xfrm>
          <a:off x="1872226" y="1681418"/>
          <a:ext cx="3098800" cy="1590675"/>
        </p:xfrm>
        <a:graphic>
          <a:graphicData uri="http://schemas.openxmlformats.org/drawingml/2006/table">
            <a:tbl>
              <a:tblPr>
                <a:tableStyleId>{69CF1AB2-1976-4502-BF36-3FF5EA218861}</a:tableStyleId>
              </a:tblPr>
              <a:tblGrid>
                <a:gridCol w="1727200">
                  <a:extLst>
                    <a:ext uri="{9D8B030D-6E8A-4147-A177-3AD203B41FA5}">
                      <a16:colId xmlns:a16="http://schemas.microsoft.com/office/drawing/2014/main" val="3740260917"/>
                    </a:ext>
                  </a:extLst>
                </a:gridCol>
                <a:gridCol w="685800">
                  <a:extLst>
                    <a:ext uri="{9D8B030D-6E8A-4147-A177-3AD203B41FA5}">
                      <a16:colId xmlns:a16="http://schemas.microsoft.com/office/drawing/2014/main" val="3294181856"/>
                    </a:ext>
                  </a:extLst>
                </a:gridCol>
                <a:gridCol w="685800">
                  <a:extLst>
                    <a:ext uri="{9D8B030D-6E8A-4147-A177-3AD203B41FA5}">
                      <a16:colId xmlns:a16="http://schemas.microsoft.com/office/drawing/2014/main" val="2391587998"/>
                    </a:ext>
                  </a:extLst>
                </a:gridCol>
              </a:tblGrid>
              <a:tr h="523875">
                <a:tc>
                  <a:txBody>
                    <a:bodyPr/>
                    <a:lstStyle/>
                    <a:p>
                      <a:pPr marL="0" algn="ctr" defTabSz="914400" rtl="0" eaLnBrk="1" fontAlgn="b" latinLnBrk="0" hangingPunct="1">
                        <a:buNone/>
                      </a:pPr>
                      <a:r>
                        <a:rPr lang="en-US" sz="1200" b="1" u="none" strike="noStrike" kern="1200" dirty="0">
                          <a:solidFill>
                            <a:schemeClr val="bg1"/>
                          </a:solidFill>
                          <a:effectLst/>
                        </a:rPr>
                        <a:t>SODGs</a:t>
                      </a:r>
                      <a:endParaRPr lang="en-US" sz="1200" b="1" u="none" strike="noStrike" kern="1200" dirty="0">
                        <a:solidFill>
                          <a:schemeClr val="bg1"/>
                        </a:solidFill>
                        <a:effectLst/>
                        <a:latin typeface="+mn-lt"/>
                        <a:ea typeface="+mn-ea"/>
                        <a:cs typeface="+mn-cs"/>
                      </a:endParaRPr>
                    </a:p>
                  </a:txBody>
                  <a:tcPr marL="9525" marR="9525" marT="9525" marB="0" anchor="ctr">
                    <a:solidFill>
                      <a:srgbClr val="005763"/>
                    </a:solidFill>
                  </a:tcPr>
                </a:tc>
                <a:tc>
                  <a:txBody>
                    <a:bodyPr/>
                    <a:lstStyle/>
                    <a:p>
                      <a:pPr marL="0" algn="ctr" defTabSz="914400" rtl="0" eaLnBrk="1" fontAlgn="b" latinLnBrk="0" hangingPunct="1">
                        <a:buNone/>
                      </a:pPr>
                      <a:r>
                        <a:rPr lang="en-US" sz="1200" b="1" u="none" strike="noStrike" kern="1200" dirty="0">
                          <a:solidFill>
                            <a:schemeClr val="bg1"/>
                          </a:solidFill>
                          <a:effectLst/>
                        </a:rPr>
                        <a:t># Units</a:t>
                      </a:r>
                      <a:endParaRPr lang="en-US" sz="1200" b="1" u="none" strike="noStrike" kern="1200" dirty="0">
                        <a:solidFill>
                          <a:schemeClr val="bg1"/>
                        </a:solidFill>
                        <a:effectLst/>
                        <a:latin typeface="+mn-lt"/>
                        <a:ea typeface="+mn-ea"/>
                        <a:cs typeface="+mn-cs"/>
                      </a:endParaRPr>
                    </a:p>
                  </a:txBody>
                  <a:tcPr marL="9525" marR="9525" marT="9525" marB="0" anchor="ctr">
                    <a:solidFill>
                      <a:srgbClr val="005763"/>
                    </a:solidFill>
                  </a:tcPr>
                </a:tc>
                <a:tc>
                  <a:txBody>
                    <a:bodyPr/>
                    <a:lstStyle/>
                    <a:p>
                      <a:pPr marL="0" algn="ctr" defTabSz="914400" rtl="0" eaLnBrk="1" fontAlgn="b" latinLnBrk="0" hangingPunct="1">
                        <a:buNone/>
                      </a:pPr>
                      <a:r>
                        <a:rPr lang="en-US" sz="1200" b="1" u="none" strike="noStrike" kern="1200" dirty="0">
                          <a:solidFill>
                            <a:schemeClr val="bg1"/>
                          </a:solidFill>
                          <a:effectLst/>
                        </a:rPr>
                        <a:t>MW</a:t>
                      </a:r>
                      <a:endParaRPr lang="en-US" sz="1200" b="1" u="none" strike="noStrike" kern="1200" dirty="0">
                        <a:solidFill>
                          <a:schemeClr val="bg1"/>
                        </a:solidFill>
                        <a:effectLst/>
                        <a:latin typeface="+mn-lt"/>
                        <a:ea typeface="+mn-ea"/>
                        <a:cs typeface="+mn-cs"/>
                      </a:endParaRPr>
                    </a:p>
                  </a:txBody>
                  <a:tcPr marL="9525" marR="9525" marT="9525" marB="0" anchor="ctr">
                    <a:solidFill>
                      <a:srgbClr val="005763"/>
                    </a:solidFill>
                  </a:tcPr>
                </a:tc>
                <a:extLst>
                  <a:ext uri="{0D108BD9-81ED-4DB2-BD59-A6C34878D82A}">
                    <a16:rowId xmlns:a16="http://schemas.microsoft.com/office/drawing/2014/main" val="3406620579"/>
                  </a:ext>
                </a:extLst>
              </a:tr>
              <a:tr h="276225">
                <a:tc>
                  <a:txBody>
                    <a:bodyPr/>
                    <a:lstStyle/>
                    <a:p>
                      <a:pPr marL="0" algn="ctr" defTabSz="914400" rtl="0" eaLnBrk="1" fontAlgn="b" latinLnBrk="0" hangingPunct="1">
                        <a:buNone/>
                      </a:pPr>
                      <a:r>
                        <a:rPr lang="en-US" sz="1200" b="0" u="none" strike="noStrike" kern="1200" dirty="0">
                          <a:solidFill>
                            <a:schemeClr val="tx1"/>
                          </a:solidFill>
                          <a:effectLst/>
                        </a:rPr>
                        <a:t>Non-Renewable</a:t>
                      </a:r>
                      <a:endParaRPr lang="en-US" sz="1200" b="0" u="none" strike="noStrike" kern="1200" dirty="0">
                        <a:solidFill>
                          <a:schemeClr val="tx1"/>
                        </a:solidFill>
                        <a:effectLst/>
                        <a:latin typeface="+mn-lt"/>
                        <a:ea typeface="+mn-ea"/>
                        <a:cs typeface="+mn-cs"/>
                      </a:endParaRPr>
                    </a:p>
                  </a:txBody>
                  <a:tcPr marL="114300" marR="9525" marT="9525" marB="0" anchor="ctr"/>
                </a:tc>
                <a:tc>
                  <a:txBody>
                    <a:bodyPr/>
                    <a:lstStyle/>
                    <a:p>
                      <a:pPr marL="0" algn="ctr" defTabSz="914400" rtl="0" eaLnBrk="1" fontAlgn="b" latinLnBrk="0" hangingPunct="1">
                        <a:buNone/>
                      </a:pPr>
                      <a:r>
                        <a:rPr lang="en-US" sz="1200" b="0" u="none" strike="noStrike" kern="1200">
                          <a:solidFill>
                            <a:schemeClr val="tx1"/>
                          </a:solidFill>
                          <a:effectLst/>
                        </a:rPr>
                        <a:t>375</a:t>
                      </a:r>
                      <a:endParaRPr lang="en-US" sz="1200" b="0" u="none" strike="noStrike" kern="1200">
                        <a:solidFill>
                          <a:schemeClr val="tx1"/>
                        </a:solidFill>
                        <a:effectLst/>
                        <a:latin typeface="+mn-lt"/>
                        <a:ea typeface="+mn-ea"/>
                        <a:cs typeface="+mn-cs"/>
                      </a:endParaRPr>
                    </a:p>
                  </a:txBody>
                  <a:tcPr marL="9525" marR="9525" marT="9525" marB="0" anchor="ctr"/>
                </a:tc>
                <a:tc>
                  <a:txBody>
                    <a:bodyPr/>
                    <a:lstStyle/>
                    <a:p>
                      <a:pPr marL="0" algn="ctr" defTabSz="914400" rtl="0" eaLnBrk="1" fontAlgn="b" latinLnBrk="0" hangingPunct="1">
                        <a:buNone/>
                      </a:pPr>
                      <a:r>
                        <a:rPr lang="en-US" sz="1200" b="0" u="none" strike="noStrike" kern="1200">
                          <a:solidFill>
                            <a:schemeClr val="tx1"/>
                          </a:solidFill>
                          <a:effectLst/>
                        </a:rPr>
                        <a:t>785</a:t>
                      </a:r>
                      <a:endParaRPr lang="en-US" sz="1200" b="0" u="none" strike="noStrike" kern="120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257476666"/>
                  </a:ext>
                </a:extLst>
              </a:tr>
              <a:tr h="523875">
                <a:tc>
                  <a:txBody>
                    <a:bodyPr/>
                    <a:lstStyle/>
                    <a:p>
                      <a:pPr marL="0" algn="ctr" defTabSz="914400" rtl="0" eaLnBrk="1" fontAlgn="b" latinLnBrk="0" hangingPunct="1">
                        <a:buNone/>
                      </a:pPr>
                      <a:r>
                        <a:rPr lang="en-US" sz="1200" b="0" u="none" strike="noStrike" kern="1200" dirty="0">
                          <a:solidFill>
                            <a:schemeClr val="tx1"/>
                          </a:solidFill>
                          <a:effectLst/>
                        </a:rPr>
                        <a:t>Renewable + Storage</a:t>
                      </a:r>
                      <a:endParaRPr lang="en-US" sz="1200" b="0" u="none" strike="noStrike" kern="1200" dirty="0">
                        <a:solidFill>
                          <a:schemeClr val="tx1"/>
                        </a:solidFill>
                        <a:effectLst/>
                        <a:latin typeface="+mn-lt"/>
                        <a:ea typeface="+mn-ea"/>
                        <a:cs typeface="+mn-cs"/>
                      </a:endParaRPr>
                    </a:p>
                  </a:txBody>
                  <a:tcPr marL="114300" marR="9525" marT="9525" marB="0" anchor="ctr"/>
                </a:tc>
                <a:tc>
                  <a:txBody>
                    <a:bodyPr/>
                    <a:lstStyle/>
                    <a:p>
                      <a:pPr marL="0" algn="ctr" defTabSz="914400" rtl="0" eaLnBrk="1" fontAlgn="b" latinLnBrk="0" hangingPunct="1">
                        <a:buNone/>
                      </a:pPr>
                      <a:r>
                        <a:rPr lang="en-US" sz="1200" b="0" u="none" strike="noStrike" kern="1200" dirty="0">
                          <a:solidFill>
                            <a:schemeClr val="tx1"/>
                          </a:solidFill>
                          <a:effectLst/>
                        </a:rPr>
                        <a:t>67</a:t>
                      </a:r>
                      <a:endParaRPr lang="en-US" sz="1200" b="0" u="none" strike="noStrike" kern="1200" dirty="0">
                        <a:solidFill>
                          <a:schemeClr val="tx1"/>
                        </a:solidFill>
                        <a:effectLst/>
                        <a:latin typeface="+mn-lt"/>
                        <a:ea typeface="+mn-ea"/>
                        <a:cs typeface="+mn-cs"/>
                      </a:endParaRPr>
                    </a:p>
                  </a:txBody>
                  <a:tcPr marL="9525" marR="9525" marT="9525" marB="0" anchor="ctr"/>
                </a:tc>
                <a:tc>
                  <a:txBody>
                    <a:bodyPr/>
                    <a:lstStyle/>
                    <a:p>
                      <a:pPr marL="0" algn="ctr" defTabSz="914400" rtl="0" eaLnBrk="1" fontAlgn="b" latinLnBrk="0" hangingPunct="1">
                        <a:buNone/>
                      </a:pPr>
                      <a:r>
                        <a:rPr lang="en-US" sz="1200" b="0" u="none" strike="noStrike" kern="1200" dirty="0">
                          <a:solidFill>
                            <a:schemeClr val="tx1"/>
                          </a:solidFill>
                          <a:effectLst/>
                        </a:rPr>
                        <a:t>361</a:t>
                      </a:r>
                      <a:endParaRPr lang="en-US" sz="1200" b="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4010673919"/>
                  </a:ext>
                </a:extLst>
              </a:tr>
              <a:tr h="266700">
                <a:tc>
                  <a:txBody>
                    <a:bodyPr/>
                    <a:lstStyle/>
                    <a:p>
                      <a:pPr marL="0" algn="ctr" defTabSz="914400" rtl="0" eaLnBrk="1" fontAlgn="b" latinLnBrk="0" hangingPunct="1">
                        <a:buNone/>
                      </a:pPr>
                      <a:r>
                        <a:rPr lang="en-US" sz="1200" b="1" u="none" strike="noStrike" kern="1200">
                          <a:solidFill>
                            <a:schemeClr val="tx1"/>
                          </a:solidFill>
                          <a:effectLst/>
                        </a:rPr>
                        <a:t>TOTALS</a:t>
                      </a:r>
                      <a:endParaRPr lang="en-US" sz="1200" b="1" u="none" strike="noStrike" kern="1200">
                        <a:solidFill>
                          <a:schemeClr val="tx1"/>
                        </a:solidFill>
                        <a:effectLst/>
                        <a:latin typeface="+mn-lt"/>
                        <a:ea typeface="+mn-ea"/>
                        <a:cs typeface="+mn-cs"/>
                      </a:endParaRPr>
                    </a:p>
                  </a:txBody>
                  <a:tcPr marL="114300" marR="9525" marT="9525" marB="0" anchor="ctr"/>
                </a:tc>
                <a:tc>
                  <a:txBody>
                    <a:bodyPr/>
                    <a:lstStyle/>
                    <a:p>
                      <a:pPr marL="0" algn="ctr" defTabSz="914400" rtl="0" eaLnBrk="1" fontAlgn="b" latinLnBrk="0" hangingPunct="1">
                        <a:buNone/>
                      </a:pPr>
                      <a:r>
                        <a:rPr lang="en-US" sz="1200" b="1" u="none" strike="noStrike" kern="1200" dirty="0">
                          <a:solidFill>
                            <a:schemeClr val="tx1"/>
                          </a:solidFill>
                          <a:effectLst/>
                        </a:rPr>
                        <a:t>442</a:t>
                      </a:r>
                      <a:endParaRPr lang="en-US" sz="1200" b="1" u="none" strike="noStrike" kern="1200" dirty="0">
                        <a:solidFill>
                          <a:schemeClr val="tx1"/>
                        </a:solidFill>
                        <a:effectLst/>
                        <a:latin typeface="+mn-lt"/>
                        <a:ea typeface="+mn-ea"/>
                        <a:cs typeface="+mn-cs"/>
                      </a:endParaRPr>
                    </a:p>
                  </a:txBody>
                  <a:tcPr marL="9525" marR="9525" marT="9525" marB="0" anchor="ctr"/>
                </a:tc>
                <a:tc>
                  <a:txBody>
                    <a:bodyPr/>
                    <a:lstStyle/>
                    <a:p>
                      <a:pPr marL="0" algn="ctr" defTabSz="914400" rtl="0" eaLnBrk="1" fontAlgn="b" latinLnBrk="0" hangingPunct="1">
                        <a:buNone/>
                      </a:pPr>
                      <a:r>
                        <a:rPr lang="en-US" sz="1200" b="1" u="none" strike="noStrike" kern="1200" dirty="0">
                          <a:solidFill>
                            <a:schemeClr val="tx1"/>
                          </a:solidFill>
                          <a:effectLst/>
                        </a:rPr>
                        <a:t>1145</a:t>
                      </a:r>
                      <a:endParaRPr lang="en-US" sz="1200" b="1"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287188251"/>
                  </a:ext>
                </a:extLst>
              </a:tr>
            </a:tbl>
          </a:graphicData>
        </a:graphic>
      </p:graphicFrame>
    </p:spTree>
    <p:extLst>
      <p:ext uri="{BB962C8B-B14F-4D97-AF65-F5344CB8AC3E}">
        <p14:creationId xmlns:p14="http://schemas.microsoft.com/office/powerpoint/2010/main" val="2114694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031F1-76C4-7F23-F5AD-22509045B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7E6B47-E47F-12E5-0C63-87823514F969}"/>
              </a:ext>
            </a:extLst>
          </p:cNvPr>
          <p:cNvSpPr>
            <a:spLocks noGrp="1"/>
          </p:cNvSpPr>
          <p:nvPr>
            <p:ph type="title"/>
          </p:nvPr>
        </p:nvSpPr>
        <p:spPr/>
        <p:txBody>
          <a:bodyPr/>
          <a:lstStyle/>
          <a:p>
            <a:r>
              <a:rPr lang="en-US" dirty="0"/>
              <a:t>NPRR1265 Unregistered Distributed Generator Update </a:t>
            </a:r>
          </a:p>
        </p:txBody>
      </p:sp>
      <p:sp>
        <p:nvSpPr>
          <p:cNvPr id="4" name="Slide Number Placeholder 3">
            <a:extLst>
              <a:ext uri="{FF2B5EF4-FFF2-40B4-BE49-F238E27FC236}">
                <a16:creationId xmlns:a16="http://schemas.microsoft.com/office/drawing/2014/main" id="{FCEC8FD3-808B-CA74-E1F2-0A4D58B585E4}"/>
              </a:ext>
            </a:extLst>
          </p:cNvPr>
          <p:cNvSpPr>
            <a:spLocks noGrp="1"/>
          </p:cNvSpPr>
          <p:nvPr>
            <p:ph type="sldNum" sz="quarter" idx="12"/>
          </p:nvPr>
        </p:nvSpPr>
        <p:spPr/>
        <p:txBody>
          <a:bodyPr/>
          <a:lstStyle/>
          <a:p>
            <a:fld id="{BCDE79FB-97BA-492B-8D57-F1373F9ADA95}" type="slidenum">
              <a:rPr lang="en-US" smtClean="0"/>
              <a:t>4</a:t>
            </a:fld>
            <a:endParaRPr lang="en-US" dirty="0"/>
          </a:p>
        </p:txBody>
      </p:sp>
      <p:sp>
        <p:nvSpPr>
          <p:cNvPr id="6" name="Text Placeholder 5">
            <a:extLst>
              <a:ext uri="{FF2B5EF4-FFF2-40B4-BE49-F238E27FC236}">
                <a16:creationId xmlns:a16="http://schemas.microsoft.com/office/drawing/2014/main" id="{01B67ED6-2125-AD53-9DB9-B63F77F7FD6D}"/>
              </a:ext>
            </a:extLst>
          </p:cNvPr>
          <p:cNvSpPr>
            <a:spLocks noGrp="1"/>
          </p:cNvSpPr>
          <p:nvPr>
            <p:ph type="body" sz="quarter" idx="16"/>
          </p:nvPr>
        </p:nvSpPr>
        <p:spPr>
          <a:xfrm>
            <a:off x="864093" y="1181100"/>
            <a:ext cx="11187714" cy="4495800"/>
          </a:xfrm>
        </p:spPr>
        <p:txBody>
          <a:bodyPr/>
          <a:lstStyle/>
          <a:p>
            <a:pPr>
              <a:lnSpc>
                <a:spcPct val="200000"/>
              </a:lnSpc>
            </a:pPr>
            <a:r>
              <a:rPr lang="en-US" sz="2400" dirty="0"/>
              <a:t>NPRR1265 establishes a definition for Unregistered Distributed Generators (≤1 MW) and introduces new reporting requirements for DSPs and TSPs to support improved system modeling and reliability. </a:t>
            </a:r>
          </a:p>
          <a:p>
            <a:pPr marL="834390" lvl="1" indent="-285750">
              <a:lnSpc>
                <a:spcPct val="200000"/>
              </a:lnSpc>
            </a:pPr>
            <a:r>
              <a:rPr lang="en-US" sz="2400" u="sng" dirty="0">
                <a:solidFill>
                  <a:srgbClr val="0563C1"/>
                </a:solidFill>
                <a:ea typeface="Calibri" panose="020F0502020204030204" pitchFamily="34" charset="0"/>
                <a:hlinkClick r:id="rId2"/>
              </a:rPr>
              <a:t>HB 3390</a:t>
            </a:r>
            <a:r>
              <a:rPr lang="en-US" sz="2400" u="sng" dirty="0">
                <a:solidFill>
                  <a:srgbClr val="0563C1"/>
                </a:solidFill>
                <a:ea typeface="Calibri" panose="020F0502020204030204" pitchFamily="34" charset="0"/>
              </a:rPr>
              <a:t> </a:t>
            </a:r>
            <a:r>
              <a:rPr lang="en-US" sz="2400" dirty="0"/>
              <a:t>→ Enables ERCOT to collect UDG data via TSPs.</a:t>
            </a:r>
          </a:p>
          <a:p>
            <a:pPr marL="834390" lvl="1" indent="-285750">
              <a:lnSpc>
                <a:spcPct val="200000"/>
              </a:lnSpc>
            </a:pPr>
            <a:r>
              <a:rPr lang="en-US" sz="2400" dirty="0">
                <a:solidFill>
                  <a:prstClr val="black"/>
                </a:solidFill>
                <a:ea typeface="Calibri" panose="020F0502020204030204" pitchFamily="34" charset="0"/>
                <a:hlinkClick r:id="rId3"/>
              </a:rPr>
              <a:t>RTF</a:t>
            </a:r>
            <a:r>
              <a:rPr lang="en-US" sz="2400" dirty="0"/>
              <a:t> / NPRR </a:t>
            </a:r>
            <a:r>
              <a:rPr lang="en-US" sz="2400" dirty="0">
                <a:solidFill>
                  <a:prstClr val="black"/>
                </a:solidFill>
                <a:ea typeface="Calibri" panose="020F0502020204030204" pitchFamily="34" charset="0"/>
                <a:hlinkClick r:id="rId4"/>
              </a:rPr>
              <a:t>1265</a:t>
            </a:r>
            <a:r>
              <a:rPr lang="en-US" sz="2400" dirty="0">
                <a:solidFill>
                  <a:prstClr val="black"/>
                </a:solidFill>
                <a:ea typeface="Calibri" panose="020F0502020204030204" pitchFamily="34" charset="0"/>
              </a:rPr>
              <a:t> </a:t>
            </a:r>
            <a:r>
              <a:rPr lang="en-US" sz="2400" dirty="0"/>
              <a:t>→ UDG Definition</a:t>
            </a:r>
          </a:p>
          <a:p>
            <a:pPr marL="834390" lvl="1" indent="-285750">
              <a:lnSpc>
                <a:spcPct val="200000"/>
              </a:lnSpc>
            </a:pPr>
            <a:r>
              <a:rPr lang="en-US" sz="2400" dirty="0">
                <a:solidFill>
                  <a:prstClr val="black"/>
                </a:solidFill>
                <a:ea typeface="Calibri" panose="020F0502020204030204" pitchFamily="34" charset="0"/>
                <a:hlinkClick r:id="rId5"/>
              </a:rPr>
              <a:t>UDG Workshops </a:t>
            </a:r>
            <a:r>
              <a:rPr lang="en-US" sz="2400" dirty="0"/>
              <a:t>→ Implementation + Stakeholder Alignment</a:t>
            </a:r>
          </a:p>
        </p:txBody>
      </p:sp>
    </p:spTree>
    <p:extLst>
      <p:ext uri="{BB962C8B-B14F-4D97-AF65-F5344CB8AC3E}">
        <p14:creationId xmlns:p14="http://schemas.microsoft.com/office/powerpoint/2010/main" val="260910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86A34-F8A6-942C-C4DF-677D150E360A}"/>
              </a:ext>
            </a:extLst>
          </p:cNvPr>
          <p:cNvSpPr>
            <a:spLocks noGrp="1"/>
          </p:cNvSpPr>
          <p:nvPr>
            <p:ph type="title"/>
          </p:nvPr>
        </p:nvSpPr>
        <p:spPr/>
        <p:txBody>
          <a:bodyPr/>
          <a:lstStyle/>
          <a:p>
            <a:r>
              <a:rPr lang="en-US" dirty="0"/>
              <a:t>NPRR1265 Language Unboxed on June 1 – Section 3.2.5.1</a:t>
            </a:r>
          </a:p>
        </p:txBody>
      </p:sp>
      <p:sp>
        <p:nvSpPr>
          <p:cNvPr id="3" name="Slide Number Placeholder 2">
            <a:extLst>
              <a:ext uri="{FF2B5EF4-FFF2-40B4-BE49-F238E27FC236}">
                <a16:creationId xmlns:a16="http://schemas.microsoft.com/office/drawing/2014/main" id="{532FB142-2A1E-8554-C8AA-9E7975FE4439}"/>
              </a:ext>
            </a:extLst>
          </p:cNvPr>
          <p:cNvSpPr>
            <a:spLocks noGrp="1"/>
          </p:cNvSpPr>
          <p:nvPr>
            <p:ph type="sldNum" sz="quarter" idx="12"/>
          </p:nvPr>
        </p:nvSpPr>
        <p:spPr/>
        <p:txBody>
          <a:bodyPr/>
          <a:lstStyle/>
          <a:p>
            <a:fld id="{BCDE79FB-97BA-492B-8D57-F1373F9ADA95}" type="slidenum">
              <a:rPr lang="en-US" smtClean="0"/>
              <a:t>5</a:t>
            </a:fld>
            <a:endParaRPr lang="en-US" dirty="0"/>
          </a:p>
        </p:txBody>
      </p:sp>
      <p:pic>
        <p:nvPicPr>
          <p:cNvPr id="5" name="Picture 4">
            <a:extLst>
              <a:ext uri="{FF2B5EF4-FFF2-40B4-BE49-F238E27FC236}">
                <a16:creationId xmlns:a16="http://schemas.microsoft.com/office/drawing/2014/main" id="{45B41DB8-D43D-CA34-5125-462338CB467D}"/>
              </a:ext>
            </a:extLst>
          </p:cNvPr>
          <p:cNvPicPr>
            <a:picLocks noChangeAspect="1"/>
          </p:cNvPicPr>
          <p:nvPr/>
        </p:nvPicPr>
        <p:blipFill>
          <a:blip r:embed="rId3"/>
          <a:stretch>
            <a:fillRect/>
          </a:stretch>
        </p:blipFill>
        <p:spPr>
          <a:xfrm>
            <a:off x="152400" y="1005836"/>
            <a:ext cx="5791200" cy="5715639"/>
          </a:xfrm>
          <a:prstGeom prst="rect">
            <a:avLst/>
          </a:prstGeom>
        </p:spPr>
      </p:pic>
      <p:pic>
        <p:nvPicPr>
          <p:cNvPr id="7" name="Picture 6">
            <a:extLst>
              <a:ext uri="{FF2B5EF4-FFF2-40B4-BE49-F238E27FC236}">
                <a16:creationId xmlns:a16="http://schemas.microsoft.com/office/drawing/2014/main" id="{0E4477B1-381A-25CE-CFE0-488BE68A0D3F}"/>
              </a:ext>
            </a:extLst>
          </p:cNvPr>
          <p:cNvPicPr>
            <a:picLocks noChangeAspect="1"/>
          </p:cNvPicPr>
          <p:nvPr/>
        </p:nvPicPr>
        <p:blipFill>
          <a:blip r:embed="rId4"/>
          <a:stretch>
            <a:fillRect/>
          </a:stretch>
        </p:blipFill>
        <p:spPr>
          <a:xfrm>
            <a:off x="6275495" y="2751196"/>
            <a:ext cx="5791201" cy="3486594"/>
          </a:xfrm>
          <a:prstGeom prst="rect">
            <a:avLst/>
          </a:prstGeom>
        </p:spPr>
      </p:pic>
      <p:sp>
        <p:nvSpPr>
          <p:cNvPr id="8" name="TextBox 7">
            <a:extLst>
              <a:ext uri="{FF2B5EF4-FFF2-40B4-BE49-F238E27FC236}">
                <a16:creationId xmlns:a16="http://schemas.microsoft.com/office/drawing/2014/main" id="{64AB11E6-A089-8334-F6A4-79326E1971EB}"/>
              </a:ext>
            </a:extLst>
          </p:cNvPr>
          <p:cNvSpPr txBox="1"/>
          <p:nvPr/>
        </p:nvSpPr>
        <p:spPr>
          <a:xfrm>
            <a:off x="6885096" y="1336040"/>
            <a:ext cx="4571998" cy="830997"/>
          </a:xfrm>
          <a:prstGeom prst="rect">
            <a:avLst/>
          </a:prstGeom>
          <a:noFill/>
        </p:spPr>
        <p:txBody>
          <a:bodyPr wrap="square" rtlCol="0">
            <a:spAutoFit/>
          </a:bodyPr>
          <a:lstStyle/>
          <a:p>
            <a:r>
              <a:rPr lang="en-US" sz="1600" i="1" dirty="0"/>
              <a:t>3.2.5.1 describes the process to collect UDG information from DSPs, pass to TSPs, and provide to ERCOT</a:t>
            </a:r>
          </a:p>
        </p:txBody>
      </p:sp>
    </p:spTree>
    <p:extLst>
      <p:ext uri="{BB962C8B-B14F-4D97-AF65-F5344CB8AC3E}">
        <p14:creationId xmlns:p14="http://schemas.microsoft.com/office/powerpoint/2010/main" val="313577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5387A-C58D-4F58-5B2C-6D8D2440897B}"/>
              </a:ext>
            </a:extLst>
          </p:cNvPr>
          <p:cNvSpPr>
            <a:spLocks noGrp="1"/>
          </p:cNvSpPr>
          <p:nvPr>
            <p:ph type="title"/>
          </p:nvPr>
        </p:nvSpPr>
        <p:spPr>
          <a:xfrm>
            <a:off x="1257300" y="457200"/>
            <a:ext cx="10401300" cy="381000"/>
          </a:xfrm>
        </p:spPr>
        <p:txBody>
          <a:bodyPr/>
          <a:lstStyle/>
          <a:p>
            <a:r>
              <a:rPr lang="en-US" dirty="0"/>
              <a:t>Timeline: NPRR1265 Unboxing and Data Collection</a:t>
            </a:r>
          </a:p>
        </p:txBody>
      </p:sp>
      <p:sp>
        <p:nvSpPr>
          <p:cNvPr id="3" name="Text Placeholder 2">
            <a:extLst>
              <a:ext uri="{FF2B5EF4-FFF2-40B4-BE49-F238E27FC236}">
                <a16:creationId xmlns:a16="http://schemas.microsoft.com/office/drawing/2014/main" id="{93A833E1-2860-1486-33E6-E5A23CB59915}"/>
              </a:ext>
            </a:extLst>
          </p:cNvPr>
          <p:cNvSpPr>
            <a:spLocks noGrp="1"/>
          </p:cNvSpPr>
          <p:nvPr>
            <p:ph type="body" sz="quarter" idx="16"/>
          </p:nvPr>
        </p:nvSpPr>
        <p:spPr>
          <a:xfrm>
            <a:off x="495300" y="1028700"/>
            <a:ext cx="11163300" cy="4800600"/>
          </a:xfrm>
        </p:spPr>
        <p:txBody>
          <a:bodyPr/>
          <a:lstStyle/>
          <a:p>
            <a:pPr marL="285750" indent="-285750">
              <a:buFont typeface="Arial" panose="020B0604020202020204" pitchFamily="34" charset="0"/>
              <a:buChar char="•"/>
            </a:pPr>
            <a:r>
              <a:rPr lang="en-US" sz="2400" u="sng" dirty="0">
                <a:solidFill>
                  <a:schemeClr val="tx2"/>
                </a:solidFill>
              </a:rPr>
              <a:t>Complete</a:t>
            </a:r>
            <a:r>
              <a:rPr lang="en-US" sz="2400" dirty="0">
                <a:solidFill>
                  <a:schemeClr val="tx2"/>
                </a:solidFill>
              </a:rPr>
              <a:t> – April 30 - </a:t>
            </a:r>
            <a:r>
              <a:rPr lang="en-US" sz="2400" dirty="0">
                <a:solidFill>
                  <a:schemeClr val="tx2"/>
                </a:solidFill>
                <a:hlinkClick r:id="rId2"/>
              </a:rPr>
              <a:t>UDG Workshop </a:t>
            </a:r>
            <a:r>
              <a:rPr lang="en-US" sz="2400" dirty="0">
                <a:solidFill>
                  <a:schemeClr val="tx2"/>
                </a:solidFill>
              </a:rPr>
              <a:t>#3</a:t>
            </a:r>
          </a:p>
          <a:p>
            <a:pPr marL="285750" indent="-285750">
              <a:buFont typeface="Arial" panose="020B0604020202020204" pitchFamily="34" charset="0"/>
              <a:buChar char="•"/>
            </a:pPr>
            <a:r>
              <a:rPr lang="en-US" sz="2400" u="sng" dirty="0">
                <a:solidFill>
                  <a:schemeClr val="tx2"/>
                </a:solidFill>
              </a:rPr>
              <a:t>Complete </a:t>
            </a:r>
            <a:r>
              <a:rPr lang="en-US" sz="2400" dirty="0">
                <a:solidFill>
                  <a:schemeClr val="tx2"/>
                </a:solidFill>
              </a:rPr>
              <a:t>– May 20- </a:t>
            </a:r>
            <a:r>
              <a:rPr lang="en-US" sz="2400" dirty="0">
                <a:solidFill>
                  <a:schemeClr val="tx2"/>
                </a:solidFill>
                <a:hlinkClick r:id="rId3"/>
              </a:rPr>
              <a:t>Market Notice </a:t>
            </a:r>
            <a:r>
              <a:rPr lang="en-US" sz="2400" dirty="0">
                <a:solidFill>
                  <a:schemeClr val="tx2"/>
                </a:solidFill>
              </a:rPr>
              <a:t>:  Implementation Details of NPRR1265, Unregistered Distributed Generator</a:t>
            </a:r>
          </a:p>
          <a:p>
            <a:pPr marL="285750" indent="-285750">
              <a:buFont typeface="Arial" panose="020B0604020202020204" pitchFamily="34" charset="0"/>
              <a:buChar char="•"/>
            </a:pPr>
            <a:r>
              <a:rPr lang="en-US" sz="2400" u="sng" dirty="0">
                <a:solidFill>
                  <a:schemeClr val="tx2"/>
                </a:solidFill>
              </a:rPr>
              <a:t>Complete - </a:t>
            </a:r>
            <a:r>
              <a:rPr lang="en-US" sz="2400" dirty="0">
                <a:solidFill>
                  <a:schemeClr val="tx2"/>
                </a:solidFill>
              </a:rPr>
              <a:t>June 1 – Unboxed NPRR1265 items</a:t>
            </a:r>
          </a:p>
          <a:p>
            <a:pPr marL="834390" lvl="1" indent="-285750"/>
            <a:r>
              <a:rPr lang="en-US" sz="2200" dirty="0">
                <a:solidFill>
                  <a:schemeClr val="tx2"/>
                </a:solidFill>
              </a:rPr>
              <a:t>Includes 3.2.5.1 </a:t>
            </a:r>
            <a:r>
              <a:rPr lang="en-US" sz="2200" i="1" dirty="0">
                <a:solidFill>
                  <a:schemeClr val="tx2"/>
                </a:solidFill>
              </a:rPr>
              <a:t>Unregistered Distributed Generator Reporting Requirements</a:t>
            </a:r>
          </a:p>
          <a:p>
            <a:pPr marL="285750" indent="-285750">
              <a:buFont typeface="Arial" panose="020B0604020202020204" pitchFamily="34" charset="0"/>
              <a:buChar char="•"/>
            </a:pPr>
            <a:r>
              <a:rPr lang="en-US" sz="2400" dirty="0">
                <a:solidFill>
                  <a:schemeClr val="tx2"/>
                </a:solidFill>
              </a:rPr>
              <a:t>Protocol-Driven Dates</a:t>
            </a:r>
          </a:p>
          <a:p>
            <a:pPr marL="834390" lvl="1" indent="-285750"/>
            <a:r>
              <a:rPr lang="en-US" sz="2000" dirty="0">
                <a:solidFill>
                  <a:schemeClr val="tx2"/>
                </a:solidFill>
              </a:rPr>
              <a:t>By </a:t>
            </a:r>
            <a:r>
              <a:rPr lang="en-US" sz="2000" u="sng" dirty="0">
                <a:solidFill>
                  <a:schemeClr val="tx2"/>
                </a:solidFill>
              </a:rPr>
              <a:t>Jan. 15, 2027</a:t>
            </a:r>
            <a:r>
              <a:rPr lang="en-US" sz="2000" dirty="0">
                <a:solidFill>
                  <a:schemeClr val="tx2"/>
                </a:solidFill>
              </a:rPr>
              <a:t> – ERCOT posts pre-populated UDG template to ERCOT MIS</a:t>
            </a:r>
          </a:p>
          <a:p>
            <a:pPr marL="834390" lvl="1" indent="-285750"/>
            <a:r>
              <a:rPr lang="en-US" sz="2000" dirty="0">
                <a:solidFill>
                  <a:schemeClr val="tx2"/>
                </a:solidFill>
              </a:rPr>
              <a:t>By </a:t>
            </a:r>
            <a:r>
              <a:rPr lang="en-US" sz="2000" u="sng" dirty="0">
                <a:solidFill>
                  <a:schemeClr val="tx2"/>
                </a:solidFill>
              </a:rPr>
              <a:t>Feb 1, 2027</a:t>
            </a:r>
            <a:r>
              <a:rPr lang="en-US" sz="2000" dirty="0">
                <a:solidFill>
                  <a:schemeClr val="tx2"/>
                </a:solidFill>
              </a:rPr>
              <a:t> – DSP provides aggregated UDG information to TSP</a:t>
            </a:r>
          </a:p>
          <a:p>
            <a:pPr marL="834390" lvl="1" indent="-285750"/>
            <a:r>
              <a:rPr lang="en-US" sz="2000" dirty="0">
                <a:solidFill>
                  <a:schemeClr val="tx2"/>
                </a:solidFill>
              </a:rPr>
              <a:t>By </a:t>
            </a:r>
            <a:r>
              <a:rPr lang="en-US" sz="2000" u="sng" dirty="0">
                <a:solidFill>
                  <a:schemeClr val="tx2"/>
                </a:solidFill>
              </a:rPr>
              <a:t>March 30, 2027</a:t>
            </a:r>
            <a:r>
              <a:rPr lang="en-US" sz="2000" dirty="0">
                <a:solidFill>
                  <a:schemeClr val="tx2"/>
                </a:solidFill>
              </a:rPr>
              <a:t> – TSP submits updated UDG information to ERCOT</a:t>
            </a:r>
          </a:p>
          <a:p>
            <a:pPr marL="285750" indent="-285750">
              <a:buFont typeface="Arial" panose="020B0604020202020204" pitchFamily="34" charset="0"/>
              <a:buChar char="•"/>
            </a:pPr>
            <a:r>
              <a:rPr lang="en-US" sz="2400" u="sng" dirty="0">
                <a:solidFill>
                  <a:schemeClr val="tx2"/>
                </a:solidFill>
              </a:rPr>
              <a:t>May 1, 2027</a:t>
            </a:r>
            <a:r>
              <a:rPr lang="en-US" sz="2400" dirty="0">
                <a:solidFill>
                  <a:schemeClr val="tx2"/>
                </a:solidFill>
              </a:rPr>
              <a:t> – ERCOT posts UDG report</a:t>
            </a:r>
          </a:p>
          <a:p>
            <a:pPr marL="285750" indent="-285750">
              <a:buFont typeface="Arial" panose="020B0604020202020204" pitchFamily="34" charset="0"/>
              <a:buChar char="•"/>
            </a:pPr>
            <a:r>
              <a:rPr lang="en-US" sz="2400" u="sng" dirty="0">
                <a:solidFill>
                  <a:schemeClr val="tx2"/>
                </a:solidFill>
              </a:rPr>
              <a:t>October 2027</a:t>
            </a:r>
            <a:r>
              <a:rPr lang="en-US" sz="2400" dirty="0">
                <a:solidFill>
                  <a:schemeClr val="tx2"/>
                </a:solidFill>
              </a:rPr>
              <a:t> – UDG Information in ERCOT Planning Cases</a:t>
            </a:r>
          </a:p>
          <a:p>
            <a:pPr marL="285750" indent="-285750">
              <a:buFont typeface="Arial" panose="020B0604020202020204" pitchFamily="34" charset="0"/>
              <a:buChar char="•"/>
            </a:pPr>
            <a:r>
              <a:rPr lang="en-US" sz="2400" dirty="0">
                <a:solidFill>
                  <a:schemeClr val="tx2"/>
                </a:solidFill>
              </a:rPr>
              <a:t>By </a:t>
            </a:r>
            <a:r>
              <a:rPr lang="en-US" sz="2400" u="sng" dirty="0">
                <a:solidFill>
                  <a:schemeClr val="tx2"/>
                </a:solidFill>
              </a:rPr>
              <a:t>Jan.15, 2028</a:t>
            </a:r>
            <a:r>
              <a:rPr lang="en-US" sz="2400" dirty="0">
                <a:solidFill>
                  <a:schemeClr val="tx2"/>
                </a:solidFill>
              </a:rPr>
              <a:t> – ERCOT posts pre-populated UDG template containing previous year’s response to ERCOT MIS</a:t>
            </a:r>
          </a:p>
          <a:p>
            <a:pPr marL="285750" indent="-285750">
              <a:buFont typeface="Arial" panose="020B0604020202020204" pitchFamily="34" charset="0"/>
              <a:buChar char="•"/>
            </a:pPr>
            <a:endParaRPr lang="en-US" sz="2400" dirty="0">
              <a:solidFill>
                <a:schemeClr val="tx2"/>
              </a:solidFill>
            </a:endParaRPr>
          </a:p>
        </p:txBody>
      </p:sp>
      <p:sp>
        <p:nvSpPr>
          <p:cNvPr id="5" name="Slide Number Placeholder 4">
            <a:extLst>
              <a:ext uri="{FF2B5EF4-FFF2-40B4-BE49-F238E27FC236}">
                <a16:creationId xmlns:a16="http://schemas.microsoft.com/office/drawing/2014/main" id="{26A52BF5-2F31-01DD-1781-63A74B76E266}"/>
              </a:ext>
            </a:extLst>
          </p:cNvPr>
          <p:cNvSpPr>
            <a:spLocks noGrp="1"/>
          </p:cNvSpPr>
          <p:nvPr>
            <p:ph type="sldNum" sz="quarter" idx="12"/>
          </p:nvPr>
        </p:nvSpPr>
        <p:spPr/>
        <p:txBody>
          <a:bodyPr/>
          <a:lstStyle/>
          <a:p>
            <a:fld id="{BCDE79FB-97BA-492B-8D57-F1373F9ADA95}" type="slidenum">
              <a:rPr lang="en-US" smtClean="0"/>
              <a:t>6</a:t>
            </a:fld>
            <a:endParaRPr lang="en-US" dirty="0"/>
          </a:p>
        </p:txBody>
      </p:sp>
    </p:spTree>
    <p:extLst>
      <p:ext uri="{BB962C8B-B14F-4D97-AF65-F5344CB8AC3E}">
        <p14:creationId xmlns:p14="http://schemas.microsoft.com/office/powerpoint/2010/main" val="2191994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7170BE2-1026-EF87-44CC-5622503DFC55}"/>
              </a:ext>
            </a:extLst>
          </p:cNvPr>
          <p:cNvSpPr>
            <a:spLocks noGrp="1"/>
          </p:cNvSpPr>
          <p:nvPr>
            <p:ph idx="1"/>
          </p:nvPr>
        </p:nvSpPr>
        <p:spPr/>
        <p:txBody>
          <a:bodyPr/>
          <a:lstStyle/>
          <a:p>
            <a:pPr marL="514350" indent="-514350">
              <a:buFont typeface="+mj-lt"/>
              <a:buAutoNum type="arabicPeriod"/>
            </a:pPr>
            <a:r>
              <a:rPr lang="en-US" dirty="0"/>
              <a:t>Download the draft pre-populated UDG template from the ERCOT MIS</a:t>
            </a:r>
          </a:p>
          <a:p>
            <a:pPr marL="1062990" lvl="1" indent="-514350"/>
            <a:r>
              <a:rPr lang="en-US" dirty="0">
                <a:hlinkClick r:id="rId2"/>
              </a:rPr>
              <a:t>Unregistered Distributed Generator (UDG) Template</a:t>
            </a:r>
            <a:endParaRPr lang="en-US" dirty="0"/>
          </a:p>
          <a:p>
            <a:pPr marL="514350" indent="-514350">
              <a:buFont typeface="+mj-lt"/>
              <a:buAutoNum type="arabicPeriod"/>
            </a:pPr>
            <a:r>
              <a:rPr lang="en-US" dirty="0"/>
              <a:t>Review template and provide feedback at upcoming NDSWG meetings</a:t>
            </a:r>
          </a:p>
          <a:p>
            <a:pPr marL="1062990" lvl="1" indent="-514350"/>
            <a:r>
              <a:rPr lang="en-US" dirty="0">
                <a:hlinkClick r:id="rId3"/>
              </a:rPr>
              <a:t>NDSWG Schedule Link</a:t>
            </a:r>
            <a:endParaRPr lang="en-US" dirty="0"/>
          </a:p>
          <a:p>
            <a:pPr marL="514350" indent="-514350">
              <a:buFont typeface="+mj-lt"/>
              <a:buAutoNum type="arabicPeriod"/>
            </a:pPr>
            <a:r>
              <a:rPr lang="en-US" dirty="0"/>
              <a:t>Discuss implementation in Planning cases at SSWG meetings</a:t>
            </a:r>
          </a:p>
          <a:p>
            <a:pPr marL="514350" indent="-514350">
              <a:buFont typeface="+mj-lt"/>
              <a:buAutoNum type="arabicPeriod"/>
            </a:pPr>
            <a:r>
              <a:rPr lang="en-US" dirty="0"/>
              <a:t>Monitor Market Notices for Updated Templates and Potential Additional Meetings</a:t>
            </a:r>
          </a:p>
          <a:p>
            <a:pPr marL="514350" indent="-514350">
              <a:buFont typeface="+mj-lt"/>
              <a:buAutoNum type="arabicPeriod"/>
            </a:pPr>
            <a:endParaRPr lang="en-US" dirty="0"/>
          </a:p>
          <a:p>
            <a:pPr marL="514350" indent="-514350">
              <a:buFont typeface="+mj-lt"/>
              <a:buAutoNum type="arabicPeriod"/>
            </a:pPr>
            <a:endParaRPr lang="en-US" dirty="0"/>
          </a:p>
        </p:txBody>
      </p:sp>
      <p:sp>
        <p:nvSpPr>
          <p:cNvPr id="3" name="Slide Number Placeholder 2">
            <a:extLst>
              <a:ext uri="{FF2B5EF4-FFF2-40B4-BE49-F238E27FC236}">
                <a16:creationId xmlns:a16="http://schemas.microsoft.com/office/drawing/2014/main" id="{C2F0435F-71C0-6495-04A9-CB5AD13F5BDE}"/>
              </a:ext>
            </a:extLst>
          </p:cNvPr>
          <p:cNvSpPr>
            <a:spLocks noGrp="1"/>
          </p:cNvSpPr>
          <p:nvPr>
            <p:ph type="sldNum" sz="quarter" idx="4"/>
          </p:nvPr>
        </p:nvSpPr>
        <p:spPr/>
        <p:txBody>
          <a:bodyPr>
            <a:normAutofit fontScale="85000" lnSpcReduction="20000"/>
          </a:bodyPr>
          <a:lstStyle/>
          <a:p>
            <a:fld id="{BCDE79FB-97BA-492B-8D57-F1373F9ADA95}" type="slidenum">
              <a:rPr lang="en-US" smtClean="0"/>
              <a:t>7</a:t>
            </a:fld>
            <a:endParaRPr lang="en-US" dirty="0"/>
          </a:p>
        </p:txBody>
      </p:sp>
      <p:sp>
        <p:nvSpPr>
          <p:cNvPr id="2" name="Title 1">
            <a:extLst>
              <a:ext uri="{FF2B5EF4-FFF2-40B4-BE49-F238E27FC236}">
                <a16:creationId xmlns:a16="http://schemas.microsoft.com/office/drawing/2014/main" id="{F2F80700-EC96-356B-2421-723C13883A2C}"/>
              </a:ext>
            </a:extLst>
          </p:cNvPr>
          <p:cNvSpPr>
            <a:spLocks noGrp="1"/>
          </p:cNvSpPr>
          <p:nvPr>
            <p:ph type="title" idx="4294967295"/>
          </p:nvPr>
        </p:nvSpPr>
        <p:spPr>
          <a:xfrm>
            <a:off x="1066800" y="472285"/>
            <a:ext cx="10401300" cy="342893"/>
          </a:xfrm>
        </p:spPr>
        <p:txBody>
          <a:bodyPr/>
          <a:lstStyle/>
          <a:p>
            <a:r>
              <a:rPr lang="en-US" dirty="0"/>
              <a:t>Next Steps</a:t>
            </a:r>
          </a:p>
        </p:txBody>
      </p:sp>
    </p:spTree>
    <p:extLst>
      <p:ext uri="{BB962C8B-B14F-4D97-AF65-F5344CB8AC3E}">
        <p14:creationId xmlns:p14="http://schemas.microsoft.com/office/powerpoint/2010/main" val="3894875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5B32BFE-B73E-B6A0-D6F1-B0BDBD288C77}"/>
              </a:ext>
            </a:extLst>
          </p:cNvPr>
          <p:cNvSpPr>
            <a:spLocks noGrp="1"/>
          </p:cNvSpPr>
          <p:nvPr>
            <p:ph type="title"/>
          </p:nvPr>
        </p:nvSpPr>
        <p:spPr>
          <a:xfrm>
            <a:off x="530869" y="1580741"/>
            <a:ext cx="5565131" cy="1848259"/>
          </a:xfrm>
        </p:spPr>
        <p:txBody>
          <a:bodyPr anchor="ctr">
            <a:normAutofit/>
          </a:bodyPr>
          <a:lstStyle/>
          <a:p>
            <a:r>
              <a:rPr lang="en-US" sz="4000" dirty="0">
                <a:solidFill>
                  <a:schemeClr val="tx1"/>
                </a:solidFill>
              </a:rPr>
              <a:t>Thank you!</a:t>
            </a:r>
          </a:p>
        </p:txBody>
      </p:sp>
      <p:sp>
        <p:nvSpPr>
          <p:cNvPr id="32" name="Content Placeholder 31">
            <a:extLst>
              <a:ext uri="{FF2B5EF4-FFF2-40B4-BE49-F238E27FC236}">
                <a16:creationId xmlns:a16="http://schemas.microsoft.com/office/drawing/2014/main" id="{74F9DF0B-10DE-1217-3D4A-12A1DB39672A}"/>
              </a:ext>
            </a:extLst>
          </p:cNvPr>
          <p:cNvSpPr>
            <a:spLocks noGrp="1"/>
          </p:cNvSpPr>
          <p:nvPr>
            <p:ph type="body" sz="quarter" idx="13"/>
          </p:nvPr>
        </p:nvSpPr>
        <p:spPr>
          <a:xfrm>
            <a:off x="530868" y="3501136"/>
            <a:ext cx="6489364" cy="682625"/>
          </a:xfrm>
        </p:spPr>
        <p:txBody>
          <a:bodyPr/>
          <a:lstStyle/>
          <a:p>
            <a:r>
              <a:rPr lang="en-US" dirty="0"/>
              <a:t>Thinesh.DevadhasMohanadhas</a:t>
            </a:r>
            <a:r>
              <a:rPr lang="en-US" sz="2400" b="1" dirty="0">
                <a:solidFill>
                  <a:srgbClr val="00829B"/>
                </a:solidFill>
              </a:rPr>
              <a:t>@ercot.com</a:t>
            </a:r>
          </a:p>
        </p:txBody>
      </p:sp>
      <p:sp>
        <p:nvSpPr>
          <p:cNvPr id="3" name="Slide Number Placeholder 2">
            <a:extLst>
              <a:ext uri="{FF2B5EF4-FFF2-40B4-BE49-F238E27FC236}">
                <a16:creationId xmlns:a16="http://schemas.microsoft.com/office/drawing/2014/main" id="{C4C07F8E-5992-C3E2-1ED9-34F78E852126}"/>
              </a:ext>
            </a:extLst>
          </p:cNvPr>
          <p:cNvSpPr>
            <a:spLocks noGrp="1"/>
          </p:cNvSpPr>
          <p:nvPr>
            <p:ph type="sldNum" sz="quarter" idx="12"/>
          </p:nvPr>
        </p:nvSpPr>
        <p:spPr>
          <a:noFill/>
        </p:spPr>
        <p:txBody>
          <a:bodyPr/>
          <a:lstStyle/>
          <a:p>
            <a:fld id="{BCDE79FB-97BA-492B-8D57-F1373F9ADA95}" type="slidenum">
              <a:rPr lang="en-US" smtClean="0"/>
              <a:t>8</a:t>
            </a:fld>
            <a:endParaRPr lang="en-US"/>
          </a:p>
        </p:txBody>
      </p:sp>
    </p:spTree>
    <p:extLst>
      <p:ext uri="{BB962C8B-B14F-4D97-AF65-F5344CB8AC3E}">
        <p14:creationId xmlns:p14="http://schemas.microsoft.com/office/powerpoint/2010/main" val="2764781431"/>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www.w3.org/XML/1998/namespace"/>
    <ds:schemaRef ds:uri="http://purl.org/dc/dcmitype/"/>
    <ds:schemaRef ds:uri="http://schemas.microsoft.com/office/2006/metadata/properties"/>
    <ds:schemaRef ds:uri="http://purl.org/dc/terms/"/>
    <ds:schemaRef ds:uri="3c917f14-8d40-4289-92aa-fd10f73581c9"/>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1671</TotalTime>
  <Words>528</Words>
  <Application>Microsoft Office PowerPoint</Application>
  <PresentationFormat>Widescreen</PresentationFormat>
  <Paragraphs>100</Paragraphs>
  <Slides>8</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Wingdings</vt:lpstr>
      <vt:lpstr>Page Design</vt:lpstr>
      <vt:lpstr>Cover</vt:lpstr>
      <vt:lpstr>Annual Distributed Generator Estimate   Thinesh Devadhas Mohanadhas  Principal Engineer, Emerging Technologies  ERCOT   Supply Analysis Working Group (SAWG)  June 26, 2026 </vt:lpstr>
      <vt:lpstr>ERCOT Estimated Total DG Growth 2015-2025 (MW)</vt:lpstr>
      <vt:lpstr>Settlement-Only Distribution Generator in ERCOT  2010-2025</vt:lpstr>
      <vt:lpstr>NPRR1265 Unregistered Distributed Generator Update </vt:lpstr>
      <vt:lpstr>NPRR1265 Language Unboxed on June 1 – Section 3.2.5.1</vt:lpstr>
      <vt:lpstr>Timeline: NPRR1265 Unboxing and Data Collection</vt:lpstr>
      <vt:lpstr>Next Steps</vt:lpstr>
      <vt:lpstr>Thank you!</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Devadhas Mohanadhas, Thinesh</cp:lastModifiedBy>
  <cp:revision>343</cp:revision>
  <cp:lastPrinted>2017-10-10T21:31:05Z</cp:lastPrinted>
  <dcterms:created xsi:type="dcterms:W3CDTF">2016-01-21T15:20:31Z</dcterms:created>
  <dcterms:modified xsi:type="dcterms:W3CDTF">2026-06-23T15:06:41Z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2026-06-04T13:53:57Z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