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notesSlides/notesSlide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17"/>
  </p:notesMasterIdLst>
  <p:handoutMasterIdLst>
    <p:handoutMasterId r:id="rId18"/>
  </p:handoutMasterIdLst>
  <p:sldIdLst>
    <p:sldId id="272" r:id="rId6"/>
    <p:sldId id="2147478775" r:id="rId7"/>
    <p:sldId id="2147478776" r:id="rId8"/>
    <p:sldId id="2147478767" r:id="rId9"/>
    <p:sldId id="2147478768" r:id="rId10"/>
    <p:sldId id="2147478769" r:id="rId11"/>
    <p:sldId id="2147478770" r:id="rId12"/>
    <p:sldId id="2147478772" r:id="rId13"/>
    <p:sldId id="2147478773" r:id="rId14"/>
    <p:sldId id="2147478774" r:id="rId15"/>
    <p:sldId id="26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E787DC-5DDF-4573-963B-FF9577F2858F}" v="368" dt="2026-06-23T18:57:43.275"/>
    <p1510:client id="{44388A43-538B-0978-356D-B0D593D8DDF6}" v="54" dt="2026-06-23T17:20:47.750"/>
    <p1510:client id="{CA8DFE73-6028-F142-2A25-F71D5DB08C4F}" v="364" dt="2026-06-23T18:16:29.573"/>
    <p1510:client id="{CE878A16-519D-41DE-BE61-70BEAC4A2B7C}" v="423" dt="2026-06-23T19:12:26.0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79" autoAdjust="0"/>
    <p:restoredTop sz="94660"/>
  </p:normalViewPr>
  <p:slideViewPr>
    <p:cSldViewPr snapToGrid="0">
      <p:cViewPr varScale="1">
        <p:scale>
          <a:sx n="70" d="100"/>
          <a:sy n="70" d="100"/>
        </p:scale>
        <p:origin x="629" y="27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tockChart>
        <c:ser>
          <c:idx val="0"/>
          <c:order val="0"/>
          <c:tx>
            <c:strRef>
              <c:f>ercot_net_forecast_v5_adjusted_!$A$2</c:f>
              <c:strCache>
                <c:ptCount val="1"/>
                <c:pt idx="0">
                  <c:v>Response Included</c:v>
                </c:pt>
              </c:strCache>
            </c:strRef>
          </c:tx>
          <c:spPr>
            <a:ln w="38100" cap="rnd">
              <a:no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ercot_net_forecast_v5_adjusted_!$B$1:$G$1</c:f>
              <c:numCache>
                <c:formatCode>General</c:formatCode>
                <c:ptCount val="6"/>
                <c:pt idx="0">
                  <c:v>2026</c:v>
                </c:pt>
                <c:pt idx="1">
                  <c:v>2027</c:v>
                </c:pt>
                <c:pt idx="2">
                  <c:v>2028</c:v>
                </c:pt>
                <c:pt idx="3">
                  <c:v>2029</c:v>
                </c:pt>
                <c:pt idx="4">
                  <c:v>2030</c:v>
                </c:pt>
                <c:pt idx="5">
                  <c:v>2031</c:v>
                </c:pt>
              </c:numCache>
            </c:numRef>
          </c:cat>
          <c:val>
            <c:numRef>
              <c:f>ercot_net_forecast_v5_adjusted_!$B$2:$G$2</c:f>
              <c:numCache>
                <c:formatCode>#,##0</c:formatCode>
                <c:ptCount val="6"/>
                <c:pt idx="0">
                  <c:v>86245</c:v>
                </c:pt>
                <c:pt idx="1">
                  <c:v>87374</c:v>
                </c:pt>
                <c:pt idx="2">
                  <c:v>88974</c:v>
                </c:pt>
                <c:pt idx="3">
                  <c:v>89630</c:v>
                </c:pt>
                <c:pt idx="4">
                  <c:v>90715</c:v>
                </c:pt>
                <c:pt idx="5">
                  <c:v>91842</c:v>
                </c:pt>
              </c:numCache>
            </c:numRef>
          </c:val>
          <c:smooth val="0"/>
          <c:extLst>
            <c:ext xmlns:c16="http://schemas.microsoft.com/office/drawing/2014/chart" uri="{C3380CC4-5D6E-409C-BE32-E72D297353CC}">
              <c16:uniqueId val="{00000000-29F9-4151-BECD-A5A3FB4F6FD0}"/>
            </c:ext>
          </c:extLst>
        </c:ser>
        <c:ser>
          <c:idx val="1"/>
          <c:order val="1"/>
          <c:tx>
            <c:strRef>
              <c:f>ercot_net_forecast_v5_adjusted_!$A$3</c:f>
              <c:strCache>
                <c:ptCount val="1"/>
                <c:pt idx="0">
                  <c:v>No Response</c:v>
                </c:pt>
              </c:strCache>
            </c:strRef>
          </c:tx>
          <c:spPr>
            <a:ln w="38100" cap="rnd">
              <a:no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ercot_net_forecast_v5_adjusted_!$B$1:$G$1</c:f>
              <c:numCache>
                <c:formatCode>General</c:formatCode>
                <c:ptCount val="6"/>
                <c:pt idx="0">
                  <c:v>2026</c:v>
                </c:pt>
                <c:pt idx="1">
                  <c:v>2027</c:v>
                </c:pt>
                <c:pt idx="2">
                  <c:v>2028</c:v>
                </c:pt>
                <c:pt idx="3">
                  <c:v>2029</c:v>
                </c:pt>
                <c:pt idx="4">
                  <c:v>2030</c:v>
                </c:pt>
                <c:pt idx="5">
                  <c:v>2031</c:v>
                </c:pt>
              </c:numCache>
            </c:numRef>
          </c:cat>
          <c:val>
            <c:numRef>
              <c:f>ercot_net_forecast_v5_adjusted_!$B$3:$G$3</c:f>
              <c:numCache>
                <c:formatCode>#,##0</c:formatCode>
                <c:ptCount val="6"/>
                <c:pt idx="0">
                  <c:v>89301</c:v>
                </c:pt>
                <c:pt idx="1">
                  <c:v>90470</c:v>
                </c:pt>
                <c:pt idx="2">
                  <c:v>92127</c:v>
                </c:pt>
                <c:pt idx="3">
                  <c:v>92807</c:v>
                </c:pt>
                <c:pt idx="4">
                  <c:v>93930</c:v>
                </c:pt>
                <c:pt idx="5">
                  <c:v>95098</c:v>
                </c:pt>
              </c:numCache>
            </c:numRef>
          </c:val>
          <c:smooth val="0"/>
          <c:extLst>
            <c:ext xmlns:c16="http://schemas.microsoft.com/office/drawing/2014/chart" uri="{C3380CC4-5D6E-409C-BE32-E72D297353CC}">
              <c16:uniqueId val="{00000001-29F9-4151-BECD-A5A3FB4F6FD0}"/>
            </c:ext>
          </c:extLst>
        </c:ser>
        <c:dLbls>
          <c:showLegendKey val="0"/>
          <c:showVal val="0"/>
          <c:showCatName val="0"/>
          <c:showSerName val="0"/>
          <c:showPercent val="0"/>
          <c:showBubbleSize val="0"/>
        </c:dLbls>
        <c:hiLowLines>
          <c:spPr>
            <a:ln w="50800" cap="flat" cmpd="sng" algn="ctr">
              <a:solidFill>
                <a:schemeClr val="tx1">
                  <a:lumMod val="75000"/>
                  <a:lumOff val="25000"/>
                </a:schemeClr>
              </a:solidFill>
              <a:round/>
            </a:ln>
            <a:effectLst/>
          </c:spPr>
        </c:hiLowLines>
        <c:axId val="395950992"/>
        <c:axId val="395941392"/>
      </c:stockChart>
      <c:catAx>
        <c:axId val="395950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95941392"/>
        <c:crosses val="autoZero"/>
        <c:auto val="1"/>
        <c:lblAlgn val="ctr"/>
        <c:lblOffset val="100"/>
        <c:noMultiLvlLbl val="0"/>
      </c:catAx>
      <c:valAx>
        <c:axId val="395941392"/>
        <c:scaling>
          <c:orientation val="minMax"/>
          <c:min val="840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MW</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9595099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2026 Solar Forecast</c:v>
                </c:pt>
              </c:strCache>
            </c:strRef>
          </c:tx>
          <c:spPr>
            <a:ln w="28575" cap="rnd">
              <a:solidFill>
                <a:schemeClr val="accent1"/>
              </a:solidFill>
              <a:round/>
            </a:ln>
            <a:effectLst/>
          </c:spPr>
          <c:marker>
            <c:symbol val="none"/>
          </c:marker>
          <c:cat>
            <c:numRef>
              <c:f>Sheet1!$A$2:$A$12</c:f>
              <c:numCache>
                <c:formatCode>General</c:formatCode>
                <c:ptCount val="11"/>
                <c:pt idx="0">
                  <c:v>2026</c:v>
                </c:pt>
                <c:pt idx="1">
                  <c:v>2027</c:v>
                </c:pt>
                <c:pt idx="2">
                  <c:v>2028</c:v>
                </c:pt>
                <c:pt idx="3">
                  <c:v>2029</c:v>
                </c:pt>
                <c:pt idx="4">
                  <c:v>2030</c:v>
                </c:pt>
                <c:pt idx="5">
                  <c:v>2031</c:v>
                </c:pt>
                <c:pt idx="6">
                  <c:v>2032</c:v>
                </c:pt>
                <c:pt idx="7">
                  <c:v>2033</c:v>
                </c:pt>
                <c:pt idx="8">
                  <c:v>2034</c:v>
                </c:pt>
                <c:pt idx="9">
                  <c:v>2035</c:v>
                </c:pt>
                <c:pt idx="10">
                  <c:v>2036</c:v>
                </c:pt>
              </c:numCache>
            </c:numRef>
          </c:cat>
          <c:val>
            <c:numRef>
              <c:f>Sheet1!$B$2:$B$12</c:f>
              <c:numCache>
                <c:formatCode>General</c:formatCode>
                <c:ptCount val="11"/>
                <c:pt idx="0">
                  <c:v>-1448.7623941895718</c:v>
                </c:pt>
                <c:pt idx="1">
                  <c:v>-1681.1605948538072</c:v>
                </c:pt>
                <c:pt idx="2">
                  <c:v>-1924.2678257634368</c:v>
                </c:pt>
                <c:pt idx="3">
                  <c:v>-2239.423075551274</c:v>
                </c:pt>
                <c:pt idx="4">
                  <c:v>-2580.379113685929</c:v>
                </c:pt>
                <c:pt idx="5">
                  <c:v>-2959.405049330328</c:v>
                </c:pt>
                <c:pt idx="6">
                  <c:v>-3397.3725326428562</c:v>
                </c:pt>
                <c:pt idx="7">
                  <c:v>-3879.4933767230641</c:v>
                </c:pt>
                <c:pt idx="8">
                  <c:v>-4415.9824128440068</c:v>
                </c:pt>
                <c:pt idx="9">
                  <c:v>-5012.6739851986822</c:v>
                </c:pt>
                <c:pt idx="10">
                  <c:v>-5666.935820093634</c:v>
                </c:pt>
              </c:numCache>
            </c:numRef>
          </c:val>
          <c:smooth val="0"/>
          <c:extLst>
            <c:ext xmlns:c16="http://schemas.microsoft.com/office/drawing/2014/chart" uri="{C3380CC4-5D6E-409C-BE32-E72D297353CC}">
              <c16:uniqueId val="{00000000-13EC-482B-98FF-BAB02C82243F}"/>
            </c:ext>
          </c:extLst>
        </c:ser>
        <c:ser>
          <c:idx val="1"/>
          <c:order val="1"/>
          <c:tx>
            <c:strRef>
              <c:f>Sheet1!$C$1</c:f>
              <c:strCache>
                <c:ptCount val="1"/>
                <c:pt idx="0">
                  <c:v>Prior LTLF Solar</c:v>
                </c:pt>
              </c:strCache>
            </c:strRef>
          </c:tx>
          <c:spPr>
            <a:ln w="28575" cap="rnd">
              <a:solidFill>
                <a:schemeClr val="accent2"/>
              </a:solidFill>
              <a:round/>
            </a:ln>
            <a:effectLst/>
          </c:spPr>
          <c:marker>
            <c:symbol val="none"/>
          </c:marker>
          <c:cat>
            <c:numRef>
              <c:f>Sheet1!$A$2:$A$12</c:f>
              <c:numCache>
                <c:formatCode>General</c:formatCode>
                <c:ptCount val="11"/>
                <c:pt idx="0">
                  <c:v>2026</c:v>
                </c:pt>
                <c:pt idx="1">
                  <c:v>2027</c:v>
                </c:pt>
                <c:pt idx="2">
                  <c:v>2028</c:v>
                </c:pt>
                <c:pt idx="3">
                  <c:v>2029</c:v>
                </c:pt>
                <c:pt idx="4">
                  <c:v>2030</c:v>
                </c:pt>
                <c:pt idx="5">
                  <c:v>2031</c:v>
                </c:pt>
                <c:pt idx="6">
                  <c:v>2032</c:v>
                </c:pt>
                <c:pt idx="7">
                  <c:v>2033</c:v>
                </c:pt>
                <c:pt idx="8">
                  <c:v>2034</c:v>
                </c:pt>
                <c:pt idx="9">
                  <c:v>2035</c:v>
                </c:pt>
                <c:pt idx="10">
                  <c:v>2036</c:v>
                </c:pt>
              </c:numCache>
            </c:numRef>
          </c:cat>
          <c:val>
            <c:numRef>
              <c:f>Sheet1!$C$2:$C$12</c:f>
              <c:numCache>
                <c:formatCode>#,##0</c:formatCode>
                <c:ptCount val="11"/>
                <c:pt idx="0">
                  <c:v>-1669</c:v>
                </c:pt>
                <c:pt idx="1">
                  <c:v>-2220</c:v>
                </c:pt>
                <c:pt idx="2">
                  <c:v>-2917</c:v>
                </c:pt>
                <c:pt idx="3">
                  <c:v>-3782</c:v>
                </c:pt>
                <c:pt idx="4">
                  <c:v>-4841</c:v>
                </c:pt>
                <c:pt idx="5">
                  <c:v>-6121</c:v>
                </c:pt>
                <c:pt idx="6">
                  <c:v>-7692</c:v>
                </c:pt>
                <c:pt idx="7">
                  <c:v>-9546</c:v>
                </c:pt>
                <c:pt idx="8">
                  <c:v>-11710</c:v>
                </c:pt>
                <c:pt idx="9">
                  <c:v>-14199</c:v>
                </c:pt>
                <c:pt idx="10">
                  <c:v>-17027</c:v>
                </c:pt>
              </c:numCache>
            </c:numRef>
          </c:val>
          <c:smooth val="0"/>
          <c:extLst>
            <c:ext xmlns:c16="http://schemas.microsoft.com/office/drawing/2014/chart" uri="{C3380CC4-5D6E-409C-BE32-E72D297353CC}">
              <c16:uniqueId val="{00000001-13EC-482B-98FF-BAB02C82243F}"/>
            </c:ext>
          </c:extLst>
        </c:ser>
        <c:dLbls>
          <c:showLegendKey val="0"/>
          <c:showVal val="0"/>
          <c:showCatName val="0"/>
          <c:showSerName val="0"/>
          <c:showPercent val="0"/>
          <c:showBubbleSize val="0"/>
        </c:dLbls>
        <c:smooth val="0"/>
        <c:axId val="2011431711"/>
        <c:axId val="2011450911"/>
      </c:lineChart>
      <c:catAx>
        <c:axId val="20114317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011450911"/>
        <c:crosses val="autoZero"/>
        <c:auto val="1"/>
        <c:lblAlgn val="ctr"/>
        <c:lblOffset val="100"/>
        <c:noMultiLvlLbl val="0"/>
      </c:catAx>
      <c:valAx>
        <c:axId val="201145091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MW</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0114317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2026 Electric Vehicle Forecast</c:v>
                </c:pt>
              </c:strCache>
            </c:strRef>
          </c:tx>
          <c:spPr>
            <a:ln w="28575" cap="rnd">
              <a:solidFill>
                <a:schemeClr val="accent1"/>
              </a:solidFill>
              <a:round/>
            </a:ln>
            <a:effectLst/>
          </c:spPr>
          <c:marker>
            <c:symbol val="none"/>
          </c:marker>
          <c:dLbls>
            <c:dLbl>
              <c:idx val="10"/>
              <c:layout>
                <c:manualLayout>
                  <c:x val="0"/>
                  <c:y val="-3.41591601688054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6AB-4901-BE54-A722943A995D}"/>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Sheet1!$A$2:$A$12</c:f>
              <c:numCache>
                <c:formatCode>General</c:formatCode>
                <c:ptCount val="11"/>
                <c:pt idx="0">
                  <c:v>2026</c:v>
                </c:pt>
                <c:pt idx="1">
                  <c:v>2027</c:v>
                </c:pt>
                <c:pt idx="2">
                  <c:v>2028</c:v>
                </c:pt>
                <c:pt idx="3">
                  <c:v>2029</c:v>
                </c:pt>
                <c:pt idx="4">
                  <c:v>2030</c:v>
                </c:pt>
                <c:pt idx="5">
                  <c:v>2031</c:v>
                </c:pt>
                <c:pt idx="6">
                  <c:v>2032</c:v>
                </c:pt>
                <c:pt idx="7">
                  <c:v>2033</c:v>
                </c:pt>
                <c:pt idx="8">
                  <c:v>2034</c:v>
                </c:pt>
                <c:pt idx="9">
                  <c:v>2035</c:v>
                </c:pt>
                <c:pt idx="10">
                  <c:v>2036</c:v>
                </c:pt>
              </c:numCache>
            </c:numRef>
          </c:cat>
          <c:val>
            <c:numRef>
              <c:f>Sheet1!$B$2:$B$12</c:f>
              <c:numCache>
                <c:formatCode>General</c:formatCode>
                <c:ptCount val="11"/>
                <c:pt idx="0">
                  <c:v>669.34629537938292</c:v>
                </c:pt>
                <c:pt idx="1">
                  <c:v>896.60765783798229</c:v>
                </c:pt>
                <c:pt idx="2">
                  <c:v>1193.6937777476087</c:v>
                </c:pt>
                <c:pt idx="3">
                  <c:v>1592.7014452930773</c:v>
                </c:pt>
                <c:pt idx="4">
                  <c:v>2121.6105224065759</c:v>
                </c:pt>
                <c:pt idx="5">
                  <c:v>2793.5515252640134</c:v>
                </c:pt>
                <c:pt idx="6">
                  <c:v>3635.3503491483498</c:v>
                </c:pt>
                <c:pt idx="7">
                  <c:v>4674.8941936668152</c:v>
                </c:pt>
                <c:pt idx="8">
                  <c:v>5939.7627678607068</c:v>
                </c:pt>
                <c:pt idx="9">
                  <c:v>7455.427207323266</c:v>
                </c:pt>
                <c:pt idx="10">
                  <c:v>9243.0395457399463</c:v>
                </c:pt>
              </c:numCache>
            </c:numRef>
          </c:val>
          <c:smooth val="0"/>
          <c:extLst>
            <c:ext xmlns:c16="http://schemas.microsoft.com/office/drawing/2014/chart" uri="{C3380CC4-5D6E-409C-BE32-E72D297353CC}">
              <c16:uniqueId val="{00000001-66AB-4901-BE54-A722943A995D}"/>
            </c:ext>
          </c:extLst>
        </c:ser>
        <c:ser>
          <c:idx val="1"/>
          <c:order val="1"/>
          <c:tx>
            <c:strRef>
              <c:f>Sheet1!$C$1</c:f>
              <c:strCache>
                <c:ptCount val="1"/>
                <c:pt idx="0">
                  <c:v>Prior LTLF EV Forecast</c:v>
                </c:pt>
              </c:strCache>
            </c:strRef>
          </c:tx>
          <c:spPr>
            <a:ln w="28575" cap="rnd">
              <a:solidFill>
                <a:schemeClr val="accent2"/>
              </a:solidFill>
              <a:round/>
            </a:ln>
            <a:effectLst/>
          </c:spPr>
          <c:marker>
            <c:symbol val="none"/>
          </c:marker>
          <c:dLbls>
            <c:dLbl>
              <c:idx val="10"/>
              <c:layout>
                <c:manualLayout>
                  <c:x val="-1.3225825743645013E-16"/>
                  <c:y val="7.88288311587817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6AB-4901-BE54-A722943A995D}"/>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Sheet1!$A$2:$A$12</c:f>
              <c:numCache>
                <c:formatCode>General</c:formatCode>
                <c:ptCount val="11"/>
                <c:pt idx="0">
                  <c:v>2026</c:v>
                </c:pt>
                <c:pt idx="1">
                  <c:v>2027</c:v>
                </c:pt>
                <c:pt idx="2">
                  <c:v>2028</c:v>
                </c:pt>
                <c:pt idx="3">
                  <c:v>2029</c:v>
                </c:pt>
                <c:pt idx="4">
                  <c:v>2030</c:v>
                </c:pt>
                <c:pt idx="5">
                  <c:v>2031</c:v>
                </c:pt>
                <c:pt idx="6">
                  <c:v>2032</c:v>
                </c:pt>
                <c:pt idx="7">
                  <c:v>2033</c:v>
                </c:pt>
                <c:pt idx="8">
                  <c:v>2034</c:v>
                </c:pt>
                <c:pt idx="9">
                  <c:v>2035</c:v>
                </c:pt>
                <c:pt idx="10">
                  <c:v>2036</c:v>
                </c:pt>
              </c:numCache>
            </c:numRef>
          </c:cat>
          <c:val>
            <c:numRef>
              <c:f>Sheet1!$C$2:$C$12</c:f>
              <c:numCache>
                <c:formatCode>#,##0</c:formatCode>
                <c:ptCount val="11"/>
                <c:pt idx="0">
                  <c:v>636</c:v>
                </c:pt>
                <c:pt idx="1">
                  <c:v>852</c:v>
                </c:pt>
                <c:pt idx="2">
                  <c:v>1130</c:v>
                </c:pt>
                <c:pt idx="3">
                  <c:v>1507</c:v>
                </c:pt>
                <c:pt idx="4">
                  <c:v>2007</c:v>
                </c:pt>
                <c:pt idx="5">
                  <c:v>2642</c:v>
                </c:pt>
                <c:pt idx="6">
                  <c:v>3436</c:v>
                </c:pt>
                <c:pt idx="7">
                  <c:v>4417</c:v>
                </c:pt>
                <c:pt idx="8">
                  <c:v>5610</c:v>
                </c:pt>
                <c:pt idx="9">
                  <c:v>7039</c:v>
                </c:pt>
                <c:pt idx="10">
                  <c:v>8723</c:v>
                </c:pt>
              </c:numCache>
            </c:numRef>
          </c:val>
          <c:smooth val="0"/>
          <c:extLst>
            <c:ext xmlns:c16="http://schemas.microsoft.com/office/drawing/2014/chart" uri="{C3380CC4-5D6E-409C-BE32-E72D297353CC}">
              <c16:uniqueId val="{00000003-66AB-4901-BE54-A722943A995D}"/>
            </c:ext>
          </c:extLst>
        </c:ser>
        <c:dLbls>
          <c:showLegendKey val="0"/>
          <c:showVal val="0"/>
          <c:showCatName val="0"/>
          <c:showSerName val="0"/>
          <c:showPercent val="0"/>
          <c:showBubbleSize val="0"/>
        </c:dLbls>
        <c:smooth val="0"/>
        <c:axId val="65245407"/>
        <c:axId val="65231967"/>
      </c:lineChart>
      <c:catAx>
        <c:axId val="652454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65231967"/>
        <c:crosses val="autoZero"/>
        <c:auto val="1"/>
        <c:lblAlgn val="ctr"/>
        <c:lblOffset val="100"/>
        <c:noMultiLvlLbl val="0"/>
      </c:catAx>
      <c:valAx>
        <c:axId val="6523196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MW</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52454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 2026 Crypto Forecast </c:v>
                </c:pt>
              </c:strCache>
            </c:strRef>
          </c:tx>
          <c:spPr>
            <a:ln w="28575" cap="rnd">
              <a:solidFill>
                <a:schemeClr val="accent1"/>
              </a:solidFill>
              <a:round/>
            </a:ln>
            <a:effectLst/>
          </c:spPr>
          <c:marker>
            <c:symbol val="none"/>
          </c:marker>
          <c:dLbls>
            <c:dLbl>
              <c:idx val="10"/>
              <c:layout>
                <c:manualLayout>
                  <c:x val="-1.1111111111111212E-2"/>
                  <c:y val="5.09259259259259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233-4ED8-ABE2-374DD3C3D83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Sheet1!$A$2:$A$12</c:f>
              <c:numCache>
                <c:formatCode>General</c:formatCode>
                <c:ptCount val="11"/>
                <c:pt idx="0">
                  <c:v>2026</c:v>
                </c:pt>
                <c:pt idx="1">
                  <c:v>2027</c:v>
                </c:pt>
                <c:pt idx="2">
                  <c:v>2028</c:v>
                </c:pt>
                <c:pt idx="3">
                  <c:v>2029</c:v>
                </c:pt>
                <c:pt idx="4">
                  <c:v>2030</c:v>
                </c:pt>
                <c:pt idx="5">
                  <c:v>2031</c:v>
                </c:pt>
                <c:pt idx="6">
                  <c:v>2032</c:v>
                </c:pt>
                <c:pt idx="7">
                  <c:v>2033</c:v>
                </c:pt>
                <c:pt idx="8">
                  <c:v>2034</c:v>
                </c:pt>
                <c:pt idx="9">
                  <c:v>2035</c:v>
                </c:pt>
                <c:pt idx="10">
                  <c:v>2036</c:v>
                </c:pt>
              </c:numCache>
            </c:numRef>
          </c:cat>
          <c:val>
            <c:numRef>
              <c:f>Sheet1!$B$2:$B$12</c:f>
              <c:numCache>
                <c:formatCode>_(* #,##0_);_(* \(#,##0\);_(* "-"??_);_(@_)</c:formatCode>
                <c:ptCount val="11"/>
                <c:pt idx="0">
                  <c:v>6055.3078390000001</c:v>
                </c:pt>
                <c:pt idx="1">
                  <c:v>7033.7729669999999</c:v>
                </c:pt>
                <c:pt idx="2">
                  <c:v>7802.8254930000003</c:v>
                </c:pt>
                <c:pt idx="3">
                  <c:v>8390.5600749999994</c:v>
                </c:pt>
                <c:pt idx="4">
                  <c:v>8838.3062439999994</c:v>
                </c:pt>
                <c:pt idx="5">
                  <c:v>9182.8046209999993</c:v>
                </c:pt>
                <c:pt idx="6">
                  <c:v>9451.9223149999998</c:v>
                </c:pt>
                <c:pt idx="7">
                  <c:v>9665.6386390000007</c:v>
                </c:pt>
                <c:pt idx="8">
                  <c:v>9838.0725189999994</c:v>
                </c:pt>
                <c:pt idx="9">
                  <c:v>9979.2427339999995</c:v>
                </c:pt>
                <c:pt idx="10">
                  <c:v>10096.346100000001</c:v>
                </c:pt>
              </c:numCache>
            </c:numRef>
          </c:val>
          <c:smooth val="0"/>
          <c:extLst>
            <c:ext xmlns:c16="http://schemas.microsoft.com/office/drawing/2014/chart" uri="{C3380CC4-5D6E-409C-BE32-E72D297353CC}">
              <c16:uniqueId val="{00000001-F233-4ED8-ABE2-374DD3C3D836}"/>
            </c:ext>
          </c:extLst>
        </c:ser>
        <c:ser>
          <c:idx val="1"/>
          <c:order val="1"/>
          <c:tx>
            <c:strRef>
              <c:f>Sheet1!$C$1</c:f>
              <c:strCache>
                <c:ptCount val="1"/>
                <c:pt idx="0">
                  <c:v>Prior LTLF Crypto Forecast</c:v>
                </c:pt>
              </c:strCache>
            </c:strRef>
          </c:tx>
          <c:spPr>
            <a:ln w="28575" cap="rnd">
              <a:solidFill>
                <a:schemeClr val="accent2"/>
              </a:solidFill>
              <a:round/>
            </a:ln>
            <a:effectLst/>
          </c:spPr>
          <c:marker>
            <c:symbol val="none"/>
          </c:marker>
          <c:dLbls>
            <c:dLbl>
              <c:idx val="10"/>
              <c:layout>
                <c:manualLayout>
                  <c:x val="-2.2222222222222324E-2"/>
                  <c:y val="-7.40740740740740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233-4ED8-ABE2-374DD3C3D83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Sheet1!$A$2:$A$12</c:f>
              <c:numCache>
                <c:formatCode>General</c:formatCode>
                <c:ptCount val="11"/>
                <c:pt idx="0">
                  <c:v>2026</c:v>
                </c:pt>
                <c:pt idx="1">
                  <c:v>2027</c:v>
                </c:pt>
                <c:pt idx="2">
                  <c:v>2028</c:v>
                </c:pt>
                <c:pt idx="3">
                  <c:v>2029</c:v>
                </c:pt>
                <c:pt idx="4">
                  <c:v>2030</c:v>
                </c:pt>
                <c:pt idx="5">
                  <c:v>2031</c:v>
                </c:pt>
                <c:pt idx="6">
                  <c:v>2032</c:v>
                </c:pt>
                <c:pt idx="7">
                  <c:v>2033</c:v>
                </c:pt>
                <c:pt idx="8">
                  <c:v>2034</c:v>
                </c:pt>
                <c:pt idx="9">
                  <c:v>2035</c:v>
                </c:pt>
                <c:pt idx="10">
                  <c:v>2036</c:v>
                </c:pt>
              </c:numCache>
            </c:numRef>
          </c:cat>
          <c:val>
            <c:numRef>
              <c:f>Sheet1!$C$2:$C$12</c:f>
              <c:numCache>
                <c:formatCode>#,##0</c:formatCode>
                <c:ptCount val="11"/>
                <c:pt idx="0">
                  <c:v>4944</c:v>
                </c:pt>
                <c:pt idx="1">
                  <c:v>5807</c:v>
                </c:pt>
                <c:pt idx="2">
                  <c:v>6671</c:v>
                </c:pt>
                <c:pt idx="3">
                  <c:v>7535</c:v>
                </c:pt>
                <c:pt idx="4">
                  <c:v>8398</c:v>
                </c:pt>
                <c:pt idx="5">
                  <c:v>9262</c:v>
                </c:pt>
                <c:pt idx="6">
                  <c:v>10125</c:v>
                </c:pt>
                <c:pt idx="7">
                  <c:v>10989</c:v>
                </c:pt>
                <c:pt idx="8">
                  <c:v>11852</c:v>
                </c:pt>
                <c:pt idx="9">
                  <c:v>12716</c:v>
                </c:pt>
                <c:pt idx="10">
                  <c:v>13580</c:v>
                </c:pt>
              </c:numCache>
            </c:numRef>
          </c:val>
          <c:smooth val="0"/>
          <c:extLst>
            <c:ext xmlns:c16="http://schemas.microsoft.com/office/drawing/2014/chart" uri="{C3380CC4-5D6E-409C-BE32-E72D297353CC}">
              <c16:uniqueId val="{00000003-F233-4ED8-ABE2-374DD3C3D836}"/>
            </c:ext>
          </c:extLst>
        </c:ser>
        <c:dLbls>
          <c:showLegendKey val="0"/>
          <c:showVal val="0"/>
          <c:showCatName val="0"/>
          <c:showSerName val="0"/>
          <c:showPercent val="0"/>
          <c:showBubbleSize val="0"/>
        </c:dLbls>
        <c:smooth val="0"/>
        <c:axId val="1154671903"/>
        <c:axId val="1154672383"/>
      </c:lineChart>
      <c:catAx>
        <c:axId val="11546719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154672383"/>
        <c:crosses val="autoZero"/>
        <c:auto val="1"/>
        <c:lblAlgn val="ctr"/>
        <c:lblOffset val="100"/>
        <c:noMultiLvlLbl val="0"/>
      </c:catAx>
      <c:valAx>
        <c:axId val="115467238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MW</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154671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1"/>
          <c:tx>
            <c:strRef>
              <c:f>Sheet2!$R$2</c:f>
              <c:strCache>
                <c:ptCount val="1"/>
                <c:pt idx="0">
                  <c:v>ERCOT Crypto 2026 Forecast</c:v>
                </c:pt>
              </c:strCache>
            </c:strRef>
          </c:tx>
          <c:spPr>
            <a:ln w="28575" cap="rnd">
              <a:solidFill>
                <a:schemeClr val="accent2"/>
              </a:solidFill>
              <a:round/>
            </a:ln>
            <a:effectLst/>
          </c:spPr>
          <c:marker>
            <c:symbol val="none"/>
          </c:marker>
          <c:cat>
            <c:numRef>
              <c:f>Sheet2!$P$3:$P$122</c:f>
              <c:numCache>
                <c:formatCode>General</c:formatCode>
                <c:ptCount val="120"/>
                <c:pt idx="0">
                  <c:v>3</c:v>
                </c:pt>
                <c:pt idx="1">
                  <c:v>3</c:v>
                </c:pt>
                <c:pt idx="2">
                  <c:v>3</c:v>
                </c:pt>
                <c:pt idx="3">
                  <c:v>3</c:v>
                </c:pt>
                <c:pt idx="4">
                  <c:v>3</c:v>
                </c:pt>
                <c:pt idx="5">
                  <c:v>3</c:v>
                </c:pt>
                <c:pt idx="6">
                  <c:v>3</c:v>
                </c:pt>
                <c:pt idx="7">
                  <c:v>3</c:v>
                </c:pt>
                <c:pt idx="8">
                  <c:v>3</c:v>
                </c:pt>
                <c:pt idx="9">
                  <c:v>3</c:v>
                </c:pt>
                <c:pt idx="10">
                  <c:v>3</c:v>
                </c:pt>
                <c:pt idx="11">
                  <c:v>3</c:v>
                </c:pt>
                <c:pt idx="12">
                  <c:v>3</c:v>
                </c:pt>
                <c:pt idx="13">
                  <c:v>3</c:v>
                </c:pt>
                <c:pt idx="14">
                  <c:v>3</c:v>
                </c:pt>
                <c:pt idx="15">
                  <c:v>3</c:v>
                </c:pt>
                <c:pt idx="16">
                  <c:v>3</c:v>
                </c:pt>
                <c:pt idx="17">
                  <c:v>3</c:v>
                </c:pt>
                <c:pt idx="18">
                  <c:v>3</c:v>
                </c:pt>
                <c:pt idx="19">
                  <c:v>3</c:v>
                </c:pt>
                <c:pt idx="20">
                  <c:v>3</c:v>
                </c:pt>
                <c:pt idx="21">
                  <c:v>3</c:v>
                </c:pt>
                <c:pt idx="22">
                  <c:v>3</c:v>
                </c:pt>
                <c:pt idx="23">
                  <c:v>3</c:v>
                </c:pt>
                <c:pt idx="24">
                  <c:v>4</c:v>
                </c:pt>
                <c:pt idx="25">
                  <c:v>4</c:v>
                </c:pt>
                <c:pt idx="26">
                  <c:v>4</c:v>
                </c:pt>
                <c:pt idx="27">
                  <c:v>4</c:v>
                </c:pt>
                <c:pt idx="28">
                  <c:v>4</c:v>
                </c:pt>
                <c:pt idx="29">
                  <c:v>4</c:v>
                </c:pt>
                <c:pt idx="30">
                  <c:v>4</c:v>
                </c:pt>
                <c:pt idx="31">
                  <c:v>4</c:v>
                </c:pt>
                <c:pt idx="32">
                  <c:v>4</c:v>
                </c:pt>
                <c:pt idx="33">
                  <c:v>4</c:v>
                </c:pt>
                <c:pt idx="34">
                  <c:v>4</c:v>
                </c:pt>
                <c:pt idx="35">
                  <c:v>4</c:v>
                </c:pt>
                <c:pt idx="36">
                  <c:v>4</c:v>
                </c:pt>
                <c:pt idx="37">
                  <c:v>4</c:v>
                </c:pt>
                <c:pt idx="38">
                  <c:v>4</c:v>
                </c:pt>
                <c:pt idx="39">
                  <c:v>4</c:v>
                </c:pt>
                <c:pt idx="40">
                  <c:v>4</c:v>
                </c:pt>
                <c:pt idx="41">
                  <c:v>4</c:v>
                </c:pt>
                <c:pt idx="42">
                  <c:v>4</c:v>
                </c:pt>
                <c:pt idx="43">
                  <c:v>4</c:v>
                </c:pt>
                <c:pt idx="44">
                  <c:v>4</c:v>
                </c:pt>
                <c:pt idx="45">
                  <c:v>4</c:v>
                </c:pt>
                <c:pt idx="46">
                  <c:v>4</c:v>
                </c:pt>
                <c:pt idx="47">
                  <c:v>4</c:v>
                </c:pt>
                <c:pt idx="48">
                  <c:v>5</c:v>
                </c:pt>
                <c:pt idx="49">
                  <c:v>5</c:v>
                </c:pt>
                <c:pt idx="50">
                  <c:v>5</c:v>
                </c:pt>
                <c:pt idx="51">
                  <c:v>5</c:v>
                </c:pt>
                <c:pt idx="52">
                  <c:v>5</c:v>
                </c:pt>
                <c:pt idx="53">
                  <c:v>5</c:v>
                </c:pt>
                <c:pt idx="54">
                  <c:v>5</c:v>
                </c:pt>
                <c:pt idx="55">
                  <c:v>5</c:v>
                </c:pt>
                <c:pt idx="56">
                  <c:v>5</c:v>
                </c:pt>
                <c:pt idx="57">
                  <c:v>5</c:v>
                </c:pt>
                <c:pt idx="58">
                  <c:v>5</c:v>
                </c:pt>
                <c:pt idx="59">
                  <c:v>5</c:v>
                </c:pt>
                <c:pt idx="60">
                  <c:v>5</c:v>
                </c:pt>
                <c:pt idx="61">
                  <c:v>5</c:v>
                </c:pt>
                <c:pt idx="62">
                  <c:v>5</c:v>
                </c:pt>
                <c:pt idx="63">
                  <c:v>5</c:v>
                </c:pt>
                <c:pt idx="64">
                  <c:v>5</c:v>
                </c:pt>
                <c:pt idx="65">
                  <c:v>5</c:v>
                </c:pt>
                <c:pt idx="66">
                  <c:v>5</c:v>
                </c:pt>
                <c:pt idx="67">
                  <c:v>5</c:v>
                </c:pt>
                <c:pt idx="68">
                  <c:v>5</c:v>
                </c:pt>
                <c:pt idx="69">
                  <c:v>5</c:v>
                </c:pt>
                <c:pt idx="70">
                  <c:v>5</c:v>
                </c:pt>
                <c:pt idx="71">
                  <c:v>5</c:v>
                </c:pt>
                <c:pt idx="72">
                  <c:v>6</c:v>
                </c:pt>
                <c:pt idx="73">
                  <c:v>6</c:v>
                </c:pt>
                <c:pt idx="74">
                  <c:v>6</c:v>
                </c:pt>
                <c:pt idx="75">
                  <c:v>6</c:v>
                </c:pt>
                <c:pt idx="76">
                  <c:v>6</c:v>
                </c:pt>
                <c:pt idx="77">
                  <c:v>6</c:v>
                </c:pt>
                <c:pt idx="78">
                  <c:v>6</c:v>
                </c:pt>
                <c:pt idx="79">
                  <c:v>6</c:v>
                </c:pt>
                <c:pt idx="80">
                  <c:v>6</c:v>
                </c:pt>
                <c:pt idx="81">
                  <c:v>6</c:v>
                </c:pt>
                <c:pt idx="82">
                  <c:v>6</c:v>
                </c:pt>
                <c:pt idx="83">
                  <c:v>6</c:v>
                </c:pt>
                <c:pt idx="84">
                  <c:v>6</c:v>
                </c:pt>
                <c:pt idx="85">
                  <c:v>6</c:v>
                </c:pt>
                <c:pt idx="86">
                  <c:v>6</c:v>
                </c:pt>
                <c:pt idx="87">
                  <c:v>6</c:v>
                </c:pt>
                <c:pt idx="88">
                  <c:v>6</c:v>
                </c:pt>
                <c:pt idx="89">
                  <c:v>6</c:v>
                </c:pt>
                <c:pt idx="90">
                  <c:v>6</c:v>
                </c:pt>
                <c:pt idx="91">
                  <c:v>6</c:v>
                </c:pt>
                <c:pt idx="92">
                  <c:v>6</c:v>
                </c:pt>
                <c:pt idx="93">
                  <c:v>6</c:v>
                </c:pt>
                <c:pt idx="94">
                  <c:v>6</c:v>
                </c:pt>
                <c:pt idx="95">
                  <c:v>6</c:v>
                </c:pt>
                <c:pt idx="96">
                  <c:v>7</c:v>
                </c:pt>
                <c:pt idx="97">
                  <c:v>7</c:v>
                </c:pt>
                <c:pt idx="98">
                  <c:v>7</c:v>
                </c:pt>
                <c:pt idx="99">
                  <c:v>7</c:v>
                </c:pt>
                <c:pt idx="100">
                  <c:v>7</c:v>
                </c:pt>
                <c:pt idx="101">
                  <c:v>7</c:v>
                </c:pt>
                <c:pt idx="102">
                  <c:v>7</c:v>
                </c:pt>
                <c:pt idx="103">
                  <c:v>7</c:v>
                </c:pt>
                <c:pt idx="104">
                  <c:v>7</c:v>
                </c:pt>
                <c:pt idx="105">
                  <c:v>7</c:v>
                </c:pt>
                <c:pt idx="106">
                  <c:v>7</c:v>
                </c:pt>
                <c:pt idx="107">
                  <c:v>7</c:v>
                </c:pt>
                <c:pt idx="108">
                  <c:v>7</c:v>
                </c:pt>
                <c:pt idx="109">
                  <c:v>7</c:v>
                </c:pt>
                <c:pt idx="110">
                  <c:v>7</c:v>
                </c:pt>
                <c:pt idx="111">
                  <c:v>7</c:v>
                </c:pt>
                <c:pt idx="112">
                  <c:v>7</c:v>
                </c:pt>
                <c:pt idx="113">
                  <c:v>7</c:v>
                </c:pt>
                <c:pt idx="114">
                  <c:v>7</c:v>
                </c:pt>
                <c:pt idx="115">
                  <c:v>7</c:v>
                </c:pt>
                <c:pt idx="116">
                  <c:v>7</c:v>
                </c:pt>
                <c:pt idx="117">
                  <c:v>7</c:v>
                </c:pt>
                <c:pt idx="118">
                  <c:v>7</c:v>
                </c:pt>
                <c:pt idx="119">
                  <c:v>7</c:v>
                </c:pt>
              </c:numCache>
            </c:numRef>
          </c:cat>
          <c:val>
            <c:numRef>
              <c:f>Sheet2!$R$3:$R$122</c:f>
              <c:numCache>
                <c:formatCode>General</c:formatCode>
                <c:ptCount val="120"/>
                <c:pt idx="0">
                  <c:v>5089.9842810249302</c:v>
                </c:pt>
                <c:pt idx="1">
                  <c:v>5120.8465918802676</c:v>
                </c:pt>
                <c:pt idx="2">
                  <c:v>5135.1691146096982</c:v>
                </c:pt>
                <c:pt idx="3">
                  <c:v>5138.5079248663396</c:v>
                </c:pt>
                <c:pt idx="4">
                  <c:v>5140.8263678812191</c:v>
                </c:pt>
                <c:pt idx="5">
                  <c:v>5143.875389204085</c:v>
                </c:pt>
                <c:pt idx="6">
                  <c:v>5169.6654690173636</c:v>
                </c:pt>
                <c:pt idx="7">
                  <c:v>5201.4509405060471</c:v>
                </c:pt>
                <c:pt idx="8">
                  <c:v>5233.0929898257964</c:v>
                </c:pt>
                <c:pt idx="9">
                  <c:v>5251.6222843823207</c:v>
                </c:pt>
                <c:pt idx="10">
                  <c:v>5213.3730062155855</c:v>
                </c:pt>
                <c:pt idx="11">
                  <c:v>5057.3867164229841</c:v>
                </c:pt>
                <c:pt idx="12">
                  <c:v>3993.0268261522833</c:v>
                </c:pt>
                <c:pt idx="13">
                  <c:v>2938.28468750918</c:v>
                </c:pt>
                <c:pt idx="14">
                  <c:v>1916.1566303415477</c:v>
                </c:pt>
                <c:pt idx="15">
                  <c:v>1007.2216620825594</c:v>
                </c:pt>
                <c:pt idx="16">
                  <c:v>1007.2449327233174</c:v>
                </c:pt>
                <c:pt idx="17">
                  <c:v>1007.2682033640745</c:v>
                </c:pt>
                <c:pt idx="18">
                  <c:v>1007.2914740048336</c:v>
                </c:pt>
                <c:pt idx="19">
                  <c:v>1007.3147446455916</c:v>
                </c:pt>
                <c:pt idx="20">
                  <c:v>1935.5222634267159</c:v>
                </c:pt>
                <c:pt idx="21">
                  <c:v>2938.4961593173002</c:v>
                </c:pt>
                <c:pt idx="22">
                  <c:v>3959.4432272532199</c:v>
                </c:pt>
                <c:pt idx="23">
                  <c:v>4989.927812937849</c:v>
                </c:pt>
                <c:pt idx="24">
                  <c:v>5092.8076095030756</c:v>
                </c:pt>
                <c:pt idx="25">
                  <c:v>5123.6869738689657</c:v>
                </c:pt>
                <c:pt idx="26">
                  <c:v>5138.0173751933989</c:v>
                </c:pt>
                <c:pt idx="27">
                  <c:v>5141.3579715275682</c:v>
                </c:pt>
                <c:pt idx="28">
                  <c:v>5143.6776346415363</c:v>
                </c:pt>
                <c:pt idx="29">
                  <c:v>5146.7282810734769</c:v>
                </c:pt>
                <c:pt idx="30">
                  <c:v>5172.5325977848779</c:v>
                </c:pt>
                <c:pt idx="31">
                  <c:v>5204.3356308085558</c:v>
                </c:pt>
                <c:pt idx="32">
                  <c:v>5235.995161744966</c:v>
                </c:pt>
                <c:pt idx="33">
                  <c:v>5254.5346656753381</c:v>
                </c:pt>
                <c:pt idx="34">
                  <c:v>5216.2641096538264</c:v>
                </c:pt>
                <c:pt idx="35">
                  <c:v>5060.1912543784329</c:v>
                </c:pt>
                <c:pt idx="36">
                  <c:v>3995.2410981855037</c:v>
                </c:pt>
                <c:pt idx="37">
                  <c:v>2939.9140407705017</c:v>
                </c:pt>
                <c:pt idx="38">
                  <c:v>1917.2191640240503</c:v>
                </c:pt>
                <c:pt idx="39">
                  <c:v>1007.7801574607478</c:v>
                </c:pt>
                <c:pt idx="40">
                  <c:v>1007.8034281015047</c:v>
                </c:pt>
                <c:pt idx="41">
                  <c:v>1007.8266987422628</c:v>
                </c:pt>
                <c:pt idx="42">
                  <c:v>1007.8499693830198</c:v>
                </c:pt>
                <c:pt idx="43">
                  <c:v>1007.873240023778</c:v>
                </c:pt>
                <c:pt idx="44">
                  <c:v>1936.5953513671589</c:v>
                </c:pt>
                <c:pt idx="45">
                  <c:v>2952.6829683035717</c:v>
                </c:pt>
                <c:pt idx="46">
                  <c:v>3976.4875776689778</c:v>
                </c:pt>
                <c:pt idx="47">
                  <c:v>4988.0183909311563</c:v>
                </c:pt>
                <c:pt idx="48">
                  <c:v>5027.9627155621902</c:v>
                </c:pt>
                <c:pt idx="49">
                  <c:v>4983.6536921908855</c:v>
                </c:pt>
                <c:pt idx="50">
                  <c:v>4911.8262320660424</c:v>
                </c:pt>
                <c:pt idx="51">
                  <c:v>4852.2945427211216</c:v>
                </c:pt>
                <c:pt idx="52">
                  <c:v>4873.3984999546492</c:v>
                </c:pt>
                <c:pt idx="53">
                  <c:v>4870.42141785476</c:v>
                </c:pt>
                <c:pt idx="54">
                  <c:v>4945.9300594556462</c:v>
                </c:pt>
                <c:pt idx="55">
                  <c:v>5010.3614281187911</c:v>
                </c:pt>
                <c:pt idx="56">
                  <c:v>5030.198795860706</c:v>
                </c:pt>
                <c:pt idx="57">
                  <c:v>5020.2746703889343</c:v>
                </c:pt>
                <c:pt idx="58">
                  <c:v>4811.7307543740135</c:v>
                </c:pt>
                <c:pt idx="59">
                  <c:v>4526.1735991707992</c:v>
                </c:pt>
                <c:pt idx="60">
                  <c:v>4319.2881311818483</c:v>
                </c:pt>
                <c:pt idx="61">
                  <c:v>3940.4575022379431</c:v>
                </c:pt>
                <c:pt idx="62">
                  <c:v>3701.5757683650686</c:v>
                </c:pt>
                <c:pt idx="63">
                  <c:v>3550.7759558456228</c:v>
                </c:pt>
                <c:pt idx="64">
                  <c:v>3544.2009723157239</c:v>
                </c:pt>
                <c:pt idx="65">
                  <c:v>3783.274924951495</c:v>
                </c:pt>
                <c:pt idx="66">
                  <c:v>4119.8350907852991</c:v>
                </c:pt>
                <c:pt idx="67">
                  <c:v>4480.9797832918939</c:v>
                </c:pt>
                <c:pt idx="68">
                  <c:v>4673.3010565021905</c:v>
                </c:pt>
                <c:pt idx="69">
                  <c:v>4871.0323520735874</c:v>
                </c:pt>
                <c:pt idx="70">
                  <c:v>4979.0295231113469</c:v>
                </c:pt>
                <c:pt idx="71">
                  <c:v>5047.1922040863847</c:v>
                </c:pt>
                <c:pt idx="72">
                  <c:v>5011.3238374175608</c:v>
                </c:pt>
                <c:pt idx="73">
                  <c:v>4968.2535876562451</c:v>
                </c:pt>
                <c:pt idx="74">
                  <c:v>4988.1757304801631</c:v>
                </c:pt>
                <c:pt idx="75">
                  <c:v>5023.3585476366961</c:v>
                </c:pt>
                <c:pt idx="76">
                  <c:v>5115.3694126475966</c:v>
                </c:pt>
                <c:pt idx="77">
                  <c:v>5186.2228329823365</c:v>
                </c:pt>
                <c:pt idx="78">
                  <c:v>5094.4385470066281</c:v>
                </c:pt>
                <c:pt idx="79">
                  <c:v>5059.4885577663517</c:v>
                </c:pt>
                <c:pt idx="80">
                  <c:v>5062.1229992557901</c:v>
                </c:pt>
                <c:pt idx="81">
                  <c:v>5047.7728767346616</c:v>
                </c:pt>
                <c:pt idx="82">
                  <c:v>5059.7370224769866</c:v>
                </c:pt>
                <c:pt idx="83">
                  <c:v>5009.7156682171135</c:v>
                </c:pt>
                <c:pt idx="84">
                  <c:v>4820.8183419373163</c:v>
                </c:pt>
                <c:pt idx="85">
                  <c:v>4607.9831877885117</c:v>
                </c:pt>
                <c:pt idx="86">
                  <c:v>4460.7324556748554</c:v>
                </c:pt>
                <c:pt idx="87">
                  <c:v>4318.627681123111</c:v>
                </c:pt>
                <c:pt idx="88">
                  <c:v>4318.7301235474197</c:v>
                </c:pt>
                <c:pt idx="89">
                  <c:v>4461.0519135470313</c:v>
                </c:pt>
                <c:pt idx="90">
                  <c:v>4631.6876856041827</c:v>
                </c:pt>
                <c:pt idx="91">
                  <c:v>4824.8095400967313</c:v>
                </c:pt>
                <c:pt idx="92">
                  <c:v>4996.9751383778939</c:v>
                </c:pt>
                <c:pt idx="93">
                  <c:v>5084.8327707780345</c:v>
                </c:pt>
                <c:pt idx="94">
                  <c:v>5120.2511490343677</c:v>
                </c:pt>
                <c:pt idx="95">
                  <c:v>5082.7081533978471</c:v>
                </c:pt>
                <c:pt idx="96">
                  <c:v>5033.2055656193697</c:v>
                </c:pt>
                <c:pt idx="97">
                  <c:v>5030.8096700282149</c:v>
                </c:pt>
                <c:pt idx="98">
                  <c:v>5054.1828996212807</c:v>
                </c:pt>
                <c:pt idx="99">
                  <c:v>5113.5875526240188</c:v>
                </c:pt>
                <c:pt idx="100">
                  <c:v>5164.9920829064904</c:v>
                </c:pt>
                <c:pt idx="101">
                  <c:v>5152.300635799138</c:v>
                </c:pt>
                <c:pt idx="102">
                  <c:v>5080.0005808532496</c:v>
                </c:pt>
                <c:pt idx="103">
                  <c:v>5071.3112789212764</c:v>
                </c:pt>
                <c:pt idx="104">
                  <c:v>5074.7473036636384</c:v>
                </c:pt>
                <c:pt idx="105">
                  <c:v>5031.7271243281029</c:v>
                </c:pt>
                <c:pt idx="106">
                  <c:v>4987.0389330245589</c:v>
                </c:pt>
                <c:pt idx="107">
                  <c:v>4822.1769128059741</c:v>
                </c:pt>
                <c:pt idx="108">
                  <c:v>4583.4342471772034</c:v>
                </c:pt>
                <c:pt idx="109">
                  <c:v>4397.8216320277243</c:v>
                </c:pt>
                <c:pt idx="110">
                  <c:v>4048.8955661075179</c:v>
                </c:pt>
                <c:pt idx="111">
                  <c:v>3770.9709788983846</c:v>
                </c:pt>
                <c:pt idx="112">
                  <c:v>3777.7474654235866</c:v>
                </c:pt>
                <c:pt idx="113">
                  <c:v>3791.9788506657751</c:v>
                </c:pt>
                <c:pt idx="114">
                  <c:v>4136.5425968133532</c:v>
                </c:pt>
                <c:pt idx="115">
                  <c:v>4498.0872128025994</c:v>
                </c:pt>
                <c:pt idx="116">
                  <c:v>4683.9416530553444</c:v>
                </c:pt>
                <c:pt idx="117">
                  <c:v>4871.4179739746078</c:v>
                </c:pt>
                <c:pt idx="118">
                  <c:v>4969.5022790194771</c:v>
                </c:pt>
                <c:pt idx="119">
                  <c:v>5060.1509450037174</c:v>
                </c:pt>
              </c:numCache>
            </c:numRef>
          </c:val>
          <c:smooth val="0"/>
          <c:extLst>
            <c:ext xmlns:c16="http://schemas.microsoft.com/office/drawing/2014/chart" uri="{C3380CC4-5D6E-409C-BE32-E72D297353CC}">
              <c16:uniqueId val="{00000000-26E4-47CB-A1D7-AFCBE824113F}"/>
            </c:ext>
          </c:extLst>
        </c:ser>
        <c:ser>
          <c:idx val="2"/>
          <c:order val="2"/>
          <c:tx>
            <c:strRef>
              <c:f>Sheet2!$S$2</c:f>
              <c:strCache>
                <c:ptCount val="1"/>
                <c:pt idx="0">
                  <c:v>Previous Crypto Forecast</c:v>
                </c:pt>
              </c:strCache>
            </c:strRef>
          </c:tx>
          <c:spPr>
            <a:ln w="28575" cap="rnd">
              <a:solidFill>
                <a:schemeClr val="accent3"/>
              </a:solidFill>
              <a:round/>
            </a:ln>
            <a:effectLst/>
          </c:spPr>
          <c:marker>
            <c:symbol val="none"/>
          </c:marker>
          <c:cat>
            <c:numRef>
              <c:f>Sheet2!$P$3:$P$122</c:f>
              <c:numCache>
                <c:formatCode>General</c:formatCode>
                <c:ptCount val="120"/>
                <c:pt idx="0">
                  <c:v>3</c:v>
                </c:pt>
                <c:pt idx="1">
                  <c:v>3</c:v>
                </c:pt>
                <c:pt idx="2">
                  <c:v>3</c:v>
                </c:pt>
                <c:pt idx="3">
                  <c:v>3</c:v>
                </c:pt>
                <c:pt idx="4">
                  <c:v>3</c:v>
                </c:pt>
                <c:pt idx="5">
                  <c:v>3</c:v>
                </c:pt>
                <c:pt idx="6">
                  <c:v>3</c:v>
                </c:pt>
                <c:pt idx="7">
                  <c:v>3</c:v>
                </c:pt>
                <c:pt idx="8">
                  <c:v>3</c:v>
                </c:pt>
                <c:pt idx="9">
                  <c:v>3</c:v>
                </c:pt>
                <c:pt idx="10">
                  <c:v>3</c:v>
                </c:pt>
                <c:pt idx="11">
                  <c:v>3</c:v>
                </c:pt>
                <c:pt idx="12">
                  <c:v>3</c:v>
                </c:pt>
                <c:pt idx="13">
                  <c:v>3</c:v>
                </c:pt>
                <c:pt idx="14">
                  <c:v>3</c:v>
                </c:pt>
                <c:pt idx="15">
                  <c:v>3</c:v>
                </c:pt>
                <c:pt idx="16">
                  <c:v>3</c:v>
                </c:pt>
                <c:pt idx="17">
                  <c:v>3</c:v>
                </c:pt>
                <c:pt idx="18">
                  <c:v>3</c:v>
                </c:pt>
                <c:pt idx="19">
                  <c:v>3</c:v>
                </c:pt>
                <c:pt idx="20">
                  <c:v>3</c:v>
                </c:pt>
                <c:pt idx="21">
                  <c:v>3</c:v>
                </c:pt>
                <c:pt idx="22">
                  <c:v>3</c:v>
                </c:pt>
                <c:pt idx="23">
                  <c:v>3</c:v>
                </c:pt>
                <c:pt idx="24">
                  <c:v>4</c:v>
                </c:pt>
                <c:pt idx="25">
                  <c:v>4</c:v>
                </c:pt>
                <c:pt idx="26">
                  <c:v>4</c:v>
                </c:pt>
                <c:pt idx="27">
                  <c:v>4</c:v>
                </c:pt>
                <c:pt idx="28">
                  <c:v>4</c:v>
                </c:pt>
                <c:pt idx="29">
                  <c:v>4</c:v>
                </c:pt>
                <c:pt idx="30">
                  <c:v>4</c:v>
                </c:pt>
                <c:pt idx="31">
                  <c:v>4</c:v>
                </c:pt>
                <c:pt idx="32">
                  <c:v>4</c:v>
                </c:pt>
                <c:pt idx="33">
                  <c:v>4</c:v>
                </c:pt>
                <c:pt idx="34">
                  <c:v>4</c:v>
                </c:pt>
                <c:pt idx="35">
                  <c:v>4</c:v>
                </c:pt>
                <c:pt idx="36">
                  <c:v>4</c:v>
                </c:pt>
                <c:pt idx="37">
                  <c:v>4</c:v>
                </c:pt>
                <c:pt idx="38">
                  <c:v>4</c:v>
                </c:pt>
                <c:pt idx="39">
                  <c:v>4</c:v>
                </c:pt>
                <c:pt idx="40">
                  <c:v>4</c:v>
                </c:pt>
                <c:pt idx="41">
                  <c:v>4</c:v>
                </c:pt>
                <c:pt idx="42">
                  <c:v>4</c:v>
                </c:pt>
                <c:pt idx="43">
                  <c:v>4</c:v>
                </c:pt>
                <c:pt idx="44">
                  <c:v>4</c:v>
                </c:pt>
                <c:pt idx="45">
                  <c:v>4</c:v>
                </c:pt>
                <c:pt idx="46">
                  <c:v>4</c:v>
                </c:pt>
                <c:pt idx="47">
                  <c:v>4</c:v>
                </c:pt>
                <c:pt idx="48">
                  <c:v>5</c:v>
                </c:pt>
                <c:pt idx="49">
                  <c:v>5</c:v>
                </c:pt>
                <c:pt idx="50">
                  <c:v>5</c:v>
                </c:pt>
                <c:pt idx="51">
                  <c:v>5</c:v>
                </c:pt>
                <c:pt idx="52">
                  <c:v>5</c:v>
                </c:pt>
                <c:pt idx="53">
                  <c:v>5</c:v>
                </c:pt>
                <c:pt idx="54">
                  <c:v>5</c:v>
                </c:pt>
                <c:pt idx="55">
                  <c:v>5</c:v>
                </c:pt>
                <c:pt idx="56">
                  <c:v>5</c:v>
                </c:pt>
                <c:pt idx="57">
                  <c:v>5</c:v>
                </c:pt>
                <c:pt idx="58">
                  <c:v>5</c:v>
                </c:pt>
                <c:pt idx="59">
                  <c:v>5</c:v>
                </c:pt>
                <c:pt idx="60">
                  <c:v>5</c:v>
                </c:pt>
                <c:pt idx="61">
                  <c:v>5</c:v>
                </c:pt>
                <c:pt idx="62">
                  <c:v>5</c:v>
                </c:pt>
                <c:pt idx="63">
                  <c:v>5</c:v>
                </c:pt>
                <c:pt idx="64">
                  <c:v>5</c:v>
                </c:pt>
                <c:pt idx="65">
                  <c:v>5</c:v>
                </c:pt>
                <c:pt idx="66">
                  <c:v>5</c:v>
                </c:pt>
                <c:pt idx="67">
                  <c:v>5</c:v>
                </c:pt>
                <c:pt idx="68">
                  <c:v>5</c:v>
                </c:pt>
                <c:pt idx="69">
                  <c:v>5</c:v>
                </c:pt>
                <c:pt idx="70">
                  <c:v>5</c:v>
                </c:pt>
                <c:pt idx="71">
                  <c:v>5</c:v>
                </c:pt>
                <c:pt idx="72">
                  <c:v>6</c:v>
                </c:pt>
                <c:pt idx="73">
                  <c:v>6</c:v>
                </c:pt>
                <c:pt idx="74">
                  <c:v>6</c:v>
                </c:pt>
                <c:pt idx="75">
                  <c:v>6</c:v>
                </c:pt>
                <c:pt idx="76">
                  <c:v>6</c:v>
                </c:pt>
                <c:pt idx="77">
                  <c:v>6</c:v>
                </c:pt>
                <c:pt idx="78">
                  <c:v>6</c:v>
                </c:pt>
                <c:pt idx="79">
                  <c:v>6</c:v>
                </c:pt>
                <c:pt idx="80">
                  <c:v>6</c:v>
                </c:pt>
                <c:pt idx="81">
                  <c:v>6</c:v>
                </c:pt>
                <c:pt idx="82">
                  <c:v>6</c:v>
                </c:pt>
                <c:pt idx="83">
                  <c:v>6</c:v>
                </c:pt>
                <c:pt idx="84">
                  <c:v>6</c:v>
                </c:pt>
                <c:pt idx="85">
                  <c:v>6</c:v>
                </c:pt>
                <c:pt idx="86">
                  <c:v>6</c:v>
                </c:pt>
                <c:pt idx="87">
                  <c:v>6</c:v>
                </c:pt>
                <c:pt idx="88">
                  <c:v>6</c:v>
                </c:pt>
                <c:pt idx="89">
                  <c:v>6</c:v>
                </c:pt>
                <c:pt idx="90">
                  <c:v>6</c:v>
                </c:pt>
                <c:pt idx="91">
                  <c:v>6</c:v>
                </c:pt>
                <c:pt idx="92">
                  <c:v>6</c:v>
                </c:pt>
                <c:pt idx="93">
                  <c:v>6</c:v>
                </c:pt>
                <c:pt idx="94">
                  <c:v>6</c:v>
                </c:pt>
                <c:pt idx="95">
                  <c:v>6</c:v>
                </c:pt>
                <c:pt idx="96">
                  <c:v>7</c:v>
                </c:pt>
                <c:pt idx="97">
                  <c:v>7</c:v>
                </c:pt>
                <c:pt idx="98">
                  <c:v>7</c:v>
                </c:pt>
                <c:pt idx="99">
                  <c:v>7</c:v>
                </c:pt>
                <c:pt idx="100">
                  <c:v>7</c:v>
                </c:pt>
                <c:pt idx="101">
                  <c:v>7</c:v>
                </c:pt>
                <c:pt idx="102">
                  <c:v>7</c:v>
                </c:pt>
                <c:pt idx="103">
                  <c:v>7</c:v>
                </c:pt>
                <c:pt idx="104">
                  <c:v>7</c:v>
                </c:pt>
                <c:pt idx="105">
                  <c:v>7</c:v>
                </c:pt>
                <c:pt idx="106">
                  <c:v>7</c:v>
                </c:pt>
                <c:pt idx="107">
                  <c:v>7</c:v>
                </c:pt>
                <c:pt idx="108">
                  <c:v>7</c:v>
                </c:pt>
                <c:pt idx="109">
                  <c:v>7</c:v>
                </c:pt>
                <c:pt idx="110">
                  <c:v>7</c:v>
                </c:pt>
                <c:pt idx="111">
                  <c:v>7</c:v>
                </c:pt>
                <c:pt idx="112">
                  <c:v>7</c:v>
                </c:pt>
                <c:pt idx="113">
                  <c:v>7</c:v>
                </c:pt>
                <c:pt idx="114">
                  <c:v>7</c:v>
                </c:pt>
                <c:pt idx="115">
                  <c:v>7</c:v>
                </c:pt>
                <c:pt idx="116">
                  <c:v>7</c:v>
                </c:pt>
                <c:pt idx="117">
                  <c:v>7</c:v>
                </c:pt>
                <c:pt idx="118">
                  <c:v>7</c:v>
                </c:pt>
                <c:pt idx="119">
                  <c:v>7</c:v>
                </c:pt>
              </c:numCache>
            </c:numRef>
          </c:cat>
          <c:val>
            <c:numRef>
              <c:f>Sheet2!$S$3:$S$122</c:f>
              <c:numCache>
                <c:formatCode>General</c:formatCode>
                <c:ptCount val="120"/>
                <c:pt idx="0">
                  <c:v>4630.9799445647895</c:v>
                </c:pt>
                <c:pt idx="1">
                  <c:v>4639.9420297655997</c:v>
                </c:pt>
                <c:pt idx="2">
                  <c:v>4635.6927399269998</c:v>
                </c:pt>
                <c:pt idx="3">
                  <c:v>4631.8754365614004</c:v>
                </c:pt>
                <c:pt idx="4">
                  <c:v>4616.3175326213895</c:v>
                </c:pt>
                <c:pt idx="5">
                  <c:v>4630.6189867506</c:v>
                </c:pt>
                <c:pt idx="6">
                  <c:v>4635.0832749228002</c:v>
                </c:pt>
                <c:pt idx="7">
                  <c:v>4651.3274760503991</c:v>
                </c:pt>
                <c:pt idx="8">
                  <c:v>4648.7600534201993</c:v>
                </c:pt>
                <c:pt idx="9">
                  <c:v>4675.3734643265798</c:v>
                </c:pt>
                <c:pt idx="10">
                  <c:v>4692.8100658337889</c:v>
                </c:pt>
                <c:pt idx="11">
                  <c:v>4727.9943823428002</c:v>
                </c:pt>
                <c:pt idx="12">
                  <c:v>4703.5920010176014</c:v>
                </c:pt>
                <c:pt idx="13">
                  <c:v>3293.5158920126401</c:v>
                </c:pt>
                <c:pt idx="14">
                  <c:v>2321.7644918274</c:v>
                </c:pt>
                <c:pt idx="15">
                  <c:v>2298.4768744181988</c:v>
                </c:pt>
                <c:pt idx="16">
                  <c:v>2322.4525154465991</c:v>
                </c:pt>
                <c:pt idx="17">
                  <c:v>691.15846409495907</c:v>
                </c:pt>
                <c:pt idx="18">
                  <c:v>693.36497622366005</c:v>
                </c:pt>
                <c:pt idx="19">
                  <c:v>695.65491305585988</c:v>
                </c:pt>
                <c:pt idx="20">
                  <c:v>696.33843266411986</c:v>
                </c:pt>
                <c:pt idx="21">
                  <c:v>2320.8983256519</c:v>
                </c:pt>
                <c:pt idx="22">
                  <c:v>3713.8584638817601</c:v>
                </c:pt>
                <c:pt idx="23">
                  <c:v>4664.9204492873996</c:v>
                </c:pt>
                <c:pt idx="24">
                  <c:v>4630.9799445647895</c:v>
                </c:pt>
                <c:pt idx="25">
                  <c:v>4639.9420297655997</c:v>
                </c:pt>
                <c:pt idx="26">
                  <c:v>4635.6927399269998</c:v>
                </c:pt>
                <c:pt idx="27">
                  <c:v>4631.8754365614004</c:v>
                </c:pt>
                <c:pt idx="28">
                  <c:v>4616.3175326213895</c:v>
                </c:pt>
                <c:pt idx="29">
                  <c:v>4630.6189867506</c:v>
                </c:pt>
                <c:pt idx="30">
                  <c:v>4635.0832749228002</c:v>
                </c:pt>
                <c:pt idx="31">
                  <c:v>4651.3274760503991</c:v>
                </c:pt>
                <c:pt idx="32">
                  <c:v>4648.7600534201993</c:v>
                </c:pt>
                <c:pt idx="33">
                  <c:v>4675.3734643265798</c:v>
                </c:pt>
                <c:pt idx="34">
                  <c:v>4692.8100658337889</c:v>
                </c:pt>
                <c:pt idx="35">
                  <c:v>4727.9943823428002</c:v>
                </c:pt>
                <c:pt idx="36">
                  <c:v>4703.5920010176014</c:v>
                </c:pt>
                <c:pt idx="37">
                  <c:v>3293.5158920126401</c:v>
                </c:pt>
                <c:pt idx="38">
                  <c:v>2321.7644918274</c:v>
                </c:pt>
                <c:pt idx="39">
                  <c:v>2298.4768744181988</c:v>
                </c:pt>
                <c:pt idx="40">
                  <c:v>2322.4525154465991</c:v>
                </c:pt>
                <c:pt idx="41">
                  <c:v>691.15846409495907</c:v>
                </c:pt>
                <c:pt idx="42">
                  <c:v>693.36497622366005</c:v>
                </c:pt>
                <c:pt idx="43">
                  <c:v>695.65491305585988</c:v>
                </c:pt>
                <c:pt idx="44">
                  <c:v>696.33843266411986</c:v>
                </c:pt>
                <c:pt idx="45">
                  <c:v>2320.8983256519</c:v>
                </c:pt>
                <c:pt idx="46">
                  <c:v>3713.8584638817601</c:v>
                </c:pt>
                <c:pt idx="47">
                  <c:v>4664.9204492873996</c:v>
                </c:pt>
                <c:pt idx="48">
                  <c:v>4630.9799445647895</c:v>
                </c:pt>
                <c:pt idx="49">
                  <c:v>4639.9420297655997</c:v>
                </c:pt>
                <c:pt idx="50">
                  <c:v>4635.6927399269998</c:v>
                </c:pt>
                <c:pt idx="51">
                  <c:v>4631.8754365614004</c:v>
                </c:pt>
                <c:pt idx="52">
                  <c:v>4616.3175326213895</c:v>
                </c:pt>
                <c:pt idx="53">
                  <c:v>4630.6189867506</c:v>
                </c:pt>
                <c:pt idx="54">
                  <c:v>4635.0832749228002</c:v>
                </c:pt>
                <c:pt idx="55">
                  <c:v>4651.3274760503991</c:v>
                </c:pt>
                <c:pt idx="56">
                  <c:v>4648.7600534201993</c:v>
                </c:pt>
                <c:pt idx="57">
                  <c:v>4675.3734643265798</c:v>
                </c:pt>
                <c:pt idx="58">
                  <c:v>4692.8100658337889</c:v>
                </c:pt>
                <c:pt idx="59">
                  <c:v>4727.9943823428002</c:v>
                </c:pt>
                <c:pt idx="60">
                  <c:v>4703.5920010176014</c:v>
                </c:pt>
                <c:pt idx="61">
                  <c:v>3293.5158920126401</c:v>
                </c:pt>
                <c:pt idx="62">
                  <c:v>2321.7644918274</c:v>
                </c:pt>
                <c:pt idx="63">
                  <c:v>2298.4768744181988</c:v>
                </c:pt>
                <c:pt idx="64">
                  <c:v>2322.4525154465991</c:v>
                </c:pt>
                <c:pt idx="65">
                  <c:v>691.15846409495907</c:v>
                </c:pt>
                <c:pt idx="66">
                  <c:v>693.36497622366005</c:v>
                </c:pt>
                <c:pt idx="67">
                  <c:v>695.65491305585988</c:v>
                </c:pt>
                <c:pt idx="68">
                  <c:v>696.33843266411986</c:v>
                </c:pt>
                <c:pt idx="69">
                  <c:v>2320.8983256519</c:v>
                </c:pt>
                <c:pt idx="70">
                  <c:v>3713.8584638817601</c:v>
                </c:pt>
                <c:pt idx="71">
                  <c:v>4664.9204492873996</c:v>
                </c:pt>
                <c:pt idx="72">
                  <c:v>4630.9799445647895</c:v>
                </c:pt>
                <c:pt idx="73">
                  <c:v>4639.9420297655997</c:v>
                </c:pt>
                <c:pt idx="74">
                  <c:v>4635.6927399269998</c:v>
                </c:pt>
                <c:pt idx="75">
                  <c:v>4631.8754365614004</c:v>
                </c:pt>
                <c:pt idx="76">
                  <c:v>4616.3175326213895</c:v>
                </c:pt>
                <c:pt idx="77">
                  <c:v>4630.6189867506</c:v>
                </c:pt>
                <c:pt idx="78">
                  <c:v>4635.0832749228002</c:v>
                </c:pt>
                <c:pt idx="79">
                  <c:v>4651.3274760503991</c:v>
                </c:pt>
                <c:pt idx="80">
                  <c:v>4648.7600534201993</c:v>
                </c:pt>
                <c:pt idx="81">
                  <c:v>4675.3734643265798</c:v>
                </c:pt>
                <c:pt idx="82">
                  <c:v>4692.8100658337889</c:v>
                </c:pt>
                <c:pt idx="83">
                  <c:v>4727.9943823428002</c:v>
                </c:pt>
                <c:pt idx="84">
                  <c:v>4703.5920010176014</c:v>
                </c:pt>
                <c:pt idx="85">
                  <c:v>3293.5158920126401</c:v>
                </c:pt>
                <c:pt idx="86">
                  <c:v>2321.7644918274</c:v>
                </c:pt>
                <c:pt idx="87">
                  <c:v>2298.4768744181988</c:v>
                </c:pt>
                <c:pt idx="88">
                  <c:v>2322.4525154465991</c:v>
                </c:pt>
                <c:pt idx="89">
                  <c:v>691.15846409495907</c:v>
                </c:pt>
                <c:pt idx="90">
                  <c:v>693.36497622366005</c:v>
                </c:pt>
                <c:pt idx="91">
                  <c:v>695.65491305585988</c:v>
                </c:pt>
                <c:pt idx="92">
                  <c:v>696.33843266411986</c:v>
                </c:pt>
                <c:pt idx="93">
                  <c:v>2320.8983256519</c:v>
                </c:pt>
                <c:pt idx="94">
                  <c:v>3713.8584638817601</c:v>
                </c:pt>
                <c:pt idx="95">
                  <c:v>4664.9204492873996</c:v>
                </c:pt>
                <c:pt idx="96">
                  <c:v>4630.9799445647895</c:v>
                </c:pt>
                <c:pt idx="97">
                  <c:v>4639.9420297655997</c:v>
                </c:pt>
                <c:pt idx="98">
                  <c:v>4635.6927399269998</c:v>
                </c:pt>
                <c:pt idx="99">
                  <c:v>4631.8754365614004</c:v>
                </c:pt>
                <c:pt idx="100">
                  <c:v>4616.3175326213895</c:v>
                </c:pt>
                <c:pt idx="101">
                  <c:v>4630.6189867506</c:v>
                </c:pt>
                <c:pt idx="102">
                  <c:v>4635.0832749228002</c:v>
                </c:pt>
                <c:pt idx="103">
                  <c:v>4651.3274760503991</c:v>
                </c:pt>
                <c:pt idx="104">
                  <c:v>4648.7600534201993</c:v>
                </c:pt>
                <c:pt idx="105">
                  <c:v>4675.3734643265798</c:v>
                </c:pt>
                <c:pt idx="106">
                  <c:v>4692.8100658337889</c:v>
                </c:pt>
                <c:pt idx="107">
                  <c:v>4727.9943823428002</c:v>
                </c:pt>
                <c:pt idx="108">
                  <c:v>4703.5920010176014</c:v>
                </c:pt>
                <c:pt idx="109">
                  <c:v>3293.5158920126401</c:v>
                </c:pt>
                <c:pt idx="110">
                  <c:v>2321.7644918274</c:v>
                </c:pt>
                <c:pt idx="111">
                  <c:v>2298.4768744181988</c:v>
                </c:pt>
                <c:pt idx="112">
                  <c:v>2322.4525154465991</c:v>
                </c:pt>
                <c:pt idx="113">
                  <c:v>691.15846409495907</c:v>
                </c:pt>
                <c:pt idx="114">
                  <c:v>693.36497622366005</c:v>
                </c:pt>
                <c:pt idx="115">
                  <c:v>695.65491305585988</c:v>
                </c:pt>
                <c:pt idx="116">
                  <c:v>696.33843266411986</c:v>
                </c:pt>
                <c:pt idx="117">
                  <c:v>2320.8983256519</c:v>
                </c:pt>
                <c:pt idx="118">
                  <c:v>3713.8584638817601</c:v>
                </c:pt>
                <c:pt idx="119">
                  <c:v>4664.9204492873996</c:v>
                </c:pt>
              </c:numCache>
            </c:numRef>
          </c:val>
          <c:smooth val="0"/>
          <c:extLst>
            <c:ext xmlns:c16="http://schemas.microsoft.com/office/drawing/2014/chart" uri="{C3380CC4-5D6E-409C-BE32-E72D297353CC}">
              <c16:uniqueId val="{00000001-26E4-47CB-A1D7-AFCBE824113F}"/>
            </c:ext>
          </c:extLst>
        </c:ser>
        <c:dLbls>
          <c:showLegendKey val="0"/>
          <c:showVal val="0"/>
          <c:showCatName val="0"/>
          <c:showSerName val="0"/>
          <c:showPercent val="0"/>
          <c:showBubbleSize val="0"/>
        </c:dLbls>
        <c:smooth val="0"/>
        <c:axId val="141005631"/>
        <c:axId val="140986431"/>
        <c:extLst>
          <c:ext xmlns:c15="http://schemas.microsoft.com/office/drawing/2012/chart" uri="{02D57815-91ED-43cb-92C2-25804820EDAC}">
            <c15:filteredLineSeries>
              <c15:ser>
                <c:idx val="0"/>
                <c:order val="0"/>
                <c:tx>
                  <c:strRef>
                    <c:extLst>
                      <c:ext uri="{02D57815-91ED-43cb-92C2-25804820EDAC}">
                        <c15:formulaRef>
                          <c15:sqref>Sheet2!$P$2</c15:sqref>
                        </c15:formulaRef>
                      </c:ext>
                    </c:extLst>
                    <c:strCache>
                      <c:ptCount val="1"/>
                      <c:pt idx="0">
                        <c:v>Day</c:v>
                      </c:pt>
                    </c:strCache>
                  </c:strRef>
                </c:tx>
                <c:spPr>
                  <a:ln w="28575" cap="rnd">
                    <a:solidFill>
                      <a:schemeClr val="accent1"/>
                    </a:solidFill>
                    <a:round/>
                  </a:ln>
                  <a:effectLst/>
                </c:spPr>
                <c:marker>
                  <c:symbol val="none"/>
                </c:marker>
                <c:cat>
                  <c:numRef>
                    <c:extLst>
                      <c:ext uri="{02D57815-91ED-43cb-92C2-25804820EDAC}">
                        <c15:formulaRef>
                          <c15:sqref>Sheet2!$P$3:$P$122</c15:sqref>
                        </c15:formulaRef>
                      </c:ext>
                    </c:extLst>
                    <c:numCache>
                      <c:formatCode>General</c:formatCode>
                      <c:ptCount val="120"/>
                      <c:pt idx="0">
                        <c:v>3</c:v>
                      </c:pt>
                      <c:pt idx="1">
                        <c:v>3</c:v>
                      </c:pt>
                      <c:pt idx="2">
                        <c:v>3</c:v>
                      </c:pt>
                      <c:pt idx="3">
                        <c:v>3</c:v>
                      </c:pt>
                      <c:pt idx="4">
                        <c:v>3</c:v>
                      </c:pt>
                      <c:pt idx="5">
                        <c:v>3</c:v>
                      </c:pt>
                      <c:pt idx="6">
                        <c:v>3</c:v>
                      </c:pt>
                      <c:pt idx="7">
                        <c:v>3</c:v>
                      </c:pt>
                      <c:pt idx="8">
                        <c:v>3</c:v>
                      </c:pt>
                      <c:pt idx="9">
                        <c:v>3</c:v>
                      </c:pt>
                      <c:pt idx="10">
                        <c:v>3</c:v>
                      </c:pt>
                      <c:pt idx="11">
                        <c:v>3</c:v>
                      </c:pt>
                      <c:pt idx="12">
                        <c:v>3</c:v>
                      </c:pt>
                      <c:pt idx="13">
                        <c:v>3</c:v>
                      </c:pt>
                      <c:pt idx="14">
                        <c:v>3</c:v>
                      </c:pt>
                      <c:pt idx="15">
                        <c:v>3</c:v>
                      </c:pt>
                      <c:pt idx="16">
                        <c:v>3</c:v>
                      </c:pt>
                      <c:pt idx="17">
                        <c:v>3</c:v>
                      </c:pt>
                      <c:pt idx="18">
                        <c:v>3</c:v>
                      </c:pt>
                      <c:pt idx="19">
                        <c:v>3</c:v>
                      </c:pt>
                      <c:pt idx="20">
                        <c:v>3</c:v>
                      </c:pt>
                      <c:pt idx="21">
                        <c:v>3</c:v>
                      </c:pt>
                      <c:pt idx="22">
                        <c:v>3</c:v>
                      </c:pt>
                      <c:pt idx="23">
                        <c:v>3</c:v>
                      </c:pt>
                      <c:pt idx="24">
                        <c:v>4</c:v>
                      </c:pt>
                      <c:pt idx="25">
                        <c:v>4</c:v>
                      </c:pt>
                      <c:pt idx="26">
                        <c:v>4</c:v>
                      </c:pt>
                      <c:pt idx="27">
                        <c:v>4</c:v>
                      </c:pt>
                      <c:pt idx="28">
                        <c:v>4</c:v>
                      </c:pt>
                      <c:pt idx="29">
                        <c:v>4</c:v>
                      </c:pt>
                      <c:pt idx="30">
                        <c:v>4</c:v>
                      </c:pt>
                      <c:pt idx="31">
                        <c:v>4</c:v>
                      </c:pt>
                      <c:pt idx="32">
                        <c:v>4</c:v>
                      </c:pt>
                      <c:pt idx="33">
                        <c:v>4</c:v>
                      </c:pt>
                      <c:pt idx="34">
                        <c:v>4</c:v>
                      </c:pt>
                      <c:pt idx="35">
                        <c:v>4</c:v>
                      </c:pt>
                      <c:pt idx="36">
                        <c:v>4</c:v>
                      </c:pt>
                      <c:pt idx="37">
                        <c:v>4</c:v>
                      </c:pt>
                      <c:pt idx="38">
                        <c:v>4</c:v>
                      </c:pt>
                      <c:pt idx="39">
                        <c:v>4</c:v>
                      </c:pt>
                      <c:pt idx="40">
                        <c:v>4</c:v>
                      </c:pt>
                      <c:pt idx="41">
                        <c:v>4</c:v>
                      </c:pt>
                      <c:pt idx="42">
                        <c:v>4</c:v>
                      </c:pt>
                      <c:pt idx="43">
                        <c:v>4</c:v>
                      </c:pt>
                      <c:pt idx="44">
                        <c:v>4</c:v>
                      </c:pt>
                      <c:pt idx="45">
                        <c:v>4</c:v>
                      </c:pt>
                      <c:pt idx="46">
                        <c:v>4</c:v>
                      </c:pt>
                      <c:pt idx="47">
                        <c:v>4</c:v>
                      </c:pt>
                      <c:pt idx="48">
                        <c:v>5</c:v>
                      </c:pt>
                      <c:pt idx="49">
                        <c:v>5</c:v>
                      </c:pt>
                      <c:pt idx="50">
                        <c:v>5</c:v>
                      </c:pt>
                      <c:pt idx="51">
                        <c:v>5</c:v>
                      </c:pt>
                      <c:pt idx="52">
                        <c:v>5</c:v>
                      </c:pt>
                      <c:pt idx="53">
                        <c:v>5</c:v>
                      </c:pt>
                      <c:pt idx="54">
                        <c:v>5</c:v>
                      </c:pt>
                      <c:pt idx="55">
                        <c:v>5</c:v>
                      </c:pt>
                      <c:pt idx="56">
                        <c:v>5</c:v>
                      </c:pt>
                      <c:pt idx="57">
                        <c:v>5</c:v>
                      </c:pt>
                      <c:pt idx="58">
                        <c:v>5</c:v>
                      </c:pt>
                      <c:pt idx="59">
                        <c:v>5</c:v>
                      </c:pt>
                      <c:pt idx="60">
                        <c:v>5</c:v>
                      </c:pt>
                      <c:pt idx="61">
                        <c:v>5</c:v>
                      </c:pt>
                      <c:pt idx="62">
                        <c:v>5</c:v>
                      </c:pt>
                      <c:pt idx="63">
                        <c:v>5</c:v>
                      </c:pt>
                      <c:pt idx="64">
                        <c:v>5</c:v>
                      </c:pt>
                      <c:pt idx="65">
                        <c:v>5</c:v>
                      </c:pt>
                      <c:pt idx="66">
                        <c:v>5</c:v>
                      </c:pt>
                      <c:pt idx="67">
                        <c:v>5</c:v>
                      </c:pt>
                      <c:pt idx="68">
                        <c:v>5</c:v>
                      </c:pt>
                      <c:pt idx="69">
                        <c:v>5</c:v>
                      </c:pt>
                      <c:pt idx="70">
                        <c:v>5</c:v>
                      </c:pt>
                      <c:pt idx="71">
                        <c:v>5</c:v>
                      </c:pt>
                      <c:pt idx="72">
                        <c:v>6</c:v>
                      </c:pt>
                      <c:pt idx="73">
                        <c:v>6</c:v>
                      </c:pt>
                      <c:pt idx="74">
                        <c:v>6</c:v>
                      </c:pt>
                      <c:pt idx="75">
                        <c:v>6</c:v>
                      </c:pt>
                      <c:pt idx="76">
                        <c:v>6</c:v>
                      </c:pt>
                      <c:pt idx="77">
                        <c:v>6</c:v>
                      </c:pt>
                      <c:pt idx="78">
                        <c:v>6</c:v>
                      </c:pt>
                      <c:pt idx="79">
                        <c:v>6</c:v>
                      </c:pt>
                      <c:pt idx="80">
                        <c:v>6</c:v>
                      </c:pt>
                      <c:pt idx="81">
                        <c:v>6</c:v>
                      </c:pt>
                      <c:pt idx="82">
                        <c:v>6</c:v>
                      </c:pt>
                      <c:pt idx="83">
                        <c:v>6</c:v>
                      </c:pt>
                      <c:pt idx="84">
                        <c:v>6</c:v>
                      </c:pt>
                      <c:pt idx="85">
                        <c:v>6</c:v>
                      </c:pt>
                      <c:pt idx="86">
                        <c:v>6</c:v>
                      </c:pt>
                      <c:pt idx="87">
                        <c:v>6</c:v>
                      </c:pt>
                      <c:pt idx="88">
                        <c:v>6</c:v>
                      </c:pt>
                      <c:pt idx="89">
                        <c:v>6</c:v>
                      </c:pt>
                      <c:pt idx="90">
                        <c:v>6</c:v>
                      </c:pt>
                      <c:pt idx="91">
                        <c:v>6</c:v>
                      </c:pt>
                      <c:pt idx="92">
                        <c:v>6</c:v>
                      </c:pt>
                      <c:pt idx="93">
                        <c:v>6</c:v>
                      </c:pt>
                      <c:pt idx="94">
                        <c:v>6</c:v>
                      </c:pt>
                      <c:pt idx="95">
                        <c:v>6</c:v>
                      </c:pt>
                      <c:pt idx="96">
                        <c:v>7</c:v>
                      </c:pt>
                      <c:pt idx="97">
                        <c:v>7</c:v>
                      </c:pt>
                      <c:pt idx="98">
                        <c:v>7</c:v>
                      </c:pt>
                      <c:pt idx="99">
                        <c:v>7</c:v>
                      </c:pt>
                      <c:pt idx="100">
                        <c:v>7</c:v>
                      </c:pt>
                      <c:pt idx="101">
                        <c:v>7</c:v>
                      </c:pt>
                      <c:pt idx="102">
                        <c:v>7</c:v>
                      </c:pt>
                      <c:pt idx="103">
                        <c:v>7</c:v>
                      </c:pt>
                      <c:pt idx="104">
                        <c:v>7</c:v>
                      </c:pt>
                      <c:pt idx="105">
                        <c:v>7</c:v>
                      </c:pt>
                      <c:pt idx="106">
                        <c:v>7</c:v>
                      </c:pt>
                      <c:pt idx="107">
                        <c:v>7</c:v>
                      </c:pt>
                      <c:pt idx="108">
                        <c:v>7</c:v>
                      </c:pt>
                      <c:pt idx="109">
                        <c:v>7</c:v>
                      </c:pt>
                      <c:pt idx="110">
                        <c:v>7</c:v>
                      </c:pt>
                      <c:pt idx="111">
                        <c:v>7</c:v>
                      </c:pt>
                      <c:pt idx="112">
                        <c:v>7</c:v>
                      </c:pt>
                      <c:pt idx="113">
                        <c:v>7</c:v>
                      </c:pt>
                      <c:pt idx="114">
                        <c:v>7</c:v>
                      </c:pt>
                      <c:pt idx="115">
                        <c:v>7</c:v>
                      </c:pt>
                      <c:pt idx="116">
                        <c:v>7</c:v>
                      </c:pt>
                      <c:pt idx="117">
                        <c:v>7</c:v>
                      </c:pt>
                      <c:pt idx="118">
                        <c:v>7</c:v>
                      </c:pt>
                      <c:pt idx="119">
                        <c:v>7</c:v>
                      </c:pt>
                    </c:numCache>
                  </c:numRef>
                </c:cat>
                <c:val>
                  <c:numRef>
                    <c:extLst>
                      <c:ext uri="{02D57815-91ED-43cb-92C2-25804820EDAC}">
                        <c15:formulaRef>
                          <c15:sqref>Sheet2!$P$3:$P$122</c15:sqref>
                        </c15:formulaRef>
                      </c:ext>
                    </c:extLst>
                    <c:numCache>
                      <c:formatCode>General</c:formatCode>
                      <c:ptCount val="120"/>
                      <c:pt idx="0">
                        <c:v>3</c:v>
                      </c:pt>
                      <c:pt idx="1">
                        <c:v>3</c:v>
                      </c:pt>
                      <c:pt idx="2">
                        <c:v>3</c:v>
                      </c:pt>
                      <c:pt idx="3">
                        <c:v>3</c:v>
                      </c:pt>
                      <c:pt idx="4">
                        <c:v>3</c:v>
                      </c:pt>
                      <c:pt idx="5">
                        <c:v>3</c:v>
                      </c:pt>
                      <c:pt idx="6">
                        <c:v>3</c:v>
                      </c:pt>
                      <c:pt idx="7">
                        <c:v>3</c:v>
                      </c:pt>
                      <c:pt idx="8">
                        <c:v>3</c:v>
                      </c:pt>
                      <c:pt idx="9">
                        <c:v>3</c:v>
                      </c:pt>
                      <c:pt idx="10">
                        <c:v>3</c:v>
                      </c:pt>
                      <c:pt idx="11">
                        <c:v>3</c:v>
                      </c:pt>
                      <c:pt idx="12">
                        <c:v>3</c:v>
                      </c:pt>
                      <c:pt idx="13">
                        <c:v>3</c:v>
                      </c:pt>
                      <c:pt idx="14">
                        <c:v>3</c:v>
                      </c:pt>
                      <c:pt idx="15">
                        <c:v>3</c:v>
                      </c:pt>
                      <c:pt idx="16">
                        <c:v>3</c:v>
                      </c:pt>
                      <c:pt idx="17">
                        <c:v>3</c:v>
                      </c:pt>
                      <c:pt idx="18">
                        <c:v>3</c:v>
                      </c:pt>
                      <c:pt idx="19">
                        <c:v>3</c:v>
                      </c:pt>
                      <c:pt idx="20">
                        <c:v>3</c:v>
                      </c:pt>
                      <c:pt idx="21">
                        <c:v>3</c:v>
                      </c:pt>
                      <c:pt idx="22">
                        <c:v>3</c:v>
                      </c:pt>
                      <c:pt idx="23">
                        <c:v>3</c:v>
                      </c:pt>
                      <c:pt idx="24">
                        <c:v>4</c:v>
                      </c:pt>
                      <c:pt idx="25">
                        <c:v>4</c:v>
                      </c:pt>
                      <c:pt idx="26">
                        <c:v>4</c:v>
                      </c:pt>
                      <c:pt idx="27">
                        <c:v>4</c:v>
                      </c:pt>
                      <c:pt idx="28">
                        <c:v>4</c:v>
                      </c:pt>
                      <c:pt idx="29">
                        <c:v>4</c:v>
                      </c:pt>
                      <c:pt idx="30">
                        <c:v>4</c:v>
                      </c:pt>
                      <c:pt idx="31">
                        <c:v>4</c:v>
                      </c:pt>
                      <c:pt idx="32">
                        <c:v>4</c:v>
                      </c:pt>
                      <c:pt idx="33">
                        <c:v>4</c:v>
                      </c:pt>
                      <c:pt idx="34">
                        <c:v>4</c:v>
                      </c:pt>
                      <c:pt idx="35">
                        <c:v>4</c:v>
                      </c:pt>
                      <c:pt idx="36">
                        <c:v>4</c:v>
                      </c:pt>
                      <c:pt idx="37">
                        <c:v>4</c:v>
                      </c:pt>
                      <c:pt idx="38">
                        <c:v>4</c:v>
                      </c:pt>
                      <c:pt idx="39">
                        <c:v>4</c:v>
                      </c:pt>
                      <c:pt idx="40">
                        <c:v>4</c:v>
                      </c:pt>
                      <c:pt idx="41">
                        <c:v>4</c:v>
                      </c:pt>
                      <c:pt idx="42">
                        <c:v>4</c:v>
                      </c:pt>
                      <c:pt idx="43">
                        <c:v>4</c:v>
                      </c:pt>
                      <c:pt idx="44">
                        <c:v>4</c:v>
                      </c:pt>
                      <c:pt idx="45">
                        <c:v>4</c:v>
                      </c:pt>
                      <c:pt idx="46">
                        <c:v>4</c:v>
                      </c:pt>
                      <c:pt idx="47">
                        <c:v>4</c:v>
                      </c:pt>
                      <c:pt idx="48">
                        <c:v>5</c:v>
                      </c:pt>
                      <c:pt idx="49">
                        <c:v>5</c:v>
                      </c:pt>
                      <c:pt idx="50">
                        <c:v>5</c:v>
                      </c:pt>
                      <c:pt idx="51">
                        <c:v>5</c:v>
                      </c:pt>
                      <c:pt idx="52">
                        <c:v>5</c:v>
                      </c:pt>
                      <c:pt idx="53">
                        <c:v>5</c:v>
                      </c:pt>
                      <c:pt idx="54">
                        <c:v>5</c:v>
                      </c:pt>
                      <c:pt idx="55">
                        <c:v>5</c:v>
                      </c:pt>
                      <c:pt idx="56">
                        <c:v>5</c:v>
                      </c:pt>
                      <c:pt idx="57">
                        <c:v>5</c:v>
                      </c:pt>
                      <c:pt idx="58">
                        <c:v>5</c:v>
                      </c:pt>
                      <c:pt idx="59">
                        <c:v>5</c:v>
                      </c:pt>
                      <c:pt idx="60">
                        <c:v>5</c:v>
                      </c:pt>
                      <c:pt idx="61">
                        <c:v>5</c:v>
                      </c:pt>
                      <c:pt idx="62">
                        <c:v>5</c:v>
                      </c:pt>
                      <c:pt idx="63">
                        <c:v>5</c:v>
                      </c:pt>
                      <c:pt idx="64">
                        <c:v>5</c:v>
                      </c:pt>
                      <c:pt idx="65">
                        <c:v>5</c:v>
                      </c:pt>
                      <c:pt idx="66">
                        <c:v>5</c:v>
                      </c:pt>
                      <c:pt idx="67">
                        <c:v>5</c:v>
                      </c:pt>
                      <c:pt idx="68">
                        <c:v>5</c:v>
                      </c:pt>
                      <c:pt idx="69">
                        <c:v>5</c:v>
                      </c:pt>
                      <c:pt idx="70">
                        <c:v>5</c:v>
                      </c:pt>
                      <c:pt idx="71">
                        <c:v>5</c:v>
                      </c:pt>
                      <c:pt idx="72">
                        <c:v>6</c:v>
                      </c:pt>
                      <c:pt idx="73">
                        <c:v>6</c:v>
                      </c:pt>
                      <c:pt idx="74">
                        <c:v>6</c:v>
                      </c:pt>
                      <c:pt idx="75">
                        <c:v>6</c:v>
                      </c:pt>
                      <c:pt idx="76">
                        <c:v>6</c:v>
                      </c:pt>
                      <c:pt idx="77">
                        <c:v>6</c:v>
                      </c:pt>
                      <c:pt idx="78">
                        <c:v>6</c:v>
                      </c:pt>
                      <c:pt idx="79">
                        <c:v>6</c:v>
                      </c:pt>
                      <c:pt idx="80">
                        <c:v>6</c:v>
                      </c:pt>
                      <c:pt idx="81">
                        <c:v>6</c:v>
                      </c:pt>
                      <c:pt idx="82">
                        <c:v>6</c:v>
                      </c:pt>
                      <c:pt idx="83">
                        <c:v>6</c:v>
                      </c:pt>
                      <c:pt idx="84">
                        <c:v>6</c:v>
                      </c:pt>
                      <c:pt idx="85">
                        <c:v>6</c:v>
                      </c:pt>
                      <c:pt idx="86">
                        <c:v>6</c:v>
                      </c:pt>
                      <c:pt idx="87">
                        <c:v>6</c:v>
                      </c:pt>
                      <c:pt idx="88">
                        <c:v>6</c:v>
                      </c:pt>
                      <c:pt idx="89">
                        <c:v>6</c:v>
                      </c:pt>
                      <c:pt idx="90">
                        <c:v>6</c:v>
                      </c:pt>
                      <c:pt idx="91">
                        <c:v>6</c:v>
                      </c:pt>
                      <c:pt idx="92">
                        <c:v>6</c:v>
                      </c:pt>
                      <c:pt idx="93">
                        <c:v>6</c:v>
                      </c:pt>
                      <c:pt idx="94">
                        <c:v>6</c:v>
                      </c:pt>
                      <c:pt idx="95">
                        <c:v>6</c:v>
                      </c:pt>
                      <c:pt idx="96">
                        <c:v>7</c:v>
                      </c:pt>
                      <c:pt idx="97">
                        <c:v>7</c:v>
                      </c:pt>
                      <c:pt idx="98">
                        <c:v>7</c:v>
                      </c:pt>
                      <c:pt idx="99">
                        <c:v>7</c:v>
                      </c:pt>
                      <c:pt idx="100">
                        <c:v>7</c:v>
                      </c:pt>
                      <c:pt idx="101">
                        <c:v>7</c:v>
                      </c:pt>
                      <c:pt idx="102">
                        <c:v>7</c:v>
                      </c:pt>
                      <c:pt idx="103">
                        <c:v>7</c:v>
                      </c:pt>
                      <c:pt idx="104">
                        <c:v>7</c:v>
                      </c:pt>
                      <c:pt idx="105">
                        <c:v>7</c:v>
                      </c:pt>
                      <c:pt idx="106">
                        <c:v>7</c:v>
                      </c:pt>
                      <c:pt idx="107">
                        <c:v>7</c:v>
                      </c:pt>
                      <c:pt idx="108">
                        <c:v>7</c:v>
                      </c:pt>
                      <c:pt idx="109">
                        <c:v>7</c:v>
                      </c:pt>
                      <c:pt idx="110">
                        <c:v>7</c:v>
                      </c:pt>
                      <c:pt idx="111">
                        <c:v>7</c:v>
                      </c:pt>
                      <c:pt idx="112">
                        <c:v>7</c:v>
                      </c:pt>
                      <c:pt idx="113">
                        <c:v>7</c:v>
                      </c:pt>
                      <c:pt idx="114">
                        <c:v>7</c:v>
                      </c:pt>
                      <c:pt idx="115">
                        <c:v>7</c:v>
                      </c:pt>
                      <c:pt idx="116">
                        <c:v>7</c:v>
                      </c:pt>
                      <c:pt idx="117">
                        <c:v>7</c:v>
                      </c:pt>
                      <c:pt idx="118">
                        <c:v>7</c:v>
                      </c:pt>
                      <c:pt idx="119">
                        <c:v>7</c:v>
                      </c:pt>
                    </c:numCache>
                  </c:numRef>
                </c:val>
                <c:smooth val="0"/>
                <c:extLst>
                  <c:ext xmlns:c16="http://schemas.microsoft.com/office/drawing/2014/chart" uri="{C3380CC4-5D6E-409C-BE32-E72D297353CC}">
                    <c16:uniqueId val="{00000002-26E4-47CB-A1D7-AFCBE824113F}"/>
                  </c:ext>
                </c:extLst>
              </c15:ser>
            </c15:filteredLineSeries>
          </c:ext>
        </c:extLst>
      </c:lineChart>
      <c:catAx>
        <c:axId val="141005631"/>
        <c:scaling>
          <c:orientation val="minMax"/>
        </c:scaling>
        <c:delete val="1"/>
        <c:axPos val="b"/>
        <c:numFmt formatCode="General" sourceLinked="1"/>
        <c:majorTickMark val="none"/>
        <c:minorTickMark val="none"/>
        <c:tickLblPos val="nextTo"/>
        <c:crossAx val="140986431"/>
        <c:crosses val="autoZero"/>
        <c:auto val="1"/>
        <c:lblAlgn val="ctr"/>
        <c:lblOffset val="100"/>
        <c:tickLblSkip val="24"/>
        <c:tickMarkSkip val="1"/>
        <c:noMultiLvlLbl val="0"/>
      </c:catAx>
      <c:valAx>
        <c:axId val="14098643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MW</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10056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705892719573414E-2"/>
          <c:y val="2.7074540648536996E-2"/>
          <c:w val="0.87574649766814572"/>
          <c:h val="0.74467074464650562"/>
        </c:manualLayout>
      </c:layout>
      <c:barChart>
        <c:barDir val="col"/>
        <c:grouping val="clustered"/>
        <c:varyColors val="0"/>
        <c:ser>
          <c:idx val="0"/>
          <c:order val="0"/>
          <c:tx>
            <c:strRef>
              <c:f>Sheet1!$N$1</c:f>
              <c:strCache>
                <c:ptCount val="1"/>
                <c:pt idx="0">
                  <c:v>Base Forecast</c:v>
                </c:pt>
              </c:strCache>
            </c:strRef>
          </c:tx>
          <c:spPr>
            <a:solidFill>
              <a:schemeClr val="accent1"/>
            </a:solidFill>
            <a:ln>
              <a:noFill/>
            </a:ln>
            <a:effectLst/>
          </c:spPr>
          <c:invertIfNegative val="0"/>
          <c:cat>
            <c:numRef>
              <c:f>Sheet1!$M$2:$M$7</c:f>
              <c:numCache>
                <c:formatCode>General</c:formatCode>
                <c:ptCount val="6"/>
                <c:pt idx="0">
                  <c:v>2026</c:v>
                </c:pt>
                <c:pt idx="1">
                  <c:v>2027</c:v>
                </c:pt>
                <c:pt idx="2">
                  <c:v>2028</c:v>
                </c:pt>
                <c:pt idx="3">
                  <c:v>2029</c:v>
                </c:pt>
                <c:pt idx="4">
                  <c:v>2030</c:v>
                </c:pt>
                <c:pt idx="5">
                  <c:v>2031</c:v>
                </c:pt>
              </c:numCache>
            </c:numRef>
          </c:cat>
          <c:val>
            <c:numRef>
              <c:f>Sheet1!$N$2:$N$7</c:f>
              <c:numCache>
                <c:formatCode>General</c:formatCode>
                <c:ptCount val="6"/>
                <c:pt idx="0">
                  <c:v>86244.91632915911</c:v>
                </c:pt>
                <c:pt idx="1">
                  <c:v>87373.804620893206</c:v>
                </c:pt>
                <c:pt idx="2">
                  <c:v>85903.025969083101</c:v>
                </c:pt>
                <c:pt idx="3">
                  <c:v>86457.558707302305</c:v>
                </c:pt>
                <c:pt idx="4">
                  <c:v>87569.325627068698</c:v>
                </c:pt>
                <c:pt idx="5">
                  <c:v>85723.326976382101</c:v>
                </c:pt>
              </c:numCache>
            </c:numRef>
          </c:val>
          <c:extLst>
            <c:ext xmlns:c16="http://schemas.microsoft.com/office/drawing/2014/chart" uri="{C3380CC4-5D6E-409C-BE32-E72D297353CC}">
              <c16:uniqueId val="{00000000-1B6B-4AAB-85A4-6D92E842BAFE}"/>
            </c:ext>
          </c:extLst>
        </c:ser>
        <c:ser>
          <c:idx val="1"/>
          <c:order val="1"/>
          <c:tx>
            <c:strRef>
              <c:f>Sheet1!$O$1</c:f>
              <c:strCache>
                <c:ptCount val="1"/>
                <c:pt idx="0">
                  <c:v>Base Econ + EV Forecast</c:v>
                </c:pt>
              </c:strCache>
            </c:strRef>
          </c:tx>
          <c:spPr>
            <a:solidFill>
              <a:schemeClr val="accent2"/>
            </a:solidFill>
            <a:ln>
              <a:noFill/>
            </a:ln>
            <a:effectLst/>
          </c:spPr>
          <c:invertIfNegative val="0"/>
          <c:cat>
            <c:numRef>
              <c:f>Sheet1!$M$2:$M$7</c:f>
              <c:numCache>
                <c:formatCode>General</c:formatCode>
                <c:ptCount val="6"/>
                <c:pt idx="0">
                  <c:v>2026</c:v>
                </c:pt>
                <c:pt idx="1">
                  <c:v>2027</c:v>
                </c:pt>
                <c:pt idx="2">
                  <c:v>2028</c:v>
                </c:pt>
                <c:pt idx="3">
                  <c:v>2029</c:v>
                </c:pt>
                <c:pt idx="4">
                  <c:v>2030</c:v>
                </c:pt>
                <c:pt idx="5">
                  <c:v>2031</c:v>
                </c:pt>
              </c:numCache>
            </c:numRef>
          </c:cat>
          <c:val>
            <c:numRef>
              <c:f>Sheet1!$O$2:$O$7</c:f>
              <c:numCache>
                <c:formatCode>General</c:formatCode>
                <c:ptCount val="6"/>
                <c:pt idx="0">
                  <c:v>86905.385466199936</c:v>
                </c:pt>
                <c:pt idx="1">
                  <c:v>88252.70280345752</c:v>
                </c:pt>
                <c:pt idx="2">
                  <c:v>87067.035377095657</c:v>
                </c:pt>
                <c:pt idx="3">
                  <c:v>88006.071897825648</c:v>
                </c:pt>
                <c:pt idx="4">
                  <c:v>89631.919584584437</c:v>
                </c:pt>
                <c:pt idx="5">
                  <c:v>88516.878501646104</c:v>
                </c:pt>
              </c:numCache>
            </c:numRef>
          </c:val>
          <c:extLst>
            <c:ext xmlns:c16="http://schemas.microsoft.com/office/drawing/2014/chart" uri="{C3380CC4-5D6E-409C-BE32-E72D297353CC}">
              <c16:uniqueId val="{00000001-1B6B-4AAB-85A4-6D92E842BAFE}"/>
            </c:ext>
          </c:extLst>
        </c:ser>
        <c:ser>
          <c:idx val="2"/>
          <c:order val="2"/>
          <c:tx>
            <c:strRef>
              <c:f>Sheet1!$P$1</c:f>
              <c:strCache>
                <c:ptCount val="1"/>
                <c:pt idx="0">
                  <c:v>Base Econ + EV Forecast + PV Forecast</c:v>
                </c:pt>
              </c:strCache>
            </c:strRef>
          </c:tx>
          <c:spPr>
            <a:solidFill>
              <a:schemeClr val="accent3"/>
            </a:solidFill>
            <a:ln>
              <a:noFill/>
            </a:ln>
            <a:effectLst/>
          </c:spPr>
          <c:invertIfNegative val="0"/>
          <c:cat>
            <c:numRef>
              <c:f>Sheet1!$M$2:$M$7</c:f>
              <c:numCache>
                <c:formatCode>General</c:formatCode>
                <c:ptCount val="6"/>
                <c:pt idx="0">
                  <c:v>2026</c:v>
                </c:pt>
                <c:pt idx="1">
                  <c:v>2027</c:v>
                </c:pt>
                <c:pt idx="2">
                  <c:v>2028</c:v>
                </c:pt>
                <c:pt idx="3">
                  <c:v>2029</c:v>
                </c:pt>
                <c:pt idx="4">
                  <c:v>2030</c:v>
                </c:pt>
                <c:pt idx="5">
                  <c:v>2031</c:v>
                </c:pt>
              </c:numCache>
            </c:numRef>
          </c:cat>
          <c:val>
            <c:numRef>
              <c:f>Sheet1!$P$2:$P$7</c:f>
              <c:numCache>
                <c:formatCode>General</c:formatCode>
                <c:ptCount val="6"/>
                <c:pt idx="0">
                  <c:v>86423.30458174723</c:v>
                </c:pt>
                <c:pt idx="1">
                  <c:v>87701.425645312163</c:v>
                </c:pt>
                <c:pt idx="2">
                  <c:v>86311.322928684269</c:v>
                </c:pt>
                <c:pt idx="3">
                  <c:v>87035.741825562072</c:v>
                </c:pt>
                <c:pt idx="4">
                  <c:v>88523.28851383712</c:v>
                </c:pt>
                <c:pt idx="5">
                  <c:v>88066.887205694919</c:v>
                </c:pt>
              </c:numCache>
            </c:numRef>
          </c:val>
          <c:extLst>
            <c:ext xmlns:c16="http://schemas.microsoft.com/office/drawing/2014/chart" uri="{C3380CC4-5D6E-409C-BE32-E72D297353CC}">
              <c16:uniqueId val="{00000002-1B6B-4AAB-85A4-6D92E842BAFE}"/>
            </c:ext>
          </c:extLst>
        </c:ser>
        <c:ser>
          <c:idx val="3"/>
          <c:order val="3"/>
          <c:tx>
            <c:strRef>
              <c:f>Sheet1!$Q$1</c:f>
              <c:strCache>
                <c:ptCount val="1"/>
                <c:pt idx="0">
                  <c:v> Base Econ + EV Forecast + PV Forecast + Crypto </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Sheet1!$M$2:$M$7</c:f>
              <c:numCache>
                <c:formatCode>General</c:formatCode>
                <c:ptCount val="6"/>
                <c:pt idx="0">
                  <c:v>2026</c:v>
                </c:pt>
                <c:pt idx="1">
                  <c:v>2027</c:v>
                </c:pt>
                <c:pt idx="2">
                  <c:v>2028</c:v>
                </c:pt>
                <c:pt idx="3">
                  <c:v>2029</c:v>
                </c:pt>
                <c:pt idx="4">
                  <c:v>2030</c:v>
                </c:pt>
                <c:pt idx="5">
                  <c:v>2031</c:v>
                </c:pt>
              </c:numCache>
            </c:numRef>
          </c:cat>
          <c:val>
            <c:numRef>
              <c:f>Sheet1!$Q$2:$Q$7</c:f>
              <c:numCache>
                <c:formatCode>_(* #,##0_);_(* \(#,##0\);_(* "-"??_);_(@_)</c:formatCode>
                <c:ptCount val="6"/>
                <c:pt idx="0">
                  <c:v>87430.572785111304</c:v>
                </c:pt>
                <c:pt idx="1">
                  <c:v>88900.041254807264</c:v>
                </c:pt>
                <c:pt idx="2">
                  <c:v>91147.389433109623</c:v>
                </c:pt>
                <c:pt idx="3">
                  <c:v>92504.390746774181</c:v>
                </c:pt>
                <c:pt idx="4">
                  <c:v>94322.794984176042</c:v>
                </c:pt>
                <c:pt idx="5">
                  <c:v>95025.814731160513</c:v>
                </c:pt>
              </c:numCache>
            </c:numRef>
          </c:val>
          <c:extLst>
            <c:ext xmlns:c16="http://schemas.microsoft.com/office/drawing/2014/chart" uri="{C3380CC4-5D6E-409C-BE32-E72D297353CC}">
              <c16:uniqueId val="{00000003-1B6B-4AAB-85A4-6D92E842BAFE}"/>
            </c:ext>
          </c:extLst>
        </c:ser>
        <c:dLbls>
          <c:showLegendKey val="0"/>
          <c:showVal val="0"/>
          <c:showCatName val="0"/>
          <c:showSerName val="0"/>
          <c:showPercent val="0"/>
          <c:showBubbleSize val="0"/>
        </c:dLbls>
        <c:gapWidth val="219"/>
        <c:overlap val="-27"/>
        <c:axId val="1274095232"/>
        <c:axId val="1274095712"/>
      </c:barChart>
      <c:catAx>
        <c:axId val="1274095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74095712"/>
        <c:crosses val="autoZero"/>
        <c:auto val="1"/>
        <c:lblAlgn val="ctr"/>
        <c:lblOffset val="100"/>
        <c:noMultiLvlLbl val="0"/>
      </c:catAx>
      <c:valAx>
        <c:axId val="12740957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MW</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74095232"/>
        <c:crosses val="autoZero"/>
        <c:crossBetween val="between"/>
      </c:valAx>
      <c:spPr>
        <a:noFill/>
        <a:ln>
          <a:noFill/>
        </a:ln>
        <a:effectLst/>
      </c:spPr>
    </c:plotArea>
    <c:legend>
      <c:legendPos val="b"/>
      <c:layout>
        <c:manualLayout>
          <c:xMode val="edge"/>
          <c:yMode val="edge"/>
          <c:x val="2.5718066491688535E-2"/>
          <c:y val="0.8662723800208455"/>
          <c:w val="0.80491902075205213"/>
          <c:h val="0.10594980259527684"/>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Sheet1!$P$1</c:f>
              <c:strCache>
                <c:ptCount val="1"/>
                <c:pt idx="0">
                  <c:v>Base Forecast</c:v>
                </c:pt>
              </c:strCache>
            </c:strRef>
          </c:tx>
          <c:spPr>
            <a:solidFill>
              <a:schemeClr val="accent1"/>
            </a:solidFill>
            <a:ln>
              <a:noFill/>
            </a:ln>
            <a:effectLst/>
          </c:spPr>
          <c:invertIfNegative val="0"/>
          <c:cat>
            <c:strRef>
              <c:f>Sheet1!$O$2:$O$7</c:f>
              <c:strCache>
                <c:ptCount val="6"/>
                <c:pt idx="0">
                  <c:v>2026-2027 Winter</c:v>
                </c:pt>
                <c:pt idx="1">
                  <c:v>2027-2028 Winter</c:v>
                </c:pt>
                <c:pt idx="2">
                  <c:v>2028-2029 Winter</c:v>
                </c:pt>
                <c:pt idx="3">
                  <c:v>2029-2030 Winter</c:v>
                </c:pt>
                <c:pt idx="4">
                  <c:v>2030-2031 Winter</c:v>
                </c:pt>
                <c:pt idx="5">
                  <c:v>2031-2032 Winter</c:v>
                </c:pt>
              </c:strCache>
            </c:strRef>
          </c:cat>
          <c:val>
            <c:numRef>
              <c:f>Sheet1!$P$2:$P$7</c:f>
              <c:numCache>
                <c:formatCode>General</c:formatCode>
                <c:ptCount val="6"/>
                <c:pt idx="0">
                  <c:v>76911.841592187106</c:v>
                </c:pt>
                <c:pt idx="1">
                  <c:v>76825.066312862895</c:v>
                </c:pt>
                <c:pt idx="2">
                  <c:v>78279.297020270897</c:v>
                </c:pt>
                <c:pt idx="3">
                  <c:v>79610.830996245597</c:v>
                </c:pt>
                <c:pt idx="4">
                  <c:v>79185.532230899102</c:v>
                </c:pt>
                <c:pt idx="5">
                  <c:v>81194.573360198803</c:v>
                </c:pt>
              </c:numCache>
            </c:numRef>
          </c:val>
          <c:extLst>
            <c:ext xmlns:c16="http://schemas.microsoft.com/office/drawing/2014/chart" uri="{C3380CC4-5D6E-409C-BE32-E72D297353CC}">
              <c16:uniqueId val="{00000000-3373-4EBE-998E-36E50571B657}"/>
            </c:ext>
          </c:extLst>
        </c:ser>
        <c:ser>
          <c:idx val="1"/>
          <c:order val="1"/>
          <c:tx>
            <c:strRef>
              <c:f>Sheet1!$Q$1</c:f>
              <c:strCache>
                <c:ptCount val="1"/>
                <c:pt idx="0">
                  <c:v>Base Econ + EV Forecast</c:v>
                </c:pt>
              </c:strCache>
            </c:strRef>
          </c:tx>
          <c:spPr>
            <a:solidFill>
              <a:schemeClr val="accent2"/>
            </a:solidFill>
            <a:ln>
              <a:noFill/>
            </a:ln>
            <a:effectLst/>
          </c:spPr>
          <c:invertIfNegative val="0"/>
          <c:cat>
            <c:strRef>
              <c:f>Sheet1!$O$2:$O$7</c:f>
              <c:strCache>
                <c:ptCount val="6"/>
                <c:pt idx="0">
                  <c:v>2026-2027 Winter</c:v>
                </c:pt>
                <c:pt idx="1">
                  <c:v>2027-2028 Winter</c:v>
                </c:pt>
                <c:pt idx="2">
                  <c:v>2028-2029 Winter</c:v>
                </c:pt>
                <c:pt idx="3">
                  <c:v>2029-2030 Winter</c:v>
                </c:pt>
                <c:pt idx="4">
                  <c:v>2030-2031 Winter</c:v>
                </c:pt>
                <c:pt idx="5">
                  <c:v>2031-2032 Winter</c:v>
                </c:pt>
              </c:strCache>
            </c:strRef>
          </c:cat>
          <c:val>
            <c:numRef>
              <c:f>Sheet1!$Q$2:$Q$7</c:f>
              <c:numCache>
                <c:formatCode>General</c:formatCode>
                <c:ptCount val="6"/>
                <c:pt idx="0">
                  <c:v>77129.379791413361</c:v>
                </c:pt>
                <c:pt idx="1">
                  <c:v>77115.496468771555</c:v>
                </c:pt>
                <c:pt idx="2">
                  <c:v>78431.134569278584</c:v>
                </c:pt>
                <c:pt idx="3">
                  <c:v>80127.778591327573</c:v>
                </c:pt>
                <c:pt idx="4">
                  <c:v>81566.087418934476</c:v>
                </c:pt>
                <c:pt idx="5">
                  <c:v>82080.494555017111</c:v>
                </c:pt>
              </c:numCache>
            </c:numRef>
          </c:val>
          <c:extLst>
            <c:ext xmlns:c16="http://schemas.microsoft.com/office/drawing/2014/chart" uri="{C3380CC4-5D6E-409C-BE32-E72D297353CC}">
              <c16:uniqueId val="{00000001-3373-4EBE-998E-36E50571B657}"/>
            </c:ext>
          </c:extLst>
        </c:ser>
        <c:ser>
          <c:idx val="2"/>
          <c:order val="2"/>
          <c:tx>
            <c:strRef>
              <c:f>Sheet1!$R$1</c:f>
              <c:strCache>
                <c:ptCount val="1"/>
                <c:pt idx="0">
                  <c:v>Base Econ + EV Forecast + PV Forecast</c:v>
                </c:pt>
              </c:strCache>
            </c:strRef>
          </c:tx>
          <c:spPr>
            <a:solidFill>
              <a:schemeClr val="accent3"/>
            </a:solidFill>
            <a:ln>
              <a:noFill/>
            </a:ln>
            <a:effectLst/>
          </c:spPr>
          <c:invertIfNegative val="0"/>
          <c:cat>
            <c:strRef>
              <c:f>Sheet1!$O$2:$O$7</c:f>
              <c:strCache>
                <c:ptCount val="6"/>
                <c:pt idx="0">
                  <c:v>2026-2027 Winter</c:v>
                </c:pt>
                <c:pt idx="1">
                  <c:v>2027-2028 Winter</c:v>
                </c:pt>
                <c:pt idx="2">
                  <c:v>2028-2029 Winter</c:v>
                </c:pt>
                <c:pt idx="3">
                  <c:v>2029-2030 Winter</c:v>
                </c:pt>
                <c:pt idx="4">
                  <c:v>2030-2031 Winter</c:v>
                </c:pt>
                <c:pt idx="5">
                  <c:v>2031-2032 Winter</c:v>
                </c:pt>
              </c:strCache>
            </c:strRef>
          </c:cat>
          <c:val>
            <c:numRef>
              <c:f>Sheet1!$R$2:$R$7</c:f>
              <c:numCache>
                <c:formatCode>General</c:formatCode>
                <c:ptCount val="6"/>
                <c:pt idx="0">
                  <c:v>77080.767849910815</c:v>
                </c:pt>
                <c:pt idx="1">
                  <c:v>77059.928216202374</c:v>
                </c:pt>
                <c:pt idx="2">
                  <c:v>78366.401922596837</c:v>
                </c:pt>
                <c:pt idx="3">
                  <c:v>80052.633890450379</c:v>
                </c:pt>
                <c:pt idx="4">
                  <c:v>81549.392926405431</c:v>
                </c:pt>
                <c:pt idx="5">
                  <c:v>81981.002125837011</c:v>
                </c:pt>
              </c:numCache>
            </c:numRef>
          </c:val>
          <c:extLst>
            <c:ext xmlns:c16="http://schemas.microsoft.com/office/drawing/2014/chart" uri="{C3380CC4-5D6E-409C-BE32-E72D297353CC}">
              <c16:uniqueId val="{00000002-3373-4EBE-998E-36E50571B657}"/>
            </c:ext>
          </c:extLst>
        </c:ser>
        <c:ser>
          <c:idx val="3"/>
          <c:order val="3"/>
          <c:tx>
            <c:strRef>
              <c:f>Sheet1!$S$1</c:f>
              <c:strCache>
                <c:ptCount val="1"/>
                <c:pt idx="0">
                  <c:v> Base Econ + EV Forecast + PV Forecast + Crypto </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Sheet1!$O$2:$O$7</c:f>
              <c:strCache>
                <c:ptCount val="6"/>
                <c:pt idx="0">
                  <c:v>2026-2027 Winter</c:v>
                </c:pt>
                <c:pt idx="1">
                  <c:v>2027-2028 Winter</c:v>
                </c:pt>
                <c:pt idx="2">
                  <c:v>2028-2029 Winter</c:v>
                </c:pt>
                <c:pt idx="3">
                  <c:v>2029-2030 Winter</c:v>
                </c:pt>
                <c:pt idx="4">
                  <c:v>2030-2031 Winter</c:v>
                </c:pt>
                <c:pt idx="5">
                  <c:v>2031-2032 Winter</c:v>
                </c:pt>
              </c:strCache>
            </c:strRef>
          </c:cat>
          <c:val>
            <c:numRef>
              <c:f>Sheet1!$S$2:$S$7</c:f>
              <c:numCache>
                <c:formatCode>_(* #,##0_);_(* \(#,##0\);_(* "-"??_);_(@_)</c:formatCode>
                <c:ptCount val="6"/>
                <c:pt idx="0">
                  <c:v>83194.808426846212</c:v>
                </c:pt>
                <c:pt idx="1">
                  <c:v>84140.864471703127</c:v>
                </c:pt>
                <c:pt idx="2">
                  <c:v>86205.530847945731</c:v>
                </c:pt>
                <c:pt idx="3">
                  <c:v>88470.807207448175</c:v>
                </c:pt>
                <c:pt idx="4">
                  <c:v>90408.262659750893</c:v>
                </c:pt>
                <c:pt idx="5">
                  <c:v>91180.19409624314</c:v>
                </c:pt>
              </c:numCache>
            </c:numRef>
          </c:val>
          <c:extLst>
            <c:ext xmlns:c16="http://schemas.microsoft.com/office/drawing/2014/chart" uri="{C3380CC4-5D6E-409C-BE32-E72D297353CC}">
              <c16:uniqueId val="{00000003-3373-4EBE-998E-36E50571B657}"/>
            </c:ext>
          </c:extLst>
        </c:ser>
        <c:dLbls>
          <c:showLegendKey val="0"/>
          <c:showVal val="0"/>
          <c:showCatName val="0"/>
          <c:showSerName val="0"/>
          <c:showPercent val="0"/>
          <c:showBubbleSize val="0"/>
        </c:dLbls>
        <c:gapWidth val="219"/>
        <c:overlap val="-27"/>
        <c:axId val="607073264"/>
        <c:axId val="607073744"/>
      </c:barChart>
      <c:catAx>
        <c:axId val="607073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7073744"/>
        <c:crosses val="autoZero"/>
        <c:auto val="1"/>
        <c:lblAlgn val="ctr"/>
        <c:lblOffset val="100"/>
        <c:noMultiLvlLbl val="0"/>
      </c:catAx>
      <c:valAx>
        <c:axId val="6070737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MW</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7073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8D087A-9375-404C-97CF-A81BB30E3FBA}" type="doc">
      <dgm:prSet loTypeId="urn:microsoft.com/office/officeart/2005/8/layout/vList2" loCatId="list" qsTypeId="urn:microsoft.com/office/officeart/2005/8/quickstyle/simple4" qsCatId="simple" csTypeId="urn:microsoft.com/office/officeart/2005/8/colors/accent2_2" csCatId="accent2" phldr="1"/>
      <dgm:spPr/>
      <dgm:t>
        <a:bodyPr/>
        <a:lstStyle/>
        <a:p>
          <a:endParaRPr lang="en-US"/>
        </a:p>
      </dgm:t>
    </dgm:pt>
    <dgm:pt modelId="{D6995ECE-9D6C-42A5-83DD-D38B0A7B97EB}">
      <dgm:prSet/>
      <dgm:spPr/>
      <dgm:t>
        <a:bodyPr/>
        <a:lstStyle/>
        <a:p>
          <a:r>
            <a:rPr lang="en-US"/>
            <a:t>The Public Utility Commission of Texas approved ERCOT’s Batch Zero Process, enabling the Large Loads identified through the Batch Study Process to be formally incorporated into the Long‑Term Load Forecast (LTLF)</a:t>
          </a:r>
        </a:p>
      </dgm:t>
    </dgm:pt>
    <dgm:pt modelId="{4AA0386D-CB8D-4DEC-AB38-FD3E76CC04F6}" type="parTrans" cxnId="{48C2E199-A46D-4CCB-AA74-FF4E81070A50}">
      <dgm:prSet/>
      <dgm:spPr/>
      <dgm:t>
        <a:bodyPr/>
        <a:lstStyle/>
        <a:p>
          <a:endParaRPr lang="en-US"/>
        </a:p>
      </dgm:t>
    </dgm:pt>
    <dgm:pt modelId="{97937B57-42F9-47E4-9893-4FD4070C5D01}" type="sibTrans" cxnId="{48C2E199-A46D-4CCB-AA74-FF4E81070A50}">
      <dgm:prSet/>
      <dgm:spPr/>
      <dgm:t>
        <a:bodyPr/>
        <a:lstStyle/>
        <a:p>
          <a:endParaRPr lang="en-US"/>
        </a:p>
      </dgm:t>
    </dgm:pt>
    <dgm:pt modelId="{B1D92C6D-1FD1-4A00-9749-6ECACD7151C3}">
      <dgm:prSet/>
      <dgm:spPr/>
      <dgm:t>
        <a:bodyPr/>
        <a:lstStyle/>
        <a:p>
          <a:r>
            <a:rPr lang="en-US"/>
            <a:t>Batch Zero base load data replaces TDSP‑reported large‑load data in the 2026 RTP Compliance Plan, producing an adjusted LTLF that is added to the economic forecast. Although Batch Zero values won’t be confirmed until mid‑August 2026, ERCOT expects the Batch Zero will result in a more realistic forecast.</a:t>
          </a:r>
        </a:p>
      </dgm:t>
    </dgm:pt>
    <dgm:pt modelId="{5F3FEA3B-C32D-47DB-9CAE-8CDDDA64EF1D}" type="parTrans" cxnId="{01D4753B-CB26-4CF0-A286-9D5166EFBB31}">
      <dgm:prSet/>
      <dgm:spPr/>
      <dgm:t>
        <a:bodyPr/>
        <a:lstStyle/>
        <a:p>
          <a:endParaRPr lang="en-US"/>
        </a:p>
      </dgm:t>
    </dgm:pt>
    <dgm:pt modelId="{93F19AD5-6713-46DF-9438-318D30B62C26}" type="sibTrans" cxnId="{01D4753B-CB26-4CF0-A286-9D5166EFBB31}">
      <dgm:prSet/>
      <dgm:spPr/>
      <dgm:t>
        <a:bodyPr/>
        <a:lstStyle/>
        <a:p>
          <a:endParaRPr lang="en-US"/>
        </a:p>
      </dgm:t>
    </dgm:pt>
    <dgm:pt modelId="{674CC836-D5C5-49D8-8843-64CF22D378F5}">
      <dgm:prSet/>
      <dgm:spPr/>
      <dgm:t>
        <a:bodyPr/>
        <a:lstStyle/>
        <a:p>
          <a:r>
            <a:rPr lang="en-US"/>
            <a:t>Finalized LTLF will be posted after the Batch Zero Large Load data has been fully integrated into the forecast</a:t>
          </a:r>
        </a:p>
      </dgm:t>
    </dgm:pt>
    <dgm:pt modelId="{AF89BD9A-8111-41BF-8D7D-7DA4DBACFB41}" type="parTrans" cxnId="{A1B2B4B1-65AF-46AA-A6B2-FECD35B84644}">
      <dgm:prSet/>
      <dgm:spPr/>
      <dgm:t>
        <a:bodyPr/>
        <a:lstStyle/>
        <a:p>
          <a:endParaRPr lang="en-US"/>
        </a:p>
      </dgm:t>
    </dgm:pt>
    <dgm:pt modelId="{5B3F61DF-6150-42A4-8E41-DEC08EAD9ECC}" type="sibTrans" cxnId="{A1B2B4B1-65AF-46AA-A6B2-FECD35B84644}">
      <dgm:prSet/>
      <dgm:spPr/>
      <dgm:t>
        <a:bodyPr/>
        <a:lstStyle/>
        <a:p>
          <a:endParaRPr lang="en-US"/>
        </a:p>
      </dgm:t>
    </dgm:pt>
    <dgm:pt modelId="{142AB957-A581-4684-81EC-E35C845710B8}" type="pres">
      <dgm:prSet presAssocID="{618D087A-9375-404C-97CF-A81BB30E3FBA}" presName="linear" presStyleCnt="0">
        <dgm:presLayoutVars>
          <dgm:animLvl val="lvl"/>
          <dgm:resizeHandles val="exact"/>
        </dgm:presLayoutVars>
      </dgm:prSet>
      <dgm:spPr/>
    </dgm:pt>
    <dgm:pt modelId="{26C664F9-1A2D-4645-9027-BA2AF22B55C2}" type="pres">
      <dgm:prSet presAssocID="{D6995ECE-9D6C-42A5-83DD-D38B0A7B97EB}" presName="parentText" presStyleLbl="node1" presStyleIdx="0" presStyleCnt="3">
        <dgm:presLayoutVars>
          <dgm:chMax val="0"/>
          <dgm:bulletEnabled val="1"/>
        </dgm:presLayoutVars>
      </dgm:prSet>
      <dgm:spPr/>
    </dgm:pt>
    <dgm:pt modelId="{C4F63B7A-C099-4195-A587-CD8216091E42}" type="pres">
      <dgm:prSet presAssocID="{97937B57-42F9-47E4-9893-4FD4070C5D01}" presName="spacer" presStyleCnt="0"/>
      <dgm:spPr/>
    </dgm:pt>
    <dgm:pt modelId="{2BB1C012-F590-47FA-B02D-9B741293EB47}" type="pres">
      <dgm:prSet presAssocID="{B1D92C6D-1FD1-4A00-9749-6ECACD7151C3}" presName="parentText" presStyleLbl="node1" presStyleIdx="1" presStyleCnt="3">
        <dgm:presLayoutVars>
          <dgm:chMax val="0"/>
          <dgm:bulletEnabled val="1"/>
        </dgm:presLayoutVars>
      </dgm:prSet>
      <dgm:spPr/>
    </dgm:pt>
    <dgm:pt modelId="{02A61876-115D-4ADD-A5FA-FE83C48A0726}" type="pres">
      <dgm:prSet presAssocID="{93F19AD5-6713-46DF-9438-318D30B62C26}" presName="spacer" presStyleCnt="0"/>
      <dgm:spPr/>
    </dgm:pt>
    <dgm:pt modelId="{5BE6DCB6-A5F3-439C-A57A-59F25A4DFD83}" type="pres">
      <dgm:prSet presAssocID="{674CC836-D5C5-49D8-8843-64CF22D378F5}" presName="parentText" presStyleLbl="node1" presStyleIdx="2" presStyleCnt="3">
        <dgm:presLayoutVars>
          <dgm:chMax val="0"/>
          <dgm:bulletEnabled val="1"/>
        </dgm:presLayoutVars>
      </dgm:prSet>
      <dgm:spPr/>
    </dgm:pt>
  </dgm:ptLst>
  <dgm:cxnLst>
    <dgm:cxn modelId="{01D4753B-CB26-4CF0-A286-9D5166EFBB31}" srcId="{618D087A-9375-404C-97CF-A81BB30E3FBA}" destId="{B1D92C6D-1FD1-4A00-9749-6ECACD7151C3}" srcOrd="1" destOrd="0" parTransId="{5F3FEA3B-C32D-47DB-9CAE-8CDDDA64EF1D}" sibTransId="{93F19AD5-6713-46DF-9438-318D30B62C26}"/>
    <dgm:cxn modelId="{881C2D5E-F235-47A8-91D0-1B5F07FFA125}" type="presOf" srcId="{B1D92C6D-1FD1-4A00-9749-6ECACD7151C3}" destId="{2BB1C012-F590-47FA-B02D-9B741293EB47}" srcOrd="0" destOrd="0" presId="urn:microsoft.com/office/officeart/2005/8/layout/vList2"/>
    <dgm:cxn modelId="{93595E94-41C3-41E9-AFE9-802E7CA50633}" type="presOf" srcId="{618D087A-9375-404C-97CF-A81BB30E3FBA}" destId="{142AB957-A581-4684-81EC-E35C845710B8}" srcOrd="0" destOrd="0" presId="urn:microsoft.com/office/officeart/2005/8/layout/vList2"/>
    <dgm:cxn modelId="{7A6F5694-0D19-4E70-81F3-3C7D0E4B1572}" type="presOf" srcId="{674CC836-D5C5-49D8-8843-64CF22D378F5}" destId="{5BE6DCB6-A5F3-439C-A57A-59F25A4DFD83}" srcOrd="0" destOrd="0" presId="urn:microsoft.com/office/officeart/2005/8/layout/vList2"/>
    <dgm:cxn modelId="{48C2E199-A46D-4CCB-AA74-FF4E81070A50}" srcId="{618D087A-9375-404C-97CF-A81BB30E3FBA}" destId="{D6995ECE-9D6C-42A5-83DD-D38B0A7B97EB}" srcOrd="0" destOrd="0" parTransId="{4AA0386D-CB8D-4DEC-AB38-FD3E76CC04F6}" sibTransId="{97937B57-42F9-47E4-9893-4FD4070C5D01}"/>
    <dgm:cxn modelId="{082C30AD-B0E1-4FE4-A0D4-A93AFBC0B3B1}" type="presOf" srcId="{D6995ECE-9D6C-42A5-83DD-D38B0A7B97EB}" destId="{26C664F9-1A2D-4645-9027-BA2AF22B55C2}" srcOrd="0" destOrd="0" presId="urn:microsoft.com/office/officeart/2005/8/layout/vList2"/>
    <dgm:cxn modelId="{A1B2B4B1-65AF-46AA-A6B2-FECD35B84644}" srcId="{618D087A-9375-404C-97CF-A81BB30E3FBA}" destId="{674CC836-D5C5-49D8-8843-64CF22D378F5}" srcOrd="2" destOrd="0" parTransId="{AF89BD9A-8111-41BF-8D7D-7DA4DBACFB41}" sibTransId="{5B3F61DF-6150-42A4-8E41-DEC08EAD9ECC}"/>
    <dgm:cxn modelId="{C416DA7B-668F-4AD3-89DD-618C2E9D9435}" type="presParOf" srcId="{142AB957-A581-4684-81EC-E35C845710B8}" destId="{26C664F9-1A2D-4645-9027-BA2AF22B55C2}" srcOrd="0" destOrd="0" presId="urn:microsoft.com/office/officeart/2005/8/layout/vList2"/>
    <dgm:cxn modelId="{B1BF848F-342E-4310-A166-93E3CFE39A35}" type="presParOf" srcId="{142AB957-A581-4684-81EC-E35C845710B8}" destId="{C4F63B7A-C099-4195-A587-CD8216091E42}" srcOrd="1" destOrd="0" presId="urn:microsoft.com/office/officeart/2005/8/layout/vList2"/>
    <dgm:cxn modelId="{A2132B62-5DB2-4C7A-B7E8-2EB482356969}" type="presParOf" srcId="{142AB957-A581-4684-81EC-E35C845710B8}" destId="{2BB1C012-F590-47FA-B02D-9B741293EB47}" srcOrd="2" destOrd="0" presId="urn:microsoft.com/office/officeart/2005/8/layout/vList2"/>
    <dgm:cxn modelId="{9F35D32F-9D0C-4DCD-BCF3-E17D96AE0F10}" type="presParOf" srcId="{142AB957-A581-4684-81EC-E35C845710B8}" destId="{02A61876-115D-4ADD-A5FA-FE83C48A0726}" srcOrd="3" destOrd="0" presId="urn:microsoft.com/office/officeart/2005/8/layout/vList2"/>
    <dgm:cxn modelId="{4567A032-08BF-469B-B72D-B92FEB36AEBC}" type="presParOf" srcId="{142AB957-A581-4684-81EC-E35C845710B8}" destId="{5BE6DCB6-A5F3-439C-A57A-59F25A4DFD8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C664F9-1A2D-4645-9027-BA2AF22B55C2}">
      <dsp:nvSpPr>
        <dsp:cNvPr id="0" name=""/>
        <dsp:cNvSpPr/>
      </dsp:nvSpPr>
      <dsp:spPr>
        <a:xfrm>
          <a:off x="0" y="94937"/>
          <a:ext cx="10401300" cy="134915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The Public Utility Commission of Texas approved ERCOT’s Batch Zero Process, enabling the Large Loads identified through the Batch Study Process to be formally incorporated into the Long‑Term Load Forecast (LTLF)</a:t>
          </a:r>
        </a:p>
      </dsp:txBody>
      <dsp:txXfrm>
        <a:off x="65860" y="160797"/>
        <a:ext cx="10269580" cy="1217436"/>
      </dsp:txXfrm>
    </dsp:sp>
    <dsp:sp modelId="{2BB1C012-F590-47FA-B02D-9B741293EB47}">
      <dsp:nvSpPr>
        <dsp:cNvPr id="0" name=""/>
        <dsp:cNvSpPr/>
      </dsp:nvSpPr>
      <dsp:spPr>
        <a:xfrm>
          <a:off x="0" y="1501693"/>
          <a:ext cx="10401300" cy="134915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Batch Zero base load data replaces TDSP‑reported large‑load data in the 2026 RTP Compliance Plan, producing an adjusted LTLF that is added to the economic forecast. Although Batch Zero values won’t be confirmed until mid‑August 2026, ERCOT expects the Batch Zero will result in a more realistic forecast.</a:t>
          </a:r>
        </a:p>
      </dsp:txBody>
      <dsp:txXfrm>
        <a:off x="65860" y="1567553"/>
        <a:ext cx="10269580" cy="1217436"/>
      </dsp:txXfrm>
    </dsp:sp>
    <dsp:sp modelId="{5BE6DCB6-A5F3-439C-A57A-59F25A4DFD83}">
      <dsp:nvSpPr>
        <dsp:cNvPr id="0" name=""/>
        <dsp:cNvSpPr/>
      </dsp:nvSpPr>
      <dsp:spPr>
        <a:xfrm>
          <a:off x="0" y="2908450"/>
          <a:ext cx="10401300" cy="134915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Finalized LTLF will be posted after the Batch Zero Large Load data has been fully integrated into the forecast</a:t>
          </a:r>
        </a:p>
      </dsp:txBody>
      <dsp:txXfrm>
        <a:off x="65860" y="2974310"/>
        <a:ext cx="10269580" cy="121743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0.1971</cdr:x>
      <cdr:y>0.79709</cdr:y>
    </cdr:from>
    <cdr:to>
      <cdr:x>1</cdr:x>
      <cdr:y>1</cdr:y>
    </cdr:to>
    <cdr:sp macro="" textlink="">
      <cdr:nvSpPr>
        <cdr:cNvPr id="2" name="TextBox 1">
          <a:extLst xmlns:a="http://schemas.openxmlformats.org/drawingml/2006/main">
            <a:ext uri="{FF2B5EF4-FFF2-40B4-BE49-F238E27FC236}">
              <a16:creationId xmlns:a16="http://schemas.microsoft.com/office/drawing/2014/main" id="{7BD7EBC6-41C6-290D-4CF5-E917157E3DD1}"/>
            </a:ext>
          </a:extLst>
        </cdr:cNvPr>
        <cdr:cNvSpPr txBox="1"/>
      </cdr:nvSpPr>
      <cdr:spPr>
        <a:xfrm xmlns:a="http://schemas.openxmlformats.org/drawingml/2006/main">
          <a:off x="1257300" y="3973286"/>
          <a:ext cx="5121729" cy="10114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kern="1200" dirty="0"/>
        </a:p>
      </cdr:txBody>
    </cdr:sp>
  </cdr:relSizeAnchor>
  <cdr:relSizeAnchor xmlns:cdr="http://schemas.openxmlformats.org/drawingml/2006/chartDrawing">
    <cdr:from>
      <cdr:x>0.37713</cdr:x>
      <cdr:y>0.04804</cdr:y>
    </cdr:from>
    <cdr:to>
      <cdr:x>0.53669</cdr:x>
      <cdr:y>0.15918</cdr:y>
    </cdr:to>
    <cdr:sp macro="" textlink="">
      <cdr:nvSpPr>
        <cdr:cNvPr id="3" name="TextBox 2">
          <a:extLst xmlns:a="http://schemas.openxmlformats.org/drawingml/2006/main">
            <a:ext uri="{FF2B5EF4-FFF2-40B4-BE49-F238E27FC236}">
              <a16:creationId xmlns:a16="http://schemas.microsoft.com/office/drawing/2014/main" id="{982A1DDF-BCAF-652C-2AE6-0A4705E0AB6E}"/>
            </a:ext>
          </a:extLst>
        </cdr:cNvPr>
        <cdr:cNvSpPr txBox="1"/>
      </cdr:nvSpPr>
      <cdr:spPr>
        <a:xfrm xmlns:a="http://schemas.openxmlformats.org/drawingml/2006/main">
          <a:off x="2405743" y="239486"/>
          <a:ext cx="1017814" cy="55399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000" dirty="0"/>
            <a:t>High Temperature Day</a:t>
          </a:r>
        </a:p>
      </cdr:txBody>
    </cdr:sp>
  </cdr:relSizeAnchor>
  <cdr:relSizeAnchor xmlns:cdr="http://schemas.openxmlformats.org/drawingml/2006/chartDrawing">
    <cdr:from>
      <cdr:x>0.52901</cdr:x>
      <cdr:y>0.04804</cdr:y>
    </cdr:from>
    <cdr:to>
      <cdr:x>0.68857</cdr:x>
      <cdr:y>0.15918</cdr:y>
    </cdr:to>
    <cdr:sp macro="" textlink="">
      <cdr:nvSpPr>
        <cdr:cNvPr id="4" name="TextBox 1">
          <a:extLst xmlns:a="http://schemas.openxmlformats.org/drawingml/2006/main">
            <a:ext uri="{FF2B5EF4-FFF2-40B4-BE49-F238E27FC236}">
              <a16:creationId xmlns:a16="http://schemas.microsoft.com/office/drawing/2014/main" id="{CB0827DE-39F7-BF3C-0312-83DC2B1106CC}"/>
            </a:ext>
          </a:extLst>
        </cdr:cNvPr>
        <cdr:cNvSpPr txBox="1"/>
      </cdr:nvSpPr>
      <cdr:spPr>
        <a:xfrm xmlns:a="http://schemas.openxmlformats.org/drawingml/2006/main">
          <a:off x="3374572" y="239486"/>
          <a:ext cx="1017814" cy="55399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000" dirty="0"/>
            <a:t>Mild Temperature Day</a:t>
          </a:r>
        </a:p>
      </cdr:txBody>
    </cdr:sp>
  </cdr:relSizeAnchor>
  <cdr:relSizeAnchor xmlns:cdr="http://schemas.openxmlformats.org/drawingml/2006/chartDrawing">
    <cdr:from>
      <cdr:x>0.71118</cdr:x>
      <cdr:y>0.04804</cdr:y>
    </cdr:from>
    <cdr:to>
      <cdr:x>0.87073</cdr:x>
      <cdr:y>0.15918</cdr:y>
    </cdr:to>
    <cdr:sp macro="" textlink="">
      <cdr:nvSpPr>
        <cdr:cNvPr id="5" name="TextBox 1">
          <a:extLst xmlns:a="http://schemas.openxmlformats.org/drawingml/2006/main">
            <a:ext uri="{FF2B5EF4-FFF2-40B4-BE49-F238E27FC236}">
              <a16:creationId xmlns:a16="http://schemas.microsoft.com/office/drawing/2014/main" id="{42ED9050-0FBB-78CD-446C-820C9CFC4016}"/>
            </a:ext>
          </a:extLst>
        </cdr:cNvPr>
        <cdr:cNvSpPr txBox="1"/>
      </cdr:nvSpPr>
      <cdr:spPr>
        <a:xfrm xmlns:a="http://schemas.openxmlformats.org/drawingml/2006/main">
          <a:off x="4536621" y="239486"/>
          <a:ext cx="1017814" cy="55399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000" dirty="0"/>
            <a:t>Mild Temperature Day</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6/23/2026</a:t>
            </a:fld>
            <a:endParaRPr lang="en-US" dirty="0"/>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dirty="0"/>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6/23/2026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94BC6D-B4C2-499C-B968-7B53BF050EFF}" type="slidenum">
              <a:rPr lang="en-US" smtClean="0"/>
              <a:t>8</a:t>
            </a:fld>
            <a:endParaRPr lang="en-US"/>
          </a:p>
        </p:txBody>
      </p:sp>
    </p:spTree>
    <p:extLst>
      <p:ext uri="{BB962C8B-B14F-4D97-AF65-F5344CB8AC3E}">
        <p14:creationId xmlns:p14="http://schemas.microsoft.com/office/powerpoint/2010/main" val="3428864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Master" Target="../slideMasters/slideMaster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June 23,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June 23,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June 23,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23,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23,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23,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23,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grpSp>
        <p:nvGrpSpPr>
          <p:cNvPr id="4" name="Group 3">
            <a:extLst>
              <a:ext uri="{FF2B5EF4-FFF2-40B4-BE49-F238E27FC236}">
                <a16:creationId xmlns:a16="http://schemas.microsoft.com/office/drawing/2014/main" id="{5EC12F56-E377-C144-7FA6-D7D3914F805D}"/>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6" name="Rectangle 5">
              <a:extLst>
                <a:ext uri="{FF2B5EF4-FFF2-40B4-BE49-F238E27FC236}">
                  <a16:creationId xmlns:a16="http://schemas.microsoft.com/office/drawing/2014/main" id="{0838D60A-B32A-1409-2BC6-B9BB784CF93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338BB3B6-D288-372A-470A-EA2E8C554C53}"/>
                </a:ext>
              </a:extLst>
            </p:cNvPr>
            <p:cNvSpPr txBox="1"/>
            <p:nvPr/>
          </p:nvSpPr>
          <p:spPr>
            <a:xfrm>
              <a:off x="-91688" y="6427015"/>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spTree>
    <p:extLst>
      <p:ext uri="{BB962C8B-B14F-4D97-AF65-F5344CB8AC3E}">
        <p14:creationId xmlns:p14="http://schemas.microsoft.com/office/powerpoint/2010/main" val="1807113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June 23,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June 23,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794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June 23,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June 23,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June 23,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23,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23,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6" Type="http://schemas.openxmlformats.org/officeDocument/2006/relationships/image" Target="../media/image3.sv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June 23,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16"/>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hyperlink" Target="https://interchange.puc.texas.gov/Documents/58777_38_1622647.PDF"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AF31B-7178-C607-17D8-2A2BD0BBEF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499839-B798-E7B3-DB15-49FAE56390EE}"/>
              </a:ext>
            </a:extLst>
          </p:cNvPr>
          <p:cNvSpPr>
            <a:spLocks noGrp="1"/>
          </p:cNvSpPr>
          <p:nvPr>
            <p:ph type="ctrTitle"/>
          </p:nvPr>
        </p:nvSpPr>
        <p:spPr/>
        <p:txBody>
          <a:bodyPr>
            <a:normAutofit/>
          </a:bodyPr>
          <a:lstStyle/>
          <a:p>
            <a:pPr lvl="0">
              <a:lnSpc>
                <a:spcPct val="100000"/>
              </a:lnSpc>
              <a:spcBef>
                <a:spcPts val="300"/>
              </a:spcBef>
              <a:spcAft>
                <a:spcPts val="300"/>
              </a:spcAft>
              <a:defRPr/>
            </a:pPr>
            <a:br>
              <a:rPr lang="en-US" sz="2800" b="0" dirty="0"/>
            </a:br>
            <a:r>
              <a:rPr lang="en-US" sz="2800" b="0" dirty="0"/>
              <a:t>Long-Term Load Forecast Update</a:t>
            </a:r>
            <a:br>
              <a:rPr lang="en-US" sz="2800" b="0" dirty="0"/>
            </a:br>
            <a:br>
              <a:rPr lang="en-US" sz="1400" b="0" dirty="0"/>
            </a:br>
            <a:r>
              <a:rPr lang="en-US" sz="1400" b="0" dirty="0"/>
              <a:t>Kate Lamb</a:t>
            </a:r>
            <a:br>
              <a:rPr lang="en-US" sz="1800" b="0" i="1" dirty="0"/>
            </a:br>
            <a:r>
              <a:rPr lang="en-US" sz="1800" b="0" i="1" dirty="0"/>
              <a:t>Supervisor Load Forecasting and Analysis</a:t>
            </a:r>
            <a:br>
              <a:rPr lang="en-US" sz="1800" b="0" dirty="0"/>
            </a:br>
            <a:br>
              <a:rPr lang="en-US" sz="1400" b="0" dirty="0"/>
            </a:br>
            <a:br>
              <a:rPr lang="en-US" sz="1200" b="0" dirty="0"/>
            </a:br>
            <a:fld id="{791A7780-03EF-4C42-B9F1-72A8C3465823}" type="datetime4">
              <a:rPr lang="en-US" sz="1100" b="0"/>
              <a:pPr lvl="0">
                <a:lnSpc>
                  <a:spcPct val="100000"/>
                </a:lnSpc>
                <a:spcBef>
                  <a:spcPts val="300"/>
                </a:spcBef>
                <a:spcAft>
                  <a:spcPts val="300"/>
                </a:spcAft>
                <a:defRPr/>
              </a:pPr>
              <a:t>June 23, 2026</a:t>
            </a:fld>
            <a:endParaRPr lang="en-US" dirty="0"/>
          </a:p>
        </p:txBody>
      </p:sp>
      <p:sp>
        <p:nvSpPr>
          <p:cNvPr id="11" name="Text Placeholder 10">
            <a:extLst>
              <a:ext uri="{FF2B5EF4-FFF2-40B4-BE49-F238E27FC236}">
                <a16:creationId xmlns:a16="http://schemas.microsoft.com/office/drawing/2014/main" id="{D83F62B0-6886-0C8B-6EFE-6D66885D0E4B}"/>
              </a:ext>
            </a:extLst>
          </p:cNvPr>
          <p:cNvSpPr>
            <a:spLocks noGrp="1"/>
          </p:cNvSpPr>
          <p:nvPr>
            <p:ph type="body" sz="quarter" idx="15"/>
          </p:nvPr>
        </p:nvSpPr>
        <p:spPr>
          <a:xfrm flipH="1">
            <a:off x="6427363" y="4662055"/>
            <a:ext cx="5201214" cy="1895763"/>
          </a:xfrm>
          <a:prstGeom prst="foldedCorner">
            <a:avLst>
              <a:gd name="adj" fmla="val 23384"/>
            </a:avLst>
          </a:prstGeom>
          <a:solidFill>
            <a:srgbClr val="E6EBF0">
              <a:alpha val="67000"/>
            </a:srgbClr>
          </a:solidFill>
          <a:ln>
            <a:solidFill>
              <a:srgbClr val="E6EBF0"/>
            </a:solidFill>
          </a:ln>
        </p:spPr>
        <p:txBody>
          <a:bodyPr vert="horz" wrap="square" lIns="274320" tIns="182880" rIns="91440" bIns="182880" anchor="t">
            <a:noAutofit/>
          </a:bodyPr>
          <a:lstStyle/>
          <a:p>
            <a:r>
              <a:rPr lang="en-US" dirty="0"/>
              <a:t>Key Takeaways</a:t>
            </a:r>
          </a:p>
          <a:p>
            <a:r>
              <a:rPr lang="en-US" b="0" dirty="0">
                <a:ea typeface="+mn-lt"/>
                <a:cs typeface="+mn-lt"/>
              </a:rPr>
              <a:t>This presentation provides an update on the preliminary 2026 LTLF and key methodology changes. The large-load component will be finalized after Batch Zero data is available.</a:t>
            </a:r>
          </a:p>
        </p:txBody>
      </p:sp>
      <p:sp>
        <p:nvSpPr>
          <p:cNvPr id="13" name="Content Placeholder 12">
            <a:extLst>
              <a:ext uri="{FF2B5EF4-FFF2-40B4-BE49-F238E27FC236}">
                <a16:creationId xmlns:a16="http://schemas.microsoft.com/office/drawing/2014/main" id="{619804EA-9740-9589-9164-5FD489B897C1}"/>
              </a:ext>
            </a:extLst>
          </p:cNvPr>
          <p:cNvSpPr>
            <a:spLocks noGrp="1"/>
          </p:cNvSpPr>
          <p:nvPr>
            <p:ph sz="quarter" idx="16"/>
          </p:nvPr>
        </p:nvSpPr>
        <p:spPr>
          <a:noFill/>
        </p:spPr>
        <p:txBody>
          <a:bodyPr/>
          <a:lstStyle/>
          <a:p>
            <a:r>
              <a:rPr lang="en-US" dirty="0"/>
              <a:t>Outline:</a:t>
            </a:r>
          </a:p>
          <a:p>
            <a:pPr marL="342900" indent="274320">
              <a:buFont typeface="Arial" panose="020B0604020202020204" pitchFamily="34" charset="0"/>
              <a:buChar char="•"/>
            </a:pPr>
            <a:r>
              <a:rPr lang="en-US" b="0" dirty="0"/>
              <a:t>Economic Forecast</a:t>
            </a:r>
          </a:p>
          <a:p>
            <a:pPr marL="342900" indent="274320">
              <a:buFont typeface="Arial" panose="020B0604020202020204" pitchFamily="34" charset="0"/>
              <a:buChar char="•"/>
            </a:pPr>
            <a:r>
              <a:rPr lang="en-US" b="0" dirty="0"/>
              <a:t>Roof-Top Solar Forecast</a:t>
            </a:r>
          </a:p>
          <a:p>
            <a:pPr marL="342900" indent="274320">
              <a:buFont typeface="Arial" panose="020B0604020202020204" pitchFamily="34" charset="0"/>
              <a:buChar char="•"/>
            </a:pPr>
            <a:r>
              <a:rPr lang="en-US" b="0" dirty="0"/>
              <a:t>Electric Vehicle Forecast</a:t>
            </a:r>
          </a:p>
          <a:p>
            <a:pPr marL="342900" indent="274320">
              <a:buFont typeface="Arial" panose="020B0604020202020204" pitchFamily="34" charset="0"/>
              <a:buChar char="•"/>
            </a:pPr>
            <a:r>
              <a:rPr lang="en-US" b="0" dirty="0"/>
              <a:t>Crypto Forecast</a:t>
            </a:r>
          </a:p>
          <a:p>
            <a:pPr marL="342900" indent="274320">
              <a:buFont typeface="Arial" panose="020B0604020202020204" pitchFamily="34" charset="0"/>
              <a:buChar char="•"/>
            </a:pPr>
            <a:r>
              <a:rPr lang="en-US" b="0" dirty="0"/>
              <a:t>Net Outlook</a:t>
            </a:r>
          </a:p>
          <a:p>
            <a:pPr marL="342900" indent="274320">
              <a:buFont typeface="Arial" panose="020B0604020202020204" pitchFamily="34" charset="0"/>
              <a:buChar char="•"/>
            </a:pPr>
            <a:r>
              <a:rPr lang="en-US" b="0" dirty="0"/>
              <a:t>Large Load Forecast Update</a:t>
            </a:r>
          </a:p>
          <a:p>
            <a:endParaRPr lang="en-US" dirty="0"/>
          </a:p>
          <a:p>
            <a:endParaRPr lang="en-US" dirty="0"/>
          </a:p>
        </p:txBody>
      </p:sp>
    </p:spTree>
    <p:extLst>
      <p:ext uri="{BB962C8B-B14F-4D97-AF65-F5344CB8AC3E}">
        <p14:creationId xmlns:p14="http://schemas.microsoft.com/office/powerpoint/2010/main" val="3584611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D9B4C-9514-FDCB-1D97-717F4380CD99}"/>
              </a:ext>
            </a:extLst>
          </p:cNvPr>
          <p:cNvSpPr>
            <a:spLocks noGrp="1"/>
          </p:cNvSpPr>
          <p:nvPr>
            <p:ph type="title"/>
          </p:nvPr>
        </p:nvSpPr>
        <p:spPr>
          <a:xfrm>
            <a:off x="1257300" y="457200"/>
            <a:ext cx="10401300" cy="914400"/>
          </a:xfrm>
        </p:spPr>
        <p:txBody>
          <a:bodyPr anchor="ctr">
            <a:normAutofit/>
          </a:bodyPr>
          <a:lstStyle/>
          <a:p>
            <a:r>
              <a:rPr lang="en-US" dirty="0"/>
              <a:t>Batch Large Load Forecast Update</a:t>
            </a:r>
          </a:p>
        </p:txBody>
      </p:sp>
      <p:sp>
        <p:nvSpPr>
          <p:cNvPr id="4" name="Slide Number Placeholder 3">
            <a:extLst>
              <a:ext uri="{FF2B5EF4-FFF2-40B4-BE49-F238E27FC236}">
                <a16:creationId xmlns:a16="http://schemas.microsoft.com/office/drawing/2014/main" id="{90545E1D-4FFA-921B-25C8-AE076D78A352}"/>
              </a:ext>
            </a:extLst>
          </p:cNvPr>
          <p:cNvSpPr>
            <a:spLocks noGrp="1"/>
          </p:cNvSpPr>
          <p:nvPr>
            <p:ph type="sldNum" sz="quarter" idx="12"/>
          </p:nvPr>
        </p:nvSpPr>
        <p:spPr>
          <a:xfrm>
            <a:off x="11658600" y="6356350"/>
            <a:ext cx="533400" cy="365125"/>
          </a:xfrm>
        </p:spPr>
        <p:txBody>
          <a:bodyPr wrap="square" anchor="ctr">
            <a:normAutofit/>
          </a:bodyPr>
          <a:lstStyle/>
          <a:p>
            <a:pPr>
              <a:spcAft>
                <a:spcPts val="600"/>
              </a:spcAft>
            </a:pPr>
            <a:fld id="{BCDE79FB-97BA-492B-8D57-F1373F9ADA95}" type="slidenum">
              <a:rPr lang="en-US" smtClean="0"/>
              <a:pPr>
                <a:spcAft>
                  <a:spcPts val="600"/>
                </a:spcAft>
              </a:pPr>
              <a:t>10</a:t>
            </a:fld>
            <a:endParaRPr lang="en-US"/>
          </a:p>
        </p:txBody>
      </p:sp>
      <p:graphicFrame>
        <p:nvGraphicFramePr>
          <p:cNvPr id="7" name="Text Placeholder 2">
            <a:extLst>
              <a:ext uri="{FF2B5EF4-FFF2-40B4-BE49-F238E27FC236}">
                <a16:creationId xmlns:a16="http://schemas.microsoft.com/office/drawing/2014/main" id="{A9B458A5-39BB-1CAD-9CED-13728CA8C85C}"/>
              </a:ext>
            </a:extLst>
          </p:cNvPr>
          <p:cNvGraphicFramePr/>
          <p:nvPr>
            <p:extLst>
              <p:ext uri="{D42A27DB-BD31-4B8C-83A1-F6EECF244321}">
                <p14:modId xmlns:p14="http://schemas.microsoft.com/office/powerpoint/2010/main" val="2286056082"/>
              </p:ext>
            </p:extLst>
          </p:nvPr>
        </p:nvGraphicFramePr>
        <p:xfrm>
          <a:off x="1257300" y="1562100"/>
          <a:ext cx="104013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5882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C5B32BFE-B73E-B6A0-D6F1-B0BDBD288C77}"/>
              </a:ext>
            </a:extLst>
          </p:cNvPr>
          <p:cNvSpPr>
            <a:spLocks noGrp="1"/>
          </p:cNvSpPr>
          <p:nvPr>
            <p:ph type="title"/>
          </p:nvPr>
        </p:nvSpPr>
        <p:spPr/>
        <p:txBody>
          <a:bodyPr anchor="ctr">
            <a:normAutofit/>
          </a:bodyPr>
          <a:lstStyle/>
          <a:p>
            <a:r>
              <a:rPr lang="en-US" sz="4000" dirty="0">
                <a:solidFill>
                  <a:schemeClr val="tx1"/>
                </a:solidFill>
              </a:rPr>
              <a:t>Thank you!</a:t>
            </a:r>
          </a:p>
        </p:txBody>
      </p:sp>
      <p:sp>
        <p:nvSpPr>
          <p:cNvPr id="32" name="Content Placeholder 31">
            <a:extLst>
              <a:ext uri="{FF2B5EF4-FFF2-40B4-BE49-F238E27FC236}">
                <a16:creationId xmlns:a16="http://schemas.microsoft.com/office/drawing/2014/main" id="{74F9DF0B-10DE-1217-3D4A-12A1DB39672A}"/>
              </a:ext>
            </a:extLst>
          </p:cNvPr>
          <p:cNvSpPr>
            <a:spLocks noGrp="1"/>
          </p:cNvSpPr>
          <p:nvPr>
            <p:ph type="body" sz="quarter" idx="13"/>
          </p:nvPr>
        </p:nvSpPr>
        <p:spPr/>
        <p:txBody>
          <a:bodyPr/>
          <a:lstStyle/>
          <a:p>
            <a:r>
              <a:rPr lang="en-US" dirty="0"/>
              <a:t>Kate</a:t>
            </a:r>
            <a:r>
              <a:rPr lang="en-US" sz="2400" b="1" dirty="0">
                <a:solidFill>
                  <a:srgbClr val="00829B"/>
                </a:solidFill>
              </a:rPr>
              <a:t>.Lamb@ercot.com</a:t>
            </a:r>
          </a:p>
        </p:txBody>
      </p:sp>
      <p:sp>
        <p:nvSpPr>
          <p:cNvPr id="4" name="Slide Number Placeholder 3">
            <a:extLst>
              <a:ext uri="{FF2B5EF4-FFF2-40B4-BE49-F238E27FC236}">
                <a16:creationId xmlns:a16="http://schemas.microsoft.com/office/drawing/2014/main" id="{419FAECD-8669-5985-A1B4-AB3FDFDF9980}"/>
              </a:ext>
            </a:extLst>
          </p:cNvPr>
          <p:cNvSpPr>
            <a:spLocks noGrp="1"/>
          </p:cNvSpPr>
          <p:nvPr>
            <p:ph type="sldNum" sz="quarter" idx="12"/>
          </p:nvPr>
        </p:nvSpPr>
        <p:spPr/>
        <p:txBody>
          <a:bodyPr/>
          <a:lstStyle/>
          <a:p>
            <a:fld id="{BCDE79FB-97BA-492B-8D57-F1373F9ADA95}" type="slidenum">
              <a:rPr lang="en-US" smtClean="0"/>
              <a:t>11</a:t>
            </a:fld>
            <a:endParaRPr lang="en-US" dirty="0"/>
          </a:p>
        </p:txBody>
      </p:sp>
    </p:spTree>
    <p:extLst>
      <p:ext uri="{BB962C8B-B14F-4D97-AF65-F5344CB8AC3E}">
        <p14:creationId xmlns:p14="http://schemas.microsoft.com/office/powerpoint/2010/main" val="2764781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C5DDF-80C3-8FEA-8584-B8A45869784B}"/>
              </a:ext>
            </a:extLst>
          </p:cNvPr>
          <p:cNvSpPr>
            <a:spLocks noGrp="1"/>
          </p:cNvSpPr>
          <p:nvPr>
            <p:ph type="title"/>
          </p:nvPr>
        </p:nvSpPr>
        <p:spPr/>
        <p:txBody>
          <a:bodyPr/>
          <a:lstStyle/>
          <a:p>
            <a:r>
              <a:rPr lang="en-US">
                <a:cs typeface="Arial"/>
              </a:rPr>
              <a:t>Introduction</a:t>
            </a:r>
            <a:endParaRPr lang="en-US"/>
          </a:p>
        </p:txBody>
      </p:sp>
      <p:sp>
        <p:nvSpPr>
          <p:cNvPr id="3" name="Text Placeholder 2">
            <a:extLst>
              <a:ext uri="{FF2B5EF4-FFF2-40B4-BE49-F238E27FC236}">
                <a16:creationId xmlns:a16="http://schemas.microsoft.com/office/drawing/2014/main" id="{9598135B-AE58-8CAE-5D42-0E57936D8571}"/>
              </a:ext>
            </a:extLst>
          </p:cNvPr>
          <p:cNvSpPr>
            <a:spLocks noGrp="1"/>
          </p:cNvSpPr>
          <p:nvPr>
            <p:ph type="body" sz="quarter" idx="16"/>
          </p:nvPr>
        </p:nvSpPr>
        <p:spPr/>
        <p:txBody>
          <a:bodyPr vert="horz" wrap="square" lIns="0" tIns="0" rIns="0" bIns="0" rtlCol="0" anchor="t">
            <a:noAutofit/>
          </a:bodyPr>
          <a:lstStyle/>
          <a:p>
            <a:r>
              <a:rPr lang="en-US" dirty="0">
                <a:ea typeface="+mn-lt"/>
                <a:cs typeface="+mn-lt"/>
              </a:rPr>
              <a:t>ERCOT is in the process of revising the 2026 Long-Term Load Forecast (LTLF) to reflect updated forecast inputs, revised treatment of load response, and the evolving large-load forecasting process.</a:t>
            </a:r>
          </a:p>
          <a:p>
            <a:endParaRPr lang="en-US" dirty="0">
              <a:cs typeface="Arial"/>
            </a:endParaRPr>
          </a:p>
          <a:p>
            <a:pPr marL="285750" indent="-285750">
              <a:buFont typeface="Arial"/>
              <a:buChar char="•"/>
            </a:pPr>
            <a:r>
              <a:rPr lang="en-US" dirty="0">
                <a:ea typeface="+mn-lt"/>
                <a:cs typeface="+mn-lt"/>
              </a:rPr>
              <a:t>ERCOT </a:t>
            </a:r>
            <a:r>
              <a:rPr lang="en-US" dirty="0">
                <a:ea typeface="+mn-lt"/>
                <a:cs typeface="+mn-lt"/>
                <a:hlinkClick r:id="rId2"/>
              </a:rPr>
              <a:t>filed</a:t>
            </a:r>
            <a:r>
              <a:rPr lang="en-US" dirty="0">
                <a:ea typeface="+mn-lt"/>
                <a:cs typeface="+mn-lt"/>
              </a:rPr>
              <a:t> a preliminary 2026 LTLF in April and subsequently initiated a process to adjust the forecast pursuant to the process outlined in 16 TAC § 25.370(e)(2)(B). </a:t>
            </a:r>
            <a:endParaRPr lang="en-US" dirty="0"/>
          </a:p>
          <a:p>
            <a:pPr marL="285750" indent="-285750">
              <a:buFont typeface="Arial"/>
              <a:buChar char="•"/>
            </a:pPr>
            <a:r>
              <a:rPr lang="en-US" dirty="0">
                <a:ea typeface="+mn-lt"/>
                <a:cs typeface="+mn-lt"/>
              </a:rPr>
              <a:t>This update summarizes key changes to the major forecast components, including base economic load, 4CP response, rooftop solar, electric vehicles, crypto load, and large loads. </a:t>
            </a:r>
            <a:endParaRPr lang="en-US" dirty="0"/>
          </a:p>
          <a:p>
            <a:pPr marL="285750" indent="-285750">
              <a:buFont typeface="Arial"/>
              <a:buChar char="•"/>
            </a:pPr>
            <a:r>
              <a:rPr lang="en-US" dirty="0">
                <a:ea typeface="+mn-lt"/>
                <a:cs typeface="+mn-lt"/>
              </a:rPr>
              <a:t>Following Commission guidance on June 18, large-load values will be updated through the Batch Zero process, with final integration into the LTLF expected after Batch Zero data is available. </a:t>
            </a:r>
            <a:endParaRPr lang="en-US" dirty="0"/>
          </a:p>
          <a:p>
            <a:pPr marL="285750" indent="-285750">
              <a:buFont typeface="Arial"/>
              <a:buChar char="•"/>
            </a:pPr>
            <a:r>
              <a:rPr lang="en-US" dirty="0">
                <a:ea typeface="+mn-lt"/>
                <a:cs typeface="+mn-lt"/>
              </a:rPr>
              <a:t>Today’s discussion is intended to provide stakeholders with an overview of methodology updates and expected timing for final forecast postings.</a:t>
            </a:r>
            <a:endParaRPr lang="en-US" dirty="0"/>
          </a:p>
          <a:p>
            <a:endParaRPr lang="en-US" dirty="0">
              <a:cs typeface="Arial"/>
            </a:endParaRPr>
          </a:p>
        </p:txBody>
      </p:sp>
    </p:spTree>
    <p:extLst>
      <p:ext uri="{BB962C8B-B14F-4D97-AF65-F5344CB8AC3E}">
        <p14:creationId xmlns:p14="http://schemas.microsoft.com/office/powerpoint/2010/main" val="585719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50AF6-4B10-136A-2642-87E27958E744}"/>
              </a:ext>
            </a:extLst>
          </p:cNvPr>
          <p:cNvSpPr>
            <a:spLocks noGrp="1"/>
          </p:cNvSpPr>
          <p:nvPr>
            <p:ph type="title"/>
          </p:nvPr>
        </p:nvSpPr>
        <p:spPr/>
        <p:txBody>
          <a:bodyPr/>
          <a:lstStyle/>
          <a:p>
            <a:r>
              <a:rPr lang="en-US" dirty="0"/>
              <a:t>Summer Base Load Forecast a</a:t>
            </a:r>
            <a:r>
              <a:rPr lang="en-US" dirty="0">
                <a:ea typeface="+mj-lt"/>
                <a:cs typeface="+mj-lt"/>
              </a:rPr>
              <a:t>nd 4CP Response Range</a:t>
            </a:r>
            <a:endParaRPr lang="en-US" dirty="0">
              <a:cs typeface="Arial"/>
            </a:endParaRPr>
          </a:p>
        </p:txBody>
      </p:sp>
      <p:sp>
        <p:nvSpPr>
          <p:cNvPr id="9" name="Content Placeholder 8">
            <a:extLst>
              <a:ext uri="{FF2B5EF4-FFF2-40B4-BE49-F238E27FC236}">
                <a16:creationId xmlns:a16="http://schemas.microsoft.com/office/drawing/2014/main" id="{ECCB2DC9-EBC0-79AF-D563-25AF86F4AF9B}"/>
              </a:ext>
            </a:extLst>
          </p:cNvPr>
          <p:cNvSpPr>
            <a:spLocks noGrp="1"/>
          </p:cNvSpPr>
          <p:nvPr>
            <p:ph idx="16"/>
          </p:nvPr>
        </p:nvSpPr>
        <p:spPr/>
        <p:txBody>
          <a:bodyPr vert="horz" wrap="square" lIns="0" tIns="0" rIns="0" bIns="0" rtlCol="0" anchor="t">
            <a:noAutofit/>
          </a:bodyPr>
          <a:lstStyle/>
          <a:p>
            <a:pPr marL="285750" indent="-285750">
              <a:buChar char="•"/>
            </a:pPr>
            <a:r>
              <a:rPr lang="en-US" dirty="0"/>
              <a:t>The forecast is built using linear regression models that combine weather, premise data, and calendar effects to capture long‑term load trends.</a:t>
            </a:r>
            <a:endParaRPr lang="en-US"/>
          </a:p>
          <a:p>
            <a:pPr marL="285750" indent="-285750">
              <a:buFont typeface="Arial" panose="020B0604020202020204" pitchFamily="34" charset="0"/>
              <a:buChar char="•"/>
            </a:pPr>
            <a:r>
              <a:rPr lang="en-US" dirty="0"/>
              <a:t>A Rank‑and‑Average method produces a normal‑weather hourly forecast by ranking hourly values from 15 weather scenarios and averaging them.</a:t>
            </a:r>
          </a:p>
          <a:p>
            <a:pPr marL="285750" indent="-285750">
              <a:buFont typeface="Arial" panose="020B0604020202020204" pitchFamily="34" charset="0"/>
              <a:buChar char="•"/>
            </a:pPr>
            <a:r>
              <a:rPr lang="en-US" dirty="0"/>
              <a:t>These ranked hourly forecasts are then mapped onto a 2022 calendar to create a realistic, time‑sequenced load shape.</a:t>
            </a:r>
          </a:p>
          <a:p>
            <a:pPr marL="285750" indent="-285750">
              <a:buFont typeface="Arial" panose="020B0604020202020204" pitchFamily="34" charset="0"/>
              <a:buChar char="•"/>
            </a:pPr>
            <a:r>
              <a:rPr lang="en-US">
                <a:cs typeface="Arial"/>
              </a:rPr>
              <a:t>Due to higher uncertainty driven by new large-load interconnections and existing large-load response, we developed a forecast range to illustrate the potential impact of 4CP load response. This range reflects historical 4CP behavior and its expected influence on future demand.</a:t>
            </a:r>
          </a:p>
        </p:txBody>
      </p:sp>
      <p:sp>
        <p:nvSpPr>
          <p:cNvPr id="5" name="Slide Number Placeholder 4">
            <a:extLst>
              <a:ext uri="{FF2B5EF4-FFF2-40B4-BE49-F238E27FC236}">
                <a16:creationId xmlns:a16="http://schemas.microsoft.com/office/drawing/2014/main" id="{74312744-7102-00D3-B892-23F7C3E350B2}"/>
              </a:ext>
            </a:extLst>
          </p:cNvPr>
          <p:cNvSpPr>
            <a:spLocks noGrp="1"/>
          </p:cNvSpPr>
          <p:nvPr>
            <p:ph type="sldNum" sz="quarter" idx="12"/>
          </p:nvPr>
        </p:nvSpPr>
        <p:spPr/>
        <p:txBody>
          <a:bodyPr/>
          <a:lstStyle/>
          <a:p>
            <a:fld id="{BCDE79FB-97BA-492B-8D57-F1373F9ADA95}" type="slidenum">
              <a:rPr lang="en-US" smtClean="0"/>
              <a:t>3</a:t>
            </a:fld>
            <a:endParaRPr lang="en-US" dirty="0"/>
          </a:p>
        </p:txBody>
      </p:sp>
      <p:graphicFrame>
        <p:nvGraphicFramePr>
          <p:cNvPr id="6" name="Chart 5">
            <a:extLst>
              <a:ext uri="{FF2B5EF4-FFF2-40B4-BE49-F238E27FC236}">
                <a16:creationId xmlns:a16="http://schemas.microsoft.com/office/drawing/2014/main" id="{77A5481C-9162-F714-70B2-27FD5CA6F056}"/>
              </a:ext>
            </a:extLst>
          </p:cNvPr>
          <p:cNvGraphicFramePr>
            <a:graphicFrameLocks/>
          </p:cNvGraphicFramePr>
          <p:nvPr>
            <p:extLst>
              <p:ext uri="{D42A27DB-BD31-4B8C-83A1-F6EECF244321}">
                <p14:modId xmlns:p14="http://schemas.microsoft.com/office/powerpoint/2010/main" val="1311850852"/>
              </p:ext>
            </p:extLst>
          </p:nvPr>
        </p:nvGraphicFramePr>
        <p:xfrm>
          <a:off x="150813" y="1545773"/>
          <a:ext cx="7175273" cy="3951514"/>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 Placeholder 7">
            <a:extLst>
              <a:ext uri="{FF2B5EF4-FFF2-40B4-BE49-F238E27FC236}">
                <a16:creationId xmlns:a16="http://schemas.microsoft.com/office/drawing/2014/main" id="{057DDA85-C435-DB8D-FEB9-1BE226E74620}"/>
              </a:ext>
            </a:extLst>
          </p:cNvPr>
          <p:cNvSpPr txBox="1">
            <a:spLocks/>
          </p:cNvSpPr>
          <p:nvPr/>
        </p:nvSpPr>
        <p:spPr>
          <a:xfrm flipH="1">
            <a:off x="147833" y="5747986"/>
            <a:ext cx="7657223" cy="1110014"/>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rtlCol="0" anchor="t">
            <a:no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lang="en-US" sz="1600" b="1" kern="1200" dirty="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lang="en-US" sz="1400" b="0" kern="1200" dirty="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lang="en-US" sz="1400" b="0" kern="1200" dirty="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lang="en-US" sz="1400" b="0" kern="1200" dirty="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lang="en-US" sz="1400" b="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 Key Takeaway: ERCOT developed a base load forecast range to reflect uncertainty around 4CP response, with the no-response case approximately 3.1–3.3 GW higher than the response-included case across 2026–2031.</a:t>
            </a:r>
          </a:p>
        </p:txBody>
      </p:sp>
    </p:spTree>
    <p:extLst>
      <p:ext uri="{BB962C8B-B14F-4D97-AF65-F5344CB8AC3E}">
        <p14:creationId xmlns:p14="http://schemas.microsoft.com/office/powerpoint/2010/main" val="120853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FBFC3AC0-0C43-551B-D89C-F8787DA166C4}"/>
              </a:ext>
            </a:extLst>
          </p:cNvPr>
          <p:cNvSpPr>
            <a:spLocks noGrp="1"/>
          </p:cNvSpPr>
          <p:nvPr>
            <p:ph type="title"/>
          </p:nvPr>
        </p:nvSpPr>
        <p:spPr/>
        <p:txBody>
          <a:bodyPr/>
          <a:lstStyle/>
          <a:p>
            <a:r>
              <a:rPr lang="en-US" dirty="0"/>
              <a:t>Rooftop Solar Forecast Outlook</a:t>
            </a:r>
          </a:p>
        </p:txBody>
      </p:sp>
      <p:sp>
        <p:nvSpPr>
          <p:cNvPr id="11" name="Text Placeholder 10">
            <a:extLst>
              <a:ext uri="{FF2B5EF4-FFF2-40B4-BE49-F238E27FC236}">
                <a16:creationId xmlns:a16="http://schemas.microsoft.com/office/drawing/2014/main" id="{A0F588A4-CC03-38DF-7922-6E6EEF58ACB0}"/>
              </a:ext>
            </a:extLst>
          </p:cNvPr>
          <p:cNvSpPr>
            <a:spLocks noGrp="1"/>
          </p:cNvSpPr>
          <p:nvPr>
            <p:ph type="body" sz="quarter" idx="15"/>
          </p:nvPr>
        </p:nvSpPr>
        <p:spPr>
          <a:xfrm flipH="1">
            <a:off x="-1" y="5664126"/>
            <a:ext cx="11157858" cy="1193873"/>
          </a:xfrm>
        </p:spPr>
        <p:txBody>
          <a:bodyPr vert="horz" wrap="square" lIns="365760" tIns="91440" rIns="91440" bIns="91440" rtlCol="0" anchor="t">
            <a:noAutofit/>
          </a:bodyPr>
          <a:lstStyle/>
          <a:p>
            <a:r>
              <a:rPr lang="en-US" dirty="0">
                <a:ea typeface="+mn-lt"/>
                <a:cs typeface="+mn-lt"/>
              </a:rPr>
              <a:t>Key Takeaway:</a:t>
            </a:r>
            <a:r>
              <a:rPr lang="en-US" b="0" dirty="0">
                <a:ea typeface="+mn-lt"/>
                <a:cs typeface="+mn-lt"/>
              </a:rPr>
              <a:t> </a:t>
            </a:r>
            <a:r>
              <a:rPr lang="en-US" dirty="0">
                <a:ea typeface="+mn-lt"/>
                <a:cs typeface="+mn-lt"/>
              </a:rPr>
              <a:t>The updated rooftop solar forecast reflects a smaller expected rooftop solar contribution than the prior LTLF, driven by slower expected installation growth and lower expected realized output.</a:t>
            </a:r>
            <a:r>
              <a:rPr lang="en-US" dirty="0"/>
              <a:t> Changes to available (federal and state) incentives have made projects less financially attractive, further dampening expected installation growth.</a:t>
            </a:r>
            <a:endParaRPr lang="en-US" dirty="0">
              <a:cs typeface="Arial"/>
            </a:endParaRPr>
          </a:p>
        </p:txBody>
      </p:sp>
      <p:sp>
        <p:nvSpPr>
          <p:cNvPr id="5" name="Slide Number Placeholder 4">
            <a:extLst>
              <a:ext uri="{FF2B5EF4-FFF2-40B4-BE49-F238E27FC236}">
                <a16:creationId xmlns:a16="http://schemas.microsoft.com/office/drawing/2014/main" id="{FC40051A-9AB9-7C8B-E1F2-D4E8D078CB8D}"/>
              </a:ext>
            </a:extLst>
          </p:cNvPr>
          <p:cNvSpPr>
            <a:spLocks noGrp="1"/>
          </p:cNvSpPr>
          <p:nvPr>
            <p:ph type="sldNum" sz="quarter" idx="12"/>
          </p:nvPr>
        </p:nvSpPr>
        <p:spPr/>
        <p:txBody>
          <a:bodyPr/>
          <a:lstStyle/>
          <a:p>
            <a:fld id="{BCDE79FB-97BA-492B-8D57-F1373F9ADA95}" type="slidenum">
              <a:rPr lang="en-US" smtClean="0"/>
              <a:t>4</a:t>
            </a:fld>
            <a:endParaRPr lang="en-US"/>
          </a:p>
        </p:txBody>
      </p:sp>
      <p:graphicFrame>
        <p:nvGraphicFramePr>
          <p:cNvPr id="7" name="Chart 6">
            <a:extLst>
              <a:ext uri="{FF2B5EF4-FFF2-40B4-BE49-F238E27FC236}">
                <a16:creationId xmlns:a16="http://schemas.microsoft.com/office/drawing/2014/main" id="{7120F1AF-9181-B5FA-D361-E84AB90717DF}"/>
              </a:ext>
            </a:extLst>
          </p:cNvPr>
          <p:cNvGraphicFramePr>
            <a:graphicFrameLocks/>
          </p:cNvGraphicFramePr>
          <p:nvPr>
            <p:extLst>
              <p:ext uri="{D42A27DB-BD31-4B8C-83A1-F6EECF244321}">
                <p14:modId xmlns:p14="http://schemas.microsoft.com/office/powerpoint/2010/main" val="2252894067"/>
              </p:ext>
            </p:extLst>
          </p:nvPr>
        </p:nvGraphicFramePr>
        <p:xfrm>
          <a:off x="335835" y="1606644"/>
          <a:ext cx="5838824" cy="390596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a:extLst>
              <a:ext uri="{FF2B5EF4-FFF2-40B4-BE49-F238E27FC236}">
                <a16:creationId xmlns:a16="http://schemas.microsoft.com/office/drawing/2014/main" id="{7882AA40-7CC3-4A0D-A34B-D175E172D2C7}"/>
              </a:ext>
            </a:extLst>
          </p:cNvPr>
          <p:cNvGraphicFramePr>
            <a:graphicFrameLocks noGrp="1"/>
          </p:cNvGraphicFramePr>
          <p:nvPr>
            <p:extLst>
              <p:ext uri="{D42A27DB-BD31-4B8C-83A1-F6EECF244321}">
                <p14:modId xmlns:p14="http://schemas.microsoft.com/office/powerpoint/2010/main" val="2930449293"/>
              </p:ext>
            </p:extLst>
          </p:nvPr>
        </p:nvGraphicFramePr>
        <p:xfrm>
          <a:off x="7617993" y="1454862"/>
          <a:ext cx="4542972" cy="3948275"/>
        </p:xfrm>
        <a:graphic>
          <a:graphicData uri="http://schemas.openxmlformats.org/drawingml/2006/table">
            <a:tbl>
              <a:tblPr firstRow="1" bandRow="1">
                <a:tableStyleId>{5C22544A-7EE6-4342-B048-85BDC9FD1C3A}</a:tableStyleId>
              </a:tblPr>
              <a:tblGrid>
                <a:gridCol w="1514324">
                  <a:extLst>
                    <a:ext uri="{9D8B030D-6E8A-4147-A177-3AD203B41FA5}">
                      <a16:colId xmlns:a16="http://schemas.microsoft.com/office/drawing/2014/main" val="1589425293"/>
                    </a:ext>
                  </a:extLst>
                </a:gridCol>
                <a:gridCol w="1514324">
                  <a:extLst>
                    <a:ext uri="{9D8B030D-6E8A-4147-A177-3AD203B41FA5}">
                      <a16:colId xmlns:a16="http://schemas.microsoft.com/office/drawing/2014/main" val="3627422596"/>
                    </a:ext>
                  </a:extLst>
                </a:gridCol>
                <a:gridCol w="1514324">
                  <a:extLst>
                    <a:ext uri="{9D8B030D-6E8A-4147-A177-3AD203B41FA5}">
                      <a16:colId xmlns:a16="http://schemas.microsoft.com/office/drawing/2014/main" val="577499580"/>
                    </a:ext>
                  </a:extLst>
                </a:gridCol>
              </a:tblGrid>
              <a:tr h="513954">
                <a:tc>
                  <a:txBody>
                    <a:bodyPr/>
                    <a:lstStyle/>
                    <a:p>
                      <a:pPr algn="ctr" fontAlgn="b">
                        <a:buNone/>
                      </a:pPr>
                      <a:r>
                        <a:rPr lang="en-US" sz="1800" b="1" i="0" u="none" strike="noStrike" dirty="0">
                          <a:solidFill>
                            <a:srgbClr val="FFFFFF"/>
                          </a:solidFill>
                          <a:effectLst/>
                          <a:latin typeface="Arial"/>
                          <a:cs typeface="Arial"/>
                        </a:rPr>
                        <a:t>Year</a:t>
                      </a:r>
                    </a:p>
                  </a:txBody>
                  <a:tcPr marL="7620" marR="7620" marT="7620" marB="0" anchor="b"/>
                </a:tc>
                <a:tc>
                  <a:txBody>
                    <a:bodyPr/>
                    <a:lstStyle/>
                    <a:p>
                      <a:pPr algn="ctr" fontAlgn="b">
                        <a:buNone/>
                      </a:pPr>
                      <a:r>
                        <a:rPr lang="en-US" sz="1800" b="1" i="0" u="none" strike="noStrike">
                          <a:solidFill>
                            <a:srgbClr val="FFFFFF"/>
                          </a:solidFill>
                          <a:effectLst/>
                          <a:latin typeface="Arial"/>
                          <a:cs typeface="Arial"/>
                        </a:rPr>
                        <a:t> 2026 Solar Forecast</a:t>
                      </a:r>
                    </a:p>
                  </a:txBody>
                  <a:tcPr marL="7620" marR="7620" marT="7620" marB="0" anchor="b"/>
                </a:tc>
                <a:tc>
                  <a:txBody>
                    <a:bodyPr/>
                    <a:lstStyle/>
                    <a:p>
                      <a:pPr algn="ctr" fontAlgn="b">
                        <a:buNone/>
                      </a:pPr>
                      <a:r>
                        <a:rPr lang="en-US" sz="1800" b="1" i="0" u="none" strike="noStrike">
                          <a:solidFill>
                            <a:srgbClr val="FFFFFF"/>
                          </a:solidFill>
                          <a:effectLst/>
                          <a:latin typeface="Arial"/>
                          <a:cs typeface="Arial"/>
                        </a:rPr>
                        <a:t>Prior LTLF Solar</a:t>
                      </a:r>
                    </a:p>
                  </a:txBody>
                  <a:tcPr marL="7620" marR="7620" marT="7620" marB="0" anchor="b"/>
                </a:tc>
                <a:extLst>
                  <a:ext uri="{0D108BD9-81ED-4DB2-BD59-A6C34878D82A}">
                    <a16:rowId xmlns:a16="http://schemas.microsoft.com/office/drawing/2014/main" val="2943606666"/>
                  </a:ext>
                </a:extLst>
              </a:tr>
              <a:tr h="308365">
                <a:tc>
                  <a:txBody>
                    <a:bodyPr/>
                    <a:lstStyle/>
                    <a:p>
                      <a:pPr algn="ctr" fontAlgn="b">
                        <a:buNone/>
                      </a:pPr>
                      <a:r>
                        <a:rPr lang="en-US" sz="1800" b="1" i="0" u="none" strike="noStrike">
                          <a:solidFill>
                            <a:srgbClr val="000000"/>
                          </a:solidFill>
                          <a:effectLst/>
                          <a:latin typeface="Arial"/>
                          <a:cs typeface="Arial"/>
                        </a:rPr>
                        <a:t>2026</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-1,448</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-1,669</a:t>
                      </a:r>
                    </a:p>
                  </a:txBody>
                  <a:tcPr marL="7620" marR="7620" marT="7620" marB="0" anchor="b"/>
                </a:tc>
                <a:extLst>
                  <a:ext uri="{0D108BD9-81ED-4DB2-BD59-A6C34878D82A}">
                    <a16:rowId xmlns:a16="http://schemas.microsoft.com/office/drawing/2014/main" val="3921918593"/>
                  </a:ext>
                </a:extLst>
              </a:tr>
              <a:tr h="308365">
                <a:tc>
                  <a:txBody>
                    <a:bodyPr/>
                    <a:lstStyle/>
                    <a:p>
                      <a:pPr algn="ctr" fontAlgn="b">
                        <a:buNone/>
                      </a:pPr>
                      <a:r>
                        <a:rPr lang="en-US" sz="1800" b="1" i="0" u="none" strike="noStrike">
                          <a:solidFill>
                            <a:srgbClr val="000000"/>
                          </a:solidFill>
                          <a:effectLst/>
                          <a:latin typeface="Arial"/>
                          <a:cs typeface="Arial"/>
                        </a:rPr>
                        <a:t>2027</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-1,681</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-2,220</a:t>
                      </a:r>
                    </a:p>
                  </a:txBody>
                  <a:tcPr marL="7620" marR="7620" marT="7620" marB="0" anchor="b"/>
                </a:tc>
                <a:extLst>
                  <a:ext uri="{0D108BD9-81ED-4DB2-BD59-A6C34878D82A}">
                    <a16:rowId xmlns:a16="http://schemas.microsoft.com/office/drawing/2014/main" val="1102501395"/>
                  </a:ext>
                </a:extLst>
              </a:tr>
              <a:tr h="308365">
                <a:tc>
                  <a:txBody>
                    <a:bodyPr/>
                    <a:lstStyle/>
                    <a:p>
                      <a:pPr algn="ctr" fontAlgn="b">
                        <a:buNone/>
                      </a:pPr>
                      <a:r>
                        <a:rPr lang="en-US" sz="1800" b="1" i="0" u="none" strike="noStrike">
                          <a:solidFill>
                            <a:srgbClr val="000000"/>
                          </a:solidFill>
                          <a:effectLst/>
                          <a:latin typeface="Arial"/>
                          <a:cs typeface="Arial"/>
                        </a:rPr>
                        <a:t>2028</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-1,924</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-2,917</a:t>
                      </a:r>
                    </a:p>
                  </a:txBody>
                  <a:tcPr marL="7620" marR="7620" marT="7620" marB="0" anchor="b"/>
                </a:tc>
                <a:extLst>
                  <a:ext uri="{0D108BD9-81ED-4DB2-BD59-A6C34878D82A}">
                    <a16:rowId xmlns:a16="http://schemas.microsoft.com/office/drawing/2014/main" val="3663937610"/>
                  </a:ext>
                </a:extLst>
              </a:tr>
              <a:tr h="308365">
                <a:tc>
                  <a:txBody>
                    <a:bodyPr/>
                    <a:lstStyle/>
                    <a:p>
                      <a:pPr algn="ctr" fontAlgn="b">
                        <a:buNone/>
                      </a:pPr>
                      <a:r>
                        <a:rPr lang="en-US" sz="1800" b="1" i="0" u="none" strike="noStrike">
                          <a:solidFill>
                            <a:srgbClr val="000000"/>
                          </a:solidFill>
                          <a:effectLst/>
                          <a:latin typeface="Arial"/>
                          <a:cs typeface="Arial"/>
                        </a:rPr>
                        <a:t>2029</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-2,239</a:t>
                      </a:r>
                    </a:p>
                  </a:txBody>
                  <a:tcPr marL="7620" marR="7620" marT="7620" marB="0" anchor="b"/>
                </a:tc>
                <a:tc>
                  <a:txBody>
                    <a:bodyPr/>
                    <a:lstStyle/>
                    <a:p>
                      <a:pPr algn="ctr" fontAlgn="b">
                        <a:buNone/>
                      </a:pPr>
                      <a:r>
                        <a:rPr lang="en-US" sz="1800" b="1" i="0" u="none" strike="noStrike" dirty="0">
                          <a:solidFill>
                            <a:srgbClr val="000000"/>
                          </a:solidFill>
                          <a:effectLst/>
                          <a:latin typeface="Arial"/>
                          <a:cs typeface="Arial"/>
                        </a:rPr>
                        <a:t>-3,782</a:t>
                      </a:r>
                    </a:p>
                  </a:txBody>
                  <a:tcPr marL="7620" marR="7620" marT="7620" marB="0" anchor="b"/>
                </a:tc>
                <a:extLst>
                  <a:ext uri="{0D108BD9-81ED-4DB2-BD59-A6C34878D82A}">
                    <a16:rowId xmlns:a16="http://schemas.microsoft.com/office/drawing/2014/main" val="941512208"/>
                  </a:ext>
                </a:extLst>
              </a:tr>
              <a:tr h="308365">
                <a:tc>
                  <a:txBody>
                    <a:bodyPr/>
                    <a:lstStyle/>
                    <a:p>
                      <a:pPr algn="ctr" fontAlgn="b">
                        <a:buNone/>
                      </a:pPr>
                      <a:r>
                        <a:rPr lang="en-US" sz="1800" b="1" i="0" u="none" strike="noStrike">
                          <a:solidFill>
                            <a:srgbClr val="000000"/>
                          </a:solidFill>
                          <a:effectLst/>
                          <a:latin typeface="Arial"/>
                          <a:cs typeface="Arial"/>
                        </a:rPr>
                        <a:t>2030</a:t>
                      </a:r>
                    </a:p>
                  </a:txBody>
                  <a:tcPr marL="7620" marR="7620" marT="7620" marB="0" anchor="b"/>
                </a:tc>
                <a:tc>
                  <a:txBody>
                    <a:bodyPr/>
                    <a:lstStyle/>
                    <a:p>
                      <a:pPr algn="ctr" fontAlgn="b">
                        <a:buNone/>
                      </a:pPr>
                      <a:r>
                        <a:rPr lang="en-US" sz="1800" b="1" i="0" u="none" strike="noStrike" dirty="0">
                          <a:solidFill>
                            <a:srgbClr val="000000"/>
                          </a:solidFill>
                          <a:effectLst/>
                          <a:latin typeface="Arial"/>
                          <a:cs typeface="Arial"/>
                        </a:rPr>
                        <a:t>-2,580</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-4,841</a:t>
                      </a:r>
                    </a:p>
                  </a:txBody>
                  <a:tcPr marL="7620" marR="7620" marT="7620" marB="0" anchor="b"/>
                </a:tc>
                <a:extLst>
                  <a:ext uri="{0D108BD9-81ED-4DB2-BD59-A6C34878D82A}">
                    <a16:rowId xmlns:a16="http://schemas.microsoft.com/office/drawing/2014/main" val="1770685882"/>
                  </a:ext>
                </a:extLst>
              </a:tr>
              <a:tr h="308365">
                <a:tc>
                  <a:txBody>
                    <a:bodyPr/>
                    <a:lstStyle/>
                    <a:p>
                      <a:pPr algn="ctr" fontAlgn="b">
                        <a:buNone/>
                      </a:pPr>
                      <a:r>
                        <a:rPr lang="en-US" sz="1800" b="1" i="0" u="none" strike="noStrike">
                          <a:solidFill>
                            <a:srgbClr val="000000"/>
                          </a:solidFill>
                          <a:effectLst/>
                          <a:latin typeface="Arial"/>
                          <a:cs typeface="Arial"/>
                        </a:rPr>
                        <a:t>2031</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-2,959</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-6,121</a:t>
                      </a:r>
                    </a:p>
                  </a:txBody>
                  <a:tcPr marL="7620" marR="7620" marT="7620" marB="0" anchor="b"/>
                </a:tc>
                <a:extLst>
                  <a:ext uri="{0D108BD9-81ED-4DB2-BD59-A6C34878D82A}">
                    <a16:rowId xmlns:a16="http://schemas.microsoft.com/office/drawing/2014/main" val="4168609254"/>
                  </a:ext>
                </a:extLst>
              </a:tr>
              <a:tr h="308365">
                <a:tc>
                  <a:txBody>
                    <a:bodyPr/>
                    <a:lstStyle/>
                    <a:p>
                      <a:pPr algn="ctr" fontAlgn="b">
                        <a:buNone/>
                      </a:pPr>
                      <a:r>
                        <a:rPr lang="en-US" sz="1800" b="1" i="0" u="none" strike="noStrike">
                          <a:solidFill>
                            <a:srgbClr val="000000"/>
                          </a:solidFill>
                          <a:effectLst/>
                          <a:latin typeface="Arial"/>
                          <a:cs typeface="Arial"/>
                        </a:rPr>
                        <a:t>2032</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-3,397</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-7,692</a:t>
                      </a:r>
                    </a:p>
                  </a:txBody>
                  <a:tcPr marL="7620" marR="7620" marT="7620" marB="0" anchor="b"/>
                </a:tc>
                <a:extLst>
                  <a:ext uri="{0D108BD9-81ED-4DB2-BD59-A6C34878D82A}">
                    <a16:rowId xmlns:a16="http://schemas.microsoft.com/office/drawing/2014/main" val="2763680487"/>
                  </a:ext>
                </a:extLst>
              </a:tr>
              <a:tr h="308365">
                <a:tc>
                  <a:txBody>
                    <a:bodyPr/>
                    <a:lstStyle/>
                    <a:p>
                      <a:pPr algn="ctr" fontAlgn="b">
                        <a:buNone/>
                      </a:pPr>
                      <a:r>
                        <a:rPr lang="en-US" sz="1800" b="1" i="0" u="none" strike="noStrike">
                          <a:solidFill>
                            <a:srgbClr val="000000"/>
                          </a:solidFill>
                          <a:effectLst/>
                          <a:latin typeface="Arial"/>
                          <a:cs typeface="Arial"/>
                        </a:rPr>
                        <a:t>2033</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-3,879</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-9,546</a:t>
                      </a:r>
                    </a:p>
                  </a:txBody>
                  <a:tcPr marL="7620" marR="7620" marT="7620" marB="0" anchor="b"/>
                </a:tc>
                <a:extLst>
                  <a:ext uri="{0D108BD9-81ED-4DB2-BD59-A6C34878D82A}">
                    <a16:rowId xmlns:a16="http://schemas.microsoft.com/office/drawing/2014/main" val="4110312352"/>
                  </a:ext>
                </a:extLst>
              </a:tr>
              <a:tr h="308365">
                <a:tc>
                  <a:txBody>
                    <a:bodyPr/>
                    <a:lstStyle/>
                    <a:p>
                      <a:pPr algn="ctr" fontAlgn="b">
                        <a:buNone/>
                      </a:pPr>
                      <a:r>
                        <a:rPr lang="en-US" sz="1800" b="1" i="0" u="none" strike="noStrike">
                          <a:solidFill>
                            <a:srgbClr val="000000"/>
                          </a:solidFill>
                          <a:effectLst/>
                          <a:latin typeface="Arial"/>
                          <a:cs typeface="Arial"/>
                        </a:rPr>
                        <a:t>2034</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-4,415</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-11,710</a:t>
                      </a:r>
                    </a:p>
                  </a:txBody>
                  <a:tcPr marL="7620" marR="7620" marT="7620" marB="0" anchor="b"/>
                </a:tc>
                <a:extLst>
                  <a:ext uri="{0D108BD9-81ED-4DB2-BD59-A6C34878D82A}">
                    <a16:rowId xmlns:a16="http://schemas.microsoft.com/office/drawing/2014/main" val="4136893210"/>
                  </a:ext>
                </a:extLst>
              </a:tr>
              <a:tr h="308365">
                <a:tc>
                  <a:txBody>
                    <a:bodyPr/>
                    <a:lstStyle/>
                    <a:p>
                      <a:pPr algn="ctr" fontAlgn="b">
                        <a:buNone/>
                      </a:pPr>
                      <a:r>
                        <a:rPr lang="en-US" sz="1800" b="1" i="0" u="none" strike="noStrike">
                          <a:solidFill>
                            <a:srgbClr val="000000"/>
                          </a:solidFill>
                          <a:effectLst/>
                          <a:latin typeface="Arial"/>
                          <a:cs typeface="Arial"/>
                        </a:rPr>
                        <a:t>2035</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-5,012</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-14,199</a:t>
                      </a:r>
                    </a:p>
                  </a:txBody>
                  <a:tcPr marL="7620" marR="7620" marT="7620" marB="0" anchor="b"/>
                </a:tc>
                <a:extLst>
                  <a:ext uri="{0D108BD9-81ED-4DB2-BD59-A6C34878D82A}">
                    <a16:rowId xmlns:a16="http://schemas.microsoft.com/office/drawing/2014/main" val="954088269"/>
                  </a:ext>
                </a:extLst>
              </a:tr>
              <a:tr h="308365">
                <a:tc>
                  <a:txBody>
                    <a:bodyPr/>
                    <a:lstStyle/>
                    <a:p>
                      <a:pPr algn="ctr" fontAlgn="b">
                        <a:buNone/>
                      </a:pPr>
                      <a:r>
                        <a:rPr lang="en-US" sz="1800" b="1" i="0" u="none" strike="noStrike">
                          <a:solidFill>
                            <a:srgbClr val="000000"/>
                          </a:solidFill>
                          <a:effectLst/>
                          <a:latin typeface="Arial"/>
                          <a:cs typeface="Arial"/>
                        </a:rPr>
                        <a:t>2036</a:t>
                      </a:r>
                    </a:p>
                  </a:txBody>
                  <a:tcPr marL="7620" marR="7620" marT="7620" marB="0" anchor="b"/>
                </a:tc>
                <a:tc>
                  <a:txBody>
                    <a:bodyPr/>
                    <a:lstStyle/>
                    <a:p>
                      <a:pPr algn="ctr" fontAlgn="b">
                        <a:buNone/>
                      </a:pPr>
                      <a:r>
                        <a:rPr lang="en-US" sz="1800" b="1" i="0" u="none" strike="noStrike">
                          <a:solidFill>
                            <a:srgbClr val="000000"/>
                          </a:solidFill>
                          <a:effectLst/>
                          <a:latin typeface="Arial"/>
                          <a:cs typeface="Arial"/>
                        </a:rPr>
                        <a:t>-5,667</a:t>
                      </a:r>
                    </a:p>
                  </a:txBody>
                  <a:tcPr marL="7620" marR="7620" marT="7620" marB="0" anchor="b"/>
                </a:tc>
                <a:tc>
                  <a:txBody>
                    <a:bodyPr/>
                    <a:lstStyle/>
                    <a:p>
                      <a:pPr algn="ctr" fontAlgn="b">
                        <a:buNone/>
                      </a:pPr>
                      <a:r>
                        <a:rPr lang="en-US" sz="1800" b="1" i="0" u="none" strike="noStrike" dirty="0">
                          <a:solidFill>
                            <a:srgbClr val="000000"/>
                          </a:solidFill>
                          <a:effectLst/>
                          <a:latin typeface="Arial"/>
                          <a:cs typeface="Arial"/>
                        </a:rPr>
                        <a:t>-17,027</a:t>
                      </a:r>
                    </a:p>
                  </a:txBody>
                  <a:tcPr marL="7620" marR="7620" marT="7620" marB="0" anchor="b"/>
                </a:tc>
                <a:extLst>
                  <a:ext uri="{0D108BD9-81ED-4DB2-BD59-A6C34878D82A}">
                    <a16:rowId xmlns:a16="http://schemas.microsoft.com/office/drawing/2014/main" val="1033314005"/>
                  </a:ext>
                </a:extLst>
              </a:tr>
            </a:tbl>
          </a:graphicData>
        </a:graphic>
      </p:graphicFrame>
    </p:spTree>
    <p:extLst>
      <p:ext uri="{BB962C8B-B14F-4D97-AF65-F5344CB8AC3E}">
        <p14:creationId xmlns:p14="http://schemas.microsoft.com/office/powerpoint/2010/main" val="848799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B1DE0-A2F0-0BE1-2424-2C448AF2F672}"/>
              </a:ext>
            </a:extLst>
          </p:cNvPr>
          <p:cNvSpPr>
            <a:spLocks noGrp="1"/>
          </p:cNvSpPr>
          <p:nvPr>
            <p:ph type="title"/>
          </p:nvPr>
        </p:nvSpPr>
        <p:spPr/>
        <p:txBody>
          <a:bodyPr/>
          <a:lstStyle/>
          <a:p>
            <a:r>
              <a:rPr lang="en-US" dirty="0"/>
              <a:t>Electric Vehicle Forecast Summary</a:t>
            </a:r>
          </a:p>
        </p:txBody>
      </p:sp>
      <p:sp>
        <p:nvSpPr>
          <p:cNvPr id="5" name="Content Placeholder 4">
            <a:extLst>
              <a:ext uri="{FF2B5EF4-FFF2-40B4-BE49-F238E27FC236}">
                <a16:creationId xmlns:a16="http://schemas.microsoft.com/office/drawing/2014/main" id="{F64C5C3E-6901-D4F4-D87F-F9E4BA15E5E9}"/>
              </a:ext>
            </a:extLst>
          </p:cNvPr>
          <p:cNvSpPr>
            <a:spLocks noGrp="1"/>
          </p:cNvSpPr>
          <p:nvPr>
            <p:ph idx="16"/>
          </p:nvPr>
        </p:nvSpPr>
        <p:spPr/>
        <p:txBody>
          <a:bodyPr/>
          <a:lstStyle/>
          <a:p>
            <a:pPr marL="285750" indent="-285750">
              <a:buFont typeface="Arial" panose="020B0604020202020204" pitchFamily="34" charset="0"/>
              <a:buChar char="•"/>
            </a:pPr>
            <a:r>
              <a:rPr lang="en-US" b="1" dirty="0">
                <a:solidFill>
                  <a:srgbClr val="00AEC7"/>
                </a:solidFill>
              </a:rPr>
              <a:t>Technological advancements and supportive policy measures have contributed to a slight upward adjustment in the EV forecast.</a:t>
            </a:r>
            <a:endParaRPr lang="en-US" b="1" dirty="0">
              <a:solidFill>
                <a:srgbClr val="00AEC7"/>
              </a:solidFill>
              <a:cs typeface="Arial"/>
            </a:endParaRPr>
          </a:p>
          <a:p>
            <a:endParaRPr lang="en-US" b="1" dirty="0">
              <a:solidFill>
                <a:srgbClr val="00AEC7"/>
              </a:solidFill>
              <a:cs typeface="Arial"/>
            </a:endParaRPr>
          </a:p>
          <a:p>
            <a:pPr marL="285750" indent="-285750">
              <a:buFont typeface="Arial" panose="020B0604020202020204" pitchFamily="34" charset="0"/>
              <a:buChar char="•"/>
            </a:pPr>
            <a:r>
              <a:rPr lang="en-US" b="1" dirty="0">
                <a:solidFill>
                  <a:srgbClr val="00AEC7"/>
                </a:solidFill>
              </a:rPr>
              <a:t>However, persistent challenges such as limited charging infrastructure and high consumer costs continue to constrain growth. </a:t>
            </a:r>
            <a:endParaRPr lang="en-US" b="1" dirty="0">
              <a:solidFill>
                <a:srgbClr val="00AEC7"/>
              </a:solidFill>
              <a:cs typeface="Arial"/>
            </a:endParaRPr>
          </a:p>
          <a:p>
            <a:endParaRPr lang="en-US" b="1" dirty="0">
              <a:solidFill>
                <a:srgbClr val="00AEC7"/>
              </a:solidFill>
              <a:cs typeface="Arial"/>
            </a:endParaRPr>
          </a:p>
          <a:p>
            <a:pPr marL="285750" indent="-285750">
              <a:buFont typeface="Arial" panose="020B0604020202020204" pitchFamily="34" charset="0"/>
              <a:buChar char="•"/>
            </a:pPr>
            <a:r>
              <a:rPr lang="en-US" b="1" dirty="0">
                <a:solidFill>
                  <a:srgbClr val="00AEC7"/>
                </a:solidFill>
              </a:rPr>
              <a:t>Additionally, the expiration of the federal tax credit has further tempered adoption expectations.</a:t>
            </a:r>
            <a:endParaRPr lang="en-US" b="1" dirty="0">
              <a:solidFill>
                <a:srgbClr val="00AEC7"/>
              </a:solidFill>
              <a:cs typeface="Arial"/>
            </a:endParaRPr>
          </a:p>
          <a:p>
            <a:endParaRPr lang="en-US" dirty="0"/>
          </a:p>
        </p:txBody>
      </p:sp>
      <p:sp>
        <p:nvSpPr>
          <p:cNvPr id="6" name="Slide Number Placeholder 5">
            <a:extLst>
              <a:ext uri="{FF2B5EF4-FFF2-40B4-BE49-F238E27FC236}">
                <a16:creationId xmlns:a16="http://schemas.microsoft.com/office/drawing/2014/main" id="{0B380C89-2A89-4C00-FFC2-D1D9B185434B}"/>
              </a:ext>
            </a:extLst>
          </p:cNvPr>
          <p:cNvSpPr>
            <a:spLocks noGrp="1"/>
          </p:cNvSpPr>
          <p:nvPr>
            <p:ph type="sldNum" sz="quarter" idx="12"/>
          </p:nvPr>
        </p:nvSpPr>
        <p:spPr/>
        <p:txBody>
          <a:bodyPr/>
          <a:lstStyle/>
          <a:p>
            <a:fld id="{BCDE79FB-97BA-492B-8D57-F1373F9ADA95}" type="slidenum">
              <a:rPr lang="en-US" smtClean="0"/>
              <a:t>5</a:t>
            </a:fld>
            <a:endParaRPr lang="en-US" dirty="0"/>
          </a:p>
        </p:txBody>
      </p:sp>
      <p:graphicFrame>
        <p:nvGraphicFramePr>
          <p:cNvPr id="9" name="Content Placeholder 1">
            <a:extLst>
              <a:ext uri="{FF2B5EF4-FFF2-40B4-BE49-F238E27FC236}">
                <a16:creationId xmlns:a16="http://schemas.microsoft.com/office/drawing/2014/main" id="{D82FD54D-69B9-61E7-B305-9B4B5E73627D}"/>
              </a:ext>
            </a:extLst>
          </p:cNvPr>
          <p:cNvGraphicFramePr>
            <a:graphicFrameLocks/>
          </p:cNvGraphicFramePr>
          <p:nvPr>
            <p:extLst>
              <p:ext uri="{D42A27DB-BD31-4B8C-83A1-F6EECF244321}">
                <p14:modId xmlns:p14="http://schemas.microsoft.com/office/powerpoint/2010/main" val="1578909892"/>
              </p:ext>
            </p:extLst>
          </p:nvPr>
        </p:nvGraphicFramePr>
        <p:xfrm>
          <a:off x="206827" y="1523093"/>
          <a:ext cx="7041697" cy="4833257"/>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10">
            <a:extLst>
              <a:ext uri="{FF2B5EF4-FFF2-40B4-BE49-F238E27FC236}">
                <a16:creationId xmlns:a16="http://schemas.microsoft.com/office/drawing/2014/main" id="{4E5A6A4C-5057-D378-04D2-C5241F6E4086}"/>
              </a:ext>
            </a:extLst>
          </p:cNvPr>
          <p:cNvSpPr txBox="1">
            <a:spLocks/>
          </p:cNvSpPr>
          <p:nvPr/>
        </p:nvSpPr>
        <p:spPr>
          <a:xfrm flipH="1">
            <a:off x="7412182" y="4902127"/>
            <a:ext cx="4777400" cy="135752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rtlCol="0" anchor="t">
            <a:no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lang="en-US" sz="1600" b="1" kern="1200" dirty="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lang="en-US" sz="1400" b="0" kern="1200" dirty="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lang="en-US" sz="1400" b="0" kern="1200" dirty="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lang="en-US" sz="1400" b="0" kern="1200" dirty="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lang="en-US" sz="1400" b="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ea typeface="+mn-lt"/>
                <a:cs typeface="+mn-lt"/>
              </a:rPr>
              <a:t>Key Takeaway: The EV forecast is slightly higher than the prior LTLF, although growth remains moderated by charging infrastructure constraints, vehicle costs, and changes to federal incentives.</a:t>
            </a:r>
          </a:p>
        </p:txBody>
      </p:sp>
    </p:spTree>
    <p:extLst>
      <p:ext uri="{BB962C8B-B14F-4D97-AF65-F5344CB8AC3E}">
        <p14:creationId xmlns:p14="http://schemas.microsoft.com/office/powerpoint/2010/main" val="384208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36AAA67E-0EE2-33C3-F1FA-5C9C90B5FCAD}"/>
              </a:ext>
            </a:extLst>
          </p:cNvPr>
          <p:cNvSpPr>
            <a:spLocks noGrp="1"/>
          </p:cNvSpPr>
          <p:nvPr>
            <p:ph type="title"/>
          </p:nvPr>
        </p:nvSpPr>
        <p:spPr/>
        <p:txBody>
          <a:bodyPr/>
          <a:lstStyle/>
          <a:p>
            <a:r>
              <a:rPr lang="en-US" dirty="0"/>
              <a:t>Crypto Forecast Summary</a:t>
            </a:r>
          </a:p>
        </p:txBody>
      </p:sp>
      <p:sp>
        <p:nvSpPr>
          <p:cNvPr id="9" name="Text Placeholder 8">
            <a:extLst>
              <a:ext uri="{FF2B5EF4-FFF2-40B4-BE49-F238E27FC236}">
                <a16:creationId xmlns:a16="http://schemas.microsoft.com/office/drawing/2014/main" id="{50F01631-4D67-E135-E06D-AF951AD77EAE}"/>
              </a:ext>
            </a:extLst>
          </p:cNvPr>
          <p:cNvSpPr>
            <a:spLocks noGrp="1"/>
          </p:cNvSpPr>
          <p:nvPr>
            <p:ph type="body" sz="quarter" idx="15"/>
          </p:nvPr>
        </p:nvSpPr>
        <p:spPr>
          <a:xfrm flipH="1">
            <a:off x="7690367" y="714279"/>
            <a:ext cx="4234768" cy="4679950"/>
          </a:xfrm>
        </p:spPr>
        <p:txBody>
          <a:bodyPr vert="horz" wrap="square" lIns="365760" tIns="91440" rIns="91440" bIns="91440" rtlCol="0" anchor="t">
            <a:noAutofit/>
          </a:bodyPr>
          <a:lstStyle/>
          <a:p>
            <a:r>
              <a:rPr lang="en-US" dirty="0"/>
              <a:t>This year, ERCOT is transitioning from the simple linear trend approach used in prior years to a that better captures the complexity of crypto-related load growth.</a:t>
            </a:r>
          </a:p>
          <a:p>
            <a:r>
              <a:rPr lang="en-US" dirty="0"/>
              <a:t>The updated model will:</a:t>
            </a:r>
            <a:endParaRPr lang="en-US" dirty="0">
              <a:cs typeface="Arial"/>
            </a:endParaRP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Applies more Realistic Growth Expectations</a:t>
            </a:r>
            <a:endParaRPr lang="en-US" dirty="0">
              <a:cs typeface="Arial"/>
            </a:endParaRPr>
          </a:p>
          <a:p>
            <a:pPr marL="285750" indent="-285750">
              <a:buFont typeface="Arial" panose="020B0604020202020204" pitchFamily="34" charset="0"/>
              <a:buChar char="•"/>
            </a:pPr>
            <a:r>
              <a:rPr lang="en-US" dirty="0">
                <a:ea typeface="+mn-lt"/>
                <a:cs typeface="+mn-lt"/>
              </a:rPr>
              <a:t>Models price-responsive behavior based on observed historical operations</a:t>
            </a:r>
            <a:endParaRPr lang="en-US" b="0" dirty="0">
              <a:ea typeface="+mn-lt"/>
              <a:cs typeface="+mn-lt"/>
            </a:endParaRPr>
          </a:p>
          <a:p>
            <a:pPr marL="285750" indent="-285750">
              <a:buFont typeface="Arial" panose="020B0604020202020204" pitchFamily="34" charset="0"/>
              <a:buChar char="•"/>
            </a:pPr>
            <a:r>
              <a:rPr lang="en-US" dirty="0"/>
              <a:t>Uses energization timing and operational behavior as key inputs to improve precision and capture real-world variability.</a:t>
            </a:r>
            <a:endParaRPr lang="en-US" dirty="0">
              <a:cs typeface="Arial"/>
            </a:endParaRPr>
          </a:p>
          <a:p>
            <a:endParaRPr lang="en-US" dirty="0"/>
          </a:p>
        </p:txBody>
      </p:sp>
      <p:sp>
        <p:nvSpPr>
          <p:cNvPr id="5" name="Slide Number Placeholder 4">
            <a:extLst>
              <a:ext uri="{FF2B5EF4-FFF2-40B4-BE49-F238E27FC236}">
                <a16:creationId xmlns:a16="http://schemas.microsoft.com/office/drawing/2014/main" id="{41877F48-6622-8EC2-D635-A3815C60E0BF}"/>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6</a:t>
            </a:fld>
            <a:endParaRPr lang="en-US"/>
          </a:p>
        </p:txBody>
      </p:sp>
      <p:graphicFrame>
        <p:nvGraphicFramePr>
          <p:cNvPr id="7" name="Content Placeholder 4">
            <a:extLst>
              <a:ext uri="{FF2B5EF4-FFF2-40B4-BE49-F238E27FC236}">
                <a16:creationId xmlns:a16="http://schemas.microsoft.com/office/drawing/2014/main" id="{D53E5566-F20F-264C-DA7D-E6AFA1B2C24C}"/>
              </a:ext>
            </a:extLst>
          </p:cNvPr>
          <p:cNvGraphicFramePr>
            <a:graphicFrameLocks/>
          </p:cNvGraphicFramePr>
          <p:nvPr>
            <p:extLst>
              <p:ext uri="{D42A27DB-BD31-4B8C-83A1-F6EECF244321}">
                <p14:modId xmlns:p14="http://schemas.microsoft.com/office/powerpoint/2010/main" val="2781491867"/>
              </p:ext>
            </p:extLst>
          </p:nvPr>
        </p:nvGraphicFramePr>
        <p:xfrm>
          <a:off x="195942" y="1273629"/>
          <a:ext cx="7042831" cy="467995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10">
            <a:extLst>
              <a:ext uri="{FF2B5EF4-FFF2-40B4-BE49-F238E27FC236}">
                <a16:creationId xmlns:a16="http://schemas.microsoft.com/office/drawing/2014/main" id="{46CB7CFA-6E40-2CAD-A808-B1FFE2E48F9B}"/>
              </a:ext>
            </a:extLst>
          </p:cNvPr>
          <p:cNvSpPr txBox="1">
            <a:spLocks/>
          </p:cNvSpPr>
          <p:nvPr/>
        </p:nvSpPr>
        <p:spPr>
          <a:xfrm flipH="1">
            <a:off x="7142788" y="5502491"/>
            <a:ext cx="4777400" cy="135752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rtlCol="0" anchor="t">
            <a:no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lang="en-US" sz="1600" b="1" kern="1200" dirty="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lang="en-US" sz="1400" b="0" kern="1200" dirty="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lang="en-US" sz="1400" b="0" kern="1200" dirty="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lang="en-US" sz="1400" b="0" kern="1200" dirty="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lang="en-US" sz="1400" b="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ea typeface="+mn-lt"/>
                <a:cs typeface="+mn-lt"/>
              </a:rPr>
              <a:t>Key Takeaway: The updated crypto forecast uses a fitted growth model and incorporates price-responsive behavior to better reflect observed operational patterns.</a:t>
            </a:r>
          </a:p>
        </p:txBody>
      </p:sp>
    </p:spTree>
    <p:extLst>
      <p:ext uri="{BB962C8B-B14F-4D97-AF65-F5344CB8AC3E}">
        <p14:creationId xmlns:p14="http://schemas.microsoft.com/office/powerpoint/2010/main" val="3376374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706CF-AA35-9E69-4F99-8A3E0D3EF6E8}"/>
              </a:ext>
            </a:extLst>
          </p:cNvPr>
          <p:cNvSpPr>
            <a:spLocks noGrp="1"/>
          </p:cNvSpPr>
          <p:nvPr>
            <p:ph type="title"/>
          </p:nvPr>
        </p:nvSpPr>
        <p:spPr/>
        <p:txBody>
          <a:bodyPr>
            <a:normAutofit/>
          </a:bodyPr>
          <a:lstStyle/>
          <a:p>
            <a:r>
              <a:rPr lang="en-US" dirty="0"/>
              <a:t>Crypto </a:t>
            </a:r>
            <a:r>
              <a:rPr lang="en-US" dirty="0">
                <a:ea typeface="+mj-lt"/>
                <a:cs typeface="+mj-lt"/>
              </a:rPr>
              <a:t>Response Varies with System Conditions</a:t>
            </a:r>
            <a:endParaRPr lang="en-US" dirty="0"/>
          </a:p>
        </p:txBody>
      </p:sp>
      <p:sp>
        <p:nvSpPr>
          <p:cNvPr id="17" name="Text Placeholder 16">
            <a:extLst>
              <a:ext uri="{FF2B5EF4-FFF2-40B4-BE49-F238E27FC236}">
                <a16:creationId xmlns:a16="http://schemas.microsoft.com/office/drawing/2014/main" id="{52ABA5CD-A53D-C952-07A2-D23143C17949}"/>
              </a:ext>
            </a:extLst>
          </p:cNvPr>
          <p:cNvSpPr>
            <a:spLocks noGrp="1"/>
          </p:cNvSpPr>
          <p:nvPr>
            <p:ph type="body" sz="quarter" idx="16"/>
          </p:nvPr>
        </p:nvSpPr>
        <p:spPr>
          <a:xfrm>
            <a:off x="6797777" y="1458686"/>
            <a:ext cx="5394223" cy="4517923"/>
          </a:xfrm>
        </p:spPr>
        <p:txBody>
          <a:bodyPr/>
          <a:lstStyle/>
          <a:p>
            <a:r>
              <a:rPr lang="en-US" dirty="0"/>
              <a:t>Crypto load response is modeled based on observed historical operations, with response varying by system conditions. Hot/high-load days receive greater modeled response, while mild/lower-load days receive less or no modeled response. Modeled crypto load reduction is capped at 18%, based on observed summer 2025 non-coincident peak behavior</a:t>
            </a:r>
          </a:p>
        </p:txBody>
      </p:sp>
      <p:sp>
        <p:nvSpPr>
          <p:cNvPr id="16" name="Text Placeholder 15">
            <a:extLst>
              <a:ext uri="{FF2B5EF4-FFF2-40B4-BE49-F238E27FC236}">
                <a16:creationId xmlns:a16="http://schemas.microsoft.com/office/drawing/2014/main" id="{31899DD1-3BAE-2A77-BDB2-7A066CA2D2F2}"/>
              </a:ext>
            </a:extLst>
          </p:cNvPr>
          <p:cNvSpPr>
            <a:spLocks noGrp="1"/>
          </p:cNvSpPr>
          <p:nvPr>
            <p:ph type="body" sz="quarter" idx="15"/>
          </p:nvPr>
        </p:nvSpPr>
        <p:spPr>
          <a:xfrm flipH="1">
            <a:off x="6494928" y="4630995"/>
            <a:ext cx="5163666" cy="1183542"/>
          </a:xfrm>
        </p:spPr>
        <p:txBody>
          <a:bodyPr/>
          <a:lstStyle/>
          <a:p>
            <a:pPr lvl="0">
              <a:spcBef>
                <a:spcPts val="0"/>
              </a:spcBef>
              <a:spcAft>
                <a:spcPts val="0"/>
              </a:spcAft>
              <a:defRPr/>
            </a:pPr>
            <a:r>
              <a:rPr lang="en-US" sz="1800" dirty="0">
                <a:ea typeface="+mn-lt"/>
                <a:cs typeface="+mn-lt"/>
              </a:rPr>
              <a:t>Key Takeaway:</a:t>
            </a:r>
            <a:r>
              <a:rPr lang="en-US" sz="1800" b="0" dirty="0">
                <a:ea typeface="+mn-lt"/>
                <a:cs typeface="+mn-lt"/>
              </a:rPr>
              <a:t> </a:t>
            </a:r>
            <a:r>
              <a:rPr lang="en-US" dirty="0"/>
              <a:t>Crypto response is modeled to be higher on hot/high-load days and lower on mild/lower-load days</a:t>
            </a:r>
          </a:p>
        </p:txBody>
      </p:sp>
      <p:sp>
        <p:nvSpPr>
          <p:cNvPr id="4" name="Slide Number Placeholder 3">
            <a:extLst>
              <a:ext uri="{FF2B5EF4-FFF2-40B4-BE49-F238E27FC236}">
                <a16:creationId xmlns:a16="http://schemas.microsoft.com/office/drawing/2014/main" id="{29B43898-502E-A7C3-E774-A41D13B496D9}"/>
              </a:ext>
            </a:extLst>
          </p:cNvPr>
          <p:cNvSpPr>
            <a:spLocks noGrp="1"/>
          </p:cNvSpPr>
          <p:nvPr>
            <p:ph type="sldNum" sz="quarter" idx="12"/>
          </p:nvPr>
        </p:nvSpPr>
        <p:spPr/>
        <p:txBody>
          <a:bodyPr/>
          <a:lstStyle/>
          <a:p>
            <a:fld id="{BCDE79FB-97BA-492B-8D57-F1373F9ADA95}" type="slidenum">
              <a:rPr lang="en-US" smtClean="0"/>
              <a:t>7</a:t>
            </a:fld>
            <a:endParaRPr lang="en-US" dirty="0"/>
          </a:p>
        </p:txBody>
      </p:sp>
      <p:graphicFrame>
        <p:nvGraphicFramePr>
          <p:cNvPr id="14" name="Chart 13">
            <a:extLst>
              <a:ext uri="{FF2B5EF4-FFF2-40B4-BE49-F238E27FC236}">
                <a16:creationId xmlns:a16="http://schemas.microsoft.com/office/drawing/2014/main" id="{07333F17-4E4C-5381-F97B-E93640F161B5}"/>
              </a:ext>
            </a:extLst>
          </p:cNvPr>
          <p:cNvGraphicFramePr>
            <a:graphicFrameLocks/>
          </p:cNvGraphicFramePr>
          <p:nvPr>
            <p:extLst>
              <p:ext uri="{D42A27DB-BD31-4B8C-83A1-F6EECF244321}">
                <p14:modId xmlns:p14="http://schemas.microsoft.com/office/powerpoint/2010/main" val="171344339"/>
              </p:ext>
            </p:extLst>
          </p:nvPr>
        </p:nvGraphicFramePr>
        <p:xfrm>
          <a:off x="0" y="1371600"/>
          <a:ext cx="6379029" cy="498475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982A1DDF-BCAF-652C-2AE6-0A4705E0AB6E}"/>
              </a:ext>
            </a:extLst>
          </p:cNvPr>
          <p:cNvSpPr txBox="1"/>
          <p:nvPr/>
        </p:nvSpPr>
        <p:spPr>
          <a:xfrm>
            <a:off x="1387929" y="1611086"/>
            <a:ext cx="1017814" cy="553998"/>
          </a:xfrm>
          <a:prstGeom prst="rect">
            <a:avLst/>
          </a:prstGeom>
          <a:noFill/>
        </p:spPr>
        <p:txBody>
          <a:bodyPr wrap="square" rtlCol="0">
            <a:spAutoFit/>
          </a:bodyPr>
          <a:lstStyle/>
          <a:p>
            <a:r>
              <a:rPr lang="en-US" sz="1000" dirty="0"/>
              <a:t>High Temperature Day</a:t>
            </a:r>
          </a:p>
        </p:txBody>
      </p:sp>
      <p:sp>
        <p:nvSpPr>
          <p:cNvPr id="5" name="TextBox 1">
            <a:extLst>
              <a:ext uri="{FF2B5EF4-FFF2-40B4-BE49-F238E27FC236}">
                <a16:creationId xmlns:a16="http://schemas.microsoft.com/office/drawing/2014/main" id="{42ED9050-0FBB-78CD-446C-820C9CFC4016}"/>
              </a:ext>
            </a:extLst>
          </p:cNvPr>
          <p:cNvSpPr txBox="1"/>
          <p:nvPr/>
        </p:nvSpPr>
        <p:spPr>
          <a:xfrm>
            <a:off x="5587093" y="1600201"/>
            <a:ext cx="1017814" cy="553998"/>
          </a:xfrm>
          <a:prstGeom prst="rect">
            <a:avLst/>
          </a:prstGeom>
          <a:noFill/>
        </p:spPr>
        <p:txBody>
          <a:bodyPr wrap="square" rtlCol="0">
            <a:spAutoFit/>
          </a:bodyP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r>
              <a:rPr lang="en-US" sz="1000" dirty="0"/>
              <a:t>Mild Temperature Day</a:t>
            </a:r>
          </a:p>
        </p:txBody>
      </p:sp>
    </p:spTree>
    <p:extLst>
      <p:ext uri="{BB962C8B-B14F-4D97-AF65-F5344CB8AC3E}">
        <p14:creationId xmlns:p14="http://schemas.microsoft.com/office/powerpoint/2010/main" val="2987780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4751C-D62D-780A-7E40-C6EE8163C243}"/>
              </a:ext>
            </a:extLst>
          </p:cNvPr>
          <p:cNvSpPr>
            <a:spLocks noGrp="1"/>
          </p:cNvSpPr>
          <p:nvPr>
            <p:ph type="title"/>
          </p:nvPr>
        </p:nvSpPr>
        <p:spPr/>
        <p:txBody>
          <a:bodyPr/>
          <a:lstStyle/>
          <a:p>
            <a:r>
              <a:rPr lang="en-US" dirty="0"/>
              <a:t>Summer Net Outlook Before Large Load Forecast</a:t>
            </a:r>
          </a:p>
        </p:txBody>
      </p:sp>
      <p:sp>
        <p:nvSpPr>
          <p:cNvPr id="6" name="Text Placeholder 5">
            <a:extLst>
              <a:ext uri="{FF2B5EF4-FFF2-40B4-BE49-F238E27FC236}">
                <a16:creationId xmlns:a16="http://schemas.microsoft.com/office/drawing/2014/main" id="{97F9E8E8-19D3-DBB5-5F0C-7FAA07491F41}"/>
              </a:ext>
            </a:extLst>
          </p:cNvPr>
          <p:cNvSpPr>
            <a:spLocks noGrp="1"/>
          </p:cNvSpPr>
          <p:nvPr>
            <p:ph type="body" sz="quarter" idx="15"/>
          </p:nvPr>
        </p:nvSpPr>
        <p:spPr/>
        <p:txBody>
          <a:bodyPr vert="horz" wrap="square" lIns="365760" tIns="91440" rIns="91440" bIns="91440" rtlCol="0" anchor="t">
            <a:noAutofit/>
          </a:bodyPr>
          <a:lstStyle/>
          <a:p>
            <a:r>
              <a:rPr lang="en-US" dirty="0"/>
              <a:t>The forecast incorporates 4CP demand response. The 2026 peak value was set to align with the </a:t>
            </a:r>
            <a:r>
              <a:rPr lang="en-US" dirty="0">
                <a:ea typeface="+mn-lt"/>
                <a:cs typeface="+mn-lt"/>
              </a:rPr>
              <a:t>Monthly Outlook for Resource Adequacy</a:t>
            </a:r>
            <a:r>
              <a:rPr lang="en-US" dirty="0"/>
              <a:t> P50 forecast.</a:t>
            </a:r>
          </a:p>
        </p:txBody>
      </p:sp>
      <p:sp>
        <p:nvSpPr>
          <p:cNvPr id="4" name="Slide Number Placeholder 3">
            <a:extLst>
              <a:ext uri="{FF2B5EF4-FFF2-40B4-BE49-F238E27FC236}">
                <a16:creationId xmlns:a16="http://schemas.microsoft.com/office/drawing/2014/main" id="{7389A297-5F18-CF7A-A36D-61E2048690D2}"/>
              </a:ext>
            </a:extLst>
          </p:cNvPr>
          <p:cNvSpPr>
            <a:spLocks noGrp="1"/>
          </p:cNvSpPr>
          <p:nvPr>
            <p:ph type="sldNum" sz="quarter" idx="12"/>
          </p:nvPr>
        </p:nvSpPr>
        <p:spPr/>
        <p:txBody>
          <a:bodyPr/>
          <a:lstStyle/>
          <a:p>
            <a:fld id="{BCDE79FB-97BA-492B-8D57-F1373F9ADA95}" type="slidenum">
              <a:rPr lang="en-US" smtClean="0"/>
              <a:t>8</a:t>
            </a:fld>
            <a:endParaRPr lang="en-US" dirty="0"/>
          </a:p>
        </p:txBody>
      </p:sp>
      <p:graphicFrame>
        <p:nvGraphicFramePr>
          <p:cNvPr id="5" name="Chart 4">
            <a:extLst>
              <a:ext uri="{FF2B5EF4-FFF2-40B4-BE49-F238E27FC236}">
                <a16:creationId xmlns:a16="http://schemas.microsoft.com/office/drawing/2014/main" id="{F5D34A0B-2F2D-6685-4E81-1B382FACAEC0}"/>
              </a:ext>
            </a:extLst>
          </p:cNvPr>
          <p:cNvGraphicFramePr>
            <a:graphicFrameLocks/>
          </p:cNvGraphicFramePr>
          <p:nvPr>
            <p:extLst>
              <p:ext uri="{D42A27DB-BD31-4B8C-83A1-F6EECF244321}">
                <p14:modId xmlns:p14="http://schemas.microsoft.com/office/powerpoint/2010/main" val="3674762825"/>
              </p:ext>
            </p:extLst>
          </p:nvPr>
        </p:nvGraphicFramePr>
        <p:xfrm>
          <a:off x="239487" y="1446893"/>
          <a:ext cx="7032172" cy="49094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98430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CE6AB-3A1F-D033-F2BF-67AC87D1FC32}"/>
              </a:ext>
            </a:extLst>
          </p:cNvPr>
          <p:cNvSpPr>
            <a:spLocks noGrp="1"/>
          </p:cNvSpPr>
          <p:nvPr>
            <p:ph type="title"/>
          </p:nvPr>
        </p:nvSpPr>
        <p:spPr/>
        <p:txBody>
          <a:bodyPr/>
          <a:lstStyle/>
          <a:p>
            <a:r>
              <a:rPr lang="en-US" dirty="0"/>
              <a:t>Winter Net Outlook Before Large Load Forecast</a:t>
            </a:r>
          </a:p>
        </p:txBody>
      </p:sp>
      <p:sp>
        <p:nvSpPr>
          <p:cNvPr id="9" name="Text Placeholder 8">
            <a:extLst>
              <a:ext uri="{FF2B5EF4-FFF2-40B4-BE49-F238E27FC236}">
                <a16:creationId xmlns:a16="http://schemas.microsoft.com/office/drawing/2014/main" id="{41D1767B-4EC1-A7AB-EF75-C435FAADA24F}"/>
              </a:ext>
            </a:extLst>
          </p:cNvPr>
          <p:cNvSpPr>
            <a:spLocks noGrp="1"/>
          </p:cNvSpPr>
          <p:nvPr>
            <p:ph type="body" sz="quarter" idx="15"/>
          </p:nvPr>
        </p:nvSpPr>
        <p:spPr/>
        <p:txBody>
          <a:bodyPr vert="horz" wrap="square" lIns="365760" tIns="91440" rIns="91440" bIns="91440" rtlCol="0" anchor="t">
            <a:noAutofit/>
          </a:bodyPr>
          <a:lstStyle/>
          <a:p>
            <a:r>
              <a:rPr lang="en-US" dirty="0"/>
              <a:t>Winter peak demand forecasts reflect an upward revision driven by increasingly extreme winter weather events in recent years, as observed  across the ERCOT region during recent severe cold snaps</a:t>
            </a:r>
          </a:p>
        </p:txBody>
      </p:sp>
      <p:sp>
        <p:nvSpPr>
          <p:cNvPr id="4" name="Slide Number Placeholder 3">
            <a:extLst>
              <a:ext uri="{FF2B5EF4-FFF2-40B4-BE49-F238E27FC236}">
                <a16:creationId xmlns:a16="http://schemas.microsoft.com/office/drawing/2014/main" id="{9FA1E3F1-1754-1A20-834A-0DB33BCFFD79}"/>
              </a:ext>
            </a:extLst>
          </p:cNvPr>
          <p:cNvSpPr>
            <a:spLocks noGrp="1"/>
          </p:cNvSpPr>
          <p:nvPr>
            <p:ph type="sldNum" sz="quarter" idx="12"/>
          </p:nvPr>
        </p:nvSpPr>
        <p:spPr/>
        <p:txBody>
          <a:bodyPr/>
          <a:lstStyle/>
          <a:p>
            <a:fld id="{BCDE79FB-97BA-492B-8D57-F1373F9ADA95}" type="slidenum">
              <a:rPr lang="en-US" smtClean="0"/>
              <a:t>9</a:t>
            </a:fld>
            <a:endParaRPr lang="en-US" dirty="0"/>
          </a:p>
        </p:txBody>
      </p:sp>
      <p:graphicFrame>
        <p:nvGraphicFramePr>
          <p:cNvPr id="5" name="Chart 4">
            <a:extLst>
              <a:ext uri="{FF2B5EF4-FFF2-40B4-BE49-F238E27FC236}">
                <a16:creationId xmlns:a16="http://schemas.microsoft.com/office/drawing/2014/main" id="{66D4936E-5634-4D26-A0C5-10518B56939A}"/>
              </a:ext>
            </a:extLst>
          </p:cNvPr>
          <p:cNvGraphicFramePr>
            <a:graphicFrameLocks/>
          </p:cNvGraphicFramePr>
          <p:nvPr>
            <p:extLst>
              <p:ext uri="{D42A27DB-BD31-4B8C-83A1-F6EECF244321}">
                <p14:modId xmlns:p14="http://schemas.microsoft.com/office/powerpoint/2010/main" val="2732348165"/>
              </p:ext>
            </p:extLst>
          </p:nvPr>
        </p:nvGraphicFramePr>
        <p:xfrm>
          <a:off x="293915" y="1066800"/>
          <a:ext cx="7064602" cy="50509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46016660"/>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EFE3FDBB-C7E4-4E40-92F7-68EC12B199D6}" vid="{A8586D06-9A5B-4BEF-B291-7B9B3B7C5EFB}"/>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EFE3FDBB-C7E4-4E40-92F7-68EC12B199D6}" vid="{0ACF93F0-1CAD-4FC7-89CC-CB5C653133C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0999AAC16EAB41985F08B9B30BD6F8" ma:contentTypeVersion="8" ma:contentTypeDescription="Create a new document." ma:contentTypeScope="" ma:versionID="56c633f7af11add75d80fc9659fab2d9">
  <xsd:schema xmlns:xsd="http://www.w3.org/2001/XMLSchema" xmlns:xs="http://www.w3.org/2001/XMLSchema" xmlns:p="http://schemas.microsoft.com/office/2006/metadata/properties" xmlns:ns2="8d5ee879-813f-4fb9-b7c2-a59846c21aeb" targetNamespace="http://schemas.microsoft.com/office/2006/metadata/properties" ma:root="true" ma:fieldsID="2d1da82a1bee8ebbb4d3c3b837edf58d" ns2:_="">
    <xsd:import namespace="8d5ee879-813f-4fb9-b7c2-a59846c21aeb"/>
    <xsd:element name="properties">
      <xsd:complexType>
        <xsd:sequence>
          <xsd:element name="documentManagement">
            <xsd:complexType>
              <xsd:all>
                <xsd:element ref="ns2:Audience" minOccurs="0"/>
                <xsd:element ref="ns2:Year" minOccurs="0"/>
                <xsd:element ref="ns2:MediaServiceMetadata" minOccurs="0"/>
                <xsd:element ref="ns2:MediaServiceFastMetadata" minOccurs="0"/>
                <xsd:element ref="ns2:Dimensions" minOccurs="0"/>
                <xsd:element ref="ns2:MediaServiceObjectDetectorVersions" minOccurs="0"/>
                <xsd:element ref="ns2:Month"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ee879-813f-4fb9-b7c2-a59846c21aeb"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Confidential"/>
          <xsd:enumeration value="Public"/>
          <xsd:enumeration value="Internal"/>
          <xsd:enumeration value="Board of Directors"/>
        </xsd:restriction>
      </xsd:simpleType>
    </xsd:element>
    <xsd:element name="Year" ma:index="9" nillable="true" ma:displayName="Year" ma:format="Dropdown" ma:internalName="Year">
      <xsd:simpleType>
        <xsd:restriction base="dms:Choice">
          <xsd:enumeration value="2022"/>
          <xsd:enumeration value="2023"/>
          <xsd:enumeration value="2024"/>
          <xsd:enumeration value="202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Dimensions" ma:index="12" nillable="true" ma:displayName="Dimensions" ma:format="Dropdown" ma:internalName="Dimensions">
      <xsd:simpleType>
        <xsd:restriction base="dms:Choice">
          <xsd:enumeration value="Widescreen (16:9)"/>
          <xsd:enumeration value="Default Width"/>
          <xsd:enumeration value="HD"/>
        </xsd:restriction>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onth" ma:index="14" nillable="true" ma:displayName="Month" ma:format="Dropdown" ma:internalName="Month">
      <xsd:simpleType>
        <xsd:restriction base="dms:Choice">
          <xsd:enumeration value="January"/>
          <xsd:enumeration value="February"/>
          <xsd:enumeration value="March"/>
          <xsd:enumeration value="April"/>
          <xsd:enumeration value="MAy"/>
          <xsd:enumeration value="June"/>
          <xsd:enumeration value="July"/>
          <xsd:enumeration value="August"/>
          <xsd:enumeration value="September"/>
          <xsd:enumeration value="October"/>
          <xsd:enumeration value="November"/>
          <xsd:enumeration value="December"/>
        </xsd:restriction>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udience xmlns="8d5ee879-813f-4fb9-b7c2-a59846c21aeb">Public</Audience>
    <Year xmlns="8d5ee879-813f-4fb9-b7c2-a59846c21aeb" xsi:nil="true"/>
    <Month xmlns="8d5ee879-813f-4fb9-b7c2-a59846c21aeb" xsi:nil="true"/>
    <Dimensions xmlns="8d5ee879-813f-4fb9-b7c2-a59846c21aeb" xsi:nil="true"/>
  </documentManagement>
</p:properties>
</file>

<file path=customXml/itemProps1.xml><?xml version="1.0" encoding="utf-8"?>
<ds:datastoreItem xmlns:ds="http://schemas.openxmlformats.org/officeDocument/2006/customXml" ds:itemID="{AE1DA524-DD57-4F1F-B5C4-8CB5687D17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5ee879-813f-4fb9-b7c2-a59846c21a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A5F3B15-1EDA-47D5-B690-303F08E28C2F}">
  <ds:schemaRefs>
    <ds:schemaRef ds:uri="http://schemas.microsoft.com/sharepoint/v3/contenttype/forms"/>
  </ds:schemaRefs>
</ds:datastoreItem>
</file>

<file path=customXml/itemProps3.xml><?xml version="1.0" encoding="utf-8"?>
<ds:datastoreItem xmlns:ds="http://schemas.openxmlformats.org/officeDocument/2006/customXml" ds:itemID="{7E754FD2-17D2-4534-9157-8CFDD0166132}">
  <ds:schemaRefs>
    <ds:schemaRef ds:uri="8d5ee879-813f-4fb9-b7c2-a59846c21ae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ERCOT Official PowerPoint Template - Public (4)</Template>
  <TotalTime>9723</TotalTime>
  <Words>993</Words>
  <Application>Microsoft Office PowerPoint</Application>
  <PresentationFormat>Widescreen</PresentationFormat>
  <Paragraphs>115</Paragraphs>
  <Slides>11</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Aptos</vt:lpstr>
      <vt:lpstr>Arial</vt:lpstr>
      <vt:lpstr>Wingdings</vt:lpstr>
      <vt:lpstr>Cover</vt:lpstr>
      <vt:lpstr>Page Design</vt:lpstr>
      <vt:lpstr> Long-Term Load Forecast Update  Kate Lamb Supervisor Load Forecasting and Analysis   June 23, 2026</vt:lpstr>
      <vt:lpstr>Introduction</vt:lpstr>
      <vt:lpstr>Summer Base Load Forecast and 4CP Response Range</vt:lpstr>
      <vt:lpstr>Rooftop Solar Forecast Outlook</vt:lpstr>
      <vt:lpstr>Electric Vehicle Forecast Summary</vt:lpstr>
      <vt:lpstr>Crypto Forecast Summary</vt:lpstr>
      <vt:lpstr>Crypto Response Varies with System Conditions</vt:lpstr>
      <vt:lpstr>Summer Net Outlook Before Large Load Forecast</vt:lpstr>
      <vt:lpstr>Winter Net Outlook Before Large Load Forecast</vt:lpstr>
      <vt:lpstr>Batch Large Load Forecast Update</vt:lpstr>
      <vt:lpstr>Thank you!</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Lamb, Kate</dc:creator>
  <cp:keywords/>
  <cp:lastModifiedBy>Lamb, Kate</cp:lastModifiedBy>
  <cp:revision>4</cp:revision>
  <dcterms:created xsi:type="dcterms:W3CDTF">2026-06-15T16:18:18Z</dcterms:created>
  <dcterms:modified xsi:type="dcterms:W3CDTF">2026-06-23T19:12:26Z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0x0101006D0999AAC16EAB41985F08B9B30BD6F8</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