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7" r:id="rId8"/>
    <p:sldId id="272" r:id="rId9"/>
    <p:sldId id="265" r:id="rId10"/>
    <p:sldId id="270" r:id="rId11"/>
    <p:sldId id="269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5" autoAdjust="0"/>
    <p:restoredTop sz="90129" autoAdjust="0"/>
  </p:normalViewPr>
  <p:slideViewPr>
    <p:cSldViewPr showGuides="1">
      <p:cViewPr varScale="1">
        <p:scale>
          <a:sx n="77" d="100"/>
          <a:sy n="77" d="100"/>
        </p:scale>
        <p:origin x="1363" y="28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Sheet1!$A$33:$A$44</c:f>
              <c:strCache>
                <c:ptCount val="12"/>
                <c:pt idx="0">
                  <c:v>2025/06</c:v>
                </c:pt>
                <c:pt idx="1">
                  <c:v>2025/07</c:v>
                </c:pt>
                <c:pt idx="2">
                  <c:v>2025/08</c:v>
                </c:pt>
                <c:pt idx="3">
                  <c:v>2025/09</c:v>
                </c:pt>
                <c:pt idx="4">
                  <c:v>2025/10</c:v>
                </c:pt>
                <c:pt idx="5">
                  <c:v>2025/11</c:v>
                </c:pt>
                <c:pt idx="6">
                  <c:v>2025/12</c:v>
                </c:pt>
                <c:pt idx="7">
                  <c:v>2026/01</c:v>
                </c:pt>
                <c:pt idx="8">
                  <c:v>2026/02</c:v>
                </c:pt>
                <c:pt idx="9">
                  <c:v>2026/03</c:v>
                </c:pt>
                <c:pt idx="10">
                  <c:v>2026/04</c:v>
                </c:pt>
                <c:pt idx="11">
                  <c:v>2026/05</c:v>
                </c:pt>
              </c:strCache>
            </c:strRef>
          </c:cat>
          <c:val>
            <c:numRef>
              <c:f>Sheet1!$B$33:$B$44</c:f>
              <c:numCache>
                <c:formatCode>General</c:formatCode>
                <c:ptCount val="12"/>
                <c:pt idx="0">
                  <c:v>0.27</c:v>
                </c:pt>
                <c:pt idx="1">
                  <c:v>0.38</c:v>
                </c:pt>
                <c:pt idx="2">
                  <c:v>0.32</c:v>
                </c:pt>
                <c:pt idx="3">
                  <c:v>0.32</c:v>
                </c:pt>
                <c:pt idx="4">
                  <c:v>0.36</c:v>
                </c:pt>
                <c:pt idx="5">
                  <c:v>0.36</c:v>
                </c:pt>
                <c:pt idx="6">
                  <c:v>0.41</c:v>
                </c:pt>
                <c:pt idx="7">
                  <c:v>0.41</c:v>
                </c:pt>
                <c:pt idx="8">
                  <c:v>0.41</c:v>
                </c:pt>
                <c:pt idx="9">
                  <c:v>0.37</c:v>
                </c:pt>
                <c:pt idx="10">
                  <c:v>0.41</c:v>
                </c:pt>
                <c:pt idx="11">
                  <c:v>0.35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Sheet1!$A$33:$A$44</c:f>
              <c:strCache>
                <c:ptCount val="12"/>
                <c:pt idx="0">
                  <c:v>2025/06</c:v>
                </c:pt>
                <c:pt idx="1">
                  <c:v>2025/07</c:v>
                </c:pt>
                <c:pt idx="2">
                  <c:v>2025/08</c:v>
                </c:pt>
                <c:pt idx="3">
                  <c:v>2025/09</c:v>
                </c:pt>
                <c:pt idx="4">
                  <c:v>2025/10</c:v>
                </c:pt>
                <c:pt idx="5">
                  <c:v>2025/11</c:v>
                </c:pt>
                <c:pt idx="6">
                  <c:v>2025/12</c:v>
                </c:pt>
                <c:pt idx="7">
                  <c:v>2026/01</c:v>
                </c:pt>
                <c:pt idx="8">
                  <c:v>2026/02</c:v>
                </c:pt>
                <c:pt idx="9">
                  <c:v>2026/03</c:v>
                </c:pt>
                <c:pt idx="10">
                  <c:v>2026/04</c:v>
                </c:pt>
                <c:pt idx="11">
                  <c:v>2026/05</c:v>
                </c:pt>
              </c:strCache>
            </c:strRef>
          </c:cat>
          <c:val>
            <c:numRef>
              <c:f>Sheet1!$C$33:$C$44</c:f>
              <c:numCache>
                <c:formatCode>General</c:formatCode>
                <c:ptCount val="12"/>
                <c:pt idx="0">
                  <c:v>0.96</c:v>
                </c:pt>
                <c:pt idx="1">
                  <c:v>1.0900000000000001</c:v>
                </c:pt>
                <c:pt idx="2">
                  <c:v>2.31</c:v>
                </c:pt>
                <c:pt idx="3">
                  <c:v>2.12</c:v>
                </c:pt>
                <c:pt idx="4">
                  <c:v>2.11</c:v>
                </c:pt>
                <c:pt idx="5">
                  <c:v>2.11</c:v>
                </c:pt>
                <c:pt idx="6">
                  <c:v>1.76</c:v>
                </c:pt>
                <c:pt idx="7">
                  <c:v>1.36</c:v>
                </c:pt>
                <c:pt idx="8">
                  <c:v>1.23</c:v>
                </c:pt>
                <c:pt idx="9">
                  <c:v>1.36</c:v>
                </c:pt>
                <c:pt idx="10">
                  <c:v>1.03</c:v>
                </c:pt>
                <c:pt idx="11">
                  <c:v>0.85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Sheet1!$A$33:$A$44</c:f>
              <c:strCache>
                <c:ptCount val="12"/>
                <c:pt idx="0">
                  <c:v>2025/06</c:v>
                </c:pt>
                <c:pt idx="1">
                  <c:v>2025/07</c:v>
                </c:pt>
                <c:pt idx="2">
                  <c:v>2025/08</c:v>
                </c:pt>
                <c:pt idx="3">
                  <c:v>2025/09</c:v>
                </c:pt>
                <c:pt idx="4">
                  <c:v>2025/10</c:v>
                </c:pt>
                <c:pt idx="5">
                  <c:v>2025/11</c:v>
                </c:pt>
                <c:pt idx="6">
                  <c:v>2025/12</c:v>
                </c:pt>
                <c:pt idx="7">
                  <c:v>2026/01</c:v>
                </c:pt>
                <c:pt idx="8">
                  <c:v>2026/02</c:v>
                </c:pt>
                <c:pt idx="9">
                  <c:v>2026/03</c:v>
                </c:pt>
                <c:pt idx="10">
                  <c:v>2026/04</c:v>
                </c:pt>
                <c:pt idx="11">
                  <c:v>2026/05</c:v>
                </c:pt>
              </c:strCache>
            </c:strRef>
          </c:cat>
          <c:val>
            <c:numRef>
              <c:f>Sheet1!$D$33:$D$44</c:f>
              <c:numCache>
                <c:formatCode>General</c:formatCode>
                <c:ptCount val="12"/>
                <c:pt idx="0">
                  <c:v>0.43</c:v>
                </c:pt>
                <c:pt idx="1">
                  <c:v>0.54</c:v>
                </c:pt>
                <c:pt idx="2">
                  <c:v>0.41</c:v>
                </c:pt>
                <c:pt idx="3">
                  <c:v>0.42</c:v>
                </c:pt>
                <c:pt idx="4">
                  <c:v>0.46</c:v>
                </c:pt>
                <c:pt idx="5">
                  <c:v>0.46</c:v>
                </c:pt>
                <c:pt idx="6">
                  <c:v>0.43</c:v>
                </c:pt>
                <c:pt idx="7">
                  <c:v>0.51</c:v>
                </c:pt>
                <c:pt idx="8">
                  <c:v>0.43</c:v>
                </c:pt>
                <c:pt idx="9">
                  <c:v>0.43</c:v>
                </c:pt>
                <c:pt idx="10">
                  <c:v>0.46</c:v>
                </c:pt>
                <c:pt idx="11">
                  <c:v>0.43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Maricela.Alvarado@TNMP.COM" TargetMode="External"/><Relationship Id="rId3" Type="http://schemas.openxmlformats.org/officeDocument/2006/relationships/hyperlink" Target="mailto:kamaria.brown@TNMP.COM" TargetMode="External"/><Relationship Id="rId7" Type="http://schemas.openxmlformats.org/officeDocument/2006/relationships/hyperlink" Target="mailto:amathews@MYLUBBOCK.US" TargetMode="External"/><Relationship Id="rId2" Type="http://schemas.openxmlformats.org/officeDocument/2006/relationships/hyperlink" Target="mailto:bonniemendoza67@GMAIL.COM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rachel.pepin@TNMP.COM" TargetMode="External"/><Relationship Id="rId11" Type="http://schemas.openxmlformats.org/officeDocument/2006/relationships/hyperlink" Target="mailto:diana.rehfeldt@TNMP.COM" TargetMode="External"/><Relationship Id="rId5" Type="http://schemas.openxmlformats.org/officeDocument/2006/relationships/hyperlink" Target="mailto:tammy.bush@SHELLENERGY.COM" TargetMode="External"/><Relationship Id="rId10" Type="http://schemas.openxmlformats.org/officeDocument/2006/relationships/hyperlink" Target="mailto:michelle.due@TXU.COM" TargetMode="External"/><Relationship Id="rId4" Type="http://schemas.openxmlformats.org/officeDocument/2006/relationships/hyperlink" Target="mailto:Julie.Blacker@TNMP.COM" TargetMode="External"/><Relationship Id="rId9" Type="http://schemas.openxmlformats.org/officeDocument/2006/relationships/hyperlink" Target="mailto:bobby.roberts@TNMP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 – RMS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Vikram Gupta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Retail &amp; Metering Application Services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June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b="1" kern="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2000" b="1" kern="0" dirty="0">
                <a:solidFill>
                  <a:srgbClr val="000000"/>
                </a:solidFill>
              </a:rPr>
              <a:t>Retail &amp; </a:t>
            </a:r>
            <a:r>
              <a:rPr lang="en-US" sz="2000" b="1" kern="0" dirty="0" err="1">
                <a:solidFill>
                  <a:srgbClr val="000000"/>
                </a:solidFill>
              </a:rPr>
              <a:t>ListServ</a:t>
            </a:r>
            <a:r>
              <a:rPr lang="en-US" sz="2000" b="1" kern="0" dirty="0">
                <a:solidFill>
                  <a:srgbClr val="000000"/>
                </a:solidFill>
              </a:rPr>
              <a:t> Incidents &amp; Maintenance</a:t>
            </a:r>
            <a:endParaRPr lang="en-US" sz="20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5/10/2026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6/7/2026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2400" kern="0" dirty="0">
              <a:solidFill>
                <a:srgbClr val="000000"/>
              </a:solidFill>
            </a:endParaRP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Upcoming Retail Activities</a:t>
            </a:r>
            <a:endParaRPr lang="en-US" sz="20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6/28 </a:t>
            </a:r>
            <a:r>
              <a:rPr lang="en-US" sz="2000" kern="0" dirty="0" err="1">
                <a:solidFill>
                  <a:srgbClr val="000000"/>
                </a:solidFill>
              </a:rPr>
              <a:t>MarkeTrak</a:t>
            </a:r>
            <a:r>
              <a:rPr lang="en-US" sz="2000" kern="0" dirty="0">
                <a:solidFill>
                  <a:srgbClr val="000000"/>
                </a:solidFill>
              </a:rPr>
              <a:t> API Rewrite Project Go-Live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7921E-59A2-C226-DB2E-AA7212EC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MarkeTrak UI Availability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1BFC4-A115-0EEF-CFBD-962A52F79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C73910-F76E-1EE9-4462-1AC62EB0C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1" y="1219200"/>
            <a:ext cx="8977138" cy="2613887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DCD36C1-E253-D1A0-036E-935C71C720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797030"/>
              </p:ext>
            </p:extLst>
          </p:nvPr>
        </p:nvGraphicFramePr>
        <p:xfrm>
          <a:off x="304801" y="4114733"/>
          <a:ext cx="8534401" cy="1073073"/>
        </p:xfrm>
        <a:graphic>
          <a:graphicData uri="http://schemas.openxmlformats.org/drawingml/2006/table">
            <a:tbl>
              <a:tblPr/>
              <a:tblGrid>
                <a:gridCol w="1386521">
                  <a:extLst>
                    <a:ext uri="{9D8B030D-6E8A-4147-A177-3AD203B41FA5}">
                      <a16:colId xmlns:a16="http://schemas.microsoft.com/office/drawing/2014/main" val="1356071690"/>
                    </a:ext>
                  </a:extLst>
                </a:gridCol>
                <a:gridCol w="1970319">
                  <a:extLst>
                    <a:ext uri="{9D8B030D-6E8A-4147-A177-3AD203B41FA5}">
                      <a16:colId xmlns:a16="http://schemas.microsoft.com/office/drawing/2014/main" val="3440646328"/>
                    </a:ext>
                  </a:extLst>
                </a:gridCol>
                <a:gridCol w="1970319">
                  <a:extLst>
                    <a:ext uri="{9D8B030D-6E8A-4147-A177-3AD203B41FA5}">
                      <a16:colId xmlns:a16="http://schemas.microsoft.com/office/drawing/2014/main" val="2167476692"/>
                    </a:ext>
                  </a:extLst>
                </a:gridCol>
                <a:gridCol w="2145459">
                  <a:extLst>
                    <a:ext uri="{9D8B030D-6E8A-4147-A177-3AD203B41FA5}">
                      <a16:colId xmlns:a16="http://schemas.microsoft.com/office/drawing/2014/main" val="210220683"/>
                    </a:ext>
                  </a:extLst>
                </a:gridCol>
                <a:gridCol w="1061783">
                  <a:extLst>
                    <a:ext uri="{9D8B030D-6E8A-4147-A177-3AD203B41FA5}">
                      <a16:colId xmlns:a16="http://schemas.microsoft.com/office/drawing/2014/main" val="1789466325"/>
                    </a:ext>
                  </a:extLst>
                </a:gridCol>
              </a:tblGrid>
              <a:tr h="19718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883508"/>
                  </a:ext>
                </a:extLst>
              </a:tr>
              <a:tr h="2919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600942"/>
                  </a:ext>
                </a:extLst>
              </a:tr>
              <a:tr h="291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415221"/>
                  </a:ext>
                </a:extLst>
              </a:tr>
              <a:tr h="291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99.90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1.262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300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37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API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095391"/>
              </p:ext>
            </p:extLst>
          </p:nvPr>
        </p:nvGraphicFramePr>
        <p:xfrm>
          <a:off x="302690" y="838200"/>
          <a:ext cx="8688910" cy="1534520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7151866"/>
              </p:ext>
            </p:extLst>
          </p:nvPr>
        </p:nvGraphicFramePr>
        <p:xfrm>
          <a:off x="0" y="2967238"/>
          <a:ext cx="8991600" cy="3325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332-92EC-9DB4-92B2-314784002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9A3D-91F8-8C9B-2F19-C5E5FE7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ListServ</a:t>
            </a:r>
            <a:r>
              <a:rPr lang="en-US" dirty="0"/>
              <a:t> Retail List Stats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D1FF3-8F0A-16E1-64B8-4FB3622B5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A4EA5C8-8EF8-E1D6-6705-F7E6DCA40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534002"/>
              </p:ext>
            </p:extLst>
          </p:nvPr>
        </p:nvGraphicFramePr>
        <p:xfrm>
          <a:off x="381000" y="1524000"/>
          <a:ext cx="8458200" cy="2590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>
                  <a:extLst>
                    <a:ext uri="{9D8B030D-6E8A-4147-A177-3AD203B41FA5}">
                      <a16:colId xmlns:a16="http://schemas.microsoft.com/office/drawing/2014/main" val="2648264448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1500119238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311159764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918287801"/>
                    </a:ext>
                  </a:extLst>
                </a:gridCol>
              </a:tblGrid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New Subs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Unsubs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2383150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2069615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TDTMS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6681042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TXSETLP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8907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20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A5957-5016-4FA7-4F37-27695BC7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Moratorium Removals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121B41C-4F7B-81A0-51EC-1E87AB4DC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3181099"/>
              </p:ext>
            </p:extLst>
          </p:nvPr>
        </p:nvGraphicFramePr>
        <p:xfrm>
          <a:off x="381001" y="1386682"/>
          <a:ext cx="7772399" cy="2804971"/>
        </p:xfrm>
        <a:graphic>
          <a:graphicData uri="http://schemas.openxmlformats.org/drawingml/2006/table">
            <a:tbl>
              <a:tblPr/>
              <a:tblGrid>
                <a:gridCol w="1828799">
                  <a:extLst>
                    <a:ext uri="{9D8B030D-6E8A-4147-A177-3AD203B41FA5}">
                      <a16:colId xmlns:a16="http://schemas.microsoft.com/office/drawing/2014/main" val="4260989681"/>
                    </a:ext>
                  </a:extLst>
                </a:gridCol>
                <a:gridCol w="3998732">
                  <a:extLst>
                    <a:ext uri="{9D8B030D-6E8A-4147-A177-3AD203B41FA5}">
                      <a16:colId xmlns:a16="http://schemas.microsoft.com/office/drawing/2014/main" val="2366605627"/>
                    </a:ext>
                  </a:extLst>
                </a:gridCol>
                <a:gridCol w="1944868">
                  <a:extLst>
                    <a:ext uri="{9D8B030D-6E8A-4147-A177-3AD203B41FA5}">
                      <a16:colId xmlns:a16="http://schemas.microsoft.com/office/drawing/2014/main" val="164186763"/>
                    </a:ext>
                  </a:extLst>
                </a:gridCol>
              </a:tblGrid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DATE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EMAIL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ACTION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69486"/>
                  </a:ext>
                </a:extLst>
              </a:tr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2026-05-11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2026-05-13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2"/>
                        </a:rPr>
                        <a:t>bonniemendoza67@GMAIL.COM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ray.camarena@TXU.COM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3"/>
                        </a:rPr>
                        <a:t>kamaria.brown@TNMP.COM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4"/>
                        </a:rPr>
                        <a:t>Julie.Blacker@TNMP.COM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5"/>
                        </a:rPr>
                        <a:t>tammy.bush@SHELLENERGY.COM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6"/>
                        </a:rPr>
                        <a:t>rachel.pepin@TNMP.COM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7"/>
                        </a:rPr>
                        <a:t>amathews@MYLUBBOCK.US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8"/>
                        </a:rPr>
                        <a:t>Maricela.Alvarado@TNMP.COM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9"/>
                        </a:rPr>
                        <a:t>bobby.roberts@TNMP.COM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10"/>
                        </a:rPr>
                        <a:t>michelle.due@TXU.COM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11"/>
                        </a:rPr>
                        <a:t>diana.rehfeldt@TNMP.COM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DanielMcNicholas@COGENTRIX.COM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SIGNOFF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2277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1AB0C-1C04-626F-CE14-359BDF42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4540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58421</TotalTime>
  <Words>280</Words>
  <Application>Microsoft Office PowerPoint</Application>
  <PresentationFormat>On-screen Show (4:3)</PresentationFormat>
  <Paragraphs>127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UI Availability</vt:lpstr>
      <vt:lpstr>MarkeTrak API Performance</vt:lpstr>
      <vt:lpstr>ListServ Retail List Stats</vt:lpstr>
      <vt:lpstr>Weather Moratorium Removals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Dameron, Mike</cp:lastModifiedBy>
  <cp:revision>465</cp:revision>
  <cp:lastPrinted>2019-05-06T20:09:17Z</cp:lastPrinted>
  <dcterms:created xsi:type="dcterms:W3CDTF">2016-01-21T15:20:31Z</dcterms:created>
  <dcterms:modified xsi:type="dcterms:W3CDTF">2026-06-22T21:06:31Z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