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5" r:id="rId4"/>
    <p:sldMasterId id="2147483764" r:id="rId5"/>
  </p:sldMasterIdLst>
  <p:notesMasterIdLst>
    <p:notesMasterId r:id="rId24"/>
  </p:notesMasterIdLst>
  <p:handoutMasterIdLst>
    <p:handoutMasterId r:id="rId25"/>
  </p:handoutMasterIdLst>
  <p:sldIdLst>
    <p:sldId id="2147478774" r:id="rId6"/>
    <p:sldId id="2147478778" r:id="rId7"/>
    <p:sldId id="2147478779" r:id="rId8"/>
    <p:sldId id="2147478780" r:id="rId9"/>
    <p:sldId id="2147478781" r:id="rId10"/>
    <p:sldId id="2147478782" r:id="rId11"/>
    <p:sldId id="2147478783" r:id="rId12"/>
    <p:sldId id="2147478784" r:id="rId13"/>
    <p:sldId id="2147478785" r:id="rId14"/>
    <p:sldId id="2147478786" r:id="rId15"/>
    <p:sldId id="2147478787" r:id="rId16"/>
    <p:sldId id="2147478788" r:id="rId17"/>
    <p:sldId id="2147478790" r:id="rId18"/>
    <p:sldId id="2147478789" r:id="rId19"/>
    <p:sldId id="2147478791" r:id="rId20"/>
    <p:sldId id="2147478792" r:id="rId21"/>
    <p:sldId id="2147478793" r:id="rId22"/>
    <p:sldId id="260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Section" id="{EAADFC70-D61D-4656-8B06-8883CD9AA798}">
          <p14:sldIdLst>
            <p14:sldId id="2147478774"/>
            <p14:sldId id="2147478778"/>
            <p14:sldId id="2147478779"/>
            <p14:sldId id="2147478780"/>
            <p14:sldId id="2147478781"/>
            <p14:sldId id="2147478782"/>
            <p14:sldId id="2147478783"/>
            <p14:sldId id="2147478784"/>
            <p14:sldId id="2147478785"/>
            <p14:sldId id="2147478786"/>
            <p14:sldId id="2147478787"/>
            <p14:sldId id="2147478788"/>
            <p14:sldId id="2147478790"/>
            <p14:sldId id="2147478789"/>
            <p14:sldId id="2147478791"/>
            <p14:sldId id="2147478792"/>
            <p14:sldId id="2147478793"/>
            <p14:sldId id="260"/>
          </p14:sldIdLst>
        </p14:section>
        <p14:section name="Additional Slides" id="{838F9A2D-6F16-460F-A975-BEEE75FC642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E2E846-A41C-7095-E2BA-36D0669FFA49}" name="Drake, Gordon" initials="GD" userId="S::Gordon.Drake@ercot.com::d3aa080c-bd91-4052-98d6-063a86a83a9f" providerId="AD"/>
  <p188:author id="{056B1977-F8EF-E170-2F0A-36EE8C004044}" name="Petro, Nick" initials="RP" userId="S::Robert.Petro@ercot.com::f4669e5d-3df0-43f0-bbe8-5e3e7b0cdbca" providerId="AD"/>
  <p188:author id="{F24CEF7A-2E4C-9E46-94A3-5D31EB18D995}" name="Webster, Trudi" initials="WT" userId="S::trudi.webster@ercot.com::8d3e025b-0265-4fbd-b136-a7bc92c16fd8" providerId="AD"/>
  <p188:author id="{C47093A1-EA94-3DBA-9F8A-473D71E0B634}" name="Chu, Zhengguo" initials="ZC" userId="S::Zhengguo.Chu@ercot.com::46b45079-141b-4798-8f61-111a7cd7aa1e" providerId="AD"/>
  <p188:author id="{083EE7A5-F305-92ED-6652-38FC9F8A4846}" name="Chu, Zhengguo" initials="CZ" userId="S::zhengguo.chu@ercot.com::46b45079-141b-4798-8f61-111a7cd7aa1e" providerId="AD"/>
  <p188:author id="{A1A611C0-580D-8CEE-432E-BD197FCC0B9E}" name="Lyakhovets, Olha" initials="OL" userId="S::Olha.Lyakhovets@ercot.com::166ff867-0cd3-4db8-a739-f40a5de32105" providerId="AD"/>
  <p188:author id="{FAF841F7-8C07-BB5D-903B-88FBBF7ABABF}" name="Webster, Trudi" initials="WT" userId="S::Trudi.Webster@ercot.com::8d3e025b-0265-4fbd-b136-a7bc92c16fd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7474"/>
    <a:srgbClr val="D8F2F6"/>
    <a:srgbClr val="171A1C"/>
    <a:srgbClr val="005763"/>
    <a:srgbClr val="E6EBEF"/>
    <a:srgbClr val="B1E5ED"/>
    <a:srgbClr val="E16823"/>
    <a:srgbClr val="9E170D"/>
    <a:srgbClr val="5B6770"/>
    <a:srgbClr val="789D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76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o, Nick" userId="f4669e5d-3df0-43f0-bbe8-5e3e7b0cdbca" providerId="ADAL" clId="{304A6B01-3F95-4D4E-966C-F49FD11FF614}"/>
    <pc:docChg chg="undo custSel modSld">
      <pc:chgData name="Petro, Nick" userId="f4669e5d-3df0-43f0-bbe8-5e3e7b0cdbca" providerId="ADAL" clId="{304A6B01-3F95-4D4E-966C-F49FD11FF614}" dt="2026-06-17T21:27:54.674" v="89" actId="207"/>
      <pc:docMkLst>
        <pc:docMk/>
      </pc:docMkLst>
      <pc:sldChg chg="modSp mod modCm">
        <pc:chgData name="Petro, Nick" userId="f4669e5d-3df0-43f0-bbe8-5e3e7b0cdbca" providerId="ADAL" clId="{304A6B01-3F95-4D4E-966C-F49FD11FF614}" dt="2026-06-15T14:23:09.711" v="52" actId="5793"/>
        <pc:sldMkLst>
          <pc:docMk/>
          <pc:sldMk cId="1329187877" sldId="2147478782"/>
        </pc:sldMkLst>
        <pc:spChg chg="mod">
          <ac:chgData name="Petro, Nick" userId="f4669e5d-3df0-43f0-bbe8-5e3e7b0cdbca" providerId="ADAL" clId="{304A6B01-3F95-4D4E-966C-F49FD11FF614}" dt="2026-06-15T14:23:09.711" v="52" actId="5793"/>
          <ac:spMkLst>
            <pc:docMk/>
            <pc:sldMk cId="1329187877" sldId="2147478782"/>
            <ac:spMk id="4" creationId="{F519873D-BEA3-E409-0B77-42312347FC4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Petro, Nick" userId="f4669e5d-3df0-43f0-bbe8-5e3e7b0cdbca" providerId="ADAL" clId="{304A6B01-3F95-4D4E-966C-F49FD11FF614}" dt="2026-06-15T14:23:09.695" v="51" actId="20577"/>
              <pc2:cmMkLst xmlns:pc2="http://schemas.microsoft.com/office/powerpoint/2019/9/main/command">
                <pc:docMk/>
                <pc:sldMk cId="1329187877" sldId="2147478782"/>
                <pc2:cmMk id="{5E7BD835-8301-4F8F-AB8A-B879A73A5667}"/>
              </pc2:cmMkLst>
            </pc226:cmChg>
          </p:ext>
        </pc:extLst>
      </pc:sldChg>
      <pc:sldChg chg="modSp">
        <pc:chgData name="Petro, Nick" userId="f4669e5d-3df0-43f0-bbe8-5e3e7b0cdbca" providerId="ADAL" clId="{304A6B01-3F95-4D4E-966C-F49FD11FF614}" dt="2026-05-26T16:10:09.316" v="43" actId="14826"/>
        <pc:sldMkLst>
          <pc:docMk/>
          <pc:sldMk cId="280871043" sldId="2147478783"/>
        </pc:sldMkLst>
        <pc:picChg chg="mod">
          <ac:chgData name="Petro, Nick" userId="f4669e5d-3df0-43f0-bbe8-5e3e7b0cdbca" providerId="ADAL" clId="{304A6B01-3F95-4D4E-966C-F49FD11FF614}" dt="2026-05-26T16:09:43.819" v="42" actId="14826"/>
          <ac:picMkLst>
            <pc:docMk/>
            <pc:sldMk cId="280871043" sldId="2147478783"/>
            <ac:picMk id="8" creationId="{32FAF805-E168-AB1A-F301-5C26CA3D6782}"/>
          </ac:picMkLst>
        </pc:picChg>
        <pc:picChg chg="mod">
          <ac:chgData name="Petro, Nick" userId="f4669e5d-3df0-43f0-bbe8-5e3e7b0cdbca" providerId="ADAL" clId="{304A6B01-3F95-4D4E-966C-F49FD11FF614}" dt="2026-05-26T16:10:09.316" v="43" actId="14826"/>
          <ac:picMkLst>
            <pc:docMk/>
            <pc:sldMk cId="280871043" sldId="2147478783"/>
            <ac:picMk id="10" creationId="{2B406ACD-10C4-CCB2-EAC3-687BA101668A}"/>
          </ac:picMkLst>
        </pc:picChg>
      </pc:sldChg>
      <pc:sldChg chg="modSp mod modCm">
        <pc:chgData name="Petro, Nick" userId="f4669e5d-3df0-43f0-bbe8-5e3e7b0cdbca" providerId="ADAL" clId="{304A6B01-3F95-4D4E-966C-F49FD11FF614}" dt="2026-06-15T15:23:57.954" v="69"/>
        <pc:sldMkLst>
          <pc:docMk/>
          <pc:sldMk cId="2813824953" sldId="2147478786"/>
        </pc:sldMkLst>
        <pc:spChg chg="mod">
          <ac:chgData name="Petro, Nick" userId="f4669e5d-3df0-43f0-bbe8-5e3e7b0cdbca" providerId="ADAL" clId="{304A6B01-3F95-4D4E-966C-F49FD11FF614}" dt="2026-06-15T15:23:57.954" v="69"/>
          <ac:spMkLst>
            <pc:docMk/>
            <pc:sldMk cId="2813824953" sldId="2147478786"/>
            <ac:spMk id="8" creationId="{D7E06EAE-A548-B619-D2F1-1FE2BF3070F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Petro, Nick" userId="f4669e5d-3df0-43f0-bbe8-5e3e7b0cdbca" providerId="ADAL" clId="{304A6B01-3F95-4D4E-966C-F49FD11FF614}" dt="2026-06-15T15:23:41.330" v="68" actId="20577"/>
              <pc2:cmMkLst xmlns:pc2="http://schemas.microsoft.com/office/powerpoint/2019/9/main/command">
                <pc:docMk/>
                <pc:sldMk cId="2813824953" sldId="2147478786"/>
                <pc2:cmMk id="{D730B1B0-0F54-43BF-848A-28226C843C3A}"/>
              </pc2:cmMkLst>
            </pc226:cmChg>
          </p:ext>
        </pc:extLst>
      </pc:sldChg>
      <pc:sldChg chg="modSp mod">
        <pc:chgData name="Petro, Nick" userId="f4669e5d-3df0-43f0-bbe8-5e3e7b0cdbca" providerId="ADAL" clId="{304A6B01-3F95-4D4E-966C-F49FD11FF614}" dt="2026-06-17T21:27:54.674" v="89" actId="207"/>
        <pc:sldMkLst>
          <pc:docMk/>
          <pc:sldMk cId="301773086" sldId="2147478792"/>
        </pc:sldMkLst>
        <pc:graphicFrameChg chg="mod modGraphic">
          <ac:chgData name="Petro, Nick" userId="f4669e5d-3df0-43f0-bbe8-5e3e7b0cdbca" providerId="ADAL" clId="{304A6B01-3F95-4D4E-966C-F49FD11FF614}" dt="2026-06-17T21:27:54.674" v="89" actId="207"/>
          <ac:graphicFrameMkLst>
            <pc:docMk/>
            <pc:sldMk cId="301773086" sldId="2147478792"/>
            <ac:graphicFrameMk id="9" creationId="{707B9903-11B5-2732-72DD-74FBF62FCE56}"/>
          </ac:graphicFrameMkLst>
        </pc:graphicFrameChg>
      </pc:sldChg>
      <pc:sldChg chg="modSp mod">
        <pc:chgData name="Petro, Nick" userId="f4669e5d-3df0-43f0-bbe8-5e3e7b0cdbca" providerId="ADAL" clId="{304A6B01-3F95-4D4E-966C-F49FD11FF614}" dt="2026-06-17T21:25:04.625" v="84" actId="207"/>
        <pc:sldMkLst>
          <pc:docMk/>
          <pc:sldMk cId="178131820" sldId="2147478793"/>
        </pc:sldMkLst>
        <pc:graphicFrameChg chg="mod modGraphic">
          <ac:chgData name="Petro, Nick" userId="f4669e5d-3df0-43f0-bbe8-5e3e7b0cdbca" providerId="ADAL" clId="{304A6B01-3F95-4D4E-966C-F49FD11FF614}" dt="2026-06-17T21:25:04.625" v="84" actId="207"/>
          <ac:graphicFrameMkLst>
            <pc:docMk/>
            <pc:sldMk cId="178131820" sldId="2147478793"/>
            <ac:graphicFrameMk id="9" creationId="{2F77E73F-0C1B-82E0-BEA1-45CEF9BDA1AB}"/>
          </ac:graphicFrameMkLst>
        </pc:graphicFrameChg>
      </pc:sldChg>
    </pc:docChg>
  </pc:docChgLst>
  <pc:docChgLst>
    <pc:chgData name="Drake, Gordon" userId="d3aa080c-bd91-4052-98d6-063a86a83a9f" providerId="ADAL" clId="{A8A46294-B367-4BD2-ACDE-94960FEA5B7A}"/>
    <pc:docChg chg="undo custSel modSld">
      <pc:chgData name="Drake, Gordon" userId="d3aa080c-bd91-4052-98d6-063a86a83a9f" providerId="ADAL" clId="{A8A46294-B367-4BD2-ACDE-94960FEA5B7A}" dt="2026-06-10T17:19:38.054" v="443" actId="20577"/>
      <pc:docMkLst>
        <pc:docMk/>
      </pc:docMkLst>
      <pc:sldChg chg="modSp mod">
        <pc:chgData name="Drake, Gordon" userId="d3aa080c-bd91-4052-98d6-063a86a83a9f" providerId="ADAL" clId="{A8A46294-B367-4BD2-ACDE-94960FEA5B7A}" dt="2026-05-21T14:55:58.398" v="392" actId="20577"/>
        <pc:sldMkLst>
          <pc:docMk/>
          <pc:sldMk cId="3773123772" sldId="2147478774"/>
        </pc:sldMkLst>
        <pc:spChg chg="mod">
          <ac:chgData name="Drake, Gordon" userId="d3aa080c-bd91-4052-98d6-063a86a83a9f" providerId="ADAL" clId="{A8A46294-B367-4BD2-ACDE-94960FEA5B7A}" dt="2026-05-21T14:55:58.398" v="392" actId="20577"/>
          <ac:spMkLst>
            <pc:docMk/>
            <pc:sldMk cId="3773123772" sldId="2147478774"/>
            <ac:spMk id="3" creationId="{EB2F79F2-B3BA-8940-842B-E7FE18726898}"/>
          </ac:spMkLst>
        </pc:spChg>
      </pc:sldChg>
      <pc:sldChg chg="modSp mod">
        <pc:chgData name="Drake, Gordon" userId="d3aa080c-bd91-4052-98d6-063a86a83a9f" providerId="ADAL" clId="{A8A46294-B367-4BD2-ACDE-94960FEA5B7A}" dt="2026-06-10T17:13:08.052" v="397" actId="20577"/>
        <pc:sldMkLst>
          <pc:docMk/>
          <pc:sldMk cId="4071941146" sldId="2147478780"/>
        </pc:sldMkLst>
        <pc:spChg chg="mod">
          <ac:chgData name="Drake, Gordon" userId="d3aa080c-bd91-4052-98d6-063a86a83a9f" providerId="ADAL" clId="{A8A46294-B367-4BD2-ACDE-94960FEA5B7A}" dt="2026-06-10T17:13:08.052" v="397" actId="20577"/>
          <ac:spMkLst>
            <pc:docMk/>
            <pc:sldMk cId="4071941146" sldId="2147478780"/>
            <ac:spMk id="4" creationId="{B3A14198-E98D-A239-7807-074E186C8729}"/>
          </ac:spMkLst>
        </pc:spChg>
      </pc:sldChg>
      <pc:sldChg chg="modSp mod">
        <pc:chgData name="Drake, Gordon" userId="d3aa080c-bd91-4052-98d6-063a86a83a9f" providerId="ADAL" clId="{A8A46294-B367-4BD2-ACDE-94960FEA5B7A}" dt="2026-05-20T18:40:11.488" v="391" actId="20577"/>
        <pc:sldMkLst>
          <pc:docMk/>
          <pc:sldMk cId="1329187877" sldId="2147478782"/>
        </pc:sldMkLst>
        <pc:spChg chg="mod">
          <ac:chgData name="Drake, Gordon" userId="d3aa080c-bd91-4052-98d6-063a86a83a9f" providerId="ADAL" clId="{A8A46294-B367-4BD2-ACDE-94960FEA5B7A}" dt="2026-05-20T18:40:11.488" v="391" actId="20577"/>
          <ac:spMkLst>
            <pc:docMk/>
            <pc:sldMk cId="1329187877" sldId="2147478782"/>
            <ac:spMk id="4" creationId="{F519873D-BEA3-E409-0B77-42312347FC4F}"/>
          </ac:spMkLst>
        </pc:spChg>
      </pc:sldChg>
      <pc:sldChg chg="modSp mod">
        <pc:chgData name="Drake, Gordon" userId="d3aa080c-bd91-4052-98d6-063a86a83a9f" providerId="ADAL" clId="{A8A46294-B367-4BD2-ACDE-94960FEA5B7A}" dt="2026-06-10T17:18:06.157" v="398"/>
        <pc:sldMkLst>
          <pc:docMk/>
          <pc:sldMk cId="2813824953" sldId="2147478786"/>
        </pc:sldMkLst>
        <pc:spChg chg="mod">
          <ac:chgData name="Drake, Gordon" userId="d3aa080c-bd91-4052-98d6-063a86a83a9f" providerId="ADAL" clId="{A8A46294-B367-4BD2-ACDE-94960FEA5B7A}" dt="2026-06-10T17:18:06.157" v="398"/>
          <ac:spMkLst>
            <pc:docMk/>
            <pc:sldMk cId="2813824953" sldId="2147478786"/>
            <ac:spMk id="8" creationId="{D7E06EAE-A548-B619-D2F1-1FE2BF3070F1}"/>
          </ac:spMkLst>
        </pc:spChg>
      </pc:sldChg>
      <pc:sldChg chg="modSp mod">
        <pc:chgData name="Drake, Gordon" userId="d3aa080c-bd91-4052-98d6-063a86a83a9f" providerId="ADAL" clId="{A8A46294-B367-4BD2-ACDE-94960FEA5B7A}" dt="2026-05-20T18:34:02.793" v="339" actId="1076"/>
        <pc:sldMkLst>
          <pc:docMk/>
          <pc:sldMk cId="1029461164" sldId="2147478788"/>
        </pc:sldMkLst>
        <pc:spChg chg="mod">
          <ac:chgData name="Drake, Gordon" userId="d3aa080c-bd91-4052-98d6-063a86a83a9f" providerId="ADAL" clId="{A8A46294-B367-4BD2-ACDE-94960FEA5B7A}" dt="2026-05-20T18:34:02.793" v="339" actId="1076"/>
          <ac:spMkLst>
            <pc:docMk/>
            <pc:sldMk cId="1029461164" sldId="2147478788"/>
            <ac:spMk id="4" creationId="{EDF2DED4-1D15-D958-E3B2-2174C50C7054}"/>
          </ac:spMkLst>
        </pc:spChg>
      </pc:sldChg>
      <pc:sldChg chg="modSp mod">
        <pc:chgData name="Drake, Gordon" userId="d3aa080c-bd91-4052-98d6-063a86a83a9f" providerId="ADAL" clId="{A8A46294-B367-4BD2-ACDE-94960FEA5B7A}" dt="2026-05-20T18:34:57.013" v="374" actId="20577"/>
        <pc:sldMkLst>
          <pc:docMk/>
          <pc:sldMk cId="3443951305" sldId="2147478789"/>
        </pc:sldMkLst>
        <pc:spChg chg="mod">
          <ac:chgData name="Drake, Gordon" userId="d3aa080c-bd91-4052-98d6-063a86a83a9f" providerId="ADAL" clId="{A8A46294-B367-4BD2-ACDE-94960FEA5B7A}" dt="2026-05-20T18:34:57.013" v="374" actId="20577"/>
          <ac:spMkLst>
            <pc:docMk/>
            <pc:sldMk cId="3443951305" sldId="2147478789"/>
            <ac:spMk id="6" creationId="{34A9F0BC-5535-A189-DF7F-90D5CF3ACC80}"/>
          </ac:spMkLst>
        </pc:spChg>
      </pc:sldChg>
      <pc:sldChg chg="modSp mod">
        <pc:chgData name="Drake, Gordon" userId="d3aa080c-bd91-4052-98d6-063a86a83a9f" providerId="ADAL" clId="{A8A46294-B367-4BD2-ACDE-94960FEA5B7A}" dt="2026-06-10T17:19:38.054" v="443" actId="20577"/>
        <pc:sldMkLst>
          <pc:docMk/>
          <pc:sldMk cId="386468873" sldId="2147478790"/>
        </pc:sldMkLst>
        <pc:spChg chg="mod">
          <ac:chgData name="Drake, Gordon" userId="d3aa080c-bd91-4052-98d6-063a86a83a9f" providerId="ADAL" clId="{A8A46294-B367-4BD2-ACDE-94960FEA5B7A}" dt="2026-06-10T17:19:38.054" v="443" actId="20577"/>
          <ac:spMkLst>
            <pc:docMk/>
            <pc:sldMk cId="386468873" sldId="2147478790"/>
            <ac:spMk id="4" creationId="{96E2C950-0302-4D52-E565-08979F79476A}"/>
          </ac:spMkLst>
        </pc:spChg>
      </pc:sldChg>
      <pc:sldChg chg="modSp mod">
        <pc:chgData name="Drake, Gordon" userId="d3aa080c-bd91-4052-98d6-063a86a83a9f" providerId="ADAL" clId="{A8A46294-B367-4BD2-ACDE-94960FEA5B7A}" dt="2026-05-21T14:57:13.026" v="394" actId="20577"/>
        <pc:sldMkLst>
          <pc:docMk/>
          <pc:sldMk cId="2970652054" sldId="2147478791"/>
        </pc:sldMkLst>
        <pc:spChg chg="mod">
          <ac:chgData name="Drake, Gordon" userId="d3aa080c-bd91-4052-98d6-063a86a83a9f" providerId="ADAL" clId="{A8A46294-B367-4BD2-ACDE-94960FEA5B7A}" dt="2026-05-21T14:57:13.026" v="394" actId="20577"/>
          <ac:spMkLst>
            <pc:docMk/>
            <pc:sldMk cId="2970652054" sldId="2147478791"/>
            <ac:spMk id="3" creationId="{8857A497-541C-C0CF-3792-BEAD99BDF622}"/>
          </ac:spMkLst>
        </pc:spChg>
        <pc:spChg chg="mod">
          <ac:chgData name="Drake, Gordon" userId="d3aa080c-bd91-4052-98d6-063a86a83a9f" providerId="ADAL" clId="{A8A46294-B367-4BD2-ACDE-94960FEA5B7A}" dt="2026-05-20T18:35:45.429" v="382" actId="20577"/>
          <ac:spMkLst>
            <pc:docMk/>
            <pc:sldMk cId="2970652054" sldId="2147478791"/>
            <ac:spMk id="4" creationId="{6D270731-BC90-313F-4BA0-7C708450406E}"/>
          </ac:spMkLst>
        </pc:spChg>
        <pc:picChg chg="mod">
          <ac:chgData name="Drake, Gordon" userId="d3aa080c-bd91-4052-98d6-063a86a83a9f" providerId="ADAL" clId="{A8A46294-B367-4BD2-ACDE-94960FEA5B7A}" dt="2026-05-20T18:35:24.936" v="379" actId="1076"/>
          <ac:picMkLst>
            <pc:docMk/>
            <pc:sldMk cId="2970652054" sldId="2147478791"/>
            <ac:picMk id="6" creationId="{EC12A6C2-D376-4A02-EFAC-55D169392044}"/>
          </ac:picMkLst>
        </pc:picChg>
      </pc:sldChg>
      <pc:sldChg chg="modSp mod">
        <pc:chgData name="Drake, Gordon" userId="d3aa080c-bd91-4052-98d6-063a86a83a9f" providerId="ADAL" clId="{A8A46294-B367-4BD2-ACDE-94960FEA5B7A}" dt="2026-05-20T18:36:13.455" v="386" actId="122"/>
        <pc:sldMkLst>
          <pc:docMk/>
          <pc:sldMk cId="301773086" sldId="2147478792"/>
        </pc:sldMkLst>
        <pc:graphicFrameChg chg="modGraphic">
          <ac:chgData name="Drake, Gordon" userId="d3aa080c-bd91-4052-98d6-063a86a83a9f" providerId="ADAL" clId="{A8A46294-B367-4BD2-ACDE-94960FEA5B7A}" dt="2026-05-20T18:36:13.455" v="386" actId="122"/>
          <ac:graphicFrameMkLst>
            <pc:docMk/>
            <pc:sldMk cId="301773086" sldId="2147478792"/>
            <ac:graphicFrameMk id="9" creationId="{707B9903-11B5-2732-72DD-74FBF62FCE56}"/>
          </ac:graphicFrameMkLst>
        </pc:graphicFrameChg>
      </pc:sldChg>
    </pc:docChg>
  </pc:docChgLst>
  <pc:docChgLst>
    <pc:chgData name="Chu, Zhengguo" userId="46b45079-141b-4798-8f61-111a7cd7aa1e" providerId="ADAL" clId="{6919995C-A15B-4835-8CAC-600C50DBFA67}"/>
    <pc:docChg chg="undo custSel modSld sldOrd">
      <pc:chgData name="Chu, Zhengguo" userId="46b45079-141b-4798-8f61-111a7cd7aa1e" providerId="ADAL" clId="{6919995C-A15B-4835-8CAC-600C50DBFA67}" dt="2026-06-12T15:02:28.567" v="656" actId="20577"/>
      <pc:docMkLst>
        <pc:docMk/>
      </pc:docMkLst>
      <pc:sldChg chg="modSp mod">
        <pc:chgData name="Chu, Zhengguo" userId="46b45079-141b-4798-8f61-111a7cd7aa1e" providerId="ADAL" clId="{6919995C-A15B-4835-8CAC-600C50DBFA67}" dt="2026-05-26T15:53:33.573" v="576" actId="13926"/>
        <pc:sldMkLst>
          <pc:docMk/>
          <pc:sldMk cId="353385461" sldId="2147478779"/>
        </pc:sldMkLst>
        <pc:spChg chg="mod">
          <ac:chgData name="Chu, Zhengguo" userId="46b45079-141b-4798-8f61-111a7cd7aa1e" providerId="ADAL" clId="{6919995C-A15B-4835-8CAC-600C50DBFA67}" dt="2026-05-26T15:53:33.573" v="576" actId="13926"/>
          <ac:spMkLst>
            <pc:docMk/>
            <pc:sldMk cId="353385461" sldId="2147478779"/>
            <ac:spMk id="4" creationId="{1B82C909-94A0-3701-E4A0-7A752B276E2E}"/>
          </ac:spMkLst>
        </pc:spChg>
      </pc:sldChg>
      <pc:sldChg chg="modSp mod">
        <pc:chgData name="Chu, Zhengguo" userId="46b45079-141b-4798-8f61-111a7cd7aa1e" providerId="ADAL" clId="{6919995C-A15B-4835-8CAC-600C50DBFA67}" dt="2026-05-26T15:53:37.295" v="577" actId="13926"/>
        <pc:sldMkLst>
          <pc:docMk/>
          <pc:sldMk cId="4071941146" sldId="2147478780"/>
        </pc:sldMkLst>
        <pc:spChg chg="mod">
          <ac:chgData name="Chu, Zhengguo" userId="46b45079-141b-4798-8f61-111a7cd7aa1e" providerId="ADAL" clId="{6919995C-A15B-4835-8CAC-600C50DBFA67}" dt="2026-05-26T15:53:37.295" v="577" actId="13926"/>
          <ac:spMkLst>
            <pc:docMk/>
            <pc:sldMk cId="4071941146" sldId="2147478780"/>
            <ac:spMk id="4" creationId="{B3A14198-E98D-A239-7807-074E186C8729}"/>
          </ac:spMkLst>
        </pc:spChg>
      </pc:sldChg>
      <pc:sldChg chg="modSp mod modCm">
        <pc:chgData name="Chu, Zhengguo" userId="46b45079-141b-4798-8f61-111a7cd7aa1e" providerId="ADAL" clId="{6919995C-A15B-4835-8CAC-600C50DBFA67}" dt="2026-06-12T15:02:28.567" v="656" actId="20577"/>
        <pc:sldMkLst>
          <pc:docMk/>
          <pc:sldMk cId="1329187877" sldId="2147478782"/>
        </pc:sldMkLst>
        <pc:spChg chg="mod">
          <ac:chgData name="Chu, Zhengguo" userId="46b45079-141b-4798-8f61-111a7cd7aa1e" providerId="ADAL" clId="{6919995C-A15B-4835-8CAC-600C50DBFA67}" dt="2026-06-12T15:02:28.567" v="656" actId="20577"/>
          <ac:spMkLst>
            <pc:docMk/>
            <pc:sldMk cId="1329187877" sldId="2147478782"/>
            <ac:spMk id="4" creationId="{F519873D-BEA3-E409-0B77-42312347FC4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hu, Zhengguo" userId="46b45079-141b-4798-8f61-111a7cd7aa1e" providerId="ADAL" clId="{6919995C-A15B-4835-8CAC-600C50DBFA67}" dt="2026-06-12T15:02:28.567" v="656" actId="20577"/>
              <pc2:cmMkLst xmlns:pc2="http://schemas.microsoft.com/office/powerpoint/2019/9/main/command">
                <pc:docMk/>
                <pc:sldMk cId="1329187877" sldId="2147478782"/>
                <pc2:cmMk id="{5E7BD835-8301-4F8F-AB8A-B879A73A5667}"/>
              </pc2:cmMkLst>
            </pc226:cmChg>
          </p:ext>
        </pc:extLst>
      </pc:sldChg>
      <pc:sldChg chg="modSp mod">
        <pc:chgData name="Chu, Zhengguo" userId="46b45079-141b-4798-8f61-111a7cd7aa1e" providerId="ADAL" clId="{6919995C-A15B-4835-8CAC-600C50DBFA67}" dt="2026-05-26T15:53:59.385" v="579" actId="108"/>
        <pc:sldMkLst>
          <pc:docMk/>
          <pc:sldMk cId="2638870830" sldId="2147478787"/>
        </pc:sldMkLst>
        <pc:spChg chg="mod">
          <ac:chgData name="Chu, Zhengguo" userId="46b45079-141b-4798-8f61-111a7cd7aa1e" providerId="ADAL" clId="{6919995C-A15B-4835-8CAC-600C50DBFA67}" dt="2026-05-26T15:53:59.385" v="579" actId="108"/>
          <ac:spMkLst>
            <pc:docMk/>
            <pc:sldMk cId="2638870830" sldId="2147478787"/>
            <ac:spMk id="2" creationId="{D5063D4B-B6FC-2C41-FE86-8F6070D9FC98}"/>
          </ac:spMkLst>
        </pc:spChg>
      </pc:sldChg>
      <pc:sldChg chg="addSp modSp mod">
        <pc:chgData name="Chu, Zhengguo" userId="46b45079-141b-4798-8f61-111a7cd7aa1e" providerId="ADAL" clId="{6919995C-A15B-4835-8CAC-600C50DBFA67}" dt="2026-05-26T15:54:39.845" v="584" actId="14100"/>
        <pc:sldMkLst>
          <pc:docMk/>
          <pc:sldMk cId="3443951305" sldId="2147478789"/>
        </pc:sldMkLst>
        <pc:spChg chg="add mod">
          <ac:chgData name="Chu, Zhengguo" userId="46b45079-141b-4798-8f61-111a7cd7aa1e" providerId="ADAL" clId="{6919995C-A15B-4835-8CAC-600C50DBFA67}" dt="2026-05-26T15:54:39.845" v="584" actId="14100"/>
          <ac:spMkLst>
            <pc:docMk/>
            <pc:sldMk cId="3443951305" sldId="2147478789"/>
            <ac:spMk id="6" creationId="{34A9F0BC-5535-A189-DF7F-90D5CF3ACC80}"/>
          </ac:spMkLst>
        </pc:spChg>
      </pc:sldChg>
      <pc:sldChg chg="addSp delSp modSp mod ord">
        <pc:chgData name="Chu, Zhengguo" userId="46b45079-141b-4798-8f61-111a7cd7aa1e" providerId="ADAL" clId="{6919995C-A15B-4835-8CAC-600C50DBFA67}" dt="2026-06-08T13:57:48.612" v="636" actId="20577"/>
        <pc:sldMkLst>
          <pc:docMk/>
          <pc:sldMk cId="386468873" sldId="2147478790"/>
        </pc:sldMkLst>
        <pc:spChg chg="mod">
          <ac:chgData name="Chu, Zhengguo" userId="46b45079-141b-4798-8f61-111a7cd7aa1e" providerId="ADAL" clId="{6919995C-A15B-4835-8CAC-600C50DBFA67}" dt="2026-05-26T15:54:09.845" v="581" actId="13926"/>
          <ac:spMkLst>
            <pc:docMk/>
            <pc:sldMk cId="386468873" sldId="2147478790"/>
            <ac:spMk id="2" creationId="{981B93FF-95A7-804F-7AE7-757A61EFC6F2}"/>
          </ac:spMkLst>
        </pc:spChg>
        <pc:spChg chg="add mod">
          <ac:chgData name="Chu, Zhengguo" userId="46b45079-141b-4798-8f61-111a7cd7aa1e" providerId="ADAL" clId="{6919995C-A15B-4835-8CAC-600C50DBFA67}" dt="2026-06-08T13:57:48.612" v="636" actId="20577"/>
          <ac:spMkLst>
            <pc:docMk/>
            <pc:sldMk cId="386468873" sldId="2147478790"/>
            <ac:spMk id="4" creationId="{96E2C950-0302-4D52-E565-08979F79476A}"/>
          </ac:spMkLst>
        </pc:spChg>
      </pc:sldChg>
    </pc:docChg>
  </pc:docChgLst>
  <pc:docChgLst>
    <pc:chgData name="Petro, Nick" userId="S::robert.petro@ercot.com::f4669e5d-3df0-43f0-bbe8-5e3e7b0cdbca" providerId="AD" clId="Web-{97A208CE-48DB-B965-0E00-3F3BDC5AD5F7}"/>
    <pc:docChg chg="mod">
      <pc:chgData name="Petro, Nick" userId="S::robert.petro@ercot.com::f4669e5d-3df0-43f0-bbe8-5e3e7b0cdbca" providerId="AD" clId="Web-{97A208CE-48DB-B965-0E00-3F3BDC5AD5F7}" dt="2026-06-15T18:23:25.767" v="0" actId="33475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8DEB1-B249-FAB8-0590-0201814AB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D5753E-1A3F-371A-F0D2-ACD0906BEB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4584AB-6C04-6E44-EF03-C49152B4AC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2F10E-EF62-67C7-6774-F12C553A63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68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E509E-47D9-66C8-3E6C-D3098BB2E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67EE98-1720-05A4-1665-BA5B6DCD77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DB8952-58B8-6294-2834-D3A0F04C17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7B521F-2198-ABEE-E411-CB075F292A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82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01D79-1E5C-3AC6-904A-B79F05B0A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EC3DDA-B29B-1A11-B953-D4C25F10DB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ED8A41-C079-E340-C18D-C0E6A1B874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40493-BEF4-2158-34FC-289A99A018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06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2C00B-6A45-B2F5-E084-97616F467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C6AB75-7E06-03C1-1F70-E811D6DD24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1366AC-871E-1647-F360-403EA70F29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C0115-A315-E06E-A1D1-03306F3CF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28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BA5F6-4D5F-28D7-879F-9C79015D1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C2569A-2EF1-B9AC-05E2-8C5A2B1448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DC9466-E276-F533-8174-5B5ADE234D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F7E82-F945-ABE0-5F56-672CB9FF26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87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4342C-9BA8-4E7D-CE7C-996D75490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C2576D-8F88-E0CB-588C-7BFAAE9FAE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793137-BC25-FAC4-3880-9CE7231F0E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A5E7B-B3B8-F64C-3920-DB38A3FE26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11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0FB74-B239-EA6C-2812-A8371B4D0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7713AF-CA80-803A-8632-040C3C3F80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721A6B-A9D7-8B6A-ADD3-D79159D9FD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CD91B-7B9F-4A75-2E4B-FA8656025C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15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F8C5A-1D8D-E52B-8E47-5C969876E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4091A3-1799-65C6-C7D2-9F917BCB19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17F8C5-8FBB-B6E5-87FB-95E177E9FE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EFBAD-BA2B-43C5-6B9B-87E82A97BF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44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D27F1-07AC-8FE1-DFFC-6D7645A23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5C480F-8C3E-1409-25F2-F9F741391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41FDF6-826D-9CB4-37F8-C84FF922D8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ADDE8-CB0C-DD94-4973-9A789AFEDE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69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5A951-75E9-91BB-FC7D-9812065A7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3A3459-2435-16B7-6E04-921279E051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CA120B-E5A5-F25E-9B27-A019761981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91A50-709C-AE23-EDE0-8019A339F6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19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F22A4-BCC9-F75B-519B-BB66DD789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A1A576-F262-6B3B-2CE9-9A5E56DB31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7F9FED-A5A0-BFE3-1C8E-4CAB8E9438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69666-1DC1-6398-0CE2-007A0B1152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24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E86AC-445A-4C6E-F711-CB05956FC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90625A-6E92-478E-4F0A-B3436F3EA1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47EB57-4403-2F6F-85A4-AF5115F8FC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6A304-F279-2C37-2E8D-F66504C9D2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20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9BD74-B20A-2C91-4C06-973A4EDF7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C83BB8-F0C1-92EC-BA08-CC74CE7DDF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AF9314-E13F-31BC-7EBE-4A441D3876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42E6C-67B4-1F00-F73B-9340B7CE04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93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78E2A-5A89-327D-F84B-753D47102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98D771-8D54-DC1F-E6F8-9332B6A15B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58C016-FC85-FF82-A223-E60C7001F9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118A3-F8A0-D819-A9F4-8E0198613C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2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8B27D-EB40-6712-7E3E-7D4640EC3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AF48B8-1791-F947-33E1-5FF5BA91C1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76BFD2-293E-5E5C-E34D-E6133A35D1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3F49F-8EE3-9A5E-AD5E-A2CA00BA68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87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778BF-831D-0939-BDD4-8BA3A9244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F68EF1-9999-48FF-45C9-AFA0E24EC9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7E41E2-FA59-A284-A0BE-17AAF6EE68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E5ACB-57D7-ED6A-0649-EB9D055B54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72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svg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C062-513C-DF24-5E8C-7A974D572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122363"/>
            <a:ext cx="11125200" cy="2387600"/>
          </a:xfrm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2C3F11-2763-0216-A1B0-5E8B4FA80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602038"/>
            <a:ext cx="11125200" cy="1655762"/>
          </a:xfrm>
        </p:spPr>
        <p:txBody>
          <a:bodyPr wrap="square"/>
          <a:lstStyle>
            <a:lvl1pPr marL="0" indent="0" algn="ctr">
              <a:buNone/>
              <a:defRPr sz="2400" b="1">
                <a:solidFill>
                  <a:srgbClr val="00829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C98B8-43D7-C7B4-9956-25AC1BBC5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9BF30-5D82-5572-733E-882E0C0D3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5B5F-6A76-46F9-AC11-757A044249AE}" type="datetime4">
              <a:rPr lang="en-US" smtClean="0"/>
              <a:t>June 19,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906F4-426A-AD9D-021A-D7E95E349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0511CB1D-D7A8-8516-A8D6-FDE88BB37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68" y="1430448"/>
            <a:ext cx="5565132" cy="1848259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7DB85F87-C4AC-5AA2-4395-ABB6B533D5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0868" y="3501136"/>
            <a:ext cx="5565132" cy="682625"/>
          </a:xfrm>
        </p:spPr>
        <p:txBody>
          <a:bodyPr wrap="square"/>
          <a:lstStyle>
            <a:lvl1pPr>
              <a:defRPr sz="2400" b="1">
                <a:solidFill>
                  <a:srgbClr val="00829B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524951DF-39E3-E4DB-EB22-28C36CEEB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869" y="6356350"/>
            <a:ext cx="801052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73D5-55DC-3F77-47BD-D5D627A4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DDF3-D449-4F98-B894-CB4D05D68FAC}" type="datetime4">
              <a:rPr lang="en-US" smtClean="0"/>
              <a:t>June 19,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893AA-09AB-0CA2-8F12-6C9708F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95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24F3841-022A-64DD-C790-8E712FB9D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6196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 descr="ERCOT logo">
            <a:extLst>
              <a:ext uri="{FF2B5EF4-FFF2-40B4-BE49-F238E27FC236}">
                <a16:creationId xmlns:a16="http://schemas.microsoft.com/office/drawing/2014/main" id="{B751E01E-9D1B-AB32-9537-F544F49949E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37956" y="108220"/>
            <a:ext cx="703682" cy="259285"/>
          </a:xfrm>
          <a:prstGeom prst="rect">
            <a:avLst/>
          </a:prstGeom>
        </p:spPr>
      </p:pic>
      <p:grpSp>
        <p:nvGrpSpPr>
          <p:cNvPr id="20" name="Group 19" descr="Confidential document label">
            <a:extLst>
              <a:ext uri="{FF2B5EF4-FFF2-40B4-BE49-F238E27FC236}">
                <a16:creationId xmlns:a16="http://schemas.microsoft.com/office/drawing/2014/main" id="{3B6CFFE6-489D-17D2-9884-1ADAECA66C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-91688" y="457199"/>
            <a:ext cx="1162970" cy="358775"/>
            <a:chOff x="-91688" y="6362698"/>
            <a:chExt cx="1162970" cy="35877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FA20CA-1326-E8FD-F266-B055679F20E2}"/>
                </a:ext>
              </a:extLst>
            </p:cNvPr>
            <p:cNvSpPr/>
            <p:nvPr/>
          </p:nvSpPr>
          <p:spPr>
            <a:xfrm rot="10800000">
              <a:off x="-12035" y="6362698"/>
              <a:ext cx="986590" cy="358775"/>
            </a:xfrm>
            <a:prstGeom prst="rect">
              <a:avLst/>
            </a:prstGeom>
            <a:solidFill>
              <a:srgbClr val="00829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3744901-5CF8-A85F-8C67-5BB032900B25}"/>
                </a:ext>
              </a:extLst>
            </p:cNvPr>
            <p:cNvSpPr txBox="1"/>
            <p:nvPr/>
          </p:nvSpPr>
          <p:spPr>
            <a:xfrm>
              <a:off x="-91688" y="6427015"/>
              <a:ext cx="116297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spc="0">
                  <a:solidFill>
                    <a:schemeClr val="bg1"/>
                  </a:solidFill>
                </a:rPr>
                <a:t>CONFIDENTIAL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5AB5A33-CD56-3912-4016-20DF30F14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69" y="1430448"/>
            <a:ext cx="4064224" cy="1848259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3BE72E-F22F-EA59-A56F-ACBBDAEAF8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0869" y="3501136"/>
            <a:ext cx="4078434" cy="682625"/>
          </a:xfrm>
        </p:spPr>
        <p:txBody>
          <a:bodyPr wrap="square"/>
          <a:lstStyle>
            <a:lvl1pPr>
              <a:defRPr sz="2400" b="1">
                <a:solidFill>
                  <a:srgbClr val="00829B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05AE35-B341-C586-A0DD-9B916DA1D8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76825" y="1371600"/>
            <a:ext cx="65817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23DE44-506E-FCA1-8F5C-9F7354AAE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869" y="6356350"/>
            <a:ext cx="801052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73D5-55DC-3F77-47BD-D5D627A4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97517-B5A8-4E1F-B27B-622BE826AB2C}" type="datetime4">
              <a:rPr lang="en-US" smtClean="0"/>
              <a:t>June 19,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893AA-09AB-0CA2-8F12-6C9708F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16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wit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B285AF9-0372-9C81-F75D-2589F4F48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23DE44-506E-FCA1-8F5C-9F7354AAE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73D5-55DC-3F77-47BD-D5D627A4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5FFF-DC93-41E9-8B56-8D2A8B7F6D48}" type="datetime4">
              <a:rPr lang="en-US" smtClean="0"/>
              <a:t>June 19,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893AA-09AB-0CA2-8F12-6C9708F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70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B285AF9-0372-9C81-F75D-2589F4F48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23DE44-506E-FCA1-8F5C-9F7354AAE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73D5-55DC-3F77-47BD-D5D627A4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DDF3-D449-4F98-B894-CB4D05D68FAC}" type="datetime4">
              <a:rPr lang="en-US" smtClean="0"/>
              <a:t>June 19,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893AA-09AB-0CA2-8F12-6C9708F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86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7592878-2087-441A-BF63-8BAC67297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5DFB14-F372-06CE-E1C3-58DFC53BCF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1676400"/>
            <a:ext cx="11187714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801052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16884" y="6356350"/>
            <a:ext cx="2773273" cy="365125"/>
          </a:xfrm>
        </p:spPr>
        <p:txBody>
          <a:bodyPr/>
          <a:lstStyle/>
          <a:p>
            <a:fld id="{14560760-0B16-41B8-81DA-58FA2187E1CC}" type="datetime4">
              <a:rPr lang="en-US" smtClean="0"/>
              <a:t>June 19, 2026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600" y="6356350"/>
            <a:ext cx="533400" cy="365125"/>
          </a:xfrm>
        </p:spPr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53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not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C8853-B873-F2E3-2665-37A006BD8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3D3AE-2541-364A-0DC2-19A646A7D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699" y="1466849"/>
            <a:ext cx="10248900" cy="2806677"/>
          </a:xfrm>
        </p:spPr>
        <p:txBody>
          <a:bodyPr>
            <a:normAutofit/>
          </a:bodyPr>
          <a:lstStyle>
            <a:lvl1pPr marL="0" indent="0">
              <a:buNone/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927F-A0F2-4B8B-8583-E7E57526878C}" type="datetime4">
              <a:rPr lang="en-US" smtClean="0"/>
              <a:t>June 19,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C02514-7922-9313-80E4-38CE9C0E3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1409698" y="4463716"/>
            <a:ext cx="10267867" cy="1744579"/>
          </a:xfrm>
          <a:prstGeom prst="foldedCorner">
            <a:avLst>
              <a:gd name="adj" fmla="val 16667"/>
            </a:avLst>
          </a:prstGeom>
          <a:solidFill>
            <a:schemeClr val="accent1">
              <a:lumMod val="10000"/>
              <a:lumOff val="9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457200" tIns="182880" rIns="182880" bIns="182880">
            <a:noAutofit/>
          </a:bodyPr>
          <a:lstStyle>
            <a:lvl1pPr marL="0" indent="0">
              <a:buNone/>
              <a:defRPr lang="en-US" sz="1600" b="1" dirty="0"/>
            </a:lvl1pPr>
            <a:lvl2pPr marL="457200" indent="0">
              <a:buNone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7803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v1(defau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6855-B24E-92AB-2FE8-002F720AEB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2069" y="2564247"/>
            <a:ext cx="4882568" cy="3999346"/>
          </a:xfrm>
          <a:prstGeom prst="rect">
            <a:avLst/>
          </a:prstGeom>
        </p:spPr>
        <p:txBody>
          <a:bodyPr anchor="t"/>
          <a:lstStyle>
            <a:lvl1pPr algn="l">
              <a:defRPr lang="en-US" sz="2000" b="1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BED41D71-8915-53EB-36A0-392D41DD0E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6427363" y="5054600"/>
            <a:ext cx="5201214" cy="1457037"/>
          </a:xfrm>
          <a:prstGeom prst="foldedCorner">
            <a:avLst>
              <a:gd name="adj" fmla="val 21194"/>
            </a:avLst>
          </a:prstGeom>
          <a:solidFill>
            <a:srgbClr val="E6EBF0">
              <a:alpha val="68000"/>
            </a:srgbClr>
          </a:solidFill>
          <a:ln w="9525" cap="rnd">
            <a:noFill/>
          </a:ln>
          <a:effectLst>
            <a:outerShdw blurRad="50800" dist="38100" dir="10800000" sx="1000" sy="1000" algn="r" rotWithShape="0">
              <a:prstClr val="black">
                <a:alpha val="46000"/>
              </a:prstClr>
            </a:outerShdw>
          </a:effectLst>
        </p:spPr>
        <p:txBody>
          <a:bodyPr vert="horz" wrap="square" lIns="274320" tIns="182880" rIns="640080" bIns="182880">
            <a:noAutofit/>
          </a:bodyPr>
          <a:lstStyle>
            <a:lvl1pPr marL="0" indent="0">
              <a:buNone/>
              <a:defRPr lang="en-US" sz="1600" b="1" dirty="0"/>
            </a:lvl1pPr>
            <a:lvl2pPr marL="54864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400" dirty="0" smtClean="0"/>
            </a:lvl2pPr>
            <a:lvl3pPr marL="548640" indent="-18288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◦"/>
              <a:defRPr lang="en-US" sz="1400" dirty="0"/>
            </a:lvl3pPr>
            <a:lvl4pPr marL="73152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lang="en-US" sz="1400" dirty="0" smtClean="0"/>
            </a:lvl4pPr>
            <a:lvl5pPr marL="91440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lang="en-US" sz="1400" dirty="0"/>
            </a:lvl5pPr>
            <a:lvl6pPr marL="109728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4A302066-7B9E-F90D-A634-1CEEF4EAA7F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27365" y="1092200"/>
            <a:ext cx="5201213" cy="25515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/>
            </a:lvl1pPr>
            <a:lvl2pPr marL="54864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400"/>
            </a:lvl2pPr>
            <a:lvl3pPr marL="73152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/>
            </a:lvl3pPr>
            <a:lvl4pPr marL="91440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/>
            </a:lvl4pPr>
            <a:lvl5pPr marL="1097280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0303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6F8A40-F0D0-857B-E8A8-1B3161AC4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C5253-5E42-F62E-EA4E-3AB21BA87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420624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1000">
                <a:srgbClr val="B1E5ED">
                  <a:alpha val="6667"/>
                </a:srgbClr>
              </a:gs>
              <a:gs pos="71000">
                <a:srgbClr val="2794A4">
                  <a:alpha val="83922"/>
                </a:srgbClr>
              </a:gs>
              <a:gs pos="98000">
                <a:srgbClr val="00343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ERCOT logo white on background">
            <a:extLst>
              <a:ext uri="{FF2B5EF4-FFF2-40B4-BE49-F238E27FC236}">
                <a16:creationId xmlns:a16="http://schemas.microsoft.com/office/drawing/2014/main" id="{590365CF-9C80-03DF-D245-DBE4EBA3335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74555" y="1125953"/>
            <a:ext cx="2425881" cy="889910"/>
          </a:xfrm>
          <a:prstGeom prst="rect">
            <a:avLst/>
          </a:prstGeom>
          <a:effectLst>
            <a:outerShdw blurRad="50800" dist="12700" dir="10800000" algn="r" rotWithShape="0">
              <a:schemeClr val="tx2">
                <a:alpha val="40000"/>
              </a:scheme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1A5353-DA71-B6B2-BDDB-2FB68F1F0909}"/>
              </a:ext>
            </a:extLst>
          </p:cNvPr>
          <p:cNvSpPr txBox="1"/>
          <p:nvPr userDrawn="1"/>
        </p:nvSpPr>
        <p:spPr>
          <a:xfrm>
            <a:off x="-91688" y="503044"/>
            <a:ext cx="11629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spc="0">
                <a:solidFill>
                  <a:schemeClr val="bg1"/>
                </a:solidFill>
              </a:rPr>
              <a:t>CONFIDENTIAL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05802D9-2F73-A263-28E7-486C8A489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91688" y="457199"/>
            <a:ext cx="1162970" cy="358775"/>
            <a:chOff x="-91688" y="6362698"/>
            <a:chExt cx="1162970" cy="35877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41ADA3-F564-E7C2-1972-0F9FF557AE05}"/>
                </a:ext>
              </a:extLst>
            </p:cNvPr>
            <p:cNvSpPr/>
            <p:nvPr/>
          </p:nvSpPr>
          <p:spPr>
            <a:xfrm rot="10800000">
              <a:off x="-12035" y="6362698"/>
              <a:ext cx="986590" cy="3587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77A54B6-1CA8-9AE2-BCA6-21205CB4852B}"/>
                </a:ext>
              </a:extLst>
            </p:cNvPr>
            <p:cNvSpPr txBox="1"/>
            <p:nvPr/>
          </p:nvSpPr>
          <p:spPr>
            <a:xfrm>
              <a:off x="-91688" y="6427015"/>
              <a:ext cx="116297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spc="80" baseline="0">
                  <a:solidFill>
                    <a:schemeClr val="bg1"/>
                  </a:solidFill>
                </a:rPr>
                <a:t>PUBLIC</a:t>
              </a:r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81B94DDE-8E3F-CACF-1508-79E6F98F5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827" t="14818" r="10238" b="43257"/>
          <a:stretch>
            <a:fillRect/>
          </a:stretch>
        </p:blipFill>
        <p:spPr>
          <a:xfrm>
            <a:off x="-1" y="-1"/>
            <a:ext cx="12192001" cy="57320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CF6855-B24E-92AB-2FE8-002F720AEB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74920" y="2062263"/>
            <a:ext cx="6316168" cy="3366409"/>
          </a:xfrm>
          <a:prstGeom prst="rect">
            <a:avLst/>
          </a:prstGeom>
        </p:spPr>
        <p:txBody>
          <a:bodyPr anchor="t"/>
          <a:lstStyle>
            <a:lvl1pPr algn="l">
              <a:defRPr lang="en-US" sz="2000" b="1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9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7592878-2087-441A-BF63-8BAC67297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5DFB14-F372-06CE-E1C3-58DFC53BCF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1676400"/>
            <a:ext cx="11187714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801052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16884" y="6356350"/>
            <a:ext cx="2773273" cy="365125"/>
          </a:xfrm>
        </p:spPr>
        <p:txBody>
          <a:bodyPr/>
          <a:lstStyle/>
          <a:p>
            <a:fld id="{14560760-0B16-41B8-81DA-58FA2187E1CC}" type="datetime4">
              <a:rPr lang="en-US" smtClean="0"/>
              <a:t>June 19, 2026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600" y="6356350"/>
            <a:ext cx="533400" cy="365125"/>
          </a:xfrm>
        </p:spPr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43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Key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7592878-2087-441A-BF63-8BAC67297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5DFB14-F372-06CE-E1C3-58DFC53BCF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1676400"/>
            <a:ext cx="6867525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8CAB249-6E2A-0D66-037F-C8C994EC04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7598003" y="1676400"/>
            <a:ext cx="4060596" cy="3190875"/>
          </a:xfrm>
          <a:prstGeom prst="foldedCorner">
            <a:avLst>
              <a:gd name="adj" fmla="val 8542"/>
            </a:avLst>
          </a:prstGeom>
          <a:solidFill>
            <a:schemeClr val="accent1">
              <a:lumMod val="10000"/>
              <a:lumOff val="9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>
            <a:noAutofit/>
          </a:bodyPr>
          <a:lstStyle>
            <a:lvl1pPr marL="0" indent="0">
              <a:buNone/>
              <a:defRPr lang="en-US" b="1" dirty="0"/>
            </a:lvl1pPr>
            <a:lvl2pPr marL="548640" indent="-182880">
              <a:buFont typeface="Arial" panose="020B0604020202020204" pitchFamily="34" charset="0"/>
              <a:buChar char="•"/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0760-0B16-41B8-81DA-58FA2187E1CC}" type="datetime4">
              <a:rPr lang="en-US" smtClean="0"/>
              <a:t>June 19,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82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F24F99E-0EFC-4E0E-5FA5-D6E209736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5991225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6CB17BE-2CF2-5B69-2FA2-C556C75E78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5299" y="1676400"/>
            <a:ext cx="6791325" cy="2609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C02514-7922-9313-80E4-38CE9C0E3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495300" y="4463716"/>
            <a:ext cx="6800850" cy="1744579"/>
          </a:xfrm>
          <a:prstGeom prst="foldedCorner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>
            <a:noAutofit/>
          </a:bodyPr>
          <a:lstStyle>
            <a:lvl1pPr marL="0" indent="0">
              <a:buNone/>
              <a:defRPr lang="en-US" sz="1600" b="1" dirty="0"/>
            </a:lvl1pPr>
            <a:lvl2pPr marL="548640" indent="-182880">
              <a:buFont typeface="Arial" panose="020B0604020202020204" pitchFamily="34" charset="0"/>
              <a:buChar char="•"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C5D5F82-2DE8-D31E-AE3D-018BD935DE3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077201" y="533400"/>
            <a:ext cx="3581400" cy="5638799"/>
          </a:xfrm>
        </p:spPr>
        <p:txBody>
          <a:bodyPr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1" y="6356350"/>
            <a:ext cx="6762749" cy="365125"/>
          </a:xfrm>
        </p:spPr>
        <p:txBody>
          <a:bodyPr wrap="square" lIns="0"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4FF8-A3D3-4599-A16A-3A00C58B5537}" type="datetime4">
              <a:rPr lang="en-US" smtClean="0"/>
              <a:t>June 19, 2026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5086D0-23A2-1C6B-A4BF-B6E909DA9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72375" y="0"/>
            <a:ext cx="46196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9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8A9E75-460B-F928-5105-B8FF5327A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8759D8-B0A7-2B10-9F64-81A8CC0F57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1676400"/>
            <a:ext cx="11163300" cy="2619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C02514-7922-9313-80E4-38CE9C0E3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495299" y="4463716"/>
            <a:ext cx="11163298" cy="1744579"/>
          </a:xfrm>
          <a:prstGeom prst="foldedCorner">
            <a:avLst>
              <a:gd name="adj" fmla="val 16667"/>
            </a:avLst>
          </a:prstGeom>
          <a:solidFill>
            <a:schemeClr val="accent1">
              <a:lumMod val="10000"/>
              <a:lumOff val="9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>
            <a:noAutofit/>
          </a:bodyPr>
          <a:lstStyle>
            <a:lvl1pPr marL="0" indent="0">
              <a:buNone/>
              <a:defRPr lang="en-US" sz="1600" b="1" dirty="0"/>
            </a:lvl1pPr>
            <a:lvl2pPr marL="548640" indent="-182880">
              <a:buFont typeface="Arial" panose="020B0604020202020204" pitchFamily="34" charset="0"/>
              <a:buChar char="•"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B4C3-4AF8-491E-B32B-CB7FA6991DE8}" type="datetime4">
              <a:rPr lang="en-US" smtClean="0"/>
              <a:t>June 19,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2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8A9E75-460B-F928-5105-B8FF5327A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8759D8-B0A7-2B10-9F64-81A8CC0F57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1676400"/>
            <a:ext cx="5394223" cy="45179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C02514-7922-9313-80E4-38CE9C0E3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6331972" y="4630994"/>
            <a:ext cx="5326623" cy="1577301"/>
          </a:xfrm>
          <a:prstGeom prst="foldedCorner">
            <a:avLst>
              <a:gd name="adj" fmla="val 16667"/>
            </a:avLst>
          </a:prstGeom>
          <a:solidFill>
            <a:schemeClr val="accent1">
              <a:lumMod val="10000"/>
              <a:lumOff val="9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>
            <a:noAutofit/>
          </a:bodyPr>
          <a:lstStyle>
            <a:lvl1pPr marL="0" indent="0">
              <a:buNone/>
              <a:defRPr lang="en-US" sz="1600" b="1" dirty="0"/>
            </a:lvl1pPr>
            <a:lvl2pPr marL="548640" indent="-182880">
              <a:buFont typeface="Arial" panose="020B0604020202020204" pitchFamily="34" charset="0"/>
              <a:buChar char="•"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62A2-45B4-4ECA-8168-BE9383DA5644}" type="datetime4">
              <a:rPr lang="en-US" smtClean="0"/>
              <a:t>June 19,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0CE8C99-4E3A-25C3-1E3E-9D611CA96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22142" y="1661652"/>
            <a:ext cx="5336458" cy="27726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66342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and Image in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05638A-F774-C6DB-0DC6-A2F6139BC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8A9E75-460B-F928-5105-B8FF5327A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46482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8759D8-B0A7-2B10-9F64-81A8CC0F57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1676400"/>
            <a:ext cx="5394223" cy="45179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C02514-7922-9313-80E4-38CE9C0E3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6331972" y="4630994"/>
            <a:ext cx="5326623" cy="1577301"/>
          </a:xfrm>
          <a:prstGeom prst="foldedCorner">
            <a:avLst>
              <a:gd name="adj" fmla="val 16667"/>
            </a:avLst>
          </a:prstGeom>
          <a:solidFill>
            <a:schemeClr val="accent1">
              <a:lumMod val="10000"/>
              <a:lumOff val="9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>
            <a:noAutofit/>
          </a:bodyPr>
          <a:lstStyle>
            <a:lvl1pPr marL="0" indent="0">
              <a:buNone/>
              <a:defRPr lang="en-US" sz="1600" b="1" dirty="0"/>
            </a:lvl1pPr>
            <a:lvl2pPr marL="548640" indent="-182880">
              <a:buFont typeface="Arial" panose="020B0604020202020204" pitchFamily="34" charset="0"/>
              <a:buChar char="•"/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17B5-930A-9245-9888-15FD393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3DBC-D2B3-EAA9-B573-4CBB1A9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E430-0983-479E-8535-00F341009C9B}" type="datetime4">
              <a:rPr lang="en-US" smtClean="0"/>
              <a:t>June 19,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3FE6-6102-A20B-2C52-DA18949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0CE8C99-4E3A-25C3-1E3E-9D611CA96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22142" y="1661652"/>
            <a:ext cx="5336458" cy="27726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507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97228CF-7CDD-26CC-CA47-4AF0A314B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4838700" cy="12192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277CEE6-13A0-6BA8-8A3C-EA3A8B9CA3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2152650"/>
            <a:ext cx="5602224" cy="4019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24E62B-01AB-F5DE-E2D4-85B1DECC9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96050" y="0"/>
            <a:ext cx="569595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33291D-BE72-DBF6-5318-1BD0E7127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53288" y="6356350"/>
            <a:ext cx="1338712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138100-AC14-9CC0-AD86-426AD89D4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96E23-B521-5C07-85E1-BA73A20DB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1C13-7F94-4729-9F46-A53B83193E99}" type="datetime4">
              <a:rPr lang="en-US" smtClean="0"/>
              <a:t>June 19, 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A00A7-6A1E-80A0-8EB9-F7F059255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09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021CF500-4BD3-92C6-CCBD-156DED65A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68" y="1430448"/>
            <a:ext cx="5565131" cy="1848259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5BFBC12E-0B6E-E8C7-9088-B497FB4917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0868" y="3501136"/>
            <a:ext cx="5565131" cy="682625"/>
          </a:xfrm>
        </p:spPr>
        <p:txBody>
          <a:bodyPr wrap="square"/>
          <a:lstStyle>
            <a:lvl1pPr>
              <a:defRPr sz="2400" b="1">
                <a:solidFill>
                  <a:srgbClr val="00829B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4F3841-022A-64DD-C790-8E712FB9D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72375" y="0"/>
            <a:ext cx="46196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E7750B-0863-BB91-0C67-54B5E9B868D6}"/>
              </a:ext>
            </a:extLst>
          </p:cNvPr>
          <p:cNvSpPr txBox="1"/>
          <p:nvPr userDrawn="1"/>
        </p:nvSpPr>
        <p:spPr>
          <a:xfrm>
            <a:off x="8032876" y="1370524"/>
            <a:ext cx="362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Learn More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961C0C-432D-CBAD-EA65-6543DA81C252}"/>
              </a:ext>
            </a:extLst>
          </p:cNvPr>
          <p:cNvSpPr txBox="1"/>
          <p:nvPr userDrawn="1"/>
        </p:nvSpPr>
        <p:spPr>
          <a:xfrm>
            <a:off x="8054878" y="1783080"/>
            <a:ext cx="3320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829B"/>
                </a:solidFill>
              </a:rPr>
              <a:t>www.ercot.com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781169-74C0-5084-B1E5-21B24E64EBD9}"/>
              </a:ext>
            </a:extLst>
          </p:cNvPr>
          <p:cNvSpPr txBox="1"/>
          <p:nvPr userDrawn="1"/>
        </p:nvSpPr>
        <p:spPr>
          <a:xfrm>
            <a:off x="8032876" y="2442045"/>
            <a:ext cx="362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Download ERCOT Mobile App</a:t>
            </a:r>
          </a:p>
        </p:txBody>
      </p:sp>
      <p:pic>
        <p:nvPicPr>
          <p:cNvPr id="9" name="Graphic 8" descr="Google play logo on the left and App Store logo on the right">
            <a:extLst>
              <a:ext uri="{FF2B5EF4-FFF2-40B4-BE49-F238E27FC236}">
                <a16:creationId xmlns:a16="http://schemas.microsoft.com/office/drawing/2014/main" id="{4CC00E98-A942-2688-815D-B898449C0B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341368" y="2987763"/>
            <a:ext cx="2635124" cy="3674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BBA5BE-9DD2-6EE7-CE28-D076D6D33E94}"/>
              </a:ext>
            </a:extLst>
          </p:cNvPr>
          <p:cNvSpPr txBox="1"/>
          <p:nvPr userDrawn="1"/>
        </p:nvSpPr>
        <p:spPr>
          <a:xfrm>
            <a:off x="8054878" y="3786789"/>
            <a:ext cx="362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Connect With Us</a:t>
            </a:r>
          </a:p>
        </p:txBody>
      </p:sp>
      <p:pic>
        <p:nvPicPr>
          <p:cNvPr id="11" name="Graphic 10" descr="Instagram icon">
            <a:extLst>
              <a:ext uri="{FF2B5EF4-FFF2-40B4-BE49-F238E27FC236}">
                <a16:creationId xmlns:a16="http://schemas.microsoft.com/office/drawing/2014/main" id="{808F1D0F-170C-B600-9B14-471787DABD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6128" y="4359746"/>
            <a:ext cx="314995" cy="3149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EB4558-FE65-DD30-A396-E7A22D6A4264}"/>
              </a:ext>
            </a:extLst>
          </p:cNvPr>
          <p:cNvSpPr txBox="1"/>
          <p:nvPr userDrawn="1"/>
        </p:nvSpPr>
        <p:spPr>
          <a:xfrm>
            <a:off x="8715473" y="4378550"/>
            <a:ext cx="309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facebook.com/ERCOTISO</a:t>
            </a:r>
          </a:p>
        </p:txBody>
      </p:sp>
      <p:pic>
        <p:nvPicPr>
          <p:cNvPr id="13" name="Graphic 12" descr="Twitter or X  icon">
            <a:extLst>
              <a:ext uri="{FF2B5EF4-FFF2-40B4-BE49-F238E27FC236}">
                <a16:creationId xmlns:a16="http://schemas.microsoft.com/office/drawing/2014/main" id="{787C2377-716C-DE29-E499-06278CE1DB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26128" y="4816173"/>
            <a:ext cx="314995" cy="3149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BFB969-D759-088E-D454-9701B3843365}"/>
              </a:ext>
            </a:extLst>
          </p:cNvPr>
          <p:cNvSpPr txBox="1"/>
          <p:nvPr userDrawn="1"/>
        </p:nvSpPr>
        <p:spPr>
          <a:xfrm>
            <a:off x="8715473" y="4823175"/>
            <a:ext cx="210813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/>
              <a:t>x.com/ercot_iso</a:t>
            </a:r>
          </a:p>
        </p:txBody>
      </p:sp>
      <p:pic>
        <p:nvPicPr>
          <p:cNvPr id="15" name="Graphic 14" descr="LinkedIn icon">
            <a:extLst>
              <a:ext uri="{FF2B5EF4-FFF2-40B4-BE49-F238E27FC236}">
                <a16:creationId xmlns:a16="http://schemas.microsoft.com/office/drawing/2014/main" id="{44604974-1959-249D-D54A-C4A63E150B5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26128" y="5292078"/>
            <a:ext cx="314995" cy="31499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405696A-1EA6-9F4D-1D36-33EB7B0D95CF}"/>
              </a:ext>
            </a:extLst>
          </p:cNvPr>
          <p:cNvSpPr txBox="1"/>
          <p:nvPr userDrawn="1"/>
        </p:nvSpPr>
        <p:spPr>
          <a:xfrm>
            <a:off x="8715473" y="5299080"/>
            <a:ext cx="313235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/>
              <a:t>linkedin.com/company/ercot</a:t>
            </a:r>
          </a:p>
        </p:txBody>
      </p:sp>
      <p:pic>
        <p:nvPicPr>
          <p:cNvPr id="17" name="Graphic 16" descr="Instagram icon">
            <a:extLst>
              <a:ext uri="{FF2B5EF4-FFF2-40B4-BE49-F238E27FC236}">
                <a16:creationId xmlns:a16="http://schemas.microsoft.com/office/drawing/2014/main" id="{253A132C-4DFA-62F1-D25A-9C176280377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6128" y="5773360"/>
            <a:ext cx="314996" cy="3149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36F1584-300D-A8F1-CE34-0DF564E4405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8706121" y="5773359"/>
            <a:ext cx="313235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/>
              <a:t>instagram.com/ercot_iso</a:t>
            </a: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7C754C4F-B602-D803-BB7A-BEE1415CE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869" y="6356350"/>
            <a:ext cx="556513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73D5-55DC-3F77-47BD-D5D627A4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781F-C11A-4B51-B8FA-D6D1992D50FF}" type="datetime4">
              <a:rPr lang="en-US" smtClean="0"/>
              <a:t>June 19,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893AA-09AB-0CA2-8F12-6C9708F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1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sv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23ED7C-25D4-4004-0ADC-2942F5EF2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10401300" cy="914400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7534D-C175-91CE-AB0E-8AF761299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706252"/>
            <a:ext cx="11125201" cy="447071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CF572-2776-A000-A27C-E69A8CD2DB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16884" y="6356350"/>
            <a:ext cx="277327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rgbClr val="5B6770"/>
                </a:solidFill>
              </a:defRPr>
            </a:lvl1pPr>
          </a:lstStyle>
          <a:p>
            <a:fld id="{3B202282-D206-4C18-93B8-D205E285190B}" type="datetime4">
              <a:rPr lang="en-US" smtClean="0"/>
              <a:t>June 19,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1D105-0AFC-E989-21E7-4A75772245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400" y="6356350"/>
            <a:ext cx="801052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5B677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94E2B-7999-A86B-70B0-0CA8AF3AB0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8600" y="6356350"/>
            <a:ext cx="533400" cy="36512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fld id="{BCDE79FB-97BA-492B-8D57-F1373F9ADA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Graphic 22" descr="ERCOT logo">
            <a:extLst>
              <a:ext uri="{FF2B5EF4-FFF2-40B4-BE49-F238E27FC236}">
                <a16:creationId xmlns:a16="http://schemas.microsoft.com/office/drawing/2014/main" id="{860966C1-7702-678E-6F8A-91940323E9F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37956" y="108220"/>
            <a:ext cx="703682" cy="259285"/>
          </a:xfrm>
          <a:prstGeom prst="rect">
            <a:avLst/>
          </a:prstGeom>
        </p:spPr>
      </p:pic>
      <p:grpSp>
        <p:nvGrpSpPr>
          <p:cNvPr id="7" name="Group 6" descr="Confidential document label">
            <a:extLst>
              <a:ext uri="{FF2B5EF4-FFF2-40B4-BE49-F238E27FC236}">
                <a16:creationId xmlns:a16="http://schemas.microsoft.com/office/drawing/2014/main" id="{7CE24704-51D7-2CB8-A1DB-A39B7EEEA928}"/>
              </a:ext>
            </a:extLst>
          </p:cNvPr>
          <p:cNvGrpSpPr/>
          <p:nvPr/>
        </p:nvGrpSpPr>
        <p:grpSpPr>
          <a:xfrm>
            <a:off x="-91688" y="457199"/>
            <a:ext cx="1162970" cy="358775"/>
            <a:chOff x="-91688" y="6362698"/>
            <a:chExt cx="1162970" cy="35877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22AAAB4-B1A4-DCFD-AF60-75F135DD9F6D}"/>
                </a:ext>
              </a:extLst>
            </p:cNvPr>
            <p:cNvSpPr/>
            <p:nvPr/>
          </p:nvSpPr>
          <p:spPr>
            <a:xfrm rot="10800000">
              <a:off x="-12035" y="6362698"/>
              <a:ext cx="986590" cy="358775"/>
            </a:xfrm>
            <a:prstGeom prst="rect">
              <a:avLst/>
            </a:prstGeom>
            <a:solidFill>
              <a:srgbClr val="00829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09C7F2-C29B-60A9-D309-0B97779BE9DF}"/>
                </a:ext>
              </a:extLst>
            </p:cNvPr>
            <p:cNvSpPr txBox="1"/>
            <p:nvPr/>
          </p:nvSpPr>
          <p:spPr>
            <a:xfrm>
              <a:off x="-91688" y="6427015"/>
              <a:ext cx="116297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spc="0">
                  <a:solidFill>
                    <a:schemeClr val="bg1"/>
                  </a:solidFill>
                </a:rPr>
                <a:t>PUBLIC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573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3" r:id="rId2"/>
    <p:sldLayoutId id="2147483767" r:id="rId3"/>
    <p:sldLayoutId id="2147483748" r:id="rId4"/>
    <p:sldLayoutId id="2147483749" r:id="rId5"/>
    <p:sldLayoutId id="2147483761" r:id="rId6"/>
    <p:sldLayoutId id="2147483762" r:id="rId7"/>
    <p:sldLayoutId id="2147483752" r:id="rId8"/>
    <p:sldLayoutId id="2147483754" r:id="rId9"/>
    <p:sldLayoutId id="2147483768" r:id="rId10"/>
    <p:sldLayoutId id="2147483756" r:id="rId11"/>
    <p:sldLayoutId id="2147483753" r:id="rId12"/>
    <p:sldLayoutId id="2147483770" r:id="rId13"/>
    <p:sldLayoutId id="2147483771" r:id="rId14"/>
    <p:sldLayoutId id="2147483772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◦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-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344">
          <p15:clr>
            <a:srgbClr val="F26B43"/>
          </p15:clr>
        </p15:guide>
        <p15:guide id="3" pos="312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1678F26-9E3A-1EC0-39CE-8DC562CAF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9827" t="14818" r="10238" b="43257"/>
          <a:stretch>
            <a:fillRect/>
          </a:stretch>
        </p:blipFill>
        <p:spPr>
          <a:xfrm>
            <a:off x="-1" y="-1"/>
            <a:ext cx="12192001" cy="57320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83DA6C0-622C-56B9-A11A-C7B46D6B1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-1" y="0"/>
            <a:ext cx="6096001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1000">
                <a:srgbClr val="B1E5ED">
                  <a:alpha val="6667"/>
                </a:srgbClr>
              </a:gs>
              <a:gs pos="71000">
                <a:srgbClr val="2794A4">
                  <a:alpha val="83922"/>
                </a:srgbClr>
              </a:gs>
              <a:gs pos="98000">
                <a:srgbClr val="00343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ERCOT logo white on background">
            <a:extLst>
              <a:ext uri="{FF2B5EF4-FFF2-40B4-BE49-F238E27FC236}">
                <a16:creationId xmlns:a16="http://schemas.microsoft.com/office/drawing/2014/main" id="{24916EE6-D8BD-2246-322B-E4425F0F9A2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4555" y="1125953"/>
            <a:ext cx="2425881" cy="889910"/>
          </a:xfrm>
          <a:prstGeom prst="rect">
            <a:avLst/>
          </a:prstGeom>
          <a:effectLst>
            <a:outerShdw blurRad="50800" dist="12700" dir="10800000" algn="r" rotWithShape="0">
              <a:schemeClr val="tx2">
                <a:alpha val="40000"/>
              </a:scheme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DC1132D-9952-07F0-B506-0AC57F014644}"/>
              </a:ext>
            </a:extLst>
          </p:cNvPr>
          <p:cNvSpPr txBox="1"/>
          <p:nvPr/>
        </p:nvSpPr>
        <p:spPr>
          <a:xfrm>
            <a:off x="-91688" y="503044"/>
            <a:ext cx="11629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spc="0">
                <a:solidFill>
                  <a:schemeClr val="bg1"/>
                </a:solidFill>
              </a:rPr>
              <a:t>CONFIDENTIAL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FE356D3-1829-BA32-62D3-D6BBF887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91688" y="457199"/>
            <a:ext cx="1162970" cy="358775"/>
            <a:chOff x="-91688" y="6362698"/>
            <a:chExt cx="1162970" cy="35877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69F1A3B-7D9E-6E0C-224F-7FFACD1B9397}"/>
                </a:ext>
              </a:extLst>
            </p:cNvPr>
            <p:cNvSpPr/>
            <p:nvPr/>
          </p:nvSpPr>
          <p:spPr>
            <a:xfrm rot="10800000">
              <a:off x="-12035" y="6362698"/>
              <a:ext cx="986590" cy="3587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32CD704-9BA3-CCE0-2685-8FBAA5974224}"/>
                </a:ext>
              </a:extLst>
            </p:cNvPr>
            <p:cNvSpPr txBox="1"/>
            <p:nvPr/>
          </p:nvSpPr>
          <p:spPr>
            <a:xfrm>
              <a:off x="-91688" y="6427015"/>
              <a:ext cx="116297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spc="80" baseline="0">
                  <a:solidFill>
                    <a:schemeClr val="bg1"/>
                  </a:solidFill>
                </a:rPr>
                <a:t>PUBLIC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819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2F79F2-B3BA-8940-842B-E7FE187268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t"/>
          <a:lstStyle/>
          <a:p>
            <a:r>
              <a:rPr lang="en-US" sz="2800"/>
              <a:t>Monthly Review of Reliability Unit Commitment Market Impacts – May 2026</a:t>
            </a:r>
            <a:br>
              <a:rPr lang="en-US" sz="2800"/>
            </a:br>
            <a:br>
              <a:rPr lang="en-US" sz="2800"/>
            </a:br>
            <a:r>
              <a:rPr lang="en-US" b="0" i="1">
                <a:solidFill>
                  <a:schemeClr val="tx2"/>
                </a:solidFill>
              </a:rPr>
              <a:t>Wholesale Market Working Group </a:t>
            </a:r>
            <a:br>
              <a:rPr lang="en-US" b="0" i="1">
                <a:solidFill>
                  <a:schemeClr val="tx2"/>
                </a:solidFill>
              </a:rPr>
            </a:br>
            <a:br>
              <a:rPr lang="en-US" b="0" i="1"/>
            </a:br>
            <a:r>
              <a:rPr lang="en-US" b="0" i="1">
                <a:solidFill>
                  <a:schemeClr val="tx2"/>
                </a:solidFill>
              </a:rPr>
              <a:t>ERCOT Market Analysis</a:t>
            </a:r>
            <a:br>
              <a:rPr lang="en-US" sz="1800" b="0"/>
            </a:br>
            <a:br>
              <a:rPr lang="en-US" b="0"/>
            </a:br>
            <a:r>
              <a:rPr lang="en-US" sz="1400" b="0"/>
              <a:t>June 2026</a:t>
            </a:r>
            <a:br>
              <a:rPr lang="en-US">
                <a:solidFill>
                  <a:schemeClr val="tx2"/>
                </a:solidFill>
                <a:cs typeface="Arial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23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BA8FA-EABD-991A-2A2A-92F5F2CF8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824F5-A630-D76F-37B3-CBF1329FB735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RUC-Instructed Resource Dispatch above Low Dispatch Limit (LDL) in Non-Opt-Out Hours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121707-56F5-1D5C-FC06-FEB901ECF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10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E06EAE-A548-B619-D2F1-1FE2BF3070F1}"/>
              </a:ext>
            </a:extLst>
          </p:cNvPr>
          <p:cNvSpPr txBox="1">
            <a:spLocks/>
          </p:cNvSpPr>
          <p:nvPr/>
        </p:nvSpPr>
        <p:spPr>
          <a:xfrm>
            <a:off x="685800" y="1371600"/>
            <a:ext cx="10820400" cy="44998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cs typeface="Arial"/>
              </a:rPr>
              <a:t>Out of 347.7 non-opt-out effective Resource-hours, RUC-instructed Resources were dispatched above their LDL for 15.51 resource-hours.</a:t>
            </a:r>
          </a:p>
          <a:p>
            <a:pPr lvl="1">
              <a:defRPr/>
            </a:pPr>
            <a:r>
              <a:rPr lang="en-US" sz="2000">
                <a:latin typeface="Arial" panose="020B0604020202020204"/>
              </a:rPr>
              <a:t>In 0.25 of these Resource-hours, the Locational Marginal Price (LMP) for the RUC-instructed Resource exceeded the RUC offer floor.</a:t>
            </a:r>
            <a:endParaRPr lang="en-US" sz="2000">
              <a:latin typeface="Arial" panose="020B0604020202020204"/>
              <a:cs typeface="Arial"/>
            </a:endParaRPr>
          </a:p>
          <a:p>
            <a:pPr lvl="1">
              <a:defRPr/>
            </a:pPr>
            <a:r>
              <a:rPr lang="en-US" sz="2000">
                <a:latin typeface="Arial" panose="020B0604020202020204"/>
              </a:rPr>
              <a:t>In 15.26 of these Resource-hours, the LMP for the RUC-instructed Resource fell below the RUC offer floor.​  </a:t>
            </a:r>
            <a:r>
              <a:rPr lang="en-US" sz="2000"/>
              <a:t>All 15.26 </a:t>
            </a:r>
            <a:r>
              <a:rPr lang="en-US" sz="2000">
                <a:latin typeface="Arial" panose="020B0604020202020204"/>
              </a:rPr>
              <a:t>Resource-hours saw the RUC-instructed Resource being mitigated.</a:t>
            </a:r>
            <a:endParaRPr lang="en-US" sz="200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No RUC-committed Resources submitted Exceptional Fuel Costs.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24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575C4-9E37-8A37-20BD-26DA3206A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63D4B-B6FC-2C41-FE86-8F6070D9FC9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Reliability Deployment Price Adder for Energy: Last 13 Months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71B9E9-1AC9-9317-87C5-A2A32F8D9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11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527753-69D0-890E-35CC-3D0097991A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1017813" y="5431969"/>
            <a:ext cx="10156374" cy="486547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365760" tIns="91440" rIns="91440" bIns="91440" rtlCol="0" anchor="t">
            <a:noAutofit/>
          </a:bodyPr>
          <a:lstStyle/>
          <a:p>
            <a:r>
              <a:rPr lang="en-US"/>
              <a:t>May 2026 had a total of 181.2 RTRDPA hours with a time-weighted average value of $0.75/MWh.</a:t>
            </a:r>
            <a:endParaRPr lang="en-US">
              <a:solidFill>
                <a:schemeClr val="tx2"/>
              </a:solidFill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7492E8-FA68-0BDB-4FB5-D0EB395E5F92}"/>
              </a:ext>
            </a:extLst>
          </p:cNvPr>
          <p:cNvSpPr/>
          <p:nvPr/>
        </p:nvSpPr>
        <p:spPr>
          <a:xfrm>
            <a:off x="1137557" y="5994716"/>
            <a:ext cx="10156374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These graphs show RTRDPA instances by reliability action: 'RUC Only' for instances triggered solely by Reliability Unit Commitment, 'RUC and other triggers' for instances with RUC and additional triggers, and 'Other triggers only' for instances with non-RUC triggers. The daily average RTRDPA is calculated using the total duration across all categories. See ERCOT protocol section 6.5.7.3.1 for details.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15B0C3-96C5-A6AE-AE8E-5F7DF576C0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8461" y="963846"/>
            <a:ext cx="7197365" cy="431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70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D3986-38E8-EBA6-0D0E-6DED6B974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73BF9-5B8E-CECA-A8D7-D4ED7B50779B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Reliability Deployment Price Adder for Energy: May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AA1BF1-7733-6864-A024-31F88B5F8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12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E6897E-495D-D925-B68B-D19E4EE711EF}"/>
              </a:ext>
            </a:extLst>
          </p:cNvPr>
          <p:cNvSpPr/>
          <p:nvPr/>
        </p:nvSpPr>
        <p:spPr>
          <a:xfrm>
            <a:off x="1137557" y="5994716"/>
            <a:ext cx="10156374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These graphs show RTRDPA instances by reliability action: 'RUC Only' for instances triggered solely by Reliability Unit Commitment, 'RUC and other triggers' for instances with RUC and additional triggers, and 'Other triggers only' for instances with non-RUC triggers. The daily average RTRDPA is calculated using the total duration across all categories. See ERCOT protocol section 6.5.7.3.1 for details.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29170F-100B-F503-C875-FCBCAF6EDD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0376" y="961951"/>
            <a:ext cx="7450030" cy="447001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2DED4-1D15-D958-E3B2-2174C50C70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2009567" y="5470069"/>
            <a:ext cx="8172866" cy="486547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365760" tIns="91440" rIns="91440" bIns="91440" rtlCol="0" anchor="t">
            <a:noAutofit/>
          </a:bodyPr>
          <a:lstStyle/>
          <a:p>
            <a:r>
              <a:rPr lang="en-US"/>
              <a:t>May 12</a:t>
            </a:r>
            <a:r>
              <a:rPr lang="en-US" baseline="30000"/>
              <a:t>th</a:t>
            </a:r>
            <a:r>
              <a:rPr lang="en-US"/>
              <a:t> had the highest daily time-weighted average RTRDPA of $3.98/MWh.</a:t>
            </a:r>
            <a:endParaRPr lang="en-US">
              <a:solidFill>
                <a:schemeClr val="tx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9461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9BA82-0589-74C5-3EB5-F22B67F2A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B93FF-95A7-804F-7AE7-757A61EFC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829" y="457200"/>
            <a:ext cx="10750923" cy="9144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Reliability Deployment Price Adders for Ancillary Services: Last 6 Months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051682-3266-FD98-71A4-4700C5531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13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CF167D-4D56-C260-7CE0-531D94970041}"/>
              </a:ext>
            </a:extLst>
          </p:cNvPr>
          <p:cNvSpPr/>
          <p:nvPr/>
        </p:nvSpPr>
        <p:spPr>
          <a:xfrm>
            <a:off x="679076" y="5943170"/>
            <a:ext cx="10979523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The average values are calculated as time-weighted average Real-Time Reliability Deployment Price Adders for each Ancillary Service during SCED intervals with RDPA active for any reliability event trigger. RDPAs for Ancillary Services are only available after RTC+B implementation on December 5, 2025</a:t>
            </a:r>
          </a:p>
          <a:p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01AC5E-F4E2-3617-0A16-D86314C8A8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9972" y="1185071"/>
            <a:ext cx="8654142" cy="432707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E2C950-0302-4D52-E565-08979F79476A}"/>
              </a:ext>
            </a:extLst>
          </p:cNvPr>
          <p:cNvSpPr txBox="1">
            <a:spLocks/>
          </p:cNvSpPr>
          <p:nvPr/>
        </p:nvSpPr>
        <p:spPr>
          <a:xfrm flipH="1">
            <a:off x="1627885" y="5390928"/>
            <a:ext cx="9159857" cy="680419"/>
          </a:xfrm>
          <a:prstGeom prst="foldedCorner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 May 2026, average Ancillary Service price adders decreased from April except for Regulation Down, which was slightly higher.</a:t>
            </a:r>
            <a:endParaRPr lang="en-US">
              <a:solidFill>
                <a:schemeClr val="tx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468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1280F-C4CC-51D2-3362-698D68879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F5971-D951-7219-3727-7BF6BD87888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Reliability Deployment Price Adder for Ancillary Services: May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4C3372-11DE-A05C-1190-DB44054F4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14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8C8E45-2FC6-AD2F-DA09-1F5D27ED5C0C}"/>
              </a:ext>
            </a:extLst>
          </p:cNvPr>
          <p:cNvSpPr/>
          <p:nvPr/>
        </p:nvSpPr>
        <p:spPr>
          <a:xfrm>
            <a:off x="591671" y="6077634"/>
            <a:ext cx="10671205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The daily average values are calculated as time-weighted average Real-Time Reliability Deployment Price Adders (RDPA) for each Ancillary Service during SCED intervals with RDPA active for any reliability event trigger. </a:t>
            </a:r>
          </a:p>
          <a:p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</a:rPr>
              <a:t>For details on the triggers for reliability price adders, please refer to the previous slide titled “</a:t>
            </a: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Reliability Deployment Price Adder for Energy: May 2026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  <a:endParaRPr 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35B3C5-119A-3331-7486-E87A08FC72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824" y="1183342"/>
            <a:ext cx="7745505" cy="3872751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518E611-AF60-15CA-9D45-1440F27D72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637506"/>
              </p:ext>
            </p:extLst>
          </p:nvPr>
        </p:nvGraphicFramePr>
        <p:xfrm>
          <a:off x="8395498" y="1371600"/>
          <a:ext cx="3417743" cy="3200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504">
                  <a:extLst>
                    <a:ext uri="{9D8B030D-6E8A-4147-A177-3AD203B41FA5}">
                      <a16:colId xmlns:a16="http://schemas.microsoft.com/office/drawing/2014/main" val="4053987122"/>
                    </a:ext>
                  </a:extLst>
                </a:gridCol>
                <a:gridCol w="1487239">
                  <a:extLst>
                    <a:ext uri="{9D8B030D-6E8A-4147-A177-3AD203B41FA5}">
                      <a16:colId xmlns:a16="http://schemas.microsoft.com/office/drawing/2014/main" val="505728447"/>
                    </a:ext>
                  </a:extLst>
                </a:gridCol>
              </a:tblGrid>
              <a:tr h="75296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RDPA</a:t>
                      </a:r>
                      <a:endParaRPr lang="en-US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4008" marB="64008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Monthly Time 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10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Weighted Average ($/MWh)*</a:t>
                      </a:r>
                    </a:p>
                  </a:txBody>
                  <a:tcPr marL="68580" marR="68580" marT="64008" marB="64008" anchor="ctr"/>
                </a:tc>
                <a:extLst>
                  <a:ext uri="{0D108BD9-81ED-4DB2-BD59-A6C34878D82A}">
                    <a16:rowId xmlns:a16="http://schemas.microsoft.com/office/drawing/2014/main" val="2975925283"/>
                  </a:ext>
                </a:extLst>
              </a:tr>
              <a:tr h="4303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Regulation Up </a:t>
                      </a:r>
                      <a:b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(Reg-Up)</a:t>
                      </a:r>
                    </a:p>
                  </a:txBody>
                  <a:tcPr marL="68580" marR="68580" marT="64008" marB="64008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0.13</a:t>
                      </a:r>
                    </a:p>
                  </a:txBody>
                  <a:tcPr marL="7620" marR="7620" marT="64008" marB="64008" anchor="ctr"/>
                </a:tc>
                <a:extLst>
                  <a:ext uri="{0D108BD9-81ED-4DB2-BD59-A6C34878D82A}">
                    <a16:rowId xmlns:a16="http://schemas.microsoft.com/office/drawing/2014/main" val="3158471243"/>
                  </a:ext>
                </a:extLst>
              </a:tr>
              <a:tr h="42118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Regulation Down </a:t>
                      </a:r>
                      <a:b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(Reg-Down)</a:t>
                      </a:r>
                    </a:p>
                  </a:txBody>
                  <a:tcPr marL="68580" marR="68580" marT="64008" marB="64008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0.03</a:t>
                      </a:r>
                    </a:p>
                  </a:txBody>
                  <a:tcPr marL="7620" marR="7620" marT="64008" marB="64008" anchor="ctr"/>
                </a:tc>
                <a:extLst>
                  <a:ext uri="{0D108BD9-81ED-4DB2-BD59-A6C34878D82A}">
                    <a16:rowId xmlns:a16="http://schemas.microsoft.com/office/drawing/2014/main" val="3992415683"/>
                  </a:ext>
                </a:extLst>
              </a:tr>
              <a:tr h="52416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Responsive Reserve Service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(RRS)</a:t>
                      </a:r>
                    </a:p>
                  </a:txBody>
                  <a:tcPr marL="0" marR="0" marT="64008" marB="64008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0.12</a:t>
                      </a:r>
                    </a:p>
                  </a:txBody>
                  <a:tcPr marL="7620" marR="7620" marT="64008" marB="64008" anchor="ctr"/>
                </a:tc>
                <a:extLst>
                  <a:ext uri="{0D108BD9-81ED-4DB2-BD59-A6C34878D82A}">
                    <a16:rowId xmlns:a16="http://schemas.microsoft.com/office/drawing/2014/main" val="1356050549"/>
                  </a:ext>
                </a:extLst>
              </a:tr>
              <a:tr h="52416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ERCOT Contingency Reserve Service (ECRS)</a:t>
                      </a:r>
                    </a:p>
                  </a:txBody>
                  <a:tcPr marL="0" marR="0" marT="64008" marB="64008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0.16</a:t>
                      </a:r>
                    </a:p>
                  </a:txBody>
                  <a:tcPr marL="7620" marR="7620" marT="64008" marB="64008" anchor="ctr"/>
                </a:tc>
                <a:extLst>
                  <a:ext uri="{0D108BD9-81ED-4DB2-BD59-A6C34878D82A}">
                    <a16:rowId xmlns:a16="http://schemas.microsoft.com/office/drawing/2014/main" val="197292710"/>
                  </a:ext>
                </a:extLst>
              </a:tr>
              <a:tr h="52416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Non-Spinning Reserves 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(Non-Spin)</a:t>
                      </a:r>
                    </a:p>
                  </a:txBody>
                  <a:tcPr marL="0" marR="0" marT="64008" marB="64008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0.18</a:t>
                      </a:r>
                    </a:p>
                  </a:txBody>
                  <a:tcPr marL="7620" marR="7620" marT="64008" marB="64008" anchor="ctr"/>
                </a:tc>
                <a:extLst>
                  <a:ext uri="{0D108BD9-81ED-4DB2-BD59-A6C34878D82A}">
                    <a16:rowId xmlns:a16="http://schemas.microsoft.com/office/drawing/2014/main" val="3008271669"/>
                  </a:ext>
                </a:extLst>
              </a:tr>
            </a:tbl>
          </a:graphicData>
        </a:graphic>
      </p:graphicFrame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4A9F0BC-5535-A189-DF7F-90D5CF3ACC80}"/>
              </a:ext>
            </a:extLst>
          </p:cNvPr>
          <p:cNvSpPr txBox="1">
            <a:spLocks/>
          </p:cNvSpPr>
          <p:nvPr/>
        </p:nvSpPr>
        <p:spPr>
          <a:xfrm flipH="1">
            <a:off x="861401" y="5372101"/>
            <a:ext cx="10401299" cy="484093"/>
          </a:xfrm>
          <a:prstGeom prst="foldedCorner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 cap="rnd">
            <a:solidFill>
              <a:schemeClr val="accent2"/>
            </a:solidFill>
          </a:ln>
        </p:spPr>
        <p:txBody>
          <a:bodyPr vert="horz" wrap="square" lIns="365760" tIns="91440" rIns="91440" bIns="9144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◦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May 2026’s elevated monthly average RDPAs were driven by daily spikes on May 12</a:t>
            </a:r>
            <a:r>
              <a:rPr lang="en-US" baseline="30000"/>
              <a:t>th</a:t>
            </a:r>
            <a:r>
              <a:rPr lang="en-US"/>
              <a:t> and May 26</a:t>
            </a:r>
            <a:r>
              <a:rPr lang="en-US" baseline="30000"/>
              <a:t>th</a:t>
            </a:r>
            <a:r>
              <a:rPr lang="en-US"/>
              <a:t>.</a:t>
            </a:r>
            <a:endParaRPr lang="en-US">
              <a:solidFill>
                <a:schemeClr val="tx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3951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3C846-7086-B4F6-0D39-0B37C30BE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B57FD-D33F-A7B7-E7DF-16977C8C0E8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RUC Clawback, Make-Whole, and Shortfall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BEA7F-6D32-51C0-9BFB-E9E78EA24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15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57A497-541C-C0CF-3792-BEAD99BDF622}"/>
              </a:ext>
            </a:extLst>
          </p:cNvPr>
          <p:cNvSpPr/>
          <p:nvPr/>
        </p:nvSpPr>
        <p:spPr>
          <a:xfrm>
            <a:off x="1137557" y="5994716"/>
            <a:ext cx="101563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Of the $1,140,481 in Make-Whole payments made in May 2026, $5.79 was uplifted to load due to rounding. The remaining amount was collected through Capacity-Short charges.</a:t>
            </a:r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12A6C2-D376-4A02-EFAC-55D1693920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1668" y="940880"/>
            <a:ext cx="7468664" cy="448119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270731-BC90-313F-4BA0-7C70845040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1017813" y="5401895"/>
            <a:ext cx="10401300" cy="51522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For May 2026, the total Clawback charge was $77,429.  The total Make-Whole payment was $1,140,481.</a:t>
            </a:r>
            <a:endParaRPr lang="en-US">
              <a:solidFill>
                <a:schemeClr val="tx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0652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2B1FE-1329-C6B2-0595-A5A851C6A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C27DB-26A7-C1DB-17A0-27CF975DD697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RUC Clawback by Settlement Type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289485-CE3D-0E8B-8862-9393195C3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16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07B9903-11B5-2732-72DD-74FBF62FC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470035"/>
              </p:ext>
            </p:extLst>
          </p:nvPr>
        </p:nvGraphicFramePr>
        <p:xfrm>
          <a:off x="1524000" y="1037653"/>
          <a:ext cx="9144000" cy="4517517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407787450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8883854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05729824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74235459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786720095"/>
                    </a:ext>
                  </a:extLst>
                </a:gridCol>
              </a:tblGrid>
              <a:tr h="419499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Month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Initial Settlement ($)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Final Settlement Change ($)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True-up Settlement Change ($)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Net ($)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344145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May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574,643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-268,846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305,797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397719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Jun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173,176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173,176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67095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Jul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246,479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-18,991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227,488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47865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12,319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-2,121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42285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122,634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122,634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73634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Oct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128,343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-68,059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60,284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70082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Nov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80,805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-14,883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65,922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5361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Dec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233,500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-14,862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218,638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55600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Jan ‘26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1,130,396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66264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Feb ‘26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225326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Mar ‘26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856,743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82974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Apr ‘26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242,784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73193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May ‘26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77,429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13034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71D30F1-146C-C42F-213A-8BCEA894FC88}"/>
              </a:ext>
            </a:extLst>
          </p:cNvPr>
          <p:cNvSpPr/>
          <p:nvPr/>
        </p:nvSpPr>
        <p:spPr>
          <a:xfrm>
            <a:off x="1523999" y="5754469"/>
            <a:ext cx="9650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Negative dollars represent a payment from ERCOT to a market participant</a:t>
            </a:r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“-” indicates settlement has yet to be completed.</a:t>
            </a:r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Net figures may differ slightly due to rounding.</a:t>
            </a:r>
          </a:p>
        </p:txBody>
      </p:sp>
    </p:spTree>
    <p:extLst>
      <p:ext uri="{BB962C8B-B14F-4D97-AF65-F5344CB8AC3E}">
        <p14:creationId xmlns:p14="http://schemas.microsoft.com/office/powerpoint/2010/main" val="301773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B7579-FD51-D24E-DBB2-42A096F13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2BC8D-EBCA-D9CB-1E6C-73344797C135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RUC Make-Whole by Settlement Type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21271-86AB-EFA8-ADF4-804914CD8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17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F77E73F-0C1B-82E0-BEA1-45CEF9BDA1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694543"/>
              </p:ext>
            </p:extLst>
          </p:nvPr>
        </p:nvGraphicFramePr>
        <p:xfrm>
          <a:off x="1524000" y="1037653"/>
          <a:ext cx="9144000" cy="4517517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407787450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8883854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05729824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74235459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786720095"/>
                    </a:ext>
                  </a:extLst>
                </a:gridCol>
              </a:tblGrid>
              <a:tr h="419499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Month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Initial Settlement ($)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Final Settlement Change ($)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True-up Settlement Change ($)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Net ($)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344145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May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-493,728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-773,264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-1,266,992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397719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Jun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-1,285,661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-522,765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-1,808,427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67095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Jul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-382,887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-95,893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-478,780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47865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-487,773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-110,640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-598,413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42285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-2,035,251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-538,306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-2,573,557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73634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Oct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-1,016,193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-596,880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-1,613,073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70082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Nov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-1,151,712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-1,739,486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-2,891,198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5361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Dec ‘25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-271,995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-696,055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-968,051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55600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Jan ‘26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-431,896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66264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Feb ‘26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225326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Mar ‘26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-324,968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82974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Apr ‘26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-76,725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73193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May ‘26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-1,140,481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13034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C534FC9-3E9B-D44C-ACF8-A9157165090D}"/>
              </a:ext>
            </a:extLst>
          </p:cNvPr>
          <p:cNvSpPr/>
          <p:nvPr/>
        </p:nvSpPr>
        <p:spPr>
          <a:xfrm>
            <a:off x="1523999" y="5754469"/>
            <a:ext cx="9650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Negative dollars represent a payment from ERCOT to a market participant</a:t>
            </a:r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“-” indicates settlement has yet to be completed.</a:t>
            </a:r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Net figures may differ slightly due to rounding.</a:t>
            </a:r>
          </a:p>
        </p:txBody>
      </p:sp>
    </p:spTree>
    <p:extLst>
      <p:ext uri="{BB962C8B-B14F-4D97-AF65-F5344CB8AC3E}">
        <p14:creationId xmlns:p14="http://schemas.microsoft.com/office/powerpoint/2010/main" val="178131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36AAE-68DF-EB17-E8A7-16A322F3D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67" y="1430448"/>
            <a:ext cx="6457761" cy="3141552"/>
          </a:xfrm>
        </p:spPr>
        <p:txBody>
          <a:bodyPr/>
          <a:lstStyle/>
          <a:p>
            <a:r>
              <a:rPr lang="en-US"/>
              <a:t>     Questions/Comments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6A61A-D7C0-BEE7-3F65-3A3A70395B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86326-3123-653B-CADF-281B85FA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97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E10D9-AEAA-BA51-84F9-725B7507C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0E147-8BE0-37A1-310E-07F4F4FDB43B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RUC Resource-Hours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4CE110-AE80-6C0D-350F-433494908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2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ABE026D-3692-D58E-515E-4CC8585D5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511460"/>
              </p:ext>
            </p:extLst>
          </p:nvPr>
        </p:nvGraphicFramePr>
        <p:xfrm>
          <a:off x="1017813" y="1360714"/>
          <a:ext cx="10156374" cy="4326165"/>
        </p:xfrm>
        <a:graphic>
          <a:graphicData uri="http://schemas.openxmlformats.org/drawingml/2006/table">
            <a:tbl>
              <a:tblPr/>
              <a:tblGrid>
                <a:gridCol w="1692729">
                  <a:extLst>
                    <a:ext uri="{9D8B030D-6E8A-4147-A177-3AD203B41FA5}">
                      <a16:colId xmlns:a16="http://schemas.microsoft.com/office/drawing/2014/main" val="4077874506"/>
                    </a:ext>
                  </a:extLst>
                </a:gridCol>
                <a:gridCol w="1692729">
                  <a:extLst>
                    <a:ext uri="{9D8B030D-6E8A-4147-A177-3AD203B41FA5}">
                      <a16:colId xmlns:a16="http://schemas.microsoft.com/office/drawing/2014/main" val="2888385403"/>
                    </a:ext>
                  </a:extLst>
                </a:gridCol>
                <a:gridCol w="1692729">
                  <a:extLst>
                    <a:ext uri="{9D8B030D-6E8A-4147-A177-3AD203B41FA5}">
                      <a16:colId xmlns:a16="http://schemas.microsoft.com/office/drawing/2014/main" val="3057298247"/>
                    </a:ext>
                  </a:extLst>
                </a:gridCol>
                <a:gridCol w="1692729">
                  <a:extLst>
                    <a:ext uri="{9D8B030D-6E8A-4147-A177-3AD203B41FA5}">
                      <a16:colId xmlns:a16="http://schemas.microsoft.com/office/drawing/2014/main" val="742354591"/>
                    </a:ext>
                  </a:extLst>
                </a:gridCol>
                <a:gridCol w="1692729">
                  <a:extLst>
                    <a:ext uri="{9D8B030D-6E8A-4147-A177-3AD203B41FA5}">
                      <a16:colId xmlns:a16="http://schemas.microsoft.com/office/drawing/2014/main" val="786720095"/>
                    </a:ext>
                  </a:extLst>
                </a:gridCol>
                <a:gridCol w="1692729">
                  <a:extLst>
                    <a:ext uri="{9D8B030D-6E8A-4147-A177-3AD203B41FA5}">
                      <a16:colId xmlns:a16="http://schemas.microsoft.com/office/drawing/2014/main" val="3820250689"/>
                    </a:ext>
                  </a:extLst>
                </a:gridCol>
              </a:tblGrid>
              <a:tr h="419499"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May 2026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Capacity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Congestion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344145"/>
                  </a:ext>
                </a:extLst>
              </a:tr>
              <a:tr h="4194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Opt-Out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Non-Opt-Out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Opt-Out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Non-Opt-Out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969321"/>
                  </a:ext>
                </a:extLst>
              </a:tr>
              <a:tr h="387463">
                <a:tc gridSpan="6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Instructed Resource-Hours</a:t>
                      </a:r>
                      <a:endParaRPr lang="en-US" sz="1800" b="0" i="0" u="none" strike="noStrike">
                        <a:solidFill>
                          <a:srgbClr val="5B677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49343"/>
                  </a:ext>
                </a:extLst>
              </a:tr>
              <a:tr h="38746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Total Count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414.6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33.0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291.0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10.3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80.3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433182"/>
                  </a:ext>
                </a:extLst>
              </a:tr>
              <a:tr h="387463">
                <a:tc gridSpan="6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Effective Resource-Hours*</a:t>
                      </a:r>
                      <a:endParaRPr lang="en-US" sz="1800" b="0" i="0" u="none" strike="noStrike">
                        <a:solidFill>
                          <a:srgbClr val="5B677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288465"/>
                  </a:ext>
                </a:extLst>
              </a:tr>
              <a:tr h="38746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Total Count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386.9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29.0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273.8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10.3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73.9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359266"/>
                  </a:ext>
                </a:extLst>
              </a:tr>
              <a:tr h="387463">
                <a:tc gridSpan="6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Average Megawatts (MW) for Effective Resource-Hours</a:t>
                      </a:r>
                      <a:endParaRPr lang="en-US" sz="1800" b="0" i="0" u="none" strike="noStrike">
                        <a:solidFill>
                          <a:srgbClr val="5B677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461015"/>
                  </a:ext>
                </a:extLst>
              </a:tr>
              <a:tr h="38746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Average LSL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55.8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52.0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64.9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25.2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28.2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397719"/>
                  </a:ext>
                </a:extLst>
              </a:tr>
              <a:tr h="38746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Average LDL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66.0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124.4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68.3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103.2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29.4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670952"/>
                  </a:ext>
                </a:extLst>
              </a:tr>
              <a:tr h="38746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Average BP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68.7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146.7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68.9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118.4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30.7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478650"/>
                  </a:ext>
                </a:extLst>
              </a:tr>
              <a:tr h="38746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Average HSL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186.3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214.2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210.4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139.0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93.5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42285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BAB9B85-D7D5-662F-FD0B-DDB18FC940E8}"/>
              </a:ext>
            </a:extLst>
          </p:cNvPr>
          <p:cNvSpPr/>
          <p:nvPr/>
        </p:nvSpPr>
        <p:spPr>
          <a:xfrm>
            <a:off x="1017813" y="5940293"/>
            <a:ext cx="101563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tx2">
                    <a:lumMod val="75000"/>
                  </a:schemeClr>
                </a:solidFill>
                <a:cs typeface="Book Antiqua"/>
              </a:rPr>
              <a:t>* The difference between “Instructed” and “Effective” values is a result of Resources starting up, shutting down, receiving partial hour instructions, or otherwise not being dispatchable by SCED.</a:t>
            </a:r>
          </a:p>
        </p:txBody>
      </p:sp>
    </p:spTree>
    <p:extLst>
      <p:ext uri="{BB962C8B-B14F-4D97-AF65-F5344CB8AC3E}">
        <p14:creationId xmlns:p14="http://schemas.microsoft.com/office/powerpoint/2010/main" val="791441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205C8-0677-B286-2160-11CD8BA0F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211B4-5CEE-BAC3-E829-123B66D0927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RUC Instruction Reasons: Last 13 Months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22C2D-C292-C541-E6B9-E70EE1C6C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82C909-94A0-3701-E4A0-7A752B276E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685159" y="5747654"/>
            <a:ext cx="10401300" cy="97382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>
                <a:solidFill>
                  <a:prstClr val="black">
                    <a:lumMod val="90000"/>
                    <a:lumOff val="10000"/>
                  </a:prstClr>
                </a:solidFill>
              </a:rPr>
              <a:t>RUC activity increased in May compared to April.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>
                <a:solidFill>
                  <a:prstClr val="black">
                    <a:lumMod val="90000"/>
                    <a:lumOff val="10000"/>
                  </a:prstClr>
                </a:solidFill>
              </a:rPr>
              <a:t>78% of RUC effective Resource-hours in May 2026 were nominally attributed to address capacity needs.</a:t>
            </a:r>
            <a:endParaRPr lang="en-US" b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B41249-2332-E8A7-7169-E955E9DA62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4773" y="914400"/>
            <a:ext cx="9644740" cy="482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5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02D0C-0487-36CE-00E6-9717B38F6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E0FEB-3822-26CA-C7D7-2ECFF390AFD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RUC Instruction Reasons in May 2026</a:t>
            </a:r>
            <a:br>
              <a:rPr lang="en-US"/>
            </a:b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28C25C-097A-75FC-D5F6-2CB205F84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A14198-E98D-A239-7807-074E186C8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598392" y="5667936"/>
            <a:ext cx="10353595" cy="105354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>
                <a:solidFill>
                  <a:prstClr val="black">
                    <a:lumMod val="90000"/>
                    <a:lumOff val="10000"/>
                  </a:prstClr>
                </a:solidFill>
              </a:rPr>
              <a:t>There were 386.9 RUC total effective Resource-hours in May and 302.8 hours (78%) were committed to address capacity needs.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>
                <a:solidFill>
                  <a:prstClr val="black">
                    <a:lumMod val="90000"/>
                    <a:lumOff val="10000"/>
                  </a:prstClr>
                </a:solidFill>
              </a:rPr>
              <a:t>The highest effective Resource-hours in May occurred on May 12</a:t>
            </a:r>
            <a:r>
              <a:rPr lang="en-US" kern="0" baseline="30000">
                <a:solidFill>
                  <a:prstClr val="black">
                    <a:lumMod val="90000"/>
                    <a:lumOff val="10000"/>
                  </a:prstClr>
                </a:solidFill>
              </a:rPr>
              <a:t>th</a:t>
            </a:r>
            <a:r>
              <a:rPr lang="en-US" kern="0">
                <a:solidFill>
                  <a:prstClr val="black">
                    <a:lumMod val="90000"/>
                    <a:lumOff val="10000"/>
                  </a:prstClr>
                </a:solidFill>
              </a:rPr>
              <a:t>, for capacity concerns.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CA236A-5214-5F34-E0C9-F88F058858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4944" y="845565"/>
            <a:ext cx="9644740" cy="482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41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A1208-FDC7-14B3-EB14-B813CBAD4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6368C-C167-738B-19DB-2FDA9E0270A4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Non-opt-out and Opt-out Totals: Last 13 Months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0F2535-32E2-53CB-1BAE-B9FC1DC6B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8E9F74-7D4F-27B2-5E25-D528FAB993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5412" y="914400"/>
            <a:ext cx="8103974" cy="486238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732F15-FABD-1F3F-2311-B98668EA81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1055915" y="5747654"/>
            <a:ext cx="9862456" cy="65314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kern="0">
                <a:solidFill>
                  <a:prstClr val="black">
                    <a:lumMod val="90000"/>
                    <a:lumOff val="10000"/>
                  </a:prstClr>
                </a:solidFill>
              </a:rPr>
              <a:t>May 2026 had a total of 347.7 non-opt-out effective </a:t>
            </a:r>
            <a:r>
              <a:rPr lang="en-US" kern="0"/>
              <a:t>R</a:t>
            </a:r>
            <a:r>
              <a:rPr lang="en-US" kern="0">
                <a:solidFill>
                  <a:prstClr val="black">
                    <a:lumMod val="90000"/>
                    <a:lumOff val="10000"/>
                  </a:prstClr>
                </a:solidFill>
              </a:rPr>
              <a:t>esource-hours (90%) and 39.3 opt-out effective </a:t>
            </a:r>
            <a:r>
              <a:rPr lang="en-US" kern="0"/>
              <a:t>R</a:t>
            </a:r>
            <a:r>
              <a:rPr lang="en-US" kern="0">
                <a:solidFill>
                  <a:prstClr val="black">
                    <a:lumMod val="90000"/>
                    <a:lumOff val="10000"/>
                  </a:prstClr>
                </a:solidFill>
              </a:rPr>
              <a:t>esource-hours (10%).</a:t>
            </a:r>
          </a:p>
        </p:txBody>
      </p:sp>
    </p:spTree>
    <p:extLst>
      <p:ext uri="{BB962C8B-B14F-4D97-AF65-F5344CB8AC3E}">
        <p14:creationId xmlns:p14="http://schemas.microsoft.com/office/powerpoint/2010/main" val="213019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A40CE-4B3E-3F7A-A7C0-A94D49D0D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122A1-9345-820D-B2A6-3F1D753AE99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Non-opt-out and Opt-out Totals: May 2026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1F28B0-1D44-BA50-67DE-11ABF350C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C445D7-5C3B-781E-5713-73A64F8DA4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7658" y="914400"/>
            <a:ext cx="8098970" cy="485938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9873D-BEA3-E409-0B77-42312347FC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1055915" y="5747654"/>
            <a:ext cx="9862456" cy="65314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kern="0">
                <a:solidFill>
                  <a:prstClr val="black">
                    <a:lumMod val="90000"/>
                    <a:lumOff val="10000"/>
                  </a:prstClr>
                </a:solidFill>
              </a:rPr>
              <a:t>There were opt-out effective Resource-hours on 5 separate days in May (2</a:t>
            </a:r>
            <a:r>
              <a:rPr lang="en-US" kern="0" baseline="30000">
                <a:solidFill>
                  <a:prstClr val="black">
                    <a:lumMod val="90000"/>
                    <a:lumOff val="10000"/>
                  </a:prstClr>
                </a:solidFill>
              </a:rPr>
              <a:t>nd</a:t>
            </a:r>
            <a:r>
              <a:rPr lang="en-US" kern="0">
                <a:solidFill>
                  <a:prstClr val="black">
                    <a:lumMod val="90000"/>
                    <a:lumOff val="10000"/>
                  </a:prstClr>
                </a:solidFill>
              </a:rPr>
              <a:t>, 5</a:t>
            </a:r>
            <a:r>
              <a:rPr lang="en-US" kern="0" baseline="30000">
                <a:solidFill>
                  <a:prstClr val="black">
                    <a:lumMod val="90000"/>
                    <a:lumOff val="10000"/>
                  </a:prstClr>
                </a:solidFill>
              </a:rPr>
              <a:t>th</a:t>
            </a:r>
            <a:r>
              <a:rPr lang="en-US" kern="0">
                <a:solidFill>
                  <a:prstClr val="black">
                    <a:lumMod val="90000"/>
                    <a:lumOff val="10000"/>
                  </a:prstClr>
                </a:solidFill>
              </a:rPr>
              <a:t>, 6</a:t>
            </a:r>
            <a:r>
              <a:rPr lang="en-US" kern="0" baseline="30000">
                <a:solidFill>
                  <a:prstClr val="black">
                    <a:lumMod val="90000"/>
                    <a:lumOff val="10000"/>
                  </a:prstClr>
                </a:solidFill>
              </a:rPr>
              <a:t>th</a:t>
            </a:r>
            <a:r>
              <a:rPr lang="en-US" kern="0">
                <a:solidFill>
                  <a:prstClr val="black">
                    <a:lumMod val="90000"/>
                    <a:lumOff val="10000"/>
                  </a:prstClr>
                </a:solidFill>
              </a:rPr>
              <a:t>, 9</a:t>
            </a:r>
            <a:r>
              <a:rPr lang="en-US" kern="0" baseline="30000">
                <a:solidFill>
                  <a:prstClr val="black">
                    <a:lumMod val="90000"/>
                    <a:lumOff val="10000"/>
                  </a:prstClr>
                </a:solidFill>
              </a:rPr>
              <a:t>th</a:t>
            </a:r>
            <a:r>
              <a:rPr lang="en-US" kern="0">
                <a:solidFill>
                  <a:prstClr val="black">
                    <a:lumMod val="90000"/>
                    <a:lumOff val="10000"/>
                  </a:prstClr>
                </a:solidFill>
              </a:rPr>
              <a:t> and the 26</a:t>
            </a:r>
            <a:r>
              <a:rPr lang="en-US" kern="0" baseline="30000">
                <a:solidFill>
                  <a:prstClr val="black">
                    <a:lumMod val="90000"/>
                    <a:lumOff val="10000"/>
                  </a:prstClr>
                </a:solidFill>
              </a:rPr>
              <a:t>th</a:t>
            </a:r>
            <a:r>
              <a:rPr lang="en-US" kern="0">
                <a:solidFill>
                  <a:prstClr val="black">
                    <a:lumMod val="90000"/>
                    <a:lumOff val="10000"/>
                  </a:prst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29187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3C951-9AC4-3C9C-51BB-65C97DE70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A37C8-7EDD-AD35-1762-5C4FF93ACFCB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RUC Lead Time Margin: May 2026</a:t>
            </a:r>
            <a:br>
              <a:rPr lang="en-US"/>
            </a:b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9AEDE-5470-EC0A-B091-EBA26D2FD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7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8F340-B32B-202A-E26F-0D09931ADA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1017813" y="5475514"/>
            <a:ext cx="10156374" cy="42253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Most RUC commitment windows (71%) had a lead time margin of 2 hours or less.</a:t>
            </a:r>
            <a:endParaRPr lang="en-US"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C55EEA-0EEA-A998-FA68-5629E53313FD}"/>
              </a:ext>
            </a:extLst>
          </p:cNvPr>
          <p:cNvSpPr/>
          <p:nvPr/>
        </p:nvSpPr>
        <p:spPr>
          <a:xfrm>
            <a:off x="1017813" y="5940293"/>
            <a:ext cx="101563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2"/>
                </a:solidFill>
              </a:rPr>
              <a:t>“Lead time” refers to the length of time between a RUC instruction and the start of the commitment window.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2"/>
                </a:solidFill>
              </a:rPr>
              <a:t>“Lead time margin” is the difference between lead time and the Resource’s startup time.</a:t>
            </a:r>
            <a:endParaRPr lang="en-US" sz="1400">
              <a:solidFill>
                <a:schemeClr val="tx2"/>
              </a:solidFill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2"/>
                </a:solidFill>
              </a:rPr>
              <a:t>In cases where a Resource is committed for multiple back-to-back time blocks, lead time margin is calculated from the first instruction.</a:t>
            </a:r>
            <a:endParaRPr lang="en-US" sz="1200">
              <a:solidFill>
                <a:schemeClr val="tx2"/>
              </a:solidFill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FAF805-E168-AB1A-F301-5C26CA3D67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332" y="1371600"/>
            <a:ext cx="3760477" cy="39502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406ACD-10C4-CCB2-EAC3-687BA10166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2810" y="1281635"/>
            <a:ext cx="6681376" cy="400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1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F6687-4341-8445-0FDE-6F8F8F116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8DCAD-D1CC-5601-BE05-73C163FA3E3A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Average Resource Age: Last 13 Months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6F109-5A08-BE64-01DA-DCF00A3D2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8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EDE669-63BE-B55F-0A4A-1979AB040E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1017813" y="5464628"/>
            <a:ext cx="10156374" cy="66071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In May 2026, the average age of RUC-committed Resources was 53.2 years for non-opt-out Resource-hours.</a:t>
            </a:r>
            <a:endParaRPr lang="en-US">
              <a:solidFill>
                <a:schemeClr val="tx2"/>
              </a:solidFill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84C620-1746-7A55-74AC-6EA99106C214}"/>
              </a:ext>
            </a:extLst>
          </p:cNvPr>
          <p:cNvSpPr/>
          <p:nvPr/>
        </p:nvSpPr>
        <p:spPr>
          <a:xfrm>
            <a:off x="1137557" y="6125347"/>
            <a:ext cx="101563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tx2"/>
                </a:solidFill>
              </a:rPr>
              <a:t>Note: For Resource configurations with multiple physical generators, the age of the oldest generator is used.</a:t>
            </a:r>
            <a:endParaRPr lang="en-US" sz="1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710085-4275-2EB8-1029-A8A735A45B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6023" y="1010725"/>
            <a:ext cx="7029837" cy="434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99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19E55-3A2E-15E6-041A-3C1266579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AF97E-CE63-8D50-AB0A-5657014822AA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Age Category: Last 13 Months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9DFAF-9972-39E5-CE2C-5372DDC73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dirty="0" smtClean="0"/>
              <a:pPr/>
              <a:t>9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5E533-BD14-B3B1-8C4C-BE79FAF58B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1017813" y="5344118"/>
            <a:ext cx="10156374" cy="660719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365760" tIns="91440" rIns="91440" bIns="91440" rtlCol="0" anchor="t">
            <a:noAutofit/>
          </a:bodyPr>
          <a:lstStyle/>
          <a:p>
            <a:r>
              <a:rPr lang="en-US"/>
              <a:t>In May 2026, 77% of RUC effective Resource-hours were provided by Resources that were at least 50 years old.</a:t>
            </a:r>
            <a:endParaRPr lang="en-US">
              <a:solidFill>
                <a:schemeClr val="tx2"/>
              </a:solidFill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5B5AB5-6779-A0C3-E204-257EC7C73222}"/>
              </a:ext>
            </a:extLst>
          </p:cNvPr>
          <p:cNvSpPr/>
          <p:nvPr/>
        </p:nvSpPr>
        <p:spPr>
          <a:xfrm>
            <a:off x="1137557" y="6125347"/>
            <a:ext cx="101563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tx2"/>
                </a:solidFill>
              </a:rPr>
              <a:t>Note: For Resource configurations with multiple physical generators, the age of the oldest generator is used.</a:t>
            </a:r>
            <a:endParaRPr lang="en-US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36A98F-80A4-8D1E-6EB8-CC3BA4E84B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571" y="1673348"/>
            <a:ext cx="5852172" cy="3511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033729-AFC6-24C3-4517-3257D004CD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3514" y="1673348"/>
            <a:ext cx="5852172" cy="3511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AE95F6-2601-5644-28B3-C9E1D12E2285}"/>
              </a:ext>
            </a:extLst>
          </p:cNvPr>
          <p:cNvSpPr txBox="1"/>
          <p:nvPr/>
        </p:nvSpPr>
        <p:spPr>
          <a:xfrm>
            <a:off x="2508059" y="1325434"/>
            <a:ext cx="159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Non-Opt-Out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9CC531-4C73-5A9B-2828-EE1E075EE0D8}"/>
              </a:ext>
            </a:extLst>
          </p:cNvPr>
          <p:cNvSpPr txBox="1"/>
          <p:nvPr/>
        </p:nvSpPr>
        <p:spPr>
          <a:xfrm>
            <a:off x="8448964" y="1325434"/>
            <a:ext cx="1152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Opt-Out</a:t>
            </a:r>
          </a:p>
        </p:txBody>
      </p:sp>
    </p:spTree>
    <p:extLst>
      <p:ext uri="{BB962C8B-B14F-4D97-AF65-F5344CB8AC3E}">
        <p14:creationId xmlns:p14="http://schemas.microsoft.com/office/powerpoint/2010/main" val="1174202905"/>
      </p:ext>
    </p:extLst>
  </p:cSld>
  <p:clrMapOvr>
    <a:masterClrMapping/>
  </p:clrMapOvr>
</p:sld>
</file>

<file path=ppt/theme/theme1.xml><?xml version="1.0" encoding="utf-8"?>
<a:theme xmlns:a="http://schemas.openxmlformats.org/drawingml/2006/main" name="Page Design">
  <a:themeElements>
    <a:clrScheme name="ERCOT colors">
      <a:dk1>
        <a:srgbClr val="171A1C"/>
      </a:dk1>
      <a:lt1>
        <a:srgbClr val="FFFFFF"/>
      </a:lt1>
      <a:dk2>
        <a:srgbClr val="4A525A"/>
      </a:dk2>
      <a:lt2>
        <a:srgbClr val="E6EBEF"/>
      </a:lt2>
      <a:accent1>
        <a:srgbClr val="005763"/>
      </a:accent1>
      <a:accent2>
        <a:srgbClr val="3DBED1"/>
      </a:accent2>
      <a:accent3>
        <a:srgbClr val="003865"/>
      </a:accent3>
      <a:accent4>
        <a:srgbClr val="0063B4"/>
      </a:accent4>
      <a:accent5>
        <a:srgbClr val="26D07C"/>
      </a:accent5>
      <a:accent6>
        <a:srgbClr val="867ED0"/>
      </a:accent6>
      <a:hlink>
        <a:srgbClr val="00AEC7"/>
      </a:hlink>
      <a:folHlink>
        <a:srgbClr val="685BC7"/>
      </a:folHlink>
    </a:clrScheme>
    <a:fontScheme name="ERCO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5A4393E2-984E-4EC6-A57F-55ABEA70BF7E}" vid="{DC19D82D-A86E-431A-8B02-3401DFD6F1FD}"/>
    </a:ext>
  </a:extLst>
</a:theme>
</file>

<file path=ppt/theme/theme2.xml><?xml version="1.0" encoding="utf-8"?>
<a:theme xmlns:a="http://schemas.openxmlformats.org/drawingml/2006/main" name="Cover">
  <a:themeElements>
    <a:clrScheme name="ERCOT">
      <a:dk1>
        <a:srgbClr val="000000"/>
      </a:dk1>
      <a:lt1>
        <a:srgbClr val="FFFFFF"/>
      </a:lt1>
      <a:dk2>
        <a:srgbClr val="2D3338"/>
      </a:dk2>
      <a:lt2>
        <a:srgbClr val="FFFFFF"/>
      </a:lt2>
      <a:accent1>
        <a:srgbClr val="003865"/>
      </a:accent1>
      <a:accent2>
        <a:srgbClr val="5B6770"/>
      </a:accent2>
      <a:accent3>
        <a:srgbClr val="26D07C"/>
      </a:accent3>
      <a:accent4>
        <a:srgbClr val="00829B"/>
      </a:accent4>
      <a:accent5>
        <a:srgbClr val="685BC7"/>
      </a:accent5>
      <a:accent6>
        <a:srgbClr val="890C58"/>
      </a:accent6>
      <a:hlink>
        <a:srgbClr val="3996DF"/>
      </a:hlink>
      <a:folHlink>
        <a:srgbClr val="867ED0"/>
      </a:folHlink>
    </a:clrScheme>
    <a:fontScheme name="ERCO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981C3921-F832-4219-A434-38AF27917B91}" vid="{71A14E5E-F3BA-4FBB-8720-B6B3DBD7DB7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8c9251-373f-4ee3-86cf-d97122226a81" xsi:nil="true"/>
    <lcf76f155ced4ddcb4097134ff3c332f xmlns="5f527160-b6a2-448e-b210-55bbe2178a9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51A5998F0944EA03AB587B5B58FD3" ma:contentTypeVersion="14" ma:contentTypeDescription="Create a new document." ma:contentTypeScope="" ma:versionID="1f25472f7952a823f26b82c9247c2399">
  <xsd:schema xmlns:xsd="http://www.w3.org/2001/XMLSchema" xmlns:xs="http://www.w3.org/2001/XMLSchema" xmlns:p="http://schemas.microsoft.com/office/2006/metadata/properties" xmlns:ns2="5f527160-b6a2-448e-b210-55bbe2178a90" xmlns:ns3="cf8c9251-373f-4ee3-86cf-d97122226a81" targetNamespace="http://schemas.microsoft.com/office/2006/metadata/properties" ma:root="true" ma:fieldsID="bfa16fa066c0db69e062a31bbb6beaa7" ns2:_="" ns3:_="">
    <xsd:import namespace="5f527160-b6a2-448e-b210-55bbe2178a90"/>
    <xsd:import namespace="cf8c9251-373f-4ee3-86cf-d97122226a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27160-b6a2-448e-b210-55bbe2178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102f585-f336-4ab5-8023-668eed9f0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c9251-373f-4ee3-86cf-d97122226a8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7bce286-be28-47de-b9f7-94a506e34291}" ma:internalName="TaxCatchAll" ma:showField="CatchAllData" ma:web="cf8c9251-373f-4ee3-86cf-d97122226a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526C54-2038-4DDB-9077-84C80FF069E0}">
  <ds:schemaRefs>
    <ds:schemaRef ds:uri="http://purl.org/dc/elements/1.1/"/>
    <ds:schemaRef ds:uri="5f527160-b6a2-448e-b210-55bbe2178a90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cf8c9251-373f-4ee3-86cf-d97122226a81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F18ABE5-2C97-4413-ACB0-B3080BAFCA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5FF0ED-FE26-4CA4-B5B4-12A608937461}">
  <ds:schemaRefs>
    <ds:schemaRef ds:uri="5f527160-b6a2-448e-b210-55bbe2178a90"/>
    <ds:schemaRef ds:uri="cf8c9251-373f-4ee3-86cf-d97122226a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1346</Words>
  <Application>Microsoft Office PowerPoint</Application>
  <PresentationFormat>Widescreen</PresentationFormat>
  <Paragraphs>294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Book Antiqua</vt:lpstr>
      <vt:lpstr>Calibri</vt:lpstr>
      <vt:lpstr>Wingdings</vt:lpstr>
      <vt:lpstr>Page Design</vt:lpstr>
      <vt:lpstr>Cover</vt:lpstr>
      <vt:lpstr>Monthly Review of Reliability Unit Commitment Market Impacts – May 2026  Wholesale Market Working Group   ERCOT Market Analysis  June 2026 </vt:lpstr>
      <vt:lpstr>RUC Resource-Hours</vt:lpstr>
      <vt:lpstr>RUC Instruction Reasons: Last 13 Months</vt:lpstr>
      <vt:lpstr>RUC Instruction Reasons in May 2026 </vt:lpstr>
      <vt:lpstr>Non-opt-out and Opt-out Totals: Last 13 Months</vt:lpstr>
      <vt:lpstr>Non-opt-out and Opt-out Totals: May 2026 </vt:lpstr>
      <vt:lpstr>RUC Lead Time Margin: May 2026 </vt:lpstr>
      <vt:lpstr>Average Resource Age: Last 13 Months</vt:lpstr>
      <vt:lpstr>Age Category: Last 13 Months</vt:lpstr>
      <vt:lpstr>RUC-Instructed Resource Dispatch above Low Dispatch Limit (LDL) in Non-Opt-Out Hours</vt:lpstr>
      <vt:lpstr>Reliability Deployment Price Adder for Energy: Last 13 Months</vt:lpstr>
      <vt:lpstr>Reliability Deployment Price Adder for Energy: May 2026</vt:lpstr>
      <vt:lpstr>Reliability Deployment Price Adders for Ancillary Services: Last 6 Months</vt:lpstr>
      <vt:lpstr>Reliability Deployment Price Adder for Ancillary Services: May 2026</vt:lpstr>
      <vt:lpstr>RUC Clawback, Make-Whole, and Shortfall</vt:lpstr>
      <vt:lpstr>RUC Clawback by Settlement Type</vt:lpstr>
      <vt:lpstr>RUC Make-Whole by Settlement Type</vt:lpstr>
      <vt:lpstr>     Questions/Comments 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Chu, Zhengguo</cp:lastModifiedBy>
  <cp:revision>1</cp:revision>
  <cp:lastPrinted>2017-10-10T21:31:05Z</cp:lastPrinted>
  <dcterms:created xsi:type="dcterms:W3CDTF">2016-01-21T15:20:31Z</dcterms:created>
  <dcterms:modified xsi:type="dcterms:W3CDTF">2026-06-19T15:35:12Z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0x0101009AF51A5998F0944EA03AB587B5B58FD3</vt:lpwstr>
  </property>
  <property fmtid="{D5CDD505-2E9C-101B-9397-08002B2CF9AE}" pid="3" name="Order">
    <vt:r8>2600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Audience">
    <vt:lpwstr>Public</vt:lpwstr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Dimensions">
    <vt:lpwstr>Default Width</vt:lpwstr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  <property fmtid="{D5CDD505-2E9C-101B-9397-08002B2CF9AE}" pid="13" name="MSIP_Label_7084cbda-52b8-46fb-a7b7-cb5bd465ed85_Enabled">
    <vt:lpwstr>true</vt:lpwstr>
  </property>
  <property fmtid="{D5CDD505-2E9C-101B-9397-08002B2CF9AE}" pid="14" name="MSIP_Label_7084cbda-52b8-46fb-a7b7-cb5bd465ed85_SetDate">
    <vt:lpwstr>2026-06-15T18:23:25Z</vt:lpwstr>
  </property>
  <property fmtid="{D5CDD505-2E9C-101B-9397-08002B2CF9AE}" pid="15" name="MSIP_Label_7084cbda-52b8-46fb-a7b7-cb5bd465ed85_Method">
    <vt:lpwstr>Standard</vt:lpwstr>
  </property>
  <property fmtid="{D5CDD505-2E9C-101B-9397-08002B2CF9AE}" pid="16" name="MSIP_Label_7084cbda-52b8-46fb-a7b7-cb5bd465ed85_Name">
    <vt:lpwstr>Internal</vt:lpwstr>
  </property>
  <property fmtid="{D5CDD505-2E9C-101B-9397-08002B2CF9AE}" pid="17" name="MSIP_Label_7084cbda-52b8-46fb-a7b7-cb5bd465ed85_SiteId">
    <vt:lpwstr>0afb747d-bff7-4596-a9fc-950ef9e0ec45</vt:lpwstr>
  </property>
  <property fmtid="{D5CDD505-2E9C-101B-9397-08002B2CF9AE}" pid="18" name="MSIP_Label_7084cbda-52b8-46fb-a7b7-cb5bd465ed85_ActionId">
    <vt:lpwstr>2010146c-0011-47e0-87c0-aaebb2024fc3</vt:lpwstr>
  </property>
  <property fmtid="{D5CDD505-2E9C-101B-9397-08002B2CF9AE}" pid="19" name="MSIP_Label_7084cbda-52b8-46fb-a7b7-cb5bd465ed85_ContentBits">
    <vt:lpwstr>0</vt:lpwstr>
  </property>
  <property fmtid="{D5CDD505-2E9C-101B-9397-08002B2CF9AE}" pid="20" name="MSIP_Label_7084cbda-52b8-46fb-a7b7-cb5bd465ed85_Tag">
    <vt:lpwstr>10, 3, 0, 2</vt:lpwstr>
  </property>
</Properties>
</file>