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88"/>
  </p:notesMasterIdLst>
  <p:handoutMasterIdLst>
    <p:handoutMasterId r:id="rId89"/>
  </p:handoutMasterIdLst>
  <p:sldIdLst>
    <p:sldId id="2147479097" r:id="rId6"/>
    <p:sldId id="2147479079" r:id="rId7"/>
    <p:sldId id="2147479135" r:id="rId8"/>
    <p:sldId id="2147479149" r:id="rId9"/>
    <p:sldId id="2147479145" r:id="rId10"/>
    <p:sldId id="2147479150" r:id="rId11"/>
    <p:sldId id="2147479077" r:id="rId12"/>
    <p:sldId id="2147479094" r:id="rId13"/>
    <p:sldId id="2147479141" r:id="rId14"/>
    <p:sldId id="2147479139" r:id="rId15"/>
    <p:sldId id="2147479098" r:id="rId16"/>
    <p:sldId id="2147479140" r:id="rId17"/>
    <p:sldId id="2147479125" r:id="rId18"/>
    <p:sldId id="2147479083" r:id="rId19"/>
    <p:sldId id="2147479151" r:id="rId20"/>
    <p:sldId id="2147479101" r:id="rId21"/>
    <p:sldId id="2147479142" r:id="rId22"/>
    <p:sldId id="2147479103" r:id="rId23"/>
    <p:sldId id="2147479179" r:id="rId24"/>
    <p:sldId id="2147478768" r:id="rId25"/>
    <p:sldId id="2147479167" r:id="rId26"/>
    <p:sldId id="2147479168" r:id="rId27"/>
    <p:sldId id="2147479169" r:id="rId28"/>
    <p:sldId id="2147479170" r:id="rId29"/>
    <p:sldId id="2147479171" r:id="rId30"/>
    <p:sldId id="2147479172" r:id="rId31"/>
    <p:sldId id="2147479173" r:id="rId32"/>
    <p:sldId id="2147479174" r:id="rId33"/>
    <p:sldId id="2147479175" r:id="rId34"/>
    <p:sldId id="2147479176" r:id="rId35"/>
    <p:sldId id="2147479177" r:id="rId36"/>
    <p:sldId id="2147479178" r:id="rId37"/>
    <p:sldId id="2147479144" r:id="rId38"/>
    <p:sldId id="2147479093" r:id="rId39"/>
    <p:sldId id="2147479152" r:id="rId40"/>
    <p:sldId id="2147479143" r:id="rId41"/>
    <p:sldId id="2147479146" r:id="rId42"/>
    <p:sldId id="2147479180" r:id="rId43"/>
    <p:sldId id="2147479181" r:id="rId44"/>
    <p:sldId id="2147479046" r:id="rId45"/>
    <p:sldId id="2147479041" r:id="rId46"/>
    <p:sldId id="2147479153" r:id="rId47"/>
    <p:sldId id="2147479060" r:id="rId48"/>
    <p:sldId id="2147479061" r:id="rId49"/>
    <p:sldId id="2147479070" r:id="rId50"/>
    <p:sldId id="2147479062" r:id="rId51"/>
    <p:sldId id="2147479063" r:id="rId52"/>
    <p:sldId id="2147479064" r:id="rId53"/>
    <p:sldId id="2147479066" r:id="rId54"/>
    <p:sldId id="2147479067" r:id="rId55"/>
    <p:sldId id="2147479068" r:id="rId56"/>
    <p:sldId id="2147479069" r:id="rId57"/>
    <p:sldId id="2147479042" r:id="rId58"/>
    <p:sldId id="2147479033" r:id="rId59"/>
    <p:sldId id="2147479034" r:id="rId60"/>
    <p:sldId id="2147479035" r:id="rId61"/>
    <p:sldId id="2147479085" r:id="rId62"/>
    <p:sldId id="2147479087" r:id="rId63"/>
    <p:sldId id="2147479088" r:id="rId64"/>
    <p:sldId id="264" r:id="rId65"/>
    <p:sldId id="265" r:id="rId66"/>
    <p:sldId id="269" r:id="rId67"/>
    <p:sldId id="270" r:id="rId68"/>
    <p:sldId id="268" r:id="rId69"/>
    <p:sldId id="267" r:id="rId70"/>
    <p:sldId id="2147478763" r:id="rId71"/>
    <p:sldId id="2147479154" r:id="rId72"/>
    <p:sldId id="2147479155" r:id="rId73"/>
    <p:sldId id="2147479156" r:id="rId74"/>
    <p:sldId id="2147479157" r:id="rId75"/>
    <p:sldId id="2147479158" r:id="rId76"/>
    <p:sldId id="2147479159" r:id="rId77"/>
    <p:sldId id="2147479160" r:id="rId78"/>
    <p:sldId id="2147478764" r:id="rId79"/>
    <p:sldId id="2147479161" r:id="rId80"/>
    <p:sldId id="2147479162" r:id="rId81"/>
    <p:sldId id="2147479163" r:id="rId82"/>
    <p:sldId id="2147479164" r:id="rId83"/>
    <p:sldId id="2147479165" r:id="rId84"/>
    <p:sldId id="2147479166" r:id="rId85"/>
    <p:sldId id="2147478769" r:id="rId86"/>
    <p:sldId id="2147478770" r:id="rId87"/>
  </p:sldIdLst>
  <p:sldSz cx="12192000" cy="6858000"/>
  <p:notesSz cx="7102475" cy="9388475"/>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63"/>
    <a:srgbClr val="CCDDE0"/>
    <a:srgbClr val="00AEC7"/>
    <a:srgbClr val="78D2DF"/>
    <a:srgbClr val="D2D2D2"/>
    <a:srgbClr val="E6EBEF"/>
    <a:srgbClr val="B1E5ED"/>
    <a:srgbClr val="26D07C"/>
    <a:srgbClr val="99E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D494E-DB9A-4866-F7FD-940B84FA240B}" v="4" dt="2026-06-18T14:31:58.132"/>
    <p1510:client id="{15D5D0A9-2EEF-4A17-9C66-3347083136FD}" v="2491" dt="2026-06-18T21:01:10.404"/>
    <p1510:client id="{3DEAD546-FD5F-3E7A-4165-15BEE2E27AB7}" v="617" vWet="632" dt="2026-06-19T13:51:20.719"/>
    <p1510:client id="{4AEB9E8D-CA40-34A0-D78D-230159784637}" v="12" dt="2026-06-18T22:38:33.441"/>
    <p1510:client id="{4E5618E2-2549-6B57-602C-EAA2AEC9682C}" v="2" dt="2026-06-19T01:01:57.917"/>
    <p1510:client id="{50080AF6-2696-75E4-BF32-D8DD1DF89159}" v="2" dt="2026-06-19T03:06:17.721"/>
    <p1510:client id="{5710AB13-2D38-908C-4960-BBAF442BFEFF}" v="17" dt="2026-06-19T01:01:07.010"/>
    <p1510:client id="{7A7C83DD-5DDF-5CD5-8504-46E10881E60F}" v="1" dt="2026-06-19T12:31:47.182"/>
    <p1510:client id="{82C8F3A5-16BA-4F21-B24E-CD62AD486AEB}" v="5500" dt="2026-06-19T04:16:12.535"/>
    <p1510:client id="{91BBA556-B316-41F3-A71E-108CFC6A5740}" v="4731" dt="2026-06-19T14:00:28.629"/>
    <p1510:client id="{9F894E66-BF70-113A-3949-ACBD76DDF2E8}" v="63" dt="2026-06-19T05:50:03.511"/>
    <p1510:client id="{AB318E32-413F-D3F7-276B-8E48868A4F05}" v="1110" dt="2026-06-19T14:00:57.950"/>
    <p1510:client id="{CD32A44E-5269-4936-9F4E-F5F78DEFE257}" v="2926" dt="2026-06-18T21:12:35.537"/>
    <p1510:client id="{F0B501F1-484B-FBAC-0FED-CB6918F20D64}" v="31" dt="2026-06-18T22:00:04.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386A7-B973-4E9E-BE19-9786696293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4EDE1A3-DE8F-48CC-BB00-334F160EFDAF}">
      <dgm:prSet phldrT="[Text]" phldr="0" custT="1"/>
      <dgm:spPr/>
      <dgm:t>
        <a:bodyPr/>
        <a:lstStyle/>
        <a:p>
          <a:r>
            <a:rPr lang="en-US" sz="1800" b="1"/>
            <a:t>May 21</a:t>
          </a:r>
          <a:endParaRPr lang="en-US" sz="1800" b="0"/>
        </a:p>
      </dgm:t>
    </dgm:pt>
    <dgm:pt modelId="{F40FBA84-CA24-4478-BBC6-E641DD6F7EEC}" type="parTrans" cxnId="{1D9DF6B6-FC3B-417F-BA3D-979B2B635B21}">
      <dgm:prSet/>
      <dgm:spPr/>
      <dgm:t>
        <a:bodyPr/>
        <a:lstStyle/>
        <a:p>
          <a:endParaRPr lang="en-US"/>
        </a:p>
      </dgm:t>
    </dgm:pt>
    <dgm:pt modelId="{858617FD-4491-4954-9C9F-B957B75D94EC}" type="sibTrans" cxnId="{1D9DF6B6-FC3B-417F-BA3D-979B2B635B21}">
      <dgm:prSet/>
      <dgm:spPr/>
      <dgm:t>
        <a:bodyPr/>
        <a:lstStyle/>
        <a:p>
          <a:endParaRPr lang="en-US"/>
        </a:p>
      </dgm:t>
    </dgm:pt>
    <dgm:pt modelId="{8098EA7D-FA2A-42E9-A624-4A6F71E79945}">
      <dgm:prSet phldrT="[Text]" phldr="0" custT="1"/>
      <dgm:spPr/>
      <dgm:t>
        <a:bodyPr/>
        <a:lstStyle/>
        <a:p>
          <a:r>
            <a:rPr lang="en-US" sz="1400"/>
            <a:t>Initial preview of implementation process, new LIF, and attestation templates</a:t>
          </a:r>
        </a:p>
      </dgm:t>
    </dgm:pt>
    <dgm:pt modelId="{1D9F17E3-52A7-4247-BCF4-D07513E35E59}" type="parTrans" cxnId="{62183DA7-46DA-4950-92A3-FB1FE92E1045}">
      <dgm:prSet/>
      <dgm:spPr/>
      <dgm:t>
        <a:bodyPr/>
        <a:lstStyle/>
        <a:p>
          <a:endParaRPr lang="en-US"/>
        </a:p>
      </dgm:t>
    </dgm:pt>
    <dgm:pt modelId="{A236C12F-1C5C-4894-B930-1A9E17CB4D85}" type="sibTrans" cxnId="{62183DA7-46DA-4950-92A3-FB1FE92E1045}">
      <dgm:prSet/>
      <dgm:spPr/>
      <dgm:t>
        <a:bodyPr/>
        <a:lstStyle/>
        <a:p>
          <a:endParaRPr lang="en-US"/>
        </a:p>
      </dgm:t>
    </dgm:pt>
    <dgm:pt modelId="{352171BF-4D9D-4800-BF53-D11DA0A28A79}">
      <dgm:prSet phldrT="[Text]" phldr="0" custT="1"/>
      <dgm:spPr/>
      <dgm:t>
        <a:bodyPr/>
        <a:lstStyle/>
        <a:p>
          <a:r>
            <a:rPr lang="en-US" sz="1800" b="1"/>
            <a:t>May 28</a:t>
          </a:r>
        </a:p>
      </dgm:t>
    </dgm:pt>
    <dgm:pt modelId="{FB6C8ED5-76DF-4C9E-982F-F348D92121B7}" type="parTrans" cxnId="{FD529C73-20D4-4013-8A32-B8859E13C85F}">
      <dgm:prSet/>
      <dgm:spPr/>
      <dgm:t>
        <a:bodyPr/>
        <a:lstStyle/>
        <a:p>
          <a:endParaRPr lang="en-US"/>
        </a:p>
      </dgm:t>
    </dgm:pt>
    <dgm:pt modelId="{48A09B17-9635-4E70-905B-82A46778689B}" type="sibTrans" cxnId="{FD529C73-20D4-4013-8A32-B8859E13C85F}">
      <dgm:prSet/>
      <dgm:spPr/>
      <dgm:t>
        <a:bodyPr/>
        <a:lstStyle/>
        <a:p>
          <a:endParaRPr lang="en-US"/>
        </a:p>
      </dgm:t>
    </dgm:pt>
    <dgm:pt modelId="{9CCC3CCE-0F3F-4A95-AD30-4EFE5AC3DE02}">
      <dgm:prSet phldrT="[Text]" phldr="0" custT="1"/>
      <dgm:spPr/>
      <dgm:t>
        <a:bodyPr/>
        <a:lstStyle/>
        <a:p>
          <a:r>
            <a:rPr lang="en-US" sz="1400"/>
            <a:t>More detailed preview of process, new LIF, and attestation templates</a:t>
          </a:r>
        </a:p>
      </dgm:t>
    </dgm:pt>
    <dgm:pt modelId="{BE594581-B539-452F-8BF8-BB8B9C34DD1B}" type="parTrans" cxnId="{40976915-11F2-42FB-9B52-2C9E34069E53}">
      <dgm:prSet/>
      <dgm:spPr/>
      <dgm:t>
        <a:bodyPr/>
        <a:lstStyle/>
        <a:p>
          <a:endParaRPr lang="en-US"/>
        </a:p>
      </dgm:t>
    </dgm:pt>
    <dgm:pt modelId="{705860B5-4BB8-47EC-A942-472F92274297}" type="sibTrans" cxnId="{40976915-11F2-42FB-9B52-2C9E34069E53}">
      <dgm:prSet/>
      <dgm:spPr/>
      <dgm:t>
        <a:bodyPr/>
        <a:lstStyle/>
        <a:p>
          <a:endParaRPr lang="en-US"/>
        </a:p>
      </dgm:t>
    </dgm:pt>
    <dgm:pt modelId="{F9B67D7C-F96E-4F90-97A2-00AA39425CB2}">
      <dgm:prSet phldrT="[Text]" phldr="0" custT="1"/>
      <dgm:spPr/>
      <dgm:t>
        <a:bodyPr/>
        <a:lstStyle/>
        <a:p>
          <a:r>
            <a:rPr lang="en-US" sz="1800" b="1"/>
            <a:t>First weeks of June</a:t>
          </a:r>
          <a:r>
            <a:rPr lang="en-US" sz="1800" b="1">
              <a:sym typeface="Symbol" panose="05050102010706020507" pitchFamily="18" charset="2"/>
            </a:rPr>
            <a:t></a:t>
          </a:r>
          <a:endParaRPr lang="en-US" sz="1800" b="1"/>
        </a:p>
      </dgm:t>
    </dgm:pt>
    <dgm:pt modelId="{A5E7F439-5CC0-48AC-AA4B-DB7ED56F94AB}" type="parTrans" cxnId="{F193815F-A4E6-46E0-B42F-B0970CBB6D05}">
      <dgm:prSet/>
      <dgm:spPr/>
      <dgm:t>
        <a:bodyPr/>
        <a:lstStyle/>
        <a:p>
          <a:endParaRPr lang="en-US"/>
        </a:p>
      </dgm:t>
    </dgm:pt>
    <dgm:pt modelId="{20467B77-5C0F-43FA-8812-63E56D8287BB}" type="sibTrans" cxnId="{F193815F-A4E6-46E0-B42F-B0970CBB6D05}">
      <dgm:prSet/>
      <dgm:spPr/>
      <dgm:t>
        <a:bodyPr/>
        <a:lstStyle/>
        <a:p>
          <a:endParaRPr lang="en-US"/>
        </a:p>
      </dgm:t>
    </dgm:pt>
    <dgm:pt modelId="{17B29284-4CE7-493D-B943-ECEF58727632}">
      <dgm:prSet phldrT="[Text]" phldr="0" custT="1"/>
      <dgm:spPr/>
      <dgm:t>
        <a:bodyPr/>
        <a:lstStyle/>
        <a:p>
          <a:r>
            <a:rPr lang="en-US" sz="1400"/>
            <a:t>Official LIF and attestation templates posted to the Large Load Integration section of the ERCOT website</a:t>
          </a:r>
        </a:p>
      </dgm:t>
    </dgm:pt>
    <dgm:pt modelId="{BD3DB7F5-38AF-4346-A218-2660DF760FEB}" type="parTrans" cxnId="{2BA6C90A-900B-4A4C-9409-B3E7B060AACF}">
      <dgm:prSet/>
      <dgm:spPr/>
      <dgm:t>
        <a:bodyPr/>
        <a:lstStyle/>
        <a:p>
          <a:endParaRPr lang="en-US"/>
        </a:p>
      </dgm:t>
    </dgm:pt>
    <dgm:pt modelId="{110C13ED-B7C7-4170-A1EC-3CCE16281346}" type="sibTrans" cxnId="{2BA6C90A-900B-4A4C-9409-B3E7B060AACF}">
      <dgm:prSet/>
      <dgm:spPr/>
      <dgm:t>
        <a:bodyPr/>
        <a:lstStyle/>
        <a:p>
          <a:endParaRPr lang="en-US"/>
        </a:p>
      </dgm:t>
    </dgm:pt>
    <dgm:pt modelId="{14D68128-5FDC-415C-ABA4-48DAF3F0E4C6}">
      <dgm:prSet phldrT="[Text]" phldr="0" custT="1"/>
      <dgm:spPr/>
      <dgm:t>
        <a:bodyPr/>
        <a:lstStyle/>
        <a:p>
          <a:r>
            <a:rPr lang="en-US" sz="1400"/>
            <a:t>New email inbox goes live to receive Batch Zero submission packages</a:t>
          </a:r>
        </a:p>
      </dgm:t>
    </dgm:pt>
    <dgm:pt modelId="{4774501C-8AEB-496E-A0D3-51BD796713F4}" type="parTrans" cxnId="{B81C2B91-D784-43ED-BFED-A71C7ED3418A}">
      <dgm:prSet/>
      <dgm:spPr/>
      <dgm:t>
        <a:bodyPr/>
        <a:lstStyle/>
        <a:p>
          <a:endParaRPr lang="en-US"/>
        </a:p>
      </dgm:t>
    </dgm:pt>
    <dgm:pt modelId="{624FD7AE-29B6-4EA1-BD9F-3904132C54B6}" type="sibTrans" cxnId="{B81C2B91-D784-43ED-BFED-A71C7ED3418A}">
      <dgm:prSet/>
      <dgm:spPr/>
      <dgm:t>
        <a:bodyPr/>
        <a:lstStyle/>
        <a:p>
          <a:endParaRPr lang="en-US"/>
        </a:p>
      </dgm:t>
    </dgm:pt>
    <dgm:pt modelId="{663B7FD6-CC2C-4B9E-850C-7182F9ECBE09}">
      <dgm:prSet phldrT="[Text]" phldr="0" custT="1"/>
      <dgm:spPr/>
      <dgm:t>
        <a:bodyPr/>
        <a:lstStyle/>
        <a:p>
          <a:r>
            <a:rPr lang="en-US" sz="1800" b="1"/>
            <a:t>July 24</a:t>
          </a:r>
        </a:p>
      </dgm:t>
    </dgm:pt>
    <dgm:pt modelId="{1A17CB7B-1EE2-4C61-89DC-7CFE716C4D4C}" type="parTrans" cxnId="{B3AC641B-5DEB-42C4-A467-C6EC254FF6F5}">
      <dgm:prSet/>
      <dgm:spPr/>
      <dgm:t>
        <a:bodyPr/>
        <a:lstStyle/>
        <a:p>
          <a:endParaRPr lang="en-US"/>
        </a:p>
      </dgm:t>
    </dgm:pt>
    <dgm:pt modelId="{43F5111C-628E-4257-A43A-91813A223FE9}" type="sibTrans" cxnId="{B3AC641B-5DEB-42C4-A467-C6EC254FF6F5}">
      <dgm:prSet/>
      <dgm:spPr/>
      <dgm:t>
        <a:bodyPr/>
        <a:lstStyle/>
        <a:p>
          <a:endParaRPr lang="en-US"/>
        </a:p>
      </dgm:t>
    </dgm:pt>
    <dgm:pt modelId="{9602BDF4-B4E8-4664-B519-59A30454A382}">
      <dgm:prSet phldrT="[Text]" phldr="0" custT="1"/>
      <dgm:spPr/>
      <dgm:t>
        <a:bodyPr/>
        <a:lstStyle/>
        <a:p>
          <a:r>
            <a:rPr lang="en-US" sz="1400"/>
            <a:t>Last day for Interconnecting  TSPs/DSPs, as applicable, to submit completed Batch Zero submission packages to ERCOT</a:t>
          </a:r>
        </a:p>
      </dgm:t>
    </dgm:pt>
    <dgm:pt modelId="{E21D3733-640C-439C-9222-E6B3B3259D92}" type="parTrans" cxnId="{E27A6623-EAD3-4249-AD1B-12FD86F92223}">
      <dgm:prSet/>
      <dgm:spPr/>
      <dgm:t>
        <a:bodyPr/>
        <a:lstStyle/>
        <a:p>
          <a:endParaRPr lang="en-US"/>
        </a:p>
      </dgm:t>
    </dgm:pt>
    <dgm:pt modelId="{62617BD0-CF31-4BF7-A098-E3519BE7BD07}" type="sibTrans" cxnId="{E27A6623-EAD3-4249-AD1B-12FD86F92223}">
      <dgm:prSet/>
      <dgm:spPr/>
      <dgm:t>
        <a:bodyPr/>
        <a:lstStyle/>
        <a:p>
          <a:endParaRPr lang="en-US"/>
        </a:p>
      </dgm:t>
    </dgm:pt>
    <dgm:pt modelId="{1988DBDF-BF8A-4173-A66C-06524228576E}">
      <dgm:prSet phldrT="[Text]" phldr="0" custT="1"/>
      <dgm:spPr/>
      <dgm:t>
        <a:bodyPr/>
        <a:lstStyle/>
        <a:p>
          <a:r>
            <a:rPr lang="en-US" sz="1400"/>
            <a:t>Request for feedback and questions</a:t>
          </a:r>
          <a:endParaRPr lang="en-US" sz="1600"/>
        </a:p>
      </dgm:t>
    </dgm:pt>
    <dgm:pt modelId="{FF739C76-14D1-471C-B311-6BD3440D7F2F}" type="parTrans" cxnId="{7D849391-BD36-401F-B5AF-63BE44A6857B}">
      <dgm:prSet/>
      <dgm:spPr/>
      <dgm:t>
        <a:bodyPr/>
        <a:lstStyle/>
        <a:p>
          <a:endParaRPr lang="en-US"/>
        </a:p>
      </dgm:t>
    </dgm:pt>
    <dgm:pt modelId="{BE7AC1CB-B385-429D-BD7A-B04D0ECB1801}" type="sibTrans" cxnId="{7D849391-BD36-401F-B5AF-63BE44A6857B}">
      <dgm:prSet/>
      <dgm:spPr/>
      <dgm:t>
        <a:bodyPr/>
        <a:lstStyle/>
        <a:p>
          <a:endParaRPr lang="en-US"/>
        </a:p>
      </dgm:t>
    </dgm:pt>
    <dgm:pt modelId="{A08A7ED6-1725-4E5C-AD7A-079A72E3A61A}" type="pres">
      <dgm:prSet presAssocID="{A86386A7-B973-4E9E-BE19-978669629384}" presName="linearFlow" presStyleCnt="0">
        <dgm:presLayoutVars>
          <dgm:dir/>
          <dgm:animLvl val="lvl"/>
          <dgm:resizeHandles val="exact"/>
        </dgm:presLayoutVars>
      </dgm:prSet>
      <dgm:spPr/>
    </dgm:pt>
    <dgm:pt modelId="{E61A4312-4C6B-41BB-BC51-95C4CD2328C8}" type="pres">
      <dgm:prSet presAssocID="{34EDE1A3-DE8F-48CC-BB00-334F160EFDAF}" presName="composite" presStyleCnt="0"/>
      <dgm:spPr/>
    </dgm:pt>
    <dgm:pt modelId="{151B00E0-5257-428F-AE35-40569D112F63}" type="pres">
      <dgm:prSet presAssocID="{34EDE1A3-DE8F-48CC-BB00-334F160EFDAF}" presName="parTx" presStyleLbl="node1" presStyleIdx="0" presStyleCnt="4">
        <dgm:presLayoutVars>
          <dgm:chMax val="0"/>
          <dgm:chPref val="0"/>
          <dgm:bulletEnabled val="1"/>
        </dgm:presLayoutVars>
      </dgm:prSet>
      <dgm:spPr/>
    </dgm:pt>
    <dgm:pt modelId="{701E58C9-4E9F-4D96-95F6-627F1C60202B}" type="pres">
      <dgm:prSet presAssocID="{34EDE1A3-DE8F-48CC-BB00-334F160EFDAF}" presName="parSh" presStyleLbl="node1" presStyleIdx="0" presStyleCnt="4"/>
      <dgm:spPr/>
    </dgm:pt>
    <dgm:pt modelId="{4E2F179B-42DC-47DF-BD38-3D2A86129B43}" type="pres">
      <dgm:prSet presAssocID="{34EDE1A3-DE8F-48CC-BB00-334F160EFDAF}" presName="desTx" presStyleLbl="fgAcc1" presStyleIdx="0" presStyleCnt="4">
        <dgm:presLayoutVars>
          <dgm:bulletEnabled val="1"/>
        </dgm:presLayoutVars>
      </dgm:prSet>
      <dgm:spPr/>
    </dgm:pt>
    <dgm:pt modelId="{108EC537-3590-4700-A079-5E03D9707ABF}" type="pres">
      <dgm:prSet presAssocID="{858617FD-4491-4954-9C9F-B957B75D94EC}" presName="sibTrans" presStyleLbl="sibTrans2D1" presStyleIdx="0" presStyleCnt="3"/>
      <dgm:spPr/>
    </dgm:pt>
    <dgm:pt modelId="{AC2EE302-24EC-4EE4-AE11-C125DC5DA4AB}" type="pres">
      <dgm:prSet presAssocID="{858617FD-4491-4954-9C9F-B957B75D94EC}" presName="connTx" presStyleLbl="sibTrans2D1" presStyleIdx="0" presStyleCnt="3"/>
      <dgm:spPr/>
    </dgm:pt>
    <dgm:pt modelId="{208A5AC5-AAC6-4F72-9DF2-52327E535514}" type="pres">
      <dgm:prSet presAssocID="{352171BF-4D9D-4800-BF53-D11DA0A28A79}" presName="composite" presStyleCnt="0"/>
      <dgm:spPr/>
    </dgm:pt>
    <dgm:pt modelId="{F574FFED-7637-4FF5-9153-B1250ACBA579}" type="pres">
      <dgm:prSet presAssocID="{352171BF-4D9D-4800-BF53-D11DA0A28A79}" presName="parTx" presStyleLbl="node1" presStyleIdx="0" presStyleCnt="4">
        <dgm:presLayoutVars>
          <dgm:chMax val="0"/>
          <dgm:chPref val="0"/>
          <dgm:bulletEnabled val="1"/>
        </dgm:presLayoutVars>
      </dgm:prSet>
      <dgm:spPr/>
    </dgm:pt>
    <dgm:pt modelId="{B04C5989-9118-43F6-8315-EE46AD25B79D}" type="pres">
      <dgm:prSet presAssocID="{352171BF-4D9D-4800-BF53-D11DA0A28A79}" presName="parSh" presStyleLbl="node1" presStyleIdx="1" presStyleCnt="4"/>
      <dgm:spPr/>
    </dgm:pt>
    <dgm:pt modelId="{9B2459F9-90A0-40C1-A8C8-931295CC5D7B}" type="pres">
      <dgm:prSet presAssocID="{352171BF-4D9D-4800-BF53-D11DA0A28A79}" presName="desTx" presStyleLbl="fgAcc1" presStyleIdx="1" presStyleCnt="4" custLinFactNeighborY="9597">
        <dgm:presLayoutVars>
          <dgm:bulletEnabled val="1"/>
        </dgm:presLayoutVars>
      </dgm:prSet>
      <dgm:spPr/>
    </dgm:pt>
    <dgm:pt modelId="{5D277219-7C18-44DE-8112-7641A33D9C08}" type="pres">
      <dgm:prSet presAssocID="{48A09B17-9635-4E70-905B-82A46778689B}" presName="sibTrans" presStyleLbl="sibTrans2D1" presStyleIdx="1" presStyleCnt="3" custScaleX="100000"/>
      <dgm:spPr/>
    </dgm:pt>
    <dgm:pt modelId="{555373B3-4DA7-48BA-AB8A-CFC26FDE8BB4}" type="pres">
      <dgm:prSet presAssocID="{48A09B17-9635-4E70-905B-82A46778689B}" presName="connTx" presStyleLbl="sibTrans2D1" presStyleIdx="1" presStyleCnt="3"/>
      <dgm:spPr/>
    </dgm:pt>
    <dgm:pt modelId="{144F1D2D-A86F-4BF7-8649-698C27149739}" type="pres">
      <dgm:prSet presAssocID="{F9B67D7C-F96E-4F90-97A2-00AA39425CB2}" presName="composite" presStyleCnt="0"/>
      <dgm:spPr/>
    </dgm:pt>
    <dgm:pt modelId="{29485178-4E59-4B92-A42E-40867A7E322A}" type="pres">
      <dgm:prSet presAssocID="{F9B67D7C-F96E-4F90-97A2-00AA39425CB2}" presName="parTx" presStyleLbl="node1" presStyleIdx="1" presStyleCnt="4">
        <dgm:presLayoutVars>
          <dgm:chMax val="0"/>
          <dgm:chPref val="0"/>
          <dgm:bulletEnabled val="1"/>
        </dgm:presLayoutVars>
      </dgm:prSet>
      <dgm:spPr/>
    </dgm:pt>
    <dgm:pt modelId="{E2432099-52EA-4475-A9CB-32A78FEAD295}" type="pres">
      <dgm:prSet presAssocID="{F9B67D7C-F96E-4F90-97A2-00AA39425CB2}" presName="parSh" presStyleLbl="node1" presStyleIdx="2" presStyleCnt="4"/>
      <dgm:spPr/>
    </dgm:pt>
    <dgm:pt modelId="{5CE4831C-0381-4748-8460-E2D28ED285D0}" type="pres">
      <dgm:prSet presAssocID="{F9B67D7C-F96E-4F90-97A2-00AA39425CB2}" presName="desTx" presStyleLbl="fgAcc1" presStyleIdx="2" presStyleCnt="4">
        <dgm:presLayoutVars>
          <dgm:bulletEnabled val="1"/>
        </dgm:presLayoutVars>
      </dgm:prSet>
      <dgm:spPr/>
    </dgm:pt>
    <dgm:pt modelId="{20E5C52B-2EF7-48BE-95CD-52C9A82C5B23}" type="pres">
      <dgm:prSet presAssocID="{20467B77-5C0F-43FA-8812-63E56D8287BB}" presName="sibTrans" presStyleLbl="sibTrans2D1" presStyleIdx="2" presStyleCnt="3"/>
      <dgm:spPr/>
    </dgm:pt>
    <dgm:pt modelId="{C828FF24-70E6-487A-AF9A-DCF7E87B8256}" type="pres">
      <dgm:prSet presAssocID="{20467B77-5C0F-43FA-8812-63E56D8287BB}" presName="connTx" presStyleLbl="sibTrans2D1" presStyleIdx="2" presStyleCnt="3"/>
      <dgm:spPr/>
    </dgm:pt>
    <dgm:pt modelId="{06ED7E7C-E91F-4F14-B0CC-9EB288A8D5EC}" type="pres">
      <dgm:prSet presAssocID="{663B7FD6-CC2C-4B9E-850C-7182F9ECBE09}" presName="composite" presStyleCnt="0"/>
      <dgm:spPr/>
    </dgm:pt>
    <dgm:pt modelId="{0E966E36-105A-4F8D-A566-E440556D93C6}" type="pres">
      <dgm:prSet presAssocID="{663B7FD6-CC2C-4B9E-850C-7182F9ECBE09}" presName="parTx" presStyleLbl="node1" presStyleIdx="2" presStyleCnt="4">
        <dgm:presLayoutVars>
          <dgm:chMax val="0"/>
          <dgm:chPref val="0"/>
          <dgm:bulletEnabled val="1"/>
        </dgm:presLayoutVars>
      </dgm:prSet>
      <dgm:spPr/>
    </dgm:pt>
    <dgm:pt modelId="{234D4FD3-2314-42D5-B974-33E70756D62C}" type="pres">
      <dgm:prSet presAssocID="{663B7FD6-CC2C-4B9E-850C-7182F9ECBE09}" presName="parSh" presStyleLbl="node1" presStyleIdx="3" presStyleCnt="4"/>
      <dgm:spPr/>
    </dgm:pt>
    <dgm:pt modelId="{03176ACF-FFBA-4295-A455-887DB8554239}" type="pres">
      <dgm:prSet presAssocID="{663B7FD6-CC2C-4B9E-850C-7182F9ECBE09}" presName="desTx" presStyleLbl="fgAcc1" presStyleIdx="3" presStyleCnt="4">
        <dgm:presLayoutVars>
          <dgm:bulletEnabled val="1"/>
        </dgm:presLayoutVars>
      </dgm:prSet>
      <dgm:spPr/>
    </dgm:pt>
  </dgm:ptLst>
  <dgm:cxnLst>
    <dgm:cxn modelId="{2BA6C90A-900B-4A4C-9409-B3E7B060AACF}" srcId="{F9B67D7C-F96E-4F90-97A2-00AA39425CB2}" destId="{17B29284-4CE7-493D-B943-ECEF58727632}" srcOrd="0" destOrd="0" parTransId="{BD3DB7F5-38AF-4346-A218-2660DF760FEB}" sibTransId="{110C13ED-B7C7-4170-A1EC-3CCE16281346}"/>
    <dgm:cxn modelId="{6A24FF0F-7EFF-4576-9162-80F427B2CD04}" type="presOf" srcId="{663B7FD6-CC2C-4B9E-850C-7182F9ECBE09}" destId="{234D4FD3-2314-42D5-B974-33E70756D62C}" srcOrd="1" destOrd="0" presId="urn:microsoft.com/office/officeart/2005/8/layout/process3"/>
    <dgm:cxn modelId="{40976915-11F2-42FB-9B52-2C9E34069E53}" srcId="{352171BF-4D9D-4800-BF53-D11DA0A28A79}" destId="{9CCC3CCE-0F3F-4A95-AD30-4EFE5AC3DE02}" srcOrd="0" destOrd="0" parTransId="{BE594581-B539-452F-8BF8-BB8B9C34DD1B}" sibTransId="{705860B5-4BB8-47EC-A942-472F92274297}"/>
    <dgm:cxn modelId="{B3AC641B-5DEB-42C4-A467-C6EC254FF6F5}" srcId="{A86386A7-B973-4E9E-BE19-978669629384}" destId="{663B7FD6-CC2C-4B9E-850C-7182F9ECBE09}" srcOrd="3" destOrd="0" parTransId="{1A17CB7B-1EE2-4C61-89DC-7CFE716C4D4C}" sibTransId="{43F5111C-628E-4257-A43A-91813A223FE9}"/>
    <dgm:cxn modelId="{0ED9461D-3239-4AD9-9B56-0AA65FE1E936}" type="presOf" srcId="{48A09B17-9635-4E70-905B-82A46778689B}" destId="{5D277219-7C18-44DE-8112-7641A33D9C08}" srcOrd="0" destOrd="0" presId="urn:microsoft.com/office/officeart/2005/8/layout/process3"/>
    <dgm:cxn modelId="{E27A6623-EAD3-4249-AD1B-12FD86F92223}" srcId="{663B7FD6-CC2C-4B9E-850C-7182F9ECBE09}" destId="{9602BDF4-B4E8-4664-B519-59A30454A382}" srcOrd="0" destOrd="0" parTransId="{E21D3733-640C-439C-9222-E6B3B3259D92}" sibTransId="{62617BD0-CF31-4BF7-A098-E3519BE7BD07}"/>
    <dgm:cxn modelId="{A3009623-841E-4CA7-A2C8-AE3279D2DB79}" type="presOf" srcId="{20467B77-5C0F-43FA-8812-63E56D8287BB}" destId="{20E5C52B-2EF7-48BE-95CD-52C9A82C5B23}" srcOrd="0" destOrd="0" presId="urn:microsoft.com/office/officeart/2005/8/layout/process3"/>
    <dgm:cxn modelId="{0D5BC429-C73B-4F08-956F-61546706B642}" type="presOf" srcId="{14D68128-5FDC-415C-ABA4-48DAF3F0E4C6}" destId="{5CE4831C-0381-4748-8460-E2D28ED285D0}" srcOrd="0" destOrd="1" presId="urn:microsoft.com/office/officeart/2005/8/layout/process3"/>
    <dgm:cxn modelId="{E488995E-E526-42F6-A06D-7421425ADC42}" type="presOf" srcId="{A86386A7-B973-4E9E-BE19-978669629384}" destId="{A08A7ED6-1725-4E5C-AD7A-079A72E3A61A}" srcOrd="0" destOrd="0" presId="urn:microsoft.com/office/officeart/2005/8/layout/process3"/>
    <dgm:cxn modelId="{F193815F-A4E6-46E0-B42F-B0970CBB6D05}" srcId="{A86386A7-B973-4E9E-BE19-978669629384}" destId="{F9B67D7C-F96E-4F90-97A2-00AA39425CB2}" srcOrd="2" destOrd="0" parTransId="{A5E7F439-5CC0-48AC-AA4B-DB7ED56F94AB}" sibTransId="{20467B77-5C0F-43FA-8812-63E56D8287BB}"/>
    <dgm:cxn modelId="{24C9D864-2EF7-4A2F-B2C0-C2A93F5FC4B6}" type="presOf" srcId="{9CCC3CCE-0F3F-4A95-AD30-4EFE5AC3DE02}" destId="{9B2459F9-90A0-40C1-A8C8-931295CC5D7B}" srcOrd="0" destOrd="0" presId="urn:microsoft.com/office/officeart/2005/8/layout/process3"/>
    <dgm:cxn modelId="{CF542865-A08D-495B-AAFD-ED75031238B5}" type="presOf" srcId="{20467B77-5C0F-43FA-8812-63E56D8287BB}" destId="{C828FF24-70E6-487A-AF9A-DCF7E87B8256}" srcOrd="1" destOrd="0" presId="urn:microsoft.com/office/officeart/2005/8/layout/process3"/>
    <dgm:cxn modelId="{ABA44B6E-D99B-41E7-92F7-45A39581FE69}" type="presOf" srcId="{9602BDF4-B4E8-4664-B519-59A30454A382}" destId="{03176ACF-FFBA-4295-A455-887DB8554239}" srcOrd="0" destOrd="0" presId="urn:microsoft.com/office/officeart/2005/8/layout/process3"/>
    <dgm:cxn modelId="{C6872150-7FC0-4F95-927F-4B2A08B93117}" type="presOf" srcId="{8098EA7D-FA2A-42E9-A624-4A6F71E79945}" destId="{4E2F179B-42DC-47DF-BD38-3D2A86129B43}" srcOrd="0" destOrd="0" presId="urn:microsoft.com/office/officeart/2005/8/layout/process3"/>
    <dgm:cxn modelId="{FD529C73-20D4-4013-8A32-B8859E13C85F}" srcId="{A86386A7-B973-4E9E-BE19-978669629384}" destId="{352171BF-4D9D-4800-BF53-D11DA0A28A79}" srcOrd="1" destOrd="0" parTransId="{FB6C8ED5-76DF-4C9E-982F-F348D92121B7}" sibTransId="{48A09B17-9635-4E70-905B-82A46778689B}"/>
    <dgm:cxn modelId="{87B5D656-4697-4991-8B1B-E2277CB45E15}" type="presOf" srcId="{F9B67D7C-F96E-4F90-97A2-00AA39425CB2}" destId="{29485178-4E59-4B92-A42E-40867A7E322A}" srcOrd="0" destOrd="0" presId="urn:microsoft.com/office/officeart/2005/8/layout/process3"/>
    <dgm:cxn modelId="{16F59958-C0C8-457D-9273-790B70FA33C0}" type="presOf" srcId="{663B7FD6-CC2C-4B9E-850C-7182F9ECBE09}" destId="{0E966E36-105A-4F8D-A566-E440556D93C6}" srcOrd="0" destOrd="0" presId="urn:microsoft.com/office/officeart/2005/8/layout/process3"/>
    <dgm:cxn modelId="{17E5E37E-19AF-4A54-B379-C5B17EEC2498}" type="presOf" srcId="{858617FD-4491-4954-9C9F-B957B75D94EC}" destId="{AC2EE302-24EC-4EE4-AE11-C125DC5DA4AB}" srcOrd="1" destOrd="0" presId="urn:microsoft.com/office/officeart/2005/8/layout/process3"/>
    <dgm:cxn modelId="{F35CEF85-AA2A-4832-99D1-F2DDEA81C04E}" type="presOf" srcId="{352171BF-4D9D-4800-BF53-D11DA0A28A79}" destId="{F574FFED-7637-4FF5-9153-B1250ACBA579}" srcOrd="0" destOrd="0" presId="urn:microsoft.com/office/officeart/2005/8/layout/process3"/>
    <dgm:cxn modelId="{069B9289-0794-48CD-8BFE-D8BE8F5460F8}" type="presOf" srcId="{34EDE1A3-DE8F-48CC-BB00-334F160EFDAF}" destId="{151B00E0-5257-428F-AE35-40569D112F63}" srcOrd="0" destOrd="0" presId="urn:microsoft.com/office/officeart/2005/8/layout/process3"/>
    <dgm:cxn modelId="{55AA688C-A93E-4062-9BF0-2DD988E6E804}" type="presOf" srcId="{48A09B17-9635-4E70-905B-82A46778689B}" destId="{555373B3-4DA7-48BA-AB8A-CFC26FDE8BB4}" srcOrd="1" destOrd="0" presId="urn:microsoft.com/office/officeart/2005/8/layout/process3"/>
    <dgm:cxn modelId="{B81C2B91-D784-43ED-BFED-A71C7ED3418A}" srcId="{F9B67D7C-F96E-4F90-97A2-00AA39425CB2}" destId="{14D68128-5FDC-415C-ABA4-48DAF3F0E4C6}" srcOrd="1" destOrd="0" parTransId="{4774501C-8AEB-496E-A0D3-51BD796713F4}" sibTransId="{624FD7AE-29B6-4EA1-BD9F-3904132C54B6}"/>
    <dgm:cxn modelId="{7D849391-BD36-401F-B5AF-63BE44A6857B}" srcId="{34EDE1A3-DE8F-48CC-BB00-334F160EFDAF}" destId="{1988DBDF-BF8A-4173-A66C-06524228576E}" srcOrd="1" destOrd="0" parTransId="{FF739C76-14D1-471C-B311-6BD3440D7F2F}" sibTransId="{BE7AC1CB-B385-429D-BD7A-B04D0ECB1801}"/>
    <dgm:cxn modelId="{E7F2FD9B-21AE-48CB-8A8D-5D3C6E22D4FA}" type="presOf" srcId="{17B29284-4CE7-493D-B943-ECEF58727632}" destId="{5CE4831C-0381-4748-8460-E2D28ED285D0}" srcOrd="0" destOrd="0" presId="urn:microsoft.com/office/officeart/2005/8/layout/process3"/>
    <dgm:cxn modelId="{62183DA7-46DA-4950-92A3-FB1FE92E1045}" srcId="{34EDE1A3-DE8F-48CC-BB00-334F160EFDAF}" destId="{8098EA7D-FA2A-42E9-A624-4A6F71E79945}" srcOrd="0" destOrd="0" parTransId="{1D9F17E3-52A7-4247-BCF4-D07513E35E59}" sibTransId="{A236C12F-1C5C-4894-B930-1A9E17CB4D85}"/>
    <dgm:cxn modelId="{1D9DF6B6-FC3B-417F-BA3D-979B2B635B21}" srcId="{A86386A7-B973-4E9E-BE19-978669629384}" destId="{34EDE1A3-DE8F-48CC-BB00-334F160EFDAF}" srcOrd="0" destOrd="0" parTransId="{F40FBA84-CA24-4478-BBC6-E641DD6F7EEC}" sibTransId="{858617FD-4491-4954-9C9F-B957B75D94EC}"/>
    <dgm:cxn modelId="{70F385C6-C09E-4C76-A27C-D7E34EDE3ADC}" type="presOf" srcId="{858617FD-4491-4954-9C9F-B957B75D94EC}" destId="{108EC537-3590-4700-A079-5E03D9707ABF}" srcOrd="0" destOrd="0" presId="urn:microsoft.com/office/officeart/2005/8/layout/process3"/>
    <dgm:cxn modelId="{3C2CC9C7-7279-4183-A4B9-23F8E1034364}" type="presOf" srcId="{1988DBDF-BF8A-4173-A66C-06524228576E}" destId="{4E2F179B-42DC-47DF-BD38-3D2A86129B43}" srcOrd="0" destOrd="1" presId="urn:microsoft.com/office/officeart/2005/8/layout/process3"/>
    <dgm:cxn modelId="{DF2E84DB-D392-4984-897A-D751E3D6D810}" type="presOf" srcId="{F9B67D7C-F96E-4F90-97A2-00AA39425CB2}" destId="{E2432099-52EA-4475-A9CB-32A78FEAD295}" srcOrd="1" destOrd="0" presId="urn:microsoft.com/office/officeart/2005/8/layout/process3"/>
    <dgm:cxn modelId="{15BA55E1-8061-414F-AE25-3A8EF7CCD492}" type="presOf" srcId="{34EDE1A3-DE8F-48CC-BB00-334F160EFDAF}" destId="{701E58C9-4E9F-4D96-95F6-627F1C60202B}" srcOrd="1" destOrd="0" presId="urn:microsoft.com/office/officeart/2005/8/layout/process3"/>
    <dgm:cxn modelId="{4F167EE5-DEDC-4FE5-9485-E60EA268CA15}" type="presOf" srcId="{352171BF-4D9D-4800-BF53-D11DA0A28A79}" destId="{B04C5989-9118-43F6-8315-EE46AD25B79D}" srcOrd="1" destOrd="0" presId="urn:microsoft.com/office/officeart/2005/8/layout/process3"/>
    <dgm:cxn modelId="{62AE7DD3-BFFA-47FD-9DF8-2857E2D23FBE}" type="presParOf" srcId="{A08A7ED6-1725-4E5C-AD7A-079A72E3A61A}" destId="{E61A4312-4C6B-41BB-BC51-95C4CD2328C8}" srcOrd="0" destOrd="0" presId="urn:microsoft.com/office/officeart/2005/8/layout/process3"/>
    <dgm:cxn modelId="{BD761E3F-BD58-4757-A2F2-78BF37CE437C}" type="presParOf" srcId="{E61A4312-4C6B-41BB-BC51-95C4CD2328C8}" destId="{151B00E0-5257-428F-AE35-40569D112F63}" srcOrd="0" destOrd="0" presId="urn:microsoft.com/office/officeart/2005/8/layout/process3"/>
    <dgm:cxn modelId="{5EC4C55C-A9D3-459A-9CCE-ABD886FC3689}" type="presParOf" srcId="{E61A4312-4C6B-41BB-BC51-95C4CD2328C8}" destId="{701E58C9-4E9F-4D96-95F6-627F1C60202B}" srcOrd="1" destOrd="0" presId="urn:microsoft.com/office/officeart/2005/8/layout/process3"/>
    <dgm:cxn modelId="{D655689F-F08C-4FC6-931C-1BF790D6403E}" type="presParOf" srcId="{E61A4312-4C6B-41BB-BC51-95C4CD2328C8}" destId="{4E2F179B-42DC-47DF-BD38-3D2A86129B43}" srcOrd="2" destOrd="0" presId="urn:microsoft.com/office/officeart/2005/8/layout/process3"/>
    <dgm:cxn modelId="{50220C6E-7721-4017-BC07-E21D0BEFC0DE}" type="presParOf" srcId="{A08A7ED6-1725-4E5C-AD7A-079A72E3A61A}" destId="{108EC537-3590-4700-A079-5E03D9707ABF}" srcOrd="1" destOrd="0" presId="urn:microsoft.com/office/officeart/2005/8/layout/process3"/>
    <dgm:cxn modelId="{4040E42B-0A81-459E-B2A1-5078CA10805C}" type="presParOf" srcId="{108EC537-3590-4700-A079-5E03D9707ABF}" destId="{AC2EE302-24EC-4EE4-AE11-C125DC5DA4AB}" srcOrd="0" destOrd="0" presId="urn:microsoft.com/office/officeart/2005/8/layout/process3"/>
    <dgm:cxn modelId="{93DB19B8-C074-459E-A63C-0003BAE2F84F}" type="presParOf" srcId="{A08A7ED6-1725-4E5C-AD7A-079A72E3A61A}" destId="{208A5AC5-AAC6-4F72-9DF2-52327E535514}" srcOrd="2" destOrd="0" presId="urn:microsoft.com/office/officeart/2005/8/layout/process3"/>
    <dgm:cxn modelId="{34BE0977-C18B-4437-A5FE-D881B89D33BD}" type="presParOf" srcId="{208A5AC5-AAC6-4F72-9DF2-52327E535514}" destId="{F574FFED-7637-4FF5-9153-B1250ACBA579}" srcOrd="0" destOrd="0" presId="urn:microsoft.com/office/officeart/2005/8/layout/process3"/>
    <dgm:cxn modelId="{83872929-492C-4BE9-AA3E-396CB9D55C23}" type="presParOf" srcId="{208A5AC5-AAC6-4F72-9DF2-52327E535514}" destId="{B04C5989-9118-43F6-8315-EE46AD25B79D}" srcOrd="1" destOrd="0" presId="urn:microsoft.com/office/officeart/2005/8/layout/process3"/>
    <dgm:cxn modelId="{1FE5C7D3-C84B-4B1C-9064-1538E4F54D13}" type="presParOf" srcId="{208A5AC5-AAC6-4F72-9DF2-52327E535514}" destId="{9B2459F9-90A0-40C1-A8C8-931295CC5D7B}" srcOrd="2" destOrd="0" presId="urn:microsoft.com/office/officeart/2005/8/layout/process3"/>
    <dgm:cxn modelId="{81E5C65A-6D9D-464C-BD1D-EAEDBDA32AF6}" type="presParOf" srcId="{A08A7ED6-1725-4E5C-AD7A-079A72E3A61A}" destId="{5D277219-7C18-44DE-8112-7641A33D9C08}" srcOrd="3" destOrd="0" presId="urn:microsoft.com/office/officeart/2005/8/layout/process3"/>
    <dgm:cxn modelId="{829566EF-0C9A-4985-B0F6-889F57BBF4B7}" type="presParOf" srcId="{5D277219-7C18-44DE-8112-7641A33D9C08}" destId="{555373B3-4DA7-48BA-AB8A-CFC26FDE8BB4}" srcOrd="0" destOrd="0" presId="urn:microsoft.com/office/officeart/2005/8/layout/process3"/>
    <dgm:cxn modelId="{90DEDFEF-3ED3-4BB6-AC26-AB7F3DC211F9}" type="presParOf" srcId="{A08A7ED6-1725-4E5C-AD7A-079A72E3A61A}" destId="{144F1D2D-A86F-4BF7-8649-698C27149739}" srcOrd="4" destOrd="0" presId="urn:microsoft.com/office/officeart/2005/8/layout/process3"/>
    <dgm:cxn modelId="{09598941-BB8F-4F4D-BE37-2B30D75F6544}" type="presParOf" srcId="{144F1D2D-A86F-4BF7-8649-698C27149739}" destId="{29485178-4E59-4B92-A42E-40867A7E322A}" srcOrd="0" destOrd="0" presId="urn:microsoft.com/office/officeart/2005/8/layout/process3"/>
    <dgm:cxn modelId="{F77C29C6-ED48-44ED-A5BB-470CBD7FC4AA}" type="presParOf" srcId="{144F1D2D-A86F-4BF7-8649-698C27149739}" destId="{E2432099-52EA-4475-A9CB-32A78FEAD295}" srcOrd="1" destOrd="0" presId="urn:microsoft.com/office/officeart/2005/8/layout/process3"/>
    <dgm:cxn modelId="{083D6FF9-1D9A-4D99-A5A4-83D9B6431D5F}" type="presParOf" srcId="{144F1D2D-A86F-4BF7-8649-698C27149739}" destId="{5CE4831C-0381-4748-8460-E2D28ED285D0}" srcOrd="2" destOrd="0" presId="urn:microsoft.com/office/officeart/2005/8/layout/process3"/>
    <dgm:cxn modelId="{482CB647-F052-4FE2-B09F-225F3F221EF7}" type="presParOf" srcId="{A08A7ED6-1725-4E5C-AD7A-079A72E3A61A}" destId="{20E5C52B-2EF7-48BE-95CD-52C9A82C5B23}" srcOrd="5" destOrd="0" presId="urn:microsoft.com/office/officeart/2005/8/layout/process3"/>
    <dgm:cxn modelId="{5C095A35-F5C7-47BB-A91A-2A059D8BAB35}" type="presParOf" srcId="{20E5C52B-2EF7-48BE-95CD-52C9A82C5B23}" destId="{C828FF24-70E6-487A-AF9A-DCF7E87B8256}" srcOrd="0" destOrd="0" presId="urn:microsoft.com/office/officeart/2005/8/layout/process3"/>
    <dgm:cxn modelId="{D92E60C4-51AB-42CE-A865-71A85304D835}" type="presParOf" srcId="{A08A7ED6-1725-4E5C-AD7A-079A72E3A61A}" destId="{06ED7E7C-E91F-4F14-B0CC-9EB288A8D5EC}" srcOrd="6" destOrd="0" presId="urn:microsoft.com/office/officeart/2005/8/layout/process3"/>
    <dgm:cxn modelId="{F41EB8FD-9D58-4982-9F9E-DC4692CAB4EA}" type="presParOf" srcId="{06ED7E7C-E91F-4F14-B0CC-9EB288A8D5EC}" destId="{0E966E36-105A-4F8D-A566-E440556D93C6}" srcOrd="0" destOrd="0" presId="urn:microsoft.com/office/officeart/2005/8/layout/process3"/>
    <dgm:cxn modelId="{4D9660E8-A56E-4DAB-A807-D726F1671792}" type="presParOf" srcId="{06ED7E7C-E91F-4F14-B0CC-9EB288A8D5EC}" destId="{234D4FD3-2314-42D5-B974-33E70756D62C}" srcOrd="1" destOrd="0" presId="urn:microsoft.com/office/officeart/2005/8/layout/process3"/>
    <dgm:cxn modelId="{5F562DB7-3AD0-4CD5-A96C-84EB00FA992D}" type="presParOf" srcId="{06ED7E7C-E91F-4F14-B0CC-9EB288A8D5EC}" destId="{03176ACF-FFBA-4295-A455-887DB8554239}"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E58C9-4E9F-4D96-95F6-627F1C60202B}">
      <dsp:nvSpPr>
        <dsp:cNvPr id="0" name=""/>
        <dsp:cNvSpPr/>
      </dsp:nvSpPr>
      <dsp:spPr>
        <a:xfrm>
          <a:off x="152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21</a:t>
          </a:r>
          <a:endParaRPr lang="en-US" sz="1800" b="0" kern="1200"/>
        </a:p>
      </dsp:txBody>
      <dsp:txXfrm>
        <a:off x="1523" y="2902"/>
        <a:ext cx="1913990" cy="765596"/>
      </dsp:txXfrm>
    </dsp:sp>
    <dsp:sp modelId="{4E2F179B-42DC-47DF-BD38-3D2A86129B43}">
      <dsp:nvSpPr>
        <dsp:cNvPr id="0" name=""/>
        <dsp:cNvSpPr/>
      </dsp:nvSpPr>
      <dsp:spPr>
        <a:xfrm>
          <a:off x="39354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Initial preview of implementation process, new LIF, and attestation templates</a:t>
          </a:r>
        </a:p>
        <a:p>
          <a:pPr marL="114300" lvl="1" indent="-114300" algn="l" defTabSz="622300">
            <a:lnSpc>
              <a:spcPct val="90000"/>
            </a:lnSpc>
            <a:spcBef>
              <a:spcPct val="0"/>
            </a:spcBef>
            <a:spcAft>
              <a:spcPct val="15000"/>
            </a:spcAft>
            <a:buChar char="•"/>
          </a:pPr>
          <a:r>
            <a:rPr lang="en-US" sz="1400" kern="1200"/>
            <a:t>Request for feedback and questions</a:t>
          </a:r>
          <a:endParaRPr lang="en-US" sz="1600" kern="1200"/>
        </a:p>
      </dsp:txBody>
      <dsp:txXfrm>
        <a:off x="449604" y="824557"/>
        <a:ext cx="1801872" cy="2457100"/>
      </dsp:txXfrm>
    </dsp:sp>
    <dsp:sp modelId="{108EC537-3590-4700-A079-5E03D9707ABF}">
      <dsp:nvSpPr>
        <dsp:cNvPr id="0" name=""/>
        <dsp:cNvSpPr/>
      </dsp:nvSpPr>
      <dsp:spPr>
        <a:xfrm>
          <a:off x="2205667"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05667" y="242741"/>
        <a:ext cx="472168" cy="285916"/>
      </dsp:txXfrm>
    </dsp:sp>
    <dsp:sp modelId="{B04C5989-9118-43F6-8315-EE46AD25B79D}">
      <dsp:nvSpPr>
        <dsp:cNvPr id="0" name=""/>
        <dsp:cNvSpPr/>
      </dsp:nvSpPr>
      <dsp:spPr>
        <a:xfrm>
          <a:off x="3076129"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May 28</a:t>
          </a:r>
        </a:p>
      </dsp:txBody>
      <dsp:txXfrm>
        <a:off x="3076129" y="2902"/>
        <a:ext cx="1913990" cy="765596"/>
      </dsp:txXfrm>
    </dsp:sp>
    <dsp:sp modelId="{9B2459F9-90A0-40C1-A8C8-931295CC5D7B}">
      <dsp:nvSpPr>
        <dsp:cNvPr id="0" name=""/>
        <dsp:cNvSpPr/>
      </dsp:nvSpPr>
      <dsp:spPr>
        <a:xfrm>
          <a:off x="3468151" y="771400"/>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More detailed preview of process, new LIF, and attestation templates</a:t>
          </a:r>
        </a:p>
      </dsp:txBody>
      <dsp:txXfrm>
        <a:off x="3524210" y="827459"/>
        <a:ext cx="1801872" cy="2457100"/>
      </dsp:txXfrm>
    </dsp:sp>
    <dsp:sp modelId="{5D277219-7C18-44DE-8112-7641A33D9C08}">
      <dsp:nvSpPr>
        <dsp:cNvPr id="0" name=""/>
        <dsp:cNvSpPr/>
      </dsp:nvSpPr>
      <dsp:spPr>
        <a:xfrm>
          <a:off x="5280274"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280274" y="242741"/>
        <a:ext cx="472168" cy="285916"/>
      </dsp:txXfrm>
    </dsp:sp>
    <dsp:sp modelId="{E2432099-52EA-4475-A9CB-32A78FEAD295}">
      <dsp:nvSpPr>
        <dsp:cNvPr id="0" name=""/>
        <dsp:cNvSpPr/>
      </dsp:nvSpPr>
      <dsp:spPr>
        <a:xfrm>
          <a:off x="6150736"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First weeks of June</a:t>
          </a:r>
          <a:r>
            <a:rPr lang="en-US" sz="1800" b="1" kern="1200">
              <a:sym typeface="Symbol" panose="05050102010706020507" pitchFamily="18" charset="2"/>
            </a:rPr>
            <a:t></a:t>
          </a:r>
          <a:endParaRPr lang="en-US" sz="1800" b="1" kern="1200"/>
        </a:p>
      </dsp:txBody>
      <dsp:txXfrm>
        <a:off x="6150736" y="2902"/>
        <a:ext cx="1913990" cy="765596"/>
      </dsp:txXfrm>
    </dsp:sp>
    <dsp:sp modelId="{5CE4831C-0381-4748-8460-E2D28ED285D0}">
      <dsp:nvSpPr>
        <dsp:cNvPr id="0" name=""/>
        <dsp:cNvSpPr/>
      </dsp:nvSpPr>
      <dsp:spPr>
        <a:xfrm>
          <a:off x="6542758"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Official LIF and attestation templates posted to the Large Load Integration section of the ERCOT website</a:t>
          </a:r>
        </a:p>
        <a:p>
          <a:pPr marL="114300" lvl="1" indent="-114300" algn="l" defTabSz="622300">
            <a:lnSpc>
              <a:spcPct val="90000"/>
            </a:lnSpc>
            <a:spcBef>
              <a:spcPct val="0"/>
            </a:spcBef>
            <a:spcAft>
              <a:spcPct val="15000"/>
            </a:spcAft>
            <a:buChar char="•"/>
          </a:pPr>
          <a:r>
            <a:rPr lang="en-US" sz="1400" kern="1200"/>
            <a:t>New email inbox goes live to receive Batch Zero submission packages</a:t>
          </a:r>
        </a:p>
      </dsp:txBody>
      <dsp:txXfrm>
        <a:off x="6598817" y="824557"/>
        <a:ext cx="1801872" cy="2457100"/>
      </dsp:txXfrm>
    </dsp:sp>
    <dsp:sp modelId="{20E5C52B-2EF7-48BE-95CD-52C9A82C5B23}">
      <dsp:nvSpPr>
        <dsp:cNvPr id="0" name=""/>
        <dsp:cNvSpPr/>
      </dsp:nvSpPr>
      <dsp:spPr>
        <a:xfrm>
          <a:off x="8354881" y="147435"/>
          <a:ext cx="615126" cy="4765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354881" y="242741"/>
        <a:ext cx="472168" cy="285916"/>
      </dsp:txXfrm>
    </dsp:sp>
    <dsp:sp modelId="{234D4FD3-2314-42D5-B974-33E70756D62C}">
      <dsp:nvSpPr>
        <dsp:cNvPr id="0" name=""/>
        <dsp:cNvSpPr/>
      </dsp:nvSpPr>
      <dsp:spPr>
        <a:xfrm>
          <a:off x="9225343" y="2902"/>
          <a:ext cx="1913990" cy="12527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a:t>July 24</a:t>
          </a:r>
        </a:p>
      </dsp:txBody>
      <dsp:txXfrm>
        <a:off x="9225343" y="2902"/>
        <a:ext cx="1913990" cy="765596"/>
      </dsp:txXfrm>
    </dsp:sp>
    <dsp:sp modelId="{03176ACF-FFBA-4295-A455-887DB8554239}">
      <dsp:nvSpPr>
        <dsp:cNvPr id="0" name=""/>
        <dsp:cNvSpPr/>
      </dsp:nvSpPr>
      <dsp:spPr>
        <a:xfrm>
          <a:off x="9617365" y="768498"/>
          <a:ext cx="1913990" cy="25692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Last day for Interconnecting  TSPs/DSPs, as applicable, to submit completed Batch Zero submission packages to ERCOT</a:t>
          </a:r>
        </a:p>
      </dsp:txBody>
      <dsp:txXfrm>
        <a:off x="9673424" y="824557"/>
        <a:ext cx="1801872" cy="2457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19 June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19 June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5761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16</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19</a:t>
            </a:fld>
            <a:endParaRPr lang="en-US"/>
          </a:p>
        </p:txBody>
      </p:sp>
    </p:spTree>
    <p:extLst>
      <p:ext uri="{BB962C8B-B14F-4D97-AF65-F5344CB8AC3E}">
        <p14:creationId xmlns:p14="http://schemas.microsoft.com/office/powerpoint/2010/main" val="179179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33</a:t>
            </a:fld>
            <a:endParaRPr lang="en-US"/>
          </a:p>
        </p:txBody>
      </p:sp>
    </p:spTree>
    <p:extLst>
      <p:ext uri="{BB962C8B-B14F-4D97-AF65-F5344CB8AC3E}">
        <p14:creationId xmlns:p14="http://schemas.microsoft.com/office/powerpoint/2010/main" val="83613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34</a:t>
            </a:fld>
            <a:endParaRPr lang="en-US"/>
          </a:p>
        </p:txBody>
      </p:sp>
    </p:spTree>
    <p:extLst>
      <p:ext uri="{BB962C8B-B14F-4D97-AF65-F5344CB8AC3E}">
        <p14:creationId xmlns:p14="http://schemas.microsoft.com/office/powerpoint/2010/main" val="192976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19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54</a:t>
            </a:fld>
            <a:endParaRPr lang="en-US"/>
          </a:p>
        </p:txBody>
      </p:sp>
    </p:spTree>
    <p:extLst>
      <p:ext uri="{BB962C8B-B14F-4D97-AF65-F5344CB8AC3E}">
        <p14:creationId xmlns:p14="http://schemas.microsoft.com/office/powerpoint/2010/main" val="135157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19,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19,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19,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19,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3.xml"/><Relationship Id="rId3" Type="http://schemas.openxmlformats.org/officeDocument/2006/relationships/slideLayout" Target="../slideLayouts/slideLayout10.xml"/><Relationship Id="rId21" Type="http://schemas.openxmlformats.org/officeDocument/2006/relationships/image" Target="../media/image4.sv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9"/>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2"/>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51" r:id="rId3"/>
    <p:sldLayoutId id="2147483953" r:id="rId4"/>
    <p:sldLayoutId id="2147483955" r:id="rId5"/>
    <p:sldLayoutId id="2147483956" r:id="rId6"/>
    <p:sldLayoutId id="21474839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hyperlink" Target="mailto:BatchZero@ercot.com" TargetMode="External"/><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10.bin"/><Relationship Id="rId5" Type="http://schemas.openxmlformats.org/officeDocument/2006/relationships/slideLayout" Target="../slideLayouts/slideLayout18.xml"/><Relationship Id="rId4"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sv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hyperlink" Target="mailto:BatchZero@ercot.com" TargetMode="Externa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tags" Target="../tags/tag46.xml"/><Relationship Id="rId6" Type="http://schemas.openxmlformats.org/officeDocument/2006/relationships/hyperlink" Target="mailto:BatchZero@ercot.com" TargetMode="External"/><Relationship Id="rId5" Type="http://schemas.openxmlformats.org/officeDocument/2006/relationships/hyperlink" Target="mailto:LargeLoadInterconnection@ercot.com" TargetMode="Externa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13.bin"/><Relationship Id="rId7" Type="http://schemas.openxmlformats.org/officeDocument/2006/relationships/image" Target="../media/image19.svg"/><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0.xml"/><Relationship Id="rId7" Type="http://schemas.openxmlformats.org/officeDocument/2006/relationships/slideLayout" Target="../slideLayouts/slideLayout1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 Target="slide12.xml"/><Relationship Id="rId5" Type="http://schemas.openxmlformats.org/officeDocument/2006/relationships/tags" Target="../tags/tag52.xml"/><Relationship Id="rId10" Type="http://schemas.openxmlformats.org/officeDocument/2006/relationships/slide" Target="slide35.xml"/><Relationship Id="rId4" Type="http://schemas.openxmlformats.org/officeDocument/2006/relationships/tags" Target="../tags/tag51.xml"/><Relationship Id="rId9" Type="http://schemas.openxmlformats.org/officeDocument/2006/relationships/image" Target="../media/image1.emf"/></Relationships>
</file>

<file path=ppt/slides/_rels/slide16.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tags" Target="../tags/tag71.xml"/><Relationship Id="rId26" Type="http://schemas.openxmlformats.org/officeDocument/2006/relationships/notesSlide" Target="../notesSlides/notesSlide2.xml"/><Relationship Id="rId3" Type="http://schemas.openxmlformats.org/officeDocument/2006/relationships/tags" Target="../tags/tag56.xml"/><Relationship Id="rId21" Type="http://schemas.openxmlformats.org/officeDocument/2006/relationships/tags" Target="../tags/tag74.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tags" Target="../tags/tag70.xml"/><Relationship Id="rId25" Type="http://schemas.openxmlformats.org/officeDocument/2006/relationships/slideLayout" Target="../slideLayouts/slideLayout9.xml"/><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tags" Target="../tags/tag7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tags" Target="../tags/tag77.xml"/><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tags" Target="../tags/tag76.xml"/><Relationship Id="rId28" Type="http://schemas.openxmlformats.org/officeDocument/2006/relationships/image" Target="../media/image1.emf"/><Relationship Id="rId10" Type="http://schemas.openxmlformats.org/officeDocument/2006/relationships/tags" Target="../tags/tag63.xml"/><Relationship Id="rId19" Type="http://schemas.openxmlformats.org/officeDocument/2006/relationships/tags" Target="../tags/tag72.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tags" Target="../tags/tag75.xml"/><Relationship Id="rId27"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80.xml"/><Relationship Id="rId7" Type="http://schemas.openxmlformats.org/officeDocument/2006/relationships/slideLayout" Target="../slideLayouts/slideLayout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20.png"/><Relationship Id="rId4" Type="http://schemas.openxmlformats.org/officeDocument/2006/relationships/tags" Target="../tags/tag81.xml"/><Relationship Id="rId9"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0.emf"/><Relationship Id="rId5" Type="http://schemas.openxmlformats.org/officeDocument/2006/relationships/tags" Target="../tags/tag88.xml"/><Relationship Id="rId10" Type="http://schemas.openxmlformats.org/officeDocument/2006/relationships/oleObject" Target="../embeddings/oleObject16.bin"/><Relationship Id="rId4" Type="http://schemas.openxmlformats.org/officeDocument/2006/relationships/tags" Target="../tags/tag87.xml"/><Relationship Id="rId9"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94.xml"/><Relationship Id="rId7" Type="http://schemas.openxmlformats.org/officeDocument/2006/relationships/image" Target="../media/image10.em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oleObject" Target="../embeddings/oleObject17.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xml"/><Relationship Id="rId7"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 Target="slide35.xml"/><Relationship Id="rId5" Type="http://schemas.openxmlformats.org/officeDocument/2006/relationships/tags" Target="../tags/tag9.xml"/><Relationship Id="rId10" Type="http://schemas.openxmlformats.org/officeDocument/2006/relationships/slide" Target="slide12.xml"/><Relationship Id="rId4" Type="http://schemas.openxmlformats.org/officeDocument/2006/relationships/tags" Target="../tags/tag8.xml"/><Relationship Id="rId9"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7.xml"/><Relationship Id="rId7" Type="http://schemas.openxmlformats.org/officeDocument/2006/relationships/image" Target="../media/image10.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oleObject" Target="../embeddings/oleObject18.bin"/><Relationship Id="rId5" Type="http://schemas.openxmlformats.org/officeDocument/2006/relationships/slideLayout" Target="../slideLayouts/slideLayout9.xml"/><Relationship Id="rId4" Type="http://schemas.openxmlformats.org/officeDocument/2006/relationships/tags" Target="../tags/tag98.xml"/><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1.xml"/><Relationship Id="rId7" Type="http://schemas.openxmlformats.org/officeDocument/2006/relationships/image" Target="../media/image10.emf"/><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oleObject" Target="../embeddings/oleObject19.bin"/><Relationship Id="rId5" Type="http://schemas.openxmlformats.org/officeDocument/2006/relationships/slideLayout" Target="../slideLayouts/slideLayout9.xml"/><Relationship Id="rId4" Type="http://schemas.openxmlformats.org/officeDocument/2006/relationships/tags" Target="../tags/tag102.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5.xml"/><Relationship Id="rId7" Type="http://schemas.openxmlformats.org/officeDocument/2006/relationships/image" Target="../media/image10.emf"/><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oleObject" Target="../embeddings/oleObject20.bin"/><Relationship Id="rId5" Type="http://schemas.openxmlformats.org/officeDocument/2006/relationships/slideLayout" Target="../slideLayouts/slideLayout9.xml"/><Relationship Id="rId4" Type="http://schemas.openxmlformats.org/officeDocument/2006/relationships/tags" Target="../tags/tag106.xml"/><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9.xml"/><Relationship Id="rId7" Type="http://schemas.openxmlformats.org/officeDocument/2006/relationships/image" Target="../media/image10.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oleObject" Target="../embeddings/oleObject21.bin"/><Relationship Id="rId5" Type="http://schemas.openxmlformats.org/officeDocument/2006/relationships/slideLayout" Target="../slideLayouts/slideLayout9.xml"/><Relationship Id="rId4" Type="http://schemas.openxmlformats.org/officeDocument/2006/relationships/tags" Target="../tags/tag110.xm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3.xml"/><Relationship Id="rId7" Type="http://schemas.openxmlformats.org/officeDocument/2006/relationships/image" Target="../media/image10.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oleObject" Target="../embeddings/oleObject22.bin"/><Relationship Id="rId5" Type="http://schemas.openxmlformats.org/officeDocument/2006/relationships/slideLayout" Target="../slideLayouts/slideLayout9.xml"/><Relationship Id="rId4" Type="http://schemas.openxmlformats.org/officeDocument/2006/relationships/tags" Target="../tags/tag114.xm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17.xml"/><Relationship Id="rId7" Type="http://schemas.openxmlformats.org/officeDocument/2006/relationships/image" Target="../media/image10.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23.bin"/><Relationship Id="rId5" Type="http://schemas.openxmlformats.org/officeDocument/2006/relationships/slideLayout" Target="../slideLayouts/slideLayout9.xml"/><Relationship Id="rId4" Type="http://schemas.openxmlformats.org/officeDocument/2006/relationships/tags" Target="../tags/tag118.xml"/><Relationship Id="rId9"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1.xml"/><Relationship Id="rId7" Type="http://schemas.openxmlformats.org/officeDocument/2006/relationships/image" Target="../media/image10.emf"/><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oleObject" Target="../embeddings/oleObject24.bin"/><Relationship Id="rId5" Type="http://schemas.openxmlformats.org/officeDocument/2006/relationships/slideLayout" Target="../slideLayouts/slideLayout9.xml"/><Relationship Id="rId4" Type="http://schemas.openxmlformats.org/officeDocument/2006/relationships/tags" Target="../tags/tag122.xml"/><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25.xml"/><Relationship Id="rId7" Type="http://schemas.openxmlformats.org/officeDocument/2006/relationships/image" Target="../media/image10.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oleObject" Target="../embeddings/oleObject25.bin"/><Relationship Id="rId5" Type="http://schemas.openxmlformats.org/officeDocument/2006/relationships/slideLayout" Target="../slideLayouts/slideLayout9.xml"/><Relationship Id="rId4" Type="http://schemas.openxmlformats.org/officeDocument/2006/relationships/tags" Target="../tags/tag126.xml"/><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9.xml"/><Relationship Id="rId7" Type="http://schemas.openxmlformats.org/officeDocument/2006/relationships/image" Target="../media/image10.emf"/><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oleObject" Target="../embeddings/oleObject26.bin"/><Relationship Id="rId5" Type="http://schemas.openxmlformats.org/officeDocument/2006/relationships/slideLayout" Target="../slideLayouts/slideLayout9.xml"/><Relationship Id="rId4" Type="http://schemas.openxmlformats.org/officeDocument/2006/relationships/tags" Target="../tags/tag130.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3.xml"/><Relationship Id="rId7" Type="http://schemas.openxmlformats.org/officeDocument/2006/relationships/image" Target="../media/image10.emf"/><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oleObject" Target="../embeddings/oleObject27.bin"/><Relationship Id="rId5" Type="http://schemas.openxmlformats.org/officeDocument/2006/relationships/slideLayout" Target="../slideLayouts/slideLayout9.xml"/><Relationship Id="rId4" Type="http://schemas.openxmlformats.org/officeDocument/2006/relationships/tags" Target="../tags/tag134.xml"/><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7.xml"/><Relationship Id="rId7" Type="http://schemas.openxmlformats.org/officeDocument/2006/relationships/image" Target="../media/image10.emf"/><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oleObject" Target="../embeddings/oleObject28.bin"/><Relationship Id="rId5" Type="http://schemas.openxmlformats.org/officeDocument/2006/relationships/slideLayout" Target="../slideLayouts/slideLayout9.xml"/><Relationship Id="rId4" Type="http://schemas.openxmlformats.org/officeDocument/2006/relationships/tags" Target="../tags/tag138.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41.xml"/><Relationship Id="rId7" Type="http://schemas.openxmlformats.org/officeDocument/2006/relationships/image" Target="../media/image10.em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oleObject" Target="../embeddings/oleObject29.bin"/><Relationship Id="rId5" Type="http://schemas.openxmlformats.org/officeDocument/2006/relationships/slideLayout" Target="../slideLayouts/slideLayout9.xml"/><Relationship Id="rId4" Type="http://schemas.openxmlformats.org/officeDocument/2006/relationships/tags" Target="../tags/tag142.xml"/><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9.xml"/><Relationship Id="rId7" Type="http://schemas.openxmlformats.org/officeDocument/2006/relationships/diagramQuickStyle" Target="../diagrams/quickStyle1.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7.sv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47.xml"/><Relationship Id="rId7" Type="http://schemas.openxmlformats.org/officeDocument/2006/relationships/slideLayout" Target="../slideLayouts/slideLayout1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slide" Target="slide12.xml"/><Relationship Id="rId5" Type="http://schemas.openxmlformats.org/officeDocument/2006/relationships/tags" Target="../tags/tag149.xml"/><Relationship Id="rId10" Type="http://schemas.openxmlformats.org/officeDocument/2006/relationships/slide" Target="slide35.xml"/><Relationship Id="rId4" Type="http://schemas.openxmlformats.org/officeDocument/2006/relationships/tags" Target="../tags/tag148.xml"/><Relationship Id="rId9" Type="http://schemas.openxmlformats.org/officeDocument/2006/relationships/image" Target="../media/image1.emf"/></Relationships>
</file>

<file path=ppt/slides/_rels/slide36.xml.rels><?xml version="1.0" encoding="UTF-8" standalone="yes"?>
<Relationships xmlns="http://schemas.openxmlformats.org/package/2006/relationships"><Relationship Id="rId2" Type="http://schemas.openxmlformats.org/officeDocument/2006/relationships/hyperlink" Target="mailto:LargeLoadInterconnection@ercot.com"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hyperlink" Target="https://www.ercot.com/calendar/07092026-Batch-Zero-Weekly-Readiness" TargetMode="External"/><Relationship Id="rId2" Type="http://schemas.openxmlformats.org/officeDocument/2006/relationships/slideLayout" Target="../slideLayouts/slideLayout12.xml"/><Relationship Id="rId1" Type="http://schemas.openxmlformats.org/officeDocument/2006/relationships/tags" Target="../tags/tag151.xml"/><Relationship Id="rId6" Type="http://schemas.openxmlformats.org/officeDocument/2006/relationships/hyperlink" Target="https://www.ercot.com/calendar/07012026-Batch-Zero-Weekly-Readiness" TargetMode="External"/><Relationship Id="rId5" Type="http://schemas.openxmlformats.org/officeDocument/2006/relationships/hyperlink" Target="https://www.ercot.com/calendar/06252026-Batch-Zero-Weekly-Readiness" TargetMode="Externa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54.xml"/><Relationship Id="rId7" Type="http://schemas.openxmlformats.org/officeDocument/2006/relationships/slideLayout" Target="../slideLayouts/slideLayout1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slide" Target="slide35.xml"/><Relationship Id="rId5" Type="http://schemas.openxmlformats.org/officeDocument/2006/relationships/tags" Target="../tags/tag156.xml"/><Relationship Id="rId10" Type="http://schemas.openxmlformats.org/officeDocument/2006/relationships/slide" Target="slide12.xml"/><Relationship Id="rId4" Type="http://schemas.openxmlformats.org/officeDocument/2006/relationships/tags" Target="../tags/tag155.xml"/><Relationship Id="rId9"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0.emf"/><Relationship Id="rId5" Type="http://schemas.openxmlformats.org/officeDocument/2006/relationships/oleObject" Target="../embeddings/oleObject6.bin"/><Relationship Id="rId10" Type="http://schemas.openxmlformats.org/officeDocument/2006/relationships/image" Target="../media/image13.png"/><Relationship Id="rId4" Type="http://schemas.openxmlformats.org/officeDocument/2006/relationships/slideLayout" Target="../slideLayouts/slideLayout12.xml"/><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tags" Target="../tags/tag160.xml"/><Relationship Id="rId7" Type="http://schemas.openxmlformats.org/officeDocument/2006/relationships/image" Target="../media/image10.emf"/><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oleObject" Target="../embeddings/oleObject31.bin"/><Relationship Id="rId5" Type="http://schemas.openxmlformats.org/officeDocument/2006/relationships/slideLayout" Target="../slideLayouts/slideLayout9.xml"/><Relationship Id="rId10" Type="http://schemas.openxmlformats.org/officeDocument/2006/relationships/image" Target="../media/image30.svg"/><Relationship Id="rId4" Type="http://schemas.openxmlformats.org/officeDocument/2006/relationships/tags" Target="../tags/tag161.xml"/><Relationship Id="rId9" Type="http://schemas.openxmlformats.org/officeDocument/2006/relationships/image" Target="../media/image29.sv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164.xml"/><Relationship Id="rId7" Type="http://schemas.openxmlformats.org/officeDocument/2006/relationships/notesSlide" Target="../notesSlides/notesSlide6.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9.xml"/><Relationship Id="rId5" Type="http://schemas.openxmlformats.org/officeDocument/2006/relationships/tags" Target="../tags/tag166.xml"/><Relationship Id="rId4" Type="http://schemas.openxmlformats.org/officeDocument/2006/relationships/tags" Target="../tags/tag165.xml"/><Relationship Id="rId9" Type="http://schemas.openxmlformats.org/officeDocument/2006/relationships/image" Target="../media/image10.emf"/></Relationships>
</file>

<file path=ppt/slides/_rels/slide5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69.xml"/><Relationship Id="rId7" Type="http://schemas.openxmlformats.org/officeDocument/2006/relationships/oleObject" Target="../embeddings/oleObject33.bin"/><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9.xml"/><Relationship Id="rId5" Type="http://schemas.openxmlformats.org/officeDocument/2006/relationships/tags" Target="../tags/tag171.xml"/><Relationship Id="rId4" Type="http://schemas.openxmlformats.org/officeDocument/2006/relationships/tags" Target="../tags/tag170.xml"/></Relationships>
</file>

<file path=ppt/slides/_rels/slide5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74.xml"/><Relationship Id="rId7" Type="http://schemas.openxmlformats.org/officeDocument/2006/relationships/oleObject" Target="../embeddings/oleObject34.bin"/><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9.xml"/><Relationship Id="rId5" Type="http://schemas.openxmlformats.org/officeDocument/2006/relationships/tags" Target="../tags/tag176.xml"/><Relationship Id="rId4" Type="http://schemas.openxmlformats.org/officeDocument/2006/relationships/tags" Target="../tags/tag175.xml"/></Relationships>
</file>

<file path=ppt/slides/_rels/slide5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79.xml"/><Relationship Id="rId7" Type="http://schemas.openxmlformats.org/officeDocument/2006/relationships/oleObject" Target="../embeddings/oleObject35.bin"/><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9.xml"/><Relationship Id="rId5" Type="http://schemas.openxmlformats.org/officeDocument/2006/relationships/tags" Target="../tags/tag181.xml"/><Relationship Id="rId4" Type="http://schemas.openxmlformats.org/officeDocument/2006/relationships/tags" Target="../tags/tag180.xml"/></Relationships>
</file>

<file path=ppt/slides/_rels/slide58.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slideLayout" Target="../slideLayouts/slideLayout18.xml"/><Relationship Id="rId18" Type="http://schemas.openxmlformats.org/officeDocument/2006/relationships/image" Target="../media/image33.png"/><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image" Target="../media/image32.png"/><Relationship Id="rId2" Type="http://schemas.openxmlformats.org/officeDocument/2006/relationships/tags" Target="../tags/tag183.xml"/><Relationship Id="rId16" Type="http://schemas.openxmlformats.org/officeDocument/2006/relationships/image" Target="../media/image31.svg"/><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image" Target="../media/image1.emf"/><Relationship Id="rId10" Type="http://schemas.openxmlformats.org/officeDocument/2006/relationships/tags" Target="../tags/tag191.xml"/><Relationship Id="rId19" Type="http://schemas.openxmlformats.org/officeDocument/2006/relationships/image" Target="../media/image34.png"/><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8" Type="http://schemas.openxmlformats.org/officeDocument/2006/relationships/tags" Target="../tags/tag201.xml"/><Relationship Id="rId13" Type="http://schemas.openxmlformats.org/officeDocument/2006/relationships/image" Target="../media/image1.emf"/><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oleObject" Target="../embeddings/oleObject37.bin"/><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slideLayout" Target="../slideLayouts/slideLayout18.xml"/><Relationship Id="rId5" Type="http://schemas.openxmlformats.org/officeDocument/2006/relationships/tags" Target="../tags/tag198.xml"/><Relationship Id="rId15" Type="http://schemas.openxmlformats.org/officeDocument/2006/relationships/image" Target="../media/image35.png"/><Relationship Id="rId10" Type="http://schemas.openxmlformats.org/officeDocument/2006/relationships/tags" Target="../tags/tag203.xml"/><Relationship Id="rId4" Type="http://schemas.openxmlformats.org/officeDocument/2006/relationships/tags" Target="../tags/tag197.xml"/><Relationship Id="rId9" Type="http://schemas.openxmlformats.org/officeDocument/2006/relationships/tags" Target="../tags/tag202.xml"/><Relationship Id="rId14"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7.xml"/><Relationship Id="rId7"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 Target="slide35.xml"/><Relationship Id="rId5" Type="http://schemas.openxmlformats.org/officeDocument/2006/relationships/tags" Target="../tags/tag19.xml"/><Relationship Id="rId10" Type="http://schemas.openxmlformats.org/officeDocument/2006/relationships/slide" Target="slide12.xml"/><Relationship Id="rId4" Type="http://schemas.openxmlformats.org/officeDocument/2006/relationships/tags" Target="../tags/tag18.xml"/><Relationship Id="rId9"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9.xml"/><Relationship Id="rId1" Type="http://schemas.openxmlformats.org/officeDocument/2006/relationships/tags" Target="../tags/tag204.xml"/><Relationship Id="rId5" Type="http://schemas.openxmlformats.org/officeDocument/2006/relationships/hyperlink" Target="https://mis.ercot.com/secure/data-products/group-reports/transmission-service-providers?id=pg7-148-m" TargetMode="External"/><Relationship Id="rId4" Type="http://schemas.openxmlformats.org/officeDocument/2006/relationships/image" Target="../media/image1.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9.xml"/><Relationship Id="rId1" Type="http://schemas.openxmlformats.org/officeDocument/2006/relationships/tags" Target="../tags/tag205.xml"/><Relationship Id="rId5" Type="http://schemas.openxmlformats.org/officeDocument/2006/relationships/hyperlink" Target="mailto:BatchZero@ercot.com" TargetMode="External"/><Relationship Id="rId4" Type="http://schemas.openxmlformats.org/officeDocument/2006/relationships/image" Target="../media/image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9.xml"/><Relationship Id="rId1" Type="http://schemas.openxmlformats.org/officeDocument/2006/relationships/tags" Target="../tags/tag206.xml"/><Relationship Id="rId4" Type="http://schemas.openxmlformats.org/officeDocument/2006/relationships/image" Target="../media/image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9.xml"/><Relationship Id="rId1" Type="http://schemas.openxmlformats.org/officeDocument/2006/relationships/tags" Target="../tags/tag207.xml"/><Relationship Id="rId4" Type="http://schemas.openxmlformats.org/officeDocument/2006/relationships/image" Target="../media/image1.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9.xml"/><Relationship Id="rId1" Type="http://schemas.openxmlformats.org/officeDocument/2006/relationships/tags" Target="../tags/tag208.xml"/><Relationship Id="rId4" Type="http://schemas.openxmlformats.org/officeDocument/2006/relationships/image" Target="../media/image1.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9.xml"/><Relationship Id="rId1" Type="http://schemas.openxmlformats.org/officeDocument/2006/relationships/tags" Target="../tags/tag209.xml"/><Relationship Id="rId4" Type="http://schemas.openxmlformats.org/officeDocument/2006/relationships/image" Target="../media/image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9.xml"/><Relationship Id="rId1" Type="http://schemas.openxmlformats.org/officeDocument/2006/relationships/tags" Target="../tags/tag210.xml"/><Relationship Id="rId4" Type="http://schemas.openxmlformats.org/officeDocument/2006/relationships/image" Target="../media/image10.emf"/></Relationships>
</file>

<file path=ppt/slides/_rels/slide6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3.xml"/><Relationship Id="rId7" Type="http://schemas.openxmlformats.org/officeDocument/2006/relationships/image" Target="../media/image10.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oleObject" Target="../embeddings/oleObject45.bin"/><Relationship Id="rId5" Type="http://schemas.openxmlformats.org/officeDocument/2006/relationships/slideLayout" Target="../slideLayouts/slideLayout9.xml"/><Relationship Id="rId4" Type="http://schemas.openxmlformats.org/officeDocument/2006/relationships/tags" Target="../tags/tag214.xml"/><Relationship Id="rId9" Type="http://schemas.openxmlformats.org/officeDocument/2006/relationships/image" Target="../media/image37.png"/></Relationships>
</file>

<file path=ppt/slides/_rels/slide6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7.xml"/><Relationship Id="rId7" Type="http://schemas.openxmlformats.org/officeDocument/2006/relationships/image" Target="../media/image10.emf"/><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oleObject" Target="../embeddings/oleObject46.bin"/><Relationship Id="rId5" Type="http://schemas.openxmlformats.org/officeDocument/2006/relationships/slideLayout" Target="../slideLayouts/slideLayout9.xml"/><Relationship Id="rId4" Type="http://schemas.openxmlformats.org/officeDocument/2006/relationships/tags" Target="../tags/tag218.xml"/><Relationship Id="rId9" Type="http://schemas.openxmlformats.org/officeDocument/2006/relationships/image" Target="../media/image37.png"/></Relationships>
</file>

<file path=ppt/slides/_rels/slide6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21.xml"/><Relationship Id="rId7" Type="http://schemas.openxmlformats.org/officeDocument/2006/relationships/image" Target="../media/image10.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oleObject" Target="../embeddings/oleObject47.bin"/><Relationship Id="rId5" Type="http://schemas.openxmlformats.org/officeDocument/2006/relationships/slideLayout" Target="../slideLayouts/slideLayout9.xml"/><Relationship Id="rId4" Type="http://schemas.openxmlformats.org/officeDocument/2006/relationships/tags" Target="../tags/tag222.xml"/><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4.emf"/></Relationships>
</file>

<file path=ppt/slides/_rels/slide7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25.xml"/><Relationship Id="rId7" Type="http://schemas.openxmlformats.org/officeDocument/2006/relationships/image" Target="../media/image10.emf"/><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oleObject" Target="../embeddings/oleObject48.bin"/><Relationship Id="rId5" Type="http://schemas.openxmlformats.org/officeDocument/2006/relationships/slideLayout" Target="../slideLayouts/slideLayout9.xml"/><Relationship Id="rId4" Type="http://schemas.openxmlformats.org/officeDocument/2006/relationships/tags" Target="../tags/tag226.xml"/><Relationship Id="rId9" Type="http://schemas.openxmlformats.org/officeDocument/2006/relationships/image" Target="../media/image37.png"/></Relationships>
</file>

<file path=ppt/slides/_rels/slide7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29.xml"/><Relationship Id="rId7" Type="http://schemas.openxmlformats.org/officeDocument/2006/relationships/image" Target="../media/image10.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oleObject" Target="../embeddings/oleObject49.bin"/><Relationship Id="rId5" Type="http://schemas.openxmlformats.org/officeDocument/2006/relationships/slideLayout" Target="../slideLayouts/slideLayout9.xml"/><Relationship Id="rId4" Type="http://schemas.openxmlformats.org/officeDocument/2006/relationships/tags" Target="../tags/tag230.xml"/><Relationship Id="rId9" Type="http://schemas.openxmlformats.org/officeDocument/2006/relationships/image" Target="../media/image37.png"/></Relationships>
</file>

<file path=ppt/slides/_rels/slide7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33.xml"/><Relationship Id="rId7" Type="http://schemas.openxmlformats.org/officeDocument/2006/relationships/image" Target="../media/image10.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50.bin"/><Relationship Id="rId5" Type="http://schemas.openxmlformats.org/officeDocument/2006/relationships/slideLayout" Target="../slideLayouts/slideLayout9.xml"/><Relationship Id="rId4" Type="http://schemas.openxmlformats.org/officeDocument/2006/relationships/tags" Target="../tags/tag234.xml"/><Relationship Id="rId9" Type="http://schemas.openxmlformats.org/officeDocument/2006/relationships/image" Target="../media/image37.png"/></Relationships>
</file>

<file path=ppt/slides/_rels/slide7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37.xml"/><Relationship Id="rId7" Type="http://schemas.openxmlformats.org/officeDocument/2006/relationships/image" Target="../media/image10.emf"/><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oleObject" Target="../embeddings/oleObject51.bin"/><Relationship Id="rId5" Type="http://schemas.openxmlformats.org/officeDocument/2006/relationships/slideLayout" Target="../slideLayouts/slideLayout9.xml"/><Relationship Id="rId4" Type="http://schemas.openxmlformats.org/officeDocument/2006/relationships/tags" Target="../tags/tag238.xml"/><Relationship Id="rId9"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41.xml"/><Relationship Id="rId7" Type="http://schemas.openxmlformats.org/officeDocument/2006/relationships/image" Target="../media/image10.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oleObject" Target="../embeddings/oleObject52.bin"/><Relationship Id="rId5" Type="http://schemas.openxmlformats.org/officeDocument/2006/relationships/slideLayout" Target="../slideLayouts/slideLayout9.xml"/><Relationship Id="rId4" Type="http://schemas.openxmlformats.org/officeDocument/2006/relationships/tags" Target="../tags/tag242.xml"/><Relationship Id="rId9" Type="http://schemas.openxmlformats.org/officeDocument/2006/relationships/image" Target="../media/image39.png"/></Relationships>
</file>

<file path=ppt/slides/_rels/slide7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45.xml"/><Relationship Id="rId7" Type="http://schemas.openxmlformats.org/officeDocument/2006/relationships/image" Target="../media/image10.emf"/><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oleObject" Target="../embeddings/oleObject53.bin"/><Relationship Id="rId5" Type="http://schemas.openxmlformats.org/officeDocument/2006/relationships/slideLayout" Target="../slideLayouts/slideLayout9.xml"/><Relationship Id="rId4" Type="http://schemas.openxmlformats.org/officeDocument/2006/relationships/tags" Target="../tags/tag246.xml"/><Relationship Id="rId9" Type="http://schemas.openxmlformats.org/officeDocument/2006/relationships/image" Target="../media/image39.png"/></Relationships>
</file>

<file path=ppt/slides/_rels/slide7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49.xml"/><Relationship Id="rId7" Type="http://schemas.openxmlformats.org/officeDocument/2006/relationships/image" Target="../media/image10.emf"/><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oleObject" Target="../embeddings/oleObject54.bin"/><Relationship Id="rId5" Type="http://schemas.openxmlformats.org/officeDocument/2006/relationships/slideLayout" Target="../slideLayouts/slideLayout9.xml"/><Relationship Id="rId4" Type="http://schemas.openxmlformats.org/officeDocument/2006/relationships/tags" Target="../tags/tag250.xml"/><Relationship Id="rId9" Type="http://schemas.openxmlformats.org/officeDocument/2006/relationships/image" Target="../media/image39.png"/></Relationships>
</file>

<file path=ppt/slides/_rels/slide7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53.xml"/><Relationship Id="rId7" Type="http://schemas.openxmlformats.org/officeDocument/2006/relationships/image" Target="../media/image10.emf"/><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oleObject" Target="../embeddings/oleObject55.bin"/><Relationship Id="rId5" Type="http://schemas.openxmlformats.org/officeDocument/2006/relationships/slideLayout" Target="../slideLayouts/slideLayout9.xml"/><Relationship Id="rId4" Type="http://schemas.openxmlformats.org/officeDocument/2006/relationships/tags" Target="../tags/tag254.xml"/><Relationship Id="rId9" Type="http://schemas.openxmlformats.org/officeDocument/2006/relationships/image" Target="../media/image39.png"/></Relationships>
</file>

<file path=ppt/slides/_rels/slide7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57.xml"/><Relationship Id="rId7" Type="http://schemas.openxmlformats.org/officeDocument/2006/relationships/image" Target="../media/image10.emf"/><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oleObject" Target="../embeddings/oleObject56.bin"/><Relationship Id="rId5" Type="http://schemas.openxmlformats.org/officeDocument/2006/relationships/slideLayout" Target="../slideLayouts/slideLayout9.xml"/><Relationship Id="rId4" Type="http://schemas.openxmlformats.org/officeDocument/2006/relationships/tags" Target="../tags/tag258.xml"/><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6" Type="http://schemas.openxmlformats.org/officeDocument/2006/relationships/image" Target="../media/image15.sv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image" Target="../media/image10.emf"/><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61.xml"/><Relationship Id="rId7" Type="http://schemas.openxmlformats.org/officeDocument/2006/relationships/image" Target="../media/image10.emf"/><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oleObject" Target="../embeddings/oleObject57.bin"/><Relationship Id="rId5" Type="http://schemas.openxmlformats.org/officeDocument/2006/relationships/slideLayout" Target="../slideLayouts/slideLayout9.xml"/><Relationship Id="rId4" Type="http://schemas.openxmlformats.org/officeDocument/2006/relationships/tags" Target="../tags/tag262.xml"/><Relationship Id="rId9"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9.xml"/><Relationship Id="rId1" Type="http://schemas.openxmlformats.org/officeDocument/2006/relationships/tags" Target="../tags/tag263.xml"/><Relationship Id="rId4" Type="http://schemas.openxmlformats.org/officeDocument/2006/relationships/image" Target="../media/image10.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3362181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#5</a:t>
            </a:r>
            <a:br>
              <a:rPr lang="en-US"/>
            </a:br>
            <a:br>
              <a:rPr lang="en-US"/>
            </a:br>
            <a:br>
              <a:rPr lang="en-US"/>
            </a:br>
            <a:br>
              <a:rPr lang="en-US"/>
            </a:br>
            <a:r>
              <a:rPr lang="en-US"/>
              <a:t>June 19,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A689-BEF4-885E-D7DE-C9E3F143DD1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09385A-053E-7642-144C-8F7E09846A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5" progId="TCLayout.ActiveDocument.1">
                  <p:embed/>
                </p:oleObj>
              </mc:Choice>
              <mc:Fallback>
                <p:oleObj name="think-cell Slide" r:id="rId6" imgW="404" imgH="405" progId="TCLayout.ActiveDocument.1">
                  <p:embed/>
                  <p:pic>
                    <p:nvPicPr>
                      <p:cNvPr id="4" name="think-cell data - do not delete" hidden="1">
                        <a:extLst>
                          <a:ext uri="{FF2B5EF4-FFF2-40B4-BE49-F238E27FC236}">
                            <a16:creationId xmlns:a16="http://schemas.microsoft.com/office/drawing/2014/main" id="{7909385A-053E-7642-144C-8F7E09846A4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EA49B47-847F-3EA5-89BC-9BC59A371930}"/>
              </a:ext>
            </a:extLst>
          </p:cNvPr>
          <p:cNvSpPr>
            <a:spLocks noGrp="1"/>
          </p:cNvSpPr>
          <p:nvPr>
            <p:ph type="title"/>
          </p:nvPr>
        </p:nvSpPr>
        <p:spPr>
          <a:xfrm>
            <a:off x="1766261" y="457200"/>
            <a:ext cx="9892338" cy="997196"/>
          </a:xfrm>
        </p:spPr>
        <p:txBody>
          <a:bodyPr vert="horz">
            <a:spAutoFit/>
          </a:bodyPr>
          <a:lstStyle/>
          <a:p>
            <a:r>
              <a:rPr lang="en-US"/>
              <a:t>By July 10, ILLEs must submit dynamic model packages to ERCOT and provide completed LIF workbooks and supporting materials to the TSP/DSP</a:t>
            </a:r>
          </a:p>
        </p:txBody>
      </p:sp>
      <p:sp>
        <p:nvSpPr>
          <p:cNvPr id="3" name="Slide Number Placeholder 4">
            <a:extLst>
              <a:ext uri="{FF2B5EF4-FFF2-40B4-BE49-F238E27FC236}">
                <a16:creationId xmlns:a16="http://schemas.microsoft.com/office/drawing/2014/main" id="{A75458CF-F118-26ED-BEF7-F81B8337FD68}"/>
              </a:ext>
            </a:extLst>
          </p:cNvPr>
          <p:cNvSpPr>
            <a:spLocks noGrp="1"/>
          </p:cNvSpPr>
          <p:nvPr>
            <p:ph type="sldNum" sz="quarter" idx="12"/>
          </p:nvPr>
        </p:nvSpPr>
        <p:spPr/>
        <p:txBody>
          <a:bodyPr/>
          <a:lstStyle/>
          <a:p>
            <a:fld id="{BCDE79FB-97BA-492B-8D57-F1373F9ADA95}" type="slidenum">
              <a:rPr lang="en-US" smtClean="0"/>
              <a:t>10</a:t>
            </a:fld>
            <a:endParaRPr lang="en-US"/>
          </a:p>
        </p:txBody>
      </p:sp>
      <p:cxnSp>
        <p:nvCxnSpPr>
          <p:cNvPr id="24" name="Straight Connector 23">
            <a:extLst>
              <a:ext uri="{FF2B5EF4-FFF2-40B4-BE49-F238E27FC236}">
                <a16:creationId xmlns:a16="http://schemas.microsoft.com/office/drawing/2014/main" id="{9E1D7C75-8262-2505-20ED-FC1F0BA68AE3}"/>
              </a:ext>
            </a:extLst>
          </p:cNvPr>
          <p:cNvCxnSpPr>
            <a:cxnSpLocks/>
          </p:cNvCxnSpPr>
          <p:nvPr>
            <p:custDataLst>
              <p:tags r:id="rId2"/>
            </p:custDataLst>
          </p:nvPr>
        </p:nvCxnSpPr>
        <p:spPr bwMode="auto">
          <a:xfrm>
            <a:off x="9052560" y="1989380"/>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1F3C3D5-1502-8C5A-741A-0B68534BEADF}"/>
              </a:ext>
            </a:extLst>
          </p:cNvPr>
          <p:cNvSpPr txBox="1">
            <a:spLocks/>
          </p:cNvSpPr>
          <p:nvPr/>
        </p:nvSpPr>
        <p:spPr>
          <a:xfrm>
            <a:off x="9052560" y="1755648"/>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cxnSp>
        <p:nvCxnSpPr>
          <p:cNvPr id="42" name="Straight Arrow Connector 41">
            <a:extLst>
              <a:ext uri="{FF2B5EF4-FFF2-40B4-BE49-F238E27FC236}">
                <a16:creationId xmlns:a16="http://schemas.microsoft.com/office/drawing/2014/main" id="{3F591C6E-06EF-123F-C36D-AFE67CFE7174}"/>
              </a:ext>
            </a:extLst>
          </p:cNvPr>
          <p:cNvCxnSpPr>
            <a:cxnSpLocks/>
          </p:cNvCxnSpPr>
          <p:nvPr/>
        </p:nvCxnSpPr>
        <p:spPr>
          <a:xfrm flipV="1">
            <a:off x="9774936" y="1286746"/>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52082BB-7F9E-0014-58E7-B3D7CB394BF6}"/>
              </a:ext>
            </a:extLst>
          </p:cNvPr>
          <p:cNvCxnSpPr>
            <a:cxnSpLocks/>
          </p:cNvCxnSpPr>
          <p:nvPr/>
        </p:nvCxnSpPr>
        <p:spPr>
          <a:xfrm flipV="1">
            <a:off x="9774936" y="1599961"/>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063424B-F5FB-ED0C-CBBA-DAC4E4FA3C44}"/>
              </a:ext>
            </a:extLst>
          </p:cNvPr>
          <p:cNvSpPr txBox="1">
            <a:spLocks/>
          </p:cNvSpPr>
          <p:nvPr/>
        </p:nvSpPr>
        <p:spPr>
          <a:xfrm>
            <a:off x="10259568" y="1194413"/>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46" name="TextBox 45">
            <a:extLst>
              <a:ext uri="{FF2B5EF4-FFF2-40B4-BE49-F238E27FC236}">
                <a16:creationId xmlns:a16="http://schemas.microsoft.com/office/drawing/2014/main" id="{3F12A57E-7324-FDFF-2466-262CF156D4D9}"/>
              </a:ext>
            </a:extLst>
          </p:cNvPr>
          <p:cNvSpPr txBox="1">
            <a:spLocks/>
          </p:cNvSpPr>
          <p:nvPr/>
        </p:nvSpPr>
        <p:spPr>
          <a:xfrm>
            <a:off x="10259568" y="1507628"/>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Copy (CC) on email</a:t>
            </a:r>
          </a:p>
        </p:txBody>
      </p:sp>
      <p:grpSp>
        <p:nvGrpSpPr>
          <p:cNvPr id="54" name="Group 53">
            <a:extLst>
              <a:ext uri="{FF2B5EF4-FFF2-40B4-BE49-F238E27FC236}">
                <a16:creationId xmlns:a16="http://schemas.microsoft.com/office/drawing/2014/main" id="{D9A09EA4-F510-335D-C71B-E58E78BAE75C}"/>
              </a:ext>
            </a:extLst>
          </p:cNvPr>
          <p:cNvGrpSpPr/>
          <p:nvPr/>
        </p:nvGrpSpPr>
        <p:grpSpPr>
          <a:xfrm>
            <a:off x="9052560" y="1755648"/>
            <a:ext cx="2606040" cy="4822807"/>
            <a:chOff x="9052560" y="1539829"/>
            <a:chExt cx="2606040" cy="4822807"/>
          </a:xfrm>
        </p:grpSpPr>
        <p:cxnSp>
          <p:nvCxnSpPr>
            <p:cNvPr id="55" name="Straight Connector 54">
              <a:extLst>
                <a:ext uri="{FF2B5EF4-FFF2-40B4-BE49-F238E27FC236}">
                  <a16:creationId xmlns:a16="http://schemas.microsoft.com/office/drawing/2014/main" id="{C84BAFAB-8AA2-1C96-88C5-90238A2E5F3F}"/>
                </a:ext>
              </a:extLst>
            </p:cNvPr>
            <p:cNvCxnSpPr>
              <a:cxnSpLocks/>
            </p:cNvCxnSpPr>
            <p:nvPr>
              <p:custDataLst>
                <p:tags r:id="rId4"/>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700DD7EB-2B06-9C15-9571-3BE84BD9F412}"/>
                </a:ext>
              </a:extLst>
            </p:cNvPr>
            <p:cNvSpPr txBox="1">
              <a:spLocks/>
            </p:cNvSpPr>
            <p:nvPr/>
          </p:nvSpPr>
          <p:spPr>
            <a:xfrm>
              <a:off x="9052560" y="1907570"/>
              <a:ext cx="2606040" cy="44550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8"/>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b="1"/>
                <a:t>Base load:</a:t>
              </a:r>
              <a:r>
                <a:rPr lang="en-US" sz="1400"/>
                <a:t> submit eligibility package to TSP/DSP by July 10</a:t>
              </a:r>
            </a:p>
            <a:p>
              <a:pPr lvl="2">
                <a:buFont typeface="Arial" panose="020B0604020202020204" pitchFamily="34" charset="0"/>
                <a:buChar char="•"/>
              </a:pPr>
              <a:r>
                <a:rPr lang="en-US" sz="1400" b="1"/>
                <a:t>Studied load:</a:t>
              </a:r>
              <a:r>
                <a:rPr lang="en-US" sz="1400"/>
                <a:t> submit eligibility package to TSP/DSP by July 24 (July 10 encouraged)</a:t>
              </a:r>
            </a:p>
            <a:p>
              <a:pPr lvl="2">
                <a:buFont typeface="Arial" panose="020B0604020202020204" pitchFamily="34" charset="0"/>
                <a:buChar char="•"/>
              </a:pPr>
              <a:r>
                <a:rPr lang="en-US" sz="1400" b="1"/>
                <a:t>Best practice:</a:t>
              </a:r>
              <a:r>
                <a:rPr lang="en-US" sz="1400"/>
                <a:t> copy the ILLE, TSP/DSP, and ERCOT on submissions where applicable</a:t>
              </a:r>
              <a:endParaRPr lang="en-US" sz="1400" b="1"/>
            </a:p>
          </p:txBody>
        </p:sp>
        <p:sp>
          <p:nvSpPr>
            <p:cNvPr id="57" name="TextBox 56">
              <a:extLst>
                <a:ext uri="{FF2B5EF4-FFF2-40B4-BE49-F238E27FC236}">
                  <a16:creationId xmlns:a16="http://schemas.microsoft.com/office/drawing/2014/main" id="{B9341BF7-2D9D-B71F-5D04-0B6D89B4B368}"/>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9" name="TrackerNumBlue 4">
            <a:extLst>
              <a:ext uri="{FF2B5EF4-FFF2-40B4-BE49-F238E27FC236}">
                <a16:creationId xmlns:a16="http://schemas.microsoft.com/office/drawing/2014/main" id="{A3DAECAB-C5F4-E6A5-AA39-03FF7228DEC7}"/>
              </a:ext>
            </a:extLst>
          </p:cNvPr>
          <p:cNvSpPr/>
          <p:nvPr>
            <p:custDataLst>
              <p:tags r:id="rId3"/>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
        <p:nvSpPr>
          <p:cNvPr id="6" name="Rectangle 5">
            <a:extLst>
              <a:ext uri="{FF2B5EF4-FFF2-40B4-BE49-F238E27FC236}">
                <a16:creationId xmlns:a16="http://schemas.microsoft.com/office/drawing/2014/main" id="{5BEAE71B-0E9A-1E9D-50E5-9BE6B3C396A5}"/>
              </a:ext>
            </a:extLst>
          </p:cNvPr>
          <p:cNvSpPr/>
          <p:nvPr/>
        </p:nvSpPr>
        <p:spPr>
          <a:xfrm>
            <a:off x="1257300" y="2036665"/>
            <a:ext cx="1151558" cy="427039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ILLE</a:t>
            </a:r>
          </a:p>
        </p:txBody>
      </p:sp>
      <p:sp>
        <p:nvSpPr>
          <p:cNvPr id="10" name="Rectangle 9">
            <a:extLst>
              <a:ext uri="{FF2B5EF4-FFF2-40B4-BE49-F238E27FC236}">
                <a16:creationId xmlns:a16="http://schemas.microsoft.com/office/drawing/2014/main" id="{9DD3B25C-BB0D-3360-03B2-D6B42CF46140}"/>
              </a:ext>
            </a:extLst>
          </p:cNvPr>
          <p:cNvSpPr>
            <a:spLocks/>
          </p:cNvSpPr>
          <p:nvPr/>
        </p:nvSpPr>
        <p:spPr>
          <a:xfrm>
            <a:off x="6924182" y="2036665"/>
            <a:ext cx="1532723" cy="156966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1B0035C0-9548-5126-F9EC-C22FC54EDC41}"/>
              </a:ext>
            </a:extLst>
          </p:cNvPr>
          <p:cNvSpPr>
            <a:spLocks/>
          </p:cNvSpPr>
          <p:nvPr/>
        </p:nvSpPr>
        <p:spPr>
          <a:xfrm>
            <a:off x="6924182" y="3753836"/>
            <a:ext cx="1532723" cy="2553227"/>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15" name="Straight Arrow Connector 14">
            <a:extLst>
              <a:ext uri="{FF2B5EF4-FFF2-40B4-BE49-F238E27FC236}">
                <a16:creationId xmlns:a16="http://schemas.microsoft.com/office/drawing/2014/main" id="{A08B74B3-8EF9-42C8-BBD4-F2852AA0CF4B}"/>
              </a:ext>
            </a:extLst>
          </p:cNvPr>
          <p:cNvCxnSpPr>
            <a:cxnSpLocks/>
            <a:endCxn id="10" idx="1"/>
          </p:cNvCxnSpPr>
          <p:nvPr/>
        </p:nvCxnSpPr>
        <p:spPr>
          <a:xfrm>
            <a:off x="2398584" y="2821494"/>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EBAD8F4-0DF5-CE3C-793A-FFEB7EF0643F}"/>
              </a:ext>
            </a:extLst>
          </p:cNvPr>
          <p:cNvCxnSpPr>
            <a:cxnSpLocks/>
          </p:cNvCxnSpPr>
          <p:nvPr/>
        </p:nvCxnSpPr>
        <p:spPr>
          <a:xfrm>
            <a:off x="2398584" y="5846672"/>
            <a:ext cx="45255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2485B3-7FC0-6550-3399-9698D2F3A9F7}"/>
              </a:ext>
            </a:extLst>
          </p:cNvPr>
          <p:cNvSpPr>
            <a:spLocks/>
          </p:cNvSpPr>
          <p:nvPr/>
        </p:nvSpPr>
        <p:spPr>
          <a:xfrm>
            <a:off x="3051011" y="2036665"/>
            <a:ext cx="3220745" cy="1569660"/>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US" sz="1200" b="1">
                <a:solidFill>
                  <a:schemeClr val="tx1"/>
                </a:solidFill>
              </a:rPr>
              <a:t>ILLE must submit:</a:t>
            </a:r>
          </a:p>
          <a:p>
            <a:pPr marL="285750" indent="-285750">
              <a:buFont typeface="Arial" panose="020B0604020202020204" pitchFamily="34" charset="0"/>
              <a:buChar char="•"/>
            </a:pPr>
            <a:r>
              <a:rPr lang="en-US" sz="1200">
                <a:solidFill>
                  <a:schemeClr val="tx1"/>
                </a:solidFill>
              </a:rPr>
              <a:t>Dynamic Model Package</a:t>
            </a:r>
          </a:p>
          <a:p>
            <a:pPr marL="742950" lvl="1" indent="-285750">
              <a:buFont typeface="Courier New" panose="02070309020205020404" pitchFamily="49" charset="0"/>
              <a:buChar char="o"/>
            </a:pPr>
            <a:r>
              <a:rPr lang="en-US" sz="1200">
                <a:solidFill>
                  <a:schemeClr val="tx1"/>
                </a:solidFill>
              </a:rPr>
              <a:t>Dynamic model</a:t>
            </a:r>
          </a:p>
          <a:p>
            <a:pPr marL="742950" lvl="1" indent="-285750">
              <a:buFont typeface="Courier New" panose="02070309020205020404" pitchFamily="49" charset="0"/>
              <a:buChar char="o"/>
            </a:pPr>
            <a:r>
              <a:rPr lang="en-US" sz="1200">
                <a:solidFill>
                  <a:schemeClr val="tx1"/>
                </a:solidFill>
              </a:rPr>
              <a:t>Model parameters</a:t>
            </a:r>
          </a:p>
          <a:p>
            <a:pPr marL="742950" lvl="1" indent="-285750">
              <a:buFont typeface="Courier New" panose="02070309020205020404" pitchFamily="49" charset="0"/>
              <a:buChar char="o"/>
            </a:pPr>
            <a:r>
              <a:rPr lang="en-US" sz="1200">
                <a:solidFill>
                  <a:schemeClr val="tx1"/>
                </a:solidFill>
              </a:rPr>
              <a:t>Supporting technical documentation</a:t>
            </a:r>
          </a:p>
          <a:p>
            <a:pPr marL="742950" lvl="1" indent="-285750">
              <a:buFont typeface="Courier New" panose="02070309020205020404" pitchFamily="49" charset="0"/>
              <a:buChar char="o"/>
            </a:pPr>
            <a:r>
              <a:rPr lang="en-US" sz="1200">
                <a:solidFill>
                  <a:schemeClr val="tx1"/>
                </a:solidFill>
              </a:rPr>
              <a:t>ERCOT Dynamic Working Group Large Load Data Survey</a:t>
            </a:r>
          </a:p>
        </p:txBody>
      </p:sp>
      <p:sp>
        <p:nvSpPr>
          <p:cNvPr id="14" name="Rectangle 13">
            <a:extLst>
              <a:ext uri="{FF2B5EF4-FFF2-40B4-BE49-F238E27FC236}">
                <a16:creationId xmlns:a16="http://schemas.microsoft.com/office/drawing/2014/main" id="{63C17604-AB3B-EB97-5AD4-16BE064FDA7D}"/>
              </a:ext>
            </a:extLst>
          </p:cNvPr>
          <p:cNvSpPr>
            <a:spLocks/>
          </p:cNvSpPr>
          <p:nvPr/>
        </p:nvSpPr>
        <p:spPr>
          <a:xfrm>
            <a:off x="3051011" y="5386283"/>
            <a:ext cx="3220745" cy="920779"/>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ILLE must submit:</a:t>
            </a:r>
          </a:p>
          <a:p>
            <a:pPr marL="285750" indent="-285750">
              <a:buFont typeface="Arial" panose="020B0604020202020204" pitchFamily="34" charset="0"/>
              <a:buChar char="•"/>
            </a:pPr>
            <a:r>
              <a:rPr lang="en-US" sz="1200">
                <a:solidFill>
                  <a:schemeClr val="tx1"/>
                </a:solidFill>
              </a:rPr>
              <a:t>Eligibility package</a:t>
            </a:r>
            <a:endParaRPr lang="en-US" sz="1200" baseline="30000">
              <a:solidFill>
                <a:schemeClr val="tx1"/>
              </a:solidFill>
              <a:cs typeface="Arial"/>
            </a:endParaRPr>
          </a:p>
          <a:p>
            <a:pPr marL="742950" lvl="1" indent="-285750">
              <a:buFont typeface="Courier New" panose="02070309020205020404" pitchFamily="49" charset="0"/>
              <a:buChar char="o"/>
            </a:pPr>
            <a:r>
              <a:rPr lang="en-US" sz="1200">
                <a:solidFill>
                  <a:schemeClr val="tx1"/>
                </a:solidFill>
              </a:rPr>
              <a:t>Completed LIF</a:t>
            </a:r>
          </a:p>
          <a:p>
            <a:pPr marL="742950" lvl="1" indent="-285750">
              <a:buFont typeface="Courier New" panose="02070309020205020404" pitchFamily="49" charset="0"/>
              <a:buChar char="o"/>
            </a:pPr>
            <a:r>
              <a:rPr lang="en-US" sz="1200">
                <a:solidFill>
                  <a:schemeClr val="tx1"/>
                </a:solidFill>
              </a:rPr>
              <a:t>Applicable attestations</a:t>
            </a:r>
          </a:p>
          <a:p>
            <a:pPr marL="742950" lvl="1" indent="-285750">
              <a:buFont typeface="Courier New" panose="02070309020205020404" pitchFamily="49" charset="0"/>
              <a:buChar char="o"/>
            </a:pPr>
            <a:r>
              <a:rPr lang="en-US" sz="1200">
                <a:solidFill>
                  <a:schemeClr val="tx1"/>
                </a:solidFill>
              </a:rPr>
              <a:t>Supporting documentation</a:t>
            </a:r>
          </a:p>
        </p:txBody>
      </p:sp>
      <p:cxnSp>
        <p:nvCxnSpPr>
          <p:cNvPr id="16" name="Straight Arrow Connector 15">
            <a:extLst>
              <a:ext uri="{FF2B5EF4-FFF2-40B4-BE49-F238E27FC236}">
                <a16:creationId xmlns:a16="http://schemas.microsoft.com/office/drawing/2014/main" id="{E43CBAA1-3EC2-D213-AC59-F5786EB7ED77}"/>
              </a:ext>
            </a:extLst>
          </p:cNvPr>
          <p:cNvCxnSpPr>
            <a:cxnSpLocks/>
          </p:cNvCxnSpPr>
          <p:nvPr/>
        </p:nvCxnSpPr>
        <p:spPr>
          <a:xfrm>
            <a:off x="2398584" y="4542144"/>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0839624-BDD9-5D20-D341-D5911838DB18}"/>
              </a:ext>
            </a:extLst>
          </p:cNvPr>
          <p:cNvSpPr>
            <a:spLocks/>
          </p:cNvSpPr>
          <p:nvPr/>
        </p:nvSpPr>
        <p:spPr>
          <a:xfrm>
            <a:off x="3051011" y="3753837"/>
            <a:ext cx="3220745" cy="1576615"/>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1200" b="1">
                <a:solidFill>
                  <a:schemeClr val="tx1"/>
                </a:solidFill>
              </a:rPr>
              <a:t>ILLE must submit:</a:t>
            </a:r>
          </a:p>
          <a:p>
            <a:pPr marL="285750" indent="-285750">
              <a:buFont typeface="Arial" panose="020B0604020202020204" pitchFamily="34" charset="0"/>
              <a:buChar char="•"/>
            </a:pPr>
            <a:r>
              <a:rPr lang="en-US" sz="1200">
                <a:solidFill>
                  <a:schemeClr val="tx1"/>
                </a:solidFill>
              </a:rPr>
              <a:t>Dynamic Model Package</a:t>
            </a:r>
          </a:p>
          <a:p>
            <a:pPr marL="742950" lvl="1" indent="-285750">
              <a:buFont typeface="Courier New" panose="02070309020205020404" pitchFamily="49" charset="0"/>
              <a:buChar char="o"/>
            </a:pPr>
            <a:r>
              <a:rPr lang="en-US" sz="1200">
                <a:solidFill>
                  <a:schemeClr val="tx1"/>
                </a:solidFill>
              </a:rPr>
              <a:t>Dynamic model</a:t>
            </a:r>
          </a:p>
          <a:p>
            <a:pPr marL="742950" lvl="1" indent="-285750">
              <a:buFont typeface="Courier New" panose="02070309020205020404" pitchFamily="49" charset="0"/>
              <a:buChar char="o"/>
            </a:pPr>
            <a:r>
              <a:rPr lang="en-US" sz="1200">
                <a:solidFill>
                  <a:schemeClr val="tx1"/>
                </a:solidFill>
              </a:rPr>
              <a:t>Model parameters</a:t>
            </a:r>
          </a:p>
          <a:p>
            <a:pPr marL="742950" lvl="1" indent="-285750">
              <a:buFont typeface="Courier New" panose="02070309020205020404" pitchFamily="49" charset="0"/>
              <a:buChar char="o"/>
            </a:pPr>
            <a:r>
              <a:rPr lang="en-US" sz="1200">
                <a:solidFill>
                  <a:schemeClr val="tx1"/>
                </a:solidFill>
              </a:rPr>
              <a:t>Supporting technical documentation</a:t>
            </a:r>
          </a:p>
          <a:p>
            <a:pPr marL="742950" lvl="1" indent="-285750">
              <a:buFont typeface="Courier New" panose="02070309020205020404" pitchFamily="49" charset="0"/>
              <a:buChar char="o"/>
            </a:pPr>
            <a:r>
              <a:rPr lang="en-US" sz="1200">
                <a:solidFill>
                  <a:schemeClr val="tx1"/>
                </a:solidFill>
              </a:rPr>
              <a:t>ERCOT Dynamic Working Group Large Load Data Survey</a:t>
            </a:r>
          </a:p>
        </p:txBody>
      </p:sp>
    </p:spTree>
    <p:extLst>
      <p:ext uri="{BB962C8B-B14F-4D97-AF65-F5344CB8AC3E}">
        <p14:creationId xmlns:p14="http://schemas.microsoft.com/office/powerpoint/2010/main" val="128624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A705-100B-DB4A-73B5-9CECE07023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058464-ACE9-C826-17F0-6984D4187E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C5058464-ACE9-C826-17F0-6984D4187E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69D2378-D6F2-DDA7-35FC-58C6F876D1BF}"/>
              </a:ext>
            </a:extLst>
          </p:cNvPr>
          <p:cNvSpPr>
            <a:spLocks noGrp="1"/>
          </p:cNvSpPr>
          <p:nvPr>
            <p:ph type="title"/>
          </p:nvPr>
        </p:nvSpPr>
        <p:spPr>
          <a:xfrm>
            <a:off x="1766261" y="457200"/>
            <a:ext cx="9892338" cy="914400"/>
          </a:xfrm>
        </p:spPr>
        <p:txBody>
          <a:bodyPr vert="horz"/>
          <a:lstStyle/>
          <a:p>
            <a:r>
              <a:rPr lang="en-US"/>
              <a:t>By July 24, TSPs must submit complete Batch Zero eligibility packages to ERCOT</a:t>
            </a:r>
          </a:p>
        </p:txBody>
      </p:sp>
      <p:sp>
        <p:nvSpPr>
          <p:cNvPr id="3" name="Slide Number Placeholder 4">
            <a:extLst>
              <a:ext uri="{FF2B5EF4-FFF2-40B4-BE49-F238E27FC236}">
                <a16:creationId xmlns:a16="http://schemas.microsoft.com/office/drawing/2014/main" id="{FEA2BC9D-2F2C-EF85-B922-5C35BAF00AA7}"/>
              </a:ext>
            </a:extLst>
          </p:cNvPr>
          <p:cNvSpPr>
            <a:spLocks noGrp="1"/>
          </p:cNvSpPr>
          <p:nvPr>
            <p:ph type="sldNum" sz="quarter" idx="12"/>
          </p:nvPr>
        </p:nvSpPr>
        <p:spPr/>
        <p:txBody>
          <a:bodyPr/>
          <a:lstStyle/>
          <a:p>
            <a:fld id="{BCDE79FB-97BA-492B-8D57-F1373F9ADA95}" type="slidenum">
              <a:rPr lang="en-US" smtClean="0"/>
              <a:t>12</a:t>
            </a:fld>
            <a:endParaRPr lang="en-US"/>
          </a:p>
        </p:txBody>
      </p:sp>
      <p:grpSp>
        <p:nvGrpSpPr>
          <p:cNvPr id="48" name="Group 47">
            <a:extLst>
              <a:ext uri="{FF2B5EF4-FFF2-40B4-BE49-F238E27FC236}">
                <a16:creationId xmlns:a16="http://schemas.microsoft.com/office/drawing/2014/main" id="{8F4DC644-988D-5830-66F4-1C648732EB45}"/>
              </a:ext>
            </a:extLst>
          </p:cNvPr>
          <p:cNvGrpSpPr/>
          <p:nvPr/>
        </p:nvGrpSpPr>
        <p:grpSpPr>
          <a:xfrm>
            <a:off x="9052560" y="1755648"/>
            <a:ext cx="2606040" cy="3968727"/>
            <a:chOff x="9052560" y="1539829"/>
            <a:chExt cx="2606040" cy="3968727"/>
          </a:xfrm>
        </p:grpSpPr>
        <p:cxnSp>
          <p:nvCxnSpPr>
            <p:cNvPr id="24" name="Straight Connector 23">
              <a:extLst>
                <a:ext uri="{FF2B5EF4-FFF2-40B4-BE49-F238E27FC236}">
                  <a16:creationId xmlns:a16="http://schemas.microsoft.com/office/drawing/2014/main" id="{B5186CBC-EAD4-167E-2AA2-1A5188EAAB2A}"/>
                </a:ext>
              </a:extLst>
            </p:cNvPr>
            <p:cNvCxnSpPr>
              <a:cxnSpLocks/>
            </p:cNvCxnSpPr>
            <p:nvPr>
              <p:custDataLst>
                <p:tags r:id="rId3"/>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80E39A3-7BE4-A460-9192-6A8EA1D2D903}"/>
                </a:ext>
              </a:extLst>
            </p:cNvPr>
            <p:cNvSpPr txBox="1">
              <a:spLocks/>
            </p:cNvSpPr>
            <p:nvPr/>
          </p:nvSpPr>
          <p:spPr>
            <a:xfrm>
              <a:off x="9052560" y="1907570"/>
              <a:ext cx="2606040" cy="36009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7"/>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a:t>Submit to ERCOT by July 24 </a:t>
              </a:r>
            </a:p>
            <a:p>
              <a:pPr lvl="2">
                <a:buFont typeface="Arial" panose="020B0604020202020204" pitchFamily="34" charset="0"/>
                <a:buChar char="•"/>
              </a:pPr>
              <a:r>
                <a:rPr lang="en-US" sz="1400"/>
                <a:t>Copy ILLE on final submission to ERCOT</a:t>
              </a:r>
            </a:p>
            <a:p>
              <a:pPr lvl="1">
                <a:buFont typeface="Arial" panose="020B0604020202020204" pitchFamily="34" charset="0"/>
                <a:buChar char="•"/>
              </a:pPr>
              <a:r>
                <a:rPr lang="en-US" sz="1400" b="1"/>
                <a:t>Submission owner:</a:t>
              </a:r>
            </a:p>
            <a:p>
              <a:pPr lvl="2">
                <a:buFont typeface="Arial" panose="020B0604020202020204" pitchFamily="34" charset="0"/>
                <a:buChar char="•"/>
              </a:pPr>
              <a:r>
                <a:rPr lang="en-US" sz="1400"/>
                <a:t>One TSP/DSP submits final package</a:t>
              </a:r>
            </a:p>
          </p:txBody>
        </p:sp>
        <p:sp>
          <p:nvSpPr>
            <p:cNvPr id="27" name="TextBox 26">
              <a:extLst>
                <a:ext uri="{FF2B5EF4-FFF2-40B4-BE49-F238E27FC236}">
                  <a16:creationId xmlns:a16="http://schemas.microsoft.com/office/drawing/2014/main" id="{C0E9552A-6275-F5A1-92E8-2F44C80F2DC2}"/>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grpSp>
        <p:nvGrpSpPr>
          <p:cNvPr id="40" name="Group 39">
            <a:extLst>
              <a:ext uri="{FF2B5EF4-FFF2-40B4-BE49-F238E27FC236}">
                <a16:creationId xmlns:a16="http://schemas.microsoft.com/office/drawing/2014/main" id="{E87073BF-3EBE-3824-B6DE-5112569B78C8}"/>
              </a:ext>
            </a:extLst>
          </p:cNvPr>
          <p:cNvGrpSpPr/>
          <p:nvPr/>
        </p:nvGrpSpPr>
        <p:grpSpPr>
          <a:xfrm>
            <a:off x="9774936" y="1143043"/>
            <a:ext cx="1883664" cy="497881"/>
            <a:chOff x="9052560" y="978451"/>
            <a:chExt cx="1883664" cy="497881"/>
          </a:xfrm>
        </p:grpSpPr>
        <p:cxnSp>
          <p:nvCxnSpPr>
            <p:cNvPr id="41" name="Straight Arrow Connector 40">
              <a:extLst>
                <a:ext uri="{FF2B5EF4-FFF2-40B4-BE49-F238E27FC236}">
                  <a16:creationId xmlns:a16="http://schemas.microsoft.com/office/drawing/2014/main" id="{8F0D3B4E-8899-5052-D7C0-3165F3FC670B}"/>
                </a:ext>
              </a:extLst>
            </p:cNvPr>
            <p:cNvCxnSpPr>
              <a:cxnSpLocks/>
            </p:cNvCxnSpPr>
            <p:nvPr/>
          </p:nvCxnSpPr>
          <p:spPr>
            <a:xfrm flipV="1">
              <a:off x="9052560" y="1070784"/>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8E94EDD-472B-FCE4-723D-B3FEB9DF203B}"/>
                </a:ext>
              </a:extLst>
            </p:cNvPr>
            <p:cNvCxnSpPr>
              <a:cxnSpLocks/>
            </p:cNvCxnSpPr>
            <p:nvPr/>
          </p:nvCxnSpPr>
          <p:spPr>
            <a:xfrm flipV="1">
              <a:off x="9052560" y="1383999"/>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AFA25D3-A6E0-99A6-6703-E1515ADE8B72}"/>
                </a:ext>
              </a:extLst>
            </p:cNvPr>
            <p:cNvSpPr txBox="1">
              <a:spLocks/>
            </p:cNvSpPr>
            <p:nvPr/>
          </p:nvSpPr>
          <p:spPr>
            <a:xfrm>
              <a:off x="9537192" y="978451"/>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50" name="TextBox 49">
              <a:extLst>
                <a:ext uri="{FF2B5EF4-FFF2-40B4-BE49-F238E27FC236}">
                  <a16:creationId xmlns:a16="http://schemas.microsoft.com/office/drawing/2014/main" id="{BEDF9E30-0745-EE50-AA0E-C0BB851DC22E}"/>
                </a:ext>
              </a:extLst>
            </p:cNvPr>
            <p:cNvSpPr txBox="1">
              <a:spLocks/>
            </p:cNvSpPr>
            <p:nvPr/>
          </p:nvSpPr>
          <p:spPr>
            <a:xfrm>
              <a:off x="9537192" y="1291666"/>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Copy (CC) on email</a:t>
              </a:r>
            </a:p>
          </p:txBody>
        </p:sp>
      </p:grpSp>
      <p:sp>
        <p:nvSpPr>
          <p:cNvPr id="51" name="TrackerNumBlue 4">
            <a:extLst>
              <a:ext uri="{FF2B5EF4-FFF2-40B4-BE49-F238E27FC236}">
                <a16:creationId xmlns:a16="http://schemas.microsoft.com/office/drawing/2014/main" id="{7E5ED52B-0DE4-1183-B906-3993F80E3C38}"/>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sp>
        <p:nvSpPr>
          <p:cNvPr id="10" name="Rectangle 9">
            <a:extLst>
              <a:ext uri="{FF2B5EF4-FFF2-40B4-BE49-F238E27FC236}">
                <a16:creationId xmlns:a16="http://schemas.microsoft.com/office/drawing/2014/main" id="{B2C81EDB-962C-51EA-B3D8-DBBB75DD83F7}"/>
              </a:ext>
            </a:extLst>
          </p:cNvPr>
          <p:cNvSpPr>
            <a:spLocks/>
          </p:cNvSpPr>
          <p:nvPr/>
        </p:nvSpPr>
        <p:spPr>
          <a:xfrm>
            <a:off x="6934456" y="1944332"/>
            <a:ext cx="1532723" cy="184128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BE483119-3610-34A7-CC43-8C41EC8D5200}"/>
              </a:ext>
            </a:extLst>
          </p:cNvPr>
          <p:cNvSpPr>
            <a:spLocks/>
          </p:cNvSpPr>
          <p:nvPr/>
        </p:nvSpPr>
        <p:spPr>
          <a:xfrm>
            <a:off x="6934456" y="4220878"/>
            <a:ext cx="1532723" cy="1841282"/>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ILLE</a:t>
            </a:r>
          </a:p>
        </p:txBody>
      </p:sp>
      <p:cxnSp>
        <p:nvCxnSpPr>
          <p:cNvPr id="12" name="Straight Arrow Connector 11">
            <a:extLst>
              <a:ext uri="{FF2B5EF4-FFF2-40B4-BE49-F238E27FC236}">
                <a16:creationId xmlns:a16="http://schemas.microsoft.com/office/drawing/2014/main" id="{EDA59E9D-2829-F4B6-FA77-AC7C5C5EAA23}"/>
              </a:ext>
            </a:extLst>
          </p:cNvPr>
          <p:cNvCxnSpPr>
            <a:cxnSpLocks/>
            <a:endCxn id="10" idx="1"/>
          </p:cNvCxnSpPr>
          <p:nvPr/>
        </p:nvCxnSpPr>
        <p:spPr>
          <a:xfrm>
            <a:off x="2408858" y="2864973"/>
            <a:ext cx="45255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308E73D-C0AC-18F1-06B8-400B7E7035E2}"/>
              </a:ext>
            </a:extLst>
          </p:cNvPr>
          <p:cNvCxnSpPr>
            <a:cxnSpLocks/>
            <a:endCxn id="11" idx="1"/>
          </p:cNvCxnSpPr>
          <p:nvPr/>
        </p:nvCxnSpPr>
        <p:spPr>
          <a:xfrm>
            <a:off x="2408858" y="5141519"/>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C49D159-3EC5-D08D-8F93-74270B6B7FA7}"/>
              </a:ext>
            </a:extLst>
          </p:cNvPr>
          <p:cNvSpPr>
            <a:spLocks/>
          </p:cNvSpPr>
          <p:nvPr/>
        </p:nvSpPr>
        <p:spPr>
          <a:xfrm>
            <a:off x="3183852" y="1944332"/>
            <a:ext cx="2975610" cy="1841282"/>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rPr>
              <a:t>Batch Zero Steady State Models (IDEVs)</a:t>
            </a:r>
            <a:endParaRPr lang="en-US" sz="1200">
              <a:solidFill>
                <a:schemeClr val="tx1"/>
              </a:solidFill>
              <a:cs typeface="Arial"/>
            </a:endParaRPr>
          </a:p>
        </p:txBody>
      </p:sp>
      <p:sp>
        <p:nvSpPr>
          <p:cNvPr id="18" name="Rectangle 17">
            <a:extLst>
              <a:ext uri="{FF2B5EF4-FFF2-40B4-BE49-F238E27FC236}">
                <a16:creationId xmlns:a16="http://schemas.microsoft.com/office/drawing/2014/main" id="{A5004713-49FA-8868-8502-18B2BE84FBE6}"/>
              </a:ext>
            </a:extLst>
          </p:cNvPr>
          <p:cNvSpPr>
            <a:spLocks/>
          </p:cNvSpPr>
          <p:nvPr/>
        </p:nvSpPr>
        <p:spPr>
          <a:xfrm>
            <a:off x="3183852" y="4220878"/>
            <a:ext cx="2975610" cy="1841282"/>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rPr>
              <a:t>Batch Zero Steady State Models (IDEVs)</a:t>
            </a:r>
            <a:endParaRPr lang="en-US" sz="1200">
              <a:solidFill>
                <a:schemeClr val="tx1"/>
              </a:solidFill>
              <a:cs typeface="Arial"/>
            </a:endParaRPr>
          </a:p>
        </p:txBody>
      </p:sp>
      <p:sp>
        <p:nvSpPr>
          <p:cNvPr id="19" name="Rectangle 18">
            <a:extLst>
              <a:ext uri="{FF2B5EF4-FFF2-40B4-BE49-F238E27FC236}">
                <a16:creationId xmlns:a16="http://schemas.microsoft.com/office/drawing/2014/main" id="{705FF2C1-727C-6DE2-D5E1-CEF72AA9E238}"/>
              </a:ext>
            </a:extLst>
          </p:cNvPr>
          <p:cNvSpPr/>
          <p:nvPr/>
        </p:nvSpPr>
        <p:spPr>
          <a:xfrm>
            <a:off x="1257300" y="1944332"/>
            <a:ext cx="1151558" cy="4117829"/>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spTree>
    <p:extLst>
      <p:ext uri="{BB962C8B-B14F-4D97-AF65-F5344CB8AC3E}">
        <p14:creationId xmlns:p14="http://schemas.microsoft.com/office/powerpoint/2010/main" val="168753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41AF-A50B-D8B4-48BC-518E2E9EA2FB}"/>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5CA97BB-1BF2-B162-70A5-7607003E192A}"/>
              </a:ext>
            </a:extLst>
          </p:cNvPr>
          <p:cNvGraphicFramePr>
            <a:graphicFrameLocks noChangeAspect="1"/>
          </p:cNvGraphicFramePr>
          <p:nvPr>
            <p:custDataLst>
              <p:tags r:id="rId1"/>
            </p:custDataLst>
            <p:extLst>
              <p:ext uri="{D42A27DB-BD31-4B8C-83A1-F6EECF244321}">
                <p14:modId xmlns:p14="http://schemas.microsoft.com/office/powerpoint/2010/main" val="116349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A5CA97BB-1BF2-B162-70A5-7607003E1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8388F5B-245C-EA82-C81E-C743E7378A9E}"/>
              </a:ext>
            </a:extLst>
          </p:cNvPr>
          <p:cNvSpPr>
            <a:spLocks noGrp="1"/>
          </p:cNvSpPr>
          <p:nvPr>
            <p:ph type="title"/>
          </p:nvPr>
        </p:nvSpPr>
        <p:spPr>
          <a:xfrm>
            <a:off x="1257300" y="457200"/>
            <a:ext cx="10401300" cy="332399"/>
          </a:xfrm>
        </p:spPr>
        <p:txBody>
          <a:bodyPr vert="horz">
            <a:noAutofit/>
          </a:bodyPr>
          <a:lstStyle/>
          <a:p>
            <a:r>
              <a:rPr lang="en-US"/>
              <a:t>Questions about Dynamic Model Submissions</a:t>
            </a:r>
          </a:p>
        </p:txBody>
      </p:sp>
      <p:sp>
        <p:nvSpPr>
          <p:cNvPr id="4" name="Slide Number Placeholder 5">
            <a:extLst>
              <a:ext uri="{FF2B5EF4-FFF2-40B4-BE49-F238E27FC236}">
                <a16:creationId xmlns:a16="http://schemas.microsoft.com/office/drawing/2014/main" id="{82831AED-0376-0B9C-651C-594642079FB6}"/>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13" name="Rectangle 12">
            <a:extLst>
              <a:ext uri="{FF2B5EF4-FFF2-40B4-BE49-F238E27FC236}">
                <a16:creationId xmlns:a16="http://schemas.microsoft.com/office/drawing/2014/main" id="{81CC484A-3F71-1538-71A7-75F24F79E440}"/>
              </a:ext>
            </a:extLst>
          </p:cNvPr>
          <p:cNvSpPr/>
          <p:nvPr/>
        </p:nvSpPr>
        <p:spPr>
          <a:xfrm>
            <a:off x="892629" y="2122714"/>
            <a:ext cx="3287485"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Dynamic model submission</a:t>
            </a:r>
          </a:p>
        </p:txBody>
      </p:sp>
      <p:sp>
        <p:nvSpPr>
          <p:cNvPr id="18" name="Arrow: Right 17">
            <a:extLst>
              <a:ext uri="{FF2B5EF4-FFF2-40B4-BE49-F238E27FC236}">
                <a16:creationId xmlns:a16="http://schemas.microsoft.com/office/drawing/2014/main" id="{D57CB43B-873E-E891-7621-3CE368010C24}"/>
              </a:ext>
            </a:extLst>
          </p:cNvPr>
          <p:cNvSpPr/>
          <p:nvPr/>
        </p:nvSpPr>
        <p:spPr>
          <a:xfrm>
            <a:off x="4278086" y="1839686"/>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Current ongoing LLIS submittals</a:t>
            </a:r>
          </a:p>
        </p:txBody>
      </p:sp>
      <p:sp>
        <p:nvSpPr>
          <p:cNvPr id="20" name="Rectangle 19">
            <a:extLst>
              <a:ext uri="{FF2B5EF4-FFF2-40B4-BE49-F238E27FC236}">
                <a16:creationId xmlns:a16="http://schemas.microsoft.com/office/drawing/2014/main" id="{3E6CA470-7758-7676-18B0-B2FF991865FF}"/>
              </a:ext>
            </a:extLst>
          </p:cNvPr>
          <p:cNvSpPr/>
          <p:nvPr/>
        </p:nvSpPr>
        <p:spPr>
          <a:xfrm>
            <a:off x="7347858" y="1839686"/>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5"/>
              </a:rPr>
              <a:t>LargeLoadInterconnection@ercot.com</a:t>
            </a:r>
            <a:r>
              <a:rPr lang="en-US"/>
              <a:t> </a:t>
            </a:r>
          </a:p>
        </p:txBody>
      </p:sp>
      <p:sp>
        <p:nvSpPr>
          <p:cNvPr id="22" name="Arrow: Right 21">
            <a:extLst>
              <a:ext uri="{FF2B5EF4-FFF2-40B4-BE49-F238E27FC236}">
                <a16:creationId xmlns:a16="http://schemas.microsoft.com/office/drawing/2014/main" id="{4919255A-72EC-53A1-FF5E-FC3051754A3D}"/>
              </a:ext>
            </a:extLst>
          </p:cNvPr>
          <p:cNvSpPr/>
          <p:nvPr/>
        </p:nvSpPr>
        <p:spPr>
          <a:xfrm>
            <a:off x="4278086" y="3429000"/>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Batch Zero submittals with Batch Zero ID#</a:t>
            </a:r>
          </a:p>
        </p:txBody>
      </p:sp>
      <p:sp>
        <p:nvSpPr>
          <p:cNvPr id="23" name="Rectangle 22">
            <a:extLst>
              <a:ext uri="{FF2B5EF4-FFF2-40B4-BE49-F238E27FC236}">
                <a16:creationId xmlns:a16="http://schemas.microsoft.com/office/drawing/2014/main" id="{C73F83F3-31E9-5C14-D869-9A8384C575C6}"/>
              </a:ext>
            </a:extLst>
          </p:cNvPr>
          <p:cNvSpPr/>
          <p:nvPr/>
        </p:nvSpPr>
        <p:spPr>
          <a:xfrm>
            <a:off x="7347858" y="3429000"/>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6"/>
              </a:rPr>
              <a:t>BatchZero@ercot.com</a:t>
            </a:r>
            <a:r>
              <a:rPr lang="en-US"/>
              <a:t> </a:t>
            </a:r>
          </a:p>
        </p:txBody>
      </p:sp>
    </p:spTree>
    <p:extLst>
      <p:ext uri="{BB962C8B-B14F-4D97-AF65-F5344CB8AC3E}">
        <p14:creationId xmlns:p14="http://schemas.microsoft.com/office/powerpoint/2010/main" val="40804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will be published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BatchZero@ercot.com</a:t>
            </a:r>
            <a:r>
              <a:rPr lang="en-US" sz="2000" b="1"/>
              <a:t> for Formal Batch Zero Submissions</a:t>
            </a:r>
          </a:p>
          <a:p>
            <a:r>
              <a:rPr lang="en-US" sz="2000"/>
              <a:t>Channel for submission of completed Batch Zero eligibility packages by the designated Interconnecting TSP, </a:t>
            </a:r>
            <a:r>
              <a:rPr lang="en-US" sz="2000" b="1"/>
              <a:t>with notification to the applicable DSP and ILLE through copied submission correspondence, as appropriate</a:t>
            </a: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10E2-5920-8023-0D1F-182A98D3ECB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9059256-417C-B94B-E396-33E5379267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E9059256-417C-B94B-E396-33E53792670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ABF89FF-5437-7642-2923-241903B5DA2A}"/>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1C9DC6FC-0F72-2AF2-212D-AB77F70AEAC7}"/>
              </a:ext>
            </a:extLst>
          </p:cNvPr>
          <p:cNvSpPr>
            <a:spLocks noGrp="1"/>
          </p:cNvSpPr>
          <p:nvPr>
            <p:ph type="sldNum" sz="quarter" idx="12"/>
          </p:nvPr>
        </p:nvSpPr>
        <p:spPr/>
        <p:txBody>
          <a:bodyPr/>
          <a:lstStyle/>
          <a:p>
            <a:fld id="{BCDE79FB-97BA-492B-8D57-F1373F9ADA95}" type="slidenum">
              <a:rPr lang="en-US" smtClean="0"/>
              <a:pPr/>
              <a:t>15</a:t>
            </a:fld>
            <a:endParaRPr lang="en-US"/>
          </a:p>
        </p:txBody>
      </p:sp>
      <p:sp>
        <p:nvSpPr>
          <p:cNvPr id="6" name="Text Placeholder 2">
            <a:hlinkClick r:id="rId10" action="ppaction://hlinksldjump"/>
            <a:extLst>
              <a:ext uri="{FF2B5EF4-FFF2-40B4-BE49-F238E27FC236}">
                <a16:creationId xmlns:a16="http://schemas.microsoft.com/office/drawing/2014/main" id="{32B5FDDC-B82E-3892-E68A-E26C27F0CCA2}"/>
              </a:ext>
            </a:extLst>
          </p:cNvPr>
          <p:cNvSpPr>
            <a:spLocks noGrp="1"/>
          </p:cNvSpPr>
          <p:nvPr>
            <p:custDataLst>
              <p:tags r:id="rId2"/>
            </p:custDataLst>
          </p:nvPr>
        </p:nvSpPr>
        <p:spPr bwMode="auto">
          <a:xfrm>
            <a:off x="3459163" y="4013200"/>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Frequently Asked Questions</a:t>
            </a:r>
          </a:p>
        </p:txBody>
      </p:sp>
      <p:sp>
        <p:nvSpPr>
          <p:cNvPr id="3" name="Text Placeholder 2">
            <a:hlinkClick r:id="rId10" action="ppaction://hlinksldjump"/>
            <a:extLst>
              <a:ext uri="{FF2B5EF4-FFF2-40B4-BE49-F238E27FC236}">
                <a16:creationId xmlns:a16="http://schemas.microsoft.com/office/drawing/2014/main" id="{28B32A96-77C4-5155-2367-54CA0FEBB81C}"/>
              </a:ext>
            </a:extLst>
          </p:cNvPr>
          <p:cNvSpPr>
            <a:spLocks noGrp="1"/>
          </p:cNvSpPr>
          <p:nvPr>
            <p:custDataLst>
              <p:tags r:id="rId3"/>
            </p:custDataLst>
          </p:nvPr>
        </p:nvSpPr>
        <p:spPr bwMode="auto">
          <a:xfrm>
            <a:off x="3459162" y="4714874"/>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
        <p:nvSpPr>
          <p:cNvPr id="8" name="Text Placeholder 2">
            <a:extLst>
              <a:ext uri="{FF2B5EF4-FFF2-40B4-BE49-F238E27FC236}">
                <a16:creationId xmlns:a16="http://schemas.microsoft.com/office/drawing/2014/main" id="{B8FAEFED-868C-08C5-1400-F45C9FF73B63}"/>
              </a:ext>
            </a:extLst>
          </p:cNvPr>
          <p:cNvSpPr>
            <a:spLocks noGrp="1"/>
          </p:cNvSpPr>
          <p:nvPr>
            <p:custDataLst>
              <p:tags r:id="rId4"/>
            </p:custDataLst>
          </p:nvPr>
        </p:nvSpPr>
        <p:spPr bwMode="auto">
          <a:xfrm>
            <a:off x="3459158" y="3308546"/>
            <a:ext cx="4657725" cy="703263"/>
          </a:xfrm>
          <a:prstGeom prst="rect">
            <a:avLst/>
          </a:prstGeom>
          <a:solidFill>
            <a:schemeClr val="accent1"/>
          </a:solidFill>
          <a:ln>
            <a:noFill/>
          </a:ln>
          <a:effectLst/>
        </p:spPr>
        <p:txBody>
          <a:bodyPr vert="horz" wrap="none" lIns="80963" tIns="228600" rIns="0" bIns="2301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Process Flow and updated LIF</a:t>
            </a:r>
          </a:p>
        </p:txBody>
      </p:sp>
      <p:sp>
        <p:nvSpPr>
          <p:cNvPr id="5" name="Text Placeholder 2">
            <a:hlinkClick r:id="rId11" action="ppaction://hlinksldjump"/>
            <a:extLst>
              <a:ext uri="{FF2B5EF4-FFF2-40B4-BE49-F238E27FC236}">
                <a16:creationId xmlns:a16="http://schemas.microsoft.com/office/drawing/2014/main" id="{8A138FB4-AA14-8057-FE96-C8EADB3C6CBB}"/>
              </a:ext>
            </a:extLst>
          </p:cNvPr>
          <p:cNvSpPr>
            <a:spLocks noGrp="1"/>
          </p:cNvSpPr>
          <p:nvPr>
            <p:custDataLst>
              <p:tags r:id="rId5"/>
            </p:custDataLst>
          </p:nvPr>
        </p:nvSpPr>
        <p:spPr bwMode="auto">
          <a:xfrm>
            <a:off x="3459159" y="1905396"/>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Updates Since Last Readiness Meeting</a:t>
            </a:r>
          </a:p>
        </p:txBody>
      </p:sp>
      <p:sp>
        <p:nvSpPr>
          <p:cNvPr id="9" name="Text Placeholder 2">
            <a:hlinkClick r:id="rId11" action="ppaction://hlinksldjump"/>
            <a:extLst>
              <a:ext uri="{FF2B5EF4-FFF2-40B4-BE49-F238E27FC236}">
                <a16:creationId xmlns:a16="http://schemas.microsoft.com/office/drawing/2014/main" id="{82BC921E-997F-ED0B-9BD9-77F5E52BAB8C}"/>
              </a:ext>
            </a:extLst>
          </p:cNvPr>
          <p:cNvSpPr>
            <a:spLocks noGrp="1"/>
          </p:cNvSpPr>
          <p:nvPr>
            <p:custDataLst>
              <p:tags r:id="rId6"/>
            </p:custDataLst>
          </p:nvPr>
        </p:nvSpPr>
        <p:spPr bwMode="auto">
          <a:xfrm>
            <a:off x="3459158" y="2607071"/>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Readiness Discussion Schedule</a:t>
            </a:r>
          </a:p>
        </p:txBody>
      </p:sp>
    </p:spTree>
    <p:extLst>
      <p:ext uri="{BB962C8B-B14F-4D97-AF65-F5344CB8AC3E}">
        <p14:creationId xmlns:p14="http://schemas.microsoft.com/office/powerpoint/2010/main" val="193209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6C9630D-37F2-4C71-A7EC-8B604F4D42D2}"/>
              </a:ext>
            </a:extLst>
          </p:cNvPr>
          <p:cNvSpPr>
            <a:spLocks/>
          </p:cNvSpPr>
          <p:nvPr/>
        </p:nvSpPr>
        <p:spPr>
          <a:xfrm>
            <a:off x="750420" y="2446368"/>
            <a:ext cx="10925387" cy="470374"/>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16</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grpSp>
        <p:nvGrpSpPr>
          <p:cNvPr id="9" name="Group 8">
            <a:extLst>
              <a:ext uri="{FF2B5EF4-FFF2-40B4-BE49-F238E27FC236}">
                <a16:creationId xmlns:a16="http://schemas.microsoft.com/office/drawing/2014/main" id="{F8EDDD9A-F79A-36C2-D3D0-CB1FA02BAEFA}"/>
              </a:ext>
            </a:extLst>
          </p:cNvPr>
          <p:cNvGrpSpPr/>
          <p:nvPr/>
        </p:nvGrpSpPr>
        <p:grpSpPr>
          <a:xfrm>
            <a:off x="9848076" y="818475"/>
            <a:ext cx="1223020" cy="182880"/>
            <a:chOff x="5714342" y="1126938"/>
            <a:chExt cx="1223020" cy="182880"/>
          </a:xfrm>
        </p:grpSpPr>
        <p:sp>
          <p:nvSpPr>
            <p:cNvPr id="14" name="Rectangle 13">
              <a:extLst>
                <a:ext uri="{FF2B5EF4-FFF2-40B4-BE49-F238E27FC236}">
                  <a16:creationId xmlns:a16="http://schemas.microsoft.com/office/drawing/2014/main" id="{4446811F-2EED-163F-1ECC-DF226D7D5630}"/>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F7C3EEE3-9F1F-B909-7CB6-D3FE552EFB1B}"/>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290358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D7E39E-ADD6-663F-EF95-EB4EA29460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5" name="think-cell data - do not delete" hidden="1">
                        <a:extLst>
                          <a:ext uri="{FF2B5EF4-FFF2-40B4-BE49-F238E27FC236}">
                            <a16:creationId xmlns:a16="http://schemas.microsoft.com/office/drawing/2014/main" id="{FDD7E39E-ADD6-663F-EF95-EB4EA29460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5E2AD92-289A-E3E1-5FF5-A941A41126A0}"/>
              </a:ext>
            </a:extLst>
          </p:cNvPr>
          <p:cNvSpPr>
            <a:spLocks noGrp="1"/>
          </p:cNvSpPr>
          <p:nvPr>
            <p:ph type="title"/>
          </p:nvPr>
        </p:nvSpPr>
        <p:spPr>
          <a:xfrm>
            <a:off x="1257300" y="457200"/>
            <a:ext cx="10401300" cy="914400"/>
          </a:xfrm>
        </p:spPr>
        <p:txBody>
          <a:bodyPr vert="horz"/>
          <a:lstStyle/>
          <a:p>
            <a:r>
              <a:rPr lang="en-US"/>
              <a:t>Batch Zero Load Information Form (LIF): overview and completion instructions</a:t>
            </a:r>
          </a:p>
        </p:txBody>
      </p:sp>
      <p:sp>
        <p:nvSpPr>
          <p:cNvPr id="4" name="Slide Number Placeholder 5">
            <a:extLst>
              <a:ext uri="{FF2B5EF4-FFF2-40B4-BE49-F238E27FC236}">
                <a16:creationId xmlns:a16="http://schemas.microsoft.com/office/drawing/2014/main" id="{8C5FAF6D-3BAC-1562-5127-6FD6B8A8DB2E}"/>
              </a:ext>
            </a:extLst>
          </p:cNvPr>
          <p:cNvSpPr>
            <a:spLocks noGrp="1"/>
          </p:cNvSpPr>
          <p:nvPr>
            <p:ph type="sldNum" sz="quarter" idx="12"/>
          </p:nvPr>
        </p:nvSpPr>
        <p:spPr/>
        <p:txBody>
          <a:bodyPr/>
          <a:lstStyle/>
          <a:p>
            <a:fld id="{BCDE79FB-97BA-492B-8D57-F1373F9ADA95}" type="slidenum">
              <a:rPr lang="en-US" smtClean="0"/>
              <a:t>17</a:t>
            </a:fld>
            <a:endParaRPr lang="en-US"/>
          </a:p>
        </p:txBody>
      </p:sp>
      <p:grpSp>
        <p:nvGrpSpPr>
          <p:cNvPr id="17" name="Group 16">
            <a:extLst>
              <a:ext uri="{FF2B5EF4-FFF2-40B4-BE49-F238E27FC236}">
                <a16:creationId xmlns:a16="http://schemas.microsoft.com/office/drawing/2014/main" id="{6B06E227-C3A6-FB6C-6B74-E73BD4C4C77E}"/>
              </a:ext>
            </a:extLst>
          </p:cNvPr>
          <p:cNvGrpSpPr/>
          <p:nvPr/>
        </p:nvGrpSpPr>
        <p:grpSpPr>
          <a:xfrm>
            <a:off x="1257300" y="1219562"/>
            <a:ext cx="7435336" cy="244504"/>
            <a:chOff x="9276460" y="1064471"/>
            <a:chExt cx="2369127" cy="244504"/>
          </a:xfrm>
        </p:grpSpPr>
        <p:cxnSp>
          <p:nvCxnSpPr>
            <p:cNvPr id="18" name="Straight Connector 17">
              <a:extLst>
                <a:ext uri="{FF2B5EF4-FFF2-40B4-BE49-F238E27FC236}">
                  <a16:creationId xmlns:a16="http://schemas.microsoft.com/office/drawing/2014/main" id="{33B0DFA5-D626-3C7A-389F-B27C9182CE57}"/>
                </a:ext>
              </a:extLst>
            </p:cNvPr>
            <p:cNvCxnSpPr>
              <a:cxnSpLocks/>
            </p:cNvCxnSpPr>
            <p:nvPr>
              <p:custDataLst>
                <p:tags r:id="rId6"/>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179E53D-C489-4A38-A033-74E4FE28DA71}"/>
                </a:ext>
              </a:extLst>
            </p:cNvPr>
            <p:cNvSpPr txBox="1">
              <a:spLocks/>
            </p:cNvSpPr>
            <p:nvPr/>
          </p:nvSpPr>
          <p:spPr>
            <a:xfrm>
              <a:off x="9276460" y="1064471"/>
              <a:ext cx="23691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LIF structure and overview</a:t>
              </a:r>
            </a:p>
          </p:txBody>
        </p:sp>
      </p:grpSp>
      <p:pic>
        <p:nvPicPr>
          <p:cNvPr id="22" name="Picture 21">
            <a:extLst>
              <a:ext uri="{FF2B5EF4-FFF2-40B4-BE49-F238E27FC236}">
                <a16:creationId xmlns:a16="http://schemas.microsoft.com/office/drawing/2014/main" id="{48FA753B-74CE-F54E-76DD-BE95BF517743}"/>
              </a:ext>
            </a:extLst>
          </p:cNvPr>
          <p:cNvPicPr>
            <a:picLocks noChangeAspect="1"/>
          </p:cNvPicPr>
          <p:nvPr/>
        </p:nvPicPr>
        <p:blipFill>
          <a:blip r:embed="rId10"/>
          <a:stretch>
            <a:fillRect/>
          </a:stretch>
        </p:blipFill>
        <p:spPr>
          <a:xfrm>
            <a:off x="1257300" y="1602436"/>
            <a:ext cx="2563223" cy="242467"/>
          </a:xfrm>
          <a:prstGeom prst="rect">
            <a:avLst/>
          </a:prstGeom>
        </p:spPr>
      </p:pic>
      <p:sp>
        <p:nvSpPr>
          <p:cNvPr id="23" name="Rectangle 22">
            <a:extLst>
              <a:ext uri="{FF2B5EF4-FFF2-40B4-BE49-F238E27FC236}">
                <a16:creationId xmlns:a16="http://schemas.microsoft.com/office/drawing/2014/main" id="{4144C537-8847-5316-B3FC-D044D4A1041F}"/>
              </a:ext>
            </a:extLst>
          </p:cNvPr>
          <p:cNvSpPr/>
          <p:nvPr/>
        </p:nvSpPr>
        <p:spPr>
          <a:xfrm>
            <a:off x="1244199" y="1553977"/>
            <a:ext cx="853694"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4F2B11-B775-61BB-71C9-2E4C45A5C070}"/>
              </a:ext>
            </a:extLst>
          </p:cNvPr>
          <p:cNvSpPr txBox="1">
            <a:spLocks/>
          </p:cNvSpPr>
          <p:nvPr/>
        </p:nvSpPr>
        <p:spPr>
          <a:xfrm>
            <a:off x="3943809" y="1602435"/>
            <a:ext cx="4748827" cy="132343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“Instructions” tab: user guide and reference document</a:t>
            </a:r>
          </a:p>
          <a:p>
            <a:pPr marL="171450" indent="-171450">
              <a:buFont typeface="Arial" panose="020B0604020202020204" pitchFamily="34" charset="0"/>
              <a:buChar char="•"/>
            </a:pPr>
            <a:r>
              <a:rPr lang="en-US" sz="1100"/>
              <a:t>Provides overview of the workbook purpose</a:t>
            </a:r>
          </a:p>
          <a:p>
            <a:pPr marL="171450" indent="-171450">
              <a:buFont typeface="Arial" panose="020B0604020202020204" pitchFamily="34" charset="0"/>
              <a:buChar char="•"/>
            </a:pPr>
            <a:r>
              <a:rPr lang="en-US" sz="1100"/>
              <a:t>Explains eligibility pathways, submission requirements, and validation responsibilities</a:t>
            </a:r>
          </a:p>
          <a:p>
            <a:pPr marL="171450" indent="-171450">
              <a:buFont typeface="Arial" panose="020B0604020202020204" pitchFamily="34" charset="0"/>
              <a:buChar char="•"/>
            </a:pPr>
            <a:r>
              <a:rPr lang="en-US" sz="1100"/>
              <a:t>Defines key fields, statuses, and documentation requirements</a:t>
            </a:r>
          </a:p>
          <a:p>
            <a:pPr marL="171450" indent="-171450">
              <a:buFont typeface="Arial" panose="020B0604020202020204" pitchFamily="34" charset="0"/>
              <a:buChar char="•"/>
            </a:pPr>
            <a:r>
              <a:rPr lang="en-US" sz="1100"/>
              <a:t>Describes readiness criteria and submission coordination process</a:t>
            </a:r>
            <a:endParaRPr lang="en-US" sz="1100">
              <a:cs typeface="Arial"/>
            </a:endParaRPr>
          </a:p>
        </p:txBody>
      </p:sp>
      <p:pic>
        <p:nvPicPr>
          <p:cNvPr id="26" name="Picture 25">
            <a:extLst>
              <a:ext uri="{FF2B5EF4-FFF2-40B4-BE49-F238E27FC236}">
                <a16:creationId xmlns:a16="http://schemas.microsoft.com/office/drawing/2014/main" id="{33932072-1C68-B447-69FD-D29DA5E7D9F5}"/>
              </a:ext>
            </a:extLst>
          </p:cNvPr>
          <p:cNvPicPr>
            <a:picLocks noChangeAspect="1"/>
          </p:cNvPicPr>
          <p:nvPr/>
        </p:nvPicPr>
        <p:blipFill>
          <a:blip r:embed="rId10"/>
          <a:stretch>
            <a:fillRect/>
          </a:stretch>
        </p:blipFill>
        <p:spPr>
          <a:xfrm>
            <a:off x="1257300" y="3099712"/>
            <a:ext cx="2563223" cy="242467"/>
          </a:xfrm>
          <a:prstGeom prst="rect">
            <a:avLst/>
          </a:prstGeom>
        </p:spPr>
      </p:pic>
      <p:sp>
        <p:nvSpPr>
          <p:cNvPr id="27" name="Rectangle 26">
            <a:extLst>
              <a:ext uri="{FF2B5EF4-FFF2-40B4-BE49-F238E27FC236}">
                <a16:creationId xmlns:a16="http://schemas.microsoft.com/office/drawing/2014/main" id="{7EF162B8-6E5F-DDD1-D48D-FE8D08DE3869}"/>
              </a:ext>
            </a:extLst>
          </p:cNvPr>
          <p:cNvSpPr/>
          <p:nvPr/>
        </p:nvSpPr>
        <p:spPr>
          <a:xfrm>
            <a:off x="2079238" y="3051253"/>
            <a:ext cx="1032969"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319A05-3CAB-2582-AA29-42FD399570BF}"/>
              </a:ext>
            </a:extLst>
          </p:cNvPr>
          <p:cNvSpPr txBox="1">
            <a:spLocks/>
          </p:cNvSpPr>
          <p:nvPr/>
        </p:nvSpPr>
        <p:spPr>
          <a:xfrm>
            <a:off x="3943809" y="3099711"/>
            <a:ext cx="4748827" cy="14157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“Batch Zero LIF” tab: eligibility determination and submission tracking</a:t>
            </a:r>
          </a:p>
          <a:p>
            <a:pPr marL="171450" indent="-171450">
              <a:buFont typeface="Arial" panose="020B0604020202020204" pitchFamily="34" charset="0"/>
              <a:buChar char="•"/>
            </a:pPr>
            <a:r>
              <a:rPr lang="en-US" sz="1100" b="1"/>
              <a:t>Section 1 – Project information: </a:t>
            </a:r>
            <a:r>
              <a:rPr lang="en-US" sz="1100"/>
              <a:t>Enter Large Load project, interconnection, and contact information</a:t>
            </a:r>
          </a:p>
          <a:p>
            <a:pPr marL="171450" indent="-171450">
              <a:buFont typeface="Arial" panose="020B0604020202020204" pitchFamily="34" charset="0"/>
              <a:buChar char="•"/>
            </a:pPr>
            <a:r>
              <a:rPr lang="en-US" sz="1100" b="1"/>
              <a:t>Section 2 – Eligibility and entry path selection: </a:t>
            </a:r>
            <a:r>
              <a:rPr lang="en-US" sz="1100"/>
              <a:t>Select the applicable Batch Zero Eligibility Path and Entry Path</a:t>
            </a:r>
          </a:p>
          <a:p>
            <a:pPr marL="171450" indent="-171450">
              <a:buFont typeface="Arial" panose="020B0604020202020204" pitchFamily="34" charset="0"/>
              <a:buChar char="•"/>
            </a:pPr>
            <a:r>
              <a:rPr lang="en-US" sz="1100" b="1"/>
              <a:t>Section 3 – Submission tracking and validation: </a:t>
            </a:r>
            <a:r>
              <a:rPr lang="en-US" sz="1100"/>
              <a:t>Track required documentation, review ownership, and submission readiness</a:t>
            </a:r>
            <a:endParaRPr lang="en-US" sz="1100">
              <a:cs typeface="Arial"/>
            </a:endParaRPr>
          </a:p>
        </p:txBody>
      </p:sp>
      <p:pic>
        <p:nvPicPr>
          <p:cNvPr id="29" name="Picture 28">
            <a:extLst>
              <a:ext uri="{FF2B5EF4-FFF2-40B4-BE49-F238E27FC236}">
                <a16:creationId xmlns:a16="http://schemas.microsoft.com/office/drawing/2014/main" id="{28292392-BBAF-CD52-80EB-51D881DD29FC}"/>
              </a:ext>
            </a:extLst>
          </p:cNvPr>
          <p:cNvPicPr>
            <a:picLocks noChangeAspect="1"/>
          </p:cNvPicPr>
          <p:nvPr/>
        </p:nvPicPr>
        <p:blipFill>
          <a:blip r:embed="rId10"/>
          <a:stretch>
            <a:fillRect/>
          </a:stretch>
        </p:blipFill>
        <p:spPr>
          <a:xfrm>
            <a:off x="1257300" y="4717394"/>
            <a:ext cx="2563223" cy="242467"/>
          </a:xfrm>
          <a:prstGeom prst="rect">
            <a:avLst/>
          </a:prstGeom>
        </p:spPr>
      </p:pic>
      <p:sp>
        <p:nvSpPr>
          <p:cNvPr id="30" name="Rectangle 29">
            <a:extLst>
              <a:ext uri="{FF2B5EF4-FFF2-40B4-BE49-F238E27FC236}">
                <a16:creationId xmlns:a16="http://schemas.microsoft.com/office/drawing/2014/main" id="{CDB3F43D-AA8F-1CC1-B36C-CCEA61811FE2}"/>
              </a:ext>
            </a:extLst>
          </p:cNvPr>
          <p:cNvSpPr/>
          <p:nvPr/>
        </p:nvSpPr>
        <p:spPr>
          <a:xfrm>
            <a:off x="3105985" y="4668935"/>
            <a:ext cx="705532"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AC1DA07-4E5D-6441-6FEB-44852933512A}"/>
              </a:ext>
            </a:extLst>
          </p:cNvPr>
          <p:cNvSpPr txBox="1">
            <a:spLocks/>
          </p:cNvSpPr>
          <p:nvPr/>
        </p:nvSpPr>
        <p:spPr>
          <a:xfrm>
            <a:off x="3943809" y="4717393"/>
            <a:ext cx="4748827" cy="190821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“LCP New” tab: modeled load schedule for Batch Zero studies</a:t>
            </a:r>
          </a:p>
          <a:p>
            <a:pPr marL="171450" indent="-171450">
              <a:buFont typeface="Arial" panose="020B0604020202020204" pitchFamily="34" charset="0"/>
              <a:buChar char="•"/>
            </a:pPr>
            <a:r>
              <a:rPr lang="en-US" sz="1100"/>
              <a:t>Completed by the Interconnecting TSP/DSP</a:t>
            </a:r>
          </a:p>
          <a:p>
            <a:pPr marL="171450" indent="-171450">
              <a:buFont typeface="Arial" panose="020B0604020202020204" pitchFamily="34" charset="0"/>
              <a:buChar char="•"/>
            </a:pPr>
            <a:r>
              <a:rPr lang="en-US" sz="1100"/>
              <a:t>Do </a:t>
            </a:r>
            <a:r>
              <a:rPr lang="en-US" sz="1100" u="sng"/>
              <a:t>not</a:t>
            </a:r>
            <a:r>
              <a:rPr lang="en-US" sz="1100"/>
              <a:t> complete this section before completing the LIF tab</a:t>
            </a:r>
          </a:p>
          <a:p>
            <a:pPr marL="171450" indent="-171450">
              <a:buFont typeface="Arial" panose="020B0604020202020204" pitchFamily="34" charset="0"/>
              <a:buChar char="•"/>
            </a:pPr>
            <a:r>
              <a:rPr lang="en-US" sz="1100"/>
              <a:t>Enter applicable Interconnection Agreement and customer-requested load schedule information</a:t>
            </a:r>
          </a:p>
          <a:p>
            <a:pPr marL="171450" indent="-171450">
              <a:buFont typeface="Arial" panose="020B0604020202020204" pitchFamily="34" charset="0"/>
              <a:buChar char="•"/>
            </a:pPr>
            <a:r>
              <a:rPr lang="en-US" sz="1100"/>
              <a:t>Incorporate LLIS, RPG, PBRP, and TPIT inputs associated with the selected Eligibility and Entry Path</a:t>
            </a:r>
          </a:p>
          <a:p>
            <a:pPr marL="171450" indent="-171450">
              <a:buFont typeface="Arial" panose="020B0604020202020204" pitchFamily="34" charset="0"/>
              <a:buChar char="•"/>
            </a:pPr>
            <a:r>
              <a:rPr lang="en-US" sz="1100"/>
              <a:t>Automatically calculate the load levels and timing used for Batch Zero evaluation</a:t>
            </a:r>
            <a:endParaRPr lang="en-US" sz="1100" b="1">
              <a:cs typeface="Arial"/>
            </a:endParaRPr>
          </a:p>
        </p:txBody>
      </p:sp>
      <p:cxnSp>
        <p:nvCxnSpPr>
          <p:cNvPr id="32" name="Straight Connector 31">
            <a:extLst>
              <a:ext uri="{FF2B5EF4-FFF2-40B4-BE49-F238E27FC236}">
                <a16:creationId xmlns:a16="http://schemas.microsoft.com/office/drawing/2014/main" id="{0DBCC1A7-4734-C70B-A762-52234C51B81E}"/>
              </a:ext>
            </a:extLst>
          </p:cNvPr>
          <p:cNvCxnSpPr>
            <a:cxnSpLocks/>
          </p:cNvCxnSpPr>
          <p:nvPr>
            <p:custDataLst>
              <p:tags r:id="rId2"/>
            </p:custDataLst>
          </p:nvPr>
        </p:nvCxnSpPr>
        <p:spPr bwMode="auto">
          <a:xfrm>
            <a:off x="1257300" y="4600570"/>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BC5C0C-87A1-DA2D-8276-902C9F9E1290}"/>
              </a:ext>
            </a:extLst>
          </p:cNvPr>
          <p:cNvCxnSpPr>
            <a:cxnSpLocks/>
          </p:cNvCxnSpPr>
          <p:nvPr>
            <p:custDataLst>
              <p:tags r:id="rId3"/>
            </p:custDataLst>
          </p:nvPr>
        </p:nvCxnSpPr>
        <p:spPr bwMode="auto">
          <a:xfrm>
            <a:off x="1257300" y="2979631"/>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5A7020D-8C6B-389E-9B44-E254FFFEB7DA}"/>
              </a:ext>
            </a:extLst>
          </p:cNvPr>
          <p:cNvGrpSpPr/>
          <p:nvPr/>
        </p:nvGrpSpPr>
        <p:grpSpPr>
          <a:xfrm>
            <a:off x="8989888" y="1219562"/>
            <a:ext cx="2654133" cy="244504"/>
            <a:chOff x="9276460" y="1064471"/>
            <a:chExt cx="2369127" cy="244504"/>
          </a:xfrm>
        </p:grpSpPr>
        <p:cxnSp>
          <p:nvCxnSpPr>
            <p:cNvPr id="15" name="Straight Connector 14">
              <a:extLst>
                <a:ext uri="{FF2B5EF4-FFF2-40B4-BE49-F238E27FC236}">
                  <a16:creationId xmlns:a16="http://schemas.microsoft.com/office/drawing/2014/main" id="{D6C54EC6-9793-47AB-8D51-FD2CBAC17611}"/>
                </a:ext>
              </a:extLst>
            </p:cNvPr>
            <p:cNvCxnSpPr>
              <a:cxnSpLocks/>
            </p:cNvCxnSpPr>
            <p:nvPr>
              <p:custDataLst>
                <p:tags r:id="rId5"/>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0BF7DFC-9EE1-0CC9-703D-B1B3B0E7E16F}"/>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35" name="TextBox 34">
            <a:extLst>
              <a:ext uri="{FF2B5EF4-FFF2-40B4-BE49-F238E27FC236}">
                <a16:creationId xmlns:a16="http://schemas.microsoft.com/office/drawing/2014/main" id="{6E08CAD9-877B-4095-063E-36BA89449B84}"/>
              </a:ext>
            </a:extLst>
          </p:cNvPr>
          <p:cNvSpPr txBox="1">
            <a:spLocks/>
          </p:cNvSpPr>
          <p:nvPr/>
        </p:nvSpPr>
        <p:spPr>
          <a:xfrm>
            <a:off x="8989889" y="1602435"/>
            <a:ext cx="2668712" cy="327782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100" b="1"/>
              <a:t>The LIF workbook serves as the primary coordination, validation, and submission-readiness tool </a:t>
            </a:r>
            <a:r>
              <a:rPr lang="en-US" sz="1100"/>
              <a:t>for Batch Zero</a:t>
            </a:r>
          </a:p>
          <a:p>
            <a:pPr marL="171450" indent="-171450">
              <a:buFont typeface="Arial" panose="020B0604020202020204" pitchFamily="34" charset="0"/>
              <a:buChar char="•"/>
            </a:pPr>
            <a:r>
              <a:rPr lang="en-US" sz="1100" b="1"/>
              <a:t>Users complete the workbook sequentially </a:t>
            </a:r>
            <a:r>
              <a:rPr lang="en-US" sz="1100"/>
              <a:t>across three tabs: Instructions, Batch Zero LIF, and Load Commissioning Plan (LCP)</a:t>
            </a:r>
          </a:p>
          <a:p>
            <a:pPr marL="171450" indent="-171450">
              <a:buFont typeface="Arial" panose="020B0604020202020204" pitchFamily="34" charset="0"/>
              <a:buChar char="•"/>
            </a:pPr>
            <a:r>
              <a:rPr lang="en-US" sz="1100" b="1"/>
              <a:t>The workbook helps determine eligibility requirements</a:t>
            </a:r>
            <a:r>
              <a:rPr lang="en-US" sz="1100"/>
              <a:t>, track supporting documentation, and prepare a complete submission package for ERCOT</a:t>
            </a:r>
          </a:p>
          <a:p>
            <a:pPr marL="171450" indent="-171450">
              <a:buFont typeface="Arial" panose="020B0604020202020204" pitchFamily="34" charset="0"/>
              <a:buChar char="•"/>
            </a:pPr>
            <a:r>
              <a:rPr lang="en-US" sz="1100" b="1"/>
              <a:t>The LIF supports submission readiness but does not replace ERCOT forms, attestations, technical studies</a:t>
            </a:r>
            <a:r>
              <a:rPr lang="en-US" sz="1100"/>
              <a:t>, or formal eligibility determinations</a:t>
            </a:r>
            <a:endParaRPr lang="en-US" sz="1100">
              <a:cs typeface="Arial"/>
            </a:endParaRPr>
          </a:p>
        </p:txBody>
      </p:sp>
      <p:sp>
        <p:nvSpPr>
          <p:cNvPr id="6" name="5. Source">
            <a:extLst>
              <a:ext uri="{FF2B5EF4-FFF2-40B4-BE49-F238E27FC236}">
                <a16:creationId xmlns:a16="http://schemas.microsoft.com/office/drawing/2014/main" id="{F133ADD5-1595-EC89-32CE-338F82382B19}"/>
              </a:ext>
            </a:extLst>
          </p:cNvPr>
          <p:cNvSpPr txBox="1"/>
          <p:nvPr>
            <p:custDataLst>
              <p:tags r:id="rId4"/>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22697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40177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A47B24B8-1A10-23C2-D453-9E8F7B2F8B9C}"/>
              </a:ext>
            </a:extLst>
          </p:cNvPr>
          <p:cNvPicPr>
            <a:picLocks noChangeAspect="1"/>
          </p:cNvPicPr>
          <p:nvPr/>
        </p:nvPicPr>
        <p:blipFill>
          <a:blip r:embed="rId12"/>
          <a:srcRect r="20400"/>
          <a:stretch>
            <a:fillRect/>
          </a:stretch>
        </p:blipFill>
        <p:spPr>
          <a:xfrm>
            <a:off x="1257300" y="1928425"/>
            <a:ext cx="4922009" cy="1344529"/>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(1/2)</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18</a:t>
            </a:fld>
            <a:endParaRPr lang="en-US"/>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5548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Updated LIF now captures both the Eligibility Path and Entry Path:</a:t>
            </a:r>
            <a:r>
              <a:rPr lang="en-US" sz="1200"/>
              <a:t> the Eligibility Path determines the applicable Batch Zero requirements, while the Entry Path determines the methodology used to construct the modeled load schedule</a:t>
            </a:r>
            <a:endParaRPr lang="en-US" sz="1200" b="1"/>
          </a:p>
          <a:p>
            <a:pPr marL="285750" indent="-285750">
              <a:buFont typeface="Arial" panose="020B0604020202020204" pitchFamily="34" charset="0"/>
              <a:buChar char="•"/>
            </a:pPr>
            <a:r>
              <a:rPr lang="en-US" sz="1200" b="1"/>
              <a:t>The Interconnecting TSP/DSP is responsible for completing the LCP:</a:t>
            </a:r>
            <a:r>
              <a:rPr lang="en-US" sz="1200"/>
              <a:t> based on the selected Entry Path, the TSP/DSP populates the applicable LCP information and applies the corresponding modeling methodology</a:t>
            </a:r>
          </a:p>
          <a:p>
            <a:pPr marL="285750" indent="-285750">
              <a:buFont typeface="Arial" panose="020B0604020202020204" pitchFamily="34" charset="0"/>
              <a:buChar char="•"/>
            </a:pPr>
            <a:r>
              <a:rPr lang="en-US" sz="1200" b="1"/>
              <a:t>Seven Entry Paths are currently supported in the workbook:</a:t>
            </a:r>
            <a:r>
              <a:rPr lang="en-US" sz="1200"/>
              <a:t> LLIS Only, RPG Only, RPG + Complete and Valid LLIS, PBRP Only, PBRP + Complete and Valid LLIS, Studied Load / PCLR / WLPUN, and Energized / QSA / IVRT</a:t>
            </a:r>
          </a:p>
          <a:p>
            <a:pPr marL="285750" indent="-285750">
              <a:buFont typeface="Arial" panose="020B0604020202020204" pitchFamily="34" charset="0"/>
              <a:buChar char="•"/>
            </a:pPr>
            <a:r>
              <a:rPr lang="en-US" sz="1200" b="1"/>
              <a:t>Different Entry Paths require different inputs and calculations:</a:t>
            </a:r>
            <a:r>
              <a:rPr lang="en-US" sz="1200"/>
              <a:t> study-based pathways use LLIS, RPG, PBRP, TPIT, and Interconnection Agreement information, while Energized / QSA / IVRT and Studied Load / PCLR / WLPUN pathways use simplified modeling methodologies based on existing LCPs, RTP RFI information, and/or Interconnection Agreements</a:t>
            </a:r>
          </a:p>
        </p:txBody>
      </p:sp>
      <p:sp>
        <p:nvSpPr>
          <p:cNvPr id="22" name="TrackerNumBlue 4">
            <a:extLst>
              <a:ext uri="{FF2B5EF4-FFF2-40B4-BE49-F238E27FC236}">
                <a16:creationId xmlns:a16="http://schemas.microsoft.com/office/drawing/2014/main" id="{C086D7A1-14AE-5CCB-5C72-1E2A65FA24D7}"/>
              </a:ext>
            </a:extLst>
          </p:cNvPr>
          <p:cNvSpPr/>
          <p:nvPr>
            <p:custDataLst>
              <p:tags r:id="rId2"/>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3"/>
            </p:custDataLst>
          </p:nvPr>
        </p:nvSpPr>
        <p:spPr>
          <a:xfrm>
            <a:off x="6627921" y="24505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5552008" y="2643421"/>
            <a:ext cx="705533" cy="66846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4"/>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5"/>
            </p:custDataLst>
          </p:nvPr>
        </p:nvSpPr>
        <p:spPr>
          <a:xfrm>
            <a:off x="5765104" y="250375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 name="5. Source">
            <a:extLst>
              <a:ext uri="{FF2B5EF4-FFF2-40B4-BE49-F238E27FC236}">
                <a16:creationId xmlns:a16="http://schemas.microsoft.com/office/drawing/2014/main" id="{B56C1080-075E-5762-1DB8-395DB417C911}"/>
              </a:ext>
            </a:extLst>
          </p:cNvPr>
          <p:cNvSpPr txBox="1"/>
          <p:nvPr>
            <p:custDataLst>
              <p:tags r:id="rId6"/>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08858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3B34-6B7A-D678-493F-4C1D75D10D2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931A5B-7D17-610C-ED71-33AFC28904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5" name="think-cell data - do not delete" hidden="1">
                        <a:extLst>
                          <a:ext uri="{FF2B5EF4-FFF2-40B4-BE49-F238E27FC236}">
                            <a16:creationId xmlns:a16="http://schemas.microsoft.com/office/drawing/2014/main" id="{90931A5B-7D17-610C-ED71-33AFC28904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188E2D8-42FC-3937-49F7-87C4C405F914}"/>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(2/2)</a:t>
            </a:r>
          </a:p>
        </p:txBody>
      </p:sp>
      <p:sp>
        <p:nvSpPr>
          <p:cNvPr id="4" name="Slide Number Placeholder 5">
            <a:extLst>
              <a:ext uri="{FF2B5EF4-FFF2-40B4-BE49-F238E27FC236}">
                <a16:creationId xmlns:a16="http://schemas.microsoft.com/office/drawing/2014/main" id="{B25BBEFF-427A-98EC-337B-31DF07758DEA}"/>
              </a:ext>
            </a:extLst>
          </p:cNvPr>
          <p:cNvSpPr>
            <a:spLocks noGrp="1"/>
          </p:cNvSpPr>
          <p:nvPr>
            <p:ph type="sldNum" sz="quarter" idx="12"/>
          </p:nvPr>
        </p:nvSpPr>
        <p:spPr/>
        <p:txBody>
          <a:bodyPr/>
          <a:lstStyle/>
          <a:p>
            <a:fld id="{BCDE79FB-97BA-492B-8D57-F1373F9ADA95}" type="slidenum">
              <a:rPr lang="en-US" smtClean="0"/>
              <a:t>19</a:t>
            </a:fld>
            <a:endParaRPr lang="en-US"/>
          </a:p>
        </p:txBody>
      </p:sp>
      <p:sp>
        <p:nvSpPr>
          <p:cNvPr id="20" name="Rectangle 19">
            <a:extLst>
              <a:ext uri="{FF2B5EF4-FFF2-40B4-BE49-F238E27FC236}">
                <a16:creationId xmlns:a16="http://schemas.microsoft.com/office/drawing/2014/main" id="{0D43B653-8E54-17CB-DE8A-A39614E6CFEA}"/>
              </a:ext>
            </a:extLst>
          </p:cNvPr>
          <p:cNvSpPr>
            <a:spLocks/>
          </p:cNvSpPr>
          <p:nvPr/>
        </p:nvSpPr>
        <p:spPr>
          <a:xfrm>
            <a:off x="1257300" y="5612798"/>
            <a:ext cx="9656159"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“LCP New” sheet layout redesigned to improve usability: </a:t>
            </a:r>
            <a:r>
              <a:rPr lang="en-US" sz="1200">
                <a:solidFill>
                  <a:schemeClr val="tx1"/>
                </a:solidFill>
              </a:rPr>
              <a:t>sections were reorganized, color-coded inputs and calculated fields were introduced, and pathway-specific instructions were added to help TSPs/DSPs complete the workbook more efficiently and consistently</a:t>
            </a:r>
            <a:endParaRPr lang="en-US" sz="1200" b="1">
              <a:solidFill>
                <a:schemeClr val="tx1"/>
              </a:solidFill>
            </a:endParaRPr>
          </a:p>
        </p:txBody>
      </p:sp>
      <p:grpSp>
        <p:nvGrpSpPr>
          <p:cNvPr id="21" name="Group 20">
            <a:extLst>
              <a:ext uri="{FF2B5EF4-FFF2-40B4-BE49-F238E27FC236}">
                <a16:creationId xmlns:a16="http://schemas.microsoft.com/office/drawing/2014/main" id="{7B35E346-B19C-4486-D625-C730E0B98121}"/>
              </a:ext>
            </a:extLst>
          </p:cNvPr>
          <p:cNvGrpSpPr/>
          <p:nvPr/>
        </p:nvGrpSpPr>
        <p:grpSpPr>
          <a:xfrm>
            <a:off x="1230525" y="1299143"/>
            <a:ext cx="9682934" cy="266608"/>
            <a:chOff x="1257300" y="1284810"/>
            <a:chExt cx="7121705" cy="220337"/>
          </a:xfrm>
        </p:grpSpPr>
        <p:cxnSp>
          <p:nvCxnSpPr>
            <p:cNvPr id="24" name="LineBasicDefault 292">
              <a:extLst>
                <a:ext uri="{FF2B5EF4-FFF2-40B4-BE49-F238E27FC236}">
                  <a16:creationId xmlns:a16="http://schemas.microsoft.com/office/drawing/2014/main" id="{51764757-835E-DFC9-D56B-3959F532BC3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64D90C-06E3-5B6A-14C9-7787BDAA679A}"/>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pic>
        <p:nvPicPr>
          <p:cNvPr id="9" name="Picture 8">
            <a:extLst>
              <a:ext uri="{FF2B5EF4-FFF2-40B4-BE49-F238E27FC236}">
                <a16:creationId xmlns:a16="http://schemas.microsoft.com/office/drawing/2014/main" id="{942B87A3-D67A-70FA-B470-7C86FD346BE3}"/>
              </a:ext>
            </a:extLst>
          </p:cNvPr>
          <p:cNvPicPr>
            <a:picLocks/>
          </p:cNvPicPr>
          <p:nvPr/>
        </p:nvPicPr>
        <p:blipFill>
          <a:blip r:embed="rId8"/>
          <a:stretch>
            <a:fillRect/>
          </a:stretch>
        </p:blipFill>
        <p:spPr>
          <a:xfrm>
            <a:off x="1230525" y="1680924"/>
            <a:ext cx="9656160" cy="3773850"/>
          </a:xfrm>
          <a:prstGeom prst="rect">
            <a:avLst/>
          </a:prstGeom>
        </p:spPr>
      </p:pic>
      <p:sp>
        <p:nvSpPr>
          <p:cNvPr id="6" name="5. Source">
            <a:extLst>
              <a:ext uri="{FF2B5EF4-FFF2-40B4-BE49-F238E27FC236}">
                <a16:creationId xmlns:a16="http://schemas.microsoft.com/office/drawing/2014/main" id="{E396BA45-2330-C873-4D39-3EDCE9BB7B6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96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5442CB4-36A9-0C27-0602-BC3CA011729C}"/>
              </a:ext>
            </a:extLst>
          </p:cNvPr>
          <p:cNvGraphicFramePr>
            <a:graphicFrameLocks noChangeAspect="1"/>
          </p:cNvGraphicFramePr>
          <p:nvPr>
            <p:custDataLst>
              <p:tags r:id="rId1"/>
            </p:custDataLst>
            <p:extLst>
              <p:ext uri="{D42A27DB-BD31-4B8C-83A1-F6EECF244321}">
                <p14:modId xmlns:p14="http://schemas.microsoft.com/office/powerpoint/2010/main" val="2821185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95442CB4-36A9-0C27-0602-BC3CA011729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EAF33C-F39C-D1BB-F60D-FCC180358ED0}"/>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E4BB4A23-75F5-0434-AAB7-C1499B662C2E}"/>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16" name="Text Placeholder 2">
            <a:hlinkClick r:id="rId10" action="ppaction://hlinksldjump"/>
            <a:extLst>
              <a:ext uri="{FF2B5EF4-FFF2-40B4-BE49-F238E27FC236}">
                <a16:creationId xmlns:a16="http://schemas.microsoft.com/office/drawing/2014/main" id="{DD2685F3-9654-86EF-68F2-4B5084A6F2D4}"/>
              </a:ext>
            </a:extLst>
          </p:cNvPr>
          <p:cNvSpPr>
            <a:spLocks noGrp="1"/>
          </p:cNvSpPr>
          <p:nvPr>
            <p:custDataLst>
              <p:tags r:id="rId2"/>
            </p:custDataLst>
          </p:nvPr>
        </p:nvSpPr>
        <p:spPr bwMode="auto">
          <a:xfrm>
            <a:off x="3459163" y="3311525"/>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
        <p:nvSpPr>
          <p:cNvPr id="6" name="Text Placeholder 2">
            <a:hlinkClick r:id="rId11" action="ppaction://hlinksldjump"/>
            <a:extLst>
              <a:ext uri="{FF2B5EF4-FFF2-40B4-BE49-F238E27FC236}">
                <a16:creationId xmlns:a16="http://schemas.microsoft.com/office/drawing/2014/main" id="{9814E91B-A24D-2C73-C288-0DD7EE89AF40}"/>
              </a:ext>
            </a:extLst>
          </p:cNvPr>
          <p:cNvSpPr>
            <a:spLocks noGrp="1"/>
          </p:cNvSpPr>
          <p:nvPr>
            <p:custDataLst>
              <p:tags r:id="rId3"/>
            </p:custDataLst>
          </p:nvPr>
        </p:nvSpPr>
        <p:spPr bwMode="auto">
          <a:xfrm>
            <a:off x="3459163" y="4013200"/>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Frequently Asked Questions</a:t>
            </a:r>
          </a:p>
        </p:txBody>
      </p:sp>
      <p:sp>
        <p:nvSpPr>
          <p:cNvPr id="3" name="Text Placeholder 2">
            <a:hlinkClick r:id="rId11" action="ppaction://hlinksldjump"/>
            <a:extLst>
              <a:ext uri="{FF2B5EF4-FFF2-40B4-BE49-F238E27FC236}">
                <a16:creationId xmlns:a16="http://schemas.microsoft.com/office/drawing/2014/main" id="{0F9D3850-90B8-1F0B-A8E5-82CF1E1FF98F}"/>
              </a:ext>
            </a:extLst>
          </p:cNvPr>
          <p:cNvSpPr>
            <a:spLocks noGrp="1"/>
          </p:cNvSpPr>
          <p:nvPr>
            <p:custDataLst>
              <p:tags r:id="rId4"/>
            </p:custDataLst>
          </p:nvPr>
        </p:nvSpPr>
        <p:spPr bwMode="auto">
          <a:xfrm>
            <a:off x="3459162" y="4714874"/>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
        <p:nvSpPr>
          <p:cNvPr id="8" name="Text Placeholder 2">
            <a:extLst>
              <a:ext uri="{FF2B5EF4-FFF2-40B4-BE49-F238E27FC236}">
                <a16:creationId xmlns:a16="http://schemas.microsoft.com/office/drawing/2014/main" id="{5C84709C-8DF0-4548-538E-6A6EB6D9514C}"/>
              </a:ext>
            </a:extLst>
          </p:cNvPr>
          <p:cNvSpPr>
            <a:spLocks noGrp="1"/>
          </p:cNvSpPr>
          <p:nvPr>
            <p:custDataLst>
              <p:tags r:id="rId5"/>
            </p:custDataLst>
          </p:nvPr>
        </p:nvSpPr>
        <p:spPr bwMode="auto">
          <a:xfrm>
            <a:off x="3459161" y="1904999"/>
            <a:ext cx="4657725" cy="703263"/>
          </a:xfrm>
          <a:prstGeom prst="rect">
            <a:avLst/>
          </a:prstGeom>
          <a:solidFill>
            <a:schemeClr val="accent1"/>
          </a:solidFill>
          <a:ln>
            <a:noFill/>
          </a:ln>
          <a:effectLst/>
        </p:spPr>
        <p:txBody>
          <a:bodyPr vert="horz" wrap="none" lIns="80963" tIns="228600" rIns="0" bIns="2301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Updates Since Last Readiness Meeting</a:t>
            </a:r>
            <a:endParaRPr lang="en-US" b="1">
              <a:solidFill>
                <a:schemeClr val="bg1"/>
              </a:solidFill>
            </a:endParaRPr>
          </a:p>
        </p:txBody>
      </p:sp>
      <p:sp>
        <p:nvSpPr>
          <p:cNvPr id="9" name="Text Placeholder 2">
            <a:hlinkClick r:id="rId10" action="ppaction://hlinksldjump"/>
            <a:extLst>
              <a:ext uri="{FF2B5EF4-FFF2-40B4-BE49-F238E27FC236}">
                <a16:creationId xmlns:a16="http://schemas.microsoft.com/office/drawing/2014/main" id="{687750EC-6F3C-981D-3258-B90201C3458F}"/>
              </a:ext>
            </a:extLst>
          </p:cNvPr>
          <p:cNvSpPr>
            <a:spLocks noGrp="1"/>
          </p:cNvSpPr>
          <p:nvPr>
            <p:custDataLst>
              <p:tags r:id="rId6"/>
            </p:custDataLst>
          </p:nvPr>
        </p:nvSpPr>
        <p:spPr bwMode="auto">
          <a:xfrm>
            <a:off x="3459160" y="2609055"/>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Readiness Discussion Schedule</a:t>
            </a:r>
          </a:p>
        </p:txBody>
      </p:sp>
    </p:spTree>
    <p:extLst>
      <p:ext uri="{BB962C8B-B14F-4D97-AF65-F5344CB8AC3E}">
        <p14:creationId xmlns:p14="http://schemas.microsoft.com/office/powerpoint/2010/main" val="35610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20</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20</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0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B0848F3-5662-792C-0409-064DEB9F238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7C644EDB-E7D7-46F4-0790-40C486A23553}"/>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21</a:t>
            </a:fld>
            <a:endParaRPr lang="en-US"/>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934F9FD3-855F-4116-DA91-0FE515DC6720}"/>
              </a:ext>
            </a:extLst>
          </p:cNvPr>
          <p:cNvSpPr/>
          <p:nvPr/>
        </p:nvSpPr>
        <p:spPr>
          <a:xfrm>
            <a:off x="1700784" y="2073498"/>
            <a:ext cx="119690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79E65B-5B88-8FB9-6022-CAA55A7E094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3" name="5. Source">
            <a:extLst>
              <a:ext uri="{FF2B5EF4-FFF2-40B4-BE49-F238E27FC236}">
                <a16:creationId xmlns:a16="http://schemas.microsoft.com/office/drawing/2014/main" id="{DBD80497-A794-72C2-D945-330213A5609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46469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859F553-0C06-C27E-D8D1-E5709853EC80}"/>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CA512CCC-8F58-D3FB-F7B8-D1596CEB7C21}"/>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3" name="Rectangle 12">
            <a:extLst>
              <a:ext uri="{FF2B5EF4-FFF2-40B4-BE49-F238E27FC236}">
                <a16:creationId xmlns:a16="http://schemas.microsoft.com/office/drawing/2014/main" id="{B85C21E9-FE37-5523-1ACE-155E0B191E19}"/>
              </a:ext>
            </a:extLst>
          </p:cNvPr>
          <p:cNvSpPr/>
          <p:nvPr/>
        </p:nvSpPr>
        <p:spPr>
          <a:xfrm>
            <a:off x="3465466" y="2416687"/>
            <a:ext cx="73163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89209E2-668F-C449-E2C8-ACD29B7DA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0461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37AD3C41-2E11-5572-DC1F-6B549070B0C4}"/>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824E3926-44DC-AA49-1FC8-747FD22E50E2}"/>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23</a:t>
            </a:fld>
            <a:endParaRPr lang="en-US"/>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3" name="Rectangle 12">
            <a:extLst>
              <a:ext uri="{FF2B5EF4-FFF2-40B4-BE49-F238E27FC236}">
                <a16:creationId xmlns:a16="http://schemas.microsoft.com/office/drawing/2014/main" id="{25705B59-FFB7-2EB1-C075-6D6DEE2A4F30}"/>
              </a:ext>
            </a:extLst>
          </p:cNvPr>
          <p:cNvSpPr/>
          <p:nvPr/>
        </p:nvSpPr>
        <p:spPr>
          <a:xfrm>
            <a:off x="4198082" y="2432303"/>
            <a:ext cx="840262" cy="18216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3EC54F-7DB2-D3F5-C046-48797961143D}"/>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15" name="TextBox 14">
            <a:extLst>
              <a:ext uri="{FF2B5EF4-FFF2-40B4-BE49-F238E27FC236}">
                <a16:creationId xmlns:a16="http://schemas.microsoft.com/office/drawing/2014/main" id="{73F2273C-608F-58FD-8BC9-58051C09A4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7" name="5. Source">
            <a:extLst>
              <a:ext uri="{FF2B5EF4-FFF2-40B4-BE49-F238E27FC236}">
                <a16:creationId xmlns:a16="http://schemas.microsoft.com/office/drawing/2014/main" id="{39F88BCA-AACB-FDC3-392B-69798D83529A}"/>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04862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9756DCB-62D9-A9AB-2DC6-9AB8836515B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A478B687-A954-8901-A3E1-5C3BF7F8DBB7}"/>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24</a:t>
            </a:fld>
            <a:endParaRPr lang="en-US"/>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1" name="TextBox 10">
            <a:extLst>
              <a:ext uri="{FF2B5EF4-FFF2-40B4-BE49-F238E27FC236}">
                <a16:creationId xmlns:a16="http://schemas.microsoft.com/office/drawing/2014/main" id="{4B95F116-08CA-2316-6394-2F175D6DC26A}"/>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13" name="TextBox 12">
            <a:extLst>
              <a:ext uri="{FF2B5EF4-FFF2-40B4-BE49-F238E27FC236}">
                <a16:creationId xmlns:a16="http://schemas.microsoft.com/office/drawing/2014/main" id="{9E3C6856-560C-00E0-CCC0-CD0A3C77216B}"/>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14" name="Rectangle 13">
            <a:extLst>
              <a:ext uri="{FF2B5EF4-FFF2-40B4-BE49-F238E27FC236}">
                <a16:creationId xmlns:a16="http://schemas.microsoft.com/office/drawing/2014/main" id="{E5EB1BF6-896F-A452-7FB2-070FB481CF89}"/>
              </a:ext>
            </a:extLst>
          </p:cNvPr>
          <p:cNvSpPr/>
          <p:nvPr/>
        </p:nvSpPr>
        <p:spPr>
          <a:xfrm>
            <a:off x="5020056" y="2425831"/>
            <a:ext cx="112704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EAF18678-E51A-E43D-7C14-2DD69CC06D1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80696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771F57-74C5-7831-F7CF-0EC77176E192}"/>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28F58C44-3CC3-CF36-94C3-77C83D00635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qualifying RPG study</a:t>
            </a:r>
          </a:p>
          <a:p>
            <a:pPr lvl="1">
              <a:buFont typeface="Arial" panose="020B0604020202020204" pitchFamily="34" charset="0"/>
              <a:buChar char="•"/>
            </a:pPr>
            <a:r>
              <a:rPr lang="en-US" sz="1400"/>
              <a:t>Populate the In-service date of final RPG upgrade element as shown in TPIT</a:t>
            </a:r>
          </a:p>
          <a:p>
            <a:pPr lvl="1">
              <a:buFont typeface="Arial" panose="020B0604020202020204" pitchFamily="34" charset="0"/>
              <a:buChar char="•"/>
            </a:pPr>
            <a:r>
              <a:rPr lang="en-US" sz="1400"/>
              <a:t>These values define the load level supportable through the RPG process and when that load becomes available</a:t>
            </a:r>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5" name="Rectangle 14">
            <a:extLst>
              <a:ext uri="{FF2B5EF4-FFF2-40B4-BE49-F238E27FC236}">
                <a16:creationId xmlns:a16="http://schemas.microsoft.com/office/drawing/2014/main" id="{31D1E6CB-B81D-BACC-038A-E4AD458E45EB}"/>
              </a:ext>
            </a:extLst>
          </p:cNvPr>
          <p:cNvSpPr/>
          <p:nvPr/>
        </p:nvSpPr>
        <p:spPr>
          <a:xfrm>
            <a:off x="6191687" y="2076158"/>
            <a:ext cx="1240055" cy="16658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F7B6AB0C-8E17-6F94-237C-2F1E0489248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34665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C23386E-4064-0390-2854-6028ECCD7A58}"/>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10" name="Picture 9">
            <a:extLst>
              <a:ext uri="{FF2B5EF4-FFF2-40B4-BE49-F238E27FC236}">
                <a16:creationId xmlns:a16="http://schemas.microsoft.com/office/drawing/2014/main" id="{36B8AEA4-522E-D64B-3DA0-F6CF3E5A808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15850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RPG + Complete and Valid LLIS Entry Path and does not rely on the PBRP study pathway</a:t>
            </a:r>
          </a:p>
          <a:p>
            <a:pPr lvl="1">
              <a:buFont typeface="Arial" panose="020B0604020202020204" pitchFamily="34" charset="0"/>
              <a:buChar char="•"/>
            </a:pPr>
            <a:r>
              <a:rPr lang="en-US" sz="1400"/>
              <a:t>Leave all PBRP-related fields blank</a:t>
            </a:r>
          </a:p>
          <a:p>
            <a:pPr lvl="1">
              <a:buFont typeface="Arial" panose="020B0604020202020204" pitchFamily="34" charset="0"/>
              <a:buChar char="•"/>
            </a:pPr>
            <a:r>
              <a:rPr lang="en-US" sz="1400"/>
              <a:t>No PBRP adjustments are applied in this example</a:t>
            </a:r>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Inputs Blank</a:t>
            </a:r>
          </a:p>
        </p:txBody>
      </p:sp>
      <p:sp>
        <p:nvSpPr>
          <p:cNvPr id="11" name="Rectangle 10">
            <a:extLst>
              <a:ext uri="{FF2B5EF4-FFF2-40B4-BE49-F238E27FC236}">
                <a16:creationId xmlns:a16="http://schemas.microsoft.com/office/drawing/2014/main" id="{45A96D57-DBE8-A3C6-3A88-5AF942C4C6A5}"/>
              </a:ext>
            </a:extLst>
          </p:cNvPr>
          <p:cNvSpPr/>
          <p:nvPr/>
        </p:nvSpPr>
        <p:spPr>
          <a:xfrm>
            <a:off x="2917238" y="4319974"/>
            <a:ext cx="1367085"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C9103B7-FCC4-F848-AE42-224C89ABD47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03887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E2A382-A90E-5A58-6424-497A3B82C40A}"/>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8CEC8F94-9B21-125D-C2EC-F8412153BE34}"/>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both the RPG TPIT-Adjusted Peak MW schedule and the LLIS TPIT-Adjusted Peak MW schedule</a:t>
            </a:r>
          </a:p>
          <a:p>
            <a:pPr lvl="1">
              <a:buFont typeface="Arial" panose="020B0604020202020204" pitchFamily="34" charset="0"/>
              <a:buChar char="•"/>
            </a:pPr>
            <a:r>
              <a:rPr lang="en-US" sz="1400"/>
              <a:t>Combined TPIT-Adjusted Peak MW reflects the higher of the RPG TPIT-Adjusted Peak MW schedule and the LLIS TPIT-Adjusted Peak MW schedule for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Combined TPIT-Adjusted Peak MW</a:t>
            </a:r>
          </a:p>
        </p:txBody>
      </p:sp>
      <p:sp>
        <p:nvSpPr>
          <p:cNvPr id="11" name="Rectangle 10">
            <a:extLst>
              <a:ext uri="{FF2B5EF4-FFF2-40B4-BE49-F238E27FC236}">
                <a16:creationId xmlns:a16="http://schemas.microsoft.com/office/drawing/2014/main" id="{A6EB0F7F-9A62-BD22-460D-86FBC7CC34E6}"/>
              </a:ext>
            </a:extLst>
          </p:cNvPr>
          <p:cNvSpPr/>
          <p:nvPr/>
        </p:nvSpPr>
        <p:spPr>
          <a:xfrm>
            <a:off x="5990185" y="4676532"/>
            <a:ext cx="579778"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CBC749D5-A464-92F9-435F-936C517C1DB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177284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3EA726-7761-2805-6202-D30E70A3EF8F}"/>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8" name="Picture 7">
            <a:extLst>
              <a:ext uri="{FF2B5EF4-FFF2-40B4-BE49-F238E27FC236}">
                <a16:creationId xmlns:a16="http://schemas.microsoft.com/office/drawing/2014/main" id="{9F42615F-F4F4-B5C5-F6A4-956BF8550790}"/>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28</a:t>
            </a:fld>
            <a:endParaRPr lang="en-US"/>
          </a:p>
        </p:txBody>
      </p:sp>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65484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compares the Combined TPIT-Adjusted Peak MW schedule against the Interconnection Agreement schedule</a:t>
            </a:r>
          </a:p>
          <a:p>
            <a:pPr lvl="1">
              <a:buFont typeface="Arial" panose="020B0604020202020204" pitchFamily="34" charset="0"/>
              <a:buChar char="•"/>
            </a:pPr>
            <a:r>
              <a:rPr lang="en-US" sz="1400"/>
              <a:t>Output Peak MW is determined automatically as the lower of the Interconnection Agreement Peak MW schedule and the Combined TPIT-Adjusted Peak MW schedule for each year</a:t>
            </a:r>
          </a:p>
          <a:p>
            <a:pPr lvl="1">
              <a:buFont typeface="Arial" panose="020B0604020202020204" pitchFamily="34" charset="0"/>
              <a:buChar char="•"/>
            </a:pPr>
            <a:r>
              <a:rPr lang="en-US" sz="1400"/>
              <a:t>The resulting Output Peak MW schedule is modeled as Base Load in all years</a:t>
            </a:r>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1" name="Rectangle 10">
            <a:extLst>
              <a:ext uri="{FF2B5EF4-FFF2-40B4-BE49-F238E27FC236}">
                <a16:creationId xmlns:a16="http://schemas.microsoft.com/office/drawing/2014/main" id="{A7C5E5F9-EB6E-DF8E-658E-D28E428CF2D4}"/>
              </a:ext>
            </a:extLst>
          </p:cNvPr>
          <p:cNvSpPr/>
          <p:nvPr/>
        </p:nvSpPr>
        <p:spPr>
          <a:xfrm>
            <a:off x="6615682" y="4676532"/>
            <a:ext cx="771685" cy="19365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A68404F-CD15-C97F-03A1-CC7C679411A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32769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4C67-F572-A927-D0D8-D06C92F3FA0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173BC5-C7A1-4E9A-6704-97F360D0AD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A173BC5-C7A1-4E9A-6704-97F360D0AD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E557C9C-0699-A49D-3CFC-8D89D78615F7}"/>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D89E16BF-AA2A-7D3B-F534-11207B33AEDC}"/>
              </a:ext>
            </a:extLst>
          </p:cNvPr>
          <p:cNvSpPr>
            <a:spLocks noGrp="1"/>
          </p:cNvSpPr>
          <p:nvPr>
            <p:ph type="title"/>
          </p:nvPr>
        </p:nvSpPr>
        <p:spPr>
          <a:xfrm>
            <a:off x="1257300" y="457200"/>
            <a:ext cx="10401300" cy="332399"/>
          </a:xfrm>
        </p:spPr>
        <p:txBody>
          <a:bodyPr vert="horz">
            <a:spAutoFit/>
          </a:bodyPr>
          <a:lstStyle/>
          <a:p>
            <a:r>
              <a:rPr lang="en-US"/>
              <a:t>Case Study (1/4): Studied Load</a:t>
            </a:r>
          </a:p>
        </p:txBody>
      </p:sp>
      <p:sp>
        <p:nvSpPr>
          <p:cNvPr id="4" name="Slide Number Placeholder 5">
            <a:extLst>
              <a:ext uri="{FF2B5EF4-FFF2-40B4-BE49-F238E27FC236}">
                <a16:creationId xmlns:a16="http://schemas.microsoft.com/office/drawing/2014/main" id="{D2267111-E258-C954-E947-1C8B2C232478}"/>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22" name="Group 21">
            <a:extLst>
              <a:ext uri="{FF2B5EF4-FFF2-40B4-BE49-F238E27FC236}">
                <a16:creationId xmlns:a16="http://schemas.microsoft.com/office/drawing/2014/main" id="{4564C4BB-5375-A2A8-3D91-03BB5697CE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1E1037B-43A3-5581-7311-8840D96DE4D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95EEC3-DD4A-24F2-F719-94A67D2BCEB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1D9B3C8-3854-05EC-DEA2-51D74BC89D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FA05403-422D-FC9F-AE65-0F007D66D397}"/>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4785369-F223-94B6-C0E8-3F7F053C048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C23A17A6-1988-68D0-BBD9-FC15BA57CF67}"/>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0918DAD7-9267-CBE2-4287-0A56D4C20036}"/>
              </a:ext>
            </a:extLst>
          </p:cNvPr>
          <p:cNvSpPr/>
          <p:nvPr/>
        </p:nvSpPr>
        <p:spPr>
          <a:xfrm>
            <a:off x="1714158" y="2073498"/>
            <a:ext cx="120577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7D89F92-30C0-899D-8FDE-F1F4CA554F52}"/>
              </a:ext>
            </a:extLst>
          </p:cNvPr>
          <p:cNvSpPr txBox="1">
            <a:spLocks/>
          </p:cNvSpPr>
          <p:nvPr/>
        </p:nvSpPr>
        <p:spPr>
          <a:xfrm>
            <a:off x="8631176" y="1697432"/>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4" name="Picture 13">
            <a:extLst>
              <a:ext uri="{FF2B5EF4-FFF2-40B4-BE49-F238E27FC236}">
                <a16:creationId xmlns:a16="http://schemas.microsoft.com/office/drawing/2014/main" id="{A6FE7BEB-231B-2D8D-4BB4-A84520D6EFDC}"/>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3" name="5. Source">
            <a:extLst>
              <a:ext uri="{FF2B5EF4-FFF2-40B4-BE49-F238E27FC236}">
                <a16:creationId xmlns:a16="http://schemas.microsoft.com/office/drawing/2014/main" id="{7E90F559-8A0A-8C1A-A1F7-0B86493E856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2673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C8203D-C5E0-ED16-3AD3-0D675F35E941}"/>
              </a:ext>
            </a:extLst>
          </p:cNvPr>
          <p:cNvGraphicFramePr>
            <a:graphicFrameLocks noChangeAspect="1"/>
          </p:cNvGraphicFramePr>
          <p:nvPr>
            <p:custDataLst>
              <p:tags r:id="rId1"/>
            </p:custDataLst>
            <p:extLst>
              <p:ext uri="{D42A27DB-BD31-4B8C-83A1-F6EECF244321}">
                <p14:modId xmlns:p14="http://schemas.microsoft.com/office/powerpoint/2010/main" val="300497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9C8203D-C5E0-ED16-3AD3-0D675F35E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9819004-CF2B-F06F-0178-B556AB4566CD}"/>
              </a:ext>
            </a:extLst>
          </p:cNvPr>
          <p:cNvSpPr>
            <a:spLocks noGrp="1"/>
          </p:cNvSpPr>
          <p:nvPr>
            <p:ph type="title"/>
          </p:nvPr>
        </p:nvSpPr>
        <p:spPr>
          <a:xfrm>
            <a:off x="1257300" y="457200"/>
            <a:ext cx="10401300" cy="332399"/>
          </a:xfrm>
        </p:spPr>
        <p:txBody>
          <a:bodyPr vert="horz">
            <a:spAutoFit/>
          </a:bodyPr>
          <a:lstStyle/>
          <a:p>
            <a:r>
              <a:rPr lang="de-DE"/>
              <a:t>PUCT Updates from June 18th Open Meeting</a:t>
            </a:r>
          </a:p>
        </p:txBody>
      </p:sp>
      <p:sp>
        <p:nvSpPr>
          <p:cNvPr id="5" name="Slide Number Placeholder 5">
            <a:extLst>
              <a:ext uri="{FF2B5EF4-FFF2-40B4-BE49-F238E27FC236}">
                <a16:creationId xmlns:a16="http://schemas.microsoft.com/office/drawing/2014/main" id="{4C26A169-47AF-F02B-4493-9D263C025AE9}"/>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15" name="TextBox 14">
            <a:extLst>
              <a:ext uri="{FF2B5EF4-FFF2-40B4-BE49-F238E27FC236}">
                <a16:creationId xmlns:a16="http://schemas.microsoft.com/office/drawing/2014/main" id="{F6D78F57-DE58-1C23-B15C-BE8D02B6C44C}"/>
              </a:ext>
            </a:extLst>
          </p:cNvPr>
          <p:cNvSpPr txBox="1">
            <a:spLocks/>
          </p:cNvSpPr>
          <p:nvPr/>
        </p:nvSpPr>
        <p:spPr>
          <a:xfrm>
            <a:off x="1255786" y="1449862"/>
            <a:ext cx="10304842" cy="407034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800" dirty="0"/>
              <a:t>Prior to the June 18 Open Meeting, several commenters filed comments on PGRR145 asking for clarification that an ILLE can rely on an affiliate to satisfy the eligibility criteria</a:t>
            </a:r>
          </a:p>
          <a:p>
            <a:pPr lvl="1">
              <a:buFont typeface="Arial" panose="020B0604020202020204" pitchFamily="34" charset="0"/>
              <a:buChar char="•"/>
            </a:pPr>
            <a:r>
              <a:rPr lang="en-US" sz="1800" dirty="0"/>
              <a:t>ERCOT filed a letter indicating it agrees that allowing an ILLE to rely on an affiliate is a reasonable clarification. ERCOT also suggested it will use the bright-line ownership and officer tests in subparagraphs (A) through (E) of the definition of a public utility's affiliates in 16 Tex. Admin. Code § 25.5(3) to determine an ILLE's affiliates</a:t>
            </a:r>
          </a:p>
          <a:p>
            <a:pPr lvl="1">
              <a:buFont typeface="Arial" panose="020B0604020202020204" pitchFamily="34" charset="0"/>
              <a:buChar char="•"/>
            </a:pPr>
            <a:r>
              <a:rPr lang="en-US" sz="1800" dirty="0"/>
              <a:t>PUCT Staff expressed support for ERCOT’s position  </a:t>
            </a:r>
          </a:p>
          <a:p>
            <a:pPr lvl="1">
              <a:buFont typeface="Arial" panose="020B0604020202020204" pitchFamily="34" charset="0"/>
              <a:buChar char="•"/>
            </a:pPr>
            <a:r>
              <a:rPr lang="en-US" sz="1800" dirty="0"/>
              <a:t>To reflect this change, an ILLE that relies on an affiliate (as defined in subparagraphs (A) through (E) of 16 Tex. Admin. Code § 25.5(3)) must note that reliance in the first reserved field in Section 4 of the LIF. ERCOT may also require a supporting form</a:t>
            </a:r>
          </a:p>
          <a:p>
            <a:pPr marL="438785" lvl="2" indent="-210185">
              <a:buFont typeface="Arial" panose="020B0604020202020204" pitchFamily="34" charset="0"/>
              <a:buChar char="•"/>
            </a:pPr>
            <a:r>
              <a:rPr lang="en-US" sz="1800" dirty="0">
                <a:cs typeface="Arial"/>
              </a:rPr>
              <a:t>ERCOT will provide written guidance with respect to this in the next few days</a:t>
            </a:r>
          </a:p>
          <a:p>
            <a:pPr lvl="1">
              <a:buFont typeface="Arial" panose="020B0604020202020204" pitchFamily="34" charset="0"/>
              <a:buChar char="•"/>
            </a:pPr>
            <a:r>
              <a:rPr lang="en-US" sz="1800" dirty="0"/>
              <a:t>Chairman Gleeson and PUCT Staff provided an additional clarification around the refundability of financial security.  Interested stakeholders should refer to the June 18 Open Meeting for more information</a:t>
            </a:r>
          </a:p>
        </p:txBody>
      </p:sp>
    </p:spTree>
    <p:extLst>
      <p:ext uri="{BB962C8B-B14F-4D97-AF65-F5344CB8AC3E}">
        <p14:creationId xmlns:p14="http://schemas.microsoft.com/office/powerpoint/2010/main" val="297870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148E-9AFB-C476-B998-39679F5EEFA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3A0A6F-6F9B-27D0-4719-5C86E5381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D93A0A6F-6F9B-27D0-4719-5C86E5381B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37204BB-ADDC-76DA-FF2B-930A017001D3}"/>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59DC3E90-1A76-CCA9-9F57-1DDA6C32F240}"/>
              </a:ext>
            </a:extLst>
          </p:cNvPr>
          <p:cNvSpPr>
            <a:spLocks noGrp="1"/>
          </p:cNvSpPr>
          <p:nvPr>
            <p:ph type="title"/>
          </p:nvPr>
        </p:nvSpPr>
        <p:spPr>
          <a:xfrm>
            <a:off x="1257300" y="457200"/>
            <a:ext cx="10401300" cy="332399"/>
          </a:xfrm>
        </p:spPr>
        <p:txBody>
          <a:bodyPr vert="horz">
            <a:spAutoFit/>
          </a:bodyPr>
          <a:lstStyle/>
          <a:p>
            <a:r>
              <a:rPr lang="en-US"/>
              <a:t>Case Study (2/4): Studied Load</a:t>
            </a:r>
          </a:p>
        </p:txBody>
      </p:sp>
      <p:sp>
        <p:nvSpPr>
          <p:cNvPr id="4" name="Slide Number Placeholder 5">
            <a:extLst>
              <a:ext uri="{FF2B5EF4-FFF2-40B4-BE49-F238E27FC236}">
                <a16:creationId xmlns:a16="http://schemas.microsoft.com/office/drawing/2014/main" id="{7D2D4284-9C49-599B-B843-A078FCF174DB}"/>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22" name="Group 21">
            <a:extLst>
              <a:ext uri="{FF2B5EF4-FFF2-40B4-BE49-F238E27FC236}">
                <a16:creationId xmlns:a16="http://schemas.microsoft.com/office/drawing/2014/main" id="{25E4A9C0-E221-A7A8-7AA5-0900DE9411A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24C1458-D0BC-27EB-6901-E1ADE5D9D2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3353C6-5F70-EACD-64D3-FDC5552FB54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75A2191F-C7EF-4B89-1AA0-3E1EAD23CA6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88FD0F9-34D7-593E-2B22-65F8B0CF0ED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83857D-7343-36E5-A986-5B76C3F4669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94B56714-13FF-871C-812D-5594B70D3FF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20" name="TextBox 19">
            <a:extLst>
              <a:ext uri="{FF2B5EF4-FFF2-40B4-BE49-F238E27FC236}">
                <a16:creationId xmlns:a16="http://schemas.microsoft.com/office/drawing/2014/main" id="{C9576E8B-09B4-367C-EDF1-CE2061BDEE31}"/>
              </a:ext>
            </a:extLst>
          </p:cNvPr>
          <p:cNvSpPr txBox="1">
            <a:spLocks/>
          </p:cNvSpPr>
          <p:nvPr/>
        </p:nvSpPr>
        <p:spPr>
          <a:xfrm>
            <a:off x="8631176" y="1697432"/>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pic>
        <p:nvPicPr>
          <p:cNvPr id="14" name="Picture 13">
            <a:extLst>
              <a:ext uri="{FF2B5EF4-FFF2-40B4-BE49-F238E27FC236}">
                <a16:creationId xmlns:a16="http://schemas.microsoft.com/office/drawing/2014/main" id="{59D7ACA7-EF1A-44C6-82C2-4BD82D8FC257}"/>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E16A13C9-9637-61B1-E3B5-F7147D5B58D9}"/>
              </a:ext>
            </a:extLst>
          </p:cNvPr>
          <p:cNvSpPr/>
          <p:nvPr/>
        </p:nvSpPr>
        <p:spPr>
          <a:xfrm>
            <a:off x="3471334" y="2434974"/>
            <a:ext cx="78740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170DBCF4-58EE-6684-0D00-E85C2323AE4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51057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686C-8F75-7955-1B62-882A1486B9E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8B3256-9842-C648-9D9F-AD7CA89EA5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8B3256-9842-C648-9D9F-AD7CA89EA5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75985AA-C99F-D685-3AD8-BB3BC2FC83AB}"/>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CAD12ACC-11FB-0210-15D9-41E660BE3F5A}"/>
              </a:ext>
            </a:extLst>
          </p:cNvPr>
          <p:cNvSpPr>
            <a:spLocks noGrp="1"/>
          </p:cNvSpPr>
          <p:nvPr>
            <p:ph type="title"/>
          </p:nvPr>
        </p:nvSpPr>
        <p:spPr>
          <a:xfrm>
            <a:off x="1257300" y="457200"/>
            <a:ext cx="10401300" cy="332399"/>
          </a:xfrm>
        </p:spPr>
        <p:txBody>
          <a:bodyPr vert="horz">
            <a:noAutofit/>
          </a:bodyPr>
          <a:lstStyle/>
          <a:p>
            <a:r>
              <a:rPr lang="en-US"/>
              <a:t>Case Study (3/4): Studied Load</a:t>
            </a:r>
          </a:p>
        </p:txBody>
      </p:sp>
      <p:sp>
        <p:nvSpPr>
          <p:cNvPr id="4" name="Slide Number Placeholder 5">
            <a:extLst>
              <a:ext uri="{FF2B5EF4-FFF2-40B4-BE49-F238E27FC236}">
                <a16:creationId xmlns:a16="http://schemas.microsoft.com/office/drawing/2014/main" id="{98A1840C-1DFD-7A4C-FD59-98D230C8D8A3}"/>
              </a:ext>
            </a:extLst>
          </p:cNvPr>
          <p:cNvSpPr>
            <a:spLocks noGrp="1"/>
          </p:cNvSpPr>
          <p:nvPr>
            <p:ph type="sldNum" sz="quarter" idx="12"/>
          </p:nvPr>
        </p:nvSpPr>
        <p:spPr/>
        <p:txBody>
          <a:bodyPr/>
          <a:lstStyle/>
          <a:p>
            <a:fld id="{BCDE79FB-97BA-492B-8D57-F1373F9ADA95}" type="slidenum">
              <a:rPr lang="en-US" smtClean="0"/>
              <a:t>31</a:t>
            </a:fld>
            <a:endParaRPr lang="en-US"/>
          </a:p>
        </p:txBody>
      </p:sp>
      <p:grpSp>
        <p:nvGrpSpPr>
          <p:cNvPr id="22" name="Group 21">
            <a:extLst>
              <a:ext uri="{FF2B5EF4-FFF2-40B4-BE49-F238E27FC236}">
                <a16:creationId xmlns:a16="http://schemas.microsoft.com/office/drawing/2014/main" id="{6609D6BF-DE26-95C0-0FCE-1F78032A14A2}"/>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2897786-4F15-0AB5-972D-165882E2BA6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A758C8-C528-CE80-EAD3-07848B7F6E8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7C8261D-EA6A-BFA3-2CEB-8D5D1A19906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DBED3D92-CE68-D628-D95D-6EF18B48F54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2825E-16FC-3411-44B9-DD65FD561B1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753F835E-7424-8ED1-A9CD-476F879A72E6}"/>
              </a:ext>
            </a:extLst>
          </p:cNvPr>
          <p:cNvSpPr txBox="1">
            <a:spLocks/>
          </p:cNvSpPr>
          <p:nvPr/>
        </p:nvSpPr>
        <p:spPr>
          <a:xfrm>
            <a:off x="1257300" y="856368"/>
            <a:ext cx="104013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2026 RTP RFI Peak Demand, RPG Peak MW, PBRP Peak MW, RPG TPIT ISD, LLIS Required Controlling Upgrade, and LLIS TPIT ISD blank</a:t>
            </a:r>
          </a:p>
        </p:txBody>
      </p:sp>
      <p:sp>
        <p:nvSpPr>
          <p:cNvPr id="20" name="TextBox 19">
            <a:extLst>
              <a:ext uri="{FF2B5EF4-FFF2-40B4-BE49-F238E27FC236}">
                <a16:creationId xmlns:a16="http://schemas.microsoft.com/office/drawing/2014/main" id="{430B6786-8AFB-3A5D-3631-6B46FB220E36}"/>
              </a:ext>
            </a:extLst>
          </p:cNvPr>
          <p:cNvSpPr txBox="1">
            <a:spLocks/>
          </p:cNvSpPr>
          <p:nvPr/>
        </p:nvSpPr>
        <p:spPr>
          <a:xfrm>
            <a:off x="8631176" y="1697432"/>
            <a:ext cx="3027424"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Studied Load Entry Path and does not rely on the LLIS, RPG or PBRP study pathway</a:t>
            </a:r>
          </a:p>
          <a:p>
            <a:pPr lvl="1">
              <a:buFont typeface="Arial" panose="020B0604020202020204" pitchFamily="34" charset="0"/>
              <a:buChar char="•"/>
            </a:pPr>
            <a:r>
              <a:rPr lang="en-US" sz="1400"/>
              <a:t>Leave all LLIS, RPG and PBRP-related fields blank</a:t>
            </a:r>
          </a:p>
        </p:txBody>
      </p:sp>
      <p:pic>
        <p:nvPicPr>
          <p:cNvPr id="14" name="Picture 13">
            <a:extLst>
              <a:ext uri="{FF2B5EF4-FFF2-40B4-BE49-F238E27FC236}">
                <a16:creationId xmlns:a16="http://schemas.microsoft.com/office/drawing/2014/main" id="{97D0E87D-442F-8903-795E-67A89C6C8D0B}"/>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08E110B3-EF50-4009-9C8E-B40FAE9FEB02}"/>
              </a:ext>
            </a:extLst>
          </p:cNvPr>
          <p:cNvSpPr/>
          <p:nvPr/>
        </p:nvSpPr>
        <p:spPr>
          <a:xfrm flipH="1">
            <a:off x="6185460" y="2128399"/>
            <a:ext cx="1193343" cy="15784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DB4BDF-3F4B-2E09-C312-4429D8D7E3EA}"/>
              </a:ext>
            </a:extLst>
          </p:cNvPr>
          <p:cNvSpPr>
            <a:spLocks/>
          </p:cNvSpPr>
          <p:nvPr/>
        </p:nvSpPr>
        <p:spPr>
          <a:xfrm flipH="1">
            <a:off x="2919931" y="2410682"/>
            <a:ext cx="54293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5B4EB775-758F-1BA1-A6B0-FBDF449ED927}"/>
              </a:ext>
            </a:extLst>
          </p:cNvPr>
          <p:cNvSpPr>
            <a:spLocks/>
          </p:cNvSpPr>
          <p:nvPr/>
        </p:nvSpPr>
        <p:spPr>
          <a:xfrm flipH="1">
            <a:off x="4224864" y="2410682"/>
            <a:ext cx="189506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EBEAFED1-6B6D-AAB5-6B45-A8C0974917AA}"/>
              </a:ext>
            </a:extLst>
          </p:cNvPr>
          <p:cNvSpPr>
            <a:spLocks/>
          </p:cNvSpPr>
          <p:nvPr/>
        </p:nvSpPr>
        <p:spPr>
          <a:xfrm flipH="1">
            <a:off x="2928398" y="4359699"/>
            <a:ext cx="1355736" cy="17109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5. Source">
            <a:extLst>
              <a:ext uri="{FF2B5EF4-FFF2-40B4-BE49-F238E27FC236}">
                <a16:creationId xmlns:a16="http://schemas.microsoft.com/office/drawing/2014/main" id="{59EC301C-C92C-B70E-BB4D-E986C005B89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443167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11EE-3DAF-C27C-A2BC-0EC273FFE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B88E6-3FCD-9040-47CF-F2D99615FE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0FB88E6-3FCD-9040-47CF-F2D99615FE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472A60C-2AE6-3D90-3F6E-2E94A58BC708}"/>
              </a:ext>
            </a:extLst>
          </p:cNvPr>
          <p:cNvPicPr>
            <a:picLocks noChangeAspect="1"/>
          </p:cNvPicPr>
          <p:nvPr/>
        </p:nvPicPr>
        <p:blipFill>
          <a:blip r:embed="rId8"/>
          <a:stretch>
            <a:fillRect/>
          </a:stretch>
        </p:blipFill>
        <p:spPr>
          <a:xfrm>
            <a:off x="1257301" y="1688978"/>
            <a:ext cx="6154045" cy="2626031"/>
          </a:xfrm>
          <a:prstGeom prst="rect">
            <a:avLst/>
          </a:prstGeom>
        </p:spPr>
      </p:pic>
      <p:pic>
        <p:nvPicPr>
          <p:cNvPr id="13" name="Picture 12">
            <a:extLst>
              <a:ext uri="{FF2B5EF4-FFF2-40B4-BE49-F238E27FC236}">
                <a16:creationId xmlns:a16="http://schemas.microsoft.com/office/drawing/2014/main" id="{BC58A105-9337-D631-60D3-B69722BFFE98}"/>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2" name="Title Placeholder 1">
            <a:extLst>
              <a:ext uri="{FF2B5EF4-FFF2-40B4-BE49-F238E27FC236}">
                <a16:creationId xmlns:a16="http://schemas.microsoft.com/office/drawing/2014/main" id="{96D7339B-68C7-25D4-5AB5-12B3FF1525B6}"/>
              </a:ext>
            </a:extLst>
          </p:cNvPr>
          <p:cNvSpPr>
            <a:spLocks noGrp="1"/>
          </p:cNvSpPr>
          <p:nvPr>
            <p:ph type="title"/>
          </p:nvPr>
        </p:nvSpPr>
        <p:spPr>
          <a:xfrm>
            <a:off x="1257300" y="457200"/>
            <a:ext cx="10401300" cy="332399"/>
          </a:xfrm>
        </p:spPr>
        <p:txBody>
          <a:bodyPr vert="horz">
            <a:spAutoFit/>
          </a:bodyPr>
          <a:lstStyle/>
          <a:p>
            <a:r>
              <a:rPr lang="en-US"/>
              <a:t>Case Study (4/4): RPG </a:t>
            </a:r>
            <a:r>
              <a:rPr lang="en-US" u="sng"/>
              <a:t>AND</a:t>
            </a:r>
            <a:r>
              <a:rPr lang="en-US"/>
              <a:t> a complete and valid LLIS</a:t>
            </a:r>
          </a:p>
        </p:txBody>
      </p:sp>
      <p:sp>
        <p:nvSpPr>
          <p:cNvPr id="4" name="Slide Number Placeholder 5">
            <a:extLst>
              <a:ext uri="{FF2B5EF4-FFF2-40B4-BE49-F238E27FC236}">
                <a16:creationId xmlns:a16="http://schemas.microsoft.com/office/drawing/2014/main" id="{D28C5673-F084-8E96-7CAE-69EDAF8E893E}"/>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19" name="TextBox 18">
            <a:extLst>
              <a:ext uri="{FF2B5EF4-FFF2-40B4-BE49-F238E27FC236}">
                <a16:creationId xmlns:a16="http://schemas.microsoft.com/office/drawing/2014/main" id="{512DE0BB-69EC-A3EA-3E93-8ED50F697DD4}"/>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determined automatically as it gets studied up to the Interconnection Agreement Peak MW schedule for each year</a:t>
            </a:r>
          </a:p>
          <a:p>
            <a:pPr lvl="1">
              <a:buFont typeface="Arial" panose="020B0604020202020204" pitchFamily="34" charset="0"/>
              <a:buChar char="•"/>
            </a:pPr>
            <a:r>
              <a:rPr lang="en-US" sz="1400"/>
              <a:t>The resulting Output Peak MW schedule is modeled as Studied Load in all years</a:t>
            </a:r>
          </a:p>
        </p:txBody>
      </p:sp>
      <p:grpSp>
        <p:nvGrpSpPr>
          <p:cNvPr id="22" name="Group 21">
            <a:extLst>
              <a:ext uri="{FF2B5EF4-FFF2-40B4-BE49-F238E27FC236}">
                <a16:creationId xmlns:a16="http://schemas.microsoft.com/office/drawing/2014/main" id="{6F2C9C71-3EE8-90ED-0371-C2EB4C96953E}"/>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8016ED3-FF37-6D07-BD71-6D6453C8724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1C7F76-53B8-428C-8F39-FB53E6AF452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FF8F536-9B26-0B58-288D-DB8E439AA7A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775A37C-C3D6-715D-F450-CC2E53B022B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7485DA-33A7-45A2-596C-C1033E06A80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D840E338-301D-00E1-6D72-A1D9793E906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7" name="5. Source">
            <a:extLst>
              <a:ext uri="{FF2B5EF4-FFF2-40B4-BE49-F238E27FC236}">
                <a16:creationId xmlns:a16="http://schemas.microsoft.com/office/drawing/2014/main" id="{23AE651E-9076-5FC6-7B82-757272CED6F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
        <p:nvSpPr>
          <p:cNvPr id="11" name="Rectangle 10">
            <a:extLst>
              <a:ext uri="{FF2B5EF4-FFF2-40B4-BE49-F238E27FC236}">
                <a16:creationId xmlns:a16="http://schemas.microsoft.com/office/drawing/2014/main" id="{28BC820D-EEA3-4BB9-2284-47411A53F389}"/>
              </a:ext>
            </a:extLst>
          </p:cNvPr>
          <p:cNvSpPr/>
          <p:nvPr/>
        </p:nvSpPr>
        <p:spPr>
          <a:xfrm>
            <a:off x="6615682" y="4701932"/>
            <a:ext cx="771685" cy="1938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382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4146-A2A7-9D20-55E7-85BFB3081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5A551-DA84-310F-6FF5-0C85D427DA3A}"/>
              </a:ext>
            </a:extLst>
          </p:cNvPr>
          <p:cNvSpPr>
            <a:spLocks noGrp="1"/>
          </p:cNvSpPr>
          <p:nvPr>
            <p:ph type="title"/>
          </p:nvPr>
        </p:nvSpPr>
        <p:spPr/>
        <p:txBody>
          <a:bodyPr/>
          <a:lstStyle/>
          <a:p>
            <a:r>
              <a:rPr lang="en-US"/>
              <a:t>Q&amp;A: Modifying the LCP or reducing the MW request for base load LLI</a:t>
            </a:r>
          </a:p>
        </p:txBody>
      </p:sp>
      <p:sp>
        <p:nvSpPr>
          <p:cNvPr id="3" name="Text Placeholder 2">
            <a:extLst>
              <a:ext uri="{FF2B5EF4-FFF2-40B4-BE49-F238E27FC236}">
                <a16:creationId xmlns:a16="http://schemas.microsoft.com/office/drawing/2014/main" id="{385FDBEB-2BC1-8E91-A9A5-CEE30E454A28}"/>
              </a:ext>
            </a:extLst>
          </p:cNvPr>
          <p:cNvSpPr>
            <a:spLocks noGrp="1"/>
          </p:cNvSpPr>
          <p:nvPr>
            <p:ph type="body" sz="quarter" idx="16"/>
          </p:nvPr>
        </p:nvSpPr>
        <p:spPr>
          <a:xfrm>
            <a:off x="495300" y="1265583"/>
            <a:ext cx="11187714" cy="4495800"/>
          </a:xfrm>
        </p:spPr>
        <p:txBody>
          <a:bodyPr/>
          <a:lstStyle/>
          <a:p>
            <a:r>
              <a:rPr lang="en-US" b="1">
                <a:solidFill>
                  <a:srgbClr val="00AEC7"/>
                </a:solidFill>
              </a:rPr>
              <a:t>Question: </a:t>
            </a:r>
            <a:r>
              <a:rPr lang="en-US"/>
              <a:t>Can a large load expecting to qualify as base load submit an LCP that differs from the LCP in the qualifying study?</a:t>
            </a:r>
          </a:p>
          <a:p>
            <a:endParaRPr lang="en-US"/>
          </a:p>
          <a:p>
            <a:r>
              <a:rPr lang="en-US" b="1">
                <a:solidFill>
                  <a:srgbClr val="00AEC7"/>
                </a:solidFill>
              </a:rPr>
              <a:t>Answer: </a:t>
            </a:r>
            <a:r>
              <a:rPr lang="en-US"/>
              <a:t>TSPs and ILLEs are permitted and encouraged to submit LCPs that reflect the most realistic picture of the load’s projected ramp schedule. A Batch Zero LCP that shows a slower ramp or a lower MW amount in a given step of the LCP than the qualifying study is permitted. A Batch Zero LCP that shows a faster ramp or a higher MW amount in a given step is not permitted.</a:t>
            </a:r>
          </a:p>
          <a:p>
            <a:endParaRPr lang="en-US"/>
          </a:p>
          <a:p>
            <a:endParaRPr lang="en-US"/>
          </a:p>
          <a:p>
            <a:r>
              <a:rPr lang="en-US" b="1">
                <a:solidFill>
                  <a:srgbClr val="00AEC7"/>
                </a:solidFill>
              </a:rPr>
              <a:t>Question: </a:t>
            </a:r>
            <a:r>
              <a:rPr lang="en-US"/>
              <a:t>Can a large load submit a peak MW amount that differs from the amount in the qualifying study? (e.g. a Large Load was studied for 1000 MW in the qualifying study but wishes to enter Batch Zero with a 600 MW peak demand.)</a:t>
            </a:r>
          </a:p>
          <a:p>
            <a:endParaRPr lang="en-US"/>
          </a:p>
          <a:p>
            <a:r>
              <a:rPr lang="en-US" b="1">
                <a:solidFill>
                  <a:srgbClr val="00AEC7"/>
                </a:solidFill>
              </a:rPr>
              <a:t>Answer: </a:t>
            </a:r>
            <a:r>
              <a:rPr lang="en-US"/>
              <a:t>For both base load and studied load, the ILLE may submit a </a:t>
            </a:r>
            <a:r>
              <a:rPr lang="en-US" b="1"/>
              <a:t>lower</a:t>
            </a:r>
            <a:r>
              <a:rPr lang="en-US"/>
              <a:t> peak MW amount for Batch Zero without penalty. The existing studies will still be considered valid. The ILLE </a:t>
            </a:r>
            <a:r>
              <a:rPr lang="en-US" u="sng"/>
              <a:t>may not</a:t>
            </a:r>
            <a:r>
              <a:rPr lang="en-US"/>
              <a:t> request a peak MW amount that is higher than the amount in the qualifying study.</a:t>
            </a:r>
          </a:p>
        </p:txBody>
      </p:sp>
      <p:sp>
        <p:nvSpPr>
          <p:cNvPr id="4" name="Slide Number Placeholder 3">
            <a:extLst>
              <a:ext uri="{FF2B5EF4-FFF2-40B4-BE49-F238E27FC236}">
                <a16:creationId xmlns:a16="http://schemas.microsoft.com/office/drawing/2014/main" id="{9900A86A-3F90-11BB-4FC5-BD52976DD8A9}"/>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5" name="Rectangle 4">
            <a:extLst>
              <a:ext uri="{FF2B5EF4-FFF2-40B4-BE49-F238E27FC236}">
                <a16:creationId xmlns:a16="http://schemas.microsoft.com/office/drawing/2014/main" id="{4691808B-E5D1-42EE-18A3-0119FA9E62C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50577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750D-A421-95E3-815A-C7D2659CA7A2}"/>
              </a:ext>
            </a:extLst>
          </p:cNvPr>
          <p:cNvSpPr>
            <a:spLocks noGrp="1"/>
          </p:cNvSpPr>
          <p:nvPr>
            <p:ph type="title"/>
          </p:nvPr>
        </p:nvSpPr>
        <p:spPr>
          <a:xfrm>
            <a:off x="1257300" y="457200"/>
            <a:ext cx="10401300" cy="914400"/>
          </a:xfrm>
        </p:spPr>
        <p:txBody>
          <a:bodyPr/>
          <a:lstStyle/>
          <a:p>
            <a:r>
              <a:rPr lang="en-US"/>
              <a:t>Path to Batch Zero</a:t>
            </a:r>
          </a:p>
        </p:txBody>
      </p:sp>
      <p:sp>
        <p:nvSpPr>
          <p:cNvPr id="4" name="Slide Number Placeholder 3">
            <a:extLst>
              <a:ext uri="{FF2B5EF4-FFF2-40B4-BE49-F238E27FC236}">
                <a16:creationId xmlns:a16="http://schemas.microsoft.com/office/drawing/2014/main" id="{98BD2AD8-9A06-EF1B-82C9-224A89FE56E8}"/>
              </a:ext>
            </a:extLst>
          </p:cNvPr>
          <p:cNvSpPr>
            <a:spLocks noGrp="1"/>
          </p:cNvSpPr>
          <p:nvPr>
            <p:ph type="sldNum" sz="quarter" idx="12"/>
          </p:nvPr>
        </p:nvSpPr>
        <p:spPr/>
        <p:txBody>
          <a:bodyPr/>
          <a:lstStyle/>
          <a:p>
            <a:fld id="{BCDE79FB-97BA-492B-8D57-F1373F9ADA95}" type="slidenum">
              <a:rPr lang="en-US" smtClean="0"/>
              <a:t>34</a:t>
            </a:fld>
            <a:endParaRPr lang="en-US"/>
          </a:p>
        </p:txBody>
      </p:sp>
      <p:graphicFrame>
        <p:nvGraphicFramePr>
          <p:cNvPr id="6" name="Diagram 5">
            <a:extLst>
              <a:ext uri="{FF2B5EF4-FFF2-40B4-BE49-F238E27FC236}">
                <a16:creationId xmlns:a16="http://schemas.microsoft.com/office/drawing/2014/main" id="{AA8038E5-6A83-C7B2-47BF-7785404D7D56}"/>
              </a:ext>
            </a:extLst>
          </p:cNvPr>
          <p:cNvGraphicFramePr/>
          <p:nvPr>
            <p:extLst>
              <p:ext uri="{D42A27DB-BD31-4B8C-83A1-F6EECF244321}">
                <p14:modId xmlns:p14="http://schemas.microsoft.com/office/powerpoint/2010/main" val="152935873"/>
              </p:ext>
            </p:extLst>
          </p:nvPr>
        </p:nvGraphicFramePr>
        <p:xfrm>
          <a:off x="329560" y="1221106"/>
          <a:ext cx="11532879" cy="33406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5. Source">
            <a:extLst>
              <a:ext uri="{FF2B5EF4-FFF2-40B4-BE49-F238E27FC236}">
                <a16:creationId xmlns:a16="http://schemas.microsoft.com/office/drawing/2014/main" id="{42E8ED4C-7270-BCC3-8BC8-F149DE742B76}"/>
              </a:ext>
            </a:extLst>
          </p:cNvPr>
          <p:cNvSpPr txBox="1"/>
          <p:nvPr>
            <p:custDataLst>
              <p:tags r:id="rId1"/>
            </p:custDataLst>
          </p:nvPr>
        </p:nvSpPr>
        <p:spPr>
          <a:xfrm>
            <a:off x="1257300" y="6559892"/>
            <a:ext cx="9351818" cy="161583"/>
          </a:xfrm>
          <a:prstGeom prst="rect">
            <a:avLst/>
          </a:prstGeom>
          <a:noFill/>
        </p:spPr>
        <p:txBody>
          <a:bodyPr vert="horz" wrap="square" lIns="0" tIns="0" rIns="0" bIns="0" rtlCol="0" anchor="b" anchorCtr="0">
            <a:spAutoFit/>
          </a:bodyPr>
          <a:lstStyle/>
          <a:p>
            <a:r>
              <a:rPr lang="fr-FR" sz="1050"/>
              <a:t>*ERCOT </a:t>
            </a:r>
            <a:r>
              <a:rPr lang="fr-FR" sz="1050" err="1"/>
              <a:t>will</a:t>
            </a:r>
            <a:r>
              <a:rPr lang="fr-FR" sz="1050"/>
              <a:t> release the official LIF and attestation </a:t>
            </a:r>
            <a:r>
              <a:rPr lang="fr-FR" sz="1050" err="1"/>
              <a:t>templates</a:t>
            </a:r>
            <a:r>
              <a:rPr lang="fr-FR" sz="1050"/>
              <a:t> </a:t>
            </a:r>
            <a:r>
              <a:rPr lang="fr-FR" sz="1050" err="1"/>
              <a:t>only</a:t>
            </a:r>
            <a:r>
              <a:rPr lang="fr-FR" sz="1050"/>
              <a:t> if the ERCOT Board </a:t>
            </a:r>
            <a:r>
              <a:rPr lang="fr-FR" sz="1050" err="1"/>
              <a:t>approves</a:t>
            </a:r>
            <a:r>
              <a:rPr lang="fr-FR" sz="1050"/>
              <a:t> PGRR145</a:t>
            </a:r>
            <a:endParaRPr lang="en-US" sz="600"/>
          </a:p>
        </p:txBody>
      </p:sp>
      <p:sp>
        <p:nvSpPr>
          <p:cNvPr id="5" name="TextBox 4">
            <a:extLst>
              <a:ext uri="{FF2B5EF4-FFF2-40B4-BE49-F238E27FC236}">
                <a16:creationId xmlns:a16="http://schemas.microsoft.com/office/drawing/2014/main" id="{2E072270-869A-804C-A665-DBA58FCB70EF}"/>
              </a:ext>
            </a:extLst>
          </p:cNvPr>
          <p:cNvSpPr txBox="1"/>
          <p:nvPr/>
        </p:nvSpPr>
        <p:spPr>
          <a:xfrm>
            <a:off x="6907227" y="5267562"/>
            <a:ext cx="3695934" cy="954107"/>
          </a:xfrm>
          <a:prstGeom prst="rect">
            <a:avLst/>
          </a:prstGeom>
          <a:noFill/>
          <a:ln w="28575">
            <a:solidFill>
              <a:schemeClr val="accent1"/>
            </a:solidFill>
          </a:ln>
        </p:spPr>
        <p:txBody>
          <a:bodyPr wrap="square">
            <a:spAutoFit/>
          </a:bodyPr>
          <a:lstStyle/>
          <a:p>
            <a:pPr lvl="0"/>
            <a:r>
              <a:rPr lang="en-US" sz="1400"/>
              <a:t>ERCOT will start accepting submissions and provide preliminary feedback but will not provide final answer unless and until PUCT approves PGRR145 and NPRR1325</a:t>
            </a:r>
          </a:p>
        </p:txBody>
      </p:sp>
      <p:grpSp>
        <p:nvGrpSpPr>
          <p:cNvPr id="7" name="ExclamationMarkWhite 8">
            <a:extLst>
              <a:ext uri="{FF2B5EF4-FFF2-40B4-BE49-F238E27FC236}">
                <a16:creationId xmlns:a16="http://schemas.microsoft.com/office/drawing/2014/main" id="{6F5563AD-10B8-CFAA-9563-D5F52743AB28}"/>
              </a:ext>
            </a:extLst>
          </p:cNvPr>
          <p:cNvGrpSpPr>
            <a:grpSpLocks noChangeAspect="1"/>
          </p:cNvGrpSpPr>
          <p:nvPr>
            <p:custDataLst>
              <p:tags r:id="rId2"/>
            </p:custDataLst>
          </p:nvPr>
        </p:nvGrpSpPr>
        <p:grpSpPr>
          <a:xfrm>
            <a:off x="6350715" y="5267562"/>
            <a:ext cx="396228" cy="396228"/>
            <a:chOff x="1016000" y="1016000"/>
            <a:chExt cx="396228" cy="396228"/>
          </a:xfrm>
        </p:grpSpPr>
        <p:sp>
          <p:nvSpPr>
            <p:cNvPr id="9" name="Oval 8">
              <a:extLst>
                <a:ext uri="{FF2B5EF4-FFF2-40B4-BE49-F238E27FC236}">
                  <a16:creationId xmlns:a16="http://schemas.microsoft.com/office/drawing/2014/main" id="{7C0821D0-88F1-5200-C363-7F76ABF2B51E}"/>
                </a:ext>
              </a:extLst>
            </p:cNvPr>
            <p:cNvSpPr/>
            <p:nvPr/>
          </p:nvSpPr>
          <p:spPr>
            <a:xfrm>
              <a:off x="1016000" y="1016000"/>
              <a:ext cx="396228" cy="396228"/>
            </a:xfrm>
            <a:prstGeom prst="ellipse">
              <a:avLst/>
            </a:prstGeom>
            <a:solidFill>
              <a:schemeClr val="bg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0" name="Graphic 9">
              <a:extLst>
                <a:ext uri="{FF2B5EF4-FFF2-40B4-BE49-F238E27FC236}">
                  <a16:creationId xmlns:a16="http://schemas.microsoft.com/office/drawing/2014/main" id="{C5A6C4A9-0EDF-C7F5-E437-EE090956BC2A}"/>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23614" y="1023614"/>
              <a:ext cx="381000" cy="381000"/>
            </a:xfrm>
            <a:prstGeom prst="rect">
              <a:avLst/>
            </a:prstGeom>
          </p:spPr>
        </p:pic>
      </p:grpSp>
      <p:sp>
        <p:nvSpPr>
          <p:cNvPr id="11" name="Arrow: Down 10">
            <a:extLst>
              <a:ext uri="{FF2B5EF4-FFF2-40B4-BE49-F238E27FC236}">
                <a16:creationId xmlns:a16="http://schemas.microsoft.com/office/drawing/2014/main" id="{675135DB-12BE-46D6-4E44-2D1427B22A42}"/>
              </a:ext>
            </a:extLst>
          </p:cNvPr>
          <p:cNvSpPr/>
          <p:nvPr/>
        </p:nvSpPr>
        <p:spPr>
          <a:xfrm>
            <a:off x="7664521" y="4709161"/>
            <a:ext cx="267128" cy="410966"/>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2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B59C-AA60-3D20-0AA5-62C113F850D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380C848-055F-3E3E-36C0-550AC7A12C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8380C848-055F-3E3E-36C0-550AC7A12CB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E47AFF-F982-4BD9-4AF9-290ED827AB33}"/>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65B25F47-8C33-0F30-3E11-752155B6A1C3}"/>
              </a:ext>
            </a:extLst>
          </p:cNvPr>
          <p:cNvSpPr>
            <a:spLocks noGrp="1"/>
          </p:cNvSpPr>
          <p:nvPr>
            <p:ph type="sldNum" sz="quarter" idx="12"/>
          </p:nvPr>
        </p:nvSpPr>
        <p:spPr/>
        <p:txBody>
          <a:bodyPr/>
          <a:lstStyle/>
          <a:p>
            <a:fld id="{BCDE79FB-97BA-492B-8D57-F1373F9ADA95}" type="slidenum">
              <a:rPr lang="en-US" smtClean="0"/>
              <a:pPr/>
              <a:t>35</a:t>
            </a:fld>
            <a:endParaRPr lang="en-US"/>
          </a:p>
        </p:txBody>
      </p:sp>
      <p:sp>
        <p:nvSpPr>
          <p:cNvPr id="3" name="Text Placeholder 2">
            <a:hlinkClick r:id="rId10" action="ppaction://hlinksldjump"/>
            <a:extLst>
              <a:ext uri="{FF2B5EF4-FFF2-40B4-BE49-F238E27FC236}">
                <a16:creationId xmlns:a16="http://schemas.microsoft.com/office/drawing/2014/main" id="{6AC517F3-D457-456A-3F6D-E30ED034DBE6}"/>
              </a:ext>
            </a:extLst>
          </p:cNvPr>
          <p:cNvSpPr>
            <a:spLocks noGrp="1"/>
          </p:cNvSpPr>
          <p:nvPr>
            <p:custDataLst>
              <p:tags r:id="rId2"/>
            </p:custDataLst>
          </p:nvPr>
        </p:nvSpPr>
        <p:spPr bwMode="auto">
          <a:xfrm>
            <a:off x="3459162" y="4714874"/>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
        <p:nvSpPr>
          <p:cNvPr id="8" name="Text Placeholder 2">
            <a:extLst>
              <a:ext uri="{FF2B5EF4-FFF2-40B4-BE49-F238E27FC236}">
                <a16:creationId xmlns:a16="http://schemas.microsoft.com/office/drawing/2014/main" id="{CCED80CD-10B4-7343-67A6-50FB5F3B6D35}"/>
              </a:ext>
            </a:extLst>
          </p:cNvPr>
          <p:cNvSpPr>
            <a:spLocks noGrp="1"/>
          </p:cNvSpPr>
          <p:nvPr>
            <p:custDataLst>
              <p:tags r:id="rId3"/>
            </p:custDataLst>
          </p:nvPr>
        </p:nvSpPr>
        <p:spPr bwMode="auto">
          <a:xfrm>
            <a:off x="3459158" y="4011611"/>
            <a:ext cx="4657725" cy="703263"/>
          </a:xfrm>
          <a:prstGeom prst="rect">
            <a:avLst/>
          </a:prstGeom>
          <a:solidFill>
            <a:schemeClr val="accent1"/>
          </a:solidFill>
          <a:ln>
            <a:noFill/>
          </a:ln>
          <a:effectLst/>
        </p:spPr>
        <p:txBody>
          <a:bodyPr vert="horz" wrap="none" lIns="80963" tIns="228600" rIns="0" bIns="2301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Frequently Asked Questions</a:t>
            </a:r>
          </a:p>
        </p:txBody>
      </p:sp>
      <p:sp>
        <p:nvSpPr>
          <p:cNvPr id="5" name="Text Placeholder 2">
            <a:hlinkClick r:id="rId11" action="ppaction://hlinksldjump"/>
            <a:extLst>
              <a:ext uri="{FF2B5EF4-FFF2-40B4-BE49-F238E27FC236}">
                <a16:creationId xmlns:a16="http://schemas.microsoft.com/office/drawing/2014/main" id="{8EA8A9F0-C196-79EE-5838-29B134F3D086}"/>
              </a:ext>
            </a:extLst>
          </p:cNvPr>
          <p:cNvSpPr>
            <a:spLocks noGrp="1"/>
          </p:cNvSpPr>
          <p:nvPr>
            <p:custDataLst>
              <p:tags r:id="rId4"/>
            </p:custDataLst>
          </p:nvPr>
        </p:nvSpPr>
        <p:spPr bwMode="auto">
          <a:xfrm>
            <a:off x="3459159" y="1905396"/>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Updates Since Last Readiness Meeting</a:t>
            </a:r>
          </a:p>
        </p:txBody>
      </p:sp>
      <p:sp>
        <p:nvSpPr>
          <p:cNvPr id="9" name="Text Placeholder 2">
            <a:hlinkClick r:id="rId11" action="ppaction://hlinksldjump"/>
            <a:extLst>
              <a:ext uri="{FF2B5EF4-FFF2-40B4-BE49-F238E27FC236}">
                <a16:creationId xmlns:a16="http://schemas.microsoft.com/office/drawing/2014/main" id="{033EE08D-5F48-50A1-CA88-5651827719EC}"/>
              </a:ext>
            </a:extLst>
          </p:cNvPr>
          <p:cNvSpPr>
            <a:spLocks noGrp="1"/>
          </p:cNvSpPr>
          <p:nvPr>
            <p:custDataLst>
              <p:tags r:id="rId5"/>
            </p:custDataLst>
          </p:nvPr>
        </p:nvSpPr>
        <p:spPr bwMode="auto">
          <a:xfrm>
            <a:off x="3459158" y="2607071"/>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Readiness Discussion Schedule</a:t>
            </a:r>
          </a:p>
        </p:txBody>
      </p:sp>
      <p:sp>
        <p:nvSpPr>
          <p:cNvPr id="10" name="Text Placeholder 2">
            <a:hlinkClick r:id="rId10" action="ppaction://hlinksldjump"/>
            <a:extLst>
              <a:ext uri="{FF2B5EF4-FFF2-40B4-BE49-F238E27FC236}">
                <a16:creationId xmlns:a16="http://schemas.microsoft.com/office/drawing/2014/main" id="{D65F5955-B164-7756-F117-1B3116DB1B3B}"/>
              </a:ext>
            </a:extLst>
          </p:cNvPr>
          <p:cNvSpPr>
            <a:spLocks noGrp="1"/>
          </p:cNvSpPr>
          <p:nvPr>
            <p:custDataLst>
              <p:tags r:id="rId6"/>
            </p:custDataLst>
          </p:nvPr>
        </p:nvSpPr>
        <p:spPr bwMode="auto">
          <a:xfrm>
            <a:off x="3459154" y="3308547"/>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Tree>
    <p:extLst>
      <p:ext uri="{BB962C8B-B14F-4D97-AF65-F5344CB8AC3E}">
        <p14:creationId xmlns:p14="http://schemas.microsoft.com/office/powerpoint/2010/main" val="41157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AC20-6E60-7AB2-AF28-AD0215319D55}"/>
              </a:ext>
            </a:extLst>
          </p:cNvPr>
          <p:cNvSpPr>
            <a:spLocks noGrp="1"/>
          </p:cNvSpPr>
          <p:nvPr>
            <p:ph type="title"/>
          </p:nvPr>
        </p:nvSpPr>
        <p:spPr/>
        <p:txBody>
          <a:bodyPr/>
          <a:lstStyle/>
          <a:p>
            <a:r>
              <a:rPr lang="en-US"/>
              <a:t>Batch Zero Q&amp;A: Studied Load Treatment for Portion of Base Load LLI</a:t>
            </a:r>
          </a:p>
        </p:txBody>
      </p:sp>
      <p:sp>
        <p:nvSpPr>
          <p:cNvPr id="3" name="Text Placeholder 2">
            <a:extLst>
              <a:ext uri="{FF2B5EF4-FFF2-40B4-BE49-F238E27FC236}">
                <a16:creationId xmlns:a16="http://schemas.microsoft.com/office/drawing/2014/main" id="{8A2D269E-8844-9D07-C980-9EC1B737E200}"/>
              </a:ext>
            </a:extLst>
          </p:cNvPr>
          <p:cNvSpPr>
            <a:spLocks noGrp="1"/>
          </p:cNvSpPr>
          <p:nvPr>
            <p:ph type="body" sz="quarter" idx="16"/>
          </p:nvPr>
        </p:nvSpPr>
        <p:spPr/>
        <p:txBody>
          <a:bodyPr/>
          <a:lstStyle/>
          <a:p>
            <a:r>
              <a:rPr lang="en-US" b="1">
                <a:solidFill>
                  <a:srgbClr val="00AEC7"/>
                </a:solidFill>
              </a:rPr>
              <a:t>Question: </a:t>
            </a:r>
            <a:r>
              <a:rPr lang="en-US"/>
              <a:t>Can an interconnection request projected to qualify as base load be split so that the initial portion of the LCP qualifies as base load while the remainder of the LCP enters Batch Zero as studied load instead? Both portions would rely on the same set of studies for qualification.</a:t>
            </a:r>
          </a:p>
          <a:p>
            <a:endParaRPr lang="en-US"/>
          </a:p>
          <a:p>
            <a:r>
              <a:rPr lang="en-US" b="1">
                <a:solidFill>
                  <a:srgbClr val="00AEC7"/>
                </a:solidFill>
              </a:rPr>
              <a:t>Answer: </a:t>
            </a:r>
            <a:r>
              <a:rPr lang="en-US"/>
              <a:t>ERCOT has determined splitting an interconnection request in this way is permitted under PGRR145.</a:t>
            </a:r>
          </a:p>
          <a:p>
            <a:endParaRPr lang="en-US"/>
          </a:p>
          <a:p>
            <a:r>
              <a:rPr lang="en-US" b="1">
                <a:solidFill>
                  <a:srgbClr val="00AEC7"/>
                </a:solidFill>
              </a:rPr>
              <a:t>In order to make this change,</a:t>
            </a:r>
          </a:p>
          <a:p>
            <a:pPr marL="342900" indent="-342900">
              <a:buFont typeface="+mj-lt"/>
              <a:buAutoNum type="arabicPeriod"/>
            </a:pPr>
            <a:r>
              <a:rPr lang="en-US"/>
              <a:t>The interconnecting TSP, on behalf of the ILLE, should email </a:t>
            </a:r>
            <a:r>
              <a:rPr lang="en-US">
                <a:hlinkClick r:id="rId2"/>
              </a:rPr>
              <a:t>LargeLoadInterconnection@ercot.com</a:t>
            </a:r>
            <a:r>
              <a:rPr lang="en-US"/>
              <a:t> with the request as soon as possible. The request should specify the portion of the qualifying LCP that will be submitted as base load and the portion that will be submitted as studied load.</a:t>
            </a:r>
          </a:p>
          <a:p>
            <a:pPr marL="342900" indent="-342900">
              <a:buFont typeface="+mj-lt"/>
              <a:buAutoNum type="arabicPeriod"/>
            </a:pPr>
            <a:r>
              <a:rPr lang="en-US"/>
              <a:t>ERCOT will issue a second BZ number for the portion of the LCP that will be submitted as studied load and communicate it to the TSP.</a:t>
            </a:r>
          </a:p>
          <a:p>
            <a:pPr marL="342900" indent="-342900">
              <a:buFont typeface="+mj-lt"/>
              <a:buAutoNum type="arabicPeriod"/>
            </a:pPr>
            <a:r>
              <a:rPr lang="en-US"/>
              <a:t>The TSP will need to send ERCOT a complete set of Batch Zero forms for each of the two BZ numbers, with the LIF indicating the desired qualification path. </a:t>
            </a:r>
          </a:p>
        </p:txBody>
      </p:sp>
      <p:sp>
        <p:nvSpPr>
          <p:cNvPr id="4" name="Slide Number Placeholder 3">
            <a:extLst>
              <a:ext uri="{FF2B5EF4-FFF2-40B4-BE49-F238E27FC236}">
                <a16:creationId xmlns:a16="http://schemas.microsoft.com/office/drawing/2014/main" id="{2AF52DE5-48A4-95D7-20E3-9D0F63277ACD}"/>
              </a:ext>
            </a:extLst>
          </p:cNvPr>
          <p:cNvSpPr>
            <a:spLocks noGrp="1"/>
          </p:cNvSpPr>
          <p:nvPr>
            <p:ph type="sldNum" sz="quarter" idx="12"/>
          </p:nvPr>
        </p:nvSpPr>
        <p:spPr/>
        <p:txBody>
          <a:bodyPr/>
          <a:lstStyle/>
          <a:p>
            <a:fld id="{BCDE79FB-97BA-492B-8D57-F1373F9ADA95}" type="slidenum">
              <a:rPr lang="en-US" smtClean="0"/>
              <a:t>36</a:t>
            </a:fld>
            <a:endParaRPr lang="en-US"/>
          </a:p>
        </p:txBody>
      </p:sp>
      <p:sp>
        <p:nvSpPr>
          <p:cNvPr id="5" name="Rectangle 4">
            <a:extLst>
              <a:ext uri="{FF2B5EF4-FFF2-40B4-BE49-F238E27FC236}">
                <a16:creationId xmlns:a16="http://schemas.microsoft.com/office/drawing/2014/main" id="{14BA416C-D8DA-7669-598B-2DCE9014BEA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21825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EC0D-A40F-B6B4-C715-006DA8B6B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4A09E-1F53-D538-A73F-464F808411A6}"/>
              </a:ext>
            </a:extLst>
          </p:cNvPr>
          <p:cNvSpPr>
            <a:spLocks noGrp="1"/>
          </p:cNvSpPr>
          <p:nvPr>
            <p:ph type="title"/>
          </p:nvPr>
        </p:nvSpPr>
        <p:spPr/>
        <p:txBody>
          <a:bodyPr/>
          <a:lstStyle/>
          <a:p>
            <a:r>
              <a:rPr lang="en-US"/>
              <a:t>Q&amp;A: Sale of a Large Load projected to qualify for Batch Zero</a:t>
            </a:r>
          </a:p>
        </p:txBody>
      </p:sp>
      <p:sp>
        <p:nvSpPr>
          <p:cNvPr id="3" name="Text Placeholder 2">
            <a:extLst>
              <a:ext uri="{FF2B5EF4-FFF2-40B4-BE49-F238E27FC236}">
                <a16:creationId xmlns:a16="http://schemas.microsoft.com/office/drawing/2014/main" id="{DD1B101F-85AF-F559-49B1-18CB4364840D}"/>
              </a:ext>
            </a:extLst>
          </p:cNvPr>
          <p:cNvSpPr>
            <a:spLocks noGrp="1"/>
          </p:cNvSpPr>
          <p:nvPr>
            <p:ph type="body" sz="quarter" idx="16"/>
          </p:nvPr>
        </p:nvSpPr>
        <p:spPr/>
        <p:txBody>
          <a:bodyPr/>
          <a:lstStyle/>
          <a:p>
            <a:r>
              <a:rPr lang="en-US" b="1">
                <a:solidFill>
                  <a:srgbClr val="00AEC7"/>
                </a:solidFill>
              </a:rPr>
              <a:t>Question: </a:t>
            </a:r>
            <a:r>
              <a:rPr lang="en-US"/>
              <a:t>Will the sale by the ILLE of a Large Load interconnection request to another party impact the inclusion of the Large Load in Batch Zero?</a:t>
            </a:r>
          </a:p>
          <a:p>
            <a:endParaRPr lang="en-US"/>
          </a:p>
          <a:p>
            <a:r>
              <a:rPr lang="en-US" b="1">
                <a:solidFill>
                  <a:srgbClr val="00AEC7"/>
                </a:solidFill>
              </a:rPr>
              <a:t>Answer: </a:t>
            </a:r>
            <a:r>
              <a:rPr lang="en-US"/>
              <a:t>A transfer of ownership </a:t>
            </a:r>
            <a:r>
              <a:rPr lang="en-US" u="sng"/>
              <a:t>only</a:t>
            </a:r>
            <a:r>
              <a:rPr lang="en-US"/>
              <a:t> will not impact the inclusion and classification of the Large Load in Batch Zero. The interconnecting TSP should send ERCOT an updated LIF to reflect the new ILLE. Any changes to the load design, end use activity, point of interconnection, or other changes that might impact the electrical characteristics may impact Batch Zero qualification. These will be reviewed on a case-by-case basis.</a:t>
            </a:r>
          </a:p>
          <a:p>
            <a:endParaRPr lang="en-US"/>
          </a:p>
          <a:p>
            <a:endParaRPr lang="en-US"/>
          </a:p>
        </p:txBody>
      </p:sp>
      <p:sp>
        <p:nvSpPr>
          <p:cNvPr id="4" name="Slide Number Placeholder 3">
            <a:extLst>
              <a:ext uri="{FF2B5EF4-FFF2-40B4-BE49-F238E27FC236}">
                <a16:creationId xmlns:a16="http://schemas.microsoft.com/office/drawing/2014/main" id="{271B3B1F-8FEE-A0EA-555B-912D9E0588CF}"/>
              </a:ext>
            </a:extLst>
          </p:cNvPr>
          <p:cNvSpPr>
            <a:spLocks noGrp="1"/>
          </p:cNvSpPr>
          <p:nvPr>
            <p:ph type="sldNum" sz="quarter" idx="12"/>
          </p:nvPr>
        </p:nvSpPr>
        <p:spPr/>
        <p:txBody>
          <a:bodyPr/>
          <a:lstStyle/>
          <a:p>
            <a:fld id="{BCDE79FB-97BA-492B-8D57-F1373F9ADA95}" type="slidenum">
              <a:rPr lang="en-US" smtClean="0"/>
              <a:t>37</a:t>
            </a:fld>
            <a:endParaRPr lang="en-US"/>
          </a:p>
        </p:txBody>
      </p:sp>
      <p:sp>
        <p:nvSpPr>
          <p:cNvPr id="5" name="Rectangle 4">
            <a:extLst>
              <a:ext uri="{FF2B5EF4-FFF2-40B4-BE49-F238E27FC236}">
                <a16:creationId xmlns:a16="http://schemas.microsoft.com/office/drawing/2014/main" id="{B5091138-56AC-1BCB-9238-5CF5402C7E82}"/>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11858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DBA2-9726-1AD6-7002-63873CA85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1808-4DAE-318A-647E-1D85293E3F4C}"/>
              </a:ext>
            </a:extLst>
          </p:cNvPr>
          <p:cNvSpPr>
            <a:spLocks noGrp="1"/>
          </p:cNvSpPr>
          <p:nvPr>
            <p:ph type="title"/>
          </p:nvPr>
        </p:nvSpPr>
        <p:spPr/>
        <p:txBody>
          <a:bodyPr/>
          <a:lstStyle/>
          <a:p>
            <a:r>
              <a:rPr lang="en-US"/>
              <a:t>Q&amp;A: Refundability of Security for Large Loads </a:t>
            </a:r>
          </a:p>
        </p:txBody>
      </p:sp>
      <p:sp>
        <p:nvSpPr>
          <p:cNvPr id="3" name="Text Placeholder 2">
            <a:extLst>
              <a:ext uri="{FF2B5EF4-FFF2-40B4-BE49-F238E27FC236}">
                <a16:creationId xmlns:a16="http://schemas.microsoft.com/office/drawing/2014/main" id="{3F3CA003-683B-579E-C4B5-997628979004}"/>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If an ILLE modifies its LCP to show a lower MW amount before July 10, can it also lower its posted security or receive a refund for a portion of its direct interconnection costs?</a:t>
            </a:r>
          </a:p>
          <a:p>
            <a:endParaRPr lang="en-US"/>
          </a:p>
          <a:p>
            <a:r>
              <a:rPr lang="en-US" b="1">
                <a:solidFill>
                  <a:srgbClr val="00AEC7"/>
                </a:solidFill>
              </a:rPr>
              <a:t>Answer: </a:t>
            </a:r>
            <a:r>
              <a:rPr lang="en-US"/>
              <a:t>PGRR145 does not address refundability of financial security or direct interconnection costs. The ILLE's recourse is with its Interconnecting TSP or DSP directly.</a:t>
            </a:r>
          </a:p>
          <a:p>
            <a:endParaRPr lang="en-US"/>
          </a:p>
          <a:p>
            <a:endParaRPr lang="en-US"/>
          </a:p>
        </p:txBody>
      </p:sp>
      <p:sp>
        <p:nvSpPr>
          <p:cNvPr id="4" name="Slide Number Placeholder 3">
            <a:extLst>
              <a:ext uri="{FF2B5EF4-FFF2-40B4-BE49-F238E27FC236}">
                <a16:creationId xmlns:a16="http://schemas.microsoft.com/office/drawing/2014/main" id="{3F8EB45C-1323-38C0-C411-36C217843317}"/>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5" name="Rectangle 4">
            <a:extLst>
              <a:ext uri="{FF2B5EF4-FFF2-40B4-BE49-F238E27FC236}">
                <a16:creationId xmlns:a16="http://schemas.microsoft.com/office/drawing/2014/main" id="{401607BB-2C82-6E91-B385-2778BC9B951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1959918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241E-8E14-4825-93E8-B1333A567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A96B2-B5BE-7116-DF03-27FEB105D17A}"/>
              </a:ext>
            </a:extLst>
          </p:cNvPr>
          <p:cNvSpPr>
            <a:spLocks noGrp="1"/>
          </p:cNvSpPr>
          <p:nvPr>
            <p:ph type="title"/>
          </p:nvPr>
        </p:nvSpPr>
        <p:spPr/>
        <p:txBody>
          <a:bodyPr/>
          <a:lstStyle/>
          <a:p>
            <a:r>
              <a:rPr lang="en-US"/>
              <a:t>Q&amp;A: Section 9.7(2) and (3) Disclosures</a:t>
            </a:r>
          </a:p>
        </p:txBody>
      </p:sp>
      <p:sp>
        <p:nvSpPr>
          <p:cNvPr id="3" name="Text Placeholder 2">
            <a:extLst>
              <a:ext uri="{FF2B5EF4-FFF2-40B4-BE49-F238E27FC236}">
                <a16:creationId xmlns:a16="http://schemas.microsoft.com/office/drawing/2014/main" id="{BA1A207D-3198-F3C6-C51B-0B0C30E7D72B}"/>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What information does an ILLE need to disclose to satisfy the requirements in Section 9.7(2) and (3)?</a:t>
            </a:r>
          </a:p>
          <a:p>
            <a:endParaRPr lang="en-US"/>
          </a:p>
          <a:p>
            <a:r>
              <a:rPr lang="en-US" b="1">
                <a:solidFill>
                  <a:srgbClr val="00AEC7"/>
                </a:solidFill>
              </a:rPr>
              <a:t>Answer: </a:t>
            </a:r>
            <a:r>
              <a:rPr lang="en-US"/>
              <a:t>To satisfy Section 9.7(2), an ILLE must disclose its plans, expected timing, and progress for site-related studies and engineering services required before energization.  Similarly, for Section 9.7(3), the ILLE must disclose its plans, expected timing, and current progress for obtaining non-ministerial discretionary approvals from state and local regulatory authorities required for the development before energization.  An ILLE is not required to provide its actual studies or documents related to the ILLE’s efforts to obtain non-ministerial discretionary approvals.  However, ERCOT may request such information to verify the ILLE's attestation; an ILLE that cannot substantiate its attestation is subject to removal</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24B67717-3219-8E4D-5814-05707E9DE513}"/>
              </a:ext>
            </a:extLst>
          </p:cNvPr>
          <p:cNvSpPr>
            <a:spLocks noGrp="1"/>
          </p:cNvSpPr>
          <p:nvPr>
            <p:ph type="sldNum" sz="quarter" idx="12"/>
          </p:nvPr>
        </p:nvSpPr>
        <p:spPr/>
        <p:txBody>
          <a:bodyPr/>
          <a:lstStyle/>
          <a:p>
            <a:fld id="{BCDE79FB-97BA-492B-8D57-F1373F9ADA95}" type="slidenum">
              <a:rPr lang="en-US" smtClean="0"/>
              <a:t>39</a:t>
            </a:fld>
            <a:endParaRPr lang="en-US"/>
          </a:p>
        </p:txBody>
      </p:sp>
      <p:sp>
        <p:nvSpPr>
          <p:cNvPr id="5" name="Rectangle 4">
            <a:extLst>
              <a:ext uri="{FF2B5EF4-FFF2-40B4-BE49-F238E27FC236}">
                <a16:creationId xmlns:a16="http://schemas.microsoft.com/office/drawing/2014/main" id="{FFBF128D-80F1-9070-71DB-1B22BF58D92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239593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EEC-C276-D598-6756-270E5A214F07}"/>
              </a:ext>
            </a:extLst>
          </p:cNvPr>
          <p:cNvSpPr>
            <a:spLocks noGrp="1"/>
          </p:cNvSpPr>
          <p:nvPr>
            <p:ph type="title"/>
          </p:nvPr>
        </p:nvSpPr>
        <p:spPr/>
        <p:txBody>
          <a:bodyPr/>
          <a:lstStyle/>
          <a:p>
            <a:r>
              <a:rPr lang="en-US"/>
              <a:t>Batch Zero Numbers</a:t>
            </a:r>
          </a:p>
        </p:txBody>
      </p:sp>
      <p:sp>
        <p:nvSpPr>
          <p:cNvPr id="3" name="Text Placeholder 2">
            <a:extLst>
              <a:ext uri="{FF2B5EF4-FFF2-40B4-BE49-F238E27FC236}">
                <a16:creationId xmlns:a16="http://schemas.microsoft.com/office/drawing/2014/main" id="{AA631786-CC73-05DD-E177-1C674CAE89C5}"/>
              </a:ext>
            </a:extLst>
          </p:cNvPr>
          <p:cNvSpPr>
            <a:spLocks noGrp="1"/>
          </p:cNvSpPr>
          <p:nvPr>
            <p:ph type="body" sz="quarter" idx="16"/>
          </p:nvPr>
        </p:nvSpPr>
        <p:spPr>
          <a:xfrm>
            <a:off x="495300" y="1280549"/>
            <a:ext cx="5345061" cy="5297231"/>
          </a:xfrm>
        </p:spPr>
        <p:txBody>
          <a:bodyPr/>
          <a:lstStyle/>
          <a:p>
            <a:r>
              <a:rPr lang="en-US" b="1">
                <a:solidFill>
                  <a:srgbClr val="00AEC7"/>
                </a:solidFill>
              </a:rPr>
              <a:t>ERCOT has issued new Batch Zero unique identifier numbers to all Large Loads currently being tracked and provided these numbers to the appropriate TSP.</a:t>
            </a:r>
            <a:endParaRPr lang="en-US" b="1"/>
          </a:p>
          <a:p>
            <a:pPr marL="285750" indent="-285750">
              <a:buFont typeface="Arial" panose="020B0604020202020204" pitchFamily="34" charset="0"/>
              <a:buChar char="•"/>
            </a:pPr>
            <a:r>
              <a:rPr lang="en-US"/>
              <a:t>These numbers use the format BZ-####</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BZ number is randomly generated and </a:t>
            </a:r>
            <a:r>
              <a:rPr lang="en-US" u="sng"/>
              <a:t>does not indicate inclusion status in Batch Zero</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Records of previous LLIS and RPG numbers will be retained and associated with the new BZ number.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BZ numbers are </a:t>
            </a:r>
            <a:r>
              <a:rPr lang="en-US" u="sng"/>
              <a:t>required</a:t>
            </a:r>
            <a:r>
              <a:rPr lang="en-US"/>
              <a:t> to complete the LIF and all attestations.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the event a Large Load request is issued multiple BZ numbers, the ILLE should use the lower number to complete the forms and notify the TSP of the duplicate.</a:t>
            </a:r>
          </a:p>
          <a:p>
            <a:endParaRPr lang="en-US"/>
          </a:p>
        </p:txBody>
      </p:sp>
      <p:sp>
        <p:nvSpPr>
          <p:cNvPr id="4" name="Slide Number Placeholder 3">
            <a:extLst>
              <a:ext uri="{FF2B5EF4-FFF2-40B4-BE49-F238E27FC236}">
                <a16:creationId xmlns:a16="http://schemas.microsoft.com/office/drawing/2014/main" id="{249B3849-7B8A-20CF-DA04-F9BA9331E1F5}"/>
              </a:ext>
            </a:extLst>
          </p:cNvPr>
          <p:cNvSpPr>
            <a:spLocks noGrp="1"/>
          </p:cNvSpPr>
          <p:nvPr>
            <p:ph type="sldNum" sz="quarter" idx="12"/>
          </p:nvPr>
        </p:nvSpPr>
        <p:spPr/>
        <p:txBody>
          <a:bodyPr/>
          <a:lstStyle/>
          <a:p>
            <a:fld id="{BCDE79FB-97BA-492B-8D57-F1373F9ADA95}" type="slidenum">
              <a:rPr lang="en-US" smtClean="0"/>
              <a:t>4</a:t>
            </a:fld>
            <a:endParaRPr lang="en-US"/>
          </a:p>
        </p:txBody>
      </p:sp>
      <p:sp>
        <p:nvSpPr>
          <p:cNvPr id="5" name="Rectangle: Rounded Corners 4">
            <a:extLst>
              <a:ext uri="{FF2B5EF4-FFF2-40B4-BE49-F238E27FC236}">
                <a16:creationId xmlns:a16="http://schemas.microsoft.com/office/drawing/2014/main" id="{A98C26DC-7DA7-7CD4-6B26-6DEC77A59C6C}"/>
              </a:ext>
            </a:extLst>
          </p:cNvPr>
          <p:cNvSpPr/>
          <p:nvPr/>
        </p:nvSpPr>
        <p:spPr>
          <a:xfrm>
            <a:off x="8508603" y="3086048"/>
            <a:ext cx="1682848" cy="1189703"/>
          </a:xfrm>
          <a:prstGeom prst="roundRect">
            <a:avLst/>
          </a:prstGeom>
          <a:solidFill>
            <a:srgbClr val="00576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t>Batch Zero Number</a:t>
            </a:r>
          </a:p>
          <a:p>
            <a:pPr algn="ctr"/>
            <a:endParaRPr lang="en-US" sz="1600"/>
          </a:p>
          <a:p>
            <a:pPr algn="ctr"/>
            <a:r>
              <a:rPr lang="en-US" sz="1600"/>
              <a:t>BZ-####</a:t>
            </a:r>
          </a:p>
        </p:txBody>
      </p:sp>
      <p:cxnSp>
        <p:nvCxnSpPr>
          <p:cNvPr id="13" name="Straight Arrow Connector 12">
            <a:extLst>
              <a:ext uri="{FF2B5EF4-FFF2-40B4-BE49-F238E27FC236}">
                <a16:creationId xmlns:a16="http://schemas.microsoft.com/office/drawing/2014/main" id="{D3B3E3BB-E875-A550-AA77-6E5E5E70C65B}"/>
              </a:ext>
            </a:extLst>
          </p:cNvPr>
          <p:cNvCxnSpPr>
            <a:cxnSpLocks/>
            <a:stCxn id="10" idx="0"/>
          </p:cNvCxnSpPr>
          <p:nvPr/>
        </p:nvCxnSpPr>
        <p:spPr>
          <a:xfrm flipV="1">
            <a:off x="8565465" y="4275751"/>
            <a:ext cx="456150" cy="77040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0065D93-EB9A-7074-9CF7-A226D10544A7}"/>
              </a:ext>
            </a:extLst>
          </p:cNvPr>
          <p:cNvCxnSpPr>
            <a:cxnSpLocks/>
          </p:cNvCxnSpPr>
          <p:nvPr/>
        </p:nvCxnSpPr>
        <p:spPr>
          <a:xfrm flipH="1" flipV="1">
            <a:off x="10137913" y="4209774"/>
            <a:ext cx="750712" cy="59193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6B531FBC-3E04-F58A-56DC-20DABA87C75B}"/>
              </a:ext>
            </a:extLst>
          </p:cNvPr>
          <p:cNvCxnSpPr>
            <a:cxnSpLocks/>
            <a:stCxn id="8" idx="3"/>
            <a:endCxn id="5" idx="1"/>
          </p:cNvCxnSpPr>
          <p:nvPr/>
        </p:nvCxnSpPr>
        <p:spPr>
          <a:xfrm flipV="1">
            <a:off x="7868291" y="3680900"/>
            <a:ext cx="640312" cy="197284"/>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F0E388CB-0B33-9C03-44D0-BD166FB510BF}"/>
              </a:ext>
            </a:extLst>
          </p:cNvPr>
          <p:cNvCxnSpPr>
            <a:cxnSpLocks/>
            <a:stCxn id="6" idx="2"/>
          </p:cNvCxnSpPr>
          <p:nvPr/>
        </p:nvCxnSpPr>
        <p:spPr>
          <a:xfrm>
            <a:off x="7925153" y="2458065"/>
            <a:ext cx="640312" cy="627983"/>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6A84B2D6-DB9B-C188-EA8E-8654E003B142}"/>
              </a:ext>
            </a:extLst>
          </p:cNvPr>
          <p:cNvCxnSpPr>
            <a:cxnSpLocks/>
            <a:stCxn id="7" idx="2"/>
          </p:cNvCxnSpPr>
          <p:nvPr/>
        </p:nvCxnSpPr>
        <p:spPr>
          <a:xfrm flipH="1">
            <a:off x="9753600" y="2326508"/>
            <a:ext cx="256344" cy="75954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6D41BF6-FB0D-44FA-0EF4-712EF3CDBBF3}"/>
              </a:ext>
            </a:extLst>
          </p:cNvPr>
          <p:cNvCxnSpPr>
            <a:cxnSpLocks/>
            <a:stCxn id="11" idx="1"/>
          </p:cNvCxnSpPr>
          <p:nvPr/>
        </p:nvCxnSpPr>
        <p:spPr>
          <a:xfrm flipH="1">
            <a:off x="10208566" y="3269225"/>
            <a:ext cx="390426" cy="21806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sp>
        <p:nvSpPr>
          <p:cNvPr id="6" name="Rectangle: Rounded Corners 5">
            <a:extLst>
              <a:ext uri="{FF2B5EF4-FFF2-40B4-BE49-F238E27FC236}">
                <a16:creationId xmlns:a16="http://schemas.microsoft.com/office/drawing/2014/main" id="{A2A82FFD-8D76-BA92-94FF-9E5AFF170282}"/>
              </a:ext>
            </a:extLst>
          </p:cNvPr>
          <p:cNvSpPr/>
          <p:nvPr/>
        </p:nvSpPr>
        <p:spPr>
          <a:xfrm>
            <a:off x="7341703" y="1713948"/>
            <a:ext cx="1166899" cy="744117"/>
          </a:xfrm>
          <a:prstGeom prst="roundRect">
            <a:avLst/>
          </a:prstGeom>
          <a:solidFill>
            <a:srgbClr val="CCD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LLIS</a:t>
            </a:r>
          </a:p>
          <a:p>
            <a:pPr algn="ctr"/>
            <a:endParaRPr lang="en-US" sz="1200">
              <a:solidFill>
                <a:schemeClr val="tx1"/>
              </a:solidFill>
            </a:endParaRPr>
          </a:p>
          <a:p>
            <a:pPr algn="ctr"/>
            <a:r>
              <a:rPr lang="en-US" sz="1200">
                <a:solidFill>
                  <a:schemeClr val="tx1"/>
                </a:solidFill>
              </a:rPr>
              <a:t>LLI-####</a:t>
            </a:r>
          </a:p>
        </p:txBody>
      </p:sp>
      <p:sp>
        <p:nvSpPr>
          <p:cNvPr id="7" name="Rectangle: Rounded Corners 6">
            <a:extLst>
              <a:ext uri="{FF2B5EF4-FFF2-40B4-BE49-F238E27FC236}">
                <a16:creationId xmlns:a16="http://schemas.microsoft.com/office/drawing/2014/main" id="{B06A8331-6CA1-93FF-67D3-407095F15FC5}"/>
              </a:ext>
            </a:extLst>
          </p:cNvPr>
          <p:cNvSpPr/>
          <p:nvPr/>
        </p:nvSpPr>
        <p:spPr>
          <a:xfrm>
            <a:off x="9444907" y="1582391"/>
            <a:ext cx="1130073" cy="744117"/>
          </a:xfrm>
          <a:prstGeom prst="roundRect">
            <a:avLst/>
          </a:prstGeom>
          <a:solidFill>
            <a:srgbClr val="CCDDE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a:solidFill>
                  <a:schemeClr val="tx1"/>
                </a:solidFill>
              </a:rPr>
              <a:t>RPG</a:t>
            </a:r>
          </a:p>
          <a:p>
            <a:pPr algn="ctr"/>
            <a:endParaRPr lang="en-US" sz="1200">
              <a:solidFill>
                <a:schemeClr val="tx1"/>
              </a:solidFill>
            </a:endParaRPr>
          </a:p>
          <a:p>
            <a:pPr algn="ctr"/>
            <a:r>
              <a:rPr lang="en-US" sz="1200" err="1">
                <a:solidFill>
                  <a:schemeClr val="tx1"/>
                </a:solidFill>
              </a:rPr>
              <a:t>yyRPG</a:t>
            </a:r>
            <a:r>
              <a:rPr lang="en-US" sz="1200">
                <a:solidFill>
                  <a:schemeClr val="tx1"/>
                </a:solidFill>
              </a:rPr>
              <a:t>###</a:t>
            </a:r>
          </a:p>
        </p:txBody>
      </p:sp>
      <p:sp>
        <p:nvSpPr>
          <p:cNvPr id="8" name="Rectangle: Rounded Corners 7">
            <a:extLst>
              <a:ext uri="{FF2B5EF4-FFF2-40B4-BE49-F238E27FC236}">
                <a16:creationId xmlns:a16="http://schemas.microsoft.com/office/drawing/2014/main" id="{18AEAC27-3CF1-EE54-2D57-2D386DB3109F}"/>
              </a:ext>
            </a:extLst>
          </p:cNvPr>
          <p:cNvSpPr/>
          <p:nvPr/>
        </p:nvSpPr>
        <p:spPr>
          <a:xfrm>
            <a:off x="6755682" y="3480616"/>
            <a:ext cx="1112609" cy="795135"/>
          </a:xfrm>
          <a:prstGeom prst="roundRect">
            <a:avLst/>
          </a:prstGeom>
          <a:solidFill>
            <a:srgbClr val="CCDDE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tx1"/>
                </a:solidFill>
              </a:rPr>
              <a:t>Permian Reliability Plan</a:t>
            </a:r>
            <a:endParaRPr lang="en-US" sz="1100">
              <a:solidFill>
                <a:schemeClr val="tx1"/>
              </a:solidFill>
            </a:endParaRPr>
          </a:p>
        </p:txBody>
      </p:sp>
      <p:sp>
        <p:nvSpPr>
          <p:cNvPr id="9" name="Rectangle: Rounded Corners 8">
            <a:extLst>
              <a:ext uri="{FF2B5EF4-FFF2-40B4-BE49-F238E27FC236}">
                <a16:creationId xmlns:a16="http://schemas.microsoft.com/office/drawing/2014/main" id="{DD0A49C4-2941-1208-6588-443121E10577}"/>
              </a:ext>
            </a:extLst>
          </p:cNvPr>
          <p:cNvSpPr/>
          <p:nvPr/>
        </p:nvSpPr>
        <p:spPr>
          <a:xfrm>
            <a:off x="10761193" y="4735306"/>
            <a:ext cx="1177371" cy="823351"/>
          </a:xfrm>
          <a:prstGeom prst="roundRect">
            <a:avLst/>
          </a:prstGeom>
          <a:solidFill>
            <a:srgbClr val="CCDDE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solidFill>
                  <a:schemeClr val="tx1"/>
                </a:solidFill>
              </a:rPr>
              <a:t>SB6 NMA</a:t>
            </a:r>
            <a:endParaRPr lang="en-US" sz="1200">
              <a:solidFill>
                <a:schemeClr val="tx1"/>
              </a:solidFill>
            </a:endParaRPr>
          </a:p>
        </p:txBody>
      </p:sp>
      <p:sp>
        <p:nvSpPr>
          <p:cNvPr id="10" name="Rectangle: Rounded Corners 9">
            <a:extLst>
              <a:ext uri="{FF2B5EF4-FFF2-40B4-BE49-F238E27FC236}">
                <a16:creationId xmlns:a16="http://schemas.microsoft.com/office/drawing/2014/main" id="{802260BB-71FF-3E11-5E85-38EB10821016}"/>
              </a:ext>
            </a:extLst>
          </p:cNvPr>
          <p:cNvSpPr/>
          <p:nvPr/>
        </p:nvSpPr>
        <p:spPr>
          <a:xfrm>
            <a:off x="7761418" y="5046153"/>
            <a:ext cx="1608093" cy="871725"/>
          </a:xfrm>
          <a:prstGeom prst="roundRect">
            <a:avLst/>
          </a:prstGeom>
          <a:solidFill>
            <a:srgbClr val="CCDDE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a:solidFill>
                  <a:schemeClr val="tx1"/>
                </a:solidFill>
              </a:rPr>
              <a:t>QSA / IVRT</a:t>
            </a:r>
          </a:p>
          <a:p>
            <a:pPr algn="ctr"/>
            <a:endParaRPr lang="en-US" sz="1200">
              <a:solidFill>
                <a:schemeClr val="tx1"/>
              </a:solidFill>
            </a:endParaRPr>
          </a:p>
          <a:p>
            <a:pPr algn="ctr"/>
            <a:r>
              <a:rPr lang="en-US" sz="1200">
                <a:solidFill>
                  <a:schemeClr val="tx1"/>
                </a:solidFill>
              </a:rPr>
              <a:t>On or before May 1</a:t>
            </a:r>
          </a:p>
        </p:txBody>
      </p:sp>
      <p:sp>
        <p:nvSpPr>
          <p:cNvPr id="11" name="Rectangle: Rounded Corners 10">
            <a:extLst>
              <a:ext uri="{FF2B5EF4-FFF2-40B4-BE49-F238E27FC236}">
                <a16:creationId xmlns:a16="http://schemas.microsoft.com/office/drawing/2014/main" id="{0175D9B7-A9CB-9F88-97DB-1D685114E76C}"/>
              </a:ext>
            </a:extLst>
          </p:cNvPr>
          <p:cNvSpPr/>
          <p:nvPr/>
        </p:nvSpPr>
        <p:spPr>
          <a:xfrm>
            <a:off x="10598992" y="2857550"/>
            <a:ext cx="1269430" cy="823350"/>
          </a:xfrm>
          <a:prstGeom prst="roundRect">
            <a:avLst/>
          </a:prstGeom>
          <a:solidFill>
            <a:srgbClr val="CCDDE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Energized Load</a:t>
            </a:r>
            <a:endParaRPr lang="en-US" sz="1200">
              <a:solidFill>
                <a:schemeClr val="tx1"/>
              </a:solidFill>
            </a:endParaRPr>
          </a:p>
        </p:txBody>
      </p:sp>
    </p:spTree>
    <p:extLst>
      <p:ext uri="{BB962C8B-B14F-4D97-AF65-F5344CB8AC3E}">
        <p14:creationId xmlns:p14="http://schemas.microsoft.com/office/powerpoint/2010/main" val="963764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299" y="2582615"/>
            <a:ext cx="10044273" cy="1692771"/>
          </a:xfrm>
        </p:spPr>
        <p:txBody>
          <a:bodyPr>
            <a:spAutoFit/>
          </a:bodyPr>
          <a:lstStyle/>
          <a:p>
            <a:r>
              <a:rPr lang="en-US" sz="1800" b="1" u="sng"/>
              <a:t>Thursday June 25 (2-3pm)</a:t>
            </a:r>
            <a:r>
              <a:rPr lang="en-US" sz="1800"/>
              <a:t>: </a:t>
            </a:r>
            <a:r>
              <a:rPr lang="en-US" sz="1800" u="sng">
                <a:hlinkClick r:id="rId5"/>
              </a:rPr>
              <a:t>Batch Readiness Meeting #5 </a:t>
            </a:r>
            <a:r>
              <a:rPr lang="en-US" sz="1800" u="sng" err="1">
                <a:hlinkClick r:id="rId5"/>
              </a:rPr>
              <a:t>WebEx</a:t>
            </a:r>
            <a:r>
              <a:rPr lang="en-US" sz="1800" u="sng">
                <a:hlinkClick r:id="rId5"/>
              </a:rPr>
              <a:t> only</a:t>
            </a:r>
            <a:endParaRPr lang="en-US" sz="1800"/>
          </a:p>
          <a:p>
            <a:endParaRPr lang="en-US" sz="1800"/>
          </a:p>
          <a:p>
            <a:r>
              <a:rPr lang="en-US" sz="1800" b="1" u="sng"/>
              <a:t>Wednesday July 1 (2-3pm)</a:t>
            </a:r>
            <a:r>
              <a:rPr lang="en-US" sz="1800"/>
              <a:t>: </a:t>
            </a:r>
            <a:r>
              <a:rPr lang="en-US" sz="1800" u="sng">
                <a:hlinkClick r:id="rId6"/>
              </a:rPr>
              <a:t>Batch Readiness Meeting #6 </a:t>
            </a:r>
            <a:r>
              <a:rPr lang="en-US" sz="1800" u="sng" err="1">
                <a:hlinkClick r:id="rId6"/>
              </a:rPr>
              <a:t>WebEx</a:t>
            </a:r>
            <a:r>
              <a:rPr lang="en-US" sz="1800" u="sng">
                <a:hlinkClick r:id="rId6"/>
              </a:rPr>
              <a:t> only</a:t>
            </a:r>
            <a:endParaRPr lang="en-US" sz="1800"/>
          </a:p>
          <a:p>
            <a:endParaRPr lang="en-US" sz="1800"/>
          </a:p>
          <a:p>
            <a:r>
              <a:rPr lang="en-US" sz="1800" b="1" u="sng"/>
              <a:t>Thursday July 9 (2-3pm)</a:t>
            </a:r>
            <a:r>
              <a:rPr lang="en-US" sz="1800"/>
              <a:t>: </a:t>
            </a:r>
            <a:r>
              <a:rPr lang="en-US" sz="1800" u="sng">
                <a:hlinkClick r:id="rId7"/>
              </a:rPr>
              <a:t>Batch Readiness Meeting #7 </a:t>
            </a:r>
            <a:r>
              <a:rPr lang="en-US" sz="1800" u="sng" err="1">
                <a:hlinkClick r:id="rId7"/>
              </a:rPr>
              <a:t>WebEx</a:t>
            </a:r>
            <a:r>
              <a:rPr lang="en-US" sz="1800" u="sng">
                <a:hlinkClick r:id="rId7"/>
              </a:rPr>
              <a:t> only</a:t>
            </a:r>
            <a:endParaRPr lang="en-US" sz="180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40</a:t>
            </a:fld>
            <a:endParaRPr lang="en-US"/>
          </a:p>
        </p:txBody>
      </p:sp>
    </p:spTree>
    <p:extLst>
      <p:ext uri="{BB962C8B-B14F-4D97-AF65-F5344CB8AC3E}">
        <p14:creationId xmlns:p14="http://schemas.microsoft.com/office/powerpoint/2010/main" val="199349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514551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28CA-D968-DC73-53D6-32DDC873F4F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5E24275-19BD-F312-1C8D-0413E18EA4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15E24275-19BD-F312-1C8D-0413E18EA46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FEA30AE-B029-9BCF-2085-EDAB1614C66F}"/>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5F5E23C1-743C-8229-506F-33281DF9DD2A}"/>
              </a:ext>
            </a:extLst>
          </p:cNvPr>
          <p:cNvSpPr>
            <a:spLocks noGrp="1"/>
          </p:cNvSpPr>
          <p:nvPr>
            <p:ph type="sldNum" sz="quarter" idx="12"/>
          </p:nvPr>
        </p:nvSpPr>
        <p:spPr/>
        <p:txBody>
          <a:bodyPr/>
          <a:lstStyle/>
          <a:p>
            <a:fld id="{BCDE79FB-97BA-492B-8D57-F1373F9ADA95}" type="slidenum">
              <a:rPr lang="en-US" smtClean="0"/>
              <a:pPr/>
              <a:t>42</a:t>
            </a:fld>
            <a:endParaRPr lang="en-US"/>
          </a:p>
        </p:txBody>
      </p:sp>
      <p:sp>
        <p:nvSpPr>
          <p:cNvPr id="8" name="Text Placeholder 2">
            <a:extLst>
              <a:ext uri="{FF2B5EF4-FFF2-40B4-BE49-F238E27FC236}">
                <a16:creationId xmlns:a16="http://schemas.microsoft.com/office/drawing/2014/main" id="{58572C82-E7A2-09F4-269F-2BDE4578A571}"/>
              </a:ext>
            </a:extLst>
          </p:cNvPr>
          <p:cNvSpPr>
            <a:spLocks noGrp="1"/>
          </p:cNvSpPr>
          <p:nvPr>
            <p:custDataLst>
              <p:tags r:id="rId2"/>
            </p:custDataLst>
          </p:nvPr>
        </p:nvSpPr>
        <p:spPr bwMode="auto">
          <a:xfrm>
            <a:off x="3459153" y="4711698"/>
            <a:ext cx="4657725" cy="703263"/>
          </a:xfrm>
          <a:prstGeom prst="rect">
            <a:avLst/>
          </a:prstGeom>
          <a:solidFill>
            <a:schemeClr val="accent1"/>
          </a:solidFill>
          <a:ln>
            <a:noFill/>
          </a:ln>
          <a:effectLst/>
        </p:spPr>
        <p:txBody>
          <a:bodyPr vert="horz" wrap="none" lIns="80963" tIns="228600" rIns="0" bIns="2301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Appendix</a:t>
            </a:r>
          </a:p>
        </p:txBody>
      </p:sp>
      <p:sp>
        <p:nvSpPr>
          <p:cNvPr id="5" name="Text Placeholder 2">
            <a:hlinkClick r:id="rId10" action="ppaction://hlinksldjump"/>
            <a:extLst>
              <a:ext uri="{FF2B5EF4-FFF2-40B4-BE49-F238E27FC236}">
                <a16:creationId xmlns:a16="http://schemas.microsoft.com/office/drawing/2014/main" id="{2AE8DA36-1FF7-F2C9-61A9-69E1E46716C0}"/>
              </a:ext>
            </a:extLst>
          </p:cNvPr>
          <p:cNvSpPr>
            <a:spLocks noGrp="1"/>
          </p:cNvSpPr>
          <p:nvPr>
            <p:custDataLst>
              <p:tags r:id="rId3"/>
            </p:custDataLst>
          </p:nvPr>
        </p:nvSpPr>
        <p:spPr bwMode="auto">
          <a:xfrm>
            <a:off x="3459159" y="1905396"/>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Updates Since Last Readiness Meeting</a:t>
            </a:r>
          </a:p>
        </p:txBody>
      </p:sp>
      <p:sp>
        <p:nvSpPr>
          <p:cNvPr id="9" name="Text Placeholder 2">
            <a:hlinkClick r:id="rId10" action="ppaction://hlinksldjump"/>
            <a:extLst>
              <a:ext uri="{FF2B5EF4-FFF2-40B4-BE49-F238E27FC236}">
                <a16:creationId xmlns:a16="http://schemas.microsoft.com/office/drawing/2014/main" id="{165AAE71-8A57-EA2B-B429-B7A7E7B7BBCF}"/>
              </a:ext>
            </a:extLst>
          </p:cNvPr>
          <p:cNvSpPr>
            <a:spLocks noGrp="1"/>
          </p:cNvSpPr>
          <p:nvPr>
            <p:custDataLst>
              <p:tags r:id="rId4"/>
            </p:custDataLst>
          </p:nvPr>
        </p:nvSpPr>
        <p:spPr bwMode="auto">
          <a:xfrm>
            <a:off x="3459158" y="2607071"/>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Readiness Discussion Schedule</a:t>
            </a:r>
          </a:p>
        </p:txBody>
      </p:sp>
      <p:sp>
        <p:nvSpPr>
          <p:cNvPr id="10" name="Text Placeholder 2">
            <a:hlinkClick r:id="rId11" action="ppaction://hlinksldjump"/>
            <a:extLst>
              <a:ext uri="{FF2B5EF4-FFF2-40B4-BE49-F238E27FC236}">
                <a16:creationId xmlns:a16="http://schemas.microsoft.com/office/drawing/2014/main" id="{193FE5B5-65B4-4B78-BE0D-C03C05434595}"/>
              </a:ext>
            </a:extLst>
          </p:cNvPr>
          <p:cNvSpPr>
            <a:spLocks noGrp="1"/>
          </p:cNvSpPr>
          <p:nvPr>
            <p:custDataLst>
              <p:tags r:id="rId5"/>
            </p:custDataLst>
          </p:nvPr>
        </p:nvSpPr>
        <p:spPr bwMode="auto">
          <a:xfrm>
            <a:off x="3459154" y="3308547"/>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
        <p:nvSpPr>
          <p:cNvPr id="6" name="Text Placeholder 2">
            <a:hlinkClick r:id="rId11" action="ppaction://hlinksldjump"/>
            <a:extLst>
              <a:ext uri="{FF2B5EF4-FFF2-40B4-BE49-F238E27FC236}">
                <a16:creationId xmlns:a16="http://schemas.microsoft.com/office/drawing/2014/main" id="{ADCE3AA8-94E2-75D8-29A4-52F5842A562E}"/>
              </a:ext>
            </a:extLst>
          </p:cNvPr>
          <p:cNvSpPr>
            <a:spLocks noGrp="1"/>
          </p:cNvSpPr>
          <p:nvPr>
            <p:custDataLst>
              <p:tags r:id="rId6"/>
            </p:custDataLst>
          </p:nvPr>
        </p:nvSpPr>
        <p:spPr bwMode="auto">
          <a:xfrm>
            <a:off x="3459154" y="4010222"/>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Frequently Asked Questions</a:t>
            </a:r>
          </a:p>
        </p:txBody>
      </p:sp>
    </p:spTree>
    <p:extLst>
      <p:ext uri="{BB962C8B-B14F-4D97-AF65-F5344CB8AC3E}">
        <p14:creationId xmlns:p14="http://schemas.microsoft.com/office/powerpoint/2010/main" val="223587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43</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44</a:t>
            </a:fld>
            <a:endParaRPr lang="en-US"/>
          </a:p>
        </p:txBody>
      </p:sp>
    </p:spTree>
    <p:extLst>
      <p:ext uri="{BB962C8B-B14F-4D97-AF65-F5344CB8AC3E}">
        <p14:creationId xmlns:p14="http://schemas.microsoft.com/office/powerpoint/2010/main" val="399272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45</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46</a:t>
            </a:fld>
            <a:endParaRPr lang="en-US"/>
          </a:p>
        </p:txBody>
      </p:sp>
    </p:spTree>
    <p:extLst>
      <p:ext uri="{BB962C8B-B14F-4D97-AF65-F5344CB8AC3E}">
        <p14:creationId xmlns:p14="http://schemas.microsoft.com/office/powerpoint/2010/main" val="3099993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47</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(today)</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48</a:t>
            </a:fld>
            <a:endParaRPr lang="en-US"/>
          </a:p>
        </p:txBody>
      </p:sp>
    </p:spTree>
    <p:extLst>
      <p:ext uri="{BB962C8B-B14F-4D97-AF65-F5344CB8AC3E}">
        <p14:creationId xmlns:p14="http://schemas.microsoft.com/office/powerpoint/2010/main" val="139684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49</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D250BF2-E5AE-C637-121B-92B8C2BBBD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ED250BF2-E5AE-C637-121B-92B8C2BBBD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D09359-8C61-7887-44D3-CEB7BF3E564C}"/>
              </a:ext>
            </a:extLst>
          </p:cNvPr>
          <p:cNvSpPr>
            <a:spLocks noGrp="1"/>
          </p:cNvSpPr>
          <p:nvPr>
            <p:ph type="title"/>
          </p:nvPr>
        </p:nvSpPr>
        <p:spPr>
          <a:xfrm>
            <a:off x="1244287" y="457200"/>
            <a:ext cx="10401300" cy="664797"/>
          </a:xfrm>
        </p:spPr>
        <p:txBody>
          <a:bodyPr vert="horz">
            <a:spAutoFit/>
          </a:bodyPr>
          <a:lstStyle/>
          <a:p>
            <a:r>
              <a:rPr lang="en-US"/>
              <a:t>Batch Zero documentation released on ERCOT Large Load Integration webpage</a:t>
            </a:r>
          </a:p>
        </p:txBody>
      </p:sp>
      <p:sp>
        <p:nvSpPr>
          <p:cNvPr id="5" name="Slide Number Placeholder 5">
            <a:extLst>
              <a:ext uri="{FF2B5EF4-FFF2-40B4-BE49-F238E27FC236}">
                <a16:creationId xmlns:a16="http://schemas.microsoft.com/office/drawing/2014/main" id="{D65ED503-0D12-5AC5-9DC9-BF6B788A24EE}"/>
              </a:ext>
            </a:extLst>
          </p:cNvPr>
          <p:cNvSpPr>
            <a:spLocks noGrp="1"/>
          </p:cNvSpPr>
          <p:nvPr>
            <p:ph type="sldNum" sz="quarter" idx="12"/>
          </p:nvPr>
        </p:nvSpPr>
        <p:spPr/>
        <p:txBody>
          <a:bodyPr/>
          <a:lstStyle/>
          <a:p>
            <a:fld id="{BCDE79FB-97BA-492B-8D57-F1373F9ADA95}" type="slidenum">
              <a:rPr lang="en-US" smtClean="0"/>
              <a:t>5</a:t>
            </a:fld>
            <a:endParaRPr lang="en-US"/>
          </a:p>
        </p:txBody>
      </p:sp>
      <p:pic>
        <p:nvPicPr>
          <p:cNvPr id="9" name="Picture 8">
            <a:extLst>
              <a:ext uri="{FF2B5EF4-FFF2-40B4-BE49-F238E27FC236}">
                <a16:creationId xmlns:a16="http://schemas.microsoft.com/office/drawing/2014/main" id="{DDE3E84D-93E1-251B-802C-D3FF64B54DDD}"/>
              </a:ext>
            </a:extLst>
          </p:cNvPr>
          <p:cNvPicPr>
            <a:picLocks noChangeAspect="1"/>
          </p:cNvPicPr>
          <p:nvPr/>
        </p:nvPicPr>
        <p:blipFill>
          <a:blip r:embed="rId7"/>
          <a:srcRect b="53631"/>
          <a:stretch>
            <a:fillRect/>
          </a:stretch>
        </p:blipFill>
        <p:spPr>
          <a:xfrm>
            <a:off x="1244287" y="1179396"/>
            <a:ext cx="7733510" cy="1637127"/>
          </a:xfrm>
          <a:prstGeom prst="rect">
            <a:avLst/>
          </a:prstGeom>
        </p:spPr>
      </p:pic>
      <p:sp>
        <p:nvSpPr>
          <p:cNvPr id="8" name="TextBox 7">
            <a:extLst>
              <a:ext uri="{FF2B5EF4-FFF2-40B4-BE49-F238E27FC236}">
                <a16:creationId xmlns:a16="http://schemas.microsoft.com/office/drawing/2014/main" id="{3F9A6024-8F7A-5AF8-47B4-B5628BC3123C}"/>
              </a:ext>
            </a:extLst>
          </p:cNvPr>
          <p:cNvSpPr txBox="1">
            <a:spLocks/>
          </p:cNvSpPr>
          <p:nvPr/>
        </p:nvSpPr>
        <p:spPr>
          <a:xfrm>
            <a:off x="9276460" y="1442984"/>
            <a:ext cx="2369127" cy="43858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ERCOT has published the official Batch Zero documentation and supporting materials </a:t>
            </a:r>
            <a:r>
              <a:rPr lang="en-US" sz="1400"/>
              <a:t>on the Large Load Integration webpage</a:t>
            </a:r>
          </a:p>
          <a:p>
            <a:pPr lvl="1">
              <a:buFont typeface="Arial" panose="020B0604020202020204" pitchFamily="34" charset="0"/>
              <a:buChar char="•"/>
            </a:pPr>
            <a:r>
              <a:rPr lang="en-US" sz="1400" b="1"/>
              <a:t>The webpage includes the official Load Information Form (LIF) and required attestations</a:t>
            </a:r>
            <a:r>
              <a:rPr lang="en-US" sz="1400"/>
              <a:t>, other than submission instructions and key filing deadlines for Batch Zero participants</a:t>
            </a:r>
          </a:p>
          <a:p>
            <a:pPr lvl="1">
              <a:buFont typeface="Arial" panose="020B0604020202020204" pitchFamily="34" charset="0"/>
              <a:buChar char="•"/>
            </a:pPr>
            <a:r>
              <a:rPr lang="en-US" sz="1400" b="1"/>
              <a:t>New materials include the ERCOT Section 9.2.1.1(1)(b) Attestation</a:t>
            </a:r>
            <a:r>
              <a:rPr lang="en-US" sz="1400"/>
              <a:t>, in addition to previously issued Batch Zero forms and documentation</a:t>
            </a:r>
          </a:p>
        </p:txBody>
      </p:sp>
      <p:grpSp>
        <p:nvGrpSpPr>
          <p:cNvPr id="26" name="Group 25">
            <a:extLst>
              <a:ext uri="{FF2B5EF4-FFF2-40B4-BE49-F238E27FC236}">
                <a16:creationId xmlns:a16="http://schemas.microsoft.com/office/drawing/2014/main" id="{8EF77AFD-512C-284D-544B-86447237A875}"/>
              </a:ext>
            </a:extLst>
          </p:cNvPr>
          <p:cNvGrpSpPr/>
          <p:nvPr/>
        </p:nvGrpSpPr>
        <p:grpSpPr>
          <a:xfrm>
            <a:off x="9276460" y="1064471"/>
            <a:ext cx="2369127" cy="244504"/>
            <a:chOff x="9276460" y="1064471"/>
            <a:chExt cx="2369127" cy="244504"/>
          </a:xfrm>
        </p:grpSpPr>
        <p:cxnSp>
          <p:nvCxnSpPr>
            <p:cNvPr id="4" name="Straight Connector 3">
              <a:extLst>
                <a:ext uri="{FF2B5EF4-FFF2-40B4-BE49-F238E27FC236}">
                  <a16:creationId xmlns:a16="http://schemas.microsoft.com/office/drawing/2014/main" id="{0068545B-FB23-EA16-DE68-81B3A1A15084}"/>
                </a:ext>
              </a:extLst>
            </p:cNvPr>
            <p:cNvCxnSpPr>
              <a:cxnSpLocks/>
            </p:cNvCxnSpPr>
            <p:nvPr>
              <p:custDataLst>
                <p:tags r:id="rId3"/>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29BBBFC-2DFB-3BA3-1E7D-99AA2C7AFC9B}"/>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12" name="5. Source">
            <a:extLst>
              <a:ext uri="{FF2B5EF4-FFF2-40B4-BE49-F238E27FC236}">
                <a16:creationId xmlns:a16="http://schemas.microsoft.com/office/drawing/2014/main" id="{4D716977-152B-E140-09BD-39E3C82CCF6A}"/>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a:t>
            </a:r>
            <a:r>
              <a:rPr lang="fr-FR" sz="800">
                <a:hlinkClick r:id="rId8"/>
              </a:rPr>
              <a:t>ERCOT Large Load </a:t>
            </a:r>
            <a:r>
              <a:rPr lang="fr-FR" sz="800" err="1">
                <a:hlinkClick r:id="rId8"/>
              </a:rPr>
              <a:t>Integration</a:t>
            </a:r>
            <a:r>
              <a:rPr lang="fr-FR" sz="800">
                <a:hlinkClick r:id="rId8"/>
              </a:rPr>
              <a:t> </a:t>
            </a:r>
            <a:r>
              <a:rPr lang="fr-FR" sz="800" err="1">
                <a:hlinkClick r:id="rId8"/>
              </a:rPr>
              <a:t>webpage</a:t>
            </a:r>
            <a:endParaRPr lang="en-US"/>
          </a:p>
        </p:txBody>
      </p:sp>
      <p:pic>
        <p:nvPicPr>
          <p:cNvPr id="7" name="Picture 6">
            <a:extLst>
              <a:ext uri="{FF2B5EF4-FFF2-40B4-BE49-F238E27FC236}">
                <a16:creationId xmlns:a16="http://schemas.microsoft.com/office/drawing/2014/main" id="{E341DED7-B7B2-562C-D5DD-DB289E197395}"/>
              </a:ext>
            </a:extLst>
          </p:cNvPr>
          <p:cNvPicPr>
            <a:picLocks/>
          </p:cNvPicPr>
          <p:nvPr/>
        </p:nvPicPr>
        <p:blipFill>
          <a:blip r:embed="rId9"/>
          <a:stretch>
            <a:fillRect/>
          </a:stretch>
        </p:blipFill>
        <p:spPr>
          <a:xfrm>
            <a:off x="1244287" y="2902780"/>
            <a:ext cx="7746523" cy="3556634"/>
          </a:xfrm>
          <a:prstGeom prst="rect">
            <a:avLst/>
          </a:prstGeom>
        </p:spPr>
      </p:pic>
      <p:pic>
        <p:nvPicPr>
          <p:cNvPr id="14" name="Picture 13">
            <a:extLst>
              <a:ext uri="{FF2B5EF4-FFF2-40B4-BE49-F238E27FC236}">
                <a16:creationId xmlns:a16="http://schemas.microsoft.com/office/drawing/2014/main" id="{5DE0FCB7-6E45-07F9-80CC-24C7F671728F}"/>
              </a:ext>
            </a:extLst>
          </p:cNvPr>
          <p:cNvPicPr>
            <a:picLocks noChangeAspect="1"/>
          </p:cNvPicPr>
          <p:nvPr/>
        </p:nvPicPr>
        <p:blipFill>
          <a:blip r:embed="rId10"/>
          <a:srcRect l="1837" r="541"/>
          <a:stretch>
            <a:fillRect/>
          </a:stretch>
        </p:blipFill>
        <p:spPr>
          <a:xfrm>
            <a:off x="1244286" y="5752425"/>
            <a:ext cx="7703771" cy="706989"/>
          </a:xfrm>
          <a:prstGeom prst="rect">
            <a:avLst/>
          </a:prstGeom>
        </p:spPr>
      </p:pic>
      <p:sp>
        <p:nvSpPr>
          <p:cNvPr id="15" name="Rectangle 14">
            <a:extLst>
              <a:ext uri="{FF2B5EF4-FFF2-40B4-BE49-F238E27FC236}">
                <a16:creationId xmlns:a16="http://schemas.microsoft.com/office/drawing/2014/main" id="{926CAE97-C21B-93EB-9684-3497A46763A0}"/>
              </a:ext>
            </a:extLst>
          </p:cNvPr>
          <p:cNvSpPr/>
          <p:nvPr/>
        </p:nvSpPr>
        <p:spPr>
          <a:xfrm>
            <a:off x="1396013" y="3398178"/>
            <a:ext cx="7408940" cy="9477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183EF7-76E5-25DA-E19F-4021394D48B7}"/>
              </a:ext>
            </a:extLst>
          </p:cNvPr>
          <p:cNvSpPr/>
          <p:nvPr/>
        </p:nvSpPr>
        <p:spPr>
          <a:xfrm>
            <a:off x="1396013" y="5766361"/>
            <a:ext cx="7408940" cy="7120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8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50</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51</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52</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53</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Tree>
    <p:extLst>
      <p:ext uri="{BB962C8B-B14F-4D97-AF65-F5344CB8AC3E}">
        <p14:creationId xmlns:p14="http://schemas.microsoft.com/office/powerpoint/2010/main" val="2637664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54</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LCP/Preliminary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55</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69630"/>
            <a:ext cx="10401300" cy="5693042"/>
            <a:chOff x="1257300" y="782644"/>
            <a:chExt cx="10401300" cy="5693042"/>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56</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99606"/>
            <a:chOff x="1257300" y="782644"/>
            <a:chExt cx="10401300" cy="4799606"/>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57</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58</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59</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4" name="Group 3">
            <a:extLst>
              <a:ext uri="{FF2B5EF4-FFF2-40B4-BE49-F238E27FC236}">
                <a16:creationId xmlns:a16="http://schemas.microsoft.com/office/drawing/2014/main" id="{B94020DF-741B-C3A2-F545-CFFFE5D93343}"/>
              </a:ext>
            </a:extLst>
          </p:cNvPr>
          <p:cNvGrpSpPr/>
          <p:nvPr/>
        </p:nvGrpSpPr>
        <p:grpSpPr>
          <a:xfrm>
            <a:off x="7137794" y="1441402"/>
            <a:ext cx="4520806" cy="1369606"/>
            <a:chOff x="7137794" y="1441402"/>
            <a:chExt cx="4520806" cy="1369606"/>
          </a:xfrm>
        </p:grpSpPr>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6"/>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Tree>
    <p:extLst>
      <p:ext uri="{BB962C8B-B14F-4D97-AF65-F5344CB8AC3E}">
        <p14:creationId xmlns:p14="http://schemas.microsoft.com/office/powerpoint/2010/main" val="2843124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F8E70-1F81-7F97-616C-C4F140FCABB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A1814B7-C1A1-B3A0-90DA-CA8688D2CC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7" name="think-cell data - do not delete" hidden="1">
                        <a:extLst>
                          <a:ext uri="{FF2B5EF4-FFF2-40B4-BE49-F238E27FC236}">
                            <a16:creationId xmlns:a16="http://schemas.microsoft.com/office/drawing/2014/main" id="{BA1814B7-C1A1-B3A0-90DA-CA8688D2CCA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EE9486-D304-9476-6631-7BCF93AEF52C}"/>
              </a:ext>
            </a:extLst>
          </p:cNvPr>
          <p:cNvSpPr>
            <a:spLocks noGrp="1"/>
          </p:cNvSpPr>
          <p:nvPr>
            <p:ph type="title"/>
          </p:nvPr>
        </p:nvSpPr>
        <p:spPr/>
        <p:txBody>
          <a:bodyPr vert="horz"/>
          <a:lstStyle/>
          <a:p>
            <a:r>
              <a:rPr lang="en-US" altLang="en-US">
                <a:effectLst/>
                <a:latin typeface="+mn-lt"/>
              </a:rPr>
              <a:t>Agenda</a:t>
            </a:r>
            <a:endParaRPr lang="en-US">
              <a:latin typeface="+mn-lt"/>
            </a:endParaRPr>
          </a:p>
        </p:txBody>
      </p:sp>
      <p:sp>
        <p:nvSpPr>
          <p:cNvPr id="4" name="Slide Number Placeholder 3">
            <a:extLst>
              <a:ext uri="{FF2B5EF4-FFF2-40B4-BE49-F238E27FC236}">
                <a16:creationId xmlns:a16="http://schemas.microsoft.com/office/drawing/2014/main" id="{CB5703B9-E6D6-0486-1758-1A51AC68315C}"/>
              </a:ext>
            </a:extLst>
          </p:cNvPr>
          <p:cNvSpPr>
            <a:spLocks noGrp="1"/>
          </p:cNvSpPr>
          <p:nvPr>
            <p:ph type="sldNum" sz="quarter" idx="12"/>
          </p:nvPr>
        </p:nvSpPr>
        <p:spPr/>
        <p:txBody>
          <a:bodyPr/>
          <a:lstStyle/>
          <a:p>
            <a:fld id="{BCDE79FB-97BA-492B-8D57-F1373F9ADA95}" type="slidenum">
              <a:rPr lang="en-US" smtClean="0"/>
              <a:pPr/>
              <a:t>6</a:t>
            </a:fld>
            <a:endParaRPr lang="en-US"/>
          </a:p>
        </p:txBody>
      </p:sp>
      <p:sp>
        <p:nvSpPr>
          <p:cNvPr id="16" name="Text Placeholder 2">
            <a:hlinkClick r:id="rId10" action="ppaction://hlinksldjump"/>
            <a:extLst>
              <a:ext uri="{FF2B5EF4-FFF2-40B4-BE49-F238E27FC236}">
                <a16:creationId xmlns:a16="http://schemas.microsoft.com/office/drawing/2014/main" id="{C1C31F6F-0B2A-2D52-7EB3-4FB85DBA506F}"/>
              </a:ext>
            </a:extLst>
          </p:cNvPr>
          <p:cNvSpPr>
            <a:spLocks noGrp="1"/>
          </p:cNvSpPr>
          <p:nvPr>
            <p:custDataLst>
              <p:tags r:id="rId2"/>
            </p:custDataLst>
          </p:nvPr>
        </p:nvSpPr>
        <p:spPr bwMode="auto">
          <a:xfrm>
            <a:off x="3459163" y="3311525"/>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Batch Zero Process Flow and updated LIF</a:t>
            </a:r>
          </a:p>
        </p:txBody>
      </p:sp>
      <p:sp>
        <p:nvSpPr>
          <p:cNvPr id="6" name="Text Placeholder 2">
            <a:hlinkClick r:id="rId11" action="ppaction://hlinksldjump"/>
            <a:extLst>
              <a:ext uri="{FF2B5EF4-FFF2-40B4-BE49-F238E27FC236}">
                <a16:creationId xmlns:a16="http://schemas.microsoft.com/office/drawing/2014/main" id="{EA7E8E6E-274C-7678-002B-7B1077472259}"/>
              </a:ext>
            </a:extLst>
          </p:cNvPr>
          <p:cNvSpPr>
            <a:spLocks noGrp="1"/>
          </p:cNvSpPr>
          <p:nvPr>
            <p:custDataLst>
              <p:tags r:id="rId3"/>
            </p:custDataLst>
          </p:nvPr>
        </p:nvSpPr>
        <p:spPr bwMode="auto">
          <a:xfrm>
            <a:off x="3459163" y="4013200"/>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Frequently Asked Questions</a:t>
            </a:r>
          </a:p>
        </p:txBody>
      </p:sp>
      <p:sp>
        <p:nvSpPr>
          <p:cNvPr id="3" name="Text Placeholder 2">
            <a:hlinkClick r:id="rId11" action="ppaction://hlinksldjump"/>
            <a:extLst>
              <a:ext uri="{FF2B5EF4-FFF2-40B4-BE49-F238E27FC236}">
                <a16:creationId xmlns:a16="http://schemas.microsoft.com/office/drawing/2014/main" id="{C4BB25A0-3FD0-11EF-2578-1058EE993718}"/>
              </a:ext>
            </a:extLst>
          </p:cNvPr>
          <p:cNvSpPr>
            <a:spLocks noGrp="1"/>
          </p:cNvSpPr>
          <p:nvPr>
            <p:custDataLst>
              <p:tags r:id="rId4"/>
            </p:custDataLst>
          </p:nvPr>
        </p:nvSpPr>
        <p:spPr bwMode="auto">
          <a:xfrm>
            <a:off x="3459162" y="4714874"/>
            <a:ext cx="4657725" cy="7032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30188"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Appendix</a:t>
            </a:r>
          </a:p>
        </p:txBody>
      </p:sp>
      <p:sp>
        <p:nvSpPr>
          <p:cNvPr id="8" name="Text Placeholder 2">
            <a:extLst>
              <a:ext uri="{FF2B5EF4-FFF2-40B4-BE49-F238E27FC236}">
                <a16:creationId xmlns:a16="http://schemas.microsoft.com/office/drawing/2014/main" id="{D654D596-4F7B-94B6-DE70-36A7F677EFD8}"/>
              </a:ext>
            </a:extLst>
          </p:cNvPr>
          <p:cNvSpPr>
            <a:spLocks noGrp="1"/>
          </p:cNvSpPr>
          <p:nvPr>
            <p:custDataLst>
              <p:tags r:id="rId5"/>
            </p:custDataLst>
          </p:nvPr>
        </p:nvSpPr>
        <p:spPr bwMode="auto">
          <a:xfrm>
            <a:off x="3459159" y="2607468"/>
            <a:ext cx="4657725" cy="703263"/>
          </a:xfrm>
          <a:prstGeom prst="rect">
            <a:avLst/>
          </a:prstGeom>
          <a:solidFill>
            <a:schemeClr val="accent1"/>
          </a:solidFill>
          <a:ln>
            <a:noFill/>
          </a:ln>
          <a:effectLst/>
        </p:spPr>
        <p:txBody>
          <a:bodyPr vert="horz" wrap="none" lIns="80963" tIns="228600" rIns="0" bIns="230188"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effectLst/>
              </a:rPr>
              <a:t>Batch Zero Readiness Discussion Schedule</a:t>
            </a:r>
          </a:p>
        </p:txBody>
      </p:sp>
      <p:sp>
        <p:nvSpPr>
          <p:cNvPr id="5" name="Text Placeholder 2">
            <a:hlinkClick r:id="rId10" action="ppaction://hlinksldjump"/>
            <a:extLst>
              <a:ext uri="{FF2B5EF4-FFF2-40B4-BE49-F238E27FC236}">
                <a16:creationId xmlns:a16="http://schemas.microsoft.com/office/drawing/2014/main" id="{05FE2D2F-BAB1-7D1A-612C-7638AE0BD514}"/>
              </a:ext>
            </a:extLst>
          </p:cNvPr>
          <p:cNvSpPr>
            <a:spLocks noGrp="1"/>
          </p:cNvSpPr>
          <p:nvPr>
            <p:custDataLst>
              <p:tags r:id="rId6"/>
            </p:custDataLst>
          </p:nvPr>
        </p:nvSpPr>
        <p:spPr bwMode="auto">
          <a:xfrm>
            <a:off x="3459159" y="1905396"/>
            <a:ext cx="4657725" cy="7016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228600" rIns="0" bIns="22860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t>Updates Since Last Readiness Meeting</a:t>
            </a:r>
          </a:p>
        </p:txBody>
      </p:sp>
    </p:spTree>
    <p:extLst>
      <p:ext uri="{BB962C8B-B14F-4D97-AF65-F5344CB8AC3E}">
        <p14:creationId xmlns:p14="http://schemas.microsoft.com/office/powerpoint/2010/main" val="1079626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E02CA5-6EFA-D3D3-A6D9-A36707B0389B}"/>
              </a:ext>
            </a:extLst>
          </p:cNvPr>
          <p:cNvGraphicFramePr>
            <a:graphicFrameLocks noChangeAspect="1"/>
          </p:cNvGraphicFramePr>
          <p:nvPr>
            <p:custDataLst>
              <p:tags r:id="rId1"/>
            </p:custDataLst>
            <p:extLst>
              <p:ext uri="{D42A27DB-BD31-4B8C-83A1-F6EECF244321}">
                <p14:modId xmlns:p14="http://schemas.microsoft.com/office/powerpoint/2010/main" val="170725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9FE02CA5-6EFA-D3D3-A6D9-A36707B038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25C123C-15BB-9F39-8C84-57686BF3F4AA}"/>
              </a:ext>
            </a:extLst>
          </p:cNvPr>
          <p:cNvSpPr>
            <a:spLocks noGrp="1"/>
          </p:cNvSpPr>
          <p:nvPr>
            <p:ph type="body" sz="quarter" idx="16"/>
          </p:nvPr>
        </p:nvSpPr>
        <p:spPr/>
        <p:txBody>
          <a:bodyPr>
            <a:normAutofit fontScale="92500" lnSpcReduction="20000"/>
          </a:bodyPr>
          <a:lstStyle/>
          <a:p>
            <a:r>
              <a:rPr lang="en-US" sz="2200"/>
              <a:t>All topology and contingency updates should be based on the Batch Zero topology (.RAW) and contingency files (.CON) to be posted on the </a:t>
            </a:r>
            <a:r>
              <a:rPr lang="en-US" sz="2200">
                <a:hlinkClick r:id="rId5"/>
              </a:rPr>
              <a:t>MIS TSP Certified Site</a:t>
            </a:r>
            <a:endParaRPr lang="en-US" sz="2200"/>
          </a:p>
          <a:p>
            <a:r>
              <a:rPr lang="en-US" sz="2200"/>
              <a:t>Model files should be built on top of the medium load topology updates submitted to ERCOT through the 2026 RFI process (medium load topology updates were not included in the ERCOT posted topology)</a:t>
            </a:r>
          </a:p>
          <a:p>
            <a:r>
              <a:rPr lang="en-US" sz="2200"/>
              <a:t>The model file submission is required for all base load except for the Large Load energized before March 25, 2022 (PG9.2.1.1(1)(a)) and all the study load</a:t>
            </a:r>
          </a:p>
          <a:p>
            <a:r>
              <a:rPr lang="en-US" sz="2200"/>
              <a:t>For Large Load with eligibility determined by LLIS, model files are only collected for the following categories (“Likely Treatment in Batch Zero” column in the weekly TSP communication email):</a:t>
            </a:r>
          </a:p>
          <a:p>
            <a:pPr lvl="1">
              <a:buFont typeface="Courier New" panose="02070309020205020404" pitchFamily="49" charset="0"/>
              <a:buChar char="o"/>
            </a:pPr>
            <a:r>
              <a:rPr lang="en-US" sz="1800"/>
              <a:t>(1)  Eligible as Base load in Batch Zero</a:t>
            </a:r>
          </a:p>
          <a:p>
            <a:pPr lvl="1">
              <a:buFont typeface="Courier New" panose="02070309020205020404" pitchFamily="49" charset="0"/>
              <a:buChar char="o"/>
            </a:pPr>
            <a:r>
              <a:rPr lang="en-US" sz="1800"/>
              <a:t>(2a)  9.2.1.4(4) (studies complete and valid: eligible to be base load)</a:t>
            </a:r>
          </a:p>
          <a:p>
            <a:pPr lvl="1">
              <a:buFont typeface="Courier New" panose="02070309020205020404" pitchFamily="49" charset="0"/>
              <a:buChar char="o"/>
            </a:pPr>
            <a:r>
              <a:rPr lang="en-US" sz="1800"/>
              <a:t>(2b)  9.2.1.4(4) (TSP notified of potentially invalid studies: restudy may be needed for base load, otherwise studied load)</a:t>
            </a:r>
          </a:p>
          <a:p>
            <a:pPr lvl="1">
              <a:buFont typeface="Courier New" panose="02070309020205020404" pitchFamily="49" charset="0"/>
              <a:buChar char="o"/>
            </a:pPr>
            <a:r>
              <a:rPr lang="en-US" sz="1800"/>
              <a:t>(2c)  9.2.1.4(4) (Study validity under ERCOT review)</a:t>
            </a:r>
          </a:p>
          <a:p>
            <a:pPr lvl="1">
              <a:buFont typeface="Courier New" panose="02070309020205020404" pitchFamily="49" charset="0"/>
              <a:buChar char="o"/>
            </a:pPr>
            <a:r>
              <a:rPr lang="en-US" sz="1800"/>
              <a:t>(3) Eligible as studied load or base load, all studies complete</a:t>
            </a:r>
          </a:p>
          <a:p>
            <a:pPr lvl="1">
              <a:buFont typeface="Courier New" panose="02070309020205020404" pitchFamily="49" charset="0"/>
              <a:buChar char="o"/>
            </a:pPr>
            <a:r>
              <a:rPr lang="en-US" sz="1800"/>
              <a:t>(4) One study complete, may be eligible to be studied or as base load</a:t>
            </a:r>
          </a:p>
          <a:p>
            <a:pPr lvl="1"/>
            <a:endParaRPr lang="en-US" sz="1800"/>
          </a:p>
          <a:p>
            <a:pPr lvl="1"/>
            <a:endParaRPr lang="en-US" sz="1800"/>
          </a:p>
          <a:p>
            <a:pPr lvl="1"/>
            <a:endParaRPr lang="en-US" sz="1800"/>
          </a:p>
        </p:txBody>
      </p:sp>
      <p:sp>
        <p:nvSpPr>
          <p:cNvPr id="8" name="Title 7">
            <a:extLst>
              <a:ext uri="{FF2B5EF4-FFF2-40B4-BE49-F238E27FC236}">
                <a16:creationId xmlns:a16="http://schemas.microsoft.com/office/drawing/2014/main" id="{AA9476D1-3193-E60F-925F-69B06726144E}"/>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890079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6F42-9961-1B27-F40F-B6E014E4BF6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C13C891-A710-5C21-F1DF-EDA65B7B54FB}"/>
              </a:ext>
            </a:extLst>
          </p:cNvPr>
          <p:cNvGraphicFramePr>
            <a:graphicFrameLocks noChangeAspect="1"/>
          </p:cNvGraphicFramePr>
          <p:nvPr>
            <p:custDataLst>
              <p:tags r:id="rId1"/>
            </p:custDataLst>
            <p:extLst>
              <p:ext uri="{D42A27DB-BD31-4B8C-83A1-F6EECF244321}">
                <p14:modId xmlns:p14="http://schemas.microsoft.com/office/powerpoint/2010/main" val="131748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C13C891-A710-5C21-F1DF-EDA65B7B5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6E7CE9-9747-6BE4-4F35-016E8C7D3166}"/>
              </a:ext>
            </a:extLst>
          </p:cNvPr>
          <p:cNvSpPr>
            <a:spLocks noGrp="1"/>
          </p:cNvSpPr>
          <p:nvPr>
            <p:ph type="body" sz="quarter" idx="16"/>
          </p:nvPr>
        </p:nvSpPr>
        <p:spPr/>
        <p:txBody>
          <a:bodyPr>
            <a:normAutofit/>
          </a:bodyPr>
          <a:lstStyle/>
          <a:p>
            <a:r>
              <a:rPr lang="en-US" sz="2200"/>
              <a:t>Early submission is strongly encouraged to allow sufficient time to address any model issues by July 24, 2026 </a:t>
            </a:r>
          </a:p>
          <a:p>
            <a:r>
              <a:rPr lang="en-US" sz="2200"/>
              <a:t>Please submit model information in stages if the eligibilities for some loads are still under determination to help the processing timeline </a:t>
            </a:r>
          </a:p>
          <a:p>
            <a:r>
              <a:rPr lang="en-US" sz="2200"/>
              <a:t>ERCOT will work with TSPs to address small topology/contingency issues until August 1, 2026</a:t>
            </a:r>
          </a:p>
          <a:p>
            <a:r>
              <a:rPr lang="en-US" sz="2200"/>
              <a:t>Model files should be submitted to </a:t>
            </a:r>
            <a:r>
              <a:rPr lang="en-US" sz="2200">
                <a:hlinkClick r:id="rId5"/>
              </a:rPr>
              <a:t>BatchZero@ercot.com</a:t>
            </a:r>
            <a:r>
              <a:rPr lang="en-US" sz="2200"/>
              <a:t> with the subject  line of “Batch Zero Steady-State Model Submission”</a:t>
            </a:r>
          </a:p>
          <a:p>
            <a:r>
              <a:rPr lang="en-US" sz="2200"/>
              <a:t>Please send a separate email to </a:t>
            </a:r>
            <a:r>
              <a:rPr lang="en-US" sz="2200">
                <a:hlinkClick r:id="rId5"/>
              </a:rPr>
              <a:t>BatchZero@ercot.com</a:t>
            </a:r>
            <a:r>
              <a:rPr lang="en-US" sz="2200"/>
              <a:t> to notify ERCOT of the submission in case the submission is blocked by the email system</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344B394-20EE-B534-F48C-66F579FF0CD8}"/>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1389018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F8EC-AC10-CDFF-E2BE-DB07C1438CC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B8B384-D6E0-1973-12B9-D2E7CDC111F0}"/>
              </a:ext>
            </a:extLst>
          </p:cNvPr>
          <p:cNvGraphicFramePr>
            <a:graphicFrameLocks noChangeAspect="1"/>
          </p:cNvGraphicFramePr>
          <p:nvPr>
            <p:custDataLst>
              <p:tags r:id="rId1"/>
            </p:custDataLst>
            <p:extLst>
              <p:ext uri="{D42A27DB-BD31-4B8C-83A1-F6EECF244321}">
                <p14:modId xmlns:p14="http://schemas.microsoft.com/office/powerpoint/2010/main" val="3316878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A6B8B384-D6E0-1973-12B9-D2E7CDC111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FDF9F0A-BE31-F8D5-117D-90E2431135ED}"/>
              </a:ext>
            </a:extLst>
          </p:cNvPr>
          <p:cNvSpPr>
            <a:spLocks noGrp="1"/>
          </p:cNvSpPr>
          <p:nvPr>
            <p:ph type="body" sz="quarter" idx="16"/>
          </p:nvPr>
        </p:nvSpPr>
        <p:spPr/>
        <p:txBody>
          <a:bodyPr>
            <a:normAutofit fontScale="85000" lnSpcReduction="20000"/>
          </a:bodyPr>
          <a:lstStyle/>
          <a:p>
            <a:r>
              <a:rPr lang="en-US" sz="2200"/>
              <a:t>A word document </a:t>
            </a:r>
          </a:p>
          <a:p>
            <a:pPr lvl="1"/>
            <a:r>
              <a:rPr lang="en-US" sz="1800">
                <a:solidFill>
                  <a:schemeClr val="bg2">
                    <a:lumMod val="50000"/>
                  </a:schemeClr>
                </a:solidFill>
              </a:rPr>
              <a:t>A basic write-up listing which model file applies to which case</a:t>
            </a:r>
          </a:p>
          <a:p>
            <a:pPr lvl="1"/>
            <a:r>
              <a:rPr lang="en-US" sz="1800">
                <a:solidFill>
                  <a:schemeClr val="bg2">
                    <a:lumMod val="50000"/>
                  </a:schemeClr>
                </a:solidFill>
                <a:highlight>
                  <a:srgbClr val="FFFF00"/>
                </a:highlight>
              </a:rPr>
              <a:t>A list of the Large Loads included in the submission with their BZ IDs </a:t>
            </a:r>
          </a:p>
          <a:p>
            <a:pPr lvl="1"/>
            <a:r>
              <a:rPr lang="en-US" sz="1800">
                <a:solidFill>
                  <a:schemeClr val="bg2">
                    <a:lumMod val="50000"/>
                  </a:schemeClr>
                </a:solidFill>
              </a:rPr>
              <a:t>A confirmation that all broken contingencies caused by the topology updates can be removed and replaced with contingencies provided in the submitted CON files</a:t>
            </a:r>
          </a:p>
          <a:p>
            <a:r>
              <a:rPr lang="en-US" sz="2200"/>
              <a:t>For base load in each study year</a:t>
            </a:r>
            <a:endParaRPr lang="en-US" sz="1800">
              <a:solidFill>
                <a:schemeClr val="bg2">
                  <a:lumMod val="50000"/>
                </a:schemeClr>
              </a:solidFill>
            </a:endParaRPr>
          </a:p>
          <a:p>
            <a:pPr lvl="1"/>
            <a:r>
              <a:rPr lang="en-US" sz="1800">
                <a:solidFill>
                  <a:schemeClr val="bg2">
                    <a:lumMod val="50000"/>
                  </a:schemeClr>
                </a:solidFill>
              </a:rPr>
              <a:t>An IDV file with topology updates to add all the Large Loads, if applicable (e.g., “2028_SUM_Base_Load_Topology”)</a:t>
            </a:r>
          </a:p>
          <a:p>
            <a:pPr lvl="1"/>
            <a:r>
              <a:rPr lang="en-US" sz="1800">
                <a:solidFill>
                  <a:schemeClr val="bg2">
                    <a:lumMod val="50000"/>
                  </a:schemeClr>
                </a:solidFill>
              </a:rPr>
              <a:t>An IDV file to add all the load points but set to 0 MW and 0 MVAr instead of the LCP (e.g., “2028_SUM_Base_Load_Load_Point”)</a:t>
            </a:r>
          </a:p>
          <a:p>
            <a:pPr lvl="1"/>
            <a:r>
              <a:rPr lang="en-US" sz="1800">
                <a:solidFill>
                  <a:schemeClr val="bg2">
                    <a:lumMod val="50000"/>
                  </a:schemeClr>
                </a:solidFill>
              </a:rPr>
              <a:t>An IDV file to add any Tier 4 transmission project needed for the LCP that has not already been included in the November 2025 SSWG cases (25SSWG_U1 cases) (e.g., “2028_SUM_Base_Load_Tier_4”)</a:t>
            </a:r>
          </a:p>
          <a:p>
            <a:r>
              <a:rPr lang="en-US" sz="2200"/>
              <a:t>For study load in each study year</a:t>
            </a:r>
          </a:p>
          <a:p>
            <a:pPr lvl="1"/>
            <a:r>
              <a:rPr lang="en-US" sz="1800">
                <a:solidFill>
                  <a:schemeClr val="bg2">
                    <a:lumMod val="50000"/>
                  </a:schemeClr>
                </a:solidFill>
              </a:rPr>
              <a:t>An IDV file with topology updates to add all the Large Loads, if applicable (e.g., “2028_SUM_Study_Load_Topology”)</a:t>
            </a:r>
          </a:p>
          <a:p>
            <a:pPr lvl="1"/>
            <a:r>
              <a:rPr lang="en-US" sz="1800">
                <a:solidFill>
                  <a:schemeClr val="bg2">
                    <a:lumMod val="50000"/>
                  </a:schemeClr>
                </a:solidFill>
              </a:rPr>
              <a:t>An IDV file to add all the load points but set to 0 MW and 0 MVAr instead of the LCP (e.g., “2028_SUM_Study_Load_Load_Point”)</a:t>
            </a:r>
          </a:p>
          <a:p>
            <a:r>
              <a:rPr lang="en-US" sz="2200"/>
              <a:t>CON files associated with any topology changes for each study year, and one CON file should be developed for each contingency category </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77A8285A-FC75-70C2-3DDC-82B8264BB40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814628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F14F6-5F44-EB65-3ABE-4574BA1E430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3C1418-9F0B-9AAB-E494-302EC65D1888}"/>
              </a:ext>
            </a:extLst>
          </p:cNvPr>
          <p:cNvGraphicFramePr>
            <a:graphicFrameLocks noChangeAspect="1"/>
          </p:cNvGraphicFramePr>
          <p:nvPr>
            <p:custDataLst>
              <p:tags r:id="rId1"/>
            </p:custDataLst>
            <p:extLst>
              <p:ext uri="{D42A27DB-BD31-4B8C-83A1-F6EECF244321}">
                <p14:modId xmlns:p14="http://schemas.microsoft.com/office/powerpoint/2010/main" val="1117788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2C3C1418-9F0B-9AAB-E494-302EC65D18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6C3C7AF-4A9D-159C-2E30-938BCB789675}"/>
              </a:ext>
            </a:extLst>
          </p:cNvPr>
          <p:cNvSpPr>
            <a:spLocks noGrp="1"/>
          </p:cNvSpPr>
          <p:nvPr>
            <p:ph type="body" sz="quarter" idx="16"/>
          </p:nvPr>
        </p:nvSpPr>
        <p:spPr/>
        <p:txBody>
          <a:bodyPr>
            <a:normAutofit fontScale="40000" lnSpcReduction="20000"/>
          </a:bodyPr>
          <a:lstStyle/>
          <a:p>
            <a:pPr>
              <a:lnSpc>
                <a:spcPct val="110000"/>
              </a:lnSpc>
            </a:pPr>
            <a:r>
              <a:rPr lang="en-US" sz="2600"/>
              <a:t>Please use the following naming convention for your submission (2028 is used as an example below)</a:t>
            </a:r>
          </a:p>
          <a:p>
            <a:pPr lvl="1"/>
            <a:r>
              <a:rPr lang="en-US" sz="1800">
                <a:solidFill>
                  <a:schemeClr val="bg2">
                    <a:lumMod val="50000"/>
                  </a:schemeClr>
                </a:solidFill>
              </a:rPr>
              <a:t>2028_SUM_Base_Load_Topology.IDV</a:t>
            </a:r>
          </a:p>
          <a:p>
            <a:pPr lvl="1"/>
            <a:r>
              <a:rPr lang="en-US" sz="1800">
                <a:solidFill>
                  <a:schemeClr val="bg2">
                    <a:lumMod val="50000"/>
                  </a:schemeClr>
                </a:solidFill>
              </a:rPr>
              <a:t>2028_SUM_Base_Load_Load_Point.IDV </a:t>
            </a:r>
          </a:p>
          <a:p>
            <a:pPr lvl="1"/>
            <a:r>
              <a:rPr lang="en-US" sz="1800">
                <a:solidFill>
                  <a:schemeClr val="bg2">
                    <a:lumMod val="50000"/>
                  </a:schemeClr>
                </a:solidFill>
              </a:rPr>
              <a:t>2028_SUM_Base_Load_Tier_4.IDV</a:t>
            </a:r>
          </a:p>
          <a:p>
            <a:pPr lvl="1"/>
            <a:r>
              <a:rPr lang="en-US" sz="1800">
                <a:solidFill>
                  <a:schemeClr val="bg2">
                    <a:lumMod val="50000"/>
                  </a:schemeClr>
                </a:solidFill>
              </a:rPr>
              <a:t>2028_SUM_Study_Load_Topology.IDV </a:t>
            </a:r>
          </a:p>
          <a:p>
            <a:pPr lvl="1"/>
            <a:r>
              <a:rPr lang="en-US" sz="1800">
                <a:solidFill>
                  <a:schemeClr val="bg2">
                    <a:lumMod val="50000"/>
                  </a:schemeClr>
                </a:solidFill>
              </a:rPr>
              <a:t>2028_SUM_Study_Load_Load_Point.IDV</a:t>
            </a:r>
          </a:p>
          <a:p>
            <a:pPr lvl="1"/>
            <a:r>
              <a:rPr lang="en-US" sz="1800">
                <a:solidFill>
                  <a:schemeClr val="bg2">
                    <a:lumMod val="50000"/>
                  </a:schemeClr>
                </a:solidFill>
              </a:rPr>
              <a:t>2028_SUM_P1.1.CON</a:t>
            </a:r>
          </a:p>
          <a:p>
            <a:pPr lvl="1"/>
            <a:r>
              <a:rPr lang="en-US" sz="1800">
                <a:solidFill>
                  <a:schemeClr val="bg2">
                    <a:lumMod val="50000"/>
                  </a:schemeClr>
                </a:solidFill>
              </a:rPr>
              <a:t>2028_SUM_P1.2.CON</a:t>
            </a:r>
          </a:p>
          <a:p>
            <a:pPr lvl="1"/>
            <a:r>
              <a:rPr lang="en-US" sz="1800">
                <a:solidFill>
                  <a:schemeClr val="bg2">
                    <a:lumMod val="50000"/>
                  </a:schemeClr>
                </a:solidFill>
              </a:rPr>
              <a:t>2028_SUM_P1.3.CON</a:t>
            </a:r>
          </a:p>
          <a:p>
            <a:pPr lvl="1"/>
            <a:r>
              <a:rPr lang="en-US" sz="1800">
                <a:solidFill>
                  <a:schemeClr val="bg2">
                    <a:lumMod val="50000"/>
                  </a:schemeClr>
                </a:solidFill>
              </a:rPr>
              <a:t>2028_SUM_P1.4.CON</a:t>
            </a:r>
          </a:p>
          <a:p>
            <a:pPr lvl="1"/>
            <a:r>
              <a:rPr lang="en-US" sz="1800">
                <a:solidFill>
                  <a:schemeClr val="bg2">
                    <a:lumMod val="50000"/>
                  </a:schemeClr>
                </a:solidFill>
              </a:rPr>
              <a:t>2028_SUM_P2.1.CON</a:t>
            </a:r>
          </a:p>
          <a:p>
            <a:pPr lvl="1"/>
            <a:r>
              <a:rPr lang="en-US" sz="1800">
                <a:solidFill>
                  <a:schemeClr val="bg2">
                    <a:lumMod val="50000"/>
                  </a:schemeClr>
                </a:solidFill>
              </a:rPr>
              <a:t>2028_SUM1_P2.2_EHV.CON</a:t>
            </a:r>
          </a:p>
          <a:p>
            <a:pPr lvl="1"/>
            <a:r>
              <a:rPr lang="en-US" sz="1800">
                <a:solidFill>
                  <a:schemeClr val="bg2">
                    <a:lumMod val="50000"/>
                  </a:schemeClr>
                </a:solidFill>
              </a:rPr>
              <a:t>2028_SUM1_P2.3_EHV.CON</a:t>
            </a:r>
          </a:p>
          <a:p>
            <a:pPr lvl="1"/>
            <a:r>
              <a:rPr lang="en-US" sz="1800">
                <a:solidFill>
                  <a:schemeClr val="bg2">
                    <a:lumMod val="50000"/>
                  </a:schemeClr>
                </a:solidFill>
              </a:rPr>
              <a:t>2028_SUM_P4.1_EHV.CON</a:t>
            </a:r>
          </a:p>
          <a:p>
            <a:pPr lvl="1"/>
            <a:r>
              <a:rPr lang="en-US" sz="1800">
                <a:solidFill>
                  <a:schemeClr val="bg2">
                    <a:lumMod val="50000"/>
                  </a:schemeClr>
                </a:solidFill>
              </a:rPr>
              <a:t>2028_SUM_P4.2_EHV.CON</a:t>
            </a:r>
          </a:p>
          <a:p>
            <a:pPr lvl="1"/>
            <a:r>
              <a:rPr lang="en-US" sz="1800">
                <a:solidFill>
                  <a:schemeClr val="bg2">
                    <a:lumMod val="50000"/>
                  </a:schemeClr>
                </a:solidFill>
              </a:rPr>
              <a:t>2028_SUM_P4.3_EHV.CON</a:t>
            </a:r>
          </a:p>
          <a:p>
            <a:pPr lvl="1"/>
            <a:r>
              <a:rPr lang="en-US" sz="1800">
                <a:solidFill>
                  <a:schemeClr val="bg2">
                    <a:lumMod val="50000"/>
                  </a:schemeClr>
                </a:solidFill>
              </a:rPr>
              <a:t>2028_SUM_P4.4_EHV.CON</a:t>
            </a:r>
          </a:p>
          <a:p>
            <a:pPr lvl="1"/>
            <a:r>
              <a:rPr lang="en-US" sz="1800">
                <a:solidFill>
                  <a:schemeClr val="bg2">
                    <a:lumMod val="50000"/>
                  </a:schemeClr>
                </a:solidFill>
              </a:rPr>
              <a:t>2028_SUM_P4.5_EHV.CON</a:t>
            </a:r>
          </a:p>
          <a:p>
            <a:pPr lvl="1"/>
            <a:r>
              <a:rPr lang="en-US" sz="1800">
                <a:solidFill>
                  <a:schemeClr val="bg2">
                    <a:lumMod val="50000"/>
                  </a:schemeClr>
                </a:solidFill>
              </a:rPr>
              <a:t>2028_SUM_P5.1_EHV.CON</a:t>
            </a:r>
          </a:p>
          <a:p>
            <a:pPr lvl="1"/>
            <a:r>
              <a:rPr lang="en-US" sz="1800">
                <a:solidFill>
                  <a:schemeClr val="bg2">
                    <a:lumMod val="50000"/>
                  </a:schemeClr>
                </a:solidFill>
              </a:rPr>
              <a:t>2028_SUM_P5.2_EHV.CON</a:t>
            </a:r>
          </a:p>
          <a:p>
            <a:pPr lvl="1"/>
            <a:r>
              <a:rPr lang="en-US" sz="1800">
                <a:solidFill>
                  <a:schemeClr val="bg2">
                    <a:lumMod val="50000"/>
                  </a:schemeClr>
                </a:solidFill>
              </a:rPr>
              <a:t>2028_SUM_P5.3_EHV.CON</a:t>
            </a:r>
          </a:p>
          <a:p>
            <a:pPr lvl="1"/>
            <a:r>
              <a:rPr lang="en-US" sz="1800">
                <a:solidFill>
                  <a:schemeClr val="bg2">
                    <a:lumMod val="50000"/>
                  </a:schemeClr>
                </a:solidFill>
              </a:rPr>
              <a:t>2028_SUM_P5.4_EHV.CON</a:t>
            </a:r>
          </a:p>
          <a:p>
            <a:pPr lvl="1"/>
            <a:r>
              <a:rPr lang="en-US" sz="1800">
                <a:solidFill>
                  <a:schemeClr val="bg2">
                    <a:lumMod val="50000"/>
                  </a:schemeClr>
                </a:solidFill>
              </a:rPr>
              <a:t>2028_SUM_P5.5_EHV.CON</a:t>
            </a:r>
          </a:p>
          <a:p>
            <a:pPr lvl="1"/>
            <a:r>
              <a:rPr lang="en-US" sz="1800">
                <a:solidFill>
                  <a:schemeClr val="bg2">
                    <a:lumMod val="50000"/>
                  </a:schemeClr>
                </a:solidFill>
              </a:rPr>
              <a:t>2028_SUM_P7.1.CON (including P7.1_ERCOT1 category)</a:t>
            </a:r>
          </a:p>
          <a:p>
            <a:pPr lvl="1"/>
            <a:r>
              <a:rPr lang="en-US" sz="1800">
                <a:solidFill>
                  <a:schemeClr val="bg2">
                    <a:lumMod val="50000"/>
                  </a:schemeClr>
                </a:solidFill>
              </a:rPr>
              <a:t>2028_SUM_LL.CON</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079463C2-6B1C-8AE9-DA57-82E5B036D373}"/>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2137311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223D-E82E-6CC9-EEEB-268A50E3A0D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7E4A933-2C20-CC11-731A-CCD2C90CE177}"/>
              </a:ext>
            </a:extLst>
          </p:cNvPr>
          <p:cNvGraphicFramePr>
            <a:graphicFrameLocks noChangeAspect="1"/>
          </p:cNvGraphicFramePr>
          <p:nvPr>
            <p:custDataLst>
              <p:tags r:id="rId1"/>
            </p:custDataLst>
            <p:extLst>
              <p:ext uri="{D42A27DB-BD31-4B8C-83A1-F6EECF244321}">
                <p14:modId xmlns:p14="http://schemas.microsoft.com/office/powerpoint/2010/main" val="1211123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7E4A933-2C20-CC11-731A-CCD2C90CE1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4E8E285-1E11-F9F4-BF27-9AAEC4F0661D}"/>
              </a:ext>
            </a:extLst>
          </p:cNvPr>
          <p:cNvSpPr>
            <a:spLocks noGrp="1"/>
          </p:cNvSpPr>
          <p:nvPr>
            <p:ph type="body" sz="quarter" idx="16"/>
          </p:nvPr>
        </p:nvSpPr>
        <p:spPr/>
        <p:txBody>
          <a:bodyPr>
            <a:normAutofit/>
          </a:bodyPr>
          <a:lstStyle/>
          <a:p>
            <a:r>
              <a:rPr lang="en-US" sz="2200"/>
              <a:t>IDV files submitted for large loads to be included in the Batch Zero Interconnection Study should follow the following general structure and organization.</a:t>
            </a:r>
          </a:p>
          <a:p>
            <a:pPr lvl="1"/>
            <a:r>
              <a:rPr lang="en-US" sz="1800">
                <a:solidFill>
                  <a:schemeClr val="bg2">
                    <a:lumMod val="50000"/>
                  </a:schemeClr>
                </a:solidFill>
              </a:rPr>
              <a:t>For each study year (2028, 2029, 2030, 2031, and 2032), provide the following model files separately for the Large Load eligible for base load and the Large Load eligible for study load and indicate as such in the filename (.e.g., “2028_Sum_Base_Load, 2028_Sum_Study_Load”)</a:t>
            </a:r>
          </a:p>
          <a:p>
            <a:pPr lvl="2">
              <a:buFont typeface="Courier New" panose="02070309020205020404" pitchFamily="49" charset="0"/>
              <a:buChar char="o"/>
            </a:pPr>
            <a:r>
              <a:rPr lang="en-US" sz="1400">
                <a:solidFill>
                  <a:schemeClr val="bg2">
                    <a:lumMod val="50000"/>
                  </a:schemeClr>
                </a:solidFill>
              </a:rPr>
              <a:t>An IDV file with needed topology updates to add all the Large Loads for the study year, if applicable (file name should end with “_Topology”)</a:t>
            </a:r>
          </a:p>
          <a:p>
            <a:pPr lvl="2">
              <a:buFont typeface="Courier New" panose="02070309020205020404" pitchFamily="49" charset="0"/>
              <a:buChar char="o"/>
            </a:pPr>
            <a:r>
              <a:rPr lang="en-US" sz="1400">
                <a:solidFill>
                  <a:schemeClr val="bg2">
                    <a:lumMod val="50000"/>
                  </a:schemeClr>
                </a:solidFill>
              </a:rPr>
              <a:t>An IDV file to add all the load points but set to 0 MW and 0 MVAr instead of the LCP for the study year (file name should end with “_</a:t>
            </a:r>
            <a:r>
              <a:rPr lang="en-US" sz="1400" err="1">
                <a:solidFill>
                  <a:schemeClr val="bg2">
                    <a:lumMod val="50000"/>
                  </a:schemeClr>
                </a:solidFill>
              </a:rPr>
              <a:t>Load_Point</a:t>
            </a:r>
            <a:r>
              <a:rPr lang="en-US" sz="1400">
                <a:solidFill>
                  <a:schemeClr val="bg2">
                    <a:lumMod val="50000"/>
                  </a:schemeClr>
                </a:solidFill>
              </a:rPr>
              <a:t>”). </a:t>
            </a:r>
            <a:r>
              <a:rPr lang="en-US" sz="1400">
                <a:solidFill>
                  <a:schemeClr val="bg2">
                    <a:lumMod val="50000"/>
                  </a:schemeClr>
                </a:solidFill>
                <a:highlight>
                  <a:srgbClr val="FFFF00"/>
                </a:highlight>
              </a:rPr>
              <a:t>If the load point has already been modeled in the posted cases but need to be moved to a new bus, please also disconnect the load point that becomes obsolete besides providing the new load point</a:t>
            </a:r>
          </a:p>
          <a:p>
            <a:pPr lvl="2">
              <a:buFont typeface="Courier New" panose="02070309020205020404" pitchFamily="49" charset="0"/>
              <a:buChar char="o"/>
            </a:pPr>
            <a:r>
              <a:rPr lang="en-US" sz="1400">
                <a:solidFill>
                  <a:schemeClr val="bg2">
                    <a:lumMod val="50000"/>
                  </a:schemeClr>
                </a:solidFill>
              </a:rPr>
              <a:t>An IDV file to add any Tier 4 transmission project needed for the LCP that has not already been included in the November 2025 SSWG cases (25SSWG_U1 cases) for the study year (file name should end with “_Tier_4”)</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each IDV file to indicate the assigned BZ ID for each Large Load </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the base load IDV to indicate the Batch Zero eligibility path</a:t>
            </a:r>
          </a:p>
          <a:p>
            <a:pPr lvl="2">
              <a:buFont typeface="Courier New" panose="02070309020205020404" pitchFamily="49" charset="0"/>
              <a:buChar char="o"/>
            </a:pPr>
            <a:r>
              <a:rPr lang="en-US" sz="1400">
                <a:solidFill>
                  <a:schemeClr val="bg2">
                    <a:lumMod val="50000"/>
                  </a:schemeClr>
                </a:solidFill>
                <a:highlight>
                  <a:srgbClr val="FFFF00"/>
                </a:highlight>
              </a:rPr>
              <a:t>Please include comments in the IDV file related to the Tier 4 project to indicate the TPIT number for the project and the BZ ID for the associated Large Load (base load only)</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42E379F-61C9-A012-8593-8D5CCF09DC32}"/>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73131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6ABE-4654-72FF-4F45-7218F9E5660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3ED19E6-127A-98AF-B590-565D6B78F86B}"/>
              </a:ext>
            </a:extLst>
          </p:cNvPr>
          <p:cNvGraphicFramePr>
            <a:graphicFrameLocks noChangeAspect="1"/>
          </p:cNvGraphicFramePr>
          <p:nvPr>
            <p:custDataLst>
              <p:tags r:id="rId1"/>
            </p:custDataLst>
            <p:extLst>
              <p:ext uri="{D42A27DB-BD31-4B8C-83A1-F6EECF244321}">
                <p14:modId xmlns:p14="http://schemas.microsoft.com/office/powerpoint/2010/main" val="38470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3ED19E6-127A-98AF-B590-565D6B78F8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D9FE25E-BD92-FB3E-A0ED-D67708C9BE5A}"/>
              </a:ext>
            </a:extLst>
          </p:cNvPr>
          <p:cNvSpPr>
            <a:spLocks noGrp="1"/>
          </p:cNvSpPr>
          <p:nvPr>
            <p:ph type="body" sz="quarter" idx="16"/>
          </p:nvPr>
        </p:nvSpPr>
        <p:spPr/>
        <p:txBody>
          <a:bodyPr>
            <a:normAutofit/>
          </a:bodyPr>
          <a:lstStyle/>
          <a:p>
            <a:r>
              <a:rPr lang="en-US" sz="2200"/>
              <a:t>CON files submitted for large loads to be included in the Batch Zero Interconnection Study should follow the following general structure and organization for each study year (2028, 2029, 2030, 2031, and 2032)</a:t>
            </a:r>
          </a:p>
          <a:p>
            <a:pPr lvl="1">
              <a:buFont typeface="Courier New" panose="02070309020205020404" pitchFamily="49" charset="0"/>
              <a:buChar char="o"/>
            </a:pPr>
            <a:r>
              <a:rPr lang="en-US" sz="1800">
                <a:solidFill>
                  <a:schemeClr val="bg2">
                    <a:lumMod val="50000"/>
                  </a:schemeClr>
                </a:solidFill>
              </a:rPr>
              <a:t>Applicable contingency categories: P1, P2.1, P7, P2.2(EHV), P2.3(EHV), P4.1(EHV), P4.2(EHV), P4.3(EHV), P4.4(EHV), P4.5(EHV), and P5(EHV), Planning Guide 4.1.1.2(1)(c) Large Load contingencies</a:t>
            </a:r>
          </a:p>
          <a:p>
            <a:pPr lvl="1">
              <a:buFont typeface="Courier New" panose="02070309020205020404" pitchFamily="49" charset="0"/>
              <a:buChar char="o"/>
            </a:pPr>
            <a:r>
              <a:rPr lang="en-US" sz="1800">
                <a:solidFill>
                  <a:schemeClr val="bg2">
                    <a:lumMod val="50000"/>
                  </a:schemeClr>
                </a:solidFill>
              </a:rPr>
              <a:t>Use one CON file for each contingency category with the name starting with the contingency category (e.g., “P1.1.CON”, “P2.2_EHV.CON”, “LL.CON”)</a:t>
            </a:r>
          </a:p>
          <a:p>
            <a:pPr lvl="1">
              <a:buFont typeface="Courier New" panose="02070309020205020404" pitchFamily="49" charset="0"/>
              <a:buChar char="o"/>
            </a:pPr>
            <a:r>
              <a:rPr lang="en-US" sz="1800">
                <a:solidFill>
                  <a:schemeClr val="bg2">
                    <a:lumMod val="50000"/>
                  </a:schemeClr>
                </a:solidFill>
              </a:rPr>
              <a:t>These should include not only new contingencies, but also corrections to existing contingencies that would be broken by new Large Load or Tier 4 model changes. </a:t>
            </a:r>
            <a:r>
              <a:rPr lang="en-US" sz="1800" u="sng">
                <a:solidFill>
                  <a:schemeClr val="bg2">
                    <a:lumMod val="50000"/>
                  </a:schemeClr>
                </a:solidFill>
              </a:rPr>
              <a:t>Contingency edits should be comprehensive of all changes made. For example, if two loads cut into the same line, all update files should reflect both cut-ins together</a:t>
            </a:r>
            <a:r>
              <a:rPr lang="en-US" sz="1800">
                <a:solidFill>
                  <a:schemeClr val="bg2">
                    <a:lumMod val="50000"/>
                  </a:schemeClr>
                </a:solidFill>
              </a:rPr>
              <a:t>.</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AF5F1EA7-DF5F-AE2D-6F08-79DFC925779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6352697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66</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2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B1FEAF5-7DA9-8233-8E2A-A484EE4E56B8}"/>
              </a:ext>
            </a:extLst>
          </p:cNvPr>
          <p:cNvPicPr>
            <a:picLocks noChangeAspect="1"/>
          </p:cNvPicPr>
          <p:nvPr/>
        </p:nvPicPr>
        <p:blipFill>
          <a:blip r:embed="rId8"/>
          <a:stretch>
            <a:fillRect/>
          </a:stretch>
        </p:blipFill>
        <p:spPr>
          <a:xfrm>
            <a:off x="1257300" y="1677533"/>
            <a:ext cx="6271456" cy="2633667"/>
          </a:xfrm>
          <a:prstGeom prst="rect">
            <a:avLst/>
          </a:prstGeom>
        </p:spPr>
      </p:pic>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67</a:t>
            </a:fld>
            <a:endParaRPr lang="en-US"/>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0" name="Rectangle 9">
            <a:extLst>
              <a:ext uri="{FF2B5EF4-FFF2-40B4-BE49-F238E27FC236}">
                <a16:creationId xmlns:a16="http://schemas.microsoft.com/office/drawing/2014/main" id="{08A7658B-C3D1-91AF-8615-6FDABE293D1B}"/>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3E8394-2048-4239-0753-CABEF69FA954}"/>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3" name="Picture 12">
            <a:extLst>
              <a:ext uri="{FF2B5EF4-FFF2-40B4-BE49-F238E27FC236}">
                <a16:creationId xmlns:a16="http://schemas.microsoft.com/office/drawing/2014/main" id="{9D65155C-D719-F64E-6CFA-152B83087EFA}"/>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3" name="5. Source">
            <a:extLst>
              <a:ext uri="{FF2B5EF4-FFF2-40B4-BE49-F238E27FC236}">
                <a16:creationId xmlns:a16="http://schemas.microsoft.com/office/drawing/2014/main" id="{5763D8B1-7271-F1DE-576B-CE030A08D42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66365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59462BB-9FE5-6EFF-A810-D657CBC311A3}"/>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D989C8BD-032E-DA48-BDDC-2E2CF4830CB7}"/>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68</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0" name="Rectangle 9">
            <a:extLst>
              <a:ext uri="{FF2B5EF4-FFF2-40B4-BE49-F238E27FC236}">
                <a16:creationId xmlns:a16="http://schemas.microsoft.com/office/drawing/2014/main" id="{F8B73A84-5495-AFF4-8347-363651D4ED39}"/>
              </a:ext>
            </a:extLst>
          </p:cNvPr>
          <p:cNvSpPr/>
          <p:nvPr/>
        </p:nvSpPr>
        <p:spPr>
          <a:xfrm>
            <a:off x="3477215"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403668C8-D4EE-F16E-F6F2-774F5F4ABBE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720973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FF068ED-D99A-83A9-8F2A-675F07E5C43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47A9A15A-017E-F206-7BC5-F7AB21EB533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69</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915FDEF9-E94C-ADF1-29AA-EEB7DC9A2773}"/>
              </a:ext>
            </a:extLst>
          </p:cNvPr>
          <p:cNvSpPr/>
          <p:nvPr/>
        </p:nvSpPr>
        <p:spPr>
          <a:xfrm>
            <a:off x="4246836" y="2434974"/>
            <a:ext cx="825678"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6BF7C8E9-3098-0D84-58FF-080B508E34C2}"/>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3057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2124514"/>
            <a:ext cx="4060596" cy="2608973"/>
          </a:xfrm>
        </p:spPr>
        <p:txBody>
          <a:bodyPr vert="horz" wrap="square" lIns="365760" tIns="91440" rIns="91440" bIns="91440" rtlCol="0" anchor="t">
            <a:noAutofit/>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a:t>
            </a:r>
            <a:endParaRPr lang="en-US" sz="1800" b="0" i="1">
              <a:solidFill>
                <a:srgbClr val="C00000"/>
              </a:solidFill>
              <a:cs typeface="Arial"/>
            </a:endParaRPr>
          </a:p>
          <a:p>
            <a:pPr marL="285750" indent="-285750">
              <a:buFont typeface="Arial" panose="020B0604020202020204" pitchFamily="34" charset="0"/>
              <a:buChar char="•"/>
            </a:pPr>
            <a:r>
              <a:rPr lang="en-US" sz="1800" b="0"/>
              <a:t>ERCOT is developing an FAQ to assist with implementation questions</a:t>
            </a:r>
            <a:endParaRPr lang="en-US" sz="1800" b="0">
              <a:cs typeface="Arial"/>
            </a:endParaRPr>
          </a:p>
          <a:p>
            <a:endParaRPr lang="en-US" sz="1800" b="0"/>
          </a:p>
          <a:p>
            <a:pPr marL="285750" indent="-285750">
              <a:buFont typeface="Arial" panose="020B0604020202020204" pitchFamily="34" charset="0"/>
              <a:buChar char="•"/>
            </a:pPr>
            <a:endParaRPr lang="en-US"/>
          </a:p>
          <a:p>
            <a:endParaRPr lang="en-US"/>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10-11:30AM</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D7155C6-B951-8E06-972E-2BEF36D70826}"/>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CECC10EA-6C56-42DB-0C71-90FDC8D51926}"/>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70</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9" name="Rectangle 8">
            <a:extLst>
              <a:ext uri="{FF2B5EF4-FFF2-40B4-BE49-F238E27FC236}">
                <a16:creationId xmlns:a16="http://schemas.microsoft.com/office/drawing/2014/main" id="{3D039A29-1764-8681-28FE-31BFEB8D8D6A}"/>
              </a:ext>
            </a:extLst>
          </p:cNvPr>
          <p:cNvSpPr/>
          <p:nvPr/>
        </p:nvSpPr>
        <p:spPr>
          <a:xfrm>
            <a:off x="5062888" y="2434974"/>
            <a:ext cx="1173243"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2D696B29-0CF8-4990-7599-2D8639E8575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87806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970AF92-5D51-BB07-137D-1D0BFA7171B0}"/>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51524BB9-569A-BC8F-46E0-195CCEBC4B8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71</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sp>
        <p:nvSpPr>
          <p:cNvPr id="10" name="Rectangle 9">
            <a:extLst>
              <a:ext uri="{FF2B5EF4-FFF2-40B4-BE49-F238E27FC236}">
                <a16:creationId xmlns:a16="http://schemas.microsoft.com/office/drawing/2014/main" id="{698CA7DC-BE78-A8A0-AC2F-572AC64189FE}"/>
              </a:ext>
            </a:extLst>
          </p:cNvPr>
          <p:cNvSpPr/>
          <p:nvPr/>
        </p:nvSpPr>
        <p:spPr>
          <a:xfrm>
            <a:off x="5490304" y="4731288"/>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0999AA97-66EE-8898-B288-82D092B51B6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66539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1F7848-6D11-E6D5-7C5F-D4F6F65F7DE5}"/>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054D6613-FB12-8F43-991D-D0743B1B7D72}"/>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72</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sp>
        <p:nvSpPr>
          <p:cNvPr id="10" name="Rectangle 9">
            <a:extLst>
              <a:ext uri="{FF2B5EF4-FFF2-40B4-BE49-F238E27FC236}">
                <a16:creationId xmlns:a16="http://schemas.microsoft.com/office/drawing/2014/main" id="{D2805C9D-4AD2-394D-2AFA-EE66B1D65E18}"/>
              </a:ext>
            </a:extLst>
          </p:cNvPr>
          <p:cNvSpPr/>
          <p:nvPr/>
        </p:nvSpPr>
        <p:spPr>
          <a:xfrm>
            <a:off x="5921096" y="4740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C703C4BB-C583-EFF7-24C5-D8D127234BD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43600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F3C328C-6109-9664-9B54-7EE8BC8FEDB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02C2EC04-112F-201C-3052-B1195861EF99}"/>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73</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4" name="Rectangle 13">
            <a:extLst>
              <a:ext uri="{FF2B5EF4-FFF2-40B4-BE49-F238E27FC236}">
                <a16:creationId xmlns:a16="http://schemas.microsoft.com/office/drawing/2014/main" id="{651929EB-221F-2926-6A44-F96B55344F46}"/>
              </a:ext>
            </a:extLst>
          </p:cNvPr>
          <p:cNvSpPr/>
          <p:nvPr/>
        </p:nvSpPr>
        <p:spPr>
          <a:xfrm>
            <a:off x="6532613" y="4731288"/>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513589C0-1BA0-DBCE-66AC-078A8DA0C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741224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74</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Tree>
    <p:extLst>
      <p:ext uri="{BB962C8B-B14F-4D97-AF65-F5344CB8AC3E}">
        <p14:creationId xmlns:p14="http://schemas.microsoft.com/office/powerpoint/2010/main" val="35699923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F672E51-DBE3-B9BA-F5DB-1F15D16EFF5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1" name="Picture 10">
            <a:extLst>
              <a:ext uri="{FF2B5EF4-FFF2-40B4-BE49-F238E27FC236}">
                <a16:creationId xmlns:a16="http://schemas.microsoft.com/office/drawing/2014/main" id="{36D0A909-8176-91AA-3823-F0452DDC3D5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(1/6):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75</a:t>
            </a:fld>
            <a:endParaRPr lang="en-US"/>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8" name="TextBox 17">
            <a:extLst>
              <a:ext uri="{FF2B5EF4-FFF2-40B4-BE49-F238E27FC236}">
                <a16:creationId xmlns:a16="http://schemas.microsoft.com/office/drawing/2014/main" id="{14D7C49E-D73F-AB2E-E7FA-9982811B701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20" name="Rectangle 19">
            <a:extLst>
              <a:ext uri="{FF2B5EF4-FFF2-40B4-BE49-F238E27FC236}">
                <a16:creationId xmlns:a16="http://schemas.microsoft.com/office/drawing/2014/main" id="{E47FD274-412C-0877-D5E8-955FDE17825F}"/>
              </a:ext>
            </a:extLst>
          </p:cNvPr>
          <p:cNvSpPr/>
          <p:nvPr/>
        </p:nvSpPr>
        <p:spPr>
          <a:xfrm>
            <a:off x="1700784" y="2055210"/>
            <a:ext cx="1197864" cy="2230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FE0DC95E-B128-728C-7A42-E8C679AE742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4158941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71864C3-A2F4-A81A-991A-D8E986199478}"/>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9" name="Picture 8">
            <a:extLst>
              <a:ext uri="{FF2B5EF4-FFF2-40B4-BE49-F238E27FC236}">
                <a16:creationId xmlns:a16="http://schemas.microsoft.com/office/drawing/2014/main" id="{B46C1D33-836E-80E1-0FBA-B5CF8B6CCE7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(2/6):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76</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RPG study that qualified the Large Load for Batch Zero</a:t>
            </a:r>
          </a:p>
          <a:p>
            <a:pPr lvl="1">
              <a:buFont typeface="Arial" panose="020B0604020202020204" pitchFamily="34" charset="0"/>
              <a:buChar char="•"/>
            </a:pPr>
            <a:r>
              <a:rPr lang="en-US" sz="1400"/>
              <a:t>These values represent the load level determined to be supportable once all required RPG transmission upgrades are in service</a:t>
            </a:r>
          </a:p>
          <a:p>
            <a:pPr lvl="1">
              <a:buFont typeface="Arial" panose="020B0604020202020204" pitchFamily="34" charset="0"/>
              <a:buChar char="•"/>
            </a:pPr>
            <a:r>
              <a:rPr lang="en-US" sz="1400"/>
              <a:t>The workbook uses these values together with the TPIT in-service date to construct the RPG-supported schedule</a:t>
            </a:r>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4" name="Rectangle 13">
            <a:extLst>
              <a:ext uri="{FF2B5EF4-FFF2-40B4-BE49-F238E27FC236}">
                <a16:creationId xmlns:a16="http://schemas.microsoft.com/office/drawing/2014/main" id="{DD887C91-5AC0-07FD-7E8F-CA06742783F2}"/>
              </a:ext>
            </a:extLst>
          </p:cNvPr>
          <p:cNvSpPr/>
          <p:nvPr/>
        </p:nvSpPr>
        <p:spPr>
          <a:xfrm>
            <a:off x="6142764" y="2793294"/>
            <a:ext cx="1297446" cy="6357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8E647F89-13F4-4E03-F98A-A9146936C7D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205241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CE90858-A5B7-02F5-A7FF-E6729086446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0C7CBA1A-0C8F-F78A-66E8-0F18A4AC8E0D}"/>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(3/6):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77</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In-service Date of Final RPG Upgrade Element as shown in TPIT using the latest TPIT in-service date for the final RPG upgrade required to support the Large Load</a:t>
            </a:r>
          </a:p>
          <a:p>
            <a:pPr lvl="1">
              <a:buFont typeface="Arial" panose="020B0604020202020204" pitchFamily="34" charset="0"/>
              <a:buChar char="•"/>
            </a:pPr>
            <a:r>
              <a:rPr lang="en-US" sz="1400"/>
              <a:t>The workbook uses this date to determine when the RPG-supported load becomes available for modeling</a:t>
            </a:r>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RPG TPIT ISD</a:t>
            </a:r>
          </a:p>
        </p:txBody>
      </p:sp>
      <p:sp>
        <p:nvSpPr>
          <p:cNvPr id="16" name="Rectangle 15">
            <a:extLst>
              <a:ext uri="{FF2B5EF4-FFF2-40B4-BE49-F238E27FC236}">
                <a16:creationId xmlns:a16="http://schemas.microsoft.com/office/drawing/2014/main" id="{C05E7312-83B3-F160-8CB9-2F6A0E4A309B}"/>
              </a:ext>
            </a:extLst>
          </p:cNvPr>
          <p:cNvSpPr/>
          <p:nvPr/>
        </p:nvSpPr>
        <p:spPr>
          <a:xfrm>
            <a:off x="6142764" y="3359501"/>
            <a:ext cx="1297446" cy="3603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 Source">
            <a:extLst>
              <a:ext uri="{FF2B5EF4-FFF2-40B4-BE49-F238E27FC236}">
                <a16:creationId xmlns:a16="http://schemas.microsoft.com/office/drawing/2014/main" id="{EEFF57C7-0B9E-394E-D8AA-B47B25DF26F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9762043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E3C0147-E623-6670-4B75-FF3D601804FA}"/>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7" name="Picture 6">
            <a:extLst>
              <a:ext uri="{FF2B5EF4-FFF2-40B4-BE49-F238E27FC236}">
                <a16:creationId xmlns:a16="http://schemas.microsoft.com/office/drawing/2014/main" id="{73D09C69-79CB-CAAA-6D09-596241A449C2}"/>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(4/6):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78</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Under the RPG Only Entry Path, PBRP and LLIS information is not used in the modeling methodology</a:t>
            </a:r>
          </a:p>
          <a:p>
            <a:pPr lvl="1">
              <a:buFont typeface="Arial" panose="020B0604020202020204" pitchFamily="34" charset="0"/>
              <a:buChar char="•"/>
            </a:pPr>
            <a:r>
              <a:rPr lang="en-US" sz="1400"/>
              <a:t>Leave Existing LCP Peak MW, Existing LCP MVAR, PBRP Peak MW, LLIS Required Controlling Upgrade, LLIS TPIT ISD, LLIS TPIT Project Number, LLIS TPIT Project Tier, and Included in 25SSWG_U1 Cases? blank</a:t>
            </a:r>
          </a:p>
          <a:p>
            <a:pPr lvl="1">
              <a:buFont typeface="Arial" panose="020B0604020202020204" pitchFamily="34" charset="0"/>
              <a:buChar char="•"/>
            </a:pPr>
            <a:r>
              <a:rPr lang="en-US" sz="1400"/>
              <a:t>No PBRP- or LLIS-related calculations are performed under this pathway</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and LLIS fields blank</a:t>
            </a:r>
          </a:p>
        </p:txBody>
      </p:sp>
      <p:sp>
        <p:nvSpPr>
          <p:cNvPr id="16" name="Rectangle 15">
            <a:extLst>
              <a:ext uri="{FF2B5EF4-FFF2-40B4-BE49-F238E27FC236}">
                <a16:creationId xmlns:a16="http://schemas.microsoft.com/office/drawing/2014/main" id="{C0EA0B79-B08D-AB70-55EA-94CCE8B34439}"/>
              </a:ext>
            </a:extLst>
          </p:cNvPr>
          <p:cNvSpPr/>
          <p:nvPr/>
        </p:nvSpPr>
        <p:spPr>
          <a:xfrm>
            <a:off x="2903040" y="4353732"/>
            <a:ext cx="1427191" cy="1655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797E1-08E3-619F-E8CC-AF54D8B756E1}"/>
              </a:ext>
            </a:extLst>
          </p:cNvPr>
          <p:cNvSpPr/>
          <p:nvPr/>
        </p:nvSpPr>
        <p:spPr>
          <a:xfrm>
            <a:off x="3478599" y="2413083"/>
            <a:ext cx="2655107" cy="18299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 Source">
            <a:extLst>
              <a:ext uri="{FF2B5EF4-FFF2-40B4-BE49-F238E27FC236}">
                <a16:creationId xmlns:a16="http://schemas.microsoft.com/office/drawing/2014/main" id="{156D249F-6641-5535-CE9C-9E713F2EC74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763459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C89646A-5162-A895-49FA-9166D2A53272}"/>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0" name="Picture 9">
            <a:extLst>
              <a:ext uri="{FF2B5EF4-FFF2-40B4-BE49-F238E27FC236}">
                <a16:creationId xmlns:a16="http://schemas.microsoft.com/office/drawing/2014/main" id="{1D4047E2-C35B-8B9F-4DFA-274456B8A92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(5/6):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79</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constructs the RPG-supported schedule using the RPG study Peak Demand and the TPIT in-service date</a:t>
            </a:r>
          </a:p>
          <a:p>
            <a:pPr lvl="1">
              <a:buFont typeface="Arial" panose="020B0604020202020204" pitchFamily="34" charset="0"/>
              <a:buChar char="•"/>
            </a:pPr>
            <a:r>
              <a:rPr lang="en-US" sz="1400"/>
              <a:t>Prior to the RPG TPIT in-service date, the modeled amount is 0 MW. Beginning in the RPG TPIT in-service year, the modeled amount reflects the RPG study Peak Demand</a:t>
            </a:r>
            <a:endParaRPr lang="en-US" sz="1400" b="1"/>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RPG TPIT-Adjusted Peak MW</a:t>
            </a:r>
          </a:p>
        </p:txBody>
      </p:sp>
      <p:sp>
        <p:nvSpPr>
          <p:cNvPr id="13" name="Rectangle 12">
            <a:extLst>
              <a:ext uri="{FF2B5EF4-FFF2-40B4-BE49-F238E27FC236}">
                <a16:creationId xmlns:a16="http://schemas.microsoft.com/office/drawing/2014/main" id="{6054291B-C86B-E144-1113-269832A97CF4}"/>
              </a:ext>
            </a:extLst>
          </p:cNvPr>
          <p:cNvSpPr/>
          <p:nvPr/>
        </p:nvSpPr>
        <p:spPr>
          <a:xfrm>
            <a:off x="5139257" y="4734832"/>
            <a:ext cx="454747" cy="18439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A200B57A-2DA8-A0AE-F14B-35D123810E8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1182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2"/>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3"/>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4"/>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5"/>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6"/>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7"/>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8"/>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9"/>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0"/>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1"/>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1" name="TextBox 10">
            <a:extLst>
              <a:ext uri="{FF2B5EF4-FFF2-40B4-BE49-F238E27FC236}">
                <a16:creationId xmlns:a16="http://schemas.microsoft.com/office/drawing/2014/main" id="{1DC98EB9-EF83-5BD1-C2E3-BC376AFCE713}"/>
              </a:ext>
            </a:extLst>
          </p:cNvPr>
          <p:cNvSpPr txBox="1"/>
          <p:nvPr/>
        </p:nvSpPr>
        <p:spPr>
          <a:xfrm>
            <a:off x="1257300" y="567702"/>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timeline assumes PUCT approval on June 18</a:t>
            </a:r>
            <a:r>
              <a:rPr lang="en-US" i="1" baseline="30000">
                <a:solidFill>
                  <a:schemeClr val="bg1">
                    <a:lumMod val="50000"/>
                  </a:schemeClr>
                </a:solidFill>
              </a:rPr>
              <a:t>th</a:t>
            </a:r>
            <a:endParaRPr lang="en-US" i="1">
              <a:solidFill>
                <a:schemeClr val="bg1">
                  <a:lumMod val="50000"/>
                </a:schemeClr>
              </a:solidFill>
            </a:endParaRP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2"/>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9FCEA20-4B5C-A53E-6F66-00E73F935773}"/>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862AD8BB-4992-4EAD-4A52-FE4204A3EC1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(6/6):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80</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automatically calculated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determines the applicable load treatment. Prior to RPG availability, the load is modeled as Studied Load; after RPG availability, the load is modeled as Base Load</a:t>
            </a:r>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Output Peak MW and Load Treatment</a:t>
            </a:r>
          </a:p>
        </p:txBody>
      </p:sp>
      <p:sp>
        <p:nvSpPr>
          <p:cNvPr id="13" name="Rectangle 12">
            <a:extLst>
              <a:ext uri="{FF2B5EF4-FFF2-40B4-BE49-F238E27FC236}">
                <a16:creationId xmlns:a16="http://schemas.microsoft.com/office/drawing/2014/main" id="{13BA1A40-80E4-0029-8611-30CD0CAAF83D}"/>
              </a:ext>
            </a:extLst>
          </p:cNvPr>
          <p:cNvSpPr/>
          <p:nvPr/>
        </p:nvSpPr>
        <p:spPr>
          <a:xfrm>
            <a:off x="6588271" y="4684160"/>
            <a:ext cx="805613" cy="187512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E881FC9F-86DB-BF2F-4164-7C7182697E9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7682310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81</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82</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82</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3788664"/>
            <a:ext cx="3349634" cy="827371"/>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9</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31374142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00.xml><?xml version="1.0" encoding="utf-8"?>
<p:tagLst xmlns:a="http://schemas.openxmlformats.org/drawingml/2006/main" xmlns:r="http://schemas.openxmlformats.org/officeDocument/2006/relationships" xmlns:p="http://schemas.openxmlformats.org/presentationml/2006/main">
  <p:tag name="NAME" val="5. Source"/>
</p:tagLst>
</file>

<file path=ppt/tags/tag1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NAME" val="5. Source"/>
</p:tagLst>
</file>

<file path=ppt/tags/tag1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NAME" val="5. Source"/>
</p:tagLst>
</file>

<file path=ppt/tags/tag1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NAME" val="5. Source"/>
</p:tagLst>
</file>

<file path=ppt/tags/tag1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NAME" val="5. Source"/>
</p:tagLst>
</file>

<file path=ppt/tags/tag1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NAME" val="5. Source"/>
</p:tagLst>
</file>

<file path=ppt/tags/tag1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NAME" val="5. Source"/>
</p:tagLst>
</file>

<file path=ppt/tags/tag1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NAME" val="5. Source"/>
</p:tagLst>
</file>

<file path=ppt/tags/tag1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xml><?xml version="1.0" encoding="utf-8"?>
<p:tagLst xmlns:a="http://schemas.openxmlformats.org/drawingml/2006/main" xmlns:r="http://schemas.openxmlformats.org/officeDocument/2006/relationships" xmlns:p="http://schemas.openxmlformats.org/presentationml/2006/main">
  <p:tag name="NAME" val="5. Source"/>
</p:tagLst>
</file>

<file path=ppt/tags/tag1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NAME" val="5. Source"/>
</p:tagLst>
</file>

<file path=ppt/tags/tag1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NAME" val="5. Source"/>
</p:tagLst>
</file>

<file path=ppt/tags/tag1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40.xml><?xml version="1.0" encoding="utf-8"?>
<p:tagLst xmlns:a="http://schemas.openxmlformats.org/drawingml/2006/main" xmlns:r="http://schemas.openxmlformats.org/officeDocument/2006/relationships" xmlns:p="http://schemas.openxmlformats.org/presentationml/2006/main">
  <p:tag name="NAME" val="5. Source"/>
</p:tagLst>
</file>

<file path=ppt/tags/tag1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3.xml><?xml version="1.0" encoding="utf-8"?>
<p:tagLst xmlns:a="http://schemas.openxmlformats.org/drawingml/2006/main" xmlns:r="http://schemas.openxmlformats.org/officeDocument/2006/relationships" xmlns:p="http://schemas.openxmlformats.org/presentationml/2006/main">
  <p:tag name="NAME" val="5. Source"/>
</p:tagLst>
</file>

<file path=ppt/tags/tag144.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160.xml><?xml version="1.0" encoding="utf-8"?>
<p:tagLst xmlns:a="http://schemas.openxmlformats.org/drawingml/2006/main" xmlns:r="http://schemas.openxmlformats.org/officeDocument/2006/relationships" xmlns:p="http://schemas.openxmlformats.org/presentationml/2006/main">
  <p:tag name="NAME" val="CustomIcon"/>
</p:tagLst>
</file>

<file path=ppt/tags/tag161.xml><?xml version="1.0" encoding="utf-8"?>
<p:tagLst xmlns:a="http://schemas.openxmlformats.org/drawingml/2006/main" xmlns:r="http://schemas.openxmlformats.org/officeDocument/2006/relationships" xmlns:p="http://schemas.openxmlformats.org/presentationml/2006/main">
  <p:tag name="NAME" val="CustomIcon"/>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1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NAME" val="5. Source"/>
</p:tagLst>
</file>

<file path=ppt/tags/tag184.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6.xml><?xml version="1.0" encoding="utf-8"?>
<p:tagLst xmlns:a="http://schemas.openxmlformats.org/drawingml/2006/main" xmlns:r="http://schemas.openxmlformats.org/officeDocument/2006/relationships" xmlns:p="http://schemas.openxmlformats.org/presentationml/2006/main">
  <p:tag name="NAME" val="5. Source"/>
</p:tagLst>
</file>

<file path=ppt/tags/tag187.xml><?xml version="1.0" encoding="utf-8"?>
<p:tagLst xmlns:a="http://schemas.openxmlformats.org/drawingml/2006/main" xmlns:r="http://schemas.openxmlformats.org/officeDocument/2006/relationships" xmlns:p="http://schemas.openxmlformats.org/presentationml/2006/main">
  <p:tag name="NAME" val="TrackerNumBlue"/>
</p:tagLst>
</file>

<file path=ppt/tags/tag18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190.xml><?xml version="1.0" encoding="utf-8"?>
<p:tagLst xmlns:a="http://schemas.openxmlformats.org/drawingml/2006/main" xmlns:r="http://schemas.openxmlformats.org/officeDocument/2006/relationships" xmlns:p="http://schemas.openxmlformats.org/presentationml/2006/main">
  <p:tag name="NAME" val="TrackerNumBlue"/>
</p:tagLst>
</file>

<file path=ppt/tags/tag191.xml><?xml version="1.0" encoding="utf-8"?>
<p:tagLst xmlns:a="http://schemas.openxmlformats.org/drawingml/2006/main" xmlns:r="http://schemas.openxmlformats.org/officeDocument/2006/relationships" xmlns:p="http://schemas.openxmlformats.org/presentationml/2006/main">
  <p:tag name="NAME" val="TrackerNumBlue"/>
</p:tagLst>
</file>

<file path=ppt/tags/tag192.xml><?xml version="1.0" encoding="utf-8"?>
<p:tagLst xmlns:a="http://schemas.openxmlformats.org/drawingml/2006/main" xmlns:r="http://schemas.openxmlformats.org/officeDocument/2006/relationships" xmlns:p="http://schemas.openxmlformats.org/presentationml/2006/main">
  <p:tag name="NAME" val="TrackerNumBlue"/>
</p:tagLst>
</file>

<file path=ppt/tags/tag1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96.xml><?xml version="1.0" encoding="utf-8"?>
<p:tagLst xmlns:a="http://schemas.openxmlformats.org/drawingml/2006/main" xmlns:r="http://schemas.openxmlformats.org/officeDocument/2006/relationships" xmlns:p="http://schemas.openxmlformats.org/presentationml/2006/main">
  <p:tag name="NAME" val="TrackerNumBlue"/>
</p:tagLst>
</file>

<file path=ppt/tags/tag197.xml><?xml version="1.0" encoding="utf-8"?>
<p:tagLst xmlns:a="http://schemas.openxmlformats.org/drawingml/2006/main" xmlns:r="http://schemas.openxmlformats.org/officeDocument/2006/relationships" xmlns:p="http://schemas.openxmlformats.org/presentationml/2006/main">
  <p:tag name="NAME" val="TrackerNumBlue"/>
</p:tagLst>
</file>

<file path=ppt/tags/tag1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99.xml><?xml version="1.0" encoding="utf-8"?>
<p:tagLst xmlns:a="http://schemas.openxmlformats.org/drawingml/2006/main" xmlns:r="http://schemas.openxmlformats.org/officeDocument/2006/relationships" xmlns:p="http://schemas.openxmlformats.org/presentationml/2006/main">
  <p:tag name="NAME" val="TrackerNumBl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20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1.xml><?xml version="1.0" encoding="utf-8"?>
<p:tagLst xmlns:a="http://schemas.openxmlformats.org/drawingml/2006/main" xmlns:r="http://schemas.openxmlformats.org/officeDocument/2006/relationships" xmlns:p="http://schemas.openxmlformats.org/presentationml/2006/main">
  <p:tag name="NAME" val="TrackerNumBlue"/>
</p:tagLst>
</file>

<file path=ppt/tags/tag2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NAME" val="5. Source"/>
</p:tagLst>
</file>

<file path=ppt/tags/tag2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NAME" val="5. Source"/>
</p:tagLst>
</file>

<file path=ppt/tags/tag2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NAME" val="5. Source"/>
</p:tagLst>
</file>

<file path=ppt/tags/tag2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NAME" val="5. Source"/>
</p:tagLst>
</file>

<file path=ppt/tags/tag2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NAME" val="5. Source"/>
</p:tagLst>
</file>

<file path=ppt/tags/tag2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NAME" val="5. Source"/>
</p:tagLst>
</file>

<file path=ppt/tags/tag2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NAME" val="5. Source"/>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40.xml><?xml version="1.0" encoding="utf-8"?>
<p:tagLst xmlns:a="http://schemas.openxmlformats.org/drawingml/2006/main" xmlns:r="http://schemas.openxmlformats.org/officeDocument/2006/relationships" xmlns:p="http://schemas.openxmlformats.org/presentationml/2006/main">
  <p:tag name="NAME" val="5. Source"/>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NAME" val="5. Source"/>
</p:tagLst>
</file>

<file path=ppt/tags/tag2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NAME" val="5. Source"/>
</p:tagLst>
</file>

<file path=ppt/tags/tag2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NAME" val="5. Source"/>
</p:tagLst>
</file>

<file path=ppt/tags/tag2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NAME" val="5. Source"/>
</p:tagLst>
</file>

<file path=ppt/tags/tag2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60.xml><?xml version="1.0" encoding="utf-8"?>
<p:tagLst xmlns:a="http://schemas.openxmlformats.org/drawingml/2006/main" xmlns:r="http://schemas.openxmlformats.org/officeDocument/2006/relationships" xmlns:p="http://schemas.openxmlformats.org/presentationml/2006/main">
  <p:tag name="NAME" val="5. Source"/>
</p:tagLst>
</file>

<file path=ppt/tags/tag2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1.xml><?xml version="1.0" encoding="utf-8"?>
<p:tagLst xmlns:a="http://schemas.openxmlformats.org/drawingml/2006/main" xmlns:r="http://schemas.openxmlformats.org/officeDocument/2006/relationships" xmlns:p="http://schemas.openxmlformats.org/presentationml/2006/main">
  <p:tag name="NAME" val="TrackerNumBlue"/>
</p:tagLst>
</file>

<file path=ppt/tags/tag32.xml><?xml version="1.0" encoding="utf-8"?>
<p:tagLst xmlns:a="http://schemas.openxmlformats.org/drawingml/2006/main" xmlns:r="http://schemas.openxmlformats.org/officeDocument/2006/relationships" xmlns:p="http://schemas.openxmlformats.org/presentationml/2006/main">
  <p:tag name="NAME" val="TrackerNumBlue"/>
</p:tagLst>
</file>

<file path=ppt/tags/tag33.xml><?xml version="1.0" encoding="utf-8"?>
<p:tagLst xmlns:a="http://schemas.openxmlformats.org/drawingml/2006/main" xmlns:r="http://schemas.openxmlformats.org/officeDocument/2006/relationships" xmlns:p="http://schemas.openxmlformats.org/presentationml/2006/main">
  <p:tag name="NAME" val="TrackerNumBlu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TrackerNumBlu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8.xml><?xml version="1.0" encoding="utf-8"?>
<p:tagLst xmlns:a="http://schemas.openxmlformats.org/drawingml/2006/main" xmlns:r="http://schemas.openxmlformats.org/officeDocument/2006/relationships" xmlns:p="http://schemas.openxmlformats.org/presentationml/2006/main">
  <p:tag name="NAME" val="TrackerNumBlu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NAME" val="TrackerNumBlue"/>
</p:tagLst>
</file>

<file path=ppt/tags/tag42.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NAME" val="TrackerNumBlu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5. Source"/>
</p:tagLst>
</file>

<file path=ppt/tags/tag56.xml><?xml version="1.0" encoding="utf-8"?>
<p:tagLst xmlns:a="http://schemas.openxmlformats.org/drawingml/2006/main" xmlns:r="http://schemas.openxmlformats.org/officeDocument/2006/relationships" xmlns:p="http://schemas.openxmlformats.org/presentationml/2006/main">
  <p:tag name="NAME" val="TrackerNumWhite"/>
</p:tagLst>
</file>

<file path=ppt/tags/tag57.xml><?xml version="1.0" encoding="utf-8"?>
<p:tagLst xmlns:a="http://schemas.openxmlformats.org/drawingml/2006/main" xmlns:r="http://schemas.openxmlformats.org/officeDocument/2006/relationships" xmlns:p="http://schemas.openxmlformats.org/presentationml/2006/main">
  <p:tag name="NAME" val="TrackerNumWhite"/>
</p:tagLst>
</file>

<file path=ppt/tags/tag58.xml><?xml version="1.0" encoding="utf-8"?>
<p:tagLst xmlns:a="http://schemas.openxmlformats.org/drawingml/2006/main" xmlns:r="http://schemas.openxmlformats.org/officeDocument/2006/relationships" xmlns:p="http://schemas.openxmlformats.org/presentationml/2006/main">
  <p:tag name="NAME" val="TrackerNumWhite"/>
</p:tagLst>
</file>

<file path=ppt/tags/tag59.xml><?xml version="1.0" encoding="utf-8"?>
<p:tagLst xmlns:a="http://schemas.openxmlformats.org/drawingml/2006/main" xmlns:r="http://schemas.openxmlformats.org/officeDocument/2006/relationships" xmlns:p="http://schemas.openxmlformats.org/presentationml/2006/main">
  <p:tag name="NAME" val="TrackerNumWhi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fCdpy0GoBhTdjErwZC_Zw"/>
</p:tagLst>
</file>

<file path=ppt/tags/tag60.xml><?xml version="1.0" encoding="utf-8"?>
<p:tagLst xmlns:a="http://schemas.openxmlformats.org/drawingml/2006/main" xmlns:r="http://schemas.openxmlformats.org/officeDocument/2006/relationships" xmlns:p="http://schemas.openxmlformats.org/presentationml/2006/main">
  <p:tag name="NAME" val="TrackerNumWhite"/>
</p:tagLst>
</file>

<file path=ppt/tags/tag61.xml><?xml version="1.0" encoding="utf-8"?>
<p:tagLst xmlns:a="http://schemas.openxmlformats.org/drawingml/2006/main" xmlns:r="http://schemas.openxmlformats.org/officeDocument/2006/relationships" xmlns:p="http://schemas.openxmlformats.org/presentationml/2006/main">
  <p:tag name="NAME" val="TrackerNumWhite"/>
</p:tagLst>
</file>

<file path=ppt/tags/tag62.xml><?xml version="1.0" encoding="utf-8"?>
<p:tagLst xmlns:a="http://schemas.openxmlformats.org/drawingml/2006/main" xmlns:r="http://schemas.openxmlformats.org/officeDocument/2006/relationships" xmlns:p="http://schemas.openxmlformats.org/presentationml/2006/main">
  <p:tag name="NAME" val="TrackerNumWhite"/>
</p:tagLst>
</file>

<file path=ppt/tags/tag63.xml><?xml version="1.0" encoding="utf-8"?>
<p:tagLst xmlns:a="http://schemas.openxmlformats.org/drawingml/2006/main" xmlns:r="http://schemas.openxmlformats.org/officeDocument/2006/relationships" xmlns:p="http://schemas.openxmlformats.org/presentationml/2006/main">
  <p:tag name="NAME" val="TrackerNumWhi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3.xml><?xml version="1.0" encoding="utf-8"?>
<p:tagLst xmlns:a="http://schemas.openxmlformats.org/drawingml/2006/main" xmlns:r="http://schemas.openxmlformats.org/officeDocument/2006/relationships" xmlns:p="http://schemas.openxmlformats.org/presentationml/2006/main">
  <p:tag name="NAME" val="TrackerNumWhite"/>
</p:tagLst>
</file>

<file path=ppt/tags/tag74.xml><?xml version="1.0" encoding="utf-8"?>
<p:tagLst xmlns:a="http://schemas.openxmlformats.org/drawingml/2006/main" xmlns:r="http://schemas.openxmlformats.org/officeDocument/2006/relationships" xmlns:p="http://schemas.openxmlformats.org/presentationml/2006/main">
  <p:tag name="NAME" val="TrackerNumWhite"/>
</p:tagLst>
</file>

<file path=ppt/tags/tag75.xml><?xml version="1.0" encoding="utf-8"?>
<p:tagLst xmlns:a="http://schemas.openxmlformats.org/drawingml/2006/main" xmlns:r="http://schemas.openxmlformats.org/officeDocument/2006/relationships" xmlns:p="http://schemas.openxmlformats.org/presentationml/2006/main">
  <p:tag name="NAME" val="TrackerNumWhi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7.xml><?xml version="1.0" encoding="utf-8"?>
<p:tagLst xmlns:a="http://schemas.openxmlformats.org/drawingml/2006/main" xmlns:r="http://schemas.openxmlformats.org/officeDocument/2006/relationships" xmlns:p="http://schemas.openxmlformats.org/presentationml/2006/main">
  <p:tag name="NAME" val="5. Sourc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kJDlqOy2LL7_ycJJLL9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1.xml><?xml version="1.0" encoding="utf-8"?>
<p:tagLst xmlns:a="http://schemas.openxmlformats.org/drawingml/2006/main" xmlns:r="http://schemas.openxmlformats.org/officeDocument/2006/relationships" xmlns:p="http://schemas.openxmlformats.org/presentationml/2006/main">
  <p:tag name="NAME" val="5. Sourc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NAME" val="TrackerNumBlue"/>
</p:tagLst>
</file>

<file path=ppt/tags/tag86.xml><?xml version="1.0" encoding="utf-8"?>
<p:tagLst xmlns:a="http://schemas.openxmlformats.org/drawingml/2006/main" xmlns:r="http://schemas.openxmlformats.org/officeDocument/2006/relationships" xmlns:p="http://schemas.openxmlformats.org/presentationml/2006/main">
  <p:tag name="NAME" val="TrackerNumBlue"/>
</p:tagLst>
</file>

<file path=ppt/tags/tag87.xml><?xml version="1.0" encoding="utf-8"?>
<p:tagLst xmlns:a="http://schemas.openxmlformats.org/drawingml/2006/main" xmlns:r="http://schemas.openxmlformats.org/officeDocument/2006/relationships" xmlns:p="http://schemas.openxmlformats.org/presentationml/2006/main">
  <p:tag name="NAME" val="TrackerNumBlue"/>
</p:tagLst>
</file>

<file path=ppt/tags/tag88.xml><?xml version="1.0" encoding="utf-8"?>
<p:tagLst xmlns:a="http://schemas.openxmlformats.org/drawingml/2006/main" xmlns:r="http://schemas.openxmlformats.org/officeDocument/2006/relationships" xmlns:p="http://schemas.openxmlformats.org/presentationml/2006/main">
  <p:tag name="NAME" val="TrackerNumBlue"/>
</p:tagLst>
</file>

<file path=ppt/tags/tag89.xml><?xml version="1.0" encoding="utf-8"?>
<p:tagLst xmlns:a="http://schemas.openxmlformats.org/drawingml/2006/main" xmlns:r="http://schemas.openxmlformats.org/officeDocument/2006/relationships" xmlns:p="http://schemas.openxmlformats.org/presentationml/2006/main">
  <p:tag name="NAME" val="5. Sourc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xm_xy_ZfBRC1BLH34NFVw"/>
</p:tagLst>
</file>

<file path=ppt/tags/tag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NAME" val="5. Source"/>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NAME" val="5. Source"/>
</p:tagLst>
</file>

<file path=ppt/tags/tag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D17ECB-BF85-463B-95F8-F6F8D7E848C9}">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9131D89-EB5F-45FE-8031-A736CA7001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10930</Words>
  <Application>Microsoft Office PowerPoint</Application>
  <PresentationFormat>Widescreen</PresentationFormat>
  <Paragraphs>1184</Paragraphs>
  <Slides>82</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1" baseType="lpstr">
      <vt:lpstr>Aptos</vt:lpstr>
      <vt:lpstr>Courier New</vt:lpstr>
      <vt:lpstr>Symbol</vt:lpstr>
      <vt:lpstr>Wingdings</vt:lpstr>
      <vt:lpstr>Calibri</vt:lpstr>
      <vt:lpstr>Arial</vt:lpstr>
      <vt:lpstr>Cover</vt:lpstr>
      <vt:lpstr>Page Design</vt:lpstr>
      <vt:lpstr>think-cell Slide</vt:lpstr>
      <vt:lpstr>Batch Zero Readiness Meeting #5    June 19, 2026</vt:lpstr>
      <vt:lpstr>Agenda</vt:lpstr>
      <vt:lpstr>PUCT Updates from June 18th Open Meeting</vt:lpstr>
      <vt:lpstr>Batch Zero Numbers</vt:lpstr>
      <vt:lpstr>Batch Zero documentation released on ERCOT Large Load Integration webpage</vt:lpstr>
      <vt:lpstr>Agenda</vt:lpstr>
      <vt:lpstr>Weekly Batch Zero Readiness Discussions (see ERCOT Meeting Calendar)</vt:lpstr>
      <vt:lpstr>Batch Zero key submission deadlines and main responsibilities</vt:lpstr>
      <vt:lpstr>PowerPoint Presentation</vt:lpstr>
      <vt:lpstr>By July 10, ILLEs must submit dynamic model packages to ERCOT and provide completed LIF workbooks and supporting materials to the TSP/DSP</vt:lpstr>
      <vt:lpstr>PowerPoint Presentation</vt:lpstr>
      <vt:lpstr>By July 24, TSPs must submit complete Batch Zero eligibility packages to ERCOT</vt:lpstr>
      <vt:lpstr>Questions about Dynamic Model Submissions</vt:lpstr>
      <vt:lpstr>Batch Zero ERCOT communications and submission channels</vt:lpstr>
      <vt:lpstr>Agenda</vt:lpstr>
      <vt:lpstr>Batch Zero eligibility submission and validation process</vt:lpstr>
      <vt:lpstr>Batch Zero Load Information Form (LIF): overview and completion instructions</vt:lpstr>
      <vt:lpstr>LIF Updated to Incorporate Entry Path Selection and Dynamic LCP Logic (1/2)</vt:lpstr>
      <vt:lpstr>LIF Updated to Incorporate Entry Path Selection and Dynamic LCP Logic (2/2)</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Case Study (1/4): Studied Load</vt:lpstr>
      <vt:lpstr>Case Study (2/4): Studied Load</vt:lpstr>
      <vt:lpstr>Case Study (3/4): Studied Load</vt:lpstr>
      <vt:lpstr>Case Study (4/4): RPG AND a complete and valid LLIS</vt:lpstr>
      <vt:lpstr>Q&amp;A: Modifying the LCP or reducing the MW request for base load LLI</vt:lpstr>
      <vt:lpstr>Path to Batch Zero</vt:lpstr>
      <vt:lpstr>Agenda</vt:lpstr>
      <vt:lpstr>Batch Zero Q&amp;A: Studied Load Treatment for Portion of Base Load LLI</vt:lpstr>
      <vt:lpstr>Q&amp;A: Sale of a Large Load projected to qualify for Batch Zero</vt:lpstr>
      <vt:lpstr>Q&amp;A: Refundability of Security for Large Loads </vt:lpstr>
      <vt:lpstr>Q&amp;A: Section 9.7(2) and (3) Disclosures</vt:lpstr>
      <vt:lpstr>Batch Zero Readiness Next Meetings</vt:lpstr>
      <vt:lpstr>PowerPoint Presentation</vt:lpstr>
      <vt:lpstr>Agenda</vt:lpstr>
      <vt:lpstr>Key Deadlines for Batch Zero</vt:lpstr>
      <vt:lpstr>Review of PGRR115 Process Timelines – Kick-off and Study Scoping</vt:lpstr>
      <vt:lpstr>Model Review</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Objectives for today</vt:lpstr>
      <vt:lpstr>Eligibility Requirements by Batch Zero Pathway (1/4)</vt:lpstr>
      <vt:lpstr>Eligibility Requirements by Batch Zero Pathway (2/4)</vt:lpstr>
      <vt:lpstr>Eligibility Requirements by Batch Zero Pathway (3/4)</vt:lpstr>
      <vt:lpstr>Eligibility Requirements by Batch Zero Pathway (4/4)</vt:lpstr>
      <vt:lpstr>Deep-dive: Batch Zero ILLE Attestation</vt:lpstr>
      <vt:lpstr>Deep-dive: TSP/DSP Email confirmation template by eligibility path</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(1/6): RPG ONLY</vt:lpstr>
      <vt:lpstr>Case Study (2/6): RPG ONLY</vt:lpstr>
      <vt:lpstr>Case Study (3/6): RPG ONLY</vt:lpstr>
      <vt:lpstr>Case Study (4/6): RPG ONLY</vt:lpstr>
      <vt:lpstr>Case Study (5/6): RPG ONLY</vt:lpstr>
      <vt:lpstr>Case Study (6/6): RPG ONLY</vt:lpstr>
      <vt:lpstr>Qualifying Study: PBRP ONLY</vt:lpstr>
      <vt:lpstr>Qualifying Study: PBRP AND a complete and valid LLIS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Ayson, Janice</cp:lastModifiedBy>
  <cp:revision>5</cp:revision>
  <dcterms:created xsi:type="dcterms:W3CDTF">2026-03-23T21:54:52Z</dcterms:created>
  <dcterms:modified xsi:type="dcterms:W3CDTF">2026-06-19T14:29:22Z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a7ac1874-f0b6-468d-93cf-413e9e273be1</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