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 id="2147483660" r:id="rId5"/>
  </p:sldMasterIdLst>
  <p:notesMasterIdLst>
    <p:notesMasterId r:id="rId8"/>
  </p:notesMasterIdLst>
  <p:handoutMasterIdLst>
    <p:handoutMasterId r:id="rId9"/>
  </p:handoutMasterIdLst>
  <p:sldIdLst>
    <p:sldId id="273" r:id="rId6"/>
    <p:sldId id="27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E5ED"/>
    <a:srgbClr val="2794A4"/>
    <a:srgbClr val="00343B"/>
    <a:srgbClr val="00829B"/>
    <a:srgbClr val="E6EBF0"/>
    <a:srgbClr val="FFFFFF"/>
    <a:srgbClr val="DADCDE"/>
    <a:srgbClr val="A9E5EA"/>
    <a:srgbClr val="00AEC7"/>
    <a:srgbClr val="D6D9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12" d="100"/>
          <a:sy n="112" d="100"/>
        </p:scale>
        <p:origin x="552" y="324"/>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305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654C447-F63E-708A-7640-F379BC3B6F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B9E9CD3C-9D08-D54A-E18D-CB66DD9854F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E3C7D50-3744-4F5E-B211-7EE7AB53D25A}" type="datetimeFigureOut">
              <a:rPr lang="en-US" smtClean="0"/>
              <a:t>6/19/2026</a:t>
            </a:fld>
            <a:endParaRPr lang="en-US" dirty="0"/>
          </a:p>
        </p:txBody>
      </p:sp>
      <p:sp>
        <p:nvSpPr>
          <p:cNvPr id="4" name="Footer Placeholder 3">
            <a:extLst>
              <a:ext uri="{FF2B5EF4-FFF2-40B4-BE49-F238E27FC236}">
                <a16:creationId xmlns:a16="http://schemas.microsoft.com/office/drawing/2014/main" id="{93A76D3F-B471-2F90-E003-19CC7E13919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AFA019F-EAF7-AC1D-CF33-3B24307B5D1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3BB4229-F194-457F-858D-7FD6DC77E739}" type="slidenum">
              <a:rPr lang="en-US" smtClean="0"/>
              <a:t>‹#›</a:t>
            </a:fld>
            <a:endParaRPr lang="en-US" dirty="0"/>
          </a:p>
        </p:txBody>
      </p:sp>
    </p:spTree>
    <p:extLst>
      <p:ext uri="{BB962C8B-B14F-4D97-AF65-F5344CB8AC3E}">
        <p14:creationId xmlns:p14="http://schemas.microsoft.com/office/powerpoint/2010/main" val="312554939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832203-7F7F-406D-A6A3-240BE64C5DFA}" type="datetimeFigureOut">
              <a:rPr lang="en-US" smtClean="0"/>
              <a:t>6/18/2026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94BC6D-B4C2-499C-B968-7B53BF050EFF}" type="slidenum">
              <a:rPr lang="en-US" smtClean="0"/>
              <a:t>‹#›</a:t>
            </a:fld>
            <a:endParaRPr lang="en-US"/>
          </a:p>
        </p:txBody>
      </p:sp>
    </p:spTree>
    <p:extLst>
      <p:ext uri="{BB962C8B-B14F-4D97-AF65-F5344CB8AC3E}">
        <p14:creationId xmlns:p14="http://schemas.microsoft.com/office/powerpoint/2010/main" val="317703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slideMaster" Target="../slideMasters/slideMaster2.xml"/><Relationship Id="rId6" Type="http://schemas.openxmlformats.org/officeDocument/2006/relationships/image" Target="../media/image8.svg"/><Relationship Id="rId5" Type="http://schemas.openxmlformats.org/officeDocument/2006/relationships/image" Target="../media/image7.svg"/><Relationship Id="rId4" Type="http://schemas.openxmlformats.org/officeDocument/2006/relationships/image" Target="../media/image6.sv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882069" y="2564247"/>
            <a:ext cx="4882568" cy="3999346"/>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6427363" y="5054600"/>
            <a:ext cx="5201214"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600" b="1" dirty="0"/>
            </a:lvl1pPr>
            <a:lvl2pPr marL="548640" indent="-182880">
              <a:lnSpc>
                <a:spcPct val="100000"/>
              </a:lnSpc>
              <a:spcBef>
                <a:spcPts val="300"/>
              </a:spcBef>
              <a:spcAft>
                <a:spcPts val="300"/>
              </a:spcAft>
              <a:buFont typeface="Arial" panose="020B0604020202020204" pitchFamily="34" charset="0"/>
              <a:buChar char="•"/>
              <a:defRPr lang="en-US" sz="1400" dirty="0" smtClean="0"/>
            </a:lvl2pPr>
            <a:lvl3pPr marL="548640" indent="-182880">
              <a:lnSpc>
                <a:spcPct val="100000"/>
              </a:lnSpc>
              <a:spcBef>
                <a:spcPts val="100"/>
              </a:spcBef>
              <a:buFont typeface="Arial" panose="020B0604020202020204" pitchFamily="34" charset="0"/>
              <a:buChar char="◦"/>
              <a:defRPr lang="en-US" sz="1400" dirty="0"/>
            </a:lvl3pPr>
            <a:lvl4pPr marL="731520" indent="-182880">
              <a:lnSpc>
                <a:spcPct val="100000"/>
              </a:lnSpc>
              <a:spcBef>
                <a:spcPts val="300"/>
              </a:spcBef>
              <a:spcAft>
                <a:spcPts val="300"/>
              </a:spcAft>
              <a:buFont typeface="Arial" panose="020B0604020202020204" pitchFamily="34" charset="0"/>
              <a:buChar char="-"/>
              <a:defRPr lang="en-US" sz="1400" dirty="0" smtClean="0"/>
            </a:lvl4pPr>
            <a:lvl5pPr marL="914400" indent="-182880">
              <a:lnSpc>
                <a:spcPct val="100000"/>
              </a:lnSpc>
              <a:spcBef>
                <a:spcPts val="300"/>
              </a:spcBef>
              <a:spcAft>
                <a:spcPts val="300"/>
              </a:spcAft>
              <a:buFont typeface="Arial" panose="020B0604020202020204" pitchFamily="34" charset="0"/>
              <a:buChar char="◦"/>
              <a:defRPr lang="en-US" sz="1400" dirty="0"/>
            </a:lvl5pPr>
            <a:lvl6pPr marL="1097280" indent="-182880">
              <a:lnSpc>
                <a:spcPct val="100000"/>
              </a:lnSpc>
              <a:spcBef>
                <a:spcPts val="300"/>
              </a:spcBef>
              <a:spcAft>
                <a:spcPts val="300"/>
              </a:spcAft>
              <a:buFont typeface="Wingdings" panose="05000000000000000000" pitchFamily="2" charset="2"/>
              <a:buChar char="§"/>
              <a:defRPr sz="1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6427365" y="1092200"/>
            <a:ext cx="5201213" cy="2551584"/>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3455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dirty="0"/>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dirty="0"/>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dirty="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dirty="0"/>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dirty="0"/>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dirty="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dirty="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dirty="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dirty="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18,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786056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Slide with Social">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dirty="0"/>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18,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7099429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37956" y="108220"/>
            <a:ext cx="703682" cy="259285"/>
          </a:xfrm>
          <a:prstGeom prst="rect">
            <a:avLst/>
          </a:prstGeom>
        </p:spPr>
      </p:pic>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dirty="0"/>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18,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grpSp>
        <p:nvGrpSpPr>
          <p:cNvPr id="8" name="Group 7" descr="Confidential document label">
            <a:extLst>
              <a:ext uri="{FF2B5EF4-FFF2-40B4-BE49-F238E27FC236}">
                <a16:creationId xmlns:a16="http://schemas.microsoft.com/office/drawing/2014/main" id="{CDD9FF63-9408-EDE4-8E4D-207871A99374}"/>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0E25432-F52F-28E3-5AF1-36B3BEC4528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89B3A409-F400-7551-A8C4-6293E631585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1964674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June 18, 2026</a:t>
            </a:fld>
            <a:endParaRPr lang="en-US" dirty="0"/>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265130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June 18,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241991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dirty="0"/>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June 18, 2026</a:t>
            </a:fld>
            <a:endParaRPr lang="en-US" dirty="0"/>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657475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June 18,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463351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3A0C87A-E909-99E5-543B-B8CA963FA44D}"/>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21" name="Text Placeholder 20">
            <a:extLst>
              <a:ext uri="{FF2B5EF4-FFF2-40B4-BE49-F238E27FC236}">
                <a16:creationId xmlns:a16="http://schemas.microsoft.com/office/drawing/2014/main" id="{43EC354D-D331-C418-3300-B354E37BE146}"/>
              </a:ext>
            </a:extLst>
          </p:cNvPr>
          <p:cNvSpPr>
            <a:spLocks noGrp="1"/>
          </p:cNvSpPr>
          <p:nvPr>
            <p:ph type="body" sz="quarter" idx="13"/>
          </p:nvPr>
        </p:nvSpPr>
        <p:spPr>
          <a:xfrm>
            <a:off x="495300" y="1981200"/>
            <a:ext cx="538162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6343650" y="1971674"/>
            <a:ext cx="5314950" cy="42107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fld id="{91B5BA03-1E8A-4A71-9375-E941FF070046}" type="datetime4">
              <a:rPr lang="en-US" smtClean="0"/>
              <a:t>June 18, 2026</a:t>
            </a:fld>
            <a:endParaRPr lang="en-US" dirty="0"/>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607544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1257300" y="461962"/>
            <a:ext cx="4838700" cy="1527094"/>
          </a:xfrm>
        </p:spPr>
        <p:txBody>
          <a:bodyPr anchor="t">
            <a:normAutofit/>
          </a:bodyPr>
          <a:lstStyle>
            <a:lvl1pPr>
              <a:defRPr lang="en-US" dirty="0"/>
            </a:lvl1pPr>
          </a:lstStyle>
          <a:p>
            <a:r>
              <a:rPr lang="en-US" dirty="0"/>
              <a:t>Click to edit Master title style</a:t>
            </a:r>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fld id="{2DF188F8-67CB-419F-AAD4-5AB1C4EFBB40}" type="datetime4">
              <a:rPr lang="en-US" smtClean="0"/>
              <a:t>June 18, 2026</a:t>
            </a:fld>
            <a:endParaRPr lang="en-US" dirty="0"/>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6" name="Text Placeholder 15">
            <a:extLst>
              <a:ext uri="{FF2B5EF4-FFF2-40B4-BE49-F238E27FC236}">
                <a16:creationId xmlns:a16="http://schemas.microsoft.com/office/drawing/2014/main" id="{581ED5FB-5036-27D9-26F4-B48307D67C6E}"/>
              </a:ext>
            </a:extLst>
          </p:cNvPr>
          <p:cNvSpPr>
            <a:spLocks noGrp="1"/>
          </p:cNvSpPr>
          <p:nvPr>
            <p:ph type="body" sz="quarter" idx="13"/>
          </p:nvPr>
        </p:nvSpPr>
        <p:spPr>
          <a:xfrm>
            <a:off x="495300" y="2181225"/>
            <a:ext cx="5600700" cy="4000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6457950" y="457200"/>
            <a:ext cx="5200650" cy="57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4595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dirty="0"/>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E710D0B2-8800-4E48-BDCE-A19E57C7C5AF}" type="datetime4">
              <a:rPr lang="en-US" smtClean="0"/>
              <a:t>June 18, 2026</a:t>
            </a:fld>
            <a:endParaRPr lang="en-US" dirty="0"/>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882312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18,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5728480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sv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image" Target="../media/image3.sv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3"/>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userDrawn="1"/>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338138243"/>
      </p:ext>
    </p:extLst>
  </p:cSld>
  <p:clrMap bg1="lt1" tx1="dk1" bg2="lt2" tx2="dk2" accent1="accent1" accent2="accent2" accent3="accent3" accent4="accent4" accent5="accent5" accent6="accent6" hlink="hlink" folHlink="folHlink"/>
  <p:sldLayoutIdLst>
    <p:sldLayoutId id="2147483678"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B145F6E8-FE0B-4A87-A96D-6C3DE3AC3724}" type="datetime4">
              <a:rPr lang="en-US" smtClean="0"/>
              <a:t>June 18, 2026</a:t>
            </a:fld>
            <a:endParaRPr lang="en-US" dirty="0"/>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dirty="0"/>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dirty="0"/>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userDrawn="1"/>
        </p:nvPicPr>
        <p:blipFill>
          <a:blip>
            <a:extLst>
              <a:ext uri="{96DAC541-7B7A-43D3-8B79-37D633B846F1}">
                <asvg:svgBlip xmlns:asvg="http://schemas.microsoft.com/office/drawing/2016/SVG/main" r:embed="rId13"/>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499037964"/>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73" r:id="rId3"/>
    <p:sldLayoutId id="2147483672" r:id="rId4"/>
    <p:sldLayoutId id="2147483664" r:id="rId5"/>
    <p:sldLayoutId id="2147483668" r:id="rId6"/>
    <p:sldLayoutId id="2147483669" r:id="rId7"/>
    <p:sldLayoutId id="2147483666" r:id="rId8"/>
    <p:sldLayoutId id="2147483675" r:id="rId9"/>
    <p:sldLayoutId id="2147483679" r:id="rId10"/>
    <p:sldLayoutId id="2147483676" r:id="rId11"/>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userDrawn="1">
          <p15:clr>
            <a:srgbClr val="F26B43"/>
          </p15:clr>
        </p15:guide>
        <p15:guide id="5" pos="3840" userDrawn="1">
          <p15:clr>
            <a:srgbClr val="F26B43"/>
          </p15:clr>
        </p15:guide>
        <p15:guide id="6"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BEFDD4C-2255-C7D5-2991-41521A75BFC3}"/>
              </a:ext>
            </a:extLst>
          </p:cNvPr>
          <p:cNvSpPr>
            <a:spLocks noGrp="1"/>
          </p:cNvSpPr>
          <p:nvPr>
            <p:ph type="sldNum" sz="quarter" idx="12"/>
          </p:nvPr>
        </p:nvSpPr>
        <p:spPr/>
        <p:txBody>
          <a:bodyPr/>
          <a:lstStyle/>
          <a:p>
            <a:fld id="{BCDE79FB-97BA-492B-8D57-F1373F9ADA95}" type="slidenum">
              <a:rPr lang="en-US" smtClean="0"/>
              <a:t>1</a:t>
            </a:fld>
            <a:endParaRPr lang="en-US" dirty="0"/>
          </a:p>
        </p:txBody>
      </p:sp>
      <p:sp>
        <p:nvSpPr>
          <p:cNvPr id="4" name="Title 3">
            <a:extLst>
              <a:ext uri="{FF2B5EF4-FFF2-40B4-BE49-F238E27FC236}">
                <a16:creationId xmlns:a16="http://schemas.microsoft.com/office/drawing/2014/main" id="{82CEE743-FAC8-4536-6D1F-9DA259116DB4}"/>
              </a:ext>
            </a:extLst>
          </p:cNvPr>
          <p:cNvSpPr>
            <a:spLocks noGrp="1"/>
          </p:cNvSpPr>
          <p:nvPr>
            <p:ph type="title"/>
          </p:nvPr>
        </p:nvSpPr>
        <p:spPr/>
        <p:txBody>
          <a:bodyPr/>
          <a:lstStyle/>
          <a:p>
            <a:r>
              <a:rPr lang="en-US" altLang="en-US" dirty="0"/>
              <a:t>Nodal Protocol Revision Requests</a:t>
            </a:r>
            <a:endParaRPr lang="en-US" dirty="0"/>
          </a:p>
        </p:txBody>
      </p:sp>
      <p:sp>
        <p:nvSpPr>
          <p:cNvPr id="5" name="Text Placeholder 4">
            <a:extLst>
              <a:ext uri="{FF2B5EF4-FFF2-40B4-BE49-F238E27FC236}">
                <a16:creationId xmlns:a16="http://schemas.microsoft.com/office/drawing/2014/main" id="{FEEC331C-6A59-FCFF-1F14-DD25475D0EF5}"/>
              </a:ext>
            </a:extLst>
          </p:cNvPr>
          <p:cNvSpPr>
            <a:spLocks noGrp="1"/>
          </p:cNvSpPr>
          <p:nvPr>
            <p:ph type="body" sz="quarter" idx="16"/>
          </p:nvPr>
        </p:nvSpPr>
        <p:spPr>
          <a:xfrm>
            <a:off x="226142" y="1015764"/>
            <a:ext cx="11432458" cy="3187411"/>
          </a:xfrm>
        </p:spPr>
        <p:txBody>
          <a:bodyPr/>
          <a:lstStyle/>
          <a:p>
            <a:pPr>
              <a:spcBef>
                <a:spcPts val="100"/>
              </a:spcBef>
            </a:pPr>
            <a:r>
              <a:rPr lang="en-US" altLang="en-US" sz="1400" b="1" dirty="0">
                <a:solidFill>
                  <a:srgbClr val="000000"/>
                </a:solidFill>
                <a:cs typeface="Calibri" panose="020F0502020204030204" pitchFamily="34" charset="0"/>
              </a:rPr>
              <a:t>NPRR1286, Establish Multi-Value Criteria for Resiliency-Related Transmission Project Evaluation.  </a:t>
            </a:r>
            <a:r>
              <a:rPr lang="en-US" altLang="en-US" sz="1400" dirty="0">
                <a:solidFill>
                  <a:srgbClr val="000000"/>
                </a:solidFill>
                <a:cs typeface="Calibri" panose="020F0502020204030204" pitchFamily="34" charset="0"/>
              </a:rPr>
              <a:t>This Nodal Protocol Revision Request (NPRR) establishes new planning criteria to address the process for determining whether a project that addresses a resiliency issue provides sufficient benefit balanced with economic savings or reliability benefits, in accordance with 16 Texas Administrative Code (TAC) § 25.101(b)(3)(A)(iii).  Cleanups are also included in Section 3.11.2 to address the inconsistent use of terminology and delete certain obsolete language.</a:t>
            </a:r>
          </a:p>
          <a:p>
            <a:pPr>
              <a:spcBef>
                <a:spcPts val="100"/>
              </a:spcBef>
            </a:pPr>
            <a:r>
              <a:rPr lang="en-US" altLang="en-US" sz="1400" b="1" dirty="0">
                <a:solidFill>
                  <a:srgbClr val="000000"/>
                </a:solidFill>
                <a:cs typeface="Calibri" panose="020F0502020204030204" pitchFamily="34" charset="0"/>
              </a:rPr>
              <a:t>Comments: </a:t>
            </a:r>
            <a:r>
              <a:rPr lang="en-US" sz="1400" dirty="0">
                <a:solidFill>
                  <a:srgbClr val="000000"/>
                </a:solidFill>
                <a:cs typeface="Calibri" panose="020F0502020204030204" pitchFamily="34" charset="0"/>
              </a:rPr>
              <a:t>ERCOT Credit Staff has reviewed the NPRR and does not believe it requires any changes to credit monitoring activities or the calculation of liability.</a:t>
            </a:r>
            <a:endParaRPr lang="en-US" altLang="en-US" sz="1400" dirty="0">
              <a:solidFill>
                <a:srgbClr val="000000"/>
              </a:solidFill>
              <a:cs typeface="Calibri" panose="020F0502020204030204" pitchFamily="34" charset="0"/>
            </a:endParaRPr>
          </a:p>
          <a:p>
            <a:pPr>
              <a:spcBef>
                <a:spcPts val="100"/>
              </a:spcBef>
            </a:pPr>
            <a:endParaRPr lang="en-US" altLang="en-US" sz="1400" dirty="0">
              <a:solidFill>
                <a:srgbClr val="000000"/>
              </a:solidFill>
              <a:cs typeface="Calibri" panose="020F0502020204030204" pitchFamily="34" charset="0"/>
            </a:endParaRPr>
          </a:p>
          <a:p>
            <a:pPr>
              <a:spcBef>
                <a:spcPts val="100"/>
              </a:spcBef>
            </a:pPr>
            <a:r>
              <a:rPr lang="en-US" altLang="en-US" sz="1400" b="1" dirty="0">
                <a:solidFill>
                  <a:srgbClr val="000000"/>
                </a:solidFill>
                <a:cs typeface="Calibri" panose="020F0502020204030204" pitchFamily="34" charset="0"/>
              </a:rPr>
              <a:t>NPRR1301, Align Protocols to Constraint Activation Procedure.</a:t>
            </a:r>
            <a:r>
              <a:rPr lang="en-US" altLang="en-US" sz="1400" dirty="0">
                <a:solidFill>
                  <a:srgbClr val="000000"/>
                </a:solidFill>
                <a:cs typeface="Calibri" panose="020F0502020204030204" pitchFamily="34" charset="0"/>
              </a:rPr>
              <a:t>  This Nodal Protocol Revision Request (NPRR) aligns the Protocols to ERCOT’s Transmission Security and Operating Procedure for constraint activation.</a:t>
            </a:r>
          </a:p>
          <a:p>
            <a:pPr>
              <a:spcBef>
                <a:spcPts val="100"/>
              </a:spcBef>
            </a:pPr>
            <a:r>
              <a:rPr lang="en-US" altLang="en-US" sz="1400" b="1" dirty="0">
                <a:solidFill>
                  <a:srgbClr val="000000"/>
                </a:solidFill>
                <a:cs typeface="Calibri" panose="020F0502020204030204" pitchFamily="34" charset="0"/>
              </a:rPr>
              <a:t>Comments: </a:t>
            </a:r>
            <a:r>
              <a:rPr lang="en-US" sz="1400" dirty="0">
                <a:solidFill>
                  <a:srgbClr val="000000"/>
                </a:solidFill>
                <a:cs typeface="Calibri" panose="020F0502020204030204" pitchFamily="34" charset="0"/>
              </a:rPr>
              <a:t>ERCOT Credit Staff has reviewed the NPRR and does not believe it requires any changes to credit monitoring activities or the calculation of liability.</a:t>
            </a:r>
            <a:endParaRPr lang="en-US" altLang="en-US" sz="1400" dirty="0">
              <a:solidFill>
                <a:srgbClr val="000000"/>
              </a:solidFill>
              <a:cs typeface="Calibri" panose="020F0502020204030204" pitchFamily="34" charset="0"/>
            </a:endParaRPr>
          </a:p>
          <a:p>
            <a:pPr>
              <a:spcBef>
                <a:spcPts val="100"/>
              </a:spcBef>
            </a:pPr>
            <a:endParaRPr lang="en-US" altLang="en-US" sz="1400" dirty="0">
              <a:solidFill>
                <a:srgbClr val="000000"/>
              </a:solidFill>
              <a:cs typeface="Calibri" panose="020F0502020204030204" pitchFamily="34" charset="0"/>
            </a:endParaRPr>
          </a:p>
          <a:p>
            <a:pPr>
              <a:spcBef>
                <a:spcPts val="100"/>
              </a:spcBef>
            </a:pPr>
            <a:r>
              <a:rPr lang="en-US" altLang="en-US" sz="1400" b="1" dirty="0">
                <a:solidFill>
                  <a:srgbClr val="000000"/>
                </a:solidFill>
                <a:cs typeface="Calibri" panose="020F0502020204030204" pitchFamily="34" charset="0"/>
              </a:rPr>
              <a:t>NPRR1319, Modifications to Seasonal Mothball Periods and Clarification to Evaluation Process.</a:t>
            </a:r>
            <a:r>
              <a:rPr lang="en-US" altLang="en-US" sz="1400" dirty="0">
                <a:solidFill>
                  <a:srgbClr val="000000"/>
                </a:solidFill>
                <a:cs typeface="Calibri" panose="020F0502020204030204" pitchFamily="34" charset="0"/>
              </a:rPr>
              <a:t>  This Nodal Protocol Revision Request (NPRR) prohibits a Generation Resource from being placed on a seasonal mothball  status during the winter season, defined in the Protocols as December, January, and February.  This expands beyond a prohibition currently in the Protocols that such units may not seasonally mothball from June 1st to September 30th of any given calendar year.  This NPRR also clarifies ERCOT’s next steps after a Generation Resource proposal to be placed on seasonal mothball status has been evaluated.  The current language in some cases requires ERCOT to prepare and post a Must-Run Alternative (MRA) “Request for Proposal” (RFP).  Given that a request to seasonally mothball a Resource can be submitted as little as 90 days before the season begins, if ERCOT studies indicate a reliability concern of the seasonal mothball request, in most cases there is not enough time to effectively go through the MRA process and receive operational alternatives in a timely manner.  This NPRR clarifies that ERCOT may, but is not required to, go through the MRA RFP process when it receives notice to place a unit on seasonal mothball status. </a:t>
            </a:r>
          </a:p>
          <a:p>
            <a:pPr>
              <a:spcBef>
                <a:spcPts val="100"/>
              </a:spcBef>
            </a:pPr>
            <a:r>
              <a:rPr lang="en-US" altLang="en-US" sz="1400" b="1" dirty="0">
                <a:solidFill>
                  <a:srgbClr val="000000"/>
                </a:solidFill>
                <a:cs typeface="Calibri" panose="020F0502020204030204" pitchFamily="34" charset="0"/>
              </a:rPr>
              <a:t>Comments: </a:t>
            </a:r>
            <a:r>
              <a:rPr lang="en-US" sz="1400" dirty="0">
                <a:solidFill>
                  <a:srgbClr val="000000"/>
                </a:solidFill>
                <a:cs typeface="Calibri" panose="020F0502020204030204" pitchFamily="34" charset="0"/>
              </a:rPr>
              <a:t>ERCOT Credit Staff has reviewed the NPRR and does not believe it requires any changes to credit monitoring activities or the calculation of liability.</a:t>
            </a:r>
            <a:endParaRPr lang="en-US" altLang="en-US" sz="1400" dirty="0">
              <a:solidFill>
                <a:srgbClr val="000000"/>
              </a:solidFill>
              <a:cs typeface="Calibri" panose="020F0502020204030204" pitchFamily="34" charset="0"/>
            </a:endParaRPr>
          </a:p>
          <a:p>
            <a:pPr>
              <a:spcBef>
                <a:spcPts val="100"/>
              </a:spcBef>
            </a:pPr>
            <a:endParaRPr lang="en-US" altLang="en-US" dirty="0">
              <a:solidFill>
                <a:srgbClr val="000000"/>
              </a:solidFill>
              <a:cs typeface="Calibri" panose="020F0502020204030204" pitchFamily="34" charset="0"/>
            </a:endParaRPr>
          </a:p>
        </p:txBody>
      </p:sp>
    </p:spTree>
    <p:extLst>
      <p:ext uri="{BB962C8B-B14F-4D97-AF65-F5344CB8AC3E}">
        <p14:creationId xmlns:p14="http://schemas.microsoft.com/office/powerpoint/2010/main" val="528621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A2371-A2CB-24AA-CD93-F3EE2724F95D}"/>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647646E-9938-5CD8-9601-CC9566238613}"/>
              </a:ext>
            </a:extLst>
          </p:cNvPr>
          <p:cNvSpPr>
            <a:spLocks noGrp="1"/>
          </p:cNvSpPr>
          <p:nvPr>
            <p:ph type="sldNum" sz="quarter" idx="12"/>
          </p:nvPr>
        </p:nvSpPr>
        <p:spPr/>
        <p:txBody>
          <a:bodyPr/>
          <a:lstStyle/>
          <a:p>
            <a:fld id="{BCDE79FB-97BA-492B-8D57-F1373F9ADA95}" type="slidenum">
              <a:rPr lang="en-US" smtClean="0"/>
              <a:t>2</a:t>
            </a:fld>
            <a:endParaRPr lang="en-US" dirty="0"/>
          </a:p>
        </p:txBody>
      </p:sp>
      <p:sp>
        <p:nvSpPr>
          <p:cNvPr id="4" name="Title 3">
            <a:extLst>
              <a:ext uri="{FF2B5EF4-FFF2-40B4-BE49-F238E27FC236}">
                <a16:creationId xmlns:a16="http://schemas.microsoft.com/office/drawing/2014/main" id="{8F3CD3A0-4958-D48B-2B7A-8F0564E04873}"/>
              </a:ext>
            </a:extLst>
          </p:cNvPr>
          <p:cNvSpPr>
            <a:spLocks noGrp="1"/>
          </p:cNvSpPr>
          <p:nvPr>
            <p:ph type="title"/>
          </p:nvPr>
        </p:nvSpPr>
        <p:spPr/>
        <p:txBody>
          <a:bodyPr/>
          <a:lstStyle/>
          <a:p>
            <a:r>
              <a:rPr lang="en-US" altLang="en-US" dirty="0"/>
              <a:t>Nodal Protocol Revision Requests</a:t>
            </a:r>
            <a:endParaRPr lang="en-US" dirty="0"/>
          </a:p>
        </p:txBody>
      </p:sp>
      <p:sp>
        <p:nvSpPr>
          <p:cNvPr id="5" name="Text Placeholder 4">
            <a:extLst>
              <a:ext uri="{FF2B5EF4-FFF2-40B4-BE49-F238E27FC236}">
                <a16:creationId xmlns:a16="http://schemas.microsoft.com/office/drawing/2014/main" id="{B54445CB-28E3-D3DE-9CD8-7921FAB42175}"/>
              </a:ext>
            </a:extLst>
          </p:cNvPr>
          <p:cNvSpPr>
            <a:spLocks noGrp="1"/>
          </p:cNvSpPr>
          <p:nvPr>
            <p:ph type="body" sz="quarter" idx="16"/>
          </p:nvPr>
        </p:nvSpPr>
        <p:spPr>
          <a:xfrm>
            <a:off x="285135" y="1015764"/>
            <a:ext cx="11513575" cy="3187411"/>
          </a:xfrm>
        </p:spPr>
        <p:txBody>
          <a:bodyPr/>
          <a:lstStyle/>
          <a:p>
            <a:pPr>
              <a:spcBef>
                <a:spcPts val="100"/>
              </a:spcBef>
            </a:pPr>
            <a:r>
              <a:rPr lang="en-US" altLang="en-US" sz="1400" b="1" dirty="0">
                <a:solidFill>
                  <a:srgbClr val="000000"/>
                </a:solidFill>
                <a:cs typeface="Calibri" panose="020F0502020204030204" pitchFamily="34" charset="0"/>
              </a:rPr>
              <a:t>NPRR1320, Reserve Margin Reporting and Miscellaneous Changes for the Report on Capacity, Demand, and Reserves in the ERCOT Region (CDR). </a:t>
            </a:r>
            <a:r>
              <a:rPr lang="en-US" altLang="en-US" sz="1400" dirty="0">
                <a:solidFill>
                  <a:srgbClr val="000000"/>
                </a:solidFill>
                <a:cs typeface="Calibri" panose="020F0502020204030204" pitchFamily="34" charset="0"/>
              </a:rPr>
              <a:t> This Nodal Protocol Revision Request (NPRR) formalizes reporting of alternative Planning Reserve Margin (PRM) forecasts in the Report on Capacity, Demand, and Reserves in the ERCOT Region (CDR). The current Protocol language requires estimating only “expected” future PRMs by risk period, season, and year. Reliance on single point forecasts fails to recognize key uncertainties that can yield a range of potential PRM outcomes, thereby downplaying the extent of risks to resource adequacy. In recognition of this shortcoming, ERCOT has in past CDRs included alternative PRM scenarios as supplemental information.  This NPRR would require a range of PRM scenarios to be included in future </a:t>
            </a:r>
            <a:r>
              <a:rPr lang="en-US" altLang="en-US" sz="1400" dirty="0" err="1">
                <a:solidFill>
                  <a:srgbClr val="000000"/>
                </a:solidFill>
                <a:cs typeface="Calibri" panose="020F0502020204030204" pitchFamily="34" charset="0"/>
              </a:rPr>
              <a:t>CDRs.</a:t>
            </a:r>
            <a:r>
              <a:rPr lang="en-US" altLang="en-US" sz="1400" dirty="0">
                <a:solidFill>
                  <a:srgbClr val="000000"/>
                </a:solidFill>
                <a:cs typeface="Calibri" panose="020F0502020204030204" pitchFamily="34" charset="0"/>
              </a:rPr>
              <a:t> Formally requiring the reporting of a range of PRM scenarios, as opposed to singling out one potential future, reflects a best practice for resource adequacy risk assessment and promotes appropriate messaging regarding potential resource adequacy futures.</a:t>
            </a:r>
          </a:p>
          <a:p>
            <a:pPr>
              <a:spcBef>
                <a:spcPts val="100"/>
              </a:spcBef>
            </a:pPr>
            <a:r>
              <a:rPr lang="en-US" altLang="en-US" sz="1400" b="1" dirty="0">
                <a:solidFill>
                  <a:srgbClr val="000000"/>
                </a:solidFill>
                <a:cs typeface="Calibri" panose="020F0502020204030204" pitchFamily="34" charset="0"/>
              </a:rPr>
              <a:t>Comments: </a:t>
            </a:r>
            <a:r>
              <a:rPr lang="en-US" sz="1400" dirty="0">
                <a:solidFill>
                  <a:srgbClr val="000000"/>
                </a:solidFill>
                <a:cs typeface="Calibri" panose="020F0502020204030204" pitchFamily="34" charset="0"/>
              </a:rPr>
              <a:t>ERCOT Credit Staff has reviewed the NPRR and does not believe it requires any changes to credit monitoring activities or the calculation of liability.</a:t>
            </a:r>
            <a:endParaRPr lang="en-US" altLang="en-US" sz="1400" dirty="0">
              <a:solidFill>
                <a:srgbClr val="000000"/>
              </a:solidFill>
              <a:cs typeface="Calibri" panose="020F0502020204030204" pitchFamily="34" charset="0"/>
            </a:endParaRPr>
          </a:p>
          <a:p>
            <a:pPr>
              <a:spcBef>
                <a:spcPts val="100"/>
              </a:spcBef>
            </a:pPr>
            <a:endParaRPr lang="en-US" altLang="en-US" sz="1400" dirty="0">
              <a:solidFill>
                <a:srgbClr val="000000"/>
              </a:solidFill>
              <a:cs typeface="Calibri" panose="020F0502020204030204" pitchFamily="34" charset="0"/>
            </a:endParaRPr>
          </a:p>
          <a:p>
            <a:pPr>
              <a:spcBef>
                <a:spcPts val="100"/>
              </a:spcBef>
            </a:pPr>
            <a:r>
              <a:rPr lang="en-US" altLang="en-US" sz="1400" b="1" dirty="0">
                <a:solidFill>
                  <a:srgbClr val="000000"/>
                </a:solidFill>
                <a:cs typeface="Calibri" panose="020F0502020204030204" pitchFamily="34" charset="0"/>
              </a:rPr>
              <a:t>NPRR1326, Add Energy Storage Resource (ESR) State of Charge (SOC) Information to the Ancillary Services Capacity Monitor.</a:t>
            </a:r>
            <a:r>
              <a:rPr lang="en-US" altLang="en-US" sz="1400" dirty="0">
                <a:solidFill>
                  <a:srgbClr val="000000"/>
                </a:solidFill>
                <a:cs typeface="Calibri" panose="020F0502020204030204" pitchFamily="34" charset="0"/>
              </a:rPr>
              <a:t>  This Nodal Protocol Revision Request (NPRR) adds State of Charge (SOC) information for Energy Storage Resources (ESRs) in the ERCOT region to the Ancillary Services Capacity Monitor.</a:t>
            </a:r>
          </a:p>
          <a:p>
            <a:pPr>
              <a:spcBef>
                <a:spcPts val="100"/>
              </a:spcBef>
            </a:pPr>
            <a:r>
              <a:rPr lang="en-US" altLang="en-US" sz="1400" b="1" dirty="0">
                <a:solidFill>
                  <a:srgbClr val="000000"/>
                </a:solidFill>
                <a:cs typeface="Calibri" panose="020F0502020204030204" pitchFamily="34" charset="0"/>
              </a:rPr>
              <a:t>Comments: </a:t>
            </a:r>
            <a:r>
              <a:rPr lang="en-US" sz="1400" dirty="0">
                <a:solidFill>
                  <a:srgbClr val="000000"/>
                </a:solidFill>
                <a:cs typeface="Calibri" panose="020F0502020204030204" pitchFamily="34" charset="0"/>
              </a:rPr>
              <a:t>ERCOT Credit Staff has reviewed the NPRR and does not believe it requires any changes to credit monitoring activities or the calculation of liability.</a:t>
            </a:r>
            <a:endParaRPr lang="en-US" altLang="en-US" sz="1400" dirty="0">
              <a:solidFill>
                <a:srgbClr val="000000"/>
              </a:solidFill>
              <a:cs typeface="Calibri" panose="020F0502020204030204" pitchFamily="34" charset="0"/>
            </a:endParaRPr>
          </a:p>
          <a:p>
            <a:pPr>
              <a:spcBef>
                <a:spcPts val="100"/>
              </a:spcBef>
            </a:pPr>
            <a:endParaRPr lang="en-US" altLang="en-US" sz="1400" dirty="0">
              <a:solidFill>
                <a:srgbClr val="000000"/>
              </a:solidFill>
              <a:cs typeface="Calibri" panose="020F0502020204030204" pitchFamily="34" charset="0"/>
            </a:endParaRPr>
          </a:p>
          <a:p>
            <a:pPr>
              <a:spcBef>
                <a:spcPts val="100"/>
              </a:spcBef>
            </a:pPr>
            <a:r>
              <a:rPr lang="en-US" altLang="en-US" sz="1400" b="1" dirty="0">
                <a:solidFill>
                  <a:srgbClr val="000000"/>
                </a:solidFill>
                <a:cs typeface="Calibri" panose="020F0502020204030204" pitchFamily="34" charset="0"/>
              </a:rPr>
              <a:t>NPRR1329, Resource Entity Requirements for Self-Limiting Facilities.</a:t>
            </a:r>
            <a:r>
              <a:rPr lang="en-US" altLang="en-US" sz="1400" dirty="0">
                <a:solidFill>
                  <a:srgbClr val="000000"/>
                </a:solidFill>
                <a:cs typeface="Calibri" panose="020F0502020204030204" pitchFamily="34" charset="0"/>
              </a:rPr>
              <a:t>  This Nodal Protocol Revision Request (NPRR) establishes a framework whereby two Resource Entities and their associated Qualified Scheduling Entities (QSEs) may jointly share the responsibility for managing the injection and withdrawal limits at a Point of Interconnection (POI) and formalizes the responsible QSE functions through an attestation process that is deemed acceptable to ERCOT. </a:t>
            </a:r>
          </a:p>
          <a:p>
            <a:pPr>
              <a:spcBef>
                <a:spcPts val="100"/>
              </a:spcBef>
            </a:pPr>
            <a:r>
              <a:rPr lang="en-US" altLang="en-US" sz="1400" b="1" dirty="0">
                <a:solidFill>
                  <a:srgbClr val="000000"/>
                </a:solidFill>
                <a:cs typeface="Calibri" panose="020F0502020204030204" pitchFamily="34" charset="0"/>
              </a:rPr>
              <a:t>Comments: </a:t>
            </a:r>
            <a:r>
              <a:rPr lang="en-US" sz="1400" dirty="0">
                <a:solidFill>
                  <a:srgbClr val="000000"/>
                </a:solidFill>
                <a:cs typeface="Calibri" panose="020F0502020204030204" pitchFamily="34" charset="0"/>
              </a:rPr>
              <a:t>ERCOT Credit Staff has reviewed the NPRR and does not believe it requires any changes to credit monitoring activities or the calculation of liability.</a:t>
            </a:r>
            <a:endParaRPr lang="en-US" altLang="en-US" sz="1400" dirty="0">
              <a:solidFill>
                <a:srgbClr val="000000"/>
              </a:solidFill>
              <a:cs typeface="Calibri" panose="020F0502020204030204" pitchFamily="34" charset="0"/>
            </a:endParaRPr>
          </a:p>
          <a:p>
            <a:pPr>
              <a:spcBef>
                <a:spcPts val="100"/>
              </a:spcBef>
            </a:pPr>
            <a:endParaRPr lang="en-US" altLang="en-US" sz="1400" dirty="0">
              <a:solidFill>
                <a:srgbClr val="000000"/>
              </a:solidFill>
              <a:cs typeface="Calibri" panose="020F0502020204030204" pitchFamily="34" charset="0"/>
            </a:endParaRPr>
          </a:p>
          <a:p>
            <a:pPr>
              <a:spcBef>
                <a:spcPts val="100"/>
              </a:spcBef>
            </a:pPr>
            <a:endParaRPr lang="en-US" dirty="0"/>
          </a:p>
        </p:txBody>
      </p:sp>
    </p:spTree>
    <p:extLst>
      <p:ext uri="{BB962C8B-B14F-4D97-AF65-F5344CB8AC3E}">
        <p14:creationId xmlns:p14="http://schemas.microsoft.com/office/powerpoint/2010/main" val="3402549415"/>
      </p:ext>
    </p:extLst>
  </p:cSld>
  <p:clrMapOvr>
    <a:masterClrMapping/>
  </p:clrMapOvr>
</p:sld>
</file>

<file path=ppt/theme/theme1.xml><?xml version="1.0" encoding="utf-8"?>
<a:theme xmlns:a="http://schemas.openxmlformats.org/drawingml/2006/main" name="1_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4ECE1372-0C99-4BBD-8C9A-66BB973B0715}" vid="{E42129F1-9979-45CE-AC99-7AED524228ED}"/>
    </a:ext>
  </a:extLst>
</a:theme>
</file>

<file path=ppt/theme/theme2.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4ECE1372-0C99-4BBD-8C9A-66BB973B0715}" vid="{AF2A68AE-DF5A-41FA-8DA3-295978B7C7E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6d199b3ad5f5b9d872d256308c85908b">
  <xsd:schema xmlns:xsd="http://www.w3.org/2001/XMLSchema" xmlns:xs="http://www.w3.org/2001/XMLSchema" xmlns:p="http://schemas.microsoft.com/office/2006/metadata/properties" xmlns:ns2="3c917f14-8d40-4289-92aa-fd10f73581c9" targetNamespace="http://schemas.microsoft.com/office/2006/metadata/properties" ma:root="true" ma:fieldsID="dcedc2ff92fcc6164a822d33fd796499"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udience xmlns="3c917f14-8d40-4289-92aa-fd10f73581c9">Public</Audie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57DC9A4-2D51-40CB-BA99-0BF7D516F6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917f14-8d40-4289-92aa-fd10f73581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E754FD2-17D2-4534-9157-8CFDD0166132}">
  <ds:schemaRefs>
    <ds:schemaRef ds:uri="http://purl.org/dc/dcmitype/"/>
    <ds:schemaRef ds:uri="http://schemas.microsoft.com/office/2006/documentManagement/types"/>
    <ds:schemaRef ds:uri="http://www.w3.org/XML/1998/namespace"/>
    <ds:schemaRef ds:uri="http://purl.org/dc/terms/"/>
    <ds:schemaRef ds:uri="http://schemas.microsoft.com/office/infopath/2007/PartnerControls"/>
    <ds:schemaRef ds:uri="http://schemas.openxmlformats.org/package/2006/metadata/core-properties"/>
    <ds:schemaRef ds:uri="http://schemas.microsoft.com/office/2006/metadata/properties"/>
    <ds:schemaRef ds:uri="cf8c9251-373f-4ee3-86cf-d97122226a81"/>
    <ds:schemaRef ds:uri="5f527160-b6a2-448e-b210-55bbe2178a90"/>
    <ds:schemaRef ds:uri="http://purl.org/dc/elements/1.1/"/>
    <ds:schemaRef ds:uri="3c917f14-8d40-4289-92aa-fd10f73581c9"/>
  </ds:schemaRefs>
</ds:datastoreItem>
</file>

<file path=customXml/itemProps3.xml><?xml version="1.0" encoding="utf-8"?>
<ds:datastoreItem xmlns:ds="http://schemas.openxmlformats.org/officeDocument/2006/customXml" ds:itemID="{6A5F3B15-1EDA-47D5-B690-303F08E28C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ERCOT Official PowerPoint Template - Public</Template>
  <TotalTime>1508</TotalTime>
  <Words>823</Words>
  <Application>Microsoft Office PowerPoint</Application>
  <PresentationFormat>Widescreen</PresentationFormat>
  <Paragraphs>20</Paragraphs>
  <Slides>2</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vt:i4>
      </vt:variant>
    </vt:vector>
  </HeadingPairs>
  <TitlesOfParts>
    <vt:vector size="8" baseType="lpstr">
      <vt:lpstr>Aptos</vt:lpstr>
      <vt:lpstr>Arial</vt:lpstr>
      <vt:lpstr>Calibri</vt:lpstr>
      <vt:lpstr>Wingdings</vt:lpstr>
      <vt:lpstr>1_Cover</vt:lpstr>
      <vt:lpstr>Page Design</vt:lpstr>
      <vt:lpstr>Nodal Protocol Revision Requests</vt:lpstr>
      <vt:lpstr>Nodal Protocol Revision Requests</vt:lpstr>
    </vt:vector>
  </TitlesOfParts>
  <Company>ERCOT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C Phillips</dc:creator>
  <cp:keywords/>
  <cp:lastModifiedBy>Gaddam, Maruthi</cp:lastModifiedBy>
  <cp:revision>8</cp:revision>
  <dcterms:created xsi:type="dcterms:W3CDTF">2026-03-11T18:16:52Z</dcterms:created>
  <dcterms:modified xsi:type="dcterms:W3CDTF">2026-06-19T16:25:33Z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0x01010056779995893D9842BA3FA5B9B5E7FD29</vt:lpwstr>
  </property>
  <property fmtid="{D5CDD505-2E9C-101B-9397-08002B2CF9AE}" pid="3" name="MediaServiceImageTags">
    <vt:lpwstr/>
  </property>
  <property fmtid="{D5CDD505-2E9C-101B-9397-08002B2CF9AE}" pid="4" name="MSIP_Label_c144db1d-993e-40da-980d-6eea152adc50_Enabled">
    <vt:lpwstr>true</vt:lpwstr>
  </property>
  <property fmtid="{D5CDD505-2E9C-101B-9397-08002B2CF9AE}" pid="5" name="MSIP_Label_c144db1d-993e-40da-980d-6eea152adc50_SetDate">
    <vt:lpwstr>2026-02-04T21:33:56Z</vt:lpwstr>
  </property>
  <property fmtid="{D5CDD505-2E9C-101B-9397-08002B2CF9AE}" pid="6" name="MSIP_Label_c144db1d-993e-40da-980d-6eea152adc50_Method">
    <vt:lpwstr>Privileged</vt:lpwstr>
  </property>
  <property fmtid="{D5CDD505-2E9C-101B-9397-08002B2CF9AE}" pid="7" name="MSIP_Label_c144db1d-993e-40da-980d-6eea152adc50_Name">
    <vt:lpwstr>Public</vt:lpwstr>
  </property>
  <property fmtid="{D5CDD505-2E9C-101B-9397-08002B2CF9AE}" pid="8" name="MSIP_Label_c144db1d-993e-40da-980d-6eea152adc50_SiteId">
    <vt:lpwstr>0afb747d-bff7-4596-a9fc-950ef9e0ec45</vt:lpwstr>
  </property>
  <property fmtid="{D5CDD505-2E9C-101B-9397-08002B2CF9AE}" pid="9" name="MSIP_Label_c144db1d-993e-40da-980d-6eea152adc50_ActionId">
    <vt:lpwstr>1d14393e-8913-4215-8969-3d0b24cf798e</vt:lpwstr>
  </property>
  <property fmtid="{D5CDD505-2E9C-101B-9397-08002B2CF9AE}" pid="10" name="MSIP_Label_c144db1d-993e-40da-980d-6eea152adc50_ContentBits">
    <vt:lpwstr>0</vt:lpwstr>
  </property>
  <property fmtid="{D5CDD505-2E9C-101B-9397-08002B2CF9AE}" pid="11" name="MSIP_Label_c144db1d-993e-40da-980d-6eea152adc50_Tag">
    <vt:lpwstr>10, 0, 1, 1</vt:lpwstr>
  </property>
</Properties>
</file>