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60" r:id="rId5"/>
  </p:sldMasterIdLst>
  <p:notesMasterIdLst>
    <p:notesMasterId r:id="rId24"/>
  </p:notesMasterIdLst>
  <p:handoutMasterIdLst>
    <p:handoutMasterId r:id="rId25"/>
  </p:handoutMasterIdLst>
  <p:sldIdLst>
    <p:sldId id="2147478774" r:id="rId6"/>
    <p:sldId id="2147478792" r:id="rId7"/>
    <p:sldId id="2147478763" r:id="rId8"/>
    <p:sldId id="2147478775" r:id="rId9"/>
    <p:sldId id="2147478789" r:id="rId10"/>
    <p:sldId id="2147478776" r:id="rId11"/>
    <p:sldId id="2147478777" r:id="rId12"/>
    <p:sldId id="2147478778" r:id="rId13"/>
    <p:sldId id="2147478779" r:id="rId14"/>
    <p:sldId id="2147478780" r:id="rId15"/>
    <p:sldId id="2147478783" r:id="rId16"/>
    <p:sldId id="2147478782" r:id="rId17"/>
    <p:sldId id="2147478784" r:id="rId18"/>
    <p:sldId id="2147478786" r:id="rId19"/>
    <p:sldId id="2147478787" r:id="rId20"/>
    <p:sldId id="2147478788" r:id="rId21"/>
    <p:sldId id="2147478790" r:id="rId22"/>
    <p:sldId id="26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4CEF7A-2E4C-9E46-94A3-5D31EB18D995}" name="Webster, Trudi" initials="WT" userId="S::trudi.webster@ercot.com::8d3e025b-0265-4fbd-b136-a7bc92c16f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E5ED"/>
    <a:srgbClr val="2794A4"/>
    <a:srgbClr val="00343B"/>
    <a:srgbClr val="00829B"/>
    <a:srgbClr val="E6EBF0"/>
    <a:srgbClr val="FFFFFF"/>
    <a:srgbClr val="DADCDE"/>
    <a:srgbClr val="A9E5EA"/>
    <a:srgbClr val="00AEC7"/>
    <a:srgbClr val="D6D9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125" d="100"/>
          <a:sy n="125" d="100"/>
        </p:scale>
        <p:origin x="1671" y="6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0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54C447-F63E-708A-7640-F379BC3B6F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9E9CD3C-9D08-D54A-E18D-CB66DD985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3C7D50-3744-4F5E-B211-7EE7AB53D25A}" type="datetimeFigureOut">
              <a:rPr lang="en-US" smtClean="0"/>
              <a:t>6/18/2026</a:t>
            </a:fld>
            <a:endParaRPr lang="en-US" dirty="0"/>
          </a:p>
        </p:txBody>
      </p:sp>
      <p:sp>
        <p:nvSpPr>
          <p:cNvPr id="4" name="Footer Placeholder 3">
            <a:extLst>
              <a:ext uri="{FF2B5EF4-FFF2-40B4-BE49-F238E27FC236}">
                <a16:creationId xmlns:a16="http://schemas.microsoft.com/office/drawing/2014/main" id="{93A76D3F-B471-2F90-E003-19CC7E1391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AFA019F-EAF7-AC1D-CF33-3B24307B5D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BB4229-F194-457F-858D-7FD6DC77E739}" type="slidenum">
              <a:rPr lang="en-US" smtClean="0"/>
              <a:t>‹#›</a:t>
            </a:fld>
            <a:endParaRPr lang="en-US" dirty="0"/>
          </a:p>
        </p:txBody>
      </p:sp>
    </p:spTree>
    <p:extLst>
      <p:ext uri="{BB962C8B-B14F-4D97-AF65-F5344CB8AC3E}">
        <p14:creationId xmlns:p14="http://schemas.microsoft.com/office/powerpoint/2010/main" val="312554939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32203-7F7F-406D-A6A3-240BE64C5DFA}" type="datetimeFigureOut">
              <a:rPr lang="en-US" smtClean="0"/>
              <a:t>6/18/2026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4BC6D-B4C2-499C-B968-7B53BF050EFF}" type="slidenum">
              <a:rPr lang="en-US" smtClean="0"/>
              <a:t>‹#›</a:t>
            </a:fld>
            <a:endParaRPr lang="en-US"/>
          </a:p>
        </p:txBody>
      </p:sp>
    </p:spTree>
    <p:extLst>
      <p:ext uri="{BB962C8B-B14F-4D97-AF65-F5344CB8AC3E}">
        <p14:creationId xmlns:p14="http://schemas.microsoft.com/office/powerpoint/2010/main" val="317703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2.xml"/><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6.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v1(defau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882069" y="2564247"/>
            <a:ext cx="4882568" cy="3999346"/>
          </a:xfrm>
          <a:prstGeom prst="rect">
            <a:avLst/>
          </a:prstGeom>
        </p:spPr>
        <p:txBody>
          <a:bodyPr anchor="t"/>
          <a:lstStyle>
            <a:lvl1pPr algn="l">
              <a:defRPr lang="en-US" sz="2000" b="1" dirty="0">
                <a:solidFill>
                  <a:schemeClr val="tx1"/>
                </a:solidFill>
              </a:defRPr>
            </a:lvl1pPr>
          </a:lstStyle>
          <a:p>
            <a:r>
              <a:rPr lang="en-US" dirty="0"/>
              <a:t>Click to edit Master title style</a:t>
            </a:r>
            <a:br>
              <a:rPr lang="en-US" dirty="0"/>
            </a:br>
            <a:endParaRPr lang="en-US" dirty="0"/>
          </a:p>
        </p:txBody>
      </p:sp>
      <p:sp>
        <p:nvSpPr>
          <p:cNvPr id="4" name="Text Placeholder 11">
            <a:extLst>
              <a:ext uri="{FF2B5EF4-FFF2-40B4-BE49-F238E27FC236}">
                <a16:creationId xmlns:a16="http://schemas.microsoft.com/office/drawing/2014/main" id="{BED41D71-8915-53EB-36A0-392D41DD0EAB}"/>
              </a:ext>
            </a:extLst>
          </p:cNvPr>
          <p:cNvSpPr>
            <a:spLocks noGrp="1"/>
          </p:cNvSpPr>
          <p:nvPr>
            <p:ph type="body" sz="quarter" idx="15"/>
          </p:nvPr>
        </p:nvSpPr>
        <p:spPr>
          <a:xfrm flipH="1">
            <a:off x="6427363" y="5054600"/>
            <a:ext cx="5201214" cy="1457037"/>
          </a:xfrm>
          <a:prstGeom prst="foldedCorner">
            <a:avLst>
              <a:gd name="adj" fmla="val 21194"/>
            </a:avLst>
          </a:prstGeom>
          <a:solidFill>
            <a:srgbClr val="E6EBF0">
              <a:alpha val="68000"/>
            </a:srgbClr>
          </a:solidFill>
          <a:ln w="9525" cap="rnd">
            <a:noFill/>
          </a:ln>
          <a:effectLst>
            <a:outerShdw blurRad="50800" dist="38100" dir="10800000" sx="1000" sy="1000" algn="r" rotWithShape="0">
              <a:prstClr val="black">
                <a:alpha val="46000"/>
              </a:prstClr>
            </a:outerShdw>
          </a:effectLst>
        </p:spPr>
        <p:txBody>
          <a:bodyPr vert="horz" wrap="square" lIns="274320" tIns="182880" rIns="640080" bIns="182880">
            <a:noAutofit/>
          </a:bodyPr>
          <a:lstStyle>
            <a:lvl1pPr marL="0" indent="0">
              <a:buNone/>
              <a:defRPr lang="en-US" sz="1600" b="1" dirty="0"/>
            </a:lvl1pPr>
            <a:lvl2pPr marL="548640" indent="-182880">
              <a:lnSpc>
                <a:spcPct val="100000"/>
              </a:lnSpc>
              <a:spcBef>
                <a:spcPts val="300"/>
              </a:spcBef>
              <a:spcAft>
                <a:spcPts val="300"/>
              </a:spcAft>
              <a:buFont typeface="Arial" panose="020B0604020202020204" pitchFamily="34" charset="0"/>
              <a:buChar char="•"/>
              <a:defRPr lang="en-US" sz="1400" dirty="0" smtClean="0"/>
            </a:lvl2pPr>
            <a:lvl3pPr marL="548640" indent="-182880">
              <a:lnSpc>
                <a:spcPct val="100000"/>
              </a:lnSpc>
              <a:spcBef>
                <a:spcPts val="100"/>
              </a:spcBef>
              <a:buFont typeface="Arial" panose="020B0604020202020204" pitchFamily="34" charset="0"/>
              <a:buChar char="◦"/>
              <a:defRPr lang="en-US" sz="1400" dirty="0"/>
            </a:lvl3pPr>
            <a:lvl4pPr marL="731520" indent="-182880">
              <a:lnSpc>
                <a:spcPct val="100000"/>
              </a:lnSpc>
              <a:spcBef>
                <a:spcPts val="300"/>
              </a:spcBef>
              <a:spcAft>
                <a:spcPts val="300"/>
              </a:spcAft>
              <a:buFont typeface="Arial" panose="020B0604020202020204" pitchFamily="34" charset="0"/>
              <a:buChar char="-"/>
              <a:defRPr lang="en-US" sz="1400" dirty="0" smtClean="0"/>
            </a:lvl4pPr>
            <a:lvl5pPr marL="914400" indent="-182880">
              <a:lnSpc>
                <a:spcPct val="100000"/>
              </a:lnSpc>
              <a:spcBef>
                <a:spcPts val="300"/>
              </a:spcBef>
              <a:spcAft>
                <a:spcPts val="300"/>
              </a:spcAft>
              <a:buFont typeface="Arial" panose="020B0604020202020204" pitchFamily="34" charset="0"/>
              <a:buChar char="◦"/>
              <a:defRPr lang="en-US" sz="1400" dirty="0"/>
            </a:lvl5pPr>
            <a:lvl6pPr marL="1097280" indent="-182880">
              <a:lnSpc>
                <a:spcPct val="100000"/>
              </a:lnSpc>
              <a:spcBef>
                <a:spcPts val="300"/>
              </a:spcBef>
              <a:spcAft>
                <a:spcPts val="300"/>
              </a:spcAft>
              <a:buFont typeface="Wingdings" panose="05000000000000000000" pitchFamily="2" charset="2"/>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8">
            <a:extLst>
              <a:ext uri="{FF2B5EF4-FFF2-40B4-BE49-F238E27FC236}">
                <a16:creationId xmlns:a16="http://schemas.microsoft.com/office/drawing/2014/main" id="{4A302066-7B9E-F90D-A634-1CEEF4EAA7FF}"/>
              </a:ext>
            </a:extLst>
          </p:cNvPr>
          <p:cNvSpPr>
            <a:spLocks noGrp="1"/>
          </p:cNvSpPr>
          <p:nvPr>
            <p:ph sz="quarter" idx="16"/>
          </p:nvPr>
        </p:nvSpPr>
        <p:spPr>
          <a:xfrm>
            <a:off x="6427365" y="1092200"/>
            <a:ext cx="5201213" cy="2551584"/>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3455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dirty="0"/>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fld id="{91B5BA03-1E8A-4A71-9375-E941FF070046}" type="datetime4">
              <a:rPr lang="en-US" smtClean="0"/>
              <a:t>June 18, 2026</a:t>
            </a:fld>
            <a:endParaRPr lang="en-US" dirty="0"/>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1607544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dirty="0"/>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fld id="{2DF188F8-67CB-419F-AAD4-5AB1C4EFBB40}" type="datetime4">
              <a:rPr lang="en-US" smtClean="0"/>
              <a:t>June 18, 2026</a:t>
            </a:fld>
            <a:endParaRPr lang="en-US" dirty="0"/>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dirty="0"/>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595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dirty="0"/>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fld id="{E710D0B2-8800-4E48-BDCE-A19E57C7C5AF}" type="datetime4">
              <a:rPr lang="en-US" smtClean="0"/>
              <a:t>June 18, 2026</a:t>
            </a:fld>
            <a:endParaRPr lang="en-US" dirty="0"/>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3882312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dirty="0"/>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dirty="0"/>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18, 2026</a:t>
            </a:fld>
            <a:endParaRPr lang="en-US" dirty="0"/>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572848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dirty="0"/>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dirty="0"/>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dirty="0"/>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dirty="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dirty="0"/>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dirty="0"/>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dirty="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dirty="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dirty="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dirty="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dirty="0"/>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18, 2026</a:t>
            </a:fld>
            <a:endParaRPr lang="en-US" dirty="0"/>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1786056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dirty="0"/>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dirty="0"/>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dirty="0"/>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18, 2026</a:t>
            </a:fld>
            <a:endParaRPr lang="en-US" dirty="0"/>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2709942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dirty="0"/>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dirty="0"/>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dirty="0"/>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18, 2026</a:t>
            </a:fld>
            <a:endParaRPr lang="en-US" dirty="0"/>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dirty="0"/>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dirty="0">
                  <a:solidFill>
                    <a:schemeClr val="bg1"/>
                  </a:solidFill>
                </a:rPr>
                <a:t>PUBLIC</a:t>
              </a:r>
            </a:p>
          </p:txBody>
        </p:sp>
      </p:grpSp>
    </p:spTree>
    <p:extLst>
      <p:ext uri="{BB962C8B-B14F-4D97-AF65-F5344CB8AC3E}">
        <p14:creationId xmlns:p14="http://schemas.microsoft.com/office/powerpoint/2010/main" val="1964674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ver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6F8A40-F0D0-857B-E8A8-1B3161AC4336}"/>
              </a:ext>
              <a:ext uri="{C183D7F6-B498-43B3-948B-1728B52AA6E4}">
                <adec:decorative xmlns:adec="http://schemas.microsoft.com/office/drawing/2017/decorative" val="1"/>
              </a:ext>
            </a:extLst>
          </p:cNvPr>
          <p:cNvSpPr>
            <a:spLocks/>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DC5253-5E42-F62E-EA4E-3AB21BA87CDB}"/>
              </a:ext>
              <a:ext uri="{C183D7F6-B498-43B3-948B-1728B52AA6E4}">
                <adec:decorative xmlns:adec="http://schemas.microsoft.com/office/drawing/2017/decorative" val="1"/>
              </a:ext>
            </a:extLst>
          </p:cNvPr>
          <p:cNvSpPr>
            <a:spLocks/>
          </p:cNvSpPr>
          <p:nvPr userDrawn="1"/>
        </p:nvSpPr>
        <p:spPr>
          <a:xfrm>
            <a:off x="0" y="0"/>
            <a:ext cx="4206240"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RCOT logo white on background">
            <a:extLst>
              <a:ext uri="{FF2B5EF4-FFF2-40B4-BE49-F238E27FC236}">
                <a16:creationId xmlns:a16="http://schemas.microsoft.com/office/drawing/2014/main" id="{590365CF-9C80-03DF-D245-DBE4EBA3335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8" name="TextBox 7">
            <a:extLst>
              <a:ext uri="{FF2B5EF4-FFF2-40B4-BE49-F238E27FC236}">
                <a16:creationId xmlns:a16="http://schemas.microsoft.com/office/drawing/2014/main" id="{1A1A5353-DA71-B6B2-BDDB-2FB68F1F0909}"/>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dirty="0">
                <a:solidFill>
                  <a:schemeClr val="bg1"/>
                </a:solidFill>
              </a:rPr>
              <a:t>CONFIDENTIAL</a:t>
            </a:r>
          </a:p>
        </p:txBody>
      </p:sp>
      <p:grpSp>
        <p:nvGrpSpPr>
          <p:cNvPr id="9" name="Group 8">
            <a:extLst>
              <a:ext uri="{FF2B5EF4-FFF2-40B4-BE49-F238E27FC236}">
                <a16:creationId xmlns:a16="http://schemas.microsoft.com/office/drawing/2014/main" id="{C05802D9-2F73-A263-28E7-486C8A489A26}"/>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10" name="Rectangle 9">
              <a:extLst>
                <a:ext uri="{FF2B5EF4-FFF2-40B4-BE49-F238E27FC236}">
                  <a16:creationId xmlns:a16="http://schemas.microsoft.com/office/drawing/2014/main" id="{8241ADA3-F564-E7C2-1972-0F9FF557AE05}"/>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77A54B6-1CA8-9AE2-BCA6-21205CB4852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dirty="0">
                  <a:solidFill>
                    <a:schemeClr val="bg1"/>
                  </a:solidFill>
                </a:rPr>
                <a:t>PUBLIC</a:t>
              </a:r>
            </a:p>
          </p:txBody>
        </p:sp>
      </p:grpSp>
      <p:pic>
        <p:nvPicPr>
          <p:cNvPr id="3" name="Graphic 2">
            <a:extLst>
              <a:ext uri="{FF2B5EF4-FFF2-40B4-BE49-F238E27FC236}">
                <a16:creationId xmlns:a16="http://schemas.microsoft.com/office/drawing/2014/main" id="{81B94DDE-8E3F-CACF-1508-79E6F98F5EE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rcRect l="59827" t="14818" r="10238" b="43257"/>
          <a:stretch>
            <a:fillRect/>
          </a:stretch>
        </p:blipFill>
        <p:spPr>
          <a:xfrm>
            <a:off x="-1" y="-1"/>
            <a:ext cx="12192001" cy="5732047"/>
          </a:xfrm>
          <a:prstGeom prst="rect">
            <a:avLst/>
          </a:prstGeom>
        </p:spPr>
      </p:pic>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5074920" y="2062263"/>
            <a:ext cx="6316168" cy="3366409"/>
          </a:xfrm>
          <a:prstGeom prst="rect">
            <a:avLst/>
          </a:prstGeom>
        </p:spPr>
        <p:txBody>
          <a:bodyPr anchor="t"/>
          <a:lstStyle>
            <a:lvl1pPr algn="l">
              <a:defRPr lang="en-US" sz="2000" b="1" dirty="0">
                <a:solidFill>
                  <a:schemeClr val="tx1"/>
                </a:solidFill>
              </a:defRPr>
            </a:lvl1pPr>
          </a:lstStyle>
          <a:p>
            <a:r>
              <a:rPr lang="en-US" dirty="0"/>
              <a:t>Click to edit Master title style</a:t>
            </a:r>
            <a:br>
              <a:rPr lang="en-US" dirty="0"/>
            </a:br>
            <a:endParaRPr lang="en-US" dirty="0"/>
          </a:p>
        </p:txBody>
      </p:sp>
    </p:spTree>
    <p:extLst>
      <p:ext uri="{BB962C8B-B14F-4D97-AF65-F5344CB8AC3E}">
        <p14:creationId xmlns:p14="http://schemas.microsoft.com/office/powerpoint/2010/main" val="1315153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6F8A40-F0D0-857B-E8A8-1B3161AC4336}"/>
              </a:ext>
              <a:ext uri="{C183D7F6-B498-43B3-948B-1728B52AA6E4}">
                <adec:decorative xmlns:adec="http://schemas.microsoft.com/office/drawing/2017/decorative" val="1"/>
              </a:ext>
            </a:extLst>
          </p:cNvPr>
          <p:cNvSpPr>
            <a:spLocks/>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DC5253-5E42-F62E-EA4E-3AB21BA87CDB}"/>
              </a:ext>
              <a:ext uri="{C183D7F6-B498-43B3-948B-1728B52AA6E4}">
                <adec:decorative xmlns:adec="http://schemas.microsoft.com/office/drawing/2017/decorative" val="1"/>
              </a:ext>
            </a:extLst>
          </p:cNvPr>
          <p:cNvSpPr>
            <a:spLocks/>
          </p:cNvSpPr>
          <p:nvPr userDrawn="1"/>
        </p:nvSpPr>
        <p:spPr>
          <a:xfrm>
            <a:off x="0" y="0"/>
            <a:ext cx="4206240"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RCOT logo white on background">
            <a:extLst>
              <a:ext uri="{FF2B5EF4-FFF2-40B4-BE49-F238E27FC236}">
                <a16:creationId xmlns:a16="http://schemas.microsoft.com/office/drawing/2014/main" id="{590365CF-9C80-03DF-D245-DBE4EBA3335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8" name="TextBox 7">
            <a:extLst>
              <a:ext uri="{FF2B5EF4-FFF2-40B4-BE49-F238E27FC236}">
                <a16:creationId xmlns:a16="http://schemas.microsoft.com/office/drawing/2014/main" id="{1A1A5353-DA71-B6B2-BDDB-2FB68F1F0909}"/>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dirty="0">
                <a:solidFill>
                  <a:schemeClr val="bg1"/>
                </a:solidFill>
              </a:rPr>
              <a:t>CONFIDENTIAL</a:t>
            </a:r>
          </a:p>
        </p:txBody>
      </p:sp>
      <p:grpSp>
        <p:nvGrpSpPr>
          <p:cNvPr id="9" name="Group 8">
            <a:extLst>
              <a:ext uri="{FF2B5EF4-FFF2-40B4-BE49-F238E27FC236}">
                <a16:creationId xmlns:a16="http://schemas.microsoft.com/office/drawing/2014/main" id="{C05802D9-2F73-A263-28E7-486C8A489A26}"/>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10" name="Rectangle 9">
              <a:extLst>
                <a:ext uri="{FF2B5EF4-FFF2-40B4-BE49-F238E27FC236}">
                  <a16:creationId xmlns:a16="http://schemas.microsoft.com/office/drawing/2014/main" id="{8241ADA3-F564-E7C2-1972-0F9FF557AE05}"/>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77A54B6-1CA8-9AE2-BCA6-21205CB4852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dirty="0">
                  <a:solidFill>
                    <a:schemeClr val="bg1"/>
                  </a:solidFill>
                </a:rPr>
                <a:t>PUBLIC</a:t>
              </a:r>
            </a:p>
          </p:txBody>
        </p:sp>
      </p:grpSp>
      <p:pic>
        <p:nvPicPr>
          <p:cNvPr id="3" name="Graphic 2">
            <a:extLst>
              <a:ext uri="{FF2B5EF4-FFF2-40B4-BE49-F238E27FC236}">
                <a16:creationId xmlns:a16="http://schemas.microsoft.com/office/drawing/2014/main" id="{81B94DDE-8E3F-CACF-1508-79E6F98F5EE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rcRect l="59827" t="14818" r="10238" b="43257"/>
          <a:stretch>
            <a:fillRect/>
          </a:stretch>
        </p:blipFill>
        <p:spPr>
          <a:xfrm>
            <a:off x="-1" y="-1"/>
            <a:ext cx="12192001" cy="5732047"/>
          </a:xfrm>
          <a:prstGeom prst="rect">
            <a:avLst/>
          </a:prstGeom>
        </p:spPr>
      </p:pic>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5074920" y="2062263"/>
            <a:ext cx="6316168" cy="3366409"/>
          </a:xfrm>
          <a:prstGeom prst="rect">
            <a:avLst/>
          </a:prstGeom>
        </p:spPr>
        <p:txBody>
          <a:bodyPr anchor="t"/>
          <a:lstStyle>
            <a:lvl1pPr algn="l">
              <a:defRPr lang="en-US" sz="2000" b="1" dirty="0">
                <a:solidFill>
                  <a:schemeClr val="tx1"/>
                </a:solidFill>
              </a:defRPr>
            </a:lvl1pPr>
          </a:lstStyle>
          <a:p>
            <a:r>
              <a:rPr lang="en-US" dirty="0"/>
              <a:t>Click to edit Master title style</a:t>
            </a:r>
            <a:br>
              <a:rPr lang="en-US" dirty="0"/>
            </a:br>
            <a:endParaRPr lang="en-US" dirty="0"/>
          </a:p>
        </p:txBody>
      </p:sp>
    </p:spTree>
    <p:extLst>
      <p:ext uri="{BB962C8B-B14F-4D97-AF65-F5344CB8AC3E}">
        <p14:creationId xmlns:p14="http://schemas.microsoft.com/office/powerpoint/2010/main" val="166891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fld id="{8D345B5F-6A76-46F9-AC11-757A044249AE}" type="datetime4">
              <a:rPr lang="en-US" smtClean="0"/>
              <a:t>June 18, 2026</a:t>
            </a:fld>
            <a:endParaRPr lang="en-US" dirty="0"/>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4265130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11187714"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dirty="0"/>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fld id="{14560760-0B16-41B8-81DA-58FA2187E1CC}" type="datetime4">
              <a:rPr lang="en-US" smtClean="0"/>
              <a:t>June 18, 2026</a:t>
            </a:fld>
            <a:endParaRPr lang="en-US" dirty="0"/>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879474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F8B62A2-45B4-4ECA-8168-BE9383DA5644}" type="datetime4">
              <a:rPr lang="en-US" smtClean="0"/>
              <a:t>June 18,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86374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5EC2E430-0983-479E-8535-00F341009C9B}" type="datetime4">
              <a:rPr lang="en-US" smtClean="0"/>
              <a:t>June 18,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61765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dirty="0"/>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14560760-0B16-41B8-81DA-58FA2187E1CC}" type="datetime4">
              <a:rPr lang="en-US" smtClean="0"/>
              <a:t>June 18, 2026</a:t>
            </a:fld>
            <a:endParaRPr lang="en-US" dirty="0"/>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2241991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dirty="0"/>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dirty="0"/>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June 18, 2026</a:t>
            </a:fld>
            <a:endParaRPr lang="en-US" dirty="0"/>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657475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dirty="0"/>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June 18, 2026</a:t>
            </a:fld>
            <a:endParaRPr lang="en-US" dirty="0"/>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34633517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3.sv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1678F26-9E3A-1EC0-39CE-8DC562CAF9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4"/>
              </a:ext>
            </a:extLst>
          </a:blip>
          <a:srcRect l="59827" t="14818" r="10238" b="43257"/>
          <a:stretch>
            <a:fillRect/>
          </a:stretch>
        </p:blipFill>
        <p:spPr>
          <a:xfrm>
            <a:off x="-1" y="-1"/>
            <a:ext cx="12192001" cy="5732047"/>
          </a:xfrm>
          <a:prstGeom prst="rect">
            <a:avLst/>
          </a:prstGeom>
        </p:spPr>
      </p:pic>
      <p:sp>
        <p:nvSpPr>
          <p:cNvPr id="2" name="Rectangle 1">
            <a:extLst>
              <a:ext uri="{FF2B5EF4-FFF2-40B4-BE49-F238E27FC236}">
                <a16:creationId xmlns:a16="http://schemas.microsoft.com/office/drawing/2014/main" id="{F83DA6C0-622C-56B9-A11A-C7B46D6B1872}"/>
              </a:ext>
              <a:ext uri="{C183D7F6-B498-43B3-948B-1728B52AA6E4}">
                <adec:decorative xmlns:adec="http://schemas.microsoft.com/office/drawing/2017/decorative" val="1"/>
              </a:ext>
            </a:extLst>
          </p:cNvPr>
          <p:cNvSpPr>
            <a:spLocks/>
          </p:cNvSpPr>
          <p:nvPr userDrawn="1"/>
        </p:nvSpPr>
        <p:spPr>
          <a:xfrm>
            <a:off x="-1" y="0"/>
            <a:ext cx="6096001"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ERCOT logo white on background">
            <a:extLst>
              <a:ext uri="{FF2B5EF4-FFF2-40B4-BE49-F238E27FC236}">
                <a16:creationId xmlns:a16="http://schemas.microsoft.com/office/drawing/2014/main" id="{24916EE6-D8BD-2246-322B-E4425F0F9A21}"/>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18" name="TextBox 17">
            <a:extLst>
              <a:ext uri="{FF2B5EF4-FFF2-40B4-BE49-F238E27FC236}">
                <a16:creationId xmlns:a16="http://schemas.microsoft.com/office/drawing/2014/main" id="{EDC1132D-9952-07F0-B506-0AC57F014644}"/>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dirty="0">
                <a:solidFill>
                  <a:schemeClr val="bg1"/>
                </a:solidFill>
              </a:rPr>
              <a:t>CONFIDENTIAL</a:t>
            </a:r>
          </a:p>
        </p:txBody>
      </p:sp>
      <p:grpSp>
        <p:nvGrpSpPr>
          <p:cNvPr id="19" name="Group 18">
            <a:extLst>
              <a:ext uri="{FF2B5EF4-FFF2-40B4-BE49-F238E27FC236}">
                <a16:creationId xmlns:a16="http://schemas.microsoft.com/office/drawing/2014/main" id="{DFE356D3-1829-BA32-62D3-D6BBF887FF81}"/>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20" name="Rectangle 19">
              <a:extLst>
                <a:ext uri="{FF2B5EF4-FFF2-40B4-BE49-F238E27FC236}">
                  <a16:creationId xmlns:a16="http://schemas.microsoft.com/office/drawing/2014/main" id="{769F1A3B-7D9E-6E0C-224F-7FFACD1B9397}"/>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432CD704-9BA3-CCE0-2685-8FBAA5974224}"/>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dirty="0">
                  <a:solidFill>
                    <a:schemeClr val="bg1"/>
                  </a:solidFill>
                </a:rPr>
                <a:t>PUBLIC</a:t>
              </a:r>
            </a:p>
          </p:txBody>
        </p:sp>
      </p:grpSp>
    </p:spTree>
    <p:extLst>
      <p:ext uri="{BB962C8B-B14F-4D97-AF65-F5344CB8AC3E}">
        <p14:creationId xmlns:p14="http://schemas.microsoft.com/office/powerpoint/2010/main" val="3338138243"/>
      </p:ext>
    </p:extLst>
  </p:cSld>
  <p:clrMap bg1="lt1" tx1="dk1" bg2="lt2" tx2="dk2" accent1="accent1" accent2="accent2" accent3="accent3" accent4="accent4" accent5="accent5" accent6="accent6" hlink="hlink" folHlink="folHlink"/>
  <p:sldLayoutIdLst>
    <p:sldLayoutId id="2147483678" r:id="rId1"/>
    <p:sldLayoutId id="214748368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fld id="{B145F6E8-FE0B-4A87-A96D-6C3DE3AC3724}" type="datetime4">
              <a:rPr lang="en-US" smtClean="0"/>
              <a:t>June 18, 2026</a:t>
            </a:fld>
            <a:endParaRPr lang="en-US" dirty="0"/>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dirty="0"/>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dirty="0"/>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userDrawn="1"/>
        </p:nvPicPr>
        <p:blipFill>
          <a:blip>
            <a:extLst>
              <a:ext uri="{96DAC541-7B7A-43D3-8B79-37D633B846F1}">
                <asvg:svgBlip xmlns:asvg="http://schemas.microsoft.com/office/drawing/2016/SVG/main" r:embed="rId17"/>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dirty="0">
                  <a:solidFill>
                    <a:schemeClr val="bg1"/>
                  </a:solidFill>
                </a:rPr>
                <a:t>PUBLIC</a:t>
              </a:r>
            </a:p>
          </p:txBody>
        </p:sp>
      </p:grpSp>
    </p:spTree>
    <p:extLst>
      <p:ext uri="{BB962C8B-B14F-4D97-AF65-F5344CB8AC3E}">
        <p14:creationId xmlns:p14="http://schemas.microsoft.com/office/powerpoint/2010/main" val="3499037964"/>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82" r:id="rId3"/>
    <p:sldLayoutId id="2147483683" r:id="rId4"/>
    <p:sldLayoutId id="2147483671" r:id="rId5"/>
    <p:sldLayoutId id="2147483673" r:id="rId6"/>
    <p:sldLayoutId id="2147483672" r:id="rId7"/>
    <p:sldLayoutId id="2147483664" r:id="rId8"/>
    <p:sldLayoutId id="2147483668" r:id="rId9"/>
    <p:sldLayoutId id="2147483669" r:id="rId10"/>
    <p:sldLayoutId id="2147483666" r:id="rId11"/>
    <p:sldLayoutId id="2147483675" r:id="rId12"/>
    <p:sldLayoutId id="2147483679" r:id="rId13"/>
    <p:sldLayoutId id="2147483676" r:id="rId14"/>
    <p:sldLayoutId id="2147483685" r:id="rId15"/>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2F79F2-B3BA-8940-842B-E7FE18726898}"/>
              </a:ext>
            </a:extLst>
          </p:cNvPr>
          <p:cNvSpPr>
            <a:spLocks noGrp="1"/>
          </p:cNvSpPr>
          <p:nvPr>
            <p:ph type="ctrTitle"/>
          </p:nvPr>
        </p:nvSpPr>
        <p:spPr/>
        <p:txBody>
          <a:bodyPr lIns="91440" tIns="45720" rIns="91440" bIns="45720" anchor="t">
            <a:normAutofit/>
          </a:bodyPr>
          <a:lstStyle/>
          <a:p>
            <a:r>
              <a:rPr lang="en-US" sz="2800" b="0" dirty="0"/>
              <a:t>Large Load Interconnection Status Update</a:t>
            </a:r>
            <a:br>
              <a:rPr lang="en-US" sz="2800" b="0" dirty="0"/>
            </a:br>
            <a:br>
              <a:rPr lang="en-US" sz="2800" b="0" dirty="0"/>
            </a:br>
            <a:br>
              <a:rPr lang="en-US" b="0" i="1" dirty="0">
                <a:solidFill>
                  <a:schemeClr val="tx2"/>
                </a:solidFill>
              </a:rPr>
            </a:br>
            <a:r>
              <a:rPr lang="en-US" sz="1800" b="0" dirty="0">
                <a:solidFill>
                  <a:schemeClr val="tx2"/>
                </a:solidFill>
              </a:rPr>
              <a:t>Large Load Integration Team</a:t>
            </a:r>
            <a:br>
              <a:rPr lang="en-US" sz="1800" b="0" dirty="0">
                <a:solidFill>
                  <a:schemeClr val="tx2"/>
                </a:solidFill>
              </a:rPr>
            </a:br>
            <a:br>
              <a:rPr lang="en-US" sz="1800" b="0" dirty="0"/>
            </a:br>
            <a:br>
              <a:rPr lang="en-US" b="0" dirty="0"/>
            </a:br>
            <a:br>
              <a:rPr lang="en-US" b="0" dirty="0"/>
            </a:br>
            <a:r>
              <a:rPr lang="en-US" sz="1800" b="0" dirty="0">
                <a:solidFill>
                  <a:schemeClr val="tx2"/>
                </a:solidFill>
              </a:rPr>
              <a:t>June 19, 2026</a:t>
            </a:r>
            <a:br>
              <a:rPr lang="en-US" sz="1800" dirty="0">
                <a:solidFill>
                  <a:schemeClr val="tx2"/>
                </a:solidFill>
                <a:cs typeface="Arial"/>
              </a:rPr>
            </a:br>
            <a:br>
              <a:rPr lang="en-US" dirty="0">
                <a:solidFill>
                  <a:schemeClr val="tx2"/>
                </a:solidFill>
                <a:cs typeface="Arial"/>
              </a:rPr>
            </a:br>
            <a:endParaRPr lang="en-US" dirty="0"/>
          </a:p>
        </p:txBody>
      </p:sp>
    </p:spTree>
    <p:extLst>
      <p:ext uri="{BB962C8B-B14F-4D97-AF65-F5344CB8AC3E}">
        <p14:creationId xmlns:p14="http://schemas.microsoft.com/office/powerpoint/2010/main" val="3773123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389BE-4EB3-FF9B-47FC-105171AFC8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36C955-B431-8AA6-8519-6D0118356C2A}"/>
              </a:ext>
            </a:extLst>
          </p:cNvPr>
          <p:cNvSpPr>
            <a:spLocks noGrp="1"/>
          </p:cNvSpPr>
          <p:nvPr>
            <p:ph type="title"/>
          </p:nvPr>
        </p:nvSpPr>
        <p:spPr/>
        <p:txBody>
          <a:bodyPr/>
          <a:lstStyle/>
          <a:p>
            <a:r>
              <a:rPr lang="en-US" dirty="0"/>
              <a:t>Large Load Project Distribution - Size</a:t>
            </a:r>
          </a:p>
        </p:txBody>
      </p:sp>
      <p:sp>
        <p:nvSpPr>
          <p:cNvPr id="4" name="Slide Number Placeholder 3">
            <a:extLst>
              <a:ext uri="{FF2B5EF4-FFF2-40B4-BE49-F238E27FC236}">
                <a16:creationId xmlns:a16="http://schemas.microsoft.com/office/drawing/2014/main" id="{1493B7B7-CFE1-2F7B-BFA3-97CA18B3423A}"/>
              </a:ext>
            </a:extLst>
          </p:cNvPr>
          <p:cNvSpPr>
            <a:spLocks noGrp="1"/>
          </p:cNvSpPr>
          <p:nvPr>
            <p:ph type="sldNum" sz="quarter" idx="12"/>
          </p:nvPr>
        </p:nvSpPr>
        <p:spPr/>
        <p:txBody>
          <a:bodyPr/>
          <a:lstStyle/>
          <a:p>
            <a:fld id="{BCDE79FB-97BA-492B-8D57-F1373F9ADA95}" type="slidenum">
              <a:rPr lang="en-US" smtClean="0"/>
              <a:t>10</a:t>
            </a:fld>
            <a:endParaRPr lang="en-US" dirty="0"/>
          </a:p>
        </p:txBody>
      </p:sp>
      <p:pic>
        <p:nvPicPr>
          <p:cNvPr id="5" name="Picture 4" descr="large_load_distribution.png"/>
          <p:cNvPicPr>
            <a:picLocks noChangeAspect="1"/>
          </p:cNvPicPr>
          <p:nvPr/>
        </p:nvPicPr>
        <p:blipFill>
          <a:blip r:embed="rId2"/>
          <a:stretch>
            <a:fillRect/>
          </a:stretch>
        </p:blipFill>
        <p:spPr>
          <a:xfrm>
            <a:off x="457200" y="914400"/>
            <a:ext cx="10058400" cy="5486400"/>
          </a:xfrm>
          <a:prstGeom prst="rect">
            <a:avLst/>
          </a:prstGeom>
        </p:spPr>
      </p:pic>
    </p:spTree>
    <p:extLst>
      <p:ext uri="{BB962C8B-B14F-4D97-AF65-F5344CB8AC3E}">
        <p14:creationId xmlns:p14="http://schemas.microsoft.com/office/powerpoint/2010/main" val="1551697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0E15D-813A-F9F7-8C3D-228A2C7121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94F670-A961-F2BF-53C4-DF8D1141DB58}"/>
              </a:ext>
            </a:extLst>
          </p:cNvPr>
          <p:cNvSpPr>
            <a:spLocks noGrp="1"/>
          </p:cNvSpPr>
          <p:nvPr>
            <p:ph type="title"/>
          </p:nvPr>
        </p:nvSpPr>
        <p:spPr/>
        <p:txBody>
          <a:bodyPr/>
          <a:lstStyle/>
          <a:p>
            <a:r>
              <a:rPr lang="en-US" dirty="0"/>
              <a:t>Large Load Project Distribution - TSP</a:t>
            </a:r>
          </a:p>
        </p:txBody>
      </p:sp>
      <p:sp>
        <p:nvSpPr>
          <p:cNvPr id="4" name="Slide Number Placeholder 3">
            <a:extLst>
              <a:ext uri="{FF2B5EF4-FFF2-40B4-BE49-F238E27FC236}">
                <a16:creationId xmlns:a16="http://schemas.microsoft.com/office/drawing/2014/main" id="{584DABF3-DA75-EDA9-2ED6-C0B37D2D0B4B}"/>
              </a:ext>
            </a:extLst>
          </p:cNvPr>
          <p:cNvSpPr>
            <a:spLocks noGrp="1"/>
          </p:cNvSpPr>
          <p:nvPr>
            <p:ph type="sldNum" sz="quarter" idx="12"/>
          </p:nvPr>
        </p:nvSpPr>
        <p:spPr/>
        <p:txBody>
          <a:bodyPr/>
          <a:lstStyle/>
          <a:p>
            <a:fld id="{BCDE79FB-97BA-492B-8D57-F1373F9ADA95}" type="slidenum">
              <a:rPr lang="en-US" smtClean="0"/>
              <a:t>11</a:t>
            </a:fld>
            <a:endParaRPr lang="en-US" dirty="0"/>
          </a:p>
        </p:txBody>
      </p:sp>
      <p:pic>
        <p:nvPicPr>
          <p:cNvPr id="5" name="Picture 4" descr="9_mw_per_tsp_w_status.png"/>
          <p:cNvPicPr>
            <a:picLocks noChangeAspect="1"/>
          </p:cNvPicPr>
          <p:nvPr/>
        </p:nvPicPr>
        <p:blipFill>
          <a:blip r:embed="rId2"/>
          <a:stretch>
            <a:fillRect/>
          </a:stretch>
        </p:blipFill>
        <p:spPr>
          <a:xfrm>
            <a:off x="457200" y="914400"/>
            <a:ext cx="10058400" cy="5486400"/>
          </a:xfrm>
          <a:prstGeom prst="rect">
            <a:avLst/>
          </a:prstGeom>
        </p:spPr>
      </p:pic>
    </p:spTree>
    <p:extLst>
      <p:ext uri="{BB962C8B-B14F-4D97-AF65-F5344CB8AC3E}">
        <p14:creationId xmlns:p14="http://schemas.microsoft.com/office/powerpoint/2010/main" val="80744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E0A18-72AF-A7F2-E513-A77F6A95CD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ED0CDA-04FA-370B-83D2-831D6D4EB31E}"/>
              </a:ext>
            </a:extLst>
          </p:cNvPr>
          <p:cNvSpPr>
            <a:spLocks noGrp="1"/>
          </p:cNvSpPr>
          <p:nvPr>
            <p:ph type="title"/>
          </p:nvPr>
        </p:nvSpPr>
        <p:spPr/>
        <p:txBody>
          <a:bodyPr/>
          <a:lstStyle/>
          <a:p>
            <a:r>
              <a:rPr lang="en-US" dirty="0"/>
              <a:t>Large Load Project Submittal Date</a:t>
            </a:r>
          </a:p>
        </p:txBody>
      </p:sp>
      <p:sp>
        <p:nvSpPr>
          <p:cNvPr id="4" name="Slide Number Placeholder 3">
            <a:extLst>
              <a:ext uri="{FF2B5EF4-FFF2-40B4-BE49-F238E27FC236}">
                <a16:creationId xmlns:a16="http://schemas.microsoft.com/office/drawing/2014/main" id="{6FF49A30-921F-3178-1F29-03BCAE928075}"/>
              </a:ext>
            </a:extLst>
          </p:cNvPr>
          <p:cNvSpPr>
            <a:spLocks noGrp="1"/>
          </p:cNvSpPr>
          <p:nvPr>
            <p:ph type="sldNum" sz="quarter" idx="12"/>
          </p:nvPr>
        </p:nvSpPr>
        <p:spPr/>
        <p:txBody>
          <a:bodyPr/>
          <a:lstStyle/>
          <a:p>
            <a:fld id="{BCDE79FB-97BA-492B-8D57-F1373F9ADA95}" type="slidenum">
              <a:rPr lang="en-US" smtClean="0"/>
              <a:t>12</a:t>
            </a:fld>
            <a:endParaRPr lang="en-US" dirty="0"/>
          </a:p>
        </p:txBody>
      </p:sp>
      <p:pic>
        <p:nvPicPr>
          <p:cNvPr id="5" name="Picture 4" descr="11_requested_date_mw_per_tsp.png"/>
          <p:cNvPicPr>
            <a:picLocks noChangeAspect="1"/>
          </p:cNvPicPr>
          <p:nvPr/>
        </p:nvPicPr>
        <p:blipFill>
          <a:blip r:embed="rId2"/>
          <a:stretch>
            <a:fillRect/>
          </a:stretch>
        </p:blipFill>
        <p:spPr>
          <a:xfrm>
            <a:off x="1371600" y="914400"/>
            <a:ext cx="10058400" cy="5029200"/>
          </a:xfrm>
          <a:prstGeom prst="rect">
            <a:avLst/>
          </a:prstGeom>
        </p:spPr>
      </p:pic>
    </p:spTree>
    <p:extLst>
      <p:ext uri="{BB962C8B-B14F-4D97-AF65-F5344CB8AC3E}">
        <p14:creationId xmlns:p14="http://schemas.microsoft.com/office/powerpoint/2010/main" val="1276483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761C6-B1CF-117C-F6DF-006FB67EF3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11AF77-2C0D-CB2C-04CF-2882E77E6A2C}"/>
              </a:ext>
            </a:extLst>
          </p:cNvPr>
          <p:cNvSpPr>
            <a:spLocks noGrp="1"/>
          </p:cNvSpPr>
          <p:nvPr>
            <p:ph type="title"/>
          </p:nvPr>
        </p:nvSpPr>
        <p:spPr/>
        <p:txBody>
          <a:bodyPr/>
          <a:lstStyle/>
          <a:p>
            <a:r>
              <a:rPr lang="en-US" dirty="0"/>
              <a:t>Large Load Project In Service Date</a:t>
            </a:r>
          </a:p>
        </p:txBody>
      </p:sp>
      <p:sp>
        <p:nvSpPr>
          <p:cNvPr id="4" name="Slide Number Placeholder 3">
            <a:extLst>
              <a:ext uri="{FF2B5EF4-FFF2-40B4-BE49-F238E27FC236}">
                <a16:creationId xmlns:a16="http://schemas.microsoft.com/office/drawing/2014/main" id="{A3BA63AD-C149-8C22-0A51-21C7BFF0E069}"/>
              </a:ext>
            </a:extLst>
          </p:cNvPr>
          <p:cNvSpPr>
            <a:spLocks noGrp="1"/>
          </p:cNvSpPr>
          <p:nvPr>
            <p:ph type="sldNum" sz="quarter" idx="12"/>
          </p:nvPr>
        </p:nvSpPr>
        <p:spPr/>
        <p:txBody>
          <a:bodyPr/>
          <a:lstStyle/>
          <a:p>
            <a:fld id="{BCDE79FB-97BA-492B-8D57-F1373F9ADA95}" type="slidenum">
              <a:rPr lang="en-US" smtClean="0"/>
              <a:t>13</a:t>
            </a:fld>
            <a:endParaRPr lang="en-US" dirty="0"/>
          </a:p>
        </p:txBody>
      </p:sp>
      <p:pic>
        <p:nvPicPr>
          <p:cNvPr id="5" name="Picture 4" descr="10_in_service_mw_per_tsp.png"/>
          <p:cNvPicPr>
            <a:picLocks noChangeAspect="1"/>
          </p:cNvPicPr>
          <p:nvPr/>
        </p:nvPicPr>
        <p:blipFill>
          <a:blip r:embed="rId2"/>
          <a:stretch>
            <a:fillRect/>
          </a:stretch>
        </p:blipFill>
        <p:spPr>
          <a:xfrm>
            <a:off x="1371600" y="914400"/>
            <a:ext cx="8621486" cy="5029200"/>
          </a:xfrm>
          <a:prstGeom prst="rect">
            <a:avLst/>
          </a:prstGeom>
        </p:spPr>
      </p:pic>
    </p:spTree>
    <p:extLst>
      <p:ext uri="{BB962C8B-B14F-4D97-AF65-F5344CB8AC3E}">
        <p14:creationId xmlns:p14="http://schemas.microsoft.com/office/powerpoint/2010/main" val="1190890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7C96D-713E-BF11-34ED-CFCFFE5BC7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5D972C-714C-4331-D2BA-0F000F280749}"/>
              </a:ext>
            </a:extLst>
          </p:cNvPr>
          <p:cNvSpPr>
            <a:spLocks noGrp="1"/>
          </p:cNvSpPr>
          <p:nvPr>
            <p:ph type="title"/>
          </p:nvPr>
        </p:nvSpPr>
        <p:spPr/>
        <p:txBody>
          <a:bodyPr/>
          <a:lstStyle/>
          <a:p>
            <a:r>
              <a:rPr lang="en-US" dirty="0"/>
              <a:t>Large Load Project Distribution by Type</a:t>
            </a:r>
          </a:p>
        </p:txBody>
      </p:sp>
      <p:sp>
        <p:nvSpPr>
          <p:cNvPr id="4" name="Slide Number Placeholder 3">
            <a:extLst>
              <a:ext uri="{FF2B5EF4-FFF2-40B4-BE49-F238E27FC236}">
                <a16:creationId xmlns:a16="http://schemas.microsoft.com/office/drawing/2014/main" id="{DF6A156B-83CA-0797-D82C-5EE4FBA04F35}"/>
              </a:ext>
            </a:extLst>
          </p:cNvPr>
          <p:cNvSpPr>
            <a:spLocks noGrp="1"/>
          </p:cNvSpPr>
          <p:nvPr>
            <p:ph type="sldNum" sz="quarter" idx="12"/>
          </p:nvPr>
        </p:nvSpPr>
        <p:spPr/>
        <p:txBody>
          <a:bodyPr/>
          <a:lstStyle/>
          <a:p>
            <a:fld id="{BCDE79FB-97BA-492B-8D57-F1373F9ADA95}" type="slidenum">
              <a:rPr lang="en-US" smtClean="0"/>
              <a:t>14</a:t>
            </a:fld>
            <a:endParaRPr lang="en-US" dirty="0"/>
          </a:p>
        </p:txBody>
      </p:sp>
      <p:pic>
        <p:nvPicPr>
          <p:cNvPr id="5" name="Picture 4" descr="12_load_type_pie_chart.png"/>
          <p:cNvPicPr>
            <a:picLocks noChangeAspect="1"/>
          </p:cNvPicPr>
          <p:nvPr/>
        </p:nvPicPr>
        <p:blipFill>
          <a:blip r:embed="rId2"/>
          <a:stretch>
            <a:fillRect/>
          </a:stretch>
        </p:blipFill>
        <p:spPr>
          <a:xfrm>
            <a:off x="1371600" y="914400"/>
            <a:ext cx="8621486" cy="5029200"/>
          </a:xfrm>
          <a:prstGeom prst="rect">
            <a:avLst/>
          </a:prstGeom>
        </p:spPr>
      </p:pic>
    </p:spTree>
    <p:extLst>
      <p:ext uri="{BB962C8B-B14F-4D97-AF65-F5344CB8AC3E}">
        <p14:creationId xmlns:p14="http://schemas.microsoft.com/office/powerpoint/2010/main" val="3333689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770B3-AF31-0921-59FA-F1B15B0785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9BF913-7830-4F7C-6156-3F01A5510770}"/>
              </a:ext>
            </a:extLst>
          </p:cNvPr>
          <p:cNvSpPr>
            <a:spLocks noGrp="1"/>
          </p:cNvSpPr>
          <p:nvPr>
            <p:ph type="title"/>
          </p:nvPr>
        </p:nvSpPr>
        <p:spPr/>
        <p:txBody>
          <a:bodyPr/>
          <a:lstStyle/>
          <a:p>
            <a:r>
              <a:rPr lang="en-US" dirty="0"/>
              <a:t>Large Load Project Distribution by Load Zone</a:t>
            </a:r>
          </a:p>
        </p:txBody>
      </p:sp>
      <p:sp>
        <p:nvSpPr>
          <p:cNvPr id="4" name="Slide Number Placeholder 3">
            <a:extLst>
              <a:ext uri="{FF2B5EF4-FFF2-40B4-BE49-F238E27FC236}">
                <a16:creationId xmlns:a16="http://schemas.microsoft.com/office/drawing/2014/main" id="{DDAA6DBF-427F-DCD3-D162-2C08FBBC48C7}"/>
              </a:ext>
            </a:extLst>
          </p:cNvPr>
          <p:cNvSpPr>
            <a:spLocks noGrp="1"/>
          </p:cNvSpPr>
          <p:nvPr>
            <p:ph type="sldNum" sz="quarter" idx="12"/>
          </p:nvPr>
        </p:nvSpPr>
        <p:spPr/>
        <p:txBody>
          <a:bodyPr/>
          <a:lstStyle/>
          <a:p>
            <a:fld id="{BCDE79FB-97BA-492B-8D57-F1373F9ADA95}" type="slidenum">
              <a:rPr lang="en-US" smtClean="0"/>
              <a:t>15</a:t>
            </a:fld>
            <a:endParaRPr lang="en-US" dirty="0"/>
          </a:p>
        </p:txBody>
      </p:sp>
      <p:pic>
        <p:nvPicPr>
          <p:cNvPr id="5" name="Picture 4" descr="13_load_zone_mw.png"/>
          <p:cNvPicPr>
            <a:picLocks noChangeAspect="1"/>
          </p:cNvPicPr>
          <p:nvPr/>
        </p:nvPicPr>
        <p:blipFill>
          <a:blip r:embed="rId2"/>
          <a:stretch>
            <a:fillRect/>
          </a:stretch>
        </p:blipFill>
        <p:spPr>
          <a:xfrm>
            <a:off x="2743200" y="914400"/>
            <a:ext cx="6705600" cy="5029200"/>
          </a:xfrm>
          <a:prstGeom prst="rect">
            <a:avLst/>
          </a:prstGeom>
        </p:spPr>
      </p:pic>
    </p:spTree>
    <p:extLst>
      <p:ext uri="{BB962C8B-B14F-4D97-AF65-F5344CB8AC3E}">
        <p14:creationId xmlns:p14="http://schemas.microsoft.com/office/powerpoint/2010/main" val="2694090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01407-D613-5282-F1E5-735C0E95D8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E8943F-AB51-D9C8-97C2-FC656FA0615C}"/>
              </a:ext>
            </a:extLst>
          </p:cNvPr>
          <p:cNvSpPr>
            <a:spLocks noGrp="1"/>
          </p:cNvSpPr>
          <p:nvPr>
            <p:ph type="title"/>
          </p:nvPr>
        </p:nvSpPr>
        <p:spPr/>
        <p:txBody>
          <a:bodyPr/>
          <a:lstStyle/>
          <a:p>
            <a:r>
              <a:rPr lang="en-US" dirty="0"/>
              <a:t>Large Load Project Distribution by Load Zone</a:t>
            </a:r>
          </a:p>
        </p:txBody>
      </p:sp>
      <p:sp>
        <p:nvSpPr>
          <p:cNvPr id="4" name="Slide Number Placeholder 3">
            <a:extLst>
              <a:ext uri="{FF2B5EF4-FFF2-40B4-BE49-F238E27FC236}">
                <a16:creationId xmlns:a16="http://schemas.microsoft.com/office/drawing/2014/main" id="{E1764543-A118-A57E-E623-76BCBCB57710}"/>
              </a:ext>
            </a:extLst>
          </p:cNvPr>
          <p:cNvSpPr>
            <a:spLocks noGrp="1"/>
          </p:cNvSpPr>
          <p:nvPr>
            <p:ph type="sldNum" sz="quarter" idx="12"/>
          </p:nvPr>
        </p:nvSpPr>
        <p:spPr/>
        <p:txBody>
          <a:bodyPr/>
          <a:lstStyle/>
          <a:p>
            <a:fld id="{BCDE79FB-97BA-492B-8D57-F1373F9ADA95}" type="slidenum">
              <a:rPr lang="en-US" smtClean="0"/>
              <a:t>16</a:t>
            </a:fld>
            <a:endParaRPr lang="en-US" dirty="0"/>
          </a:p>
        </p:txBody>
      </p:sp>
      <p:pic>
        <p:nvPicPr>
          <p:cNvPr id="5" name="Picture 4" descr="13_load_zone_num_projects.png"/>
          <p:cNvPicPr>
            <a:picLocks noChangeAspect="1"/>
          </p:cNvPicPr>
          <p:nvPr/>
        </p:nvPicPr>
        <p:blipFill>
          <a:blip r:embed="rId2"/>
          <a:stretch>
            <a:fillRect/>
          </a:stretch>
        </p:blipFill>
        <p:spPr>
          <a:xfrm>
            <a:off x="2743200" y="914400"/>
            <a:ext cx="6705600" cy="5029200"/>
          </a:xfrm>
          <a:prstGeom prst="rect">
            <a:avLst/>
          </a:prstGeom>
        </p:spPr>
      </p:pic>
    </p:spTree>
    <p:extLst>
      <p:ext uri="{BB962C8B-B14F-4D97-AF65-F5344CB8AC3E}">
        <p14:creationId xmlns:p14="http://schemas.microsoft.com/office/powerpoint/2010/main" val="788049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EB4D05-CDBB-0EB4-1724-6B359ECECE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728887"/>
            <a:ext cx="8210306" cy="6129113"/>
          </a:xfrm>
          <a:prstGeom prst="rect">
            <a:avLst/>
          </a:prstGeom>
        </p:spPr>
      </p:pic>
      <p:sp>
        <p:nvSpPr>
          <p:cNvPr id="2" name="Title 1">
            <a:extLst>
              <a:ext uri="{FF2B5EF4-FFF2-40B4-BE49-F238E27FC236}">
                <a16:creationId xmlns:a16="http://schemas.microsoft.com/office/drawing/2014/main" id="{0076C0C0-0BCB-DB26-662D-330CD3E12C91}"/>
              </a:ext>
            </a:extLst>
          </p:cNvPr>
          <p:cNvSpPr>
            <a:spLocks noGrp="1"/>
          </p:cNvSpPr>
          <p:nvPr>
            <p:ph type="title"/>
          </p:nvPr>
        </p:nvSpPr>
        <p:spPr/>
        <p:txBody>
          <a:bodyPr/>
          <a:lstStyle/>
          <a:p>
            <a:r>
              <a:rPr lang="en-US" dirty="0"/>
              <a:t>Batch Zero Tracking by Weather Zone (GWs)</a:t>
            </a:r>
          </a:p>
        </p:txBody>
      </p:sp>
      <p:sp>
        <p:nvSpPr>
          <p:cNvPr id="4" name="Slide Number Placeholder 3">
            <a:extLst>
              <a:ext uri="{FF2B5EF4-FFF2-40B4-BE49-F238E27FC236}">
                <a16:creationId xmlns:a16="http://schemas.microsoft.com/office/drawing/2014/main" id="{C31AA175-1712-7D6A-A857-023F303E9B5A}"/>
              </a:ext>
            </a:extLst>
          </p:cNvPr>
          <p:cNvSpPr>
            <a:spLocks noGrp="1"/>
          </p:cNvSpPr>
          <p:nvPr>
            <p:ph type="sldNum" sz="quarter" idx="12"/>
          </p:nvPr>
        </p:nvSpPr>
        <p:spPr/>
        <p:txBody>
          <a:bodyPr/>
          <a:lstStyle/>
          <a:p>
            <a:fld id="{BCDE79FB-97BA-492B-8D57-F1373F9ADA95}" type="slidenum">
              <a:rPr lang="en-US" smtClean="0"/>
              <a:t>17</a:t>
            </a:fld>
            <a:endParaRPr lang="en-US" dirty="0"/>
          </a:p>
        </p:txBody>
      </p:sp>
      <p:sp>
        <p:nvSpPr>
          <p:cNvPr id="5" name="Text Placeholder 2">
            <a:extLst>
              <a:ext uri="{FF2B5EF4-FFF2-40B4-BE49-F238E27FC236}">
                <a16:creationId xmlns:a16="http://schemas.microsoft.com/office/drawing/2014/main" id="{8E5A9B86-81EB-8410-0F67-D8EF94033365}"/>
              </a:ext>
            </a:extLst>
          </p:cNvPr>
          <p:cNvSpPr txBox="1">
            <a:spLocks/>
          </p:cNvSpPr>
          <p:nvPr/>
        </p:nvSpPr>
        <p:spPr>
          <a:xfrm>
            <a:off x="383800" y="6400800"/>
            <a:ext cx="11187714" cy="365126"/>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Generated on 6-2-2026</a:t>
            </a:r>
          </a:p>
          <a:p>
            <a:pPr algn="r"/>
            <a:endParaRPr lang="en-US" dirty="0"/>
          </a:p>
        </p:txBody>
      </p:sp>
      <p:sp>
        <p:nvSpPr>
          <p:cNvPr id="7" name="Rectangle 6">
            <a:extLst>
              <a:ext uri="{FF2B5EF4-FFF2-40B4-BE49-F238E27FC236}">
                <a16:creationId xmlns:a16="http://schemas.microsoft.com/office/drawing/2014/main" id="{DC144552-0878-067B-4235-AE80FF230E2F}"/>
              </a:ext>
            </a:extLst>
          </p:cNvPr>
          <p:cNvSpPr/>
          <p:nvPr/>
        </p:nvSpPr>
        <p:spPr>
          <a:xfrm>
            <a:off x="3389211" y="5409931"/>
            <a:ext cx="427551" cy="1076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1C25C4C-5860-8934-1D34-074FC39534B1}"/>
              </a:ext>
            </a:extLst>
          </p:cNvPr>
          <p:cNvSpPr txBox="1"/>
          <p:nvPr/>
        </p:nvSpPr>
        <p:spPr>
          <a:xfrm>
            <a:off x="3311189" y="5360621"/>
            <a:ext cx="571110" cy="200055"/>
          </a:xfrm>
          <a:prstGeom prst="rect">
            <a:avLst/>
          </a:prstGeom>
          <a:noFill/>
        </p:spPr>
        <p:txBody>
          <a:bodyPr wrap="square" rtlCol="0">
            <a:spAutoFit/>
          </a:bodyPr>
          <a:lstStyle/>
          <a:p>
            <a:r>
              <a:rPr lang="en-US" sz="700" dirty="0"/>
              <a:t>Validated</a:t>
            </a:r>
          </a:p>
        </p:txBody>
      </p:sp>
      <p:sp>
        <p:nvSpPr>
          <p:cNvPr id="10" name="Rectangle 9">
            <a:extLst>
              <a:ext uri="{FF2B5EF4-FFF2-40B4-BE49-F238E27FC236}">
                <a16:creationId xmlns:a16="http://schemas.microsoft.com/office/drawing/2014/main" id="{F04584C9-DDF7-9CD1-962B-B2E20FC21C36}"/>
              </a:ext>
            </a:extLst>
          </p:cNvPr>
          <p:cNvSpPr/>
          <p:nvPr/>
        </p:nvSpPr>
        <p:spPr>
          <a:xfrm>
            <a:off x="6443790" y="1344605"/>
            <a:ext cx="373729" cy="900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F1440-C12D-ABCD-AF6C-B1A1F7D07A91}"/>
              </a:ext>
            </a:extLst>
          </p:cNvPr>
          <p:cNvSpPr txBox="1"/>
          <p:nvPr/>
        </p:nvSpPr>
        <p:spPr>
          <a:xfrm>
            <a:off x="6353435" y="1296130"/>
            <a:ext cx="571110" cy="184666"/>
          </a:xfrm>
          <a:prstGeom prst="rect">
            <a:avLst/>
          </a:prstGeom>
          <a:noFill/>
        </p:spPr>
        <p:txBody>
          <a:bodyPr wrap="square" rtlCol="0">
            <a:spAutoFit/>
          </a:bodyPr>
          <a:lstStyle/>
          <a:p>
            <a:r>
              <a:rPr lang="en-US" sz="600" dirty="0"/>
              <a:t>Validated</a:t>
            </a:r>
          </a:p>
        </p:txBody>
      </p:sp>
      <p:sp>
        <p:nvSpPr>
          <p:cNvPr id="11" name="TextBox 10">
            <a:extLst>
              <a:ext uri="{FF2B5EF4-FFF2-40B4-BE49-F238E27FC236}">
                <a16:creationId xmlns:a16="http://schemas.microsoft.com/office/drawing/2014/main" id="{6A320C76-0D1A-D96A-410B-970E98A7049A}"/>
              </a:ext>
            </a:extLst>
          </p:cNvPr>
          <p:cNvSpPr txBox="1"/>
          <p:nvPr/>
        </p:nvSpPr>
        <p:spPr>
          <a:xfrm>
            <a:off x="129540" y="5811819"/>
            <a:ext cx="2270760" cy="954107"/>
          </a:xfrm>
          <a:prstGeom prst="rect">
            <a:avLst/>
          </a:prstGeom>
          <a:noFill/>
        </p:spPr>
        <p:txBody>
          <a:bodyPr wrap="square" rtlCol="0">
            <a:spAutoFit/>
          </a:bodyPr>
          <a:lstStyle/>
          <a:p>
            <a:r>
              <a:rPr lang="en-US" sz="1400" b="1" dirty="0"/>
              <a:t>Note: </a:t>
            </a:r>
            <a:r>
              <a:rPr lang="en-US" sz="1400" dirty="0"/>
              <a:t>loads with validated studies (bucket 2a) are also eligible for inclusion as base load</a:t>
            </a:r>
          </a:p>
        </p:txBody>
      </p:sp>
    </p:spTree>
    <p:extLst>
      <p:ext uri="{BB962C8B-B14F-4D97-AF65-F5344CB8AC3E}">
        <p14:creationId xmlns:p14="http://schemas.microsoft.com/office/powerpoint/2010/main" val="1041088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36AAE-68DF-EB17-E8A7-16A322F3D06C}"/>
              </a:ext>
            </a:extLst>
          </p:cNvPr>
          <p:cNvSpPr>
            <a:spLocks noGrp="1"/>
          </p:cNvSpPr>
          <p:nvPr>
            <p:ph type="title"/>
          </p:nvPr>
        </p:nvSpPr>
        <p:spPr/>
        <p:txBody>
          <a:bodyPr/>
          <a:lstStyle/>
          <a:p>
            <a:r>
              <a:rPr lang="en-US" dirty="0"/>
              <a:t>Questions/Comments?</a:t>
            </a:r>
          </a:p>
        </p:txBody>
      </p:sp>
      <p:sp>
        <p:nvSpPr>
          <p:cNvPr id="3" name="Text Placeholder 2">
            <a:extLst>
              <a:ext uri="{FF2B5EF4-FFF2-40B4-BE49-F238E27FC236}">
                <a16:creationId xmlns:a16="http://schemas.microsoft.com/office/drawing/2014/main" id="{7BF6A61A-D7C0-BEE7-3F65-3A3A70395BDB}"/>
              </a:ext>
            </a:extLst>
          </p:cNvPr>
          <p:cNvSpPr>
            <a:spLocks noGrp="1"/>
          </p:cNvSpPr>
          <p:nvPr>
            <p:ph type="body" sz="quarter" idx="13"/>
          </p:nvPr>
        </p:nvSpPr>
        <p:spPr>
          <a:xfrm>
            <a:off x="530868" y="3501136"/>
            <a:ext cx="5771609" cy="682625"/>
          </a:xfrm>
        </p:spPr>
        <p:txBody>
          <a:bodyPr/>
          <a:lstStyle/>
          <a:p>
            <a:r>
              <a:rPr lang="en-US" dirty="0"/>
              <a:t>LargeLoadInterconnection@ercot.com</a:t>
            </a:r>
          </a:p>
          <a:p>
            <a:endParaRPr lang="en-US" dirty="0"/>
          </a:p>
        </p:txBody>
      </p:sp>
      <p:sp>
        <p:nvSpPr>
          <p:cNvPr id="5" name="Slide Number Placeholder 4">
            <a:extLst>
              <a:ext uri="{FF2B5EF4-FFF2-40B4-BE49-F238E27FC236}">
                <a16:creationId xmlns:a16="http://schemas.microsoft.com/office/drawing/2014/main" id="{663E33CD-915C-8592-3526-C44B880B6BF9}"/>
              </a:ext>
            </a:extLst>
          </p:cNvPr>
          <p:cNvSpPr>
            <a:spLocks noGrp="1"/>
          </p:cNvSpPr>
          <p:nvPr>
            <p:ph type="sldNum" sz="quarter" idx="12"/>
          </p:nvPr>
        </p:nvSpPr>
        <p:spPr/>
        <p:txBody>
          <a:bodyPr wrap="square" anchor="ctr">
            <a:normAutofit/>
          </a:bodyPr>
          <a:lstStyle/>
          <a:p>
            <a:pPr>
              <a:spcAft>
                <a:spcPts val="600"/>
              </a:spcAft>
            </a:pPr>
            <a:fld id="{BCDE79FB-97BA-492B-8D57-F1373F9ADA95}" type="slidenum">
              <a:rPr lang="en-US" smtClean="0"/>
              <a:pPr>
                <a:spcAft>
                  <a:spcPts val="600"/>
                </a:spcAft>
              </a:pPr>
              <a:t>18</a:t>
            </a:fld>
            <a:endParaRPr lang="en-US" dirty="0"/>
          </a:p>
        </p:txBody>
      </p:sp>
    </p:spTree>
    <p:extLst>
      <p:ext uri="{BB962C8B-B14F-4D97-AF65-F5344CB8AC3E}">
        <p14:creationId xmlns:p14="http://schemas.microsoft.com/office/powerpoint/2010/main" val="3512297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4F678-6A0D-79EC-C7EE-DA7611A4DC85}"/>
              </a:ext>
            </a:extLst>
          </p:cNvPr>
          <p:cNvSpPr>
            <a:spLocks noGrp="1"/>
          </p:cNvSpPr>
          <p:nvPr>
            <p:ph type="title"/>
          </p:nvPr>
        </p:nvSpPr>
        <p:spPr/>
        <p:txBody>
          <a:bodyPr/>
          <a:lstStyle/>
          <a:p>
            <a:r>
              <a:rPr lang="en-US" dirty="0"/>
              <a:t>Notes on the Content of this Presentation</a:t>
            </a:r>
          </a:p>
        </p:txBody>
      </p:sp>
      <p:sp>
        <p:nvSpPr>
          <p:cNvPr id="3" name="Text Placeholder 2">
            <a:extLst>
              <a:ext uri="{FF2B5EF4-FFF2-40B4-BE49-F238E27FC236}">
                <a16:creationId xmlns:a16="http://schemas.microsoft.com/office/drawing/2014/main" id="{4F354A1E-CD68-552F-EE3B-6D5CE6D86FB3}"/>
              </a:ext>
            </a:extLst>
          </p:cNvPr>
          <p:cNvSpPr>
            <a:spLocks noGrp="1"/>
          </p:cNvSpPr>
          <p:nvPr>
            <p:ph type="body" sz="quarter" idx="16"/>
          </p:nvPr>
        </p:nvSpPr>
        <p:spPr/>
        <p:txBody>
          <a:bodyPr/>
          <a:lstStyle/>
          <a:p>
            <a:pPr marL="285750" indent="-285750">
              <a:buFont typeface="Arial" panose="020B0604020202020204" pitchFamily="34" charset="0"/>
              <a:buChar char="•"/>
            </a:pPr>
            <a:r>
              <a:rPr lang="en-US" dirty="0"/>
              <a:t>All data presented on the following slides is current as of June 18, 2026 unless otherwise noted.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charts on the following slides that contain references to Sections 9.4 and 9.5 of the ERCOT Planning Guide also include Large Loads that met the equivalent requirements under the interim Large Load process established in March 2022.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Since the May update, ERCOT has been reviewing the LLIS data in preparation for Batch Zero. This resulted in some LLI tickets being identified as cancelled or duplicate. These tickets were removed. Additionally, some tickets representing multiple stages of the same load request being combined into a single LLI number.</a:t>
            </a:r>
          </a:p>
          <a:p>
            <a:pPr marL="834390" lvl="1" indent="-285750"/>
            <a:r>
              <a:rPr lang="en-US" dirty="0"/>
              <a:t>These changes are reflected on the subsequent graphs. </a:t>
            </a:r>
          </a:p>
          <a:p>
            <a:pPr marL="834390" lvl="1" indent="-285750"/>
            <a:r>
              <a:rPr lang="en-US" dirty="0"/>
              <a:t>The decrease in 9.4/9.5 approved load between May and June on slide 6 is a result of the removal of duplicate tickets.</a:t>
            </a:r>
          </a:p>
          <a:p>
            <a:pPr marL="834390" lvl="1" indent="-285750"/>
            <a:endParaRPr lang="en-US" dirty="0"/>
          </a:p>
          <a:p>
            <a:pPr marL="285750" indent="-285750">
              <a:buFont typeface="Arial" panose="020B0604020202020204" pitchFamily="34" charset="0"/>
              <a:buChar char="•"/>
            </a:pPr>
            <a:r>
              <a:rPr lang="en-US" dirty="0"/>
              <a:t>This month’s update also adds a table to the Batch Zero status data on slide 17.</a:t>
            </a:r>
          </a:p>
        </p:txBody>
      </p:sp>
      <p:sp>
        <p:nvSpPr>
          <p:cNvPr id="4" name="Slide Number Placeholder 3">
            <a:extLst>
              <a:ext uri="{FF2B5EF4-FFF2-40B4-BE49-F238E27FC236}">
                <a16:creationId xmlns:a16="http://schemas.microsoft.com/office/drawing/2014/main" id="{7D151EBF-3229-5172-07B5-9AC3BC0BA940}"/>
              </a:ext>
            </a:extLst>
          </p:cNvPr>
          <p:cNvSpPr>
            <a:spLocks noGrp="1"/>
          </p:cNvSpPr>
          <p:nvPr>
            <p:ph type="sldNum" sz="quarter" idx="12"/>
          </p:nvPr>
        </p:nvSpPr>
        <p:spPr/>
        <p:txBody>
          <a:bodyPr/>
          <a:lstStyle/>
          <a:p>
            <a:fld id="{BCDE79FB-97BA-492B-8D57-F1373F9ADA95}" type="slidenum">
              <a:rPr lang="en-US" smtClean="0"/>
              <a:t>2</a:t>
            </a:fld>
            <a:endParaRPr lang="en-US" dirty="0"/>
          </a:p>
        </p:txBody>
      </p:sp>
    </p:spTree>
    <p:extLst>
      <p:ext uri="{BB962C8B-B14F-4D97-AF65-F5344CB8AC3E}">
        <p14:creationId xmlns:p14="http://schemas.microsoft.com/office/powerpoint/2010/main" val="343660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C0C0-0BCB-DB26-662D-330CD3E12C91}"/>
              </a:ext>
            </a:extLst>
          </p:cNvPr>
          <p:cNvSpPr>
            <a:spLocks noGrp="1"/>
          </p:cNvSpPr>
          <p:nvPr>
            <p:ph type="title"/>
          </p:nvPr>
        </p:nvSpPr>
        <p:spPr/>
        <p:txBody>
          <a:bodyPr/>
          <a:lstStyle/>
          <a:p>
            <a:r>
              <a:rPr lang="en-US" dirty="0"/>
              <a:t>Large Load Queue – Past 12 Months</a:t>
            </a:r>
          </a:p>
        </p:txBody>
      </p:sp>
      <p:sp>
        <p:nvSpPr>
          <p:cNvPr id="4" name="Slide Number Placeholder 3">
            <a:extLst>
              <a:ext uri="{FF2B5EF4-FFF2-40B4-BE49-F238E27FC236}">
                <a16:creationId xmlns:a16="http://schemas.microsoft.com/office/drawing/2014/main" id="{C31AA175-1712-7D6A-A857-023F303E9B5A}"/>
              </a:ext>
            </a:extLst>
          </p:cNvPr>
          <p:cNvSpPr>
            <a:spLocks noGrp="1"/>
          </p:cNvSpPr>
          <p:nvPr>
            <p:ph type="sldNum" sz="quarter" idx="12"/>
          </p:nvPr>
        </p:nvSpPr>
        <p:spPr/>
        <p:txBody>
          <a:bodyPr/>
          <a:lstStyle/>
          <a:p>
            <a:fld id="{BCDE79FB-97BA-492B-8D57-F1373F9ADA95}" type="slidenum">
              <a:rPr lang="en-US" smtClean="0"/>
              <a:t>3</a:t>
            </a:fld>
            <a:endParaRPr lang="en-US" dirty="0"/>
          </a:p>
        </p:txBody>
      </p:sp>
      <p:pic>
        <p:nvPicPr>
          <p:cNvPr id="6" name="Picture 5" descr="stacked_bar_chart.png"/>
          <p:cNvPicPr>
            <a:picLocks noChangeAspect="1"/>
          </p:cNvPicPr>
          <p:nvPr/>
        </p:nvPicPr>
        <p:blipFill>
          <a:blip r:embed="rId2"/>
          <a:stretch>
            <a:fillRect/>
          </a:stretch>
        </p:blipFill>
        <p:spPr>
          <a:xfrm>
            <a:off x="914400" y="914400"/>
            <a:ext cx="10058400" cy="5486400"/>
          </a:xfrm>
          <a:prstGeom prst="rect">
            <a:avLst/>
          </a:prstGeom>
        </p:spPr>
      </p:pic>
    </p:spTree>
    <p:extLst>
      <p:ext uri="{BB962C8B-B14F-4D97-AF65-F5344CB8AC3E}">
        <p14:creationId xmlns:p14="http://schemas.microsoft.com/office/powerpoint/2010/main" val="1876632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65A8B-3EC9-3D39-1F26-26DD84DDEC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F4D77C-EAAF-778A-1C52-53906D6B63E7}"/>
              </a:ext>
            </a:extLst>
          </p:cNvPr>
          <p:cNvSpPr>
            <a:spLocks noGrp="1"/>
          </p:cNvSpPr>
          <p:nvPr>
            <p:ph type="title"/>
          </p:nvPr>
        </p:nvSpPr>
        <p:spPr/>
        <p:txBody>
          <a:bodyPr/>
          <a:lstStyle/>
          <a:p>
            <a:r>
              <a:rPr lang="en-US" dirty="0"/>
              <a:t>Status of Current LLIS Requests</a:t>
            </a:r>
          </a:p>
        </p:txBody>
      </p:sp>
      <p:sp>
        <p:nvSpPr>
          <p:cNvPr id="4" name="Slide Number Placeholder 3">
            <a:extLst>
              <a:ext uri="{FF2B5EF4-FFF2-40B4-BE49-F238E27FC236}">
                <a16:creationId xmlns:a16="http://schemas.microsoft.com/office/drawing/2014/main" id="{9282E127-CAF6-5205-F54E-084C72B93A8D}"/>
              </a:ext>
            </a:extLst>
          </p:cNvPr>
          <p:cNvSpPr>
            <a:spLocks noGrp="1"/>
          </p:cNvSpPr>
          <p:nvPr>
            <p:ph type="sldNum" sz="quarter" idx="12"/>
          </p:nvPr>
        </p:nvSpPr>
        <p:spPr/>
        <p:txBody>
          <a:bodyPr/>
          <a:lstStyle/>
          <a:p>
            <a:fld id="{BCDE79FB-97BA-492B-8D57-F1373F9ADA95}" type="slidenum">
              <a:rPr lang="en-US" smtClean="0"/>
              <a:t>4</a:t>
            </a:fld>
            <a:endParaRPr lang="en-US" dirty="0"/>
          </a:p>
        </p:txBody>
      </p:sp>
      <p:sp>
        <p:nvSpPr>
          <p:cNvPr id="5" name="Content Placeholder 2">
            <a:extLst>
              <a:ext uri="{FF2B5EF4-FFF2-40B4-BE49-F238E27FC236}">
                <a16:creationId xmlns:a16="http://schemas.microsoft.com/office/drawing/2014/main" id="{242F0560-E1A8-ABE0-A9E6-CDA6F7623475}"/>
              </a:ext>
            </a:extLst>
          </p:cNvPr>
          <p:cNvSpPr txBox="1">
            <a:spLocks/>
          </p:cNvSpPr>
          <p:nvPr/>
        </p:nvSpPr>
        <p:spPr>
          <a:xfrm>
            <a:off x="8013290" y="762001"/>
            <a:ext cx="4042326" cy="5490080"/>
          </a:xfrm>
          <a:prstGeom prst="rect">
            <a:avLst/>
          </a:prstGeom>
        </p:spPr>
        <p:txBody>
          <a:bodyPr lIns="91440" tIns="45720" rIns="91440" bIns="45720" anchor="t"/>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2713" indent="-112713"/>
            <a:r>
              <a:rPr lang="en-US" sz="1200" b="1" dirty="0"/>
              <a:t>No Studies Submitted – </a:t>
            </a:r>
            <a:r>
              <a:rPr lang="en-US" sz="1200" dirty="0"/>
              <a:t>Projects that are tracked by ERCOT but that have not yet met the requirements to start the study kick-off process under Section 9.3.2 of the Planning Guide. </a:t>
            </a:r>
          </a:p>
          <a:p>
            <a:pPr marL="112713" indent="-112713"/>
            <a:r>
              <a:rPr lang="en-US" sz="1200" b="1" dirty="0"/>
              <a:t>Under ERCOT Review – </a:t>
            </a:r>
            <a:r>
              <a:rPr lang="en-US" sz="1200" dirty="0"/>
              <a:t>Projects that have are in the study process described in Section 9.3.3 of the Planning Guide.</a:t>
            </a:r>
          </a:p>
          <a:p>
            <a:pPr marL="112713" indent="-112713"/>
            <a:r>
              <a:rPr lang="en-US" sz="1200" b="1" dirty="0"/>
              <a:t>Section 9.4 Requirements Only – </a:t>
            </a:r>
            <a:r>
              <a:rPr lang="en-US" sz="1200" dirty="0"/>
              <a:t>Projects that have completed all required elements of the LLIS as described in Section 9.4 but have not yet met the commitment criteria in Section 9.5. These projects are subject to restudy in the event a material change impacting study assumptions occurs before the requirements of Section 9.5 are met.</a:t>
            </a:r>
          </a:p>
          <a:p>
            <a:pPr marL="112713" indent="-112713"/>
            <a:r>
              <a:rPr lang="en-US" sz="1200" b="1" dirty="0"/>
              <a:t>Section 9.4/9.5 Requirements Met – </a:t>
            </a:r>
            <a:r>
              <a:rPr lang="en-US" sz="1200" dirty="0"/>
              <a:t>Projects that have completed all required elements of the LLIS as described in Section 9.4 and met the commitment criteria in Section 9.5. </a:t>
            </a:r>
          </a:p>
          <a:p>
            <a:pPr marL="112713" indent="-112713"/>
            <a:r>
              <a:rPr lang="en-US" sz="1200" b="1" dirty="0"/>
              <a:t>Approved to Energized but Not Operational – </a:t>
            </a:r>
            <a:r>
              <a:rPr lang="en-US" sz="1200" dirty="0"/>
              <a:t>MWs that have received Approval to Energize from ERCOT Operations but are not yet observed to be operational.</a:t>
            </a:r>
          </a:p>
          <a:p>
            <a:pPr marL="112713" indent="-112713"/>
            <a:r>
              <a:rPr lang="en-US" sz="1200" b="1" dirty="0"/>
              <a:t>Observed Energized – </a:t>
            </a:r>
            <a:r>
              <a:rPr lang="en-US" sz="1200" dirty="0"/>
              <a:t>MWs that have received Approval to Energize from ERCOT Operations and are observed to be operational. Represented by all time non-simultaneous peak load consumption.</a:t>
            </a:r>
          </a:p>
          <a:p>
            <a:endParaRPr lang="en-US" dirty="0"/>
          </a:p>
        </p:txBody>
      </p:sp>
      <p:pic>
        <p:nvPicPr>
          <p:cNvPr id="7" name="Picture 6" descr="projected_large_load_growth_with_in_service_dates.png"/>
          <p:cNvPicPr>
            <a:picLocks noChangeAspect="1"/>
          </p:cNvPicPr>
          <p:nvPr/>
        </p:nvPicPr>
        <p:blipFill>
          <a:blip r:embed="rId2"/>
          <a:stretch>
            <a:fillRect/>
          </a:stretch>
        </p:blipFill>
        <p:spPr>
          <a:xfrm>
            <a:off x="457200" y="914400"/>
            <a:ext cx="7424928" cy="5303520"/>
          </a:xfrm>
          <a:prstGeom prst="rect">
            <a:avLst/>
          </a:prstGeom>
        </p:spPr>
      </p:pic>
    </p:spTree>
    <p:extLst>
      <p:ext uri="{BB962C8B-B14F-4D97-AF65-F5344CB8AC3E}">
        <p14:creationId xmlns:p14="http://schemas.microsoft.com/office/powerpoint/2010/main" val="271690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63EBA-AFC0-6433-854C-8ECE78AC9F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CC0D41-CA79-0C0E-BADD-1F33CCC82760}"/>
              </a:ext>
            </a:extLst>
          </p:cNvPr>
          <p:cNvSpPr>
            <a:spLocks noGrp="1"/>
          </p:cNvSpPr>
          <p:nvPr>
            <p:ph type="title"/>
          </p:nvPr>
        </p:nvSpPr>
        <p:spPr/>
        <p:txBody>
          <a:bodyPr/>
          <a:lstStyle/>
          <a:p>
            <a:r>
              <a:rPr lang="en-US" dirty="0"/>
              <a:t>Status of Current LLIS Requests with Studies In Progress or Complete</a:t>
            </a:r>
          </a:p>
        </p:txBody>
      </p:sp>
      <p:sp>
        <p:nvSpPr>
          <p:cNvPr id="4" name="Slide Number Placeholder 3">
            <a:extLst>
              <a:ext uri="{FF2B5EF4-FFF2-40B4-BE49-F238E27FC236}">
                <a16:creationId xmlns:a16="http://schemas.microsoft.com/office/drawing/2014/main" id="{FD4D8914-F089-CEEE-3509-0353EA3ED53B}"/>
              </a:ext>
            </a:extLst>
          </p:cNvPr>
          <p:cNvSpPr>
            <a:spLocks noGrp="1"/>
          </p:cNvSpPr>
          <p:nvPr>
            <p:ph type="sldNum" sz="quarter" idx="12"/>
          </p:nvPr>
        </p:nvSpPr>
        <p:spPr/>
        <p:txBody>
          <a:bodyPr/>
          <a:lstStyle/>
          <a:p>
            <a:fld id="{BCDE79FB-97BA-492B-8D57-F1373F9ADA95}" type="slidenum">
              <a:rPr lang="en-US" smtClean="0"/>
              <a:t>5</a:t>
            </a:fld>
            <a:endParaRPr lang="en-US" dirty="0"/>
          </a:p>
        </p:txBody>
      </p:sp>
      <p:sp>
        <p:nvSpPr>
          <p:cNvPr id="5" name="Content Placeholder 2">
            <a:extLst>
              <a:ext uri="{FF2B5EF4-FFF2-40B4-BE49-F238E27FC236}">
                <a16:creationId xmlns:a16="http://schemas.microsoft.com/office/drawing/2014/main" id="{B6DB1B2A-7DBF-080C-1EC6-6DF7FFBB7A3F}"/>
              </a:ext>
            </a:extLst>
          </p:cNvPr>
          <p:cNvSpPr txBox="1">
            <a:spLocks/>
          </p:cNvSpPr>
          <p:nvPr/>
        </p:nvSpPr>
        <p:spPr>
          <a:xfrm>
            <a:off x="8052620" y="1231395"/>
            <a:ext cx="4042326" cy="5490080"/>
          </a:xfrm>
          <a:prstGeom prst="rect">
            <a:avLst/>
          </a:prstGeom>
        </p:spPr>
        <p:txBody>
          <a:bodyPr lIns="91440" tIns="45720" rIns="91440" bIns="45720" anchor="t"/>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2713" indent="-112713"/>
            <a:r>
              <a:rPr lang="en-US" sz="1200" b="1" dirty="0"/>
              <a:t>Under ERCOT Review – </a:t>
            </a:r>
            <a:r>
              <a:rPr lang="en-US" sz="1200" dirty="0"/>
              <a:t>Projects that have are in the study process described in Section 9.3.3 of the Planning Guide.</a:t>
            </a:r>
          </a:p>
          <a:p>
            <a:pPr marL="112713" indent="-112713"/>
            <a:r>
              <a:rPr lang="en-US" sz="1200" b="1" dirty="0"/>
              <a:t>Section 9.4 Requirements Only – </a:t>
            </a:r>
            <a:r>
              <a:rPr lang="en-US" sz="1200" dirty="0"/>
              <a:t>Projects that have completed all required elements of the LLIS as described in Section 9.4 but have not yet met the commitment criteria in Section 9.5. These projects are subject to restudy in the event a material change impacting study assumptions occurs before the requirements of Section 9.5 are met.</a:t>
            </a:r>
          </a:p>
          <a:p>
            <a:pPr marL="112713" indent="-112713"/>
            <a:r>
              <a:rPr lang="en-US" sz="1200" b="1" dirty="0"/>
              <a:t>Section 9.4/9.5 Requirements Met – </a:t>
            </a:r>
            <a:r>
              <a:rPr lang="en-US" sz="1200" dirty="0"/>
              <a:t>Projects that have completed all required elements of the LLIS as described in Section 9.4 and met the commitment criteria in Section 9.5. </a:t>
            </a:r>
          </a:p>
          <a:p>
            <a:pPr marL="112713" indent="-112713"/>
            <a:r>
              <a:rPr lang="en-US" sz="1200" b="1" dirty="0"/>
              <a:t>Approved to Energized but Not Operational – </a:t>
            </a:r>
            <a:r>
              <a:rPr lang="en-US" sz="1200" dirty="0"/>
              <a:t>MWs that have received Approval to Energize from ERCOT Operations but are not yet observed to be operational.</a:t>
            </a:r>
          </a:p>
          <a:p>
            <a:pPr marL="112713" indent="-112713"/>
            <a:r>
              <a:rPr lang="en-US" sz="1200" b="1" dirty="0"/>
              <a:t>Observed Energized – </a:t>
            </a:r>
            <a:r>
              <a:rPr lang="en-US" sz="1200" dirty="0"/>
              <a:t>MWs that have received Approval to Energize from ERCOT Operations and are observed to be operational. Represented by all time non-simultaneous peak load consumption.</a:t>
            </a:r>
          </a:p>
          <a:p>
            <a:endParaRPr lang="en-US" dirty="0"/>
          </a:p>
        </p:txBody>
      </p:sp>
      <p:pic>
        <p:nvPicPr>
          <p:cNvPr id="7" name="Picture 6" descr="projected_large_load_growth_with_in_service_dates.png"/>
          <p:cNvPicPr>
            <a:picLocks noChangeAspect="1"/>
          </p:cNvPicPr>
          <p:nvPr/>
        </p:nvPicPr>
        <p:blipFill>
          <a:blip r:embed="rId2"/>
          <a:stretch>
            <a:fillRect/>
          </a:stretch>
        </p:blipFill>
        <p:spPr>
          <a:xfrm>
            <a:off x="457200" y="914400"/>
            <a:ext cx="7424928" cy="5303520"/>
          </a:xfrm>
          <a:prstGeom prst="rect">
            <a:avLst/>
          </a:prstGeom>
        </p:spPr>
      </p:pic>
      <p:pic>
        <p:nvPicPr>
          <p:cNvPr id="8" name="Picture 7" descr="projected_large_load_growth_excl_no_studies.png"/>
          <p:cNvPicPr>
            <a:picLocks noChangeAspect="1"/>
          </p:cNvPicPr>
          <p:nvPr/>
        </p:nvPicPr>
        <p:blipFill>
          <a:blip r:embed="rId3"/>
          <a:stretch>
            <a:fillRect/>
          </a:stretch>
        </p:blipFill>
        <p:spPr>
          <a:xfrm>
            <a:off x="457200" y="914400"/>
            <a:ext cx="7424928" cy="5303520"/>
          </a:xfrm>
          <a:prstGeom prst="rect">
            <a:avLst/>
          </a:prstGeom>
        </p:spPr>
      </p:pic>
    </p:spTree>
    <p:extLst>
      <p:ext uri="{BB962C8B-B14F-4D97-AF65-F5344CB8AC3E}">
        <p14:creationId xmlns:p14="http://schemas.microsoft.com/office/powerpoint/2010/main" val="1772965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F4F95-259C-711B-F6C4-4BF07B3747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A3711C-A4EB-2904-9D25-8D6BCB280A90}"/>
              </a:ext>
            </a:extLst>
          </p:cNvPr>
          <p:cNvSpPr>
            <a:spLocks noGrp="1"/>
          </p:cNvSpPr>
          <p:nvPr>
            <p:ph type="title"/>
          </p:nvPr>
        </p:nvSpPr>
        <p:spPr/>
        <p:txBody>
          <a:bodyPr/>
          <a:lstStyle/>
          <a:p>
            <a:r>
              <a:rPr lang="en-US" dirty="0"/>
              <a:t>ERCOT Approvals – Past 12 Months</a:t>
            </a:r>
          </a:p>
        </p:txBody>
      </p:sp>
      <p:sp>
        <p:nvSpPr>
          <p:cNvPr id="4" name="Slide Number Placeholder 3">
            <a:extLst>
              <a:ext uri="{FF2B5EF4-FFF2-40B4-BE49-F238E27FC236}">
                <a16:creationId xmlns:a16="http://schemas.microsoft.com/office/drawing/2014/main" id="{DC696CA7-58C9-5F88-A589-3ADA05C79362}"/>
              </a:ext>
            </a:extLst>
          </p:cNvPr>
          <p:cNvSpPr>
            <a:spLocks noGrp="1"/>
          </p:cNvSpPr>
          <p:nvPr>
            <p:ph type="sldNum" sz="quarter" idx="12"/>
          </p:nvPr>
        </p:nvSpPr>
        <p:spPr/>
        <p:txBody>
          <a:bodyPr/>
          <a:lstStyle/>
          <a:p>
            <a:fld id="{BCDE79FB-97BA-492B-8D57-F1373F9ADA95}" type="slidenum">
              <a:rPr lang="en-US" smtClean="0"/>
              <a:t>6</a:t>
            </a:fld>
            <a:endParaRPr lang="en-US" dirty="0"/>
          </a:p>
        </p:txBody>
      </p:sp>
      <p:pic>
        <p:nvPicPr>
          <p:cNvPr id="7" name="Picture 6" descr="approved_to_energize_chart.png"/>
          <p:cNvPicPr>
            <a:picLocks noChangeAspect="1"/>
          </p:cNvPicPr>
          <p:nvPr/>
        </p:nvPicPr>
        <p:blipFill>
          <a:blip r:embed="rId2"/>
          <a:stretch>
            <a:fillRect/>
          </a:stretch>
        </p:blipFill>
        <p:spPr>
          <a:xfrm>
            <a:off x="457200" y="914400"/>
            <a:ext cx="10058400" cy="5486400"/>
          </a:xfrm>
          <a:prstGeom prst="rect">
            <a:avLst/>
          </a:prstGeom>
        </p:spPr>
      </p:pic>
    </p:spTree>
    <p:extLst>
      <p:ext uri="{BB962C8B-B14F-4D97-AF65-F5344CB8AC3E}">
        <p14:creationId xmlns:p14="http://schemas.microsoft.com/office/powerpoint/2010/main" val="1675601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C8842-15B6-7F4B-C6F1-C1057314F2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3F374D-5EF4-57E4-900B-C74DD37F39A8}"/>
              </a:ext>
            </a:extLst>
          </p:cNvPr>
          <p:cNvSpPr>
            <a:spLocks noGrp="1"/>
          </p:cNvSpPr>
          <p:nvPr>
            <p:ph type="title"/>
          </p:nvPr>
        </p:nvSpPr>
        <p:spPr/>
        <p:txBody>
          <a:bodyPr/>
          <a:lstStyle/>
          <a:p>
            <a:r>
              <a:rPr lang="en-US" dirty="0"/>
              <a:t>Loads Approved to Energize – By Zone &amp; Project Type</a:t>
            </a:r>
          </a:p>
        </p:txBody>
      </p:sp>
      <p:sp>
        <p:nvSpPr>
          <p:cNvPr id="4" name="Slide Number Placeholder 3">
            <a:extLst>
              <a:ext uri="{FF2B5EF4-FFF2-40B4-BE49-F238E27FC236}">
                <a16:creationId xmlns:a16="http://schemas.microsoft.com/office/drawing/2014/main" id="{587D2844-40EC-D8F0-C4A6-3A54FE579333}"/>
              </a:ext>
            </a:extLst>
          </p:cNvPr>
          <p:cNvSpPr>
            <a:spLocks noGrp="1"/>
          </p:cNvSpPr>
          <p:nvPr>
            <p:ph type="sldNum" sz="quarter" idx="12"/>
          </p:nvPr>
        </p:nvSpPr>
        <p:spPr/>
        <p:txBody>
          <a:bodyPr/>
          <a:lstStyle/>
          <a:p>
            <a:fld id="{BCDE79FB-97BA-492B-8D57-F1373F9ADA95}" type="slidenum">
              <a:rPr lang="en-US" smtClean="0"/>
              <a:t>7</a:t>
            </a:fld>
            <a:endParaRPr lang="en-US" dirty="0"/>
          </a:p>
        </p:txBody>
      </p:sp>
      <p:pic>
        <p:nvPicPr>
          <p:cNvPr id="7" name="Picture 6" descr="west_vs_other_stacked_load.png"/>
          <p:cNvPicPr>
            <a:picLocks noChangeAspect="1"/>
          </p:cNvPicPr>
          <p:nvPr/>
        </p:nvPicPr>
        <p:blipFill>
          <a:blip r:embed="rId2"/>
          <a:stretch>
            <a:fillRect/>
          </a:stretch>
        </p:blipFill>
        <p:spPr>
          <a:xfrm>
            <a:off x="365760" y="1828800"/>
            <a:ext cx="5730240" cy="4297680"/>
          </a:xfrm>
          <a:prstGeom prst="rect">
            <a:avLst/>
          </a:prstGeom>
        </p:spPr>
      </p:pic>
      <p:pic>
        <p:nvPicPr>
          <p:cNvPr id="8" name="Picture 7" descr="colocated_vs_standalone_stacked_load.png"/>
          <p:cNvPicPr>
            <a:picLocks noChangeAspect="1"/>
          </p:cNvPicPr>
          <p:nvPr/>
        </p:nvPicPr>
        <p:blipFill>
          <a:blip r:embed="rId3"/>
          <a:stretch>
            <a:fillRect/>
          </a:stretch>
        </p:blipFill>
        <p:spPr>
          <a:xfrm>
            <a:off x="6217920" y="1828800"/>
            <a:ext cx="5730240" cy="4297680"/>
          </a:xfrm>
          <a:prstGeom prst="rect">
            <a:avLst/>
          </a:prstGeom>
        </p:spPr>
      </p:pic>
    </p:spTree>
    <p:extLst>
      <p:ext uri="{BB962C8B-B14F-4D97-AF65-F5344CB8AC3E}">
        <p14:creationId xmlns:p14="http://schemas.microsoft.com/office/powerpoint/2010/main" val="3986355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26C48-7312-BF55-C9F4-2AB69EAB79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7B820E-015B-0690-A9FA-1A7106F570FF}"/>
              </a:ext>
            </a:extLst>
          </p:cNvPr>
          <p:cNvSpPr>
            <a:spLocks noGrp="1"/>
          </p:cNvSpPr>
          <p:nvPr>
            <p:ph type="title"/>
          </p:nvPr>
        </p:nvSpPr>
        <p:spPr/>
        <p:txBody>
          <a:bodyPr/>
          <a:lstStyle/>
          <a:p>
            <a:r>
              <a:rPr lang="en-US" dirty="0"/>
              <a:t>Loads Approved to Energize – Observations 1</a:t>
            </a:r>
          </a:p>
        </p:txBody>
      </p:sp>
      <p:sp>
        <p:nvSpPr>
          <p:cNvPr id="3" name="Text Placeholder 2">
            <a:extLst>
              <a:ext uri="{FF2B5EF4-FFF2-40B4-BE49-F238E27FC236}">
                <a16:creationId xmlns:a16="http://schemas.microsoft.com/office/drawing/2014/main" id="{DCC5D89D-E30C-00BC-502D-D5FFD4055C93}"/>
              </a:ext>
            </a:extLst>
          </p:cNvPr>
          <p:cNvSpPr>
            <a:spLocks noGrp="1"/>
          </p:cNvSpPr>
          <p:nvPr>
            <p:ph type="body" sz="quarter" idx="16"/>
          </p:nvPr>
        </p:nvSpPr>
        <p:spPr>
          <a:xfrm>
            <a:off x="502143" y="914400"/>
            <a:ext cx="11187714" cy="4495800"/>
          </a:xfrm>
        </p:spPr>
        <p:txBody>
          <a:bodyPr/>
          <a:lstStyle/>
          <a:p>
            <a:pPr marL="285750" indent="-285750">
              <a:buFont typeface="Arial" panose="020B0604020202020204" pitchFamily="34" charset="0"/>
              <a:buChar char="•"/>
            </a:pPr>
            <a:r>
              <a:rPr lang="en-US" dirty="0"/>
              <a:t>Of the </a:t>
            </a:r>
            <a:r>
              <a:rPr lang="en-US" dirty="0" err="1"/>
              <a:t>8927</a:t>
            </a:r>
            <a:r>
              <a:rPr lang="en-US" dirty="0"/>
              <a:t> MW that have received Approval to Energize, ERCOT has observed a non-simultaneous monthly peak consumption of 3900 MW in </a:t>
            </a:r>
            <a:r>
              <a:rPr lang="en-US" dirty="0" err="1"/>
              <a:t>June</a:t>
            </a:r>
            <a:r>
              <a:rPr lang="en-US" dirty="0"/>
              <a:t> </a:t>
            </a:r>
            <a:r>
              <a:rPr lang="en-US" dirty="0" err="1"/>
              <a:t>2026</a:t>
            </a:r>
            <a:r>
              <a:rPr lang="en-US" dirty="0"/>
              <a:t> which is a slight </a:t>
            </a:r>
            <a:r>
              <a:rPr lang="en-US" dirty="0" err="1"/>
              <a:t>decrease</a:t>
            </a:r>
            <a:r>
              <a:rPr lang="en-US" dirty="0"/>
              <a:t> since </a:t>
            </a:r>
            <a:r>
              <a:rPr lang="en-US" dirty="0" err="1"/>
              <a:t>May</a:t>
            </a:r>
            <a:r>
              <a:rPr lang="en-US" dirty="0"/>
              <a:t> </a:t>
            </a:r>
            <a:r>
              <a:rPr lang="en-US" dirty="0" err="1"/>
              <a:t>2026</a:t>
            </a:r>
            <a:r>
              <a:rPr lang="en-US" dirty="0"/>
              <a:t>.</a:t>
            </a:r>
          </a:p>
          <a:p>
            <a:pPr marL="834390" lvl="1" indent="-285750"/>
            <a:r>
              <a:rPr lang="en-US" dirty="0"/>
              <a:t>This is calculated as the sum of the maximum value for each individual load per month</a:t>
            </a:r>
          </a:p>
          <a:p>
            <a:pPr marL="834390" lvl="1" indent="-285750"/>
            <a:r>
              <a:rPr lang="en-US" dirty="0"/>
              <a:t>This value represents how much approved load ERCOT believes is now operational</a:t>
            </a:r>
          </a:p>
          <a:p>
            <a:endParaRPr lang="en-US" dirty="0"/>
          </a:p>
        </p:txBody>
      </p:sp>
      <p:sp>
        <p:nvSpPr>
          <p:cNvPr id="4" name="Slide Number Placeholder 3">
            <a:extLst>
              <a:ext uri="{FF2B5EF4-FFF2-40B4-BE49-F238E27FC236}">
                <a16:creationId xmlns:a16="http://schemas.microsoft.com/office/drawing/2014/main" id="{A2E2F74D-E21A-F02E-8516-7CAE410F1D91}"/>
              </a:ext>
            </a:extLst>
          </p:cNvPr>
          <p:cNvSpPr>
            <a:spLocks noGrp="1"/>
          </p:cNvSpPr>
          <p:nvPr>
            <p:ph type="sldNum" sz="quarter" idx="12"/>
          </p:nvPr>
        </p:nvSpPr>
        <p:spPr/>
        <p:txBody>
          <a:bodyPr/>
          <a:lstStyle/>
          <a:p>
            <a:fld id="{BCDE79FB-97BA-492B-8D57-F1373F9ADA95}" type="slidenum">
              <a:rPr lang="en-US" smtClean="0"/>
              <a:t>8</a:t>
            </a:fld>
            <a:endParaRPr lang="en-US" dirty="0"/>
          </a:p>
        </p:txBody>
      </p:sp>
      <p:pic>
        <p:nvPicPr>
          <p:cNvPr id="5" name="Picture 4" descr="observed_remaining_load_chart1.png"/>
          <p:cNvPicPr>
            <a:picLocks noChangeAspect="1"/>
          </p:cNvPicPr>
          <p:nvPr/>
        </p:nvPicPr>
        <p:blipFill>
          <a:blip r:embed="rId2"/>
          <a:stretch>
            <a:fillRect/>
          </a:stretch>
        </p:blipFill>
        <p:spPr>
          <a:xfrm>
            <a:off x="2468880" y="2011680"/>
            <a:ext cx="7210697" cy="4206240"/>
          </a:xfrm>
          <a:prstGeom prst="rect">
            <a:avLst/>
          </a:prstGeom>
        </p:spPr>
      </p:pic>
    </p:spTree>
    <p:extLst>
      <p:ext uri="{BB962C8B-B14F-4D97-AF65-F5344CB8AC3E}">
        <p14:creationId xmlns:p14="http://schemas.microsoft.com/office/powerpoint/2010/main" val="1233392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3F1E5-DACF-B85A-43CB-D848F6E46D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0D2901-356C-0E2A-AC3C-A41702F05521}"/>
              </a:ext>
            </a:extLst>
          </p:cNvPr>
          <p:cNvSpPr>
            <a:spLocks noGrp="1"/>
          </p:cNvSpPr>
          <p:nvPr>
            <p:ph type="title"/>
          </p:nvPr>
        </p:nvSpPr>
        <p:spPr/>
        <p:txBody>
          <a:bodyPr/>
          <a:lstStyle/>
          <a:p>
            <a:r>
              <a:rPr lang="en-US" dirty="0"/>
              <a:t>Loads Approved to Energize – Observations 2</a:t>
            </a:r>
          </a:p>
        </p:txBody>
      </p:sp>
      <p:sp>
        <p:nvSpPr>
          <p:cNvPr id="3" name="Text Placeholder 2">
            <a:extLst>
              <a:ext uri="{FF2B5EF4-FFF2-40B4-BE49-F238E27FC236}">
                <a16:creationId xmlns:a16="http://schemas.microsoft.com/office/drawing/2014/main" id="{CA91C10D-05D3-56E1-2266-09484BD5F700}"/>
              </a:ext>
            </a:extLst>
          </p:cNvPr>
          <p:cNvSpPr>
            <a:spLocks noGrp="1"/>
          </p:cNvSpPr>
          <p:nvPr>
            <p:ph type="body" sz="quarter" idx="16"/>
          </p:nvPr>
        </p:nvSpPr>
        <p:spPr>
          <a:xfrm>
            <a:off x="533400" y="914400"/>
            <a:ext cx="11187714" cy="4495800"/>
          </a:xfrm>
        </p:spPr>
        <p:txBody>
          <a:bodyPr/>
          <a:lstStyle/>
          <a:p>
            <a:pPr marL="285750" indent="-285750">
              <a:buFont typeface="Arial" panose="020B0604020202020204" pitchFamily="34" charset="0"/>
              <a:buChar char="•"/>
            </a:pPr>
            <a:r>
              <a:rPr lang="en-US" dirty="0"/>
              <a:t>ERCOT has observed a </a:t>
            </a:r>
            <a:r>
              <a:rPr lang="en-US" b="1" dirty="0"/>
              <a:t>simultaneous</a:t>
            </a:r>
            <a:r>
              <a:rPr lang="en-US" dirty="0"/>
              <a:t> monthly peak consumption of </a:t>
            </a:r>
            <a:r>
              <a:rPr lang="en-US" dirty="0" err="1"/>
              <a:t>3675</a:t>
            </a:r>
            <a:r>
              <a:rPr lang="en-US" dirty="0"/>
              <a:t> MW in </a:t>
            </a:r>
            <a:r>
              <a:rPr lang="en-US" dirty="0" err="1"/>
              <a:t>June</a:t>
            </a:r>
            <a:r>
              <a:rPr lang="en-US" dirty="0"/>
              <a:t> </a:t>
            </a:r>
            <a:r>
              <a:rPr lang="en-US" dirty="0" err="1"/>
              <a:t>2026</a:t>
            </a:r>
            <a:r>
              <a:rPr lang="en-US" dirty="0"/>
              <a:t> which is a slight </a:t>
            </a:r>
            <a:r>
              <a:rPr lang="en-US" dirty="0" err="1"/>
              <a:t>decrease</a:t>
            </a:r>
            <a:r>
              <a:rPr lang="en-US" dirty="0"/>
              <a:t> since </a:t>
            </a:r>
            <a:r>
              <a:rPr lang="en-US" dirty="0" err="1"/>
              <a:t>May</a:t>
            </a:r>
            <a:r>
              <a:rPr lang="en-US" dirty="0"/>
              <a:t> </a:t>
            </a:r>
            <a:r>
              <a:rPr lang="en-US" dirty="0" err="1"/>
              <a:t>2026</a:t>
            </a:r>
            <a:r>
              <a:rPr lang="en-US" dirty="0"/>
              <a:t>. </a:t>
            </a:r>
          </a:p>
          <a:p>
            <a:pPr lvl="1"/>
            <a:r>
              <a:rPr lang="en-US" dirty="0"/>
              <a:t>This is the maximum value of the sum of all the individual loads per month</a:t>
            </a:r>
          </a:p>
          <a:p>
            <a:pPr lvl="1"/>
            <a:r>
              <a:rPr lang="en-US" dirty="0"/>
              <a:t>This value is the maximum amount of large load that ERCOT has had to serve at a single point in time</a:t>
            </a:r>
          </a:p>
          <a:p>
            <a:endParaRPr lang="en-US" dirty="0"/>
          </a:p>
        </p:txBody>
      </p:sp>
      <p:sp>
        <p:nvSpPr>
          <p:cNvPr id="4" name="Slide Number Placeholder 3">
            <a:extLst>
              <a:ext uri="{FF2B5EF4-FFF2-40B4-BE49-F238E27FC236}">
                <a16:creationId xmlns:a16="http://schemas.microsoft.com/office/drawing/2014/main" id="{AD246C4F-9278-E209-7ABA-9BDE1B5D0891}"/>
              </a:ext>
            </a:extLst>
          </p:cNvPr>
          <p:cNvSpPr>
            <a:spLocks noGrp="1"/>
          </p:cNvSpPr>
          <p:nvPr>
            <p:ph type="sldNum" sz="quarter" idx="12"/>
          </p:nvPr>
        </p:nvSpPr>
        <p:spPr/>
        <p:txBody>
          <a:bodyPr/>
          <a:lstStyle/>
          <a:p>
            <a:fld id="{BCDE79FB-97BA-492B-8D57-F1373F9ADA95}" type="slidenum">
              <a:rPr lang="en-US" smtClean="0"/>
              <a:t>9</a:t>
            </a:fld>
            <a:endParaRPr lang="en-US" dirty="0"/>
          </a:p>
        </p:txBody>
      </p:sp>
      <p:pic>
        <p:nvPicPr>
          <p:cNvPr id="5" name="Picture 4" descr="observed_remaining_load_chart2.png"/>
          <p:cNvPicPr>
            <a:picLocks noChangeAspect="1"/>
          </p:cNvPicPr>
          <p:nvPr/>
        </p:nvPicPr>
        <p:blipFill>
          <a:blip r:embed="rId2"/>
          <a:stretch>
            <a:fillRect/>
          </a:stretch>
        </p:blipFill>
        <p:spPr>
          <a:xfrm>
            <a:off x="2468880" y="2011680"/>
            <a:ext cx="7210697" cy="4206240"/>
          </a:xfrm>
          <a:prstGeom prst="rect">
            <a:avLst/>
          </a:prstGeom>
        </p:spPr>
      </p:pic>
    </p:spTree>
    <p:extLst>
      <p:ext uri="{BB962C8B-B14F-4D97-AF65-F5344CB8AC3E}">
        <p14:creationId xmlns:p14="http://schemas.microsoft.com/office/powerpoint/2010/main" val="1896212964"/>
      </p:ext>
    </p:extLst>
  </p:cSld>
  <p:clrMapOvr>
    <a:masterClrMapping/>
  </p:clrMapOvr>
</p:sld>
</file>

<file path=ppt/theme/theme1.xml><?xml version="1.0" encoding="utf-8"?>
<a:theme xmlns:a="http://schemas.openxmlformats.org/drawingml/2006/main" name="Cover">
  <a:themeElements>
    <a:clrScheme name="ERCOT">
      <a:dk1>
        <a:srgbClr val="000000"/>
      </a:dk1>
      <a:lt1>
        <a:srgbClr val="FFFFFF"/>
      </a:lt1>
      <a:dk2>
        <a:srgbClr val="2D3338"/>
      </a:dk2>
      <a:lt2>
        <a:srgbClr val="FFFFFF"/>
      </a:lt2>
      <a:accent1>
        <a:srgbClr val="003865"/>
      </a:accent1>
      <a:accent2>
        <a:srgbClr val="5B6770"/>
      </a:accent2>
      <a:accent3>
        <a:srgbClr val="26D07C"/>
      </a:accent3>
      <a:accent4>
        <a:srgbClr val="00829B"/>
      </a:accent4>
      <a:accent5>
        <a:srgbClr val="685BC7"/>
      </a:accent5>
      <a:accent6>
        <a:srgbClr val="890C58"/>
      </a:accent6>
      <a:hlink>
        <a:srgbClr val="3996DF"/>
      </a:hlink>
      <a:folHlink>
        <a:srgbClr val="867ED0"/>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942DDDCD-BEC6-4902-AAD2-EB3CD2B6933E}"/>
    </a:ext>
  </a:extLst>
</a:theme>
</file>

<file path=ppt/theme/theme2.xml><?xml version="1.0" encoding="utf-8"?>
<a:theme xmlns:a="http://schemas.openxmlformats.org/drawingml/2006/main" name="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E771427F-03EA-4C50-B0D4-53899F39E5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4409F5E5BB984CA898E4671C979DCF" ma:contentTypeVersion="15" ma:contentTypeDescription="Create a new document." ma:contentTypeScope="" ma:versionID="1cb116953bca580f88d875ea44ae8e86">
  <xsd:schema xmlns:xsd="http://www.w3.org/2001/XMLSchema" xmlns:xs="http://www.w3.org/2001/XMLSchema" xmlns:p="http://schemas.microsoft.com/office/2006/metadata/properties" xmlns:ns2="723a8b7a-cd21-471e-94a6-6be23f24a34b" xmlns:ns3="6093d562-e644-4fa2-a2d5-67c193c082f0" targetNamespace="http://schemas.microsoft.com/office/2006/metadata/properties" ma:root="true" ma:fieldsID="d831cca0a2ded85e9dc692e24cf4d42c" ns2:_="" ns3:_="">
    <xsd:import namespace="723a8b7a-cd21-471e-94a6-6be23f24a34b"/>
    <xsd:import namespace="6093d562-e644-4fa2-a2d5-67c193c082f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3a8b7a-cd21-471e-94a6-6be23f24a3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93d562-e644-4fa2-a2d5-67c193c082f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fbdb1876-48ed-4234-b0ae-a5f00806a9d3}" ma:internalName="TaxCatchAll" ma:showField="CatchAllData" ma:web="6093d562-e644-4fa2-a2d5-67c193c082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23a8b7a-cd21-471e-94a6-6be23f24a34b">
      <Terms xmlns="http://schemas.microsoft.com/office/infopath/2007/PartnerControls"/>
    </lcf76f155ced4ddcb4097134ff3c332f>
    <TaxCatchAll xmlns="6093d562-e644-4fa2-a2d5-67c193c082f0" xsi:nil="true"/>
  </documentManagement>
</p:properties>
</file>

<file path=customXml/itemProps1.xml><?xml version="1.0" encoding="utf-8"?>
<ds:datastoreItem xmlns:ds="http://schemas.openxmlformats.org/officeDocument/2006/customXml" ds:itemID="{0FA8E907-6E2F-46B3-9290-410C6677B69D}"/>
</file>

<file path=customXml/itemProps2.xml><?xml version="1.0" encoding="utf-8"?>
<ds:datastoreItem xmlns:ds="http://schemas.openxmlformats.org/officeDocument/2006/customXml" ds:itemID="{6A5F3B15-1EDA-47D5-B690-303F08E28C2F}">
  <ds:schemaRefs>
    <ds:schemaRef ds:uri="http://schemas.microsoft.com/sharepoint/v3/contenttype/forms"/>
  </ds:schemaRefs>
</ds:datastoreItem>
</file>

<file path=customXml/itemProps3.xml><?xml version="1.0" encoding="utf-8"?>
<ds:datastoreItem xmlns:ds="http://schemas.openxmlformats.org/officeDocument/2006/customXml" ds:itemID="{7E754FD2-17D2-4534-9157-8CFDD0166132}">
  <ds:schemaRefs>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elements/1.1/"/>
    <ds:schemaRef ds:uri="http://purl.org/dc/terms/"/>
    <ds:schemaRef ds:uri="3c917f14-8d40-4289-92aa-fd10f73581c9"/>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ERCOT Official PowerPoint Template - Public</Template>
  <TotalTime>2807</TotalTime>
  <Words>823</Words>
  <Application>Microsoft Office PowerPoint</Application>
  <PresentationFormat>Widescreen</PresentationFormat>
  <Paragraphs>66</Paragraphs>
  <Slides>18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Aptos</vt:lpstr>
      <vt:lpstr>Arial</vt:lpstr>
      <vt:lpstr>Wingdings</vt:lpstr>
      <vt:lpstr>Cover</vt:lpstr>
      <vt:lpstr>Page Design</vt:lpstr>
      <vt:lpstr>Large Load Interconnection Status Update   Large Load Integration Team    June 19, 2026  </vt:lpstr>
      <vt:lpstr>Notes on the Content of this Presentation</vt:lpstr>
      <vt:lpstr>Large Load Queue – Past 12 Months</vt:lpstr>
      <vt:lpstr>Status of Current LLIS Requests</vt:lpstr>
      <vt:lpstr>Status of Current LLIS Requests with Studies In Progress or Complete</vt:lpstr>
      <vt:lpstr>ERCOT Approvals – Past 12 Months</vt:lpstr>
      <vt:lpstr>Loads Approved to Energize – By Zone &amp; Project Type</vt:lpstr>
      <vt:lpstr>Loads Approved to Energize – Observations 1</vt:lpstr>
      <vt:lpstr>Loads Approved to Energize – Observations 2</vt:lpstr>
      <vt:lpstr>Large Load Project Distribution - Size</vt:lpstr>
      <vt:lpstr>Large Load Project Distribution - TSP</vt:lpstr>
      <vt:lpstr>Large Load Project Submittal Date</vt:lpstr>
      <vt:lpstr>Large Load Project In Service Date</vt:lpstr>
      <vt:lpstr>Large Load Project Distribution by Type</vt:lpstr>
      <vt:lpstr>Large Load Project Distribution by Load Zone</vt:lpstr>
      <vt:lpstr>Large Load Project Distribution by Load Zone</vt:lpstr>
      <vt:lpstr>Batch Zero Tracking by Weather Zone (GWs)</vt:lpstr>
      <vt:lpstr>Questions/Comments?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Webster, Trudi</dc:creator>
  <cp:keywords/>
  <cp:lastModifiedBy>Springer, Agee</cp:lastModifiedBy>
  <cp:revision>16</cp:revision>
  <dcterms:created xsi:type="dcterms:W3CDTF">2026-05-06T04:21:21Z</dcterms:created>
  <dcterms:modified xsi:type="dcterms:W3CDTF">2026-06-18T20:49:22Z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0x010100274409F5E5BB984CA898E4671C979DCF</vt:lpwstr>
  </property>
  <property fmtid="{D5CDD505-2E9C-101B-9397-08002B2CF9AE}" pid="3" name="MediaServiceImageTags">
    <vt:lpwstr/>
  </property>
  <property fmtid="{D5CDD505-2E9C-101B-9397-08002B2CF9AE}" pid="4" name="MSIP_Label_c144db1d-993e-40da-980d-6eea152adc50_Enabled">
    <vt:lpwstr>true</vt:lpwstr>
  </property>
  <property fmtid="{D5CDD505-2E9C-101B-9397-08002B2CF9AE}" pid="5" name="MSIP_Label_c144db1d-993e-40da-980d-6eea152adc50_SetDate">
    <vt:lpwstr>2026-02-04T21:33:56Z</vt:lpwstr>
  </property>
  <property fmtid="{D5CDD505-2E9C-101B-9397-08002B2CF9AE}" pid="6" name="MSIP_Label_c144db1d-993e-40da-980d-6eea152adc50_Method">
    <vt:lpwstr>Privileged</vt:lpwstr>
  </property>
  <property fmtid="{D5CDD505-2E9C-101B-9397-08002B2CF9AE}" pid="7" name="MSIP_Label_c144db1d-993e-40da-980d-6eea152adc50_Name">
    <vt:lpwstr>Public</vt:lpwstr>
  </property>
  <property fmtid="{D5CDD505-2E9C-101B-9397-08002B2CF9AE}" pid="8" name="MSIP_Label_c144db1d-993e-40da-980d-6eea152adc50_SiteId">
    <vt:lpwstr>0afb747d-bff7-4596-a9fc-950ef9e0ec45</vt:lpwstr>
  </property>
  <property fmtid="{D5CDD505-2E9C-101B-9397-08002B2CF9AE}" pid="9" name="MSIP_Label_c144db1d-993e-40da-980d-6eea152adc50_ActionId">
    <vt:lpwstr>1d14393e-8913-4215-8969-3d0b24cf798e</vt:lpwstr>
  </property>
  <property fmtid="{D5CDD505-2E9C-101B-9397-08002B2CF9AE}" pid="10" name="MSIP_Label_c144db1d-993e-40da-980d-6eea152adc50_ContentBits">
    <vt:lpwstr>0</vt:lpwstr>
  </property>
  <property fmtid="{D5CDD505-2E9C-101B-9397-08002B2CF9AE}" pid="11" name="MSIP_Label_c144db1d-993e-40da-980d-6eea152adc50_Tag">
    <vt:lpwstr>10, 0, 1, 1</vt:lpwstr>
  </property>
</Properties>
</file>