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3"/>
  </p:notesMasterIdLst>
  <p:handoutMasterIdLst>
    <p:handoutMasterId r:id="rId14"/>
  </p:handoutMasterIdLst>
  <p:sldIdLst>
    <p:sldId id="272" r:id="rId6"/>
    <p:sldId id="2147478762" r:id="rId7"/>
    <p:sldId id="2147478766" r:id="rId8"/>
    <p:sldId id="273" r:id="rId9"/>
    <p:sldId id="2147478767" r:id="rId10"/>
    <p:sldId id="2147478768" r:id="rId11"/>
    <p:sldId id="260" r:id="rId12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115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FERNANDES\Downloads\RPT.00015933.0000000000000000.20260601.175354118.GIS_Report_May2026%20(1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FERNANDES\Downloads\RPT.00015933.0000000000000000.20260601.175354118.GIS_Report_May2026%20(1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Large Generator Monthly Capacity by GIM Milestone plus Project Count, 13-Month Rolling Basis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'data_GIM Trends_1'!$B$1</c:f>
              <c:strCache>
                <c:ptCount val="1"/>
                <c:pt idx="0">
                  <c:v># Signed Interconnect Agreement</c:v>
                </c:pt>
              </c:strCache>
            </c:strRef>
          </c:tx>
          <c:spPr>
            <a:solidFill>
              <a:srgbClr val="26D07C"/>
            </a:solidFill>
            <a:ln>
              <a:noFill/>
            </a:ln>
          </c:spPr>
          <c:invertIfNegative val="0"/>
          <c:cat>
            <c:strRef>
              <c:f>'data_GIM Trends_1'!$A$2:$A$14</c:f>
              <c:strCache>
                <c:ptCount val="13"/>
                <c:pt idx="0">
                  <c:v>May-25</c:v>
                </c:pt>
                <c:pt idx="1">
                  <c:v>Jun-25</c:v>
                </c:pt>
                <c:pt idx="2">
                  <c:v>Jul-25</c:v>
                </c:pt>
                <c:pt idx="3">
                  <c:v>Aug-25</c:v>
                </c:pt>
                <c:pt idx="4">
                  <c:v>Sep-25</c:v>
                </c:pt>
                <c:pt idx="5">
                  <c:v>Oct-25</c:v>
                </c:pt>
                <c:pt idx="6">
                  <c:v>Nov-25</c:v>
                </c:pt>
                <c:pt idx="7">
                  <c:v>Dec-25</c:v>
                </c:pt>
                <c:pt idx="8">
                  <c:v>Jan-26</c:v>
                </c:pt>
                <c:pt idx="9">
                  <c:v>Feb-26</c:v>
                </c:pt>
                <c:pt idx="10">
                  <c:v>Mar-26</c:v>
                </c:pt>
                <c:pt idx="11">
                  <c:v>Apr-26</c:v>
                </c:pt>
                <c:pt idx="12">
                  <c:v>May-26</c:v>
                </c:pt>
              </c:strCache>
            </c:strRef>
          </c:cat>
          <c:val>
            <c:numRef>
              <c:f>'data_GIM Trends_1'!$B$2:$B$14</c:f>
              <c:numCache>
                <c:formatCode>General</c:formatCode>
                <c:ptCount val="13"/>
                <c:pt idx="0">
                  <c:v>511</c:v>
                </c:pt>
                <c:pt idx="1">
                  <c:v>510</c:v>
                </c:pt>
                <c:pt idx="2">
                  <c:v>517</c:v>
                </c:pt>
                <c:pt idx="3">
                  <c:v>535</c:v>
                </c:pt>
                <c:pt idx="4">
                  <c:v>532</c:v>
                </c:pt>
                <c:pt idx="5">
                  <c:v>530</c:v>
                </c:pt>
                <c:pt idx="6">
                  <c:v>528</c:v>
                </c:pt>
                <c:pt idx="7">
                  <c:v>539</c:v>
                </c:pt>
                <c:pt idx="8">
                  <c:v>574</c:v>
                </c:pt>
                <c:pt idx="9">
                  <c:v>576</c:v>
                </c:pt>
                <c:pt idx="10">
                  <c:v>583</c:v>
                </c:pt>
                <c:pt idx="11">
                  <c:v>578</c:v>
                </c:pt>
                <c:pt idx="12">
                  <c:v>569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EC-4A1B-9091-B3E44A770BA0}"/>
            </c:ext>
          </c:extLst>
        </c:ser>
        <c:ser>
          <c:idx val="1"/>
          <c:order val="1"/>
          <c:tx>
            <c:strRef>
              <c:f>'data_GIM Trends_1'!$C$1</c:f>
              <c:strCache>
                <c:ptCount val="1"/>
                <c:pt idx="0">
                  <c:v># Completed Full Study</c:v>
                </c:pt>
              </c:strCache>
            </c:strRef>
          </c:tx>
          <c:spPr>
            <a:solidFill>
              <a:srgbClr val="000080"/>
            </a:solidFill>
            <a:ln>
              <a:noFill/>
            </a:ln>
          </c:spPr>
          <c:invertIfNegative val="0"/>
          <c:cat>
            <c:strRef>
              <c:f>'data_GIM Trends_1'!$A$2:$A$14</c:f>
              <c:strCache>
                <c:ptCount val="13"/>
                <c:pt idx="0">
                  <c:v>May-25</c:v>
                </c:pt>
                <c:pt idx="1">
                  <c:v>Jun-25</c:v>
                </c:pt>
                <c:pt idx="2">
                  <c:v>Jul-25</c:v>
                </c:pt>
                <c:pt idx="3">
                  <c:v>Aug-25</c:v>
                </c:pt>
                <c:pt idx="4">
                  <c:v>Sep-25</c:v>
                </c:pt>
                <c:pt idx="5">
                  <c:v>Oct-25</c:v>
                </c:pt>
                <c:pt idx="6">
                  <c:v>Nov-25</c:v>
                </c:pt>
                <c:pt idx="7">
                  <c:v>Dec-25</c:v>
                </c:pt>
                <c:pt idx="8">
                  <c:v>Jan-26</c:v>
                </c:pt>
                <c:pt idx="9">
                  <c:v>Feb-26</c:v>
                </c:pt>
                <c:pt idx="10">
                  <c:v>Mar-26</c:v>
                </c:pt>
                <c:pt idx="11">
                  <c:v>Apr-26</c:v>
                </c:pt>
                <c:pt idx="12">
                  <c:v>May-26</c:v>
                </c:pt>
              </c:strCache>
            </c:strRef>
          </c:cat>
          <c:val>
            <c:numRef>
              <c:f>'data_GIM Trends_1'!$C$2:$C$14</c:f>
              <c:numCache>
                <c:formatCode>General</c:formatCode>
                <c:ptCount val="13"/>
                <c:pt idx="0">
                  <c:v>106</c:v>
                </c:pt>
                <c:pt idx="1">
                  <c:v>114</c:v>
                </c:pt>
                <c:pt idx="2">
                  <c:v>119</c:v>
                </c:pt>
                <c:pt idx="3">
                  <c:v>111</c:v>
                </c:pt>
                <c:pt idx="4">
                  <c:v>117</c:v>
                </c:pt>
                <c:pt idx="5">
                  <c:v>116</c:v>
                </c:pt>
                <c:pt idx="6">
                  <c:v>122</c:v>
                </c:pt>
                <c:pt idx="7">
                  <c:v>121</c:v>
                </c:pt>
                <c:pt idx="8">
                  <c:v>121</c:v>
                </c:pt>
                <c:pt idx="9">
                  <c:v>122</c:v>
                </c:pt>
                <c:pt idx="10">
                  <c:v>128</c:v>
                </c:pt>
                <c:pt idx="11">
                  <c:v>116</c:v>
                </c:pt>
                <c:pt idx="12">
                  <c:v>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EC-4A1B-9091-B3E44A770BA0}"/>
            </c:ext>
          </c:extLst>
        </c:ser>
        <c:ser>
          <c:idx val="2"/>
          <c:order val="2"/>
          <c:tx>
            <c:strRef>
              <c:f>'data_GIM Trends_1'!$D$1</c:f>
              <c:strCache>
                <c:ptCount val="1"/>
                <c:pt idx="0">
                  <c:v># in Full Study</c:v>
                </c:pt>
              </c:strCache>
            </c:strRef>
          </c:tx>
          <c:spPr>
            <a:solidFill>
              <a:srgbClr val="00AEC7"/>
            </a:solidFill>
            <a:ln>
              <a:noFill/>
            </a:ln>
          </c:spPr>
          <c:invertIfNegative val="0"/>
          <c:cat>
            <c:strRef>
              <c:f>'data_GIM Trends_1'!$A$2:$A$14</c:f>
              <c:strCache>
                <c:ptCount val="13"/>
                <c:pt idx="0">
                  <c:v>May-25</c:v>
                </c:pt>
                <c:pt idx="1">
                  <c:v>Jun-25</c:v>
                </c:pt>
                <c:pt idx="2">
                  <c:v>Jul-25</c:v>
                </c:pt>
                <c:pt idx="3">
                  <c:v>Aug-25</c:v>
                </c:pt>
                <c:pt idx="4">
                  <c:v>Sep-25</c:v>
                </c:pt>
                <c:pt idx="5">
                  <c:v>Oct-25</c:v>
                </c:pt>
                <c:pt idx="6">
                  <c:v>Nov-25</c:v>
                </c:pt>
                <c:pt idx="7">
                  <c:v>Dec-25</c:v>
                </c:pt>
                <c:pt idx="8">
                  <c:v>Jan-26</c:v>
                </c:pt>
                <c:pt idx="9">
                  <c:v>Feb-26</c:v>
                </c:pt>
                <c:pt idx="10">
                  <c:v>Mar-26</c:v>
                </c:pt>
                <c:pt idx="11">
                  <c:v>Apr-26</c:v>
                </c:pt>
                <c:pt idx="12">
                  <c:v>May-26</c:v>
                </c:pt>
              </c:strCache>
            </c:strRef>
          </c:cat>
          <c:val>
            <c:numRef>
              <c:f>'data_GIM Trends_1'!$D$2:$D$14</c:f>
              <c:numCache>
                <c:formatCode>General</c:formatCode>
                <c:ptCount val="13"/>
                <c:pt idx="0">
                  <c:v>1223</c:v>
                </c:pt>
                <c:pt idx="1">
                  <c:v>1237</c:v>
                </c:pt>
                <c:pt idx="2">
                  <c:v>1242</c:v>
                </c:pt>
                <c:pt idx="3">
                  <c:v>1201</c:v>
                </c:pt>
                <c:pt idx="4">
                  <c:v>1196</c:v>
                </c:pt>
                <c:pt idx="5">
                  <c:v>1164</c:v>
                </c:pt>
                <c:pt idx="6">
                  <c:v>1159</c:v>
                </c:pt>
                <c:pt idx="7">
                  <c:v>1150</c:v>
                </c:pt>
                <c:pt idx="8">
                  <c:v>1136</c:v>
                </c:pt>
                <c:pt idx="9">
                  <c:v>1134</c:v>
                </c:pt>
                <c:pt idx="10">
                  <c:v>1135</c:v>
                </c:pt>
                <c:pt idx="11">
                  <c:v>1115</c:v>
                </c:pt>
                <c:pt idx="12">
                  <c:v>1120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EC-4A1B-9091-B3E44A770BA0}"/>
            </c:ext>
          </c:extLst>
        </c:ser>
        <c:ser>
          <c:idx val="3"/>
          <c:order val="3"/>
          <c:tx>
            <c:strRef>
              <c:f>'data_GIM Trends_1'!$E$1</c:f>
              <c:strCache>
                <c:ptCount val="1"/>
                <c:pt idx="0">
                  <c:v># Screening Study Complete</c:v>
                </c:pt>
              </c:strCache>
            </c:strRef>
          </c:tx>
          <c:spPr>
            <a:solidFill>
              <a:srgbClr val="FEDD00"/>
            </a:solidFill>
            <a:ln>
              <a:noFill/>
            </a:ln>
          </c:spPr>
          <c:invertIfNegative val="0"/>
          <c:cat>
            <c:strRef>
              <c:f>'data_GIM Trends_1'!$A$2:$A$14</c:f>
              <c:strCache>
                <c:ptCount val="13"/>
                <c:pt idx="0">
                  <c:v>May-25</c:v>
                </c:pt>
                <c:pt idx="1">
                  <c:v>Jun-25</c:v>
                </c:pt>
                <c:pt idx="2">
                  <c:v>Jul-25</c:v>
                </c:pt>
                <c:pt idx="3">
                  <c:v>Aug-25</c:v>
                </c:pt>
                <c:pt idx="4">
                  <c:v>Sep-25</c:v>
                </c:pt>
                <c:pt idx="5">
                  <c:v>Oct-25</c:v>
                </c:pt>
                <c:pt idx="6">
                  <c:v>Nov-25</c:v>
                </c:pt>
                <c:pt idx="7">
                  <c:v>Dec-25</c:v>
                </c:pt>
                <c:pt idx="8">
                  <c:v>Jan-26</c:v>
                </c:pt>
                <c:pt idx="9">
                  <c:v>Feb-26</c:v>
                </c:pt>
                <c:pt idx="10">
                  <c:v>Mar-26</c:v>
                </c:pt>
                <c:pt idx="11">
                  <c:v>Apr-26</c:v>
                </c:pt>
                <c:pt idx="12">
                  <c:v>May-26</c:v>
                </c:pt>
              </c:strCache>
            </c:strRef>
          </c:cat>
          <c:val>
            <c:numRef>
              <c:f>'data_GIM Trends_1'!$E$2:$E$14</c:f>
              <c:numCache>
                <c:formatCode>General</c:formatCode>
                <c:ptCount val="13"/>
                <c:pt idx="0">
                  <c:v>89</c:v>
                </c:pt>
                <c:pt idx="1">
                  <c:v>88</c:v>
                </c:pt>
                <c:pt idx="2">
                  <c:v>86</c:v>
                </c:pt>
                <c:pt idx="3">
                  <c:v>82</c:v>
                </c:pt>
                <c:pt idx="4">
                  <c:v>94</c:v>
                </c:pt>
                <c:pt idx="5">
                  <c:v>94</c:v>
                </c:pt>
                <c:pt idx="6">
                  <c:v>91</c:v>
                </c:pt>
                <c:pt idx="7">
                  <c:v>90</c:v>
                </c:pt>
                <c:pt idx="8">
                  <c:v>79</c:v>
                </c:pt>
                <c:pt idx="9">
                  <c:v>78</c:v>
                </c:pt>
                <c:pt idx="10">
                  <c:v>77</c:v>
                </c:pt>
                <c:pt idx="11">
                  <c:v>85</c:v>
                </c:pt>
                <c:pt idx="12">
                  <c:v>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FEC-4A1B-9091-B3E44A770BA0}"/>
            </c:ext>
          </c:extLst>
        </c:ser>
        <c:ser>
          <c:idx val="4"/>
          <c:order val="4"/>
          <c:tx>
            <c:strRef>
              <c:f>'data_GIM Trends_1'!$F$1</c:f>
              <c:strCache>
                <c:ptCount val="1"/>
                <c:pt idx="0">
                  <c:v># Initial Screening study</c:v>
                </c:pt>
              </c:strCache>
            </c:strRef>
          </c:tx>
          <c:spPr>
            <a:solidFill>
              <a:srgbClr val="890C58"/>
            </a:solidFill>
            <a:ln>
              <a:noFill/>
            </a:ln>
          </c:spPr>
          <c:invertIfNegative val="0"/>
          <c:cat>
            <c:strRef>
              <c:f>'data_GIM Trends_1'!$A$2:$A$14</c:f>
              <c:strCache>
                <c:ptCount val="13"/>
                <c:pt idx="0">
                  <c:v>May-25</c:v>
                </c:pt>
                <c:pt idx="1">
                  <c:v>Jun-25</c:v>
                </c:pt>
                <c:pt idx="2">
                  <c:v>Jul-25</c:v>
                </c:pt>
                <c:pt idx="3">
                  <c:v>Aug-25</c:v>
                </c:pt>
                <c:pt idx="4">
                  <c:v>Sep-25</c:v>
                </c:pt>
                <c:pt idx="5">
                  <c:v>Oct-25</c:v>
                </c:pt>
                <c:pt idx="6">
                  <c:v>Nov-25</c:v>
                </c:pt>
                <c:pt idx="7">
                  <c:v>Dec-25</c:v>
                </c:pt>
                <c:pt idx="8">
                  <c:v>Jan-26</c:v>
                </c:pt>
                <c:pt idx="9">
                  <c:v>Feb-26</c:v>
                </c:pt>
                <c:pt idx="10">
                  <c:v>Mar-26</c:v>
                </c:pt>
                <c:pt idx="11">
                  <c:v>Apr-26</c:v>
                </c:pt>
                <c:pt idx="12">
                  <c:v>May-26</c:v>
                </c:pt>
              </c:strCache>
            </c:strRef>
          </c:cat>
          <c:val>
            <c:numRef>
              <c:f>'data_GIM Trends_1'!$F$2:$F$14</c:f>
              <c:numCache>
                <c:formatCode>General</c:formatCode>
                <c:ptCount val="13"/>
                <c:pt idx="0">
                  <c:v>21</c:v>
                </c:pt>
                <c:pt idx="1">
                  <c:v>27</c:v>
                </c:pt>
                <c:pt idx="2">
                  <c:v>27</c:v>
                </c:pt>
                <c:pt idx="3">
                  <c:v>33</c:v>
                </c:pt>
                <c:pt idx="4">
                  <c:v>20</c:v>
                </c:pt>
                <c:pt idx="5">
                  <c:v>11</c:v>
                </c:pt>
                <c:pt idx="6">
                  <c:v>9</c:v>
                </c:pt>
                <c:pt idx="7">
                  <c:v>5</c:v>
                </c:pt>
                <c:pt idx="8">
                  <c:v>17</c:v>
                </c:pt>
                <c:pt idx="9">
                  <c:v>25</c:v>
                </c:pt>
                <c:pt idx="10">
                  <c:v>19</c:v>
                </c:pt>
                <c:pt idx="11">
                  <c:v>9</c:v>
                </c:pt>
                <c:pt idx="1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FEC-4A1B-9091-B3E44A770B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6861424"/>
        <c:axId val="2"/>
      </c:barChart>
      <c:lineChart>
        <c:grouping val="standard"/>
        <c:varyColors val="0"/>
        <c:ser>
          <c:idx val="5"/>
          <c:order val="5"/>
          <c:tx>
            <c:strRef>
              <c:f>'data_GIM Trends_1'!$G$1</c:f>
              <c:strCache>
                <c:ptCount val="1"/>
                <c:pt idx="0">
                  <c:v>GW  Capacity</c:v>
                </c:pt>
              </c:strCache>
            </c:strRef>
          </c:tx>
          <c:spPr>
            <a:ln w="0">
              <a:solidFill>
                <a:srgbClr val="000000"/>
              </a:solidFill>
              <a:prstDash val="solid"/>
            </a:ln>
          </c:spPr>
          <c:marker>
            <c:symbol val="circle"/>
            <c:size val="6"/>
            <c:spPr>
              <a:solidFill>
                <a:srgbClr val="000000"/>
              </a:solidFill>
              <a:ln>
                <a:noFill/>
              </a:ln>
            </c:spPr>
          </c:marker>
          <c:cat>
            <c:strRef>
              <c:f>'data_GIM Trends_1'!$A$2:$A$14</c:f>
              <c:strCache>
                <c:ptCount val="13"/>
                <c:pt idx="0">
                  <c:v>May-25</c:v>
                </c:pt>
                <c:pt idx="1">
                  <c:v>Jun-25</c:v>
                </c:pt>
                <c:pt idx="2">
                  <c:v>Jul-25</c:v>
                </c:pt>
                <c:pt idx="3">
                  <c:v>Aug-25</c:v>
                </c:pt>
                <c:pt idx="4">
                  <c:v>Sep-25</c:v>
                </c:pt>
                <c:pt idx="5">
                  <c:v>Oct-25</c:v>
                </c:pt>
                <c:pt idx="6">
                  <c:v>Nov-25</c:v>
                </c:pt>
                <c:pt idx="7">
                  <c:v>Dec-25</c:v>
                </c:pt>
                <c:pt idx="8">
                  <c:v>Jan-26</c:v>
                </c:pt>
                <c:pt idx="9">
                  <c:v>Feb-26</c:v>
                </c:pt>
                <c:pt idx="10">
                  <c:v>Mar-26</c:v>
                </c:pt>
                <c:pt idx="11">
                  <c:v>Apr-26</c:v>
                </c:pt>
                <c:pt idx="12">
                  <c:v>May-26</c:v>
                </c:pt>
              </c:strCache>
            </c:strRef>
          </c:cat>
          <c:val>
            <c:numRef>
              <c:f>'data_GIM Trends_1'!$G$2:$G$14</c:f>
              <c:numCache>
                <c:formatCode>General</c:formatCode>
                <c:ptCount val="13"/>
                <c:pt idx="0">
                  <c:v>408.90807000000001</c:v>
                </c:pt>
                <c:pt idx="1">
                  <c:v>419.64776999999998</c:v>
                </c:pt>
                <c:pt idx="2">
                  <c:v>432.10036000000002</c:v>
                </c:pt>
                <c:pt idx="3">
                  <c:v>427.44153999999997</c:v>
                </c:pt>
                <c:pt idx="4">
                  <c:v>431.16473000000002</c:v>
                </c:pt>
                <c:pt idx="5">
                  <c:v>431.20393999999999</c:v>
                </c:pt>
                <c:pt idx="6">
                  <c:v>434.41457000000003</c:v>
                </c:pt>
                <c:pt idx="7">
                  <c:v>440.29872999999998</c:v>
                </c:pt>
                <c:pt idx="8">
                  <c:v>449.55408999999997</c:v>
                </c:pt>
                <c:pt idx="9">
                  <c:v>452.88911000000002</c:v>
                </c:pt>
                <c:pt idx="10">
                  <c:v>457.50335000000001</c:v>
                </c:pt>
                <c:pt idx="11">
                  <c:v>452.60395</c:v>
                </c:pt>
                <c:pt idx="12">
                  <c:v>457.70702999999997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FEC-4A1B-9091-B3E44A770B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"/>
        <c:axId val="3"/>
      </c:lineChart>
      <c:catAx>
        <c:axId val="3368614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800" b="1" i="0" u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 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low"/>
        <c:spPr>
          <a:ln w="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"/>
        <c:crosses val="autoZero"/>
        <c:auto val="0"/>
        <c:lblAlgn val="ctr"/>
        <c:lblOffset val="100"/>
        <c:noMultiLvlLbl val="0"/>
      </c:catAx>
      <c:valAx>
        <c:axId val="2"/>
        <c:scaling>
          <c:orientation val="minMax"/>
          <c:min val="0"/>
        </c:scaling>
        <c:delete val="0"/>
        <c:axPos val="l"/>
        <c:majorGridlines>
          <c:spPr>
            <a:ln w="0">
              <a:solidFill>
                <a:srgbClr val="CCCCCC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00" b="1" i="0" u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Project Count</a:t>
                </a:r>
              </a:p>
            </c:rich>
          </c:tx>
          <c:overlay val="0"/>
        </c:title>
        <c:numFmt formatCode="#,##0" sourceLinked="0"/>
        <c:majorTickMark val="none"/>
        <c:minorTickMark val="none"/>
        <c:tickLblPos val="nextTo"/>
        <c:spPr>
          <a:ln w="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36861424"/>
        <c:crosses val="autoZero"/>
        <c:crossBetween val="between"/>
        <c:majorUnit val="200"/>
      </c:valAx>
      <c:catAx>
        <c:axId val="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"/>
        <c:crosses val="autoZero"/>
        <c:auto val="0"/>
        <c:lblAlgn val="ctr"/>
        <c:lblOffset val="100"/>
        <c:noMultiLvlLbl val="0"/>
      </c:catAx>
      <c:valAx>
        <c:axId val="3"/>
        <c:scaling>
          <c:orientation val="minMax"/>
          <c:min val="0"/>
        </c:scaling>
        <c:delete val="0"/>
        <c:axPos val="r"/>
        <c:majorGridlines>
          <c:spPr>
            <a:ln w="0">
              <a:solidFill>
                <a:srgbClr val="99CCFF"/>
              </a:solidFill>
              <a:prstDash val="dash"/>
            </a:ln>
          </c:spPr>
        </c:majorGridlines>
        <c:title>
          <c:tx>
            <c:rich>
              <a:bodyPr rot="5400000" vert="horz"/>
              <a:lstStyle/>
              <a:p>
                <a:pPr>
                  <a:defRPr sz="800" b="1" i="0" u="none" strike="noStrike">
                    <a:solidFill>
                      <a:srgbClr val="0066CC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GW Capacity </a:t>
                </a:r>
              </a:p>
            </c:rich>
          </c:tx>
          <c:overlay val="0"/>
        </c:title>
        <c:numFmt formatCode="#,##0" sourceLinked="0"/>
        <c:majorTickMark val="none"/>
        <c:minorTickMark val="none"/>
        <c:tickLblPos val="nextTo"/>
        <c:spPr>
          <a:ln w="0">
            <a:solidFill>
              <a:srgbClr val="99CCFF"/>
            </a:solidFill>
            <a:prstDash val="solid"/>
          </a:ln>
        </c:spPr>
        <c:txPr>
          <a:bodyPr/>
          <a:lstStyle/>
          <a:p>
            <a:pPr>
              <a:defRPr sz="800" b="0" i="0" u="none" strike="noStrike">
                <a:solidFill>
                  <a:srgbClr val="0066C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max"/>
        <c:crossBetween val="between"/>
        <c:majorUnit val="45"/>
      </c:valAx>
      <c:spPr>
        <a:noFill/>
      </c:spPr>
    </c:plotArea>
    <c:legend>
      <c:legendPos val="b"/>
      <c:overlay val="0"/>
      <c:spPr>
        <a:noFill/>
        <a:ln>
          <a:noFill/>
        </a:ln>
      </c:spPr>
      <c:txPr>
        <a:bodyPr/>
        <a:lstStyle/>
        <a:p>
          <a:pPr>
            <a:defRPr sz="800" b="0" i="0" u="none" strike="noStrike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0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Monthly Capacity by Fuel Type plus Project Count, 13-Month Rolling Basis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'data_GIM Trends_2'!$B$1</c:f>
              <c:strCache>
                <c:ptCount val="1"/>
                <c:pt idx="0">
                  <c:v>Natural Gas</c:v>
                </c:pt>
              </c:strCache>
            </c:strRef>
          </c:tx>
          <c:spPr>
            <a:solidFill>
              <a:srgbClr val="00AEC7"/>
            </a:solidFill>
            <a:ln>
              <a:noFill/>
            </a:ln>
          </c:spPr>
          <c:invertIfNegative val="0"/>
          <c:cat>
            <c:strRef>
              <c:f>'data_GIM Trends_2'!$A$2:$A$14</c:f>
              <c:strCache>
                <c:ptCount val="13"/>
                <c:pt idx="0">
                  <c:v>May-25</c:v>
                </c:pt>
                <c:pt idx="1">
                  <c:v>Jun-25</c:v>
                </c:pt>
                <c:pt idx="2">
                  <c:v>Jul-25</c:v>
                </c:pt>
                <c:pt idx="3">
                  <c:v>Aug-25</c:v>
                </c:pt>
                <c:pt idx="4">
                  <c:v>Sep-25</c:v>
                </c:pt>
                <c:pt idx="5">
                  <c:v>Oct-25</c:v>
                </c:pt>
                <c:pt idx="6">
                  <c:v>Nov-25</c:v>
                </c:pt>
                <c:pt idx="7">
                  <c:v>Dec-25</c:v>
                </c:pt>
                <c:pt idx="8">
                  <c:v>Jan-26</c:v>
                </c:pt>
                <c:pt idx="9">
                  <c:v>Feb-26</c:v>
                </c:pt>
                <c:pt idx="10">
                  <c:v>Mar-26</c:v>
                </c:pt>
                <c:pt idx="11">
                  <c:v>Apr-26</c:v>
                </c:pt>
                <c:pt idx="12">
                  <c:v>May-26</c:v>
                </c:pt>
              </c:strCache>
            </c:strRef>
          </c:cat>
          <c:val>
            <c:numRef>
              <c:f>'data_GIM Trends_2'!$B$2:$B$14</c:f>
              <c:numCache>
                <c:formatCode>General</c:formatCode>
                <c:ptCount val="13"/>
                <c:pt idx="0">
                  <c:v>32.489820000000002</c:v>
                </c:pt>
                <c:pt idx="1">
                  <c:v>35.260069999999999</c:v>
                </c:pt>
                <c:pt idx="2">
                  <c:v>39.557679999999998</c:v>
                </c:pt>
                <c:pt idx="3">
                  <c:v>39.402769999999997</c:v>
                </c:pt>
                <c:pt idx="4">
                  <c:v>43.695239999999998</c:v>
                </c:pt>
                <c:pt idx="5">
                  <c:v>47.84845</c:v>
                </c:pt>
                <c:pt idx="6">
                  <c:v>52.655949999999997</c:v>
                </c:pt>
                <c:pt idx="7">
                  <c:v>53.716050000000003</c:v>
                </c:pt>
                <c:pt idx="8">
                  <c:v>57.403350000000003</c:v>
                </c:pt>
                <c:pt idx="9">
                  <c:v>60.714869999999998</c:v>
                </c:pt>
                <c:pt idx="10">
                  <c:v>63.89987</c:v>
                </c:pt>
                <c:pt idx="11">
                  <c:v>64.745630000000006</c:v>
                </c:pt>
                <c:pt idx="12">
                  <c:v>70.678690000000003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C0-4264-9F2F-301B9F5ED07A}"/>
            </c:ext>
          </c:extLst>
        </c:ser>
        <c:ser>
          <c:idx val="1"/>
          <c:order val="1"/>
          <c:tx>
            <c:strRef>
              <c:f>'data_GIM Trends_2'!$C$1</c:f>
              <c:strCache>
                <c:ptCount val="1"/>
                <c:pt idx="0">
                  <c:v>Nuclear</c:v>
                </c:pt>
              </c:strCache>
            </c:strRef>
          </c:tx>
          <c:spPr>
            <a:pattFill prst="wdUpDiag">
              <a:fgClr>
                <a:srgbClr val="000080"/>
              </a:fgClr>
              <a:bgClr>
                <a:srgbClr val="FFFFFF"/>
              </a:bgClr>
            </a:pattFill>
            <a:ln>
              <a:noFill/>
            </a:ln>
          </c:spPr>
          <c:invertIfNegative val="0"/>
          <c:cat>
            <c:strRef>
              <c:f>'data_GIM Trends_2'!$A$2:$A$14</c:f>
              <c:strCache>
                <c:ptCount val="13"/>
                <c:pt idx="0">
                  <c:v>May-25</c:v>
                </c:pt>
                <c:pt idx="1">
                  <c:v>Jun-25</c:v>
                </c:pt>
                <c:pt idx="2">
                  <c:v>Jul-25</c:v>
                </c:pt>
                <c:pt idx="3">
                  <c:v>Aug-25</c:v>
                </c:pt>
                <c:pt idx="4">
                  <c:v>Sep-25</c:v>
                </c:pt>
                <c:pt idx="5">
                  <c:v>Oct-25</c:v>
                </c:pt>
                <c:pt idx="6">
                  <c:v>Nov-25</c:v>
                </c:pt>
                <c:pt idx="7">
                  <c:v>Dec-25</c:v>
                </c:pt>
                <c:pt idx="8">
                  <c:v>Jan-26</c:v>
                </c:pt>
                <c:pt idx="9">
                  <c:v>Feb-26</c:v>
                </c:pt>
                <c:pt idx="10">
                  <c:v>Mar-26</c:v>
                </c:pt>
                <c:pt idx="11">
                  <c:v>Apr-26</c:v>
                </c:pt>
                <c:pt idx="12">
                  <c:v>May-26</c:v>
                </c:pt>
              </c:strCache>
            </c:strRef>
          </c:cat>
          <c:val>
            <c:numRef>
              <c:f>'data_GIM Trends_2'!$C$2:$C$14</c:f>
              <c:numCache>
                <c:formatCode>General</c:formatCode>
                <c:ptCount val="13"/>
                <c:pt idx="0">
                  <c:v>0.6</c:v>
                </c:pt>
                <c:pt idx="1">
                  <c:v>0.6</c:v>
                </c:pt>
                <c:pt idx="2">
                  <c:v>0.6</c:v>
                </c:pt>
                <c:pt idx="3">
                  <c:v>0.6</c:v>
                </c:pt>
                <c:pt idx="4">
                  <c:v>0.6</c:v>
                </c:pt>
                <c:pt idx="5">
                  <c:v>0.6</c:v>
                </c:pt>
                <c:pt idx="6">
                  <c:v>0.6</c:v>
                </c:pt>
                <c:pt idx="7">
                  <c:v>0.6</c:v>
                </c:pt>
                <c:pt idx="8">
                  <c:v>0.6</c:v>
                </c:pt>
                <c:pt idx="9">
                  <c:v>0.6</c:v>
                </c:pt>
                <c:pt idx="10">
                  <c:v>0.6</c:v>
                </c:pt>
                <c:pt idx="11">
                  <c:v>1.93652</c:v>
                </c:pt>
                <c:pt idx="12">
                  <c:v>1.93652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C0-4264-9F2F-301B9F5ED07A}"/>
            </c:ext>
          </c:extLst>
        </c:ser>
        <c:ser>
          <c:idx val="2"/>
          <c:order val="2"/>
          <c:tx>
            <c:strRef>
              <c:f>'data_GIM Trends_2'!$D$1</c:f>
              <c:strCache>
                <c:ptCount val="1"/>
                <c:pt idx="0">
                  <c:v>Coal</c:v>
                </c:pt>
              </c:strCache>
            </c:strRef>
          </c:tx>
          <c:spPr>
            <a:solidFill>
              <a:srgbClr val="5B6770"/>
            </a:solidFill>
            <a:ln>
              <a:noFill/>
            </a:ln>
          </c:spPr>
          <c:invertIfNegative val="0"/>
          <c:cat>
            <c:strRef>
              <c:f>'data_GIM Trends_2'!$A$2:$A$14</c:f>
              <c:strCache>
                <c:ptCount val="13"/>
                <c:pt idx="0">
                  <c:v>May-25</c:v>
                </c:pt>
                <c:pt idx="1">
                  <c:v>Jun-25</c:v>
                </c:pt>
                <c:pt idx="2">
                  <c:v>Jul-25</c:v>
                </c:pt>
                <c:pt idx="3">
                  <c:v>Aug-25</c:v>
                </c:pt>
                <c:pt idx="4">
                  <c:v>Sep-25</c:v>
                </c:pt>
                <c:pt idx="5">
                  <c:v>Oct-25</c:v>
                </c:pt>
                <c:pt idx="6">
                  <c:v>Nov-25</c:v>
                </c:pt>
                <c:pt idx="7">
                  <c:v>Dec-25</c:v>
                </c:pt>
                <c:pt idx="8">
                  <c:v>Jan-26</c:v>
                </c:pt>
                <c:pt idx="9">
                  <c:v>Feb-26</c:v>
                </c:pt>
                <c:pt idx="10">
                  <c:v>Mar-26</c:v>
                </c:pt>
                <c:pt idx="11">
                  <c:v>Apr-26</c:v>
                </c:pt>
                <c:pt idx="12">
                  <c:v>May-26</c:v>
                </c:pt>
              </c:strCache>
            </c:strRef>
          </c:cat>
          <c:val>
            <c:numRef>
              <c:f>'data_GIM Trends_2'!$D$2:$D$14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C0-4264-9F2F-301B9F5ED07A}"/>
            </c:ext>
          </c:extLst>
        </c:ser>
        <c:ser>
          <c:idx val="3"/>
          <c:order val="3"/>
          <c:tx>
            <c:strRef>
              <c:f>'data_GIM Trends_2'!$E$1</c:f>
              <c:strCache>
                <c:ptCount val="1"/>
                <c:pt idx="0">
                  <c:v>Wind</c:v>
                </c:pt>
              </c:strCache>
            </c:strRef>
          </c:tx>
          <c:spPr>
            <a:solidFill>
              <a:srgbClr val="26D07C"/>
            </a:solidFill>
            <a:ln>
              <a:noFill/>
            </a:ln>
          </c:spPr>
          <c:invertIfNegative val="0"/>
          <c:cat>
            <c:strRef>
              <c:f>'data_GIM Trends_2'!$A$2:$A$14</c:f>
              <c:strCache>
                <c:ptCount val="13"/>
                <c:pt idx="0">
                  <c:v>May-25</c:v>
                </c:pt>
                <c:pt idx="1">
                  <c:v>Jun-25</c:v>
                </c:pt>
                <c:pt idx="2">
                  <c:v>Jul-25</c:v>
                </c:pt>
                <c:pt idx="3">
                  <c:v>Aug-25</c:v>
                </c:pt>
                <c:pt idx="4">
                  <c:v>Sep-25</c:v>
                </c:pt>
                <c:pt idx="5">
                  <c:v>Oct-25</c:v>
                </c:pt>
                <c:pt idx="6">
                  <c:v>Nov-25</c:v>
                </c:pt>
                <c:pt idx="7">
                  <c:v>Dec-25</c:v>
                </c:pt>
                <c:pt idx="8">
                  <c:v>Jan-26</c:v>
                </c:pt>
                <c:pt idx="9">
                  <c:v>Feb-26</c:v>
                </c:pt>
                <c:pt idx="10">
                  <c:v>Mar-26</c:v>
                </c:pt>
                <c:pt idx="11">
                  <c:v>Apr-26</c:v>
                </c:pt>
                <c:pt idx="12">
                  <c:v>May-26</c:v>
                </c:pt>
              </c:strCache>
            </c:strRef>
          </c:cat>
          <c:val>
            <c:numRef>
              <c:f>'data_GIM Trends_2'!$E$2:$E$14</c:f>
              <c:numCache>
                <c:formatCode>General</c:formatCode>
                <c:ptCount val="13"/>
                <c:pt idx="0">
                  <c:v>40.885469999999998</c:v>
                </c:pt>
                <c:pt idx="1">
                  <c:v>41.414070000000002</c:v>
                </c:pt>
                <c:pt idx="2">
                  <c:v>45.04833</c:v>
                </c:pt>
                <c:pt idx="3">
                  <c:v>44.64855</c:v>
                </c:pt>
                <c:pt idx="4">
                  <c:v>46.093449999999997</c:v>
                </c:pt>
                <c:pt idx="5">
                  <c:v>46.422280000000001</c:v>
                </c:pt>
                <c:pt idx="6">
                  <c:v>44.785679999999999</c:v>
                </c:pt>
                <c:pt idx="7">
                  <c:v>46.190939999999998</c:v>
                </c:pt>
                <c:pt idx="8">
                  <c:v>47.960850000000001</c:v>
                </c:pt>
                <c:pt idx="9">
                  <c:v>47.79298</c:v>
                </c:pt>
                <c:pt idx="10">
                  <c:v>48.088839999999998</c:v>
                </c:pt>
                <c:pt idx="11">
                  <c:v>48.349170000000001</c:v>
                </c:pt>
                <c:pt idx="12">
                  <c:v>48.27467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C0-4264-9F2F-301B9F5ED07A}"/>
            </c:ext>
          </c:extLst>
        </c:ser>
        <c:ser>
          <c:idx val="4"/>
          <c:order val="4"/>
          <c:tx>
            <c:strRef>
              <c:f>'data_GIM Trends_2'!$F$1</c:f>
              <c:strCache>
                <c:ptCount val="1"/>
                <c:pt idx="0">
                  <c:v>Solar</c:v>
                </c:pt>
              </c:strCache>
            </c:strRef>
          </c:tx>
          <c:spPr>
            <a:solidFill>
              <a:srgbClr val="FEDD00"/>
            </a:solidFill>
            <a:ln>
              <a:noFill/>
            </a:ln>
          </c:spPr>
          <c:invertIfNegative val="0"/>
          <c:cat>
            <c:strRef>
              <c:f>'data_GIM Trends_2'!$A$2:$A$14</c:f>
              <c:strCache>
                <c:ptCount val="13"/>
                <c:pt idx="0">
                  <c:v>May-25</c:v>
                </c:pt>
                <c:pt idx="1">
                  <c:v>Jun-25</c:v>
                </c:pt>
                <c:pt idx="2">
                  <c:v>Jul-25</c:v>
                </c:pt>
                <c:pt idx="3">
                  <c:v>Aug-25</c:v>
                </c:pt>
                <c:pt idx="4">
                  <c:v>Sep-25</c:v>
                </c:pt>
                <c:pt idx="5">
                  <c:v>Oct-25</c:v>
                </c:pt>
                <c:pt idx="6">
                  <c:v>Nov-25</c:v>
                </c:pt>
                <c:pt idx="7">
                  <c:v>Dec-25</c:v>
                </c:pt>
                <c:pt idx="8">
                  <c:v>Jan-26</c:v>
                </c:pt>
                <c:pt idx="9">
                  <c:v>Feb-26</c:v>
                </c:pt>
                <c:pt idx="10">
                  <c:v>Mar-26</c:v>
                </c:pt>
                <c:pt idx="11">
                  <c:v>Apr-26</c:v>
                </c:pt>
                <c:pt idx="12">
                  <c:v>May-26</c:v>
                </c:pt>
              </c:strCache>
            </c:strRef>
          </c:cat>
          <c:val>
            <c:numRef>
              <c:f>'data_GIM Trends_2'!$F$2:$F$14</c:f>
              <c:numCache>
                <c:formatCode>General</c:formatCode>
                <c:ptCount val="13"/>
                <c:pt idx="0">
                  <c:v>158.49036000000001</c:v>
                </c:pt>
                <c:pt idx="1">
                  <c:v>161.67674</c:v>
                </c:pt>
                <c:pt idx="2">
                  <c:v>162.70267000000001</c:v>
                </c:pt>
                <c:pt idx="3">
                  <c:v>160.19200000000001</c:v>
                </c:pt>
                <c:pt idx="4">
                  <c:v>159.93181999999999</c:v>
                </c:pt>
                <c:pt idx="5">
                  <c:v>158.15064000000001</c:v>
                </c:pt>
                <c:pt idx="6">
                  <c:v>159.53695999999999</c:v>
                </c:pt>
                <c:pt idx="7">
                  <c:v>161.80724000000001</c:v>
                </c:pt>
                <c:pt idx="8">
                  <c:v>162.06675999999999</c:v>
                </c:pt>
                <c:pt idx="9">
                  <c:v>162.92672999999999</c:v>
                </c:pt>
                <c:pt idx="10">
                  <c:v>165.25135</c:v>
                </c:pt>
                <c:pt idx="11">
                  <c:v>163.47909999999999</c:v>
                </c:pt>
                <c:pt idx="12">
                  <c:v>163.09135000000001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EC0-4264-9F2F-301B9F5ED07A}"/>
            </c:ext>
          </c:extLst>
        </c:ser>
        <c:ser>
          <c:idx val="5"/>
          <c:order val="5"/>
          <c:tx>
            <c:strRef>
              <c:f>'data_GIM Trends_2'!$G$1</c:f>
              <c:strCache>
                <c:ptCount val="1"/>
                <c:pt idx="0">
                  <c:v>Biomass</c:v>
                </c:pt>
              </c:strCache>
            </c:strRef>
          </c:tx>
          <c:spPr>
            <a:solidFill>
              <a:srgbClr val="890C58"/>
            </a:solidFill>
            <a:ln>
              <a:noFill/>
            </a:ln>
          </c:spPr>
          <c:invertIfNegative val="0"/>
          <c:cat>
            <c:strRef>
              <c:f>'data_GIM Trends_2'!$A$2:$A$14</c:f>
              <c:strCache>
                <c:ptCount val="13"/>
                <c:pt idx="0">
                  <c:v>May-25</c:v>
                </c:pt>
                <c:pt idx="1">
                  <c:v>Jun-25</c:v>
                </c:pt>
                <c:pt idx="2">
                  <c:v>Jul-25</c:v>
                </c:pt>
                <c:pt idx="3">
                  <c:v>Aug-25</c:v>
                </c:pt>
                <c:pt idx="4">
                  <c:v>Sep-25</c:v>
                </c:pt>
                <c:pt idx="5">
                  <c:v>Oct-25</c:v>
                </c:pt>
                <c:pt idx="6">
                  <c:v>Nov-25</c:v>
                </c:pt>
                <c:pt idx="7">
                  <c:v>Dec-25</c:v>
                </c:pt>
                <c:pt idx="8">
                  <c:v>Jan-26</c:v>
                </c:pt>
                <c:pt idx="9">
                  <c:v>Feb-26</c:v>
                </c:pt>
                <c:pt idx="10">
                  <c:v>Mar-26</c:v>
                </c:pt>
                <c:pt idx="11">
                  <c:v>Apr-26</c:v>
                </c:pt>
                <c:pt idx="12">
                  <c:v>May-26</c:v>
                </c:pt>
              </c:strCache>
            </c:strRef>
          </c:cat>
          <c:val>
            <c:numRef>
              <c:f>'data_GIM Trends_2'!$G$2:$G$14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EC0-4264-9F2F-301B9F5ED07A}"/>
            </c:ext>
          </c:extLst>
        </c:ser>
        <c:ser>
          <c:idx val="6"/>
          <c:order val="6"/>
          <c:tx>
            <c:strRef>
              <c:f>'data_GIM Trends_2'!$H$1</c:f>
              <c:strCache>
                <c:ptCount val="1"/>
                <c:pt idx="0">
                  <c:v>Battery</c:v>
                </c:pt>
              </c:strCache>
            </c:strRef>
          </c:tx>
          <c:spPr>
            <a:solidFill>
              <a:srgbClr val="685BC7"/>
            </a:solidFill>
            <a:ln>
              <a:noFill/>
            </a:ln>
          </c:spPr>
          <c:invertIfNegative val="0"/>
          <c:cat>
            <c:strRef>
              <c:f>'data_GIM Trends_2'!$A$2:$A$14</c:f>
              <c:strCache>
                <c:ptCount val="13"/>
                <c:pt idx="0">
                  <c:v>May-25</c:v>
                </c:pt>
                <c:pt idx="1">
                  <c:v>Jun-25</c:v>
                </c:pt>
                <c:pt idx="2">
                  <c:v>Jul-25</c:v>
                </c:pt>
                <c:pt idx="3">
                  <c:v>Aug-25</c:v>
                </c:pt>
                <c:pt idx="4">
                  <c:v>Sep-25</c:v>
                </c:pt>
                <c:pt idx="5">
                  <c:v>Oct-25</c:v>
                </c:pt>
                <c:pt idx="6">
                  <c:v>Nov-25</c:v>
                </c:pt>
                <c:pt idx="7">
                  <c:v>Dec-25</c:v>
                </c:pt>
                <c:pt idx="8">
                  <c:v>Jan-26</c:v>
                </c:pt>
                <c:pt idx="9">
                  <c:v>Feb-26</c:v>
                </c:pt>
                <c:pt idx="10">
                  <c:v>Mar-26</c:v>
                </c:pt>
                <c:pt idx="11">
                  <c:v>Apr-26</c:v>
                </c:pt>
                <c:pt idx="12">
                  <c:v>May-26</c:v>
                </c:pt>
              </c:strCache>
            </c:strRef>
          </c:cat>
          <c:val>
            <c:numRef>
              <c:f>'data_GIM Trends_2'!$H$2:$H$14</c:f>
              <c:numCache>
                <c:formatCode>General</c:formatCode>
                <c:ptCount val="13"/>
                <c:pt idx="0">
                  <c:v>173.99686</c:v>
                </c:pt>
                <c:pt idx="1">
                  <c:v>177.92859999999999</c:v>
                </c:pt>
                <c:pt idx="2">
                  <c:v>181.39376999999999</c:v>
                </c:pt>
                <c:pt idx="3">
                  <c:v>179.83834999999999</c:v>
                </c:pt>
                <c:pt idx="4">
                  <c:v>178.05276000000001</c:v>
                </c:pt>
                <c:pt idx="5">
                  <c:v>175.57910000000001</c:v>
                </c:pt>
                <c:pt idx="6">
                  <c:v>174.36901</c:v>
                </c:pt>
                <c:pt idx="7">
                  <c:v>175.45901000000001</c:v>
                </c:pt>
                <c:pt idx="8">
                  <c:v>178.70275000000001</c:v>
                </c:pt>
                <c:pt idx="9">
                  <c:v>177.64192</c:v>
                </c:pt>
                <c:pt idx="10">
                  <c:v>176.74503999999999</c:v>
                </c:pt>
                <c:pt idx="11">
                  <c:v>171.10576</c:v>
                </c:pt>
                <c:pt idx="12">
                  <c:v>171.56682000000001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EC0-4264-9F2F-301B9F5ED07A}"/>
            </c:ext>
          </c:extLst>
        </c:ser>
        <c:ser>
          <c:idx val="7"/>
          <c:order val="7"/>
          <c:tx>
            <c:strRef>
              <c:f>'data_GIM Trends_2'!$I$1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rgbClr val="FF820A"/>
            </a:solidFill>
            <a:ln>
              <a:noFill/>
            </a:ln>
          </c:spPr>
          <c:invertIfNegative val="0"/>
          <c:cat>
            <c:strRef>
              <c:f>'data_GIM Trends_2'!$A$2:$A$14</c:f>
              <c:strCache>
                <c:ptCount val="13"/>
                <c:pt idx="0">
                  <c:v>May-25</c:v>
                </c:pt>
                <c:pt idx="1">
                  <c:v>Jun-25</c:v>
                </c:pt>
                <c:pt idx="2">
                  <c:v>Jul-25</c:v>
                </c:pt>
                <c:pt idx="3">
                  <c:v>Aug-25</c:v>
                </c:pt>
                <c:pt idx="4">
                  <c:v>Sep-25</c:v>
                </c:pt>
                <c:pt idx="5">
                  <c:v>Oct-25</c:v>
                </c:pt>
                <c:pt idx="6">
                  <c:v>Nov-25</c:v>
                </c:pt>
                <c:pt idx="7">
                  <c:v>Dec-25</c:v>
                </c:pt>
                <c:pt idx="8">
                  <c:v>Jan-26</c:v>
                </c:pt>
                <c:pt idx="9">
                  <c:v>Feb-26</c:v>
                </c:pt>
                <c:pt idx="10">
                  <c:v>Mar-26</c:v>
                </c:pt>
                <c:pt idx="11">
                  <c:v>Apr-26</c:v>
                </c:pt>
                <c:pt idx="12">
                  <c:v>May-26</c:v>
                </c:pt>
              </c:strCache>
            </c:strRef>
          </c:cat>
          <c:val>
            <c:numRef>
              <c:f>'data_GIM Trends_2'!$I$2:$I$14</c:f>
              <c:numCache>
                <c:formatCode>General</c:formatCode>
                <c:ptCount val="13"/>
                <c:pt idx="0">
                  <c:v>3.2084000000000001</c:v>
                </c:pt>
                <c:pt idx="1">
                  <c:v>3.50135</c:v>
                </c:pt>
                <c:pt idx="2">
                  <c:v>3.50135</c:v>
                </c:pt>
                <c:pt idx="3">
                  <c:v>3.50135</c:v>
                </c:pt>
                <c:pt idx="4">
                  <c:v>3.5624500000000001</c:v>
                </c:pt>
                <c:pt idx="5">
                  <c:v>3.3844500000000002</c:v>
                </c:pt>
                <c:pt idx="6">
                  <c:v>3.2579400000000001</c:v>
                </c:pt>
                <c:pt idx="7">
                  <c:v>3.2579400000000001</c:v>
                </c:pt>
                <c:pt idx="8">
                  <c:v>3.5724999999999998</c:v>
                </c:pt>
                <c:pt idx="9">
                  <c:v>3.8853499999999999</c:v>
                </c:pt>
                <c:pt idx="10">
                  <c:v>3.5712799999999998</c:v>
                </c:pt>
                <c:pt idx="11">
                  <c:v>3.5513400000000002</c:v>
                </c:pt>
                <c:pt idx="12">
                  <c:v>2.7525300000000001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EC0-4264-9F2F-301B9F5ED0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"/>
        <c:axId val="3"/>
      </c:barChart>
      <c:lineChart>
        <c:grouping val="standard"/>
        <c:varyColors val="0"/>
        <c:ser>
          <c:idx val="8"/>
          <c:order val="8"/>
          <c:tx>
            <c:strRef>
              <c:f>'data_GIM Trends_2'!$J$1</c:f>
              <c:strCache>
                <c:ptCount val="1"/>
                <c:pt idx="0">
                  <c:v>Total Project Count</c:v>
                </c:pt>
              </c:strCache>
            </c:strRef>
          </c:tx>
          <c:spPr>
            <a:ln w="0">
              <a:solidFill>
                <a:srgbClr val="000000"/>
              </a:solidFill>
              <a:prstDash val="solid"/>
            </a:ln>
          </c:spPr>
          <c:marker>
            <c:symbol val="circle"/>
            <c:size val="6"/>
            <c:spPr>
              <a:solidFill>
                <a:srgbClr val="000000"/>
              </a:solidFill>
              <a:ln>
                <a:noFill/>
              </a:ln>
            </c:spPr>
          </c:marker>
          <c:cat>
            <c:strRef>
              <c:f>'data_GIM Trends_2'!$A$2:$A$14</c:f>
              <c:strCache>
                <c:ptCount val="13"/>
                <c:pt idx="0">
                  <c:v>May-25</c:v>
                </c:pt>
                <c:pt idx="1">
                  <c:v>Jun-25</c:v>
                </c:pt>
                <c:pt idx="2">
                  <c:v>Jul-25</c:v>
                </c:pt>
                <c:pt idx="3">
                  <c:v>Aug-25</c:v>
                </c:pt>
                <c:pt idx="4">
                  <c:v>Sep-25</c:v>
                </c:pt>
                <c:pt idx="5">
                  <c:v>Oct-25</c:v>
                </c:pt>
                <c:pt idx="6">
                  <c:v>Nov-25</c:v>
                </c:pt>
                <c:pt idx="7">
                  <c:v>Dec-25</c:v>
                </c:pt>
                <c:pt idx="8">
                  <c:v>Jan-26</c:v>
                </c:pt>
                <c:pt idx="9">
                  <c:v>Feb-26</c:v>
                </c:pt>
                <c:pt idx="10">
                  <c:v>Mar-26</c:v>
                </c:pt>
                <c:pt idx="11">
                  <c:v>Apr-26</c:v>
                </c:pt>
                <c:pt idx="12">
                  <c:v>May-26</c:v>
                </c:pt>
              </c:strCache>
            </c:strRef>
          </c:cat>
          <c:val>
            <c:numRef>
              <c:f>'data_GIM Trends_2'!$J$2:$J$14</c:f>
              <c:numCache>
                <c:formatCode>General</c:formatCode>
                <c:ptCount val="13"/>
                <c:pt idx="0">
                  <c:v>2031</c:v>
                </c:pt>
                <c:pt idx="1">
                  <c:v>2054</c:v>
                </c:pt>
                <c:pt idx="2">
                  <c:v>2066</c:v>
                </c:pt>
                <c:pt idx="3">
                  <c:v>2041</c:v>
                </c:pt>
                <c:pt idx="4">
                  <c:v>2042</c:v>
                </c:pt>
                <c:pt idx="5">
                  <c:v>1999</c:v>
                </c:pt>
                <c:pt idx="6">
                  <c:v>1994</c:v>
                </c:pt>
                <c:pt idx="7">
                  <c:v>1984</c:v>
                </c:pt>
                <c:pt idx="8">
                  <c:v>2008</c:v>
                </c:pt>
                <c:pt idx="9">
                  <c:v>2008</c:v>
                </c:pt>
                <c:pt idx="10">
                  <c:v>2013</c:v>
                </c:pt>
                <c:pt idx="11">
                  <c:v>1965</c:v>
                </c:pt>
                <c:pt idx="12">
                  <c:v>1960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5EC0-4264-9F2F-301B9F5ED0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6851344"/>
        <c:axId val="2"/>
      </c:lineChart>
      <c:lineChart>
        <c:grouping val="standard"/>
        <c:varyColors val="0"/>
        <c:ser>
          <c:idx val="9"/>
          <c:order val="9"/>
          <c:tx>
            <c:strRef>
              <c:f>'data_GIM Trends_2'!$K$1</c:f>
              <c:strCache>
                <c:ptCount val="1"/>
                <c:pt idx="0">
                  <c:v>Cancelled Project Count</c:v>
                </c:pt>
              </c:strCache>
            </c:strRef>
          </c:tx>
          <c:spPr>
            <a:ln w="0">
              <a:solidFill>
                <a:srgbClr val="000080"/>
              </a:solidFill>
              <a:prstDash val="solid"/>
            </a:ln>
          </c:spPr>
          <c:marker>
            <c:symbol val="circle"/>
            <c:size val="6"/>
            <c:spPr>
              <a:solidFill>
                <a:srgbClr val="000080"/>
              </a:solidFill>
              <a:ln>
                <a:noFill/>
              </a:ln>
            </c:spPr>
          </c:marker>
          <c:cat>
            <c:strRef>
              <c:f>'data_GIM Trends_2'!$A$2:$A$14</c:f>
              <c:strCache>
                <c:ptCount val="13"/>
                <c:pt idx="0">
                  <c:v>May-25</c:v>
                </c:pt>
                <c:pt idx="1">
                  <c:v>Jun-25</c:v>
                </c:pt>
                <c:pt idx="2">
                  <c:v>Jul-25</c:v>
                </c:pt>
                <c:pt idx="3">
                  <c:v>Aug-25</c:v>
                </c:pt>
                <c:pt idx="4">
                  <c:v>Sep-25</c:v>
                </c:pt>
                <c:pt idx="5">
                  <c:v>Oct-25</c:v>
                </c:pt>
                <c:pt idx="6">
                  <c:v>Nov-25</c:v>
                </c:pt>
                <c:pt idx="7">
                  <c:v>Dec-25</c:v>
                </c:pt>
                <c:pt idx="8">
                  <c:v>Jan-26</c:v>
                </c:pt>
                <c:pt idx="9">
                  <c:v>Feb-26</c:v>
                </c:pt>
                <c:pt idx="10">
                  <c:v>Mar-26</c:v>
                </c:pt>
                <c:pt idx="11">
                  <c:v>Apr-26</c:v>
                </c:pt>
                <c:pt idx="12">
                  <c:v>May-26</c:v>
                </c:pt>
              </c:strCache>
            </c:strRef>
          </c:cat>
          <c:val>
            <c:numRef>
              <c:f>'data_GIM Trends_2'!$K$2:$K$14</c:f>
              <c:numCache>
                <c:formatCode>General</c:formatCode>
                <c:ptCount val="13"/>
                <c:pt idx="0">
                  <c:v>26</c:v>
                </c:pt>
                <c:pt idx="1">
                  <c:v>17</c:v>
                </c:pt>
                <c:pt idx="2">
                  <c:v>21</c:v>
                </c:pt>
                <c:pt idx="3">
                  <c:v>30</c:v>
                </c:pt>
                <c:pt idx="4">
                  <c:v>25</c:v>
                </c:pt>
                <c:pt idx="5">
                  <c:v>51</c:v>
                </c:pt>
                <c:pt idx="6">
                  <c:v>13</c:v>
                </c:pt>
                <c:pt idx="7">
                  <c:v>17</c:v>
                </c:pt>
                <c:pt idx="8">
                  <c:v>20</c:v>
                </c:pt>
                <c:pt idx="9">
                  <c:v>21</c:v>
                </c:pt>
                <c:pt idx="10">
                  <c:v>15</c:v>
                </c:pt>
                <c:pt idx="11">
                  <c:v>43</c:v>
                </c:pt>
                <c:pt idx="12">
                  <c:v>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5EC0-4264-9F2F-301B9F5ED0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6851344"/>
        <c:axId val="2"/>
      </c:lineChart>
      <c:catAx>
        <c:axId val="3368513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800" b="1" i="0" u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 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low"/>
        <c:spPr>
          <a:ln w="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"/>
        <c:crosses val="autoZero"/>
        <c:auto val="0"/>
        <c:lblAlgn val="ctr"/>
        <c:lblOffset val="100"/>
        <c:noMultiLvlLbl val="0"/>
      </c:catAx>
      <c:valAx>
        <c:axId val="2"/>
        <c:scaling>
          <c:orientation val="minMax"/>
          <c:min val="0"/>
        </c:scaling>
        <c:delete val="0"/>
        <c:axPos val="l"/>
        <c:majorGridlines>
          <c:spPr>
            <a:ln w="0">
              <a:solidFill>
                <a:srgbClr val="CCCCCC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800" b="1" i="0" u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Project Count</a:t>
                </a:r>
              </a:p>
            </c:rich>
          </c:tx>
          <c:overlay val="0"/>
        </c:title>
        <c:numFmt formatCode="#,##0" sourceLinked="0"/>
        <c:majorTickMark val="none"/>
        <c:minorTickMark val="none"/>
        <c:tickLblPos val="nextTo"/>
        <c:spPr>
          <a:ln w="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800" b="0" i="0" u="none" strike="noStrike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36851344"/>
        <c:crosses val="autoZero"/>
        <c:crossBetween val="between"/>
        <c:majorUnit val="162"/>
      </c:valAx>
      <c:catAx>
        <c:axId val="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"/>
        <c:crosses val="autoZero"/>
        <c:auto val="0"/>
        <c:lblAlgn val="ctr"/>
        <c:lblOffset val="100"/>
        <c:noMultiLvlLbl val="0"/>
      </c:catAx>
      <c:valAx>
        <c:axId val="3"/>
        <c:scaling>
          <c:orientation val="minMax"/>
          <c:min val="0"/>
        </c:scaling>
        <c:delete val="0"/>
        <c:axPos val="r"/>
        <c:title>
          <c:tx>
            <c:rich>
              <a:bodyPr rot="5400000" vert="horz"/>
              <a:lstStyle/>
              <a:p>
                <a:pPr>
                  <a:defRPr sz="800" b="1" i="0" u="none" strike="noStrike">
                    <a:solidFill>
                      <a:srgbClr val="0066CC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GW Capacity </a:t>
                </a:r>
              </a:p>
            </c:rich>
          </c:tx>
          <c:overlay val="0"/>
        </c:title>
        <c:numFmt formatCode="#,##0" sourceLinked="0"/>
        <c:majorTickMark val="none"/>
        <c:minorTickMark val="none"/>
        <c:tickLblPos val="nextTo"/>
        <c:spPr>
          <a:ln w="0">
            <a:solidFill>
              <a:srgbClr val="99CCFF"/>
            </a:solidFill>
            <a:prstDash val="solid"/>
          </a:ln>
        </c:spPr>
        <c:txPr>
          <a:bodyPr/>
          <a:lstStyle/>
          <a:p>
            <a:pPr>
              <a:defRPr sz="800" b="0" i="0" u="none" strike="noStrike">
                <a:solidFill>
                  <a:srgbClr val="0066C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max"/>
        <c:crossBetween val="between"/>
        <c:majorUnit val="33"/>
      </c:valAx>
      <c:spPr>
        <a:noFill/>
      </c:spPr>
    </c:plotArea>
    <c:legend>
      <c:legendPos val="b"/>
      <c:overlay val="0"/>
      <c:spPr>
        <a:noFill/>
        <a:ln>
          <a:noFill/>
        </a:ln>
      </c:spPr>
      <c:txPr>
        <a:bodyPr/>
        <a:lstStyle/>
        <a:p>
          <a:pPr>
            <a:defRPr sz="800" b="0" i="0" u="none" strike="noStrike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0"/>
    <c:dispBlanksAs val="gap"/>
    <c:showDLblsOverMax val="0"/>
  </c:chart>
  <c:spPr>
    <a:ln>
      <a:noFill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E3C7D50-3744-4F5E-B211-7EE7AB53D25A}" type="datetimeFigureOut">
              <a:rPr lang="en-US" smtClean="0"/>
              <a:t>6/17/2026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024" userDrawn="1">
          <p15:clr>
            <a:srgbClr val="F26B43"/>
          </p15:clr>
        </p15:guide>
        <p15:guide id="2" pos="2304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2832203-7F7F-406D-A6A3-240BE64C5DFA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300" dirty="0">
                <a:solidFill>
                  <a:srgbClr val="C00000"/>
                </a:solidFill>
              </a:rPr>
              <a:t>Delete this slide before presenting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73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June 17,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June 17,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3.svg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ercot.com/gridinfo/resource" TargetMode="Externa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ResourceIntegrationDepartment@ercot.com" TargetMode="Externa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2069" y="2564247"/>
            <a:ext cx="4882568" cy="2635434"/>
          </a:xfrm>
        </p:spPr>
        <p:txBody>
          <a:bodyPr>
            <a:normAutofit/>
          </a:bodyPr>
          <a:lstStyle/>
          <a:p>
            <a:r>
              <a:rPr lang="en-US" sz="2800" dirty="0"/>
              <a:t>Resource Integration Topics</a:t>
            </a:r>
            <a:br>
              <a:rPr lang="en-US" sz="1400" b="0" dirty="0"/>
            </a:br>
            <a:br>
              <a:rPr lang="en-US" sz="1400" b="0" dirty="0"/>
            </a:br>
            <a:r>
              <a:rPr lang="en-US" sz="1400" b="0" i="1" dirty="0"/>
              <a:t>Jenifer Fernandes</a:t>
            </a:r>
            <a:br>
              <a:rPr lang="en-US" sz="1400" b="0" i="1" dirty="0"/>
            </a:br>
            <a:r>
              <a:rPr lang="en-US" sz="1400" b="0" dirty="0"/>
              <a:t>Manager, Resource Integration</a:t>
            </a:r>
            <a:br>
              <a:rPr lang="en-US" sz="1400" b="0" dirty="0"/>
            </a:br>
            <a:br>
              <a:rPr lang="en-US" sz="1400" b="0" dirty="0"/>
            </a:br>
            <a:r>
              <a:rPr lang="en-US" sz="1400" b="0" dirty="0"/>
              <a:t>ERCOT</a:t>
            </a:r>
            <a:br>
              <a:rPr lang="en-US" sz="1400" b="0" dirty="0"/>
            </a:br>
            <a:r>
              <a:rPr lang="en-US" sz="1400" b="0" dirty="0"/>
              <a:t>Resource Integration Working Group </a:t>
            </a:r>
            <a:br>
              <a:rPr lang="en-US" sz="1400" dirty="0"/>
            </a:br>
            <a:br>
              <a:rPr lang="en-US" sz="1200" b="0" dirty="0"/>
            </a:br>
            <a:r>
              <a:rPr lang="en-US" sz="1100" b="0" dirty="0"/>
              <a:t>June 18</a:t>
            </a:r>
            <a:r>
              <a:rPr lang="en-US" sz="1100" b="0" baseline="30000" dirty="0"/>
              <a:t>th</a:t>
            </a:r>
            <a:r>
              <a:rPr lang="en-US" sz="1100" b="0" dirty="0"/>
              <a:t> , 2026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336508" y="1092200"/>
            <a:ext cx="5382924" cy="937567"/>
          </a:xfrm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Quarterly Stability Assessment (QSA)</a:t>
            </a:r>
          </a:p>
          <a:p>
            <a:pPr marL="342900"/>
            <a:endParaRPr lang="en-US" b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69A0C-3C00-56B4-9A87-1B67C7291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449451"/>
          </a:xfrm>
        </p:spPr>
        <p:txBody>
          <a:bodyPr/>
          <a:lstStyle/>
          <a:p>
            <a:r>
              <a:rPr lang="en-US" dirty="0"/>
              <a:t>Quarterly Stability Assessment (QSA)</a:t>
            </a:r>
            <a:endParaRPr lang="en-US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BDDF1C-EBB7-CEFF-89FC-D6079797064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57200" y="906651"/>
            <a:ext cx="6791325" cy="5494149"/>
          </a:xfrm>
        </p:spPr>
        <p:txBody>
          <a:bodyPr/>
          <a:lstStyle/>
          <a:p>
            <a:pPr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5B6770"/>
                </a:solidFill>
              </a:rPr>
              <a:t>Planning Guide 5.3.5, Quarterly Stability Assessment</a:t>
            </a:r>
            <a:endParaRPr lang="en-US" b="1" dirty="0">
              <a:solidFill>
                <a:srgbClr val="5B6770"/>
              </a:solidFill>
            </a:endParaRPr>
          </a:p>
          <a:p>
            <a:pPr>
              <a:spcBef>
                <a:spcPct val="2000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5B6770"/>
                </a:solidFill>
              </a:rPr>
              <a:t>QSA 45 deadline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FIS studies finalized and posted in RIOO-IS 45 days prior to quarterly stability assessment deadline.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Dynamic models (PSEE, PSCAD, TSAT (UDM)) and MQT report submitted in RIOO-IS. </a:t>
            </a:r>
            <a:endParaRPr lang="en-US" dirty="0">
              <a:solidFill>
                <a:srgbClr val="5B6770"/>
              </a:solidFill>
              <a:latin typeface="Arial" panose="020B0604020202020204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Issue’s seen in previous QSA’s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10 day comment period for FIS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Needs to be complete before QSA deadline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TSPs need to plan for it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Dynamic/PSCAD Model Review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Dependent on FIS Stability study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Need to meet PG 6.9 15 to 30 days prior to QSA deadline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PSSE Model Quality Test Required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PSCAD Model Quality Test, Unit Model Validation and Template is required.  PSCAD template is required starting August 1</a:t>
            </a:r>
            <a:r>
              <a:rPr kumimoji="0" lang="en-US" b="0" i="0" u="none" strike="noStrike" kern="1200" cap="none" spc="0" normalizeH="0" baseline="3000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QSA.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TSAT Model Required – If PSSE model is UDM, then TSAT model should be UDM and should include MQT</a:t>
            </a:r>
          </a:p>
          <a:p>
            <a:pPr lvl="0">
              <a:spcBef>
                <a:spcPct val="20000"/>
              </a:spcBef>
              <a:spcAft>
                <a:spcPts val="0"/>
              </a:spcAft>
              <a:defRPr/>
            </a:pPr>
            <a:endParaRPr lang="en-US" sz="1400" dirty="0">
              <a:solidFill>
                <a:srgbClr val="5B6770"/>
              </a:solidFill>
            </a:endParaRP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120191-B0F9-F68E-6886-AE4B75E90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82664DFA-7DF4-FC4B-D1D9-CB17F09093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466046"/>
              </p:ext>
            </p:extLst>
          </p:nvPr>
        </p:nvGraphicFramePr>
        <p:xfrm>
          <a:off x="7694909" y="241749"/>
          <a:ext cx="4432516" cy="2500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2929">
                  <a:extLst>
                    <a:ext uri="{9D8B030D-6E8A-4147-A177-3AD203B41FA5}">
                      <a16:colId xmlns:a16="http://schemas.microsoft.com/office/drawing/2014/main" val="1156161960"/>
                    </a:ext>
                  </a:extLst>
                </a:gridCol>
                <a:gridCol w="2239587">
                  <a:extLst>
                    <a:ext uri="{9D8B030D-6E8A-4147-A177-3AD203B41FA5}">
                      <a16:colId xmlns:a16="http://schemas.microsoft.com/office/drawing/2014/main" val="90036910"/>
                    </a:ext>
                  </a:extLst>
                </a:gridCol>
              </a:tblGrid>
              <a:tr h="84701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From Planning guide Section 5.3.5 (2):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Last Day for an IE to meet prerequisites as listed in paragraph (4) below</a:t>
                      </a:r>
                      <a:endParaRPr lang="en-US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</a:rPr>
                        <a:t>45 day deadline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268101"/>
                  </a:ext>
                </a:extLst>
              </a:tr>
              <a:tr h="396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Prior August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cs typeface="Times New Roman" panose="02020603050405020304" pitchFamily="18" charset="0"/>
                        </a:rPr>
                        <a:t>June 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5616046"/>
                  </a:ext>
                </a:extLst>
              </a:tr>
              <a:tr h="396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Prior November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cs typeface="Times New Roman" panose="02020603050405020304" pitchFamily="18" charset="0"/>
                        </a:rPr>
                        <a:t>September 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3199576"/>
                  </a:ext>
                </a:extLst>
              </a:tr>
              <a:tr h="396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Prior February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cs typeface="Times New Roman" panose="02020603050405020304" pitchFamily="18" charset="0"/>
                        </a:rPr>
                        <a:t>December 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296198"/>
                  </a:ext>
                </a:extLst>
              </a:tr>
              <a:tr h="396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Prior May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+mn-lt"/>
                          <a:cs typeface="Times New Roman" panose="02020603050405020304" pitchFamily="18" charset="0"/>
                        </a:rPr>
                        <a:t>March 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1234448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D1535B78-2F54-53E5-CC57-72D8702389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673826"/>
              </p:ext>
            </p:extLst>
          </p:nvPr>
        </p:nvGraphicFramePr>
        <p:xfrm>
          <a:off x="7694909" y="2915433"/>
          <a:ext cx="4432515" cy="33618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7505">
                  <a:extLst>
                    <a:ext uri="{9D8B030D-6E8A-4147-A177-3AD203B41FA5}">
                      <a16:colId xmlns:a16="http://schemas.microsoft.com/office/drawing/2014/main" val="4291409084"/>
                    </a:ext>
                  </a:extLst>
                </a:gridCol>
                <a:gridCol w="1477505">
                  <a:extLst>
                    <a:ext uri="{9D8B030D-6E8A-4147-A177-3AD203B41FA5}">
                      <a16:colId xmlns:a16="http://schemas.microsoft.com/office/drawing/2014/main" val="2804065054"/>
                    </a:ext>
                  </a:extLst>
                </a:gridCol>
                <a:gridCol w="1477505">
                  <a:extLst>
                    <a:ext uri="{9D8B030D-6E8A-4147-A177-3AD203B41FA5}">
                      <a16:colId xmlns:a16="http://schemas.microsoft.com/office/drawing/2014/main" val="4258449874"/>
                    </a:ext>
                  </a:extLst>
                </a:gridCol>
              </a:tblGrid>
              <a:tr h="104189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All-Inclusive Generation Resource Initial Synchronization Date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Last Day for an IE to meet prerequisites as listed in paragraph (4) below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Completion of Quarterly Stability Assessment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1749493"/>
                  </a:ext>
                </a:extLst>
              </a:tr>
              <a:tr h="52094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January, February, March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Prior August 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October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8900770"/>
                  </a:ext>
                </a:extLst>
              </a:tr>
              <a:tr h="43576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April, May, June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Prior November 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January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3180342"/>
                  </a:ext>
                </a:extLst>
              </a:tr>
              <a:tr h="52094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July, August, September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Prior February 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End of April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81625243"/>
                  </a:ext>
                </a:extLst>
              </a:tr>
              <a:tr h="6945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Upcoming October, November, December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Prior May 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End of July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3255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8088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334B1-CBFD-2E2D-7CA2-FD082FC19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Revision Requests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B5FD30-65EF-1F91-0A34-AEC19D762C6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131376"/>
            <a:ext cx="11187714" cy="4223288"/>
          </a:xfrm>
        </p:spPr>
        <p:txBody>
          <a:bodyPr/>
          <a:lstStyle/>
          <a:p>
            <a:r>
              <a:rPr lang="en-US" dirty="0"/>
              <a:t>PGRR124: ESR Maintenance Exception to Modifications</a:t>
            </a:r>
          </a:p>
          <a:p>
            <a:r>
              <a:rPr lang="en-US" dirty="0"/>
              <a:t>PGRR142: In-kind Definition for Generation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6EC887-CF7C-94A8-B01C-1DE7D103D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226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EFDD4C-2255-C7D5-2991-41521A75B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2CEE743-FAC8-4536-6D1F-9DA259116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491383"/>
          </a:xfrm>
        </p:spPr>
        <p:txBody>
          <a:bodyPr/>
          <a:lstStyle/>
          <a:p>
            <a:r>
              <a:rPr lang="en-US" dirty="0"/>
              <a:t>Generation Interconnection Requests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EC331C-6A59-FCFF-1F14-DD25475D0EF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008404"/>
            <a:ext cx="11163300" cy="49138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5763"/>
                </a:solidFill>
              </a:rPr>
              <a:t>1,960 active generation interconnection requests totaling 458 GW as of May 31st, 2026</a:t>
            </a:r>
            <a:br>
              <a:rPr lang="en-US" dirty="0">
                <a:solidFill>
                  <a:srgbClr val="005763"/>
                </a:solidFill>
              </a:rPr>
            </a:br>
            <a:r>
              <a:rPr lang="en-US" dirty="0">
                <a:solidFill>
                  <a:srgbClr val="005763"/>
                </a:solidFill>
              </a:rPr>
              <a:t>	(Solar 163 GW, Wind 48 GW, Gas 71 GW, Battery 172 GW / 412 GWh, and Other 5 GW)</a:t>
            </a:r>
            <a:br>
              <a:rPr lang="en-US" sz="1200" dirty="0">
                <a:solidFill>
                  <a:srgbClr val="005763"/>
                </a:solidFill>
              </a:rPr>
            </a:br>
            <a:r>
              <a:rPr lang="en-US" sz="1200" dirty="0">
                <a:solidFill>
                  <a:srgbClr val="005763"/>
                </a:solidFill>
              </a:rPr>
              <a:t>	</a:t>
            </a:r>
            <a:br>
              <a:rPr lang="en-US" dirty="0">
                <a:solidFill>
                  <a:srgbClr val="005763"/>
                </a:solidFill>
              </a:rPr>
            </a:b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3C002C2-E6E4-C008-32DB-A8E7E74E2F13}"/>
              </a:ext>
            </a:extLst>
          </p:cNvPr>
          <p:cNvSpPr txBox="1"/>
          <p:nvPr/>
        </p:nvSpPr>
        <p:spPr>
          <a:xfrm>
            <a:off x="2988733" y="5434098"/>
            <a:ext cx="617643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</a:rPr>
              <a:t>A break-out by zone can be found in the monthly Generator Interconnection Status (GIS) reports available on the ERCOT Resource Adequacy Page: </a:t>
            </a:r>
            <a:r>
              <a: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rgbClr val="2D3338"/>
                </a:solidFill>
                <a:effectLst/>
                <a:uLnTx/>
                <a:uFillTx/>
                <a:hlinkClick r:id="rId2"/>
              </a:rPr>
              <a:t>http://www.ercot.com/gridinfo/resource</a:t>
            </a:r>
            <a:endParaRPr kumimoji="0" lang="en-US" sz="1050" b="0" i="0" u="none" strike="noStrike" kern="0" cap="none" spc="0" normalizeH="0" baseline="0" noProof="0" dirty="0">
              <a:ln>
                <a:noFill/>
              </a:ln>
              <a:solidFill>
                <a:srgbClr val="5B6770"/>
              </a:solidFill>
              <a:effectLst/>
              <a:uLnTx/>
              <a:uFillTx/>
            </a:endParaRPr>
          </a:p>
        </p:txBody>
      </p:sp>
      <p:graphicFrame>
        <p:nvGraphicFramePr>
          <p:cNvPr id="3" name="chart1.xml">
            <a:extLst>
              <a:ext uri="{FF2B5EF4-FFF2-40B4-BE49-F238E27FC236}">
                <a16:creationId xmlns:a16="http://schemas.microsoft.com/office/drawing/2014/main" id="{00000000-0008-0000-06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1553066"/>
              </p:ext>
            </p:extLst>
          </p:nvPr>
        </p:nvGraphicFramePr>
        <p:xfrm>
          <a:off x="862012" y="1571624"/>
          <a:ext cx="10467975" cy="3862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28621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E2941-D59A-3118-19D1-99A6B217F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Generation Interconnection Requests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C3C3E-BA79-0595-D8CC-781351C6D79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33400" y="1084597"/>
            <a:ext cx="11163300" cy="287004"/>
          </a:xfrm>
        </p:spPr>
        <p:txBody>
          <a:bodyPr/>
          <a:lstStyle/>
          <a:p>
            <a:pPr algn="ctr"/>
            <a:r>
              <a:rPr lang="en-US" dirty="0"/>
              <a:t>Small Gen- 28 projects Not Model Ready, 37 projects Model Ready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245536-264B-1615-2184-42C070A38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4" name="chart2.xml">
            <a:extLst>
              <a:ext uri="{FF2B5EF4-FFF2-40B4-BE49-F238E27FC236}">
                <a16:creationId xmlns:a16="http://schemas.microsoft.com/office/drawing/2014/main" id="{00000000-0008-0000-06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3734008"/>
              </p:ext>
            </p:extLst>
          </p:nvPr>
        </p:nvGraphicFramePr>
        <p:xfrm>
          <a:off x="862012" y="1571624"/>
          <a:ext cx="10467975" cy="39248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3463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1FE24-EADF-EC71-B137-C7BDB9229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RIWG Meeting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5096E7-C53A-41F8-941B-FD1A1A018DC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1"/>
            <a:ext cx="11163300" cy="825640"/>
          </a:xfrm>
        </p:spPr>
        <p:txBody>
          <a:bodyPr/>
          <a:lstStyle/>
          <a:p>
            <a:r>
              <a:rPr lang="en-US" sz="2800" dirty="0"/>
              <a:t>Next meeting will be in person on August 27</a:t>
            </a:r>
            <a:r>
              <a:rPr lang="en-US" sz="2800" baseline="30000" dirty="0"/>
              <a:t>th</a:t>
            </a:r>
            <a:r>
              <a:rPr lang="en-US" sz="2800" dirty="0"/>
              <a:t> at the Met.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F6B4B8-CCA3-3A3C-F65A-34E804FCC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816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130658"/>
            <a:ext cx="6303885" cy="1848259"/>
          </a:xfrm>
        </p:spPr>
        <p:txBody>
          <a:bodyPr/>
          <a:lstStyle/>
          <a:p>
            <a:r>
              <a:rPr lang="en-US" sz="1800" dirty="0">
                <a:hlinkClick r:id="rId2"/>
              </a:rPr>
              <a:t>ResourceIntegrationDepartment@ercot.com</a:t>
            </a:r>
            <a:endParaRPr lang="en-US" sz="1800" dirty="0"/>
          </a:p>
          <a:p>
            <a:r>
              <a:rPr lang="en-US" sz="1800" dirty="0"/>
              <a:t> </a:t>
            </a:r>
            <a:r>
              <a:rPr lang="en-US" sz="1800" b="0" dirty="0">
                <a:solidFill>
                  <a:schemeClr val="tx1"/>
                </a:solidFill>
              </a:rPr>
              <a:t>is distribution list for Resource Integration department</a:t>
            </a:r>
          </a:p>
          <a:p>
            <a:r>
              <a:rPr lang="en-US" sz="1800" dirty="0"/>
              <a:t>Mailing List</a:t>
            </a:r>
          </a:p>
          <a:p>
            <a:pPr lvl="1"/>
            <a:r>
              <a:rPr lang="en-US" sz="1800" dirty="0"/>
              <a:t>RESOURCE_INTEGRATION@LISTS.ERCOT.COM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Props1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754FD2-17D2-4534-9157-8CFDD0166132}">
  <ds:schemaRefs>
    <ds:schemaRef ds:uri="http://purl.org/dc/terms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3c917f14-8d40-4289-92aa-fd10f73581c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ResourceIntegrationWorkshop_GINR_Topics_04222026</Template>
  <TotalTime>1480</TotalTime>
  <Words>506</Words>
  <Application>Microsoft Office PowerPoint</Application>
  <PresentationFormat>Widescreen</PresentationFormat>
  <Paragraphs>75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Times New Roman</vt:lpstr>
      <vt:lpstr>Wingdings</vt:lpstr>
      <vt:lpstr>Cover</vt:lpstr>
      <vt:lpstr>Page Design</vt:lpstr>
      <vt:lpstr>Resource Integration Topics  Jenifer Fernandes Manager, Resource Integration  ERCOT Resource Integration Working Group   June 18th , 2026</vt:lpstr>
      <vt:lpstr>Quarterly Stability Assessment (QSA)</vt:lpstr>
      <vt:lpstr>Active Revision Requests</vt:lpstr>
      <vt:lpstr>Generation Interconnection Requests</vt:lpstr>
      <vt:lpstr>Generation Interconnection Requests</vt:lpstr>
      <vt:lpstr>Next RIWG Meeting</vt:lpstr>
      <vt:lpstr>Questions/Comments?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Fernandes, Jenifer</dc:creator>
  <cp:keywords/>
  <cp:lastModifiedBy>Fernandes, Jenifer</cp:lastModifiedBy>
  <cp:revision>10</cp:revision>
  <dcterms:created xsi:type="dcterms:W3CDTF">2026-04-19T01:27:32Z</dcterms:created>
  <dcterms:modified xsi:type="dcterms:W3CDTF">2026-06-17T18:54:56Z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