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7"/>
  </p:notesMasterIdLst>
  <p:handoutMasterIdLst>
    <p:handoutMasterId r:id="rId18"/>
  </p:handoutMasterIdLst>
  <p:sldIdLst>
    <p:sldId id="272" r:id="rId6"/>
    <p:sldId id="2147478762" r:id="rId7"/>
    <p:sldId id="2147478763" r:id="rId8"/>
    <p:sldId id="270" r:id="rId9"/>
    <p:sldId id="273" r:id="rId10"/>
    <p:sldId id="261" r:id="rId11"/>
    <p:sldId id="260" r:id="rId12"/>
    <p:sldId id="271" r:id="rId13"/>
    <p:sldId id="2147478766" r:id="rId14"/>
    <p:sldId id="2147478765" r:id="rId15"/>
    <p:sldId id="21474787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E7B75-A0BC-4F4B-BD59-EC20468552D8}" v="14" dt="2026-06-09T18:58:45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addSld modSld">
      <pc:chgData name="Anderson, Troy" userId="04de3903-03dd-44db-8353-3f14e4dd6886" providerId="ADAL" clId="{AC545628-8E29-428F-8CB0-70B66CC2DA85}" dt="2026-06-09T18:59:03.061" v="2422" actId="1076"/>
      <pc:docMkLst>
        <pc:docMk/>
      </pc:docMkLst>
      <pc:sldChg chg="addSp delSp modSp mod">
        <pc:chgData name="Anderson, Troy" userId="04de3903-03dd-44db-8353-3f14e4dd6886" providerId="ADAL" clId="{AC545628-8E29-428F-8CB0-70B66CC2DA85}" dt="2026-06-04T14:56:43.892" v="368" actId="20577"/>
        <pc:sldMkLst>
          <pc:docMk/>
          <pc:sldMk cId="0" sldId="260"/>
        </pc:sldMkLst>
        <pc:spChg chg="mod">
          <ac:chgData name="Anderson, Troy" userId="04de3903-03dd-44db-8353-3f14e4dd6886" providerId="ADAL" clId="{AC545628-8E29-428F-8CB0-70B66CC2DA85}" dt="2026-06-04T14:56:31.221" v="365" actId="20577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Anderson, Troy" userId="04de3903-03dd-44db-8353-3f14e4dd6886" providerId="ADAL" clId="{AC545628-8E29-428F-8CB0-70B66CC2DA85}" dt="2026-06-04T14:56:43.892" v="368" actId="20577"/>
          <ac:spMkLst>
            <pc:docMk/>
            <pc:sldMk cId="0" sldId="260"/>
            <ac:spMk id="8" creationId="{F38FEADF-E2B2-0667-AA08-D33F5CA52B2B}"/>
          </ac:spMkLst>
        </pc:spChg>
        <pc:picChg chg="add mod">
          <ac:chgData name="Anderson, Troy" userId="04de3903-03dd-44db-8353-3f14e4dd6886" providerId="ADAL" clId="{AC545628-8E29-428F-8CB0-70B66CC2DA85}" dt="2026-06-04T14:56:19.134" v="361" actId="1076"/>
          <ac:picMkLst>
            <pc:docMk/>
            <pc:sldMk cId="0" sldId="260"/>
            <ac:picMk id="6" creationId="{02D6DE4B-6859-8C21-C46C-C74769208D85}"/>
          </ac:picMkLst>
        </pc:picChg>
      </pc:sldChg>
      <pc:sldChg chg="modSp mod">
        <pc:chgData name="Anderson, Troy" userId="04de3903-03dd-44db-8353-3f14e4dd6886" providerId="ADAL" clId="{AC545628-8E29-428F-8CB0-70B66CC2DA85}" dt="2026-06-07T18:46:26.327" v="907" actId="20577"/>
        <pc:sldMkLst>
          <pc:docMk/>
          <pc:sldMk cId="0" sldId="261"/>
        </pc:sldMkLst>
        <pc:spChg chg="mod">
          <ac:chgData name="Anderson, Troy" userId="04de3903-03dd-44db-8353-3f14e4dd6886" providerId="ADAL" clId="{AC545628-8E29-428F-8CB0-70B66CC2DA85}" dt="2026-06-05T13:20:11.245" v="448" actId="20577"/>
          <ac:spMkLst>
            <pc:docMk/>
            <pc:sldMk cId="0" sldId="261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AC545628-8E29-428F-8CB0-70B66CC2DA85}" dt="2026-06-07T18:46:26.327" v="907" actId="20577"/>
          <ac:graphicFrameMkLst>
            <pc:docMk/>
            <pc:sldMk cId="0" sldId="261"/>
            <ac:graphicFrameMk id="3" creationId="{00000000-0000-0000-0000-000000000000}"/>
          </ac:graphicFrameMkLst>
        </pc:graphicFrameChg>
      </pc:sldChg>
      <pc:sldChg chg="addSp delSp modSp mod">
        <pc:chgData name="Anderson, Troy" userId="04de3903-03dd-44db-8353-3f14e4dd6886" providerId="ADAL" clId="{AC545628-8E29-428F-8CB0-70B66CC2DA85}" dt="2026-06-09T18:59:03.061" v="2422" actId="1076"/>
        <pc:sldMkLst>
          <pc:docMk/>
          <pc:sldMk cId="0" sldId="270"/>
        </pc:sldMkLst>
        <pc:spChg chg="mod">
          <ac:chgData name="Anderson, Troy" userId="04de3903-03dd-44db-8353-3f14e4dd6886" providerId="ADAL" clId="{AC545628-8E29-428F-8CB0-70B66CC2DA85}" dt="2026-06-09T16:29:32.675" v="1638" actId="20577"/>
          <ac:spMkLst>
            <pc:docMk/>
            <pc:sldMk cId="0" sldId="270"/>
            <ac:spMk id="4" creationId="{59E6ED04-EF36-4BF4-308F-1A60F92DCE85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8" creationId="{8434DC2E-84B5-4927-5867-59A27A4CC931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9" creationId="{4D7BB218-C421-400A-FFA5-416F357C0328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0" creationId="{4FB10E2C-D7C4-E2EC-2600-038C479E5386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2" creationId="{CA67252E-F2BF-AD2F-3214-0668956B8DC7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3" creationId="{689D3A12-42B6-1E36-4528-366BEFB85334}"/>
          </ac:spMkLst>
        </pc:spChg>
        <pc:spChg chg="mod">
          <ac:chgData name="Anderson, Troy" userId="04de3903-03dd-44db-8353-3f14e4dd6886" providerId="ADAL" clId="{AC545628-8E29-428F-8CB0-70B66CC2DA85}" dt="2026-06-04T14:30:10.910" v="174" actId="1035"/>
          <ac:spMkLst>
            <pc:docMk/>
            <pc:sldMk cId="0" sldId="270"/>
            <ac:spMk id="15" creationId="{E15C0283-9C40-B185-4C17-3423D4A48634}"/>
          </ac:spMkLst>
        </pc:spChg>
        <pc:spChg chg="add mod">
          <ac:chgData name="Anderson, Troy" userId="04de3903-03dd-44db-8353-3f14e4dd6886" providerId="ADAL" clId="{AC545628-8E29-428F-8CB0-70B66CC2DA85}" dt="2026-06-09T16:08:05.681" v="1009" actId="20577"/>
          <ac:spMkLst>
            <pc:docMk/>
            <pc:sldMk cId="0" sldId="270"/>
            <ac:spMk id="17" creationId="{18B035FF-D892-1C21-125A-6F5EB9D68942}"/>
          </ac:spMkLst>
        </pc:spChg>
        <pc:spChg chg="mod">
          <ac:chgData name="Anderson, Troy" userId="04de3903-03dd-44db-8353-3f14e4dd6886" providerId="ADAL" clId="{AC545628-8E29-428F-8CB0-70B66CC2DA85}" dt="2026-06-04T14:18:08.928" v="69" actId="207"/>
          <ac:spMkLst>
            <pc:docMk/>
            <pc:sldMk cId="0" sldId="270"/>
            <ac:spMk id="25" creationId="{E71C4563-0787-8BF3-02A0-559A0127F008}"/>
          </ac:spMkLst>
        </pc:spChg>
        <pc:spChg chg="add mod">
          <ac:chgData name="Anderson, Troy" userId="04de3903-03dd-44db-8353-3f14e4dd6886" providerId="ADAL" clId="{AC545628-8E29-428F-8CB0-70B66CC2DA85}" dt="2026-06-09T16:34:02.456" v="1662" actId="404"/>
          <ac:spMkLst>
            <pc:docMk/>
            <pc:sldMk cId="0" sldId="270"/>
            <ac:spMk id="35" creationId="{4E2A912A-15EC-CD99-214F-B72EFE89E7B1}"/>
          </ac:spMkLst>
        </pc:spChg>
        <pc:spChg chg="add del mod">
          <ac:chgData name="Anderson, Troy" userId="04de3903-03dd-44db-8353-3f14e4dd6886" providerId="ADAL" clId="{AC545628-8E29-428F-8CB0-70B66CC2DA85}" dt="2026-06-09T16:29:27.292" v="1636" actId="478"/>
          <ac:spMkLst>
            <pc:docMk/>
            <pc:sldMk cId="0" sldId="270"/>
            <ac:spMk id="37" creationId="{715E908B-2D35-FF91-BB83-F3A8CA4D9230}"/>
          </ac:spMkLst>
        </pc:spChg>
        <pc:spChg chg="add mod">
          <ac:chgData name="Anderson, Troy" userId="04de3903-03dd-44db-8353-3f14e4dd6886" providerId="ADAL" clId="{AC545628-8E29-428F-8CB0-70B66CC2DA85}" dt="2026-06-09T18:59:03.061" v="2422" actId="1076"/>
          <ac:spMkLst>
            <pc:docMk/>
            <pc:sldMk cId="0" sldId="270"/>
            <ac:spMk id="37" creationId="{7F514A40-346F-BE37-129E-B5C03E8D26C8}"/>
          </ac:spMkLst>
        </pc:spChg>
        <pc:spChg chg="add mod">
          <ac:chgData name="Anderson, Troy" userId="04de3903-03dd-44db-8353-3f14e4dd6886" providerId="ADAL" clId="{AC545628-8E29-428F-8CB0-70B66CC2DA85}" dt="2026-06-04T15:07:02.437" v="444" actId="1035"/>
          <ac:spMkLst>
            <pc:docMk/>
            <pc:sldMk cId="0" sldId="270"/>
            <ac:spMk id="38" creationId="{703B0943-7385-B828-7922-EB4B0E778603}"/>
          </ac:spMkLst>
        </pc:spChg>
        <pc:graphicFrameChg chg="mod modGraphic">
          <ac:chgData name="Anderson, Troy" userId="04de3903-03dd-44db-8353-3f14e4dd6886" providerId="ADAL" clId="{AC545628-8E29-428F-8CB0-70B66CC2DA85}" dt="2026-06-09T16:32:34.127" v="1647" actId="20577"/>
          <ac:graphicFrameMkLst>
            <pc:docMk/>
            <pc:sldMk cId="0" sldId="270"/>
            <ac:graphicFrameMk id="7" creationId="{A7301701-8070-088C-1EC4-2264AE4F065E}"/>
          </ac:graphicFrameMkLst>
        </pc:graphicFrameChg>
        <pc:graphicFrameChg chg="modGraphic">
          <ac:chgData name="Anderson, Troy" userId="04de3903-03dd-44db-8353-3f14e4dd6886" providerId="ADAL" clId="{AC545628-8E29-428F-8CB0-70B66CC2DA85}" dt="2026-06-09T16:29:29.636" v="1637" actId="6549"/>
          <ac:graphicFrameMkLst>
            <pc:docMk/>
            <pc:sldMk cId="0" sldId="270"/>
            <ac:graphicFrameMk id="33" creationId="{50F9B015-E167-00B6-0126-0DBB2C12F4E8}"/>
          </ac:graphicFrameMkLst>
        </pc:graphicFrameChg>
      </pc:sldChg>
      <pc:sldChg chg="modSp mod">
        <pc:chgData name="Anderson, Troy" userId="04de3903-03dd-44db-8353-3f14e4dd6886" providerId="ADAL" clId="{AC545628-8E29-428F-8CB0-70B66CC2DA85}" dt="2026-06-09T16:35:19.962" v="1677"/>
        <pc:sldMkLst>
          <pc:docMk/>
          <pc:sldMk cId="0" sldId="271"/>
        </pc:sldMkLst>
        <pc:spChg chg="mod">
          <ac:chgData name="Anderson, Troy" userId="04de3903-03dd-44db-8353-3f14e4dd6886" providerId="ADAL" clId="{AC545628-8E29-428F-8CB0-70B66CC2DA85}" dt="2026-06-09T16:35:19.962" v="1677"/>
          <ac:spMkLst>
            <pc:docMk/>
            <pc:sldMk cId="0" sldId="271"/>
            <ac:spMk id="8" creationId="{3463F58A-7732-2C37-15DC-1F1BE0D5EAE4}"/>
          </ac:spMkLst>
        </pc:spChg>
      </pc:sldChg>
      <pc:sldChg chg="modSp mod">
        <pc:chgData name="Anderson, Troy" userId="04de3903-03dd-44db-8353-3f14e4dd6886" providerId="ADAL" clId="{AC545628-8E29-428F-8CB0-70B66CC2DA85}" dt="2026-06-09T17:15:21.698" v="2307" actId="20577"/>
        <pc:sldMkLst>
          <pc:docMk/>
          <pc:sldMk cId="0" sldId="272"/>
        </pc:sldMkLst>
        <pc:spChg chg="mod">
          <ac:chgData name="Anderson, Troy" userId="04de3903-03dd-44db-8353-3f14e4dd6886" providerId="ADAL" clId="{AC545628-8E29-428F-8CB0-70B66CC2DA85}" dt="2026-06-04T14:08:28.915" v="28" actId="20577"/>
          <ac:spMkLst>
            <pc:docMk/>
            <pc:sldMk cId="0" sldId="272"/>
            <ac:spMk id="4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21.698" v="2307" actId="20577"/>
          <ac:spMkLst>
            <pc:docMk/>
            <pc:sldMk cId="0" sldId="272"/>
            <ac:spMk id="11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14.120" v="2300" actId="20577"/>
          <ac:spMkLst>
            <pc:docMk/>
            <pc:sldMk cId="0" sldId="272"/>
            <ac:spMk id="1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9T17:05:12.961" v="2089" actId="20577"/>
        <pc:sldMkLst>
          <pc:docMk/>
          <pc:sldMk cId="0" sldId="273"/>
        </pc:sldMkLst>
        <pc:spChg chg="mod">
          <ac:chgData name="Anderson, Troy" userId="04de3903-03dd-44db-8353-3f14e4dd6886" providerId="ADAL" clId="{AC545628-8E29-428F-8CB0-70B66CC2DA85}" dt="2026-06-09T16:13:23.329" v="1066" actId="14100"/>
          <ac:spMkLst>
            <pc:docMk/>
            <pc:sldMk cId="0" sldId="273"/>
            <ac:spMk id="2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05:12.961" v="2089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9T17:15:07.726" v="2286" actId="14100"/>
        <pc:sldMkLst>
          <pc:docMk/>
          <pc:sldMk cId="0" sldId="2147478762"/>
        </pc:sldMkLst>
        <pc:spChg chg="mod">
          <ac:chgData name="Anderson, Troy" userId="04de3903-03dd-44db-8353-3f14e4dd6886" providerId="ADAL" clId="{AC545628-8E29-428F-8CB0-70B66CC2DA85}" dt="2026-06-09T17:15:07.726" v="2286" actId="14100"/>
          <ac:spMkLst>
            <pc:docMk/>
            <pc:sldMk cId="0" sldId="2147478762"/>
            <ac:spMk id="2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02.382" v="2285" actId="20577"/>
          <ac:spMkLst>
            <pc:docMk/>
            <pc:sldMk cId="0" sldId="2147478762"/>
            <ac:spMk id="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7T20:12:54.849" v="955" actId="404"/>
        <pc:sldMkLst>
          <pc:docMk/>
          <pc:sldMk cId="0" sldId="2147478763"/>
        </pc:sldMkLst>
        <pc:spChg chg="mod">
          <ac:chgData name="Anderson, Troy" userId="04de3903-03dd-44db-8353-3f14e4dd6886" providerId="ADAL" clId="{AC545628-8E29-428F-8CB0-70B66CC2DA85}" dt="2026-06-07T20:12:54.849" v="955" actId="404"/>
          <ac:spMkLst>
            <pc:docMk/>
            <pc:sldMk cId="0" sldId="2147478763"/>
            <ac:spMk id="6" creationId="{F7A9B591-554F-748F-59DB-D83C2955E72C}"/>
          </ac:spMkLst>
        </pc:spChg>
      </pc:sldChg>
      <pc:sldChg chg="addSp delSp modSp add mod">
        <pc:chgData name="Anderson, Troy" userId="04de3903-03dd-44db-8353-3f14e4dd6886" providerId="ADAL" clId="{AC545628-8E29-428F-8CB0-70B66CC2DA85}" dt="2026-06-09T17:15:43.817" v="2335" actId="20577"/>
        <pc:sldMkLst>
          <pc:docMk/>
          <pc:sldMk cId="4166466630" sldId="2147478765"/>
        </pc:sldMkLst>
        <pc:spChg chg="del">
          <ac:chgData name="Anderson, Troy" userId="04de3903-03dd-44db-8353-3f14e4dd6886" providerId="ADAL" clId="{AC545628-8E29-428F-8CB0-70B66CC2DA85}" dt="2026-06-09T16:17:53.779" v="1229" actId="478"/>
          <ac:spMkLst>
            <pc:docMk/>
            <pc:sldMk cId="4166466630" sldId="2147478765"/>
            <ac:spMk id="2" creationId="{E08A427D-C7B2-2411-9C2C-092177AE10E7}"/>
          </ac:spMkLst>
        </pc:spChg>
        <pc:spChg chg="add del mod">
          <ac:chgData name="Anderson, Troy" userId="04de3903-03dd-44db-8353-3f14e4dd6886" providerId="ADAL" clId="{AC545628-8E29-428F-8CB0-70B66CC2DA85}" dt="2026-06-09T16:17:55.617" v="1230" actId="478"/>
          <ac:spMkLst>
            <pc:docMk/>
            <pc:sldMk cId="4166466630" sldId="2147478765"/>
            <ac:spMk id="5" creationId="{8FA01A6A-8DE1-26A4-1434-8A9C57397313}"/>
          </ac:spMkLst>
        </pc:spChg>
        <pc:spChg chg="add mod">
          <ac:chgData name="Anderson, Troy" userId="04de3903-03dd-44db-8353-3f14e4dd6886" providerId="ADAL" clId="{AC545628-8E29-428F-8CB0-70B66CC2DA85}" dt="2026-06-09T17:15:43.817" v="2335" actId="20577"/>
          <ac:spMkLst>
            <pc:docMk/>
            <pc:sldMk cId="4166466630" sldId="2147478765"/>
            <ac:spMk id="6" creationId="{4B714F41-7654-22C6-D60E-06B67F598862}"/>
          </ac:spMkLst>
        </pc:spChg>
        <pc:spChg chg="add mod">
          <ac:chgData name="Anderson, Troy" userId="04de3903-03dd-44db-8353-3f14e4dd6886" providerId="ADAL" clId="{AC545628-8E29-428F-8CB0-70B66CC2DA85}" dt="2026-06-09T17:14:16.214" v="2190" actId="20577"/>
          <ac:spMkLst>
            <pc:docMk/>
            <pc:sldMk cId="4166466630" sldId="2147478765"/>
            <ac:spMk id="8" creationId="{1396F75E-35DB-B7CD-71D2-3BF8D1DF659A}"/>
          </ac:spMkLst>
        </pc:spChg>
        <pc:graphicFrameChg chg="add mod modGraphic">
          <ac:chgData name="Anderson, Troy" userId="04de3903-03dd-44db-8353-3f14e4dd6886" providerId="ADAL" clId="{AC545628-8E29-428F-8CB0-70B66CC2DA85}" dt="2026-06-09T16:23:54.261" v="1535" actId="1076"/>
          <ac:graphicFrameMkLst>
            <pc:docMk/>
            <pc:sldMk cId="4166466630" sldId="2147478765"/>
            <ac:graphicFrameMk id="7" creationId="{FD577B12-72AC-949D-D423-F9A5FD220E29}"/>
          </ac:graphicFrameMkLst>
        </pc:graphicFrameChg>
      </pc:sldChg>
      <pc:sldChg chg="addSp modSp add mod">
        <pc:chgData name="Anderson, Troy" userId="04de3903-03dd-44db-8353-3f14e4dd6886" providerId="ADAL" clId="{AC545628-8E29-428F-8CB0-70B66CC2DA85}" dt="2026-06-09T17:17:08.203" v="2388" actId="20577"/>
        <pc:sldMkLst>
          <pc:docMk/>
          <pc:sldMk cId="2096412853" sldId="2147478766"/>
        </pc:sldMkLst>
        <pc:spChg chg="mod">
          <ac:chgData name="Anderson, Troy" userId="04de3903-03dd-44db-8353-3f14e4dd6886" providerId="ADAL" clId="{AC545628-8E29-428F-8CB0-70B66CC2DA85}" dt="2026-06-09T17:15:37.475" v="2321" actId="20577"/>
          <ac:spMkLst>
            <pc:docMk/>
            <pc:sldMk cId="2096412853" sldId="2147478766"/>
            <ac:spMk id="2" creationId="{02791087-CAD8-7F95-14E3-F34C12E97799}"/>
          </ac:spMkLst>
        </pc:spChg>
        <pc:spChg chg="add mod">
          <ac:chgData name="Anderson, Troy" userId="04de3903-03dd-44db-8353-3f14e4dd6886" providerId="ADAL" clId="{AC545628-8E29-428F-8CB0-70B66CC2DA85}" dt="2026-06-09T17:17:08.203" v="2388" actId="20577"/>
          <ac:spMkLst>
            <pc:docMk/>
            <pc:sldMk cId="2096412853" sldId="2147478766"/>
            <ac:spMk id="3" creationId="{7A4703F2-CF7D-1825-F6AE-0350FD65A49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Project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Troy Anderson</a:t>
            </a:r>
            <a:br>
              <a:rPr lang="en-US" sz="1800" b="0" dirty="0"/>
            </a:br>
            <a:r>
              <a:rPr lang="en-US" sz="1800" b="0" dirty="0"/>
              <a:t>ERCOT Portfolio Management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June 10,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308763"/>
            <a:ext cx="5201214" cy="216040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Monthly project status update for ERCOT Portfolio Management presented to PRS on June 10,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Covers 2026 release highlights, project updates, priority/rank recommendations, TWG update, and project planning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Priority / Rank Recommendations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Aging Revision Request Prioritization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8B8F-E2E1-C143-275C-37B64F318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40A92-170F-90CD-2D4C-3DF401E7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714F41-7654-22C6-D60E-06B67F59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>
            <a:normAutofit/>
          </a:bodyPr>
          <a:lstStyle/>
          <a:p>
            <a:r>
              <a:rPr lang="en-US" dirty="0"/>
              <a:t>Aging Revision Request Project Prioritization Approach –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577B12-72AC-949D-D423-F9A5FD220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921765"/>
              </p:ext>
            </p:extLst>
          </p:nvPr>
        </p:nvGraphicFramePr>
        <p:xfrm>
          <a:off x="6528907" y="1257300"/>
          <a:ext cx="3497637" cy="4343400"/>
        </p:xfrm>
        <a:graphic>
          <a:graphicData uri="http://schemas.openxmlformats.org/drawingml/2006/table">
            <a:tbl>
              <a:tblPr firstRow="1" bandRow="1"/>
              <a:tblGrid>
                <a:gridCol w="2679041">
                  <a:extLst>
                    <a:ext uri="{9D8B030D-6E8A-4147-A177-3AD203B41FA5}">
                      <a16:colId xmlns:a16="http://schemas.microsoft.com/office/drawing/2014/main" val="2503753094"/>
                    </a:ext>
                  </a:extLst>
                </a:gridCol>
                <a:gridCol w="818596">
                  <a:extLst>
                    <a:ext uri="{9D8B030D-6E8A-4147-A177-3AD203B41FA5}">
                      <a16:colId xmlns:a16="http://schemas.microsoft.com/office/drawing/2014/main" val="2146507040"/>
                    </a:ext>
                  </a:extLst>
                </a:gridCol>
              </a:tblGrid>
              <a:tr h="53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strike="noStrike" dirty="0"/>
                        <a:t>Tier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June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930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– Critical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9585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– High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79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– Medium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220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– No Action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626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– Candidate for Removal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6521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1523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698981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396F75E-35DB-B7CD-71D2-3BF8D1DF659A}"/>
              </a:ext>
            </a:extLst>
          </p:cNvPr>
          <p:cNvSpPr txBox="1">
            <a:spLocks/>
          </p:cNvSpPr>
          <p:nvPr/>
        </p:nvSpPr>
        <p:spPr>
          <a:xfrm>
            <a:off x="1257300" y="1095993"/>
            <a:ext cx="4490357" cy="54948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Posted Excel file details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Retained notes from prior year prioritization discussions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Updated for latest status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Column added to capture “ 2026 Tier”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V2 posted with updates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2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All 67 items will be reviewed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Not Started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On Hold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2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General approach: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Review Excel file contents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Comment on items highlighted in </a:t>
            </a:r>
            <a:r>
              <a:rPr lang="en-US" dirty="0">
                <a:highlight>
                  <a:srgbClr val="FFFF00"/>
                </a:highlight>
              </a:rPr>
              <a:t>yellow</a:t>
            </a:r>
            <a:r>
              <a:rPr lang="en-US" dirty="0"/>
              <a:t> 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Assign Tier to new items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Determine if any items from last year’s review need to have a revised Tier assigned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As needed, assign action items for reporting back to PRS in July</a:t>
            </a:r>
          </a:p>
        </p:txBody>
      </p:sp>
    </p:spTree>
    <p:extLst>
      <p:ext uri="{BB962C8B-B14F-4D97-AF65-F5344CB8AC3E}">
        <p14:creationId xmlns:p14="http://schemas.microsoft.com/office/powerpoint/2010/main" val="416646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Troy.Anderson@ercot.com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872352" cy="694706"/>
          </a:xfrm>
        </p:spPr>
        <p:txBody>
          <a:bodyPr/>
          <a:lstStyle/>
          <a:p>
            <a:r>
              <a:rPr lang="en-US" dirty="0"/>
              <a:t>Project Update 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1162050" y="1438275"/>
            <a:ext cx="802005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Priority/Rank Recommendations for Revision Requests with Impacts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</a:t>
            </a:r>
            <a:r>
              <a:rPr lang="en-US" dirty="0"/>
              <a:t>292</a:t>
            </a:r>
            <a:r>
              <a:rPr lang="en-US" b="0" dirty="0"/>
              <a:t> – </a:t>
            </a:r>
            <a:r>
              <a:rPr lang="en-US" dirty="0">
                <a:solidFill>
                  <a:schemeClr val="dk1"/>
                </a:solidFill>
              </a:rPr>
              <a:t>Granular Product Type for CRR TOU</a:t>
            </a: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891540" lvl="1" indent="-342900"/>
            <a:r>
              <a:rPr lang="en-US" dirty="0"/>
              <a:t>Next meeting is 6/18/2026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Aging Revision Request Review and Prioritization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000" b="0" i="1" dirty="0"/>
              <a:t> Location of Revision Request Project Information: http://www.ercot.com/services/projects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525" y="1104899"/>
            <a:ext cx="9702645" cy="4648201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NPRR1265 – Unregistered Distributed Generator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OBDRR055 – Revisions to Non-Spinning Reserve Deployment and Recall Procedure for RTC+B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6/18/2026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SCR820 – Operator Real-Time Messaging During Emergency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Deploying to Production for testing over the coming months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 in progress to allow Control Room to use the tool in addition to the Hotline call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Go-live to occur in 2027 when the NPRR is approved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Release – </a:t>
            </a:r>
            <a:r>
              <a:rPr lang="en-US" dirty="0">
                <a:solidFill>
                  <a:srgbClr val="00B050"/>
                </a:solidFill>
              </a:rPr>
              <a:t>6/24/2026-6/25/2026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7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6/3/2026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6013001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9153525" cy="385583"/>
          </a:xfrm>
        </p:spPr>
        <p:txBody>
          <a:bodyPr/>
          <a:lstStyle/>
          <a:p>
            <a:r>
              <a:rPr lang="en-US" dirty="0"/>
              <a:t>2026 Release Targets - Approved NPRRs / SCRs / xGRRs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13" y="5757762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625440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733" y="5762601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06574"/>
              </p:ext>
            </p:extLst>
          </p:nvPr>
        </p:nvGraphicFramePr>
        <p:xfrm>
          <a:off x="967413" y="879815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CRR Historical Data Removal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OBDRR055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796" y="5763254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968000" y="87916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2407333" y="88740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5379133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828540" y="8788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8282179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175718"/>
              </p:ext>
            </p:extLst>
          </p:nvPr>
        </p:nvGraphicFramePr>
        <p:xfrm>
          <a:off x="967413" y="3889504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DPC Automation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969488" y="388789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2408821" y="389613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5380621" y="3892149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8284171" y="3894948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931333" y="8775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932821" y="388625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9406646" y="1391427"/>
            <a:ext cx="370549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03" y="3398891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5767244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1968712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2021421" y="1417612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252933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40" y="2636891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TWG meetings)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6445685" y="4385030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20" y="2531571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5048672" y="4356197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3519740" y="1968712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765" y="1969365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5109736" y="1413887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2124262" y="4364814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964" y="3058145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TWG meetings)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E2126565-F507-9A53-7523-F0BF0616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9869" y="1778044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4/24</a:t>
            </a:r>
          </a:p>
        </p:txBody>
      </p:sp>
      <p:sp>
        <p:nvSpPr>
          <p:cNvPr id="25" name="TextBox 12">
            <a:extLst>
              <a:ext uri="{FF2B5EF4-FFF2-40B4-BE49-F238E27FC236}">
                <a16:creationId xmlns:a16="http://schemas.microsoft.com/office/drawing/2014/main" id="{E71C4563-0787-8BF3-02A0-559A0127F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91" y="2119140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2187-4D34-E7E1-41D3-2B3833020C2F}"/>
              </a:ext>
            </a:extLst>
          </p:cNvPr>
          <p:cNvSpPr txBox="1"/>
          <p:nvPr/>
        </p:nvSpPr>
        <p:spPr>
          <a:xfrm>
            <a:off x="6397186" y="2188182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3B0943-7385-B828-7922-EB4B0E778603}"/>
              </a:ext>
            </a:extLst>
          </p:cNvPr>
          <p:cNvSpPr txBox="1"/>
          <p:nvPr/>
        </p:nvSpPr>
        <p:spPr>
          <a:xfrm>
            <a:off x="7931164" y="2386712"/>
            <a:ext cx="3705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035FF-D892-1C21-125A-6F5EB9D68942}"/>
              </a:ext>
            </a:extLst>
          </p:cNvPr>
          <p:cNvSpPr txBox="1"/>
          <p:nvPr/>
        </p:nvSpPr>
        <p:spPr>
          <a:xfrm>
            <a:off x="3586467" y="4376689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2A912A-15EC-CD99-214F-B72EFE89E7B1}"/>
              </a:ext>
            </a:extLst>
          </p:cNvPr>
          <p:cNvSpPr txBox="1"/>
          <p:nvPr/>
        </p:nvSpPr>
        <p:spPr>
          <a:xfrm>
            <a:off x="9436064" y="4388563"/>
            <a:ext cx="37054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F514A40-346F-BE37-129E-B5C03E8D26C8}"/>
              </a:ext>
            </a:extLst>
          </p:cNvPr>
          <p:cNvSpPr txBox="1"/>
          <p:nvPr/>
        </p:nvSpPr>
        <p:spPr>
          <a:xfrm>
            <a:off x="10179128" y="3755630"/>
            <a:ext cx="1517653" cy="65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1281 moved to R9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646721" cy="552203"/>
          </a:xfrm>
        </p:spPr>
        <p:txBody>
          <a:bodyPr/>
          <a:lstStyle/>
          <a:p>
            <a:r>
              <a:rPr lang="en-US" dirty="0"/>
              <a:t>Other Project Updates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47700" y="1181100"/>
            <a:ext cx="1040130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NPRR1188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Implement Nodal Dispatch and Energy Settlement for Controllable Load Resources </a:t>
            </a:r>
            <a:r>
              <a:rPr lang="en-US" i="1" dirty="0"/>
              <a:t>– and – </a:t>
            </a:r>
            <a:r>
              <a:rPr lang="en-US" b="1" dirty="0"/>
              <a:t>NPRR1244</a:t>
            </a:r>
            <a:r>
              <a:rPr lang="en-US" dirty="0"/>
              <a:t> – Clarification of Controllable Load Resource Primary Frequency Response Responsibilities</a:t>
            </a:r>
            <a:endParaRPr lang="en-US" b="1" dirty="0"/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Go-live target = 2027 R1 (January)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NPRR1238 – Voluntary Registration of Loads with Curtailable Load Capabilities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Part of Large Load Curtailment Manager project (Initiated February 2026)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partial implementation by summer 2026, full scope by end of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NPRR1238 portion expected to go-live late in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PGRR145 – Batch Zero Process for Large Load Interconnections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Approved by Board last week – pending PUCT approval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$300k-$400k project to implement PCLR functionality in 2027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Project to deliver NPRR1188 and NPRR12</a:t>
            </a:r>
            <a:r>
              <a:rPr lang="en-US" dirty="0"/>
              <a:t>44 is in Execution with a target delivery of January 2027</a:t>
            </a:r>
          </a:p>
          <a:p>
            <a:pPr marL="868680" lvl="2" indent="-342900">
              <a:buFont typeface="Arial" pitchFamily="34" charset="0"/>
              <a:buChar char="–"/>
            </a:pPr>
            <a:r>
              <a:rPr lang="en-US" b="0" dirty="0"/>
              <a:t>This project is foundation</a:t>
            </a:r>
            <a:r>
              <a:rPr lang="en-US" dirty="0"/>
              <a:t>al for PCLR</a:t>
            </a:r>
          </a:p>
          <a:p>
            <a:pPr marL="868680" lvl="2" indent="-342900">
              <a:buFont typeface="Arial" pitchFamily="34" charset="0"/>
              <a:buChar char="–"/>
            </a:pPr>
            <a:r>
              <a:rPr lang="en-US" b="0" dirty="0"/>
              <a:t>Development for several systems is well underway</a:t>
            </a:r>
          </a:p>
          <a:p>
            <a:pPr marL="685800" lvl="1" indent="-342900">
              <a:buFont typeface="Arial" pitchFamily="34" charset="0"/>
              <a:buChar char="–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/ Rank Recommendations for Revision Requests with Impacts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109710"/>
              </p:ext>
            </p:extLst>
          </p:nvPr>
        </p:nvGraphicFramePr>
        <p:xfrm>
          <a:off x="694014" y="1152525"/>
          <a:ext cx="10031137" cy="3066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7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Granular Product Type for CRR TOU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4930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$1.2M-$1.6M,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CRR, S&amp;B, CMM,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Candidate to be bundled with NPRR1338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Energy Storage Resource (ESR) State of Charge (SOC) Information to the Ancillary Services Capacity Monitor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817467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Entity Requirements for Self-Limiting Facilities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159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53576"/>
              </p:ext>
            </p:extLst>
          </p:nvPr>
        </p:nvGraphicFramePr>
        <p:xfrm>
          <a:off x="4185481" y="934959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43150" y="5447005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4830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4930	Next Rank in Regulatory 	= 450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2028 Rank in Business Strategy 	= 5110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Working Group (TWG) - 5/21/2026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D6DE4B-6859-8C21-C46C-C74769208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77" y="1246310"/>
            <a:ext cx="7292264" cy="511004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FEADF-E2B2-0667-AA08-D33F5CA52B2B}"/>
              </a:ext>
            </a:extLst>
          </p:cNvPr>
          <p:cNvSpPr txBox="1">
            <a:spLocks/>
          </p:cNvSpPr>
          <p:nvPr/>
        </p:nvSpPr>
        <p:spPr>
          <a:xfrm>
            <a:off x="8896601" y="2810730"/>
            <a:ext cx="1871472" cy="990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788670" algn="l"/>
                <a:tab pos="2743200" algn="ctr"/>
                <a:tab pos="4105275" algn="l"/>
              </a:tabLst>
            </a:pPr>
            <a:r>
              <a:rPr lang="en-US" sz="1200" dirty="0"/>
              <a:t>Next TWG scheduled for 6/18/2026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Project Planning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119" y="914400"/>
            <a:ext cx="8693209" cy="527685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Approved Revision Request Project Starts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NPRR936 	– CRR Account Holder Limits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NPRR1188 	– Implement Nodal Dispatch and Energy Settlement for Controllable Load Resources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NPRR1198 	– Congestion Mitigation Using Topology Reconfigurations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NPRR1201 	– Limitations on Resettlement Timeline &amp; Default Uplift Exposure Adj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NPRR1238 	– Voluntary Registration of Loads with Curtailable Load Capabilities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NPRR1244 	– Clarification of CLR Primary Frequency Response Responsibilities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NPRR1277 	– Revisions to EAL Formula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NPRR1281 	– Improvements to Alternate FFSS Resource Designation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NPRR1288 	– Remove Multiple Month Transactions in CRR Auctions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NPRR1290 Phase 2 – Gap Resolutions and Clarifications for RTC+B + NPRR1323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NPRR1323	– Correction to Inadvertent Removal of Real-Time MCPC Capping for NPRR1290 Phase 2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SCR829 	– API for the NDCRC Application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Revision Request Projects with Starts Delayed to Early 2027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DRRS (NPRR1309), Residential Demand (NPRR1296), Firming (NPRR1328)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476500" y="6217850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Green Text: Deemed “High Priority” at 2025 Prioritization Workshop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AD029-2919-25B8-6019-D6082C6D0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1087-CAD8-7F95-14E3-F34C12E9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/>
          <a:lstStyle/>
          <a:p>
            <a:r>
              <a:rPr lang="en-US" dirty="0"/>
              <a:t>Aging Revision Request Project Prioritization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01CDB-6404-C277-2F1C-9719D875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703F2-CF7D-1825-F6AE-0350FD65A495}"/>
              </a:ext>
            </a:extLst>
          </p:cNvPr>
          <p:cNvSpPr txBox="1">
            <a:spLocks/>
          </p:cNvSpPr>
          <p:nvPr/>
        </p:nvSpPr>
        <p:spPr>
          <a:xfrm>
            <a:off x="1550718" y="1126176"/>
            <a:ext cx="9303329" cy="50292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dirty="0"/>
              <a:t>New Revision Request required to strike gray boxes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09641285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8982</TotalTime>
  <Words>1337</Words>
  <Application>Microsoft Office PowerPoint</Application>
  <PresentationFormat>Widescreen</PresentationFormat>
  <Paragraphs>346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Courier New</vt:lpstr>
      <vt:lpstr>Wingdings</vt:lpstr>
      <vt:lpstr>Cover</vt:lpstr>
      <vt:lpstr>Page Design</vt:lpstr>
      <vt:lpstr>Project Update   Troy Anderson ERCOT Portfolio Management  June 10, 2026</vt:lpstr>
      <vt:lpstr>Project Update Agenda</vt:lpstr>
      <vt:lpstr>Recent / Upcoming Project Highlights</vt:lpstr>
      <vt:lpstr>2026 Release Targets - Approved NPRRs / SCRs / xGRRs</vt:lpstr>
      <vt:lpstr>Other Project Updates</vt:lpstr>
      <vt:lpstr>Priority / Rank Recommendations for Revision Requests with Impacts</vt:lpstr>
      <vt:lpstr>Technology Working Group (TWG) - 5/21/2026 Meeting</vt:lpstr>
      <vt:lpstr>2026 Project Planning</vt:lpstr>
      <vt:lpstr>Aging Revision Request Project Prioritization Approach</vt:lpstr>
      <vt:lpstr>Aging Revision Request Project Prioritization Approach – Stats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Anderson, Troy</cp:lastModifiedBy>
  <cp:revision>8</cp:revision>
  <dcterms:created xsi:type="dcterms:W3CDTF">2026-04-24T12:02:03Z</dcterms:created>
  <dcterms:modified xsi:type="dcterms:W3CDTF">2026-06-09T18:59:04Z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