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4"/>
    <p:sldMasterId id="2147483660" r:id="rId5"/>
  </p:sldMasterIdLst>
  <p:notesMasterIdLst>
    <p:notesMasterId r:id="rId15"/>
  </p:notesMasterIdLst>
  <p:handoutMasterIdLst>
    <p:handoutMasterId r:id="rId16"/>
  </p:handoutMasterIdLst>
  <p:sldIdLst>
    <p:sldId id="272" r:id="rId6"/>
    <p:sldId id="2147478763" r:id="rId7"/>
    <p:sldId id="2147478773" r:id="rId8"/>
    <p:sldId id="2147478770" r:id="rId9"/>
    <p:sldId id="2147478771" r:id="rId10"/>
    <p:sldId id="2147478772" r:id="rId11"/>
    <p:sldId id="2147478774" r:id="rId12"/>
    <p:sldId id="2147478775" r:id="rId13"/>
    <p:sldId id="260"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1E5ED"/>
    <a:srgbClr val="2794A4"/>
    <a:srgbClr val="00343B"/>
    <a:srgbClr val="00829B"/>
    <a:srgbClr val="E6EBF0"/>
    <a:srgbClr val="FFFFFF"/>
    <a:srgbClr val="DADCDE"/>
    <a:srgbClr val="A9E5EA"/>
    <a:srgbClr val="00AEC7"/>
    <a:srgbClr val="D6D9D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867B8C5-40AE-4D14-A165-C3BF8712049C}" v="52" dt="2026-06-17T21:48:25.84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2" d="100"/>
          <a:sy n="112" d="100"/>
        </p:scale>
        <p:origin x="516" y="324"/>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654C447-F63E-708A-7640-F379BC3B6F4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B9E9CD3C-9D08-D54A-E18D-CB66DD9854F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E3C7D50-3744-4F5E-B211-7EE7AB53D25A}" type="datetimeFigureOut">
              <a:rPr lang="en-US" smtClean="0"/>
              <a:t>6/17/2026</a:t>
            </a:fld>
            <a:endParaRPr lang="en-US"/>
          </a:p>
        </p:txBody>
      </p:sp>
      <p:sp>
        <p:nvSpPr>
          <p:cNvPr id="4" name="Footer Placeholder 3">
            <a:extLst>
              <a:ext uri="{FF2B5EF4-FFF2-40B4-BE49-F238E27FC236}">
                <a16:creationId xmlns:a16="http://schemas.microsoft.com/office/drawing/2014/main" id="{93A76D3F-B471-2F90-E003-19CC7E13919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3AFA019F-EAF7-AC1D-CF33-3B24307B5D1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3BB4229-F194-457F-858D-7FD6DC77E739}" type="slidenum">
              <a:rPr lang="en-US" smtClean="0"/>
              <a:t>‹#›</a:t>
            </a:fld>
            <a:endParaRPr lang="en-US"/>
          </a:p>
        </p:txBody>
      </p:sp>
    </p:spTree>
    <p:extLst>
      <p:ext uri="{BB962C8B-B14F-4D97-AF65-F5344CB8AC3E}">
        <p14:creationId xmlns:p14="http://schemas.microsoft.com/office/powerpoint/2010/main" val="3125549398"/>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832203-7F7F-406D-A6A3-240BE64C5DFA}" type="datetimeFigureOut">
              <a:rPr lang="en-US" smtClean="0"/>
              <a:t>6/17/2026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94BC6D-B4C2-499C-B968-7B53BF050EFF}" type="slidenum">
              <a:rPr lang="en-US" smtClean="0"/>
              <a:t>‹#›</a:t>
            </a:fld>
            <a:endParaRPr lang="en-US"/>
          </a:p>
        </p:txBody>
      </p:sp>
    </p:spTree>
    <p:extLst>
      <p:ext uri="{BB962C8B-B14F-4D97-AF65-F5344CB8AC3E}">
        <p14:creationId xmlns:p14="http://schemas.microsoft.com/office/powerpoint/2010/main" val="3177038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svg"/><Relationship Id="rId1" Type="http://schemas.openxmlformats.org/officeDocument/2006/relationships/slideMaster" Target="../slideMasters/slideMaster2.xml"/><Relationship Id="rId6" Type="http://schemas.openxmlformats.org/officeDocument/2006/relationships/image" Target="../media/image8.svg"/><Relationship Id="rId5" Type="http://schemas.openxmlformats.org/officeDocument/2006/relationships/image" Target="../media/image7.svg"/><Relationship Id="rId4" Type="http://schemas.openxmlformats.org/officeDocument/2006/relationships/image" Target="../media/image6.sv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v1(defaul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882069" y="2564247"/>
            <a:ext cx="4882568" cy="3999346"/>
          </a:xfrm>
          <a:prstGeom prst="rect">
            <a:avLst/>
          </a:prstGeom>
        </p:spPr>
        <p:txBody>
          <a:bodyPr anchor="t"/>
          <a:lstStyle>
            <a:lvl1pPr algn="l">
              <a:defRPr lang="en-US" sz="2000" b="1" dirty="0">
                <a:solidFill>
                  <a:schemeClr val="tx1"/>
                </a:solidFill>
              </a:defRPr>
            </a:lvl1pPr>
          </a:lstStyle>
          <a:p>
            <a:r>
              <a:rPr lang="en-US"/>
              <a:t>Click to edit Master title style</a:t>
            </a:r>
            <a:br>
              <a:rPr lang="en-US"/>
            </a:br>
            <a:endParaRPr lang="en-US"/>
          </a:p>
        </p:txBody>
      </p:sp>
      <p:sp>
        <p:nvSpPr>
          <p:cNvPr id="4" name="Text Placeholder 11">
            <a:extLst>
              <a:ext uri="{FF2B5EF4-FFF2-40B4-BE49-F238E27FC236}">
                <a16:creationId xmlns:a16="http://schemas.microsoft.com/office/drawing/2014/main" id="{BED41D71-8915-53EB-36A0-392D41DD0EAB}"/>
              </a:ext>
            </a:extLst>
          </p:cNvPr>
          <p:cNvSpPr>
            <a:spLocks noGrp="1"/>
          </p:cNvSpPr>
          <p:nvPr>
            <p:ph type="body" sz="quarter" idx="15"/>
          </p:nvPr>
        </p:nvSpPr>
        <p:spPr>
          <a:xfrm flipH="1">
            <a:off x="6427363" y="5054600"/>
            <a:ext cx="5201214" cy="1457037"/>
          </a:xfrm>
          <a:prstGeom prst="foldedCorner">
            <a:avLst>
              <a:gd name="adj" fmla="val 21194"/>
            </a:avLst>
          </a:prstGeom>
          <a:solidFill>
            <a:srgbClr val="E6EBF0">
              <a:alpha val="68000"/>
            </a:srgbClr>
          </a:solidFill>
          <a:ln w="9525" cap="rnd">
            <a:noFill/>
          </a:ln>
          <a:effectLst>
            <a:outerShdw blurRad="50800" dist="38100" dir="10800000" sx="1000" sy="1000" algn="r" rotWithShape="0">
              <a:prstClr val="black">
                <a:alpha val="46000"/>
              </a:prstClr>
            </a:outerShdw>
          </a:effectLst>
        </p:spPr>
        <p:txBody>
          <a:bodyPr vert="horz" wrap="square" lIns="274320" tIns="182880" rIns="640080" bIns="182880">
            <a:noAutofit/>
          </a:bodyPr>
          <a:lstStyle>
            <a:lvl1pPr marL="0" indent="0">
              <a:buNone/>
              <a:defRPr lang="en-US" sz="1600" b="1" dirty="0"/>
            </a:lvl1pPr>
            <a:lvl2pPr marL="548640" indent="-182880">
              <a:lnSpc>
                <a:spcPct val="100000"/>
              </a:lnSpc>
              <a:spcBef>
                <a:spcPts val="300"/>
              </a:spcBef>
              <a:spcAft>
                <a:spcPts val="300"/>
              </a:spcAft>
              <a:buFont typeface="Arial" panose="020B0604020202020204" pitchFamily="34" charset="0"/>
              <a:buChar char="•"/>
              <a:defRPr lang="en-US" sz="1400" dirty="0" smtClean="0"/>
            </a:lvl2pPr>
            <a:lvl3pPr marL="548640" indent="-182880">
              <a:lnSpc>
                <a:spcPct val="100000"/>
              </a:lnSpc>
              <a:spcBef>
                <a:spcPts val="100"/>
              </a:spcBef>
              <a:buFont typeface="Arial" panose="020B0604020202020204" pitchFamily="34" charset="0"/>
              <a:buChar char="◦"/>
              <a:defRPr lang="en-US" sz="1400" dirty="0"/>
            </a:lvl3pPr>
            <a:lvl4pPr marL="731520" indent="-182880">
              <a:lnSpc>
                <a:spcPct val="100000"/>
              </a:lnSpc>
              <a:spcBef>
                <a:spcPts val="300"/>
              </a:spcBef>
              <a:spcAft>
                <a:spcPts val="300"/>
              </a:spcAft>
              <a:buFont typeface="Arial" panose="020B0604020202020204" pitchFamily="34" charset="0"/>
              <a:buChar char="-"/>
              <a:defRPr lang="en-US" sz="1400" dirty="0" smtClean="0"/>
            </a:lvl4pPr>
            <a:lvl5pPr marL="914400" indent="-182880">
              <a:lnSpc>
                <a:spcPct val="100000"/>
              </a:lnSpc>
              <a:spcBef>
                <a:spcPts val="300"/>
              </a:spcBef>
              <a:spcAft>
                <a:spcPts val="300"/>
              </a:spcAft>
              <a:buFont typeface="Arial" panose="020B0604020202020204" pitchFamily="34" charset="0"/>
              <a:buChar char="◦"/>
              <a:defRPr lang="en-US" sz="1400" dirty="0"/>
            </a:lvl5pPr>
            <a:lvl6pPr marL="1097280" indent="-182880">
              <a:lnSpc>
                <a:spcPct val="100000"/>
              </a:lnSpc>
              <a:spcBef>
                <a:spcPts val="300"/>
              </a:spcBef>
              <a:spcAft>
                <a:spcPts val="300"/>
              </a:spcAft>
              <a:buFont typeface="Wingdings" panose="05000000000000000000" pitchFamily="2" charset="2"/>
              <a:buChar char="§"/>
              <a:defRPr sz="1400"/>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8">
            <a:extLst>
              <a:ext uri="{FF2B5EF4-FFF2-40B4-BE49-F238E27FC236}">
                <a16:creationId xmlns:a16="http://schemas.microsoft.com/office/drawing/2014/main" id="{4A302066-7B9E-F90D-A634-1CEEF4EAA7FF}"/>
              </a:ext>
            </a:extLst>
          </p:cNvPr>
          <p:cNvSpPr>
            <a:spLocks noGrp="1"/>
          </p:cNvSpPr>
          <p:nvPr>
            <p:ph sz="quarter" idx="16"/>
          </p:nvPr>
        </p:nvSpPr>
        <p:spPr>
          <a:xfrm>
            <a:off x="6427365" y="1092200"/>
            <a:ext cx="5201213" cy="2551584"/>
          </a:xfrm>
          <a:prstGeom prst="rect">
            <a:avLst/>
          </a:prstGeom>
        </p:spPr>
        <p:txBody>
          <a:bodyPr lIns="0" tIns="0" rIns="0" bIns="0"/>
          <a:lstStyle>
            <a:lvl1pPr marL="0" indent="0">
              <a:lnSpc>
                <a:spcPct val="100000"/>
              </a:lnSpc>
              <a:spcBef>
                <a:spcPts val="300"/>
              </a:spcBef>
              <a:spcAft>
                <a:spcPts val="300"/>
              </a:spcAft>
              <a:buFont typeface="Arial" panose="020B0604020202020204" pitchFamily="34" charset="0"/>
              <a:buNone/>
              <a:defRPr sz="1600" b="1" i="0"/>
            </a:lvl1pPr>
            <a:lvl2pPr marL="548640" indent="-182880">
              <a:lnSpc>
                <a:spcPct val="100000"/>
              </a:lnSpc>
              <a:spcBef>
                <a:spcPts val="300"/>
              </a:spcBef>
              <a:spcAft>
                <a:spcPts val="300"/>
              </a:spcAft>
              <a:defRPr sz="1400"/>
            </a:lvl2pPr>
            <a:lvl3pPr marL="731520" indent="-182880">
              <a:lnSpc>
                <a:spcPct val="100000"/>
              </a:lnSpc>
              <a:spcBef>
                <a:spcPts val="300"/>
              </a:spcBef>
              <a:spcAft>
                <a:spcPts val="300"/>
              </a:spcAft>
              <a:buFont typeface="Arial" panose="020B0604020202020204" pitchFamily="34" charset="0"/>
              <a:buChar char="-"/>
              <a:defRPr sz="1400"/>
            </a:lvl3pPr>
            <a:lvl4pPr marL="914400" indent="-182880">
              <a:lnSpc>
                <a:spcPct val="100000"/>
              </a:lnSpc>
              <a:spcBef>
                <a:spcPts val="300"/>
              </a:spcBef>
              <a:spcAft>
                <a:spcPts val="300"/>
              </a:spcAft>
              <a:buFont typeface="Arial" panose="020B0604020202020204" pitchFamily="34" charset="0"/>
              <a:buChar char="◦"/>
              <a:defRPr sz="1400"/>
            </a:lvl4pPr>
            <a:lvl5pPr marL="1097280" indent="-182880">
              <a:lnSpc>
                <a:spcPct val="100000"/>
              </a:lnSpc>
              <a:spcBef>
                <a:spcPts val="300"/>
              </a:spcBef>
              <a:spcAft>
                <a:spcPts val="300"/>
              </a:spcAft>
              <a:buFont typeface="Wingdings" panose="05000000000000000000" pitchFamily="2" charset="2"/>
              <a:buChar cha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3455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1" name="Title Placeholder 1">
            <a:extLst>
              <a:ext uri="{FF2B5EF4-FFF2-40B4-BE49-F238E27FC236}">
                <a16:creationId xmlns:a16="http://schemas.microsoft.com/office/drawing/2014/main" id="{03A0C87A-E909-99E5-543B-B8CA963FA44D}"/>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21" name="Text Placeholder 20">
            <a:extLst>
              <a:ext uri="{FF2B5EF4-FFF2-40B4-BE49-F238E27FC236}">
                <a16:creationId xmlns:a16="http://schemas.microsoft.com/office/drawing/2014/main" id="{43EC354D-D331-C418-3300-B354E37BE146}"/>
              </a:ext>
            </a:extLst>
          </p:cNvPr>
          <p:cNvSpPr>
            <a:spLocks noGrp="1"/>
          </p:cNvSpPr>
          <p:nvPr>
            <p:ph type="body" sz="quarter" idx="13"/>
          </p:nvPr>
        </p:nvSpPr>
        <p:spPr>
          <a:xfrm>
            <a:off x="495300" y="1981200"/>
            <a:ext cx="5381625"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22">
            <a:extLst>
              <a:ext uri="{FF2B5EF4-FFF2-40B4-BE49-F238E27FC236}">
                <a16:creationId xmlns:a16="http://schemas.microsoft.com/office/drawing/2014/main" id="{8AF89336-B087-2FA3-5FA7-10663E499445}"/>
              </a:ext>
            </a:extLst>
          </p:cNvPr>
          <p:cNvSpPr>
            <a:spLocks noGrp="1"/>
          </p:cNvSpPr>
          <p:nvPr>
            <p:ph type="body" sz="quarter" idx="14"/>
          </p:nvPr>
        </p:nvSpPr>
        <p:spPr>
          <a:xfrm>
            <a:off x="6343650" y="1971674"/>
            <a:ext cx="5314950" cy="42107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615AFFA6-4F88-DA05-B2CA-9691F408E98F}"/>
              </a:ext>
            </a:extLst>
          </p:cNvPr>
          <p:cNvSpPr>
            <a:spLocks noGrp="1"/>
          </p:cNvSpPr>
          <p:nvPr>
            <p:ph type="ftr" sz="quarter" idx="11"/>
          </p:nvPr>
        </p:nvSpPr>
        <p:spPr/>
        <p:txBody>
          <a:bodyPr/>
          <a:lstStyle/>
          <a:p>
            <a:endParaRPr lang="en-US"/>
          </a:p>
        </p:txBody>
      </p:sp>
      <p:sp>
        <p:nvSpPr>
          <p:cNvPr id="5" name="Date Placeholder 4">
            <a:extLst>
              <a:ext uri="{FF2B5EF4-FFF2-40B4-BE49-F238E27FC236}">
                <a16:creationId xmlns:a16="http://schemas.microsoft.com/office/drawing/2014/main" id="{0AD51180-8907-F3FB-F8E0-201D1BE61650}"/>
              </a:ext>
            </a:extLst>
          </p:cNvPr>
          <p:cNvSpPr>
            <a:spLocks noGrp="1"/>
          </p:cNvSpPr>
          <p:nvPr>
            <p:ph type="dt" sz="half" idx="10"/>
          </p:nvPr>
        </p:nvSpPr>
        <p:spPr/>
        <p:txBody>
          <a:bodyPr/>
          <a:lstStyle/>
          <a:p>
            <a:fld id="{91B5BA03-1E8A-4A71-9375-E941FF070046}" type="datetime4">
              <a:rPr lang="en-US" smtClean="0"/>
              <a:t>June 17, 2026</a:t>
            </a:fld>
            <a:endParaRPr lang="en-US"/>
          </a:p>
        </p:txBody>
      </p:sp>
      <p:sp>
        <p:nvSpPr>
          <p:cNvPr id="7" name="Slide Number Placeholder 6">
            <a:extLst>
              <a:ext uri="{FF2B5EF4-FFF2-40B4-BE49-F238E27FC236}">
                <a16:creationId xmlns:a16="http://schemas.microsoft.com/office/drawing/2014/main" id="{A7C96C78-7C87-2BC7-8FE9-856E3E375E71}"/>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1607544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5BA45-4981-AC22-EC96-99A5E0901D64}"/>
              </a:ext>
            </a:extLst>
          </p:cNvPr>
          <p:cNvSpPr>
            <a:spLocks noGrp="1"/>
          </p:cNvSpPr>
          <p:nvPr>
            <p:ph type="title"/>
          </p:nvPr>
        </p:nvSpPr>
        <p:spPr>
          <a:xfrm>
            <a:off x="1257300" y="461962"/>
            <a:ext cx="4838700" cy="1527094"/>
          </a:xfrm>
        </p:spPr>
        <p:txBody>
          <a:bodyPr anchor="t">
            <a:normAutofit/>
          </a:bodyPr>
          <a:lstStyle>
            <a:lvl1pPr>
              <a:defRPr lang="en-US" dirty="0"/>
            </a:lvl1pPr>
          </a:lstStyle>
          <a:p>
            <a:r>
              <a:rPr lang="en-US"/>
              <a:t>Click to edit Master title style</a:t>
            </a:r>
          </a:p>
        </p:txBody>
      </p:sp>
      <p:sp>
        <p:nvSpPr>
          <p:cNvPr id="5" name="Date Placeholder 4">
            <a:extLst>
              <a:ext uri="{FF2B5EF4-FFF2-40B4-BE49-F238E27FC236}">
                <a16:creationId xmlns:a16="http://schemas.microsoft.com/office/drawing/2014/main" id="{D0273643-F605-4790-3956-B453E9FC90CB}"/>
              </a:ext>
            </a:extLst>
          </p:cNvPr>
          <p:cNvSpPr>
            <a:spLocks noGrp="1"/>
          </p:cNvSpPr>
          <p:nvPr>
            <p:ph type="dt" sz="half" idx="10"/>
          </p:nvPr>
        </p:nvSpPr>
        <p:spPr/>
        <p:txBody>
          <a:bodyPr/>
          <a:lstStyle/>
          <a:p>
            <a:fld id="{2DF188F8-67CB-419F-AAD4-5AB1C4EFBB40}" type="datetime4">
              <a:rPr lang="en-US" smtClean="0"/>
              <a:t>June 17, 2026</a:t>
            </a:fld>
            <a:endParaRPr lang="en-US"/>
          </a:p>
        </p:txBody>
      </p:sp>
      <p:sp>
        <p:nvSpPr>
          <p:cNvPr id="6" name="Footer Placeholder 5">
            <a:extLst>
              <a:ext uri="{FF2B5EF4-FFF2-40B4-BE49-F238E27FC236}">
                <a16:creationId xmlns:a16="http://schemas.microsoft.com/office/drawing/2014/main" id="{B0265AF8-0057-EBA2-2E30-0B741139752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85ADE8A-3AB5-3C00-B26E-3F6DD6EA52F2}"/>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16" name="Text Placeholder 15">
            <a:extLst>
              <a:ext uri="{FF2B5EF4-FFF2-40B4-BE49-F238E27FC236}">
                <a16:creationId xmlns:a16="http://schemas.microsoft.com/office/drawing/2014/main" id="{581ED5FB-5036-27D9-26F4-B48307D67C6E}"/>
              </a:ext>
            </a:extLst>
          </p:cNvPr>
          <p:cNvSpPr>
            <a:spLocks noGrp="1"/>
          </p:cNvSpPr>
          <p:nvPr>
            <p:ph type="body" sz="quarter" idx="13"/>
          </p:nvPr>
        </p:nvSpPr>
        <p:spPr>
          <a:xfrm>
            <a:off x="495300" y="2181225"/>
            <a:ext cx="5600700" cy="4000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17">
            <a:extLst>
              <a:ext uri="{FF2B5EF4-FFF2-40B4-BE49-F238E27FC236}">
                <a16:creationId xmlns:a16="http://schemas.microsoft.com/office/drawing/2014/main" id="{B0ACB72E-F2A9-AC8B-FAC7-489B4728504C}"/>
              </a:ext>
            </a:extLst>
          </p:cNvPr>
          <p:cNvSpPr>
            <a:spLocks noGrp="1"/>
          </p:cNvSpPr>
          <p:nvPr>
            <p:ph type="body" sz="quarter" idx="14"/>
          </p:nvPr>
        </p:nvSpPr>
        <p:spPr>
          <a:xfrm>
            <a:off x="6457950" y="457200"/>
            <a:ext cx="5200650" cy="572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445951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3" name="Title Placeholder 1">
            <a:extLst>
              <a:ext uri="{FF2B5EF4-FFF2-40B4-BE49-F238E27FC236}">
                <a16:creationId xmlns:a16="http://schemas.microsoft.com/office/drawing/2014/main" id="{197228CF-7CDD-26CC-CA47-4AF0A314BDEA}"/>
              </a:ext>
            </a:extLst>
          </p:cNvPr>
          <p:cNvSpPr>
            <a:spLocks noGrp="1"/>
          </p:cNvSpPr>
          <p:nvPr>
            <p:ph type="title"/>
          </p:nvPr>
        </p:nvSpPr>
        <p:spPr>
          <a:xfrm>
            <a:off x="1257300" y="457200"/>
            <a:ext cx="4838700" cy="1219200"/>
          </a:xfrm>
          <a:prstGeom prst="rect">
            <a:avLst/>
          </a:prstGeom>
          <a:noFill/>
        </p:spPr>
        <p:txBody>
          <a:bodyPr vert="horz" lIns="0" tIns="0" rIns="0" bIns="0" rtlCol="0" anchor="t">
            <a:normAutofit/>
          </a:bodyPr>
          <a:lstStyle/>
          <a:p>
            <a:r>
              <a:rPr lang="en-US"/>
              <a:t>Click to edit Master title style</a:t>
            </a:r>
          </a:p>
        </p:txBody>
      </p:sp>
      <p:sp>
        <p:nvSpPr>
          <p:cNvPr id="12" name="Text Placeholder 11">
            <a:extLst>
              <a:ext uri="{FF2B5EF4-FFF2-40B4-BE49-F238E27FC236}">
                <a16:creationId xmlns:a16="http://schemas.microsoft.com/office/drawing/2014/main" id="{C277CEE6-13A0-6BA8-8A3C-EA3A8B9CA323}"/>
              </a:ext>
            </a:extLst>
          </p:cNvPr>
          <p:cNvSpPr>
            <a:spLocks noGrp="1"/>
          </p:cNvSpPr>
          <p:nvPr>
            <p:ph type="body" sz="quarter" idx="13"/>
          </p:nvPr>
        </p:nvSpPr>
        <p:spPr>
          <a:xfrm>
            <a:off x="493776" y="2152650"/>
            <a:ext cx="5602224" cy="40195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Picture Placeholder 2">
            <a:extLst>
              <a:ext uri="{FF2B5EF4-FFF2-40B4-BE49-F238E27FC236}">
                <a16:creationId xmlns:a16="http://schemas.microsoft.com/office/drawing/2014/main" id="{5E24E62B-01AB-F5DE-E2D4-85B1DECC92BB}"/>
              </a:ext>
              <a:ext uri="{C183D7F6-B498-43B3-948B-1728B52AA6E4}">
                <adec:decorative xmlns:adec="http://schemas.microsoft.com/office/drawing/2017/decorative" val="1"/>
              </a:ext>
            </a:extLst>
          </p:cNvPr>
          <p:cNvSpPr>
            <a:spLocks noGrp="1"/>
          </p:cNvSpPr>
          <p:nvPr>
            <p:ph type="pic" idx="1"/>
          </p:nvPr>
        </p:nvSpPr>
        <p:spPr>
          <a:xfrm>
            <a:off x="6496050" y="0"/>
            <a:ext cx="569595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8" name="Rectangle 7">
            <a:extLst>
              <a:ext uri="{FF2B5EF4-FFF2-40B4-BE49-F238E27FC236}">
                <a16:creationId xmlns:a16="http://schemas.microsoft.com/office/drawing/2014/main" id="{4C33291D-BE72-DBF6-5318-1BD0E7127EE8}"/>
              </a:ext>
              <a:ext uri="{C183D7F6-B498-43B3-948B-1728B52AA6E4}">
                <adec:decorative xmlns:adec="http://schemas.microsoft.com/office/drawing/2017/decorative" val="1"/>
              </a:ext>
            </a:extLst>
          </p:cNvPr>
          <p:cNvSpPr/>
          <p:nvPr/>
        </p:nvSpPr>
        <p:spPr>
          <a:xfrm>
            <a:off x="10853288" y="6356350"/>
            <a:ext cx="1338712" cy="36512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a:extLst>
              <a:ext uri="{FF2B5EF4-FFF2-40B4-BE49-F238E27FC236}">
                <a16:creationId xmlns:a16="http://schemas.microsoft.com/office/drawing/2014/main" id="{21138100-AC14-9CC0-AD86-426AD89D4336}"/>
              </a:ext>
            </a:extLst>
          </p:cNvPr>
          <p:cNvSpPr>
            <a:spLocks noGrp="1"/>
          </p:cNvSpPr>
          <p:nvPr>
            <p:ph type="ftr" sz="quarter" idx="11"/>
          </p:nvPr>
        </p:nvSpPr>
        <p:spPr/>
        <p:txBody>
          <a:bodyPr/>
          <a:lstStyle/>
          <a:p>
            <a:endParaRPr lang="en-US"/>
          </a:p>
        </p:txBody>
      </p:sp>
      <p:sp>
        <p:nvSpPr>
          <p:cNvPr id="5" name="Date Placeholder 4">
            <a:extLst>
              <a:ext uri="{FF2B5EF4-FFF2-40B4-BE49-F238E27FC236}">
                <a16:creationId xmlns:a16="http://schemas.microsoft.com/office/drawing/2014/main" id="{1D796E23-B521-5C07-85E1-BA73A20DB266}"/>
              </a:ext>
            </a:extLst>
          </p:cNvPr>
          <p:cNvSpPr>
            <a:spLocks noGrp="1"/>
          </p:cNvSpPr>
          <p:nvPr>
            <p:ph type="dt" sz="half" idx="10"/>
          </p:nvPr>
        </p:nvSpPr>
        <p:spPr/>
        <p:txBody>
          <a:bodyPr/>
          <a:lstStyle/>
          <a:p>
            <a:fld id="{E710D0B2-8800-4E48-BDCE-A19E57C7C5AF}" type="datetime4">
              <a:rPr lang="en-US" smtClean="0"/>
              <a:t>June 17, 2026</a:t>
            </a:fld>
            <a:endParaRPr lang="en-US"/>
          </a:p>
        </p:txBody>
      </p:sp>
      <p:sp>
        <p:nvSpPr>
          <p:cNvPr id="7" name="Slide Number Placeholder 6">
            <a:extLst>
              <a:ext uri="{FF2B5EF4-FFF2-40B4-BE49-F238E27FC236}">
                <a16:creationId xmlns:a16="http://schemas.microsoft.com/office/drawing/2014/main" id="{742A00A7-6A1E-80A0-8EB9-F7F0592559B3}"/>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8823126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DB285AF9-0372-9C81-F75D-2589F4F48723}"/>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June 17, 2026</a:t>
            </a:fld>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5728480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lide with Social">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021CF500-4BD3-92C6-CCBD-156DED65A672}"/>
              </a:ext>
            </a:extLst>
          </p:cNvPr>
          <p:cNvSpPr>
            <a:spLocks noGrp="1"/>
          </p:cNvSpPr>
          <p:nvPr>
            <p:ph type="title"/>
          </p:nvPr>
        </p:nvSpPr>
        <p:spPr>
          <a:xfrm>
            <a:off x="530868" y="1430448"/>
            <a:ext cx="5565131" cy="1848259"/>
          </a:xfrm>
        </p:spPr>
        <p:txBody>
          <a:bodyPr anchor="ctr"/>
          <a:lstStyle>
            <a:lvl1pPr>
              <a:defRPr sz="4000"/>
            </a:lvl1pPr>
          </a:lstStyle>
          <a:p>
            <a:r>
              <a:rPr lang="en-US"/>
              <a:t>Click to edit Master title style</a:t>
            </a:r>
          </a:p>
        </p:txBody>
      </p:sp>
      <p:sp>
        <p:nvSpPr>
          <p:cNvPr id="22" name="Text Placeholder 22">
            <a:extLst>
              <a:ext uri="{FF2B5EF4-FFF2-40B4-BE49-F238E27FC236}">
                <a16:creationId xmlns:a16="http://schemas.microsoft.com/office/drawing/2014/main" id="{5BFBC12E-0B6E-E8C7-9088-B497FB49171C}"/>
              </a:ext>
            </a:extLst>
          </p:cNvPr>
          <p:cNvSpPr>
            <a:spLocks noGrp="1"/>
          </p:cNvSpPr>
          <p:nvPr>
            <p:ph type="body" sz="quarter" idx="13"/>
          </p:nvPr>
        </p:nvSpPr>
        <p:spPr>
          <a:xfrm>
            <a:off x="530868" y="3501136"/>
            <a:ext cx="5565131"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a:t>Click to edit Master text styles</a:t>
            </a:r>
          </a:p>
        </p:txBody>
      </p:sp>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62E7750B-0863-BB91-0C67-54B5E9B868D6}"/>
              </a:ext>
            </a:extLst>
          </p:cNvPr>
          <p:cNvSpPr txBox="1"/>
          <p:nvPr userDrawn="1"/>
        </p:nvSpPr>
        <p:spPr>
          <a:xfrm>
            <a:off x="8032876" y="1370524"/>
            <a:ext cx="3625724" cy="369332"/>
          </a:xfrm>
          <a:prstGeom prst="rect">
            <a:avLst/>
          </a:prstGeom>
          <a:noFill/>
        </p:spPr>
        <p:txBody>
          <a:bodyPr wrap="square" rtlCol="0">
            <a:spAutoFit/>
          </a:bodyPr>
          <a:lstStyle/>
          <a:p>
            <a:r>
              <a:rPr lang="en-US" b="1"/>
              <a:t>Learn More</a:t>
            </a:r>
          </a:p>
        </p:txBody>
      </p:sp>
      <p:sp>
        <p:nvSpPr>
          <p:cNvPr id="7" name="TextBox 6">
            <a:extLst>
              <a:ext uri="{FF2B5EF4-FFF2-40B4-BE49-F238E27FC236}">
                <a16:creationId xmlns:a16="http://schemas.microsoft.com/office/drawing/2014/main" id="{3B961C0C-432D-CBAD-EA65-6543DA81C252}"/>
              </a:ext>
            </a:extLst>
          </p:cNvPr>
          <p:cNvSpPr txBox="1"/>
          <p:nvPr userDrawn="1"/>
        </p:nvSpPr>
        <p:spPr>
          <a:xfrm>
            <a:off x="8054878" y="1783080"/>
            <a:ext cx="3320924" cy="338554"/>
          </a:xfrm>
          <a:prstGeom prst="rect">
            <a:avLst/>
          </a:prstGeom>
          <a:noFill/>
        </p:spPr>
        <p:txBody>
          <a:bodyPr wrap="square" rtlCol="0">
            <a:spAutoFit/>
          </a:bodyPr>
          <a:lstStyle/>
          <a:p>
            <a:r>
              <a:rPr lang="en-US" sz="1600">
                <a:solidFill>
                  <a:srgbClr val="00829B"/>
                </a:solidFill>
              </a:rPr>
              <a:t>www.ercot.com</a:t>
            </a:r>
          </a:p>
        </p:txBody>
      </p:sp>
      <p:sp>
        <p:nvSpPr>
          <p:cNvPr id="8" name="TextBox 7">
            <a:extLst>
              <a:ext uri="{FF2B5EF4-FFF2-40B4-BE49-F238E27FC236}">
                <a16:creationId xmlns:a16="http://schemas.microsoft.com/office/drawing/2014/main" id="{74781169-74C0-5084-B1E5-21B24E64EBD9}"/>
              </a:ext>
            </a:extLst>
          </p:cNvPr>
          <p:cNvSpPr txBox="1"/>
          <p:nvPr userDrawn="1"/>
        </p:nvSpPr>
        <p:spPr>
          <a:xfrm>
            <a:off x="8032876" y="2442045"/>
            <a:ext cx="3625724" cy="369332"/>
          </a:xfrm>
          <a:prstGeom prst="rect">
            <a:avLst/>
          </a:prstGeom>
          <a:noFill/>
        </p:spPr>
        <p:txBody>
          <a:bodyPr wrap="square" rtlCol="0">
            <a:spAutoFit/>
          </a:bodyPr>
          <a:lstStyle/>
          <a:p>
            <a:r>
              <a:rPr lang="en-US" b="1"/>
              <a:t>Download ERCOT Mobile App</a:t>
            </a:r>
          </a:p>
        </p:txBody>
      </p:sp>
      <p:pic>
        <p:nvPicPr>
          <p:cNvPr id="9" name="Graphic 8" descr="Google play logo on the left and App Store logo on the right">
            <a:extLst>
              <a:ext uri="{FF2B5EF4-FFF2-40B4-BE49-F238E27FC236}">
                <a16:creationId xmlns:a16="http://schemas.microsoft.com/office/drawing/2014/main" id="{4CC00E98-A942-2688-815D-B898449C0BC2}"/>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8341368" y="2987763"/>
            <a:ext cx="2635124" cy="367447"/>
          </a:xfrm>
          <a:prstGeom prst="rect">
            <a:avLst/>
          </a:prstGeom>
        </p:spPr>
      </p:pic>
      <p:sp>
        <p:nvSpPr>
          <p:cNvPr id="10" name="TextBox 9">
            <a:extLst>
              <a:ext uri="{FF2B5EF4-FFF2-40B4-BE49-F238E27FC236}">
                <a16:creationId xmlns:a16="http://schemas.microsoft.com/office/drawing/2014/main" id="{1EBBA5BE-9DD2-6EE7-CE28-D076D6D33E94}"/>
              </a:ext>
            </a:extLst>
          </p:cNvPr>
          <p:cNvSpPr txBox="1"/>
          <p:nvPr userDrawn="1"/>
        </p:nvSpPr>
        <p:spPr>
          <a:xfrm>
            <a:off x="8054878" y="3786789"/>
            <a:ext cx="3625724" cy="369332"/>
          </a:xfrm>
          <a:prstGeom prst="rect">
            <a:avLst/>
          </a:prstGeom>
          <a:noFill/>
        </p:spPr>
        <p:txBody>
          <a:bodyPr wrap="square" rtlCol="0">
            <a:spAutoFit/>
          </a:bodyPr>
          <a:lstStyle/>
          <a:p>
            <a:r>
              <a:rPr lang="en-US" b="1"/>
              <a:t>Connect With Us</a:t>
            </a:r>
          </a:p>
        </p:txBody>
      </p:sp>
      <p:pic>
        <p:nvPicPr>
          <p:cNvPr id="11" name="Graphic 10" descr="Instagram icon">
            <a:extLst>
              <a:ext uri="{FF2B5EF4-FFF2-40B4-BE49-F238E27FC236}">
                <a16:creationId xmlns:a16="http://schemas.microsoft.com/office/drawing/2014/main" id="{808F1D0F-170C-B600-9B14-471787DABDB6}"/>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8326128" y="4359746"/>
            <a:ext cx="314995" cy="314995"/>
          </a:xfrm>
          <a:prstGeom prst="rect">
            <a:avLst/>
          </a:prstGeom>
        </p:spPr>
      </p:pic>
      <p:sp>
        <p:nvSpPr>
          <p:cNvPr id="12" name="TextBox 11">
            <a:extLst>
              <a:ext uri="{FF2B5EF4-FFF2-40B4-BE49-F238E27FC236}">
                <a16:creationId xmlns:a16="http://schemas.microsoft.com/office/drawing/2014/main" id="{80EB4558-FE65-DD30-A396-E7A22D6A4264}"/>
              </a:ext>
            </a:extLst>
          </p:cNvPr>
          <p:cNvSpPr txBox="1"/>
          <p:nvPr userDrawn="1"/>
        </p:nvSpPr>
        <p:spPr>
          <a:xfrm>
            <a:off x="8715473" y="4378550"/>
            <a:ext cx="3098730" cy="307777"/>
          </a:xfrm>
          <a:prstGeom prst="rect">
            <a:avLst/>
          </a:prstGeom>
          <a:noFill/>
        </p:spPr>
        <p:txBody>
          <a:bodyPr wrap="square" rtlCol="0">
            <a:spAutoFit/>
          </a:bodyPr>
          <a:lstStyle/>
          <a:p>
            <a:r>
              <a:rPr lang="en-US" sz="1400"/>
              <a:t>facebook.com/ERCOTISO</a:t>
            </a:r>
          </a:p>
        </p:txBody>
      </p:sp>
      <p:pic>
        <p:nvPicPr>
          <p:cNvPr id="13" name="Graphic 12" descr="Twitter or X  icon">
            <a:extLst>
              <a:ext uri="{FF2B5EF4-FFF2-40B4-BE49-F238E27FC236}">
                <a16:creationId xmlns:a16="http://schemas.microsoft.com/office/drawing/2014/main" id="{787C2377-716C-DE29-E499-06278CE1DB08}"/>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a:off x="8326128" y="4816173"/>
            <a:ext cx="314995" cy="314995"/>
          </a:xfrm>
          <a:prstGeom prst="rect">
            <a:avLst/>
          </a:prstGeom>
        </p:spPr>
      </p:pic>
      <p:sp>
        <p:nvSpPr>
          <p:cNvPr id="14" name="TextBox 13">
            <a:extLst>
              <a:ext uri="{FF2B5EF4-FFF2-40B4-BE49-F238E27FC236}">
                <a16:creationId xmlns:a16="http://schemas.microsoft.com/office/drawing/2014/main" id="{D6BFB969-D759-088E-D454-9701B3843365}"/>
              </a:ext>
            </a:extLst>
          </p:cNvPr>
          <p:cNvSpPr txBox="1"/>
          <p:nvPr userDrawn="1"/>
        </p:nvSpPr>
        <p:spPr>
          <a:xfrm>
            <a:off x="8715473" y="4823175"/>
            <a:ext cx="2108130" cy="307777"/>
          </a:xfrm>
          <a:prstGeom prst="rect">
            <a:avLst/>
          </a:prstGeom>
          <a:noFill/>
        </p:spPr>
        <p:txBody>
          <a:bodyPr wrap="square" lIns="91440" tIns="45720" rIns="91440" bIns="45720" rtlCol="0" anchor="t">
            <a:spAutoFit/>
          </a:bodyPr>
          <a:lstStyle/>
          <a:p>
            <a:r>
              <a:rPr lang="en-US" sz="1400"/>
              <a:t>x.com/ercot_iso</a:t>
            </a:r>
          </a:p>
        </p:txBody>
      </p:sp>
      <p:pic>
        <p:nvPicPr>
          <p:cNvPr id="15" name="Graphic 14" descr="LinkedIn icon">
            <a:extLst>
              <a:ext uri="{FF2B5EF4-FFF2-40B4-BE49-F238E27FC236}">
                <a16:creationId xmlns:a16="http://schemas.microsoft.com/office/drawing/2014/main" id="{44604974-1959-249D-D54A-C4A63E150B5F}"/>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5"/>
              </a:ext>
            </a:extLst>
          </a:blip>
          <a:srcRect/>
          <a:stretch/>
        </p:blipFill>
        <p:spPr>
          <a:xfrm>
            <a:off x="8326128" y="5292078"/>
            <a:ext cx="314995" cy="314995"/>
          </a:xfrm>
          <a:prstGeom prst="rect">
            <a:avLst/>
          </a:prstGeom>
        </p:spPr>
      </p:pic>
      <p:sp>
        <p:nvSpPr>
          <p:cNvPr id="16" name="TextBox 15">
            <a:extLst>
              <a:ext uri="{FF2B5EF4-FFF2-40B4-BE49-F238E27FC236}">
                <a16:creationId xmlns:a16="http://schemas.microsoft.com/office/drawing/2014/main" id="{2405696A-1EA6-9F4D-1D36-33EB7B0D95CF}"/>
              </a:ext>
            </a:extLst>
          </p:cNvPr>
          <p:cNvSpPr txBox="1"/>
          <p:nvPr userDrawn="1"/>
        </p:nvSpPr>
        <p:spPr>
          <a:xfrm>
            <a:off x="8715473" y="5299080"/>
            <a:ext cx="3132351" cy="307777"/>
          </a:xfrm>
          <a:prstGeom prst="rect">
            <a:avLst/>
          </a:prstGeom>
          <a:noFill/>
        </p:spPr>
        <p:txBody>
          <a:bodyPr wrap="square" lIns="91440" tIns="45720" rIns="91440" bIns="45720" rtlCol="0" anchor="t">
            <a:spAutoFit/>
          </a:bodyPr>
          <a:lstStyle/>
          <a:p>
            <a:r>
              <a:rPr lang="en-US" sz="1400"/>
              <a:t>linkedin.com/company/ercot</a:t>
            </a:r>
          </a:p>
        </p:txBody>
      </p:sp>
      <p:pic>
        <p:nvPicPr>
          <p:cNvPr id="17" name="Graphic 16" descr="Instagram icon">
            <a:extLst>
              <a:ext uri="{FF2B5EF4-FFF2-40B4-BE49-F238E27FC236}">
                <a16:creationId xmlns:a16="http://schemas.microsoft.com/office/drawing/2014/main" id="{253A132C-4DFA-62F1-D25A-9C176280377F}"/>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6"/>
              </a:ext>
            </a:extLst>
          </a:blip>
          <a:stretch>
            <a:fillRect/>
          </a:stretch>
        </p:blipFill>
        <p:spPr>
          <a:xfrm>
            <a:off x="8326128" y="5773360"/>
            <a:ext cx="314996" cy="314996"/>
          </a:xfrm>
          <a:prstGeom prst="rect">
            <a:avLst/>
          </a:prstGeom>
        </p:spPr>
      </p:pic>
      <p:sp>
        <p:nvSpPr>
          <p:cNvPr id="18" name="TextBox 17">
            <a:extLst>
              <a:ext uri="{FF2B5EF4-FFF2-40B4-BE49-F238E27FC236}">
                <a16:creationId xmlns:a16="http://schemas.microsoft.com/office/drawing/2014/main" id="{C36F1584-300D-A8F1-CE34-0DF564E44055}"/>
              </a:ext>
              <a:ext uri="{C183D7F6-B498-43B3-948B-1728B52AA6E4}">
                <adec:decorative xmlns:adec="http://schemas.microsoft.com/office/drawing/2017/decorative" val="0"/>
              </a:ext>
            </a:extLst>
          </p:cNvPr>
          <p:cNvSpPr txBox="1"/>
          <p:nvPr userDrawn="1"/>
        </p:nvSpPr>
        <p:spPr>
          <a:xfrm>
            <a:off x="8706121" y="5773359"/>
            <a:ext cx="3132351" cy="307777"/>
          </a:xfrm>
          <a:prstGeom prst="rect">
            <a:avLst/>
          </a:prstGeom>
          <a:noFill/>
        </p:spPr>
        <p:txBody>
          <a:bodyPr wrap="square" lIns="91440" tIns="45720" rIns="91440" bIns="45720" rtlCol="0" anchor="t">
            <a:spAutoFit/>
          </a:bodyPr>
          <a:lstStyle/>
          <a:p>
            <a:r>
              <a:rPr lang="en-US" sz="1400"/>
              <a:t>instagram.com/ercot_iso</a:t>
            </a:r>
          </a:p>
        </p:txBody>
      </p:sp>
      <p:sp>
        <p:nvSpPr>
          <p:cNvPr id="20" name="Footer Placeholder 3">
            <a:extLst>
              <a:ext uri="{FF2B5EF4-FFF2-40B4-BE49-F238E27FC236}">
                <a16:creationId xmlns:a16="http://schemas.microsoft.com/office/drawing/2014/main" id="{7C754C4F-B602-D803-BB7A-BEE1415CE0E5}"/>
              </a:ext>
            </a:extLst>
          </p:cNvPr>
          <p:cNvSpPr>
            <a:spLocks noGrp="1"/>
          </p:cNvSpPr>
          <p:nvPr>
            <p:ph type="ftr" sz="quarter" idx="11"/>
          </p:nvPr>
        </p:nvSpPr>
        <p:spPr>
          <a:xfrm>
            <a:off x="530869" y="6356350"/>
            <a:ext cx="5565131" cy="365125"/>
          </a:xfrm>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June 17, 2026</a:t>
            </a:fld>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17860560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Slide">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0511CB1D-D7A8-8516-A8D6-FDE88BB37837}"/>
              </a:ext>
            </a:extLst>
          </p:cNvPr>
          <p:cNvSpPr>
            <a:spLocks noGrp="1"/>
          </p:cNvSpPr>
          <p:nvPr>
            <p:ph type="title"/>
          </p:nvPr>
        </p:nvSpPr>
        <p:spPr>
          <a:xfrm>
            <a:off x="530868" y="1430448"/>
            <a:ext cx="5565132" cy="1848259"/>
          </a:xfrm>
        </p:spPr>
        <p:txBody>
          <a:bodyPr anchor="ctr"/>
          <a:lstStyle>
            <a:lvl1pPr>
              <a:defRPr sz="4000"/>
            </a:lvl1pPr>
          </a:lstStyle>
          <a:p>
            <a:r>
              <a:rPr lang="en-US"/>
              <a:t>Click to edit Master title style</a:t>
            </a:r>
          </a:p>
        </p:txBody>
      </p:sp>
      <p:sp>
        <p:nvSpPr>
          <p:cNvPr id="26" name="Text Placeholder 22">
            <a:extLst>
              <a:ext uri="{FF2B5EF4-FFF2-40B4-BE49-F238E27FC236}">
                <a16:creationId xmlns:a16="http://schemas.microsoft.com/office/drawing/2014/main" id="{7DB85F87-C4AC-5AA2-4395-ABB6B533D5DF}"/>
              </a:ext>
            </a:extLst>
          </p:cNvPr>
          <p:cNvSpPr>
            <a:spLocks noGrp="1"/>
          </p:cNvSpPr>
          <p:nvPr>
            <p:ph type="body" sz="quarter" idx="13"/>
          </p:nvPr>
        </p:nvSpPr>
        <p:spPr>
          <a:xfrm>
            <a:off x="530868" y="3501136"/>
            <a:ext cx="5565132"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a:t>Click to edit Master text styles</a:t>
            </a:r>
          </a:p>
        </p:txBody>
      </p:sp>
      <p:sp>
        <p:nvSpPr>
          <p:cNvPr id="25" name="Footer Placeholder 3">
            <a:extLst>
              <a:ext uri="{FF2B5EF4-FFF2-40B4-BE49-F238E27FC236}">
                <a16:creationId xmlns:a16="http://schemas.microsoft.com/office/drawing/2014/main" id="{524951DF-39E3-E4DB-EB22-28C36CEEB99F}"/>
              </a:ext>
            </a:extLst>
          </p:cNvPr>
          <p:cNvSpPr>
            <a:spLocks noGrp="1"/>
          </p:cNvSpPr>
          <p:nvPr>
            <p:ph type="ftr" sz="quarter" idx="11"/>
          </p:nvPr>
        </p:nvSpPr>
        <p:spPr>
          <a:xfrm>
            <a:off x="530869" y="6356350"/>
            <a:ext cx="8010526" cy="365125"/>
          </a:xfrm>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June 17, 2026</a:t>
            </a:fld>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27099429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ppendix1">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0"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Graphic 18" descr="ERCOT logo">
            <a:extLst>
              <a:ext uri="{FF2B5EF4-FFF2-40B4-BE49-F238E27FC236}">
                <a16:creationId xmlns:a16="http://schemas.microsoft.com/office/drawing/2014/main" id="{B751E01E-9D1B-AB32-9537-F544F49949EB}"/>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37956" y="108220"/>
            <a:ext cx="703682" cy="259285"/>
          </a:xfrm>
          <a:prstGeom prst="rect">
            <a:avLst/>
          </a:prstGeom>
        </p:spPr>
      </p:pic>
      <p:sp>
        <p:nvSpPr>
          <p:cNvPr id="2" name="Title 1">
            <a:extLst>
              <a:ext uri="{FF2B5EF4-FFF2-40B4-BE49-F238E27FC236}">
                <a16:creationId xmlns:a16="http://schemas.microsoft.com/office/drawing/2014/main" id="{C5AB5A33-CD56-3912-4016-20DF30F14CCA}"/>
              </a:ext>
            </a:extLst>
          </p:cNvPr>
          <p:cNvSpPr>
            <a:spLocks noGrp="1"/>
          </p:cNvSpPr>
          <p:nvPr>
            <p:ph type="title"/>
          </p:nvPr>
        </p:nvSpPr>
        <p:spPr>
          <a:xfrm>
            <a:off x="530869" y="1430448"/>
            <a:ext cx="4064224" cy="1848259"/>
          </a:xfrm>
        </p:spPr>
        <p:txBody>
          <a:bodyPr anchor="ctr"/>
          <a:lstStyle>
            <a:lvl1pPr>
              <a:defRPr sz="4000"/>
            </a:lvl1pPr>
          </a:lstStyle>
          <a:p>
            <a:r>
              <a:rPr lang="en-US"/>
              <a:t>Click to edit Master title style</a:t>
            </a:r>
          </a:p>
        </p:txBody>
      </p:sp>
      <p:sp>
        <p:nvSpPr>
          <p:cNvPr id="23" name="Text Placeholder 22">
            <a:extLst>
              <a:ext uri="{FF2B5EF4-FFF2-40B4-BE49-F238E27FC236}">
                <a16:creationId xmlns:a16="http://schemas.microsoft.com/office/drawing/2014/main" id="{113BE72E-F22F-EA59-A56F-ACBBDAEAF810}"/>
              </a:ext>
            </a:extLst>
          </p:cNvPr>
          <p:cNvSpPr>
            <a:spLocks noGrp="1"/>
          </p:cNvSpPr>
          <p:nvPr>
            <p:ph type="body" sz="quarter" idx="13"/>
          </p:nvPr>
        </p:nvSpPr>
        <p:spPr>
          <a:xfrm>
            <a:off x="530869" y="3501136"/>
            <a:ext cx="4078434"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a:t>Click to edit Master text styles</a:t>
            </a:r>
          </a:p>
        </p:txBody>
      </p:sp>
      <p:sp>
        <p:nvSpPr>
          <p:cNvPr id="7" name="Text Placeholder 6">
            <a:extLst>
              <a:ext uri="{FF2B5EF4-FFF2-40B4-BE49-F238E27FC236}">
                <a16:creationId xmlns:a16="http://schemas.microsoft.com/office/drawing/2014/main" id="{6A05AE35-B341-C586-A0DD-9B916DA1D819}"/>
              </a:ext>
            </a:extLst>
          </p:cNvPr>
          <p:cNvSpPr>
            <a:spLocks noGrp="1"/>
          </p:cNvSpPr>
          <p:nvPr>
            <p:ph type="body" sz="quarter" idx="14"/>
          </p:nvPr>
        </p:nvSpPr>
        <p:spPr>
          <a:xfrm>
            <a:off x="5076825" y="1371600"/>
            <a:ext cx="6581775"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a:xfrm>
            <a:off x="530869" y="6356350"/>
            <a:ext cx="8010526" cy="365125"/>
          </a:xfrm>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June 17, 2026</a:t>
            </a:fld>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grpSp>
        <p:nvGrpSpPr>
          <p:cNvPr id="8" name="Group 7" descr="Confidential document label">
            <a:extLst>
              <a:ext uri="{FF2B5EF4-FFF2-40B4-BE49-F238E27FC236}">
                <a16:creationId xmlns:a16="http://schemas.microsoft.com/office/drawing/2014/main" id="{CDD9FF63-9408-EDE4-8E4D-207871A99374}"/>
              </a:ext>
            </a:extLst>
          </p:cNvPr>
          <p:cNvGrpSpPr/>
          <p:nvPr userDrawn="1"/>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0E25432-F52F-28E3-5AF1-36B3BEC45282}"/>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89B3A409-F400-7551-A8C4-6293E631585B}"/>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a:solidFill>
                    <a:schemeClr val="bg1"/>
                  </a:solidFill>
                </a:rPr>
                <a:t>PUBLIC</a:t>
              </a:r>
            </a:p>
          </p:txBody>
        </p:sp>
      </p:grpSp>
    </p:spTree>
    <p:extLst>
      <p:ext uri="{BB962C8B-B14F-4D97-AF65-F5344CB8AC3E}">
        <p14:creationId xmlns:p14="http://schemas.microsoft.com/office/powerpoint/2010/main" val="1964674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v2">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6F8A40-F0D0-857B-E8A8-1B3161AC4336}"/>
              </a:ext>
              <a:ext uri="{C183D7F6-B498-43B3-948B-1728B52AA6E4}">
                <adec:decorative xmlns:adec="http://schemas.microsoft.com/office/drawing/2017/decorative" val="1"/>
              </a:ext>
            </a:extLst>
          </p:cNvPr>
          <p:cNvSpPr>
            <a:spLocks/>
          </p:cNvSpPr>
          <p:nvPr userDrawn="1"/>
        </p:nvSpPr>
        <p:spPr>
          <a:xfrm>
            <a:off x="0" y="0"/>
            <a:ext cx="12192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62DC5253-5E42-F62E-EA4E-3AB21BA87CDB}"/>
              </a:ext>
              <a:ext uri="{C183D7F6-B498-43B3-948B-1728B52AA6E4}">
                <adec:decorative xmlns:adec="http://schemas.microsoft.com/office/drawing/2017/decorative" val="1"/>
              </a:ext>
            </a:extLst>
          </p:cNvPr>
          <p:cNvSpPr>
            <a:spLocks/>
          </p:cNvSpPr>
          <p:nvPr userDrawn="1"/>
        </p:nvSpPr>
        <p:spPr>
          <a:xfrm>
            <a:off x="0" y="0"/>
            <a:ext cx="4206240"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ERCOT logo white on background">
            <a:extLst>
              <a:ext uri="{FF2B5EF4-FFF2-40B4-BE49-F238E27FC236}">
                <a16:creationId xmlns:a16="http://schemas.microsoft.com/office/drawing/2014/main" id="{590365CF-9C80-03DF-D245-DBE4EBA33356}"/>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8" name="TextBox 7">
            <a:extLst>
              <a:ext uri="{FF2B5EF4-FFF2-40B4-BE49-F238E27FC236}">
                <a16:creationId xmlns:a16="http://schemas.microsoft.com/office/drawing/2014/main" id="{1A1A5353-DA71-B6B2-BDDB-2FB68F1F0909}"/>
              </a:ext>
            </a:extLst>
          </p:cNvPr>
          <p:cNvSpPr txBox="1"/>
          <p:nvPr userDrawn="1"/>
        </p:nvSpPr>
        <p:spPr>
          <a:xfrm>
            <a:off x="-91688" y="503044"/>
            <a:ext cx="1162970" cy="230832"/>
          </a:xfrm>
          <a:prstGeom prst="rect">
            <a:avLst/>
          </a:prstGeom>
          <a:noFill/>
        </p:spPr>
        <p:txBody>
          <a:bodyPr wrap="square" rtlCol="0">
            <a:spAutoFit/>
          </a:bodyPr>
          <a:lstStyle/>
          <a:p>
            <a:pPr algn="ctr"/>
            <a:r>
              <a:rPr lang="en-US" sz="900" b="1" spc="0">
                <a:solidFill>
                  <a:schemeClr val="bg1"/>
                </a:solidFill>
              </a:rPr>
              <a:t>CONFIDENTIAL</a:t>
            </a:r>
          </a:p>
        </p:txBody>
      </p:sp>
      <p:grpSp>
        <p:nvGrpSpPr>
          <p:cNvPr id="9" name="Group 8">
            <a:extLst>
              <a:ext uri="{FF2B5EF4-FFF2-40B4-BE49-F238E27FC236}">
                <a16:creationId xmlns:a16="http://schemas.microsoft.com/office/drawing/2014/main" id="{C05802D9-2F73-A263-28E7-486C8A489A26}"/>
              </a:ext>
              <a:ext uri="{C183D7F6-B498-43B3-948B-1728B52AA6E4}">
                <adec:decorative xmlns:adec="http://schemas.microsoft.com/office/drawing/2017/decorative" val="1"/>
              </a:ext>
            </a:extLst>
          </p:cNvPr>
          <p:cNvGrpSpPr/>
          <p:nvPr userDrawn="1"/>
        </p:nvGrpSpPr>
        <p:grpSpPr>
          <a:xfrm>
            <a:off x="-91688" y="457199"/>
            <a:ext cx="1162970" cy="358775"/>
            <a:chOff x="-91688" y="6362698"/>
            <a:chExt cx="1162970" cy="358775"/>
          </a:xfrm>
        </p:grpSpPr>
        <p:sp>
          <p:nvSpPr>
            <p:cNvPr id="10" name="Rectangle 9">
              <a:extLst>
                <a:ext uri="{FF2B5EF4-FFF2-40B4-BE49-F238E27FC236}">
                  <a16:creationId xmlns:a16="http://schemas.microsoft.com/office/drawing/2014/main" id="{8241ADA3-F564-E7C2-1972-0F9FF557AE05}"/>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D77A54B6-1CA8-9AE2-BCA6-21205CB4852B}"/>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a:solidFill>
                    <a:schemeClr val="bg1"/>
                  </a:solidFill>
                </a:rPr>
                <a:t>PUBLIC</a:t>
              </a:r>
            </a:p>
          </p:txBody>
        </p:sp>
      </p:grpSp>
      <p:pic>
        <p:nvPicPr>
          <p:cNvPr id="3" name="Graphic 2">
            <a:extLst>
              <a:ext uri="{FF2B5EF4-FFF2-40B4-BE49-F238E27FC236}">
                <a16:creationId xmlns:a16="http://schemas.microsoft.com/office/drawing/2014/main" id="{81B94DDE-8E3F-CACF-1508-79E6F98F5EE5}"/>
              </a:ext>
              <a:ext uri="{C183D7F6-B498-43B3-948B-1728B52AA6E4}">
                <adec:decorative xmlns:adec="http://schemas.microsoft.com/office/drawing/2017/decorative" val="1"/>
              </a:ext>
            </a:extLst>
          </p:cNvPr>
          <p:cNvPicPr>
            <a:picLocks noChangeAspect="1"/>
          </p:cNvPicPr>
          <p:nvPr userDrawn="1"/>
        </p:nvPicPr>
        <p:blipFill>
          <a:blip>
            <a:extLst>
              <a:ext uri="{96DAC541-7B7A-43D3-8B79-37D633B846F1}">
                <asvg:svgBlip xmlns:asvg="http://schemas.microsoft.com/office/drawing/2016/SVG/main" r:embed="rId3"/>
              </a:ext>
            </a:extLst>
          </a:blip>
          <a:srcRect l="59827" t="14818" r="10238" b="43257"/>
          <a:stretch>
            <a:fillRect/>
          </a:stretch>
        </p:blipFill>
        <p:spPr>
          <a:xfrm>
            <a:off x="-1" y="-1"/>
            <a:ext cx="12192001" cy="5732047"/>
          </a:xfrm>
          <a:prstGeom prst="rect">
            <a:avLst/>
          </a:prstGeom>
        </p:spPr>
      </p:pic>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5074920" y="2062263"/>
            <a:ext cx="6316168" cy="3366409"/>
          </a:xfrm>
          <a:prstGeom prst="rect">
            <a:avLst/>
          </a:prstGeom>
        </p:spPr>
        <p:txBody>
          <a:bodyPr anchor="t"/>
          <a:lstStyle>
            <a:lvl1pPr algn="l">
              <a:defRPr lang="en-US" sz="2000" b="1" dirty="0">
                <a:solidFill>
                  <a:schemeClr val="tx1"/>
                </a:solidFill>
              </a:defRPr>
            </a:lvl1pPr>
          </a:lstStyle>
          <a:p>
            <a:r>
              <a:rPr lang="en-US"/>
              <a:t>Click to edit Master title style</a:t>
            </a:r>
            <a:br>
              <a:rPr lang="en-US"/>
            </a:br>
            <a:endParaRPr lang="en-US"/>
          </a:p>
        </p:txBody>
      </p:sp>
    </p:spTree>
    <p:extLst>
      <p:ext uri="{BB962C8B-B14F-4D97-AF65-F5344CB8AC3E}">
        <p14:creationId xmlns:p14="http://schemas.microsoft.com/office/powerpoint/2010/main" val="1668910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9C062-513C-DF24-5E8C-7A974D572078}"/>
              </a:ext>
            </a:extLst>
          </p:cNvPr>
          <p:cNvSpPr>
            <a:spLocks noGrp="1"/>
          </p:cNvSpPr>
          <p:nvPr>
            <p:ph type="ctrTitle"/>
          </p:nvPr>
        </p:nvSpPr>
        <p:spPr>
          <a:xfrm>
            <a:off x="533400" y="1122363"/>
            <a:ext cx="11125200" cy="2387600"/>
          </a:xfrm>
        </p:spPr>
        <p:txBody>
          <a:bodyPr anchor="ctr">
            <a:normAutofit/>
          </a:bodyPr>
          <a:lstStyle>
            <a:lvl1pPr algn="ctr">
              <a:defRPr sz="4000"/>
            </a:lvl1pPr>
          </a:lstStyle>
          <a:p>
            <a:r>
              <a:rPr lang="en-US"/>
              <a:t>Click to edit Master title style</a:t>
            </a:r>
          </a:p>
        </p:txBody>
      </p:sp>
      <p:sp>
        <p:nvSpPr>
          <p:cNvPr id="3" name="Subtitle 2">
            <a:extLst>
              <a:ext uri="{FF2B5EF4-FFF2-40B4-BE49-F238E27FC236}">
                <a16:creationId xmlns:a16="http://schemas.microsoft.com/office/drawing/2014/main" id="{532C3F11-2763-0216-A1B0-5E8B4FA80139}"/>
              </a:ext>
            </a:extLst>
          </p:cNvPr>
          <p:cNvSpPr>
            <a:spLocks noGrp="1"/>
          </p:cNvSpPr>
          <p:nvPr>
            <p:ph type="subTitle" idx="1"/>
          </p:nvPr>
        </p:nvSpPr>
        <p:spPr>
          <a:xfrm>
            <a:off x="533400" y="3602038"/>
            <a:ext cx="11125200" cy="1655762"/>
          </a:xfrm>
        </p:spPr>
        <p:txBody>
          <a:bodyPr wrap="square"/>
          <a:lstStyle>
            <a:lvl1pPr marL="0" indent="0" algn="ctr">
              <a:buNone/>
              <a:defRPr sz="2400" b="1">
                <a:solidFill>
                  <a:srgbClr val="00829B"/>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a:extLst>
              <a:ext uri="{FF2B5EF4-FFF2-40B4-BE49-F238E27FC236}">
                <a16:creationId xmlns:a16="http://schemas.microsoft.com/office/drawing/2014/main" id="{E95C98B8-43D7-C7B4-9956-25AC1BBC5587}"/>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C6E9BF30-5D82-5572-733E-882E0C0D3307}"/>
              </a:ext>
            </a:extLst>
          </p:cNvPr>
          <p:cNvSpPr>
            <a:spLocks noGrp="1"/>
          </p:cNvSpPr>
          <p:nvPr>
            <p:ph type="dt" sz="half" idx="10"/>
          </p:nvPr>
        </p:nvSpPr>
        <p:spPr/>
        <p:txBody>
          <a:bodyPr/>
          <a:lstStyle/>
          <a:p>
            <a:fld id="{8D345B5F-6A76-46F9-AC11-757A044249AE}" type="datetime4">
              <a:rPr lang="en-US" smtClean="0"/>
              <a:t>June 17, 2026</a:t>
            </a:fld>
            <a:endParaRPr lang="en-US"/>
          </a:p>
        </p:txBody>
      </p:sp>
      <p:sp>
        <p:nvSpPr>
          <p:cNvPr id="6" name="Slide Number Placeholder 5">
            <a:extLst>
              <a:ext uri="{FF2B5EF4-FFF2-40B4-BE49-F238E27FC236}">
                <a16:creationId xmlns:a16="http://schemas.microsoft.com/office/drawing/2014/main" id="{BB5906F4-426A-AD9D-021A-D7E95E349F77}"/>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4265130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11187714"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0" y="6356350"/>
            <a:ext cx="8010526" cy="365125"/>
          </a:xfrm>
        </p:spPr>
        <p:txBody>
          <a:bodyPr/>
          <a:lstStyle/>
          <a:p>
            <a:endParaRPr lang="en-US"/>
          </a:p>
        </p:txBody>
      </p:sp>
      <p:sp>
        <p:nvSpPr>
          <p:cNvPr id="6" name="Date Placeholder 3">
            <a:extLst>
              <a:ext uri="{FF2B5EF4-FFF2-40B4-BE49-F238E27FC236}">
                <a16:creationId xmlns:a16="http://schemas.microsoft.com/office/drawing/2014/main" id="{FCF93DBC-D2B3-EAA9-B573-4CBB1A9ECD37}"/>
              </a:ext>
            </a:extLst>
          </p:cNvPr>
          <p:cNvSpPr>
            <a:spLocks noGrp="1"/>
          </p:cNvSpPr>
          <p:nvPr>
            <p:ph type="dt" sz="half" idx="10"/>
          </p:nvPr>
        </p:nvSpPr>
        <p:spPr>
          <a:xfrm>
            <a:off x="8716884" y="6356350"/>
            <a:ext cx="2773273" cy="365125"/>
          </a:xfrm>
        </p:spPr>
        <p:txBody>
          <a:bodyPr/>
          <a:lstStyle/>
          <a:p>
            <a:fld id="{14560760-0B16-41B8-81DA-58FA2187E1CC}" type="datetime4">
              <a:rPr lang="en-US" smtClean="0"/>
              <a:t>June 17, 2026</a:t>
            </a:fld>
            <a:endParaRPr lang="en-US"/>
          </a:p>
        </p:txBody>
      </p:sp>
      <p:sp>
        <p:nvSpPr>
          <p:cNvPr id="11"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a:xfrm>
            <a:off x="11658600" y="6356350"/>
            <a:ext cx="533400" cy="365125"/>
          </a:xfrm>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879474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eynote and Imag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F8B62A2-45B4-4ECA-8168-BE9383DA5644}" type="datetime4">
              <a:rPr lang="en-US" smtClean="0"/>
              <a:t>June 17,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2863742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eynote and Image in Sidebar">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F05638A-F774-C6DB-0DC6-A2F6139BCE38}"/>
              </a:ext>
              <a:ext uri="{C183D7F6-B498-43B3-948B-1728B52AA6E4}">
                <adec:decorative xmlns:adec="http://schemas.microsoft.com/office/drawing/2017/decorative" val="1"/>
              </a:ext>
            </a:extLst>
          </p:cNvPr>
          <p:cNvSpPr/>
          <p:nvPr userDrawn="1"/>
        </p:nvSpPr>
        <p:spPr>
          <a:xfrm>
            <a:off x="6096001" y="0"/>
            <a:ext cx="6096000"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46482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5EC2E430-0983-479E-8535-00F341009C9B}" type="datetime4">
              <a:rPr lang="en-US" smtClean="0"/>
              <a:t>June 17,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617653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ide Keynot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6867525"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1">
            <a:extLst>
              <a:ext uri="{FF2B5EF4-FFF2-40B4-BE49-F238E27FC236}">
                <a16:creationId xmlns:a16="http://schemas.microsoft.com/office/drawing/2014/main" id="{28CAB249-6E2A-0D66-037F-C8C994EC04ED}"/>
              </a:ext>
            </a:extLst>
          </p:cNvPr>
          <p:cNvSpPr>
            <a:spLocks noGrp="1"/>
          </p:cNvSpPr>
          <p:nvPr>
            <p:ph type="body" sz="quarter" idx="15"/>
          </p:nvPr>
        </p:nvSpPr>
        <p:spPr>
          <a:xfrm flipH="1">
            <a:off x="7598003" y="1676400"/>
            <a:ext cx="4060596" cy="3190875"/>
          </a:xfrm>
          <a:prstGeom prst="foldedCorner">
            <a:avLst>
              <a:gd name="adj" fmla="val 8542"/>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b="1" dirty="0"/>
            </a:lvl1pPr>
            <a:lvl2pPr marL="548640" indent="-182880">
              <a:buFont typeface="Arial" panose="020B0604020202020204" pitchFamily="34" charset="0"/>
              <a:buChar char="•"/>
              <a:defRPr lang="en-US" dirty="0"/>
            </a:lvl2pPr>
            <a:lvl3pPr>
              <a:defRPr lang="en-US" dirty="0"/>
            </a:lvl3pPr>
            <a:lvl4pPr>
              <a:defRPr lang="en-US" dirty="0"/>
            </a:lvl4pPr>
            <a:lvl5pPr>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14560760-0B16-41B8-81DA-58FA2187E1CC}" type="datetime4">
              <a:rPr lang="en-US" smtClean="0"/>
              <a:t>June 17,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2241991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Keynote with Sidebar">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EF24F99E-0EFC-4E0E-5FA5-D6E2097368DF}"/>
              </a:ext>
            </a:extLst>
          </p:cNvPr>
          <p:cNvSpPr>
            <a:spLocks noGrp="1"/>
          </p:cNvSpPr>
          <p:nvPr>
            <p:ph type="title"/>
          </p:nvPr>
        </p:nvSpPr>
        <p:spPr>
          <a:xfrm>
            <a:off x="1257300" y="457200"/>
            <a:ext cx="5991225" cy="914400"/>
          </a:xfrm>
          <a:prstGeom prst="rect">
            <a:avLst/>
          </a:prstGeom>
          <a:noFill/>
        </p:spPr>
        <p:txBody>
          <a:bodyPr vert="horz" lIns="0" tIns="0" rIns="0" bIns="0" rtlCol="0" anchor="t">
            <a:normAutofit/>
          </a:bodyPr>
          <a:lstStyle/>
          <a:p>
            <a:r>
              <a:rPr lang="en-US"/>
              <a:t>Click to edit Master title style</a:t>
            </a:r>
          </a:p>
        </p:txBody>
      </p:sp>
      <p:sp>
        <p:nvSpPr>
          <p:cNvPr id="13" name="Text Placeholder 12">
            <a:extLst>
              <a:ext uri="{FF2B5EF4-FFF2-40B4-BE49-F238E27FC236}">
                <a16:creationId xmlns:a16="http://schemas.microsoft.com/office/drawing/2014/main" id="{56CB17BE-2CF2-5B69-2FA2-C556C75E78C7}"/>
              </a:ext>
            </a:extLst>
          </p:cNvPr>
          <p:cNvSpPr>
            <a:spLocks noGrp="1"/>
          </p:cNvSpPr>
          <p:nvPr>
            <p:ph type="body" sz="quarter" idx="17"/>
          </p:nvPr>
        </p:nvSpPr>
        <p:spPr>
          <a:xfrm>
            <a:off x="495299" y="1676400"/>
            <a:ext cx="6791325" cy="2609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300" y="4463716"/>
            <a:ext cx="6800850" cy="1744579"/>
          </a:xfrm>
          <a:prstGeom prst="foldedCorner">
            <a:avLst>
              <a:gd name="adj" fmla="val 16667"/>
            </a:avLst>
          </a:prstGeom>
          <a:solidFill>
            <a:schemeClr val="accent2">
              <a:lumMod val="20000"/>
              <a:lumOff val="8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2">
            <a:extLst>
              <a:ext uri="{FF2B5EF4-FFF2-40B4-BE49-F238E27FC236}">
                <a16:creationId xmlns:a16="http://schemas.microsoft.com/office/drawing/2014/main" id="{8C5D5F82-2DE8-D31E-AE3D-018BD935DE3D}"/>
              </a:ext>
            </a:extLst>
          </p:cNvPr>
          <p:cNvSpPr>
            <a:spLocks noGrp="1"/>
          </p:cNvSpPr>
          <p:nvPr>
            <p:ph idx="16"/>
          </p:nvPr>
        </p:nvSpPr>
        <p:spPr>
          <a:xfrm>
            <a:off x="8077201" y="533400"/>
            <a:ext cx="3581400" cy="5638799"/>
          </a:xfrm>
        </p:spPr>
        <p:txBody>
          <a:bodyPr>
            <a:noAutofit/>
          </a:bodyPr>
          <a:lstStyle>
            <a:lvl1pPr>
              <a:defRPr lang="en-US" dirty="0"/>
            </a:lvl1pPr>
            <a:lvl2pPr>
              <a:defRPr lang="en-US" dirty="0"/>
            </a:lvl2pPr>
            <a:lvl3pPr>
              <a:defRPr lang="en-US" dirty="0"/>
            </a:lvl3pPr>
            <a:lvl4pPr>
              <a:defRPr lang="en-US" dirty="0"/>
            </a:lvl4pPr>
            <a:lvl5pPr>
              <a:defRPr lang="en-US" dirty="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1" y="6356350"/>
            <a:ext cx="6762749" cy="365125"/>
          </a:xfrm>
        </p:spPr>
        <p:txBody>
          <a:bodyPr wrap="square" lIns="0"/>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June 17, 2026</a:t>
            </a:fld>
            <a:endParaRPr lang="en-US"/>
          </a:p>
        </p:txBody>
      </p:sp>
      <p:sp>
        <p:nvSpPr>
          <p:cNvPr id="7" name="Rectangle 6">
            <a:extLst>
              <a:ext uri="{FF2B5EF4-FFF2-40B4-BE49-F238E27FC236}">
                <a16:creationId xmlns:a16="http://schemas.microsoft.com/office/drawing/2014/main" id="{155086D0-23A2-1C6B-A4BF-B6E909DA999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657475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Keynote Horizontal">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11163300" cy="2619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299" y="4463716"/>
            <a:ext cx="11163298" cy="1744579"/>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June 17,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4633517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sv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2" Type="http://schemas.openxmlformats.org/officeDocument/2006/relationships/slideLayout" Target="../slideLayouts/slideLayout4.xml"/><Relationship Id="rId16" Type="http://schemas.openxmlformats.org/officeDocument/2006/relationships/image" Target="../media/image3.svg"/><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theme" Target="../theme/theme2.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A1678F26-9E3A-1EC0-39CE-8DC562CAF93C}"/>
              </a:ext>
              <a:ext uri="{C183D7F6-B498-43B3-948B-1728B52AA6E4}">
                <adec:decorative xmlns:adec="http://schemas.microsoft.com/office/drawing/2017/decorative" val="1"/>
              </a:ext>
            </a:extLst>
          </p:cNvPr>
          <p:cNvPicPr>
            <a:picLocks noChangeAspect="1"/>
          </p:cNvPicPr>
          <p:nvPr userDrawn="1"/>
        </p:nvPicPr>
        <p:blipFill>
          <a:blip>
            <a:extLst>
              <a:ext uri="{96DAC541-7B7A-43D3-8B79-37D633B846F1}">
                <asvg:svgBlip xmlns:asvg="http://schemas.microsoft.com/office/drawing/2016/SVG/main" r:embed="rId4"/>
              </a:ext>
            </a:extLst>
          </a:blip>
          <a:srcRect l="59827" t="14818" r="10238" b="43257"/>
          <a:stretch>
            <a:fillRect/>
          </a:stretch>
        </p:blipFill>
        <p:spPr>
          <a:xfrm>
            <a:off x="-1" y="-1"/>
            <a:ext cx="12192001" cy="5732047"/>
          </a:xfrm>
          <a:prstGeom prst="rect">
            <a:avLst/>
          </a:prstGeom>
        </p:spPr>
      </p:pic>
      <p:sp>
        <p:nvSpPr>
          <p:cNvPr id="2" name="Rectangle 1">
            <a:extLst>
              <a:ext uri="{FF2B5EF4-FFF2-40B4-BE49-F238E27FC236}">
                <a16:creationId xmlns:a16="http://schemas.microsoft.com/office/drawing/2014/main" id="{F83DA6C0-622C-56B9-A11A-C7B46D6B1872}"/>
              </a:ext>
              <a:ext uri="{C183D7F6-B498-43B3-948B-1728B52AA6E4}">
                <adec:decorative xmlns:adec="http://schemas.microsoft.com/office/drawing/2017/decorative" val="1"/>
              </a:ext>
            </a:extLst>
          </p:cNvPr>
          <p:cNvSpPr>
            <a:spLocks/>
          </p:cNvSpPr>
          <p:nvPr userDrawn="1"/>
        </p:nvSpPr>
        <p:spPr>
          <a:xfrm>
            <a:off x="-1" y="0"/>
            <a:ext cx="6096001"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Graphic 12" descr="ERCOT logo white on background">
            <a:extLst>
              <a:ext uri="{FF2B5EF4-FFF2-40B4-BE49-F238E27FC236}">
                <a16:creationId xmlns:a16="http://schemas.microsoft.com/office/drawing/2014/main" id="{24916EE6-D8BD-2246-322B-E4425F0F9A21}"/>
              </a:ext>
            </a:extLst>
          </p:cNvPr>
          <p:cNvPicPr>
            <a:picLocks noChangeAspect="1"/>
          </p:cNvPicPr>
          <p:nvPr userDrawn="1"/>
        </p:nvPicPr>
        <p:blipFill>
          <a:blip>
            <a:extLst>
              <a:ext uri="{96DAC541-7B7A-43D3-8B79-37D633B846F1}">
                <asvg:svgBlip xmlns:asvg="http://schemas.microsoft.com/office/drawing/2016/SVG/main" r:embed="rId5"/>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18" name="TextBox 17">
            <a:extLst>
              <a:ext uri="{FF2B5EF4-FFF2-40B4-BE49-F238E27FC236}">
                <a16:creationId xmlns:a16="http://schemas.microsoft.com/office/drawing/2014/main" id="{EDC1132D-9952-07F0-B506-0AC57F014644}"/>
              </a:ext>
            </a:extLst>
          </p:cNvPr>
          <p:cNvSpPr txBox="1"/>
          <p:nvPr userDrawn="1"/>
        </p:nvSpPr>
        <p:spPr>
          <a:xfrm>
            <a:off x="-91688" y="503044"/>
            <a:ext cx="1162970" cy="230832"/>
          </a:xfrm>
          <a:prstGeom prst="rect">
            <a:avLst/>
          </a:prstGeom>
          <a:noFill/>
        </p:spPr>
        <p:txBody>
          <a:bodyPr wrap="square" rtlCol="0">
            <a:spAutoFit/>
          </a:bodyPr>
          <a:lstStyle/>
          <a:p>
            <a:pPr algn="ctr"/>
            <a:r>
              <a:rPr lang="en-US" sz="900" b="1" spc="0">
                <a:solidFill>
                  <a:schemeClr val="bg1"/>
                </a:solidFill>
              </a:rPr>
              <a:t>CONFIDENTIAL</a:t>
            </a:r>
          </a:p>
        </p:txBody>
      </p:sp>
      <p:grpSp>
        <p:nvGrpSpPr>
          <p:cNvPr id="19" name="Group 18">
            <a:extLst>
              <a:ext uri="{FF2B5EF4-FFF2-40B4-BE49-F238E27FC236}">
                <a16:creationId xmlns:a16="http://schemas.microsoft.com/office/drawing/2014/main" id="{DFE356D3-1829-BA32-62D3-D6BBF887FF81}"/>
              </a:ext>
              <a:ext uri="{C183D7F6-B498-43B3-948B-1728B52AA6E4}">
                <adec:decorative xmlns:adec="http://schemas.microsoft.com/office/drawing/2017/decorative" val="1"/>
              </a:ext>
            </a:extLst>
          </p:cNvPr>
          <p:cNvGrpSpPr/>
          <p:nvPr userDrawn="1"/>
        </p:nvGrpSpPr>
        <p:grpSpPr>
          <a:xfrm>
            <a:off x="-91688" y="457199"/>
            <a:ext cx="1162970" cy="358775"/>
            <a:chOff x="-91688" y="6362698"/>
            <a:chExt cx="1162970" cy="358775"/>
          </a:xfrm>
        </p:grpSpPr>
        <p:sp>
          <p:nvSpPr>
            <p:cNvPr id="20" name="Rectangle 19">
              <a:extLst>
                <a:ext uri="{FF2B5EF4-FFF2-40B4-BE49-F238E27FC236}">
                  <a16:creationId xmlns:a16="http://schemas.microsoft.com/office/drawing/2014/main" id="{769F1A3B-7D9E-6E0C-224F-7FFACD1B9397}"/>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432CD704-9BA3-CCE0-2685-8FBAA5974224}"/>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a:solidFill>
                    <a:schemeClr val="bg1"/>
                  </a:solidFill>
                </a:rPr>
                <a:t>PUBLIC</a:t>
              </a:r>
            </a:p>
          </p:txBody>
        </p:sp>
      </p:grpSp>
    </p:spTree>
    <p:extLst>
      <p:ext uri="{BB962C8B-B14F-4D97-AF65-F5344CB8AC3E}">
        <p14:creationId xmlns:p14="http://schemas.microsoft.com/office/powerpoint/2010/main" val="3338138243"/>
      </p:ext>
    </p:extLst>
  </p:cSld>
  <p:clrMap bg1="lt1" tx1="dk1" bg2="lt2" tx2="dk2" accent1="accent1" accent2="accent2" accent3="accent3" accent4="accent4" accent5="accent5" accent6="accent6" hlink="hlink" folHlink="folHlink"/>
  <p:sldLayoutIdLst>
    <p:sldLayoutId id="2147483678" r:id="rId1"/>
    <p:sldLayoutId id="2147483684"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23ED7C-25D4-4004-0ADC-2942F5EF2DDF}"/>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3" name="Text Placeholder 2">
            <a:extLst>
              <a:ext uri="{FF2B5EF4-FFF2-40B4-BE49-F238E27FC236}">
                <a16:creationId xmlns:a16="http://schemas.microsoft.com/office/drawing/2014/main" id="{E117534D-C175-91CE-AB0E-8AF761299486}"/>
              </a:ext>
            </a:extLst>
          </p:cNvPr>
          <p:cNvSpPr>
            <a:spLocks noGrp="1"/>
          </p:cNvSpPr>
          <p:nvPr>
            <p:ph type="body" idx="1"/>
          </p:nvPr>
        </p:nvSpPr>
        <p:spPr>
          <a:xfrm>
            <a:off x="533400" y="1706252"/>
            <a:ext cx="11125201" cy="4470711"/>
          </a:xfrm>
          <a:prstGeom prst="rect">
            <a:avLst/>
          </a:prstGeom>
        </p:spPr>
        <p:txBody>
          <a:bodyPr vert="horz" wrap="square"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8CF572-2776-A000-A27C-E69A8CD2DB0E}"/>
              </a:ext>
            </a:extLst>
          </p:cNvPr>
          <p:cNvSpPr>
            <a:spLocks noGrp="1"/>
          </p:cNvSpPr>
          <p:nvPr>
            <p:ph type="dt" sz="half" idx="2"/>
          </p:nvPr>
        </p:nvSpPr>
        <p:spPr>
          <a:xfrm>
            <a:off x="8716884" y="6356350"/>
            <a:ext cx="2773273" cy="365125"/>
          </a:xfrm>
          <a:prstGeom prst="rect">
            <a:avLst/>
          </a:prstGeom>
        </p:spPr>
        <p:txBody>
          <a:bodyPr vert="horz" lIns="0" tIns="0" rIns="0" bIns="0" rtlCol="0" anchor="ctr"/>
          <a:lstStyle>
            <a:lvl1pPr algn="ctr">
              <a:defRPr sz="1200">
                <a:solidFill>
                  <a:srgbClr val="5B6770"/>
                </a:solidFill>
              </a:defRPr>
            </a:lvl1pPr>
          </a:lstStyle>
          <a:p>
            <a:fld id="{B145F6E8-FE0B-4A87-A96D-6C3DE3AC3724}" type="datetime4">
              <a:rPr lang="en-US" smtClean="0"/>
              <a:t>June 17, 2026</a:t>
            </a:fld>
            <a:endParaRPr lang="en-US"/>
          </a:p>
        </p:txBody>
      </p:sp>
      <p:sp>
        <p:nvSpPr>
          <p:cNvPr id="5" name="Footer Placeholder 4">
            <a:extLst>
              <a:ext uri="{FF2B5EF4-FFF2-40B4-BE49-F238E27FC236}">
                <a16:creationId xmlns:a16="http://schemas.microsoft.com/office/drawing/2014/main" id="{1C71D105-0AFC-E989-21E7-4A7577224539}"/>
              </a:ext>
            </a:extLst>
          </p:cNvPr>
          <p:cNvSpPr>
            <a:spLocks noGrp="1"/>
          </p:cNvSpPr>
          <p:nvPr>
            <p:ph type="ftr" sz="quarter" idx="3"/>
          </p:nvPr>
        </p:nvSpPr>
        <p:spPr>
          <a:xfrm>
            <a:off x="533400" y="6356350"/>
            <a:ext cx="8010526" cy="365125"/>
          </a:xfrm>
          <a:prstGeom prst="rect">
            <a:avLst/>
          </a:prstGeom>
          <a:solidFill>
            <a:schemeClr val="bg1"/>
          </a:solidFill>
        </p:spPr>
        <p:txBody>
          <a:bodyPr vert="horz" lIns="0" tIns="0" rIns="0" bIns="0" rtlCol="0" anchor="ctr"/>
          <a:lstStyle>
            <a:lvl1pPr algn="l">
              <a:defRPr sz="1200">
                <a:solidFill>
                  <a:srgbClr val="5B6770"/>
                </a:solidFill>
              </a:defRPr>
            </a:lvl1pPr>
          </a:lstStyle>
          <a:p>
            <a:endParaRPr lang="en-US"/>
          </a:p>
        </p:txBody>
      </p:sp>
      <p:sp>
        <p:nvSpPr>
          <p:cNvPr id="6" name="Slide Number Placeholder 5">
            <a:extLst>
              <a:ext uri="{FF2B5EF4-FFF2-40B4-BE49-F238E27FC236}">
                <a16:creationId xmlns:a16="http://schemas.microsoft.com/office/drawing/2014/main" id="{AD294E2B-7999-A86B-70B0-0CA8AF3AB003}"/>
              </a:ext>
            </a:extLst>
          </p:cNvPr>
          <p:cNvSpPr>
            <a:spLocks noGrp="1"/>
          </p:cNvSpPr>
          <p:nvPr>
            <p:ph type="sldNum" sz="quarter" idx="4"/>
          </p:nvPr>
        </p:nvSpPr>
        <p:spPr>
          <a:xfrm>
            <a:off x="11658600" y="6356350"/>
            <a:ext cx="533400" cy="365125"/>
          </a:xfrm>
          <a:prstGeom prst="rect">
            <a:avLst/>
          </a:prstGeom>
          <a:solidFill>
            <a:schemeClr val="bg1"/>
          </a:solidFill>
        </p:spPr>
        <p:txBody>
          <a:bodyPr vert="horz" wrap="square" lIns="91440" tIns="45720" rIns="91440" bIns="45720" rtlCol="0" anchor="ctr">
            <a:normAutofit/>
          </a:bodyPr>
          <a:lstStyle>
            <a:lvl1pPr algn="ctr">
              <a:defRPr sz="1200" b="1">
                <a:solidFill>
                  <a:schemeClr val="accent1"/>
                </a:solidFill>
              </a:defRPr>
            </a:lvl1pPr>
          </a:lstStyle>
          <a:p>
            <a:fld id="{BCDE79FB-97BA-492B-8D57-F1373F9ADA95}" type="slidenum">
              <a:rPr lang="en-US" smtClean="0"/>
              <a:pPr/>
              <a:t>‹#›</a:t>
            </a:fld>
            <a:endParaRPr lang="en-US"/>
          </a:p>
        </p:txBody>
      </p:sp>
      <p:pic>
        <p:nvPicPr>
          <p:cNvPr id="23" name="Graphic 22" descr="ERCOT logo">
            <a:extLst>
              <a:ext uri="{FF2B5EF4-FFF2-40B4-BE49-F238E27FC236}">
                <a16:creationId xmlns:a16="http://schemas.microsoft.com/office/drawing/2014/main" id="{860966C1-7702-678E-6F8A-91940323E9F1}"/>
              </a:ext>
            </a:extLst>
          </p:cNvPr>
          <p:cNvPicPr>
            <a:picLocks noChangeAspect="1"/>
          </p:cNvPicPr>
          <p:nvPr userDrawn="1"/>
        </p:nvPicPr>
        <p:blipFill>
          <a:blip>
            <a:extLst>
              <a:ext uri="{96DAC541-7B7A-43D3-8B79-37D633B846F1}">
                <asvg:svgBlip xmlns:asvg="http://schemas.microsoft.com/office/drawing/2016/SVG/main" r:embed="rId16"/>
              </a:ext>
            </a:extLst>
          </a:blip>
          <a:srcRect/>
          <a:stretch/>
        </p:blipFill>
        <p:spPr>
          <a:xfrm>
            <a:off x="137956" y="108220"/>
            <a:ext cx="703682" cy="259285"/>
          </a:xfrm>
          <a:prstGeom prst="rect">
            <a:avLst/>
          </a:prstGeom>
        </p:spPr>
      </p:pic>
      <p:grpSp>
        <p:nvGrpSpPr>
          <p:cNvPr id="7" name="Group 6" descr="Confidential document label">
            <a:extLst>
              <a:ext uri="{FF2B5EF4-FFF2-40B4-BE49-F238E27FC236}">
                <a16:creationId xmlns:a16="http://schemas.microsoft.com/office/drawing/2014/main" id="{7CE24704-51D7-2CB8-A1DB-A39B7EEEA928}"/>
              </a:ext>
            </a:extLst>
          </p:cNvPr>
          <p:cNvGrpSpPr/>
          <p:nvPr userDrawn="1"/>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22AAAB4-B1A4-DCFD-AF60-75F135DD9F6D}"/>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209C7F2-C29B-60A9-D309-0B97779BE9DF}"/>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a:solidFill>
                    <a:schemeClr val="bg1"/>
                  </a:solidFill>
                </a:rPr>
                <a:t>PUBLIC</a:t>
              </a:r>
            </a:p>
          </p:txBody>
        </p:sp>
      </p:grpSp>
    </p:spTree>
    <p:extLst>
      <p:ext uri="{BB962C8B-B14F-4D97-AF65-F5344CB8AC3E}">
        <p14:creationId xmlns:p14="http://schemas.microsoft.com/office/powerpoint/2010/main" val="3499037964"/>
      </p:ext>
    </p:extLst>
  </p:cSld>
  <p:clrMap bg1="lt1" tx1="dk1" bg2="lt2" tx2="dk2" accent1="accent1" accent2="accent2" accent3="accent3" accent4="accent4" accent5="accent5" accent6="accent6" hlink="hlink" folHlink="folHlink"/>
  <p:sldLayoutIdLst>
    <p:sldLayoutId id="2147483661" r:id="rId1"/>
    <p:sldLayoutId id="2147483681" r:id="rId2"/>
    <p:sldLayoutId id="2147483682" r:id="rId3"/>
    <p:sldLayoutId id="2147483683" r:id="rId4"/>
    <p:sldLayoutId id="2147483671" r:id="rId5"/>
    <p:sldLayoutId id="2147483673" r:id="rId6"/>
    <p:sldLayoutId id="2147483672" r:id="rId7"/>
    <p:sldLayoutId id="2147483664" r:id="rId8"/>
    <p:sldLayoutId id="2147483668" r:id="rId9"/>
    <p:sldLayoutId id="2147483669" r:id="rId10"/>
    <p:sldLayoutId id="2147483666" r:id="rId11"/>
    <p:sldLayoutId id="2147483675" r:id="rId12"/>
    <p:sldLayoutId id="2147483679" r:id="rId13"/>
    <p:sldLayoutId id="2147483676" r:id="rId14"/>
  </p:sldLayoutIdLst>
  <p:hf hdr="0" ftr="0" dt="0"/>
  <p:txStyles>
    <p:titleStyle>
      <a:lvl1pPr algn="l" defTabSz="914400" rtl="0" eaLnBrk="1" latinLnBrk="0" hangingPunct="1">
        <a:lnSpc>
          <a:spcPct val="90000"/>
        </a:lnSpc>
        <a:spcBef>
          <a:spcPct val="0"/>
        </a:spcBef>
        <a:buNone/>
        <a:defRPr sz="240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7344">
          <p15:clr>
            <a:srgbClr val="F26B43"/>
          </p15:clr>
        </p15:guide>
        <p15:guide id="3" pos="312" userDrawn="1">
          <p15:clr>
            <a:srgbClr val="F26B43"/>
          </p15:clr>
        </p15:guide>
        <p15:guide id="5" pos="3840" userDrawn="1">
          <p15:clr>
            <a:srgbClr val="F26B43"/>
          </p15:clr>
        </p15:guide>
        <p15:guide id="6"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ercot.com/services/comm/mkt_notices/M-D052926-01" TargetMode="External"/><Relationship Id="rId2" Type="http://schemas.openxmlformats.org/officeDocument/2006/relationships/hyperlink" Target="https://www.ercot.com/services/comm/mkt_notices/M-A060926-01" TargetMode="External"/><Relationship Id="rId1" Type="http://schemas.openxmlformats.org/officeDocument/2006/relationships/slideLayout" Target="../slideLayouts/slideLayout4.xml"/><Relationship Id="rId4" Type="http://schemas.openxmlformats.org/officeDocument/2006/relationships/hyperlink" Target="https://www.ercot.com/services/comm/mkt_notices/M-D052926-02"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https://developer.ercot.com/applications/ews/Market%20Information%20Messages/Price%20Corrected%20RTM%20MCPCs%20by%20SCED%20Interval/" TargetMode="External"/><Relationship Id="rId2" Type="http://schemas.openxmlformats.org/officeDocument/2006/relationships/hyperlink" Target="https://developer.ercot.com/applications/ews/Market%20Information%20Messages/RT%20Clearing%20Prices%20for%20Capacity%20by%20SCED%20Interval/" TargetMode="Externa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BAF31B-7178-C607-17D8-2A2BD0BBEF7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D499839-B798-E7B3-DB15-49FAE56390EE}"/>
              </a:ext>
            </a:extLst>
          </p:cNvPr>
          <p:cNvSpPr>
            <a:spLocks noGrp="1"/>
          </p:cNvSpPr>
          <p:nvPr>
            <p:ph type="ctrTitle"/>
          </p:nvPr>
        </p:nvSpPr>
        <p:spPr/>
        <p:txBody>
          <a:bodyPr>
            <a:normAutofit/>
          </a:bodyPr>
          <a:lstStyle/>
          <a:p>
            <a:r>
              <a:rPr lang="en-US" sz="3200" dirty="0">
                <a:solidFill>
                  <a:schemeClr val="tx2"/>
                </a:solidFill>
              </a:rPr>
              <a:t>Data and Information Products Update </a:t>
            </a:r>
            <a:br>
              <a:rPr lang="en-US" sz="2800" dirty="0">
                <a:solidFill>
                  <a:schemeClr val="tx2"/>
                </a:solidFill>
              </a:rPr>
            </a:br>
            <a:br>
              <a:rPr lang="en-US" sz="1400" b="0" dirty="0"/>
            </a:br>
            <a:br>
              <a:rPr lang="en-US" sz="1400" b="0" dirty="0"/>
            </a:br>
            <a:br>
              <a:rPr lang="en-US" sz="1400" b="0" dirty="0"/>
            </a:br>
            <a:r>
              <a:rPr lang="en-US" sz="1800" b="0" i="1" dirty="0"/>
              <a:t>Jamie Lavas</a:t>
            </a:r>
            <a:br>
              <a:rPr lang="en-US" sz="1800" b="0" i="1" dirty="0"/>
            </a:br>
            <a:br>
              <a:rPr lang="en-US" sz="1200" b="0" dirty="0"/>
            </a:br>
            <a:r>
              <a:rPr lang="en-US" sz="1200" b="0" dirty="0"/>
              <a:t>June 2026</a:t>
            </a:r>
            <a:endParaRPr lang="en-US" dirty="0"/>
          </a:p>
        </p:txBody>
      </p:sp>
      <p:sp>
        <p:nvSpPr>
          <p:cNvPr id="11" name="Text Placeholder 10">
            <a:extLst>
              <a:ext uri="{FF2B5EF4-FFF2-40B4-BE49-F238E27FC236}">
                <a16:creationId xmlns:a16="http://schemas.microsoft.com/office/drawing/2014/main" id="{D83F62B0-6886-0C8B-6EFE-6D66885D0E4B}"/>
              </a:ext>
            </a:extLst>
          </p:cNvPr>
          <p:cNvSpPr>
            <a:spLocks noGrp="1"/>
          </p:cNvSpPr>
          <p:nvPr>
            <p:ph type="body" sz="quarter" idx="15"/>
          </p:nvPr>
        </p:nvSpPr>
        <p:spPr>
          <a:prstGeom prst="foldedCorner">
            <a:avLst>
              <a:gd name="adj" fmla="val 23384"/>
            </a:avLst>
          </a:prstGeom>
          <a:solidFill>
            <a:srgbClr val="E6EBF0">
              <a:alpha val="67000"/>
            </a:srgbClr>
          </a:solidFill>
          <a:ln>
            <a:solidFill>
              <a:srgbClr val="E6EBF0"/>
            </a:solidFill>
          </a:ln>
        </p:spPr>
        <p:txBody>
          <a:bodyPr lIns="274320" tIns="182880" rIns="91440"/>
          <a:lstStyle/>
          <a:p>
            <a:r>
              <a:rPr lang="en-US"/>
              <a:t>Key Takeaways</a:t>
            </a:r>
          </a:p>
          <a:p>
            <a:pPr marL="548640" indent="-182880">
              <a:lnSpc>
                <a:spcPct val="100000"/>
              </a:lnSpc>
              <a:spcBef>
                <a:spcPts val="300"/>
              </a:spcBef>
              <a:spcAft>
                <a:spcPts val="300"/>
              </a:spcAft>
              <a:buFont typeface="Arial" panose="020B0604020202020204" pitchFamily="34" charset="0"/>
              <a:buChar char="•"/>
            </a:pPr>
            <a:r>
              <a:rPr lang="en-US">
                <a:solidFill>
                  <a:schemeClr val="tx2"/>
                </a:solidFill>
              </a:rPr>
              <a:t>Open Product Issue Recap &amp; Upcoming Release Changes</a:t>
            </a:r>
            <a:endParaRPr lang="en-US" b="0"/>
          </a:p>
        </p:txBody>
      </p:sp>
      <p:sp>
        <p:nvSpPr>
          <p:cNvPr id="13" name="Content Placeholder 12">
            <a:extLst>
              <a:ext uri="{FF2B5EF4-FFF2-40B4-BE49-F238E27FC236}">
                <a16:creationId xmlns:a16="http://schemas.microsoft.com/office/drawing/2014/main" id="{619804EA-9740-9589-9164-5FD489B897C1}"/>
              </a:ext>
            </a:extLst>
          </p:cNvPr>
          <p:cNvSpPr>
            <a:spLocks noGrp="1"/>
          </p:cNvSpPr>
          <p:nvPr>
            <p:ph sz="quarter" idx="16"/>
          </p:nvPr>
        </p:nvSpPr>
        <p:spPr>
          <a:xfrm>
            <a:off x="6427365" y="1092199"/>
            <a:ext cx="5201213" cy="3155335"/>
          </a:xfrm>
          <a:noFill/>
        </p:spPr>
        <p:txBody>
          <a:bodyPr lIns="0" tIns="0" rIns="0" bIns="0" anchor="t"/>
          <a:lstStyle/>
          <a:p>
            <a:r>
              <a:rPr lang="en-US" dirty="0"/>
              <a:t>Outline:</a:t>
            </a:r>
          </a:p>
          <a:p>
            <a:pPr marL="342900" indent="274320">
              <a:buFont typeface="Arial" panose="020B0604020202020204" pitchFamily="34" charset="0"/>
              <a:buChar char="•"/>
            </a:pPr>
            <a:r>
              <a:rPr lang="en-US" b="0" dirty="0"/>
              <a:t>Product Issues</a:t>
            </a:r>
          </a:p>
          <a:p>
            <a:pPr marL="342900" indent="274320">
              <a:buFont typeface="Arial" panose="020B0604020202020204" pitchFamily="34" charset="0"/>
              <a:buChar char="•"/>
            </a:pPr>
            <a:r>
              <a:rPr lang="en-US" b="0" dirty="0"/>
              <a:t>DRAFT On-Cycle Release 6 (06/24-06/25)</a:t>
            </a:r>
          </a:p>
          <a:p>
            <a:pPr marL="342900" indent="274320">
              <a:buFont typeface="Arial" panose="020B0604020202020204" pitchFamily="34" charset="0"/>
              <a:buChar char="•"/>
            </a:pPr>
            <a:r>
              <a:rPr lang="en-US" b="0" dirty="0"/>
              <a:t>Future On-Cycle Release 7 (07/29-07/30)</a:t>
            </a:r>
          </a:p>
          <a:p>
            <a:pPr marL="342900" indent="274320">
              <a:buFont typeface="Arial" panose="020B0604020202020204" pitchFamily="34" charset="0"/>
              <a:buChar char="•"/>
            </a:pPr>
            <a:r>
              <a:rPr lang="en-US" b="0" dirty="0"/>
              <a:t>Future On-Cycle Release 8 (08/26-08/27)</a:t>
            </a:r>
          </a:p>
          <a:p>
            <a:pPr marL="342900" indent="274320">
              <a:buFont typeface="Arial" panose="020B0604020202020204" pitchFamily="34" charset="0"/>
              <a:buChar char="•"/>
            </a:pPr>
            <a:r>
              <a:rPr lang="en-US" b="0" dirty="0"/>
              <a:t>Future On-Cycle Release 9 (Sept)</a:t>
            </a:r>
          </a:p>
          <a:p>
            <a:pPr marL="342900" indent="274320">
              <a:buFont typeface="Arial" panose="020B0604020202020204" pitchFamily="34" charset="0"/>
              <a:buChar char="•"/>
            </a:pPr>
            <a:r>
              <a:rPr lang="en-US" b="0" dirty="0"/>
              <a:t>Future On-Cycle Release 10 (Oct)</a:t>
            </a:r>
          </a:p>
          <a:p>
            <a:pPr marL="342900" indent="274320">
              <a:buFont typeface="Arial" panose="020B0604020202020204" pitchFamily="34" charset="0"/>
              <a:buChar char="•"/>
            </a:pPr>
            <a:r>
              <a:rPr lang="en-US" b="0" dirty="0"/>
              <a:t>Future On-Cycle Release 11 (Dec)</a:t>
            </a:r>
          </a:p>
          <a:p>
            <a:pPr marL="342900"/>
            <a:endParaRPr lang="en-US" dirty="0"/>
          </a:p>
          <a:p>
            <a:endParaRPr lang="en-US" dirty="0"/>
          </a:p>
        </p:txBody>
      </p:sp>
    </p:spTree>
    <p:extLst>
      <p:ext uri="{BB962C8B-B14F-4D97-AF65-F5344CB8AC3E}">
        <p14:creationId xmlns:p14="http://schemas.microsoft.com/office/powerpoint/2010/main" val="3584611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76C0C0-0BCB-DB26-662D-330CD3E12C91}"/>
              </a:ext>
            </a:extLst>
          </p:cNvPr>
          <p:cNvSpPr>
            <a:spLocks noGrp="1"/>
          </p:cNvSpPr>
          <p:nvPr>
            <p:ph type="title"/>
          </p:nvPr>
        </p:nvSpPr>
        <p:spPr>
          <a:xfrm>
            <a:off x="1257300" y="457200"/>
            <a:ext cx="10401300" cy="626533"/>
          </a:xfrm>
        </p:spPr>
        <p:txBody>
          <a:bodyPr/>
          <a:lstStyle/>
          <a:p>
            <a:r>
              <a:rPr lang="en-US"/>
              <a:t>Open Product Issues</a:t>
            </a:r>
          </a:p>
        </p:txBody>
      </p:sp>
      <p:sp>
        <p:nvSpPr>
          <p:cNvPr id="4" name="Slide Number Placeholder 3">
            <a:extLst>
              <a:ext uri="{FF2B5EF4-FFF2-40B4-BE49-F238E27FC236}">
                <a16:creationId xmlns:a16="http://schemas.microsoft.com/office/drawing/2014/main" id="{C31AA175-1712-7D6A-A857-023F303E9B5A}"/>
              </a:ext>
            </a:extLst>
          </p:cNvPr>
          <p:cNvSpPr>
            <a:spLocks noGrp="1"/>
          </p:cNvSpPr>
          <p:nvPr>
            <p:ph type="sldNum" sz="quarter" idx="12"/>
          </p:nvPr>
        </p:nvSpPr>
        <p:spPr/>
        <p:txBody>
          <a:bodyPr/>
          <a:lstStyle/>
          <a:p>
            <a:fld id="{BCDE79FB-97BA-492B-8D57-F1373F9ADA95}" type="slidenum">
              <a:rPr lang="en-US" smtClean="0"/>
              <a:t>2</a:t>
            </a:fld>
            <a:endParaRPr lang="en-US"/>
          </a:p>
        </p:txBody>
      </p:sp>
      <p:graphicFrame>
        <p:nvGraphicFramePr>
          <p:cNvPr id="7" name="Table 6">
            <a:extLst>
              <a:ext uri="{FF2B5EF4-FFF2-40B4-BE49-F238E27FC236}">
                <a16:creationId xmlns:a16="http://schemas.microsoft.com/office/drawing/2014/main" id="{0F8580E9-FC21-3314-BAA4-2C7A0380C023}"/>
              </a:ext>
            </a:extLst>
          </p:cNvPr>
          <p:cNvGraphicFramePr>
            <a:graphicFrameLocks noGrp="1"/>
          </p:cNvGraphicFramePr>
          <p:nvPr>
            <p:extLst>
              <p:ext uri="{D42A27DB-BD31-4B8C-83A1-F6EECF244321}">
                <p14:modId xmlns:p14="http://schemas.microsoft.com/office/powerpoint/2010/main" val="4262063845"/>
              </p:ext>
            </p:extLst>
          </p:nvPr>
        </p:nvGraphicFramePr>
        <p:xfrm>
          <a:off x="533400" y="890574"/>
          <a:ext cx="11125198" cy="5803049"/>
        </p:xfrm>
        <a:graphic>
          <a:graphicData uri="http://schemas.openxmlformats.org/drawingml/2006/table">
            <a:tbl>
              <a:tblPr firstRow="1" bandRow="1">
                <a:tableStyleId>{B301B821-A1FF-4177-AEE7-76D212191A09}</a:tableStyleId>
              </a:tblPr>
              <a:tblGrid>
                <a:gridCol w="778932">
                  <a:extLst>
                    <a:ext uri="{9D8B030D-6E8A-4147-A177-3AD203B41FA5}">
                      <a16:colId xmlns:a16="http://schemas.microsoft.com/office/drawing/2014/main" val="1137848847"/>
                    </a:ext>
                  </a:extLst>
                </a:gridCol>
                <a:gridCol w="2507638">
                  <a:extLst>
                    <a:ext uri="{9D8B030D-6E8A-4147-A177-3AD203B41FA5}">
                      <a16:colId xmlns:a16="http://schemas.microsoft.com/office/drawing/2014/main" val="2921331168"/>
                    </a:ext>
                  </a:extLst>
                </a:gridCol>
                <a:gridCol w="7838628">
                  <a:extLst>
                    <a:ext uri="{9D8B030D-6E8A-4147-A177-3AD203B41FA5}">
                      <a16:colId xmlns:a16="http://schemas.microsoft.com/office/drawing/2014/main" val="2738300016"/>
                    </a:ext>
                  </a:extLst>
                </a:gridCol>
              </a:tblGrid>
              <a:tr h="567509">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a:r>
                        <a:rPr lang="en-US" sz="1200">
                          <a:solidFill>
                            <a:schemeClr val="bg1"/>
                          </a:solidFill>
                        </a:rPr>
                        <a:t>Release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Product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solidFill>
                            <a:schemeClr val="bg1"/>
                          </a:solidFill>
                        </a:rPr>
                        <a:t>Issue Details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74141225"/>
                  </a:ext>
                </a:extLst>
              </a:tr>
              <a:tr h="682324">
                <a:tc>
                  <a:txBody>
                    <a:bodyPr/>
                    <a:lstStyle/>
                    <a:p>
                      <a:pPr algn="ctr"/>
                      <a:r>
                        <a:rPr lang="en-US" sz="1200" b="0" i="0" u="none" strike="noStrike" kern="1200">
                          <a:solidFill>
                            <a:srgbClr val="000000"/>
                          </a:solidFill>
                          <a:effectLst/>
                          <a:latin typeface="Aptos Narrow" panose="020B0004020202020204" pitchFamily="34" charset="0"/>
                          <a:ea typeface="+mn-ea"/>
                          <a:cs typeface="+mn-cs"/>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b">
                        <a:buNone/>
                      </a:pPr>
                      <a:r>
                        <a:rPr lang="en-US" sz="1200" b="0" i="0" u="none" strike="noStrike" kern="1200">
                          <a:solidFill>
                            <a:srgbClr val="000000"/>
                          </a:solidFill>
                          <a:effectLst/>
                          <a:latin typeface="Aptos Narrow" panose="020B0004020202020204" pitchFamily="34" charset="0"/>
                          <a:ea typeface="+mn-ea"/>
                          <a:cs typeface="+mn-cs"/>
                        </a:rPr>
                        <a:t>Monthly Generation Resource Energy Deployment Performance Report | NP8-501-ER | </a:t>
                      </a:r>
                      <a:r>
                        <a:rPr lang="en-US" sz="1200" b="0" i="0" u="none" strike="noStrike" kern="1200" err="1">
                          <a:solidFill>
                            <a:srgbClr val="000000"/>
                          </a:solidFill>
                          <a:effectLst/>
                          <a:latin typeface="Aptos Narrow" panose="020B0004020202020204" pitchFamily="34" charset="0"/>
                          <a:ea typeface="+mn-ea"/>
                          <a:cs typeface="+mn-cs"/>
                        </a:rPr>
                        <a:t>Rpt</a:t>
                      </a:r>
                      <a:r>
                        <a:rPr lang="en-US" sz="1200" b="0" i="0" u="none" strike="noStrike" kern="1200">
                          <a:solidFill>
                            <a:srgbClr val="000000"/>
                          </a:solidFill>
                          <a:effectLst/>
                          <a:latin typeface="Aptos Narrow" panose="020B0004020202020204" pitchFamily="34" charset="0"/>
                          <a:ea typeface="+mn-ea"/>
                          <a:cs typeface="+mn-cs"/>
                        </a:rPr>
                        <a:t> ID 11022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b="0" i="0" u="none" strike="noStrike" kern="1200" dirty="0">
                          <a:solidFill>
                            <a:srgbClr val="000000"/>
                          </a:solidFill>
                          <a:effectLst/>
                          <a:latin typeface="Aptos Narrow" panose="020B0004020202020204" pitchFamily="34" charset="0"/>
                          <a:ea typeface="+mn-ea"/>
                          <a:cs typeface="+mn-cs"/>
                        </a:rPr>
                        <a:t>Status: Resolved</a:t>
                      </a:r>
                    </a:p>
                    <a:p>
                      <a:endParaRPr lang="en-US" sz="1200" b="0" i="0" u="none" strike="noStrike" kern="1200" dirty="0">
                        <a:solidFill>
                          <a:srgbClr val="000000"/>
                        </a:solidFill>
                        <a:effectLst/>
                        <a:latin typeface="Aptos Narrow" panose="020B0004020202020204" pitchFamily="34" charset="0"/>
                        <a:ea typeface="+mn-ea"/>
                        <a:cs typeface="+mn-cs"/>
                      </a:endParaRPr>
                    </a:p>
                    <a:p>
                      <a:r>
                        <a:rPr lang="en-US" sz="1200" u="none" strike="noStrike" dirty="0">
                          <a:solidFill>
                            <a:srgbClr val="0063DB"/>
                          </a:solidFill>
                          <a:effectLst/>
                          <a:latin typeface="Aptos Narrow" panose="020B0004020202020204" pitchFamily="34" charset="0"/>
                          <a:hlinkClick r:id="rId2" tooltip="M-A060926-01 GREDP Performance Metrics Posting Issues for Wind/Solar units"/>
                        </a:rPr>
                        <a:t>M-A060926-01 GREDP Performance Metrics Posting Issues for Wind/Solar units</a:t>
                      </a:r>
                      <a:endParaRPr lang="en-US" sz="1200" b="0" i="0" u="none" strike="noStrike" kern="1200" dirty="0">
                        <a:solidFill>
                          <a:srgbClr val="000000"/>
                        </a:solidFill>
                        <a:effectLst/>
                        <a:latin typeface="Aptos Narrow" panose="020B0004020202020204" pitchFamily="34" charset="0"/>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00349377"/>
                  </a:ext>
                </a:extLst>
              </a:tr>
              <a:tr h="799239">
                <a:tc>
                  <a:txBody>
                    <a:bodyPr/>
                    <a:lstStyle/>
                    <a:p>
                      <a:pPr algn="ctr"/>
                      <a:r>
                        <a:rPr lang="en-US" sz="1200" b="0" i="0" u="none" strike="noStrike" kern="1200" dirty="0">
                          <a:solidFill>
                            <a:srgbClr val="000000"/>
                          </a:solidFill>
                          <a:effectLst/>
                          <a:latin typeface="Aptos Narrow" panose="020B0004020202020204" pitchFamily="34" charset="0"/>
                          <a:ea typeface="+mn-ea"/>
                          <a:cs typeface="+mn-cs"/>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en-US" sz="1200" b="0" i="0" u="none" strike="noStrike" kern="1200" dirty="0">
                          <a:solidFill>
                            <a:srgbClr val="000000"/>
                          </a:solidFill>
                          <a:effectLst/>
                          <a:latin typeface="Aptos Narrow" panose="020B0004020202020204" pitchFamily="34" charset="0"/>
                          <a:ea typeface="+mn-ea"/>
                          <a:cs typeface="+mn-cs"/>
                        </a:rPr>
                        <a:t>Real-Time Market Consolidated Operating Day Extract | NP12-747 | </a:t>
                      </a:r>
                      <a:r>
                        <a:rPr lang="en-US" sz="1200" b="0" i="0" u="none" strike="noStrike" kern="1200" dirty="0" err="1">
                          <a:solidFill>
                            <a:srgbClr val="000000"/>
                          </a:solidFill>
                          <a:effectLst/>
                          <a:latin typeface="Aptos Narrow" panose="020B0004020202020204" pitchFamily="34" charset="0"/>
                          <a:ea typeface="+mn-ea"/>
                          <a:cs typeface="+mn-cs"/>
                        </a:rPr>
                        <a:t>Rpt</a:t>
                      </a:r>
                      <a:r>
                        <a:rPr lang="en-US" sz="1200" b="0" i="0" u="none" strike="noStrike" kern="1200" dirty="0">
                          <a:solidFill>
                            <a:srgbClr val="000000"/>
                          </a:solidFill>
                          <a:effectLst/>
                          <a:latin typeface="Aptos Narrow" panose="020B0004020202020204" pitchFamily="34" charset="0"/>
                          <a:ea typeface="+mn-ea"/>
                          <a:cs typeface="+mn-cs"/>
                        </a:rPr>
                        <a:t> ID 11113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en-US" sz="1200" b="0" i="0" u="none" strike="noStrike" kern="1200" dirty="0">
                          <a:solidFill>
                            <a:srgbClr val="000000"/>
                          </a:solidFill>
                          <a:effectLst/>
                          <a:latin typeface="Aptos Narrow" panose="020B0004020202020204" pitchFamily="34" charset="0"/>
                          <a:ea typeface="+mn-ea"/>
                          <a:cs typeface="+mn-cs"/>
                        </a:rPr>
                        <a:t>Status: Resolved</a:t>
                      </a:r>
                      <a:endParaRPr lang="it-IT" sz="1200" u="none" strike="noStrike" dirty="0">
                        <a:solidFill>
                          <a:srgbClr val="0063DB"/>
                        </a:solidFill>
                        <a:effectLst/>
                        <a:latin typeface="Aptos Narrow" panose="020B0004020202020204" pitchFamily="34" charset="0"/>
                        <a:hlinkClick r:id="rId3" tooltip="M-D052926-01 Incomplete data in RTM CODE | NP12-747 | Rpt ID 11113"/>
                      </a:endParaRPr>
                    </a:p>
                    <a:p>
                      <a:pPr algn="l" fontAlgn="t">
                        <a:buNone/>
                      </a:pPr>
                      <a:endParaRPr lang="it-IT" sz="1200" u="none" strike="noStrike" dirty="0">
                        <a:solidFill>
                          <a:srgbClr val="0063DB"/>
                        </a:solidFill>
                        <a:effectLst/>
                        <a:latin typeface="Aptos Narrow" panose="020B0004020202020204" pitchFamily="34" charset="0"/>
                        <a:hlinkClick r:id="rId3" tooltip="M-D052926-01 Incomplete data in RTM CODE | NP12-747 | Rpt ID 11113"/>
                      </a:endParaRPr>
                    </a:p>
                    <a:p>
                      <a:pPr algn="l" fontAlgn="t">
                        <a:buNone/>
                      </a:pPr>
                      <a:r>
                        <a:rPr lang="it-IT" sz="1200" u="none" strike="noStrike" dirty="0">
                          <a:solidFill>
                            <a:srgbClr val="0063DB"/>
                          </a:solidFill>
                          <a:effectLst/>
                          <a:latin typeface="Aptos Narrow" panose="020B0004020202020204" pitchFamily="34" charset="0"/>
                          <a:hlinkClick r:id="rId3" tooltip="M-D052926-01 Incomplete data in RTM CODE | NP12-747 | Rpt ID 11113"/>
                        </a:rPr>
                        <a:t>M-D052926-01 Incomplete data in RTM CODE | NP12-747 | Rpt ID 11113</a:t>
                      </a:r>
                      <a:endParaRPr lang="it-IT" sz="1200" u="none" strike="noStrike" dirty="0">
                        <a:solidFill>
                          <a:srgbClr val="0063DB"/>
                        </a:solidFill>
                        <a:effectLst/>
                        <a:latin typeface="Aptos Narrow" panose="020B0004020202020204" pitchFamily="34" charset="0"/>
                      </a:endParaRPr>
                    </a:p>
                    <a:p>
                      <a:pPr algn="l" fontAlgn="t">
                        <a:buNone/>
                      </a:pPr>
                      <a:r>
                        <a:rPr lang="en-US" sz="1200" b="0" i="0" u="none" strike="noStrike" kern="1200" dirty="0">
                          <a:solidFill>
                            <a:schemeClr val="dk1"/>
                          </a:solidFill>
                          <a:effectLst/>
                          <a:latin typeface="Aptos Narrow" panose="020B0004020202020204" pitchFamily="34" charset="0"/>
                          <a:ea typeface="+mn-ea"/>
                          <a:cs typeface="+mn-cs"/>
                          <a:hlinkClick r:id="rId4" tooltip="M-D052926-02 UPDATE: Rerun files have posted for issues with incomplete data in RTM CODE | NP12-747 | Rpt ID 11113"/>
                        </a:rPr>
                        <a:t>M-D052926-02 UPDATE: Rerun files have posted for issues with incomplete data in RTM CODE | NP12-747 | </a:t>
                      </a:r>
                      <a:r>
                        <a:rPr lang="en-US" sz="1200" b="0" i="0" u="none" strike="noStrike" kern="1200" dirty="0" err="1">
                          <a:solidFill>
                            <a:schemeClr val="dk1"/>
                          </a:solidFill>
                          <a:effectLst/>
                          <a:latin typeface="Aptos Narrow" panose="020B0004020202020204" pitchFamily="34" charset="0"/>
                          <a:ea typeface="+mn-ea"/>
                          <a:cs typeface="+mn-cs"/>
                          <a:hlinkClick r:id="rId4" tooltip="M-D052926-02 UPDATE: Rerun files have posted for issues with incomplete data in RTM CODE | NP12-747 | Rpt ID 11113"/>
                        </a:rPr>
                        <a:t>Rpt</a:t>
                      </a:r>
                      <a:r>
                        <a:rPr lang="en-US" sz="1200" b="0" i="0" u="none" strike="noStrike" kern="1200" dirty="0">
                          <a:solidFill>
                            <a:schemeClr val="dk1"/>
                          </a:solidFill>
                          <a:effectLst/>
                          <a:latin typeface="Aptos Narrow" panose="020B0004020202020204" pitchFamily="34" charset="0"/>
                          <a:ea typeface="+mn-ea"/>
                          <a:cs typeface="+mn-cs"/>
                          <a:hlinkClick r:id="rId4" tooltip="M-D052926-02 UPDATE: Rerun files have posted for issues with incomplete data in RTM CODE | NP12-747 | Rpt ID 11113"/>
                        </a:rPr>
                        <a:t> ID 11113</a:t>
                      </a:r>
                      <a:endParaRPr lang="it-IT" sz="1200" dirty="0">
                        <a:effectLst/>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76237309"/>
                  </a:ext>
                </a:extLst>
              </a:tr>
              <a:tr h="1868592">
                <a:tc>
                  <a:txBody>
                    <a:bodyPr/>
                    <a:lstStyle/>
                    <a:p>
                      <a:pPr algn="ctr"/>
                      <a:r>
                        <a:rPr lang="en-US" sz="1200" b="0" i="0" u="none" strike="noStrike" kern="1200" dirty="0">
                          <a:solidFill>
                            <a:srgbClr val="000000"/>
                          </a:solidFill>
                          <a:effectLst/>
                          <a:latin typeface="Aptos Narrow" panose="020B0004020202020204" pitchFamily="34" charset="0"/>
                          <a:ea typeface="+mn-ea"/>
                          <a:cs typeface="+mn-cs"/>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en-US" sz="1200" b="0" i="0" kern="1200" dirty="0">
                          <a:solidFill>
                            <a:schemeClr val="dk1"/>
                          </a:solidFill>
                          <a:effectLst/>
                          <a:latin typeface="Aptos Narrow" panose="020B0004020202020204" pitchFamily="34" charset="0"/>
                          <a:ea typeface="+mn-ea"/>
                          <a:cs typeface="+mn-cs"/>
                        </a:rPr>
                        <a:t>2-Day Real Time Gen and Load Data Reports | NP3-910-ER | </a:t>
                      </a:r>
                      <a:r>
                        <a:rPr lang="en-US" sz="1200" b="0" i="0" kern="1200" dirty="0" err="1">
                          <a:solidFill>
                            <a:schemeClr val="dk1"/>
                          </a:solidFill>
                          <a:effectLst/>
                          <a:latin typeface="Aptos Narrow" panose="020B0004020202020204" pitchFamily="34" charset="0"/>
                          <a:ea typeface="+mn-ea"/>
                          <a:cs typeface="+mn-cs"/>
                        </a:rPr>
                        <a:t>Rpt</a:t>
                      </a:r>
                      <a:r>
                        <a:rPr lang="en-US" sz="1200" b="0" i="0" kern="1200" dirty="0">
                          <a:solidFill>
                            <a:schemeClr val="dk1"/>
                          </a:solidFill>
                          <a:effectLst/>
                          <a:latin typeface="Aptos Narrow" panose="020B0004020202020204" pitchFamily="34" charset="0"/>
                          <a:ea typeface="+mn-ea"/>
                          <a:cs typeface="+mn-cs"/>
                        </a:rPr>
                        <a:t> ID 13056</a:t>
                      </a:r>
                    </a:p>
                    <a:p>
                      <a:pPr algn="l" fontAlgn="b">
                        <a:buNone/>
                      </a:pPr>
                      <a:endParaRPr lang="en-US" sz="1200" b="0" i="0" u="none" strike="noStrike" kern="1200" dirty="0">
                        <a:solidFill>
                          <a:schemeClr val="dk1"/>
                        </a:solidFill>
                        <a:effectLst/>
                        <a:latin typeface="Aptos Narrow" panose="020B0004020202020204" pitchFamily="34" charset="0"/>
                        <a:ea typeface="+mn-ea"/>
                        <a:cs typeface="+mn-cs"/>
                      </a:endParaRPr>
                    </a:p>
                    <a:p>
                      <a:pPr algn="l" fontAlgn="b">
                        <a:buNone/>
                      </a:pPr>
                      <a:r>
                        <a:rPr lang="en-US" sz="1200" b="0" i="0" kern="1200" dirty="0">
                          <a:solidFill>
                            <a:schemeClr val="dk1"/>
                          </a:solidFill>
                          <a:effectLst/>
                          <a:latin typeface="Aptos Narrow" panose="020B0004020202020204" pitchFamily="34" charset="0"/>
                          <a:ea typeface="+mn-ea"/>
                          <a:cs typeface="+mn-cs"/>
                        </a:rPr>
                        <a:t>2-Day SCED Energy Curves | NP3-908-ER | </a:t>
                      </a:r>
                      <a:r>
                        <a:rPr lang="en-US" sz="1200" b="0" i="0" kern="1200" dirty="0" err="1">
                          <a:solidFill>
                            <a:schemeClr val="dk1"/>
                          </a:solidFill>
                          <a:effectLst/>
                          <a:latin typeface="Aptos Narrow" panose="020B0004020202020204" pitchFamily="34" charset="0"/>
                          <a:ea typeface="+mn-ea"/>
                          <a:cs typeface="+mn-cs"/>
                        </a:rPr>
                        <a:t>Rpt</a:t>
                      </a:r>
                      <a:r>
                        <a:rPr lang="en-US" sz="1200" b="0" i="0" kern="1200" dirty="0">
                          <a:solidFill>
                            <a:schemeClr val="dk1"/>
                          </a:solidFill>
                          <a:effectLst/>
                          <a:latin typeface="Aptos Narrow" panose="020B0004020202020204" pitchFamily="34" charset="0"/>
                          <a:ea typeface="+mn-ea"/>
                          <a:cs typeface="+mn-cs"/>
                        </a:rPr>
                        <a:t> ID 13054</a:t>
                      </a:r>
                      <a:endParaRPr lang="en-US" sz="1200" b="0" i="0" u="none" strike="noStrike" kern="1200" dirty="0">
                        <a:solidFill>
                          <a:srgbClr val="000000"/>
                        </a:solidFill>
                        <a:effectLst/>
                        <a:latin typeface="Aptos Narrow" panose="020B0004020202020204" pitchFamily="34" charset="0"/>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b="0" i="0" kern="1200" dirty="0">
                          <a:solidFill>
                            <a:schemeClr val="dk1"/>
                          </a:solidFill>
                          <a:effectLst/>
                          <a:latin typeface="Aptos Narrow" panose="020B0004020202020204" pitchFamily="34" charset="0"/>
                          <a:ea typeface="+mn-ea"/>
                          <a:cs typeface="+mn-cs"/>
                        </a:rPr>
                        <a:t>Remove ESR from resource types used in the calculation of the 'SUM BASE POINT NON IRR' column in the following reports:</a:t>
                      </a:r>
                    </a:p>
                    <a:p>
                      <a:pPr algn="l" fontAlgn="t">
                        <a:buNone/>
                      </a:pPr>
                      <a:endParaRPr lang="it-IT" sz="1200" u="none" strike="noStrike" dirty="0">
                        <a:solidFill>
                          <a:srgbClr val="0063DB"/>
                        </a:solidFill>
                        <a:effectLst/>
                        <a:latin typeface="Aptos Narrow" panose="020B0004020202020204" pitchFamily="34" charset="0"/>
                      </a:endParaRPr>
                    </a:p>
                    <a:p>
                      <a:pPr algn="l" fontAlgn="t">
                        <a:buNone/>
                      </a:pPr>
                      <a:r>
                        <a:rPr lang="en-US" sz="1200" dirty="0">
                          <a:effectLst/>
                          <a:latin typeface="Aptos Narrow" panose="020B0004020202020204" pitchFamily="34" charset="0"/>
                        </a:rPr>
                        <a:t>2-Day Aggregate Generation Summary</a:t>
                      </a:r>
                    </a:p>
                    <a:p>
                      <a:pPr algn="l" fontAlgn="t">
                        <a:buNone/>
                      </a:pPr>
                      <a:r>
                        <a:rPr lang="en-US" sz="1200" dirty="0">
                          <a:effectLst/>
                          <a:latin typeface="Aptos Narrow" panose="020B0004020202020204" pitchFamily="34" charset="0"/>
                        </a:rPr>
                        <a:t>2-Day Aggregate Generation Summary by Disclosure Area</a:t>
                      </a:r>
                    </a:p>
                    <a:p>
                      <a:pPr algn="l" fontAlgn="t">
                        <a:buNone/>
                      </a:pPr>
                      <a:endParaRPr lang="it-IT" sz="1200" dirty="0">
                        <a:effectLst/>
                        <a:latin typeface="Aptos Narrow" panose="020B0004020202020204" pitchFamily="34" charset="0"/>
                      </a:endParaRPr>
                    </a:p>
                    <a:p>
                      <a:pPr algn="l" fontAlgn="t">
                        <a:buNone/>
                      </a:pPr>
                      <a:r>
                        <a:rPr lang="en-US" sz="1200" b="0" i="0" kern="1200" dirty="0">
                          <a:solidFill>
                            <a:schemeClr val="dk1"/>
                          </a:solidFill>
                          <a:effectLst/>
                          <a:latin typeface="Aptos Narrow" panose="020B0004020202020204" pitchFamily="34" charset="0"/>
                          <a:ea typeface="+mn-ea"/>
                          <a:cs typeface="+mn-cs"/>
                        </a:rPr>
                        <a:t>Exclude ESR resources from </a:t>
                      </a:r>
                      <a:r>
                        <a:rPr lang="en-US" sz="1200" b="0" i="0" kern="1200" dirty="0" err="1">
                          <a:solidFill>
                            <a:schemeClr val="dk1"/>
                          </a:solidFill>
                          <a:effectLst/>
                          <a:latin typeface="Aptos Narrow" panose="020B0004020202020204" pitchFamily="34" charset="0"/>
                          <a:ea typeface="+mn-ea"/>
                          <a:cs typeface="+mn-cs"/>
                        </a:rPr>
                        <a:t>res_types</a:t>
                      </a:r>
                      <a:r>
                        <a:rPr lang="en-US" sz="1200" b="0" i="0" kern="1200" dirty="0">
                          <a:solidFill>
                            <a:schemeClr val="dk1"/>
                          </a:solidFill>
                          <a:effectLst/>
                          <a:latin typeface="Aptos Narrow" panose="020B0004020202020204" pitchFamily="34" charset="0"/>
                          <a:ea typeface="+mn-ea"/>
                          <a:cs typeface="+mn-cs"/>
                        </a:rPr>
                        <a:t> used in curve calculation in the following reports:</a:t>
                      </a:r>
                    </a:p>
                    <a:p>
                      <a:pPr algn="l" fontAlgn="t">
                        <a:buNone/>
                      </a:pPr>
                      <a:endParaRPr lang="en-US" sz="1200" b="0" i="0" kern="1200" dirty="0">
                        <a:solidFill>
                          <a:schemeClr val="dk1"/>
                        </a:solidFill>
                        <a:effectLst/>
                        <a:latin typeface="Aptos Narrow" panose="020B0004020202020204" pitchFamily="34" charset="0"/>
                        <a:ea typeface="+mn-ea"/>
                        <a:cs typeface="+mn-cs"/>
                      </a:endParaRPr>
                    </a:p>
                    <a:p>
                      <a:pPr algn="l" fontAlgn="t">
                        <a:buNone/>
                      </a:pPr>
                      <a:r>
                        <a:rPr lang="en-US" sz="1200" b="0" i="0" kern="1200" dirty="0">
                          <a:solidFill>
                            <a:schemeClr val="dk1"/>
                          </a:solidFill>
                          <a:effectLst/>
                          <a:latin typeface="Aptos Narrow" panose="020B0004020202020204" pitchFamily="34" charset="0"/>
                          <a:ea typeface="+mn-ea"/>
                          <a:cs typeface="+mn-cs"/>
                        </a:rPr>
                        <a:t>2-Day Aggregate Supply Curves for Non-Intermittent Renewable Resources</a:t>
                      </a:r>
                    </a:p>
                    <a:p>
                      <a:pPr algn="l" fontAlgn="t">
                        <a:buNone/>
                      </a:pPr>
                      <a:r>
                        <a:rPr lang="en-US" sz="1200" b="0" i="0" kern="1200" dirty="0">
                          <a:solidFill>
                            <a:schemeClr val="dk1"/>
                          </a:solidFill>
                          <a:effectLst/>
                          <a:latin typeface="Aptos Narrow" panose="020B0004020202020204" pitchFamily="34" charset="0"/>
                          <a:ea typeface="+mn-ea"/>
                          <a:cs typeface="+mn-cs"/>
                        </a:rPr>
                        <a:t>2-Day Aggregate Supply Curves for Non-Intermittent Renewable Resources by Disclosure Area</a:t>
                      </a:r>
                    </a:p>
                    <a:p>
                      <a:pPr algn="l" fontAlgn="t">
                        <a:buNone/>
                      </a:pPr>
                      <a:endParaRPr lang="it-IT" sz="1200" dirty="0">
                        <a:effectLst/>
                        <a:latin typeface="Aptos Narrow" panose="020B0004020202020204" pitchFamily="34" charset="0"/>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91007193"/>
                  </a:ext>
                </a:extLst>
              </a:tr>
              <a:tr h="710082">
                <a:tc>
                  <a:txBody>
                    <a:bodyPr/>
                    <a:lstStyle/>
                    <a:p>
                      <a:pPr algn="ctr"/>
                      <a:r>
                        <a:rPr lang="en-US" sz="1200" b="0" i="0" u="none" strike="noStrike" kern="1200" dirty="0">
                          <a:solidFill>
                            <a:srgbClr val="000000"/>
                          </a:solidFill>
                          <a:effectLst/>
                          <a:latin typeface="Aptos Narrow" panose="020B0004020202020204" pitchFamily="34" charset="0"/>
                          <a:ea typeface="+mn-ea"/>
                          <a:cs typeface="+mn-cs"/>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en-US" sz="1200" b="0" i="0" kern="1200" dirty="0">
                          <a:solidFill>
                            <a:schemeClr val="dk1"/>
                          </a:solidFill>
                          <a:effectLst/>
                          <a:latin typeface="Aptos Narrow" panose="020B0004020202020204" pitchFamily="34" charset="0"/>
                          <a:ea typeface="+mn-ea"/>
                          <a:cs typeface="+mn-cs"/>
                        </a:rPr>
                        <a:t>Supplemental IDR Required Interval Data Extract | COMS-457 | </a:t>
                      </a:r>
                      <a:r>
                        <a:rPr lang="en-US" sz="1200" b="0" i="0" kern="1200" dirty="0" err="1">
                          <a:solidFill>
                            <a:schemeClr val="dk1"/>
                          </a:solidFill>
                          <a:effectLst/>
                          <a:latin typeface="Aptos Narrow" panose="020B0004020202020204" pitchFamily="34" charset="0"/>
                          <a:ea typeface="+mn-ea"/>
                          <a:cs typeface="+mn-cs"/>
                        </a:rPr>
                        <a:t>Rpt</a:t>
                      </a:r>
                      <a:r>
                        <a:rPr lang="en-US" sz="1200" b="0" i="0" kern="1200" dirty="0">
                          <a:solidFill>
                            <a:schemeClr val="dk1"/>
                          </a:solidFill>
                          <a:effectLst/>
                          <a:latin typeface="Aptos Narrow" panose="020B0004020202020204" pitchFamily="34" charset="0"/>
                          <a:ea typeface="+mn-ea"/>
                          <a:cs typeface="+mn-cs"/>
                        </a:rPr>
                        <a:t> ID 1041</a:t>
                      </a:r>
                      <a:endParaRPr lang="en-US" sz="1200" b="0" i="0" u="none" strike="noStrike" kern="1200" dirty="0">
                        <a:solidFill>
                          <a:srgbClr val="000000"/>
                        </a:solidFill>
                        <a:effectLst/>
                        <a:latin typeface="Aptos Narrow" panose="020B0004020202020204" pitchFamily="34" charset="0"/>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it-IT" sz="1200" dirty="0">
                          <a:effectLst/>
                          <a:latin typeface="Aptos Narrow" panose="020B0004020202020204" pitchFamily="34" charset="0"/>
                        </a:rPr>
                        <a:t>Point in Time snapshot logic used to determine the operational timestamp of data records is causing this extract to pull incomplete data sets. ERCOT is still analyzing the issue to assess full impacts and will provide a market notice when more details are available</a:t>
                      </a: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95358384"/>
                  </a:ext>
                </a:extLst>
              </a:tr>
              <a:tr h="1096124">
                <a:tc>
                  <a:txBody>
                    <a:bodyPr/>
                    <a:lstStyle/>
                    <a:p>
                      <a:pPr algn="ctr"/>
                      <a:r>
                        <a:rPr lang="en-US" sz="1200" b="0" i="0" u="none" strike="noStrike" kern="1200" dirty="0">
                          <a:solidFill>
                            <a:srgbClr val="000000"/>
                          </a:solidFill>
                          <a:effectLst/>
                          <a:latin typeface="Aptos Narrow" panose="020B0004020202020204" pitchFamily="34" charset="0"/>
                          <a:ea typeface="+mn-ea"/>
                          <a:cs typeface="+mn-cs"/>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en-US" sz="1200" b="0" i="0" u="none" strike="noStrike" kern="1200" dirty="0">
                          <a:solidFill>
                            <a:srgbClr val="000000"/>
                          </a:solidFill>
                          <a:effectLst/>
                          <a:latin typeface="Aptos Narrow" panose="020B0004020202020204" pitchFamily="34" charset="0"/>
                          <a:ea typeface="+mn-ea"/>
                          <a:cs typeface="+mn-cs"/>
                        </a:rPr>
                        <a:t>ESR Integration Report | NP4-765-ER | </a:t>
                      </a:r>
                      <a:r>
                        <a:rPr lang="en-US" sz="1200" b="0" i="0" u="none" strike="noStrike" kern="1200" dirty="0" err="1">
                          <a:solidFill>
                            <a:srgbClr val="000000"/>
                          </a:solidFill>
                          <a:effectLst/>
                          <a:latin typeface="Aptos Narrow" panose="020B0004020202020204" pitchFamily="34" charset="0"/>
                          <a:ea typeface="+mn-ea"/>
                          <a:cs typeface="+mn-cs"/>
                        </a:rPr>
                        <a:t>Rpt</a:t>
                      </a:r>
                      <a:r>
                        <a:rPr lang="en-US" sz="1200" b="0" i="0" u="none" strike="noStrike" kern="1200" dirty="0">
                          <a:solidFill>
                            <a:srgbClr val="000000"/>
                          </a:solidFill>
                          <a:effectLst/>
                          <a:latin typeface="Aptos Narrow" panose="020B0004020202020204" pitchFamily="34" charset="0"/>
                          <a:ea typeface="+mn-ea"/>
                          <a:cs typeface="+mn-cs"/>
                        </a:rPr>
                        <a:t> ID 23794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buNone/>
                      </a:pPr>
                      <a:r>
                        <a:rPr lang="en-US" sz="1200" dirty="0">
                          <a:latin typeface="Aptos Narrow" panose="020B0004020202020204" pitchFamily="34" charset="0"/>
                        </a:rPr>
                        <a:t>The Record SOC delta data columns for ESR SOC Hourly Increase and ESR SOC Hourly Decrease values implemented in 2026-R3 were based on incorrect all of time record dates due to PRE-RTC cutover date logic. ERCOT is implementing a database fix to update the max record logic to resolve this issue.</a:t>
                      </a:r>
                      <a:endParaRPr lang="it-IT" sz="1200" dirty="0">
                        <a:effectLst/>
                        <a:latin typeface="Aptos Narrow" panose="020B0004020202020204" pitchFamily="34" charset="0"/>
                      </a:endParaRPr>
                    </a:p>
                  </a:txBody>
                  <a:tcPr marL="95250" marR="95250" marT="47625" marB="476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09707905"/>
                  </a:ext>
                </a:extLst>
              </a:tr>
            </a:tbl>
          </a:graphicData>
        </a:graphic>
      </p:graphicFrame>
    </p:spTree>
    <p:extLst>
      <p:ext uri="{BB962C8B-B14F-4D97-AF65-F5344CB8AC3E}">
        <p14:creationId xmlns:p14="http://schemas.microsoft.com/office/powerpoint/2010/main" val="18766321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0F7CB8-6766-1329-EF63-13AF8DF404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A0523D-2F23-A1BF-6119-88B4EC181045}"/>
              </a:ext>
            </a:extLst>
          </p:cNvPr>
          <p:cNvSpPr>
            <a:spLocks noGrp="1"/>
          </p:cNvSpPr>
          <p:nvPr>
            <p:ph type="title"/>
          </p:nvPr>
        </p:nvSpPr>
        <p:spPr>
          <a:xfrm>
            <a:off x="1257300" y="457200"/>
            <a:ext cx="10401300" cy="626533"/>
          </a:xfrm>
        </p:spPr>
        <p:txBody>
          <a:bodyPr/>
          <a:lstStyle/>
          <a:p>
            <a:r>
              <a:rPr lang="en-US"/>
              <a:t>Release Summary of Product Changes</a:t>
            </a:r>
          </a:p>
        </p:txBody>
      </p:sp>
      <p:sp>
        <p:nvSpPr>
          <p:cNvPr id="4" name="Slide Number Placeholder 3">
            <a:extLst>
              <a:ext uri="{FF2B5EF4-FFF2-40B4-BE49-F238E27FC236}">
                <a16:creationId xmlns:a16="http://schemas.microsoft.com/office/drawing/2014/main" id="{26F4940A-6CAB-AEB5-0164-56D103546890}"/>
              </a:ext>
            </a:extLst>
          </p:cNvPr>
          <p:cNvSpPr>
            <a:spLocks noGrp="1"/>
          </p:cNvSpPr>
          <p:nvPr>
            <p:ph type="sldNum" sz="quarter" idx="12"/>
          </p:nvPr>
        </p:nvSpPr>
        <p:spPr/>
        <p:txBody>
          <a:bodyPr/>
          <a:lstStyle/>
          <a:p>
            <a:fld id="{BCDE79FB-97BA-492B-8D57-F1373F9ADA95}" type="slidenum">
              <a:rPr lang="en-US" smtClean="0"/>
              <a:t>3</a:t>
            </a:fld>
            <a:endParaRPr lang="en-US"/>
          </a:p>
        </p:txBody>
      </p:sp>
      <p:graphicFrame>
        <p:nvGraphicFramePr>
          <p:cNvPr id="5" name="Table 4">
            <a:extLst>
              <a:ext uri="{FF2B5EF4-FFF2-40B4-BE49-F238E27FC236}">
                <a16:creationId xmlns:a16="http://schemas.microsoft.com/office/drawing/2014/main" id="{5999BC4C-ADD4-68AE-0353-4A6339B58CA2}"/>
              </a:ext>
            </a:extLst>
          </p:cNvPr>
          <p:cNvGraphicFramePr>
            <a:graphicFrameLocks noGrp="1"/>
          </p:cNvGraphicFramePr>
          <p:nvPr>
            <p:extLst>
              <p:ext uri="{D42A27DB-BD31-4B8C-83A1-F6EECF244321}">
                <p14:modId xmlns:p14="http://schemas.microsoft.com/office/powerpoint/2010/main" val="4054755007"/>
              </p:ext>
            </p:extLst>
          </p:nvPr>
        </p:nvGraphicFramePr>
        <p:xfrm>
          <a:off x="224367" y="1083733"/>
          <a:ext cx="11743266" cy="4492159"/>
        </p:xfrm>
        <a:graphic>
          <a:graphicData uri="http://schemas.openxmlformats.org/drawingml/2006/table">
            <a:tbl>
              <a:tblPr firstRow="1" bandRow="1">
                <a:tableStyleId>{B301B821-A1FF-4177-AEE7-76D212191A09}</a:tableStyleId>
              </a:tblPr>
              <a:tblGrid>
                <a:gridCol w="795866">
                  <a:extLst>
                    <a:ext uri="{9D8B030D-6E8A-4147-A177-3AD203B41FA5}">
                      <a16:colId xmlns:a16="http://schemas.microsoft.com/office/drawing/2014/main" val="1137848847"/>
                    </a:ext>
                  </a:extLst>
                </a:gridCol>
                <a:gridCol w="2438400">
                  <a:extLst>
                    <a:ext uri="{9D8B030D-6E8A-4147-A177-3AD203B41FA5}">
                      <a16:colId xmlns:a16="http://schemas.microsoft.com/office/drawing/2014/main" val="2921331168"/>
                    </a:ext>
                  </a:extLst>
                </a:gridCol>
                <a:gridCol w="8509000">
                  <a:extLst>
                    <a:ext uri="{9D8B030D-6E8A-4147-A177-3AD203B41FA5}">
                      <a16:colId xmlns:a16="http://schemas.microsoft.com/office/drawing/2014/main" val="2738300016"/>
                    </a:ext>
                  </a:extLst>
                </a:gridCol>
              </a:tblGrid>
              <a:tr h="925999">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a:r>
                        <a:rPr lang="en-US" sz="1200">
                          <a:solidFill>
                            <a:schemeClr val="bg1"/>
                          </a:solidFill>
                        </a:rPr>
                        <a:t>Release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solidFill>
                            <a:schemeClr val="bg1"/>
                          </a:solidFill>
                        </a:rPr>
                        <a:t>Summary of Change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solidFill>
                            <a:schemeClr val="bg1"/>
                          </a:solidFill>
                        </a:rPr>
                        <a:t>Change Details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74141225"/>
                  </a:ext>
                </a:extLst>
              </a:tr>
              <a:tr h="75108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a:latin typeface="Aptos Narrow" panose="020B0004020202020204" pitchFamily="34" charset="0"/>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a:latin typeface="Aptos Narrow" panose="020B0004020202020204" pitchFamily="34" charset="0"/>
                        </a:rPr>
                        <a:t>CDR Report Changes </a:t>
                      </a:r>
                      <a:endParaRPr lang="en-US" sz="1200" b="0" kern="1200">
                        <a:solidFill>
                          <a:schemeClr val="dk1"/>
                        </a:solidFill>
                        <a:latin typeface="Aptos Narrow" panose="020B0004020202020204" pitchFamily="34" charset="0"/>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ptos Narrow" panose="020B0004020202020204" pitchFamily="34" charset="0"/>
                        </a:rPr>
                        <a:t>Available Resource Planned Outage Capacity Margin_7 Day | NP3-162-CD | 22469</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ptos Narrow" panose="020B0004020202020204" pitchFamily="34" charset="0"/>
                        </a:rPr>
                        <a:t>Available Resource Planned Outage Capacity Margin_7 Day Plus| NP3-161-CD | 22470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Aptos Narrow"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ptos Narrow" panose="020B0004020202020204" pitchFamily="34" charset="0"/>
                        </a:rPr>
                        <a:t>Column Additions:</a:t>
                      </a:r>
                    </a:p>
                    <a:p>
                      <a:pPr marL="171450" indent="-171450">
                        <a:buFont typeface="Arial" panose="020B0604020202020204" pitchFamily="34" charset="0"/>
                        <a:buChar char="•"/>
                      </a:pPr>
                      <a:r>
                        <a:rPr lang="en-US" sz="1200" kern="1200" dirty="0">
                          <a:solidFill>
                            <a:schemeClr val="dk1"/>
                          </a:solidFill>
                          <a:latin typeface="Aptos Narrow" panose="020B0004020202020204" pitchFamily="34" charset="0"/>
                          <a:ea typeface="+mn-ea"/>
                          <a:cs typeface="+mn-cs"/>
                        </a:rPr>
                        <a:t>ESR MDRPOC MW Value for each hour:  </a:t>
                      </a:r>
                      <a:r>
                        <a:rPr lang="en-US" sz="1200" kern="1200" dirty="0" err="1">
                          <a:solidFill>
                            <a:schemeClr val="dk1"/>
                          </a:solidFill>
                          <a:latin typeface="Aptos Narrow" panose="020B0004020202020204" pitchFamily="34" charset="0"/>
                          <a:ea typeface="+mn-ea"/>
                          <a:cs typeface="+mn-cs"/>
                        </a:rPr>
                        <a:t>ResourcePOLESR</a:t>
                      </a:r>
                      <a:endParaRPr lang="en-US" sz="1200" kern="1200" dirty="0">
                        <a:solidFill>
                          <a:schemeClr val="dk1"/>
                        </a:solidFill>
                        <a:latin typeface="Aptos Narrow" panose="020B0004020202020204" pitchFamily="34" charset="0"/>
                        <a:ea typeface="+mn-ea"/>
                        <a:cs typeface="+mn-cs"/>
                      </a:endParaRPr>
                    </a:p>
                    <a:p>
                      <a:pPr marL="171450" indent="-171450">
                        <a:buFont typeface="Arial" panose="020B0604020202020204" pitchFamily="34" charset="0"/>
                        <a:buChar char="•"/>
                      </a:pPr>
                      <a:r>
                        <a:rPr lang="en-US" sz="1200" kern="1200" dirty="0">
                          <a:solidFill>
                            <a:schemeClr val="dk1"/>
                          </a:solidFill>
                          <a:latin typeface="Aptos Narrow" panose="020B0004020202020204" pitchFamily="34" charset="0"/>
                          <a:ea typeface="+mn-ea"/>
                          <a:cs typeface="+mn-cs"/>
                        </a:rPr>
                        <a:t>Total HSL of Approved Planned ESR outages: </a:t>
                      </a:r>
                      <a:r>
                        <a:rPr lang="en-US" sz="1200" kern="1200" dirty="0" err="1">
                          <a:solidFill>
                            <a:schemeClr val="dk1"/>
                          </a:solidFill>
                          <a:latin typeface="Aptos Narrow" panose="020B0004020202020204" pitchFamily="34" charset="0"/>
                          <a:ea typeface="+mn-ea"/>
                          <a:cs typeface="+mn-cs"/>
                        </a:rPr>
                        <a:t>AggApprovedResourcePOLESR</a:t>
                      </a:r>
                      <a:endParaRPr lang="en-US" sz="1200" kern="1200" dirty="0">
                        <a:solidFill>
                          <a:schemeClr val="dk1"/>
                        </a:solidFill>
                        <a:latin typeface="Aptos Narrow" panose="020B0004020202020204" pitchFamily="34" charset="0"/>
                        <a:ea typeface="+mn-ea"/>
                        <a:cs typeface="+mn-cs"/>
                      </a:endParaRPr>
                    </a:p>
                    <a:p>
                      <a:pPr marL="171450" indent="-171450">
                        <a:buFont typeface="Arial" panose="020B0604020202020204" pitchFamily="34" charset="0"/>
                        <a:buChar char="•"/>
                      </a:pPr>
                      <a:r>
                        <a:rPr lang="en-US" sz="1200" kern="1200" dirty="0">
                          <a:solidFill>
                            <a:schemeClr val="dk1"/>
                          </a:solidFill>
                          <a:latin typeface="Aptos Narrow" panose="020B0004020202020204" pitchFamily="34" charset="0"/>
                          <a:ea typeface="+mn-ea"/>
                          <a:cs typeface="+mn-cs"/>
                        </a:rPr>
                        <a:t>Total HSL of Received Planned ESR outages: </a:t>
                      </a:r>
                      <a:r>
                        <a:rPr lang="en-US" sz="1200" kern="1200" dirty="0" err="1">
                          <a:solidFill>
                            <a:schemeClr val="dk1"/>
                          </a:solidFill>
                          <a:latin typeface="Aptos Narrow" panose="020B0004020202020204" pitchFamily="34" charset="0"/>
                          <a:ea typeface="+mn-ea"/>
                          <a:cs typeface="+mn-cs"/>
                        </a:rPr>
                        <a:t>AggReceivedResourcePOLESR</a:t>
                      </a:r>
                      <a:endParaRPr lang="en-US" sz="1200" kern="1200" dirty="0">
                        <a:solidFill>
                          <a:schemeClr val="dk1"/>
                        </a:solidFill>
                        <a:latin typeface="Aptos Narrow" panose="020B00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dirty="0">
                        <a:latin typeface="Aptos Narrow"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latin typeface="Aptos Narrow" panose="020B0004020202020204" pitchFamily="34" charset="0"/>
                        </a:rPr>
                        <a:t>Column Renames: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dirty="0">
                        <a:latin typeface="Aptos Narrow"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dirty="0">
                        <a:latin typeface="Aptos Narrow"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dirty="0">
                        <a:latin typeface="Aptos Narrow"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dirty="0">
                        <a:latin typeface="Aptos Narrow"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dirty="0">
                        <a:latin typeface="Aptos Narrow"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dirty="0">
                        <a:latin typeface="Aptos Narrow"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dirty="0">
                        <a:latin typeface="Aptos Narrow"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dirty="0">
                        <a:latin typeface="Aptos Narrow"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dirty="0">
                        <a:latin typeface="Aptos Narrow"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dirty="0">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86878734"/>
                  </a:ext>
                </a:extLst>
              </a:tr>
            </a:tbl>
          </a:graphicData>
        </a:graphic>
      </p:graphicFrame>
      <p:pic>
        <p:nvPicPr>
          <p:cNvPr id="6" name="Picture 5">
            <a:extLst>
              <a:ext uri="{FF2B5EF4-FFF2-40B4-BE49-F238E27FC236}">
                <a16:creationId xmlns:a16="http://schemas.microsoft.com/office/drawing/2014/main" id="{EB4DE7CF-6861-9193-BBAE-A2F39B3FEFC3}"/>
              </a:ext>
            </a:extLst>
          </p:cNvPr>
          <p:cNvPicPr>
            <a:picLocks noChangeAspect="1"/>
          </p:cNvPicPr>
          <p:nvPr/>
        </p:nvPicPr>
        <p:blipFill>
          <a:blip r:embed="rId2"/>
          <a:stretch>
            <a:fillRect/>
          </a:stretch>
        </p:blipFill>
        <p:spPr>
          <a:xfrm>
            <a:off x="3517339" y="3739833"/>
            <a:ext cx="6573167" cy="1600423"/>
          </a:xfrm>
          <a:prstGeom prst="rect">
            <a:avLst/>
          </a:prstGeom>
        </p:spPr>
      </p:pic>
    </p:spTree>
    <p:extLst>
      <p:ext uri="{BB962C8B-B14F-4D97-AF65-F5344CB8AC3E}">
        <p14:creationId xmlns:p14="http://schemas.microsoft.com/office/powerpoint/2010/main" val="27255485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D77BA3-3795-932E-D5B1-28129F52C0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316801-20BE-2089-2DF1-051916994AB5}"/>
              </a:ext>
            </a:extLst>
          </p:cNvPr>
          <p:cNvSpPr>
            <a:spLocks noGrp="1"/>
          </p:cNvSpPr>
          <p:nvPr>
            <p:ph type="title"/>
          </p:nvPr>
        </p:nvSpPr>
        <p:spPr>
          <a:xfrm>
            <a:off x="1257300" y="457200"/>
            <a:ext cx="10401300" cy="626533"/>
          </a:xfrm>
        </p:spPr>
        <p:txBody>
          <a:bodyPr/>
          <a:lstStyle/>
          <a:p>
            <a:r>
              <a:rPr lang="en-US"/>
              <a:t>Release Summary of Product Changes</a:t>
            </a:r>
          </a:p>
        </p:txBody>
      </p:sp>
      <p:sp>
        <p:nvSpPr>
          <p:cNvPr id="4" name="Slide Number Placeholder 3">
            <a:extLst>
              <a:ext uri="{FF2B5EF4-FFF2-40B4-BE49-F238E27FC236}">
                <a16:creationId xmlns:a16="http://schemas.microsoft.com/office/drawing/2014/main" id="{294A89B0-9999-44EA-4D48-CADE2707CF79}"/>
              </a:ext>
            </a:extLst>
          </p:cNvPr>
          <p:cNvSpPr>
            <a:spLocks noGrp="1"/>
          </p:cNvSpPr>
          <p:nvPr>
            <p:ph type="sldNum" sz="quarter" idx="12"/>
          </p:nvPr>
        </p:nvSpPr>
        <p:spPr/>
        <p:txBody>
          <a:bodyPr/>
          <a:lstStyle/>
          <a:p>
            <a:fld id="{BCDE79FB-97BA-492B-8D57-F1373F9ADA95}" type="slidenum">
              <a:rPr lang="en-US" smtClean="0"/>
              <a:t>4</a:t>
            </a:fld>
            <a:endParaRPr lang="en-US"/>
          </a:p>
        </p:txBody>
      </p:sp>
      <p:graphicFrame>
        <p:nvGraphicFramePr>
          <p:cNvPr id="5" name="Table 4">
            <a:extLst>
              <a:ext uri="{FF2B5EF4-FFF2-40B4-BE49-F238E27FC236}">
                <a16:creationId xmlns:a16="http://schemas.microsoft.com/office/drawing/2014/main" id="{55CCA3BD-9B98-4604-263D-25B675A02E16}"/>
              </a:ext>
            </a:extLst>
          </p:cNvPr>
          <p:cNvGraphicFramePr>
            <a:graphicFrameLocks noGrp="1"/>
          </p:cNvGraphicFramePr>
          <p:nvPr>
            <p:extLst>
              <p:ext uri="{D42A27DB-BD31-4B8C-83A1-F6EECF244321}">
                <p14:modId xmlns:p14="http://schemas.microsoft.com/office/powerpoint/2010/main" val="220129738"/>
              </p:ext>
            </p:extLst>
          </p:nvPr>
        </p:nvGraphicFramePr>
        <p:xfrm>
          <a:off x="224367" y="1083733"/>
          <a:ext cx="11743266" cy="3871646"/>
        </p:xfrm>
        <a:graphic>
          <a:graphicData uri="http://schemas.openxmlformats.org/drawingml/2006/table">
            <a:tbl>
              <a:tblPr firstRow="1" bandRow="1">
                <a:tableStyleId>{B301B821-A1FF-4177-AEE7-76D212191A09}</a:tableStyleId>
              </a:tblPr>
              <a:tblGrid>
                <a:gridCol w="795866">
                  <a:extLst>
                    <a:ext uri="{9D8B030D-6E8A-4147-A177-3AD203B41FA5}">
                      <a16:colId xmlns:a16="http://schemas.microsoft.com/office/drawing/2014/main" val="1137848847"/>
                    </a:ext>
                  </a:extLst>
                </a:gridCol>
                <a:gridCol w="2438400">
                  <a:extLst>
                    <a:ext uri="{9D8B030D-6E8A-4147-A177-3AD203B41FA5}">
                      <a16:colId xmlns:a16="http://schemas.microsoft.com/office/drawing/2014/main" val="2921331168"/>
                    </a:ext>
                  </a:extLst>
                </a:gridCol>
                <a:gridCol w="8509000">
                  <a:extLst>
                    <a:ext uri="{9D8B030D-6E8A-4147-A177-3AD203B41FA5}">
                      <a16:colId xmlns:a16="http://schemas.microsoft.com/office/drawing/2014/main" val="2738300016"/>
                    </a:ext>
                  </a:extLst>
                </a:gridCol>
              </a:tblGrid>
              <a:tr h="925999">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a:r>
                        <a:rPr lang="en-US" sz="1200">
                          <a:solidFill>
                            <a:schemeClr val="bg1"/>
                          </a:solidFill>
                        </a:rPr>
                        <a:t>Release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solidFill>
                            <a:schemeClr val="bg1"/>
                          </a:solidFill>
                        </a:rPr>
                        <a:t>Summary of Change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solidFill>
                            <a:schemeClr val="bg1"/>
                          </a:solidFill>
                        </a:rPr>
                        <a:t>Change Details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74141225"/>
                  </a:ext>
                </a:extLst>
              </a:tr>
              <a:tr h="751087">
                <a:tc>
                  <a:txBody>
                    <a:bodyPr/>
                    <a:lstStyle/>
                    <a:p>
                      <a:pPr algn="ctr"/>
                      <a:r>
                        <a:rPr lang="en-US" sz="1200" b="1">
                          <a:latin typeface="Aptos Narrow" panose="020B0004020202020204" pitchFamily="34" charset="0"/>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200" b="0">
                          <a:latin typeface="Aptos Narrow" panose="020B0004020202020204" pitchFamily="34" charset="0"/>
                        </a:rPr>
                        <a:t>Removal of Extra Spaces from CDR Report Products</a:t>
                      </a:r>
                      <a:endParaRPr lang="en-US" sz="1200" b="0" kern="1200">
                        <a:solidFill>
                          <a:schemeClr val="dk1"/>
                        </a:solidFill>
                        <a:latin typeface="Aptos Narrow" panose="020B0004020202020204" pitchFamily="34" charset="0"/>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200" b="0" i="0" u="none" strike="noStrike" kern="1200" dirty="0">
                          <a:solidFill>
                            <a:srgbClr val="000000"/>
                          </a:solidFill>
                          <a:effectLst/>
                          <a:latin typeface="Aptos Narrow" panose="020B0004020202020204" pitchFamily="34" charset="0"/>
                          <a:ea typeface="+mn-ea"/>
                          <a:cs typeface="+mn-cs"/>
                        </a:rPr>
                        <a:t>Day Ahead Point-to-Point Option Price Report | NP7-464-CD | </a:t>
                      </a:r>
                      <a:r>
                        <a:rPr lang="en-US" sz="1200" b="0" i="0" u="none" strike="noStrike" kern="1200" dirty="0" err="1">
                          <a:solidFill>
                            <a:srgbClr val="000000"/>
                          </a:solidFill>
                          <a:effectLst/>
                          <a:latin typeface="Aptos Narrow" panose="020B0004020202020204" pitchFamily="34" charset="0"/>
                          <a:ea typeface="+mn-ea"/>
                          <a:cs typeface="+mn-cs"/>
                        </a:rPr>
                        <a:t>Rpt</a:t>
                      </a:r>
                      <a:r>
                        <a:rPr lang="en-US" sz="1200" b="0" i="0" u="none" strike="noStrike" kern="1200" dirty="0">
                          <a:solidFill>
                            <a:srgbClr val="000000"/>
                          </a:solidFill>
                          <a:effectLst/>
                          <a:latin typeface="Aptos Narrow" panose="020B0004020202020204" pitchFamily="34" charset="0"/>
                          <a:ea typeface="+mn-ea"/>
                          <a:cs typeface="+mn-cs"/>
                        </a:rPr>
                        <a:t> ID  10042</a:t>
                      </a:r>
                    </a:p>
                    <a:p>
                      <a:pPr marL="0" marR="0" lvl="0" indent="0" algn="l" defTabSz="914400" rtl="0" eaLnBrk="1" fontAlgn="b" latinLnBrk="0" hangingPunct="1">
                        <a:lnSpc>
                          <a:spcPct val="100000"/>
                        </a:lnSpc>
                        <a:spcBef>
                          <a:spcPts val="0"/>
                        </a:spcBef>
                        <a:spcAft>
                          <a:spcPts val="0"/>
                        </a:spcAft>
                        <a:buClrTx/>
                        <a:buSzTx/>
                        <a:buFontTx/>
                        <a:buNone/>
                        <a:tabLst/>
                        <a:defRPr/>
                      </a:pPr>
                      <a:r>
                        <a:rPr lang="nl-NL" sz="1200" b="0" i="0" u="none" strike="noStrike" kern="1200" dirty="0">
                          <a:solidFill>
                            <a:srgbClr val="000000"/>
                          </a:solidFill>
                          <a:effectLst/>
                          <a:latin typeface="Aptos Narrow" panose="020B0004020202020204" pitchFamily="34" charset="0"/>
                          <a:ea typeface="+mn-ea"/>
                          <a:cs typeface="+mn-cs"/>
                        </a:rPr>
                        <a:t>Peaker Net Margin | NP4-790-CD | </a:t>
                      </a:r>
                      <a:r>
                        <a:rPr lang="en-US" sz="1200" b="0" i="0" u="none" strike="noStrike" kern="1200" dirty="0" err="1">
                          <a:solidFill>
                            <a:srgbClr val="000000"/>
                          </a:solidFill>
                          <a:effectLst/>
                          <a:latin typeface="Aptos Narrow" panose="020B0004020202020204" pitchFamily="34" charset="0"/>
                          <a:ea typeface="+mn-ea"/>
                          <a:cs typeface="+mn-cs"/>
                        </a:rPr>
                        <a:t>Rpt</a:t>
                      </a:r>
                      <a:r>
                        <a:rPr lang="en-US" sz="1200" b="0" i="0" u="none" strike="noStrike" kern="1200" dirty="0">
                          <a:solidFill>
                            <a:srgbClr val="000000"/>
                          </a:solidFill>
                          <a:effectLst/>
                          <a:latin typeface="Aptos Narrow" panose="020B0004020202020204" pitchFamily="34" charset="0"/>
                          <a:ea typeface="+mn-ea"/>
                          <a:cs typeface="+mn-cs"/>
                        </a:rPr>
                        <a:t> ID </a:t>
                      </a:r>
                      <a:r>
                        <a:rPr lang="nl-NL" sz="1200" b="0" i="0" u="none" strike="noStrike" kern="1200" dirty="0">
                          <a:solidFill>
                            <a:srgbClr val="000000"/>
                          </a:solidFill>
                          <a:effectLst/>
                          <a:latin typeface="Aptos Narrow" panose="020B0004020202020204" pitchFamily="34" charset="0"/>
                          <a:ea typeface="+mn-ea"/>
                          <a:cs typeface="+mn-cs"/>
                        </a:rPr>
                        <a:t>12348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5912380"/>
                  </a:ext>
                </a:extLst>
              </a:tr>
              <a:tr h="751087">
                <a:tc>
                  <a:txBody>
                    <a:bodyPr/>
                    <a:lstStyle/>
                    <a:p>
                      <a:pPr algn="ctr"/>
                      <a:r>
                        <a:rPr lang="en-US" sz="1200" b="1">
                          <a:latin typeface="Aptos Narrow" panose="020B0004020202020204" pitchFamily="34" charset="0"/>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200" u="none" strike="noStrike" dirty="0">
                          <a:effectLst/>
                          <a:latin typeface="Aptos Narrow" panose="020B0004020202020204" pitchFamily="34" charset="0"/>
                        </a:rPr>
                        <a:t>Additional public products to be added to the ERCOT Data Portal</a:t>
                      </a:r>
                      <a:endParaRPr lang="en-US" sz="1200" b="0" i="0" u="none" strike="noStrike" dirty="0">
                        <a:solidFill>
                          <a:srgbClr val="000000"/>
                        </a:solidFill>
                        <a:effectLst/>
                        <a:latin typeface="Aptos Narrow" panose="020B0004020202020204" pitchFamily="34" charset="0"/>
                      </a:endParaRPr>
                    </a:p>
                    <a:p>
                      <a:pPr algn="l" fontAlgn="b">
                        <a:buNone/>
                      </a:pPr>
                      <a:endParaRPr lang="en-US" sz="1200" b="0" i="0" u="none" strike="noStrike" dirty="0">
                        <a:solidFill>
                          <a:srgbClr val="000000"/>
                        </a:solidFill>
                        <a:effectLst/>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en-US" sz="1200" u="none" strike="noStrike" kern="1200">
                          <a:solidFill>
                            <a:schemeClr val="dk1"/>
                          </a:solidFill>
                          <a:effectLst/>
                          <a:latin typeface="Aptos Narrow" panose="020B0004020202020204" pitchFamily="34" charset="0"/>
                          <a:ea typeface="+mn-ea"/>
                          <a:cs typeface="+mn-cs"/>
                        </a:rPr>
                        <a:t>The following data products will be added to the ERCOT Data Portal for public API access:</a:t>
                      </a:r>
                    </a:p>
                    <a:p>
                      <a:pPr algn="l" fontAlgn="b">
                        <a:buNone/>
                      </a:pPr>
                      <a:endParaRPr lang="en-US" sz="1200" b="0" i="0" u="none" strike="noStrike" kern="1200">
                        <a:solidFill>
                          <a:srgbClr val="000000"/>
                        </a:solidFill>
                        <a:effectLst/>
                        <a:latin typeface="Aptos Narrow" panose="020B0004020202020204" pitchFamily="34" charset="0"/>
                        <a:ea typeface="+mn-ea"/>
                        <a:cs typeface="+mn-cs"/>
                      </a:endParaRPr>
                    </a:p>
                    <a:p>
                      <a:pPr algn="l" fontAlgn="b">
                        <a:buNone/>
                      </a:pPr>
                      <a:r>
                        <a:rPr lang="en-US" sz="1200" b="0" i="0" u="none" strike="noStrike" kern="1200">
                          <a:solidFill>
                            <a:srgbClr val="000000"/>
                          </a:solidFill>
                          <a:effectLst/>
                          <a:latin typeface="Aptos Narrow" panose="020B0004020202020204" pitchFamily="34" charset="0"/>
                          <a:ea typeface="+mn-ea"/>
                          <a:cs typeface="+mn-cs"/>
                        </a:rPr>
                        <a:t>Load Estimation Counts – Public | COPG-316 | </a:t>
                      </a:r>
                      <a:r>
                        <a:rPr lang="en-US" sz="1200" b="0" i="0" u="none" strike="noStrike" kern="1200" err="1">
                          <a:solidFill>
                            <a:srgbClr val="000000"/>
                          </a:solidFill>
                          <a:effectLst/>
                          <a:latin typeface="Aptos Narrow" panose="020B0004020202020204" pitchFamily="34" charset="0"/>
                          <a:ea typeface="+mn-ea"/>
                          <a:cs typeface="+mn-cs"/>
                        </a:rPr>
                        <a:t>Rpt</a:t>
                      </a:r>
                      <a:r>
                        <a:rPr lang="en-US" sz="1200" b="0" i="0" u="none" strike="noStrike" kern="1200">
                          <a:solidFill>
                            <a:srgbClr val="000000"/>
                          </a:solidFill>
                          <a:effectLst/>
                          <a:latin typeface="Aptos Narrow" panose="020B0004020202020204" pitchFamily="34" charset="0"/>
                          <a:ea typeface="+mn-ea"/>
                          <a:cs typeface="+mn-cs"/>
                        </a:rPr>
                        <a:t> ID 11130</a:t>
                      </a:r>
                    </a:p>
                    <a:p>
                      <a:pPr algn="l" fontAlgn="b">
                        <a:buNone/>
                      </a:pPr>
                      <a:r>
                        <a:rPr lang="en-US" sz="1200" b="0" i="0" u="none" strike="noStrike" kern="1200">
                          <a:solidFill>
                            <a:srgbClr val="000000"/>
                          </a:solidFill>
                          <a:effectLst/>
                          <a:latin typeface="Aptos Narrow" panose="020B0004020202020204" pitchFamily="34" charset="0"/>
                          <a:ea typeface="+mn-ea"/>
                          <a:cs typeface="+mn-cs"/>
                        </a:rPr>
                        <a:t>DAM PTP Obligation Results by Settlement Point | NP4-194-CD| </a:t>
                      </a:r>
                      <a:r>
                        <a:rPr lang="en-US" sz="1200" b="0" i="0" u="none" strike="noStrike" kern="1200" err="1">
                          <a:solidFill>
                            <a:srgbClr val="000000"/>
                          </a:solidFill>
                          <a:effectLst/>
                          <a:latin typeface="Aptos Narrow" panose="020B0004020202020204" pitchFamily="34" charset="0"/>
                          <a:ea typeface="+mn-ea"/>
                          <a:cs typeface="+mn-cs"/>
                        </a:rPr>
                        <a:t>Rpt</a:t>
                      </a:r>
                      <a:r>
                        <a:rPr lang="en-US" sz="1200" b="0" i="0" u="none" strike="noStrike" kern="1200">
                          <a:solidFill>
                            <a:srgbClr val="000000"/>
                          </a:solidFill>
                          <a:effectLst/>
                          <a:latin typeface="Aptos Narrow" panose="020B0004020202020204" pitchFamily="34" charset="0"/>
                          <a:ea typeface="+mn-ea"/>
                          <a:cs typeface="+mn-cs"/>
                        </a:rPr>
                        <a:t> ID 13042</a:t>
                      </a:r>
                    </a:p>
                    <a:p>
                      <a:pPr algn="l" fontAlgn="b">
                        <a:buNone/>
                      </a:pPr>
                      <a:r>
                        <a:rPr lang="en-US" sz="1200" b="0" i="0" u="none" strike="noStrike" kern="1200">
                          <a:solidFill>
                            <a:srgbClr val="000000"/>
                          </a:solidFill>
                          <a:effectLst/>
                          <a:latin typeface="Aptos Narrow" panose="020B0004020202020204" pitchFamily="34" charset="0"/>
                          <a:ea typeface="+mn-ea"/>
                          <a:cs typeface="+mn-cs"/>
                        </a:rPr>
                        <a:t>Weather Assumptions | NP4-722-CD | </a:t>
                      </a:r>
                      <a:r>
                        <a:rPr lang="en-US" sz="1200" b="0" i="0" u="none" strike="noStrike" kern="1200" err="1">
                          <a:solidFill>
                            <a:srgbClr val="000000"/>
                          </a:solidFill>
                          <a:effectLst/>
                          <a:latin typeface="Aptos Narrow" panose="020B0004020202020204" pitchFamily="34" charset="0"/>
                          <a:ea typeface="+mn-ea"/>
                          <a:cs typeface="+mn-cs"/>
                        </a:rPr>
                        <a:t>Rpt</a:t>
                      </a:r>
                      <a:r>
                        <a:rPr lang="en-US" sz="1200" b="0" i="0" u="none" strike="noStrike" kern="1200">
                          <a:solidFill>
                            <a:srgbClr val="000000"/>
                          </a:solidFill>
                          <a:effectLst/>
                          <a:latin typeface="Aptos Narrow" panose="020B0004020202020204" pitchFamily="34" charset="0"/>
                          <a:ea typeface="+mn-ea"/>
                          <a:cs typeface="+mn-cs"/>
                        </a:rPr>
                        <a:t> ID  12325</a:t>
                      </a:r>
                    </a:p>
                    <a:p>
                      <a:pPr algn="l" fontAlgn="b">
                        <a:buNone/>
                      </a:pPr>
                      <a:r>
                        <a:rPr lang="en-US" sz="1200" b="0" i="0" u="none" strike="noStrike" kern="1200">
                          <a:solidFill>
                            <a:srgbClr val="000000"/>
                          </a:solidFill>
                          <a:effectLst/>
                          <a:latin typeface="Aptos Narrow" panose="020B0004020202020204" pitchFamily="34" charset="0"/>
                          <a:ea typeface="+mn-ea"/>
                          <a:cs typeface="+mn-cs"/>
                        </a:rPr>
                        <a:t>Day Ahead Point-to-Point Option Price Report | NP7-464-CD | </a:t>
                      </a:r>
                      <a:r>
                        <a:rPr lang="en-US" sz="1200" b="0" i="0" u="none" strike="noStrike" kern="1200" err="1">
                          <a:solidFill>
                            <a:srgbClr val="000000"/>
                          </a:solidFill>
                          <a:effectLst/>
                          <a:latin typeface="Aptos Narrow" panose="020B0004020202020204" pitchFamily="34" charset="0"/>
                          <a:ea typeface="+mn-ea"/>
                          <a:cs typeface="+mn-cs"/>
                        </a:rPr>
                        <a:t>Rpt</a:t>
                      </a:r>
                      <a:r>
                        <a:rPr lang="en-US" sz="1200" b="0" i="0" u="none" strike="noStrike" kern="1200">
                          <a:solidFill>
                            <a:srgbClr val="000000"/>
                          </a:solidFill>
                          <a:effectLst/>
                          <a:latin typeface="Aptos Narrow" panose="020B0004020202020204" pitchFamily="34" charset="0"/>
                          <a:ea typeface="+mn-ea"/>
                          <a:cs typeface="+mn-cs"/>
                        </a:rPr>
                        <a:t> ID  10042</a:t>
                      </a:r>
                    </a:p>
                    <a:p>
                      <a:pPr algn="l" fontAlgn="b">
                        <a:buNone/>
                      </a:pPr>
                      <a:r>
                        <a:rPr lang="nl-NL" sz="1200" b="0" i="0" u="none" strike="noStrike" kern="1200">
                          <a:solidFill>
                            <a:srgbClr val="000000"/>
                          </a:solidFill>
                          <a:effectLst/>
                          <a:latin typeface="Aptos Narrow" panose="020B0004020202020204" pitchFamily="34" charset="0"/>
                          <a:ea typeface="+mn-ea"/>
                          <a:cs typeface="+mn-cs"/>
                        </a:rPr>
                        <a:t>Peaker Net Margin | NP4-790-CD | </a:t>
                      </a:r>
                      <a:r>
                        <a:rPr lang="en-US" sz="1200" b="0" i="0" u="none" strike="noStrike" kern="1200" err="1">
                          <a:solidFill>
                            <a:srgbClr val="000000"/>
                          </a:solidFill>
                          <a:effectLst/>
                          <a:latin typeface="Aptos Narrow" panose="020B0004020202020204" pitchFamily="34" charset="0"/>
                          <a:ea typeface="+mn-ea"/>
                          <a:cs typeface="+mn-cs"/>
                        </a:rPr>
                        <a:t>Rpt</a:t>
                      </a:r>
                      <a:r>
                        <a:rPr lang="en-US" sz="1200" b="0" i="0" u="none" strike="noStrike" kern="1200">
                          <a:solidFill>
                            <a:srgbClr val="000000"/>
                          </a:solidFill>
                          <a:effectLst/>
                          <a:latin typeface="Aptos Narrow" panose="020B0004020202020204" pitchFamily="34" charset="0"/>
                          <a:ea typeface="+mn-ea"/>
                          <a:cs typeface="+mn-cs"/>
                        </a:rPr>
                        <a:t> ID </a:t>
                      </a:r>
                      <a:r>
                        <a:rPr lang="nl-NL" sz="1200" b="0" i="0" u="none" strike="noStrike" kern="1200">
                          <a:solidFill>
                            <a:srgbClr val="000000"/>
                          </a:solidFill>
                          <a:effectLst/>
                          <a:latin typeface="Aptos Narrow" panose="020B0004020202020204" pitchFamily="34" charset="0"/>
                          <a:ea typeface="+mn-ea"/>
                          <a:cs typeface="+mn-cs"/>
                        </a:rPr>
                        <a:t>12348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00539465"/>
                  </a:ext>
                </a:extLst>
              </a:tr>
              <a:tr h="751087">
                <a:tc>
                  <a:txBody>
                    <a:bodyPr/>
                    <a:lstStyle/>
                    <a:p>
                      <a:pPr algn="ctr"/>
                      <a:r>
                        <a:rPr lang="en-US" sz="1200" b="1">
                          <a:latin typeface="Aptos Narrow" panose="020B0004020202020204" pitchFamily="34" charset="0"/>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en-US" sz="1200" u="none" strike="noStrike" dirty="0">
                          <a:effectLst/>
                          <a:latin typeface="Aptos Narrow" panose="020B0004020202020204" pitchFamily="34" charset="0"/>
                        </a:rPr>
                        <a:t>ERCOT Data Portal Product Modifications</a:t>
                      </a:r>
                      <a:endParaRPr lang="en-US" sz="1200" b="0" i="0" u="none" strike="noStrike" dirty="0">
                        <a:solidFill>
                          <a:srgbClr val="000000"/>
                        </a:solidFill>
                        <a:effectLst/>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u="none" strike="noStrike" kern="1200" dirty="0">
                          <a:solidFill>
                            <a:schemeClr val="dk1"/>
                          </a:solidFill>
                          <a:effectLst/>
                          <a:latin typeface="Aptos Narrow" panose="020B0004020202020204" pitchFamily="34" charset="0"/>
                          <a:ea typeface="+mn-ea"/>
                          <a:cs typeface="+mn-cs"/>
                        </a:rPr>
                        <a:t>The following data products will be updated in the ERCOT Data Portal to align to ongoing product modifications: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Aptos Narrow"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ptos Narrow" panose="020B0004020202020204" pitchFamily="34" charset="0"/>
                        </a:rPr>
                        <a:t>Available Resource Planned Outage Capacity Margin_7 Day | NP3-162-CD | 22469</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ptos Narrow" panose="020B0004020202020204" pitchFamily="34" charset="0"/>
                        </a:rPr>
                        <a:t>Available Resource Planned Outage Capacity Margin_7 Day Plus| NP3-161-CD | 22470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04047915"/>
                  </a:ext>
                </a:extLst>
              </a:tr>
            </a:tbl>
          </a:graphicData>
        </a:graphic>
      </p:graphicFrame>
    </p:spTree>
    <p:extLst>
      <p:ext uri="{BB962C8B-B14F-4D97-AF65-F5344CB8AC3E}">
        <p14:creationId xmlns:p14="http://schemas.microsoft.com/office/powerpoint/2010/main" val="28617431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982C96-5AF8-C1C4-6B59-3AE6D05323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57325C-C77F-3A7C-2572-B48BC35ADD2F}"/>
              </a:ext>
            </a:extLst>
          </p:cNvPr>
          <p:cNvSpPr>
            <a:spLocks noGrp="1"/>
          </p:cNvSpPr>
          <p:nvPr>
            <p:ph type="title"/>
          </p:nvPr>
        </p:nvSpPr>
        <p:spPr>
          <a:xfrm>
            <a:off x="1257300" y="457200"/>
            <a:ext cx="10401300" cy="626533"/>
          </a:xfrm>
        </p:spPr>
        <p:txBody>
          <a:bodyPr/>
          <a:lstStyle/>
          <a:p>
            <a:r>
              <a:rPr lang="en-US"/>
              <a:t>Release Summary of Product Changes</a:t>
            </a:r>
          </a:p>
        </p:txBody>
      </p:sp>
      <p:sp>
        <p:nvSpPr>
          <p:cNvPr id="4" name="Slide Number Placeholder 3">
            <a:extLst>
              <a:ext uri="{FF2B5EF4-FFF2-40B4-BE49-F238E27FC236}">
                <a16:creationId xmlns:a16="http://schemas.microsoft.com/office/drawing/2014/main" id="{5B8F1105-B1F3-90AA-3B09-343419BC984D}"/>
              </a:ext>
            </a:extLst>
          </p:cNvPr>
          <p:cNvSpPr>
            <a:spLocks noGrp="1"/>
          </p:cNvSpPr>
          <p:nvPr>
            <p:ph type="sldNum" sz="quarter" idx="12"/>
          </p:nvPr>
        </p:nvSpPr>
        <p:spPr/>
        <p:txBody>
          <a:bodyPr/>
          <a:lstStyle/>
          <a:p>
            <a:fld id="{BCDE79FB-97BA-492B-8D57-F1373F9ADA95}" type="slidenum">
              <a:rPr lang="en-US" smtClean="0"/>
              <a:t>5</a:t>
            </a:fld>
            <a:endParaRPr lang="en-US"/>
          </a:p>
        </p:txBody>
      </p:sp>
      <p:graphicFrame>
        <p:nvGraphicFramePr>
          <p:cNvPr id="5" name="Table 4">
            <a:extLst>
              <a:ext uri="{FF2B5EF4-FFF2-40B4-BE49-F238E27FC236}">
                <a16:creationId xmlns:a16="http://schemas.microsoft.com/office/drawing/2014/main" id="{04600DBA-C67A-8546-DDC8-C8817853F549}"/>
              </a:ext>
            </a:extLst>
          </p:cNvPr>
          <p:cNvGraphicFramePr>
            <a:graphicFrameLocks noGrp="1"/>
          </p:cNvGraphicFramePr>
          <p:nvPr>
            <p:extLst>
              <p:ext uri="{D42A27DB-BD31-4B8C-83A1-F6EECF244321}">
                <p14:modId xmlns:p14="http://schemas.microsoft.com/office/powerpoint/2010/main" val="2977601410"/>
              </p:ext>
            </p:extLst>
          </p:nvPr>
        </p:nvGraphicFramePr>
        <p:xfrm>
          <a:off x="224367" y="1083733"/>
          <a:ext cx="11743266" cy="4237406"/>
        </p:xfrm>
        <a:graphic>
          <a:graphicData uri="http://schemas.openxmlformats.org/drawingml/2006/table">
            <a:tbl>
              <a:tblPr firstRow="1" bandRow="1">
                <a:tableStyleId>{B301B821-A1FF-4177-AEE7-76D212191A09}</a:tableStyleId>
              </a:tblPr>
              <a:tblGrid>
                <a:gridCol w="795866">
                  <a:extLst>
                    <a:ext uri="{9D8B030D-6E8A-4147-A177-3AD203B41FA5}">
                      <a16:colId xmlns:a16="http://schemas.microsoft.com/office/drawing/2014/main" val="1137848847"/>
                    </a:ext>
                  </a:extLst>
                </a:gridCol>
                <a:gridCol w="2438400">
                  <a:extLst>
                    <a:ext uri="{9D8B030D-6E8A-4147-A177-3AD203B41FA5}">
                      <a16:colId xmlns:a16="http://schemas.microsoft.com/office/drawing/2014/main" val="2921331168"/>
                    </a:ext>
                  </a:extLst>
                </a:gridCol>
                <a:gridCol w="8509000">
                  <a:extLst>
                    <a:ext uri="{9D8B030D-6E8A-4147-A177-3AD203B41FA5}">
                      <a16:colId xmlns:a16="http://schemas.microsoft.com/office/drawing/2014/main" val="2738300016"/>
                    </a:ext>
                  </a:extLst>
                </a:gridCol>
              </a:tblGrid>
              <a:tr h="925999">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a:r>
                        <a:rPr lang="en-US" sz="1200">
                          <a:solidFill>
                            <a:schemeClr val="bg1"/>
                          </a:solidFill>
                        </a:rPr>
                        <a:t>Release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solidFill>
                            <a:schemeClr val="bg1"/>
                          </a:solidFill>
                        </a:rPr>
                        <a:t>Summary of Change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solidFill>
                            <a:schemeClr val="bg1"/>
                          </a:solidFill>
                        </a:rPr>
                        <a:t>Change Details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74141225"/>
                  </a:ext>
                </a:extLst>
              </a:tr>
              <a:tr h="75108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a:latin typeface="Aptos Narrow" panose="020B0004020202020204" pitchFamily="34" charset="0"/>
                        </a:rPr>
                        <a:t>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a:solidFill>
                            <a:schemeClr val="dk1"/>
                          </a:solidFill>
                          <a:latin typeface="Aptos Narrow" panose="020B0004020202020204" pitchFamily="34" charset="0"/>
                          <a:ea typeface="+mn-ea"/>
                          <a:cs typeface="+mn-cs"/>
                        </a:rPr>
                        <a:t>CDR Report Changes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a:latin typeface="Aptos Narrow" panose="020B0004020202020204" pitchFamily="34" charset="0"/>
                        </a:rPr>
                        <a:t>Real-Time Price Adders by SCED Interval | NP6-323-CD | 13221</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a:latin typeface="Aptos Narrow" panose="020B0004020202020204" pitchFamily="34" charset="0"/>
                        </a:rPr>
                        <a:t>RTD Indicative Price Adders | NP6-325-CD | 13222</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a:latin typeface="Aptos Narrow"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a:latin typeface="Aptos Narrow" panose="020B0004020202020204" pitchFamily="34" charset="0"/>
                        </a:rPr>
                        <a:t>Column Addition: RTDLL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a:latin typeface="Aptos Narrow"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a:latin typeface="Aptos Narrow" panose="020B0004020202020204" pitchFamily="34" charset="0"/>
                        </a:rPr>
                        <a:t>Addition of new price adder for Real-Time Deployed Large Load in support of NPRR1238 Voluntary Registration of Loads with Curtailable Load Capabilities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86878734"/>
                  </a:ext>
                </a:extLst>
              </a:tr>
              <a:tr h="751087">
                <a:tc>
                  <a:txBody>
                    <a:bodyPr/>
                    <a:lstStyle/>
                    <a:p>
                      <a:pPr algn="ctr"/>
                      <a:r>
                        <a:rPr lang="en-US" sz="1200" b="1">
                          <a:latin typeface="Aptos Narrow" panose="020B0004020202020204" pitchFamily="34" charset="0"/>
                        </a:rPr>
                        <a:t>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b">
                        <a:buNone/>
                      </a:pPr>
                      <a:r>
                        <a:rPr lang="en-US" sz="1200" b="0" i="0" u="none" strike="noStrike">
                          <a:solidFill>
                            <a:srgbClr val="000000"/>
                          </a:solidFill>
                          <a:effectLst/>
                          <a:latin typeface="Aptos Narrow" panose="020B0004020202020204" pitchFamily="34" charset="0"/>
                        </a:rPr>
                        <a:t>Historical Pricing Report Change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200" b="0" i="0" u="none" strike="noStrike" kern="1200">
                          <a:solidFill>
                            <a:srgbClr val="000000"/>
                          </a:solidFill>
                          <a:effectLst/>
                          <a:latin typeface="Aptos Narrow" panose="020B0004020202020204" pitchFamily="34" charset="0"/>
                          <a:ea typeface="+mn-ea"/>
                          <a:cs typeface="+mn-cs"/>
                        </a:rPr>
                        <a:t>Historical Real-Time Price Adders by SCED Interval | NP6-792-ER | 13231</a:t>
                      </a:r>
                    </a:p>
                    <a:p>
                      <a:pPr marL="0" marR="0" lvl="0" indent="0" algn="l" defTabSz="914400" rtl="0" eaLnBrk="1" fontAlgn="b" latinLnBrk="0" hangingPunct="1">
                        <a:lnSpc>
                          <a:spcPct val="100000"/>
                        </a:lnSpc>
                        <a:spcBef>
                          <a:spcPts val="0"/>
                        </a:spcBef>
                        <a:spcAft>
                          <a:spcPts val="0"/>
                        </a:spcAft>
                        <a:buClrTx/>
                        <a:buSzTx/>
                        <a:buFontTx/>
                        <a:buNone/>
                        <a:tabLst/>
                        <a:defRPr/>
                      </a:pPr>
                      <a:endParaRPr lang="en-US" sz="1200" b="0" i="0" u="none" strike="noStrike" kern="1200">
                        <a:solidFill>
                          <a:srgbClr val="000000"/>
                        </a:solidFill>
                        <a:effectLst/>
                        <a:latin typeface="Aptos Narrow" panose="020B00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a:latin typeface="Aptos Narrow" panose="020B0004020202020204" pitchFamily="34" charset="0"/>
                        </a:rPr>
                        <a:t>Column Addition: RTDLL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a:latin typeface="Aptos Narrow"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a:latin typeface="Aptos Narrow"/>
                        </a:rPr>
                        <a:t>Addition of new price adder for Real-Time Deployed Large Load in support of NPRR1238 Voluntary Registration of Loads with Curtailable Load Capabilities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380717"/>
                  </a:ext>
                </a:extLst>
              </a:tr>
              <a:tr h="751087">
                <a:tc>
                  <a:txBody>
                    <a:bodyPr/>
                    <a:lstStyle/>
                    <a:p>
                      <a:pPr lvl="0" algn="ctr">
                        <a:lnSpc>
                          <a:spcPct val="100000"/>
                        </a:lnSpc>
                        <a:spcBef>
                          <a:spcPts val="0"/>
                        </a:spcBef>
                        <a:spcAft>
                          <a:spcPts val="0"/>
                        </a:spcAft>
                        <a:buNone/>
                      </a:pPr>
                      <a:r>
                        <a:rPr lang="en-US" sz="1200" b="1" i="0" u="none" strike="noStrike" noProof="0">
                          <a:solidFill>
                            <a:schemeClr val="tx1"/>
                          </a:solidFill>
                          <a:latin typeface="Aptos Narrow"/>
                        </a:rPr>
                        <a:t>7 </a:t>
                      </a:r>
                      <a:endParaRPr lang="en-US">
                        <a:solidFill>
                          <a:schemeClr val="tx1"/>
                        </a:solidFill>
                      </a:endParaRPr>
                    </a:p>
                    <a:p>
                      <a:pPr lvl="0" algn="ctr">
                        <a:buNone/>
                      </a:pPr>
                      <a:endParaRPr lang="en-US" sz="1200" b="1">
                        <a:latin typeface="Aptos Narrow"/>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l">
                        <a:lnSpc>
                          <a:spcPct val="100000"/>
                        </a:lnSpc>
                        <a:spcBef>
                          <a:spcPts val="0"/>
                        </a:spcBef>
                        <a:spcAft>
                          <a:spcPts val="0"/>
                        </a:spcAft>
                        <a:buNone/>
                      </a:pPr>
                      <a:r>
                        <a:rPr lang="en-US" sz="1200" b="0" i="0" u="none" strike="noStrike" noProof="0">
                          <a:solidFill>
                            <a:srgbClr val="000000"/>
                          </a:solidFill>
                          <a:effectLst/>
                          <a:latin typeface="Aptos Narrow"/>
                        </a:rPr>
                        <a:t>External Web Services GetContent Updates</a:t>
                      </a:r>
                      <a:endParaRPr lang="en-US"/>
                    </a:p>
                    <a:p>
                      <a:pPr lvl="0" algn="l">
                        <a:buNone/>
                      </a:pPr>
                      <a:endParaRPr lang="en-US" sz="1200" b="0" i="0" u="none" strike="noStrike">
                        <a:solidFill>
                          <a:srgbClr val="000000"/>
                        </a:solidFill>
                        <a:effectLst/>
                        <a:latin typeface="Aptos Narrow"/>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l">
                        <a:lnSpc>
                          <a:spcPct val="100000"/>
                        </a:lnSpc>
                        <a:spcBef>
                          <a:spcPts val="0"/>
                        </a:spcBef>
                        <a:spcAft>
                          <a:spcPts val="0"/>
                        </a:spcAft>
                        <a:buNone/>
                      </a:pPr>
                      <a:r>
                        <a:rPr lang="en-US" sz="1200" b="0" i="0" u="none" strike="noStrike" noProof="0">
                          <a:solidFill>
                            <a:schemeClr val="tx1"/>
                          </a:solidFill>
                          <a:latin typeface="Aptos Narrow"/>
                        </a:rPr>
                        <a:t>RTD Price Adders: Addition of RTDLL </a:t>
                      </a:r>
                      <a:endParaRPr lang="en-US">
                        <a:solidFill>
                          <a:schemeClr val="tx1"/>
                        </a:solidFill>
                      </a:endParaRPr>
                    </a:p>
                    <a:p>
                      <a:pPr lvl="0" algn="l">
                        <a:lnSpc>
                          <a:spcPct val="100000"/>
                        </a:lnSpc>
                        <a:spcBef>
                          <a:spcPts val="0"/>
                        </a:spcBef>
                        <a:spcAft>
                          <a:spcPts val="0"/>
                        </a:spcAft>
                        <a:buNone/>
                      </a:pPr>
                      <a:r>
                        <a:rPr lang="en-US" sz="1200" b="0" i="0" u="none" strike="noStrike" noProof="0">
                          <a:solidFill>
                            <a:schemeClr val="tx1"/>
                          </a:solidFill>
                          <a:latin typeface="Aptos Narrow"/>
                        </a:rPr>
                        <a:t>RT SCED Price Adders: Addition of RTDLL</a:t>
                      </a:r>
                      <a:endParaRPr lang="en-US">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77044064"/>
                  </a:ext>
                </a:extLst>
              </a:tr>
            </a:tbl>
          </a:graphicData>
        </a:graphic>
      </p:graphicFrame>
    </p:spTree>
    <p:extLst>
      <p:ext uri="{BB962C8B-B14F-4D97-AF65-F5344CB8AC3E}">
        <p14:creationId xmlns:p14="http://schemas.microsoft.com/office/powerpoint/2010/main" val="3089704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65B896-8B89-FB92-B0D9-CDB2FF5F96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D07A7F-AB1F-6E47-279E-08BB48002572}"/>
              </a:ext>
            </a:extLst>
          </p:cNvPr>
          <p:cNvSpPr>
            <a:spLocks noGrp="1"/>
          </p:cNvSpPr>
          <p:nvPr>
            <p:ph type="title"/>
          </p:nvPr>
        </p:nvSpPr>
        <p:spPr>
          <a:xfrm>
            <a:off x="1257300" y="457200"/>
            <a:ext cx="10401300" cy="626533"/>
          </a:xfrm>
        </p:spPr>
        <p:txBody>
          <a:bodyPr/>
          <a:lstStyle/>
          <a:p>
            <a:r>
              <a:rPr lang="en-US"/>
              <a:t>Release Summary of Product Changes</a:t>
            </a:r>
          </a:p>
        </p:txBody>
      </p:sp>
      <p:sp>
        <p:nvSpPr>
          <p:cNvPr id="4" name="Slide Number Placeholder 3">
            <a:extLst>
              <a:ext uri="{FF2B5EF4-FFF2-40B4-BE49-F238E27FC236}">
                <a16:creationId xmlns:a16="http://schemas.microsoft.com/office/drawing/2014/main" id="{60A60743-356D-5BD2-73BD-0FFA876E25E7}"/>
              </a:ext>
            </a:extLst>
          </p:cNvPr>
          <p:cNvSpPr>
            <a:spLocks noGrp="1"/>
          </p:cNvSpPr>
          <p:nvPr>
            <p:ph type="sldNum" sz="quarter" idx="12"/>
          </p:nvPr>
        </p:nvSpPr>
        <p:spPr/>
        <p:txBody>
          <a:bodyPr/>
          <a:lstStyle/>
          <a:p>
            <a:fld id="{BCDE79FB-97BA-492B-8D57-F1373F9ADA95}" type="slidenum">
              <a:rPr lang="en-US" smtClean="0"/>
              <a:t>6</a:t>
            </a:fld>
            <a:endParaRPr lang="en-US"/>
          </a:p>
        </p:txBody>
      </p:sp>
      <p:graphicFrame>
        <p:nvGraphicFramePr>
          <p:cNvPr id="5" name="Table 4">
            <a:extLst>
              <a:ext uri="{FF2B5EF4-FFF2-40B4-BE49-F238E27FC236}">
                <a16:creationId xmlns:a16="http://schemas.microsoft.com/office/drawing/2014/main" id="{D081791E-9ACD-005D-5717-C126BDDD16CD}"/>
              </a:ext>
            </a:extLst>
          </p:cNvPr>
          <p:cNvGraphicFramePr>
            <a:graphicFrameLocks noGrp="1"/>
          </p:cNvGraphicFramePr>
          <p:nvPr>
            <p:extLst>
              <p:ext uri="{D42A27DB-BD31-4B8C-83A1-F6EECF244321}">
                <p14:modId xmlns:p14="http://schemas.microsoft.com/office/powerpoint/2010/main" val="662507606"/>
              </p:ext>
            </p:extLst>
          </p:nvPr>
        </p:nvGraphicFramePr>
        <p:xfrm>
          <a:off x="224367" y="1083733"/>
          <a:ext cx="11743266" cy="3669199"/>
        </p:xfrm>
        <a:graphic>
          <a:graphicData uri="http://schemas.openxmlformats.org/drawingml/2006/table">
            <a:tbl>
              <a:tblPr firstRow="1" bandRow="1">
                <a:tableStyleId>{B301B821-A1FF-4177-AEE7-76D212191A09}</a:tableStyleId>
              </a:tblPr>
              <a:tblGrid>
                <a:gridCol w="795866">
                  <a:extLst>
                    <a:ext uri="{9D8B030D-6E8A-4147-A177-3AD203B41FA5}">
                      <a16:colId xmlns:a16="http://schemas.microsoft.com/office/drawing/2014/main" val="1137848847"/>
                    </a:ext>
                  </a:extLst>
                </a:gridCol>
                <a:gridCol w="2438400">
                  <a:extLst>
                    <a:ext uri="{9D8B030D-6E8A-4147-A177-3AD203B41FA5}">
                      <a16:colId xmlns:a16="http://schemas.microsoft.com/office/drawing/2014/main" val="2921331168"/>
                    </a:ext>
                  </a:extLst>
                </a:gridCol>
                <a:gridCol w="8509000">
                  <a:extLst>
                    <a:ext uri="{9D8B030D-6E8A-4147-A177-3AD203B41FA5}">
                      <a16:colId xmlns:a16="http://schemas.microsoft.com/office/drawing/2014/main" val="2738300016"/>
                    </a:ext>
                  </a:extLst>
                </a:gridCol>
              </a:tblGrid>
              <a:tr h="925999">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a:r>
                        <a:rPr lang="en-US" sz="1200">
                          <a:solidFill>
                            <a:schemeClr val="bg1"/>
                          </a:solidFill>
                        </a:rPr>
                        <a:t>Release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solidFill>
                            <a:schemeClr val="bg1"/>
                          </a:solidFill>
                        </a:rPr>
                        <a:t>Summary of Change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solidFill>
                            <a:schemeClr val="bg1"/>
                          </a:solidFill>
                        </a:rPr>
                        <a:t>Change Details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74141225"/>
                  </a:ext>
                </a:extLst>
              </a:tr>
              <a:tr h="75108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a:latin typeface="Aptos Narrow" panose="020B0004020202020204" pitchFamily="34" charset="0"/>
                        </a:rPr>
                        <a:t>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b">
                        <a:buNone/>
                      </a:pPr>
                      <a:r>
                        <a:rPr lang="en-US" sz="1200" u="none" strike="noStrike" dirty="0">
                          <a:effectLst/>
                          <a:latin typeface="Aptos Narrow" panose="020B0004020202020204" pitchFamily="34" charset="0"/>
                        </a:rPr>
                        <a:t>Additional public products to be added to the ERCOT Data Portal</a:t>
                      </a:r>
                      <a:endParaRPr lang="en-US" sz="1200" b="0" i="0" u="none" strike="noStrike" dirty="0">
                        <a:solidFill>
                          <a:srgbClr val="000000"/>
                        </a:solidFill>
                        <a:effectLst/>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en-US" sz="1200" u="none" strike="noStrike" kern="1200">
                          <a:solidFill>
                            <a:schemeClr val="dk1"/>
                          </a:solidFill>
                          <a:effectLst/>
                          <a:latin typeface="Aptos Narrow" panose="020B0004020202020204" pitchFamily="34" charset="0"/>
                          <a:ea typeface="+mn-ea"/>
                          <a:cs typeface="+mn-cs"/>
                        </a:rPr>
                        <a:t>The following data products will be added to the ERCOT Data Portal for public API access:</a:t>
                      </a:r>
                    </a:p>
                    <a:p>
                      <a:pPr algn="l" fontAlgn="b">
                        <a:buNone/>
                      </a:pPr>
                      <a:endParaRPr lang="en-US" sz="1200" u="none" strike="noStrike" kern="1200">
                        <a:solidFill>
                          <a:schemeClr val="dk1"/>
                        </a:solidFill>
                        <a:effectLst/>
                        <a:latin typeface="Aptos Narrow" panose="020B0004020202020204" pitchFamily="34" charset="0"/>
                        <a:ea typeface="+mn-ea"/>
                        <a:cs typeface="+mn-cs"/>
                      </a:endParaRPr>
                    </a:p>
                    <a:p>
                      <a:pPr algn="l" fontAlgn="b">
                        <a:buNone/>
                      </a:pPr>
                      <a:r>
                        <a:rPr lang="en-US" sz="1200" u="none" strike="noStrike" kern="1200">
                          <a:solidFill>
                            <a:schemeClr val="dk1"/>
                          </a:solidFill>
                          <a:effectLst/>
                          <a:latin typeface="Aptos Narrow" panose="020B0004020202020204" pitchFamily="34" charset="0"/>
                          <a:ea typeface="+mn-ea"/>
                          <a:cs typeface="+mn-cs"/>
                        </a:rPr>
                        <a:t>3-Day Highest Price Bids Selected or Dispatched in SCED | NP3-257-EX | </a:t>
                      </a:r>
                      <a:r>
                        <a:rPr lang="en-US" sz="1200" u="none" strike="noStrike" kern="1200" err="1">
                          <a:solidFill>
                            <a:schemeClr val="dk1"/>
                          </a:solidFill>
                          <a:effectLst/>
                          <a:latin typeface="Aptos Narrow" panose="020B0004020202020204" pitchFamily="34" charset="0"/>
                          <a:ea typeface="+mn-ea"/>
                          <a:cs typeface="+mn-cs"/>
                        </a:rPr>
                        <a:t>Rpt</a:t>
                      </a:r>
                      <a:r>
                        <a:rPr lang="en-US" sz="1200" u="none" strike="noStrike" kern="1200">
                          <a:solidFill>
                            <a:schemeClr val="dk1"/>
                          </a:solidFill>
                          <a:effectLst/>
                          <a:latin typeface="Aptos Narrow" panose="020B0004020202020204" pitchFamily="34" charset="0"/>
                          <a:ea typeface="+mn-ea"/>
                          <a:cs typeface="+mn-cs"/>
                        </a:rPr>
                        <a:t> ID 13230 </a:t>
                      </a:r>
                    </a:p>
                    <a:p>
                      <a:pPr algn="l" fontAlgn="b">
                        <a:buNone/>
                      </a:pPr>
                      <a:r>
                        <a:rPr lang="en-US" sz="1200" u="none" strike="noStrike" kern="1200">
                          <a:solidFill>
                            <a:schemeClr val="dk1"/>
                          </a:solidFill>
                          <a:effectLst/>
                          <a:latin typeface="Aptos Narrow" panose="020B0004020202020204" pitchFamily="34" charset="0"/>
                          <a:ea typeface="+mn-ea"/>
                          <a:cs typeface="+mn-cs"/>
                        </a:rPr>
                        <a:t>3-Day Highest Price Offered in SCED | NP3-916-EX | </a:t>
                      </a:r>
                      <a:r>
                        <a:rPr lang="en-US" sz="1200" u="none" strike="noStrike" kern="1200" err="1">
                          <a:solidFill>
                            <a:schemeClr val="dk1"/>
                          </a:solidFill>
                          <a:effectLst/>
                          <a:latin typeface="Aptos Narrow" panose="020B0004020202020204" pitchFamily="34" charset="0"/>
                          <a:ea typeface="+mn-ea"/>
                          <a:cs typeface="+mn-cs"/>
                        </a:rPr>
                        <a:t>Rpt</a:t>
                      </a:r>
                      <a:r>
                        <a:rPr lang="en-US" sz="1200" u="none" strike="noStrike" kern="1200">
                          <a:solidFill>
                            <a:schemeClr val="dk1"/>
                          </a:solidFill>
                          <a:effectLst/>
                          <a:latin typeface="Aptos Narrow" panose="020B0004020202020204" pitchFamily="34" charset="0"/>
                          <a:ea typeface="+mn-ea"/>
                          <a:cs typeface="+mn-cs"/>
                        </a:rPr>
                        <a:t> ID 13029</a:t>
                      </a:r>
                    </a:p>
                    <a:p>
                      <a:pPr algn="l" fontAlgn="b">
                        <a:buNone/>
                      </a:pPr>
                      <a:r>
                        <a:rPr lang="en-US" sz="1200" u="none" strike="noStrike" kern="1200">
                          <a:solidFill>
                            <a:schemeClr val="dk1"/>
                          </a:solidFill>
                          <a:effectLst/>
                          <a:latin typeface="Aptos Narrow" panose="020B0004020202020204" pitchFamily="34" charset="0"/>
                          <a:ea typeface="+mn-ea"/>
                          <a:cs typeface="+mn-cs"/>
                        </a:rPr>
                        <a:t>60-Day COP Adjustment Period Snapshot | NP1-301 | </a:t>
                      </a:r>
                      <a:r>
                        <a:rPr lang="en-US" sz="1200" u="none" strike="noStrike" kern="1200" err="1">
                          <a:solidFill>
                            <a:schemeClr val="dk1"/>
                          </a:solidFill>
                          <a:effectLst/>
                          <a:latin typeface="Aptos Narrow" panose="020B0004020202020204" pitchFamily="34" charset="0"/>
                          <a:ea typeface="+mn-ea"/>
                          <a:cs typeface="+mn-cs"/>
                        </a:rPr>
                        <a:t>Rpt</a:t>
                      </a:r>
                      <a:r>
                        <a:rPr lang="en-US" sz="1200" u="none" strike="noStrike" kern="1200">
                          <a:solidFill>
                            <a:schemeClr val="dk1"/>
                          </a:solidFill>
                          <a:effectLst/>
                          <a:latin typeface="Aptos Narrow" panose="020B0004020202020204" pitchFamily="34" charset="0"/>
                          <a:ea typeface="+mn-ea"/>
                          <a:cs typeface="+mn-cs"/>
                        </a:rPr>
                        <a:t> ID 10038</a:t>
                      </a:r>
                    </a:p>
                    <a:p>
                      <a:pPr algn="l" fontAlgn="b">
                        <a:buNone/>
                      </a:pPr>
                      <a:r>
                        <a:rPr lang="en-US" sz="1200" u="none" strike="noStrike" kern="1200">
                          <a:solidFill>
                            <a:schemeClr val="dk1"/>
                          </a:solidFill>
                          <a:effectLst/>
                          <a:latin typeface="Aptos Narrow" panose="020B0004020202020204" pitchFamily="34" charset="0"/>
                          <a:ea typeface="+mn-ea"/>
                          <a:cs typeface="+mn-cs"/>
                        </a:rPr>
                        <a:t>Daily Balancing Authority Operations Report | EIA-930-ER | </a:t>
                      </a:r>
                      <a:r>
                        <a:rPr lang="en-US" sz="1200" u="none" strike="noStrike" kern="1200" err="1">
                          <a:solidFill>
                            <a:schemeClr val="dk1"/>
                          </a:solidFill>
                          <a:effectLst/>
                          <a:latin typeface="Aptos Narrow" panose="020B0004020202020204" pitchFamily="34" charset="0"/>
                          <a:ea typeface="+mn-ea"/>
                          <a:cs typeface="+mn-cs"/>
                        </a:rPr>
                        <a:t>Rpt</a:t>
                      </a:r>
                      <a:r>
                        <a:rPr lang="en-US" sz="1200" u="none" strike="noStrike" kern="1200">
                          <a:solidFill>
                            <a:schemeClr val="dk1"/>
                          </a:solidFill>
                          <a:effectLst/>
                          <a:latin typeface="Aptos Narrow" panose="020B0004020202020204" pitchFamily="34" charset="0"/>
                          <a:ea typeface="+mn-ea"/>
                          <a:cs typeface="+mn-cs"/>
                        </a:rPr>
                        <a:t> ID 13458</a:t>
                      </a:r>
                    </a:p>
                    <a:p>
                      <a:pPr algn="l" fontAlgn="b">
                        <a:buNone/>
                      </a:pPr>
                      <a:r>
                        <a:rPr lang="en-US" sz="1200" u="none" strike="noStrike" kern="1200">
                          <a:solidFill>
                            <a:schemeClr val="dk1"/>
                          </a:solidFill>
                          <a:effectLst/>
                          <a:latin typeface="Aptos Narrow" panose="020B0004020202020204" pitchFamily="34" charset="0"/>
                          <a:ea typeface="+mn-ea"/>
                          <a:cs typeface="+mn-cs"/>
                        </a:rPr>
                        <a:t>Daily RUC Active and Binding Transmission Constraints | NP5-754-CD | </a:t>
                      </a:r>
                      <a:r>
                        <a:rPr lang="en-US" sz="1200" u="none" strike="noStrike" kern="1200" err="1">
                          <a:solidFill>
                            <a:schemeClr val="dk1"/>
                          </a:solidFill>
                          <a:effectLst/>
                          <a:latin typeface="Aptos Narrow" panose="020B0004020202020204" pitchFamily="34" charset="0"/>
                          <a:ea typeface="+mn-ea"/>
                          <a:cs typeface="+mn-cs"/>
                        </a:rPr>
                        <a:t>Rpt</a:t>
                      </a:r>
                      <a:r>
                        <a:rPr lang="en-US" sz="1200" u="none" strike="noStrike" kern="1200">
                          <a:solidFill>
                            <a:schemeClr val="dk1"/>
                          </a:solidFill>
                          <a:effectLst/>
                          <a:latin typeface="Aptos Narrow" panose="020B0004020202020204" pitchFamily="34" charset="0"/>
                          <a:ea typeface="+mn-ea"/>
                          <a:cs typeface="+mn-cs"/>
                        </a:rPr>
                        <a:t> ID 12338</a:t>
                      </a:r>
                    </a:p>
                    <a:p>
                      <a:pPr marL="0" marR="0" lvl="0" indent="0" algn="l" defTabSz="914400" rtl="0" eaLnBrk="1" fontAlgn="b" latinLnBrk="0" hangingPunct="1">
                        <a:lnSpc>
                          <a:spcPct val="100000"/>
                        </a:lnSpc>
                        <a:spcBef>
                          <a:spcPts val="0"/>
                        </a:spcBef>
                        <a:spcAft>
                          <a:spcPts val="0"/>
                        </a:spcAft>
                        <a:buClrTx/>
                        <a:buSzTx/>
                        <a:buFontTx/>
                        <a:buNone/>
                        <a:tabLst/>
                        <a:defRPr/>
                      </a:pPr>
                      <a:r>
                        <a:rPr lang="en-US" sz="1200" u="none" strike="noStrike" kern="1200">
                          <a:solidFill>
                            <a:schemeClr val="dk1"/>
                          </a:solidFill>
                          <a:effectLst/>
                          <a:latin typeface="Aptos Narrow" panose="020B0004020202020204" pitchFamily="34" charset="0"/>
                          <a:ea typeface="+mn-ea"/>
                          <a:cs typeface="+mn-cs"/>
                        </a:rPr>
                        <a:t>DAM De-Energized Settlement Points in Base Case | NP4-200-CD | </a:t>
                      </a:r>
                      <a:r>
                        <a:rPr lang="en-US" sz="1200" u="none" strike="noStrike" kern="1200" err="1">
                          <a:solidFill>
                            <a:schemeClr val="dk1"/>
                          </a:solidFill>
                          <a:effectLst/>
                          <a:latin typeface="Aptos Narrow" panose="020B0004020202020204" pitchFamily="34" charset="0"/>
                          <a:ea typeface="+mn-ea"/>
                          <a:cs typeface="+mn-cs"/>
                        </a:rPr>
                        <a:t>Rpt</a:t>
                      </a:r>
                      <a:r>
                        <a:rPr lang="en-US" sz="1200" u="none" strike="noStrike" kern="1200">
                          <a:solidFill>
                            <a:schemeClr val="dk1"/>
                          </a:solidFill>
                          <a:effectLst/>
                          <a:latin typeface="Aptos Narrow" panose="020B0004020202020204" pitchFamily="34" charset="0"/>
                          <a:ea typeface="+mn-ea"/>
                          <a:cs typeface="+mn-cs"/>
                        </a:rPr>
                        <a:t> ID 13063</a:t>
                      </a:r>
                    </a:p>
                    <a:p>
                      <a:pPr algn="l" fontAlgn="b">
                        <a:buNone/>
                      </a:pPr>
                      <a:r>
                        <a:rPr lang="en-US" sz="1200" u="none" strike="noStrike" kern="1200">
                          <a:solidFill>
                            <a:schemeClr val="dk1"/>
                          </a:solidFill>
                          <a:effectLst/>
                          <a:latin typeface="Aptos Narrow" panose="020B0004020202020204" pitchFamily="34" charset="0"/>
                          <a:ea typeface="+mn-ea"/>
                          <a:cs typeface="+mn-cs"/>
                        </a:rPr>
                        <a:t>Electrical Bus Mapping for Heuristic Pricing | NP4-231-CD | </a:t>
                      </a:r>
                      <a:r>
                        <a:rPr lang="en-US" sz="1200" u="none" strike="noStrike" kern="1200" err="1">
                          <a:solidFill>
                            <a:schemeClr val="dk1"/>
                          </a:solidFill>
                          <a:effectLst/>
                          <a:latin typeface="Aptos Narrow" panose="020B0004020202020204" pitchFamily="34" charset="0"/>
                          <a:ea typeface="+mn-ea"/>
                          <a:cs typeface="+mn-cs"/>
                        </a:rPr>
                        <a:t>Rpt</a:t>
                      </a:r>
                      <a:r>
                        <a:rPr lang="en-US" sz="1200" u="none" strike="noStrike" kern="1200">
                          <a:solidFill>
                            <a:schemeClr val="dk1"/>
                          </a:solidFill>
                          <a:effectLst/>
                          <a:latin typeface="Aptos Narrow" panose="020B0004020202020204" pitchFamily="34" charset="0"/>
                          <a:ea typeface="+mn-ea"/>
                          <a:cs typeface="+mn-cs"/>
                        </a:rPr>
                        <a:t> ID 13098</a:t>
                      </a:r>
                      <a:endParaRPr lang="en-US" sz="1200" u="none" strike="noStrike" kern="1200">
                        <a:solidFill>
                          <a:schemeClr val="dk1"/>
                        </a:solidFill>
                        <a:effectLst/>
                        <a:latin typeface="Aptos Narrow"/>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66728379"/>
                  </a:ext>
                </a:extLst>
              </a:tr>
              <a:tr h="75108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a:latin typeface="Aptos Narrow" panose="020B0004020202020204" pitchFamily="34" charset="0"/>
                        </a:rPr>
                        <a:t>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b">
                        <a:buNone/>
                      </a:pPr>
                      <a:r>
                        <a:rPr lang="en-US" sz="1200" u="none" strike="noStrike">
                          <a:effectLst/>
                          <a:latin typeface="Aptos Narrow" panose="020B0004020202020204" pitchFamily="34" charset="0"/>
                        </a:rPr>
                        <a:t>ERCOT Data Portal Product Modifications</a:t>
                      </a:r>
                      <a:endParaRPr lang="en-US" sz="1200" b="0" i="0" u="none" strike="noStrike">
                        <a:solidFill>
                          <a:srgbClr val="000000"/>
                        </a:solidFill>
                        <a:effectLst/>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u="none" strike="noStrike" kern="1200" dirty="0">
                          <a:solidFill>
                            <a:schemeClr val="dk1"/>
                          </a:solidFill>
                          <a:effectLst/>
                          <a:latin typeface="Aptos Narrow" panose="020B0004020202020204" pitchFamily="34" charset="0"/>
                          <a:ea typeface="+mn-ea"/>
                          <a:cs typeface="+mn-cs"/>
                        </a:rPr>
                        <a:t>The following data products will be updated in the ERCOT Data Portal to align to ongoing product modifications: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Aptos Narrow"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latin typeface="Aptos Narrow" panose="020B0004020202020204" pitchFamily="34" charset="0"/>
                        </a:rPr>
                        <a:t>Real-Time Price Adders by SCED Interval | NP6-323-CD | 13221</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latin typeface="Aptos Narrow" panose="020B0004020202020204" pitchFamily="34" charset="0"/>
                        </a:rPr>
                        <a:t>RTD Indicative Price Adders | NP6-325-CD | 13222</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a:solidFill>
                            <a:srgbClr val="000000"/>
                          </a:solidFill>
                          <a:effectLst/>
                          <a:latin typeface="Aptos Narrow" panose="020B0004020202020204" pitchFamily="34" charset="0"/>
                          <a:ea typeface="+mn-ea"/>
                          <a:cs typeface="+mn-cs"/>
                        </a:rPr>
                        <a:t>Historical Real-Time Price Adders by SCED Interval | NP6-792-ER | 13231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86878734"/>
                  </a:ext>
                </a:extLst>
              </a:tr>
            </a:tbl>
          </a:graphicData>
        </a:graphic>
      </p:graphicFrame>
    </p:spTree>
    <p:extLst>
      <p:ext uri="{BB962C8B-B14F-4D97-AF65-F5344CB8AC3E}">
        <p14:creationId xmlns:p14="http://schemas.microsoft.com/office/powerpoint/2010/main" val="27094966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617516-0ACA-06C2-2E19-1212D4E3D3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8759B-0210-989B-451C-16BEF2870924}"/>
              </a:ext>
            </a:extLst>
          </p:cNvPr>
          <p:cNvSpPr>
            <a:spLocks noGrp="1"/>
          </p:cNvSpPr>
          <p:nvPr>
            <p:ph type="title"/>
          </p:nvPr>
        </p:nvSpPr>
        <p:spPr>
          <a:xfrm>
            <a:off x="1257300" y="457200"/>
            <a:ext cx="10401300" cy="626533"/>
          </a:xfrm>
        </p:spPr>
        <p:txBody>
          <a:bodyPr/>
          <a:lstStyle/>
          <a:p>
            <a:r>
              <a:rPr lang="en-US"/>
              <a:t>Release Summary of Product Changes</a:t>
            </a:r>
          </a:p>
        </p:txBody>
      </p:sp>
      <p:sp>
        <p:nvSpPr>
          <p:cNvPr id="4" name="Slide Number Placeholder 3">
            <a:extLst>
              <a:ext uri="{FF2B5EF4-FFF2-40B4-BE49-F238E27FC236}">
                <a16:creationId xmlns:a16="http://schemas.microsoft.com/office/drawing/2014/main" id="{11E5361B-8FB0-6A67-B6A2-6CA2E808FD4E}"/>
              </a:ext>
            </a:extLst>
          </p:cNvPr>
          <p:cNvSpPr>
            <a:spLocks noGrp="1"/>
          </p:cNvSpPr>
          <p:nvPr>
            <p:ph type="sldNum" sz="quarter" idx="12"/>
          </p:nvPr>
        </p:nvSpPr>
        <p:spPr/>
        <p:txBody>
          <a:bodyPr/>
          <a:lstStyle/>
          <a:p>
            <a:fld id="{BCDE79FB-97BA-492B-8D57-F1373F9ADA95}" type="slidenum">
              <a:rPr lang="en-US" smtClean="0"/>
              <a:t>7</a:t>
            </a:fld>
            <a:endParaRPr lang="en-US"/>
          </a:p>
        </p:txBody>
      </p:sp>
      <p:graphicFrame>
        <p:nvGraphicFramePr>
          <p:cNvPr id="5" name="Table 4">
            <a:extLst>
              <a:ext uri="{FF2B5EF4-FFF2-40B4-BE49-F238E27FC236}">
                <a16:creationId xmlns:a16="http://schemas.microsoft.com/office/drawing/2014/main" id="{A50FA564-DA4D-B2AF-4178-4478B7606092}"/>
              </a:ext>
            </a:extLst>
          </p:cNvPr>
          <p:cNvGraphicFramePr>
            <a:graphicFrameLocks noGrp="1"/>
          </p:cNvGraphicFramePr>
          <p:nvPr>
            <p:extLst>
              <p:ext uri="{D42A27DB-BD31-4B8C-83A1-F6EECF244321}">
                <p14:modId xmlns:p14="http://schemas.microsoft.com/office/powerpoint/2010/main" val="175275025"/>
              </p:ext>
            </p:extLst>
          </p:nvPr>
        </p:nvGraphicFramePr>
        <p:xfrm>
          <a:off x="224367" y="1083733"/>
          <a:ext cx="11743266" cy="5079933"/>
        </p:xfrm>
        <a:graphic>
          <a:graphicData uri="http://schemas.openxmlformats.org/drawingml/2006/table">
            <a:tbl>
              <a:tblPr firstRow="1" bandRow="1">
                <a:tableStyleId>{B301B821-A1FF-4177-AEE7-76D212191A09}</a:tableStyleId>
              </a:tblPr>
              <a:tblGrid>
                <a:gridCol w="795866">
                  <a:extLst>
                    <a:ext uri="{9D8B030D-6E8A-4147-A177-3AD203B41FA5}">
                      <a16:colId xmlns:a16="http://schemas.microsoft.com/office/drawing/2014/main" val="1137848847"/>
                    </a:ext>
                  </a:extLst>
                </a:gridCol>
                <a:gridCol w="2438400">
                  <a:extLst>
                    <a:ext uri="{9D8B030D-6E8A-4147-A177-3AD203B41FA5}">
                      <a16:colId xmlns:a16="http://schemas.microsoft.com/office/drawing/2014/main" val="2921331168"/>
                    </a:ext>
                  </a:extLst>
                </a:gridCol>
                <a:gridCol w="8509000">
                  <a:extLst>
                    <a:ext uri="{9D8B030D-6E8A-4147-A177-3AD203B41FA5}">
                      <a16:colId xmlns:a16="http://schemas.microsoft.com/office/drawing/2014/main" val="2738300016"/>
                    </a:ext>
                  </a:extLst>
                </a:gridCol>
              </a:tblGrid>
              <a:tr h="925999">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a:r>
                        <a:rPr lang="en-US" sz="1200">
                          <a:solidFill>
                            <a:schemeClr val="bg1"/>
                          </a:solidFill>
                        </a:rPr>
                        <a:t>Release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solidFill>
                            <a:schemeClr val="bg1"/>
                          </a:solidFill>
                        </a:rPr>
                        <a:t>Summary of Change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solidFill>
                            <a:schemeClr val="bg1"/>
                          </a:solidFill>
                        </a:rPr>
                        <a:t>Change Details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74141225"/>
                  </a:ext>
                </a:extLst>
              </a:tr>
              <a:tr h="75108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tx1"/>
                          </a:solidFill>
                          <a:latin typeface="Aptos Narrow" panose="020B0004020202020204" pitchFamily="34" charset="0"/>
                        </a:rPr>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latin typeface="Aptos Narrow" panose="020B0004020202020204" pitchFamily="34" charset="0"/>
                          <a:ea typeface="+mn-ea"/>
                          <a:cs typeface="+mn-cs"/>
                        </a:rPr>
                        <a:t>CDR Report Changes in support of NPRR1290/NPRR1323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latin typeface="Aptos Narrow" panose="020B0004020202020204" pitchFamily="34" charset="0"/>
                        </a:rPr>
                        <a:t>SCED System Lambda | NP6-322-CD | </a:t>
                      </a:r>
                      <a:r>
                        <a:rPr lang="en-US" sz="1200" b="0" dirty="0" err="1">
                          <a:latin typeface="Aptos Narrow" panose="020B0004020202020204" pitchFamily="34" charset="0"/>
                        </a:rPr>
                        <a:t>Rpt</a:t>
                      </a:r>
                      <a:r>
                        <a:rPr lang="en-US" sz="1200" b="0" dirty="0">
                          <a:latin typeface="Aptos Narrow" panose="020B0004020202020204" pitchFamily="34" charset="0"/>
                        </a:rPr>
                        <a:t> ID 13114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dirty="0">
                          <a:latin typeface="Aptos Narrow" panose="020B0004020202020204" pitchFamily="34" charset="0"/>
                        </a:rPr>
                        <a:t>Addition of Uncapped System Lambda, rename System Lambda to Capped System Lambda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dirty="0">
                        <a:latin typeface="Aptos Narrow"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latin typeface="Aptos Narrow" panose="020B0004020202020204" pitchFamily="34" charset="0"/>
                        </a:rPr>
                        <a:t>LMPs by Electrical Buses | NP6-787-CD | </a:t>
                      </a:r>
                      <a:r>
                        <a:rPr lang="en-US" sz="1200" b="0" dirty="0" err="1">
                          <a:latin typeface="Aptos Narrow" panose="020B0004020202020204" pitchFamily="34" charset="0"/>
                        </a:rPr>
                        <a:t>Rpt</a:t>
                      </a:r>
                      <a:r>
                        <a:rPr lang="en-US" sz="1200" b="0" dirty="0">
                          <a:latin typeface="Aptos Narrow" panose="020B0004020202020204" pitchFamily="34" charset="0"/>
                        </a:rPr>
                        <a:t> ID  11485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dirty="0">
                          <a:latin typeface="Aptos Narrow" panose="020B0004020202020204" pitchFamily="34" charset="0"/>
                        </a:rPr>
                        <a:t>Addition of Uncapped LMP</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dirty="0">
                        <a:latin typeface="Aptos Narrow"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latin typeface="Aptos Narrow" panose="020B0004020202020204" pitchFamily="34" charset="0"/>
                        </a:rPr>
                        <a:t>RTM Price Corrections - EB LMP | NP4-197-M | </a:t>
                      </a:r>
                      <a:r>
                        <a:rPr lang="en-US" sz="1200" b="0" dirty="0" err="1">
                          <a:latin typeface="Aptos Narrow" panose="020B0004020202020204" pitchFamily="34" charset="0"/>
                        </a:rPr>
                        <a:t>Rpt</a:t>
                      </a:r>
                      <a:r>
                        <a:rPr lang="en-US" sz="1200" b="0" dirty="0">
                          <a:latin typeface="Aptos Narrow" panose="020B0004020202020204" pitchFamily="34" charset="0"/>
                        </a:rPr>
                        <a:t> ID 13045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dirty="0">
                          <a:latin typeface="Aptos Narrow" panose="020B0004020202020204" pitchFamily="34" charset="0"/>
                        </a:rPr>
                        <a:t>Addition of </a:t>
                      </a:r>
                      <a:r>
                        <a:rPr lang="en-US" sz="1200" b="0" dirty="0" err="1">
                          <a:latin typeface="Aptos Narrow" panose="020B0004020202020204" pitchFamily="34" charset="0"/>
                        </a:rPr>
                        <a:t>LMPOriginalUncapped</a:t>
                      </a:r>
                      <a:r>
                        <a:rPr lang="en-US" sz="1200" b="0" dirty="0">
                          <a:latin typeface="Aptos Narrow" panose="020B0004020202020204" pitchFamily="34" charset="0"/>
                        </a:rPr>
                        <a:t> and </a:t>
                      </a:r>
                      <a:r>
                        <a:rPr lang="en-US" sz="1200" b="0" dirty="0" err="1">
                          <a:latin typeface="Aptos Narrow" panose="020B0004020202020204" pitchFamily="34" charset="0"/>
                        </a:rPr>
                        <a:t>LMPCorrectedUncapped</a:t>
                      </a:r>
                      <a:endParaRPr lang="en-US" sz="1200" b="0" dirty="0">
                        <a:latin typeface="Aptos Narrow"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dirty="0">
                        <a:latin typeface="Aptos Narrow"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latin typeface="Aptos Narrow" panose="020B0004020202020204" pitchFamily="34" charset="0"/>
                        </a:rPr>
                        <a:t>Real-Time Clearing Prices for Capacity by SCED Interval | NP6-332-CD | </a:t>
                      </a:r>
                      <a:r>
                        <a:rPr lang="en-US" sz="1200" b="0" dirty="0" err="1">
                          <a:latin typeface="Aptos Narrow" panose="020B0004020202020204" pitchFamily="34" charset="0"/>
                        </a:rPr>
                        <a:t>Rpt</a:t>
                      </a:r>
                      <a:r>
                        <a:rPr lang="en-US" sz="1200" b="0" dirty="0">
                          <a:latin typeface="Aptos Narrow" panose="020B0004020202020204" pitchFamily="34" charset="0"/>
                        </a:rPr>
                        <a:t> ID 24891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dirty="0">
                          <a:latin typeface="Aptos Narrow" panose="020B0004020202020204" pitchFamily="34" charset="0"/>
                        </a:rPr>
                        <a:t>Addition of Uncapped MCPC for each AS Type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dirty="0">
                        <a:latin typeface="Aptos Narrow"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latin typeface="Aptos Narrow" panose="020B0004020202020204" pitchFamily="34" charset="0"/>
                        </a:rPr>
                        <a:t>RTM Price Corrections - RTM Price Corrections for MCPCs by SCED Interval | NP4-197-M |</a:t>
                      </a:r>
                      <a:r>
                        <a:rPr lang="en-US" sz="1200" b="0" dirty="0" err="1">
                          <a:latin typeface="Aptos Narrow" panose="020B0004020202020204" pitchFamily="34" charset="0"/>
                        </a:rPr>
                        <a:t>Rpt</a:t>
                      </a:r>
                      <a:r>
                        <a:rPr lang="en-US" sz="1200" b="0" dirty="0">
                          <a:latin typeface="Aptos Narrow" panose="020B0004020202020204" pitchFamily="34" charset="0"/>
                        </a:rPr>
                        <a:t> ID 13045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dirty="0">
                          <a:latin typeface="Aptos Narrow" panose="020B0004020202020204" pitchFamily="34" charset="0"/>
                        </a:rPr>
                        <a:t>Addition of </a:t>
                      </a:r>
                      <a:r>
                        <a:rPr lang="en-US" sz="1200" b="0" dirty="0" err="1">
                          <a:latin typeface="Aptos Narrow" panose="020B0004020202020204" pitchFamily="34" charset="0"/>
                        </a:rPr>
                        <a:t>MCPCOriginalUncapped</a:t>
                      </a:r>
                      <a:r>
                        <a:rPr lang="en-US" sz="1200" b="0" dirty="0">
                          <a:latin typeface="Aptos Narrow" panose="020B0004020202020204" pitchFamily="34" charset="0"/>
                        </a:rPr>
                        <a:t>, </a:t>
                      </a:r>
                      <a:r>
                        <a:rPr lang="en-US" sz="1200" b="0" dirty="0" err="1">
                          <a:latin typeface="Aptos Narrow" panose="020B0004020202020204" pitchFamily="34" charset="0"/>
                        </a:rPr>
                        <a:t>MCPCCorrectedUncapped</a:t>
                      </a:r>
                      <a:r>
                        <a:rPr lang="en-US" sz="1200" b="0" dirty="0">
                          <a:latin typeface="Aptos Narrow" panose="020B0004020202020204" pitchFamily="34" charset="0"/>
                        </a:rPr>
                        <a:t> for each AS Type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86878734"/>
                  </a:ext>
                </a:extLst>
              </a:tr>
              <a:tr h="751087">
                <a:tc>
                  <a:txBody>
                    <a:bodyPr/>
                    <a:lstStyle/>
                    <a:p>
                      <a:pPr algn="ctr"/>
                      <a:r>
                        <a:rPr lang="en-US" sz="1200" b="1" dirty="0">
                          <a:solidFill>
                            <a:schemeClr val="tx1"/>
                          </a:solidFill>
                          <a:latin typeface="Aptos Narrow" panose="020B0004020202020204" pitchFamily="34" charset="0"/>
                        </a:rPr>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b">
                        <a:buNone/>
                      </a:pPr>
                      <a:r>
                        <a:rPr lang="en-US" sz="1200" b="0" i="0" u="none" strike="noStrike" dirty="0">
                          <a:solidFill>
                            <a:schemeClr val="tx1"/>
                          </a:solidFill>
                          <a:effectLst/>
                          <a:latin typeface="Aptos Narrow" panose="020B0004020202020204" pitchFamily="34" charset="0"/>
                        </a:rPr>
                        <a:t>Historical Pricing Report Change </a:t>
                      </a:r>
                      <a:r>
                        <a:rPr lang="en-US" sz="1200" b="0" kern="1200" dirty="0">
                          <a:solidFill>
                            <a:schemeClr val="tx1"/>
                          </a:solidFill>
                          <a:latin typeface="Aptos Narrow" panose="020B0004020202020204" pitchFamily="34" charset="0"/>
                          <a:ea typeface="+mn-ea"/>
                          <a:cs typeface="+mn-cs"/>
                        </a:rPr>
                        <a:t>in support of NPRR1290/NPRR1323</a:t>
                      </a:r>
                      <a:endParaRPr lang="en-US" sz="1200" b="0" i="0" u="none" strike="noStrike" dirty="0">
                        <a:solidFill>
                          <a:schemeClr val="tx1"/>
                        </a:solidFill>
                        <a:effectLst/>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200" b="0" kern="1200" dirty="0">
                          <a:solidFill>
                            <a:schemeClr val="dk1"/>
                          </a:solidFill>
                          <a:latin typeface="Aptos Narrow" panose="020B0004020202020204" pitchFamily="34" charset="0"/>
                          <a:ea typeface="+mn-ea"/>
                          <a:cs typeface="+mn-cs"/>
                        </a:rPr>
                        <a:t>Historical RTM Clearing Prices for Capacity by SCED Interval | NP6-795-ER | 25569</a:t>
                      </a:r>
                    </a:p>
                    <a:p>
                      <a:pPr marL="0" marR="0" lvl="0" indent="0" algn="l" defTabSz="914400" rtl="0" eaLnBrk="1" fontAlgn="b" latinLnBrk="0" hangingPunct="1">
                        <a:lnSpc>
                          <a:spcPct val="100000"/>
                        </a:lnSpc>
                        <a:spcBef>
                          <a:spcPts val="0"/>
                        </a:spcBef>
                        <a:spcAft>
                          <a:spcPts val="0"/>
                        </a:spcAft>
                        <a:buClrTx/>
                        <a:buSzTx/>
                        <a:buFontTx/>
                        <a:buNone/>
                        <a:tabLst/>
                        <a:defRPr/>
                      </a:pPr>
                      <a:endParaRPr lang="en-US" sz="1200" b="0" i="0" u="none" strike="noStrike" kern="1200" dirty="0">
                        <a:solidFill>
                          <a:srgbClr val="000000"/>
                        </a:solidFill>
                        <a:effectLst/>
                        <a:latin typeface="Aptos Narrow" panose="020B0004020202020204" pitchFamily="34" charset="0"/>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dirty="0">
                          <a:latin typeface="Aptos Narrow" panose="020B0004020202020204" pitchFamily="34" charset="0"/>
                        </a:rPr>
                        <a:t>Addition of Uncapped MCPC for each AS Type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380717"/>
                  </a:ext>
                </a:extLst>
              </a:tr>
              <a:tr h="751087">
                <a:tc>
                  <a:txBody>
                    <a:bodyPr/>
                    <a:lstStyle/>
                    <a:p>
                      <a:pPr lvl="0" algn="ctr">
                        <a:lnSpc>
                          <a:spcPct val="100000"/>
                        </a:lnSpc>
                        <a:spcBef>
                          <a:spcPts val="0"/>
                        </a:spcBef>
                        <a:spcAft>
                          <a:spcPts val="0"/>
                        </a:spcAft>
                        <a:buNone/>
                      </a:pPr>
                      <a:r>
                        <a:rPr lang="en-US" sz="1200" b="1" dirty="0">
                          <a:solidFill>
                            <a:schemeClr val="tx1"/>
                          </a:solidFill>
                          <a:latin typeface="Aptos Narrow" panose="020B0004020202020204" pitchFamily="34" charset="0"/>
                        </a:rPr>
                        <a:t>8</a:t>
                      </a:r>
                      <a:r>
                        <a:rPr lang="en-US" sz="1200" b="1" i="0" u="none" strike="noStrike" noProof="0" dirty="0">
                          <a:solidFill>
                            <a:schemeClr val="tx1"/>
                          </a:solidFill>
                          <a:latin typeface="Aptos Narrow"/>
                        </a:rPr>
                        <a:t> </a:t>
                      </a:r>
                      <a:endParaRPr lang="en-US" b="1" dirty="0">
                        <a:solidFill>
                          <a:schemeClr val="tx1"/>
                        </a:solidFill>
                      </a:endParaRPr>
                    </a:p>
                    <a:p>
                      <a:pPr lvl="0" algn="ctr">
                        <a:buNone/>
                      </a:pPr>
                      <a:endParaRPr lang="en-US" sz="1200" b="1" dirty="0">
                        <a:solidFill>
                          <a:schemeClr val="tx1"/>
                        </a:solidFill>
                        <a:latin typeface="Aptos Narrow"/>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l">
                        <a:lnSpc>
                          <a:spcPct val="100000"/>
                        </a:lnSpc>
                        <a:spcBef>
                          <a:spcPts val="0"/>
                        </a:spcBef>
                        <a:spcAft>
                          <a:spcPts val="0"/>
                        </a:spcAft>
                        <a:buNone/>
                      </a:pPr>
                      <a:r>
                        <a:rPr lang="en-US" sz="1200" b="0" i="0" u="none" strike="noStrike" noProof="0" dirty="0">
                          <a:solidFill>
                            <a:schemeClr val="tx1"/>
                          </a:solidFill>
                          <a:effectLst/>
                          <a:latin typeface="Aptos Narrow"/>
                        </a:rPr>
                        <a:t>External Web Services </a:t>
                      </a:r>
                      <a:r>
                        <a:rPr lang="en-US" sz="1200" b="0" i="0" u="none" strike="noStrike" noProof="0" dirty="0" err="1">
                          <a:solidFill>
                            <a:schemeClr val="tx1"/>
                          </a:solidFill>
                          <a:effectLst/>
                          <a:latin typeface="Aptos Narrow"/>
                        </a:rPr>
                        <a:t>GetContent</a:t>
                      </a:r>
                      <a:r>
                        <a:rPr lang="en-US" sz="1200" b="0" i="0" u="none" strike="noStrike" noProof="0" dirty="0">
                          <a:solidFill>
                            <a:schemeClr val="tx1"/>
                          </a:solidFill>
                          <a:effectLst/>
                          <a:latin typeface="Aptos Narrow"/>
                        </a:rPr>
                        <a:t> Updates </a:t>
                      </a:r>
                      <a:r>
                        <a:rPr lang="en-US" sz="1200" b="0" kern="1200" dirty="0">
                          <a:solidFill>
                            <a:schemeClr val="tx1"/>
                          </a:solidFill>
                          <a:latin typeface="Aptos Narrow" panose="020B0004020202020204" pitchFamily="34" charset="0"/>
                          <a:ea typeface="+mn-ea"/>
                          <a:cs typeface="+mn-cs"/>
                        </a:rPr>
                        <a:t>in support of NPRR1290/NPRR1323</a:t>
                      </a:r>
                      <a:endParaRPr lang="en-US" sz="1200" b="0" i="0" u="none" strike="noStrike" dirty="0">
                        <a:solidFill>
                          <a:schemeClr val="tx1"/>
                        </a:solidFill>
                        <a:effectLst/>
                        <a:latin typeface="Aptos Narrow"/>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b="0" i="0" u="sng" kern="1200" dirty="0">
                          <a:solidFill>
                            <a:schemeClr val="dk1"/>
                          </a:solidFill>
                          <a:effectLst/>
                          <a:latin typeface="Aptos Narrow" panose="020B0004020202020204" pitchFamily="34" charset="0"/>
                          <a:ea typeface="+mn-ea"/>
                          <a:cs typeface="+mn-cs"/>
                          <a:hlinkClick r:id="rId2"/>
                        </a:rPr>
                        <a:t>RT Clearing Prices for Capacity by SCED Interval</a:t>
                      </a:r>
                      <a:r>
                        <a:rPr lang="en-US" sz="1200" b="0" i="0" u="sng" kern="1200" dirty="0">
                          <a:solidFill>
                            <a:schemeClr val="dk1"/>
                          </a:solidFill>
                          <a:effectLst/>
                          <a:latin typeface="Aptos Narrow" panose="020B0004020202020204" pitchFamily="34" charset="0"/>
                          <a:ea typeface="+mn-ea"/>
                          <a:cs typeface="+mn-cs"/>
                        </a:rPr>
                        <a:t> (</a:t>
                      </a:r>
                      <a:r>
                        <a:rPr lang="en-US" sz="1200" b="0" i="0" kern="1200" dirty="0" err="1">
                          <a:solidFill>
                            <a:schemeClr val="dk1"/>
                          </a:solidFill>
                          <a:effectLst/>
                          <a:latin typeface="Aptos Narrow" panose="020B0004020202020204" pitchFamily="34" charset="0"/>
                          <a:ea typeface="+mn-ea"/>
                          <a:cs typeface="+mn-cs"/>
                        </a:rPr>
                        <a:t>RTPricesCapSCED</a:t>
                      </a:r>
                      <a:r>
                        <a:rPr lang="en-US" sz="1200" b="0" i="0" u="sng" kern="1200" dirty="0">
                          <a:solidFill>
                            <a:schemeClr val="dk1"/>
                          </a:solidFill>
                          <a:effectLst/>
                          <a:latin typeface="Aptos Narrow" panose="020B0004020202020204" pitchFamily="34" charset="0"/>
                          <a:ea typeface="+mn-ea"/>
                          <a:cs typeface="+mn-cs"/>
                        </a:rPr>
                        <a:t>)</a:t>
                      </a:r>
                      <a:endParaRPr lang="en-US" sz="1200" b="0" i="0" u="none" strike="noStrike" kern="1200" dirty="0">
                        <a:solidFill>
                          <a:schemeClr val="dk1"/>
                        </a:solidFill>
                        <a:effectLst/>
                        <a:latin typeface="Aptos Narrow" panose="020B0004020202020204" pitchFamily="34" charset="0"/>
                        <a:ea typeface="+mn-ea"/>
                        <a:cs typeface="+mn-cs"/>
                        <a:hlinkClick r:id="rId3"/>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a:solidFill>
                            <a:schemeClr val="dk1"/>
                          </a:solidFill>
                          <a:effectLst/>
                          <a:latin typeface="Aptos Narrow" panose="020B0004020202020204" pitchFamily="34" charset="0"/>
                          <a:ea typeface="+mn-ea"/>
                          <a:cs typeface="+mn-cs"/>
                          <a:hlinkClick r:id="rId3"/>
                        </a:rPr>
                        <a:t>Price Corrected RTM MCPCs by SCED Interval</a:t>
                      </a:r>
                      <a:r>
                        <a:rPr lang="en-US" sz="1200" b="0" i="0" u="none" strike="noStrike" kern="1200" dirty="0">
                          <a:solidFill>
                            <a:schemeClr val="dk1"/>
                          </a:solidFill>
                          <a:effectLst/>
                          <a:latin typeface="Aptos Narrow" panose="020B0004020202020204" pitchFamily="34" charset="0"/>
                          <a:ea typeface="+mn-ea"/>
                          <a:cs typeface="+mn-cs"/>
                        </a:rPr>
                        <a:t> (</a:t>
                      </a:r>
                      <a:r>
                        <a:rPr lang="en-US" sz="1200" b="0" i="0" kern="1200" dirty="0">
                          <a:solidFill>
                            <a:schemeClr val="dk1"/>
                          </a:solidFill>
                          <a:effectLst/>
                          <a:latin typeface="Aptos Narrow" panose="020B0004020202020204" pitchFamily="34" charset="0"/>
                          <a:ea typeface="+mn-ea"/>
                          <a:cs typeface="+mn-cs"/>
                        </a:rPr>
                        <a:t>RTMPriceCorrectionMCPCSCED)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77044064"/>
                  </a:ext>
                </a:extLst>
              </a:tr>
            </a:tbl>
          </a:graphicData>
        </a:graphic>
      </p:graphicFrame>
    </p:spTree>
    <p:extLst>
      <p:ext uri="{BB962C8B-B14F-4D97-AF65-F5344CB8AC3E}">
        <p14:creationId xmlns:p14="http://schemas.microsoft.com/office/powerpoint/2010/main" val="18370805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754453-DD79-8601-EE3F-15D7B40BD3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2E326B-3A64-A581-10ED-6AF45F9DE29C}"/>
              </a:ext>
            </a:extLst>
          </p:cNvPr>
          <p:cNvSpPr>
            <a:spLocks noGrp="1"/>
          </p:cNvSpPr>
          <p:nvPr>
            <p:ph type="title"/>
          </p:nvPr>
        </p:nvSpPr>
        <p:spPr>
          <a:xfrm>
            <a:off x="1257300" y="457200"/>
            <a:ext cx="10401300" cy="626533"/>
          </a:xfrm>
        </p:spPr>
        <p:txBody>
          <a:bodyPr/>
          <a:lstStyle/>
          <a:p>
            <a:r>
              <a:rPr lang="en-US"/>
              <a:t>Release Summary of Product Changes</a:t>
            </a:r>
          </a:p>
        </p:txBody>
      </p:sp>
      <p:sp>
        <p:nvSpPr>
          <p:cNvPr id="4" name="Slide Number Placeholder 3">
            <a:extLst>
              <a:ext uri="{FF2B5EF4-FFF2-40B4-BE49-F238E27FC236}">
                <a16:creationId xmlns:a16="http://schemas.microsoft.com/office/drawing/2014/main" id="{948884C1-DC69-D6C8-8EF1-0958E5AEA5BC}"/>
              </a:ext>
            </a:extLst>
          </p:cNvPr>
          <p:cNvSpPr>
            <a:spLocks noGrp="1"/>
          </p:cNvSpPr>
          <p:nvPr>
            <p:ph type="sldNum" sz="quarter" idx="12"/>
          </p:nvPr>
        </p:nvSpPr>
        <p:spPr/>
        <p:txBody>
          <a:bodyPr/>
          <a:lstStyle/>
          <a:p>
            <a:fld id="{BCDE79FB-97BA-492B-8D57-F1373F9ADA95}" type="slidenum">
              <a:rPr lang="en-US" smtClean="0"/>
              <a:t>8</a:t>
            </a:fld>
            <a:endParaRPr lang="en-US"/>
          </a:p>
        </p:txBody>
      </p:sp>
      <p:graphicFrame>
        <p:nvGraphicFramePr>
          <p:cNvPr id="5" name="Table 4">
            <a:extLst>
              <a:ext uri="{FF2B5EF4-FFF2-40B4-BE49-F238E27FC236}">
                <a16:creationId xmlns:a16="http://schemas.microsoft.com/office/drawing/2014/main" id="{D5E30DC2-EBFE-25ED-5466-BB8C809AC3A6}"/>
              </a:ext>
            </a:extLst>
          </p:cNvPr>
          <p:cNvGraphicFramePr>
            <a:graphicFrameLocks noGrp="1"/>
          </p:cNvGraphicFramePr>
          <p:nvPr>
            <p:extLst>
              <p:ext uri="{D42A27DB-BD31-4B8C-83A1-F6EECF244321}">
                <p14:modId xmlns:p14="http://schemas.microsoft.com/office/powerpoint/2010/main" val="370954214"/>
              </p:ext>
            </p:extLst>
          </p:nvPr>
        </p:nvGraphicFramePr>
        <p:xfrm>
          <a:off x="224367" y="1083733"/>
          <a:ext cx="11743266" cy="3486319"/>
        </p:xfrm>
        <a:graphic>
          <a:graphicData uri="http://schemas.openxmlformats.org/drawingml/2006/table">
            <a:tbl>
              <a:tblPr firstRow="1" bandRow="1">
                <a:tableStyleId>{B301B821-A1FF-4177-AEE7-76D212191A09}</a:tableStyleId>
              </a:tblPr>
              <a:tblGrid>
                <a:gridCol w="795866">
                  <a:extLst>
                    <a:ext uri="{9D8B030D-6E8A-4147-A177-3AD203B41FA5}">
                      <a16:colId xmlns:a16="http://schemas.microsoft.com/office/drawing/2014/main" val="1137848847"/>
                    </a:ext>
                  </a:extLst>
                </a:gridCol>
                <a:gridCol w="2438400">
                  <a:extLst>
                    <a:ext uri="{9D8B030D-6E8A-4147-A177-3AD203B41FA5}">
                      <a16:colId xmlns:a16="http://schemas.microsoft.com/office/drawing/2014/main" val="2921331168"/>
                    </a:ext>
                  </a:extLst>
                </a:gridCol>
                <a:gridCol w="8509000">
                  <a:extLst>
                    <a:ext uri="{9D8B030D-6E8A-4147-A177-3AD203B41FA5}">
                      <a16:colId xmlns:a16="http://schemas.microsoft.com/office/drawing/2014/main" val="2738300016"/>
                    </a:ext>
                  </a:extLst>
                </a:gridCol>
              </a:tblGrid>
              <a:tr h="925999">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a:r>
                        <a:rPr lang="en-US" sz="1200">
                          <a:solidFill>
                            <a:schemeClr val="bg1"/>
                          </a:solidFill>
                        </a:rPr>
                        <a:t>Release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solidFill>
                            <a:schemeClr val="bg1"/>
                          </a:solidFill>
                        </a:rPr>
                        <a:t>Summary of Change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solidFill>
                            <a:schemeClr val="bg1"/>
                          </a:solidFill>
                        </a:rPr>
                        <a:t>Change Details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74141225"/>
                  </a:ext>
                </a:extLst>
              </a:tr>
              <a:tr h="75108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solidFill>
                            <a:schemeClr val="tx1"/>
                          </a:solidFill>
                          <a:latin typeface="Aptos Narrow" panose="020B0004020202020204" pitchFamily="34" charset="0"/>
                        </a:rPr>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b">
                        <a:buNone/>
                      </a:pPr>
                      <a:r>
                        <a:rPr lang="en-US" sz="1200" u="none" strike="noStrike" dirty="0">
                          <a:effectLst/>
                          <a:latin typeface="Aptos Narrow" panose="020B0004020202020204" pitchFamily="34" charset="0"/>
                        </a:rPr>
                        <a:t>Additional public products to be added to the ERCOT Data Portal</a:t>
                      </a:r>
                      <a:endParaRPr lang="en-US" sz="1200" b="0" i="0" u="none" strike="noStrike" dirty="0">
                        <a:solidFill>
                          <a:srgbClr val="000000"/>
                        </a:solidFill>
                        <a:effectLst/>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en-US" sz="1200" u="none" strike="noStrike" kern="1200" dirty="0">
                          <a:solidFill>
                            <a:schemeClr val="dk1"/>
                          </a:solidFill>
                          <a:effectLst/>
                          <a:latin typeface="Aptos Narrow" panose="020B0004020202020204" pitchFamily="34" charset="0"/>
                          <a:ea typeface="+mn-ea"/>
                          <a:cs typeface="+mn-cs"/>
                        </a:rPr>
                        <a:t>The following data products will be added to the ERCOT Data Portal for public API access:</a:t>
                      </a:r>
                    </a:p>
                    <a:p>
                      <a:pPr algn="l" fontAlgn="b">
                        <a:buNone/>
                      </a:pPr>
                      <a:endParaRPr lang="en-US" sz="1200" u="none" strike="noStrike" kern="1200" dirty="0">
                        <a:solidFill>
                          <a:schemeClr val="dk1"/>
                        </a:solidFill>
                        <a:effectLst/>
                        <a:latin typeface="Aptos Narrow" panose="020B0004020202020204" pitchFamily="34" charset="0"/>
                        <a:ea typeface="+mn-ea"/>
                        <a:cs typeface="+mn-cs"/>
                      </a:endParaRPr>
                    </a:p>
                    <a:p>
                      <a:pPr algn="l" fontAlgn="b">
                        <a:buNone/>
                      </a:pPr>
                      <a:r>
                        <a:rPr lang="en-US" sz="1200" u="none" strike="noStrike" kern="1200" dirty="0">
                          <a:solidFill>
                            <a:schemeClr val="dk1"/>
                          </a:solidFill>
                          <a:effectLst/>
                          <a:latin typeface="Aptos Narrow" panose="020B0004020202020204" pitchFamily="34" charset="0"/>
                          <a:ea typeface="+mn-ea"/>
                          <a:cs typeface="+mn-cs"/>
                        </a:rPr>
                        <a:t>SASM Price Corrections | NP4-198-M|Rpt ID 13046</a:t>
                      </a:r>
                    </a:p>
                    <a:p>
                      <a:pPr algn="l" fontAlgn="b">
                        <a:buNone/>
                      </a:pPr>
                      <a:r>
                        <a:rPr lang="en-US" sz="1200" u="none" strike="noStrike" kern="1200" dirty="0">
                          <a:solidFill>
                            <a:schemeClr val="dk1"/>
                          </a:solidFill>
                          <a:effectLst/>
                          <a:latin typeface="Aptos Narrow" panose="020B0004020202020204" pitchFamily="34" charset="0"/>
                          <a:ea typeface="+mn-ea"/>
                          <a:cs typeface="+mn-cs"/>
                        </a:rPr>
                        <a:t>SASM Aggregated Ancillary Service Offer Curve | NP6-913-CD| </a:t>
                      </a:r>
                      <a:r>
                        <a:rPr lang="en-US" sz="1200" u="none" strike="noStrike" kern="1200" dirty="0" err="1">
                          <a:solidFill>
                            <a:schemeClr val="dk1"/>
                          </a:solidFill>
                          <a:effectLst/>
                          <a:latin typeface="Aptos Narrow" panose="020B0004020202020204" pitchFamily="34" charset="0"/>
                          <a:ea typeface="+mn-ea"/>
                          <a:cs typeface="+mn-cs"/>
                        </a:rPr>
                        <a:t>Rpt</a:t>
                      </a:r>
                      <a:r>
                        <a:rPr lang="en-US" sz="1200" u="none" strike="noStrike" kern="1200" dirty="0">
                          <a:solidFill>
                            <a:schemeClr val="dk1"/>
                          </a:solidFill>
                          <a:effectLst/>
                          <a:latin typeface="Aptos Narrow" panose="020B0004020202020204" pitchFamily="34" charset="0"/>
                          <a:ea typeface="+mn-ea"/>
                          <a:cs typeface="+mn-cs"/>
                        </a:rPr>
                        <a:t> ID 12350</a:t>
                      </a:r>
                    </a:p>
                    <a:p>
                      <a:pPr algn="l" fontAlgn="b">
                        <a:buNone/>
                      </a:pPr>
                      <a:r>
                        <a:rPr lang="en-US" sz="1200" u="none" strike="noStrike" kern="1200" dirty="0">
                          <a:solidFill>
                            <a:schemeClr val="dk1"/>
                          </a:solidFill>
                          <a:effectLst/>
                          <a:latin typeface="Aptos Narrow" panose="020B0004020202020204" pitchFamily="34" charset="0"/>
                          <a:ea typeface="+mn-ea"/>
                          <a:cs typeface="+mn-cs"/>
                        </a:rPr>
                        <a:t>Total Ancillary Service Procured in SASM | NP6-655-CD|Rpt ID 12343</a:t>
                      </a:r>
                    </a:p>
                    <a:p>
                      <a:pPr algn="l" fontAlgn="b">
                        <a:buNone/>
                      </a:pPr>
                      <a:r>
                        <a:rPr lang="en-US" sz="1200" u="none" strike="noStrike" kern="1200" dirty="0">
                          <a:solidFill>
                            <a:schemeClr val="dk1"/>
                          </a:solidFill>
                          <a:effectLst/>
                          <a:latin typeface="Aptos Narrow" panose="020B0004020202020204" pitchFamily="34" charset="0"/>
                          <a:ea typeface="+mn-ea"/>
                          <a:cs typeface="+mn-cs"/>
                        </a:rPr>
                        <a:t>SASM MCPC by Ancillary Service Type | NP6-569-CD|Rpt ID 12341</a:t>
                      </a:r>
                    </a:p>
                    <a:p>
                      <a:pPr algn="l" fontAlgn="b">
                        <a:buNone/>
                      </a:pPr>
                      <a:r>
                        <a:rPr lang="en-US" sz="1200" u="none" strike="noStrike" kern="1200" dirty="0">
                          <a:solidFill>
                            <a:schemeClr val="dk1"/>
                          </a:solidFill>
                          <a:effectLst/>
                          <a:latin typeface="Aptos Narrow" panose="020B0004020202020204" pitchFamily="34" charset="0"/>
                          <a:ea typeface="+mn-ea"/>
                          <a:cs typeface="+mn-cs"/>
                        </a:rPr>
                        <a:t>Historical DAM Clearing Prices for Capacity | NP4-181-ER|Rpt ID 13091</a:t>
                      </a:r>
                    </a:p>
                    <a:p>
                      <a:pPr algn="l" fontAlgn="b">
                        <a:buNone/>
                      </a:pPr>
                      <a:r>
                        <a:rPr lang="en-US" sz="1200" u="none" strike="noStrike" kern="1200" dirty="0">
                          <a:solidFill>
                            <a:schemeClr val="dk1"/>
                          </a:solidFill>
                          <a:effectLst/>
                          <a:latin typeface="Aptos Narrow" panose="020B0004020202020204" pitchFamily="34" charset="0"/>
                          <a:ea typeface="+mn-ea"/>
                          <a:cs typeface="+mn-cs"/>
                        </a:rPr>
                        <a:t>Actual System Load by Study Area | NP6-344-CD|Rpt ID 15954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66728379"/>
                  </a:ext>
                </a:extLst>
              </a:tr>
              <a:tr h="75108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latin typeface="Aptos Narrow" panose="020B0004020202020204" pitchFamily="34" charset="0"/>
                        </a:rPr>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200" u="none" strike="noStrike">
                          <a:effectLst/>
                          <a:latin typeface="Aptos Narrow" panose="020B0004020202020204" pitchFamily="34" charset="0"/>
                        </a:rPr>
                        <a:t>ERCOT Data Portal Product Modifications in </a:t>
                      </a:r>
                      <a:r>
                        <a:rPr lang="en-US" sz="1200" u="none" strike="noStrike" dirty="0">
                          <a:effectLst/>
                          <a:latin typeface="Aptos Narrow" panose="020B0004020202020204" pitchFamily="34" charset="0"/>
                        </a:rPr>
                        <a:t>support of NPRR1290/NPRR1323</a:t>
                      </a:r>
                      <a:endParaRPr lang="en-US" sz="1200" b="0" i="0" u="none" strike="noStrike" dirty="0">
                        <a:solidFill>
                          <a:srgbClr val="000000"/>
                        </a:solidFill>
                        <a:effectLst/>
                        <a:latin typeface="Aptos Narrow" panose="020B0004020202020204" pitchFamily="34" charset="0"/>
                      </a:endParaRPr>
                    </a:p>
                    <a:p>
                      <a:pPr algn="l" fontAlgn="b">
                        <a:buNone/>
                      </a:pPr>
                      <a:endParaRPr lang="en-US" sz="1200" b="0" i="0" u="none" strike="noStrike" dirty="0">
                        <a:solidFill>
                          <a:srgbClr val="000000"/>
                        </a:solidFill>
                        <a:effectLst/>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latin typeface="Aptos Narrow" panose="020B0004020202020204" pitchFamily="34" charset="0"/>
                        </a:rPr>
                        <a:t>SCED System Lambda | NP6-322-CD | </a:t>
                      </a:r>
                      <a:r>
                        <a:rPr lang="en-US" sz="1200" b="0" dirty="0" err="1">
                          <a:latin typeface="Aptos Narrow" panose="020B0004020202020204" pitchFamily="34" charset="0"/>
                        </a:rPr>
                        <a:t>Rpt</a:t>
                      </a:r>
                      <a:r>
                        <a:rPr lang="en-US" sz="1200" b="0" dirty="0">
                          <a:latin typeface="Aptos Narrow" panose="020B0004020202020204" pitchFamily="34" charset="0"/>
                        </a:rPr>
                        <a:t> ID 13114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latin typeface="Aptos Narrow" panose="020B0004020202020204" pitchFamily="34" charset="0"/>
                        </a:rPr>
                        <a:t>LMPs by Electrical Buses | NP6-787-CD | </a:t>
                      </a:r>
                      <a:r>
                        <a:rPr lang="en-US" sz="1200" b="0" dirty="0" err="1">
                          <a:latin typeface="Aptos Narrow" panose="020B0004020202020204" pitchFamily="34" charset="0"/>
                        </a:rPr>
                        <a:t>Rpt</a:t>
                      </a:r>
                      <a:r>
                        <a:rPr lang="en-US" sz="1200" b="0" dirty="0">
                          <a:latin typeface="Aptos Narrow" panose="020B0004020202020204" pitchFamily="34" charset="0"/>
                        </a:rPr>
                        <a:t> ID  11485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latin typeface="Aptos Narrow" panose="020B0004020202020204" pitchFamily="34" charset="0"/>
                        </a:rPr>
                        <a:t>RTM Price Corrections - EB LMP | NP4-197-M | </a:t>
                      </a:r>
                      <a:r>
                        <a:rPr lang="en-US" sz="1200" b="0" dirty="0" err="1">
                          <a:latin typeface="Aptos Narrow" panose="020B0004020202020204" pitchFamily="34" charset="0"/>
                        </a:rPr>
                        <a:t>Rpt</a:t>
                      </a:r>
                      <a:r>
                        <a:rPr lang="en-US" sz="1200" b="0" dirty="0">
                          <a:latin typeface="Aptos Narrow" panose="020B0004020202020204" pitchFamily="34" charset="0"/>
                        </a:rPr>
                        <a:t> ID 13045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latin typeface="Aptos Narrow" panose="020B0004020202020204" pitchFamily="34" charset="0"/>
                        </a:rPr>
                        <a:t>Real-Time Clearing Prices for Capacity by SCED Interval | NP6-332-CD | </a:t>
                      </a:r>
                      <a:r>
                        <a:rPr lang="en-US" sz="1200" b="0" dirty="0" err="1">
                          <a:latin typeface="Aptos Narrow" panose="020B0004020202020204" pitchFamily="34" charset="0"/>
                        </a:rPr>
                        <a:t>Rpt</a:t>
                      </a:r>
                      <a:r>
                        <a:rPr lang="en-US" sz="1200" b="0" dirty="0">
                          <a:latin typeface="Aptos Narrow" panose="020B0004020202020204" pitchFamily="34" charset="0"/>
                        </a:rPr>
                        <a:t> ID 24891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latin typeface="Aptos Narrow" panose="020B0004020202020204" pitchFamily="34" charset="0"/>
                        </a:rPr>
                        <a:t>RTM Price Corrections - RTM Price Corrections for MCPCs by SCED Interval | NP4-197-M |</a:t>
                      </a:r>
                      <a:r>
                        <a:rPr lang="en-US" sz="1200" b="0" dirty="0" err="1">
                          <a:latin typeface="Aptos Narrow" panose="020B0004020202020204" pitchFamily="34" charset="0"/>
                        </a:rPr>
                        <a:t>Rpt</a:t>
                      </a:r>
                      <a:r>
                        <a:rPr lang="en-US" sz="1200" b="0" dirty="0">
                          <a:latin typeface="Aptos Narrow" panose="020B0004020202020204" pitchFamily="34" charset="0"/>
                        </a:rPr>
                        <a:t> ID 13045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1924687"/>
                  </a:ext>
                </a:extLst>
              </a:tr>
            </a:tbl>
          </a:graphicData>
        </a:graphic>
      </p:graphicFrame>
    </p:spTree>
    <p:extLst>
      <p:ext uri="{BB962C8B-B14F-4D97-AF65-F5344CB8AC3E}">
        <p14:creationId xmlns:p14="http://schemas.microsoft.com/office/powerpoint/2010/main" val="38495344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36AAE-68DF-EB17-E8A7-16A322F3D06C}"/>
              </a:ext>
            </a:extLst>
          </p:cNvPr>
          <p:cNvSpPr>
            <a:spLocks noGrp="1"/>
          </p:cNvSpPr>
          <p:nvPr>
            <p:ph type="title"/>
          </p:nvPr>
        </p:nvSpPr>
        <p:spPr>
          <a:xfrm>
            <a:off x="530868" y="1430448"/>
            <a:ext cx="5878895" cy="1848259"/>
          </a:xfrm>
        </p:spPr>
        <p:txBody>
          <a:bodyPr/>
          <a:lstStyle/>
          <a:p>
            <a:r>
              <a:rPr lang="en-US"/>
              <a:t>Questions/Comments?</a:t>
            </a:r>
          </a:p>
        </p:txBody>
      </p:sp>
      <p:sp>
        <p:nvSpPr>
          <p:cNvPr id="3" name="Text Placeholder 2">
            <a:extLst>
              <a:ext uri="{FF2B5EF4-FFF2-40B4-BE49-F238E27FC236}">
                <a16:creationId xmlns:a16="http://schemas.microsoft.com/office/drawing/2014/main" id="{7BF6A61A-D7C0-BEE7-3F65-3A3A70395BDB}"/>
              </a:ext>
            </a:extLst>
          </p:cNvPr>
          <p:cNvSpPr>
            <a:spLocks noGrp="1"/>
          </p:cNvSpPr>
          <p:nvPr>
            <p:ph type="body" sz="quarter" idx="13"/>
          </p:nvPr>
        </p:nvSpPr>
        <p:spPr/>
        <p:txBody>
          <a:bodyPr/>
          <a:lstStyle/>
          <a:p>
            <a:r>
              <a:rPr lang="en-US"/>
              <a:t>Jlavas@ercot.com</a:t>
            </a:r>
          </a:p>
          <a:p>
            <a:endParaRPr lang="en-US"/>
          </a:p>
        </p:txBody>
      </p:sp>
      <p:sp>
        <p:nvSpPr>
          <p:cNvPr id="5" name="Slide Number Placeholder 4">
            <a:extLst>
              <a:ext uri="{FF2B5EF4-FFF2-40B4-BE49-F238E27FC236}">
                <a16:creationId xmlns:a16="http://schemas.microsoft.com/office/drawing/2014/main" id="{663E33CD-915C-8592-3526-C44B880B6BF9}"/>
              </a:ext>
            </a:extLst>
          </p:cNvPr>
          <p:cNvSpPr>
            <a:spLocks noGrp="1"/>
          </p:cNvSpPr>
          <p:nvPr>
            <p:ph type="sldNum" sz="quarter" idx="12"/>
          </p:nvPr>
        </p:nvSpPr>
        <p:spPr/>
        <p:txBody>
          <a:bodyPr wrap="square" anchor="ctr">
            <a:normAutofit/>
          </a:bodyPr>
          <a:lstStyle/>
          <a:p>
            <a:pPr>
              <a:spcAft>
                <a:spcPts val="600"/>
              </a:spcAft>
            </a:pPr>
            <a:fld id="{BCDE79FB-97BA-492B-8D57-F1373F9ADA95}" type="slidenum">
              <a:rPr lang="en-US" smtClean="0"/>
              <a:pPr>
                <a:spcAft>
                  <a:spcPts val="600"/>
                </a:spcAft>
              </a:pPr>
              <a:t>9</a:t>
            </a:fld>
            <a:endParaRPr lang="en-US"/>
          </a:p>
        </p:txBody>
      </p:sp>
    </p:spTree>
    <p:extLst>
      <p:ext uri="{BB962C8B-B14F-4D97-AF65-F5344CB8AC3E}">
        <p14:creationId xmlns:p14="http://schemas.microsoft.com/office/powerpoint/2010/main" val="3512297305"/>
      </p:ext>
    </p:extLst>
  </p:cSld>
  <p:clrMapOvr>
    <a:masterClrMapping/>
  </p:clrMapOvr>
</p:sld>
</file>

<file path=ppt/theme/theme1.xml><?xml version="1.0" encoding="utf-8"?>
<a:theme xmlns:a="http://schemas.openxmlformats.org/drawingml/2006/main" name="Cover">
  <a:themeElements>
    <a:clrScheme name="ERCOT">
      <a:dk1>
        <a:srgbClr val="000000"/>
      </a:dk1>
      <a:lt1>
        <a:srgbClr val="FFFFFF"/>
      </a:lt1>
      <a:dk2>
        <a:srgbClr val="2D3338"/>
      </a:dk2>
      <a:lt2>
        <a:srgbClr val="FFFFFF"/>
      </a:lt2>
      <a:accent1>
        <a:srgbClr val="003865"/>
      </a:accent1>
      <a:accent2>
        <a:srgbClr val="5B6770"/>
      </a:accent2>
      <a:accent3>
        <a:srgbClr val="26D07C"/>
      </a:accent3>
      <a:accent4>
        <a:srgbClr val="00829B"/>
      </a:accent4>
      <a:accent5>
        <a:srgbClr val="685BC7"/>
      </a:accent5>
      <a:accent6>
        <a:srgbClr val="890C58"/>
      </a:accent6>
      <a:hlink>
        <a:srgbClr val="3996DF"/>
      </a:hlink>
      <a:folHlink>
        <a:srgbClr val="867ED0"/>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ERCOT Official PowerPoint Template - Public" id="{FB506FE2-73A5-49D8-88D7-3B8BB673CC8D}" vid="{942DDDCD-BEC6-4902-AAD2-EB3CD2B6933E}"/>
    </a:ext>
  </a:extLst>
</a:theme>
</file>

<file path=ppt/theme/theme2.xml><?xml version="1.0" encoding="utf-8"?>
<a:theme xmlns:a="http://schemas.openxmlformats.org/drawingml/2006/main" name="Page Design">
  <a:themeElements>
    <a:clrScheme name="ERCOT colors">
      <a:dk1>
        <a:srgbClr val="171A1C"/>
      </a:dk1>
      <a:lt1>
        <a:srgbClr val="FFFFFF"/>
      </a:lt1>
      <a:dk2>
        <a:srgbClr val="4A525A"/>
      </a:dk2>
      <a:lt2>
        <a:srgbClr val="E6EBEF"/>
      </a:lt2>
      <a:accent1>
        <a:srgbClr val="005763"/>
      </a:accent1>
      <a:accent2>
        <a:srgbClr val="3DBED1"/>
      </a:accent2>
      <a:accent3>
        <a:srgbClr val="003865"/>
      </a:accent3>
      <a:accent4>
        <a:srgbClr val="0063B4"/>
      </a:accent4>
      <a:accent5>
        <a:srgbClr val="26D07C"/>
      </a:accent5>
      <a:accent6>
        <a:srgbClr val="867ED0"/>
      </a:accent6>
      <a:hlink>
        <a:srgbClr val="00AEC7"/>
      </a:hlink>
      <a:folHlink>
        <a:srgbClr val="685BC7"/>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ERCOT Official PowerPoint Template - Public" id="{FB506FE2-73A5-49D8-88D7-3B8BB673CC8D}" vid="{E771427F-03EA-4C50-B0D4-53899F39E54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Audience xmlns="3c917f14-8d40-4289-92aa-fd10f73581c9">Public</Audienc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6779995893D9842BA3FA5B9B5E7FD29" ma:contentTypeVersion="5" ma:contentTypeDescription="Create a new document." ma:contentTypeScope="" ma:versionID="6d199b3ad5f5b9d872d256308c85908b">
  <xsd:schema xmlns:xsd="http://www.w3.org/2001/XMLSchema" xmlns:xs="http://www.w3.org/2001/XMLSchema" xmlns:p="http://schemas.microsoft.com/office/2006/metadata/properties" xmlns:ns2="3c917f14-8d40-4289-92aa-fd10f73581c9" targetNamespace="http://schemas.microsoft.com/office/2006/metadata/properties" ma:root="true" ma:fieldsID="dcedc2ff92fcc6164a822d33fd796499" ns2:_="">
    <xsd:import namespace="3c917f14-8d40-4289-92aa-fd10f73581c9"/>
    <xsd:element name="properties">
      <xsd:complexType>
        <xsd:sequence>
          <xsd:element name="documentManagement">
            <xsd:complexType>
              <xsd:all>
                <xsd:element ref="ns2:Audience" minOccurs="0"/>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917f14-8d40-4289-92aa-fd10f73581c9" elementFormDefault="qualified">
    <xsd:import namespace="http://schemas.microsoft.com/office/2006/documentManagement/types"/>
    <xsd:import namespace="http://schemas.microsoft.com/office/infopath/2007/PartnerControls"/>
    <xsd:element name="Audience" ma:index="8" nillable="true" ma:displayName="Audience" ma:format="Dropdown" ma:internalName="Audience">
      <xsd:simpleType>
        <xsd:restriction base="dms:Choice">
          <xsd:enumeration value="Public"/>
          <xsd:enumeration value="Internal"/>
          <xsd:enumeration value="Confidential"/>
          <xsd:enumeration value="Board of Directors"/>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A5F3B15-1EDA-47D5-B690-303F08E28C2F}">
  <ds:schemaRefs>
    <ds:schemaRef ds:uri="http://schemas.microsoft.com/sharepoint/v3/contenttype/forms"/>
  </ds:schemaRefs>
</ds:datastoreItem>
</file>

<file path=customXml/itemProps2.xml><?xml version="1.0" encoding="utf-8"?>
<ds:datastoreItem xmlns:ds="http://schemas.openxmlformats.org/officeDocument/2006/customXml" ds:itemID="{7E754FD2-17D2-4534-9157-8CFDD0166132}">
  <ds:schemaRefs>
    <ds:schemaRef ds:uri="3c917f14-8d40-4289-92aa-fd10f73581c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B57DC9A4-2D51-40CB-BA99-0BF7D516F6DC}">
  <ds:schemaRefs>
    <ds:schemaRef ds:uri="3c917f14-8d40-4289-92aa-fd10f73581c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ERCOT Official PowerPoint Template - Public</Template>
  <TotalTime>4229</TotalTime>
  <Words>1319</Words>
  <Application>Microsoft Office PowerPoint</Application>
  <PresentationFormat>Widescreen</PresentationFormat>
  <Paragraphs>196</Paragraphs>
  <Slides>9</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9</vt:i4>
      </vt:variant>
    </vt:vector>
  </HeadingPairs>
  <TitlesOfParts>
    <vt:vector size="15" baseType="lpstr">
      <vt:lpstr>Aptos</vt:lpstr>
      <vt:lpstr>Aptos Narrow</vt:lpstr>
      <vt:lpstr>Arial</vt:lpstr>
      <vt:lpstr>Wingdings</vt:lpstr>
      <vt:lpstr>Cover</vt:lpstr>
      <vt:lpstr>Page Design</vt:lpstr>
      <vt:lpstr>Data and Information Products Update     Jamie Lavas  June 2026</vt:lpstr>
      <vt:lpstr>Open Product Issues</vt:lpstr>
      <vt:lpstr>Release Summary of Product Changes</vt:lpstr>
      <vt:lpstr>Release Summary of Product Changes</vt:lpstr>
      <vt:lpstr>Release Summary of Product Changes</vt:lpstr>
      <vt:lpstr>Release Summary of Product Changes</vt:lpstr>
      <vt:lpstr>Release Summary of Product Changes</vt:lpstr>
      <vt:lpstr>Release Summary of Product Changes</vt:lpstr>
      <vt:lpstr>Questions/Comments?</vt:lpstr>
    </vt:vector>
  </TitlesOfParts>
  <Company>ERCOT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Lavas, Jamie</dc:creator>
  <cp:keywords/>
  <cp:lastModifiedBy>Lavas, Jamie</cp:lastModifiedBy>
  <cp:revision>4</cp:revision>
  <dcterms:created xsi:type="dcterms:W3CDTF">2026-03-25T21:58:21Z</dcterms:created>
  <dcterms:modified xsi:type="dcterms:W3CDTF">2026-06-17T21:50:06Z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0x01010056779995893D9842BA3FA5B9B5E7FD29</vt:lpwstr>
  </property>
  <property fmtid="{D5CDD505-2E9C-101B-9397-08002B2CF9AE}" pid="3" name="MediaServiceImageTags">
    <vt:lpwstr/>
  </property>
  <property fmtid="{D5CDD505-2E9C-101B-9397-08002B2CF9AE}" pid="4" name="MSIP_Label_c144db1d-993e-40da-980d-6eea152adc50_Enabled">
    <vt:lpwstr>true</vt:lpwstr>
  </property>
  <property fmtid="{D5CDD505-2E9C-101B-9397-08002B2CF9AE}" pid="5" name="MSIP_Label_c144db1d-993e-40da-980d-6eea152adc50_SetDate">
    <vt:lpwstr>2026-02-04T21:33:56Z</vt:lpwstr>
  </property>
  <property fmtid="{D5CDD505-2E9C-101B-9397-08002B2CF9AE}" pid="6" name="MSIP_Label_c144db1d-993e-40da-980d-6eea152adc50_Method">
    <vt:lpwstr>Privileged</vt:lpwstr>
  </property>
  <property fmtid="{D5CDD505-2E9C-101B-9397-08002B2CF9AE}" pid="7" name="MSIP_Label_c144db1d-993e-40da-980d-6eea152adc50_Name">
    <vt:lpwstr>Public</vt:lpwstr>
  </property>
  <property fmtid="{D5CDD505-2E9C-101B-9397-08002B2CF9AE}" pid="8" name="MSIP_Label_c144db1d-993e-40da-980d-6eea152adc50_SiteId">
    <vt:lpwstr>0afb747d-bff7-4596-a9fc-950ef9e0ec45</vt:lpwstr>
  </property>
  <property fmtid="{D5CDD505-2E9C-101B-9397-08002B2CF9AE}" pid="9" name="MSIP_Label_c144db1d-993e-40da-980d-6eea152adc50_ActionId">
    <vt:lpwstr>1d14393e-8913-4215-8969-3d0b24cf798e</vt:lpwstr>
  </property>
  <property fmtid="{D5CDD505-2E9C-101B-9397-08002B2CF9AE}" pid="10" name="MSIP_Label_c144db1d-993e-40da-980d-6eea152adc50_ContentBits">
    <vt:lpwstr>0</vt:lpwstr>
  </property>
  <property fmtid="{D5CDD505-2E9C-101B-9397-08002B2CF9AE}" pid="11" name="MSIP_Label_c144db1d-993e-40da-980d-6eea152adc50_Tag">
    <vt:lpwstr>10, 0, 1, 1</vt:lpwstr>
  </property>
</Properties>
</file>