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1"/>
  </p:notesMasterIdLst>
  <p:handoutMasterIdLst>
    <p:handoutMasterId r:id="rId12"/>
  </p:handoutMasterIdLst>
  <p:sldIdLst>
    <p:sldId id="272" r:id="rId6"/>
    <p:sldId id="2147478762" r:id="rId7"/>
    <p:sldId id="2147478763" r:id="rId8"/>
    <p:sldId id="2147478767" r:id="rId9"/>
    <p:sldId id="21474787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6D110-AF9F-48AC-B12A-7F6DAD63D967}" v="15" dt="2026-06-17T11:55:40.93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910" autoAdjust="0"/>
    <p:restoredTop sz="94660"/>
  </p:normalViewPr>
  <p:slideViewPr>
    <p:cSldViewPr snapToGrid="0">
      <p:cViewPr varScale="1">
        <p:scale>
          <a:sx n="79" d="100"/>
          <a:sy n="79" d="100"/>
        </p:scale>
        <p:origin x="91" y="3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6/17/2026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dirty="0">
                <a:solidFill>
                  <a:srgbClr val="C00000"/>
                </a:solidFill>
              </a:rPr>
              <a:t>Delete this slide before presenting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94BC6D-B4C2-499C-B968-7B53BF050EF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7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4" Type="http://schemas.openxmlformats.org/officeDocument/2006/relationships/image" Target="../media/image5.sv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1(defaul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B6F8A40-F0D0-857B-E8A8-1B3161AC4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DC5253-5E42-F62E-EA4E-3AB21BA87C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420624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ERCOT logo white on background">
            <a:extLst>
              <a:ext uri="{FF2B5EF4-FFF2-40B4-BE49-F238E27FC236}">
                <a16:creationId xmlns:a16="http://schemas.microsoft.com/office/drawing/2014/main" id="{590365CF-9C80-03DF-D245-DBE4EBA3335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A1A5353-DA71-B6B2-BDDB-2FB68F1F0909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05802D9-2F73-A263-28E7-486C8A489A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1ADA3-F564-E7C2-1972-0F9FF557AE05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77A54B6-1CA8-9AE2-BCA6-21205CB4852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81B94DDE-8E3F-CACF-1508-79E6F98F5E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074920" y="2062263"/>
            <a:ext cx="6316168" cy="3366409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8910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12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87714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0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16884" y="6356350"/>
            <a:ext cx="2773273" cy="365125"/>
          </a:xfrm>
        </p:spPr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58600" y="6356350"/>
            <a:ext cx="533400" cy="365125"/>
          </a:xfrm>
        </p:spPr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474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62A2-45B4-4ECA-8168-BE9383DA5644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86374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and Image in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2F05638A-F774-C6DB-0DC6-A2F6139BC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096001" y="0"/>
            <a:ext cx="609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6482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5394223" cy="45179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331972" y="4630994"/>
            <a:ext cx="5326623" cy="1577301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2E430-0983-479E-8535-00F341009C9B}" type="datetime4">
              <a:rPr lang="en-US" smtClean="0"/>
              <a:t>June 17, 2026</a:t>
            </a:fld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B0CE8C99-4E3A-25C3-1E3E-9D611CA960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322142" y="1661652"/>
            <a:ext cx="5336458" cy="277269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617653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svg"/><Relationship Id="rId5" Type="http://schemas.openxmlformats.org/officeDocument/2006/relationships/image" Target="../media/image1.sv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6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5.xml"/><Relationship Id="rId2" Type="http://schemas.openxmlformats.org/officeDocument/2006/relationships/slideLayout" Target="../slideLayouts/slideLayout5.xml"/><Relationship Id="rId16" Type="http://schemas.openxmlformats.org/officeDocument/2006/relationships/image" Target="../media/image8.svg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June 17,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81" r:id="rId2"/>
    <p:sldLayoutId id="2147483682" r:id="rId3"/>
    <p:sldLayoutId id="2147483683" r:id="rId4"/>
    <p:sldLayoutId id="2147483671" r:id="rId5"/>
    <p:sldLayoutId id="2147483673" r:id="rId6"/>
    <p:sldLayoutId id="2147483672" r:id="rId7"/>
    <p:sldLayoutId id="2147483664" r:id="rId8"/>
    <p:sldLayoutId id="2147483668" r:id="rId9"/>
    <p:sldLayoutId id="2147483669" r:id="rId10"/>
    <p:sldLayoutId id="2147483666" r:id="rId11"/>
    <p:sldLayoutId id="2147483675" r:id="rId12"/>
    <p:sldLayoutId id="214748367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Sreenivas.badri@ercot.com" TargetMode="External"/><Relationship Id="rId2" Type="http://schemas.openxmlformats.org/officeDocument/2006/relationships/hyperlink" Target="mailto:Srinath.Gurlinka@ercot.com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>
                <a:solidFill>
                  <a:prstClr val="black"/>
                </a:solidFill>
              </a:rPr>
              <a:t>Upcoming RIOO Changes to support Future Repower Project</a:t>
            </a:r>
            <a:br>
              <a:rPr lang="en-US" b="0" dirty="0">
                <a:solidFill>
                  <a:prstClr val="black"/>
                </a:solidFill>
              </a:rPr>
            </a:b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Prudhvi Gurlinka</a:t>
            </a:r>
            <a:br>
              <a:rPr lang="en-US" sz="1800" b="0" dirty="0"/>
            </a:br>
            <a:r>
              <a:rPr lang="en-US" sz="1800" b="0" dirty="0"/>
              <a:t>Grid and Market Solutions (GMS)</a:t>
            </a:r>
            <a:br>
              <a:rPr lang="en-US" sz="1800" b="0" dirty="0"/>
            </a:br>
            <a:br>
              <a:rPr lang="en-US" sz="1400" b="0" dirty="0"/>
            </a:br>
            <a:r>
              <a:rPr lang="en-US" sz="1100" b="0" dirty="0"/>
              <a:t>June 18, 2026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 flipH="1">
            <a:off x="6427364" y="4153257"/>
            <a:ext cx="5201214" cy="2315910"/>
          </a:xfrm>
          <a:prstGeom prst="foldedCorner">
            <a:avLst>
              <a:gd name="adj" fmla="val 23384"/>
            </a:avLst>
          </a:prstGeom>
          <a:solidFill>
            <a:srgbClr val="E6EBF0">
              <a:alpha val="67000"/>
            </a:srgbClr>
          </a:solidFill>
          <a:ln>
            <a:solidFill>
              <a:srgbClr val="E6EBF0"/>
            </a:solidFill>
          </a:ln>
        </p:spPr>
        <p:txBody>
          <a:bodyPr lIns="274320" tIns="182880" rIns="91440"/>
          <a:lstStyle/>
          <a:p>
            <a:r>
              <a:rPr lang="en-US" dirty="0"/>
              <a:t>Key Takeaways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MPs will be able to select any operational substation for INR creation and add equipment on top of it after it is deployed into Production on 07/10/2026.</a:t>
            </a:r>
          </a:p>
          <a:p>
            <a: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</a:pPr>
            <a:r>
              <a:rPr lang="en-US" sz="1400" b="0" dirty="0"/>
              <a:t>The RIOO changes serve as a foundation for the upcoming Repower project. This project is scheduled for delivery in October of this year, positioning the team for a successful transition and implementation.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6"/>
          </p:nvPr>
        </p:nvSpPr>
        <p:spPr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500" b="0" dirty="0"/>
              <a:t>INR Workflow Enhancement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500" b="0" dirty="0"/>
              <a:t>Operational Substations from RS in the INR Process</a:t>
            </a:r>
          </a:p>
          <a:p>
            <a:pPr marL="342900" indent="274320">
              <a:buFont typeface="Arial" panose="020B0604020202020204" pitchFamily="34" charset="0"/>
              <a:buChar char="•"/>
            </a:pPr>
            <a:r>
              <a:rPr lang="en-US" sz="1500" b="0" dirty="0"/>
              <a:t>Key Milestones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457200"/>
            <a:ext cx="8872352" cy="694706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INR Workflow Enhancement – RS Substation Selection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/>
          </p:nvPr>
        </p:nvSpPr>
        <p:spPr>
          <a:xfrm>
            <a:off x="681278" y="1241722"/>
            <a:ext cx="10024395" cy="4495800"/>
          </a:xfrm>
        </p:spPr>
        <p:txBody>
          <a:bodyPr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handles initial Interconnection Requests; RS manages operational equipment via RSCR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Previously, INR only allowed selection of substations created in IS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Enhancement allows selecting operational substations from RS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RS Substation details auto-populate during INR submission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Users can add new equipment, but cannot modify existing generators(RSCR only)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Repowering and unit modification will be supported with the October release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Selecting Operational Substations from RS in the INR Process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3" name="Content Placeholder 9">
            <a:extLst>
              <a:ext uri="{FF2B5EF4-FFF2-40B4-BE49-F238E27FC236}">
                <a16:creationId xmlns:a16="http://schemas.microsoft.com/office/drawing/2014/main" id="{55CEBD95-C259-CEDA-4D3B-3055B8456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228" y="1371600"/>
            <a:ext cx="8942462" cy="439919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272C80-4A56-30B3-C2E5-95693D56CE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D6F47-A1D0-B551-ADB5-F8CD2F37C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>
                    <a:lumMod val="75000"/>
                    <a:lumOff val="25000"/>
                  </a:schemeClr>
                </a:solidFill>
              </a:rPr>
              <a:t>RIOO Repower – Key Milestones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537316-8B83-897C-B103-DF3A477C9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E317C9-CB2E-86FF-1100-655C79B06C36}"/>
              </a:ext>
            </a:extLst>
          </p:cNvPr>
          <p:cNvSpPr txBox="1"/>
          <p:nvPr/>
        </p:nvSpPr>
        <p:spPr>
          <a:xfrm>
            <a:off x="833213" y="1489282"/>
            <a:ext cx="1040129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Production Deployment Date: 07/10/2026 - </a:t>
            </a:r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Operational substation selection becomes available in INR workflow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October Release: </a:t>
            </a:r>
            <a:r>
              <a:rPr lang="en-US" sz="2400" dirty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Repower functionality will be delivered</a:t>
            </a:r>
          </a:p>
        </p:txBody>
      </p:sp>
    </p:spTree>
    <p:extLst>
      <p:ext uri="{BB962C8B-B14F-4D97-AF65-F5344CB8AC3E}">
        <p14:creationId xmlns:p14="http://schemas.microsoft.com/office/powerpoint/2010/main" val="964493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 fontScale="25000" lnSpcReduction="20000"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5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/>
        </p:nvSpPr>
        <p:spPr>
          <a:xfrm>
            <a:off x="677238" y="3739442"/>
            <a:ext cx="5565131" cy="682625"/>
          </a:xfrm>
        </p:spPr>
        <p:txBody>
          <a:bodyPr wrap="square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b="1" kern="1200">
                <a:solidFill>
                  <a:srgbClr val="00829B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hlinkClick r:id="rId2"/>
              </a:rPr>
              <a:t>Srinath.Gurlinka@ercot.com</a:t>
            </a:r>
            <a:endParaRPr lang="en-US" dirty="0"/>
          </a:p>
          <a:p>
            <a:pPr marL="0" indent="0">
              <a:buNone/>
            </a:pPr>
            <a:r>
              <a:rPr lang="en-US" dirty="0">
                <a:hlinkClick r:id="rId3"/>
              </a:rPr>
              <a:t>Sreenivas.badri@ercot.com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942DDDCD-BEC6-4902-AAD2-EB3CD2B6933E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ERCOT Official PowerPoint Template - Public" id="{FB506FE2-73A5-49D8-88D7-3B8BB673CC8D}" vid="{E771427F-03EA-4C50-B0D4-53899F39E546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754FD2-17D2-4534-9157-8CFDD0166132}">
  <ds:schemaRefs>
    <ds:schemaRef ds:uri="http://purl.org/dc/elements/1.1/"/>
    <ds:schemaRef ds:uri="3c917f14-8d40-4289-92aa-fd10f73581c9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ERCOT Official PowerPoint Template - Public</Template>
  <TotalTime>9664</TotalTime>
  <Words>243</Words>
  <Application>Microsoft Office PowerPoint</Application>
  <PresentationFormat>Widescreen</PresentationFormat>
  <Paragraphs>32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</vt:lpstr>
      <vt:lpstr>Arial</vt:lpstr>
      <vt:lpstr>Calibri</vt:lpstr>
      <vt:lpstr>Wingdings</vt:lpstr>
      <vt:lpstr>Cover</vt:lpstr>
      <vt:lpstr>Page Design</vt:lpstr>
      <vt:lpstr>Upcoming RIOO Changes to support Future Repower Project    Prudhvi Gurlinka Grid and Market Solutions (GMS)  June 18, 2026</vt:lpstr>
      <vt:lpstr>INR Workflow Enhancement – RS Substation Selection</vt:lpstr>
      <vt:lpstr>Selecting Operational Substations from RS in the INR Process</vt:lpstr>
      <vt:lpstr>RIOO Repower – Key Milestones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Anderson, Troy</dc:creator>
  <cp:keywords/>
  <cp:lastModifiedBy>Gurlinka, Prudhvi</cp:lastModifiedBy>
  <cp:revision>13</cp:revision>
  <dcterms:created xsi:type="dcterms:W3CDTF">2026-04-24T12:02:03Z</dcterms:created>
  <dcterms:modified xsi:type="dcterms:W3CDTF">2026-06-17T18:24:00Z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