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Lst>
  <p:notesMasterIdLst>
    <p:notesMasterId r:id="rId12"/>
  </p:notesMasterIdLst>
  <p:handoutMasterIdLst>
    <p:handoutMasterId r:id="rId13"/>
  </p:handoutMasterIdLst>
  <p:sldIdLst>
    <p:sldId id="272" r:id="rId6"/>
    <p:sldId id="2147478763" r:id="rId7"/>
    <p:sldId id="2147478766" r:id="rId8"/>
    <p:sldId id="2147478767" r:id="rId9"/>
    <p:sldId id="2147478768" r:id="rId10"/>
    <p:sldId id="21474787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B1E5ED"/>
    <a:srgbClr val="2794A4"/>
    <a:srgbClr val="00343B"/>
    <a:srgbClr val="00829B"/>
    <a:srgbClr val="E6EBF0"/>
    <a:srgbClr val="FFFFFF"/>
    <a:srgbClr val="DADCDE"/>
    <a:srgbClr val="A9E5EA"/>
    <a:srgbClr val="D6D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2F17E-4542-4DAB-98A6-09042224CFDC}" v="190" dt="2026-06-17T19:26:15.907"/>
    <p1510:client id="{8636D110-AF9F-48AC-B12A-7F6DAD63D967}" v="15" dt="2026-06-17T11:55:40.939"/>
    <p1510:client id="{CB0DB14C-FEF2-45B6-8525-E27AA670C5C0}" v="6" dt="2026-06-17T17:55:38.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dri, Sreenivas" userId="0b43dccd-042e-4be0-871d-afa1d90d6a2e" providerId="ADAL" clId="{467F39DD-4CFE-45E1-AA25-A1A8C9F836D1}"/>
    <pc:docChg chg="undo custSel addSld delSld modSld">
      <pc:chgData name="Badri, Sreenivas" userId="0b43dccd-042e-4be0-871d-afa1d90d6a2e" providerId="ADAL" clId="{467F39DD-4CFE-45E1-AA25-A1A8C9F836D1}" dt="2026-06-17T19:26:15.907" v="4130" actId="20577"/>
      <pc:docMkLst>
        <pc:docMk/>
      </pc:docMkLst>
      <pc:sldChg chg="addSp modSp mod">
        <pc:chgData name="Badri, Sreenivas" userId="0b43dccd-042e-4be0-871d-afa1d90d6a2e" providerId="ADAL" clId="{467F39DD-4CFE-45E1-AA25-A1A8C9F836D1}" dt="2026-06-17T19:26:15.907" v="4130" actId="20577"/>
        <pc:sldMkLst>
          <pc:docMk/>
          <pc:sldMk cId="0" sldId="272"/>
        </pc:sldMkLst>
        <pc:spChg chg="add mod">
          <ac:chgData name="Badri, Sreenivas" userId="0b43dccd-042e-4be0-871d-afa1d90d6a2e" providerId="ADAL" clId="{467F39DD-4CFE-45E1-AA25-A1A8C9F836D1}" dt="2026-06-17T19:26:15.907" v="4130" actId="20577"/>
          <ac:spMkLst>
            <pc:docMk/>
            <pc:sldMk cId="0" sldId="272"/>
            <ac:spMk id="2" creationId="{35F54D3D-DBCC-6B9B-FA0F-8615B6AE68B2}"/>
          </ac:spMkLst>
        </pc:spChg>
        <pc:spChg chg="mod">
          <ac:chgData name="Badri, Sreenivas" userId="0b43dccd-042e-4be0-871d-afa1d90d6a2e" providerId="ADAL" clId="{467F39DD-4CFE-45E1-AA25-A1A8C9F836D1}" dt="2026-06-17T19:25:59.288" v="4110" actId="14100"/>
          <ac:spMkLst>
            <pc:docMk/>
            <pc:sldMk cId="0" sldId="272"/>
            <ac:spMk id="3" creationId="{CEFF0640-0F7C-67AD-52FF-8832A93B4208}"/>
          </ac:spMkLst>
        </pc:spChg>
        <pc:spChg chg="mod">
          <ac:chgData name="Badri, Sreenivas" userId="0b43dccd-042e-4be0-871d-afa1d90d6a2e" providerId="ADAL" clId="{467F39DD-4CFE-45E1-AA25-A1A8C9F836D1}" dt="2026-06-17T17:12:00.190" v="86" actId="20577"/>
          <ac:spMkLst>
            <pc:docMk/>
            <pc:sldMk cId="0" sldId="272"/>
            <ac:spMk id="4" creationId="{00000000-0000-0000-0000-000000000000}"/>
          </ac:spMkLst>
        </pc:spChg>
        <pc:graphicFrameChg chg="add mod">
          <ac:chgData name="Badri, Sreenivas" userId="0b43dccd-042e-4be0-871d-afa1d90d6a2e" providerId="ADAL" clId="{467F39DD-4CFE-45E1-AA25-A1A8C9F836D1}" dt="2026-06-17T19:25:18.748" v="4106"/>
          <ac:graphicFrameMkLst>
            <pc:docMk/>
            <pc:sldMk cId="0" sldId="272"/>
            <ac:graphicFrameMk id="5" creationId="{7D9892F0-BCD5-ED8F-BDC5-8AA08C2DF0C1}"/>
          </ac:graphicFrameMkLst>
        </pc:graphicFrameChg>
      </pc:sldChg>
      <pc:sldChg chg="modSp del mod">
        <pc:chgData name="Badri, Sreenivas" userId="0b43dccd-042e-4be0-871d-afa1d90d6a2e" providerId="ADAL" clId="{467F39DD-4CFE-45E1-AA25-A1A8C9F836D1}" dt="2026-06-17T19:15:30.062" v="3991" actId="47"/>
        <pc:sldMkLst>
          <pc:docMk/>
          <pc:sldMk cId="0" sldId="2147478762"/>
        </pc:sldMkLst>
        <pc:spChg chg="mod">
          <ac:chgData name="Badri, Sreenivas" userId="0b43dccd-042e-4be0-871d-afa1d90d6a2e" providerId="ADAL" clId="{467F39DD-4CFE-45E1-AA25-A1A8C9F836D1}" dt="2026-06-17T17:34:33.900" v="1553" actId="20577"/>
          <ac:spMkLst>
            <pc:docMk/>
            <pc:sldMk cId="0" sldId="2147478762"/>
            <ac:spMk id="2" creationId="{00000000-0000-0000-0000-000000000000}"/>
          </ac:spMkLst>
        </pc:spChg>
        <pc:spChg chg="mod">
          <ac:chgData name="Badri, Sreenivas" userId="0b43dccd-042e-4be0-871d-afa1d90d6a2e" providerId="ADAL" clId="{467F39DD-4CFE-45E1-AA25-A1A8C9F836D1}" dt="2026-06-17T19:01:29.845" v="3599" actId="20577"/>
          <ac:spMkLst>
            <pc:docMk/>
            <pc:sldMk cId="0" sldId="2147478762"/>
            <ac:spMk id="3" creationId="{00000000-0000-0000-0000-000000000000}"/>
          </ac:spMkLst>
        </pc:spChg>
      </pc:sldChg>
      <pc:sldChg chg="modSp mod">
        <pc:chgData name="Badri, Sreenivas" userId="0b43dccd-042e-4be0-871d-afa1d90d6a2e" providerId="ADAL" clId="{467F39DD-4CFE-45E1-AA25-A1A8C9F836D1}" dt="2026-06-17T17:19:07.810" v="444" actId="1076"/>
        <pc:sldMkLst>
          <pc:docMk/>
          <pc:sldMk cId="0" sldId="2147478763"/>
        </pc:sldMkLst>
        <pc:spChg chg="mod">
          <ac:chgData name="Badri, Sreenivas" userId="0b43dccd-042e-4be0-871d-afa1d90d6a2e" providerId="ADAL" clId="{467F39DD-4CFE-45E1-AA25-A1A8C9F836D1}" dt="2026-06-17T17:18:09.433" v="442" actId="255"/>
          <ac:spMkLst>
            <pc:docMk/>
            <pc:sldMk cId="0" sldId="2147478763"/>
            <ac:spMk id="2" creationId="{00000000-0000-0000-0000-000000000000}"/>
          </ac:spMkLst>
        </pc:spChg>
        <pc:spChg chg="mod">
          <ac:chgData name="Badri, Sreenivas" userId="0b43dccd-042e-4be0-871d-afa1d90d6a2e" providerId="ADAL" clId="{467F39DD-4CFE-45E1-AA25-A1A8C9F836D1}" dt="2026-06-17T17:18:46.343" v="443" actId="6549"/>
          <ac:spMkLst>
            <pc:docMk/>
            <pc:sldMk cId="0" sldId="2147478763"/>
            <ac:spMk id="8" creationId="{9849A4B1-B9D0-632E-54BF-5DF9B428576F}"/>
          </ac:spMkLst>
        </pc:spChg>
        <pc:picChg chg="mod">
          <ac:chgData name="Badri, Sreenivas" userId="0b43dccd-042e-4be0-871d-afa1d90d6a2e" providerId="ADAL" clId="{467F39DD-4CFE-45E1-AA25-A1A8C9F836D1}" dt="2026-06-17T17:19:07.810" v="444" actId="1076"/>
          <ac:picMkLst>
            <pc:docMk/>
            <pc:sldMk cId="0" sldId="2147478763"/>
            <ac:picMk id="5" creationId="{D04A8ADC-DBF9-5FD2-3E45-5C70113A72F3}"/>
          </ac:picMkLst>
        </pc:picChg>
      </pc:sldChg>
      <pc:sldChg chg="modSp mod">
        <pc:chgData name="Badri, Sreenivas" userId="0b43dccd-042e-4be0-871d-afa1d90d6a2e" providerId="ADAL" clId="{467F39DD-4CFE-45E1-AA25-A1A8C9F836D1}" dt="2026-06-17T19:22:52.438" v="4104" actId="20577"/>
        <pc:sldMkLst>
          <pc:docMk/>
          <pc:sldMk cId="3512297305" sldId="2147478764"/>
        </pc:sldMkLst>
        <pc:spChg chg="mod">
          <ac:chgData name="Badri, Sreenivas" userId="0b43dccd-042e-4be0-871d-afa1d90d6a2e" providerId="ADAL" clId="{467F39DD-4CFE-45E1-AA25-A1A8C9F836D1}" dt="2026-06-17T19:22:52.438" v="4104" actId="20577"/>
          <ac:spMkLst>
            <pc:docMk/>
            <pc:sldMk cId="3512297305" sldId="2147478764"/>
            <ac:spMk id="3" creationId="{7BF6A61A-D7C0-BEE7-3F65-3A3A70395BDB}"/>
          </ac:spMkLst>
        </pc:spChg>
      </pc:sldChg>
      <pc:sldChg chg="modSp del mod">
        <pc:chgData name="Badri, Sreenivas" userId="0b43dccd-042e-4be0-871d-afa1d90d6a2e" providerId="ADAL" clId="{467F39DD-4CFE-45E1-AA25-A1A8C9F836D1}" dt="2026-06-17T19:23:03.544" v="4105" actId="47"/>
        <pc:sldMkLst>
          <pc:docMk/>
          <pc:sldMk cId="1841519068" sldId="2147478765"/>
        </pc:sldMkLst>
        <pc:spChg chg="mod">
          <ac:chgData name="Badri, Sreenivas" userId="0b43dccd-042e-4be0-871d-afa1d90d6a2e" providerId="ADAL" clId="{467F39DD-4CFE-45E1-AA25-A1A8C9F836D1}" dt="2026-06-17T17:55:58.183" v="3035" actId="20577"/>
          <ac:spMkLst>
            <pc:docMk/>
            <pc:sldMk cId="1841519068" sldId="2147478765"/>
            <ac:spMk id="2" creationId="{8A3BD122-15C6-37C4-A3F5-3B8F6A4A6D3C}"/>
          </ac:spMkLst>
        </pc:spChg>
        <pc:spChg chg="mod">
          <ac:chgData name="Badri, Sreenivas" userId="0b43dccd-042e-4be0-871d-afa1d90d6a2e" providerId="ADAL" clId="{467F39DD-4CFE-45E1-AA25-A1A8C9F836D1}" dt="2026-06-17T19:06:58.363" v="3917" actId="5793"/>
          <ac:spMkLst>
            <pc:docMk/>
            <pc:sldMk cId="1841519068" sldId="2147478765"/>
            <ac:spMk id="3" creationId="{110E65C2-958F-9332-8156-7A52D432E56D}"/>
          </ac:spMkLst>
        </pc:spChg>
      </pc:sldChg>
      <pc:sldChg chg="addSp delSp modSp add mod">
        <pc:chgData name="Badri, Sreenivas" userId="0b43dccd-042e-4be0-871d-afa1d90d6a2e" providerId="ADAL" clId="{467F39DD-4CFE-45E1-AA25-A1A8C9F836D1}" dt="2026-06-17T19:15:19.755" v="3990" actId="255"/>
        <pc:sldMkLst>
          <pc:docMk/>
          <pc:sldMk cId="2328536370" sldId="2147478766"/>
        </pc:sldMkLst>
        <pc:spChg chg="del">
          <ac:chgData name="Badri, Sreenivas" userId="0b43dccd-042e-4be0-871d-afa1d90d6a2e" providerId="ADAL" clId="{467F39DD-4CFE-45E1-AA25-A1A8C9F836D1}" dt="2026-06-17T19:10:49.456" v="3942" actId="478"/>
          <ac:spMkLst>
            <pc:docMk/>
            <pc:sldMk cId="2328536370" sldId="2147478766"/>
            <ac:spMk id="3" creationId="{264160C0-490A-8E61-4BE5-191250F31544}"/>
          </ac:spMkLst>
        </pc:spChg>
        <pc:spChg chg="add del mod">
          <ac:chgData name="Badri, Sreenivas" userId="0b43dccd-042e-4be0-871d-afa1d90d6a2e" providerId="ADAL" clId="{467F39DD-4CFE-45E1-AA25-A1A8C9F836D1}" dt="2026-06-17T19:10:52.507" v="3943" actId="478"/>
          <ac:spMkLst>
            <pc:docMk/>
            <pc:sldMk cId="2328536370" sldId="2147478766"/>
            <ac:spMk id="7" creationId="{FCFB45E5-C25C-930C-8D19-47770416BDCA}"/>
          </ac:spMkLst>
        </pc:spChg>
        <pc:spChg chg="add mod">
          <ac:chgData name="Badri, Sreenivas" userId="0b43dccd-042e-4be0-871d-afa1d90d6a2e" providerId="ADAL" clId="{467F39DD-4CFE-45E1-AA25-A1A8C9F836D1}" dt="2026-06-17T19:15:19.755" v="3990" actId="255"/>
          <ac:spMkLst>
            <pc:docMk/>
            <pc:sldMk cId="2328536370" sldId="2147478766"/>
            <ac:spMk id="9" creationId="{174C5DA3-E800-1917-E046-7566BA434A4C}"/>
          </ac:spMkLst>
        </pc:spChg>
        <pc:graphicFrameChg chg="add del mod modGraphic">
          <ac:chgData name="Badri, Sreenivas" userId="0b43dccd-042e-4be0-871d-afa1d90d6a2e" providerId="ADAL" clId="{467F39DD-4CFE-45E1-AA25-A1A8C9F836D1}" dt="2026-06-17T19:11:21.186" v="3946" actId="478"/>
          <ac:graphicFrameMkLst>
            <pc:docMk/>
            <pc:sldMk cId="2328536370" sldId="2147478766"/>
            <ac:graphicFrameMk id="5" creationId="{99A8AB1C-B7DC-BF7C-432D-7E9D96981A29}"/>
          </ac:graphicFrameMkLst>
        </pc:graphicFrameChg>
      </pc:sldChg>
      <pc:sldChg chg="modSp add mod">
        <pc:chgData name="Badri, Sreenivas" userId="0b43dccd-042e-4be0-871d-afa1d90d6a2e" providerId="ADAL" clId="{467F39DD-4CFE-45E1-AA25-A1A8C9F836D1}" dt="2026-06-17T19:22:04.624" v="4090" actId="5793"/>
        <pc:sldMkLst>
          <pc:docMk/>
          <pc:sldMk cId="2601740183" sldId="2147478767"/>
        </pc:sldMkLst>
        <pc:spChg chg="mod">
          <ac:chgData name="Badri, Sreenivas" userId="0b43dccd-042e-4be0-871d-afa1d90d6a2e" providerId="ADAL" clId="{467F39DD-4CFE-45E1-AA25-A1A8C9F836D1}" dt="2026-06-17T19:18:42.490" v="3993" actId="207"/>
          <ac:spMkLst>
            <pc:docMk/>
            <pc:sldMk cId="2601740183" sldId="2147478767"/>
            <ac:spMk id="2" creationId="{17E4E18F-AC48-B471-E3A4-716B48C32F9B}"/>
          </ac:spMkLst>
        </pc:spChg>
        <pc:spChg chg="mod">
          <ac:chgData name="Badri, Sreenivas" userId="0b43dccd-042e-4be0-871d-afa1d90d6a2e" providerId="ADAL" clId="{467F39DD-4CFE-45E1-AA25-A1A8C9F836D1}" dt="2026-06-17T19:22:04.624" v="4090" actId="5793"/>
          <ac:spMkLst>
            <pc:docMk/>
            <pc:sldMk cId="2601740183" sldId="2147478767"/>
            <ac:spMk id="3" creationId="{9307F3EA-92D1-C995-D115-7FE16711CB70}"/>
          </ac:spMkLst>
        </pc:spChg>
      </pc:sldChg>
      <pc:sldChg chg="modSp add mod">
        <pc:chgData name="Badri, Sreenivas" userId="0b43dccd-042e-4be0-871d-afa1d90d6a2e" providerId="ADAL" clId="{467F39DD-4CFE-45E1-AA25-A1A8C9F836D1}" dt="2026-06-17T19:22:34.237" v="4100" actId="5793"/>
        <pc:sldMkLst>
          <pc:docMk/>
          <pc:sldMk cId="3931615657" sldId="2147478768"/>
        </pc:sldMkLst>
        <pc:spChg chg="mod">
          <ac:chgData name="Badri, Sreenivas" userId="0b43dccd-042e-4be0-871d-afa1d90d6a2e" providerId="ADAL" clId="{467F39DD-4CFE-45E1-AA25-A1A8C9F836D1}" dt="2026-06-17T19:21:41.310" v="4080" actId="20577"/>
          <ac:spMkLst>
            <pc:docMk/>
            <pc:sldMk cId="3931615657" sldId="2147478768"/>
            <ac:spMk id="2" creationId="{4A20BDA5-3515-64BE-8573-0E2BEFC86189}"/>
          </ac:spMkLst>
        </pc:spChg>
        <pc:spChg chg="mod">
          <ac:chgData name="Badri, Sreenivas" userId="0b43dccd-042e-4be0-871d-afa1d90d6a2e" providerId="ADAL" clId="{467F39DD-4CFE-45E1-AA25-A1A8C9F836D1}" dt="2026-06-17T19:22:34.237" v="4100" actId="5793"/>
          <ac:spMkLst>
            <pc:docMk/>
            <pc:sldMk cId="3931615657" sldId="2147478768"/>
            <ac:spMk id="3" creationId="{D68B517F-4590-E9F2-17FC-AFF02FFEFB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6/17/2026</a:t>
            </a:fld>
            <a:endParaRPr lang="en-US"/>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87933-491C-CE8D-B5F7-D16659F1D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AC201-85D6-29B3-1B95-470B309AA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48C61-140D-553A-1A04-4E43F763736E}"/>
              </a:ext>
            </a:extLst>
          </p:cNvPr>
          <p:cNvSpPr>
            <a:spLocks noGrp="1"/>
          </p:cNvSpPr>
          <p:nvPr>
            <p:ph type="body" idx="1"/>
          </p:nvPr>
        </p:nvSpPr>
        <p:spPr/>
        <p:txBody>
          <a:bodyPr/>
          <a:lstStyle/>
          <a:p>
            <a:r>
              <a:rPr lang="en-US" sz="1200" b="0">
                <a:solidFill>
                  <a:srgbClr val="C00000"/>
                </a:solidFill>
              </a:rPr>
              <a:t>Delete this slide before presenting</a:t>
            </a:r>
            <a:endParaRPr lang="en-US"/>
          </a:p>
        </p:txBody>
      </p:sp>
      <p:sp>
        <p:nvSpPr>
          <p:cNvPr id="4" name="Slide Number Placeholder 3">
            <a:extLst>
              <a:ext uri="{FF2B5EF4-FFF2-40B4-BE49-F238E27FC236}">
                <a16:creationId xmlns:a16="http://schemas.microsoft.com/office/drawing/2014/main" id="{AC78BCCC-C777-27CC-6422-A2F9911405D2}"/>
              </a:ext>
            </a:extLst>
          </p:cNvPr>
          <p:cNvSpPr>
            <a:spLocks noGrp="1"/>
          </p:cNvSpPr>
          <p:nvPr>
            <p:ph type="sldNum" sz="quarter" idx="5"/>
          </p:nvPr>
        </p:nvSpPr>
        <p:spPr/>
        <p:txBody>
          <a:bodyPr/>
          <a:lstStyle/>
          <a:p>
            <a:fld id="{3694BC6D-B4C2-499C-B968-7B53BF050EFF}" type="slidenum">
              <a:rPr lang="en-US" smtClean="0"/>
              <a:t>3</a:t>
            </a:fld>
            <a:endParaRPr lang="en-US"/>
          </a:p>
        </p:txBody>
      </p:sp>
    </p:spTree>
    <p:extLst>
      <p:ext uri="{BB962C8B-B14F-4D97-AF65-F5344CB8AC3E}">
        <p14:creationId xmlns:p14="http://schemas.microsoft.com/office/powerpoint/2010/main" val="156739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335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June 17,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7544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June 17,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June 17,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8231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7284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8605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70994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66891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17,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6441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June 17,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651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June 17,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7947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June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June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June 17,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4199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17,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57475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sv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8.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5"/>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June 17,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16"/>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Srinath.Gurlinka@ercot.com" TargetMode="External"/><Relationship Id="rId2" Type="http://schemas.openxmlformats.org/officeDocument/2006/relationships/hyperlink" Target="mailto:Kai.Kaur@ercot.com" TargetMode="External"/><Relationship Id="rId1" Type="http://schemas.openxmlformats.org/officeDocument/2006/relationships/slideLayout" Target="../slideLayouts/slideLayout3.xml"/><Relationship Id="rId4" Type="http://schemas.openxmlformats.org/officeDocument/2006/relationships/hyperlink" Target="mailto:Sandip.Bhattacharya@erc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F31B-7178-C607-17D8-2A2BD0BBEF72}"/>
            </a:ext>
          </a:extLst>
        </p:cNvPr>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nSpc>
                <a:spcPct val="100000"/>
              </a:lnSpc>
              <a:spcBef>
                <a:spcPts val="300"/>
              </a:spcBef>
              <a:spcAft>
                <a:spcPts val="300"/>
              </a:spcAft>
              <a:defRPr/>
            </a:pPr>
            <a:r>
              <a:rPr lang="en-US" sz="2800">
                <a:solidFill>
                  <a:prstClr val="black"/>
                </a:solidFill>
              </a:rPr>
              <a:t>QSE ICCP Telemetry Points Modeling Process Automation</a:t>
            </a:r>
            <a:br>
              <a:rPr lang="en-US" b="0">
                <a:solidFill>
                  <a:prstClr val="black"/>
                </a:solidFill>
              </a:rPr>
            </a:br>
            <a:br>
              <a:rPr lang="en-US" sz="1400" b="0"/>
            </a:br>
            <a:br>
              <a:rPr lang="en-US" sz="1400" b="0"/>
            </a:br>
            <a:br>
              <a:rPr lang="en-US" sz="1800" b="0"/>
            </a:br>
            <a:r>
              <a:rPr lang="en-US" sz="1800" b="0"/>
              <a:t>Kai Kaur/Kevin McGarrahan</a:t>
            </a:r>
            <a:br>
              <a:rPr lang="en-US" sz="1800" b="0"/>
            </a:br>
            <a:r>
              <a:rPr lang="en-US" sz="1800" b="0"/>
              <a:t>Grid and Market Solutions (GMS)</a:t>
            </a:r>
            <a:br>
              <a:rPr lang="en-US" sz="1800" b="0"/>
            </a:br>
            <a:br>
              <a:rPr lang="en-US" sz="1400" b="0"/>
            </a:br>
            <a:r>
              <a:rPr lang="en-US" sz="1600" b="0"/>
              <a:t>June 18, 2026</a:t>
            </a:r>
            <a:endParaRPr lang="en-US" sz="1600"/>
          </a:p>
        </p:txBody>
      </p:sp>
      <p:sp>
        <p:nvSpPr>
          <p:cNvPr id="13" name="Content Placeholder 12"/>
          <p:cNvSpPr>
            <a:spLocks noGrp="1"/>
          </p:cNvSpPr>
          <p:nvPr>
            <p:ph sz="quarter" idx="16"/>
          </p:nvPr>
        </p:nvSpPr>
        <p:spPr>
          <a:noFill/>
        </p:spPr>
        <p:txBody>
          <a:bodyPr/>
          <a:lstStyle/>
          <a:p>
            <a:pPr marL="342900" indent="274320">
              <a:buFont typeface="Arial" panose="020B0604020202020204" pitchFamily="34" charset="0"/>
              <a:buChar char="•"/>
            </a:pPr>
            <a:endParaRPr lang="en-US" sz="1500" b="0"/>
          </a:p>
          <a:p>
            <a:pPr marL="342900" indent="274320">
              <a:buFont typeface="Arial" panose="020B0604020202020204" pitchFamily="34" charset="0"/>
              <a:buChar char="•"/>
            </a:pPr>
            <a:endParaRPr lang="en-US" sz="1500" b="0"/>
          </a:p>
        </p:txBody>
      </p:sp>
      <p:sp>
        <p:nvSpPr>
          <p:cNvPr id="3" name="Text Placeholder 2">
            <a:extLst>
              <a:ext uri="{FF2B5EF4-FFF2-40B4-BE49-F238E27FC236}">
                <a16:creationId xmlns:a16="http://schemas.microsoft.com/office/drawing/2014/main" id="{CEFF0640-0F7C-67AD-52FF-8832A93B4208}"/>
              </a:ext>
            </a:extLst>
          </p:cNvPr>
          <p:cNvSpPr>
            <a:spLocks noGrp="1"/>
          </p:cNvSpPr>
          <p:nvPr>
            <p:ph type="body" sz="quarter" idx="15"/>
          </p:nvPr>
        </p:nvSpPr>
        <p:spPr>
          <a:xfrm flipH="1">
            <a:off x="6427361" y="1289959"/>
            <a:ext cx="5641371" cy="2139041"/>
          </a:xfrm>
        </p:spPr>
        <p:txBody>
          <a:bodyPr/>
          <a:lstStyle/>
          <a:p>
            <a:r>
              <a:rPr lang="en-US"/>
              <a:t>Outline:</a:t>
            </a:r>
          </a:p>
          <a:p>
            <a:pPr marL="342900" indent="274320">
              <a:buFont typeface="Arial" panose="020B0604020202020204" pitchFamily="34" charset="0"/>
              <a:buChar char="•"/>
            </a:pPr>
            <a:r>
              <a:rPr lang="en-US" b="0"/>
              <a:t>Review current process</a:t>
            </a:r>
          </a:p>
          <a:p>
            <a:pPr marL="342900" indent="274320">
              <a:buFont typeface="Arial" panose="020B0604020202020204" pitchFamily="34" charset="0"/>
              <a:buChar char="•"/>
            </a:pPr>
            <a:r>
              <a:rPr lang="en-US" b="0"/>
              <a:t>Review Future Process with Automation</a:t>
            </a:r>
          </a:p>
          <a:p>
            <a:pPr marL="342900" indent="274320">
              <a:buFont typeface="Arial" panose="020B0604020202020204" pitchFamily="34" charset="0"/>
              <a:buChar char="•"/>
            </a:pPr>
            <a:r>
              <a:rPr lang="en-US" b="0"/>
              <a:t>Impacts and Benefits to QSEs</a:t>
            </a:r>
          </a:p>
        </p:txBody>
      </p:sp>
      <p:sp>
        <p:nvSpPr>
          <p:cNvPr id="2" name="Text Placeholder 2">
            <a:extLst>
              <a:ext uri="{FF2B5EF4-FFF2-40B4-BE49-F238E27FC236}">
                <a16:creationId xmlns:a16="http://schemas.microsoft.com/office/drawing/2014/main" id="{35F54D3D-DBCC-6B9B-FA0F-8615B6AE68B2}"/>
              </a:ext>
            </a:extLst>
          </p:cNvPr>
          <p:cNvSpPr txBox="1">
            <a:spLocks/>
          </p:cNvSpPr>
          <p:nvPr/>
        </p:nvSpPr>
        <p:spPr>
          <a:xfrm flipH="1">
            <a:off x="6606656" y="4578724"/>
            <a:ext cx="5462077" cy="1984869"/>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kern="1200" dirty="0" smtClean="0">
                <a:solidFill>
                  <a:schemeClr val="tx1"/>
                </a:solidFill>
                <a:latin typeface="+mn-lt"/>
                <a:ea typeface="+mn-ea"/>
                <a:cs typeface="+mn-cs"/>
              </a:defRPr>
            </a:lvl2pPr>
            <a:lvl3pPr marL="548640" indent="-182880" algn="l" defTabSz="914400" rtl="0" eaLnBrk="1" latinLnBrk="0" hangingPunct="1">
              <a:lnSpc>
                <a:spcPct val="100000"/>
              </a:lnSpc>
              <a:spcBef>
                <a:spcPts val="100"/>
              </a:spcBef>
              <a:buFont typeface="Arial" panose="020B0604020202020204" pitchFamily="34" charset="0"/>
              <a:buChar char="◦"/>
              <a:defRPr lang="en-US" sz="1400" kern="1200" dirty="0">
                <a:solidFill>
                  <a:schemeClr val="tx1"/>
                </a:solidFill>
                <a:latin typeface="+mn-lt"/>
                <a:ea typeface="+mn-ea"/>
                <a:cs typeface="+mn-cs"/>
              </a:defRPr>
            </a:lvl3pPr>
            <a:lvl4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kern="1200" dirty="0" smtClean="0">
                <a:solidFill>
                  <a:schemeClr val="tx1"/>
                </a:solidFill>
                <a:latin typeface="+mn-lt"/>
                <a:ea typeface="+mn-ea"/>
                <a:cs typeface="+mn-cs"/>
              </a:defRPr>
            </a:lvl4pPr>
            <a:lvl5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kern="1200" dirty="0">
                <a:solidFill>
                  <a:schemeClr val="tx1"/>
                </a:solidFill>
                <a:latin typeface="+mn-lt"/>
                <a:ea typeface="+mn-ea"/>
                <a:cs typeface="+mn-cs"/>
              </a:defRPr>
            </a:lvl5pPr>
            <a:lvl6pPr marL="1097280" indent="-182880" algn="l" defTabSz="914400" rtl="0" eaLnBrk="1" latinLnBrk="0" hangingPunct="1">
              <a:lnSpc>
                <a:spcPct val="100000"/>
              </a:lnSpc>
              <a:spcBef>
                <a:spcPts val="300"/>
              </a:spcBef>
              <a:spcAft>
                <a:spcPts val="300"/>
              </a:spcAft>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Key Takeaways:</a:t>
            </a:r>
          </a:p>
          <a:p>
            <a:pPr marL="285750" indent="-285750">
              <a:buFont typeface="Arial" panose="020B0604020202020204" pitchFamily="34" charset="0"/>
              <a:buChar char="•"/>
            </a:pPr>
            <a:r>
              <a:rPr lang="en-US" sz="1400" b="0"/>
              <a:t>Automates the currently manual QSE ICCP telemetry point modeling process, significantly reducing human errors and processing delays.</a:t>
            </a:r>
          </a:p>
          <a:p>
            <a:pPr marL="285750" indent="-285750">
              <a:buFont typeface="Arial" panose="020B0604020202020204" pitchFamily="34" charset="0"/>
              <a:buChar char="•"/>
            </a:pPr>
            <a:r>
              <a:rPr lang="en-US" sz="1400" b="0"/>
              <a:t>Streamlines and standardizes telemetry point modeling through improved workflows and enforced ICCP objects naming conventions.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1">
                    <a:lumMod val="75000"/>
                    <a:lumOff val="25000"/>
                  </a:schemeClr>
                </a:solidFill>
              </a:rPr>
              <a:t>Current QSE ICCP Telemetry Points Modeling Process </a:t>
            </a:r>
          </a:p>
        </p:txBody>
      </p:sp>
      <p:sp>
        <p:nvSpPr>
          <p:cNvPr id="4" name="Slide Number Placeholder 3"/>
          <p:cNvSpPr>
            <a:spLocks noGrp="1"/>
          </p:cNvSpPr>
          <p:nvPr>
            <p:ph type="sldNum" sz="quarter" idx="12"/>
          </p:nvPr>
        </p:nvSpPr>
        <p:spPr/>
        <p:txBody>
          <a:bodyPr/>
          <a:lstStyle/>
          <a:p>
            <a:fld id="{BCDE79FB-97BA-492B-8D57-F1373F9ADA95}" type="slidenum">
              <a:rPr lang="en-US" smtClean="0"/>
              <a:t>2</a:t>
            </a:fld>
            <a:endParaRPr lang="en-US"/>
          </a:p>
        </p:txBody>
      </p:sp>
      <p:pic>
        <p:nvPicPr>
          <p:cNvPr id="9" name="Picture 8">
            <a:extLst>
              <a:ext uri="{FF2B5EF4-FFF2-40B4-BE49-F238E27FC236}">
                <a16:creationId xmlns:a16="http://schemas.microsoft.com/office/drawing/2014/main" id="{91C53DD4-774C-64ED-413E-B16678087509}"/>
              </a:ext>
            </a:extLst>
          </p:cNvPr>
          <p:cNvPicPr>
            <a:picLocks noChangeAspect="1"/>
          </p:cNvPicPr>
          <p:nvPr/>
        </p:nvPicPr>
        <p:blipFill>
          <a:blip r:embed="rId2"/>
          <a:stretch>
            <a:fillRect/>
          </a:stretch>
        </p:blipFill>
        <p:spPr>
          <a:xfrm>
            <a:off x="1728357" y="914400"/>
            <a:ext cx="8593282" cy="57288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7F48-CA7F-93BF-899B-A7D38AB2D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B57B1-FC69-141B-9C3E-1351758CB775}"/>
              </a:ext>
            </a:extLst>
          </p:cNvPr>
          <p:cNvSpPr>
            <a:spLocks noGrp="1"/>
          </p:cNvSpPr>
          <p:nvPr>
            <p:ph type="title"/>
          </p:nvPr>
        </p:nvSpPr>
        <p:spPr>
          <a:xfrm>
            <a:off x="1257300" y="457200"/>
            <a:ext cx="8872352" cy="694706"/>
          </a:xfrm>
        </p:spPr>
        <p:txBody>
          <a:bodyPr/>
          <a:lstStyle/>
          <a:p>
            <a:r>
              <a:rPr lang="en-US">
                <a:solidFill>
                  <a:schemeClr val="accent1">
                    <a:lumMod val="75000"/>
                    <a:lumOff val="25000"/>
                  </a:schemeClr>
                </a:solidFill>
              </a:rPr>
              <a:t>Future Process with Automation</a:t>
            </a:r>
          </a:p>
        </p:txBody>
      </p:sp>
      <p:sp>
        <p:nvSpPr>
          <p:cNvPr id="4" name="Slide Number Placeholder 3">
            <a:extLst>
              <a:ext uri="{FF2B5EF4-FFF2-40B4-BE49-F238E27FC236}">
                <a16:creationId xmlns:a16="http://schemas.microsoft.com/office/drawing/2014/main" id="{97A0E182-7590-B91F-B4E9-581EF8AE64C3}"/>
              </a:ext>
            </a:extLst>
          </p:cNvPr>
          <p:cNvSpPr>
            <a:spLocks noGrp="1"/>
          </p:cNvSpPr>
          <p:nvPr>
            <p:ph type="sldNum" sz="quarter" idx="12"/>
          </p:nvPr>
        </p:nvSpPr>
        <p:spPr/>
        <p:txBody>
          <a:bodyPr/>
          <a:lstStyle/>
          <a:p>
            <a:fld id="{BCDE79FB-97BA-492B-8D57-F1373F9ADA95}" type="slidenum">
              <a:rPr lang="en-US" smtClean="0"/>
              <a:t>3</a:t>
            </a:fld>
            <a:endParaRPr lang="en-US"/>
          </a:p>
        </p:txBody>
      </p:sp>
      <p:sp>
        <p:nvSpPr>
          <p:cNvPr id="9" name="TextBox 8">
            <a:extLst>
              <a:ext uri="{FF2B5EF4-FFF2-40B4-BE49-F238E27FC236}">
                <a16:creationId xmlns:a16="http://schemas.microsoft.com/office/drawing/2014/main" id="{174C5DA3-E800-1917-E046-7566BA434A4C}"/>
              </a:ext>
            </a:extLst>
          </p:cNvPr>
          <p:cNvSpPr txBox="1"/>
          <p:nvPr/>
        </p:nvSpPr>
        <p:spPr>
          <a:xfrm>
            <a:off x="396689" y="1151906"/>
            <a:ext cx="11631704" cy="4893647"/>
          </a:xfrm>
          <a:prstGeom prst="rect">
            <a:avLst/>
          </a:prstGeom>
          <a:noFill/>
        </p:spPr>
        <p:txBody>
          <a:bodyPr wrap="square">
            <a:spAutoFit/>
          </a:bodyPr>
          <a:lstStyle/>
          <a:p>
            <a:pPr marL="285750" indent="-285750">
              <a:buFont typeface="Wingdings" panose="05000000000000000000" pitchFamily="2" charset="2"/>
              <a:buChar char="§"/>
            </a:pPr>
            <a:r>
              <a:rPr lang="en-US" sz="1400"/>
              <a:t>ERCOT is evaluating multiple approaches to automate the QSE ICCP telemetry point modeling process and reduce manual effort.</a:t>
            </a:r>
          </a:p>
          <a:p>
            <a:endParaRPr lang="en-US" sz="1400"/>
          </a:p>
          <a:p>
            <a:pPr marL="285750" indent="-285750">
              <a:buFont typeface="Wingdings" panose="05000000000000000000" pitchFamily="2" charset="2"/>
              <a:buChar char="§"/>
            </a:pPr>
            <a:r>
              <a:rPr lang="en-US" sz="1400"/>
              <a:t>One option under consideration is enabling QSEs to submit telemetry point modeling requests through the Market Participant Service Portal (MPSP).</a:t>
            </a:r>
          </a:p>
          <a:p>
            <a:r>
              <a:rPr lang="en-US" sz="1400"/>
              <a:t>     This solution would:</a:t>
            </a:r>
          </a:p>
          <a:p>
            <a:pPr marL="742950" lvl="1" indent="-285750">
              <a:buFont typeface="Courier New" panose="02070309020205020404" pitchFamily="49" charset="0"/>
              <a:buChar char="o"/>
            </a:pPr>
            <a:r>
              <a:rPr lang="en-US" sz="1400"/>
              <a:t>Use standardized templates that enforce ICCP object naming conventions</a:t>
            </a:r>
          </a:p>
          <a:p>
            <a:pPr marL="742950" lvl="1" indent="-285750">
              <a:buFont typeface="Courier New" panose="02070309020205020404" pitchFamily="49" charset="0"/>
              <a:buChar char="o"/>
            </a:pPr>
            <a:r>
              <a:rPr lang="en-US" sz="1400"/>
              <a:t>Reduce modeling errors associated with the current manual email-based process</a:t>
            </a:r>
          </a:p>
          <a:p>
            <a:pPr marL="742950" lvl="1" indent="-285750">
              <a:buFont typeface="Courier New" panose="02070309020205020404" pitchFamily="49" charset="0"/>
              <a:buChar char="o"/>
            </a:pPr>
            <a:r>
              <a:rPr lang="en-US" sz="1400"/>
              <a:t>Provide direct integration with the Network Model Management System (NMMS/MAGE) for submitting model change requests</a:t>
            </a:r>
          </a:p>
          <a:p>
            <a:endParaRPr lang="en-US" sz="1400"/>
          </a:p>
          <a:p>
            <a:pPr marL="285750" indent="-285750">
              <a:buFont typeface="Wingdings" panose="05000000000000000000" pitchFamily="2" charset="2"/>
              <a:buChar char="§"/>
            </a:pPr>
            <a:r>
              <a:rPr lang="en-US" sz="1400"/>
              <a:t>Another approach being explored is for ERCOT to directly model QSE telemetry points in the network modeling system and provide the modeled point information to QSEs via the same MPSP platform.</a:t>
            </a:r>
          </a:p>
          <a:p>
            <a:endParaRPr lang="en-US" sz="1400"/>
          </a:p>
          <a:p>
            <a:pPr marL="285750" indent="-285750">
              <a:buFont typeface="Wingdings" panose="05000000000000000000" pitchFamily="2" charset="2"/>
              <a:buChar char="§"/>
            </a:pPr>
            <a:r>
              <a:rPr lang="en-US" sz="1400"/>
              <a:t>Additional solution paths are also being assessed to determine the most efficient and reliable workflow.</a:t>
            </a:r>
          </a:p>
          <a:p>
            <a:endParaRPr lang="en-US" sz="1400"/>
          </a:p>
          <a:p>
            <a:pPr marL="285750" indent="-285750">
              <a:buFont typeface="Wingdings" panose="05000000000000000000" pitchFamily="2" charset="2"/>
              <a:buChar char="§"/>
            </a:pPr>
            <a:r>
              <a:rPr lang="en-US" sz="1400"/>
              <a:t>Any selected automation approach will embed QSE ICCP telemetry points into the Full CIM/XML network model. QSE ICCP cases can then be generated automatically from the network model using the EMS CIM Importer during the weekly model load process.</a:t>
            </a:r>
          </a:p>
          <a:p>
            <a:endParaRPr lang="en-US" sz="1400"/>
          </a:p>
          <a:p>
            <a:pPr marL="742950" lvl="1" indent="-285750">
              <a:buFont typeface="Courier New" panose="02070309020205020404" pitchFamily="49" charset="0"/>
              <a:buChar char="o"/>
            </a:pPr>
            <a:r>
              <a:rPr lang="en-US" sz="1400"/>
              <a:t>This will be a shift from the current practice, where telemetry points are manually entered into a local ICCP database and QSE ICCP cases are manually generated from that database.</a:t>
            </a:r>
          </a:p>
          <a:p>
            <a:endParaRPr lang="en-US" sz="1400"/>
          </a:p>
          <a:p>
            <a:r>
              <a:rPr lang="en-US" sz="1600" b="1"/>
              <a:t>Note: These concepts are currently under review and discussion. ERCOT will provide updates to QSEs at future TWG meetings as the solution is finalized.</a:t>
            </a:r>
          </a:p>
        </p:txBody>
      </p:sp>
    </p:spTree>
    <p:extLst>
      <p:ext uri="{BB962C8B-B14F-4D97-AF65-F5344CB8AC3E}">
        <p14:creationId xmlns:p14="http://schemas.microsoft.com/office/powerpoint/2010/main" val="232853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AC07E-5552-9580-3061-552C74061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4E18F-AC48-B471-E3A4-716B48C32F9B}"/>
              </a:ext>
            </a:extLst>
          </p:cNvPr>
          <p:cNvSpPr>
            <a:spLocks noGrp="1"/>
          </p:cNvSpPr>
          <p:nvPr>
            <p:ph type="title"/>
          </p:nvPr>
        </p:nvSpPr>
        <p:spPr/>
        <p:txBody>
          <a:bodyPr/>
          <a:lstStyle/>
          <a:p>
            <a:r>
              <a:rPr lang="en-US">
                <a:solidFill>
                  <a:schemeClr val="accent1">
                    <a:lumMod val="75000"/>
                    <a:lumOff val="25000"/>
                  </a:schemeClr>
                </a:solidFill>
              </a:rPr>
              <a:t>Impacts and Benefits to Market Participants	</a:t>
            </a:r>
          </a:p>
        </p:txBody>
      </p:sp>
      <p:sp>
        <p:nvSpPr>
          <p:cNvPr id="3" name="Text Placeholder 2">
            <a:extLst>
              <a:ext uri="{FF2B5EF4-FFF2-40B4-BE49-F238E27FC236}">
                <a16:creationId xmlns:a16="http://schemas.microsoft.com/office/drawing/2014/main" id="{9307F3EA-92D1-C995-D115-7FE16711CB70}"/>
              </a:ext>
            </a:extLst>
          </p:cNvPr>
          <p:cNvSpPr>
            <a:spLocks noGrp="1"/>
          </p:cNvSpPr>
          <p:nvPr>
            <p:ph type="body" sz="quarter" idx="16"/>
          </p:nvPr>
        </p:nvSpPr>
        <p:spPr>
          <a:xfrm>
            <a:off x="396927" y="1181100"/>
            <a:ext cx="11187714" cy="4495800"/>
          </a:xfrm>
        </p:spPr>
        <p:txBody>
          <a:bodyPr/>
          <a:lstStyle/>
          <a:p>
            <a:pPr marL="285750" indent="-285750">
              <a:buFont typeface="Wingdings" panose="05000000000000000000" pitchFamily="2" charset="2"/>
              <a:buChar char="§"/>
            </a:pPr>
            <a:r>
              <a:rPr lang="en-US" sz="1800"/>
              <a:t>QSEs will transition away from the current email-based ICCP telemetry point submission process to a new automated workflow (via MPSP or ERCOT‑modeled process or other automated process).</a:t>
            </a:r>
          </a:p>
          <a:p>
            <a:endParaRPr lang="en-US" sz="1800"/>
          </a:p>
          <a:p>
            <a:pPr marL="285750" indent="-285750">
              <a:buFont typeface="Wingdings" panose="05000000000000000000" pitchFamily="2" charset="2"/>
              <a:buChar char="§"/>
            </a:pPr>
            <a:r>
              <a:rPr lang="en-US" sz="1800"/>
              <a:t>Standardized ICCP naming conventions ensure consistency and reduce modeling errors.</a:t>
            </a:r>
          </a:p>
          <a:p>
            <a:endParaRPr lang="en-US" sz="1800"/>
          </a:p>
          <a:p>
            <a:pPr marL="285750" indent="-285750">
              <a:buFont typeface="Wingdings" panose="05000000000000000000" pitchFamily="2" charset="2"/>
              <a:buChar char="§"/>
            </a:pPr>
            <a:r>
              <a:rPr lang="en-US" sz="1800"/>
              <a:t>Eliminates manual errors and improves accuracy of telemetry point ownership and modeling.</a:t>
            </a:r>
          </a:p>
          <a:p>
            <a:endParaRPr lang="en-US" sz="1800"/>
          </a:p>
          <a:p>
            <a:pPr marL="285750" indent="-285750">
              <a:buFont typeface="Wingdings" panose="05000000000000000000" pitchFamily="2" charset="2"/>
              <a:buChar char="§"/>
            </a:pPr>
            <a:r>
              <a:rPr lang="en-US" sz="1800"/>
              <a:t>Simplifies unit/device transitions from one QSE to another QSE - only permissions need updating instead of remodeling.</a:t>
            </a:r>
          </a:p>
          <a:p>
            <a:endParaRPr lang="en-US" sz="1800"/>
          </a:p>
          <a:p>
            <a:pPr marL="285750" indent="-285750">
              <a:buFont typeface="Wingdings" panose="05000000000000000000" pitchFamily="2" charset="2"/>
              <a:buChar char="§"/>
            </a:pPr>
            <a:r>
              <a:rPr lang="en-US" sz="1800"/>
              <a:t>Enhances tracking and traceability of telemetry point modeling activities.</a:t>
            </a:r>
          </a:p>
          <a:p>
            <a:endParaRPr lang="en-US" sz="1800"/>
          </a:p>
        </p:txBody>
      </p:sp>
      <p:sp>
        <p:nvSpPr>
          <p:cNvPr id="4" name="Slide Number Placeholder 3">
            <a:extLst>
              <a:ext uri="{FF2B5EF4-FFF2-40B4-BE49-F238E27FC236}">
                <a16:creationId xmlns:a16="http://schemas.microsoft.com/office/drawing/2014/main" id="{DB00D7DE-4A67-39AC-659C-4B8DB63BBD69}"/>
              </a:ext>
            </a:extLst>
          </p:cNvPr>
          <p:cNvSpPr>
            <a:spLocks noGrp="1"/>
          </p:cNvSpPr>
          <p:nvPr>
            <p:ph type="sldNum" sz="quarter" idx="12"/>
          </p:nvPr>
        </p:nvSpPr>
        <p:spPr/>
        <p:txBody>
          <a:bodyPr/>
          <a:lstStyle/>
          <a:p>
            <a:fld id="{BCDE79FB-97BA-492B-8D57-F1373F9ADA95}" type="slidenum">
              <a:rPr lang="en-US" smtClean="0"/>
              <a:t>4</a:t>
            </a:fld>
            <a:endParaRPr lang="en-US"/>
          </a:p>
        </p:txBody>
      </p:sp>
    </p:spTree>
    <p:extLst>
      <p:ext uri="{BB962C8B-B14F-4D97-AF65-F5344CB8AC3E}">
        <p14:creationId xmlns:p14="http://schemas.microsoft.com/office/powerpoint/2010/main" val="260174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3F6A2-F3B8-2ECD-7E15-B41309EB5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0BDA5-3515-64BE-8573-0E2BEFC86189}"/>
              </a:ext>
            </a:extLst>
          </p:cNvPr>
          <p:cNvSpPr>
            <a:spLocks noGrp="1"/>
          </p:cNvSpPr>
          <p:nvPr>
            <p:ph type="title"/>
          </p:nvPr>
        </p:nvSpPr>
        <p:spPr/>
        <p:txBody>
          <a:bodyPr/>
          <a:lstStyle/>
          <a:p>
            <a:r>
              <a:rPr lang="en-US">
                <a:solidFill>
                  <a:schemeClr val="accent1">
                    <a:lumMod val="75000"/>
                    <a:lumOff val="25000"/>
                  </a:schemeClr>
                </a:solidFill>
              </a:rPr>
              <a:t>QSE Feedback and Timelines</a:t>
            </a:r>
          </a:p>
        </p:txBody>
      </p:sp>
      <p:sp>
        <p:nvSpPr>
          <p:cNvPr id="3" name="Text Placeholder 2">
            <a:extLst>
              <a:ext uri="{FF2B5EF4-FFF2-40B4-BE49-F238E27FC236}">
                <a16:creationId xmlns:a16="http://schemas.microsoft.com/office/drawing/2014/main" id="{D68B517F-4590-E9F2-17FC-AFF02FFEFBA2}"/>
              </a:ext>
            </a:extLst>
          </p:cNvPr>
          <p:cNvSpPr>
            <a:spLocks noGrp="1"/>
          </p:cNvSpPr>
          <p:nvPr>
            <p:ph type="body" sz="quarter" idx="16"/>
          </p:nvPr>
        </p:nvSpPr>
        <p:spPr>
          <a:xfrm>
            <a:off x="396927" y="1181100"/>
            <a:ext cx="11187714" cy="4495800"/>
          </a:xfrm>
        </p:spPr>
        <p:txBody>
          <a:bodyPr/>
          <a:lstStyle/>
          <a:p>
            <a:endParaRPr lang="en-US" sz="1800"/>
          </a:p>
          <a:p>
            <a:pPr marL="285750" indent="-285750">
              <a:buFont typeface="Wingdings" panose="05000000000000000000" pitchFamily="2" charset="2"/>
              <a:buChar char="§"/>
            </a:pPr>
            <a:r>
              <a:rPr lang="en-US" sz="1800"/>
              <a:t>ERCOT will conduct a pilot with selected QSEs to gather feedback.</a:t>
            </a:r>
          </a:p>
          <a:p>
            <a:endParaRPr lang="en-US" sz="1800"/>
          </a:p>
          <a:p>
            <a:pPr marL="285750" indent="-285750">
              <a:buFont typeface="Wingdings" panose="05000000000000000000" pitchFamily="2" charset="2"/>
              <a:buChar char="§"/>
            </a:pPr>
            <a:r>
              <a:rPr lang="en-US" sz="1800"/>
              <a:t>Implementation Timelines: TBD.</a:t>
            </a:r>
          </a:p>
        </p:txBody>
      </p:sp>
      <p:sp>
        <p:nvSpPr>
          <p:cNvPr id="4" name="Slide Number Placeholder 3">
            <a:extLst>
              <a:ext uri="{FF2B5EF4-FFF2-40B4-BE49-F238E27FC236}">
                <a16:creationId xmlns:a16="http://schemas.microsoft.com/office/drawing/2014/main" id="{7D8B4F3C-4D05-7B65-27BE-02CD38846664}"/>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393161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AAE-68DF-EB17-E8A7-16A322F3D06C}"/>
              </a:ext>
            </a:extLst>
          </p:cNvPr>
          <p:cNvSpPr>
            <a:spLocks noGrp="1"/>
          </p:cNvSpPr>
          <p:nvPr>
            <p:ph type="title"/>
          </p:nvPr>
        </p:nvSpPr>
        <p:spPr/>
        <p:txBody>
          <a:bodyPr/>
          <a:lstStyle/>
          <a:p>
            <a:r>
              <a:rPr lang="en-US"/>
              <a:t>Questions/Comments?</a:t>
            </a:r>
          </a:p>
        </p:txBody>
      </p:sp>
      <p:sp>
        <p:nvSpPr>
          <p:cNvPr id="3" name="Text Placeholder 2">
            <a:extLst>
              <a:ext uri="{FF2B5EF4-FFF2-40B4-BE49-F238E27FC236}">
                <a16:creationId xmlns:a16="http://schemas.microsoft.com/office/drawing/2014/main" id="{7BF6A61A-D7C0-BEE7-3F65-3A3A70395BDB}"/>
              </a:ext>
            </a:extLst>
          </p:cNvPr>
          <p:cNvSpPr>
            <a:spLocks noGrp="1"/>
          </p:cNvSpPr>
          <p:nvPr>
            <p:ph type="body" sz="quarter" idx="13"/>
          </p:nvPr>
        </p:nvSpPr>
        <p:spPr>
          <a:xfrm>
            <a:off x="530868" y="3429000"/>
            <a:ext cx="5565131" cy="1848259"/>
          </a:xfrm>
        </p:spPr>
        <p:txBody>
          <a:bodyPr/>
          <a:lstStyle/>
          <a:p>
            <a:pPr marL="0" indent="0">
              <a:buNone/>
            </a:pPr>
            <a:r>
              <a:rPr lang="en-US">
                <a:hlinkClick r:id="rId2"/>
              </a:rPr>
              <a:t>Kai.Kaur@ercot.com</a:t>
            </a:r>
            <a:endParaRPr lang="en-US">
              <a:hlinkClick r:id="rId3"/>
            </a:endParaRPr>
          </a:p>
          <a:p>
            <a:pPr marL="0" indent="0">
              <a:buNone/>
            </a:pPr>
            <a:r>
              <a:rPr lang="en-US">
                <a:hlinkClick r:id="rId3"/>
              </a:rPr>
              <a:t>Kevin.McGarrahan@ercot.com</a:t>
            </a:r>
            <a:endParaRPr lang="en-US"/>
          </a:p>
          <a:p>
            <a:pPr marL="0" indent="0">
              <a:buNone/>
            </a:pPr>
            <a:r>
              <a:rPr lang="en-US">
                <a:hlinkClick r:id="rId4"/>
              </a:rPr>
              <a:t>Sandip.Bhattacharya@ercot.com</a:t>
            </a:r>
            <a:endParaRPr lang="en-US"/>
          </a:p>
          <a:p>
            <a:pPr marL="0" indent="0">
              <a:buNone/>
            </a:pPr>
            <a:endParaRPr lang="en-US"/>
          </a:p>
          <a:p>
            <a:pPr marL="0" indent="0">
              <a:buNone/>
            </a:pPr>
            <a:endParaRPr lang="en-US"/>
          </a:p>
          <a:p>
            <a:pPr marL="0" indent="0">
              <a:buNone/>
            </a:pPr>
            <a:endParaRPr lang="en-US"/>
          </a:p>
          <a:p>
            <a:endParaRPr lang="en-US"/>
          </a:p>
        </p:txBody>
      </p:sp>
      <p:sp>
        <p:nvSpPr>
          <p:cNvPr id="5" name="Slide Number Placeholder 4">
            <a:extLst>
              <a:ext uri="{FF2B5EF4-FFF2-40B4-BE49-F238E27FC236}">
                <a16:creationId xmlns:a16="http://schemas.microsoft.com/office/drawing/2014/main" id="{663E33CD-915C-8592-3526-C44B880B6BF9}"/>
              </a:ext>
            </a:extLst>
          </p:cNvPr>
          <p:cNvSpPr>
            <a:spLocks noGrp="1"/>
          </p:cNvSpPr>
          <p:nvPr>
            <p:ph type="sldNum" sz="quarter" idx="12"/>
          </p:nvPr>
        </p:nvSpPr>
        <p:spPr/>
        <p:txBody>
          <a:bodyPr wrap="square" anchor="ctr">
            <a:normAutofit fontScale="25000" lnSpcReduction="20000"/>
          </a:bodyPr>
          <a:lstStyle/>
          <a:p>
            <a:pPr>
              <a:spcAft>
                <a:spcPts val="600"/>
              </a:spcAft>
            </a:pPr>
            <a:fld id="{BCDE79FB-97BA-492B-8D57-F1373F9ADA95}" type="slidenum">
              <a:rPr lang="en-US" smtClean="0"/>
              <a:pPr>
                <a:spcAft>
                  <a:spcPts val="600"/>
                </a:spcAft>
              </a:pPr>
              <a:t>6</a:t>
            </a:fld>
            <a:endParaRPr lang="en-US"/>
          </a:p>
        </p:txBody>
      </p:sp>
    </p:spTree>
    <p:extLst>
      <p:ext uri="{BB962C8B-B14F-4D97-AF65-F5344CB8AC3E}">
        <p14:creationId xmlns:p14="http://schemas.microsoft.com/office/powerpoint/2010/main" val="3512297305"/>
      </p:ext>
    </p:extLst>
  </p:cSld>
  <p:clrMapOvr>
    <a:masterClrMapping/>
  </p:clrMapOvr>
</p:sld>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udience xmlns="3c917f14-8d40-4289-92aa-fd10f73581c9">Public</Audie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779995893D9842BA3FA5B9B5E7FD29" ma:contentTypeVersion="5" ma:contentTypeDescription="Create a new document." ma:contentTypeScope="" ma:versionID="6d199b3ad5f5b9d872d256308c85908b">
  <xsd:schema xmlns:xsd="http://www.w3.org/2001/XMLSchema" xmlns:xs="http://www.w3.org/2001/XMLSchema" xmlns:p="http://schemas.microsoft.com/office/2006/metadata/properties" xmlns:ns2="3c917f14-8d40-4289-92aa-fd10f73581c9" targetNamespace="http://schemas.microsoft.com/office/2006/metadata/properties" ma:root="true" ma:fieldsID="dcedc2ff92fcc6164a822d33fd796499" ns2:_="">
    <xsd:import namespace="3c917f14-8d40-4289-92aa-fd10f73581c9"/>
    <xsd:element name="properties">
      <xsd:complexType>
        <xsd:sequence>
          <xsd:element name="documentManagement">
            <xsd:complexType>
              <xsd:all>
                <xsd:element ref="ns2:Audienc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17f14-8d40-4289-92aa-fd10f73581c9"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Public"/>
          <xsd:enumeration value="Internal"/>
          <xsd:enumeration value="Confidential"/>
          <xsd:enumeration value="Board of Director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5F3B15-1EDA-47D5-B690-303F08E28C2F}">
  <ds:schemaRefs>
    <ds:schemaRef ds:uri="http://schemas.microsoft.com/sharepoint/v3/contenttype/forms"/>
  </ds:schemaRefs>
</ds:datastoreItem>
</file>

<file path=customXml/itemProps2.xml><?xml version="1.0" encoding="utf-8"?>
<ds:datastoreItem xmlns:ds="http://schemas.openxmlformats.org/officeDocument/2006/customXml" ds:itemID="{7E754FD2-17D2-4534-9157-8CFDD0166132}">
  <ds:schemaRefs>
    <ds:schemaRef ds:uri="3c917f14-8d40-4289-92aa-fd10f73581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7DC9A4-2D51-40CB-BA99-0BF7D516F6DC}">
  <ds:schemaRefs>
    <ds:schemaRef ds:uri="3c917f14-8d40-4289-92aa-fd10f73581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ERCOT Official PowerPoint Template - Public</Template>
  <Application>Microsoft Office PowerPoint</Application>
  <PresentationFormat>Widescreen</PresentationFormat>
  <Slides>6</Slides>
  <Notes>1</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Cover</vt:lpstr>
      <vt:lpstr>Page Design</vt:lpstr>
      <vt:lpstr>QSE ICCP Telemetry Points Modeling Process Automation    Kai Kaur/Kevin McGarrahan Grid and Market Solutions (GMS)  June 18, 2026</vt:lpstr>
      <vt:lpstr>Current QSE ICCP Telemetry Points Modeling Process </vt:lpstr>
      <vt:lpstr>Future Process with Automation</vt:lpstr>
      <vt:lpstr>Impacts and Benefits to Market Participants </vt:lpstr>
      <vt:lpstr>QSE Feedback and Timelines</vt:lpstr>
      <vt:lpstr>Questions/Comments?</vt:lpstr>
    </vt:vector>
  </TitlesOfParts>
  <Company>ERCOT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Anderson, Troy</dc:creator>
  <cp:keywords/>
  <cp:revision>2</cp:revision>
  <dcterms:created xsi:type="dcterms:W3CDTF">2026-04-24T12:02:03Z</dcterms:created>
  <dcterms:modified xsi:type="dcterms:W3CDTF">2026-06-17T20:21:55Z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0x01010056779995893D9842BA3FA5B9B5E7FD29</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ies>
</file>