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 id="2147483660" r:id="rId5"/>
  </p:sldMasterIdLst>
  <p:notesMasterIdLst>
    <p:notesMasterId r:id="rId13"/>
  </p:notesMasterIdLst>
  <p:handoutMasterIdLst>
    <p:handoutMasterId r:id="rId14"/>
  </p:handoutMasterIdLst>
  <p:sldIdLst>
    <p:sldId id="272" r:id="rId6"/>
    <p:sldId id="2147478766" r:id="rId7"/>
    <p:sldId id="2147478767" r:id="rId8"/>
    <p:sldId id="2147478768" r:id="rId9"/>
    <p:sldId id="2147478769" r:id="rId10"/>
    <p:sldId id="2147478770" r:id="rId11"/>
    <p:sldId id="26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E5ED"/>
    <a:srgbClr val="2794A4"/>
    <a:srgbClr val="00343B"/>
    <a:srgbClr val="00829B"/>
    <a:srgbClr val="E6EBF0"/>
    <a:srgbClr val="FFFFFF"/>
    <a:srgbClr val="DADCDE"/>
    <a:srgbClr val="A9E5EA"/>
    <a:srgbClr val="00AEC7"/>
    <a:srgbClr val="D6D9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100" d="100"/>
          <a:sy n="100" d="100"/>
        </p:scale>
        <p:origin x="2532" y="99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05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654C447-F63E-708A-7640-F379BC3B6F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9E9CD3C-9D08-D54A-E18D-CB66DD9854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3C7D50-3744-4F5E-B211-7EE7AB53D25A}" type="datetimeFigureOut">
              <a:rPr lang="en-US" smtClean="0"/>
              <a:t>6/17/2026</a:t>
            </a:fld>
            <a:endParaRPr lang="en-US" dirty="0"/>
          </a:p>
        </p:txBody>
      </p:sp>
      <p:sp>
        <p:nvSpPr>
          <p:cNvPr id="4" name="Footer Placeholder 3">
            <a:extLst>
              <a:ext uri="{FF2B5EF4-FFF2-40B4-BE49-F238E27FC236}">
                <a16:creationId xmlns:a16="http://schemas.microsoft.com/office/drawing/2014/main" id="{93A76D3F-B471-2F90-E003-19CC7E1391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AFA019F-EAF7-AC1D-CF33-3B24307B5D1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3BB4229-F194-457F-858D-7FD6DC77E739}" type="slidenum">
              <a:rPr lang="en-US" smtClean="0"/>
              <a:t>‹#›</a:t>
            </a:fld>
            <a:endParaRPr lang="en-US" dirty="0"/>
          </a:p>
        </p:txBody>
      </p:sp>
    </p:spTree>
    <p:extLst>
      <p:ext uri="{BB962C8B-B14F-4D97-AF65-F5344CB8AC3E}">
        <p14:creationId xmlns:p14="http://schemas.microsoft.com/office/powerpoint/2010/main" val="312554939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832203-7F7F-406D-A6A3-240BE64C5DFA}" type="datetimeFigureOut">
              <a:rPr lang="en-US" smtClean="0"/>
              <a:t>6/17/2026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94BC6D-B4C2-499C-B968-7B53BF050EFF}" type="slidenum">
              <a:rPr lang="en-US" smtClean="0"/>
              <a:t>‹#›</a:t>
            </a:fld>
            <a:endParaRPr lang="en-US"/>
          </a:p>
        </p:txBody>
      </p:sp>
    </p:spTree>
    <p:extLst>
      <p:ext uri="{BB962C8B-B14F-4D97-AF65-F5344CB8AC3E}">
        <p14:creationId xmlns:p14="http://schemas.microsoft.com/office/powerpoint/2010/main" val="317703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slideMaster" Target="../slideMasters/slideMaster2.xml"/><Relationship Id="rId6" Type="http://schemas.openxmlformats.org/officeDocument/2006/relationships/image" Target="../media/image8.svg"/><Relationship Id="rId5" Type="http://schemas.openxmlformats.org/officeDocument/2006/relationships/image" Target="../media/image7.svg"/><Relationship Id="rId4" Type="http://schemas.openxmlformats.org/officeDocument/2006/relationships/image" Target="../media/image6.sv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345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495300" y="1981200"/>
            <a:ext cx="538162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fld id="{91B5BA03-1E8A-4A71-9375-E941FF070046}" type="datetime4">
              <a:rPr lang="en-US" smtClean="0"/>
              <a:t>June 17, 2026</a:t>
            </a:fld>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607544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dirty="0"/>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fld id="{2DF188F8-67CB-419F-AAD4-5AB1C4EFBB40}" type="datetime4">
              <a:rPr lang="en-US" smtClean="0"/>
              <a:t>June 17, 2026</a:t>
            </a:fld>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495300" y="2181225"/>
            <a:ext cx="5600700"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4595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dirty="0"/>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E710D0B2-8800-4E48-BDCE-A19E57C7C5AF}" type="datetime4">
              <a:rPr lang="en-US" smtClean="0"/>
              <a:t>June 17, 2026</a:t>
            </a:fld>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8823126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17,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572848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dirty="0"/>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dirty="0"/>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dirty="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dirty="0"/>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dirty="0"/>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dirty="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dirty="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dirty="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dirty="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17,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786056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dirty="0"/>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17,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709942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37956" y="108220"/>
            <a:ext cx="70368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dirty="0"/>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17,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1964674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1668910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June 17, 2026</a:t>
            </a:fld>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265130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June 17, 2026</a:t>
            </a:fld>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879474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June 17,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286374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June 17,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61765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June 17,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241991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dirty="0"/>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June 17, 2026</a:t>
            </a:fld>
            <a:endParaRPr lang="en-US" dirty="0"/>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657475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June 17,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4633517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6" Type="http://schemas.openxmlformats.org/officeDocument/2006/relationships/image" Target="../media/image3.sv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theme" Target="../theme/theme2.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4"/>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userDrawn="1"/>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userDrawn="1"/>
        </p:nvPicPr>
        <p:blipFill>
          <a:blip>
            <a:extLst>
              <a:ext uri="{96DAC541-7B7A-43D3-8B79-37D633B846F1}">
                <asvg:svgBlip xmlns:asvg="http://schemas.microsoft.com/office/drawing/2016/SVG/main" r:embed="rId5"/>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338138243"/>
      </p:ext>
    </p:extLst>
  </p:cSld>
  <p:clrMap bg1="lt1" tx1="dk1" bg2="lt2" tx2="dk2" accent1="accent1" accent2="accent2" accent3="accent3" accent4="accent4" accent5="accent5" accent6="accent6" hlink="hlink" folHlink="folHlink"/>
  <p:sldLayoutIdLst>
    <p:sldLayoutId id="2147483678" r:id="rId1"/>
    <p:sldLayoutId id="2147483684"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B145F6E8-FE0B-4A87-A96D-6C3DE3AC3724}" type="datetime4">
              <a:rPr lang="en-US" smtClean="0"/>
              <a:t>June 17, 2026</a:t>
            </a:fld>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a:extLst>
              <a:ext uri="{96DAC541-7B7A-43D3-8B79-37D633B846F1}">
                <asvg:svgBlip xmlns:asvg="http://schemas.microsoft.com/office/drawing/2016/SVG/main" r:embed="rId16"/>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499037964"/>
      </p:ext>
    </p:extLst>
  </p:cSld>
  <p:clrMap bg1="lt1" tx1="dk1" bg2="lt2" tx2="dk2" accent1="accent1" accent2="accent2" accent3="accent3" accent4="accent4" accent5="accent5" accent6="accent6" hlink="hlink" folHlink="folHlink"/>
  <p:sldLayoutIdLst>
    <p:sldLayoutId id="2147483661" r:id="rId1"/>
    <p:sldLayoutId id="2147483681" r:id="rId2"/>
    <p:sldLayoutId id="2147483682" r:id="rId3"/>
    <p:sldLayoutId id="2147483683" r:id="rId4"/>
    <p:sldLayoutId id="2147483671" r:id="rId5"/>
    <p:sldLayoutId id="2147483673" r:id="rId6"/>
    <p:sldLayoutId id="2147483672" r:id="rId7"/>
    <p:sldLayoutId id="2147483664" r:id="rId8"/>
    <p:sldLayoutId id="2147483668" r:id="rId9"/>
    <p:sldLayoutId id="2147483669" r:id="rId10"/>
    <p:sldLayoutId id="2147483666" r:id="rId11"/>
    <p:sldLayoutId id="2147483675" r:id="rId12"/>
    <p:sldLayoutId id="2147483679" r:id="rId13"/>
    <p:sldLayoutId id="2147483676" r:id="rId14"/>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userDrawn="1">
          <p15:clr>
            <a:srgbClr val="F26B43"/>
          </p15:clr>
        </p15:guide>
        <p15:guide id="5" pos="3840" userDrawn="1">
          <p15:clr>
            <a:srgbClr val="F26B43"/>
          </p15:clr>
        </p15:guide>
        <p15:guide id="6"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ercot.com/mp/data-products/data-product-details?id=np6-792-er" TargetMode="External"/><Relationship Id="rId2" Type="http://schemas.openxmlformats.org/officeDocument/2006/relationships/hyperlink" Target="https://www.ercot.com/mp/data-products/data-product-details?id=np6-323-cd" TargetMode="External"/><Relationship Id="rId1" Type="http://schemas.openxmlformats.org/officeDocument/2006/relationships/slideLayout" Target="../slideLayouts/slideLayout4.xml"/><Relationship Id="rId5" Type="http://schemas.openxmlformats.org/officeDocument/2006/relationships/image" Target="../media/image9.png"/><Relationship Id="rId4" Type="http://schemas.openxmlformats.org/officeDocument/2006/relationships/hyperlink" Target="https://developer.ercot.com/applications/ews/Notifications%20Messages/Notices%20and%20Alerts/MMS%20System-Generated%20Notices/"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ercot.com/services/mdt/userguides" TargetMode="External"/><Relationship Id="rId2" Type="http://schemas.openxmlformats.org/officeDocument/2006/relationships/hyperlink" Target="https://developer.ercot.com/applications/ews/Notifications%20Messages/Notices%20and%20Alerts/MMS%20System-Generated%20Notices/" TargetMode="Externa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hyperlink" Target="mailto:Sreenivas.Badri@ercot.com" TargetMode="External"/><Relationship Id="rId2" Type="http://schemas.openxmlformats.org/officeDocument/2006/relationships/hyperlink" Target="mailto:Sruthi.Hariharan@ercot.com" TargetMode="Externa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AF31B-7178-C607-17D8-2A2BD0BBEF7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D499839-B798-E7B3-DB15-49FAE56390EE}"/>
              </a:ext>
            </a:extLst>
          </p:cNvPr>
          <p:cNvSpPr>
            <a:spLocks noGrp="1"/>
          </p:cNvSpPr>
          <p:nvPr>
            <p:ph type="ctrTitle"/>
          </p:nvPr>
        </p:nvSpPr>
        <p:spPr>
          <a:xfrm>
            <a:off x="336550" y="2463800"/>
            <a:ext cx="5428087" cy="4099793"/>
          </a:xfrm>
        </p:spPr>
        <p:txBody>
          <a:bodyPr>
            <a:normAutofit/>
          </a:bodyPr>
          <a:lstStyle/>
          <a:p>
            <a:pPr algn="ctr">
              <a:lnSpc>
                <a:spcPct val="100000"/>
              </a:lnSpc>
              <a:spcBef>
                <a:spcPts val="300"/>
              </a:spcBef>
              <a:spcAft>
                <a:spcPts val="300"/>
              </a:spcAft>
              <a:defRPr/>
            </a:pPr>
            <a:r>
              <a:rPr lang="en-US" sz="2800" dirty="0">
                <a:solidFill>
                  <a:schemeClr val="tx2"/>
                </a:solidFill>
              </a:rPr>
              <a:t>Large Load Curtailment Manager (LLCM)</a:t>
            </a:r>
            <a:br>
              <a:rPr lang="en-US" sz="2800" dirty="0">
                <a:solidFill>
                  <a:schemeClr val="tx2"/>
                </a:solidFill>
              </a:rPr>
            </a:br>
            <a:br>
              <a:rPr lang="en-US" sz="1400" b="0" dirty="0"/>
            </a:br>
            <a:br>
              <a:rPr lang="en-US" sz="1400" b="0" dirty="0"/>
            </a:br>
            <a:br>
              <a:rPr lang="en-US" sz="1400" b="0" dirty="0"/>
            </a:br>
            <a:r>
              <a:rPr lang="en-US" sz="1800" i="1" dirty="0">
                <a:solidFill>
                  <a:schemeClr val="tx2"/>
                </a:solidFill>
              </a:rPr>
              <a:t>Sruthi Hariharan/Luke Butler</a:t>
            </a:r>
            <a:br>
              <a:rPr lang="en-US" sz="1800" i="1" dirty="0">
                <a:solidFill>
                  <a:schemeClr val="tx2"/>
                </a:solidFill>
              </a:rPr>
            </a:br>
            <a:r>
              <a:rPr lang="en-US" sz="1600" b="0" i="1" dirty="0">
                <a:solidFill>
                  <a:schemeClr val="tx2"/>
                </a:solidFill>
              </a:rPr>
              <a:t>ERCOT </a:t>
            </a:r>
            <a:br>
              <a:rPr lang="en-US" sz="1200" b="0" dirty="0"/>
            </a:br>
            <a:br>
              <a:rPr lang="en-US" sz="1200" b="0" dirty="0"/>
            </a:br>
            <a:br>
              <a:rPr lang="en-US" sz="1200" b="0" dirty="0"/>
            </a:br>
            <a:r>
              <a:rPr lang="en-US" sz="1200" b="0" i="1" dirty="0"/>
              <a:t>June 18, 2026</a:t>
            </a:r>
            <a:endParaRPr lang="en-US" i="1" dirty="0"/>
          </a:p>
        </p:txBody>
      </p:sp>
      <p:sp>
        <p:nvSpPr>
          <p:cNvPr id="11" name="Text Placeholder 10">
            <a:extLst>
              <a:ext uri="{FF2B5EF4-FFF2-40B4-BE49-F238E27FC236}">
                <a16:creationId xmlns:a16="http://schemas.microsoft.com/office/drawing/2014/main" id="{D83F62B0-6886-0C8B-6EFE-6D66885D0E4B}"/>
              </a:ext>
            </a:extLst>
          </p:cNvPr>
          <p:cNvSpPr>
            <a:spLocks noGrp="1"/>
          </p:cNvSpPr>
          <p:nvPr>
            <p:ph type="body" sz="quarter" idx="15"/>
          </p:nvPr>
        </p:nvSpPr>
        <p:spPr>
          <a:prstGeom prst="foldedCorner">
            <a:avLst>
              <a:gd name="adj" fmla="val 23384"/>
            </a:avLst>
          </a:prstGeom>
          <a:solidFill>
            <a:srgbClr val="E6EBF0">
              <a:alpha val="67000"/>
            </a:srgbClr>
          </a:solidFill>
          <a:ln>
            <a:solidFill>
              <a:srgbClr val="E6EBF0"/>
            </a:solidFill>
          </a:ln>
        </p:spPr>
        <p:txBody>
          <a:bodyPr lIns="274320" tIns="182880" rIns="91440"/>
          <a:lstStyle/>
          <a:p>
            <a:r>
              <a:rPr lang="en-US" dirty="0"/>
              <a:t>Key Takeaways</a:t>
            </a:r>
          </a:p>
          <a:p>
            <a:pPr marL="548640" indent="-182880">
              <a:lnSpc>
                <a:spcPct val="100000"/>
              </a:lnSpc>
              <a:spcBef>
                <a:spcPts val="300"/>
              </a:spcBef>
              <a:spcAft>
                <a:spcPts val="300"/>
              </a:spcAft>
              <a:buFont typeface="Arial" panose="020B0604020202020204" pitchFamily="34" charset="0"/>
              <a:buChar char="•"/>
            </a:pPr>
            <a:r>
              <a:rPr lang="en-US" b="0" dirty="0"/>
              <a:t>LLCM MVP go-live – 6/25/2026 R6 release timelines</a:t>
            </a:r>
          </a:p>
          <a:p>
            <a:pPr marL="548640" indent="-182880">
              <a:lnSpc>
                <a:spcPct val="100000"/>
              </a:lnSpc>
              <a:spcBef>
                <a:spcPts val="300"/>
              </a:spcBef>
              <a:spcAft>
                <a:spcPts val="300"/>
              </a:spcAft>
              <a:buFont typeface="Arial" panose="020B0604020202020204" pitchFamily="34" charset="0"/>
              <a:buChar char="•"/>
            </a:pPr>
            <a:r>
              <a:rPr lang="en-US" b="0" dirty="0"/>
              <a:t>Full scope implementation – 2026 Q4</a:t>
            </a:r>
          </a:p>
        </p:txBody>
      </p:sp>
      <p:sp>
        <p:nvSpPr>
          <p:cNvPr id="13" name="Content Placeholder 12">
            <a:extLst>
              <a:ext uri="{FF2B5EF4-FFF2-40B4-BE49-F238E27FC236}">
                <a16:creationId xmlns:a16="http://schemas.microsoft.com/office/drawing/2014/main" id="{619804EA-9740-9589-9164-5FD489B897C1}"/>
              </a:ext>
            </a:extLst>
          </p:cNvPr>
          <p:cNvSpPr>
            <a:spLocks noGrp="1"/>
          </p:cNvSpPr>
          <p:nvPr>
            <p:ph sz="quarter" idx="16"/>
          </p:nvPr>
        </p:nvSpPr>
        <p:spPr>
          <a:noFill/>
        </p:spPr>
        <p:txBody>
          <a:bodyPr/>
          <a:lstStyle/>
          <a:p>
            <a:r>
              <a:rPr lang="en-US" dirty="0"/>
              <a:t>Outline:</a:t>
            </a:r>
          </a:p>
          <a:p>
            <a:pPr marL="342900" indent="274320">
              <a:buFont typeface="Arial" panose="020B0604020202020204" pitchFamily="34" charset="0"/>
              <a:buChar char="•"/>
            </a:pPr>
            <a:r>
              <a:rPr lang="en-US" b="0" dirty="0"/>
              <a:t>LLCM background and timelines</a:t>
            </a:r>
          </a:p>
          <a:p>
            <a:pPr marL="342900" indent="274320">
              <a:buFont typeface="Arial" panose="020B0604020202020204" pitchFamily="34" charset="0"/>
              <a:buChar char="•"/>
            </a:pPr>
            <a:r>
              <a:rPr lang="en-US" b="0" dirty="0"/>
              <a:t>MVP scope for summer readiness</a:t>
            </a:r>
          </a:p>
          <a:p>
            <a:pPr marL="342900" indent="274320">
              <a:buFont typeface="Arial" panose="020B0604020202020204" pitchFamily="34" charset="0"/>
              <a:buChar char="•"/>
            </a:pPr>
            <a:r>
              <a:rPr lang="en-US" b="0" dirty="0"/>
              <a:t>Telemetry changes</a:t>
            </a:r>
          </a:p>
          <a:p>
            <a:pPr marL="342900" indent="274320">
              <a:buFont typeface="Arial" panose="020B0604020202020204" pitchFamily="34" charset="0"/>
              <a:buChar char="•"/>
            </a:pPr>
            <a:r>
              <a:rPr lang="en-US" b="0" dirty="0"/>
              <a:t>Report changes</a:t>
            </a:r>
          </a:p>
          <a:p>
            <a:endParaRPr lang="en-US" dirty="0"/>
          </a:p>
          <a:p>
            <a:endParaRPr lang="en-US" dirty="0"/>
          </a:p>
        </p:txBody>
      </p:sp>
    </p:spTree>
    <p:extLst>
      <p:ext uri="{BB962C8B-B14F-4D97-AF65-F5344CB8AC3E}">
        <p14:creationId xmlns:p14="http://schemas.microsoft.com/office/powerpoint/2010/main" val="3584611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35FDE-0244-92E3-FA27-F7953F931901}"/>
              </a:ext>
            </a:extLst>
          </p:cNvPr>
          <p:cNvSpPr>
            <a:spLocks noGrp="1"/>
          </p:cNvSpPr>
          <p:nvPr>
            <p:ph type="title"/>
          </p:nvPr>
        </p:nvSpPr>
        <p:spPr/>
        <p:txBody>
          <a:bodyPr/>
          <a:lstStyle/>
          <a:p>
            <a:r>
              <a:rPr lang="en-US" dirty="0"/>
              <a:t>Large Load Curtailment Manager (LLCM) - Overview</a:t>
            </a:r>
          </a:p>
        </p:txBody>
      </p:sp>
      <p:sp>
        <p:nvSpPr>
          <p:cNvPr id="3" name="Text Placeholder 2">
            <a:extLst>
              <a:ext uri="{FF2B5EF4-FFF2-40B4-BE49-F238E27FC236}">
                <a16:creationId xmlns:a16="http://schemas.microsoft.com/office/drawing/2014/main" id="{E16CDFFB-7F5A-7241-9631-B716AA9EA073}"/>
              </a:ext>
            </a:extLst>
          </p:cNvPr>
          <p:cNvSpPr>
            <a:spLocks noGrp="1"/>
          </p:cNvSpPr>
          <p:nvPr>
            <p:ph type="body" sz="quarter" idx="16"/>
          </p:nvPr>
        </p:nvSpPr>
        <p:spPr>
          <a:xfrm>
            <a:off x="470886" y="1009650"/>
            <a:ext cx="11187714" cy="2622550"/>
          </a:xfrm>
        </p:spPr>
        <p:txBody>
          <a:bodyPr/>
          <a:lstStyle/>
          <a:p>
            <a:pPr>
              <a:lnSpc>
                <a:spcPct val="150000"/>
              </a:lnSpc>
            </a:pPr>
            <a:r>
              <a:rPr lang="en-US" b="1" u="sng" dirty="0"/>
              <a:t>Background</a:t>
            </a:r>
          </a:p>
          <a:p>
            <a:pPr>
              <a:lnSpc>
                <a:spcPct val="150000"/>
              </a:lnSpc>
            </a:pPr>
            <a:r>
              <a:rPr lang="en-US" dirty="0"/>
              <a:t>Recently a few separate efforts have brought to fore policies (ex. SB6), operating limits and/or protocols (ex. NPRR1238) that require ERCOT to have the ability to instruct curtailment or interruption of certain Large Loads. In parallel to these market policy development efforts, ERCOT is </a:t>
            </a:r>
            <a:r>
              <a:rPr lang="en-US" u="sng" dirty="0"/>
              <a:t>preparing</a:t>
            </a:r>
            <a:r>
              <a:rPr lang="en-US" dirty="0"/>
              <a:t> to build a Control Room facing tool named, Large Load Curtailment Manager, that will provide ERCOT Operators a single tool to identify conditions when curtailment is needed and instruct the responsible entities to take actions. A tool like this this will ensure operational efficiency and reliability, reduce the risk of human error, and enhance the overall stability of the power grid. </a:t>
            </a:r>
          </a:p>
          <a:p>
            <a:pPr>
              <a:lnSpc>
                <a:spcPct val="150000"/>
              </a:lnSpc>
            </a:pPr>
            <a:r>
              <a:rPr lang="en-US" b="1" u="sng" dirty="0"/>
              <a:t>Timeline </a:t>
            </a:r>
          </a:p>
          <a:p>
            <a:pPr>
              <a:lnSpc>
                <a:spcPct val="150000"/>
              </a:lnSpc>
            </a:pPr>
            <a:r>
              <a:rPr lang="en-US" dirty="0"/>
              <a:t>Phase 1 – minimum viable product by June 2026</a:t>
            </a:r>
          </a:p>
          <a:p>
            <a:pPr>
              <a:lnSpc>
                <a:spcPct val="150000"/>
              </a:lnSpc>
            </a:pPr>
            <a:r>
              <a:rPr lang="en-US" dirty="0"/>
              <a:t>Full scope implementation - later in 2026</a:t>
            </a:r>
          </a:p>
          <a:p>
            <a:pPr>
              <a:lnSpc>
                <a:spcPct val="150000"/>
              </a:lnSpc>
            </a:pPr>
            <a:r>
              <a:rPr lang="en-US" b="1" u="sng" dirty="0"/>
              <a:t>On-going effort</a:t>
            </a:r>
          </a:p>
          <a:p>
            <a:pPr>
              <a:lnSpc>
                <a:spcPct val="150000"/>
              </a:lnSpc>
            </a:pPr>
            <a:r>
              <a:rPr lang="en-US" dirty="0"/>
              <a:t>ERCOT to present and file Market Rules that codify the registration requirements for large loads and curtailment actions that ERCOT may undertake in context of SB6 in parallel to this effort.</a:t>
            </a:r>
          </a:p>
          <a:p>
            <a:endParaRPr lang="en-US" dirty="0"/>
          </a:p>
        </p:txBody>
      </p:sp>
      <p:sp>
        <p:nvSpPr>
          <p:cNvPr id="4" name="Slide Number Placeholder 3">
            <a:extLst>
              <a:ext uri="{FF2B5EF4-FFF2-40B4-BE49-F238E27FC236}">
                <a16:creationId xmlns:a16="http://schemas.microsoft.com/office/drawing/2014/main" id="{11338377-CFAB-DB80-4F08-F7D9890E4804}"/>
              </a:ext>
            </a:extLst>
          </p:cNvPr>
          <p:cNvSpPr>
            <a:spLocks noGrp="1"/>
          </p:cNvSpPr>
          <p:nvPr>
            <p:ph type="sldNum" sz="quarter" idx="12"/>
          </p:nvPr>
        </p:nvSpPr>
        <p:spPr/>
        <p:txBody>
          <a:bodyPr/>
          <a:lstStyle/>
          <a:p>
            <a:fld id="{BCDE79FB-97BA-492B-8D57-F1373F9ADA95}" type="slidenum">
              <a:rPr lang="en-US" smtClean="0"/>
              <a:t>2</a:t>
            </a:fld>
            <a:endParaRPr lang="en-US" dirty="0"/>
          </a:p>
        </p:txBody>
      </p:sp>
    </p:spTree>
    <p:extLst>
      <p:ext uri="{BB962C8B-B14F-4D97-AF65-F5344CB8AC3E}">
        <p14:creationId xmlns:p14="http://schemas.microsoft.com/office/powerpoint/2010/main" val="2318816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AAB7C-7CB5-1DAD-A26B-5509C03A3B17}"/>
              </a:ext>
            </a:extLst>
          </p:cNvPr>
          <p:cNvSpPr>
            <a:spLocks noGrp="1"/>
          </p:cNvSpPr>
          <p:nvPr>
            <p:ph type="title"/>
          </p:nvPr>
        </p:nvSpPr>
        <p:spPr/>
        <p:txBody>
          <a:bodyPr/>
          <a:lstStyle/>
          <a:p>
            <a:r>
              <a:rPr lang="en-US" dirty="0">
                <a:highlight>
                  <a:srgbClr val="FFFF00"/>
                </a:highlight>
              </a:rPr>
              <a:t>Large Load Curtailment Manager (LLCM) – Summer 2026</a:t>
            </a:r>
            <a:br>
              <a:rPr lang="en-US" dirty="0">
                <a:highlight>
                  <a:srgbClr val="FFFF00"/>
                </a:highlight>
              </a:rPr>
            </a:br>
            <a:endParaRPr lang="en-US" dirty="0"/>
          </a:p>
        </p:txBody>
      </p:sp>
      <p:sp>
        <p:nvSpPr>
          <p:cNvPr id="3" name="Text Placeholder 2">
            <a:extLst>
              <a:ext uri="{FF2B5EF4-FFF2-40B4-BE49-F238E27FC236}">
                <a16:creationId xmlns:a16="http://schemas.microsoft.com/office/drawing/2014/main" id="{9348BFEA-0381-C833-6E19-302A7B252419}"/>
              </a:ext>
            </a:extLst>
          </p:cNvPr>
          <p:cNvSpPr>
            <a:spLocks noGrp="1"/>
          </p:cNvSpPr>
          <p:nvPr>
            <p:ph type="body" sz="quarter" idx="16"/>
          </p:nvPr>
        </p:nvSpPr>
        <p:spPr>
          <a:xfrm>
            <a:off x="495300" y="965200"/>
            <a:ext cx="11187714" cy="5207000"/>
          </a:xfrm>
        </p:spPr>
        <p:txBody>
          <a:bodyPr/>
          <a:lstStyle/>
          <a:p>
            <a:r>
              <a:rPr lang="en-US" b="1" u="sng" dirty="0">
                <a:solidFill>
                  <a:srgbClr val="FF0000"/>
                </a:solidFill>
              </a:rPr>
              <a:t>Note:</a:t>
            </a:r>
            <a:r>
              <a:rPr lang="en-US" b="1" dirty="0">
                <a:solidFill>
                  <a:srgbClr val="FF0000"/>
                </a:solidFill>
              </a:rPr>
              <a:t> </a:t>
            </a:r>
            <a:r>
              <a:rPr lang="en-US" dirty="0"/>
              <a:t>Although the code for MVP will be moved to Production on 6/25/2026, due to the on-going large load registration as well as protocol drafts in progress, the LLCM MVP in this initial phase is mainly to provide control room operators with some tools for monitoring system conditions based on forward looking assessments to identify when a large load curtailment under SB6 may be initiated.</a:t>
            </a:r>
          </a:p>
          <a:p>
            <a:endParaRPr lang="en-US" dirty="0"/>
          </a:p>
          <a:p>
            <a:r>
              <a:rPr lang="en-US" b="1" u="sng" dirty="0"/>
              <a:t>Planned functional scope for Phase 1 MVP (Planned for Prod 2026-R6 release):</a:t>
            </a:r>
          </a:p>
          <a:p>
            <a:pPr marL="744538" indent="-457200">
              <a:lnSpc>
                <a:spcPct val="150000"/>
              </a:lnSpc>
              <a:buFont typeface="+mj-lt"/>
              <a:buAutoNum type="arabicPeriod"/>
            </a:pPr>
            <a:r>
              <a:rPr lang="en-US" dirty="0"/>
              <a:t>CIM model changes including telemetry modeling for Large Loads</a:t>
            </a:r>
          </a:p>
          <a:p>
            <a:pPr marL="744538" indent="-457200">
              <a:lnSpc>
                <a:spcPct val="150000"/>
              </a:lnSpc>
              <a:buFont typeface="+mj-lt"/>
              <a:buAutoNum type="arabicPeriod"/>
            </a:pPr>
            <a:r>
              <a:rPr lang="en-US" b="1" dirty="0">
                <a:solidFill>
                  <a:srgbClr val="26D07C"/>
                </a:solidFill>
              </a:rPr>
              <a:t>Increased situational awareness based on forward-looking assessment of margin to identify when a Large Load curtailment under SB6 may be initiated</a:t>
            </a:r>
          </a:p>
          <a:p>
            <a:pPr marL="744538" indent="-457200">
              <a:lnSpc>
                <a:spcPct val="150000"/>
              </a:lnSpc>
              <a:buFont typeface="+mj-lt"/>
              <a:buAutoNum type="arabicPeriod"/>
            </a:pPr>
            <a:r>
              <a:rPr lang="en-US" dirty="0"/>
              <a:t>Large Load Curtailment Manager tool that can instruct selected Large Load (with MVP limited to those with net-metering arrangements that fall under SB6) via an XML instruction which includes information like deployment start time, deployment end time and deployed MW. </a:t>
            </a:r>
            <a:r>
              <a:rPr lang="en-US" i="1" dirty="0"/>
              <a:t>(EIP External Interfaces Specifications document will be impacted, XSD should not be impacted)</a:t>
            </a:r>
          </a:p>
          <a:p>
            <a:pPr marL="744538" indent="-457200">
              <a:lnSpc>
                <a:spcPct val="150000"/>
              </a:lnSpc>
              <a:buFont typeface="+mj-lt"/>
              <a:buAutoNum type="arabicPeriod"/>
            </a:pPr>
            <a:r>
              <a:rPr lang="en-US" dirty="0"/>
              <a:t>Accounting of (SB6) Large Load that is instructed to curtail in SCED reliability deployment price adder.</a:t>
            </a:r>
          </a:p>
          <a:p>
            <a:pPr marL="744538" indent="-457200">
              <a:lnSpc>
                <a:spcPct val="150000"/>
              </a:lnSpc>
              <a:buFont typeface="+mj-lt"/>
              <a:buAutoNum type="arabicPeriod"/>
            </a:pPr>
            <a:r>
              <a:rPr lang="en-US" dirty="0"/>
              <a:t>Report changes </a:t>
            </a:r>
            <a:r>
              <a:rPr lang="en-US" b="1" dirty="0"/>
              <a:t>(planned for 2026-R7 July release)</a:t>
            </a:r>
          </a:p>
          <a:p>
            <a:pPr marL="744538" indent="-457200">
              <a:lnSpc>
                <a:spcPct val="150000"/>
              </a:lnSpc>
              <a:buFont typeface="+mj-lt"/>
              <a:buAutoNum type="arabicPeriod"/>
            </a:pPr>
            <a:r>
              <a:rPr lang="en-US" dirty="0"/>
              <a:t>Market notification when large load curtailment instructions are issued/ended from LLCM.</a:t>
            </a:r>
          </a:p>
          <a:p>
            <a:pPr marL="744538" indent="-457200">
              <a:buFont typeface="+mj-lt"/>
              <a:buAutoNum type="arabicPeriod"/>
            </a:pPr>
            <a:endParaRPr lang="en-US" dirty="0"/>
          </a:p>
          <a:p>
            <a:endParaRPr lang="en-US" dirty="0"/>
          </a:p>
        </p:txBody>
      </p:sp>
      <p:sp>
        <p:nvSpPr>
          <p:cNvPr id="4" name="Slide Number Placeholder 3">
            <a:extLst>
              <a:ext uri="{FF2B5EF4-FFF2-40B4-BE49-F238E27FC236}">
                <a16:creationId xmlns:a16="http://schemas.microsoft.com/office/drawing/2014/main" id="{DDEE553C-2BB1-9653-B4CD-9A2B4E9EFDCD}"/>
              </a:ext>
            </a:extLst>
          </p:cNvPr>
          <p:cNvSpPr>
            <a:spLocks noGrp="1"/>
          </p:cNvSpPr>
          <p:nvPr>
            <p:ph type="sldNum" sz="quarter" idx="12"/>
          </p:nvPr>
        </p:nvSpPr>
        <p:spPr/>
        <p:txBody>
          <a:bodyPr/>
          <a:lstStyle/>
          <a:p>
            <a:fld id="{BCDE79FB-97BA-492B-8D57-F1373F9ADA95}" type="slidenum">
              <a:rPr lang="en-US" smtClean="0"/>
              <a:t>3</a:t>
            </a:fld>
            <a:endParaRPr lang="en-US" dirty="0"/>
          </a:p>
        </p:txBody>
      </p:sp>
    </p:spTree>
    <p:extLst>
      <p:ext uri="{BB962C8B-B14F-4D97-AF65-F5344CB8AC3E}">
        <p14:creationId xmlns:p14="http://schemas.microsoft.com/office/powerpoint/2010/main" val="1451400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474C9-B08E-90F9-33D2-4FFA4D4A2FB8}"/>
              </a:ext>
            </a:extLst>
          </p:cNvPr>
          <p:cNvSpPr>
            <a:spLocks noGrp="1"/>
          </p:cNvSpPr>
          <p:nvPr>
            <p:ph type="title"/>
          </p:nvPr>
        </p:nvSpPr>
        <p:spPr/>
        <p:txBody>
          <a:bodyPr/>
          <a:lstStyle/>
          <a:p>
            <a:r>
              <a:rPr lang="en-US" dirty="0"/>
              <a:t>ICCP Telemetry modeling</a:t>
            </a:r>
          </a:p>
        </p:txBody>
      </p:sp>
      <p:sp>
        <p:nvSpPr>
          <p:cNvPr id="3" name="Text Placeholder 2">
            <a:extLst>
              <a:ext uri="{FF2B5EF4-FFF2-40B4-BE49-F238E27FC236}">
                <a16:creationId xmlns:a16="http://schemas.microsoft.com/office/drawing/2014/main" id="{CEA49933-07EF-AB78-4D79-398148409BE0}"/>
              </a:ext>
            </a:extLst>
          </p:cNvPr>
          <p:cNvSpPr>
            <a:spLocks noGrp="1"/>
          </p:cNvSpPr>
          <p:nvPr>
            <p:ph type="body" sz="quarter" idx="16"/>
          </p:nvPr>
        </p:nvSpPr>
        <p:spPr/>
        <p:txBody>
          <a:bodyPr/>
          <a:lstStyle/>
          <a:p>
            <a:pPr marL="630238">
              <a:buFont typeface="+mj-lt"/>
              <a:buAutoNum type="arabicPeriod"/>
            </a:pPr>
            <a:r>
              <a:rPr lang="en-US" sz="2000" dirty="0"/>
              <a:t>The Large Load Curtailment Manager (LLCM) tool is designed to consume MW and MVAR telemetry from Large loads as inputs for the curtailment logic.</a:t>
            </a:r>
          </a:p>
          <a:p>
            <a:pPr marL="630238">
              <a:buFont typeface="+mj-lt"/>
              <a:buAutoNum type="arabicPeriod"/>
            </a:pPr>
            <a:r>
              <a:rPr lang="en-US" sz="2000" dirty="0"/>
              <a:t>The new ICCP object names for these points will follow the format described below:</a:t>
            </a:r>
          </a:p>
          <a:p>
            <a:pPr marL="687388" lvl="1" indent="0">
              <a:buNone/>
            </a:pPr>
            <a:endParaRPr lang="en-US" sz="1200" dirty="0"/>
          </a:p>
          <a:p>
            <a:pPr marL="687388" lvl="1" indent="0" algn="ctr">
              <a:buNone/>
            </a:pPr>
            <a:r>
              <a:rPr lang="en-US" sz="2000" b="1" dirty="0"/>
              <a:t>MW: ACMQLL_STATION_LL1_MW</a:t>
            </a:r>
          </a:p>
          <a:p>
            <a:pPr marL="687388" lvl="1" indent="0" algn="ctr">
              <a:buNone/>
            </a:pPr>
            <a:r>
              <a:rPr lang="en-US" sz="2000" b="1" dirty="0"/>
              <a:t>MVAR: ACMQLL_STATION_LL1_ MV</a:t>
            </a:r>
          </a:p>
          <a:p>
            <a:endParaRPr lang="en-US" dirty="0"/>
          </a:p>
        </p:txBody>
      </p:sp>
      <p:sp>
        <p:nvSpPr>
          <p:cNvPr id="4" name="Slide Number Placeholder 3">
            <a:extLst>
              <a:ext uri="{FF2B5EF4-FFF2-40B4-BE49-F238E27FC236}">
                <a16:creationId xmlns:a16="http://schemas.microsoft.com/office/drawing/2014/main" id="{EC564E99-C28C-D307-CDEE-86307297E2F5}"/>
              </a:ext>
            </a:extLst>
          </p:cNvPr>
          <p:cNvSpPr>
            <a:spLocks noGrp="1"/>
          </p:cNvSpPr>
          <p:nvPr>
            <p:ph type="sldNum" sz="quarter" idx="12"/>
          </p:nvPr>
        </p:nvSpPr>
        <p:spPr/>
        <p:txBody>
          <a:bodyPr/>
          <a:lstStyle/>
          <a:p>
            <a:fld id="{BCDE79FB-97BA-492B-8D57-F1373F9ADA95}" type="slidenum">
              <a:rPr lang="en-US" smtClean="0"/>
              <a:t>4</a:t>
            </a:fld>
            <a:endParaRPr lang="en-US" dirty="0"/>
          </a:p>
        </p:txBody>
      </p:sp>
    </p:spTree>
    <p:extLst>
      <p:ext uri="{BB962C8B-B14F-4D97-AF65-F5344CB8AC3E}">
        <p14:creationId xmlns:p14="http://schemas.microsoft.com/office/powerpoint/2010/main" val="4274047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A8C21-EE30-8B24-A6A0-9621E7DDE580}"/>
              </a:ext>
            </a:extLst>
          </p:cNvPr>
          <p:cNvSpPr>
            <a:spLocks noGrp="1"/>
          </p:cNvSpPr>
          <p:nvPr>
            <p:ph type="title"/>
          </p:nvPr>
        </p:nvSpPr>
        <p:spPr/>
        <p:txBody>
          <a:bodyPr/>
          <a:lstStyle/>
          <a:p>
            <a:r>
              <a:rPr lang="en-US" dirty="0">
                <a:highlight>
                  <a:srgbClr val="FFFF00"/>
                </a:highlight>
              </a:rPr>
              <a:t>Market Report Changes</a:t>
            </a:r>
            <a:endParaRPr lang="en-US" dirty="0"/>
          </a:p>
        </p:txBody>
      </p:sp>
      <p:sp>
        <p:nvSpPr>
          <p:cNvPr id="4" name="Slide Number Placeholder 3">
            <a:extLst>
              <a:ext uri="{FF2B5EF4-FFF2-40B4-BE49-F238E27FC236}">
                <a16:creationId xmlns:a16="http://schemas.microsoft.com/office/drawing/2014/main" id="{632F6F3D-C1CB-8A5C-9FB8-CCB641EDD345}"/>
              </a:ext>
            </a:extLst>
          </p:cNvPr>
          <p:cNvSpPr>
            <a:spLocks noGrp="1"/>
          </p:cNvSpPr>
          <p:nvPr>
            <p:ph type="sldNum" sz="quarter" idx="12"/>
          </p:nvPr>
        </p:nvSpPr>
        <p:spPr/>
        <p:txBody>
          <a:bodyPr/>
          <a:lstStyle/>
          <a:p>
            <a:fld id="{BCDE79FB-97BA-492B-8D57-F1373F9ADA95}" type="slidenum">
              <a:rPr lang="en-US" smtClean="0"/>
              <a:t>5</a:t>
            </a:fld>
            <a:endParaRPr lang="en-US" dirty="0"/>
          </a:p>
        </p:txBody>
      </p:sp>
      <p:sp>
        <p:nvSpPr>
          <p:cNvPr id="5" name="Content Placeholder 2">
            <a:extLst>
              <a:ext uri="{FF2B5EF4-FFF2-40B4-BE49-F238E27FC236}">
                <a16:creationId xmlns:a16="http://schemas.microsoft.com/office/drawing/2014/main" id="{286640DF-3D00-EDD3-D8A9-8CC9B9528DF9}"/>
              </a:ext>
            </a:extLst>
          </p:cNvPr>
          <p:cNvSpPr>
            <a:spLocks noGrp="1"/>
          </p:cNvSpPr>
          <p:nvPr>
            <p:ph type="body" sz="quarter" idx="16"/>
          </p:nvPr>
        </p:nvSpPr>
        <p:spPr>
          <a:xfrm>
            <a:off x="502443" y="1240564"/>
            <a:ext cx="11187113" cy="4495800"/>
          </a:xfrm>
        </p:spPr>
        <p:txBody>
          <a:bodyPr/>
          <a:lstStyle/>
          <a:p>
            <a:r>
              <a:rPr lang="en-US" dirty="0"/>
              <a:t>A new column RTDLL will be added to the reports below to show the Real-Time Reliability Deployment Price Adders for LLCM. </a:t>
            </a:r>
            <a:r>
              <a:rPr lang="en-US" dirty="0">
                <a:highlight>
                  <a:srgbClr val="FFFF00"/>
                </a:highlight>
              </a:rPr>
              <a:t>RTDLL column represents the Large load curtailed MW to be used in SCED/RTD reliability deployment price adder calculation.</a:t>
            </a:r>
          </a:p>
          <a:p>
            <a:pPr marL="744538" indent="-457200">
              <a:lnSpc>
                <a:spcPct val="150000"/>
              </a:lnSpc>
              <a:buFont typeface="+mj-lt"/>
              <a:buAutoNum type="arabicPeriod"/>
            </a:pPr>
            <a:r>
              <a:rPr lang="en-US" b="1" dirty="0">
                <a:hlinkClick r:id="rId2" tooltip="https://www.ercot.com/mp/data-products/data-product-details?id=np6-323-cd"/>
              </a:rPr>
              <a:t>Real-Time Price Adders by SCED Interval</a:t>
            </a:r>
            <a:r>
              <a:rPr lang="en-US" b="1" dirty="0"/>
              <a:t> (EMIL ID: np6-323-cd)</a:t>
            </a:r>
          </a:p>
          <a:p>
            <a:pPr marL="744538" indent="-457200">
              <a:lnSpc>
                <a:spcPct val="150000"/>
              </a:lnSpc>
              <a:buFont typeface="+mj-lt"/>
              <a:buAutoNum type="arabicPeriod"/>
            </a:pPr>
            <a:r>
              <a:rPr lang="en-US" b="1" dirty="0">
                <a:hlinkClick r:id="rId3" tooltip="https://www.ercot.com/mp/data-products/data-product-details?id=np6-792-er"/>
              </a:rPr>
              <a:t>Historical Real-Time Price Adders by SCED Interval</a:t>
            </a:r>
            <a:r>
              <a:rPr lang="en-US" b="1" dirty="0"/>
              <a:t> (EMIL ID: np6-792-er)</a:t>
            </a:r>
            <a:endParaRPr lang="en-US" dirty="0"/>
          </a:p>
          <a:p>
            <a:pPr marL="287338"/>
            <a:r>
              <a:rPr lang="en-US" dirty="0"/>
              <a:t>This requires XSD changes, details below. EWS changes are updated in the </a:t>
            </a:r>
            <a:r>
              <a:rPr lang="en-US" dirty="0">
                <a:hlinkClick r:id="rId4"/>
              </a:rPr>
              <a:t>ERCOT Developer Portal</a:t>
            </a:r>
            <a:r>
              <a:rPr lang="en-US" dirty="0"/>
              <a:t> and the 2 CDR report XSDs to be posted next week (by 6/25/2026)</a:t>
            </a:r>
          </a:p>
          <a:p>
            <a:pPr marL="287338"/>
            <a:endParaRPr lang="en-US" dirty="0"/>
          </a:p>
          <a:p>
            <a:pPr marL="287338"/>
            <a:endParaRPr lang="en-US" dirty="0"/>
          </a:p>
        </p:txBody>
      </p:sp>
      <p:pic>
        <p:nvPicPr>
          <p:cNvPr id="6" name="Picture 4">
            <a:extLst>
              <a:ext uri="{FF2B5EF4-FFF2-40B4-BE49-F238E27FC236}">
                <a16:creationId xmlns:a16="http://schemas.microsoft.com/office/drawing/2014/main" id="{38BC7BC1-4949-3A72-EFD1-4827DFDDD0D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85949" y="3429000"/>
            <a:ext cx="8153400" cy="30504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4766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E69BD-39E2-22DE-3DF4-C832E941B140}"/>
              </a:ext>
            </a:extLst>
          </p:cNvPr>
          <p:cNvSpPr>
            <a:spLocks noGrp="1"/>
          </p:cNvSpPr>
          <p:nvPr>
            <p:ph type="title"/>
          </p:nvPr>
        </p:nvSpPr>
        <p:spPr/>
        <p:txBody>
          <a:bodyPr/>
          <a:lstStyle/>
          <a:p>
            <a:r>
              <a:rPr lang="en-US" dirty="0"/>
              <a:t>ERCOT External Web Services Changes</a:t>
            </a:r>
          </a:p>
        </p:txBody>
      </p:sp>
      <p:sp>
        <p:nvSpPr>
          <p:cNvPr id="3" name="Text Placeholder 2">
            <a:extLst>
              <a:ext uri="{FF2B5EF4-FFF2-40B4-BE49-F238E27FC236}">
                <a16:creationId xmlns:a16="http://schemas.microsoft.com/office/drawing/2014/main" id="{ED8C347D-47AC-6274-4AE7-77771F6E50FE}"/>
              </a:ext>
            </a:extLst>
          </p:cNvPr>
          <p:cNvSpPr>
            <a:spLocks noGrp="1"/>
          </p:cNvSpPr>
          <p:nvPr>
            <p:ph type="body" sz="quarter" idx="16"/>
          </p:nvPr>
        </p:nvSpPr>
        <p:spPr>
          <a:xfrm>
            <a:off x="502143" y="1181100"/>
            <a:ext cx="11187714" cy="4495800"/>
          </a:xfrm>
        </p:spPr>
        <p:txBody>
          <a:bodyPr/>
          <a:lstStyle/>
          <a:p>
            <a:r>
              <a:rPr lang="en-US" dirty="0"/>
              <a:t>The CM-ASM-NOTF notification will have an additional AS_TYPE value of LLCM. Please note that this is not a EWS XSD change, it is only </a:t>
            </a:r>
            <a:r>
              <a:rPr lang="en-US" b="1" i="1" u="sng" dirty="0"/>
              <a:t>EIP External Interfaces Specifications document change.</a:t>
            </a:r>
          </a:p>
          <a:p>
            <a:endParaRPr lang="en-US" dirty="0"/>
          </a:p>
          <a:p>
            <a:endParaRPr lang="en-US" dirty="0"/>
          </a:p>
          <a:p>
            <a:pPr marL="744538" indent="-457200">
              <a:buFont typeface="+mj-lt"/>
              <a:buAutoNum type="arabicPeriod"/>
            </a:pPr>
            <a:endParaRPr lang="en-US" dirty="0"/>
          </a:p>
          <a:p>
            <a:pPr marL="287338"/>
            <a:endParaRPr lang="en-US" dirty="0"/>
          </a:p>
          <a:p>
            <a:pPr marL="744538" indent="-457200">
              <a:buFont typeface="+mj-lt"/>
              <a:buAutoNum type="arabicPeriod"/>
            </a:pPr>
            <a:endParaRPr lang="en-US" dirty="0"/>
          </a:p>
          <a:p>
            <a:pPr marL="744538" indent="-457200">
              <a:buFont typeface="+mj-lt"/>
              <a:buAutoNum type="arabicPeriod"/>
            </a:pPr>
            <a:endParaRPr lang="en-US" dirty="0"/>
          </a:p>
          <a:p>
            <a:pPr marL="744538" indent="-457200">
              <a:buFont typeface="+mj-lt"/>
              <a:buAutoNum type="arabicPeriod"/>
            </a:pPr>
            <a:endParaRPr lang="en-US" dirty="0"/>
          </a:p>
          <a:p>
            <a:pPr marL="287338"/>
            <a:endParaRPr lang="en-US" dirty="0"/>
          </a:p>
          <a:p>
            <a:pPr marL="573088" indent="-285750"/>
            <a:r>
              <a:rPr lang="en-US" b="1" i="1" u="sng" dirty="0"/>
              <a:t>This document changes</a:t>
            </a:r>
            <a:r>
              <a:rPr lang="en-US" b="1" i="1" dirty="0"/>
              <a:t> </a:t>
            </a:r>
            <a:r>
              <a:rPr lang="en-US" dirty="0"/>
              <a:t>can be viewed on the </a:t>
            </a:r>
            <a:r>
              <a:rPr lang="en-US" b="1" u="sng" dirty="0"/>
              <a:t>Developer Portal </a:t>
            </a:r>
            <a:r>
              <a:rPr lang="en-US" dirty="0"/>
              <a:t>under MMS System Generated Notices:</a:t>
            </a:r>
            <a:br>
              <a:rPr lang="en-US" dirty="0"/>
            </a:br>
            <a:r>
              <a:rPr lang="en-US" dirty="0">
                <a:hlinkClick r:id="rId2"/>
              </a:rPr>
              <a:t>ERCOT Developer Portal</a:t>
            </a:r>
            <a:endParaRPr lang="en-US" dirty="0"/>
          </a:p>
          <a:p>
            <a:pPr marL="287338"/>
            <a:endParaRPr lang="en-US" dirty="0"/>
          </a:p>
          <a:p>
            <a:pPr marL="573088" indent="-285750"/>
            <a:r>
              <a:rPr lang="en-US" sz="2000" b="1" dirty="0"/>
              <a:t>Reminder: </a:t>
            </a:r>
            <a:r>
              <a:rPr lang="en-US" b="1" i="1" u="sng" dirty="0"/>
              <a:t>EIP External Interfaces Specifications </a:t>
            </a:r>
            <a:r>
              <a:rPr lang="en-US" dirty="0"/>
              <a:t>word document on ERCOT.com (</a:t>
            </a:r>
            <a:r>
              <a:rPr lang="en-US" dirty="0">
                <a:hlinkClick r:id="rId3" tooltip="https://www.ercot.com/services/mdt/userguides"/>
              </a:rPr>
              <a:t>https://www.ercot.com/services/mdt/userguides</a:t>
            </a:r>
            <a:r>
              <a:rPr lang="en-US" dirty="0"/>
              <a:t>) will </a:t>
            </a:r>
            <a:r>
              <a:rPr lang="en-US" b="1" u="sng" dirty="0"/>
              <a:t>no longer be maintained and will be deleted in near future.</a:t>
            </a:r>
          </a:p>
          <a:p>
            <a:endParaRPr lang="en-US" dirty="0"/>
          </a:p>
        </p:txBody>
      </p:sp>
      <p:sp>
        <p:nvSpPr>
          <p:cNvPr id="4" name="Slide Number Placeholder 3">
            <a:extLst>
              <a:ext uri="{FF2B5EF4-FFF2-40B4-BE49-F238E27FC236}">
                <a16:creationId xmlns:a16="http://schemas.microsoft.com/office/drawing/2014/main" id="{E2ED2927-3504-85CC-EC8E-1A30CCEAA57E}"/>
              </a:ext>
            </a:extLst>
          </p:cNvPr>
          <p:cNvSpPr>
            <a:spLocks noGrp="1"/>
          </p:cNvSpPr>
          <p:nvPr>
            <p:ph type="sldNum" sz="quarter" idx="12"/>
          </p:nvPr>
        </p:nvSpPr>
        <p:spPr/>
        <p:txBody>
          <a:bodyPr/>
          <a:lstStyle/>
          <a:p>
            <a:fld id="{BCDE79FB-97BA-492B-8D57-F1373F9ADA95}" type="slidenum">
              <a:rPr lang="en-US" smtClean="0"/>
              <a:t>6</a:t>
            </a:fld>
            <a:endParaRPr lang="en-US" dirty="0"/>
          </a:p>
        </p:txBody>
      </p:sp>
      <p:pic>
        <p:nvPicPr>
          <p:cNvPr id="5" name="Picture 4">
            <a:extLst>
              <a:ext uri="{FF2B5EF4-FFF2-40B4-BE49-F238E27FC236}">
                <a16:creationId xmlns:a16="http://schemas.microsoft.com/office/drawing/2014/main" id="{BFC125DD-AC51-AFF6-0C7F-3F084CB8F6DE}"/>
              </a:ext>
            </a:extLst>
          </p:cNvPr>
          <p:cNvPicPr>
            <a:picLocks noChangeAspect="1"/>
          </p:cNvPicPr>
          <p:nvPr/>
        </p:nvPicPr>
        <p:blipFill>
          <a:blip r:embed="rId4"/>
          <a:stretch>
            <a:fillRect/>
          </a:stretch>
        </p:blipFill>
        <p:spPr>
          <a:xfrm>
            <a:off x="713414" y="2095500"/>
            <a:ext cx="8498223" cy="1828800"/>
          </a:xfrm>
          <a:prstGeom prst="rect">
            <a:avLst/>
          </a:prstGeom>
        </p:spPr>
      </p:pic>
    </p:spTree>
    <p:extLst>
      <p:ext uri="{BB962C8B-B14F-4D97-AF65-F5344CB8AC3E}">
        <p14:creationId xmlns:p14="http://schemas.microsoft.com/office/powerpoint/2010/main" val="2039882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36AAE-68DF-EB17-E8A7-16A322F3D06C}"/>
              </a:ext>
            </a:extLst>
          </p:cNvPr>
          <p:cNvSpPr>
            <a:spLocks noGrp="1"/>
          </p:cNvSpPr>
          <p:nvPr>
            <p:ph type="title"/>
          </p:nvPr>
        </p:nvSpPr>
        <p:spPr>
          <a:xfrm>
            <a:off x="530867" y="2520950"/>
            <a:ext cx="5565131" cy="1030807"/>
          </a:xfrm>
        </p:spPr>
        <p:txBody>
          <a:bodyPr>
            <a:normAutofit/>
          </a:bodyPr>
          <a:lstStyle/>
          <a:p>
            <a:r>
              <a:rPr lang="en-US" sz="1800" b="0" dirty="0"/>
              <a:t>You can reach out to the following contacts for any questions and feedback:</a:t>
            </a:r>
          </a:p>
        </p:txBody>
      </p:sp>
      <p:sp>
        <p:nvSpPr>
          <p:cNvPr id="3" name="Text Placeholder 2">
            <a:extLst>
              <a:ext uri="{FF2B5EF4-FFF2-40B4-BE49-F238E27FC236}">
                <a16:creationId xmlns:a16="http://schemas.microsoft.com/office/drawing/2014/main" id="{7BF6A61A-D7C0-BEE7-3F65-3A3A70395BDB}"/>
              </a:ext>
            </a:extLst>
          </p:cNvPr>
          <p:cNvSpPr>
            <a:spLocks noGrp="1"/>
          </p:cNvSpPr>
          <p:nvPr>
            <p:ph type="body" sz="quarter" idx="13"/>
          </p:nvPr>
        </p:nvSpPr>
        <p:spPr>
          <a:xfrm>
            <a:off x="308618" y="3634307"/>
            <a:ext cx="5565131" cy="682625"/>
          </a:xfrm>
        </p:spPr>
        <p:txBody>
          <a:bodyPr/>
          <a:lstStyle/>
          <a:p>
            <a:pPr marL="300038" lvl="1" indent="0">
              <a:buNone/>
            </a:pPr>
            <a:r>
              <a:rPr lang="en-US" sz="1800" b="1" dirty="0"/>
              <a:t>Sruthi Hariharan</a:t>
            </a:r>
            <a:r>
              <a:rPr lang="en-US" sz="1800" dirty="0"/>
              <a:t> at </a:t>
            </a:r>
            <a:r>
              <a:rPr lang="en-US" sz="1800" dirty="0">
                <a:hlinkClick r:id="rId2"/>
              </a:rPr>
              <a:t>Sruthi.Hariharan@ercot.com</a:t>
            </a:r>
            <a:endParaRPr lang="en-US" sz="1800" dirty="0"/>
          </a:p>
          <a:p>
            <a:pPr marL="300038" lvl="1" indent="0">
              <a:buNone/>
            </a:pPr>
            <a:r>
              <a:rPr lang="en-US" sz="1800" dirty="0"/>
              <a:t> or</a:t>
            </a:r>
          </a:p>
          <a:p>
            <a:pPr marL="300038" lvl="1" indent="0">
              <a:buNone/>
            </a:pPr>
            <a:r>
              <a:rPr lang="en-US" sz="1800" b="1" dirty="0"/>
              <a:t>Sreenivas Badri</a:t>
            </a:r>
            <a:r>
              <a:rPr lang="en-US" sz="1800" dirty="0"/>
              <a:t> at </a:t>
            </a:r>
            <a:r>
              <a:rPr lang="en-US" sz="1800" dirty="0">
                <a:hlinkClick r:id="rId3"/>
              </a:rPr>
              <a:t>Sreenivas.Badri@ercot.com</a:t>
            </a:r>
            <a:r>
              <a:rPr lang="en-US" sz="1800" dirty="0"/>
              <a:t> </a:t>
            </a:r>
          </a:p>
          <a:p>
            <a:endParaRPr lang="en-US" dirty="0"/>
          </a:p>
        </p:txBody>
      </p:sp>
      <p:sp>
        <p:nvSpPr>
          <p:cNvPr id="5" name="Slide Number Placeholder 4">
            <a:extLst>
              <a:ext uri="{FF2B5EF4-FFF2-40B4-BE49-F238E27FC236}">
                <a16:creationId xmlns:a16="http://schemas.microsoft.com/office/drawing/2014/main" id="{663E33CD-915C-8592-3526-C44B880B6BF9}"/>
              </a:ext>
            </a:extLst>
          </p:cNvPr>
          <p:cNvSpPr>
            <a:spLocks noGrp="1"/>
          </p:cNvSpPr>
          <p:nvPr>
            <p:ph type="sldNum" sz="quarter" idx="12"/>
          </p:nvPr>
        </p:nvSpPr>
        <p:spPr/>
        <p:txBody>
          <a:bodyPr wrap="square" anchor="ctr">
            <a:normAutofit/>
          </a:bodyPr>
          <a:lstStyle/>
          <a:p>
            <a:pPr>
              <a:spcAft>
                <a:spcPts val="600"/>
              </a:spcAft>
            </a:pPr>
            <a:fld id="{BCDE79FB-97BA-492B-8D57-F1373F9ADA95}" type="slidenum">
              <a:rPr lang="en-US" smtClean="0"/>
              <a:pPr>
                <a:spcAft>
                  <a:spcPts val="600"/>
                </a:spcAft>
              </a:pPr>
              <a:t>7</a:t>
            </a:fld>
            <a:endParaRPr lang="en-US" dirty="0"/>
          </a:p>
        </p:txBody>
      </p:sp>
      <p:sp>
        <p:nvSpPr>
          <p:cNvPr id="20" name="Title 19">
            <a:extLst>
              <a:ext uri="{FF2B5EF4-FFF2-40B4-BE49-F238E27FC236}">
                <a16:creationId xmlns:a16="http://schemas.microsoft.com/office/drawing/2014/main" id="{C5B32BFE-B73E-B6A0-D6F1-B0BDBD288C77}"/>
              </a:ext>
            </a:extLst>
          </p:cNvPr>
          <p:cNvSpPr txBox="1">
            <a:spLocks/>
          </p:cNvSpPr>
          <p:nvPr/>
        </p:nvSpPr>
        <p:spPr>
          <a:xfrm>
            <a:off x="530868" y="1333500"/>
            <a:ext cx="5565131" cy="491057"/>
          </a:xfrm>
          <a:prstGeom prst="rect">
            <a:avLst/>
          </a:prstGeom>
          <a:noFill/>
        </p:spPr>
        <p:txBody>
          <a:bodyPr vert="horz" lIns="0" tIns="0" rIns="0" bIns="0" rtlCol="0" anchor="ctr">
            <a:normAutofit/>
          </a:bodyPr>
          <a:lst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a:lstStyle>
          <a:p>
            <a:r>
              <a:rPr lang="en-US" sz="3200"/>
              <a:t>Thank you!</a:t>
            </a:r>
            <a:endParaRPr lang="en-US" sz="3200" dirty="0"/>
          </a:p>
        </p:txBody>
      </p:sp>
    </p:spTree>
    <p:extLst>
      <p:ext uri="{BB962C8B-B14F-4D97-AF65-F5344CB8AC3E}">
        <p14:creationId xmlns:p14="http://schemas.microsoft.com/office/powerpoint/2010/main" val="3512297305"/>
      </p:ext>
    </p:extLst>
  </p:cSld>
  <p:clrMapOvr>
    <a:masterClrMapping/>
  </p:clrMapOvr>
</p:sld>
</file>

<file path=ppt/theme/theme1.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942DDDCD-BEC6-4902-AAD2-EB3CD2B6933E}"/>
    </a:ext>
  </a:extLst>
</a:theme>
</file>

<file path=ppt/theme/theme2.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E771427F-03EA-4C50-B0D4-53899F39E54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E754FD2-17D2-4534-9157-8CFDD0166132}">
  <ds:schemaRefs>
    <ds:schemaRef ds:uri="http://purl.org/dc/elements/1.1/"/>
    <ds:schemaRef ds:uri="3c917f14-8d40-4289-92aa-fd10f73581c9"/>
    <ds:schemaRef ds:uri="http://purl.org/dc/dcmitype/"/>
    <ds:schemaRef ds:uri="http://schemas.microsoft.com/office/2006/metadata/properties"/>
    <ds:schemaRef ds:uri="http://schemas.openxmlformats.org/package/2006/metadata/core-properties"/>
    <ds:schemaRef ds:uri="http://www.w3.org/XML/1998/namespace"/>
    <ds:schemaRef ds:uri="http://schemas.microsoft.com/office/2006/documentManagement/types"/>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6A5F3B15-1EDA-47D5-B690-303F08E28C2F}">
  <ds:schemaRefs>
    <ds:schemaRef ds:uri="http://schemas.microsoft.com/sharepoint/v3/contenttype/forms"/>
  </ds:schemaRefs>
</ds:datastoreItem>
</file>

<file path=customXml/itemProps3.xml><?xml version="1.0" encoding="utf-8"?>
<ds:datastoreItem xmlns:ds="http://schemas.openxmlformats.org/officeDocument/2006/customXml" ds:itemID="{B57DC9A4-2D51-40CB-BA99-0BF7D516F6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917f14-8d40-4289-92aa-fd10f73581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ERCOT Official PowerPoint Template - Public (1)</Template>
  <TotalTime>92</TotalTime>
  <Words>776</Words>
  <Application>Microsoft Office PowerPoint</Application>
  <PresentationFormat>Widescreen</PresentationFormat>
  <Paragraphs>62</Paragraphs>
  <Slides>7</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7</vt:i4>
      </vt:variant>
    </vt:vector>
  </HeadingPairs>
  <TitlesOfParts>
    <vt:vector size="12" baseType="lpstr">
      <vt:lpstr>Aptos</vt:lpstr>
      <vt:lpstr>Arial</vt:lpstr>
      <vt:lpstr>Wingdings</vt:lpstr>
      <vt:lpstr>Cover</vt:lpstr>
      <vt:lpstr>Page Design</vt:lpstr>
      <vt:lpstr>Large Load Curtailment Manager (LLCM)    Sruthi Hariharan/Luke Butler ERCOT    June 18, 2026</vt:lpstr>
      <vt:lpstr>Large Load Curtailment Manager (LLCM) - Overview</vt:lpstr>
      <vt:lpstr>Large Load Curtailment Manager (LLCM) – Summer 2026 </vt:lpstr>
      <vt:lpstr>ICCP Telemetry modeling</vt:lpstr>
      <vt:lpstr>Market Report Changes</vt:lpstr>
      <vt:lpstr>ERCOT External Web Services Changes</vt:lpstr>
      <vt:lpstr>You can reach out to the following contacts for any questions and feedback:</vt:lpstr>
    </vt:vector>
  </TitlesOfParts>
  <Company>ERCOT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Hariharan, Sruthi</dc:creator>
  <cp:keywords/>
  <cp:lastModifiedBy>Hariharan, Sruthi</cp:lastModifiedBy>
  <cp:revision>2</cp:revision>
  <dcterms:created xsi:type="dcterms:W3CDTF">2026-06-17T14:13:22Z</dcterms:created>
  <dcterms:modified xsi:type="dcterms:W3CDTF">2026-06-17T15:45:51Z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MediaServiceImageTags">
    <vt:lpwstr/>
  </property>
  <property fmtid="{D5CDD505-2E9C-101B-9397-08002B2CF9AE}" pid="4" name="MSIP_Label_c144db1d-993e-40da-980d-6eea152adc50_Enabled">
    <vt:lpwstr>true</vt:lpwstr>
  </property>
  <property fmtid="{D5CDD505-2E9C-101B-9397-08002B2CF9AE}" pid="5" name="MSIP_Label_c144db1d-993e-40da-980d-6eea152adc50_SetDate">
    <vt:lpwstr>2026-02-04T21:33:56Z</vt:lpwstr>
  </property>
  <property fmtid="{D5CDD505-2E9C-101B-9397-08002B2CF9AE}" pid="6" name="MSIP_Label_c144db1d-993e-40da-980d-6eea152adc50_Method">
    <vt:lpwstr>Privileged</vt:lpwstr>
  </property>
  <property fmtid="{D5CDD505-2E9C-101B-9397-08002B2CF9AE}" pid="7" name="MSIP_Label_c144db1d-993e-40da-980d-6eea152adc50_Name">
    <vt:lpwstr>Public</vt:lpwstr>
  </property>
  <property fmtid="{D5CDD505-2E9C-101B-9397-08002B2CF9AE}" pid="8" name="MSIP_Label_c144db1d-993e-40da-980d-6eea152adc50_SiteId">
    <vt:lpwstr>0afb747d-bff7-4596-a9fc-950ef9e0ec45</vt:lpwstr>
  </property>
  <property fmtid="{D5CDD505-2E9C-101B-9397-08002B2CF9AE}" pid="9" name="MSIP_Label_c144db1d-993e-40da-980d-6eea152adc50_ActionId">
    <vt:lpwstr>1d14393e-8913-4215-8969-3d0b24cf798e</vt:lpwstr>
  </property>
  <property fmtid="{D5CDD505-2E9C-101B-9397-08002B2CF9AE}" pid="10" name="MSIP_Label_c144db1d-993e-40da-980d-6eea152adc50_ContentBits">
    <vt:lpwstr>0</vt:lpwstr>
  </property>
  <property fmtid="{D5CDD505-2E9C-101B-9397-08002B2CF9AE}" pid="11" name="MSIP_Label_c144db1d-993e-40da-980d-6eea152adc50_Tag">
    <vt:lpwstr>10, 0, 1, 1</vt:lpwstr>
  </property>
</Properties>
</file>