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 id="2147483662" r:id="rId5"/>
  </p:sldMasterIdLst>
  <p:notesMasterIdLst>
    <p:notesMasterId r:id="rId23"/>
  </p:notesMasterIdLst>
  <p:sldIdLst>
    <p:sldId id="260" r:id="rId6"/>
    <p:sldId id="295" r:id="rId7"/>
    <p:sldId id="291" r:id="rId8"/>
    <p:sldId id="292" r:id="rId9"/>
    <p:sldId id="299" r:id="rId10"/>
    <p:sldId id="293" r:id="rId11"/>
    <p:sldId id="300" r:id="rId12"/>
    <p:sldId id="297" r:id="rId13"/>
    <p:sldId id="257" r:id="rId14"/>
    <p:sldId id="258" r:id="rId15"/>
    <p:sldId id="259" r:id="rId16"/>
    <p:sldId id="301" r:id="rId17"/>
    <p:sldId id="302" r:id="rId18"/>
    <p:sldId id="2147478764" r:id="rId19"/>
    <p:sldId id="256" r:id="rId20"/>
    <p:sldId id="294" r:id="rId21"/>
    <p:sldId id="305" r:id="rId2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980" autoAdjust="0"/>
    <p:restoredTop sz="94660"/>
  </p:normalViewPr>
  <p:slideViewPr>
    <p:cSldViewPr snapToGrid="0">
      <p:cViewPr varScale="1">
        <p:scale>
          <a:sx n="119" d="100"/>
          <a:sy n="119" d="100"/>
        </p:scale>
        <p:origin x="156" y="33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theme" Target="theme/theme1.xml"/><Relationship Id="rId3" Type="http://schemas.openxmlformats.org/officeDocument/2006/relationships/customXml" Target="../customXml/item3.xml"/><Relationship Id="rId21" Type="http://schemas.openxmlformats.org/officeDocument/2006/relationships/slide" Target="slides/slide16.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presProps" Target="presProps.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notesMaster" Target="notesMasters/notesMaster1.xml"/><Relationship Id="rId28" Type="http://schemas.microsoft.com/office/2016/11/relationships/changesInfo" Target="changesInfos/changesInfo1.xml"/><Relationship Id="rId10" Type="http://schemas.openxmlformats.org/officeDocument/2006/relationships/slide" Target="slides/slide5.xml"/><Relationship Id="rId19" Type="http://schemas.openxmlformats.org/officeDocument/2006/relationships/slide" Target="slides/slide14.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adri, Sreenivas" userId="0b43dccd-042e-4be0-871d-afa1d90d6a2e" providerId="ADAL" clId="{467F39DD-4CFE-45E1-AA25-A1A8C9F836D1}"/>
    <pc:docChg chg="delSld">
      <pc:chgData name="Badri, Sreenivas" userId="0b43dccd-042e-4be0-871d-afa1d90d6a2e" providerId="ADAL" clId="{467F39DD-4CFE-45E1-AA25-A1A8C9F836D1}" dt="2026-06-17T00:48:44.517" v="0" actId="47"/>
      <pc:docMkLst>
        <pc:docMk/>
      </pc:docMkLst>
      <pc:sldChg chg="del">
        <pc:chgData name="Badri, Sreenivas" userId="0b43dccd-042e-4be0-871d-afa1d90d6a2e" providerId="ADAL" clId="{467F39DD-4CFE-45E1-AA25-A1A8C9F836D1}" dt="2026-06-17T00:48:44.517" v="0" actId="47"/>
        <pc:sldMkLst>
          <pc:docMk/>
          <pc:sldMk cId="2599145190" sldId="304"/>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8560B81-A688-4786-AC1F-44DDD97F5A68}" type="datetimeFigureOut">
              <a:rPr lang="en-US" smtClean="0"/>
              <a:t>6/16/2026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DBD87DD-25D8-4B11-8398-615CCFECCF6B}" type="slidenum">
              <a:rPr lang="en-US" smtClean="0"/>
              <a:t>‹#›</a:t>
            </a:fld>
            <a:endParaRPr lang="en-US"/>
          </a:p>
        </p:txBody>
      </p:sp>
    </p:spTree>
    <p:extLst>
      <p:ext uri="{BB962C8B-B14F-4D97-AF65-F5344CB8AC3E}">
        <p14:creationId xmlns:p14="http://schemas.microsoft.com/office/powerpoint/2010/main" val="319412996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svg"/><Relationship Id="rId1" Type="http://schemas.openxmlformats.org/officeDocument/2006/relationships/slideMaster" Target="../slideMasters/slideMaster2.xml"/><Relationship Id="rId6" Type="http://schemas.openxmlformats.org/officeDocument/2006/relationships/image" Target="../media/image8.svg"/><Relationship Id="rId5" Type="http://schemas.openxmlformats.org/officeDocument/2006/relationships/image" Target="../media/image7.svg"/><Relationship Id="rId4" Type="http://schemas.openxmlformats.org/officeDocument/2006/relationships/image" Target="../media/image6.svg"/></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svg"/><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1.svg"/><Relationship Id="rId2" Type="http://schemas.openxmlformats.org/officeDocument/2006/relationships/image" Target="../media/image2.sv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over v1(default)">
    <p:spTree>
      <p:nvGrpSpPr>
        <p:cNvPr id="1" name=""/>
        <p:cNvGrpSpPr/>
        <p:nvPr/>
      </p:nvGrpSpPr>
      <p:grpSpPr>
        <a:xfrm>
          <a:off x="0" y="0"/>
          <a:ext cx="0" cy="0"/>
          <a:chOff x="0" y="0"/>
          <a:chExt cx="0" cy="0"/>
        </a:xfrm>
      </p:grpSpPr>
    </p:spTree>
    <p:extLst>
      <p:ext uri="{BB962C8B-B14F-4D97-AF65-F5344CB8AC3E}">
        <p14:creationId xmlns:p14="http://schemas.microsoft.com/office/powerpoint/2010/main" val="371345527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11" name="Title Placeholder 1">
            <a:extLst>
              <a:ext uri="{FF2B5EF4-FFF2-40B4-BE49-F238E27FC236}">
                <a16:creationId xmlns:a16="http://schemas.microsoft.com/office/drawing/2014/main" id="{03A0C87A-E909-99E5-543B-B8CA963FA44D}"/>
              </a:ext>
            </a:extLst>
          </p:cNvPr>
          <p:cNvSpPr>
            <a:spLocks noGrp="1"/>
          </p:cNvSpPr>
          <p:nvPr>
            <p:ph type="title"/>
          </p:nvPr>
        </p:nvSpPr>
        <p:spPr>
          <a:xfrm>
            <a:off x="1257300" y="457200"/>
            <a:ext cx="10401300" cy="914400"/>
          </a:xfrm>
          <a:prstGeom prst="rect">
            <a:avLst/>
          </a:prstGeom>
          <a:noFill/>
        </p:spPr>
        <p:txBody>
          <a:bodyPr vert="horz" lIns="0" tIns="0" rIns="0" bIns="0" rtlCol="0" anchor="t">
            <a:normAutofit/>
          </a:bodyPr>
          <a:lstStyle/>
          <a:p>
            <a:r>
              <a:rPr lang="en-US" dirty="0"/>
              <a:t>Click to edit Master title style</a:t>
            </a:r>
          </a:p>
        </p:txBody>
      </p:sp>
      <p:sp>
        <p:nvSpPr>
          <p:cNvPr id="21" name="Text Placeholder 20">
            <a:extLst>
              <a:ext uri="{FF2B5EF4-FFF2-40B4-BE49-F238E27FC236}">
                <a16:creationId xmlns:a16="http://schemas.microsoft.com/office/drawing/2014/main" id="{43EC354D-D331-C418-3300-B354E37BE146}"/>
              </a:ext>
            </a:extLst>
          </p:cNvPr>
          <p:cNvSpPr>
            <a:spLocks noGrp="1"/>
          </p:cNvSpPr>
          <p:nvPr>
            <p:ph type="body" sz="quarter" idx="13"/>
          </p:nvPr>
        </p:nvSpPr>
        <p:spPr>
          <a:xfrm>
            <a:off x="495300" y="1981200"/>
            <a:ext cx="5381625" cy="4191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3" name="Text Placeholder 22">
            <a:extLst>
              <a:ext uri="{FF2B5EF4-FFF2-40B4-BE49-F238E27FC236}">
                <a16:creationId xmlns:a16="http://schemas.microsoft.com/office/drawing/2014/main" id="{8AF89336-B087-2FA3-5FA7-10663E499445}"/>
              </a:ext>
            </a:extLst>
          </p:cNvPr>
          <p:cNvSpPr>
            <a:spLocks noGrp="1"/>
          </p:cNvSpPr>
          <p:nvPr>
            <p:ph type="body" sz="quarter" idx="14"/>
          </p:nvPr>
        </p:nvSpPr>
        <p:spPr>
          <a:xfrm>
            <a:off x="6343650" y="1971674"/>
            <a:ext cx="5314950" cy="421076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a:extLst>
              <a:ext uri="{FF2B5EF4-FFF2-40B4-BE49-F238E27FC236}">
                <a16:creationId xmlns:a16="http://schemas.microsoft.com/office/drawing/2014/main" id="{615AFFA6-4F88-DA05-B2CA-9691F408E98F}"/>
              </a:ext>
            </a:extLst>
          </p:cNvPr>
          <p:cNvSpPr>
            <a:spLocks noGrp="1"/>
          </p:cNvSpPr>
          <p:nvPr>
            <p:ph type="ftr" sz="quarter" idx="11"/>
          </p:nvPr>
        </p:nvSpPr>
        <p:spPr/>
        <p:txBody>
          <a:bodyPr/>
          <a:lstStyle/>
          <a:p>
            <a:endParaRPr lang="en-US" dirty="0"/>
          </a:p>
        </p:txBody>
      </p:sp>
      <p:sp>
        <p:nvSpPr>
          <p:cNvPr id="5" name="Date Placeholder 4">
            <a:extLst>
              <a:ext uri="{FF2B5EF4-FFF2-40B4-BE49-F238E27FC236}">
                <a16:creationId xmlns:a16="http://schemas.microsoft.com/office/drawing/2014/main" id="{0AD51180-8907-F3FB-F8E0-201D1BE61650}"/>
              </a:ext>
            </a:extLst>
          </p:cNvPr>
          <p:cNvSpPr>
            <a:spLocks noGrp="1"/>
          </p:cNvSpPr>
          <p:nvPr>
            <p:ph type="dt" sz="half" idx="10"/>
          </p:nvPr>
        </p:nvSpPr>
        <p:spPr/>
        <p:txBody>
          <a:bodyPr/>
          <a:lstStyle/>
          <a:p>
            <a:fld id="{91B5BA03-1E8A-4A71-9375-E941FF070046}" type="datetime4">
              <a:rPr lang="en-US" smtClean="0"/>
              <a:t>June 16, 2026</a:t>
            </a:fld>
            <a:endParaRPr lang="en-US" dirty="0"/>
          </a:p>
        </p:txBody>
      </p:sp>
      <p:sp>
        <p:nvSpPr>
          <p:cNvPr id="7" name="Slide Number Placeholder 6">
            <a:extLst>
              <a:ext uri="{FF2B5EF4-FFF2-40B4-BE49-F238E27FC236}">
                <a16:creationId xmlns:a16="http://schemas.microsoft.com/office/drawing/2014/main" id="{A7C96C78-7C87-2BC7-8FE9-856E3E375E71}"/>
              </a:ext>
            </a:extLst>
          </p:cNvPr>
          <p:cNvSpPr>
            <a:spLocks noGrp="1"/>
          </p:cNvSpPr>
          <p:nvPr>
            <p:ph type="sldNum" sz="quarter" idx="12"/>
          </p:nvPr>
        </p:nvSpPr>
        <p:spPr/>
        <p:txBody>
          <a:bodyPr/>
          <a:lstStyle/>
          <a:p>
            <a:fld id="{BCDE79FB-97BA-492B-8D57-F1373F9ADA95}" type="slidenum">
              <a:rPr lang="en-US" smtClean="0"/>
              <a:t>‹#›</a:t>
            </a:fld>
            <a:endParaRPr lang="en-US" dirty="0"/>
          </a:p>
        </p:txBody>
      </p:sp>
    </p:spTree>
    <p:extLst>
      <p:ext uri="{BB962C8B-B14F-4D97-AF65-F5344CB8AC3E}">
        <p14:creationId xmlns:p14="http://schemas.microsoft.com/office/powerpoint/2010/main" val="160754416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B5BA45-4981-AC22-EC96-99A5E0901D64}"/>
              </a:ext>
            </a:extLst>
          </p:cNvPr>
          <p:cNvSpPr>
            <a:spLocks noGrp="1"/>
          </p:cNvSpPr>
          <p:nvPr>
            <p:ph type="title"/>
          </p:nvPr>
        </p:nvSpPr>
        <p:spPr>
          <a:xfrm>
            <a:off x="1257300" y="461962"/>
            <a:ext cx="4838700" cy="1527094"/>
          </a:xfrm>
        </p:spPr>
        <p:txBody>
          <a:bodyPr anchor="t">
            <a:normAutofit/>
          </a:bodyPr>
          <a:lstStyle>
            <a:lvl1pPr>
              <a:defRPr lang="en-US" dirty="0"/>
            </a:lvl1pPr>
          </a:lstStyle>
          <a:p>
            <a:r>
              <a:rPr lang="en-US" dirty="0"/>
              <a:t>Click to edit Master title style</a:t>
            </a:r>
          </a:p>
        </p:txBody>
      </p:sp>
      <p:sp>
        <p:nvSpPr>
          <p:cNvPr id="5" name="Date Placeholder 4">
            <a:extLst>
              <a:ext uri="{FF2B5EF4-FFF2-40B4-BE49-F238E27FC236}">
                <a16:creationId xmlns:a16="http://schemas.microsoft.com/office/drawing/2014/main" id="{D0273643-F605-4790-3956-B453E9FC90CB}"/>
              </a:ext>
            </a:extLst>
          </p:cNvPr>
          <p:cNvSpPr>
            <a:spLocks noGrp="1"/>
          </p:cNvSpPr>
          <p:nvPr>
            <p:ph type="dt" sz="half" idx="10"/>
          </p:nvPr>
        </p:nvSpPr>
        <p:spPr/>
        <p:txBody>
          <a:bodyPr/>
          <a:lstStyle/>
          <a:p>
            <a:fld id="{2DF188F8-67CB-419F-AAD4-5AB1C4EFBB40}" type="datetime4">
              <a:rPr lang="en-US" smtClean="0"/>
              <a:t>June 16, 2026</a:t>
            </a:fld>
            <a:endParaRPr lang="en-US" dirty="0"/>
          </a:p>
        </p:txBody>
      </p:sp>
      <p:sp>
        <p:nvSpPr>
          <p:cNvPr id="6" name="Footer Placeholder 5">
            <a:extLst>
              <a:ext uri="{FF2B5EF4-FFF2-40B4-BE49-F238E27FC236}">
                <a16:creationId xmlns:a16="http://schemas.microsoft.com/office/drawing/2014/main" id="{B0265AF8-0057-EBA2-2E30-0B741139752D}"/>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F85ADE8A-3AB5-3C00-B26E-3F6DD6EA52F2}"/>
              </a:ext>
            </a:extLst>
          </p:cNvPr>
          <p:cNvSpPr>
            <a:spLocks noGrp="1"/>
          </p:cNvSpPr>
          <p:nvPr>
            <p:ph type="sldNum" sz="quarter" idx="12"/>
          </p:nvPr>
        </p:nvSpPr>
        <p:spPr/>
        <p:txBody>
          <a:bodyPr/>
          <a:lstStyle/>
          <a:p>
            <a:fld id="{BCDE79FB-97BA-492B-8D57-F1373F9ADA95}" type="slidenum">
              <a:rPr lang="en-US" smtClean="0"/>
              <a:t>‹#›</a:t>
            </a:fld>
            <a:endParaRPr lang="en-US" dirty="0"/>
          </a:p>
        </p:txBody>
      </p:sp>
      <p:sp>
        <p:nvSpPr>
          <p:cNvPr id="16" name="Text Placeholder 15">
            <a:extLst>
              <a:ext uri="{FF2B5EF4-FFF2-40B4-BE49-F238E27FC236}">
                <a16:creationId xmlns:a16="http://schemas.microsoft.com/office/drawing/2014/main" id="{581ED5FB-5036-27D9-26F4-B48307D67C6E}"/>
              </a:ext>
            </a:extLst>
          </p:cNvPr>
          <p:cNvSpPr>
            <a:spLocks noGrp="1"/>
          </p:cNvSpPr>
          <p:nvPr>
            <p:ph type="body" sz="quarter" idx="13"/>
          </p:nvPr>
        </p:nvSpPr>
        <p:spPr>
          <a:xfrm>
            <a:off x="495300" y="2181225"/>
            <a:ext cx="5600700" cy="40005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8" name="Text Placeholder 17">
            <a:extLst>
              <a:ext uri="{FF2B5EF4-FFF2-40B4-BE49-F238E27FC236}">
                <a16:creationId xmlns:a16="http://schemas.microsoft.com/office/drawing/2014/main" id="{B0ACB72E-F2A9-AC8B-FAC7-489B4728504C}"/>
              </a:ext>
            </a:extLst>
          </p:cNvPr>
          <p:cNvSpPr>
            <a:spLocks noGrp="1"/>
          </p:cNvSpPr>
          <p:nvPr>
            <p:ph type="body" sz="quarter" idx="14"/>
          </p:nvPr>
        </p:nvSpPr>
        <p:spPr>
          <a:xfrm>
            <a:off x="6457950" y="457200"/>
            <a:ext cx="5200650" cy="57245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24459513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Picture with Caption">
    <p:spTree>
      <p:nvGrpSpPr>
        <p:cNvPr id="1" name=""/>
        <p:cNvGrpSpPr/>
        <p:nvPr/>
      </p:nvGrpSpPr>
      <p:grpSpPr>
        <a:xfrm>
          <a:off x="0" y="0"/>
          <a:ext cx="0" cy="0"/>
          <a:chOff x="0" y="0"/>
          <a:chExt cx="0" cy="0"/>
        </a:xfrm>
      </p:grpSpPr>
      <p:sp>
        <p:nvSpPr>
          <p:cNvPr id="13" name="Title Placeholder 1">
            <a:extLst>
              <a:ext uri="{FF2B5EF4-FFF2-40B4-BE49-F238E27FC236}">
                <a16:creationId xmlns:a16="http://schemas.microsoft.com/office/drawing/2014/main" id="{197228CF-7CDD-26CC-CA47-4AF0A314BDEA}"/>
              </a:ext>
            </a:extLst>
          </p:cNvPr>
          <p:cNvSpPr>
            <a:spLocks noGrp="1"/>
          </p:cNvSpPr>
          <p:nvPr>
            <p:ph type="title"/>
          </p:nvPr>
        </p:nvSpPr>
        <p:spPr>
          <a:xfrm>
            <a:off x="1257300" y="457200"/>
            <a:ext cx="4838700" cy="1219200"/>
          </a:xfrm>
          <a:prstGeom prst="rect">
            <a:avLst/>
          </a:prstGeom>
          <a:noFill/>
        </p:spPr>
        <p:txBody>
          <a:bodyPr vert="horz" lIns="0" tIns="0" rIns="0" bIns="0" rtlCol="0" anchor="t">
            <a:normAutofit/>
          </a:bodyPr>
          <a:lstStyle/>
          <a:p>
            <a:r>
              <a:rPr lang="en-US" dirty="0"/>
              <a:t>Click to edit Master title style</a:t>
            </a:r>
          </a:p>
        </p:txBody>
      </p:sp>
      <p:sp>
        <p:nvSpPr>
          <p:cNvPr id="12" name="Text Placeholder 11">
            <a:extLst>
              <a:ext uri="{FF2B5EF4-FFF2-40B4-BE49-F238E27FC236}">
                <a16:creationId xmlns:a16="http://schemas.microsoft.com/office/drawing/2014/main" id="{C277CEE6-13A0-6BA8-8A3C-EA3A8B9CA323}"/>
              </a:ext>
            </a:extLst>
          </p:cNvPr>
          <p:cNvSpPr>
            <a:spLocks noGrp="1"/>
          </p:cNvSpPr>
          <p:nvPr>
            <p:ph type="body" sz="quarter" idx="13"/>
          </p:nvPr>
        </p:nvSpPr>
        <p:spPr>
          <a:xfrm>
            <a:off x="493776" y="2152650"/>
            <a:ext cx="5602224" cy="401955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3" name="Picture Placeholder 2">
            <a:extLst>
              <a:ext uri="{FF2B5EF4-FFF2-40B4-BE49-F238E27FC236}">
                <a16:creationId xmlns:a16="http://schemas.microsoft.com/office/drawing/2014/main" id="{5E24E62B-01AB-F5DE-E2D4-85B1DECC92BB}"/>
              </a:ext>
              <a:ext uri="{C183D7F6-B498-43B3-948B-1728B52AA6E4}">
                <adec:decorative xmlns:adec="http://schemas.microsoft.com/office/drawing/2017/decorative" val="1"/>
              </a:ext>
            </a:extLst>
          </p:cNvPr>
          <p:cNvSpPr>
            <a:spLocks noGrp="1"/>
          </p:cNvSpPr>
          <p:nvPr>
            <p:ph type="pic" idx="1"/>
          </p:nvPr>
        </p:nvSpPr>
        <p:spPr>
          <a:xfrm>
            <a:off x="6496050" y="0"/>
            <a:ext cx="5695950" cy="68580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8" name="Rectangle 7">
            <a:extLst>
              <a:ext uri="{FF2B5EF4-FFF2-40B4-BE49-F238E27FC236}">
                <a16:creationId xmlns:a16="http://schemas.microsoft.com/office/drawing/2014/main" id="{4C33291D-BE72-DBF6-5318-1BD0E7127EE8}"/>
              </a:ext>
              <a:ext uri="{C183D7F6-B498-43B3-948B-1728B52AA6E4}">
                <adec:decorative xmlns:adec="http://schemas.microsoft.com/office/drawing/2017/decorative" val="1"/>
              </a:ext>
            </a:extLst>
          </p:cNvPr>
          <p:cNvSpPr/>
          <p:nvPr/>
        </p:nvSpPr>
        <p:spPr>
          <a:xfrm>
            <a:off x="10853288" y="6356350"/>
            <a:ext cx="1338712" cy="365125"/>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Footer Placeholder 5">
            <a:extLst>
              <a:ext uri="{FF2B5EF4-FFF2-40B4-BE49-F238E27FC236}">
                <a16:creationId xmlns:a16="http://schemas.microsoft.com/office/drawing/2014/main" id="{21138100-AC14-9CC0-AD86-426AD89D4336}"/>
              </a:ext>
            </a:extLst>
          </p:cNvPr>
          <p:cNvSpPr>
            <a:spLocks noGrp="1"/>
          </p:cNvSpPr>
          <p:nvPr>
            <p:ph type="ftr" sz="quarter" idx="11"/>
          </p:nvPr>
        </p:nvSpPr>
        <p:spPr/>
        <p:txBody>
          <a:bodyPr/>
          <a:lstStyle/>
          <a:p>
            <a:endParaRPr lang="en-US" dirty="0"/>
          </a:p>
        </p:txBody>
      </p:sp>
      <p:sp>
        <p:nvSpPr>
          <p:cNvPr id="5" name="Date Placeholder 4">
            <a:extLst>
              <a:ext uri="{FF2B5EF4-FFF2-40B4-BE49-F238E27FC236}">
                <a16:creationId xmlns:a16="http://schemas.microsoft.com/office/drawing/2014/main" id="{1D796E23-B521-5C07-85E1-BA73A20DB266}"/>
              </a:ext>
            </a:extLst>
          </p:cNvPr>
          <p:cNvSpPr>
            <a:spLocks noGrp="1"/>
          </p:cNvSpPr>
          <p:nvPr>
            <p:ph type="dt" sz="half" idx="10"/>
          </p:nvPr>
        </p:nvSpPr>
        <p:spPr/>
        <p:txBody>
          <a:bodyPr/>
          <a:lstStyle/>
          <a:p>
            <a:fld id="{E710D0B2-8800-4E48-BDCE-A19E57C7C5AF}" type="datetime4">
              <a:rPr lang="en-US" smtClean="0"/>
              <a:t>June 16, 2026</a:t>
            </a:fld>
            <a:endParaRPr lang="en-US" dirty="0"/>
          </a:p>
        </p:txBody>
      </p:sp>
      <p:sp>
        <p:nvSpPr>
          <p:cNvPr id="7" name="Slide Number Placeholder 6">
            <a:extLst>
              <a:ext uri="{FF2B5EF4-FFF2-40B4-BE49-F238E27FC236}">
                <a16:creationId xmlns:a16="http://schemas.microsoft.com/office/drawing/2014/main" id="{742A00A7-6A1E-80A0-8EB9-F7F0592559B3}"/>
              </a:ext>
            </a:extLst>
          </p:cNvPr>
          <p:cNvSpPr>
            <a:spLocks noGrp="1"/>
          </p:cNvSpPr>
          <p:nvPr>
            <p:ph type="sldNum" sz="quarter" idx="12"/>
          </p:nvPr>
        </p:nvSpPr>
        <p:spPr/>
        <p:txBody>
          <a:bodyPr/>
          <a:lstStyle/>
          <a:p>
            <a:fld id="{BCDE79FB-97BA-492B-8D57-F1373F9ADA95}" type="slidenum">
              <a:rPr lang="en-US" smtClean="0"/>
              <a:t>‹#›</a:t>
            </a:fld>
            <a:endParaRPr lang="en-US" dirty="0"/>
          </a:p>
        </p:txBody>
      </p:sp>
    </p:spTree>
    <p:extLst>
      <p:ext uri="{BB962C8B-B14F-4D97-AF65-F5344CB8AC3E}">
        <p14:creationId xmlns:p14="http://schemas.microsoft.com/office/powerpoint/2010/main" val="388231260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6" name="Title Placeholder 1">
            <a:extLst>
              <a:ext uri="{FF2B5EF4-FFF2-40B4-BE49-F238E27FC236}">
                <a16:creationId xmlns:a16="http://schemas.microsoft.com/office/drawing/2014/main" id="{DB285AF9-0372-9C81-F75D-2589F4F48723}"/>
              </a:ext>
            </a:extLst>
          </p:cNvPr>
          <p:cNvSpPr>
            <a:spLocks noGrp="1"/>
          </p:cNvSpPr>
          <p:nvPr>
            <p:ph type="title"/>
          </p:nvPr>
        </p:nvSpPr>
        <p:spPr>
          <a:xfrm>
            <a:off x="1257300" y="457200"/>
            <a:ext cx="10401300" cy="914400"/>
          </a:xfrm>
          <a:prstGeom prst="rect">
            <a:avLst/>
          </a:prstGeom>
          <a:noFill/>
        </p:spPr>
        <p:txBody>
          <a:bodyPr vert="horz" lIns="0" tIns="0" rIns="0" bIns="0" rtlCol="0" anchor="t">
            <a:normAutofit/>
          </a:bodyPr>
          <a:lstStyle/>
          <a:p>
            <a:r>
              <a:rPr lang="en-US" dirty="0"/>
              <a:t>Click to edit Master title style</a:t>
            </a:r>
          </a:p>
        </p:txBody>
      </p:sp>
      <p:sp>
        <p:nvSpPr>
          <p:cNvPr id="4" name="Footer Placeholder 3">
            <a:extLst>
              <a:ext uri="{FF2B5EF4-FFF2-40B4-BE49-F238E27FC236}">
                <a16:creationId xmlns:a16="http://schemas.microsoft.com/office/drawing/2014/main" id="{A123DE44-506E-FCA1-8F5C-9F7354AAEC2D}"/>
              </a:ext>
            </a:extLst>
          </p:cNvPr>
          <p:cNvSpPr>
            <a:spLocks noGrp="1"/>
          </p:cNvSpPr>
          <p:nvPr>
            <p:ph type="ftr" sz="quarter" idx="11"/>
          </p:nvPr>
        </p:nvSpPr>
        <p:spPr/>
        <p:txBody>
          <a:bodyPr/>
          <a:lstStyle/>
          <a:p>
            <a:endParaRPr lang="en-US" dirty="0"/>
          </a:p>
        </p:txBody>
      </p:sp>
      <p:sp>
        <p:nvSpPr>
          <p:cNvPr id="3" name="Date Placeholder 2">
            <a:extLst>
              <a:ext uri="{FF2B5EF4-FFF2-40B4-BE49-F238E27FC236}">
                <a16:creationId xmlns:a16="http://schemas.microsoft.com/office/drawing/2014/main" id="{1D2673D5-55DC-3F77-47BD-D5D627A45682}"/>
              </a:ext>
            </a:extLst>
          </p:cNvPr>
          <p:cNvSpPr>
            <a:spLocks noGrp="1"/>
          </p:cNvSpPr>
          <p:nvPr>
            <p:ph type="dt" sz="half" idx="10"/>
          </p:nvPr>
        </p:nvSpPr>
        <p:spPr/>
        <p:txBody>
          <a:bodyPr/>
          <a:lstStyle/>
          <a:p>
            <a:fld id="{4622DDF3-D449-4F98-B894-CB4D05D68FAC}" type="datetime4">
              <a:rPr lang="en-US" smtClean="0"/>
              <a:t>June 16, 2026</a:t>
            </a:fld>
            <a:endParaRPr lang="en-US" dirty="0"/>
          </a:p>
        </p:txBody>
      </p:sp>
      <p:sp>
        <p:nvSpPr>
          <p:cNvPr id="5" name="Slide Number Placeholder 4">
            <a:extLst>
              <a:ext uri="{FF2B5EF4-FFF2-40B4-BE49-F238E27FC236}">
                <a16:creationId xmlns:a16="http://schemas.microsoft.com/office/drawing/2014/main" id="{ECF893AA-09AB-0CA2-8F12-6C9708FCE5A5}"/>
              </a:ext>
            </a:extLst>
          </p:cNvPr>
          <p:cNvSpPr>
            <a:spLocks noGrp="1"/>
          </p:cNvSpPr>
          <p:nvPr>
            <p:ph type="sldNum" sz="quarter" idx="12"/>
          </p:nvPr>
        </p:nvSpPr>
        <p:spPr/>
        <p:txBody>
          <a:bodyPr/>
          <a:lstStyle/>
          <a:p>
            <a:fld id="{BCDE79FB-97BA-492B-8D57-F1373F9ADA95}" type="slidenum">
              <a:rPr lang="en-US" smtClean="0"/>
              <a:t>‹#›</a:t>
            </a:fld>
            <a:endParaRPr lang="en-US" dirty="0"/>
          </a:p>
        </p:txBody>
      </p:sp>
    </p:spTree>
    <p:extLst>
      <p:ext uri="{BB962C8B-B14F-4D97-AF65-F5344CB8AC3E}">
        <p14:creationId xmlns:p14="http://schemas.microsoft.com/office/powerpoint/2010/main" val="57284803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Slide with Social">
    <p:spTree>
      <p:nvGrpSpPr>
        <p:cNvPr id="1" name=""/>
        <p:cNvGrpSpPr/>
        <p:nvPr/>
      </p:nvGrpSpPr>
      <p:grpSpPr>
        <a:xfrm>
          <a:off x="0" y="0"/>
          <a:ext cx="0" cy="0"/>
          <a:chOff x="0" y="0"/>
          <a:chExt cx="0" cy="0"/>
        </a:xfrm>
      </p:grpSpPr>
      <p:sp>
        <p:nvSpPr>
          <p:cNvPr id="19" name="Title 1">
            <a:extLst>
              <a:ext uri="{FF2B5EF4-FFF2-40B4-BE49-F238E27FC236}">
                <a16:creationId xmlns:a16="http://schemas.microsoft.com/office/drawing/2014/main" id="{021CF500-4BD3-92C6-CCBD-156DED65A672}"/>
              </a:ext>
            </a:extLst>
          </p:cNvPr>
          <p:cNvSpPr>
            <a:spLocks noGrp="1"/>
          </p:cNvSpPr>
          <p:nvPr>
            <p:ph type="title"/>
          </p:nvPr>
        </p:nvSpPr>
        <p:spPr>
          <a:xfrm>
            <a:off x="530868" y="1430448"/>
            <a:ext cx="5565131" cy="1848259"/>
          </a:xfrm>
        </p:spPr>
        <p:txBody>
          <a:bodyPr anchor="ctr"/>
          <a:lstStyle>
            <a:lvl1pPr>
              <a:defRPr sz="4000"/>
            </a:lvl1pPr>
          </a:lstStyle>
          <a:p>
            <a:r>
              <a:rPr lang="en-US" dirty="0"/>
              <a:t>Click to edit Master title style</a:t>
            </a:r>
          </a:p>
        </p:txBody>
      </p:sp>
      <p:sp>
        <p:nvSpPr>
          <p:cNvPr id="22" name="Text Placeholder 22">
            <a:extLst>
              <a:ext uri="{FF2B5EF4-FFF2-40B4-BE49-F238E27FC236}">
                <a16:creationId xmlns:a16="http://schemas.microsoft.com/office/drawing/2014/main" id="{5BFBC12E-0B6E-E8C7-9088-B497FB49171C}"/>
              </a:ext>
            </a:extLst>
          </p:cNvPr>
          <p:cNvSpPr>
            <a:spLocks noGrp="1"/>
          </p:cNvSpPr>
          <p:nvPr>
            <p:ph type="body" sz="quarter" idx="13"/>
          </p:nvPr>
        </p:nvSpPr>
        <p:spPr>
          <a:xfrm>
            <a:off x="530868" y="3501136"/>
            <a:ext cx="5565131" cy="682625"/>
          </a:xfrm>
        </p:spPr>
        <p:txBody>
          <a:bodyPr wrap="square"/>
          <a:lstStyle>
            <a:lvl1pPr>
              <a:defRPr sz="2400" b="1">
                <a:solidFill>
                  <a:srgbClr val="00829B"/>
                </a:solidFill>
              </a:defRPr>
            </a:lvl1pPr>
            <a:lvl2pPr>
              <a:defRPr sz="2400"/>
            </a:lvl2pPr>
            <a:lvl3pPr>
              <a:defRPr sz="2400"/>
            </a:lvl3pPr>
            <a:lvl4pPr>
              <a:defRPr sz="2400"/>
            </a:lvl4pPr>
            <a:lvl5pPr>
              <a:defRPr sz="2400"/>
            </a:lvl5pPr>
          </a:lstStyle>
          <a:p>
            <a:pPr lvl="0"/>
            <a:r>
              <a:rPr lang="en-US" dirty="0"/>
              <a:t>Click to edit Master text styles</a:t>
            </a:r>
          </a:p>
        </p:txBody>
      </p:sp>
      <p:sp>
        <p:nvSpPr>
          <p:cNvPr id="21" name="Rectangle 20">
            <a:extLst>
              <a:ext uri="{FF2B5EF4-FFF2-40B4-BE49-F238E27FC236}">
                <a16:creationId xmlns:a16="http://schemas.microsoft.com/office/drawing/2014/main" id="{724F3841-022A-64DD-C790-8E712FB9DD3A}"/>
              </a:ext>
              <a:ext uri="{C183D7F6-B498-43B3-948B-1728B52AA6E4}">
                <adec:decorative xmlns:adec="http://schemas.microsoft.com/office/drawing/2017/decorative" val="1"/>
              </a:ext>
            </a:extLst>
          </p:cNvPr>
          <p:cNvSpPr/>
          <p:nvPr userDrawn="1"/>
        </p:nvSpPr>
        <p:spPr>
          <a:xfrm>
            <a:off x="7572375" y="0"/>
            <a:ext cx="4619625" cy="6858000"/>
          </a:xfrm>
          <a:prstGeom prst="rect">
            <a:avLst/>
          </a:prstGeom>
          <a:solidFill>
            <a:schemeClr val="bg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TextBox 5">
            <a:extLst>
              <a:ext uri="{FF2B5EF4-FFF2-40B4-BE49-F238E27FC236}">
                <a16:creationId xmlns:a16="http://schemas.microsoft.com/office/drawing/2014/main" id="{62E7750B-0863-BB91-0C67-54B5E9B868D6}"/>
              </a:ext>
            </a:extLst>
          </p:cNvPr>
          <p:cNvSpPr txBox="1"/>
          <p:nvPr userDrawn="1"/>
        </p:nvSpPr>
        <p:spPr>
          <a:xfrm>
            <a:off x="8032876" y="1370524"/>
            <a:ext cx="3625724" cy="369332"/>
          </a:xfrm>
          <a:prstGeom prst="rect">
            <a:avLst/>
          </a:prstGeom>
          <a:noFill/>
        </p:spPr>
        <p:txBody>
          <a:bodyPr wrap="square" rtlCol="0">
            <a:spAutoFit/>
          </a:bodyPr>
          <a:lstStyle/>
          <a:p>
            <a:r>
              <a:rPr lang="en-US" b="1" dirty="0"/>
              <a:t>Learn More</a:t>
            </a:r>
          </a:p>
        </p:txBody>
      </p:sp>
      <p:sp>
        <p:nvSpPr>
          <p:cNvPr id="7" name="TextBox 6">
            <a:extLst>
              <a:ext uri="{FF2B5EF4-FFF2-40B4-BE49-F238E27FC236}">
                <a16:creationId xmlns:a16="http://schemas.microsoft.com/office/drawing/2014/main" id="{3B961C0C-432D-CBAD-EA65-6543DA81C252}"/>
              </a:ext>
            </a:extLst>
          </p:cNvPr>
          <p:cNvSpPr txBox="1"/>
          <p:nvPr userDrawn="1"/>
        </p:nvSpPr>
        <p:spPr>
          <a:xfrm>
            <a:off x="8054878" y="1783080"/>
            <a:ext cx="3320924" cy="338554"/>
          </a:xfrm>
          <a:prstGeom prst="rect">
            <a:avLst/>
          </a:prstGeom>
          <a:noFill/>
        </p:spPr>
        <p:txBody>
          <a:bodyPr wrap="square" rtlCol="0">
            <a:spAutoFit/>
          </a:bodyPr>
          <a:lstStyle/>
          <a:p>
            <a:r>
              <a:rPr lang="en-US" sz="1600" dirty="0">
                <a:solidFill>
                  <a:srgbClr val="00829B"/>
                </a:solidFill>
              </a:rPr>
              <a:t>www.ercot.com</a:t>
            </a:r>
          </a:p>
        </p:txBody>
      </p:sp>
      <p:sp>
        <p:nvSpPr>
          <p:cNvPr id="8" name="TextBox 7">
            <a:extLst>
              <a:ext uri="{FF2B5EF4-FFF2-40B4-BE49-F238E27FC236}">
                <a16:creationId xmlns:a16="http://schemas.microsoft.com/office/drawing/2014/main" id="{74781169-74C0-5084-B1E5-21B24E64EBD9}"/>
              </a:ext>
            </a:extLst>
          </p:cNvPr>
          <p:cNvSpPr txBox="1"/>
          <p:nvPr userDrawn="1"/>
        </p:nvSpPr>
        <p:spPr>
          <a:xfrm>
            <a:off x="8032876" y="2442045"/>
            <a:ext cx="3625724" cy="369332"/>
          </a:xfrm>
          <a:prstGeom prst="rect">
            <a:avLst/>
          </a:prstGeom>
          <a:noFill/>
        </p:spPr>
        <p:txBody>
          <a:bodyPr wrap="square" rtlCol="0">
            <a:spAutoFit/>
          </a:bodyPr>
          <a:lstStyle/>
          <a:p>
            <a:r>
              <a:rPr lang="en-US" b="1" dirty="0"/>
              <a:t>Download ERCOT Mobile App</a:t>
            </a:r>
          </a:p>
        </p:txBody>
      </p:sp>
      <p:pic>
        <p:nvPicPr>
          <p:cNvPr id="9" name="Graphic 8" descr="Google play logo on the left and App Store logo on the right">
            <a:extLst>
              <a:ext uri="{FF2B5EF4-FFF2-40B4-BE49-F238E27FC236}">
                <a16:creationId xmlns:a16="http://schemas.microsoft.com/office/drawing/2014/main" id="{4CC00E98-A942-2688-815D-B898449C0BC2}"/>
              </a:ext>
              <a:ext uri="{C183D7F6-B498-43B3-948B-1728B52AA6E4}">
                <adec:decorative xmlns:adec="http://schemas.microsoft.com/office/drawing/2017/decorative" val="0"/>
              </a:ext>
            </a:extLst>
          </p:cNvPr>
          <p:cNvPicPr>
            <a:picLocks noChangeAspect="1"/>
          </p:cNvPicPr>
          <p:nvPr userDrawn="1"/>
        </p:nvPicPr>
        <p:blipFill>
          <a:blip>
            <a:extLst>
              <a:ext uri="{96DAC541-7B7A-43D3-8B79-37D633B846F1}">
                <asvg:svgBlip xmlns:asvg="http://schemas.microsoft.com/office/drawing/2016/SVG/main" r:embed="rId2"/>
              </a:ext>
            </a:extLst>
          </a:blip>
          <a:stretch>
            <a:fillRect/>
          </a:stretch>
        </p:blipFill>
        <p:spPr>
          <a:xfrm>
            <a:off x="8341368" y="2987763"/>
            <a:ext cx="2635124" cy="367447"/>
          </a:xfrm>
          <a:prstGeom prst="rect">
            <a:avLst/>
          </a:prstGeom>
        </p:spPr>
      </p:pic>
      <p:sp>
        <p:nvSpPr>
          <p:cNvPr id="10" name="TextBox 9">
            <a:extLst>
              <a:ext uri="{FF2B5EF4-FFF2-40B4-BE49-F238E27FC236}">
                <a16:creationId xmlns:a16="http://schemas.microsoft.com/office/drawing/2014/main" id="{1EBBA5BE-9DD2-6EE7-CE28-D076D6D33E94}"/>
              </a:ext>
            </a:extLst>
          </p:cNvPr>
          <p:cNvSpPr txBox="1"/>
          <p:nvPr userDrawn="1"/>
        </p:nvSpPr>
        <p:spPr>
          <a:xfrm>
            <a:off x="8054878" y="3786789"/>
            <a:ext cx="3625724" cy="369332"/>
          </a:xfrm>
          <a:prstGeom prst="rect">
            <a:avLst/>
          </a:prstGeom>
          <a:noFill/>
        </p:spPr>
        <p:txBody>
          <a:bodyPr wrap="square" rtlCol="0">
            <a:spAutoFit/>
          </a:bodyPr>
          <a:lstStyle/>
          <a:p>
            <a:r>
              <a:rPr lang="en-US" b="1" dirty="0"/>
              <a:t>Connect With Us</a:t>
            </a:r>
          </a:p>
        </p:txBody>
      </p:sp>
      <p:pic>
        <p:nvPicPr>
          <p:cNvPr id="11" name="Graphic 10" descr="Instagram icon">
            <a:extLst>
              <a:ext uri="{FF2B5EF4-FFF2-40B4-BE49-F238E27FC236}">
                <a16:creationId xmlns:a16="http://schemas.microsoft.com/office/drawing/2014/main" id="{808F1D0F-170C-B600-9B14-471787DABDB6}"/>
              </a:ext>
              <a:ext uri="{C183D7F6-B498-43B3-948B-1728B52AA6E4}">
                <adec:decorative xmlns:adec="http://schemas.microsoft.com/office/drawing/2017/decorative" val="0"/>
              </a:ext>
            </a:extLst>
          </p:cNvPr>
          <p:cNvPicPr>
            <a:picLocks noChangeAspect="1"/>
          </p:cNvPicPr>
          <p:nvPr userDrawn="1"/>
        </p:nvPicPr>
        <p:blipFill>
          <a:blip>
            <a:extLst>
              <a:ext uri="{96DAC541-7B7A-43D3-8B79-37D633B846F1}">
                <asvg:svgBlip xmlns:asvg="http://schemas.microsoft.com/office/drawing/2016/SVG/main" r:embed="rId3"/>
              </a:ext>
            </a:extLst>
          </a:blip>
          <a:stretch>
            <a:fillRect/>
          </a:stretch>
        </p:blipFill>
        <p:spPr>
          <a:xfrm>
            <a:off x="8326128" y="4359746"/>
            <a:ext cx="314995" cy="314995"/>
          </a:xfrm>
          <a:prstGeom prst="rect">
            <a:avLst/>
          </a:prstGeom>
        </p:spPr>
      </p:pic>
      <p:sp>
        <p:nvSpPr>
          <p:cNvPr id="12" name="TextBox 11">
            <a:extLst>
              <a:ext uri="{FF2B5EF4-FFF2-40B4-BE49-F238E27FC236}">
                <a16:creationId xmlns:a16="http://schemas.microsoft.com/office/drawing/2014/main" id="{80EB4558-FE65-DD30-A396-E7A22D6A4264}"/>
              </a:ext>
            </a:extLst>
          </p:cNvPr>
          <p:cNvSpPr txBox="1"/>
          <p:nvPr userDrawn="1"/>
        </p:nvSpPr>
        <p:spPr>
          <a:xfrm>
            <a:off x="8715473" y="4378550"/>
            <a:ext cx="3098730" cy="307777"/>
          </a:xfrm>
          <a:prstGeom prst="rect">
            <a:avLst/>
          </a:prstGeom>
          <a:noFill/>
        </p:spPr>
        <p:txBody>
          <a:bodyPr wrap="square" rtlCol="0">
            <a:spAutoFit/>
          </a:bodyPr>
          <a:lstStyle/>
          <a:p>
            <a:r>
              <a:rPr lang="en-US" sz="1400" dirty="0"/>
              <a:t>facebook.com/ERCOTISO</a:t>
            </a:r>
          </a:p>
        </p:txBody>
      </p:sp>
      <p:pic>
        <p:nvPicPr>
          <p:cNvPr id="13" name="Graphic 12" descr="Twitter or X  icon">
            <a:extLst>
              <a:ext uri="{FF2B5EF4-FFF2-40B4-BE49-F238E27FC236}">
                <a16:creationId xmlns:a16="http://schemas.microsoft.com/office/drawing/2014/main" id="{787C2377-716C-DE29-E499-06278CE1DB08}"/>
              </a:ext>
              <a:ext uri="{C183D7F6-B498-43B3-948B-1728B52AA6E4}">
                <adec:decorative xmlns:adec="http://schemas.microsoft.com/office/drawing/2017/decorative" val="0"/>
              </a:ext>
            </a:extLst>
          </p:cNvPr>
          <p:cNvPicPr>
            <a:picLocks noChangeAspect="1"/>
          </p:cNvPicPr>
          <p:nvPr userDrawn="1"/>
        </p:nvPicPr>
        <p:blipFill>
          <a:blip>
            <a:extLst>
              <a:ext uri="{96DAC541-7B7A-43D3-8B79-37D633B846F1}">
                <asvg:svgBlip xmlns:asvg="http://schemas.microsoft.com/office/drawing/2016/SVG/main" r:embed="rId4"/>
              </a:ext>
            </a:extLst>
          </a:blip>
          <a:stretch>
            <a:fillRect/>
          </a:stretch>
        </p:blipFill>
        <p:spPr>
          <a:xfrm>
            <a:off x="8326128" y="4816173"/>
            <a:ext cx="314995" cy="314995"/>
          </a:xfrm>
          <a:prstGeom prst="rect">
            <a:avLst/>
          </a:prstGeom>
        </p:spPr>
      </p:pic>
      <p:sp>
        <p:nvSpPr>
          <p:cNvPr id="14" name="TextBox 13">
            <a:extLst>
              <a:ext uri="{FF2B5EF4-FFF2-40B4-BE49-F238E27FC236}">
                <a16:creationId xmlns:a16="http://schemas.microsoft.com/office/drawing/2014/main" id="{D6BFB969-D759-088E-D454-9701B3843365}"/>
              </a:ext>
            </a:extLst>
          </p:cNvPr>
          <p:cNvSpPr txBox="1"/>
          <p:nvPr userDrawn="1"/>
        </p:nvSpPr>
        <p:spPr>
          <a:xfrm>
            <a:off x="8715473" y="4823175"/>
            <a:ext cx="2108130" cy="307777"/>
          </a:xfrm>
          <a:prstGeom prst="rect">
            <a:avLst/>
          </a:prstGeom>
          <a:noFill/>
        </p:spPr>
        <p:txBody>
          <a:bodyPr wrap="square" lIns="91440" tIns="45720" rIns="91440" bIns="45720" rtlCol="0" anchor="t">
            <a:spAutoFit/>
          </a:bodyPr>
          <a:lstStyle/>
          <a:p>
            <a:r>
              <a:rPr lang="en-US" sz="1400" dirty="0"/>
              <a:t>x.com/ercot_iso</a:t>
            </a:r>
          </a:p>
        </p:txBody>
      </p:sp>
      <p:pic>
        <p:nvPicPr>
          <p:cNvPr id="15" name="Graphic 14" descr="LinkedIn icon">
            <a:extLst>
              <a:ext uri="{FF2B5EF4-FFF2-40B4-BE49-F238E27FC236}">
                <a16:creationId xmlns:a16="http://schemas.microsoft.com/office/drawing/2014/main" id="{44604974-1959-249D-D54A-C4A63E150B5F}"/>
              </a:ext>
              <a:ext uri="{C183D7F6-B498-43B3-948B-1728B52AA6E4}">
                <adec:decorative xmlns:adec="http://schemas.microsoft.com/office/drawing/2017/decorative" val="0"/>
              </a:ext>
            </a:extLst>
          </p:cNvPr>
          <p:cNvPicPr>
            <a:picLocks noChangeAspect="1"/>
          </p:cNvPicPr>
          <p:nvPr userDrawn="1"/>
        </p:nvPicPr>
        <p:blipFill>
          <a:blip>
            <a:extLst>
              <a:ext uri="{96DAC541-7B7A-43D3-8B79-37D633B846F1}">
                <asvg:svgBlip xmlns:asvg="http://schemas.microsoft.com/office/drawing/2016/SVG/main" r:embed="rId5"/>
              </a:ext>
            </a:extLst>
          </a:blip>
          <a:srcRect/>
          <a:stretch/>
        </p:blipFill>
        <p:spPr>
          <a:xfrm>
            <a:off x="8326128" y="5292078"/>
            <a:ext cx="314995" cy="314995"/>
          </a:xfrm>
          <a:prstGeom prst="rect">
            <a:avLst/>
          </a:prstGeom>
        </p:spPr>
      </p:pic>
      <p:sp>
        <p:nvSpPr>
          <p:cNvPr id="16" name="TextBox 15">
            <a:extLst>
              <a:ext uri="{FF2B5EF4-FFF2-40B4-BE49-F238E27FC236}">
                <a16:creationId xmlns:a16="http://schemas.microsoft.com/office/drawing/2014/main" id="{2405696A-1EA6-9F4D-1D36-33EB7B0D95CF}"/>
              </a:ext>
            </a:extLst>
          </p:cNvPr>
          <p:cNvSpPr txBox="1"/>
          <p:nvPr userDrawn="1"/>
        </p:nvSpPr>
        <p:spPr>
          <a:xfrm>
            <a:off x="8715473" y="5299080"/>
            <a:ext cx="3132351" cy="307777"/>
          </a:xfrm>
          <a:prstGeom prst="rect">
            <a:avLst/>
          </a:prstGeom>
          <a:noFill/>
        </p:spPr>
        <p:txBody>
          <a:bodyPr wrap="square" lIns="91440" tIns="45720" rIns="91440" bIns="45720" rtlCol="0" anchor="t">
            <a:spAutoFit/>
          </a:bodyPr>
          <a:lstStyle/>
          <a:p>
            <a:r>
              <a:rPr lang="en-US" sz="1400" dirty="0"/>
              <a:t>linkedin.com/company/ercot</a:t>
            </a:r>
          </a:p>
        </p:txBody>
      </p:sp>
      <p:pic>
        <p:nvPicPr>
          <p:cNvPr id="17" name="Graphic 16" descr="Instagram icon">
            <a:extLst>
              <a:ext uri="{FF2B5EF4-FFF2-40B4-BE49-F238E27FC236}">
                <a16:creationId xmlns:a16="http://schemas.microsoft.com/office/drawing/2014/main" id="{253A132C-4DFA-62F1-D25A-9C176280377F}"/>
              </a:ext>
              <a:ext uri="{C183D7F6-B498-43B3-948B-1728B52AA6E4}">
                <adec:decorative xmlns:adec="http://schemas.microsoft.com/office/drawing/2017/decorative" val="0"/>
              </a:ext>
            </a:extLst>
          </p:cNvPr>
          <p:cNvPicPr>
            <a:picLocks noChangeAspect="1"/>
          </p:cNvPicPr>
          <p:nvPr userDrawn="1"/>
        </p:nvPicPr>
        <p:blipFill>
          <a:blip>
            <a:extLst>
              <a:ext uri="{96DAC541-7B7A-43D3-8B79-37D633B846F1}">
                <asvg:svgBlip xmlns:asvg="http://schemas.microsoft.com/office/drawing/2016/SVG/main" r:embed="rId6"/>
              </a:ext>
            </a:extLst>
          </a:blip>
          <a:stretch>
            <a:fillRect/>
          </a:stretch>
        </p:blipFill>
        <p:spPr>
          <a:xfrm>
            <a:off x="8326128" y="5773360"/>
            <a:ext cx="314996" cy="314996"/>
          </a:xfrm>
          <a:prstGeom prst="rect">
            <a:avLst/>
          </a:prstGeom>
        </p:spPr>
      </p:pic>
      <p:sp>
        <p:nvSpPr>
          <p:cNvPr id="18" name="TextBox 17">
            <a:extLst>
              <a:ext uri="{FF2B5EF4-FFF2-40B4-BE49-F238E27FC236}">
                <a16:creationId xmlns:a16="http://schemas.microsoft.com/office/drawing/2014/main" id="{C36F1584-300D-A8F1-CE34-0DF564E44055}"/>
              </a:ext>
              <a:ext uri="{C183D7F6-B498-43B3-948B-1728B52AA6E4}">
                <adec:decorative xmlns:adec="http://schemas.microsoft.com/office/drawing/2017/decorative" val="0"/>
              </a:ext>
            </a:extLst>
          </p:cNvPr>
          <p:cNvSpPr txBox="1"/>
          <p:nvPr userDrawn="1"/>
        </p:nvSpPr>
        <p:spPr>
          <a:xfrm>
            <a:off x="8706121" y="5773359"/>
            <a:ext cx="3132351" cy="307777"/>
          </a:xfrm>
          <a:prstGeom prst="rect">
            <a:avLst/>
          </a:prstGeom>
          <a:noFill/>
        </p:spPr>
        <p:txBody>
          <a:bodyPr wrap="square" lIns="91440" tIns="45720" rIns="91440" bIns="45720" rtlCol="0" anchor="t">
            <a:spAutoFit/>
          </a:bodyPr>
          <a:lstStyle/>
          <a:p>
            <a:r>
              <a:rPr lang="en-US" sz="1400" dirty="0"/>
              <a:t>instagram.com/ercot_iso</a:t>
            </a:r>
          </a:p>
        </p:txBody>
      </p:sp>
      <p:sp>
        <p:nvSpPr>
          <p:cNvPr id="20" name="Footer Placeholder 3">
            <a:extLst>
              <a:ext uri="{FF2B5EF4-FFF2-40B4-BE49-F238E27FC236}">
                <a16:creationId xmlns:a16="http://schemas.microsoft.com/office/drawing/2014/main" id="{7C754C4F-B602-D803-BB7A-BEE1415CE0E5}"/>
              </a:ext>
            </a:extLst>
          </p:cNvPr>
          <p:cNvSpPr>
            <a:spLocks noGrp="1"/>
          </p:cNvSpPr>
          <p:nvPr>
            <p:ph type="ftr" sz="quarter" idx="11"/>
          </p:nvPr>
        </p:nvSpPr>
        <p:spPr>
          <a:xfrm>
            <a:off x="530869" y="6356350"/>
            <a:ext cx="5565131" cy="365125"/>
          </a:xfrm>
        </p:spPr>
        <p:txBody>
          <a:bodyPr/>
          <a:lstStyle/>
          <a:p>
            <a:endParaRPr lang="en-US" dirty="0"/>
          </a:p>
        </p:txBody>
      </p:sp>
      <p:sp>
        <p:nvSpPr>
          <p:cNvPr id="3" name="Date Placeholder 2">
            <a:extLst>
              <a:ext uri="{FF2B5EF4-FFF2-40B4-BE49-F238E27FC236}">
                <a16:creationId xmlns:a16="http://schemas.microsoft.com/office/drawing/2014/main" id="{1D2673D5-55DC-3F77-47BD-D5D627A45682}"/>
              </a:ext>
            </a:extLst>
          </p:cNvPr>
          <p:cNvSpPr>
            <a:spLocks noGrp="1"/>
          </p:cNvSpPr>
          <p:nvPr>
            <p:ph type="dt" sz="half" idx="10"/>
          </p:nvPr>
        </p:nvSpPr>
        <p:spPr/>
        <p:txBody>
          <a:bodyPr/>
          <a:lstStyle/>
          <a:p>
            <a:fld id="{4622DDF3-D449-4F98-B894-CB4D05D68FAC}" type="datetime4">
              <a:rPr lang="en-US" smtClean="0"/>
              <a:t>June 16, 2026</a:t>
            </a:fld>
            <a:endParaRPr lang="en-US" dirty="0"/>
          </a:p>
        </p:txBody>
      </p:sp>
      <p:sp>
        <p:nvSpPr>
          <p:cNvPr id="5" name="Slide Number Placeholder 4">
            <a:extLst>
              <a:ext uri="{FF2B5EF4-FFF2-40B4-BE49-F238E27FC236}">
                <a16:creationId xmlns:a16="http://schemas.microsoft.com/office/drawing/2014/main" id="{ECF893AA-09AB-0CA2-8F12-6C9708FCE5A5}"/>
              </a:ext>
            </a:extLst>
          </p:cNvPr>
          <p:cNvSpPr>
            <a:spLocks noGrp="1"/>
          </p:cNvSpPr>
          <p:nvPr>
            <p:ph type="sldNum" sz="quarter" idx="12"/>
          </p:nvPr>
        </p:nvSpPr>
        <p:spPr/>
        <p:txBody>
          <a:bodyPr/>
          <a:lstStyle/>
          <a:p>
            <a:fld id="{BCDE79FB-97BA-492B-8D57-F1373F9ADA95}" type="slidenum">
              <a:rPr lang="en-US" smtClean="0"/>
              <a:t>‹#›</a:t>
            </a:fld>
            <a:endParaRPr lang="en-US" dirty="0"/>
          </a:p>
        </p:txBody>
      </p:sp>
    </p:spTree>
    <p:extLst>
      <p:ext uri="{BB962C8B-B14F-4D97-AF65-F5344CB8AC3E}">
        <p14:creationId xmlns:p14="http://schemas.microsoft.com/office/powerpoint/2010/main" val="178605609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Section Slide">
    <p:spTree>
      <p:nvGrpSpPr>
        <p:cNvPr id="1" name=""/>
        <p:cNvGrpSpPr/>
        <p:nvPr/>
      </p:nvGrpSpPr>
      <p:grpSpPr>
        <a:xfrm>
          <a:off x="0" y="0"/>
          <a:ext cx="0" cy="0"/>
          <a:chOff x="0" y="0"/>
          <a:chExt cx="0" cy="0"/>
        </a:xfrm>
      </p:grpSpPr>
      <p:sp>
        <p:nvSpPr>
          <p:cNvPr id="24" name="Title 1">
            <a:extLst>
              <a:ext uri="{FF2B5EF4-FFF2-40B4-BE49-F238E27FC236}">
                <a16:creationId xmlns:a16="http://schemas.microsoft.com/office/drawing/2014/main" id="{0511CB1D-D7A8-8516-A8D6-FDE88BB37837}"/>
              </a:ext>
            </a:extLst>
          </p:cNvPr>
          <p:cNvSpPr>
            <a:spLocks noGrp="1"/>
          </p:cNvSpPr>
          <p:nvPr>
            <p:ph type="title"/>
          </p:nvPr>
        </p:nvSpPr>
        <p:spPr>
          <a:xfrm>
            <a:off x="530868" y="1430448"/>
            <a:ext cx="5565132" cy="1848259"/>
          </a:xfrm>
        </p:spPr>
        <p:txBody>
          <a:bodyPr anchor="ctr"/>
          <a:lstStyle>
            <a:lvl1pPr>
              <a:defRPr sz="4000"/>
            </a:lvl1pPr>
          </a:lstStyle>
          <a:p>
            <a:r>
              <a:rPr lang="en-US" dirty="0"/>
              <a:t>Click to edit Master title style</a:t>
            </a:r>
          </a:p>
        </p:txBody>
      </p:sp>
      <p:sp>
        <p:nvSpPr>
          <p:cNvPr id="26" name="Text Placeholder 22">
            <a:extLst>
              <a:ext uri="{FF2B5EF4-FFF2-40B4-BE49-F238E27FC236}">
                <a16:creationId xmlns:a16="http://schemas.microsoft.com/office/drawing/2014/main" id="{7DB85F87-C4AC-5AA2-4395-ABB6B533D5DF}"/>
              </a:ext>
            </a:extLst>
          </p:cNvPr>
          <p:cNvSpPr>
            <a:spLocks noGrp="1"/>
          </p:cNvSpPr>
          <p:nvPr>
            <p:ph type="body" sz="quarter" idx="13"/>
          </p:nvPr>
        </p:nvSpPr>
        <p:spPr>
          <a:xfrm>
            <a:off x="530868" y="3501136"/>
            <a:ext cx="5565132" cy="682625"/>
          </a:xfrm>
        </p:spPr>
        <p:txBody>
          <a:bodyPr wrap="square"/>
          <a:lstStyle>
            <a:lvl1pPr>
              <a:defRPr sz="2400" b="1">
                <a:solidFill>
                  <a:srgbClr val="00829B"/>
                </a:solidFill>
              </a:defRPr>
            </a:lvl1pPr>
            <a:lvl2pPr>
              <a:defRPr sz="2400"/>
            </a:lvl2pPr>
            <a:lvl3pPr>
              <a:defRPr sz="2400"/>
            </a:lvl3pPr>
            <a:lvl4pPr>
              <a:defRPr sz="2400"/>
            </a:lvl4pPr>
            <a:lvl5pPr>
              <a:defRPr sz="2400"/>
            </a:lvl5pPr>
          </a:lstStyle>
          <a:p>
            <a:pPr lvl="0"/>
            <a:r>
              <a:rPr lang="en-US" dirty="0"/>
              <a:t>Click to edit Master text styles</a:t>
            </a:r>
          </a:p>
        </p:txBody>
      </p:sp>
      <p:sp>
        <p:nvSpPr>
          <p:cNvPr id="25" name="Footer Placeholder 3">
            <a:extLst>
              <a:ext uri="{FF2B5EF4-FFF2-40B4-BE49-F238E27FC236}">
                <a16:creationId xmlns:a16="http://schemas.microsoft.com/office/drawing/2014/main" id="{524951DF-39E3-E4DB-EB22-28C36CEEB99F}"/>
              </a:ext>
            </a:extLst>
          </p:cNvPr>
          <p:cNvSpPr>
            <a:spLocks noGrp="1"/>
          </p:cNvSpPr>
          <p:nvPr>
            <p:ph type="ftr" sz="quarter" idx="11"/>
          </p:nvPr>
        </p:nvSpPr>
        <p:spPr>
          <a:xfrm>
            <a:off x="530869" y="6356350"/>
            <a:ext cx="8010526" cy="365125"/>
          </a:xfrm>
        </p:spPr>
        <p:txBody>
          <a:bodyPr/>
          <a:lstStyle/>
          <a:p>
            <a:endParaRPr lang="en-US" dirty="0"/>
          </a:p>
        </p:txBody>
      </p:sp>
      <p:sp>
        <p:nvSpPr>
          <p:cNvPr id="3" name="Date Placeholder 2">
            <a:extLst>
              <a:ext uri="{FF2B5EF4-FFF2-40B4-BE49-F238E27FC236}">
                <a16:creationId xmlns:a16="http://schemas.microsoft.com/office/drawing/2014/main" id="{1D2673D5-55DC-3F77-47BD-D5D627A45682}"/>
              </a:ext>
            </a:extLst>
          </p:cNvPr>
          <p:cNvSpPr>
            <a:spLocks noGrp="1"/>
          </p:cNvSpPr>
          <p:nvPr>
            <p:ph type="dt" sz="half" idx="10"/>
          </p:nvPr>
        </p:nvSpPr>
        <p:spPr/>
        <p:txBody>
          <a:bodyPr/>
          <a:lstStyle/>
          <a:p>
            <a:fld id="{4622DDF3-D449-4F98-B894-CB4D05D68FAC}" type="datetime4">
              <a:rPr lang="en-US" smtClean="0"/>
              <a:t>June 16, 2026</a:t>
            </a:fld>
            <a:endParaRPr lang="en-US" dirty="0"/>
          </a:p>
        </p:txBody>
      </p:sp>
      <p:sp>
        <p:nvSpPr>
          <p:cNvPr id="5" name="Slide Number Placeholder 4">
            <a:extLst>
              <a:ext uri="{FF2B5EF4-FFF2-40B4-BE49-F238E27FC236}">
                <a16:creationId xmlns:a16="http://schemas.microsoft.com/office/drawing/2014/main" id="{ECF893AA-09AB-0CA2-8F12-6C9708FCE5A5}"/>
              </a:ext>
            </a:extLst>
          </p:cNvPr>
          <p:cNvSpPr>
            <a:spLocks noGrp="1"/>
          </p:cNvSpPr>
          <p:nvPr>
            <p:ph type="sldNum" sz="quarter" idx="12"/>
          </p:nvPr>
        </p:nvSpPr>
        <p:spPr/>
        <p:txBody>
          <a:bodyPr/>
          <a:lstStyle/>
          <a:p>
            <a:fld id="{BCDE79FB-97BA-492B-8D57-F1373F9ADA95}" type="slidenum">
              <a:rPr lang="en-US" smtClean="0"/>
              <a:t>‹#›</a:t>
            </a:fld>
            <a:endParaRPr lang="en-US" dirty="0"/>
          </a:p>
        </p:txBody>
      </p:sp>
    </p:spTree>
    <p:extLst>
      <p:ext uri="{BB962C8B-B14F-4D97-AF65-F5344CB8AC3E}">
        <p14:creationId xmlns:p14="http://schemas.microsoft.com/office/powerpoint/2010/main" val="270994299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Appendix1">
    <p:spTree>
      <p:nvGrpSpPr>
        <p:cNvPr id="1" name=""/>
        <p:cNvGrpSpPr/>
        <p:nvPr/>
      </p:nvGrpSpPr>
      <p:grpSpPr>
        <a:xfrm>
          <a:off x="0" y="0"/>
          <a:ext cx="0" cy="0"/>
          <a:chOff x="0" y="0"/>
          <a:chExt cx="0" cy="0"/>
        </a:xfrm>
      </p:grpSpPr>
      <p:sp>
        <p:nvSpPr>
          <p:cNvPr id="21" name="Rectangle 20">
            <a:extLst>
              <a:ext uri="{FF2B5EF4-FFF2-40B4-BE49-F238E27FC236}">
                <a16:creationId xmlns:a16="http://schemas.microsoft.com/office/drawing/2014/main" id="{724F3841-022A-64DD-C790-8E712FB9DD3A}"/>
              </a:ext>
              <a:ext uri="{C183D7F6-B498-43B3-948B-1728B52AA6E4}">
                <adec:decorative xmlns:adec="http://schemas.microsoft.com/office/drawing/2017/decorative" val="1"/>
              </a:ext>
            </a:extLst>
          </p:cNvPr>
          <p:cNvSpPr/>
          <p:nvPr userDrawn="1"/>
        </p:nvSpPr>
        <p:spPr>
          <a:xfrm>
            <a:off x="0" y="0"/>
            <a:ext cx="4619625" cy="6858000"/>
          </a:xfrm>
          <a:prstGeom prst="rect">
            <a:avLst/>
          </a:prstGeom>
          <a:solidFill>
            <a:schemeClr val="bg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9" name="Graphic 18" descr="ERCOT logo">
            <a:extLst>
              <a:ext uri="{FF2B5EF4-FFF2-40B4-BE49-F238E27FC236}">
                <a16:creationId xmlns:a16="http://schemas.microsoft.com/office/drawing/2014/main" id="{B751E01E-9D1B-AB32-9537-F544F49949EB}"/>
              </a:ext>
            </a:extLst>
          </p:cNvPr>
          <p:cNvPicPr>
            <a:picLocks noChangeAspect="1"/>
          </p:cNvPicPr>
          <p:nvPr userDrawn="1"/>
        </p:nvPicPr>
        <p:blipFill>
          <a:blip>
            <a:extLst>
              <a:ext uri="{96DAC541-7B7A-43D3-8B79-37D633B846F1}">
                <asvg:svgBlip xmlns:asvg="http://schemas.microsoft.com/office/drawing/2016/SVG/main" r:embed="rId2"/>
              </a:ext>
            </a:extLst>
          </a:blip>
          <a:srcRect/>
          <a:stretch/>
        </p:blipFill>
        <p:spPr>
          <a:xfrm>
            <a:off x="137956" y="108220"/>
            <a:ext cx="703682" cy="259285"/>
          </a:xfrm>
          <a:prstGeom prst="rect">
            <a:avLst/>
          </a:prstGeom>
        </p:spPr>
      </p:pic>
      <p:sp>
        <p:nvSpPr>
          <p:cNvPr id="2" name="Title 1">
            <a:extLst>
              <a:ext uri="{FF2B5EF4-FFF2-40B4-BE49-F238E27FC236}">
                <a16:creationId xmlns:a16="http://schemas.microsoft.com/office/drawing/2014/main" id="{C5AB5A33-CD56-3912-4016-20DF30F14CCA}"/>
              </a:ext>
            </a:extLst>
          </p:cNvPr>
          <p:cNvSpPr>
            <a:spLocks noGrp="1"/>
          </p:cNvSpPr>
          <p:nvPr>
            <p:ph type="title"/>
          </p:nvPr>
        </p:nvSpPr>
        <p:spPr>
          <a:xfrm>
            <a:off x="530869" y="1430448"/>
            <a:ext cx="4064224" cy="1848259"/>
          </a:xfrm>
        </p:spPr>
        <p:txBody>
          <a:bodyPr anchor="ctr"/>
          <a:lstStyle>
            <a:lvl1pPr>
              <a:defRPr sz="4000"/>
            </a:lvl1pPr>
          </a:lstStyle>
          <a:p>
            <a:r>
              <a:rPr lang="en-US" dirty="0"/>
              <a:t>Click to edit Master title style</a:t>
            </a:r>
          </a:p>
        </p:txBody>
      </p:sp>
      <p:sp>
        <p:nvSpPr>
          <p:cNvPr id="23" name="Text Placeholder 22">
            <a:extLst>
              <a:ext uri="{FF2B5EF4-FFF2-40B4-BE49-F238E27FC236}">
                <a16:creationId xmlns:a16="http://schemas.microsoft.com/office/drawing/2014/main" id="{113BE72E-F22F-EA59-A56F-ACBBDAEAF810}"/>
              </a:ext>
            </a:extLst>
          </p:cNvPr>
          <p:cNvSpPr>
            <a:spLocks noGrp="1"/>
          </p:cNvSpPr>
          <p:nvPr>
            <p:ph type="body" sz="quarter" idx="13"/>
          </p:nvPr>
        </p:nvSpPr>
        <p:spPr>
          <a:xfrm>
            <a:off x="530869" y="3501136"/>
            <a:ext cx="4078434" cy="682625"/>
          </a:xfrm>
        </p:spPr>
        <p:txBody>
          <a:bodyPr wrap="square"/>
          <a:lstStyle>
            <a:lvl1pPr>
              <a:defRPr sz="2400" b="1">
                <a:solidFill>
                  <a:srgbClr val="00829B"/>
                </a:solidFill>
              </a:defRPr>
            </a:lvl1pPr>
            <a:lvl2pPr>
              <a:defRPr sz="2400"/>
            </a:lvl2pPr>
            <a:lvl3pPr>
              <a:defRPr sz="2400"/>
            </a:lvl3pPr>
            <a:lvl4pPr>
              <a:defRPr sz="2400"/>
            </a:lvl4pPr>
            <a:lvl5pPr>
              <a:defRPr sz="2400"/>
            </a:lvl5pPr>
          </a:lstStyle>
          <a:p>
            <a:pPr lvl="0"/>
            <a:r>
              <a:rPr lang="en-US" dirty="0"/>
              <a:t>Click to edit Master text styles</a:t>
            </a:r>
          </a:p>
        </p:txBody>
      </p:sp>
      <p:sp>
        <p:nvSpPr>
          <p:cNvPr id="7" name="Text Placeholder 6">
            <a:extLst>
              <a:ext uri="{FF2B5EF4-FFF2-40B4-BE49-F238E27FC236}">
                <a16:creationId xmlns:a16="http://schemas.microsoft.com/office/drawing/2014/main" id="{6A05AE35-B341-C586-A0DD-9B916DA1D819}"/>
              </a:ext>
            </a:extLst>
          </p:cNvPr>
          <p:cNvSpPr>
            <a:spLocks noGrp="1"/>
          </p:cNvSpPr>
          <p:nvPr>
            <p:ph type="body" sz="quarter" idx="14"/>
          </p:nvPr>
        </p:nvSpPr>
        <p:spPr>
          <a:xfrm>
            <a:off x="5076825" y="1371600"/>
            <a:ext cx="6581775" cy="48006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Footer Placeholder 3">
            <a:extLst>
              <a:ext uri="{FF2B5EF4-FFF2-40B4-BE49-F238E27FC236}">
                <a16:creationId xmlns:a16="http://schemas.microsoft.com/office/drawing/2014/main" id="{A123DE44-506E-FCA1-8F5C-9F7354AAEC2D}"/>
              </a:ext>
            </a:extLst>
          </p:cNvPr>
          <p:cNvSpPr>
            <a:spLocks noGrp="1"/>
          </p:cNvSpPr>
          <p:nvPr>
            <p:ph type="ftr" sz="quarter" idx="11"/>
          </p:nvPr>
        </p:nvSpPr>
        <p:spPr>
          <a:xfrm>
            <a:off x="530869" y="6356350"/>
            <a:ext cx="8010526" cy="365125"/>
          </a:xfrm>
        </p:spPr>
        <p:txBody>
          <a:bodyPr/>
          <a:lstStyle/>
          <a:p>
            <a:endParaRPr lang="en-US" dirty="0"/>
          </a:p>
        </p:txBody>
      </p:sp>
      <p:sp>
        <p:nvSpPr>
          <p:cNvPr id="3" name="Date Placeholder 2">
            <a:extLst>
              <a:ext uri="{FF2B5EF4-FFF2-40B4-BE49-F238E27FC236}">
                <a16:creationId xmlns:a16="http://schemas.microsoft.com/office/drawing/2014/main" id="{1D2673D5-55DC-3F77-47BD-D5D627A45682}"/>
              </a:ext>
            </a:extLst>
          </p:cNvPr>
          <p:cNvSpPr>
            <a:spLocks noGrp="1"/>
          </p:cNvSpPr>
          <p:nvPr>
            <p:ph type="dt" sz="half" idx="10"/>
          </p:nvPr>
        </p:nvSpPr>
        <p:spPr/>
        <p:txBody>
          <a:bodyPr/>
          <a:lstStyle/>
          <a:p>
            <a:fld id="{4622DDF3-D449-4F98-B894-CB4D05D68FAC}" type="datetime4">
              <a:rPr lang="en-US" smtClean="0"/>
              <a:t>June 16, 2026</a:t>
            </a:fld>
            <a:endParaRPr lang="en-US" dirty="0"/>
          </a:p>
        </p:txBody>
      </p:sp>
      <p:sp>
        <p:nvSpPr>
          <p:cNvPr id="5" name="Slide Number Placeholder 4">
            <a:extLst>
              <a:ext uri="{FF2B5EF4-FFF2-40B4-BE49-F238E27FC236}">
                <a16:creationId xmlns:a16="http://schemas.microsoft.com/office/drawing/2014/main" id="{ECF893AA-09AB-0CA2-8F12-6C9708FCE5A5}"/>
              </a:ext>
            </a:extLst>
          </p:cNvPr>
          <p:cNvSpPr>
            <a:spLocks noGrp="1"/>
          </p:cNvSpPr>
          <p:nvPr>
            <p:ph type="sldNum" sz="quarter" idx="12"/>
          </p:nvPr>
        </p:nvSpPr>
        <p:spPr/>
        <p:txBody>
          <a:bodyPr/>
          <a:lstStyle/>
          <a:p>
            <a:fld id="{BCDE79FB-97BA-492B-8D57-F1373F9ADA95}" type="slidenum">
              <a:rPr lang="en-US" smtClean="0"/>
              <a:t>‹#›</a:t>
            </a:fld>
            <a:endParaRPr lang="en-US" dirty="0"/>
          </a:p>
        </p:txBody>
      </p:sp>
      <p:grpSp>
        <p:nvGrpSpPr>
          <p:cNvPr id="8" name="Group 7" descr="Confidential document label">
            <a:extLst>
              <a:ext uri="{FF2B5EF4-FFF2-40B4-BE49-F238E27FC236}">
                <a16:creationId xmlns:a16="http://schemas.microsoft.com/office/drawing/2014/main" id="{CDD9FF63-9408-EDE4-8E4D-207871A99374}"/>
              </a:ext>
            </a:extLst>
          </p:cNvPr>
          <p:cNvGrpSpPr/>
          <p:nvPr userDrawn="1"/>
        </p:nvGrpSpPr>
        <p:grpSpPr>
          <a:xfrm>
            <a:off x="-91688" y="457199"/>
            <a:ext cx="1162970" cy="358775"/>
            <a:chOff x="-91688" y="6362698"/>
            <a:chExt cx="1162970" cy="358775"/>
          </a:xfrm>
        </p:grpSpPr>
        <p:sp>
          <p:nvSpPr>
            <p:cNvPr id="9" name="Rectangle 8">
              <a:extLst>
                <a:ext uri="{FF2B5EF4-FFF2-40B4-BE49-F238E27FC236}">
                  <a16:creationId xmlns:a16="http://schemas.microsoft.com/office/drawing/2014/main" id="{40E25432-F52F-28E3-5AF1-36B3BEC45282}"/>
                </a:ext>
              </a:extLst>
            </p:cNvPr>
            <p:cNvSpPr/>
            <p:nvPr/>
          </p:nvSpPr>
          <p:spPr>
            <a:xfrm rot="10800000">
              <a:off x="-12035" y="6362698"/>
              <a:ext cx="986590" cy="358775"/>
            </a:xfrm>
            <a:prstGeom prst="rect">
              <a:avLst/>
            </a:prstGeom>
            <a:solidFill>
              <a:srgbClr val="00829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TextBox 9">
              <a:extLst>
                <a:ext uri="{FF2B5EF4-FFF2-40B4-BE49-F238E27FC236}">
                  <a16:creationId xmlns:a16="http://schemas.microsoft.com/office/drawing/2014/main" id="{89B3A409-F400-7551-A8C4-6293E631585B}"/>
                </a:ext>
              </a:extLst>
            </p:cNvPr>
            <p:cNvSpPr txBox="1"/>
            <p:nvPr/>
          </p:nvSpPr>
          <p:spPr>
            <a:xfrm>
              <a:off x="-91688" y="6427015"/>
              <a:ext cx="1162970" cy="230832"/>
            </a:xfrm>
            <a:prstGeom prst="rect">
              <a:avLst/>
            </a:prstGeom>
            <a:noFill/>
          </p:spPr>
          <p:txBody>
            <a:bodyPr wrap="square" rtlCol="0">
              <a:spAutoFit/>
            </a:bodyPr>
            <a:lstStyle/>
            <a:p>
              <a:pPr algn="ctr"/>
              <a:r>
                <a:rPr lang="en-US" sz="900" b="1" spc="80" baseline="0" dirty="0">
                  <a:solidFill>
                    <a:schemeClr val="bg1"/>
                  </a:solidFill>
                </a:rPr>
                <a:t>PUBLIC</a:t>
              </a:r>
            </a:p>
          </p:txBody>
        </p:sp>
      </p:grpSp>
    </p:spTree>
    <p:extLst>
      <p:ext uri="{BB962C8B-B14F-4D97-AF65-F5344CB8AC3E}">
        <p14:creationId xmlns:p14="http://schemas.microsoft.com/office/powerpoint/2010/main" val="196467401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cSld name="DEFAULT">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3768751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over v2">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0B6F8A40-F0D0-857B-E8A8-1B3161AC4336}"/>
              </a:ext>
              <a:ext uri="{C183D7F6-B498-43B3-948B-1728B52AA6E4}">
                <adec:decorative xmlns:adec="http://schemas.microsoft.com/office/drawing/2017/decorative" val="1"/>
              </a:ext>
            </a:extLst>
          </p:cNvPr>
          <p:cNvSpPr>
            <a:spLocks/>
          </p:cNvSpPr>
          <p:nvPr userDrawn="1"/>
        </p:nvSpPr>
        <p:spPr>
          <a:xfrm>
            <a:off x="0" y="0"/>
            <a:ext cx="12192000" cy="6858000"/>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a:extLst>
              <a:ext uri="{FF2B5EF4-FFF2-40B4-BE49-F238E27FC236}">
                <a16:creationId xmlns:a16="http://schemas.microsoft.com/office/drawing/2014/main" id="{62DC5253-5E42-F62E-EA4E-3AB21BA87CDB}"/>
              </a:ext>
              <a:ext uri="{C183D7F6-B498-43B3-948B-1728B52AA6E4}">
                <adec:decorative xmlns:adec="http://schemas.microsoft.com/office/drawing/2017/decorative" val="1"/>
              </a:ext>
            </a:extLst>
          </p:cNvPr>
          <p:cNvSpPr>
            <a:spLocks/>
          </p:cNvSpPr>
          <p:nvPr userDrawn="1"/>
        </p:nvSpPr>
        <p:spPr>
          <a:xfrm>
            <a:off x="0" y="0"/>
            <a:ext cx="4206240" cy="6858000"/>
          </a:xfrm>
          <a:prstGeom prst="rect">
            <a:avLst/>
          </a:prstGeom>
          <a:gradFill flip="none" rotWithShape="1">
            <a:gsLst>
              <a:gs pos="0">
                <a:schemeClr val="bg1">
                  <a:alpha val="0"/>
                </a:schemeClr>
              </a:gs>
              <a:gs pos="51000">
                <a:srgbClr val="B1E5ED">
                  <a:alpha val="6667"/>
                </a:srgbClr>
              </a:gs>
              <a:gs pos="71000">
                <a:srgbClr val="2794A4">
                  <a:alpha val="83922"/>
                </a:srgbClr>
              </a:gs>
              <a:gs pos="98000">
                <a:srgbClr val="00343B"/>
              </a:gs>
            </a:gsLst>
            <a:lin ang="1620000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Graphic 6" descr="ERCOT logo white on background">
            <a:extLst>
              <a:ext uri="{FF2B5EF4-FFF2-40B4-BE49-F238E27FC236}">
                <a16:creationId xmlns:a16="http://schemas.microsoft.com/office/drawing/2014/main" id="{590365CF-9C80-03DF-D245-DBE4EBA33356}"/>
              </a:ext>
            </a:extLst>
          </p:cNvPr>
          <p:cNvPicPr>
            <a:picLocks noChangeAspect="1"/>
          </p:cNvPicPr>
          <p:nvPr userDrawn="1"/>
        </p:nvPicPr>
        <p:blipFill>
          <a:blip>
            <a:extLst>
              <a:ext uri="{96DAC541-7B7A-43D3-8B79-37D633B846F1}">
                <asvg:svgBlip xmlns:asvg="http://schemas.microsoft.com/office/drawing/2016/SVG/main" r:embed="rId2"/>
              </a:ext>
            </a:extLst>
          </a:blip>
          <a:stretch>
            <a:fillRect/>
          </a:stretch>
        </p:blipFill>
        <p:spPr>
          <a:xfrm>
            <a:off x="974555" y="1125953"/>
            <a:ext cx="2425881" cy="889910"/>
          </a:xfrm>
          <a:prstGeom prst="rect">
            <a:avLst/>
          </a:prstGeom>
          <a:effectLst>
            <a:outerShdw blurRad="50800" dist="12700" dir="10800000" algn="r" rotWithShape="0">
              <a:schemeClr val="tx2">
                <a:alpha val="40000"/>
              </a:schemeClr>
            </a:outerShdw>
          </a:effectLst>
        </p:spPr>
      </p:pic>
      <p:sp>
        <p:nvSpPr>
          <p:cNvPr id="8" name="TextBox 7">
            <a:extLst>
              <a:ext uri="{FF2B5EF4-FFF2-40B4-BE49-F238E27FC236}">
                <a16:creationId xmlns:a16="http://schemas.microsoft.com/office/drawing/2014/main" id="{1A1A5353-DA71-B6B2-BDDB-2FB68F1F0909}"/>
              </a:ext>
            </a:extLst>
          </p:cNvPr>
          <p:cNvSpPr txBox="1"/>
          <p:nvPr userDrawn="1"/>
        </p:nvSpPr>
        <p:spPr>
          <a:xfrm>
            <a:off x="-91688" y="503044"/>
            <a:ext cx="1162970" cy="230832"/>
          </a:xfrm>
          <a:prstGeom prst="rect">
            <a:avLst/>
          </a:prstGeom>
          <a:noFill/>
        </p:spPr>
        <p:txBody>
          <a:bodyPr wrap="square" rtlCol="0">
            <a:spAutoFit/>
          </a:bodyPr>
          <a:lstStyle/>
          <a:p>
            <a:pPr algn="ctr"/>
            <a:r>
              <a:rPr lang="en-US" sz="900" b="1" spc="0" dirty="0">
                <a:solidFill>
                  <a:schemeClr val="bg1"/>
                </a:solidFill>
              </a:rPr>
              <a:t>CONFIDENTIAL</a:t>
            </a:r>
          </a:p>
        </p:txBody>
      </p:sp>
      <p:grpSp>
        <p:nvGrpSpPr>
          <p:cNvPr id="9" name="Group 8">
            <a:extLst>
              <a:ext uri="{FF2B5EF4-FFF2-40B4-BE49-F238E27FC236}">
                <a16:creationId xmlns:a16="http://schemas.microsoft.com/office/drawing/2014/main" id="{C05802D9-2F73-A263-28E7-486C8A489A26}"/>
              </a:ext>
              <a:ext uri="{C183D7F6-B498-43B3-948B-1728B52AA6E4}">
                <adec:decorative xmlns:adec="http://schemas.microsoft.com/office/drawing/2017/decorative" val="1"/>
              </a:ext>
            </a:extLst>
          </p:cNvPr>
          <p:cNvGrpSpPr/>
          <p:nvPr userDrawn="1"/>
        </p:nvGrpSpPr>
        <p:grpSpPr>
          <a:xfrm>
            <a:off x="-91688" y="457199"/>
            <a:ext cx="1162970" cy="358775"/>
            <a:chOff x="-91688" y="6362698"/>
            <a:chExt cx="1162970" cy="358775"/>
          </a:xfrm>
        </p:grpSpPr>
        <p:sp>
          <p:nvSpPr>
            <p:cNvPr id="10" name="Rectangle 9">
              <a:extLst>
                <a:ext uri="{FF2B5EF4-FFF2-40B4-BE49-F238E27FC236}">
                  <a16:creationId xmlns:a16="http://schemas.microsoft.com/office/drawing/2014/main" id="{8241ADA3-F564-E7C2-1972-0F9FF557AE05}"/>
                </a:ext>
              </a:extLst>
            </p:cNvPr>
            <p:cNvSpPr/>
            <p:nvPr/>
          </p:nvSpPr>
          <p:spPr>
            <a:xfrm rot="10800000">
              <a:off x="-12035" y="6362698"/>
              <a:ext cx="986590" cy="358775"/>
            </a:xfrm>
            <a:prstGeom prst="rect">
              <a:avLst/>
            </a:prstGeom>
            <a:solidFill>
              <a:schemeClr val="accent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TextBox 10">
              <a:extLst>
                <a:ext uri="{FF2B5EF4-FFF2-40B4-BE49-F238E27FC236}">
                  <a16:creationId xmlns:a16="http://schemas.microsoft.com/office/drawing/2014/main" id="{D77A54B6-1CA8-9AE2-BCA6-21205CB4852B}"/>
                </a:ext>
              </a:extLst>
            </p:cNvPr>
            <p:cNvSpPr txBox="1"/>
            <p:nvPr/>
          </p:nvSpPr>
          <p:spPr>
            <a:xfrm>
              <a:off x="-91688" y="6427015"/>
              <a:ext cx="1162970" cy="230832"/>
            </a:xfrm>
            <a:prstGeom prst="rect">
              <a:avLst/>
            </a:prstGeom>
            <a:noFill/>
          </p:spPr>
          <p:txBody>
            <a:bodyPr wrap="square" rtlCol="0">
              <a:spAutoFit/>
            </a:bodyPr>
            <a:lstStyle/>
            <a:p>
              <a:pPr algn="ctr"/>
              <a:r>
                <a:rPr lang="en-US" sz="900" b="1" spc="80" baseline="0" dirty="0">
                  <a:solidFill>
                    <a:schemeClr val="bg1"/>
                  </a:solidFill>
                </a:rPr>
                <a:t>PUBLIC</a:t>
              </a:r>
            </a:p>
          </p:txBody>
        </p:sp>
      </p:grpSp>
      <p:pic>
        <p:nvPicPr>
          <p:cNvPr id="3" name="Graphic 2">
            <a:extLst>
              <a:ext uri="{FF2B5EF4-FFF2-40B4-BE49-F238E27FC236}">
                <a16:creationId xmlns:a16="http://schemas.microsoft.com/office/drawing/2014/main" id="{81B94DDE-8E3F-CACF-1508-79E6F98F5EE5}"/>
              </a:ext>
              <a:ext uri="{C183D7F6-B498-43B3-948B-1728B52AA6E4}">
                <adec:decorative xmlns:adec="http://schemas.microsoft.com/office/drawing/2017/decorative" val="1"/>
              </a:ext>
            </a:extLst>
          </p:cNvPr>
          <p:cNvPicPr>
            <a:picLocks noChangeAspect="1"/>
          </p:cNvPicPr>
          <p:nvPr userDrawn="1"/>
        </p:nvPicPr>
        <p:blipFill>
          <a:blip>
            <a:extLst>
              <a:ext uri="{96DAC541-7B7A-43D3-8B79-37D633B846F1}">
                <asvg:svgBlip xmlns:asvg="http://schemas.microsoft.com/office/drawing/2016/SVG/main" r:embed="rId3"/>
              </a:ext>
            </a:extLst>
          </a:blip>
          <a:srcRect l="59827" t="14818" r="10238" b="43257"/>
          <a:stretch>
            <a:fillRect/>
          </a:stretch>
        </p:blipFill>
        <p:spPr>
          <a:xfrm>
            <a:off x="-1" y="-1"/>
            <a:ext cx="12192001" cy="5732047"/>
          </a:xfrm>
          <a:prstGeom prst="rect">
            <a:avLst/>
          </a:prstGeom>
        </p:spPr>
      </p:pic>
      <p:sp>
        <p:nvSpPr>
          <p:cNvPr id="2" name="Title 1">
            <a:extLst>
              <a:ext uri="{FF2B5EF4-FFF2-40B4-BE49-F238E27FC236}">
                <a16:creationId xmlns:a16="http://schemas.microsoft.com/office/drawing/2014/main" id="{AFCF6855-B24E-92AB-2FE8-002F720AEB18}"/>
              </a:ext>
            </a:extLst>
          </p:cNvPr>
          <p:cNvSpPr>
            <a:spLocks noGrp="1"/>
          </p:cNvSpPr>
          <p:nvPr>
            <p:ph type="ctrTitle" hasCustomPrompt="1"/>
          </p:nvPr>
        </p:nvSpPr>
        <p:spPr>
          <a:xfrm>
            <a:off x="5074920" y="2062263"/>
            <a:ext cx="6316168" cy="3366409"/>
          </a:xfrm>
          <a:prstGeom prst="rect">
            <a:avLst/>
          </a:prstGeom>
        </p:spPr>
        <p:txBody>
          <a:bodyPr anchor="t"/>
          <a:lstStyle>
            <a:lvl1pPr algn="l">
              <a:defRPr lang="en-US" sz="2000" b="1" dirty="0">
                <a:solidFill>
                  <a:schemeClr val="tx1"/>
                </a:solidFill>
              </a:defRPr>
            </a:lvl1pPr>
          </a:lstStyle>
          <a:p>
            <a:r>
              <a:rPr lang="en-US" dirty="0"/>
              <a:t>Click to edit Master title style</a:t>
            </a:r>
            <a:br>
              <a:rPr lang="en-US" dirty="0"/>
            </a:br>
            <a:endParaRPr lang="en-US" dirty="0"/>
          </a:p>
        </p:txBody>
      </p:sp>
    </p:spTree>
    <p:extLst>
      <p:ext uri="{BB962C8B-B14F-4D97-AF65-F5344CB8AC3E}">
        <p14:creationId xmlns:p14="http://schemas.microsoft.com/office/powerpoint/2010/main" val="166891073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C9C062-513C-DF24-5E8C-7A974D572078}"/>
              </a:ext>
            </a:extLst>
          </p:cNvPr>
          <p:cNvSpPr>
            <a:spLocks noGrp="1"/>
          </p:cNvSpPr>
          <p:nvPr>
            <p:ph type="ctrTitle"/>
          </p:nvPr>
        </p:nvSpPr>
        <p:spPr>
          <a:xfrm>
            <a:off x="533400" y="1122363"/>
            <a:ext cx="11125200" cy="2387600"/>
          </a:xfrm>
        </p:spPr>
        <p:txBody>
          <a:bodyPr anchor="ctr">
            <a:normAutofit/>
          </a:bodyPr>
          <a:lstStyle>
            <a:lvl1pPr algn="ctr">
              <a:defRPr sz="4000"/>
            </a:lvl1pPr>
          </a:lstStyle>
          <a:p>
            <a:r>
              <a:rPr lang="en-US"/>
              <a:t>Click to edit Master title style</a:t>
            </a:r>
          </a:p>
        </p:txBody>
      </p:sp>
      <p:sp>
        <p:nvSpPr>
          <p:cNvPr id="3" name="Subtitle 2">
            <a:extLst>
              <a:ext uri="{FF2B5EF4-FFF2-40B4-BE49-F238E27FC236}">
                <a16:creationId xmlns:a16="http://schemas.microsoft.com/office/drawing/2014/main" id="{532C3F11-2763-0216-A1B0-5E8B4FA80139}"/>
              </a:ext>
            </a:extLst>
          </p:cNvPr>
          <p:cNvSpPr>
            <a:spLocks noGrp="1"/>
          </p:cNvSpPr>
          <p:nvPr>
            <p:ph type="subTitle" idx="1"/>
          </p:nvPr>
        </p:nvSpPr>
        <p:spPr>
          <a:xfrm>
            <a:off x="533400" y="3602038"/>
            <a:ext cx="11125200" cy="1655762"/>
          </a:xfrm>
        </p:spPr>
        <p:txBody>
          <a:bodyPr wrap="square"/>
          <a:lstStyle>
            <a:lvl1pPr marL="0" indent="0" algn="ctr">
              <a:buNone/>
              <a:defRPr sz="2400" b="1">
                <a:solidFill>
                  <a:srgbClr val="00829B"/>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5" name="Footer Placeholder 4">
            <a:extLst>
              <a:ext uri="{FF2B5EF4-FFF2-40B4-BE49-F238E27FC236}">
                <a16:creationId xmlns:a16="http://schemas.microsoft.com/office/drawing/2014/main" id="{E95C98B8-43D7-C7B4-9956-25AC1BBC5587}"/>
              </a:ext>
            </a:extLst>
          </p:cNvPr>
          <p:cNvSpPr>
            <a:spLocks noGrp="1"/>
          </p:cNvSpPr>
          <p:nvPr>
            <p:ph type="ftr" sz="quarter" idx="11"/>
          </p:nvPr>
        </p:nvSpPr>
        <p:spPr/>
        <p:txBody>
          <a:bodyPr/>
          <a:lstStyle/>
          <a:p>
            <a:endParaRPr lang="en-US" dirty="0"/>
          </a:p>
        </p:txBody>
      </p:sp>
      <p:sp>
        <p:nvSpPr>
          <p:cNvPr id="4" name="Date Placeholder 3">
            <a:extLst>
              <a:ext uri="{FF2B5EF4-FFF2-40B4-BE49-F238E27FC236}">
                <a16:creationId xmlns:a16="http://schemas.microsoft.com/office/drawing/2014/main" id="{C6E9BF30-5D82-5572-733E-882E0C0D3307}"/>
              </a:ext>
            </a:extLst>
          </p:cNvPr>
          <p:cNvSpPr>
            <a:spLocks noGrp="1"/>
          </p:cNvSpPr>
          <p:nvPr>
            <p:ph type="dt" sz="half" idx="10"/>
          </p:nvPr>
        </p:nvSpPr>
        <p:spPr/>
        <p:txBody>
          <a:bodyPr/>
          <a:lstStyle/>
          <a:p>
            <a:fld id="{8D345B5F-6A76-46F9-AC11-757A044249AE}" type="datetime4">
              <a:rPr lang="en-US" smtClean="0"/>
              <a:t>June 16, 2026</a:t>
            </a:fld>
            <a:endParaRPr lang="en-US" dirty="0"/>
          </a:p>
        </p:txBody>
      </p:sp>
      <p:sp>
        <p:nvSpPr>
          <p:cNvPr id="6" name="Slide Number Placeholder 5">
            <a:extLst>
              <a:ext uri="{FF2B5EF4-FFF2-40B4-BE49-F238E27FC236}">
                <a16:creationId xmlns:a16="http://schemas.microsoft.com/office/drawing/2014/main" id="{BB5906F4-426A-AD9D-021A-D7E95E349F77}"/>
              </a:ext>
            </a:extLst>
          </p:cNvPr>
          <p:cNvSpPr>
            <a:spLocks noGrp="1"/>
          </p:cNvSpPr>
          <p:nvPr>
            <p:ph type="sldNum" sz="quarter" idx="12"/>
          </p:nvPr>
        </p:nvSpPr>
        <p:spPr/>
        <p:txBody>
          <a:bodyPr/>
          <a:lstStyle/>
          <a:p>
            <a:fld id="{BCDE79FB-97BA-492B-8D57-F1373F9ADA95}" type="slidenum">
              <a:rPr lang="en-US" smtClean="0"/>
              <a:t>‹#›</a:t>
            </a:fld>
            <a:endParaRPr lang="en-US" dirty="0"/>
          </a:p>
        </p:txBody>
      </p:sp>
    </p:spTree>
    <p:extLst>
      <p:ext uri="{BB962C8B-B14F-4D97-AF65-F5344CB8AC3E}">
        <p14:creationId xmlns:p14="http://schemas.microsoft.com/office/powerpoint/2010/main" val="42651303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Title Placeholder 1">
            <a:extLst>
              <a:ext uri="{FF2B5EF4-FFF2-40B4-BE49-F238E27FC236}">
                <a16:creationId xmlns:a16="http://schemas.microsoft.com/office/drawing/2014/main" id="{27592878-2087-441A-BF63-8BAC672970F6}"/>
              </a:ext>
            </a:extLst>
          </p:cNvPr>
          <p:cNvSpPr>
            <a:spLocks noGrp="1"/>
          </p:cNvSpPr>
          <p:nvPr>
            <p:ph type="title"/>
          </p:nvPr>
        </p:nvSpPr>
        <p:spPr>
          <a:xfrm>
            <a:off x="1257300" y="457200"/>
            <a:ext cx="10401300" cy="914400"/>
          </a:xfrm>
          <a:prstGeom prst="rect">
            <a:avLst/>
          </a:prstGeom>
          <a:noFill/>
        </p:spPr>
        <p:txBody>
          <a:bodyPr vert="horz" lIns="0" tIns="0" rIns="0" bIns="0" rtlCol="0" anchor="t">
            <a:normAutofit/>
          </a:bodyPr>
          <a:lstStyle/>
          <a:p>
            <a:r>
              <a:rPr lang="en-US"/>
              <a:t>Click to edit Master title style</a:t>
            </a:r>
            <a:endParaRPr lang="en-US" dirty="0"/>
          </a:p>
        </p:txBody>
      </p:sp>
      <p:sp>
        <p:nvSpPr>
          <p:cNvPr id="10" name="Text Placeholder 9">
            <a:extLst>
              <a:ext uri="{FF2B5EF4-FFF2-40B4-BE49-F238E27FC236}">
                <a16:creationId xmlns:a16="http://schemas.microsoft.com/office/drawing/2014/main" id="{D75DFB14-F372-06CE-E1C3-58DFC53BCF1F}"/>
              </a:ext>
            </a:extLst>
          </p:cNvPr>
          <p:cNvSpPr>
            <a:spLocks noGrp="1"/>
          </p:cNvSpPr>
          <p:nvPr>
            <p:ph type="body" sz="quarter" idx="16"/>
          </p:nvPr>
        </p:nvSpPr>
        <p:spPr>
          <a:xfrm>
            <a:off x="495300" y="1676400"/>
            <a:ext cx="11187714" cy="4495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Footer Placeholder 4">
            <a:extLst>
              <a:ext uri="{FF2B5EF4-FFF2-40B4-BE49-F238E27FC236}">
                <a16:creationId xmlns:a16="http://schemas.microsoft.com/office/drawing/2014/main" id="{79F717B5-930A-9245-9888-15FD3932C27E}"/>
              </a:ext>
            </a:extLst>
          </p:cNvPr>
          <p:cNvSpPr>
            <a:spLocks noGrp="1"/>
          </p:cNvSpPr>
          <p:nvPr>
            <p:ph type="ftr" sz="quarter" idx="11"/>
          </p:nvPr>
        </p:nvSpPr>
        <p:spPr>
          <a:xfrm>
            <a:off x="533400" y="6356350"/>
            <a:ext cx="8010526" cy="365125"/>
          </a:xfrm>
        </p:spPr>
        <p:txBody>
          <a:bodyPr/>
          <a:lstStyle/>
          <a:p>
            <a:endParaRPr lang="en-US" dirty="0"/>
          </a:p>
        </p:txBody>
      </p:sp>
      <p:sp>
        <p:nvSpPr>
          <p:cNvPr id="6" name="Date Placeholder 3">
            <a:extLst>
              <a:ext uri="{FF2B5EF4-FFF2-40B4-BE49-F238E27FC236}">
                <a16:creationId xmlns:a16="http://schemas.microsoft.com/office/drawing/2014/main" id="{FCF93DBC-D2B3-EAA9-B573-4CBB1A9ECD37}"/>
              </a:ext>
            </a:extLst>
          </p:cNvPr>
          <p:cNvSpPr>
            <a:spLocks noGrp="1"/>
          </p:cNvSpPr>
          <p:nvPr>
            <p:ph type="dt" sz="half" idx="10"/>
          </p:nvPr>
        </p:nvSpPr>
        <p:spPr>
          <a:xfrm>
            <a:off x="8716884" y="6356350"/>
            <a:ext cx="2773273" cy="365125"/>
          </a:xfrm>
        </p:spPr>
        <p:txBody>
          <a:bodyPr/>
          <a:lstStyle/>
          <a:p>
            <a:fld id="{14560760-0B16-41B8-81DA-58FA2187E1CC}" type="datetime4">
              <a:rPr lang="en-US" smtClean="0"/>
              <a:t>June 16, 2026</a:t>
            </a:fld>
            <a:endParaRPr lang="en-US" dirty="0"/>
          </a:p>
        </p:txBody>
      </p:sp>
      <p:sp>
        <p:nvSpPr>
          <p:cNvPr id="11" name="Slide Number Placeholder 5">
            <a:extLst>
              <a:ext uri="{FF2B5EF4-FFF2-40B4-BE49-F238E27FC236}">
                <a16:creationId xmlns:a16="http://schemas.microsoft.com/office/drawing/2014/main" id="{07533FE6-6102-A20B-2C52-DA18949D10CE}"/>
              </a:ext>
            </a:extLst>
          </p:cNvPr>
          <p:cNvSpPr>
            <a:spLocks noGrp="1"/>
          </p:cNvSpPr>
          <p:nvPr>
            <p:ph type="sldNum" sz="quarter" idx="12"/>
          </p:nvPr>
        </p:nvSpPr>
        <p:spPr>
          <a:xfrm>
            <a:off x="11658600" y="6356350"/>
            <a:ext cx="533400" cy="365125"/>
          </a:xfrm>
        </p:spPr>
        <p:txBody>
          <a:bodyPr/>
          <a:lstStyle/>
          <a:p>
            <a:fld id="{BCDE79FB-97BA-492B-8D57-F1373F9ADA95}" type="slidenum">
              <a:rPr lang="en-US" smtClean="0"/>
              <a:t>‹#›</a:t>
            </a:fld>
            <a:endParaRPr lang="en-US" dirty="0"/>
          </a:p>
        </p:txBody>
      </p:sp>
    </p:spTree>
    <p:extLst>
      <p:ext uri="{BB962C8B-B14F-4D97-AF65-F5344CB8AC3E}">
        <p14:creationId xmlns:p14="http://schemas.microsoft.com/office/powerpoint/2010/main" val="87947427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Keynote and Image">
    <p:spTree>
      <p:nvGrpSpPr>
        <p:cNvPr id="1" name=""/>
        <p:cNvGrpSpPr/>
        <p:nvPr/>
      </p:nvGrpSpPr>
      <p:grpSpPr>
        <a:xfrm>
          <a:off x="0" y="0"/>
          <a:ext cx="0" cy="0"/>
          <a:chOff x="0" y="0"/>
          <a:chExt cx="0" cy="0"/>
        </a:xfrm>
      </p:grpSpPr>
      <p:sp>
        <p:nvSpPr>
          <p:cNvPr id="8" name="Title Placeholder 1">
            <a:extLst>
              <a:ext uri="{FF2B5EF4-FFF2-40B4-BE49-F238E27FC236}">
                <a16:creationId xmlns:a16="http://schemas.microsoft.com/office/drawing/2014/main" id="{698A9E75-460B-F928-5105-B8FF5327AB58}"/>
              </a:ext>
            </a:extLst>
          </p:cNvPr>
          <p:cNvSpPr>
            <a:spLocks noGrp="1"/>
          </p:cNvSpPr>
          <p:nvPr>
            <p:ph type="title"/>
          </p:nvPr>
        </p:nvSpPr>
        <p:spPr>
          <a:xfrm>
            <a:off x="1257300" y="457200"/>
            <a:ext cx="10401300" cy="914400"/>
          </a:xfrm>
          <a:prstGeom prst="rect">
            <a:avLst/>
          </a:prstGeom>
          <a:noFill/>
        </p:spPr>
        <p:txBody>
          <a:bodyPr vert="horz" lIns="0" tIns="0" rIns="0" bIns="0" rtlCol="0" anchor="t">
            <a:normAutofit/>
          </a:bodyPr>
          <a:lstStyle/>
          <a:p>
            <a:r>
              <a:rPr lang="en-US"/>
              <a:t>Click to edit Master title style</a:t>
            </a:r>
          </a:p>
        </p:txBody>
      </p:sp>
      <p:sp>
        <p:nvSpPr>
          <p:cNvPr id="11" name="Text Placeholder 10">
            <a:extLst>
              <a:ext uri="{FF2B5EF4-FFF2-40B4-BE49-F238E27FC236}">
                <a16:creationId xmlns:a16="http://schemas.microsoft.com/office/drawing/2014/main" id="{648759D8-B0A7-2B10-9F64-81A8CC0F5760}"/>
              </a:ext>
            </a:extLst>
          </p:cNvPr>
          <p:cNvSpPr>
            <a:spLocks noGrp="1"/>
          </p:cNvSpPr>
          <p:nvPr>
            <p:ph type="body" sz="quarter" idx="16"/>
          </p:nvPr>
        </p:nvSpPr>
        <p:spPr>
          <a:xfrm>
            <a:off x="495300" y="1676400"/>
            <a:ext cx="5394223" cy="451792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2" name="Text Placeholder 11">
            <a:extLst>
              <a:ext uri="{FF2B5EF4-FFF2-40B4-BE49-F238E27FC236}">
                <a16:creationId xmlns:a16="http://schemas.microsoft.com/office/drawing/2014/main" id="{2CC02514-7922-9313-80E4-38CE9C0E382E}"/>
              </a:ext>
            </a:extLst>
          </p:cNvPr>
          <p:cNvSpPr>
            <a:spLocks noGrp="1"/>
          </p:cNvSpPr>
          <p:nvPr>
            <p:ph type="body" sz="quarter" idx="15"/>
          </p:nvPr>
        </p:nvSpPr>
        <p:spPr>
          <a:xfrm flipH="1">
            <a:off x="6331972" y="4630994"/>
            <a:ext cx="5326623" cy="1577301"/>
          </a:xfrm>
          <a:prstGeom prst="foldedCorner">
            <a:avLst>
              <a:gd name="adj" fmla="val 16667"/>
            </a:avLst>
          </a:prstGeom>
          <a:solidFill>
            <a:schemeClr val="accent1">
              <a:lumMod val="10000"/>
              <a:lumOff val="90000"/>
            </a:schemeClr>
          </a:solidFill>
          <a:ln w="12700" cap="rnd">
            <a:solidFill>
              <a:schemeClr val="accent2"/>
            </a:solidFill>
          </a:ln>
        </p:spPr>
        <p:txBody>
          <a:bodyPr vert="horz" wrap="square" lIns="365760" tIns="91440" rIns="91440" bIns="91440">
            <a:noAutofit/>
          </a:bodyPr>
          <a:lstStyle>
            <a:lvl1pPr marL="0" indent="0">
              <a:buNone/>
              <a:defRPr lang="en-US" sz="1600" b="1" dirty="0"/>
            </a:lvl1pPr>
            <a:lvl2pPr marL="548640" indent="-182880">
              <a:buFont typeface="Arial" panose="020B0604020202020204" pitchFamily="34" charset="0"/>
              <a:buChar char="•"/>
              <a:defRPr lang="en-US" sz="1400" dirty="0"/>
            </a:lvl2pPr>
            <a:lvl3pPr>
              <a:defRPr lang="en-US" sz="1400" dirty="0"/>
            </a:lvl3pPr>
            <a:lvl4pPr>
              <a:defRPr lang="en-US" sz="1400" dirty="0"/>
            </a:lvl4pPr>
            <a:lvl5pPr>
              <a:defRPr lang="en-US" sz="1400" dirty="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Footer Placeholder 4">
            <a:extLst>
              <a:ext uri="{FF2B5EF4-FFF2-40B4-BE49-F238E27FC236}">
                <a16:creationId xmlns:a16="http://schemas.microsoft.com/office/drawing/2014/main" id="{79F717B5-930A-9245-9888-15FD3932C27E}"/>
              </a:ext>
            </a:extLst>
          </p:cNvPr>
          <p:cNvSpPr>
            <a:spLocks noGrp="1"/>
          </p:cNvSpPr>
          <p:nvPr>
            <p:ph type="ftr" sz="quarter" idx="11"/>
          </p:nvPr>
        </p:nvSpPr>
        <p:spPr/>
        <p:txBody>
          <a:bodyPr/>
          <a:lstStyle/>
          <a:p>
            <a:endParaRPr lang="en-US"/>
          </a:p>
        </p:txBody>
      </p:sp>
      <p:sp>
        <p:nvSpPr>
          <p:cNvPr id="4" name="Date Placeholder 3">
            <a:extLst>
              <a:ext uri="{FF2B5EF4-FFF2-40B4-BE49-F238E27FC236}">
                <a16:creationId xmlns:a16="http://schemas.microsoft.com/office/drawing/2014/main" id="{FCF93DBC-D2B3-EAA9-B573-4CBB1A9ECD37}"/>
              </a:ext>
            </a:extLst>
          </p:cNvPr>
          <p:cNvSpPr>
            <a:spLocks noGrp="1"/>
          </p:cNvSpPr>
          <p:nvPr>
            <p:ph type="dt" sz="half" idx="10"/>
          </p:nvPr>
        </p:nvSpPr>
        <p:spPr/>
        <p:txBody>
          <a:bodyPr/>
          <a:lstStyle/>
          <a:p>
            <a:fld id="{7F8B62A2-45B4-4ECA-8168-BE9383DA5644}" type="datetime4">
              <a:rPr lang="en-US" smtClean="0"/>
              <a:t>June 16, 2026</a:t>
            </a:fld>
            <a:endParaRPr lang="en-US"/>
          </a:p>
        </p:txBody>
      </p:sp>
      <p:sp>
        <p:nvSpPr>
          <p:cNvPr id="6" name="Slide Number Placeholder 5">
            <a:extLst>
              <a:ext uri="{FF2B5EF4-FFF2-40B4-BE49-F238E27FC236}">
                <a16:creationId xmlns:a16="http://schemas.microsoft.com/office/drawing/2014/main" id="{07533FE6-6102-A20B-2C52-DA18949D10CE}"/>
              </a:ext>
            </a:extLst>
          </p:cNvPr>
          <p:cNvSpPr>
            <a:spLocks noGrp="1"/>
          </p:cNvSpPr>
          <p:nvPr>
            <p:ph type="sldNum" sz="quarter" idx="12"/>
          </p:nvPr>
        </p:nvSpPr>
        <p:spPr/>
        <p:txBody>
          <a:bodyPr/>
          <a:lstStyle/>
          <a:p>
            <a:fld id="{BCDE79FB-97BA-492B-8D57-F1373F9ADA95}" type="slidenum">
              <a:rPr lang="en-US" smtClean="0"/>
              <a:t>‹#›</a:t>
            </a:fld>
            <a:endParaRPr lang="en-US"/>
          </a:p>
        </p:txBody>
      </p:sp>
      <p:sp>
        <p:nvSpPr>
          <p:cNvPr id="2" name="Picture Placeholder 2">
            <a:extLst>
              <a:ext uri="{FF2B5EF4-FFF2-40B4-BE49-F238E27FC236}">
                <a16:creationId xmlns:a16="http://schemas.microsoft.com/office/drawing/2014/main" id="{B0CE8C99-4E3A-25C3-1E3E-9D611CA96078}"/>
              </a:ext>
              <a:ext uri="{C183D7F6-B498-43B3-948B-1728B52AA6E4}">
                <adec:decorative xmlns:adec="http://schemas.microsoft.com/office/drawing/2017/decorative" val="1"/>
              </a:ext>
            </a:extLst>
          </p:cNvPr>
          <p:cNvSpPr>
            <a:spLocks noGrp="1"/>
          </p:cNvSpPr>
          <p:nvPr>
            <p:ph type="pic" idx="1"/>
          </p:nvPr>
        </p:nvSpPr>
        <p:spPr>
          <a:xfrm>
            <a:off x="6322142" y="1661652"/>
            <a:ext cx="5336458" cy="2772696"/>
          </a:xfrm>
        </p:spPr>
        <p:txBody>
          <a:bodyPr/>
          <a:lstStyle>
            <a:lvl1pPr marL="0" indent="0">
              <a:buNone/>
              <a:defRPr sz="16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Tree>
    <p:extLst>
      <p:ext uri="{BB962C8B-B14F-4D97-AF65-F5344CB8AC3E}">
        <p14:creationId xmlns:p14="http://schemas.microsoft.com/office/powerpoint/2010/main" val="28637429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Keynote and Image in Sidebar">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F05638A-F774-C6DB-0DC6-A2F6139BCE38}"/>
              </a:ext>
              <a:ext uri="{C183D7F6-B498-43B3-948B-1728B52AA6E4}">
                <adec:decorative xmlns:adec="http://schemas.microsoft.com/office/drawing/2017/decorative" val="1"/>
              </a:ext>
            </a:extLst>
          </p:cNvPr>
          <p:cNvSpPr/>
          <p:nvPr userDrawn="1"/>
        </p:nvSpPr>
        <p:spPr>
          <a:xfrm>
            <a:off x="6096001" y="0"/>
            <a:ext cx="6096000" cy="6858000"/>
          </a:xfrm>
          <a:prstGeom prst="rect">
            <a:avLst/>
          </a:prstGeom>
          <a:solidFill>
            <a:schemeClr val="bg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itle Placeholder 1">
            <a:extLst>
              <a:ext uri="{FF2B5EF4-FFF2-40B4-BE49-F238E27FC236}">
                <a16:creationId xmlns:a16="http://schemas.microsoft.com/office/drawing/2014/main" id="{698A9E75-460B-F928-5105-B8FF5327AB58}"/>
              </a:ext>
            </a:extLst>
          </p:cNvPr>
          <p:cNvSpPr>
            <a:spLocks noGrp="1"/>
          </p:cNvSpPr>
          <p:nvPr>
            <p:ph type="title"/>
          </p:nvPr>
        </p:nvSpPr>
        <p:spPr>
          <a:xfrm>
            <a:off x="1257300" y="457200"/>
            <a:ext cx="4648200" cy="914400"/>
          </a:xfrm>
          <a:prstGeom prst="rect">
            <a:avLst/>
          </a:prstGeom>
          <a:noFill/>
        </p:spPr>
        <p:txBody>
          <a:bodyPr vert="horz" lIns="0" tIns="0" rIns="0" bIns="0" rtlCol="0" anchor="t">
            <a:normAutofit/>
          </a:bodyPr>
          <a:lstStyle/>
          <a:p>
            <a:r>
              <a:rPr lang="en-US"/>
              <a:t>Click to edit Master title style</a:t>
            </a:r>
          </a:p>
        </p:txBody>
      </p:sp>
      <p:sp>
        <p:nvSpPr>
          <p:cNvPr id="11" name="Text Placeholder 10">
            <a:extLst>
              <a:ext uri="{FF2B5EF4-FFF2-40B4-BE49-F238E27FC236}">
                <a16:creationId xmlns:a16="http://schemas.microsoft.com/office/drawing/2014/main" id="{648759D8-B0A7-2B10-9F64-81A8CC0F5760}"/>
              </a:ext>
            </a:extLst>
          </p:cNvPr>
          <p:cNvSpPr>
            <a:spLocks noGrp="1"/>
          </p:cNvSpPr>
          <p:nvPr>
            <p:ph type="body" sz="quarter" idx="16"/>
          </p:nvPr>
        </p:nvSpPr>
        <p:spPr>
          <a:xfrm>
            <a:off x="495300" y="1676400"/>
            <a:ext cx="5394223" cy="451792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2" name="Text Placeholder 11">
            <a:extLst>
              <a:ext uri="{FF2B5EF4-FFF2-40B4-BE49-F238E27FC236}">
                <a16:creationId xmlns:a16="http://schemas.microsoft.com/office/drawing/2014/main" id="{2CC02514-7922-9313-80E4-38CE9C0E382E}"/>
              </a:ext>
            </a:extLst>
          </p:cNvPr>
          <p:cNvSpPr>
            <a:spLocks noGrp="1"/>
          </p:cNvSpPr>
          <p:nvPr>
            <p:ph type="body" sz="quarter" idx="15"/>
          </p:nvPr>
        </p:nvSpPr>
        <p:spPr>
          <a:xfrm flipH="1">
            <a:off x="6331972" y="4630994"/>
            <a:ext cx="5326623" cy="1577301"/>
          </a:xfrm>
          <a:prstGeom prst="foldedCorner">
            <a:avLst>
              <a:gd name="adj" fmla="val 16667"/>
            </a:avLst>
          </a:prstGeom>
          <a:solidFill>
            <a:schemeClr val="accent1">
              <a:lumMod val="10000"/>
              <a:lumOff val="90000"/>
            </a:schemeClr>
          </a:solidFill>
          <a:ln w="12700" cap="rnd">
            <a:solidFill>
              <a:schemeClr val="accent2"/>
            </a:solidFill>
          </a:ln>
        </p:spPr>
        <p:txBody>
          <a:bodyPr vert="horz" wrap="square" lIns="365760" tIns="91440" rIns="91440" bIns="91440">
            <a:noAutofit/>
          </a:bodyPr>
          <a:lstStyle>
            <a:lvl1pPr marL="0" indent="0">
              <a:buNone/>
              <a:defRPr lang="en-US" sz="1600" b="1" dirty="0"/>
            </a:lvl1pPr>
            <a:lvl2pPr marL="548640" indent="-182880">
              <a:buFont typeface="Arial" panose="020B0604020202020204" pitchFamily="34" charset="0"/>
              <a:buChar char="•"/>
              <a:defRPr lang="en-US" sz="1400" dirty="0"/>
            </a:lvl2pPr>
            <a:lvl3pPr>
              <a:defRPr lang="en-US" sz="1400" dirty="0"/>
            </a:lvl3pPr>
            <a:lvl4pPr>
              <a:defRPr lang="en-US" sz="1400" dirty="0"/>
            </a:lvl4pPr>
            <a:lvl5pPr>
              <a:defRPr lang="en-US" sz="1400" dirty="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Footer Placeholder 4">
            <a:extLst>
              <a:ext uri="{FF2B5EF4-FFF2-40B4-BE49-F238E27FC236}">
                <a16:creationId xmlns:a16="http://schemas.microsoft.com/office/drawing/2014/main" id="{79F717B5-930A-9245-9888-15FD3932C27E}"/>
              </a:ext>
            </a:extLst>
          </p:cNvPr>
          <p:cNvSpPr>
            <a:spLocks noGrp="1"/>
          </p:cNvSpPr>
          <p:nvPr>
            <p:ph type="ftr" sz="quarter" idx="11"/>
          </p:nvPr>
        </p:nvSpPr>
        <p:spPr/>
        <p:txBody>
          <a:bodyPr/>
          <a:lstStyle/>
          <a:p>
            <a:endParaRPr lang="en-US"/>
          </a:p>
        </p:txBody>
      </p:sp>
      <p:sp>
        <p:nvSpPr>
          <p:cNvPr id="4" name="Date Placeholder 3">
            <a:extLst>
              <a:ext uri="{FF2B5EF4-FFF2-40B4-BE49-F238E27FC236}">
                <a16:creationId xmlns:a16="http://schemas.microsoft.com/office/drawing/2014/main" id="{FCF93DBC-D2B3-EAA9-B573-4CBB1A9ECD37}"/>
              </a:ext>
            </a:extLst>
          </p:cNvPr>
          <p:cNvSpPr>
            <a:spLocks noGrp="1"/>
          </p:cNvSpPr>
          <p:nvPr>
            <p:ph type="dt" sz="half" idx="10"/>
          </p:nvPr>
        </p:nvSpPr>
        <p:spPr/>
        <p:txBody>
          <a:bodyPr/>
          <a:lstStyle/>
          <a:p>
            <a:fld id="{5EC2E430-0983-479E-8535-00F341009C9B}" type="datetime4">
              <a:rPr lang="en-US" smtClean="0"/>
              <a:t>June 16, 2026</a:t>
            </a:fld>
            <a:endParaRPr lang="en-US"/>
          </a:p>
        </p:txBody>
      </p:sp>
      <p:sp>
        <p:nvSpPr>
          <p:cNvPr id="6" name="Slide Number Placeholder 5">
            <a:extLst>
              <a:ext uri="{FF2B5EF4-FFF2-40B4-BE49-F238E27FC236}">
                <a16:creationId xmlns:a16="http://schemas.microsoft.com/office/drawing/2014/main" id="{07533FE6-6102-A20B-2C52-DA18949D10CE}"/>
              </a:ext>
            </a:extLst>
          </p:cNvPr>
          <p:cNvSpPr>
            <a:spLocks noGrp="1"/>
          </p:cNvSpPr>
          <p:nvPr>
            <p:ph type="sldNum" sz="quarter" idx="12"/>
          </p:nvPr>
        </p:nvSpPr>
        <p:spPr/>
        <p:txBody>
          <a:bodyPr/>
          <a:lstStyle/>
          <a:p>
            <a:fld id="{BCDE79FB-97BA-492B-8D57-F1373F9ADA95}" type="slidenum">
              <a:rPr lang="en-US" smtClean="0"/>
              <a:t>‹#›</a:t>
            </a:fld>
            <a:endParaRPr lang="en-US"/>
          </a:p>
        </p:txBody>
      </p:sp>
      <p:sp>
        <p:nvSpPr>
          <p:cNvPr id="2" name="Picture Placeholder 2">
            <a:extLst>
              <a:ext uri="{FF2B5EF4-FFF2-40B4-BE49-F238E27FC236}">
                <a16:creationId xmlns:a16="http://schemas.microsoft.com/office/drawing/2014/main" id="{B0CE8C99-4E3A-25C3-1E3E-9D611CA96078}"/>
              </a:ext>
              <a:ext uri="{C183D7F6-B498-43B3-948B-1728B52AA6E4}">
                <adec:decorative xmlns:adec="http://schemas.microsoft.com/office/drawing/2017/decorative" val="1"/>
              </a:ext>
            </a:extLst>
          </p:cNvPr>
          <p:cNvSpPr>
            <a:spLocks noGrp="1"/>
          </p:cNvSpPr>
          <p:nvPr>
            <p:ph type="pic" idx="1"/>
          </p:nvPr>
        </p:nvSpPr>
        <p:spPr>
          <a:xfrm>
            <a:off x="6322142" y="1661652"/>
            <a:ext cx="5336458" cy="2772696"/>
          </a:xfrm>
        </p:spPr>
        <p:txBody>
          <a:bodyPr/>
          <a:lstStyle>
            <a:lvl1pPr marL="0" indent="0">
              <a:buNone/>
              <a:defRPr sz="16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Tree>
    <p:extLst>
      <p:ext uri="{BB962C8B-B14F-4D97-AF65-F5344CB8AC3E}">
        <p14:creationId xmlns:p14="http://schemas.microsoft.com/office/powerpoint/2010/main" val="6176539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Side Keynote">
    <p:spTree>
      <p:nvGrpSpPr>
        <p:cNvPr id="1" name=""/>
        <p:cNvGrpSpPr/>
        <p:nvPr/>
      </p:nvGrpSpPr>
      <p:grpSpPr>
        <a:xfrm>
          <a:off x="0" y="0"/>
          <a:ext cx="0" cy="0"/>
          <a:chOff x="0" y="0"/>
          <a:chExt cx="0" cy="0"/>
        </a:xfrm>
      </p:grpSpPr>
      <p:sp>
        <p:nvSpPr>
          <p:cNvPr id="8" name="Title Placeholder 1">
            <a:extLst>
              <a:ext uri="{FF2B5EF4-FFF2-40B4-BE49-F238E27FC236}">
                <a16:creationId xmlns:a16="http://schemas.microsoft.com/office/drawing/2014/main" id="{27592878-2087-441A-BF63-8BAC672970F6}"/>
              </a:ext>
            </a:extLst>
          </p:cNvPr>
          <p:cNvSpPr>
            <a:spLocks noGrp="1"/>
          </p:cNvSpPr>
          <p:nvPr>
            <p:ph type="title"/>
          </p:nvPr>
        </p:nvSpPr>
        <p:spPr>
          <a:xfrm>
            <a:off x="1257300" y="457200"/>
            <a:ext cx="10401300" cy="914400"/>
          </a:xfrm>
          <a:prstGeom prst="rect">
            <a:avLst/>
          </a:prstGeom>
          <a:noFill/>
        </p:spPr>
        <p:txBody>
          <a:bodyPr vert="horz" lIns="0" tIns="0" rIns="0" bIns="0" rtlCol="0" anchor="t">
            <a:normAutofit/>
          </a:bodyPr>
          <a:lstStyle/>
          <a:p>
            <a:r>
              <a:rPr lang="en-US" dirty="0"/>
              <a:t>Click to edit Master title style</a:t>
            </a:r>
          </a:p>
        </p:txBody>
      </p:sp>
      <p:sp>
        <p:nvSpPr>
          <p:cNvPr id="10" name="Text Placeholder 9">
            <a:extLst>
              <a:ext uri="{FF2B5EF4-FFF2-40B4-BE49-F238E27FC236}">
                <a16:creationId xmlns:a16="http://schemas.microsoft.com/office/drawing/2014/main" id="{D75DFB14-F372-06CE-E1C3-58DFC53BCF1F}"/>
              </a:ext>
            </a:extLst>
          </p:cNvPr>
          <p:cNvSpPr>
            <a:spLocks noGrp="1"/>
          </p:cNvSpPr>
          <p:nvPr>
            <p:ph type="body" sz="quarter" idx="16"/>
          </p:nvPr>
        </p:nvSpPr>
        <p:spPr>
          <a:xfrm>
            <a:off x="495300" y="1676400"/>
            <a:ext cx="6867525" cy="4495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6" name="Text Placeholder 11">
            <a:extLst>
              <a:ext uri="{FF2B5EF4-FFF2-40B4-BE49-F238E27FC236}">
                <a16:creationId xmlns:a16="http://schemas.microsoft.com/office/drawing/2014/main" id="{28CAB249-6E2A-0D66-037F-C8C994EC04ED}"/>
              </a:ext>
            </a:extLst>
          </p:cNvPr>
          <p:cNvSpPr>
            <a:spLocks noGrp="1"/>
          </p:cNvSpPr>
          <p:nvPr>
            <p:ph type="body" sz="quarter" idx="15"/>
          </p:nvPr>
        </p:nvSpPr>
        <p:spPr>
          <a:xfrm flipH="1">
            <a:off x="7598003" y="1676400"/>
            <a:ext cx="4060596" cy="3190875"/>
          </a:xfrm>
          <a:prstGeom prst="foldedCorner">
            <a:avLst>
              <a:gd name="adj" fmla="val 8542"/>
            </a:avLst>
          </a:prstGeom>
          <a:solidFill>
            <a:schemeClr val="accent1">
              <a:lumMod val="10000"/>
              <a:lumOff val="90000"/>
            </a:schemeClr>
          </a:solidFill>
          <a:ln w="12700" cap="rnd">
            <a:solidFill>
              <a:schemeClr val="accent2"/>
            </a:solidFill>
          </a:ln>
        </p:spPr>
        <p:txBody>
          <a:bodyPr vert="horz" wrap="square" lIns="365760" tIns="91440" rIns="91440" bIns="91440">
            <a:noAutofit/>
          </a:bodyPr>
          <a:lstStyle>
            <a:lvl1pPr marL="0" indent="0">
              <a:buNone/>
              <a:defRPr lang="en-US" b="1" dirty="0"/>
            </a:lvl1pPr>
            <a:lvl2pPr marL="548640" indent="-182880">
              <a:buFont typeface="Arial" panose="020B0604020202020204" pitchFamily="34" charset="0"/>
              <a:buChar char="•"/>
              <a:defRPr lang="en-US" dirty="0"/>
            </a:lvl2pPr>
            <a:lvl3pPr>
              <a:defRPr lang="en-US" dirty="0"/>
            </a:lvl3pPr>
            <a:lvl4pPr>
              <a:defRPr lang="en-US" dirty="0"/>
            </a:lvl4pPr>
            <a:lvl5pPr>
              <a:defRPr lang="en-US" dirty="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a:extLst>
              <a:ext uri="{FF2B5EF4-FFF2-40B4-BE49-F238E27FC236}">
                <a16:creationId xmlns:a16="http://schemas.microsoft.com/office/drawing/2014/main" id="{79F717B5-930A-9245-9888-15FD3932C27E}"/>
              </a:ext>
            </a:extLst>
          </p:cNvPr>
          <p:cNvSpPr>
            <a:spLocks noGrp="1"/>
          </p:cNvSpPr>
          <p:nvPr>
            <p:ph type="ftr" sz="quarter" idx="11"/>
          </p:nvPr>
        </p:nvSpPr>
        <p:spPr/>
        <p:txBody>
          <a:bodyPr/>
          <a:lstStyle/>
          <a:p>
            <a:endParaRPr lang="en-US" dirty="0"/>
          </a:p>
        </p:txBody>
      </p:sp>
      <p:sp>
        <p:nvSpPr>
          <p:cNvPr id="4" name="Date Placeholder 3">
            <a:extLst>
              <a:ext uri="{FF2B5EF4-FFF2-40B4-BE49-F238E27FC236}">
                <a16:creationId xmlns:a16="http://schemas.microsoft.com/office/drawing/2014/main" id="{FCF93DBC-D2B3-EAA9-B573-4CBB1A9ECD37}"/>
              </a:ext>
            </a:extLst>
          </p:cNvPr>
          <p:cNvSpPr>
            <a:spLocks noGrp="1"/>
          </p:cNvSpPr>
          <p:nvPr>
            <p:ph type="dt" sz="half" idx="10"/>
          </p:nvPr>
        </p:nvSpPr>
        <p:spPr/>
        <p:txBody>
          <a:bodyPr/>
          <a:lstStyle/>
          <a:p>
            <a:fld id="{14560760-0B16-41B8-81DA-58FA2187E1CC}" type="datetime4">
              <a:rPr lang="en-US" smtClean="0"/>
              <a:t>June 16, 2026</a:t>
            </a:fld>
            <a:endParaRPr lang="en-US" dirty="0"/>
          </a:p>
        </p:txBody>
      </p:sp>
      <p:sp>
        <p:nvSpPr>
          <p:cNvPr id="6" name="Slide Number Placeholder 5">
            <a:extLst>
              <a:ext uri="{FF2B5EF4-FFF2-40B4-BE49-F238E27FC236}">
                <a16:creationId xmlns:a16="http://schemas.microsoft.com/office/drawing/2014/main" id="{07533FE6-6102-A20B-2C52-DA18949D10CE}"/>
              </a:ext>
            </a:extLst>
          </p:cNvPr>
          <p:cNvSpPr>
            <a:spLocks noGrp="1"/>
          </p:cNvSpPr>
          <p:nvPr>
            <p:ph type="sldNum" sz="quarter" idx="12"/>
          </p:nvPr>
        </p:nvSpPr>
        <p:spPr/>
        <p:txBody>
          <a:bodyPr/>
          <a:lstStyle/>
          <a:p>
            <a:fld id="{BCDE79FB-97BA-492B-8D57-F1373F9ADA95}" type="slidenum">
              <a:rPr lang="en-US" smtClean="0"/>
              <a:t>‹#›</a:t>
            </a:fld>
            <a:endParaRPr lang="en-US" dirty="0"/>
          </a:p>
        </p:txBody>
      </p:sp>
    </p:spTree>
    <p:extLst>
      <p:ext uri="{BB962C8B-B14F-4D97-AF65-F5344CB8AC3E}">
        <p14:creationId xmlns:p14="http://schemas.microsoft.com/office/powerpoint/2010/main" val="224199149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Keynote with Sidebar">
    <p:spTree>
      <p:nvGrpSpPr>
        <p:cNvPr id="1" name=""/>
        <p:cNvGrpSpPr/>
        <p:nvPr/>
      </p:nvGrpSpPr>
      <p:grpSpPr>
        <a:xfrm>
          <a:off x="0" y="0"/>
          <a:ext cx="0" cy="0"/>
          <a:chOff x="0" y="0"/>
          <a:chExt cx="0" cy="0"/>
        </a:xfrm>
      </p:grpSpPr>
      <p:sp>
        <p:nvSpPr>
          <p:cNvPr id="9" name="Title Placeholder 1">
            <a:extLst>
              <a:ext uri="{FF2B5EF4-FFF2-40B4-BE49-F238E27FC236}">
                <a16:creationId xmlns:a16="http://schemas.microsoft.com/office/drawing/2014/main" id="{EF24F99E-0EFC-4E0E-5FA5-D6E2097368DF}"/>
              </a:ext>
            </a:extLst>
          </p:cNvPr>
          <p:cNvSpPr>
            <a:spLocks noGrp="1"/>
          </p:cNvSpPr>
          <p:nvPr>
            <p:ph type="title"/>
          </p:nvPr>
        </p:nvSpPr>
        <p:spPr>
          <a:xfrm>
            <a:off x="1257300" y="457200"/>
            <a:ext cx="5991225" cy="914400"/>
          </a:xfrm>
          <a:prstGeom prst="rect">
            <a:avLst/>
          </a:prstGeom>
          <a:noFill/>
        </p:spPr>
        <p:txBody>
          <a:bodyPr vert="horz" lIns="0" tIns="0" rIns="0" bIns="0" rtlCol="0" anchor="t">
            <a:normAutofit/>
          </a:bodyPr>
          <a:lstStyle/>
          <a:p>
            <a:r>
              <a:rPr lang="en-US" dirty="0"/>
              <a:t>Click to edit Master title style</a:t>
            </a:r>
          </a:p>
        </p:txBody>
      </p:sp>
      <p:sp>
        <p:nvSpPr>
          <p:cNvPr id="13" name="Text Placeholder 12">
            <a:extLst>
              <a:ext uri="{FF2B5EF4-FFF2-40B4-BE49-F238E27FC236}">
                <a16:creationId xmlns:a16="http://schemas.microsoft.com/office/drawing/2014/main" id="{56CB17BE-2CF2-5B69-2FA2-C556C75E78C7}"/>
              </a:ext>
            </a:extLst>
          </p:cNvPr>
          <p:cNvSpPr>
            <a:spLocks noGrp="1"/>
          </p:cNvSpPr>
          <p:nvPr>
            <p:ph type="body" sz="quarter" idx="17"/>
          </p:nvPr>
        </p:nvSpPr>
        <p:spPr>
          <a:xfrm>
            <a:off x="495299" y="1676400"/>
            <a:ext cx="6791325" cy="260985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2" name="Text Placeholder 11">
            <a:extLst>
              <a:ext uri="{FF2B5EF4-FFF2-40B4-BE49-F238E27FC236}">
                <a16:creationId xmlns:a16="http://schemas.microsoft.com/office/drawing/2014/main" id="{2CC02514-7922-9313-80E4-38CE9C0E382E}"/>
              </a:ext>
            </a:extLst>
          </p:cNvPr>
          <p:cNvSpPr>
            <a:spLocks noGrp="1"/>
          </p:cNvSpPr>
          <p:nvPr>
            <p:ph type="body" sz="quarter" idx="15"/>
          </p:nvPr>
        </p:nvSpPr>
        <p:spPr>
          <a:xfrm flipH="1">
            <a:off x="495300" y="4463716"/>
            <a:ext cx="6800850" cy="1744579"/>
          </a:xfrm>
          <a:prstGeom prst="foldedCorner">
            <a:avLst>
              <a:gd name="adj" fmla="val 16667"/>
            </a:avLst>
          </a:prstGeom>
          <a:solidFill>
            <a:schemeClr val="accent2">
              <a:lumMod val="20000"/>
              <a:lumOff val="80000"/>
            </a:schemeClr>
          </a:solidFill>
          <a:ln w="12700" cap="rnd">
            <a:solidFill>
              <a:schemeClr val="accent2"/>
            </a:solidFill>
          </a:ln>
        </p:spPr>
        <p:txBody>
          <a:bodyPr vert="horz" wrap="square" lIns="365760" tIns="91440" rIns="91440" bIns="91440">
            <a:noAutofit/>
          </a:bodyPr>
          <a:lstStyle>
            <a:lvl1pPr marL="0" indent="0">
              <a:buNone/>
              <a:defRPr lang="en-US" sz="1600" b="1" dirty="0"/>
            </a:lvl1pPr>
            <a:lvl2pPr marL="548640" indent="-182880">
              <a:buFont typeface="Arial" panose="020B0604020202020204" pitchFamily="34" charset="0"/>
              <a:buChar char="•"/>
              <a:defRPr lang="en-US" sz="1400" dirty="0"/>
            </a:lvl2pPr>
            <a:lvl3pPr>
              <a:defRPr lang="en-US" sz="1400" dirty="0"/>
            </a:lvl3pPr>
            <a:lvl4pPr>
              <a:defRPr lang="en-US" sz="1400" dirty="0"/>
            </a:lvl4pPr>
            <a:lvl5pPr>
              <a:defRPr lang="en-US" sz="1400" dirty="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Content Placeholder 2">
            <a:extLst>
              <a:ext uri="{FF2B5EF4-FFF2-40B4-BE49-F238E27FC236}">
                <a16:creationId xmlns:a16="http://schemas.microsoft.com/office/drawing/2014/main" id="{8C5D5F82-2DE8-D31E-AE3D-018BD935DE3D}"/>
              </a:ext>
            </a:extLst>
          </p:cNvPr>
          <p:cNvSpPr>
            <a:spLocks noGrp="1"/>
          </p:cNvSpPr>
          <p:nvPr>
            <p:ph idx="16"/>
          </p:nvPr>
        </p:nvSpPr>
        <p:spPr>
          <a:xfrm>
            <a:off x="8077201" y="533400"/>
            <a:ext cx="3581400" cy="5638799"/>
          </a:xfrm>
        </p:spPr>
        <p:txBody>
          <a:bodyPr>
            <a:noAutofit/>
          </a:bodyPr>
          <a:lstStyle>
            <a:lvl1pPr>
              <a:defRPr lang="en-US" dirty="0"/>
            </a:lvl1pPr>
            <a:lvl2pPr>
              <a:defRPr lang="en-US" dirty="0"/>
            </a:lvl2pPr>
            <a:lvl3pPr>
              <a:defRPr lang="en-US" dirty="0"/>
            </a:lvl3pPr>
            <a:lvl4pPr>
              <a:defRPr lang="en-US" dirty="0"/>
            </a:lvl4pPr>
            <a:lvl5pPr>
              <a:defRPr lang="en-US" dirty="0"/>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a:extLst>
              <a:ext uri="{FF2B5EF4-FFF2-40B4-BE49-F238E27FC236}">
                <a16:creationId xmlns:a16="http://schemas.microsoft.com/office/drawing/2014/main" id="{79F717B5-930A-9245-9888-15FD3932C27E}"/>
              </a:ext>
            </a:extLst>
          </p:cNvPr>
          <p:cNvSpPr>
            <a:spLocks noGrp="1"/>
          </p:cNvSpPr>
          <p:nvPr>
            <p:ph type="ftr" sz="quarter" idx="11"/>
          </p:nvPr>
        </p:nvSpPr>
        <p:spPr>
          <a:xfrm>
            <a:off x="533401" y="6356350"/>
            <a:ext cx="6762749" cy="365125"/>
          </a:xfrm>
        </p:spPr>
        <p:txBody>
          <a:bodyPr wrap="square" lIns="0"/>
          <a:lstStyle/>
          <a:p>
            <a:endParaRPr lang="en-US" dirty="0"/>
          </a:p>
        </p:txBody>
      </p:sp>
      <p:sp>
        <p:nvSpPr>
          <p:cNvPr id="4" name="Date Placeholder 3">
            <a:extLst>
              <a:ext uri="{FF2B5EF4-FFF2-40B4-BE49-F238E27FC236}">
                <a16:creationId xmlns:a16="http://schemas.microsoft.com/office/drawing/2014/main" id="{FCF93DBC-D2B3-EAA9-B573-4CBB1A9ECD37}"/>
              </a:ext>
            </a:extLst>
          </p:cNvPr>
          <p:cNvSpPr>
            <a:spLocks noGrp="1"/>
          </p:cNvSpPr>
          <p:nvPr>
            <p:ph type="dt" sz="half" idx="10"/>
          </p:nvPr>
        </p:nvSpPr>
        <p:spPr/>
        <p:txBody>
          <a:bodyPr/>
          <a:lstStyle/>
          <a:p>
            <a:fld id="{7012927F-A0F2-4B8B-8583-E7E57526878C}" type="datetime4">
              <a:rPr lang="en-US" smtClean="0"/>
              <a:t>June 16, 2026</a:t>
            </a:fld>
            <a:endParaRPr lang="en-US" dirty="0"/>
          </a:p>
        </p:txBody>
      </p:sp>
      <p:sp>
        <p:nvSpPr>
          <p:cNvPr id="7" name="Rectangle 6">
            <a:extLst>
              <a:ext uri="{FF2B5EF4-FFF2-40B4-BE49-F238E27FC236}">
                <a16:creationId xmlns:a16="http://schemas.microsoft.com/office/drawing/2014/main" id="{155086D0-23A2-1C6B-A4BF-B6E909DA999A}"/>
              </a:ext>
              <a:ext uri="{C183D7F6-B498-43B3-948B-1728B52AA6E4}">
                <adec:decorative xmlns:adec="http://schemas.microsoft.com/office/drawing/2017/decorative" val="1"/>
              </a:ext>
            </a:extLst>
          </p:cNvPr>
          <p:cNvSpPr/>
          <p:nvPr userDrawn="1"/>
        </p:nvSpPr>
        <p:spPr>
          <a:xfrm>
            <a:off x="7572375" y="0"/>
            <a:ext cx="4619625" cy="6858000"/>
          </a:xfrm>
          <a:prstGeom prst="rect">
            <a:avLst/>
          </a:prstGeom>
          <a:solidFill>
            <a:schemeClr val="bg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Slide Number Placeholder 5">
            <a:extLst>
              <a:ext uri="{FF2B5EF4-FFF2-40B4-BE49-F238E27FC236}">
                <a16:creationId xmlns:a16="http://schemas.microsoft.com/office/drawing/2014/main" id="{07533FE6-6102-A20B-2C52-DA18949D10CE}"/>
              </a:ext>
            </a:extLst>
          </p:cNvPr>
          <p:cNvSpPr>
            <a:spLocks noGrp="1"/>
          </p:cNvSpPr>
          <p:nvPr>
            <p:ph type="sldNum" sz="quarter" idx="12"/>
          </p:nvPr>
        </p:nvSpPr>
        <p:spPr/>
        <p:txBody>
          <a:bodyPr/>
          <a:lstStyle/>
          <a:p>
            <a:fld id="{BCDE79FB-97BA-492B-8D57-F1373F9ADA95}" type="slidenum">
              <a:rPr lang="en-US" smtClean="0"/>
              <a:t>‹#›</a:t>
            </a:fld>
            <a:endParaRPr lang="en-US" dirty="0"/>
          </a:p>
        </p:txBody>
      </p:sp>
    </p:spTree>
    <p:extLst>
      <p:ext uri="{BB962C8B-B14F-4D97-AF65-F5344CB8AC3E}">
        <p14:creationId xmlns:p14="http://schemas.microsoft.com/office/powerpoint/2010/main" val="6574750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Keynote Horizontal">
    <p:spTree>
      <p:nvGrpSpPr>
        <p:cNvPr id="1" name=""/>
        <p:cNvGrpSpPr/>
        <p:nvPr/>
      </p:nvGrpSpPr>
      <p:grpSpPr>
        <a:xfrm>
          <a:off x="0" y="0"/>
          <a:ext cx="0" cy="0"/>
          <a:chOff x="0" y="0"/>
          <a:chExt cx="0" cy="0"/>
        </a:xfrm>
      </p:grpSpPr>
      <p:sp>
        <p:nvSpPr>
          <p:cNvPr id="8" name="Title Placeholder 1">
            <a:extLst>
              <a:ext uri="{FF2B5EF4-FFF2-40B4-BE49-F238E27FC236}">
                <a16:creationId xmlns:a16="http://schemas.microsoft.com/office/drawing/2014/main" id="{698A9E75-460B-F928-5105-B8FF5327AB58}"/>
              </a:ext>
            </a:extLst>
          </p:cNvPr>
          <p:cNvSpPr>
            <a:spLocks noGrp="1"/>
          </p:cNvSpPr>
          <p:nvPr>
            <p:ph type="title"/>
          </p:nvPr>
        </p:nvSpPr>
        <p:spPr>
          <a:xfrm>
            <a:off x="1257300" y="457200"/>
            <a:ext cx="10401300" cy="914400"/>
          </a:xfrm>
          <a:prstGeom prst="rect">
            <a:avLst/>
          </a:prstGeom>
          <a:noFill/>
        </p:spPr>
        <p:txBody>
          <a:bodyPr vert="horz" lIns="0" tIns="0" rIns="0" bIns="0" rtlCol="0" anchor="t">
            <a:normAutofit/>
          </a:bodyPr>
          <a:lstStyle/>
          <a:p>
            <a:r>
              <a:rPr lang="en-US" dirty="0"/>
              <a:t>Click to edit Master title style</a:t>
            </a:r>
          </a:p>
        </p:txBody>
      </p:sp>
      <p:sp>
        <p:nvSpPr>
          <p:cNvPr id="11" name="Text Placeholder 10">
            <a:extLst>
              <a:ext uri="{FF2B5EF4-FFF2-40B4-BE49-F238E27FC236}">
                <a16:creationId xmlns:a16="http://schemas.microsoft.com/office/drawing/2014/main" id="{648759D8-B0A7-2B10-9F64-81A8CC0F5760}"/>
              </a:ext>
            </a:extLst>
          </p:cNvPr>
          <p:cNvSpPr>
            <a:spLocks noGrp="1"/>
          </p:cNvSpPr>
          <p:nvPr>
            <p:ph type="body" sz="quarter" idx="16"/>
          </p:nvPr>
        </p:nvSpPr>
        <p:spPr>
          <a:xfrm>
            <a:off x="495300" y="1676400"/>
            <a:ext cx="11163300" cy="26193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2" name="Text Placeholder 11">
            <a:extLst>
              <a:ext uri="{FF2B5EF4-FFF2-40B4-BE49-F238E27FC236}">
                <a16:creationId xmlns:a16="http://schemas.microsoft.com/office/drawing/2014/main" id="{2CC02514-7922-9313-80E4-38CE9C0E382E}"/>
              </a:ext>
            </a:extLst>
          </p:cNvPr>
          <p:cNvSpPr>
            <a:spLocks noGrp="1"/>
          </p:cNvSpPr>
          <p:nvPr>
            <p:ph type="body" sz="quarter" idx="15"/>
          </p:nvPr>
        </p:nvSpPr>
        <p:spPr>
          <a:xfrm flipH="1">
            <a:off x="495299" y="4463716"/>
            <a:ext cx="11163298" cy="1744579"/>
          </a:xfrm>
          <a:prstGeom prst="foldedCorner">
            <a:avLst>
              <a:gd name="adj" fmla="val 16667"/>
            </a:avLst>
          </a:prstGeom>
          <a:solidFill>
            <a:schemeClr val="accent1">
              <a:lumMod val="10000"/>
              <a:lumOff val="90000"/>
            </a:schemeClr>
          </a:solidFill>
          <a:ln w="12700" cap="rnd">
            <a:solidFill>
              <a:schemeClr val="accent2"/>
            </a:solidFill>
          </a:ln>
        </p:spPr>
        <p:txBody>
          <a:bodyPr vert="horz" wrap="square" lIns="365760" tIns="91440" rIns="91440" bIns="91440">
            <a:noAutofit/>
          </a:bodyPr>
          <a:lstStyle>
            <a:lvl1pPr marL="0" indent="0">
              <a:buNone/>
              <a:defRPr lang="en-US" sz="1600" b="1" dirty="0"/>
            </a:lvl1pPr>
            <a:lvl2pPr marL="548640" indent="-182880">
              <a:buFont typeface="Arial" panose="020B0604020202020204" pitchFamily="34" charset="0"/>
              <a:buChar char="•"/>
              <a:defRPr lang="en-US" sz="1400" dirty="0"/>
            </a:lvl2pPr>
            <a:lvl3pPr>
              <a:defRPr lang="en-US" sz="1400" dirty="0"/>
            </a:lvl3pPr>
            <a:lvl4pPr>
              <a:defRPr lang="en-US" sz="1400" dirty="0"/>
            </a:lvl4pPr>
            <a:lvl5pPr>
              <a:defRPr lang="en-US" sz="1400" dirty="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a:extLst>
              <a:ext uri="{FF2B5EF4-FFF2-40B4-BE49-F238E27FC236}">
                <a16:creationId xmlns:a16="http://schemas.microsoft.com/office/drawing/2014/main" id="{79F717B5-930A-9245-9888-15FD3932C27E}"/>
              </a:ext>
            </a:extLst>
          </p:cNvPr>
          <p:cNvSpPr>
            <a:spLocks noGrp="1"/>
          </p:cNvSpPr>
          <p:nvPr>
            <p:ph type="ftr" sz="quarter" idx="11"/>
          </p:nvPr>
        </p:nvSpPr>
        <p:spPr/>
        <p:txBody>
          <a:bodyPr/>
          <a:lstStyle/>
          <a:p>
            <a:endParaRPr lang="en-US" dirty="0"/>
          </a:p>
        </p:txBody>
      </p:sp>
      <p:sp>
        <p:nvSpPr>
          <p:cNvPr id="4" name="Date Placeholder 3">
            <a:extLst>
              <a:ext uri="{FF2B5EF4-FFF2-40B4-BE49-F238E27FC236}">
                <a16:creationId xmlns:a16="http://schemas.microsoft.com/office/drawing/2014/main" id="{FCF93DBC-D2B3-EAA9-B573-4CBB1A9ECD37}"/>
              </a:ext>
            </a:extLst>
          </p:cNvPr>
          <p:cNvSpPr>
            <a:spLocks noGrp="1"/>
          </p:cNvSpPr>
          <p:nvPr>
            <p:ph type="dt" sz="half" idx="10"/>
          </p:nvPr>
        </p:nvSpPr>
        <p:spPr/>
        <p:txBody>
          <a:bodyPr/>
          <a:lstStyle/>
          <a:p>
            <a:fld id="{7012927F-A0F2-4B8B-8583-E7E57526878C}" type="datetime4">
              <a:rPr lang="en-US" smtClean="0"/>
              <a:t>June 16, 2026</a:t>
            </a:fld>
            <a:endParaRPr lang="en-US" dirty="0"/>
          </a:p>
        </p:txBody>
      </p:sp>
      <p:sp>
        <p:nvSpPr>
          <p:cNvPr id="6" name="Slide Number Placeholder 5">
            <a:extLst>
              <a:ext uri="{FF2B5EF4-FFF2-40B4-BE49-F238E27FC236}">
                <a16:creationId xmlns:a16="http://schemas.microsoft.com/office/drawing/2014/main" id="{07533FE6-6102-A20B-2C52-DA18949D10CE}"/>
              </a:ext>
            </a:extLst>
          </p:cNvPr>
          <p:cNvSpPr>
            <a:spLocks noGrp="1"/>
          </p:cNvSpPr>
          <p:nvPr>
            <p:ph type="sldNum" sz="quarter" idx="12"/>
          </p:nvPr>
        </p:nvSpPr>
        <p:spPr/>
        <p:txBody>
          <a:bodyPr/>
          <a:lstStyle/>
          <a:p>
            <a:fld id="{BCDE79FB-97BA-492B-8D57-F1373F9ADA95}" type="slidenum">
              <a:rPr lang="en-US" smtClean="0"/>
              <a:t>‹#›</a:t>
            </a:fld>
            <a:endParaRPr lang="en-US" dirty="0"/>
          </a:p>
        </p:txBody>
      </p:sp>
    </p:spTree>
    <p:extLst>
      <p:ext uri="{BB962C8B-B14F-4D97-AF65-F5344CB8AC3E}">
        <p14:creationId xmlns:p14="http://schemas.microsoft.com/office/powerpoint/2010/main" val="3463351781"/>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image" Target="../media/image2.svg"/><Relationship Id="rId4" Type="http://schemas.openxmlformats.org/officeDocument/2006/relationships/image" Target="../media/image1.sv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0.xml"/><Relationship Id="rId13" Type="http://schemas.openxmlformats.org/officeDocument/2006/relationships/slideLayout" Target="../slideLayouts/slideLayout15.xml"/><Relationship Id="rId3" Type="http://schemas.openxmlformats.org/officeDocument/2006/relationships/slideLayout" Target="../slideLayouts/slideLayout5.xml"/><Relationship Id="rId7" Type="http://schemas.openxmlformats.org/officeDocument/2006/relationships/slideLayout" Target="../slideLayouts/slideLayout9.xml"/><Relationship Id="rId12" Type="http://schemas.openxmlformats.org/officeDocument/2006/relationships/slideLayout" Target="../slideLayouts/slideLayout14.xml"/><Relationship Id="rId17" Type="http://schemas.openxmlformats.org/officeDocument/2006/relationships/image" Target="../media/image3.svg"/><Relationship Id="rId2" Type="http://schemas.openxmlformats.org/officeDocument/2006/relationships/slideLayout" Target="../slideLayouts/slideLayout4.xml"/><Relationship Id="rId16" Type="http://schemas.openxmlformats.org/officeDocument/2006/relationships/theme" Target="../theme/theme2.xml"/><Relationship Id="rId1" Type="http://schemas.openxmlformats.org/officeDocument/2006/relationships/slideLayout" Target="../slideLayouts/slideLayout3.xml"/><Relationship Id="rId6" Type="http://schemas.openxmlformats.org/officeDocument/2006/relationships/slideLayout" Target="../slideLayouts/slideLayout8.xml"/><Relationship Id="rId11" Type="http://schemas.openxmlformats.org/officeDocument/2006/relationships/slideLayout" Target="../slideLayouts/slideLayout13.xml"/><Relationship Id="rId5" Type="http://schemas.openxmlformats.org/officeDocument/2006/relationships/slideLayout" Target="../slideLayouts/slideLayout7.xml"/><Relationship Id="rId15" Type="http://schemas.openxmlformats.org/officeDocument/2006/relationships/slideLayout" Target="../slideLayouts/slideLayout17.xml"/><Relationship Id="rId10" Type="http://schemas.openxmlformats.org/officeDocument/2006/relationships/slideLayout" Target="../slideLayouts/slideLayout12.xml"/><Relationship Id="rId4" Type="http://schemas.openxmlformats.org/officeDocument/2006/relationships/slideLayout" Target="../slideLayouts/slideLayout6.xml"/><Relationship Id="rId9" Type="http://schemas.openxmlformats.org/officeDocument/2006/relationships/slideLayout" Target="../slideLayouts/slideLayout11.xml"/><Relationship Id="rId14" Type="http://schemas.openxmlformats.org/officeDocument/2006/relationships/slideLayout" Target="../slideLayouts/slideLayout16.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3" name="Graphic 2">
            <a:extLst>
              <a:ext uri="{FF2B5EF4-FFF2-40B4-BE49-F238E27FC236}">
                <a16:creationId xmlns:a16="http://schemas.microsoft.com/office/drawing/2014/main" id="{A1678F26-9E3A-1EC0-39CE-8DC562CAF93C}"/>
              </a:ext>
              <a:ext uri="{C183D7F6-B498-43B3-948B-1728B52AA6E4}">
                <adec:decorative xmlns:adec="http://schemas.microsoft.com/office/drawing/2017/decorative" val="1"/>
              </a:ext>
            </a:extLst>
          </p:cNvPr>
          <p:cNvPicPr>
            <a:picLocks noChangeAspect="1"/>
          </p:cNvPicPr>
          <p:nvPr userDrawn="1"/>
        </p:nvPicPr>
        <p:blipFill>
          <a:blip>
            <a:extLst>
              <a:ext uri="{96DAC541-7B7A-43D3-8B79-37D633B846F1}">
                <asvg:svgBlip xmlns:asvg="http://schemas.microsoft.com/office/drawing/2016/SVG/main" r:embed="rId4"/>
              </a:ext>
            </a:extLst>
          </a:blip>
          <a:srcRect l="59827" t="14818" r="10238" b="43257"/>
          <a:stretch>
            <a:fillRect/>
          </a:stretch>
        </p:blipFill>
        <p:spPr>
          <a:xfrm>
            <a:off x="-1" y="-1"/>
            <a:ext cx="12192001" cy="5732047"/>
          </a:xfrm>
          <a:prstGeom prst="rect">
            <a:avLst/>
          </a:prstGeom>
        </p:spPr>
      </p:pic>
      <p:sp>
        <p:nvSpPr>
          <p:cNvPr id="2" name="Rectangle 1">
            <a:extLst>
              <a:ext uri="{FF2B5EF4-FFF2-40B4-BE49-F238E27FC236}">
                <a16:creationId xmlns:a16="http://schemas.microsoft.com/office/drawing/2014/main" id="{F83DA6C0-622C-56B9-A11A-C7B46D6B1872}"/>
              </a:ext>
              <a:ext uri="{C183D7F6-B498-43B3-948B-1728B52AA6E4}">
                <adec:decorative xmlns:adec="http://schemas.microsoft.com/office/drawing/2017/decorative" val="1"/>
              </a:ext>
            </a:extLst>
          </p:cNvPr>
          <p:cNvSpPr>
            <a:spLocks/>
          </p:cNvSpPr>
          <p:nvPr userDrawn="1"/>
        </p:nvSpPr>
        <p:spPr>
          <a:xfrm>
            <a:off x="-1" y="0"/>
            <a:ext cx="6096001" cy="6858000"/>
          </a:xfrm>
          <a:prstGeom prst="rect">
            <a:avLst/>
          </a:prstGeom>
          <a:gradFill flip="none" rotWithShape="1">
            <a:gsLst>
              <a:gs pos="0">
                <a:schemeClr val="bg1">
                  <a:alpha val="0"/>
                </a:schemeClr>
              </a:gs>
              <a:gs pos="51000">
                <a:srgbClr val="B1E5ED">
                  <a:alpha val="6667"/>
                </a:srgbClr>
              </a:gs>
              <a:gs pos="71000">
                <a:srgbClr val="2794A4">
                  <a:alpha val="83922"/>
                </a:srgbClr>
              </a:gs>
              <a:gs pos="98000">
                <a:srgbClr val="00343B"/>
              </a:gs>
            </a:gsLst>
            <a:lin ang="1620000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3" name="Graphic 12" descr="ERCOT logo white on background">
            <a:extLst>
              <a:ext uri="{FF2B5EF4-FFF2-40B4-BE49-F238E27FC236}">
                <a16:creationId xmlns:a16="http://schemas.microsoft.com/office/drawing/2014/main" id="{24916EE6-D8BD-2246-322B-E4425F0F9A21}"/>
              </a:ext>
            </a:extLst>
          </p:cNvPr>
          <p:cNvPicPr>
            <a:picLocks noChangeAspect="1"/>
          </p:cNvPicPr>
          <p:nvPr userDrawn="1"/>
        </p:nvPicPr>
        <p:blipFill>
          <a:blip>
            <a:extLst>
              <a:ext uri="{96DAC541-7B7A-43D3-8B79-37D633B846F1}">
                <asvg:svgBlip xmlns:asvg="http://schemas.microsoft.com/office/drawing/2016/SVG/main" r:embed="rId5"/>
              </a:ext>
            </a:extLst>
          </a:blip>
          <a:stretch>
            <a:fillRect/>
          </a:stretch>
        </p:blipFill>
        <p:spPr>
          <a:xfrm>
            <a:off x="974555" y="1125953"/>
            <a:ext cx="2425881" cy="889910"/>
          </a:xfrm>
          <a:prstGeom prst="rect">
            <a:avLst/>
          </a:prstGeom>
          <a:effectLst>
            <a:outerShdw blurRad="50800" dist="12700" dir="10800000" algn="r" rotWithShape="0">
              <a:schemeClr val="tx2">
                <a:alpha val="40000"/>
              </a:schemeClr>
            </a:outerShdw>
          </a:effectLst>
        </p:spPr>
      </p:pic>
      <p:sp>
        <p:nvSpPr>
          <p:cNvPr id="18" name="TextBox 17">
            <a:extLst>
              <a:ext uri="{FF2B5EF4-FFF2-40B4-BE49-F238E27FC236}">
                <a16:creationId xmlns:a16="http://schemas.microsoft.com/office/drawing/2014/main" id="{EDC1132D-9952-07F0-B506-0AC57F014644}"/>
              </a:ext>
            </a:extLst>
          </p:cNvPr>
          <p:cNvSpPr txBox="1"/>
          <p:nvPr userDrawn="1"/>
        </p:nvSpPr>
        <p:spPr>
          <a:xfrm>
            <a:off x="-91688" y="503044"/>
            <a:ext cx="1162970" cy="230832"/>
          </a:xfrm>
          <a:prstGeom prst="rect">
            <a:avLst/>
          </a:prstGeom>
          <a:noFill/>
        </p:spPr>
        <p:txBody>
          <a:bodyPr wrap="square" rtlCol="0">
            <a:spAutoFit/>
          </a:bodyPr>
          <a:lstStyle/>
          <a:p>
            <a:pPr algn="ctr"/>
            <a:r>
              <a:rPr lang="en-US" sz="900" b="1" spc="0" dirty="0">
                <a:solidFill>
                  <a:schemeClr val="bg1"/>
                </a:solidFill>
              </a:rPr>
              <a:t>CONFIDENTIAL</a:t>
            </a:r>
          </a:p>
        </p:txBody>
      </p:sp>
      <p:grpSp>
        <p:nvGrpSpPr>
          <p:cNvPr id="19" name="Group 18">
            <a:extLst>
              <a:ext uri="{FF2B5EF4-FFF2-40B4-BE49-F238E27FC236}">
                <a16:creationId xmlns:a16="http://schemas.microsoft.com/office/drawing/2014/main" id="{DFE356D3-1829-BA32-62D3-D6BBF887FF81}"/>
              </a:ext>
              <a:ext uri="{C183D7F6-B498-43B3-948B-1728B52AA6E4}">
                <adec:decorative xmlns:adec="http://schemas.microsoft.com/office/drawing/2017/decorative" val="1"/>
              </a:ext>
            </a:extLst>
          </p:cNvPr>
          <p:cNvGrpSpPr/>
          <p:nvPr userDrawn="1"/>
        </p:nvGrpSpPr>
        <p:grpSpPr>
          <a:xfrm>
            <a:off x="-91688" y="457199"/>
            <a:ext cx="1162970" cy="358775"/>
            <a:chOff x="-91688" y="6362698"/>
            <a:chExt cx="1162970" cy="358775"/>
          </a:xfrm>
        </p:grpSpPr>
        <p:sp>
          <p:nvSpPr>
            <p:cNvPr id="20" name="Rectangle 19">
              <a:extLst>
                <a:ext uri="{FF2B5EF4-FFF2-40B4-BE49-F238E27FC236}">
                  <a16:creationId xmlns:a16="http://schemas.microsoft.com/office/drawing/2014/main" id="{769F1A3B-7D9E-6E0C-224F-7FFACD1B9397}"/>
                </a:ext>
              </a:extLst>
            </p:cNvPr>
            <p:cNvSpPr/>
            <p:nvPr/>
          </p:nvSpPr>
          <p:spPr>
            <a:xfrm rot="10800000">
              <a:off x="-12035" y="6362698"/>
              <a:ext cx="986590" cy="358775"/>
            </a:xfrm>
            <a:prstGeom prst="rect">
              <a:avLst/>
            </a:prstGeom>
            <a:solidFill>
              <a:schemeClr val="accent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TextBox 20">
              <a:extLst>
                <a:ext uri="{FF2B5EF4-FFF2-40B4-BE49-F238E27FC236}">
                  <a16:creationId xmlns:a16="http://schemas.microsoft.com/office/drawing/2014/main" id="{432CD704-9BA3-CCE0-2685-8FBAA5974224}"/>
                </a:ext>
              </a:extLst>
            </p:cNvPr>
            <p:cNvSpPr txBox="1"/>
            <p:nvPr/>
          </p:nvSpPr>
          <p:spPr>
            <a:xfrm>
              <a:off x="-91688" y="6427015"/>
              <a:ext cx="1162970" cy="230832"/>
            </a:xfrm>
            <a:prstGeom prst="rect">
              <a:avLst/>
            </a:prstGeom>
            <a:noFill/>
          </p:spPr>
          <p:txBody>
            <a:bodyPr wrap="square" rtlCol="0">
              <a:spAutoFit/>
            </a:bodyPr>
            <a:lstStyle/>
            <a:p>
              <a:pPr algn="ctr"/>
              <a:r>
                <a:rPr lang="en-US" sz="900" b="1" spc="80" baseline="0" dirty="0">
                  <a:solidFill>
                    <a:schemeClr val="bg1"/>
                  </a:solidFill>
                </a:rPr>
                <a:t>PUBLIC</a:t>
              </a:r>
            </a:p>
          </p:txBody>
        </p:sp>
      </p:grpSp>
    </p:spTree>
    <p:extLst>
      <p:ext uri="{BB962C8B-B14F-4D97-AF65-F5344CB8AC3E}">
        <p14:creationId xmlns:p14="http://schemas.microsoft.com/office/powerpoint/2010/main" val="3338138243"/>
      </p:ext>
    </p:extLst>
  </p:cSld>
  <p:clrMap bg1="lt1" tx1="dk1" bg2="lt2" tx2="dk2" accent1="accent1" accent2="accent2" accent3="accent3" accent4="accent4" accent5="accent5" accent6="accent6" hlink="hlink" folHlink="folHlink"/>
  <p:sldLayoutIdLst>
    <p:sldLayoutId id="2147483678" r:id="rId1"/>
    <p:sldLayoutId id="2147483684" r:id="rId2"/>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p15:clr>
            <a:srgbClr val="F26B43"/>
          </p15:clr>
        </p15:guide>
        <p15:guide id="2" pos="3840">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D23ED7C-25D4-4004-0ADC-2942F5EF2DDF}"/>
              </a:ext>
            </a:extLst>
          </p:cNvPr>
          <p:cNvSpPr>
            <a:spLocks noGrp="1"/>
          </p:cNvSpPr>
          <p:nvPr>
            <p:ph type="title"/>
          </p:nvPr>
        </p:nvSpPr>
        <p:spPr>
          <a:xfrm>
            <a:off x="1257300" y="457200"/>
            <a:ext cx="10401300" cy="914400"/>
          </a:xfrm>
          <a:prstGeom prst="rect">
            <a:avLst/>
          </a:prstGeom>
          <a:noFill/>
        </p:spPr>
        <p:txBody>
          <a:bodyPr vert="horz" lIns="0" tIns="0" rIns="0" bIns="0" rtlCol="0" anchor="t">
            <a:normAutofit/>
          </a:bodyPr>
          <a:lstStyle/>
          <a:p>
            <a:r>
              <a:rPr lang="en-US" dirty="0"/>
              <a:t>Click to edit Master title style</a:t>
            </a:r>
          </a:p>
        </p:txBody>
      </p:sp>
      <p:sp>
        <p:nvSpPr>
          <p:cNvPr id="3" name="Text Placeholder 2">
            <a:extLst>
              <a:ext uri="{FF2B5EF4-FFF2-40B4-BE49-F238E27FC236}">
                <a16:creationId xmlns:a16="http://schemas.microsoft.com/office/drawing/2014/main" id="{E117534D-C175-91CE-AB0E-8AF761299486}"/>
              </a:ext>
            </a:extLst>
          </p:cNvPr>
          <p:cNvSpPr>
            <a:spLocks noGrp="1"/>
          </p:cNvSpPr>
          <p:nvPr>
            <p:ph type="body" idx="1"/>
          </p:nvPr>
        </p:nvSpPr>
        <p:spPr>
          <a:xfrm>
            <a:off x="533400" y="1706252"/>
            <a:ext cx="11125201" cy="4470711"/>
          </a:xfrm>
          <a:prstGeom prst="rect">
            <a:avLst/>
          </a:prstGeom>
        </p:spPr>
        <p:txBody>
          <a:bodyPr vert="horz" wrap="square" lIns="0" tIns="0" rIns="0" bIns="0" rtlCol="0">
            <a:no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AC8CF572-2776-A000-A27C-E69A8CD2DB0E}"/>
              </a:ext>
            </a:extLst>
          </p:cNvPr>
          <p:cNvSpPr>
            <a:spLocks noGrp="1"/>
          </p:cNvSpPr>
          <p:nvPr>
            <p:ph type="dt" sz="half" idx="2"/>
          </p:nvPr>
        </p:nvSpPr>
        <p:spPr>
          <a:xfrm>
            <a:off x="8716884" y="6356350"/>
            <a:ext cx="2773273" cy="365125"/>
          </a:xfrm>
          <a:prstGeom prst="rect">
            <a:avLst/>
          </a:prstGeom>
        </p:spPr>
        <p:txBody>
          <a:bodyPr vert="horz" lIns="0" tIns="0" rIns="0" bIns="0" rtlCol="0" anchor="ctr"/>
          <a:lstStyle>
            <a:lvl1pPr algn="ctr">
              <a:defRPr sz="1200">
                <a:solidFill>
                  <a:srgbClr val="5B6770"/>
                </a:solidFill>
              </a:defRPr>
            </a:lvl1pPr>
          </a:lstStyle>
          <a:p>
            <a:fld id="{B145F6E8-FE0B-4A87-A96D-6C3DE3AC3724}" type="datetime4">
              <a:rPr lang="en-US" smtClean="0"/>
              <a:t>June 16, 2026</a:t>
            </a:fld>
            <a:endParaRPr lang="en-US" dirty="0"/>
          </a:p>
        </p:txBody>
      </p:sp>
      <p:sp>
        <p:nvSpPr>
          <p:cNvPr id="5" name="Footer Placeholder 4">
            <a:extLst>
              <a:ext uri="{FF2B5EF4-FFF2-40B4-BE49-F238E27FC236}">
                <a16:creationId xmlns:a16="http://schemas.microsoft.com/office/drawing/2014/main" id="{1C71D105-0AFC-E989-21E7-4A7577224539}"/>
              </a:ext>
            </a:extLst>
          </p:cNvPr>
          <p:cNvSpPr>
            <a:spLocks noGrp="1"/>
          </p:cNvSpPr>
          <p:nvPr>
            <p:ph type="ftr" sz="quarter" idx="3"/>
          </p:nvPr>
        </p:nvSpPr>
        <p:spPr>
          <a:xfrm>
            <a:off x="533400" y="6356350"/>
            <a:ext cx="8010526" cy="365125"/>
          </a:xfrm>
          <a:prstGeom prst="rect">
            <a:avLst/>
          </a:prstGeom>
          <a:solidFill>
            <a:schemeClr val="bg1"/>
          </a:solidFill>
        </p:spPr>
        <p:txBody>
          <a:bodyPr vert="horz" lIns="0" tIns="0" rIns="0" bIns="0" rtlCol="0" anchor="ctr"/>
          <a:lstStyle>
            <a:lvl1pPr algn="l">
              <a:defRPr sz="1200">
                <a:solidFill>
                  <a:srgbClr val="5B6770"/>
                </a:solidFill>
              </a:defRPr>
            </a:lvl1pPr>
          </a:lstStyle>
          <a:p>
            <a:endParaRPr lang="en-US" dirty="0"/>
          </a:p>
        </p:txBody>
      </p:sp>
      <p:sp>
        <p:nvSpPr>
          <p:cNvPr id="6" name="Slide Number Placeholder 5">
            <a:extLst>
              <a:ext uri="{FF2B5EF4-FFF2-40B4-BE49-F238E27FC236}">
                <a16:creationId xmlns:a16="http://schemas.microsoft.com/office/drawing/2014/main" id="{AD294E2B-7999-A86B-70B0-0CA8AF3AB003}"/>
              </a:ext>
            </a:extLst>
          </p:cNvPr>
          <p:cNvSpPr>
            <a:spLocks noGrp="1"/>
          </p:cNvSpPr>
          <p:nvPr>
            <p:ph type="sldNum" sz="quarter" idx="4"/>
          </p:nvPr>
        </p:nvSpPr>
        <p:spPr>
          <a:xfrm>
            <a:off x="11658600" y="6356350"/>
            <a:ext cx="533400" cy="365125"/>
          </a:xfrm>
          <a:prstGeom prst="rect">
            <a:avLst/>
          </a:prstGeom>
          <a:solidFill>
            <a:schemeClr val="bg1"/>
          </a:solidFill>
        </p:spPr>
        <p:txBody>
          <a:bodyPr vert="horz" wrap="square" lIns="91440" tIns="45720" rIns="91440" bIns="45720" rtlCol="0" anchor="ctr">
            <a:normAutofit/>
          </a:bodyPr>
          <a:lstStyle>
            <a:lvl1pPr algn="ctr">
              <a:defRPr sz="1200" b="1">
                <a:solidFill>
                  <a:schemeClr val="accent1"/>
                </a:solidFill>
              </a:defRPr>
            </a:lvl1pPr>
          </a:lstStyle>
          <a:p>
            <a:fld id="{BCDE79FB-97BA-492B-8D57-F1373F9ADA95}" type="slidenum">
              <a:rPr lang="en-US" smtClean="0"/>
              <a:pPr/>
              <a:t>‹#›</a:t>
            </a:fld>
            <a:endParaRPr lang="en-US" dirty="0"/>
          </a:p>
        </p:txBody>
      </p:sp>
      <p:pic>
        <p:nvPicPr>
          <p:cNvPr id="23" name="Graphic 22" descr="ERCOT logo">
            <a:extLst>
              <a:ext uri="{FF2B5EF4-FFF2-40B4-BE49-F238E27FC236}">
                <a16:creationId xmlns:a16="http://schemas.microsoft.com/office/drawing/2014/main" id="{860966C1-7702-678E-6F8A-91940323E9F1}"/>
              </a:ext>
            </a:extLst>
          </p:cNvPr>
          <p:cNvPicPr>
            <a:picLocks noChangeAspect="1"/>
          </p:cNvPicPr>
          <p:nvPr userDrawn="1"/>
        </p:nvPicPr>
        <p:blipFill>
          <a:blip>
            <a:extLst>
              <a:ext uri="{96DAC541-7B7A-43D3-8B79-37D633B846F1}">
                <asvg:svgBlip xmlns:asvg="http://schemas.microsoft.com/office/drawing/2016/SVG/main" r:embed="rId17"/>
              </a:ext>
            </a:extLst>
          </a:blip>
          <a:srcRect/>
          <a:stretch/>
        </p:blipFill>
        <p:spPr>
          <a:xfrm>
            <a:off x="137956" y="108220"/>
            <a:ext cx="703682" cy="259285"/>
          </a:xfrm>
          <a:prstGeom prst="rect">
            <a:avLst/>
          </a:prstGeom>
        </p:spPr>
      </p:pic>
      <p:grpSp>
        <p:nvGrpSpPr>
          <p:cNvPr id="7" name="Group 6" descr="Confidential document label">
            <a:extLst>
              <a:ext uri="{FF2B5EF4-FFF2-40B4-BE49-F238E27FC236}">
                <a16:creationId xmlns:a16="http://schemas.microsoft.com/office/drawing/2014/main" id="{7CE24704-51D7-2CB8-A1DB-A39B7EEEA928}"/>
              </a:ext>
            </a:extLst>
          </p:cNvPr>
          <p:cNvGrpSpPr/>
          <p:nvPr userDrawn="1"/>
        </p:nvGrpSpPr>
        <p:grpSpPr>
          <a:xfrm>
            <a:off x="-91688" y="457199"/>
            <a:ext cx="1162970" cy="358775"/>
            <a:chOff x="-91688" y="6362698"/>
            <a:chExt cx="1162970" cy="358775"/>
          </a:xfrm>
        </p:grpSpPr>
        <p:sp>
          <p:nvSpPr>
            <p:cNvPr id="9" name="Rectangle 8">
              <a:extLst>
                <a:ext uri="{FF2B5EF4-FFF2-40B4-BE49-F238E27FC236}">
                  <a16:creationId xmlns:a16="http://schemas.microsoft.com/office/drawing/2014/main" id="{422AAAB4-B1A4-DCFD-AF60-75F135DD9F6D}"/>
                </a:ext>
              </a:extLst>
            </p:cNvPr>
            <p:cNvSpPr/>
            <p:nvPr/>
          </p:nvSpPr>
          <p:spPr>
            <a:xfrm rot="10800000">
              <a:off x="-12035" y="6362698"/>
              <a:ext cx="986590" cy="358775"/>
            </a:xfrm>
            <a:prstGeom prst="rect">
              <a:avLst/>
            </a:prstGeom>
            <a:solidFill>
              <a:srgbClr val="00829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TextBox 9">
              <a:extLst>
                <a:ext uri="{FF2B5EF4-FFF2-40B4-BE49-F238E27FC236}">
                  <a16:creationId xmlns:a16="http://schemas.microsoft.com/office/drawing/2014/main" id="{2209C7F2-C29B-60A9-D309-0B97779BE9DF}"/>
                </a:ext>
              </a:extLst>
            </p:cNvPr>
            <p:cNvSpPr txBox="1"/>
            <p:nvPr/>
          </p:nvSpPr>
          <p:spPr>
            <a:xfrm>
              <a:off x="-91688" y="6427015"/>
              <a:ext cx="1162970" cy="230832"/>
            </a:xfrm>
            <a:prstGeom prst="rect">
              <a:avLst/>
            </a:prstGeom>
            <a:noFill/>
          </p:spPr>
          <p:txBody>
            <a:bodyPr wrap="square" rtlCol="0">
              <a:spAutoFit/>
            </a:bodyPr>
            <a:lstStyle/>
            <a:p>
              <a:pPr algn="ctr"/>
              <a:r>
                <a:rPr lang="en-US" sz="900" b="1" spc="80" baseline="0" dirty="0">
                  <a:solidFill>
                    <a:schemeClr val="bg1"/>
                  </a:solidFill>
                </a:rPr>
                <a:t>PUBLIC</a:t>
              </a:r>
            </a:p>
          </p:txBody>
        </p:sp>
      </p:grpSp>
    </p:spTree>
    <p:extLst>
      <p:ext uri="{BB962C8B-B14F-4D97-AF65-F5344CB8AC3E}">
        <p14:creationId xmlns:p14="http://schemas.microsoft.com/office/powerpoint/2010/main" val="3499037964"/>
      </p:ext>
    </p:extLst>
  </p:cSld>
  <p:clrMap bg1="lt1" tx1="dk1" bg2="lt2" tx2="dk2" accent1="accent1" accent2="accent2" accent3="accent3" accent4="accent4" accent5="accent5" accent6="accent6" hlink="hlink" folHlink="folHlink"/>
  <p:sldLayoutIdLst>
    <p:sldLayoutId id="2147483661" r:id="rId1"/>
    <p:sldLayoutId id="2147483681" r:id="rId2"/>
    <p:sldLayoutId id="2147483682" r:id="rId3"/>
    <p:sldLayoutId id="2147483683" r:id="rId4"/>
    <p:sldLayoutId id="2147483671" r:id="rId5"/>
    <p:sldLayoutId id="2147483673" r:id="rId6"/>
    <p:sldLayoutId id="2147483672" r:id="rId7"/>
    <p:sldLayoutId id="2147483664" r:id="rId8"/>
    <p:sldLayoutId id="2147483668" r:id="rId9"/>
    <p:sldLayoutId id="2147483669" r:id="rId10"/>
    <p:sldLayoutId id="2147483666" r:id="rId11"/>
    <p:sldLayoutId id="2147483675" r:id="rId12"/>
    <p:sldLayoutId id="2147483679" r:id="rId13"/>
    <p:sldLayoutId id="2147483676" r:id="rId14"/>
    <p:sldLayoutId id="2147483685" r:id="rId15"/>
  </p:sldLayoutIdLst>
  <p:hf hdr="0" ftr="0" dt="0"/>
  <p:txStyles>
    <p:titleStyle>
      <a:lvl1pPr algn="l" defTabSz="914400" rtl="0" eaLnBrk="1" latinLnBrk="0" hangingPunct="1">
        <a:lnSpc>
          <a:spcPct val="90000"/>
        </a:lnSpc>
        <a:spcBef>
          <a:spcPct val="0"/>
        </a:spcBef>
        <a:buNone/>
        <a:defRPr sz="2400" b="1" kern="1200">
          <a:solidFill>
            <a:schemeClr val="tx1"/>
          </a:solidFill>
          <a:latin typeface="+mj-lt"/>
          <a:ea typeface="+mj-ea"/>
          <a:cs typeface="+mj-cs"/>
        </a:defRPr>
      </a:lvl1pPr>
    </p:titleStyle>
    <p:bodyStyle>
      <a:lvl1pPr marL="0" indent="0" algn="l" defTabSz="914400" rtl="0" eaLnBrk="1" latinLnBrk="0" hangingPunct="1">
        <a:lnSpc>
          <a:spcPct val="100000"/>
        </a:lnSpc>
        <a:spcBef>
          <a:spcPts val="300"/>
        </a:spcBef>
        <a:spcAft>
          <a:spcPts val="300"/>
        </a:spcAft>
        <a:buFont typeface="Arial" panose="020B0604020202020204" pitchFamily="34" charset="0"/>
        <a:buNone/>
        <a:defRPr sz="1600" b="0" kern="1200">
          <a:solidFill>
            <a:schemeClr val="tx1"/>
          </a:solidFill>
          <a:latin typeface="+mn-lt"/>
          <a:ea typeface="+mn-ea"/>
          <a:cs typeface="+mn-cs"/>
        </a:defRPr>
      </a:lvl1pPr>
      <a:lvl2pPr marL="548640" indent="-182880" algn="l" defTabSz="914400" rtl="0" eaLnBrk="1" latinLnBrk="0" hangingPunct="1">
        <a:lnSpc>
          <a:spcPct val="100000"/>
        </a:lnSpc>
        <a:spcBef>
          <a:spcPts val="300"/>
        </a:spcBef>
        <a:spcAft>
          <a:spcPts val="300"/>
        </a:spcAft>
        <a:buFont typeface="Arial" panose="020B0604020202020204" pitchFamily="34" charset="0"/>
        <a:buChar char="•"/>
        <a:defRPr sz="1400" b="0" kern="1200">
          <a:solidFill>
            <a:schemeClr val="tx1"/>
          </a:solidFill>
          <a:latin typeface="+mn-lt"/>
          <a:ea typeface="+mn-ea"/>
          <a:cs typeface="+mn-cs"/>
        </a:defRPr>
      </a:lvl2pPr>
      <a:lvl3pPr marL="731520" indent="-182880" algn="l" defTabSz="914400" rtl="0" eaLnBrk="1" latinLnBrk="0" hangingPunct="1">
        <a:lnSpc>
          <a:spcPct val="100000"/>
        </a:lnSpc>
        <a:spcBef>
          <a:spcPts val="300"/>
        </a:spcBef>
        <a:spcAft>
          <a:spcPts val="300"/>
        </a:spcAft>
        <a:buFont typeface="Arial" panose="020B0604020202020204" pitchFamily="34" charset="0"/>
        <a:buChar char="◦"/>
        <a:defRPr sz="1400" b="0" kern="1200">
          <a:solidFill>
            <a:schemeClr val="tx1"/>
          </a:solidFill>
          <a:latin typeface="+mn-lt"/>
          <a:ea typeface="+mn-ea"/>
          <a:cs typeface="+mn-cs"/>
        </a:defRPr>
      </a:lvl3pPr>
      <a:lvl4pPr marL="914400" indent="-182880" algn="l" defTabSz="914400" rtl="0" eaLnBrk="1" latinLnBrk="0" hangingPunct="1">
        <a:lnSpc>
          <a:spcPct val="100000"/>
        </a:lnSpc>
        <a:spcBef>
          <a:spcPts val="300"/>
        </a:spcBef>
        <a:spcAft>
          <a:spcPts val="300"/>
        </a:spcAft>
        <a:buFont typeface="Arial" panose="020B0604020202020204" pitchFamily="34" charset="0"/>
        <a:buChar char="-"/>
        <a:defRPr sz="1400" b="0" kern="1200">
          <a:solidFill>
            <a:schemeClr val="tx1"/>
          </a:solidFill>
          <a:latin typeface="+mn-lt"/>
          <a:ea typeface="+mn-ea"/>
          <a:cs typeface="+mn-cs"/>
        </a:defRPr>
      </a:lvl4pPr>
      <a:lvl5pPr marL="1097280" indent="-182880" algn="l" defTabSz="914400" rtl="0" eaLnBrk="1" latinLnBrk="0" hangingPunct="1">
        <a:lnSpc>
          <a:spcPct val="100000"/>
        </a:lnSpc>
        <a:spcBef>
          <a:spcPts val="300"/>
        </a:spcBef>
        <a:spcAft>
          <a:spcPts val="300"/>
        </a:spcAft>
        <a:buFont typeface="Arial" panose="020B0604020202020204" pitchFamily="34" charset="0"/>
        <a:buChar char="•"/>
        <a:defRPr sz="1400" b="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2" pos="7344">
          <p15:clr>
            <a:srgbClr val="F26B43"/>
          </p15:clr>
        </p15:guide>
        <p15:guide id="3" pos="312" userDrawn="1">
          <p15:clr>
            <a:srgbClr val="F26B43"/>
          </p15:clr>
        </p15:guide>
        <p15:guide id="5" pos="3840" userDrawn="1">
          <p15:clr>
            <a:srgbClr val="F26B43"/>
          </p15:clr>
        </p15:guide>
        <p15:guide id="6" orient="horz" pos="2160"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9.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7.xml"/></Relationships>
</file>

<file path=ppt/slides/_rels/slide16.xml.rels><?xml version="1.0" encoding="UTF-8" standalone="yes"?>
<Relationships xmlns="http://schemas.openxmlformats.org/package/2006/relationships"><Relationship Id="rId3" Type="http://schemas.openxmlformats.org/officeDocument/2006/relationships/hyperlink" Target="mailto:ercotdpcsupport@ercot.com" TargetMode="External"/><Relationship Id="rId2" Type="http://schemas.openxmlformats.org/officeDocument/2006/relationships/hyperlink" Target="https://www.ercot.com/services/comm/mkt_notices/M-A051126-01" TargetMode="External"/><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txBox="1"/>
          <p:nvPr/>
        </p:nvSpPr>
        <p:spPr>
          <a:xfrm>
            <a:off x="136358" y="2564247"/>
            <a:ext cx="5959642" cy="2431435"/>
          </a:xfrm>
          <a:prstGeom prst="rect">
            <a:avLst/>
          </a:prstGeom>
          <a:noFill/>
        </p:spPr>
        <p:txBody>
          <a:bodyPr wrap="square" rtlCol="0">
            <a:spAutoFit/>
          </a:bodyPr>
          <a:lstStyle/>
          <a:p>
            <a:r>
              <a:rPr lang="en-US" sz="2000" b="1" dirty="0">
                <a:solidFill>
                  <a:srgbClr val="003865"/>
                </a:solidFill>
                <a:latin typeface="Arial"/>
              </a:rPr>
              <a:t>Downstream Production Changes (DPC)- 				Process Automation</a:t>
            </a:r>
          </a:p>
          <a:p>
            <a:endParaRPr lang="en-US" sz="1400" dirty="0"/>
          </a:p>
          <a:p>
            <a:endParaRPr lang="en-US" sz="1400" dirty="0"/>
          </a:p>
          <a:p>
            <a:endParaRPr lang="en-US" sz="1400" dirty="0"/>
          </a:p>
          <a:p>
            <a:endParaRPr lang="en-US" sz="1800" b="0" i="1" dirty="0">
              <a:solidFill>
                <a:srgbClr val="003865"/>
              </a:solidFill>
              <a:latin typeface="Arial"/>
            </a:endParaRPr>
          </a:p>
          <a:p>
            <a:r>
              <a:rPr lang="en-US" sz="1800" b="0" i="1" dirty="0">
                <a:solidFill>
                  <a:srgbClr val="003865"/>
                </a:solidFill>
                <a:latin typeface="Arial"/>
              </a:rPr>
              <a:t>Yugendher Karedla / Yong Ma</a:t>
            </a:r>
          </a:p>
          <a:p>
            <a:endParaRPr lang="en-US" sz="1800" b="0" i="1" dirty="0">
              <a:solidFill>
                <a:srgbClr val="003865"/>
              </a:solidFill>
              <a:latin typeface="Arial"/>
            </a:endParaRPr>
          </a:p>
          <a:p>
            <a:r>
              <a:rPr lang="en-US" sz="1600" dirty="0">
                <a:solidFill>
                  <a:srgbClr val="003865"/>
                </a:solidFill>
                <a:latin typeface="Arial"/>
              </a:rPr>
              <a:t>June</a:t>
            </a:r>
            <a:r>
              <a:rPr lang="en-US" sz="1600" b="0" dirty="0">
                <a:solidFill>
                  <a:srgbClr val="003865"/>
                </a:solidFill>
                <a:latin typeface="Arial"/>
              </a:rPr>
              <a:t> 18, 2026</a:t>
            </a:r>
          </a:p>
        </p:txBody>
      </p:sp>
      <p:sp>
        <p:nvSpPr>
          <p:cNvPr id="4" name="TextBox 3">
            <a:extLst>
              <a:ext uri="{FF2B5EF4-FFF2-40B4-BE49-F238E27FC236}">
                <a16:creationId xmlns:a16="http://schemas.microsoft.com/office/drawing/2014/main" id="{5096E3A7-142A-3037-2091-5A948A3BF00A}"/>
              </a:ext>
            </a:extLst>
          </p:cNvPr>
          <p:cNvSpPr txBox="1"/>
          <p:nvPr/>
        </p:nvSpPr>
        <p:spPr>
          <a:xfrm>
            <a:off x="6231118" y="631596"/>
            <a:ext cx="5637228" cy="5724644"/>
          </a:xfrm>
          <a:prstGeom prst="rect">
            <a:avLst/>
          </a:prstGeom>
          <a:noFill/>
        </p:spPr>
        <p:txBody>
          <a:bodyPr wrap="square">
            <a:spAutoFit/>
          </a:bodyPr>
          <a:lstStyle/>
          <a:p>
            <a:pPr algn="l"/>
            <a:r>
              <a:rPr lang="en-US" sz="2000" b="1" u="sng" dirty="0">
                <a:solidFill>
                  <a:srgbClr val="003865"/>
                </a:solidFill>
              </a:rPr>
              <a:t>Outline</a:t>
            </a:r>
            <a:endParaRPr lang="en-US" sz="1800" dirty="0">
              <a:solidFill>
                <a:srgbClr val="003865"/>
              </a:solidFill>
            </a:endParaRPr>
          </a:p>
          <a:p>
            <a:pPr marL="0" indent="0" algn="l">
              <a:buNone/>
            </a:pPr>
            <a:endParaRPr lang="en-US" sz="1800" dirty="0">
              <a:solidFill>
                <a:srgbClr val="003865"/>
              </a:solidFill>
            </a:endParaRPr>
          </a:p>
          <a:p>
            <a:pPr marL="0" indent="0" algn="l">
              <a:buNone/>
            </a:pPr>
            <a:endParaRPr lang="en-US" dirty="0">
              <a:solidFill>
                <a:srgbClr val="003865"/>
              </a:solidFill>
            </a:endParaRPr>
          </a:p>
          <a:p>
            <a:pPr marL="0" indent="0" algn="l">
              <a:buNone/>
            </a:pPr>
            <a:endParaRPr lang="en-US" sz="1800" dirty="0">
              <a:solidFill>
                <a:srgbClr val="003865"/>
              </a:solidFill>
            </a:endParaRPr>
          </a:p>
          <a:p>
            <a:pPr marL="0" indent="0" algn="l">
              <a:buNone/>
            </a:pPr>
            <a:endParaRPr lang="en-US" sz="1800" dirty="0">
              <a:solidFill>
                <a:srgbClr val="003865"/>
              </a:solidFill>
            </a:endParaRPr>
          </a:p>
          <a:p>
            <a:pPr marL="742950" lvl="1" indent="-285750">
              <a:buFont typeface="Arial" panose="020B0604020202020204" pitchFamily="34" charset="0"/>
              <a:buChar char="•"/>
            </a:pPr>
            <a:r>
              <a:rPr lang="en-US" sz="1800" dirty="0">
                <a:solidFill>
                  <a:srgbClr val="003865"/>
                </a:solidFill>
              </a:rPr>
              <a:t>Refresher on DPC Automation concept</a:t>
            </a:r>
          </a:p>
          <a:p>
            <a:pPr marL="742950" lvl="1" indent="-285750">
              <a:buFont typeface="Arial" panose="020B0604020202020204" pitchFamily="34" charset="0"/>
              <a:buChar char="•"/>
            </a:pPr>
            <a:r>
              <a:rPr lang="en-US" dirty="0">
                <a:solidFill>
                  <a:srgbClr val="003865"/>
                </a:solidFill>
              </a:rPr>
              <a:t>Market Testing updates</a:t>
            </a:r>
          </a:p>
          <a:p>
            <a:pPr marL="742950" lvl="1" indent="-285750">
              <a:buFont typeface="Arial" panose="020B0604020202020204" pitchFamily="34" charset="0"/>
              <a:buChar char="•"/>
            </a:pPr>
            <a:r>
              <a:rPr lang="en-US" dirty="0">
                <a:solidFill>
                  <a:srgbClr val="003865"/>
                </a:solidFill>
              </a:rPr>
              <a:t>Access Request</a:t>
            </a:r>
          </a:p>
          <a:p>
            <a:pPr marL="742950" lvl="1" indent="-285750">
              <a:buFont typeface="Arial" panose="020B0604020202020204" pitchFamily="34" charset="0"/>
              <a:buChar char="•"/>
            </a:pPr>
            <a:r>
              <a:rPr lang="en-US" sz="1800" dirty="0">
                <a:solidFill>
                  <a:srgbClr val="003865"/>
                </a:solidFill>
              </a:rPr>
              <a:t>DPC notifications - proposal</a:t>
            </a:r>
          </a:p>
          <a:p>
            <a:pPr marL="742950" lvl="1" indent="-285750">
              <a:buFont typeface="Arial" panose="020B0604020202020204" pitchFamily="34" charset="0"/>
              <a:buChar char="•"/>
            </a:pPr>
            <a:r>
              <a:rPr lang="en-US" sz="1800" dirty="0">
                <a:solidFill>
                  <a:srgbClr val="003865"/>
                </a:solidFill>
              </a:rPr>
              <a:t>Implementation Timelines</a:t>
            </a:r>
          </a:p>
          <a:p>
            <a:pPr marL="742950" lvl="1" indent="-285750">
              <a:buFont typeface="Arial" panose="020B0604020202020204" pitchFamily="34" charset="0"/>
              <a:buChar char="•"/>
            </a:pPr>
            <a:endParaRPr lang="en-US" sz="1800" dirty="0">
              <a:solidFill>
                <a:srgbClr val="003865"/>
              </a:solidFill>
            </a:endParaRPr>
          </a:p>
          <a:p>
            <a:pPr marL="457200" lvl="1" indent="0">
              <a:buNone/>
            </a:pPr>
            <a:endParaRPr lang="en-US" sz="1600" b="1" dirty="0">
              <a:solidFill>
                <a:srgbClr val="003865"/>
              </a:solidFill>
            </a:endParaRPr>
          </a:p>
          <a:p>
            <a:pPr marL="457200" lvl="1" indent="0">
              <a:buNone/>
            </a:pPr>
            <a:endParaRPr lang="en-US" sz="1600" b="1" dirty="0">
              <a:solidFill>
                <a:srgbClr val="003865"/>
              </a:solidFill>
            </a:endParaRPr>
          </a:p>
          <a:p>
            <a:pPr marL="457200" lvl="1" indent="0">
              <a:buNone/>
            </a:pPr>
            <a:endParaRPr lang="en-US" sz="1600" b="1" dirty="0">
              <a:solidFill>
                <a:srgbClr val="003865"/>
              </a:solidFill>
            </a:endParaRPr>
          </a:p>
          <a:p>
            <a:pPr marL="457200" lvl="1" indent="0">
              <a:buNone/>
            </a:pPr>
            <a:endParaRPr lang="en-US" sz="1600" b="1" dirty="0">
              <a:solidFill>
                <a:srgbClr val="003865"/>
              </a:solidFill>
            </a:endParaRPr>
          </a:p>
          <a:p>
            <a:pPr marL="457200" lvl="1" indent="0">
              <a:buNone/>
            </a:pPr>
            <a:endParaRPr lang="en-US" sz="1600" b="1" dirty="0">
              <a:solidFill>
                <a:srgbClr val="003865"/>
              </a:solidFill>
            </a:endParaRPr>
          </a:p>
          <a:p>
            <a:pPr marL="457200" lvl="1" indent="0">
              <a:buNone/>
            </a:pPr>
            <a:endParaRPr lang="en-US" sz="1600" b="1" dirty="0">
              <a:solidFill>
                <a:srgbClr val="003865"/>
              </a:solidFill>
            </a:endParaRPr>
          </a:p>
          <a:p>
            <a:pPr marL="457200" lvl="1" indent="0">
              <a:buNone/>
            </a:pPr>
            <a:endParaRPr lang="en-US" sz="1600" b="1" dirty="0">
              <a:solidFill>
                <a:srgbClr val="003865"/>
              </a:solidFill>
            </a:endParaRPr>
          </a:p>
          <a:p>
            <a:r>
              <a:rPr lang="en-US" sz="1800" dirty="0">
                <a:solidFill>
                  <a:srgbClr val="003865"/>
                </a:solidFill>
              </a:rPr>
              <a:t>This effort provides new tool to Market Participants to facilitate DPC submission process for Temporary DPCs.</a:t>
            </a:r>
            <a:endParaRPr lang="en-US" sz="2000" dirty="0">
              <a:solidFill>
                <a:srgbClr val="003865"/>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a:extLst>
              <a:ext uri="{FF2B5EF4-FFF2-40B4-BE49-F238E27FC236}">
                <a16:creationId xmlns:a16="http://schemas.microsoft.com/office/drawing/2014/main" id="{20FDF73A-184C-F17A-F48C-CBF5601B0E26}"/>
              </a:ext>
            </a:extLst>
          </p:cNvPr>
          <p:cNvSpPr txBox="1"/>
          <p:nvPr/>
        </p:nvSpPr>
        <p:spPr>
          <a:xfrm>
            <a:off x="368968" y="985510"/>
            <a:ext cx="10386116" cy="1980029"/>
          </a:xfrm>
          <a:prstGeom prst="rect">
            <a:avLst/>
          </a:prstGeom>
          <a:noFill/>
        </p:spPr>
        <p:txBody>
          <a:bodyPr wrap="square" rtlCol="0">
            <a:spAutoFit/>
          </a:bodyPr>
          <a:lstStyle/>
          <a:p>
            <a:pPr marL="285750" indent="-285750">
              <a:lnSpc>
                <a:spcPct val="150000"/>
              </a:lnSpc>
              <a:buFont typeface="Courier New" panose="02070309020205020404" pitchFamily="49" charset="0"/>
              <a:buChar char="o"/>
            </a:pPr>
            <a:r>
              <a:rPr lang="en-US" sz="1600" dirty="0">
                <a:solidFill>
                  <a:srgbClr val="003865"/>
                </a:solidFill>
                <a:latin typeface="Arial" panose="020B0604020202020204"/>
              </a:rPr>
              <a:t>Displays DPCs pending approval or implementation with general info and link to view full details</a:t>
            </a:r>
          </a:p>
          <a:p>
            <a:pPr marL="285750" indent="-285750">
              <a:lnSpc>
                <a:spcPct val="150000"/>
              </a:lnSpc>
              <a:buFont typeface="Courier New" panose="02070309020205020404" pitchFamily="49" charset="0"/>
              <a:buChar char="o"/>
            </a:pPr>
            <a:r>
              <a:rPr lang="en-US" sz="1600" dirty="0">
                <a:solidFill>
                  <a:srgbClr val="003865"/>
                </a:solidFill>
                <a:latin typeface="Arial" panose="020B0604020202020204"/>
              </a:rPr>
              <a:t>Users can apply filters and personalize the view then save and reload it</a:t>
            </a:r>
          </a:p>
          <a:p>
            <a:pPr marL="285750" indent="-285750">
              <a:lnSpc>
                <a:spcPct val="150000"/>
              </a:lnSpc>
              <a:buFont typeface="Courier New" panose="02070309020205020404" pitchFamily="49" charset="0"/>
              <a:buChar char="o"/>
            </a:pPr>
            <a:r>
              <a:rPr lang="en-US" sz="1600" dirty="0">
                <a:solidFill>
                  <a:srgbClr val="003865"/>
                </a:solidFill>
                <a:latin typeface="Arial" panose="020B0604020202020204"/>
              </a:rPr>
              <a:t>Other views include the Archive (completed or rejected DPCs).</a:t>
            </a:r>
          </a:p>
          <a:p>
            <a:pPr marL="285750" indent="-285750">
              <a:lnSpc>
                <a:spcPct val="150000"/>
              </a:lnSpc>
              <a:buFont typeface="Courier New" panose="02070309020205020404" pitchFamily="49" charset="0"/>
              <a:buChar char="o"/>
            </a:pPr>
            <a:endParaRPr lang="en-US" dirty="0"/>
          </a:p>
          <a:p>
            <a:pPr marL="285750" indent="-285750">
              <a:lnSpc>
                <a:spcPct val="150000"/>
              </a:lnSpc>
              <a:buFont typeface="Courier New" panose="02070309020205020404" pitchFamily="49" charset="0"/>
              <a:buChar char="o"/>
            </a:pPr>
            <a:endParaRPr lang="en-US" dirty="0"/>
          </a:p>
        </p:txBody>
      </p:sp>
      <p:sp>
        <p:nvSpPr>
          <p:cNvPr id="2" name="Title 1">
            <a:extLst>
              <a:ext uri="{FF2B5EF4-FFF2-40B4-BE49-F238E27FC236}">
                <a16:creationId xmlns:a16="http://schemas.microsoft.com/office/drawing/2014/main" id="{E46DAE13-6DB6-BC7C-FBD8-5F748190C0AF}"/>
              </a:ext>
            </a:extLst>
          </p:cNvPr>
          <p:cNvSpPr>
            <a:spLocks noGrp="1"/>
          </p:cNvSpPr>
          <p:nvPr>
            <p:ph type="title"/>
          </p:nvPr>
        </p:nvSpPr>
        <p:spPr/>
        <p:txBody>
          <a:bodyPr/>
          <a:lstStyle/>
          <a:p>
            <a:r>
              <a:rPr lang="en-US" sz="2400" dirty="0"/>
              <a:t>DPC Dashboard- Default View</a:t>
            </a:r>
            <a:br>
              <a:rPr lang="en-US" dirty="0">
                <a:solidFill>
                  <a:srgbClr val="003865"/>
                </a:solidFill>
              </a:rPr>
            </a:br>
            <a:r>
              <a:rPr lang="en-US" dirty="0"/>
              <a:t> </a:t>
            </a:r>
          </a:p>
        </p:txBody>
      </p:sp>
      <p:pic>
        <p:nvPicPr>
          <p:cNvPr id="4" name="Picture 3">
            <a:extLst>
              <a:ext uri="{FF2B5EF4-FFF2-40B4-BE49-F238E27FC236}">
                <a16:creationId xmlns:a16="http://schemas.microsoft.com/office/drawing/2014/main" id="{AF1AF939-168F-87D6-E00B-A973D3F07180}"/>
              </a:ext>
            </a:extLst>
          </p:cNvPr>
          <p:cNvPicPr>
            <a:picLocks noChangeAspect="1"/>
          </p:cNvPicPr>
          <p:nvPr/>
        </p:nvPicPr>
        <p:blipFill>
          <a:blip r:embed="rId2"/>
          <a:stretch>
            <a:fillRect/>
          </a:stretch>
        </p:blipFill>
        <p:spPr>
          <a:xfrm>
            <a:off x="639782" y="2387381"/>
            <a:ext cx="9281457" cy="3845779"/>
          </a:xfrm>
          <a:prstGeom prst="rect">
            <a:avLst/>
          </a:prstGeom>
        </p:spPr>
      </p:pic>
    </p:spTree>
    <p:extLst>
      <p:ext uri="{BB962C8B-B14F-4D97-AF65-F5344CB8AC3E}">
        <p14:creationId xmlns:p14="http://schemas.microsoft.com/office/powerpoint/2010/main" val="152654742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a:extLst>
              <a:ext uri="{FF2B5EF4-FFF2-40B4-BE49-F238E27FC236}">
                <a16:creationId xmlns:a16="http://schemas.microsoft.com/office/drawing/2014/main" id="{E1540513-BE81-BD6F-E65F-4CA8164F6FCC}"/>
              </a:ext>
            </a:extLst>
          </p:cNvPr>
          <p:cNvSpPr txBox="1"/>
          <p:nvPr/>
        </p:nvSpPr>
        <p:spPr>
          <a:xfrm>
            <a:off x="5816304" y="1119902"/>
            <a:ext cx="5954485" cy="4992392"/>
          </a:xfrm>
          <a:prstGeom prst="rect">
            <a:avLst/>
          </a:prstGeom>
          <a:noFill/>
        </p:spPr>
        <p:txBody>
          <a:bodyPr wrap="square" rtlCol="0">
            <a:spAutoFit/>
          </a:bodyPr>
          <a:lstStyle/>
          <a:p>
            <a:pPr marL="285750" indent="-285750">
              <a:lnSpc>
                <a:spcPct val="200000"/>
              </a:lnSpc>
              <a:buFont typeface="Courier New" panose="02070309020205020404" pitchFamily="49" charset="0"/>
              <a:buChar char="o"/>
            </a:pPr>
            <a:r>
              <a:rPr lang="en-US" sz="1600" dirty="0">
                <a:solidFill>
                  <a:srgbClr val="003865"/>
                </a:solidFill>
                <a:latin typeface="Arial" panose="020B0604020202020204"/>
              </a:rPr>
              <a:t>A DPC’s details can be viewed in the DPC Details popup</a:t>
            </a:r>
          </a:p>
          <a:p>
            <a:pPr marL="742950" lvl="1" indent="-285750">
              <a:lnSpc>
                <a:spcPct val="200000"/>
              </a:lnSpc>
              <a:buFont typeface="Courier New" panose="02070309020205020404" pitchFamily="49" charset="0"/>
              <a:buChar char="o"/>
            </a:pPr>
            <a:r>
              <a:rPr lang="en-US" sz="1600" dirty="0">
                <a:solidFill>
                  <a:srgbClr val="003865"/>
                </a:solidFill>
                <a:latin typeface="Arial" panose="020B0604020202020204"/>
              </a:rPr>
              <a:t>This includes:</a:t>
            </a:r>
          </a:p>
          <a:p>
            <a:pPr marL="1200150" lvl="2" indent="-285750">
              <a:lnSpc>
                <a:spcPct val="200000"/>
              </a:lnSpc>
              <a:buFont typeface="Courier New" panose="02070309020205020404" pitchFamily="49" charset="0"/>
              <a:buChar char="o"/>
            </a:pPr>
            <a:r>
              <a:rPr lang="en-US" sz="1600" b="1" u="sng" dirty="0">
                <a:solidFill>
                  <a:srgbClr val="003865"/>
                </a:solidFill>
                <a:latin typeface="Arial" panose="020B0604020202020204"/>
              </a:rPr>
              <a:t>General Information</a:t>
            </a:r>
            <a:r>
              <a:rPr lang="en-US" sz="1600" dirty="0">
                <a:solidFill>
                  <a:srgbClr val="003865"/>
                </a:solidFill>
                <a:latin typeface="Arial" panose="020B0604020202020204"/>
              </a:rPr>
              <a:t>: description, type, creation date, duration, etc.</a:t>
            </a:r>
          </a:p>
          <a:p>
            <a:pPr marL="1200150" lvl="2" indent="-285750">
              <a:lnSpc>
                <a:spcPct val="200000"/>
              </a:lnSpc>
              <a:buFont typeface="Courier New" panose="02070309020205020404" pitchFamily="49" charset="0"/>
              <a:buChar char="o"/>
            </a:pPr>
            <a:r>
              <a:rPr lang="en-US" sz="1600" b="1" u="sng" dirty="0">
                <a:solidFill>
                  <a:srgbClr val="003865"/>
                </a:solidFill>
                <a:latin typeface="Arial" panose="020B0604020202020204"/>
              </a:rPr>
              <a:t>Change Log</a:t>
            </a:r>
            <a:r>
              <a:rPr lang="en-US" sz="1600" dirty="0">
                <a:solidFill>
                  <a:srgbClr val="003865"/>
                </a:solidFill>
                <a:latin typeface="Arial" panose="020B0604020202020204"/>
              </a:rPr>
              <a:t>: the list of all changes applied in this DPC</a:t>
            </a:r>
          </a:p>
          <a:p>
            <a:pPr marL="1200150" lvl="2" indent="-285750">
              <a:lnSpc>
                <a:spcPct val="200000"/>
              </a:lnSpc>
              <a:buFont typeface="Courier New" panose="02070309020205020404" pitchFamily="49" charset="0"/>
              <a:buChar char="o"/>
            </a:pPr>
            <a:r>
              <a:rPr lang="en-US" sz="1600" b="1" u="sng" dirty="0">
                <a:solidFill>
                  <a:srgbClr val="003865"/>
                </a:solidFill>
                <a:latin typeface="Arial" panose="020B0604020202020204"/>
              </a:rPr>
              <a:t>DB Loads</a:t>
            </a:r>
            <a:r>
              <a:rPr lang="en-US" sz="1600" dirty="0">
                <a:solidFill>
                  <a:srgbClr val="003865"/>
                </a:solidFill>
                <a:latin typeface="Arial" panose="020B0604020202020204"/>
              </a:rPr>
              <a:t>: the DB Loads the DPC is applied in</a:t>
            </a:r>
          </a:p>
          <a:p>
            <a:pPr marL="1200150" lvl="2" indent="-285750">
              <a:lnSpc>
                <a:spcPct val="200000"/>
              </a:lnSpc>
              <a:buFont typeface="Courier New" panose="02070309020205020404" pitchFamily="49" charset="0"/>
              <a:buChar char="o"/>
            </a:pPr>
            <a:r>
              <a:rPr lang="en-US" sz="1600" b="1" u="sng" dirty="0">
                <a:solidFill>
                  <a:srgbClr val="003865"/>
                </a:solidFill>
                <a:latin typeface="Arial" panose="020B0604020202020204"/>
              </a:rPr>
              <a:t>Activity Log</a:t>
            </a:r>
            <a:r>
              <a:rPr lang="en-US" sz="1600" dirty="0">
                <a:solidFill>
                  <a:srgbClr val="003865"/>
                </a:solidFill>
                <a:latin typeface="Arial" panose="020B0604020202020204"/>
              </a:rPr>
              <a:t>: key dates and events relating to the DPC (created on, implemented on, etc.)</a:t>
            </a:r>
          </a:p>
          <a:p>
            <a:pPr marL="1200150" lvl="2" indent="-285750">
              <a:lnSpc>
                <a:spcPct val="200000"/>
              </a:lnSpc>
              <a:buFont typeface="Courier New" panose="02070309020205020404" pitchFamily="49" charset="0"/>
              <a:buChar char="o"/>
            </a:pPr>
            <a:endParaRPr lang="en-US" dirty="0"/>
          </a:p>
        </p:txBody>
      </p:sp>
      <p:sp>
        <p:nvSpPr>
          <p:cNvPr id="2" name="Title 1">
            <a:extLst>
              <a:ext uri="{FF2B5EF4-FFF2-40B4-BE49-F238E27FC236}">
                <a16:creationId xmlns:a16="http://schemas.microsoft.com/office/drawing/2014/main" id="{42A72418-8299-37A7-6D18-076B234DE8D4}"/>
              </a:ext>
            </a:extLst>
          </p:cNvPr>
          <p:cNvSpPr>
            <a:spLocks noGrp="1"/>
          </p:cNvSpPr>
          <p:nvPr>
            <p:ph type="title"/>
          </p:nvPr>
        </p:nvSpPr>
        <p:spPr/>
        <p:txBody>
          <a:bodyPr/>
          <a:lstStyle/>
          <a:p>
            <a:r>
              <a:rPr lang="en-US" sz="2400" dirty="0"/>
              <a:t>DPC Details Popup</a:t>
            </a:r>
            <a:br>
              <a:rPr lang="en-US" dirty="0">
                <a:solidFill>
                  <a:srgbClr val="003865"/>
                </a:solidFill>
              </a:rPr>
            </a:br>
            <a:r>
              <a:rPr lang="en-US" dirty="0"/>
              <a:t> </a:t>
            </a:r>
          </a:p>
        </p:txBody>
      </p:sp>
      <p:pic>
        <p:nvPicPr>
          <p:cNvPr id="5" name="Picture 4">
            <a:extLst>
              <a:ext uri="{FF2B5EF4-FFF2-40B4-BE49-F238E27FC236}">
                <a16:creationId xmlns:a16="http://schemas.microsoft.com/office/drawing/2014/main" id="{81BC2A18-D629-92DC-DE6C-D3A33048406B}"/>
              </a:ext>
            </a:extLst>
          </p:cNvPr>
          <p:cNvPicPr>
            <a:picLocks noChangeAspect="1"/>
          </p:cNvPicPr>
          <p:nvPr/>
        </p:nvPicPr>
        <p:blipFill>
          <a:blip r:embed="rId2"/>
          <a:stretch>
            <a:fillRect/>
          </a:stretch>
        </p:blipFill>
        <p:spPr>
          <a:xfrm>
            <a:off x="774382" y="1020127"/>
            <a:ext cx="4300538" cy="5092167"/>
          </a:xfrm>
          <a:prstGeom prst="rect">
            <a:avLst/>
          </a:prstGeom>
        </p:spPr>
      </p:pic>
    </p:spTree>
    <p:extLst>
      <p:ext uri="{BB962C8B-B14F-4D97-AF65-F5344CB8AC3E}">
        <p14:creationId xmlns:p14="http://schemas.microsoft.com/office/powerpoint/2010/main" val="14323180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1FEA368-F1F4-7677-C2BB-FA2C2052C4F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02B230E-5623-D9C6-393D-4CE5938D7EFD}"/>
              </a:ext>
            </a:extLst>
          </p:cNvPr>
          <p:cNvSpPr>
            <a:spLocks noGrp="1"/>
          </p:cNvSpPr>
          <p:nvPr>
            <p:ph type="title"/>
          </p:nvPr>
        </p:nvSpPr>
        <p:spPr/>
        <p:txBody>
          <a:bodyPr/>
          <a:lstStyle/>
          <a:p>
            <a:r>
              <a:rPr lang="en-US" sz="2400" dirty="0"/>
              <a:t>Submitting Temporary DPCs- Static Rating</a:t>
            </a:r>
            <a:br>
              <a:rPr lang="en-US" dirty="0">
                <a:solidFill>
                  <a:srgbClr val="003865"/>
                </a:solidFill>
              </a:rPr>
            </a:br>
            <a:r>
              <a:rPr lang="en-US" dirty="0"/>
              <a:t> </a:t>
            </a:r>
          </a:p>
        </p:txBody>
      </p:sp>
      <p:sp>
        <p:nvSpPr>
          <p:cNvPr id="15" name="TextBox 14">
            <a:extLst>
              <a:ext uri="{FF2B5EF4-FFF2-40B4-BE49-F238E27FC236}">
                <a16:creationId xmlns:a16="http://schemas.microsoft.com/office/drawing/2014/main" id="{442690CE-7A33-753E-6BA9-C867017A93BF}"/>
              </a:ext>
            </a:extLst>
          </p:cNvPr>
          <p:cNvSpPr txBox="1"/>
          <p:nvPr/>
        </p:nvSpPr>
        <p:spPr>
          <a:xfrm>
            <a:off x="6834051" y="1192618"/>
            <a:ext cx="5281749" cy="4888518"/>
          </a:xfrm>
          <a:prstGeom prst="rect">
            <a:avLst/>
          </a:prstGeom>
          <a:noFill/>
        </p:spPr>
        <p:txBody>
          <a:bodyPr wrap="square" rtlCol="0">
            <a:spAutoFit/>
          </a:bodyPr>
          <a:lstStyle/>
          <a:p>
            <a:pPr marL="285750" indent="-285750">
              <a:lnSpc>
                <a:spcPct val="150000"/>
              </a:lnSpc>
              <a:buFont typeface="Courier New" panose="02070309020205020404" pitchFamily="49" charset="0"/>
              <a:buChar char="o"/>
            </a:pPr>
            <a:r>
              <a:rPr lang="en-US" sz="1600" dirty="0">
                <a:solidFill>
                  <a:srgbClr val="003865"/>
                </a:solidFill>
                <a:latin typeface="Arial" panose="020B0604020202020204"/>
              </a:rPr>
              <a:t>Static Rating update DPCs form includes:</a:t>
            </a:r>
          </a:p>
          <a:p>
            <a:pPr marL="742950" lvl="1" indent="-285750">
              <a:lnSpc>
                <a:spcPct val="150000"/>
              </a:lnSpc>
              <a:buFont typeface="Courier New" panose="02070309020205020404" pitchFamily="49" charset="0"/>
              <a:buChar char="o"/>
            </a:pPr>
            <a:r>
              <a:rPr lang="en-US" sz="1600" dirty="0">
                <a:solidFill>
                  <a:srgbClr val="003865"/>
                </a:solidFill>
                <a:latin typeface="Arial" panose="020B0604020202020204"/>
              </a:rPr>
              <a:t>Planned start/end, nature of work, operating company</a:t>
            </a:r>
          </a:p>
          <a:p>
            <a:pPr marL="742950" lvl="1" indent="-285750">
              <a:lnSpc>
                <a:spcPct val="150000"/>
              </a:lnSpc>
              <a:buFont typeface="Courier New" panose="02070309020205020404" pitchFamily="49" charset="0"/>
              <a:buChar char="o"/>
            </a:pPr>
            <a:r>
              <a:rPr lang="en-US" sz="1600" dirty="0">
                <a:solidFill>
                  <a:srgbClr val="003865"/>
                </a:solidFill>
                <a:latin typeface="Arial" panose="020B0604020202020204"/>
              </a:rPr>
              <a:t>Notes, attachments</a:t>
            </a:r>
          </a:p>
          <a:p>
            <a:pPr marL="742950" lvl="1" indent="-285750">
              <a:lnSpc>
                <a:spcPct val="150000"/>
              </a:lnSpc>
              <a:buFont typeface="Courier New" panose="02070309020205020404" pitchFamily="49" charset="0"/>
              <a:buChar char="o"/>
            </a:pPr>
            <a:r>
              <a:rPr lang="en-US" sz="1600" dirty="0">
                <a:solidFill>
                  <a:srgbClr val="003865"/>
                </a:solidFill>
                <a:latin typeface="Arial" panose="020B0604020202020204"/>
              </a:rPr>
              <a:t>Can review each specific device ratings and update.</a:t>
            </a:r>
          </a:p>
          <a:p>
            <a:pPr marL="742950" lvl="1" indent="-285750">
              <a:lnSpc>
                <a:spcPct val="150000"/>
              </a:lnSpc>
              <a:buFont typeface="Courier New" panose="02070309020205020404" pitchFamily="49" charset="0"/>
              <a:buChar char="o"/>
            </a:pPr>
            <a:r>
              <a:rPr lang="en-US" sz="1600" dirty="0">
                <a:solidFill>
                  <a:srgbClr val="003865"/>
                </a:solidFill>
                <a:latin typeface="Arial" panose="020B0604020202020204"/>
              </a:rPr>
              <a:t>On submit, a summary of the changes will be presented along with a prompt to confirm</a:t>
            </a:r>
          </a:p>
          <a:p>
            <a:pPr marL="742950" lvl="1" indent="-285750">
              <a:lnSpc>
                <a:spcPct val="150000"/>
              </a:lnSpc>
              <a:buFont typeface="Courier New" panose="02070309020205020404" pitchFamily="49" charset="0"/>
              <a:buChar char="o"/>
            </a:pPr>
            <a:r>
              <a:rPr lang="en-US" sz="1600" dirty="0">
                <a:solidFill>
                  <a:srgbClr val="003865"/>
                </a:solidFill>
                <a:latin typeface="Arial" panose="020B0604020202020204"/>
              </a:rPr>
              <a:t>Note – If a line/XF is dynamically rated, those lines/XFs will be automatically excluded from the drop down list for temporary DPCs, as this UI is only for Static rating updates.</a:t>
            </a:r>
          </a:p>
          <a:p>
            <a:pPr marL="742950" lvl="1" indent="-285750">
              <a:lnSpc>
                <a:spcPct val="150000"/>
              </a:lnSpc>
              <a:buFont typeface="Courier New" panose="02070309020205020404" pitchFamily="49" charset="0"/>
              <a:buChar char="o"/>
            </a:pPr>
            <a:endParaRPr lang="en-US" dirty="0"/>
          </a:p>
        </p:txBody>
      </p:sp>
      <p:pic>
        <p:nvPicPr>
          <p:cNvPr id="5" name="Picture 4" descr="Graphical user interface, application  AI-generated content may be incorrect.">
            <a:extLst>
              <a:ext uri="{FF2B5EF4-FFF2-40B4-BE49-F238E27FC236}">
                <a16:creationId xmlns:a16="http://schemas.microsoft.com/office/drawing/2014/main" id="{F7684175-A5F7-DDCF-1151-11CFF8CE5B6B}"/>
              </a:ext>
            </a:extLst>
          </p:cNvPr>
          <p:cNvPicPr>
            <a:picLocks noChangeAspect="1"/>
          </p:cNvPicPr>
          <p:nvPr/>
        </p:nvPicPr>
        <p:blipFill>
          <a:blip r:embed="rId2"/>
          <a:stretch>
            <a:fillRect/>
          </a:stretch>
        </p:blipFill>
        <p:spPr>
          <a:xfrm>
            <a:off x="908195" y="1101365"/>
            <a:ext cx="5619372" cy="5133474"/>
          </a:xfrm>
          <a:prstGeom prst="rect">
            <a:avLst/>
          </a:prstGeom>
        </p:spPr>
      </p:pic>
    </p:spTree>
    <p:extLst>
      <p:ext uri="{BB962C8B-B14F-4D97-AF65-F5344CB8AC3E}">
        <p14:creationId xmlns:p14="http://schemas.microsoft.com/office/powerpoint/2010/main" val="243536827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709885-90FD-9C96-E977-F99148E6275F}"/>
              </a:ext>
            </a:extLst>
          </p:cNvPr>
          <p:cNvSpPr>
            <a:spLocks noGrp="1"/>
          </p:cNvSpPr>
          <p:nvPr>
            <p:ph type="title"/>
          </p:nvPr>
        </p:nvSpPr>
        <p:spPr/>
        <p:txBody>
          <a:bodyPr/>
          <a:lstStyle/>
          <a:p>
            <a:r>
              <a:rPr lang="en-US" dirty="0"/>
              <a:t>Handling Schedule Changes for Temporary DPCs</a:t>
            </a:r>
            <a:endParaRPr lang="en-US" dirty="0">
              <a:highlight>
                <a:srgbClr val="FFFF00"/>
              </a:highlight>
            </a:endParaRPr>
          </a:p>
        </p:txBody>
      </p:sp>
      <p:sp>
        <p:nvSpPr>
          <p:cNvPr id="3" name="Content Placeholder 2">
            <a:extLst>
              <a:ext uri="{FF2B5EF4-FFF2-40B4-BE49-F238E27FC236}">
                <a16:creationId xmlns:a16="http://schemas.microsoft.com/office/drawing/2014/main" id="{A43F7D06-B813-29B0-9D6B-F8B388129914}"/>
              </a:ext>
            </a:extLst>
          </p:cNvPr>
          <p:cNvSpPr>
            <a:spLocks noGrp="1"/>
          </p:cNvSpPr>
          <p:nvPr>
            <p:ph idx="1"/>
          </p:nvPr>
        </p:nvSpPr>
        <p:spPr>
          <a:xfrm>
            <a:off x="406400" y="990601"/>
            <a:ext cx="11379200" cy="5280659"/>
          </a:xfrm>
        </p:spPr>
        <p:txBody>
          <a:bodyPr/>
          <a:lstStyle/>
          <a:p>
            <a:pPr marL="171450" indent="-171450">
              <a:buFont typeface="Arial" panose="020B0604020202020204" pitchFamily="34" charset="0"/>
              <a:buChar char="•"/>
            </a:pPr>
            <a:r>
              <a:rPr lang="en-US" sz="1400" b="1" dirty="0">
                <a:solidFill>
                  <a:srgbClr val="003865"/>
                </a:solidFill>
              </a:rPr>
              <a:t>Withdrawal Option</a:t>
            </a:r>
          </a:p>
          <a:p>
            <a:pPr lvl="1">
              <a:buFont typeface="Wingdings" panose="05000000000000000000" pitchFamily="2" charset="2"/>
              <a:buChar char="Ø"/>
            </a:pPr>
            <a:r>
              <a:rPr lang="en-US" sz="1200" dirty="0">
                <a:solidFill>
                  <a:srgbClr val="003865"/>
                </a:solidFill>
              </a:rPr>
              <a:t>TOs can withdraw a DPC while it is “Submitted” Status , but NOT after it gets to “Approved for Implementation” status.</a:t>
            </a:r>
          </a:p>
          <a:p>
            <a:pPr lvl="1">
              <a:buFont typeface="Wingdings" panose="05000000000000000000" pitchFamily="2" charset="2"/>
              <a:buChar char="Ø"/>
            </a:pPr>
            <a:r>
              <a:rPr lang="en-US" sz="1200" dirty="0">
                <a:solidFill>
                  <a:srgbClr val="003865"/>
                </a:solidFill>
              </a:rPr>
              <a:t>Use case for Withdraw option is when TOs like to edit effective start/end dates or content of DPC, before it is approved for implementation at ERCOT. If Withdraw option is available, new DPC is not needed to make these modifications.</a:t>
            </a:r>
          </a:p>
          <a:p>
            <a:pPr marL="365760" lvl="1" indent="0">
              <a:buNone/>
            </a:pPr>
            <a:endParaRPr lang="en-US" sz="1200" dirty="0">
              <a:solidFill>
                <a:srgbClr val="003865"/>
              </a:solidFill>
            </a:endParaRPr>
          </a:p>
          <a:p>
            <a:pPr marL="285750" indent="-285750">
              <a:buFont typeface="Arial" panose="020B0604020202020204" pitchFamily="34" charset="0"/>
              <a:buChar char="•"/>
            </a:pPr>
            <a:r>
              <a:rPr lang="en-US" sz="1400" b="1" dirty="0">
                <a:solidFill>
                  <a:srgbClr val="003865"/>
                </a:solidFill>
              </a:rPr>
              <a:t>Effective End Date Modification- Applicable to implemented DPC</a:t>
            </a:r>
            <a:r>
              <a:rPr lang="en-US" sz="1400" dirty="0">
                <a:solidFill>
                  <a:srgbClr val="003865"/>
                </a:solidFill>
              </a:rPr>
              <a:t>.</a:t>
            </a:r>
          </a:p>
          <a:p>
            <a:pPr lvl="1">
              <a:buFont typeface="Wingdings" panose="05000000000000000000" pitchFamily="2" charset="2"/>
              <a:buChar char="Ø"/>
            </a:pPr>
            <a:r>
              <a:rPr lang="en-US" sz="1200" dirty="0">
                <a:solidFill>
                  <a:srgbClr val="003865"/>
                </a:solidFill>
              </a:rPr>
              <a:t>On Implemented status, TOs can modify the effective end date: </a:t>
            </a:r>
          </a:p>
          <a:p>
            <a:pPr lvl="2">
              <a:buFont typeface="Courier New" panose="02070309020205020404" pitchFamily="49" charset="0"/>
              <a:buChar char="o"/>
            </a:pPr>
            <a:r>
              <a:rPr lang="en-US" sz="1200" dirty="0">
                <a:solidFill>
                  <a:srgbClr val="003865"/>
                </a:solidFill>
              </a:rPr>
              <a:t>Modify Effective end date to earlier date: Ends the DPC sooner. </a:t>
            </a:r>
          </a:p>
          <a:p>
            <a:pPr lvl="2">
              <a:buFont typeface="Courier New" panose="02070309020205020404" pitchFamily="49" charset="0"/>
              <a:buChar char="o"/>
            </a:pPr>
            <a:r>
              <a:rPr lang="en-US" sz="1200" dirty="0">
                <a:solidFill>
                  <a:srgbClr val="003865"/>
                </a:solidFill>
              </a:rPr>
              <a:t>Modify Effective end date to later date: Extends the DPC duration.</a:t>
            </a:r>
          </a:p>
          <a:p>
            <a:pPr marL="365760" lvl="1" indent="0">
              <a:buNone/>
            </a:pPr>
            <a:r>
              <a:rPr lang="en-US" sz="1200" dirty="0">
                <a:solidFill>
                  <a:srgbClr val="003865"/>
                </a:solidFill>
              </a:rPr>
              <a:t>Note- effective end date needs to be greater than current date/time and cannot be 30 days from date of submission for Temporary DPCs.</a:t>
            </a:r>
          </a:p>
          <a:p>
            <a:pPr marL="365760" lvl="1" indent="0">
              <a:buNone/>
            </a:pPr>
            <a:endParaRPr lang="en-US" sz="1200" dirty="0">
              <a:solidFill>
                <a:srgbClr val="003865"/>
              </a:solidFill>
            </a:endParaRPr>
          </a:p>
          <a:p>
            <a:pPr marL="285750" indent="-285750">
              <a:buFont typeface="Arial" panose="020B0604020202020204" pitchFamily="34" charset="0"/>
              <a:buChar char="•"/>
            </a:pPr>
            <a:r>
              <a:rPr lang="en-US" sz="1400" b="1" dirty="0">
                <a:solidFill>
                  <a:srgbClr val="003865"/>
                </a:solidFill>
              </a:rPr>
              <a:t>No conflicting/duplicate DPCs for same elements:</a:t>
            </a:r>
          </a:p>
          <a:p>
            <a:pPr lvl="1">
              <a:buFont typeface="Wingdings" panose="05000000000000000000" pitchFamily="2" charset="2"/>
              <a:buChar char="Ø"/>
            </a:pPr>
            <a:r>
              <a:rPr lang="en-US" sz="1200" dirty="0">
                <a:solidFill>
                  <a:srgbClr val="003865"/>
                </a:solidFill>
              </a:rPr>
              <a:t>After DPC is implemented in production (Implemented Status, not Closed Status), if TOs want to change the DPC again, then a new DPC needs to be submitted for the same equipment. So, the procedure is to update the effective end date to current date/time and ensure the current DPC is in Closed Status (from DPC Dashboard). After DPC associated with a specific equipment is closed, TOs can submit a new DPC for same equipment with new start/end times. </a:t>
            </a:r>
          </a:p>
          <a:p>
            <a:pPr marL="102870" indent="-285750">
              <a:buFont typeface="Arial" panose="020B0604020202020204" pitchFamily="34" charset="0"/>
              <a:buChar char="•"/>
            </a:pPr>
            <a:endParaRPr lang="en-US" sz="1400" dirty="0">
              <a:solidFill>
                <a:srgbClr val="003865"/>
              </a:solidFill>
            </a:endParaRPr>
          </a:p>
          <a:p>
            <a:pPr marL="102870" indent="-285750">
              <a:buFont typeface="Arial" panose="020B0604020202020204" pitchFamily="34" charset="0"/>
              <a:buChar char="•"/>
            </a:pPr>
            <a:r>
              <a:rPr lang="en-US" sz="1400" b="1" dirty="0">
                <a:solidFill>
                  <a:srgbClr val="003865"/>
                </a:solidFill>
              </a:rPr>
              <a:t>Closed Status</a:t>
            </a:r>
          </a:p>
          <a:p>
            <a:pPr lvl="1">
              <a:buFont typeface="Wingdings" panose="05000000000000000000" pitchFamily="2" charset="2"/>
              <a:buChar char="Ø"/>
            </a:pPr>
            <a:r>
              <a:rPr lang="en-US" sz="1200" dirty="0">
                <a:solidFill>
                  <a:srgbClr val="003865"/>
                </a:solidFill>
              </a:rPr>
              <a:t>Once the effective end date is reached, the DPC automatically transitions to Closed status.</a:t>
            </a:r>
          </a:p>
          <a:p>
            <a:pPr lvl="1">
              <a:buFont typeface="Wingdings" panose="05000000000000000000" pitchFamily="2" charset="2"/>
              <a:buChar char="Ø"/>
            </a:pPr>
            <a:r>
              <a:rPr lang="en-US" sz="1200" dirty="0">
                <a:solidFill>
                  <a:srgbClr val="003865"/>
                </a:solidFill>
              </a:rPr>
              <a:t>Transition to Closed status - It would trigger EMS/Market applications to revert back to Model value/state in production. </a:t>
            </a:r>
          </a:p>
          <a:p>
            <a:pPr lvl="1">
              <a:buFont typeface="Wingdings" panose="05000000000000000000" pitchFamily="2" charset="2"/>
              <a:buChar char="Ø"/>
            </a:pPr>
            <a:r>
              <a:rPr lang="en-US" sz="1200" dirty="0">
                <a:solidFill>
                  <a:srgbClr val="003865"/>
                </a:solidFill>
              </a:rPr>
              <a:t>After DPC transitions to closed status, no further changes are allowed, and it will be archived for historical reference.   </a:t>
            </a:r>
          </a:p>
          <a:p>
            <a:pPr lvl="1">
              <a:buFont typeface="Wingdings" panose="05000000000000000000" pitchFamily="2" charset="2"/>
              <a:buChar char="Ø"/>
            </a:pPr>
            <a:endParaRPr lang="en-US" sz="1200" dirty="0">
              <a:solidFill>
                <a:srgbClr val="003865"/>
              </a:solidFill>
              <a:latin typeface="Arial" panose="020B0604020202020204"/>
            </a:endParaRPr>
          </a:p>
          <a:p>
            <a:endParaRPr lang="en-US" sz="1200" dirty="0"/>
          </a:p>
        </p:txBody>
      </p:sp>
      <p:sp>
        <p:nvSpPr>
          <p:cNvPr id="4" name="Slide Number Placeholder 3">
            <a:extLst>
              <a:ext uri="{FF2B5EF4-FFF2-40B4-BE49-F238E27FC236}">
                <a16:creationId xmlns:a16="http://schemas.microsoft.com/office/drawing/2014/main" id="{8D0D4B41-D3A3-3ED2-1D34-96D55F96D36B}"/>
              </a:ext>
            </a:extLst>
          </p:cNvPr>
          <p:cNvSpPr>
            <a:spLocks noGrp="1"/>
          </p:cNvSpPr>
          <p:nvPr>
            <p:ph type="sldNum" sz="quarter" idx="4"/>
          </p:nvPr>
        </p:nvSpPr>
        <p:spPr/>
        <p:txBody>
          <a:bodyPr/>
          <a:lstStyle/>
          <a:p>
            <a:fld id="{1D93BD3E-1E9A-4970-A6F7-E7AC52762E0C}" type="slidenum">
              <a:rPr lang="en-US" smtClean="0"/>
              <a:pPr/>
              <a:t>13</a:t>
            </a:fld>
            <a:endParaRPr lang="en-US"/>
          </a:p>
        </p:txBody>
      </p:sp>
    </p:spTree>
    <p:extLst>
      <p:ext uri="{BB962C8B-B14F-4D97-AF65-F5344CB8AC3E}">
        <p14:creationId xmlns:p14="http://schemas.microsoft.com/office/powerpoint/2010/main" val="258763612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5F58241-8130-0055-FBFC-9FA94126C5A1}"/>
            </a:ext>
          </a:extLst>
        </p:cNvPr>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FEC60D62-56C5-C9B6-DD61-D51A39BDF836}"/>
              </a:ext>
            </a:extLst>
          </p:cNvPr>
          <p:cNvSpPr>
            <a:spLocks noGrp="1"/>
          </p:cNvSpPr>
          <p:nvPr>
            <p:ph type="sldNum" sz="quarter" idx="12"/>
          </p:nvPr>
        </p:nvSpPr>
        <p:spPr/>
        <p:txBody>
          <a:bodyPr/>
          <a:lstStyle/>
          <a:p>
            <a:fld id="{BCDE79FB-97BA-492B-8D57-F1373F9ADA95}" type="slidenum">
              <a:rPr lang="en-US" smtClean="0"/>
              <a:t>14</a:t>
            </a:fld>
            <a:endParaRPr lang="en-US" dirty="0"/>
          </a:p>
        </p:txBody>
      </p:sp>
      <p:sp>
        <p:nvSpPr>
          <p:cNvPr id="4" name="Title 3">
            <a:extLst>
              <a:ext uri="{FF2B5EF4-FFF2-40B4-BE49-F238E27FC236}">
                <a16:creationId xmlns:a16="http://schemas.microsoft.com/office/drawing/2014/main" id="{816533DE-C1A3-2DDB-9480-1B1465612138}"/>
              </a:ext>
            </a:extLst>
          </p:cNvPr>
          <p:cNvSpPr>
            <a:spLocks noGrp="1"/>
          </p:cNvSpPr>
          <p:nvPr>
            <p:ph type="title"/>
          </p:nvPr>
        </p:nvSpPr>
        <p:spPr>
          <a:xfrm>
            <a:off x="1257300" y="457200"/>
            <a:ext cx="10401300" cy="609600"/>
          </a:xfrm>
        </p:spPr>
        <p:txBody>
          <a:bodyPr/>
          <a:lstStyle/>
          <a:p>
            <a:r>
              <a:rPr lang="en-US" dirty="0"/>
              <a:t>DPC Dashboard Access  - </a:t>
            </a:r>
            <a:r>
              <a:rPr lang="en-US" dirty="0">
                <a:highlight>
                  <a:srgbClr val="FFFF00"/>
                </a:highlight>
              </a:rPr>
              <a:t>Updates</a:t>
            </a:r>
          </a:p>
        </p:txBody>
      </p:sp>
      <p:sp>
        <p:nvSpPr>
          <p:cNvPr id="5" name="Text Placeholder 4">
            <a:extLst>
              <a:ext uri="{FF2B5EF4-FFF2-40B4-BE49-F238E27FC236}">
                <a16:creationId xmlns:a16="http://schemas.microsoft.com/office/drawing/2014/main" id="{7F7DAB21-83FC-CE8D-4BD8-4961710AED40}"/>
              </a:ext>
            </a:extLst>
          </p:cNvPr>
          <p:cNvSpPr>
            <a:spLocks noGrp="1"/>
          </p:cNvSpPr>
          <p:nvPr>
            <p:ph type="body" sz="quarter" idx="16"/>
          </p:nvPr>
        </p:nvSpPr>
        <p:spPr>
          <a:xfrm>
            <a:off x="495300" y="1168400"/>
            <a:ext cx="11163300" cy="5187950"/>
          </a:xfrm>
        </p:spPr>
        <p:txBody>
          <a:bodyPr/>
          <a:lstStyle/>
          <a:p>
            <a:pPr marL="285750" indent="-285750">
              <a:buFont typeface="Arial" panose="020B0604020202020204" pitchFamily="34" charset="0"/>
              <a:buChar char="•"/>
            </a:pPr>
            <a:r>
              <a:rPr lang="en-US" dirty="0">
                <a:cs typeface="Calibri" panose="020F0502020204030204" pitchFamily="34" charset="0"/>
              </a:rPr>
              <a:t>Access control</a:t>
            </a:r>
            <a:endParaRPr lang="en-US" sz="1400" dirty="0">
              <a:cs typeface="Calibri" panose="020F0502020204030204" pitchFamily="34" charset="0"/>
            </a:endParaRPr>
          </a:p>
          <a:p>
            <a:pPr lvl="1">
              <a:lnSpc>
                <a:spcPct val="150000"/>
              </a:lnSpc>
            </a:pPr>
            <a:r>
              <a:rPr lang="en-US" dirty="0">
                <a:cs typeface="Calibri" panose="020F0502020204030204" pitchFamily="34" charset="0"/>
              </a:rPr>
              <a:t>Application access will be granted via digital certificates </a:t>
            </a:r>
          </a:p>
          <a:p>
            <a:pPr lvl="1">
              <a:lnSpc>
                <a:spcPct val="150000"/>
              </a:lnSpc>
            </a:pPr>
            <a:r>
              <a:rPr lang="en-US" dirty="0">
                <a:cs typeface="Calibri" panose="020F0502020204030204" pitchFamily="34" charset="0"/>
              </a:rPr>
              <a:t>New roles must be added to the certificate for authorization </a:t>
            </a:r>
            <a:endParaRPr lang="en-US" sz="1200" dirty="0">
              <a:cs typeface="Calibri" panose="020F0502020204030204" pitchFamily="34" charset="0"/>
            </a:endParaRPr>
          </a:p>
          <a:p>
            <a:pPr lvl="2">
              <a:lnSpc>
                <a:spcPct val="150000"/>
              </a:lnSpc>
              <a:buFont typeface="Arial" panose="020B0604020202020204" pitchFamily="34" charset="0"/>
              <a:buChar char="•"/>
            </a:pPr>
            <a:r>
              <a:rPr lang="en-US" sz="1200" b="1" dirty="0">
                <a:highlight>
                  <a:srgbClr val="FFFF00"/>
                </a:highlight>
                <a:cs typeface="Calibri" panose="020F0502020204030204" pitchFamily="34" charset="0"/>
              </a:rPr>
              <a:t>Operator (DPC_M_OPERATOR)</a:t>
            </a:r>
          </a:p>
          <a:p>
            <a:pPr lvl="2">
              <a:lnSpc>
                <a:spcPct val="150000"/>
              </a:lnSpc>
              <a:buFont typeface="Arial" panose="020B0604020202020204" pitchFamily="34" charset="0"/>
              <a:buChar char="•"/>
            </a:pPr>
            <a:r>
              <a:rPr lang="en-US" sz="1200" b="1" dirty="0" err="1">
                <a:cs typeface="Calibri" panose="020F0502020204030204" pitchFamily="34" charset="0"/>
              </a:rPr>
              <a:t>ReadOnly</a:t>
            </a:r>
            <a:r>
              <a:rPr lang="en-US" sz="1200" b="1" dirty="0">
                <a:cs typeface="Calibri" panose="020F0502020204030204" pitchFamily="34" charset="0"/>
              </a:rPr>
              <a:t> (DPC_M_VIEW)</a:t>
            </a:r>
          </a:p>
          <a:p>
            <a:pPr lvl="2">
              <a:lnSpc>
                <a:spcPct val="150000"/>
              </a:lnSpc>
              <a:buFont typeface="Arial" panose="020B0604020202020204" pitchFamily="34" charset="0"/>
              <a:buChar char="•"/>
            </a:pPr>
            <a:r>
              <a:rPr lang="en-US" sz="1200" b="1" dirty="0">
                <a:cs typeface="Calibri" panose="020F0502020204030204" pitchFamily="34" charset="0"/>
              </a:rPr>
              <a:t>Effective for MOTE from 07/13/2026</a:t>
            </a:r>
          </a:p>
          <a:p>
            <a:pPr lvl="2">
              <a:lnSpc>
                <a:spcPct val="150000"/>
              </a:lnSpc>
              <a:buFont typeface="Arial" panose="020B0604020202020204" pitchFamily="34" charset="0"/>
              <a:buChar char="•"/>
            </a:pPr>
            <a:r>
              <a:rPr lang="en-US" sz="1200" b="1" dirty="0">
                <a:cs typeface="Calibri" panose="020F0502020204030204" pitchFamily="34" charset="0"/>
              </a:rPr>
              <a:t>Effective for PROD  from 08/28/2026</a:t>
            </a:r>
          </a:p>
          <a:p>
            <a:pPr lvl="1">
              <a:lnSpc>
                <a:spcPct val="150000"/>
              </a:lnSpc>
            </a:pPr>
            <a:r>
              <a:rPr lang="en-US" dirty="0">
                <a:cs typeface="Calibri" panose="020F0502020204030204" pitchFamily="34" charset="0"/>
              </a:rPr>
              <a:t>Link will be available from current OSUI page (This feature will be available from September)</a:t>
            </a:r>
            <a:br>
              <a:rPr lang="en-US" dirty="0">
                <a:cs typeface="Calibri" panose="020F0502020204030204" pitchFamily="34" charset="0"/>
              </a:rPr>
            </a:br>
            <a:br>
              <a:rPr lang="en-US" dirty="0">
                <a:cs typeface="Calibri" panose="020F0502020204030204" pitchFamily="34" charset="0"/>
              </a:rPr>
            </a:br>
            <a:endParaRPr lang="en-US" sz="1200" dirty="0">
              <a:cs typeface="Calibri" panose="020F0502020204030204" pitchFamily="34" charset="0"/>
            </a:endParaRPr>
          </a:p>
          <a:p>
            <a:endParaRPr lang="en-US" dirty="0"/>
          </a:p>
        </p:txBody>
      </p:sp>
      <p:sp>
        <p:nvSpPr>
          <p:cNvPr id="8" name="Rectangle 7">
            <a:extLst>
              <a:ext uri="{FF2B5EF4-FFF2-40B4-BE49-F238E27FC236}">
                <a16:creationId xmlns:a16="http://schemas.microsoft.com/office/drawing/2014/main" id="{462879E2-9394-62AC-66EB-7D242139C78E}"/>
              </a:ext>
            </a:extLst>
          </p:cNvPr>
          <p:cNvSpPr/>
          <p:nvPr/>
        </p:nvSpPr>
        <p:spPr>
          <a:xfrm>
            <a:off x="3293532" y="2209800"/>
            <a:ext cx="3742266" cy="830997"/>
          </a:xfrm>
          <a:prstGeom prst="rect">
            <a:avLst/>
          </a:prstGeom>
          <a:noFill/>
        </p:spPr>
        <p:txBody>
          <a:bodyPr wrap="square" lIns="91440" tIns="45720" rIns="91440" bIns="45720">
            <a:spAutoFit/>
          </a:bodyPr>
          <a:lstStyle/>
          <a:p>
            <a:pPr algn="ctr"/>
            <a:r>
              <a:rPr lang="en-US" sz="2400" b="1" cap="none" spc="0" dirty="0">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rPr>
              <a:t>Available to request from 1</a:t>
            </a:r>
            <a:r>
              <a:rPr lang="en-US" sz="2400" b="1" cap="none" spc="0" baseline="30000" dirty="0">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rPr>
              <a:t>st</a:t>
            </a:r>
            <a:r>
              <a:rPr lang="en-US" sz="2400" b="1" cap="none" spc="0" dirty="0">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rPr>
              <a:t> July</a:t>
            </a:r>
          </a:p>
        </p:txBody>
      </p:sp>
      <p:pic>
        <p:nvPicPr>
          <p:cNvPr id="6" name="Picture 5">
            <a:extLst>
              <a:ext uri="{FF2B5EF4-FFF2-40B4-BE49-F238E27FC236}">
                <a16:creationId xmlns:a16="http://schemas.microsoft.com/office/drawing/2014/main" id="{DA49AFF6-5CA2-F1B7-D4B6-9F8921EBC57B}"/>
              </a:ext>
            </a:extLst>
          </p:cNvPr>
          <p:cNvPicPr>
            <a:picLocks noChangeAspect="1"/>
          </p:cNvPicPr>
          <p:nvPr/>
        </p:nvPicPr>
        <p:blipFill>
          <a:blip r:embed="rId2"/>
          <a:stretch>
            <a:fillRect/>
          </a:stretch>
        </p:blipFill>
        <p:spPr>
          <a:xfrm>
            <a:off x="675118" y="3933943"/>
            <a:ext cx="10383140" cy="1159929"/>
          </a:xfrm>
          <a:prstGeom prst="rect">
            <a:avLst/>
          </a:prstGeom>
        </p:spPr>
      </p:pic>
    </p:spTree>
    <p:extLst>
      <p:ext uri="{BB962C8B-B14F-4D97-AF65-F5344CB8AC3E}">
        <p14:creationId xmlns:p14="http://schemas.microsoft.com/office/powerpoint/2010/main" val="338304070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0"/>
          <p:cNvSpPr/>
          <p:nvPr/>
        </p:nvSpPr>
        <p:spPr>
          <a:xfrm>
            <a:off x="1008404" y="268224"/>
            <a:ext cx="10573996" cy="670560"/>
          </a:xfrm>
          <a:prstGeom prst="rect">
            <a:avLst/>
          </a:prstGeom>
          <a:noFill/>
          <a:ln/>
        </p:spPr>
        <p:txBody>
          <a:bodyPr wrap="square" lIns="0" tIns="0" rIns="0" bIns="0" rtlCol="0" anchor="ctr"/>
          <a:lstStyle/>
          <a:p>
            <a:r>
              <a:rPr lang="en-US" sz="3467" b="1" dirty="0">
                <a:solidFill>
                  <a:srgbClr val="111827"/>
                </a:solidFill>
                <a:latin typeface="Calibri" pitchFamily="34" charset="0"/>
                <a:ea typeface="Calibri" pitchFamily="34" charset="-122"/>
                <a:cs typeface="Calibri" pitchFamily="34" charset="-120"/>
              </a:rPr>
              <a:t>DPC notifications from ERCOT CR – Proposal - </a:t>
            </a:r>
            <a:r>
              <a:rPr lang="en-US" sz="3467" b="1" dirty="0">
                <a:solidFill>
                  <a:srgbClr val="111827"/>
                </a:solidFill>
                <a:highlight>
                  <a:srgbClr val="FFFF00"/>
                </a:highlight>
                <a:latin typeface="Calibri" pitchFamily="34" charset="0"/>
                <a:ea typeface="Calibri" pitchFamily="34" charset="-122"/>
                <a:cs typeface="Calibri" pitchFamily="34" charset="-120"/>
              </a:rPr>
              <a:t>Updates</a:t>
            </a:r>
            <a:endParaRPr lang="en-US" sz="3467" dirty="0">
              <a:highlight>
                <a:srgbClr val="FFFF00"/>
              </a:highlight>
            </a:endParaRPr>
          </a:p>
        </p:txBody>
      </p:sp>
      <p:sp>
        <p:nvSpPr>
          <p:cNvPr id="3" name="Text 1"/>
          <p:cNvSpPr/>
          <p:nvPr/>
        </p:nvSpPr>
        <p:spPr>
          <a:xfrm>
            <a:off x="829056" y="950976"/>
            <a:ext cx="10753344" cy="365760"/>
          </a:xfrm>
          <a:prstGeom prst="rect">
            <a:avLst/>
          </a:prstGeom>
          <a:noFill/>
          <a:ln/>
        </p:spPr>
        <p:txBody>
          <a:bodyPr wrap="square" lIns="0" tIns="0" rIns="0" bIns="0" rtlCol="0" anchor="ctr"/>
          <a:lstStyle/>
          <a:p>
            <a:r>
              <a:rPr lang="en-US" sz="1733" dirty="0">
                <a:solidFill>
                  <a:srgbClr val="6B7280"/>
                </a:solidFill>
                <a:latin typeface="Calibri" pitchFamily="34" charset="0"/>
                <a:ea typeface="Calibri" pitchFamily="34" charset="-122"/>
                <a:cs typeface="Calibri" pitchFamily="34" charset="-120"/>
              </a:rPr>
              <a:t>One address per organization — you manage the members</a:t>
            </a:r>
            <a:endParaRPr lang="en-US" sz="1733" dirty="0"/>
          </a:p>
        </p:txBody>
      </p:sp>
      <p:sp>
        <p:nvSpPr>
          <p:cNvPr id="4" name="Shape 2"/>
          <p:cNvSpPr/>
          <p:nvPr/>
        </p:nvSpPr>
        <p:spPr>
          <a:xfrm>
            <a:off x="609600" y="1444803"/>
            <a:ext cx="10972800" cy="1463040"/>
          </a:xfrm>
          <a:prstGeom prst="roundRect">
            <a:avLst>
              <a:gd name="adj" fmla="val 6667"/>
            </a:avLst>
          </a:prstGeom>
          <a:solidFill>
            <a:srgbClr val="E6F1FB"/>
          </a:solidFill>
          <a:ln w="12700">
            <a:solidFill>
              <a:srgbClr val="B5D4F4"/>
            </a:solidFill>
            <a:prstDash val="solid"/>
          </a:ln>
        </p:spPr>
        <p:txBody>
          <a:bodyPr/>
          <a:lstStyle/>
          <a:p>
            <a:endParaRPr lang="en-US" sz="2400"/>
          </a:p>
        </p:txBody>
      </p:sp>
      <p:sp>
        <p:nvSpPr>
          <p:cNvPr id="5" name="Text 3"/>
          <p:cNvSpPr/>
          <p:nvPr/>
        </p:nvSpPr>
        <p:spPr>
          <a:xfrm>
            <a:off x="914400" y="1530147"/>
            <a:ext cx="4876800" cy="304800"/>
          </a:xfrm>
          <a:prstGeom prst="rect">
            <a:avLst/>
          </a:prstGeom>
          <a:noFill/>
          <a:ln/>
        </p:spPr>
        <p:txBody>
          <a:bodyPr wrap="square" lIns="0" tIns="0" rIns="0" bIns="0" rtlCol="0" anchor="ctr"/>
          <a:lstStyle/>
          <a:p>
            <a:r>
              <a:rPr lang="en-US" sz="1467" b="1" dirty="0">
                <a:solidFill>
                  <a:srgbClr val="185FA5"/>
                </a:solidFill>
                <a:latin typeface="Calibri" pitchFamily="34" charset="0"/>
                <a:ea typeface="Calibri" pitchFamily="34" charset="-122"/>
                <a:cs typeface="Calibri" pitchFamily="34" charset="-120"/>
              </a:rPr>
              <a:t>Suggested format</a:t>
            </a:r>
            <a:endParaRPr lang="en-US" sz="1467" dirty="0"/>
          </a:p>
        </p:txBody>
      </p:sp>
      <p:sp>
        <p:nvSpPr>
          <p:cNvPr id="6" name="Text 4"/>
          <p:cNvSpPr/>
          <p:nvPr/>
        </p:nvSpPr>
        <p:spPr>
          <a:xfrm>
            <a:off x="914400" y="1834947"/>
            <a:ext cx="6096000" cy="365760"/>
          </a:xfrm>
          <a:prstGeom prst="rect">
            <a:avLst/>
          </a:prstGeom>
          <a:noFill/>
          <a:ln/>
        </p:spPr>
        <p:txBody>
          <a:bodyPr wrap="square" lIns="0" tIns="0" rIns="0" bIns="0" rtlCol="0" anchor="ctr"/>
          <a:lstStyle/>
          <a:p>
            <a:r>
              <a:rPr lang="en-US" sz="1867" b="1" dirty="0">
                <a:solidFill>
                  <a:srgbClr val="0C447C"/>
                </a:solidFill>
                <a:latin typeface="Courier New" pitchFamily="34" charset="0"/>
                <a:ea typeface="Courier New" pitchFamily="34" charset="-122"/>
                <a:cs typeface="Courier New" pitchFamily="34" charset="-120"/>
              </a:rPr>
              <a:t>ercotdpcnotifications@[yourdomain]</a:t>
            </a:r>
            <a:endParaRPr lang="en-US" sz="1867" dirty="0"/>
          </a:p>
        </p:txBody>
      </p:sp>
      <p:sp>
        <p:nvSpPr>
          <p:cNvPr id="7" name="Shape 5"/>
          <p:cNvSpPr/>
          <p:nvPr/>
        </p:nvSpPr>
        <p:spPr>
          <a:xfrm>
            <a:off x="914400" y="2273859"/>
            <a:ext cx="3474720" cy="341376"/>
          </a:xfrm>
          <a:prstGeom prst="roundRect">
            <a:avLst>
              <a:gd name="adj" fmla="val 17857"/>
            </a:avLst>
          </a:prstGeom>
          <a:solidFill>
            <a:srgbClr val="B5D4F4"/>
          </a:solidFill>
          <a:ln w="12700">
            <a:solidFill>
              <a:srgbClr val="B5D4F4"/>
            </a:solidFill>
            <a:prstDash val="solid"/>
          </a:ln>
        </p:spPr>
        <p:txBody>
          <a:bodyPr/>
          <a:lstStyle/>
          <a:p>
            <a:endParaRPr lang="en-US" sz="2400"/>
          </a:p>
        </p:txBody>
      </p:sp>
      <p:sp>
        <p:nvSpPr>
          <p:cNvPr id="8" name="Text 6"/>
          <p:cNvSpPr/>
          <p:nvPr/>
        </p:nvSpPr>
        <p:spPr>
          <a:xfrm>
            <a:off x="914400" y="2273859"/>
            <a:ext cx="3474720" cy="341376"/>
          </a:xfrm>
          <a:prstGeom prst="rect">
            <a:avLst/>
          </a:prstGeom>
          <a:noFill/>
          <a:ln/>
        </p:spPr>
        <p:txBody>
          <a:bodyPr wrap="square" lIns="0" tIns="0" rIns="0" bIns="0" rtlCol="0" anchor="ctr"/>
          <a:lstStyle/>
          <a:p>
            <a:pPr algn="ctr"/>
            <a:r>
              <a:rPr lang="en-US" sz="1200" dirty="0">
                <a:solidFill>
                  <a:srgbClr val="0C447C"/>
                </a:solidFill>
                <a:latin typeface="Courier New" pitchFamily="34" charset="0"/>
                <a:ea typeface="Courier New" pitchFamily="34" charset="-122"/>
                <a:cs typeface="Courier New" pitchFamily="34" charset="-120"/>
              </a:rPr>
              <a:t>ercotdpcnotifications@lcra.org</a:t>
            </a:r>
            <a:endParaRPr lang="en-US" sz="1200" dirty="0"/>
          </a:p>
        </p:txBody>
      </p:sp>
      <p:sp>
        <p:nvSpPr>
          <p:cNvPr id="9" name="Shape 7"/>
          <p:cNvSpPr/>
          <p:nvPr/>
        </p:nvSpPr>
        <p:spPr>
          <a:xfrm>
            <a:off x="4511040" y="2273859"/>
            <a:ext cx="3474720" cy="341376"/>
          </a:xfrm>
          <a:prstGeom prst="roundRect">
            <a:avLst>
              <a:gd name="adj" fmla="val 17857"/>
            </a:avLst>
          </a:prstGeom>
          <a:solidFill>
            <a:srgbClr val="B5D4F4"/>
          </a:solidFill>
          <a:ln w="12700">
            <a:solidFill>
              <a:srgbClr val="B5D4F4"/>
            </a:solidFill>
            <a:prstDash val="solid"/>
          </a:ln>
        </p:spPr>
        <p:txBody>
          <a:bodyPr/>
          <a:lstStyle/>
          <a:p>
            <a:endParaRPr lang="en-US" sz="2400"/>
          </a:p>
        </p:txBody>
      </p:sp>
      <p:sp>
        <p:nvSpPr>
          <p:cNvPr id="10" name="Text 8"/>
          <p:cNvSpPr/>
          <p:nvPr/>
        </p:nvSpPr>
        <p:spPr>
          <a:xfrm>
            <a:off x="4511040" y="2273859"/>
            <a:ext cx="3474720" cy="341376"/>
          </a:xfrm>
          <a:prstGeom prst="rect">
            <a:avLst/>
          </a:prstGeom>
          <a:noFill/>
          <a:ln/>
        </p:spPr>
        <p:txBody>
          <a:bodyPr wrap="square" lIns="0" tIns="0" rIns="0" bIns="0" rtlCol="0" anchor="ctr"/>
          <a:lstStyle/>
          <a:p>
            <a:pPr algn="ctr"/>
            <a:r>
              <a:rPr lang="en-US" sz="1200" dirty="0">
                <a:solidFill>
                  <a:srgbClr val="0C447C"/>
                </a:solidFill>
                <a:latin typeface="Courier New" pitchFamily="34" charset="0"/>
                <a:ea typeface="Courier New" pitchFamily="34" charset="-122"/>
                <a:cs typeface="Courier New" pitchFamily="34" charset="-120"/>
              </a:rPr>
              <a:t>ercotdpcnotifications@oncor.com</a:t>
            </a:r>
            <a:endParaRPr lang="en-US" sz="1200" dirty="0"/>
          </a:p>
        </p:txBody>
      </p:sp>
      <p:sp>
        <p:nvSpPr>
          <p:cNvPr id="11" name="Shape 9"/>
          <p:cNvSpPr/>
          <p:nvPr/>
        </p:nvSpPr>
        <p:spPr>
          <a:xfrm>
            <a:off x="8107680" y="2273859"/>
            <a:ext cx="3474720" cy="341376"/>
          </a:xfrm>
          <a:prstGeom prst="roundRect">
            <a:avLst>
              <a:gd name="adj" fmla="val 17857"/>
            </a:avLst>
          </a:prstGeom>
          <a:solidFill>
            <a:srgbClr val="B5D4F4"/>
          </a:solidFill>
          <a:ln w="12700">
            <a:solidFill>
              <a:srgbClr val="B5D4F4"/>
            </a:solidFill>
            <a:prstDash val="solid"/>
          </a:ln>
        </p:spPr>
        <p:txBody>
          <a:bodyPr/>
          <a:lstStyle/>
          <a:p>
            <a:endParaRPr lang="en-US" sz="2400"/>
          </a:p>
        </p:txBody>
      </p:sp>
      <p:sp>
        <p:nvSpPr>
          <p:cNvPr id="12" name="Text 10"/>
          <p:cNvSpPr/>
          <p:nvPr/>
        </p:nvSpPr>
        <p:spPr>
          <a:xfrm>
            <a:off x="8107680" y="2273859"/>
            <a:ext cx="3474720" cy="341376"/>
          </a:xfrm>
          <a:prstGeom prst="rect">
            <a:avLst/>
          </a:prstGeom>
          <a:noFill/>
          <a:ln/>
        </p:spPr>
        <p:txBody>
          <a:bodyPr wrap="square" lIns="0" tIns="0" rIns="0" bIns="0" rtlCol="0" anchor="ctr"/>
          <a:lstStyle/>
          <a:p>
            <a:pPr algn="ctr"/>
            <a:r>
              <a:rPr lang="en-US" sz="1200" dirty="0">
                <a:solidFill>
                  <a:srgbClr val="0C447C"/>
                </a:solidFill>
                <a:latin typeface="Courier New" pitchFamily="34" charset="0"/>
                <a:ea typeface="Courier New" pitchFamily="34" charset="-122"/>
                <a:cs typeface="Courier New" pitchFamily="34" charset="-120"/>
              </a:rPr>
              <a:t>ercotdpcnotifications@aep.com</a:t>
            </a:r>
            <a:endParaRPr lang="en-US" sz="1200" dirty="0"/>
          </a:p>
        </p:txBody>
      </p:sp>
      <p:sp>
        <p:nvSpPr>
          <p:cNvPr id="13" name="Shape 11"/>
          <p:cNvSpPr/>
          <p:nvPr/>
        </p:nvSpPr>
        <p:spPr>
          <a:xfrm>
            <a:off x="609600" y="2972797"/>
            <a:ext cx="5242560" cy="999744"/>
          </a:xfrm>
          <a:prstGeom prst="roundRect">
            <a:avLst>
              <a:gd name="adj" fmla="val 9756"/>
            </a:avLst>
          </a:prstGeom>
          <a:solidFill>
            <a:srgbClr val="F8FAFB"/>
          </a:solidFill>
          <a:ln w="6350">
            <a:solidFill>
              <a:srgbClr val="D1D5DB"/>
            </a:solidFill>
            <a:prstDash val="solid"/>
          </a:ln>
          <a:effectLst>
            <a:outerShdw blurRad="50800" dist="12700" dir="5400000" algn="bl" rotWithShape="0">
              <a:srgbClr val="000000">
                <a:alpha val="8000"/>
              </a:srgbClr>
            </a:outerShdw>
          </a:effectLst>
        </p:spPr>
        <p:txBody>
          <a:bodyPr/>
          <a:lstStyle/>
          <a:p>
            <a:endParaRPr lang="en-US" sz="2400"/>
          </a:p>
        </p:txBody>
      </p:sp>
      <p:sp>
        <p:nvSpPr>
          <p:cNvPr id="14" name="Text 12"/>
          <p:cNvSpPr/>
          <p:nvPr/>
        </p:nvSpPr>
        <p:spPr>
          <a:xfrm>
            <a:off x="829056" y="3094717"/>
            <a:ext cx="4937760" cy="304800"/>
          </a:xfrm>
          <a:prstGeom prst="rect">
            <a:avLst/>
          </a:prstGeom>
          <a:noFill/>
          <a:ln/>
        </p:spPr>
        <p:txBody>
          <a:bodyPr wrap="square" lIns="0" tIns="0" rIns="0" bIns="0" rtlCol="0" anchor="ctr"/>
          <a:lstStyle/>
          <a:p>
            <a:r>
              <a:rPr lang="en-US" sz="1600" b="1" dirty="0">
                <a:solidFill>
                  <a:srgbClr val="111827"/>
                </a:solidFill>
                <a:latin typeface="Calibri" pitchFamily="34" charset="0"/>
                <a:ea typeface="Calibri" pitchFamily="34" charset="-122"/>
                <a:cs typeface="Calibri" pitchFamily="34" charset="-120"/>
              </a:rPr>
              <a:t>ERCOT configures once</a:t>
            </a:r>
            <a:endParaRPr lang="en-US" sz="1600" dirty="0"/>
          </a:p>
        </p:txBody>
      </p:sp>
      <p:sp>
        <p:nvSpPr>
          <p:cNvPr id="15" name="Text 13"/>
          <p:cNvSpPr/>
          <p:nvPr/>
        </p:nvSpPr>
        <p:spPr>
          <a:xfrm>
            <a:off x="829056" y="3411709"/>
            <a:ext cx="4876800" cy="463296"/>
          </a:xfrm>
          <a:prstGeom prst="rect">
            <a:avLst/>
          </a:prstGeom>
          <a:noFill/>
          <a:ln/>
        </p:spPr>
        <p:txBody>
          <a:bodyPr wrap="square" lIns="0" tIns="0" rIns="0" bIns="0" rtlCol="0" anchor="ctr"/>
          <a:lstStyle/>
          <a:p>
            <a:r>
              <a:rPr lang="en-US" sz="1400" dirty="0">
                <a:solidFill>
                  <a:srgbClr val="6B7280"/>
                </a:solidFill>
                <a:latin typeface="Calibri" pitchFamily="34" charset="0"/>
                <a:ea typeface="Calibri" pitchFamily="34" charset="-122"/>
                <a:cs typeface="Calibri" pitchFamily="34" charset="-120"/>
              </a:rPr>
              <a:t>One address per org — no changes needed when your team membership changes</a:t>
            </a:r>
            <a:endParaRPr lang="en-US" sz="1400" dirty="0"/>
          </a:p>
        </p:txBody>
      </p:sp>
      <p:sp>
        <p:nvSpPr>
          <p:cNvPr id="16" name="Shape 14"/>
          <p:cNvSpPr/>
          <p:nvPr/>
        </p:nvSpPr>
        <p:spPr>
          <a:xfrm>
            <a:off x="6339840" y="2968803"/>
            <a:ext cx="5242560" cy="1003738"/>
          </a:xfrm>
          <a:prstGeom prst="roundRect">
            <a:avLst>
              <a:gd name="adj" fmla="val 9756"/>
            </a:avLst>
          </a:prstGeom>
          <a:solidFill>
            <a:srgbClr val="F8FAFB"/>
          </a:solidFill>
          <a:ln w="6350">
            <a:solidFill>
              <a:srgbClr val="D1D5DB"/>
            </a:solidFill>
            <a:prstDash val="solid"/>
          </a:ln>
          <a:effectLst>
            <a:outerShdw blurRad="50800" dist="12700" dir="5400000" algn="bl" rotWithShape="0">
              <a:srgbClr val="000000">
                <a:alpha val="8000"/>
              </a:srgbClr>
            </a:outerShdw>
          </a:effectLst>
        </p:spPr>
        <p:txBody>
          <a:bodyPr/>
          <a:lstStyle/>
          <a:p>
            <a:endParaRPr lang="en-US" sz="2400"/>
          </a:p>
        </p:txBody>
      </p:sp>
      <p:sp>
        <p:nvSpPr>
          <p:cNvPr id="17" name="Text 15"/>
          <p:cNvSpPr/>
          <p:nvPr/>
        </p:nvSpPr>
        <p:spPr>
          <a:xfrm>
            <a:off x="6559296" y="3094717"/>
            <a:ext cx="4937760" cy="304800"/>
          </a:xfrm>
          <a:prstGeom prst="rect">
            <a:avLst/>
          </a:prstGeom>
          <a:noFill/>
          <a:ln/>
        </p:spPr>
        <p:txBody>
          <a:bodyPr wrap="square" lIns="0" tIns="0" rIns="0" bIns="0" rtlCol="0" anchor="ctr"/>
          <a:lstStyle/>
          <a:p>
            <a:r>
              <a:rPr lang="en-US" sz="1600" b="1" dirty="0">
                <a:solidFill>
                  <a:srgbClr val="111827"/>
                </a:solidFill>
                <a:latin typeface="Calibri" pitchFamily="34" charset="0"/>
                <a:ea typeface="Calibri" pitchFamily="34" charset="-122"/>
                <a:cs typeface="Calibri" pitchFamily="34" charset="-120"/>
              </a:rPr>
              <a:t>TO manages recipients</a:t>
            </a:r>
            <a:endParaRPr lang="en-US" sz="1600" dirty="0"/>
          </a:p>
        </p:txBody>
      </p:sp>
      <p:sp>
        <p:nvSpPr>
          <p:cNvPr id="18" name="Text 16"/>
          <p:cNvSpPr/>
          <p:nvPr/>
        </p:nvSpPr>
        <p:spPr>
          <a:xfrm>
            <a:off x="6559296" y="3411709"/>
            <a:ext cx="4876800" cy="463296"/>
          </a:xfrm>
          <a:prstGeom prst="rect">
            <a:avLst/>
          </a:prstGeom>
          <a:noFill/>
          <a:ln/>
        </p:spPr>
        <p:txBody>
          <a:bodyPr wrap="square" lIns="0" tIns="0" rIns="0" bIns="0" rtlCol="0" anchor="ctr"/>
          <a:lstStyle/>
          <a:p>
            <a:r>
              <a:rPr lang="en-US" sz="1400" dirty="0">
                <a:solidFill>
                  <a:srgbClr val="6B7280"/>
                </a:solidFill>
                <a:latin typeface="Calibri" pitchFamily="34" charset="0"/>
                <a:ea typeface="Calibri" pitchFamily="34" charset="-122"/>
                <a:cs typeface="Calibri" pitchFamily="34" charset="-120"/>
              </a:rPr>
              <a:t>Add or remove team members from the alias without any ERCOT involvement</a:t>
            </a:r>
            <a:endParaRPr lang="en-US" sz="1400" dirty="0"/>
          </a:p>
        </p:txBody>
      </p:sp>
      <p:sp>
        <p:nvSpPr>
          <p:cNvPr id="19" name="Shape 17"/>
          <p:cNvSpPr/>
          <p:nvPr/>
        </p:nvSpPr>
        <p:spPr>
          <a:xfrm>
            <a:off x="609600" y="4070077"/>
            <a:ext cx="5242560" cy="999744"/>
          </a:xfrm>
          <a:prstGeom prst="roundRect">
            <a:avLst>
              <a:gd name="adj" fmla="val 9756"/>
            </a:avLst>
          </a:prstGeom>
          <a:solidFill>
            <a:srgbClr val="F8FAFB"/>
          </a:solidFill>
          <a:ln w="6350">
            <a:solidFill>
              <a:srgbClr val="D1D5DB"/>
            </a:solidFill>
            <a:prstDash val="solid"/>
          </a:ln>
          <a:effectLst>
            <a:outerShdw blurRad="50800" dist="12700" dir="5400000" algn="bl" rotWithShape="0">
              <a:srgbClr val="000000">
                <a:alpha val="8000"/>
              </a:srgbClr>
            </a:outerShdw>
          </a:effectLst>
        </p:spPr>
        <p:txBody>
          <a:bodyPr/>
          <a:lstStyle/>
          <a:p>
            <a:endParaRPr lang="en-US" sz="2400"/>
          </a:p>
        </p:txBody>
      </p:sp>
      <p:sp>
        <p:nvSpPr>
          <p:cNvPr id="20" name="Text 18"/>
          <p:cNvSpPr/>
          <p:nvPr/>
        </p:nvSpPr>
        <p:spPr>
          <a:xfrm>
            <a:off x="829056" y="4191997"/>
            <a:ext cx="4937760" cy="304800"/>
          </a:xfrm>
          <a:prstGeom prst="rect">
            <a:avLst/>
          </a:prstGeom>
          <a:noFill/>
          <a:ln/>
        </p:spPr>
        <p:txBody>
          <a:bodyPr wrap="square" lIns="0" tIns="0" rIns="0" bIns="0" rtlCol="0" anchor="ctr"/>
          <a:lstStyle/>
          <a:p>
            <a:r>
              <a:rPr lang="en-US" sz="1600" b="1" dirty="0">
                <a:solidFill>
                  <a:srgbClr val="111827"/>
                </a:solidFill>
                <a:latin typeface="Calibri" pitchFamily="34" charset="0"/>
                <a:ea typeface="Calibri" pitchFamily="34" charset="-122"/>
                <a:cs typeface="Calibri" pitchFamily="34" charset="-120"/>
              </a:rPr>
              <a:t>Instant staff changes</a:t>
            </a:r>
            <a:endParaRPr lang="en-US" sz="1600" dirty="0"/>
          </a:p>
        </p:txBody>
      </p:sp>
      <p:sp>
        <p:nvSpPr>
          <p:cNvPr id="21" name="Text 19"/>
          <p:cNvSpPr/>
          <p:nvPr/>
        </p:nvSpPr>
        <p:spPr>
          <a:xfrm>
            <a:off x="829056" y="4508989"/>
            <a:ext cx="4876800" cy="463296"/>
          </a:xfrm>
          <a:prstGeom prst="rect">
            <a:avLst/>
          </a:prstGeom>
          <a:noFill/>
          <a:ln/>
        </p:spPr>
        <p:txBody>
          <a:bodyPr wrap="square" lIns="0" tIns="0" rIns="0" bIns="0" rtlCol="0" anchor="ctr"/>
          <a:lstStyle/>
          <a:p>
            <a:r>
              <a:rPr lang="en-US" sz="1400" dirty="0">
                <a:solidFill>
                  <a:srgbClr val="6B7280"/>
                </a:solidFill>
                <a:latin typeface="Calibri" pitchFamily="34" charset="0"/>
                <a:ea typeface="Calibri" pitchFamily="34" charset="-122"/>
                <a:cs typeface="Calibri" pitchFamily="34" charset="-120"/>
              </a:rPr>
              <a:t>New hires added, departing members removed — all within your own systems</a:t>
            </a:r>
            <a:endParaRPr lang="en-US" sz="1400" dirty="0"/>
          </a:p>
        </p:txBody>
      </p:sp>
      <p:sp>
        <p:nvSpPr>
          <p:cNvPr id="22" name="Shape 20"/>
          <p:cNvSpPr/>
          <p:nvPr/>
        </p:nvSpPr>
        <p:spPr>
          <a:xfrm>
            <a:off x="6339840" y="4070077"/>
            <a:ext cx="5242560" cy="999744"/>
          </a:xfrm>
          <a:prstGeom prst="roundRect">
            <a:avLst>
              <a:gd name="adj" fmla="val 9756"/>
            </a:avLst>
          </a:prstGeom>
          <a:solidFill>
            <a:srgbClr val="F8FAFB"/>
          </a:solidFill>
          <a:ln w="6350">
            <a:solidFill>
              <a:srgbClr val="D1D5DB"/>
            </a:solidFill>
            <a:prstDash val="solid"/>
          </a:ln>
          <a:effectLst>
            <a:outerShdw blurRad="50800" dist="12700" dir="5400000" algn="bl" rotWithShape="0">
              <a:srgbClr val="000000">
                <a:alpha val="8000"/>
              </a:srgbClr>
            </a:outerShdw>
          </a:effectLst>
        </p:spPr>
        <p:txBody>
          <a:bodyPr/>
          <a:lstStyle/>
          <a:p>
            <a:endParaRPr lang="en-US" sz="2400"/>
          </a:p>
        </p:txBody>
      </p:sp>
      <p:sp>
        <p:nvSpPr>
          <p:cNvPr id="23" name="Text 21"/>
          <p:cNvSpPr/>
          <p:nvPr/>
        </p:nvSpPr>
        <p:spPr>
          <a:xfrm>
            <a:off x="6559296" y="4191997"/>
            <a:ext cx="4937760" cy="304800"/>
          </a:xfrm>
          <a:prstGeom prst="rect">
            <a:avLst/>
          </a:prstGeom>
          <a:noFill/>
          <a:ln/>
        </p:spPr>
        <p:txBody>
          <a:bodyPr wrap="square" lIns="0" tIns="0" rIns="0" bIns="0" rtlCol="0" anchor="ctr"/>
          <a:lstStyle/>
          <a:p>
            <a:r>
              <a:rPr lang="en-US" sz="1600" b="1" dirty="0">
                <a:solidFill>
                  <a:srgbClr val="111827"/>
                </a:solidFill>
                <a:latin typeface="Calibri" pitchFamily="34" charset="0"/>
                <a:ea typeface="Calibri" pitchFamily="34" charset="-122"/>
                <a:cs typeface="Calibri" pitchFamily="34" charset="-120"/>
              </a:rPr>
              <a:t>No personal emails at ERCOT</a:t>
            </a:r>
            <a:endParaRPr lang="en-US" sz="1600" dirty="0"/>
          </a:p>
        </p:txBody>
      </p:sp>
      <p:sp>
        <p:nvSpPr>
          <p:cNvPr id="24" name="Text 22"/>
          <p:cNvSpPr/>
          <p:nvPr/>
        </p:nvSpPr>
        <p:spPr>
          <a:xfrm>
            <a:off x="6559296" y="4508989"/>
            <a:ext cx="4876800" cy="463296"/>
          </a:xfrm>
          <a:prstGeom prst="rect">
            <a:avLst/>
          </a:prstGeom>
          <a:noFill/>
          <a:ln/>
        </p:spPr>
        <p:txBody>
          <a:bodyPr wrap="square" lIns="0" tIns="0" rIns="0" bIns="0" rtlCol="0" anchor="ctr"/>
          <a:lstStyle/>
          <a:p>
            <a:r>
              <a:rPr lang="en-US" sz="1400" dirty="0">
                <a:solidFill>
                  <a:srgbClr val="6B7280"/>
                </a:solidFill>
                <a:latin typeface="Calibri" pitchFamily="34" charset="0"/>
                <a:ea typeface="Calibri" pitchFamily="34" charset="-122"/>
                <a:cs typeface="Calibri" pitchFamily="34" charset="-120"/>
              </a:rPr>
              <a:t>Individual addresses are never stored on the ERCOT side</a:t>
            </a:r>
            <a:endParaRPr lang="en-US" sz="1400" dirty="0"/>
          </a:p>
        </p:txBody>
      </p:sp>
      <p:sp>
        <p:nvSpPr>
          <p:cNvPr id="25" name="Shape 23"/>
          <p:cNvSpPr/>
          <p:nvPr/>
        </p:nvSpPr>
        <p:spPr>
          <a:xfrm>
            <a:off x="609600" y="5167357"/>
            <a:ext cx="10972800" cy="0"/>
          </a:xfrm>
          <a:prstGeom prst="line">
            <a:avLst/>
          </a:prstGeom>
          <a:noFill/>
          <a:ln w="6350">
            <a:solidFill>
              <a:srgbClr val="D1D5DB"/>
            </a:solidFill>
            <a:prstDash val="solid"/>
          </a:ln>
        </p:spPr>
        <p:txBody>
          <a:bodyPr/>
          <a:lstStyle/>
          <a:p>
            <a:endParaRPr lang="en-US" sz="2400"/>
          </a:p>
        </p:txBody>
      </p:sp>
      <p:sp>
        <p:nvSpPr>
          <p:cNvPr id="26" name="Text 24"/>
          <p:cNvSpPr/>
          <p:nvPr/>
        </p:nvSpPr>
        <p:spPr>
          <a:xfrm>
            <a:off x="609600" y="5264893"/>
            <a:ext cx="10972800" cy="268224"/>
          </a:xfrm>
          <a:prstGeom prst="rect">
            <a:avLst/>
          </a:prstGeom>
          <a:noFill/>
          <a:ln/>
        </p:spPr>
        <p:txBody>
          <a:bodyPr wrap="square" lIns="0" tIns="0" rIns="0" bIns="0" rtlCol="0" anchor="ctr"/>
          <a:lstStyle/>
          <a:p>
            <a:r>
              <a:rPr lang="en-US" sz="1200" b="1" kern="0" spc="133" dirty="0">
                <a:solidFill>
                  <a:srgbClr val="6B7280"/>
                </a:solidFill>
                <a:latin typeface="Calibri" pitchFamily="34" charset="0"/>
                <a:ea typeface="Calibri" pitchFamily="34" charset="-122"/>
                <a:cs typeface="Calibri" pitchFamily="34" charset="-120"/>
              </a:rPr>
              <a:t>NOTIFICATIONS SENT TO THIS ALIAS</a:t>
            </a:r>
            <a:endParaRPr lang="en-US" sz="1200" dirty="0"/>
          </a:p>
        </p:txBody>
      </p:sp>
      <p:sp>
        <p:nvSpPr>
          <p:cNvPr id="27" name="Shape 25"/>
          <p:cNvSpPr/>
          <p:nvPr/>
        </p:nvSpPr>
        <p:spPr>
          <a:xfrm>
            <a:off x="609600" y="5594077"/>
            <a:ext cx="5242560" cy="1158240"/>
          </a:xfrm>
          <a:prstGeom prst="roundRect">
            <a:avLst>
              <a:gd name="adj" fmla="val 8421"/>
            </a:avLst>
          </a:prstGeom>
          <a:solidFill>
            <a:srgbClr val="FEF2F2"/>
          </a:solidFill>
          <a:ln w="9525">
            <a:solidFill>
              <a:srgbClr val="FECACA"/>
            </a:solidFill>
            <a:prstDash val="solid"/>
          </a:ln>
        </p:spPr>
        <p:txBody>
          <a:bodyPr/>
          <a:lstStyle/>
          <a:p>
            <a:endParaRPr lang="en-US" sz="2400" dirty="0"/>
          </a:p>
        </p:txBody>
      </p:sp>
      <p:sp>
        <p:nvSpPr>
          <p:cNvPr id="28" name="Shape 26"/>
          <p:cNvSpPr/>
          <p:nvPr/>
        </p:nvSpPr>
        <p:spPr>
          <a:xfrm>
            <a:off x="792480" y="5752573"/>
            <a:ext cx="463296" cy="463296"/>
          </a:xfrm>
          <a:prstGeom prst="ellipse">
            <a:avLst/>
          </a:prstGeom>
          <a:solidFill>
            <a:srgbClr val="FCEBEB"/>
          </a:solidFill>
          <a:ln w="12700">
            <a:solidFill>
              <a:srgbClr val="FCEBEB"/>
            </a:solidFill>
            <a:prstDash val="solid"/>
          </a:ln>
        </p:spPr>
        <p:txBody>
          <a:bodyPr/>
          <a:lstStyle/>
          <a:p>
            <a:endParaRPr lang="en-US" sz="2400"/>
          </a:p>
        </p:txBody>
      </p:sp>
      <p:sp>
        <p:nvSpPr>
          <p:cNvPr id="29" name="Text 27"/>
          <p:cNvSpPr/>
          <p:nvPr/>
        </p:nvSpPr>
        <p:spPr>
          <a:xfrm>
            <a:off x="792480" y="5740381"/>
            <a:ext cx="463296" cy="463296"/>
          </a:xfrm>
          <a:prstGeom prst="rect">
            <a:avLst/>
          </a:prstGeom>
          <a:noFill/>
          <a:ln/>
        </p:spPr>
        <p:txBody>
          <a:bodyPr wrap="square" lIns="0" tIns="0" rIns="0" bIns="0" rtlCol="0" anchor="ctr"/>
          <a:lstStyle/>
          <a:p>
            <a:pPr algn="ctr"/>
            <a:r>
              <a:rPr lang="en-US" sz="1733" dirty="0">
                <a:solidFill>
                  <a:srgbClr val="A32D2D"/>
                </a:solidFill>
                <a:latin typeface="Calibri" pitchFamily="34" charset="0"/>
                <a:ea typeface="Calibri" pitchFamily="34" charset="-122"/>
                <a:cs typeface="Calibri" pitchFamily="34" charset="-120"/>
              </a:rPr>
              <a:t>✕</a:t>
            </a:r>
            <a:endParaRPr lang="en-US" sz="1733" dirty="0"/>
          </a:p>
        </p:txBody>
      </p:sp>
      <p:sp>
        <p:nvSpPr>
          <p:cNvPr id="30" name="Text 28"/>
          <p:cNvSpPr/>
          <p:nvPr/>
        </p:nvSpPr>
        <p:spPr>
          <a:xfrm>
            <a:off x="1341120" y="5655037"/>
            <a:ext cx="4267200" cy="304800"/>
          </a:xfrm>
          <a:prstGeom prst="rect">
            <a:avLst/>
          </a:prstGeom>
          <a:noFill/>
          <a:ln/>
        </p:spPr>
        <p:txBody>
          <a:bodyPr wrap="square" lIns="0" tIns="0" rIns="0" bIns="0" rtlCol="0" anchor="ctr"/>
          <a:lstStyle/>
          <a:p>
            <a:r>
              <a:rPr lang="en-US" sz="1600" b="1" dirty="0">
                <a:solidFill>
                  <a:srgbClr val="A32D2D"/>
                </a:solidFill>
                <a:latin typeface="Calibri" pitchFamily="34" charset="0"/>
                <a:ea typeface="Calibri" pitchFamily="34" charset="-122"/>
                <a:cs typeface="Calibri" pitchFamily="34" charset="-120"/>
              </a:rPr>
              <a:t>Rejected</a:t>
            </a:r>
            <a:endParaRPr lang="en-US" sz="1600" dirty="0"/>
          </a:p>
        </p:txBody>
      </p:sp>
      <p:sp>
        <p:nvSpPr>
          <p:cNvPr id="31" name="Text 29"/>
          <p:cNvSpPr/>
          <p:nvPr/>
        </p:nvSpPr>
        <p:spPr>
          <a:xfrm>
            <a:off x="1341120" y="5959837"/>
            <a:ext cx="4328160" cy="670560"/>
          </a:xfrm>
          <a:prstGeom prst="rect">
            <a:avLst/>
          </a:prstGeom>
          <a:noFill/>
          <a:ln/>
        </p:spPr>
        <p:txBody>
          <a:bodyPr wrap="square" lIns="0" tIns="0" rIns="0" bIns="0" rtlCol="0" anchor="ctr"/>
          <a:lstStyle/>
          <a:p>
            <a:r>
              <a:rPr lang="en-US" sz="1400" dirty="0">
                <a:solidFill>
                  <a:srgbClr val="6B7280"/>
                </a:solidFill>
                <a:latin typeface="Calibri" pitchFamily="34" charset="0"/>
                <a:ea typeface="Calibri" pitchFamily="34" charset="-122"/>
                <a:cs typeface="Calibri" pitchFamily="34" charset="-120"/>
              </a:rPr>
              <a:t>DPC rejected by ERCOT; rejection reason included in the notification</a:t>
            </a:r>
            <a:endParaRPr lang="en-US" sz="1400" dirty="0"/>
          </a:p>
        </p:txBody>
      </p:sp>
      <p:sp>
        <p:nvSpPr>
          <p:cNvPr id="32" name="Shape 30"/>
          <p:cNvSpPr/>
          <p:nvPr/>
        </p:nvSpPr>
        <p:spPr>
          <a:xfrm>
            <a:off x="6339840" y="5594077"/>
            <a:ext cx="5242560" cy="1158240"/>
          </a:xfrm>
          <a:prstGeom prst="roundRect">
            <a:avLst>
              <a:gd name="adj" fmla="val 8421"/>
            </a:avLst>
          </a:prstGeom>
          <a:solidFill>
            <a:srgbClr val="FFFBF5"/>
          </a:solidFill>
          <a:ln w="9525">
            <a:solidFill>
              <a:srgbClr val="FAC775"/>
            </a:solidFill>
            <a:prstDash val="solid"/>
          </a:ln>
        </p:spPr>
        <p:txBody>
          <a:bodyPr/>
          <a:lstStyle/>
          <a:p>
            <a:endParaRPr lang="en-US" sz="2400"/>
          </a:p>
        </p:txBody>
      </p:sp>
      <p:sp>
        <p:nvSpPr>
          <p:cNvPr id="33" name="Shape 31"/>
          <p:cNvSpPr/>
          <p:nvPr/>
        </p:nvSpPr>
        <p:spPr>
          <a:xfrm>
            <a:off x="6522720" y="5752573"/>
            <a:ext cx="463296" cy="463296"/>
          </a:xfrm>
          <a:prstGeom prst="ellipse">
            <a:avLst/>
          </a:prstGeom>
          <a:solidFill>
            <a:srgbClr val="FAEEDA"/>
          </a:solidFill>
          <a:ln w="12700">
            <a:solidFill>
              <a:srgbClr val="FAEEDA"/>
            </a:solidFill>
            <a:prstDash val="solid"/>
          </a:ln>
        </p:spPr>
        <p:txBody>
          <a:bodyPr/>
          <a:lstStyle/>
          <a:p>
            <a:endParaRPr lang="en-US" sz="2400"/>
          </a:p>
        </p:txBody>
      </p:sp>
      <p:sp>
        <p:nvSpPr>
          <p:cNvPr id="34" name="Text 32"/>
          <p:cNvSpPr/>
          <p:nvPr/>
        </p:nvSpPr>
        <p:spPr>
          <a:xfrm>
            <a:off x="6522720" y="5740381"/>
            <a:ext cx="463296" cy="463296"/>
          </a:xfrm>
          <a:prstGeom prst="rect">
            <a:avLst/>
          </a:prstGeom>
          <a:noFill/>
          <a:ln/>
        </p:spPr>
        <p:txBody>
          <a:bodyPr wrap="square" lIns="0" tIns="0" rIns="0" bIns="0" rtlCol="0" anchor="ctr"/>
          <a:lstStyle/>
          <a:p>
            <a:pPr algn="ctr"/>
            <a:r>
              <a:rPr lang="en-US" sz="1600" dirty="0">
                <a:solidFill>
                  <a:srgbClr val="854F0B"/>
                </a:solidFill>
                <a:latin typeface="Calibri" pitchFamily="34" charset="0"/>
                <a:ea typeface="Calibri" pitchFamily="34" charset="-122"/>
                <a:cs typeface="Calibri" pitchFamily="34" charset="-120"/>
              </a:rPr>
              <a:t>⏰</a:t>
            </a:r>
            <a:endParaRPr lang="en-US" sz="1600" dirty="0"/>
          </a:p>
        </p:txBody>
      </p:sp>
      <p:sp>
        <p:nvSpPr>
          <p:cNvPr id="35" name="Text 33"/>
          <p:cNvSpPr/>
          <p:nvPr/>
        </p:nvSpPr>
        <p:spPr>
          <a:xfrm>
            <a:off x="7071360" y="5655037"/>
            <a:ext cx="4328160" cy="304800"/>
          </a:xfrm>
          <a:prstGeom prst="rect">
            <a:avLst/>
          </a:prstGeom>
          <a:noFill/>
          <a:ln/>
        </p:spPr>
        <p:txBody>
          <a:bodyPr wrap="square" lIns="0" tIns="0" rIns="0" bIns="0" rtlCol="0" anchor="ctr"/>
          <a:lstStyle/>
          <a:p>
            <a:r>
              <a:rPr lang="en-US" sz="1600" b="1" dirty="0">
                <a:solidFill>
                  <a:srgbClr val="633806"/>
                </a:solidFill>
                <a:latin typeface="Calibri" pitchFamily="34" charset="0"/>
                <a:ea typeface="Calibri" pitchFamily="34" charset="-122"/>
                <a:cs typeface="Calibri" pitchFamily="34" charset="-120"/>
              </a:rPr>
              <a:t>Temporary DPC expiring</a:t>
            </a:r>
            <a:endParaRPr lang="en-US" sz="1600" dirty="0"/>
          </a:p>
        </p:txBody>
      </p:sp>
      <p:sp>
        <p:nvSpPr>
          <p:cNvPr id="36" name="Text 34"/>
          <p:cNvSpPr/>
          <p:nvPr/>
        </p:nvSpPr>
        <p:spPr>
          <a:xfrm>
            <a:off x="7071360" y="5959837"/>
            <a:ext cx="4328160" cy="670560"/>
          </a:xfrm>
          <a:prstGeom prst="rect">
            <a:avLst/>
          </a:prstGeom>
          <a:noFill/>
          <a:ln/>
        </p:spPr>
        <p:txBody>
          <a:bodyPr wrap="square" lIns="0" tIns="0" rIns="0" bIns="0" rtlCol="0" anchor="ctr"/>
          <a:lstStyle/>
          <a:p>
            <a:r>
              <a:rPr lang="en-US" sz="1400" dirty="0">
                <a:solidFill>
                  <a:srgbClr val="6B7280"/>
                </a:solidFill>
                <a:latin typeface="Calibri" pitchFamily="34" charset="0"/>
                <a:ea typeface="Calibri" pitchFamily="34" charset="-122"/>
                <a:cs typeface="Calibri" pitchFamily="34" charset="-120"/>
              </a:rPr>
              <a:t>Sent XX days/</a:t>
            </a:r>
            <a:r>
              <a:rPr lang="en-US" sz="1400" dirty="0" err="1">
                <a:solidFill>
                  <a:srgbClr val="6B7280"/>
                </a:solidFill>
                <a:latin typeface="Calibri" pitchFamily="34" charset="0"/>
                <a:ea typeface="Calibri" pitchFamily="34" charset="-122"/>
                <a:cs typeface="Calibri" pitchFamily="34" charset="-120"/>
              </a:rPr>
              <a:t>hrs</a:t>
            </a:r>
            <a:r>
              <a:rPr lang="en-US" sz="1400" dirty="0">
                <a:solidFill>
                  <a:srgbClr val="6B7280"/>
                </a:solidFill>
                <a:latin typeface="Calibri" pitchFamily="34" charset="0"/>
                <a:ea typeface="Calibri" pitchFamily="34" charset="-122"/>
                <a:cs typeface="Calibri" pitchFamily="34" charset="-120"/>
              </a:rPr>
              <a:t> before expiration (6hrs??); </a:t>
            </a:r>
            <a:endParaRPr lang="en-US" sz="14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799CEF-EFBC-4636-82B4-BB2BF1DD0862}"/>
              </a:ext>
            </a:extLst>
          </p:cNvPr>
          <p:cNvSpPr>
            <a:spLocks noGrp="1"/>
          </p:cNvSpPr>
          <p:nvPr>
            <p:ph type="title"/>
          </p:nvPr>
        </p:nvSpPr>
        <p:spPr/>
        <p:txBody>
          <a:bodyPr/>
          <a:lstStyle/>
          <a:p>
            <a:r>
              <a:rPr lang="en-US" sz="2000" dirty="0"/>
              <a:t>Implementation Timelines - </a:t>
            </a:r>
            <a:r>
              <a:rPr lang="en-US" sz="2000" dirty="0">
                <a:highlight>
                  <a:srgbClr val="FFFF00"/>
                </a:highlight>
              </a:rPr>
              <a:t>Updates</a:t>
            </a:r>
          </a:p>
        </p:txBody>
      </p:sp>
      <p:sp>
        <p:nvSpPr>
          <p:cNvPr id="3" name="Content Placeholder 2">
            <a:extLst>
              <a:ext uri="{FF2B5EF4-FFF2-40B4-BE49-F238E27FC236}">
                <a16:creationId xmlns:a16="http://schemas.microsoft.com/office/drawing/2014/main" id="{5DD14D84-59AA-4F5F-96EE-0981A6384C79}"/>
              </a:ext>
            </a:extLst>
          </p:cNvPr>
          <p:cNvSpPr>
            <a:spLocks noGrp="1"/>
          </p:cNvSpPr>
          <p:nvPr>
            <p:ph idx="1"/>
          </p:nvPr>
        </p:nvSpPr>
        <p:spPr>
          <a:xfrm>
            <a:off x="508000" y="1289388"/>
            <a:ext cx="10205006" cy="5052221"/>
          </a:xfrm>
        </p:spPr>
        <p:txBody>
          <a:bodyPr/>
          <a:lstStyle/>
          <a:p>
            <a:pPr algn="l"/>
            <a:r>
              <a:rPr lang="en-US" sz="2000" b="1" u="sng" dirty="0">
                <a:solidFill>
                  <a:srgbClr val="003865"/>
                </a:solidFill>
              </a:rPr>
              <a:t>Development and Testing Timelines</a:t>
            </a:r>
            <a:endParaRPr lang="en-US" sz="1800" dirty="0">
              <a:solidFill>
                <a:srgbClr val="003865"/>
              </a:solidFill>
            </a:endParaRPr>
          </a:p>
          <a:p>
            <a:pPr lvl="1">
              <a:buFont typeface="Courier New" panose="02070309020205020404" pitchFamily="49" charset="0"/>
              <a:buChar char="o"/>
            </a:pPr>
            <a:r>
              <a:rPr lang="en-US" sz="1800" dirty="0">
                <a:solidFill>
                  <a:srgbClr val="003865"/>
                </a:solidFill>
              </a:rPr>
              <a:t>12/09/2025 - Project got into Execution phase and </a:t>
            </a:r>
            <a:r>
              <a:rPr lang="en-US" sz="1800" dirty="0">
                <a:solidFill>
                  <a:srgbClr val="003865"/>
                </a:solidFill>
                <a:highlight>
                  <a:srgbClr val="00FF00"/>
                </a:highlight>
              </a:rPr>
              <a:t>Design Completed</a:t>
            </a:r>
            <a:r>
              <a:rPr lang="en-US" sz="1800" dirty="0">
                <a:solidFill>
                  <a:srgbClr val="003865"/>
                </a:solidFill>
              </a:rPr>
              <a:t>.</a:t>
            </a:r>
          </a:p>
          <a:p>
            <a:pPr lvl="1">
              <a:buFont typeface="Courier New" panose="02070309020205020404" pitchFamily="49" charset="0"/>
              <a:buChar char="o"/>
            </a:pPr>
            <a:r>
              <a:rPr lang="en-US" sz="1800" dirty="0">
                <a:solidFill>
                  <a:srgbClr val="003865"/>
                </a:solidFill>
              </a:rPr>
              <a:t>DPC Tool changes Development and Testing – Q1 and Q2 of 2026 – </a:t>
            </a:r>
            <a:r>
              <a:rPr lang="en-US" sz="1800" dirty="0">
                <a:solidFill>
                  <a:srgbClr val="003865"/>
                </a:solidFill>
                <a:highlight>
                  <a:srgbClr val="FFFF00"/>
                </a:highlight>
              </a:rPr>
              <a:t>In Progress</a:t>
            </a:r>
          </a:p>
          <a:p>
            <a:pPr lvl="1">
              <a:buFont typeface="Courier New" panose="02070309020205020404" pitchFamily="49" charset="0"/>
              <a:buChar char="o"/>
            </a:pPr>
            <a:r>
              <a:rPr lang="en-US" sz="1800" dirty="0">
                <a:solidFill>
                  <a:srgbClr val="003865"/>
                </a:solidFill>
              </a:rPr>
              <a:t>TOs Testing starts from 11</a:t>
            </a:r>
            <a:r>
              <a:rPr lang="en-US" sz="1800" baseline="30000" dirty="0">
                <a:solidFill>
                  <a:srgbClr val="003865"/>
                </a:solidFill>
              </a:rPr>
              <a:t>th</a:t>
            </a:r>
            <a:r>
              <a:rPr lang="en-US" sz="1800" dirty="0">
                <a:solidFill>
                  <a:srgbClr val="003865"/>
                </a:solidFill>
              </a:rPr>
              <a:t> May –  using MOTE.- </a:t>
            </a:r>
            <a:r>
              <a:rPr lang="en-US" sz="1800" dirty="0">
                <a:solidFill>
                  <a:srgbClr val="003865"/>
                </a:solidFill>
                <a:highlight>
                  <a:srgbClr val="FFFF00"/>
                </a:highlight>
              </a:rPr>
              <a:t>In Progress</a:t>
            </a:r>
          </a:p>
          <a:p>
            <a:pPr marL="365760" lvl="1" indent="0">
              <a:buNone/>
            </a:pPr>
            <a:r>
              <a:rPr lang="en-US" sz="1800" dirty="0">
                <a:solidFill>
                  <a:srgbClr val="003865"/>
                </a:solidFill>
              </a:rPr>
              <a:t>   </a:t>
            </a:r>
            <a:r>
              <a:rPr lang="en-US" sz="1800" dirty="0">
                <a:solidFill>
                  <a:srgbClr val="003865"/>
                </a:solidFill>
                <a:hlinkClick r:id="rId2"/>
              </a:rPr>
              <a:t>https://www.ercot.com/services/comm/mkt_notices/M-A051126-01</a:t>
            </a:r>
            <a:endParaRPr lang="en-US" sz="1800" dirty="0">
              <a:solidFill>
                <a:srgbClr val="003865"/>
              </a:solidFill>
              <a:highlight>
                <a:srgbClr val="FFFF00"/>
              </a:highlight>
            </a:endParaRPr>
          </a:p>
          <a:p>
            <a:pPr lvl="1">
              <a:buFont typeface="Courier New" panose="02070309020205020404" pitchFamily="49" charset="0"/>
              <a:buChar char="o"/>
            </a:pPr>
            <a:r>
              <a:rPr lang="en-US" sz="1800" dirty="0">
                <a:hlinkClick r:id="rId3"/>
              </a:rPr>
              <a:t>ercotdpcsupport@ercot.com</a:t>
            </a:r>
            <a:r>
              <a:rPr lang="en-US" sz="1800" dirty="0"/>
              <a:t> for any clarifications</a:t>
            </a:r>
            <a:endParaRPr lang="en-US" sz="1800" dirty="0">
              <a:solidFill>
                <a:srgbClr val="003865"/>
              </a:solidFill>
            </a:endParaRPr>
          </a:p>
          <a:p>
            <a:pPr lvl="1">
              <a:buFont typeface="Courier New" panose="02070309020205020404" pitchFamily="49" charset="0"/>
              <a:buChar char="o"/>
            </a:pPr>
            <a:r>
              <a:rPr lang="en-US" sz="1800" dirty="0">
                <a:solidFill>
                  <a:srgbClr val="003865"/>
                </a:solidFill>
              </a:rPr>
              <a:t>Tentative Go Live – Sep 2026</a:t>
            </a:r>
          </a:p>
          <a:p>
            <a:pPr marL="457200" lvl="1" indent="0">
              <a:buNone/>
            </a:pPr>
            <a:endParaRPr lang="en-US" sz="1800" dirty="0">
              <a:solidFill>
                <a:srgbClr val="003865"/>
              </a:solidFill>
            </a:endParaRPr>
          </a:p>
          <a:p>
            <a:r>
              <a:rPr lang="en-US" sz="1800" b="1" u="sng" dirty="0">
                <a:solidFill>
                  <a:srgbClr val="003865"/>
                </a:solidFill>
              </a:rPr>
              <a:t>Next Steps</a:t>
            </a:r>
            <a:r>
              <a:rPr lang="en-US" sz="1800" dirty="0">
                <a:solidFill>
                  <a:srgbClr val="003865"/>
                </a:solidFill>
              </a:rPr>
              <a:t>.</a:t>
            </a:r>
          </a:p>
          <a:p>
            <a:pPr lvl="1"/>
            <a:r>
              <a:rPr lang="en-US" sz="1800" dirty="0">
                <a:solidFill>
                  <a:srgbClr val="003865"/>
                </a:solidFill>
              </a:rPr>
              <a:t>Provide periodic updates on implementation progress through TWG.</a:t>
            </a:r>
          </a:p>
          <a:p>
            <a:pPr lvl="1"/>
            <a:r>
              <a:rPr lang="en-US" sz="1800" dirty="0">
                <a:solidFill>
                  <a:srgbClr val="003865"/>
                </a:solidFill>
              </a:rPr>
              <a:t>TOs Testing</a:t>
            </a:r>
          </a:p>
          <a:p>
            <a:pPr lvl="1"/>
            <a:r>
              <a:rPr lang="en-US" sz="1800" dirty="0">
                <a:solidFill>
                  <a:srgbClr val="003865"/>
                </a:solidFill>
              </a:rPr>
              <a:t>Fix defects/implement small enhancements based on TOs testing – Next Patch 07/10/2026.</a:t>
            </a:r>
          </a:p>
          <a:p>
            <a:pPr marL="365760" lvl="1" indent="0">
              <a:buNone/>
            </a:pPr>
            <a:r>
              <a:rPr lang="en-US" sz="1800" dirty="0">
                <a:solidFill>
                  <a:srgbClr val="003865"/>
                </a:solidFill>
              </a:rPr>
              <a:t>   (Ability to Withdraw, update end date and usability improvement/defects reported by TOs)</a:t>
            </a:r>
          </a:p>
          <a:p>
            <a:endParaRPr lang="en-US" sz="2000" dirty="0">
              <a:solidFill>
                <a:srgbClr val="003865"/>
              </a:solidFill>
            </a:endParaRPr>
          </a:p>
          <a:p>
            <a:pPr marL="457200" lvl="1" indent="0">
              <a:buNone/>
            </a:pPr>
            <a:endParaRPr lang="en-US" sz="1800" dirty="0">
              <a:solidFill>
                <a:srgbClr val="003865"/>
              </a:solidFill>
            </a:endParaRPr>
          </a:p>
        </p:txBody>
      </p:sp>
      <p:sp>
        <p:nvSpPr>
          <p:cNvPr id="4" name="Slide Number Placeholder 3">
            <a:extLst>
              <a:ext uri="{FF2B5EF4-FFF2-40B4-BE49-F238E27FC236}">
                <a16:creationId xmlns:a16="http://schemas.microsoft.com/office/drawing/2014/main" id="{752E5DF2-651A-4AFC-9184-76A95C8F9DEE}"/>
              </a:ext>
            </a:extLst>
          </p:cNvPr>
          <p:cNvSpPr>
            <a:spLocks noGrp="1"/>
          </p:cNvSpPr>
          <p:nvPr>
            <p:ph type="sldNum" sz="quarter" idx="4"/>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fld id="{1D93BD3E-1E9A-4970-A6F7-E7AC52762E0C}" type="slidenum">
              <a:rPr kumimoji="0" lang="en-US" sz="1200" b="0" i="0" u="none" strike="noStrike" kern="1200" cap="none" spc="0" normalizeH="0" baseline="0" noProof="0">
                <a:ln>
                  <a:noFill/>
                </a:ln>
                <a:solidFill>
                  <a:prstClr val="black">
                    <a:tint val="75000"/>
                  </a:prstClr>
                </a:solidFill>
                <a:effectLst/>
                <a:uLnTx/>
                <a:uFillTx/>
                <a:latin typeface="Arial" panose="020B0604020202020204"/>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16</a:t>
            </a:fld>
            <a:endParaRPr kumimoji="0" lang="en-US" sz="1200" b="0" i="0" u="none" strike="noStrike" kern="1200" cap="none" spc="0" normalizeH="0" baseline="0" noProof="0">
              <a:ln>
                <a:noFill/>
              </a:ln>
              <a:solidFill>
                <a:prstClr val="black">
                  <a:tint val="75000"/>
                </a:prstClr>
              </a:solidFill>
              <a:effectLst/>
              <a:uLnTx/>
              <a:uFillTx/>
              <a:latin typeface="Arial" panose="020B0604020202020204"/>
              <a:ea typeface="+mn-ea"/>
              <a:cs typeface="+mn-cs"/>
            </a:endParaRPr>
          </a:p>
        </p:txBody>
      </p:sp>
    </p:spTree>
    <p:extLst>
      <p:ext uri="{BB962C8B-B14F-4D97-AF65-F5344CB8AC3E}">
        <p14:creationId xmlns:p14="http://schemas.microsoft.com/office/powerpoint/2010/main" val="332155871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A36AAE-68DF-EB17-E8A7-16A322F3D06C}"/>
              </a:ext>
            </a:extLst>
          </p:cNvPr>
          <p:cNvSpPr>
            <a:spLocks noGrp="1"/>
          </p:cNvSpPr>
          <p:nvPr>
            <p:ph type="title"/>
          </p:nvPr>
        </p:nvSpPr>
        <p:spPr/>
        <p:txBody>
          <a:bodyPr/>
          <a:lstStyle/>
          <a:p>
            <a:r>
              <a:rPr lang="en-US" dirty="0"/>
              <a:t>Questions/Comments?</a:t>
            </a:r>
          </a:p>
        </p:txBody>
      </p:sp>
      <p:sp>
        <p:nvSpPr>
          <p:cNvPr id="3" name="Text Placeholder 2">
            <a:extLst>
              <a:ext uri="{FF2B5EF4-FFF2-40B4-BE49-F238E27FC236}">
                <a16:creationId xmlns:a16="http://schemas.microsoft.com/office/drawing/2014/main" id="{7BF6A61A-D7C0-BEE7-3F65-3A3A70395BDB}"/>
              </a:ext>
            </a:extLst>
          </p:cNvPr>
          <p:cNvSpPr>
            <a:spLocks noGrp="1"/>
          </p:cNvSpPr>
          <p:nvPr>
            <p:ph type="body" sz="quarter" idx="13"/>
          </p:nvPr>
        </p:nvSpPr>
        <p:spPr>
          <a:xfrm>
            <a:off x="530868" y="3501136"/>
            <a:ext cx="5565131" cy="1926416"/>
          </a:xfrm>
        </p:spPr>
        <p:txBody>
          <a:bodyPr/>
          <a:lstStyle/>
          <a:p>
            <a:r>
              <a:rPr lang="en-US" dirty="0"/>
              <a:t>ercotdpcsupport@ercot.com</a:t>
            </a:r>
          </a:p>
        </p:txBody>
      </p:sp>
      <p:sp>
        <p:nvSpPr>
          <p:cNvPr id="5" name="Slide Number Placeholder 4">
            <a:extLst>
              <a:ext uri="{FF2B5EF4-FFF2-40B4-BE49-F238E27FC236}">
                <a16:creationId xmlns:a16="http://schemas.microsoft.com/office/drawing/2014/main" id="{663E33CD-915C-8592-3526-C44B880B6BF9}"/>
              </a:ext>
            </a:extLst>
          </p:cNvPr>
          <p:cNvSpPr>
            <a:spLocks noGrp="1"/>
          </p:cNvSpPr>
          <p:nvPr>
            <p:ph type="sldNum" sz="quarter" idx="12"/>
          </p:nvPr>
        </p:nvSpPr>
        <p:spPr/>
        <p:txBody>
          <a:bodyPr wrap="square" anchor="ctr">
            <a:normAutofit/>
          </a:bodyPr>
          <a:lstStyle/>
          <a:p>
            <a:pPr>
              <a:spcAft>
                <a:spcPts val="600"/>
              </a:spcAft>
            </a:pPr>
            <a:fld id="{BCDE79FB-97BA-492B-8D57-F1373F9ADA95}" type="slidenum">
              <a:rPr lang="en-US" smtClean="0"/>
              <a:pPr>
                <a:spcAft>
                  <a:spcPts val="600"/>
                </a:spcAft>
              </a:pPr>
              <a:t>17</a:t>
            </a:fld>
            <a:endParaRPr lang="en-US" dirty="0"/>
          </a:p>
        </p:txBody>
      </p:sp>
    </p:spTree>
    <p:extLst>
      <p:ext uri="{BB962C8B-B14F-4D97-AF65-F5344CB8AC3E}">
        <p14:creationId xmlns:p14="http://schemas.microsoft.com/office/powerpoint/2010/main" val="351229730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799CEF-EFBC-4636-82B4-BB2BF1DD0862}"/>
              </a:ext>
            </a:extLst>
          </p:cNvPr>
          <p:cNvSpPr>
            <a:spLocks noGrp="1"/>
          </p:cNvSpPr>
          <p:nvPr>
            <p:ph type="title"/>
          </p:nvPr>
        </p:nvSpPr>
        <p:spPr/>
        <p:txBody>
          <a:bodyPr/>
          <a:lstStyle/>
          <a:p>
            <a:r>
              <a:rPr lang="en-US" sz="2400" dirty="0"/>
              <a:t>Downstream Production Changes (DPC) </a:t>
            </a:r>
          </a:p>
        </p:txBody>
      </p:sp>
      <p:sp>
        <p:nvSpPr>
          <p:cNvPr id="3" name="Content Placeholder 2">
            <a:extLst>
              <a:ext uri="{FF2B5EF4-FFF2-40B4-BE49-F238E27FC236}">
                <a16:creationId xmlns:a16="http://schemas.microsoft.com/office/drawing/2014/main" id="{5DD14D84-59AA-4F5F-96EE-0981A6384C79}"/>
              </a:ext>
            </a:extLst>
          </p:cNvPr>
          <p:cNvSpPr>
            <a:spLocks noGrp="1"/>
          </p:cNvSpPr>
          <p:nvPr>
            <p:ph idx="1"/>
          </p:nvPr>
        </p:nvSpPr>
        <p:spPr>
          <a:xfrm>
            <a:off x="307648" y="1034868"/>
            <a:ext cx="10836067" cy="5052221"/>
          </a:xfrm>
        </p:spPr>
        <p:txBody>
          <a:bodyPr/>
          <a:lstStyle/>
          <a:p>
            <a:pPr marL="285750" indent="-285750" algn="l">
              <a:buFont typeface="Arial" panose="020B0604020202020204" pitchFamily="34" charset="0"/>
              <a:buChar char="•"/>
            </a:pPr>
            <a:r>
              <a:rPr lang="en-US" sz="1500" dirty="0">
                <a:solidFill>
                  <a:srgbClr val="003865"/>
                </a:solidFill>
              </a:rPr>
              <a:t>Downstream Production Change (DPC) is a standard process that makes changes to the Network Model in production in between the weekly model loads without having to load a new model (database load).</a:t>
            </a:r>
          </a:p>
          <a:p>
            <a:pPr marL="285750" indent="-285750">
              <a:buFont typeface="Arial" panose="020B0604020202020204" pitchFamily="34" charset="0"/>
              <a:buChar char="•"/>
            </a:pPr>
            <a:endParaRPr lang="en-US" sz="1500" dirty="0">
              <a:solidFill>
                <a:srgbClr val="003865"/>
              </a:solidFill>
            </a:endParaRPr>
          </a:p>
          <a:p>
            <a:pPr marL="285750" indent="-285750">
              <a:buFont typeface="Arial" panose="020B0604020202020204" pitchFamily="34" charset="0"/>
              <a:buChar char="•"/>
            </a:pPr>
            <a:r>
              <a:rPr lang="en-US" sz="1500" dirty="0">
                <a:solidFill>
                  <a:srgbClr val="003865"/>
                </a:solidFill>
              </a:rPr>
              <a:t>This process is managed by the multiple teams at ERCOT (Network Modeling, GMS, Shift Engineers, Operations etc.).</a:t>
            </a:r>
          </a:p>
          <a:p>
            <a:pPr marL="285750" indent="-285750">
              <a:buFont typeface="Arial" panose="020B0604020202020204" pitchFamily="34" charset="0"/>
              <a:buChar char="•"/>
            </a:pPr>
            <a:endParaRPr lang="en-US" sz="1500" dirty="0">
              <a:solidFill>
                <a:srgbClr val="003865"/>
              </a:solidFill>
            </a:endParaRPr>
          </a:p>
          <a:p>
            <a:pPr marL="285750" indent="-285750" algn="l">
              <a:buFont typeface="Arial" panose="020B0604020202020204" pitchFamily="34" charset="0"/>
              <a:buChar char="•"/>
            </a:pPr>
            <a:r>
              <a:rPr lang="en-US" sz="1500" dirty="0">
                <a:solidFill>
                  <a:srgbClr val="003865"/>
                </a:solidFill>
              </a:rPr>
              <a:t>DPC process helps update the network model in both Energy and Market Management systems (EMS and MMS) incorporating the changes submitted by the transmission operators that are critical to maintaining the reliability of the system.</a:t>
            </a:r>
          </a:p>
          <a:p>
            <a:pPr marL="285750" indent="-285750">
              <a:buFont typeface="Arial" panose="020B0604020202020204" pitchFamily="34" charset="0"/>
              <a:buChar char="•"/>
            </a:pPr>
            <a:endParaRPr lang="en-US" sz="1500" dirty="0">
              <a:solidFill>
                <a:srgbClr val="003865"/>
              </a:solidFill>
            </a:endParaRPr>
          </a:p>
          <a:p>
            <a:pPr marL="285750" indent="-285750">
              <a:buFont typeface="Arial" panose="020B0604020202020204" pitchFamily="34" charset="0"/>
              <a:buChar char="•"/>
            </a:pPr>
            <a:r>
              <a:rPr lang="en-US" sz="1500" dirty="0">
                <a:solidFill>
                  <a:srgbClr val="003865"/>
                </a:solidFill>
              </a:rPr>
              <a:t>The DPC process allows ERCOT to make specific data modifications in real-time including:</a:t>
            </a:r>
          </a:p>
          <a:p>
            <a:pPr lvl="1">
              <a:buFont typeface="Courier New" panose="02070309020205020404" pitchFamily="49" charset="0"/>
              <a:buChar char="o"/>
            </a:pPr>
            <a:r>
              <a:rPr lang="en-US" sz="1200" dirty="0">
                <a:solidFill>
                  <a:srgbClr val="003865"/>
                </a:solidFill>
              </a:rPr>
              <a:t>Static Line / Transformers Ratings</a:t>
            </a:r>
          </a:p>
          <a:p>
            <a:pPr lvl="1">
              <a:buFont typeface="Courier New" panose="02070309020205020404" pitchFamily="49" charset="0"/>
              <a:buChar char="o"/>
            </a:pPr>
            <a:r>
              <a:rPr lang="en-US" sz="1200" dirty="0">
                <a:solidFill>
                  <a:srgbClr val="003865"/>
                </a:solidFill>
              </a:rPr>
              <a:t>Dynamic Line Ratings</a:t>
            </a:r>
          </a:p>
          <a:p>
            <a:pPr lvl="1">
              <a:buFont typeface="Courier New" panose="02070309020205020404" pitchFamily="49" charset="0"/>
              <a:buChar char="o"/>
            </a:pPr>
            <a:r>
              <a:rPr lang="en-US" sz="1200" dirty="0">
                <a:solidFill>
                  <a:srgbClr val="003865"/>
                </a:solidFill>
              </a:rPr>
              <a:t>Line / Transformer Impedance</a:t>
            </a:r>
          </a:p>
          <a:p>
            <a:pPr lvl="1">
              <a:buFont typeface="Courier New" panose="02070309020205020404" pitchFamily="49" charset="0"/>
              <a:buChar char="o"/>
            </a:pPr>
            <a:r>
              <a:rPr lang="en-US" sz="1200" dirty="0">
                <a:solidFill>
                  <a:srgbClr val="003865"/>
                </a:solidFill>
              </a:rPr>
              <a:t>Contingency Definition updates</a:t>
            </a:r>
          </a:p>
          <a:p>
            <a:pPr lvl="1">
              <a:buFont typeface="Courier New" panose="02070309020205020404" pitchFamily="49" charset="0"/>
              <a:buChar char="o"/>
            </a:pPr>
            <a:r>
              <a:rPr lang="en-US" sz="1200" dirty="0">
                <a:solidFill>
                  <a:srgbClr val="003865"/>
                </a:solidFill>
              </a:rPr>
              <a:t>Enabling and Disabling of Contingencies</a:t>
            </a:r>
          </a:p>
          <a:p>
            <a:pPr lvl="1">
              <a:buFont typeface="Courier New" panose="02070309020205020404" pitchFamily="49" charset="0"/>
              <a:buChar char="o"/>
            </a:pPr>
            <a:r>
              <a:rPr lang="en-US" sz="1200" dirty="0">
                <a:solidFill>
                  <a:srgbClr val="003865"/>
                </a:solidFill>
              </a:rPr>
              <a:t>GTC updates</a:t>
            </a:r>
          </a:p>
          <a:p>
            <a:pPr lvl="1">
              <a:buFont typeface="Courier New" panose="02070309020205020404" pitchFamily="49" charset="0"/>
              <a:buChar char="o"/>
            </a:pPr>
            <a:r>
              <a:rPr lang="en-US" sz="1200" dirty="0">
                <a:solidFill>
                  <a:srgbClr val="003865"/>
                </a:solidFill>
              </a:rPr>
              <a:t>RAP and RAS changes</a:t>
            </a:r>
          </a:p>
          <a:p>
            <a:pPr marL="628650" lvl="1" indent="-171450"/>
            <a:endParaRPr lang="en-US" sz="1200" dirty="0">
              <a:solidFill>
                <a:srgbClr val="003865"/>
              </a:solidFill>
            </a:endParaRPr>
          </a:p>
          <a:p>
            <a:pPr marL="285750" indent="-285750">
              <a:buFont typeface="Arial" panose="020B0604020202020204" pitchFamily="34" charset="0"/>
              <a:buChar char="•"/>
            </a:pPr>
            <a:r>
              <a:rPr lang="en-US" sz="1500" dirty="0">
                <a:solidFill>
                  <a:srgbClr val="003865"/>
                </a:solidFill>
              </a:rPr>
              <a:t>GTC and RAP/RAS definition updates related DPCs are submitted by ERCOT Operations team.</a:t>
            </a:r>
          </a:p>
        </p:txBody>
      </p:sp>
      <p:sp>
        <p:nvSpPr>
          <p:cNvPr id="4" name="Slide Number Placeholder 3">
            <a:extLst>
              <a:ext uri="{FF2B5EF4-FFF2-40B4-BE49-F238E27FC236}">
                <a16:creationId xmlns:a16="http://schemas.microsoft.com/office/drawing/2014/main" id="{752E5DF2-651A-4AFC-9184-76A95C8F9DEE}"/>
              </a:ext>
            </a:extLst>
          </p:cNvPr>
          <p:cNvSpPr>
            <a:spLocks noGrp="1"/>
          </p:cNvSpPr>
          <p:nvPr>
            <p:ph type="sldNum" sz="quarter" idx="4"/>
          </p:nvPr>
        </p:nvSpPr>
        <p:spPr/>
        <p:txBody>
          <a:bodyPr/>
          <a:lstStyle/>
          <a:p>
            <a:fld id="{1D93BD3E-1E9A-4970-A6F7-E7AC52762E0C}" type="slidenum">
              <a:rPr lang="en-US" smtClean="0"/>
              <a:pPr/>
              <a:t>2</a:t>
            </a:fld>
            <a:endParaRPr lang="en-US"/>
          </a:p>
        </p:txBody>
      </p:sp>
    </p:spTree>
    <p:extLst>
      <p:ext uri="{BB962C8B-B14F-4D97-AF65-F5344CB8AC3E}">
        <p14:creationId xmlns:p14="http://schemas.microsoft.com/office/powerpoint/2010/main" val="62086755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799CEF-EFBC-4636-82B4-BB2BF1DD0862}"/>
              </a:ext>
            </a:extLst>
          </p:cNvPr>
          <p:cNvSpPr>
            <a:spLocks noGrp="1"/>
          </p:cNvSpPr>
          <p:nvPr>
            <p:ph type="title"/>
          </p:nvPr>
        </p:nvSpPr>
        <p:spPr/>
        <p:txBody>
          <a:bodyPr/>
          <a:lstStyle/>
          <a:p>
            <a:r>
              <a:rPr lang="en-US" sz="2400" dirty="0"/>
              <a:t>Downstream Production Changes (DPC) </a:t>
            </a:r>
          </a:p>
        </p:txBody>
      </p:sp>
      <p:sp>
        <p:nvSpPr>
          <p:cNvPr id="3" name="Content Placeholder 2">
            <a:extLst>
              <a:ext uri="{FF2B5EF4-FFF2-40B4-BE49-F238E27FC236}">
                <a16:creationId xmlns:a16="http://schemas.microsoft.com/office/drawing/2014/main" id="{5DD14D84-59AA-4F5F-96EE-0981A6384C79}"/>
              </a:ext>
            </a:extLst>
          </p:cNvPr>
          <p:cNvSpPr>
            <a:spLocks noGrp="1"/>
          </p:cNvSpPr>
          <p:nvPr>
            <p:ph idx="1"/>
          </p:nvPr>
        </p:nvSpPr>
        <p:spPr>
          <a:xfrm>
            <a:off x="406400" y="566679"/>
            <a:ext cx="10152293" cy="1987071"/>
          </a:xfrm>
        </p:spPr>
        <p:txBody>
          <a:bodyPr/>
          <a:lstStyle/>
          <a:p>
            <a:pPr marL="0" indent="0">
              <a:buNone/>
            </a:pPr>
            <a:endParaRPr lang="en-US" sz="2000" dirty="0">
              <a:solidFill>
                <a:srgbClr val="003865"/>
              </a:solidFill>
              <a:latin typeface="-apple-system"/>
            </a:endParaRPr>
          </a:p>
          <a:p>
            <a:pPr marL="285750" indent="-285750">
              <a:buFont typeface="Arial" panose="020B0604020202020204" pitchFamily="34" charset="0"/>
              <a:buChar char="•"/>
            </a:pPr>
            <a:r>
              <a:rPr lang="en-US" sz="1800" dirty="0">
                <a:solidFill>
                  <a:srgbClr val="003865"/>
                </a:solidFill>
              </a:rPr>
              <a:t>DPC process is intended to make model changes in production between weekly model loads </a:t>
            </a:r>
            <a:r>
              <a:rPr lang="en-US" sz="1800" b="1" u="sng" dirty="0">
                <a:solidFill>
                  <a:srgbClr val="003865"/>
                </a:solidFill>
              </a:rPr>
              <a:t>as necessary</a:t>
            </a:r>
            <a:r>
              <a:rPr lang="en-US" sz="1800" dirty="0">
                <a:solidFill>
                  <a:srgbClr val="003865"/>
                </a:solidFill>
              </a:rPr>
              <a:t>, not for model changes that can follow normal NOCMR timelines.</a:t>
            </a:r>
          </a:p>
          <a:p>
            <a:pPr marL="285750" indent="-285750">
              <a:buFont typeface="Arial" panose="020B0604020202020204" pitchFamily="34" charset="0"/>
              <a:buChar char="•"/>
            </a:pPr>
            <a:endParaRPr lang="en-US" sz="1800" b="1" dirty="0">
              <a:solidFill>
                <a:srgbClr val="003865"/>
              </a:solidFill>
            </a:endParaRPr>
          </a:p>
          <a:p>
            <a:pPr marL="285750" indent="-285750">
              <a:buFont typeface="Arial" panose="020B0604020202020204" pitchFamily="34" charset="0"/>
              <a:buChar char="•"/>
            </a:pPr>
            <a:r>
              <a:rPr lang="en-US" sz="1800" b="1" dirty="0">
                <a:solidFill>
                  <a:srgbClr val="003865"/>
                </a:solidFill>
              </a:rPr>
              <a:t>Current High level DPC Process</a:t>
            </a:r>
          </a:p>
          <a:p>
            <a:pPr marL="0" indent="0">
              <a:buNone/>
            </a:pPr>
            <a:endParaRPr lang="en-US" sz="2000" dirty="0">
              <a:solidFill>
                <a:srgbClr val="003865"/>
              </a:solidFill>
              <a:latin typeface="-apple-system"/>
            </a:endParaRPr>
          </a:p>
        </p:txBody>
      </p:sp>
      <p:sp>
        <p:nvSpPr>
          <p:cNvPr id="4" name="Slide Number Placeholder 3">
            <a:extLst>
              <a:ext uri="{FF2B5EF4-FFF2-40B4-BE49-F238E27FC236}">
                <a16:creationId xmlns:a16="http://schemas.microsoft.com/office/drawing/2014/main" id="{752E5DF2-651A-4AFC-9184-76A95C8F9DEE}"/>
              </a:ext>
            </a:extLst>
          </p:cNvPr>
          <p:cNvSpPr>
            <a:spLocks noGrp="1"/>
          </p:cNvSpPr>
          <p:nvPr>
            <p:ph type="sldNum" sz="quarter" idx="4"/>
          </p:nvPr>
        </p:nvSpPr>
        <p:spPr/>
        <p:txBody>
          <a:bodyPr/>
          <a:lstStyle/>
          <a:p>
            <a:fld id="{1D93BD3E-1E9A-4970-A6F7-E7AC52762E0C}" type="slidenum">
              <a:rPr lang="en-US" smtClean="0"/>
              <a:pPr/>
              <a:t>3</a:t>
            </a:fld>
            <a:endParaRPr lang="en-US"/>
          </a:p>
        </p:txBody>
      </p:sp>
      <p:sp>
        <p:nvSpPr>
          <p:cNvPr id="5" name="Rectangle 4">
            <a:extLst>
              <a:ext uri="{FF2B5EF4-FFF2-40B4-BE49-F238E27FC236}">
                <a16:creationId xmlns:a16="http://schemas.microsoft.com/office/drawing/2014/main" id="{AFC50CCE-C01B-644C-C39F-58D217B212F9}"/>
              </a:ext>
            </a:extLst>
          </p:cNvPr>
          <p:cNvSpPr/>
          <p:nvPr/>
        </p:nvSpPr>
        <p:spPr>
          <a:xfrm>
            <a:off x="2062567" y="2754824"/>
            <a:ext cx="990600" cy="76200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MP</a:t>
            </a:r>
          </a:p>
          <a:p>
            <a:pPr algn="ctr"/>
            <a:r>
              <a:rPr lang="en-US" sz="800" dirty="0">
                <a:solidFill>
                  <a:schemeClr val="tx1"/>
                </a:solidFill>
              </a:rPr>
              <a:t>(Submits Model changes for DPC)</a:t>
            </a:r>
          </a:p>
        </p:txBody>
      </p:sp>
      <p:sp>
        <p:nvSpPr>
          <p:cNvPr id="7" name="Rectangle 6">
            <a:extLst>
              <a:ext uri="{FF2B5EF4-FFF2-40B4-BE49-F238E27FC236}">
                <a16:creationId xmlns:a16="http://schemas.microsoft.com/office/drawing/2014/main" id="{B15C6B38-4918-958A-D4E8-0305CDBB8339}"/>
              </a:ext>
            </a:extLst>
          </p:cNvPr>
          <p:cNvSpPr/>
          <p:nvPr/>
        </p:nvSpPr>
        <p:spPr>
          <a:xfrm>
            <a:off x="3357968" y="2754824"/>
            <a:ext cx="916983" cy="76200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NMMS</a:t>
            </a:r>
          </a:p>
        </p:txBody>
      </p:sp>
      <p:sp>
        <p:nvSpPr>
          <p:cNvPr id="8" name="Rectangle 7">
            <a:extLst>
              <a:ext uri="{FF2B5EF4-FFF2-40B4-BE49-F238E27FC236}">
                <a16:creationId xmlns:a16="http://schemas.microsoft.com/office/drawing/2014/main" id="{63B2748F-62B8-4382-F813-6EE5DB1E621B}"/>
              </a:ext>
            </a:extLst>
          </p:cNvPr>
          <p:cNvSpPr/>
          <p:nvPr/>
        </p:nvSpPr>
        <p:spPr>
          <a:xfrm>
            <a:off x="6022385" y="2621282"/>
            <a:ext cx="2136183" cy="960118"/>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400" b="1" dirty="0">
                <a:solidFill>
                  <a:schemeClr val="tx1"/>
                </a:solidFill>
              </a:rPr>
              <a:t>Jira Process </a:t>
            </a:r>
            <a:endParaRPr lang="en-US" sz="1000" dirty="0">
              <a:solidFill>
                <a:schemeClr val="tx1"/>
              </a:solidFill>
            </a:endParaRPr>
          </a:p>
          <a:p>
            <a:pPr algn="ctr"/>
            <a:r>
              <a:rPr lang="en-US" sz="1000" b="1" dirty="0">
                <a:solidFill>
                  <a:schemeClr val="tx1"/>
                </a:solidFill>
              </a:rPr>
              <a:t>1. </a:t>
            </a:r>
            <a:r>
              <a:rPr lang="en-US" sz="800" b="1" dirty="0">
                <a:solidFill>
                  <a:schemeClr val="tx1"/>
                </a:solidFill>
              </a:rPr>
              <a:t>Review and Approve by Operations team</a:t>
            </a:r>
          </a:p>
          <a:p>
            <a:pPr algn="ctr"/>
            <a:r>
              <a:rPr lang="en-US" sz="800" b="1" dirty="0">
                <a:solidFill>
                  <a:schemeClr val="tx1"/>
                </a:solidFill>
              </a:rPr>
              <a:t>2. Track DPC implementation in EMS/MMS systems across multiple models </a:t>
            </a:r>
          </a:p>
        </p:txBody>
      </p:sp>
      <p:sp>
        <p:nvSpPr>
          <p:cNvPr id="10" name="Rectangle 9">
            <a:extLst>
              <a:ext uri="{FF2B5EF4-FFF2-40B4-BE49-F238E27FC236}">
                <a16:creationId xmlns:a16="http://schemas.microsoft.com/office/drawing/2014/main" id="{E82FD9DB-716B-712C-8551-9FF36A161F3C}"/>
              </a:ext>
            </a:extLst>
          </p:cNvPr>
          <p:cNvSpPr/>
          <p:nvPr/>
        </p:nvSpPr>
        <p:spPr>
          <a:xfrm>
            <a:off x="8489260" y="2667000"/>
            <a:ext cx="1416741" cy="83820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400" b="1" dirty="0">
                <a:solidFill>
                  <a:schemeClr val="tx1"/>
                </a:solidFill>
              </a:rPr>
              <a:t>EMS/MMS</a:t>
            </a:r>
          </a:p>
        </p:txBody>
      </p:sp>
      <p:sp>
        <p:nvSpPr>
          <p:cNvPr id="11" name="Arrow: Right 10">
            <a:extLst>
              <a:ext uri="{FF2B5EF4-FFF2-40B4-BE49-F238E27FC236}">
                <a16:creationId xmlns:a16="http://schemas.microsoft.com/office/drawing/2014/main" id="{F8F65596-42BF-8957-D576-D1EEDF2ED0AC}"/>
              </a:ext>
            </a:extLst>
          </p:cNvPr>
          <p:cNvSpPr/>
          <p:nvPr/>
        </p:nvSpPr>
        <p:spPr>
          <a:xfrm>
            <a:off x="3053167" y="3059625"/>
            <a:ext cx="283486" cy="45719"/>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Arrow: Right 11">
            <a:extLst>
              <a:ext uri="{FF2B5EF4-FFF2-40B4-BE49-F238E27FC236}">
                <a16:creationId xmlns:a16="http://schemas.microsoft.com/office/drawing/2014/main" id="{697395B5-C89B-2F6E-1646-CC706A7E2591}"/>
              </a:ext>
            </a:extLst>
          </p:cNvPr>
          <p:cNvSpPr/>
          <p:nvPr/>
        </p:nvSpPr>
        <p:spPr>
          <a:xfrm>
            <a:off x="4272368" y="3082484"/>
            <a:ext cx="357104" cy="45719"/>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0DF89FC8-434A-0776-7D2D-4094815F55C0}"/>
              </a:ext>
            </a:extLst>
          </p:cNvPr>
          <p:cNvSpPr/>
          <p:nvPr/>
        </p:nvSpPr>
        <p:spPr>
          <a:xfrm>
            <a:off x="4653368" y="2743200"/>
            <a:ext cx="1061635" cy="76200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200" b="1" dirty="0">
                <a:solidFill>
                  <a:schemeClr val="tx1"/>
                </a:solidFill>
              </a:rPr>
              <a:t>Review Model and Create DPC</a:t>
            </a:r>
          </a:p>
        </p:txBody>
      </p:sp>
      <p:sp>
        <p:nvSpPr>
          <p:cNvPr id="15" name="Arrow: Right 14">
            <a:extLst>
              <a:ext uri="{FF2B5EF4-FFF2-40B4-BE49-F238E27FC236}">
                <a16:creationId xmlns:a16="http://schemas.microsoft.com/office/drawing/2014/main" id="{2EC72866-53C5-3900-C6B1-28A1E5F99DC7}"/>
              </a:ext>
            </a:extLst>
          </p:cNvPr>
          <p:cNvSpPr/>
          <p:nvPr/>
        </p:nvSpPr>
        <p:spPr>
          <a:xfrm>
            <a:off x="8158567" y="3050583"/>
            <a:ext cx="307382" cy="45719"/>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Arrow: Right 15">
            <a:extLst>
              <a:ext uri="{FF2B5EF4-FFF2-40B4-BE49-F238E27FC236}">
                <a16:creationId xmlns:a16="http://schemas.microsoft.com/office/drawing/2014/main" id="{9132B7C4-1971-1A0F-939F-225B07800C6F}"/>
              </a:ext>
            </a:extLst>
          </p:cNvPr>
          <p:cNvSpPr/>
          <p:nvPr/>
        </p:nvSpPr>
        <p:spPr>
          <a:xfrm>
            <a:off x="5720168" y="3059625"/>
            <a:ext cx="289948" cy="45719"/>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Content Placeholder 2">
            <a:extLst>
              <a:ext uri="{FF2B5EF4-FFF2-40B4-BE49-F238E27FC236}">
                <a16:creationId xmlns:a16="http://schemas.microsoft.com/office/drawing/2014/main" id="{D920E39A-1960-C426-5B6A-D21BCEC1561B}"/>
              </a:ext>
            </a:extLst>
          </p:cNvPr>
          <p:cNvSpPr txBox="1">
            <a:spLocks/>
          </p:cNvSpPr>
          <p:nvPr/>
        </p:nvSpPr>
        <p:spPr>
          <a:xfrm>
            <a:off x="1656425" y="2798786"/>
            <a:ext cx="8686800" cy="2703155"/>
          </a:xfrm>
          <a:prstGeom prst="rect">
            <a:avLst/>
          </a:prstGeom>
        </p:spPr>
        <p:txBody>
          <a:bodyPr/>
          <a:lstStyle>
            <a:lvl1pPr marL="342900" indent="-342900" algn="l" defTabSz="914400" rtl="0" eaLnBrk="1" latinLnBrk="0" hangingPunct="1">
              <a:spcBef>
                <a:spcPct val="20000"/>
              </a:spcBef>
              <a:buFont typeface="Arial" panose="020B0604020202020204" pitchFamily="34" charset="0"/>
              <a:buChar char="•"/>
              <a:defRPr sz="2600" kern="1200">
                <a:solidFill>
                  <a:schemeClr val="tx2"/>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400" kern="1200">
                <a:solidFill>
                  <a:schemeClr val="tx2"/>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200" kern="1200">
                <a:solidFill>
                  <a:schemeClr val="tx2"/>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100" kern="1200">
                <a:solidFill>
                  <a:schemeClr val="tx2"/>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2"/>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en-US" sz="2000" dirty="0">
              <a:solidFill>
                <a:srgbClr val="003865"/>
              </a:solidFill>
              <a:latin typeface="-apple-system"/>
            </a:endParaRPr>
          </a:p>
          <a:p>
            <a:pPr marL="914400" lvl="2" indent="0">
              <a:buNone/>
            </a:pPr>
            <a:endParaRPr lang="en-US" sz="1200" dirty="0">
              <a:solidFill>
                <a:srgbClr val="003865"/>
              </a:solidFill>
            </a:endParaRPr>
          </a:p>
          <a:p>
            <a:pPr lvl="2">
              <a:buFont typeface="Wingdings" panose="05000000000000000000" pitchFamily="2" charset="2"/>
              <a:buChar char="Ø"/>
            </a:pPr>
            <a:endParaRPr lang="en-US" sz="1200" dirty="0">
              <a:solidFill>
                <a:srgbClr val="003865"/>
              </a:solidFill>
            </a:endParaRPr>
          </a:p>
          <a:p>
            <a:pPr marL="0" indent="0">
              <a:buNone/>
            </a:pPr>
            <a:endParaRPr lang="en-US" sz="2000" dirty="0">
              <a:solidFill>
                <a:srgbClr val="003865"/>
              </a:solidFill>
              <a:latin typeface="-apple-system"/>
            </a:endParaRPr>
          </a:p>
        </p:txBody>
      </p:sp>
      <p:sp>
        <p:nvSpPr>
          <p:cNvPr id="30" name="TextBox 29">
            <a:extLst>
              <a:ext uri="{FF2B5EF4-FFF2-40B4-BE49-F238E27FC236}">
                <a16:creationId xmlns:a16="http://schemas.microsoft.com/office/drawing/2014/main" id="{A43CF9AF-DE16-2851-C611-8C30EA7BF2E9}"/>
              </a:ext>
            </a:extLst>
          </p:cNvPr>
          <p:cNvSpPr txBox="1"/>
          <p:nvPr/>
        </p:nvSpPr>
        <p:spPr>
          <a:xfrm>
            <a:off x="406400" y="3429000"/>
            <a:ext cx="10119187" cy="2585323"/>
          </a:xfrm>
          <a:prstGeom prst="rect">
            <a:avLst/>
          </a:prstGeom>
          <a:noFill/>
        </p:spPr>
        <p:txBody>
          <a:bodyPr wrap="square">
            <a:spAutoFit/>
          </a:bodyPr>
          <a:lstStyle/>
          <a:p>
            <a:endParaRPr lang="en-US" dirty="0">
              <a:solidFill>
                <a:srgbClr val="003865"/>
              </a:solidFill>
            </a:endParaRPr>
          </a:p>
          <a:p>
            <a:pPr marL="285750" indent="-285750">
              <a:buFont typeface="Arial" panose="020B0604020202020204" pitchFamily="34" charset="0"/>
              <a:buChar char="•"/>
            </a:pPr>
            <a:r>
              <a:rPr lang="en-US" dirty="0">
                <a:solidFill>
                  <a:srgbClr val="003865"/>
                </a:solidFill>
              </a:rPr>
              <a:t>DPC process demands significant collaboration efforts between several departments within ERCOT and market participants. It requires </a:t>
            </a:r>
            <a:r>
              <a:rPr lang="en-US" b="1" u="sng" dirty="0">
                <a:solidFill>
                  <a:srgbClr val="003865"/>
                </a:solidFill>
              </a:rPr>
              <a:t>significant amount of manual effort </a:t>
            </a:r>
            <a:r>
              <a:rPr lang="en-US" dirty="0">
                <a:solidFill>
                  <a:srgbClr val="003865"/>
                </a:solidFill>
              </a:rPr>
              <a:t>to create, validate, track and implement DPCs in multiple environments across multiple weekly model loads.</a:t>
            </a:r>
          </a:p>
          <a:p>
            <a:endParaRPr lang="en-US" dirty="0">
              <a:solidFill>
                <a:srgbClr val="003865"/>
              </a:solidFill>
            </a:endParaRPr>
          </a:p>
          <a:p>
            <a:pPr marL="285750" indent="-285750">
              <a:buFont typeface="Arial" panose="020B0604020202020204" pitchFamily="34" charset="0"/>
              <a:buChar char="•"/>
            </a:pPr>
            <a:r>
              <a:rPr lang="en-US" dirty="0">
                <a:solidFill>
                  <a:srgbClr val="003865"/>
                </a:solidFill>
              </a:rPr>
              <a:t>The manual nature of DPC tasks often leads to inefficiencies, delays, and increased resource loading across several departments within ERCOT. This multifaceted process demands extensive time and resources to ensure accuracy and efficiency. </a:t>
            </a:r>
          </a:p>
        </p:txBody>
      </p:sp>
    </p:spTree>
    <p:extLst>
      <p:ext uri="{BB962C8B-B14F-4D97-AF65-F5344CB8AC3E}">
        <p14:creationId xmlns:p14="http://schemas.microsoft.com/office/powerpoint/2010/main" val="26958294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799CEF-EFBC-4636-82B4-BB2BF1DD0862}"/>
              </a:ext>
            </a:extLst>
          </p:cNvPr>
          <p:cNvSpPr>
            <a:spLocks noGrp="1"/>
          </p:cNvSpPr>
          <p:nvPr>
            <p:ph type="title"/>
          </p:nvPr>
        </p:nvSpPr>
        <p:spPr/>
        <p:txBody>
          <a:bodyPr/>
          <a:lstStyle/>
          <a:p>
            <a:r>
              <a:rPr lang="en-US" sz="2400" dirty="0"/>
              <a:t>Summary of feedback received from TOs</a:t>
            </a:r>
            <a:endParaRPr lang="en-US" dirty="0"/>
          </a:p>
        </p:txBody>
      </p:sp>
      <p:sp>
        <p:nvSpPr>
          <p:cNvPr id="4" name="Slide Number Placeholder 3">
            <a:extLst>
              <a:ext uri="{FF2B5EF4-FFF2-40B4-BE49-F238E27FC236}">
                <a16:creationId xmlns:a16="http://schemas.microsoft.com/office/drawing/2014/main" id="{752E5DF2-651A-4AFC-9184-76A95C8F9DEE}"/>
              </a:ext>
            </a:extLst>
          </p:cNvPr>
          <p:cNvSpPr>
            <a:spLocks noGrp="1"/>
          </p:cNvSpPr>
          <p:nvPr>
            <p:ph type="sldNum" sz="quarter" idx="4"/>
          </p:nvPr>
        </p:nvSpPr>
        <p:spPr/>
        <p:txBody>
          <a:bodyPr/>
          <a:lstStyle/>
          <a:p>
            <a:fld id="{1D93BD3E-1E9A-4970-A6F7-E7AC52762E0C}" type="slidenum">
              <a:rPr lang="en-US">
                <a:solidFill>
                  <a:prstClr val="black">
                    <a:tint val="75000"/>
                  </a:prstClr>
                </a:solidFill>
                <a:latin typeface="Arial" panose="020B0604020202020204"/>
              </a:rPr>
              <a:pPr/>
              <a:t>4</a:t>
            </a:fld>
            <a:endParaRPr lang="en-US">
              <a:solidFill>
                <a:prstClr val="black">
                  <a:tint val="75000"/>
                </a:prstClr>
              </a:solidFill>
              <a:latin typeface="Arial" panose="020B0604020202020204"/>
            </a:endParaRPr>
          </a:p>
        </p:txBody>
      </p:sp>
      <p:sp>
        <p:nvSpPr>
          <p:cNvPr id="17" name="Content Placeholder 2">
            <a:extLst>
              <a:ext uri="{FF2B5EF4-FFF2-40B4-BE49-F238E27FC236}">
                <a16:creationId xmlns:a16="http://schemas.microsoft.com/office/drawing/2014/main" id="{D920E39A-1960-C426-5B6A-D21BCEC1561B}"/>
              </a:ext>
            </a:extLst>
          </p:cNvPr>
          <p:cNvSpPr txBox="1">
            <a:spLocks/>
          </p:cNvSpPr>
          <p:nvPr/>
        </p:nvSpPr>
        <p:spPr>
          <a:xfrm>
            <a:off x="188007" y="917496"/>
            <a:ext cx="11380550" cy="5390972"/>
          </a:xfrm>
          <a:prstGeom prst="rect">
            <a:avLst/>
          </a:prstGeom>
        </p:spPr>
        <p:txBody>
          <a:bodyPr/>
          <a:lstStyle>
            <a:lvl1pPr marL="342900" indent="-342900" algn="l" defTabSz="914400" rtl="0" eaLnBrk="1" latinLnBrk="0" hangingPunct="1">
              <a:spcBef>
                <a:spcPct val="20000"/>
              </a:spcBef>
              <a:buFont typeface="Arial" panose="020B0604020202020204" pitchFamily="34" charset="0"/>
              <a:buChar char="•"/>
              <a:defRPr sz="2600" kern="1200">
                <a:solidFill>
                  <a:schemeClr val="tx2"/>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400" kern="1200">
                <a:solidFill>
                  <a:schemeClr val="tx2"/>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200" kern="1200">
                <a:solidFill>
                  <a:schemeClr val="tx2"/>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100" kern="1200">
                <a:solidFill>
                  <a:schemeClr val="tx2"/>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2"/>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457200" lvl="1" indent="0">
              <a:buNone/>
            </a:pPr>
            <a:endParaRPr lang="en-US" sz="1400" dirty="0">
              <a:solidFill>
                <a:srgbClr val="003865"/>
              </a:solidFill>
              <a:latin typeface="Arial" panose="020B0604020202020204"/>
            </a:endParaRPr>
          </a:p>
          <a:p>
            <a:pPr lvl="1">
              <a:buFont typeface="Arial" panose="020B0604020202020204" pitchFamily="34" charset="0"/>
              <a:buChar char="•"/>
            </a:pPr>
            <a:r>
              <a:rPr lang="en-US" sz="1600" dirty="0">
                <a:solidFill>
                  <a:srgbClr val="003865"/>
                </a:solidFill>
                <a:latin typeface="Arial" panose="020B0604020202020204"/>
              </a:rPr>
              <a:t>TSP initiates new DPC submission </a:t>
            </a:r>
          </a:p>
          <a:p>
            <a:pPr lvl="2"/>
            <a:r>
              <a:rPr lang="en-US" sz="1600" dirty="0">
                <a:solidFill>
                  <a:srgbClr val="003865"/>
                </a:solidFill>
                <a:latin typeface="Arial" panose="020B0604020202020204"/>
              </a:rPr>
              <a:t>when an operational line or transformer ratings / Impedances that gets published from their engineering team, is different from ERCOT Model ratings / Impedances. </a:t>
            </a:r>
          </a:p>
          <a:p>
            <a:pPr lvl="2"/>
            <a:r>
              <a:rPr lang="en-US" sz="1600" dirty="0">
                <a:solidFill>
                  <a:srgbClr val="003865"/>
                </a:solidFill>
                <a:latin typeface="Arial" panose="020B0604020202020204"/>
              </a:rPr>
              <a:t>Based on rating comparisons done every month at TSP side &amp; if they see discrepancy with ERCOT Model ratings.</a:t>
            </a:r>
          </a:p>
          <a:p>
            <a:pPr lvl="1">
              <a:buFont typeface="Arial" panose="020B0604020202020204" pitchFamily="34" charset="0"/>
              <a:buChar char="•"/>
            </a:pPr>
            <a:endParaRPr lang="en-US" sz="1600" dirty="0">
              <a:solidFill>
                <a:srgbClr val="003865"/>
              </a:solidFill>
              <a:latin typeface="Arial" panose="020B0604020202020204"/>
            </a:endParaRPr>
          </a:p>
          <a:p>
            <a:pPr lvl="1">
              <a:buFont typeface="Arial" panose="020B0604020202020204" pitchFamily="34" charset="0"/>
              <a:buChar char="•"/>
            </a:pPr>
            <a:r>
              <a:rPr lang="en-US" sz="1600" dirty="0">
                <a:solidFill>
                  <a:srgbClr val="003865"/>
                </a:solidFill>
                <a:latin typeface="Arial" panose="020B0604020202020204"/>
              </a:rPr>
              <a:t>Current DPC NOMCR submission process involves</a:t>
            </a:r>
          </a:p>
          <a:p>
            <a:pPr lvl="2"/>
            <a:r>
              <a:rPr lang="en-US" sz="1600" dirty="0">
                <a:solidFill>
                  <a:srgbClr val="003865"/>
                </a:solidFill>
                <a:latin typeface="Arial" panose="020B0604020202020204"/>
              </a:rPr>
              <a:t>Submitting DPC NOMCRs into ERCOT modeling system</a:t>
            </a:r>
          </a:p>
          <a:p>
            <a:pPr lvl="2"/>
            <a:r>
              <a:rPr lang="en-US" sz="1600" dirty="0">
                <a:solidFill>
                  <a:srgbClr val="003865"/>
                </a:solidFill>
                <a:latin typeface="Arial" panose="020B0604020202020204"/>
              </a:rPr>
              <a:t>Send out email to notify ERCOT network modeling group</a:t>
            </a:r>
          </a:p>
          <a:p>
            <a:pPr lvl="2"/>
            <a:r>
              <a:rPr lang="en-US" sz="1600" dirty="0">
                <a:solidFill>
                  <a:srgbClr val="003865"/>
                </a:solidFill>
                <a:latin typeface="Arial" panose="020B0604020202020204"/>
              </a:rPr>
              <a:t>Attach a DPC request form and reason for DPC with NOMCR </a:t>
            </a:r>
          </a:p>
          <a:p>
            <a:pPr lvl="2"/>
            <a:r>
              <a:rPr lang="en-US" sz="1600" dirty="0">
                <a:solidFill>
                  <a:srgbClr val="003865"/>
                </a:solidFill>
                <a:latin typeface="Arial" panose="020B0604020202020204"/>
              </a:rPr>
              <a:t>After DPC is processed into ERCOT system, update TSPs EMS model to reflect the change.</a:t>
            </a:r>
          </a:p>
          <a:p>
            <a:pPr marL="457200" lvl="1" indent="0">
              <a:buNone/>
            </a:pPr>
            <a:endParaRPr lang="en-US" sz="1600" dirty="0">
              <a:solidFill>
                <a:srgbClr val="003865"/>
              </a:solidFill>
              <a:latin typeface="Arial" panose="020B0604020202020204"/>
            </a:endParaRPr>
          </a:p>
          <a:p>
            <a:pPr lvl="1">
              <a:buFont typeface="Arial" panose="020B0604020202020204" pitchFamily="34" charset="0"/>
              <a:buChar char="•"/>
            </a:pPr>
            <a:r>
              <a:rPr lang="en-US" sz="1600" dirty="0">
                <a:solidFill>
                  <a:srgbClr val="003865"/>
                </a:solidFill>
                <a:latin typeface="Arial" panose="020B0604020202020204"/>
              </a:rPr>
              <a:t>Current DPC CAMR submission process involves</a:t>
            </a:r>
          </a:p>
          <a:p>
            <a:pPr lvl="2"/>
            <a:r>
              <a:rPr lang="en-US" sz="1600" dirty="0">
                <a:solidFill>
                  <a:srgbClr val="003865"/>
                </a:solidFill>
                <a:latin typeface="Arial" panose="020B0604020202020204"/>
              </a:rPr>
              <a:t>For equipment outages / reclosures, submit a DPC CAMR to enable Manual contingencies within 3 business days of effective date.</a:t>
            </a:r>
          </a:p>
          <a:p>
            <a:pPr lvl="2"/>
            <a:r>
              <a:rPr lang="en-US" sz="1600" dirty="0">
                <a:solidFill>
                  <a:srgbClr val="003865"/>
                </a:solidFill>
                <a:latin typeface="Arial" panose="020B0604020202020204"/>
              </a:rPr>
              <a:t>If a new CTG is needed to reflect new configuration, attach an excel sheet with proposed CTG definition in CAMR.</a:t>
            </a:r>
          </a:p>
          <a:p>
            <a:pPr lvl="2"/>
            <a:r>
              <a:rPr lang="en-US" sz="1600" dirty="0">
                <a:solidFill>
                  <a:srgbClr val="003865"/>
                </a:solidFill>
                <a:latin typeface="Arial" panose="020B0604020202020204"/>
              </a:rPr>
              <a:t>Submit a separate DPC CAMR within 3 business days of configuration returning to Normal. </a:t>
            </a:r>
          </a:p>
          <a:p>
            <a:pPr lvl="2"/>
            <a:r>
              <a:rPr lang="en-US" sz="1600" dirty="0">
                <a:solidFill>
                  <a:srgbClr val="003865"/>
                </a:solidFill>
                <a:latin typeface="Arial" panose="020B0604020202020204"/>
              </a:rPr>
              <a:t>When active CTGs are found to be incorrect, CAMR DPC submitted to disable or edit incorrect CTGs.</a:t>
            </a:r>
          </a:p>
          <a:p>
            <a:pPr marL="914400" lvl="2" indent="0">
              <a:buNone/>
            </a:pPr>
            <a:endParaRPr lang="en-US" sz="1400" dirty="0">
              <a:solidFill>
                <a:srgbClr val="003865"/>
              </a:solidFill>
              <a:latin typeface="Arial" panose="020B0604020202020204"/>
            </a:endParaRPr>
          </a:p>
          <a:p>
            <a:pPr marL="457200" lvl="1" indent="0">
              <a:buNone/>
            </a:pPr>
            <a:r>
              <a:rPr lang="en-US" sz="1400" dirty="0">
                <a:solidFill>
                  <a:srgbClr val="003865"/>
                </a:solidFill>
                <a:latin typeface="Arial" panose="020B0604020202020204"/>
              </a:rPr>
              <a:t> </a:t>
            </a:r>
          </a:p>
          <a:p>
            <a:pPr lvl="1">
              <a:buFont typeface="Arial" panose="020B0604020202020204" pitchFamily="34" charset="0"/>
              <a:buChar char="•"/>
            </a:pPr>
            <a:endParaRPr lang="en-US" sz="1400" dirty="0">
              <a:solidFill>
                <a:srgbClr val="003865"/>
              </a:solidFill>
              <a:latin typeface="Arial" panose="020B0604020202020204"/>
            </a:endParaRPr>
          </a:p>
          <a:p>
            <a:pPr marL="457200" lvl="1" indent="0">
              <a:buNone/>
            </a:pPr>
            <a:endParaRPr lang="en-US" sz="1400" dirty="0">
              <a:solidFill>
                <a:srgbClr val="003865"/>
              </a:solidFill>
              <a:latin typeface="Arial" panose="020B0604020202020204"/>
            </a:endParaRPr>
          </a:p>
        </p:txBody>
      </p:sp>
    </p:spTree>
    <p:extLst>
      <p:ext uri="{BB962C8B-B14F-4D97-AF65-F5344CB8AC3E}">
        <p14:creationId xmlns:p14="http://schemas.microsoft.com/office/powerpoint/2010/main" val="373404000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FC13462-367A-64E3-0CCE-C822E1C18CE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7B70600-9E8A-0291-8E83-8A17A5897DE7}"/>
              </a:ext>
            </a:extLst>
          </p:cNvPr>
          <p:cNvSpPr>
            <a:spLocks noGrp="1"/>
          </p:cNvSpPr>
          <p:nvPr>
            <p:ph type="title"/>
          </p:nvPr>
        </p:nvSpPr>
        <p:spPr/>
        <p:txBody>
          <a:bodyPr/>
          <a:lstStyle/>
          <a:p>
            <a:r>
              <a:rPr lang="en-US" sz="2400" dirty="0"/>
              <a:t>Distinction between Permanent and Temporary DPC type updates</a:t>
            </a:r>
            <a:endParaRPr lang="en-US" dirty="0"/>
          </a:p>
        </p:txBody>
      </p:sp>
      <p:sp>
        <p:nvSpPr>
          <p:cNvPr id="4" name="Slide Number Placeholder 3">
            <a:extLst>
              <a:ext uri="{FF2B5EF4-FFF2-40B4-BE49-F238E27FC236}">
                <a16:creationId xmlns:a16="http://schemas.microsoft.com/office/drawing/2014/main" id="{F9D79B1E-F9B0-4A03-FCBF-38B688AB1526}"/>
              </a:ext>
            </a:extLst>
          </p:cNvPr>
          <p:cNvSpPr>
            <a:spLocks noGrp="1"/>
          </p:cNvSpPr>
          <p:nvPr>
            <p:ph type="sldNum" sz="quarter" idx="4"/>
          </p:nvPr>
        </p:nvSpPr>
        <p:spPr/>
        <p:txBody>
          <a:bodyPr/>
          <a:lstStyle/>
          <a:p>
            <a:fld id="{1D93BD3E-1E9A-4970-A6F7-E7AC52762E0C}" type="slidenum">
              <a:rPr lang="en-US">
                <a:solidFill>
                  <a:prstClr val="black">
                    <a:tint val="75000"/>
                  </a:prstClr>
                </a:solidFill>
                <a:latin typeface="Arial" panose="020B0604020202020204"/>
              </a:rPr>
              <a:pPr/>
              <a:t>5</a:t>
            </a:fld>
            <a:endParaRPr lang="en-US">
              <a:solidFill>
                <a:prstClr val="black">
                  <a:tint val="75000"/>
                </a:prstClr>
              </a:solidFill>
              <a:latin typeface="Arial" panose="020B0604020202020204"/>
            </a:endParaRPr>
          </a:p>
        </p:txBody>
      </p:sp>
      <p:sp>
        <p:nvSpPr>
          <p:cNvPr id="17" name="Content Placeholder 2">
            <a:extLst>
              <a:ext uri="{FF2B5EF4-FFF2-40B4-BE49-F238E27FC236}">
                <a16:creationId xmlns:a16="http://schemas.microsoft.com/office/drawing/2014/main" id="{69D42E13-080C-71CF-CAF9-42FFC3F6F0F2}"/>
              </a:ext>
            </a:extLst>
          </p:cNvPr>
          <p:cNvSpPr txBox="1">
            <a:spLocks/>
          </p:cNvSpPr>
          <p:nvPr/>
        </p:nvSpPr>
        <p:spPr>
          <a:xfrm>
            <a:off x="278050" y="1009828"/>
            <a:ext cx="11380550" cy="5390972"/>
          </a:xfrm>
          <a:prstGeom prst="rect">
            <a:avLst/>
          </a:prstGeom>
        </p:spPr>
        <p:txBody>
          <a:bodyPr/>
          <a:lstStyle>
            <a:lvl1pPr marL="342900" indent="-342900" algn="l" defTabSz="914400" rtl="0" eaLnBrk="1" latinLnBrk="0" hangingPunct="1">
              <a:spcBef>
                <a:spcPct val="20000"/>
              </a:spcBef>
              <a:buFont typeface="Arial" panose="020B0604020202020204" pitchFamily="34" charset="0"/>
              <a:buChar char="•"/>
              <a:defRPr sz="2600" kern="1200">
                <a:solidFill>
                  <a:schemeClr val="tx2"/>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400" kern="1200">
                <a:solidFill>
                  <a:schemeClr val="tx2"/>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200" kern="1200">
                <a:solidFill>
                  <a:schemeClr val="tx2"/>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100" kern="1200">
                <a:solidFill>
                  <a:schemeClr val="tx2"/>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2"/>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457200" lvl="1" indent="0">
              <a:buNone/>
            </a:pPr>
            <a:endParaRPr lang="en-US" sz="1400" dirty="0">
              <a:solidFill>
                <a:srgbClr val="003865"/>
              </a:solidFill>
              <a:latin typeface="Arial" panose="020B0604020202020204"/>
            </a:endParaRPr>
          </a:p>
          <a:p>
            <a:pPr lvl="1">
              <a:buFont typeface="Arial" panose="020B0604020202020204" pitchFamily="34" charset="0"/>
              <a:buChar char="•"/>
            </a:pPr>
            <a:r>
              <a:rPr lang="en-US" sz="1600" dirty="0">
                <a:solidFill>
                  <a:srgbClr val="003865"/>
                </a:solidFill>
                <a:latin typeface="Arial" panose="020B0604020202020204"/>
              </a:rPr>
              <a:t>Permanent DPC types</a:t>
            </a:r>
          </a:p>
          <a:p>
            <a:pPr lvl="2"/>
            <a:r>
              <a:rPr lang="en-US" sz="1400" dirty="0">
                <a:solidFill>
                  <a:srgbClr val="003865"/>
                </a:solidFill>
                <a:latin typeface="Arial" panose="020B0604020202020204"/>
              </a:rPr>
              <a:t>DPC updates that will be done in Production , but they also will need to go into Network Model </a:t>
            </a:r>
          </a:p>
          <a:p>
            <a:pPr lvl="2"/>
            <a:r>
              <a:rPr lang="en-US" sz="1400" dirty="0">
                <a:solidFill>
                  <a:srgbClr val="003865"/>
                </a:solidFill>
                <a:latin typeface="Arial" panose="020B0604020202020204"/>
              </a:rPr>
              <a:t>These DPC updates will continue to be applied in Production for few more model loads, before they are included within NMMS CIM XML file.</a:t>
            </a:r>
          </a:p>
          <a:p>
            <a:pPr lvl="2"/>
            <a:r>
              <a:rPr lang="en-US" sz="1400" dirty="0">
                <a:solidFill>
                  <a:srgbClr val="003865"/>
                </a:solidFill>
                <a:latin typeface="Arial" panose="020B0604020202020204"/>
              </a:rPr>
              <a:t>All DPC types are eligible for Permanent DPCs.</a:t>
            </a:r>
          </a:p>
          <a:p>
            <a:pPr lvl="2"/>
            <a:r>
              <a:rPr lang="en-US" sz="1400" dirty="0">
                <a:solidFill>
                  <a:srgbClr val="003865"/>
                </a:solidFill>
                <a:latin typeface="Arial" panose="020B0604020202020204"/>
              </a:rPr>
              <a:t>Continue to follow the current process of submitting Permanent DPC NOMCRs into ERCOT modeling system.</a:t>
            </a:r>
          </a:p>
          <a:p>
            <a:pPr marL="914400" lvl="2" indent="0">
              <a:buNone/>
            </a:pPr>
            <a:endParaRPr lang="en-US" sz="1400" dirty="0">
              <a:solidFill>
                <a:srgbClr val="003865"/>
              </a:solidFill>
              <a:latin typeface="Arial" panose="020B0604020202020204"/>
            </a:endParaRPr>
          </a:p>
          <a:p>
            <a:pPr lvl="1">
              <a:buFont typeface="Arial" panose="020B0604020202020204" pitchFamily="34" charset="0"/>
              <a:buChar char="•"/>
            </a:pPr>
            <a:r>
              <a:rPr lang="en-US" sz="1600" dirty="0">
                <a:solidFill>
                  <a:srgbClr val="003865"/>
                </a:solidFill>
              </a:rPr>
              <a:t>Temporary DPC types</a:t>
            </a:r>
          </a:p>
          <a:p>
            <a:pPr lvl="2"/>
            <a:r>
              <a:rPr lang="en-US" sz="1400" dirty="0">
                <a:solidFill>
                  <a:srgbClr val="003865"/>
                </a:solidFill>
              </a:rPr>
              <a:t>DPC updates that does not need to go into Network Model. </a:t>
            </a:r>
          </a:p>
          <a:p>
            <a:pPr lvl="2"/>
            <a:r>
              <a:rPr lang="en-US" sz="1400" dirty="0">
                <a:solidFill>
                  <a:srgbClr val="003865"/>
                </a:solidFill>
              </a:rPr>
              <a:t>DPC updates that requests ERCOT control room to make a temporary update to model data due to a field outage / field work, that can last for up to 2 weeks.</a:t>
            </a:r>
          </a:p>
          <a:p>
            <a:pPr lvl="2"/>
            <a:r>
              <a:rPr lang="en-US" sz="1400" dirty="0">
                <a:solidFill>
                  <a:srgbClr val="003865"/>
                </a:solidFill>
              </a:rPr>
              <a:t>Below are the 2 major Temporary DPC types that ERCOT receives from MPs</a:t>
            </a:r>
          </a:p>
          <a:p>
            <a:pPr lvl="3"/>
            <a:r>
              <a:rPr lang="en-US" sz="1400" dirty="0">
                <a:solidFill>
                  <a:srgbClr val="003865"/>
                </a:solidFill>
              </a:rPr>
              <a:t>Static Line / Transformers Ratings</a:t>
            </a:r>
          </a:p>
          <a:p>
            <a:pPr lvl="3"/>
            <a:r>
              <a:rPr lang="en-US" sz="1400" dirty="0">
                <a:solidFill>
                  <a:srgbClr val="003865"/>
                </a:solidFill>
              </a:rPr>
              <a:t>Enabling and Disabling of Contingencies</a:t>
            </a:r>
          </a:p>
          <a:p>
            <a:pPr lvl="2"/>
            <a:r>
              <a:rPr lang="en-US" sz="1400" dirty="0">
                <a:solidFill>
                  <a:srgbClr val="003865"/>
                </a:solidFill>
              </a:rPr>
              <a:t>New DPC UI Tool is developed to provide ability for MPs to quickly submit temporary DPCs, with effective dates to ERCOT production system.</a:t>
            </a:r>
          </a:p>
          <a:p>
            <a:pPr marL="914400" lvl="2" indent="0">
              <a:buNone/>
            </a:pPr>
            <a:endParaRPr lang="en-US" sz="1400" dirty="0">
              <a:solidFill>
                <a:srgbClr val="003865"/>
              </a:solidFill>
              <a:latin typeface="Arial" panose="020B0604020202020204"/>
            </a:endParaRPr>
          </a:p>
          <a:p>
            <a:pPr lvl="1">
              <a:buFont typeface="Arial" panose="020B0604020202020204" pitchFamily="34" charset="0"/>
              <a:buChar char="•"/>
            </a:pPr>
            <a:r>
              <a:rPr lang="en-US" sz="1400" dirty="0">
                <a:solidFill>
                  <a:srgbClr val="003865"/>
                </a:solidFill>
                <a:latin typeface="Arial" panose="020B0604020202020204"/>
              </a:rPr>
              <a:t>A new DPC Dashboard will be developed that provides full list of DPCs (both permanent and temporary DPCs) with their status (planned / Implemented) with a historian for past DPCs implemented.</a:t>
            </a:r>
          </a:p>
          <a:p>
            <a:pPr marL="457200" lvl="1" indent="0">
              <a:buNone/>
            </a:pPr>
            <a:r>
              <a:rPr lang="en-US" sz="1400" dirty="0">
                <a:solidFill>
                  <a:srgbClr val="003865"/>
                </a:solidFill>
                <a:latin typeface="Arial" panose="020B0604020202020204"/>
              </a:rPr>
              <a:t> </a:t>
            </a:r>
          </a:p>
          <a:p>
            <a:pPr lvl="1">
              <a:buFont typeface="Arial" panose="020B0604020202020204" pitchFamily="34" charset="0"/>
              <a:buChar char="•"/>
            </a:pPr>
            <a:endParaRPr lang="en-US" sz="1400" dirty="0">
              <a:solidFill>
                <a:srgbClr val="003865"/>
              </a:solidFill>
              <a:latin typeface="Arial" panose="020B0604020202020204"/>
            </a:endParaRPr>
          </a:p>
          <a:p>
            <a:pPr marL="457200" lvl="1" indent="0">
              <a:buNone/>
            </a:pPr>
            <a:endParaRPr lang="en-US" sz="1400" dirty="0">
              <a:solidFill>
                <a:srgbClr val="003865"/>
              </a:solidFill>
              <a:latin typeface="Arial" panose="020B0604020202020204"/>
            </a:endParaRPr>
          </a:p>
        </p:txBody>
      </p:sp>
    </p:spTree>
    <p:extLst>
      <p:ext uri="{BB962C8B-B14F-4D97-AF65-F5344CB8AC3E}">
        <p14:creationId xmlns:p14="http://schemas.microsoft.com/office/powerpoint/2010/main" val="384128334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799CEF-EFBC-4636-82B4-BB2BF1DD0862}"/>
              </a:ext>
            </a:extLst>
          </p:cNvPr>
          <p:cNvSpPr>
            <a:spLocks noGrp="1"/>
          </p:cNvSpPr>
          <p:nvPr>
            <p:ph type="title"/>
          </p:nvPr>
        </p:nvSpPr>
        <p:spPr/>
        <p:txBody>
          <a:bodyPr/>
          <a:lstStyle/>
          <a:p>
            <a:r>
              <a:rPr lang="en-US" sz="2400" dirty="0"/>
              <a:t>New DPC Tool – High Level Implementation Details</a:t>
            </a:r>
            <a:br>
              <a:rPr lang="en-US" dirty="0">
                <a:solidFill>
                  <a:srgbClr val="003865"/>
                </a:solidFill>
              </a:rPr>
            </a:br>
            <a:r>
              <a:rPr lang="en-US" dirty="0"/>
              <a:t> </a:t>
            </a:r>
          </a:p>
        </p:txBody>
      </p:sp>
      <p:sp>
        <p:nvSpPr>
          <p:cNvPr id="4" name="Slide Number Placeholder 3">
            <a:extLst>
              <a:ext uri="{FF2B5EF4-FFF2-40B4-BE49-F238E27FC236}">
                <a16:creationId xmlns:a16="http://schemas.microsoft.com/office/drawing/2014/main" id="{752E5DF2-651A-4AFC-9184-76A95C8F9DEE}"/>
              </a:ext>
            </a:extLst>
          </p:cNvPr>
          <p:cNvSpPr>
            <a:spLocks noGrp="1"/>
          </p:cNvSpPr>
          <p:nvPr>
            <p:ph type="sldNum" sz="quarter" idx="4"/>
          </p:nvPr>
        </p:nvSpPr>
        <p:spPr/>
        <p:txBody>
          <a:bodyPr/>
          <a:lstStyle/>
          <a:p>
            <a:fld id="{1D93BD3E-1E9A-4970-A6F7-E7AC52762E0C}" type="slidenum">
              <a:rPr lang="en-US">
                <a:solidFill>
                  <a:prstClr val="black">
                    <a:tint val="75000"/>
                  </a:prstClr>
                </a:solidFill>
                <a:latin typeface="Arial" panose="020B0604020202020204"/>
              </a:rPr>
              <a:pPr/>
              <a:t>6</a:t>
            </a:fld>
            <a:endParaRPr lang="en-US">
              <a:solidFill>
                <a:prstClr val="black">
                  <a:tint val="75000"/>
                </a:prstClr>
              </a:solidFill>
              <a:latin typeface="Arial" panose="020B0604020202020204"/>
            </a:endParaRPr>
          </a:p>
        </p:txBody>
      </p:sp>
      <p:sp>
        <p:nvSpPr>
          <p:cNvPr id="17" name="Content Placeholder 2">
            <a:extLst>
              <a:ext uri="{FF2B5EF4-FFF2-40B4-BE49-F238E27FC236}">
                <a16:creationId xmlns:a16="http://schemas.microsoft.com/office/drawing/2014/main" id="{D920E39A-1960-C426-5B6A-D21BCEC1561B}"/>
              </a:ext>
            </a:extLst>
          </p:cNvPr>
          <p:cNvSpPr txBox="1">
            <a:spLocks/>
          </p:cNvSpPr>
          <p:nvPr/>
        </p:nvSpPr>
        <p:spPr>
          <a:xfrm>
            <a:off x="-89745" y="762000"/>
            <a:ext cx="10895888" cy="3954779"/>
          </a:xfrm>
          <a:prstGeom prst="rect">
            <a:avLst/>
          </a:prstGeom>
        </p:spPr>
        <p:txBody>
          <a:bodyPr/>
          <a:lstStyle>
            <a:lvl1pPr marL="342900" indent="-342900" algn="l" defTabSz="914400" rtl="0" eaLnBrk="1" latinLnBrk="0" hangingPunct="1">
              <a:spcBef>
                <a:spcPct val="20000"/>
              </a:spcBef>
              <a:buFont typeface="Arial" panose="020B0604020202020204" pitchFamily="34" charset="0"/>
              <a:buChar char="•"/>
              <a:defRPr sz="2600" kern="1200">
                <a:solidFill>
                  <a:schemeClr val="tx2"/>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400" kern="1200">
                <a:solidFill>
                  <a:schemeClr val="tx2"/>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200" kern="1200">
                <a:solidFill>
                  <a:schemeClr val="tx2"/>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100" kern="1200">
                <a:solidFill>
                  <a:schemeClr val="tx2"/>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2"/>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457200" lvl="1" indent="0">
              <a:buNone/>
            </a:pPr>
            <a:endParaRPr lang="en-US" sz="1400" dirty="0">
              <a:solidFill>
                <a:srgbClr val="003865"/>
              </a:solidFill>
              <a:latin typeface="Arial" panose="020B0604020202020204"/>
            </a:endParaRPr>
          </a:p>
          <a:p>
            <a:pPr lvl="1">
              <a:buFont typeface="Arial" panose="020B0604020202020204" pitchFamily="34" charset="0"/>
              <a:buChar char="•"/>
            </a:pPr>
            <a:r>
              <a:rPr lang="en-US" sz="1600" dirty="0">
                <a:solidFill>
                  <a:srgbClr val="003865"/>
                </a:solidFill>
                <a:latin typeface="Arial" panose="020B0604020202020204"/>
              </a:rPr>
              <a:t>New displays and dash boards will be added in </a:t>
            </a:r>
            <a:r>
              <a:rPr lang="en-US" sz="1600" b="1" u="sng" dirty="0">
                <a:solidFill>
                  <a:srgbClr val="003865"/>
                </a:solidFill>
                <a:latin typeface="Arial" panose="020B0604020202020204"/>
              </a:rPr>
              <a:t>current Outage Scheduler UI (OS UI) </a:t>
            </a:r>
            <a:r>
              <a:rPr lang="en-US" sz="1600" dirty="0">
                <a:solidFill>
                  <a:srgbClr val="003865"/>
                </a:solidFill>
                <a:latin typeface="Arial" panose="020B0604020202020204"/>
              </a:rPr>
              <a:t>to allow Market Participants to submit Temporary DPCs with start and end times.</a:t>
            </a:r>
          </a:p>
          <a:p>
            <a:pPr marL="457200" lvl="1" indent="0">
              <a:buNone/>
            </a:pPr>
            <a:endParaRPr lang="en-US" sz="1600" dirty="0">
              <a:solidFill>
                <a:srgbClr val="003865"/>
              </a:solidFill>
              <a:latin typeface="Arial" panose="020B0604020202020204"/>
            </a:endParaRPr>
          </a:p>
          <a:p>
            <a:pPr lvl="1">
              <a:buFont typeface="Arial" panose="020B0604020202020204" pitchFamily="34" charset="0"/>
              <a:buChar char="•"/>
            </a:pPr>
            <a:r>
              <a:rPr lang="en-US" sz="1600" dirty="0">
                <a:solidFill>
                  <a:srgbClr val="003865"/>
                </a:solidFill>
                <a:latin typeface="Arial" panose="020B0604020202020204"/>
              </a:rPr>
              <a:t>Currently QSEs with resources and TOs have the access to OS UI through ERCOT MIS website</a:t>
            </a:r>
          </a:p>
          <a:p>
            <a:pPr lvl="1">
              <a:buFont typeface="Arial" panose="020B0604020202020204" pitchFamily="34" charset="0"/>
              <a:buChar char="•"/>
            </a:pPr>
            <a:endParaRPr lang="en-US" sz="1600" dirty="0">
              <a:solidFill>
                <a:srgbClr val="003865"/>
              </a:solidFill>
              <a:latin typeface="Arial" panose="020B0604020202020204"/>
            </a:endParaRPr>
          </a:p>
          <a:p>
            <a:pPr lvl="1">
              <a:buFont typeface="Arial" panose="020B0604020202020204" pitchFamily="34" charset="0"/>
              <a:buChar char="•"/>
            </a:pPr>
            <a:r>
              <a:rPr lang="en-US" sz="1600" dirty="0">
                <a:solidFill>
                  <a:srgbClr val="003865"/>
                </a:solidFill>
                <a:latin typeface="Arial" panose="020B0604020202020204"/>
              </a:rPr>
              <a:t>A new role will be created to TOs to access these displays using OS UI.</a:t>
            </a:r>
          </a:p>
          <a:p>
            <a:pPr marL="457200" lvl="1" indent="0">
              <a:buNone/>
            </a:pPr>
            <a:endParaRPr lang="en-US" sz="1600" dirty="0">
              <a:solidFill>
                <a:srgbClr val="003865"/>
              </a:solidFill>
              <a:latin typeface="Arial" panose="020B0604020202020204"/>
            </a:endParaRPr>
          </a:p>
          <a:p>
            <a:pPr lvl="1">
              <a:buFont typeface="Arial" panose="020B0604020202020204" pitchFamily="34" charset="0"/>
              <a:buChar char="•"/>
            </a:pPr>
            <a:r>
              <a:rPr lang="en-US" sz="1600" dirty="0">
                <a:solidFill>
                  <a:srgbClr val="003865"/>
                </a:solidFill>
                <a:latin typeface="Arial" panose="020B0604020202020204"/>
              </a:rPr>
              <a:t>ERCOT Operations will review and approve </a:t>
            </a:r>
            <a:r>
              <a:rPr lang="en-US" sz="1600" dirty="0">
                <a:solidFill>
                  <a:srgbClr val="003865"/>
                </a:solidFill>
              </a:rPr>
              <a:t>Temporary </a:t>
            </a:r>
            <a:r>
              <a:rPr lang="en-US" sz="1600" dirty="0">
                <a:solidFill>
                  <a:srgbClr val="003865"/>
                </a:solidFill>
                <a:latin typeface="Arial" panose="020B0604020202020204"/>
              </a:rPr>
              <a:t>DPCs.</a:t>
            </a:r>
          </a:p>
          <a:p>
            <a:pPr marL="457200" lvl="1" indent="0">
              <a:buNone/>
            </a:pPr>
            <a:endParaRPr lang="en-US" sz="1600" dirty="0">
              <a:solidFill>
                <a:srgbClr val="003865"/>
              </a:solidFill>
              <a:latin typeface="Arial" panose="020B0604020202020204"/>
            </a:endParaRPr>
          </a:p>
          <a:p>
            <a:pPr lvl="1">
              <a:buFont typeface="Arial" panose="020B0604020202020204" pitchFamily="34" charset="0"/>
              <a:buChar char="•"/>
            </a:pPr>
            <a:r>
              <a:rPr lang="en-US" sz="1600" dirty="0">
                <a:solidFill>
                  <a:srgbClr val="003865"/>
                </a:solidFill>
                <a:latin typeface="Arial" panose="020B0604020202020204"/>
              </a:rPr>
              <a:t>Upon approval, </a:t>
            </a:r>
            <a:r>
              <a:rPr lang="en-US" sz="1600" dirty="0">
                <a:solidFill>
                  <a:srgbClr val="003865"/>
                </a:solidFill>
              </a:rPr>
              <a:t>Temporary </a:t>
            </a:r>
            <a:r>
              <a:rPr lang="en-US" sz="1600" dirty="0">
                <a:solidFill>
                  <a:srgbClr val="003865"/>
                </a:solidFill>
                <a:latin typeface="Arial" panose="020B0604020202020204"/>
              </a:rPr>
              <a:t>DPCs get implemented in ERCOT real-time systems (EMS/MMS) automatically and provides status back to DPC tool.</a:t>
            </a:r>
          </a:p>
          <a:p>
            <a:pPr lvl="1">
              <a:buFont typeface="Arial" panose="020B0604020202020204" pitchFamily="34" charset="0"/>
              <a:buChar char="•"/>
            </a:pPr>
            <a:endParaRPr lang="en-US" sz="1600" dirty="0">
              <a:solidFill>
                <a:srgbClr val="003865"/>
              </a:solidFill>
              <a:latin typeface="Arial" panose="020B0604020202020204"/>
            </a:endParaRPr>
          </a:p>
          <a:p>
            <a:pPr lvl="1">
              <a:buFont typeface="Arial" panose="020B0604020202020204" pitchFamily="34" charset="0"/>
              <a:buChar char="•"/>
            </a:pPr>
            <a:r>
              <a:rPr lang="en-US" sz="1600" dirty="0">
                <a:solidFill>
                  <a:srgbClr val="003865"/>
                </a:solidFill>
                <a:latin typeface="Arial" panose="020B0604020202020204"/>
              </a:rPr>
              <a:t>Thereafter, DPCs get implemented automatically in EMS/MMS systems during every week model load until end time of DPCs.</a:t>
            </a:r>
          </a:p>
          <a:p>
            <a:pPr lvl="1">
              <a:buFont typeface="Arial" panose="020B0604020202020204" pitchFamily="34" charset="0"/>
              <a:buChar char="•"/>
            </a:pPr>
            <a:endParaRPr lang="en-US" sz="1600" dirty="0">
              <a:solidFill>
                <a:srgbClr val="003865"/>
              </a:solidFill>
              <a:latin typeface="Arial" panose="020B0604020202020204"/>
            </a:endParaRPr>
          </a:p>
          <a:p>
            <a:pPr lvl="1">
              <a:buFont typeface="Arial" panose="020B0604020202020204" pitchFamily="34" charset="0"/>
              <a:buChar char="•"/>
            </a:pPr>
            <a:r>
              <a:rPr lang="en-US" sz="1600" dirty="0">
                <a:solidFill>
                  <a:srgbClr val="003865"/>
                </a:solidFill>
                <a:latin typeface="Arial" panose="020B0604020202020204"/>
              </a:rPr>
              <a:t>This new DPC tool will provide visibility to Market Participants on DPC implementation status in ERCOT EMS/MMS systems. Dashboards will be developed to meet this requirement along with ability to sorting and filtering capabilities</a:t>
            </a:r>
          </a:p>
          <a:p>
            <a:pPr lvl="1">
              <a:buFont typeface="Arial" panose="020B0604020202020204" pitchFamily="34" charset="0"/>
              <a:buChar char="•"/>
            </a:pPr>
            <a:endParaRPr lang="en-US" sz="1600" dirty="0">
              <a:solidFill>
                <a:srgbClr val="003865"/>
              </a:solidFill>
              <a:latin typeface="Arial" panose="020B0604020202020204"/>
            </a:endParaRPr>
          </a:p>
          <a:p>
            <a:pPr marL="457200" lvl="1" indent="0">
              <a:buNone/>
            </a:pPr>
            <a:endParaRPr lang="en-US" sz="1600" dirty="0">
              <a:solidFill>
                <a:srgbClr val="003865"/>
              </a:solidFill>
              <a:latin typeface="Arial" panose="020B0604020202020204"/>
            </a:endParaRPr>
          </a:p>
          <a:p>
            <a:pPr marL="457200" lvl="1" indent="0">
              <a:buNone/>
            </a:pPr>
            <a:r>
              <a:rPr lang="en-US" sz="1400" dirty="0">
                <a:solidFill>
                  <a:srgbClr val="003865"/>
                </a:solidFill>
                <a:latin typeface="Arial" panose="020B0604020202020204"/>
              </a:rPr>
              <a:t> </a:t>
            </a:r>
          </a:p>
          <a:p>
            <a:pPr lvl="1">
              <a:buFont typeface="Arial" panose="020B0604020202020204" pitchFamily="34" charset="0"/>
              <a:buChar char="•"/>
            </a:pPr>
            <a:endParaRPr lang="en-US" sz="1400" dirty="0">
              <a:solidFill>
                <a:srgbClr val="003865"/>
              </a:solidFill>
              <a:latin typeface="Arial" panose="020B0604020202020204"/>
            </a:endParaRPr>
          </a:p>
          <a:p>
            <a:pPr marL="457200" lvl="1" indent="0">
              <a:buNone/>
            </a:pPr>
            <a:endParaRPr lang="en-US" sz="1400" dirty="0">
              <a:solidFill>
                <a:srgbClr val="003865"/>
              </a:solidFill>
              <a:latin typeface="Arial" panose="020B0604020202020204"/>
            </a:endParaRPr>
          </a:p>
        </p:txBody>
      </p:sp>
    </p:spTree>
    <p:extLst>
      <p:ext uri="{BB962C8B-B14F-4D97-AF65-F5344CB8AC3E}">
        <p14:creationId xmlns:p14="http://schemas.microsoft.com/office/powerpoint/2010/main" val="85045317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E51F45A-A673-37D8-71D6-1BA570F0A7B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87EFC19-803D-AA4E-391D-9F3B45458582}"/>
              </a:ext>
            </a:extLst>
          </p:cNvPr>
          <p:cNvSpPr>
            <a:spLocks noGrp="1"/>
          </p:cNvSpPr>
          <p:nvPr>
            <p:ph type="title"/>
          </p:nvPr>
        </p:nvSpPr>
        <p:spPr/>
        <p:txBody>
          <a:bodyPr/>
          <a:lstStyle/>
          <a:p>
            <a:r>
              <a:rPr lang="en-US" sz="2400" dirty="0"/>
              <a:t>New DPC Tool – High Level Implementation Details</a:t>
            </a:r>
            <a:br>
              <a:rPr lang="en-US" dirty="0">
                <a:solidFill>
                  <a:srgbClr val="003865"/>
                </a:solidFill>
              </a:rPr>
            </a:br>
            <a:r>
              <a:rPr lang="en-US" dirty="0"/>
              <a:t> </a:t>
            </a:r>
          </a:p>
        </p:txBody>
      </p:sp>
      <p:sp>
        <p:nvSpPr>
          <p:cNvPr id="4" name="Slide Number Placeholder 3">
            <a:extLst>
              <a:ext uri="{FF2B5EF4-FFF2-40B4-BE49-F238E27FC236}">
                <a16:creationId xmlns:a16="http://schemas.microsoft.com/office/drawing/2014/main" id="{3A051F1F-DC53-3F1C-6F39-1E823DBC9404}"/>
              </a:ext>
            </a:extLst>
          </p:cNvPr>
          <p:cNvSpPr>
            <a:spLocks noGrp="1"/>
          </p:cNvSpPr>
          <p:nvPr>
            <p:ph type="sldNum" sz="quarter" idx="4"/>
          </p:nvPr>
        </p:nvSpPr>
        <p:spPr/>
        <p:txBody>
          <a:bodyPr/>
          <a:lstStyle/>
          <a:p>
            <a:fld id="{1D93BD3E-1E9A-4970-A6F7-E7AC52762E0C}" type="slidenum">
              <a:rPr lang="en-US">
                <a:solidFill>
                  <a:prstClr val="black">
                    <a:tint val="75000"/>
                  </a:prstClr>
                </a:solidFill>
                <a:latin typeface="Arial" panose="020B0604020202020204"/>
              </a:rPr>
              <a:pPr/>
              <a:t>7</a:t>
            </a:fld>
            <a:endParaRPr lang="en-US">
              <a:solidFill>
                <a:prstClr val="black">
                  <a:tint val="75000"/>
                </a:prstClr>
              </a:solidFill>
              <a:latin typeface="Arial" panose="020B0604020202020204"/>
            </a:endParaRPr>
          </a:p>
        </p:txBody>
      </p:sp>
      <p:sp>
        <p:nvSpPr>
          <p:cNvPr id="17" name="Content Placeholder 2">
            <a:extLst>
              <a:ext uri="{FF2B5EF4-FFF2-40B4-BE49-F238E27FC236}">
                <a16:creationId xmlns:a16="http://schemas.microsoft.com/office/drawing/2014/main" id="{5B2780B2-1373-A2DF-0219-8703B3B505F1}"/>
              </a:ext>
            </a:extLst>
          </p:cNvPr>
          <p:cNvSpPr txBox="1">
            <a:spLocks/>
          </p:cNvSpPr>
          <p:nvPr/>
        </p:nvSpPr>
        <p:spPr>
          <a:xfrm>
            <a:off x="-89745" y="762000"/>
            <a:ext cx="10895888" cy="3954779"/>
          </a:xfrm>
          <a:prstGeom prst="rect">
            <a:avLst/>
          </a:prstGeom>
        </p:spPr>
        <p:txBody>
          <a:bodyPr/>
          <a:lstStyle>
            <a:lvl1pPr marL="342900" indent="-342900" algn="l" defTabSz="914400" rtl="0" eaLnBrk="1" latinLnBrk="0" hangingPunct="1">
              <a:spcBef>
                <a:spcPct val="20000"/>
              </a:spcBef>
              <a:buFont typeface="Arial" panose="020B0604020202020204" pitchFamily="34" charset="0"/>
              <a:buChar char="•"/>
              <a:defRPr sz="2600" kern="1200">
                <a:solidFill>
                  <a:schemeClr val="tx2"/>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400" kern="1200">
                <a:solidFill>
                  <a:schemeClr val="tx2"/>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200" kern="1200">
                <a:solidFill>
                  <a:schemeClr val="tx2"/>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100" kern="1200">
                <a:solidFill>
                  <a:schemeClr val="tx2"/>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2"/>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457200" lvl="1" indent="0">
              <a:buNone/>
            </a:pPr>
            <a:endParaRPr lang="en-US" sz="1400" dirty="0">
              <a:solidFill>
                <a:srgbClr val="003865"/>
              </a:solidFill>
              <a:latin typeface="Arial" panose="020B0604020202020204"/>
            </a:endParaRPr>
          </a:p>
          <a:p>
            <a:pPr lvl="1">
              <a:buFont typeface="Arial" panose="020B0604020202020204" pitchFamily="34" charset="0"/>
              <a:buChar char="•"/>
            </a:pPr>
            <a:r>
              <a:rPr lang="en-US" sz="1600" dirty="0">
                <a:solidFill>
                  <a:srgbClr val="003865"/>
                </a:solidFill>
                <a:latin typeface="Arial" panose="020B0604020202020204"/>
              </a:rPr>
              <a:t>If a Temporary DPC submitted through DPC UI, is not yet implemented, TOs will have an option to Withdraw the DPC from their DPC Dashboard, using “Withdraw” status option. </a:t>
            </a:r>
          </a:p>
          <a:p>
            <a:pPr marL="457200" lvl="1" indent="0">
              <a:buNone/>
            </a:pPr>
            <a:endParaRPr lang="en-US" sz="1600" dirty="0">
              <a:solidFill>
                <a:srgbClr val="003865"/>
              </a:solidFill>
              <a:latin typeface="Arial" panose="020B0604020202020204"/>
            </a:endParaRPr>
          </a:p>
          <a:p>
            <a:pPr marL="457200" lvl="1" indent="0">
              <a:buNone/>
            </a:pPr>
            <a:endParaRPr lang="en-US" sz="1600" dirty="0">
              <a:solidFill>
                <a:srgbClr val="003865"/>
              </a:solidFill>
              <a:latin typeface="Arial" panose="020B0604020202020204"/>
            </a:endParaRPr>
          </a:p>
          <a:p>
            <a:pPr lvl="1">
              <a:buFont typeface="Arial" panose="020B0604020202020204" pitchFamily="34" charset="0"/>
              <a:buChar char="•"/>
            </a:pPr>
            <a:r>
              <a:rPr lang="en-US" sz="1600" dirty="0">
                <a:solidFill>
                  <a:srgbClr val="003865"/>
                </a:solidFill>
              </a:rPr>
              <a:t>Once a Temporary DPC is approved at ERCOT and is Implemented in EMS / MMS Applications, TOs will not be able to “Withdraw” their submitted DPC. If this scenario arises, </a:t>
            </a:r>
            <a:r>
              <a:rPr lang="en-US" sz="1600" strike="sngStrike" dirty="0">
                <a:solidFill>
                  <a:srgbClr val="003865"/>
                </a:solidFill>
              </a:rPr>
              <a:t>TOs can submit </a:t>
            </a:r>
            <a:r>
              <a:rPr lang="en-US" sz="1600" b="1" strike="sngStrike" dirty="0">
                <a:solidFill>
                  <a:srgbClr val="003865"/>
                </a:solidFill>
              </a:rPr>
              <a:t>another new Temporary DPC to revert </a:t>
            </a:r>
            <a:r>
              <a:rPr lang="en-US" sz="1600" strike="sngStrike" dirty="0">
                <a:solidFill>
                  <a:srgbClr val="003865"/>
                </a:solidFill>
              </a:rPr>
              <a:t>the implemented DPC </a:t>
            </a:r>
            <a:r>
              <a:rPr lang="en-US" sz="1600" dirty="0">
                <a:solidFill>
                  <a:srgbClr val="003865"/>
                </a:solidFill>
              </a:rPr>
              <a:t> TOs have to update the planned end date which eventually would close the DPC by reverting the updates with aligning to the model.</a:t>
            </a:r>
          </a:p>
          <a:p>
            <a:pPr marL="457200" lvl="1" indent="0">
              <a:buNone/>
            </a:pPr>
            <a:endParaRPr lang="en-US" sz="1600" dirty="0">
              <a:solidFill>
                <a:srgbClr val="003865"/>
              </a:solidFill>
              <a:latin typeface="Arial" panose="020B0604020202020204"/>
            </a:endParaRPr>
          </a:p>
          <a:p>
            <a:pPr marL="457200" lvl="1" indent="0">
              <a:buNone/>
            </a:pPr>
            <a:endParaRPr lang="en-US" sz="1600" dirty="0">
              <a:solidFill>
                <a:srgbClr val="003865"/>
              </a:solidFill>
              <a:latin typeface="Arial" panose="020B0604020202020204"/>
            </a:endParaRPr>
          </a:p>
          <a:p>
            <a:pPr lvl="1">
              <a:buFont typeface="Arial" panose="020B0604020202020204" pitchFamily="34" charset="0"/>
              <a:buChar char="•"/>
            </a:pPr>
            <a:r>
              <a:rPr lang="en-US" sz="1600" dirty="0">
                <a:solidFill>
                  <a:srgbClr val="003865"/>
                </a:solidFill>
                <a:latin typeface="Arial" panose="020B0604020202020204"/>
              </a:rPr>
              <a:t>ERCOT is pursuing an option to provide ability for TOs to associate Temporary DPC to an Outage. This will be an optional attribute (not mandatory), which allows more visibility to ERCOT, as we see several instances of Contingency status update DPCs tied to an Outage condition.</a:t>
            </a:r>
          </a:p>
          <a:p>
            <a:pPr marL="457200" lvl="1" indent="0">
              <a:buNone/>
            </a:pPr>
            <a:endParaRPr lang="en-US" sz="1600" dirty="0">
              <a:solidFill>
                <a:srgbClr val="003865"/>
              </a:solidFill>
              <a:latin typeface="Arial" panose="020B0604020202020204"/>
            </a:endParaRPr>
          </a:p>
          <a:p>
            <a:pPr marL="457200" lvl="1" indent="0">
              <a:buNone/>
            </a:pPr>
            <a:endParaRPr lang="en-US" sz="1600" dirty="0">
              <a:solidFill>
                <a:srgbClr val="003865"/>
              </a:solidFill>
              <a:latin typeface="Arial" panose="020B0604020202020204"/>
            </a:endParaRPr>
          </a:p>
          <a:p>
            <a:pPr lvl="1">
              <a:buFont typeface="Arial" panose="020B0604020202020204" pitchFamily="34" charset="0"/>
              <a:buChar char="•"/>
            </a:pPr>
            <a:r>
              <a:rPr lang="en-US" sz="1600" dirty="0">
                <a:solidFill>
                  <a:srgbClr val="003865"/>
                </a:solidFill>
                <a:latin typeface="Arial" panose="020B0604020202020204"/>
              </a:rPr>
              <a:t>TOs DPC dashboard will continue to show status updates on the submitted DPCs (both Permanent and Temporary DPCs), as ERCOT goes through DPC implementation and confirmation steps.</a:t>
            </a:r>
          </a:p>
          <a:p>
            <a:pPr marL="457200" lvl="1" indent="0">
              <a:buNone/>
            </a:pPr>
            <a:endParaRPr lang="en-US" sz="1600" dirty="0">
              <a:solidFill>
                <a:srgbClr val="003865"/>
              </a:solidFill>
              <a:latin typeface="Arial" panose="020B0604020202020204"/>
            </a:endParaRPr>
          </a:p>
          <a:p>
            <a:pPr marL="457200" lvl="1" indent="0">
              <a:buNone/>
            </a:pPr>
            <a:endParaRPr lang="en-US" sz="1600" dirty="0">
              <a:solidFill>
                <a:srgbClr val="003865"/>
              </a:solidFill>
              <a:latin typeface="Arial" panose="020B0604020202020204"/>
            </a:endParaRPr>
          </a:p>
          <a:p>
            <a:pPr lvl="1">
              <a:buFont typeface="Arial" panose="020B0604020202020204" pitchFamily="34" charset="0"/>
              <a:buChar char="•"/>
            </a:pPr>
            <a:endParaRPr lang="en-US" sz="1600" dirty="0">
              <a:solidFill>
                <a:srgbClr val="003865"/>
              </a:solidFill>
              <a:latin typeface="Arial" panose="020B0604020202020204"/>
            </a:endParaRPr>
          </a:p>
          <a:p>
            <a:pPr marL="457200" lvl="1" indent="0">
              <a:buNone/>
            </a:pPr>
            <a:endParaRPr lang="en-US" sz="1600" dirty="0">
              <a:solidFill>
                <a:srgbClr val="003865"/>
              </a:solidFill>
              <a:latin typeface="Arial" panose="020B0604020202020204"/>
            </a:endParaRPr>
          </a:p>
          <a:p>
            <a:pPr marL="457200" lvl="1" indent="0">
              <a:buNone/>
            </a:pPr>
            <a:r>
              <a:rPr lang="en-US" sz="1400" dirty="0">
                <a:solidFill>
                  <a:srgbClr val="003865"/>
                </a:solidFill>
                <a:latin typeface="Arial" panose="020B0604020202020204"/>
              </a:rPr>
              <a:t> </a:t>
            </a:r>
          </a:p>
          <a:p>
            <a:pPr lvl="1">
              <a:buFont typeface="Arial" panose="020B0604020202020204" pitchFamily="34" charset="0"/>
              <a:buChar char="•"/>
            </a:pPr>
            <a:endParaRPr lang="en-US" sz="1400" dirty="0">
              <a:solidFill>
                <a:srgbClr val="003865"/>
              </a:solidFill>
              <a:latin typeface="Arial" panose="020B0604020202020204"/>
            </a:endParaRPr>
          </a:p>
          <a:p>
            <a:pPr marL="457200" lvl="1" indent="0">
              <a:buNone/>
            </a:pPr>
            <a:endParaRPr lang="en-US" sz="1400" dirty="0">
              <a:solidFill>
                <a:srgbClr val="003865"/>
              </a:solidFill>
              <a:latin typeface="Arial" panose="020B0604020202020204"/>
            </a:endParaRPr>
          </a:p>
        </p:txBody>
      </p:sp>
    </p:spTree>
    <p:extLst>
      <p:ext uri="{BB962C8B-B14F-4D97-AF65-F5344CB8AC3E}">
        <p14:creationId xmlns:p14="http://schemas.microsoft.com/office/powerpoint/2010/main" val="219281722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3EA432A-A91B-0F01-2FD1-A25A4691C2B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1F68A7F-DF61-1907-B418-41159C1D9009}"/>
              </a:ext>
            </a:extLst>
          </p:cNvPr>
          <p:cNvSpPr>
            <a:spLocks noGrp="1"/>
          </p:cNvSpPr>
          <p:nvPr>
            <p:ph type="title"/>
          </p:nvPr>
        </p:nvSpPr>
        <p:spPr/>
        <p:txBody>
          <a:bodyPr/>
          <a:lstStyle/>
          <a:p>
            <a:r>
              <a:rPr lang="en-US" sz="2400" dirty="0"/>
              <a:t>New DPC Tool – High Level Implementation Details</a:t>
            </a:r>
            <a:br>
              <a:rPr lang="en-US" dirty="0">
                <a:solidFill>
                  <a:srgbClr val="003865"/>
                </a:solidFill>
              </a:rPr>
            </a:br>
            <a:r>
              <a:rPr lang="en-US" dirty="0"/>
              <a:t> </a:t>
            </a:r>
          </a:p>
        </p:txBody>
      </p:sp>
      <p:sp>
        <p:nvSpPr>
          <p:cNvPr id="4" name="Slide Number Placeholder 3">
            <a:extLst>
              <a:ext uri="{FF2B5EF4-FFF2-40B4-BE49-F238E27FC236}">
                <a16:creationId xmlns:a16="http://schemas.microsoft.com/office/drawing/2014/main" id="{4CF63886-8EEB-1619-2679-0583A41BB095}"/>
              </a:ext>
            </a:extLst>
          </p:cNvPr>
          <p:cNvSpPr>
            <a:spLocks noGrp="1"/>
          </p:cNvSpPr>
          <p:nvPr>
            <p:ph type="sldNum" sz="quarter" idx="4"/>
          </p:nvPr>
        </p:nvSpPr>
        <p:spPr/>
        <p:txBody>
          <a:bodyPr/>
          <a:lstStyle/>
          <a:p>
            <a:fld id="{1D93BD3E-1E9A-4970-A6F7-E7AC52762E0C}" type="slidenum">
              <a:rPr lang="en-US">
                <a:solidFill>
                  <a:prstClr val="black">
                    <a:tint val="75000"/>
                  </a:prstClr>
                </a:solidFill>
                <a:latin typeface="Arial" panose="020B0604020202020204"/>
              </a:rPr>
              <a:pPr/>
              <a:t>8</a:t>
            </a:fld>
            <a:endParaRPr lang="en-US">
              <a:solidFill>
                <a:prstClr val="black">
                  <a:tint val="75000"/>
                </a:prstClr>
              </a:solidFill>
              <a:latin typeface="Arial" panose="020B0604020202020204"/>
            </a:endParaRPr>
          </a:p>
        </p:txBody>
      </p:sp>
      <p:sp>
        <p:nvSpPr>
          <p:cNvPr id="17" name="Content Placeholder 2">
            <a:extLst>
              <a:ext uri="{FF2B5EF4-FFF2-40B4-BE49-F238E27FC236}">
                <a16:creationId xmlns:a16="http://schemas.microsoft.com/office/drawing/2014/main" id="{CDC9C434-0B4F-4CC1-BD8C-B678F6937816}"/>
              </a:ext>
            </a:extLst>
          </p:cNvPr>
          <p:cNvSpPr txBox="1">
            <a:spLocks/>
          </p:cNvSpPr>
          <p:nvPr/>
        </p:nvSpPr>
        <p:spPr>
          <a:xfrm>
            <a:off x="-89745" y="885912"/>
            <a:ext cx="10895888" cy="3954779"/>
          </a:xfrm>
          <a:prstGeom prst="rect">
            <a:avLst/>
          </a:prstGeom>
        </p:spPr>
        <p:txBody>
          <a:bodyPr/>
          <a:lstStyle>
            <a:lvl1pPr marL="342900" indent="-342900" algn="l" defTabSz="914400" rtl="0" eaLnBrk="1" latinLnBrk="0" hangingPunct="1">
              <a:spcBef>
                <a:spcPct val="20000"/>
              </a:spcBef>
              <a:buFont typeface="Arial" panose="020B0604020202020204" pitchFamily="34" charset="0"/>
              <a:buChar char="•"/>
              <a:defRPr sz="2600" kern="1200">
                <a:solidFill>
                  <a:schemeClr val="tx2"/>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400" kern="1200">
                <a:solidFill>
                  <a:schemeClr val="tx2"/>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200" kern="1200">
                <a:solidFill>
                  <a:schemeClr val="tx2"/>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100" kern="1200">
                <a:solidFill>
                  <a:schemeClr val="tx2"/>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2"/>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457200" lvl="1" indent="0">
              <a:buNone/>
            </a:pPr>
            <a:endParaRPr lang="en-US" sz="1400" dirty="0">
              <a:solidFill>
                <a:srgbClr val="003865"/>
              </a:solidFill>
              <a:latin typeface="Arial" panose="020B0604020202020204"/>
            </a:endParaRPr>
          </a:p>
          <a:p>
            <a:pPr lvl="1">
              <a:buFont typeface="Arial" panose="020B0604020202020204" pitchFamily="34" charset="0"/>
              <a:buChar char="•"/>
            </a:pPr>
            <a:r>
              <a:rPr lang="en-US" sz="1600" dirty="0">
                <a:solidFill>
                  <a:srgbClr val="003865"/>
                </a:solidFill>
                <a:latin typeface="Arial" panose="020B0604020202020204"/>
              </a:rPr>
              <a:t>DPC Tool support following DPC Types</a:t>
            </a:r>
          </a:p>
          <a:p>
            <a:pPr lvl="2">
              <a:buFont typeface="Courier New" panose="02070309020205020404" pitchFamily="49" charset="0"/>
              <a:buChar char="o"/>
            </a:pPr>
            <a:r>
              <a:rPr lang="en-US" sz="1400" dirty="0">
                <a:solidFill>
                  <a:srgbClr val="003865"/>
                </a:solidFill>
              </a:rPr>
              <a:t>Update Static Line / Transformers Ratings</a:t>
            </a:r>
          </a:p>
          <a:p>
            <a:pPr lvl="2">
              <a:buFont typeface="Courier New" panose="02070309020205020404" pitchFamily="49" charset="0"/>
              <a:buChar char="o"/>
            </a:pPr>
            <a:r>
              <a:rPr lang="en-US" sz="1400" dirty="0">
                <a:solidFill>
                  <a:srgbClr val="003865"/>
                </a:solidFill>
              </a:rPr>
              <a:t>Enabling and Disabling of Contingencies</a:t>
            </a:r>
          </a:p>
          <a:p>
            <a:pPr lvl="2">
              <a:buFont typeface="Courier New" panose="02070309020205020404" pitchFamily="49" charset="0"/>
              <a:buChar char="o"/>
            </a:pPr>
            <a:endParaRPr lang="en-US" sz="1400" dirty="0">
              <a:solidFill>
                <a:srgbClr val="003865"/>
              </a:solidFill>
            </a:endParaRPr>
          </a:p>
          <a:p>
            <a:pPr lvl="1">
              <a:buFont typeface="Arial" panose="020B0604020202020204" pitchFamily="34" charset="0"/>
              <a:buChar char="•"/>
            </a:pPr>
            <a:r>
              <a:rPr lang="en-US" sz="1600" dirty="0">
                <a:solidFill>
                  <a:srgbClr val="003865"/>
                </a:solidFill>
              </a:rPr>
              <a:t>DPC Tool Data Flows:</a:t>
            </a:r>
          </a:p>
          <a:p>
            <a:pPr lvl="1">
              <a:buFont typeface="Arial" panose="020B0604020202020204" pitchFamily="34" charset="0"/>
              <a:buChar char="•"/>
            </a:pPr>
            <a:endParaRPr lang="en-US" sz="1400" dirty="0">
              <a:solidFill>
                <a:srgbClr val="003865"/>
              </a:solidFill>
              <a:latin typeface="Arial" panose="020B0604020202020204"/>
            </a:endParaRPr>
          </a:p>
          <a:p>
            <a:pPr marL="457200" lvl="1" indent="0">
              <a:buNone/>
            </a:pPr>
            <a:r>
              <a:rPr lang="en-US" sz="1400" dirty="0">
                <a:solidFill>
                  <a:srgbClr val="003865"/>
                </a:solidFill>
                <a:latin typeface="Arial" panose="020B0604020202020204"/>
              </a:rPr>
              <a:t> </a:t>
            </a:r>
          </a:p>
          <a:p>
            <a:pPr marL="457200" lvl="1" indent="0">
              <a:buNone/>
            </a:pPr>
            <a:endParaRPr lang="en-US" sz="1400" dirty="0">
              <a:solidFill>
                <a:srgbClr val="003865"/>
              </a:solidFill>
              <a:latin typeface="Arial" panose="020B0604020202020204"/>
            </a:endParaRPr>
          </a:p>
        </p:txBody>
      </p:sp>
      <p:sp>
        <p:nvSpPr>
          <p:cNvPr id="13" name="Rectangle 12">
            <a:extLst>
              <a:ext uri="{FF2B5EF4-FFF2-40B4-BE49-F238E27FC236}">
                <a16:creationId xmlns:a16="http://schemas.microsoft.com/office/drawing/2014/main" id="{9F9D5D1F-9D88-F445-B213-8A3779A9D588}"/>
              </a:ext>
            </a:extLst>
          </p:cNvPr>
          <p:cNvSpPr/>
          <p:nvPr/>
        </p:nvSpPr>
        <p:spPr>
          <a:xfrm>
            <a:off x="1761168" y="4244567"/>
            <a:ext cx="990600" cy="762000"/>
          </a:xfrm>
          <a:prstGeom prst="rect">
            <a:avLst/>
          </a:prstGeom>
          <a:solidFill>
            <a:schemeClr val="accent4">
              <a:lumMod val="25000"/>
              <a:lumOff val="7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solidFill>
                  <a:prstClr val="black"/>
                </a:solidFill>
                <a:latin typeface="Arial" panose="020B0604020202020204"/>
              </a:rPr>
              <a:t>MPs</a:t>
            </a:r>
          </a:p>
          <a:p>
            <a:pPr algn="ctr"/>
            <a:endParaRPr lang="en-US" sz="800" dirty="0">
              <a:solidFill>
                <a:prstClr val="black"/>
              </a:solidFill>
              <a:latin typeface="Arial" panose="020B0604020202020204"/>
            </a:endParaRPr>
          </a:p>
        </p:txBody>
      </p:sp>
      <p:sp>
        <p:nvSpPr>
          <p:cNvPr id="14" name="Rectangle 13">
            <a:extLst>
              <a:ext uri="{FF2B5EF4-FFF2-40B4-BE49-F238E27FC236}">
                <a16:creationId xmlns:a16="http://schemas.microsoft.com/office/drawing/2014/main" id="{FE451B94-6489-7E5E-25C5-08E5C313571E}"/>
              </a:ext>
            </a:extLst>
          </p:cNvPr>
          <p:cNvSpPr/>
          <p:nvPr/>
        </p:nvSpPr>
        <p:spPr>
          <a:xfrm>
            <a:off x="4321264" y="4266541"/>
            <a:ext cx="1269809" cy="1012358"/>
          </a:xfrm>
          <a:prstGeom prst="rect">
            <a:avLst/>
          </a:prstGeom>
          <a:solidFill>
            <a:schemeClr val="accent4">
              <a:lumMod val="25000"/>
              <a:lumOff val="7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200" b="1" dirty="0">
                <a:solidFill>
                  <a:prstClr val="black"/>
                </a:solidFill>
                <a:latin typeface="Arial" panose="020B0604020202020204"/>
              </a:rPr>
              <a:t>DPC Tool</a:t>
            </a:r>
            <a:br>
              <a:rPr lang="en-US" sz="1200" b="1" dirty="0">
                <a:solidFill>
                  <a:prstClr val="black"/>
                </a:solidFill>
                <a:latin typeface="Arial" panose="020B0604020202020204"/>
              </a:rPr>
            </a:br>
            <a:endParaRPr lang="en-US" sz="1200" b="1" dirty="0">
              <a:solidFill>
                <a:prstClr val="black"/>
              </a:solidFill>
              <a:latin typeface="Arial" panose="020B0604020202020204"/>
            </a:endParaRPr>
          </a:p>
        </p:txBody>
      </p:sp>
      <p:sp>
        <p:nvSpPr>
          <p:cNvPr id="15" name="Rectangle 14">
            <a:extLst>
              <a:ext uri="{FF2B5EF4-FFF2-40B4-BE49-F238E27FC236}">
                <a16:creationId xmlns:a16="http://schemas.microsoft.com/office/drawing/2014/main" id="{F5292FF3-07F4-189D-6A08-118563930ACB}"/>
              </a:ext>
            </a:extLst>
          </p:cNvPr>
          <p:cNvSpPr/>
          <p:nvPr/>
        </p:nvSpPr>
        <p:spPr>
          <a:xfrm>
            <a:off x="7341090" y="4254917"/>
            <a:ext cx="1214035" cy="762000"/>
          </a:xfrm>
          <a:prstGeom prst="rect">
            <a:avLst/>
          </a:prstGeom>
          <a:solidFill>
            <a:schemeClr val="accent4">
              <a:lumMod val="25000"/>
              <a:lumOff val="7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400" b="1" dirty="0">
                <a:solidFill>
                  <a:prstClr val="black"/>
                </a:solidFill>
                <a:latin typeface="Arial" panose="020B0604020202020204"/>
              </a:rPr>
              <a:t>EMS/MMS</a:t>
            </a:r>
          </a:p>
        </p:txBody>
      </p:sp>
      <p:sp>
        <p:nvSpPr>
          <p:cNvPr id="16" name="Arrow: Right 15">
            <a:extLst>
              <a:ext uri="{FF2B5EF4-FFF2-40B4-BE49-F238E27FC236}">
                <a16:creationId xmlns:a16="http://schemas.microsoft.com/office/drawing/2014/main" id="{8FE0CCE0-7290-66CA-98B5-390A379C664C}"/>
              </a:ext>
            </a:extLst>
          </p:cNvPr>
          <p:cNvSpPr/>
          <p:nvPr/>
        </p:nvSpPr>
        <p:spPr>
          <a:xfrm flipV="1">
            <a:off x="2751769" y="4525623"/>
            <a:ext cx="1554644" cy="45719"/>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latin typeface="Arial" panose="020B0604020202020204"/>
            </a:endParaRPr>
          </a:p>
        </p:txBody>
      </p:sp>
      <p:sp>
        <p:nvSpPr>
          <p:cNvPr id="18" name="Arrow: Right 17">
            <a:extLst>
              <a:ext uri="{FF2B5EF4-FFF2-40B4-BE49-F238E27FC236}">
                <a16:creationId xmlns:a16="http://schemas.microsoft.com/office/drawing/2014/main" id="{9C205B02-2641-1262-F815-0220626A2980}"/>
              </a:ext>
            </a:extLst>
          </p:cNvPr>
          <p:cNvSpPr/>
          <p:nvPr/>
        </p:nvSpPr>
        <p:spPr>
          <a:xfrm>
            <a:off x="5588490" y="4594201"/>
            <a:ext cx="357104" cy="45719"/>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latin typeface="Arial" panose="020B0604020202020204"/>
            </a:endParaRPr>
          </a:p>
        </p:txBody>
      </p:sp>
      <p:sp>
        <p:nvSpPr>
          <p:cNvPr id="19" name="Rectangle 18">
            <a:extLst>
              <a:ext uri="{FF2B5EF4-FFF2-40B4-BE49-F238E27FC236}">
                <a16:creationId xmlns:a16="http://schemas.microsoft.com/office/drawing/2014/main" id="{D718DA38-3F54-DDD6-319F-2AA36F4D7B67}"/>
              </a:ext>
            </a:extLst>
          </p:cNvPr>
          <p:cNvSpPr/>
          <p:nvPr/>
        </p:nvSpPr>
        <p:spPr>
          <a:xfrm>
            <a:off x="5935264" y="4244567"/>
            <a:ext cx="1061635" cy="1012358"/>
          </a:xfrm>
          <a:prstGeom prst="rect">
            <a:avLst/>
          </a:prstGeom>
          <a:solidFill>
            <a:schemeClr val="accent4">
              <a:lumMod val="25000"/>
              <a:lumOff val="7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200" b="1" dirty="0">
                <a:solidFill>
                  <a:prstClr val="black"/>
                </a:solidFill>
                <a:latin typeface="Arial" panose="020B0604020202020204"/>
              </a:rPr>
              <a:t>ERCOT Review &amp; Approval (DPC Dashboard)</a:t>
            </a:r>
          </a:p>
        </p:txBody>
      </p:sp>
      <p:sp>
        <p:nvSpPr>
          <p:cNvPr id="20" name="Arrow: Right 19">
            <a:extLst>
              <a:ext uri="{FF2B5EF4-FFF2-40B4-BE49-F238E27FC236}">
                <a16:creationId xmlns:a16="http://schemas.microsoft.com/office/drawing/2014/main" id="{6E021172-7801-F96B-7DC6-67FCB5DB5FFF}"/>
              </a:ext>
            </a:extLst>
          </p:cNvPr>
          <p:cNvSpPr/>
          <p:nvPr/>
        </p:nvSpPr>
        <p:spPr>
          <a:xfrm>
            <a:off x="7036290" y="4571342"/>
            <a:ext cx="289948" cy="45719"/>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latin typeface="Arial" panose="020B0604020202020204"/>
            </a:endParaRPr>
          </a:p>
        </p:txBody>
      </p:sp>
      <p:sp>
        <p:nvSpPr>
          <p:cNvPr id="3" name="Arrow: Right 2">
            <a:extLst>
              <a:ext uri="{FF2B5EF4-FFF2-40B4-BE49-F238E27FC236}">
                <a16:creationId xmlns:a16="http://schemas.microsoft.com/office/drawing/2014/main" id="{F636D112-23B5-836B-F8EF-C1C711F3FB73}"/>
              </a:ext>
            </a:extLst>
          </p:cNvPr>
          <p:cNvSpPr/>
          <p:nvPr/>
        </p:nvSpPr>
        <p:spPr>
          <a:xfrm flipV="1">
            <a:off x="2223654" y="3492938"/>
            <a:ext cx="2082758" cy="45719"/>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latin typeface="Arial" panose="020B0604020202020204"/>
            </a:endParaRPr>
          </a:p>
        </p:txBody>
      </p:sp>
      <p:sp>
        <p:nvSpPr>
          <p:cNvPr id="5" name="TextBox 4">
            <a:extLst>
              <a:ext uri="{FF2B5EF4-FFF2-40B4-BE49-F238E27FC236}">
                <a16:creationId xmlns:a16="http://schemas.microsoft.com/office/drawing/2014/main" id="{EF39E70D-1194-9D03-07E0-092D9CBD232C}"/>
              </a:ext>
            </a:extLst>
          </p:cNvPr>
          <p:cNvSpPr txBox="1"/>
          <p:nvPr/>
        </p:nvSpPr>
        <p:spPr>
          <a:xfrm>
            <a:off x="2932021" y="4594202"/>
            <a:ext cx="1374391" cy="276999"/>
          </a:xfrm>
          <a:prstGeom prst="rect">
            <a:avLst/>
          </a:prstGeom>
          <a:noFill/>
        </p:spPr>
        <p:txBody>
          <a:bodyPr wrap="square" rtlCol="0">
            <a:spAutoFit/>
          </a:bodyPr>
          <a:lstStyle/>
          <a:p>
            <a:r>
              <a:rPr lang="en-US" sz="1200" dirty="0"/>
              <a:t>Temporary DPCs</a:t>
            </a:r>
          </a:p>
        </p:txBody>
      </p:sp>
      <p:sp>
        <p:nvSpPr>
          <p:cNvPr id="6" name="Rectangle 5">
            <a:extLst>
              <a:ext uri="{FF2B5EF4-FFF2-40B4-BE49-F238E27FC236}">
                <a16:creationId xmlns:a16="http://schemas.microsoft.com/office/drawing/2014/main" id="{BAC2AC3D-920F-3379-ED46-7CF9A3DE47D8}"/>
              </a:ext>
            </a:extLst>
          </p:cNvPr>
          <p:cNvSpPr/>
          <p:nvPr/>
        </p:nvSpPr>
        <p:spPr>
          <a:xfrm>
            <a:off x="4341402" y="3008721"/>
            <a:ext cx="1120061" cy="840558"/>
          </a:xfrm>
          <a:prstGeom prst="rect">
            <a:avLst/>
          </a:prstGeom>
          <a:solidFill>
            <a:schemeClr val="accent4">
              <a:lumMod val="25000"/>
              <a:lumOff val="7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200" b="1" dirty="0">
                <a:solidFill>
                  <a:prstClr val="black"/>
                </a:solidFill>
                <a:latin typeface="Arial" panose="020B0604020202020204"/>
              </a:rPr>
              <a:t>NMMS Mage</a:t>
            </a:r>
            <a:br>
              <a:rPr lang="en-US" sz="1200" b="1" dirty="0">
                <a:solidFill>
                  <a:prstClr val="black"/>
                </a:solidFill>
                <a:latin typeface="Arial" panose="020B0604020202020204"/>
              </a:rPr>
            </a:br>
            <a:r>
              <a:rPr lang="en-US" sz="1200" b="1" dirty="0">
                <a:solidFill>
                  <a:prstClr val="black"/>
                </a:solidFill>
                <a:latin typeface="Arial" panose="020B0604020202020204"/>
              </a:rPr>
              <a:t>(Network Model)</a:t>
            </a:r>
          </a:p>
        </p:txBody>
      </p:sp>
      <p:sp>
        <p:nvSpPr>
          <p:cNvPr id="21" name="TextBox 20">
            <a:extLst>
              <a:ext uri="{FF2B5EF4-FFF2-40B4-BE49-F238E27FC236}">
                <a16:creationId xmlns:a16="http://schemas.microsoft.com/office/drawing/2014/main" id="{DF1A1E76-39A1-BD0C-A036-30BB3E0567D9}"/>
              </a:ext>
            </a:extLst>
          </p:cNvPr>
          <p:cNvSpPr txBox="1"/>
          <p:nvPr/>
        </p:nvSpPr>
        <p:spPr>
          <a:xfrm>
            <a:off x="2623552" y="3587007"/>
            <a:ext cx="1523352" cy="276999"/>
          </a:xfrm>
          <a:prstGeom prst="rect">
            <a:avLst/>
          </a:prstGeom>
          <a:noFill/>
        </p:spPr>
        <p:txBody>
          <a:bodyPr wrap="square" rtlCol="0">
            <a:spAutoFit/>
          </a:bodyPr>
          <a:lstStyle/>
          <a:p>
            <a:r>
              <a:rPr lang="en-US" sz="1200" dirty="0"/>
              <a:t>Permanent DPCs</a:t>
            </a:r>
          </a:p>
        </p:txBody>
      </p:sp>
      <p:cxnSp>
        <p:nvCxnSpPr>
          <p:cNvPr id="28" name="Connector: Elbow 27">
            <a:extLst>
              <a:ext uri="{FF2B5EF4-FFF2-40B4-BE49-F238E27FC236}">
                <a16:creationId xmlns:a16="http://schemas.microsoft.com/office/drawing/2014/main" id="{18CCAABD-9695-7C65-9C60-F834FBB96A87}"/>
              </a:ext>
            </a:extLst>
          </p:cNvPr>
          <p:cNvCxnSpPr>
            <a:cxnSpLocks/>
            <a:stCxn id="35" idx="3"/>
          </p:cNvCxnSpPr>
          <p:nvPr/>
        </p:nvCxnSpPr>
        <p:spPr>
          <a:xfrm flipV="1">
            <a:off x="5630055" y="5029929"/>
            <a:ext cx="2384919" cy="801765"/>
          </a:xfrm>
          <a:prstGeom prst="bentConnector3">
            <a:avLst>
              <a:gd name="adj1" fmla="val 98798"/>
            </a:avLst>
          </a:prstGeom>
          <a:ln w="28575">
            <a:headEnd type="triangle" w="med" len="med"/>
            <a:tailEnd type="none" w="med" len="med"/>
          </a:ln>
        </p:spPr>
        <p:style>
          <a:lnRef idx="1">
            <a:schemeClr val="accent1"/>
          </a:lnRef>
          <a:fillRef idx="0">
            <a:schemeClr val="accent1"/>
          </a:fillRef>
          <a:effectRef idx="0">
            <a:schemeClr val="accent1"/>
          </a:effectRef>
          <a:fontRef idx="minor">
            <a:schemeClr val="tx1"/>
          </a:fontRef>
        </p:style>
      </p:cxnSp>
      <p:sp>
        <p:nvSpPr>
          <p:cNvPr id="29" name="Arrow: Right 28">
            <a:extLst>
              <a:ext uri="{FF2B5EF4-FFF2-40B4-BE49-F238E27FC236}">
                <a16:creationId xmlns:a16="http://schemas.microsoft.com/office/drawing/2014/main" id="{2EDD25E3-0A11-770A-4F53-318FA6D5F38C}"/>
              </a:ext>
            </a:extLst>
          </p:cNvPr>
          <p:cNvSpPr/>
          <p:nvPr/>
        </p:nvSpPr>
        <p:spPr>
          <a:xfrm>
            <a:off x="5484322" y="3477871"/>
            <a:ext cx="887382" cy="45719"/>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latin typeface="Arial" panose="020B0604020202020204"/>
            </a:endParaRPr>
          </a:p>
        </p:txBody>
      </p:sp>
      <p:sp>
        <p:nvSpPr>
          <p:cNvPr id="30" name="Arrow: Down 29">
            <a:extLst>
              <a:ext uri="{FF2B5EF4-FFF2-40B4-BE49-F238E27FC236}">
                <a16:creationId xmlns:a16="http://schemas.microsoft.com/office/drawing/2014/main" id="{13984772-D38C-8478-DEC5-6AEA25AE322E}"/>
              </a:ext>
            </a:extLst>
          </p:cNvPr>
          <p:cNvSpPr/>
          <p:nvPr/>
        </p:nvSpPr>
        <p:spPr>
          <a:xfrm>
            <a:off x="6323288" y="3477871"/>
            <a:ext cx="45719" cy="757126"/>
          </a:xfrm>
          <a:prstGeom prst="down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TextBox 31">
            <a:extLst>
              <a:ext uri="{FF2B5EF4-FFF2-40B4-BE49-F238E27FC236}">
                <a16:creationId xmlns:a16="http://schemas.microsoft.com/office/drawing/2014/main" id="{001E4E2F-DCB7-DDF3-3A34-6BB2FCFBCABA}"/>
              </a:ext>
            </a:extLst>
          </p:cNvPr>
          <p:cNvSpPr txBox="1"/>
          <p:nvPr/>
        </p:nvSpPr>
        <p:spPr>
          <a:xfrm>
            <a:off x="6394564" y="3462804"/>
            <a:ext cx="1489097" cy="461665"/>
          </a:xfrm>
          <a:prstGeom prst="rect">
            <a:avLst/>
          </a:prstGeom>
          <a:noFill/>
        </p:spPr>
        <p:txBody>
          <a:bodyPr wrap="square">
            <a:spAutoFit/>
          </a:bodyPr>
          <a:lstStyle/>
          <a:p>
            <a:r>
              <a:rPr lang="en-US" sz="1200" dirty="0"/>
              <a:t>DPC </a:t>
            </a:r>
          </a:p>
          <a:p>
            <a:r>
              <a:rPr lang="en-US" sz="1200" dirty="0"/>
              <a:t>Importer</a:t>
            </a:r>
          </a:p>
        </p:txBody>
      </p:sp>
      <p:sp>
        <p:nvSpPr>
          <p:cNvPr id="34" name="Arrow: Bent 33">
            <a:extLst>
              <a:ext uri="{FF2B5EF4-FFF2-40B4-BE49-F238E27FC236}">
                <a16:creationId xmlns:a16="http://schemas.microsoft.com/office/drawing/2014/main" id="{6E28F494-0431-E1DF-C1BB-2AC93BFF75AB}"/>
              </a:ext>
            </a:extLst>
          </p:cNvPr>
          <p:cNvSpPr/>
          <p:nvPr/>
        </p:nvSpPr>
        <p:spPr>
          <a:xfrm>
            <a:off x="2223654" y="3492938"/>
            <a:ext cx="45719" cy="726992"/>
          </a:xfrm>
          <a:prstGeom prst="ben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35" name="Rectangle 34">
            <a:extLst>
              <a:ext uri="{FF2B5EF4-FFF2-40B4-BE49-F238E27FC236}">
                <a16:creationId xmlns:a16="http://schemas.microsoft.com/office/drawing/2014/main" id="{EC8DC815-5974-9678-7BC2-E7BD4B328B2B}"/>
              </a:ext>
            </a:extLst>
          </p:cNvPr>
          <p:cNvSpPr/>
          <p:nvPr/>
        </p:nvSpPr>
        <p:spPr>
          <a:xfrm>
            <a:off x="4306413" y="5401641"/>
            <a:ext cx="1323642" cy="860106"/>
          </a:xfrm>
          <a:prstGeom prst="rect">
            <a:avLst/>
          </a:prstGeom>
          <a:solidFill>
            <a:schemeClr val="accent4">
              <a:lumMod val="25000"/>
              <a:lumOff val="7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400" b="1" dirty="0">
                <a:solidFill>
                  <a:prstClr val="black"/>
                </a:solidFill>
                <a:latin typeface="Arial" panose="020B0604020202020204"/>
              </a:rPr>
              <a:t>MPs DPC dashboard (All DPCs)</a:t>
            </a:r>
          </a:p>
        </p:txBody>
      </p:sp>
      <p:sp>
        <p:nvSpPr>
          <p:cNvPr id="7" name="Rectangle 6">
            <a:extLst>
              <a:ext uri="{FF2B5EF4-FFF2-40B4-BE49-F238E27FC236}">
                <a16:creationId xmlns:a16="http://schemas.microsoft.com/office/drawing/2014/main" id="{20BF5865-A9DA-D257-569E-D6259612FFB2}"/>
              </a:ext>
            </a:extLst>
          </p:cNvPr>
          <p:cNvSpPr/>
          <p:nvPr/>
        </p:nvSpPr>
        <p:spPr>
          <a:xfrm>
            <a:off x="4146905" y="3986463"/>
            <a:ext cx="1674998" cy="2374232"/>
          </a:xfrm>
          <a:prstGeom prst="rect">
            <a:avLst/>
          </a:prstGeom>
          <a:noFill/>
          <a:ln>
            <a:solidFill>
              <a:schemeClr val="accent6"/>
            </a:solidFill>
            <a:prstDash val="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extBox 7">
            <a:extLst>
              <a:ext uri="{FF2B5EF4-FFF2-40B4-BE49-F238E27FC236}">
                <a16:creationId xmlns:a16="http://schemas.microsoft.com/office/drawing/2014/main" id="{63FDF6C3-D115-81D7-BD3F-20E603214445}"/>
              </a:ext>
            </a:extLst>
          </p:cNvPr>
          <p:cNvSpPr txBox="1"/>
          <p:nvPr/>
        </p:nvSpPr>
        <p:spPr>
          <a:xfrm>
            <a:off x="4491355" y="3941836"/>
            <a:ext cx="1384630" cy="338554"/>
          </a:xfrm>
          <a:prstGeom prst="rect">
            <a:avLst/>
          </a:prstGeom>
          <a:noFill/>
        </p:spPr>
        <p:txBody>
          <a:bodyPr wrap="square" rtlCol="0">
            <a:spAutoFit/>
          </a:bodyPr>
          <a:lstStyle/>
          <a:p>
            <a:r>
              <a:rPr lang="en-US" sz="1600" b="1" dirty="0"/>
              <a:t>OS UI</a:t>
            </a:r>
          </a:p>
        </p:txBody>
      </p:sp>
    </p:spTree>
    <p:extLst>
      <p:ext uri="{BB962C8B-B14F-4D97-AF65-F5344CB8AC3E}">
        <p14:creationId xmlns:p14="http://schemas.microsoft.com/office/powerpoint/2010/main" val="67213071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5505B0ED-1978-673B-4674-FD00A8E0C3F6}"/>
              </a:ext>
            </a:extLst>
          </p:cNvPr>
          <p:cNvSpPr txBox="1"/>
          <p:nvPr/>
        </p:nvSpPr>
        <p:spPr>
          <a:xfrm>
            <a:off x="6834051" y="1192618"/>
            <a:ext cx="5281749" cy="3780522"/>
          </a:xfrm>
          <a:prstGeom prst="rect">
            <a:avLst/>
          </a:prstGeom>
          <a:noFill/>
        </p:spPr>
        <p:txBody>
          <a:bodyPr wrap="square" rtlCol="0">
            <a:spAutoFit/>
          </a:bodyPr>
          <a:lstStyle/>
          <a:p>
            <a:pPr marL="285750" indent="-285750">
              <a:lnSpc>
                <a:spcPct val="150000"/>
              </a:lnSpc>
              <a:buFont typeface="Courier New" panose="02070309020205020404" pitchFamily="49" charset="0"/>
              <a:buChar char="o"/>
            </a:pPr>
            <a:r>
              <a:rPr lang="en-US" sz="1600" dirty="0">
                <a:solidFill>
                  <a:srgbClr val="003865"/>
                </a:solidFill>
                <a:latin typeface="Arial" panose="020B0604020202020204"/>
              </a:rPr>
              <a:t>For Contingency Status Change DPCs this includes:</a:t>
            </a:r>
          </a:p>
          <a:p>
            <a:pPr marL="742950" lvl="1" indent="-285750">
              <a:lnSpc>
                <a:spcPct val="150000"/>
              </a:lnSpc>
              <a:buFont typeface="Courier New" panose="02070309020205020404" pitchFamily="49" charset="0"/>
              <a:buChar char="o"/>
            </a:pPr>
            <a:r>
              <a:rPr lang="en-US" sz="1600" dirty="0">
                <a:solidFill>
                  <a:srgbClr val="003865"/>
                </a:solidFill>
                <a:latin typeface="Arial" panose="020B0604020202020204"/>
              </a:rPr>
              <a:t>Planned start/end, nature of work, operating company</a:t>
            </a:r>
          </a:p>
          <a:p>
            <a:pPr marL="742950" lvl="1" indent="-285750">
              <a:lnSpc>
                <a:spcPct val="150000"/>
              </a:lnSpc>
              <a:buFont typeface="Courier New" panose="02070309020205020404" pitchFamily="49" charset="0"/>
              <a:buChar char="o"/>
            </a:pPr>
            <a:r>
              <a:rPr lang="en-US" sz="1600" dirty="0">
                <a:solidFill>
                  <a:srgbClr val="003865"/>
                </a:solidFill>
                <a:latin typeface="Arial" panose="020B0604020202020204"/>
              </a:rPr>
              <a:t>Notes, attachments</a:t>
            </a:r>
          </a:p>
          <a:p>
            <a:pPr marL="742950" lvl="1" indent="-285750">
              <a:lnSpc>
                <a:spcPct val="150000"/>
              </a:lnSpc>
              <a:buFont typeface="Courier New" panose="02070309020205020404" pitchFamily="49" charset="0"/>
              <a:buChar char="o"/>
            </a:pPr>
            <a:r>
              <a:rPr lang="en-US" sz="1600" dirty="0">
                <a:solidFill>
                  <a:srgbClr val="003865"/>
                </a:solidFill>
                <a:latin typeface="Arial" panose="020B0604020202020204"/>
              </a:rPr>
              <a:t>Individual contingencies and future state</a:t>
            </a:r>
          </a:p>
          <a:p>
            <a:pPr marL="1200150" lvl="2" indent="-285750">
              <a:lnSpc>
                <a:spcPct val="150000"/>
              </a:lnSpc>
              <a:buFont typeface="Courier New" panose="02070309020205020404" pitchFamily="49" charset="0"/>
              <a:buChar char="o"/>
            </a:pPr>
            <a:r>
              <a:rPr lang="en-US" sz="1600" dirty="0">
                <a:solidFill>
                  <a:srgbClr val="003865"/>
                </a:solidFill>
                <a:latin typeface="Arial" panose="020B0604020202020204"/>
              </a:rPr>
              <a:t>Associated equipment for each contingency can also be viewed</a:t>
            </a:r>
          </a:p>
          <a:p>
            <a:pPr marL="742950" lvl="1" indent="-285750">
              <a:lnSpc>
                <a:spcPct val="150000"/>
              </a:lnSpc>
              <a:buFont typeface="Courier New" panose="02070309020205020404" pitchFamily="49" charset="0"/>
              <a:buChar char="o"/>
            </a:pPr>
            <a:r>
              <a:rPr lang="en-US" sz="1600" dirty="0">
                <a:solidFill>
                  <a:srgbClr val="003865"/>
                </a:solidFill>
                <a:latin typeface="Arial" panose="020B0604020202020204"/>
              </a:rPr>
              <a:t>On submit, a summary of the changes will be presented along with a prompt to confirm</a:t>
            </a:r>
          </a:p>
          <a:p>
            <a:pPr marL="742950" lvl="1" indent="-285750">
              <a:lnSpc>
                <a:spcPct val="150000"/>
              </a:lnSpc>
              <a:buFont typeface="Courier New" panose="02070309020205020404" pitchFamily="49" charset="0"/>
              <a:buChar char="o"/>
            </a:pPr>
            <a:endParaRPr lang="en-US" dirty="0"/>
          </a:p>
        </p:txBody>
      </p:sp>
      <p:sp>
        <p:nvSpPr>
          <p:cNvPr id="2" name="Title 1">
            <a:extLst>
              <a:ext uri="{FF2B5EF4-FFF2-40B4-BE49-F238E27FC236}">
                <a16:creationId xmlns:a16="http://schemas.microsoft.com/office/drawing/2014/main" id="{BCFDB615-C3C4-4CF0-08C5-F400DF4A4467}"/>
              </a:ext>
            </a:extLst>
          </p:cNvPr>
          <p:cNvSpPr>
            <a:spLocks noGrp="1"/>
          </p:cNvSpPr>
          <p:nvPr>
            <p:ph type="title"/>
          </p:nvPr>
        </p:nvSpPr>
        <p:spPr/>
        <p:txBody>
          <a:bodyPr/>
          <a:lstStyle/>
          <a:p>
            <a:r>
              <a:rPr lang="en-US" sz="2400" dirty="0"/>
              <a:t>Submitting Temporary DPCs – Contingency Status Changes</a:t>
            </a:r>
            <a:br>
              <a:rPr lang="en-US" dirty="0">
                <a:solidFill>
                  <a:srgbClr val="003865"/>
                </a:solidFill>
              </a:rPr>
            </a:br>
            <a:r>
              <a:rPr lang="en-US" dirty="0"/>
              <a:t> </a:t>
            </a:r>
          </a:p>
        </p:txBody>
      </p:sp>
      <p:pic>
        <p:nvPicPr>
          <p:cNvPr id="13" name="Picture 12" descr="Table  AI-generated content may be incorrect.">
            <a:extLst>
              <a:ext uri="{FF2B5EF4-FFF2-40B4-BE49-F238E27FC236}">
                <a16:creationId xmlns:a16="http://schemas.microsoft.com/office/drawing/2014/main" id="{6D09D562-9068-CDAE-B31D-B8269A5EEF60}"/>
              </a:ext>
            </a:extLst>
          </p:cNvPr>
          <p:cNvPicPr>
            <a:picLocks noChangeAspect="1"/>
          </p:cNvPicPr>
          <p:nvPr/>
        </p:nvPicPr>
        <p:blipFill>
          <a:blip r:embed="rId2"/>
          <a:stretch>
            <a:fillRect/>
          </a:stretch>
        </p:blipFill>
        <p:spPr>
          <a:xfrm>
            <a:off x="4443664" y="1991717"/>
            <a:ext cx="2566736" cy="2537680"/>
          </a:xfrm>
          <a:prstGeom prst="rect">
            <a:avLst/>
          </a:prstGeom>
        </p:spPr>
      </p:pic>
      <p:pic>
        <p:nvPicPr>
          <p:cNvPr id="4" name="Picture 3" descr="Graphical user interface, application  AI-generated content may be incorrect.">
            <a:extLst>
              <a:ext uri="{FF2B5EF4-FFF2-40B4-BE49-F238E27FC236}">
                <a16:creationId xmlns:a16="http://schemas.microsoft.com/office/drawing/2014/main" id="{2AEA6523-769C-0DE5-B2BB-FF4AE4FE5028}"/>
              </a:ext>
            </a:extLst>
          </p:cNvPr>
          <p:cNvPicPr>
            <a:picLocks noChangeAspect="1"/>
          </p:cNvPicPr>
          <p:nvPr/>
        </p:nvPicPr>
        <p:blipFill>
          <a:blip r:embed="rId3"/>
          <a:stretch>
            <a:fillRect/>
          </a:stretch>
        </p:blipFill>
        <p:spPr>
          <a:xfrm>
            <a:off x="381001" y="1192618"/>
            <a:ext cx="4062663" cy="4797489"/>
          </a:xfrm>
          <a:prstGeom prst="rect">
            <a:avLst/>
          </a:prstGeom>
        </p:spPr>
      </p:pic>
      <p:cxnSp>
        <p:nvCxnSpPr>
          <p:cNvPr id="7" name="Straight Arrow Connector 6">
            <a:extLst>
              <a:ext uri="{FF2B5EF4-FFF2-40B4-BE49-F238E27FC236}">
                <a16:creationId xmlns:a16="http://schemas.microsoft.com/office/drawing/2014/main" id="{47DCF450-4E20-E9AB-4D98-F8AF056623F8}"/>
              </a:ext>
            </a:extLst>
          </p:cNvPr>
          <p:cNvCxnSpPr/>
          <p:nvPr/>
        </p:nvCxnSpPr>
        <p:spPr>
          <a:xfrm flipV="1">
            <a:off x="3256547" y="2221832"/>
            <a:ext cx="1307432" cy="2045368"/>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991423322"/>
      </p:ext>
    </p:extLst>
  </p:cSld>
  <p:clrMapOvr>
    <a:masterClrMapping/>
  </p:clrMapOvr>
</p:sld>
</file>

<file path=ppt/theme/theme1.xml><?xml version="1.0" encoding="utf-8"?>
<a:theme xmlns:a="http://schemas.openxmlformats.org/drawingml/2006/main" name="Cover">
  <a:themeElements>
    <a:clrScheme name="ERCOT">
      <a:dk1>
        <a:srgbClr val="000000"/>
      </a:dk1>
      <a:lt1>
        <a:srgbClr val="FFFFFF"/>
      </a:lt1>
      <a:dk2>
        <a:srgbClr val="2D3338"/>
      </a:dk2>
      <a:lt2>
        <a:srgbClr val="FFFFFF"/>
      </a:lt2>
      <a:accent1>
        <a:srgbClr val="003865"/>
      </a:accent1>
      <a:accent2>
        <a:srgbClr val="5B6770"/>
      </a:accent2>
      <a:accent3>
        <a:srgbClr val="26D07C"/>
      </a:accent3>
      <a:accent4>
        <a:srgbClr val="00829B"/>
      </a:accent4>
      <a:accent5>
        <a:srgbClr val="685BC7"/>
      </a:accent5>
      <a:accent6>
        <a:srgbClr val="890C58"/>
      </a:accent6>
      <a:hlink>
        <a:srgbClr val="3996DF"/>
      </a:hlink>
      <a:folHlink>
        <a:srgbClr val="867ED0"/>
      </a:folHlink>
    </a:clrScheme>
    <a:fontScheme name="ERCOT Fonts">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ERCOT Official PowerPoint Template - Public" id="{FB506FE2-73A5-49D8-88D7-3B8BB673CC8D}" vid="{942DDDCD-BEC6-4902-AAD2-EB3CD2B6933E}"/>
    </a:ext>
  </a:extLst>
</a:theme>
</file>

<file path=ppt/theme/theme2.xml><?xml version="1.0" encoding="utf-8"?>
<a:theme xmlns:a="http://schemas.openxmlformats.org/drawingml/2006/main" name="Page Design">
  <a:themeElements>
    <a:clrScheme name="ERCOT colors">
      <a:dk1>
        <a:srgbClr val="171A1C"/>
      </a:dk1>
      <a:lt1>
        <a:srgbClr val="FFFFFF"/>
      </a:lt1>
      <a:dk2>
        <a:srgbClr val="4A525A"/>
      </a:dk2>
      <a:lt2>
        <a:srgbClr val="E6EBEF"/>
      </a:lt2>
      <a:accent1>
        <a:srgbClr val="005763"/>
      </a:accent1>
      <a:accent2>
        <a:srgbClr val="3DBED1"/>
      </a:accent2>
      <a:accent3>
        <a:srgbClr val="003865"/>
      </a:accent3>
      <a:accent4>
        <a:srgbClr val="0063B4"/>
      </a:accent4>
      <a:accent5>
        <a:srgbClr val="26D07C"/>
      </a:accent5>
      <a:accent6>
        <a:srgbClr val="867ED0"/>
      </a:accent6>
      <a:hlink>
        <a:srgbClr val="00AEC7"/>
      </a:hlink>
      <a:folHlink>
        <a:srgbClr val="685BC7"/>
      </a:folHlink>
    </a:clrScheme>
    <a:fontScheme name="ERCOT Fonts">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ERCOT Official PowerPoint Template - Public" id="{FB506FE2-73A5-49D8-88D7-3B8BB673CC8D}" vid="{E771427F-03EA-4C50-B0D4-53899F39E546}"/>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_activity xmlns="97deaf5a-01d9-4834-89d2-802f43df07d1" xsi:nil="true"/>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E238A853E2A21D478864F317E572DCF9" ma:contentTypeVersion="15" ma:contentTypeDescription="Create a new document." ma:contentTypeScope="" ma:versionID="a76f5d0bb76fe113a30985841074c8a5">
  <xsd:schema xmlns:xsd="http://www.w3.org/2001/XMLSchema" xmlns:xs="http://www.w3.org/2001/XMLSchema" xmlns:p="http://schemas.microsoft.com/office/2006/metadata/properties" xmlns:ns3="ded7f6be-006e-48d8-8435-0405bc84a9a7" xmlns:ns4="97deaf5a-01d9-4834-89d2-802f43df07d1" targetNamespace="http://schemas.microsoft.com/office/2006/metadata/properties" ma:root="true" ma:fieldsID="7b7c49f95176630641c88db2302abb46" ns3:_="" ns4:_="">
    <xsd:import namespace="ded7f6be-006e-48d8-8435-0405bc84a9a7"/>
    <xsd:import namespace="97deaf5a-01d9-4834-89d2-802f43df07d1"/>
    <xsd:element name="properties">
      <xsd:complexType>
        <xsd:sequence>
          <xsd:element name="documentManagement">
            <xsd:complexType>
              <xsd:all>
                <xsd:element ref="ns3:SharedWithUsers" minOccurs="0"/>
                <xsd:element ref="ns3:SharedWithDetails" minOccurs="0"/>
                <xsd:element ref="ns3:SharingHintHash" minOccurs="0"/>
                <xsd:element ref="ns4:MediaServiceMetadata" minOccurs="0"/>
                <xsd:element ref="ns4:MediaServiceFastMetadata" minOccurs="0"/>
                <xsd:element ref="ns4:MediaServiceAutoTags" minOccurs="0"/>
                <xsd:element ref="ns4:MediaServiceOCR" minOccurs="0"/>
                <xsd:element ref="ns4:MediaServiceGenerationTime" minOccurs="0"/>
                <xsd:element ref="ns4:MediaServiceEventHashCode" minOccurs="0"/>
                <xsd:element ref="ns4:_activity" minOccurs="0"/>
                <xsd:element ref="ns4:MediaServiceDateTaken" minOccurs="0"/>
                <xsd:element ref="ns4:MediaServiceObjectDetectorVersions" minOccurs="0"/>
                <xsd:element ref="ns4:MediaLengthInSeconds" minOccurs="0"/>
                <xsd:element ref="ns4:MediaServiceSystemTags" minOccurs="0"/>
                <xsd:element ref="ns4: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ed7f6be-006e-48d8-8435-0405bc84a9a7"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internalName="SharedWithDetails" ma:readOnly="true">
      <xsd:simpleType>
        <xsd:restriction base="dms:Note">
          <xsd:maxLength value="255"/>
        </xsd:restriction>
      </xsd:simpleType>
    </xsd:element>
    <xsd:element name="SharingHintHash" ma:index="10" nillable="true" ma:displayName="Sharing Hint Hash" ma:hidden="true" ma:internalName="SharingHintHash"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97deaf5a-01d9-4834-89d2-802f43df07d1" elementFormDefault="qualified">
    <xsd:import namespace="http://schemas.microsoft.com/office/2006/documentManagement/types"/>
    <xsd:import namespace="http://schemas.microsoft.com/office/infopath/2007/PartnerControls"/>
    <xsd:element name="MediaServiceMetadata" ma:index="11" nillable="true" ma:displayName="MediaServiceMetadata" ma:hidden="true" ma:internalName="MediaServiceMetadata" ma:readOnly="true">
      <xsd:simpleType>
        <xsd:restriction base="dms:Note"/>
      </xsd:simpleType>
    </xsd:element>
    <xsd:element name="MediaServiceFastMetadata" ma:index="12" nillable="true" ma:displayName="MediaServiceFastMetadata" ma:hidden="true" ma:internalName="MediaServiceFastMetadata" ma:readOnly="true">
      <xsd:simpleType>
        <xsd:restriction base="dms:Note"/>
      </xsd:simpleType>
    </xsd:element>
    <xsd:element name="MediaServiceAutoTags" ma:index="13" nillable="true" ma:displayName="Tags" ma:internalName="MediaServiceAutoTags"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_activity" ma:index="17" nillable="true" ma:displayName="_activity" ma:hidden="true" ma:internalName="_activity">
      <xsd:simpleType>
        <xsd:restriction base="dms:Note"/>
      </xsd:simpleType>
    </xsd:element>
    <xsd:element name="MediaServiceDateTaken" ma:index="18" nillable="true" ma:displayName="MediaServiceDateTaken" ma:hidden="true" ma:indexed="true" ma:internalName="MediaServiceDateTaken" ma:readOnly="true">
      <xsd:simpleType>
        <xsd:restriction base="dms:Text"/>
      </xsd:simpleType>
    </xsd:element>
    <xsd:element name="MediaServiceObjectDetectorVersions" ma:index="19" nillable="true" ma:displayName="MediaServiceObjectDetectorVersions" ma:hidden="true" ma:indexed="true" ma:internalName="MediaServiceObjectDetectorVersions" ma:readOnly="true">
      <xsd:simpleType>
        <xsd:restriction base="dms:Text"/>
      </xsd:simpleType>
    </xsd:element>
    <xsd:element name="MediaLengthInSeconds" ma:index="20" nillable="true" ma:displayName="MediaLengthInSeconds" ma:hidden="true" ma:internalName="MediaLengthInSeconds" ma:readOnly="true">
      <xsd:simpleType>
        <xsd:restriction base="dms:Unknown"/>
      </xsd:simpleType>
    </xsd:element>
    <xsd:element name="MediaServiceSystemTags" ma:index="21" nillable="true" ma:displayName="MediaServiceSystemTags" ma:hidden="true" ma:internalName="MediaServiceSystemTags" ma:readOnly="true">
      <xsd:simpleType>
        <xsd:restriction base="dms:Note"/>
      </xsd:simpleType>
    </xsd:element>
    <xsd:element name="MediaServiceSearchProperties" ma:index="22" nillable="true" ma:displayName="MediaServiceSearchProperties" ma:hidden="true" ma:internalName="MediaServiceSearchProperties"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8A03739F-D2C4-42A3-A4EA-6DB5BD1241E0}">
  <ds:schemaRefs>
    <ds:schemaRef ds:uri="http://purl.org/dc/dcmitype/"/>
    <ds:schemaRef ds:uri="97deaf5a-01d9-4834-89d2-802f43df07d1"/>
    <ds:schemaRef ds:uri="http://www.w3.org/XML/1998/namespace"/>
    <ds:schemaRef ds:uri="http://purl.org/dc/elements/1.1/"/>
    <ds:schemaRef ds:uri="http://schemas.microsoft.com/office/2006/metadata/properties"/>
    <ds:schemaRef ds:uri="http://schemas.microsoft.com/office/2006/documentManagement/types"/>
    <ds:schemaRef ds:uri="http://schemas.microsoft.com/office/infopath/2007/PartnerControls"/>
    <ds:schemaRef ds:uri="http://schemas.openxmlformats.org/package/2006/metadata/core-properties"/>
    <ds:schemaRef ds:uri="ded7f6be-006e-48d8-8435-0405bc84a9a7"/>
    <ds:schemaRef ds:uri="http://purl.org/dc/terms/"/>
  </ds:schemaRefs>
</ds:datastoreItem>
</file>

<file path=customXml/itemProps2.xml><?xml version="1.0" encoding="utf-8"?>
<ds:datastoreItem xmlns:ds="http://schemas.openxmlformats.org/officeDocument/2006/customXml" ds:itemID="{E9F3CD00-BE77-4070-81EC-9AFEFC32915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ded7f6be-006e-48d8-8435-0405bc84a9a7"/>
    <ds:schemaRef ds:uri="97deaf5a-01d9-4834-89d2-802f43df07d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85CAEF0B-3B7B-4B90-A890-3CD15079629E}">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4106</TotalTime>
  <Words>2156</Words>
  <Application>Microsoft Office PowerPoint</Application>
  <PresentationFormat>Widescreen</PresentationFormat>
  <Paragraphs>258</Paragraphs>
  <Slides>17</Slides>
  <Notes>1</Notes>
  <HiddenSlides>0</HiddenSlides>
  <MMClips>0</MMClips>
  <ScaleCrop>false</ScaleCrop>
  <HeadingPairs>
    <vt:vector size="6" baseType="variant">
      <vt:variant>
        <vt:lpstr>Fonts Used</vt:lpstr>
      </vt:variant>
      <vt:variant>
        <vt:i4>6</vt:i4>
      </vt:variant>
      <vt:variant>
        <vt:lpstr>Theme</vt:lpstr>
      </vt:variant>
      <vt:variant>
        <vt:i4>2</vt:i4>
      </vt:variant>
      <vt:variant>
        <vt:lpstr>Slide Titles</vt:lpstr>
      </vt:variant>
      <vt:variant>
        <vt:i4>17</vt:i4>
      </vt:variant>
    </vt:vector>
  </HeadingPairs>
  <TitlesOfParts>
    <vt:vector size="25" baseType="lpstr">
      <vt:lpstr>-apple-system</vt:lpstr>
      <vt:lpstr>Aptos</vt:lpstr>
      <vt:lpstr>Arial</vt:lpstr>
      <vt:lpstr>Calibri</vt:lpstr>
      <vt:lpstr>Courier New</vt:lpstr>
      <vt:lpstr>Wingdings</vt:lpstr>
      <vt:lpstr>Cover</vt:lpstr>
      <vt:lpstr>Page Design</vt:lpstr>
      <vt:lpstr>PowerPoint Presentation</vt:lpstr>
      <vt:lpstr>Downstream Production Changes (DPC) </vt:lpstr>
      <vt:lpstr>Downstream Production Changes (DPC) </vt:lpstr>
      <vt:lpstr>Summary of feedback received from TOs</vt:lpstr>
      <vt:lpstr>Distinction between Permanent and Temporary DPC type updates</vt:lpstr>
      <vt:lpstr>New DPC Tool – High Level Implementation Details  </vt:lpstr>
      <vt:lpstr>New DPC Tool – High Level Implementation Details  </vt:lpstr>
      <vt:lpstr>New DPC Tool – High Level Implementation Details  </vt:lpstr>
      <vt:lpstr>Submitting Temporary DPCs – Contingency Status Changes  </vt:lpstr>
      <vt:lpstr>DPC Dashboard- Default View  </vt:lpstr>
      <vt:lpstr>DPC Details Popup  </vt:lpstr>
      <vt:lpstr>Submitting Temporary DPCs- Static Rating  </vt:lpstr>
      <vt:lpstr>Handling Schedule Changes for Temporary DPCs</vt:lpstr>
      <vt:lpstr>DPC Dashboard Access  - Updates</vt:lpstr>
      <vt:lpstr>PowerPoint Presentation</vt:lpstr>
      <vt:lpstr>Implementation Timelines - Updates</vt:lpstr>
      <vt:lpstr>Questions/Comments?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DPC Application Architecture</dc:title>
  <dc:creator>Xu, Xiangjun</dc:creator>
  <cp:lastModifiedBy>Badri, Sreenivas</cp:lastModifiedBy>
  <cp:revision>117</cp:revision>
  <dcterms:created xsi:type="dcterms:W3CDTF">2024-12-10T21:49:43Z</dcterms:created>
  <dcterms:modified xsi:type="dcterms:W3CDTF">2026-06-17T00:48:54Z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7084cbda-52b8-46fb-a7b7-cb5bd465ed85_Enabled">
    <vt:lpwstr>true</vt:lpwstr>
  </property>
  <property fmtid="{D5CDD505-2E9C-101B-9397-08002B2CF9AE}" pid="3" name="MSIP_Label_7084cbda-52b8-46fb-a7b7-cb5bd465ed85_SetDate">
    <vt:lpwstr>2024-12-10T22:01:28Z</vt:lpwstr>
  </property>
  <property fmtid="{D5CDD505-2E9C-101B-9397-08002B2CF9AE}" pid="4" name="MSIP_Label_7084cbda-52b8-46fb-a7b7-cb5bd465ed85_Method">
    <vt:lpwstr>Standard</vt:lpwstr>
  </property>
  <property fmtid="{D5CDD505-2E9C-101B-9397-08002B2CF9AE}" pid="5" name="MSIP_Label_7084cbda-52b8-46fb-a7b7-cb5bd465ed85_Name">
    <vt:lpwstr>Internal</vt:lpwstr>
  </property>
  <property fmtid="{D5CDD505-2E9C-101B-9397-08002B2CF9AE}" pid="6" name="MSIP_Label_7084cbda-52b8-46fb-a7b7-cb5bd465ed85_SiteId">
    <vt:lpwstr>0afb747d-bff7-4596-a9fc-950ef9e0ec45</vt:lpwstr>
  </property>
  <property fmtid="{D5CDD505-2E9C-101B-9397-08002B2CF9AE}" pid="7" name="MSIP_Label_7084cbda-52b8-46fb-a7b7-cb5bd465ed85_ActionId">
    <vt:lpwstr>60c87414-7c98-4751-8006-bf2030c60110</vt:lpwstr>
  </property>
  <property fmtid="{D5CDD505-2E9C-101B-9397-08002B2CF9AE}" pid="8" name="MSIP_Label_7084cbda-52b8-46fb-a7b7-cb5bd465ed85_ContentBits">
    <vt:lpwstr>0</vt:lpwstr>
  </property>
  <property fmtid="{D5CDD505-2E9C-101B-9397-08002B2CF9AE}" pid="9" name="ContentTypeId">
    <vt:lpwstr>0x010100E238A853E2A21D478864F317E572DCF9</vt:lpwstr>
  </property>
</Properties>
</file>