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72" r:id="rId6"/>
    <p:sldId id="275" r:id="rId7"/>
    <p:sldId id="281" r:id="rId8"/>
    <p:sldId id="285" r:id="rId9"/>
    <p:sldId id="287" r:id="rId10"/>
    <p:sldId id="288" r:id="rId11"/>
    <p:sldId id="282" r:id="rId12"/>
    <p:sldId id="286" r:id="rId13"/>
    <p:sldId id="284" r:id="rId14"/>
    <p:sldId id="28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5ED"/>
    <a:srgbClr val="2794A4"/>
    <a:srgbClr val="00343B"/>
    <a:srgbClr val="00829B"/>
    <a:srgbClr val="E6EBF0"/>
    <a:srgbClr val="FFFFFF"/>
    <a:srgbClr val="DADCDE"/>
    <a:srgbClr val="A9E5EA"/>
    <a:srgbClr val="00AEC7"/>
    <a:srgbClr val="D6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4C447-F63E-708A-7640-F379BC3B6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9CD3C-9D08-D54A-E18D-CB66DD985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7D50-3744-4F5E-B211-7EE7AB53D25A}" type="datetimeFigureOut">
              <a:rPr lang="en-US" smtClean="0"/>
              <a:t>6/16/2026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76D3F-B471-2F90-E003-19CC7E139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019F-EAF7-AC1D-CF33-3B24307B5D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4229-F194-457F-858D-7FD6DC77E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493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32203-7F7F-406D-A6A3-240BE64C5DF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BC6D-B4C2-499C-B968-7B53BF05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A359B-4863-7A96-EDD4-8E59072D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55B50-245B-A835-43CF-7D35AB001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77C93-6916-1BB0-046F-DC3FDEC84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A7AD8-D224-4C6E-AAFE-C0A878BDA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BB11C-1BB0-42BF-66E9-C9CEBC1F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F0654-2B4E-EDC0-5A06-D64986EEE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C3F324-092A-D19C-D18D-CA1707C6C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7D4F-CAC1-9839-93C2-719695844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564A9-34E6-77AC-DA32-105B3B23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739BCB-3A96-0C44-0F7A-183FA6B33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9A616-49CF-8BE7-5742-D65884B00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AE56-7412-5E53-4C6D-26B49690D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D463E-CC1E-CB48-D370-53F384B3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53C7B-1B37-9261-DA69-BEAC3B044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D2271-201D-CA5C-25F6-B4D7991B8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EE94-FBC9-FA93-983E-7E89EAFF7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53C0-D6DC-56F9-9FFE-A0376950A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22CD1-70D2-10F8-483D-CE65ABEB6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37FCD-D17F-800B-949F-90944C6C2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35B9-3AB7-ECFC-800A-438EAF7A5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1D192-4DC3-C699-FE7D-C4892BE1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B75848-77F6-D834-323D-E23C6B8FB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1685A-9B11-DA79-0AEE-15D213A64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4E0F3-996F-D2D5-F1A0-CD099295C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6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94A80-57ED-7457-F490-BA056B73A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E892A-9875-5475-34BE-F2CB89260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78F0C-ADD2-A0DD-C57F-B5A8D2C69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5FC3C-7F2B-3D33-A7C1-365ED5BEB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9603C-E36E-71DC-897C-AB9AB83E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48AE7-1A7E-BE24-724D-0ADC2EAF4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A96343-FBC1-EAFC-63C1-789DA97BE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62A4B-4ABA-1740-E002-D2D20D403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4BC6D-B4C2-499C-B968-7B53BF050E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5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5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4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 descr="Confidential document label">
            <a:extLst>
              <a:ext uri="{FF2B5EF4-FFF2-40B4-BE49-F238E27FC236}">
                <a16:creationId xmlns:a16="http://schemas.microsoft.com/office/drawing/2014/main" id="{CDD9FF63-9408-EDE4-8E4D-207871A99374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25432-F52F-28E3-5AF1-36B3BEC4528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3A409-F400-7551-A8C4-6293E631585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67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5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3A0C87A-E909-99E5-543B-B8CA963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EC354D-D331-C418-3300-B354E37BE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981200"/>
            <a:ext cx="538162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F89336-B087-2FA3-5FA7-10663E499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650" y="1971674"/>
            <a:ext cx="5314950" cy="4210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FFA6-4F88-DA05-B2CA-9691F40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1180-8907-F3FB-F8E0-201D1BE6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BA03-1E8A-4A71-9375-E941FF070046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6C78-7C87-2BC7-8FE9-856E3E37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A45-4981-AC22-EC96-99A5E090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61962"/>
            <a:ext cx="4838700" cy="1527094"/>
          </a:xfrm>
        </p:spPr>
        <p:txBody>
          <a:bodyPr anchor="t">
            <a:normAutofit/>
          </a:bodyPr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73643-F605-4790-3956-B453E9F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88F8-67CB-419F-AAD4-5AB1C4EFBB40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5AF8-0057-EBA2-2E30-0B74113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ADE8A-3AB5-3C00-B26E-3F6DD6E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1ED5FB-5036-27D9-26F4-B48307D67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2181225"/>
            <a:ext cx="56007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ACB72E-F2A9-AC8B-FAC7-489B47285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950" y="457200"/>
            <a:ext cx="5200650" cy="572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5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0B2-8800-4E48-BDCE-A19E57C7C5AF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1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B145F6E8-FE0B-4A87-A96D-6C3DE3AC3724}" type="datetime4">
              <a:rPr lang="en-US" smtClean="0"/>
              <a:t>June 16,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3" r:id="rId3"/>
    <p:sldLayoutId id="2147483672" r:id="rId4"/>
    <p:sldLayoutId id="2147483664" r:id="rId5"/>
    <p:sldLayoutId id="2147483668" r:id="rId6"/>
    <p:sldLayoutId id="2147483669" r:id="rId7"/>
    <p:sldLayoutId id="2147483666" r:id="rId8"/>
    <p:sldLayoutId id="2147483675" r:id="rId9"/>
    <p:sldLayoutId id="2147483679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2026 June &amp; July(R6 &amp; R7) Releases – Market &amp; Outage Scheduler Submission Changes</a:t>
            </a:r>
            <a:br>
              <a:rPr lang="en-US" sz="280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sz="1400" b="0" dirty="0"/>
            </a:br>
            <a:r>
              <a:rPr lang="en-US" sz="1800" dirty="0"/>
              <a:t>Katherine Li</a:t>
            </a:r>
            <a:br>
              <a:rPr lang="en-US" sz="1800" dirty="0"/>
            </a:br>
            <a:r>
              <a:rPr lang="en-US" sz="1800" dirty="0"/>
              <a:t>Grid and Market Solutions (GMS)</a:t>
            </a:r>
            <a:br>
              <a:rPr lang="en-US" sz="1800" dirty="0"/>
            </a:br>
            <a:br>
              <a:rPr lang="en-US" sz="400" dirty="0"/>
            </a:br>
            <a:r>
              <a:rPr lang="en-US" sz="1800" dirty="0"/>
              <a:t>June 18, 2026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3" y="1082368"/>
            <a:ext cx="5201213" cy="2551584"/>
          </a:xfrm>
          <a:noFill/>
        </p:spPr>
        <p:txBody>
          <a:bodyPr/>
          <a:lstStyle/>
          <a:p>
            <a:r>
              <a:rPr lang="en-US" dirty="0"/>
              <a:t>Outline:</a:t>
            </a:r>
          </a:p>
          <a:p>
            <a:pPr marL="342900" indent="274320">
              <a:buFont typeface="Arial" panose="020B0604020202020204" pitchFamily="34" charset="0"/>
              <a:buChar char="•"/>
            </a:pPr>
            <a:r>
              <a:rPr lang="en-US" dirty="0"/>
              <a:t>2026 June (R6) Release</a:t>
            </a:r>
          </a:p>
          <a:p>
            <a:pPr marL="342900" indent="274320">
              <a:buFont typeface="Arial" panose="020B0604020202020204" pitchFamily="34" charset="0"/>
              <a:buChar char="•"/>
            </a:pPr>
            <a:r>
              <a:rPr lang="en-US" dirty="0"/>
              <a:t>2026 July (R7) Release</a:t>
            </a:r>
            <a:endParaRPr lang="en-US" b="0" dirty="0"/>
          </a:p>
          <a:p>
            <a:pPr marL="342900" indent="27432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B13E4-0736-0930-384F-941950A57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  <a:p>
            <a:pPr lvl="1"/>
            <a:r>
              <a:rPr lang="en-US" dirty="0"/>
              <a:t>No Market facing submission change in June &amp; July (R6 &amp; R7) releases.</a:t>
            </a:r>
          </a:p>
          <a:p>
            <a:pPr lvl="1"/>
            <a:r>
              <a:rPr lang="en-US" dirty="0"/>
              <a:t>Outage Scheduler submission changes are planned for June (R6) releases.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44835-50D5-E118-AA63-94EC5794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450C6-96BE-5CED-E8A5-7548B971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09757F-C08E-E959-CB07-54C3818F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Overlapping Outages Question </a:t>
            </a:r>
            <a:r>
              <a:rPr lang="en-US"/>
              <a:t>from April TWG </a:t>
            </a:r>
            <a:r>
              <a:rPr lang="en-US" dirty="0"/>
              <a:t>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A926C0-D5A4-0EB3-6A53-E7AF5CC8CF76}"/>
              </a:ext>
            </a:extLst>
          </p:cNvPr>
          <p:cNvSpPr txBox="1">
            <a:spLocks/>
          </p:cNvSpPr>
          <p:nvPr/>
        </p:nvSpPr>
        <p:spPr>
          <a:xfrm>
            <a:off x="438150" y="1344585"/>
            <a:ext cx="11315700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Question: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Will a new outage submission, for example with 8:00-10:00 as start/end time, be considered as 'overlapping' with an approved existing outage of the same equipment with start time = 10:00?</a:t>
            </a:r>
          </a:p>
          <a:p>
            <a:pPr lvl="1" indent="0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ERCOT Response: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We have tested and confirmed that an outage with a start/end time of 8:00–10:00 is considered as “overlapping” with an existing approved outage for the same equipment that begins at 10:00.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This behavior is part of the current system design from the beginning, and the </a:t>
            </a:r>
            <a:r>
              <a:rPr lang="en-US" sz="1600" b="1" dirty="0"/>
              <a:t>OS Enhancements project </a:t>
            </a:r>
            <a:r>
              <a:rPr lang="en-US" sz="1600" dirty="0"/>
              <a:t>did not introduce any changes related to this logic.</a:t>
            </a:r>
          </a:p>
          <a:p>
            <a:pPr marL="83439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We have discussed the possibility of enhancing this functionality. However, such a change would not be minor. It would impact both TSPs and QSEs and would require extensive testing by ERCOT and Market Participants.</a:t>
            </a:r>
          </a:p>
          <a:p>
            <a:pPr marL="83439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5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A61A-D7C0-BEE7-3F65-3A3A70395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1537589"/>
          </a:xfrm>
        </p:spPr>
        <p:txBody>
          <a:bodyPr/>
          <a:lstStyle/>
          <a:p>
            <a:r>
              <a:rPr lang="en-US" dirty="0"/>
              <a:t>Katherine.Li@ercot.com</a:t>
            </a:r>
          </a:p>
          <a:p>
            <a:endParaRPr lang="en-US" dirty="0"/>
          </a:p>
          <a:p>
            <a:r>
              <a:rPr lang="en-US" dirty="0"/>
              <a:t>Sreenivas.Badri@ercot.com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BCDE79FB-97BA-492B-8D57-F1373F9ADA9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3C37-E921-B7B7-8FB5-7C95353B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3FD8D-3893-5596-680F-FB5FE105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A9258C-19A0-B4F7-F773-D977AE3B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June (R6) Release – Market and Outage Schedule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AA390A-6F24-9D4F-865A-A9BBA375FA58}"/>
              </a:ext>
            </a:extLst>
          </p:cNvPr>
          <p:cNvSpPr txBox="1">
            <a:spLocks/>
          </p:cNvSpPr>
          <p:nvPr/>
        </p:nvSpPr>
        <p:spPr>
          <a:xfrm>
            <a:off x="438150" y="1518602"/>
            <a:ext cx="11315700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2026 June (R6) Release will be deployed into Production on </a:t>
            </a:r>
            <a:r>
              <a:rPr lang="en-US" sz="1800" b="1" u="sng" dirty="0"/>
              <a:t>06/25/2026</a:t>
            </a:r>
            <a:r>
              <a:rPr lang="en-US"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34390" lvl="1" indent="-285750"/>
            <a:r>
              <a:rPr lang="en-US" sz="1600" dirty="0"/>
              <a:t>June (R6) release does </a:t>
            </a:r>
            <a:r>
              <a:rPr lang="en-US" sz="1600" b="1" u="sng" dirty="0"/>
              <a:t>not</a:t>
            </a:r>
            <a:r>
              <a:rPr lang="en-US" sz="1600" dirty="0"/>
              <a:t> have Market submissions changes planned that may impact Market Participants.</a:t>
            </a:r>
          </a:p>
          <a:p>
            <a:pPr marL="834390" lvl="1" indent="-285750"/>
            <a:r>
              <a:rPr lang="en-US" sz="1600" dirty="0"/>
              <a:t>June (R6) release </a:t>
            </a:r>
            <a:r>
              <a:rPr lang="en-US" sz="1600" b="1" u="sng" dirty="0"/>
              <a:t>does have</a:t>
            </a:r>
            <a:r>
              <a:rPr lang="en-US" sz="1600" b="1" dirty="0"/>
              <a:t> </a:t>
            </a:r>
            <a:r>
              <a:rPr lang="en-US" sz="1600" dirty="0"/>
              <a:t>Outage Scheduler submissions changes planned that may impact Market Participants.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2026 June (R7) Release will be deployed into Production on </a:t>
            </a:r>
            <a:r>
              <a:rPr lang="en-US" sz="1800" b="1" u="sng" dirty="0"/>
              <a:t>07/30/2026</a:t>
            </a:r>
            <a:r>
              <a:rPr lang="en-US"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34390" lvl="1" indent="-285750"/>
            <a:r>
              <a:rPr lang="en-US" sz="1600" dirty="0"/>
              <a:t>June (R7) release may </a:t>
            </a:r>
            <a:r>
              <a:rPr lang="en-US" sz="1600" b="1" u="sng" dirty="0"/>
              <a:t>not</a:t>
            </a:r>
            <a:r>
              <a:rPr lang="en-US" sz="1600" dirty="0"/>
              <a:t> have any Market or Outage Scheduler submission changes planned that may impact Market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1767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BF9E6-4E78-AE6B-FC65-DBB96A9E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46918-F7EC-1DF6-71CB-17C7C75B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6FCA93-8D58-7F97-BF6C-0B3DE733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F0F8C0-8A2A-CC14-6158-2A2C625C22A5}"/>
              </a:ext>
            </a:extLst>
          </p:cNvPr>
          <p:cNvSpPr txBox="1">
            <a:spLocks/>
          </p:cNvSpPr>
          <p:nvPr/>
        </p:nvSpPr>
        <p:spPr>
          <a:xfrm>
            <a:off x="438150" y="1153477"/>
            <a:ext cx="11315700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Removing some special characters from Warning messages on Outage Scheduler User Interface (OSUI) when “Nature of Work” is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Allowing “Nature of Work” dropdown to be editable when the “Nature of Work” is set to “Other" or “Unknown" during the initial submission for all outage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Allowing selection of "Other“ or "Uknown" for “Nature of Work” while outage is in Received at Ercot (</a:t>
            </a:r>
            <a:r>
              <a:rPr lang="en-US" dirty="0" err="1"/>
              <a:t>RatE</a:t>
            </a:r>
            <a:r>
              <a:rPr lang="en-US" dirty="0"/>
              <a:t>)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Resource Planned Outage Limit (RPOL) Warning message when one of the recurrences in a recurrence outage has RPOL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Improving warning messages for allowed conflicting outages submission</a:t>
            </a:r>
          </a:p>
          <a:p>
            <a:pPr marL="834390" lvl="1" indent="-285750"/>
            <a:r>
              <a:rPr lang="en-US" dirty="0"/>
              <a:t>warning message will be provided ONLY at the initial submission</a:t>
            </a:r>
            <a:endParaRPr lang="en-US" b="1" dirty="0"/>
          </a:p>
          <a:p>
            <a:pPr marL="834390" lvl="1" indent="-285750"/>
            <a:r>
              <a:rPr lang="en-US" dirty="0"/>
              <a:t>warning messages will not be provided throughout the lifecycle of the outages (including when entering a new Planned End, changing the Planned outage to an Unavoidable Extension, Actual Start Date, or Actual End Date) </a:t>
            </a:r>
          </a:p>
          <a:p>
            <a:pPr marL="83439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Removing some redundant text when issuing warning messages for conflicting outages</a:t>
            </a:r>
            <a:endParaRPr lang="en-US" sz="1800" dirty="0"/>
          </a:p>
          <a:p>
            <a:pPr marL="548640" lvl="2" indent="0"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085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754C0-15E9-064F-C8CE-25616BF9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51100-7D23-1A69-428A-42A7CE7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CDE79FB-97BA-492B-8D57-F1373F9ADA95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B0D9CF-D58B-54A7-3FB1-26833717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77307"/>
          </a:xfrm>
        </p:spPr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DD65F4-9766-92F4-7C85-D3316E93DBA7}"/>
              </a:ext>
            </a:extLst>
          </p:cNvPr>
          <p:cNvSpPr txBox="1">
            <a:spLocks/>
          </p:cNvSpPr>
          <p:nvPr/>
        </p:nvSpPr>
        <p:spPr>
          <a:xfrm>
            <a:off x="333081" y="1262537"/>
            <a:ext cx="5858955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77E2C-9291-B34C-D7D6-64AF315D82F9}"/>
              </a:ext>
            </a:extLst>
          </p:cNvPr>
          <p:cNvSpPr txBox="1"/>
          <p:nvPr/>
        </p:nvSpPr>
        <p:spPr>
          <a:xfrm>
            <a:off x="333081" y="1131301"/>
            <a:ext cx="1019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Remove special characters from warnings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9312841-442B-9AE3-35C9-3B174852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0" y="1661133"/>
            <a:ext cx="6557216" cy="39343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80545-8DB9-CAFA-CB62-AF6275EDC918}"/>
              </a:ext>
            </a:extLst>
          </p:cNvPr>
          <p:cNvSpPr txBox="1">
            <a:spLocks/>
          </p:cNvSpPr>
          <p:nvPr/>
        </p:nvSpPr>
        <p:spPr>
          <a:xfrm>
            <a:off x="7150099" y="4719937"/>
            <a:ext cx="1972064" cy="370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800" dirty="0"/>
              <a:t>Without the fix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C458C6-8468-D545-E7E2-6448BD49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699" y="5090239"/>
            <a:ext cx="4254500" cy="14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6966-1C4E-6CB2-58D2-B3F4A096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69AAF-0F91-5EAC-CDC9-A364CF02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FD88BB-DBB3-25B9-7BE2-4968A858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77307"/>
          </a:xfrm>
        </p:spPr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F58E8A-FDCA-C0E0-AB41-FC5AFACE9E28}"/>
              </a:ext>
            </a:extLst>
          </p:cNvPr>
          <p:cNvSpPr txBox="1">
            <a:spLocks/>
          </p:cNvSpPr>
          <p:nvPr/>
        </p:nvSpPr>
        <p:spPr>
          <a:xfrm>
            <a:off x="333081" y="1262537"/>
            <a:ext cx="5858955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DE175-D4B4-6F35-FACF-FB1FB077E060}"/>
              </a:ext>
            </a:extLst>
          </p:cNvPr>
          <p:cNvSpPr txBox="1"/>
          <p:nvPr/>
        </p:nvSpPr>
        <p:spPr>
          <a:xfrm>
            <a:off x="333081" y="1137277"/>
            <a:ext cx="1019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Nature of Work can be changed when it is other / unknown, for all outage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34E83-92F5-6889-67DF-C45557B7E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1" y="1783608"/>
            <a:ext cx="3620628" cy="3286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27966-D8F5-BB3C-FF50-282E19C5A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503" y="2322363"/>
            <a:ext cx="3916994" cy="3604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911331-7203-AD3A-8658-2F0D6B730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538" y="3320704"/>
            <a:ext cx="3559388" cy="33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10745-74CA-B4A4-ADB3-481670E1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61374-7631-7A7F-8D3E-41BEB7F5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79ECE-BF22-1F3E-3C1F-ACE24F1C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77307"/>
          </a:xfrm>
        </p:spPr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3000E4-ED63-E2CC-7A61-61FF2E8765B3}"/>
              </a:ext>
            </a:extLst>
          </p:cNvPr>
          <p:cNvSpPr txBox="1">
            <a:spLocks/>
          </p:cNvSpPr>
          <p:nvPr/>
        </p:nvSpPr>
        <p:spPr>
          <a:xfrm>
            <a:off x="333081" y="1262537"/>
            <a:ext cx="5858955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187FD-C765-2A3B-200D-3AA4448BF028}"/>
              </a:ext>
            </a:extLst>
          </p:cNvPr>
          <p:cNvSpPr txBox="1"/>
          <p:nvPr/>
        </p:nvSpPr>
        <p:spPr>
          <a:xfrm>
            <a:off x="333081" y="1131301"/>
            <a:ext cx="1019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Nature of Work can be changed when it is other / unknown, and the outage is in </a:t>
            </a:r>
            <a:r>
              <a:rPr lang="en-US" sz="1800" dirty="0" err="1"/>
              <a:t>RatE</a:t>
            </a:r>
            <a:r>
              <a:rPr lang="en-US" sz="1800" dirty="0"/>
              <a:t>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BAD73-FCD2-C39A-585A-A0661775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65" y="1555880"/>
            <a:ext cx="5574340" cy="51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3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35CF-D762-F7E9-C89B-A09A6A5B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FE1A4-D46E-80B6-6F66-4AAD679E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39F015-644B-3CCF-3E52-91871222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77307"/>
          </a:xfrm>
        </p:spPr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0502C5-A59C-EEC8-6232-D03E0AF967AC}"/>
              </a:ext>
            </a:extLst>
          </p:cNvPr>
          <p:cNvSpPr txBox="1">
            <a:spLocks/>
          </p:cNvSpPr>
          <p:nvPr/>
        </p:nvSpPr>
        <p:spPr>
          <a:xfrm>
            <a:off x="333081" y="1262537"/>
            <a:ext cx="5858955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49F63B-7C34-8608-70BA-8770F352A0E3}"/>
              </a:ext>
            </a:extLst>
          </p:cNvPr>
          <p:cNvSpPr txBox="1">
            <a:spLocks/>
          </p:cNvSpPr>
          <p:nvPr/>
        </p:nvSpPr>
        <p:spPr>
          <a:xfrm>
            <a:off x="6961709" y="4978490"/>
            <a:ext cx="3597912" cy="352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Without the fix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46FD8-1C82-4DF2-43F8-7A4317D270A3}"/>
              </a:ext>
            </a:extLst>
          </p:cNvPr>
          <p:cNvSpPr txBox="1"/>
          <p:nvPr/>
        </p:nvSpPr>
        <p:spPr>
          <a:xfrm>
            <a:off x="464965" y="906324"/>
            <a:ext cx="10197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Warning Message Improvement – Sample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“WARNING” should be shown at the beginning of the warning message for ROPL violation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B9918-6FD7-5B6F-4B12-177737A4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455" y="5343615"/>
            <a:ext cx="4905845" cy="1012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4767-8670-2134-3D5F-461AA48FD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98" y="1883442"/>
            <a:ext cx="6034447" cy="44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5B779-6966-11F0-9226-DF7940F5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21CAA-C992-A332-5DBE-6AD772D6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2AABD-8D31-6410-576D-60045A67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77307"/>
          </a:xfrm>
        </p:spPr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77BDA0-5CB7-1A0B-C4D9-D54F71674C69}"/>
              </a:ext>
            </a:extLst>
          </p:cNvPr>
          <p:cNvSpPr txBox="1">
            <a:spLocks/>
          </p:cNvSpPr>
          <p:nvPr/>
        </p:nvSpPr>
        <p:spPr>
          <a:xfrm>
            <a:off x="333081" y="1262537"/>
            <a:ext cx="5858955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3DB9D-0830-B27F-7429-A3C7334EAF52}"/>
              </a:ext>
            </a:extLst>
          </p:cNvPr>
          <p:cNvSpPr txBox="1"/>
          <p:nvPr/>
        </p:nvSpPr>
        <p:spPr>
          <a:xfrm>
            <a:off x="474276" y="907214"/>
            <a:ext cx="10197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Warning Message Improvement – Sample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Conflicting Outages warning is provided at the time of outage submission. They are not </a:t>
            </a:r>
          </a:p>
          <a:p>
            <a:pPr lvl="1"/>
            <a:r>
              <a:rPr lang="en-US" dirty="0"/>
              <a:t>provided during the life cycle changes of the outage like Actual Start Time update, Actual End Time update etc.…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4F3B9-ACB7-8F8B-2C95-E9C36DC0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1" y="2387184"/>
            <a:ext cx="3954573" cy="2398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4239F-8642-B46F-C780-9593173CF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04" y="3111554"/>
            <a:ext cx="3722463" cy="2510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6F9FD-10B9-F296-38D3-B2F74DEDD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267" y="3868454"/>
            <a:ext cx="3845445" cy="25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BC7A-FB51-D3CB-EC43-E0EBF29AA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DED82-0559-2EEC-1EEE-77A70F11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6C1EEF-65E9-8EB9-3338-5D5A1B98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677307"/>
          </a:xfrm>
        </p:spPr>
        <p:txBody>
          <a:bodyPr/>
          <a:lstStyle/>
          <a:p>
            <a:r>
              <a:rPr lang="en-US" dirty="0"/>
              <a:t>2026 June (R6) Release – Outage Scheduler Submission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627312-9794-EDA7-DAE2-405C8355237B}"/>
              </a:ext>
            </a:extLst>
          </p:cNvPr>
          <p:cNvSpPr txBox="1">
            <a:spLocks/>
          </p:cNvSpPr>
          <p:nvPr/>
        </p:nvSpPr>
        <p:spPr>
          <a:xfrm>
            <a:off x="333081" y="1262537"/>
            <a:ext cx="5858955" cy="5202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656B93-D371-231B-E8A5-28BFFDF6E4AF}"/>
              </a:ext>
            </a:extLst>
          </p:cNvPr>
          <p:cNvSpPr txBox="1">
            <a:spLocks/>
          </p:cNvSpPr>
          <p:nvPr/>
        </p:nvSpPr>
        <p:spPr>
          <a:xfrm>
            <a:off x="809314" y="4135059"/>
            <a:ext cx="5858955" cy="3703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Without the fix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9D384-60C2-D6E9-5E9D-9836CB91D536}"/>
              </a:ext>
            </a:extLst>
          </p:cNvPr>
          <p:cNvSpPr txBox="1"/>
          <p:nvPr/>
        </p:nvSpPr>
        <p:spPr>
          <a:xfrm>
            <a:off x="442451" y="888013"/>
            <a:ext cx="10088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Warning Message Improvement – Sample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Removing redundant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6D624-87D7-C43B-05D4-F76884BC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47" y="2004010"/>
            <a:ext cx="8061729" cy="169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0F577B-F684-638A-85EB-0274574E1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363" y="4505361"/>
            <a:ext cx="5858955" cy="18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181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CE1372-0C99-4BBD-8C9A-66BB973B0715}" vid="{E42129F1-9979-45CE-AC99-7AED524228ED}"/>
    </a:ext>
  </a:extLst>
</a:theme>
</file>

<file path=ppt/theme/theme2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CE1372-0C99-4BBD-8C9A-66BB973B0715}" vid="{AF2A68AE-DF5A-41FA-8DA3-295978B7C7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deaf5a-01d9-4834-89d2-802f43df07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8A853E2A21D478864F317E572DCF9" ma:contentTypeVersion="15" ma:contentTypeDescription="Create a new document." ma:contentTypeScope="" ma:versionID="a891ac5b57a7237e5d68462a0bfcdc3e">
  <xsd:schema xmlns:xsd="http://www.w3.org/2001/XMLSchema" xmlns:xs="http://www.w3.org/2001/XMLSchema" xmlns:p="http://schemas.microsoft.com/office/2006/metadata/properties" xmlns:ns3="ded7f6be-006e-48d8-8435-0405bc84a9a7" xmlns:ns4="97deaf5a-01d9-4834-89d2-802f43df07d1" targetNamespace="http://schemas.microsoft.com/office/2006/metadata/properties" ma:root="true" ma:fieldsID="fb0a5c700978bb7b7ca8f385b404acbf" ns3:_="" ns4:_="">
    <xsd:import namespace="ded7f6be-006e-48d8-8435-0405bc84a9a7"/>
    <xsd:import namespace="97deaf5a-01d9-4834-89d2-802f43df07d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7f6be-006e-48d8-8435-0405bc84a9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eaf5a-01d9-4834-89d2-802f43df0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54FD2-17D2-4534-9157-8CFDD0166132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97deaf5a-01d9-4834-89d2-802f43df07d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ed7f6be-006e-48d8-8435-0405bc84a9a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A5F3B15-1EDA-47D5-B690-303F08E28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A56C6-C396-4A86-84E4-22A229635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d7f6be-006e-48d8-8435-0405bc84a9a7"/>
    <ds:schemaRef ds:uri="97deaf5a-01d9-4834-89d2-802f43df0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NPRR1188 update</Template>
  <TotalTime>1697</TotalTime>
  <Words>747</Words>
  <Application>Microsoft Office PowerPoint</Application>
  <PresentationFormat>Widescreen</PresentationFormat>
  <Paragraphs>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Courier New</vt:lpstr>
      <vt:lpstr>Wingdings</vt:lpstr>
      <vt:lpstr>1_Cover</vt:lpstr>
      <vt:lpstr>Page Design</vt:lpstr>
      <vt:lpstr>2026 June &amp; July(R6 &amp; R7) Releases – Market &amp; Outage Scheduler Submission Changes     Katherine Li Grid and Market Solutions (GMS)  June 18, 2026</vt:lpstr>
      <vt:lpstr>2026 June (R6) Release – Market and Outage Schedule Submission Changes</vt:lpstr>
      <vt:lpstr>2026 June (R6) Release – Outage Scheduler Submission Changes</vt:lpstr>
      <vt:lpstr>2026 June (R6) Release – Outage Scheduler Submission Changes</vt:lpstr>
      <vt:lpstr>2026 June (R6) Release – Outage Scheduler Submission Changes</vt:lpstr>
      <vt:lpstr>2026 June (R6) Release – Outage Scheduler Submission Changes</vt:lpstr>
      <vt:lpstr>2026 June (R6) Release – Outage Scheduler Submission Changes</vt:lpstr>
      <vt:lpstr>2026 June (R6) Release – Outage Scheduler Submission Changes</vt:lpstr>
      <vt:lpstr>2026 June (R6) Release – Outage Scheduler Submission Changes</vt:lpstr>
      <vt:lpstr>Update on Overlapping Outages Question from April TWG Meeting</vt:lpstr>
      <vt:lpstr>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Xu, Xiangjun</dc:creator>
  <cp:keywords/>
  <cp:lastModifiedBy>Badri, Sreenivas</cp:lastModifiedBy>
  <cp:revision>95</cp:revision>
  <dcterms:created xsi:type="dcterms:W3CDTF">2026-03-17T20:45:51Z</dcterms:created>
  <dcterms:modified xsi:type="dcterms:W3CDTF">2026-06-17T01:31:11Z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0x010100E238A853E2A21D478864F317E572DCF9</vt:lpwstr>
  </property>
  <property fmtid="{D5CDD505-2E9C-101B-9397-08002B2CF9AE}" pid="3" name="MediaServiceImageTags">
    <vt:lpwstr/>
  </property>
  <property fmtid="{D5CDD505-2E9C-101B-9397-08002B2CF9AE}" pid="4" name="MSIP_Label_c144db1d-993e-40da-980d-6eea152adc50_Enabled">
    <vt:lpwstr>true</vt:lpwstr>
  </property>
  <property fmtid="{D5CDD505-2E9C-101B-9397-08002B2CF9AE}" pid="5" name="MSIP_Label_c144db1d-993e-40da-980d-6eea152adc50_SetDate">
    <vt:lpwstr>2026-02-04T21:33:56Z</vt:lpwstr>
  </property>
  <property fmtid="{D5CDD505-2E9C-101B-9397-08002B2CF9AE}" pid="6" name="MSIP_Label_c144db1d-993e-40da-980d-6eea152adc50_Method">
    <vt:lpwstr>Privileged</vt:lpwstr>
  </property>
  <property fmtid="{D5CDD505-2E9C-101B-9397-08002B2CF9AE}" pid="7" name="MSIP_Label_c144db1d-993e-40da-980d-6eea152adc50_Name">
    <vt:lpwstr>Public</vt:lpwstr>
  </property>
  <property fmtid="{D5CDD505-2E9C-101B-9397-08002B2CF9AE}" pid="8" name="MSIP_Label_c144db1d-993e-40da-980d-6eea152adc50_SiteId">
    <vt:lpwstr>0afb747d-bff7-4596-a9fc-950ef9e0ec45</vt:lpwstr>
  </property>
  <property fmtid="{D5CDD505-2E9C-101B-9397-08002B2CF9AE}" pid="9" name="MSIP_Label_c144db1d-993e-40da-980d-6eea152adc50_ActionId">
    <vt:lpwstr>1d14393e-8913-4215-8969-3d0b24cf798e</vt:lpwstr>
  </property>
  <property fmtid="{D5CDD505-2E9C-101B-9397-08002B2CF9AE}" pid="10" name="MSIP_Label_c144db1d-993e-40da-980d-6eea152adc50_ContentBits">
    <vt:lpwstr>0</vt:lpwstr>
  </property>
  <property fmtid="{D5CDD505-2E9C-101B-9397-08002B2CF9AE}" pid="11" name="MSIP_Label_c144db1d-993e-40da-980d-6eea152adc50_Tag">
    <vt:lpwstr>10, 0, 1, 1</vt:lpwstr>
  </property>
</Properties>
</file>