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</p:sldMasterIdLst>
  <p:notesMasterIdLst>
    <p:notesMasterId r:id="rId33"/>
  </p:notesMasterIdLst>
  <p:handoutMasterIdLst>
    <p:handoutMasterId r:id="rId34"/>
  </p:handoutMasterIdLst>
  <p:sldIdLst>
    <p:sldId id="319" r:id="rId8"/>
    <p:sldId id="320" r:id="rId9"/>
    <p:sldId id="272" r:id="rId10"/>
    <p:sldId id="308" r:id="rId11"/>
    <p:sldId id="310" r:id="rId12"/>
    <p:sldId id="313" r:id="rId13"/>
    <p:sldId id="314" r:id="rId14"/>
    <p:sldId id="266" r:id="rId15"/>
    <p:sldId id="275" r:id="rId16"/>
    <p:sldId id="317" r:id="rId17"/>
    <p:sldId id="269" r:id="rId18"/>
    <p:sldId id="282" r:id="rId19"/>
    <p:sldId id="318" r:id="rId20"/>
    <p:sldId id="270" r:id="rId21"/>
    <p:sldId id="284" r:id="rId22"/>
    <p:sldId id="285" r:id="rId23"/>
    <p:sldId id="295" r:id="rId24"/>
    <p:sldId id="286" r:id="rId25"/>
    <p:sldId id="293" r:id="rId26"/>
    <p:sldId id="316" r:id="rId27"/>
    <p:sldId id="287" r:id="rId28"/>
    <p:sldId id="305" r:id="rId29"/>
    <p:sldId id="289" r:id="rId30"/>
    <p:sldId id="315" r:id="rId31"/>
    <p:sldId id="31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5472" autoAdjust="0"/>
  </p:normalViewPr>
  <p:slideViewPr>
    <p:cSldViewPr showGuides="1">
      <p:cViewPr varScale="1">
        <p:scale>
          <a:sx n="62" d="100"/>
          <a:sy n="62" d="100"/>
        </p:scale>
        <p:origin x="1978" y="27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7/14/25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7/18/25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7/24/25 – Enabled PWRR direct method in GTBD calculation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12/10/25 – PSRR Dynamic Threshold for sunrise and sunset changed from 225 MW/Min to 280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01/05/26 – PSRR Dynamic Threshold for sunrise changed from 280 MW/min to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02/03/26 - PSRR Dynamic Threshold for sunrise changed from 180 MW/min to 280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04/01/26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04/03/26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04/06/26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04/09/26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6A1BA-F6DF-CE8A-ABE7-CA605FD4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B5D0C-C903-53B7-FDB5-972ECCF04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C2974-0411-803E-A442-373E3EF0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98A-2EEF-F0D8-DD01-73C7C8D19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Net Load profile compared to last 2 years</a:t>
            </a:r>
          </a:p>
          <a:p>
            <a:r>
              <a:rPr lang="en-US" dirty="0"/>
              <a:t>comparable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Solar generation is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5/1/2026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786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5/23/2026</a:t>
            </a:r>
            <a:r>
              <a:rPr lang="en-US" baseline="0" dirty="0"/>
              <a:t> HE18 -&gt;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-411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2" y="1430449"/>
            <a:ext cx="4173848" cy="1848259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52" y="3501137"/>
            <a:ext cx="4173848" cy="682625"/>
          </a:xfrm>
        </p:spPr>
        <p:txBody>
          <a:bodyPr wrap="square"/>
          <a:lstStyle>
            <a:lvl1pPr>
              <a:defRPr sz="1800" b="1">
                <a:solidFill>
                  <a:srgbClr val="0082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9282" y="0"/>
            <a:ext cx="346471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6024657" y="1370524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6041159" y="1783081"/>
            <a:ext cx="249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6024657" y="2442045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56026" y="2987764"/>
            <a:ext cx="1976343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6041159" y="3786789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597" y="4359747"/>
            <a:ext cx="236246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6536605" y="4378550"/>
            <a:ext cx="2324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597" y="4816174"/>
            <a:ext cx="236246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6536604" y="4823175"/>
            <a:ext cx="1581098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44597" y="5292079"/>
            <a:ext cx="236246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6536605" y="5299080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596" y="5773360"/>
            <a:ext cx="236247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529591" y="5773359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52" y="6356351"/>
            <a:ext cx="41738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52" y="2564247"/>
            <a:ext cx="3661926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820522" y="5054601"/>
            <a:ext cx="3900911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200" b="1" dirty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1050" dirty="0" smtClean="0"/>
            </a:lvl2pPr>
            <a:lvl3pPr marL="411480" indent="-137160"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Char char="◦"/>
              <a:defRPr lang="en-US" sz="1050" dirty="0"/>
            </a:lvl3pPr>
            <a:lvl4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0" dirty="0" smtClean="0"/>
            </a:lvl4pPr>
            <a:lvl5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lang="en-US" sz="1050" dirty="0"/>
            </a:lvl5pPr>
            <a:lvl6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20524" y="1092200"/>
            <a:ext cx="3900910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b="1" i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50"/>
            </a:lvl2pPr>
            <a:lvl3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0"/>
            </a:lvl3pPr>
            <a:lvl4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sz="1050"/>
            </a:lvl4pPr>
            <a:lvl5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6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15468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6190" y="2062264"/>
            <a:ext cx="4737126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8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7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100" dirty="0"/>
              <a:t>ERCOT Regulation Bias Analysis</a:t>
            </a:r>
            <a:br>
              <a:rPr lang="en-US" sz="2100" dirty="0"/>
            </a:br>
            <a:r>
              <a:rPr lang="en-US" sz="2100" dirty="0"/>
              <a:t>May 2026</a:t>
            </a:r>
            <a:br>
              <a:rPr lang="en-US" sz="2100" dirty="0"/>
            </a:br>
            <a:br>
              <a:rPr lang="en-US" sz="2100" dirty="0"/>
            </a:br>
            <a:r>
              <a:rPr lang="en-US" sz="1050" b="0" dirty="0"/>
              <a:t>PDCWG | June 17th , 2026</a:t>
            </a: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r>
              <a:rPr lang="en-US" sz="1350" b="0" i="1" dirty="0"/>
              <a:t>ERCOT</a:t>
            </a:r>
            <a:br>
              <a:rPr lang="en-US" sz="1350" b="0" i="1" dirty="0"/>
            </a:br>
            <a:r>
              <a:rPr lang="en-US" sz="1350" b="0" dirty="0"/>
              <a:t>Operations Planning</a:t>
            </a:r>
            <a:br>
              <a:rPr lang="en-US" sz="1350" b="0" dirty="0"/>
            </a:br>
            <a:br>
              <a:rPr lang="en-US" sz="1350" b="0" dirty="0"/>
            </a:br>
            <a:br>
              <a:rPr lang="en-US" sz="1050" b="0" dirty="0"/>
            </a:br>
            <a:br>
              <a:rPr lang="en-US" sz="900" b="0" dirty="0"/>
            </a:br>
            <a:fld id="{791A7780-03EF-4C42-B9F1-72A8C3465823}" type="datetime4">
              <a:rPr lang="en-US" sz="825" b="0"/>
              <a:pPr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defRPr/>
              </a:pPr>
              <a:t>June 16, 2026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PDCWG Regulation Report post RTCB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Current GTBD Parameters &amp; References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 &amp; Performance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Wind &amp; Solar Ramp Rate MAE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Deployed Comparison (yearly/monthly)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Bias: 5-min SCED intervals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Time Error &amp; Accumulation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Profiles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AFB9-C962-1296-80C7-6FDF493A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C24D-06A1-21F9-D295-20524B80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Zero-Crossing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6BCB-B3B8-0C87-19B6-841079D7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CE067-C59B-94DE-87B0-3BAFEEB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5332" y="1329350"/>
            <a:ext cx="7453333" cy="41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28" y="1092964"/>
            <a:ext cx="8452144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0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838200"/>
            <a:ext cx="8635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BCDE79FB-97BA-492B-8D57-F1373F9ADA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131737</TotalTime>
  <Words>1270</Words>
  <Application>Microsoft Office PowerPoint</Application>
  <PresentationFormat>On-screen Show (4:3)</PresentationFormat>
  <Paragraphs>170</Paragraphs>
  <Slides>25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1_Custom Design</vt:lpstr>
      <vt:lpstr>Office Theme</vt:lpstr>
      <vt:lpstr>Custom Design</vt:lpstr>
      <vt:lpstr>Cover</vt:lpstr>
      <vt:lpstr>ERCOT Regulation Bias Analysis May 2026  PDCWG | June 17th , 2026   ERCOT Operations Planning    June 16, 2026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Zero-Crossing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1320</cp:revision>
  <cp:lastPrinted>2016-01-21T20:53:15Z</cp:lastPrinted>
  <dcterms:created xsi:type="dcterms:W3CDTF">2016-01-21T15:20:31Z</dcterms:created>
  <dcterms:modified xsi:type="dcterms:W3CDTF">2026-06-16T18:21:55Z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