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8" r:id="rId4"/>
    <p:sldMasterId id="2147483676" r:id="rId5"/>
  </p:sldMasterIdLst>
  <p:notesMasterIdLst>
    <p:notesMasterId r:id="rId10"/>
  </p:notesMasterIdLst>
  <p:handoutMasterIdLst>
    <p:handoutMasterId r:id="rId11"/>
  </p:handoutMasterIdLst>
  <p:sldIdLst>
    <p:sldId id="256" r:id="rId6"/>
    <p:sldId id="261" r:id="rId7"/>
    <p:sldId id="262" r:id="rId8"/>
    <p:sldId id="259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29B"/>
    <a:srgbClr val="FEFEF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69012ECD-51FC-41F1-AA8D-1B2483CD663E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71429" autoAdjust="0"/>
  </p:normalViewPr>
  <p:slideViewPr>
    <p:cSldViewPr snapToGrid="0">
      <p:cViewPr varScale="1">
        <p:scale>
          <a:sx n="105" d="100"/>
          <a:sy n="105" d="100"/>
        </p:scale>
        <p:origin x="2466" y="420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81" d="100"/>
          <a:sy n="81" d="100"/>
        </p:scale>
        <p:origin x="2922" y="10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handoutMaster" Target="handoutMasters/handoutMaster1.xml"/><Relationship Id="rId5" Type="http://schemas.openxmlformats.org/officeDocument/2006/relationships/slideMaster" Target="slideMasters/slideMaster2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9654C447-F63E-708A-7640-F379BC3B6F4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9E9CD3C-9D08-D54A-E18D-CB66DD9854F5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E3C7D50-3744-4F5E-B211-7EE7AB53D25A}" type="datetimeFigureOut">
              <a:rPr lang="en-US" smtClean="0"/>
              <a:t>6/16/2026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3A76D3F-B471-2F90-E003-19CC7E13919B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AFA019F-EAF7-AC1D-CF33-3B24307B5D18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3BB4229-F194-457F-858D-7FD6DC77E7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5549398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5B63798-09AC-4DC0-B371-1992FED92AEA}" type="datetimeFigureOut">
              <a:rPr lang="en-US" smtClean="0"/>
              <a:t>6/16/2026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7204D4B-5766-4EA9-B468-A6EAD37A45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16028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Multiple units tripped offline for a total of ~780 MW</a:t>
            </a:r>
          </a:p>
          <a:p>
            <a:endParaRPr lang="en-US" baseline="0" dirty="0"/>
          </a:p>
          <a:p>
            <a:r>
              <a:rPr lang="en-US" baseline="0" dirty="0"/>
              <a:t>Starting Frequency: 60.008 Hz</a:t>
            </a:r>
          </a:p>
          <a:p>
            <a:r>
              <a:rPr lang="en-US" baseline="0" dirty="0"/>
              <a:t>Minimum Frequency: 59.948 Hz</a:t>
            </a:r>
          </a:p>
          <a:p>
            <a:r>
              <a:rPr lang="en-US" baseline="0" dirty="0"/>
              <a:t>A-C Time : 3 seconds</a:t>
            </a:r>
          </a:p>
          <a:p>
            <a:r>
              <a:rPr lang="en-US" baseline="0" dirty="0"/>
              <a:t>Recovery Time(back to deadband): 3 minutes 43 seconds</a:t>
            </a:r>
          </a:p>
          <a:p>
            <a:r>
              <a:rPr lang="en-US" baseline="0" dirty="0"/>
              <a:t>ECRS Released: 0 MW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Trip Reason: </a:t>
            </a:r>
            <a:r>
              <a:rPr lang="en-US" b="0" i="0" dirty="0">
                <a:solidFill>
                  <a:srgbClr val="5B6770"/>
                </a:solidFill>
                <a:effectLst/>
                <a:latin typeface="Trade Gothic Pro Light"/>
              </a:rPr>
              <a:t> Unknown at this time.</a:t>
            </a:r>
            <a:endParaRPr lang="en-US" baseline="0" dirty="0"/>
          </a:p>
          <a:p>
            <a:endParaRPr lang="en-US" baseline="0" dirty="0"/>
          </a:p>
          <a:p>
            <a:r>
              <a:rPr lang="en-US" baseline="0" dirty="0"/>
              <a:t>Contextual Information: A total of 387 MW of regulation Up was deployed during the event. Multiple units experienced data quality issues at the time of the event.</a:t>
            </a:r>
          </a:p>
          <a:p>
            <a:endParaRPr lang="en-US" baseline="0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7204D4B-5766-4EA9-B468-A6EAD37A4526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814588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B74E5B8-35D3-24B4-9627-EBDEC967F39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77E4C21-1679-B2CE-0047-236C5A4B1D0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39EC7E0-C96A-73C5-7597-D95FF95671B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A unit tripped offline for ~</a:t>
            </a:r>
            <a:r>
              <a:rPr lang="en-US" dirty="0"/>
              <a:t>515 MW</a:t>
            </a:r>
          </a:p>
          <a:p>
            <a:endParaRPr lang="en-US" baseline="0" dirty="0"/>
          </a:p>
          <a:p>
            <a:r>
              <a:rPr lang="en-US" baseline="0" dirty="0"/>
              <a:t>Starting Frequency: 60.012 Hz</a:t>
            </a:r>
          </a:p>
          <a:p>
            <a:r>
              <a:rPr lang="en-US" baseline="0" dirty="0"/>
              <a:t>Minimum Frequency: 59.954 Hz</a:t>
            </a:r>
          </a:p>
          <a:p>
            <a:r>
              <a:rPr lang="en-US" baseline="0" dirty="0"/>
              <a:t>A-C Time : 3 seconds</a:t>
            </a:r>
          </a:p>
          <a:p>
            <a:r>
              <a:rPr lang="en-US" baseline="0" dirty="0"/>
              <a:t>Recovery Time(back to deadband): 3 minutes 12 seconds</a:t>
            </a:r>
          </a:p>
          <a:p>
            <a:r>
              <a:rPr lang="en-US" baseline="0" dirty="0"/>
              <a:t>ECRS Released: 0 MW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Trip Reason: </a:t>
            </a:r>
            <a:r>
              <a:rPr lang="en-US" b="0" i="0" dirty="0">
                <a:solidFill>
                  <a:srgbClr val="5B6770"/>
                </a:solidFill>
                <a:effectLst/>
                <a:latin typeface="Trade Gothic Pro Light"/>
              </a:rPr>
              <a:t> Lightning struck GSU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baseline="0" dirty="0"/>
          </a:p>
          <a:p>
            <a:r>
              <a:rPr lang="en-US" baseline="0" dirty="0"/>
              <a:t>Contextual Information: A total of 381 MW of regulation Up was deployed during the event.</a:t>
            </a:r>
          </a:p>
          <a:p>
            <a:endParaRPr lang="en-US" baseline="0" dirty="0"/>
          </a:p>
          <a:p>
            <a:r>
              <a:rPr lang="en-US" baseline="0" dirty="0"/>
              <a:t>Reason for no selection: Inertia caused A-B frequency value of .289 Hz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2339BD0-4374-70A2-4D86-78D85CFC02E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7204D4B-5766-4EA9-B468-A6EAD37A4526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8421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svg"/><Relationship Id="rId1" Type="http://schemas.openxmlformats.org/officeDocument/2006/relationships/slideMaster" Target="../slideMasters/slideMaster2.xml"/><Relationship Id="rId6" Type="http://schemas.openxmlformats.org/officeDocument/2006/relationships/image" Target="../media/image9.svg"/><Relationship Id="rId5" Type="http://schemas.openxmlformats.org/officeDocument/2006/relationships/image" Target="../media/image8.svg"/><Relationship Id="rId4" Type="http://schemas.openxmlformats.org/officeDocument/2006/relationships/image" Target="../media/image7.svg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sv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and Intr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06AB88-A927-0E58-978B-BD672CA0E1AA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591127" y="2512291"/>
            <a:ext cx="4405746" cy="3999346"/>
          </a:xfrm>
          <a:prstGeom prst="rect">
            <a:avLst/>
          </a:prstGeom>
        </p:spPr>
        <p:txBody>
          <a:bodyPr anchor="t"/>
          <a:lstStyle>
            <a:lvl1pPr algn="l">
              <a:defRPr lang="en-US" sz="2000" b="1" dirty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br>
              <a:rPr lang="en-US" dirty="0"/>
            </a:br>
            <a:endParaRPr lang="en-US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91023D64-FDEA-C94D-7B7A-7700863E6A3B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357663" y="465827"/>
            <a:ext cx="5270915" cy="3177957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None/>
              <a:defRPr sz="1600" b="1" i="0"/>
            </a:lvl1pPr>
            <a:lvl2pPr marL="548640" indent="-18288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defRPr sz="1400"/>
            </a:lvl2pPr>
            <a:lvl3pPr marL="731520" indent="-18288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-"/>
              <a:defRPr sz="1400"/>
            </a:lvl3pPr>
            <a:lvl4pPr marL="914400" indent="-18288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◦"/>
              <a:defRPr sz="1400"/>
            </a:lvl4pPr>
            <a:lvl5pPr marL="1097280" indent="-18288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§"/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Text Placeholder 11">
            <a:extLst>
              <a:ext uri="{FF2B5EF4-FFF2-40B4-BE49-F238E27FC236}">
                <a16:creationId xmlns:a16="http://schemas.microsoft.com/office/drawing/2014/main" id="{681CFB4C-0082-7591-D601-508B2E0753B6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flipH="1">
            <a:off x="6095997" y="4177792"/>
            <a:ext cx="5532581" cy="2333845"/>
          </a:xfrm>
          <a:prstGeom prst="foldedCorner">
            <a:avLst>
              <a:gd name="adj" fmla="val 21194"/>
            </a:avLst>
          </a:prstGeom>
          <a:gradFill>
            <a:gsLst>
              <a:gs pos="100000">
                <a:schemeClr val="bg2">
                  <a:alpha val="76000"/>
                </a:schemeClr>
              </a:gs>
              <a:gs pos="0">
                <a:schemeClr val="bg2"/>
              </a:gs>
            </a:gsLst>
            <a:lin ang="0" scaled="0"/>
          </a:gradFill>
          <a:ln w="25400" cap="rnd">
            <a:noFill/>
          </a:ln>
          <a:effectLst>
            <a:outerShdw blurRad="50800" dist="38100" dir="10800000" sx="1000" sy="1000" algn="r" rotWithShape="0">
              <a:prstClr val="black">
                <a:alpha val="46000"/>
              </a:prstClr>
            </a:outerShdw>
          </a:effectLst>
        </p:spPr>
        <p:txBody>
          <a:bodyPr vert="horz" wrap="square" lIns="274320" tIns="182880" rIns="91440" bIns="91440">
            <a:noAutofit/>
          </a:bodyPr>
          <a:lstStyle>
            <a:lvl1pPr marL="0" indent="0">
              <a:buNone/>
              <a:defRPr lang="en-US" sz="1600" b="1" dirty="0"/>
            </a:lvl1pPr>
            <a:lvl2pPr marL="548640" indent="-18288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lang="en-US" sz="1400" dirty="0" smtClean="0"/>
            </a:lvl2pPr>
            <a:lvl3pPr marL="548640" indent="-182880">
              <a:lnSpc>
                <a:spcPct val="100000"/>
              </a:lnSpc>
              <a:spcBef>
                <a:spcPts val="100"/>
              </a:spcBef>
              <a:buFont typeface="Arial" panose="020B0604020202020204" pitchFamily="34" charset="0"/>
              <a:buChar char="◦"/>
              <a:defRPr lang="en-US" sz="1400" dirty="0"/>
            </a:lvl3pPr>
            <a:lvl4pPr marL="731520" indent="-18288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-"/>
              <a:defRPr lang="en-US" sz="1400" dirty="0" smtClean="0"/>
            </a:lvl4pPr>
            <a:lvl5pPr marL="914400" indent="-18288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◦"/>
              <a:defRPr lang="en-US" sz="1400" dirty="0"/>
            </a:lvl5pPr>
            <a:lvl6pPr marL="1097280" indent="-18288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§"/>
              <a:defRPr sz="1400"/>
            </a:lvl6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25881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Closing Slide with Social Ico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F3EC2F0B-AA35-78CE-95EE-010789FFC1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43000" y="-1"/>
            <a:ext cx="10515600" cy="588645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C606C8A0-707B-EA05-8721-6AB65F7FFC3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7572375" y="0"/>
            <a:ext cx="4619625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9C9C062-513C-DF24-5E8C-7A974D57207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09600" y="1122363"/>
            <a:ext cx="5486400" cy="2387600"/>
          </a:xfrm>
        </p:spPr>
        <p:txBody>
          <a:bodyPr anchor="ctr">
            <a:normAutofit/>
          </a:bodyPr>
          <a:lstStyle>
            <a:lvl1pPr algn="l">
              <a:defRPr sz="4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32C3F11-2763-0216-A1B0-5E8B4FA8013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09600" y="3602038"/>
            <a:ext cx="5486400" cy="1655762"/>
          </a:xfrm>
        </p:spPr>
        <p:txBody>
          <a:bodyPr/>
          <a:lstStyle>
            <a:lvl1pPr marL="0" indent="0" algn="l">
              <a:buNone/>
              <a:defRPr sz="2400" b="1">
                <a:solidFill>
                  <a:srgbClr val="00829B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F1C7A2C0-5595-134D-48E1-6FB56E97C543}"/>
              </a:ext>
            </a:extLst>
          </p:cNvPr>
          <p:cNvSpPr txBox="1"/>
          <p:nvPr userDrawn="1"/>
        </p:nvSpPr>
        <p:spPr>
          <a:xfrm>
            <a:off x="8032876" y="1370524"/>
            <a:ext cx="36257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Learn More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CE6068C8-6094-4312-CC5E-3C2204EF4FCA}"/>
              </a:ext>
            </a:extLst>
          </p:cNvPr>
          <p:cNvSpPr txBox="1"/>
          <p:nvPr userDrawn="1"/>
        </p:nvSpPr>
        <p:spPr>
          <a:xfrm>
            <a:off x="8054878" y="1783080"/>
            <a:ext cx="332092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00829B"/>
                </a:solidFill>
              </a:rPr>
              <a:t>www.ercot.com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F423784E-7856-0C97-A430-21C095D74723}"/>
              </a:ext>
            </a:extLst>
          </p:cNvPr>
          <p:cNvSpPr txBox="1"/>
          <p:nvPr userDrawn="1"/>
        </p:nvSpPr>
        <p:spPr>
          <a:xfrm>
            <a:off x="8032876" y="2442045"/>
            <a:ext cx="36257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Download ERCOT Mobile App</a:t>
            </a:r>
          </a:p>
        </p:txBody>
      </p:sp>
      <p:pic>
        <p:nvPicPr>
          <p:cNvPr id="26" name="Graphic 25" descr="Google play logo on the left and App Store logo on the right">
            <a:extLst>
              <a:ext uri="{FF2B5EF4-FFF2-40B4-BE49-F238E27FC236}">
                <a16:creationId xmlns:a16="http://schemas.microsoft.com/office/drawing/2014/main" id="{A0C150D5-4154-4FD1-E593-4A43494F7195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8341368" y="2987763"/>
            <a:ext cx="2635124" cy="367447"/>
          </a:xfrm>
          <a:prstGeom prst="rect">
            <a:avLst/>
          </a:prstGeom>
        </p:spPr>
      </p:pic>
      <p:sp>
        <p:nvSpPr>
          <p:cNvPr id="27" name="TextBox 26">
            <a:extLst>
              <a:ext uri="{FF2B5EF4-FFF2-40B4-BE49-F238E27FC236}">
                <a16:creationId xmlns:a16="http://schemas.microsoft.com/office/drawing/2014/main" id="{7E719E70-E0CB-D7A4-F4EB-AB9CBE7C4558}"/>
              </a:ext>
            </a:extLst>
          </p:cNvPr>
          <p:cNvSpPr txBox="1"/>
          <p:nvPr userDrawn="1"/>
        </p:nvSpPr>
        <p:spPr>
          <a:xfrm>
            <a:off x="8054878" y="3786789"/>
            <a:ext cx="36257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Connect With Us</a:t>
            </a:r>
          </a:p>
        </p:txBody>
      </p:sp>
      <p:pic>
        <p:nvPicPr>
          <p:cNvPr id="28" name="Graphic 27" descr="Instagram icon">
            <a:extLst>
              <a:ext uri="{FF2B5EF4-FFF2-40B4-BE49-F238E27FC236}">
                <a16:creationId xmlns:a16="http://schemas.microsoft.com/office/drawing/2014/main" id="{979AB60E-9770-13B5-9343-6BD72E2CF894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326128" y="4359746"/>
            <a:ext cx="314995" cy="314995"/>
          </a:xfrm>
          <a:prstGeom prst="rect">
            <a:avLst/>
          </a:prstGeom>
        </p:spPr>
      </p:pic>
      <p:sp>
        <p:nvSpPr>
          <p:cNvPr id="29" name="TextBox 28">
            <a:extLst>
              <a:ext uri="{FF2B5EF4-FFF2-40B4-BE49-F238E27FC236}">
                <a16:creationId xmlns:a16="http://schemas.microsoft.com/office/drawing/2014/main" id="{A8F1C02E-B451-8399-EA20-4549B65AD7DE}"/>
              </a:ext>
            </a:extLst>
          </p:cNvPr>
          <p:cNvSpPr txBox="1"/>
          <p:nvPr userDrawn="1"/>
        </p:nvSpPr>
        <p:spPr>
          <a:xfrm>
            <a:off x="8715473" y="4378550"/>
            <a:ext cx="309873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facebook.com/ERCOTISO</a:t>
            </a:r>
          </a:p>
        </p:txBody>
      </p:sp>
      <p:pic>
        <p:nvPicPr>
          <p:cNvPr id="30" name="Graphic 29" descr="Twitter or X  icon">
            <a:extLst>
              <a:ext uri="{FF2B5EF4-FFF2-40B4-BE49-F238E27FC236}">
                <a16:creationId xmlns:a16="http://schemas.microsoft.com/office/drawing/2014/main" id="{2ECCCDE0-AFCD-7893-0AFD-50DF7E31FF67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8326128" y="4816173"/>
            <a:ext cx="314995" cy="314995"/>
          </a:xfrm>
          <a:prstGeom prst="rect">
            <a:avLst/>
          </a:prstGeom>
        </p:spPr>
      </p:pic>
      <p:sp>
        <p:nvSpPr>
          <p:cNvPr id="31" name="TextBox 30">
            <a:extLst>
              <a:ext uri="{FF2B5EF4-FFF2-40B4-BE49-F238E27FC236}">
                <a16:creationId xmlns:a16="http://schemas.microsoft.com/office/drawing/2014/main" id="{D1583059-78CF-FEAD-60A0-1C0F38F4AAC5}"/>
              </a:ext>
            </a:extLst>
          </p:cNvPr>
          <p:cNvSpPr txBox="1"/>
          <p:nvPr userDrawn="1"/>
        </p:nvSpPr>
        <p:spPr>
          <a:xfrm>
            <a:off x="8715473" y="4823175"/>
            <a:ext cx="2108130" cy="30777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400" dirty="0"/>
              <a:t>x.com/ercot_iso</a:t>
            </a:r>
          </a:p>
        </p:txBody>
      </p:sp>
      <p:pic>
        <p:nvPicPr>
          <p:cNvPr id="32" name="Graphic 31" descr="LinkedIn icon">
            <a:extLst>
              <a:ext uri="{FF2B5EF4-FFF2-40B4-BE49-F238E27FC236}">
                <a16:creationId xmlns:a16="http://schemas.microsoft.com/office/drawing/2014/main" id="{1903480E-F3B1-1C62-9EDC-F53FB9BC74BE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rcRect/>
          <a:stretch/>
        </p:blipFill>
        <p:spPr>
          <a:xfrm>
            <a:off x="8326128" y="5292078"/>
            <a:ext cx="314995" cy="314995"/>
          </a:xfrm>
          <a:prstGeom prst="rect">
            <a:avLst/>
          </a:prstGeom>
        </p:spPr>
      </p:pic>
      <p:sp>
        <p:nvSpPr>
          <p:cNvPr id="33" name="TextBox 32">
            <a:extLst>
              <a:ext uri="{FF2B5EF4-FFF2-40B4-BE49-F238E27FC236}">
                <a16:creationId xmlns:a16="http://schemas.microsoft.com/office/drawing/2014/main" id="{CBAD8042-AFA6-EFE2-77AF-5DCC566A4431}"/>
              </a:ext>
            </a:extLst>
          </p:cNvPr>
          <p:cNvSpPr txBox="1"/>
          <p:nvPr userDrawn="1"/>
        </p:nvSpPr>
        <p:spPr>
          <a:xfrm>
            <a:off x="8715473" y="5299080"/>
            <a:ext cx="3132351" cy="30777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400" dirty="0"/>
              <a:t>linkedin.com/company/ercot</a:t>
            </a:r>
          </a:p>
        </p:txBody>
      </p:sp>
      <p:pic>
        <p:nvPicPr>
          <p:cNvPr id="34" name="Graphic 33" descr="Instagram icon">
            <a:extLst>
              <a:ext uri="{FF2B5EF4-FFF2-40B4-BE49-F238E27FC236}">
                <a16:creationId xmlns:a16="http://schemas.microsoft.com/office/drawing/2014/main" id="{EDBCA817-DEC9-119D-CE2F-884915CACBFB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8326128" y="5773360"/>
            <a:ext cx="314996" cy="314996"/>
          </a:xfrm>
          <a:prstGeom prst="rect">
            <a:avLst/>
          </a:prstGeom>
        </p:spPr>
      </p:pic>
      <p:sp>
        <p:nvSpPr>
          <p:cNvPr id="35" name="TextBox 34">
            <a:extLst>
              <a:ext uri="{FF2B5EF4-FFF2-40B4-BE49-F238E27FC236}">
                <a16:creationId xmlns:a16="http://schemas.microsoft.com/office/drawing/2014/main" id="{B020B383-6412-86E2-A484-51635C64859B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 txBox="1"/>
          <p:nvPr userDrawn="1"/>
        </p:nvSpPr>
        <p:spPr>
          <a:xfrm>
            <a:off x="8706121" y="5773359"/>
            <a:ext cx="3132351" cy="30777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400" dirty="0"/>
              <a:t>instagram.com/ercot_iso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95C98B8-43D7-C7B4-9956-25AC1BBC55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E9BF30-5D82-5572-733E-882E0C0D33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345B5F-6A76-46F9-AC11-757A044249AE}" type="datetime4">
              <a:rPr lang="en-US" smtClean="0"/>
              <a:t>June 16, 2026</a:t>
            </a:fld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5906F4-426A-AD9D-021A-D7E95E349F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21183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ppendix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20">
            <a:extLst>
              <a:ext uri="{FF2B5EF4-FFF2-40B4-BE49-F238E27FC236}">
                <a16:creationId xmlns:a16="http://schemas.microsoft.com/office/drawing/2014/main" id="{724F3841-022A-64DD-C790-8E712FB9DD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4619625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9" name="Graphic 18" descr="ERCOT logo">
            <a:extLst>
              <a:ext uri="{FF2B5EF4-FFF2-40B4-BE49-F238E27FC236}">
                <a16:creationId xmlns:a16="http://schemas.microsoft.com/office/drawing/2014/main" id="{B751E01E-9D1B-AB32-9537-F544F49949EB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/>
        </p:blipFill>
        <p:spPr>
          <a:xfrm>
            <a:off x="137956" y="108220"/>
            <a:ext cx="703682" cy="259285"/>
          </a:xfrm>
          <a:prstGeom prst="rect">
            <a:avLst/>
          </a:prstGeom>
        </p:spPr>
      </p:pic>
      <p:grpSp>
        <p:nvGrpSpPr>
          <p:cNvPr id="20" name="Group 19" descr="Confidential document label">
            <a:extLst>
              <a:ext uri="{FF2B5EF4-FFF2-40B4-BE49-F238E27FC236}">
                <a16:creationId xmlns:a16="http://schemas.microsoft.com/office/drawing/2014/main" id="{3B6CFFE6-489D-17D2-9884-1ADAECA66CA9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GrpSpPr/>
          <p:nvPr userDrawn="1"/>
        </p:nvGrpSpPr>
        <p:grpSpPr>
          <a:xfrm>
            <a:off x="-91688" y="457199"/>
            <a:ext cx="1162970" cy="358775"/>
            <a:chOff x="-91688" y="6362698"/>
            <a:chExt cx="1162970" cy="358775"/>
          </a:xfrm>
        </p:grpSpPr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55FA20CA-1326-E8FD-F266-B055679F20E2}"/>
                </a:ext>
              </a:extLst>
            </p:cNvPr>
            <p:cNvSpPr/>
            <p:nvPr/>
          </p:nvSpPr>
          <p:spPr>
            <a:xfrm rot="10800000">
              <a:off x="-12035" y="6362698"/>
              <a:ext cx="986590" cy="358775"/>
            </a:xfrm>
            <a:prstGeom prst="rect">
              <a:avLst/>
            </a:prstGeom>
            <a:solidFill>
              <a:srgbClr val="00829B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id="{13744901-5CF8-A85F-8C67-5BB032900B25}"/>
                </a:ext>
              </a:extLst>
            </p:cNvPr>
            <p:cNvSpPr txBox="1"/>
            <p:nvPr/>
          </p:nvSpPr>
          <p:spPr>
            <a:xfrm>
              <a:off x="-91688" y="6427015"/>
              <a:ext cx="1162970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900" b="1" spc="0" dirty="0">
                  <a:solidFill>
                    <a:schemeClr val="bg1"/>
                  </a:solidFill>
                </a:rPr>
                <a:t>CONFIDENTIAL</a:t>
              </a:r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C5AB5A33-CD56-3912-4016-20DF30F14C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0869" y="1430448"/>
            <a:ext cx="4064224" cy="1848259"/>
          </a:xfrm>
        </p:spPr>
        <p:txBody>
          <a:bodyPr anchor="ctr"/>
          <a:lstStyle>
            <a:lvl1pPr>
              <a:defRPr sz="4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113BE72E-F22F-EA59-A56F-ACBBDAEAF81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30869" y="3501136"/>
            <a:ext cx="4078434" cy="682625"/>
          </a:xfrm>
        </p:spPr>
        <p:txBody>
          <a:bodyPr wrap="square"/>
          <a:lstStyle>
            <a:lvl1pPr>
              <a:defRPr sz="2400" b="1">
                <a:solidFill>
                  <a:srgbClr val="00829B"/>
                </a:solidFill>
              </a:defRPr>
            </a:lvl1pPr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6A05AE35-B341-C586-A0DD-9B916DA1D819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076825" y="1371600"/>
            <a:ext cx="6581775" cy="4800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123DE44-506E-FCA1-8F5C-9F7354AAEC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30869" y="6356350"/>
            <a:ext cx="8010526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D2673D5-55DC-3F77-47BD-D5D627A456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2DDF3-D449-4F98-B894-CB4D05D68FAC}" type="datetime4">
              <a:rPr lang="en-US" smtClean="0"/>
              <a:t>June 16, 2026</a:t>
            </a:fld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CF893AA-09AB-0CA2-8F12-6C9708FCE5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96739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Side Keyn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9C8853-B873-F2E3-2665-37A006BD8B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B3D3AE-2541-364A-0DC2-19A646A7D8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466850"/>
            <a:ext cx="6392090" cy="4705350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buNone/>
              <a:defRPr lang="en-US" dirty="0"/>
            </a:lvl1pPr>
            <a:lvl2pPr>
              <a:lnSpc>
                <a:spcPct val="100000"/>
              </a:lnSpc>
              <a:defRPr lang="en-US" dirty="0"/>
            </a:lvl2pPr>
            <a:lvl3pPr>
              <a:lnSpc>
                <a:spcPct val="100000"/>
              </a:lnSpc>
              <a:defRPr lang="en-US" dirty="0"/>
            </a:lvl3pPr>
            <a:lvl4pPr>
              <a:lnSpc>
                <a:spcPct val="100000"/>
              </a:lnSpc>
              <a:defRPr lang="en-US" dirty="0"/>
            </a:lvl4pPr>
            <a:lvl5pPr>
              <a:lnSpc>
                <a:spcPct val="100000"/>
              </a:lnSpc>
              <a:defRPr lang="en-US" dirty="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6" name="Text Placeholder 11">
            <a:extLst>
              <a:ext uri="{FF2B5EF4-FFF2-40B4-BE49-F238E27FC236}">
                <a16:creationId xmlns:a16="http://schemas.microsoft.com/office/drawing/2014/main" id="{28CAB249-6E2A-0D66-037F-C8C994EC04E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flipH="1">
            <a:off x="7484181" y="1466850"/>
            <a:ext cx="4174415" cy="2944894"/>
          </a:xfrm>
          <a:prstGeom prst="foldedCorner">
            <a:avLst>
              <a:gd name="adj" fmla="val 10320"/>
            </a:avLst>
          </a:prstGeom>
          <a:solidFill>
            <a:schemeClr val="accent2">
              <a:lumMod val="20000"/>
              <a:lumOff val="80000"/>
              <a:alpha val="60000"/>
            </a:schemeClr>
          </a:solidFill>
          <a:ln w="12700" cap="rnd">
            <a:solidFill>
              <a:schemeClr val="accent2"/>
            </a:solidFill>
          </a:ln>
        </p:spPr>
        <p:txBody>
          <a:bodyPr vert="horz" wrap="square" lIns="365760" tIns="91440" rIns="91440" bIns="91440">
            <a:noAutofit/>
          </a:bodyPr>
          <a:lstStyle>
            <a:lvl1pPr marL="0" indent="0">
              <a:buNone/>
              <a:defRPr lang="en-US" b="1" dirty="0"/>
            </a:lvl1pPr>
            <a:lvl2pPr marL="548640" indent="-182880">
              <a:buFont typeface="Arial" panose="020B0604020202020204" pitchFamily="34" charset="0"/>
              <a:buChar char="•"/>
              <a:defRPr lang="en-US" dirty="0"/>
            </a:lvl2pPr>
            <a:lvl3pPr>
              <a:defRPr lang="en-US" dirty="0"/>
            </a:lvl3pPr>
            <a:lvl4pPr>
              <a:defRPr lang="en-US" dirty="0"/>
            </a:lvl4pPr>
            <a:lvl5pPr>
              <a:defRPr lang="en-US" dirty="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F717B5-930A-9245-9888-15FD3932C2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09600" y="6356350"/>
            <a:ext cx="7934326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F93DBC-D2B3-EAA9-B573-4CBB1A9ECD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560760-0B16-41B8-81DA-58FA2187E1CC}" type="datetime4">
              <a:rPr lang="en-US" smtClean="0"/>
              <a:t>June 16, 2026</a:t>
            </a:fld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533FE6-6102-A20B-2C52-DA18949D10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32174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C9C062-513C-DF24-5E8C-7A974D57207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33400" y="1122363"/>
            <a:ext cx="11125200" cy="2387600"/>
          </a:xfrm>
        </p:spPr>
        <p:txBody>
          <a:bodyPr anchor="ctr">
            <a:normAutofit/>
          </a:bodyPr>
          <a:lstStyle>
            <a:lvl1pPr algn="ctr">
              <a:defRPr sz="4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32C3F11-2763-0216-A1B0-5E8B4FA8013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33400" y="3602038"/>
            <a:ext cx="11125200" cy="1655762"/>
          </a:xfrm>
        </p:spPr>
        <p:txBody>
          <a:bodyPr wrap="square"/>
          <a:lstStyle>
            <a:lvl1pPr marL="0" indent="0" algn="ctr">
              <a:buNone/>
              <a:defRPr sz="2400" b="1">
                <a:solidFill>
                  <a:srgbClr val="00829B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95C98B8-43D7-C7B4-9956-25AC1BBC55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E9BF30-5D82-5572-733E-882E0C0D33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345B5F-6A76-46F9-AC11-757A044249AE}" type="datetime4">
              <a:rPr lang="en-US" smtClean="0"/>
              <a:t>June 16, 2026</a:t>
            </a:fld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5906F4-426A-AD9D-021A-D7E95E349F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58305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eynote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Placeholder 1">
            <a:extLst>
              <a:ext uri="{FF2B5EF4-FFF2-40B4-BE49-F238E27FC236}">
                <a16:creationId xmlns:a16="http://schemas.microsoft.com/office/drawing/2014/main" id="{698A9E75-460B-F928-5105-B8FF5327AB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10401300" cy="914400"/>
          </a:xfrm>
          <a:prstGeom prst="rect">
            <a:avLst/>
          </a:prstGeom>
          <a:noFill/>
        </p:spPr>
        <p:txBody>
          <a:bodyPr vert="horz" lIns="0" tIns="0" rIns="0" bIns="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648759D8-B0A7-2B10-9F64-81A8CC0F5760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95300" y="1676400"/>
            <a:ext cx="11163300" cy="26193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2CC02514-7922-9313-80E4-38CE9C0E382E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flipH="1">
            <a:off x="495299" y="4463716"/>
            <a:ext cx="11163298" cy="1744579"/>
          </a:xfrm>
          <a:prstGeom prst="foldedCorner">
            <a:avLst>
              <a:gd name="adj" fmla="val 16667"/>
            </a:avLst>
          </a:prstGeom>
          <a:solidFill>
            <a:schemeClr val="accent1">
              <a:lumMod val="10000"/>
              <a:lumOff val="90000"/>
            </a:schemeClr>
          </a:solidFill>
          <a:ln w="12700" cap="rnd">
            <a:solidFill>
              <a:schemeClr val="accent2"/>
            </a:solidFill>
          </a:ln>
        </p:spPr>
        <p:txBody>
          <a:bodyPr vert="horz" wrap="square" lIns="365760" tIns="91440" rIns="91440" bIns="91440">
            <a:noAutofit/>
          </a:bodyPr>
          <a:lstStyle>
            <a:lvl1pPr marL="0" indent="0">
              <a:buNone/>
              <a:defRPr lang="en-US" sz="1600" b="1" dirty="0"/>
            </a:lvl1pPr>
            <a:lvl2pPr marL="548640" indent="-182880">
              <a:buFont typeface="Arial" panose="020B0604020202020204" pitchFamily="34" charset="0"/>
              <a:buChar char="•"/>
              <a:defRPr lang="en-US" sz="1400" dirty="0"/>
            </a:lvl2pPr>
            <a:lvl3pPr>
              <a:defRPr lang="en-US" sz="1400" dirty="0"/>
            </a:lvl3pPr>
            <a:lvl4pPr>
              <a:defRPr lang="en-US" sz="1400" dirty="0"/>
            </a:lvl4pPr>
            <a:lvl5pPr>
              <a:defRPr lang="en-US" sz="1400" dirty="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F717B5-930A-9245-9888-15FD3932C2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F93DBC-D2B3-EAA9-B573-4CBB1A9ECD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12927F-A0F2-4B8B-8583-E7E57526878C}" type="datetime4">
              <a:rPr lang="en-US" smtClean="0"/>
              <a:t>June 16, 2026</a:t>
            </a:fld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533FE6-6102-A20B-2C52-DA18949D10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67606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Placeholder 1">
            <a:extLst>
              <a:ext uri="{FF2B5EF4-FFF2-40B4-BE49-F238E27FC236}">
                <a16:creationId xmlns:a16="http://schemas.microsoft.com/office/drawing/2014/main" id="{03A0C87A-E909-99E5-543B-B8CA963FA4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10401300" cy="914400"/>
          </a:xfrm>
          <a:prstGeom prst="rect">
            <a:avLst/>
          </a:prstGeom>
          <a:noFill/>
        </p:spPr>
        <p:txBody>
          <a:bodyPr vert="horz" lIns="0" tIns="0" rIns="0" bIns="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21" name="Text Placeholder 20">
            <a:extLst>
              <a:ext uri="{FF2B5EF4-FFF2-40B4-BE49-F238E27FC236}">
                <a16:creationId xmlns:a16="http://schemas.microsoft.com/office/drawing/2014/main" id="{43EC354D-D331-C418-3300-B354E37BE14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95300" y="1981200"/>
            <a:ext cx="5381625" cy="4191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8AF89336-B087-2FA3-5FA7-10663E499445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343650" y="1971674"/>
            <a:ext cx="5314950" cy="421076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15AFFA6-4F88-DA05-B2CA-9691F408E9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AD51180-8907-F3FB-F8E0-201D1BE616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5BA03-1E8A-4A71-9375-E941FF070046}" type="datetime4">
              <a:rPr lang="en-US" smtClean="0"/>
              <a:t>June 16, 2026</a:t>
            </a:fld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7C96C78-7C87-2BC7-8FE9-856E3E375E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09524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B5BA45-4981-AC22-EC96-99A5E0901D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61962"/>
            <a:ext cx="4838700" cy="1527094"/>
          </a:xfrm>
        </p:spPr>
        <p:txBody>
          <a:bodyPr anchor="t">
            <a:normAutofit/>
          </a:bodyPr>
          <a:lstStyle>
            <a:lvl1pPr>
              <a:defRPr lang="en-US" dirty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0273643-F605-4790-3956-B453E9FC90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188F8-67CB-419F-AAD4-5AB1C4EFBB40}" type="datetime4">
              <a:rPr lang="en-US" smtClean="0"/>
              <a:t>June 16, 2026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0265AF8-0057-EBA2-2E30-0B74113975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85ADE8A-3AB5-3C00-B26E-3F6DD6EA52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581ED5FB-5036-27D9-26F4-B48307D67C6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95300" y="2181225"/>
            <a:ext cx="5600700" cy="40005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8" name="Text Placeholder 17">
            <a:extLst>
              <a:ext uri="{FF2B5EF4-FFF2-40B4-BE49-F238E27FC236}">
                <a16:creationId xmlns:a16="http://schemas.microsoft.com/office/drawing/2014/main" id="{B0ACB72E-F2A9-AC8B-FAC7-489B4728504C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457950" y="457200"/>
            <a:ext cx="5200650" cy="57245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6942918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Placeholder 1">
            <a:extLst>
              <a:ext uri="{FF2B5EF4-FFF2-40B4-BE49-F238E27FC236}">
                <a16:creationId xmlns:a16="http://schemas.microsoft.com/office/drawing/2014/main" id="{197228CF-7CDD-26CC-CA47-4AF0A314BD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4838700" cy="1219200"/>
          </a:xfrm>
          <a:prstGeom prst="rect">
            <a:avLst/>
          </a:prstGeom>
          <a:noFill/>
        </p:spPr>
        <p:txBody>
          <a:bodyPr vert="horz" lIns="0" tIns="0" rIns="0" bIns="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C277CEE6-13A0-6BA8-8A3C-EA3A8B9CA32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93776" y="2152650"/>
            <a:ext cx="5602224" cy="401955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E24E62B-01AB-F5DE-E2D4-85B1DECC92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496050" y="0"/>
            <a:ext cx="5695950" cy="68580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4C33291D-BE72-DBF6-5318-1BD0E7127E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0853288" y="6356350"/>
            <a:ext cx="1338712" cy="36512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1138100-AC14-9CC0-AD86-426AD89D43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D796E23-B521-5C07-85E1-BA73A20DB2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10D0B2-8800-4E48-BDCE-A19E57C7C5AF}" type="datetime4">
              <a:rPr lang="en-US" smtClean="0"/>
              <a:t>June 16, 2026</a:t>
            </a:fld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42A00A7-6A1E-80A0-8EB9-F7F0592559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85905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Placeholder 1">
            <a:extLst>
              <a:ext uri="{FF2B5EF4-FFF2-40B4-BE49-F238E27FC236}">
                <a16:creationId xmlns:a16="http://schemas.microsoft.com/office/drawing/2014/main" id="{DB285AF9-0372-9C81-F75D-2589F4F487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10401300" cy="914400"/>
          </a:xfrm>
          <a:prstGeom prst="rect">
            <a:avLst/>
          </a:prstGeom>
          <a:noFill/>
        </p:spPr>
        <p:txBody>
          <a:bodyPr vert="horz" lIns="0" tIns="0" rIns="0" bIns="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123DE44-506E-FCA1-8F5C-9F7354AAEC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D2673D5-55DC-3F77-47BD-D5D627A456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2DDF3-D449-4F98-B894-CB4D05D68FAC}" type="datetime4">
              <a:rPr lang="en-US" smtClean="0"/>
              <a:t>June 16, 2026</a:t>
            </a:fld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CF893AA-09AB-0CA2-8F12-6C9708FCE5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14145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lide with Soci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itle 1">
            <a:extLst>
              <a:ext uri="{FF2B5EF4-FFF2-40B4-BE49-F238E27FC236}">
                <a16:creationId xmlns:a16="http://schemas.microsoft.com/office/drawing/2014/main" id="{0511CB1D-D7A8-8516-A8D6-FDE88BB378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0868" y="1430448"/>
            <a:ext cx="5565132" cy="1848259"/>
          </a:xfrm>
        </p:spPr>
        <p:txBody>
          <a:bodyPr anchor="ctr"/>
          <a:lstStyle>
            <a:lvl1pPr>
              <a:defRPr sz="4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6" name="Text Placeholder 22">
            <a:extLst>
              <a:ext uri="{FF2B5EF4-FFF2-40B4-BE49-F238E27FC236}">
                <a16:creationId xmlns:a16="http://schemas.microsoft.com/office/drawing/2014/main" id="{7DB85F87-C4AC-5AA2-4395-ABB6B533D5D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30868" y="3501136"/>
            <a:ext cx="5565132" cy="682625"/>
          </a:xfrm>
        </p:spPr>
        <p:txBody>
          <a:bodyPr wrap="square"/>
          <a:lstStyle>
            <a:lvl1pPr>
              <a:defRPr sz="2400" b="1">
                <a:solidFill>
                  <a:srgbClr val="00829B"/>
                </a:solidFill>
              </a:defRPr>
            </a:lvl1pPr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Footer Placeholder 3">
            <a:extLst>
              <a:ext uri="{FF2B5EF4-FFF2-40B4-BE49-F238E27FC236}">
                <a16:creationId xmlns:a16="http://schemas.microsoft.com/office/drawing/2014/main" id="{524951DF-39E3-E4DB-EB22-28C36CEEB9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30869" y="6356350"/>
            <a:ext cx="8010526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D2673D5-55DC-3F77-47BD-D5D627A456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2DDF3-D449-4F98-B894-CB4D05D68FAC}" type="datetime4">
              <a:rPr lang="en-US" smtClean="0"/>
              <a:t>June 16, 2026</a:t>
            </a:fld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CF893AA-09AB-0CA2-8F12-6C9708FCE5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17549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sv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svg"/><Relationship Id="rId4" Type="http://schemas.openxmlformats.org/officeDocument/2006/relationships/image" Target="../media/image2.sv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.xml"/><Relationship Id="rId3" Type="http://schemas.openxmlformats.org/officeDocument/2006/relationships/slideLayout" Target="../slideLayouts/slideLayout4.xml"/><Relationship Id="rId7" Type="http://schemas.openxmlformats.org/officeDocument/2006/relationships/slideLayout" Target="../slideLayouts/slideLayout8.xml"/><Relationship Id="rId12" Type="http://schemas.openxmlformats.org/officeDocument/2006/relationships/image" Target="../media/image4.svg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6" Type="http://schemas.openxmlformats.org/officeDocument/2006/relationships/slideLayout" Target="../slideLayouts/slideLayout7.xml"/><Relationship Id="rId11" Type="http://schemas.openxmlformats.org/officeDocument/2006/relationships/theme" Target="../theme/theme2.xml"/><Relationship Id="rId5" Type="http://schemas.openxmlformats.org/officeDocument/2006/relationships/slideLayout" Target="../slideLayouts/slideLayout6.xml"/><Relationship Id="rId10" Type="http://schemas.openxmlformats.org/officeDocument/2006/relationships/slideLayout" Target="../slideLayouts/slideLayout11.xml"/><Relationship Id="rId4" Type="http://schemas.openxmlformats.org/officeDocument/2006/relationships/slideLayout" Target="../slideLayouts/slideLayout5.xml"/><Relationship Id="rId9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Graphic 4">
            <a:extLst>
              <a:ext uri="{FF2B5EF4-FFF2-40B4-BE49-F238E27FC236}">
                <a16:creationId xmlns:a16="http://schemas.microsoft.com/office/drawing/2014/main" id="{F4E8A821-1BD9-4724-ABD6-A004261DBA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l="69294" r="17425" b="64931"/>
          <a:stretch>
            <a:fillRect/>
          </a:stretch>
        </p:blipFill>
        <p:spPr>
          <a:xfrm>
            <a:off x="-12037" y="1898900"/>
            <a:ext cx="5178058" cy="4959099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269B874E-0B1C-F0E0-1F78-1DB99791C6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/>
          </p:cNvSpPr>
          <p:nvPr userDrawn="1"/>
        </p:nvSpPr>
        <p:spPr>
          <a:xfrm>
            <a:off x="-1" y="0"/>
            <a:ext cx="5178057" cy="6858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51000">
                <a:schemeClr val="accent2">
                  <a:lumMod val="40000"/>
                  <a:lumOff val="60000"/>
                  <a:alpha val="7000"/>
                </a:schemeClr>
              </a:gs>
              <a:gs pos="71000">
                <a:schemeClr val="accent2">
                  <a:lumMod val="75000"/>
                  <a:alpha val="84000"/>
                </a:schemeClr>
              </a:gs>
              <a:gs pos="98000">
                <a:schemeClr val="accent1">
                  <a:lumMod val="6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Graphic 12" descr="ERCOT logo white">
            <a:extLst>
              <a:ext uri="{FF2B5EF4-FFF2-40B4-BE49-F238E27FC236}">
                <a16:creationId xmlns:a16="http://schemas.microsoft.com/office/drawing/2014/main" id="{A295165F-8CE0-DDCA-5237-2B932188DD79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678991" y="1008990"/>
            <a:ext cx="2103141" cy="771516"/>
          </a:xfrm>
          <a:prstGeom prst="rect">
            <a:avLst/>
          </a:prstGeom>
          <a:effectLst>
            <a:outerShdw blurRad="50800" dist="12700" dir="10800000" algn="r" rotWithShape="0">
              <a:schemeClr val="tx2">
                <a:alpha val="40000"/>
              </a:schemeClr>
            </a:outerShdw>
          </a:effectLst>
        </p:spPr>
      </p:pic>
      <p:grpSp>
        <p:nvGrpSpPr>
          <p:cNvPr id="30" name="Group 29">
            <a:extLst>
              <a:ext uri="{FF2B5EF4-FFF2-40B4-BE49-F238E27FC236}">
                <a16:creationId xmlns:a16="http://schemas.microsoft.com/office/drawing/2014/main" id="{DD94268F-72AD-EE70-3337-945488081EE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-12036" y="-453125"/>
            <a:ext cx="6215742" cy="2536941"/>
            <a:chOff x="296901" y="-453125"/>
            <a:chExt cx="6215742" cy="2536941"/>
          </a:xfrm>
        </p:grpSpPr>
        <p:pic>
          <p:nvPicPr>
            <p:cNvPr id="31" name="Graphic 30">
              <a:extLst>
                <a:ext uri="{FF2B5EF4-FFF2-40B4-BE49-F238E27FC236}">
                  <a16:creationId xmlns:a16="http://schemas.microsoft.com/office/drawing/2014/main" id="{620D9D1C-0D11-F9BF-6CB8-0072234DE737}"/>
                </a:ext>
              </a:extLst>
            </p:cNvPr>
            <p:cNvPicPr>
              <a:picLocks noChangeAspect="1"/>
            </p:cNvPicPr>
            <p:nvPr userDrawn="1"/>
          </p:nvPicPr>
          <p:blipFill>
            <a:blip>
              <a:alphaModFix/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rcRect l="14378" r="42058"/>
            <a:stretch>
              <a:fillRect/>
            </a:stretch>
          </p:blipFill>
          <p:spPr>
            <a:xfrm>
              <a:off x="296901" y="-453125"/>
              <a:ext cx="5799099" cy="2536941"/>
            </a:xfrm>
            <a:prstGeom prst="rect">
              <a:avLst/>
            </a:prstGeom>
            <a:effectLst>
              <a:outerShdw blurRad="50800" dist="12700" dir="18900000" algn="bl" rotWithShape="0">
                <a:schemeClr val="accent2">
                  <a:alpha val="77000"/>
                </a:schemeClr>
              </a:outerShdw>
            </a:effectLst>
          </p:spPr>
        </p:pic>
        <p:sp>
          <p:nvSpPr>
            <p:cNvPr id="32" name="Rectangle 31">
              <a:extLst>
                <a:ext uri="{FF2B5EF4-FFF2-40B4-BE49-F238E27FC236}">
                  <a16:creationId xmlns:a16="http://schemas.microsoft.com/office/drawing/2014/main" id="{BE807B22-4246-6A28-9709-E96598351F1A}"/>
                </a:ext>
              </a:extLst>
            </p:cNvPr>
            <p:cNvSpPr/>
            <p:nvPr userDrawn="1"/>
          </p:nvSpPr>
          <p:spPr>
            <a:xfrm>
              <a:off x="5559728" y="465826"/>
              <a:ext cx="952915" cy="322763"/>
            </a:xfrm>
            <a:prstGeom prst="rect">
              <a:avLst/>
            </a:prstGeom>
            <a:gradFill>
              <a:gsLst>
                <a:gs pos="81000">
                  <a:schemeClr val="bg1">
                    <a:alpha val="32000"/>
                  </a:schemeClr>
                </a:gs>
                <a:gs pos="46000">
                  <a:schemeClr val="bg1"/>
                </a:gs>
                <a:gs pos="100000">
                  <a:schemeClr val="bg1">
                    <a:alpha val="0"/>
                  </a:schemeClr>
                </a:gs>
              </a:gsLst>
              <a:lin ang="10800000" scaled="1"/>
            </a:gra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2" name="Group 1" descr="Confidential document label">
            <a:extLst>
              <a:ext uri="{FF2B5EF4-FFF2-40B4-BE49-F238E27FC236}">
                <a16:creationId xmlns:a16="http://schemas.microsoft.com/office/drawing/2014/main" id="{33B31530-9659-8513-E19D-8F34ED57D0FF}"/>
              </a:ext>
            </a:extLst>
          </p:cNvPr>
          <p:cNvGrpSpPr/>
          <p:nvPr userDrawn="1"/>
        </p:nvGrpSpPr>
        <p:grpSpPr>
          <a:xfrm>
            <a:off x="-91688" y="457199"/>
            <a:ext cx="1162970" cy="358775"/>
            <a:chOff x="-91688" y="6362698"/>
            <a:chExt cx="1162970" cy="358775"/>
          </a:xfrm>
        </p:grpSpPr>
        <p:sp>
          <p:nvSpPr>
            <p:cNvPr id="3" name="Rectangle 2">
              <a:extLst>
                <a:ext uri="{FF2B5EF4-FFF2-40B4-BE49-F238E27FC236}">
                  <a16:creationId xmlns:a16="http://schemas.microsoft.com/office/drawing/2014/main" id="{48E04321-1D5D-8912-E36E-E1086CA6F30D}"/>
                </a:ext>
              </a:extLst>
            </p:cNvPr>
            <p:cNvSpPr/>
            <p:nvPr/>
          </p:nvSpPr>
          <p:spPr>
            <a:xfrm rot="10800000">
              <a:off x="-12035" y="6362698"/>
              <a:ext cx="986590" cy="358775"/>
            </a:xfrm>
            <a:prstGeom prst="rect">
              <a:avLst/>
            </a:prstGeom>
            <a:solidFill>
              <a:srgbClr val="00829B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561D07FC-2B1F-AD1B-1D64-A6EC42DD709E}"/>
                </a:ext>
              </a:extLst>
            </p:cNvPr>
            <p:cNvSpPr txBox="1"/>
            <p:nvPr/>
          </p:nvSpPr>
          <p:spPr>
            <a:xfrm>
              <a:off x="-91688" y="6427015"/>
              <a:ext cx="1162970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900" b="1" spc="60" baseline="0" dirty="0">
                  <a:solidFill>
                    <a:schemeClr val="bg1"/>
                  </a:solidFill>
                </a:rPr>
                <a:t>PUBLIC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672471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840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D23ED7C-25D4-4004-0ADC-2942F5EF2D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10401300" cy="914400"/>
          </a:xfrm>
          <a:prstGeom prst="rect">
            <a:avLst/>
          </a:prstGeom>
          <a:noFill/>
        </p:spPr>
        <p:txBody>
          <a:bodyPr vert="horz" lIns="0" tIns="0" rIns="0" bIns="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117534D-C175-91CE-AB0E-8AF76129948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33400" y="1706252"/>
            <a:ext cx="11125201" cy="4470711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8CF572-2776-A000-A27C-E69A8CD2DB0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716884" y="6356350"/>
            <a:ext cx="2773273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ctr">
              <a:defRPr sz="1200">
                <a:solidFill>
                  <a:srgbClr val="5B6770"/>
                </a:solidFill>
              </a:defRPr>
            </a:lvl1pPr>
          </a:lstStyle>
          <a:p>
            <a:fld id="{B145F6E8-FE0B-4A87-A96D-6C3DE3AC3724}" type="datetime4">
              <a:rPr lang="en-US" smtClean="0"/>
              <a:t>June 16, 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C71D105-0AFC-E989-21E7-4A757722453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33400" y="6356350"/>
            <a:ext cx="8010526" cy="365125"/>
          </a:xfrm>
          <a:prstGeom prst="rect">
            <a:avLst/>
          </a:prstGeom>
          <a:solidFill>
            <a:schemeClr val="bg1"/>
          </a:solidFill>
        </p:spPr>
        <p:txBody>
          <a:bodyPr vert="horz" lIns="0" tIns="0" rIns="0" bIns="0" rtlCol="0" anchor="ctr"/>
          <a:lstStyle>
            <a:lvl1pPr algn="l">
              <a:defRPr sz="1200">
                <a:solidFill>
                  <a:srgbClr val="5B6770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294E2B-7999-A86B-70B0-0CA8AF3AB00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658600" y="6356350"/>
            <a:ext cx="533400" cy="365125"/>
          </a:xfrm>
          <a:prstGeom prst="rect">
            <a:avLst/>
          </a:prstGeom>
          <a:solidFill>
            <a:schemeClr val="bg1"/>
          </a:solidFill>
        </p:spPr>
        <p:txBody>
          <a:bodyPr vert="horz" wrap="square" lIns="91440" tIns="45720" rIns="91440" bIns="45720" rtlCol="0" anchor="ctr">
            <a:normAutofit/>
          </a:bodyPr>
          <a:lstStyle>
            <a:lvl1pPr algn="ctr">
              <a:defRPr sz="1200" b="1">
                <a:solidFill>
                  <a:schemeClr val="accent1"/>
                </a:solidFill>
              </a:defRPr>
            </a:lvl1pPr>
          </a:lstStyle>
          <a:p>
            <a:fld id="{BCDE79FB-97BA-492B-8D57-F1373F9ADA95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23" name="Graphic 22" descr="ERCOT logo">
            <a:extLst>
              <a:ext uri="{FF2B5EF4-FFF2-40B4-BE49-F238E27FC236}">
                <a16:creationId xmlns:a16="http://schemas.microsoft.com/office/drawing/2014/main" id="{860966C1-7702-678E-6F8A-91940323E9F1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rcRect/>
          <a:stretch/>
        </p:blipFill>
        <p:spPr>
          <a:xfrm>
            <a:off x="137956" y="108220"/>
            <a:ext cx="703682" cy="259285"/>
          </a:xfrm>
          <a:prstGeom prst="rect">
            <a:avLst/>
          </a:prstGeom>
        </p:spPr>
      </p:pic>
      <p:grpSp>
        <p:nvGrpSpPr>
          <p:cNvPr id="7" name="Group 6" descr="Confidential document label">
            <a:extLst>
              <a:ext uri="{FF2B5EF4-FFF2-40B4-BE49-F238E27FC236}">
                <a16:creationId xmlns:a16="http://schemas.microsoft.com/office/drawing/2014/main" id="{7CE24704-51D7-2CB8-A1DB-A39B7EEEA928}"/>
              </a:ext>
            </a:extLst>
          </p:cNvPr>
          <p:cNvGrpSpPr/>
          <p:nvPr userDrawn="1"/>
        </p:nvGrpSpPr>
        <p:grpSpPr>
          <a:xfrm>
            <a:off x="-91688" y="457199"/>
            <a:ext cx="1162970" cy="358775"/>
            <a:chOff x="-91688" y="6362698"/>
            <a:chExt cx="1162970" cy="358775"/>
          </a:xfrm>
        </p:grpSpPr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422AAAB4-B1A4-DCFD-AF60-75F135DD9F6D}"/>
                </a:ext>
              </a:extLst>
            </p:cNvPr>
            <p:cNvSpPr/>
            <p:nvPr/>
          </p:nvSpPr>
          <p:spPr>
            <a:xfrm rot="10800000">
              <a:off x="-12035" y="6362698"/>
              <a:ext cx="986590" cy="358775"/>
            </a:xfrm>
            <a:prstGeom prst="rect">
              <a:avLst/>
            </a:prstGeom>
            <a:solidFill>
              <a:srgbClr val="00829B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2209C7F2-C29B-60A9-D309-0B97779BE9DF}"/>
                </a:ext>
              </a:extLst>
            </p:cNvPr>
            <p:cNvSpPr txBox="1"/>
            <p:nvPr/>
          </p:nvSpPr>
          <p:spPr>
            <a:xfrm>
              <a:off x="-91688" y="6427015"/>
              <a:ext cx="1162970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900" b="1" spc="60" baseline="0" dirty="0">
                  <a:solidFill>
                    <a:schemeClr val="bg1"/>
                  </a:solidFill>
                </a:rPr>
                <a:t>PUBLIC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7102561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  <p:sldLayoutId id="2147483677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6" r:id="rId8"/>
    <p:sldLayoutId id="2147483691" r:id="rId9"/>
    <p:sldLayoutId id="2147483687" r:id="rId10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2400" b="1" kern="1200" dirty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Font typeface="Arial" panose="020B0604020202020204" pitchFamily="34" charset="0"/>
        <a:buNone/>
        <a:defRPr sz="16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Font typeface="Arial" panose="020B0604020202020204" pitchFamily="34" charset="0"/>
        <a:buChar char="•"/>
        <a:defRPr sz="14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Font typeface="Arial" panose="020B0604020202020204" pitchFamily="34" charset="0"/>
        <a:buChar char="◦"/>
        <a:defRPr sz="14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914400" indent="-18288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Font typeface="Arial" panose="020B0604020202020204" pitchFamily="34" charset="0"/>
        <a:buChar char="-"/>
        <a:defRPr sz="14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1097280" indent="-18288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Font typeface="Arial" panose="020B0604020202020204" pitchFamily="34" charset="0"/>
        <a:buChar char="•"/>
        <a:defRPr sz="14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2" pos="7344">
          <p15:clr>
            <a:srgbClr val="F26B43"/>
          </p15:clr>
        </p15:guide>
        <p15:guide id="3" pos="312">
          <p15:clr>
            <a:srgbClr val="F26B43"/>
          </p15:clr>
        </p15:guide>
        <p15:guide id="5" pos="3840">
          <p15:clr>
            <a:srgbClr val="F26B43"/>
          </p15:clr>
        </p15:guide>
        <p15:guide id="6" orient="horz" pos="216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5D5737C2-5449-D1BE-ED51-589FDCFE0C9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2400" dirty="0">
                <a:solidFill>
                  <a:srgbClr val="5B6770"/>
                </a:solidFill>
              </a:rPr>
              <a:t>ERCOT Frequency Events</a:t>
            </a:r>
            <a:br>
              <a:rPr lang="en-US" sz="2400" dirty="0">
                <a:solidFill>
                  <a:srgbClr val="5B6770"/>
                </a:solidFill>
              </a:rPr>
            </a:br>
            <a:r>
              <a:rPr lang="en-US" sz="2400" dirty="0">
                <a:solidFill>
                  <a:srgbClr val="5B6770"/>
                </a:solidFill>
              </a:rPr>
              <a:t>May 2026</a:t>
            </a:r>
            <a:br>
              <a:rPr lang="en-US" sz="2400" dirty="0">
                <a:solidFill>
                  <a:srgbClr val="5B6770"/>
                </a:solidFill>
              </a:rPr>
            </a:br>
            <a:br>
              <a:rPr lang="en-US" sz="1800" b="0" dirty="0"/>
            </a:br>
            <a:br>
              <a:rPr lang="en-US" sz="1800" b="0" dirty="0"/>
            </a:br>
            <a:r>
              <a:rPr lang="en-US" sz="1800" b="0" i="1" dirty="0"/>
              <a:t>ERCOT</a:t>
            </a:r>
            <a:br>
              <a:rPr lang="en-US" sz="1800" b="0" i="1" dirty="0"/>
            </a:br>
            <a:r>
              <a:rPr lang="en-US" sz="1800" b="0" dirty="0"/>
              <a:t>Operations Planning</a:t>
            </a:r>
            <a:br>
              <a:rPr lang="en-US" sz="1800" b="0" i="1" dirty="0"/>
            </a:br>
            <a:br>
              <a:rPr lang="en-US" sz="1800" b="0" dirty="0"/>
            </a:br>
            <a:br>
              <a:rPr lang="en-US" sz="1800" b="0" dirty="0"/>
            </a:br>
            <a:r>
              <a:rPr lang="en-US" sz="1600" b="0" dirty="0"/>
              <a:t>PDCWG Meeting</a:t>
            </a:r>
            <a:br>
              <a:rPr lang="en-US" sz="1600" b="0" dirty="0"/>
            </a:br>
            <a:br>
              <a:rPr lang="en-US" sz="1600" b="0" dirty="0"/>
            </a:br>
            <a:br>
              <a:rPr lang="en-US" sz="1600" b="0" dirty="0"/>
            </a:br>
            <a:r>
              <a:rPr lang="en-US" sz="1400" b="0" dirty="0"/>
              <a:t>June 17, 2026</a:t>
            </a:r>
            <a:br>
              <a:rPr lang="en-US" dirty="0"/>
            </a:b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01773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AEF9AA-D439-9FAD-F011-3BE1F8E8CA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5/20/2026 23:17:35 (FME)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291A99D-FE03-514B-9B5E-2B6BD25845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2</a:t>
            </a:fld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F5C16B82-C610-E42F-C699-848A407550A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33400" y="1691641"/>
            <a:ext cx="10796195" cy="39472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87228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EDB66B5-B2AA-E4F9-4E7A-7E332C3F5B4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17152C-DD57-3773-3AE8-7965B7CCFD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5/27/2026  12:29:39 (Non-FME)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EFFD1FE-C1B3-FEB5-45F5-E5888FF7E3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3</a:t>
            </a:fld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4E36627E-1310-E74B-7421-D3AB52C4319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71847" y="1371600"/>
            <a:ext cx="10162853" cy="45354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96214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D8F1261-2330-B3D3-B96C-777317FAB77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1489DEC7-531B-C5E2-9F42-3CE6987AFBA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09599" y="1122363"/>
            <a:ext cx="5965861" cy="2387600"/>
          </a:xfrm>
        </p:spPr>
        <p:txBody>
          <a:bodyPr>
            <a:normAutofit/>
          </a:bodyPr>
          <a:lstStyle/>
          <a:p>
            <a:r>
              <a:rPr lang="en-US" dirty="0"/>
              <a:t>Questions/Comments?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3EF80E6-6E8E-8A2A-DFE7-C8F819E380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9559762"/>
      </p:ext>
    </p:extLst>
  </p:cSld>
  <p:clrMapOvr>
    <a:masterClrMapping/>
  </p:clrMapOvr>
</p:sld>
</file>

<file path=ppt/theme/theme1.xml><?xml version="1.0" encoding="utf-8"?>
<a:theme xmlns:a="http://schemas.openxmlformats.org/drawingml/2006/main" name="Cover">
  <a:themeElements>
    <a:clrScheme name="ERCOT colors">
      <a:dk1>
        <a:srgbClr val="171A1C"/>
      </a:dk1>
      <a:lt1>
        <a:srgbClr val="FFFFFF"/>
      </a:lt1>
      <a:dk2>
        <a:srgbClr val="5B6770"/>
      </a:dk2>
      <a:lt2>
        <a:srgbClr val="E6EBEF"/>
      </a:lt2>
      <a:accent1>
        <a:srgbClr val="005763"/>
      </a:accent1>
      <a:accent2>
        <a:srgbClr val="3DBED1"/>
      </a:accent2>
      <a:accent3>
        <a:srgbClr val="003865"/>
      </a:accent3>
      <a:accent4>
        <a:srgbClr val="0063B4"/>
      </a:accent4>
      <a:accent5>
        <a:srgbClr val="26D07C"/>
      </a:accent5>
      <a:accent6>
        <a:srgbClr val="867ED0"/>
      </a:accent6>
      <a:hlink>
        <a:srgbClr val="00AEC7"/>
      </a:hlink>
      <a:folHlink>
        <a:srgbClr val="534C9C"/>
      </a:folHlink>
    </a:clrScheme>
    <a:fontScheme name="ERCOT Font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Board PowerPoint Template - Public - Final" id="{833816AB-537E-43BB-B85F-956BD495362E}" vid="{CE0FD4D7-447C-427D-A166-4FEE9AEE5CA9}"/>
    </a:ext>
  </a:extLst>
</a:theme>
</file>

<file path=ppt/theme/theme2.xml><?xml version="1.0" encoding="utf-8"?>
<a:theme xmlns:a="http://schemas.openxmlformats.org/drawingml/2006/main" name="1_Page Design">
  <a:themeElements>
    <a:clrScheme name="ERCOT colors">
      <a:dk1>
        <a:srgbClr val="171A1C"/>
      </a:dk1>
      <a:lt1>
        <a:srgbClr val="FFFFFF"/>
      </a:lt1>
      <a:dk2>
        <a:srgbClr val="4A525A"/>
      </a:dk2>
      <a:lt2>
        <a:srgbClr val="E6EBEF"/>
      </a:lt2>
      <a:accent1>
        <a:srgbClr val="005763"/>
      </a:accent1>
      <a:accent2>
        <a:srgbClr val="3DBED1"/>
      </a:accent2>
      <a:accent3>
        <a:srgbClr val="003865"/>
      </a:accent3>
      <a:accent4>
        <a:srgbClr val="0063B4"/>
      </a:accent4>
      <a:accent5>
        <a:srgbClr val="26D07C"/>
      </a:accent5>
      <a:accent6>
        <a:srgbClr val="867ED0"/>
      </a:accent6>
      <a:hlink>
        <a:srgbClr val="00AEC7"/>
      </a:hlink>
      <a:folHlink>
        <a:srgbClr val="685BC7"/>
      </a:folHlink>
    </a:clrScheme>
    <a:fontScheme name="ERCOT Font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Board PowerPoint Template - Public - Final" id="{833816AB-537E-43BB-B85F-956BD495362E}" vid="{A4BA8A48-D60B-4AAE-9BED-80622747CCB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Audience xmlns="3c917f14-8d40-4289-92aa-fd10f73581c9">Board of Directors</Audience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6779995893D9842BA3FA5B9B5E7FD29" ma:contentTypeVersion="5" ma:contentTypeDescription="Create a new document." ma:contentTypeScope="" ma:versionID="6d199b3ad5f5b9d872d256308c85908b">
  <xsd:schema xmlns:xsd="http://www.w3.org/2001/XMLSchema" xmlns:xs="http://www.w3.org/2001/XMLSchema" xmlns:p="http://schemas.microsoft.com/office/2006/metadata/properties" xmlns:ns2="3c917f14-8d40-4289-92aa-fd10f73581c9" targetNamespace="http://schemas.microsoft.com/office/2006/metadata/properties" ma:root="true" ma:fieldsID="dcedc2ff92fcc6164a822d33fd796499" ns2:_="">
    <xsd:import namespace="3c917f14-8d40-4289-92aa-fd10f73581c9"/>
    <xsd:element name="properties">
      <xsd:complexType>
        <xsd:sequence>
          <xsd:element name="documentManagement">
            <xsd:complexType>
              <xsd:all>
                <xsd:element ref="ns2:Audience" minOccurs="0"/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c917f14-8d40-4289-92aa-fd10f73581c9" elementFormDefault="qualified">
    <xsd:import namespace="http://schemas.microsoft.com/office/2006/documentManagement/types"/>
    <xsd:import namespace="http://schemas.microsoft.com/office/infopath/2007/PartnerControls"/>
    <xsd:element name="Audience" ma:index="8" nillable="true" ma:displayName="Audience" ma:format="Dropdown" ma:internalName="Audience">
      <xsd:simpleType>
        <xsd:restriction base="dms:Choice">
          <xsd:enumeration value="Public"/>
          <xsd:enumeration value="Internal"/>
          <xsd:enumeration value="Confidential"/>
          <xsd:enumeration value="Board of Directors"/>
        </xsd:restriction>
      </xsd:simpleType>
    </xsd:element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D5F0D9A-76C6-47AB-8EA6-CBA1772D64F7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B970867C-C13B-4DA0-8481-5C4EBFD44B0B}">
  <ds:schemaRefs>
    <ds:schemaRef ds:uri="http://schemas.openxmlformats.org/package/2006/metadata/core-properties"/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www.w3.org/XML/1998/namespace"/>
    <ds:schemaRef ds:uri="5f527160-b6a2-448e-b210-55bbe2178a90"/>
    <ds:schemaRef ds:uri="http://purl.org/dc/dcmitype/"/>
    <ds:schemaRef ds:uri="cf8c9251-373f-4ee3-86cf-d97122226a81"/>
    <ds:schemaRef ds:uri="http://schemas.microsoft.com/office/infopath/2007/PartnerControls"/>
    <ds:schemaRef ds:uri="http://purl.org/dc/terms/"/>
    <ds:schemaRef ds:uri="3c917f14-8d40-4289-92aa-fd10f73581c9"/>
  </ds:schemaRefs>
</ds:datastoreItem>
</file>

<file path=customXml/itemProps3.xml><?xml version="1.0" encoding="utf-8"?>
<ds:datastoreItem xmlns:ds="http://schemas.openxmlformats.org/officeDocument/2006/customXml" ds:itemID="{5C33C1F4-4C27-48B1-AEAB-BBD6F8A2A08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c917f14-8d40-4289-92aa-fd10f73581c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Board PowerPoint Template - Public</Template>
  <TotalTime>940</TotalTime>
  <Words>202</Words>
  <Application>Microsoft Office PowerPoint</Application>
  <PresentationFormat>Widescreen</PresentationFormat>
  <Paragraphs>31</Paragraphs>
  <Slides>4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Aptos</vt:lpstr>
      <vt:lpstr>Arial</vt:lpstr>
      <vt:lpstr>Trade Gothic Pro Light</vt:lpstr>
      <vt:lpstr>Wingdings</vt:lpstr>
      <vt:lpstr>Cover</vt:lpstr>
      <vt:lpstr>1_Page Design</vt:lpstr>
      <vt:lpstr>ERCOT Frequency Events May 2026   ERCOT Operations Planning   PDCWG Meeting   June 17, 2026  </vt:lpstr>
      <vt:lpstr>5/20/2026 23:17:35 (FME)</vt:lpstr>
      <vt:lpstr>5/27/2026  12:29:39 (Non-FME)</vt:lpstr>
      <vt:lpstr>Questions/Comments?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>ERCOT Template</dc:subject>
  <dc:creator>Lara, Marissa</dc:creator>
  <cp:lastModifiedBy>Lara, Marissa</cp:lastModifiedBy>
  <cp:revision>28</cp:revision>
  <dcterms:created xsi:type="dcterms:W3CDTF">2026-04-03T15:37:21Z</dcterms:created>
  <dcterms:modified xsi:type="dcterms:W3CDTF">2026-06-16T18:02:34Z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ediaServiceImageTags">
    <vt:lpwstr/>
  </property>
  <property fmtid="{D5CDD505-2E9C-101B-9397-08002B2CF9AE}" pid="3" name="ContentTypeId">
    <vt:lpwstr>0x01010056779995893D9842BA3FA5B9B5E7FD29</vt:lpwstr>
  </property>
  <property fmtid="{D5CDD505-2E9C-101B-9397-08002B2CF9AE}" pid="4" name="MSIP_Label_c144db1d-993e-40da-980d-6eea152adc50_Enabled">
    <vt:lpwstr>true</vt:lpwstr>
  </property>
  <property fmtid="{D5CDD505-2E9C-101B-9397-08002B2CF9AE}" pid="5" name="MSIP_Label_c144db1d-993e-40da-980d-6eea152adc50_SetDate">
    <vt:lpwstr>2026-02-18T19:02:17Z</vt:lpwstr>
  </property>
  <property fmtid="{D5CDD505-2E9C-101B-9397-08002B2CF9AE}" pid="6" name="MSIP_Label_c144db1d-993e-40da-980d-6eea152adc50_Method">
    <vt:lpwstr>Privileged</vt:lpwstr>
  </property>
  <property fmtid="{D5CDD505-2E9C-101B-9397-08002B2CF9AE}" pid="7" name="MSIP_Label_c144db1d-993e-40da-980d-6eea152adc50_Name">
    <vt:lpwstr>Public</vt:lpwstr>
  </property>
  <property fmtid="{D5CDD505-2E9C-101B-9397-08002B2CF9AE}" pid="8" name="MSIP_Label_c144db1d-993e-40da-980d-6eea152adc50_SiteId">
    <vt:lpwstr>0afb747d-bff7-4596-a9fc-950ef9e0ec45</vt:lpwstr>
  </property>
  <property fmtid="{D5CDD505-2E9C-101B-9397-08002B2CF9AE}" pid="9" name="MSIP_Label_c144db1d-993e-40da-980d-6eea152adc50_ActionId">
    <vt:lpwstr>9efb9446-8cdd-4ab5-b140-9b00d95b6836</vt:lpwstr>
  </property>
  <property fmtid="{D5CDD505-2E9C-101B-9397-08002B2CF9AE}" pid="10" name="MSIP_Label_c144db1d-993e-40da-980d-6eea152adc50_ContentBits">
    <vt:lpwstr>0</vt:lpwstr>
  </property>
  <property fmtid="{D5CDD505-2E9C-101B-9397-08002B2CF9AE}" pid="11" name="MSIP_Label_c144db1d-993e-40da-980d-6eea152adc50_Tag">
    <vt:lpwstr>10, 0, 1, 1</vt:lpwstr>
  </property>
</Properties>
</file>