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60" r:id="rId5"/>
  </p:sldMasterIdLst>
  <p:notesMasterIdLst>
    <p:notesMasterId r:id="rId51"/>
  </p:notesMasterIdLst>
  <p:handoutMasterIdLst>
    <p:handoutMasterId r:id="rId52"/>
  </p:handoutMasterIdLst>
  <p:sldIdLst>
    <p:sldId id="2147478774" r:id="rId6"/>
    <p:sldId id="272" r:id="rId7"/>
    <p:sldId id="2147478775" r:id="rId8"/>
    <p:sldId id="2147478776" r:id="rId9"/>
    <p:sldId id="2147478857" r:id="rId10"/>
    <p:sldId id="2147478854" r:id="rId11"/>
    <p:sldId id="2147478808" r:id="rId12"/>
    <p:sldId id="2147478835" r:id="rId13"/>
    <p:sldId id="2147478777" r:id="rId14"/>
    <p:sldId id="2147478798" r:id="rId15"/>
    <p:sldId id="2147478838" r:id="rId16"/>
    <p:sldId id="2147478843" r:id="rId17"/>
    <p:sldId id="2147478845" r:id="rId18"/>
    <p:sldId id="2147478846" r:id="rId19"/>
    <p:sldId id="2147478809" r:id="rId20"/>
    <p:sldId id="2147478849" r:id="rId21"/>
    <p:sldId id="2147478802" r:id="rId22"/>
    <p:sldId id="2147478861" r:id="rId23"/>
    <p:sldId id="2147478817" r:id="rId24"/>
    <p:sldId id="2147478810" r:id="rId25"/>
    <p:sldId id="2147478797" r:id="rId26"/>
    <p:sldId id="2147478816" r:id="rId27"/>
    <p:sldId id="2147478859" r:id="rId28"/>
    <p:sldId id="2147478818" r:id="rId29"/>
    <p:sldId id="2147478860" r:id="rId30"/>
    <p:sldId id="2147478864" r:id="rId31"/>
    <p:sldId id="2147478853" r:id="rId32"/>
    <p:sldId id="2147478828" r:id="rId33"/>
    <p:sldId id="2147478837" r:id="rId34"/>
    <p:sldId id="2147478789" r:id="rId35"/>
    <p:sldId id="2147478862" r:id="rId36"/>
    <p:sldId id="2147478863" r:id="rId37"/>
    <p:sldId id="2147478830" r:id="rId38"/>
    <p:sldId id="2147478831" r:id="rId39"/>
    <p:sldId id="2147478832" r:id="rId40"/>
    <p:sldId id="2147478820" r:id="rId41"/>
    <p:sldId id="2147478781" r:id="rId42"/>
    <p:sldId id="2147478822" r:id="rId43"/>
    <p:sldId id="2147478847" r:id="rId44"/>
    <p:sldId id="2147478803" r:id="rId45"/>
    <p:sldId id="2147478782" r:id="rId46"/>
    <p:sldId id="2147478813" r:id="rId47"/>
    <p:sldId id="2147478796" r:id="rId48"/>
    <p:sldId id="2147478788" r:id="rId49"/>
    <p:sldId id="2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ingency Overview" id="{651B9F4D-D943-4D8A-B844-4BE3590EC28A}">
          <p14:sldIdLst>
            <p14:sldId id="2147478774"/>
            <p14:sldId id="272"/>
            <p14:sldId id="2147478775"/>
            <p14:sldId id="2147478776"/>
            <p14:sldId id="2147478857"/>
            <p14:sldId id="2147478854"/>
          </p14:sldIdLst>
        </p14:section>
        <p14:section name="Single Contingencies - PGC's by Auto Tracer" id="{12F379F3-6310-4FB8-A9B4-59F5C5162BFE}">
          <p14:sldIdLst>
            <p14:sldId id="2147478808"/>
            <p14:sldId id="2147478835"/>
            <p14:sldId id="2147478777"/>
            <p14:sldId id="2147478798"/>
            <p14:sldId id="2147478838"/>
            <p14:sldId id="2147478843"/>
            <p14:sldId id="2147478845"/>
            <p14:sldId id="2147478846"/>
          </p14:sldIdLst>
        </p14:section>
        <p14:section name="Double Contingencies" id="{8D81E0D0-645A-4A3E-BE3C-5E2440E1FEF9}">
          <p14:sldIdLst>
            <p14:sldId id="2147478809"/>
            <p14:sldId id="2147478849"/>
            <p14:sldId id="2147478802"/>
            <p14:sldId id="2147478861"/>
            <p14:sldId id="2147478817"/>
          </p14:sldIdLst>
        </p14:section>
        <p14:section name="Manual Contingencies" id="{CD0F40C0-1469-43CC-A053-95F508AE23E5}">
          <p14:sldIdLst>
            <p14:sldId id="2147478810"/>
            <p14:sldId id="2147478797"/>
            <p14:sldId id="2147478816"/>
            <p14:sldId id="2147478859"/>
            <p14:sldId id="2147478818"/>
            <p14:sldId id="2147478860"/>
            <p14:sldId id="2147478864"/>
          </p14:sldIdLst>
        </p14:section>
        <p14:section name="Manual Contingencies Simple Examples" id="{79189D01-34C4-44D3-B74E-FFBFC034F9A3}">
          <p14:sldIdLst>
            <p14:sldId id="2147478853"/>
            <p14:sldId id="2147478828"/>
            <p14:sldId id="2147478837"/>
          </p14:sldIdLst>
        </p14:section>
        <p14:section name="Manual Contingencies Case Studies" id="{691FC8CD-3E86-465F-A7BC-D30DD4CD4145}">
          <p14:sldIdLst>
            <p14:sldId id="2147478789"/>
            <p14:sldId id="2147478862"/>
            <p14:sldId id="2147478863"/>
            <p14:sldId id="2147478830"/>
            <p14:sldId id="2147478831"/>
            <p14:sldId id="2147478832"/>
          </p14:sldIdLst>
        </p14:section>
        <p14:section name="Downstream Production Change (DPC)" id="{C9379079-5900-4426-AC59-003A05645102}">
          <p14:sldIdLst>
            <p14:sldId id="2147478820"/>
            <p14:sldId id="2147478781"/>
            <p14:sldId id="2147478822"/>
            <p14:sldId id="2147478847"/>
          </p14:sldIdLst>
        </p14:section>
        <p14:section name="Equipment and Contingency Cleanup" id="{299DA04C-A582-4222-A80C-68E11772F869}">
          <p14:sldIdLst>
            <p14:sldId id="2147478803"/>
            <p14:sldId id="2147478782"/>
            <p14:sldId id="2147478813"/>
            <p14:sldId id="2147478796"/>
          </p14:sldIdLst>
        </p14:section>
        <p14:section name="Good Practices" id="{29803EAB-2029-443B-96A9-18BD7B80D08D}">
          <p14:sldIdLst>
            <p14:sldId id="2147478788"/>
          </p14:sldIdLst>
        </p14:section>
        <p14:section name="Ending Slides" id="{02B975D6-4A1B-4870-85E3-C7E59146C9E4}">
          <p14:sldIdLst>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460504-375F-C447-2BC4-567B1E018D59}" name="Moon, Wanda" initials="WM" userId="S::Wanda.Moon@ercot.com::8ba3191a-bcb4-43b2-b9f4-9a062257f22f" providerId="AD"/>
  <p188:author id="{D02D8720-7CED-03FA-B414-95F2862A838E}" name="Tami Puglisi, Manuel" initials="MT" userId="S::Manuel.TamiPuglisi@ercot.com::3b0430ed-f56c-4f94-a656-b0b38aea8466" providerId="AD"/>
  <p188:author id="{F24CEF7A-2E4C-9E46-94A3-5D31EB18D995}" name="Webster, Trudi" initials="WT" userId="S::trudi.webster@ercot.com::8d3e025b-0265-4fbd-b136-a7bc92c16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BEC"/>
    <a:srgbClr val="98F3FF"/>
    <a:srgbClr val="FFFFFF"/>
    <a:srgbClr val="000000"/>
    <a:srgbClr val="D8F2F6"/>
    <a:srgbClr val="548235"/>
    <a:srgbClr val="00829B"/>
    <a:srgbClr val="B1E5ED"/>
    <a:srgbClr val="2794A4"/>
    <a:srgbClr val="0034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4" autoAdjust="0"/>
  </p:normalViewPr>
  <p:slideViewPr>
    <p:cSldViewPr snapToGrid="0">
      <p:cViewPr varScale="1">
        <p:scale>
          <a:sx n="118" d="100"/>
          <a:sy n="118" d="100"/>
        </p:scale>
        <p:origin x="1896" y="32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n, Wanda" userId="8ba3191a-bcb4-43b2-b9f4-9a062257f22f" providerId="ADAL" clId="{8009EEC0-B4CB-4113-8DF0-BE34BB3123B4}"/>
    <pc:docChg chg="undo custSel modSld">
      <pc:chgData name="Moon, Wanda" userId="8ba3191a-bcb4-43b2-b9f4-9a062257f22f" providerId="ADAL" clId="{8009EEC0-B4CB-4113-8DF0-BE34BB3123B4}" dt="2026-06-16T13:59:42.830" v="240" actId="14100"/>
      <pc:docMkLst>
        <pc:docMk/>
      </pc:docMkLst>
      <pc:sldChg chg="modSp mod">
        <pc:chgData name="Moon, Wanda" userId="8ba3191a-bcb4-43b2-b9f4-9a062257f22f" providerId="ADAL" clId="{8009EEC0-B4CB-4113-8DF0-BE34BB3123B4}" dt="2026-06-16T13:57:20.590" v="0" actId="20577"/>
        <pc:sldMkLst>
          <pc:docMk/>
          <pc:sldMk cId="3553169063" sldId="2147478857"/>
        </pc:sldMkLst>
        <pc:spChg chg="mod">
          <ac:chgData name="Moon, Wanda" userId="8ba3191a-bcb4-43b2-b9f4-9a062257f22f" providerId="ADAL" clId="{8009EEC0-B4CB-4113-8DF0-BE34BB3123B4}" dt="2026-06-16T13:57:20.590" v="0" actId="20577"/>
          <ac:spMkLst>
            <pc:docMk/>
            <pc:sldMk cId="3553169063" sldId="2147478857"/>
            <ac:spMk id="27" creationId="{C0B30ED8-2BA5-10E8-E45A-7BEE2ADA64A2}"/>
          </ac:spMkLst>
        </pc:spChg>
      </pc:sldChg>
      <pc:sldChg chg="modSp mod modNotesTx">
        <pc:chgData name="Moon, Wanda" userId="8ba3191a-bcb4-43b2-b9f4-9a062257f22f" providerId="ADAL" clId="{8009EEC0-B4CB-4113-8DF0-BE34BB3123B4}" dt="2026-06-16T13:59:42.830" v="240" actId="14100"/>
        <pc:sldMkLst>
          <pc:docMk/>
          <pc:sldMk cId="3547652112" sldId="2147478864"/>
        </pc:sldMkLst>
        <pc:spChg chg="mod">
          <ac:chgData name="Moon, Wanda" userId="8ba3191a-bcb4-43b2-b9f4-9a062257f22f" providerId="ADAL" clId="{8009EEC0-B4CB-4113-8DF0-BE34BB3123B4}" dt="2026-06-16T13:59:38.062" v="239" actId="14100"/>
          <ac:spMkLst>
            <pc:docMk/>
            <pc:sldMk cId="3547652112" sldId="2147478864"/>
            <ac:spMk id="18" creationId="{BFDC45BB-BFB9-BC05-1BB1-9CEBAA4D74E2}"/>
          </ac:spMkLst>
        </pc:spChg>
        <pc:picChg chg="mod">
          <ac:chgData name="Moon, Wanda" userId="8ba3191a-bcb4-43b2-b9f4-9a062257f22f" providerId="ADAL" clId="{8009EEC0-B4CB-4113-8DF0-BE34BB3123B4}" dt="2026-06-16T13:59:42.830" v="240" actId="14100"/>
          <ac:picMkLst>
            <pc:docMk/>
            <pc:sldMk cId="3547652112" sldId="2147478864"/>
            <ac:picMk id="21" creationId="{4444FB98-51DD-1AB2-B578-234FD23E48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4C447-F63E-708A-7640-F379BC3B6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9CD3C-9D08-D54A-E18D-CB66DD985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3C7D50-3744-4F5E-B211-7EE7AB53D25A}" type="datetimeFigureOut">
              <a:rPr lang="en-US" smtClean="0"/>
              <a:t>6/16/2026</a:t>
            </a:fld>
            <a:endParaRPr lang="en-US"/>
          </a:p>
        </p:txBody>
      </p:sp>
      <p:sp>
        <p:nvSpPr>
          <p:cNvPr id="4" name="Footer Placeholder 3">
            <a:extLst>
              <a:ext uri="{FF2B5EF4-FFF2-40B4-BE49-F238E27FC236}">
                <a16:creationId xmlns:a16="http://schemas.microsoft.com/office/drawing/2014/main" id="{93A76D3F-B471-2F90-E003-19CC7E139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FA019F-EAF7-AC1D-CF33-3B24307B5D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BB4229-F194-457F-858D-7FD6DC77E739}" type="slidenum">
              <a:rPr lang="en-US" smtClean="0"/>
              <a:t>‹#›</a:t>
            </a:fld>
            <a:endParaRPr lang="en-US"/>
          </a:p>
        </p:txBody>
      </p:sp>
    </p:spTree>
    <p:extLst>
      <p:ext uri="{BB962C8B-B14F-4D97-AF65-F5344CB8AC3E}">
        <p14:creationId xmlns:p14="http://schemas.microsoft.com/office/powerpoint/2010/main" val="31255493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32203-7F7F-406D-A6A3-240BE64C5DFA}" type="datetimeFigureOut">
              <a:rPr lang="en-US" smtClean="0"/>
              <a:t>6/16/2026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94BC6D-B4C2-499C-B968-7B53BF050EFF}" type="slidenum">
              <a:rPr lang="en-US" smtClean="0"/>
              <a:t>‹#›</a:t>
            </a:fld>
            <a:endParaRPr lang="en-US"/>
          </a:p>
        </p:txBody>
      </p:sp>
    </p:spTree>
    <p:extLst>
      <p:ext uri="{BB962C8B-B14F-4D97-AF65-F5344CB8AC3E}">
        <p14:creationId xmlns:p14="http://schemas.microsoft.com/office/powerpoint/2010/main" val="317703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1</a:t>
            </a:fld>
            <a:endParaRPr lang="en-US"/>
          </a:p>
        </p:txBody>
      </p:sp>
    </p:spTree>
    <p:extLst>
      <p:ext uri="{BB962C8B-B14F-4D97-AF65-F5344CB8AC3E}">
        <p14:creationId xmlns:p14="http://schemas.microsoft.com/office/powerpoint/2010/main" val="72996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80ECA-0C70-6F03-F200-67F4ABB45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5FA84-CE41-5A68-D032-20409C3A42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173194-A88E-62B4-3928-16B30AFB7C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47EB3E-9F72-E26A-9E5C-6E2BECBE57E3}"/>
              </a:ext>
            </a:extLst>
          </p:cNvPr>
          <p:cNvSpPr>
            <a:spLocks noGrp="1"/>
          </p:cNvSpPr>
          <p:nvPr>
            <p:ph type="sldNum" sz="quarter" idx="5"/>
          </p:nvPr>
        </p:nvSpPr>
        <p:spPr/>
        <p:txBody>
          <a:bodyPr/>
          <a:lstStyle/>
          <a:p>
            <a:fld id="{3694BC6D-B4C2-499C-B968-7B53BF050EFF}" type="slidenum">
              <a:rPr lang="en-US" smtClean="0"/>
              <a:t>12</a:t>
            </a:fld>
            <a:endParaRPr lang="en-US"/>
          </a:p>
        </p:txBody>
      </p:sp>
    </p:spTree>
    <p:extLst>
      <p:ext uri="{BB962C8B-B14F-4D97-AF65-F5344CB8AC3E}">
        <p14:creationId xmlns:p14="http://schemas.microsoft.com/office/powerpoint/2010/main" val="391106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BE87C-1A97-D10A-5B17-D57AC1CBC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0B733-D361-0B03-715D-E0ED35388A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A2643C-532A-EB04-B387-A69543DD44A9}"/>
              </a:ext>
            </a:extLst>
          </p:cNvPr>
          <p:cNvSpPr>
            <a:spLocks noGrp="1"/>
          </p:cNvSpPr>
          <p:nvPr>
            <p:ph type="body" idx="1"/>
          </p:nvPr>
        </p:nvSpPr>
        <p:spPr/>
        <p:txBody>
          <a:bodyPr/>
          <a:lstStyle/>
          <a:p>
            <a:r>
              <a:rPr lang="en-US"/>
              <a:t>Example 5 shows a normal closed path. The disconnectors are closed, so Auto Tracer can trace through them and continue until it reaches the breaker on the opposite end. The breakers are still the devices that clear the fault; the disconnectors are just part of the closed connectivity path.</a:t>
            </a:r>
          </a:p>
          <a:p>
            <a:endParaRPr lang="en-US"/>
          </a:p>
          <a:p>
            <a:r>
              <a:rPr lang="en-US"/>
              <a:t>Example 6 shows what changes when a disconnector is Normally Open. Auto Tracer will not assume that open device closes. On one side, the trace starts at the breaker and stops at the NO disconnector. On the other side, the trace can pass through the NC disconnector, but once it reaches the NO disconnector, the trace stops there. This is why correct NC/NO device status is important for contingency definitions.”</a:t>
            </a:r>
          </a:p>
          <a:p>
            <a:endParaRPr lang="en-US"/>
          </a:p>
        </p:txBody>
      </p:sp>
      <p:sp>
        <p:nvSpPr>
          <p:cNvPr id="4" name="Slide Number Placeholder 3">
            <a:extLst>
              <a:ext uri="{FF2B5EF4-FFF2-40B4-BE49-F238E27FC236}">
                <a16:creationId xmlns:a16="http://schemas.microsoft.com/office/drawing/2014/main" id="{3CE7C759-6E85-C285-22BE-038C4BFFC50D}"/>
              </a:ext>
            </a:extLst>
          </p:cNvPr>
          <p:cNvSpPr>
            <a:spLocks noGrp="1"/>
          </p:cNvSpPr>
          <p:nvPr>
            <p:ph type="sldNum" sz="quarter" idx="5"/>
          </p:nvPr>
        </p:nvSpPr>
        <p:spPr/>
        <p:txBody>
          <a:bodyPr/>
          <a:lstStyle/>
          <a:p>
            <a:fld id="{3694BC6D-B4C2-499C-B968-7B53BF050EFF}" type="slidenum">
              <a:rPr lang="en-US" smtClean="0"/>
              <a:t>13</a:t>
            </a:fld>
            <a:endParaRPr lang="en-US"/>
          </a:p>
        </p:txBody>
      </p:sp>
    </p:spTree>
    <p:extLst>
      <p:ext uri="{BB962C8B-B14F-4D97-AF65-F5344CB8AC3E}">
        <p14:creationId xmlns:p14="http://schemas.microsoft.com/office/powerpoint/2010/main" val="1257989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27449-295F-509C-E456-32FAF31EA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2E3E0-AB2A-B1D2-3E33-D5274E3276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2AEB15-5D7A-3107-4619-FD8B9ADA69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B67DD1-53C8-EB1F-C44E-CCC00DE484AC}"/>
              </a:ext>
            </a:extLst>
          </p:cNvPr>
          <p:cNvSpPr>
            <a:spLocks noGrp="1"/>
          </p:cNvSpPr>
          <p:nvPr>
            <p:ph type="sldNum" sz="quarter" idx="5"/>
          </p:nvPr>
        </p:nvSpPr>
        <p:spPr/>
        <p:txBody>
          <a:bodyPr/>
          <a:lstStyle/>
          <a:p>
            <a:fld id="{3694BC6D-B4C2-499C-B968-7B53BF050EFF}" type="slidenum">
              <a:rPr lang="en-US" smtClean="0"/>
              <a:t>14</a:t>
            </a:fld>
            <a:endParaRPr lang="en-US"/>
          </a:p>
        </p:txBody>
      </p:sp>
    </p:spTree>
    <p:extLst>
      <p:ext uri="{BB962C8B-B14F-4D97-AF65-F5344CB8AC3E}">
        <p14:creationId xmlns:p14="http://schemas.microsoft.com/office/powerpoint/2010/main" val="237924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900"/>
              <a:t>A double circuit contingency represents a common-mode outage where more than one transmission circuit is lost at the same time. The most common example is two lines sharing structures or having another physical relationship where one event could remove both circuits.</a:t>
            </a:r>
          </a:p>
          <a:p>
            <a:r>
              <a:rPr lang="en-US" sz="900"/>
              <a:t>For modeling, the TSP is responsible for identifying the affected circuits and providing the seed elements in the CAMR. ERCOT then uses those seed elements so the Contingency Maintainer can trace the full contingency definition.</a:t>
            </a:r>
          </a:p>
          <a:p>
            <a:r>
              <a:rPr lang="en-US" sz="900"/>
              <a:t>The important maintenance point is that double contingencies can be affected by normal model changes. If a NOMCR adds a new station, splits a line, retires a segment, changes breakers, or introduces temporary pseudo equipment, the existing DCKT may need to be updated. ERCOT reviews CAMRs for new, modified, or broken double-circuit contingencies, but the TSP should also identify these impacts when submitting the model change.</a:t>
            </a:r>
          </a:p>
        </p:txBody>
      </p:sp>
      <p:sp>
        <p:nvSpPr>
          <p:cNvPr id="4" name="Slide Number Placeholder 3"/>
          <p:cNvSpPr>
            <a:spLocks noGrp="1"/>
          </p:cNvSpPr>
          <p:nvPr>
            <p:ph type="sldNum" sz="quarter" idx="5"/>
          </p:nvPr>
        </p:nvSpPr>
        <p:spPr/>
        <p:txBody>
          <a:bodyPr/>
          <a:lstStyle/>
          <a:p>
            <a:fld id="{3694BC6D-B4C2-499C-B968-7B53BF050EFF}" type="slidenum">
              <a:rPr lang="en-US" smtClean="0"/>
              <a:t>16</a:t>
            </a:fld>
            <a:endParaRPr lang="en-US"/>
          </a:p>
        </p:txBody>
      </p:sp>
    </p:spTree>
    <p:extLst>
      <p:ext uri="{BB962C8B-B14F-4D97-AF65-F5344CB8AC3E}">
        <p14:creationId xmlns:p14="http://schemas.microsoft.com/office/powerpoint/2010/main" val="270091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17</a:t>
            </a:fld>
            <a:endParaRPr lang="en-US"/>
          </a:p>
        </p:txBody>
      </p:sp>
    </p:spTree>
    <p:extLst>
      <p:ext uri="{BB962C8B-B14F-4D97-AF65-F5344CB8AC3E}">
        <p14:creationId xmlns:p14="http://schemas.microsoft.com/office/powerpoint/2010/main" val="97174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670D-EF96-CCCB-7369-AA59B4BD3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3A7E0-A324-AC81-9876-63E427CCB25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1B1F0C-6A1E-07F7-7079-121108F2CF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485BC9-8506-68AC-86D9-53D49F235B95}"/>
              </a:ext>
            </a:extLst>
          </p:cNvPr>
          <p:cNvSpPr>
            <a:spLocks noGrp="1"/>
          </p:cNvSpPr>
          <p:nvPr>
            <p:ph type="sldNum" sz="quarter" idx="5"/>
          </p:nvPr>
        </p:nvSpPr>
        <p:spPr/>
        <p:txBody>
          <a:bodyPr/>
          <a:lstStyle/>
          <a:p>
            <a:fld id="{3694BC6D-B4C2-499C-B968-7B53BF050EFF}" type="slidenum">
              <a:rPr lang="en-US" smtClean="0"/>
              <a:t>18</a:t>
            </a:fld>
            <a:endParaRPr lang="en-US"/>
          </a:p>
        </p:txBody>
      </p:sp>
    </p:spTree>
    <p:extLst>
      <p:ext uri="{BB962C8B-B14F-4D97-AF65-F5344CB8AC3E}">
        <p14:creationId xmlns:p14="http://schemas.microsoft.com/office/powerpoint/2010/main" val="3264117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ERCOT relies on the TSP to provide accurate seed elements for double contingencies. </a:t>
            </a:r>
          </a:p>
          <a:p>
            <a:r>
              <a:rPr lang="en-US"/>
              <a:t>Using the Actual Routing setting on Grid Geo, there is minimal visibility on some new lines and routing.</a:t>
            </a:r>
          </a:p>
        </p:txBody>
      </p:sp>
      <p:sp>
        <p:nvSpPr>
          <p:cNvPr id="4" name="Slide Number Placeholder 3"/>
          <p:cNvSpPr>
            <a:spLocks noGrp="1"/>
          </p:cNvSpPr>
          <p:nvPr>
            <p:ph type="sldNum" sz="quarter" idx="5"/>
          </p:nvPr>
        </p:nvSpPr>
        <p:spPr/>
        <p:txBody>
          <a:bodyPr/>
          <a:lstStyle/>
          <a:p>
            <a:fld id="{3694BC6D-B4C2-499C-B968-7B53BF050EFF}" type="slidenum">
              <a:rPr lang="en-US" smtClean="0"/>
              <a:t>19</a:t>
            </a:fld>
            <a:endParaRPr lang="en-US"/>
          </a:p>
        </p:txBody>
      </p:sp>
    </p:spTree>
    <p:extLst>
      <p:ext uri="{BB962C8B-B14F-4D97-AF65-F5344CB8AC3E}">
        <p14:creationId xmlns:p14="http://schemas.microsoft.com/office/powerpoint/2010/main" val="125160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050"/>
              <a:t>A manual contingency fills that gap. The TSP provides the intended contingency definition through a CAMR, including the devices needed to represent the correct clearing path. ERCOT reviews and models that definition so the contingency analysis tools evaluate the correct topology.</a:t>
            </a:r>
          </a:p>
          <a:p>
            <a:r>
              <a:rPr lang="en-US" sz="1050"/>
              <a:t>These manual contingencies are often temporary. Once the equipment is fully energized and the cleanup NOMCR removes the pseudo equipment or retired configuration, Auto Tracer can usually generate the appropriate single contingencies automatically. At that point, the manual contingencies should be disabled or deleted, and the singles should be enabled.</a:t>
            </a:r>
          </a:p>
          <a:p>
            <a:r>
              <a:rPr lang="en-US" sz="1050"/>
              <a:t>The main takeaway is: </a:t>
            </a:r>
            <a:r>
              <a:rPr lang="en-US" sz="1050" b="1"/>
              <a:t>manual contingencies are needed when the field configuration changes before Auto Tracer can correctly build the final contingency definition from the permanent model.</a:t>
            </a:r>
            <a:r>
              <a:rPr lang="en-US" sz="1050"/>
              <a:t> The pseudo-switch example in the reference material shows exactly this situation: the future paths are closed at energization, the old path is opened, and manual contingencies are needed until cleanup is complete.</a:t>
            </a:r>
          </a:p>
          <a:p>
            <a:endParaRPr lang="en-US" sz="1050"/>
          </a:p>
        </p:txBody>
      </p:sp>
      <p:sp>
        <p:nvSpPr>
          <p:cNvPr id="4" name="Slide Number Placeholder 3"/>
          <p:cNvSpPr>
            <a:spLocks noGrp="1"/>
          </p:cNvSpPr>
          <p:nvPr>
            <p:ph type="sldNum" sz="quarter" idx="5"/>
          </p:nvPr>
        </p:nvSpPr>
        <p:spPr/>
        <p:txBody>
          <a:bodyPr/>
          <a:lstStyle/>
          <a:p>
            <a:fld id="{3694BC6D-B4C2-499C-B968-7B53BF050EFF}" type="slidenum">
              <a:rPr lang="en-US" smtClean="0"/>
              <a:t>21</a:t>
            </a:fld>
            <a:endParaRPr lang="en-US"/>
          </a:p>
        </p:txBody>
      </p:sp>
    </p:spTree>
    <p:extLst>
      <p:ext uri="{BB962C8B-B14F-4D97-AF65-F5344CB8AC3E}">
        <p14:creationId xmlns:p14="http://schemas.microsoft.com/office/powerpoint/2010/main" val="928700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every NOMCR needs a manual contingency. Manuals are mainly needed when new topology changes the expected contingency path. If the new equipment is radial, does not affect existing fault-isolating devices, and does not create a new power-flow path, Auto Tracer should be able to handle the single contingencies through the normal model build process. When the topology is unique, TSPs could contact NOMCRHelp before proposing the CAMR.</a:t>
            </a:r>
          </a:p>
        </p:txBody>
      </p:sp>
      <p:sp>
        <p:nvSpPr>
          <p:cNvPr id="4" name="Slide Number Placeholder 3"/>
          <p:cNvSpPr>
            <a:spLocks noGrp="1"/>
          </p:cNvSpPr>
          <p:nvPr>
            <p:ph type="sldNum" sz="quarter" idx="5"/>
          </p:nvPr>
        </p:nvSpPr>
        <p:spPr/>
        <p:txBody>
          <a:bodyPr/>
          <a:lstStyle/>
          <a:p>
            <a:fld id="{3694BC6D-B4C2-499C-B968-7B53BF050EFF}" type="slidenum">
              <a:rPr lang="en-US" smtClean="0"/>
              <a:t>22</a:t>
            </a:fld>
            <a:endParaRPr lang="en-US"/>
          </a:p>
        </p:txBody>
      </p:sp>
    </p:spTree>
    <p:extLst>
      <p:ext uri="{BB962C8B-B14F-4D97-AF65-F5344CB8AC3E}">
        <p14:creationId xmlns:p14="http://schemas.microsoft.com/office/powerpoint/2010/main" val="1693779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581F0-599A-CBC7-D788-2047E3167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D1961-DD98-E9D1-6C4F-6B0ADEDB136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4739C11-A5FF-B005-F399-929853B6FE53}"/>
              </a:ext>
            </a:extLst>
          </p:cNvPr>
          <p:cNvSpPr>
            <a:spLocks noGrp="1"/>
          </p:cNvSpPr>
          <p:nvPr>
            <p:ph type="body" idx="1"/>
          </p:nvPr>
        </p:nvSpPr>
        <p:spPr/>
        <p:txBody>
          <a:bodyPr/>
          <a:lstStyle/>
          <a:p>
            <a:r>
              <a:rPr lang="en-US" sz="2400"/>
              <a:t>Model both existing and future configuration</a:t>
            </a:r>
          </a:p>
          <a:p>
            <a:r>
              <a:rPr lang="en-US" sz="2400"/>
              <a:t>Normally open pseudo-switches for future path</a:t>
            </a:r>
          </a:p>
          <a:p>
            <a:r>
              <a:rPr lang="en-US" sz="2400"/>
              <a:t>Normally close pseudo-switches for existing path</a:t>
            </a:r>
          </a:p>
          <a:p>
            <a:r>
              <a:rPr lang="en-US" sz="2400"/>
              <a:t>Advantages</a:t>
            </a:r>
          </a:p>
          <a:p>
            <a:pPr lvl="1"/>
            <a:r>
              <a:rPr lang="en-US" sz="2400"/>
              <a:t>Better situational awareness</a:t>
            </a:r>
          </a:p>
          <a:p>
            <a:pPr lvl="1"/>
            <a:r>
              <a:rPr lang="en-US" sz="2400"/>
              <a:t>Better contingency management</a:t>
            </a:r>
            <a:endParaRPr lang="en-US"/>
          </a:p>
        </p:txBody>
      </p:sp>
      <p:sp>
        <p:nvSpPr>
          <p:cNvPr id="4" name="Slide Number Placeholder 3">
            <a:extLst>
              <a:ext uri="{FF2B5EF4-FFF2-40B4-BE49-F238E27FC236}">
                <a16:creationId xmlns:a16="http://schemas.microsoft.com/office/drawing/2014/main" id="{0A41CCA2-A55F-7944-949F-A0CE840171CF}"/>
              </a:ext>
            </a:extLst>
          </p:cNvPr>
          <p:cNvSpPr>
            <a:spLocks noGrp="1"/>
          </p:cNvSpPr>
          <p:nvPr>
            <p:ph type="sldNum" sz="quarter" idx="5"/>
          </p:nvPr>
        </p:nvSpPr>
        <p:spPr/>
        <p:txBody>
          <a:bodyPr/>
          <a:lstStyle/>
          <a:p>
            <a:fld id="{3694BC6D-B4C2-499C-B968-7B53BF050EFF}" type="slidenum">
              <a:rPr lang="en-US" smtClean="0"/>
              <a:t>23</a:t>
            </a:fld>
            <a:endParaRPr lang="en-US"/>
          </a:p>
        </p:txBody>
      </p:sp>
    </p:spTree>
    <p:extLst>
      <p:ext uri="{BB962C8B-B14F-4D97-AF65-F5344CB8AC3E}">
        <p14:creationId xmlns:p14="http://schemas.microsoft.com/office/powerpoint/2010/main" val="378262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ERCOT uses contingency analysis software in its evaluation of system reliability.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This can include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Outage Evaluation,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Hour-, Day- and Season-Ahead studies,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Real-Time Security Analysis,</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Voltage and Transient Stability Analysis studies. </a:t>
            </a:r>
          </a:p>
          <a:p>
            <a:r>
              <a:rPr lang="en-US" sz="1200" b="0" i="0" u="none" strike="noStrike" kern="1200" baseline="0">
                <a:solidFill>
                  <a:schemeClr val="tx1"/>
                </a:solidFill>
                <a:latin typeface="+mn-lt"/>
                <a:ea typeface="+mn-ea"/>
                <a:cs typeface="+mn-cs"/>
              </a:rPr>
              <a:t>The contingency database used by these applications must be correctly defined and as up-to-date as possible to ensure the Network Operations Model properly models the physical effect of the loss of Generation and Transmission Elements on the ERCOT Transmission Grid equipment loading, voltage, and stability. </a:t>
            </a:r>
          </a:p>
          <a:p>
            <a:endParaRPr lang="en-US" sz="1200" b="0" i="0" u="none" strike="noStrike" kern="1200" baseline="0">
              <a:solidFill>
                <a:schemeClr val="tx1"/>
              </a:solidFill>
              <a:latin typeface="+mn-lt"/>
              <a:ea typeface="+mn-ea"/>
              <a:cs typeface="+mn-cs"/>
            </a:endParaRPr>
          </a:p>
          <a:p>
            <a:r>
              <a:rPr lang="en-US" sz="1200"/>
              <a:t>EMS model has all model changes up until the last minute of interim period 4 end, but Field energization date is fluid.</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endParaRPr lang="en-US"/>
          </a:p>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3</a:t>
            </a:fld>
            <a:endParaRPr lang="en-US"/>
          </a:p>
        </p:txBody>
      </p:sp>
    </p:spTree>
    <p:extLst>
      <p:ext uri="{BB962C8B-B14F-4D97-AF65-F5344CB8AC3E}">
        <p14:creationId xmlns:p14="http://schemas.microsoft.com/office/powerpoint/2010/main" val="142826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2400"/>
              <a:t>Model both existing and future configuration</a:t>
            </a:r>
          </a:p>
          <a:p>
            <a:r>
              <a:rPr lang="en-US" sz="2400"/>
              <a:t>Normally open pseudo-switches for future path</a:t>
            </a:r>
          </a:p>
          <a:p>
            <a:r>
              <a:rPr lang="en-US" sz="2400"/>
              <a:t>Normally close pseudo-switches for existing path</a:t>
            </a:r>
          </a:p>
          <a:p>
            <a:r>
              <a:rPr lang="en-US" sz="2400"/>
              <a:t>Advantages</a:t>
            </a:r>
          </a:p>
          <a:p>
            <a:pPr lvl="1"/>
            <a:r>
              <a:rPr lang="en-US" sz="2400"/>
              <a:t>Better situational awareness</a:t>
            </a:r>
          </a:p>
          <a:p>
            <a:pPr lvl="1"/>
            <a:r>
              <a:rPr lang="en-US" sz="2400"/>
              <a:t>Better contingency management</a:t>
            </a:r>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24</a:t>
            </a:fld>
            <a:endParaRPr lang="en-US"/>
          </a:p>
        </p:txBody>
      </p:sp>
    </p:spTree>
    <p:extLst>
      <p:ext uri="{BB962C8B-B14F-4D97-AF65-F5344CB8AC3E}">
        <p14:creationId xmlns:p14="http://schemas.microsoft.com/office/powerpoint/2010/main" val="280534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E151B-F0F1-1E4F-FD08-3994DB247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7C3B6-0DFA-EC25-845D-7E170535F1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F4F741-744D-F679-3D3B-985F30C7B7F4}"/>
              </a:ext>
            </a:extLst>
          </p:cNvPr>
          <p:cNvSpPr>
            <a:spLocks noGrp="1"/>
          </p:cNvSpPr>
          <p:nvPr>
            <p:ph type="body" idx="1"/>
          </p:nvPr>
        </p:nvSpPr>
        <p:spPr/>
        <p:txBody>
          <a:bodyPr/>
          <a:lstStyle/>
          <a:p>
            <a:r>
              <a:rPr lang="en-US" sz="2400"/>
              <a:t>Model both existing and future configuration</a:t>
            </a:r>
          </a:p>
          <a:p>
            <a:r>
              <a:rPr lang="en-US" sz="2400"/>
              <a:t>Normally open pseudo-switches for future path</a:t>
            </a:r>
          </a:p>
          <a:p>
            <a:r>
              <a:rPr lang="en-US" sz="2400"/>
              <a:t>Normally close pseudo-switches for existing path</a:t>
            </a:r>
          </a:p>
          <a:p>
            <a:r>
              <a:rPr lang="en-US" sz="2400"/>
              <a:t>Advantages</a:t>
            </a:r>
          </a:p>
          <a:p>
            <a:pPr lvl="1"/>
            <a:r>
              <a:rPr lang="en-US" sz="2400"/>
              <a:t>Better situational awareness</a:t>
            </a:r>
          </a:p>
          <a:p>
            <a:pPr lvl="1"/>
            <a:r>
              <a:rPr lang="en-US" sz="2400"/>
              <a:t>Better contingency management</a:t>
            </a:r>
            <a:endParaRPr lang="en-US"/>
          </a:p>
        </p:txBody>
      </p:sp>
      <p:sp>
        <p:nvSpPr>
          <p:cNvPr id="4" name="Slide Number Placeholder 3">
            <a:extLst>
              <a:ext uri="{FF2B5EF4-FFF2-40B4-BE49-F238E27FC236}">
                <a16:creationId xmlns:a16="http://schemas.microsoft.com/office/drawing/2014/main" id="{F61A3E29-1FA9-93F2-647D-033D2697EF84}"/>
              </a:ext>
            </a:extLst>
          </p:cNvPr>
          <p:cNvSpPr>
            <a:spLocks noGrp="1"/>
          </p:cNvSpPr>
          <p:nvPr>
            <p:ph type="sldNum" sz="quarter" idx="5"/>
          </p:nvPr>
        </p:nvSpPr>
        <p:spPr/>
        <p:txBody>
          <a:bodyPr/>
          <a:lstStyle/>
          <a:p>
            <a:fld id="{3694BC6D-B4C2-499C-B968-7B53BF050EFF}" type="slidenum">
              <a:rPr lang="en-US" smtClean="0"/>
              <a:t>25</a:t>
            </a:fld>
            <a:endParaRPr lang="en-US"/>
          </a:p>
        </p:txBody>
      </p:sp>
    </p:spTree>
    <p:extLst>
      <p:ext uri="{BB962C8B-B14F-4D97-AF65-F5344CB8AC3E}">
        <p14:creationId xmlns:p14="http://schemas.microsoft.com/office/powerpoint/2010/main" val="48868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8959-2590-E317-B21A-11431A42A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67C98-291E-8E5D-ED3E-9B5F90FFA5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A4E6615-1DD8-CC38-CCDB-5B2E314F1BA7}"/>
              </a:ext>
            </a:extLst>
          </p:cNvPr>
          <p:cNvSpPr>
            <a:spLocks noGrp="1"/>
          </p:cNvSpPr>
          <p:nvPr>
            <p:ph type="body" idx="1"/>
          </p:nvPr>
        </p:nvSpPr>
        <p:spPr/>
        <p:txBody>
          <a:bodyPr/>
          <a:lstStyle/>
          <a:p>
            <a:r>
              <a:rPr lang="en-US" sz="2400" dirty="0"/>
              <a:t>Can you tell what is going on in this station?</a:t>
            </a:r>
          </a:p>
          <a:p>
            <a:r>
              <a:rPr lang="en-US" sz="2400" dirty="0"/>
              <a:t>This model is difficult for the shift engineers and control room to see the work that is happening in the field. </a:t>
            </a:r>
            <a:endParaRPr lang="en-US" dirty="0"/>
          </a:p>
        </p:txBody>
      </p:sp>
      <p:sp>
        <p:nvSpPr>
          <p:cNvPr id="4" name="Slide Number Placeholder 3">
            <a:extLst>
              <a:ext uri="{FF2B5EF4-FFF2-40B4-BE49-F238E27FC236}">
                <a16:creationId xmlns:a16="http://schemas.microsoft.com/office/drawing/2014/main" id="{701C5E6B-5EF1-6B4B-516B-516FB8295CD6}"/>
              </a:ext>
            </a:extLst>
          </p:cNvPr>
          <p:cNvSpPr>
            <a:spLocks noGrp="1"/>
          </p:cNvSpPr>
          <p:nvPr>
            <p:ph type="sldNum" sz="quarter" idx="5"/>
          </p:nvPr>
        </p:nvSpPr>
        <p:spPr/>
        <p:txBody>
          <a:bodyPr/>
          <a:lstStyle/>
          <a:p>
            <a:fld id="{3694BC6D-B4C2-499C-B968-7B53BF050EFF}" type="slidenum">
              <a:rPr lang="en-US" smtClean="0"/>
              <a:t>26</a:t>
            </a:fld>
            <a:endParaRPr lang="en-US"/>
          </a:p>
        </p:txBody>
      </p:sp>
    </p:spTree>
    <p:extLst>
      <p:ext uri="{BB962C8B-B14F-4D97-AF65-F5344CB8AC3E}">
        <p14:creationId xmlns:p14="http://schemas.microsoft.com/office/powerpoint/2010/main" val="1702169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BA75B-561E-36A5-CC77-1941A4805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FA509-E5C6-30DF-7816-EDA6D56AE3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BA988B-DF6F-00E1-F95B-872B10A3C9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ADC03A-E933-6B7A-4622-AD1F14423254}"/>
              </a:ext>
            </a:extLst>
          </p:cNvPr>
          <p:cNvSpPr>
            <a:spLocks noGrp="1"/>
          </p:cNvSpPr>
          <p:nvPr>
            <p:ph type="sldNum" sz="quarter" idx="5"/>
          </p:nvPr>
        </p:nvSpPr>
        <p:spPr/>
        <p:txBody>
          <a:bodyPr/>
          <a:lstStyle/>
          <a:p>
            <a:fld id="{3694BC6D-B4C2-499C-B968-7B53BF050EFF}" type="slidenum">
              <a:rPr lang="en-US" smtClean="0"/>
              <a:t>27</a:t>
            </a:fld>
            <a:endParaRPr lang="en-US"/>
          </a:p>
        </p:txBody>
      </p:sp>
    </p:spTree>
    <p:extLst>
      <p:ext uri="{BB962C8B-B14F-4D97-AF65-F5344CB8AC3E}">
        <p14:creationId xmlns:p14="http://schemas.microsoft.com/office/powerpoint/2010/main" val="865580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With the Contingency Component Flag set to ‘False’ on CS_FID</a:t>
            </a:r>
          </a:p>
        </p:txBody>
      </p:sp>
      <p:sp>
        <p:nvSpPr>
          <p:cNvPr id="4" name="Slide Number Placeholder 3"/>
          <p:cNvSpPr>
            <a:spLocks noGrp="1"/>
          </p:cNvSpPr>
          <p:nvPr>
            <p:ph type="sldNum" sz="quarter" idx="5"/>
          </p:nvPr>
        </p:nvSpPr>
        <p:spPr/>
        <p:txBody>
          <a:bodyPr/>
          <a:lstStyle/>
          <a:p>
            <a:fld id="{3694BC6D-B4C2-499C-B968-7B53BF050EFF}" type="slidenum">
              <a:rPr lang="en-US" smtClean="0"/>
              <a:t>28</a:t>
            </a:fld>
            <a:endParaRPr lang="en-US"/>
          </a:p>
        </p:txBody>
      </p:sp>
    </p:spTree>
    <p:extLst>
      <p:ext uri="{BB962C8B-B14F-4D97-AF65-F5344CB8AC3E}">
        <p14:creationId xmlns:p14="http://schemas.microsoft.com/office/powerpoint/2010/main" val="2311085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Clearing devices are not changing, a manual contingency is not needed for the new station. </a:t>
            </a:r>
          </a:p>
          <a:p>
            <a:r>
              <a:rPr lang="en-US"/>
              <a:t>The existing single for 1234_A will cover the same clearing path.</a:t>
            </a:r>
          </a:p>
        </p:txBody>
      </p:sp>
      <p:sp>
        <p:nvSpPr>
          <p:cNvPr id="4" name="Slide Number Placeholder 3"/>
          <p:cNvSpPr>
            <a:spLocks noGrp="1"/>
          </p:cNvSpPr>
          <p:nvPr>
            <p:ph type="sldNum" sz="quarter" idx="5"/>
          </p:nvPr>
        </p:nvSpPr>
        <p:spPr/>
        <p:txBody>
          <a:bodyPr/>
          <a:lstStyle/>
          <a:p>
            <a:fld id="{3694BC6D-B4C2-499C-B968-7B53BF050EFF}" type="slidenum">
              <a:rPr lang="en-US" smtClean="0"/>
              <a:t>29</a:t>
            </a:fld>
            <a:endParaRPr lang="en-US"/>
          </a:p>
        </p:txBody>
      </p:sp>
    </p:spTree>
    <p:extLst>
      <p:ext uri="{BB962C8B-B14F-4D97-AF65-F5344CB8AC3E}">
        <p14:creationId xmlns:p14="http://schemas.microsoft.com/office/powerpoint/2010/main" val="3759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30</a:t>
            </a:fld>
            <a:endParaRPr lang="en-US"/>
          </a:p>
        </p:txBody>
      </p:sp>
    </p:spTree>
    <p:extLst>
      <p:ext uri="{BB962C8B-B14F-4D97-AF65-F5344CB8AC3E}">
        <p14:creationId xmlns:p14="http://schemas.microsoft.com/office/powerpoint/2010/main" val="2523693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AD679-39B3-7AB5-5E9E-CD44010E4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60130-295A-058B-5CA7-1411E54399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217DB6-581A-AC74-D9EE-E06A27B27174}"/>
              </a:ext>
            </a:extLst>
          </p:cNvPr>
          <p:cNvSpPr>
            <a:spLocks noGrp="1"/>
          </p:cNvSpPr>
          <p:nvPr>
            <p:ph type="body" idx="1"/>
          </p:nvPr>
        </p:nvSpPr>
        <p:spPr/>
        <p:txBody>
          <a:bodyPr/>
          <a:lstStyle/>
          <a:p>
            <a:pPr>
              <a:lnSpc>
                <a:spcPct val="150000"/>
              </a:lnSpc>
            </a:pPr>
            <a:r>
              <a:rPr lang="en-US" sz="1800"/>
              <a:t>A DPC is used when contingency changes need to be reflected in operations before they can be incorporated through the normal model build process.</a:t>
            </a:r>
          </a:p>
          <a:p>
            <a:pPr>
              <a:lnSpc>
                <a:spcPct val="150000"/>
              </a:lnSpc>
            </a:pPr>
            <a:r>
              <a:rPr lang="en-US" sz="1800"/>
              <a:t>This commonly occurs during equipment energizations, topology changes, or other field activities where contingency status must change immediately. </a:t>
            </a:r>
          </a:p>
          <a:p>
            <a:pPr>
              <a:lnSpc>
                <a:spcPct val="150000"/>
              </a:lnSpc>
            </a:pPr>
            <a:endParaRPr lang="en-US" sz="1800"/>
          </a:p>
          <a:p>
            <a:pPr>
              <a:lnSpc>
                <a:spcPct val="150000"/>
              </a:lnSpc>
            </a:pPr>
            <a:r>
              <a:rPr lang="en-US" sz="1800"/>
              <a:t>Because the database load schedule may be several weeks away, ERCOT manually applies the required contingency changes in operational systems until the permanent model update is available. </a:t>
            </a:r>
            <a:endParaRPr lang="en-US"/>
          </a:p>
        </p:txBody>
      </p:sp>
      <p:sp>
        <p:nvSpPr>
          <p:cNvPr id="4" name="Slide Number Placeholder 3">
            <a:extLst>
              <a:ext uri="{FF2B5EF4-FFF2-40B4-BE49-F238E27FC236}">
                <a16:creationId xmlns:a16="http://schemas.microsoft.com/office/drawing/2014/main" id="{A0A62C4A-D89A-C547-876F-21007EBA0363}"/>
              </a:ext>
            </a:extLst>
          </p:cNvPr>
          <p:cNvSpPr>
            <a:spLocks noGrp="1"/>
          </p:cNvSpPr>
          <p:nvPr>
            <p:ph type="sldNum" sz="quarter" idx="5"/>
          </p:nvPr>
        </p:nvSpPr>
        <p:spPr/>
        <p:txBody>
          <a:bodyPr/>
          <a:lstStyle/>
          <a:p>
            <a:fld id="{3694BC6D-B4C2-499C-B968-7B53BF050EFF}" type="slidenum">
              <a:rPr lang="en-US" smtClean="0"/>
              <a:t>36</a:t>
            </a:fld>
            <a:endParaRPr lang="en-US"/>
          </a:p>
        </p:txBody>
      </p:sp>
    </p:spTree>
    <p:extLst>
      <p:ext uri="{BB962C8B-B14F-4D97-AF65-F5344CB8AC3E}">
        <p14:creationId xmlns:p14="http://schemas.microsoft.com/office/powerpoint/2010/main" val="3236198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nSpc>
                <a:spcPct val="150000"/>
              </a:lnSpc>
            </a:pPr>
            <a:r>
              <a:rPr lang="en-US" sz="1800"/>
              <a:t>An expedited level of Validation is performed by ERCOT Modeling on the DPC. </a:t>
            </a:r>
          </a:p>
          <a:p>
            <a:pPr>
              <a:lnSpc>
                <a:spcPct val="150000"/>
              </a:lnSpc>
            </a:pPr>
            <a:r>
              <a:rPr lang="en-US" sz="1800"/>
              <a:t>After it passes all of Network Modeling’s validation, Coordinators sends the DPC Request to the Shift Engineer Supervisor for approval.</a:t>
            </a:r>
            <a:endParaRPr lang="en-US" sz="1800">
              <a:solidFill>
                <a:srgbClr val="FF0000"/>
              </a:solidFill>
            </a:endParaRPr>
          </a:p>
          <a:p>
            <a:pPr>
              <a:lnSpc>
                <a:spcPct val="150000"/>
              </a:lnSpc>
            </a:pPr>
            <a:r>
              <a:rPr lang="en-US" sz="1800"/>
              <a:t>Shift Engineer Supervisor coordinates with the TO.</a:t>
            </a:r>
            <a:endParaRPr lang="en-US" sz="1800">
              <a:solidFill>
                <a:srgbClr val="FF0000"/>
              </a:solidFill>
            </a:endParaRPr>
          </a:p>
          <a:p>
            <a:pPr lvl="1">
              <a:lnSpc>
                <a:spcPct val="150000"/>
              </a:lnSpc>
            </a:pPr>
            <a:r>
              <a:rPr lang="en-US" sz="1600"/>
              <a:t>With the expectation of communication from the TO when switching needs to take place.</a:t>
            </a:r>
            <a:endParaRPr lang="en-US" sz="1600">
              <a:solidFill>
                <a:srgbClr val="FF0000"/>
              </a:solidFill>
            </a:endParaRPr>
          </a:p>
          <a:p>
            <a:pPr>
              <a:lnSpc>
                <a:spcPct val="150000"/>
              </a:lnSpc>
            </a:pPr>
            <a:r>
              <a:rPr lang="en-US" sz="1800"/>
              <a:t>Shift Engineer Supervisor approves and notifies Grid and Market Solution (GMS) team and others to implement.</a:t>
            </a:r>
            <a:endParaRPr lang="en-US" sz="1800">
              <a:solidFill>
                <a:srgbClr val="FF0000"/>
              </a:solidFill>
            </a:endParaRPr>
          </a:p>
          <a:p>
            <a:pPr>
              <a:lnSpc>
                <a:spcPct val="150000"/>
              </a:lnSpc>
            </a:pPr>
            <a:r>
              <a:rPr lang="en-US" sz="1800"/>
              <a:t>After approval the Energy Management System, Market Management System, Short Term Outage Cases and Study cases are updated with the approved changes.</a:t>
            </a:r>
          </a:p>
          <a:p>
            <a:pPr>
              <a:lnSpc>
                <a:spcPct val="150000"/>
              </a:lnSpc>
            </a:pPr>
            <a:endParaRPr lang="en-US" sz="1800"/>
          </a:p>
          <a:p>
            <a:pPr>
              <a:lnSpc>
                <a:spcPct val="150000"/>
              </a:lnSpc>
            </a:pPr>
            <a:r>
              <a:rPr lang="en-US" sz="1800"/>
              <a:t>Due to the time needed to verify, model, and test contingency DCPs, Please try to allow a minimum of 4-6 business hours to process contingency CAMRs adding or modifying contingencies.</a:t>
            </a:r>
          </a:p>
          <a:p>
            <a:pPr>
              <a:lnSpc>
                <a:spcPct val="150000"/>
              </a:lnSpc>
            </a:pPr>
            <a:r>
              <a:rPr lang="en-US" sz="1800"/>
              <a:t>	MAGE will not allow change requests to be submitted for a time in the past. </a:t>
            </a:r>
          </a:p>
          <a:p>
            <a:pPr>
              <a:lnSpc>
                <a:spcPct val="150000"/>
              </a:lnSpc>
            </a:pPr>
            <a:r>
              <a:rPr lang="en-US" sz="1800"/>
              <a:t>	For example: If a DPC is submitted in the afternoon for the next day, please use a time closer to lunch. </a:t>
            </a:r>
          </a:p>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37</a:t>
            </a:fld>
            <a:endParaRPr lang="en-US"/>
          </a:p>
        </p:txBody>
      </p:sp>
    </p:spTree>
    <p:extLst>
      <p:ext uri="{BB962C8B-B14F-4D97-AF65-F5344CB8AC3E}">
        <p14:creationId xmlns:p14="http://schemas.microsoft.com/office/powerpoint/2010/main" val="288371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43305-09FB-1214-FB2A-364B2B06F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88B92-7FF8-8ECA-5650-AF28741BD8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3F9C546-B7DB-940D-EB6E-8348B0E98EC5}"/>
              </a:ext>
            </a:extLst>
          </p:cNvPr>
          <p:cNvSpPr>
            <a:spLocks noGrp="1"/>
          </p:cNvSpPr>
          <p:nvPr>
            <p:ph type="body" idx="1"/>
          </p:nvPr>
        </p:nvSpPr>
        <p:spPr/>
        <p:txBody>
          <a:bodyPr/>
          <a:lstStyle/>
          <a:p>
            <a:pPr>
              <a:lnSpc>
                <a:spcPct val="150000"/>
              </a:lnSpc>
            </a:pPr>
            <a:r>
              <a:rPr lang="en-US" sz="1800"/>
              <a:t>An expedited level of Validation is performed by ERCOT Modeling on the DPC. </a:t>
            </a:r>
          </a:p>
          <a:p>
            <a:pPr>
              <a:lnSpc>
                <a:spcPct val="150000"/>
              </a:lnSpc>
            </a:pPr>
            <a:r>
              <a:rPr lang="en-US" sz="1800"/>
              <a:t>After it passes all of Network Modeling’s validation, Coordinators sends the DPC Request to the Shift Engineer Supervisor for approval.</a:t>
            </a:r>
            <a:endParaRPr lang="en-US" sz="1800">
              <a:solidFill>
                <a:srgbClr val="FF0000"/>
              </a:solidFill>
            </a:endParaRPr>
          </a:p>
          <a:p>
            <a:pPr>
              <a:lnSpc>
                <a:spcPct val="150000"/>
              </a:lnSpc>
            </a:pPr>
            <a:r>
              <a:rPr lang="en-US" sz="1800"/>
              <a:t>Shift Engineer Supervisor coordinates with the TO.</a:t>
            </a:r>
            <a:endParaRPr lang="en-US" sz="1800">
              <a:solidFill>
                <a:srgbClr val="FF0000"/>
              </a:solidFill>
            </a:endParaRPr>
          </a:p>
          <a:p>
            <a:pPr lvl="1">
              <a:lnSpc>
                <a:spcPct val="150000"/>
              </a:lnSpc>
            </a:pPr>
            <a:r>
              <a:rPr lang="en-US" sz="1600"/>
              <a:t>With the expectation of communication from the TO when switching needs to take place.</a:t>
            </a:r>
            <a:endParaRPr lang="en-US" sz="1600">
              <a:solidFill>
                <a:srgbClr val="FF0000"/>
              </a:solidFill>
            </a:endParaRPr>
          </a:p>
          <a:p>
            <a:pPr>
              <a:lnSpc>
                <a:spcPct val="150000"/>
              </a:lnSpc>
            </a:pPr>
            <a:r>
              <a:rPr lang="en-US" sz="1800"/>
              <a:t>Shift Engineer Supervisor approves and notifies Grid and Market Solution (GMS) team and others to implement.</a:t>
            </a:r>
            <a:endParaRPr lang="en-US" sz="1800">
              <a:solidFill>
                <a:srgbClr val="FF0000"/>
              </a:solidFill>
            </a:endParaRPr>
          </a:p>
          <a:p>
            <a:pPr>
              <a:lnSpc>
                <a:spcPct val="150000"/>
              </a:lnSpc>
            </a:pPr>
            <a:r>
              <a:rPr lang="en-US" sz="1800"/>
              <a:t>After approval the Energy Management System, Market Management System, Short Term Outage Cases and Study cases are updated with the approved changes.</a:t>
            </a:r>
          </a:p>
          <a:p>
            <a:pPr>
              <a:lnSpc>
                <a:spcPct val="150000"/>
              </a:lnSpc>
            </a:pPr>
            <a:endParaRPr lang="en-US" sz="1800"/>
          </a:p>
          <a:p>
            <a:pPr>
              <a:lnSpc>
                <a:spcPct val="150000"/>
              </a:lnSpc>
            </a:pPr>
            <a:r>
              <a:rPr lang="en-US" sz="1800"/>
              <a:t>Due to the time needed to verify, model, and test contingency DCPs, Please try to allow a minimum of 4-6 business hours to process contingency CAMRs adding or modifying contingencies.</a:t>
            </a:r>
          </a:p>
          <a:p>
            <a:pPr>
              <a:lnSpc>
                <a:spcPct val="150000"/>
              </a:lnSpc>
            </a:pPr>
            <a:r>
              <a:rPr lang="en-US" sz="1800"/>
              <a:t>	MAGE will not allow change requests to be submitted for a time in the past. </a:t>
            </a:r>
          </a:p>
          <a:p>
            <a:pPr>
              <a:lnSpc>
                <a:spcPct val="150000"/>
              </a:lnSpc>
            </a:pPr>
            <a:r>
              <a:rPr lang="en-US" sz="1800"/>
              <a:t>	For example: If a DPC is submitted in the afternoon for the next day, please use a time closer to lunch. </a:t>
            </a:r>
          </a:p>
          <a:p>
            <a:endParaRPr lang="en-US"/>
          </a:p>
        </p:txBody>
      </p:sp>
      <p:sp>
        <p:nvSpPr>
          <p:cNvPr id="4" name="Slide Number Placeholder 3">
            <a:extLst>
              <a:ext uri="{FF2B5EF4-FFF2-40B4-BE49-F238E27FC236}">
                <a16:creationId xmlns:a16="http://schemas.microsoft.com/office/drawing/2014/main" id="{0A673B04-4AAE-6A42-F421-C3D90D663FD2}"/>
              </a:ext>
            </a:extLst>
          </p:cNvPr>
          <p:cNvSpPr>
            <a:spLocks noGrp="1"/>
          </p:cNvSpPr>
          <p:nvPr>
            <p:ph type="sldNum" sz="quarter" idx="5"/>
          </p:nvPr>
        </p:nvSpPr>
        <p:spPr/>
        <p:txBody>
          <a:bodyPr/>
          <a:lstStyle/>
          <a:p>
            <a:fld id="{3694BC6D-B4C2-499C-B968-7B53BF050EFF}" type="slidenum">
              <a:rPr lang="en-US" smtClean="0"/>
              <a:t>39</a:t>
            </a:fld>
            <a:endParaRPr lang="en-US"/>
          </a:p>
        </p:txBody>
      </p:sp>
    </p:spTree>
    <p:extLst>
      <p:ext uri="{BB962C8B-B14F-4D97-AF65-F5344CB8AC3E}">
        <p14:creationId xmlns:p14="http://schemas.microsoft.com/office/powerpoint/2010/main" val="147197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a:t>In the ERCOT network model, we have multiple types of contingencies, most of which are pragmatically-generated based on seed elements.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a:t>However, the challenge arises when we introduce open-ended devices, like normally open switches, that will close to energize alternate paths.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a:t>The auto-tracer does not anticipate these toggles, so no contingencies are created. </a:t>
            </a:r>
            <a:br>
              <a:rPr lang="en-US" kern="1200"/>
            </a:br>
            <a:r>
              <a:rPr lang="en-US" kern="1200"/>
              <a:t>Transmission Service Providers (TSPs) must request manual contingencies to enable on energization. </a:t>
            </a:r>
          </a:p>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4</a:t>
            </a:fld>
            <a:endParaRPr lang="en-US"/>
          </a:p>
        </p:txBody>
      </p:sp>
    </p:spTree>
    <p:extLst>
      <p:ext uri="{BB962C8B-B14F-4D97-AF65-F5344CB8AC3E}">
        <p14:creationId xmlns:p14="http://schemas.microsoft.com/office/powerpoint/2010/main" val="105098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prevent conflicts with DPCs, clean up NOMCRs should be submitted after the equipment is energized in the field.</a:t>
            </a:r>
          </a:p>
        </p:txBody>
      </p:sp>
      <p:sp>
        <p:nvSpPr>
          <p:cNvPr id="4" name="Slide Number Placeholder 3"/>
          <p:cNvSpPr>
            <a:spLocks noGrp="1"/>
          </p:cNvSpPr>
          <p:nvPr>
            <p:ph type="sldNum" sz="quarter" idx="5"/>
          </p:nvPr>
        </p:nvSpPr>
        <p:spPr/>
        <p:txBody>
          <a:bodyPr/>
          <a:lstStyle/>
          <a:p>
            <a:fld id="{3694BC6D-B4C2-499C-B968-7B53BF050EFF}" type="slidenum">
              <a:rPr lang="en-US" smtClean="0"/>
              <a:t>5</a:t>
            </a:fld>
            <a:endParaRPr lang="en-US"/>
          </a:p>
        </p:txBody>
      </p:sp>
    </p:spTree>
    <p:extLst>
      <p:ext uri="{BB962C8B-B14F-4D97-AF65-F5344CB8AC3E}">
        <p14:creationId xmlns:p14="http://schemas.microsoft.com/office/powerpoint/2010/main" val="252012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A679-9FE5-D858-F432-AE59F7737A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22C8-501C-5CF4-3237-1F9A986C594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A3B97D-5AC2-3BD9-14CF-F3DEC6D9029A}"/>
              </a:ext>
            </a:extLst>
          </p:cNvPr>
          <p:cNvSpPr>
            <a:spLocks noGrp="1"/>
          </p:cNvSpPr>
          <p:nvPr>
            <p:ph type="body" idx="1"/>
          </p:nvPr>
        </p:nvSpPr>
        <p:spPr/>
        <p:txBody>
          <a:bodyPr/>
          <a:lstStyle/>
          <a:p>
            <a:r>
              <a:rPr lang="en-US"/>
              <a:t>The “Show other end” defect is being worked on by Siemens. </a:t>
            </a:r>
          </a:p>
        </p:txBody>
      </p:sp>
      <p:sp>
        <p:nvSpPr>
          <p:cNvPr id="4" name="Slide Number Placeholder 3">
            <a:extLst>
              <a:ext uri="{FF2B5EF4-FFF2-40B4-BE49-F238E27FC236}">
                <a16:creationId xmlns:a16="http://schemas.microsoft.com/office/drawing/2014/main" id="{F7A98710-2E25-B535-8787-E425B4AD2AF7}"/>
              </a:ext>
            </a:extLst>
          </p:cNvPr>
          <p:cNvSpPr>
            <a:spLocks noGrp="1"/>
          </p:cNvSpPr>
          <p:nvPr>
            <p:ph type="sldNum" sz="quarter" idx="5"/>
          </p:nvPr>
        </p:nvSpPr>
        <p:spPr/>
        <p:txBody>
          <a:bodyPr/>
          <a:lstStyle/>
          <a:p>
            <a:fld id="{3694BC6D-B4C2-499C-B968-7B53BF050EFF}" type="slidenum">
              <a:rPr lang="en-US" smtClean="0"/>
              <a:t>6</a:t>
            </a:fld>
            <a:endParaRPr lang="en-US"/>
          </a:p>
        </p:txBody>
      </p:sp>
    </p:spTree>
    <p:extLst>
      <p:ext uri="{BB962C8B-B14F-4D97-AF65-F5344CB8AC3E}">
        <p14:creationId xmlns:p14="http://schemas.microsoft.com/office/powerpoint/2010/main" val="229420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following equipment may be excluded from being modeled as a contingency, though adequate documentation should be provided explaining why the equipment is being excluded: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AC Transmission lines whose length is less than a half mile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Zero Impedance lines or AC Transmission lines with very low impedance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Phase Shifting Transformers if in parallel with an AC Transmission line or Autotransformer </a:t>
            </a:r>
          </a:p>
          <a:p>
            <a:pPr marL="628650" lvl="1" indent="-171450">
              <a:buFont typeface="Arial" panose="020B0604020202020204" pitchFamily="34" charset="0"/>
              <a:buChar char="•"/>
            </a:pPr>
            <a:r>
              <a:rPr lang="en-US" sz="1200" b="0" i="0" u="none" strike="noStrike" kern="1200" baseline="0">
                <a:solidFill>
                  <a:schemeClr val="tx1"/>
                </a:solidFill>
                <a:latin typeface="+mn-lt"/>
                <a:ea typeface="+mn-ea"/>
                <a:cs typeface="+mn-cs"/>
              </a:rPr>
              <a:t>AC Transmission lines, Zero Impedance Lines, or Autotransformers behind the Point of Interconnection or EPS Meter </a:t>
            </a:r>
          </a:p>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8</a:t>
            </a:fld>
            <a:endParaRPr lang="en-US"/>
          </a:p>
        </p:txBody>
      </p:sp>
    </p:spTree>
    <p:extLst>
      <p:ext uri="{BB962C8B-B14F-4D97-AF65-F5344CB8AC3E}">
        <p14:creationId xmlns:p14="http://schemas.microsoft.com/office/powerpoint/2010/main" val="2538244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Auto Tracer only knows what exists in the model at the time of the last second of the snapshot. </a:t>
            </a:r>
          </a:p>
          <a:p>
            <a:r>
              <a:rPr lang="en-US"/>
              <a:t>- It follows modeled connectivity and device attributes. </a:t>
            </a:r>
          </a:p>
          <a:p>
            <a:r>
              <a:rPr lang="en-US"/>
              <a:t>- It does </a:t>
            </a:r>
            <a:r>
              <a:rPr lang="en-US" b="1"/>
              <a:t>not</a:t>
            </a:r>
            <a:r>
              <a:rPr lang="en-US"/>
              <a:t> predict future switching actions or pseudo-switch state changes. </a:t>
            </a:r>
          </a:p>
          <a:p>
            <a:r>
              <a:rPr lang="en-US"/>
              <a:t>- This limitation is the primary reason manual contingencies are required for many construction and energization projects. </a:t>
            </a:r>
          </a:p>
          <a:p>
            <a:r>
              <a:rPr lang="en-US"/>
              <a:t>- If a breaker, switch, or CC flag is modeled incorrectly, the resulting contingency may also be incorrect.</a:t>
            </a:r>
          </a:p>
        </p:txBody>
      </p:sp>
      <p:sp>
        <p:nvSpPr>
          <p:cNvPr id="4" name="Slide Number Placeholder 3"/>
          <p:cNvSpPr>
            <a:spLocks noGrp="1"/>
          </p:cNvSpPr>
          <p:nvPr>
            <p:ph type="sldNum" sz="quarter" idx="5"/>
          </p:nvPr>
        </p:nvSpPr>
        <p:spPr/>
        <p:txBody>
          <a:bodyPr/>
          <a:lstStyle/>
          <a:p>
            <a:fld id="{3694BC6D-B4C2-499C-B968-7B53BF050EFF}" type="slidenum">
              <a:rPr lang="en-US" smtClean="0"/>
              <a:t>9</a:t>
            </a:fld>
            <a:endParaRPr lang="en-US"/>
          </a:p>
        </p:txBody>
      </p:sp>
    </p:spTree>
    <p:extLst>
      <p:ext uri="{BB962C8B-B14F-4D97-AF65-F5344CB8AC3E}">
        <p14:creationId xmlns:p14="http://schemas.microsoft.com/office/powerpoint/2010/main" val="386816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Auto Tracer does not "know" what equipment should operate, it follows the model. </a:t>
            </a:r>
          </a:p>
          <a:p>
            <a:pPr marL="171450" indent="-171450">
              <a:buFont typeface="Arial" panose="020B0604020202020204" pitchFamily="34" charset="0"/>
              <a:buChar char="•"/>
            </a:pPr>
            <a:r>
              <a:rPr lang="en-US"/>
              <a:t>Normally open devices often become tracing boundaries. </a:t>
            </a:r>
          </a:p>
          <a:p>
            <a:pPr marL="171450" indent="-171450">
              <a:buFont typeface="Arial" panose="020B0604020202020204" pitchFamily="34" charset="0"/>
              <a:buChar char="•"/>
            </a:pPr>
            <a:r>
              <a:rPr lang="en-US"/>
              <a:t>CC flags determine whether a device participates in the contingency definition. </a:t>
            </a:r>
          </a:p>
          <a:p>
            <a:endParaRPr lang="en-US"/>
          </a:p>
          <a:p>
            <a:r>
              <a:rPr lang="en-US"/>
              <a:t>Most contingency issues investigated by ERCOT Modeling are ultimately traced back to: </a:t>
            </a:r>
          </a:p>
          <a:p>
            <a:pPr marL="171450" indent="-171450">
              <a:buFont typeface="Arial" panose="020B0604020202020204" pitchFamily="34" charset="0"/>
              <a:buChar char="•"/>
            </a:pPr>
            <a:r>
              <a:rPr lang="en-US"/>
              <a:t>incorrect device status, </a:t>
            </a:r>
          </a:p>
          <a:p>
            <a:pPr marL="171450" indent="-171450">
              <a:buFont typeface="Arial" panose="020B0604020202020204" pitchFamily="34" charset="0"/>
              <a:buChar char="•"/>
            </a:pPr>
            <a:r>
              <a:rPr lang="en-US"/>
              <a:t>incorrect CC flags, </a:t>
            </a:r>
          </a:p>
          <a:p>
            <a:pPr marL="171450" indent="-171450">
              <a:buFont typeface="Arial" panose="020B0604020202020204" pitchFamily="34" charset="0"/>
              <a:buChar char="•"/>
            </a:pPr>
            <a:r>
              <a:rPr lang="en-US"/>
              <a:t>or topology changes not represented by Auto Tracer.</a:t>
            </a:r>
          </a:p>
          <a:p>
            <a:endParaRPr lang="en-US"/>
          </a:p>
        </p:txBody>
      </p:sp>
      <p:sp>
        <p:nvSpPr>
          <p:cNvPr id="4" name="Slide Number Placeholder 3"/>
          <p:cNvSpPr>
            <a:spLocks noGrp="1"/>
          </p:cNvSpPr>
          <p:nvPr>
            <p:ph type="sldNum" sz="quarter" idx="5"/>
          </p:nvPr>
        </p:nvSpPr>
        <p:spPr/>
        <p:txBody>
          <a:bodyPr/>
          <a:lstStyle/>
          <a:p>
            <a:fld id="{3694BC6D-B4C2-499C-B968-7B53BF050EFF}" type="slidenum">
              <a:rPr lang="en-US" smtClean="0"/>
              <a:t>10</a:t>
            </a:fld>
            <a:endParaRPr lang="en-US"/>
          </a:p>
        </p:txBody>
      </p:sp>
    </p:spTree>
    <p:extLst>
      <p:ext uri="{BB962C8B-B14F-4D97-AF65-F5344CB8AC3E}">
        <p14:creationId xmlns:p14="http://schemas.microsoft.com/office/powerpoint/2010/main" val="244537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This is the baseline Auto Tracer scenario. </a:t>
            </a:r>
          </a:p>
          <a:p>
            <a:r>
              <a:rPr lang="en-US"/>
              <a:t>All breakers are available for fault clearing. </a:t>
            </a:r>
          </a:p>
          <a:p>
            <a:r>
              <a:rPr lang="en-US"/>
              <a:t>No normally open devices or CC flag changes affect the trace. </a:t>
            </a:r>
          </a:p>
          <a:p>
            <a:endParaRPr lang="en-US"/>
          </a:p>
          <a:p>
            <a:r>
              <a:rPr lang="en-US"/>
              <a:t>The contingency definition contains the line and the appropriate remote-end clearing devices.</a:t>
            </a:r>
          </a:p>
          <a:p>
            <a:r>
              <a:rPr lang="en-US"/>
              <a:t>This is what most single contingencies look like in the ERCOT model.</a:t>
            </a:r>
          </a:p>
        </p:txBody>
      </p:sp>
      <p:sp>
        <p:nvSpPr>
          <p:cNvPr id="4" name="Slide Number Placeholder 3"/>
          <p:cNvSpPr>
            <a:spLocks noGrp="1"/>
          </p:cNvSpPr>
          <p:nvPr>
            <p:ph type="sldNum" sz="quarter" idx="5"/>
          </p:nvPr>
        </p:nvSpPr>
        <p:spPr/>
        <p:txBody>
          <a:bodyPr/>
          <a:lstStyle/>
          <a:p>
            <a:fld id="{3694BC6D-B4C2-499C-B968-7B53BF050EFF}" type="slidenum">
              <a:rPr lang="en-US" smtClean="0"/>
              <a:t>11</a:t>
            </a:fld>
            <a:endParaRPr lang="en-US"/>
          </a:p>
        </p:txBody>
      </p:sp>
    </p:spTree>
    <p:extLst>
      <p:ext uri="{BB962C8B-B14F-4D97-AF65-F5344CB8AC3E}">
        <p14:creationId xmlns:p14="http://schemas.microsoft.com/office/powerpoint/2010/main" val="2309702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4" name="Text Placeholder 11">
            <a:extLst>
              <a:ext uri="{FF2B5EF4-FFF2-40B4-BE49-F238E27FC236}">
                <a16:creationId xmlns:a16="http://schemas.microsoft.com/office/drawing/2014/main" id="{BED41D71-8915-53EB-36A0-392D41DD0EAB}"/>
              </a:ext>
            </a:extLst>
          </p:cNvPr>
          <p:cNvSpPr>
            <a:spLocks noGrp="1"/>
          </p:cNvSpPr>
          <p:nvPr>
            <p:ph type="body" sz="quarter" idx="15"/>
          </p:nvPr>
        </p:nvSpPr>
        <p:spPr>
          <a:xfrm flipH="1">
            <a:off x="6427363" y="5054600"/>
            <a:ext cx="5201214" cy="1457037"/>
          </a:xfrm>
          <a:prstGeom prst="foldedCorner">
            <a:avLst>
              <a:gd name="adj" fmla="val 21194"/>
            </a:avLst>
          </a:prstGeom>
          <a:solidFill>
            <a:srgbClr val="E6EBF0">
              <a:alpha val="68000"/>
            </a:srgbClr>
          </a:solidFill>
          <a:ln w="9525" cap="rnd">
            <a:noFill/>
          </a:ln>
          <a:effectLst>
            <a:outerShdw blurRad="50800" dist="38100" dir="10800000" sx="1000" sy="1000" algn="r" rotWithShape="0">
              <a:prstClr val="black">
                <a:alpha val="46000"/>
              </a:prstClr>
            </a:outerShdw>
          </a:effectLst>
        </p:spPr>
        <p:txBody>
          <a:bodyPr vert="horz" wrap="square" lIns="274320" tIns="182880" rIns="640080" bIns="18288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45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fld id="{91B5BA03-1E8A-4A71-9375-E941FF070046}" type="datetime4">
              <a:rPr lang="en-US" smtClean="0"/>
              <a:t>June 16, 2026</a:t>
            </a:fld>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60754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fld id="{2DF188F8-67CB-419F-AAD4-5AB1C4EFBB40}" type="datetime4">
              <a:rPr lang="en-US" smtClean="0"/>
              <a:t>June 16, 2026</a:t>
            </a:fld>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fld id="{E710D0B2-8800-4E48-BDCE-A19E57C7C5AF}" type="datetime4">
              <a:rPr lang="en-US" smtClean="0"/>
              <a:t>June 16, 2026</a:t>
            </a:fld>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8231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572848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78605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709942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16,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96467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66891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fld id="{8D345B5F-6A76-46F9-AC11-757A044249AE}" type="datetime4">
              <a:rPr lang="en-US" smtClean="0"/>
              <a:t>June 16, 2026</a:t>
            </a:fld>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426513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16,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87947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F8B62A2-45B4-4ECA-8168-BE9383DA5644}" type="datetime4">
              <a:rPr lang="en-US" smtClean="0"/>
              <a:t>June 16,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8637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16,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176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14560760-0B16-41B8-81DA-58FA2187E1CC}" type="datetime4">
              <a:rPr lang="en-US" smtClean="0"/>
              <a:t>June 16,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4199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16, 2026</a:t>
            </a:fld>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5747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16,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33517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3.sv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338138243"/>
      </p:ext>
    </p:extLst>
  </p:cSld>
  <p:clrMap bg1="lt1" tx1="dk1" bg2="lt2" tx2="dk2" accent1="accent1" accent2="accent2" accent3="accent3" accent4="accent4" accent5="accent5" accent6="accent6" hlink="hlink" folHlink="folHlink"/>
  <p:sldLayoutIdLst>
    <p:sldLayoutId id="2147483678" r:id="rId1"/>
    <p:sldLayoutId id="214748368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fld id="{B145F6E8-FE0B-4A87-A96D-6C3DE3AC3724}" type="datetime4">
              <a:rPr lang="en-US" smtClean="0"/>
              <a:t>June 16, 2026</a:t>
            </a:fld>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16"/>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499037964"/>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71" r:id="rId5"/>
    <p:sldLayoutId id="2147483673" r:id="rId6"/>
    <p:sldLayoutId id="2147483672" r:id="rId7"/>
    <p:sldLayoutId id="2147483664" r:id="rId8"/>
    <p:sldLayoutId id="2147483668" r:id="rId9"/>
    <p:sldLayoutId id="2147483669" r:id="rId10"/>
    <p:sldLayoutId id="2147483666" r:id="rId11"/>
    <p:sldLayoutId id="2147483675" r:id="rId12"/>
    <p:sldLayoutId id="2147483679" r:id="rId13"/>
    <p:sldLayoutId id="2147483676" r:id="rId14"/>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mailto:NOMCRHelp@ercot.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NOMCRhelp@ERCOT.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mailto:NOMCRHelp@ercot.com"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36D409B-B5F4-F87D-8415-3D2D84315DEB}"/>
              </a:ext>
            </a:extLst>
          </p:cNvPr>
          <p:cNvSpPr txBox="1">
            <a:spLocks/>
          </p:cNvSpPr>
          <p:nvPr/>
        </p:nvSpPr>
        <p:spPr>
          <a:xfrm>
            <a:off x="5074920" y="1996980"/>
            <a:ext cx="4882568" cy="3999346"/>
          </a:xfrm>
          <a:prstGeom prst="rect">
            <a:avLst/>
          </a:prstGeom>
        </p:spPr>
        <p:txBody>
          <a:bodyPr anchor="t">
            <a:normAutofit/>
          </a:bodyPr>
          <a:lstStyle>
            <a:lvl1pPr algn="l" defTabSz="914400" rtl="0" eaLnBrk="1" latinLnBrk="0" hangingPunct="1">
              <a:lnSpc>
                <a:spcPct val="90000"/>
              </a:lnSpc>
              <a:spcBef>
                <a:spcPct val="0"/>
              </a:spcBef>
              <a:buNone/>
              <a:defRPr lang="en-US" sz="2000" b="1" kern="1200" dirty="0">
                <a:solidFill>
                  <a:schemeClr val="tx1"/>
                </a:solidFill>
                <a:latin typeface="+mj-lt"/>
                <a:ea typeface="+mj-ea"/>
                <a:cs typeface="+mj-cs"/>
              </a:defRPr>
            </a:lvl1pPr>
          </a:lstStyle>
          <a:p>
            <a:pPr>
              <a:lnSpc>
                <a:spcPct val="100000"/>
              </a:lnSpc>
              <a:spcBef>
                <a:spcPts val="300"/>
              </a:spcBef>
              <a:spcAft>
                <a:spcPts val="300"/>
              </a:spcAft>
              <a:defRPr/>
            </a:pPr>
            <a:r>
              <a:rPr lang="en-US" sz="2800"/>
              <a:t>Contingency Overview</a:t>
            </a:r>
            <a:br>
              <a:rPr lang="en-US" sz="1400" b="0"/>
            </a:br>
            <a:endParaRPr lang="en-US" sz="1400" b="0"/>
          </a:p>
          <a:p>
            <a:pPr>
              <a:lnSpc>
                <a:spcPct val="100000"/>
              </a:lnSpc>
              <a:spcBef>
                <a:spcPts val="300"/>
              </a:spcBef>
              <a:spcAft>
                <a:spcPts val="300"/>
              </a:spcAft>
              <a:defRPr/>
            </a:pPr>
            <a:endParaRPr lang="en-US" sz="1400" b="0"/>
          </a:p>
          <a:p>
            <a:pPr>
              <a:lnSpc>
                <a:spcPct val="100000"/>
              </a:lnSpc>
              <a:spcBef>
                <a:spcPts val="300"/>
              </a:spcBef>
              <a:spcAft>
                <a:spcPts val="300"/>
              </a:spcAft>
              <a:defRPr/>
            </a:pPr>
            <a:endParaRPr lang="en-US" sz="1400" b="0"/>
          </a:p>
          <a:p>
            <a:pPr>
              <a:lnSpc>
                <a:spcPct val="100000"/>
              </a:lnSpc>
              <a:spcBef>
                <a:spcPts val="300"/>
              </a:spcBef>
              <a:spcAft>
                <a:spcPts val="300"/>
              </a:spcAft>
              <a:defRPr/>
            </a:pPr>
            <a:br>
              <a:rPr lang="en-US" sz="1800" b="0" i="1"/>
            </a:br>
            <a:br>
              <a:rPr lang="en-US" sz="1800" b="0" i="1"/>
            </a:br>
            <a:br>
              <a:rPr lang="en-US" sz="1800" b="0" i="1"/>
            </a:br>
            <a:r>
              <a:rPr lang="en-US" sz="1800" b="0"/>
              <a:t>Network Modeling Maintenance</a:t>
            </a:r>
            <a:br>
              <a:rPr lang="en-US" sz="1800" b="0"/>
            </a:br>
            <a:br>
              <a:rPr lang="en-US" sz="1400" b="0"/>
            </a:br>
            <a:br>
              <a:rPr lang="en-US" sz="1200" b="0"/>
            </a:br>
            <a:fld id="{791A7780-03EF-4C42-B9F1-72A8C3465823}" type="datetime4">
              <a:rPr lang="en-US" sz="1100" b="0" smtClean="0"/>
              <a:pPr>
                <a:lnSpc>
                  <a:spcPct val="100000"/>
                </a:lnSpc>
                <a:spcBef>
                  <a:spcPts val="300"/>
                </a:spcBef>
                <a:spcAft>
                  <a:spcPts val="300"/>
                </a:spcAft>
                <a:defRPr/>
              </a:pPr>
              <a:t>June 16, 2026</a:t>
            </a:fld>
            <a:endParaRPr lang="en-US"/>
          </a:p>
        </p:txBody>
      </p:sp>
    </p:spTree>
    <p:extLst>
      <p:ext uri="{BB962C8B-B14F-4D97-AF65-F5344CB8AC3E}">
        <p14:creationId xmlns:p14="http://schemas.microsoft.com/office/powerpoint/2010/main" val="377312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3143B-159C-4BA5-8047-A8564D057404}"/>
              </a:ext>
            </a:extLst>
          </p:cNvPr>
          <p:cNvSpPr>
            <a:spLocks noGrp="1"/>
          </p:cNvSpPr>
          <p:nvPr>
            <p:ph type="title"/>
          </p:nvPr>
        </p:nvSpPr>
        <p:spPr>
          <a:xfrm>
            <a:off x="1257300" y="567123"/>
            <a:ext cx="10401300" cy="614281"/>
          </a:xfrm>
        </p:spPr>
        <p:txBody>
          <a:bodyPr/>
          <a:lstStyle/>
          <a:p>
            <a:r>
              <a:rPr lang="en-US"/>
              <a:t>What Controls Auto Tracer Behavior</a:t>
            </a:r>
          </a:p>
        </p:txBody>
      </p:sp>
      <p:sp>
        <p:nvSpPr>
          <p:cNvPr id="3" name="Slide Number Placeholder 2">
            <a:extLst>
              <a:ext uri="{FF2B5EF4-FFF2-40B4-BE49-F238E27FC236}">
                <a16:creationId xmlns:a16="http://schemas.microsoft.com/office/drawing/2014/main" id="{64828ABA-DA63-764B-4311-F10BDAC2FC37}"/>
              </a:ext>
            </a:extLst>
          </p:cNvPr>
          <p:cNvSpPr>
            <a:spLocks noGrp="1"/>
          </p:cNvSpPr>
          <p:nvPr>
            <p:ph type="sldNum" sz="quarter" idx="12"/>
          </p:nvPr>
        </p:nvSpPr>
        <p:spPr/>
        <p:txBody>
          <a:bodyPr/>
          <a:lstStyle/>
          <a:p>
            <a:fld id="{BCDE79FB-97BA-492B-8D57-F1373F9ADA95}" type="slidenum">
              <a:rPr lang="en-US" smtClean="0"/>
              <a:t>10</a:t>
            </a:fld>
            <a:endParaRPr lang="en-US"/>
          </a:p>
        </p:txBody>
      </p:sp>
      <p:sp>
        <p:nvSpPr>
          <p:cNvPr id="4" name="Text Placeholder 4">
            <a:extLst>
              <a:ext uri="{FF2B5EF4-FFF2-40B4-BE49-F238E27FC236}">
                <a16:creationId xmlns:a16="http://schemas.microsoft.com/office/drawing/2014/main" id="{E3390E76-CB72-12EF-5028-82084C9802A3}"/>
              </a:ext>
            </a:extLst>
          </p:cNvPr>
          <p:cNvSpPr txBox="1">
            <a:spLocks/>
          </p:cNvSpPr>
          <p:nvPr/>
        </p:nvSpPr>
        <p:spPr>
          <a:xfrm>
            <a:off x="477545" y="1171852"/>
            <a:ext cx="6934474" cy="5184498"/>
          </a:xfrm>
          <a:prstGeom prst="rect">
            <a:avLst/>
          </a:prstGeom>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Device Status </a:t>
            </a:r>
          </a:p>
          <a:p>
            <a:pPr marL="182880" indent="-182880">
              <a:buFont typeface="Arial" panose="020B0604020202020204" pitchFamily="34" charset="0"/>
              <a:buChar char="•"/>
            </a:pPr>
            <a:r>
              <a:rPr lang="en-US" b="1"/>
              <a:t>Normally Closed (N.C.): </a:t>
            </a:r>
            <a:r>
              <a:rPr lang="en-US"/>
              <a:t>Included in connectivity tracing (default values)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182880" indent="-182880">
              <a:buFont typeface="Arial" panose="020B0604020202020204" pitchFamily="34" charset="0"/>
              <a:buChar char="•"/>
            </a:pPr>
            <a:r>
              <a:rPr lang="en-US" b="1"/>
              <a:t>Normally Open (N.O.): </a:t>
            </a:r>
            <a:r>
              <a:rPr lang="en-US"/>
              <a:t>Acts as a tracing boundary</a:t>
            </a:r>
            <a:endParaRPr lang="en-US" sz="1400"/>
          </a:p>
          <a:p>
            <a:r>
              <a:rPr lang="en-US" sz="1600"/>
              <a:t>		</a:t>
            </a:r>
          </a:p>
          <a:p>
            <a:endParaRPr lang="en-US" sz="2000" b="1"/>
          </a:p>
          <a:p>
            <a:endParaRPr lang="en-US" sz="2000" b="1"/>
          </a:p>
          <a:p>
            <a:r>
              <a:rPr lang="en-US" sz="2000" b="1"/>
              <a:t>Contingency Component Flag (CC)</a:t>
            </a:r>
          </a:p>
          <a:p>
            <a:r>
              <a:rPr lang="en-US" b="1"/>
              <a:t>CC = True </a:t>
            </a:r>
            <a:r>
              <a:rPr lang="en-US"/>
              <a:t>→ Tracer performs its normal tracing function </a:t>
            </a:r>
          </a:p>
          <a:p>
            <a:pPr marL="182880" indent="-182880">
              <a:buFont typeface="Arial" panose="020B0604020202020204" pitchFamily="34" charset="0"/>
              <a:buChar char="•"/>
            </a:pPr>
            <a:r>
              <a:rPr lang="en-US"/>
              <a:t>Breakers are included as fault-interrupting devices</a:t>
            </a:r>
          </a:p>
          <a:p>
            <a:pPr marL="182880" indent="-182880">
              <a:buFont typeface="Arial" panose="020B0604020202020204" pitchFamily="34" charset="0"/>
              <a:buChar char="•"/>
            </a:pPr>
            <a:r>
              <a:rPr lang="en-US"/>
              <a:t>Disconnectors act as tracing path</a:t>
            </a:r>
          </a:p>
          <a:p>
            <a:r>
              <a:rPr lang="en-US" b="1"/>
              <a:t>CC = False </a:t>
            </a:r>
            <a:r>
              <a:rPr lang="en-US"/>
              <a:t>→ Device tracing behavior is reversed </a:t>
            </a:r>
          </a:p>
          <a:p>
            <a:pPr marL="182880" indent="-182880">
              <a:buFont typeface="Arial" panose="020B0604020202020204" pitchFamily="34" charset="0"/>
              <a:buChar char="•"/>
            </a:pPr>
            <a:r>
              <a:rPr lang="en-US"/>
              <a:t>Breakers act as a tracing path</a:t>
            </a:r>
          </a:p>
          <a:p>
            <a:pPr marL="182880" indent="-182880">
              <a:buFont typeface="Arial" panose="020B0604020202020204" pitchFamily="34" charset="0"/>
              <a:buChar char="•"/>
            </a:pPr>
            <a:r>
              <a:rPr lang="en-US"/>
              <a:t>Disconnectors are included as fault-interrupting devices</a:t>
            </a:r>
            <a:endParaRPr lang="en-US" sz="1800"/>
          </a:p>
        </p:txBody>
      </p:sp>
      <p:pic>
        <p:nvPicPr>
          <p:cNvPr id="8" name="Picture 7">
            <a:extLst>
              <a:ext uri="{FF2B5EF4-FFF2-40B4-BE49-F238E27FC236}">
                <a16:creationId xmlns:a16="http://schemas.microsoft.com/office/drawing/2014/main" id="{6D9A6996-C572-D25C-F50B-AF185ABD7916}"/>
              </a:ext>
            </a:extLst>
          </p:cNvPr>
          <p:cNvPicPr>
            <a:picLocks noChangeAspect="1"/>
          </p:cNvPicPr>
          <p:nvPr/>
        </p:nvPicPr>
        <p:blipFill>
          <a:blip r:embed="rId3"/>
          <a:stretch>
            <a:fillRect/>
          </a:stretch>
        </p:blipFill>
        <p:spPr>
          <a:xfrm>
            <a:off x="7781090" y="3011188"/>
            <a:ext cx="4048095" cy="1426588"/>
          </a:xfrm>
          <a:prstGeom prst="rect">
            <a:avLst/>
          </a:prstGeom>
        </p:spPr>
      </p:pic>
      <p:pic>
        <p:nvPicPr>
          <p:cNvPr id="11" name="Picture 10">
            <a:extLst>
              <a:ext uri="{FF2B5EF4-FFF2-40B4-BE49-F238E27FC236}">
                <a16:creationId xmlns:a16="http://schemas.microsoft.com/office/drawing/2014/main" id="{B3229493-A159-2D32-C0F6-727EF1E9A35B}"/>
              </a:ext>
            </a:extLst>
          </p:cNvPr>
          <p:cNvPicPr>
            <a:picLocks noChangeAspect="1"/>
          </p:cNvPicPr>
          <p:nvPr/>
        </p:nvPicPr>
        <p:blipFill>
          <a:blip r:embed="rId4"/>
          <a:stretch>
            <a:fillRect/>
          </a:stretch>
        </p:blipFill>
        <p:spPr>
          <a:xfrm>
            <a:off x="7781091" y="1492617"/>
            <a:ext cx="4048095" cy="1426588"/>
          </a:xfrm>
          <a:prstGeom prst="rect">
            <a:avLst/>
          </a:prstGeom>
        </p:spPr>
      </p:pic>
      <p:pic>
        <p:nvPicPr>
          <p:cNvPr id="13" name="Picture 12">
            <a:extLst>
              <a:ext uri="{FF2B5EF4-FFF2-40B4-BE49-F238E27FC236}">
                <a16:creationId xmlns:a16="http://schemas.microsoft.com/office/drawing/2014/main" id="{B2F1A1EE-4312-B858-EEEF-605C8FF2FCFE}"/>
              </a:ext>
            </a:extLst>
          </p:cNvPr>
          <p:cNvPicPr>
            <a:picLocks noChangeAspect="1"/>
          </p:cNvPicPr>
          <p:nvPr/>
        </p:nvPicPr>
        <p:blipFill>
          <a:blip r:embed="rId5"/>
          <a:srcRect l="9540" b="10496"/>
          <a:stretch>
            <a:fillRect/>
          </a:stretch>
        </p:blipFill>
        <p:spPr>
          <a:xfrm>
            <a:off x="735234" y="1961764"/>
            <a:ext cx="2576647" cy="451902"/>
          </a:xfrm>
          <a:prstGeom prst="rect">
            <a:avLst/>
          </a:prstGeom>
        </p:spPr>
      </p:pic>
      <p:pic>
        <p:nvPicPr>
          <p:cNvPr id="15" name="Picture 14">
            <a:extLst>
              <a:ext uri="{FF2B5EF4-FFF2-40B4-BE49-F238E27FC236}">
                <a16:creationId xmlns:a16="http://schemas.microsoft.com/office/drawing/2014/main" id="{7ED4BAB7-731A-1FDD-9780-2D8E14A7790C}"/>
              </a:ext>
            </a:extLst>
          </p:cNvPr>
          <p:cNvPicPr>
            <a:picLocks noChangeAspect="1"/>
          </p:cNvPicPr>
          <p:nvPr/>
        </p:nvPicPr>
        <p:blipFill>
          <a:blip r:embed="rId6"/>
          <a:srcRect r="7609" b="625"/>
          <a:stretch>
            <a:fillRect/>
          </a:stretch>
        </p:blipFill>
        <p:spPr>
          <a:xfrm>
            <a:off x="735234" y="2936729"/>
            <a:ext cx="2605226" cy="492271"/>
          </a:xfrm>
          <a:prstGeom prst="rect">
            <a:avLst/>
          </a:prstGeom>
        </p:spPr>
      </p:pic>
      <p:sp>
        <p:nvSpPr>
          <p:cNvPr id="9" name="TextBox 8">
            <a:extLst>
              <a:ext uri="{FF2B5EF4-FFF2-40B4-BE49-F238E27FC236}">
                <a16:creationId xmlns:a16="http://schemas.microsoft.com/office/drawing/2014/main" id="{5D31D731-FE3D-8BB0-E084-66A0B7D4692E}"/>
              </a:ext>
            </a:extLst>
          </p:cNvPr>
          <p:cNvSpPr txBox="1"/>
          <p:nvPr/>
        </p:nvSpPr>
        <p:spPr>
          <a:xfrm>
            <a:off x="7688695" y="4437776"/>
            <a:ext cx="4251095" cy="1015663"/>
          </a:xfrm>
          <a:prstGeom prst="rect">
            <a:avLst/>
          </a:prstGeom>
          <a:noFill/>
        </p:spPr>
        <p:txBody>
          <a:bodyPr wrap="square" rtlCol="0">
            <a:spAutoFit/>
          </a:bodyPr>
          <a:lstStyle/>
          <a:p>
            <a:pPr marL="0" lvl="1" indent="-182880"/>
            <a:r>
              <a:rPr lang="en-US" sz="1050" b="1"/>
              <a:t>FID</a:t>
            </a:r>
            <a:r>
              <a:rPr lang="en-US" sz="1050"/>
              <a:t> = Fault Interrupting Device</a:t>
            </a:r>
          </a:p>
          <a:p>
            <a:pPr marL="0" lvl="1" indent="-182880"/>
            <a:r>
              <a:rPr lang="en-US" sz="1050" b="1"/>
              <a:t>Ignored</a:t>
            </a:r>
            <a:r>
              <a:rPr lang="en-US" sz="1050"/>
              <a:t> = The Tracer stops the trace and ignores to include the device of the contingency definition.</a:t>
            </a:r>
          </a:p>
          <a:p>
            <a:pPr marL="0" lvl="1" indent="-182880"/>
            <a:r>
              <a:rPr lang="en-US" sz="1050" b="1"/>
              <a:t>Skip</a:t>
            </a:r>
            <a:r>
              <a:rPr lang="en-US" sz="1050"/>
              <a:t> = The Tracer skips over the device and continues tracing.</a:t>
            </a:r>
          </a:p>
          <a:p>
            <a:endParaRPr lang="en-US"/>
          </a:p>
        </p:txBody>
      </p:sp>
    </p:spTree>
    <p:extLst>
      <p:ext uri="{BB962C8B-B14F-4D97-AF65-F5344CB8AC3E}">
        <p14:creationId xmlns:p14="http://schemas.microsoft.com/office/powerpoint/2010/main" val="333182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0DC33AC-0EB4-CE00-8B8E-826AE47D0293}"/>
              </a:ext>
            </a:extLst>
          </p:cNvPr>
          <p:cNvSpPr>
            <a:spLocks noGrp="1"/>
          </p:cNvSpPr>
          <p:nvPr>
            <p:ph type="title"/>
          </p:nvPr>
        </p:nvSpPr>
        <p:spPr>
          <a:xfrm>
            <a:off x="1257300" y="457200"/>
            <a:ext cx="10401300" cy="603643"/>
          </a:xfrm>
        </p:spPr>
        <p:txBody>
          <a:bodyPr/>
          <a:lstStyle/>
          <a:p>
            <a:r>
              <a:rPr lang="en-US"/>
              <a:t>Auto Tracer Examples</a:t>
            </a:r>
          </a:p>
        </p:txBody>
      </p:sp>
      <p:sp>
        <p:nvSpPr>
          <p:cNvPr id="23" name="Text Placeholder 22">
            <a:extLst>
              <a:ext uri="{FF2B5EF4-FFF2-40B4-BE49-F238E27FC236}">
                <a16:creationId xmlns:a16="http://schemas.microsoft.com/office/drawing/2014/main" id="{98263CD6-5C34-11E8-499F-1BC543F2F5E3}"/>
              </a:ext>
            </a:extLst>
          </p:cNvPr>
          <p:cNvSpPr>
            <a:spLocks noGrp="1"/>
          </p:cNvSpPr>
          <p:nvPr>
            <p:ph type="body" sz="quarter" idx="15"/>
          </p:nvPr>
        </p:nvSpPr>
        <p:spPr>
          <a:xfrm flipH="1">
            <a:off x="5158964" y="3074741"/>
            <a:ext cx="6499625" cy="635557"/>
          </a:xfrm>
        </p:spPr>
        <p:txBody>
          <a:bodyPr anchor="ctr"/>
          <a:lstStyle/>
          <a:p>
            <a:r>
              <a:rPr lang="en-US" b="0"/>
              <a:t>Auto Tracer behaves as expected when all breakers are closed and eligible for tracing.</a:t>
            </a:r>
          </a:p>
        </p:txBody>
      </p:sp>
      <p:sp>
        <p:nvSpPr>
          <p:cNvPr id="3" name="Slide Number Placeholder 2">
            <a:extLst>
              <a:ext uri="{FF2B5EF4-FFF2-40B4-BE49-F238E27FC236}">
                <a16:creationId xmlns:a16="http://schemas.microsoft.com/office/drawing/2014/main" id="{D9903069-B8C4-034E-D30A-A79D254044FA}"/>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6" name="TextBox 5">
            <a:extLst>
              <a:ext uri="{FF2B5EF4-FFF2-40B4-BE49-F238E27FC236}">
                <a16:creationId xmlns:a16="http://schemas.microsoft.com/office/drawing/2014/main" id="{6A514B5A-643D-55FB-721D-6CAD56F5098F}"/>
              </a:ext>
            </a:extLst>
          </p:cNvPr>
          <p:cNvSpPr txBox="1"/>
          <p:nvPr/>
        </p:nvSpPr>
        <p:spPr>
          <a:xfrm>
            <a:off x="5158973" y="1859882"/>
            <a:ext cx="6499624" cy="1077218"/>
          </a:xfrm>
          <a:prstGeom prst="rect">
            <a:avLst/>
          </a:prstGeom>
          <a:noFill/>
        </p:spPr>
        <p:txBody>
          <a:bodyPr wrap="square" rtlCol="0">
            <a:spAutoFit/>
          </a:bodyPr>
          <a:lstStyle/>
          <a:p>
            <a:pPr marL="182880" indent="-182880">
              <a:buFont typeface="Arial" panose="020B0604020202020204" pitchFamily="34" charset="0"/>
              <a:buChar char="•"/>
            </a:pPr>
            <a:r>
              <a:rPr lang="en-US" sz="1600"/>
              <a:t>All Breakers are Normally Closed (N.C.)</a:t>
            </a:r>
          </a:p>
          <a:p>
            <a:pPr marL="182880" indent="-182880">
              <a:buFont typeface="Arial" panose="020B0604020202020204" pitchFamily="34" charset="0"/>
              <a:buChar char="•"/>
            </a:pPr>
            <a:r>
              <a:rPr lang="en-US" sz="1600"/>
              <a:t>All Contingency Component flags are true</a:t>
            </a:r>
          </a:p>
          <a:p>
            <a:pPr marL="182880" indent="-182880">
              <a:buFont typeface="Arial" panose="020B0604020202020204" pitchFamily="34" charset="0"/>
              <a:buChar char="•"/>
            </a:pPr>
            <a:r>
              <a:rPr lang="en-US" sz="1600"/>
              <a:t>A single contingency is created for each line</a:t>
            </a:r>
          </a:p>
          <a:p>
            <a:pPr marL="182880" indent="-182880">
              <a:buFont typeface="Arial" panose="020B0604020202020204" pitchFamily="34" charset="0"/>
              <a:buChar char="•"/>
            </a:pPr>
            <a:r>
              <a:rPr lang="en-US" sz="1600"/>
              <a:t>Contingencies follow complete breaker-to-breaker path </a:t>
            </a:r>
          </a:p>
        </p:txBody>
      </p:sp>
      <p:sp>
        <p:nvSpPr>
          <p:cNvPr id="7" name="TextBox 6">
            <a:extLst>
              <a:ext uri="{FF2B5EF4-FFF2-40B4-BE49-F238E27FC236}">
                <a16:creationId xmlns:a16="http://schemas.microsoft.com/office/drawing/2014/main" id="{09311A28-D7B7-4E16-4517-C85FEBB90913}"/>
              </a:ext>
            </a:extLst>
          </p:cNvPr>
          <p:cNvSpPr txBox="1"/>
          <p:nvPr/>
        </p:nvSpPr>
        <p:spPr>
          <a:xfrm>
            <a:off x="5158973" y="4587391"/>
            <a:ext cx="6499617" cy="1077218"/>
          </a:xfrm>
          <a:prstGeom prst="rect">
            <a:avLst/>
          </a:prstGeom>
          <a:noFill/>
        </p:spPr>
        <p:txBody>
          <a:bodyPr wrap="square" rtlCol="0">
            <a:spAutoFit/>
          </a:bodyPr>
          <a:lstStyle/>
          <a:p>
            <a:pPr marL="182880" indent="-182880">
              <a:buFont typeface="Arial" panose="020B0604020202020204" pitchFamily="34" charset="0"/>
              <a:buChar char="•"/>
            </a:pPr>
            <a:r>
              <a:rPr lang="en-US" sz="1600"/>
              <a:t>Breaker CBZ1 is a Normally Open (N.O.) device</a:t>
            </a:r>
          </a:p>
          <a:p>
            <a:pPr marL="182880" indent="-182880">
              <a:buFont typeface="Arial" panose="020B0604020202020204" pitchFamily="34" charset="0"/>
              <a:buChar char="•"/>
            </a:pPr>
            <a:r>
              <a:rPr lang="en-US" sz="1600"/>
              <a:t>Line A_Z_1: Contingency with CBA1 as FID and CBZ1 ignored</a:t>
            </a:r>
          </a:p>
          <a:p>
            <a:pPr marL="182880" indent="-182880">
              <a:buFont typeface="Arial" panose="020B0604020202020204" pitchFamily="34" charset="0"/>
              <a:buChar char="•"/>
            </a:pPr>
            <a:r>
              <a:rPr lang="en-US" sz="1600"/>
              <a:t>Line B_Z_1: Contingency follows complete breaker-to-breaker path</a:t>
            </a:r>
          </a:p>
          <a:p>
            <a:pPr marL="182880" indent="-182880">
              <a:buFont typeface="Arial" panose="020B0604020202020204" pitchFamily="34" charset="0"/>
              <a:buChar char="•"/>
            </a:pPr>
            <a:endParaRPr lang="en-US" sz="1600"/>
          </a:p>
        </p:txBody>
      </p:sp>
      <p:pic>
        <p:nvPicPr>
          <p:cNvPr id="8" name="Picture 7">
            <a:extLst>
              <a:ext uri="{FF2B5EF4-FFF2-40B4-BE49-F238E27FC236}">
                <a16:creationId xmlns:a16="http://schemas.microsoft.com/office/drawing/2014/main" id="{1FD5415E-FF3F-9201-C6AA-6924B7731A1C}"/>
              </a:ext>
            </a:extLst>
          </p:cNvPr>
          <p:cNvPicPr>
            <a:picLocks noChangeAspect="1"/>
          </p:cNvPicPr>
          <p:nvPr/>
        </p:nvPicPr>
        <p:blipFill>
          <a:blip r:embed="rId3">
            <a:alphaModFix amt="25000"/>
          </a:blip>
          <a:stretch>
            <a:fillRect/>
          </a:stretch>
        </p:blipFill>
        <p:spPr>
          <a:xfrm>
            <a:off x="6872421" y="42750"/>
            <a:ext cx="2594707" cy="914400"/>
          </a:xfrm>
          <a:prstGeom prst="rect">
            <a:avLst/>
          </a:prstGeom>
        </p:spPr>
      </p:pic>
      <p:pic>
        <p:nvPicPr>
          <p:cNvPr id="9" name="Picture 8">
            <a:extLst>
              <a:ext uri="{FF2B5EF4-FFF2-40B4-BE49-F238E27FC236}">
                <a16:creationId xmlns:a16="http://schemas.microsoft.com/office/drawing/2014/main" id="{BCDDE3F2-3A56-E44B-A711-932946343BC1}"/>
              </a:ext>
            </a:extLst>
          </p:cNvPr>
          <p:cNvPicPr>
            <a:picLocks noChangeAspect="1"/>
          </p:cNvPicPr>
          <p:nvPr/>
        </p:nvPicPr>
        <p:blipFill>
          <a:blip r:embed="rId4">
            <a:alphaModFix amt="25000"/>
          </a:blip>
          <a:stretch>
            <a:fillRect/>
          </a:stretch>
        </p:blipFill>
        <p:spPr>
          <a:xfrm>
            <a:off x="9495693" y="42750"/>
            <a:ext cx="2594707" cy="914400"/>
          </a:xfrm>
          <a:prstGeom prst="rect">
            <a:avLst/>
          </a:prstGeom>
        </p:spPr>
      </p:pic>
      <p:pic>
        <p:nvPicPr>
          <p:cNvPr id="4" name="Picture 3">
            <a:extLst>
              <a:ext uri="{FF2B5EF4-FFF2-40B4-BE49-F238E27FC236}">
                <a16:creationId xmlns:a16="http://schemas.microsoft.com/office/drawing/2014/main" id="{9DAA1FA6-5258-BA1E-8C4E-C10853C649CD}"/>
              </a:ext>
            </a:extLst>
          </p:cNvPr>
          <p:cNvPicPr>
            <a:picLocks noChangeAspect="1"/>
          </p:cNvPicPr>
          <p:nvPr/>
        </p:nvPicPr>
        <p:blipFill>
          <a:blip r:embed="rId5"/>
          <a:srcRect l="-1" r="128"/>
          <a:stretch>
            <a:fillRect/>
          </a:stretch>
        </p:blipFill>
        <p:spPr>
          <a:xfrm>
            <a:off x="405850" y="1791207"/>
            <a:ext cx="4529405" cy="1919092"/>
          </a:xfrm>
          <a:prstGeom prst="rect">
            <a:avLst/>
          </a:prstGeom>
        </p:spPr>
      </p:pic>
      <p:sp>
        <p:nvSpPr>
          <p:cNvPr id="10" name="TextBox 9">
            <a:extLst>
              <a:ext uri="{FF2B5EF4-FFF2-40B4-BE49-F238E27FC236}">
                <a16:creationId xmlns:a16="http://schemas.microsoft.com/office/drawing/2014/main" id="{CD4606C4-88A3-640C-90A9-AA9E77A24F0C}"/>
              </a:ext>
            </a:extLst>
          </p:cNvPr>
          <p:cNvSpPr txBox="1"/>
          <p:nvPr/>
        </p:nvSpPr>
        <p:spPr>
          <a:xfrm>
            <a:off x="405850" y="1236816"/>
            <a:ext cx="11252741" cy="461665"/>
          </a:xfrm>
          <a:prstGeom prst="rect">
            <a:avLst/>
          </a:prstGeom>
          <a:noFill/>
        </p:spPr>
        <p:txBody>
          <a:bodyPr wrap="square" rtlCol="0">
            <a:spAutoFit/>
          </a:bodyPr>
          <a:lstStyle/>
          <a:p>
            <a:pPr algn="ctr"/>
            <a:r>
              <a:rPr lang="en-US" sz="2400" b="1"/>
              <a:t>Example 1 – N.C. Breakers</a:t>
            </a:r>
          </a:p>
        </p:txBody>
      </p:sp>
      <p:pic>
        <p:nvPicPr>
          <p:cNvPr id="5" name="Picture 4">
            <a:extLst>
              <a:ext uri="{FF2B5EF4-FFF2-40B4-BE49-F238E27FC236}">
                <a16:creationId xmlns:a16="http://schemas.microsoft.com/office/drawing/2014/main" id="{A59D2DCE-CC96-A148-CC59-4DC56C77C92C}"/>
              </a:ext>
            </a:extLst>
          </p:cNvPr>
          <p:cNvPicPr>
            <a:picLocks noChangeAspect="1"/>
          </p:cNvPicPr>
          <p:nvPr/>
        </p:nvPicPr>
        <p:blipFill>
          <a:blip r:embed="rId6"/>
          <a:srcRect l="1" r="126"/>
          <a:stretch>
            <a:fillRect/>
          </a:stretch>
        </p:blipFill>
        <p:spPr>
          <a:xfrm>
            <a:off x="405850" y="4554340"/>
            <a:ext cx="4529405" cy="1708120"/>
          </a:xfrm>
          <a:prstGeom prst="rect">
            <a:avLst/>
          </a:prstGeom>
        </p:spPr>
      </p:pic>
      <p:sp>
        <p:nvSpPr>
          <p:cNvPr id="11" name="TextBox 10">
            <a:extLst>
              <a:ext uri="{FF2B5EF4-FFF2-40B4-BE49-F238E27FC236}">
                <a16:creationId xmlns:a16="http://schemas.microsoft.com/office/drawing/2014/main" id="{21299E82-AF41-BEFB-092A-3E7052CFF130}"/>
              </a:ext>
            </a:extLst>
          </p:cNvPr>
          <p:cNvSpPr txBox="1"/>
          <p:nvPr/>
        </p:nvSpPr>
        <p:spPr>
          <a:xfrm>
            <a:off x="405854" y="3945555"/>
            <a:ext cx="11252741" cy="461665"/>
          </a:xfrm>
          <a:prstGeom prst="rect">
            <a:avLst/>
          </a:prstGeom>
          <a:noFill/>
        </p:spPr>
        <p:txBody>
          <a:bodyPr wrap="square" rtlCol="0">
            <a:spAutoFit/>
          </a:bodyPr>
          <a:lstStyle/>
          <a:p>
            <a:pPr algn="ctr"/>
            <a:r>
              <a:rPr lang="en-US" sz="2400" b="1"/>
              <a:t>Example 2 – N.O. Breaker</a:t>
            </a:r>
          </a:p>
        </p:txBody>
      </p:sp>
      <p:sp>
        <p:nvSpPr>
          <p:cNvPr id="28" name="Text Placeholder 22">
            <a:extLst>
              <a:ext uri="{FF2B5EF4-FFF2-40B4-BE49-F238E27FC236}">
                <a16:creationId xmlns:a16="http://schemas.microsoft.com/office/drawing/2014/main" id="{C96F5C9A-8E20-D6F9-7329-41B5552CE4D9}"/>
              </a:ext>
            </a:extLst>
          </p:cNvPr>
          <p:cNvSpPr txBox="1">
            <a:spLocks/>
          </p:cNvSpPr>
          <p:nvPr/>
        </p:nvSpPr>
        <p:spPr>
          <a:xfrm flipH="1">
            <a:off x="5158972" y="5837875"/>
            <a:ext cx="6499618" cy="42458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Normally Open devices stop the trace.</a:t>
            </a:r>
          </a:p>
        </p:txBody>
      </p:sp>
      <p:sp>
        <p:nvSpPr>
          <p:cNvPr id="2" name="Rectangle 1">
            <a:extLst>
              <a:ext uri="{FF2B5EF4-FFF2-40B4-BE49-F238E27FC236}">
                <a16:creationId xmlns:a16="http://schemas.microsoft.com/office/drawing/2014/main" id="{C8BA9B64-C65A-7918-C792-2B9AA0603962}"/>
              </a:ext>
            </a:extLst>
          </p:cNvPr>
          <p:cNvSpPr/>
          <p:nvPr/>
        </p:nvSpPr>
        <p:spPr>
          <a:xfrm>
            <a:off x="2153265" y="6096000"/>
            <a:ext cx="560437" cy="186123"/>
          </a:xfrm>
          <a:prstGeom prst="rect">
            <a:avLst/>
          </a:prstGeom>
          <a:solidFill>
            <a:srgbClr val="FFFF00">
              <a:alpha val="18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23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3455A-3264-AE6F-35B6-2041833EDAA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1FB7FD6-F986-B478-24DA-B691B741F39D}"/>
              </a:ext>
            </a:extLst>
          </p:cNvPr>
          <p:cNvPicPr>
            <a:picLocks noChangeAspect="1"/>
          </p:cNvPicPr>
          <p:nvPr/>
        </p:nvPicPr>
        <p:blipFill>
          <a:blip r:embed="rId3"/>
          <a:stretch>
            <a:fillRect/>
          </a:stretch>
        </p:blipFill>
        <p:spPr>
          <a:xfrm>
            <a:off x="415425" y="4554340"/>
            <a:ext cx="4407589" cy="1737360"/>
          </a:xfrm>
          <a:prstGeom prst="rect">
            <a:avLst/>
          </a:prstGeom>
        </p:spPr>
      </p:pic>
      <p:pic>
        <p:nvPicPr>
          <p:cNvPr id="2" name="Picture 1">
            <a:extLst>
              <a:ext uri="{FF2B5EF4-FFF2-40B4-BE49-F238E27FC236}">
                <a16:creationId xmlns:a16="http://schemas.microsoft.com/office/drawing/2014/main" id="{DA06A58E-B640-9D21-A39D-C1FFA0DB881C}"/>
              </a:ext>
            </a:extLst>
          </p:cNvPr>
          <p:cNvPicPr>
            <a:picLocks noChangeAspect="1"/>
          </p:cNvPicPr>
          <p:nvPr/>
        </p:nvPicPr>
        <p:blipFill>
          <a:blip r:embed="rId4"/>
          <a:stretch>
            <a:fillRect/>
          </a:stretch>
        </p:blipFill>
        <p:spPr>
          <a:xfrm>
            <a:off x="415425" y="1845601"/>
            <a:ext cx="4510253" cy="1857589"/>
          </a:xfrm>
          <a:prstGeom prst="rect">
            <a:avLst/>
          </a:prstGeom>
        </p:spPr>
      </p:pic>
      <p:sp>
        <p:nvSpPr>
          <p:cNvPr id="22" name="Title 21">
            <a:extLst>
              <a:ext uri="{FF2B5EF4-FFF2-40B4-BE49-F238E27FC236}">
                <a16:creationId xmlns:a16="http://schemas.microsoft.com/office/drawing/2014/main" id="{C0F87A17-E350-541A-89B3-D1C2C5728094}"/>
              </a:ext>
            </a:extLst>
          </p:cNvPr>
          <p:cNvSpPr>
            <a:spLocks noGrp="1"/>
          </p:cNvSpPr>
          <p:nvPr>
            <p:ph type="title"/>
          </p:nvPr>
        </p:nvSpPr>
        <p:spPr>
          <a:xfrm>
            <a:off x="1257300" y="457200"/>
            <a:ext cx="10401300" cy="603643"/>
          </a:xfrm>
        </p:spPr>
        <p:txBody>
          <a:bodyPr/>
          <a:lstStyle/>
          <a:p>
            <a:r>
              <a:rPr lang="en-US"/>
              <a:t>Auto Tracer Examples</a:t>
            </a:r>
          </a:p>
        </p:txBody>
      </p:sp>
      <p:sp>
        <p:nvSpPr>
          <p:cNvPr id="23" name="Text Placeholder 22">
            <a:extLst>
              <a:ext uri="{FF2B5EF4-FFF2-40B4-BE49-F238E27FC236}">
                <a16:creationId xmlns:a16="http://schemas.microsoft.com/office/drawing/2014/main" id="{815CEF68-03E4-C349-A18A-76CF2DAFEEB9}"/>
              </a:ext>
            </a:extLst>
          </p:cNvPr>
          <p:cNvSpPr>
            <a:spLocks noGrp="1"/>
          </p:cNvSpPr>
          <p:nvPr>
            <p:ph type="body" sz="quarter" idx="15"/>
          </p:nvPr>
        </p:nvSpPr>
        <p:spPr>
          <a:xfrm flipH="1">
            <a:off x="5158964" y="3074741"/>
            <a:ext cx="6499625" cy="635557"/>
          </a:xfrm>
        </p:spPr>
        <p:txBody>
          <a:bodyPr anchor="ctr"/>
          <a:lstStyle/>
          <a:p>
            <a:r>
              <a:rPr lang="en-US" b="0"/>
              <a:t>Auto Tracer behaves as expected when all breakers are closed and eligible for tracing.</a:t>
            </a:r>
          </a:p>
        </p:txBody>
      </p:sp>
      <p:sp>
        <p:nvSpPr>
          <p:cNvPr id="3" name="Slide Number Placeholder 2">
            <a:extLst>
              <a:ext uri="{FF2B5EF4-FFF2-40B4-BE49-F238E27FC236}">
                <a16:creationId xmlns:a16="http://schemas.microsoft.com/office/drawing/2014/main" id="{2B6AD80E-4D04-EE22-24F8-A587F4476EA5}"/>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6" name="TextBox 5">
            <a:extLst>
              <a:ext uri="{FF2B5EF4-FFF2-40B4-BE49-F238E27FC236}">
                <a16:creationId xmlns:a16="http://schemas.microsoft.com/office/drawing/2014/main" id="{6994E3F8-4ECD-3A45-1A17-842CC5B08632}"/>
              </a:ext>
            </a:extLst>
          </p:cNvPr>
          <p:cNvSpPr txBox="1"/>
          <p:nvPr/>
        </p:nvSpPr>
        <p:spPr>
          <a:xfrm>
            <a:off x="5158973" y="1859882"/>
            <a:ext cx="6499624" cy="1077218"/>
          </a:xfrm>
          <a:prstGeom prst="rect">
            <a:avLst/>
          </a:prstGeom>
          <a:noFill/>
        </p:spPr>
        <p:txBody>
          <a:bodyPr wrap="square" rtlCol="0">
            <a:spAutoFit/>
          </a:bodyPr>
          <a:lstStyle/>
          <a:p>
            <a:pPr marL="182880" indent="-182880">
              <a:buFont typeface="Arial" panose="020B0604020202020204" pitchFamily="34" charset="0"/>
              <a:buChar char="•"/>
            </a:pPr>
            <a:r>
              <a:rPr lang="en-US" sz="1600"/>
              <a:t>All Breakers are Normally Closed (N.C.)</a:t>
            </a:r>
          </a:p>
          <a:p>
            <a:pPr marL="182880" indent="-182880">
              <a:buFont typeface="Arial" panose="020B0604020202020204" pitchFamily="34" charset="0"/>
              <a:buChar char="•"/>
            </a:pPr>
            <a:r>
              <a:rPr lang="en-US" sz="1600"/>
              <a:t>Breaker CBZ1 has Contingency Component flag set to false</a:t>
            </a:r>
          </a:p>
          <a:p>
            <a:pPr marL="182880" indent="-182880">
              <a:buFont typeface="Arial" panose="020B0604020202020204" pitchFamily="34" charset="0"/>
              <a:buChar char="•"/>
            </a:pPr>
            <a:r>
              <a:rPr lang="en-US" sz="1600"/>
              <a:t>Line A_Z_1: Contingency with CBA1 and CBZ2 as FID</a:t>
            </a:r>
          </a:p>
          <a:p>
            <a:pPr marL="182880" indent="-182880">
              <a:buFont typeface="Arial" panose="020B0604020202020204" pitchFamily="34" charset="0"/>
              <a:buChar char="•"/>
            </a:pPr>
            <a:r>
              <a:rPr lang="en-US" sz="1600"/>
              <a:t>Line B_Z_1: Contingency follows complete breaker-to-breaker path</a:t>
            </a:r>
          </a:p>
        </p:txBody>
      </p:sp>
      <p:sp>
        <p:nvSpPr>
          <p:cNvPr id="7" name="TextBox 6">
            <a:extLst>
              <a:ext uri="{FF2B5EF4-FFF2-40B4-BE49-F238E27FC236}">
                <a16:creationId xmlns:a16="http://schemas.microsoft.com/office/drawing/2014/main" id="{AC8D3C3C-87BA-74EF-3CAE-D2E1879283AA}"/>
              </a:ext>
            </a:extLst>
          </p:cNvPr>
          <p:cNvSpPr txBox="1"/>
          <p:nvPr/>
        </p:nvSpPr>
        <p:spPr>
          <a:xfrm>
            <a:off x="5158973" y="4587391"/>
            <a:ext cx="6499617" cy="1077218"/>
          </a:xfrm>
          <a:prstGeom prst="rect">
            <a:avLst/>
          </a:prstGeom>
          <a:noFill/>
        </p:spPr>
        <p:txBody>
          <a:bodyPr wrap="square" rtlCol="0">
            <a:spAutoFit/>
          </a:bodyPr>
          <a:lstStyle/>
          <a:p>
            <a:pPr marL="182880" indent="-182880">
              <a:buFont typeface="Arial" panose="020B0604020202020204" pitchFamily="34" charset="0"/>
              <a:buChar char="•"/>
            </a:pPr>
            <a:r>
              <a:rPr lang="en-US" sz="1600"/>
              <a:t>Breaker CBZ1 is a Normally Open (N.O.) device</a:t>
            </a:r>
          </a:p>
          <a:p>
            <a:pPr marL="182880" indent="-182880">
              <a:buFont typeface="Arial" panose="020B0604020202020204" pitchFamily="34" charset="0"/>
              <a:buChar char="•"/>
            </a:pPr>
            <a:r>
              <a:rPr lang="en-US" sz="1600"/>
              <a:t>Breaker CBZ1 has Contingency Component flag set to false</a:t>
            </a:r>
          </a:p>
          <a:p>
            <a:pPr marL="182880" indent="-182880">
              <a:buFont typeface="Arial" panose="020B0604020202020204" pitchFamily="34" charset="0"/>
              <a:buChar char="•"/>
            </a:pPr>
            <a:r>
              <a:rPr lang="en-US" sz="1600"/>
              <a:t>Line A_Z_1: Contingency with CBA1 as FID and CBZ1 ignored</a:t>
            </a:r>
          </a:p>
          <a:p>
            <a:pPr marL="182880" indent="-182880">
              <a:buFont typeface="Arial" panose="020B0604020202020204" pitchFamily="34" charset="0"/>
              <a:buChar char="•"/>
            </a:pPr>
            <a:r>
              <a:rPr lang="en-US" sz="1600"/>
              <a:t>Line B_Z_1: Contingency follows complete breaker-to-breaker path</a:t>
            </a:r>
          </a:p>
        </p:txBody>
      </p:sp>
      <p:pic>
        <p:nvPicPr>
          <p:cNvPr id="8" name="Picture 7">
            <a:extLst>
              <a:ext uri="{FF2B5EF4-FFF2-40B4-BE49-F238E27FC236}">
                <a16:creationId xmlns:a16="http://schemas.microsoft.com/office/drawing/2014/main" id="{B5AECF56-D530-C351-AA0F-7A24D79840B0}"/>
              </a:ext>
            </a:extLst>
          </p:cNvPr>
          <p:cNvPicPr>
            <a:picLocks noChangeAspect="1"/>
          </p:cNvPicPr>
          <p:nvPr/>
        </p:nvPicPr>
        <p:blipFill>
          <a:blip r:embed="rId5">
            <a:alphaModFix amt="25000"/>
          </a:blip>
          <a:stretch>
            <a:fillRect/>
          </a:stretch>
        </p:blipFill>
        <p:spPr>
          <a:xfrm>
            <a:off x="6872421" y="42750"/>
            <a:ext cx="2594707" cy="914400"/>
          </a:xfrm>
          <a:prstGeom prst="rect">
            <a:avLst/>
          </a:prstGeom>
        </p:spPr>
      </p:pic>
      <p:pic>
        <p:nvPicPr>
          <p:cNvPr id="9" name="Picture 8">
            <a:extLst>
              <a:ext uri="{FF2B5EF4-FFF2-40B4-BE49-F238E27FC236}">
                <a16:creationId xmlns:a16="http://schemas.microsoft.com/office/drawing/2014/main" id="{66A6FA63-9BE9-5531-B52B-9C8698543A49}"/>
              </a:ext>
            </a:extLst>
          </p:cNvPr>
          <p:cNvPicPr>
            <a:picLocks noChangeAspect="1"/>
          </p:cNvPicPr>
          <p:nvPr/>
        </p:nvPicPr>
        <p:blipFill>
          <a:blip r:embed="rId6">
            <a:alphaModFix amt="25000"/>
          </a:blip>
          <a:stretch>
            <a:fillRect/>
          </a:stretch>
        </p:blipFill>
        <p:spPr>
          <a:xfrm>
            <a:off x="9495693" y="42750"/>
            <a:ext cx="2594707" cy="914400"/>
          </a:xfrm>
          <a:prstGeom prst="rect">
            <a:avLst/>
          </a:prstGeom>
        </p:spPr>
      </p:pic>
      <p:sp>
        <p:nvSpPr>
          <p:cNvPr id="10" name="TextBox 9">
            <a:extLst>
              <a:ext uri="{FF2B5EF4-FFF2-40B4-BE49-F238E27FC236}">
                <a16:creationId xmlns:a16="http://schemas.microsoft.com/office/drawing/2014/main" id="{C2996E8B-A997-CE91-9591-577EC5DA713D}"/>
              </a:ext>
            </a:extLst>
          </p:cNvPr>
          <p:cNvSpPr txBox="1"/>
          <p:nvPr/>
        </p:nvSpPr>
        <p:spPr>
          <a:xfrm>
            <a:off x="405850" y="1236816"/>
            <a:ext cx="11252741" cy="461665"/>
          </a:xfrm>
          <a:prstGeom prst="rect">
            <a:avLst/>
          </a:prstGeom>
          <a:noFill/>
        </p:spPr>
        <p:txBody>
          <a:bodyPr wrap="square" rtlCol="0">
            <a:spAutoFit/>
          </a:bodyPr>
          <a:lstStyle/>
          <a:p>
            <a:pPr algn="ctr"/>
            <a:r>
              <a:rPr lang="en-US" sz="2400" b="1"/>
              <a:t>Example 3 – N.C. Breaker &amp; C.C. = False</a:t>
            </a:r>
          </a:p>
        </p:txBody>
      </p:sp>
      <p:sp>
        <p:nvSpPr>
          <p:cNvPr id="11" name="TextBox 10">
            <a:extLst>
              <a:ext uri="{FF2B5EF4-FFF2-40B4-BE49-F238E27FC236}">
                <a16:creationId xmlns:a16="http://schemas.microsoft.com/office/drawing/2014/main" id="{0AE528C8-354C-1FB1-EA83-F5DA5E303B69}"/>
              </a:ext>
            </a:extLst>
          </p:cNvPr>
          <p:cNvSpPr txBox="1"/>
          <p:nvPr/>
        </p:nvSpPr>
        <p:spPr>
          <a:xfrm>
            <a:off x="405854" y="3945555"/>
            <a:ext cx="11252741" cy="461665"/>
          </a:xfrm>
          <a:prstGeom prst="rect">
            <a:avLst/>
          </a:prstGeom>
          <a:noFill/>
        </p:spPr>
        <p:txBody>
          <a:bodyPr wrap="square" rtlCol="0">
            <a:spAutoFit/>
          </a:bodyPr>
          <a:lstStyle/>
          <a:p>
            <a:pPr algn="ctr"/>
            <a:r>
              <a:rPr lang="en-US" sz="2400" b="1"/>
              <a:t>Example 4 – N.O. Breaker &amp; C.C. = False</a:t>
            </a:r>
          </a:p>
        </p:txBody>
      </p:sp>
      <p:sp>
        <p:nvSpPr>
          <p:cNvPr id="28" name="Text Placeholder 22">
            <a:extLst>
              <a:ext uri="{FF2B5EF4-FFF2-40B4-BE49-F238E27FC236}">
                <a16:creationId xmlns:a16="http://schemas.microsoft.com/office/drawing/2014/main" id="{277DF769-8BA4-5367-454B-547C2BCBA9DA}"/>
              </a:ext>
            </a:extLst>
          </p:cNvPr>
          <p:cNvSpPr txBox="1">
            <a:spLocks/>
          </p:cNvSpPr>
          <p:nvPr/>
        </p:nvSpPr>
        <p:spPr>
          <a:xfrm flipH="1">
            <a:off x="5158972" y="5837875"/>
            <a:ext cx="6499618" cy="42458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Normally Open devices stop the trace (regardless of the C.C. flag).</a:t>
            </a:r>
          </a:p>
        </p:txBody>
      </p:sp>
      <p:sp>
        <p:nvSpPr>
          <p:cNvPr id="4" name="Rectangle 3">
            <a:extLst>
              <a:ext uri="{FF2B5EF4-FFF2-40B4-BE49-F238E27FC236}">
                <a16:creationId xmlns:a16="http://schemas.microsoft.com/office/drawing/2014/main" id="{749C1754-29A7-0037-5442-FC88D22E2817}"/>
              </a:ext>
            </a:extLst>
          </p:cNvPr>
          <p:cNvSpPr/>
          <p:nvPr/>
        </p:nvSpPr>
        <p:spPr>
          <a:xfrm>
            <a:off x="2064774" y="5950264"/>
            <a:ext cx="609601" cy="312196"/>
          </a:xfrm>
          <a:prstGeom prst="rect">
            <a:avLst/>
          </a:prstGeom>
          <a:solidFill>
            <a:srgbClr val="FFFF00">
              <a:alpha val="18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7D9E456-8080-F08C-743D-6C3124814655}"/>
              </a:ext>
            </a:extLst>
          </p:cNvPr>
          <p:cNvSpPr/>
          <p:nvPr/>
        </p:nvSpPr>
        <p:spPr>
          <a:xfrm>
            <a:off x="2104102" y="3377564"/>
            <a:ext cx="609601" cy="162049"/>
          </a:xfrm>
          <a:prstGeom prst="rect">
            <a:avLst/>
          </a:prstGeom>
          <a:solidFill>
            <a:srgbClr val="FFFF00">
              <a:alpha val="18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92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A5B1-C1CF-C81E-8839-330E833695D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225753-B7E6-3024-CF9A-FEBE0C5DB699}"/>
              </a:ext>
            </a:extLst>
          </p:cNvPr>
          <p:cNvPicPr>
            <a:picLocks noChangeAspect="1"/>
          </p:cNvPicPr>
          <p:nvPr/>
        </p:nvPicPr>
        <p:blipFill>
          <a:blip r:embed="rId3"/>
          <a:stretch>
            <a:fillRect/>
          </a:stretch>
        </p:blipFill>
        <p:spPr>
          <a:xfrm>
            <a:off x="415425" y="4582620"/>
            <a:ext cx="4407589" cy="1737360"/>
          </a:xfrm>
          <a:prstGeom prst="rect">
            <a:avLst/>
          </a:prstGeom>
        </p:spPr>
      </p:pic>
      <p:pic>
        <p:nvPicPr>
          <p:cNvPr id="4" name="Picture 3">
            <a:extLst>
              <a:ext uri="{FF2B5EF4-FFF2-40B4-BE49-F238E27FC236}">
                <a16:creationId xmlns:a16="http://schemas.microsoft.com/office/drawing/2014/main" id="{F71FBF7B-F7AF-672B-FEA7-2F5AA26F7D35}"/>
              </a:ext>
            </a:extLst>
          </p:cNvPr>
          <p:cNvPicPr>
            <a:picLocks noChangeAspect="1"/>
          </p:cNvPicPr>
          <p:nvPr/>
        </p:nvPicPr>
        <p:blipFill>
          <a:blip r:embed="rId4"/>
          <a:stretch>
            <a:fillRect/>
          </a:stretch>
        </p:blipFill>
        <p:spPr>
          <a:xfrm>
            <a:off x="415425" y="1888880"/>
            <a:ext cx="4407589" cy="1737360"/>
          </a:xfrm>
          <a:prstGeom prst="rect">
            <a:avLst/>
          </a:prstGeom>
        </p:spPr>
      </p:pic>
      <p:sp>
        <p:nvSpPr>
          <p:cNvPr id="22" name="Title 21">
            <a:extLst>
              <a:ext uri="{FF2B5EF4-FFF2-40B4-BE49-F238E27FC236}">
                <a16:creationId xmlns:a16="http://schemas.microsoft.com/office/drawing/2014/main" id="{CBAC0142-7476-DAC8-1979-2D26F80AA4D9}"/>
              </a:ext>
            </a:extLst>
          </p:cNvPr>
          <p:cNvSpPr>
            <a:spLocks noGrp="1"/>
          </p:cNvSpPr>
          <p:nvPr>
            <p:ph type="title"/>
          </p:nvPr>
        </p:nvSpPr>
        <p:spPr>
          <a:xfrm>
            <a:off x="1257300" y="457200"/>
            <a:ext cx="10401300" cy="603643"/>
          </a:xfrm>
        </p:spPr>
        <p:txBody>
          <a:bodyPr/>
          <a:lstStyle/>
          <a:p>
            <a:r>
              <a:rPr lang="en-US"/>
              <a:t>Auto Tracer Examples</a:t>
            </a:r>
          </a:p>
        </p:txBody>
      </p:sp>
      <p:sp>
        <p:nvSpPr>
          <p:cNvPr id="23" name="Text Placeholder 22">
            <a:extLst>
              <a:ext uri="{FF2B5EF4-FFF2-40B4-BE49-F238E27FC236}">
                <a16:creationId xmlns:a16="http://schemas.microsoft.com/office/drawing/2014/main" id="{435B09EA-76DB-462D-5FAB-84DCD991A00B}"/>
              </a:ext>
            </a:extLst>
          </p:cNvPr>
          <p:cNvSpPr>
            <a:spLocks noGrp="1"/>
          </p:cNvSpPr>
          <p:nvPr>
            <p:ph type="body" sz="quarter" idx="15"/>
          </p:nvPr>
        </p:nvSpPr>
        <p:spPr>
          <a:xfrm flipH="1">
            <a:off x="5158964" y="3074741"/>
            <a:ext cx="6499625" cy="635557"/>
          </a:xfrm>
        </p:spPr>
        <p:txBody>
          <a:bodyPr anchor="ctr"/>
          <a:lstStyle/>
          <a:p>
            <a:r>
              <a:rPr lang="en-US" b="0"/>
              <a:t>Normally Closed disconnectors allow the trace to continue, but they do not clear the fault.</a:t>
            </a:r>
          </a:p>
        </p:txBody>
      </p:sp>
      <p:sp>
        <p:nvSpPr>
          <p:cNvPr id="3" name="Slide Number Placeholder 2">
            <a:extLst>
              <a:ext uri="{FF2B5EF4-FFF2-40B4-BE49-F238E27FC236}">
                <a16:creationId xmlns:a16="http://schemas.microsoft.com/office/drawing/2014/main" id="{86836E71-1297-806C-8FB8-86DD791249E6}"/>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6" name="TextBox 5">
            <a:extLst>
              <a:ext uri="{FF2B5EF4-FFF2-40B4-BE49-F238E27FC236}">
                <a16:creationId xmlns:a16="http://schemas.microsoft.com/office/drawing/2014/main" id="{F720F3C4-9423-8AF0-5C42-B46CA5B71C5C}"/>
              </a:ext>
            </a:extLst>
          </p:cNvPr>
          <p:cNvSpPr txBox="1"/>
          <p:nvPr/>
        </p:nvSpPr>
        <p:spPr>
          <a:xfrm>
            <a:off x="5158973" y="1859882"/>
            <a:ext cx="6499624" cy="1107996"/>
          </a:xfrm>
          <a:prstGeom prst="rect">
            <a:avLst/>
          </a:prstGeom>
          <a:noFill/>
        </p:spPr>
        <p:txBody>
          <a:bodyPr wrap="square" rtlCol="0">
            <a:spAutoFit/>
          </a:bodyPr>
          <a:lstStyle/>
          <a:p>
            <a:pPr marL="182880" indent="-182880">
              <a:buFont typeface="Arial" panose="020B0604020202020204" pitchFamily="34" charset="0"/>
              <a:buChar char="•"/>
            </a:pPr>
            <a:r>
              <a:rPr lang="en-US" sz="1600"/>
              <a:t>Breaker-to-breaker path exists through two N.C. disconnectors</a:t>
            </a:r>
          </a:p>
          <a:p>
            <a:pPr marL="182880" indent="-182880">
              <a:buFont typeface="Arial" panose="020B0604020202020204" pitchFamily="34" charset="0"/>
              <a:buChar char="•"/>
            </a:pPr>
            <a:r>
              <a:rPr lang="en-US" sz="1600"/>
              <a:t>Disconnectors are closed in the normal topology</a:t>
            </a:r>
          </a:p>
          <a:p>
            <a:pPr marL="182880" indent="-182880">
              <a:buFont typeface="Arial" panose="020B0604020202020204" pitchFamily="34" charset="0"/>
              <a:buChar char="•"/>
            </a:pPr>
            <a:r>
              <a:rPr lang="en-US" sz="1600"/>
              <a:t>Breakers remain the fault-interrupting devices</a:t>
            </a:r>
          </a:p>
          <a:p>
            <a:pPr marL="182880" indent="-182880">
              <a:buFont typeface="Arial" panose="020B0604020202020204" pitchFamily="34" charset="0"/>
              <a:buChar char="•"/>
            </a:pPr>
            <a:r>
              <a:rPr lang="en-US" sz="1600"/>
              <a:t>Auto Tracer continues across the NC disconnectors</a:t>
            </a:r>
          </a:p>
        </p:txBody>
      </p:sp>
      <p:sp>
        <p:nvSpPr>
          <p:cNvPr id="7" name="TextBox 6">
            <a:extLst>
              <a:ext uri="{FF2B5EF4-FFF2-40B4-BE49-F238E27FC236}">
                <a16:creationId xmlns:a16="http://schemas.microsoft.com/office/drawing/2014/main" id="{EA9979BE-07AE-77CE-64E6-C246C876AB98}"/>
              </a:ext>
            </a:extLst>
          </p:cNvPr>
          <p:cNvSpPr txBox="1"/>
          <p:nvPr/>
        </p:nvSpPr>
        <p:spPr>
          <a:xfrm>
            <a:off x="5158973" y="4543323"/>
            <a:ext cx="6499617" cy="1107996"/>
          </a:xfrm>
          <a:prstGeom prst="rect">
            <a:avLst/>
          </a:prstGeom>
          <a:noFill/>
        </p:spPr>
        <p:txBody>
          <a:bodyPr wrap="square" rtlCol="0">
            <a:spAutoFit/>
          </a:bodyPr>
          <a:lstStyle/>
          <a:p>
            <a:pPr marL="182880" indent="-182880">
              <a:buFont typeface="Arial" panose="020B0604020202020204" pitchFamily="34" charset="0"/>
              <a:buChar char="•"/>
            </a:pPr>
            <a:r>
              <a:rPr lang="en-US" sz="1600"/>
              <a:t>One path starts at a breaker and stops at a N.O. disconnector</a:t>
            </a:r>
          </a:p>
          <a:p>
            <a:pPr marL="182880" indent="-182880">
              <a:buFont typeface="Arial" panose="020B0604020202020204" pitchFamily="34" charset="0"/>
              <a:buChar char="•"/>
            </a:pPr>
            <a:r>
              <a:rPr lang="en-US" sz="1600"/>
              <a:t>Second path starts at a breaker, passes through a N.C. disconnector, then stops at a N.O. disconnector</a:t>
            </a:r>
          </a:p>
          <a:p>
            <a:pPr marL="182880" indent="-182880">
              <a:buFont typeface="Arial" panose="020B0604020202020204" pitchFamily="34" charset="0"/>
              <a:buChar char="•"/>
            </a:pPr>
            <a:r>
              <a:rPr lang="en-US" sz="1600"/>
              <a:t>N.O. disconnectors are treated as open boundaries</a:t>
            </a:r>
          </a:p>
        </p:txBody>
      </p:sp>
      <p:pic>
        <p:nvPicPr>
          <p:cNvPr id="8" name="Picture 7">
            <a:extLst>
              <a:ext uri="{FF2B5EF4-FFF2-40B4-BE49-F238E27FC236}">
                <a16:creationId xmlns:a16="http://schemas.microsoft.com/office/drawing/2014/main" id="{06000172-74E3-CAC8-F239-FA20E41ABA89}"/>
              </a:ext>
            </a:extLst>
          </p:cNvPr>
          <p:cNvPicPr>
            <a:picLocks noChangeAspect="1"/>
          </p:cNvPicPr>
          <p:nvPr/>
        </p:nvPicPr>
        <p:blipFill>
          <a:blip r:embed="rId5">
            <a:alphaModFix amt="25000"/>
          </a:blip>
          <a:stretch>
            <a:fillRect/>
          </a:stretch>
        </p:blipFill>
        <p:spPr>
          <a:xfrm>
            <a:off x="6872421" y="42750"/>
            <a:ext cx="2594707" cy="914400"/>
          </a:xfrm>
          <a:prstGeom prst="rect">
            <a:avLst/>
          </a:prstGeom>
        </p:spPr>
      </p:pic>
      <p:pic>
        <p:nvPicPr>
          <p:cNvPr id="9" name="Picture 8">
            <a:extLst>
              <a:ext uri="{FF2B5EF4-FFF2-40B4-BE49-F238E27FC236}">
                <a16:creationId xmlns:a16="http://schemas.microsoft.com/office/drawing/2014/main" id="{2BC43981-E80B-4960-4EC5-DA3E32430D60}"/>
              </a:ext>
            </a:extLst>
          </p:cNvPr>
          <p:cNvPicPr>
            <a:picLocks noChangeAspect="1"/>
          </p:cNvPicPr>
          <p:nvPr/>
        </p:nvPicPr>
        <p:blipFill>
          <a:blip r:embed="rId6">
            <a:alphaModFix amt="25000"/>
          </a:blip>
          <a:stretch>
            <a:fillRect/>
          </a:stretch>
        </p:blipFill>
        <p:spPr>
          <a:xfrm>
            <a:off x="9495693" y="42750"/>
            <a:ext cx="2594707" cy="914400"/>
          </a:xfrm>
          <a:prstGeom prst="rect">
            <a:avLst/>
          </a:prstGeom>
        </p:spPr>
      </p:pic>
      <p:sp>
        <p:nvSpPr>
          <p:cNvPr id="10" name="TextBox 9">
            <a:extLst>
              <a:ext uri="{FF2B5EF4-FFF2-40B4-BE49-F238E27FC236}">
                <a16:creationId xmlns:a16="http://schemas.microsoft.com/office/drawing/2014/main" id="{98BE1383-B3E0-E4AC-9A85-E1DEF4950000}"/>
              </a:ext>
            </a:extLst>
          </p:cNvPr>
          <p:cNvSpPr txBox="1"/>
          <p:nvPr/>
        </p:nvSpPr>
        <p:spPr>
          <a:xfrm>
            <a:off x="405850" y="1236816"/>
            <a:ext cx="11252741" cy="461665"/>
          </a:xfrm>
          <a:prstGeom prst="rect">
            <a:avLst/>
          </a:prstGeom>
          <a:noFill/>
        </p:spPr>
        <p:txBody>
          <a:bodyPr wrap="square" rtlCol="0">
            <a:spAutoFit/>
          </a:bodyPr>
          <a:lstStyle/>
          <a:p>
            <a:pPr algn="ctr"/>
            <a:r>
              <a:rPr lang="en-US" sz="2400" b="1"/>
              <a:t>Example 5 – N.C. Breakers &amp; Disconnectors</a:t>
            </a:r>
          </a:p>
        </p:txBody>
      </p:sp>
      <p:sp>
        <p:nvSpPr>
          <p:cNvPr id="11" name="TextBox 10">
            <a:extLst>
              <a:ext uri="{FF2B5EF4-FFF2-40B4-BE49-F238E27FC236}">
                <a16:creationId xmlns:a16="http://schemas.microsoft.com/office/drawing/2014/main" id="{1A439E3E-34CC-A242-64A2-33E0BA0F9E09}"/>
              </a:ext>
            </a:extLst>
          </p:cNvPr>
          <p:cNvSpPr txBox="1"/>
          <p:nvPr/>
        </p:nvSpPr>
        <p:spPr>
          <a:xfrm>
            <a:off x="405854" y="3945555"/>
            <a:ext cx="11252741" cy="461665"/>
          </a:xfrm>
          <a:prstGeom prst="rect">
            <a:avLst/>
          </a:prstGeom>
          <a:noFill/>
        </p:spPr>
        <p:txBody>
          <a:bodyPr wrap="square" rtlCol="0">
            <a:spAutoFit/>
          </a:bodyPr>
          <a:lstStyle/>
          <a:p>
            <a:pPr algn="ctr"/>
            <a:r>
              <a:rPr lang="en-US" sz="2400" b="1"/>
              <a:t>Example 6 – N.O. Disconnector</a:t>
            </a:r>
          </a:p>
        </p:txBody>
      </p:sp>
      <p:sp>
        <p:nvSpPr>
          <p:cNvPr id="28" name="Text Placeholder 22">
            <a:extLst>
              <a:ext uri="{FF2B5EF4-FFF2-40B4-BE49-F238E27FC236}">
                <a16:creationId xmlns:a16="http://schemas.microsoft.com/office/drawing/2014/main" id="{3B53FEC8-8C21-8BD1-0A1C-B018BACACFF2}"/>
              </a:ext>
            </a:extLst>
          </p:cNvPr>
          <p:cNvSpPr txBox="1">
            <a:spLocks/>
          </p:cNvSpPr>
          <p:nvPr/>
        </p:nvSpPr>
        <p:spPr>
          <a:xfrm flipH="1">
            <a:off x="5158972" y="5659428"/>
            <a:ext cx="6499618" cy="660553"/>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Auto Tracer follows the normal device state: N.C. disconnectors pass the trace, N.O. disconnectors stop the trace.</a:t>
            </a:r>
          </a:p>
        </p:txBody>
      </p:sp>
      <p:sp>
        <p:nvSpPr>
          <p:cNvPr id="2" name="Rectangle 1">
            <a:extLst>
              <a:ext uri="{FF2B5EF4-FFF2-40B4-BE49-F238E27FC236}">
                <a16:creationId xmlns:a16="http://schemas.microsoft.com/office/drawing/2014/main" id="{5767808C-B62B-B18E-D503-D12BE4146552}"/>
              </a:ext>
            </a:extLst>
          </p:cNvPr>
          <p:cNvSpPr/>
          <p:nvPr/>
        </p:nvSpPr>
        <p:spPr>
          <a:xfrm>
            <a:off x="2104105" y="6145160"/>
            <a:ext cx="560437" cy="186123"/>
          </a:xfrm>
          <a:prstGeom prst="rect">
            <a:avLst/>
          </a:prstGeom>
          <a:solidFill>
            <a:srgbClr val="FFFF00">
              <a:alpha val="18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99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B0CA-1B6B-FEC7-4168-95BC297A0B4C}"/>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F864D0D-5F06-903A-DF1B-CEFCDBCE73B2}"/>
              </a:ext>
            </a:extLst>
          </p:cNvPr>
          <p:cNvPicPr>
            <a:picLocks noChangeAspect="1"/>
          </p:cNvPicPr>
          <p:nvPr/>
        </p:nvPicPr>
        <p:blipFill>
          <a:blip r:embed="rId3"/>
          <a:stretch>
            <a:fillRect/>
          </a:stretch>
        </p:blipFill>
        <p:spPr>
          <a:xfrm>
            <a:off x="405850" y="4582620"/>
            <a:ext cx="4400000" cy="1723810"/>
          </a:xfrm>
          <a:prstGeom prst="rect">
            <a:avLst/>
          </a:prstGeom>
        </p:spPr>
      </p:pic>
      <p:pic>
        <p:nvPicPr>
          <p:cNvPr id="2" name="Picture 1">
            <a:extLst>
              <a:ext uri="{FF2B5EF4-FFF2-40B4-BE49-F238E27FC236}">
                <a16:creationId xmlns:a16="http://schemas.microsoft.com/office/drawing/2014/main" id="{582B7C3F-2459-D37D-224D-0721A1FB64B2}"/>
              </a:ext>
            </a:extLst>
          </p:cNvPr>
          <p:cNvPicPr>
            <a:picLocks noChangeAspect="1"/>
          </p:cNvPicPr>
          <p:nvPr/>
        </p:nvPicPr>
        <p:blipFill>
          <a:blip r:embed="rId4"/>
          <a:stretch>
            <a:fillRect/>
          </a:stretch>
        </p:blipFill>
        <p:spPr>
          <a:xfrm>
            <a:off x="405850" y="1869232"/>
            <a:ext cx="4407589" cy="1737360"/>
          </a:xfrm>
          <a:prstGeom prst="rect">
            <a:avLst/>
          </a:prstGeom>
        </p:spPr>
      </p:pic>
      <p:sp>
        <p:nvSpPr>
          <p:cNvPr id="22" name="Title 21">
            <a:extLst>
              <a:ext uri="{FF2B5EF4-FFF2-40B4-BE49-F238E27FC236}">
                <a16:creationId xmlns:a16="http://schemas.microsoft.com/office/drawing/2014/main" id="{BA427A0D-8C83-C447-8FD7-EED759513E38}"/>
              </a:ext>
            </a:extLst>
          </p:cNvPr>
          <p:cNvSpPr>
            <a:spLocks noGrp="1"/>
          </p:cNvSpPr>
          <p:nvPr>
            <p:ph type="title"/>
          </p:nvPr>
        </p:nvSpPr>
        <p:spPr>
          <a:xfrm>
            <a:off x="1257300" y="457200"/>
            <a:ext cx="10401300" cy="603643"/>
          </a:xfrm>
        </p:spPr>
        <p:txBody>
          <a:bodyPr/>
          <a:lstStyle/>
          <a:p>
            <a:r>
              <a:rPr lang="en-US"/>
              <a:t>Auto Tracer Examples</a:t>
            </a:r>
          </a:p>
        </p:txBody>
      </p:sp>
      <p:sp>
        <p:nvSpPr>
          <p:cNvPr id="23" name="Text Placeholder 22">
            <a:extLst>
              <a:ext uri="{FF2B5EF4-FFF2-40B4-BE49-F238E27FC236}">
                <a16:creationId xmlns:a16="http://schemas.microsoft.com/office/drawing/2014/main" id="{34B05528-AA42-FE87-DF7F-83C475781589}"/>
              </a:ext>
            </a:extLst>
          </p:cNvPr>
          <p:cNvSpPr>
            <a:spLocks noGrp="1"/>
          </p:cNvSpPr>
          <p:nvPr>
            <p:ph type="body" sz="quarter" idx="15"/>
          </p:nvPr>
        </p:nvSpPr>
        <p:spPr>
          <a:xfrm flipH="1">
            <a:off x="5158964" y="3074741"/>
            <a:ext cx="6499625" cy="635557"/>
          </a:xfrm>
        </p:spPr>
        <p:txBody>
          <a:bodyPr anchor="ctr"/>
          <a:lstStyle/>
          <a:p>
            <a:r>
              <a:rPr lang="en-US" b="0"/>
              <a:t>For disconnectors, CC=False makes the device behave like a fault interrupting device in the Auto Tracer path.</a:t>
            </a:r>
          </a:p>
        </p:txBody>
      </p:sp>
      <p:sp>
        <p:nvSpPr>
          <p:cNvPr id="3" name="Slide Number Placeholder 2">
            <a:extLst>
              <a:ext uri="{FF2B5EF4-FFF2-40B4-BE49-F238E27FC236}">
                <a16:creationId xmlns:a16="http://schemas.microsoft.com/office/drawing/2014/main" id="{8C119BB1-C1F7-DEC3-EEA8-1454359BF9B1}"/>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6" name="TextBox 5">
            <a:extLst>
              <a:ext uri="{FF2B5EF4-FFF2-40B4-BE49-F238E27FC236}">
                <a16:creationId xmlns:a16="http://schemas.microsoft.com/office/drawing/2014/main" id="{8BB2DCF9-90A1-182C-459F-FDD677BD4201}"/>
              </a:ext>
            </a:extLst>
          </p:cNvPr>
          <p:cNvSpPr txBox="1"/>
          <p:nvPr/>
        </p:nvSpPr>
        <p:spPr>
          <a:xfrm>
            <a:off x="5158973" y="1859882"/>
            <a:ext cx="6499624" cy="1077218"/>
          </a:xfrm>
          <a:prstGeom prst="rect">
            <a:avLst/>
          </a:prstGeom>
          <a:noFill/>
        </p:spPr>
        <p:txBody>
          <a:bodyPr wrap="square" rtlCol="0">
            <a:spAutoFit/>
          </a:bodyPr>
          <a:lstStyle/>
          <a:p>
            <a:pPr marL="182880" indent="-182880">
              <a:buFont typeface="Arial" panose="020B0604020202020204" pitchFamily="34" charset="0"/>
              <a:buChar char="•"/>
            </a:pPr>
            <a:r>
              <a:rPr lang="en-US" sz="1600"/>
              <a:t>All Devices are Normally Closed (N.C.)</a:t>
            </a:r>
          </a:p>
          <a:p>
            <a:pPr marL="182880" indent="-182880">
              <a:buFont typeface="Arial" panose="020B0604020202020204" pitchFamily="34" charset="0"/>
              <a:buChar char="•"/>
            </a:pPr>
            <a:r>
              <a:rPr lang="en-US" sz="1600"/>
              <a:t>Disconnector SWZ1 has Contingency Component flag set to false</a:t>
            </a:r>
          </a:p>
          <a:p>
            <a:pPr marL="182880" indent="-182880">
              <a:buFont typeface="Arial" panose="020B0604020202020204" pitchFamily="34" charset="0"/>
              <a:buChar char="•"/>
            </a:pPr>
            <a:r>
              <a:rPr lang="en-US" sz="1600"/>
              <a:t>Line A_Z_1: Contingency with CBA1 and SWZ1 as FID</a:t>
            </a:r>
          </a:p>
          <a:p>
            <a:pPr marL="182880" indent="-182880">
              <a:buFont typeface="Arial" panose="020B0604020202020204" pitchFamily="34" charset="0"/>
              <a:buChar char="•"/>
            </a:pPr>
            <a:r>
              <a:rPr lang="en-US" sz="1600"/>
              <a:t>Line B_Z_1: Contingency with CBB1 and SWZ1 as FID</a:t>
            </a:r>
          </a:p>
        </p:txBody>
      </p:sp>
      <p:sp>
        <p:nvSpPr>
          <p:cNvPr id="7" name="TextBox 6">
            <a:extLst>
              <a:ext uri="{FF2B5EF4-FFF2-40B4-BE49-F238E27FC236}">
                <a16:creationId xmlns:a16="http://schemas.microsoft.com/office/drawing/2014/main" id="{FB494F94-E92B-9D05-2B80-2345391AC469}"/>
              </a:ext>
            </a:extLst>
          </p:cNvPr>
          <p:cNvSpPr txBox="1"/>
          <p:nvPr/>
        </p:nvSpPr>
        <p:spPr>
          <a:xfrm>
            <a:off x="5158973" y="4543323"/>
            <a:ext cx="6718702" cy="1077218"/>
          </a:xfrm>
          <a:prstGeom prst="rect">
            <a:avLst/>
          </a:prstGeom>
          <a:noFill/>
        </p:spPr>
        <p:txBody>
          <a:bodyPr wrap="square" rtlCol="0">
            <a:spAutoFit/>
          </a:bodyPr>
          <a:lstStyle/>
          <a:p>
            <a:pPr marL="182880" indent="-182880">
              <a:buFont typeface="Arial" panose="020B0604020202020204" pitchFamily="34" charset="0"/>
              <a:buChar char="•"/>
            </a:pPr>
            <a:r>
              <a:rPr lang="en-US" sz="1600"/>
              <a:t>Disconnector SWZ1 is a Normally Open (N.O.) device</a:t>
            </a:r>
          </a:p>
          <a:p>
            <a:pPr marL="182880" indent="-182880">
              <a:buFont typeface="Arial" panose="020B0604020202020204" pitchFamily="34" charset="0"/>
              <a:buChar char="•"/>
            </a:pPr>
            <a:r>
              <a:rPr lang="en-US" sz="1600"/>
              <a:t>Disconnector SWZ1 has Contingency Component flag set to false</a:t>
            </a:r>
          </a:p>
          <a:p>
            <a:pPr marL="182880" indent="-182880">
              <a:buFont typeface="Arial" panose="020B0604020202020204" pitchFamily="34" charset="0"/>
              <a:buChar char="•"/>
            </a:pPr>
            <a:r>
              <a:rPr lang="en-US" sz="1600"/>
              <a:t>Line A_Z_1: Contingency with CBA1 as FID and N.O. SWZ1 ignored</a:t>
            </a:r>
          </a:p>
          <a:p>
            <a:pPr marL="182880" indent="-182880">
              <a:buFont typeface="Arial" panose="020B0604020202020204" pitchFamily="34" charset="0"/>
              <a:buChar char="•"/>
            </a:pPr>
            <a:r>
              <a:rPr lang="en-US" sz="1600"/>
              <a:t>Line B_Z_1: Contingency with CBB1 as FID and N.O. SWZ1 ignored</a:t>
            </a:r>
          </a:p>
        </p:txBody>
      </p:sp>
      <p:pic>
        <p:nvPicPr>
          <p:cNvPr id="8" name="Picture 7">
            <a:extLst>
              <a:ext uri="{FF2B5EF4-FFF2-40B4-BE49-F238E27FC236}">
                <a16:creationId xmlns:a16="http://schemas.microsoft.com/office/drawing/2014/main" id="{4901029F-62A9-144A-A278-59E083F9CE7D}"/>
              </a:ext>
            </a:extLst>
          </p:cNvPr>
          <p:cNvPicPr>
            <a:picLocks noChangeAspect="1"/>
          </p:cNvPicPr>
          <p:nvPr/>
        </p:nvPicPr>
        <p:blipFill>
          <a:blip r:embed="rId5">
            <a:alphaModFix amt="25000"/>
          </a:blip>
          <a:stretch>
            <a:fillRect/>
          </a:stretch>
        </p:blipFill>
        <p:spPr>
          <a:xfrm>
            <a:off x="6872421" y="42750"/>
            <a:ext cx="2594707" cy="914400"/>
          </a:xfrm>
          <a:prstGeom prst="rect">
            <a:avLst/>
          </a:prstGeom>
        </p:spPr>
      </p:pic>
      <p:pic>
        <p:nvPicPr>
          <p:cNvPr id="9" name="Picture 8">
            <a:extLst>
              <a:ext uri="{FF2B5EF4-FFF2-40B4-BE49-F238E27FC236}">
                <a16:creationId xmlns:a16="http://schemas.microsoft.com/office/drawing/2014/main" id="{E7226FD1-8552-D91D-2107-DB93AEBEB740}"/>
              </a:ext>
            </a:extLst>
          </p:cNvPr>
          <p:cNvPicPr>
            <a:picLocks noChangeAspect="1"/>
          </p:cNvPicPr>
          <p:nvPr/>
        </p:nvPicPr>
        <p:blipFill>
          <a:blip r:embed="rId6">
            <a:alphaModFix amt="25000"/>
          </a:blip>
          <a:stretch>
            <a:fillRect/>
          </a:stretch>
        </p:blipFill>
        <p:spPr>
          <a:xfrm>
            <a:off x="9495693" y="42750"/>
            <a:ext cx="2594707" cy="914400"/>
          </a:xfrm>
          <a:prstGeom prst="rect">
            <a:avLst/>
          </a:prstGeom>
        </p:spPr>
      </p:pic>
      <p:sp>
        <p:nvSpPr>
          <p:cNvPr id="10" name="TextBox 9">
            <a:extLst>
              <a:ext uri="{FF2B5EF4-FFF2-40B4-BE49-F238E27FC236}">
                <a16:creationId xmlns:a16="http://schemas.microsoft.com/office/drawing/2014/main" id="{BDD78FF5-E377-7E16-7EAC-8C726F231368}"/>
              </a:ext>
            </a:extLst>
          </p:cNvPr>
          <p:cNvSpPr txBox="1"/>
          <p:nvPr/>
        </p:nvSpPr>
        <p:spPr>
          <a:xfrm>
            <a:off x="405850" y="1236816"/>
            <a:ext cx="11252741" cy="461665"/>
          </a:xfrm>
          <a:prstGeom prst="rect">
            <a:avLst/>
          </a:prstGeom>
          <a:noFill/>
        </p:spPr>
        <p:txBody>
          <a:bodyPr wrap="square" rtlCol="0">
            <a:spAutoFit/>
          </a:bodyPr>
          <a:lstStyle/>
          <a:p>
            <a:pPr algn="ctr"/>
            <a:r>
              <a:rPr lang="en-US" sz="2400" b="1"/>
              <a:t>Example 7 – N.C. Disconnector &amp; C.C. = False</a:t>
            </a:r>
          </a:p>
        </p:txBody>
      </p:sp>
      <p:sp>
        <p:nvSpPr>
          <p:cNvPr id="11" name="TextBox 10">
            <a:extLst>
              <a:ext uri="{FF2B5EF4-FFF2-40B4-BE49-F238E27FC236}">
                <a16:creationId xmlns:a16="http://schemas.microsoft.com/office/drawing/2014/main" id="{B4F8E081-0A0C-9261-551E-5378ABC5C24F}"/>
              </a:ext>
            </a:extLst>
          </p:cNvPr>
          <p:cNvSpPr txBox="1"/>
          <p:nvPr/>
        </p:nvSpPr>
        <p:spPr>
          <a:xfrm>
            <a:off x="405854" y="3945555"/>
            <a:ext cx="11252741" cy="461665"/>
          </a:xfrm>
          <a:prstGeom prst="rect">
            <a:avLst/>
          </a:prstGeom>
          <a:noFill/>
        </p:spPr>
        <p:txBody>
          <a:bodyPr wrap="square" rtlCol="0">
            <a:spAutoFit/>
          </a:bodyPr>
          <a:lstStyle/>
          <a:p>
            <a:pPr algn="ctr"/>
            <a:r>
              <a:rPr lang="en-US" sz="2400" b="1"/>
              <a:t>Example 8 – N.O. Disconnector &amp; C.C. = False</a:t>
            </a:r>
          </a:p>
        </p:txBody>
      </p:sp>
      <p:sp>
        <p:nvSpPr>
          <p:cNvPr id="28" name="Text Placeholder 22">
            <a:extLst>
              <a:ext uri="{FF2B5EF4-FFF2-40B4-BE49-F238E27FC236}">
                <a16:creationId xmlns:a16="http://schemas.microsoft.com/office/drawing/2014/main" id="{F34CB36A-9A40-9EB2-77DB-53E63F834517}"/>
              </a:ext>
            </a:extLst>
          </p:cNvPr>
          <p:cNvSpPr txBox="1">
            <a:spLocks/>
          </p:cNvSpPr>
          <p:nvPr/>
        </p:nvSpPr>
        <p:spPr>
          <a:xfrm flipH="1">
            <a:off x="5158972" y="5659428"/>
            <a:ext cx="6499618" cy="660553"/>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lang="en-US" sz="1600" b="1" kern="1200" dirty="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lang="en-US" sz="1400" b="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a:t>A Normally Open disconnector remains a tracing boundary, even when CC=False.</a:t>
            </a:r>
          </a:p>
        </p:txBody>
      </p:sp>
      <p:sp>
        <p:nvSpPr>
          <p:cNvPr id="4" name="Rectangle 3">
            <a:extLst>
              <a:ext uri="{FF2B5EF4-FFF2-40B4-BE49-F238E27FC236}">
                <a16:creationId xmlns:a16="http://schemas.microsoft.com/office/drawing/2014/main" id="{D2997239-600C-F999-BD64-443452D80D68}"/>
              </a:ext>
            </a:extLst>
          </p:cNvPr>
          <p:cNvSpPr/>
          <p:nvPr/>
        </p:nvSpPr>
        <p:spPr>
          <a:xfrm>
            <a:off x="2026674" y="5997889"/>
            <a:ext cx="609601" cy="312196"/>
          </a:xfrm>
          <a:prstGeom prst="rect">
            <a:avLst/>
          </a:prstGeom>
          <a:solidFill>
            <a:srgbClr val="FFFF00">
              <a:alpha val="18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C90FA0-E3A9-BD10-5CF0-7417EA204BA6}"/>
              </a:ext>
            </a:extLst>
          </p:cNvPr>
          <p:cNvSpPr/>
          <p:nvPr/>
        </p:nvSpPr>
        <p:spPr>
          <a:xfrm>
            <a:off x="2037427" y="3272789"/>
            <a:ext cx="609601" cy="162049"/>
          </a:xfrm>
          <a:prstGeom prst="rect">
            <a:avLst/>
          </a:prstGeom>
          <a:solidFill>
            <a:srgbClr val="FFFF00">
              <a:alpha val="18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744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5787-13AF-7F44-898A-76DD621F3D9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17B5761-83BC-C219-4475-FA9F9923EFA6}"/>
              </a:ext>
            </a:extLst>
          </p:cNvPr>
          <p:cNvSpPr>
            <a:spLocks noGrp="1"/>
          </p:cNvSpPr>
          <p:nvPr>
            <p:ph type="title"/>
          </p:nvPr>
        </p:nvSpPr>
        <p:spPr/>
        <p:txBody>
          <a:bodyPr/>
          <a:lstStyle/>
          <a:p>
            <a:r>
              <a:rPr lang="en-US"/>
              <a:t>Double Contingencies</a:t>
            </a:r>
          </a:p>
        </p:txBody>
      </p:sp>
      <p:sp>
        <p:nvSpPr>
          <p:cNvPr id="8" name="Text Placeholder 7">
            <a:extLst>
              <a:ext uri="{FF2B5EF4-FFF2-40B4-BE49-F238E27FC236}">
                <a16:creationId xmlns:a16="http://schemas.microsoft.com/office/drawing/2014/main" id="{BAE87BC2-10A8-291B-E68F-7443D1955FA2}"/>
              </a:ext>
            </a:extLst>
          </p:cNvPr>
          <p:cNvSpPr>
            <a:spLocks noGrp="1"/>
          </p:cNvSpPr>
          <p:nvPr>
            <p:ph type="body" sz="quarter" idx="13"/>
          </p:nvPr>
        </p:nvSpPr>
        <p:spPr>
          <a:xfrm>
            <a:off x="530868" y="3501136"/>
            <a:ext cx="7122660" cy="823976"/>
          </a:xfrm>
        </p:spPr>
        <p:txBody>
          <a:bodyPr/>
          <a:lstStyle/>
          <a:p>
            <a:r>
              <a:rPr lang="en-US"/>
              <a:t>Seed Elements Provided by TSPs,</a:t>
            </a:r>
          </a:p>
          <a:p>
            <a:r>
              <a:rPr lang="en-US"/>
              <a:t>Definitions Populated by ERCOT’s Auto Tracer</a:t>
            </a:r>
          </a:p>
        </p:txBody>
      </p:sp>
      <p:sp>
        <p:nvSpPr>
          <p:cNvPr id="5" name="Slide Number Placeholder 4">
            <a:extLst>
              <a:ext uri="{FF2B5EF4-FFF2-40B4-BE49-F238E27FC236}">
                <a16:creationId xmlns:a16="http://schemas.microsoft.com/office/drawing/2014/main" id="{B2A84002-7808-1939-7601-713FC194ACE7}"/>
              </a:ext>
            </a:extLst>
          </p:cNvPr>
          <p:cNvSpPr>
            <a:spLocks noGrp="1"/>
          </p:cNvSpPr>
          <p:nvPr>
            <p:ph type="sldNum" sz="quarter" idx="12"/>
          </p:nvPr>
        </p:nvSpPr>
        <p:spPr/>
        <p:txBody>
          <a:bodyPr/>
          <a:lstStyle/>
          <a:p>
            <a:fld id="{BCDE79FB-97BA-492B-8D57-F1373F9ADA95}" type="slidenum">
              <a:rPr lang="en-US" smtClean="0"/>
              <a:t>15</a:t>
            </a:fld>
            <a:endParaRPr lang="en-US"/>
          </a:p>
        </p:txBody>
      </p:sp>
    </p:spTree>
    <p:extLst>
      <p:ext uri="{BB962C8B-B14F-4D97-AF65-F5344CB8AC3E}">
        <p14:creationId xmlns:p14="http://schemas.microsoft.com/office/powerpoint/2010/main" val="380274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B9F0FF-58D3-0FA8-FC1D-AAF21F0261C0}"/>
              </a:ext>
            </a:extLst>
          </p:cNvPr>
          <p:cNvSpPr>
            <a:spLocks noGrp="1"/>
          </p:cNvSpPr>
          <p:nvPr>
            <p:ph type="title"/>
          </p:nvPr>
        </p:nvSpPr>
        <p:spPr>
          <a:xfrm>
            <a:off x="1257300" y="457200"/>
            <a:ext cx="4838700" cy="1219200"/>
          </a:xfrm>
        </p:spPr>
        <p:txBody>
          <a:bodyPr vert="horz" lIns="0" tIns="0" rIns="0" bIns="0" rtlCol="0" anchor="t">
            <a:normAutofit/>
          </a:bodyPr>
          <a:lstStyle/>
          <a:p>
            <a:r>
              <a:rPr lang="en-US" b="1" kern="1200">
                <a:latin typeface="+mj-lt"/>
                <a:ea typeface="+mj-ea"/>
                <a:cs typeface="+mj-cs"/>
              </a:rPr>
              <a:t>Double Circuit Contingencies</a:t>
            </a:r>
          </a:p>
        </p:txBody>
      </p:sp>
      <p:sp>
        <p:nvSpPr>
          <p:cNvPr id="14" name="TextBox 13">
            <a:extLst>
              <a:ext uri="{FF2B5EF4-FFF2-40B4-BE49-F238E27FC236}">
                <a16:creationId xmlns:a16="http://schemas.microsoft.com/office/drawing/2014/main" id="{1FB26E09-E8B0-4613-9D20-02923F9C19C8}"/>
              </a:ext>
            </a:extLst>
          </p:cNvPr>
          <p:cNvSpPr txBox="1"/>
          <p:nvPr/>
        </p:nvSpPr>
        <p:spPr>
          <a:xfrm>
            <a:off x="493776" y="1676400"/>
            <a:ext cx="5695950" cy="4019550"/>
          </a:xfrm>
          <a:prstGeom prst="rect">
            <a:avLst/>
          </a:prstGeom>
        </p:spPr>
        <p:txBody>
          <a:bodyPr vert="horz" wrap="square" lIns="0" tIns="0" rIns="0" bIns="0" rtlCol="0">
            <a:normAutofit/>
          </a:bodyPr>
          <a:lstStyle/>
          <a:p>
            <a:pPr marL="182880" lvl="0" indent="-182880" fontAlgn="base">
              <a:spcBef>
                <a:spcPts val="300"/>
              </a:spcBef>
              <a:spcAft>
                <a:spcPts val="300"/>
              </a:spcAft>
              <a:buFont typeface="Arial" panose="020B0604020202020204" pitchFamily="34" charset="0"/>
              <a:buChar char="•"/>
            </a:pPr>
            <a:r>
              <a:rPr lang="en-US" altLang="en-US" sz="1600" dirty="0"/>
              <a:t>Represents loss of two or more transmission circuits from one common event </a:t>
            </a:r>
          </a:p>
          <a:p>
            <a:pPr marL="182880" lvl="0" indent="-182880" fontAlgn="base">
              <a:spcBef>
                <a:spcPts val="300"/>
              </a:spcBef>
              <a:spcAft>
                <a:spcPts val="300"/>
              </a:spcAft>
              <a:buFont typeface="Arial" panose="020B0604020202020204" pitchFamily="34" charset="0"/>
              <a:buChar char="•"/>
            </a:pPr>
            <a:r>
              <a:rPr lang="en-US" altLang="en-US" sz="1600" dirty="0"/>
              <a:t>Typically applies to shared structures, shared right-of-way, or other common-mode exposure </a:t>
            </a:r>
          </a:p>
          <a:p>
            <a:pPr marL="182880" lvl="0" indent="-182880" fontAlgn="base">
              <a:spcBef>
                <a:spcPts val="300"/>
              </a:spcBef>
              <a:spcAft>
                <a:spcPts val="300"/>
              </a:spcAft>
              <a:buFont typeface="Arial" panose="020B0604020202020204" pitchFamily="34" charset="0"/>
              <a:buChar char="•"/>
            </a:pPr>
            <a:r>
              <a:rPr lang="en-US" altLang="en-US" sz="1600" dirty="0"/>
              <a:t>TSP provides seed elements and supporting documentation through a CAMR </a:t>
            </a:r>
          </a:p>
          <a:p>
            <a:pPr marL="182880" lvl="0" indent="-182880" fontAlgn="base">
              <a:spcBef>
                <a:spcPts val="300"/>
              </a:spcBef>
              <a:spcAft>
                <a:spcPts val="300"/>
              </a:spcAft>
              <a:buFont typeface="Arial" panose="020B0604020202020204" pitchFamily="34" charset="0"/>
              <a:buChar char="•"/>
            </a:pPr>
            <a:r>
              <a:rPr lang="en-US" altLang="en-US" sz="1600" dirty="0"/>
              <a:t>ERCOT maintains the DCKT; Auto Tracer completes the full contingency definition </a:t>
            </a:r>
          </a:p>
          <a:p>
            <a:pPr marL="182880" lvl="0" indent="-182880" fontAlgn="base">
              <a:spcBef>
                <a:spcPts val="300"/>
              </a:spcBef>
              <a:spcAft>
                <a:spcPts val="300"/>
              </a:spcAft>
              <a:buFont typeface="Arial" panose="020B0604020202020204" pitchFamily="34" charset="0"/>
              <a:buChar char="•"/>
            </a:pPr>
            <a:r>
              <a:rPr lang="en-US" altLang="en-US" sz="1600" dirty="0"/>
              <a:t>Review/update DCKTs when NOMCRs add, split, retire, or reroute affected circuits </a:t>
            </a:r>
          </a:p>
          <a:p>
            <a:pPr marL="182880" lvl="0" indent="-182880" fontAlgn="base">
              <a:spcBef>
                <a:spcPts val="300"/>
              </a:spcBef>
              <a:spcAft>
                <a:spcPts val="300"/>
              </a:spcAft>
              <a:buFont typeface="Arial" panose="020B0604020202020204" pitchFamily="34" charset="0"/>
              <a:buChar char="•"/>
            </a:pPr>
            <a:r>
              <a:rPr lang="en-US" altLang="en-US" sz="1600" dirty="0"/>
              <a:t>Temporary topology may require a manual contingency until cleanup is complete </a:t>
            </a:r>
          </a:p>
          <a:p>
            <a:pPr marL="182880" lvl="0" indent="-182880" fontAlgn="base">
              <a:spcBef>
                <a:spcPts val="300"/>
              </a:spcBef>
              <a:spcAft>
                <a:spcPts val="300"/>
              </a:spcAft>
              <a:buFont typeface="Arial" panose="020B0604020202020204" pitchFamily="34" charset="0"/>
              <a:buChar char="•"/>
            </a:pPr>
            <a:r>
              <a:rPr lang="en-US" altLang="en-US" sz="1600" dirty="0"/>
              <a:t>ERCOT performs an annual double contingency review and requests inputs from the TSP</a:t>
            </a:r>
          </a:p>
          <a:p>
            <a:pPr marL="182880" indent="-182880">
              <a:spcBef>
                <a:spcPts val="300"/>
              </a:spcBef>
              <a:spcAft>
                <a:spcPts val="300"/>
              </a:spcAft>
              <a:buFont typeface="Arial" panose="020B0604020202020204" pitchFamily="34" charset="0"/>
              <a:buChar char="•"/>
            </a:pPr>
            <a:endParaRPr lang="en-US" sz="1600" dirty="0"/>
          </a:p>
        </p:txBody>
      </p:sp>
      <p:pic>
        <p:nvPicPr>
          <p:cNvPr id="18" name="Picture 17" descr="Blue stripe pattern on a white background">
            <a:extLst>
              <a:ext uri="{FF2B5EF4-FFF2-40B4-BE49-F238E27FC236}">
                <a16:creationId xmlns:a16="http://schemas.microsoft.com/office/drawing/2014/main" id="{5C2A363C-5872-48CF-9203-9D798180960E}"/>
              </a:ext>
            </a:extLst>
          </p:cNvPr>
          <p:cNvPicPr>
            <a:picLocks noChangeAspect="1"/>
          </p:cNvPicPr>
          <p:nvPr/>
        </p:nvPicPr>
        <p:blipFill>
          <a:blip r:embed="rId3"/>
          <a:srcRect l="39992"/>
          <a:stretch>
            <a:fillRect/>
          </a:stretch>
        </p:blipFill>
        <p:spPr>
          <a:xfrm>
            <a:off x="6496050" y="10"/>
            <a:ext cx="5695950" cy="6857990"/>
          </a:xfrm>
          <a:prstGeom prst="rect">
            <a:avLst/>
          </a:prstGeom>
          <a:noFill/>
        </p:spPr>
      </p:pic>
      <p:sp>
        <p:nvSpPr>
          <p:cNvPr id="4" name="Slide Number Placeholder 3">
            <a:extLst>
              <a:ext uri="{FF2B5EF4-FFF2-40B4-BE49-F238E27FC236}">
                <a16:creationId xmlns:a16="http://schemas.microsoft.com/office/drawing/2014/main" id="{7D7FFEB0-7418-91CA-A192-2EB39D62E8C0}"/>
              </a:ext>
            </a:extLst>
          </p:cNvPr>
          <p:cNvSpPr>
            <a:spLocks noGrp="1"/>
          </p:cNvSpPr>
          <p:nvPr>
            <p:ph type="sldNum" sz="quarter" idx="12"/>
          </p:nvPr>
        </p:nvSpPr>
        <p:spPr>
          <a:xfrm>
            <a:off x="11658600" y="6356350"/>
            <a:ext cx="533400" cy="365125"/>
          </a:xfrm>
        </p:spPr>
        <p:txBody>
          <a:bodyPr vert="horz" wrap="square" lIns="91440" tIns="45720" rIns="91440" bIns="45720" rtlCol="0" anchor="ctr">
            <a:normAutofit/>
          </a:bodyPr>
          <a:lstStyle/>
          <a:p>
            <a:pPr>
              <a:spcAft>
                <a:spcPts val="600"/>
              </a:spcAft>
            </a:pPr>
            <a:fld id="{BCDE79FB-97BA-492B-8D57-F1373F9ADA95}" type="slidenum">
              <a:rPr lang="en-US" smtClean="0"/>
              <a:pPr>
                <a:spcAft>
                  <a:spcPts val="600"/>
                </a:spcAft>
              </a:pPr>
              <a:t>16</a:t>
            </a:fld>
            <a:endParaRPr lang="en-US"/>
          </a:p>
        </p:txBody>
      </p:sp>
    </p:spTree>
    <p:extLst>
      <p:ext uri="{BB962C8B-B14F-4D97-AF65-F5344CB8AC3E}">
        <p14:creationId xmlns:p14="http://schemas.microsoft.com/office/powerpoint/2010/main" val="279011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E4FBD6-20D7-AC51-EF50-5C73DF91C41A}"/>
              </a:ext>
            </a:extLst>
          </p:cNvPr>
          <p:cNvPicPr>
            <a:picLocks noChangeAspect="1"/>
          </p:cNvPicPr>
          <p:nvPr/>
        </p:nvPicPr>
        <p:blipFill>
          <a:blip r:embed="rId3"/>
          <a:stretch>
            <a:fillRect/>
          </a:stretch>
        </p:blipFill>
        <p:spPr>
          <a:xfrm>
            <a:off x="0" y="867711"/>
            <a:ext cx="12192000" cy="5990289"/>
          </a:xfrm>
          <a:prstGeom prst="rect">
            <a:avLst/>
          </a:prstGeom>
        </p:spPr>
      </p:pic>
      <p:sp>
        <p:nvSpPr>
          <p:cNvPr id="2" name="Title 1">
            <a:extLst>
              <a:ext uri="{FF2B5EF4-FFF2-40B4-BE49-F238E27FC236}">
                <a16:creationId xmlns:a16="http://schemas.microsoft.com/office/drawing/2014/main" id="{CE66451D-1451-196D-E1BA-B04C13414D6E}"/>
              </a:ext>
            </a:extLst>
          </p:cNvPr>
          <p:cNvSpPr>
            <a:spLocks noGrp="1"/>
          </p:cNvSpPr>
          <p:nvPr>
            <p:ph type="title"/>
          </p:nvPr>
        </p:nvSpPr>
        <p:spPr/>
        <p:txBody>
          <a:bodyPr/>
          <a:lstStyle/>
          <a:p>
            <a:r>
              <a:rPr lang="en-US"/>
              <a:t>Example of Double Circuit Contingency</a:t>
            </a:r>
          </a:p>
        </p:txBody>
      </p:sp>
      <p:sp>
        <p:nvSpPr>
          <p:cNvPr id="3" name="Slide Number Placeholder 2">
            <a:extLst>
              <a:ext uri="{FF2B5EF4-FFF2-40B4-BE49-F238E27FC236}">
                <a16:creationId xmlns:a16="http://schemas.microsoft.com/office/drawing/2014/main" id="{E6E13ED8-3324-9177-3B4E-1BD7B96B5A5C}"/>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12" name="Freeform: Shape 11">
            <a:extLst>
              <a:ext uri="{FF2B5EF4-FFF2-40B4-BE49-F238E27FC236}">
                <a16:creationId xmlns:a16="http://schemas.microsoft.com/office/drawing/2014/main" id="{C692C842-E421-E6C5-42B5-69E614D3A5BA}"/>
              </a:ext>
            </a:extLst>
          </p:cNvPr>
          <p:cNvSpPr/>
          <p:nvPr/>
        </p:nvSpPr>
        <p:spPr>
          <a:xfrm>
            <a:off x="831271" y="1425036"/>
            <a:ext cx="4384346" cy="3213391"/>
          </a:xfrm>
          <a:custGeom>
            <a:avLst/>
            <a:gdLst>
              <a:gd name="csX0" fmla="*/ 83127 w 4381995"/>
              <a:gd name="csY0" fmla="*/ 35628 h 3241966"/>
              <a:gd name="csX1" fmla="*/ 83127 w 4381995"/>
              <a:gd name="csY1" fmla="*/ 35628 h 3241966"/>
              <a:gd name="csX2" fmla="*/ 1246909 w 4381995"/>
              <a:gd name="csY2" fmla="*/ 11877 h 3241966"/>
              <a:gd name="csX3" fmla="*/ 1769423 w 4381995"/>
              <a:gd name="csY3" fmla="*/ 2 h 3241966"/>
              <a:gd name="csX4" fmla="*/ 1769423 w 4381995"/>
              <a:gd name="csY4" fmla="*/ 712521 h 3241966"/>
              <a:gd name="csX5" fmla="*/ 1306286 w 4381995"/>
              <a:gd name="csY5" fmla="*/ 724397 h 3241966"/>
              <a:gd name="csX6" fmla="*/ 1282535 w 4381995"/>
              <a:gd name="csY6" fmla="*/ 2256314 h 3241966"/>
              <a:gd name="csX7" fmla="*/ 3966358 w 4381995"/>
              <a:gd name="csY7" fmla="*/ 2244438 h 3241966"/>
              <a:gd name="csX8" fmla="*/ 3954483 w 4381995"/>
              <a:gd name="csY8" fmla="*/ 1543794 h 3241966"/>
              <a:gd name="csX9" fmla="*/ 4358244 w 4381995"/>
              <a:gd name="csY9" fmla="*/ 1555669 h 3241966"/>
              <a:gd name="csX10" fmla="*/ 4381995 w 4381995"/>
              <a:gd name="csY10" fmla="*/ 3241966 h 3241966"/>
              <a:gd name="csX11" fmla="*/ 3990109 w 4381995"/>
              <a:gd name="csY11" fmla="*/ 3241966 h 3241966"/>
              <a:gd name="csX12" fmla="*/ 3966358 w 4381995"/>
              <a:gd name="csY12" fmla="*/ 2446319 h 3241966"/>
              <a:gd name="csX13" fmla="*/ 1128156 w 4381995"/>
              <a:gd name="csY13" fmla="*/ 2422568 h 3241966"/>
              <a:gd name="csX14" fmla="*/ 1033153 w 4381995"/>
              <a:gd name="csY14" fmla="*/ 403763 h 3241966"/>
              <a:gd name="csX15" fmla="*/ 0 w 4381995"/>
              <a:gd name="csY15" fmla="*/ 475015 h 3241966"/>
              <a:gd name="csX16" fmla="*/ 83127 w 4381995"/>
              <a:gd name="csY16" fmla="*/ 35628 h 3241966"/>
              <a:gd name="csX0" fmla="*/ 83127 w 4381995"/>
              <a:gd name="csY0" fmla="*/ 35628 h 3241966"/>
              <a:gd name="csX1" fmla="*/ 83127 w 4381995"/>
              <a:gd name="csY1" fmla="*/ 35628 h 3241966"/>
              <a:gd name="csX2" fmla="*/ 1246909 w 4381995"/>
              <a:gd name="csY2" fmla="*/ 11877 h 3241966"/>
              <a:gd name="csX3" fmla="*/ 1769423 w 4381995"/>
              <a:gd name="csY3" fmla="*/ 2 h 3241966"/>
              <a:gd name="csX4" fmla="*/ 1769423 w 4381995"/>
              <a:gd name="csY4" fmla="*/ 712521 h 3241966"/>
              <a:gd name="csX5" fmla="*/ 1306286 w 4381995"/>
              <a:gd name="csY5" fmla="*/ 724397 h 3241966"/>
              <a:gd name="csX6" fmla="*/ 1282535 w 4381995"/>
              <a:gd name="csY6" fmla="*/ 2256314 h 3241966"/>
              <a:gd name="csX7" fmla="*/ 3966358 w 4381995"/>
              <a:gd name="csY7" fmla="*/ 2244438 h 3241966"/>
              <a:gd name="csX8" fmla="*/ 3954483 w 4381995"/>
              <a:gd name="csY8" fmla="*/ 1543794 h 3241966"/>
              <a:gd name="csX9" fmla="*/ 4358244 w 4381995"/>
              <a:gd name="csY9" fmla="*/ 1555669 h 3241966"/>
              <a:gd name="csX10" fmla="*/ 4381995 w 4381995"/>
              <a:gd name="csY10" fmla="*/ 3241966 h 3241966"/>
              <a:gd name="csX11" fmla="*/ 3990109 w 4381995"/>
              <a:gd name="csY11" fmla="*/ 3241966 h 3241966"/>
              <a:gd name="csX12" fmla="*/ 3966358 w 4381995"/>
              <a:gd name="csY12" fmla="*/ 2446319 h 3241966"/>
              <a:gd name="csX13" fmla="*/ 1128156 w 4381995"/>
              <a:gd name="csY13" fmla="*/ 2422568 h 3241966"/>
              <a:gd name="csX14" fmla="*/ 1033153 w 4381995"/>
              <a:gd name="csY14" fmla="*/ 486890 h 3241966"/>
              <a:gd name="csX15" fmla="*/ 0 w 4381995"/>
              <a:gd name="csY15" fmla="*/ 475015 h 3241966"/>
              <a:gd name="csX16" fmla="*/ 83127 w 4381995"/>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294411 w 4393871"/>
              <a:gd name="csY6" fmla="*/ 2256314 h 3241966"/>
              <a:gd name="csX7" fmla="*/ 3978234 w 4393871"/>
              <a:gd name="csY7" fmla="*/ 2244438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140032 w 4393871"/>
              <a:gd name="csY13" fmla="*/ 2422568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294411 w 4393871"/>
              <a:gd name="csY6" fmla="*/ 2256314 h 3241966"/>
              <a:gd name="csX7" fmla="*/ 3978234 w 4393871"/>
              <a:gd name="csY7" fmla="*/ 2244438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33154 w 4393871"/>
              <a:gd name="csY13" fmla="*/ 24106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78234 w 4393871"/>
              <a:gd name="csY7" fmla="*/ 2244438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33154 w 4393871"/>
              <a:gd name="csY13" fmla="*/ 24106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78234 w 4393871"/>
              <a:gd name="csY7" fmla="*/ 2130138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33154 w 4393871"/>
              <a:gd name="csY13" fmla="*/ 24106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78234 w 4393871"/>
              <a:gd name="csY7" fmla="*/ 2168238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33154 w 4393871"/>
              <a:gd name="csY13" fmla="*/ 24106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33154 w 4393871"/>
              <a:gd name="csY13" fmla="*/ 24106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33154 w 4393871"/>
              <a:gd name="csY13" fmla="*/ 246784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42679 w 4393871"/>
              <a:gd name="csY13" fmla="*/ 2458318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23629 w 4393871"/>
              <a:gd name="csY13" fmla="*/ 24487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61729 w 4393871"/>
              <a:gd name="csY13" fmla="*/ 24487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4001985 w 4393871"/>
              <a:gd name="csY11" fmla="*/ 3241966 h 3241966"/>
              <a:gd name="csX12" fmla="*/ 3978234 w 4393871"/>
              <a:gd name="csY12" fmla="*/ 2446319 h 3241966"/>
              <a:gd name="csX13" fmla="*/ 1052204 w 4393871"/>
              <a:gd name="csY13" fmla="*/ 24487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3944835 w 4393871"/>
              <a:gd name="csY11" fmla="*/ 3213391 h 3241966"/>
              <a:gd name="csX12" fmla="*/ 3978234 w 4393871"/>
              <a:gd name="csY12" fmla="*/ 2446319 h 3241966"/>
              <a:gd name="csX13" fmla="*/ 1052204 w 4393871"/>
              <a:gd name="csY13" fmla="*/ 2448793 h 3241966"/>
              <a:gd name="csX14" fmla="*/ 1045029 w 4393871"/>
              <a:gd name="csY14" fmla="*/ 486890 h 3241966"/>
              <a:gd name="csX15" fmla="*/ 11876 w 4393871"/>
              <a:gd name="csY15" fmla="*/ 475015 h 3241966"/>
              <a:gd name="csX16" fmla="*/ 0 w 4393871"/>
              <a:gd name="csY16" fmla="*/ 35628 h 3241966"/>
              <a:gd name="csX0" fmla="*/ 0 w 4393871"/>
              <a:gd name="csY0" fmla="*/ 35628 h 3241966"/>
              <a:gd name="csX1" fmla="*/ 95003 w 4393871"/>
              <a:gd name="csY1" fmla="*/ 35628 h 3241966"/>
              <a:gd name="csX2" fmla="*/ 1258785 w 4393871"/>
              <a:gd name="csY2" fmla="*/ 11877 h 3241966"/>
              <a:gd name="csX3" fmla="*/ 1781299 w 4393871"/>
              <a:gd name="csY3" fmla="*/ 2 h 3241966"/>
              <a:gd name="csX4" fmla="*/ 1781299 w 4393871"/>
              <a:gd name="csY4" fmla="*/ 712521 h 3241966"/>
              <a:gd name="csX5" fmla="*/ 1318162 w 4393871"/>
              <a:gd name="csY5" fmla="*/ 724397 h 3241966"/>
              <a:gd name="csX6" fmla="*/ 1303936 w 4393871"/>
              <a:gd name="csY6" fmla="*/ 2142014 h 3241966"/>
              <a:gd name="csX7" fmla="*/ 3968709 w 4393871"/>
              <a:gd name="csY7" fmla="*/ 2139663 h 3241966"/>
              <a:gd name="csX8" fmla="*/ 3966359 w 4393871"/>
              <a:gd name="csY8" fmla="*/ 1543794 h 3241966"/>
              <a:gd name="csX9" fmla="*/ 4370120 w 4393871"/>
              <a:gd name="csY9" fmla="*/ 1555669 h 3241966"/>
              <a:gd name="csX10" fmla="*/ 4393871 w 4393871"/>
              <a:gd name="csY10" fmla="*/ 3241966 h 3241966"/>
              <a:gd name="csX11" fmla="*/ 3944835 w 4393871"/>
              <a:gd name="csY11" fmla="*/ 3213391 h 3241966"/>
              <a:gd name="csX12" fmla="*/ 3940134 w 4393871"/>
              <a:gd name="csY12" fmla="*/ 2446319 h 3241966"/>
              <a:gd name="csX13" fmla="*/ 1052204 w 4393871"/>
              <a:gd name="csY13" fmla="*/ 2448793 h 3241966"/>
              <a:gd name="csX14" fmla="*/ 1045029 w 4393871"/>
              <a:gd name="csY14" fmla="*/ 486890 h 3241966"/>
              <a:gd name="csX15" fmla="*/ 11876 w 4393871"/>
              <a:gd name="csY15" fmla="*/ 475015 h 3241966"/>
              <a:gd name="csX16" fmla="*/ 0 w 4393871"/>
              <a:gd name="csY16" fmla="*/ 35628 h 3241966"/>
              <a:gd name="csX0" fmla="*/ 0 w 4384346"/>
              <a:gd name="csY0" fmla="*/ 35628 h 3213391"/>
              <a:gd name="csX1" fmla="*/ 95003 w 4384346"/>
              <a:gd name="csY1" fmla="*/ 35628 h 3213391"/>
              <a:gd name="csX2" fmla="*/ 1258785 w 4384346"/>
              <a:gd name="csY2" fmla="*/ 11877 h 3213391"/>
              <a:gd name="csX3" fmla="*/ 1781299 w 4384346"/>
              <a:gd name="csY3" fmla="*/ 2 h 3213391"/>
              <a:gd name="csX4" fmla="*/ 1781299 w 4384346"/>
              <a:gd name="csY4" fmla="*/ 712521 h 3213391"/>
              <a:gd name="csX5" fmla="*/ 1318162 w 4384346"/>
              <a:gd name="csY5" fmla="*/ 724397 h 3213391"/>
              <a:gd name="csX6" fmla="*/ 1303936 w 4384346"/>
              <a:gd name="csY6" fmla="*/ 2142014 h 3213391"/>
              <a:gd name="csX7" fmla="*/ 3968709 w 4384346"/>
              <a:gd name="csY7" fmla="*/ 2139663 h 3213391"/>
              <a:gd name="csX8" fmla="*/ 3966359 w 4384346"/>
              <a:gd name="csY8" fmla="*/ 1543794 h 3213391"/>
              <a:gd name="csX9" fmla="*/ 4370120 w 4384346"/>
              <a:gd name="csY9" fmla="*/ 1555669 h 3213391"/>
              <a:gd name="csX10" fmla="*/ 4384346 w 4384346"/>
              <a:gd name="csY10" fmla="*/ 3213391 h 3213391"/>
              <a:gd name="csX11" fmla="*/ 3944835 w 4384346"/>
              <a:gd name="csY11" fmla="*/ 3213391 h 3213391"/>
              <a:gd name="csX12" fmla="*/ 3940134 w 4384346"/>
              <a:gd name="csY12" fmla="*/ 2446319 h 3213391"/>
              <a:gd name="csX13" fmla="*/ 1052204 w 4384346"/>
              <a:gd name="csY13" fmla="*/ 2448793 h 3213391"/>
              <a:gd name="csX14" fmla="*/ 1045029 w 4384346"/>
              <a:gd name="csY14" fmla="*/ 486890 h 3213391"/>
              <a:gd name="csX15" fmla="*/ 11876 w 4384346"/>
              <a:gd name="csY15" fmla="*/ 475015 h 3213391"/>
              <a:gd name="csX16" fmla="*/ 0 w 4384346"/>
              <a:gd name="csY16" fmla="*/ 35628 h 3213391"/>
              <a:gd name="csX0" fmla="*/ 0 w 4408220"/>
              <a:gd name="csY0" fmla="*/ 35628 h 3213391"/>
              <a:gd name="csX1" fmla="*/ 95003 w 4408220"/>
              <a:gd name="csY1" fmla="*/ 35628 h 3213391"/>
              <a:gd name="csX2" fmla="*/ 1258785 w 4408220"/>
              <a:gd name="csY2" fmla="*/ 11877 h 3213391"/>
              <a:gd name="csX3" fmla="*/ 1781299 w 4408220"/>
              <a:gd name="csY3" fmla="*/ 2 h 3213391"/>
              <a:gd name="csX4" fmla="*/ 1781299 w 4408220"/>
              <a:gd name="csY4" fmla="*/ 712521 h 3213391"/>
              <a:gd name="csX5" fmla="*/ 1318162 w 4408220"/>
              <a:gd name="csY5" fmla="*/ 724397 h 3213391"/>
              <a:gd name="csX6" fmla="*/ 1303936 w 4408220"/>
              <a:gd name="csY6" fmla="*/ 2142014 h 3213391"/>
              <a:gd name="csX7" fmla="*/ 3968709 w 4408220"/>
              <a:gd name="csY7" fmla="*/ 2139663 h 3213391"/>
              <a:gd name="csX8" fmla="*/ 3966359 w 4408220"/>
              <a:gd name="csY8" fmla="*/ 1543794 h 3213391"/>
              <a:gd name="csX9" fmla="*/ 4408220 w 4408220"/>
              <a:gd name="csY9" fmla="*/ 1555669 h 3213391"/>
              <a:gd name="csX10" fmla="*/ 4384346 w 4408220"/>
              <a:gd name="csY10" fmla="*/ 3213391 h 3213391"/>
              <a:gd name="csX11" fmla="*/ 3944835 w 4408220"/>
              <a:gd name="csY11" fmla="*/ 3213391 h 3213391"/>
              <a:gd name="csX12" fmla="*/ 3940134 w 4408220"/>
              <a:gd name="csY12" fmla="*/ 2446319 h 3213391"/>
              <a:gd name="csX13" fmla="*/ 1052204 w 4408220"/>
              <a:gd name="csY13" fmla="*/ 2448793 h 3213391"/>
              <a:gd name="csX14" fmla="*/ 1045029 w 4408220"/>
              <a:gd name="csY14" fmla="*/ 486890 h 3213391"/>
              <a:gd name="csX15" fmla="*/ 11876 w 4408220"/>
              <a:gd name="csY15" fmla="*/ 475015 h 3213391"/>
              <a:gd name="csX16" fmla="*/ 0 w 4408220"/>
              <a:gd name="csY16" fmla="*/ 35628 h 3213391"/>
              <a:gd name="csX0" fmla="*/ 0 w 4398695"/>
              <a:gd name="csY0" fmla="*/ 35628 h 3213391"/>
              <a:gd name="csX1" fmla="*/ 95003 w 4398695"/>
              <a:gd name="csY1" fmla="*/ 35628 h 3213391"/>
              <a:gd name="csX2" fmla="*/ 1258785 w 4398695"/>
              <a:gd name="csY2" fmla="*/ 11877 h 3213391"/>
              <a:gd name="csX3" fmla="*/ 1781299 w 4398695"/>
              <a:gd name="csY3" fmla="*/ 2 h 3213391"/>
              <a:gd name="csX4" fmla="*/ 1781299 w 4398695"/>
              <a:gd name="csY4" fmla="*/ 712521 h 3213391"/>
              <a:gd name="csX5" fmla="*/ 1318162 w 4398695"/>
              <a:gd name="csY5" fmla="*/ 724397 h 3213391"/>
              <a:gd name="csX6" fmla="*/ 1303936 w 4398695"/>
              <a:gd name="csY6" fmla="*/ 2142014 h 3213391"/>
              <a:gd name="csX7" fmla="*/ 3968709 w 4398695"/>
              <a:gd name="csY7" fmla="*/ 2139663 h 3213391"/>
              <a:gd name="csX8" fmla="*/ 3966359 w 4398695"/>
              <a:gd name="csY8" fmla="*/ 1543794 h 3213391"/>
              <a:gd name="csX9" fmla="*/ 4398695 w 4398695"/>
              <a:gd name="csY9" fmla="*/ 1555669 h 3213391"/>
              <a:gd name="csX10" fmla="*/ 4384346 w 4398695"/>
              <a:gd name="csY10" fmla="*/ 3213391 h 3213391"/>
              <a:gd name="csX11" fmla="*/ 3944835 w 4398695"/>
              <a:gd name="csY11" fmla="*/ 3213391 h 3213391"/>
              <a:gd name="csX12" fmla="*/ 3940134 w 4398695"/>
              <a:gd name="csY12" fmla="*/ 2446319 h 3213391"/>
              <a:gd name="csX13" fmla="*/ 1052204 w 4398695"/>
              <a:gd name="csY13" fmla="*/ 2448793 h 3213391"/>
              <a:gd name="csX14" fmla="*/ 1045029 w 4398695"/>
              <a:gd name="csY14" fmla="*/ 486890 h 3213391"/>
              <a:gd name="csX15" fmla="*/ 11876 w 4398695"/>
              <a:gd name="csY15" fmla="*/ 475015 h 3213391"/>
              <a:gd name="csX16" fmla="*/ 0 w 4398695"/>
              <a:gd name="csY16" fmla="*/ 35628 h 3213391"/>
              <a:gd name="csX0" fmla="*/ 0 w 4384346"/>
              <a:gd name="csY0" fmla="*/ 35628 h 3213391"/>
              <a:gd name="csX1" fmla="*/ 95003 w 4384346"/>
              <a:gd name="csY1" fmla="*/ 35628 h 3213391"/>
              <a:gd name="csX2" fmla="*/ 1258785 w 4384346"/>
              <a:gd name="csY2" fmla="*/ 11877 h 3213391"/>
              <a:gd name="csX3" fmla="*/ 1781299 w 4384346"/>
              <a:gd name="csY3" fmla="*/ 2 h 3213391"/>
              <a:gd name="csX4" fmla="*/ 1781299 w 4384346"/>
              <a:gd name="csY4" fmla="*/ 712521 h 3213391"/>
              <a:gd name="csX5" fmla="*/ 1318162 w 4384346"/>
              <a:gd name="csY5" fmla="*/ 724397 h 3213391"/>
              <a:gd name="csX6" fmla="*/ 1303936 w 4384346"/>
              <a:gd name="csY6" fmla="*/ 2142014 h 3213391"/>
              <a:gd name="csX7" fmla="*/ 3968709 w 4384346"/>
              <a:gd name="csY7" fmla="*/ 2139663 h 3213391"/>
              <a:gd name="csX8" fmla="*/ 3966359 w 4384346"/>
              <a:gd name="csY8" fmla="*/ 1543794 h 3213391"/>
              <a:gd name="csX9" fmla="*/ 4360595 w 4384346"/>
              <a:gd name="csY9" fmla="*/ 1555669 h 3213391"/>
              <a:gd name="csX10" fmla="*/ 4384346 w 4384346"/>
              <a:gd name="csY10" fmla="*/ 3213391 h 3213391"/>
              <a:gd name="csX11" fmla="*/ 3944835 w 4384346"/>
              <a:gd name="csY11" fmla="*/ 3213391 h 3213391"/>
              <a:gd name="csX12" fmla="*/ 3940134 w 4384346"/>
              <a:gd name="csY12" fmla="*/ 2446319 h 3213391"/>
              <a:gd name="csX13" fmla="*/ 1052204 w 4384346"/>
              <a:gd name="csY13" fmla="*/ 2448793 h 3213391"/>
              <a:gd name="csX14" fmla="*/ 1045029 w 4384346"/>
              <a:gd name="csY14" fmla="*/ 486890 h 3213391"/>
              <a:gd name="csX15" fmla="*/ 11876 w 4384346"/>
              <a:gd name="csY15" fmla="*/ 475015 h 3213391"/>
              <a:gd name="csX16" fmla="*/ 0 w 4384346"/>
              <a:gd name="csY16" fmla="*/ 35628 h 3213391"/>
              <a:gd name="csX0" fmla="*/ 0 w 4389170"/>
              <a:gd name="csY0" fmla="*/ 35628 h 3213391"/>
              <a:gd name="csX1" fmla="*/ 95003 w 4389170"/>
              <a:gd name="csY1" fmla="*/ 35628 h 3213391"/>
              <a:gd name="csX2" fmla="*/ 1258785 w 4389170"/>
              <a:gd name="csY2" fmla="*/ 11877 h 3213391"/>
              <a:gd name="csX3" fmla="*/ 1781299 w 4389170"/>
              <a:gd name="csY3" fmla="*/ 2 h 3213391"/>
              <a:gd name="csX4" fmla="*/ 1781299 w 4389170"/>
              <a:gd name="csY4" fmla="*/ 712521 h 3213391"/>
              <a:gd name="csX5" fmla="*/ 1318162 w 4389170"/>
              <a:gd name="csY5" fmla="*/ 724397 h 3213391"/>
              <a:gd name="csX6" fmla="*/ 1303936 w 4389170"/>
              <a:gd name="csY6" fmla="*/ 2142014 h 3213391"/>
              <a:gd name="csX7" fmla="*/ 3968709 w 4389170"/>
              <a:gd name="csY7" fmla="*/ 2139663 h 3213391"/>
              <a:gd name="csX8" fmla="*/ 3966359 w 4389170"/>
              <a:gd name="csY8" fmla="*/ 1543794 h 3213391"/>
              <a:gd name="csX9" fmla="*/ 4389170 w 4389170"/>
              <a:gd name="csY9" fmla="*/ 1555669 h 3213391"/>
              <a:gd name="csX10" fmla="*/ 4384346 w 4389170"/>
              <a:gd name="csY10" fmla="*/ 3213391 h 3213391"/>
              <a:gd name="csX11" fmla="*/ 3944835 w 4389170"/>
              <a:gd name="csY11" fmla="*/ 3213391 h 3213391"/>
              <a:gd name="csX12" fmla="*/ 3940134 w 4389170"/>
              <a:gd name="csY12" fmla="*/ 2446319 h 3213391"/>
              <a:gd name="csX13" fmla="*/ 1052204 w 4389170"/>
              <a:gd name="csY13" fmla="*/ 2448793 h 3213391"/>
              <a:gd name="csX14" fmla="*/ 1045029 w 4389170"/>
              <a:gd name="csY14" fmla="*/ 486890 h 3213391"/>
              <a:gd name="csX15" fmla="*/ 11876 w 4389170"/>
              <a:gd name="csY15" fmla="*/ 475015 h 3213391"/>
              <a:gd name="csX16" fmla="*/ 0 w 4389170"/>
              <a:gd name="csY16" fmla="*/ 35628 h 3213391"/>
              <a:gd name="csX0" fmla="*/ 0 w 4389170"/>
              <a:gd name="csY0" fmla="*/ 35628 h 3213391"/>
              <a:gd name="csX1" fmla="*/ 95003 w 4389170"/>
              <a:gd name="csY1" fmla="*/ 35628 h 3213391"/>
              <a:gd name="csX2" fmla="*/ 1258785 w 4389170"/>
              <a:gd name="csY2" fmla="*/ 11877 h 3213391"/>
              <a:gd name="csX3" fmla="*/ 1781299 w 4389170"/>
              <a:gd name="csY3" fmla="*/ 2 h 3213391"/>
              <a:gd name="csX4" fmla="*/ 1781299 w 4389170"/>
              <a:gd name="csY4" fmla="*/ 712521 h 3213391"/>
              <a:gd name="csX5" fmla="*/ 1318162 w 4389170"/>
              <a:gd name="csY5" fmla="*/ 724397 h 3213391"/>
              <a:gd name="csX6" fmla="*/ 1303936 w 4389170"/>
              <a:gd name="csY6" fmla="*/ 2142014 h 3213391"/>
              <a:gd name="csX7" fmla="*/ 3968709 w 4389170"/>
              <a:gd name="csY7" fmla="*/ 2139663 h 3213391"/>
              <a:gd name="csX8" fmla="*/ 3956834 w 4389170"/>
              <a:gd name="csY8" fmla="*/ 1572369 h 3213391"/>
              <a:gd name="csX9" fmla="*/ 4389170 w 4389170"/>
              <a:gd name="csY9" fmla="*/ 1555669 h 3213391"/>
              <a:gd name="csX10" fmla="*/ 4384346 w 4389170"/>
              <a:gd name="csY10" fmla="*/ 3213391 h 3213391"/>
              <a:gd name="csX11" fmla="*/ 3944835 w 4389170"/>
              <a:gd name="csY11" fmla="*/ 3213391 h 3213391"/>
              <a:gd name="csX12" fmla="*/ 3940134 w 4389170"/>
              <a:gd name="csY12" fmla="*/ 2446319 h 3213391"/>
              <a:gd name="csX13" fmla="*/ 1052204 w 4389170"/>
              <a:gd name="csY13" fmla="*/ 2448793 h 3213391"/>
              <a:gd name="csX14" fmla="*/ 1045029 w 4389170"/>
              <a:gd name="csY14" fmla="*/ 486890 h 3213391"/>
              <a:gd name="csX15" fmla="*/ 11876 w 4389170"/>
              <a:gd name="csY15" fmla="*/ 475015 h 3213391"/>
              <a:gd name="csX16" fmla="*/ 0 w 4389170"/>
              <a:gd name="csY16" fmla="*/ 35628 h 3213391"/>
              <a:gd name="csX0" fmla="*/ 0 w 4384346"/>
              <a:gd name="csY0" fmla="*/ 35628 h 3213391"/>
              <a:gd name="csX1" fmla="*/ 95003 w 4384346"/>
              <a:gd name="csY1" fmla="*/ 35628 h 3213391"/>
              <a:gd name="csX2" fmla="*/ 1258785 w 4384346"/>
              <a:gd name="csY2" fmla="*/ 11877 h 3213391"/>
              <a:gd name="csX3" fmla="*/ 1781299 w 4384346"/>
              <a:gd name="csY3" fmla="*/ 2 h 3213391"/>
              <a:gd name="csX4" fmla="*/ 1781299 w 4384346"/>
              <a:gd name="csY4" fmla="*/ 712521 h 3213391"/>
              <a:gd name="csX5" fmla="*/ 1318162 w 4384346"/>
              <a:gd name="csY5" fmla="*/ 724397 h 3213391"/>
              <a:gd name="csX6" fmla="*/ 1303936 w 4384346"/>
              <a:gd name="csY6" fmla="*/ 2142014 h 3213391"/>
              <a:gd name="csX7" fmla="*/ 3968709 w 4384346"/>
              <a:gd name="csY7" fmla="*/ 2139663 h 3213391"/>
              <a:gd name="csX8" fmla="*/ 3956834 w 4384346"/>
              <a:gd name="csY8" fmla="*/ 1572369 h 3213391"/>
              <a:gd name="csX9" fmla="*/ 4360595 w 4384346"/>
              <a:gd name="csY9" fmla="*/ 1555669 h 3213391"/>
              <a:gd name="csX10" fmla="*/ 4384346 w 4384346"/>
              <a:gd name="csY10" fmla="*/ 3213391 h 3213391"/>
              <a:gd name="csX11" fmla="*/ 3944835 w 4384346"/>
              <a:gd name="csY11" fmla="*/ 3213391 h 3213391"/>
              <a:gd name="csX12" fmla="*/ 3940134 w 4384346"/>
              <a:gd name="csY12" fmla="*/ 2446319 h 3213391"/>
              <a:gd name="csX13" fmla="*/ 1052204 w 4384346"/>
              <a:gd name="csY13" fmla="*/ 2448793 h 3213391"/>
              <a:gd name="csX14" fmla="*/ 1045029 w 4384346"/>
              <a:gd name="csY14" fmla="*/ 486890 h 3213391"/>
              <a:gd name="csX15" fmla="*/ 11876 w 4384346"/>
              <a:gd name="csY15" fmla="*/ 475015 h 3213391"/>
              <a:gd name="csX16" fmla="*/ 0 w 4384346"/>
              <a:gd name="csY16" fmla="*/ 35628 h 32133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384346" h="3213391">
                <a:moveTo>
                  <a:pt x="0" y="35628"/>
                </a:moveTo>
                <a:lnTo>
                  <a:pt x="95003" y="35628"/>
                </a:lnTo>
                <a:lnTo>
                  <a:pt x="1258785" y="11877"/>
                </a:lnTo>
                <a:cubicBezTo>
                  <a:pt x="1884082" y="-505"/>
                  <a:pt x="1549246" y="2"/>
                  <a:pt x="1781299" y="2"/>
                </a:cubicBezTo>
                <a:lnTo>
                  <a:pt x="1781299" y="712521"/>
                </a:lnTo>
                <a:lnTo>
                  <a:pt x="1318162" y="724397"/>
                </a:lnTo>
                <a:lnTo>
                  <a:pt x="1303936" y="2142014"/>
                </a:lnTo>
                <a:lnTo>
                  <a:pt x="3968709" y="2139663"/>
                </a:lnTo>
                <a:cubicBezTo>
                  <a:pt x="3967926" y="1941040"/>
                  <a:pt x="3957617" y="1770992"/>
                  <a:pt x="3956834" y="1572369"/>
                </a:cubicBezTo>
                <a:lnTo>
                  <a:pt x="4360595" y="1555669"/>
                </a:lnTo>
                <a:lnTo>
                  <a:pt x="4384346" y="3213391"/>
                </a:lnTo>
                <a:lnTo>
                  <a:pt x="3944835" y="3213391"/>
                </a:lnTo>
                <a:lnTo>
                  <a:pt x="3940134" y="2446319"/>
                </a:lnTo>
                <a:lnTo>
                  <a:pt x="1052204" y="2448793"/>
                </a:lnTo>
                <a:cubicBezTo>
                  <a:pt x="1056162" y="1807525"/>
                  <a:pt x="1041071" y="1128158"/>
                  <a:pt x="1045029" y="486890"/>
                </a:cubicBezTo>
                <a:lnTo>
                  <a:pt x="11876" y="475015"/>
                </a:lnTo>
                <a:lnTo>
                  <a:pt x="0" y="35628"/>
                </a:lnTo>
                <a:close/>
              </a:path>
            </a:pathLst>
          </a:custGeom>
          <a:solidFill>
            <a:srgbClr val="98F3FF">
              <a:alpha val="25098"/>
            </a:srgb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44E5227-9FC2-5E85-28BE-3D2D7D70ACDA}"/>
              </a:ext>
            </a:extLst>
          </p:cNvPr>
          <p:cNvSpPr txBox="1"/>
          <p:nvPr/>
        </p:nvSpPr>
        <p:spPr>
          <a:xfrm>
            <a:off x="0" y="4720440"/>
            <a:ext cx="2046513" cy="1600438"/>
          </a:xfrm>
          <a:prstGeom prst="rect">
            <a:avLst/>
          </a:prstGeom>
          <a:solidFill>
            <a:schemeClr val="accent1">
              <a:lumMod val="10000"/>
              <a:lumOff val="90000"/>
            </a:schemeClr>
          </a:solidFill>
          <a:ln>
            <a:solidFill>
              <a:schemeClr val="accent1">
                <a:lumMod val="10000"/>
                <a:lumOff val="90000"/>
              </a:schemeClr>
            </a:solidFill>
          </a:ln>
        </p:spPr>
        <p:txBody>
          <a:bodyPr wrap="square" rtlCol="0">
            <a:spAutoFit/>
          </a:bodyPr>
          <a:lstStyle/>
          <a:p>
            <a:r>
              <a:rPr lang="en-US" sz="1400" b="1"/>
              <a:t>MGRILEG8</a:t>
            </a:r>
          </a:p>
          <a:p>
            <a:pPr lvl="1"/>
            <a:r>
              <a:rPr lang="en-US" sz="1400"/>
              <a:t>670_A</a:t>
            </a:r>
          </a:p>
          <a:p>
            <a:pPr lvl="1"/>
            <a:r>
              <a:rPr lang="en-US" sz="1400"/>
              <a:t>GRIDYSTN 67</a:t>
            </a:r>
          </a:p>
          <a:p>
            <a:pPr lvl="1"/>
            <a:r>
              <a:rPr lang="en-US" sz="1400"/>
              <a:t>GRIDYSTN  PS1</a:t>
            </a:r>
          </a:p>
          <a:p>
            <a:pPr lvl="1"/>
            <a:r>
              <a:rPr lang="en-US" sz="1400"/>
              <a:t>GRIDYSTN  PS2</a:t>
            </a:r>
          </a:p>
          <a:p>
            <a:pPr lvl="1"/>
            <a:r>
              <a:rPr lang="en-US" sz="1400"/>
              <a:t>LEGOSTN   88</a:t>
            </a:r>
          </a:p>
          <a:p>
            <a:pPr lvl="1"/>
            <a:r>
              <a:rPr lang="en-US" sz="1400"/>
              <a:t>LEGOSTN   98</a:t>
            </a:r>
          </a:p>
        </p:txBody>
      </p:sp>
      <p:sp>
        <p:nvSpPr>
          <p:cNvPr id="14" name="TextBox 13">
            <a:extLst>
              <a:ext uri="{FF2B5EF4-FFF2-40B4-BE49-F238E27FC236}">
                <a16:creationId xmlns:a16="http://schemas.microsoft.com/office/drawing/2014/main" id="{66543952-1A1C-6EE7-ED20-682AF271CE54}"/>
              </a:ext>
            </a:extLst>
          </p:cNvPr>
          <p:cNvSpPr txBox="1"/>
          <p:nvPr/>
        </p:nvSpPr>
        <p:spPr>
          <a:xfrm>
            <a:off x="10120251" y="4800362"/>
            <a:ext cx="2071749" cy="1600438"/>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US" sz="1400" b="1"/>
              <a:t>MSCULEG8</a:t>
            </a:r>
          </a:p>
          <a:p>
            <a:pPr lvl="1"/>
            <a:r>
              <a:rPr lang="en-US" sz="1400"/>
              <a:t>410_A</a:t>
            </a:r>
          </a:p>
          <a:p>
            <a:pPr lvl="1"/>
            <a:r>
              <a:rPr lang="en-US" sz="1400"/>
              <a:t>SCUBASTN 41</a:t>
            </a:r>
          </a:p>
          <a:p>
            <a:pPr lvl="1"/>
            <a:r>
              <a:rPr lang="en-US" sz="1400"/>
              <a:t>SCUBASTN PS1</a:t>
            </a:r>
          </a:p>
          <a:p>
            <a:pPr lvl="1"/>
            <a:r>
              <a:rPr lang="en-US" sz="1400"/>
              <a:t>SCUBASTN PS2</a:t>
            </a:r>
          </a:p>
          <a:p>
            <a:pPr lvl="1"/>
            <a:r>
              <a:rPr lang="en-US" sz="1400"/>
              <a:t>LEGOSTN  66</a:t>
            </a:r>
          </a:p>
          <a:p>
            <a:pPr lvl="1"/>
            <a:r>
              <a:rPr lang="en-US" sz="1400"/>
              <a:t>LEGOSTN  76</a:t>
            </a:r>
          </a:p>
        </p:txBody>
      </p:sp>
      <p:sp>
        <p:nvSpPr>
          <p:cNvPr id="15" name="Freeform: Shape 14">
            <a:extLst>
              <a:ext uri="{FF2B5EF4-FFF2-40B4-BE49-F238E27FC236}">
                <a16:creationId xmlns:a16="http://schemas.microsoft.com/office/drawing/2014/main" id="{E14BA4B9-1F0C-E143-B947-1B039C76668A}"/>
              </a:ext>
            </a:extLst>
          </p:cNvPr>
          <p:cNvSpPr/>
          <p:nvPr/>
        </p:nvSpPr>
        <p:spPr>
          <a:xfrm>
            <a:off x="6780810" y="1425039"/>
            <a:ext cx="4465122" cy="4524499"/>
          </a:xfrm>
          <a:custGeom>
            <a:avLst/>
            <a:gdLst>
              <a:gd name="csX0" fmla="*/ 2470068 w 4465122"/>
              <a:gd name="csY0" fmla="*/ 0 h 4524499"/>
              <a:gd name="csX1" fmla="*/ 2481943 w 4465122"/>
              <a:gd name="csY1" fmla="*/ 510639 h 4524499"/>
              <a:gd name="csX2" fmla="*/ 2992582 w 4465122"/>
              <a:gd name="csY2" fmla="*/ 546265 h 4524499"/>
              <a:gd name="csX3" fmla="*/ 3004458 w 4465122"/>
              <a:gd name="csY3" fmla="*/ 3384467 h 4524499"/>
              <a:gd name="csX4" fmla="*/ 593767 w 4465122"/>
              <a:gd name="csY4" fmla="*/ 3372592 h 4524499"/>
              <a:gd name="csX5" fmla="*/ 593767 w 4465122"/>
              <a:gd name="csY5" fmla="*/ 2814452 h 4524499"/>
              <a:gd name="csX6" fmla="*/ 35626 w 4465122"/>
              <a:gd name="csY6" fmla="*/ 2802577 h 4524499"/>
              <a:gd name="csX7" fmla="*/ 0 w 4465122"/>
              <a:gd name="csY7" fmla="*/ 4524499 h 4524499"/>
              <a:gd name="csX8" fmla="*/ 629393 w 4465122"/>
              <a:gd name="csY8" fmla="*/ 4524499 h 4524499"/>
              <a:gd name="csX9" fmla="*/ 641268 w 4465122"/>
              <a:gd name="csY9" fmla="*/ 3811979 h 4524499"/>
              <a:gd name="csX10" fmla="*/ 3301341 w 4465122"/>
              <a:gd name="csY10" fmla="*/ 3752603 h 4524499"/>
              <a:gd name="csX11" fmla="*/ 3325091 w 4465122"/>
              <a:gd name="csY11" fmla="*/ 617517 h 4524499"/>
              <a:gd name="csX12" fmla="*/ 4465122 w 4465122"/>
              <a:gd name="csY12" fmla="*/ 605642 h 4524499"/>
              <a:gd name="csX13" fmla="*/ 4465122 w 4465122"/>
              <a:gd name="csY13" fmla="*/ 23751 h 4524499"/>
              <a:gd name="csX14" fmla="*/ 2470068 w 4465122"/>
              <a:gd name="csY14" fmla="*/ 0 h 45244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465122" h="4524499">
                <a:moveTo>
                  <a:pt x="2470068" y="0"/>
                </a:moveTo>
                <a:lnTo>
                  <a:pt x="2481943" y="510639"/>
                </a:lnTo>
                <a:lnTo>
                  <a:pt x="2992582" y="546265"/>
                </a:lnTo>
                <a:cubicBezTo>
                  <a:pt x="2996541" y="1492332"/>
                  <a:pt x="3000499" y="2438400"/>
                  <a:pt x="3004458" y="3384467"/>
                </a:cubicBezTo>
                <a:lnTo>
                  <a:pt x="593767" y="3372592"/>
                </a:lnTo>
                <a:lnTo>
                  <a:pt x="593767" y="2814452"/>
                </a:lnTo>
                <a:lnTo>
                  <a:pt x="35626" y="2802577"/>
                </a:lnTo>
                <a:lnTo>
                  <a:pt x="0" y="4524499"/>
                </a:lnTo>
                <a:lnTo>
                  <a:pt x="629393" y="4524499"/>
                </a:lnTo>
                <a:lnTo>
                  <a:pt x="641268" y="3811979"/>
                </a:lnTo>
                <a:lnTo>
                  <a:pt x="3301341" y="3752603"/>
                </a:lnTo>
                <a:lnTo>
                  <a:pt x="3325091" y="617517"/>
                </a:lnTo>
                <a:lnTo>
                  <a:pt x="4465122" y="605642"/>
                </a:lnTo>
                <a:lnTo>
                  <a:pt x="4465122" y="23751"/>
                </a:lnTo>
                <a:lnTo>
                  <a:pt x="2470068" y="0"/>
                </a:lnTo>
                <a:close/>
              </a:path>
            </a:pathLst>
          </a:custGeom>
          <a:solidFill>
            <a:srgbClr val="CFCBEC">
              <a:alpha val="40000"/>
            </a:srgb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763E4-2705-49B9-2613-8FDEAA04A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A9427-DC25-BB30-2AAE-091568B987F9}"/>
              </a:ext>
            </a:extLst>
          </p:cNvPr>
          <p:cNvSpPr>
            <a:spLocks noGrp="1"/>
          </p:cNvSpPr>
          <p:nvPr>
            <p:ph type="title"/>
          </p:nvPr>
        </p:nvSpPr>
        <p:spPr/>
        <p:txBody>
          <a:bodyPr/>
          <a:lstStyle/>
          <a:p>
            <a:r>
              <a:rPr lang="en-US"/>
              <a:t>Example of Double Circuit Contingency Spreadsheet</a:t>
            </a:r>
          </a:p>
        </p:txBody>
      </p:sp>
      <p:sp>
        <p:nvSpPr>
          <p:cNvPr id="3" name="Slide Number Placeholder 2">
            <a:extLst>
              <a:ext uri="{FF2B5EF4-FFF2-40B4-BE49-F238E27FC236}">
                <a16:creationId xmlns:a16="http://schemas.microsoft.com/office/drawing/2014/main" id="{D7BF9FDB-1294-E65C-3D0B-40B32EE85526}"/>
              </a:ext>
            </a:extLst>
          </p:cNvPr>
          <p:cNvSpPr>
            <a:spLocks noGrp="1"/>
          </p:cNvSpPr>
          <p:nvPr>
            <p:ph type="sldNum" sz="quarter" idx="12"/>
          </p:nvPr>
        </p:nvSpPr>
        <p:spPr/>
        <p:txBody>
          <a:bodyPr/>
          <a:lstStyle/>
          <a:p>
            <a:fld id="{BCDE79FB-97BA-492B-8D57-F1373F9ADA95}" type="slidenum">
              <a:rPr lang="en-US" smtClean="0"/>
              <a:t>18</a:t>
            </a:fld>
            <a:endParaRPr lang="en-US"/>
          </a:p>
        </p:txBody>
      </p:sp>
      <p:pic>
        <p:nvPicPr>
          <p:cNvPr id="8" name="Picture 7">
            <a:extLst>
              <a:ext uri="{FF2B5EF4-FFF2-40B4-BE49-F238E27FC236}">
                <a16:creationId xmlns:a16="http://schemas.microsoft.com/office/drawing/2014/main" id="{02C2DE7A-CF3C-67BC-C8F7-BF05AD694B41}"/>
              </a:ext>
            </a:extLst>
          </p:cNvPr>
          <p:cNvPicPr>
            <a:picLocks noChangeAspect="1"/>
          </p:cNvPicPr>
          <p:nvPr/>
        </p:nvPicPr>
        <p:blipFill>
          <a:blip r:embed="rId3"/>
          <a:stretch>
            <a:fillRect/>
          </a:stretch>
        </p:blipFill>
        <p:spPr>
          <a:xfrm>
            <a:off x="383969" y="914400"/>
            <a:ext cx="11424062" cy="5679438"/>
          </a:xfrm>
          <a:prstGeom prst="rect">
            <a:avLst/>
          </a:prstGeom>
        </p:spPr>
      </p:pic>
    </p:spTree>
    <p:extLst>
      <p:ext uri="{BB962C8B-B14F-4D97-AF65-F5344CB8AC3E}">
        <p14:creationId xmlns:p14="http://schemas.microsoft.com/office/powerpoint/2010/main" val="309681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76BCA-C4A1-C3BF-5F94-4E62E8C8B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DCB032-D831-35FB-021C-03A4C4EB50C9}"/>
              </a:ext>
            </a:extLst>
          </p:cNvPr>
          <p:cNvSpPr>
            <a:spLocks noGrp="1"/>
          </p:cNvSpPr>
          <p:nvPr>
            <p:ph type="title"/>
          </p:nvPr>
        </p:nvSpPr>
        <p:spPr>
          <a:xfrm>
            <a:off x="1257300" y="457200"/>
            <a:ext cx="10401300" cy="700862"/>
          </a:xfrm>
        </p:spPr>
        <p:txBody>
          <a:bodyPr/>
          <a:lstStyle/>
          <a:p>
            <a:r>
              <a:rPr lang="en-US" dirty="0"/>
              <a:t>Example of Double Circuit Contingency</a:t>
            </a:r>
            <a:br>
              <a:rPr lang="en-US" dirty="0"/>
            </a:br>
            <a:r>
              <a:rPr lang="en-US" dirty="0" err="1"/>
              <a:t>GridGeo</a:t>
            </a:r>
            <a:r>
              <a:rPr lang="en-US" dirty="0"/>
              <a:t> Actual Routing Setting</a:t>
            </a:r>
          </a:p>
        </p:txBody>
      </p:sp>
      <p:sp>
        <p:nvSpPr>
          <p:cNvPr id="3" name="Slide Number Placeholder 2">
            <a:extLst>
              <a:ext uri="{FF2B5EF4-FFF2-40B4-BE49-F238E27FC236}">
                <a16:creationId xmlns:a16="http://schemas.microsoft.com/office/drawing/2014/main" id="{129BDCA5-BCF7-BC32-5B9D-CB0AEAEDBF38}"/>
              </a:ext>
            </a:extLst>
          </p:cNvPr>
          <p:cNvSpPr>
            <a:spLocks noGrp="1"/>
          </p:cNvSpPr>
          <p:nvPr>
            <p:ph type="sldNum" sz="quarter" idx="12"/>
          </p:nvPr>
        </p:nvSpPr>
        <p:spPr/>
        <p:txBody>
          <a:bodyPr/>
          <a:lstStyle/>
          <a:p>
            <a:fld id="{BCDE79FB-97BA-492B-8D57-F1373F9ADA95}" type="slidenum">
              <a:rPr lang="en-US" smtClean="0"/>
              <a:t>19</a:t>
            </a:fld>
            <a:endParaRPr lang="en-US"/>
          </a:p>
        </p:txBody>
      </p:sp>
      <p:pic>
        <p:nvPicPr>
          <p:cNvPr id="7" name="Picture 6">
            <a:extLst>
              <a:ext uri="{FF2B5EF4-FFF2-40B4-BE49-F238E27FC236}">
                <a16:creationId xmlns:a16="http://schemas.microsoft.com/office/drawing/2014/main" id="{80716C4B-0FE0-8C60-BE21-E4CE59128BCA}"/>
              </a:ext>
            </a:extLst>
          </p:cNvPr>
          <p:cNvPicPr>
            <a:picLocks noChangeAspect="1"/>
          </p:cNvPicPr>
          <p:nvPr/>
        </p:nvPicPr>
        <p:blipFill>
          <a:blip r:embed="rId3"/>
          <a:stretch>
            <a:fillRect/>
          </a:stretch>
        </p:blipFill>
        <p:spPr>
          <a:xfrm>
            <a:off x="2194334" y="1158062"/>
            <a:ext cx="7803331" cy="5563413"/>
          </a:xfrm>
          <a:prstGeom prst="rect">
            <a:avLst/>
          </a:prstGeom>
        </p:spPr>
      </p:pic>
    </p:spTree>
    <p:extLst>
      <p:ext uri="{BB962C8B-B14F-4D97-AF65-F5344CB8AC3E}">
        <p14:creationId xmlns:p14="http://schemas.microsoft.com/office/powerpoint/2010/main" val="113770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AF31B-7178-C607-17D8-2A2BD0BBEF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D499839-B798-E7B3-DB15-49FAE56390EE}"/>
              </a:ext>
            </a:extLst>
          </p:cNvPr>
          <p:cNvSpPr>
            <a:spLocks noGrp="1"/>
          </p:cNvSpPr>
          <p:nvPr>
            <p:ph type="ctrTitle"/>
          </p:nvPr>
        </p:nvSpPr>
        <p:spPr/>
        <p:txBody>
          <a:bodyPr lIns="91440" tIns="45720" rIns="91440" bIns="45720" anchor="t">
            <a:normAutofit/>
          </a:bodyPr>
          <a:lstStyle/>
          <a:p>
            <a:pPr lvl="0">
              <a:lnSpc>
                <a:spcPct val="100000"/>
              </a:lnSpc>
              <a:spcBef>
                <a:spcPts val="300"/>
              </a:spcBef>
              <a:spcAft>
                <a:spcPts val="300"/>
              </a:spcAft>
              <a:defRPr/>
            </a:pPr>
            <a:r>
              <a:rPr lang="en-US" sz="2800"/>
              <a:t>Contingency Overview</a:t>
            </a:r>
            <a:br>
              <a:rPr lang="en-US" sz="1400" b="0"/>
            </a:br>
            <a:br>
              <a:rPr lang="en-US" sz="1400" b="0"/>
            </a:br>
            <a:br>
              <a:rPr lang="en-US" sz="1400" b="0"/>
            </a:br>
            <a:br>
              <a:rPr lang="en-US" sz="1800" b="0" i="1"/>
            </a:br>
            <a:br>
              <a:rPr lang="en-US" sz="1800" b="0" i="1"/>
            </a:br>
            <a:r>
              <a:rPr lang="en-US" sz="1800" b="0"/>
              <a:t>Network Modeling Maintenance</a:t>
            </a:r>
            <a:br>
              <a:rPr lang="en-US" sz="1800" b="0"/>
            </a:br>
            <a:br>
              <a:rPr lang="en-US" sz="1400" b="0"/>
            </a:br>
            <a:br>
              <a:rPr lang="en-US" sz="1200" b="0"/>
            </a:br>
            <a:r>
              <a:rPr lang="en-US" sz="1100" b="0"/>
              <a:t>June 16, 2026</a:t>
            </a:r>
            <a:endParaRPr lang="en-US"/>
          </a:p>
        </p:txBody>
      </p:sp>
      <p:sp>
        <p:nvSpPr>
          <p:cNvPr id="11" name="Text Placeholder 10">
            <a:extLst>
              <a:ext uri="{FF2B5EF4-FFF2-40B4-BE49-F238E27FC236}">
                <a16:creationId xmlns:a16="http://schemas.microsoft.com/office/drawing/2014/main" id="{D83F62B0-6886-0C8B-6EFE-6D66885D0E4B}"/>
              </a:ext>
            </a:extLst>
          </p:cNvPr>
          <p:cNvSpPr>
            <a:spLocks noGrp="1"/>
          </p:cNvSpPr>
          <p:nvPr>
            <p:ph type="body" sz="quarter" idx="15"/>
          </p:nvPr>
        </p:nvSpPr>
        <p:spPr>
          <a:xfrm flipH="1">
            <a:off x="6427365" y="4966311"/>
            <a:ext cx="5201214" cy="1457037"/>
          </a:xfrm>
          <a:prstGeom prst="foldedCorner">
            <a:avLst>
              <a:gd name="adj" fmla="val 23384"/>
            </a:avLst>
          </a:prstGeom>
          <a:solidFill>
            <a:srgbClr val="E6EBF0">
              <a:alpha val="67000"/>
            </a:srgbClr>
          </a:solidFill>
          <a:ln>
            <a:solidFill>
              <a:srgbClr val="E6EBF0"/>
            </a:solidFill>
          </a:ln>
        </p:spPr>
        <p:txBody>
          <a:bodyPr lIns="274320" tIns="182880" rIns="91440"/>
          <a:lstStyle/>
          <a:p>
            <a:r>
              <a:rPr lang="en-US" sz="2000"/>
              <a:t>Key Takeaway</a:t>
            </a:r>
          </a:p>
          <a:p>
            <a:pPr marL="182880" indent="-182880">
              <a:lnSpc>
                <a:spcPct val="100000"/>
              </a:lnSpc>
              <a:spcBef>
                <a:spcPts val="300"/>
              </a:spcBef>
              <a:spcAft>
                <a:spcPts val="300"/>
              </a:spcAft>
              <a:buFont typeface="Arial" panose="020B0604020202020204" pitchFamily="34" charset="0"/>
              <a:buChar char="•"/>
            </a:pPr>
            <a:r>
              <a:rPr lang="en-US" sz="2000" b="0"/>
              <a:t>Standardize contingency modeling and coordination between ERCOT and TSPs</a:t>
            </a:r>
          </a:p>
        </p:txBody>
      </p:sp>
      <p:sp>
        <p:nvSpPr>
          <p:cNvPr id="13" name="Content Placeholder 12">
            <a:extLst>
              <a:ext uri="{FF2B5EF4-FFF2-40B4-BE49-F238E27FC236}">
                <a16:creationId xmlns:a16="http://schemas.microsoft.com/office/drawing/2014/main" id="{619804EA-9740-9589-9164-5FD489B897C1}"/>
              </a:ext>
            </a:extLst>
          </p:cNvPr>
          <p:cNvSpPr>
            <a:spLocks noGrp="1"/>
          </p:cNvSpPr>
          <p:nvPr>
            <p:ph sz="quarter" idx="16"/>
          </p:nvPr>
        </p:nvSpPr>
        <p:spPr>
          <a:xfrm>
            <a:off x="6427365" y="730162"/>
            <a:ext cx="5201214" cy="3999345"/>
          </a:xfrm>
          <a:noFill/>
        </p:spPr>
        <p:txBody>
          <a:bodyPr/>
          <a:lstStyle/>
          <a:p>
            <a:r>
              <a:rPr lang="en-US" sz="1800"/>
              <a:t>Outline:</a:t>
            </a:r>
          </a:p>
          <a:p>
            <a:pPr marL="182880" indent="-182880">
              <a:buFont typeface="Arial" panose="020B0604020202020204" pitchFamily="34" charset="0"/>
              <a:buChar char="•"/>
            </a:pPr>
            <a:r>
              <a:rPr lang="en-US" sz="1800" b="0"/>
              <a:t>Contingency Process Overview</a:t>
            </a:r>
          </a:p>
          <a:p>
            <a:pPr marL="182880" indent="-182880">
              <a:buFont typeface="Arial" panose="020B0604020202020204" pitchFamily="34" charset="0"/>
              <a:buChar char="•"/>
            </a:pPr>
            <a:r>
              <a:rPr lang="en-US" sz="1800" b="0"/>
              <a:t>Single Contingencies – PGC’s by Auto Tracer</a:t>
            </a:r>
          </a:p>
          <a:p>
            <a:pPr marL="182880" indent="-182880">
              <a:buFont typeface="Arial" panose="020B0604020202020204" pitchFamily="34" charset="0"/>
              <a:buChar char="•"/>
            </a:pPr>
            <a:r>
              <a:rPr lang="en-US" sz="1800" b="0"/>
              <a:t>Double Contingencies</a:t>
            </a:r>
          </a:p>
          <a:p>
            <a:pPr marL="182880" indent="-182880">
              <a:buFont typeface="Arial" panose="020B0604020202020204" pitchFamily="34" charset="0"/>
              <a:buChar char="•"/>
            </a:pPr>
            <a:r>
              <a:rPr lang="en-US" sz="1800" b="0"/>
              <a:t>Manual Contingencies</a:t>
            </a:r>
          </a:p>
          <a:p>
            <a:pPr marL="182880" indent="-182880">
              <a:buFont typeface="Arial" panose="020B0604020202020204" pitchFamily="34" charset="0"/>
              <a:buChar char="•"/>
            </a:pPr>
            <a:r>
              <a:rPr lang="en-US" sz="1800" b="0"/>
              <a:t>Manual Contingencies Simple Examples</a:t>
            </a:r>
          </a:p>
          <a:p>
            <a:pPr marL="182880" indent="-182880">
              <a:buFont typeface="Arial" panose="020B0604020202020204" pitchFamily="34" charset="0"/>
              <a:buChar char="•"/>
            </a:pPr>
            <a:r>
              <a:rPr lang="en-US" sz="1800" b="0"/>
              <a:t>Manual Contingencies Case Studies</a:t>
            </a:r>
          </a:p>
          <a:p>
            <a:pPr marL="182880" indent="-182880">
              <a:buFont typeface="Arial" panose="020B0604020202020204" pitchFamily="34" charset="0"/>
              <a:buChar char="•"/>
            </a:pPr>
            <a:r>
              <a:rPr lang="en-US" sz="1800" b="0"/>
              <a:t>Downstream Production Change (DPC)</a:t>
            </a:r>
          </a:p>
          <a:p>
            <a:pPr marL="182880" indent="-182880">
              <a:buFont typeface="Arial" panose="020B0604020202020204" pitchFamily="34" charset="0"/>
              <a:buChar char="•"/>
            </a:pPr>
            <a:r>
              <a:rPr lang="en-US" sz="1800" b="0"/>
              <a:t>Equipment and Contingency Cleanup</a:t>
            </a:r>
          </a:p>
          <a:p>
            <a:pPr marL="182880" indent="-182880">
              <a:buFont typeface="Arial" panose="020B0604020202020204" pitchFamily="34" charset="0"/>
              <a:buChar char="•"/>
            </a:pPr>
            <a:r>
              <a:rPr lang="en-US" sz="1800" b="0"/>
              <a:t>Good Practices and Reminders</a:t>
            </a:r>
          </a:p>
          <a:p>
            <a:pPr marL="182880" indent="-182880">
              <a:buFont typeface="Arial" panose="020B0604020202020204" pitchFamily="34" charset="0"/>
              <a:buChar char="•"/>
            </a:pPr>
            <a:r>
              <a:rPr lang="en-US" sz="1800" b="0"/>
              <a:t>Questions/Comments </a:t>
            </a:r>
            <a:r>
              <a:rPr lang="en-US" sz="1800" b="0">
                <a:hlinkClick r:id="rId2"/>
              </a:rPr>
              <a:t>NOMCRHelp@ercot.com</a:t>
            </a:r>
            <a:endParaRPr lang="en-US" sz="1800"/>
          </a:p>
          <a:p>
            <a:endParaRPr lang="en-US" sz="1800"/>
          </a:p>
        </p:txBody>
      </p:sp>
    </p:spTree>
    <p:extLst>
      <p:ext uri="{BB962C8B-B14F-4D97-AF65-F5344CB8AC3E}">
        <p14:creationId xmlns:p14="http://schemas.microsoft.com/office/powerpoint/2010/main" val="358461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6D364-1988-31F5-67D7-DD07B24CC54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C1E8D49-E021-DC71-B61A-42B7E41D52B2}"/>
              </a:ext>
            </a:extLst>
          </p:cNvPr>
          <p:cNvSpPr>
            <a:spLocks noGrp="1"/>
          </p:cNvSpPr>
          <p:nvPr>
            <p:ph type="title"/>
          </p:nvPr>
        </p:nvSpPr>
        <p:spPr/>
        <p:txBody>
          <a:bodyPr/>
          <a:lstStyle/>
          <a:p>
            <a:r>
              <a:rPr lang="en-US"/>
              <a:t>Manual Contingencies</a:t>
            </a:r>
          </a:p>
        </p:txBody>
      </p:sp>
      <p:sp>
        <p:nvSpPr>
          <p:cNvPr id="8" name="Text Placeholder 7">
            <a:extLst>
              <a:ext uri="{FF2B5EF4-FFF2-40B4-BE49-F238E27FC236}">
                <a16:creationId xmlns:a16="http://schemas.microsoft.com/office/drawing/2014/main" id="{9674522A-9DA0-C562-761A-7B417DBD5F46}"/>
              </a:ext>
            </a:extLst>
          </p:cNvPr>
          <p:cNvSpPr>
            <a:spLocks noGrp="1"/>
          </p:cNvSpPr>
          <p:nvPr>
            <p:ph type="body" sz="quarter" idx="13"/>
          </p:nvPr>
        </p:nvSpPr>
        <p:spPr>
          <a:xfrm>
            <a:off x="530868" y="3501136"/>
            <a:ext cx="5037828" cy="1153160"/>
          </a:xfrm>
        </p:spPr>
        <p:txBody>
          <a:bodyPr/>
          <a:lstStyle/>
          <a:p>
            <a:r>
              <a:rPr lang="en-US"/>
              <a:t>Full Definitions Provided by TSPs,</a:t>
            </a:r>
          </a:p>
          <a:p>
            <a:r>
              <a:rPr lang="en-US"/>
              <a:t>Verified and Modeled by ERCOT</a:t>
            </a:r>
          </a:p>
          <a:p>
            <a:endParaRPr lang="en-US"/>
          </a:p>
        </p:txBody>
      </p:sp>
      <p:sp>
        <p:nvSpPr>
          <p:cNvPr id="5" name="Slide Number Placeholder 4">
            <a:extLst>
              <a:ext uri="{FF2B5EF4-FFF2-40B4-BE49-F238E27FC236}">
                <a16:creationId xmlns:a16="http://schemas.microsoft.com/office/drawing/2014/main" id="{14C04C61-020A-DC3C-7EDA-03427E39D6E4}"/>
              </a:ext>
            </a:extLst>
          </p:cNvPr>
          <p:cNvSpPr>
            <a:spLocks noGrp="1"/>
          </p:cNvSpPr>
          <p:nvPr>
            <p:ph type="sldNum" sz="quarter" idx="12"/>
          </p:nvPr>
        </p:nvSpPr>
        <p:spPr/>
        <p:txBody>
          <a:bodyPr/>
          <a:lstStyle/>
          <a:p>
            <a:fld id="{BCDE79FB-97BA-492B-8D57-F1373F9ADA95}" type="slidenum">
              <a:rPr lang="en-US" smtClean="0"/>
              <a:t>20</a:t>
            </a:fld>
            <a:endParaRPr lang="en-US"/>
          </a:p>
        </p:txBody>
      </p:sp>
    </p:spTree>
    <p:extLst>
      <p:ext uri="{BB962C8B-B14F-4D97-AF65-F5344CB8AC3E}">
        <p14:creationId xmlns:p14="http://schemas.microsoft.com/office/powerpoint/2010/main" val="227288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BF36-408D-A4C5-F3DC-67AFFBDBE724}"/>
              </a:ext>
            </a:extLst>
          </p:cNvPr>
          <p:cNvSpPr>
            <a:spLocks noGrp="1"/>
          </p:cNvSpPr>
          <p:nvPr>
            <p:ph type="title"/>
          </p:nvPr>
        </p:nvSpPr>
        <p:spPr/>
        <p:txBody>
          <a:bodyPr/>
          <a:lstStyle/>
          <a:p>
            <a:r>
              <a:rPr lang="en-US"/>
              <a:t>Manual Contingencies: When Auto Tracer Needs Help</a:t>
            </a:r>
          </a:p>
        </p:txBody>
      </p:sp>
      <p:sp>
        <p:nvSpPr>
          <p:cNvPr id="5" name="Text Placeholder 4">
            <a:extLst>
              <a:ext uri="{FF2B5EF4-FFF2-40B4-BE49-F238E27FC236}">
                <a16:creationId xmlns:a16="http://schemas.microsoft.com/office/drawing/2014/main" id="{C190E242-C536-8323-4C81-1507DA884900}"/>
              </a:ext>
            </a:extLst>
          </p:cNvPr>
          <p:cNvSpPr>
            <a:spLocks noGrp="1"/>
          </p:cNvSpPr>
          <p:nvPr>
            <p:ph type="body" sz="quarter" idx="16"/>
          </p:nvPr>
        </p:nvSpPr>
        <p:spPr>
          <a:xfrm>
            <a:off x="495300" y="1764536"/>
            <a:ext cx="7403794" cy="3898134"/>
          </a:xfrm>
        </p:spPr>
        <p:txBody>
          <a:bodyPr/>
          <a:lstStyle/>
          <a:p>
            <a:r>
              <a:rPr lang="en-US" b="1"/>
              <a:t>What are manual contingencies?</a:t>
            </a:r>
            <a:endParaRPr lang="en-US"/>
          </a:p>
          <a:p>
            <a:pPr marL="182880" indent="-182880">
              <a:buFont typeface="Arial" panose="020B0604020202020204" pitchFamily="34" charset="0"/>
              <a:buChar char="•"/>
            </a:pPr>
            <a:r>
              <a:rPr lang="en-US" sz="1400"/>
              <a:t>Manually defined contingency paths used when Auto Tracer cannot fully represent the expected topology </a:t>
            </a:r>
          </a:p>
          <a:p>
            <a:pPr marL="182880" indent="-182880">
              <a:buFont typeface="Arial" panose="020B0604020202020204" pitchFamily="34" charset="0"/>
              <a:buChar char="•"/>
            </a:pPr>
            <a:r>
              <a:rPr lang="en-US" sz="1400"/>
              <a:t>Often temporary and tied to construction, energization, or pseudo-switch configurations </a:t>
            </a:r>
          </a:p>
          <a:p>
            <a:pPr marL="182880" indent="-182880">
              <a:buFont typeface="Arial" panose="020B0604020202020204" pitchFamily="34" charset="0"/>
              <a:buChar char="•"/>
            </a:pPr>
            <a:r>
              <a:rPr lang="en-US" sz="1400"/>
              <a:t>May represent a single path or multiple paths, depending on the equipment impacted </a:t>
            </a:r>
          </a:p>
          <a:p>
            <a:r>
              <a:rPr lang="en-US" b="1"/>
              <a:t>When do we need them?</a:t>
            </a:r>
            <a:endParaRPr lang="en-US"/>
          </a:p>
          <a:p>
            <a:pPr marL="182880" indent="-182880">
              <a:buFont typeface="Arial" panose="020B0604020202020204" pitchFamily="34" charset="0"/>
              <a:buChar char="•"/>
            </a:pPr>
            <a:r>
              <a:rPr lang="en-US" sz="1400"/>
              <a:t>New equipment creates an </a:t>
            </a:r>
            <a:r>
              <a:rPr lang="en-US" sz="1400" b="1"/>
              <a:t>alternate power-flow path</a:t>
            </a:r>
            <a:r>
              <a:rPr lang="en-US" sz="1400"/>
              <a:t> </a:t>
            </a:r>
          </a:p>
          <a:p>
            <a:pPr marL="182880" indent="-182880">
              <a:buFont typeface="Arial" panose="020B0604020202020204" pitchFamily="34" charset="0"/>
              <a:buChar char="•"/>
            </a:pPr>
            <a:r>
              <a:rPr lang="en-US" sz="1400"/>
              <a:t>Pseudo-switches model both </a:t>
            </a:r>
            <a:r>
              <a:rPr lang="en-US" sz="1400" b="1"/>
              <a:t>existing and future configurations</a:t>
            </a:r>
            <a:r>
              <a:rPr lang="en-US" sz="1400"/>
              <a:t> </a:t>
            </a:r>
          </a:p>
          <a:p>
            <a:pPr marL="182880" indent="-182880">
              <a:buFont typeface="Arial" panose="020B0604020202020204" pitchFamily="34" charset="0"/>
              <a:buChar char="•"/>
            </a:pPr>
            <a:r>
              <a:rPr lang="en-US" sz="1400"/>
              <a:t>Existing line/transformer contingencies are impacted by the topology change </a:t>
            </a:r>
          </a:p>
          <a:p>
            <a:pPr marL="182880" indent="-182880">
              <a:buFont typeface="Arial" panose="020B0604020202020204" pitchFamily="34" charset="0"/>
              <a:buChar char="•"/>
            </a:pPr>
            <a:r>
              <a:rPr lang="en-US" sz="1400"/>
              <a:t>Auto Tracer would bypass, miss, or incorrectly define the intended breaker-to-breaker path </a:t>
            </a:r>
          </a:p>
          <a:p>
            <a:r>
              <a:rPr lang="en-US" b="1"/>
              <a:t>How are they submitted?</a:t>
            </a:r>
            <a:endParaRPr lang="en-US"/>
          </a:p>
          <a:p>
            <a:pPr marL="182880" indent="-182880">
              <a:buFont typeface="Arial" panose="020B0604020202020204" pitchFamily="34" charset="0"/>
              <a:buChar char="•"/>
            </a:pPr>
            <a:r>
              <a:rPr lang="en-US" sz="1400"/>
              <a:t>TSP provides the manual contingency definition through a </a:t>
            </a:r>
            <a:r>
              <a:rPr lang="en-US" sz="1400" b="1"/>
              <a:t>CAMR</a:t>
            </a:r>
            <a:r>
              <a:rPr lang="en-US" sz="1400"/>
              <a:t> </a:t>
            </a:r>
          </a:p>
          <a:p>
            <a:pPr marL="182880" indent="-182880">
              <a:buFont typeface="Arial" panose="020B0604020202020204" pitchFamily="34" charset="0"/>
              <a:buChar char="•"/>
            </a:pPr>
            <a:r>
              <a:rPr lang="en-US" sz="1400"/>
              <a:t>ERCOT reviews, models, and validates before implementation</a:t>
            </a:r>
          </a:p>
        </p:txBody>
      </p:sp>
      <p:sp>
        <p:nvSpPr>
          <p:cNvPr id="6" name="Text Placeholder 5">
            <a:extLst>
              <a:ext uri="{FF2B5EF4-FFF2-40B4-BE49-F238E27FC236}">
                <a16:creationId xmlns:a16="http://schemas.microsoft.com/office/drawing/2014/main" id="{7D943827-5430-6899-8A4C-618716E60291}"/>
              </a:ext>
            </a:extLst>
          </p:cNvPr>
          <p:cNvSpPr>
            <a:spLocks noGrp="1"/>
          </p:cNvSpPr>
          <p:nvPr>
            <p:ph type="body" sz="quarter" idx="15"/>
          </p:nvPr>
        </p:nvSpPr>
        <p:spPr>
          <a:xfrm flipH="1">
            <a:off x="7821976" y="2743047"/>
            <a:ext cx="3836624" cy="1371906"/>
          </a:xfrm>
        </p:spPr>
        <p:txBody>
          <a:bodyPr anchor="ctr"/>
          <a:lstStyle/>
          <a:p>
            <a:r>
              <a:rPr lang="en-US" b="0"/>
              <a:t>Manual contingencies are used when the modeled topology needs a contingency definition that Auto Tracer cannot create correctly on its own.</a:t>
            </a:r>
          </a:p>
        </p:txBody>
      </p:sp>
      <p:sp>
        <p:nvSpPr>
          <p:cNvPr id="3" name="Slide Number Placeholder 2">
            <a:extLst>
              <a:ext uri="{FF2B5EF4-FFF2-40B4-BE49-F238E27FC236}">
                <a16:creationId xmlns:a16="http://schemas.microsoft.com/office/drawing/2014/main" id="{B3523F1F-D595-CC09-069E-FA143BE85585}"/>
              </a:ext>
            </a:extLst>
          </p:cNvPr>
          <p:cNvSpPr>
            <a:spLocks noGrp="1"/>
          </p:cNvSpPr>
          <p:nvPr>
            <p:ph type="sldNum" sz="quarter" idx="12"/>
          </p:nvPr>
        </p:nvSpPr>
        <p:spPr/>
        <p:txBody>
          <a:bodyPr/>
          <a:lstStyle/>
          <a:p>
            <a:fld id="{BCDE79FB-97BA-492B-8D57-F1373F9ADA95}" type="slidenum">
              <a:rPr lang="en-US" smtClean="0"/>
              <a:t>21</a:t>
            </a:fld>
            <a:endParaRPr lang="en-US"/>
          </a:p>
        </p:txBody>
      </p:sp>
    </p:spTree>
    <p:extLst>
      <p:ext uri="{BB962C8B-B14F-4D97-AF65-F5344CB8AC3E}">
        <p14:creationId xmlns:p14="http://schemas.microsoft.com/office/powerpoint/2010/main" val="83544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57DAD-743A-1B3A-FD25-3F7EB4242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917332-FB6F-A597-7CDD-A9F962451BD7}"/>
              </a:ext>
            </a:extLst>
          </p:cNvPr>
          <p:cNvSpPr>
            <a:spLocks noGrp="1"/>
          </p:cNvSpPr>
          <p:nvPr>
            <p:ph type="title"/>
          </p:nvPr>
        </p:nvSpPr>
        <p:spPr/>
        <p:txBody>
          <a:bodyPr/>
          <a:lstStyle/>
          <a:p>
            <a:r>
              <a:rPr lang="en-US"/>
              <a:t>When Manual Contingencies Are </a:t>
            </a:r>
            <a:r>
              <a:rPr lang="en-US" u="sng"/>
              <a:t>Not</a:t>
            </a:r>
            <a:r>
              <a:rPr lang="en-US"/>
              <a:t> Needed</a:t>
            </a:r>
          </a:p>
        </p:txBody>
      </p:sp>
      <p:sp>
        <p:nvSpPr>
          <p:cNvPr id="7" name="Text Placeholder 6">
            <a:extLst>
              <a:ext uri="{FF2B5EF4-FFF2-40B4-BE49-F238E27FC236}">
                <a16:creationId xmlns:a16="http://schemas.microsoft.com/office/drawing/2014/main" id="{E91BB15A-9391-9828-86E8-B13866C9B552}"/>
              </a:ext>
            </a:extLst>
          </p:cNvPr>
          <p:cNvSpPr>
            <a:spLocks noGrp="1"/>
          </p:cNvSpPr>
          <p:nvPr>
            <p:ph type="body" sz="quarter" idx="16"/>
          </p:nvPr>
        </p:nvSpPr>
        <p:spPr>
          <a:xfrm>
            <a:off x="957413" y="1516859"/>
            <a:ext cx="8235745" cy="2870794"/>
          </a:xfrm>
        </p:spPr>
        <p:txBody>
          <a:bodyPr/>
          <a:lstStyle/>
          <a:p>
            <a:pPr marL="182880" indent="-182880">
              <a:buFont typeface="Arial" panose="020B0604020202020204" pitchFamily="34" charset="0"/>
              <a:buChar char="•"/>
            </a:pPr>
            <a:r>
              <a:rPr lang="en-US"/>
              <a:t>New equipment does not change existing clearing paths</a:t>
            </a:r>
          </a:p>
          <a:p>
            <a:pPr marL="182880" indent="-182880">
              <a:buFont typeface="Arial" panose="020B0604020202020204" pitchFamily="34" charset="0"/>
              <a:buChar char="•"/>
            </a:pPr>
            <a:r>
              <a:rPr lang="en-US"/>
              <a:t>No existing line or transformer contingency is impacted</a:t>
            </a:r>
          </a:p>
          <a:p>
            <a:pPr marL="182880" indent="-182880">
              <a:buFont typeface="Arial" panose="020B0604020202020204" pitchFamily="34" charset="0"/>
              <a:buChar char="•"/>
            </a:pPr>
            <a:r>
              <a:rPr lang="en-US"/>
              <a:t>New station/equipment is radial</a:t>
            </a:r>
          </a:p>
          <a:p>
            <a:pPr marL="182880" indent="-182880">
              <a:buFont typeface="Arial" panose="020B0604020202020204" pitchFamily="34" charset="0"/>
              <a:buChar char="•"/>
            </a:pPr>
            <a:r>
              <a:rPr lang="en-US"/>
              <a:t>Only one source path exists for power flow</a:t>
            </a:r>
          </a:p>
          <a:p>
            <a:pPr marL="182880" indent="-182880">
              <a:buFont typeface="Arial" panose="020B0604020202020204" pitchFamily="34" charset="0"/>
              <a:buChar char="•"/>
            </a:pPr>
            <a:r>
              <a:rPr lang="en-US"/>
              <a:t>Auto Tracer can create the correct single contingencies upon snapshot</a:t>
            </a:r>
          </a:p>
          <a:p>
            <a:pPr marL="182880" indent="-182880">
              <a:buFont typeface="Arial" panose="020B0604020202020204" pitchFamily="34" charset="0"/>
              <a:buChar char="•"/>
            </a:pPr>
            <a:r>
              <a:rPr lang="en-US"/>
              <a:t>After the site has been energized and the clean-up NOMCR has been submitted</a:t>
            </a:r>
          </a:p>
          <a:p>
            <a:pPr marL="182880" indent="-182880">
              <a:buFont typeface="Arial" panose="020B0604020202020204" pitchFamily="34" charset="0"/>
              <a:buChar char="•"/>
            </a:pPr>
            <a:r>
              <a:rPr lang="en-US"/>
              <a:t>ERCOT’s annual manual contingency review aims to keep the model cleaned-up</a:t>
            </a:r>
          </a:p>
          <a:p>
            <a:pPr marL="182880" indent="-182880">
              <a:buFont typeface="Arial" panose="020B0604020202020204" pitchFamily="34" charset="0"/>
              <a:buChar char="•"/>
            </a:pPr>
            <a:r>
              <a:rPr lang="en-US"/>
              <a:t>New process to address devices for cleanup may need cleanup of manual contingencies</a:t>
            </a:r>
          </a:p>
        </p:txBody>
      </p:sp>
      <p:sp>
        <p:nvSpPr>
          <p:cNvPr id="4" name="Text Placeholder 3">
            <a:extLst>
              <a:ext uri="{FF2B5EF4-FFF2-40B4-BE49-F238E27FC236}">
                <a16:creationId xmlns:a16="http://schemas.microsoft.com/office/drawing/2014/main" id="{AC5F0AA0-2FFC-7955-44DE-58B11EC9CE87}"/>
              </a:ext>
            </a:extLst>
          </p:cNvPr>
          <p:cNvSpPr>
            <a:spLocks noGrp="1"/>
          </p:cNvSpPr>
          <p:nvPr>
            <p:ph type="body" sz="quarter" idx="15"/>
          </p:nvPr>
        </p:nvSpPr>
        <p:spPr>
          <a:xfrm flipH="1">
            <a:off x="957410" y="4545942"/>
            <a:ext cx="8235744" cy="716938"/>
          </a:xfrm>
        </p:spPr>
        <p:txBody>
          <a:bodyPr anchor="ctr"/>
          <a:lstStyle/>
          <a:p>
            <a:r>
              <a:rPr lang="en-US" b="0"/>
              <a:t>If the topology change does not create an alternate path or change how faults are cleared, a manual contingency is usually not needed.</a:t>
            </a:r>
          </a:p>
        </p:txBody>
      </p:sp>
      <p:sp>
        <p:nvSpPr>
          <p:cNvPr id="3" name="Slide Number Placeholder 2">
            <a:extLst>
              <a:ext uri="{FF2B5EF4-FFF2-40B4-BE49-F238E27FC236}">
                <a16:creationId xmlns:a16="http://schemas.microsoft.com/office/drawing/2014/main" id="{95E35AAB-76DC-42E4-F3B6-D03B55C5E359}"/>
              </a:ext>
            </a:extLst>
          </p:cNvPr>
          <p:cNvSpPr>
            <a:spLocks noGrp="1"/>
          </p:cNvSpPr>
          <p:nvPr>
            <p:ph type="sldNum" sz="quarter" idx="12"/>
          </p:nvPr>
        </p:nvSpPr>
        <p:spPr/>
        <p:txBody>
          <a:bodyPr/>
          <a:lstStyle/>
          <a:p>
            <a:fld id="{BCDE79FB-97BA-492B-8D57-F1373F9ADA95}" type="slidenum">
              <a:rPr lang="en-US" smtClean="0"/>
              <a:t>22</a:t>
            </a:fld>
            <a:endParaRPr lang="en-US"/>
          </a:p>
        </p:txBody>
      </p:sp>
      <p:sp>
        <p:nvSpPr>
          <p:cNvPr id="8" name="TextBox 7">
            <a:extLst>
              <a:ext uri="{FF2B5EF4-FFF2-40B4-BE49-F238E27FC236}">
                <a16:creationId xmlns:a16="http://schemas.microsoft.com/office/drawing/2014/main" id="{55A21B1C-195F-182F-2115-F7E995846389}"/>
              </a:ext>
            </a:extLst>
          </p:cNvPr>
          <p:cNvSpPr txBox="1"/>
          <p:nvPr/>
        </p:nvSpPr>
        <p:spPr>
          <a:xfrm>
            <a:off x="495300" y="5771575"/>
            <a:ext cx="11163299" cy="584775"/>
          </a:xfrm>
          <a:prstGeom prst="rect">
            <a:avLst/>
          </a:prstGeom>
          <a:noFill/>
        </p:spPr>
        <p:txBody>
          <a:bodyPr wrap="square" rtlCol="0">
            <a:spAutoFit/>
          </a:bodyPr>
          <a:lstStyle/>
          <a:p>
            <a:r>
              <a:rPr lang="en-US" b="1"/>
              <a:t>We can help!</a:t>
            </a:r>
          </a:p>
          <a:p>
            <a:r>
              <a:rPr lang="en-US" sz="1400"/>
              <a:t>Email </a:t>
            </a:r>
            <a:r>
              <a:rPr lang="en-US" sz="1400">
                <a:hlinkClick r:id="rId3"/>
              </a:rPr>
              <a:t>NOMCRhelp@ERCOT.com</a:t>
            </a:r>
            <a:r>
              <a:rPr lang="en-US" sz="1400"/>
              <a:t> to ask questions about contingency needs for unique topology or verification of a contingency.</a:t>
            </a:r>
          </a:p>
        </p:txBody>
      </p:sp>
    </p:spTree>
    <p:extLst>
      <p:ext uri="{BB962C8B-B14F-4D97-AF65-F5344CB8AC3E}">
        <p14:creationId xmlns:p14="http://schemas.microsoft.com/office/powerpoint/2010/main" val="205879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4611-B0B3-EE7F-BA0F-E7BBC8FBEB2C}"/>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65362A06-3820-1B65-A7E0-9CD35EA845C4}"/>
              </a:ext>
            </a:extLst>
          </p:cNvPr>
          <p:cNvGrpSpPr/>
          <p:nvPr/>
        </p:nvGrpSpPr>
        <p:grpSpPr>
          <a:xfrm>
            <a:off x="0" y="966216"/>
            <a:ext cx="12192000" cy="5795518"/>
            <a:chOff x="430528" y="976052"/>
            <a:chExt cx="11078300" cy="4905896"/>
          </a:xfrm>
        </p:grpSpPr>
        <p:pic>
          <p:nvPicPr>
            <p:cNvPr id="7" name="Picture 6">
              <a:extLst>
                <a:ext uri="{FF2B5EF4-FFF2-40B4-BE49-F238E27FC236}">
                  <a16:creationId xmlns:a16="http://schemas.microsoft.com/office/drawing/2014/main" id="{13BC22EE-411D-7DD2-A4FD-AC2FF0B7805D}"/>
                </a:ext>
              </a:extLst>
            </p:cNvPr>
            <p:cNvPicPr>
              <a:picLocks noChangeAspect="1"/>
            </p:cNvPicPr>
            <p:nvPr/>
          </p:nvPicPr>
          <p:blipFill>
            <a:blip r:embed="rId3"/>
            <a:stretch>
              <a:fillRect/>
            </a:stretch>
          </p:blipFill>
          <p:spPr>
            <a:xfrm>
              <a:off x="430528" y="976052"/>
              <a:ext cx="11078300" cy="4905896"/>
            </a:xfrm>
            <a:prstGeom prst="rect">
              <a:avLst/>
            </a:prstGeom>
          </p:spPr>
        </p:pic>
        <p:sp>
          <p:nvSpPr>
            <p:cNvPr id="4" name="Rectangle 3">
              <a:extLst>
                <a:ext uri="{FF2B5EF4-FFF2-40B4-BE49-F238E27FC236}">
                  <a16:creationId xmlns:a16="http://schemas.microsoft.com/office/drawing/2014/main" id="{859DEA8E-27E7-B59D-D514-64C0AADA1700}"/>
                </a:ext>
              </a:extLst>
            </p:cNvPr>
            <p:cNvSpPr/>
            <p:nvPr/>
          </p:nvSpPr>
          <p:spPr>
            <a:xfrm>
              <a:off x="4594181" y="3429000"/>
              <a:ext cx="819067"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F0B8AC-8153-AA76-B74D-D13EE99FE2FB}"/>
                </a:ext>
              </a:extLst>
            </p:cNvPr>
            <p:cNvSpPr/>
            <p:nvPr/>
          </p:nvSpPr>
          <p:spPr>
            <a:xfrm>
              <a:off x="4594181" y="3602030"/>
              <a:ext cx="561933"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A6CBCD-ACAE-1643-5C39-F908C1D2E762}"/>
                </a:ext>
              </a:extLst>
            </p:cNvPr>
            <p:cNvSpPr/>
            <p:nvPr/>
          </p:nvSpPr>
          <p:spPr>
            <a:xfrm>
              <a:off x="6626354" y="3373430"/>
              <a:ext cx="819067" cy="2841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8B5504-9595-E551-FA53-CDC1CA82F434}"/>
                </a:ext>
              </a:extLst>
            </p:cNvPr>
            <p:cNvSpPr/>
            <p:nvPr/>
          </p:nvSpPr>
          <p:spPr>
            <a:xfrm>
              <a:off x="6885432" y="3546460"/>
              <a:ext cx="411480" cy="28417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5DB1AD2-906E-338C-B1D1-ED4B109FF051}"/>
                </a:ext>
              </a:extLst>
            </p:cNvPr>
            <p:cNvCxnSpPr/>
            <p:nvPr/>
          </p:nvCxnSpPr>
          <p:spPr>
            <a:xfrm>
              <a:off x="5249450" y="3404375"/>
              <a:ext cx="0" cy="284170"/>
            </a:xfrm>
            <a:prstGeom prst="line">
              <a:avLst/>
            </a:prstGeom>
            <a:ln>
              <a:solidFill>
                <a:srgbClr val="548235">
                  <a:alpha val="85098"/>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CACD0B2-3123-6AB3-422E-023B9E913C15}"/>
                </a:ext>
              </a:extLst>
            </p:cNvPr>
            <p:cNvCxnSpPr>
              <a:cxnSpLocks/>
            </p:cNvCxnSpPr>
            <p:nvPr/>
          </p:nvCxnSpPr>
          <p:spPr>
            <a:xfrm>
              <a:off x="6763512" y="3359826"/>
              <a:ext cx="0" cy="326349"/>
            </a:xfrm>
            <a:prstGeom prst="line">
              <a:avLst/>
            </a:prstGeom>
            <a:ln>
              <a:solidFill>
                <a:srgbClr val="548235">
                  <a:alpha val="85098"/>
                </a:srgb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02131C9-3EAC-B1E2-F01F-1F826460A3C0}"/>
              </a:ext>
            </a:extLst>
          </p:cNvPr>
          <p:cNvSpPr>
            <a:spLocks noGrp="1"/>
          </p:cNvSpPr>
          <p:nvPr>
            <p:ph type="title"/>
          </p:nvPr>
        </p:nvSpPr>
        <p:spPr/>
        <p:txBody>
          <a:bodyPr/>
          <a:lstStyle/>
          <a:p>
            <a:r>
              <a:rPr lang="en-US"/>
              <a:t>Pseudo Switches allow Existing and Future Topology</a:t>
            </a:r>
          </a:p>
        </p:txBody>
      </p:sp>
      <p:sp>
        <p:nvSpPr>
          <p:cNvPr id="3" name="Slide Number Placeholder 2">
            <a:extLst>
              <a:ext uri="{FF2B5EF4-FFF2-40B4-BE49-F238E27FC236}">
                <a16:creationId xmlns:a16="http://schemas.microsoft.com/office/drawing/2014/main" id="{062B055E-275D-AD8A-BFB1-25D6DF22526F}"/>
              </a:ext>
            </a:extLst>
          </p:cNvPr>
          <p:cNvSpPr>
            <a:spLocks noGrp="1"/>
          </p:cNvSpPr>
          <p:nvPr>
            <p:ph type="sldNum" sz="quarter" idx="12"/>
          </p:nvPr>
        </p:nvSpPr>
        <p:spPr/>
        <p:txBody>
          <a:bodyPr/>
          <a:lstStyle/>
          <a:p>
            <a:fld id="{BCDE79FB-97BA-492B-8D57-F1373F9ADA95}" type="slidenum">
              <a:rPr lang="en-US" smtClean="0"/>
              <a:t>23</a:t>
            </a:fld>
            <a:endParaRPr lang="en-US"/>
          </a:p>
        </p:txBody>
      </p:sp>
      <p:sp>
        <p:nvSpPr>
          <p:cNvPr id="6" name="Rectangle 5">
            <a:extLst>
              <a:ext uri="{FF2B5EF4-FFF2-40B4-BE49-F238E27FC236}">
                <a16:creationId xmlns:a16="http://schemas.microsoft.com/office/drawing/2014/main" id="{68CAB24B-6544-3908-C2B0-6D568311357E}"/>
              </a:ext>
            </a:extLst>
          </p:cNvPr>
          <p:cNvSpPr/>
          <p:nvPr/>
        </p:nvSpPr>
        <p:spPr>
          <a:xfrm>
            <a:off x="8417626" y="4292558"/>
            <a:ext cx="2947060" cy="2216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F99313-E9E0-E846-6C79-3457D52DEE2D}"/>
              </a:ext>
            </a:extLst>
          </p:cNvPr>
          <p:cNvSpPr/>
          <p:nvPr/>
        </p:nvSpPr>
        <p:spPr>
          <a:xfrm>
            <a:off x="411678" y="4203409"/>
            <a:ext cx="2947060" cy="2216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3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E0885-F719-16EC-CD73-B40CCADA7777}"/>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86F3BBE0-E6C6-3B46-199D-C4AB7AB11DCB}"/>
              </a:ext>
            </a:extLst>
          </p:cNvPr>
          <p:cNvGrpSpPr/>
          <p:nvPr/>
        </p:nvGrpSpPr>
        <p:grpSpPr>
          <a:xfrm>
            <a:off x="0" y="966216"/>
            <a:ext cx="12192000" cy="5795518"/>
            <a:chOff x="430528" y="976052"/>
            <a:chExt cx="11078300" cy="4905896"/>
          </a:xfrm>
          <a:solidFill>
            <a:srgbClr val="FFFFFF">
              <a:alpha val="94902"/>
            </a:srgbClr>
          </a:solidFill>
        </p:grpSpPr>
        <p:pic>
          <p:nvPicPr>
            <p:cNvPr id="7" name="Picture 6">
              <a:extLst>
                <a:ext uri="{FF2B5EF4-FFF2-40B4-BE49-F238E27FC236}">
                  <a16:creationId xmlns:a16="http://schemas.microsoft.com/office/drawing/2014/main" id="{37213D8D-7904-8363-B495-72C8EEA99960}"/>
                </a:ext>
              </a:extLst>
            </p:cNvPr>
            <p:cNvPicPr>
              <a:picLocks noChangeAspect="1"/>
            </p:cNvPicPr>
            <p:nvPr/>
          </p:nvPicPr>
          <p:blipFill>
            <a:blip r:embed="rId3"/>
            <a:stretch>
              <a:fillRect/>
            </a:stretch>
          </p:blipFill>
          <p:spPr>
            <a:xfrm>
              <a:off x="430528" y="976052"/>
              <a:ext cx="11078300" cy="4905896"/>
            </a:xfrm>
            <a:prstGeom prst="rect">
              <a:avLst/>
            </a:prstGeom>
            <a:grpFill/>
          </p:spPr>
        </p:pic>
        <p:sp>
          <p:nvSpPr>
            <p:cNvPr id="4" name="Rectangle 3">
              <a:extLst>
                <a:ext uri="{FF2B5EF4-FFF2-40B4-BE49-F238E27FC236}">
                  <a16:creationId xmlns:a16="http://schemas.microsoft.com/office/drawing/2014/main" id="{1EE6164C-A7C8-1742-5F00-CCBA4D522FBB}"/>
                </a:ext>
              </a:extLst>
            </p:cNvPr>
            <p:cNvSpPr/>
            <p:nvPr/>
          </p:nvSpPr>
          <p:spPr>
            <a:xfrm>
              <a:off x="4594181" y="3429000"/>
              <a:ext cx="819067" cy="22860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D11AF3-7BA4-66D9-28B9-866D4D5C0D79}"/>
                </a:ext>
              </a:extLst>
            </p:cNvPr>
            <p:cNvSpPr/>
            <p:nvPr/>
          </p:nvSpPr>
          <p:spPr>
            <a:xfrm>
              <a:off x="4594181" y="3602030"/>
              <a:ext cx="561933" cy="22860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4C6128-E19D-10BB-9174-38F2CB3E84B4}"/>
                </a:ext>
              </a:extLst>
            </p:cNvPr>
            <p:cNvSpPr/>
            <p:nvPr/>
          </p:nvSpPr>
          <p:spPr>
            <a:xfrm>
              <a:off x="6626354" y="3373430"/>
              <a:ext cx="819067" cy="28417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33A258-CF94-B209-9F3D-99B617C939D9}"/>
                </a:ext>
              </a:extLst>
            </p:cNvPr>
            <p:cNvSpPr/>
            <p:nvPr/>
          </p:nvSpPr>
          <p:spPr>
            <a:xfrm>
              <a:off x="6885432" y="3546460"/>
              <a:ext cx="411480" cy="28417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9FC365D-BC2D-34AD-0764-7CFCC6DA195E}"/>
                </a:ext>
              </a:extLst>
            </p:cNvPr>
            <p:cNvCxnSpPr/>
            <p:nvPr/>
          </p:nvCxnSpPr>
          <p:spPr>
            <a:xfrm>
              <a:off x="5249450" y="3404375"/>
              <a:ext cx="0" cy="284170"/>
            </a:xfrm>
            <a:prstGeom prst="line">
              <a:avLst/>
            </a:prstGeom>
            <a:grpFill/>
            <a:ln>
              <a:solidFill>
                <a:srgbClr val="548235">
                  <a:alpha val="85098"/>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8E62EE1-15E5-8871-0C4E-E183E1E13C66}"/>
                </a:ext>
              </a:extLst>
            </p:cNvPr>
            <p:cNvCxnSpPr>
              <a:cxnSpLocks/>
            </p:cNvCxnSpPr>
            <p:nvPr/>
          </p:nvCxnSpPr>
          <p:spPr>
            <a:xfrm>
              <a:off x="6763512" y="3359826"/>
              <a:ext cx="0" cy="326349"/>
            </a:xfrm>
            <a:prstGeom prst="line">
              <a:avLst/>
            </a:prstGeom>
            <a:grpFill/>
            <a:ln>
              <a:solidFill>
                <a:srgbClr val="548235">
                  <a:alpha val="85098"/>
                </a:srgb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BD9D97D5-2F2B-B590-5568-2D982FC41198}"/>
              </a:ext>
            </a:extLst>
          </p:cNvPr>
          <p:cNvSpPr>
            <a:spLocks noGrp="1"/>
          </p:cNvSpPr>
          <p:nvPr>
            <p:ph type="title"/>
          </p:nvPr>
        </p:nvSpPr>
        <p:spPr/>
        <p:txBody>
          <a:bodyPr/>
          <a:lstStyle/>
          <a:p>
            <a:r>
              <a:rPr lang="en-US"/>
              <a:t>Pseudo Switches: Existing Single Contingency Elements</a:t>
            </a:r>
          </a:p>
        </p:txBody>
      </p:sp>
      <p:sp>
        <p:nvSpPr>
          <p:cNvPr id="3" name="Slide Number Placeholder 2">
            <a:extLst>
              <a:ext uri="{FF2B5EF4-FFF2-40B4-BE49-F238E27FC236}">
                <a16:creationId xmlns:a16="http://schemas.microsoft.com/office/drawing/2014/main" id="{11F2B3E2-D32B-90E9-1EED-40B909442015}"/>
              </a:ext>
            </a:extLst>
          </p:cNvPr>
          <p:cNvSpPr>
            <a:spLocks noGrp="1"/>
          </p:cNvSpPr>
          <p:nvPr>
            <p:ph type="sldNum" sz="quarter" idx="12"/>
          </p:nvPr>
        </p:nvSpPr>
        <p:spPr/>
        <p:txBody>
          <a:bodyPr/>
          <a:lstStyle/>
          <a:p>
            <a:fld id="{BCDE79FB-97BA-492B-8D57-F1373F9ADA95}" type="slidenum">
              <a:rPr lang="en-US" smtClean="0"/>
              <a:t>24</a:t>
            </a:fld>
            <a:endParaRPr lang="en-US"/>
          </a:p>
        </p:txBody>
      </p:sp>
      <p:sp>
        <p:nvSpPr>
          <p:cNvPr id="6" name="Rectangle 5">
            <a:extLst>
              <a:ext uri="{FF2B5EF4-FFF2-40B4-BE49-F238E27FC236}">
                <a16:creationId xmlns:a16="http://schemas.microsoft.com/office/drawing/2014/main" id="{C616F527-6051-B7FD-1C40-BBE4429089D5}"/>
              </a:ext>
            </a:extLst>
          </p:cNvPr>
          <p:cNvSpPr/>
          <p:nvPr/>
        </p:nvSpPr>
        <p:spPr>
          <a:xfrm>
            <a:off x="8417626" y="4292558"/>
            <a:ext cx="2947060" cy="2216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9BBB18-3037-F39D-071A-095523B072EC}"/>
              </a:ext>
            </a:extLst>
          </p:cNvPr>
          <p:cNvSpPr/>
          <p:nvPr/>
        </p:nvSpPr>
        <p:spPr>
          <a:xfrm>
            <a:off x="411678" y="4203409"/>
            <a:ext cx="2947060" cy="2216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E5099ED-13BB-460C-E9F7-FB1475CD02F3}"/>
              </a:ext>
            </a:extLst>
          </p:cNvPr>
          <p:cNvSpPr/>
          <p:nvPr/>
        </p:nvSpPr>
        <p:spPr>
          <a:xfrm>
            <a:off x="1710047" y="2375065"/>
            <a:ext cx="8728363" cy="4346369"/>
          </a:xfrm>
          <a:custGeom>
            <a:avLst/>
            <a:gdLst>
              <a:gd name="csX0" fmla="*/ 0 w 8728363"/>
              <a:gd name="csY0" fmla="*/ 261257 h 4346369"/>
              <a:gd name="csX1" fmla="*/ 961901 w 8728363"/>
              <a:gd name="csY1" fmla="*/ 11875 h 4346369"/>
              <a:gd name="csX2" fmla="*/ 1151906 w 8728363"/>
              <a:gd name="csY2" fmla="*/ 249382 h 4346369"/>
              <a:gd name="csX3" fmla="*/ 3693226 w 8728363"/>
              <a:gd name="csY3" fmla="*/ 225631 h 4346369"/>
              <a:gd name="csX4" fmla="*/ 7540831 w 8728363"/>
              <a:gd name="csY4" fmla="*/ 190005 h 4346369"/>
              <a:gd name="csX5" fmla="*/ 8193974 w 8728363"/>
              <a:gd name="csY5" fmla="*/ 0 h 4346369"/>
              <a:gd name="csX6" fmla="*/ 8728363 w 8728363"/>
              <a:gd name="csY6" fmla="*/ 201880 h 4346369"/>
              <a:gd name="csX7" fmla="*/ 8158348 w 8728363"/>
              <a:gd name="csY7" fmla="*/ 902525 h 4346369"/>
              <a:gd name="csX8" fmla="*/ 7778337 w 8728363"/>
              <a:gd name="csY8" fmla="*/ 843148 h 4346369"/>
              <a:gd name="csX9" fmla="*/ 7564582 w 8728363"/>
              <a:gd name="csY9" fmla="*/ 273132 h 4346369"/>
              <a:gd name="csX10" fmla="*/ 6899563 w 8728363"/>
              <a:gd name="csY10" fmla="*/ 296883 h 4346369"/>
              <a:gd name="csX11" fmla="*/ 6899563 w 8728363"/>
              <a:gd name="csY11" fmla="*/ 641267 h 4346369"/>
              <a:gd name="csX12" fmla="*/ 6947065 w 8728363"/>
              <a:gd name="csY12" fmla="*/ 4346369 h 4346369"/>
              <a:gd name="csX13" fmla="*/ 2006930 w 8728363"/>
              <a:gd name="csY13" fmla="*/ 4334493 h 4346369"/>
              <a:gd name="csX14" fmla="*/ 2660072 w 8728363"/>
              <a:gd name="csY14" fmla="*/ 807522 h 4346369"/>
              <a:gd name="csX15" fmla="*/ 1163782 w 8728363"/>
              <a:gd name="csY15" fmla="*/ 344384 h 4346369"/>
              <a:gd name="csX16" fmla="*/ 938150 w 8728363"/>
              <a:gd name="csY16" fmla="*/ 415636 h 4346369"/>
              <a:gd name="csX17" fmla="*/ 1056904 w 8728363"/>
              <a:gd name="csY17" fmla="*/ 510639 h 4346369"/>
              <a:gd name="csX18" fmla="*/ 1056904 w 8728363"/>
              <a:gd name="csY18" fmla="*/ 1056904 h 4346369"/>
              <a:gd name="csX19" fmla="*/ 486888 w 8728363"/>
              <a:gd name="csY19" fmla="*/ 1104405 h 4346369"/>
              <a:gd name="csX20" fmla="*/ 332509 w 8728363"/>
              <a:gd name="csY20" fmla="*/ 332509 h 4346369"/>
              <a:gd name="csX21" fmla="*/ 0 w 8728363"/>
              <a:gd name="csY21" fmla="*/ 261257 h 4346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8728363" h="4346369">
                <a:moveTo>
                  <a:pt x="0" y="261257"/>
                </a:moveTo>
                <a:lnTo>
                  <a:pt x="961901" y="11875"/>
                </a:lnTo>
                <a:lnTo>
                  <a:pt x="1151906" y="249382"/>
                </a:lnTo>
                <a:lnTo>
                  <a:pt x="3693226" y="225631"/>
                </a:lnTo>
                <a:lnTo>
                  <a:pt x="7540831" y="190005"/>
                </a:lnTo>
                <a:lnTo>
                  <a:pt x="8193974" y="0"/>
                </a:lnTo>
                <a:lnTo>
                  <a:pt x="8728363" y="201880"/>
                </a:lnTo>
                <a:lnTo>
                  <a:pt x="8158348" y="902525"/>
                </a:lnTo>
                <a:lnTo>
                  <a:pt x="7778337" y="843148"/>
                </a:lnTo>
                <a:lnTo>
                  <a:pt x="7564582" y="273132"/>
                </a:lnTo>
                <a:lnTo>
                  <a:pt x="6899563" y="296883"/>
                </a:lnTo>
                <a:lnTo>
                  <a:pt x="6899563" y="641267"/>
                </a:lnTo>
                <a:lnTo>
                  <a:pt x="6947065" y="4346369"/>
                </a:lnTo>
                <a:lnTo>
                  <a:pt x="2006930" y="4334493"/>
                </a:lnTo>
                <a:lnTo>
                  <a:pt x="2660072" y="807522"/>
                </a:lnTo>
                <a:lnTo>
                  <a:pt x="1163782" y="344384"/>
                </a:lnTo>
                <a:lnTo>
                  <a:pt x="938150" y="415636"/>
                </a:lnTo>
                <a:lnTo>
                  <a:pt x="1056904" y="510639"/>
                </a:lnTo>
                <a:lnTo>
                  <a:pt x="1056904" y="1056904"/>
                </a:lnTo>
                <a:lnTo>
                  <a:pt x="486888" y="1104405"/>
                </a:lnTo>
                <a:lnTo>
                  <a:pt x="332509" y="332509"/>
                </a:lnTo>
                <a:lnTo>
                  <a:pt x="0" y="261257"/>
                </a:lnTo>
                <a:close/>
              </a:path>
            </a:pathLst>
          </a:custGeom>
          <a:solidFill>
            <a:srgbClr val="FFFFFF">
              <a:alpha val="96863"/>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54D0E7D-B058-1825-0471-DAD6456F9477}"/>
              </a:ext>
            </a:extLst>
          </p:cNvPr>
          <p:cNvSpPr/>
          <p:nvPr/>
        </p:nvSpPr>
        <p:spPr>
          <a:xfrm>
            <a:off x="9547761" y="1591294"/>
            <a:ext cx="676894" cy="570015"/>
          </a:xfrm>
          <a:custGeom>
            <a:avLst/>
            <a:gdLst>
              <a:gd name="csX0" fmla="*/ 0 w 593766"/>
              <a:gd name="csY0" fmla="*/ 0 h 570015"/>
              <a:gd name="csX1" fmla="*/ 593766 w 593766"/>
              <a:gd name="csY1" fmla="*/ 0 h 570015"/>
              <a:gd name="csX2" fmla="*/ 261257 w 593766"/>
              <a:gd name="csY2" fmla="*/ 391885 h 570015"/>
              <a:gd name="csX3" fmla="*/ 166255 w 593766"/>
              <a:gd name="csY3" fmla="*/ 570015 h 570015"/>
              <a:gd name="csX4" fmla="*/ 35626 w 593766"/>
              <a:gd name="csY4" fmla="*/ 510638 h 570015"/>
              <a:gd name="csX5" fmla="*/ 166255 w 593766"/>
              <a:gd name="csY5" fmla="*/ 380010 h 570015"/>
              <a:gd name="csX6" fmla="*/ 213756 w 593766"/>
              <a:gd name="csY6" fmla="*/ 261257 h 570015"/>
              <a:gd name="csX7" fmla="*/ 59377 w 593766"/>
              <a:gd name="csY7" fmla="*/ 213755 h 570015"/>
              <a:gd name="csX8" fmla="*/ 0 w 593766"/>
              <a:gd name="csY8" fmla="*/ 0 h 570015"/>
              <a:gd name="csX0" fmla="*/ 0 w 593766"/>
              <a:gd name="csY0" fmla="*/ 0 h 570015"/>
              <a:gd name="csX1" fmla="*/ 593766 w 593766"/>
              <a:gd name="csY1" fmla="*/ 0 h 570015"/>
              <a:gd name="csX2" fmla="*/ 261257 w 593766"/>
              <a:gd name="csY2" fmla="*/ 391885 h 570015"/>
              <a:gd name="csX3" fmla="*/ 166255 w 593766"/>
              <a:gd name="csY3" fmla="*/ 570015 h 570015"/>
              <a:gd name="csX4" fmla="*/ 35626 w 593766"/>
              <a:gd name="csY4" fmla="*/ 510638 h 570015"/>
              <a:gd name="csX5" fmla="*/ 182130 w 593766"/>
              <a:gd name="csY5" fmla="*/ 399060 h 570015"/>
              <a:gd name="csX6" fmla="*/ 213756 w 593766"/>
              <a:gd name="csY6" fmla="*/ 261257 h 570015"/>
              <a:gd name="csX7" fmla="*/ 59377 w 593766"/>
              <a:gd name="csY7" fmla="*/ 213755 h 570015"/>
              <a:gd name="csX8" fmla="*/ 0 w 593766"/>
              <a:gd name="csY8" fmla="*/ 0 h 570015"/>
              <a:gd name="csX0" fmla="*/ 0 w 593766"/>
              <a:gd name="csY0" fmla="*/ 0 h 570015"/>
              <a:gd name="csX1" fmla="*/ 593766 w 593766"/>
              <a:gd name="csY1" fmla="*/ 0 h 570015"/>
              <a:gd name="csX2" fmla="*/ 219982 w 593766"/>
              <a:gd name="csY2" fmla="*/ 401410 h 570015"/>
              <a:gd name="csX3" fmla="*/ 166255 w 593766"/>
              <a:gd name="csY3" fmla="*/ 570015 h 570015"/>
              <a:gd name="csX4" fmla="*/ 35626 w 593766"/>
              <a:gd name="csY4" fmla="*/ 510638 h 570015"/>
              <a:gd name="csX5" fmla="*/ 182130 w 593766"/>
              <a:gd name="csY5" fmla="*/ 399060 h 570015"/>
              <a:gd name="csX6" fmla="*/ 213756 w 593766"/>
              <a:gd name="csY6" fmla="*/ 261257 h 570015"/>
              <a:gd name="csX7" fmla="*/ 59377 w 593766"/>
              <a:gd name="csY7" fmla="*/ 213755 h 570015"/>
              <a:gd name="csX8" fmla="*/ 0 w 593766"/>
              <a:gd name="csY8" fmla="*/ 0 h 570015"/>
              <a:gd name="csX0" fmla="*/ 0 w 676894"/>
              <a:gd name="csY0" fmla="*/ 0 h 570015"/>
              <a:gd name="csX1" fmla="*/ 676894 w 676894"/>
              <a:gd name="csY1" fmla="*/ 47501 h 570015"/>
              <a:gd name="csX2" fmla="*/ 219982 w 676894"/>
              <a:gd name="csY2" fmla="*/ 401410 h 570015"/>
              <a:gd name="csX3" fmla="*/ 166255 w 676894"/>
              <a:gd name="csY3" fmla="*/ 570015 h 570015"/>
              <a:gd name="csX4" fmla="*/ 35626 w 676894"/>
              <a:gd name="csY4" fmla="*/ 510638 h 570015"/>
              <a:gd name="csX5" fmla="*/ 182130 w 676894"/>
              <a:gd name="csY5" fmla="*/ 399060 h 570015"/>
              <a:gd name="csX6" fmla="*/ 213756 w 676894"/>
              <a:gd name="csY6" fmla="*/ 261257 h 570015"/>
              <a:gd name="csX7" fmla="*/ 59377 w 676894"/>
              <a:gd name="csY7" fmla="*/ 213755 h 570015"/>
              <a:gd name="csX8" fmla="*/ 0 w 676894"/>
              <a:gd name="csY8" fmla="*/ 0 h 57001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676894" h="570015">
                <a:moveTo>
                  <a:pt x="0" y="0"/>
                </a:moveTo>
                <a:lnTo>
                  <a:pt x="676894" y="47501"/>
                </a:lnTo>
                <a:lnTo>
                  <a:pt x="219982" y="401410"/>
                </a:lnTo>
                <a:lnTo>
                  <a:pt x="166255" y="570015"/>
                </a:lnTo>
                <a:lnTo>
                  <a:pt x="35626" y="510638"/>
                </a:lnTo>
                <a:lnTo>
                  <a:pt x="182130" y="399060"/>
                </a:lnTo>
                <a:lnTo>
                  <a:pt x="213756" y="261257"/>
                </a:lnTo>
                <a:lnTo>
                  <a:pt x="59377" y="213755"/>
                </a:lnTo>
                <a:lnTo>
                  <a:pt x="0" y="0"/>
                </a:lnTo>
                <a:close/>
              </a:path>
            </a:pathLst>
          </a:custGeom>
          <a:solidFill>
            <a:srgbClr val="FFFFFF">
              <a:alpha val="96863"/>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7FAB6FC-B8EA-4018-E0DA-D9BD0C084921}"/>
              </a:ext>
            </a:extLst>
          </p:cNvPr>
          <p:cNvSpPr/>
          <p:nvPr/>
        </p:nvSpPr>
        <p:spPr>
          <a:xfrm>
            <a:off x="2351314" y="1603169"/>
            <a:ext cx="510639" cy="522514"/>
          </a:xfrm>
          <a:custGeom>
            <a:avLst/>
            <a:gdLst>
              <a:gd name="csX0" fmla="*/ 0 w 510639"/>
              <a:gd name="csY0" fmla="*/ 0 h 522514"/>
              <a:gd name="csX1" fmla="*/ 510639 w 510639"/>
              <a:gd name="csY1" fmla="*/ 0 h 522514"/>
              <a:gd name="csX2" fmla="*/ 475013 w 510639"/>
              <a:gd name="csY2" fmla="*/ 142504 h 522514"/>
              <a:gd name="csX3" fmla="*/ 213756 w 510639"/>
              <a:gd name="csY3" fmla="*/ 403761 h 522514"/>
              <a:gd name="csX4" fmla="*/ 154380 w 510639"/>
              <a:gd name="csY4" fmla="*/ 522514 h 522514"/>
              <a:gd name="csX5" fmla="*/ 23751 w 510639"/>
              <a:gd name="csY5" fmla="*/ 498763 h 522514"/>
              <a:gd name="csX6" fmla="*/ 166255 w 510639"/>
              <a:gd name="csY6" fmla="*/ 391886 h 522514"/>
              <a:gd name="csX7" fmla="*/ 225631 w 510639"/>
              <a:gd name="csY7" fmla="*/ 201880 h 522514"/>
              <a:gd name="csX8" fmla="*/ 0 w 510639"/>
              <a:gd name="csY8" fmla="*/ 213756 h 522514"/>
              <a:gd name="csX9" fmla="*/ 0 w 510639"/>
              <a:gd name="csY9" fmla="*/ 0 h 522514"/>
              <a:gd name="csX0" fmla="*/ 0 w 510639"/>
              <a:gd name="csY0" fmla="*/ 0 h 522514"/>
              <a:gd name="csX1" fmla="*/ 510639 w 510639"/>
              <a:gd name="csY1" fmla="*/ 0 h 522514"/>
              <a:gd name="csX2" fmla="*/ 475013 w 510639"/>
              <a:gd name="csY2" fmla="*/ 142504 h 522514"/>
              <a:gd name="csX3" fmla="*/ 213756 w 510639"/>
              <a:gd name="csY3" fmla="*/ 379948 h 522514"/>
              <a:gd name="csX4" fmla="*/ 154380 w 510639"/>
              <a:gd name="csY4" fmla="*/ 522514 h 522514"/>
              <a:gd name="csX5" fmla="*/ 23751 w 510639"/>
              <a:gd name="csY5" fmla="*/ 498763 h 522514"/>
              <a:gd name="csX6" fmla="*/ 166255 w 510639"/>
              <a:gd name="csY6" fmla="*/ 391886 h 522514"/>
              <a:gd name="csX7" fmla="*/ 225631 w 510639"/>
              <a:gd name="csY7" fmla="*/ 201880 h 522514"/>
              <a:gd name="csX8" fmla="*/ 0 w 510639"/>
              <a:gd name="csY8" fmla="*/ 213756 h 522514"/>
              <a:gd name="csX9" fmla="*/ 0 w 510639"/>
              <a:gd name="csY9" fmla="*/ 0 h 522514"/>
              <a:gd name="csX0" fmla="*/ 0 w 510639"/>
              <a:gd name="csY0" fmla="*/ 0 h 522514"/>
              <a:gd name="csX1" fmla="*/ 510639 w 510639"/>
              <a:gd name="csY1" fmla="*/ 0 h 522514"/>
              <a:gd name="csX2" fmla="*/ 475013 w 510639"/>
              <a:gd name="csY2" fmla="*/ 142504 h 522514"/>
              <a:gd name="csX3" fmla="*/ 213756 w 510639"/>
              <a:gd name="csY3" fmla="*/ 379948 h 522514"/>
              <a:gd name="csX4" fmla="*/ 154380 w 510639"/>
              <a:gd name="csY4" fmla="*/ 522514 h 522514"/>
              <a:gd name="csX5" fmla="*/ 23751 w 510639"/>
              <a:gd name="csY5" fmla="*/ 498763 h 522514"/>
              <a:gd name="csX6" fmla="*/ 178161 w 510639"/>
              <a:gd name="csY6" fmla="*/ 384743 h 522514"/>
              <a:gd name="csX7" fmla="*/ 225631 w 510639"/>
              <a:gd name="csY7" fmla="*/ 201880 h 522514"/>
              <a:gd name="csX8" fmla="*/ 0 w 510639"/>
              <a:gd name="csY8" fmla="*/ 213756 h 522514"/>
              <a:gd name="csX9" fmla="*/ 0 w 510639"/>
              <a:gd name="csY9" fmla="*/ 0 h 522514"/>
              <a:gd name="csX0" fmla="*/ 0 w 510639"/>
              <a:gd name="csY0" fmla="*/ 0 h 522514"/>
              <a:gd name="csX1" fmla="*/ 510639 w 510639"/>
              <a:gd name="csY1" fmla="*/ 0 h 522514"/>
              <a:gd name="csX2" fmla="*/ 475013 w 510639"/>
              <a:gd name="csY2" fmla="*/ 142504 h 522514"/>
              <a:gd name="csX3" fmla="*/ 213756 w 510639"/>
              <a:gd name="csY3" fmla="*/ 379948 h 522514"/>
              <a:gd name="csX4" fmla="*/ 154380 w 510639"/>
              <a:gd name="csY4" fmla="*/ 522514 h 522514"/>
              <a:gd name="csX5" fmla="*/ 23751 w 510639"/>
              <a:gd name="csY5" fmla="*/ 498763 h 522514"/>
              <a:gd name="csX6" fmla="*/ 171017 w 510639"/>
              <a:gd name="csY6" fmla="*/ 379981 h 522514"/>
              <a:gd name="csX7" fmla="*/ 225631 w 510639"/>
              <a:gd name="csY7" fmla="*/ 201880 h 522514"/>
              <a:gd name="csX8" fmla="*/ 0 w 510639"/>
              <a:gd name="csY8" fmla="*/ 213756 h 522514"/>
              <a:gd name="csX9" fmla="*/ 0 w 510639"/>
              <a:gd name="csY9" fmla="*/ 0 h 5225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10639" h="522514">
                <a:moveTo>
                  <a:pt x="0" y="0"/>
                </a:moveTo>
                <a:lnTo>
                  <a:pt x="510639" y="0"/>
                </a:lnTo>
                <a:lnTo>
                  <a:pt x="475013" y="142504"/>
                </a:lnTo>
                <a:lnTo>
                  <a:pt x="213756" y="379948"/>
                </a:lnTo>
                <a:lnTo>
                  <a:pt x="154380" y="522514"/>
                </a:lnTo>
                <a:lnTo>
                  <a:pt x="23751" y="498763"/>
                </a:lnTo>
                <a:lnTo>
                  <a:pt x="171017" y="379981"/>
                </a:lnTo>
                <a:lnTo>
                  <a:pt x="225631" y="201880"/>
                </a:lnTo>
                <a:lnTo>
                  <a:pt x="0" y="213756"/>
                </a:lnTo>
                <a:lnTo>
                  <a:pt x="0" y="0"/>
                </a:lnTo>
                <a:close/>
              </a:path>
            </a:pathLst>
          </a:custGeom>
          <a:solidFill>
            <a:srgbClr val="FFFFFF">
              <a:alpha val="96863"/>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2DE031E-9D6D-8DB6-E2C7-00966CC95F17}"/>
              </a:ext>
            </a:extLst>
          </p:cNvPr>
          <p:cNvSpPr txBox="1"/>
          <p:nvPr/>
        </p:nvSpPr>
        <p:spPr>
          <a:xfrm>
            <a:off x="5118265" y="2699162"/>
            <a:ext cx="2079171" cy="2031325"/>
          </a:xfrm>
          <a:prstGeom prst="rect">
            <a:avLst/>
          </a:prstGeom>
          <a:solidFill>
            <a:schemeClr val="bg1">
              <a:lumMod val="85000"/>
            </a:schemeClr>
          </a:solidFill>
          <a:ln>
            <a:solidFill>
              <a:schemeClr val="bg1">
                <a:lumMod val="75000"/>
              </a:schemeClr>
            </a:solidFill>
          </a:ln>
        </p:spPr>
        <p:txBody>
          <a:bodyPr wrap="square" rtlCol="0">
            <a:spAutoFit/>
          </a:bodyPr>
          <a:lstStyle/>
          <a:p>
            <a:r>
              <a:rPr lang="en-US" b="1"/>
              <a:t>SST1ST28</a:t>
            </a:r>
          </a:p>
          <a:p>
            <a:pPr lvl="1"/>
            <a:r>
              <a:rPr lang="en-US"/>
              <a:t>LINE_OLD.1</a:t>
            </a:r>
          </a:p>
          <a:p>
            <a:pPr lvl="1"/>
            <a:r>
              <a:rPr lang="en-US"/>
              <a:t>ST1  CB_11</a:t>
            </a:r>
          </a:p>
          <a:p>
            <a:pPr lvl="1"/>
            <a:r>
              <a:rPr lang="en-US"/>
              <a:t>ST1  CB_12</a:t>
            </a:r>
          </a:p>
          <a:p>
            <a:pPr lvl="1"/>
            <a:r>
              <a:rPr lang="en-US"/>
              <a:t>ST2  CB_21</a:t>
            </a:r>
          </a:p>
          <a:p>
            <a:pPr lvl="1"/>
            <a:r>
              <a:rPr lang="en-US"/>
              <a:t>ST2  CB_22</a:t>
            </a:r>
          </a:p>
          <a:p>
            <a:pPr lvl="1"/>
            <a:endParaRPr lang="en-US"/>
          </a:p>
        </p:txBody>
      </p:sp>
    </p:spTree>
    <p:extLst>
      <p:ext uri="{BB962C8B-B14F-4D97-AF65-F5344CB8AC3E}">
        <p14:creationId xmlns:p14="http://schemas.microsoft.com/office/powerpoint/2010/main" val="369034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4642-FCF8-A19E-C3D4-0E0C57DB6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CF4DE-BD90-2E3C-A4CE-124E7F8381C5}"/>
              </a:ext>
            </a:extLst>
          </p:cNvPr>
          <p:cNvSpPr>
            <a:spLocks noGrp="1"/>
          </p:cNvSpPr>
          <p:nvPr>
            <p:ph type="title"/>
          </p:nvPr>
        </p:nvSpPr>
        <p:spPr/>
        <p:txBody>
          <a:bodyPr/>
          <a:lstStyle/>
          <a:p>
            <a:r>
              <a:rPr lang="en-US"/>
              <a:t>Pseudo Switches: Future Topology Contingency Elements</a:t>
            </a:r>
          </a:p>
        </p:txBody>
      </p:sp>
      <p:sp>
        <p:nvSpPr>
          <p:cNvPr id="3" name="Slide Number Placeholder 2">
            <a:extLst>
              <a:ext uri="{FF2B5EF4-FFF2-40B4-BE49-F238E27FC236}">
                <a16:creationId xmlns:a16="http://schemas.microsoft.com/office/drawing/2014/main" id="{D4C7709E-613A-2DE0-54FB-AA92ADA90EA2}"/>
              </a:ext>
            </a:extLst>
          </p:cNvPr>
          <p:cNvSpPr>
            <a:spLocks noGrp="1"/>
          </p:cNvSpPr>
          <p:nvPr>
            <p:ph type="sldNum" sz="quarter" idx="12"/>
          </p:nvPr>
        </p:nvSpPr>
        <p:spPr/>
        <p:txBody>
          <a:bodyPr/>
          <a:lstStyle/>
          <a:p>
            <a:fld id="{BCDE79FB-97BA-492B-8D57-F1373F9ADA95}" type="slidenum">
              <a:rPr lang="en-US" smtClean="0"/>
              <a:t>25</a:t>
            </a:fld>
            <a:endParaRPr lang="en-US"/>
          </a:p>
        </p:txBody>
      </p:sp>
      <p:grpSp>
        <p:nvGrpSpPr>
          <p:cNvPr id="15" name="Group 14">
            <a:extLst>
              <a:ext uri="{FF2B5EF4-FFF2-40B4-BE49-F238E27FC236}">
                <a16:creationId xmlns:a16="http://schemas.microsoft.com/office/drawing/2014/main" id="{546B00B2-6A24-3F14-A0C3-721395C61F8E}"/>
              </a:ext>
            </a:extLst>
          </p:cNvPr>
          <p:cNvGrpSpPr/>
          <p:nvPr/>
        </p:nvGrpSpPr>
        <p:grpSpPr>
          <a:xfrm>
            <a:off x="0" y="966216"/>
            <a:ext cx="12192000" cy="5795518"/>
            <a:chOff x="0" y="966216"/>
            <a:chExt cx="12192000" cy="5795518"/>
          </a:xfrm>
        </p:grpSpPr>
        <p:grpSp>
          <p:nvGrpSpPr>
            <p:cNvPr id="11" name="Group 10">
              <a:extLst>
                <a:ext uri="{FF2B5EF4-FFF2-40B4-BE49-F238E27FC236}">
                  <a16:creationId xmlns:a16="http://schemas.microsoft.com/office/drawing/2014/main" id="{85646888-6F9A-4D8B-12D7-7A90E8F4F749}"/>
                </a:ext>
              </a:extLst>
            </p:cNvPr>
            <p:cNvGrpSpPr/>
            <p:nvPr/>
          </p:nvGrpSpPr>
          <p:grpSpPr>
            <a:xfrm>
              <a:off x="0" y="966216"/>
              <a:ext cx="12192000" cy="5795518"/>
              <a:chOff x="0" y="966216"/>
              <a:chExt cx="12192000" cy="5795518"/>
            </a:xfrm>
          </p:grpSpPr>
          <p:grpSp>
            <p:nvGrpSpPr>
              <p:cNvPr id="16" name="Group 15">
                <a:extLst>
                  <a:ext uri="{FF2B5EF4-FFF2-40B4-BE49-F238E27FC236}">
                    <a16:creationId xmlns:a16="http://schemas.microsoft.com/office/drawing/2014/main" id="{7B519CBA-CC30-D4AF-67A5-6514B4007BB8}"/>
                  </a:ext>
                </a:extLst>
              </p:cNvPr>
              <p:cNvGrpSpPr/>
              <p:nvPr/>
            </p:nvGrpSpPr>
            <p:grpSpPr>
              <a:xfrm>
                <a:off x="0" y="966216"/>
                <a:ext cx="12192000" cy="5795518"/>
                <a:chOff x="430528" y="976052"/>
                <a:chExt cx="11078300" cy="4905896"/>
              </a:xfrm>
              <a:solidFill>
                <a:srgbClr val="FFFFFF">
                  <a:alpha val="94902"/>
                </a:srgbClr>
              </a:solidFill>
            </p:grpSpPr>
            <p:pic>
              <p:nvPicPr>
                <p:cNvPr id="7" name="Picture 6">
                  <a:extLst>
                    <a:ext uri="{FF2B5EF4-FFF2-40B4-BE49-F238E27FC236}">
                      <a16:creationId xmlns:a16="http://schemas.microsoft.com/office/drawing/2014/main" id="{C31C3ABC-5A99-CA4F-E194-378C1771EE18}"/>
                    </a:ext>
                  </a:extLst>
                </p:cNvPr>
                <p:cNvPicPr>
                  <a:picLocks noChangeAspect="1"/>
                </p:cNvPicPr>
                <p:nvPr/>
              </p:nvPicPr>
              <p:blipFill>
                <a:blip r:embed="rId3"/>
                <a:stretch>
                  <a:fillRect/>
                </a:stretch>
              </p:blipFill>
              <p:spPr>
                <a:xfrm>
                  <a:off x="430528" y="976052"/>
                  <a:ext cx="11078300" cy="4905896"/>
                </a:xfrm>
                <a:prstGeom prst="rect">
                  <a:avLst/>
                </a:prstGeom>
                <a:grpFill/>
              </p:spPr>
            </p:pic>
            <p:sp>
              <p:nvSpPr>
                <p:cNvPr id="4" name="Rectangle 3">
                  <a:extLst>
                    <a:ext uri="{FF2B5EF4-FFF2-40B4-BE49-F238E27FC236}">
                      <a16:creationId xmlns:a16="http://schemas.microsoft.com/office/drawing/2014/main" id="{B5F20168-385C-27C3-A85D-9B0E17D32476}"/>
                    </a:ext>
                  </a:extLst>
                </p:cNvPr>
                <p:cNvSpPr/>
                <p:nvPr/>
              </p:nvSpPr>
              <p:spPr>
                <a:xfrm>
                  <a:off x="4594181" y="3429000"/>
                  <a:ext cx="819067" cy="22860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F8A986-F86C-923A-3EAD-1C4E3780D6DC}"/>
                    </a:ext>
                  </a:extLst>
                </p:cNvPr>
                <p:cNvSpPr/>
                <p:nvPr/>
              </p:nvSpPr>
              <p:spPr>
                <a:xfrm>
                  <a:off x="4594181" y="3602030"/>
                  <a:ext cx="561933" cy="22860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87CA90-99D0-16A9-0058-B2AAC8CABED3}"/>
                    </a:ext>
                  </a:extLst>
                </p:cNvPr>
                <p:cNvSpPr/>
                <p:nvPr/>
              </p:nvSpPr>
              <p:spPr>
                <a:xfrm>
                  <a:off x="6626354" y="3373430"/>
                  <a:ext cx="819067" cy="28417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B4EFD6-2D0A-99F1-850B-7CC3558C8C12}"/>
                    </a:ext>
                  </a:extLst>
                </p:cNvPr>
                <p:cNvSpPr/>
                <p:nvPr/>
              </p:nvSpPr>
              <p:spPr>
                <a:xfrm>
                  <a:off x="6885432" y="3546460"/>
                  <a:ext cx="411480" cy="284170"/>
                </a:xfrm>
                <a:prstGeom prst="rect">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088B628-D788-608F-7C55-D74CB2D81BA0}"/>
                    </a:ext>
                  </a:extLst>
                </p:cNvPr>
                <p:cNvCxnSpPr/>
                <p:nvPr/>
              </p:nvCxnSpPr>
              <p:spPr>
                <a:xfrm>
                  <a:off x="5249450" y="3404375"/>
                  <a:ext cx="0" cy="284170"/>
                </a:xfrm>
                <a:prstGeom prst="line">
                  <a:avLst/>
                </a:prstGeom>
                <a:grpFill/>
                <a:ln>
                  <a:solidFill>
                    <a:srgbClr val="548235">
                      <a:alpha val="85098"/>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1620665-EDDA-11D3-7D94-055AC2418A68}"/>
                    </a:ext>
                  </a:extLst>
                </p:cNvPr>
                <p:cNvCxnSpPr>
                  <a:cxnSpLocks/>
                </p:cNvCxnSpPr>
                <p:nvPr/>
              </p:nvCxnSpPr>
              <p:spPr>
                <a:xfrm>
                  <a:off x="6763512" y="3359826"/>
                  <a:ext cx="0" cy="326349"/>
                </a:xfrm>
                <a:prstGeom prst="line">
                  <a:avLst/>
                </a:prstGeom>
                <a:grpFill/>
                <a:ln>
                  <a:solidFill>
                    <a:srgbClr val="548235">
                      <a:alpha val="85098"/>
                    </a:srgbClr>
                  </a:solidFill>
                </a:ln>
              </p:spPr>
              <p:style>
                <a:lnRef idx="2">
                  <a:schemeClr val="accent1"/>
                </a:lnRef>
                <a:fillRef idx="0">
                  <a:schemeClr val="accent1"/>
                </a:fillRef>
                <a:effectRef idx="1">
                  <a:schemeClr val="accent1"/>
                </a:effectRef>
                <a:fontRef idx="minor">
                  <a:schemeClr val="tx1"/>
                </a:fontRef>
              </p:style>
            </p:cxnSp>
          </p:grpSp>
          <p:sp>
            <p:nvSpPr>
              <p:cNvPr id="6" name="Rectangle 5">
                <a:extLst>
                  <a:ext uri="{FF2B5EF4-FFF2-40B4-BE49-F238E27FC236}">
                    <a16:creationId xmlns:a16="http://schemas.microsoft.com/office/drawing/2014/main" id="{181A5517-AF44-E0E9-8D17-74894A631559}"/>
                  </a:ext>
                </a:extLst>
              </p:cNvPr>
              <p:cNvSpPr/>
              <p:nvPr/>
            </p:nvSpPr>
            <p:spPr>
              <a:xfrm>
                <a:off x="8417626" y="4292558"/>
                <a:ext cx="2947060" cy="2216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656A121-EB8D-5100-6881-1E93A6D56814}"/>
                </a:ext>
              </a:extLst>
            </p:cNvPr>
            <p:cNvSpPr/>
            <p:nvPr/>
          </p:nvSpPr>
          <p:spPr>
            <a:xfrm>
              <a:off x="411678" y="4203409"/>
              <a:ext cx="2947060" cy="22167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Shape 4">
            <a:extLst>
              <a:ext uri="{FF2B5EF4-FFF2-40B4-BE49-F238E27FC236}">
                <a16:creationId xmlns:a16="http://schemas.microsoft.com/office/drawing/2014/main" id="{99B2D51F-500D-9B08-D7DA-5AE2A0B39B49}"/>
              </a:ext>
            </a:extLst>
          </p:cNvPr>
          <p:cNvSpPr/>
          <p:nvPr/>
        </p:nvSpPr>
        <p:spPr>
          <a:xfrm>
            <a:off x="831273" y="1567543"/>
            <a:ext cx="5700156" cy="3895106"/>
          </a:xfrm>
          <a:custGeom>
            <a:avLst/>
            <a:gdLst>
              <a:gd name="csX0" fmla="*/ 118753 w 5700156"/>
              <a:gd name="csY0" fmla="*/ 415636 h 4001984"/>
              <a:gd name="csX1" fmla="*/ 1092530 w 5700156"/>
              <a:gd name="csY1" fmla="*/ 427512 h 4001984"/>
              <a:gd name="csX2" fmla="*/ 890649 w 5700156"/>
              <a:gd name="csY2" fmla="*/ 938151 h 4001984"/>
              <a:gd name="csX3" fmla="*/ 1413163 w 5700156"/>
              <a:gd name="csY3" fmla="*/ 344384 h 4001984"/>
              <a:gd name="csX4" fmla="*/ 1472540 w 5700156"/>
              <a:gd name="csY4" fmla="*/ 106878 h 4001984"/>
              <a:gd name="csX5" fmla="*/ 2042556 w 5700156"/>
              <a:gd name="csY5" fmla="*/ 0 h 4001984"/>
              <a:gd name="csX6" fmla="*/ 1947553 w 5700156"/>
              <a:gd name="csY6" fmla="*/ 724395 h 4001984"/>
              <a:gd name="csX7" fmla="*/ 1377537 w 5700156"/>
              <a:gd name="csY7" fmla="*/ 700644 h 4001984"/>
              <a:gd name="csX8" fmla="*/ 866898 w 5700156"/>
              <a:gd name="csY8" fmla="*/ 1163782 h 4001984"/>
              <a:gd name="csX9" fmla="*/ 1579418 w 5700156"/>
              <a:gd name="csY9" fmla="*/ 1116280 h 4001984"/>
              <a:gd name="csX10" fmla="*/ 1698171 w 5700156"/>
              <a:gd name="csY10" fmla="*/ 985652 h 4001984"/>
              <a:gd name="csX11" fmla="*/ 4690753 w 5700156"/>
              <a:gd name="csY11" fmla="*/ 1009403 h 4001984"/>
              <a:gd name="csX12" fmla="*/ 4714504 w 5700156"/>
              <a:gd name="csY12" fmla="*/ 2470067 h 4001984"/>
              <a:gd name="csX13" fmla="*/ 5700156 w 5700156"/>
              <a:gd name="csY13" fmla="*/ 2422566 h 4001984"/>
              <a:gd name="csX14" fmla="*/ 5700156 w 5700156"/>
              <a:gd name="csY14" fmla="*/ 3099460 h 4001984"/>
              <a:gd name="csX15" fmla="*/ 4667002 w 5700156"/>
              <a:gd name="csY15" fmla="*/ 3099460 h 4001984"/>
              <a:gd name="csX16" fmla="*/ 4702628 w 5700156"/>
              <a:gd name="csY16" fmla="*/ 3978234 h 4001984"/>
              <a:gd name="csX17" fmla="*/ 3681350 w 5700156"/>
              <a:gd name="csY17" fmla="*/ 4001984 h 4001984"/>
              <a:gd name="csX18" fmla="*/ 3705101 w 5700156"/>
              <a:gd name="csY18" fmla="*/ 3562597 h 4001984"/>
              <a:gd name="csX19" fmla="*/ 4275117 w 5700156"/>
              <a:gd name="csY19" fmla="*/ 3526971 h 4001984"/>
              <a:gd name="csX20" fmla="*/ 4310743 w 5700156"/>
              <a:gd name="csY20" fmla="*/ 1496291 h 4001984"/>
              <a:gd name="csX21" fmla="*/ 1935678 w 5700156"/>
              <a:gd name="csY21" fmla="*/ 1496291 h 4001984"/>
              <a:gd name="csX22" fmla="*/ 1947553 w 5700156"/>
              <a:gd name="csY22" fmla="*/ 1900052 h 4001984"/>
              <a:gd name="csX23" fmla="*/ 1270659 w 5700156"/>
              <a:gd name="csY23" fmla="*/ 1876301 h 4001984"/>
              <a:gd name="csX24" fmla="*/ 1306285 w 5700156"/>
              <a:gd name="csY24" fmla="*/ 1389413 h 4001984"/>
              <a:gd name="csX25" fmla="*/ 985652 w 5700156"/>
              <a:gd name="csY25" fmla="*/ 1282535 h 4001984"/>
              <a:gd name="csX26" fmla="*/ 1033153 w 5700156"/>
              <a:gd name="csY26" fmla="*/ 2030680 h 4001984"/>
              <a:gd name="csX27" fmla="*/ 0 w 5700156"/>
              <a:gd name="csY27" fmla="*/ 2018805 h 4001984"/>
              <a:gd name="csX28" fmla="*/ 35626 w 5700156"/>
              <a:gd name="csY28" fmla="*/ 1579418 h 4001984"/>
              <a:gd name="csX29" fmla="*/ 546265 w 5700156"/>
              <a:gd name="csY29" fmla="*/ 1520041 h 4001984"/>
              <a:gd name="csX30" fmla="*/ 593766 w 5700156"/>
              <a:gd name="csY30" fmla="*/ 890649 h 4001984"/>
              <a:gd name="csX31" fmla="*/ 71252 w 5700156"/>
              <a:gd name="csY31" fmla="*/ 890649 h 4001984"/>
              <a:gd name="csX32" fmla="*/ 118753 w 5700156"/>
              <a:gd name="csY32" fmla="*/ 415636 h 4001984"/>
              <a:gd name="csX0" fmla="*/ 118753 w 5700156"/>
              <a:gd name="csY0" fmla="*/ 415636 h 4001984"/>
              <a:gd name="csX1" fmla="*/ 1092530 w 5700156"/>
              <a:gd name="csY1" fmla="*/ 427512 h 4001984"/>
              <a:gd name="csX2" fmla="*/ 890649 w 5700156"/>
              <a:gd name="csY2" fmla="*/ 938151 h 4001984"/>
              <a:gd name="csX3" fmla="*/ 1413163 w 5700156"/>
              <a:gd name="csY3" fmla="*/ 344384 h 4001984"/>
              <a:gd name="csX4" fmla="*/ 1472540 w 5700156"/>
              <a:gd name="csY4" fmla="*/ 106878 h 4001984"/>
              <a:gd name="csX5" fmla="*/ 2042556 w 5700156"/>
              <a:gd name="csY5" fmla="*/ 0 h 4001984"/>
              <a:gd name="csX6" fmla="*/ 1947553 w 5700156"/>
              <a:gd name="csY6" fmla="*/ 724395 h 4001984"/>
              <a:gd name="csX7" fmla="*/ 1377537 w 5700156"/>
              <a:gd name="csY7" fmla="*/ 700644 h 4001984"/>
              <a:gd name="csX8" fmla="*/ 866898 w 5700156"/>
              <a:gd name="csY8" fmla="*/ 1163782 h 4001984"/>
              <a:gd name="csX9" fmla="*/ 1579418 w 5700156"/>
              <a:gd name="csY9" fmla="*/ 1116280 h 4001984"/>
              <a:gd name="csX10" fmla="*/ 1698171 w 5700156"/>
              <a:gd name="csY10" fmla="*/ 985652 h 4001984"/>
              <a:gd name="csX11" fmla="*/ 4690753 w 5700156"/>
              <a:gd name="csY11" fmla="*/ 1009403 h 4001984"/>
              <a:gd name="csX12" fmla="*/ 4714504 w 5700156"/>
              <a:gd name="csY12" fmla="*/ 2470067 h 4001984"/>
              <a:gd name="csX13" fmla="*/ 5700156 w 5700156"/>
              <a:gd name="csY13" fmla="*/ 2422566 h 4001984"/>
              <a:gd name="csX14" fmla="*/ 5700156 w 5700156"/>
              <a:gd name="csY14" fmla="*/ 2980706 h 4001984"/>
              <a:gd name="csX15" fmla="*/ 4667002 w 5700156"/>
              <a:gd name="csY15" fmla="*/ 3099460 h 4001984"/>
              <a:gd name="csX16" fmla="*/ 4702628 w 5700156"/>
              <a:gd name="csY16" fmla="*/ 3978234 h 4001984"/>
              <a:gd name="csX17" fmla="*/ 3681350 w 5700156"/>
              <a:gd name="csY17" fmla="*/ 4001984 h 4001984"/>
              <a:gd name="csX18" fmla="*/ 3705101 w 5700156"/>
              <a:gd name="csY18" fmla="*/ 3562597 h 4001984"/>
              <a:gd name="csX19" fmla="*/ 4275117 w 5700156"/>
              <a:gd name="csY19" fmla="*/ 3526971 h 4001984"/>
              <a:gd name="csX20" fmla="*/ 4310743 w 5700156"/>
              <a:gd name="csY20" fmla="*/ 1496291 h 4001984"/>
              <a:gd name="csX21" fmla="*/ 1935678 w 5700156"/>
              <a:gd name="csY21" fmla="*/ 1496291 h 4001984"/>
              <a:gd name="csX22" fmla="*/ 1947553 w 5700156"/>
              <a:gd name="csY22" fmla="*/ 1900052 h 4001984"/>
              <a:gd name="csX23" fmla="*/ 1270659 w 5700156"/>
              <a:gd name="csY23" fmla="*/ 1876301 h 4001984"/>
              <a:gd name="csX24" fmla="*/ 1306285 w 5700156"/>
              <a:gd name="csY24" fmla="*/ 1389413 h 4001984"/>
              <a:gd name="csX25" fmla="*/ 985652 w 5700156"/>
              <a:gd name="csY25" fmla="*/ 1282535 h 4001984"/>
              <a:gd name="csX26" fmla="*/ 1033153 w 5700156"/>
              <a:gd name="csY26" fmla="*/ 2030680 h 4001984"/>
              <a:gd name="csX27" fmla="*/ 0 w 5700156"/>
              <a:gd name="csY27" fmla="*/ 2018805 h 4001984"/>
              <a:gd name="csX28" fmla="*/ 35626 w 5700156"/>
              <a:gd name="csY28" fmla="*/ 1579418 h 4001984"/>
              <a:gd name="csX29" fmla="*/ 546265 w 5700156"/>
              <a:gd name="csY29" fmla="*/ 1520041 h 4001984"/>
              <a:gd name="csX30" fmla="*/ 593766 w 5700156"/>
              <a:gd name="csY30" fmla="*/ 890649 h 4001984"/>
              <a:gd name="csX31" fmla="*/ 71252 w 5700156"/>
              <a:gd name="csY31" fmla="*/ 890649 h 4001984"/>
              <a:gd name="csX32" fmla="*/ 118753 w 5700156"/>
              <a:gd name="csY32" fmla="*/ 415636 h 4001984"/>
              <a:gd name="csX0" fmla="*/ 118753 w 5700156"/>
              <a:gd name="csY0" fmla="*/ 415636 h 4001984"/>
              <a:gd name="csX1" fmla="*/ 1092530 w 5700156"/>
              <a:gd name="csY1" fmla="*/ 427512 h 4001984"/>
              <a:gd name="csX2" fmla="*/ 890649 w 5700156"/>
              <a:gd name="csY2" fmla="*/ 938151 h 4001984"/>
              <a:gd name="csX3" fmla="*/ 1413163 w 5700156"/>
              <a:gd name="csY3" fmla="*/ 344384 h 4001984"/>
              <a:gd name="csX4" fmla="*/ 1472540 w 5700156"/>
              <a:gd name="csY4" fmla="*/ 106878 h 4001984"/>
              <a:gd name="csX5" fmla="*/ 2042556 w 5700156"/>
              <a:gd name="csY5" fmla="*/ 0 h 4001984"/>
              <a:gd name="csX6" fmla="*/ 1947553 w 5700156"/>
              <a:gd name="csY6" fmla="*/ 724395 h 4001984"/>
              <a:gd name="csX7" fmla="*/ 1377537 w 5700156"/>
              <a:gd name="csY7" fmla="*/ 700644 h 4001984"/>
              <a:gd name="csX8" fmla="*/ 866898 w 5700156"/>
              <a:gd name="csY8" fmla="*/ 1163782 h 4001984"/>
              <a:gd name="csX9" fmla="*/ 1579418 w 5700156"/>
              <a:gd name="csY9" fmla="*/ 1116280 h 4001984"/>
              <a:gd name="csX10" fmla="*/ 1698171 w 5700156"/>
              <a:gd name="csY10" fmla="*/ 985652 h 4001984"/>
              <a:gd name="csX11" fmla="*/ 4690753 w 5700156"/>
              <a:gd name="csY11" fmla="*/ 1009403 h 4001984"/>
              <a:gd name="csX12" fmla="*/ 4714504 w 5700156"/>
              <a:gd name="csY12" fmla="*/ 2470067 h 4001984"/>
              <a:gd name="csX13" fmla="*/ 5700156 w 5700156"/>
              <a:gd name="csY13" fmla="*/ 2422566 h 4001984"/>
              <a:gd name="csX14" fmla="*/ 5700156 w 5700156"/>
              <a:gd name="csY14" fmla="*/ 2980706 h 4001984"/>
              <a:gd name="csX15" fmla="*/ 4667002 w 5700156"/>
              <a:gd name="csY15" fmla="*/ 2992582 h 4001984"/>
              <a:gd name="csX16" fmla="*/ 4702628 w 5700156"/>
              <a:gd name="csY16" fmla="*/ 3978234 h 4001984"/>
              <a:gd name="csX17" fmla="*/ 3681350 w 5700156"/>
              <a:gd name="csY17" fmla="*/ 4001984 h 4001984"/>
              <a:gd name="csX18" fmla="*/ 3705101 w 5700156"/>
              <a:gd name="csY18" fmla="*/ 3562597 h 4001984"/>
              <a:gd name="csX19" fmla="*/ 4275117 w 5700156"/>
              <a:gd name="csY19" fmla="*/ 3526971 h 4001984"/>
              <a:gd name="csX20" fmla="*/ 4310743 w 5700156"/>
              <a:gd name="csY20" fmla="*/ 1496291 h 4001984"/>
              <a:gd name="csX21" fmla="*/ 1935678 w 5700156"/>
              <a:gd name="csY21" fmla="*/ 1496291 h 4001984"/>
              <a:gd name="csX22" fmla="*/ 1947553 w 5700156"/>
              <a:gd name="csY22" fmla="*/ 1900052 h 4001984"/>
              <a:gd name="csX23" fmla="*/ 1270659 w 5700156"/>
              <a:gd name="csY23" fmla="*/ 1876301 h 4001984"/>
              <a:gd name="csX24" fmla="*/ 1306285 w 5700156"/>
              <a:gd name="csY24" fmla="*/ 1389413 h 4001984"/>
              <a:gd name="csX25" fmla="*/ 985652 w 5700156"/>
              <a:gd name="csY25" fmla="*/ 1282535 h 4001984"/>
              <a:gd name="csX26" fmla="*/ 1033153 w 5700156"/>
              <a:gd name="csY26" fmla="*/ 2030680 h 4001984"/>
              <a:gd name="csX27" fmla="*/ 0 w 5700156"/>
              <a:gd name="csY27" fmla="*/ 2018805 h 4001984"/>
              <a:gd name="csX28" fmla="*/ 35626 w 5700156"/>
              <a:gd name="csY28" fmla="*/ 1579418 h 4001984"/>
              <a:gd name="csX29" fmla="*/ 546265 w 5700156"/>
              <a:gd name="csY29" fmla="*/ 1520041 h 4001984"/>
              <a:gd name="csX30" fmla="*/ 593766 w 5700156"/>
              <a:gd name="csY30" fmla="*/ 890649 h 4001984"/>
              <a:gd name="csX31" fmla="*/ 71252 w 5700156"/>
              <a:gd name="csY31" fmla="*/ 890649 h 4001984"/>
              <a:gd name="csX32" fmla="*/ 118753 w 5700156"/>
              <a:gd name="csY32" fmla="*/ 415636 h 4001984"/>
              <a:gd name="csX0" fmla="*/ 118753 w 5700156"/>
              <a:gd name="csY0" fmla="*/ 415636 h 4001984"/>
              <a:gd name="csX1" fmla="*/ 1092530 w 5700156"/>
              <a:gd name="csY1" fmla="*/ 427512 h 4001984"/>
              <a:gd name="csX2" fmla="*/ 890649 w 5700156"/>
              <a:gd name="csY2" fmla="*/ 938151 h 4001984"/>
              <a:gd name="csX3" fmla="*/ 1413163 w 5700156"/>
              <a:gd name="csY3" fmla="*/ 344384 h 4001984"/>
              <a:gd name="csX4" fmla="*/ 1472540 w 5700156"/>
              <a:gd name="csY4" fmla="*/ 106878 h 4001984"/>
              <a:gd name="csX5" fmla="*/ 2042556 w 5700156"/>
              <a:gd name="csY5" fmla="*/ 0 h 4001984"/>
              <a:gd name="csX6" fmla="*/ 1947553 w 5700156"/>
              <a:gd name="csY6" fmla="*/ 724395 h 4001984"/>
              <a:gd name="csX7" fmla="*/ 1377537 w 5700156"/>
              <a:gd name="csY7" fmla="*/ 700644 h 4001984"/>
              <a:gd name="csX8" fmla="*/ 866898 w 5700156"/>
              <a:gd name="csY8" fmla="*/ 1163782 h 4001984"/>
              <a:gd name="csX9" fmla="*/ 1579418 w 5700156"/>
              <a:gd name="csY9" fmla="*/ 1116280 h 4001984"/>
              <a:gd name="csX10" fmla="*/ 1698171 w 5700156"/>
              <a:gd name="csY10" fmla="*/ 985652 h 4001984"/>
              <a:gd name="csX11" fmla="*/ 4690753 w 5700156"/>
              <a:gd name="csY11" fmla="*/ 1009403 h 4001984"/>
              <a:gd name="csX12" fmla="*/ 4738254 w 5700156"/>
              <a:gd name="csY12" fmla="*/ 2446316 h 4001984"/>
              <a:gd name="csX13" fmla="*/ 5700156 w 5700156"/>
              <a:gd name="csY13" fmla="*/ 2422566 h 4001984"/>
              <a:gd name="csX14" fmla="*/ 5700156 w 5700156"/>
              <a:gd name="csY14" fmla="*/ 2980706 h 4001984"/>
              <a:gd name="csX15" fmla="*/ 4667002 w 5700156"/>
              <a:gd name="csY15" fmla="*/ 2992582 h 4001984"/>
              <a:gd name="csX16" fmla="*/ 4702628 w 5700156"/>
              <a:gd name="csY16" fmla="*/ 3978234 h 4001984"/>
              <a:gd name="csX17" fmla="*/ 3681350 w 5700156"/>
              <a:gd name="csY17" fmla="*/ 4001984 h 4001984"/>
              <a:gd name="csX18" fmla="*/ 3705101 w 5700156"/>
              <a:gd name="csY18" fmla="*/ 3562597 h 4001984"/>
              <a:gd name="csX19" fmla="*/ 4275117 w 5700156"/>
              <a:gd name="csY19" fmla="*/ 3526971 h 4001984"/>
              <a:gd name="csX20" fmla="*/ 4310743 w 5700156"/>
              <a:gd name="csY20" fmla="*/ 1496291 h 4001984"/>
              <a:gd name="csX21" fmla="*/ 1935678 w 5700156"/>
              <a:gd name="csY21" fmla="*/ 1496291 h 4001984"/>
              <a:gd name="csX22" fmla="*/ 1947553 w 5700156"/>
              <a:gd name="csY22" fmla="*/ 1900052 h 4001984"/>
              <a:gd name="csX23" fmla="*/ 1270659 w 5700156"/>
              <a:gd name="csY23" fmla="*/ 1876301 h 4001984"/>
              <a:gd name="csX24" fmla="*/ 1306285 w 5700156"/>
              <a:gd name="csY24" fmla="*/ 1389413 h 4001984"/>
              <a:gd name="csX25" fmla="*/ 985652 w 5700156"/>
              <a:gd name="csY25" fmla="*/ 1282535 h 4001984"/>
              <a:gd name="csX26" fmla="*/ 1033153 w 5700156"/>
              <a:gd name="csY26" fmla="*/ 2030680 h 4001984"/>
              <a:gd name="csX27" fmla="*/ 0 w 5700156"/>
              <a:gd name="csY27" fmla="*/ 2018805 h 4001984"/>
              <a:gd name="csX28" fmla="*/ 35626 w 5700156"/>
              <a:gd name="csY28" fmla="*/ 1579418 h 4001984"/>
              <a:gd name="csX29" fmla="*/ 546265 w 5700156"/>
              <a:gd name="csY29" fmla="*/ 1520041 h 4001984"/>
              <a:gd name="csX30" fmla="*/ 593766 w 5700156"/>
              <a:gd name="csY30" fmla="*/ 890649 h 4001984"/>
              <a:gd name="csX31" fmla="*/ 71252 w 5700156"/>
              <a:gd name="csY31" fmla="*/ 890649 h 4001984"/>
              <a:gd name="csX32" fmla="*/ 118753 w 5700156"/>
              <a:gd name="csY32" fmla="*/ 415636 h 4001984"/>
              <a:gd name="csX0" fmla="*/ 118753 w 5700156"/>
              <a:gd name="csY0" fmla="*/ 308758 h 3895106"/>
              <a:gd name="csX1" fmla="*/ 1092530 w 5700156"/>
              <a:gd name="csY1" fmla="*/ 320634 h 3895106"/>
              <a:gd name="csX2" fmla="*/ 890649 w 5700156"/>
              <a:gd name="csY2" fmla="*/ 831273 h 3895106"/>
              <a:gd name="csX3" fmla="*/ 1413163 w 5700156"/>
              <a:gd name="csY3" fmla="*/ 237506 h 3895106"/>
              <a:gd name="csX4" fmla="*/ 1472540 w 5700156"/>
              <a:gd name="csY4" fmla="*/ 0 h 3895106"/>
              <a:gd name="csX5" fmla="*/ 2030680 w 5700156"/>
              <a:gd name="csY5" fmla="*/ 11875 h 3895106"/>
              <a:gd name="csX6" fmla="*/ 1947553 w 5700156"/>
              <a:gd name="csY6" fmla="*/ 617517 h 3895106"/>
              <a:gd name="csX7" fmla="*/ 1377537 w 5700156"/>
              <a:gd name="csY7" fmla="*/ 593766 h 3895106"/>
              <a:gd name="csX8" fmla="*/ 866898 w 5700156"/>
              <a:gd name="csY8" fmla="*/ 1056904 h 3895106"/>
              <a:gd name="csX9" fmla="*/ 1579418 w 5700156"/>
              <a:gd name="csY9" fmla="*/ 1009402 h 3895106"/>
              <a:gd name="csX10" fmla="*/ 1698171 w 5700156"/>
              <a:gd name="csY10" fmla="*/ 878774 h 3895106"/>
              <a:gd name="csX11" fmla="*/ 4690753 w 5700156"/>
              <a:gd name="csY11" fmla="*/ 902525 h 3895106"/>
              <a:gd name="csX12" fmla="*/ 4738254 w 5700156"/>
              <a:gd name="csY12" fmla="*/ 2339438 h 3895106"/>
              <a:gd name="csX13" fmla="*/ 5700156 w 5700156"/>
              <a:gd name="csY13" fmla="*/ 2315688 h 3895106"/>
              <a:gd name="csX14" fmla="*/ 5700156 w 5700156"/>
              <a:gd name="csY14" fmla="*/ 2873828 h 3895106"/>
              <a:gd name="csX15" fmla="*/ 4667002 w 5700156"/>
              <a:gd name="csY15" fmla="*/ 2885704 h 3895106"/>
              <a:gd name="csX16" fmla="*/ 4702628 w 5700156"/>
              <a:gd name="csY16" fmla="*/ 3871356 h 3895106"/>
              <a:gd name="csX17" fmla="*/ 3681350 w 5700156"/>
              <a:gd name="csY17" fmla="*/ 3895106 h 3895106"/>
              <a:gd name="csX18" fmla="*/ 3705101 w 5700156"/>
              <a:gd name="csY18" fmla="*/ 3455719 h 3895106"/>
              <a:gd name="csX19" fmla="*/ 4275117 w 5700156"/>
              <a:gd name="csY19" fmla="*/ 3420093 h 3895106"/>
              <a:gd name="csX20" fmla="*/ 4310743 w 5700156"/>
              <a:gd name="csY20" fmla="*/ 1389413 h 3895106"/>
              <a:gd name="csX21" fmla="*/ 1935678 w 5700156"/>
              <a:gd name="csY21" fmla="*/ 1389413 h 3895106"/>
              <a:gd name="csX22" fmla="*/ 1947553 w 5700156"/>
              <a:gd name="csY22" fmla="*/ 1793174 h 3895106"/>
              <a:gd name="csX23" fmla="*/ 1270659 w 5700156"/>
              <a:gd name="csY23" fmla="*/ 1769423 h 3895106"/>
              <a:gd name="csX24" fmla="*/ 1306285 w 5700156"/>
              <a:gd name="csY24" fmla="*/ 1282535 h 3895106"/>
              <a:gd name="csX25" fmla="*/ 985652 w 5700156"/>
              <a:gd name="csY25" fmla="*/ 1175657 h 3895106"/>
              <a:gd name="csX26" fmla="*/ 1033153 w 5700156"/>
              <a:gd name="csY26" fmla="*/ 1923802 h 3895106"/>
              <a:gd name="csX27" fmla="*/ 0 w 5700156"/>
              <a:gd name="csY27" fmla="*/ 1911927 h 3895106"/>
              <a:gd name="csX28" fmla="*/ 35626 w 5700156"/>
              <a:gd name="csY28" fmla="*/ 1472540 h 3895106"/>
              <a:gd name="csX29" fmla="*/ 546265 w 5700156"/>
              <a:gd name="csY29" fmla="*/ 1413163 h 3895106"/>
              <a:gd name="csX30" fmla="*/ 593766 w 5700156"/>
              <a:gd name="csY30" fmla="*/ 783771 h 3895106"/>
              <a:gd name="csX31" fmla="*/ 71252 w 5700156"/>
              <a:gd name="csY31" fmla="*/ 783771 h 3895106"/>
              <a:gd name="csX32" fmla="*/ 118753 w 5700156"/>
              <a:gd name="csY32" fmla="*/ 308758 h 3895106"/>
              <a:gd name="csX0" fmla="*/ 118753 w 5700156"/>
              <a:gd name="csY0" fmla="*/ 308758 h 3895106"/>
              <a:gd name="csX1" fmla="*/ 1092530 w 5700156"/>
              <a:gd name="csY1" fmla="*/ 320634 h 3895106"/>
              <a:gd name="csX2" fmla="*/ 890649 w 5700156"/>
              <a:gd name="csY2" fmla="*/ 831273 h 3895106"/>
              <a:gd name="csX3" fmla="*/ 1413163 w 5700156"/>
              <a:gd name="csY3" fmla="*/ 237506 h 3895106"/>
              <a:gd name="csX4" fmla="*/ 1472540 w 5700156"/>
              <a:gd name="csY4" fmla="*/ 0 h 3895106"/>
              <a:gd name="csX5" fmla="*/ 2030680 w 5700156"/>
              <a:gd name="csY5" fmla="*/ 11875 h 3895106"/>
              <a:gd name="csX6" fmla="*/ 2018805 w 5700156"/>
              <a:gd name="csY6" fmla="*/ 593767 h 3895106"/>
              <a:gd name="csX7" fmla="*/ 1377537 w 5700156"/>
              <a:gd name="csY7" fmla="*/ 593766 h 3895106"/>
              <a:gd name="csX8" fmla="*/ 866898 w 5700156"/>
              <a:gd name="csY8" fmla="*/ 1056904 h 3895106"/>
              <a:gd name="csX9" fmla="*/ 1579418 w 5700156"/>
              <a:gd name="csY9" fmla="*/ 1009402 h 3895106"/>
              <a:gd name="csX10" fmla="*/ 1698171 w 5700156"/>
              <a:gd name="csY10" fmla="*/ 878774 h 3895106"/>
              <a:gd name="csX11" fmla="*/ 4690753 w 5700156"/>
              <a:gd name="csY11" fmla="*/ 902525 h 3895106"/>
              <a:gd name="csX12" fmla="*/ 4738254 w 5700156"/>
              <a:gd name="csY12" fmla="*/ 2339438 h 3895106"/>
              <a:gd name="csX13" fmla="*/ 5700156 w 5700156"/>
              <a:gd name="csY13" fmla="*/ 2315688 h 3895106"/>
              <a:gd name="csX14" fmla="*/ 5700156 w 5700156"/>
              <a:gd name="csY14" fmla="*/ 2873828 h 3895106"/>
              <a:gd name="csX15" fmla="*/ 4667002 w 5700156"/>
              <a:gd name="csY15" fmla="*/ 2885704 h 3895106"/>
              <a:gd name="csX16" fmla="*/ 4702628 w 5700156"/>
              <a:gd name="csY16" fmla="*/ 3871356 h 3895106"/>
              <a:gd name="csX17" fmla="*/ 3681350 w 5700156"/>
              <a:gd name="csY17" fmla="*/ 3895106 h 3895106"/>
              <a:gd name="csX18" fmla="*/ 3705101 w 5700156"/>
              <a:gd name="csY18" fmla="*/ 3455719 h 3895106"/>
              <a:gd name="csX19" fmla="*/ 4275117 w 5700156"/>
              <a:gd name="csY19" fmla="*/ 3420093 h 3895106"/>
              <a:gd name="csX20" fmla="*/ 4310743 w 5700156"/>
              <a:gd name="csY20" fmla="*/ 1389413 h 3895106"/>
              <a:gd name="csX21" fmla="*/ 1935678 w 5700156"/>
              <a:gd name="csY21" fmla="*/ 1389413 h 3895106"/>
              <a:gd name="csX22" fmla="*/ 1947553 w 5700156"/>
              <a:gd name="csY22" fmla="*/ 1793174 h 3895106"/>
              <a:gd name="csX23" fmla="*/ 1270659 w 5700156"/>
              <a:gd name="csY23" fmla="*/ 1769423 h 3895106"/>
              <a:gd name="csX24" fmla="*/ 1306285 w 5700156"/>
              <a:gd name="csY24" fmla="*/ 1282535 h 3895106"/>
              <a:gd name="csX25" fmla="*/ 985652 w 5700156"/>
              <a:gd name="csY25" fmla="*/ 1175657 h 3895106"/>
              <a:gd name="csX26" fmla="*/ 1033153 w 5700156"/>
              <a:gd name="csY26" fmla="*/ 1923802 h 3895106"/>
              <a:gd name="csX27" fmla="*/ 0 w 5700156"/>
              <a:gd name="csY27" fmla="*/ 1911927 h 3895106"/>
              <a:gd name="csX28" fmla="*/ 35626 w 5700156"/>
              <a:gd name="csY28" fmla="*/ 1472540 h 3895106"/>
              <a:gd name="csX29" fmla="*/ 546265 w 5700156"/>
              <a:gd name="csY29" fmla="*/ 1413163 h 3895106"/>
              <a:gd name="csX30" fmla="*/ 593766 w 5700156"/>
              <a:gd name="csY30" fmla="*/ 783771 h 3895106"/>
              <a:gd name="csX31" fmla="*/ 71252 w 5700156"/>
              <a:gd name="csY31" fmla="*/ 783771 h 3895106"/>
              <a:gd name="csX32" fmla="*/ 118753 w 5700156"/>
              <a:gd name="csY32" fmla="*/ 308758 h 38951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5700156" h="3895106">
                <a:moveTo>
                  <a:pt x="118753" y="308758"/>
                </a:moveTo>
                <a:lnTo>
                  <a:pt x="1092530" y="320634"/>
                </a:lnTo>
                <a:lnTo>
                  <a:pt x="890649" y="831273"/>
                </a:lnTo>
                <a:lnTo>
                  <a:pt x="1413163" y="237506"/>
                </a:lnTo>
                <a:lnTo>
                  <a:pt x="1472540" y="0"/>
                </a:lnTo>
                <a:lnTo>
                  <a:pt x="2030680" y="11875"/>
                </a:lnTo>
                <a:lnTo>
                  <a:pt x="2018805" y="593767"/>
                </a:lnTo>
                <a:lnTo>
                  <a:pt x="1377537" y="593766"/>
                </a:lnTo>
                <a:lnTo>
                  <a:pt x="866898" y="1056904"/>
                </a:lnTo>
                <a:lnTo>
                  <a:pt x="1579418" y="1009402"/>
                </a:lnTo>
                <a:lnTo>
                  <a:pt x="1698171" y="878774"/>
                </a:lnTo>
                <a:lnTo>
                  <a:pt x="4690753" y="902525"/>
                </a:lnTo>
                <a:lnTo>
                  <a:pt x="4738254" y="2339438"/>
                </a:lnTo>
                <a:lnTo>
                  <a:pt x="5700156" y="2315688"/>
                </a:lnTo>
                <a:lnTo>
                  <a:pt x="5700156" y="2873828"/>
                </a:lnTo>
                <a:lnTo>
                  <a:pt x="4667002" y="2885704"/>
                </a:lnTo>
                <a:lnTo>
                  <a:pt x="4702628" y="3871356"/>
                </a:lnTo>
                <a:lnTo>
                  <a:pt x="3681350" y="3895106"/>
                </a:lnTo>
                <a:lnTo>
                  <a:pt x="3705101" y="3455719"/>
                </a:lnTo>
                <a:lnTo>
                  <a:pt x="4275117" y="3420093"/>
                </a:lnTo>
                <a:lnTo>
                  <a:pt x="4310743" y="1389413"/>
                </a:lnTo>
                <a:lnTo>
                  <a:pt x="1935678" y="1389413"/>
                </a:lnTo>
                <a:lnTo>
                  <a:pt x="1947553" y="1793174"/>
                </a:lnTo>
                <a:lnTo>
                  <a:pt x="1270659" y="1769423"/>
                </a:lnTo>
                <a:lnTo>
                  <a:pt x="1306285" y="1282535"/>
                </a:lnTo>
                <a:lnTo>
                  <a:pt x="985652" y="1175657"/>
                </a:lnTo>
                <a:lnTo>
                  <a:pt x="1033153" y="1923802"/>
                </a:lnTo>
                <a:lnTo>
                  <a:pt x="0" y="1911927"/>
                </a:lnTo>
                <a:lnTo>
                  <a:pt x="35626" y="1472540"/>
                </a:lnTo>
                <a:lnTo>
                  <a:pt x="546265" y="1413163"/>
                </a:lnTo>
                <a:lnTo>
                  <a:pt x="593766" y="783771"/>
                </a:lnTo>
                <a:lnTo>
                  <a:pt x="71252" y="783771"/>
                </a:lnTo>
                <a:lnTo>
                  <a:pt x="118753" y="308758"/>
                </a:lnTo>
                <a:close/>
              </a:path>
            </a:pathLst>
          </a:custGeom>
          <a:solidFill>
            <a:srgbClr val="98F3FF">
              <a:alpha val="40000"/>
            </a:srgbClr>
          </a:solidFill>
          <a:ln>
            <a:solidFill>
              <a:schemeClr val="accent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8DF4D3E-B631-806E-BEC0-9489634F7159}"/>
              </a:ext>
            </a:extLst>
          </p:cNvPr>
          <p:cNvSpPr txBox="1"/>
          <p:nvPr/>
        </p:nvSpPr>
        <p:spPr>
          <a:xfrm>
            <a:off x="1349979" y="4230588"/>
            <a:ext cx="2236993" cy="2308324"/>
          </a:xfrm>
          <a:prstGeom prst="rect">
            <a:avLst/>
          </a:prstGeom>
          <a:solidFill>
            <a:schemeClr val="accent1">
              <a:lumMod val="10000"/>
              <a:lumOff val="90000"/>
            </a:schemeClr>
          </a:solidFill>
          <a:ln>
            <a:solidFill>
              <a:schemeClr val="accent1">
                <a:lumMod val="10000"/>
                <a:lumOff val="90000"/>
              </a:schemeClr>
            </a:solidFill>
          </a:ln>
        </p:spPr>
        <p:txBody>
          <a:bodyPr wrap="square" rtlCol="0">
            <a:spAutoFit/>
          </a:bodyPr>
          <a:lstStyle/>
          <a:p>
            <a:r>
              <a:rPr lang="en-US" b="1"/>
              <a:t>MST1ST38</a:t>
            </a:r>
          </a:p>
          <a:p>
            <a:pPr lvl="1"/>
            <a:r>
              <a:rPr lang="en-US"/>
              <a:t>LINE1_NEW.1</a:t>
            </a:r>
          </a:p>
          <a:p>
            <a:pPr lvl="1"/>
            <a:r>
              <a:rPr lang="en-US"/>
              <a:t>ST1  CB_11</a:t>
            </a:r>
          </a:p>
          <a:p>
            <a:pPr lvl="1"/>
            <a:r>
              <a:rPr lang="en-US"/>
              <a:t>ST1  CB_12</a:t>
            </a:r>
          </a:p>
          <a:p>
            <a:pPr lvl="1"/>
            <a:r>
              <a:rPr lang="en-US"/>
              <a:t>ST1  PS_10</a:t>
            </a:r>
          </a:p>
          <a:p>
            <a:pPr lvl="1"/>
            <a:r>
              <a:rPr lang="en-US"/>
              <a:t>ST1  PS_11</a:t>
            </a:r>
          </a:p>
          <a:p>
            <a:pPr lvl="1"/>
            <a:r>
              <a:rPr lang="en-US"/>
              <a:t>ST3  CB_31</a:t>
            </a:r>
          </a:p>
          <a:p>
            <a:pPr lvl="1"/>
            <a:r>
              <a:rPr lang="en-US"/>
              <a:t>ST3  CB_32</a:t>
            </a:r>
          </a:p>
        </p:txBody>
      </p:sp>
      <p:sp>
        <p:nvSpPr>
          <p:cNvPr id="23" name="TextBox 22">
            <a:extLst>
              <a:ext uri="{FF2B5EF4-FFF2-40B4-BE49-F238E27FC236}">
                <a16:creationId xmlns:a16="http://schemas.microsoft.com/office/drawing/2014/main" id="{BB4E958E-A04D-8E24-654E-9AB8DE89FBA4}"/>
              </a:ext>
            </a:extLst>
          </p:cNvPr>
          <p:cNvSpPr txBox="1"/>
          <p:nvPr/>
        </p:nvSpPr>
        <p:spPr>
          <a:xfrm>
            <a:off x="8605028" y="4157618"/>
            <a:ext cx="2236993" cy="2308324"/>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US" b="1"/>
              <a:t>MST2ST38</a:t>
            </a:r>
          </a:p>
          <a:p>
            <a:pPr lvl="1"/>
            <a:r>
              <a:rPr lang="en-US"/>
              <a:t>LINE2_NEW.1</a:t>
            </a:r>
          </a:p>
          <a:p>
            <a:pPr lvl="1"/>
            <a:r>
              <a:rPr lang="en-US"/>
              <a:t>ST2  CB_21</a:t>
            </a:r>
          </a:p>
          <a:p>
            <a:pPr lvl="1"/>
            <a:r>
              <a:rPr lang="en-US"/>
              <a:t>ST2  CB_22</a:t>
            </a:r>
          </a:p>
          <a:p>
            <a:pPr lvl="1"/>
            <a:r>
              <a:rPr lang="en-US"/>
              <a:t>ST2  PS_20</a:t>
            </a:r>
          </a:p>
          <a:p>
            <a:pPr lvl="1"/>
            <a:r>
              <a:rPr lang="en-US"/>
              <a:t>ST2  PS_21</a:t>
            </a:r>
          </a:p>
          <a:p>
            <a:pPr lvl="1"/>
            <a:r>
              <a:rPr lang="en-US"/>
              <a:t>ST3  CB_32</a:t>
            </a:r>
          </a:p>
          <a:p>
            <a:pPr lvl="1"/>
            <a:r>
              <a:rPr lang="en-US"/>
              <a:t>ST3  CB_33</a:t>
            </a:r>
          </a:p>
        </p:txBody>
      </p:sp>
      <p:sp>
        <p:nvSpPr>
          <p:cNvPr id="25" name="Freeform: Shape 24">
            <a:extLst>
              <a:ext uri="{FF2B5EF4-FFF2-40B4-BE49-F238E27FC236}">
                <a16:creationId xmlns:a16="http://schemas.microsoft.com/office/drawing/2014/main" id="{89C92C61-160D-E099-45C0-CC6CFE9965A7}"/>
              </a:ext>
            </a:extLst>
          </p:cNvPr>
          <p:cNvSpPr/>
          <p:nvPr/>
        </p:nvSpPr>
        <p:spPr>
          <a:xfrm>
            <a:off x="5854535" y="1579418"/>
            <a:ext cx="5320146" cy="3823855"/>
          </a:xfrm>
          <a:custGeom>
            <a:avLst/>
            <a:gdLst>
              <a:gd name="csX0" fmla="*/ 4465122 w 5320146"/>
              <a:gd name="csY0" fmla="*/ 332509 h 3847605"/>
              <a:gd name="csX1" fmla="*/ 4916384 w 5320146"/>
              <a:gd name="csY1" fmla="*/ 332509 h 3847605"/>
              <a:gd name="csX2" fmla="*/ 4928260 w 5320146"/>
              <a:gd name="csY2" fmla="*/ 439387 h 3847605"/>
              <a:gd name="csX3" fmla="*/ 5320146 w 5320146"/>
              <a:gd name="csY3" fmla="*/ 415636 h 3847605"/>
              <a:gd name="csX4" fmla="*/ 5308270 w 5320146"/>
              <a:gd name="csY4" fmla="*/ 712519 h 3847605"/>
              <a:gd name="csX5" fmla="*/ 4714504 w 5320146"/>
              <a:gd name="csY5" fmla="*/ 783771 h 3847605"/>
              <a:gd name="csX6" fmla="*/ 4714504 w 5320146"/>
              <a:gd name="csY6" fmla="*/ 1436914 h 3847605"/>
              <a:gd name="csX7" fmla="*/ 5320146 w 5320146"/>
              <a:gd name="csY7" fmla="*/ 1425038 h 3847605"/>
              <a:gd name="csX8" fmla="*/ 5320146 w 5320146"/>
              <a:gd name="csY8" fmla="*/ 1816924 h 3847605"/>
              <a:gd name="csX9" fmla="*/ 4429496 w 5320146"/>
              <a:gd name="csY9" fmla="*/ 1840675 h 3847605"/>
              <a:gd name="csX10" fmla="*/ 4453247 w 5320146"/>
              <a:gd name="csY10" fmla="*/ 1448789 h 3847605"/>
              <a:gd name="csX11" fmla="*/ 4524499 w 5320146"/>
              <a:gd name="csY11" fmla="*/ 1448789 h 3847605"/>
              <a:gd name="csX12" fmla="*/ 4595751 w 5320146"/>
              <a:gd name="csY12" fmla="*/ 1092529 h 3847605"/>
              <a:gd name="csX13" fmla="*/ 4001984 w 5320146"/>
              <a:gd name="csY13" fmla="*/ 1128155 h 3847605"/>
              <a:gd name="csX14" fmla="*/ 4049486 w 5320146"/>
              <a:gd name="csY14" fmla="*/ 1674420 h 3847605"/>
              <a:gd name="csX15" fmla="*/ 3598223 w 5320146"/>
              <a:gd name="csY15" fmla="*/ 1686296 h 3847605"/>
              <a:gd name="csX16" fmla="*/ 3610099 w 5320146"/>
              <a:gd name="csY16" fmla="*/ 1128155 h 3847605"/>
              <a:gd name="csX17" fmla="*/ 1199408 w 5320146"/>
              <a:gd name="csY17" fmla="*/ 1341911 h 3847605"/>
              <a:gd name="csX18" fmla="*/ 1246909 w 5320146"/>
              <a:gd name="csY18" fmla="*/ 3396342 h 3847605"/>
              <a:gd name="csX19" fmla="*/ 1864426 w 5320146"/>
              <a:gd name="csY19" fmla="*/ 3360716 h 3847605"/>
              <a:gd name="csX20" fmla="*/ 1828800 w 5320146"/>
              <a:gd name="csY20" fmla="*/ 3835729 h 3847605"/>
              <a:gd name="csX21" fmla="*/ 866899 w 5320146"/>
              <a:gd name="csY21" fmla="*/ 3847605 h 3847605"/>
              <a:gd name="csX22" fmla="*/ 866899 w 5320146"/>
              <a:gd name="csY22" fmla="*/ 3431968 h 3847605"/>
              <a:gd name="csX23" fmla="*/ 1009403 w 5320146"/>
              <a:gd name="csY23" fmla="*/ 3396342 h 3847605"/>
              <a:gd name="csX24" fmla="*/ 1021278 w 5320146"/>
              <a:gd name="csY24" fmla="*/ 2873828 h 3847605"/>
              <a:gd name="csX25" fmla="*/ 0 w 5320146"/>
              <a:gd name="csY25" fmla="*/ 2897579 h 3847605"/>
              <a:gd name="csX26" fmla="*/ 47501 w 5320146"/>
              <a:gd name="csY26" fmla="*/ 2327563 h 3847605"/>
              <a:gd name="csX27" fmla="*/ 1021278 w 5320146"/>
              <a:gd name="csY27" fmla="*/ 2303813 h 3847605"/>
              <a:gd name="csX28" fmla="*/ 1021278 w 5320146"/>
              <a:gd name="csY28" fmla="*/ 950026 h 3847605"/>
              <a:gd name="csX29" fmla="*/ 3847605 w 5320146"/>
              <a:gd name="csY29" fmla="*/ 926275 h 3847605"/>
              <a:gd name="csX30" fmla="*/ 3978234 w 5320146"/>
              <a:gd name="csY30" fmla="*/ 807522 h 3847605"/>
              <a:gd name="csX31" fmla="*/ 4096987 w 5320146"/>
              <a:gd name="csY31" fmla="*/ 866898 h 3847605"/>
              <a:gd name="csX32" fmla="*/ 4049486 w 5320146"/>
              <a:gd name="csY32" fmla="*/ 985651 h 3847605"/>
              <a:gd name="csX33" fmla="*/ 4500748 w 5320146"/>
              <a:gd name="csY33" fmla="*/ 997527 h 3847605"/>
              <a:gd name="csX34" fmla="*/ 4144488 w 5320146"/>
              <a:gd name="csY34" fmla="*/ 581890 h 3847605"/>
              <a:gd name="csX35" fmla="*/ 3740727 w 5320146"/>
              <a:gd name="csY35" fmla="*/ 581890 h 3847605"/>
              <a:gd name="csX36" fmla="*/ 3657600 w 5320146"/>
              <a:gd name="csY36" fmla="*/ 35626 h 3847605"/>
              <a:gd name="csX37" fmla="*/ 4322618 w 5320146"/>
              <a:gd name="csY37" fmla="*/ 0 h 3847605"/>
              <a:gd name="csX38" fmla="*/ 4286992 w 5320146"/>
              <a:gd name="csY38" fmla="*/ 332509 h 3847605"/>
              <a:gd name="csX39" fmla="*/ 4453247 w 5320146"/>
              <a:gd name="csY39" fmla="*/ 665018 h 3847605"/>
              <a:gd name="csX40" fmla="*/ 4465122 w 5320146"/>
              <a:gd name="csY40" fmla="*/ 332509 h 3847605"/>
              <a:gd name="csX0" fmla="*/ 4465122 w 5320146"/>
              <a:gd name="csY0" fmla="*/ 332509 h 3847605"/>
              <a:gd name="csX1" fmla="*/ 4916384 w 5320146"/>
              <a:gd name="csY1" fmla="*/ 332509 h 3847605"/>
              <a:gd name="csX2" fmla="*/ 4928260 w 5320146"/>
              <a:gd name="csY2" fmla="*/ 439387 h 3847605"/>
              <a:gd name="csX3" fmla="*/ 5320146 w 5320146"/>
              <a:gd name="csY3" fmla="*/ 415636 h 3847605"/>
              <a:gd name="csX4" fmla="*/ 5308270 w 5320146"/>
              <a:gd name="csY4" fmla="*/ 712519 h 3847605"/>
              <a:gd name="csX5" fmla="*/ 4714504 w 5320146"/>
              <a:gd name="csY5" fmla="*/ 783771 h 3847605"/>
              <a:gd name="csX6" fmla="*/ 4714504 w 5320146"/>
              <a:gd name="csY6" fmla="*/ 1436914 h 3847605"/>
              <a:gd name="csX7" fmla="*/ 5320146 w 5320146"/>
              <a:gd name="csY7" fmla="*/ 1425038 h 3847605"/>
              <a:gd name="csX8" fmla="*/ 5320146 w 5320146"/>
              <a:gd name="csY8" fmla="*/ 1816924 h 3847605"/>
              <a:gd name="csX9" fmla="*/ 4429496 w 5320146"/>
              <a:gd name="csY9" fmla="*/ 1840675 h 3847605"/>
              <a:gd name="csX10" fmla="*/ 4453247 w 5320146"/>
              <a:gd name="csY10" fmla="*/ 1448789 h 3847605"/>
              <a:gd name="csX11" fmla="*/ 4524499 w 5320146"/>
              <a:gd name="csY11" fmla="*/ 1448789 h 3847605"/>
              <a:gd name="csX12" fmla="*/ 4595751 w 5320146"/>
              <a:gd name="csY12" fmla="*/ 1092529 h 3847605"/>
              <a:gd name="csX13" fmla="*/ 4001984 w 5320146"/>
              <a:gd name="csY13" fmla="*/ 1128155 h 3847605"/>
              <a:gd name="csX14" fmla="*/ 4049486 w 5320146"/>
              <a:gd name="csY14" fmla="*/ 1674420 h 3847605"/>
              <a:gd name="csX15" fmla="*/ 3598223 w 5320146"/>
              <a:gd name="csY15" fmla="*/ 1686296 h 3847605"/>
              <a:gd name="csX16" fmla="*/ 3574473 w 5320146"/>
              <a:gd name="csY16" fmla="*/ 1294410 h 3847605"/>
              <a:gd name="csX17" fmla="*/ 1199408 w 5320146"/>
              <a:gd name="csY17" fmla="*/ 1341911 h 3847605"/>
              <a:gd name="csX18" fmla="*/ 1246909 w 5320146"/>
              <a:gd name="csY18" fmla="*/ 3396342 h 3847605"/>
              <a:gd name="csX19" fmla="*/ 1864426 w 5320146"/>
              <a:gd name="csY19" fmla="*/ 3360716 h 3847605"/>
              <a:gd name="csX20" fmla="*/ 1828800 w 5320146"/>
              <a:gd name="csY20" fmla="*/ 3835729 h 3847605"/>
              <a:gd name="csX21" fmla="*/ 866899 w 5320146"/>
              <a:gd name="csY21" fmla="*/ 3847605 h 3847605"/>
              <a:gd name="csX22" fmla="*/ 866899 w 5320146"/>
              <a:gd name="csY22" fmla="*/ 3431968 h 3847605"/>
              <a:gd name="csX23" fmla="*/ 1009403 w 5320146"/>
              <a:gd name="csY23" fmla="*/ 3396342 h 3847605"/>
              <a:gd name="csX24" fmla="*/ 1021278 w 5320146"/>
              <a:gd name="csY24" fmla="*/ 2873828 h 3847605"/>
              <a:gd name="csX25" fmla="*/ 0 w 5320146"/>
              <a:gd name="csY25" fmla="*/ 2897579 h 3847605"/>
              <a:gd name="csX26" fmla="*/ 47501 w 5320146"/>
              <a:gd name="csY26" fmla="*/ 2327563 h 3847605"/>
              <a:gd name="csX27" fmla="*/ 1021278 w 5320146"/>
              <a:gd name="csY27" fmla="*/ 2303813 h 3847605"/>
              <a:gd name="csX28" fmla="*/ 1021278 w 5320146"/>
              <a:gd name="csY28" fmla="*/ 950026 h 3847605"/>
              <a:gd name="csX29" fmla="*/ 3847605 w 5320146"/>
              <a:gd name="csY29" fmla="*/ 926275 h 3847605"/>
              <a:gd name="csX30" fmla="*/ 3978234 w 5320146"/>
              <a:gd name="csY30" fmla="*/ 807522 h 3847605"/>
              <a:gd name="csX31" fmla="*/ 4096987 w 5320146"/>
              <a:gd name="csY31" fmla="*/ 866898 h 3847605"/>
              <a:gd name="csX32" fmla="*/ 4049486 w 5320146"/>
              <a:gd name="csY32" fmla="*/ 985651 h 3847605"/>
              <a:gd name="csX33" fmla="*/ 4500748 w 5320146"/>
              <a:gd name="csY33" fmla="*/ 997527 h 3847605"/>
              <a:gd name="csX34" fmla="*/ 4144488 w 5320146"/>
              <a:gd name="csY34" fmla="*/ 581890 h 3847605"/>
              <a:gd name="csX35" fmla="*/ 3740727 w 5320146"/>
              <a:gd name="csY35" fmla="*/ 581890 h 3847605"/>
              <a:gd name="csX36" fmla="*/ 3657600 w 5320146"/>
              <a:gd name="csY36" fmla="*/ 35626 h 3847605"/>
              <a:gd name="csX37" fmla="*/ 4322618 w 5320146"/>
              <a:gd name="csY37" fmla="*/ 0 h 3847605"/>
              <a:gd name="csX38" fmla="*/ 4286992 w 5320146"/>
              <a:gd name="csY38" fmla="*/ 332509 h 3847605"/>
              <a:gd name="csX39" fmla="*/ 4453247 w 5320146"/>
              <a:gd name="csY39" fmla="*/ 665018 h 3847605"/>
              <a:gd name="csX40" fmla="*/ 4465122 w 5320146"/>
              <a:gd name="csY40" fmla="*/ 332509 h 3847605"/>
              <a:gd name="csX0" fmla="*/ 4465122 w 5320146"/>
              <a:gd name="csY0" fmla="*/ 332509 h 3847605"/>
              <a:gd name="csX1" fmla="*/ 4916384 w 5320146"/>
              <a:gd name="csY1" fmla="*/ 332509 h 3847605"/>
              <a:gd name="csX2" fmla="*/ 4928260 w 5320146"/>
              <a:gd name="csY2" fmla="*/ 439387 h 3847605"/>
              <a:gd name="csX3" fmla="*/ 5320146 w 5320146"/>
              <a:gd name="csY3" fmla="*/ 415636 h 3847605"/>
              <a:gd name="csX4" fmla="*/ 5308270 w 5320146"/>
              <a:gd name="csY4" fmla="*/ 712519 h 3847605"/>
              <a:gd name="csX5" fmla="*/ 4714504 w 5320146"/>
              <a:gd name="csY5" fmla="*/ 783771 h 3847605"/>
              <a:gd name="csX6" fmla="*/ 4714504 w 5320146"/>
              <a:gd name="csY6" fmla="*/ 1436914 h 3847605"/>
              <a:gd name="csX7" fmla="*/ 5320146 w 5320146"/>
              <a:gd name="csY7" fmla="*/ 1425038 h 3847605"/>
              <a:gd name="csX8" fmla="*/ 5320146 w 5320146"/>
              <a:gd name="csY8" fmla="*/ 1816924 h 3847605"/>
              <a:gd name="csX9" fmla="*/ 4429496 w 5320146"/>
              <a:gd name="csY9" fmla="*/ 1840675 h 3847605"/>
              <a:gd name="csX10" fmla="*/ 4453247 w 5320146"/>
              <a:gd name="csY10" fmla="*/ 1448789 h 3847605"/>
              <a:gd name="csX11" fmla="*/ 4524499 w 5320146"/>
              <a:gd name="csY11" fmla="*/ 1448789 h 3847605"/>
              <a:gd name="csX12" fmla="*/ 4595751 w 5320146"/>
              <a:gd name="csY12" fmla="*/ 1092529 h 3847605"/>
              <a:gd name="csX13" fmla="*/ 4096987 w 5320146"/>
              <a:gd name="csY13" fmla="*/ 1140030 h 3847605"/>
              <a:gd name="csX14" fmla="*/ 4049486 w 5320146"/>
              <a:gd name="csY14" fmla="*/ 1674420 h 3847605"/>
              <a:gd name="csX15" fmla="*/ 3598223 w 5320146"/>
              <a:gd name="csY15" fmla="*/ 1686296 h 3847605"/>
              <a:gd name="csX16" fmla="*/ 3574473 w 5320146"/>
              <a:gd name="csY16" fmla="*/ 1294410 h 3847605"/>
              <a:gd name="csX17" fmla="*/ 1199408 w 5320146"/>
              <a:gd name="csY17" fmla="*/ 1341911 h 3847605"/>
              <a:gd name="csX18" fmla="*/ 1246909 w 5320146"/>
              <a:gd name="csY18" fmla="*/ 3396342 h 3847605"/>
              <a:gd name="csX19" fmla="*/ 1864426 w 5320146"/>
              <a:gd name="csY19" fmla="*/ 3360716 h 3847605"/>
              <a:gd name="csX20" fmla="*/ 1828800 w 5320146"/>
              <a:gd name="csY20" fmla="*/ 3835729 h 3847605"/>
              <a:gd name="csX21" fmla="*/ 866899 w 5320146"/>
              <a:gd name="csY21" fmla="*/ 3847605 h 3847605"/>
              <a:gd name="csX22" fmla="*/ 866899 w 5320146"/>
              <a:gd name="csY22" fmla="*/ 3431968 h 3847605"/>
              <a:gd name="csX23" fmla="*/ 1009403 w 5320146"/>
              <a:gd name="csY23" fmla="*/ 3396342 h 3847605"/>
              <a:gd name="csX24" fmla="*/ 1021278 w 5320146"/>
              <a:gd name="csY24" fmla="*/ 2873828 h 3847605"/>
              <a:gd name="csX25" fmla="*/ 0 w 5320146"/>
              <a:gd name="csY25" fmla="*/ 2897579 h 3847605"/>
              <a:gd name="csX26" fmla="*/ 47501 w 5320146"/>
              <a:gd name="csY26" fmla="*/ 2327563 h 3847605"/>
              <a:gd name="csX27" fmla="*/ 1021278 w 5320146"/>
              <a:gd name="csY27" fmla="*/ 2303813 h 3847605"/>
              <a:gd name="csX28" fmla="*/ 1021278 w 5320146"/>
              <a:gd name="csY28" fmla="*/ 950026 h 3847605"/>
              <a:gd name="csX29" fmla="*/ 3847605 w 5320146"/>
              <a:gd name="csY29" fmla="*/ 926275 h 3847605"/>
              <a:gd name="csX30" fmla="*/ 3978234 w 5320146"/>
              <a:gd name="csY30" fmla="*/ 807522 h 3847605"/>
              <a:gd name="csX31" fmla="*/ 4096987 w 5320146"/>
              <a:gd name="csY31" fmla="*/ 866898 h 3847605"/>
              <a:gd name="csX32" fmla="*/ 4049486 w 5320146"/>
              <a:gd name="csY32" fmla="*/ 985651 h 3847605"/>
              <a:gd name="csX33" fmla="*/ 4500748 w 5320146"/>
              <a:gd name="csY33" fmla="*/ 997527 h 3847605"/>
              <a:gd name="csX34" fmla="*/ 4144488 w 5320146"/>
              <a:gd name="csY34" fmla="*/ 581890 h 3847605"/>
              <a:gd name="csX35" fmla="*/ 3740727 w 5320146"/>
              <a:gd name="csY35" fmla="*/ 581890 h 3847605"/>
              <a:gd name="csX36" fmla="*/ 3657600 w 5320146"/>
              <a:gd name="csY36" fmla="*/ 35626 h 3847605"/>
              <a:gd name="csX37" fmla="*/ 4322618 w 5320146"/>
              <a:gd name="csY37" fmla="*/ 0 h 3847605"/>
              <a:gd name="csX38" fmla="*/ 4286992 w 5320146"/>
              <a:gd name="csY38" fmla="*/ 332509 h 3847605"/>
              <a:gd name="csX39" fmla="*/ 4453247 w 5320146"/>
              <a:gd name="csY39" fmla="*/ 665018 h 3847605"/>
              <a:gd name="csX40" fmla="*/ 4465122 w 5320146"/>
              <a:gd name="csY40" fmla="*/ 332509 h 3847605"/>
              <a:gd name="csX0" fmla="*/ 4465122 w 5320146"/>
              <a:gd name="csY0" fmla="*/ 332509 h 3847605"/>
              <a:gd name="csX1" fmla="*/ 4916384 w 5320146"/>
              <a:gd name="csY1" fmla="*/ 332509 h 3847605"/>
              <a:gd name="csX2" fmla="*/ 4928260 w 5320146"/>
              <a:gd name="csY2" fmla="*/ 439387 h 3847605"/>
              <a:gd name="csX3" fmla="*/ 5320146 w 5320146"/>
              <a:gd name="csY3" fmla="*/ 415636 h 3847605"/>
              <a:gd name="csX4" fmla="*/ 5308270 w 5320146"/>
              <a:gd name="csY4" fmla="*/ 712519 h 3847605"/>
              <a:gd name="csX5" fmla="*/ 4714504 w 5320146"/>
              <a:gd name="csY5" fmla="*/ 783771 h 3847605"/>
              <a:gd name="csX6" fmla="*/ 4714504 w 5320146"/>
              <a:gd name="csY6" fmla="*/ 1436914 h 3847605"/>
              <a:gd name="csX7" fmla="*/ 5320146 w 5320146"/>
              <a:gd name="csY7" fmla="*/ 1425038 h 3847605"/>
              <a:gd name="csX8" fmla="*/ 5320146 w 5320146"/>
              <a:gd name="csY8" fmla="*/ 1816924 h 3847605"/>
              <a:gd name="csX9" fmla="*/ 4429496 w 5320146"/>
              <a:gd name="csY9" fmla="*/ 1840675 h 3847605"/>
              <a:gd name="csX10" fmla="*/ 4453247 w 5320146"/>
              <a:gd name="csY10" fmla="*/ 1448789 h 3847605"/>
              <a:gd name="csX11" fmla="*/ 4524499 w 5320146"/>
              <a:gd name="csY11" fmla="*/ 1448789 h 3847605"/>
              <a:gd name="csX12" fmla="*/ 4595751 w 5320146"/>
              <a:gd name="csY12" fmla="*/ 1092529 h 3847605"/>
              <a:gd name="csX13" fmla="*/ 4096987 w 5320146"/>
              <a:gd name="csY13" fmla="*/ 1140030 h 3847605"/>
              <a:gd name="csX14" fmla="*/ 4132614 w 5320146"/>
              <a:gd name="csY14" fmla="*/ 1674420 h 3847605"/>
              <a:gd name="csX15" fmla="*/ 3598223 w 5320146"/>
              <a:gd name="csY15" fmla="*/ 1686296 h 3847605"/>
              <a:gd name="csX16" fmla="*/ 3574473 w 5320146"/>
              <a:gd name="csY16" fmla="*/ 1294410 h 3847605"/>
              <a:gd name="csX17" fmla="*/ 1199408 w 5320146"/>
              <a:gd name="csY17" fmla="*/ 1341911 h 3847605"/>
              <a:gd name="csX18" fmla="*/ 1246909 w 5320146"/>
              <a:gd name="csY18" fmla="*/ 3396342 h 3847605"/>
              <a:gd name="csX19" fmla="*/ 1864426 w 5320146"/>
              <a:gd name="csY19" fmla="*/ 3360716 h 3847605"/>
              <a:gd name="csX20" fmla="*/ 1828800 w 5320146"/>
              <a:gd name="csY20" fmla="*/ 3835729 h 3847605"/>
              <a:gd name="csX21" fmla="*/ 866899 w 5320146"/>
              <a:gd name="csY21" fmla="*/ 3847605 h 3847605"/>
              <a:gd name="csX22" fmla="*/ 866899 w 5320146"/>
              <a:gd name="csY22" fmla="*/ 3431968 h 3847605"/>
              <a:gd name="csX23" fmla="*/ 1009403 w 5320146"/>
              <a:gd name="csY23" fmla="*/ 3396342 h 3847605"/>
              <a:gd name="csX24" fmla="*/ 1021278 w 5320146"/>
              <a:gd name="csY24" fmla="*/ 2873828 h 3847605"/>
              <a:gd name="csX25" fmla="*/ 0 w 5320146"/>
              <a:gd name="csY25" fmla="*/ 2897579 h 3847605"/>
              <a:gd name="csX26" fmla="*/ 47501 w 5320146"/>
              <a:gd name="csY26" fmla="*/ 2327563 h 3847605"/>
              <a:gd name="csX27" fmla="*/ 1021278 w 5320146"/>
              <a:gd name="csY27" fmla="*/ 2303813 h 3847605"/>
              <a:gd name="csX28" fmla="*/ 1021278 w 5320146"/>
              <a:gd name="csY28" fmla="*/ 950026 h 3847605"/>
              <a:gd name="csX29" fmla="*/ 3847605 w 5320146"/>
              <a:gd name="csY29" fmla="*/ 926275 h 3847605"/>
              <a:gd name="csX30" fmla="*/ 3978234 w 5320146"/>
              <a:gd name="csY30" fmla="*/ 807522 h 3847605"/>
              <a:gd name="csX31" fmla="*/ 4096987 w 5320146"/>
              <a:gd name="csY31" fmla="*/ 866898 h 3847605"/>
              <a:gd name="csX32" fmla="*/ 4049486 w 5320146"/>
              <a:gd name="csY32" fmla="*/ 985651 h 3847605"/>
              <a:gd name="csX33" fmla="*/ 4500748 w 5320146"/>
              <a:gd name="csY33" fmla="*/ 997527 h 3847605"/>
              <a:gd name="csX34" fmla="*/ 4144488 w 5320146"/>
              <a:gd name="csY34" fmla="*/ 581890 h 3847605"/>
              <a:gd name="csX35" fmla="*/ 3740727 w 5320146"/>
              <a:gd name="csY35" fmla="*/ 581890 h 3847605"/>
              <a:gd name="csX36" fmla="*/ 3657600 w 5320146"/>
              <a:gd name="csY36" fmla="*/ 35626 h 3847605"/>
              <a:gd name="csX37" fmla="*/ 4322618 w 5320146"/>
              <a:gd name="csY37" fmla="*/ 0 h 3847605"/>
              <a:gd name="csX38" fmla="*/ 4286992 w 5320146"/>
              <a:gd name="csY38" fmla="*/ 332509 h 3847605"/>
              <a:gd name="csX39" fmla="*/ 4453247 w 5320146"/>
              <a:gd name="csY39" fmla="*/ 665018 h 3847605"/>
              <a:gd name="csX40" fmla="*/ 4465122 w 5320146"/>
              <a:gd name="csY40" fmla="*/ 332509 h 3847605"/>
              <a:gd name="csX0" fmla="*/ 4465122 w 5320146"/>
              <a:gd name="csY0" fmla="*/ 308759 h 3823855"/>
              <a:gd name="csX1" fmla="*/ 4916384 w 5320146"/>
              <a:gd name="csY1" fmla="*/ 308759 h 3823855"/>
              <a:gd name="csX2" fmla="*/ 4928260 w 5320146"/>
              <a:gd name="csY2" fmla="*/ 415637 h 3823855"/>
              <a:gd name="csX3" fmla="*/ 5320146 w 5320146"/>
              <a:gd name="csY3" fmla="*/ 391886 h 3823855"/>
              <a:gd name="csX4" fmla="*/ 5308270 w 5320146"/>
              <a:gd name="csY4" fmla="*/ 688769 h 3823855"/>
              <a:gd name="csX5" fmla="*/ 4714504 w 5320146"/>
              <a:gd name="csY5" fmla="*/ 760021 h 3823855"/>
              <a:gd name="csX6" fmla="*/ 4714504 w 5320146"/>
              <a:gd name="csY6" fmla="*/ 1413164 h 3823855"/>
              <a:gd name="csX7" fmla="*/ 5320146 w 5320146"/>
              <a:gd name="csY7" fmla="*/ 1401288 h 3823855"/>
              <a:gd name="csX8" fmla="*/ 5320146 w 5320146"/>
              <a:gd name="csY8" fmla="*/ 1793174 h 3823855"/>
              <a:gd name="csX9" fmla="*/ 4429496 w 5320146"/>
              <a:gd name="csY9" fmla="*/ 1816925 h 3823855"/>
              <a:gd name="csX10" fmla="*/ 4453247 w 5320146"/>
              <a:gd name="csY10" fmla="*/ 1425039 h 3823855"/>
              <a:gd name="csX11" fmla="*/ 4524499 w 5320146"/>
              <a:gd name="csY11" fmla="*/ 1425039 h 3823855"/>
              <a:gd name="csX12" fmla="*/ 4595751 w 5320146"/>
              <a:gd name="csY12" fmla="*/ 1068779 h 3823855"/>
              <a:gd name="csX13" fmla="*/ 4096987 w 5320146"/>
              <a:gd name="csY13" fmla="*/ 1116280 h 3823855"/>
              <a:gd name="csX14" fmla="*/ 4132614 w 5320146"/>
              <a:gd name="csY14" fmla="*/ 1650670 h 3823855"/>
              <a:gd name="csX15" fmla="*/ 3598223 w 5320146"/>
              <a:gd name="csY15" fmla="*/ 1662546 h 3823855"/>
              <a:gd name="csX16" fmla="*/ 3574473 w 5320146"/>
              <a:gd name="csY16" fmla="*/ 1270660 h 3823855"/>
              <a:gd name="csX17" fmla="*/ 1199408 w 5320146"/>
              <a:gd name="csY17" fmla="*/ 1318161 h 3823855"/>
              <a:gd name="csX18" fmla="*/ 1246909 w 5320146"/>
              <a:gd name="csY18" fmla="*/ 3372592 h 3823855"/>
              <a:gd name="csX19" fmla="*/ 1864426 w 5320146"/>
              <a:gd name="csY19" fmla="*/ 3336966 h 3823855"/>
              <a:gd name="csX20" fmla="*/ 1828800 w 5320146"/>
              <a:gd name="csY20" fmla="*/ 3811979 h 3823855"/>
              <a:gd name="csX21" fmla="*/ 866899 w 5320146"/>
              <a:gd name="csY21" fmla="*/ 3823855 h 3823855"/>
              <a:gd name="csX22" fmla="*/ 866899 w 5320146"/>
              <a:gd name="csY22" fmla="*/ 3408218 h 3823855"/>
              <a:gd name="csX23" fmla="*/ 1009403 w 5320146"/>
              <a:gd name="csY23" fmla="*/ 3372592 h 3823855"/>
              <a:gd name="csX24" fmla="*/ 1021278 w 5320146"/>
              <a:gd name="csY24" fmla="*/ 2850078 h 3823855"/>
              <a:gd name="csX25" fmla="*/ 0 w 5320146"/>
              <a:gd name="csY25" fmla="*/ 2873829 h 3823855"/>
              <a:gd name="csX26" fmla="*/ 47501 w 5320146"/>
              <a:gd name="csY26" fmla="*/ 2303813 h 3823855"/>
              <a:gd name="csX27" fmla="*/ 1021278 w 5320146"/>
              <a:gd name="csY27" fmla="*/ 2280063 h 3823855"/>
              <a:gd name="csX28" fmla="*/ 1021278 w 5320146"/>
              <a:gd name="csY28" fmla="*/ 926276 h 3823855"/>
              <a:gd name="csX29" fmla="*/ 3847605 w 5320146"/>
              <a:gd name="csY29" fmla="*/ 902525 h 3823855"/>
              <a:gd name="csX30" fmla="*/ 3978234 w 5320146"/>
              <a:gd name="csY30" fmla="*/ 783772 h 3823855"/>
              <a:gd name="csX31" fmla="*/ 4096987 w 5320146"/>
              <a:gd name="csY31" fmla="*/ 843148 h 3823855"/>
              <a:gd name="csX32" fmla="*/ 4049486 w 5320146"/>
              <a:gd name="csY32" fmla="*/ 961901 h 3823855"/>
              <a:gd name="csX33" fmla="*/ 4500748 w 5320146"/>
              <a:gd name="csY33" fmla="*/ 973777 h 3823855"/>
              <a:gd name="csX34" fmla="*/ 4144488 w 5320146"/>
              <a:gd name="csY34" fmla="*/ 558140 h 3823855"/>
              <a:gd name="csX35" fmla="*/ 3740727 w 5320146"/>
              <a:gd name="csY35" fmla="*/ 558140 h 3823855"/>
              <a:gd name="csX36" fmla="*/ 3657600 w 5320146"/>
              <a:gd name="csY36" fmla="*/ 11876 h 3823855"/>
              <a:gd name="csX37" fmla="*/ 4275116 w 5320146"/>
              <a:gd name="csY37" fmla="*/ 0 h 3823855"/>
              <a:gd name="csX38" fmla="*/ 4286992 w 5320146"/>
              <a:gd name="csY38" fmla="*/ 308759 h 3823855"/>
              <a:gd name="csX39" fmla="*/ 4453247 w 5320146"/>
              <a:gd name="csY39" fmla="*/ 641268 h 3823855"/>
              <a:gd name="csX40" fmla="*/ 4465122 w 5320146"/>
              <a:gd name="csY40" fmla="*/ 308759 h 3823855"/>
              <a:gd name="csX0" fmla="*/ 4465122 w 5320146"/>
              <a:gd name="csY0" fmla="*/ 308759 h 3823855"/>
              <a:gd name="csX1" fmla="*/ 4916384 w 5320146"/>
              <a:gd name="csY1" fmla="*/ 308759 h 3823855"/>
              <a:gd name="csX2" fmla="*/ 4928260 w 5320146"/>
              <a:gd name="csY2" fmla="*/ 415637 h 3823855"/>
              <a:gd name="csX3" fmla="*/ 5320146 w 5320146"/>
              <a:gd name="csY3" fmla="*/ 391886 h 3823855"/>
              <a:gd name="csX4" fmla="*/ 5308270 w 5320146"/>
              <a:gd name="csY4" fmla="*/ 688769 h 3823855"/>
              <a:gd name="csX5" fmla="*/ 4714504 w 5320146"/>
              <a:gd name="csY5" fmla="*/ 760021 h 3823855"/>
              <a:gd name="csX6" fmla="*/ 4714504 w 5320146"/>
              <a:gd name="csY6" fmla="*/ 1413164 h 3823855"/>
              <a:gd name="csX7" fmla="*/ 5320146 w 5320146"/>
              <a:gd name="csY7" fmla="*/ 1401288 h 3823855"/>
              <a:gd name="csX8" fmla="*/ 5320146 w 5320146"/>
              <a:gd name="csY8" fmla="*/ 1793174 h 3823855"/>
              <a:gd name="csX9" fmla="*/ 4429496 w 5320146"/>
              <a:gd name="csY9" fmla="*/ 1816925 h 3823855"/>
              <a:gd name="csX10" fmla="*/ 4453247 w 5320146"/>
              <a:gd name="csY10" fmla="*/ 1425039 h 3823855"/>
              <a:gd name="csX11" fmla="*/ 4524499 w 5320146"/>
              <a:gd name="csY11" fmla="*/ 1425039 h 3823855"/>
              <a:gd name="csX12" fmla="*/ 4595751 w 5320146"/>
              <a:gd name="csY12" fmla="*/ 1068779 h 3823855"/>
              <a:gd name="csX13" fmla="*/ 4096987 w 5320146"/>
              <a:gd name="csY13" fmla="*/ 1116280 h 3823855"/>
              <a:gd name="csX14" fmla="*/ 4132614 w 5320146"/>
              <a:gd name="csY14" fmla="*/ 1650670 h 3823855"/>
              <a:gd name="csX15" fmla="*/ 3598223 w 5320146"/>
              <a:gd name="csY15" fmla="*/ 1662546 h 3823855"/>
              <a:gd name="csX16" fmla="*/ 3574473 w 5320146"/>
              <a:gd name="csY16" fmla="*/ 1270660 h 3823855"/>
              <a:gd name="csX17" fmla="*/ 1199408 w 5320146"/>
              <a:gd name="csY17" fmla="*/ 1318161 h 3823855"/>
              <a:gd name="csX18" fmla="*/ 1246909 w 5320146"/>
              <a:gd name="csY18" fmla="*/ 3372592 h 3823855"/>
              <a:gd name="csX19" fmla="*/ 1864426 w 5320146"/>
              <a:gd name="csY19" fmla="*/ 3336966 h 3823855"/>
              <a:gd name="csX20" fmla="*/ 1828800 w 5320146"/>
              <a:gd name="csY20" fmla="*/ 3811979 h 3823855"/>
              <a:gd name="csX21" fmla="*/ 866899 w 5320146"/>
              <a:gd name="csY21" fmla="*/ 3823855 h 3823855"/>
              <a:gd name="csX22" fmla="*/ 866899 w 5320146"/>
              <a:gd name="csY22" fmla="*/ 3408218 h 3823855"/>
              <a:gd name="csX23" fmla="*/ 1009403 w 5320146"/>
              <a:gd name="csY23" fmla="*/ 3372592 h 3823855"/>
              <a:gd name="csX24" fmla="*/ 1021278 w 5320146"/>
              <a:gd name="csY24" fmla="*/ 2850078 h 3823855"/>
              <a:gd name="csX25" fmla="*/ 0 w 5320146"/>
              <a:gd name="csY25" fmla="*/ 2873829 h 3823855"/>
              <a:gd name="csX26" fmla="*/ 47501 w 5320146"/>
              <a:gd name="csY26" fmla="*/ 2303813 h 3823855"/>
              <a:gd name="csX27" fmla="*/ 1021278 w 5320146"/>
              <a:gd name="csY27" fmla="*/ 2280063 h 3823855"/>
              <a:gd name="csX28" fmla="*/ 1021278 w 5320146"/>
              <a:gd name="csY28" fmla="*/ 926276 h 3823855"/>
              <a:gd name="csX29" fmla="*/ 3847605 w 5320146"/>
              <a:gd name="csY29" fmla="*/ 902525 h 3823855"/>
              <a:gd name="csX30" fmla="*/ 3978234 w 5320146"/>
              <a:gd name="csY30" fmla="*/ 783772 h 3823855"/>
              <a:gd name="csX31" fmla="*/ 4096987 w 5320146"/>
              <a:gd name="csY31" fmla="*/ 843148 h 3823855"/>
              <a:gd name="csX32" fmla="*/ 4049486 w 5320146"/>
              <a:gd name="csY32" fmla="*/ 961901 h 3823855"/>
              <a:gd name="csX33" fmla="*/ 4500748 w 5320146"/>
              <a:gd name="csY33" fmla="*/ 973777 h 3823855"/>
              <a:gd name="csX34" fmla="*/ 4144488 w 5320146"/>
              <a:gd name="csY34" fmla="*/ 558140 h 3823855"/>
              <a:gd name="csX35" fmla="*/ 3740727 w 5320146"/>
              <a:gd name="csY35" fmla="*/ 558140 h 3823855"/>
              <a:gd name="csX36" fmla="*/ 3705101 w 5320146"/>
              <a:gd name="csY36" fmla="*/ 1 h 3823855"/>
              <a:gd name="csX37" fmla="*/ 4275116 w 5320146"/>
              <a:gd name="csY37" fmla="*/ 0 h 3823855"/>
              <a:gd name="csX38" fmla="*/ 4286992 w 5320146"/>
              <a:gd name="csY38" fmla="*/ 308759 h 3823855"/>
              <a:gd name="csX39" fmla="*/ 4453247 w 5320146"/>
              <a:gd name="csY39" fmla="*/ 641268 h 3823855"/>
              <a:gd name="csX40" fmla="*/ 4465122 w 5320146"/>
              <a:gd name="csY40" fmla="*/ 308759 h 3823855"/>
              <a:gd name="csX0" fmla="*/ 4465122 w 5320146"/>
              <a:gd name="csY0" fmla="*/ 308759 h 3823855"/>
              <a:gd name="csX1" fmla="*/ 4916384 w 5320146"/>
              <a:gd name="csY1" fmla="*/ 308759 h 3823855"/>
              <a:gd name="csX2" fmla="*/ 4928260 w 5320146"/>
              <a:gd name="csY2" fmla="*/ 415637 h 3823855"/>
              <a:gd name="csX3" fmla="*/ 5320146 w 5320146"/>
              <a:gd name="csY3" fmla="*/ 391886 h 3823855"/>
              <a:gd name="csX4" fmla="*/ 5308270 w 5320146"/>
              <a:gd name="csY4" fmla="*/ 688769 h 3823855"/>
              <a:gd name="csX5" fmla="*/ 4762006 w 5320146"/>
              <a:gd name="csY5" fmla="*/ 712520 h 3823855"/>
              <a:gd name="csX6" fmla="*/ 4714504 w 5320146"/>
              <a:gd name="csY6" fmla="*/ 1413164 h 3823855"/>
              <a:gd name="csX7" fmla="*/ 5320146 w 5320146"/>
              <a:gd name="csY7" fmla="*/ 1401288 h 3823855"/>
              <a:gd name="csX8" fmla="*/ 5320146 w 5320146"/>
              <a:gd name="csY8" fmla="*/ 1793174 h 3823855"/>
              <a:gd name="csX9" fmla="*/ 4429496 w 5320146"/>
              <a:gd name="csY9" fmla="*/ 1816925 h 3823855"/>
              <a:gd name="csX10" fmla="*/ 4453247 w 5320146"/>
              <a:gd name="csY10" fmla="*/ 1425039 h 3823855"/>
              <a:gd name="csX11" fmla="*/ 4524499 w 5320146"/>
              <a:gd name="csY11" fmla="*/ 1425039 h 3823855"/>
              <a:gd name="csX12" fmla="*/ 4595751 w 5320146"/>
              <a:gd name="csY12" fmla="*/ 1068779 h 3823855"/>
              <a:gd name="csX13" fmla="*/ 4096987 w 5320146"/>
              <a:gd name="csY13" fmla="*/ 1116280 h 3823855"/>
              <a:gd name="csX14" fmla="*/ 4132614 w 5320146"/>
              <a:gd name="csY14" fmla="*/ 1650670 h 3823855"/>
              <a:gd name="csX15" fmla="*/ 3598223 w 5320146"/>
              <a:gd name="csY15" fmla="*/ 1662546 h 3823855"/>
              <a:gd name="csX16" fmla="*/ 3574473 w 5320146"/>
              <a:gd name="csY16" fmla="*/ 1270660 h 3823855"/>
              <a:gd name="csX17" fmla="*/ 1199408 w 5320146"/>
              <a:gd name="csY17" fmla="*/ 1318161 h 3823855"/>
              <a:gd name="csX18" fmla="*/ 1246909 w 5320146"/>
              <a:gd name="csY18" fmla="*/ 3372592 h 3823855"/>
              <a:gd name="csX19" fmla="*/ 1864426 w 5320146"/>
              <a:gd name="csY19" fmla="*/ 3336966 h 3823855"/>
              <a:gd name="csX20" fmla="*/ 1828800 w 5320146"/>
              <a:gd name="csY20" fmla="*/ 3811979 h 3823855"/>
              <a:gd name="csX21" fmla="*/ 866899 w 5320146"/>
              <a:gd name="csY21" fmla="*/ 3823855 h 3823855"/>
              <a:gd name="csX22" fmla="*/ 866899 w 5320146"/>
              <a:gd name="csY22" fmla="*/ 3408218 h 3823855"/>
              <a:gd name="csX23" fmla="*/ 1009403 w 5320146"/>
              <a:gd name="csY23" fmla="*/ 3372592 h 3823855"/>
              <a:gd name="csX24" fmla="*/ 1021278 w 5320146"/>
              <a:gd name="csY24" fmla="*/ 2850078 h 3823855"/>
              <a:gd name="csX25" fmla="*/ 0 w 5320146"/>
              <a:gd name="csY25" fmla="*/ 2873829 h 3823855"/>
              <a:gd name="csX26" fmla="*/ 47501 w 5320146"/>
              <a:gd name="csY26" fmla="*/ 2303813 h 3823855"/>
              <a:gd name="csX27" fmla="*/ 1021278 w 5320146"/>
              <a:gd name="csY27" fmla="*/ 2280063 h 3823855"/>
              <a:gd name="csX28" fmla="*/ 1021278 w 5320146"/>
              <a:gd name="csY28" fmla="*/ 926276 h 3823855"/>
              <a:gd name="csX29" fmla="*/ 3847605 w 5320146"/>
              <a:gd name="csY29" fmla="*/ 902525 h 3823855"/>
              <a:gd name="csX30" fmla="*/ 3978234 w 5320146"/>
              <a:gd name="csY30" fmla="*/ 783772 h 3823855"/>
              <a:gd name="csX31" fmla="*/ 4096987 w 5320146"/>
              <a:gd name="csY31" fmla="*/ 843148 h 3823855"/>
              <a:gd name="csX32" fmla="*/ 4049486 w 5320146"/>
              <a:gd name="csY32" fmla="*/ 961901 h 3823855"/>
              <a:gd name="csX33" fmla="*/ 4500748 w 5320146"/>
              <a:gd name="csY33" fmla="*/ 973777 h 3823855"/>
              <a:gd name="csX34" fmla="*/ 4144488 w 5320146"/>
              <a:gd name="csY34" fmla="*/ 558140 h 3823855"/>
              <a:gd name="csX35" fmla="*/ 3740727 w 5320146"/>
              <a:gd name="csY35" fmla="*/ 558140 h 3823855"/>
              <a:gd name="csX36" fmla="*/ 3705101 w 5320146"/>
              <a:gd name="csY36" fmla="*/ 1 h 3823855"/>
              <a:gd name="csX37" fmla="*/ 4275116 w 5320146"/>
              <a:gd name="csY37" fmla="*/ 0 h 3823855"/>
              <a:gd name="csX38" fmla="*/ 4286992 w 5320146"/>
              <a:gd name="csY38" fmla="*/ 308759 h 3823855"/>
              <a:gd name="csX39" fmla="*/ 4453247 w 5320146"/>
              <a:gd name="csY39" fmla="*/ 641268 h 3823855"/>
              <a:gd name="csX40" fmla="*/ 4465122 w 5320146"/>
              <a:gd name="csY40" fmla="*/ 308759 h 3823855"/>
              <a:gd name="csX0" fmla="*/ 4465122 w 5320146"/>
              <a:gd name="csY0" fmla="*/ 308759 h 3823855"/>
              <a:gd name="csX1" fmla="*/ 4916384 w 5320146"/>
              <a:gd name="csY1" fmla="*/ 308759 h 3823855"/>
              <a:gd name="csX2" fmla="*/ 4928260 w 5320146"/>
              <a:gd name="csY2" fmla="*/ 415637 h 3823855"/>
              <a:gd name="csX3" fmla="*/ 5320146 w 5320146"/>
              <a:gd name="csY3" fmla="*/ 391886 h 3823855"/>
              <a:gd name="csX4" fmla="*/ 5308270 w 5320146"/>
              <a:gd name="csY4" fmla="*/ 688769 h 3823855"/>
              <a:gd name="csX5" fmla="*/ 4762006 w 5320146"/>
              <a:gd name="csY5" fmla="*/ 712520 h 3823855"/>
              <a:gd name="csX6" fmla="*/ 4773880 w 5320146"/>
              <a:gd name="csY6" fmla="*/ 1413164 h 3823855"/>
              <a:gd name="csX7" fmla="*/ 5320146 w 5320146"/>
              <a:gd name="csY7" fmla="*/ 1401288 h 3823855"/>
              <a:gd name="csX8" fmla="*/ 5320146 w 5320146"/>
              <a:gd name="csY8" fmla="*/ 1793174 h 3823855"/>
              <a:gd name="csX9" fmla="*/ 4429496 w 5320146"/>
              <a:gd name="csY9" fmla="*/ 1816925 h 3823855"/>
              <a:gd name="csX10" fmla="*/ 4453247 w 5320146"/>
              <a:gd name="csY10" fmla="*/ 1425039 h 3823855"/>
              <a:gd name="csX11" fmla="*/ 4524499 w 5320146"/>
              <a:gd name="csY11" fmla="*/ 1425039 h 3823855"/>
              <a:gd name="csX12" fmla="*/ 4595751 w 5320146"/>
              <a:gd name="csY12" fmla="*/ 1068779 h 3823855"/>
              <a:gd name="csX13" fmla="*/ 4096987 w 5320146"/>
              <a:gd name="csY13" fmla="*/ 1116280 h 3823855"/>
              <a:gd name="csX14" fmla="*/ 4132614 w 5320146"/>
              <a:gd name="csY14" fmla="*/ 1650670 h 3823855"/>
              <a:gd name="csX15" fmla="*/ 3598223 w 5320146"/>
              <a:gd name="csY15" fmla="*/ 1662546 h 3823855"/>
              <a:gd name="csX16" fmla="*/ 3574473 w 5320146"/>
              <a:gd name="csY16" fmla="*/ 1270660 h 3823855"/>
              <a:gd name="csX17" fmla="*/ 1199408 w 5320146"/>
              <a:gd name="csY17" fmla="*/ 1318161 h 3823855"/>
              <a:gd name="csX18" fmla="*/ 1246909 w 5320146"/>
              <a:gd name="csY18" fmla="*/ 3372592 h 3823855"/>
              <a:gd name="csX19" fmla="*/ 1864426 w 5320146"/>
              <a:gd name="csY19" fmla="*/ 3336966 h 3823855"/>
              <a:gd name="csX20" fmla="*/ 1828800 w 5320146"/>
              <a:gd name="csY20" fmla="*/ 3811979 h 3823855"/>
              <a:gd name="csX21" fmla="*/ 866899 w 5320146"/>
              <a:gd name="csY21" fmla="*/ 3823855 h 3823855"/>
              <a:gd name="csX22" fmla="*/ 866899 w 5320146"/>
              <a:gd name="csY22" fmla="*/ 3408218 h 3823855"/>
              <a:gd name="csX23" fmla="*/ 1009403 w 5320146"/>
              <a:gd name="csY23" fmla="*/ 3372592 h 3823855"/>
              <a:gd name="csX24" fmla="*/ 1021278 w 5320146"/>
              <a:gd name="csY24" fmla="*/ 2850078 h 3823855"/>
              <a:gd name="csX25" fmla="*/ 0 w 5320146"/>
              <a:gd name="csY25" fmla="*/ 2873829 h 3823855"/>
              <a:gd name="csX26" fmla="*/ 47501 w 5320146"/>
              <a:gd name="csY26" fmla="*/ 2303813 h 3823855"/>
              <a:gd name="csX27" fmla="*/ 1021278 w 5320146"/>
              <a:gd name="csY27" fmla="*/ 2280063 h 3823855"/>
              <a:gd name="csX28" fmla="*/ 1021278 w 5320146"/>
              <a:gd name="csY28" fmla="*/ 926276 h 3823855"/>
              <a:gd name="csX29" fmla="*/ 3847605 w 5320146"/>
              <a:gd name="csY29" fmla="*/ 902525 h 3823855"/>
              <a:gd name="csX30" fmla="*/ 3978234 w 5320146"/>
              <a:gd name="csY30" fmla="*/ 783772 h 3823855"/>
              <a:gd name="csX31" fmla="*/ 4096987 w 5320146"/>
              <a:gd name="csY31" fmla="*/ 843148 h 3823855"/>
              <a:gd name="csX32" fmla="*/ 4049486 w 5320146"/>
              <a:gd name="csY32" fmla="*/ 961901 h 3823855"/>
              <a:gd name="csX33" fmla="*/ 4500748 w 5320146"/>
              <a:gd name="csY33" fmla="*/ 973777 h 3823855"/>
              <a:gd name="csX34" fmla="*/ 4144488 w 5320146"/>
              <a:gd name="csY34" fmla="*/ 558140 h 3823855"/>
              <a:gd name="csX35" fmla="*/ 3740727 w 5320146"/>
              <a:gd name="csY35" fmla="*/ 558140 h 3823855"/>
              <a:gd name="csX36" fmla="*/ 3705101 w 5320146"/>
              <a:gd name="csY36" fmla="*/ 1 h 3823855"/>
              <a:gd name="csX37" fmla="*/ 4275116 w 5320146"/>
              <a:gd name="csY37" fmla="*/ 0 h 3823855"/>
              <a:gd name="csX38" fmla="*/ 4286992 w 5320146"/>
              <a:gd name="csY38" fmla="*/ 308759 h 3823855"/>
              <a:gd name="csX39" fmla="*/ 4453247 w 5320146"/>
              <a:gd name="csY39" fmla="*/ 641268 h 3823855"/>
              <a:gd name="csX40" fmla="*/ 4465122 w 5320146"/>
              <a:gd name="csY40" fmla="*/ 308759 h 38238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5320146" h="3823855">
                <a:moveTo>
                  <a:pt x="4465122" y="308759"/>
                </a:moveTo>
                <a:lnTo>
                  <a:pt x="4916384" y="308759"/>
                </a:lnTo>
                <a:lnTo>
                  <a:pt x="4928260" y="415637"/>
                </a:lnTo>
                <a:lnTo>
                  <a:pt x="5320146" y="391886"/>
                </a:lnTo>
                <a:lnTo>
                  <a:pt x="5308270" y="688769"/>
                </a:lnTo>
                <a:lnTo>
                  <a:pt x="4762006" y="712520"/>
                </a:lnTo>
                <a:lnTo>
                  <a:pt x="4773880" y="1413164"/>
                </a:lnTo>
                <a:lnTo>
                  <a:pt x="5320146" y="1401288"/>
                </a:lnTo>
                <a:lnTo>
                  <a:pt x="5320146" y="1793174"/>
                </a:lnTo>
                <a:lnTo>
                  <a:pt x="4429496" y="1816925"/>
                </a:lnTo>
                <a:lnTo>
                  <a:pt x="4453247" y="1425039"/>
                </a:lnTo>
                <a:lnTo>
                  <a:pt x="4524499" y="1425039"/>
                </a:lnTo>
                <a:lnTo>
                  <a:pt x="4595751" y="1068779"/>
                </a:lnTo>
                <a:lnTo>
                  <a:pt x="4096987" y="1116280"/>
                </a:lnTo>
                <a:lnTo>
                  <a:pt x="4132614" y="1650670"/>
                </a:lnTo>
                <a:lnTo>
                  <a:pt x="3598223" y="1662546"/>
                </a:lnTo>
                <a:lnTo>
                  <a:pt x="3574473" y="1270660"/>
                </a:lnTo>
                <a:lnTo>
                  <a:pt x="1199408" y="1318161"/>
                </a:lnTo>
                <a:lnTo>
                  <a:pt x="1246909" y="3372592"/>
                </a:lnTo>
                <a:lnTo>
                  <a:pt x="1864426" y="3336966"/>
                </a:lnTo>
                <a:lnTo>
                  <a:pt x="1828800" y="3811979"/>
                </a:lnTo>
                <a:lnTo>
                  <a:pt x="866899" y="3823855"/>
                </a:lnTo>
                <a:lnTo>
                  <a:pt x="866899" y="3408218"/>
                </a:lnTo>
                <a:lnTo>
                  <a:pt x="1009403" y="3372592"/>
                </a:lnTo>
                <a:lnTo>
                  <a:pt x="1021278" y="2850078"/>
                </a:lnTo>
                <a:lnTo>
                  <a:pt x="0" y="2873829"/>
                </a:lnTo>
                <a:lnTo>
                  <a:pt x="47501" y="2303813"/>
                </a:lnTo>
                <a:lnTo>
                  <a:pt x="1021278" y="2280063"/>
                </a:lnTo>
                <a:lnTo>
                  <a:pt x="1021278" y="926276"/>
                </a:lnTo>
                <a:lnTo>
                  <a:pt x="3847605" y="902525"/>
                </a:lnTo>
                <a:lnTo>
                  <a:pt x="3978234" y="783772"/>
                </a:lnTo>
                <a:lnTo>
                  <a:pt x="4096987" y="843148"/>
                </a:lnTo>
                <a:lnTo>
                  <a:pt x="4049486" y="961901"/>
                </a:lnTo>
                <a:lnTo>
                  <a:pt x="4500748" y="973777"/>
                </a:lnTo>
                <a:lnTo>
                  <a:pt x="4144488" y="558140"/>
                </a:lnTo>
                <a:lnTo>
                  <a:pt x="3740727" y="558140"/>
                </a:lnTo>
                <a:lnTo>
                  <a:pt x="3705101" y="1"/>
                </a:lnTo>
                <a:lnTo>
                  <a:pt x="4275116" y="0"/>
                </a:lnTo>
                <a:lnTo>
                  <a:pt x="4286992" y="308759"/>
                </a:lnTo>
                <a:lnTo>
                  <a:pt x="4453247" y="641268"/>
                </a:lnTo>
                <a:lnTo>
                  <a:pt x="4465122" y="308759"/>
                </a:lnTo>
                <a:close/>
              </a:path>
            </a:pathLst>
          </a:custGeom>
          <a:solidFill>
            <a:srgbClr val="CFCBEC">
              <a:alpha val="40000"/>
            </a:srgb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55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0F86-615F-F113-0FD2-1832F42E75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469DE-0B13-E63D-8729-8CEF9E9A2418}"/>
              </a:ext>
            </a:extLst>
          </p:cNvPr>
          <p:cNvSpPr>
            <a:spLocks noGrp="1"/>
          </p:cNvSpPr>
          <p:nvPr>
            <p:ph type="title"/>
          </p:nvPr>
        </p:nvSpPr>
        <p:spPr/>
        <p:txBody>
          <a:bodyPr/>
          <a:lstStyle/>
          <a:p>
            <a:r>
              <a:rPr lang="en-US" dirty="0"/>
              <a:t>Pseudo Switches Usage</a:t>
            </a:r>
          </a:p>
        </p:txBody>
      </p:sp>
      <p:sp>
        <p:nvSpPr>
          <p:cNvPr id="18" name="Text Placeholder 17">
            <a:extLst>
              <a:ext uri="{FF2B5EF4-FFF2-40B4-BE49-F238E27FC236}">
                <a16:creationId xmlns:a16="http://schemas.microsoft.com/office/drawing/2014/main" id="{BFDC45BB-BFB9-BC05-1BB1-9CEBAA4D74E2}"/>
              </a:ext>
            </a:extLst>
          </p:cNvPr>
          <p:cNvSpPr>
            <a:spLocks noGrp="1"/>
          </p:cNvSpPr>
          <p:nvPr>
            <p:ph type="body" sz="quarter" idx="15"/>
          </p:nvPr>
        </p:nvSpPr>
        <p:spPr>
          <a:xfrm flipH="1">
            <a:off x="9839914" y="2548308"/>
            <a:ext cx="2085385" cy="1761384"/>
          </a:xfrm>
        </p:spPr>
        <p:txBody>
          <a:bodyPr/>
          <a:lstStyle/>
          <a:p>
            <a:r>
              <a:rPr lang="en-US" dirty="0"/>
              <a:t>Use pseudo switches where the clearing devices are easy to understand and verify</a:t>
            </a:r>
          </a:p>
        </p:txBody>
      </p:sp>
      <p:sp>
        <p:nvSpPr>
          <p:cNvPr id="3" name="Slide Number Placeholder 2">
            <a:extLst>
              <a:ext uri="{FF2B5EF4-FFF2-40B4-BE49-F238E27FC236}">
                <a16:creationId xmlns:a16="http://schemas.microsoft.com/office/drawing/2014/main" id="{C71197AF-A161-BF83-3B2F-1C33CA51705C}"/>
              </a:ext>
            </a:extLst>
          </p:cNvPr>
          <p:cNvSpPr>
            <a:spLocks noGrp="1"/>
          </p:cNvSpPr>
          <p:nvPr>
            <p:ph type="sldNum" sz="quarter" idx="12"/>
          </p:nvPr>
        </p:nvSpPr>
        <p:spPr/>
        <p:txBody>
          <a:bodyPr/>
          <a:lstStyle/>
          <a:p>
            <a:fld id="{BCDE79FB-97BA-492B-8D57-F1373F9ADA95}" type="slidenum">
              <a:rPr lang="en-US" smtClean="0"/>
              <a:t>26</a:t>
            </a:fld>
            <a:endParaRPr lang="en-US"/>
          </a:p>
        </p:txBody>
      </p:sp>
      <p:pic>
        <p:nvPicPr>
          <p:cNvPr id="21" name="Picture 20">
            <a:extLst>
              <a:ext uri="{FF2B5EF4-FFF2-40B4-BE49-F238E27FC236}">
                <a16:creationId xmlns:a16="http://schemas.microsoft.com/office/drawing/2014/main" id="{4444FB98-51DD-1AB2-B578-234FD23E482D}"/>
              </a:ext>
            </a:extLst>
          </p:cNvPr>
          <p:cNvPicPr>
            <a:picLocks noChangeAspect="1"/>
          </p:cNvPicPr>
          <p:nvPr/>
        </p:nvPicPr>
        <p:blipFill>
          <a:blip r:embed="rId3"/>
          <a:stretch>
            <a:fillRect/>
          </a:stretch>
        </p:blipFill>
        <p:spPr>
          <a:xfrm>
            <a:off x="266700" y="1104456"/>
            <a:ext cx="9370914" cy="5123474"/>
          </a:xfrm>
          <a:prstGeom prst="rect">
            <a:avLst/>
          </a:prstGeom>
        </p:spPr>
      </p:pic>
    </p:spTree>
    <p:extLst>
      <p:ext uri="{BB962C8B-B14F-4D97-AF65-F5344CB8AC3E}">
        <p14:creationId xmlns:p14="http://schemas.microsoft.com/office/powerpoint/2010/main" val="354765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2EF13-18EB-101C-C063-D7D331068211}"/>
            </a:ext>
          </a:extLst>
        </p:cNvPr>
        <p:cNvGrpSpPr/>
        <p:nvPr/>
      </p:nvGrpSpPr>
      <p:grpSpPr>
        <a:xfrm>
          <a:off x="0" y="0"/>
          <a:ext cx="0" cy="0"/>
          <a:chOff x="0" y="0"/>
          <a:chExt cx="0" cy="0"/>
        </a:xfrm>
      </p:grpSpPr>
      <p:grpSp>
        <p:nvGrpSpPr>
          <p:cNvPr id="161" name="Group 160">
            <a:extLst>
              <a:ext uri="{FF2B5EF4-FFF2-40B4-BE49-F238E27FC236}">
                <a16:creationId xmlns:a16="http://schemas.microsoft.com/office/drawing/2014/main" id="{DAE935E9-1B81-C95C-C5DC-8DA13B338189}"/>
              </a:ext>
            </a:extLst>
          </p:cNvPr>
          <p:cNvGrpSpPr/>
          <p:nvPr/>
        </p:nvGrpSpPr>
        <p:grpSpPr>
          <a:xfrm>
            <a:off x="0" y="841428"/>
            <a:ext cx="12192000" cy="6045094"/>
            <a:chOff x="0" y="841428"/>
            <a:chExt cx="12192000" cy="6045094"/>
          </a:xfrm>
          <a:solidFill>
            <a:schemeClr val="accent6">
              <a:lumMod val="20000"/>
              <a:lumOff val="80000"/>
            </a:schemeClr>
          </a:solidFill>
        </p:grpSpPr>
        <p:pic>
          <p:nvPicPr>
            <p:cNvPr id="160" name="Picture 159">
              <a:extLst>
                <a:ext uri="{FF2B5EF4-FFF2-40B4-BE49-F238E27FC236}">
                  <a16:creationId xmlns:a16="http://schemas.microsoft.com/office/drawing/2014/main" id="{8F43D934-BC6A-8976-88E7-49396A838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428"/>
              <a:ext cx="12192000" cy="6045094"/>
            </a:xfrm>
            <a:prstGeom prst="rect">
              <a:avLst/>
            </a:prstGeom>
            <a:grpFill/>
            <a:ln>
              <a:solidFill>
                <a:schemeClr val="accent6">
                  <a:lumMod val="20000"/>
                  <a:lumOff val="80000"/>
                </a:schemeClr>
              </a:solidFill>
            </a:ln>
          </p:spPr>
        </p:pic>
        <p:sp>
          <p:nvSpPr>
            <p:cNvPr id="157" name="Rectangle 156">
              <a:extLst>
                <a:ext uri="{FF2B5EF4-FFF2-40B4-BE49-F238E27FC236}">
                  <a16:creationId xmlns:a16="http://schemas.microsoft.com/office/drawing/2014/main" id="{F14FDE3D-1CE7-1328-E231-41B044B3FAA3}"/>
                </a:ext>
              </a:extLst>
            </p:cNvPr>
            <p:cNvSpPr/>
            <p:nvPr/>
          </p:nvSpPr>
          <p:spPr>
            <a:xfrm>
              <a:off x="11658600" y="6356350"/>
              <a:ext cx="289560" cy="365125"/>
            </a:xfrm>
            <a:prstGeom prst="rect">
              <a:avLst/>
            </a:prstGeom>
            <a:grp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1A87876-75A4-5610-24E8-3711F0981277}"/>
              </a:ext>
            </a:extLst>
          </p:cNvPr>
          <p:cNvSpPr>
            <a:spLocks noGrp="1"/>
          </p:cNvSpPr>
          <p:nvPr>
            <p:ph type="title"/>
          </p:nvPr>
        </p:nvSpPr>
        <p:spPr/>
        <p:txBody>
          <a:bodyPr/>
          <a:lstStyle/>
          <a:p>
            <a:r>
              <a:rPr lang="en-US"/>
              <a:t>Sample Manual Contingencies</a:t>
            </a:r>
          </a:p>
        </p:txBody>
      </p:sp>
      <p:sp>
        <p:nvSpPr>
          <p:cNvPr id="9" name="TextBox 8">
            <a:extLst>
              <a:ext uri="{FF2B5EF4-FFF2-40B4-BE49-F238E27FC236}">
                <a16:creationId xmlns:a16="http://schemas.microsoft.com/office/drawing/2014/main" id="{705DC7F3-CAA9-DEE9-219A-102976DC6FEF}"/>
              </a:ext>
            </a:extLst>
          </p:cNvPr>
          <p:cNvSpPr txBox="1"/>
          <p:nvPr/>
        </p:nvSpPr>
        <p:spPr>
          <a:xfrm>
            <a:off x="9284014" y="117987"/>
            <a:ext cx="2731005" cy="615553"/>
          </a:xfrm>
          <a:prstGeom prst="rect">
            <a:avLst/>
          </a:prstGeom>
          <a:noFill/>
          <a:ln>
            <a:solidFill>
              <a:schemeClr val="accent1">
                <a:shade val="15000"/>
              </a:schemeClr>
            </a:solidFill>
          </a:ln>
        </p:spPr>
        <p:txBody>
          <a:bodyPr wrap="square" rtlCol="0">
            <a:spAutoFit/>
          </a:bodyPr>
          <a:lstStyle/>
          <a:p>
            <a:pPr>
              <a:spcAft>
                <a:spcPts val="600"/>
              </a:spcAft>
            </a:pPr>
            <a:r>
              <a:rPr lang="en-US" sz="800"/>
              <a:t>------------------    Black – Existing Equipment</a:t>
            </a:r>
          </a:p>
          <a:p>
            <a:pPr>
              <a:spcAft>
                <a:spcPts val="600"/>
              </a:spcAft>
            </a:pPr>
            <a:r>
              <a:rPr lang="en-US" sz="800">
                <a:solidFill>
                  <a:srgbClr val="00B050"/>
                </a:solidFill>
              </a:rPr>
              <a:t>------------------</a:t>
            </a:r>
            <a:r>
              <a:rPr lang="en-US" sz="800"/>
              <a:t>    Green – Existing but Retiring Equipment</a:t>
            </a:r>
          </a:p>
          <a:p>
            <a:pPr>
              <a:spcAft>
                <a:spcPts val="600"/>
              </a:spcAft>
            </a:pPr>
            <a:r>
              <a:rPr lang="en-US" sz="800">
                <a:solidFill>
                  <a:srgbClr val="FF0000"/>
                </a:solidFill>
              </a:rPr>
              <a:t>------------------</a:t>
            </a:r>
            <a:r>
              <a:rPr lang="en-US" sz="800"/>
              <a:t>    Red – New Equipment</a:t>
            </a:r>
          </a:p>
        </p:txBody>
      </p:sp>
      <p:sp>
        <p:nvSpPr>
          <p:cNvPr id="3" name="Slide Number Placeholder 2">
            <a:extLst>
              <a:ext uri="{FF2B5EF4-FFF2-40B4-BE49-F238E27FC236}">
                <a16:creationId xmlns:a16="http://schemas.microsoft.com/office/drawing/2014/main" id="{E7A7B35E-8695-15EE-8194-9D228DCCCFAF}"/>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27</a:t>
            </a:fld>
            <a:endParaRPr lang="en-US"/>
          </a:p>
        </p:txBody>
      </p:sp>
      <p:pic>
        <p:nvPicPr>
          <p:cNvPr id="165" name="Picture 164">
            <a:extLst>
              <a:ext uri="{FF2B5EF4-FFF2-40B4-BE49-F238E27FC236}">
                <a16:creationId xmlns:a16="http://schemas.microsoft.com/office/drawing/2014/main" id="{7B083ED3-F9E9-B01F-C401-5E3100626731}"/>
              </a:ext>
            </a:extLst>
          </p:cNvPr>
          <p:cNvPicPr>
            <a:picLocks noChangeAspect="1"/>
          </p:cNvPicPr>
          <p:nvPr/>
        </p:nvPicPr>
        <p:blipFill>
          <a:blip r:embed="rId4"/>
          <a:stretch>
            <a:fillRect/>
          </a:stretch>
        </p:blipFill>
        <p:spPr>
          <a:xfrm>
            <a:off x="0" y="4011437"/>
            <a:ext cx="4446142" cy="666491"/>
          </a:xfrm>
          <a:prstGeom prst="rect">
            <a:avLst/>
          </a:prstGeom>
        </p:spPr>
      </p:pic>
      <p:sp>
        <p:nvSpPr>
          <p:cNvPr id="4" name="Freeform: Shape 3">
            <a:extLst>
              <a:ext uri="{FF2B5EF4-FFF2-40B4-BE49-F238E27FC236}">
                <a16:creationId xmlns:a16="http://schemas.microsoft.com/office/drawing/2014/main" id="{FCC2116E-6654-35D6-DACA-816CE3BC1BA7}"/>
              </a:ext>
            </a:extLst>
          </p:cNvPr>
          <p:cNvSpPr/>
          <p:nvPr/>
        </p:nvSpPr>
        <p:spPr>
          <a:xfrm>
            <a:off x="1009403" y="1508166"/>
            <a:ext cx="4263241" cy="3146961"/>
          </a:xfrm>
          <a:custGeom>
            <a:avLst/>
            <a:gdLst>
              <a:gd name="csX0" fmla="*/ 3728852 w 4263241"/>
              <a:gd name="csY0" fmla="*/ 1484416 h 3146961"/>
              <a:gd name="csX1" fmla="*/ 3728852 w 4263241"/>
              <a:gd name="csY1" fmla="*/ 1484416 h 3146961"/>
              <a:gd name="csX2" fmla="*/ 4263241 w 4263241"/>
              <a:gd name="csY2" fmla="*/ 1484416 h 3146961"/>
              <a:gd name="csX3" fmla="*/ 4239491 w 4263241"/>
              <a:gd name="csY3" fmla="*/ 3135086 h 3146961"/>
              <a:gd name="csX4" fmla="*/ 3752602 w 4263241"/>
              <a:gd name="csY4" fmla="*/ 3146961 h 3146961"/>
              <a:gd name="csX5" fmla="*/ 3800103 w 4263241"/>
              <a:gd name="csY5" fmla="*/ 2422566 h 3146961"/>
              <a:gd name="csX6" fmla="*/ 950026 w 4263241"/>
              <a:gd name="csY6" fmla="*/ 2422566 h 3146961"/>
              <a:gd name="csX7" fmla="*/ 985652 w 4263241"/>
              <a:gd name="csY7" fmla="*/ 403761 h 3146961"/>
              <a:gd name="csX8" fmla="*/ 0 w 4263241"/>
              <a:gd name="csY8" fmla="*/ 498764 h 3146961"/>
              <a:gd name="csX9" fmla="*/ 23750 w 4263241"/>
              <a:gd name="csY9" fmla="*/ 35626 h 3146961"/>
              <a:gd name="csX10" fmla="*/ 1650670 w 4263241"/>
              <a:gd name="csY10" fmla="*/ 0 h 3146961"/>
              <a:gd name="csX11" fmla="*/ 1638794 w 4263241"/>
              <a:gd name="csY11" fmla="*/ 475013 h 3146961"/>
              <a:gd name="csX12" fmla="*/ 1306285 w 4263241"/>
              <a:gd name="csY12" fmla="*/ 475013 h 3146961"/>
              <a:gd name="csX13" fmla="*/ 1258784 w 4263241"/>
              <a:gd name="csY13" fmla="*/ 2161309 h 3146961"/>
              <a:gd name="csX14" fmla="*/ 3788228 w 4263241"/>
              <a:gd name="csY14" fmla="*/ 2220686 h 3146961"/>
              <a:gd name="csX15" fmla="*/ 3728852 w 4263241"/>
              <a:gd name="csY15" fmla="*/ 1484416 h 31469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4263241" h="3146961">
                <a:moveTo>
                  <a:pt x="3728852" y="1484416"/>
                </a:moveTo>
                <a:lnTo>
                  <a:pt x="3728852" y="1484416"/>
                </a:lnTo>
                <a:lnTo>
                  <a:pt x="4263241" y="1484416"/>
                </a:lnTo>
                <a:lnTo>
                  <a:pt x="4239491" y="3135086"/>
                </a:lnTo>
                <a:lnTo>
                  <a:pt x="3752602" y="3146961"/>
                </a:lnTo>
                <a:lnTo>
                  <a:pt x="3800103" y="2422566"/>
                </a:lnTo>
                <a:lnTo>
                  <a:pt x="950026" y="2422566"/>
                </a:lnTo>
                <a:lnTo>
                  <a:pt x="985652" y="403761"/>
                </a:lnTo>
                <a:lnTo>
                  <a:pt x="0" y="498764"/>
                </a:lnTo>
                <a:lnTo>
                  <a:pt x="23750" y="35626"/>
                </a:lnTo>
                <a:lnTo>
                  <a:pt x="1650670" y="0"/>
                </a:lnTo>
                <a:lnTo>
                  <a:pt x="1638794" y="475013"/>
                </a:lnTo>
                <a:lnTo>
                  <a:pt x="1306285" y="475013"/>
                </a:lnTo>
                <a:lnTo>
                  <a:pt x="1258784" y="2161309"/>
                </a:lnTo>
                <a:lnTo>
                  <a:pt x="3788228" y="2220686"/>
                </a:lnTo>
                <a:lnTo>
                  <a:pt x="3728852" y="1484416"/>
                </a:lnTo>
                <a:close/>
              </a:path>
            </a:pathLst>
          </a:custGeom>
          <a:solidFill>
            <a:schemeClr val="accent1">
              <a:lumMod val="25000"/>
              <a:lumOff val="75000"/>
              <a:alpha val="60000"/>
            </a:schemeClr>
          </a:solidFill>
          <a:ln>
            <a:solidFill>
              <a:schemeClr val="accent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4E69B3-5B36-9729-7590-9F103F75D346}"/>
              </a:ext>
            </a:extLst>
          </p:cNvPr>
          <p:cNvPicPr>
            <a:picLocks noChangeAspect="1"/>
          </p:cNvPicPr>
          <p:nvPr/>
        </p:nvPicPr>
        <p:blipFill>
          <a:blip r:embed="rId5"/>
          <a:stretch>
            <a:fillRect/>
          </a:stretch>
        </p:blipFill>
        <p:spPr>
          <a:xfrm>
            <a:off x="7481405" y="5317267"/>
            <a:ext cx="4710595" cy="656021"/>
          </a:xfrm>
          <a:prstGeom prst="rect">
            <a:avLst/>
          </a:prstGeom>
        </p:spPr>
      </p:pic>
      <p:sp>
        <p:nvSpPr>
          <p:cNvPr id="7" name="Freeform: Shape 6">
            <a:extLst>
              <a:ext uri="{FF2B5EF4-FFF2-40B4-BE49-F238E27FC236}">
                <a16:creationId xmlns:a16="http://schemas.microsoft.com/office/drawing/2014/main" id="{FA733941-8819-CA51-ED6B-F4D5ABE5CACB}"/>
              </a:ext>
            </a:extLst>
          </p:cNvPr>
          <p:cNvSpPr/>
          <p:nvPr/>
        </p:nvSpPr>
        <p:spPr>
          <a:xfrm>
            <a:off x="6816436" y="1531917"/>
            <a:ext cx="4476998" cy="4441371"/>
          </a:xfrm>
          <a:custGeom>
            <a:avLst/>
            <a:gdLst>
              <a:gd name="csX0" fmla="*/ 0 w 4476998"/>
              <a:gd name="csY0" fmla="*/ 2660073 h 4441371"/>
              <a:gd name="csX1" fmla="*/ 0 w 4476998"/>
              <a:gd name="csY1" fmla="*/ 2660073 h 4441371"/>
              <a:gd name="csX2" fmla="*/ 285008 w 4476998"/>
              <a:gd name="csY2" fmla="*/ 2671948 h 4441371"/>
              <a:gd name="csX3" fmla="*/ 605642 w 4476998"/>
              <a:gd name="csY3" fmla="*/ 2695699 h 4441371"/>
              <a:gd name="csX4" fmla="*/ 593767 w 4476998"/>
              <a:gd name="csY4" fmla="*/ 3479470 h 4441371"/>
              <a:gd name="csX5" fmla="*/ 3051959 w 4476998"/>
              <a:gd name="csY5" fmla="*/ 3455719 h 4441371"/>
              <a:gd name="csX6" fmla="*/ 3051959 w 4476998"/>
              <a:gd name="csY6" fmla="*/ 391886 h 4441371"/>
              <a:gd name="csX7" fmla="*/ 2363190 w 4476998"/>
              <a:gd name="csY7" fmla="*/ 391886 h 4441371"/>
              <a:gd name="csX8" fmla="*/ 2339439 w 4476998"/>
              <a:gd name="csY8" fmla="*/ 0 h 4441371"/>
              <a:gd name="csX9" fmla="*/ 4476998 w 4476998"/>
              <a:gd name="csY9" fmla="*/ 47501 h 4441371"/>
              <a:gd name="csX10" fmla="*/ 4441372 w 4476998"/>
              <a:gd name="csY10" fmla="*/ 570015 h 4441371"/>
              <a:gd name="csX11" fmla="*/ 3313216 w 4476998"/>
              <a:gd name="csY11" fmla="*/ 629392 h 4441371"/>
              <a:gd name="csX12" fmla="*/ 3241964 w 4476998"/>
              <a:gd name="csY12" fmla="*/ 3645725 h 4441371"/>
              <a:gd name="csX13" fmla="*/ 427512 w 4476998"/>
              <a:gd name="csY13" fmla="*/ 3645725 h 4441371"/>
              <a:gd name="csX14" fmla="*/ 498764 w 4476998"/>
              <a:gd name="csY14" fmla="*/ 4441371 h 4441371"/>
              <a:gd name="csX15" fmla="*/ 11876 w 4476998"/>
              <a:gd name="csY15" fmla="*/ 4429496 h 4441371"/>
              <a:gd name="csX16" fmla="*/ 0 w 4476998"/>
              <a:gd name="csY16" fmla="*/ 2660073 h 4441371"/>
              <a:gd name="csX0" fmla="*/ 0 w 4476998"/>
              <a:gd name="csY0" fmla="*/ 2660073 h 4441371"/>
              <a:gd name="csX1" fmla="*/ 0 w 4476998"/>
              <a:gd name="csY1" fmla="*/ 2660073 h 4441371"/>
              <a:gd name="csX2" fmla="*/ 285008 w 4476998"/>
              <a:gd name="csY2" fmla="*/ 2671948 h 4441371"/>
              <a:gd name="csX3" fmla="*/ 605642 w 4476998"/>
              <a:gd name="csY3" fmla="*/ 2695699 h 4441371"/>
              <a:gd name="csX4" fmla="*/ 593767 w 4476998"/>
              <a:gd name="csY4" fmla="*/ 3479470 h 4441371"/>
              <a:gd name="csX5" fmla="*/ 3051959 w 4476998"/>
              <a:gd name="csY5" fmla="*/ 3455719 h 4441371"/>
              <a:gd name="csX6" fmla="*/ 3051959 w 4476998"/>
              <a:gd name="csY6" fmla="*/ 391886 h 4441371"/>
              <a:gd name="csX7" fmla="*/ 2363190 w 4476998"/>
              <a:gd name="csY7" fmla="*/ 391886 h 4441371"/>
              <a:gd name="csX8" fmla="*/ 2339439 w 4476998"/>
              <a:gd name="csY8" fmla="*/ 0 h 4441371"/>
              <a:gd name="csX9" fmla="*/ 4476998 w 4476998"/>
              <a:gd name="csY9" fmla="*/ 47501 h 4441371"/>
              <a:gd name="csX10" fmla="*/ 4441372 w 4476998"/>
              <a:gd name="csY10" fmla="*/ 570015 h 4441371"/>
              <a:gd name="csX11" fmla="*/ 3313216 w 4476998"/>
              <a:gd name="csY11" fmla="*/ 629392 h 4441371"/>
              <a:gd name="csX12" fmla="*/ 3241964 w 4476998"/>
              <a:gd name="csY12" fmla="*/ 3645725 h 4441371"/>
              <a:gd name="csX13" fmla="*/ 510639 w 4476998"/>
              <a:gd name="csY13" fmla="*/ 3657600 h 4441371"/>
              <a:gd name="csX14" fmla="*/ 498764 w 4476998"/>
              <a:gd name="csY14" fmla="*/ 4441371 h 4441371"/>
              <a:gd name="csX15" fmla="*/ 11876 w 4476998"/>
              <a:gd name="csY15" fmla="*/ 4429496 h 4441371"/>
              <a:gd name="csX16" fmla="*/ 0 w 4476998"/>
              <a:gd name="csY16" fmla="*/ 2660073 h 444137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76998" h="4441371">
                <a:moveTo>
                  <a:pt x="0" y="2660073"/>
                </a:moveTo>
                <a:lnTo>
                  <a:pt x="0" y="2660073"/>
                </a:lnTo>
                <a:cubicBezTo>
                  <a:pt x="95003" y="2664031"/>
                  <a:pt x="190251" y="2664052"/>
                  <a:pt x="285008" y="2671948"/>
                </a:cubicBezTo>
                <a:cubicBezTo>
                  <a:pt x="687159" y="2705461"/>
                  <a:pt x="131427" y="2695699"/>
                  <a:pt x="605642" y="2695699"/>
                </a:cubicBezTo>
                <a:lnTo>
                  <a:pt x="593767" y="3479470"/>
                </a:lnTo>
                <a:lnTo>
                  <a:pt x="3051959" y="3455719"/>
                </a:lnTo>
                <a:lnTo>
                  <a:pt x="3051959" y="391886"/>
                </a:lnTo>
                <a:lnTo>
                  <a:pt x="2363190" y="391886"/>
                </a:lnTo>
                <a:lnTo>
                  <a:pt x="2339439" y="0"/>
                </a:lnTo>
                <a:lnTo>
                  <a:pt x="4476998" y="47501"/>
                </a:lnTo>
                <a:lnTo>
                  <a:pt x="4441372" y="570015"/>
                </a:lnTo>
                <a:lnTo>
                  <a:pt x="3313216" y="629392"/>
                </a:lnTo>
                <a:lnTo>
                  <a:pt x="3241964" y="3645725"/>
                </a:lnTo>
                <a:lnTo>
                  <a:pt x="510639" y="3657600"/>
                </a:lnTo>
                <a:lnTo>
                  <a:pt x="498764" y="4441371"/>
                </a:lnTo>
                <a:lnTo>
                  <a:pt x="11876" y="4429496"/>
                </a:lnTo>
                <a:cubicBezTo>
                  <a:pt x="7917" y="3839688"/>
                  <a:pt x="3959" y="3249881"/>
                  <a:pt x="0" y="2660073"/>
                </a:cubicBezTo>
                <a:close/>
              </a:path>
            </a:pathLst>
          </a:custGeom>
          <a:solidFill>
            <a:srgbClr val="CFCBEC">
              <a:alpha val="60000"/>
            </a:srgb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46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2E2D-F47E-88E2-AC8F-E48A262CA91B}"/>
            </a:ext>
          </a:extLst>
        </p:cNvPr>
        <p:cNvGrpSpPr/>
        <p:nvPr/>
      </p:nvGrpSpPr>
      <p:grpSpPr>
        <a:xfrm>
          <a:off x="0" y="0"/>
          <a:ext cx="0" cy="0"/>
          <a:chOff x="0" y="0"/>
          <a:chExt cx="0" cy="0"/>
        </a:xfrm>
      </p:grpSpPr>
      <p:pic>
        <p:nvPicPr>
          <p:cNvPr id="90" name="Picture 89">
            <a:extLst>
              <a:ext uri="{FF2B5EF4-FFF2-40B4-BE49-F238E27FC236}">
                <a16:creationId xmlns:a16="http://schemas.microsoft.com/office/drawing/2014/main" id="{40A25BA4-0F36-C9D8-7DED-BFD526B3A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2906"/>
            <a:ext cx="12192000" cy="6045094"/>
          </a:xfrm>
          <a:prstGeom prst="rect">
            <a:avLst/>
          </a:prstGeom>
        </p:spPr>
      </p:pic>
      <p:sp>
        <p:nvSpPr>
          <p:cNvPr id="2" name="Title 1">
            <a:extLst>
              <a:ext uri="{FF2B5EF4-FFF2-40B4-BE49-F238E27FC236}">
                <a16:creationId xmlns:a16="http://schemas.microsoft.com/office/drawing/2014/main" id="{786492B5-F790-81E7-4333-9375AFC9C0EF}"/>
              </a:ext>
            </a:extLst>
          </p:cNvPr>
          <p:cNvSpPr>
            <a:spLocks noGrp="1"/>
          </p:cNvSpPr>
          <p:nvPr>
            <p:ph type="title"/>
          </p:nvPr>
        </p:nvSpPr>
        <p:spPr/>
        <p:txBody>
          <a:bodyPr/>
          <a:lstStyle/>
          <a:p>
            <a:r>
              <a:rPr lang="en-US"/>
              <a:t>Manual Contingency Example: Disconnector CC = False</a:t>
            </a:r>
          </a:p>
        </p:txBody>
      </p:sp>
      <p:sp>
        <p:nvSpPr>
          <p:cNvPr id="4" name="TextBox 3">
            <a:extLst>
              <a:ext uri="{FF2B5EF4-FFF2-40B4-BE49-F238E27FC236}">
                <a16:creationId xmlns:a16="http://schemas.microsoft.com/office/drawing/2014/main" id="{E564B063-1099-1146-E611-CDCE829AFDBC}"/>
              </a:ext>
            </a:extLst>
          </p:cNvPr>
          <p:cNvSpPr txBox="1"/>
          <p:nvPr/>
        </p:nvSpPr>
        <p:spPr>
          <a:xfrm>
            <a:off x="9368948" y="49429"/>
            <a:ext cx="2755331" cy="615553"/>
          </a:xfrm>
          <a:prstGeom prst="rect">
            <a:avLst/>
          </a:prstGeom>
          <a:noFill/>
          <a:ln>
            <a:solidFill>
              <a:schemeClr val="accent1">
                <a:shade val="15000"/>
              </a:schemeClr>
            </a:solidFill>
          </a:ln>
        </p:spPr>
        <p:txBody>
          <a:bodyPr wrap="square" rtlCol="0">
            <a:spAutoFit/>
          </a:bodyPr>
          <a:lstStyle/>
          <a:p>
            <a:pPr>
              <a:spcAft>
                <a:spcPts val="600"/>
              </a:spcAft>
            </a:pPr>
            <a:r>
              <a:rPr lang="en-US" sz="800"/>
              <a:t>------------------    Black – Existing Equipment</a:t>
            </a:r>
          </a:p>
          <a:p>
            <a:pPr>
              <a:spcAft>
                <a:spcPts val="600"/>
              </a:spcAft>
            </a:pPr>
            <a:r>
              <a:rPr lang="en-US" sz="800">
                <a:solidFill>
                  <a:srgbClr val="00B050"/>
                </a:solidFill>
              </a:rPr>
              <a:t>------------------</a:t>
            </a:r>
            <a:r>
              <a:rPr lang="en-US" sz="800"/>
              <a:t>    Green – Existing but Retiring Equipment</a:t>
            </a:r>
          </a:p>
          <a:p>
            <a:pPr>
              <a:spcAft>
                <a:spcPts val="600"/>
              </a:spcAft>
            </a:pPr>
            <a:r>
              <a:rPr lang="en-US" sz="800">
                <a:solidFill>
                  <a:srgbClr val="FF0000"/>
                </a:solidFill>
              </a:rPr>
              <a:t>------------------</a:t>
            </a:r>
            <a:r>
              <a:rPr lang="en-US" sz="800"/>
              <a:t>    Red – New Equipment</a:t>
            </a:r>
          </a:p>
        </p:txBody>
      </p:sp>
      <p:sp>
        <p:nvSpPr>
          <p:cNvPr id="86" name="Rectangle 85">
            <a:extLst>
              <a:ext uri="{FF2B5EF4-FFF2-40B4-BE49-F238E27FC236}">
                <a16:creationId xmlns:a16="http://schemas.microsoft.com/office/drawing/2014/main" id="{3AD507C8-3AEA-EA38-A35C-3749E2ABF508}"/>
              </a:ext>
            </a:extLst>
          </p:cNvPr>
          <p:cNvSpPr/>
          <p:nvPr/>
        </p:nvSpPr>
        <p:spPr>
          <a:xfrm>
            <a:off x="11925300" y="6443909"/>
            <a:ext cx="266700" cy="1825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3673814-02CA-457F-D2C1-EDF734AE37AB}"/>
              </a:ext>
            </a:extLst>
          </p:cNvPr>
          <p:cNvSpPr>
            <a:spLocks noGrp="1"/>
          </p:cNvSpPr>
          <p:nvPr>
            <p:ph type="sldNum" sz="quarter" idx="12"/>
          </p:nvPr>
        </p:nvSpPr>
        <p:spPr/>
        <p:txBody>
          <a:bodyPr/>
          <a:lstStyle/>
          <a:p>
            <a:fld id="{BCDE79FB-97BA-492B-8D57-F1373F9ADA95}" type="slidenum">
              <a:rPr lang="en-US" smtClean="0"/>
              <a:t>28</a:t>
            </a:fld>
            <a:endParaRPr lang="en-US"/>
          </a:p>
        </p:txBody>
      </p:sp>
      <p:pic>
        <p:nvPicPr>
          <p:cNvPr id="92" name="Picture 91">
            <a:extLst>
              <a:ext uri="{FF2B5EF4-FFF2-40B4-BE49-F238E27FC236}">
                <a16:creationId xmlns:a16="http://schemas.microsoft.com/office/drawing/2014/main" id="{9FA75A9A-EF8E-43A4-4ED5-DFA9BFF4DCC6}"/>
              </a:ext>
            </a:extLst>
          </p:cNvPr>
          <p:cNvPicPr>
            <a:picLocks noChangeAspect="1"/>
          </p:cNvPicPr>
          <p:nvPr/>
        </p:nvPicPr>
        <p:blipFill>
          <a:blip r:embed="rId4"/>
          <a:stretch>
            <a:fillRect/>
          </a:stretch>
        </p:blipFill>
        <p:spPr>
          <a:xfrm>
            <a:off x="0" y="4108303"/>
            <a:ext cx="4833257" cy="681135"/>
          </a:xfrm>
          <a:prstGeom prst="rect">
            <a:avLst/>
          </a:prstGeom>
        </p:spPr>
      </p:pic>
      <p:pic>
        <p:nvPicPr>
          <p:cNvPr id="94" name="Picture 93">
            <a:extLst>
              <a:ext uri="{FF2B5EF4-FFF2-40B4-BE49-F238E27FC236}">
                <a16:creationId xmlns:a16="http://schemas.microsoft.com/office/drawing/2014/main" id="{5E9BB1AB-3BDA-787C-1006-904FE6CCA803}"/>
              </a:ext>
            </a:extLst>
          </p:cNvPr>
          <p:cNvPicPr>
            <a:picLocks noChangeAspect="1"/>
          </p:cNvPicPr>
          <p:nvPr/>
        </p:nvPicPr>
        <p:blipFill>
          <a:blip r:embed="rId5"/>
          <a:stretch>
            <a:fillRect/>
          </a:stretch>
        </p:blipFill>
        <p:spPr>
          <a:xfrm>
            <a:off x="6985539" y="4108303"/>
            <a:ext cx="5185558" cy="629461"/>
          </a:xfrm>
          <a:prstGeom prst="rect">
            <a:avLst/>
          </a:prstGeom>
        </p:spPr>
      </p:pic>
      <p:sp>
        <p:nvSpPr>
          <p:cNvPr id="96" name="Freeform: Shape 95">
            <a:extLst>
              <a:ext uri="{FF2B5EF4-FFF2-40B4-BE49-F238E27FC236}">
                <a16:creationId xmlns:a16="http://schemas.microsoft.com/office/drawing/2014/main" id="{2308247B-D105-4BD2-E0AB-994923F544C7}"/>
              </a:ext>
            </a:extLst>
          </p:cNvPr>
          <p:cNvSpPr/>
          <p:nvPr/>
        </p:nvSpPr>
        <p:spPr>
          <a:xfrm>
            <a:off x="5878987" y="1484416"/>
            <a:ext cx="5390696" cy="2493818"/>
          </a:xfrm>
          <a:custGeom>
            <a:avLst/>
            <a:gdLst>
              <a:gd name="csX0" fmla="*/ 3372593 w 5403273"/>
              <a:gd name="csY0" fmla="*/ 0 h 2470068"/>
              <a:gd name="csX1" fmla="*/ 3384468 w 5403273"/>
              <a:gd name="csY1" fmla="*/ 498764 h 2470068"/>
              <a:gd name="csX2" fmla="*/ 3966359 w 5403273"/>
              <a:gd name="csY2" fmla="*/ 486889 h 2470068"/>
              <a:gd name="csX3" fmla="*/ 4001985 w 5403273"/>
              <a:gd name="csY3" fmla="*/ 2173185 h 2470068"/>
              <a:gd name="csX4" fmla="*/ 415637 w 5403273"/>
              <a:gd name="csY4" fmla="*/ 2185060 h 2470068"/>
              <a:gd name="csX5" fmla="*/ 403761 w 5403273"/>
              <a:gd name="csY5" fmla="*/ 1947553 h 2470068"/>
              <a:gd name="csX6" fmla="*/ 0 w 5403273"/>
              <a:gd name="csY6" fmla="*/ 1971304 h 2470068"/>
              <a:gd name="csX7" fmla="*/ 47502 w 5403273"/>
              <a:gd name="csY7" fmla="*/ 2434442 h 2470068"/>
              <a:gd name="csX8" fmla="*/ 4358245 w 5403273"/>
              <a:gd name="csY8" fmla="*/ 2470068 h 2470068"/>
              <a:gd name="csX9" fmla="*/ 4417621 w 5403273"/>
              <a:gd name="csY9" fmla="*/ 748146 h 2470068"/>
              <a:gd name="csX10" fmla="*/ 4393871 w 5403273"/>
              <a:gd name="csY10" fmla="*/ 380011 h 2470068"/>
              <a:gd name="csX11" fmla="*/ 5403273 w 5403273"/>
              <a:gd name="csY11" fmla="*/ 522515 h 2470068"/>
              <a:gd name="csX12" fmla="*/ 5367647 w 5403273"/>
              <a:gd name="csY12" fmla="*/ 59377 h 2470068"/>
              <a:gd name="csX13" fmla="*/ 3372593 w 5403273"/>
              <a:gd name="csY13" fmla="*/ 0 h 2470068"/>
              <a:gd name="csX0" fmla="*/ 3372593 w 5403273"/>
              <a:gd name="csY0" fmla="*/ 0 h 2470068"/>
              <a:gd name="csX1" fmla="*/ 3384468 w 5403273"/>
              <a:gd name="csY1" fmla="*/ 498764 h 2470068"/>
              <a:gd name="csX2" fmla="*/ 3966359 w 5403273"/>
              <a:gd name="csY2" fmla="*/ 486889 h 2470068"/>
              <a:gd name="csX3" fmla="*/ 4001985 w 5403273"/>
              <a:gd name="csY3" fmla="*/ 2173185 h 2470068"/>
              <a:gd name="csX4" fmla="*/ 415637 w 5403273"/>
              <a:gd name="csY4" fmla="*/ 2185060 h 2470068"/>
              <a:gd name="csX5" fmla="*/ 403761 w 5403273"/>
              <a:gd name="csY5" fmla="*/ 1947553 h 2470068"/>
              <a:gd name="csX6" fmla="*/ 0 w 5403273"/>
              <a:gd name="csY6" fmla="*/ 1971304 h 2470068"/>
              <a:gd name="csX7" fmla="*/ 47502 w 5403273"/>
              <a:gd name="csY7" fmla="*/ 2434442 h 2470068"/>
              <a:gd name="csX8" fmla="*/ 4358245 w 5403273"/>
              <a:gd name="csY8" fmla="*/ 2470068 h 2470068"/>
              <a:gd name="csX9" fmla="*/ 4286993 w 5403273"/>
              <a:gd name="csY9" fmla="*/ 783772 h 2470068"/>
              <a:gd name="csX10" fmla="*/ 4393871 w 5403273"/>
              <a:gd name="csY10" fmla="*/ 380011 h 2470068"/>
              <a:gd name="csX11" fmla="*/ 5403273 w 5403273"/>
              <a:gd name="csY11" fmla="*/ 522515 h 2470068"/>
              <a:gd name="csX12" fmla="*/ 5367647 w 5403273"/>
              <a:gd name="csY12" fmla="*/ 59377 h 2470068"/>
              <a:gd name="csX13" fmla="*/ 3372593 w 5403273"/>
              <a:gd name="csY13" fmla="*/ 0 h 2470068"/>
              <a:gd name="csX0" fmla="*/ 3372593 w 5403273"/>
              <a:gd name="csY0" fmla="*/ 0 h 2470068"/>
              <a:gd name="csX1" fmla="*/ 3384468 w 5403273"/>
              <a:gd name="csY1" fmla="*/ 498764 h 2470068"/>
              <a:gd name="csX2" fmla="*/ 3966359 w 5403273"/>
              <a:gd name="csY2" fmla="*/ 486889 h 2470068"/>
              <a:gd name="csX3" fmla="*/ 4001985 w 5403273"/>
              <a:gd name="csY3" fmla="*/ 2173185 h 2470068"/>
              <a:gd name="csX4" fmla="*/ 415637 w 5403273"/>
              <a:gd name="csY4" fmla="*/ 2185060 h 2470068"/>
              <a:gd name="csX5" fmla="*/ 403761 w 5403273"/>
              <a:gd name="csY5" fmla="*/ 1947553 h 2470068"/>
              <a:gd name="csX6" fmla="*/ 0 w 5403273"/>
              <a:gd name="csY6" fmla="*/ 1971304 h 2470068"/>
              <a:gd name="csX7" fmla="*/ 47502 w 5403273"/>
              <a:gd name="csY7" fmla="*/ 2434442 h 2470068"/>
              <a:gd name="csX8" fmla="*/ 4358245 w 5403273"/>
              <a:gd name="csY8" fmla="*/ 2470068 h 2470068"/>
              <a:gd name="csX9" fmla="*/ 4286993 w 5403273"/>
              <a:gd name="csY9" fmla="*/ 783772 h 2470068"/>
              <a:gd name="csX10" fmla="*/ 4595752 w 5403273"/>
              <a:gd name="csY10" fmla="*/ 201881 h 2470068"/>
              <a:gd name="csX11" fmla="*/ 5403273 w 5403273"/>
              <a:gd name="csY11" fmla="*/ 522515 h 2470068"/>
              <a:gd name="csX12" fmla="*/ 5367647 w 5403273"/>
              <a:gd name="csY12" fmla="*/ 59377 h 2470068"/>
              <a:gd name="csX13" fmla="*/ 3372593 w 5403273"/>
              <a:gd name="csY13" fmla="*/ 0 h 2470068"/>
              <a:gd name="csX0" fmla="*/ 3372593 w 5403273"/>
              <a:gd name="csY0" fmla="*/ 0 h 2470068"/>
              <a:gd name="csX1" fmla="*/ 3384468 w 5403273"/>
              <a:gd name="csY1" fmla="*/ 498764 h 2470068"/>
              <a:gd name="csX2" fmla="*/ 3966359 w 5403273"/>
              <a:gd name="csY2" fmla="*/ 486889 h 2470068"/>
              <a:gd name="csX3" fmla="*/ 4001985 w 5403273"/>
              <a:gd name="csY3" fmla="*/ 2173185 h 2470068"/>
              <a:gd name="csX4" fmla="*/ 415637 w 5403273"/>
              <a:gd name="csY4" fmla="*/ 2185060 h 2470068"/>
              <a:gd name="csX5" fmla="*/ 403761 w 5403273"/>
              <a:gd name="csY5" fmla="*/ 1947553 h 2470068"/>
              <a:gd name="csX6" fmla="*/ 0 w 5403273"/>
              <a:gd name="csY6" fmla="*/ 1971304 h 2470068"/>
              <a:gd name="csX7" fmla="*/ 47502 w 5403273"/>
              <a:gd name="csY7" fmla="*/ 2434442 h 2470068"/>
              <a:gd name="csX8" fmla="*/ 4358245 w 5403273"/>
              <a:gd name="csY8" fmla="*/ 2470068 h 2470068"/>
              <a:gd name="csX9" fmla="*/ 4417622 w 5403273"/>
              <a:gd name="csY9" fmla="*/ 760021 h 2470068"/>
              <a:gd name="csX10" fmla="*/ 4595752 w 5403273"/>
              <a:gd name="csY10" fmla="*/ 201881 h 2470068"/>
              <a:gd name="csX11" fmla="*/ 5403273 w 5403273"/>
              <a:gd name="csY11" fmla="*/ 522515 h 2470068"/>
              <a:gd name="csX12" fmla="*/ 5367647 w 5403273"/>
              <a:gd name="csY12" fmla="*/ 59377 h 2470068"/>
              <a:gd name="csX13" fmla="*/ 3372593 w 5403273"/>
              <a:gd name="csY13" fmla="*/ 0 h 2470068"/>
              <a:gd name="csX0" fmla="*/ 3372593 w 5403273"/>
              <a:gd name="csY0" fmla="*/ 0 h 2470068"/>
              <a:gd name="csX1" fmla="*/ 3384468 w 5403273"/>
              <a:gd name="csY1" fmla="*/ 498764 h 2470068"/>
              <a:gd name="csX2" fmla="*/ 3966359 w 5403273"/>
              <a:gd name="csY2" fmla="*/ 486889 h 2470068"/>
              <a:gd name="csX3" fmla="*/ 4001985 w 5403273"/>
              <a:gd name="csY3" fmla="*/ 2173185 h 2470068"/>
              <a:gd name="csX4" fmla="*/ 415637 w 5403273"/>
              <a:gd name="csY4" fmla="*/ 2185060 h 2470068"/>
              <a:gd name="csX5" fmla="*/ 403761 w 5403273"/>
              <a:gd name="csY5" fmla="*/ 1947553 h 2470068"/>
              <a:gd name="csX6" fmla="*/ 0 w 5403273"/>
              <a:gd name="csY6" fmla="*/ 1971304 h 2470068"/>
              <a:gd name="csX7" fmla="*/ 47502 w 5403273"/>
              <a:gd name="csY7" fmla="*/ 2434442 h 2470068"/>
              <a:gd name="csX8" fmla="*/ 4358245 w 5403273"/>
              <a:gd name="csY8" fmla="*/ 2470068 h 2470068"/>
              <a:gd name="csX9" fmla="*/ 4417622 w 5403273"/>
              <a:gd name="csY9" fmla="*/ 760021 h 2470068"/>
              <a:gd name="csX10" fmla="*/ 4678880 w 5403273"/>
              <a:gd name="csY10" fmla="*/ 451263 h 2470068"/>
              <a:gd name="csX11" fmla="*/ 5403273 w 5403273"/>
              <a:gd name="csY11" fmla="*/ 522515 h 2470068"/>
              <a:gd name="csX12" fmla="*/ 5367647 w 5403273"/>
              <a:gd name="csY12" fmla="*/ 59377 h 2470068"/>
              <a:gd name="csX13" fmla="*/ 3372593 w 5403273"/>
              <a:gd name="csY13" fmla="*/ 0 h 2470068"/>
              <a:gd name="csX0" fmla="*/ 3372593 w 5403273"/>
              <a:gd name="csY0" fmla="*/ 0 h 2470068"/>
              <a:gd name="csX1" fmla="*/ 3384468 w 5403273"/>
              <a:gd name="csY1" fmla="*/ 498764 h 2470068"/>
              <a:gd name="csX2" fmla="*/ 3966359 w 5403273"/>
              <a:gd name="csY2" fmla="*/ 486889 h 2470068"/>
              <a:gd name="csX3" fmla="*/ 4001985 w 5403273"/>
              <a:gd name="csY3" fmla="*/ 2173185 h 2470068"/>
              <a:gd name="csX4" fmla="*/ 415637 w 5403273"/>
              <a:gd name="csY4" fmla="*/ 2185060 h 2470068"/>
              <a:gd name="csX5" fmla="*/ 403761 w 5403273"/>
              <a:gd name="csY5" fmla="*/ 1947553 h 2470068"/>
              <a:gd name="csX6" fmla="*/ 0 w 5403273"/>
              <a:gd name="csY6" fmla="*/ 1971304 h 2470068"/>
              <a:gd name="csX7" fmla="*/ 47502 w 5403273"/>
              <a:gd name="csY7" fmla="*/ 2434442 h 2470068"/>
              <a:gd name="csX8" fmla="*/ 4358245 w 5403273"/>
              <a:gd name="csY8" fmla="*/ 2470068 h 2470068"/>
              <a:gd name="csX9" fmla="*/ 4417622 w 5403273"/>
              <a:gd name="csY9" fmla="*/ 760021 h 2470068"/>
              <a:gd name="csX10" fmla="*/ 4678880 w 5403273"/>
              <a:gd name="csY10" fmla="*/ 451263 h 2470068"/>
              <a:gd name="csX11" fmla="*/ 5403273 w 5403273"/>
              <a:gd name="csY11" fmla="*/ 463138 h 2470068"/>
              <a:gd name="csX12" fmla="*/ 5367647 w 5403273"/>
              <a:gd name="csY12" fmla="*/ 59377 h 2470068"/>
              <a:gd name="csX13" fmla="*/ 3372593 w 5403273"/>
              <a:gd name="csY13" fmla="*/ 0 h 2470068"/>
              <a:gd name="csX0" fmla="*/ 3372593 w 5403273"/>
              <a:gd name="csY0" fmla="*/ 0 h 2410691"/>
              <a:gd name="csX1" fmla="*/ 3384468 w 5403273"/>
              <a:gd name="csY1" fmla="*/ 439387 h 2410691"/>
              <a:gd name="csX2" fmla="*/ 3966359 w 5403273"/>
              <a:gd name="csY2" fmla="*/ 427512 h 2410691"/>
              <a:gd name="csX3" fmla="*/ 4001985 w 5403273"/>
              <a:gd name="csY3" fmla="*/ 2113808 h 2410691"/>
              <a:gd name="csX4" fmla="*/ 415637 w 5403273"/>
              <a:gd name="csY4" fmla="*/ 2125683 h 2410691"/>
              <a:gd name="csX5" fmla="*/ 403761 w 5403273"/>
              <a:gd name="csY5" fmla="*/ 1888176 h 2410691"/>
              <a:gd name="csX6" fmla="*/ 0 w 5403273"/>
              <a:gd name="csY6" fmla="*/ 1911927 h 2410691"/>
              <a:gd name="csX7" fmla="*/ 47502 w 5403273"/>
              <a:gd name="csY7" fmla="*/ 2375065 h 2410691"/>
              <a:gd name="csX8" fmla="*/ 4358245 w 5403273"/>
              <a:gd name="csY8" fmla="*/ 2410691 h 2410691"/>
              <a:gd name="csX9" fmla="*/ 4417622 w 5403273"/>
              <a:gd name="csY9" fmla="*/ 700644 h 2410691"/>
              <a:gd name="csX10" fmla="*/ 4678880 w 5403273"/>
              <a:gd name="csY10" fmla="*/ 391886 h 2410691"/>
              <a:gd name="csX11" fmla="*/ 5403273 w 5403273"/>
              <a:gd name="csY11" fmla="*/ 403761 h 2410691"/>
              <a:gd name="csX12" fmla="*/ 5367647 w 5403273"/>
              <a:gd name="csY12" fmla="*/ 0 h 2410691"/>
              <a:gd name="csX13" fmla="*/ 3372593 w 5403273"/>
              <a:gd name="csY13" fmla="*/ 0 h 2410691"/>
              <a:gd name="csX0" fmla="*/ 3372593 w 5403273"/>
              <a:gd name="csY0" fmla="*/ 83127 h 2493818"/>
              <a:gd name="csX1" fmla="*/ 3384468 w 5403273"/>
              <a:gd name="csY1" fmla="*/ 522514 h 2493818"/>
              <a:gd name="csX2" fmla="*/ 3966359 w 5403273"/>
              <a:gd name="csY2" fmla="*/ 510639 h 2493818"/>
              <a:gd name="csX3" fmla="*/ 4001985 w 5403273"/>
              <a:gd name="csY3" fmla="*/ 2196935 h 2493818"/>
              <a:gd name="csX4" fmla="*/ 415637 w 5403273"/>
              <a:gd name="csY4" fmla="*/ 2208810 h 2493818"/>
              <a:gd name="csX5" fmla="*/ 403761 w 5403273"/>
              <a:gd name="csY5" fmla="*/ 1971303 h 2493818"/>
              <a:gd name="csX6" fmla="*/ 0 w 5403273"/>
              <a:gd name="csY6" fmla="*/ 1995054 h 2493818"/>
              <a:gd name="csX7" fmla="*/ 47502 w 5403273"/>
              <a:gd name="csY7" fmla="*/ 2458192 h 2493818"/>
              <a:gd name="csX8" fmla="*/ 4358245 w 5403273"/>
              <a:gd name="csY8" fmla="*/ 2493818 h 2493818"/>
              <a:gd name="csX9" fmla="*/ 4417622 w 5403273"/>
              <a:gd name="csY9" fmla="*/ 783771 h 2493818"/>
              <a:gd name="csX10" fmla="*/ 4678880 w 5403273"/>
              <a:gd name="csY10" fmla="*/ 475013 h 2493818"/>
              <a:gd name="csX11" fmla="*/ 5403273 w 5403273"/>
              <a:gd name="csY11" fmla="*/ 486888 h 2493818"/>
              <a:gd name="csX12" fmla="*/ 5367647 w 5403273"/>
              <a:gd name="csY12" fmla="*/ 0 h 2493818"/>
              <a:gd name="csX13" fmla="*/ 3372593 w 5403273"/>
              <a:gd name="csY13" fmla="*/ 83127 h 2493818"/>
              <a:gd name="csX0" fmla="*/ 3384468 w 5403273"/>
              <a:gd name="csY0" fmla="*/ 11875 h 2493818"/>
              <a:gd name="csX1" fmla="*/ 3384468 w 5403273"/>
              <a:gd name="csY1" fmla="*/ 522514 h 2493818"/>
              <a:gd name="csX2" fmla="*/ 3966359 w 5403273"/>
              <a:gd name="csY2" fmla="*/ 510639 h 2493818"/>
              <a:gd name="csX3" fmla="*/ 4001985 w 5403273"/>
              <a:gd name="csY3" fmla="*/ 2196935 h 2493818"/>
              <a:gd name="csX4" fmla="*/ 415637 w 5403273"/>
              <a:gd name="csY4" fmla="*/ 2208810 h 2493818"/>
              <a:gd name="csX5" fmla="*/ 403761 w 5403273"/>
              <a:gd name="csY5" fmla="*/ 1971303 h 2493818"/>
              <a:gd name="csX6" fmla="*/ 0 w 5403273"/>
              <a:gd name="csY6" fmla="*/ 1995054 h 2493818"/>
              <a:gd name="csX7" fmla="*/ 47502 w 5403273"/>
              <a:gd name="csY7" fmla="*/ 2458192 h 2493818"/>
              <a:gd name="csX8" fmla="*/ 4358245 w 5403273"/>
              <a:gd name="csY8" fmla="*/ 2493818 h 2493818"/>
              <a:gd name="csX9" fmla="*/ 4417622 w 5403273"/>
              <a:gd name="csY9" fmla="*/ 783771 h 2493818"/>
              <a:gd name="csX10" fmla="*/ 4678880 w 5403273"/>
              <a:gd name="csY10" fmla="*/ 475013 h 2493818"/>
              <a:gd name="csX11" fmla="*/ 5403273 w 5403273"/>
              <a:gd name="csY11" fmla="*/ 486888 h 2493818"/>
              <a:gd name="csX12" fmla="*/ 5367647 w 5403273"/>
              <a:gd name="csY12" fmla="*/ 0 h 2493818"/>
              <a:gd name="csX13" fmla="*/ 3384468 w 5403273"/>
              <a:gd name="csY13" fmla="*/ 11875 h 2493818"/>
              <a:gd name="csX0" fmla="*/ 3384468 w 5403273"/>
              <a:gd name="csY0" fmla="*/ 11875 h 2493818"/>
              <a:gd name="csX1" fmla="*/ 3384468 w 5403273"/>
              <a:gd name="csY1" fmla="*/ 522514 h 2493818"/>
              <a:gd name="csX2" fmla="*/ 3966359 w 5403273"/>
              <a:gd name="csY2" fmla="*/ 510639 h 2493818"/>
              <a:gd name="csX3" fmla="*/ 4001985 w 5403273"/>
              <a:gd name="csY3" fmla="*/ 2196935 h 2493818"/>
              <a:gd name="csX4" fmla="*/ 415637 w 5403273"/>
              <a:gd name="csY4" fmla="*/ 2208810 h 2493818"/>
              <a:gd name="csX5" fmla="*/ 425986 w 5403273"/>
              <a:gd name="csY5" fmla="*/ 2079253 h 2493818"/>
              <a:gd name="csX6" fmla="*/ 0 w 5403273"/>
              <a:gd name="csY6" fmla="*/ 1995054 h 2493818"/>
              <a:gd name="csX7" fmla="*/ 47502 w 5403273"/>
              <a:gd name="csY7" fmla="*/ 2458192 h 2493818"/>
              <a:gd name="csX8" fmla="*/ 4358245 w 5403273"/>
              <a:gd name="csY8" fmla="*/ 2493818 h 2493818"/>
              <a:gd name="csX9" fmla="*/ 4417622 w 5403273"/>
              <a:gd name="csY9" fmla="*/ 783771 h 2493818"/>
              <a:gd name="csX10" fmla="*/ 4678880 w 5403273"/>
              <a:gd name="csY10" fmla="*/ 475013 h 2493818"/>
              <a:gd name="csX11" fmla="*/ 5403273 w 5403273"/>
              <a:gd name="csY11" fmla="*/ 486888 h 2493818"/>
              <a:gd name="csX12" fmla="*/ 5367647 w 5403273"/>
              <a:gd name="csY12" fmla="*/ 0 h 2493818"/>
              <a:gd name="csX13" fmla="*/ 3384468 w 5403273"/>
              <a:gd name="csY13" fmla="*/ 11875 h 2493818"/>
              <a:gd name="csX0" fmla="*/ 3371768 w 5390573"/>
              <a:gd name="csY0" fmla="*/ 11875 h 2493818"/>
              <a:gd name="csX1" fmla="*/ 3371768 w 5390573"/>
              <a:gd name="csY1" fmla="*/ 522514 h 2493818"/>
              <a:gd name="csX2" fmla="*/ 3953659 w 5390573"/>
              <a:gd name="csY2" fmla="*/ 510639 h 2493818"/>
              <a:gd name="csX3" fmla="*/ 3989285 w 5390573"/>
              <a:gd name="csY3" fmla="*/ 2196935 h 2493818"/>
              <a:gd name="csX4" fmla="*/ 402937 w 5390573"/>
              <a:gd name="csY4" fmla="*/ 2208810 h 2493818"/>
              <a:gd name="csX5" fmla="*/ 413286 w 5390573"/>
              <a:gd name="csY5" fmla="*/ 2079253 h 2493818"/>
              <a:gd name="csX6" fmla="*/ 0 w 5390573"/>
              <a:gd name="csY6" fmla="*/ 2071254 h 2493818"/>
              <a:gd name="csX7" fmla="*/ 34802 w 5390573"/>
              <a:gd name="csY7" fmla="*/ 2458192 h 2493818"/>
              <a:gd name="csX8" fmla="*/ 4345545 w 5390573"/>
              <a:gd name="csY8" fmla="*/ 2493818 h 2493818"/>
              <a:gd name="csX9" fmla="*/ 4404922 w 5390573"/>
              <a:gd name="csY9" fmla="*/ 783771 h 2493818"/>
              <a:gd name="csX10" fmla="*/ 4666180 w 5390573"/>
              <a:gd name="csY10" fmla="*/ 475013 h 2493818"/>
              <a:gd name="csX11" fmla="*/ 5390573 w 5390573"/>
              <a:gd name="csY11" fmla="*/ 486888 h 2493818"/>
              <a:gd name="csX12" fmla="*/ 5354947 w 5390573"/>
              <a:gd name="csY12" fmla="*/ 0 h 2493818"/>
              <a:gd name="csX13" fmla="*/ 3371768 w 5390573"/>
              <a:gd name="csY13" fmla="*/ 11875 h 2493818"/>
              <a:gd name="csX0" fmla="*/ 3371891 w 5390696"/>
              <a:gd name="csY0" fmla="*/ 11875 h 2493818"/>
              <a:gd name="csX1" fmla="*/ 3371891 w 5390696"/>
              <a:gd name="csY1" fmla="*/ 522514 h 2493818"/>
              <a:gd name="csX2" fmla="*/ 3953782 w 5390696"/>
              <a:gd name="csY2" fmla="*/ 510639 h 2493818"/>
              <a:gd name="csX3" fmla="*/ 3989408 w 5390696"/>
              <a:gd name="csY3" fmla="*/ 2196935 h 2493818"/>
              <a:gd name="csX4" fmla="*/ 403060 w 5390696"/>
              <a:gd name="csY4" fmla="*/ 2208810 h 2493818"/>
              <a:gd name="csX5" fmla="*/ 413409 w 5390696"/>
              <a:gd name="csY5" fmla="*/ 2079253 h 2493818"/>
              <a:gd name="csX6" fmla="*/ 123 w 5390696"/>
              <a:gd name="csY6" fmla="*/ 2071254 h 2493818"/>
              <a:gd name="csX7" fmla="*/ 0 w 5390696"/>
              <a:gd name="csY7" fmla="*/ 2467717 h 2493818"/>
              <a:gd name="csX8" fmla="*/ 4345668 w 5390696"/>
              <a:gd name="csY8" fmla="*/ 2493818 h 2493818"/>
              <a:gd name="csX9" fmla="*/ 4405045 w 5390696"/>
              <a:gd name="csY9" fmla="*/ 783771 h 2493818"/>
              <a:gd name="csX10" fmla="*/ 4666303 w 5390696"/>
              <a:gd name="csY10" fmla="*/ 475013 h 2493818"/>
              <a:gd name="csX11" fmla="*/ 5390696 w 5390696"/>
              <a:gd name="csY11" fmla="*/ 486888 h 2493818"/>
              <a:gd name="csX12" fmla="*/ 5355070 w 5390696"/>
              <a:gd name="csY12" fmla="*/ 0 h 2493818"/>
              <a:gd name="csX13" fmla="*/ 3371891 w 5390696"/>
              <a:gd name="csY13" fmla="*/ 11875 h 24938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5390696" h="2493818">
                <a:moveTo>
                  <a:pt x="3371891" y="11875"/>
                </a:moveTo>
                <a:lnTo>
                  <a:pt x="3371891" y="522514"/>
                </a:lnTo>
                <a:lnTo>
                  <a:pt x="3953782" y="510639"/>
                </a:lnTo>
                <a:lnTo>
                  <a:pt x="3989408" y="2196935"/>
                </a:lnTo>
                <a:lnTo>
                  <a:pt x="403060" y="2208810"/>
                </a:lnTo>
                <a:lnTo>
                  <a:pt x="413409" y="2079253"/>
                </a:lnTo>
                <a:lnTo>
                  <a:pt x="123" y="2071254"/>
                </a:lnTo>
                <a:lnTo>
                  <a:pt x="0" y="2467717"/>
                </a:lnTo>
                <a:lnTo>
                  <a:pt x="4345668" y="2493818"/>
                </a:lnTo>
                <a:lnTo>
                  <a:pt x="4405045" y="783771"/>
                </a:lnTo>
                <a:lnTo>
                  <a:pt x="4666303" y="475013"/>
                </a:lnTo>
                <a:lnTo>
                  <a:pt x="5390696" y="486888"/>
                </a:lnTo>
                <a:lnTo>
                  <a:pt x="5355070" y="0"/>
                </a:lnTo>
                <a:lnTo>
                  <a:pt x="3371891" y="11875"/>
                </a:lnTo>
                <a:close/>
              </a:path>
            </a:pathLst>
          </a:custGeom>
          <a:solidFill>
            <a:srgbClr val="CFCBEC">
              <a:alpha val="50196"/>
            </a:srgb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22EE6569-1596-776D-3BF1-C7E9E191F103}"/>
              </a:ext>
            </a:extLst>
          </p:cNvPr>
          <p:cNvSpPr/>
          <p:nvPr/>
        </p:nvSpPr>
        <p:spPr>
          <a:xfrm>
            <a:off x="1009403" y="1484416"/>
            <a:ext cx="5333546" cy="2481942"/>
          </a:xfrm>
          <a:custGeom>
            <a:avLst/>
            <a:gdLst>
              <a:gd name="csX0" fmla="*/ 5332020 w 5332020"/>
              <a:gd name="csY0" fmla="*/ 2078181 h 2648197"/>
              <a:gd name="csX1" fmla="*/ 5332020 w 5332020"/>
              <a:gd name="csY1" fmla="*/ 2648197 h 2648197"/>
              <a:gd name="csX2" fmla="*/ 807522 w 5332020"/>
              <a:gd name="csY2" fmla="*/ 2505693 h 2648197"/>
              <a:gd name="csX3" fmla="*/ 890649 w 5332020"/>
              <a:gd name="csY3" fmla="*/ 427511 h 2648197"/>
              <a:gd name="csX4" fmla="*/ 0 w 5332020"/>
              <a:gd name="csY4" fmla="*/ 486888 h 2648197"/>
              <a:gd name="csX5" fmla="*/ 11875 w 5332020"/>
              <a:gd name="csY5" fmla="*/ 35626 h 2648197"/>
              <a:gd name="csX6" fmla="*/ 1591293 w 5332020"/>
              <a:gd name="csY6" fmla="*/ 0 h 2648197"/>
              <a:gd name="csX7" fmla="*/ 1603168 w 5332020"/>
              <a:gd name="csY7" fmla="*/ 415636 h 2648197"/>
              <a:gd name="csX8" fmla="*/ 1318161 w 5332020"/>
              <a:gd name="csY8" fmla="*/ 439387 h 2648197"/>
              <a:gd name="csX9" fmla="*/ 1318161 w 5332020"/>
              <a:gd name="csY9" fmla="*/ 2196935 h 2648197"/>
              <a:gd name="csX10" fmla="*/ 4797631 w 5332020"/>
              <a:gd name="csY10" fmla="*/ 2196935 h 2648197"/>
              <a:gd name="csX11" fmla="*/ 4797631 w 5332020"/>
              <a:gd name="csY11" fmla="*/ 2066306 h 2648197"/>
              <a:gd name="csX12" fmla="*/ 5332020 w 5332020"/>
              <a:gd name="csY12" fmla="*/ 2078181 h 2648197"/>
              <a:gd name="csX0" fmla="*/ 5332020 w 5355771"/>
              <a:gd name="csY0" fmla="*/ 2078181 h 2505693"/>
              <a:gd name="csX1" fmla="*/ 5355771 w 5355771"/>
              <a:gd name="csY1" fmla="*/ 2458192 h 2505693"/>
              <a:gd name="csX2" fmla="*/ 807522 w 5355771"/>
              <a:gd name="csY2" fmla="*/ 2505693 h 2505693"/>
              <a:gd name="csX3" fmla="*/ 890649 w 5355771"/>
              <a:gd name="csY3" fmla="*/ 427511 h 2505693"/>
              <a:gd name="csX4" fmla="*/ 0 w 5355771"/>
              <a:gd name="csY4" fmla="*/ 486888 h 2505693"/>
              <a:gd name="csX5" fmla="*/ 11875 w 5355771"/>
              <a:gd name="csY5" fmla="*/ 35626 h 2505693"/>
              <a:gd name="csX6" fmla="*/ 1591293 w 5355771"/>
              <a:gd name="csY6" fmla="*/ 0 h 2505693"/>
              <a:gd name="csX7" fmla="*/ 1603168 w 5355771"/>
              <a:gd name="csY7" fmla="*/ 415636 h 2505693"/>
              <a:gd name="csX8" fmla="*/ 1318161 w 5355771"/>
              <a:gd name="csY8" fmla="*/ 439387 h 2505693"/>
              <a:gd name="csX9" fmla="*/ 1318161 w 5355771"/>
              <a:gd name="csY9" fmla="*/ 2196935 h 2505693"/>
              <a:gd name="csX10" fmla="*/ 4797631 w 5355771"/>
              <a:gd name="csY10" fmla="*/ 2196935 h 2505693"/>
              <a:gd name="csX11" fmla="*/ 4797631 w 5355771"/>
              <a:gd name="csY11" fmla="*/ 2066306 h 2505693"/>
              <a:gd name="csX12" fmla="*/ 5332020 w 5355771"/>
              <a:gd name="csY12" fmla="*/ 2078181 h 2505693"/>
              <a:gd name="csX0" fmla="*/ 5332020 w 5355771"/>
              <a:gd name="csY0" fmla="*/ 2078181 h 2481942"/>
              <a:gd name="csX1" fmla="*/ 5355771 w 5355771"/>
              <a:gd name="csY1" fmla="*/ 2458192 h 2481942"/>
              <a:gd name="csX2" fmla="*/ 902525 w 5355771"/>
              <a:gd name="csY2" fmla="*/ 2481942 h 2481942"/>
              <a:gd name="csX3" fmla="*/ 890649 w 5355771"/>
              <a:gd name="csY3" fmla="*/ 427511 h 2481942"/>
              <a:gd name="csX4" fmla="*/ 0 w 5355771"/>
              <a:gd name="csY4" fmla="*/ 486888 h 2481942"/>
              <a:gd name="csX5" fmla="*/ 11875 w 5355771"/>
              <a:gd name="csY5" fmla="*/ 35626 h 2481942"/>
              <a:gd name="csX6" fmla="*/ 1591293 w 5355771"/>
              <a:gd name="csY6" fmla="*/ 0 h 2481942"/>
              <a:gd name="csX7" fmla="*/ 1603168 w 5355771"/>
              <a:gd name="csY7" fmla="*/ 415636 h 2481942"/>
              <a:gd name="csX8" fmla="*/ 1318161 w 5355771"/>
              <a:gd name="csY8" fmla="*/ 439387 h 2481942"/>
              <a:gd name="csX9" fmla="*/ 1318161 w 5355771"/>
              <a:gd name="csY9" fmla="*/ 2196935 h 2481942"/>
              <a:gd name="csX10" fmla="*/ 4797631 w 5355771"/>
              <a:gd name="csY10" fmla="*/ 2196935 h 2481942"/>
              <a:gd name="csX11" fmla="*/ 4797631 w 5355771"/>
              <a:gd name="csY11" fmla="*/ 2066306 h 2481942"/>
              <a:gd name="csX12" fmla="*/ 5332020 w 5355771"/>
              <a:gd name="csY12" fmla="*/ 2078181 h 2481942"/>
              <a:gd name="csX0" fmla="*/ 5332020 w 5333546"/>
              <a:gd name="csY0" fmla="*/ 2078181 h 2481942"/>
              <a:gd name="csX1" fmla="*/ 5333546 w 5333546"/>
              <a:gd name="csY1" fmla="*/ 2474067 h 2481942"/>
              <a:gd name="csX2" fmla="*/ 902525 w 5333546"/>
              <a:gd name="csY2" fmla="*/ 2481942 h 2481942"/>
              <a:gd name="csX3" fmla="*/ 890649 w 5333546"/>
              <a:gd name="csY3" fmla="*/ 427511 h 2481942"/>
              <a:gd name="csX4" fmla="*/ 0 w 5333546"/>
              <a:gd name="csY4" fmla="*/ 486888 h 2481942"/>
              <a:gd name="csX5" fmla="*/ 11875 w 5333546"/>
              <a:gd name="csY5" fmla="*/ 35626 h 2481942"/>
              <a:gd name="csX6" fmla="*/ 1591293 w 5333546"/>
              <a:gd name="csY6" fmla="*/ 0 h 2481942"/>
              <a:gd name="csX7" fmla="*/ 1603168 w 5333546"/>
              <a:gd name="csY7" fmla="*/ 415636 h 2481942"/>
              <a:gd name="csX8" fmla="*/ 1318161 w 5333546"/>
              <a:gd name="csY8" fmla="*/ 439387 h 2481942"/>
              <a:gd name="csX9" fmla="*/ 1318161 w 5333546"/>
              <a:gd name="csY9" fmla="*/ 2196935 h 2481942"/>
              <a:gd name="csX10" fmla="*/ 4797631 w 5333546"/>
              <a:gd name="csY10" fmla="*/ 2196935 h 2481942"/>
              <a:gd name="csX11" fmla="*/ 4797631 w 5333546"/>
              <a:gd name="csY11" fmla="*/ 2066306 h 2481942"/>
              <a:gd name="csX12" fmla="*/ 5332020 w 5333546"/>
              <a:gd name="csY12" fmla="*/ 2078181 h 24819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5333546" h="2481942">
                <a:moveTo>
                  <a:pt x="5332020" y="2078181"/>
                </a:moveTo>
                <a:cubicBezTo>
                  <a:pt x="5332529" y="2210143"/>
                  <a:pt x="5333037" y="2342105"/>
                  <a:pt x="5333546" y="2474067"/>
                </a:cubicBezTo>
                <a:lnTo>
                  <a:pt x="902525" y="2481942"/>
                </a:lnTo>
                <a:cubicBezTo>
                  <a:pt x="898566" y="1797132"/>
                  <a:pt x="894608" y="1112321"/>
                  <a:pt x="890649" y="427511"/>
                </a:cubicBezTo>
                <a:lnTo>
                  <a:pt x="0" y="486888"/>
                </a:lnTo>
                <a:lnTo>
                  <a:pt x="11875" y="35626"/>
                </a:lnTo>
                <a:lnTo>
                  <a:pt x="1591293" y="0"/>
                </a:lnTo>
                <a:lnTo>
                  <a:pt x="1603168" y="415636"/>
                </a:lnTo>
                <a:lnTo>
                  <a:pt x="1318161" y="439387"/>
                </a:lnTo>
                <a:lnTo>
                  <a:pt x="1318161" y="2196935"/>
                </a:lnTo>
                <a:lnTo>
                  <a:pt x="4797631" y="2196935"/>
                </a:lnTo>
                <a:lnTo>
                  <a:pt x="4797631" y="2066306"/>
                </a:lnTo>
                <a:lnTo>
                  <a:pt x="5332020" y="2078181"/>
                </a:lnTo>
                <a:close/>
              </a:path>
            </a:pathLst>
          </a:custGeom>
          <a:solidFill>
            <a:srgbClr val="98F3FF">
              <a:alpha val="50196"/>
            </a:srgbClr>
          </a:solidFill>
          <a:ln>
            <a:solidFill>
              <a:schemeClr val="accent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616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0CF6E-9D2A-5EF3-FFA7-E43ABF32F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D1261-B160-BA7F-84BE-CA4F0446A3C5}"/>
              </a:ext>
            </a:extLst>
          </p:cNvPr>
          <p:cNvSpPr>
            <a:spLocks noGrp="1"/>
          </p:cNvSpPr>
          <p:nvPr>
            <p:ph type="title"/>
          </p:nvPr>
        </p:nvSpPr>
        <p:spPr/>
        <p:txBody>
          <a:bodyPr/>
          <a:lstStyle/>
          <a:p>
            <a:r>
              <a:rPr lang="en-US"/>
              <a:t>Sample Manual Contingencies – Bus Tie Breaker</a:t>
            </a:r>
          </a:p>
        </p:txBody>
      </p:sp>
      <p:sp>
        <p:nvSpPr>
          <p:cNvPr id="4" name="TextBox 3">
            <a:extLst>
              <a:ext uri="{FF2B5EF4-FFF2-40B4-BE49-F238E27FC236}">
                <a16:creationId xmlns:a16="http://schemas.microsoft.com/office/drawing/2014/main" id="{2D1DED33-F4C1-E889-7523-C3BF8D0F8799}"/>
              </a:ext>
            </a:extLst>
          </p:cNvPr>
          <p:cNvSpPr txBox="1"/>
          <p:nvPr/>
        </p:nvSpPr>
        <p:spPr>
          <a:xfrm>
            <a:off x="9376744" y="49429"/>
            <a:ext cx="2747536" cy="615553"/>
          </a:xfrm>
          <a:prstGeom prst="rect">
            <a:avLst/>
          </a:prstGeom>
          <a:noFill/>
          <a:ln>
            <a:solidFill>
              <a:schemeClr val="accent1">
                <a:shade val="15000"/>
              </a:schemeClr>
            </a:solidFill>
          </a:ln>
        </p:spPr>
        <p:txBody>
          <a:bodyPr wrap="square" rtlCol="0">
            <a:spAutoFit/>
          </a:bodyPr>
          <a:lstStyle/>
          <a:p>
            <a:pPr>
              <a:spcAft>
                <a:spcPts val="600"/>
              </a:spcAft>
            </a:pPr>
            <a:r>
              <a:rPr lang="en-US" sz="800"/>
              <a:t>------------------    Black – Existing Equipment</a:t>
            </a:r>
          </a:p>
          <a:p>
            <a:pPr>
              <a:spcAft>
                <a:spcPts val="600"/>
              </a:spcAft>
            </a:pPr>
            <a:r>
              <a:rPr lang="en-US" sz="800">
                <a:solidFill>
                  <a:srgbClr val="00B050"/>
                </a:solidFill>
              </a:rPr>
              <a:t>------------------</a:t>
            </a:r>
            <a:r>
              <a:rPr lang="en-US" sz="800"/>
              <a:t>    Green – Existing but Retiring Equipment</a:t>
            </a:r>
          </a:p>
          <a:p>
            <a:pPr>
              <a:spcAft>
                <a:spcPts val="600"/>
              </a:spcAft>
            </a:pPr>
            <a:r>
              <a:rPr lang="en-US" sz="800">
                <a:solidFill>
                  <a:srgbClr val="FF0000"/>
                </a:solidFill>
              </a:rPr>
              <a:t>------------------</a:t>
            </a:r>
            <a:r>
              <a:rPr lang="en-US" sz="800"/>
              <a:t>    Red – New Equipment</a:t>
            </a:r>
          </a:p>
        </p:txBody>
      </p:sp>
      <p:grpSp>
        <p:nvGrpSpPr>
          <p:cNvPr id="88" name="Group 87">
            <a:extLst>
              <a:ext uri="{FF2B5EF4-FFF2-40B4-BE49-F238E27FC236}">
                <a16:creationId xmlns:a16="http://schemas.microsoft.com/office/drawing/2014/main" id="{2C097710-8221-94F1-8F3B-2A4EE59B066E}"/>
              </a:ext>
            </a:extLst>
          </p:cNvPr>
          <p:cNvGrpSpPr/>
          <p:nvPr/>
        </p:nvGrpSpPr>
        <p:grpSpPr>
          <a:xfrm>
            <a:off x="0" y="775105"/>
            <a:ext cx="12192000" cy="6045147"/>
            <a:chOff x="-3974943" y="3823131"/>
            <a:chExt cx="12192000" cy="6045147"/>
          </a:xfrm>
        </p:grpSpPr>
        <p:pic>
          <p:nvPicPr>
            <p:cNvPr id="86" name="Picture 85">
              <a:extLst>
                <a:ext uri="{FF2B5EF4-FFF2-40B4-BE49-F238E27FC236}">
                  <a16:creationId xmlns:a16="http://schemas.microsoft.com/office/drawing/2014/main" id="{E9C6FAD9-F84C-8777-A3E5-47DAF1FE6752}"/>
                </a:ext>
              </a:extLst>
            </p:cNvPr>
            <p:cNvPicPr>
              <a:picLocks noChangeAspect="1"/>
            </p:cNvPicPr>
            <p:nvPr/>
          </p:nvPicPr>
          <p:blipFill>
            <a:blip r:embed="rId3"/>
            <a:stretch>
              <a:fillRect/>
            </a:stretch>
          </p:blipFill>
          <p:spPr>
            <a:xfrm>
              <a:off x="-3974943" y="3823131"/>
              <a:ext cx="12192000" cy="6045147"/>
            </a:xfrm>
            <a:prstGeom prst="rect">
              <a:avLst/>
            </a:prstGeom>
          </p:spPr>
        </p:pic>
        <p:sp>
          <p:nvSpPr>
            <p:cNvPr id="87" name="Rectangle 86">
              <a:extLst>
                <a:ext uri="{FF2B5EF4-FFF2-40B4-BE49-F238E27FC236}">
                  <a16:creationId xmlns:a16="http://schemas.microsoft.com/office/drawing/2014/main" id="{5F1DD794-5677-C12D-33CB-3D4754727DD4}"/>
                </a:ext>
              </a:extLst>
            </p:cNvPr>
            <p:cNvSpPr/>
            <p:nvPr/>
          </p:nvSpPr>
          <p:spPr>
            <a:xfrm>
              <a:off x="7784315" y="9396211"/>
              <a:ext cx="332083" cy="3476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E37734C5-8DA9-1F32-524F-9D05AA0750BA}"/>
              </a:ext>
            </a:extLst>
          </p:cNvPr>
          <p:cNvSpPr>
            <a:spLocks noGrp="1"/>
          </p:cNvSpPr>
          <p:nvPr>
            <p:ph type="sldNum" sz="quarter" idx="12"/>
          </p:nvPr>
        </p:nvSpPr>
        <p:spPr/>
        <p:txBody>
          <a:bodyPr/>
          <a:lstStyle/>
          <a:p>
            <a:fld id="{BCDE79FB-97BA-492B-8D57-F1373F9ADA95}" type="slidenum">
              <a:rPr lang="en-US" smtClean="0"/>
              <a:t>29</a:t>
            </a:fld>
            <a:endParaRPr lang="en-US"/>
          </a:p>
        </p:txBody>
      </p:sp>
      <p:sp>
        <p:nvSpPr>
          <p:cNvPr id="89" name="Rectangle 88">
            <a:extLst>
              <a:ext uri="{FF2B5EF4-FFF2-40B4-BE49-F238E27FC236}">
                <a16:creationId xmlns:a16="http://schemas.microsoft.com/office/drawing/2014/main" id="{FF117228-9D91-A79C-8F14-B03F259480F1}"/>
              </a:ext>
            </a:extLst>
          </p:cNvPr>
          <p:cNvSpPr/>
          <p:nvPr/>
        </p:nvSpPr>
        <p:spPr>
          <a:xfrm>
            <a:off x="0" y="6510363"/>
            <a:ext cx="2111667" cy="3476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BCB2E3A5-4A27-ADDB-B95C-A0543055D1A6}"/>
              </a:ext>
            </a:extLst>
          </p:cNvPr>
          <p:cNvSpPr/>
          <p:nvPr/>
        </p:nvSpPr>
        <p:spPr>
          <a:xfrm>
            <a:off x="902525" y="1425039"/>
            <a:ext cx="10284031" cy="2529444"/>
          </a:xfrm>
          <a:custGeom>
            <a:avLst/>
            <a:gdLst>
              <a:gd name="csX0" fmla="*/ 10260280 w 10284031"/>
              <a:gd name="csY0" fmla="*/ 0 h 2529444"/>
              <a:gd name="csX1" fmla="*/ 10284031 w 10284031"/>
              <a:gd name="csY1" fmla="*/ 617517 h 2529444"/>
              <a:gd name="csX2" fmla="*/ 9155875 w 10284031"/>
              <a:gd name="csY2" fmla="*/ 641267 h 2529444"/>
              <a:gd name="csX3" fmla="*/ 9179626 w 10284031"/>
              <a:gd name="csY3" fmla="*/ 2529444 h 2529444"/>
              <a:gd name="csX4" fmla="*/ 1033153 w 10284031"/>
              <a:gd name="csY4" fmla="*/ 2458192 h 2529444"/>
              <a:gd name="csX5" fmla="*/ 1033153 w 10284031"/>
              <a:gd name="csY5" fmla="*/ 463138 h 2529444"/>
              <a:gd name="csX6" fmla="*/ 0 w 10284031"/>
              <a:gd name="csY6" fmla="*/ 475013 h 2529444"/>
              <a:gd name="csX7" fmla="*/ 83127 w 10284031"/>
              <a:gd name="csY7" fmla="*/ 47501 h 2529444"/>
              <a:gd name="csX8" fmla="*/ 1828800 w 10284031"/>
              <a:gd name="csY8" fmla="*/ 11875 h 2529444"/>
              <a:gd name="csX9" fmla="*/ 1769423 w 10284031"/>
              <a:gd name="csY9" fmla="*/ 748145 h 2529444"/>
              <a:gd name="csX10" fmla="*/ 1341911 w 10284031"/>
              <a:gd name="csY10" fmla="*/ 748145 h 2529444"/>
              <a:gd name="csX11" fmla="*/ 1353787 w 10284031"/>
              <a:gd name="csY11" fmla="*/ 2149434 h 2529444"/>
              <a:gd name="csX12" fmla="*/ 8977745 w 10284031"/>
              <a:gd name="csY12" fmla="*/ 2018805 h 2529444"/>
              <a:gd name="csX13" fmla="*/ 8965870 w 10284031"/>
              <a:gd name="csY13" fmla="*/ 558140 h 2529444"/>
              <a:gd name="csX14" fmla="*/ 8324602 w 10284031"/>
              <a:gd name="csY14" fmla="*/ 475013 h 2529444"/>
              <a:gd name="csX15" fmla="*/ 8348353 w 10284031"/>
              <a:gd name="csY15" fmla="*/ 166255 h 2529444"/>
              <a:gd name="csX16" fmla="*/ 10260280 w 10284031"/>
              <a:gd name="csY16" fmla="*/ 0 h 2529444"/>
              <a:gd name="csX0" fmla="*/ 10260280 w 10284031"/>
              <a:gd name="csY0" fmla="*/ 0 h 2529444"/>
              <a:gd name="csX1" fmla="*/ 10284031 w 10284031"/>
              <a:gd name="csY1" fmla="*/ 617517 h 2529444"/>
              <a:gd name="csX2" fmla="*/ 9155875 w 10284031"/>
              <a:gd name="csY2" fmla="*/ 641267 h 2529444"/>
              <a:gd name="csX3" fmla="*/ 9179626 w 10284031"/>
              <a:gd name="csY3" fmla="*/ 2529444 h 2529444"/>
              <a:gd name="csX4" fmla="*/ 1033153 w 10284031"/>
              <a:gd name="csY4" fmla="*/ 2458192 h 2529444"/>
              <a:gd name="csX5" fmla="*/ 1033153 w 10284031"/>
              <a:gd name="csY5" fmla="*/ 463138 h 2529444"/>
              <a:gd name="csX6" fmla="*/ 0 w 10284031"/>
              <a:gd name="csY6" fmla="*/ 475013 h 2529444"/>
              <a:gd name="csX7" fmla="*/ 83127 w 10284031"/>
              <a:gd name="csY7" fmla="*/ 47501 h 2529444"/>
              <a:gd name="csX8" fmla="*/ 1828800 w 10284031"/>
              <a:gd name="csY8" fmla="*/ 11875 h 2529444"/>
              <a:gd name="csX9" fmla="*/ 1769423 w 10284031"/>
              <a:gd name="csY9" fmla="*/ 748145 h 2529444"/>
              <a:gd name="csX10" fmla="*/ 1341911 w 10284031"/>
              <a:gd name="csY10" fmla="*/ 748145 h 2529444"/>
              <a:gd name="csX11" fmla="*/ 1353787 w 10284031"/>
              <a:gd name="csY11" fmla="*/ 2149434 h 2529444"/>
              <a:gd name="csX12" fmla="*/ 8977745 w 10284031"/>
              <a:gd name="csY12" fmla="*/ 2018805 h 2529444"/>
              <a:gd name="csX13" fmla="*/ 8965870 w 10284031"/>
              <a:gd name="csY13" fmla="*/ 558140 h 2529444"/>
              <a:gd name="csX14" fmla="*/ 8324602 w 10284031"/>
              <a:gd name="csY14" fmla="*/ 475013 h 2529444"/>
              <a:gd name="csX15" fmla="*/ 8336478 w 10284031"/>
              <a:gd name="csY15" fmla="*/ 11876 h 2529444"/>
              <a:gd name="csX16" fmla="*/ 10260280 w 10284031"/>
              <a:gd name="csY16" fmla="*/ 0 h 2529444"/>
              <a:gd name="csX0" fmla="*/ 10260280 w 10284031"/>
              <a:gd name="csY0" fmla="*/ 0 h 2529444"/>
              <a:gd name="csX1" fmla="*/ 10284031 w 10284031"/>
              <a:gd name="csY1" fmla="*/ 617517 h 2529444"/>
              <a:gd name="csX2" fmla="*/ 9155875 w 10284031"/>
              <a:gd name="csY2" fmla="*/ 641267 h 2529444"/>
              <a:gd name="csX3" fmla="*/ 9179626 w 10284031"/>
              <a:gd name="csY3" fmla="*/ 2529444 h 2529444"/>
              <a:gd name="csX4" fmla="*/ 1033153 w 10284031"/>
              <a:gd name="csY4" fmla="*/ 2458192 h 2529444"/>
              <a:gd name="csX5" fmla="*/ 1033153 w 10284031"/>
              <a:gd name="csY5" fmla="*/ 463138 h 2529444"/>
              <a:gd name="csX6" fmla="*/ 0 w 10284031"/>
              <a:gd name="csY6" fmla="*/ 475013 h 2529444"/>
              <a:gd name="csX7" fmla="*/ 83127 w 10284031"/>
              <a:gd name="csY7" fmla="*/ 47501 h 2529444"/>
              <a:gd name="csX8" fmla="*/ 1828800 w 10284031"/>
              <a:gd name="csY8" fmla="*/ 11875 h 2529444"/>
              <a:gd name="csX9" fmla="*/ 1769423 w 10284031"/>
              <a:gd name="csY9" fmla="*/ 748145 h 2529444"/>
              <a:gd name="csX10" fmla="*/ 1341911 w 10284031"/>
              <a:gd name="csY10" fmla="*/ 748145 h 2529444"/>
              <a:gd name="csX11" fmla="*/ 1353787 w 10284031"/>
              <a:gd name="csY11" fmla="*/ 2149434 h 2529444"/>
              <a:gd name="csX12" fmla="*/ 8977745 w 10284031"/>
              <a:gd name="csY12" fmla="*/ 2018805 h 2529444"/>
              <a:gd name="csX13" fmla="*/ 8965870 w 10284031"/>
              <a:gd name="csY13" fmla="*/ 558140 h 2529444"/>
              <a:gd name="csX14" fmla="*/ 8324602 w 10284031"/>
              <a:gd name="csY14" fmla="*/ 570016 h 2529444"/>
              <a:gd name="csX15" fmla="*/ 8336478 w 10284031"/>
              <a:gd name="csY15" fmla="*/ 11876 h 2529444"/>
              <a:gd name="csX16" fmla="*/ 10260280 w 10284031"/>
              <a:gd name="csY16" fmla="*/ 0 h 2529444"/>
              <a:gd name="csX0" fmla="*/ 10260280 w 10284031"/>
              <a:gd name="csY0" fmla="*/ 0 h 2529444"/>
              <a:gd name="csX1" fmla="*/ 10284031 w 10284031"/>
              <a:gd name="csY1" fmla="*/ 617517 h 2529444"/>
              <a:gd name="csX2" fmla="*/ 9155875 w 10284031"/>
              <a:gd name="csY2" fmla="*/ 641267 h 2529444"/>
              <a:gd name="csX3" fmla="*/ 9179626 w 10284031"/>
              <a:gd name="csY3" fmla="*/ 2529444 h 2529444"/>
              <a:gd name="csX4" fmla="*/ 1033153 w 10284031"/>
              <a:gd name="csY4" fmla="*/ 2458192 h 2529444"/>
              <a:gd name="csX5" fmla="*/ 1033153 w 10284031"/>
              <a:gd name="csY5" fmla="*/ 463138 h 2529444"/>
              <a:gd name="csX6" fmla="*/ 0 w 10284031"/>
              <a:gd name="csY6" fmla="*/ 475013 h 2529444"/>
              <a:gd name="csX7" fmla="*/ 11875 w 10284031"/>
              <a:gd name="csY7" fmla="*/ 47501 h 2529444"/>
              <a:gd name="csX8" fmla="*/ 1828800 w 10284031"/>
              <a:gd name="csY8" fmla="*/ 11875 h 2529444"/>
              <a:gd name="csX9" fmla="*/ 1769423 w 10284031"/>
              <a:gd name="csY9" fmla="*/ 748145 h 2529444"/>
              <a:gd name="csX10" fmla="*/ 1341911 w 10284031"/>
              <a:gd name="csY10" fmla="*/ 748145 h 2529444"/>
              <a:gd name="csX11" fmla="*/ 1353787 w 10284031"/>
              <a:gd name="csY11" fmla="*/ 2149434 h 2529444"/>
              <a:gd name="csX12" fmla="*/ 8977745 w 10284031"/>
              <a:gd name="csY12" fmla="*/ 2018805 h 2529444"/>
              <a:gd name="csX13" fmla="*/ 8965870 w 10284031"/>
              <a:gd name="csY13" fmla="*/ 558140 h 2529444"/>
              <a:gd name="csX14" fmla="*/ 8324602 w 10284031"/>
              <a:gd name="csY14" fmla="*/ 570016 h 2529444"/>
              <a:gd name="csX15" fmla="*/ 8336478 w 10284031"/>
              <a:gd name="csY15" fmla="*/ 11876 h 2529444"/>
              <a:gd name="csX16" fmla="*/ 10260280 w 10284031"/>
              <a:gd name="csY16" fmla="*/ 0 h 2529444"/>
              <a:gd name="csX0" fmla="*/ 10260280 w 10284031"/>
              <a:gd name="csY0" fmla="*/ 0 h 2529444"/>
              <a:gd name="csX1" fmla="*/ 10284031 w 10284031"/>
              <a:gd name="csY1" fmla="*/ 617517 h 2529444"/>
              <a:gd name="csX2" fmla="*/ 9155875 w 10284031"/>
              <a:gd name="csY2" fmla="*/ 641267 h 2529444"/>
              <a:gd name="csX3" fmla="*/ 9179626 w 10284031"/>
              <a:gd name="csY3" fmla="*/ 2529444 h 2529444"/>
              <a:gd name="csX4" fmla="*/ 1033153 w 10284031"/>
              <a:gd name="csY4" fmla="*/ 2458192 h 2529444"/>
              <a:gd name="csX5" fmla="*/ 1033153 w 10284031"/>
              <a:gd name="csY5" fmla="*/ 463138 h 2529444"/>
              <a:gd name="csX6" fmla="*/ 0 w 10284031"/>
              <a:gd name="csY6" fmla="*/ 475013 h 2529444"/>
              <a:gd name="csX7" fmla="*/ 11875 w 10284031"/>
              <a:gd name="csY7" fmla="*/ 47501 h 2529444"/>
              <a:gd name="csX8" fmla="*/ 1828800 w 10284031"/>
              <a:gd name="csY8" fmla="*/ 11875 h 2529444"/>
              <a:gd name="csX9" fmla="*/ 1769423 w 10284031"/>
              <a:gd name="csY9" fmla="*/ 748145 h 2529444"/>
              <a:gd name="csX10" fmla="*/ 1341911 w 10284031"/>
              <a:gd name="csY10" fmla="*/ 748145 h 2529444"/>
              <a:gd name="csX11" fmla="*/ 1389413 w 10284031"/>
              <a:gd name="csY11" fmla="*/ 2042556 h 2529444"/>
              <a:gd name="csX12" fmla="*/ 8977745 w 10284031"/>
              <a:gd name="csY12" fmla="*/ 2018805 h 2529444"/>
              <a:gd name="csX13" fmla="*/ 8965870 w 10284031"/>
              <a:gd name="csY13" fmla="*/ 558140 h 2529444"/>
              <a:gd name="csX14" fmla="*/ 8324602 w 10284031"/>
              <a:gd name="csY14" fmla="*/ 570016 h 2529444"/>
              <a:gd name="csX15" fmla="*/ 8336478 w 10284031"/>
              <a:gd name="csY15" fmla="*/ 11876 h 2529444"/>
              <a:gd name="csX16" fmla="*/ 10260280 w 10284031"/>
              <a:gd name="csY16" fmla="*/ 0 h 252944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10284031" h="2529444">
                <a:moveTo>
                  <a:pt x="10260280" y="0"/>
                </a:moveTo>
                <a:lnTo>
                  <a:pt x="10284031" y="617517"/>
                </a:lnTo>
                <a:lnTo>
                  <a:pt x="9155875" y="641267"/>
                </a:lnTo>
                <a:lnTo>
                  <a:pt x="9179626" y="2529444"/>
                </a:lnTo>
                <a:lnTo>
                  <a:pt x="1033153" y="2458192"/>
                </a:lnTo>
                <a:lnTo>
                  <a:pt x="1033153" y="463138"/>
                </a:lnTo>
                <a:lnTo>
                  <a:pt x="0" y="475013"/>
                </a:lnTo>
                <a:lnTo>
                  <a:pt x="11875" y="47501"/>
                </a:lnTo>
                <a:lnTo>
                  <a:pt x="1828800" y="11875"/>
                </a:lnTo>
                <a:lnTo>
                  <a:pt x="1769423" y="748145"/>
                </a:lnTo>
                <a:lnTo>
                  <a:pt x="1341911" y="748145"/>
                </a:lnTo>
                <a:cubicBezTo>
                  <a:pt x="1345870" y="1215241"/>
                  <a:pt x="1385454" y="1575460"/>
                  <a:pt x="1389413" y="2042556"/>
                </a:cubicBezTo>
                <a:lnTo>
                  <a:pt x="8977745" y="2018805"/>
                </a:lnTo>
                <a:cubicBezTo>
                  <a:pt x="8973787" y="1531917"/>
                  <a:pt x="8969828" y="1045028"/>
                  <a:pt x="8965870" y="558140"/>
                </a:cubicBezTo>
                <a:lnTo>
                  <a:pt x="8324602" y="570016"/>
                </a:lnTo>
                <a:lnTo>
                  <a:pt x="8336478" y="11876"/>
                </a:lnTo>
                <a:lnTo>
                  <a:pt x="10260280" y="0"/>
                </a:lnTo>
                <a:close/>
              </a:path>
            </a:pathLst>
          </a:custGeom>
          <a:solidFill>
            <a:srgbClr val="98F3FF">
              <a:alpha val="50196"/>
            </a:srgbClr>
          </a:solidFill>
          <a:ln>
            <a:solidFill>
              <a:schemeClr val="accent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30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03D6B-18E3-03AA-3C82-B9589051D6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2C483-3EA5-4E5E-2BD0-30EC8E9C91EA}"/>
              </a:ext>
            </a:extLst>
          </p:cNvPr>
          <p:cNvSpPr>
            <a:spLocks noGrp="1"/>
          </p:cNvSpPr>
          <p:nvPr>
            <p:ph type="title"/>
          </p:nvPr>
        </p:nvSpPr>
        <p:spPr>
          <a:xfrm>
            <a:off x="1257300" y="457200"/>
            <a:ext cx="4838700" cy="1219200"/>
          </a:xfrm>
        </p:spPr>
        <p:txBody>
          <a:bodyPr anchor="ctr">
            <a:normAutofit/>
          </a:bodyPr>
          <a:lstStyle/>
          <a:p>
            <a:r>
              <a:rPr lang="en-US"/>
              <a:t>Definition and Importance</a:t>
            </a:r>
          </a:p>
        </p:txBody>
      </p:sp>
      <p:sp>
        <p:nvSpPr>
          <p:cNvPr id="3" name="Text Placeholder 2">
            <a:extLst>
              <a:ext uri="{FF2B5EF4-FFF2-40B4-BE49-F238E27FC236}">
                <a16:creationId xmlns:a16="http://schemas.microsoft.com/office/drawing/2014/main" id="{13263267-70CB-7FE2-A202-7D6A065B214C}"/>
              </a:ext>
            </a:extLst>
          </p:cNvPr>
          <p:cNvSpPr>
            <a:spLocks noGrp="1"/>
          </p:cNvSpPr>
          <p:nvPr>
            <p:ph type="body" sz="quarter" idx="13"/>
          </p:nvPr>
        </p:nvSpPr>
        <p:spPr>
          <a:xfrm>
            <a:off x="493776" y="2152650"/>
            <a:ext cx="5602224" cy="4019550"/>
          </a:xfrm>
        </p:spPr>
        <p:txBody>
          <a:bodyPr wrap="square">
            <a:normAutofit/>
          </a:bodyPr>
          <a:lstStyle/>
          <a:p>
            <a:pPr algn="just"/>
            <a:r>
              <a:rPr lang="en-US"/>
              <a:t>In an electrical grid, a contingency refers to the power system’s capacity to handle the unexpected failure of a single key component without affecting overall operations. </a:t>
            </a:r>
          </a:p>
          <a:p>
            <a:pPr algn="just"/>
            <a:endParaRPr lang="en-US"/>
          </a:p>
          <a:p>
            <a:pPr algn="just"/>
            <a:r>
              <a:rPr lang="en-US"/>
              <a:t>The term emphasizes that even a single fault can rapidly destabilize the system, leaving operators little time to react. </a:t>
            </a:r>
          </a:p>
          <a:p>
            <a:pPr algn="just"/>
            <a:endParaRPr lang="en-US"/>
          </a:p>
          <a:p>
            <a:pPr algn="just"/>
            <a:r>
              <a:rPr lang="en-US"/>
              <a:t>Defensive measures are designed in advance so that every disturbance is anticipated and accounted for. Well defined contingencies are crucial to prevent cascading outages that could compromise the entire power grid’s functionality.</a:t>
            </a:r>
          </a:p>
        </p:txBody>
      </p:sp>
      <p:pic>
        <p:nvPicPr>
          <p:cNvPr id="6" name="Picture 5">
            <a:extLst>
              <a:ext uri="{FF2B5EF4-FFF2-40B4-BE49-F238E27FC236}">
                <a16:creationId xmlns:a16="http://schemas.microsoft.com/office/drawing/2014/main" id="{D8FDE162-F9A1-8A48-41D2-D97CE28A832E}"/>
              </a:ext>
            </a:extLst>
          </p:cNvPr>
          <p:cNvPicPr>
            <a:picLocks noChangeAspect="1"/>
          </p:cNvPicPr>
          <p:nvPr/>
        </p:nvPicPr>
        <p:blipFill>
          <a:blip r:embed="rId3">
            <a:extLst>
              <a:ext uri="{28A0092B-C50C-407E-A947-70E740481C1C}">
                <a14:useLocalDpi xmlns:a14="http://schemas.microsoft.com/office/drawing/2010/main" val="0"/>
              </a:ext>
            </a:extLst>
          </a:blip>
          <a:srcRect l="25766" r="27722"/>
          <a:stretch>
            <a:fillRect/>
          </a:stretch>
        </p:blipFill>
        <p:spPr>
          <a:xfrm>
            <a:off x="6496050" y="10"/>
            <a:ext cx="5695950" cy="6857990"/>
          </a:xfrm>
          <a:prstGeom prst="rect">
            <a:avLst/>
          </a:prstGeom>
          <a:noFill/>
        </p:spPr>
      </p:pic>
      <p:sp>
        <p:nvSpPr>
          <p:cNvPr id="4" name="Slide Number Placeholder 3">
            <a:extLst>
              <a:ext uri="{FF2B5EF4-FFF2-40B4-BE49-F238E27FC236}">
                <a16:creationId xmlns:a16="http://schemas.microsoft.com/office/drawing/2014/main" id="{A8D9A7E2-ADAE-56D2-5D1A-0497CE4C76C7}"/>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3</a:t>
            </a:fld>
            <a:endParaRPr lang="en-US"/>
          </a:p>
        </p:txBody>
      </p:sp>
    </p:spTree>
    <p:extLst>
      <p:ext uri="{BB962C8B-B14F-4D97-AF65-F5344CB8AC3E}">
        <p14:creationId xmlns:p14="http://schemas.microsoft.com/office/powerpoint/2010/main" val="271087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0FF4-457A-6283-DEB4-C23F47E8B3D7}"/>
            </a:ext>
          </a:extLst>
        </p:cNvPr>
        <p:cNvGrpSpPr/>
        <p:nvPr/>
      </p:nvGrpSpPr>
      <p:grpSpPr>
        <a:xfrm>
          <a:off x="0" y="0"/>
          <a:ext cx="0" cy="0"/>
          <a:chOff x="0" y="0"/>
          <a:chExt cx="0" cy="0"/>
        </a:xfrm>
      </p:grpSpPr>
      <p:pic>
        <p:nvPicPr>
          <p:cNvPr id="260" name="Picture 259">
            <a:extLst>
              <a:ext uri="{FF2B5EF4-FFF2-40B4-BE49-F238E27FC236}">
                <a16:creationId xmlns:a16="http://schemas.microsoft.com/office/drawing/2014/main" id="{A328EEE8-04C3-249D-8EDE-BD866B1489B6}"/>
              </a:ext>
            </a:extLst>
          </p:cNvPr>
          <p:cNvPicPr>
            <a:picLocks noChangeAspect="1"/>
          </p:cNvPicPr>
          <p:nvPr/>
        </p:nvPicPr>
        <p:blipFill>
          <a:blip r:embed="rId3"/>
          <a:stretch>
            <a:fillRect/>
          </a:stretch>
        </p:blipFill>
        <p:spPr>
          <a:xfrm>
            <a:off x="2410001" y="738260"/>
            <a:ext cx="7371998" cy="6124261"/>
          </a:xfrm>
          <a:prstGeom prst="rect">
            <a:avLst/>
          </a:prstGeom>
        </p:spPr>
      </p:pic>
      <p:sp>
        <p:nvSpPr>
          <p:cNvPr id="2" name="Title 1">
            <a:extLst>
              <a:ext uri="{FF2B5EF4-FFF2-40B4-BE49-F238E27FC236}">
                <a16:creationId xmlns:a16="http://schemas.microsoft.com/office/drawing/2014/main" id="{5CB486BE-0326-E1B3-F36D-FFA76DDDD729}"/>
              </a:ext>
            </a:extLst>
          </p:cNvPr>
          <p:cNvSpPr>
            <a:spLocks noGrp="1"/>
          </p:cNvSpPr>
          <p:nvPr>
            <p:ph type="title"/>
          </p:nvPr>
        </p:nvSpPr>
        <p:spPr>
          <a:xfrm>
            <a:off x="1257300" y="457200"/>
            <a:ext cx="10401300" cy="914400"/>
          </a:xfrm>
        </p:spPr>
        <p:txBody>
          <a:bodyPr anchor="t">
            <a:normAutofit/>
          </a:bodyPr>
          <a:lstStyle/>
          <a:p>
            <a:r>
              <a:rPr lang="en-US"/>
              <a:t>Examples and Case Studies</a:t>
            </a:r>
          </a:p>
        </p:txBody>
      </p:sp>
      <p:sp>
        <p:nvSpPr>
          <p:cNvPr id="4" name="Slide Number Placeholder 3">
            <a:extLst>
              <a:ext uri="{FF2B5EF4-FFF2-40B4-BE49-F238E27FC236}">
                <a16:creationId xmlns:a16="http://schemas.microsoft.com/office/drawing/2014/main" id="{0CDC83E0-D9A8-EA21-534B-E0660F6647C8}"/>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30</a:t>
            </a:fld>
            <a:endParaRPr lang="en-US"/>
          </a:p>
        </p:txBody>
      </p:sp>
      <p:sp>
        <p:nvSpPr>
          <p:cNvPr id="7" name="Text Placeholder 2">
            <a:extLst>
              <a:ext uri="{FF2B5EF4-FFF2-40B4-BE49-F238E27FC236}">
                <a16:creationId xmlns:a16="http://schemas.microsoft.com/office/drawing/2014/main" id="{D5BD2A9B-BD7F-B136-D81A-3A50BA316F43}"/>
              </a:ext>
            </a:extLst>
          </p:cNvPr>
          <p:cNvSpPr txBox="1">
            <a:spLocks/>
          </p:cNvSpPr>
          <p:nvPr/>
        </p:nvSpPr>
        <p:spPr>
          <a:xfrm flipH="1">
            <a:off x="9566502" y="88344"/>
            <a:ext cx="2537361" cy="1062841"/>
          </a:xfrm>
          <a:prstGeom prst="foldedCorner">
            <a:avLst>
              <a:gd name="adj" fmla="val 16667"/>
            </a:avLst>
          </a:prstGeom>
          <a:solidFill>
            <a:schemeClr val="accent1">
              <a:lumMod val="10000"/>
              <a:lumOff val="90000"/>
            </a:schemeClr>
          </a:solidFill>
          <a:ln>
            <a:solidFill>
              <a:schemeClr val="accent1">
                <a:lumMod val="50000"/>
                <a:lumOff val="50000"/>
              </a:schemeClr>
            </a:solidFill>
          </a:ln>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t>New Equipment:</a:t>
            </a:r>
          </a:p>
          <a:p>
            <a:pPr algn="ctr"/>
            <a:r>
              <a:rPr lang="en-US" sz="1400"/>
              <a:t>Four new manual singles</a:t>
            </a:r>
          </a:p>
          <a:p>
            <a:pPr algn="ctr"/>
            <a:r>
              <a:rPr lang="en-US" sz="1400"/>
              <a:t>Two new manual doubles</a:t>
            </a:r>
          </a:p>
          <a:p>
            <a:endParaRPr lang="en-US"/>
          </a:p>
        </p:txBody>
      </p:sp>
    </p:spTree>
    <p:extLst>
      <p:ext uri="{BB962C8B-B14F-4D97-AF65-F5344CB8AC3E}">
        <p14:creationId xmlns:p14="http://schemas.microsoft.com/office/powerpoint/2010/main" val="11594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2B52-18B7-D9EE-61C7-CD0B79653AC3}"/>
              </a:ext>
            </a:extLst>
          </p:cNvPr>
          <p:cNvSpPr>
            <a:spLocks noGrp="1"/>
          </p:cNvSpPr>
          <p:nvPr>
            <p:ph type="title"/>
          </p:nvPr>
        </p:nvSpPr>
        <p:spPr/>
        <p:txBody>
          <a:bodyPr/>
          <a:lstStyle/>
          <a:p>
            <a:r>
              <a:rPr lang="en-US"/>
              <a:t>Four New Manual Singles</a:t>
            </a:r>
            <a:br>
              <a:rPr lang="en-US"/>
            </a:br>
            <a:endParaRPr lang="en-US"/>
          </a:p>
        </p:txBody>
      </p:sp>
      <p:sp>
        <p:nvSpPr>
          <p:cNvPr id="3" name="Slide Number Placeholder 2">
            <a:extLst>
              <a:ext uri="{FF2B5EF4-FFF2-40B4-BE49-F238E27FC236}">
                <a16:creationId xmlns:a16="http://schemas.microsoft.com/office/drawing/2014/main" id="{B6EEFA83-47DD-22E8-9C30-C154DDFFE249}"/>
              </a:ext>
            </a:extLst>
          </p:cNvPr>
          <p:cNvSpPr>
            <a:spLocks noGrp="1"/>
          </p:cNvSpPr>
          <p:nvPr>
            <p:ph type="sldNum" sz="quarter" idx="12"/>
          </p:nvPr>
        </p:nvSpPr>
        <p:spPr/>
        <p:txBody>
          <a:bodyPr/>
          <a:lstStyle/>
          <a:p>
            <a:fld id="{BCDE79FB-97BA-492B-8D57-F1373F9ADA95}" type="slidenum">
              <a:rPr lang="en-US" smtClean="0"/>
              <a:t>31</a:t>
            </a:fld>
            <a:endParaRPr lang="en-US"/>
          </a:p>
        </p:txBody>
      </p:sp>
      <p:pic>
        <p:nvPicPr>
          <p:cNvPr id="9" name="Picture 8">
            <a:extLst>
              <a:ext uri="{FF2B5EF4-FFF2-40B4-BE49-F238E27FC236}">
                <a16:creationId xmlns:a16="http://schemas.microsoft.com/office/drawing/2014/main" id="{973DC209-73B5-FEC4-9007-55F3696D4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061" y="886622"/>
            <a:ext cx="9773121" cy="5834853"/>
          </a:xfrm>
          <a:prstGeom prst="rect">
            <a:avLst/>
          </a:prstGeom>
        </p:spPr>
      </p:pic>
    </p:spTree>
    <p:extLst>
      <p:ext uri="{BB962C8B-B14F-4D97-AF65-F5344CB8AC3E}">
        <p14:creationId xmlns:p14="http://schemas.microsoft.com/office/powerpoint/2010/main" val="3852358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D9C0-3708-6863-FB6D-0A8F82498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7ACEEC-FA14-A9AA-4EC9-9C737BCCCC78}"/>
              </a:ext>
            </a:extLst>
          </p:cNvPr>
          <p:cNvSpPr>
            <a:spLocks noGrp="1"/>
          </p:cNvSpPr>
          <p:nvPr>
            <p:ph type="title"/>
          </p:nvPr>
        </p:nvSpPr>
        <p:spPr/>
        <p:txBody>
          <a:bodyPr/>
          <a:lstStyle/>
          <a:p>
            <a:r>
              <a:rPr lang="en-US"/>
              <a:t>Two New Manual Doubles and Permanent Doubles </a:t>
            </a:r>
            <a:br>
              <a:rPr lang="en-US"/>
            </a:br>
            <a:endParaRPr lang="en-US"/>
          </a:p>
        </p:txBody>
      </p:sp>
      <p:sp>
        <p:nvSpPr>
          <p:cNvPr id="3" name="Slide Number Placeholder 2">
            <a:extLst>
              <a:ext uri="{FF2B5EF4-FFF2-40B4-BE49-F238E27FC236}">
                <a16:creationId xmlns:a16="http://schemas.microsoft.com/office/drawing/2014/main" id="{5381C849-BEF8-C01E-2C86-688A5CF7C0E2}"/>
              </a:ext>
            </a:extLst>
          </p:cNvPr>
          <p:cNvSpPr>
            <a:spLocks noGrp="1"/>
          </p:cNvSpPr>
          <p:nvPr>
            <p:ph type="sldNum" sz="quarter" idx="12"/>
          </p:nvPr>
        </p:nvSpPr>
        <p:spPr/>
        <p:txBody>
          <a:bodyPr/>
          <a:lstStyle/>
          <a:p>
            <a:fld id="{BCDE79FB-97BA-492B-8D57-F1373F9ADA95}" type="slidenum">
              <a:rPr lang="en-US" smtClean="0"/>
              <a:t>32</a:t>
            </a:fld>
            <a:endParaRPr lang="en-US"/>
          </a:p>
        </p:txBody>
      </p:sp>
      <p:pic>
        <p:nvPicPr>
          <p:cNvPr id="10" name="Picture 9">
            <a:extLst>
              <a:ext uri="{FF2B5EF4-FFF2-40B4-BE49-F238E27FC236}">
                <a16:creationId xmlns:a16="http://schemas.microsoft.com/office/drawing/2014/main" id="{17E0609D-478D-B9AA-E905-2D9C515BD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541" y="855003"/>
            <a:ext cx="9175659" cy="5866472"/>
          </a:xfrm>
          <a:prstGeom prst="rect">
            <a:avLst/>
          </a:prstGeom>
        </p:spPr>
      </p:pic>
    </p:spTree>
    <p:extLst>
      <p:ext uri="{BB962C8B-B14F-4D97-AF65-F5344CB8AC3E}">
        <p14:creationId xmlns:p14="http://schemas.microsoft.com/office/powerpoint/2010/main" val="334927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FA3A-CD41-052F-1661-2830D8B25549}"/>
            </a:ext>
          </a:extLst>
        </p:cNvPr>
        <p:cNvGrpSpPr/>
        <p:nvPr/>
      </p:nvGrpSpPr>
      <p:grpSpPr>
        <a:xfrm>
          <a:off x="0" y="0"/>
          <a:ext cx="0" cy="0"/>
          <a:chOff x="0" y="0"/>
          <a:chExt cx="0" cy="0"/>
        </a:xfrm>
      </p:grpSpPr>
      <p:pic>
        <p:nvPicPr>
          <p:cNvPr id="65" name="Picture 64">
            <a:extLst>
              <a:ext uri="{FF2B5EF4-FFF2-40B4-BE49-F238E27FC236}">
                <a16:creationId xmlns:a16="http://schemas.microsoft.com/office/drawing/2014/main" id="{C6FCD1F3-75F1-A911-8912-998D380E5EA5}"/>
              </a:ext>
            </a:extLst>
          </p:cNvPr>
          <p:cNvPicPr>
            <a:picLocks noChangeAspect="1"/>
          </p:cNvPicPr>
          <p:nvPr/>
        </p:nvPicPr>
        <p:blipFill>
          <a:blip r:embed="rId2"/>
          <a:stretch>
            <a:fillRect/>
          </a:stretch>
        </p:blipFill>
        <p:spPr>
          <a:xfrm>
            <a:off x="895350" y="790561"/>
            <a:ext cx="10401300" cy="5868113"/>
          </a:xfrm>
          <a:prstGeom prst="rect">
            <a:avLst/>
          </a:prstGeom>
        </p:spPr>
      </p:pic>
      <p:sp>
        <p:nvSpPr>
          <p:cNvPr id="2" name="Title 1">
            <a:extLst>
              <a:ext uri="{FF2B5EF4-FFF2-40B4-BE49-F238E27FC236}">
                <a16:creationId xmlns:a16="http://schemas.microsoft.com/office/drawing/2014/main" id="{F1EB5701-3CE8-A599-DF99-053F80442F2C}"/>
              </a:ext>
            </a:extLst>
          </p:cNvPr>
          <p:cNvSpPr>
            <a:spLocks noGrp="1"/>
          </p:cNvSpPr>
          <p:nvPr>
            <p:ph type="title"/>
          </p:nvPr>
        </p:nvSpPr>
        <p:spPr>
          <a:xfrm>
            <a:off x="1257300" y="457200"/>
            <a:ext cx="10401300" cy="914400"/>
          </a:xfrm>
        </p:spPr>
        <p:txBody>
          <a:bodyPr anchor="t">
            <a:normAutofit/>
          </a:bodyPr>
          <a:lstStyle/>
          <a:p>
            <a:r>
              <a:rPr lang="en-US"/>
              <a:t>Examples and Case Studies</a:t>
            </a:r>
          </a:p>
        </p:txBody>
      </p:sp>
      <p:sp>
        <p:nvSpPr>
          <p:cNvPr id="4" name="Slide Number Placeholder 3">
            <a:extLst>
              <a:ext uri="{FF2B5EF4-FFF2-40B4-BE49-F238E27FC236}">
                <a16:creationId xmlns:a16="http://schemas.microsoft.com/office/drawing/2014/main" id="{44F660A4-6FC4-2123-8D0F-E0497F9A464D}"/>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33</a:t>
            </a:fld>
            <a:endParaRPr lang="en-US"/>
          </a:p>
        </p:txBody>
      </p:sp>
      <p:sp>
        <p:nvSpPr>
          <p:cNvPr id="5" name="Text Placeholder 2">
            <a:extLst>
              <a:ext uri="{FF2B5EF4-FFF2-40B4-BE49-F238E27FC236}">
                <a16:creationId xmlns:a16="http://schemas.microsoft.com/office/drawing/2014/main" id="{5924E3D6-5E18-76EA-671D-95E32575DB5E}"/>
              </a:ext>
            </a:extLst>
          </p:cNvPr>
          <p:cNvSpPr txBox="1">
            <a:spLocks/>
          </p:cNvSpPr>
          <p:nvPr/>
        </p:nvSpPr>
        <p:spPr>
          <a:xfrm flipH="1">
            <a:off x="9555132" y="85974"/>
            <a:ext cx="2537361" cy="993679"/>
          </a:xfrm>
          <a:prstGeom prst="foldedCorner">
            <a:avLst>
              <a:gd name="adj" fmla="val 16667"/>
            </a:avLst>
          </a:prstGeom>
          <a:solidFill>
            <a:schemeClr val="accent1">
              <a:lumMod val="10000"/>
              <a:lumOff val="90000"/>
            </a:schemeClr>
          </a:solidFill>
          <a:ln>
            <a:solidFill>
              <a:schemeClr val="accent1">
                <a:lumMod val="50000"/>
                <a:lumOff val="50000"/>
              </a:schemeClr>
            </a:solidFill>
          </a:ln>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t>New Equipment:</a:t>
            </a:r>
          </a:p>
          <a:p>
            <a:pPr algn="ctr"/>
            <a:r>
              <a:rPr lang="en-US" sz="1400"/>
              <a:t>Two new manual singles</a:t>
            </a:r>
          </a:p>
          <a:p>
            <a:pPr algn="ctr"/>
            <a:r>
              <a:rPr lang="en-US" sz="1400"/>
              <a:t>One new manual double</a:t>
            </a:r>
          </a:p>
          <a:p>
            <a:endParaRPr lang="en-US"/>
          </a:p>
        </p:txBody>
      </p:sp>
    </p:spTree>
    <p:extLst>
      <p:ext uri="{BB962C8B-B14F-4D97-AF65-F5344CB8AC3E}">
        <p14:creationId xmlns:p14="http://schemas.microsoft.com/office/powerpoint/2010/main" val="3188831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9D51-AF7D-3C96-10B9-3E61AE8BD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D2939-C195-D395-83B8-218BBED78512}"/>
              </a:ext>
            </a:extLst>
          </p:cNvPr>
          <p:cNvSpPr>
            <a:spLocks noGrp="1"/>
          </p:cNvSpPr>
          <p:nvPr>
            <p:ph type="title"/>
          </p:nvPr>
        </p:nvSpPr>
        <p:spPr>
          <a:xfrm>
            <a:off x="1257300" y="457200"/>
            <a:ext cx="10401300" cy="914400"/>
          </a:xfrm>
        </p:spPr>
        <p:txBody>
          <a:bodyPr anchor="t">
            <a:normAutofit/>
          </a:bodyPr>
          <a:lstStyle/>
          <a:p>
            <a:r>
              <a:rPr lang="en-US"/>
              <a:t>Examples and Case Studies</a:t>
            </a:r>
          </a:p>
        </p:txBody>
      </p:sp>
      <p:sp>
        <p:nvSpPr>
          <p:cNvPr id="4" name="Slide Number Placeholder 3">
            <a:extLst>
              <a:ext uri="{FF2B5EF4-FFF2-40B4-BE49-F238E27FC236}">
                <a16:creationId xmlns:a16="http://schemas.microsoft.com/office/drawing/2014/main" id="{BBD52991-BAE2-97C3-B56B-95359049B30B}"/>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34</a:t>
            </a:fld>
            <a:endParaRPr lang="en-US"/>
          </a:p>
        </p:txBody>
      </p:sp>
      <p:sp>
        <p:nvSpPr>
          <p:cNvPr id="3" name="Text Placeholder 2">
            <a:extLst>
              <a:ext uri="{FF2B5EF4-FFF2-40B4-BE49-F238E27FC236}">
                <a16:creationId xmlns:a16="http://schemas.microsoft.com/office/drawing/2014/main" id="{B4473488-26D3-FDD5-E439-65E763B0F8C2}"/>
              </a:ext>
            </a:extLst>
          </p:cNvPr>
          <p:cNvSpPr txBox="1">
            <a:spLocks/>
          </p:cNvSpPr>
          <p:nvPr/>
        </p:nvSpPr>
        <p:spPr>
          <a:xfrm flipH="1">
            <a:off x="9577518" y="77327"/>
            <a:ext cx="2537361" cy="708233"/>
          </a:xfrm>
          <a:prstGeom prst="foldedCorner">
            <a:avLst>
              <a:gd name="adj" fmla="val 16667"/>
            </a:avLst>
          </a:prstGeom>
          <a:solidFill>
            <a:schemeClr val="accent1">
              <a:lumMod val="10000"/>
              <a:lumOff val="90000"/>
            </a:schemeClr>
          </a:solidFill>
          <a:ln>
            <a:solidFill>
              <a:schemeClr val="accent1">
                <a:lumMod val="50000"/>
                <a:lumOff val="50000"/>
              </a:schemeClr>
            </a:solidFill>
          </a:ln>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t>New Equipment:</a:t>
            </a:r>
          </a:p>
          <a:p>
            <a:pPr algn="ctr"/>
            <a:r>
              <a:rPr lang="en-US" sz="1400"/>
              <a:t>Two new manual singles</a:t>
            </a:r>
          </a:p>
        </p:txBody>
      </p:sp>
      <p:grpSp>
        <p:nvGrpSpPr>
          <p:cNvPr id="9" name="Group 8">
            <a:extLst>
              <a:ext uri="{FF2B5EF4-FFF2-40B4-BE49-F238E27FC236}">
                <a16:creationId xmlns:a16="http://schemas.microsoft.com/office/drawing/2014/main" id="{83DFCB2E-DBE7-7BA2-8DDC-BA43F6F165C7}"/>
              </a:ext>
            </a:extLst>
          </p:cNvPr>
          <p:cNvGrpSpPr/>
          <p:nvPr/>
        </p:nvGrpSpPr>
        <p:grpSpPr>
          <a:xfrm>
            <a:off x="1119870" y="886238"/>
            <a:ext cx="9952260" cy="5955475"/>
            <a:chOff x="0" y="902525"/>
            <a:chExt cx="9952260" cy="5955475"/>
          </a:xfrm>
        </p:grpSpPr>
        <p:pic>
          <p:nvPicPr>
            <p:cNvPr id="105" name="Picture 104">
              <a:extLst>
                <a:ext uri="{FF2B5EF4-FFF2-40B4-BE49-F238E27FC236}">
                  <a16:creationId xmlns:a16="http://schemas.microsoft.com/office/drawing/2014/main" id="{93D070B4-F1CE-CDC3-F023-5F3C8E687190}"/>
                </a:ext>
              </a:extLst>
            </p:cNvPr>
            <p:cNvPicPr>
              <a:picLocks noChangeAspect="1"/>
            </p:cNvPicPr>
            <p:nvPr/>
          </p:nvPicPr>
          <p:blipFill>
            <a:blip r:embed="rId2"/>
            <a:stretch>
              <a:fillRect/>
            </a:stretch>
          </p:blipFill>
          <p:spPr>
            <a:xfrm>
              <a:off x="0" y="902525"/>
              <a:ext cx="9952260" cy="5955475"/>
            </a:xfrm>
            <a:prstGeom prst="rect">
              <a:avLst/>
            </a:prstGeom>
          </p:spPr>
        </p:pic>
        <p:sp>
          <p:nvSpPr>
            <p:cNvPr id="5" name="Freeform: Shape 4">
              <a:extLst>
                <a:ext uri="{FF2B5EF4-FFF2-40B4-BE49-F238E27FC236}">
                  <a16:creationId xmlns:a16="http://schemas.microsoft.com/office/drawing/2014/main" id="{C2AB1D28-0133-15AD-511B-6F0783E6F9B2}"/>
                </a:ext>
              </a:extLst>
            </p:cNvPr>
            <p:cNvSpPr/>
            <p:nvPr/>
          </p:nvSpPr>
          <p:spPr>
            <a:xfrm>
              <a:off x="736270" y="1291535"/>
              <a:ext cx="3895107" cy="3981109"/>
            </a:xfrm>
            <a:custGeom>
              <a:avLst/>
              <a:gdLst>
                <a:gd name="csX0" fmla="*/ 47501 w 3942608"/>
                <a:gd name="csY0" fmla="*/ 0 h 3954483"/>
                <a:gd name="csX1" fmla="*/ 2541319 w 3942608"/>
                <a:gd name="csY1" fmla="*/ 11875 h 3954483"/>
                <a:gd name="csX2" fmla="*/ 2541319 w 3942608"/>
                <a:gd name="csY2" fmla="*/ 522514 h 3954483"/>
                <a:gd name="csX3" fmla="*/ 2078182 w 3942608"/>
                <a:gd name="csY3" fmla="*/ 522514 h 3954483"/>
                <a:gd name="csX4" fmla="*/ 2090057 w 3942608"/>
                <a:gd name="csY4" fmla="*/ 3253839 h 3954483"/>
                <a:gd name="csX5" fmla="*/ 3503221 w 3942608"/>
                <a:gd name="csY5" fmla="*/ 3277590 h 3954483"/>
                <a:gd name="csX6" fmla="*/ 3515096 w 3942608"/>
                <a:gd name="csY6" fmla="*/ 3574473 h 3954483"/>
                <a:gd name="csX7" fmla="*/ 3942608 w 3942608"/>
                <a:gd name="csY7" fmla="*/ 3586348 h 3954483"/>
                <a:gd name="csX8" fmla="*/ 3918857 w 3942608"/>
                <a:gd name="csY8" fmla="*/ 3942608 h 3954483"/>
                <a:gd name="csX9" fmla="*/ 2802576 w 3942608"/>
                <a:gd name="csY9" fmla="*/ 3954483 h 3954483"/>
                <a:gd name="csX10" fmla="*/ 2826327 w 3942608"/>
                <a:gd name="csY10" fmla="*/ 3598223 h 3954483"/>
                <a:gd name="csX11" fmla="*/ 3241963 w 3942608"/>
                <a:gd name="csY11" fmla="*/ 3621974 h 3954483"/>
                <a:gd name="csX12" fmla="*/ 3241963 w 3942608"/>
                <a:gd name="csY12" fmla="*/ 3443844 h 3954483"/>
                <a:gd name="csX13" fmla="*/ 1745673 w 3942608"/>
                <a:gd name="csY13" fmla="*/ 3443844 h 3954483"/>
                <a:gd name="csX14" fmla="*/ 1745673 w 3942608"/>
                <a:gd name="csY14" fmla="*/ 356260 h 3954483"/>
                <a:gd name="csX15" fmla="*/ 0 w 3942608"/>
                <a:gd name="csY15" fmla="*/ 415636 h 3954483"/>
                <a:gd name="csX16" fmla="*/ 47501 w 3942608"/>
                <a:gd name="csY16" fmla="*/ 0 h 3954483"/>
                <a:gd name="csX0" fmla="*/ 0 w 3895107"/>
                <a:gd name="csY0" fmla="*/ 0 h 3954483"/>
                <a:gd name="csX1" fmla="*/ 2493818 w 3895107"/>
                <a:gd name="csY1" fmla="*/ 11875 h 3954483"/>
                <a:gd name="csX2" fmla="*/ 2493818 w 3895107"/>
                <a:gd name="csY2" fmla="*/ 522514 h 3954483"/>
                <a:gd name="csX3" fmla="*/ 2030681 w 3895107"/>
                <a:gd name="csY3" fmla="*/ 522514 h 3954483"/>
                <a:gd name="csX4" fmla="*/ 2042556 w 3895107"/>
                <a:gd name="csY4" fmla="*/ 3253839 h 3954483"/>
                <a:gd name="csX5" fmla="*/ 3455720 w 3895107"/>
                <a:gd name="csY5" fmla="*/ 3277590 h 3954483"/>
                <a:gd name="csX6" fmla="*/ 3467595 w 3895107"/>
                <a:gd name="csY6" fmla="*/ 3574473 h 3954483"/>
                <a:gd name="csX7" fmla="*/ 3895107 w 3895107"/>
                <a:gd name="csY7" fmla="*/ 3586348 h 3954483"/>
                <a:gd name="csX8" fmla="*/ 3871356 w 3895107"/>
                <a:gd name="csY8" fmla="*/ 3942608 h 3954483"/>
                <a:gd name="csX9" fmla="*/ 2755075 w 3895107"/>
                <a:gd name="csY9" fmla="*/ 3954483 h 3954483"/>
                <a:gd name="csX10" fmla="*/ 2778826 w 3895107"/>
                <a:gd name="csY10" fmla="*/ 3598223 h 3954483"/>
                <a:gd name="csX11" fmla="*/ 3194462 w 3895107"/>
                <a:gd name="csY11" fmla="*/ 3621974 h 3954483"/>
                <a:gd name="csX12" fmla="*/ 3194462 w 3895107"/>
                <a:gd name="csY12" fmla="*/ 3443844 h 3954483"/>
                <a:gd name="csX13" fmla="*/ 1698172 w 3895107"/>
                <a:gd name="csY13" fmla="*/ 3443844 h 3954483"/>
                <a:gd name="csX14" fmla="*/ 1698172 w 3895107"/>
                <a:gd name="csY14" fmla="*/ 356260 h 3954483"/>
                <a:gd name="csX15" fmla="*/ 29502 w 3895107"/>
                <a:gd name="csY15" fmla="*/ 377135 h 3954483"/>
                <a:gd name="csX16" fmla="*/ 0 w 3895107"/>
                <a:gd name="csY16" fmla="*/ 0 h 3954483"/>
                <a:gd name="csX0" fmla="*/ 0 w 3895107"/>
                <a:gd name="csY0" fmla="*/ 0 h 3954483"/>
                <a:gd name="csX1" fmla="*/ 2493818 w 3895107"/>
                <a:gd name="csY1" fmla="*/ 11875 h 3954483"/>
                <a:gd name="csX2" fmla="*/ 2493818 w 3895107"/>
                <a:gd name="csY2" fmla="*/ 522514 h 3954483"/>
                <a:gd name="csX3" fmla="*/ 2030681 w 3895107"/>
                <a:gd name="csY3" fmla="*/ 522514 h 3954483"/>
                <a:gd name="csX4" fmla="*/ 2042556 w 3895107"/>
                <a:gd name="csY4" fmla="*/ 3253839 h 3954483"/>
                <a:gd name="csX5" fmla="*/ 3455720 w 3895107"/>
                <a:gd name="csY5" fmla="*/ 3277590 h 3954483"/>
                <a:gd name="csX6" fmla="*/ 3467595 w 3895107"/>
                <a:gd name="csY6" fmla="*/ 3574473 h 3954483"/>
                <a:gd name="csX7" fmla="*/ 3895107 w 3895107"/>
                <a:gd name="csY7" fmla="*/ 3586348 h 3954483"/>
                <a:gd name="csX8" fmla="*/ 3871356 w 3895107"/>
                <a:gd name="csY8" fmla="*/ 3942608 h 3954483"/>
                <a:gd name="csX9" fmla="*/ 2755075 w 3895107"/>
                <a:gd name="csY9" fmla="*/ 3954483 h 3954483"/>
                <a:gd name="csX10" fmla="*/ 2778826 w 3895107"/>
                <a:gd name="csY10" fmla="*/ 3598223 h 3954483"/>
                <a:gd name="csX11" fmla="*/ 3194462 w 3895107"/>
                <a:gd name="csY11" fmla="*/ 3621974 h 3954483"/>
                <a:gd name="csX12" fmla="*/ 3194462 w 3895107"/>
                <a:gd name="csY12" fmla="*/ 3443844 h 3954483"/>
                <a:gd name="csX13" fmla="*/ 1698172 w 3895107"/>
                <a:gd name="csY13" fmla="*/ 3443844 h 3954483"/>
                <a:gd name="csX14" fmla="*/ 1698172 w 3895107"/>
                <a:gd name="csY14" fmla="*/ 356260 h 3954483"/>
                <a:gd name="csX15" fmla="*/ 10252 w 3895107"/>
                <a:gd name="csY15" fmla="*/ 377135 h 3954483"/>
                <a:gd name="csX16" fmla="*/ 0 w 3895107"/>
                <a:gd name="csY16" fmla="*/ 0 h 3954483"/>
                <a:gd name="csX0" fmla="*/ 0 w 3895107"/>
                <a:gd name="csY0" fmla="*/ 0 h 3954483"/>
                <a:gd name="csX1" fmla="*/ 2493818 w 3895107"/>
                <a:gd name="csY1" fmla="*/ 11875 h 3954483"/>
                <a:gd name="csX2" fmla="*/ 2291687 w 3895107"/>
                <a:gd name="csY2" fmla="*/ 541765 h 3954483"/>
                <a:gd name="csX3" fmla="*/ 2030681 w 3895107"/>
                <a:gd name="csY3" fmla="*/ 522514 h 3954483"/>
                <a:gd name="csX4" fmla="*/ 2042556 w 3895107"/>
                <a:gd name="csY4" fmla="*/ 3253839 h 3954483"/>
                <a:gd name="csX5" fmla="*/ 3455720 w 3895107"/>
                <a:gd name="csY5" fmla="*/ 3277590 h 3954483"/>
                <a:gd name="csX6" fmla="*/ 3467595 w 3895107"/>
                <a:gd name="csY6" fmla="*/ 3574473 h 3954483"/>
                <a:gd name="csX7" fmla="*/ 3895107 w 3895107"/>
                <a:gd name="csY7" fmla="*/ 3586348 h 3954483"/>
                <a:gd name="csX8" fmla="*/ 3871356 w 3895107"/>
                <a:gd name="csY8" fmla="*/ 3942608 h 3954483"/>
                <a:gd name="csX9" fmla="*/ 2755075 w 3895107"/>
                <a:gd name="csY9" fmla="*/ 3954483 h 3954483"/>
                <a:gd name="csX10" fmla="*/ 2778826 w 3895107"/>
                <a:gd name="csY10" fmla="*/ 3598223 h 3954483"/>
                <a:gd name="csX11" fmla="*/ 3194462 w 3895107"/>
                <a:gd name="csY11" fmla="*/ 3621974 h 3954483"/>
                <a:gd name="csX12" fmla="*/ 3194462 w 3895107"/>
                <a:gd name="csY12" fmla="*/ 3443844 h 3954483"/>
                <a:gd name="csX13" fmla="*/ 1698172 w 3895107"/>
                <a:gd name="csY13" fmla="*/ 3443844 h 3954483"/>
                <a:gd name="csX14" fmla="*/ 1698172 w 3895107"/>
                <a:gd name="csY14" fmla="*/ 356260 h 3954483"/>
                <a:gd name="csX15" fmla="*/ 10252 w 3895107"/>
                <a:gd name="csY15" fmla="*/ 377135 h 3954483"/>
                <a:gd name="csX16" fmla="*/ 0 w 3895107"/>
                <a:gd name="csY16" fmla="*/ 0 h 3954483"/>
                <a:gd name="csX0" fmla="*/ 0 w 3895107"/>
                <a:gd name="csY0" fmla="*/ 26626 h 3981109"/>
                <a:gd name="csX1" fmla="*/ 2282062 w 3895107"/>
                <a:gd name="csY1" fmla="*/ 0 h 3981109"/>
                <a:gd name="csX2" fmla="*/ 2291687 w 3895107"/>
                <a:gd name="csY2" fmla="*/ 568391 h 3981109"/>
                <a:gd name="csX3" fmla="*/ 2030681 w 3895107"/>
                <a:gd name="csY3" fmla="*/ 549140 h 3981109"/>
                <a:gd name="csX4" fmla="*/ 2042556 w 3895107"/>
                <a:gd name="csY4" fmla="*/ 3280465 h 3981109"/>
                <a:gd name="csX5" fmla="*/ 3455720 w 3895107"/>
                <a:gd name="csY5" fmla="*/ 3304216 h 3981109"/>
                <a:gd name="csX6" fmla="*/ 3467595 w 3895107"/>
                <a:gd name="csY6" fmla="*/ 3601099 h 3981109"/>
                <a:gd name="csX7" fmla="*/ 3895107 w 3895107"/>
                <a:gd name="csY7" fmla="*/ 3612974 h 3981109"/>
                <a:gd name="csX8" fmla="*/ 3871356 w 3895107"/>
                <a:gd name="csY8" fmla="*/ 3969234 h 3981109"/>
                <a:gd name="csX9" fmla="*/ 2755075 w 3895107"/>
                <a:gd name="csY9" fmla="*/ 3981109 h 3981109"/>
                <a:gd name="csX10" fmla="*/ 2778826 w 3895107"/>
                <a:gd name="csY10" fmla="*/ 3624849 h 3981109"/>
                <a:gd name="csX11" fmla="*/ 3194462 w 3895107"/>
                <a:gd name="csY11" fmla="*/ 3648600 h 3981109"/>
                <a:gd name="csX12" fmla="*/ 3194462 w 3895107"/>
                <a:gd name="csY12" fmla="*/ 3470470 h 3981109"/>
                <a:gd name="csX13" fmla="*/ 1698172 w 3895107"/>
                <a:gd name="csY13" fmla="*/ 3470470 h 3981109"/>
                <a:gd name="csX14" fmla="*/ 1698172 w 3895107"/>
                <a:gd name="csY14" fmla="*/ 382886 h 3981109"/>
                <a:gd name="csX15" fmla="*/ 10252 w 3895107"/>
                <a:gd name="csY15" fmla="*/ 403761 h 3981109"/>
                <a:gd name="csX16" fmla="*/ 0 w 3895107"/>
                <a:gd name="csY16" fmla="*/ 26626 h 3981109"/>
                <a:gd name="csX0" fmla="*/ 0 w 3895107"/>
                <a:gd name="csY0" fmla="*/ 26626 h 3981109"/>
                <a:gd name="csX1" fmla="*/ 2282062 w 3895107"/>
                <a:gd name="csY1" fmla="*/ 0 h 3981109"/>
                <a:gd name="csX2" fmla="*/ 2291687 w 3895107"/>
                <a:gd name="csY2" fmla="*/ 529890 h 3981109"/>
                <a:gd name="csX3" fmla="*/ 2030681 w 3895107"/>
                <a:gd name="csY3" fmla="*/ 549140 h 3981109"/>
                <a:gd name="csX4" fmla="*/ 2042556 w 3895107"/>
                <a:gd name="csY4" fmla="*/ 3280465 h 3981109"/>
                <a:gd name="csX5" fmla="*/ 3455720 w 3895107"/>
                <a:gd name="csY5" fmla="*/ 3304216 h 3981109"/>
                <a:gd name="csX6" fmla="*/ 3467595 w 3895107"/>
                <a:gd name="csY6" fmla="*/ 3601099 h 3981109"/>
                <a:gd name="csX7" fmla="*/ 3895107 w 3895107"/>
                <a:gd name="csY7" fmla="*/ 3612974 h 3981109"/>
                <a:gd name="csX8" fmla="*/ 3871356 w 3895107"/>
                <a:gd name="csY8" fmla="*/ 3969234 h 3981109"/>
                <a:gd name="csX9" fmla="*/ 2755075 w 3895107"/>
                <a:gd name="csY9" fmla="*/ 3981109 h 3981109"/>
                <a:gd name="csX10" fmla="*/ 2778826 w 3895107"/>
                <a:gd name="csY10" fmla="*/ 3624849 h 3981109"/>
                <a:gd name="csX11" fmla="*/ 3194462 w 3895107"/>
                <a:gd name="csY11" fmla="*/ 3648600 h 3981109"/>
                <a:gd name="csX12" fmla="*/ 3194462 w 3895107"/>
                <a:gd name="csY12" fmla="*/ 3470470 h 3981109"/>
                <a:gd name="csX13" fmla="*/ 1698172 w 3895107"/>
                <a:gd name="csY13" fmla="*/ 3470470 h 3981109"/>
                <a:gd name="csX14" fmla="*/ 1698172 w 3895107"/>
                <a:gd name="csY14" fmla="*/ 382886 h 3981109"/>
                <a:gd name="csX15" fmla="*/ 10252 w 3895107"/>
                <a:gd name="csY15" fmla="*/ 403761 h 3981109"/>
                <a:gd name="csX16" fmla="*/ 0 w 3895107"/>
                <a:gd name="csY16" fmla="*/ 26626 h 39811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895107" h="3981109">
                  <a:moveTo>
                    <a:pt x="0" y="26626"/>
                  </a:moveTo>
                  <a:lnTo>
                    <a:pt x="2282062" y="0"/>
                  </a:lnTo>
                  <a:lnTo>
                    <a:pt x="2291687" y="529890"/>
                  </a:lnTo>
                  <a:lnTo>
                    <a:pt x="2030681" y="549140"/>
                  </a:lnTo>
                  <a:cubicBezTo>
                    <a:pt x="2034639" y="1459582"/>
                    <a:pt x="2038598" y="2370023"/>
                    <a:pt x="2042556" y="3280465"/>
                  </a:cubicBezTo>
                  <a:lnTo>
                    <a:pt x="3455720" y="3304216"/>
                  </a:lnTo>
                  <a:lnTo>
                    <a:pt x="3467595" y="3601099"/>
                  </a:lnTo>
                  <a:lnTo>
                    <a:pt x="3895107" y="3612974"/>
                  </a:lnTo>
                  <a:lnTo>
                    <a:pt x="3871356" y="3969234"/>
                  </a:lnTo>
                  <a:lnTo>
                    <a:pt x="2755075" y="3981109"/>
                  </a:lnTo>
                  <a:lnTo>
                    <a:pt x="2778826" y="3624849"/>
                  </a:lnTo>
                  <a:lnTo>
                    <a:pt x="3194462" y="3648600"/>
                  </a:lnTo>
                  <a:lnTo>
                    <a:pt x="3194462" y="3470470"/>
                  </a:lnTo>
                  <a:lnTo>
                    <a:pt x="1698172" y="3470470"/>
                  </a:lnTo>
                  <a:lnTo>
                    <a:pt x="1698172" y="382886"/>
                  </a:lnTo>
                  <a:lnTo>
                    <a:pt x="10252" y="403761"/>
                  </a:lnTo>
                  <a:lnTo>
                    <a:pt x="0" y="26626"/>
                  </a:lnTo>
                  <a:close/>
                </a:path>
              </a:pathLst>
            </a:custGeom>
            <a:solidFill>
              <a:srgbClr val="98F3FF">
                <a:alpha val="25098"/>
              </a:srgbClr>
            </a:solidFill>
            <a:ln>
              <a:solidFill>
                <a:schemeClr val="accent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87A3A083-0D2B-43F6-7731-3FF53C5B30FB}"/>
                </a:ext>
              </a:extLst>
            </p:cNvPr>
            <p:cNvSpPr/>
            <p:nvPr/>
          </p:nvSpPr>
          <p:spPr>
            <a:xfrm>
              <a:off x="3408219" y="1153158"/>
              <a:ext cx="4793132" cy="4071986"/>
            </a:xfrm>
            <a:custGeom>
              <a:avLst/>
              <a:gdLst>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12520 w 4773881"/>
                <a:gd name="csY4" fmla="*/ 2232561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70016 w 4773881"/>
                <a:gd name="csY19" fmla="*/ 1935678 h 4203865"/>
                <a:gd name="csX20" fmla="*/ 2778826 w 4773881"/>
                <a:gd name="csY20" fmla="*/ 1947553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118753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12520 w 4773881"/>
                <a:gd name="csY4" fmla="*/ 2232561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70016 w 4773881"/>
                <a:gd name="csY19" fmla="*/ 1935678 h 4203865"/>
                <a:gd name="csX20" fmla="*/ 2624447 w 4773881"/>
                <a:gd name="csY20" fmla="*/ 1947553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118753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12520 w 4773881"/>
                <a:gd name="csY4" fmla="*/ 2232561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70016 w 4773881"/>
                <a:gd name="csY19" fmla="*/ 1935678 h 4203865"/>
                <a:gd name="csX20" fmla="*/ 2624447 w 4773881"/>
                <a:gd name="csY20" fmla="*/ 1947553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12520 w 4773881"/>
                <a:gd name="csY4" fmla="*/ 2232561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12264 w 4773881"/>
                <a:gd name="csY19" fmla="*/ 1935678 h 4203865"/>
                <a:gd name="csX20" fmla="*/ 2624447 w 4773881"/>
                <a:gd name="csY20" fmla="*/ 1947553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12520 w 4773881"/>
                <a:gd name="csY4" fmla="*/ 2232561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12264 w 4773881"/>
                <a:gd name="csY19" fmla="*/ 1935678 h 4203865"/>
                <a:gd name="csX20" fmla="*/ 2614822 w 4773881"/>
                <a:gd name="csY20" fmla="*/ 1899427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12520 w 4773881"/>
                <a:gd name="csY4" fmla="*/ 2232561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41140 w 4773881"/>
                <a:gd name="csY19" fmla="*/ 1887551 h 4203865"/>
                <a:gd name="csX20" fmla="*/ 2614822 w 4773881"/>
                <a:gd name="csY20" fmla="*/ 1899427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40083 w 4773881"/>
                <a:gd name="csY3" fmla="*/ 2149434 h 4203865"/>
                <a:gd name="csX4" fmla="*/ 770271 w 4773881"/>
                <a:gd name="csY4" fmla="*/ 2155559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41140 w 4773881"/>
                <a:gd name="csY19" fmla="*/ 1887551 h 4203865"/>
                <a:gd name="csX20" fmla="*/ 2614822 w 4773881"/>
                <a:gd name="csY20" fmla="*/ 1899427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11207 w 4773881"/>
                <a:gd name="csY3" fmla="*/ 2197561 h 4203865"/>
                <a:gd name="csX4" fmla="*/ 770271 w 4773881"/>
                <a:gd name="csY4" fmla="*/ 2155559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41140 w 4773881"/>
                <a:gd name="csY19" fmla="*/ 1887551 h 4203865"/>
                <a:gd name="csX20" fmla="*/ 2614822 w 4773881"/>
                <a:gd name="csY20" fmla="*/ 1899427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11207 w 4773881"/>
                <a:gd name="csY3" fmla="*/ 2139809 h 4203865"/>
                <a:gd name="csX4" fmla="*/ 770271 w 4773881"/>
                <a:gd name="csY4" fmla="*/ 2155559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638795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41140 w 4773881"/>
                <a:gd name="csY19" fmla="*/ 1887551 h 4203865"/>
                <a:gd name="csX20" fmla="*/ 2614822 w 4773881"/>
                <a:gd name="csY20" fmla="*/ 1899427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203865"/>
                <a:gd name="csX1" fmla="*/ 4773881 w 4773881"/>
                <a:gd name="csY1" fmla="*/ 819398 h 4203865"/>
                <a:gd name="csX2" fmla="*/ 3016333 w 4773881"/>
                <a:gd name="csY2" fmla="*/ 783772 h 4203865"/>
                <a:gd name="csX3" fmla="*/ 3011207 w 4773881"/>
                <a:gd name="csY3" fmla="*/ 2139809 h 4203865"/>
                <a:gd name="csX4" fmla="*/ 770271 w 4773881"/>
                <a:gd name="csY4" fmla="*/ 2155559 h 4203865"/>
                <a:gd name="csX5" fmla="*/ 748146 w 4773881"/>
                <a:gd name="csY5" fmla="*/ 3028208 h 4203865"/>
                <a:gd name="csX6" fmla="*/ 2921330 w 4773881"/>
                <a:gd name="csY6" fmla="*/ 3004457 h 4203865"/>
                <a:gd name="csX7" fmla="*/ 2921330 w 4773881"/>
                <a:gd name="csY7" fmla="*/ 3431969 h 4203865"/>
                <a:gd name="csX8" fmla="*/ 2410691 w 4773881"/>
                <a:gd name="csY8" fmla="*/ 3431969 h 4203865"/>
                <a:gd name="csX9" fmla="*/ 2410691 w 4773881"/>
                <a:gd name="csY9" fmla="*/ 3930733 h 4203865"/>
                <a:gd name="csX10" fmla="*/ 2909455 w 4773881"/>
                <a:gd name="csY10" fmla="*/ 3930733 h 4203865"/>
                <a:gd name="csX11" fmla="*/ 2885704 w 4773881"/>
                <a:gd name="csY11" fmla="*/ 4203865 h 4203865"/>
                <a:gd name="csX12" fmla="*/ 1735048 w 4773881"/>
                <a:gd name="csY12" fmla="*/ 4191990 h 4203865"/>
                <a:gd name="csX13" fmla="*/ 1733798 w 4773881"/>
                <a:gd name="csY13" fmla="*/ 3895107 h 4203865"/>
                <a:gd name="csX14" fmla="*/ 2149434 w 4773881"/>
                <a:gd name="csY14" fmla="*/ 3883231 h 4203865"/>
                <a:gd name="csX15" fmla="*/ 2173185 w 4773881"/>
                <a:gd name="csY15" fmla="*/ 3265715 h 4203865"/>
                <a:gd name="csX16" fmla="*/ 23751 w 4773881"/>
                <a:gd name="csY16" fmla="*/ 3253839 h 4203865"/>
                <a:gd name="csX17" fmla="*/ 0 w 4773881"/>
                <a:gd name="csY17" fmla="*/ 2968831 h 4203865"/>
                <a:gd name="csX18" fmla="*/ 522514 w 4773881"/>
                <a:gd name="csY18" fmla="*/ 2968831 h 4203865"/>
                <a:gd name="csX19" fmla="*/ 541140 w 4773881"/>
                <a:gd name="csY19" fmla="*/ 1887551 h 4203865"/>
                <a:gd name="csX20" fmla="*/ 2614822 w 4773881"/>
                <a:gd name="csY20" fmla="*/ 1899427 h 4203865"/>
                <a:gd name="csX21" fmla="*/ 2612572 w 4773881"/>
                <a:gd name="csY21" fmla="*/ 700644 h 4203865"/>
                <a:gd name="csX22" fmla="*/ 2481943 w 4773881"/>
                <a:gd name="csY22" fmla="*/ 700644 h 4203865"/>
                <a:gd name="csX23" fmla="*/ 2470068 w 4773881"/>
                <a:gd name="csY23" fmla="*/ 296883 h 4203865"/>
                <a:gd name="csX24" fmla="*/ 4215740 w 4773881"/>
                <a:gd name="csY24" fmla="*/ 356260 h 4203865"/>
                <a:gd name="csX25" fmla="*/ 4215740 w 4773881"/>
                <a:gd name="csY25" fmla="*/ 23751 h 4203865"/>
                <a:gd name="csX26" fmla="*/ 4773881 w 4773881"/>
                <a:gd name="csY26" fmla="*/ 0 h 4203865"/>
                <a:gd name="csX0" fmla="*/ 4773881 w 4773881"/>
                <a:gd name="csY0" fmla="*/ 0 h 4191990"/>
                <a:gd name="csX1" fmla="*/ 4773881 w 4773881"/>
                <a:gd name="csY1" fmla="*/ 819398 h 4191990"/>
                <a:gd name="csX2" fmla="*/ 3016333 w 4773881"/>
                <a:gd name="csY2" fmla="*/ 783772 h 4191990"/>
                <a:gd name="csX3" fmla="*/ 3011207 w 4773881"/>
                <a:gd name="csY3" fmla="*/ 2139809 h 4191990"/>
                <a:gd name="csX4" fmla="*/ 770271 w 4773881"/>
                <a:gd name="csY4" fmla="*/ 2155559 h 4191990"/>
                <a:gd name="csX5" fmla="*/ 748146 w 4773881"/>
                <a:gd name="csY5" fmla="*/ 3028208 h 4191990"/>
                <a:gd name="csX6" fmla="*/ 2921330 w 4773881"/>
                <a:gd name="csY6" fmla="*/ 3004457 h 4191990"/>
                <a:gd name="csX7" fmla="*/ 2921330 w 4773881"/>
                <a:gd name="csY7" fmla="*/ 3431969 h 4191990"/>
                <a:gd name="csX8" fmla="*/ 2410691 w 4773881"/>
                <a:gd name="csY8" fmla="*/ 3431969 h 4191990"/>
                <a:gd name="csX9" fmla="*/ 2410691 w 4773881"/>
                <a:gd name="csY9" fmla="*/ 3930733 h 4191990"/>
                <a:gd name="csX10" fmla="*/ 2909455 w 4773881"/>
                <a:gd name="csY10" fmla="*/ 3930733 h 4191990"/>
                <a:gd name="csX11" fmla="*/ 2904954 w 4773881"/>
                <a:gd name="csY11" fmla="*/ 4174989 h 4191990"/>
                <a:gd name="csX12" fmla="*/ 1735048 w 4773881"/>
                <a:gd name="csY12" fmla="*/ 4191990 h 4191990"/>
                <a:gd name="csX13" fmla="*/ 1733798 w 4773881"/>
                <a:gd name="csY13" fmla="*/ 3895107 h 4191990"/>
                <a:gd name="csX14" fmla="*/ 2149434 w 4773881"/>
                <a:gd name="csY14" fmla="*/ 3883231 h 4191990"/>
                <a:gd name="csX15" fmla="*/ 2173185 w 4773881"/>
                <a:gd name="csY15" fmla="*/ 3265715 h 4191990"/>
                <a:gd name="csX16" fmla="*/ 23751 w 4773881"/>
                <a:gd name="csY16" fmla="*/ 3253839 h 4191990"/>
                <a:gd name="csX17" fmla="*/ 0 w 4773881"/>
                <a:gd name="csY17" fmla="*/ 2968831 h 4191990"/>
                <a:gd name="csX18" fmla="*/ 522514 w 4773881"/>
                <a:gd name="csY18" fmla="*/ 2968831 h 4191990"/>
                <a:gd name="csX19" fmla="*/ 541140 w 4773881"/>
                <a:gd name="csY19" fmla="*/ 1887551 h 4191990"/>
                <a:gd name="csX20" fmla="*/ 2614822 w 4773881"/>
                <a:gd name="csY20" fmla="*/ 1899427 h 4191990"/>
                <a:gd name="csX21" fmla="*/ 2612572 w 4773881"/>
                <a:gd name="csY21" fmla="*/ 700644 h 4191990"/>
                <a:gd name="csX22" fmla="*/ 2481943 w 4773881"/>
                <a:gd name="csY22" fmla="*/ 700644 h 4191990"/>
                <a:gd name="csX23" fmla="*/ 2470068 w 4773881"/>
                <a:gd name="csY23" fmla="*/ 296883 h 4191990"/>
                <a:gd name="csX24" fmla="*/ 4215740 w 4773881"/>
                <a:gd name="csY24" fmla="*/ 356260 h 4191990"/>
                <a:gd name="csX25" fmla="*/ 4215740 w 4773881"/>
                <a:gd name="csY25" fmla="*/ 23751 h 4191990"/>
                <a:gd name="csX26" fmla="*/ 4773881 w 4773881"/>
                <a:gd name="csY26" fmla="*/ 0 h 4191990"/>
                <a:gd name="csX0" fmla="*/ 4793132 w 4793132"/>
                <a:gd name="csY0" fmla="*/ 101378 h 4168239"/>
                <a:gd name="csX1" fmla="*/ 4773881 w 4793132"/>
                <a:gd name="csY1" fmla="*/ 795647 h 4168239"/>
                <a:gd name="csX2" fmla="*/ 3016333 w 4793132"/>
                <a:gd name="csY2" fmla="*/ 760021 h 4168239"/>
                <a:gd name="csX3" fmla="*/ 3011207 w 4793132"/>
                <a:gd name="csY3" fmla="*/ 2116058 h 4168239"/>
                <a:gd name="csX4" fmla="*/ 770271 w 4793132"/>
                <a:gd name="csY4" fmla="*/ 2131808 h 4168239"/>
                <a:gd name="csX5" fmla="*/ 748146 w 4793132"/>
                <a:gd name="csY5" fmla="*/ 3004457 h 4168239"/>
                <a:gd name="csX6" fmla="*/ 2921330 w 4793132"/>
                <a:gd name="csY6" fmla="*/ 2980706 h 4168239"/>
                <a:gd name="csX7" fmla="*/ 2921330 w 4793132"/>
                <a:gd name="csY7" fmla="*/ 3408218 h 4168239"/>
                <a:gd name="csX8" fmla="*/ 2410691 w 4793132"/>
                <a:gd name="csY8" fmla="*/ 3408218 h 4168239"/>
                <a:gd name="csX9" fmla="*/ 2410691 w 4793132"/>
                <a:gd name="csY9" fmla="*/ 3906982 h 4168239"/>
                <a:gd name="csX10" fmla="*/ 2909455 w 4793132"/>
                <a:gd name="csY10" fmla="*/ 3906982 h 4168239"/>
                <a:gd name="csX11" fmla="*/ 2904954 w 4793132"/>
                <a:gd name="csY11" fmla="*/ 4151238 h 4168239"/>
                <a:gd name="csX12" fmla="*/ 1735048 w 4793132"/>
                <a:gd name="csY12" fmla="*/ 4168239 h 4168239"/>
                <a:gd name="csX13" fmla="*/ 1733798 w 4793132"/>
                <a:gd name="csY13" fmla="*/ 3871356 h 4168239"/>
                <a:gd name="csX14" fmla="*/ 2149434 w 4793132"/>
                <a:gd name="csY14" fmla="*/ 3859480 h 4168239"/>
                <a:gd name="csX15" fmla="*/ 2173185 w 4793132"/>
                <a:gd name="csY15" fmla="*/ 3241964 h 4168239"/>
                <a:gd name="csX16" fmla="*/ 23751 w 4793132"/>
                <a:gd name="csY16" fmla="*/ 3230088 h 4168239"/>
                <a:gd name="csX17" fmla="*/ 0 w 4793132"/>
                <a:gd name="csY17" fmla="*/ 2945080 h 4168239"/>
                <a:gd name="csX18" fmla="*/ 522514 w 4793132"/>
                <a:gd name="csY18" fmla="*/ 2945080 h 4168239"/>
                <a:gd name="csX19" fmla="*/ 541140 w 4793132"/>
                <a:gd name="csY19" fmla="*/ 1863800 h 4168239"/>
                <a:gd name="csX20" fmla="*/ 2614822 w 4793132"/>
                <a:gd name="csY20" fmla="*/ 1875676 h 4168239"/>
                <a:gd name="csX21" fmla="*/ 2612572 w 4793132"/>
                <a:gd name="csY21" fmla="*/ 676893 h 4168239"/>
                <a:gd name="csX22" fmla="*/ 2481943 w 4793132"/>
                <a:gd name="csY22" fmla="*/ 676893 h 4168239"/>
                <a:gd name="csX23" fmla="*/ 2470068 w 4793132"/>
                <a:gd name="csY23" fmla="*/ 273132 h 4168239"/>
                <a:gd name="csX24" fmla="*/ 4215740 w 4793132"/>
                <a:gd name="csY24" fmla="*/ 332509 h 4168239"/>
                <a:gd name="csX25" fmla="*/ 4215740 w 4793132"/>
                <a:gd name="csY25" fmla="*/ 0 h 4168239"/>
                <a:gd name="csX26" fmla="*/ 4793132 w 4793132"/>
                <a:gd name="csY26" fmla="*/ 101378 h 4168239"/>
                <a:gd name="csX0" fmla="*/ 4793132 w 4793132"/>
                <a:gd name="csY0" fmla="*/ 5125 h 4071986"/>
                <a:gd name="csX1" fmla="*/ 4773881 w 4793132"/>
                <a:gd name="csY1" fmla="*/ 699394 h 4071986"/>
                <a:gd name="csX2" fmla="*/ 3016333 w 4793132"/>
                <a:gd name="csY2" fmla="*/ 663768 h 4071986"/>
                <a:gd name="csX3" fmla="*/ 3011207 w 4793132"/>
                <a:gd name="csY3" fmla="*/ 2019805 h 4071986"/>
                <a:gd name="csX4" fmla="*/ 770271 w 4793132"/>
                <a:gd name="csY4" fmla="*/ 2035555 h 4071986"/>
                <a:gd name="csX5" fmla="*/ 748146 w 4793132"/>
                <a:gd name="csY5" fmla="*/ 2908204 h 4071986"/>
                <a:gd name="csX6" fmla="*/ 2921330 w 4793132"/>
                <a:gd name="csY6" fmla="*/ 2884453 h 4071986"/>
                <a:gd name="csX7" fmla="*/ 2921330 w 4793132"/>
                <a:gd name="csY7" fmla="*/ 3311965 h 4071986"/>
                <a:gd name="csX8" fmla="*/ 2410691 w 4793132"/>
                <a:gd name="csY8" fmla="*/ 3311965 h 4071986"/>
                <a:gd name="csX9" fmla="*/ 2410691 w 4793132"/>
                <a:gd name="csY9" fmla="*/ 3810729 h 4071986"/>
                <a:gd name="csX10" fmla="*/ 2909455 w 4793132"/>
                <a:gd name="csY10" fmla="*/ 3810729 h 4071986"/>
                <a:gd name="csX11" fmla="*/ 2904954 w 4793132"/>
                <a:gd name="csY11" fmla="*/ 4054985 h 4071986"/>
                <a:gd name="csX12" fmla="*/ 1735048 w 4793132"/>
                <a:gd name="csY12" fmla="*/ 4071986 h 4071986"/>
                <a:gd name="csX13" fmla="*/ 1733798 w 4793132"/>
                <a:gd name="csY13" fmla="*/ 3775103 h 4071986"/>
                <a:gd name="csX14" fmla="*/ 2149434 w 4793132"/>
                <a:gd name="csY14" fmla="*/ 3763227 h 4071986"/>
                <a:gd name="csX15" fmla="*/ 2173185 w 4793132"/>
                <a:gd name="csY15" fmla="*/ 3145711 h 4071986"/>
                <a:gd name="csX16" fmla="*/ 23751 w 4793132"/>
                <a:gd name="csY16" fmla="*/ 3133835 h 4071986"/>
                <a:gd name="csX17" fmla="*/ 0 w 4793132"/>
                <a:gd name="csY17" fmla="*/ 2848827 h 4071986"/>
                <a:gd name="csX18" fmla="*/ 522514 w 4793132"/>
                <a:gd name="csY18" fmla="*/ 2848827 h 4071986"/>
                <a:gd name="csX19" fmla="*/ 541140 w 4793132"/>
                <a:gd name="csY19" fmla="*/ 1767547 h 4071986"/>
                <a:gd name="csX20" fmla="*/ 2614822 w 4793132"/>
                <a:gd name="csY20" fmla="*/ 1779423 h 4071986"/>
                <a:gd name="csX21" fmla="*/ 2612572 w 4793132"/>
                <a:gd name="csY21" fmla="*/ 580640 h 4071986"/>
                <a:gd name="csX22" fmla="*/ 2481943 w 4793132"/>
                <a:gd name="csY22" fmla="*/ 580640 h 4071986"/>
                <a:gd name="csX23" fmla="*/ 2470068 w 4793132"/>
                <a:gd name="csY23" fmla="*/ 176879 h 4071986"/>
                <a:gd name="csX24" fmla="*/ 4215740 w 4793132"/>
                <a:gd name="csY24" fmla="*/ 236256 h 4071986"/>
                <a:gd name="csX25" fmla="*/ 4234990 w 4793132"/>
                <a:gd name="csY25" fmla="*/ 0 h 4071986"/>
                <a:gd name="csX26" fmla="*/ 4793132 w 4793132"/>
                <a:gd name="csY26" fmla="*/ 5125 h 4071986"/>
                <a:gd name="csX0" fmla="*/ 4793132 w 4793132"/>
                <a:gd name="csY0" fmla="*/ 5125 h 4071986"/>
                <a:gd name="csX1" fmla="*/ 4773881 w 4793132"/>
                <a:gd name="csY1" fmla="*/ 699394 h 4071986"/>
                <a:gd name="csX2" fmla="*/ 3016333 w 4793132"/>
                <a:gd name="csY2" fmla="*/ 663768 h 4071986"/>
                <a:gd name="csX3" fmla="*/ 3011207 w 4793132"/>
                <a:gd name="csY3" fmla="*/ 2019805 h 4071986"/>
                <a:gd name="csX4" fmla="*/ 770271 w 4793132"/>
                <a:gd name="csY4" fmla="*/ 2035555 h 4071986"/>
                <a:gd name="csX5" fmla="*/ 748146 w 4793132"/>
                <a:gd name="csY5" fmla="*/ 2908204 h 4071986"/>
                <a:gd name="csX6" fmla="*/ 2921330 w 4793132"/>
                <a:gd name="csY6" fmla="*/ 2884453 h 4071986"/>
                <a:gd name="csX7" fmla="*/ 2921330 w 4793132"/>
                <a:gd name="csY7" fmla="*/ 3311965 h 4071986"/>
                <a:gd name="csX8" fmla="*/ 2410691 w 4793132"/>
                <a:gd name="csY8" fmla="*/ 3311965 h 4071986"/>
                <a:gd name="csX9" fmla="*/ 2410691 w 4793132"/>
                <a:gd name="csY9" fmla="*/ 3810729 h 4071986"/>
                <a:gd name="csX10" fmla="*/ 2909455 w 4793132"/>
                <a:gd name="csY10" fmla="*/ 3810729 h 4071986"/>
                <a:gd name="csX11" fmla="*/ 2904954 w 4793132"/>
                <a:gd name="csY11" fmla="*/ 4054985 h 4071986"/>
                <a:gd name="csX12" fmla="*/ 1735048 w 4793132"/>
                <a:gd name="csY12" fmla="*/ 4071986 h 4071986"/>
                <a:gd name="csX13" fmla="*/ 1733798 w 4793132"/>
                <a:gd name="csY13" fmla="*/ 3775103 h 4071986"/>
                <a:gd name="csX14" fmla="*/ 2149434 w 4793132"/>
                <a:gd name="csY14" fmla="*/ 3763227 h 4071986"/>
                <a:gd name="csX15" fmla="*/ 2173185 w 4793132"/>
                <a:gd name="csY15" fmla="*/ 3145711 h 4071986"/>
                <a:gd name="csX16" fmla="*/ 23751 w 4793132"/>
                <a:gd name="csY16" fmla="*/ 3133835 h 4071986"/>
                <a:gd name="csX17" fmla="*/ 0 w 4793132"/>
                <a:gd name="csY17" fmla="*/ 2848827 h 4071986"/>
                <a:gd name="csX18" fmla="*/ 522514 w 4793132"/>
                <a:gd name="csY18" fmla="*/ 2848827 h 4071986"/>
                <a:gd name="csX19" fmla="*/ 541140 w 4793132"/>
                <a:gd name="csY19" fmla="*/ 1767547 h 4071986"/>
                <a:gd name="csX20" fmla="*/ 2614822 w 4793132"/>
                <a:gd name="csY20" fmla="*/ 1779423 h 4071986"/>
                <a:gd name="csX21" fmla="*/ 2612572 w 4793132"/>
                <a:gd name="csY21" fmla="*/ 580640 h 4071986"/>
                <a:gd name="csX22" fmla="*/ 2481943 w 4793132"/>
                <a:gd name="csY22" fmla="*/ 580640 h 4071986"/>
                <a:gd name="csX23" fmla="*/ 2489319 w 4793132"/>
                <a:gd name="csY23" fmla="*/ 234630 h 4071986"/>
                <a:gd name="csX24" fmla="*/ 4215740 w 4793132"/>
                <a:gd name="csY24" fmla="*/ 236256 h 4071986"/>
                <a:gd name="csX25" fmla="*/ 4234990 w 4793132"/>
                <a:gd name="csY25" fmla="*/ 0 h 4071986"/>
                <a:gd name="csX26" fmla="*/ 4793132 w 4793132"/>
                <a:gd name="csY26" fmla="*/ 5125 h 40719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793132" h="4071986">
                  <a:moveTo>
                    <a:pt x="4793132" y="5125"/>
                  </a:moveTo>
                  <a:lnTo>
                    <a:pt x="4773881" y="699394"/>
                  </a:lnTo>
                  <a:lnTo>
                    <a:pt x="3016333" y="663768"/>
                  </a:lnTo>
                  <a:cubicBezTo>
                    <a:pt x="3014624" y="1135031"/>
                    <a:pt x="3012916" y="1548542"/>
                    <a:pt x="3011207" y="2019805"/>
                  </a:cubicBezTo>
                  <a:lnTo>
                    <a:pt x="770271" y="2035555"/>
                  </a:lnTo>
                  <a:lnTo>
                    <a:pt x="748146" y="2908204"/>
                  </a:lnTo>
                  <a:lnTo>
                    <a:pt x="2921330" y="2884453"/>
                  </a:lnTo>
                  <a:lnTo>
                    <a:pt x="2921330" y="3311965"/>
                  </a:lnTo>
                  <a:lnTo>
                    <a:pt x="2410691" y="3311965"/>
                  </a:lnTo>
                  <a:lnTo>
                    <a:pt x="2410691" y="3810729"/>
                  </a:lnTo>
                  <a:lnTo>
                    <a:pt x="2909455" y="3810729"/>
                  </a:lnTo>
                  <a:cubicBezTo>
                    <a:pt x="2907955" y="3892148"/>
                    <a:pt x="2906454" y="3973566"/>
                    <a:pt x="2904954" y="4054985"/>
                  </a:cubicBezTo>
                  <a:lnTo>
                    <a:pt x="1735048" y="4071986"/>
                  </a:lnTo>
                  <a:cubicBezTo>
                    <a:pt x="1734631" y="3973025"/>
                    <a:pt x="1734215" y="3874064"/>
                    <a:pt x="1733798" y="3775103"/>
                  </a:cubicBezTo>
                  <a:lnTo>
                    <a:pt x="2149434" y="3763227"/>
                  </a:lnTo>
                  <a:lnTo>
                    <a:pt x="2173185" y="3145711"/>
                  </a:lnTo>
                  <a:lnTo>
                    <a:pt x="23751" y="3133835"/>
                  </a:lnTo>
                  <a:lnTo>
                    <a:pt x="0" y="2848827"/>
                  </a:lnTo>
                  <a:lnTo>
                    <a:pt x="522514" y="2848827"/>
                  </a:lnTo>
                  <a:lnTo>
                    <a:pt x="541140" y="1767547"/>
                  </a:lnTo>
                  <a:lnTo>
                    <a:pt x="2614822" y="1779423"/>
                  </a:lnTo>
                  <a:lnTo>
                    <a:pt x="2612572" y="580640"/>
                  </a:lnTo>
                  <a:lnTo>
                    <a:pt x="2481943" y="580640"/>
                  </a:lnTo>
                  <a:lnTo>
                    <a:pt x="2489319" y="234630"/>
                  </a:lnTo>
                  <a:lnTo>
                    <a:pt x="4215740" y="236256"/>
                  </a:lnTo>
                  <a:lnTo>
                    <a:pt x="4234990" y="0"/>
                  </a:lnTo>
                  <a:lnTo>
                    <a:pt x="4793132" y="5125"/>
                  </a:lnTo>
                  <a:close/>
                </a:path>
              </a:pathLst>
            </a:custGeom>
            <a:solidFill>
              <a:srgbClr val="CFCBEC">
                <a:alpha val="25098"/>
              </a:srgb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0757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E711-6DC1-AF76-AF9B-53FDA7949E02}"/>
            </a:ext>
          </a:extLst>
        </p:cNvPr>
        <p:cNvGrpSpPr/>
        <p:nvPr/>
      </p:nvGrpSpPr>
      <p:grpSpPr>
        <a:xfrm>
          <a:off x="0" y="0"/>
          <a:ext cx="0" cy="0"/>
          <a:chOff x="0" y="0"/>
          <a:chExt cx="0" cy="0"/>
        </a:xfrm>
      </p:grpSpPr>
      <p:pic>
        <p:nvPicPr>
          <p:cNvPr id="51" name="Picture 50">
            <a:extLst>
              <a:ext uri="{FF2B5EF4-FFF2-40B4-BE49-F238E27FC236}">
                <a16:creationId xmlns:a16="http://schemas.microsoft.com/office/drawing/2014/main" id="{33DDFC62-3A71-3D83-C663-4348CF00A150}"/>
              </a:ext>
            </a:extLst>
          </p:cNvPr>
          <p:cNvPicPr>
            <a:picLocks noChangeAspect="1"/>
          </p:cNvPicPr>
          <p:nvPr/>
        </p:nvPicPr>
        <p:blipFill>
          <a:blip r:embed="rId2"/>
          <a:stretch>
            <a:fillRect/>
          </a:stretch>
        </p:blipFill>
        <p:spPr>
          <a:xfrm>
            <a:off x="1738306" y="1012722"/>
            <a:ext cx="8715388" cy="5574891"/>
          </a:xfrm>
          <a:prstGeom prst="rect">
            <a:avLst/>
          </a:prstGeom>
        </p:spPr>
      </p:pic>
      <p:sp>
        <p:nvSpPr>
          <p:cNvPr id="2" name="Title 1">
            <a:extLst>
              <a:ext uri="{FF2B5EF4-FFF2-40B4-BE49-F238E27FC236}">
                <a16:creationId xmlns:a16="http://schemas.microsoft.com/office/drawing/2014/main" id="{EF87968E-A57E-1E5F-2D5B-5E8384427D6F}"/>
              </a:ext>
            </a:extLst>
          </p:cNvPr>
          <p:cNvSpPr>
            <a:spLocks noGrp="1"/>
          </p:cNvSpPr>
          <p:nvPr>
            <p:ph type="title"/>
          </p:nvPr>
        </p:nvSpPr>
        <p:spPr>
          <a:xfrm>
            <a:off x="1257300" y="457200"/>
            <a:ext cx="10401300" cy="914400"/>
          </a:xfrm>
        </p:spPr>
        <p:txBody>
          <a:bodyPr anchor="t">
            <a:normAutofit/>
          </a:bodyPr>
          <a:lstStyle/>
          <a:p>
            <a:r>
              <a:rPr lang="en-US"/>
              <a:t>Examples and Case Studies</a:t>
            </a:r>
          </a:p>
        </p:txBody>
      </p:sp>
      <p:sp>
        <p:nvSpPr>
          <p:cNvPr id="4" name="Slide Number Placeholder 3">
            <a:extLst>
              <a:ext uri="{FF2B5EF4-FFF2-40B4-BE49-F238E27FC236}">
                <a16:creationId xmlns:a16="http://schemas.microsoft.com/office/drawing/2014/main" id="{24057CA0-004F-C92D-6EA6-1B7D8EFD8382}"/>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35</a:t>
            </a:fld>
            <a:endParaRPr lang="en-US"/>
          </a:p>
        </p:txBody>
      </p:sp>
      <p:sp>
        <p:nvSpPr>
          <p:cNvPr id="3" name="Text Placeholder 2">
            <a:extLst>
              <a:ext uri="{FF2B5EF4-FFF2-40B4-BE49-F238E27FC236}">
                <a16:creationId xmlns:a16="http://schemas.microsoft.com/office/drawing/2014/main" id="{8C9E3410-8D82-124A-8E0F-AA33D49E7CBB}"/>
              </a:ext>
            </a:extLst>
          </p:cNvPr>
          <p:cNvSpPr txBox="1">
            <a:spLocks/>
          </p:cNvSpPr>
          <p:nvPr/>
        </p:nvSpPr>
        <p:spPr>
          <a:xfrm flipH="1">
            <a:off x="9556315" y="105638"/>
            <a:ext cx="2537361" cy="708233"/>
          </a:xfrm>
          <a:prstGeom prst="foldedCorner">
            <a:avLst>
              <a:gd name="adj" fmla="val 16667"/>
            </a:avLst>
          </a:prstGeom>
          <a:solidFill>
            <a:schemeClr val="accent1">
              <a:lumMod val="10000"/>
              <a:lumOff val="90000"/>
            </a:schemeClr>
          </a:solidFill>
          <a:ln>
            <a:solidFill>
              <a:schemeClr val="accent1">
                <a:lumMod val="50000"/>
                <a:lumOff val="50000"/>
              </a:schemeClr>
            </a:solidFill>
          </a:ln>
        </p:spPr>
        <p:txBody>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b="1"/>
              <a:t>New Equipment:</a:t>
            </a:r>
          </a:p>
          <a:p>
            <a:pPr algn="ctr"/>
            <a:r>
              <a:rPr lang="en-US" sz="1400"/>
              <a:t>Two new manual singles</a:t>
            </a:r>
          </a:p>
        </p:txBody>
      </p:sp>
    </p:spTree>
    <p:extLst>
      <p:ext uri="{BB962C8B-B14F-4D97-AF65-F5344CB8AC3E}">
        <p14:creationId xmlns:p14="http://schemas.microsoft.com/office/powerpoint/2010/main" val="3409245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29C41-4E2A-4EA5-30EC-6937BC8B5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C76C6-5DC9-E2CE-E92F-C73BAB61AE81}"/>
              </a:ext>
            </a:extLst>
          </p:cNvPr>
          <p:cNvSpPr>
            <a:spLocks noGrp="1"/>
          </p:cNvSpPr>
          <p:nvPr>
            <p:ph type="title"/>
          </p:nvPr>
        </p:nvSpPr>
        <p:spPr/>
        <p:txBody>
          <a:bodyPr>
            <a:normAutofit/>
          </a:bodyPr>
          <a:lstStyle/>
          <a:p>
            <a:r>
              <a:rPr lang="en-US"/>
              <a:t>Contingencies as a Downstream Production Change (DPC)</a:t>
            </a:r>
          </a:p>
        </p:txBody>
      </p:sp>
      <p:sp>
        <p:nvSpPr>
          <p:cNvPr id="9" name="Text Placeholder 8">
            <a:extLst>
              <a:ext uri="{FF2B5EF4-FFF2-40B4-BE49-F238E27FC236}">
                <a16:creationId xmlns:a16="http://schemas.microsoft.com/office/drawing/2014/main" id="{50B11E9F-F2A1-F99F-0435-5254169EF041}"/>
              </a:ext>
            </a:extLst>
          </p:cNvPr>
          <p:cNvSpPr>
            <a:spLocks noGrp="1"/>
          </p:cNvSpPr>
          <p:nvPr>
            <p:ph type="body" sz="quarter" idx="16"/>
          </p:nvPr>
        </p:nvSpPr>
        <p:spPr>
          <a:xfrm>
            <a:off x="495300" y="1543051"/>
            <a:ext cx="11163300" cy="1655589"/>
          </a:xfrm>
        </p:spPr>
        <p:txBody>
          <a:bodyPr/>
          <a:lstStyle/>
          <a:p>
            <a:pPr marL="182880" indent="-182880">
              <a:buFont typeface="Arial" panose="020B0604020202020204" pitchFamily="34" charset="0"/>
              <a:buChar char="•"/>
            </a:pPr>
            <a:r>
              <a:rPr lang="en-US" dirty="0"/>
              <a:t>Used when contingency changes must be applied before the next database load</a:t>
            </a:r>
          </a:p>
          <a:p>
            <a:pPr marL="182880" indent="-182880">
              <a:buFont typeface="Arial" panose="020B0604020202020204" pitchFamily="34" charset="0"/>
              <a:buChar char="•"/>
            </a:pPr>
            <a:r>
              <a:rPr lang="en-US" dirty="0"/>
              <a:t>Supports real-time system operations and equipment energizations</a:t>
            </a:r>
          </a:p>
          <a:p>
            <a:pPr marL="182880" indent="-182880">
              <a:buFont typeface="Arial" panose="020B0604020202020204" pitchFamily="34" charset="0"/>
              <a:buChar char="•"/>
            </a:pPr>
            <a:r>
              <a:rPr lang="en-US" dirty="0"/>
              <a:t>Changes are manually implemented in EMS and other operational systems</a:t>
            </a:r>
          </a:p>
          <a:p>
            <a:pPr marL="182880" indent="-182880">
              <a:buFont typeface="Arial" panose="020B0604020202020204" pitchFamily="34" charset="0"/>
              <a:buChar char="•"/>
            </a:pPr>
            <a:r>
              <a:rPr lang="en-US" dirty="0"/>
              <a:t>Commonly used for contingency enable/disable actions associated with switching activities</a:t>
            </a:r>
          </a:p>
          <a:p>
            <a:pPr marL="182880" indent="-182880">
              <a:buFont typeface="Arial" panose="020B0604020202020204" pitchFamily="34" charset="0"/>
              <a:buChar char="•"/>
            </a:pPr>
            <a:r>
              <a:rPr lang="en-US" dirty="0"/>
              <a:t>Model updates typically follow in a future database load (often 2–3 weeks later)</a:t>
            </a:r>
          </a:p>
        </p:txBody>
      </p:sp>
      <p:sp>
        <p:nvSpPr>
          <p:cNvPr id="7" name="Text Placeholder 2">
            <a:extLst>
              <a:ext uri="{FF2B5EF4-FFF2-40B4-BE49-F238E27FC236}">
                <a16:creationId xmlns:a16="http://schemas.microsoft.com/office/drawing/2014/main" id="{7F880513-39BB-D38E-3595-0C32FAA589D1}"/>
              </a:ext>
            </a:extLst>
          </p:cNvPr>
          <p:cNvSpPr>
            <a:spLocks noGrp="1"/>
          </p:cNvSpPr>
          <p:nvPr>
            <p:ph type="body" sz="quarter" idx="15"/>
          </p:nvPr>
        </p:nvSpPr>
        <p:spPr>
          <a:xfrm flipH="1">
            <a:off x="495299" y="5181600"/>
            <a:ext cx="11163298" cy="1064964"/>
          </a:xfrm>
        </p:spPr>
        <p:txBody>
          <a:bodyPr/>
          <a:lstStyle/>
          <a:p>
            <a:pPr>
              <a:buNone/>
            </a:pPr>
            <a:r>
              <a:rPr lang="en-US" b="0"/>
              <a:t>Future contingency tool allows temporary contingency enable/disable changes without submitting a NOMCR.</a:t>
            </a:r>
          </a:p>
          <a:p>
            <a:pPr marL="182880" lvl="1"/>
            <a:r>
              <a:rPr lang="en-US" b="0"/>
              <a:t>Limited to status changes only. </a:t>
            </a:r>
          </a:p>
          <a:p>
            <a:pPr marL="182880" lvl="1"/>
            <a:r>
              <a:rPr lang="en-US" b="0"/>
              <a:t>New contingencies and contingency modifications still require the standard NOMCR/CAMR process. </a:t>
            </a:r>
          </a:p>
          <a:p>
            <a:endParaRPr lang="en-US"/>
          </a:p>
        </p:txBody>
      </p:sp>
      <p:sp>
        <p:nvSpPr>
          <p:cNvPr id="4" name="Slide Number Placeholder 3">
            <a:extLst>
              <a:ext uri="{FF2B5EF4-FFF2-40B4-BE49-F238E27FC236}">
                <a16:creationId xmlns:a16="http://schemas.microsoft.com/office/drawing/2014/main" id="{F1C04A71-EAD4-D28B-4DB7-084065698F97}"/>
              </a:ext>
            </a:extLst>
          </p:cNvPr>
          <p:cNvSpPr>
            <a:spLocks noGrp="1"/>
          </p:cNvSpPr>
          <p:nvPr>
            <p:ph type="sldNum" sz="quarter" idx="12"/>
          </p:nvPr>
        </p:nvSpPr>
        <p:spPr/>
        <p:txBody>
          <a:bodyPr/>
          <a:lstStyle/>
          <a:p>
            <a:fld id="{BCDE79FB-97BA-492B-8D57-F1373F9ADA95}" type="slidenum">
              <a:rPr lang="en-US" smtClean="0"/>
              <a:t>36</a:t>
            </a:fld>
            <a:endParaRPr lang="en-US"/>
          </a:p>
        </p:txBody>
      </p:sp>
      <p:pic>
        <p:nvPicPr>
          <p:cNvPr id="17" name="Picture 16">
            <a:extLst>
              <a:ext uri="{FF2B5EF4-FFF2-40B4-BE49-F238E27FC236}">
                <a16:creationId xmlns:a16="http://schemas.microsoft.com/office/drawing/2014/main" id="{2EE5BE65-1E77-A59C-7689-505ADA8D71B7}"/>
              </a:ext>
            </a:extLst>
          </p:cNvPr>
          <p:cNvPicPr>
            <a:picLocks noChangeAspect="1"/>
          </p:cNvPicPr>
          <p:nvPr/>
        </p:nvPicPr>
        <p:blipFill>
          <a:blip r:embed="rId3">
            <a:extLst>
              <a:ext uri="{28A0092B-C50C-407E-A947-70E740481C1C}">
                <a14:useLocalDpi xmlns:a14="http://schemas.microsoft.com/office/drawing/2010/main" val="0"/>
              </a:ext>
            </a:extLst>
          </a:blip>
          <a:srcRect t="16517" b="13296"/>
          <a:stretch>
            <a:fillRect/>
          </a:stretch>
        </p:blipFill>
        <p:spPr>
          <a:xfrm>
            <a:off x="2662237" y="3198640"/>
            <a:ext cx="6867525" cy="1927569"/>
          </a:xfrm>
          <a:prstGeom prst="rect">
            <a:avLst/>
          </a:prstGeom>
        </p:spPr>
      </p:pic>
    </p:spTree>
    <p:extLst>
      <p:ext uri="{BB962C8B-B14F-4D97-AF65-F5344CB8AC3E}">
        <p14:creationId xmlns:p14="http://schemas.microsoft.com/office/powerpoint/2010/main" val="375113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BD5CE-B58B-FD3E-7F5C-00F48A098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08279-A7B4-0ECF-6F83-91E7056EAE88}"/>
              </a:ext>
            </a:extLst>
          </p:cNvPr>
          <p:cNvSpPr>
            <a:spLocks noGrp="1"/>
          </p:cNvSpPr>
          <p:nvPr>
            <p:ph type="title"/>
          </p:nvPr>
        </p:nvSpPr>
        <p:spPr/>
        <p:txBody>
          <a:bodyPr/>
          <a:lstStyle/>
          <a:p>
            <a:r>
              <a:rPr lang="en-US"/>
              <a:t>Contingencies as DPCs - Cont’d</a:t>
            </a:r>
          </a:p>
        </p:txBody>
      </p:sp>
      <p:sp>
        <p:nvSpPr>
          <p:cNvPr id="7" name="Text Placeholder 2">
            <a:extLst>
              <a:ext uri="{FF2B5EF4-FFF2-40B4-BE49-F238E27FC236}">
                <a16:creationId xmlns:a16="http://schemas.microsoft.com/office/drawing/2014/main" id="{E5C8F6C6-0AA4-99E5-DB41-4AEB4F8B7136}"/>
              </a:ext>
            </a:extLst>
          </p:cNvPr>
          <p:cNvSpPr>
            <a:spLocks noGrp="1"/>
          </p:cNvSpPr>
          <p:nvPr>
            <p:ph type="body" sz="quarter" idx="16"/>
          </p:nvPr>
        </p:nvSpPr>
        <p:spPr>
          <a:xfrm>
            <a:off x="495300" y="1676400"/>
            <a:ext cx="11187714" cy="4195590"/>
          </a:xfrm>
        </p:spPr>
        <p:txBody>
          <a:bodyPr/>
          <a:lstStyle/>
          <a:p>
            <a:r>
              <a:rPr lang="en-US" b="1" dirty="0"/>
              <a:t>Actions After DPC Initial Implementation</a:t>
            </a:r>
            <a:endParaRPr lang="en-US" sz="1600" dirty="0"/>
          </a:p>
          <a:p>
            <a:pPr marL="182880" indent="-182880">
              <a:buFont typeface="Arial" panose="020B0604020202020204" pitchFamily="34" charset="0"/>
              <a:buChar char="•"/>
            </a:pPr>
            <a:r>
              <a:rPr lang="en-US" dirty="0"/>
              <a:t>After a DPC has been implemented into ERCOT’s systems, the changes need to be implemented with every database load till the change in included in database load</a:t>
            </a:r>
          </a:p>
          <a:p>
            <a:pPr marL="182880" indent="-182880">
              <a:buFont typeface="Arial" panose="020B0604020202020204" pitchFamily="34" charset="0"/>
              <a:buChar char="•"/>
            </a:pPr>
            <a:r>
              <a:rPr lang="en-US" dirty="0"/>
              <a:t>ERCOT’s GMS and others verify the changes prior to the database load</a:t>
            </a:r>
          </a:p>
          <a:p>
            <a:pPr marL="182880" indent="-182880">
              <a:buFont typeface="Arial" panose="020B0604020202020204" pitchFamily="34" charset="0"/>
              <a:buChar char="•"/>
            </a:pPr>
            <a:r>
              <a:rPr lang="en-US" dirty="0"/>
              <a:t>ERCOT’s GMS re-applies all DPCs before each database load into the EMS and MMS</a:t>
            </a:r>
          </a:p>
          <a:p>
            <a:pPr marL="365760" lvl="3"/>
            <a:r>
              <a:rPr lang="en-US" dirty="0"/>
              <a:t>This can take up to 3 weeks or more due to how the database loads were scheduled</a:t>
            </a:r>
            <a:endParaRPr lang="en-US" b="1" dirty="0">
              <a:solidFill>
                <a:schemeClr val="accent1"/>
              </a:solidFill>
            </a:endParaRPr>
          </a:p>
          <a:p>
            <a:endParaRPr lang="en-US" b="1" dirty="0"/>
          </a:p>
          <a:p>
            <a:r>
              <a:rPr lang="en-US" b="1" dirty="0"/>
              <a:t>Post Submission Pains</a:t>
            </a:r>
            <a:endParaRPr lang="en-US" dirty="0"/>
          </a:p>
          <a:p>
            <a:pPr marL="182880" indent="-182880">
              <a:buFont typeface="Arial" panose="020B0604020202020204" pitchFamily="34" charset="0"/>
              <a:buChar char="•"/>
            </a:pPr>
            <a:r>
              <a:rPr lang="en-US" dirty="0"/>
              <a:t>Missing contingencies to enable/disable or new contingencies</a:t>
            </a:r>
          </a:p>
          <a:p>
            <a:pPr marL="182880" indent="-182880">
              <a:buFont typeface="Arial" panose="020B0604020202020204" pitchFamily="34" charset="0"/>
              <a:buChar char="•"/>
            </a:pPr>
            <a:r>
              <a:rPr lang="en-US" dirty="0"/>
              <a:t>Missing elements from contingencies</a:t>
            </a:r>
          </a:p>
          <a:p>
            <a:pPr marL="182880" indent="-182880">
              <a:buFont typeface="Arial" panose="020B0604020202020204" pitchFamily="34" charset="0"/>
              <a:buChar char="•"/>
            </a:pPr>
            <a:r>
              <a:rPr lang="en-US" dirty="0"/>
              <a:t>No communication from TSP to Shift Engineer Supervisor or Control Room</a:t>
            </a:r>
          </a:p>
          <a:p>
            <a:pPr marL="182880" indent="-182880">
              <a:buFont typeface="Arial" panose="020B0604020202020204" pitchFamily="34" charset="0"/>
              <a:buChar char="•"/>
            </a:pPr>
            <a:r>
              <a:rPr lang="en-US" dirty="0"/>
              <a:t>Delays in work</a:t>
            </a:r>
          </a:p>
          <a:p>
            <a:pPr marL="182880" indent="-182880">
              <a:buFont typeface="Arial" panose="020B0604020202020204" pitchFamily="34" charset="0"/>
              <a:buChar char="•"/>
            </a:pPr>
            <a:r>
              <a:rPr lang="en-US" dirty="0"/>
              <a:t>Switching prior to DPC implementation</a:t>
            </a:r>
            <a:endParaRPr lang="en-US" sz="1600" dirty="0"/>
          </a:p>
        </p:txBody>
      </p:sp>
      <p:sp>
        <p:nvSpPr>
          <p:cNvPr id="4" name="Slide Number Placeholder 3">
            <a:extLst>
              <a:ext uri="{FF2B5EF4-FFF2-40B4-BE49-F238E27FC236}">
                <a16:creationId xmlns:a16="http://schemas.microsoft.com/office/drawing/2014/main" id="{8BF62CF4-06B4-E2AE-738D-86390E477B7D}"/>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1487778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221A-E78C-6B97-83CD-E9EDA3A35551}"/>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366DF978-3BE1-4826-FA14-650F90EDD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193" y="136525"/>
            <a:ext cx="5021179" cy="6488663"/>
          </a:xfrm>
          <a:prstGeom prst="rect">
            <a:avLst/>
          </a:prstGeom>
        </p:spPr>
      </p:pic>
      <p:sp>
        <p:nvSpPr>
          <p:cNvPr id="2" name="Title 1">
            <a:extLst>
              <a:ext uri="{FF2B5EF4-FFF2-40B4-BE49-F238E27FC236}">
                <a16:creationId xmlns:a16="http://schemas.microsoft.com/office/drawing/2014/main" id="{0DEE0E57-1717-27CA-043B-FDCB2EABA799}"/>
              </a:ext>
            </a:extLst>
          </p:cNvPr>
          <p:cNvSpPr>
            <a:spLocks noGrp="1"/>
          </p:cNvSpPr>
          <p:nvPr>
            <p:ph type="title"/>
          </p:nvPr>
        </p:nvSpPr>
        <p:spPr>
          <a:xfrm>
            <a:off x="1257300" y="461962"/>
            <a:ext cx="5740908" cy="1527094"/>
          </a:xfrm>
        </p:spPr>
        <p:txBody>
          <a:bodyPr/>
          <a:lstStyle/>
          <a:p>
            <a:r>
              <a:rPr lang="en-US"/>
              <a:t>DPC Contingency Enable/Disable Form</a:t>
            </a:r>
          </a:p>
        </p:txBody>
      </p:sp>
      <p:sp>
        <p:nvSpPr>
          <p:cNvPr id="4" name="Slide Number Placeholder 3">
            <a:extLst>
              <a:ext uri="{FF2B5EF4-FFF2-40B4-BE49-F238E27FC236}">
                <a16:creationId xmlns:a16="http://schemas.microsoft.com/office/drawing/2014/main" id="{64898723-CE0B-D89A-523E-F76612988013}"/>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7" name="Text Placeholder 6">
            <a:extLst>
              <a:ext uri="{FF2B5EF4-FFF2-40B4-BE49-F238E27FC236}">
                <a16:creationId xmlns:a16="http://schemas.microsoft.com/office/drawing/2014/main" id="{7C34222C-87DC-576B-A3C2-E77C4EF010F4}"/>
              </a:ext>
            </a:extLst>
          </p:cNvPr>
          <p:cNvSpPr>
            <a:spLocks noGrp="1"/>
          </p:cNvSpPr>
          <p:nvPr>
            <p:ph type="body" sz="quarter" idx="13"/>
          </p:nvPr>
        </p:nvSpPr>
        <p:spPr>
          <a:xfrm>
            <a:off x="495300" y="2181225"/>
            <a:ext cx="5600700" cy="2687720"/>
          </a:xfrm>
        </p:spPr>
        <p:txBody>
          <a:bodyPr/>
          <a:lstStyle/>
          <a:p>
            <a:pPr marL="182880" indent="-182880">
              <a:buFont typeface="Arial" panose="020B0604020202020204" pitchFamily="34" charset="0"/>
              <a:buChar char="•"/>
            </a:pPr>
            <a:r>
              <a:rPr lang="en-US"/>
              <a:t>Date and Time </a:t>
            </a:r>
            <a:r>
              <a:rPr lang="en-US" u="sng"/>
              <a:t>must</a:t>
            </a:r>
            <a:r>
              <a:rPr lang="en-US"/>
              <a:t> match the Effective date and time on the CAMR</a:t>
            </a:r>
          </a:p>
          <a:p>
            <a:pPr marL="182880" indent="-182880">
              <a:buFont typeface="Arial" panose="020B0604020202020204" pitchFamily="34" charset="0"/>
              <a:buChar char="•"/>
            </a:pPr>
            <a:endParaRPr lang="en-US"/>
          </a:p>
          <a:p>
            <a:pPr marL="182880" indent="-182880">
              <a:buFont typeface="Arial" panose="020B0604020202020204" pitchFamily="34" charset="0"/>
              <a:buChar char="•"/>
            </a:pPr>
            <a:r>
              <a:rPr lang="en-US"/>
              <a:t>Use the reason field on the Enable/Disable form to describe the work and the pseudo switches changing status</a:t>
            </a:r>
          </a:p>
          <a:p>
            <a:pPr marL="182880" indent="-182880">
              <a:buFont typeface="Arial" panose="020B0604020202020204" pitchFamily="34" charset="0"/>
              <a:buChar char="•"/>
            </a:pPr>
            <a:endParaRPr lang="en-US"/>
          </a:p>
          <a:p>
            <a:pPr marL="182880" indent="-182880">
              <a:buFont typeface="Arial" panose="020B0604020202020204" pitchFamily="34" charset="0"/>
              <a:buChar char="•"/>
            </a:pPr>
            <a:r>
              <a:rPr lang="en-US"/>
              <a:t>If the contingency is currently in the correct state, do not include it on the E/D form</a:t>
            </a:r>
          </a:p>
          <a:p>
            <a:pPr marL="182880" indent="-182880"/>
            <a:endParaRPr lang="en-US"/>
          </a:p>
        </p:txBody>
      </p:sp>
      <p:sp>
        <p:nvSpPr>
          <p:cNvPr id="10" name="Oval 9">
            <a:extLst>
              <a:ext uri="{FF2B5EF4-FFF2-40B4-BE49-F238E27FC236}">
                <a16:creationId xmlns:a16="http://schemas.microsoft.com/office/drawing/2014/main" id="{3C7791D8-463F-2ABB-8FBB-340D82FF09F6}"/>
              </a:ext>
            </a:extLst>
          </p:cNvPr>
          <p:cNvSpPr/>
          <p:nvPr/>
        </p:nvSpPr>
        <p:spPr>
          <a:xfrm>
            <a:off x="7986401" y="1225509"/>
            <a:ext cx="518989" cy="237532"/>
          </a:xfrm>
          <a:prstGeom prst="ellipse">
            <a:avLst/>
          </a:prstGeom>
          <a:noFill/>
          <a:ln>
            <a:solidFill>
              <a:schemeClr val="accent3">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9B0DFD9-E86F-6FD8-3163-AA1C695F5D1B}"/>
              </a:ext>
            </a:extLst>
          </p:cNvPr>
          <p:cNvSpPr/>
          <p:nvPr/>
        </p:nvSpPr>
        <p:spPr>
          <a:xfrm>
            <a:off x="8742679" y="1485391"/>
            <a:ext cx="545700" cy="189405"/>
          </a:xfrm>
          <a:prstGeom prst="ellipse">
            <a:avLst/>
          </a:prstGeom>
          <a:noFill/>
          <a:ln>
            <a:solidFill>
              <a:schemeClr val="accent3">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B31129E-F7BB-464E-EC59-4F83041EE7C9}"/>
              </a:ext>
            </a:extLst>
          </p:cNvPr>
          <p:cNvSpPr/>
          <p:nvPr/>
        </p:nvSpPr>
        <p:spPr>
          <a:xfrm>
            <a:off x="6997565" y="3859730"/>
            <a:ext cx="3720299" cy="914399"/>
          </a:xfrm>
          <a:prstGeom prst="ellipse">
            <a:avLst/>
          </a:prstGeom>
          <a:noFill/>
          <a:ln>
            <a:solidFill>
              <a:schemeClr val="accent3">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174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256B3-25E7-F05B-BD97-9C5FC0A88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A43E8-8555-1224-48FC-04A6FAB87BC7}"/>
              </a:ext>
            </a:extLst>
          </p:cNvPr>
          <p:cNvSpPr>
            <a:spLocks noGrp="1"/>
          </p:cNvSpPr>
          <p:nvPr>
            <p:ph type="title"/>
          </p:nvPr>
        </p:nvSpPr>
        <p:spPr>
          <a:xfrm>
            <a:off x="1257300" y="457200"/>
            <a:ext cx="10401300" cy="633059"/>
          </a:xfrm>
        </p:spPr>
        <p:txBody>
          <a:bodyPr/>
          <a:lstStyle/>
          <a:p>
            <a:r>
              <a:rPr lang="en-US"/>
              <a:t>DPC Contingency Best Practices (Summary)</a:t>
            </a:r>
          </a:p>
        </p:txBody>
      </p:sp>
      <p:sp>
        <p:nvSpPr>
          <p:cNvPr id="4" name="Slide Number Placeholder 3">
            <a:extLst>
              <a:ext uri="{FF2B5EF4-FFF2-40B4-BE49-F238E27FC236}">
                <a16:creationId xmlns:a16="http://schemas.microsoft.com/office/drawing/2014/main" id="{738E7F5A-B5FB-AC72-2401-1D80BBFE6859}"/>
              </a:ext>
            </a:extLst>
          </p:cNvPr>
          <p:cNvSpPr>
            <a:spLocks noGrp="1"/>
          </p:cNvSpPr>
          <p:nvPr>
            <p:ph type="sldNum" sz="quarter" idx="12"/>
          </p:nvPr>
        </p:nvSpPr>
        <p:spPr/>
        <p:txBody>
          <a:bodyPr/>
          <a:lstStyle/>
          <a:p>
            <a:fld id="{BCDE79FB-97BA-492B-8D57-F1373F9ADA95}" type="slidenum">
              <a:rPr lang="en-US" smtClean="0"/>
              <a:t>39</a:t>
            </a:fld>
            <a:endParaRPr lang="en-US"/>
          </a:p>
        </p:txBody>
      </p:sp>
      <p:sp>
        <p:nvSpPr>
          <p:cNvPr id="7" name="Text Placeholder 2">
            <a:extLst>
              <a:ext uri="{FF2B5EF4-FFF2-40B4-BE49-F238E27FC236}">
                <a16:creationId xmlns:a16="http://schemas.microsoft.com/office/drawing/2014/main" id="{30AC28D3-8751-C3DB-8D63-EF781D88C297}"/>
              </a:ext>
            </a:extLst>
          </p:cNvPr>
          <p:cNvSpPr>
            <a:spLocks noGrp="1"/>
          </p:cNvSpPr>
          <p:nvPr>
            <p:ph type="body" sz="quarter" idx="16"/>
          </p:nvPr>
        </p:nvSpPr>
        <p:spPr>
          <a:xfrm>
            <a:off x="362733" y="1381433"/>
            <a:ext cx="11524467" cy="5063405"/>
          </a:xfrm>
        </p:spPr>
        <p:txBody>
          <a:bodyPr/>
          <a:lstStyle/>
          <a:p>
            <a:pPr marL="182880" lvl="1"/>
            <a:r>
              <a:rPr lang="en-US" sz="1600"/>
              <a:t>Add ‘DPC’ in the Project / Name Field(s)</a:t>
            </a:r>
          </a:p>
          <a:p>
            <a:pPr marL="182880" lvl="1"/>
            <a:r>
              <a:rPr lang="en-US" sz="1600"/>
              <a:t>Send a DPC email after the CAMR is proposed</a:t>
            </a:r>
          </a:p>
          <a:p>
            <a:pPr marL="182880" lvl="1"/>
            <a:r>
              <a:rPr lang="en-US" sz="1600"/>
              <a:t>The more information you provide in the description better to model and validate</a:t>
            </a:r>
          </a:p>
          <a:p>
            <a:pPr marL="365760" lvl="3"/>
            <a:r>
              <a:rPr lang="en-US"/>
              <a:t>Use the reason field on the Enable/Disable form to describe the work and the pseudo switches changing status</a:t>
            </a:r>
          </a:p>
          <a:p>
            <a:pPr marL="182880" lvl="1"/>
            <a:r>
              <a:rPr lang="en-US" sz="1600"/>
              <a:t>Include a Breaker-to-breaker oneline with highlighted paths </a:t>
            </a:r>
          </a:p>
          <a:p>
            <a:pPr marL="365760" lvl="3"/>
            <a:r>
              <a:rPr lang="en-US"/>
              <a:t>Use the second tab of the Spreadsheet to add the oneline </a:t>
            </a:r>
          </a:p>
          <a:p>
            <a:pPr marL="365760" lvl="3"/>
            <a:r>
              <a:rPr lang="en-US"/>
              <a:t>This will allow you to only have to upload one attachment in MAGE</a:t>
            </a:r>
          </a:p>
          <a:p>
            <a:pPr marL="182880" lvl="1"/>
            <a:r>
              <a:rPr lang="en-US" sz="1600"/>
              <a:t>Contingency Spreadsheet is </a:t>
            </a:r>
            <a:r>
              <a:rPr lang="en-US" sz="1600" i="1"/>
              <a:t>not</a:t>
            </a:r>
            <a:r>
              <a:rPr lang="en-US" sz="1600"/>
              <a:t> needed if the only changes are enable/disable of existing contingencies</a:t>
            </a:r>
          </a:p>
          <a:p>
            <a:pPr marL="182880" lvl="1"/>
            <a:r>
              <a:rPr lang="en-US" sz="1600"/>
              <a:t>For new Manual Contingencies, all pseudo switches and devices that will be relevant to clearing a fault must be included</a:t>
            </a:r>
          </a:p>
          <a:p>
            <a:pPr marL="182880" lvl="1"/>
            <a:r>
              <a:rPr lang="en-US" sz="1600"/>
              <a:t>Singles are enabled by default, if a manual is being enabled or disabled, verify the status of singles on existing and new lines</a:t>
            </a:r>
          </a:p>
          <a:p>
            <a:pPr marL="182880" lvl="1"/>
            <a:r>
              <a:rPr lang="en-US" sz="1600"/>
              <a:t>Contingencies are </a:t>
            </a:r>
            <a:r>
              <a:rPr lang="en-US" sz="1600" b="1" u="sng"/>
              <a:t>not</a:t>
            </a:r>
            <a:r>
              <a:rPr lang="en-US" sz="1600" b="1"/>
              <a:t> </a:t>
            </a:r>
            <a:r>
              <a:rPr lang="en-US" sz="1600"/>
              <a:t>deleted by DPC</a:t>
            </a:r>
          </a:p>
          <a:p>
            <a:pPr marL="182880" lvl="1"/>
            <a:r>
              <a:rPr lang="en-US" sz="1600"/>
              <a:t>Trace new contingencies for the DPC in MAGE (view-only) model or Model Auditing to confirm the contingency definition</a:t>
            </a:r>
          </a:p>
          <a:p>
            <a:pPr marL="365760" lvl="3"/>
            <a:r>
              <a:rPr lang="en-US"/>
              <a:t>Substation Code</a:t>
            </a:r>
          </a:p>
          <a:p>
            <a:pPr marL="365760" lvl="3"/>
            <a:r>
              <a:rPr lang="en-US"/>
              <a:t>Voltage Level</a:t>
            </a:r>
          </a:p>
          <a:p>
            <a:pPr marL="365760" lvl="3"/>
            <a:r>
              <a:rPr lang="en-US"/>
              <a:t>Element Type (Breaker, Disconnector, ACLineSegment, </a:t>
            </a:r>
            <a:r>
              <a:rPr lang="en-US" err="1"/>
              <a:t>SeriesDevice</a:t>
            </a:r>
            <a:r>
              <a:rPr lang="en-US"/>
              <a:t>, Winding)</a:t>
            </a:r>
          </a:p>
          <a:p>
            <a:pPr marL="365760" lvl="3"/>
            <a:r>
              <a:rPr lang="en-US"/>
              <a:t>Element Name</a:t>
            </a:r>
          </a:p>
        </p:txBody>
      </p:sp>
    </p:spTree>
    <p:extLst>
      <p:ext uri="{BB962C8B-B14F-4D97-AF65-F5344CB8AC3E}">
        <p14:creationId xmlns:p14="http://schemas.microsoft.com/office/powerpoint/2010/main" val="79229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E292-82B0-FB3F-4641-A2A03E572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87065-6583-AB88-9D26-4AD89716D779}"/>
              </a:ext>
            </a:extLst>
          </p:cNvPr>
          <p:cNvSpPr>
            <a:spLocks noGrp="1"/>
          </p:cNvSpPr>
          <p:nvPr>
            <p:ph type="title"/>
          </p:nvPr>
        </p:nvSpPr>
        <p:spPr>
          <a:xfrm>
            <a:off x="1257300" y="457200"/>
            <a:ext cx="4838700" cy="1219200"/>
          </a:xfrm>
        </p:spPr>
        <p:txBody>
          <a:bodyPr anchor="ctr">
            <a:normAutofit/>
          </a:bodyPr>
          <a:lstStyle/>
          <a:p>
            <a:r>
              <a:rPr lang="en-US"/>
              <a:t>Contingency Classifications</a:t>
            </a:r>
          </a:p>
        </p:txBody>
      </p:sp>
      <p:sp>
        <p:nvSpPr>
          <p:cNvPr id="3" name="Text Placeholder 2">
            <a:extLst>
              <a:ext uri="{FF2B5EF4-FFF2-40B4-BE49-F238E27FC236}">
                <a16:creationId xmlns:a16="http://schemas.microsoft.com/office/drawing/2014/main" id="{1AC89C38-DBEC-F9CF-B33B-A98EE4D895B7}"/>
              </a:ext>
            </a:extLst>
          </p:cNvPr>
          <p:cNvSpPr>
            <a:spLocks noGrp="1"/>
          </p:cNvSpPr>
          <p:nvPr>
            <p:ph type="body" sz="quarter" idx="13"/>
          </p:nvPr>
        </p:nvSpPr>
        <p:spPr>
          <a:xfrm>
            <a:off x="493775" y="1676401"/>
            <a:ext cx="5924609" cy="4495800"/>
          </a:xfrm>
        </p:spPr>
        <p:txBody>
          <a:bodyPr wrap="square">
            <a:noAutofit/>
          </a:bodyPr>
          <a:lstStyle/>
          <a:p>
            <a:pPr algn="just"/>
            <a:r>
              <a:rPr lang="en-US" kern="1200"/>
              <a:t>Types of contingency classifications in ERCOT: </a:t>
            </a:r>
          </a:p>
          <a:p>
            <a:pPr algn="just"/>
            <a:endParaRPr lang="en-US" kern="1200"/>
          </a:p>
          <a:p>
            <a:pPr marL="182880" indent="-182880" algn="just">
              <a:buFont typeface="Arial" panose="020B0604020202020204" pitchFamily="34" charset="0"/>
              <a:buChar char="•"/>
            </a:pPr>
            <a:r>
              <a:rPr lang="en-US" b="1" kern="1200"/>
              <a:t>Single Contingency/PGC contingencies: </a:t>
            </a:r>
          </a:p>
          <a:p>
            <a:pPr marL="365760" lvl="1" algn="just">
              <a:buFontTx/>
              <a:buChar char="-"/>
            </a:pPr>
            <a:r>
              <a:rPr lang="en-US"/>
              <a:t>L</a:t>
            </a:r>
            <a:r>
              <a:rPr lang="en-US" kern="1200"/>
              <a:t>oss of one piece of equipment and begin with a ‘S, Q, X, U’</a:t>
            </a:r>
          </a:p>
          <a:p>
            <a:pPr marL="365760" lvl="1" algn="just">
              <a:buFontTx/>
              <a:buChar char="-"/>
            </a:pPr>
            <a:r>
              <a:rPr lang="en-US" altLang="en-US" kern="0"/>
              <a:t>Programmatically defined per database load by ERCOT’s Auto tracer</a:t>
            </a:r>
          </a:p>
          <a:p>
            <a:pPr marL="182880" indent="-182880" algn="just">
              <a:buFont typeface="Arial" panose="020B0604020202020204" pitchFamily="34" charset="0"/>
              <a:buChar char="•"/>
            </a:pPr>
            <a:r>
              <a:rPr lang="en-US" b="1"/>
              <a:t>Double Circuit Contingencies:</a:t>
            </a:r>
          </a:p>
          <a:p>
            <a:pPr marL="365760" lvl="1" algn="just">
              <a:buFontTx/>
              <a:buChar char="-"/>
            </a:pPr>
            <a:r>
              <a:rPr lang="en-US"/>
              <a:t>Loss of two or more lines and begin with a ‘D’</a:t>
            </a:r>
          </a:p>
          <a:p>
            <a:pPr marL="365760" lvl="1" algn="just">
              <a:buFontTx/>
              <a:buChar char="-"/>
            </a:pPr>
            <a:r>
              <a:rPr lang="en-US"/>
              <a:t>TSP provided via a CAMR and modeled and maintained by ERCOT</a:t>
            </a:r>
          </a:p>
          <a:p>
            <a:pPr marL="365760" lvl="1" algn="just">
              <a:buFontTx/>
              <a:buChar char="-"/>
            </a:pPr>
            <a:r>
              <a:rPr lang="en-US"/>
              <a:t>Auto-traced based on the seed elements defined in the CAMR</a:t>
            </a:r>
          </a:p>
          <a:p>
            <a:pPr marL="182880" indent="-182880" algn="just">
              <a:buFont typeface="Arial" panose="020B0604020202020204" pitchFamily="34" charset="0"/>
              <a:buChar char="•"/>
            </a:pPr>
            <a:r>
              <a:rPr lang="en-US" b="1"/>
              <a:t>Manual Contingencies: begin with a ‘M’</a:t>
            </a:r>
          </a:p>
          <a:p>
            <a:pPr marL="365760" lvl="1" algn="just">
              <a:buFontTx/>
              <a:buChar char="-"/>
            </a:pPr>
            <a:r>
              <a:rPr lang="en-US"/>
              <a:t>Temporary in nature</a:t>
            </a:r>
          </a:p>
          <a:p>
            <a:pPr marL="365760" lvl="1" algn="just">
              <a:buFontTx/>
              <a:buChar char="-"/>
            </a:pPr>
            <a:r>
              <a:rPr lang="en-US"/>
              <a:t>Consist of pseudo switching</a:t>
            </a:r>
          </a:p>
          <a:p>
            <a:pPr marL="365760" lvl="1" algn="just">
              <a:buFontTx/>
              <a:buChar char="-"/>
            </a:pPr>
            <a:r>
              <a:rPr lang="en-US"/>
              <a:t>Change the power flows</a:t>
            </a:r>
          </a:p>
          <a:p>
            <a:pPr marL="365760" lvl="1" algn="just">
              <a:buFontTx/>
              <a:buChar char="-"/>
            </a:pPr>
            <a:r>
              <a:rPr lang="en-US"/>
              <a:t>Manually modeled via a CAMR similar to double </a:t>
            </a:r>
            <a:r>
              <a:rPr lang="en-US" err="1"/>
              <a:t>ckt</a:t>
            </a:r>
            <a:r>
              <a:rPr lang="en-US"/>
              <a:t> contingencies</a:t>
            </a:r>
          </a:p>
          <a:p>
            <a:pPr marL="285750" indent="-285750" algn="just">
              <a:buFontTx/>
              <a:buChar char="-"/>
            </a:pPr>
            <a:endParaRPr lang="en-US"/>
          </a:p>
        </p:txBody>
      </p:sp>
      <p:pic>
        <p:nvPicPr>
          <p:cNvPr id="6" name="Picture 5">
            <a:extLst>
              <a:ext uri="{FF2B5EF4-FFF2-40B4-BE49-F238E27FC236}">
                <a16:creationId xmlns:a16="http://schemas.microsoft.com/office/drawing/2014/main" id="{363C5BE5-AC48-07A6-9317-741F801F00AB}"/>
              </a:ext>
            </a:extLst>
          </p:cNvPr>
          <p:cNvPicPr>
            <a:picLocks noChangeAspect="1"/>
          </p:cNvPicPr>
          <p:nvPr/>
        </p:nvPicPr>
        <p:blipFill>
          <a:blip r:embed="rId3">
            <a:extLst>
              <a:ext uri="{28A0092B-C50C-407E-A947-70E740481C1C}">
                <a14:useLocalDpi xmlns:a14="http://schemas.microsoft.com/office/drawing/2010/main" val="0"/>
              </a:ext>
            </a:extLst>
          </a:blip>
          <a:srcRect l="35199" r="13514" b="-1"/>
          <a:stretch>
            <a:fillRect/>
          </a:stretch>
        </p:blipFill>
        <p:spPr>
          <a:xfrm>
            <a:off x="6496050" y="10"/>
            <a:ext cx="5695950" cy="6857990"/>
          </a:xfrm>
          <a:prstGeom prst="rect">
            <a:avLst/>
          </a:prstGeom>
          <a:noFill/>
        </p:spPr>
      </p:pic>
      <p:sp>
        <p:nvSpPr>
          <p:cNvPr id="4" name="Slide Number Placeholder 3">
            <a:extLst>
              <a:ext uri="{FF2B5EF4-FFF2-40B4-BE49-F238E27FC236}">
                <a16:creationId xmlns:a16="http://schemas.microsoft.com/office/drawing/2014/main" id="{259451E3-45A4-91E2-826F-4936883DDE62}"/>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4</a:t>
            </a:fld>
            <a:endParaRPr lang="en-US"/>
          </a:p>
        </p:txBody>
      </p:sp>
    </p:spTree>
    <p:extLst>
      <p:ext uri="{BB962C8B-B14F-4D97-AF65-F5344CB8AC3E}">
        <p14:creationId xmlns:p14="http://schemas.microsoft.com/office/powerpoint/2010/main" val="2854310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E627B3-7A36-D436-6A0A-9BB9B58FEEBB}"/>
              </a:ext>
            </a:extLst>
          </p:cNvPr>
          <p:cNvSpPr>
            <a:spLocks noGrp="1"/>
          </p:cNvSpPr>
          <p:nvPr>
            <p:ph type="title"/>
          </p:nvPr>
        </p:nvSpPr>
        <p:spPr/>
        <p:txBody>
          <a:bodyPr/>
          <a:lstStyle/>
          <a:p>
            <a:r>
              <a:rPr lang="en-US"/>
              <a:t>Equipment and Contingency Cleanup</a:t>
            </a:r>
          </a:p>
        </p:txBody>
      </p:sp>
      <p:sp>
        <p:nvSpPr>
          <p:cNvPr id="8" name="Text Placeholder 7">
            <a:extLst>
              <a:ext uri="{FF2B5EF4-FFF2-40B4-BE49-F238E27FC236}">
                <a16:creationId xmlns:a16="http://schemas.microsoft.com/office/drawing/2014/main" id="{4A53E097-0FF4-931A-A9B8-A0E1AA5B6523}"/>
              </a:ext>
            </a:extLst>
          </p:cNvPr>
          <p:cNvSpPr>
            <a:spLocks noGrp="1"/>
          </p:cNvSpPr>
          <p:nvPr>
            <p:ph type="body" sz="quarter" idx="13"/>
          </p:nvPr>
        </p:nvSpPr>
        <p:spPr>
          <a:xfrm>
            <a:off x="530868" y="3501136"/>
            <a:ext cx="5565132" cy="1741424"/>
          </a:xfrm>
        </p:spPr>
        <p:txBody>
          <a:bodyPr/>
          <a:lstStyle/>
          <a:p>
            <a:r>
              <a:rPr lang="en-US"/>
              <a:t>After Substation Energization, </a:t>
            </a:r>
            <a:br>
              <a:rPr lang="en-US"/>
            </a:br>
            <a:r>
              <a:rPr lang="en-US"/>
              <a:t>Model Cleanup is Needed</a:t>
            </a:r>
          </a:p>
        </p:txBody>
      </p:sp>
      <p:sp>
        <p:nvSpPr>
          <p:cNvPr id="5" name="Slide Number Placeholder 4">
            <a:extLst>
              <a:ext uri="{FF2B5EF4-FFF2-40B4-BE49-F238E27FC236}">
                <a16:creationId xmlns:a16="http://schemas.microsoft.com/office/drawing/2014/main" id="{CC583017-DC27-26A9-3F4F-70B753DB05AD}"/>
              </a:ext>
            </a:extLst>
          </p:cNvPr>
          <p:cNvSpPr>
            <a:spLocks noGrp="1"/>
          </p:cNvSpPr>
          <p:nvPr>
            <p:ph type="sldNum" sz="quarter" idx="12"/>
          </p:nvPr>
        </p:nvSpPr>
        <p:spPr/>
        <p:txBody>
          <a:bodyPr/>
          <a:lstStyle/>
          <a:p>
            <a:fld id="{BCDE79FB-97BA-492B-8D57-F1373F9ADA95}" type="slidenum">
              <a:rPr lang="en-US" smtClean="0"/>
              <a:t>40</a:t>
            </a:fld>
            <a:endParaRPr lang="en-US"/>
          </a:p>
        </p:txBody>
      </p:sp>
    </p:spTree>
    <p:extLst>
      <p:ext uri="{BB962C8B-B14F-4D97-AF65-F5344CB8AC3E}">
        <p14:creationId xmlns:p14="http://schemas.microsoft.com/office/powerpoint/2010/main" val="3628337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C8AB-B531-4C5D-BB83-D1DDBCAD7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B7847-1268-B65F-7302-08BD29923F58}"/>
              </a:ext>
            </a:extLst>
          </p:cNvPr>
          <p:cNvSpPr>
            <a:spLocks noGrp="1"/>
          </p:cNvSpPr>
          <p:nvPr>
            <p:ph type="title"/>
          </p:nvPr>
        </p:nvSpPr>
        <p:spPr/>
        <p:txBody>
          <a:bodyPr/>
          <a:lstStyle/>
          <a:p>
            <a:r>
              <a:rPr lang="en-US"/>
              <a:t>Cleanup Pseudo-Switches &amp; Contingencies After Energization</a:t>
            </a:r>
          </a:p>
        </p:txBody>
      </p:sp>
      <p:sp>
        <p:nvSpPr>
          <p:cNvPr id="9" name="Text Placeholder 8">
            <a:extLst>
              <a:ext uri="{FF2B5EF4-FFF2-40B4-BE49-F238E27FC236}">
                <a16:creationId xmlns:a16="http://schemas.microsoft.com/office/drawing/2014/main" id="{F15FCE38-0888-D1F0-5FCF-E44845E3A7E6}"/>
              </a:ext>
            </a:extLst>
          </p:cNvPr>
          <p:cNvSpPr>
            <a:spLocks noGrp="1"/>
          </p:cNvSpPr>
          <p:nvPr>
            <p:ph type="body" sz="quarter" idx="16"/>
          </p:nvPr>
        </p:nvSpPr>
        <p:spPr>
          <a:xfrm>
            <a:off x="814790" y="2041525"/>
            <a:ext cx="9970725" cy="2344757"/>
          </a:xfrm>
        </p:spPr>
        <p:txBody>
          <a:bodyPr/>
          <a:lstStyle/>
          <a:p>
            <a:pPr marL="182880" lvl="0" indent="-182880" eaLnBrk="0" fontAlgn="base" hangingPunct="0">
              <a:buFont typeface="Arial" panose="020B0604020202020204" pitchFamily="34" charset="0"/>
              <a:buChar char="•"/>
            </a:pPr>
            <a:r>
              <a:rPr lang="en-US" altLang="en-US" dirty="0">
                <a:latin typeface="Arial" panose="020B0604020202020204" pitchFamily="34" charset="0"/>
              </a:rPr>
              <a:t>Cleanup NOMCR removes </a:t>
            </a:r>
            <a:r>
              <a:rPr lang="en-US" altLang="en-US" b="1" dirty="0">
                <a:latin typeface="Arial" panose="020B0604020202020204" pitchFamily="34" charset="0"/>
              </a:rPr>
              <a:t>retired equipment, old topology, and pseudo switches</a:t>
            </a:r>
            <a:r>
              <a:rPr lang="en-US" altLang="en-US" dirty="0">
                <a:latin typeface="Arial" panose="020B0604020202020204" pitchFamily="34" charset="0"/>
              </a:rPr>
              <a:t> </a:t>
            </a:r>
          </a:p>
          <a:p>
            <a:pPr marL="182880" lvl="0" indent="-182880" eaLnBrk="0" fontAlgn="base" hangingPunct="0">
              <a:buFont typeface="Arial" panose="020B0604020202020204" pitchFamily="34" charset="0"/>
              <a:buChar char="•"/>
            </a:pPr>
            <a:r>
              <a:rPr lang="en-US" altLang="en-US" dirty="0">
                <a:latin typeface="Arial" panose="020B0604020202020204" pitchFamily="34" charset="0"/>
              </a:rPr>
              <a:t>Submit cleanup CAMR in the </a:t>
            </a:r>
            <a:r>
              <a:rPr lang="en-US" altLang="en-US" b="1" dirty="0">
                <a:latin typeface="Arial" panose="020B0604020202020204" pitchFamily="34" charset="0"/>
              </a:rPr>
              <a:t>same model load</a:t>
            </a:r>
            <a:r>
              <a:rPr lang="en-US" altLang="en-US" dirty="0">
                <a:latin typeface="Arial" panose="020B0604020202020204" pitchFamily="34" charset="0"/>
              </a:rPr>
              <a:t> when manual contingencies were used </a:t>
            </a:r>
          </a:p>
          <a:p>
            <a:pPr marL="182880" lvl="0" indent="-182880" eaLnBrk="0" fontAlgn="base" hangingPunct="0">
              <a:buFont typeface="Arial" panose="020B0604020202020204" pitchFamily="34" charset="0"/>
              <a:buChar char="•"/>
            </a:pPr>
            <a:r>
              <a:rPr lang="en-US" altLang="en-US" dirty="0">
                <a:latin typeface="Arial" panose="020B0604020202020204" pitchFamily="34" charset="0"/>
              </a:rPr>
              <a:t>Cleanup CAMR should </a:t>
            </a:r>
            <a:r>
              <a:rPr lang="en-US" altLang="en-US" b="1" dirty="0">
                <a:latin typeface="Arial" panose="020B0604020202020204" pitchFamily="34" charset="0"/>
              </a:rPr>
              <a:t>disable/delete temporary manuals</a:t>
            </a:r>
            <a:r>
              <a:rPr lang="en-US" altLang="en-US" dirty="0">
                <a:latin typeface="Arial" panose="020B0604020202020204" pitchFamily="34" charset="0"/>
              </a:rPr>
              <a:t> </a:t>
            </a:r>
          </a:p>
          <a:p>
            <a:pPr marL="182880" lvl="0" indent="-182880" eaLnBrk="0" fontAlgn="base" hangingPunct="0">
              <a:buFont typeface="Arial" panose="020B0604020202020204" pitchFamily="34" charset="0"/>
              <a:buChar char="•"/>
            </a:pPr>
            <a:r>
              <a:rPr lang="en-US" altLang="en-US" dirty="0">
                <a:latin typeface="Arial" panose="020B0604020202020204" pitchFamily="34" charset="0"/>
              </a:rPr>
              <a:t>Re-enable applicable </a:t>
            </a:r>
            <a:r>
              <a:rPr lang="en-US" altLang="en-US" b="1" dirty="0">
                <a:latin typeface="Arial" panose="020B0604020202020204" pitchFamily="34" charset="0"/>
              </a:rPr>
              <a:t>single contingencies</a:t>
            </a:r>
            <a:r>
              <a:rPr lang="en-US" altLang="en-US" dirty="0">
                <a:latin typeface="Arial" panose="020B0604020202020204" pitchFamily="34" charset="0"/>
              </a:rPr>
              <a:t> so Auto Tracer can maintain them </a:t>
            </a:r>
          </a:p>
          <a:p>
            <a:pPr marL="182880" lvl="0" indent="-182880" eaLnBrk="0" fontAlgn="base" hangingPunct="0">
              <a:buFont typeface="Arial" panose="020B0604020202020204" pitchFamily="34" charset="0"/>
              <a:buChar char="•"/>
            </a:pPr>
            <a:r>
              <a:rPr lang="en-US" altLang="en-US" dirty="0">
                <a:latin typeface="Arial" panose="020B0604020202020204" pitchFamily="34" charset="0"/>
              </a:rPr>
              <a:t>Review impacted </a:t>
            </a:r>
            <a:r>
              <a:rPr lang="en-US" altLang="en-US" b="1" dirty="0">
                <a:latin typeface="Arial" panose="020B0604020202020204" pitchFamily="34" charset="0"/>
              </a:rPr>
              <a:t>manual, double, and single contingencies</a:t>
            </a:r>
            <a:r>
              <a:rPr lang="en-US" altLang="en-US" dirty="0">
                <a:latin typeface="Arial" panose="020B0604020202020204" pitchFamily="34" charset="0"/>
              </a:rPr>
              <a:t> before cleanup submission </a:t>
            </a:r>
          </a:p>
          <a:p>
            <a:pPr marL="182880" indent="-182880" eaLnBrk="0" fontAlgn="base" hangingPunct="0">
              <a:buFont typeface="Arial" panose="020B0604020202020204" pitchFamily="34" charset="0"/>
              <a:buChar char="•"/>
            </a:pPr>
            <a:r>
              <a:rPr lang="en-US" dirty="0"/>
              <a:t>Singles of deleted lines should be enabled so the contingency maintainer can make the necessary updates</a:t>
            </a:r>
          </a:p>
          <a:p>
            <a:pPr marL="182880" indent="-182880" eaLnBrk="0" fontAlgn="base" hangingPunct="0">
              <a:buFont typeface="Arial" panose="020B0604020202020204" pitchFamily="34" charset="0"/>
              <a:buChar char="•"/>
            </a:pPr>
            <a:r>
              <a:rPr lang="en-US" altLang="en-US" dirty="0">
                <a:latin typeface="Arial" panose="020B0604020202020204" pitchFamily="34" charset="0"/>
              </a:rPr>
              <a:t>Goal: keep EMS, studies, and onelines aligned with the actual field configuration</a:t>
            </a:r>
          </a:p>
        </p:txBody>
      </p:sp>
      <p:sp>
        <p:nvSpPr>
          <p:cNvPr id="3" name="Text Placeholder 2">
            <a:extLst>
              <a:ext uri="{FF2B5EF4-FFF2-40B4-BE49-F238E27FC236}">
                <a16:creationId xmlns:a16="http://schemas.microsoft.com/office/drawing/2014/main" id="{DE9BC9B1-F511-9C76-ABF4-4E4AE5D04297}"/>
              </a:ext>
            </a:extLst>
          </p:cNvPr>
          <p:cNvSpPr>
            <a:spLocks noGrp="1"/>
          </p:cNvSpPr>
          <p:nvPr>
            <p:ph type="body" sz="quarter" idx="15"/>
          </p:nvPr>
        </p:nvSpPr>
        <p:spPr>
          <a:xfrm flipH="1">
            <a:off x="814792" y="5577840"/>
            <a:ext cx="9970725" cy="630455"/>
          </a:xfrm>
        </p:spPr>
        <p:txBody>
          <a:bodyPr/>
          <a:lstStyle/>
          <a:p>
            <a:r>
              <a:rPr lang="en-US" b="0"/>
              <a:t>After cleanup, temporary manual contingencies should retire and Auto Tracer singles should take over.</a:t>
            </a:r>
          </a:p>
        </p:txBody>
      </p:sp>
      <p:sp>
        <p:nvSpPr>
          <p:cNvPr id="4" name="Slide Number Placeholder 3">
            <a:extLst>
              <a:ext uri="{FF2B5EF4-FFF2-40B4-BE49-F238E27FC236}">
                <a16:creationId xmlns:a16="http://schemas.microsoft.com/office/drawing/2014/main" id="{1DA73B2F-FC04-B065-69F9-25DC962DE60F}"/>
              </a:ext>
            </a:extLst>
          </p:cNvPr>
          <p:cNvSpPr>
            <a:spLocks noGrp="1"/>
          </p:cNvSpPr>
          <p:nvPr>
            <p:ph type="sldNum" sz="quarter" idx="12"/>
          </p:nvPr>
        </p:nvSpPr>
        <p:spPr/>
        <p:txBody>
          <a:bodyPr/>
          <a:lstStyle/>
          <a:p>
            <a:fld id="{BCDE79FB-97BA-492B-8D57-F1373F9ADA95}" type="slidenum">
              <a:rPr lang="en-US" smtClean="0"/>
              <a:t>41</a:t>
            </a:fld>
            <a:endParaRPr lang="en-US"/>
          </a:p>
        </p:txBody>
      </p:sp>
    </p:spTree>
    <p:extLst>
      <p:ext uri="{BB962C8B-B14F-4D97-AF65-F5344CB8AC3E}">
        <p14:creationId xmlns:p14="http://schemas.microsoft.com/office/powerpoint/2010/main" val="2060127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5F1F-1C10-C9E8-7440-A3FA49861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2D18E-1350-F6F7-6A33-148F208635C6}"/>
              </a:ext>
            </a:extLst>
          </p:cNvPr>
          <p:cNvSpPr>
            <a:spLocks noGrp="1"/>
          </p:cNvSpPr>
          <p:nvPr>
            <p:ph type="title"/>
          </p:nvPr>
        </p:nvSpPr>
        <p:spPr/>
        <p:txBody>
          <a:bodyPr/>
          <a:lstStyle/>
          <a:p>
            <a:r>
              <a:rPr lang="en-US"/>
              <a:t>Periodic Cleanup: Obsolete Equipment and Contingencies</a:t>
            </a:r>
          </a:p>
        </p:txBody>
      </p:sp>
      <p:sp>
        <p:nvSpPr>
          <p:cNvPr id="7" name="Rectangle 2">
            <a:extLst>
              <a:ext uri="{FF2B5EF4-FFF2-40B4-BE49-F238E27FC236}">
                <a16:creationId xmlns:a16="http://schemas.microsoft.com/office/drawing/2014/main" id="{CBED56E6-BCC1-0F26-9D3A-7F7A720AE9E0}"/>
              </a:ext>
            </a:extLst>
          </p:cNvPr>
          <p:cNvSpPr>
            <a:spLocks noGrp="1" noChangeArrowheads="1"/>
          </p:cNvSpPr>
          <p:nvPr>
            <p:ph type="body" sz="quarter" idx="16"/>
          </p:nvPr>
        </p:nvSpPr>
        <p:spPr bwMode="auto">
          <a:xfrm>
            <a:off x="722371" y="1660025"/>
            <a:ext cx="9600434" cy="32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ERCOT identifies obsolete equipment using </a:t>
            </a:r>
            <a:r>
              <a:rPr kumimoji="0" lang="en-US" altLang="en-US" b="1" i="0" u="none" strike="noStrike" cap="none" normalizeH="0" baseline="0" dirty="0">
                <a:ln>
                  <a:noFill/>
                </a:ln>
                <a:solidFill>
                  <a:schemeClr val="tx1"/>
                </a:solidFill>
                <a:effectLst/>
                <a:latin typeface="Arial" panose="020B0604020202020204" pitchFamily="34" charset="0"/>
              </a:rPr>
              <a:t>Outage Scheduler end dates</a:t>
            </a:r>
            <a:r>
              <a:rPr kumimoji="0" lang="en-US" altLang="en-US" b="0" i="0" u="none" strike="noStrike" cap="none" normalizeH="0" baseline="0" dirty="0">
                <a:ln>
                  <a:noFill/>
                </a:ln>
                <a:solidFill>
                  <a:schemeClr val="tx1"/>
                </a:solidFill>
                <a:effectLst/>
                <a:latin typeface="Arial" panose="020B0604020202020204" pitchFamily="34" charset="0"/>
              </a:rPr>
              <a:t> </a:t>
            </a:r>
          </a:p>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Cleanup targets </a:t>
            </a:r>
            <a:r>
              <a:rPr kumimoji="0" lang="en-US" altLang="en-US" b="1" i="0" u="none" strike="noStrike" cap="none" normalizeH="0" baseline="0" dirty="0">
                <a:ln>
                  <a:noFill/>
                </a:ln>
                <a:solidFill>
                  <a:schemeClr val="tx1"/>
                </a:solidFill>
                <a:effectLst/>
                <a:latin typeface="Arial" panose="020B0604020202020204" pitchFamily="34" charset="0"/>
              </a:rPr>
              <a:t>old equipment, pseudo switches, and related contingencies</a:t>
            </a:r>
            <a:r>
              <a:rPr kumimoji="0" lang="en-US" altLang="en-US" b="0" i="0" u="none" strike="noStrike" cap="none" normalizeH="0" baseline="0" dirty="0">
                <a:ln>
                  <a:noFill/>
                </a:ln>
                <a:solidFill>
                  <a:schemeClr val="tx1"/>
                </a:solidFill>
                <a:effectLst/>
                <a:latin typeface="Arial" panose="020B0604020202020204" pitchFamily="34" charset="0"/>
              </a:rPr>
              <a:t> </a:t>
            </a:r>
          </a:p>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Goal: keep EMS displays and onelines aligned with the field </a:t>
            </a:r>
          </a:p>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Reduces unnecessary pseudo equipment and contingency noise </a:t>
            </a:r>
          </a:p>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ERCOT sends TSPs a cleanup list </a:t>
            </a:r>
            <a:r>
              <a:rPr kumimoji="0" lang="en-US" altLang="en-US" b="1" i="0" u="none" strike="noStrike" cap="none" normalizeH="0" baseline="0" dirty="0">
                <a:ln>
                  <a:noFill/>
                </a:ln>
                <a:solidFill>
                  <a:schemeClr val="tx1"/>
                </a:solidFill>
                <a:effectLst/>
                <a:latin typeface="Arial" panose="020B0604020202020204" pitchFamily="34" charset="0"/>
              </a:rPr>
              <a:t>every other month</a:t>
            </a:r>
            <a:r>
              <a:rPr kumimoji="0" lang="en-US" altLang="en-US" b="0" i="0" u="none" strike="noStrike" cap="none" normalizeH="0" baseline="0" dirty="0">
                <a:ln>
                  <a:noFill/>
                </a:ln>
                <a:solidFill>
                  <a:schemeClr val="tx1"/>
                </a:solidFill>
                <a:effectLst/>
                <a:latin typeface="Arial" panose="020B0604020202020204" pitchFamily="34" charset="0"/>
              </a:rPr>
              <a:t> </a:t>
            </a:r>
          </a:p>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TSPs respond with: </a:t>
            </a:r>
          </a:p>
          <a:p>
            <a:pPr marL="365760" lvl="3" eaLnBrk="0" fontAlgn="base" hangingPunct="0"/>
            <a:r>
              <a:rPr kumimoji="0" lang="en-US" altLang="en-US" b="0" i="0" u="none" strike="noStrike" cap="none" normalizeH="0" baseline="0" dirty="0">
                <a:ln>
                  <a:noFill/>
                </a:ln>
                <a:solidFill>
                  <a:schemeClr val="tx1"/>
                </a:solidFill>
                <a:effectLst/>
                <a:latin typeface="Arial" panose="020B0604020202020204" pitchFamily="34" charset="0"/>
              </a:rPr>
              <a:t>Existing NOMCR/CAMR already submitted, or </a:t>
            </a:r>
          </a:p>
          <a:p>
            <a:pPr marL="365760" lvl="3" eaLnBrk="0" fontAlgn="base" hangingPunct="0"/>
            <a:r>
              <a:rPr kumimoji="0" lang="en-US" altLang="en-US" b="0" i="0" u="none" strike="noStrike" cap="none" normalizeH="0" baseline="0" dirty="0">
                <a:ln>
                  <a:noFill/>
                </a:ln>
                <a:solidFill>
                  <a:schemeClr val="tx1"/>
                </a:solidFill>
                <a:effectLst/>
                <a:latin typeface="Arial" panose="020B0604020202020204" pitchFamily="34" charset="0"/>
              </a:rPr>
              <a:t>Planned cleanup NOMCR/CAMR and target model load </a:t>
            </a:r>
          </a:p>
          <a:p>
            <a:pPr marL="365760" lvl="3" eaLnBrk="0" fontAlgn="base" hangingPunct="0"/>
            <a:r>
              <a:rPr kumimoji="0" lang="en-US" altLang="en-US" b="0" i="0" u="none" strike="noStrike" cap="none" normalizeH="0" baseline="0" dirty="0">
                <a:ln>
                  <a:noFill/>
                </a:ln>
                <a:solidFill>
                  <a:schemeClr val="tx1"/>
                </a:solidFill>
                <a:effectLst/>
                <a:latin typeface="Arial" panose="020B0604020202020204" pitchFamily="34" charset="0"/>
              </a:rPr>
              <a:t>Requested response time: </a:t>
            </a:r>
            <a:r>
              <a:rPr kumimoji="0" lang="en-US" altLang="en-US" b="1" i="0" u="none" strike="noStrike" cap="none" normalizeH="0" baseline="0" dirty="0">
                <a:ln>
                  <a:noFill/>
                </a:ln>
                <a:solidFill>
                  <a:schemeClr val="tx1"/>
                </a:solidFill>
                <a:effectLst/>
                <a:latin typeface="Arial" panose="020B0604020202020204" pitchFamily="34" charset="0"/>
              </a:rPr>
              <a:t>30 days</a:t>
            </a:r>
            <a:r>
              <a:rPr kumimoji="0" lang="en-US" altLang="en-US" b="0" i="0" u="none" strike="noStrike" cap="none" normalizeH="0" baseline="0" dirty="0">
                <a:ln>
                  <a:noFill/>
                </a:ln>
                <a:solidFill>
                  <a:schemeClr val="tx1"/>
                </a:solidFill>
                <a:effectLst/>
                <a:latin typeface="Arial" panose="020B0604020202020204" pitchFamily="34" charset="0"/>
              </a:rPr>
              <a:t> </a:t>
            </a:r>
          </a:p>
          <a:p>
            <a:pPr marL="182880" marR="0" lvl="0" indent="-182880" algn="l" defTabSz="914400" rtl="0" eaLnBrk="0" fontAlgn="base" latinLnBrk="0" hangingPunct="0">
              <a:lnSpc>
                <a:spcPct val="100000"/>
              </a:lnSpc>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rPr>
              <a:t>Contingencies tied to deleted equipment must be reviewed, disabled, or deleted </a:t>
            </a:r>
          </a:p>
        </p:txBody>
      </p:sp>
      <p:sp>
        <p:nvSpPr>
          <p:cNvPr id="3" name="Text Placeholder 2">
            <a:extLst>
              <a:ext uri="{FF2B5EF4-FFF2-40B4-BE49-F238E27FC236}">
                <a16:creationId xmlns:a16="http://schemas.microsoft.com/office/drawing/2014/main" id="{7AF86EA8-C4E6-C804-F70D-F0F53E3692F8}"/>
              </a:ext>
            </a:extLst>
          </p:cNvPr>
          <p:cNvSpPr>
            <a:spLocks noGrp="1"/>
          </p:cNvSpPr>
          <p:nvPr>
            <p:ph type="body" sz="quarter" idx="15"/>
          </p:nvPr>
        </p:nvSpPr>
        <p:spPr>
          <a:xfrm flipH="1">
            <a:off x="722369" y="5629619"/>
            <a:ext cx="9600435" cy="578676"/>
          </a:xfrm>
        </p:spPr>
        <p:txBody>
          <a:bodyPr/>
          <a:lstStyle/>
          <a:p>
            <a:r>
              <a:rPr lang="en-US" b="0"/>
              <a:t>When old equipment is removed, any contingencies using that equipment must be cleaned up too.</a:t>
            </a:r>
          </a:p>
        </p:txBody>
      </p:sp>
      <p:sp>
        <p:nvSpPr>
          <p:cNvPr id="4" name="Slide Number Placeholder 3">
            <a:extLst>
              <a:ext uri="{FF2B5EF4-FFF2-40B4-BE49-F238E27FC236}">
                <a16:creationId xmlns:a16="http://schemas.microsoft.com/office/drawing/2014/main" id="{34C0FA41-3FEA-24AB-07D7-0E9825E2A8FC}"/>
              </a:ext>
            </a:extLst>
          </p:cNvPr>
          <p:cNvSpPr>
            <a:spLocks noGrp="1"/>
          </p:cNvSpPr>
          <p:nvPr>
            <p:ph type="sldNum" sz="quarter" idx="12"/>
          </p:nvPr>
        </p:nvSpPr>
        <p:spPr/>
        <p:txBody>
          <a:bodyPr/>
          <a:lstStyle/>
          <a:p>
            <a:fld id="{BCDE79FB-97BA-492B-8D57-F1373F9ADA95}" type="slidenum">
              <a:rPr lang="en-US" smtClean="0"/>
              <a:t>42</a:t>
            </a:fld>
            <a:endParaRPr lang="en-US"/>
          </a:p>
        </p:txBody>
      </p:sp>
    </p:spTree>
    <p:extLst>
      <p:ext uri="{BB962C8B-B14F-4D97-AF65-F5344CB8AC3E}">
        <p14:creationId xmlns:p14="http://schemas.microsoft.com/office/powerpoint/2010/main" val="509548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91C2-B834-98F2-CCEA-DEDD3D779293}"/>
            </a:ext>
          </a:extLst>
        </p:cNvPr>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3E84D3B9-3AFD-4EE4-5985-F7FB509A8317}"/>
              </a:ext>
            </a:extLst>
          </p:cNvPr>
          <p:cNvSpPr>
            <a:spLocks noGrp="1"/>
          </p:cNvSpPr>
          <p:nvPr>
            <p:ph type="sldNum" sz="quarter" idx="12"/>
          </p:nvPr>
        </p:nvSpPr>
        <p:spPr/>
        <p:txBody>
          <a:bodyPr/>
          <a:lstStyle/>
          <a:p>
            <a:pPr>
              <a:spcAft>
                <a:spcPts val="600"/>
              </a:spcAft>
            </a:pPr>
            <a:fld id="{BCDE79FB-97BA-492B-8D57-F1373F9ADA95}" type="slidenum">
              <a:rPr lang="en-US" smtClean="0"/>
              <a:pPr>
                <a:spcAft>
                  <a:spcPts val="600"/>
                </a:spcAft>
              </a:pPr>
              <a:t>43</a:t>
            </a:fld>
            <a:endParaRPr lang="en-US"/>
          </a:p>
        </p:txBody>
      </p:sp>
      <p:sp>
        <p:nvSpPr>
          <p:cNvPr id="8" name="Title 1">
            <a:extLst>
              <a:ext uri="{FF2B5EF4-FFF2-40B4-BE49-F238E27FC236}">
                <a16:creationId xmlns:a16="http://schemas.microsoft.com/office/drawing/2014/main" id="{2ED7C3F4-E7A9-CF01-1C72-FCCD302B509C}"/>
              </a:ext>
            </a:extLst>
          </p:cNvPr>
          <p:cNvSpPr>
            <a:spLocks noGrp="1"/>
          </p:cNvSpPr>
          <p:nvPr>
            <p:ph type="title"/>
          </p:nvPr>
        </p:nvSpPr>
        <p:spPr>
          <a:xfrm>
            <a:off x="1257300" y="457200"/>
            <a:ext cx="10401300" cy="914400"/>
          </a:xfrm>
        </p:spPr>
        <p:txBody>
          <a:bodyPr anchor="t">
            <a:normAutofit/>
          </a:bodyPr>
          <a:lstStyle/>
          <a:p>
            <a:r>
              <a:rPr lang="en-US"/>
              <a:t>Searching the NOMCR Changelog for Contingency Elements</a:t>
            </a:r>
          </a:p>
        </p:txBody>
      </p:sp>
      <p:pic>
        <p:nvPicPr>
          <p:cNvPr id="9" name="Picture 8">
            <a:extLst>
              <a:ext uri="{FF2B5EF4-FFF2-40B4-BE49-F238E27FC236}">
                <a16:creationId xmlns:a16="http://schemas.microsoft.com/office/drawing/2014/main" id="{2227318F-EDE4-2075-2012-200B34DE318E}"/>
              </a:ext>
            </a:extLst>
          </p:cNvPr>
          <p:cNvPicPr>
            <a:picLocks noChangeAspect="1"/>
          </p:cNvPicPr>
          <p:nvPr/>
        </p:nvPicPr>
        <p:blipFill>
          <a:blip r:embed="rId2"/>
          <a:stretch>
            <a:fillRect/>
          </a:stretch>
        </p:blipFill>
        <p:spPr>
          <a:xfrm>
            <a:off x="1096000" y="1371601"/>
            <a:ext cx="10000000" cy="3269226"/>
          </a:xfrm>
          <a:prstGeom prst="rect">
            <a:avLst/>
          </a:prstGeom>
        </p:spPr>
      </p:pic>
      <p:sp>
        <p:nvSpPr>
          <p:cNvPr id="10" name="TextBox 9">
            <a:extLst>
              <a:ext uri="{FF2B5EF4-FFF2-40B4-BE49-F238E27FC236}">
                <a16:creationId xmlns:a16="http://schemas.microsoft.com/office/drawing/2014/main" id="{59B51F7A-2144-328B-AA77-6D7405723890}"/>
              </a:ext>
            </a:extLst>
          </p:cNvPr>
          <p:cNvSpPr txBox="1"/>
          <p:nvPr/>
        </p:nvSpPr>
        <p:spPr>
          <a:xfrm>
            <a:off x="1095999" y="4819180"/>
            <a:ext cx="9999999" cy="1600438"/>
          </a:xfrm>
          <a:prstGeom prst="rect">
            <a:avLst/>
          </a:prstGeom>
          <a:noFill/>
        </p:spPr>
        <p:txBody>
          <a:bodyPr wrap="square" rtlCol="0">
            <a:spAutoFit/>
          </a:bodyPr>
          <a:lstStyle/>
          <a:p>
            <a:r>
              <a:rPr lang="en-US" sz="1600" b="1"/>
              <a:t>How to Identify Contingency Impacts in a Cleanup NOMCR</a:t>
            </a:r>
          </a:p>
          <a:p>
            <a:pPr marL="182880" indent="-182880">
              <a:buFont typeface="Arial" panose="020B0604020202020204" pitchFamily="34" charset="0"/>
              <a:buChar char="•"/>
            </a:pPr>
            <a:r>
              <a:rPr lang="en-US" sz="1600"/>
              <a:t>Open the NOMCR Changelog</a:t>
            </a:r>
          </a:p>
          <a:p>
            <a:pPr marL="182880" indent="-182880">
              <a:buFont typeface="Arial" panose="020B0604020202020204" pitchFamily="34" charset="0"/>
              <a:buChar char="•"/>
            </a:pPr>
            <a:r>
              <a:rPr lang="en-US" sz="1600"/>
              <a:t>Right-click anywhere in the Change Log and Select Find</a:t>
            </a:r>
          </a:p>
          <a:p>
            <a:pPr marL="182880" indent="-182880">
              <a:buFont typeface="Arial" panose="020B0604020202020204" pitchFamily="34" charset="0"/>
              <a:buChar char="•"/>
            </a:pPr>
            <a:r>
              <a:rPr lang="en-US" sz="1600"/>
              <a:t>Search for: (ContingencyElement)</a:t>
            </a:r>
          </a:p>
          <a:p>
            <a:pPr marL="182880" indent="-182880">
              <a:buFont typeface="Arial" panose="020B0604020202020204" pitchFamily="34" charset="0"/>
              <a:buChar char="•"/>
            </a:pPr>
            <a:r>
              <a:rPr lang="en-US" sz="1600"/>
              <a:t>Review the modified contingencies listed in the cleanup NOMCR</a:t>
            </a:r>
          </a:p>
          <a:p>
            <a:pPr marL="182880" indent="-182880">
              <a:buFont typeface="Arial" panose="020B0604020202020204" pitchFamily="34" charset="0"/>
              <a:buChar char="•"/>
            </a:pPr>
            <a:r>
              <a:rPr lang="en-US" sz="1600"/>
              <a:t>Confirm whether related manuals should be updated or disabled/deleted and singles re-enabled</a:t>
            </a:r>
          </a:p>
        </p:txBody>
      </p:sp>
    </p:spTree>
    <p:extLst>
      <p:ext uri="{BB962C8B-B14F-4D97-AF65-F5344CB8AC3E}">
        <p14:creationId xmlns:p14="http://schemas.microsoft.com/office/powerpoint/2010/main" val="1040366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4FE4-8E36-E5BE-FE03-95EF55ACB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4D130B-F0CA-FFA3-C929-AE84A68D211D}"/>
              </a:ext>
            </a:extLst>
          </p:cNvPr>
          <p:cNvSpPr>
            <a:spLocks noGrp="1"/>
          </p:cNvSpPr>
          <p:nvPr>
            <p:ph type="title"/>
          </p:nvPr>
        </p:nvSpPr>
        <p:spPr/>
        <p:txBody>
          <a:bodyPr/>
          <a:lstStyle/>
          <a:p>
            <a:r>
              <a:rPr lang="en-US"/>
              <a:t>Good Practices and Reminders</a:t>
            </a:r>
          </a:p>
        </p:txBody>
      </p:sp>
      <p:sp>
        <p:nvSpPr>
          <p:cNvPr id="3" name="Text Placeholder 2">
            <a:extLst>
              <a:ext uri="{FF2B5EF4-FFF2-40B4-BE49-F238E27FC236}">
                <a16:creationId xmlns:a16="http://schemas.microsoft.com/office/drawing/2014/main" id="{8C85C6CD-47CA-0B52-E61A-470DF977FE12}"/>
              </a:ext>
            </a:extLst>
          </p:cNvPr>
          <p:cNvSpPr>
            <a:spLocks noGrp="1"/>
          </p:cNvSpPr>
          <p:nvPr>
            <p:ph type="body" sz="quarter" idx="16"/>
          </p:nvPr>
        </p:nvSpPr>
        <p:spPr>
          <a:xfrm>
            <a:off x="495300" y="1676401"/>
            <a:ext cx="10940208" cy="2212554"/>
          </a:xfrm>
        </p:spPr>
        <p:txBody>
          <a:bodyPr anchor="t"/>
          <a:lstStyle/>
          <a:p>
            <a:r>
              <a:rPr lang="en-US" b="1"/>
              <a:t>Contingency ID (name) Format</a:t>
            </a:r>
          </a:p>
          <a:p>
            <a:pPr marL="182880" indent="-182880">
              <a:buFont typeface="Arial" panose="020B0604020202020204" pitchFamily="34" charset="0"/>
              <a:buChar char="•"/>
            </a:pPr>
            <a:r>
              <a:rPr lang="en-US" b="1" u="sng"/>
              <a:t>Unique</a:t>
            </a:r>
            <a:r>
              <a:rPr lang="en-US"/>
              <a:t> 8-character ID for each contingency, in the form of </a:t>
            </a:r>
            <a:r>
              <a:rPr lang="en-US" b="1"/>
              <a:t>ABBBCCC#</a:t>
            </a:r>
            <a:r>
              <a:rPr lang="en-US"/>
              <a:t>, where:</a:t>
            </a:r>
          </a:p>
          <a:p>
            <a:pPr marL="365760" lvl="1" algn="just">
              <a:buFontTx/>
              <a:buChar char="-"/>
            </a:pPr>
            <a:r>
              <a:rPr lang="en-US" b="1"/>
              <a:t>A</a:t>
            </a:r>
            <a:r>
              <a:rPr lang="en-US"/>
              <a:t> represents the type of contingency (S for Single, D for Double, M for Manual, Q for shunt, X for transformer, U for unit)</a:t>
            </a:r>
          </a:p>
          <a:p>
            <a:pPr marL="365760" lvl="1">
              <a:buFontTx/>
              <a:buChar char="-"/>
            </a:pPr>
            <a:r>
              <a:rPr lang="en-US" b="1"/>
              <a:t>BBB</a:t>
            </a:r>
            <a:r>
              <a:rPr lang="en-US"/>
              <a:t> represents the first three letters in the beginning substation’s mnemonic in the ERCOT Network Operations Model</a:t>
            </a:r>
          </a:p>
          <a:p>
            <a:pPr marL="365760" lvl="1">
              <a:buFontTx/>
              <a:buChar char="-"/>
            </a:pPr>
            <a:r>
              <a:rPr lang="en-US" b="1"/>
              <a:t>CCC</a:t>
            </a:r>
            <a:r>
              <a:rPr lang="en-US"/>
              <a:t> represents the first three letters in the ending substation’s mnemonic in the ERCOT Network Operations Model and in the case of double circuit contingencies involving different voltage levels, the last C together with # will represent the voltage class (example:DBBBCC58/DBBBCC89)</a:t>
            </a:r>
          </a:p>
          <a:p>
            <a:pPr marL="365760" lvl="1" algn="just">
              <a:buFontTx/>
              <a:buChar char="-"/>
            </a:pPr>
            <a:r>
              <a:rPr lang="en-US" b="1"/>
              <a:t>#</a:t>
            </a:r>
            <a:r>
              <a:rPr lang="en-US"/>
              <a:t> represents the voltage class (5 for 345 kV, 8 for 138 kV, 9 for 69 kV)</a:t>
            </a:r>
          </a:p>
        </p:txBody>
      </p:sp>
      <p:sp>
        <p:nvSpPr>
          <p:cNvPr id="4" name="Slide Number Placeholder 3">
            <a:extLst>
              <a:ext uri="{FF2B5EF4-FFF2-40B4-BE49-F238E27FC236}">
                <a16:creationId xmlns:a16="http://schemas.microsoft.com/office/drawing/2014/main" id="{BF4FEB93-ECC6-B3E8-94C7-73AE3D4EFADE}"/>
              </a:ext>
            </a:extLst>
          </p:cNvPr>
          <p:cNvSpPr>
            <a:spLocks noGrp="1"/>
          </p:cNvSpPr>
          <p:nvPr>
            <p:ph type="sldNum" sz="quarter" idx="12"/>
          </p:nvPr>
        </p:nvSpPr>
        <p:spPr/>
        <p:txBody>
          <a:bodyPr/>
          <a:lstStyle/>
          <a:p>
            <a:fld id="{BCDE79FB-97BA-492B-8D57-F1373F9ADA95}" type="slidenum">
              <a:rPr lang="en-US" smtClean="0"/>
              <a:t>44</a:t>
            </a:fld>
            <a:endParaRPr lang="en-US"/>
          </a:p>
        </p:txBody>
      </p:sp>
      <p:sp>
        <p:nvSpPr>
          <p:cNvPr id="5" name="Text Placeholder 2">
            <a:extLst>
              <a:ext uri="{FF2B5EF4-FFF2-40B4-BE49-F238E27FC236}">
                <a16:creationId xmlns:a16="http://schemas.microsoft.com/office/drawing/2014/main" id="{3FCE2DEE-BFF2-4D31-F0B2-D91E31C2FB0C}"/>
              </a:ext>
            </a:extLst>
          </p:cNvPr>
          <p:cNvSpPr txBox="1">
            <a:spLocks/>
          </p:cNvSpPr>
          <p:nvPr/>
        </p:nvSpPr>
        <p:spPr>
          <a:xfrm>
            <a:off x="495300" y="4230477"/>
            <a:ext cx="11187714" cy="1784734"/>
          </a:xfrm>
          <a:prstGeom prst="rect">
            <a:avLst/>
          </a:prstGeom>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buFont typeface="Arial" panose="020B0604020202020204" pitchFamily="34" charset="0"/>
              <a:buChar char="•"/>
            </a:pPr>
            <a:r>
              <a:rPr lang="en-US"/>
              <a:t>The following equipment may be excluded from being modeled as a contingency</a:t>
            </a:r>
            <a:br>
              <a:rPr lang="en-US"/>
            </a:br>
            <a:r>
              <a:rPr lang="en-US"/>
              <a:t>(adequate documentation should be provided explaining why the equipment is being excluded)</a:t>
            </a:r>
          </a:p>
          <a:p>
            <a:pPr marL="365760" lvl="1" algn="just">
              <a:buFontTx/>
              <a:buChar char="-"/>
            </a:pPr>
            <a:r>
              <a:rPr lang="en-US"/>
              <a:t>AC Transmission lines whose length is less than a half mile</a:t>
            </a:r>
          </a:p>
          <a:p>
            <a:pPr marL="365760" lvl="1" algn="just">
              <a:buFontTx/>
              <a:buChar char="-"/>
            </a:pPr>
            <a:r>
              <a:rPr lang="en-US"/>
              <a:t>Zero Impedance lines or AC Transmission lines with very low impedance</a:t>
            </a:r>
          </a:p>
          <a:p>
            <a:pPr marL="365760" lvl="1" algn="just">
              <a:buFontTx/>
              <a:buChar char="-"/>
            </a:pPr>
            <a:r>
              <a:rPr lang="en-US"/>
              <a:t>Phase Shifting Transformers if in parallel with an AC Transmission line or Autotransformer</a:t>
            </a:r>
          </a:p>
          <a:p>
            <a:pPr marL="365760" lvl="1" algn="just">
              <a:buFontTx/>
              <a:buChar char="-"/>
            </a:pPr>
            <a:r>
              <a:rPr lang="en-US"/>
              <a:t>AC Transmission lines, Zero Impedance Lines, or Autotransformers behind the Point of Interconnection or EPS Meter</a:t>
            </a:r>
          </a:p>
        </p:txBody>
      </p:sp>
    </p:spTree>
    <p:extLst>
      <p:ext uri="{BB962C8B-B14F-4D97-AF65-F5344CB8AC3E}">
        <p14:creationId xmlns:p14="http://schemas.microsoft.com/office/powerpoint/2010/main" val="4275897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5B32BFE-B73E-B6A0-D6F1-B0BDBD288C77}"/>
              </a:ext>
            </a:extLst>
          </p:cNvPr>
          <p:cNvSpPr>
            <a:spLocks noGrp="1"/>
          </p:cNvSpPr>
          <p:nvPr>
            <p:ph type="title"/>
          </p:nvPr>
        </p:nvSpPr>
        <p:spPr>
          <a:xfrm>
            <a:off x="530868" y="1430448"/>
            <a:ext cx="6615656" cy="3869521"/>
          </a:xfrm>
        </p:spPr>
        <p:txBody>
          <a:bodyPr anchor="ctr">
            <a:normAutofit/>
          </a:bodyPr>
          <a:lstStyle/>
          <a:p>
            <a:r>
              <a:rPr lang="en-US" sz="4000">
                <a:solidFill>
                  <a:schemeClr val="tx1"/>
                </a:solidFill>
              </a:rPr>
              <a:t>Questions/Comments: </a:t>
            </a:r>
            <a:r>
              <a:rPr lang="en-US" sz="4000">
                <a:solidFill>
                  <a:schemeClr val="tx1"/>
                </a:solidFill>
                <a:hlinkClick r:id="rId2"/>
              </a:rPr>
              <a:t>NOMCRHelp@ercot.com</a:t>
            </a:r>
            <a:br>
              <a:rPr lang="en-US" sz="4000">
                <a:solidFill>
                  <a:schemeClr val="tx1"/>
                </a:solidFill>
              </a:rPr>
            </a:br>
            <a:br>
              <a:rPr lang="en-US" sz="4000">
                <a:solidFill>
                  <a:schemeClr val="tx1"/>
                </a:solidFill>
              </a:rPr>
            </a:br>
            <a:r>
              <a:rPr lang="en-US" sz="4000">
                <a:solidFill>
                  <a:schemeClr val="tx1"/>
                </a:solidFill>
              </a:rPr>
              <a:t>Thank you!</a:t>
            </a:r>
          </a:p>
        </p:txBody>
      </p:sp>
      <p:sp>
        <p:nvSpPr>
          <p:cNvPr id="4" name="Slide Number Placeholder 3">
            <a:extLst>
              <a:ext uri="{FF2B5EF4-FFF2-40B4-BE49-F238E27FC236}">
                <a16:creationId xmlns:a16="http://schemas.microsoft.com/office/drawing/2014/main" id="{419FAECD-8669-5985-A1B4-AB3FDFDF9980}"/>
              </a:ext>
            </a:extLst>
          </p:cNvPr>
          <p:cNvSpPr>
            <a:spLocks noGrp="1"/>
          </p:cNvSpPr>
          <p:nvPr>
            <p:ph type="sldNum" sz="quarter" idx="12"/>
          </p:nvPr>
        </p:nvSpPr>
        <p:spPr/>
        <p:txBody>
          <a:bodyPr/>
          <a:lstStyle/>
          <a:p>
            <a:fld id="{BCDE79FB-97BA-492B-8D57-F1373F9ADA95}" type="slidenum">
              <a:rPr lang="en-US" smtClean="0"/>
              <a:t>45</a:t>
            </a:fld>
            <a:endParaRPr lang="en-US"/>
          </a:p>
        </p:txBody>
      </p:sp>
    </p:spTree>
    <p:extLst>
      <p:ext uri="{BB962C8B-B14F-4D97-AF65-F5344CB8AC3E}">
        <p14:creationId xmlns:p14="http://schemas.microsoft.com/office/powerpoint/2010/main" val="276478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3">
            <a:extLst>
              <a:ext uri="{FF2B5EF4-FFF2-40B4-BE49-F238E27FC236}">
                <a16:creationId xmlns:a16="http://schemas.microsoft.com/office/drawing/2014/main" id="{DD470FDB-A339-996D-CA48-B136CD71A033}"/>
              </a:ext>
            </a:extLst>
          </p:cNvPr>
          <p:cNvSpPr/>
          <p:nvPr/>
        </p:nvSpPr>
        <p:spPr>
          <a:xfrm rot="3294755">
            <a:off x="5303519" y="-351402"/>
            <a:ext cx="3834741" cy="3915630"/>
          </a:xfrm>
          <a:prstGeom prst="leftCircularArrow">
            <a:avLst>
              <a:gd name="adj1" fmla="val 2516"/>
              <a:gd name="adj2" fmla="val 305048"/>
              <a:gd name="adj3" fmla="val 1773961"/>
              <a:gd name="adj4" fmla="val 7317831"/>
              <a:gd name="adj5" fmla="val 293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33" name="Arrow: Circular 32">
            <a:extLst>
              <a:ext uri="{FF2B5EF4-FFF2-40B4-BE49-F238E27FC236}">
                <a16:creationId xmlns:a16="http://schemas.microsoft.com/office/drawing/2014/main" id="{B928A4C0-E43B-8B8B-3121-8DA7D54D4198}"/>
              </a:ext>
            </a:extLst>
          </p:cNvPr>
          <p:cNvSpPr/>
          <p:nvPr/>
        </p:nvSpPr>
        <p:spPr>
          <a:xfrm rot="18717131">
            <a:off x="1920713" y="1761783"/>
            <a:ext cx="4214960" cy="4229976"/>
          </a:xfrm>
          <a:prstGeom prst="circularArrow">
            <a:avLst>
              <a:gd name="adj1" fmla="val 2008"/>
              <a:gd name="adj2" fmla="val 240650"/>
              <a:gd name="adj3" fmla="val 19583049"/>
              <a:gd name="adj4" fmla="val 15682161"/>
              <a:gd name="adj5" fmla="val 234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6100EA0-0BC3-A9F8-75EA-70669F1FE698}"/>
              </a:ext>
            </a:extLst>
          </p:cNvPr>
          <p:cNvSpPr>
            <a:spLocks noGrp="1"/>
          </p:cNvSpPr>
          <p:nvPr>
            <p:ph type="title"/>
          </p:nvPr>
        </p:nvSpPr>
        <p:spPr/>
        <p:txBody>
          <a:bodyPr/>
          <a:lstStyle/>
          <a:p>
            <a:r>
              <a:rPr lang="en-US"/>
              <a:t>Contingency Process Overview</a:t>
            </a:r>
          </a:p>
        </p:txBody>
      </p:sp>
      <p:sp>
        <p:nvSpPr>
          <p:cNvPr id="4" name="Slide Number Placeholder 3">
            <a:extLst>
              <a:ext uri="{FF2B5EF4-FFF2-40B4-BE49-F238E27FC236}">
                <a16:creationId xmlns:a16="http://schemas.microsoft.com/office/drawing/2014/main" id="{446614B4-FA16-4907-0CE3-AA1986DF64B8}"/>
              </a:ext>
            </a:extLst>
          </p:cNvPr>
          <p:cNvSpPr>
            <a:spLocks noGrp="1"/>
          </p:cNvSpPr>
          <p:nvPr>
            <p:ph type="sldNum" sz="quarter" idx="12"/>
          </p:nvPr>
        </p:nvSpPr>
        <p:spPr/>
        <p:txBody>
          <a:bodyPr/>
          <a:lstStyle/>
          <a:p>
            <a:fld id="{BCDE79FB-97BA-492B-8D57-F1373F9ADA95}" type="slidenum">
              <a:rPr lang="en-US" smtClean="0"/>
              <a:t>5</a:t>
            </a:fld>
            <a:endParaRPr lang="en-US"/>
          </a:p>
        </p:txBody>
      </p:sp>
      <p:grpSp>
        <p:nvGrpSpPr>
          <p:cNvPr id="12" name="Group 11">
            <a:extLst>
              <a:ext uri="{FF2B5EF4-FFF2-40B4-BE49-F238E27FC236}">
                <a16:creationId xmlns:a16="http://schemas.microsoft.com/office/drawing/2014/main" id="{73316CA9-3275-0860-87ED-769EE3F54A78}"/>
              </a:ext>
            </a:extLst>
          </p:cNvPr>
          <p:cNvGrpSpPr/>
          <p:nvPr/>
        </p:nvGrpSpPr>
        <p:grpSpPr>
          <a:xfrm>
            <a:off x="159681" y="2772697"/>
            <a:ext cx="5502154" cy="3771414"/>
            <a:chOff x="5814" y="1418879"/>
            <a:chExt cx="3864292" cy="3082088"/>
          </a:xfrm>
        </p:grpSpPr>
        <p:sp>
          <p:nvSpPr>
            <p:cNvPr id="30" name="Rectangle: Rounded Corners 29">
              <a:extLst>
                <a:ext uri="{FF2B5EF4-FFF2-40B4-BE49-F238E27FC236}">
                  <a16:creationId xmlns:a16="http://schemas.microsoft.com/office/drawing/2014/main" id="{92EBEB78-CF8A-F7A0-853B-3D6B1764632A}"/>
                </a:ext>
              </a:extLst>
            </p:cNvPr>
            <p:cNvSpPr/>
            <p:nvPr/>
          </p:nvSpPr>
          <p:spPr>
            <a:xfrm>
              <a:off x="5814" y="1418879"/>
              <a:ext cx="3864292" cy="3082088"/>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a:p>
          </p:txBody>
        </p:sp>
        <p:sp>
          <p:nvSpPr>
            <p:cNvPr id="31" name="Rectangle: Rounded Corners 4">
              <a:extLst>
                <a:ext uri="{FF2B5EF4-FFF2-40B4-BE49-F238E27FC236}">
                  <a16:creationId xmlns:a16="http://schemas.microsoft.com/office/drawing/2014/main" id="{E13783E3-559F-9545-937F-E90A35D11E53}"/>
                </a:ext>
              </a:extLst>
            </p:cNvPr>
            <p:cNvSpPr txBox="1"/>
            <p:nvPr/>
          </p:nvSpPr>
          <p:spPr>
            <a:xfrm>
              <a:off x="76741" y="1685987"/>
              <a:ext cx="3722438" cy="268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algn="l" defTabSz="444500">
                <a:lnSpc>
                  <a:spcPct val="90000"/>
                </a:lnSpc>
                <a:spcBef>
                  <a:spcPct val="0"/>
                </a:spcBef>
                <a:spcAft>
                  <a:spcPct val="15000"/>
                </a:spcAft>
              </a:pPr>
              <a:r>
                <a:rPr lang="en-US" sz="1600" b="1" kern="1200" dirty="0"/>
                <a:t>At least 90-days out from PLD</a:t>
              </a:r>
            </a:p>
            <a:p>
              <a:pPr marL="182880" lvl="1" indent="-182880" algn="l" defTabSz="444500">
                <a:lnSpc>
                  <a:spcPct val="90000"/>
                </a:lnSpc>
                <a:spcBef>
                  <a:spcPct val="0"/>
                </a:spcBef>
                <a:spcAft>
                  <a:spcPct val="15000"/>
                </a:spcAft>
                <a:buFont typeface="Arial" panose="020B0604020202020204" pitchFamily="34" charset="0"/>
                <a:buChar char="•"/>
              </a:pPr>
              <a:r>
                <a:rPr lang="en-US" sz="1400" kern="1200" dirty="0"/>
                <a:t>NOMCR for topology changes for new equipment or clearing devices submitted</a:t>
              </a:r>
            </a:p>
            <a:p>
              <a:pPr marL="0" lvl="1" algn="l" defTabSz="444500">
                <a:lnSpc>
                  <a:spcPct val="90000"/>
                </a:lnSpc>
                <a:spcBef>
                  <a:spcPct val="0"/>
                </a:spcBef>
                <a:spcAft>
                  <a:spcPct val="15000"/>
                </a:spcAft>
              </a:pPr>
              <a:r>
                <a:rPr lang="en-US" sz="1600" b="1" kern="1200" dirty="0"/>
                <a:t>After NOMCR is created (and by IP2 at the latest)</a:t>
              </a:r>
            </a:p>
            <a:p>
              <a:pPr marL="182880" lvl="1" indent="-182880" algn="l" defTabSz="444500">
                <a:lnSpc>
                  <a:spcPct val="90000"/>
                </a:lnSpc>
                <a:spcBef>
                  <a:spcPct val="0"/>
                </a:spcBef>
                <a:spcAft>
                  <a:spcPct val="15000"/>
                </a:spcAft>
                <a:buFont typeface="Arial" panose="020B0604020202020204" pitchFamily="34" charset="0"/>
                <a:buChar char="•"/>
              </a:pPr>
              <a:r>
                <a:rPr lang="en-US" sz="1400" kern="1200" dirty="0"/>
                <a:t>Contingency CAMR is created targeting the same PLD</a:t>
              </a:r>
            </a:p>
            <a:p>
              <a:pPr marL="182880" lvl="1" indent="-182880" algn="l" defTabSz="444500">
                <a:lnSpc>
                  <a:spcPct val="90000"/>
                </a:lnSpc>
                <a:spcBef>
                  <a:spcPct val="0"/>
                </a:spcBef>
                <a:spcAft>
                  <a:spcPct val="15000"/>
                </a:spcAft>
                <a:buFont typeface="Arial" panose="020B0604020202020204" pitchFamily="34" charset="0"/>
                <a:buChar char="•"/>
              </a:pPr>
              <a:r>
                <a:rPr lang="en-US" sz="1400" kern="1200" dirty="0"/>
                <a:t>Manual and manual double contingencies are created as disabled</a:t>
              </a:r>
            </a:p>
            <a:p>
              <a:pPr marL="182880" lvl="1" indent="-182880" algn="l" defTabSz="444500">
                <a:lnSpc>
                  <a:spcPct val="90000"/>
                </a:lnSpc>
                <a:spcBef>
                  <a:spcPct val="0"/>
                </a:spcBef>
                <a:spcAft>
                  <a:spcPct val="15000"/>
                </a:spcAft>
                <a:buFont typeface="Arial" panose="020B0604020202020204" pitchFamily="34" charset="0"/>
                <a:buChar char="•"/>
              </a:pPr>
              <a:r>
                <a:rPr lang="en-US" sz="1400" kern="1200" dirty="0"/>
                <a:t>The sooner the contingency CAMR is proposed the more time to review and model</a:t>
              </a:r>
            </a:p>
            <a:p>
              <a:pPr marL="0" lvl="1" algn="l" defTabSz="444500">
                <a:lnSpc>
                  <a:spcPct val="90000"/>
                </a:lnSpc>
                <a:spcBef>
                  <a:spcPct val="0"/>
                </a:spcBef>
                <a:spcAft>
                  <a:spcPct val="15000"/>
                </a:spcAft>
              </a:pPr>
              <a:r>
                <a:rPr lang="en-US" sz="1600" b="1" kern="1200" dirty="0"/>
                <a:t>Snapshot day (~2 weeks before the PLD)</a:t>
              </a:r>
            </a:p>
            <a:p>
              <a:pPr marL="182880" lvl="2" indent="-182880" algn="l" defTabSz="444500">
                <a:lnSpc>
                  <a:spcPct val="90000"/>
                </a:lnSpc>
                <a:spcBef>
                  <a:spcPct val="0"/>
                </a:spcBef>
                <a:spcAft>
                  <a:spcPct val="15000"/>
                </a:spcAft>
                <a:buFont typeface="Arial" panose="020B0604020202020204" pitchFamily="34" charset="0"/>
                <a:buChar char="•"/>
              </a:pPr>
              <a:r>
                <a:rPr lang="en-US" sz="1400" kern="1200" dirty="0"/>
                <a:t>The Contingency Maintainer (Tracer) tool generates the single contingencies (PGCs)</a:t>
              </a:r>
            </a:p>
            <a:p>
              <a:pPr marL="640080" lvl="3" indent="-182880" defTabSz="444500">
                <a:lnSpc>
                  <a:spcPct val="90000"/>
                </a:lnSpc>
                <a:spcBef>
                  <a:spcPct val="0"/>
                </a:spcBef>
                <a:spcAft>
                  <a:spcPct val="15000"/>
                </a:spcAft>
                <a:buFont typeface="Arial" panose="020B0604020202020204" pitchFamily="34" charset="0"/>
                <a:buChar char="•"/>
              </a:pPr>
              <a:r>
                <a:rPr lang="en-US" sz="1400" kern="1200" dirty="0"/>
                <a:t>Double Contingency definitions are populated based on the seed elements</a:t>
              </a:r>
            </a:p>
          </p:txBody>
        </p:sp>
      </p:grpSp>
      <p:grpSp>
        <p:nvGrpSpPr>
          <p:cNvPr id="14" name="Group 13">
            <a:extLst>
              <a:ext uri="{FF2B5EF4-FFF2-40B4-BE49-F238E27FC236}">
                <a16:creationId xmlns:a16="http://schemas.microsoft.com/office/drawing/2014/main" id="{C578E627-97A6-E1C8-506A-36B57B1D35C5}"/>
              </a:ext>
            </a:extLst>
          </p:cNvPr>
          <p:cNvGrpSpPr/>
          <p:nvPr/>
        </p:nvGrpSpPr>
        <p:grpSpPr>
          <a:xfrm>
            <a:off x="1860566" y="2305910"/>
            <a:ext cx="2100384" cy="835253"/>
            <a:chOff x="1375771" y="3834623"/>
            <a:chExt cx="2100384" cy="835253"/>
          </a:xfrm>
        </p:grpSpPr>
        <p:sp>
          <p:nvSpPr>
            <p:cNvPr id="28" name="Rectangle: Rounded Corners 27">
              <a:extLst>
                <a:ext uri="{FF2B5EF4-FFF2-40B4-BE49-F238E27FC236}">
                  <a16:creationId xmlns:a16="http://schemas.microsoft.com/office/drawing/2014/main" id="{29DB846F-DD83-7055-744B-ABF626F1AB06}"/>
                </a:ext>
              </a:extLst>
            </p:cNvPr>
            <p:cNvSpPr/>
            <p:nvPr/>
          </p:nvSpPr>
          <p:spPr>
            <a:xfrm>
              <a:off x="1375771" y="3834623"/>
              <a:ext cx="2100384" cy="8352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Rectangle: Rounded Corners 7">
              <a:extLst>
                <a:ext uri="{FF2B5EF4-FFF2-40B4-BE49-F238E27FC236}">
                  <a16:creationId xmlns:a16="http://schemas.microsoft.com/office/drawing/2014/main" id="{28641492-8994-FAC3-7A47-8D629CE91E55}"/>
                </a:ext>
              </a:extLst>
            </p:cNvPr>
            <p:cNvSpPr txBox="1"/>
            <p:nvPr/>
          </p:nvSpPr>
          <p:spPr>
            <a:xfrm>
              <a:off x="1400235" y="3859087"/>
              <a:ext cx="2051456" cy="786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Prior to PLD</a:t>
              </a:r>
            </a:p>
          </p:txBody>
        </p:sp>
      </p:grpSp>
      <p:grpSp>
        <p:nvGrpSpPr>
          <p:cNvPr id="15" name="Group 14">
            <a:extLst>
              <a:ext uri="{FF2B5EF4-FFF2-40B4-BE49-F238E27FC236}">
                <a16:creationId xmlns:a16="http://schemas.microsoft.com/office/drawing/2014/main" id="{9BFD5C55-9C14-6768-A0D1-6E8ADDBC92F7}"/>
              </a:ext>
            </a:extLst>
          </p:cNvPr>
          <p:cNvGrpSpPr/>
          <p:nvPr/>
        </p:nvGrpSpPr>
        <p:grpSpPr>
          <a:xfrm>
            <a:off x="5888788" y="1194618"/>
            <a:ext cx="5937709" cy="1513480"/>
            <a:chOff x="4415908" y="2056090"/>
            <a:chExt cx="2573611" cy="1948924"/>
          </a:xfrm>
        </p:grpSpPr>
        <p:sp>
          <p:nvSpPr>
            <p:cNvPr id="26" name="Rectangle: Rounded Corners 25">
              <a:extLst>
                <a:ext uri="{FF2B5EF4-FFF2-40B4-BE49-F238E27FC236}">
                  <a16:creationId xmlns:a16="http://schemas.microsoft.com/office/drawing/2014/main" id="{F1706302-0A17-634E-7706-5B818EACB6E0}"/>
                </a:ext>
              </a:extLst>
            </p:cNvPr>
            <p:cNvSpPr/>
            <p:nvPr/>
          </p:nvSpPr>
          <p:spPr>
            <a:xfrm>
              <a:off x="4415908" y="2056090"/>
              <a:ext cx="2573611" cy="194892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a:p>
          </p:txBody>
        </p:sp>
        <p:sp>
          <p:nvSpPr>
            <p:cNvPr id="27" name="Rectangle: Rounded Corners 9">
              <a:extLst>
                <a:ext uri="{FF2B5EF4-FFF2-40B4-BE49-F238E27FC236}">
                  <a16:creationId xmlns:a16="http://schemas.microsoft.com/office/drawing/2014/main" id="{C0B30ED8-2BA5-10E8-E45A-7BEE2ADA64A2}"/>
                </a:ext>
              </a:extLst>
            </p:cNvPr>
            <p:cNvSpPr txBox="1"/>
            <p:nvPr/>
          </p:nvSpPr>
          <p:spPr>
            <a:xfrm>
              <a:off x="4857486" y="2123205"/>
              <a:ext cx="2087182" cy="18005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444500">
                <a:lnSpc>
                  <a:spcPct val="90000"/>
                </a:lnSpc>
                <a:spcBef>
                  <a:spcPct val="0"/>
                </a:spcBef>
                <a:spcAft>
                  <a:spcPct val="15000"/>
                </a:spcAft>
              </a:pPr>
              <a:r>
                <a:rPr lang="en-US" sz="1600" b="1" kern="1200" dirty="0"/>
                <a:t>Before field energization (~3 </a:t>
              </a:r>
              <a:r>
                <a:rPr lang="en-US" sz="1600" b="1" dirty="0"/>
                <a:t>business days)</a:t>
              </a:r>
              <a:endParaRPr lang="en-US" sz="1600" b="1" kern="1200" dirty="0"/>
            </a:p>
            <a:p>
              <a:pPr marL="182880" lvl="1" indent="-182880" algn="l" defTabSz="444500">
                <a:lnSpc>
                  <a:spcPct val="90000"/>
                </a:lnSpc>
                <a:spcBef>
                  <a:spcPct val="0"/>
                </a:spcBef>
                <a:spcAft>
                  <a:spcPct val="15000"/>
                </a:spcAft>
                <a:buFont typeface="Arial" panose="020B0604020202020204" pitchFamily="34" charset="0"/>
                <a:buChar char="•"/>
              </a:pPr>
              <a:r>
                <a:rPr lang="en-US" sz="1400" kern="1200" dirty="0"/>
                <a:t>Approval to Energize Process(A2E)</a:t>
              </a:r>
            </a:p>
            <a:p>
              <a:pPr marL="182880" lvl="1" indent="-182880" algn="l" defTabSz="444500">
                <a:lnSpc>
                  <a:spcPct val="90000"/>
                </a:lnSpc>
                <a:spcBef>
                  <a:spcPct val="0"/>
                </a:spcBef>
                <a:spcAft>
                  <a:spcPct val="15000"/>
                </a:spcAft>
                <a:buFont typeface="Arial" panose="020B0604020202020204" pitchFamily="34" charset="0"/>
                <a:buChar char="•"/>
              </a:pPr>
              <a:r>
                <a:rPr lang="en-US" sz="1400" kern="1200" dirty="0"/>
                <a:t>TSP creates DPC CAMR</a:t>
              </a:r>
            </a:p>
            <a:p>
              <a:pPr marL="640080" lvl="3" indent="-182880" defTabSz="444500">
                <a:lnSpc>
                  <a:spcPct val="90000"/>
                </a:lnSpc>
                <a:spcBef>
                  <a:spcPct val="0"/>
                </a:spcBef>
                <a:spcAft>
                  <a:spcPct val="15000"/>
                </a:spcAft>
                <a:buFont typeface="Arial" panose="020B0604020202020204" pitchFamily="34" charset="0"/>
                <a:buChar char="•"/>
              </a:pPr>
              <a:r>
                <a:rPr lang="en-US" sz="1400" kern="1200" dirty="0"/>
                <a:t>Manual Contingencies are enabled</a:t>
              </a:r>
            </a:p>
            <a:p>
              <a:pPr marL="640080" lvl="3" indent="-182880" defTabSz="444500">
                <a:lnSpc>
                  <a:spcPct val="90000"/>
                </a:lnSpc>
                <a:spcBef>
                  <a:spcPct val="0"/>
                </a:spcBef>
                <a:spcAft>
                  <a:spcPct val="15000"/>
                </a:spcAft>
                <a:buFont typeface="Arial" panose="020B0604020202020204" pitchFamily="34" charset="0"/>
                <a:buChar char="•"/>
              </a:pPr>
              <a:r>
                <a:rPr lang="en-US" sz="1400" kern="1200" dirty="0"/>
                <a:t>Single contingencies are disabled</a:t>
              </a:r>
            </a:p>
          </p:txBody>
        </p:sp>
      </p:grpSp>
      <p:grpSp>
        <p:nvGrpSpPr>
          <p:cNvPr id="17" name="Group 16">
            <a:extLst>
              <a:ext uri="{FF2B5EF4-FFF2-40B4-BE49-F238E27FC236}">
                <a16:creationId xmlns:a16="http://schemas.microsoft.com/office/drawing/2014/main" id="{DB9F1C94-CF0B-F9B5-76B5-D052A552DC74}"/>
              </a:ext>
            </a:extLst>
          </p:cNvPr>
          <p:cNvGrpSpPr/>
          <p:nvPr/>
        </p:nvGrpSpPr>
        <p:grpSpPr>
          <a:xfrm>
            <a:off x="4570766" y="1532789"/>
            <a:ext cx="2100384" cy="835253"/>
            <a:chOff x="4905064" y="1567834"/>
            <a:chExt cx="2100384" cy="835253"/>
          </a:xfrm>
        </p:grpSpPr>
        <p:sp>
          <p:nvSpPr>
            <p:cNvPr id="24" name="Rectangle: Rounded Corners 23">
              <a:extLst>
                <a:ext uri="{FF2B5EF4-FFF2-40B4-BE49-F238E27FC236}">
                  <a16:creationId xmlns:a16="http://schemas.microsoft.com/office/drawing/2014/main" id="{5F490FE3-A31A-A14E-23E4-52D208689612}"/>
                </a:ext>
              </a:extLst>
            </p:cNvPr>
            <p:cNvSpPr/>
            <p:nvPr/>
          </p:nvSpPr>
          <p:spPr>
            <a:xfrm>
              <a:off x="4905064" y="1567834"/>
              <a:ext cx="2100384" cy="8352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Rectangle: Rounded Corners 12">
              <a:extLst>
                <a:ext uri="{FF2B5EF4-FFF2-40B4-BE49-F238E27FC236}">
                  <a16:creationId xmlns:a16="http://schemas.microsoft.com/office/drawing/2014/main" id="{E0675A09-A1B6-6860-ADBB-0D8AFC2AA657}"/>
                </a:ext>
              </a:extLst>
            </p:cNvPr>
            <p:cNvSpPr txBox="1"/>
            <p:nvPr/>
          </p:nvSpPr>
          <p:spPr>
            <a:xfrm>
              <a:off x="4929528" y="1592298"/>
              <a:ext cx="2051456" cy="786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Field Energization</a:t>
              </a:r>
            </a:p>
          </p:txBody>
        </p:sp>
      </p:grpSp>
      <p:grpSp>
        <p:nvGrpSpPr>
          <p:cNvPr id="18" name="Group 17">
            <a:extLst>
              <a:ext uri="{FF2B5EF4-FFF2-40B4-BE49-F238E27FC236}">
                <a16:creationId xmlns:a16="http://schemas.microsoft.com/office/drawing/2014/main" id="{232E084A-D365-3C8A-6D38-15798D3C95E7}"/>
              </a:ext>
            </a:extLst>
          </p:cNvPr>
          <p:cNvGrpSpPr/>
          <p:nvPr/>
        </p:nvGrpSpPr>
        <p:grpSpPr>
          <a:xfrm>
            <a:off x="5888787" y="3710730"/>
            <a:ext cx="5937710" cy="2281100"/>
            <a:chOff x="7409970" y="1872941"/>
            <a:chExt cx="4625794" cy="2175584"/>
          </a:xfrm>
        </p:grpSpPr>
        <p:sp>
          <p:nvSpPr>
            <p:cNvPr id="22" name="Rectangle: Rounded Corners 21">
              <a:extLst>
                <a:ext uri="{FF2B5EF4-FFF2-40B4-BE49-F238E27FC236}">
                  <a16:creationId xmlns:a16="http://schemas.microsoft.com/office/drawing/2014/main" id="{987D1253-127D-99C2-D48D-AC8DDEA61FC1}"/>
                </a:ext>
              </a:extLst>
            </p:cNvPr>
            <p:cNvSpPr/>
            <p:nvPr/>
          </p:nvSpPr>
          <p:spPr>
            <a:xfrm>
              <a:off x="7409970" y="1872941"/>
              <a:ext cx="4625794" cy="217558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a:p>
          </p:txBody>
        </p:sp>
        <p:sp>
          <p:nvSpPr>
            <p:cNvPr id="23" name="Rectangle: Rounded Corners 14">
              <a:extLst>
                <a:ext uri="{FF2B5EF4-FFF2-40B4-BE49-F238E27FC236}">
                  <a16:creationId xmlns:a16="http://schemas.microsoft.com/office/drawing/2014/main" id="{866BB571-EDD0-40AB-078B-3C8A3771BAF4}"/>
                </a:ext>
              </a:extLst>
            </p:cNvPr>
            <p:cNvSpPr txBox="1"/>
            <p:nvPr/>
          </p:nvSpPr>
          <p:spPr>
            <a:xfrm>
              <a:off x="7460036" y="2139029"/>
              <a:ext cx="4525662" cy="1790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0" lvl="1" defTabSz="444500">
                <a:lnSpc>
                  <a:spcPct val="90000"/>
                </a:lnSpc>
                <a:spcBef>
                  <a:spcPct val="0"/>
                </a:spcBef>
                <a:spcAft>
                  <a:spcPct val="15000"/>
                </a:spcAft>
              </a:pPr>
              <a:r>
                <a:rPr lang="en-US" sz="1400" b="1"/>
                <a:t>Submit two change requests for clean-up by IP2 date (same PLD)</a:t>
              </a:r>
              <a:endParaRPr lang="en-US" sz="1400" b="1" kern="1200"/>
            </a:p>
            <a:p>
              <a:pPr marL="182880" lvl="1" indent="-182880" algn="l" defTabSz="444500">
                <a:lnSpc>
                  <a:spcPct val="90000"/>
                </a:lnSpc>
                <a:spcBef>
                  <a:spcPct val="0"/>
                </a:spcBef>
                <a:spcAft>
                  <a:spcPct val="15000"/>
                </a:spcAft>
                <a:buFont typeface="Arial" panose="020B0604020202020204" pitchFamily="34" charset="0"/>
                <a:buChar char="•"/>
              </a:pPr>
              <a:r>
                <a:rPr lang="en-US" sz="1400" kern="1200"/>
                <a:t>Submit a NOMCR for topology changes for the clean-up of old equipment or clearing devices submitted</a:t>
              </a:r>
            </a:p>
            <a:p>
              <a:pPr marL="640080" lvl="3" indent="-182880" defTabSz="444500">
                <a:lnSpc>
                  <a:spcPct val="90000"/>
                </a:lnSpc>
                <a:spcBef>
                  <a:spcPct val="0"/>
                </a:spcBef>
                <a:spcAft>
                  <a:spcPct val="15000"/>
                </a:spcAft>
                <a:buFont typeface="Arial" panose="020B0604020202020204" pitchFamily="34" charset="0"/>
                <a:buChar char="•"/>
              </a:pPr>
              <a:r>
                <a:rPr lang="en-US" sz="1200" kern="1200"/>
                <a:t>Pseudo Switches and retired equipment is removed from the model</a:t>
              </a:r>
            </a:p>
            <a:p>
              <a:pPr marL="182880" lvl="1" indent="-182880" defTabSz="444500">
                <a:lnSpc>
                  <a:spcPct val="90000"/>
                </a:lnSpc>
                <a:spcBef>
                  <a:spcPct val="0"/>
                </a:spcBef>
                <a:spcAft>
                  <a:spcPct val="15000"/>
                </a:spcAft>
                <a:buFont typeface="Arial" panose="020B0604020202020204" pitchFamily="34" charset="0"/>
                <a:buChar char="•"/>
              </a:pPr>
              <a:r>
                <a:rPr lang="en-US" sz="1400" kern="1200"/>
                <a:t>Propose a CAMR for Contingency </a:t>
              </a:r>
              <a:r>
                <a:rPr lang="en-US" sz="1400"/>
                <a:t>Clean-up</a:t>
              </a:r>
              <a:endParaRPr lang="en-US" sz="1400" kern="1200"/>
            </a:p>
            <a:p>
              <a:pPr marL="640080" lvl="2" indent="-182880" defTabSz="444500">
                <a:lnSpc>
                  <a:spcPct val="90000"/>
                </a:lnSpc>
                <a:spcBef>
                  <a:spcPct val="0"/>
                </a:spcBef>
                <a:spcAft>
                  <a:spcPct val="15000"/>
                </a:spcAft>
                <a:buFont typeface="Arial" panose="020B0604020202020204" pitchFamily="34" charset="0"/>
                <a:buChar char="•"/>
              </a:pPr>
              <a:r>
                <a:rPr lang="en-US" sz="1200" kern="1200"/>
                <a:t>Manual and manual double contingencies are deleted</a:t>
              </a:r>
            </a:p>
            <a:p>
              <a:pPr marL="640080" lvl="3" indent="-182880" defTabSz="444500">
                <a:lnSpc>
                  <a:spcPct val="90000"/>
                </a:lnSpc>
                <a:spcBef>
                  <a:spcPct val="0"/>
                </a:spcBef>
                <a:spcAft>
                  <a:spcPct val="15000"/>
                </a:spcAft>
                <a:buFont typeface="Arial" panose="020B0604020202020204" pitchFamily="34" charset="0"/>
                <a:buChar char="•"/>
              </a:pPr>
              <a:r>
                <a:rPr lang="en-US" sz="1200" kern="1200"/>
                <a:t>Single contingencies are enabled</a:t>
              </a:r>
            </a:p>
            <a:p>
              <a:pPr marL="640080" lvl="3" indent="-182880" defTabSz="444500">
                <a:lnSpc>
                  <a:spcPct val="90000"/>
                </a:lnSpc>
                <a:spcBef>
                  <a:spcPct val="0"/>
                </a:spcBef>
                <a:spcAft>
                  <a:spcPct val="15000"/>
                </a:spcAft>
                <a:buFont typeface="Arial" panose="020B0604020202020204" pitchFamily="34" charset="0"/>
                <a:buChar char="•"/>
              </a:pPr>
              <a:r>
                <a:rPr lang="en-US" sz="1200" kern="1200"/>
                <a:t>Permanent double Contingencies are enabled (and created) if needed </a:t>
              </a:r>
            </a:p>
          </p:txBody>
        </p:sp>
      </p:grpSp>
      <p:grpSp>
        <p:nvGrpSpPr>
          <p:cNvPr id="19" name="Group 18">
            <a:extLst>
              <a:ext uri="{FF2B5EF4-FFF2-40B4-BE49-F238E27FC236}">
                <a16:creationId xmlns:a16="http://schemas.microsoft.com/office/drawing/2014/main" id="{13F1E4C3-80E0-685B-320A-514C73908ABD}"/>
              </a:ext>
            </a:extLst>
          </p:cNvPr>
          <p:cNvGrpSpPr/>
          <p:nvPr/>
        </p:nvGrpSpPr>
        <p:grpSpPr>
          <a:xfrm>
            <a:off x="7807450" y="3072292"/>
            <a:ext cx="2100384" cy="835253"/>
            <a:chOff x="9066497" y="3517569"/>
            <a:chExt cx="2100384" cy="835253"/>
          </a:xfrm>
        </p:grpSpPr>
        <p:sp>
          <p:nvSpPr>
            <p:cNvPr id="20" name="Rectangle: Rounded Corners 19">
              <a:extLst>
                <a:ext uri="{FF2B5EF4-FFF2-40B4-BE49-F238E27FC236}">
                  <a16:creationId xmlns:a16="http://schemas.microsoft.com/office/drawing/2014/main" id="{7279539A-57C5-1754-78F3-2D1CB6374714}"/>
                </a:ext>
              </a:extLst>
            </p:cNvPr>
            <p:cNvSpPr/>
            <p:nvPr/>
          </p:nvSpPr>
          <p:spPr>
            <a:xfrm>
              <a:off x="9066497" y="3517569"/>
              <a:ext cx="2100384" cy="83525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Rectangle: Rounded Corners 16">
              <a:extLst>
                <a:ext uri="{FF2B5EF4-FFF2-40B4-BE49-F238E27FC236}">
                  <a16:creationId xmlns:a16="http://schemas.microsoft.com/office/drawing/2014/main" id="{E6EA5002-6648-AD2A-B35E-7E58D38D2895}"/>
                </a:ext>
              </a:extLst>
            </p:cNvPr>
            <p:cNvSpPr txBox="1"/>
            <p:nvPr/>
          </p:nvSpPr>
          <p:spPr>
            <a:xfrm>
              <a:off x="9090961" y="3542033"/>
              <a:ext cx="2051456" cy="7863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Clean Up</a:t>
              </a:r>
            </a:p>
          </p:txBody>
        </p:sp>
      </p:grpSp>
    </p:spTree>
    <p:extLst>
      <p:ext uri="{BB962C8B-B14F-4D97-AF65-F5344CB8AC3E}">
        <p14:creationId xmlns:p14="http://schemas.microsoft.com/office/powerpoint/2010/main" val="355316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9092-64EF-988D-E967-A7451BB91A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0B0B5B8-CAB6-C503-AC0F-BFAEF994CA8B}"/>
              </a:ext>
            </a:extLst>
          </p:cNvPr>
          <p:cNvSpPr>
            <a:spLocks noGrp="1"/>
          </p:cNvSpPr>
          <p:nvPr>
            <p:ph type="title"/>
          </p:nvPr>
        </p:nvSpPr>
        <p:spPr/>
        <p:txBody>
          <a:bodyPr/>
          <a:lstStyle/>
          <a:p>
            <a:r>
              <a:rPr lang="en-US"/>
              <a:t>Contingency Definitions or Path Checking</a:t>
            </a:r>
          </a:p>
        </p:txBody>
      </p:sp>
      <p:sp>
        <p:nvSpPr>
          <p:cNvPr id="8" name="Text Placeholder 7">
            <a:extLst>
              <a:ext uri="{FF2B5EF4-FFF2-40B4-BE49-F238E27FC236}">
                <a16:creationId xmlns:a16="http://schemas.microsoft.com/office/drawing/2014/main" id="{BE33FB11-94E3-7CCC-DD52-9A64CBCDEED9}"/>
              </a:ext>
            </a:extLst>
          </p:cNvPr>
          <p:cNvSpPr>
            <a:spLocks noGrp="1"/>
          </p:cNvSpPr>
          <p:nvPr>
            <p:ph type="body" sz="quarter" idx="16"/>
          </p:nvPr>
        </p:nvSpPr>
        <p:spPr>
          <a:xfrm>
            <a:off x="495300" y="1676400"/>
            <a:ext cx="7102703" cy="3942202"/>
          </a:xfrm>
        </p:spPr>
        <p:txBody>
          <a:bodyPr/>
          <a:lstStyle/>
          <a:p>
            <a:r>
              <a:rPr lang="en-US" b="1"/>
              <a:t>MAGE </a:t>
            </a:r>
            <a:r>
              <a:rPr lang="en-US"/>
              <a:t>(Contingencies_and_RASs → Contingencies)</a:t>
            </a:r>
          </a:p>
          <a:p>
            <a:pPr marL="182880" indent="-182880">
              <a:buFont typeface="Arial" panose="020B0604020202020204" pitchFamily="34" charset="0"/>
              <a:buChar char="•"/>
            </a:pPr>
            <a:r>
              <a:rPr lang="en-US"/>
              <a:t>View complete contingency definitions </a:t>
            </a:r>
          </a:p>
          <a:p>
            <a:pPr marL="182880" indent="-182880">
              <a:buFont typeface="Arial" panose="020B0604020202020204" pitchFamily="34" charset="0"/>
              <a:buChar char="•"/>
            </a:pPr>
            <a:r>
              <a:rPr lang="en-US"/>
              <a:t>Best source for validating new contingencies </a:t>
            </a:r>
          </a:p>
          <a:p>
            <a:r>
              <a:rPr lang="en-US" b="1"/>
              <a:t>ERCOT MIS </a:t>
            </a:r>
            <a:r>
              <a:rPr lang="en-US"/>
              <a:t>(ERCOT MIS </a:t>
            </a:r>
            <a:r>
              <a:rPr lang="en-US" b="1"/>
              <a:t>→</a:t>
            </a:r>
            <a:r>
              <a:rPr lang="en-US"/>
              <a:t> Data Products </a:t>
            </a:r>
            <a:r>
              <a:rPr lang="en-US" b="1"/>
              <a:t>→</a:t>
            </a:r>
            <a:r>
              <a:rPr lang="en-US"/>
              <a:t> Grid </a:t>
            </a:r>
            <a:r>
              <a:rPr lang="en-US" b="1"/>
              <a:t>→</a:t>
            </a:r>
            <a:r>
              <a:rPr lang="en-US"/>
              <a:t> Generation)</a:t>
            </a:r>
            <a:endParaRPr lang="en-US" b="1"/>
          </a:p>
          <a:p>
            <a:pPr marL="182880" indent="-182880">
              <a:buFont typeface="Arial" panose="020B0604020202020204" pitchFamily="34" charset="0"/>
              <a:buChar char="•"/>
            </a:pPr>
            <a:r>
              <a:rPr lang="en-US"/>
              <a:t>Standard Contingency List</a:t>
            </a:r>
          </a:p>
          <a:p>
            <a:pPr marL="182880" indent="-182880">
              <a:buFont typeface="Arial" panose="020B0604020202020204" pitchFamily="34" charset="0"/>
              <a:buChar char="•"/>
            </a:pPr>
            <a:r>
              <a:rPr lang="en-US"/>
              <a:t>Verify contingency names and published definitions </a:t>
            </a:r>
          </a:p>
          <a:p>
            <a:r>
              <a:rPr lang="en-US" b="1"/>
              <a:t>EMS SOTE</a:t>
            </a:r>
          </a:p>
          <a:p>
            <a:pPr marL="182880" indent="-182880">
              <a:buFont typeface="Arial" panose="020B0604020202020204" pitchFamily="34" charset="0"/>
              <a:buChar char="•"/>
            </a:pPr>
            <a:r>
              <a:rPr lang="en-US"/>
              <a:t>Trace contingency paths </a:t>
            </a:r>
          </a:p>
          <a:p>
            <a:pPr marL="182880" indent="-182880">
              <a:buFont typeface="Arial" panose="020B0604020202020204" pitchFamily="34" charset="0"/>
              <a:buChar char="•"/>
            </a:pPr>
            <a:r>
              <a:rPr lang="en-US"/>
              <a:t>Verify operational contingency definitions </a:t>
            </a:r>
          </a:p>
          <a:p>
            <a:r>
              <a:rPr lang="en-US" b="1" err="1"/>
              <a:t>GridGeo</a:t>
            </a:r>
            <a:endParaRPr lang="en-US" b="1"/>
          </a:p>
          <a:p>
            <a:pPr marL="182880" indent="-182880">
              <a:buFont typeface="Arial" panose="020B0604020202020204" pitchFamily="34" charset="0"/>
              <a:buChar char="•"/>
            </a:pPr>
            <a:r>
              <a:rPr lang="en-US"/>
              <a:t>Visualize contingency paths on the network </a:t>
            </a:r>
          </a:p>
          <a:p>
            <a:pPr marL="182880" indent="-182880">
              <a:buFont typeface="Arial" panose="020B0604020202020204" pitchFamily="34" charset="0"/>
              <a:buChar char="•"/>
            </a:pPr>
            <a:r>
              <a:rPr lang="en-US"/>
              <a:t>Updated after model loads; new contingencies may not appear immediately</a:t>
            </a:r>
          </a:p>
        </p:txBody>
      </p:sp>
      <p:sp>
        <p:nvSpPr>
          <p:cNvPr id="7" name="Text Placeholder 6">
            <a:extLst>
              <a:ext uri="{FF2B5EF4-FFF2-40B4-BE49-F238E27FC236}">
                <a16:creationId xmlns:a16="http://schemas.microsoft.com/office/drawing/2014/main" id="{EB6E8C78-A949-DC9E-95D0-5435526AADF2}"/>
              </a:ext>
            </a:extLst>
          </p:cNvPr>
          <p:cNvSpPr>
            <a:spLocks noGrp="1"/>
          </p:cNvSpPr>
          <p:nvPr>
            <p:ph type="body" sz="quarter" idx="15"/>
          </p:nvPr>
        </p:nvSpPr>
        <p:spPr>
          <a:xfrm flipH="1">
            <a:off x="7413524" y="2231922"/>
            <a:ext cx="4245076" cy="2394155"/>
          </a:xfrm>
        </p:spPr>
        <p:txBody>
          <a:bodyPr/>
          <a:lstStyle/>
          <a:p>
            <a:pPr marL="285750" indent="-285750">
              <a:buFont typeface="Arial" panose="020B0604020202020204" pitchFamily="34" charset="0"/>
              <a:buChar char="•"/>
            </a:pPr>
            <a:r>
              <a:rPr lang="en-US"/>
              <a:t>Validate new contingency definitions in MAGE before relying on MIS, EMS, or </a:t>
            </a:r>
            <a:r>
              <a:rPr lang="en-US" err="1"/>
              <a:t>GridGeo</a:t>
            </a:r>
            <a:r>
              <a:rPr lang="en-US"/>
              <a:t>.</a:t>
            </a:r>
          </a:p>
          <a:p>
            <a:pPr marL="285750" indent="-285750">
              <a:buFont typeface="Arial" panose="020B0604020202020204" pitchFamily="34" charset="0"/>
              <a:buChar char="•"/>
            </a:pPr>
            <a:r>
              <a:rPr lang="en-US"/>
              <a:t>Use model auditing tab to capture all submitted change requests</a:t>
            </a:r>
          </a:p>
          <a:p>
            <a:pPr marL="285750" indent="-285750">
              <a:buFont typeface="Arial" panose="020B0604020202020204" pitchFamily="34" charset="0"/>
              <a:buChar char="•"/>
            </a:pPr>
            <a:r>
              <a:rPr lang="en-US"/>
              <a:t>When old equipment is removed, any contingencies using that equipment must be cleaned up too.</a:t>
            </a:r>
          </a:p>
        </p:txBody>
      </p:sp>
      <p:sp>
        <p:nvSpPr>
          <p:cNvPr id="5" name="Slide Number Placeholder 4">
            <a:extLst>
              <a:ext uri="{FF2B5EF4-FFF2-40B4-BE49-F238E27FC236}">
                <a16:creationId xmlns:a16="http://schemas.microsoft.com/office/drawing/2014/main" id="{704FB835-9500-4F29-5AF5-94B3F3DF3DA0}"/>
              </a:ext>
            </a:extLst>
          </p:cNvPr>
          <p:cNvSpPr>
            <a:spLocks noGrp="1"/>
          </p:cNvSpPr>
          <p:nvPr>
            <p:ph type="sldNum" sz="quarter" idx="12"/>
          </p:nvPr>
        </p:nvSpPr>
        <p:spPr/>
        <p:txBody>
          <a:bodyPr/>
          <a:lstStyle/>
          <a:p>
            <a:fld id="{BCDE79FB-97BA-492B-8D57-F1373F9ADA95}" type="slidenum">
              <a:rPr lang="en-US" smtClean="0"/>
              <a:t>6</a:t>
            </a:fld>
            <a:endParaRPr lang="en-US"/>
          </a:p>
        </p:txBody>
      </p:sp>
    </p:spTree>
    <p:extLst>
      <p:ext uri="{BB962C8B-B14F-4D97-AF65-F5344CB8AC3E}">
        <p14:creationId xmlns:p14="http://schemas.microsoft.com/office/powerpoint/2010/main" val="348282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502B-DE5C-1B0B-E3AB-0C7102B1D51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E0CC06-FC8A-7F80-7BA9-B1B19FC469FB}"/>
              </a:ext>
            </a:extLst>
          </p:cNvPr>
          <p:cNvSpPr>
            <a:spLocks noGrp="1"/>
          </p:cNvSpPr>
          <p:nvPr>
            <p:ph type="title"/>
          </p:nvPr>
        </p:nvSpPr>
        <p:spPr/>
        <p:txBody>
          <a:bodyPr/>
          <a:lstStyle/>
          <a:p>
            <a:r>
              <a:rPr lang="en-US"/>
              <a:t>Single Contingencies</a:t>
            </a:r>
          </a:p>
        </p:txBody>
      </p:sp>
      <p:sp>
        <p:nvSpPr>
          <p:cNvPr id="8" name="Text Placeholder 7">
            <a:extLst>
              <a:ext uri="{FF2B5EF4-FFF2-40B4-BE49-F238E27FC236}">
                <a16:creationId xmlns:a16="http://schemas.microsoft.com/office/drawing/2014/main" id="{1895283B-1C81-C365-D2FF-29EF5F09A25E}"/>
              </a:ext>
            </a:extLst>
          </p:cNvPr>
          <p:cNvSpPr>
            <a:spLocks noGrp="1"/>
          </p:cNvSpPr>
          <p:nvPr>
            <p:ph type="body" sz="quarter" idx="13"/>
          </p:nvPr>
        </p:nvSpPr>
        <p:spPr>
          <a:xfrm>
            <a:off x="530868" y="3501136"/>
            <a:ext cx="7433556" cy="682625"/>
          </a:xfrm>
        </p:spPr>
        <p:txBody>
          <a:bodyPr/>
          <a:lstStyle/>
          <a:p>
            <a:r>
              <a:rPr lang="en-US"/>
              <a:t>Programmatic Generated by ERCOT’s Auto Tracer</a:t>
            </a:r>
          </a:p>
        </p:txBody>
      </p:sp>
      <p:sp>
        <p:nvSpPr>
          <p:cNvPr id="5" name="Slide Number Placeholder 4">
            <a:extLst>
              <a:ext uri="{FF2B5EF4-FFF2-40B4-BE49-F238E27FC236}">
                <a16:creationId xmlns:a16="http://schemas.microsoft.com/office/drawing/2014/main" id="{C2A3D507-3DC5-BF7C-53E1-2EAC7F29DA96}"/>
              </a:ext>
            </a:extLst>
          </p:cNvPr>
          <p:cNvSpPr>
            <a:spLocks noGrp="1"/>
          </p:cNvSpPr>
          <p:nvPr>
            <p:ph type="sldNum" sz="quarter" idx="12"/>
          </p:nvPr>
        </p:nvSpPr>
        <p:spPr/>
        <p:txBody>
          <a:bodyPr/>
          <a:lstStyle/>
          <a:p>
            <a:fld id="{BCDE79FB-97BA-492B-8D57-F1373F9ADA95}" type="slidenum">
              <a:rPr lang="en-US" smtClean="0"/>
              <a:t>7</a:t>
            </a:fld>
            <a:endParaRPr lang="en-US"/>
          </a:p>
        </p:txBody>
      </p:sp>
    </p:spTree>
    <p:extLst>
      <p:ext uri="{BB962C8B-B14F-4D97-AF65-F5344CB8AC3E}">
        <p14:creationId xmlns:p14="http://schemas.microsoft.com/office/powerpoint/2010/main" val="284902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00135-9847-6BBF-44B3-72D5060D64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F9CF1-F8EF-22B9-9BFE-AC584972D47E}"/>
              </a:ext>
            </a:extLst>
          </p:cNvPr>
          <p:cNvSpPr>
            <a:spLocks noGrp="1"/>
          </p:cNvSpPr>
          <p:nvPr>
            <p:ph type="title"/>
          </p:nvPr>
        </p:nvSpPr>
        <p:spPr/>
        <p:txBody>
          <a:bodyPr anchor="t">
            <a:normAutofit/>
          </a:bodyPr>
          <a:lstStyle/>
          <a:p>
            <a:r>
              <a:rPr lang="en-US"/>
              <a:t>Single Contingency Coverage Expectations</a:t>
            </a:r>
          </a:p>
        </p:txBody>
      </p:sp>
      <p:sp>
        <p:nvSpPr>
          <p:cNvPr id="6" name="Text Placeholder 11">
            <a:extLst>
              <a:ext uri="{FF2B5EF4-FFF2-40B4-BE49-F238E27FC236}">
                <a16:creationId xmlns:a16="http://schemas.microsoft.com/office/drawing/2014/main" id="{F82B4BE4-E265-4297-7D66-D6CA34ECBA73}"/>
              </a:ext>
            </a:extLst>
          </p:cNvPr>
          <p:cNvSpPr>
            <a:spLocks noGrp="1"/>
          </p:cNvSpPr>
          <p:nvPr>
            <p:ph type="body" sz="quarter" idx="16"/>
          </p:nvPr>
        </p:nvSpPr>
        <p:spPr>
          <a:xfrm>
            <a:off x="771182" y="2016680"/>
            <a:ext cx="10887418" cy="2390068"/>
          </a:xfrm>
        </p:spPr>
        <p:txBody>
          <a:bodyPr wrap="square">
            <a:normAutofit/>
          </a:bodyPr>
          <a:lstStyle/>
          <a:p>
            <a:r>
              <a:rPr lang="en-US" b="1" dirty="0"/>
              <a:t>Single contingencies are the baseline single-element coverage in the ERCOT model.</a:t>
            </a:r>
          </a:p>
          <a:p>
            <a:pPr marL="182880" lvl="0" indent="-182880">
              <a:buFont typeface="Arial" panose="020B0604020202020204" pitchFamily="34" charset="0"/>
              <a:buChar char="•"/>
            </a:pPr>
            <a:r>
              <a:rPr lang="en-US" dirty="0"/>
              <a:t>Each database snapshot re-evaluates contingency definitions to reflect the current network configuration</a:t>
            </a:r>
            <a:endParaRPr lang="en-US" kern="1200" dirty="0"/>
          </a:p>
          <a:p>
            <a:pPr marL="182880" lvl="0" indent="-182880">
              <a:buFont typeface="Arial" panose="020B0604020202020204" pitchFamily="34" charset="0"/>
              <a:buChar char="•"/>
            </a:pPr>
            <a:r>
              <a:rPr lang="en-US" kern="1200" dirty="0"/>
              <a:t>Applicable transmission elements should be covered by a contingency or have a documented reason for exclusion</a:t>
            </a:r>
          </a:p>
          <a:p>
            <a:pPr marL="182880" lvl="0" indent="-182880">
              <a:buFont typeface="Arial" panose="020B0604020202020204" pitchFamily="34" charset="0"/>
              <a:buChar char="•"/>
            </a:pPr>
            <a:r>
              <a:rPr lang="en-US" kern="1200" dirty="0"/>
              <a:t>Auto Tracer creates single contingencies as enabled by default</a:t>
            </a:r>
          </a:p>
          <a:p>
            <a:pPr marL="182880" lvl="0" indent="-182880">
              <a:buFont typeface="Arial" panose="020B0604020202020204" pitchFamily="34" charset="0"/>
              <a:buChar char="•"/>
            </a:pPr>
            <a:r>
              <a:rPr lang="en-US" kern="1200" dirty="0"/>
              <a:t>Manual contingencies may temporarily replace singles during construction or topology transitions</a:t>
            </a:r>
          </a:p>
          <a:p>
            <a:pPr marL="182880" lvl="0" indent="-182880">
              <a:buFont typeface="Arial" panose="020B0604020202020204" pitchFamily="34" charset="0"/>
              <a:buChar char="•"/>
            </a:pPr>
            <a:r>
              <a:rPr lang="en-US" kern="1200" dirty="0"/>
              <a:t>When manuals are disabled or deleted, affected singles must be enabled again</a:t>
            </a:r>
          </a:p>
          <a:p>
            <a:pPr marL="182880" lvl="0" indent="-182880">
              <a:buFont typeface="Arial" panose="020B0604020202020204" pitchFamily="34" charset="0"/>
              <a:buChar char="•"/>
            </a:pPr>
            <a:r>
              <a:rPr lang="en-US" dirty="0"/>
              <a:t>Single contingencies are managed automatically by the auto tracer and should not be deleted manually</a:t>
            </a:r>
            <a:endParaRPr lang="en-US" kern="1200" dirty="0"/>
          </a:p>
        </p:txBody>
      </p:sp>
      <p:sp>
        <p:nvSpPr>
          <p:cNvPr id="9" name="Text Placeholder 8">
            <a:extLst>
              <a:ext uri="{FF2B5EF4-FFF2-40B4-BE49-F238E27FC236}">
                <a16:creationId xmlns:a16="http://schemas.microsoft.com/office/drawing/2014/main" id="{344C1252-F729-53F3-6288-6981C39AB3DA}"/>
              </a:ext>
            </a:extLst>
          </p:cNvPr>
          <p:cNvSpPr>
            <a:spLocks noGrp="1"/>
          </p:cNvSpPr>
          <p:nvPr>
            <p:ph type="body" sz="quarter" idx="15"/>
          </p:nvPr>
        </p:nvSpPr>
        <p:spPr>
          <a:xfrm flipH="1">
            <a:off x="771182" y="5584004"/>
            <a:ext cx="10333820" cy="539828"/>
          </a:xfrm>
        </p:spPr>
        <p:txBody>
          <a:bodyPr anchor="ctr"/>
          <a:lstStyle/>
          <a:p>
            <a:r>
              <a:rPr lang="en-US" u="sng"/>
              <a:t>Goal</a:t>
            </a:r>
            <a:r>
              <a:rPr lang="en-US"/>
              <a:t>: avoid missing contingency coverage in RTCA, outage studies, and planning/study cases.</a:t>
            </a:r>
          </a:p>
        </p:txBody>
      </p:sp>
      <p:sp>
        <p:nvSpPr>
          <p:cNvPr id="4" name="Slide Number Placeholder 3">
            <a:extLst>
              <a:ext uri="{FF2B5EF4-FFF2-40B4-BE49-F238E27FC236}">
                <a16:creationId xmlns:a16="http://schemas.microsoft.com/office/drawing/2014/main" id="{85336DDE-FA6E-7D24-1036-F3FA5A7DAC2E}"/>
              </a:ext>
            </a:extLst>
          </p:cNvPr>
          <p:cNvSpPr>
            <a:spLocks noGrp="1"/>
          </p:cNvSpPr>
          <p:nvPr>
            <p:ph type="sldNum" sz="quarter" idx="12"/>
          </p:nvPr>
        </p:nvSpPr>
        <p:spPr/>
        <p:txBody>
          <a:bodyPr wrap="square" anchor="ctr">
            <a:normAutofit/>
          </a:bodyPr>
          <a:lstStyle/>
          <a:p>
            <a:pPr>
              <a:lnSpc>
                <a:spcPct val="90000"/>
              </a:lnSpc>
              <a:spcAft>
                <a:spcPts val="600"/>
              </a:spcAft>
            </a:pPr>
            <a:fld id="{1D93BD3E-1E9A-4970-A6F7-E7AC52762E0C}" type="slidenum">
              <a:rPr lang="en-US" sz="900" smtClean="0"/>
              <a:pPr>
                <a:lnSpc>
                  <a:spcPct val="90000"/>
                </a:lnSpc>
                <a:spcAft>
                  <a:spcPts val="600"/>
                </a:spcAft>
              </a:pPr>
              <a:t>8</a:t>
            </a:fld>
            <a:endParaRPr lang="en-US" sz="900"/>
          </a:p>
        </p:txBody>
      </p:sp>
    </p:spTree>
    <p:extLst>
      <p:ext uri="{BB962C8B-B14F-4D97-AF65-F5344CB8AC3E}">
        <p14:creationId xmlns:p14="http://schemas.microsoft.com/office/powerpoint/2010/main" val="185215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076E-2B57-24B3-E572-C8B0262EE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7EEA99-5060-F37B-D4D5-5BE89DD1F8FD}"/>
              </a:ext>
            </a:extLst>
          </p:cNvPr>
          <p:cNvSpPr>
            <a:spLocks noGrp="1"/>
          </p:cNvSpPr>
          <p:nvPr>
            <p:ph type="title"/>
          </p:nvPr>
        </p:nvSpPr>
        <p:spPr>
          <a:xfrm>
            <a:off x="1257300" y="331077"/>
            <a:ext cx="10401300" cy="914400"/>
          </a:xfrm>
        </p:spPr>
        <p:txBody>
          <a:bodyPr anchor="ctr">
            <a:normAutofit/>
          </a:bodyPr>
          <a:lstStyle/>
          <a:p>
            <a:r>
              <a:rPr lang="pt-BR"/>
              <a:t>ERCOT’s Auto Tracer (Contingency Maintainer)</a:t>
            </a:r>
          </a:p>
        </p:txBody>
      </p:sp>
      <p:sp>
        <p:nvSpPr>
          <p:cNvPr id="4" name="Slide Number Placeholder 3">
            <a:extLst>
              <a:ext uri="{FF2B5EF4-FFF2-40B4-BE49-F238E27FC236}">
                <a16:creationId xmlns:a16="http://schemas.microsoft.com/office/drawing/2014/main" id="{2526D0AA-1490-048A-7596-514889081F80}"/>
              </a:ext>
            </a:extLst>
          </p:cNvPr>
          <p:cNvSpPr>
            <a:spLocks noGrp="1"/>
          </p:cNvSpPr>
          <p:nvPr>
            <p:ph type="sldNum" sz="quarter" idx="12"/>
          </p:nvPr>
        </p:nvSpPr>
        <p:spPr>
          <a:xfrm>
            <a:off x="11658600" y="6356350"/>
            <a:ext cx="533400" cy="365125"/>
          </a:xfrm>
        </p:spPr>
        <p:txBody>
          <a:bodyPr wrap="square" anchor="ctr">
            <a:normAutofit/>
          </a:bodyPr>
          <a:lstStyle/>
          <a:p>
            <a:pPr>
              <a:spcAft>
                <a:spcPts val="600"/>
              </a:spcAft>
            </a:pPr>
            <a:fld id="{BCDE79FB-97BA-492B-8D57-F1373F9ADA95}" type="slidenum">
              <a:rPr lang="en-US" smtClean="0"/>
              <a:pPr>
                <a:spcAft>
                  <a:spcPts val="600"/>
                </a:spcAft>
              </a:pPr>
              <a:t>9</a:t>
            </a:fld>
            <a:endParaRPr lang="en-US"/>
          </a:p>
        </p:txBody>
      </p:sp>
      <p:sp>
        <p:nvSpPr>
          <p:cNvPr id="8" name="Content Placeholder 1">
            <a:extLst>
              <a:ext uri="{FF2B5EF4-FFF2-40B4-BE49-F238E27FC236}">
                <a16:creationId xmlns:a16="http://schemas.microsoft.com/office/drawing/2014/main" id="{24022738-A99A-9D9F-ADE6-E944CCE9736D}"/>
              </a:ext>
            </a:extLst>
          </p:cNvPr>
          <p:cNvSpPr>
            <a:spLocks noGrp="1"/>
          </p:cNvSpPr>
          <p:nvPr>
            <p:ph type="body" sz="quarter" idx="4294967295"/>
          </p:nvPr>
        </p:nvSpPr>
        <p:spPr>
          <a:xfrm>
            <a:off x="904126" y="1371600"/>
            <a:ext cx="10754474" cy="4756058"/>
          </a:xfrm>
        </p:spPr>
        <p:txBody>
          <a:bodyPr anchor="t">
            <a:normAutofit/>
          </a:bodyPr>
          <a:lstStyle/>
          <a:p>
            <a:pPr marL="182880" lvl="1" algn="just"/>
            <a:r>
              <a:rPr lang="en-US" sz="1600" kern="1200"/>
              <a:t>Automatically define</a:t>
            </a:r>
            <a:r>
              <a:rPr lang="en-US" sz="1600"/>
              <a:t>s the</a:t>
            </a:r>
            <a:r>
              <a:rPr lang="en-US" sz="1600" kern="1200"/>
              <a:t> contingency based on seed elements</a:t>
            </a:r>
          </a:p>
          <a:p>
            <a:pPr marL="182880" lvl="1" algn="just"/>
            <a:r>
              <a:rPr lang="en-US" sz="1600"/>
              <a:t>Runs every database load to capture new devices and contingency changes/additions</a:t>
            </a:r>
          </a:p>
          <a:p>
            <a:pPr marL="182880" lvl="1" algn="just"/>
            <a:r>
              <a:rPr lang="en-US" sz="1600" kern="1200"/>
              <a:t>Starts </a:t>
            </a:r>
            <a:r>
              <a:rPr lang="en-US" sz="1600"/>
              <a:t>by pulling the grid connectivity for a given data set</a:t>
            </a:r>
          </a:p>
          <a:p>
            <a:pPr marL="182880" lvl="1" algn="just"/>
            <a:r>
              <a:rPr lang="en-US" sz="1600" kern="1200"/>
              <a:t>Identifies equipment that can open under a contingency situation also called as seed elements</a:t>
            </a:r>
          </a:p>
          <a:p>
            <a:pPr marL="365760" lvl="3"/>
            <a:r>
              <a:rPr lang="en-US"/>
              <a:t>Seed equipment in ERCOT:</a:t>
            </a:r>
            <a:br>
              <a:rPr lang="en-US"/>
            </a:br>
            <a:r>
              <a:rPr lang="en-US"/>
              <a:t>Lines (S)  |  Transformers (X)  |  Shunts (Q)  |  SVCs (Q)  |  Series Compensators (S)  |  Units (U)</a:t>
            </a:r>
          </a:p>
          <a:p>
            <a:pPr marL="182880" lvl="1" algn="just"/>
            <a:r>
              <a:rPr lang="en-US" sz="1600"/>
              <a:t>Sets boundaries for tracing as the seed equipment and includes all the equipment in the trace</a:t>
            </a:r>
          </a:p>
          <a:p>
            <a:pPr marL="182880" lvl="1" algn="just"/>
            <a:r>
              <a:rPr lang="en-US" sz="1600" kern="1200"/>
              <a:t>Incorrect device status or Contingency Component flags can result in incomplete contingency definitions</a:t>
            </a:r>
          </a:p>
        </p:txBody>
      </p:sp>
      <p:pic>
        <p:nvPicPr>
          <p:cNvPr id="5" name="Picture 4">
            <a:extLst>
              <a:ext uri="{FF2B5EF4-FFF2-40B4-BE49-F238E27FC236}">
                <a16:creationId xmlns:a16="http://schemas.microsoft.com/office/drawing/2014/main" id="{328BC66B-120B-0108-AD13-65BCCF89828E}"/>
              </a:ext>
            </a:extLst>
          </p:cNvPr>
          <p:cNvPicPr>
            <a:picLocks noChangeAspect="1"/>
          </p:cNvPicPr>
          <p:nvPr/>
        </p:nvPicPr>
        <p:blipFill>
          <a:blip r:embed="rId3">
            <a:extLst>
              <a:ext uri="{28A0092B-C50C-407E-A947-70E740481C1C}">
                <a14:useLocalDpi xmlns:a14="http://schemas.microsoft.com/office/drawing/2010/main" val="0"/>
              </a:ext>
            </a:extLst>
          </a:blip>
          <a:srcRect t="22636" r="23141" b="28696"/>
          <a:stretch>
            <a:fillRect/>
          </a:stretch>
        </p:blipFill>
        <p:spPr>
          <a:xfrm>
            <a:off x="2379405" y="4001729"/>
            <a:ext cx="6971071" cy="2125929"/>
          </a:xfrm>
          <a:prstGeom prst="rect">
            <a:avLst/>
          </a:prstGeom>
        </p:spPr>
      </p:pic>
    </p:spTree>
    <p:extLst>
      <p:ext uri="{BB962C8B-B14F-4D97-AF65-F5344CB8AC3E}">
        <p14:creationId xmlns:p14="http://schemas.microsoft.com/office/powerpoint/2010/main" val="3115294751"/>
      </p:ext>
    </p:extLst>
  </p:cSld>
  <p:clrMapOvr>
    <a:masterClrMapping/>
  </p:clrMapOvr>
</p:sld>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DE896BEB19F40A8ECC8C772B1EEFE" ma:contentTypeVersion="15" ma:contentTypeDescription="Create a new document." ma:contentTypeScope="" ma:versionID="9cf93af2d321bc0c829967c6129b7b43">
  <xsd:schema xmlns:xsd="http://www.w3.org/2001/XMLSchema" xmlns:xs="http://www.w3.org/2001/XMLSchema" xmlns:p="http://schemas.microsoft.com/office/2006/metadata/properties" xmlns:ns3="e642cdfb-3a96-41c1-8159-5de9a5b192bc" xmlns:ns4="2acd5412-1a0a-46e5-a64d-892655bbb31c" targetNamespace="http://schemas.microsoft.com/office/2006/metadata/properties" ma:root="true" ma:fieldsID="6812526802422982f4530757c950bf8a" ns3:_="" ns4:_="">
    <xsd:import namespace="e642cdfb-3a96-41c1-8159-5de9a5b192bc"/>
    <xsd:import namespace="2acd5412-1a0a-46e5-a64d-892655bbb3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2cdfb-3a96-41c1-8159-5de9a5b19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cd5412-1a0a-46e5-a64d-892655bbb31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642cdfb-3a96-41c1-8159-5de9a5b192bc" xsi:nil="true"/>
  </documentManagement>
</p:properties>
</file>

<file path=customXml/itemProps1.xml><?xml version="1.0" encoding="utf-8"?>
<ds:datastoreItem xmlns:ds="http://schemas.openxmlformats.org/officeDocument/2006/customXml" ds:itemID="{12A72D39-5B53-453B-AB25-63C9C821A9A0}">
  <ds:schemaRefs>
    <ds:schemaRef ds:uri="2acd5412-1a0a-46e5-a64d-892655bbb31c"/>
    <ds:schemaRef ds:uri="e642cdfb-3a96-41c1-8159-5de9a5b192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5F3B15-1EDA-47D5-B690-303F08E28C2F}">
  <ds:schemaRefs>
    <ds:schemaRef ds:uri="http://schemas.microsoft.com/sharepoint/v3/contenttype/forms"/>
  </ds:schemaRefs>
</ds:datastoreItem>
</file>

<file path=customXml/itemProps3.xml><?xml version="1.0" encoding="utf-8"?>
<ds:datastoreItem xmlns:ds="http://schemas.openxmlformats.org/officeDocument/2006/customXml" ds:itemID="{7E754FD2-17D2-4534-9157-8CFDD0166132}">
  <ds:schemaRefs>
    <ds:schemaRef ds:uri="http://purl.org/dc/elements/1.1/"/>
    <ds:schemaRef ds:uri="http://schemas.microsoft.com/office/2006/documentManagement/types"/>
    <ds:schemaRef ds:uri="2acd5412-1a0a-46e5-a64d-892655bbb31c"/>
    <ds:schemaRef ds:uri="http://www.w3.org/XML/1998/namespace"/>
    <ds:schemaRef ds:uri="e642cdfb-3a96-41c1-8159-5de9a5b192bc"/>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ERCOT Official PowerPoint Template - Public</Template>
  <TotalTime>7</TotalTime>
  <Words>4964</Words>
  <Application>Microsoft Office PowerPoint</Application>
  <PresentationFormat>Widescreen</PresentationFormat>
  <Paragraphs>540</Paragraphs>
  <Slides>45</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Aptos</vt:lpstr>
      <vt:lpstr>Arial</vt:lpstr>
      <vt:lpstr>Wingdings</vt:lpstr>
      <vt:lpstr>Cover</vt:lpstr>
      <vt:lpstr>Page Design</vt:lpstr>
      <vt:lpstr>PowerPoint Presentation</vt:lpstr>
      <vt:lpstr>Contingency Overview     Network Modeling Maintenance   June 16, 2026</vt:lpstr>
      <vt:lpstr>Definition and Importance</vt:lpstr>
      <vt:lpstr>Contingency Classifications</vt:lpstr>
      <vt:lpstr>Contingency Process Overview</vt:lpstr>
      <vt:lpstr>Contingency Definitions or Path Checking</vt:lpstr>
      <vt:lpstr>Single Contingencies</vt:lpstr>
      <vt:lpstr>Single Contingency Coverage Expectations</vt:lpstr>
      <vt:lpstr>ERCOT’s Auto Tracer (Contingency Maintainer)</vt:lpstr>
      <vt:lpstr>What Controls Auto Tracer Behavior</vt:lpstr>
      <vt:lpstr>Auto Tracer Examples</vt:lpstr>
      <vt:lpstr>Auto Tracer Examples</vt:lpstr>
      <vt:lpstr>Auto Tracer Examples</vt:lpstr>
      <vt:lpstr>Auto Tracer Examples</vt:lpstr>
      <vt:lpstr>Double Contingencies</vt:lpstr>
      <vt:lpstr>Double Circuit Contingencies</vt:lpstr>
      <vt:lpstr>Example of Double Circuit Contingency</vt:lpstr>
      <vt:lpstr>Example of Double Circuit Contingency Spreadsheet</vt:lpstr>
      <vt:lpstr>Example of Double Circuit Contingency GridGeo Actual Routing Setting</vt:lpstr>
      <vt:lpstr>Manual Contingencies</vt:lpstr>
      <vt:lpstr>Manual Contingencies: When Auto Tracer Needs Help</vt:lpstr>
      <vt:lpstr>When Manual Contingencies Are Not Needed</vt:lpstr>
      <vt:lpstr>Pseudo Switches allow Existing and Future Topology</vt:lpstr>
      <vt:lpstr>Pseudo Switches: Existing Single Contingency Elements</vt:lpstr>
      <vt:lpstr>Pseudo Switches: Future Topology Contingency Elements</vt:lpstr>
      <vt:lpstr>Pseudo Switches Usage</vt:lpstr>
      <vt:lpstr>Sample Manual Contingencies</vt:lpstr>
      <vt:lpstr>Manual Contingency Example: Disconnector CC = False</vt:lpstr>
      <vt:lpstr>Sample Manual Contingencies – Bus Tie Breaker</vt:lpstr>
      <vt:lpstr>Examples and Case Studies</vt:lpstr>
      <vt:lpstr>Four New Manual Singles </vt:lpstr>
      <vt:lpstr>Two New Manual Doubles and Permanent Doubles  </vt:lpstr>
      <vt:lpstr>Examples and Case Studies</vt:lpstr>
      <vt:lpstr>Examples and Case Studies</vt:lpstr>
      <vt:lpstr>Examples and Case Studies</vt:lpstr>
      <vt:lpstr>Contingencies as a Downstream Production Change (DPC)</vt:lpstr>
      <vt:lpstr>Contingencies as DPCs - Cont’d</vt:lpstr>
      <vt:lpstr>DPC Contingency Enable/Disable Form</vt:lpstr>
      <vt:lpstr>DPC Contingency Best Practices (Summary)</vt:lpstr>
      <vt:lpstr>Equipment and Contingency Cleanup</vt:lpstr>
      <vt:lpstr>Cleanup Pseudo-Switches &amp; Contingencies After Energization</vt:lpstr>
      <vt:lpstr>Periodic Cleanup: Obsolete Equipment and Contingencies</vt:lpstr>
      <vt:lpstr>Searching the NOMCR Changelog for Contingency Elements</vt:lpstr>
      <vt:lpstr>Good Practices and Reminders</vt:lpstr>
      <vt:lpstr>Questions/Comments: NOMCRHelp@ercot.com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Tami Puglisi, Manuel</dc:creator>
  <cp:keywords/>
  <cp:lastModifiedBy>Moon, Wanda</cp:lastModifiedBy>
  <cp:revision>2</cp:revision>
  <dcterms:created xsi:type="dcterms:W3CDTF">2026-04-01T18:36:40Z</dcterms:created>
  <dcterms:modified xsi:type="dcterms:W3CDTF">2026-06-16T13:59:46Z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0x010100D9ADE896BEB19F40A8ECC8C772B1EEFE</vt:lpwstr>
  </property>
  <property fmtid="{D5CDD505-2E9C-101B-9397-08002B2CF9AE}" pid="3" name="MediaServiceImageTags">
    <vt:lpwstr/>
  </property>
  <property fmtid="{D5CDD505-2E9C-101B-9397-08002B2CF9AE}" pid="4" name="MSIP_Label_c144db1d-993e-40da-980d-6eea152adc50_Enabled">
    <vt:lpwstr>true</vt:lpwstr>
  </property>
  <property fmtid="{D5CDD505-2E9C-101B-9397-08002B2CF9AE}" pid="5" name="MSIP_Label_c144db1d-993e-40da-980d-6eea152adc50_SetDate">
    <vt:lpwstr>2026-02-04T21:33:56Z</vt:lpwstr>
  </property>
  <property fmtid="{D5CDD505-2E9C-101B-9397-08002B2CF9AE}" pid="6" name="MSIP_Label_c144db1d-993e-40da-980d-6eea152adc50_Method">
    <vt:lpwstr>Privileged</vt:lpwstr>
  </property>
  <property fmtid="{D5CDD505-2E9C-101B-9397-08002B2CF9AE}" pid="7" name="MSIP_Label_c144db1d-993e-40da-980d-6eea152adc50_Name">
    <vt:lpwstr>Public</vt:lpwstr>
  </property>
  <property fmtid="{D5CDD505-2E9C-101B-9397-08002B2CF9AE}" pid="8" name="MSIP_Label_c144db1d-993e-40da-980d-6eea152adc50_SiteId">
    <vt:lpwstr>0afb747d-bff7-4596-a9fc-950ef9e0ec45</vt:lpwstr>
  </property>
  <property fmtid="{D5CDD505-2E9C-101B-9397-08002B2CF9AE}" pid="9" name="MSIP_Label_c144db1d-993e-40da-980d-6eea152adc50_ActionId">
    <vt:lpwstr>1d14393e-8913-4215-8969-3d0b24cf798e</vt:lpwstr>
  </property>
  <property fmtid="{D5CDD505-2E9C-101B-9397-08002B2CF9AE}" pid="10" name="MSIP_Label_c144db1d-993e-40da-980d-6eea152adc50_ContentBits">
    <vt:lpwstr>0</vt:lpwstr>
  </property>
  <property fmtid="{D5CDD505-2E9C-101B-9397-08002B2CF9AE}" pid="11" name="MSIP_Label_c144db1d-993e-40da-980d-6eea152adc50_Tag">
    <vt:lpwstr>10, 0, 1, 1</vt:lpwstr>
  </property>
</Properties>
</file>