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25"/>
  </p:notesMasterIdLst>
  <p:handoutMasterIdLst>
    <p:handoutMasterId r:id="rId26"/>
  </p:handoutMasterIdLst>
  <p:sldIdLst>
    <p:sldId id="543" r:id="rId6"/>
    <p:sldId id="2147478796" r:id="rId7"/>
    <p:sldId id="3021" r:id="rId8"/>
    <p:sldId id="547" r:id="rId9"/>
    <p:sldId id="546" r:id="rId10"/>
    <p:sldId id="2147478791" r:id="rId11"/>
    <p:sldId id="2147478792" r:id="rId12"/>
    <p:sldId id="2147478764" r:id="rId13"/>
    <p:sldId id="2147478786" r:id="rId14"/>
    <p:sldId id="2147478772" r:id="rId15"/>
    <p:sldId id="273" r:id="rId16"/>
    <p:sldId id="2147478774" r:id="rId17"/>
    <p:sldId id="2147478773" r:id="rId18"/>
    <p:sldId id="2147478797" r:id="rId19"/>
    <p:sldId id="2147478781" r:id="rId20"/>
    <p:sldId id="2147478784" r:id="rId21"/>
    <p:sldId id="2147478782" r:id="rId22"/>
    <p:sldId id="2147478794" r:id="rId23"/>
    <p:sldId id="2147478795"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AADFC70-D61D-4656-8B06-8883CD9AA798}">
          <p14:sldIdLst>
            <p14:sldId id="543"/>
            <p14:sldId id="2147478796"/>
            <p14:sldId id="3021"/>
            <p14:sldId id="547"/>
            <p14:sldId id="546"/>
            <p14:sldId id="2147478791"/>
            <p14:sldId id="2147478792"/>
            <p14:sldId id="2147478764"/>
            <p14:sldId id="2147478786"/>
            <p14:sldId id="2147478772"/>
            <p14:sldId id="273"/>
            <p14:sldId id="2147478774"/>
            <p14:sldId id="2147478773"/>
            <p14:sldId id="2147478797"/>
            <p14:sldId id="2147478781"/>
            <p14:sldId id="2147478784"/>
            <p14:sldId id="2147478782"/>
            <p14:sldId id="2147478794"/>
            <p14:sldId id="214747879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371629-8DF8-985A-9BA3-A1FAD0C8660D}" name="Gross, Katherine" initials="KG" userId="S::Katherine.Gross@ercot.com::2e3d3c15-67b5-4801-aa12-b42921cd6e67" providerId="AD"/>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A1C"/>
    <a:srgbClr val="D8F2F6"/>
    <a:srgbClr val="005763"/>
    <a:srgbClr val="E6EBEF"/>
    <a:srgbClr val="747474"/>
    <a:srgbClr val="B1E5ED"/>
    <a:srgbClr val="E16823"/>
    <a:srgbClr val="9E170D"/>
    <a:srgbClr val="5B6770"/>
    <a:srgbClr val="789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BE3D3C-4412-4FDD-82A0-E5783EB6FB52}" v="11" dt="2026-06-12T17:10:23.8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24" y="272"/>
      </p:cViewPr>
      <p:guideLst>
        <p:guide orient="horz" pos="2160"/>
        <p:guide pos="3840"/>
      </p:guideLst>
    </p:cSldViewPr>
  </p:slideViewPr>
  <p:notesTextViewPr>
    <p:cViewPr>
      <p:scale>
        <a:sx n="1" d="1"/>
        <a:sy n="1" d="1"/>
      </p:scale>
      <p:origin x="0" y="0"/>
    </p:cViewPr>
  </p:notesTextViewPr>
  <p:sorterViewPr>
    <p:cViewPr>
      <p:scale>
        <a:sx n="100" d="100"/>
        <a:sy n="100" d="100"/>
      </p:scale>
      <p:origin x="0" y="-7664"/>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terson, Mark" userId="4cc71d30-c124-40d7-941f-9a9d8eec92d0" providerId="ADAL" clId="{2939AAED-8099-42F2-A722-C053E1CBDE4B}"/>
    <pc:docChg chg="undo custSel addSld delSld modSld modSection">
      <pc:chgData name="Patterson, Mark" userId="4cc71d30-c124-40d7-941f-9a9d8eec92d0" providerId="ADAL" clId="{2939AAED-8099-42F2-A722-C053E1CBDE4B}" dt="2026-06-12T17:10:26.617" v="1172" actId="47"/>
      <pc:docMkLst>
        <pc:docMk/>
      </pc:docMkLst>
      <pc:sldChg chg="modSp mod">
        <pc:chgData name="Patterson, Mark" userId="4cc71d30-c124-40d7-941f-9a9d8eec92d0" providerId="ADAL" clId="{2939AAED-8099-42F2-A722-C053E1CBDE4B}" dt="2026-06-12T14:04:37.308" v="1123" actId="255"/>
        <pc:sldMkLst>
          <pc:docMk/>
          <pc:sldMk cId="671039092" sldId="543"/>
        </pc:sldMkLst>
        <pc:spChg chg="mod">
          <ac:chgData name="Patterson, Mark" userId="4cc71d30-c124-40d7-941f-9a9d8eec92d0" providerId="ADAL" clId="{2939AAED-8099-42F2-A722-C053E1CBDE4B}" dt="2026-06-12T14:04:37.308" v="1123" actId="255"/>
          <ac:spMkLst>
            <pc:docMk/>
            <pc:sldMk cId="671039092" sldId="543"/>
            <ac:spMk id="5" creationId="{5AAD2078-6202-33D3-A625-5F377F5041A4}"/>
          </ac:spMkLst>
        </pc:spChg>
      </pc:sldChg>
      <pc:sldChg chg="modSp mod">
        <pc:chgData name="Patterson, Mark" userId="4cc71d30-c124-40d7-941f-9a9d8eec92d0" providerId="ADAL" clId="{2939AAED-8099-42F2-A722-C053E1CBDE4B}" dt="2026-06-12T17:08:42.489" v="1169" actId="20577"/>
        <pc:sldMkLst>
          <pc:docMk/>
          <pc:sldMk cId="2089702553" sldId="547"/>
        </pc:sldMkLst>
        <pc:spChg chg="mod">
          <ac:chgData name="Patterson, Mark" userId="4cc71d30-c124-40d7-941f-9a9d8eec92d0" providerId="ADAL" clId="{2939AAED-8099-42F2-A722-C053E1CBDE4B}" dt="2026-06-12T17:08:42.489" v="1169" actId="20577"/>
          <ac:spMkLst>
            <pc:docMk/>
            <pc:sldMk cId="2089702553" sldId="547"/>
            <ac:spMk id="4" creationId="{57B1A1F1-D579-E3BF-0B78-D26DFC00A713}"/>
          </ac:spMkLst>
        </pc:spChg>
      </pc:sldChg>
      <pc:sldChg chg="modSp mod">
        <pc:chgData name="Patterson, Mark" userId="4cc71d30-c124-40d7-941f-9a9d8eec92d0" providerId="ADAL" clId="{2939AAED-8099-42F2-A722-C053E1CBDE4B}" dt="2026-06-12T17:05:46.060" v="1149" actId="20577"/>
        <pc:sldMkLst>
          <pc:docMk/>
          <pc:sldMk cId="3696875621" sldId="3021"/>
        </pc:sldMkLst>
        <pc:spChg chg="mod">
          <ac:chgData name="Patterson, Mark" userId="4cc71d30-c124-40d7-941f-9a9d8eec92d0" providerId="ADAL" clId="{2939AAED-8099-42F2-A722-C053E1CBDE4B}" dt="2026-06-12T17:05:46.060" v="1149" actId="20577"/>
          <ac:spMkLst>
            <pc:docMk/>
            <pc:sldMk cId="3696875621" sldId="3021"/>
            <ac:spMk id="5" creationId="{7E027FC5-79CD-DBAA-4802-E8C3441A8E1A}"/>
          </ac:spMkLst>
        </pc:spChg>
      </pc:sldChg>
      <pc:sldChg chg="del">
        <pc:chgData name="Patterson, Mark" userId="4cc71d30-c124-40d7-941f-9a9d8eec92d0" providerId="ADAL" clId="{2939AAED-8099-42F2-A722-C053E1CBDE4B}" dt="2026-06-11T20:52:06.285" v="59" actId="47"/>
        <pc:sldMkLst>
          <pc:docMk/>
          <pc:sldMk cId="3279080657" sldId="3022"/>
        </pc:sldMkLst>
      </pc:sldChg>
      <pc:sldChg chg="del">
        <pc:chgData name="Patterson, Mark" userId="4cc71d30-c124-40d7-941f-9a9d8eec92d0" providerId="ADAL" clId="{2939AAED-8099-42F2-A722-C053E1CBDE4B}" dt="2026-06-11T21:00:27.126" v="95" actId="47"/>
        <pc:sldMkLst>
          <pc:docMk/>
          <pc:sldMk cId="1876632128" sldId="2147478763"/>
        </pc:sldMkLst>
      </pc:sldChg>
      <pc:sldChg chg="add">
        <pc:chgData name="Patterson, Mark" userId="4cc71d30-c124-40d7-941f-9a9d8eec92d0" providerId="ADAL" clId="{2939AAED-8099-42F2-A722-C053E1CBDE4B}" dt="2026-06-12T13:57:23.441" v="873"/>
        <pc:sldMkLst>
          <pc:docMk/>
          <pc:sldMk cId="0" sldId="2147478764"/>
        </pc:sldMkLst>
      </pc:sldChg>
      <pc:sldChg chg="modSp mod">
        <pc:chgData name="Patterson, Mark" userId="4cc71d30-c124-40d7-941f-9a9d8eec92d0" providerId="ADAL" clId="{2939AAED-8099-42F2-A722-C053E1CBDE4B}" dt="2026-06-11T20:57:31.633" v="86" actId="1076"/>
        <pc:sldMkLst>
          <pc:docMk/>
          <pc:sldMk cId="2160992045" sldId="2147478772"/>
        </pc:sldMkLst>
        <pc:spChg chg="mod">
          <ac:chgData name="Patterson, Mark" userId="4cc71d30-c124-40d7-941f-9a9d8eec92d0" providerId="ADAL" clId="{2939AAED-8099-42F2-A722-C053E1CBDE4B}" dt="2026-06-11T20:57:24.614" v="85" actId="1076"/>
          <ac:spMkLst>
            <pc:docMk/>
            <pc:sldMk cId="2160992045" sldId="2147478772"/>
            <ac:spMk id="5" creationId="{44A210BE-EB40-4A36-B2C7-65EA4D374245}"/>
          </ac:spMkLst>
        </pc:spChg>
        <pc:spChg chg="mod">
          <ac:chgData name="Patterson, Mark" userId="4cc71d30-c124-40d7-941f-9a9d8eec92d0" providerId="ADAL" clId="{2939AAED-8099-42F2-A722-C053E1CBDE4B}" dt="2026-06-11T20:57:14.989" v="83" actId="1076"/>
          <ac:spMkLst>
            <pc:docMk/>
            <pc:sldMk cId="2160992045" sldId="2147478772"/>
            <ac:spMk id="6" creationId="{8DCB3C03-99CE-5667-0323-4B079A52941E}"/>
          </ac:spMkLst>
        </pc:spChg>
        <pc:graphicFrameChg chg="mod modGraphic">
          <ac:chgData name="Patterson, Mark" userId="4cc71d30-c124-40d7-941f-9a9d8eec92d0" providerId="ADAL" clId="{2939AAED-8099-42F2-A722-C053E1CBDE4B}" dt="2026-06-11T20:57:21.195" v="84" actId="1076"/>
          <ac:graphicFrameMkLst>
            <pc:docMk/>
            <pc:sldMk cId="2160992045" sldId="2147478772"/>
            <ac:graphicFrameMk id="3" creationId="{C31D83B1-C5F2-9BAB-A6F7-1FFC0EA25F16}"/>
          </ac:graphicFrameMkLst>
        </pc:graphicFrameChg>
        <pc:graphicFrameChg chg="mod modGraphic">
          <ac:chgData name="Patterson, Mark" userId="4cc71d30-c124-40d7-941f-9a9d8eec92d0" providerId="ADAL" clId="{2939AAED-8099-42F2-A722-C053E1CBDE4B}" dt="2026-06-11T20:57:31.633" v="86" actId="1076"/>
          <ac:graphicFrameMkLst>
            <pc:docMk/>
            <pc:sldMk cId="2160992045" sldId="2147478772"/>
            <ac:graphicFrameMk id="11" creationId="{9BBD35D0-9D29-24A2-611F-9B45AA9C4B0F}"/>
          </ac:graphicFrameMkLst>
        </pc:graphicFrameChg>
      </pc:sldChg>
      <pc:sldChg chg="add">
        <pc:chgData name="Patterson, Mark" userId="4cc71d30-c124-40d7-941f-9a9d8eec92d0" providerId="ADAL" clId="{2939AAED-8099-42F2-A722-C053E1CBDE4B}" dt="2026-06-11T22:31:19.364" v="98"/>
        <pc:sldMkLst>
          <pc:docMk/>
          <pc:sldMk cId="770640747" sldId="2147478773"/>
        </pc:sldMkLst>
      </pc:sldChg>
      <pc:sldChg chg="del">
        <pc:chgData name="Patterson, Mark" userId="4cc71d30-c124-40d7-941f-9a9d8eec92d0" providerId="ADAL" clId="{2939AAED-8099-42F2-A722-C053E1CBDE4B}" dt="2026-06-11T20:58:26.141" v="88" actId="47"/>
        <pc:sldMkLst>
          <pc:docMk/>
          <pc:sldMk cId="3642718315" sldId="2147478773"/>
        </pc:sldMkLst>
      </pc:sldChg>
      <pc:sldChg chg="del">
        <pc:chgData name="Patterson, Mark" userId="4cc71d30-c124-40d7-941f-9a9d8eec92d0" providerId="ADAL" clId="{2939AAED-8099-42F2-A722-C053E1CBDE4B}" dt="2026-06-11T20:56:24.358" v="80" actId="47"/>
        <pc:sldMkLst>
          <pc:docMk/>
          <pc:sldMk cId="746914670" sldId="2147478779"/>
        </pc:sldMkLst>
      </pc:sldChg>
      <pc:sldChg chg="delSp modSp del mod">
        <pc:chgData name="Patterson, Mark" userId="4cc71d30-c124-40d7-941f-9a9d8eec92d0" providerId="ADAL" clId="{2939AAED-8099-42F2-A722-C053E1CBDE4B}" dt="2026-06-12T17:10:26.617" v="1172" actId="47"/>
        <pc:sldMkLst>
          <pc:docMk/>
          <pc:sldMk cId="1906488059" sldId="2147478780"/>
        </pc:sldMkLst>
        <pc:spChg chg="del">
          <ac:chgData name="Patterson, Mark" userId="4cc71d30-c124-40d7-941f-9a9d8eec92d0" providerId="ADAL" clId="{2939AAED-8099-42F2-A722-C053E1CBDE4B}" dt="2026-06-11T20:59:19.547" v="90" actId="478"/>
          <ac:spMkLst>
            <pc:docMk/>
            <pc:sldMk cId="1906488059" sldId="2147478780"/>
            <ac:spMk id="18" creationId="{9058B798-1A92-25C4-C7CD-7151C7DE6166}"/>
          </ac:spMkLst>
        </pc:spChg>
        <pc:picChg chg="mod">
          <ac:chgData name="Patterson, Mark" userId="4cc71d30-c124-40d7-941f-9a9d8eec92d0" providerId="ADAL" clId="{2939AAED-8099-42F2-A722-C053E1CBDE4B}" dt="2026-06-11T20:59:24.051" v="91" actId="1076"/>
          <ac:picMkLst>
            <pc:docMk/>
            <pc:sldMk cId="1906488059" sldId="2147478780"/>
            <ac:picMk id="17" creationId="{1AC3844E-7B56-4621-AD70-3C92876BB607}"/>
          </ac:picMkLst>
        </pc:picChg>
      </pc:sldChg>
      <pc:sldChg chg="modSp mod">
        <pc:chgData name="Patterson, Mark" userId="4cc71d30-c124-40d7-941f-9a9d8eec92d0" providerId="ADAL" clId="{2939AAED-8099-42F2-A722-C053E1CBDE4B}" dt="2026-06-11T21:00:00.497" v="94" actId="1076"/>
        <pc:sldMkLst>
          <pc:docMk/>
          <pc:sldMk cId="760098645" sldId="2147478781"/>
        </pc:sldMkLst>
        <pc:spChg chg="mod">
          <ac:chgData name="Patterson, Mark" userId="4cc71d30-c124-40d7-941f-9a9d8eec92d0" providerId="ADAL" clId="{2939AAED-8099-42F2-A722-C053E1CBDE4B}" dt="2026-06-11T20:59:01.258" v="89" actId="255"/>
          <ac:spMkLst>
            <pc:docMk/>
            <pc:sldMk cId="760098645" sldId="2147478781"/>
            <ac:spMk id="14" creationId="{9D345D31-9E5C-23F4-103B-66C97533C2CC}"/>
          </ac:spMkLst>
        </pc:spChg>
        <pc:picChg chg="mod">
          <ac:chgData name="Patterson, Mark" userId="4cc71d30-c124-40d7-941f-9a9d8eec92d0" providerId="ADAL" clId="{2939AAED-8099-42F2-A722-C053E1CBDE4B}" dt="2026-06-11T21:00:00.497" v="94" actId="1076"/>
          <ac:picMkLst>
            <pc:docMk/>
            <pc:sldMk cId="760098645" sldId="2147478781"/>
            <ac:picMk id="13" creationId="{0AA8A5C1-EB3C-864B-FCD8-DDAD62A19804}"/>
          </ac:picMkLst>
        </pc:picChg>
      </pc:sldChg>
      <pc:sldChg chg="modSp mod">
        <pc:chgData name="Patterson, Mark" userId="4cc71d30-c124-40d7-941f-9a9d8eec92d0" providerId="ADAL" clId="{2939AAED-8099-42F2-A722-C053E1CBDE4B}" dt="2026-06-11T20:59:54.138" v="93" actId="14100"/>
        <pc:sldMkLst>
          <pc:docMk/>
          <pc:sldMk cId="3305416268" sldId="2147478784"/>
        </pc:sldMkLst>
        <pc:picChg chg="mod">
          <ac:chgData name="Patterson, Mark" userId="4cc71d30-c124-40d7-941f-9a9d8eec92d0" providerId="ADAL" clId="{2939AAED-8099-42F2-A722-C053E1CBDE4B}" dt="2026-06-11T20:59:54.138" v="93" actId="14100"/>
          <ac:picMkLst>
            <pc:docMk/>
            <pc:sldMk cId="3305416268" sldId="2147478784"/>
            <ac:picMk id="7" creationId="{819D3828-C72A-9B55-87A9-7A7C505CF6E2}"/>
          </ac:picMkLst>
        </pc:picChg>
      </pc:sldChg>
      <pc:sldChg chg="del">
        <pc:chgData name="Patterson, Mark" userId="4cc71d30-c124-40d7-941f-9a9d8eec92d0" providerId="ADAL" clId="{2939AAED-8099-42F2-A722-C053E1CBDE4B}" dt="2026-06-11T21:00:34.899" v="97" actId="47"/>
        <pc:sldMkLst>
          <pc:docMk/>
          <pc:sldMk cId="4052393551" sldId="2147478787"/>
        </pc:sldMkLst>
      </pc:sldChg>
      <pc:sldChg chg="del">
        <pc:chgData name="Patterson, Mark" userId="4cc71d30-c124-40d7-941f-9a9d8eec92d0" providerId="ADAL" clId="{2939AAED-8099-42F2-A722-C053E1CBDE4B}" dt="2026-06-12T14:03:10.376" v="1088" actId="47"/>
        <pc:sldMkLst>
          <pc:docMk/>
          <pc:sldMk cId="2290084518" sldId="2147478788"/>
        </pc:sldMkLst>
      </pc:sldChg>
      <pc:sldChg chg="modSp del mod">
        <pc:chgData name="Patterson, Mark" userId="4cc71d30-c124-40d7-941f-9a9d8eec92d0" providerId="ADAL" clId="{2939AAED-8099-42F2-A722-C053E1CBDE4B}" dt="2026-06-12T17:04:25.298" v="1129" actId="47"/>
        <pc:sldMkLst>
          <pc:docMk/>
          <pc:sldMk cId="4280451091" sldId="2147478789"/>
        </pc:sldMkLst>
        <pc:spChg chg="mod">
          <ac:chgData name="Patterson, Mark" userId="4cc71d30-c124-40d7-941f-9a9d8eec92d0" providerId="ADAL" clId="{2939AAED-8099-42F2-A722-C053E1CBDE4B}" dt="2026-06-12T17:03:20.076" v="1125" actId="6549"/>
          <ac:spMkLst>
            <pc:docMk/>
            <pc:sldMk cId="4280451091" sldId="2147478789"/>
            <ac:spMk id="7" creationId="{C3F440A4-678F-2B70-6FAC-EDD1D5F6F1F3}"/>
          </ac:spMkLst>
        </pc:spChg>
      </pc:sldChg>
      <pc:sldChg chg="del">
        <pc:chgData name="Patterson, Mark" userId="4cc71d30-c124-40d7-941f-9a9d8eec92d0" providerId="ADAL" clId="{2939AAED-8099-42F2-A722-C053E1CBDE4B}" dt="2026-06-11T21:00:28.748" v="96" actId="47"/>
        <pc:sldMkLst>
          <pc:docMk/>
          <pc:sldMk cId="1641095673" sldId="2147478790"/>
        </pc:sldMkLst>
      </pc:sldChg>
      <pc:sldChg chg="modSp add mod">
        <pc:chgData name="Patterson, Mark" userId="4cc71d30-c124-40d7-941f-9a9d8eec92d0" providerId="ADAL" clId="{2939AAED-8099-42F2-A722-C053E1CBDE4B}" dt="2026-06-11T20:55:37.688" v="79" actId="1076"/>
        <pc:sldMkLst>
          <pc:docMk/>
          <pc:sldMk cId="2782572164" sldId="2147478791"/>
        </pc:sldMkLst>
        <pc:spChg chg="mod">
          <ac:chgData name="Patterson, Mark" userId="4cc71d30-c124-40d7-941f-9a9d8eec92d0" providerId="ADAL" clId="{2939AAED-8099-42F2-A722-C053E1CBDE4B}" dt="2026-06-11T20:55:13.170" v="78" actId="1076"/>
          <ac:spMkLst>
            <pc:docMk/>
            <pc:sldMk cId="2782572164" sldId="2147478791"/>
            <ac:spMk id="5" creationId="{469E1C80-C48F-E5EE-50EA-9C7FD36AA090}"/>
          </ac:spMkLst>
        </pc:spChg>
        <pc:spChg chg="mod">
          <ac:chgData name="Patterson, Mark" userId="4cc71d30-c124-40d7-941f-9a9d8eec92d0" providerId="ADAL" clId="{2939AAED-8099-42F2-A722-C053E1CBDE4B}" dt="2026-06-11T20:55:37.688" v="79" actId="1076"/>
          <ac:spMkLst>
            <pc:docMk/>
            <pc:sldMk cId="2782572164" sldId="2147478791"/>
            <ac:spMk id="6" creationId="{076EE5F9-B17F-3909-3ED7-2AF629B56FB9}"/>
          </ac:spMkLst>
        </pc:spChg>
        <pc:spChg chg="mod">
          <ac:chgData name="Patterson, Mark" userId="4cc71d30-c124-40d7-941f-9a9d8eec92d0" providerId="ADAL" clId="{2939AAED-8099-42F2-A722-C053E1CBDE4B}" dt="2026-06-11T20:55:09.303" v="77" actId="1076"/>
          <ac:spMkLst>
            <pc:docMk/>
            <pc:sldMk cId="2782572164" sldId="2147478791"/>
            <ac:spMk id="7" creationId="{148D8EE4-00D2-93E8-E092-3F4343F59423}"/>
          </ac:spMkLst>
        </pc:spChg>
        <pc:spChg chg="mod">
          <ac:chgData name="Patterson, Mark" userId="4cc71d30-c124-40d7-941f-9a9d8eec92d0" providerId="ADAL" clId="{2939AAED-8099-42F2-A722-C053E1CBDE4B}" dt="2026-06-11T20:54:27.276" v="71" actId="255"/>
          <ac:spMkLst>
            <pc:docMk/>
            <pc:sldMk cId="2782572164" sldId="2147478791"/>
            <ac:spMk id="8" creationId="{7538E309-40BE-2441-88AF-40C898F61838}"/>
          </ac:spMkLst>
        </pc:spChg>
        <pc:spChg chg="mod">
          <ac:chgData name="Patterson, Mark" userId="4cc71d30-c124-40d7-941f-9a9d8eec92d0" providerId="ADAL" clId="{2939AAED-8099-42F2-A722-C053E1CBDE4B}" dt="2026-06-11T20:54:34.042" v="72" actId="1076"/>
          <ac:spMkLst>
            <pc:docMk/>
            <pc:sldMk cId="2782572164" sldId="2147478791"/>
            <ac:spMk id="9" creationId="{FB29E11F-1443-DA52-E9E7-D302C2A7BE75}"/>
          </ac:spMkLst>
        </pc:spChg>
        <pc:spChg chg="mod">
          <ac:chgData name="Patterson, Mark" userId="4cc71d30-c124-40d7-941f-9a9d8eec92d0" providerId="ADAL" clId="{2939AAED-8099-42F2-A722-C053E1CBDE4B}" dt="2026-06-11T20:53:53.594" v="67" actId="1076"/>
          <ac:spMkLst>
            <pc:docMk/>
            <pc:sldMk cId="2782572164" sldId="2147478791"/>
            <ac:spMk id="10" creationId="{C26EC4B6-FD22-39F4-A100-D037F8AFF44E}"/>
          </ac:spMkLst>
        </pc:spChg>
      </pc:sldChg>
      <pc:sldChg chg="add">
        <pc:chgData name="Patterson, Mark" userId="4cc71d30-c124-40d7-941f-9a9d8eec92d0" providerId="ADAL" clId="{2939AAED-8099-42F2-A722-C053E1CBDE4B}" dt="2026-06-11T20:50:24.080" v="56"/>
        <pc:sldMkLst>
          <pc:docMk/>
          <pc:sldMk cId="2708274888" sldId="2147478792"/>
        </pc:sldMkLst>
      </pc:sldChg>
      <pc:sldChg chg="modSp add del mod">
        <pc:chgData name="Patterson, Mark" userId="4cc71d30-c124-40d7-941f-9a9d8eec92d0" providerId="ADAL" clId="{2939AAED-8099-42F2-A722-C053E1CBDE4B}" dt="2026-06-12T13:57:28.126" v="874" actId="47"/>
        <pc:sldMkLst>
          <pc:docMk/>
          <pc:sldMk cId="1569963506" sldId="2147478793"/>
        </pc:sldMkLst>
        <pc:spChg chg="mod">
          <ac:chgData name="Patterson, Mark" userId="4cc71d30-c124-40d7-941f-9a9d8eec92d0" providerId="ADAL" clId="{2939AAED-8099-42F2-A722-C053E1CBDE4B}" dt="2026-06-12T00:17:51.240" v="338" actId="20577"/>
          <ac:spMkLst>
            <pc:docMk/>
            <pc:sldMk cId="1569963506" sldId="2147478793"/>
            <ac:spMk id="18" creationId="{1744FB4B-6068-258C-ED86-C9D72B7719F3}"/>
          </ac:spMkLst>
        </pc:spChg>
      </pc:sldChg>
      <pc:sldChg chg="addSp delSp modSp new mod">
        <pc:chgData name="Patterson, Mark" userId="4cc71d30-c124-40d7-941f-9a9d8eec92d0" providerId="ADAL" clId="{2939AAED-8099-42F2-A722-C053E1CBDE4B}" dt="2026-06-12T13:51:58.254" v="791" actId="14100"/>
        <pc:sldMkLst>
          <pc:docMk/>
          <pc:sldMk cId="2997938607" sldId="2147478794"/>
        </pc:sldMkLst>
        <pc:spChg chg="mod">
          <ac:chgData name="Patterson, Mark" userId="4cc71d30-c124-40d7-941f-9a9d8eec92d0" providerId="ADAL" clId="{2939AAED-8099-42F2-A722-C053E1CBDE4B}" dt="2026-06-12T13:49:56.091" v="721" actId="14100"/>
          <ac:spMkLst>
            <pc:docMk/>
            <pc:sldMk cId="2997938607" sldId="2147478794"/>
            <ac:spMk id="2" creationId="{187D13E9-4AFD-CE58-A075-35840D335D6B}"/>
          </ac:spMkLst>
        </pc:spChg>
        <pc:spChg chg="del">
          <ac:chgData name="Patterson, Mark" userId="4cc71d30-c124-40d7-941f-9a9d8eec92d0" providerId="ADAL" clId="{2939AAED-8099-42F2-A722-C053E1CBDE4B}" dt="2026-06-12T13:44:49.487" v="346" actId="478"/>
          <ac:spMkLst>
            <pc:docMk/>
            <pc:sldMk cId="2997938607" sldId="2147478794"/>
            <ac:spMk id="3" creationId="{7BFB0602-53B0-5B4E-CFB7-F90E5FC4DCDC}"/>
          </ac:spMkLst>
        </pc:spChg>
        <pc:spChg chg="mod">
          <ac:chgData name="Patterson, Mark" userId="4cc71d30-c124-40d7-941f-9a9d8eec92d0" providerId="ADAL" clId="{2939AAED-8099-42F2-A722-C053E1CBDE4B}" dt="2026-06-12T13:51:58.254" v="791" actId="14100"/>
          <ac:spMkLst>
            <pc:docMk/>
            <pc:sldMk cId="2997938607" sldId="2147478794"/>
            <ac:spMk id="4" creationId="{CD5F87BB-398F-243D-7ECF-EDF899A50337}"/>
          </ac:spMkLst>
        </pc:spChg>
        <pc:picChg chg="add mod">
          <ac:chgData name="Patterson, Mark" userId="4cc71d30-c124-40d7-941f-9a9d8eec92d0" providerId="ADAL" clId="{2939AAED-8099-42F2-A722-C053E1CBDE4B}" dt="2026-06-12T13:45:34.745" v="353" actId="1076"/>
          <ac:picMkLst>
            <pc:docMk/>
            <pc:sldMk cId="2997938607" sldId="2147478794"/>
            <ac:picMk id="7" creationId="{A4ADCF2B-07D2-C564-933D-08DD6A3FEC43}"/>
          </ac:picMkLst>
        </pc:picChg>
      </pc:sldChg>
      <pc:sldChg chg="addSp delSp modSp new mod">
        <pc:chgData name="Patterson, Mark" userId="4cc71d30-c124-40d7-941f-9a9d8eec92d0" providerId="ADAL" clId="{2939AAED-8099-42F2-A722-C053E1CBDE4B}" dt="2026-06-12T13:54:10.770" v="871" actId="20577"/>
        <pc:sldMkLst>
          <pc:docMk/>
          <pc:sldMk cId="2819541201" sldId="2147478795"/>
        </pc:sldMkLst>
        <pc:spChg chg="mod">
          <ac:chgData name="Patterson, Mark" userId="4cc71d30-c124-40d7-941f-9a9d8eec92d0" providerId="ADAL" clId="{2939AAED-8099-42F2-A722-C053E1CBDE4B}" dt="2026-06-12T13:52:31.751" v="793" actId="14100"/>
          <ac:spMkLst>
            <pc:docMk/>
            <pc:sldMk cId="2819541201" sldId="2147478795"/>
            <ac:spMk id="2" creationId="{4607FFA2-1485-B708-D397-FEC953B224D5}"/>
          </ac:spMkLst>
        </pc:spChg>
        <pc:spChg chg="del">
          <ac:chgData name="Patterson, Mark" userId="4cc71d30-c124-40d7-941f-9a9d8eec92d0" providerId="ADAL" clId="{2939AAED-8099-42F2-A722-C053E1CBDE4B}" dt="2026-06-12T13:52:36.202" v="794" actId="478"/>
          <ac:spMkLst>
            <pc:docMk/>
            <pc:sldMk cId="2819541201" sldId="2147478795"/>
            <ac:spMk id="3" creationId="{45C3EBD4-9378-0B88-05EE-C80E7C878BD2}"/>
          </ac:spMkLst>
        </pc:spChg>
        <pc:spChg chg="mod">
          <ac:chgData name="Patterson, Mark" userId="4cc71d30-c124-40d7-941f-9a9d8eec92d0" providerId="ADAL" clId="{2939AAED-8099-42F2-A722-C053E1CBDE4B}" dt="2026-06-12T13:54:10.770" v="871" actId="20577"/>
          <ac:spMkLst>
            <pc:docMk/>
            <pc:sldMk cId="2819541201" sldId="2147478795"/>
            <ac:spMk id="4" creationId="{8B39DCF4-C740-AF17-AC3F-8BC89FB18C15}"/>
          </ac:spMkLst>
        </pc:spChg>
        <pc:picChg chg="add mod">
          <ac:chgData name="Patterson, Mark" userId="4cc71d30-c124-40d7-941f-9a9d8eec92d0" providerId="ADAL" clId="{2939AAED-8099-42F2-A722-C053E1CBDE4B}" dt="2026-06-12T13:53:29.555" v="797" actId="14100"/>
          <ac:picMkLst>
            <pc:docMk/>
            <pc:sldMk cId="2819541201" sldId="2147478795"/>
            <ac:picMk id="7" creationId="{4BDD8B1E-8384-8C4C-BF1A-D28DB294AA6B}"/>
          </ac:picMkLst>
        </pc:picChg>
      </pc:sldChg>
      <pc:sldChg chg="delSp modSp add mod">
        <pc:chgData name="Patterson, Mark" userId="4cc71d30-c124-40d7-941f-9a9d8eec92d0" providerId="ADAL" clId="{2939AAED-8099-42F2-A722-C053E1CBDE4B}" dt="2026-06-12T17:04:33.862" v="1130" actId="255"/>
        <pc:sldMkLst>
          <pc:docMk/>
          <pc:sldMk cId="394646221" sldId="2147478796"/>
        </pc:sldMkLst>
        <pc:spChg chg="del mod">
          <ac:chgData name="Patterson, Mark" userId="4cc71d30-c124-40d7-941f-9a9d8eec92d0" providerId="ADAL" clId="{2939AAED-8099-42F2-A722-C053E1CBDE4B}" dt="2026-06-12T17:04:15.604" v="1128" actId="478"/>
          <ac:spMkLst>
            <pc:docMk/>
            <pc:sldMk cId="394646221" sldId="2147478796"/>
            <ac:spMk id="4" creationId="{CD650206-118F-0657-14EE-D5256A78E958}"/>
          </ac:spMkLst>
        </pc:spChg>
        <pc:spChg chg="mod">
          <ac:chgData name="Patterson, Mark" userId="4cc71d30-c124-40d7-941f-9a9d8eec92d0" providerId="ADAL" clId="{2939AAED-8099-42F2-A722-C053E1CBDE4B}" dt="2026-06-12T17:04:33.862" v="1130" actId="255"/>
          <ac:spMkLst>
            <pc:docMk/>
            <pc:sldMk cId="394646221" sldId="2147478796"/>
            <ac:spMk id="7" creationId="{C3F440A4-678F-2B70-6FAC-EDD1D5F6F1F3}"/>
          </ac:spMkLst>
        </pc:spChg>
      </pc:sldChg>
      <pc:sldChg chg="modSp new del mod">
        <pc:chgData name="Patterson, Mark" userId="4cc71d30-c124-40d7-941f-9a9d8eec92d0" providerId="ADAL" clId="{2939AAED-8099-42F2-A722-C053E1CBDE4B}" dt="2026-06-12T13:54:43.190" v="872" actId="47"/>
        <pc:sldMkLst>
          <pc:docMk/>
          <pc:sldMk cId="3929561315" sldId="2147478796"/>
        </pc:sldMkLst>
        <pc:spChg chg="mod">
          <ac:chgData name="Patterson, Mark" userId="4cc71d30-c124-40d7-941f-9a9d8eec92d0" providerId="ADAL" clId="{2939AAED-8099-42F2-A722-C053E1CBDE4B}" dt="2026-06-12T13:41:17.383" v="344" actId="14100"/>
          <ac:spMkLst>
            <pc:docMk/>
            <pc:sldMk cId="3929561315" sldId="2147478796"/>
            <ac:spMk id="4" creationId="{FC4B786D-B29B-C32F-7054-7ECBD894CAA2}"/>
          </ac:spMkLst>
        </pc:spChg>
      </pc:sldChg>
      <pc:sldChg chg="add">
        <pc:chgData name="Patterson, Mark" userId="4cc71d30-c124-40d7-941f-9a9d8eec92d0" providerId="ADAL" clId="{2939AAED-8099-42F2-A722-C053E1CBDE4B}" dt="2026-06-12T17:10:23.822" v="1171"/>
        <pc:sldMkLst>
          <pc:docMk/>
          <pc:sldMk cId="877249975" sldId="2147478797"/>
        </pc:sldMkLst>
      </pc:sldChg>
      <pc:sldChg chg="add del">
        <pc:chgData name="Patterson, Mark" userId="4cc71d30-c124-40d7-941f-9a9d8eec92d0" providerId="ADAL" clId="{2939AAED-8099-42F2-A722-C053E1CBDE4B}" dt="2026-06-12T17:09:05.500" v="1170" actId="47"/>
        <pc:sldMkLst>
          <pc:docMk/>
          <pc:sldMk cId="1188641533" sldId="214747879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[Time Period Suspension JunSep25.xlsx]JunSep25_Alternate current!PivotTable1</c:name>
    <c:fmtId val="35"/>
  </c:pivotSource>
  <c:chart>
    <c:autoTitleDeleted val="1"/>
    <c:pivotFmts>
      <c:pivotFmt>
        <c:idx val="0"/>
        <c:marker>
          <c:symbol val="none"/>
        </c:marker>
        <c:dLbl>
          <c:idx val="0"/>
          <c:delete val="1"/>
          <c:extLst>
            <c:ext xmlns:c15="http://schemas.microsoft.com/office/drawing/2012/chart" uri="{CE6537A1-D6FC-4f65-9D91-7224C49458BB}"/>
          </c:extLst>
        </c:dLbl>
      </c:pivotFmt>
      <c:pivotFmt>
        <c:idx val="1"/>
        <c:marker>
          <c:symbol val="none"/>
        </c:marker>
        <c:dLbl>
          <c:idx val="0"/>
          <c:delete val="1"/>
          <c:extLst>
            <c:ext xmlns:c15="http://schemas.microsoft.com/office/drawing/2012/chart" uri="{CE6537A1-D6FC-4f65-9D91-7224C49458BB}"/>
          </c:extLst>
        </c:dLbl>
      </c:pivotFmt>
      <c:pivotFmt>
        <c:idx val="2"/>
        <c:marker>
          <c:symbol val="none"/>
        </c:marker>
        <c:dLbl>
          <c:idx val="0"/>
          <c:delete val="1"/>
          <c:extLst>
            <c:ext xmlns:c15="http://schemas.microsoft.com/office/drawing/2012/chart" uri="{CE6537A1-D6FC-4f65-9D91-7224C49458BB}"/>
          </c:extLst>
        </c:dLbl>
      </c:pivotFmt>
      <c:pivotFmt>
        <c:idx val="3"/>
        <c:marker>
          <c:symbol val="none"/>
        </c:marker>
        <c:dLbl>
          <c:idx val="0"/>
          <c:delete val="1"/>
          <c:extLst>
            <c:ext xmlns:c15="http://schemas.microsoft.com/office/drawing/2012/chart" uri="{CE6537A1-D6FC-4f65-9D91-7224C49458BB}"/>
          </c:extLst>
        </c:dLbl>
      </c:pivotFmt>
      <c:pivotFmt>
        <c:idx val="4"/>
        <c:marker>
          <c:symbol val="none"/>
        </c:marker>
        <c:dLbl>
          <c:idx val="0"/>
          <c:delete val="1"/>
          <c:extLst>
            <c:ext xmlns:c15="http://schemas.microsoft.com/office/drawing/2012/chart" uri="{CE6537A1-D6FC-4f65-9D91-7224C49458BB}"/>
          </c:extLst>
        </c:dLbl>
      </c:pivotFmt>
      <c:pivotFmt>
        <c:idx val="5"/>
        <c:marker>
          <c:symbol val="none"/>
        </c:marker>
        <c:dLbl>
          <c:idx val="0"/>
          <c:delete val="1"/>
          <c:extLst>
            <c:ext xmlns:c15="http://schemas.microsoft.com/office/drawing/2012/chart" uri="{CE6537A1-D6FC-4f65-9D91-7224C49458BB}"/>
          </c:extLst>
        </c:dLbl>
      </c:pivotFmt>
      <c:pivotFmt>
        <c:idx val="6"/>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2"/>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3"/>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4"/>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5"/>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6"/>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7"/>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8"/>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9"/>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0"/>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1"/>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2"/>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3"/>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31677537808378181"/>
          <c:y val="1.8246827565934719E-2"/>
          <c:w val="0.65655292024937162"/>
          <c:h val="0.86407820247122158"/>
        </c:manualLayout>
      </c:layout>
      <c:barChart>
        <c:barDir val="bar"/>
        <c:grouping val="stacked"/>
        <c:varyColors val="0"/>
        <c:ser>
          <c:idx val="0"/>
          <c:order val="0"/>
          <c:tx>
            <c:strRef>
              <c:f>'JunSep25_Alternate current'!$B$4</c:f>
              <c:strCache>
                <c:ptCount val="1"/>
                <c:pt idx="0">
                  <c:v>Total</c:v>
                </c:pt>
              </c:strCache>
            </c:strRef>
          </c:tx>
          <c:invertIfNegative val="0"/>
          <c:dLbls>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'JunSep25_Alternate current'!$A$5:$A$13</c:f>
              <c:strCache>
                <c:ptCount val="9"/>
                <c:pt idx="0">
                  <c:v>Other (23)</c:v>
                </c:pt>
                <c:pt idx="1">
                  <c:v>Oil and Gas (19)* </c:v>
                </c:pt>
                <c:pt idx="2">
                  <c:v>Office Building (6)</c:v>
                </c:pt>
                <c:pt idx="3">
                  <c:v>Medical/Healthcare Facility (Non-Critical Load) (3)</c:v>
                </c:pt>
                <c:pt idx="4">
                  <c:v>Manufacturing/Processing (Steel) (8)</c:v>
                </c:pt>
                <c:pt idx="5">
                  <c:v>Manufacturing/Processing  (69) *</c:v>
                </c:pt>
                <c:pt idx="6">
                  <c:v>Distribution Center (9)</c:v>
                </c:pt>
                <c:pt idx="7">
                  <c:v>Data Center (Crypto Mining) (56)</c:v>
                </c:pt>
                <c:pt idx="8">
                  <c:v>Chemical Plant (4)</c:v>
                </c:pt>
              </c:strCache>
            </c:strRef>
          </c:cat>
          <c:val>
            <c:numRef>
              <c:f>'JunSep25_Alternate current'!$B$5:$B$13</c:f>
              <c:numCache>
                <c:formatCode>General</c:formatCode>
                <c:ptCount val="9"/>
                <c:pt idx="0">
                  <c:v>3</c:v>
                </c:pt>
                <c:pt idx="1">
                  <c:v>4</c:v>
                </c:pt>
                <c:pt idx="2">
                  <c:v>1</c:v>
                </c:pt>
                <c:pt idx="3">
                  <c:v>1</c:v>
                </c:pt>
                <c:pt idx="4">
                  <c:v>1</c:v>
                </c:pt>
                <c:pt idx="5">
                  <c:v>7</c:v>
                </c:pt>
                <c:pt idx="6">
                  <c:v>1</c:v>
                </c:pt>
                <c:pt idx="7">
                  <c:v>11</c:v>
                </c:pt>
                <c:pt idx="8">
                  <c:v>1</c:v>
                </c:pt>
              </c:numCache>
            </c:numRef>
          </c:val>
          <c:extLst>
            <c:ext xmlns:c16="http://schemas.microsoft.com/office/drawing/2014/chart" uri="{C3380CC4-5D6E-409C-BE32-E72D297353CC}">
              <c16:uniqueId val="{00000000-9E09-4E2A-90C9-6C673673AF06}"/>
            </c:ext>
          </c:extLst>
        </c:ser>
        <c:dLbls>
          <c:showLegendKey val="0"/>
          <c:showVal val="0"/>
          <c:showCatName val="0"/>
          <c:showSerName val="0"/>
          <c:showPercent val="0"/>
          <c:showBubbleSize val="0"/>
        </c:dLbls>
        <c:gapWidth val="20"/>
        <c:overlap val="100"/>
        <c:axId val="9583249"/>
        <c:axId val="52973371"/>
        <c:extLst/>
      </c:barChart>
      <c:catAx>
        <c:axId val="9583249"/>
        <c:scaling>
          <c:orientation val="minMax"/>
        </c:scaling>
        <c:delete val="0"/>
        <c:axPos val="l"/>
        <c:title>
          <c:tx>
            <c:rich>
              <a:bodyPr/>
              <a:lstStyle/>
              <a:p>
                <a:pPr>
                  <a:defRPr sz="1400"/>
                </a:pPr>
                <a:r>
                  <a:rPr lang="en-US" sz="1400"/>
                  <a:t>Number</a:t>
                </a:r>
                <a:r>
                  <a:rPr lang="en-US" sz="1400" baseline="0"/>
                  <a:t> and Type of Load Description</a:t>
                </a:r>
                <a:endParaRPr lang="en-US" sz="1400"/>
              </a:p>
            </c:rich>
          </c:tx>
          <c:layout>
            <c:manualLayout>
              <c:xMode val="edge"/>
              <c:yMode val="edge"/>
              <c:x val="1.0582545288258253E-2"/>
              <c:y val="0.22646976637056535"/>
            </c:manualLayout>
          </c:layout>
          <c:overlay val="0"/>
        </c:title>
        <c:numFmt formatCode="0" sourceLinked="0"/>
        <c:majorTickMark val="none"/>
        <c:minorTickMark val="none"/>
        <c:tickLblPos val="nextTo"/>
        <c:spPr>
          <a:ln w="9360">
            <a:solidFill>
              <a:srgbClr val="878787"/>
            </a:solidFill>
            <a:round/>
          </a:ln>
        </c:spPr>
        <c:txPr>
          <a:bodyPr/>
          <a:lstStyle/>
          <a:p>
            <a:pPr>
              <a:defRPr sz="1100" b="0" strike="noStrike" spc="-1">
                <a:solidFill>
                  <a:srgbClr val="000000"/>
                </a:solidFill>
                <a:latin typeface="Calibri"/>
              </a:defRPr>
            </a:pPr>
            <a:endParaRPr lang="en-US"/>
          </a:p>
        </c:txPr>
        <c:crossAx val="52973371"/>
        <c:crosses val="autoZero"/>
        <c:auto val="1"/>
        <c:lblAlgn val="ctr"/>
        <c:lblOffset val="100"/>
        <c:noMultiLvlLbl val="0"/>
      </c:catAx>
      <c:valAx>
        <c:axId val="52973371"/>
        <c:scaling>
          <c:orientation val="minMax"/>
          <c:max val="10"/>
        </c:scaling>
        <c:delete val="0"/>
        <c:axPos val="b"/>
        <c:majorGridlines>
          <c:spPr>
            <a:ln w="9360">
              <a:solidFill>
                <a:srgbClr val="878787"/>
              </a:solidFill>
              <a:round/>
            </a:ln>
          </c:spPr>
        </c:majorGridlines>
        <c:title>
          <c:tx>
            <c:rich>
              <a:bodyPr/>
              <a:lstStyle/>
              <a:p>
                <a:pPr>
                  <a:defRPr/>
                </a:pPr>
                <a:r>
                  <a:rPr lang="en-US"/>
                  <a:t>Number of Failures</a:t>
                </a:r>
              </a:p>
            </c:rich>
          </c:tx>
          <c:overlay val="0"/>
        </c:title>
        <c:numFmt formatCode="General" sourceLinked="1"/>
        <c:majorTickMark val="none"/>
        <c:minorTickMark val="none"/>
        <c:tickLblPos val="nextTo"/>
        <c:spPr>
          <a:ln w="9360">
            <a:solidFill>
              <a:srgbClr val="878787"/>
            </a:solidFill>
            <a:round/>
          </a:ln>
        </c:spPr>
        <c:txPr>
          <a:bodyPr/>
          <a:lstStyle/>
          <a:p>
            <a:pPr>
              <a:defRPr sz="1400" b="0" strike="noStrike" spc="-1">
                <a:solidFill>
                  <a:srgbClr val="000000"/>
                </a:solidFill>
                <a:latin typeface="Calibri"/>
              </a:defRPr>
            </a:pPr>
            <a:endParaRPr lang="en-US"/>
          </a:p>
        </c:txPr>
        <c:crossAx val="9583249"/>
        <c:crosses val="autoZero"/>
        <c:crossBetween val="between"/>
      </c:valAx>
      <c:spPr>
        <a:noFill/>
        <a:ln w="25400">
          <a:noFill/>
        </a:ln>
      </c:spPr>
    </c:plotArea>
    <c:plotVisOnly val="1"/>
    <c:dispBlanksAs val="gap"/>
    <c:showDLblsOverMax val="1"/>
  </c:chart>
  <c:spPr>
    <a:solidFill>
      <a:srgbClr val="FFFFFF"/>
    </a:solidFill>
    <a:ln w="9360">
      <a:noFill/>
      <a:round/>
    </a:ln>
  </c:spPr>
  <c:externalData r:id="rId2">
    <c:autoUpdate val="0"/>
  </c:externalData>
  <c:userShapes r:id="rId3"/>
  <c:extLst>
    <c:ext xmlns:c14="http://schemas.microsoft.com/office/drawing/2007/8/2/chart" uri="{781A3756-C4B2-4CAC-9D66-4F8BD8637D16}">
      <c14:pivotOptions>
        <c14:dropZoneFilter val="1"/>
        <c14:dropZoneCategories val="1"/>
        <c14:dropZoneData val="1"/>
      </c14:pivotOptions>
    </c:ext>
  </c:extLst>
</c:chartSpace>
</file>

<file path=ppt/drawings/drawing1.xml><?xml version="1.0" encoding="utf-8"?>
<c:userShapes xmlns:c="http://schemas.openxmlformats.org/drawingml/2006/chart">
  <cdr:relSizeAnchor xmlns:cdr="http://schemas.openxmlformats.org/drawingml/2006/chartDrawing">
    <cdr:from>
      <cdr:x>0.74229</cdr:x>
      <cdr:y>0.47905</cdr:y>
    </cdr:from>
    <cdr:to>
      <cdr:x>0.96349</cdr:x>
      <cdr:y>0.80289</cdr:y>
    </cdr:to>
    <cdr:sp macro="" textlink="">
      <cdr:nvSpPr>
        <cdr:cNvPr id="2" name="TextBox 1">
          <a:extLst xmlns:a="http://schemas.openxmlformats.org/drawingml/2006/main">
            <a:ext uri="{FF2B5EF4-FFF2-40B4-BE49-F238E27FC236}">
              <a16:creationId xmlns:a16="http://schemas.microsoft.com/office/drawing/2014/main" id="{3A9D4CA9-F769-E3B0-D271-3410814039A9}"/>
            </a:ext>
          </a:extLst>
        </cdr:cNvPr>
        <cdr:cNvSpPr txBox="1"/>
      </cdr:nvSpPr>
      <cdr:spPr>
        <a:xfrm xmlns:a="http://schemas.openxmlformats.org/drawingml/2006/main">
          <a:off x="8398041" y="2339283"/>
          <a:ext cx="2502536" cy="1581340"/>
        </a:xfrm>
        <a:prstGeom xmlns:a="http://schemas.openxmlformats.org/drawingml/2006/main" prst="rect">
          <a:avLst/>
        </a:prstGeom>
        <a:solidFill xmlns:a="http://schemas.openxmlformats.org/drawingml/2006/main">
          <a:schemeClr val="bg1">
            <a:lumMod val="9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1" kern="1200" dirty="0"/>
            <a:t>Manufacturing/Processing*</a:t>
          </a:r>
        </a:p>
        <a:p xmlns:a="http://schemas.openxmlformats.org/drawingml/2006/main">
          <a:r>
            <a:rPr lang="en-US" sz="1100" kern="1200" dirty="0"/>
            <a:t>-Concrete</a:t>
          </a:r>
        </a:p>
        <a:p xmlns:a="http://schemas.openxmlformats.org/drawingml/2006/main">
          <a:r>
            <a:rPr lang="en-US" sz="1100" kern="1200" dirty="0"/>
            <a:t>-Other</a:t>
          </a:r>
        </a:p>
        <a:p xmlns:a="http://schemas.openxmlformats.org/drawingml/2006/main">
          <a:r>
            <a:rPr lang="en-US" sz="1100" b="1" kern="1200" dirty="0"/>
            <a:t>Oil and Gas*</a:t>
          </a:r>
        </a:p>
        <a:p xmlns:a="http://schemas.openxmlformats.org/drawingml/2006/main">
          <a:r>
            <a:rPr lang="en-US" sz="1100" kern="1200" dirty="0"/>
            <a:t>-Extraction (Non-Critical</a:t>
          </a:r>
          <a:r>
            <a:rPr lang="en-US" sz="1100" kern="1200" baseline="0" dirty="0"/>
            <a:t> Load)</a:t>
          </a:r>
        </a:p>
        <a:p xmlns:a="http://schemas.openxmlformats.org/drawingml/2006/main">
          <a:r>
            <a:rPr lang="en-US" sz="1100" kern="1200" baseline="0" dirty="0"/>
            <a:t>-Midstream Processing (Non-Critical Load)</a:t>
          </a:r>
        </a:p>
        <a:p xmlns:a="http://schemas.openxmlformats.org/drawingml/2006/main">
          <a:r>
            <a:rPr lang="en-US" sz="1100" kern="1200" baseline="0" dirty="0"/>
            <a:t>-Refinery (Non-Critical Load)</a:t>
          </a:r>
        </a:p>
        <a:p xmlns:a="http://schemas.openxmlformats.org/drawingml/2006/main">
          <a:r>
            <a:rPr lang="en-US" sz="1100" kern="1200" baseline="0" dirty="0"/>
            <a:t>-Transmission (Non-Critical Load)</a:t>
          </a:r>
          <a:endParaRPr lang="en-US" sz="1100" kern="1200" dirty="0"/>
        </a:p>
        <a:p xmlns:a="http://schemas.openxmlformats.org/drawingml/2006/main">
          <a:endParaRPr lang="en-US" sz="1100" kern="1200" dirty="0"/>
        </a:p>
        <a:p xmlns:a="http://schemas.openxmlformats.org/drawingml/2006/main">
          <a:endParaRPr lang="en-US" sz="1100" kern="1200" dirty="0"/>
        </a:p>
        <a:p xmlns:a="http://schemas.openxmlformats.org/drawingml/2006/main">
          <a:endParaRPr lang="en-US" sz="1100" kern="1200" dirty="0"/>
        </a:p>
        <a:p xmlns:a="http://schemas.openxmlformats.org/drawingml/2006/main">
          <a:endParaRPr lang="en-US" sz="1100" kern="1200" dirty="0"/>
        </a:p>
      </cdr:txBody>
    </cdr:sp>
  </cdr:relSizeAnchor>
  <cdr:relSizeAnchor xmlns:cdr="http://schemas.openxmlformats.org/drawingml/2006/chartDrawing">
    <cdr:from>
      <cdr:x>0.92363</cdr:x>
      <cdr:y>0.20363</cdr:y>
    </cdr:from>
    <cdr:to>
      <cdr:x>0.98875</cdr:x>
      <cdr:y>0.56904</cdr:y>
    </cdr:to>
    <cdr:sp macro="" textlink="">
      <cdr:nvSpPr>
        <cdr:cNvPr id="3" name="TextBox 1">
          <a:extLst xmlns:a="http://schemas.openxmlformats.org/drawingml/2006/main">
            <a:ext uri="{FF2B5EF4-FFF2-40B4-BE49-F238E27FC236}">
              <a16:creationId xmlns:a16="http://schemas.microsoft.com/office/drawing/2014/main" id="{BF66AFC7-A651-EB58-190C-453950699D91}"/>
            </a:ext>
          </a:extLst>
        </cdr:cNvPr>
        <cdr:cNvSpPr txBox="1"/>
      </cdr:nvSpPr>
      <cdr:spPr>
        <a:xfrm xmlns:a="http://schemas.openxmlformats.org/drawingml/2006/main">
          <a:off x="9728200" y="1236134"/>
          <a:ext cx="685800" cy="22182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0.89181</cdr:x>
      <cdr:y>0.20502</cdr:y>
    </cdr:from>
    <cdr:to>
      <cdr:x>0.98532</cdr:x>
      <cdr:y>0.56346</cdr:y>
    </cdr:to>
    <cdr:sp macro="" textlink="">
      <cdr:nvSpPr>
        <cdr:cNvPr id="4" name="TextBox 2">
          <a:extLst xmlns:a="http://schemas.openxmlformats.org/drawingml/2006/main">
            <a:ext uri="{FF2B5EF4-FFF2-40B4-BE49-F238E27FC236}">
              <a16:creationId xmlns:a16="http://schemas.microsoft.com/office/drawing/2014/main" id="{C577E79A-AC73-5B05-C075-E3AD10578055}"/>
            </a:ext>
          </a:extLst>
        </cdr:cNvPr>
        <cdr:cNvSpPr txBox="1"/>
      </cdr:nvSpPr>
      <cdr:spPr>
        <a:xfrm xmlns:a="http://schemas.openxmlformats.org/drawingml/2006/main">
          <a:off x="9770533" y="1244601"/>
          <a:ext cx="1024467" cy="21759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0.00865</cdr:x>
      <cdr:y>0.04258</cdr:y>
    </cdr:from>
    <cdr:to>
      <cdr:x>0.14675</cdr:x>
      <cdr:y>0.09655</cdr:y>
    </cdr:to>
    <cdr:sp macro="" textlink="">
      <cdr:nvSpPr>
        <cdr:cNvPr id="5" name="TextBox 8">
          <a:extLst xmlns:a="http://schemas.openxmlformats.org/drawingml/2006/main">
            <a:ext uri="{FF2B5EF4-FFF2-40B4-BE49-F238E27FC236}">
              <a16:creationId xmlns:a16="http://schemas.microsoft.com/office/drawing/2014/main" id="{DB5A115E-3D5F-A09B-DF2C-840E6DDB08FA}"/>
            </a:ext>
          </a:extLst>
        </cdr:cNvPr>
        <cdr:cNvSpPr txBox="1"/>
      </cdr:nvSpPr>
      <cdr:spPr>
        <a:xfrm xmlns:a="http://schemas.openxmlformats.org/drawingml/2006/main">
          <a:off x="98926" y="218489"/>
          <a:ext cx="1580147" cy="276999"/>
        </a:xfrm>
        <a:prstGeom xmlns:a="http://schemas.openxmlformats.org/drawingml/2006/main" prst="rect">
          <a:avLst/>
        </a:prstGeom>
        <a:solidFill xmlns:a="http://schemas.openxmlformats.org/drawingml/2006/main">
          <a:srgbClr val="B1E5ED"/>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dirty="0"/>
            <a:t>Alternate Baseline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6/11/2026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6/11/2026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7F87E-F526-08F0-9EF8-B86B333692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197B2-FC33-D59F-E4B1-188CA80BC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A7E026-1C40-FADA-4939-551B34429D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93C466-DC9E-7262-09EC-70AB1F5CA4E3}"/>
              </a:ext>
            </a:extLst>
          </p:cNvPr>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450395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018800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575419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8.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svg"/><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11,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11,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June 11,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June 11,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16786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11,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83153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409699" y="1466849"/>
            <a:ext cx="10248900"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11, 2026</a:t>
            </a:fld>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409698" y="4463716"/>
            <a:ext cx="10267867"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600" b="1" dirty="0"/>
            </a:lvl1pPr>
            <a:lvl2pPr marL="457200" indent="0">
              <a:buNone/>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80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B3CA4EDD-2B9A-F7F7-92D4-1D72BC4604F4}"/>
              </a:ext>
            </a:extLst>
          </p:cNvPr>
          <p:cNvSpPr txBox="1"/>
          <p:nvPr userDrawn="1"/>
        </p:nvSpPr>
        <p:spPr>
          <a:xfrm>
            <a:off x="1232140" y="112189"/>
            <a:ext cx="522467" cy="276999"/>
          </a:xfrm>
          <a:prstGeom prst="rect">
            <a:avLst/>
          </a:prstGeom>
          <a:noFill/>
        </p:spPr>
        <p:txBody>
          <a:bodyPr wrap="square" rtlCol="0">
            <a:spAutoFit/>
          </a:bodyPr>
          <a:lstStyle/>
          <a:p>
            <a:r>
              <a:rPr lang="en-US" sz="1200" b="1"/>
              <a:t>Item</a:t>
            </a:r>
          </a:p>
        </p:txBody>
      </p:sp>
      <p:sp>
        <p:nvSpPr>
          <p:cNvPr id="10" name="Text Placeholder 6">
            <a:extLst>
              <a:ext uri="{FF2B5EF4-FFF2-40B4-BE49-F238E27FC236}">
                <a16:creationId xmlns:a16="http://schemas.microsoft.com/office/drawing/2014/main" id="{60822C50-D020-6527-762E-148D7DB72FE6}"/>
              </a:ext>
            </a:extLst>
          </p:cNvPr>
          <p:cNvSpPr>
            <a:spLocks noGrp="1"/>
          </p:cNvSpPr>
          <p:nvPr>
            <p:ph type="body" sz="quarter" idx="17" hasCustomPrompt="1"/>
          </p:nvPr>
        </p:nvSpPr>
        <p:spPr>
          <a:xfrm>
            <a:off x="1722268" y="161742"/>
            <a:ext cx="9951868" cy="292963"/>
          </a:xfrm>
        </p:spPr>
        <p:txBody>
          <a:bodyPr/>
          <a:lstStyle>
            <a:lvl1pPr>
              <a:defRPr sz="1200" b="1"/>
            </a:lvl1pPr>
          </a:lstStyle>
          <a:p>
            <a:pPr lvl="0"/>
            <a:r>
              <a:rPr lang="en-US"/>
              <a:t>XXX</a:t>
            </a:r>
          </a:p>
        </p:txBody>
      </p:sp>
    </p:spTree>
    <p:extLst>
      <p:ext uri="{BB962C8B-B14F-4D97-AF65-F5344CB8AC3E}">
        <p14:creationId xmlns:p14="http://schemas.microsoft.com/office/powerpoint/2010/main" val="1389803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05389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11,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11,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June 11,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June 11,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11,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11,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June 11,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June 11,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8.svg"/><Relationship Id="rId4" Type="http://schemas.openxmlformats.org/officeDocument/2006/relationships/image" Target="../media/image7.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June 11,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8"/>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70" r:id="rId13"/>
    <p:sldLayoutId id="2147483771" r:id="rId14"/>
    <p:sldLayoutId id="2147483772" r:id="rId15"/>
    <p:sldLayoutId id="2147483773" r:id="rId16"/>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 id="21474837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2F79F2-B3BA-8940-842B-E7FE18726898}"/>
              </a:ext>
            </a:extLst>
          </p:cNvPr>
          <p:cNvSpPr>
            <a:spLocks noGrp="1"/>
          </p:cNvSpPr>
          <p:nvPr>
            <p:ph type="ctrTitle"/>
          </p:nvPr>
        </p:nvSpPr>
        <p:spPr/>
        <p:txBody>
          <a:bodyPr/>
          <a:lstStyle/>
          <a:p>
            <a:r>
              <a:rPr lang="en-US" sz="2800" dirty="0">
                <a:solidFill>
                  <a:schemeClr val="tx2"/>
                </a:solidFill>
              </a:rPr>
              <a:t>NPRR1337, ERS Enhancements</a:t>
            </a:r>
            <a:br>
              <a:rPr lang="en-US" dirty="0">
                <a:solidFill>
                  <a:schemeClr val="tx2"/>
                </a:solidFill>
              </a:rPr>
            </a:br>
            <a:br>
              <a:rPr lang="en-US" i="1" dirty="0">
                <a:solidFill>
                  <a:schemeClr val="tx2"/>
                </a:solidFill>
              </a:rPr>
            </a:br>
            <a:br>
              <a:rPr lang="en-US" i="1" dirty="0">
                <a:solidFill>
                  <a:schemeClr val="tx2"/>
                </a:solidFill>
              </a:rPr>
            </a:br>
            <a:br>
              <a:rPr lang="en-US" i="1" dirty="0">
                <a:solidFill>
                  <a:schemeClr val="tx2"/>
                </a:solidFill>
              </a:rPr>
            </a:br>
            <a:r>
              <a:rPr lang="en-US" i="1" dirty="0">
                <a:solidFill>
                  <a:schemeClr val="tx2"/>
                </a:solidFill>
              </a:rPr>
              <a:t>ERCOT</a:t>
            </a:r>
            <a:br>
              <a:rPr lang="en-US" b="0" dirty="0"/>
            </a:br>
            <a:endParaRPr lang="en-US" dirty="0"/>
          </a:p>
        </p:txBody>
      </p:sp>
      <p:sp>
        <p:nvSpPr>
          <p:cNvPr id="5" name="Content Placeholder 4">
            <a:extLst>
              <a:ext uri="{FF2B5EF4-FFF2-40B4-BE49-F238E27FC236}">
                <a16:creationId xmlns:a16="http://schemas.microsoft.com/office/drawing/2014/main" id="{5AAD2078-6202-33D3-A625-5F377F5041A4}"/>
              </a:ext>
            </a:extLst>
          </p:cNvPr>
          <p:cNvSpPr>
            <a:spLocks noGrp="1"/>
          </p:cNvSpPr>
          <p:nvPr>
            <p:ph sz="quarter" idx="16"/>
          </p:nvPr>
        </p:nvSpPr>
        <p:spPr>
          <a:xfrm>
            <a:off x="6427365" y="826475"/>
            <a:ext cx="5201213" cy="4902201"/>
          </a:xfrm>
        </p:spPr>
        <p:txBody>
          <a:bodyPr/>
          <a:lstStyle/>
          <a:p>
            <a:r>
              <a:rPr lang="en-US" dirty="0"/>
              <a:t>Outline:</a:t>
            </a:r>
          </a:p>
          <a:p>
            <a:pPr marL="973137" lvl="1" indent="-342900">
              <a:buFont typeface="+mj-lt"/>
              <a:buAutoNum type="alphaUcPeriod"/>
            </a:pPr>
            <a:r>
              <a:rPr lang="en-US" sz="1600" dirty="0"/>
              <a:t>Purpose of NPRR1337</a:t>
            </a:r>
          </a:p>
          <a:p>
            <a:pPr marL="973137" lvl="1" indent="-342900">
              <a:buFont typeface="+mj-lt"/>
              <a:buAutoNum type="alphaUcPeriod"/>
            </a:pPr>
            <a:r>
              <a:rPr lang="en-US" sz="1600" dirty="0"/>
              <a:t>Proposed ERS Design Changes</a:t>
            </a:r>
          </a:p>
          <a:p>
            <a:pPr marL="973137" lvl="1" indent="-342900">
              <a:buFont typeface="+mj-lt"/>
              <a:buAutoNum type="alphaUcPeriod"/>
            </a:pPr>
            <a:r>
              <a:rPr lang="en-US" sz="1600" dirty="0"/>
              <a:t>Naturally Dynamic vs Price Responsive Load Patterns</a:t>
            </a:r>
          </a:p>
          <a:p>
            <a:pPr marL="973137" lvl="1" indent="-342900">
              <a:buFont typeface="+mj-lt"/>
              <a:buAutoNum type="alphaUcPeriod"/>
            </a:pPr>
            <a:r>
              <a:rPr lang="en-US" sz="1600" dirty="0"/>
              <a:t>Alternate Baseline Test</a:t>
            </a:r>
          </a:p>
          <a:p>
            <a:pPr marL="973137" lvl="1" indent="-342900">
              <a:buFont typeface="+mj-lt"/>
              <a:buAutoNum type="alphaUcPeriod"/>
            </a:pPr>
            <a:r>
              <a:rPr lang="en-US" sz="1600" dirty="0"/>
              <a:t>Current Availability Metric and Results</a:t>
            </a:r>
          </a:p>
          <a:p>
            <a:pPr marL="973137" lvl="1" indent="-342900">
              <a:buFont typeface="+mj-lt"/>
              <a:buAutoNum type="alphaUcPeriod"/>
            </a:pPr>
            <a:r>
              <a:rPr lang="en-US" sz="1600" dirty="0"/>
              <a:t>Proposed Availability Changes</a:t>
            </a:r>
          </a:p>
          <a:p>
            <a:pPr marL="973137" lvl="1" indent="-342900">
              <a:buFont typeface="+mj-lt"/>
              <a:buAutoNum type="alphaUcPeriod"/>
            </a:pPr>
            <a:endParaRPr lang="en-US" b="0" dirty="0"/>
          </a:p>
          <a:p>
            <a:pPr marL="973137" lvl="1" indent="-342900">
              <a:buFont typeface="+mj-lt"/>
              <a:buAutoNum type="alphaUcPeriod"/>
            </a:pPr>
            <a:endParaRPr lang="en-US" b="0" dirty="0"/>
          </a:p>
          <a:p>
            <a:endParaRPr lang="en-US" dirty="0"/>
          </a:p>
          <a:p>
            <a:endParaRPr lang="en-US" dirty="0"/>
          </a:p>
          <a:p>
            <a:endParaRPr lang="en-US" dirty="0"/>
          </a:p>
        </p:txBody>
      </p:sp>
    </p:spTree>
    <p:extLst>
      <p:ext uri="{BB962C8B-B14F-4D97-AF65-F5344CB8AC3E}">
        <p14:creationId xmlns:p14="http://schemas.microsoft.com/office/powerpoint/2010/main" val="671039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2DA39-FFA8-3C10-4C33-96FFAFB389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D98939-717D-02AD-66B2-3120786499B9}"/>
              </a:ext>
            </a:extLst>
          </p:cNvPr>
          <p:cNvSpPr>
            <a:spLocks noGrp="1"/>
          </p:cNvSpPr>
          <p:nvPr>
            <p:ph type="title"/>
          </p:nvPr>
        </p:nvSpPr>
        <p:spPr/>
        <p:txBody>
          <a:bodyPr/>
          <a:lstStyle/>
          <a:p>
            <a:r>
              <a:rPr lang="en-US" dirty="0"/>
              <a:t>Availability-Payment Reductions and Suspensions (Currently)</a:t>
            </a:r>
          </a:p>
        </p:txBody>
      </p:sp>
      <p:sp>
        <p:nvSpPr>
          <p:cNvPr id="4" name="Slide Number Placeholder 3">
            <a:extLst>
              <a:ext uri="{FF2B5EF4-FFF2-40B4-BE49-F238E27FC236}">
                <a16:creationId xmlns:a16="http://schemas.microsoft.com/office/drawing/2014/main" id="{CFF17A57-93AA-0BB0-A9ED-6EFF27F66ECF}"/>
              </a:ext>
            </a:extLst>
          </p:cNvPr>
          <p:cNvSpPr>
            <a:spLocks noGrp="1"/>
          </p:cNvSpPr>
          <p:nvPr>
            <p:ph type="sldNum" sz="quarter" idx="12"/>
          </p:nvPr>
        </p:nvSpPr>
        <p:spPr/>
        <p:txBody>
          <a:bodyPr/>
          <a:lstStyle/>
          <a:p>
            <a:fld id="{BCDE79FB-97BA-492B-8D57-F1373F9ADA95}" type="slidenum">
              <a:rPr lang="en-US" smtClean="0"/>
              <a:pPr/>
              <a:t>10</a:t>
            </a:fld>
            <a:endParaRPr lang="en-US" dirty="0"/>
          </a:p>
        </p:txBody>
      </p:sp>
      <p:sp>
        <p:nvSpPr>
          <p:cNvPr id="6" name="TextBox 5">
            <a:extLst>
              <a:ext uri="{FF2B5EF4-FFF2-40B4-BE49-F238E27FC236}">
                <a16:creationId xmlns:a16="http://schemas.microsoft.com/office/drawing/2014/main" id="{8DCB3C03-99CE-5667-0323-4B079A52941E}"/>
              </a:ext>
            </a:extLst>
          </p:cNvPr>
          <p:cNvSpPr txBox="1"/>
          <p:nvPr/>
        </p:nvSpPr>
        <p:spPr>
          <a:xfrm>
            <a:off x="647700" y="888291"/>
            <a:ext cx="3959024" cy="338554"/>
          </a:xfrm>
          <a:prstGeom prst="rect">
            <a:avLst/>
          </a:prstGeom>
          <a:noFill/>
        </p:spPr>
        <p:txBody>
          <a:bodyPr wrap="square" rtlCol="0">
            <a:spAutoFit/>
          </a:bodyPr>
          <a:lstStyle/>
          <a:p>
            <a:r>
              <a:rPr lang="en-US" sz="1600" dirty="0">
                <a:latin typeface="Aptos" panose="020B0004020202020204" pitchFamily="34" charset="0"/>
              </a:rPr>
              <a:t>If QSE portfolio-level passes:</a:t>
            </a:r>
          </a:p>
        </p:txBody>
      </p:sp>
      <p:sp>
        <p:nvSpPr>
          <p:cNvPr id="5" name="TextBox 4">
            <a:extLst>
              <a:ext uri="{FF2B5EF4-FFF2-40B4-BE49-F238E27FC236}">
                <a16:creationId xmlns:a16="http://schemas.microsoft.com/office/drawing/2014/main" id="{44A210BE-EB40-4A36-B2C7-65EA4D374245}"/>
              </a:ext>
            </a:extLst>
          </p:cNvPr>
          <p:cNvSpPr txBox="1"/>
          <p:nvPr/>
        </p:nvSpPr>
        <p:spPr>
          <a:xfrm>
            <a:off x="647700" y="2610537"/>
            <a:ext cx="3959024" cy="338554"/>
          </a:xfrm>
          <a:prstGeom prst="rect">
            <a:avLst/>
          </a:prstGeom>
          <a:noFill/>
        </p:spPr>
        <p:txBody>
          <a:bodyPr wrap="square" rtlCol="0">
            <a:spAutoFit/>
          </a:bodyPr>
          <a:lstStyle/>
          <a:p>
            <a:r>
              <a:rPr lang="en-US" sz="1600" dirty="0">
                <a:latin typeface="Aptos" panose="020B0004020202020204" pitchFamily="34" charset="0"/>
              </a:rPr>
              <a:t>If QSE portfolio-level fails:</a:t>
            </a:r>
          </a:p>
        </p:txBody>
      </p:sp>
      <p:graphicFrame>
        <p:nvGraphicFramePr>
          <p:cNvPr id="11" name="Content Placeholder 4">
            <a:extLst>
              <a:ext uri="{FF2B5EF4-FFF2-40B4-BE49-F238E27FC236}">
                <a16:creationId xmlns:a16="http://schemas.microsoft.com/office/drawing/2014/main" id="{9BBD35D0-9D29-24A2-611F-9B45AA9C4B0F}"/>
              </a:ext>
            </a:extLst>
          </p:cNvPr>
          <p:cNvGraphicFramePr>
            <a:graphicFrameLocks/>
          </p:cNvGraphicFramePr>
          <p:nvPr>
            <p:extLst>
              <p:ext uri="{D42A27DB-BD31-4B8C-83A1-F6EECF244321}">
                <p14:modId xmlns:p14="http://schemas.microsoft.com/office/powerpoint/2010/main" val="3533297846"/>
              </p:ext>
            </p:extLst>
          </p:nvPr>
        </p:nvGraphicFramePr>
        <p:xfrm>
          <a:off x="647700" y="3124310"/>
          <a:ext cx="10896600" cy="3522791"/>
        </p:xfrm>
        <a:graphic>
          <a:graphicData uri="http://schemas.openxmlformats.org/drawingml/2006/table">
            <a:tbl>
              <a:tblPr firstRow="1" firstCol="1" bandRow="1"/>
              <a:tblGrid>
                <a:gridCol w="10896600">
                  <a:extLst>
                    <a:ext uri="{9D8B030D-6E8A-4147-A177-3AD203B41FA5}">
                      <a16:colId xmlns:a16="http://schemas.microsoft.com/office/drawing/2014/main" val="2254377549"/>
                    </a:ext>
                  </a:extLst>
                </a:gridCol>
              </a:tblGrid>
              <a:tr h="251160">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l" defTabSz="914400" rtl="0" eaLnBrk="1" latinLnBrk="0" hangingPunct="1">
                        <a:lnSpc>
                          <a:spcPct val="115000"/>
                        </a:lnSpc>
                        <a:spcAft>
                          <a:spcPts val="800"/>
                        </a:spcAft>
                        <a:buNone/>
                      </a:pPr>
                      <a:r>
                        <a:rPr lang="en-US" sz="1600" b="1" kern="0" dirty="0">
                          <a:solidFill>
                            <a:schemeClr val="dk1"/>
                          </a:solidFill>
                          <a:effectLst/>
                          <a:latin typeface="Aptos" panose="020B0004020202020204" pitchFamily="34" charset="0"/>
                          <a:ea typeface="+mn-ea"/>
                          <a:cs typeface="Times New Roman" panose="02020603050405020304" pitchFamily="18" charset="0"/>
                        </a:rPr>
                        <a:t>ERSAFCOMB/ERSAF</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94A4"/>
                    </a:solidFill>
                  </a:tcPr>
                </a:tc>
                <a:extLst>
                  <a:ext uri="{0D108BD9-81ED-4DB2-BD59-A6C34878D82A}">
                    <a16:rowId xmlns:a16="http://schemas.microsoft.com/office/drawing/2014/main" val="274839181"/>
                  </a:ext>
                </a:extLst>
              </a:tr>
              <a:tr h="517431">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nSpc>
                          <a:spcPct val="115000"/>
                        </a:lnSpc>
                        <a:spcAft>
                          <a:spcPts val="800"/>
                        </a:spcAft>
                        <a:buNone/>
                      </a:pPr>
                      <a:r>
                        <a:rPr lang="en-US" sz="1600" kern="1200" dirty="0">
                          <a:solidFill>
                            <a:sysClr val="windowText" lastClr="000000"/>
                          </a:solidFill>
                          <a:effectLst/>
                          <a:latin typeface="Aptos" panose="020B0004020202020204" pitchFamily="34" charset="0"/>
                          <a:ea typeface="+mn-ea"/>
                          <a:cs typeface="+mn-cs"/>
                        </a:rPr>
                        <a:t>A QSE</a:t>
                      </a:r>
                      <a:r>
                        <a:rPr lang="en-US" sz="1600" kern="1200" baseline="0" dirty="0">
                          <a:solidFill>
                            <a:sysClr val="windowText" lastClr="000000"/>
                          </a:solidFill>
                          <a:effectLst/>
                          <a:latin typeface="Aptos" panose="020B0004020202020204" pitchFamily="34" charset="0"/>
                          <a:ea typeface="+mn-ea"/>
                          <a:cs typeface="+mn-cs"/>
                        </a:rPr>
                        <a:t> with a</a:t>
                      </a:r>
                      <a:r>
                        <a:rPr lang="en-US" sz="1600" kern="1200" dirty="0">
                          <a:solidFill>
                            <a:sysClr val="windowText" lastClr="000000"/>
                          </a:solidFill>
                          <a:effectLst/>
                          <a:latin typeface="Aptos" panose="020B0004020202020204" pitchFamily="34" charset="0"/>
                          <a:ea typeface="+mn-ea"/>
                          <a:cs typeface="+mn-cs"/>
                        </a:rPr>
                        <a:t> portfolio-level availability factor of less than 0.95 is</a:t>
                      </a:r>
                      <a:r>
                        <a:rPr lang="en-US" sz="1600" kern="1200" baseline="0" dirty="0">
                          <a:solidFill>
                            <a:sysClr val="windowText" lastClr="000000"/>
                          </a:solidFill>
                          <a:effectLst/>
                          <a:latin typeface="Aptos" panose="020B0004020202020204" pitchFamily="34" charset="0"/>
                          <a:ea typeface="+mn-ea"/>
                          <a:cs typeface="+mn-cs"/>
                        </a:rPr>
                        <a:t> deemed to</a:t>
                      </a:r>
                      <a:r>
                        <a:rPr lang="en-US" sz="1600" kern="1200" dirty="0">
                          <a:solidFill>
                            <a:sysClr val="windowText" lastClr="000000"/>
                          </a:solidFill>
                          <a:effectLst/>
                          <a:latin typeface="Aptos" panose="020B0004020202020204" pitchFamily="34" charset="0"/>
                          <a:ea typeface="+mn-ea"/>
                          <a:cs typeface="+mn-cs"/>
                        </a:rPr>
                        <a:t> have failed to meet its performance requirement. </a:t>
                      </a:r>
                      <a:r>
                        <a:rPr lang="en-US" sz="1600" kern="1200" baseline="0" dirty="0">
                          <a:solidFill>
                            <a:sysClr val="windowText" lastClr="000000"/>
                          </a:solidFill>
                          <a:effectLst/>
                          <a:latin typeface="Aptos" panose="020B0004020202020204" pitchFamily="34" charset="0"/>
                          <a:ea typeface="+mn-ea"/>
                          <a:cs typeface="+mn-cs"/>
                        </a:rPr>
                        <a:t>The failing resources within the failing portfolio are now reviewed for pass/fail.</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1F8B9D">
                        <a:tint val="20000"/>
                      </a:srgbClr>
                    </a:solidFill>
                  </a:tcPr>
                </a:tc>
                <a:extLst>
                  <a:ext uri="{0D108BD9-81ED-4DB2-BD59-A6C34878D82A}">
                    <a16:rowId xmlns:a16="http://schemas.microsoft.com/office/drawing/2014/main" val="1105647276"/>
                  </a:ext>
                </a:extLst>
              </a:tr>
              <a:tr h="721244">
                <a:tc>
                  <a:txBody>
                    <a:bodyPr/>
                    <a:lstStyle/>
                    <a:p>
                      <a:pPr marL="342900" lvl="1" indent="-171450">
                        <a:lnSpc>
                          <a:spcPct val="150000"/>
                        </a:lnSpc>
                        <a:buFont typeface="Arial" panose="020B0604020202020204" pitchFamily="34" charset="0"/>
                        <a:buChar char="•"/>
                      </a:pPr>
                      <a:r>
                        <a:rPr lang="en-US" sz="1600" kern="1200" dirty="0">
                          <a:solidFill>
                            <a:sysClr val="windowText" lastClr="000000"/>
                          </a:solidFill>
                          <a:effectLst/>
                          <a:latin typeface="Aptos" panose="020B0004020202020204" pitchFamily="34" charset="0"/>
                          <a:ea typeface="+mn-ea"/>
                          <a:cs typeface="+mn-cs"/>
                        </a:rPr>
                        <a:t>If an ERS Resource </a:t>
                      </a:r>
                      <a:r>
                        <a:rPr lang="en-US" sz="1600" kern="1200" baseline="0" dirty="0">
                          <a:solidFill>
                            <a:sysClr val="windowText" lastClr="000000"/>
                          </a:solidFill>
                          <a:effectLst/>
                          <a:latin typeface="Aptos" panose="020B0004020202020204" pitchFamily="34" charset="0"/>
                          <a:ea typeface="+mn-ea"/>
                          <a:cs typeface="+mn-cs"/>
                        </a:rPr>
                        <a:t>achieves</a:t>
                      </a:r>
                      <a:r>
                        <a:rPr lang="en-US" sz="1600" kern="1200" dirty="0">
                          <a:solidFill>
                            <a:sysClr val="windowText" lastClr="000000"/>
                          </a:solidFill>
                          <a:effectLst/>
                          <a:latin typeface="Aptos" panose="020B0004020202020204" pitchFamily="34" charset="0"/>
                          <a:ea typeface="+mn-ea"/>
                          <a:cs typeface="+mn-cs"/>
                        </a:rPr>
                        <a:t> an availability factor of less than 0.85, the ERS Resource’s availability factor shall be squared; and </a:t>
                      </a:r>
                    </a:p>
                    <a:p>
                      <a:pPr marL="342900" lvl="1" indent="-171450">
                        <a:buFont typeface="Arial" panose="020B0604020202020204" pitchFamily="34" charset="0"/>
                        <a:buChar char="•"/>
                      </a:pPr>
                      <a:r>
                        <a:rPr lang="en-US" sz="1600" kern="1200" dirty="0">
                          <a:solidFill>
                            <a:sysClr val="windowText" lastClr="000000"/>
                          </a:solidFill>
                          <a:effectLst/>
                          <a:latin typeface="Aptos" panose="020B0004020202020204" pitchFamily="34" charset="0"/>
                          <a:ea typeface="+mn-ea"/>
                          <a:cs typeface="+mn-cs"/>
                        </a:rPr>
                        <a:t>if the availability factor for one or more ERS Resources is squared ERCOT shall compute the QSE’s final portfolio-level availability factor using that modified availability factor. </a:t>
                      </a:r>
                      <a:r>
                        <a:rPr lang="en-US" sz="1600" kern="1200" baseline="0" dirty="0">
                          <a:solidFill>
                            <a:sysClr val="windowText" lastClr="000000"/>
                          </a:solidFill>
                          <a:effectLst/>
                          <a:latin typeface="Aptos" panose="020B0004020202020204" pitchFamily="34" charset="0"/>
                          <a:ea typeface="+mn-ea"/>
                          <a:cs typeface="+mn-cs"/>
                        </a:rPr>
                        <a:t> </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1F8B9D">
                        <a:tint val="20000"/>
                      </a:srgbClr>
                    </a:solidFill>
                  </a:tcPr>
                </a:tc>
                <a:extLst>
                  <a:ext uri="{0D108BD9-81ED-4DB2-BD59-A6C34878D82A}">
                    <a16:rowId xmlns:a16="http://schemas.microsoft.com/office/drawing/2014/main" val="2473960284"/>
                  </a:ext>
                </a:extLst>
              </a:tr>
              <a:tr h="1392844">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57150" marR="0" lvl="1" indent="0" algn="l" defTabSz="914400" rtl="0" eaLnBrk="1" latinLnBrk="0" hangingPunct="1">
                        <a:lnSpc>
                          <a:spcPct val="115000"/>
                        </a:lnSpc>
                        <a:spcAft>
                          <a:spcPts val="800"/>
                        </a:spcAft>
                        <a:buFont typeface="Arial" panose="020B0604020202020204" pitchFamily="34" charset="0"/>
                        <a:buNone/>
                      </a:pPr>
                      <a:r>
                        <a:rPr lang="en-US" sz="1600" kern="1200" dirty="0">
                          <a:solidFill>
                            <a:sysClr val="windowText" lastClr="000000"/>
                          </a:solidFill>
                          <a:effectLst/>
                          <a:latin typeface="Aptos" panose="020B0004020202020204" pitchFamily="34" charset="0"/>
                          <a:ea typeface="+mn-ea"/>
                          <a:cs typeface="+mn-cs"/>
                        </a:rPr>
                        <a:t>Additional Consequences-</a:t>
                      </a:r>
                    </a:p>
                    <a:p>
                      <a:pPr marL="342900" marR="0" lvl="1" indent="-171450" algn="l" defTabSz="914400" rtl="0" eaLnBrk="1" latinLnBrk="0" hangingPunct="1">
                        <a:lnSpc>
                          <a:spcPct val="115000"/>
                        </a:lnSpc>
                        <a:buFont typeface="Arial" panose="020B0604020202020204" pitchFamily="34" charset="0"/>
                        <a:buChar char="•"/>
                      </a:pPr>
                      <a:r>
                        <a:rPr lang="en-US" sz="1600" kern="1200" dirty="0">
                          <a:solidFill>
                            <a:sysClr val="windowText" lastClr="000000"/>
                          </a:solidFill>
                          <a:effectLst/>
                          <a:latin typeface="Aptos" panose="020B0004020202020204" pitchFamily="34" charset="0"/>
                          <a:ea typeface="+mn-ea"/>
                          <a:cs typeface="+mn-cs"/>
                        </a:rPr>
                        <a:t>Resource is suspended for 1 Standard Contract Term  but not allowed to participate in ERS until the reinstatement process is completed which includes a test.  Reinstatement process can not begin until suspension period  is completed.</a:t>
                      </a:r>
                    </a:p>
                    <a:p>
                      <a:pPr marL="342900" marR="0" lvl="1" indent="-171450" algn="l" defTabSz="914400" rtl="0" eaLnBrk="1" latinLnBrk="0" hangingPunct="1">
                        <a:lnSpc>
                          <a:spcPct val="115000"/>
                        </a:lnSpc>
                        <a:spcAft>
                          <a:spcPts val="800"/>
                        </a:spcAft>
                        <a:buFont typeface="Arial" panose="020B0604020202020204" pitchFamily="34" charset="0"/>
                        <a:buChar char="•"/>
                      </a:pPr>
                      <a:r>
                        <a:rPr lang="en-US" sz="1600" kern="1200" dirty="0">
                          <a:solidFill>
                            <a:sysClr val="windowText" lastClr="000000"/>
                          </a:solidFill>
                          <a:effectLst/>
                          <a:latin typeface="Aptos" panose="020B0004020202020204" pitchFamily="34" charset="0"/>
                          <a:ea typeface="+mn-ea"/>
                          <a:cs typeface="+mn-cs"/>
                        </a:rPr>
                        <a:t>Reported to ERCOT Compliance</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E7EEF0"/>
                    </a:solidFill>
                  </a:tcPr>
                </a:tc>
                <a:extLst>
                  <a:ext uri="{0D108BD9-81ED-4DB2-BD59-A6C34878D82A}">
                    <a16:rowId xmlns:a16="http://schemas.microsoft.com/office/drawing/2014/main" val="2404164624"/>
                  </a:ext>
                </a:extLst>
              </a:tr>
            </a:tbl>
          </a:graphicData>
        </a:graphic>
      </p:graphicFrame>
      <p:graphicFrame>
        <p:nvGraphicFramePr>
          <p:cNvPr id="3" name="Content Placeholder 4">
            <a:extLst>
              <a:ext uri="{FF2B5EF4-FFF2-40B4-BE49-F238E27FC236}">
                <a16:creationId xmlns:a16="http://schemas.microsoft.com/office/drawing/2014/main" id="{C31D83B1-C5F2-9BAB-A6F7-1FFC0EA25F16}"/>
              </a:ext>
            </a:extLst>
          </p:cNvPr>
          <p:cNvGraphicFramePr>
            <a:graphicFrameLocks/>
          </p:cNvGraphicFramePr>
          <p:nvPr>
            <p:extLst>
              <p:ext uri="{D42A27DB-BD31-4B8C-83A1-F6EECF244321}">
                <p14:modId xmlns:p14="http://schemas.microsoft.com/office/powerpoint/2010/main" val="854588590"/>
              </p:ext>
            </p:extLst>
          </p:nvPr>
        </p:nvGraphicFramePr>
        <p:xfrm>
          <a:off x="647700" y="1314485"/>
          <a:ext cx="10896600" cy="1270545"/>
        </p:xfrm>
        <a:graphic>
          <a:graphicData uri="http://schemas.openxmlformats.org/drawingml/2006/table">
            <a:tbl>
              <a:tblPr firstRow="1" firstCol="1" bandRow="1"/>
              <a:tblGrid>
                <a:gridCol w="10896600">
                  <a:extLst>
                    <a:ext uri="{9D8B030D-6E8A-4147-A177-3AD203B41FA5}">
                      <a16:colId xmlns:a16="http://schemas.microsoft.com/office/drawing/2014/main" val="2254377549"/>
                    </a:ext>
                  </a:extLst>
                </a:gridCol>
              </a:tblGrid>
              <a:tr h="202245">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l" defTabSz="914400" rtl="0" eaLnBrk="1" latinLnBrk="0" hangingPunct="1">
                        <a:lnSpc>
                          <a:spcPct val="115000"/>
                        </a:lnSpc>
                        <a:spcAft>
                          <a:spcPts val="800"/>
                        </a:spcAft>
                        <a:buNone/>
                      </a:pPr>
                      <a:r>
                        <a:rPr lang="en-US" sz="1400" b="1" kern="0" dirty="0">
                          <a:solidFill>
                            <a:schemeClr val="dk1"/>
                          </a:solidFill>
                          <a:effectLst/>
                          <a:latin typeface="Aptos" panose="020B0004020202020204" pitchFamily="34" charset="0"/>
                          <a:ea typeface="+mn-ea"/>
                          <a:cs typeface="Times New Roman" panose="02020603050405020304" pitchFamily="18" charset="0"/>
                        </a:rPr>
                        <a:t>ERSAFCOMB/ERSAF</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94A4"/>
                    </a:solidFill>
                  </a:tcPr>
                </a:tc>
                <a:extLst>
                  <a:ext uri="{0D108BD9-81ED-4DB2-BD59-A6C34878D82A}">
                    <a16:rowId xmlns:a16="http://schemas.microsoft.com/office/drawing/2014/main" val="274839181"/>
                  </a:ext>
                </a:extLst>
              </a:tr>
              <a:tr h="41495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defTabSz="914400" rtl="0" eaLnBrk="1" latinLnBrk="0" hangingPunct="1">
                        <a:lnSpc>
                          <a:spcPct val="115000"/>
                        </a:lnSpc>
                        <a:spcAft>
                          <a:spcPts val="800"/>
                        </a:spcAft>
                        <a:buNone/>
                      </a:pPr>
                      <a:r>
                        <a:rPr lang="en-US" sz="1600" kern="0" dirty="0">
                          <a:solidFill>
                            <a:schemeClr val="dk1"/>
                          </a:solidFill>
                          <a:effectLst/>
                          <a:latin typeface="Aptos" panose="020B0004020202020204" pitchFamily="34" charset="0"/>
                          <a:ea typeface="+mn-ea"/>
                          <a:cs typeface="Times New Roman" panose="02020603050405020304" pitchFamily="18" charset="0"/>
                        </a:rPr>
                        <a:t>A QSE with a portfolio-level availability factor of equal or greater than 0.95 is deemed to have meet its performance requirement.  The resources are not reviewed for pass or fail.</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1F8B9D">
                        <a:tint val="20000"/>
                      </a:srgbClr>
                    </a:solidFill>
                  </a:tcPr>
                </a:tc>
                <a:extLst>
                  <a:ext uri="{0D108BD9-81ED-4DB2-BD59-A6C34878D82A}">
                    <a16:rowId xmlns:a16="http://schemas.microsoft.com/office/drawing/2014/main" val="1105647276"/>
                  </a:ext>
                </a:extLst>
              </a:tr>
              <a:tr h="49019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gn="l" defTabSz="914400" rtl="0" eaLnBrk="1" latinLnBrk="0" hangingPunct="1">
                        <a:lnSpc>
                          <a:spcPct val="115000"/>
                        </a:lnSpc>
                        <a:spcAft>
                          <a:spcPts val="800"/>
                        </a:spcAft>
                        <a:buNone/>
                      </a:pPr>
                      <a:r>
                        <a:rPr lang="en-US" sz="1600" kern="0" dirty="0">
                          <a:solidFill>
                            <a:schemeClr val="tx1"/>
                          </a:solidFill>
                          <a:effectLst/>
                          <a:latin typeface="Aptos" panose="020B0004020202020204" pitchFamily="34" charset="0"/>
                          <a:ea typeface="+mn-ea"/>
                          <a:cs typeface="Times New Roman" panose="02020603050405020304" pitchFamily="18" charset="0"/>
                        </a:rPr>
                        <a:t>Failing resources are put back on the test list. </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E7EEF0"/>
                    </a:solidFill>
                  </a:tcPr>
                </a:tc>
                <a:extLst>
                  <a:ext uri="{0D108BD9-81ED-4DB2-BD59-A6C34878D82A}">
                    <a16:rowId xmlns:a16="http://schemas.microsoft.com/office/drawing/2014/main" val="2404164624"/>
                  </a:ext>
                </a:extLst>
              </a:tr>
            </a:tbl>
          </a:graphicData>
        </a:graphic>
      </p:graphicFrame>
    </p:spTree>
    <p:extLst>
      <p:ext uri="{BB962C8B-B14F-4D97-AF65-F5344CB8AC3E}">
        <p14:creationId xmlns:p14="http://schemas.microsoft.com/office/powerpoint/2010/main" val="2160992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C3B6762A-5069-4D75-BFFE-93006DA135A5}"/>
              </a:ext>
            </a:extLst>
          </p:cNvPr>
          <p:cNvGraphicFramePr>
            <a:graphicFrameLocks/>
          </p:cNvGraphicFramePr>
          <p:nvPr/>
        </p:nvGraphicFramePr>
        <p:xfrm>
          <a:off x="216569" y="843882"/>
          <a:ext cx="11442032" cy="5131802"/>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11</a:t>
            </a:fld>
            <a:endParaRPr lang="en-US" dirty="0"/>
          </a:p>
        </p:txBody>
      </p:sp>
      <p:sp>
        <p:nvSpPr>
          <p:cNvPr id="3" name="Text Placeholder 2">
            <a:extLst>
              <a:ext uri="{FF2B5EF4-FFF2-40B4-BE49-F238E27FC236}">
                <a16:creationId xmlns:a16="http://schemas.microsoft.com/office/drawing/2014/main" id="{4B092D25-2593-3505-E293-9C668ABD3202}"/>
              </a:ext>
            </a:extLst>
          </p:cNvPr>
          <p:cNvSpPr>
            <a:spLocks noGrp="1"/>
          </p:cNvSpPr>
          <p:nvPr>
            <p:ph type="body" sz="quarter" idx="15"/>
          </p:nvPr>
        </p:nvSpPr>
        <p:spPr>
          <a:xfrm flipH="1">
            <a:off x="355936" y="5861049"/>
            <a:ext cx="11163298" cy="677863"/>
          </a:xfrm>
        </p:spPr>
        <p:txBody>
          <a:bodyPr/>
          <a:lstStyle/>
          <a:p>
            <a:r>
              <a:rPr lang="en-US" dirty="0">
                <a:highlight>
                  <a:srgbClr val="FFFF00"/>
                </a:highlight>
              </a:rPr>
              <a:t>Key Takeaway: </a:t>
            </a:r>
            <a:r>
              <a:rPr lang="en-US" b="0" dirty="0">
                <a:highlight>
                  <a:srgbClr val="FFFF00"/>
                </a:highlight>
              </a:rPr>
              <a:t>For JunSep25 there were no resource suspensions for failures because there were no QSE Portfolio Level failures.</a:t>
            </a:r>
          </a:p>
          <a:p>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a:xfrm>
            <a:off x="1257300" y="457200"/>
            <a:ext cx="10401300" cy="428625"/>
          </a:xfrm>
        </p:spPr>
        <p:txBody>
          <a:bodyPr/>
          <a:lstStyle/>
          <a:p>
            <a:r>
              <a:rPr lang="en-US" dirty="0"/>
              <a:t>JunSep25 Resource Availability Failures (</a:t>
            </a:r>
            <a:r>
              <a:rPr lang="en-US" dirty="0">
                <a:highlight>
                  <a:srgbClr val="FFFF00"/>
                </a:highlight>
              </a:rPr>
              <a:t>combined availability score)</a:t>
            </a:r>
          </a:p>
        </p:txBody>
      </p:sp>
    </p:spTree>
    <p:extLst>
      <p:ext uri="{BB962C8B-B14F-4D97-AF65-F5344CB8AC3E}">
        <p14:creationId xmlns:p14="http://schemas.microsoft.com/office/powerpoint/2010/main" val="528621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6A8D4-5D0C-2386-7492-3D6D1B4788B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C686D54-1615-B607-ED7F-504B36F6C88C}"/>
              </a:ext>
            </a:extLst>
          </p:cNvPr>
          <p:cNvSpPr>
            <a:spLocks noGrp="1"/>
          </p:cNvSpPr>
          <p:nvPr>
            <p:ph type="ctrTitle"/>
          </p:nvPr>
        </p:nvSpPr>
        <p:spPr>
          <a:xfrm>
            <a:off x="647700" y="2074863"/>
            <a:ext cx="11125200" cy="2387600"/>
          </a:xfrm>
        </p:spPr>
        <p:txBody>
          <a:bodyPr/>
          <a:lstStyle/>
          <a:p>
            <a:r>
              <a:rPr lang="en-US" dirty="0"/>
              <a:t>Proposed Availability Changes</a:t>
            </a:r>
          </a:p>
        </p:txBody>
      </p:sp>
      <p:sp>
        <p:nvSpPr>
          <p:cNvPr id="2" name="Slide Number Placeholder 1">
            <a:extLst>
              <a:ext uri="{FF2B5EF4-FFF2-40B4-BE49-F238E27FC236}">
                <a16:creationId xmlns:a16="http://schemas.microsoft.com/office/drawing/2014/main" id="{03574796-0C26-4B75-1ED4-A90C9D6A0C8D}"/>
              </a:ext>
            </a:extLst>
          </p:cNvPr>
          <p:cNvSpPr>
            <a:spLocks noGrp="1"/>
          </p:cNvSpPr>
          <p:nvPr>
            <p:ph type="sldNum" sz="quarter" idx="12"/>
          </p:nvPr>
        </p:nvSpPr>
        <p:spPr/>
        <p:txBody>
          <a:bodyPr/>
          <a:lstStyle/>
          <a:p>
            <a:fld id="{BCDE79FB-97BA-492B-8D57-F1373F9ADA95}" type="slidenum">
              <a:rPr lang="en-US" smtClean="0"/>
              <a:t>12</a:t>
            </a:fld>
            <a:endParaRPr lang="en-US" dirty="0"/>
          </a:p>
        </p:txBody>
      </p:sp>
    </p:spTree>
    <p:extLst>
      <p:ext uri="{BB962C8B-B14F-4D97-AF65-F5344CB8AC3E}">
        <p14:creationId xmlns:p14="http://schemas.microsoft.com/office/powerpoint/2010/main" val="965739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93BBD-0FBC-C353-F1E0-79F082B69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E5EF5F-8052-96D8-6B3F-C5D2061A17DF}"/>
              </a:ext>
            </a:extLst>
          </p:cNvPr>
          <p:cNvSpPr>
            <a:spLocks noGrp="1"/>
          </p:cNvSpPr>
          <p:nvPr>
            <p:ph type="title"/>
          </p:nvPr>
        </p:nvSpPr>
        <p:spPr/>
        <p:txBody>
          <a:bodyPr>
            <a:normAutofit/>
          </a:bodyPr>
          <a:lstStyle/>
          <a:p>
            <a:r>
              <a:rPr lang="en-US" dirty="0">
                <a:latin typeface="Aptos" panose="020B0004020202020204" pitchFamily="34" charset="0"/>
              </a:rPr>
              <a:t>Availability-Payment Reductions (Proposed)</a:t>
            </a:r>
            <a:br>
              <a:rPr lang="en-US" dirty="0"/>
            </a:br>
            <a:endParaRPr lang="en-US" dirty="0"/>
          </a:p>
        </p:txBody>
      </p:sp>
      <p:sp>
        <p:nvSpPr>
          <p:cNvPr id="4" name="Slide Number Placeholder 3">
            <a:extLst>
              <a:ext uri="{FF2B5EF4-FFF2-40B4-BE49-F238E27FC236}">
                <a16:creationId xmlns:a16="http://schemas.microsoft.com/office/drawing/2014/main" id="{0677FF93-25FE-30CA-3C7A-1D2216FB13C4}"/>
              </a:ext>
            </a:extLst>
          </p:cNvPr>
          <p:cNvSpPr>
            <a:spLocks noGrp="1"/>
          </p:cNvSpPr>
          <p:nvPr>
            <p:ph type="sldNum" sz="quarter" idx="12"/>
          </p:nvPr>
        </p:nvSpPr>
        <p:spPr/>
        <p:txBody>
          <a:bodyPr/>
          <a:lstStyle/>
          <a:p>
            <a:fld id="{BCDE79FB-97BA-492B-8D57-F1373F9ADA95}" type="slidenum">
              <a:rPr lang="en-US" smtClean="0"/>
              <a:pPr/>
              <a:t>13</a:t>
            </a:fld>
            <a:endParaRPr lang="en-US" dirty="0"/>
          </a:p>
        </p:txBody>
      </p:sp>
      <p:sp>
        <p:nvSpPr>
          <p:cNvPr id="5" name="TextBox 4">
            <a:extLst>
              <a:ext uri="{FF2B5EF4-FFF2-40B4-BE49-F238E27FC236}">
                <a16:creationId xmlns:a16="http://schemas.microsoft.com/office/drawing/2014/main" id="{21A064D3-60E7-073E-16FF-EA90F4E658A5}"/>
              </a:ext>
            </a:extLst>
          </p:cNvPr>
          <p:cNvSpPr txBox="1"/>
          <p:nvPr/>
        </p:nvSpPr>
        <p:spPr>
          <a:xfrm>
            <a:off x="764615" y="1033046"/>
            <a:ext cx="3959024" cy="338554"/>
          </a:xfrm>
          <a:prstGeom prst="rect">
            <a:avLst/>
          </a:prstGeom>
          <a:noFill/>
        </p:spPr>
        <p:txBody>
          <a:bodyPr wrap="square" rtlCol="0">
            <a:spAutoFit/>
          </a:bodyPr>
          <a:lstStyle/>
          <a:p>
            <a:r>
              <a:rPr lang="en-US" sz="1600" dirty="0">
                <a:latin typeface="Aptos" panose="020B0004020202020204" pitchFamily="34" charset="0"/>
              </a:rPr>
              <a:t>Resource Availability Factor:</a:t>
            </a:r>
          </a:p>
        </p:txBody>
      </p:sp>
      <p:graphicFrame>
        <p:nvGraphicFramePr>
          <p:cNvPr id="11" name="Content Placeholder 4">
            <a:extLst>
              <a:ext uri="{FF2B5EF4-FFF2-40B4-BE49-F238E27FC236}">
                <a16:creationId xmlns:a16="http://schemas.microsoft.com/office/drawing/2014/main" id="{28C9BB15-6540-796D-4E89-9B74E6D329B9}"/>
              </a:ext>
            </a:extLst>
          </p:cNvPr>
          <p:cNvGraphicFramePr>
            <a:graphicFrameLocks/>
          </p:cNvGraphicFramePr>
          <p:nvPr/>
        </p:nvGraphicFramePr>
        <p:xfrm>
          <a:off x="815787" y="1371600"/>
          <a:ext cx="10896600" cy="1966677"/>
        </p:xfrm>
        <a:graphic>
          <a:graphicData uri="http://schemas.openxmlformats.org/drawingml/2006/table">
            <a:tbl>
              <a:tblPr firstRow="1" firstCol="1" bandRow="1"/>
              <a:tblGrid>
                <a:gridCol w="10896600">
                  <a:extLst>
                    <a:ext uri="{9D8B030D-6E8A-4147-A177-3AD203B41FA5}">
                      <a16:colId xmlns:a16="http://schemas.microsoft.com/office/drawing/2014/main" val="2254377549"/>
                    </a:ext>
                  </a:extLst>
                </a:gridCol>
              </a:tblGrid>
              <a:tr h="161133">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l" defTabSz="914400" rtl="0" eaLnBrk="1" latinLnBrk="0" hangingPunct="1">
                        <a:lnSpc>
                          <a:spcPct val="115000"/>
                        </a:lnSpc>
                        <a:spcAft>
                          <a:spcPts val="800"/>
                        </a:spcAft>
                        <a:buNone/>
                      </a:pPr>
                      <a:r>
                        <a:rPr lang="en-US" sz="1400" b="1" kern="0" dirty="0">
                          <a:solidFill>
                            <a:schemeClr val="dk1"/>
                          </a:solidFill>
                          <a:effectLst/>
                          <a:latin typeface="Aptos" panose="020B0004020202020204" pitchFamily="34" charset="0"/>
                          <a:ea typeface="+mn-ea"/>
                          <a:cs typeface="Times New Roman" panose="02020603050405020304" pitchFamily="18" charset="0"/>
                        </a:rPr>
                        <a:t>ERSAF: ERS Availability Factor</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94A4"/>
                    </a:solidFill>
                  </a:tcPr>
                </a:tc>
                <a:extLst>
                  <a:ext uri="{0D108BD9-81ED-4DB2-BD59-A6C34878D82A}">
                    <a16:rowId xmlns:a16="http://schemas.microsoft.com/office/drawing/2014/main" val="274839181"/>
                  </a:ext>
                </a:extLst>
              </a:tr>
              <a:tr h="562755">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a:lnSpc>
                          <a:spcPct val="115000"/>
                        </a:lnSpc>
                        <a:spcAft>
                          <a:spcPts val="800"/>
                        </a:spcAft>
                        <a:buNone/>
                      </a:pPr>
                      <a:r>
                        <a:rPr lang="en-US" sz="1400" kern="1200" baseline="0" dirty="0">
                          <a:solidFill>
                            <a:sysClr val="windowText" lastClr="000000"/>
                          </a:solidFill>
                          <a:effectLst/>
                          <a:latin typeface="Aptos" panose="020B0004020202020204" pitchFamily="34" charset="0"/>
                          <a:ea typeface="+mn-ea"/>
                          <a:cs typeface="+mn-cs"/>
                        </a:rPr>
                        <a:t>For all non-weather-sensitive ERS Resources, an ERSAF is calculated for each contracted ERS Time Period for a </a:t>
                      </a:r>
                      <a:r>
                        <a:rPr lang="en-US" sz="1400" kern="0" dirty="0">
                          <a:solidFill>
                            <a:schemeClr val="dk1"/>
                          </a:solidFill>
                          <a:effectLst/>
                          <a:latin typeface="Aptos" panose="020B0004020202020204" pitchFamily="34" charset="0"/>
                          <a:ea typeface="+mn-ea"/>
                          <a:cs typeface="Times New Roman" panose="02020603050405020304" pitchFamily="18" charset="0"/>
                        </a:rPr>
                        <a:t>Standard Contract Term (</a:t>
                      </a:r>
                      <a:r>
                        <a:rPr lang="en-US" sz="1400" kern="1200" baseline="0" dirty="0">
                          <a:solidFill>
                            <a:sysClr val="windowText" lastClr="000000"/>
                          </a:solidFill>
                          <a:effectLst/>
                          <a:latin typeface="Aptos" panose="020B0004020202020204" pitchFamily="34" charset="0"/>
                          <a:ea typeface="+mn-ea"/>
                          <a:cs typeface="+mn-cs"/>
                        </a:rPr>
                        <a:t>SCT). ERSAF for each ERS Resource will be capped at 1.0.</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1F8B9D">
                        <a:tint val="20000"/>
                      </a:srgbClr>
                    </a:solidFill>
                  </a:tcPr>
                </a:tc>
                <a:extLst>
                  <a:ext uri="{0D108BD9-81ED-4DB2-BD59-A6C34878D82A}">
                    <a16:rowId xmlns:a16="http://schemas.microsoft.com/office/drawing/2014/main" val="1105647276"/>
                  </a:ext>
                </a:extLst>
              </a:tr>
              <a:tr h="1125510">
                <a:tc>
                  <a:txBody>
                    <a:bodyPr/>
                    <a:lstStyle/>
                    <a:p>
                      <a:pPr marL="0" marR="0">
                        <a:lnSpc>
                          <a:spcPct val="115000"/>
                        </a:lnSpc>
                        <a:spcAft>
                          <a:spcPts val="800"/>
                        </a:spcAft>
                        <a:buNone/>
                      </a:pPr>
                      <a:r>
                        <a:rPr lang="en-US" sz="1400" kern="1200" baseline="0" dirty="0">
                          <a:solidFill>
                            <a:sysClr val="windowText" lastClr="000000"/>
                          </a:solidFill>
                          <a:effectLst/>
                          <a:latin typeface="Aptos" panose="020B0004020202020204" pitchFamily="34" charset="0"/>
                          <a:ea typeface="+mn-ea"/>
                          <a:cs typeface="+mn-cs"/>
                        </a:rPr>
                        <a:t>All Resources for that QSE are subject to availability  review for each the ERS Time Period. </a:t>
                      </a:r>
                    </a:p>
                    <a:p>
                      <a:pPr marL="285750" marR="0" indent="-285750">
                        <a:lnSpc>
                          <a:spcPct val="115000"/>
                        </a:lnSpc>
                        <a:spcAft>
                          <a:spcPts val="800"/>
                        </a:spcAft>
                        <a:buFont typeface="Arial" panose="020B0604020202020204" pitchFamily="34" charset="0"/>
                        <a:buChar char="•"/>
                      </a:pPr>
                      <a:r>
                        <a:rPr lang="en-US" sz="1400" dirty="0"/>
                        <a:t>Any resource achieving an ERSAF of </a:t>
                      </a:r>
                      <a:r>
                        <a:rPr lang="en-US" sz="1400" b="1" dirty="0"/>
                        <a:t>≥0.95</a:t>
                      </a:r>
                      <a:r>
                        <a:rPr lang="en-US" sz="1400" dirty="0"/>
                        <a:t> passes the availability metric and is not subject to further action.</a:t>
                      </a:r>
                    </a:p>
                    <a:p>
                      <a:pPr marL="285750" marR="0" indent="-285750">
                        <a:lnSpc>
                          <a:spcPct val="115000"/>
                        </a:lnSpc>
                        <a:spcAft>
                          <a:spcPts val="800"/>
                        </a:spcAft>
                        <a:buFont typeface="Arial" panose="020B0604020202020204" pitchFamily="34" charset="0"/>
                        <a:buChar char="•"/>
                      </a:pPr>
                      <a:r>
                        <a:rPr lang="en-US" sz="1400" dirty="0"/>
                        <a:t>Any resource achieving an ERSAF of </a:t>
                      </a:r>
                      <a:r>
                        <a:rPr lang="en-US" sz="1400" b="1" dirty="0"/>
                        <a:t>&lt;0.95 </a:t>
                      </a:r>
                      <a:r>
                        <a:rPr lang="en-US" sz="1400" b="0" dirty="0"/>
                        <a:t>fails the availability metric and its </a:t>
                      </a:r>
                      <a:r>
                        <a:rPr lang="en-US" sz="1400" dirty="0"/>
                        <a:t>availability factor is </a:t>
                      </a:r>
                      <a:r>
                        <a:rPr lang="en-US" sz="1400" b="1" dirty="0"/>
                        <a:t>squared. </a:t>
                      </a:r>
                      <a:r>
                        <a:rPr lang="en-US" sz="1400" b="0" dirty="0"/>
                        <a:t>The modified availability factor will be used to calculate QSE’s </a:t>
                      </a:r>
                      <a:r>
                        <a:rPr lang="en-US" sz="1400" kern="0" dirty="0">
                          <a:solidFill>
                            <a:schemeClr val="dk1"/>
                          </a:solidFill>
                          <a:effectLst/>
                          <a:latin typeface="Aptos" panose="020B0004020202020204" pitchFamily="34" charset="0"/>
                          <a:ea typeface="+mn-ea"/>
                          <a:cs typeface="Times New Roman" panose="02020603050405020304" pitchFamily="18" charset="0"/>
                        </a:rPr>
                        <a:t>portfolio-level availability for </a:t>
                      </a:r>
                      <a:r>
                        <a:rPr lang="en-US" sz="1400" b="1" kern="0" dirty="0">
                          <a:solidFill>
                            <a:schemeClr val="dk1"/>
                          </a:solidFill>
                          <a:effectLst/>
                          <a:latin typeface="Aptos" panose="020B0004020202020204" pitchFamily="34" charset="0"/>
                          <a:ea typeface="+mn-ea"/>
                          <a:cs typeface="Times New Roman" panose="02020603050405020304" pitchFamily="18" charset="0"/>
                        </a:rPr>
                        <a:t>each contracted Time Period.</a:t>
                      </a:r>
                      <a:endParaRPr lang="en-US" sz="1400" kern="1200" baseline="0" dirty="0">
                        <a:solidFill>
                          <a:sysClr val="windowText" lastClr="000000"/>
                        </a:solidFill>
                        <a:effectLst/>
                        <a:latin typeface="Aptos" panose="020B0004020202020204" pitchFamily="34" charset="0"/>
                        <a:ea typeface="+mn-ea"/>
                        <a:cs typeface="+mn-cs"/>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1F8B9D">
                        <a:tint val="20000"/>
                      </a:srgbClr>
                    </a:solidFill>
                  </a:tcPr>
                </a:tc>
                <a:extLst>
                  <a:ext uri="{0D108BD9-81ED-4DB2-BD59-A6C34878D82A}">
                    <a16:rowId xmlns:a16="http://schemas.microsoft.com/office/drawing/2014/main" val="325231475"/>
                  </a:ext>
                </a:extLst>
              </a:tr>
            </a:tbl>
          </a:graphicData>
        </a:graphic>
      </p:graphicFrame>
      <p:sp>
        <p:nvSpPr>
          <p:cNvPr id="7" name="TextBox 6">
            <a:extLst>
              <a:ext uri="{FF2B5EF4-FFF2-40B4-BE49-F238E27FC236}">
                <a16:creationId xmlns:a16="http://schemas.microsoft.com/office/drawing/2014/main" id="{6CC66842-4AC6-35D6-B980-C301AFB0C6AB}"/>
              </a:ext>
            </a:extLst>
          </p:cNvPr>
          <p:cNvSpPr txBox="1"/>
          <p:nvPr/>
        </p:nvSpPr>
        <p:spPr>
          <a:xfrm>
            <a:off x="764615" y="3462441"/>
            <a:ext cx="3959024" cy="338554"/>
          </a:xfrm>
          <a:prstGeom prst="rect">
            <a:avLst/>
          </a:prstGeom>
          <a:noFill/>
        </p:spPr>
        <p:txBody>
          <a:bodyPr wrap="square" rtlCol="0">
            <a:spAutoFit/>
          </a:bodyPr>
          <a:lstStyle/>
          <a:p>
            <a:r>
              <a:rPr lang="en-US" sz="1600" dirty="0">
                <a:latin typeface="Aptos" panose="020B0004020202020204" pitchFamily="34" charset="0"/>
              </a:rPr>
              <a:t>QSE portfolio-level:</a:t>
            </a:r>
          </a:p>
        </p:txBody>
      </p:sp>
      <p:graphicFrame>
        <p:nvGraphicFramePr>
          <p:cNvPr id="8" name="Content Placeholder 4">
            <a:extLst>
              <a:ext uri="{FF2B5EF4-FFF2-40B4-BE49-F238E27FC236}">
                <a16:creationId xmlns:a16="http://schemas.microsoft.com/office/drawing/2014/main" id="{FF5C1FC7-A469-A7E6-9350-4FF7700380D6}"/>
              </a:ext>
            </a:extLst>
          </p:cNvPr>
          <p:cNvGraphicFramePr>
            <a:graphicFrameLocks/>
          </p:cNvGraphicFramePr>
          <p:nvPr/>
        </p:nvGraphicFramePr>
        <p:xfrm>
          <a:off x="834837" y="3857940"/>
          <a:ext cx="10877550" cy="1722692"/>
        </p:xfrm>
        <a:graphic>
          <a:graphicData uri="http://schemas.openxmlformats.org/drawingml/2006/table">
            <a:tbl>
              <a:tblPr firstRow="1" firstCol="1" bandRow="1"/>
              <a:tblGrid>
                <a:gridCol w="10877550">
                  <a:extLst>
                    <a:ext uri="{9D8B030D-6E8A-4147-A177-3AD203B41FA5}">
                      <a16:colId xmlns:a16="http://schemas.microsoft.com/office/drawing/2014/main" val="2254377549"/>
                    </a:ext>
                  </a:extLst>
                </a:gridCol>
              </a:tblGrid>
              <a:tr h="202245">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algn="l" defTabSz="914400" rtl="0" eaLnBrk="1" latinLnBrk="0" hangingPunct="1">
                        <a:lnSpc>
                          <a:spcPct val="115000"/>
                        </a:lnSpc>
                        <a:spcAft>
                          <a:spcPts val="800"/>
                        </a:spcAft>
                        <a:buNone/>
                      </a:pPr>
                      <a:r>
                        <a:rPr lang="en-US" sz="1400" b="1" kern="1200" dirty="0">
                          <a:solidFill>
                            <a:schemeClr val="tx1"/>
                          </a:solidFill>
                          <a:effectLst/>
                          <a:latin typeface="Aptos" panose="020B0004020202020204" pitchFamily="34" charset="0"/>
                          <a:ea typeface="+mn-ea"/>
                          <a:cs typeface="+mn-cs"/>
                        </a:rPr>
                        <a:t>ERSAFTOTTP: ERS Availability Factor Total per Time Period</a:t>
                      </a:r>
                      <a:endParaRPr lang="en-US" sz="1400" b="1" kern="0" dirty="0">
                        <a:solidFill>
                          <a:schemeClr val="tx1"/>
                        </a:solidFill>
                        <a:effectLst/>
                        <a:latin typeface="Aptos" panose="020B0004020202020204" pitchFamily="34" charset="0"/>
                        <a:ea typeface="+mn-ea"/>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mpd="sng">
                      <a:solidFill>
                        <a:srgbClr val="FFFFFF"/>
                      </a:solidFill>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2794A4"/>
                    </a:solidFill>
                  </a:tcPr>
                </a:tc>
                <a:extLst>
                  <a:ext uri="{0D108BD9-81ED-4DB2-BD59-A6C34878D82A}">
                    <a16:rowId xmlns:a16="http://schemas.microsoft.com/office/drawing/2014/main" val="274839181"/>
                  </a:ext>
                </a:extLst>
              </a:tr>
              <a:tr h="41495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85750" marR="0" indent="-285750" algn="l" defTabSz="914400" rtl="0" eaLnBrk="1" latinLnBrk="0" hangingPunct="1">
                        <a:lnSpc>
                          <a:spcPct val="115000"/>
                        </a:lnSpc>
                        <a:spcAft>
                          <a:spcPts val="800"/>
                        </a:spcAft>
                        <a:buFont typeface="Arial" panose="020B0604020202020204" pitchFamily="34" charset="0"/>
                        <a:buChar char="•"/>
                      </a:pPr>
                      <a:r>
                        <a:rPr lang="en-US" sz="1400" kern="0" dirty="0">
                          <a:solidFill>
                            <a:schemeClr val="dk1"/>
                          </a:solidFill>
                          <a:effectLst/>
                          <a:latin typeface="Aptos" panose="020B0004020202020204" pitchFamily="34" charset="0"/>
                          <a:ea typeface="+mn-ea"/>
                          <a:cs typeface="Times New Roman" panose="02020603050405020304" pitchFamily="18" charset="0"/>
                        </a:rPr>
                        <a:t>A QSE will have a portfolio-level availability for </a:t>
                      </a:r>
                      <a:r>
                        <a:rPr lang="en-US" sz="1400" b="1" kern="0" dirty="0">
                          <a:solidFill>
                            <a:schemeClr val="dk1"/>
                          </a:solidFill>
                          <a:effectLst/>
                          <a:latin typeface="Aptos" panose="020B0004020202020204" pitchFamily="34" charset="0"/>
                          <a:ea typeface="+mn-ea"/>
                          <a:cs typeface="Times New Roman" panose="02020603050405020304" pitchFamily="18" charset="0"/>
                        </a:rPr>
                        <a:t>each contracted Time Period </a:t>
                      </a:r>
                      <a:r>
                        <a:rPr lang="en-US" sz="1400" kern="0" dirty="0">
                          <a:solidFill>
                            <a:schemeClr val="dk1"/>
                          </a:solidFill>
                          <a:effectLst/>
                          <a:latin typeface="Aptos" panose="020B0004020202020204" pitchFamily="34" charset="0"/>
                          <a:ea typeface="+mn-ea"/>
                          <a:cs typeface="Times New Roman" panose="02020603050405020304" pitchFamily="18" charset="0"/>
                        </a:rPr>
                        <a:t>for a SCT and are calculated using ERS Resource availability factor (ERSAF) as mentioned above. </a:t>
                      </a: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1F8B9D">
                        <a:tint val="20000"/>
                      </a:srgbClr>
                    </a:solidFill>
                  </a:tcPr>
                </a:tc>
                <a:extLst>
                  <a:ext uri="{0D108BD9-81ED-4DB2-BD59-A6C34878D82A}">
                    <a16:rowId xmlns:a16="http://schemas.microsoft.com/office/drawing/2014/main" val="1105647276"/>
                  </a:ext>
                </a:extLst>
              </a:tr>
              <a:tr h="115666">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285750" marR="0" indent="-285750" algn="l" defTabSz="914400" rtl="0" eaLnBrk="1" latinLnBrk="0" hangingPunct="1">
                        <a:lnSpc>
                          <a:spcPct val="115000"/>
                        </a:lnSpc>
                        <a:spcAft>
                          <a:spcPts val="800"/>
                        </a:spcAft>
                        <a:buFont typeface="Arial" panose="020B0604020202020204" pitchFamily="34" charset="0"/>
                        <a:buChar char="•"/>
                      </a:pPr>
                      <a:r>
                        <a:rPr lang="en-US" sz="1400" dirty="0">
                          <a:latin typeface="Aptos" panose="020B0004020202020204" pitchFamily="34" charset="0"/>
                        </a:rPr>
                        <a:t>A QSE is deemed have met its availability requirements if its portfolio-level availability factor meets the ≥0.95 threshold </a:t>
                      </a:r>
                      <a:r>
                        <a:rPr lang="en-US" sz="1400" b="1" dirty="0">
                          <a:latin typeface="Aptos" panose="020B0004020202020204" pitchFamily="34" charset="0"/>
                        </a:rPr>
                        <a:t>per ERS Time Period</a:t>
                      </a:r>
                      <a:r>
                        <a:rPr lang="en-US" sz="1400" b="0" dirty="0">
                          <a:latin typeface="Aptos" panose="020B0004020202020204" pitchFamily="34" charset="0"/>
                        </a:rPr>
                        <a:t>;</a:t>
                      </a:r>
                      <a:r>
                        <a:rPr lang="en-US" sz="1800" kern="1200" dirty="0">
                          <a:solidFill>
                            <a:schemeClr val="dk1"/>
                          </a:solidFill>
                          <a:effectLst/>
                          <a:latin typeface="Arial"/>
                          <a:ea typeface="+mn-ea"/>
                          <a:cs typeface="+mn-cs"/>
                        </a:rPr>
                        <a:t> </a:t>
                      </a:r>
                      <a:r>
                        <a:rPr lang="en-US" sz="1400" kern="1200" dirty="0">
                          <a:solidFill>
                            <a:schemeClr val="dk1"/>
                          </a:solidFill>
                          <a:effectLst/>
                          <a:latin typeface="Aptos" panose="020B0004020202020204" pitchFamily="34" charset="0"/>
                          <a:ea typeface="+mn-ea"/>
                          <a:cs typeface="+mn-cs"/>
                        </a:rPr>
                        <a:t>otherwise, the QSE shall be deemed to have failed to meet this requirement. </a:t>
                      </a:r>
                      <a:endParaRPr lang="en-US" sz="1400" kern="0" dirty="0">
                        <a:solidFill>
                          <a:schemeClr val="tx1"/>
                        </a:solidFill>
                        <a:effectLst/>
                        <a:latin typeface="Aptos" panose="020B0004020202020204" pitchFamily="34" charset="0"/>
                        <a:ea typeface="+mn-ea"/>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E7EEF0"/>
                    </a:solidFill>
                  </a:tcPr>
                </a:tc>
                <a:extLst>
                  <a:ext uri="{0D108BD9-81ED-4DB2-BD59-A6C34878D82A}">
                    <a16:rowId xmlns:a16="http://schemas.microsoft.com/office/drawing/2014/main" val="2404164624"/>
                  </a:ext>
                </a:extLst>
              </a:tr>
              <a:tr h="476695">
                <a:tc>
                  <a:txBody>
                    <a:bodyPr/>
                    <a:lstStyle/>
                    <a:p>
                      <a:pPr marL="0" marR="0" algn="l" defTabSz="914400" rtl="0" eaLnBrk="1" latinLnBrk="0" hangingPunct="1">
                        <a:lnSpc>
                          <a:spcPct val="115000"/>
                        </a:lnSpc>
                        <a:spcAft>
                          <a:spcPts val="800"/>
                        </a:spcAft>
                        <a:buNone/>
                      </a:pPr>
                      <a:endParaRPr lang="en-US" sz="1400" kern="0" dirty="0">
                        <a:solidFill>
                          <a:schemeClr val="tx1"/>
                        </a:solidFill>
                        <a:effectLst/>
                        <a:latin typeface="Aptos" panose="020B0004020202020204" pitchFamily="34" charset="0"/>
                        <a:ea typeface="+mn-ea"/>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E7EEF0"/>
                    </a:solidFill>
                  </a:tcPr>
                </a:tc>
                <a:extLst>
                  <a:ext uri="{0D108BD9-81ED-4DB2-BD59-A6C34878D82A}">
                    <a16:rowId xmlns:a16="http://schemas.microsoft.com/office/drawing/2014/main" val="4063902087"/>
                  </a:ext>
                </a:extLst>
              </a:tr>
            </a:tbl>
          </a:graphicData>
        </a:graphic>
      </p:graphicFrame>
    </p:spTree>
    <p:extLst>
      <p:ext uri="{BB962C8B-B14F-4D97-AF65-F5344CB8AC3E}">
        <p14:creationId xmlns:p14="http://schemas.microsoft.com/office/powerpoint/2010/main" val="770640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28724-763E-E416-CFAB-F939E7E44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2B716-4CD9-8DD5-5AC5-FE5786A383ED}"/>
              </a:ext>
            </a:extLst>
          </p:cNvPr>
          <p:cNvSpPr>
            <a:spLocks noGrp="1"/>
          </p:cNvSpPr>
          <p:nvPr>
            <p:ph type="title"/>
          </p:nvPr>
        </p:nvSpPr>
        <p:spPr/>
        <p:txBody>
          <a:bodyPr/>
          <a:lstStyle/>
          <a:p>
            <a:r>
              <a:rPr lang="en-US" dirty="0"/>
              <a:t>Availability-Payment Reductions and Suspensions (Proposed)</a:t>
            </a:r>
          </a:p>
        </p:txBody>
      </p:sp>
      <p:sp>
        <p:nvSpPr>
          <p:cNvPr id="4" name="Slide Number Placeholder 3">
            <a:extLst>
              <a:ext uri="{FF2B5EF4-FFF2-40B4-BE49-F238E27FC236}">
                <a16:creationId xmlns:a16="http://schemas.microsoft.com/office/drawing/2014/main" id="{30869E9A-15FC-8C52-9F20-4CEC9D4E3FBF}"/>
              </a:ext>
            </a:extLst>
          </p:cNvPr>
          <p:cNvSpPr>
            <a:spLocks noGrp="1"/>
          </p:cNvSpPr>
          <p:nvPr>
            <p:ph type="sldNum" sz="quarter" idx="12"/>
          </p:nvPr>
        </p:nvSpPr>
        <p:spPr/>
        <p:txBody>
          <a:bodyPr/>
          <a:lstStyle/>
          <a:p>
            <a:fld id="{BCDE79FB-97BA-492B-8D57-F1373F9ADA95}" type="slidenum">
              <a:rPr lang="en-US" smtClean="0"/>
              <a:pPr/>
              <a:t>14</a:t>
            </a:fld>
            <a:endParaRPr lang="en-US" dirty="0"/>
          </a:p>
        </p:txBody>
      </p:sp>
      <p:sp>
        <p:nvSpPr>
          <p:cNvPr id="7" name="TextBox 6">
            <a:extLst>
              <a:ext uri="{FF2B5EF4-FFF2-40B4-BE49-F238E27FC236}">
                <a16:creationId xmlns:a16="http://schemas.microsoft.com/office/drawing/2014/main" id="{4D0CB64B-6C78-C25C-8D7B-9F9C22C62E08}"/>
              </a:ext>
            </a:extLst>
          </p:cNvPr>
          <p:cNvSpPr txBox="1"/>
          <p:nvPr/>
        </p:nvSpPr>
        <p:spPr>
          <a:xfrm>
            <a:off x="533400" y="921442"/>
            <a:ext cx="11039475" cy="1605568"/>
          </a:xfrm>
          <a:prstGeom prst="rect">
            <a:avLst/>
          </a:prstGeom>
          <a:noFill/>
        </p:spPr>
        <p:txBody>
          <a:bodyPr wrap="square" rtlCol="0">
            <a:spAutoFit/>
          </a:bodyPr>
          <a:lstStyle/>
          <a:p>
            <a:pPr marL="285750" indent="-285750">
              <a:spcAft>
                <a:spcPts val="500"/>
              </a:spcAft>
              <a:buFont typeface="Arial" panose="020B0604020202020204" pitchFamily="34" charset="0"/>
              <a:buChar char="•"/>
            </a:pPr>
            <a:r>
              <a:rPr lang="en-US" dirty="0"/>
              <a:t>An ERS Resource’s availability will be determined for each ERS Time Period in the Standard Contract Term (ERSAF)</a:t>
            </a:r>
          </a:p>
          <a:p>
            <a:pPr marL="285750" indent="-285750">
              <a:spcAft>
                <a:spcPts val="500"/>
              </a:spcAft>
              <a:buFont typeface="Arial" panose="020B0604020202020204" pitchFamily="34" charset="0"/>
              <a:buChar char="•"/>
            </a:pPr>
            <a:r>
              <a:rPr lang="en-US" dirty="0"/>
              <a:t>The passing metric for a resource is ERSAF ≥ .95</a:t>
            </a:r>
          </a:p>
          <a:p>
            <a:pPr marL="285750" indent="-285750">
              <a:spcAft>
                <a:spcPts val="500"/>
              </a:spcAft>
              <a:buFont typeface="Arial" panose="020B0604020202020204" pitchFamily="34" charset="0"/>
              <a:buChar char="•"/>
            </a:pPr>
            <a:r>
              <a:rPr lang="en-US" dirty="0"/>
              <a:t>Suspensions will be based on the number of availability failures by risk category assigned to the ERS Time Period in the RFP</a:t>
            </a:r>
          </a:p>
        </p:txBody>
      </p:sp>
      <p:graphicFrame>
        <p:nvGraphicFramePr>
          <p:cNvPr id="6" name="Table 5">
            <a:extLst>
              <a:ext uri="{FF2B5EF4-FFF2-40B4-BE49-F238E27FC236}">
                <a16:creationId xmlns:a16="http://schemas.microsoft.com/office/drawing/2014/main" id="{327846F5-F24D-B3B6-A8C6-5B8D0FED392B}"/>
              </a:ext>
            </a:extLst>
          </p:cNvPr>
          <p:cNvGraphicFramePr>
            <a:graphicFrameLocks noGrp="1"/>
          </p:cNvGraphicFramePr>
          <p:nvPr/>
        </p:nvGraphicFramePr>
        <p:xfrm>
          <a:off x="740092" y="2752725"/>
          <a:ext cx="6517957" cy="3603627"/>
        </p:xfrm>
        <a:graphic>
          <a:graphicData uri="http://schemas.openxmlformats.org/drawingml/2006/table">
            <a:tbl>
              <a:tblPr firstRow="1" firstCol="1" bandRow="1"/>
              <a:tblGrid>
                <a:gridCol w="3647181">
                  <a:extLst>
                    <a:ext uri="{9D8B030D-6E8A-4147-A177-3AD203B41FA5}">
                      <a16:colId xmlns:a16="http://schemas.microsoft.com/office/drawing/2014/main" val="3786682245"/>
                    </a:ext>
                  </a:extLst>
                </a:gridCol>
                <a:gridCol w="1473105">
                  <a:extLst>
                    <a:ext uri="{9D8B030D-6E8A-4147-A177-3AD203B41FA5}">
                      <a16:colId xmlns:a16="http://schemas.microsoft.com/office/drawing/2014/main" val="3237925241"/>
                    </a:ext>
                  </a:extLst>
                </a:gridCol>
                <a:gridCol w="1397671">
                  <a:extLst>
                    <a:ext uri="{9D8B030D-6E8A-4147-A177-3AD203B41FA5}">
                      <a16:colId xmlns:a16="http://schemas.microsoft.com/office/drawing/2014/main" val="3241149431"/>
                    </a:ext>
                  </a:extLst>
                </a:gridCol>
              </a:tblGrid>
              <a:tr h="508329">
                <a:tc>
                  <a:txBody>
                    <a:bodyPr/>
                    <a:lstStyle/>
                    <a:p>
                      <a:pPr marL="0" marR="0">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Risk Factors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4EA72E"/>
                      </a:solidFill>
                      <a:prstDash val="solid"/>
                      <a:round/>
                      <a:headEnd type="none" w="med" len="med"/>
                      <a:tailEnd type="none" w="med" len="med"/>
                    </a:lnL>
                    <a:lnR>
                      <a:noFill/>
                    </a:lnR>
                    <a:lnT w="12700" cap="flat" cmpd="sng" algn="ctr">
                      <a:solidFill>
                        <a:srgbClr val="4EA72E"/>
                      </a:solidFill>
                      <a:prstDash val="solid"/>
                      <a:round/>
                      <a:headEnd type="none" w="med" len="med"/>
                      <a:tailEnd type="none" w="med" len="med"/>
                    </a:lnT>
                    <a:lnB w="12700" cap="flat" cmpd="sng" algn="ctr">
                      <a:solidFill>
                        <a:srgbClr val="4EA72E"/>
                      </a:solidFill>
                      <a:prstDash val="solid"/>
                      <a:round/>
                      <a:headEnd type="none" w="med" len="med"/>
                      <a:tailEnd type="none" w="med" len="med"/>
                    </a:lnB>
                    <a:solidFill>
                      <a:srgbClr val="4EA72E"/>
                    </a:solid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 of Time Period Failures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a:noFill/>
                    </a:lnR>
                    <a:lnT w="12700" cap="flat" cmpd="sng" algn="ctr">
                      <a:solidFill>
                        <a:srgbClr val="4EA72E"/>
                      </a:solidFill>
                      <a:prstDash val="solid"/>
                      <a:round/>
                      <a:headEnd type="none" w="med" len="med"/>
                      <a:tailEnd type="none" w="med" len="med"/>
                    </a:lnT>
                    <a:lnB w="12700" cap="flat" cmpd="sng" algn="ctr">
                      <a:solidFill>
                        <a:srgbClr val="4EA72E"/>
                      </a:solidFill>
                      <a:prstDash val="solid"/>
                      <a:round/>
                      <a:headEnd type="none" w="med" len="med"/>
                      <a:tailEnd type="none" w="med" len="med"/>
                    </a:lnB>
                    <a:solidFill>
                      <a:srgbClr val="4EA72E"/>
                    </a:solid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Suspension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w="12700" cap="flat" cmpd="sng" algn="ctr">
                      <a:solidFill>
                        <a:srgbClr val="4EA72E"/>
                      </a:solidFill>
                      <a:prstDash val="solid"/>
                      <a:round/>
                      <a:headEnd type="none" w="med" len="med"/>
                      <a:tailEnd type="none" w="med" len="med"/>
                    </a:lnR>
                    <a:lnT w="12700" cap="flat" cmpd="sng" algn="ctr">
                      <a:solidFill>
                        <a:srgbClr val="4EA72E"/>
                      </a:solidFill>
                      <a:prstDash val="solid"/>
                      <a:round/>
                      <a:headEnd type="none" w="med" len="med"/>
                      <a:tailEnd type="none" w="med" len="med"/>
                    </a:lnT>
                    <a:lnB w="12700" cap="flat" cmpd="sng" algn="ctr">
                      <a:solidFill>
                        <a:srgbClr val="4EA72E"/>
                      </a:solidFill>
                      <a:prstDash val="solid"/>
                      <a:round/>
                      <a:headEnd type="none" w="med" len="med"/>
                      <a:tailEnd type="none" w="med" len="med"/>
                    </a:lnB>
                    <a:solidFill>
                      <a:srgbClr val="4EA72E"/>
                    </a:solidFill>
                  </a:tcPr>
                </a:tc>
                <a:extLst>
                  <a:ext uri="{0D108BD9-81ED-4DB2-BD59-A6C34878D82A}">
                    <a16:rowId xmlns:a16="http://schemas.microsoft.com/office/drawing/2014/main" val="4128636563"/>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High (80-100)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4EA72E"/>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4EA72E"/>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4EA72E"/>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extLst>
                  <a:ext uri="{0D108BD9-81ED-4DB2-BD59-A6C34878D82A}">
                    <a16:rowId xmlns:a16="http://schemas.microsoft.com/office/drawing/2014/main" val="148474098"/>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High (80-100)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extLst>
                  <a:ext uri="{0D108BD9-81ED-4DB2-BD59-A6C34878D82A}">
                    <a16:rowId xmlns:a16="http://schemas.microsoft.com/office/drawing/2014/main" val="3093802387"/>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High (80-100)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3 or more</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3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464798684"/>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Medium (30-79)</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extLst>
                  <a:ext uri="{0D108BD9-81ED-4DB2-BD59-A6C34878D82A}">
                    <a16:rowId xmlns:a16="http://schemas.microsoft.com/office/drawing/2014/main" val="2079791978"/>
                  </a:ext>
                </a:extLst>
              </a:tr>
              <a:tr h="343922">
                <a:tc>
                  <a:txBody>
                    <a:bodyPr/>
                    <a:lstStyle/>
                    <a:p>
                      <a:pPr marL="0" marR="0">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Medium (30-79)</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3 or more</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86540411"/>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Low (1-29)</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5</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1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extLst>
                  <a:ext uri="{0D108BD9-81ED-4DB2-BD59-A6C34878D82A}">
                    <a16:rowId xmlns:a16="http://schemas.microsoft.com/office/drawing/2014/main" val="649797399"/>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Low (1-29)</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6 or more</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2 SCT</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extLst>
                  <a:ext uri="{0D108BD9-81ED-4DB2-BD59-A6C34878D82A}">
                    <a16:rowId xmlns:a16="http://schemas.microsoft.com/office/drawing/2014/main" val="1173241492"/>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Combination of High/Medium/Low</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Follow high</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 </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noFill/>
                  </a:tcPr>
                </a:tc>
                <a:extLst>
                  <a:ext uri="{0D108BD9-81ED-4DB2-BD59-A6C34878D82A}">
                    <a16:rowId xmlns:a16="http://schemas.microsoft.com/office/drawing/2014/main" val="158824118"/>
                  </a:ext>
                </a:extLst>
              </a:tr>
              <a:tr h="343922">
                <a:tc>
                  <a:txBody>
                    <a:bodyPr/>
                    <a:lstStyle/>
                    <a:p>
                      <a:pPr marL="0" marR="0">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Combination of Medium/Low</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Follow medium</a:t>
                      </a:r>
                      <a:endParaRPr lang="en-US" sz="12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1400" b="1" kern="0" dirty="0">
                          <a:solidFill>
                            <a:srgbClr val="000000"/>
                          </a:solidFill>
                          <a:effectLst/>
                          <a:latin typeface="Aptos Narrow" panose="020B0004020202020204" pitchFamily="34" charset="0"/>
                          <a:ea typeface="Times New Roman" panose="02020603050405020304" pitchFamily="18" charset="0"/>
                          <a:cs typeface="Times New Roman" panose="02020603050405020304" pitchFamily="18" charset="0"/>
                        </a:rPr>
                        <a:t> </a:t>
                      </a:r>
                      <a:endParaRPr lang="en-US"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8DD873"/>
                      </a:solidFill>
                      <a:prstDash val="solid"/>
                      <a:round/>
                      <a:headEnd type="none" w="med" len="med"/>
                      <a:tailEnd type="none" w="med" len="med"/>
                    </a:lnL>
                    <a:lnR w="12700" cap="flat" cmpd="sng" algn="ctr">
                      <a:solidFill>
                        <a:srgbClr val="8DD873"/>
                      </a:solidFill>
                      <a:prstDash val="solid"/>
                      <a:round/>
                      <a:headEnd type="none" w="med" len="med"/>
                      <a:tailEnd type="none" w="med" len="med"/>
                    </a:lnR>
                    <a:lnT w="12700" cap="flat" cmpd="sng" algn="ctr">
                      <a:solidFill>
                        <a:srgbClr val="8DD873"/>
                      </a:solidFill>
                      <a:prstDash val="solid"/>
                      <a:round/>
                      <a:headEnd type="none" w="med" len="med"/>
                      <a:tailEnd type="none" w="med" len="med"/>
                    </a:lnT>
                    <a:lnB w="12700" cap="flat" cmpd="sng" algn="ctr">
                      <a:solidFill>
                        <a:srgbClr val="8DD873"/>
                      </a:solidFill>
                      <a:prstDash val="solid"/>
                      <a:round/>
                      <a:headEnd type="none" w="med" len="med"/>
                      <a:tailEnd type="none" w="med" len="med"/>
                    </a:lnB>
                    <a:solidFill>
                      <a:srgbClr val="D9F2D0"/>
                    </a:solidFill>
                  </a:tcPr>
                </a:tc>
                <a:extLst>
                  <a:ext uri="{0D108BD9-81ED-4DB2-BD59-A6C34878D82A}">
                    <a16:rowId xmlns:a16="http://schemas.microsoft.com/office/drawing/2014/main" val="3501247334"/>
                  </a:ext>
                </a:extLst>
              </a:tr>
            </a:tbl>
          </a:graphicData>
        </a:graphic>
      </p:graphicFrame>
      <p:sp>
        <p:nvSpPr>
          <p:cNvPr id="9" name="TextBox 8">
            <a:extLst>
              <a:ext uri="{FF2B5EF4-FFF2-40B4-BE49-F238E27FC236}">
                <a16:creationId xmlns:a16="http://schemas.microsoft.com/office/drawing/2014/main" id="{9D10ADF7-CE8D-EF31-D3DB-D922445D98E3}"/>
              </a:ext>
            </a:extLst>
          </p:cNvPr>
          <p:cNvSpPr txBox="1"/>
          <p:nvPr/>
        </p:nvSpPr>
        <p:spPr>
          <a:xfrm>
            <a:off x="7920038" y="3521366"/>
            <a:ext cx="3900487" cy="1814471"/>
          </a:xfrm>
          <a:prstGeom prst="rect">
            <a:avLst/>
          </a:prstGeom>
          <a:noFill/>
        </p:spPr>
        <p:txBody>
          <a:bodyPr wrap="square">
            <a:spAutoFit/>
          </a:bodyPr>
          <a:lstStyle/>
          <a:p>
            <a:pPr marR="0" lvl="0">
              <a:lnSpc>
                <a:spcPct val="115000"/>
              </a:lnSpc>
            </a:pPr>
            <a:r>
              <a:rPr lang="en-US" sz="1400" b="1" kern="100" dirty="0">
                <a:effectLst/>
                <a:latin typeface="Aptos" panose="020B0004020202020204" pitchFamily="34" charset="0"/>
                <a:ea typeface="Aptos" panose="020B0004020202020204" pitchFamily="34" charset="0"/>
                <a:cs typeface="Times New Roman" panose="02020603050405020304" pitchFamily="18" charset="0"/>
              </a:rPr>
              <a:t>Note:</a:t>
            </a:r>
          </a:p>
          <a:p>
            <a:pPr marL="171450" marR="0" lvl="0" indent="-171450">
              <a:lnSpc>
                <a:spcPct val="115000"/>
              </a:lnSpc>
              <a:buFont typeface="Symbol" panose="05050102010706020507" pitchFamily="18" charset="2"/>
              <a:buChar char=""/>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Since going to the 4SCTs (2022) AprMay and OctNov have been all Low-Risk TPs.</a:t>
            </a:r>
          </a:p>
          <a:p>
            <a:pPr marL="171450" marR="0" lvl="0" indent="-171450">
              <a:lnSpc>
                <a:spcPct val="115000"/>
              </a:lnSpc>
              <a:buFont typeface="Symbol" panose="05050102010706020507" pitchFamily="18" charset="2"/>
              <a:buChar char=""/>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JunSep25 – 2 Highs, 2 Medium, 4 Lows</a:t>
            </a:r>
          </a:p>
          <a:p>
            <a:pPr marL="171450" marR="0" lvl="0" indent="-171450">
              <a:lnSpc>
                <a:spcPct val="115000"/>
              </a:lnSpc>
              <a:buFont typeface="Symbol" panose="05050102010706020507" pitchFamily="18" charset="2"/>
              <a:buChar char=""/>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DecMar25 - 1 High, 3 Medium, 4 Lows</a:t>
            </a:r>
          </a:p>
          <a:p>
            <a:pPr marL="171450" marR="0" lvl="0" indent="-171450">
              <a:lnSpc>
                <a:spcPct val="115000"/>
              </a:lnSpc>
              <a:buFont typeface="Symbol" panose="05050102010706020507" pitchFamily="18" charset="2"/>
              <a:buChar char=""/>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JunSep26 – 3 Highs, 1 Medium, 4 Lows</a:t>
            </a:r>
          </a:p>
          <a:p>
            <a:pPr marL="171450" marR="0" lvl="0" indent="-171450">
              <a:lnSpc>
                <a:spcPct val="115000"/>
              </a:lnSpc>
              <a:spcAft>
                <a:spcPts val="800"/>
              </a:spcAft>
              <a:buFont typeface="Symbol" panose="05050102010706020507" pitchFamily="18" charset="2"/>
              <a:buChar char=""/>
            </a:pPr>
            <a:r>
              <a:rPr lang="en-US" sz="1400" kern="100" dirty="0">
                <a:effectLst/>
                <a:latin typeface="Aptos" panose="020B0004020202020204" pitchFamily="34" charset="0"/>
                <a:ea typeface="Aptos" panose="020B0004020202020204" pitchFamily="34" charset="0"/>
                <a:cs typeface="Times New Roman" panose="02020603050405020304" pitchFamily="18" charset="0"/>
              </a:rPr>
              <a:t>DecMar26 – 1 High, 3 Medium, 4 Lows</a:t>
            </a:r>
          </a:p>
        </p:txBody>
      </p:sp>
    </p:spTree>
    <p:extLst>
      <p:ext uri="{BB962C8B-B14F-4D97-AF65-F5344CB8AC3E}">
        <p14:creationId xmlns:p14="http://schemas.microsoft.com/office/powerpoint/2010/main" val="877249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759E9-2319-81C9-580D-608F7CFBE584}"/>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04AE75BD-6EBD-4440-56B0-D6EC73E5F544}"/>
              </a:ext>
            </a:extLst>
          </p:cNvPr>
          <p:cNvSpPr>
            <a:spLocks noGrp="1"/>
          </p:cNvSpPr>
          <p:nvPr>
            <p:ph type="sldNum" sz="quarter" idx="12"/>
          </p:nvPr>
        </p:nvSpPr>
        <p:spPr/>
        <p:txBody>
          <a:bodyPr/>
          <a:lstStyle/>
          <a:p>
            <a:fld id="{BCDE79FB-97BA-492B-8D57-F1373F9ADA95}" type="slidenum">
              <a:rPr lang="en-US" smtClean="0"/>
              <a:t>15</a:t>
            </a:fld>
            <a:endParaRPr lang="en-US"/>
          </a:p>
        </p:txBody>
      </p:sp>
      <p:pic>
        <p:nvPicPr>
          <p:cNvPr id="13" name="Picture 12">
            <a:extLst>
              <a:ext uri="{FF2B5EF4-FFF2-40B4-BE49-F238E27FC236}">
                <a16:creationId xmlns:a16="http://schemas.microsoft.com/office/drawing/2014/main" id="{0AA8A5C1-EB3C-864B-FCD8-DDAD62A19804}"/>
              </a:ext>
            </a:extLst>
          </p:cNvPr>
          <p:cNvPicPr>
            <a:picLocks noChangeAspect="1"/>
          </p:cNvPicPr>
          <p:nvPr/>
        </p:nvPicPr>
        <p:blipFill>
          <a:blip r:embed="rId3"/>
          <a:stretch>
            <a:fillRect/>
          </a:stretch>
        </p:blipFill>
        <p:spPr>
          <a:xfrm>
            <a:off x="436965" y="2507659"/>
            <a:ext cx="11318070" cy="3635559"/>
          </a:xfrm>
          <a:prstGeom prst="rect">
            <a:avLst/>
          </a:prstGeom>
        </p:spPr>
      </p:pic>
      <p:sp>
        <p:nvSpPr>
          <p:cNvPr id="14" name="TextBox 13">
            <a:extLst>
              <a:ext uri="{FF2B5EF4-FFF2-40B4-BE49-F238E27FC236}">
                <a16:creationId xmlns:a16="http://schemas.microsoft.com/office/drawing/2014/main" id="{9D345D31-9E5C-23F4-103B-66C97533C2CC}"/>
              </a:ext>
            </a:extLst>
          </p:cNvPr>
          <p:cNvSpPr txBox="1"/>
          <p:nvPr/>
        </p:nvSpPr>
        <p:spPr>
          <a:xfrm>
            <a:off x="626777" y="974208"/>
            <a:ext cx="7657531" cy="1323439"/>
          </a:xfrm>
          <a:prstGeom prst="rect">
            <a:avLst/>
          </a:prstGeom>
          <a:noFill/>
        </p:spPr>
        <p:txBody>
          <a:bodyPr wrap="square" rtlCol="0">
            <a:spAutoFit/>
          </a:bodyPr>
          <a:lstStyle/>
          <a:p>
            <a:pPr algn="ctr"/>
            <a:r>
              <a:rPr lang="en-US" sz="1600" dirty="0"/>
              <a:t>Availability Failure Metric</a:t>
            </a:r>
          </a:p>
          <a:p>
            <a:r>
              <a:rPr lang="en-US" sz="1600" dirty="0"/>
              <a:t>Default Baseline:	The interval Load of the ERS Load was less than 95% of its contracted 		ERS MW capacity</a:t>
            </a:r>
          </a:p>
          <a:p>
            <a:endParaRPr lang="en-US" sz="1600" dirty="0"/>
          </a:p>
          <a:p>
            <a:r>
              <a:rPr lang="en-US" sz="1600" dirty="0"/>
              <a:t>Alternate Baseline: 	Average MW Load per interval / offer MW</a:t>
            </a:r>
          </a:p>
        </p:txBody>
      </p:sp>
    </p:spTree>
    <p:extLst>
      <p:ext uri="{BB962C8B-B14F-4D97-AF65-F5344CB8AC3E}">
        <p14:creationId xmlns:p14="http://schemas.microsoft.com/office/powerpoint/2010/main" val="760098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62AA2-5DB7-DC4F-FAD6-73F6ACA1F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7FC27-BB04-911B-C983-0CA9A7DB99BE}"/>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66E3201C-E064-8D0B-4D8C-AEBA7D4E59AE}"/>
              </a:ext>
            </a:extLst>
          </p:cNvPr>
          <p:cNvSpPr>
            <a:spLocks noGrp="1"/>
          </p:cNvSpPr>
          <p:nvPr>
            <p:ph type="sldNum" sz="quarter" idx="12"/>
          </p:nvPr>
        </p:nvSpPr>
        <p:spPr/>
        <p:txBody>
          <a:bodyPr/>
          <a:lstStyle/>
          <a:p>
            <a:fld id="{BCDE79FB-97BA-492B-8D57-F1373F9ADA95}" type="slidenum">
              <a:rPr lang="en-US" smtClean="0"/>
              <a:t>16</a:t>
            </a:fld>
            <a:endParaRPr lang="en-US"/>
          </a:p>
        </p:txBody>
      </p:sp>
      <p:pic>
        <p:nvPicPr>
          <p:cNvPr id="7" name="Picture 6">
            <a:extLst>
              <a:ext uri="{FF2B5EF4-FFF2-40B4-BE49-F238E27FC236}">
                <a16:creationId xmlns:a16="http://schemas.microsoft.com/office/drawing/2014/main" id="{819D3828-C72A-9B55-87A9-7A7C505CF6E2}"/>
              </a:ext>
            </a:extLst>
          </p:cNvPr>
          <p:cNvPicPr>
            <a:picLocks noChangeAspect="1"/>
          </p:cNvPicPr>
          <p:nvPr/>
        </p:nvPicPr>
        <p:blipFill>
          <a:blip r:embed="rId2"/>
          <a:stretch>
            <a:fillRect/>
          </a:stretch>
        </p:blipFill>
        <p:spPr>
          <a:xfrm>
            <a:off x="626777" y="2535444"/>
            <a:ext cx="11031823" cy="3286659"/>
          </a:xfrm>
          <a:prstGeom prst="rect">
            <a:avLst/>
          </a:prstGeom>
        </p:spPr>
      </p:pic>
      <p:sp>
        <p:nvSpPr>
          <p:cNvPr id="8" name="TextBox 7">
            <a:extLst>
              <a:ext uri="{FF2B5EF4-FFF2-40B4-BE49-F238E27FC236}">
                <a16:creationId xmlns:a16="http://schemas.microsoft.com/office/drawing/2014/main" id="{5156D42E-08EF-FD09-BE7F-FD516C4FD5D1}"/>
              </a:ext>
            </a:extLst>
          </p:cNvPr>
          <p:cNvSpPr txBox="1"/>
          <p:nvPr/>
        </p:nvSpPr>
        <p:spPr>
          <a:xfrm>
            <a:off x="626777" y="974208"/>
            <a:ext cx="7657531" cy="1169551"/>
          </a:xfrm>
          <a:prstGeom prst="rect">
            <a:avLst/>
          </a:prstGeom>
          <a:noFill/>
        </p:spPr>
        <p:txBody>
          <a:bodyPr wrap="square" rtlCol="0">
            <a:spAutoFit/>
          </a:bodyPr>
          <a:lstStyle/>
          <a:p>
            <a:pPr algn="ctr"/>
            <a:r>
              <a:rPr lang="en-US" sz="1400" dirty="0"/>
              <a:t>Availability Failure Metric</a:t>
            </a:r>
          </a:p>
          <a:p>
            <a:r>
              <a:rPr lang="en-US" sz="1400" dirty="0"/>
              <a:t>Default Baseline:	The interval Load of the ERS Load was less than 95% of its contracted 		ERS MW capacity</a:t>
            </a:r>
          </a:p>
          <a:p>
            <a:endParaRPr lang="en-US" sz="1400" dirty="0"/>
          </a:p>
          <a:p>
            <a:r>
              <a:rPr lang="en-US" sz="1400" dirty="0"/>
              <a:t>Alternate Baseline: 	Average MW Load per interval / offer MW</a:t>
            </a:r>
          </a:p>
        </p:txBody>
      </p:sp>
    </p:spTree>
    <p:extLst>
      <p:ext uri="{BB962C8B-B14F-4D97-AF65-F5344CB8AC3E}">
        <p14:creationId xmlns:p14="http://schemas.microsoft.com/office/powerpoint/2010/main" val="3305416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53C5F-1DDA-3496-7478-5F3E37722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37FE4-F337-5148-A4FB-08B156BEAFE9}"/>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9212CFB0-A2B1-CF06-80FF-E72925BFA53C}"/>
              </a:ext>
            </a:extLst>
          </p:cNvPr>
          <p:cNvSpPr>
            <a:spLocks noGrp="1"/>
          </p:cNvSpPr>
          <p:nvPr>
            <p:ph type="sldNum" sz="quarter" idx="12"/>
          </p:nvPr>
        </p:nvSpPr>
        <p:spPr/>
        <p:txBody>
          <a:bodyPr/>
          <a:lstStyle/>
          <a:p>
            <a:fld id="{BCDE79FB-97BA-492B-8D57-F1373F9ADA95}" type="slidenum">
              <a:rPr lang="en-US" smtClean="0"/>
              <a:t>17</a:t>
            </a:fld>
            <a:endParaRPr lang="en-US"/>
          </a:p>
        </p:txBody>
      </p:sp>
      <p:pic>
        <p:nvPicPr>
          <p:cNvPr id="4" name="Picture 3">
            <a:extLst>
              <a:ext uri="{FF2B5EF4-FFF2-40B4-BE49-F238E27FC236}">
                <a16:creationId xmlns:a16="http://schemas.microsoft.com/office/drawing/2014/main" id="{635AD050-5C6E-C245-027F-7F63F74DCECF}"/>
              </a:ext>
            </a:extLst>
          </p:cNvPr>
          <p:cNvPicPr>
            <a:picLocks noChangeAspect="1"/>
          </p:cNvPicPr>
          <p:nvPr/>
        </p:nvPicPr>
        <p:blipFill>
          <a:blip r:embed="rId2"/>
          <a:stretch>
            <a:fillRect/>
          </a:stretch>
        </p:blipFill>
        <p:spPr>
          <a:xfrm>
            <a:off x="626777" y="2555321"/>
            <a:ext cx="10742433" cy="3801029"/>
          </a:xfrm>
          <a:prstGeom prst="rect">
            <a:avLst/>
          </a:prstGeom>
        </p:spPr>
      </p:pic>
      <p:sp>
        <p:nvSpPr>
          <p:cNvPr id="6" name="TextBox 5">
            <a:extLst>
              <a:ext uri="{FF2B5EF4-FFF2-40B4-BE49-F238E27FC236}">
                <a16:creationId xmlns:a16="http://schemas.microsoft.com/office/drawing/2014/main" id="{DE486117-87CF-FEA0-68C0-2CDE42298D30}"/>
              </a:ext>
            </a:extLst>
          </p:cNvPr>
          <p:cNvSpPr txBox="1"/>
          <p:nvPr/>
        </p:nvSpPr>
        <p:spPr>
          <a:xfrm>
            <a:off x="626777" y="974208"/>
            <a:ext cx="7657531" cy="1169551"/>
          </a:xfrm>
          <a:prstGeom prst="rect">
            <a:avLst/>
          </a:prstGeom>
          <a:noFill/>
        </p:spPr>
        <p:txBody>
          <a:bodyPr wrap="square" rtlCol="0">
            <a:spAutoFit/>
          </a:bodyPr>
          <a:lstStyle/>
          <a:p>
            <a:pPr algn="ctr"/>
            <a:r>
              <a:rPr lang="en-US" sz="1400" dirty="0"/>
              <a:t>Availability Failure Metric</a:t>
            </a:r>
          </a:p>
          <a:p>
            <a:r>
              <a:rPr lang="en-US" sz="1400" dirty="0"/>
              <a:t>Default Baseline:	The interval Load of the ERS Load was less than 95% of its contracted 		ERS MW capacity</a:t>
            </a:r>
          </a:p>
          <a:p>
            <a:endParaRPr lang="en-US" sz="1400" dirty="0"/>
          </a:p>
          <a:p>
            <a:r>
              <a:rPr lang="en-US" sz="1400" dirty="0"/>
              <a:t>Alternate Baseline: 	Average MW Load per interval / offer MW</a:t>
            </a:r>
          </a:p>
        </p:txBody>
      </p:sp>
    </p:spTree>
    <p:extLst>
      <p:ext uri="{BB962C8B-B14F-4D97-AF65-F5344CB8AC3E}">
        <p14:creationId xmlns:p14="http://schemas.microsoft.com/office/powerpoint/2010/main" val="16326126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13E9-4AFD-CE58-A075-35840D335D6B}"/>
              </a:ext>
            </a:extLst>
          </p:cNvPr>
          <p:cNvSpPr>
            <a:spLocks noGrp="1"/>
          </p:cNvSpPr>
          <p:nvPr>
            <p:ph type="title"/>
          </p:nvPr>
        </p:nvSpPr>
        <p:spPr>
          <a:xfrm>
            <a:off x="1257300" y="457200"/>
            <a:ext cx="10401300" cy="413657"/>
          </a:xfrm>
        </p:spPr>
        <p:txBody>
          <a:bodyPr>
            <a:normAutofit/>
          </a:bodyPr>
          <a:lstStyle/>
          <a:p>
            <a:r>
              <a:rPr lang="en-US" dirty="0"/>
              <a:t>Examples – Availability Alternate Baseline vs Default Baseline (MBMA)</a:t>
            </a:r>
          </a:p>
        </p:txBody>
      </p:sp>
      <p:sp>
        <p:nvSpPr>
          <p:cNvPr id="4" name="Text Placeholder 3">
            <a:extLst>
              <a:ext uri="{FF2B5EF4-FFF2-40B4-BE49-F238E27FC236}">
                <a16:creationId xmlns:a16="http://schemas.microsoft.com/office/drawing/2014/main" id="{CD5F87BB-398F-243D-7ECF-EDF899A50337}"/>
              </a:ext>
            </a:extLst>
          </p:cNvPr>
          <p:cNvSpPr>
            <a:spLocks noGrp="1"/>
          </p:cNvSpPr>
          <p:nvPr>
            <p:ph type="body" sz="quarter" idx="15"/>
          </p:nvPr>
        </p:nvSpPr>
        <p:spPr>
          <a:xfrm flipH="1">
            <a:off x="9056913" y="2846461"/>
            <a:ext cx="2870044" cy="801200"/>
          </a:xfrm>
        </p:spPr>
        <p:txBody>
          <a:bodyPr/>
          <a:lstStyle/>
          <a:p>
            <a:r>
              <a:rPr lang="en-US" sz="1200" dirty="0"/>
              <a:t>These 3 ERS Resources are single site (</a:t>
            </a:r>
            <a:r>
              <a:rPr lang="en-US" sz="1200" dirty="0" err="1"/>
              <a:t>Load_type</a:t>
            </a:r>
            <a:r>
              <a:rPr lang="en-US" sz="1200" dirty="0"/>
              <a:t> Individual)</a:t>
            </a:r>
          </a:p>
        </p:txBody>
      </p:sp>
      <p:sp>
        <p:nvSpPr>
          <p:cNvPr id="5" name="Slide Number Placeholder 4">
            <a:extLst>
              <a:ext uri="{FF2B5EF4-FFF2-40B4-BE49-F238E27FC236}">
                <a16:creationId xmlns:a16="http://schemas.microsoft.com/office/drawing/2014/main" id="{9065A4FF-3234-5179-5D9B-524706867209}"/>
              </a:ext>
            </a:extLst>
          </p:cNvPr>
          <p:cNvSpPr>
            <a:spLocks noGrp="1"/>
          </p:cNvSpPr>
          <p:nvPr>
            <p:ph type="sldNum" sz="quarter" idx="12"/>
          </p:nvPr>
        </p:nvSpPr>
        <p:spPr/>
        <p:txBody>
          <a:bodyPr/>
          <a:lstStyle/>
          <a:p>
            <a:fld id="{BCDE79FB-97BA-492B-8D57-F1373F9ADA95}" type="slidenum">
              <a:rPr lang="en-US" smtClean="0"/>
              <a:t>18</a:t>
            </a:fld>
            <a:endParaRPr lang="en-US"/>
          </a:p>
        </p:txBody>
      </p:sp>
      <p:pic>
        <p:nvPicPr>
          <p:cNvPr id="7" name="Picture 6">
            <a:extLst>
              <a:ext uri="{FF2B5EF4-FFF2-40B4-BE49-F238E27FC236}">
                <a16:creationId xmlns:a16="http://schemas.microsoft.com/office/drawing/2014/main" id="{A4ADCF2B-07D2-C564-933D-08DD6A3FEC43}"/>
              </a:ext>
            </a:extLst>
          </p:cNvPr>
          <p:cNvPicPr>
            <a:picLocks noChangeAspect="1"/>
          </p:cNvPicPr>
          <p:nvPr/>
        </p:nvPicPr>
        <p:blipFill>
          <a:blip r:embed="rId2"/>
          <a:stretch>
            <a:fillRect/>
          </a:stretch>
        </p:blipFill>
        <p:spPr>
          <a:xfrm>
            <a:off x="794656" y="1012371"/>
            <a:ext cx="8262257" cy="5595327"/>
          </a:xfrm>
          <a:prstGeom prst="rect">
            <a:avLst/>
          </a:prstGeom>
        </p:spPr>
      </p:pic>
    </p:spTree>
    <p:extLst>
      <p:ext uri="{BB962C8B-B14F-4D97-AF65-F5344CB8AC3E}">
        <p14:creationId xmlns:p14="http://schemas.microsoft.com/office/powerpoint/2010/main" val="2997938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7FFA2-1485-B708-D397-FEC953B224D5}"/>
              </a:ext>
            </a:extLst>
          </p:cNvPr>
          <p:cNvSpPr>
            <a:spLocks noGrp="1"/>
          </p:cNvSpPr>
          <p:nvPr>
            <p:ph type="title"/>
          </p:nvPr>
        </p:nvSpPr>
        <p:spPr>
          <a:xfrm>
            <a:off x="1257300" y="457200"/>
            <a:ext cx="10401300" cy="387626"/>
          </a:xfrm>
        </p:spPr>
        <p:txBody>
          <a:bodyPr/>
          <a:lstStyle/>
          <a:p>
            <a:r>
              <a:rPr lang="en-US" dirty="0"/>
              <a:t>Examples – Availability Alternate Baseline vs Default Baseline (MBMA)</a:t>
            </a:r>
          </a:p>
        </p:txBody>
      </p:sp>
      <p:sp>
        <p:nvSpPr>
          <p:cNvPr id="4" name="Text Placeholder 3">
            <a:extLst>
              <a:ext uri="{FF2B5EF4-FFF2-40B4-BE49-F238E27FC236}">
                <a16:creationId xmlns:a16="http://schemas.microsoft.com/office/drawing/2014/main" id="{8B39DCF4-C740-AF17-AC3F-8BC89FB18C15}"/>
              </a:ext>
            </a:extLst>
          </p:cNvPr>
          <p:cNvSpPr>
            <a:spLocks noGrp="1"/>
          </p:cNvSpPr>
          <p:nvPr>
            <p:ph type="body" sz="quarter" idx="15"/>
          </p:nvPr>
        </p:nvSpPr>
        <p:spPr>
          <a:xfrm flipH="1">
            <a:off x="593271" y="4558655"/>
            <a:ext cx="11163298" cy="365125"/>
          </a:xfrm>
        </p:spPr>
        <p:txBody>
          <a:bodyPr/>
          <a:lstStyle/>
          <a:p>
            <a:r>
              <a:rPr lang="en-US" dirty="0"/>
              <a:t>This resource is an aggregation of multiple sites (</a:t>
            </a:r>
            <a:r>
              <a:rPr lang="en-US" dirty="0" err="1"/>
              <a:t>Load_type</a:t>
            </a:r>
            <a:r>
              <a:rPr lang="en-US" dirty="0"/>
              <a:t> Aggregation)</a:t>
            </a:r>
          </a:p>
        </p:txBody>
      </p:sp>
      <p:sp>
        <p:nvSpPr>
          <p:cNvPr id="5" name="Slide Number Placeholder 4">
            <a:extLst>
              <a:ext uri="{FF2B5EF4-FFF2-40B4-BE49-F238E27FC236}">
                <a16:creationId xmlns:a16="http://schemas.microsoft.com/office/drawing/2014/main" id="{472BC126-3B4C-7702-FA71-2F5CF10C723D}"/>
              </a:ext>
            </a:extLst>
          </p:cNvPr>
          <p:cNvSpPr>
            <a:spLocks noGrp="1"/>
          </p:cNvSpPr>
          <p:nvPr>
            <p:ph type="sldNum" sz="quarter" idx="12"/>
          </p:nvPr>
        </p:nvSpPr>
        <p:spPr/>
        <p:txBody>
          <a:bodyPr/>
          <a:lstStyle/>
          <a:p>
            <a:fld id="{BCDE79FB-97BA-492B-8D57-F1373F9ADA95}" type="slidenum">
              <a:rPr lang="en-US" smtClean="0"/>
              <a:t>19</a:t>
            </a:fld>
            <a:endParaRPr lang="en-US"/>
          </a:p>
        </p:txBody>
      </p:sp>
      <p:pic>
        <p:nvPicPr>
          <p:cNvPr id="7" name="Picture 6">
            <a:extLst>
              <a:ext uri="{FF2B5EF4-FFF2-40B4-BE49-F238E27FC236}">
                <a16:creationId xmlns:a16="http://schemas.microsoft.com/office/drawing/2014/main" id="{4BDD8B1E-8384-8C4C-BF1A-D28DB294AA6B}"/>
              </a:ext>
            </a:extLst>
          </p:cNvPr>
          <p:cNvPicPr>
            <a:picLocks noChangeAspect="1"/>
          </p:cNvPicPr>
          <p:nvPr/>
        </p:nvPicPr>
        <p:blipFill>
          <a:blip r:embed="rId2"/>
          <a:stretch>
            <a:fillRect/>
          </a:stretch>
        </p:blipFill>
        <p:spPr>
          <a:xfrm>
            <a:off x="689874" y="1034997"/>
            <a:ext cx="10773190" cy="2764117"/>
          </a:xfrm>
          <a:prstGeom prst="rect">
            <a:avLst/>
          </a:prstGeom>
        </p:spPr>
      </p:pic>
    </p:spTree>
    <p:extLst>
      <p:ext uri="{BB962C8B-B14F-4D97-AF65-F5344CB8AC3E}">
        <p14:creationId xmlns:p14="http://schemas.microsoft.com/office/powerpoint/2010/main" val="2819541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A1DAC-94D0-D25C-97A0-ACE6D5364A52}"/>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1A24DE-8C9A-2F76-EE8D-5A8EFB9AA7C6}"/>
              </a:ext>
            </a:extLst>
          </p:cNvPr>
          <p:cNvSpPr>
            <a:spLocks noGrp="1"/>
          </p:cNvSpPr>
          <p:nvPr>
            <p:ph type="sldNum" sz="quarter" idx="12"/>
          </p:nvPr>
        </p:nvSpPr>
        <p:spPr/>
        <p:txBody>
          <a:bodyPr/>
          <a:lstStyle/>
          <a:p>
            <a:fld id="{BCDE79FB-97BA-492B-8D57-F1373F9ADA95}" type="slidenum">
              <a:rPr lang="en-US" smtClean="0"/>
              <a:t>2</a:t>
            </a:fld>
            <a:endParaRPr lang="en-US"/>
          </a:p>
        </p:txBody>
      </p:sp>
      <p:sp>
        <p:nvSpPr>
          <p:cNvPr id="6" name="Title 5">
            <a:extLst>
              <a:ext uri="{FF2B5EF4-FFF2-40B4-BE49-F238E27FC236}">
                <a16:creationId xmlns:a16="http://schemas.microsoft.com/office/drawing/2014/main" id="{2F3722A3-7A7C-B9F7-B88A-0253FF74EF7F}"/>
              </a:ext>
            </a:extLst>
          </p:cNvPr>
          <p:cNvSpPr>
            <a:spLocks noGrp="1"/>
          </p:cNvSpPr>
          <p:nvPr>
            <p:ph type="title"/>
          </p:nvPr>
        </p:nvSpPr>
        <p:spPr>
          <a:xfrm>
            <a:off x="1257300" y="457200"/>
            <a:ext cx="3760177" cy="566615"/>
          </a:xfrm>
        </p:spPr>
        <p:txBody>
          <a:bodyPr/>
          <a:lstStyle/>
          <a:p>
            <a:r>
              <a:rPr lang="en-US" dirty="0"/>
              <a:t>Purpose of NPRR1337</a:t>
            </a:r>
          </a:p>
        </p:txBody>
      </p:sp>
      <p:sp>
        <p:nvSpPr>
          <p:cNvPr id="7" name="TextBox 6">
            <a:extLst>
              <a:ext uri="{FF2B5EF4-FFF2-40B4-BE49-F238E27FC236}">
                <a16:creationId xmlns:a16="http://schemas.microsoft.com/office/drawing/2014/main" id="{C3F440A4-678F-2B70-6FAC-EDD1D5F6F1F3}"/>
              </a:ext>
            </a:extLst>
          </p:cNvPr>
          <p:cNvSpPr txBox="1"/>
          <p:nvPr/>
        </p:nvSpPr>
        <p:spPr>
          <a:xfrm>
            <a:off x="851878" y="1594338"/>
            <a:ext cx="10433538" cy="1569660"/>
          </a:xfrm>
          <a:prstGeom prst="rect">
            <a:avLst/>
          </a:prstGeom>
          <a:noFill/>
        </p:spPr>
        <p:txBody>
          <a:bodyPr wrap="square" rtlCol="0">
            <a:spAutoFit/>
          </a:bodyPr>
          <a:lstStyle/>
          <a:p>
            <a:r>
              <a:rPr lang="en-US" sz="2400" dirty="0"/>
              <a:t>Develop a new alternate baseline test and update the regulations related to ERS availability metrics to encourage behavioral changes aimed at minimizing the self-deployment of ERS resources before receiving an official ERS deployment instruction.</a:t>
            </a:r>
          </a:p>
        </p:txBody>
      </p:sp>
    </p:spTree>
    <p:extLst>
      <p:ext uri="{BB962C8B-B14F-4D97-AF65-F5344CB8AC3E}">
        <p14:creationId xmlns:p14="http://schemas.microsoft.com/office/powerpoint/2010/main" val="394646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F24D505-ED6E-6C3A-F2D7-8DC94BA48D04}"/>
              </a:ext>
            </a:extLst>
          </p:cNvPr>
          <p:cNvSpPr>
            <a:spLocks noGrp="1"/>
          </p:cNvSpPr>
          <p:nvPr>
            <p:ph type="sldNum" sz="quarter" idx="12"/>
          </p:nvPr>
        </p:nvSpPr>
        <p:spPr/>
        <p:txBody>
          <a:bodyPr/>
          <a:lstStyle/>
          <a:p>
            <a:fld id="{BCDE79FB-97BA-492B-8D57-F1373F9ADA95}" type="slidenum">
              <a:rPr lang="en-US" smtClean="0"/>
              <a:t>3</a:t>
            </a:fld>
            <a:endParaRPr lang="en-US"/>
          </a:p>
        </p:txBody>
      </p:sp>
      <p:sp>
        <p:nvSpPr>
          <p:cNvPr id="4" name="Title 1">
            <a:extLst>
              <a:ext uri="{FF2B5EF4-FFF2-40B4-BE49-F238E27FC236}">
                <a16:creationId xmlns:a16="http://schemas.microsoft.com/office/drawing/2014/main" id="{CEA4C563-865B-B845-0EE3-7B13894EC409}"/>
              </a:ext>
            </a:extLst>
          </p:cNvPr>
          <p:cNvSpPr>
            <a:spLocks noGrp="1"/>
          </p:cNvSpPr>
          <p:nvPr>
            <p:ph type="title"/>
          </p:nvPr>
        </p:nvSpPr>
        <p:spPr>
          <a:xfrm>
            <a:off x="1257300" y="457200"/>
            <a:ext cx="10401300" cy="457200"/>
          </a:xfrm>
        </p:spPr>
        <p:txBody>
          <a:bodyPr>
            <a:normAutofit/>
          </a:bodyPr>
          <a:lstStyle/>
          <a:p>
            <a:r>
              <a:rPr lang="en-US" dirty="0"/>
              <a:t>Proposed ERS Design Changes to Minimize Self Deployment Behavior</a:t>
            </a:r>
          </a:p>
        </p:txBody>
      </p:sp>
      <p:sp>
        <p:nvSpPr>
          <p:cNvPr id="5" name="TextBox 4">
            <a:extLst>
              <a:ext uri="{FF2B5EF4-FFF2-40B4-BE49-F238E27FC236}">
                <a16:creationId xmlns:a16="http://schemas.microsoft.com/office/drawing/2014/main" id="{7E027FC5-79CD-DBAA-4802-E8C3441A8E1A}"/>
              </a:ext>
            </a:extLst>
          </p:cNvPr>
          <p:cNvSpPr txBox="1"/>
          <p:nvPr/>
        </p:nvSpPr>
        <p:spPr>
          <a:xfrm>
            <a:off x="912446" y="1096218"/>
            <a:ext cx="10060354" cy="5078313"/>
          </a:xfrm>
          <a:prstGeom prst="rect">
            <a:avLst/>
          </a:prstGeom>
          <a:noFill/>
        </p:spPr>
        <p:txBody>
          <a:bodyPr wrap="square" rtlCol="0">
            <a:spAutoFit/>
          </a:bodyPr>
          <a:lstStyle/>
          <a:p>
            <a:r>
              <a:rPr lang="en-US" dirty="0"/>
              <a:t>Proposed Changes:</a:t>
            </a:r>
          </a:p>
          <a:p>
            <a:pPr marL="342900" indent="-342900">
              <a:buFont typeface="+mj-lt"/>
              <a:buAutoNum type="arabicPeriod"/>
            </a:pPr>
            <a:r>
              <a:rPr lang="en-US" dirty="0"/>
              <a:t>Implement an Alternate Baseline Test - The Alternate baseline was originally created to allow loads with a highly fluctuating load shape to participate in the service (e.g. Streel Mills). These loads, due to their load shape, cannot be baselined using any of the default baselines. This test will determine if a load has a “naturally” fluctuating load shape. If a prospective ERS load fails this test it will not be allowed to use the alternate baseline and must select one of the default baselines to participate in ERS.</a:t>
            </a:r>
          </a:p>
          <a:p>
            <a:pPr marL="342900" indent="-342900">
              <a:buFont typeface="+mj-lt"/>
              <a:buAutoNum type="arabicPeriod"/>
            </a:pPr>
            <a:endParaRPr lang="en-US" dirty="0"/>
          </a:p>
          <a:p>
            <a:pPr marL="342900" indent="-342900">
              <a:buFont typeface="+mj-lt"/>
              <a:buAutoNum type="arabicPeriod"/>
            </a:pPr>
            <a:r>
              <a:rPr lang="en-US" dirty="0"/>
              <a:t>Change the availability metric to evaluate each ERS Time period independently for performance – This will change the availability from a single time and capacity weighted value across an entire contract period to evaluate each ERS Time period separately for availability evaluation. </a:t>
            </a:r>
          </a:p>
          <a:p>
            <a:pPr marL="800100" lvl="1" indent="-342900">
              <a:buFont typeface="Arial" panose="020B0604020202020204" pitchFamily="34" charset="0"/>
              <a:buChar char="•"/>
            </a:pPr>
            <a:r>
              <a:rPr lang="en-US" dirty="0"/>
              <a:t>Consider making suspensions for availability failures dependent on the risk level assigned to each time period.</a:t>
            </a:r>
          </a:p>
          <a:p>
            <a:pPr marL="800100" lvl="1" indent="-342900">
              <a:buFont typeface="Arial" panose="020B0604020202020204" pitchFamily="34" charset="0"/>
              <a:buChar char="•"/>
            </a:pPr>
            <a:r>
              <a:rPr lang="en-US" dirty="0"/>
              <a:t>The suspension details will be defined in the Emergency Response Service Suspension and Reinstatement Procedures for Non-Weather Sensitive Resource document posted to the ERS webpage. </a:t>
            </a:r>
          </a:p>
          <a:p>
            <a:endParaRPr lang="en-US" dirty="0"/>
          </a:p>
        </p:txBody>
      </p:sp>
    </p:spTree>
    <p:extLst>
      <p:ext uri="{BB962C8B-B14F-4D97-AF65-F5344CB8AC3E}">
        <p14:creationId xmlns:p14="http://schemas.microsoft.com/office/powerpoint/2010/main" val="369687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AC5D1-EB8E-AA64-6985-EFB0F34E3772}"/>
              </a:ext>
            </a:extLst>
          </p:cNvPr>
          <p:cNvSpPr>
            <a:spLocks noGrp="1"/>
          </p:cNvSpPr>
          <p:nvPr>
            <p:ph type="title"/>
          </p:nvPr>
        </p:nvSpPr>
        <p:spPr>
          <a:xfrm>
            <a:off x="1257300" y="457200"/>
            <a:ext cx="10401300" cy="492101"/>
          </a:xfrm>
        </p:spPr>
        <p:txBody>
          <a:bodyPr/>
          <a:lstStyle/>
          <a:p>
            <a:r>
              <a:rPr lang="en-US" dirty="0"/>
              <a:t>Proposed ERS Design Changes to Minimize Self Deployment Behavior</a:t>
            </a:r>
          </a:p>
        </p:txBody>
      </p:sp>
      <p:sp>
        <p:nvSpPr>
          <p:cNvPr id="3" name="Slide Number Placeholder 2">
            <a:extLst>
              <a:ext uri="{FF2B5EF4-FFF2-40B4-BE49-F238E27FC236}">
                <a16:creationId xmlns:a16="http://schemas.microsoft.com/office/drawing/2014/main" id="{F3E9617E-52FC-46DE-FE61-E611AA11657F}"/>
              </a:ext>
            </a:extLst>
          </p:cNvPr>
          <p:cNvSpPr>
            <a:spLocks noGrp="1"/>
          </p:cNvSpPr>
          <p:nvPr>
            <p:ph type="sldNum" sz="quarter" idx="12"/>
          </p:nvPr>
        </p:nvSpPr>
        <p:spPr/>
        <p:txBody>
          <a:bodyPr/>
          <a:lstStyle/>
          <a:p>
            <a:fld id="{BCDE79FB-97BA-492B-8D57-F1373F9ADA95}" type="slidenum">
              <a:rPr lang="en-US" smtClean="0"/>
              <a:t>4</a:t>
            </a:fld>
            <a:endParaRPr lang="en-US"/>
          </a:p>
        </p:txBody>
      </p:sp>
      <p:sp>
        <p:nvSpPr>
          <p:cNvPr id="4" name="TextBox 3">
            <a:extLst>
              <a:ext uri="{FF2B5EF4-FFF2-40B4-BE49-F238E27FC236}">
                <a16:creationId xmlns:a16="http://schemas.microsoft.com/office/drawing/2014/main" id="{57B1A1F1-D579-E3BF-0B78-D26DFC00A713}"/>
              </a:ext>
            </a:extLst>
          </p:cNvPr>
          <p:cNvSpPr txBox="1"/>
          <p:nvPr/>
        </p:nvSpPr>
        <p:spPr>
          <a:xfrm>
            <a:off x="1169175" y="1001038"/>
            <a:ext cx="8735662" cy="5909310"/>
          </a:xfrm>
          <a:prstGeom prst="rect">
            <a:avLst/>
          </a:prstGeom>
          <a:noFill/>
        </p:spPr>
        <p:txBody>
          <a:bodyPr wrap="square" rtlCol="0">
            <a:spAutoFit/>
          </a:bodyPr>
          <a:lstStyle/>
          <a:p>
            <a:r>
              <a:rPr lang="en-US" dirty="0"/>
              <a:t>Why these proposed changes:</a:t>
            </a:r>
          </a:p>
          <a:p>
            <a:pPr marL="342900" indent="-342900">
              <a:buFont typeface="+mj-lt"/>
              <a:buAutoNum type="arabicPeriod"/>
            </a:pPr>
            <a:r>
              <a:rPr lang="en-US" dirty="0"/>
              <a:t>Implement an Alternate Baseline Test </a:t>
            </a:r>
          </a:p>
          <a:p>
            <a:pPr marL="342900" indent="-342900">
              <a:buFont typeface="+mj-lt"/>
              <a:buAutoNum type="arabicPeriod"/>
            </a:pPr>
            <a:endParaRPr lang="en-US" dirty="0"/>
          </a:p>
          <a:p>
            <a:pPr marL="800100" lvl="1" indent="-342900">
              <a:buFont typeface="Arial" panose="020B0604020202020204" pitchFamily="34" charset="0"/>
              <a:buChar char="•"/>
            </a:pPr>
            <a:r>
              <a:rPr lang="en-US" dirty="0"/>
              <a:t>The alternate baseline is a “drop to” methodology designed to allow highly fluctuating loads to participate in ERS. It was not intended to be used as a methodology to measure performance for loads that have a fluctuating load shape because they frequently respond to price signals.</a:t>
            </a:r>
          </a:p>
          <a:p>
            <a:pPr marL="800100" lvl="1" indent="-342900">
              <a:buFont typeface="Arial" panose="020B0604020202020204" pitchFamily="34" charset="0"/>
              <a:buChar char="•"/>
            </a:pPr>
            <a:r>
              <a:rPr lang="en-US" dirty="0"/>
              <a:t>This change will allow only loads that have “naturally” fluctuating load shape to use the alternate baseline.</a:t>
            </a:r>
          </a:p>
          <a:p>
            <a:pPr marL="342900" indent="-342900">
              <a:buFont typeface="+mj-lt"/>
              <a:buAutoNum type="arabicPeriod"/>
            </a:pPr>
            <a:endParaRPr lang="en-US" dirty="0"/>
          </a:p>
          <a:p>
            <a:pPr marL="342900" indent="-342900">
              <a:buFont typeface="+mj-lt"/>
              <a:buAutoNum type="arabicPeriod"/>
            </a:pPr>
            <a:r>
              <a:rPr lang="en-US" dirty="0"/>
              <a:t>Change the availability metric to evaluate each ERS Time period independently </a:t>
            </a:r>
          </a:p>
          <a:p>
            <a:pPr marL="342900" indent="-342900">
              <a:buFont typeface="+mj-lt"/>
              <a:buAutoNum type="arabicPeriod"/>
            </a:pPr>
            <a:endParaRPr lang="en-US" dirty="0"/>
          </a:p>
          <a:p>
            <a:pPr marL="800100" lvl="1" indent="-342900">
              <a:buFont typeface="Arial" panose="020B0604020202020204" pitchFamily="34" charset="0"/>
              <a:buChar char="•"/>
            </a:pPr>
            <a:r>
              <a:rPr lang="en-US" dirty="0"/>
              <a:t>The current design uses a single resource level availability factor metric that is calculated as a time and capacity weighted value from each ERS time period. </a:t>
            </a:r>
          </a:p>
          <a:p>
            <a:pPr marL="800100" lvl="1" indent="-342900">
              <a:buFont typeface="Arial" panose="020B0604020202020204" pitchFamily="34" charset="0"/>
              <a:buChar char="•"/>
            </a:pPr>
            <a:r>
              <a:rPr lang="en-US" dirty="0"/>
              <a:t>This allows time periods with high availability to help offset time periods with poor availability.</a:t>
            </a:r>
          </a:p>
          <a:p>
            <a:pPr marL="800100" lvl="1" indent="-342900">
              <a:buFont typeface="Arial" panose="020B0604020202020204" pitchFamily="34" charset="0"/>
              <a:buChar char="•"/>
            </a:pPr>
            <a:r>
              <a:rPr lang="en-US" dirty="0"/>
              <a:t>Making the change to require a resource to meet an availability metric for each time period will significantly reduce price responsive behavior prior to a deployment instruction. </a:t>
            </a:r>
          </a:p>
          <a:p>
            <a:pPr marL="342900" indent="-342900">
              <a:buFont typeface="+mj-lt"/>
              <a:buAutoNum type="arabicPeriod"/>
            </a:pPr>
            <a:endParaRPr lang="en-US" dirty="0"/>
          </a:p>
        </p:txBody>
      </p:sp>
    </p:spTree>
    <p:extLst>
      <p:ext uri="{BB962C8B-B14F-4D97-AF65-F5344CB8AC3E}">
        <p14:creationId xmlns:p14="http://schemas.microsoft.com/office/powerpoint/2010/main" val="2089702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B19B-B2F5-F10A-7219-AB691B7CBEDD}"/>
              </a:ext>
            </a:extLst>
          </p:cNvPr>
          <p:cNvSpPr>
            <a:spLocks noGrp="1"/>
          </p:cNvSpPr>
          <p:nvPr>
            <p:ph type="title"/>
          </p:nvPr>
        </p:nvSpPr>
        <p:spPr>
          <a:xfrm>
            <a:off x="1257300" y="481631"/>
            <a:ext cx="10401300" cy="501925"/>
          </a:xfrm>
        </p:spPr>
        <p:txBody>
          <a:bodyPr/>
          <a:lstStyle/>
          <a:p>
            <a:r>
              <a:rPr lang="en-US" dirty="0"/>
              <a:t>Naturally Dynamic Load  vs Price Responsive Load</a:t>
            </a:r>
          </a:p>
        </p:txBody>
      </p:sp>
      <p:sp>
        <p:nvSpPr>
          <p:cNvPr id="3" name="Slide Number Placeholder 2">
            <a:extLst>
              <a:ext uri="{FF2B5EF4-FFF2-40B4-BE49-F238E27FC236}">
                <a16:creationId xmlns:a16="http://schemas.microsoft.com/office/drawing/2014/main" id="{D59A9EB3-B4CC-CBC0-E853-F0F2F6C81A16}"/>
              </a:ext>
            </a:extLst>
          </p:cNvPr>
          <p:cNvSpPr>
            <a:spLocks noGrp="1"/>
          </p:cNvSpPr>
          <p:nvPr>
            <p:ph type="sldNum" sz="quarter" idx="12"/>
          </p:nvPr>
        </p:nvSpPr>
        <p:spPr/>
        <p:txBody>
          <a:bodyPr/>
          <a:lstStyle/>
          <a:p>
            <a:fld id="{BCDE79FB-97BA-492B-8D57-F1373F9ADA95}" type="slidenum">
              <a:rPr lang="en-US" smtClean="0"/>
              <a:t>5</a:t>
            </a:fld>
            <a:endParaRPr lang="en-US"/>
          </a:p>
        </p:txBody>
      </p:sp>
      <p:pic>
        <p:nvPicPr>
          <p:cNvPr id="4" name="Picture 3">
            <a:extLst>
              <a:ext uri="{FF2B5EF4-FFF2-40B4-BE49-F238E27FC236}">
                <a16:creationId xmlns:a16="http://schemas.microsoft.com/office/drawing/2014/main" id="{092BF487-2F65-553E-225C-7B308970049D}"/>
              </a:ext>
            </a:extLst>
          </p:cNvPr>
          <p:cNvPicPr>
            <a:picLocks noChangeAspect="1"/>
          </p:cNvPicPr>
          <p:nvPr/>
        </p:nvPicPr>
        <p:blipFill>
          <a:blip r:embed="rId2"/>
          <a:stretch>
            <a:fillRect/>
          </a:stretch>
        </p:blipFill>
        <p:spPr>
          <a:xfrm>
            <a:off x="981936" y="1060396"/>
            <a:ext cx="6225687" cy="2488884"/>
          </a:xfrm>
          <a:prstGeom prst="rect">
            <a:avLst/>
          </a:prstGeom>
        </p:spPr>
      </p:pic>
      <p:pic>
        <p:nvPicPr>
          <p:cNvPr id="5" name="Picture 4">
            <a:extLst>
              <a:ext uri="{FF2B5EF4-FFF2-40B4-BE49-F238E27FC236}">
                <a16:creationId xmlns:a16="http://schemas.microsoft.com/office/drawing/2014/main" id="{1286D4B6-7336-317A-19E1-983644AE9829}"/>
              </a:ext>
            </a:extLst>
          </p:cNvPr>
          <p:cNvPicPr>
            <a:picLocks noChangeAspect="1"/>
          </p:cNvPicPr>
          <p:nvPr/>
        </p:nvPicPr>
        <p:blipFill>
          <a:blip r:embed="rId3"/>
          <a:stretch>
            <a:fillRect/>
          </a:stretch>
        </p:blipFill>
        <p:spPr>
          <a:xfrm>
            <a:off x="919202" y="4050028"/>
            <a:ext cx="6288422" cy="2488884"/>
          </a:xfrm>
          <a:prstGeom prst="rect">
            <a:avLst/>
          </a:prstGeom>
        </p:spPr>
      </p:pic>
      <p:sp>
        <p:nvSpPr>
          <p:cNvPr id="6" name="TextBox 5">
            <a:extLst>
              <a:ext uri="{FF2B5EF4-FFF2-40B4-BE49-F238E27FC236}">
                <a16:creationId xmlns:a16="http://schemas.microsoft.com/office/drawing/2014/main" id="{D091D351-F086-068F-B31C-5AB1653F6E17}"/>
              </a:ext>
            </a:extLst>
          </p:cNvPr>
          <p:cNvSpPr txBox="1"/>
          <p:nvPr/>
        </p:nvSpPr>
        <p:spPr>
          <a:xfrm>
            <a:off x="2502433" y="3849973"/>
            <a:ext cx="1696298" cy="184666"/>
          </a:xfrm>
          <a:prstGeom prst="rect">
            <a:avLst/>
          </a:prstGeom>
          <a:noFill/>
        </p:spPr>
        <p:txBody>
          <a:bodyPr wrap="none" rtlCol="0">
            <a:spAutoFit/>
          </a:bodyPr>
          <a:lstStyle/>
          <a:p>
            <a:r>
              <a:rPr lang="en-US" sz="600" dirty="0"/>
              <a:t>Manufacturing/Processing (Steel)_TP2- July</a:t>
            </a:r>
          </a:p>
        </p:txBody>
      </p:sp>
      <p:sp>
        <p:nvSpPr>
          <p:cNvPr id="7" name="TextBox 6">
            <a:extLst>
              <a:ext uri="{FF2B5EF4-FFF2-40B4-BE49-F238E27FC236}">
                <a16:creationId xmlns:a16="http://schemas.microsoft.com/office/drawing/2014/main" id="{AA2A5F96-34F7-5520-84F1-13A9AD582FCC}"/>
              </a:ext>
            </a:extLst>
          </p:cNvPr>
          <p:cNvSpPr txBox="1"/>
          <p:nvPr/>
        </p:nvSpPr>
        <p:spPr>
          <a:xfrm>
            <a:off x="8009505" y="1704673"/>
            <a:ext cx="2514600" cy="1200329"/>
          </a:xfrm>
          <a:prstGeom prst="rect">
            <a:avLst/>
          </a:prstGeom>
          <a:noFill/>
        </p:spPr>
        <p:txBody>
          <a:bodyPr wrap="square" rtlCol="0">
            <a:spAutoFit/>
          </a:bodyPr>
          <a:lstStyle/>
          <a:p>
            <a:r>
              <a:rPr lang="en-US" dirty="0"/>
              <a:t>Crypto Mining load remains relatively flat during non-pricing periods</a:t>
            </a:r>
          </a:p>
        </p:txBody>
      </p:sp>
      <p:sp>
        <p:nvSpPr>
          <p:cNvPr id="8" name="TextBox 7">
            <a:extLst>
              <a:ext uri="{FF2B5EF4-FFF2-40B4-BE49-F238E27FC236}">
                <a16:creationId xmlns:a16="http://schemas.microsoft.com/office/drawing/2014/main" id="{9BF1A7A1-3EDF-04DF-B53D-56B1ED1AC7C9}"/>
              </a:ext>
            </a:extLst>
          </p:cNvPr>
          <p:cNvSpPr txBox="1"/>
          <p:nvPr/>
        </p:nvSpPr>
        <p:spPr>
          <a:xfrm>
            <a:off x="8009505" y="4381541"/>
            <a:ext cx="2198076" cy="1200329"/>
          </a:xfrm>
          <a:prstGeom prst="rect">
            <a:avLst/>
          </a:prstGeom>
          <a:noFill/>
        </p:spPr>
        <p:txBody>
          <a:bodyPr wrap="square" rtlCol="0">
            <a:spAutoFit/>
          </a:bodyPr>
          <a:lstStyle/>
          <a:p>
            <a:r>
              <a:rPr lang="en-US" dirty="0"/>
              <a:t>Steel Mill load is fluctuating even during non-Pricing periods</a:t>
            </a:r>
          </a:p>
        </p:txBody>
      </p:sp>
    </p:spTree>
    <p:extLst>
      <p:ext uri="{BB962C8B-B14F-4D97-AF65-F5344CB8AC3E}">
        <p14:creationId xmlns:p14="http://schemas.microsoft.com/office/powerpoint/2010/main" val="3284828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66ECD-7BBA-7E14-A922-3E70DC969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9E941-AF3E-0E77-04A1-C125D8DCD80D}"/>
              </a:ext>
            </a:extLst>
          </p:cNvPr>
          <p:cNvSpPr>
            <a:spLocks noGrp="1"/>
          </p:cNvSpPr>
          <p:nvPr>
            <p:ph type="title"/>
          </p:nvPr>
        </p:nvSpPr>
        <p:spPr/>
        <p:txBody>
          <a:bodyPr/>
          <a:lstStyle/>
          <a:p>
            <a:r>
              <a:rPr sz="3200" b="1" i="0" dirty="0">
                <a:solidFill>
                  <a:srgbClr val="00343B"/>
                </a:solidFill>
                <a:latin typeface="Aptos"/>
              </a:rPr>
              <a:t>The Alternate Baseline Test (ABT)</a:t>
            </a:r>
            <a:endParaRPr lang="en-US" dirty="0"/>
          </a:p>
        </p:txBody>
      </p:sp>
      <p:sp>
        <p:nvSpPr>
          <p:cNvPr id="4" name="Slide Number Placeholder 3">
            <a:extLst>
              <a:ext uri="{FF2B5EF4-FFF2-40B4-BE49-F238E27FC236}">
                <a16:creationId xmlns:a16="http://schemas.microsoft.com/office/drawing/2014/main" id="{60540461-5878-7EB1-6459-191995498FCC}"/>
              </a:ext>
            </a:extLst>
          </p:cNvPr>
          <p:cNvSpPr>
            <a:spLocks noGrp="1"/>
          </p:cNvSpPr>
          <p:nvPr>
            <p:ph type="sldNum" sz="quarter" idx="12"/>
          </p:nvPr>
        </p:nvSpPr>
        <p:spPr/>
        <p:txBody>
          <a:bodyPr/>
          <a:lstStyle/>
          <a:p>
            <a:fld id="{BCDE79FB-97BA-492B-8D57-F1373F9ADA95}" type="slidenum">
              <a:rPr lang="en-US" smtClean="0"/>
              <a:t>6</a:t>
            </a:fld>
            <a:endParaRPr lang="en-US" dirty="0"/>
          </a:p>
        </p:txBody>
      </p:sp>
      <p:sp>
        <p:nvSpPr>
          <p:cNvPr id="5" name="Rectangle 4">
            <a:extLst>
              <a:ext uri="{FF2B5EF4-FFF2-40B4-BE49-F238E27FC236}">
                <a16:creationId xmlns:a16="http://schemas.microsoft.com/office/drawing/2014/main" id="{469E1C80-C48F-E5EE-50EA-9C7FD36AA090}"/>
              </a:ext>
            </a:extLst>
          </p:cNvPr>
          <p:cNvSpPr/>
          <p:nvPr/>
        </p:nvSpPr>
        <p:spPr>
          <a:xfrm>
            <a:off x="431557" y="967576"/>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1.  WHY:  </a:t>
            </a:r>
            <a:r>
              <a:rPr lang="en-US" sz="1400" b="1" i="0" dirty="0">
                <a:solidFill>
                  <a:srgbClr val="FFFFFF"/>
                </a:solidFill>
                <a:latin typeface="Aptos"/>
              </a:rPr>
              <a:t>Alternate Baseline Test</a:t>
            </a:r>
            <a:endParaRPr sz="1400" b="1" i="0" dirty="0">
              <a:solidFill>
                <a:srgbClr val="FFFFFF"/>
              </a:solidFill>
              <a:latin typeface="Aptos"/>
            </a:endParaRPr>
          </a:p>
        </p:txBody>
      </p:sp>
      <p:sp>
        <p:nvSpPr>
          <p:cNvPr id="6" name="TextBox 5">
            <a:extLst>
              <a:ext uri="{FF2B5EF4-FFF2-40B4-BE49-F238E27FC236}">
                <a16:creationId xmlns:a16="http://schemas.microsoft.com/office/drawing/2014/main" id="{076EE5F9-B17F-3909-3ED7-2AF629B56FB9}"/>
              </a:ext>
            </a:extLst>
          </p:cNvPr>
          <p:cNvSpPr txBox="1"/>
          <p:nvPr/>
        </p:nvSpPr>
        <p:spPr>
          <a:xfrm>
            <a:off x="466344" y="1268943"/>
            <a:ext cx="11122682" cy="1945597"/>
          </a:xfrm>
          <a:prstGeom prst="rect">
            <a:avLst/>
          </a:prstGeom>
          <a:noFill/>
          <a:ln>
            <a:noFill/>
          </a:ln>
        </p:spPr>
        <p:txBody>
          <a:bodyPr wrap="square" lIns="128016">
            <a:spAutoFit/>
          </a:bodyPr>
          <a:lstStyle/>
          <a:p>
            <a:pPr marL="200000" indent="-200000" algn="l">
              <a:lnSpc>
                <a:spcPct val="105000"/>
              </a:lnSpc>
              <a:spcAft>
                <a:spcPts val="400"/>
              </a:spcAft>
              <a:buChar char="•"/>
            </a:pPr>
            <a:r>
              <a:rPr sz="1600" b="0" i="0" dirty="0">
                <a:solidFill>
                  <a:srgbClr val="1F2937"/>
                </a:solidFill>
                <a:latin typeface="Aptos"/>
              </a:rPr>
              <a:t>Some </a:t>
            </a:r>
            <a:r>
              <a:rPr lang="en-US" sz="1600" b="0" i="0" dirty="0">
                <a:solidFill>
                  <a:srgbClr val="1F2937"/>
                </a:solidFill>
                <a:latin typeface="Aptos"/>
              </a:rPr>
              <a:t>r</a:t>
            </a:r>
            <a:r>
              <a:rPr sz="1600" b="0" i="0" dirty="0">
                <a:solidFill>
                  <a:srgbClr val="1F2937"/>
                </a:solidFill>
                <a:latin typeface="Aptos"/>
              </a:rPr>
              <a:t>esources</a:t>
            </a:r>
            <a:r>
              <a:rPr lang="en-US" sz="1600" b="0" i="0" dirty="0">
                <a:solidFill>
                  <a:srgbClr val="1F2937"/>
                </a:solidFill>
                <a:latin typeface="Aptos"/>
              </a:rPr>
              <a:t> that currently are evaluated on the Alternate Baseline</a:t>
            </a:r>
            <a:r>
              <a:rPr sz="1600" b="0" i="0" dirty="0">
                <a:solidFill>
                  <a:srgbClr val="1F2937"/>
                </a:solidFill>
                <a:latin typeface="Aptos"/>
              </a:rPr>
              <a:t> are </a:t>
            </a:r>
            <a:r>
              <a:rPr sz="1600" b="1" i="0" dirty="0">
                <a:solidFill>
                  <a:srgbClr val="1F2937"/>
                </a:solidFill>
                <a:latin typeface="Aptos"/>
              </a:rPr>
              <a:t>not genuinely variable</a:t>
            </a:r>
            <a:r>
              <a:rPr sz="1600" b="0" i="0" dirty="0">
                <a:solidFill>
                  <a:srgbClr val="1F2937"/>
                </a:solidFill>
                <a:latin typeface="Aptos"/>
              </a:rPr>
              <a:t> — they reduce load </a:t>
            </a:r>
            <a:r>
              <a:rPr lang="en-US" sz="1600" b="0" i="0" dirty="0">
                <a:solidFill>
                  <a:srgbClr val="1F2937"/>
                </a:solidFill>
                <a:latin typeface="Aptos"/>
              </a:rPr>
              <a:t>during various market signals  (e.g., </a:t>
            </a:r>
            <a:r>
              <a:rPr sz="1600" b="0" i="0" dirty="0">
                <a:solidFill>
                  <a:srgbClr val="1F2937"/>
                </a:solidFill>
                <a:latin typeface="Aptos"/>
              </a:rPr>
              <a:t>price spike</a:t>
            </a:r>
            <a:r>
              <a:rPr lang="en-US" sz="1600" b="0" i="0" dirty="0">
                <a:solidFill>
                  <a:srgbClr val="1F2937"/>
                </a:solidFill>
                <a:latin typeface="Aptos"/>
              </a:rPr>
              <a:t>s, 4-CP response, etc.) but price response is the most common cause. </a:t>
            </a:r>
            <a:r>
              <a:rPr sz="1600" b="0" i="0" dirty="0">
                <a:solidFill>
                  <a:srgbClr val="1F2937"/>
                </a:solidFill>
                <a:latin typeface="Aptos"/>
              </a:rPr>
              <a:t> Because MBL/Alternate </a:t>
            </a:r>
            <a:r>
              <a:rPr lang="en-US" sz="1600" dirty="0">
                <a:solidFill>
                  <a:srgbClr val="1F2937"/>
                </a:solidFill>
                <a:latin typeface="Aptos"/>
              </a:rPr>
              <a:t>uses a</a:t>
            </a:r>
            <a:r>
              <a:rPr sz="1600" b="0" i="0" dirty="0">
                <a:solidFill>
                  <a:srgbClr val="1F2937"/>
                </a:solidFill>
                <a:latin typeface="Aptos"/>
              </a:rPr>
              <a:t> </a:t>
            </a:r>
            <a:r>
              <a:rPr sz="1600" b="1" i="0" dirty="0">
                <a:solidFill>
                  <a:srgbClr val="1F2937"/>
                </a:solidFill>
                <a:latin typeface="Aptos"/>
              </a:rPr>
              <a:t>"Drop-To"</a:t>
            </a:r>
            <a:r>
              <a:rPr lang="en-US" sz="1600" b="1" i="0" dirty="0">
                <a:solidFill>
                  <a:srgbClr val="1F2937"/>
                </a:solidFill>
                <a:latin typeface="Aptos"/>
              </a:rPr>
              <a:t> evaluation (</a:t>
            </a:r>
            <a:r>
              <a:rPr sz="1600" b="0" i="0" dirty="0">
                <a:solidFill>
                  <a:srgbClr val="1F2937"/>
                </a:solidFill>
                <a:latin typeface="Aptos"/>
              </a:rPr>
              <a:t>a QSE-declared </a:t>
            </a:r>
            <a:r>
              <a:rPr lang="en-US" sz="1600" dirty="0">
                <a:solidFill>
                  <a:srgbClr val="1F2937"/>
                </a:solidFill>
                <a:latin typeface="Aptos"/>
              </a:rPr>
              <a:t>maximum base load threshold) and not a </a:t>
            </a:r>
            <a:r>
              <a:rPr sz="1600" b="1" i="0" dirty="0">
                <a:solidFill>
                  <a:srgbClr val="1F2937"/>
                </a:solidFill>
                <a:latin typeface="Aptos"/>
              </a:rPr>
              <a:t>comparison to a predicted baseline</a:t>
            </a:r>
            <a:r>
              <a:rPr sz="1600" b="0" i="0" dirty="0">
                <a:solidFill>
                  <a:srgbClr val="1F2937"/>
                </a:solidFill>
                <a:latin typeface="Aptos"/>
              </a:rPr>
              <a:t>, an ERS deployment overlapping a price spike would credit normal price-chasing curtailment as ERS performance.</a:t>
            </a:r>
          </a:p>
          <a:p>
            <a:pPr marL="200000" indent="-200000" algn="l">
              <a:lnSpc>
                <a:spcPct val="105000"/>
              </a:lnSpc>
              <a:spcAft>
                <a:spcPts val="400"/>
              </a:spcAft>
              <a:buChar char="•"/>
            </a:pPr>
            <a:r>
              <a:rPr sz="1600" b="0" i="0" dirty="0">
                <a:solidFill>
                  <a:srgbClr val="1F2937"/>
                </a:solidFill>
                <a:latin typeface="Aptos"/>
              </a:rPr>
              <a:t>The ABT is a quality-control check that </a:t>
            </a:r>
            <a:r>
              <a:rPr lang="en-US" sz="1600" b="0" i="0" dirty="0">
                <a:solidFill>
                  <a:srgbClr val="1F2937"/>
                </a:solidFill>
                <a:latin typeface="Aptos"/>
              </a:rPr>
              <a:t>will </a:t>
            </a:r>
            <a:r>
              <a:rPr sz="1600" b="0" i="0" dirty="0">
                <a:solidFill>
                  <a:srgbClr val="1F2937"/>
                </a:solidFill>
                <a:latin typeface="Aptos"/>
              </a:rPr>
              <a:t>run</a:t>
            </a:r>
            <a:r>
              <a:rPr lang="en-US" sz="1600" b="0" i="0" dirty="0">
                <a:solidFill>
                  <a:srgbClr val="1F2937"/>
                </a:solidFill>
                <a:latin typeface="Aptos"/>
              </a:rPr>
              <a:t> </a:t>
            </a:r>
            <a:r>
              <a:rPr lang="en-US" sz="1600" b="1" i="0" dirty="0">
                <a:solidFill>
                  <a:srgbClr val="1F2937"/>
                </a:solidFill>
                <a:latin typeface="Aptos"/>
              </a:rPr>
              <a:t>during ERID process on each ERS Load </a:t>
            </a:r>
            <a:r>
              <a:rPr sz="1600" b="0" i="0" dirty="0">
                <a:solidFill>
                  <a:srgbClr val="1F2937"/>
                </a:solidFill>
                <a:latin typeface="Aptos"/>
              </a:rPr>
              <a:t>to identify price-responsive </a:t>
            </a:r>
            <a:r>
              <a:rPr lang="en-US" sz="1600" b="0" i="0" dirty="0">
                <a:solidFill>
                  <a:srgbClr val="1F2937"/>
                </a:solidFill>
                <a:latin typeface="Aptos"/>
              </a:rPr>
              <a:t> behavior </a:t>
            </a:r>
            <a:r>
              <a:rPr sz="1600" b="0" i="0" dirty="0">
                <a:solidFill>
                  <a:srgbClr val="1F2937"/>
                </a:solidFill>
                <a:latin typeface="Aptos"/>
              </a:rPr>
              <a:t> — ensuring MBL/Alternate eligibility reflects genuine operational variability.</a:t>
            </a:r>
          </a:p>
        </p:txBody>
      </p:sp>
      <p:sp>
        <p:nvSpPr>
          <p:cNvPr id="7" name="Rectangle 6">
            <a:extLst>
              <a:ext uri="{FF2B5EF4-FFF2-40B4-BE49-F238E27FC236}">
                <a16:creationId xmlns:a16="http://schemas.microsoft.com/office/drawing/2014/main" id="{148D8EE4-00D2-93E8-E092-3F4343F59423}"/>
              </a:ext>
            </a:extLst>
          </p:cNvPr>
          <p:cNvSpPr/>
          <p:nvPr/>
        </p:nvSpPr>
        <p:spPr>
          <a:xfrm>
            <a:off x="431557" y="3207470"/>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2.  WHEN &amp; WHAT:  How the ABT Fits into the Baseline P</a:t>
            </a:r>
            <a:r>
              <a:rPr lang="en-US" sz="1400" b="1" i="0" dirty="0">
                <a:solidFill>
                  <a:srgbClr val="FFFFFF"/>
                </a:solidFill>
                <a:latin typeface="Aptos"/>
              </a:rPr>
              <a:t>rocess</a:t>
            </a:r>
            <a:endParaRPr sz="1400" b="1" i="0" dirty="0">
              <a:solidFill>
                <a:srgbClr val="FFFFFF"/>
              </a:solidFill>
              <a:latin typeface="Aptos"/>
            </a:endParaRPr>
          </a:p>
        </p:txBody>
      </p:sp>
      <p:sp>
        <p:nvSpPr>
          <p:cNvPr id="8" name="TextBox 7">
            <a:extLst>
              <a:ext uri="{FF2B5EF4-FFF2-40B4-BE49-F238E27FC236}">
                <a16:creationId xmlns:a16="http://schemas.microsoft.com/office/drawing/2014/main" id="{7538E309-40BE-2441-88AF-40C898F61838}"/>
              </a:ext>
            </a:extLst>
          </p:cNvPr>
          <p:cNvSpPr txBox="1"/>
          <p:nvPr/>
        </p:nvSpPr>
        <p:spPr>
          <a:xfrm>
            <a:off x="493776" y="3501766"/>
            <a:ext cx="11192256" cy="1195648"/>
          </a:xfrm>
          <a:prstGeom prst="rect">
            <a:avLst/>
          </a:prstGeom>
          <a:noFill/>
          <a:ln>
            <a:noFill/>
          </a:ln>
        </p:spPr>
        <p:txBody>
          <a:bodyPr wrap="square" lIns="128016">
            <a:spAutoFit/>
          </a:bodyPr>
          <a:lstStyle/>
          <a:p>
            <a:pPr marL="200000" indent="-200000" algn="l">
              <a:lnSpc>
                <a:spcPct val="105000"/>
              </a:lnSpc>
              <a:spcAft>
                <a:spcPts val="300"/>
              </a:spcAft>
              <a:buChar char="•"/>
            </a:pPr>
            <a:r>
              <a:rPr lang="en-US" sz="1600" b="0" i="0" dirty="0">
                <a:solidFill>
                  <a:srgbClr val="1F2937"/>
                </a:solidFill>
                <a:latin typeface="Aptos"/>
              </a:rPr>
              <a:t>Resources that </a:t>
            </a:r>
            <a:r>
              <a:rPr lang="en-US" sz="1600" dirty="0">
                <a:solidFill>
                  <a:srgbClr val="1F2937"/>
                </a:solidFill>
                <a:latin typeface="Aptos"/>
              </a:rPr>
              <a:t>do not meet the minimal accepted “fit” thresholds</a:t>
            </a:r>
            <a:r>
              <a:rPr lang="en-US" sz="1600" b="0" i="0" dirty="0">
                <a:solidFill>
                  <a:srgbClr val="1F2937"/>
                </a:solidFill>
                <a:latin typeface="Aptos"/>
              </a:rPr>
              <a:t> for a default baseline are subject to be evaluated on the Alternate baseline test.  T</a:t>
            </a:r>
            <a:r>
              <a:rPr sz="1600" b="0" i="0" dirty="0">
                <a:solidFill>
                  <a:srgbClr val="1F2937"/>
                </a:solidFill>
                <a:latin typeface="Aptos"/>
              </a:rPr>
              <a:t>he </a:t>
            </a:r>
            <a:r>
              <a:rPr lang="en-US" sz="1600" b="0" i="0" dirty="0">
                <a:solidFill>
                  <a:srgbClr val="1F2937"/>
                </a:solidFill>
                <a:latin typeface="Aptos"/>
              </a:rPr>
              <a:t>acceptable “fit” </a:t>
            </a:r>
            <a:r>
              <a:rPr sz="1600" b="0" i="0" dirty="0">
                <a:solidFill>
                  <a:srgbClr val="1F2937"/>
                </a:solidFill>
                <a:latin typeface="Aptos"/>
              </a:rPr>
              <a:t>thresholds</a:t>
            </a:r>
            <a:r>
              <a:rPr lang="en-US" sz="1600" b="0" i="0" dirty="0">
                <a:solidFill>
                  <a:srgbClr val="1F2937"/>
                </a:solidFill>
                <a:latin typeface="Aptos"/>
              </a:rPr>
              <a:t> are</a:t>
            </a:r>
            <a:r>
              <a:rPr sz="1600" b="0" i="0" dirty="0">
                <a:solidFill>
                  <a:srgbClr val="1F2937"/>
                </a:solidFill>
                <a:latin typeface="Aptos"/>
              </a:rPr>
              <a:t>: P95 ≤ 20% and |bias| ≤ 5%.</a:t>
            </a:r>
          </a:p>
          <a:p>
            <a:pPr marL="200000" indent="-200000" algn="l">
              <a:lnSpc>
                <a:spcPct val="105000"/>
              </a:lnSpc>
              <a:spcAft>
                <a:spcPts val="300"/>
              </a:spcAft>
              <a:buChar char="•"/>
            </a:pPr>
            <a:r>
              <a:rPr sz="1600" b="0" i="0" dirty="0">
                <a:solidFill>
                  <a:srgbClr val="1F2937"/>
                </a:solidFill>
                <a:latin typeface="Aptos"/>
              </a:rPr>
              <a:t>Uses existing ERCOT inputs only — </a:t>
            </a:r>
            <a:r>
              <a:rPr sz="1600" b="1" i="0" dirty="0">
                <a:solidFill>
                  <a:srgbClr val="1F2937"/>
                </a:solidFill>
                <a:latin typeface="Aptos"/>
              </a:rPr>
              <a:t>resource interval meter data + real-time settlement-point prices</a:t>
            </a:r>
            <a:r>
              <a:rPr sz="1600" b="0" i="0" dirty="0">
                <a:solidFill>
                  <a:srgbClr val="1F2937"/>
                </a:solidFill>
                <a:latin typeface="Aptos"/>
              </a:rPr>
              <a:t>. </a:t>
            </a:r>
            <a:endParaRPr lang="en-US" sz="1600" b="0" i="0" dirty="0">
              <a:solidFill>
                <a:srgbClr val="1F2937"/>
              </a:solidFill>
              <a:latin typeface="Aptos"/>
            </a:endParaRPr>
          </a:p>
          <a:p>
            <a:pPr marL="200000" indent="-200000" algn="l">
              <a:lnSpc>
                <a:spcPct val="105000"/>
              </a:lnSpc>
              <a:spcAft>
                <a:spcPts val="300"/>
              </a:spcAft>
              <a:buChar char="•"/>
            </a:pPr>
            <a:r>
              <a:rPr sz="1600" b="0" i="0" dirty="0">
                <a:solidFill>
                  <a:srgbClr val="1F2937"/>
                </a:solidFill>
                <a:latin typeface="Aptos"/>
              </a:rPr>
              <a:t>Resources </a:t>
            </a:r>
            <a:r>
              <a:rPr lang="en-US" sz="1600" b="0" i="0" dirty="0">
                <a:solidFill>
                  <a:srgbClr val="1F2937"/>
                </a:solidFill>
                <a:latin typeface="Aptos"/>
              </a:rPr>
              <a:t>that meet the minimal “fit” thresholds for any of the default baselines will not be evaluated by</a:t>
            </a:r>
            <a:r>
              <a:rPr sz="1600" b="1" i="0" dirty="0">
                <a:solidFill>
                  <a:srgbClr val="1F2937"/>
                </a:solidFill>
                <a:latin typeface="Aptos"/>
              </a:rPr>
              <a:t> the ABT entirely</a:t>
            </a:r>
            <a:endParaRPr sz="1600" b="0" i="0" dirty="0">
              <a:solidFill>
                <a:srgbClr val="1F2937"/>
              </a:solidFill>
              <a:latin typeface="Aptos"/>
            </a:endParaRPr>
          </a:p>
        </p:txBody>
      </p:sp>
      <p:sp>
        <p:nvSpPr>
          <p:cNvPr id="9" name="Rectangle 8">
            <a:extLst>
              <a:ext uri="{FF2B5EF4-FFF2-40B4-BE49-F238E27FC236}">
                <a16:creationId xmlns:a16="http://schemas.microsoft.com/office/drawing/2014/main" id="{FB29E11F-1443-DA52-E9E7-D302C2A7BE75}"/>
              </a:ext>
            </a:extLst>
          </p:cNvPr>
          <p:cNvSpPr/>
          <p:nvPr/>
        </p:nvSpPr>
        <p:spPr>
          <a:xfrm>
            <a:off x="466344" y="4755043"/>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3.  OUTCOMES:  What Happens After the ABT</a:t>
            </a:r>
          </a:p>
        </p:txBody>
      </p:sp>
      <p:sp>
        <p:nvSpPr>
          <p:cNvPr id="10" name="TextBox 9">
            <a:extLst>
              <a:ext uri="{FF2B5EF4-FFF2-40B4-BE49-F238E27FC236}">
                <a16:creationId xmlns:a16="http://schemas.microsoft.com/office/drawing/2014/main" id="{C26EC4B6-FD22-39F4-A100-D037F8AFF44E}"/>
              </a:ext>
            </a:extLst>
          </p:cNvPr>
          <p:cNvSpPr txBox="1"/>
          <p:nvPr/>
        </p:nvSpPr>
        <p:spPr>
          <a:xfrm>
            <a:off x="466344" y="5169589"/>
            <a:ext cx="11192256" cy="1688411"/>
          </a:xfrm>
          <a:prstGeom prst="rect">
            <a:avLst/>
          </a:prstGeom>
          <a:noFill/>
          <a:ln>
            <a:noFill/>
          </a:ln>
        </p:spPr>
        <p:txBody>
          <a:bodyPr wrap="square" lIns="128016">
            <a:spAutoFit/>
          </a:bodyPr>
          <a:lstStyle/>
          <a:p>
            <a:pPr marL="200000" indent="-200000" algn="l">
              <a:lnSpc>
                <a:spcPct val="105000"/>
              </a:lnSpc>
              <a:spcAft>
                <a:spcPts val="300"/>
              </a:spcAft>
              <a:buChar char="•"/>
            </a:pPr>
            <a:r>
              <a:rPr sz="1600" b="1" i="0" dirty="0">
                <a:solidFill>
                  <a:srgbClr val="2E7D5C"/>
                </a:solidFill>
                <a:latin typeface="Aptos" panose="020B0004020202020204" pitchFamily="34" charset="0"/>
              </a:rPr>
              <a:t>PASS</a:t>
            </a:r>
            <a:r>
              <a:rPr sz="1600" b="0" i="0" dirty="0">
                <a:solidFill>
                  <a:srgbClr val="1F2937"/>
                </a:solidFill>
                <a:latin typeface="Aptos" panose="020B0004020202020204" pitchFamily="34" charset="0"/>
              </a:rPr>
              <a:t>  →  Resource </a:t>
            </a:r>
            <a:r>
              <a:rPr lang="en-US" sz="1600" b="0" i="0" dirty="0">
                <a:solidFill>
                  <a:srgbClr val="1F2937"/>
                </a:solidFill>
                <a:latin typeface="Aptos" panose="020B0004020202020204" pitchFamily="34" charset="0"/>
              </a:rPr>
              <a:t>may select the </a:t>
            </a:r>
            <a:r>
              <a:rPr sz="1600" b="0" i="0" dirty="0">
                <a:solidFill>
                  <a:srgbClr val="1F2937"/>
                </a:solidFill>
                <a:latin typeface="Aptos" panose="020B0004020202020204" pitchFamily="34" charset="0"/>
              </a:rPr>
              <a:t>Alternate</a:t>
            </a:r>
            <a:r>
              <a:rPr lang="en-US" sz="1600" b="0" i="0" dirty="0">
                <a:solidFill>
                  <a:srgbClr val="1F2937"/>
                </a:solidFill>
                <a:latin typeface="Aptos" panose="020B0004020202020204" pitchFamily="34" charset="0"/>
              </a:rPr>
              <a:t> baseline </a:t>
            </a:r>
            <a:r>
              <a:rPr sz="1600" b="0" i="0" dirty="0">
                <a:solidFill>
                  <a:srgbClr val="1F2937"/>
                </a:solidFill>
                <a:latin typeface="Aptos" panose="020B0004020202020204" pitchFamily="34" charset="0"/>
              </a:rPr>
              <a:t>designation (variability is genuinely operational).</a:t>
            </a:r>
          </a:p>
          <a:p>
            <a:pPr marL="200000" indent="-200000" algn="l">
              <a:lnSpc>
                <a:spcPct val="105000"/>
              </a:lnSpc>
              <a:spcAft>
                <a:spcPts val="300"/>
              </a:spcAft>
              <a:buChar char="•"/>
            </a:pPr>
            <a:r>
              <a:rPr sz="1600" b="1" i="0" dirty="0">
                <a:solidFill>
                  <a:srgbClr val="C25B1F"/>
                </a:solidFill>
                <a:latin typeface="Aptos" panose="020B0004020202020204" pitchFamily="34" charset="0"/>
              </a:rPr>
              <a:t>FAIL_ABT</a:t>
            </a:r>
            <a:r>
              <a:rPr sz="1600" b="0" i="0" dirty="0">
                <a:solidFill>
                  <a:srgbClr val="1F2937"/>
                </a:solidFill>
                <a:latin typeface="Aptos" panose="020B0004020202020204" pitchFamily="34" charset="0"/>
              </a:rPr>
              <a:t>  →  </a:t>
            </a:r>
            <a:r>
              <a:rPr lang="en-US" sz="1600" dirty="0">
                <a:solidFill>
                  <a:srgbClr val="1F2937"/>
                </a:solidFill>
                <a:latin typeface="Aptos" panose="020B0004020202020204" pitchFamily="34" charset="0"/>
              </a:rPr>
              <a:t>QSE will be given all default baseline statistics and may select any one default option</a:t>
            </a:r>
            <a:r>
              <a:rPr sz="1600" b="0" i="0" dirty="0">
                <a:solidFill>
                  <a:srgbClr val="1F2937"/>
                </a:solidFill>
                <a:latin typeface="Aptos" panose="020B0004020202020204" pitchFamily="34" charset="0"/>
              </a:rPr>
              <a:t>. </a:t>
            </a:r>
            <a:r>
              <a:rPr lang="en-US" sz="1600" b="0" i="0" dirty="0">
                <a:solidFill>
                  <a:srgbClr val="1F2937"/>
                </a:solidFill>
                <a:latin typeface="Aptos" panose="020B0004020202020204" pitchFamily="34" charset="0"/>
              </a:rPr>
              <a:t> </a:t>
            </a:r>
          </a:p>
          <a:p>
            <a:pPr marL="200000" indent="-200000">
              <a:lnSpc>
                <a:spcPct val="105000"/>
              </a:lnSpc>
              <a:spcAft>
                <a:spcPts val="300"/>
              </a:spcAft>
              <a:buFontTx/>
              <a:buChar char="•"/>
            </a:pPr>
            <a:r>
              <a:rPr lang="en-US" sz="1600" dirty="0">
                <a:latin typeface="Aptos" panose="020B0004020202020204" pitchFamily="34" charset="0"/>
              </a:rPr>
              <a:t>The only exceptions to this will be if there is not sufficient historical meter data available for any of the default baselines then the load will be allowed to temporarily select the Alternate Baseline until a time when sufficient historical meter data become available.</a:t>
            </a:r>
          </a:p>
          <a:p>
            <a:pPr marL="200000" indent="-200000" algn="l">
              <a:lnSpc>
                <a:spcPct val="105000"/>
              </a:lnSpc>
              <a:spcAft>
                <a:spcPts val="300"/>
              </a:spcAft>
              <a:buChar char="•"/>
            </a:pPr>
            <a:endParaRPr lang="en-US" sz="1200" b="0" i="0" dirty="0">
              <a:solidFill>
                <a:srgbClr val="1F2937"/>
              </a:solidFill>
              <a:latin typeface="Aptos"/>
            </a:endParaRPr>
          </a:p>
        </p:txBody>
      </p:sp>
    </p:spTree>
    <p:extLst>
      <p:ext uri="{BB962C8B-B14F-4D97-AF65-F5344CB8AC3E}">
        <p14:creationId xmlns:p14="http://schemas.microsoft.com/office/powerpoint/2010/main" val="2782572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6488B-674F-219B-B6F9-81B31DCED2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BE1370-C4C2-CB33-DFAB-240B02640076}"/>
              </a:ext>
            </a:extLst>
          </p:cNvPr>
          <p:cNvSpPr>
            <a:spLocks noGrp="1"/>
          </p:cNvSpPr>
          <p:nvPr>
            <p:ph type="sldNum" sz="quarter" idx="12"/>
          </p:nvPr>
        </p:nvSpPr>
        <p:spPr/>
        <p:txBody>
          <a:bodyPr/>
          <a:lstStyle/>
          <a:p>
            <a:fld id="{BCDE79FB-97BA-492B-8D57-F1373F9ADA95}" type="slidenum">
              <a:rPr lang="en-US" smtClean="0"/>
              <a:t>7</a:t>
            </a:fld>
            <a:endParaRPr lang="en-US" dirty="0"/>
          </a:p>
        </p:txBody>
      </p:sp>
      <p:sp>
        <p:nvSpPr>
          <p:cNvPr id="3" name="Text Placeholder 2">
            <a:extLst>
              <a:ext uri="{FF2B5EF4-FFF2-40B4-BE49-F238E27FC236}">
                <a16:creationId xmlns:a16="http://schemas.microsoft.com/office/drawing/2014/main" id="{02B42D8C-0D68-053B-2E31-DE6501B99903}"/>
              </a:ext>
            </a:extLst>
          </p:cNvPr>
          <p:cNvSpPr>
            <a:spLocks noGrp="1"/>
          </p:cNvSpPr>
          <p:nvPr>
            <p:ph type="body" sz="quarter" idx="15"/>
          </p:nvPr>
        </p:nvSpPr>
        <p:spPr>
          <a:xfrm flipH="1">
            <a:off x="606691" y="5287133"/>
            <a:ext cx="11190733" cy="1313964"/>
          </a:xfrm>
        </p:spPr>
        <p:txBody>
          <a:bodyPr/>
          <a:lstStyle/>
          <a:p>
            <a:pPr algn="l"/>
            <a:r>
              <a:rPr sz="1400" b="1" i="0" dirty="0">
                <a:solidFill>
                  <a:srgbClr val="00343B"/>
                </a:solidFill>
                <a:latin typeface="Aptos"/>
              </a:rPr>
              <a:t>Key Takeaways:  </a:t>
            </a:r>
          </a:p>
          <a:p>
            <a:pPr marL="342900" indent="-342900" algn="l">
              <a:buFont typeface="+mj-lt"/>
              <a:buAutoNum type="arabicPeriod"/>
            </a:pPr>
            <a:r>
              <a:rPr sz="1400" b="0" i="0" dirty="0">
                <a:solidFill>
                  <a:srgbClr val="1F2937"/>
                </a:solidFill>
                <a:latin typeface="Aptos"/>
              </a:rPr>
              <a:t>The ABT measures the FREQUENCY of load reductions during high-price vs. normal periods. A large gap between the two is the indicator  the resource is not a naturally dynamic load — and </a:t>
            </a:r>
            <a:r>
              <a:rPr sz="1400" b="0" dirty="0">
                <a:solidFill>
                  <a:srgbClr val="1F2937"/>
                </a:solidFill>
                <a:latin typeface="Aptos"/>
              </a:rPr>
              <a:t>alternate baseline not an option</a:t>
            </a:r>
            <a:r>
              <a:rPr sz="1400" b="0" i="0" dirty="0">
                <a:solidFill>
                  <a:srgbClr val="1F2937"/>
                </a:solidFill>
                <a:latin typeface="Aptos"/>
              </a:rPr>
              <a:t>.</a:t>
            </a:r>
          </a:p>
          <a:p>
            <a:pPr marL="342900" indent="-342900" algn="l">
              <a:buFont typeface="+mj-lt"/>
              <a:buAutoNum type="arabicPeriod"/>
            </a:pPr>
            <a:r>
              <a:rPr sz="1400" b="0" dirty="0">
                <a:solidFill>
                  <a:srgbClr val="1F2937"/>
                </a:solidFill>
                <a:latin typeface="Aptos"/>
              </a:rPr>
              <a:t>ERCOT has tested the ABT against all ERS Category "Crypto Mining" loads that offered into the JunSep2026 SCT and most failed this test.</a:t>
            </a:r>
            <a:endParaRPr sz="1400" b="0" i="0" dirty="0">
              <a:solidFill>
                <a:srgbClr val="1F2937"/>
              </a:solidFill>
              <a:latin typeface="Aptos"/>
            </a:endParaRPr>
          </a:p>
          <a:p>
            <a:pPr algn="l"/>
            <a:endParaRPr sz="1400" b="0" i="0" dirty="0">
              <a:solidFill>
                <a:srgbClr val="1F2937"/>
              </a:solidFill>
              <a:latin typeface="Aptos"/>
            </a:endParaRPr>
          </a:p>
        </p:txBody>
      </p:sp>
      <p:sp>
        <p:nvSpPr>
          <p:cNvPr id="4" name="Title 3">
            <a:extLst>
              <a:ext uri="{FF2B5EF4-FFF2-40B4-BE49-F238E27FC236}">
                <a16:creationId xmlns:a16="http://schemas.microsoft.com/office/drawing/2014/main" id="{31B4847E-AFB3-7217-5E82-68A4BF410A10}"/>
              </a:ext>
            </a:extLst>
          </p:cNvPr>
          <p:cNvSpPr>
            <a:spLocks noGrp="1"/>
          </p:cNvSpPr>
          <p:nvPr>
            <p:ph type="title"/>
          </p:nvPr>
        </p:nvSpPr>
        <p:spPr/>
        <p:txBody>
          <a:bodyPr/>
          <a:lstStyle/>
          <a:p>
            <a:r>
              <a:rPr sz="3200" b="1" i="0">
                <a:solidFill>
                  <a:srgbClr val="00343B"/>
                </a:solidFill>
                <a:latin typeface="Aptos"/>
              </a:rPr>
              <a:t>How the ABT Detects Price Chasing</a:t>
            </a:r>
            <a:endParaRPr lang="en-US" dirty="0"/>
          </a:p>
        </p:txBody>
      </p:sp>
      <p:sp>
        <p:nvSpPr>
          <p:cNvPr id="5" name="Rectangle 4">
            <a:extLst>
              <a:ext uri="{FF2B5EF4-FFF2-40B4-BE49-F238E27FC236}">
                <a16:creationId xmlns:a16="http://schemas.microsoft.com/office/drawing/2014/main" id="{C11CAE5C-F624-A0E1-515D-8C893699F4A5}"/>
              </a:ext>
            </a:extLst>
          </p:cNvPr>
          <p:cNvSpPr/>
          <p:nvPr/>
        </p:nvSpPr>
        <p:spPr>
          <a:xfrm>
            <a:off x="492252" y="914400"/>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1.  Three-Step Detection Method</a:t>
            </a:r>
          </a:p>
        </p:txBody>
      </p:sp>
      <p:sp>
        <p:nvSpPr>
          <p:cNvPr id="6" name="TextBox 5">
            <a:extLst>
              <a:ext uri="{FF2B5EF4-FFF2-40B4-BE49-F238E27FC236}">
                <a16:creationId xmlns:a16="http://schemas.microsoft.com/office/drawing/2014/main" id="{1810F302-C7D0-FAFD-BAC8-AEEF3519063B}"/>
              </a:ext>
            </a:extLst>
          </p:cNvPr>
          <p:cNvSpPr txBox="1"/>
          <p:nvPr/>
        </p:nvSpPr>
        <p:spPr>
          <a:xfrm>
            <a:off x="466344" y="1342980"/>
            <a:ext cx="11192256" cy="2217787"/>
          </a:xfrm>
          <a:prstGeom prst="rect">
            <a:avLst/>
          </a:prstGeom>
          <a:noFill/>
          <a:ln>
            <a:noFill/>
          </a:ln>
        </p:spPr>
        <p:txBody>
          <a:bodyPr wrap="square" lIns="128016">
            <a:spAutoFit/>
          </a:bodyPr>
          <a:lstStyle/>
          <a:p>
            <a:pPr marL="200000" indent="-200000" algn="l">
              <a:lnSpc>
                <a:spcPct val="105000"/>
              </a:lnSpc>
              <a:spcAft>
                <a:spcPts val="300"/>
              </a:spcAft>
              <a:buChar char="•"/>
            </a:pPr>
            <a:r>
              <a:rPr sz="1200" b="1" i="0" dirty="0">
                <a:solidFill>
                  <a:srgbClr val="00343B"/>
                </a:solidFill>
                <a:latin typeface="Aptos"/>
              </a:rPr>
              <a:t>STEP 1 — Define a reduction.  </a:t>
            </a:r>
            <a:r>
              <a:rPr sz="1200" b="0" i="0" dirty="0">
                <a:solidFill>
                  <a:srgbClr val="1F2937"/>
                </a:solidFill>
                <a:latin typeface="Aptos"/>
              </a:rPr>
              <a:t>For each 15-minute interval, mark it </a:t>
            </a:r>
            <a:r>
              <a:rPr sz="1200" b="1" i="0" dirty="0">
                <a:solidFill>
                  <a:srgbClr val="1F2937"/>
                </a:solidFill>
                <a:latin typeface="Aptos"/>
              </a:rPr>
              <a:t>"reduced"</a:t>
            </a:r>
            <a:r>
              <a:rPr sz="1200" b="0" i="0" dirty="0">
                <a:solidFill>
                  <a:srgbClr val="1F2937"/>
                </a:solidFill>
                <a:latin typeface="Aptos"/>
              </a:rPr>
              <a:t> if actual load is ≤ 50% of the </a:t>
            </a:r>
            <a:r>
              <a:rPr sz="1200" b="1" i="0" dirty="0">
                <a:solidFill>
                  <a:srgbClr val="1F2937"/>
                </a:solidFill>
                <a:latin typeface="Aptos"/>
              </a:rPr>
              <a:t>reference</a:t>
            </a:r>
            <a:r>
              <a:rPr sz="1200" b="0" i="0" dirty="0">
                <a:solidFill>
                  <a:srgbClr val="1F2937"/>
                </a:solidFill>
                <a:latin typeface="Aptos"/>
              </a:rPr>
              <a:t> </a:t>
            </a:r>
            <a:endParaRPr lang="en-US" sz="1200" b="0" i="0" dirty="0">
              <a:solidFill>
                <a:srgbClr val="1F2937"/>
              </a:solidFill>
              <a:latin typeface="Aptos"/>
            </a:endParaRPr>
          </a:p>
          <a:p>
            <a:pPr marL="657200" lvl="1" indent="-200000">
              <a:lnSpc>
                <a:spcPct val="105000"/>
              </a:lnSpc>
              <a:spcAft>
                <a:spcPts val="300"/>
              </a:spcAft>
              <a:buChar char="•"/>
            </a:pPr>
            <a:r>
              <a:rPr lang="en-US" sz="1200" b="0" i="0" dirty="0">
                <a:solidFill>
                  <a:srgbClr val="1F2937"/>
                </a:solidFill>
                <a:latin typeface="Aptos"/>
              </a:rPr>
              <a:t>the </a:t>
            </a:r>
            <a:r>
              <a:rPr lang="en-US" sz="1200" b="1" i="0" dirty="0">
                <a:solidFill>
                  <a:srgbClr val="1F2937"/>
                </a:solidFill>
                <a:latin typeface="Aptos"/>
              </a:rPr>
              <a:t>reference</a:t>
            </a:r>
            <a:r>
              <a:rPr lang="en-US" sz="1200" b="0" i="0" dirty="0">
                <a:solidFill>
                  <a:srgbClr val="1F2937"/>
                </a:solidFill>
                <a:latin typeface="Aptos"/>
              </a:rPr>
              <a:t> — is the average load for that same interval-of-day across the most recent ten same-</a:t>
            </a:r>
            <a:r>
              <a:rPr lang="en-US" sz="1200" b="0" i="0" dirty="0" err="1">
                <a:solidFill>
                  <a:srgbClr val="1F2937"/>
                </a:solidFill>
                <a:latin typeface="Aptos"/>
              </a:rPr>
              <a:t>daytype</a:t>
            </a:r>
            <a:r>
              <a:rPr lang="en-US" sz="1200" b="0" i="0" dirty="0">
                <a:solidFill>
                  <a:srgbClr val="1F2937"/>
                </a:solidFill>
                <a:latin typeface="Aptos"/>
              </a:rPr>
              <a:t> days. Weekdays are compared only to other weekdays, and weekends/holidays only to other weekends/holidays. So if we are looking at the 2:00 PM interval on a Tuesday, the reference is the average 2:00 PM load over the prior ten weekdays.</a:t>
            </a:r>
          </a:p>
          <a:p>
            <a:pPr lvl="1">
              <a:lnSpc>
                <a:spcPct val="105000"/>
              </a:lnSpc>
              <a:spcAft>
                <a:spcPts val="300"/>
              </a:spcAft>
            </a:pPr>
            <a:endParaRPr lang="en-US" sz="1200" b="0" i="0" dirty="0">
              <a:solidFill>
                <a:srgbClr val="1F2937"/>
              </a:solidFill>
              <a:latin typeface="Aptos"/>
            </a:endParaRPr>
          </a:p>
          <a:p>
            <a:pPr marL="200000" indent="-200000">
              <a:lnSpc>
                <a:spcPct val="105000"/>
              </a:lnSpc>
              <a:spcAft>
                <a:spcPts val="300"/>
              </a:spcAft>
              <a:buChar char="•"/>
            </a:pPr>
            <a:r>
              <a:rPr sz="1200" b="1" i="0" dirty="0">
                <a:solidFill>
                  <a:srgbClr val="00343B"/>
                </a:solidFill>
                <a:latin typeface="Aptos"/>
              </a:rPr>
              <a:t>STEP 2 — Split intervals into two groups.  </a:t>
            </a:r>
            <a:r>
              <a:rPr sz="1200" b="0" i="0" dirty="0">
                <a:solidFill>
                  <a:srgbClr val="1F2937"/>
                </a:solidFill>
                <a:latin typeface="Aptos"/>
              </a:rPr>
              <a:t>Sort intervals by what was happening on the grid — </a:t>
            </a:r>
            <a:r>
              <a:rPr sz="1200" b="1" i="0" dirty="0">
                <a:solidFill>
                  <a:srgbClr val="C25B1F"/>
                </a:solidFill>
                <a:latin typeface="Aptos"/>
              </a:rPr>
              <a:t>high real-time price periods</a:t>
            </a:r>
            <a:r>
              <a:rPr lang="en-US" sz="1200" b="1" dirty="0">
                <a:solidFill>
                  <a:srgbClr val="C25B1F"/>
                </a:solidFill>
                <a:latin typeface="Aptos"/>
              </a:rPr>
              <a:t> (currently considering $80/MWh but TBD)</a:t>
            </a:r>
            <a:r>
              <a:rPr sz="1200" b="0" i="0" dirty="0">
                <a:solidFill>
                  <a:srgbClr val="1F2937"/>
                </a:solidFill>
                <a:latin typeface="Aptos"/>
              </a:rPr>
              <a:t> vs. </a:t>
            </a:r>
            <a:r>
              <a:rPr sz="1200" b="1" i="0" dirty="0">
                <a:solidFill>
                  <a:srgbClr val="2E7D5C"/>
                </a:solidFill>
                <a:latin typeface="Aptos"/>
              </a:rPr>
              <a:t>normal periods</a:t>
            </a:r>
            <a:r>
              <a:rPr sz="1200" b="0" i="0" dirty="0">
                <a:solidFill>
                  <a:srgbClr val="1F2937"/>
                </a:solidFill>
                <a:latin typeface="Aptos"/>
              </a:rPr>
              <a:t>.</a:t>
            </a:r>
            <a:endParaRPr lang="en-US" sz="1200" b="0" i="0" dirty="0">
              <a:solidFill>
                <a:srgbClr val="1F2937"/>
              </a:solidFill>
              <a:latin typeface="Aptos"/>
            </a:endParaRPr>
          </a:p>
          <a:p>
            <a:pPr>
              <a:lnSpc>
                <a:spcPct val="105000"/>
              </a:lnSpc>
              <a:spcAft>
                <a:spcPts val="300"/>
              </a:spcAft>
            </a:pPr>
            <a:endParaRPr sz="1200" b="0" i="0" dirty="0">
              <a:solidFill>
                <a:srgbClr val="1F2937"/>
              </a:solidFill>
              <a:latin typeface="Aptos"/>
            </a:endParaRPr>
          </a:p>
          <a:p>
            <a:pPr marL="200000" indent="-200000" algn="l">
              <a:lnSpc>
                <a:spcPct val="105000"/>
              </a:lnSpc>
              <a:spcAft>
                <a:spcPts val="300"/>
              </a:spcAft>
              <a:buChar char="•"/>
            </a:pPr>
            <a:r>
              <a:rPr sz="1200" b="1" i="0" dirty="0">
                <a:solidFill>
                  <a:srgbClr val="00343B"/>
                </a:solidFill>
                <a:latin typeface="Aptos"/>
              </a:rPr>
              <a:t>STEP 3 — Compute and compare reduction rates.  </a:t>
            </a:r>
            <a:r>
              <a:rPr sz="1200" b="0" i="0" dirty="0">
                <a:solidFill>
                  <a:srgbClr val="1F2937"/>
                </a:solidFill>
                <a:latin typeface="Aptos"/>
              </a:rPr>
              <a:t>A </a:t>
            </a:r>
            <a:r>
              <a:rPr lang="en-US" sz="1200" b="0" i="0" dirty="0">
                <a:solidFill>
                  <a:srgbClr val="1F2937"/>
                </a:solidFill>
                <a:latin typeface="Aptos"/>
              </a:rPr>
              <a:t>resource </a:t>
            </a:r>
            <a:r>
              <a:rPr lang="en-US" sz="1200" dirty="0">
                <a:solidFill>
                  <a:srgbClr val="1F2937"/>
                </a:solidFill>
                <a:latin typeface="Aptos"/>
              </a:rPr>
              <a:t>whose behavior is modified during high price periods</a:t>
            </a:r>
            <a:r>
              <a:rPr sz="1200" b="0" i="0" dirty="0">
                <a:solidFill>
                  <a:srgbClr val="1F2937"/>
                </a:solidFill>
                <a:latin typeface="Aptos"/>
              </a:rPr>
              <a:t> reduces load </a:t>
            </a:r>
            <a:r>
              <a:rPr sz="1200" b="1" i="0" dirty="0">
                <a:solidFill>
                  <a:srgbClr val="1F2937"/>
                </a:solidFill>
                <a:latin typeface="Aptos"/>
              </a:rPr>
              <a:t>far more often</a:t>
            </a:r>
            <a:r>
              <a:rPr sz="1200" b="0" i="0" dirty="0">
                <a:solidFill>
                  <a:srgbClr val="1F2937"/>
                </a:solidFill>
                <a:latin typeface="Aptos"/>
              </a:rPr>
              <a:t> during high-price periods than at other times.</a:t>
            </a:r>
          </a:p>
        </p:txBody>
      </p:sp>
      <p:sp>
        <p:nvSpPr>
          <p:cNvPr id="7" name="Rectangle 6">
            <a:extLst>
              <a:ext uri="{FF2B5EF4-FFF2-40B4-BE49-F238E27FC236}">
                <a16:creationId xmlns:a16="http://schemas.microsoft.com/office/drawing/2014/main" id="{C66CD9D0-E762-B931-6C78-45900E28D594}"/>
              </a:ext>
            </a:extLst>
          </p:cNvPr>
          <p:cNvSpPr/>
          <p:nvPr/>
        </p:nvSpPr>
        <p:spPr>
          <a:xfrm>
            <a:off x="466344" y="3577282"/>
            <a:ext cx="11192256" cy="226725"/>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a:solidFill>
                  <a:srgbClr val="FFFFFF"/>
                </a:solidFill>
                <a:latin typeface="Aptos"/>
              </a:rPr>
              <a:t>2.  Trigger Logic and Worked Examples</a:t>
            </a:r>
          </a:p>
        </p:txBody>
      </p:sp>
      <p:sp>
        <p:nvSpPr>
          <p:cNvPr id="8" name="TextBox 7">
            <a:extLst>
              <a:ext uri="{FF2B5EF4-FFF2-40B4-BE49-F238E27FC236}">
                <a16:creationId xmlns:a16="http://schemas.microsoft.com/office/drawing/2014/main" id="{EFAED0DB-B7B2-C34E-B402-8D8A89DE4736}"/>
              </a:ext>
            </a:extLst>
          </p:cNvPr>
          <p:cNvSpPr txBox="1"/>
          <p:nvPr/>
        </p:nvSpPr>
        <p:spPr>
          <a:xfrm>
            <a:off x="606693" y="3887824"/>
            <a:ext cx="11192256" cy="261867"/>
          </a:xfrm>
          <a:prstGeom prst="rect">
            <a:avLst/>
          </a:prstGeom>
          <a:noFill/>
          <a:ln>
            <a:noFill/>
          </a:ln>
        </p:spPr>
        <p:txBody>
          <a:bodyPr wrap="square" lIns="109728" tIns="36576" bIns="36576">
            <a:spAutoFit/>
          </a:bodyPr>
          <a:lstStyle/>
          <a:p>
            <a:pPr algn="l">
              <a:lnSpc>
                <a:spcPct val="105000"/>
              </a:lnSpc>
              <a:spcAft>
                <a:spcPts val="100"/>
              </a:spcAft>
              <a:buNone/>
            </a:pPr>
            <a:r>
              <a:rPr sz="1200" b="0" i="0" dirty="0">
                <a:solidFill>
                  <a:srgbClr val="1F2937"/>
                </a:solidFill>
                <a:latin typeface="Aptos"/>
              </a:rPr>
              <a:t>A resource is flagged </a:t>
            </a:r>
            <a:r>
              <a:rPr sz="1200" b="1" i="0" dirty="0">
                <a:solidFill>
                  <a:srgbClr val="C25B1F"/>
                </a:solidFill>
                <a:latin typeface="Aptos"/>
              </a:rPr>
              <a:t>FAIL_ABT</a:t>
            </a:r>
            <a:r>
              <a:rPr sz="1200" b="0" i="0" dirty="0">
                <a:solidFill>
                  <a:srgbClr val="1F2937"/>
                </a:solidFill>
                <a:latin typeface="Aptos"/>
              </a:rPr>
              <a:t> only when </a:t>
            </a:r>
            <a:r>
              <a:rPr sz="1200" b="1" i="0" dirty="0">
                <a:solidFill>
                  <a:srgbClr val="1F2937"/>
                </a:solidFill>
                <a:latin typeface="Aptos"/>
              </a:rPr>
              <a:t>BOTH</a:t>
            </a:r>
            <a:r>
              <a:rPr sz="1200" b="0" i="0" dirty="0">
                <a:solidFill>
                  <a:srgbClr val="1F2937"/>
                </a:solidFill>
                <a:latin typeface="Aptos"/>
              </a:rPr>
              <a:t> conditions hold:  </a:t>
            </a:r>
            <a:r>
              <a:rPr sz="1200" b="1" i="0" dirty="0">
                <a:solidFill>
                  <a:srgbClr val="C25B1F"/>
                </a:solidFill>
                <a:latin typeface="Aptos"/>
              </a:rPr>
              <a:t>high-price reduction rate ≥ 50%</a:t>
            </a:r>
            <a:r>
              <a:rPr sz="1200" b="1" i="0" dirty="0">
                <a:solidFill>
                  <a:srgbClr val="1F2937"/>
                </a:solidFill>
                <a:latin typeface="Aptos"/>
              </a:rPr>
              <a:t>  AND  </a:t>
            </a:r>
            <a:r>
              <a:rPr sz="1200" b="1" i="0" dirty="0">
                <a:solidFill>
                  <a:srgbClr val="2E7D5C"/>
                </a:solidFill>
                <a:latin typeface="Aptos"/>
              </a:rPr>
              <a:t>normal-hour reduction rate ≤ 5%</a:t>
            </a:r>
            <a:r>
              <a:rPr sz="1200" b="0" i="0" dirty="0">
                <a:solidFill>
                  <a:srgbClr val="1F2937"/>
                </a:solidFill>
                <a:latin typeface="Aptos"/>
              </a:rPr>
              <a:t>.</a:t>
            </a:r>
            <a:r>
              <a:rPr lang="en-US" sz="1200" b="0" i="0" dirty="0">
                <a:solidFill>
                  <a:srgbClr val="1F2937"/>
                </a:solidFill>
                <a:latin typeface="Aptos"/>
              </a:rPr>
              <a:t> (exact thresholds TBD)</a:t>
            </a:r>
            <a:endParaRPr sz="1200" b="0" i="0" dirty="0">
              <a:solidFill>
                <a:srgbClr val="1F2937"/>
              </a:solidFill>
              <a:latin typeface="Aptos"/>
            </a:endParaRPr>
          </a:p>
        </p:txBody>
      </p:sp>
      <p:sp>
        <p:nvSpPr>
          <p:cNvPr id="9" name="TextBox 8">
            <a:extLst>
              <a:ext uri="{FF2B5EF4-FFF2-40B4-BE49-F238E27FC236}">
                <a16:creationId xmlns:a16="http://schemas.microsoft.com/office/drawing/2014/main" id="{AD67B34B-0816-A1E6-C4CD-4015D67226C3}"/>
              </a:ext>
            </a:extLst>
          </p:cNvPr>
          <p:cNvSpPr txBox="1"/>
          <p:nvPr/>
        </p:nvSpPr>
        <p:spPr>
          <a:xfrm>
            <a:off x="863687" y="4276240"/>
            <a:ext cx="4404488" cy="775597"/>
          </a:xfrm>
          <a:prstGeom prst="rect">
            <a:avLst/>
          </a:prstGeom>
          <a:solidFill>
            <a:srgbClr val="ECF6F0"/>
          </a:solidFill>
          <a:ln w="9525">
            <a:solidFill>
              <a:srgbClr val="2E7D5C"/>
            </a:solidFill>
          </a:ln>
        </p:spPr>
        <p:txBody>
          <a:bodyPr wrap="square" lIns="109728" tIns="36576" bIns="36576">
            <a:spAutoFit/>
          </a:bodyPr>
          <a:lstStyle/>
          <a:p>
            <a:pPr>
              <a:lnSpc>
                <a:spcPct val="95000"/>
              </a:lnSpc>
              <a:spcAft>
                <a:spcPts val="0"/>
              </a:spcAft>
              <a:buNone/>
            </a:pPr>
            <a:r>
              <a:rPr sz="1200" b="1" i="0" dirty="0">
                <a:solidFill>
                  <a:srgbClr val="00343B"/>
                </a:solidFill>
                <a:latin typeface="Aptos"/>
              </a:rPr>
              <a:t>EXAMPLE A — Genuinely Variable Load  </a:t>
            </a:r>
            <a:r>
              <a:rPr sz="1200" b="1" i="0" dirty="0">
                <a:solidFill>
                  <a:srgbClr val="2E7D5C"/>
                </a:solidFill>
                <a:latin typeface="Aptos"/>
              </a:rPr>
              <a:t>(PASS)</a:t>
            </a:r>
          </a:p>
          <a:p>
            <a:pPr>
              <a:lnSpc>
                <a:spcPct val="95000"/>
              </a:lnSpc>
              <a:spcAft>
                <a:spcPts val="0"/>
              </a:spcAft>
              <a:buNone/>
            </a:pPr>
            <a:r>
              <a:rPr sz="1200" b="0" i="0" dirty="0">
                <a:solidFill>
                  <a:srgbClr val="1F2937"/>
                </a:solidFill>
                <a:latin typeface="Aptos"/>
              </a:rPr>
              <a:t>High-price:  </a:t>
            </a:r>
            <a:r>
              <a:rPr lang="en-US" sz="1200" dirty="0">
                <a:solidFill>
                  <a:srgbClr val="1F2937"/>
                </a:solidFill>
                <a:latin typeface="Aptos"/>
              </a:rPr>
              <a:t>80</a:t>
            </a:r>
            <a:r>
              <a:rPr sz="1200" b="0" i="0" dirty="0">
                <a:solidFill>
                  <a:srgbClr val="1F2937"/>
                </a:solidFill>
                <a:latin typeface="Aptos"/>
              </a:rPr>
              <a:t> / 200 reduced  =  </a:t>
            </a:r>
            <a:r>
              <a:rPr lang="en-US" sz="1200" b="1" i="0" dirty="0">
                <a:solidFill>
                  <a:srgbClr val="2E7D5C"/>
                </a:solidFill>
                <a:latin typeface="Aptos"/>
              </a:rPr>
              <a:t>40</a:t>
            </a:r>
            <a:r>
              <a:rPr sz="1200" b="1" i="0" dirty="0">
                <a:solidFill>
                  <a:srgbClr val="2E7D5C"/>
                </a:solidFill>
                <a:latin typeface="Aptos"/>
              </a:rPr>
              <a:t>%</a:t>
            </a:r>
            <a:r>
              <a:rPr sz="1200" b="0" i="1" dirty="0">
                <a:solidFill>
                  <a:srgbClr val="4B5563"/>
                </a:solidFill>
                <a:latin typeface="Aptos"/>
              </a:rPr>
              <a:t>   (below 50% threshold)</a:t>
            </a:r>
          </a:p>
          <a:p>
            <a:pPr>
              <a:lnSpc>
                <a:spcPct val="95000"/>
              </a:lnSpc>
              <a:spcAft>
                <a:spcPts val="0"/>
              </a:spcAft>
              <a:buNone/>
            </a:pPr>
            <a:r>
              <a:rPr sz="1200" b="0" i="0" dirty="0">
                <a:solidFill>
                  <a:srgbClr val="1F2937"/>
                </a:solidFill>
                <a:latin typeface="Aptos"/>
              </a:rPr>
              <a:t>Normal:  600 / 5,000 reduced  =  </a:t>
            </a:r>
            <a:r>
              <a:rPr sz="1200" b="1" i="0" dirty="0">
                <a:solidFill>
                  <a:srgbClr val="2E7D5C"/>
                </a:solidFill>
                <a:latin typeface="Aptos"/>
              </a:rPr>
              <a:t>12%</a:t>
            </a:r>
            <a:r>
              <a:rPr sz="1200" b="0" i="1" dirty="0">
                <a:solidFill>
                  <a:srgbClr val="4B5563"/>
                </a:solidFill>
                <a:latin typeface="Aptos"/>
              </a:rPr>
              <a:t>   (above 5% threshold)</a:t>
            </a:r>
          </a:p>
          <a:p>
            <a:pPr>
              <a:lnSpc>
                <a:spcPct val="95000"/>
              </a:lnSpc>
              <a:spcAft>
                <a:spcPts val="0"/>
              </a:spcAft>
              <a:buNone/>
            </a:pPr>
            <a:r>
              <a:rPr sz="1200" b="1" i="0" dirty="0">
                <a:solidFill>
                  <a:srgbClr val="1F2937"/>
                </a:solidFill>
                <a:latin typeface="Aptos"/>
              </a:rPr>
              <a:t>Result:  </a:t>
            </a:r>
            <a:r>
              <a:rPr sz="1200" b="1" i="0" dirty="0">
                <a:solidFill>
                  <a:srgbClr val="2E7D5C"/>
                </a:solidFill>
                <a:latin typeface="Aptos"/>
              </a:rPr>
              <a:t>PASS — keep MBL/Alternate</a:t>
            </a:r>
          </a:p>
        </p:txBody>
      </p:sp>
      <p:sp>
        <p:nvSpPr>
          <p:cNvPr id="10" name="TextBox 9">
            <a:extLst>
              <a:ext uri="{FF2B5EF4-FFF2-40B4-BE49-F238E27FC236}">
                <a16:creationId xmlns:a16="http://schemas.microsoft.com/office/drawing/2014/main" id="{03BDE79B-190C-829E-0BB4-B1A2DACBDC33}"/>
              </a:ext>
            </a:extLst>
          </p:cNvPr>
          <p:cNvSpPr txBox="1"/>
          <p:nvPr/>
        </p:nvSpPr>
        <p:spPr>
          <a:xfrm>
            <a:off x="6457950" y="4273510"/>
            <a:ext cx="4249141" cy="775597"/>
          </a:xfrm>
          <a:prstGeom prst="rect">
            <a:avLst/>
          </a:prstGeom>
          <a:solidFill>
            <a:srgbClr val="FAF1E9"/>
          </a:solidFill>
          <a:ln w="9525">
            <a:solidFill>
              <a:srgbClr val="C25B1F"/>
            </a:solidFill>
          </a:ln>
        </p:spPr>
        <p:txBody>
          <a:bodyPr wrap="square" lIns="109728" tIns="36576" bIns="36576">
            <a:spAutoFit/>
          </a:bodyPr>
          <a:lstStyle/>
          <a:p>
            <a:pPr>
              <a:lnSpc>
                <a:spcPct val="95000"/>
              </a:lnSpc>
              <a:spcAft>
                <a:spcPts val="0"/>
              </a:spcAft>
              <a:buNone/>
            </a:pPr>
            <a:r>
              <a:rPr sz="1200" b="1" i="0" dirty="0">
                <a:solidFill>
                  <a:srgbClr val="00343B"/>
                </a:solidFill>
                <a:latin typeface="Aptos"/>
              </a:rPr>
              <a:t>EXAMPLE B — Price </a:t>
            </a:r>
            <a:r>
              <a:rPr lang="en-US" sz="1200" b="1" dirty="0">
                <a:solidFill>
                  <a:srgbClr val="00343B"/>
                </a:solidFill>
                <a:latin typeface="Aptos"/>
              </a:rPr>
              <a:t>responsive load</a:t>
            </a:r>
            <a:r>
              <a:rPr sz="1200" b="1" i="0" dirty="0">
                <a:solidFill>
                  <a:srgbClr val="00343B"/>
                </a:solidFill>
                <a:latin typeface="Aptos"/>
              </a:rPr>
              <a:t>  </a:t>
            </a:r>
            <a:r>
              <a:rPr sz="1200" b="1" i="0" dirty="0">
                <a:solidFill>
                  <a:srgbClr val="C25B1F"/>
                </a:solidFill>
                <a:latin typeface="Aptos"/>
              </a:rPr>
              <a:t>(FAIL_ABT)</a:t>
            </a:r>
          </a:p>
          <a:p>
            <a:pPr>
              <a:lnSpc>
                <a:spcPct val="95000"/>
              </a:lnSpc>
              <a:spcAft>
                <a:spcPts val="0"/>
              </a:spcAft>
              <a:buNone/>
            </a:pPr>
            <a:r>
              <a:rPr sz="1200" b="0" i="0" dirty="0">
                <a:solidFill>
                  <a:srgbClr val="1F2937"/>
                </a:solidFill>
                <a:latin typeface="Aptos"/>
              </a:rPr>
              <a:t>High-price:  130 / 200 reduced  =  </a:t>
            </a:r>
            <a:r>
              <a:rPr sz="1200" b="1" i="0" dirty="0">
                <a:solidFill>
                  <a:srgbClr val="C25B1F"/>
                </a:solidFill>
                <a:latin typeface="Aptos"/>
              </a:rPr>
              <a:t>65%</a:t>
            </a:r>
            <a:r>
              <a:rPr sz="1200" b="0" i="1" dirty="0">
                <a:solidFill>
                  <a:srgbClr val="4B5563"/>
                </a:solidFill>
                <a:latin typeface="Aptos"/>
              </a:rPr>
              <a:t>   (</a:t>
            </a:r>
            <a:r>
              <a:rPr lang="en-US" sz="1200" i="1" dirty="0">
                <a:solidFill>
                  <a:srgbClr val="4B5563"/>
                </a:solidFill>
                <a:latin typeface="Aptos"/>
              </a:rPr>
              <a:t>above</a:t>
            </a:r>
            <a:r>
              <a:rPr sz="1200" b="0" i="1" dirty="0">
                <a:solidFill>
                  <a:srgbClr val="4B5563"/>
                </a:solidFill>
                <a:latin typeface="Aptos"/>
              </a:rPr>
              <a:t> 50% threshold)</a:t>
            </a:r>
          </a:p>
          <a:p>
            <a:pPr>
              <a:lnSpc>
                <a:spcPct val="95000"/>
              </a:lnSpc>
              <a:spcAft>
                <a:spcPts val="0"/>
              </a:spcAft>
              <a:buNone/>
            </a:pPr>
            <a:r>
              <a:rPr sz="1200" b="0" i="0" dirty="0">
                <a:solidFill>
                  <a:srgbClr val="1F2937"/>
                </a:solidFill>
                <a:latin typeface="Aptos"/>
              </a:rPr>
              <a:t>Normal:  </a:t>
            </a:r>
            <a:r>
              <a:rPr lang="en-US" sz="1200" b="0" i="0" dirty="0">
                <a:solidFill>
                  <a:srgbClr val="1F2937"/>
                </a:solidFill>
                <a:latin typeface="Aptos"/>
              </a:rPr>
              <a:t>200</a:t>
            </a:r>
            <a:r>
              <a:rPr sz="1200" b="0" i="0" dirty="0">
                <a:solidFill>
                  <a:srgbClr val="1F2937"/>
                </a:solidFill>
                <a:latin typeface="Aptos"/>
              </a:rPr>
              <a:t> / 5,000 reduced  =  </a:t>
            </a:r>
            <a:r>
              <a:rPr lang="en-US" sz="1200" b="1" dirty="0">
                <a:solidFill>
                  <a:srgbClr val="C25B1F"/>
                </a:solidFill>
                <a:latin typeface="Aptos"/>
              </a:rPr>
              <a:t>4</a:t>
            </a:r>
            <a:r>
              <a:rPr sz="1200" b="1" i="0" dirty="0">
                <a:solidFill>
                  <a:srgbClr val="C25B1F"/>
                </a:solidFill>
                <a:latin typeface="Aptos"/>
              </a:rPr>
              <a:t>%</a:t>
            </a:r>
            <a:r>
              <a:rPr sz="1200" b="0" i="1" dirty="0">
                <a:solidFill>
                  <a:srgbClr val="4B5563"/>
                </a:solidFill>
                <a:latin typeface="Aptos"/>
              </a:rPr>
              <a:t>   (below 5% threshold)</a:t>
            </a:r>
          </a:p>
          <a:p>
            <a:pPr>
              <a:lnSpc>
                <a:spcPct val="95000"/>
              </a:lnSpc>
              <a:spcAft>
                <a:spcPts val="0"/>
              </a:spcAft>
              <a:buNone/>
            </a:pPr>
            <a:r>
              <a:rPr sz="1200" b="1" i="0" dirty="0">
                <a:solidFill>
                  <a:srgbClr val="1F2937"/>
                </a:solidFill>
                <a:latin typeface="Aptos"/>
              </a:rPr>
              <a:t>Result:  </a:t>
            </a:r>
            <a:r>
              <a:rPr sz="1200" b="1" i="0" dirty="0">
                <a:solidFill>
                  <a:srgbClr val="C25B1F"/>
                </a:solidFill>
                <a:latin typeface="Aptos"/>
              </a:rPr>
              <a:t>FAIL_ABT — </a:t>
            </a:r>
            <a:r>
              <a:rPr lang="en-US" sz="1200" b="1" i="0" dirty="0">
                <a:solidFill>
                  <a:srgbClr val="C25B1F"/>
                </a:solidFill>
                <a:latin typeface="Aptos"/>
              </a:rPr>
              <a:t>Alternate Baseline not an option</a:t>
            </a:r>
            <a:endParaRPr sz="1200" b="1" i="0" dirty="0">
              <a:solidFill>
                <a:srgbClr val="C25B1F"/>
              </a:solidFill>
              <a:latin typeface="Aptos"/>
            </a:endParaRPr>
          </a:p>
        </p:txBody>
      </p:sp>
    </p:spTree>
    <p:extLst>
      <p:ext uri="{BB962C8B-B14F-4D97-AF65-F5344CB8AC3E}">
        <p14:creationId xmlns:p14="http://schemas.microsoft.com/office/powerpoint/2010/main" val="270827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224" y="457200"/>
            <a:ext cx="10590376" cy="378335"/>
          </a:xfrm>
        </p:spPr>
        <p:txBody>
          <a:bodyPr>
            <a:normAutofit fontScale="90000"/>
          </a:bodyPr>
          <a:lstStyle/>
          <a:p>
            <a:r>
              <a:rPr sz="3200" b="1" i="0" dirty="0">
                <a:solidFill>
                  <a:srgbClr val="00343B"/>
                </a:solidFill>
                <a:latin typeface="Aptos"/>
              </a:rPr>
              <a:t>End-to-End Baseline Assignment Process</a:t>
            </a:r>
          </a:p>
        </p:txBody>
      </p:sp>
      <p:sp>
        <p:nvSpPr>
          <p:cNvPr id="3" name="Rounded Rectangle 2"/>
          <p:cNvSpPr/>
          <p:nvPr/>
        </p:nvSpPr>
        <p:spPr>
          <a:xfrm>
            <a:off x="3331179" y="1309036"/>
            <a:ext cx="5389042" cy="956687"/>
          </a:xfrm>
          <a:prstGeom prst="roundRect">
            <a:avLst>
              <a:gd name="adj" fmla="val 2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r>
              <a:rPr lang="en-US" sz="1400" b="1" dirty="0">
                <a:solidFill>
                  <a:srgbClr val="FFFFFF"/>
                </a:solidFill>
                <a:latin typeface="Aptos"/>
              </a:rPr>
              <a:t>STEP 1: </a:t>
            </a:r>
            <a:r>
              <a:rPr sz="1400" b="1" dirty="0">
                <a:solidFill>
                  <a:srgbClr val="FFFFFF"/>
                </a:solidFill>
                <a:latin typeface="Aptos"/>
              </a:rPr>
              <a:t>All ERS Loads</a:t>
            </a:r>
            <a:r>
              <a:rPr lang="en-US" sz="1400" b="1" dirty="0">
                <a:solidFill>
                  <a:srgbClr val="FFFFFF"/>
                </a:solidFill>
                <a:latin typeface="Aptos"/>
              </a:rPr>
              <a:t> evaluated against the Default Baseline</a:t>
            </a:r>
          </a:p>
          <a:p>
            <a:pPr algn="ctr"/>
            <a:endParaRPr lang="en-US" sz="1100" dirty="0">
              <a:solidFill>
                <a:srgbClr val="FFFFFF"/>
              </a:solidFill>
              <a:latin typeface="Aptos"/>
            </a:endParaRPr>
          </a:p>
          <a:p>
            <a:pPr algn="ctr"/>
            <a:r>
              <a:rPr lang="en-US" sz="1100" dirty="0">
                <a:solidFill>
                  <a:srgbClr val="FFFFFF"/>
                </a:solidFill>
                <a:latin typeface="Aptos"/>
              </a:rPr>
              <a:t>5 Default baselines (M810, MDP, REG, MBMA, NEAR20)  •  P95 ≤ 20% AND |bias| ≤ 5%</a:t>
            </a:r>
            <a:endParaRPr lang="en-US" sz="1100" b="1" dirty="0">
              <a:solidFill>
                <a:srgbClr val="FFFFFF"/>
              </a:solidFill>
              <a:latin typeface="Aptos"/>
            </a:endParaRPr>
          </a:p>
          <a:p>
            <a:pPr algn="ctr">
              <a:spcAft>
                <a:spcPts val="0"/>
              </a:spcAft>
            </a:pPr>
            <a:endParaRPr sz="1300" b="1" i="0" dirty="0">
              <a:solidFill>
                <a:srgbClr val="FFFFFF"/>
              </a:solidFill>
              <a:latin typeface="Aptos"/>
            </a:endParaRPr>
          </a:p>
        </p:txBody>
      </p:sp>
      <p:cxnSp>
        <p:nvCxnSpPr>
          <p:cNvPr id="6" name="Connector 5"/>
          <p:cNvCxnSpPr/>
          <p:nvPr/>
        </p:nvCxnSpPr>
        <p:spPr>
          <a:xfrm>
            <a:off x="5980176" y="2274872"/>
            <a:ext cx="0" cy="173736"/>
          </a:xfrm>
          <a:prstGeom prst="line">
            <a:avLst/>
          </a:prstGeom>
          <a:ln w="22225">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7" name="Diamond 6"/>
          <p:cNvSpPr/>
          <p:nvPr/>
        </p:nvSpPr>
        <p:spPr>
          <a:xfrm>
            <a:off x="4481863" y="2439467"/>
            <a:ext cx="2996625" cy="1522477"/>
          </a:xfrm>
          <a:prstGeom prst="diamond">
            <a:avLst/>
          </a:prstGeom>
          <a:solidFill>
            <a:schemeClr val="accent1">
              <a:lumMod val="10000"/>
              <a:lumOff val="90000"/>
            </a:schemeClr>
          </a:solidFill>
          <a:ln w="9525">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square" lIns="45720" tIns="27432" rIns="45720" bIns="27432" rtlCol="0" anchor="ctr"/>
          <a:lstStyle/>
          <a:p>
            <a:pPr algn="ctr">
              <a:spcAft>
                <a:spcPts val="0"/>
              </a:spcAft>
            </a:pPr>
            <a:r>
              <a:rPr lang="en-US" sz="1200" b="1" dirty="0">
                <a:solidFill>
                  <a:schemeClr val="accent1"/>
                </a:solidFill>
                <a:latin typeface="Aptos"/>
              </a:rPr>
              <a:t>Resources meet the minimal accepted “fit” thresholds for a default baseline </a:t>
            </a:r>
          </a:p>
        </p:txBody>
      </p:sp>
      <p:cxnSp>
        <p:nvCxnSpPr>
          <p:cNvPr id="8" name="Connector 7"/>
          <p:cNvCxnSpPr/>
          <p:nvPr/>
        </p:nvCxnSpPr>
        <p:spPr>
          <a:xfrm>
            <a:off x="7443216" y="3198420"/>
            <a:ext cx="1097280"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7432768" y="3308203"/>
            <a:ext cx="655280" cy="184666"/>
          </a:xfrm>
          <a:prstGeom prst="rect">
            <a:avLst/>
          </a:prstGeom>
          <a:noFill/>
          <a:ln>
            <a:noFill/>
          </a:ln>
        </p:spPr>
        <p:txBody>
          <a:bodyPr wrap="square" lIns="18288" tIns="0" rIns="18288" bIns="0">
            <a:spAutoFit/>
          </a:bodyPr>
          <a:lstStyle/>
          <a:p>
            <a:pPr algn="ctr"/>
            <a:r>
              <a:rPr sz="1200" b="1" i="0" dirty="0">
                <a:solidFill>
                  <a:srgbClr val="2E7D5C"/>
                </a:solidFill>
                <a:latin typeface="Aptos"/>
              </a:rPr>
              <a:t>YES</a:t>
            </a:r>
          </a:p>
        </p:txBody>
      </p:sp>
      <p:sp>
        <p:nvSpPr>
          <p:cNvPr id="10" name="Rounded Rectangle 9"/>
          <p:cNvSpPr/>
          <p:nvPr/>
        </p:nvSpPr>
        <p:spPr>
          <a:xfrm>
            <a:off x="8540496" y="2988108"/>
            <a:ext cx="3337560" cy="411480"/>
          </a:xfrm>
          <a:prstGeom prst="roundRect">
            <a:avLst>
              <a:gd name="adj" fmla="val 20000"/>
            </a:avLst>
          </a:prstGeom>
          <a:solidFill>
            <a:srgbClr val="2E7D5C"/>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sz="1200" b="1" i="0" dirty="0">
                <a:solidFill>
                  <a:srgbClr val="FFFFFF"/>
                </a:solidFill>
                <a:latin typeface="Aptos"/>
              </a:rPr>
              <a:t>Default Baseline Assigned</a:t>
            </a:r>
          </a:p>
        </p:txBody>
      </p:sp>
      <p:cxnSp>
        <p:nvCxnSpPr>
          <p:cNvPr id="12" name="Connector 11"/>
          <p:cNvCxnSpPr/>
          <p:nvPr/>
        </p:nvCxnSpPr>
        <p:spPr>
          <a:xfrm>
            <a:off x="5980176" y="3952803"/>
            <a:ext cx="0" cy="173736"/>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992588" y="3940946"/>
            <a:ext cx="531326" cy="184666"/>
          </a:xfrm>
          <a:prstGeom prst="rect">
            <a:avLst/>
          </a:prstGeom>
          <a:noFill/>
          <a:ln>
            <a:noFill/>
          </a:ln>
        </p:spPr>
        <p:txBody>
          <a:bodyPr wrap="square" lIns="18288" tIns="0" rIns="18288" bIns="0">
            <a:spAutoFit/>
          </a:bodyPr>
          <a:lstStyle/>
          <a:p>
            <a:pPr algn="ctr"/>
            <a:r>
              <a:rPr sz="1200" b="1" i="0" dirty="0">
                <a:solidFill>
                  <a:srgbClr val="C00000"/>
                </a:solidFill>
                <a:latin typeface="Aptos"/>
              </a:rPr>
              <a:t>NO</a:t>
            </a:r>
          </a:p>
        </p:txBody>
      </p:sp>
      <p:sp>
        <p:nvSpPr>
          <p:cNvPr id="14" name="Rounded Rectangle 13"/>
          <p:cNvSpPr/>
          <p:nvPr/>
        </p:nvSpPr>
        <p:spPr>
          <a:xfrm>
            <a:off x="3465574" y="4144824"/>
            <a:ext cx="5074885" cy="868680"/>
          </a:xfrm>
          <a:prstGeom prst="roundRect">
            <a:avLst>
              <a:gd name="adj" fmla="val 2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sz="1400" b="1" i="0" dirty="0">
                <a:solidFill>
                  <a:srgbClr val="FFFFFF"/>
                </a:solidFill>
                <a:latin typeface="Aptos"/>
              </a:rPr>
              <a:t>STEP 2:  Alternate Baseline Test (ABT)</a:t>
            </a:r>
            <a:endParaRPr lang="en-US" sz="1400" b="1" i="0" dirty="0">
              <a:solidFill>
                <a:srgbClr val="FFFFFF"/>
              </a:solidFill>
              <a:latin typeface="Aptos"/>
            </a:endParaRPr>
          </a:p>
          <a:p>
            <a:pPr algn="ctr"/>
            <a:r>
              <a:rPr lang="en-US" sz="1100" dirty="0">
                <a:solidFill>
                  <a:srgbClr val="90C8D0"/>
                </a:solidFill>
              </a:rPr>
              <a:t>Naturally Dynamic Load evaluation</a:t>
            </a:r>
            <a:endParaRPr lang="en-US" sz="1100" dirty="0"/>
          </a:p>
          <a:p>
            <a:pPr algn="ctr">
              <a:spcAft>
                <a:spcPts val="0"/>
              </a:spcAft>
            </a:pPr>
            <a:endParaRPr sz="1250" b="1" i="0" dirty="0">
              <a:solidFill>
                <a:srgbClr val="FFFFFF"/>
              </a:solidFill>
              <a:latin typeface="Aptos"/>
            </a:endParaRPr>
          </a:p>
        </p:txBody>
      </p:sp>
      <p:cxnSp>
        <p:nvCxnSpPr>
          <p:cNvPr id="15" name="Connector 14"/>
          <p:cNvCxnSpPr/>
          <p:nvPr/>
        </p:nvCxnSpPr>
        <p:spPr>
          <a:xfrm>
            <a:off x="5980176" y="4992494"/>
            <a:ext cx="0" cy="173736"/>
          </a:xfrm>
          <a:prstGeom prst="line">
            <a:avLst/>
          </a:prstGeom>
          <a:ln w="22225">
            <a:solidFill>
              <a:srgbClr val="55606E"/>
            </a:solidFill>
            <a:tailEnd type="triangle" w="med" len="med"/>
          </a:ln>
        </p:spPr>
        <p:style>
          <a:lnRef idx="2">
            <a:schemeClr val="accent1"/>
          </a:lnRef>
          <a:fillRef idx="0">
            <a:schemeClr val="accent1"/>
          </a:fillRef>
          <a:effectRef idx="1">
            <a:schemeClr val="accent1"/>
          </a:effectRef>
          <a:fontRef idx="minor">
            <a:schemeClr val="tx1"/>
          </a:fontRef>
        </p:style>
      </p:cxnSp>
      <p:sp>
        <p:nvSpPr>
          <p:cNvPr id="16" name="Diamond 15"/>
          <p:cNvSpPr/>
          <p:nvPr/>
        </p:nvSpPr>
        <p:spPr>
          <a:xfrm>
            <a:off x="4700016" y="5166230"/>
            <a:ext cx="2560320" cy="868680"/>
          </a:xfrm>
          <a:prstGeom prst="diamond">
            <a:avLst/>
          </a:prstGeom>
          <a:solidFill>
            <a:schemeClr val="accent1">
              <a:lumMod val="10000"/>
              <a:lumOff val="90000"/>
            </a:schemeClr>
          </a:solidFill>
          <a:ln w="9525">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square" lIns="45720" tIns="27432" rIns="45720" bIns="27432" rtlCol="0" anchor="ctr"/>
          <a:lstStyle/>
          <a:p>
            <a:pPr algn="ctr">
              <a:spcAft>
                <a:spcPts val="0"/>
              </a:spcAft>
            </a:pPr>
            <a:r>
              <a:rPr sz="1200" b="1" i="0" dirty="0">
                <a:solidFill>
                  <a:schemeClr val="accent1"/>
                </a:solidFill>
                <a:latin typeface="Aptos"/>
              </a:rPr>
              <a:t>Passes ABT?</a:t>
            </a:r>
          </a:p>
        </p:txBody>
      </p:sp>
      <p:cxnSp>
        <p:nvCxnSpPr>
          <p:cNvPr id="17" name="Connector 16"/>
          <p:cNvCxnSpPr/>
          <p:nvPr/>
        </p:nvCxnSpPr>
        <p:spPr>
          <a:xfrm flipH="1">
            <a:off x="3602735" y="5600570"/>
            <a:ext cx="1097281"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3943983" y="5346170"/>
            <a:ext cx="306238" cy="184666"/>
          </a:xfrm>
          <a:prstGeom prst="rect">
            <a:avLst/>
          </a:prstGeom>
          <a:noFill/>
          <a:ln>
            <a:noFill/>
          </a:ln>
        </p:spPr>
        <p:txBody>
          <a:bodyPr wrap="none" lIns="18288" tIns="0" rIns="18288" bIns="0">
            <a:spAutoFit/>
          </a:bodyPr>
          <a:lstStyle/>
          <a:p>
            <a:pPr algn="ctr"/>
            <a:r>
              <a:rPr sz="1200" b="1" i="0" dirty="0">
                <a:solidFill>
                  <a:srgbClr val="2E7D5C"/>
                </a:solidFill>
                <a:latin typeface="Aptos"/>
              </a:rPr>
              <a:t>YES</a:t>
            </a:r>
          </a:p>
        </p:txBody>
      </p:sp>
      <p:cxnSp>
        <p:nvCxnSpPr>
          <p:cNvPr id="19" name="Connector 18"/>
          <p:cNvCxnSpPr/>
          <p:nvPr/>
        </p:nvCxnSpPr>
        <p:spPr>
          <a:xfrm>
            <a:off x="7260336" y="5600570"/>
            <a:ext cx="1097280"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7710131" y="5335405"/>
            <a:ext cx="261354" cy="184666"/>
          </a:xfrm>
          <a:prstGeom prst="rect">
            <a:avLst/>
          </a:prstGeom>
          <a:noFill/>
          <a:ln>
            <a:noFill/>
          </a:ln>
        </p:spPr>
        <p:txBody>
          <a:bodyPr wrap="none" lIns="18288" tIns="0" rIns="18288" bIns="0">
            <a:spAutoFit/>
          </a:bodyPr>
          <a:lstStyle/>
          <a:p>
            <a:pPr algn="ctr"/>
            <a:r>
              <a:rPr sz="1200" b="1" i="0" dirty="0">
                <a:solidFill>
                  <a:srgbClr val="C00000"/>
                </a:solidFill>
                <a:latin typeface="Aptos"/>
              </a:rPr>
              <a:t>NO</a:t>
            </a:r>
          </a:p>
        </p:txBody>
      </p:sp>
      <p:sp>
        <p:nvSpPr>
          <p:cNvPr id="21" name="Rounded Rectangle 20"/>
          <p:cNvSpPr/>
          <p:nvPr/>
        </p:nvSpPr>
        <p:spPr>
          <a:xfrm>
            <a:off x="402336" y="5394830"/>
            <a:ext cx="3200400" cy="411480"/>
          </a:xfrm>
          <a:prstGeom prst="roundRect">
            <a:avLst>
              <a:gd name="adj" fmla="val 20000"/>
            </a:avLst>
          </a:prstGeom>
          <a:solidFill>
            <a:srgbClr val="2E7D5C"/>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r>
              <a:rPr lang="en-US" sz="1200" b="1" dirty="0">
                <a:solidFill>
                  <a:srgbClr val="FFFFFF"/>
                </a:solidFill>
                <a:latin typeface="Aptos"/>
              </a:rPr>
              <a:t>Resource may select an Alternate Baseline option</a:t>
            </a:r>
          </a:p>
        </p:txBody>
      </p:sp>
      <p:sp>
        <p:nvSpPr>
          <p:cNvPr id="23" name="Rounded Rectangle 22"/>
          <p:cNvSpPr/>
          <p:nvPr/>
        </p:nvSpPr>
        <p:spPr>
          <a:xfrm>
            <a:off x="8357616" y="5394830"/>
            <a:ext cx="3566160" cy="411480"/>
          </a:xfrm>
          <a:prstGeom prst="roundRect">
            <a:avLst>
              <a:gd name="adj" fmla="val 20000"/>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lang="en-US" sz="1200" b="1" dirty="0">
                <a:solidFill>
                  <a:srgbClr val="FFFFFF"/>
                </a:solidFill>
                <a:latin typeface="Aptos"/>
              </a:rPr>
              <a:t>Resource will be given all default baseline data and may select any one option</a:t>
            </a:r>
            <a:endParaRPr sz="1200" b="1" dirty="0">
              <a:solidFill>
                <a:srgbClr val="FFFFFF"/>
              </a:solidFill>
              <a:latin typeface="Apto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1661B-EE76-9E88-2B1F-D91DD4964D4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283E1FF-2C60-6FAF-774C-0EB7391D9C2F}"/>
              </a:ext>
            </a:extLst>
          </p:cNvPr>
          <p:cNvSpPr>
            <a:spLocks noGrp="1"/>
          </p:cNvSpPr>
          <p:nvPr>
            <p:ph type="sldNum" sz="quarter" idx="12"/>
          </p:nvPr>
        </p:nvSpPr>
        <p:spPr/>
        <p:txBody>
          <a:bodyPr/>
          <a:lstStyle/>
          <a:p>
            <a:fld id="{BCDE79FB-97BA-492B-8D57-F1373F9ADA95}" type="slidenum">
              <a:rPr lang="en-US" smtClean="0"/>
              <a:t>9</a:t>
            </a:fld>
            <a:endParaRPr lang="en-US"/>
          </a:p>
        </p:txBody>
      </p:sp>
      <p:sp>
        <p:nvSpPr>
          <p:cNvPr id="5" name="TextBox 4">
            <a:extLst>
              <a:ext uri="{FF2B5EF4-FFF2-40B4-BE49-F238E27FC236}">
                <a16:creationId xmlns:a16="http://schemas.microsoft.com/office/drawing/2014/main" id="{F869B16D-4899-58E9-C17C-4D785D57E77A}"/>
              </a:ext>
            </a:extLst>
          </p:cNvPr>
          <p:cNvSpPr txBox="1"/>
          <p:nvPr/>
        </p:nvSpPr>
        <p:spPr>
          <a:xfrm>
            <a:off x="2203938" y="2660134"/>
            <a:ext cx="7471507" cy="1323439"/>
          </a:xfrm>
          <a:prstGeom prst="rect">
            <a:avLst/>
          </a:prstGeom>
          <a:noFill/>
        </p:spPr>
        <p:txBody>
          <a:bodyPr wrap="square">
            <a:spAutoFit/>
          </a:bodyPr>
          <a:lstStyle/>
          <a:p>
            <a:pPr algn="ctr"/>
            <a:r>
              <a:rPr lang="en-US" sz="4000" b="1" dirty="0"/>
              <a:t>Current Availability Metric and Results </a:t>
            </a:r>
          </a:p>
        </p:txBody>
      </p:sp>
    </p:spTree>
    <p:extLst>
      <p:ext uri="{BB962C8B-B14F-4D97-AF65-F5344CB8AC3E}">
        <p14:creationId xmlns:p14="http://schemas.microsoft.com/office/powerpoint/2010/main" val="2498182815"/>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microsoft.com/office/2006/metadata/properties"/>
    <ds:schemaRef ds:uri="http://purl.org/dc/terms/"/>
    <ds:schemaRef ds:uri="http://schemas.microsoft.com/office/2006/documentManagement/types"/>
    <ds:schemaRef ds:uri="http://purl.org/dc/elements/1.1/"/>
    <ds:schemaRef ds:uri="http://schemas.microsoft.com/office/infopath/2007/PartnerControls"/>
    <ds:schemaRef ds:uri="3c917f14-8d40-4289-92aa-fd10f73581c9"/>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8497</TotalTime>
  <Words>2165</Words>
  <Application>Microsoft Office PowerPoint</Application>
  <PresentationFormat>Widescreen</PresentationFormat>
  <Paragraphs>204</Paragraphs>
  <Slides>19</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Aptos</vt:lpstr>
      <vt:lpstr>Aptos Narrow</vt:lpstr>
      <vt:lpstr>Arial</vt:lpstr>
      <vt:lpstr>Calibri</vt:lpstr>
      <vt:lpstr>Symbol</vt:lpstr>
      <vt:lpstr>Wingdings</vt:lpstr>
      <vt:lpstr>Page Design</vt:lpstr>
      <vt:lpstr>Cover</vt:lpstr>
      <vt:lpstr>NPRR1337, ERS Enhancements    ERCOT </vt:lpstr>
      <vt:lpstr>Purpose of NPRR1337</vt:lpstr>
      <vt:lpstr>Proposed ERS Design Changes to Minimize Self Deployment Behavior</vt:lpstr>
      <vt:lpstr>Proposed ERS Design Changes to Minimize Self Deployment Behavior</vt:lpstr>
      <vt:lpstr>Naturally Dynamic Load  vs Price Responsive Load</vt:lpstr>
      <vt:lpstr>The Alternate Baseline Test (ABT)</vt:lpstr>
      <vt:lpstr>How the ABT Detects Price Chasing</vt:lpstr>
      <vt:lpstr>End-to-End Baseline Assignment Process</vt:lpstr>
      <vt:lpstr>PowerPoint Presentation</vt:lpstr>
      <vt:lpstr>Availability-Payment Reductions and Suspensions (Currently)</vt:lpstr>
      <vt:lpstr>JunSep25 Resource Availability Failures (combined availability score)</vt:lpstr>
      <vt:lpstr>Proposed Availability Changes</vt:lpstr>
      <vt:lpstr>Availability-Payment Reductions (Proposed) </vt:lpstr>
      <vt:lpstr>Availability-Payment Reductions and Suspensions (Proposed)</vt:lpstr>
      <vt:lpstr>Availability Observation from JunSep2025 SCT</vt:lpstr>
      <vt:lpstr>Availability Observation from JunSep2025 SCT</vt:lpstr>
      <vt:lpstr>Availability Observation from JunSep2025 SCT</vt:lpstr>
      <vt:lpstr>Examples – Availability Alternate Baseline vs Default Baseline (MBMA)</vt:lpstr>
      <vt:lpstr>Examples – Availability Alternate Baseline vs Default Baseline (MBMA)</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Patterson, Mark</cp:lastModifiedBy>
  <cp:revision>311</cp:revision>
  <cp:lastPrinted>2017-10-10T21:31:05Z</cp:lastPrinted>
  <dcterms:created xsi:type="dcterms:W3CDTF">2016-01-21T15:20:31Z</dcterms:created>
  <dcterms:modified xsi:type="dcterms:W3CDTF">2026-06-12T17:10:32Z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2026-02-20T15:18:43Z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