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0"/>
  </p:notesMasterIdLst>
  <p:sldIdLst>
    <p:sldId id="276" r:id="rId3"/>
    <p:sldId id="2145707484" r:id="rId4"/>
    <p:sldId id="2145707485" r:id="rId5"/>
    <p:sldId id="4285" r:id="rId6"/>
    <p:sldId id="4304" r:id="rId7"/>
    <p:sldId id="4306" r:id="rId8"/>
    <p:sldId id="2128752670" r:id="rId9"/>
    <p:sldId id="2128752671" r:id="rId10"/>
    <p:sldId id="2128752672" r:id="rId11"/>
    <p:sldId id="2128752673" r:id="rId12"/>
    <p:sldId id="2128752674" r:id="rId13"/>
    <p:sldId id="2145707486" r:id="rId14"/>
    <p:sldId id="2145707483" r:id="rId15"/>
    <p:sldId id="265" r:id="rId16"/>
    <p:sldId id="266" r:id="rId17"/>
    <p:sldId id="267"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DB7A8-CA3E-47A7-9943-414B8C8D077B}" v="36" dt="2026-06-15T15:04:44.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A0A4C55D-AD64-4320-B29E-849D4D5C9EAD}"/>
    <pc:docChg chg="undo custSel addSld delSld modSld sldOrd">
      <pc:chgData name="Julia Matevosyan" userId="35275da4e72cfe02" providerId="LiveId" clId="{A0A4C55D-AD64-4320-B29E-849D4D5C9EAD}" dt="2026-06-15T15:04:44.496" v="1727"/>
      <pc:docMkLst>
        <pc:docMk/>
      </pc:docMkLst>
      <pc:sldChg chg="addSp delSp modSp mod">
        <pc:chgData name="Julia Matevosyan" userId="35275da4e72cfe02" providerId="LiveId" clId="{A0A4C55D-AD64-4320-B29E-849D4D5C9EAD}" dt="2026-06-12T21:13:50.351" v="1537" actId="21"/>
        <pc:sldMkLst>
          <pc:docMk/>
          <pc:sldMk cId="551733573" sldId="265"/>
        </pc:sldMkLst>
        <pc:spChg chg="add del mod">
          <ac:chgData name="Julia Matevosyan" userId="35275da4e72cfe02" providerId="LiveId" clId="{A0A4C55D-AD64-4320-B29E-849D4D5C9EAD}" dt="2026-06-12T21:13:50.351" v="1537" actId="21"/>
          <ac:spMkLst>
            <pc:docMk/>
            <pc:sldMk cId="551733573" sldId="265"/>
            <ac:spMk id="3" creationId="{9C273193-0461-70BB-1B7B-D1DDE004FB20}"/>
          </ac:spMkLst>
        </pc:spChg>
      </pc:sldChg>
      <pc:sldChg chg="addSp delSp modSp mod">
        <pc:chgData name="Julia Matevosyan" userId="35275da4e72cfe02" providerId="LiveId" clId="{A0A4C55D-AD64-4320-B29E-849D4D5C9EAD}" dt="2026-06-12T21:14:31.815" v="1545" actId="1076"/>
        <pc:sldMkLst>
          <pc:docMk/>
          <pc:sldMk cId="1588739707" sldId="266"/>
        </pc:sldMkLst>
        <pc:spChg chg="mod">
          <ac:chgData name="Julia Matevosyan" userId="35275da4e72cfe02" providerId="LiveId" clId="{A0A4C55D-AD64-4320-B29E-849D4D5C9EAD}" dt="2026-06-12T21:14:23.973" v="1542" actId="1076"/>
          <ac:spMkLst>
            <pc:docMk/>
            <pc:sldMk cId="1588739707" sldId="266"/>
            <ac:spMk id="3" creationId="{880D8D2C-AE29-8D8F-4304-A8793E1EAB02}"/>
          </ac:spMkLst>
        </pc:spChg>
        <pc:spChg chg="add mod">
          <ac:chgData name="Julia Matevosyan" userId="35275da4e72cfe02" providerId="LiveId" clId="{A0A4C55D-AD64-4320-B29E-849D4D5C9EAD}" dt="2026-06-12T21:14:31.815" v="1545" actId="1076"/>
          <ac:spMkLst>
            <pc:docMk/>
            <pc:sldMk cId="1588739707" sldId="266"/>
            <ac:spMk id="13" creationId="{47920608-10C1-7074-178F-8C84C9AE7F1C}"/>
          </ac:spMkLst>
        </pc:spChg>
      </pc:sldChg>
      <pc:sldChg chg="delSp modSp mod">
        <pc:chgData name="Julia Matevosyan" userId="35275da4e72cfe02" providerId="LiveId" clId="{A0A4C55D-AD64-4320-B29E-849D4D5C9EAD}" dt="2026-06-12T21:14:53.066" v="1549" actId="478"/>
        <pc:sldMkLst>
          <pc:docMk/>
          <pc:sldMk cId="2276931525" sldId="267"/>
        </pc:sldMkLst>
        <pc:spChg chg="mod">
          <ac:chgData name="Julia Matevosyan" userId="35275da4e72cfe02" providerId="LiveId" clId="{A0A4C55D-AD64-4320-B29E-849D4D5C9EAD}" dt="2026-06-12T21:14:49.398" v="1547" actId="1076"/>
          <ac:spMkLst>
            <pc:docMk/>
            <pc:sldMk cId="2276931525" sldId="267"/>
            <ac:spMk id="3" creationId="{EFE4CEE3-D7B5-87BD-AC3B-6C6004D9FF83}"/>
          </ac:spMkLst>
        </pc:spChg>
        <pc:spChg chg="mod">
          <ac:chgData name="Julia Matevosyan" userId="35275da4e72cfe02" providerId="LiveId" clId="{A0A4C55D-AD64-4320-B29E-849D4D5C9EAD}" dt="2026-06-12T21:10:38.604" v="1452" actId="20577"/>
          <ac:spMkLst>
            <pc:docMk/>
            <pc:sldMk cId="2276931525" sldId="267"/>
            <ac:spMk id="10" creationId="{123E79F0-5156-5F39-2E1D-366536F3ECF7}"/>
          </ac:spMkLst>
        </pc:spChg>
      </pc:sldChg>
      <pc:sldChg chg="modSp mod">
        <pc:chgData name="Julia Matevosyan" userId="35275da4e72cfe02" providerId="LiveId" clId="{A0A4C55D-AD64-4320-B29E-849D4D5C9EAD}" dt="2026-06-12T21:15:35.235" v="1606" actId="20577"/>
        <pc:sldMkLst>
          <pc:docMk/>
          <pc:sldMk cId="3944739744" sldId="276"/>
        </pc:sldMkLst>
        <pc:spChg chg="mod">
          <ac:chgData name="Julia Matevosyan" userId="35275da4e72cfe02" providerId="LiveId" clId="{A0A4C55D-AD64-4320-B29E-849D4D5C9EAD}" dt="2026-06-12T21:15:07.515" v="1565" actId="6549"/>
          <ac:spMkLst>
            <pc:docMk/>
            <pc:sldMk cId="3944739744" sldId="276"/>
            <ac:spMk id="11" creationId="{469AA6EF-E338-CC4A-81D1-60CE3088CC1D}"/>
          </ac:spMkLst>
        </pc:spChg>
        <pc:spChg chg="mod">
          <ac:chgData name="Julia Matevosyan" userId="35275da4e72cfe02" providerId="LiveId" clId="{A0A4C55D-AD64-4320-B29E-849D4D5C9EAD}" dt="2026-06-12T21:15:35.235" v="1606" actId="20577"/>
          <ac:spMkLst>
            <pc:docMk/>
            <pc:sldMk cId="3944739744" sldId="276"/>
            <ac:spMk id="13" creationId="{172F483F-E275-6349-88F5-7E61FFC792C2}"/>
          </ac:spMkLst>
        </pc:spChg>
      </pc:sldChg>
      <pc:sldChg chg="modSp mod">
        <pc:chgData name="Julia Matevosyan" userId="35275da4e72cfe02" providerId="LiveId" clId="{A0A4C55D-AD64-4320-B29E-849D4D5C9EAD}" dt="2026-06-12T18:56:10.818" v="131" actId="115"/>
        <pc:sldMkLst>
          <pc:docMk/>
          <pc:sldMk cId="3903386184" sldId="4285"/>
        </pc:sldMkLst>
        <pc:spChg chg="mod">
          <ac:chgData name="Julia Matevosyan" userId="35275da4e72cfe02" providerId="LiveId" clId="{A0A4C55D-AD64-4320-B29E-849D4D5C9EAD}" dt="2026-06-12T18:56:10.818" v="131" actId="115"/>
          <ac:spMkLst>
            <pc:docMk/>
            <pc:sldMk cId="3903386184" sldId="4285"/>
            <ac:spMk id="17" creationId="{D2563B38-CE3E-4DA9-9934-B04399408713}"/>
          </ac:spMkLst>
        </pc:spChg>
      </pc:sldChg>
      <pc:sldChg chg="modSp mod">
        <pc:chgData name="Julia Matevosyan" userId="35275da4e72cfe02" providerId="LiveId" clId="{A0A4C55D-AD64-4320-B29E-849D4D5C9EAD}" dt="2026-06-12T18:57:23.804" v="149" actId="207"/>
        <pc:sldMkLst>
          <pc:docMk/>
          <pc:sldMk cId="997787849" sldId="4306"/>
        </pc:sldMkLst>
        <pc:spChg chg="mod">
          <ac:chgData name="Julia Matevosyan" userId="35275da4e72cfe02" providerId="LiveId" clId="{A0A4C55D-AD64-4320-B29E-849D4D5C9EAD}" dt="2026-06-12T18:57:23.804" v="149" actId="207"/>
          <ac:spMkLst>
            <pc:docMk/>
            <pc:sldMk cId="997787849" sldId="4306"/>
            <ac:spMk id="2" creationId="{22B37AFF-79E7-12C2-B4A1-BB09842297C0}"/>
          </ac:spMkLst>
        </pc:spChg>
      </pc:sldChg>
      <pc:sldChg chg="modSp mod">
        <pc:chgData name="Julia Matevosyan" userId="35275da4e72cfe02" providerId="LiveId" clId="{A0A4C55D-AD64-4320-B29E-849D4D5C9EAD}" dt="2026-06-12T20:01:33.663" v="311" actId="6549"/>
        <pc:sldMkLst>
          <pc:docMk/>
          <pc:sldMk cId="2648835830" sldId="2128752670"/>
        </pc:sldMkLst>
        <pc:spChg chg="mod">
          <ac:chgData name="Julia Matevosyan" userId="35275da4e72cfe02" providerId="LiveId" clId="{A0A4C55D-AD64-4320-B29E-849D4D5C9EAD}" dt="2026-06-12T20:01:26.351" v="309" actId="6549"/>
          <ac:spMkLst>
            <pc:docMk/>
            <pc:sldMk cId="2648835830" sldId="2128752670"/>
            <ac:spMk id="2" creationId="{EE7B113C-8D20-F5F8-105B-C92B1C6393CF}"/>
          </ac:spMkLst>
        </pc:spChg>
        <pc:spChg chg="mod">
          <ac:chgData name="Julia Matevosyan" userId="35275da4e72cfe02" providerId="LiveId" clId="{A0A4C55D-AD64-4320-B29E-849D4D5C9EAD}" dt="2026-06-12T20:01:33.663" v="311" actId="6549"/>
          <ac:spMkLst>
            <pc:docMk/>
            <pc:sldMk cId="2648835830" sldId="2128752670"/>
            <ac:spMk id="3" creationId="{92EA4B70-F68A-FAD5-A778-D447E57899C1}"/>
          </ac:spMkLst>
        </pc:spChg>
      </pc:sldChg>
      <pc:sldChg chg="modSp mod">
        <pc:chgData name="Julia Matevosyan" userId="35275da4e72cfe02" providerId="LiveId" clId="{A0A4C55D-AD64-4320-B29E-849D4D5C9EAD}" dt="2026-06-12T21:17:22.317" v="1609" actId="20577"/>
        <pc:sldMkLst>
          <pc:docMk/>
          <pc:sldMk cId="2235359818" sldId="2128752674"/>
        </pc:sldMkLst>
        <pc:spChg chg="mod">
          <ac:chgData name="Julia Matevosyan" userId="35275da4e72cfe02" providerId="LiveId" clId="{A0A4C55D-AD64-4320-B29E-849D4D5C9EAD}" dt="2026-06-12T21:17:22.317" v="1609" actId="20577"/>
          <ac:spMkLst>
            <pc:docMk/>
            <pc:sldMk cId="2235359818" sldId="2128752674"/>
            <ac:spMk id="3" creationId="{800E86BA-2881-B2BE-6892-E9C7940625AB}"/>
          </ac:spMkLst>
        </pc:spChg>
      </pc:sldChg>
      <pc:sldChg chg="addSp modSp mod">
        <pc:chgData name="Julia Matevosyan" userId="35275da4e72cfe02" providerId="LiveId" clId="{A0A4C55D-AD64-4320-B29E-849D4D5C9EAD}" dt="2026-06-12T20:11:05.366" v="323"/>
        <pc:sldMkLst>
          <pc:docMk/>
          <pc:sldMk cId="2390724555" sldId="2145707483"/>
        </pc:sldMkLst>
        <pc:spChg chg="mod">
          <ac:chgData name="Julia Matevosyan" userId="35275da4e72cfe02" providerId="LiveId" clId="{A0A4C55D-AD64-4320-B29E-849D4D5C9EAD}" dt="2026-06-12T20:10:07.770" v="318" actId="1076"/>
          <ac:spMkLst>
            <pc:docMk/>
            <pc:sldMk cId="2390724555" sldId="2145707483"/>
            <ac:spMk id="10" creationId="{E799FF56-B13B-D698-6D33-E39ED5C4AC5C}"/>
          </ac:spMkLst>
        </pc:spChg>
        <pc:picChg chg="add mod">
          <ac:chgData name="Julia Matevosyan" userId="35275da4e72cfe02" providerId="LiveId" clId="{A0A4C55D-AD64-4320-B29E-849D4D5C9EAD}" dt="2026-06-12T20:11:05.366" v="323"/>
          <ac:picMkLst>
            <pc:docMk/>
            <pc:sldMk cId="2390724555" sldId="2145707483"/>
            <ac:picMk id="3" creationId="{293BB5C2-C2C8-2E04-824A-40F6761F2D67}"/>
          </ac:picMkLst>
        </pc:picChg>
      </pc:sldChg>
      <pc:sldChg chg="addSp modSp new mod">
        <pc:chgData name="Julia Matevosyan" userId="35275da4e72cfe02" providerId="LiveId" clId="{A0A4C55D-AD64-4320-B29E-849D4D5C9EAD}" dt="2026-06-12T21:03:31.445" v="1323" actId="108"/>
        <pc:sldMkLst>
          <pc:docMk/>
          <pc:sldMk cId="1036634176" sldId="2145707484"/>
        </pc:sldMkLst>
        <pc:spChg chg="mod">
          <ac:chgData name="Julia Matevosyan" userId="35275da4e72cfe02" providerId="LiveId" clId="{A0A4C55D-AD64-4320-B29E-849D4D5C9EAD}" dt="2026-06-12T20:32:11.591" v="469" actId="20577"/>
          <ac:spMkLst>
            <pc:docMk/>
            <pc:sldMk cId="1036634176" sldId="2145707484"/>
            <ac:spMk id="2" creationId="{79D5B748-1CD9-1DDA-67BA-EB24BBBAA841}"/>
          </ac:spMkLst>
        </pc:spChg>
        <pc:spChg chg="add mod">
          <ac:chgData name="Julia Matevosyan" userId="35275da4e72cfe02" providerId="LiveId" clId="{A0A4C55D-AD64-4320-B29E-849D4D5C9EAD}" dt="2026-06-12T21:03:31.445" v="1323" actId="108"/>
          <ac:spMkLst>
            <pc:docMk/>
            <pc:sldMk cId="1036634176" sldId="2145707484"/>
            <ac:spMk id="3" creationId="{D50BA5FF-AAE8-C43A-E5CE-DE45DF51E64A}"/>
          </ac:spMkLst>
        </pc:spChg>
        <pc:picChg chg="add mod modCrop">
          <ac:chgData name="Julia Matevosyan" userId="35275da4e72cfe02" providerId="LiveId" clId="{A0A4C55D-AD64-4320-B29E-849D4D5C9EAD}" dt="2026-06-12T20:50:23.732" v="1097" actId="14100"/>
          <ac:picMkLst>
            <pc:docMk/>
            <pc:sldMk cId="1036634176" sldId="2145707484"/>
            <ac:picMk id="5" creationId="{2F41FC11-9871-FA53-CCD7-9A01580C1F91}"/>
          </ac:picMkLst>
        </pc:picChg>
      </pc:sldChg>
      <pc:sldChg chg="modSp new mod">
        <pc:chgData name="Julia Matevosyan" userId="35275da4e72cfe02" providerId="LiveId" clId="{A0A4C55D-AD64-4320-B29E-849D4D5C9EAD}" dt="2026-06-12T21:09:55.536" v="1451" actId="20577"/>
        <pc:sldMkLst>
          <pc:docMk/>
          <pc:sldMk cId="2173682464" sldId="2145707485"/>
        </pc:sldMkLst>
        <pc:spChg chg="mod">
          <ac:chgData name="Julia Matevosyan" userId="35275da4e72cfe02" providerId="LiveId" clId="{A0A4C55D-AD64-4320-B29E-849D4D5C9EAD}" dt="2026-06-12T20:56:18.254" v="1151" actId="14100"/>
          <ac:spMkLst>
            <pc:docMk/>
            <pc:sldMk cId="2173682464" sldId="2145707485"/>
            <ac:spMk id="2" creationId="{AF1D25C2-2F77-9D1D-5372-78E9F649961F}"/>
          </ac:spMkLst>
        </pc:spChg>
        <pc:spChg chg="mod">
          <ac:chgData name="Julia Matevosyan" userId="35275da4e72cfe02" providerId="LiveId" clId="{A0A4C55D-AD64-4320-B29E-849D4D5C9EAD}" dt="2026-06-12T21:09:55.536" v="1451" actId="20577"/>
          <ac:spMkLst>
            <pc:docMk/>
            <pc:sldMk cId="2173682464" sldId="2145707485"/>
            <ac:spMk id="3" creationId="{DAF043D8-DF2B-F9A9-6728-60A965842F04}"/>
          </ac:spMkLst>
        </pc:spChg>
      </pc:sldChg>
      <pc:sldChg chg="addSp modSp new mod">
        <pc:chgData name="Julia Matevosyan" userId="35275da4e72cfe02" providerId="LiveId" clId="{A0A4C55D-AD64-4320-B29E-849D4D5C9EAD}" dt="2026-06-15T15:04:44.496" v="1727"/>
        <pc:sldMkLst>
          <pc:docMk/>
          <pc:sldMk cId="3014869366" sldId="2145707486"/>
        </pc:sldMkLst>
        <pc:spChg chg="mod">
          <ac:chgData name="Julia Matevosyan" userId="35275da4e72cfe02" providerId="LiveId" clId="{A0A4C55D-AD64-4320-B29E-849D4D5C9EAD}" dt="2026-06-15T15:00:02.596" v="1645" actId="20577"/>
          <ac:spMkLst>
            <pc:docMk/>
            <pc:sldMk cId="3014869366" sldId="2145707486"/>
            <ac:spMk id="2" creationId="{C5A7C364-BEE1-727C-F4A0-9088DDCC7246}"/>
          </ac:spMkLst>
        </pc:spChg>
        <pc:spChg chg="mod">
          <ac:chgData name="Julia Matevosyan" userId="35275da4e72cfe02" providerId="LiveId" clId="{A0A4C55D-AD64-4320-B29E-849D4D5C9EAD}" dt="2026-06-15T15:04:16.240" v="1724" actId="255"/>
          <ac:spMkLst>
            <pc:docMk/>
            <pc:sldMk cId="3014869366" sldId="2145707486"/>
            <ac:spMk id="3" creationId="{2A59F526-33ED-4C5C-E1BA-58B1EA7BD48C}"/>
          </ac:spMkLst>
        </pc:spChg>
        <pc:spChg chg="add mod">
          <ac:chgData name="Julia Matevosyan" userId="35275da4e72cfe02" providerId="LiveId" clId="{A0A4C55D-AD64-4320-B29E-849D4D5C9EAD}" dt="2026-06-15T15:02:26.532" v="1713" actId="14100"/>
          <ac:spMkLst>
            <pc:docMk/>
            <pc:sldMk cId="3014869366" sldId="2145707486"/>
            <ac:spMk id="6" creationId="{23CA4585-C166-557B-A149-3AD833C46900}"/>
          </ac:spMkLst>
        </pc:spChg>
        <pc:picChg chg="add mod">
          <ac:chgData name="Julia Matevosyan" userId="35275da4e72cfe02" providerId="LiveId" clId="{A0A4C55D-AD64-4320-B29E-849D4D5C9EAD}" dt="2026-06-15T15:02:34.960" v="1715" actId="1076"/>
          <ac:picMkLst>
            <pc:docMk/>
            <pc:sldMk cId="3014869366" sldId="2145707486"/>
            <ac:picMk id="8" creationId="{9B812DCD-2DF4-72C6-2652-E17B27013615}"/>
          </ac:picMkLst>
        </pc:picChg>
        <pc:picChg chg="add mod modCrop">
          <ac:chgData name="Julia Matevosyan" userId="35275da4e72cfe02" providerId="LiveId" clId="{A0A4C55D-AD64-4320-B29E-849D4D5C9EAD}" dt="2026-06-15T15:04:44.496" v="1727"/>
          <ac:picMkLst>
            <pc:docMk/>
            <pc:sldMk cId="3014869366" sldId="2145707486"/>
            <ac:picMk id="10" creationId="{03E6E900-B84F-EF56-17C8-F557ABB9F9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A1DC5-3461-482D-8927-59BCFA6BD655}" type="datetimeFigureOut">
              <a:rPr lang="en-US" smtClean="0"/>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4F101-FACB-46C4-9335-143C5FDE7A0B}" type="slidenum">
              <a:rPr lang="en-US" smtClean="0"/>
              <a:t>‹#›</a:t>
            </a:fld>
            <a:endParaRPr lang="en-US"/>
          </a:p>
        </p:txBody>
      </p:sp>
    </p:spTree>
    <p:extLst>
      <p:ext uri="{BB962C8B-B14F-4D97-AF65-F5344CB8AC3E}">
        <p14:creationId xmlns:p14="http://schemas.microsoft.com/office/powerpoint/2010/main" val="63085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4</a:t>
            </a:fld>
            <a:endParaRPr lang="en-US"/>
          </a:p>
        </p:txBody>
      </p:sp>
    </p:spTree>
    <p:extLst>
      <p:ext uri="{BB962C8B-B14F-4D97-AF65-F5344CB8AC3E}">
        <p14:creationId xmlns:p14="http://schemas.microsoft.com/office/powerpoint/2010/main" val="371882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609403">
              <a:defRPr/>
            </a:pPr>
            <a:fld id="{241F931B-2B4E-B94B-BDF6-0B57EB892C3F}" type="slidenum">
              <a:rPr lang="en-US">
                <a:solidFill>
                  <a:prstClr val="black"/>
                </a:solidFill>
                <a:latin typeface="Calibri"/>
              </a:rPr>
              <a:pPr defTabSz="609403">
                <a:defRPr/>
              </a:pPr>
              <a:t>5</a:t>
            </a:fld>
            <a:endParaRPr lang="en-US">
              <a:solidFill>
                <a:prstClr val="black"/>
              </a:solidFill>
              <a:latin typeface="Calibri"/>
            </a:endParaRPr>
          </a:p>
        </p:txBody>
      </p:sp>
    </p:spTree>
    <p:extLst>
      <p:ext uri="{BB962C8B-B14F-4D97-AF65-F5344CB8AC3E}">
        <p14:creationId xmlns:p14="http://schemas.microsoft.com/office/powerpoint/2010/main" val="157631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39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7</a:t>
            </a:fld>
            <a:endParaRPr lang="en-US"/>
          </a:p>
        </p:txBody>
      </p:sp>
    </p:spTree>
    <p:extLst>
      <p:ext uri="{BB962C8B-B14F-4D97-AF65-F5344CB8AC3E}">
        <p14:creationId xmlns:p14="http://schemas.microsoft.com/office/powerpoint/2010/main" val="153740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8</a:t>
            </a:fld>
            <a:endParaRPr lang="en-US"/>
          </a:p>
        </p:txBody>
      </p:sp>
    </p:spTree>
    <p:extLst>
      <p:ext uri="{BB962C8B-B14F-4D97-AF65-F5344CB8AC3E}">
        <p14:creationId xmlns:p14="http://schemas.microsoft.com/office/powerpoint/2010/main" val="371882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609403">
              <a:defRPr/>
            </a:pPr>
            <a:fld id="{241F931B-2B4E-B94B-BDF6-0B57EB892C3F}" type="slidenum">
              <a:rPr lang="en-US">
                <a:solidFill>
                  <a:prstClr val="black"/>
                </a:solidFill>
                <a:latin typeface="Calibri"/>
              </a:rPr>
              <a:pPr defTabSz="609403">
                <a:defRPr/>
              </a:pPr>
              <a:t>9</a:t>
            </a:fld>
            <a:endParaRPr lang="en-US">
              <a:solidFill>
                <a:prstClr val="black"/>
              </a:solidFill>
              <a:latin typeface="Calibri"/>
            </a:endParaRPr>
          </a:p>
        </p:txBody>
      </p:sp>
    </p:spTree>
    <p:extLst>
      <p:ext uri="{BB962C8B-B14F-4D97-AF65-F5344CB8AC3E}">
        <p14:creationId xmlns:p14="http://schemas.microsoft.com/office/powerpoint/2010/main" val="157631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0A7E-4661-6E79-39CA-8CCA8E1D9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E8F5A-72B2-CCB3-FDB2-A90CBB854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58157-B29C-14DF-551F-6C24CF59152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2EC30817-50DC-8847-35AE-E788DA39E012}"/>
              </a:ext>
            </a:extLst>
          </p:cNvPr>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39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5DE9-1E77-DBA1-CAA5-D67680787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4D004-B419-374A-F670-885E8BF35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A02AC-4A74-37AE-9720-27115D042E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363680-B7DB-A10F-B903-94ADE9429089}"/>
              </a:ext>
            </a:extLst>
          </p:cNvPr>
          <p:cNvSpPr>
            <a:spLocks noGrp="1"/>
          </p:cNvSpPr>
          <p:nvPr>
            <p:ph type="sldNum" sz="quarter" idx="5"/>
          </p:nvPr>
        </p:nvSpPr>
        <p:spPr/>
        <p:txBody>
          <a:bodyPr/>
          <a:lstStyle/>
          <a:p>
            <a:fld id="{241F931B-2B4E-B94B-BDF6-0B57EB892C3F}" type="slidenum">
              <a:rPr lang="en-US" smtClean="0"/>
              <a:t>11</a:t>
            </a:fld>
            <a:endParaRPr lang="en-US"/>
          </a:p>
        </p:txBody>
      </p:sp>
    </p:spTree>
    <p:extLst>
      <p:ext uri="{BB962C8B-B14F-4D97-AF65-F5344CB8AC3E}">
        <p14:creationId xmlns:p14="http://schemas.microsoft.com/office/powerpoint/2010/main" val="211339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86542" y="1995716"/>
            <a:ext cx="6891060" cy="1701487"/>
          </a:xfrm>
          <a:prstGeom prst="rect">
            <a:avLst/>
          </a:prstGeom>
        </p:spPr>
        <p:txBody>
          <a:bodyPr lIns="121899" tIns="60949" rIns="121899" bIns="60949" anchor="b">
            <a:normAutofit/>
          </a:bodyPr>
          <a:lstStyle>
            <a:lvl1pPr algn="l">
              <a:defRPr sz="4800" b="1" i="0">
                <a:solidFill>
                  <a:srgbClr val="ED902F"/>
                </a:solidFill>
                <a:latin typeface="Calibri"/>
                <a:cs typeface="Calibri"/>
              </a:defRPr>
            </a:lvl1pPr>
          </a:lstStyle>
          <a:p>
            <a:r>
              <a:rPr lang="en-US"/>
              <a:t>CLICK TO EDIT MASTER TITLE STYLE</a:t>
            </a:r>
          </a:p>
        </p:txBody>
      </p:sp>
      <p:sp>
        <p:nvSpPr>
          <p:cNvPr id="3" name="Subtitle 2"/>
          <p:cNvSpPr>
            <a:spLocks noGrp="1"/>
          </p:cNvSpPr>
          <p:nvPr>
            <p:ph type="subTitle" idx="1"/>
          </p:nvPr>
        </p:nvSpPr>
        <p:spPr>
          <a:xfrm>
            <a:off x="4386539" y="3825709"/>
            <a:ext cx="6891062" cy="1302672"/>
          </a:xfrm>
          <a:prstGeom prst="rect">
            <a:avLst/>
          </a:prstGeom>
        </p:spPr>
        <p:txBody>
          <a:bodyPr lIns="121899" tIns="60949" rIns="121899" bIns="60949">
            <a:normAutofit/>
          </a:bodyPr>
          <a:lstStyle>
            <a:lvl1pPr marL="0" indent="0" algn="l">
              <a:buNone/>
              <a:defRPr sz="3200" b="0" i="0">
                <a:solidFill>
                  <a:schemeClr val="bg2">
                    <a:lumMod val="50000"/>
                  </a:schemeClr>
                </a:solidFill>
                <a:latin typeface="Calibri"/>
                <a:cs typeface="Calibri"/>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a:xfrm>
            <a:off x="4386540" y="5695549"/>
            <a:ext cx="4280144" cy="909771"/>
          </a:xfrm>
          <a:prstGeom prst="rect">
            <a:avLst/>
          </a:prstGeom>
        </p:spPr>
        <p:txBody>
          <a:bodyPr lIns="121899" tIns="60949" rIns="121899" bIns="60949" anchor="ctr">
            <a:noAutofit/>
          </a:bodyPr>
          <a:lstStyle>
            <a:lvl1pPr marL="0" indent="0">
              <a:buNone/>
              <a:defRPr sz="2100">
                <a:solidFill>
                  <a:srgbClr val="8D98A3"/>
                </a:solidFill>
              </a:defRPr>
            </a:lvl1pPr>
            <a:lvl2pPr marL="609493" indent="0">
              <a:buNone/>
              <a:defRPr sz="2100"/>
            </a:lvl2pPr>
            <a:lvl3pPr marL="1218987" indent="0">
              <a:buNone/>
              <a:defRPr sz="2100"/>
            </a:lvl3pPr>
            <a:lvl4pPr marL="1828480" indent="0">
              <a:buNone/>
              <a:defRPr sz="2100"/>
            </a:lvl4pPr>
            <a:lvl5pPr marL="2437973" indent="0">
              <a:buNone/>
              <a:defRPr sz="2100"/>
            </a:lvl5pPr>
          </a:lstStyle>
          <a:p>
            <a:pPr lvl="0"/>
            <a:r>
              <a:rPr lang="en-US"/>
              <a:t>Click to edit Author</a:t>
            </a:r>
          </a:p>
        </p:txBody>
      </p:sp>
      <p:sp>
        <p:nvSpPr>
          <p:cNvPr id="7" name="Rectangle 6">
            <a:extLst>
              <a:ext uri="{FF2B5EF4-FFF2-40B4-BE49-F238E27FC236}">
                <a16:creationId xmlns:a16="http://schemas.microsoft.com/office/drawing/2014/main" id="{ED8179BA-4ECE-6A48-5BBF-5122FDB2CD4A}"/>
              </a:ext>
            </a:extLst>
          </p:cNvPr>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5088495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02">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BFA8204-25DC-314E-8160-9A0E8397F9AB}"/>
              </a:ext>
            </a:extLst>
          </p:cNvPr>
          <p:cNvSpPr>
            <a:spLocks noGrp="1"/>
          </p:cNvSpPr>
          <p:nvPr>
            <p:ph type="pic" sz="quarter" idx="10"/>
          </p:nvPr>
        </p:nvSpPr>
        <p:spPr>
          <a:xfrm>
            <a:off x="658813" y="2542478"/>
            <a:ext cx="5437186" cy="3902928"/>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3E4C348-ABA3-E475-C511-D1A3BA87265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CB62C0B1-E9AA-076E-AEEE-178D7CA41869}"/>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EF6C2FBA-2BEA-CDF1-2C18-033464058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307EB10-74E7-B7B5-11B7-985D49495BA4}"/>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405995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03">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9B84A11-A482-1143-A5F4-FFDC68BE297B}"/>
              </a:ext>
            </a:extLst>
          </p:cNvPr>
          <p:cNvSpPr>
            <a:spLocks noGrp="1"/>
          </p:cNvSpPr>
          <p:nvPr>
            <p:ph type="pic" sz="quarter" idx="10"/>
          </p:nvPr>
        </p:nvSpPr>
        <p:spPr>
          <a:xfrm>
            <a:off x="6958361" y="3086099"/>
            <a:ext cx="4624038" cy="3295643"/>
          </a:xfrm>
          <a:prstGeom prst="rect">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B03471DF-6B1B-C001-9F86-65F7646A6AA7}"/>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569C927F-7EF6-B7C8-E48D-981AE0B43672}"/>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E3217274-930E-5A71-9DF4-F1C29DAB97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6B91BEBF-BB71-4F0C-F224-27CDA73EDF13}"/>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284981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04">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C77F69D8-A51F-4D4F-A4AE-7968A37FD58B}"/>
              </a:ext>
            </a:extLst>
          </p:cNvPr>
          <p:cNvSpPr>
            <a:spLocks noGrp="1"/>
          </p:cNvSpPr>
          <p:nvPr>
            <p:ph type="pic" sz="quarter" idx="11"/>
          </p:nvPr>
        </p:nvSpPr>
        <p:spPr>
          <a:xfrm>
            <a:off x="658814" y="3020786"/>
            <a:ext cx="4729616" cy="3837214"/>
          </a:xfrm>
          <a:prstGeom prst="rect">
            <a:avLst/>
          </a:prstGeom>
          <a:pattFill prst="smCheck">
            <a:fgClr>
              <a:schemeClr val="tx1">
                <a:lumMod val="85000"/>
                <a:lumOff val="15000"/>
              </a:schemeClr>
            </a:fgClr>
            <a:bgClr>
              <a:schemeClr val="bg1"/>
            </a:bgClr>
          </a:pattFill>
        </p:spPr>
        <p:txBody>
          <a:bodyPr/>
          <a:lstStyle/>
          <a:p>
            <a:endParaRPr lang="en-US"/>
          </a:p>
        </p:txBody>
      </p:sp>
      <p:sp>
        <p:nvSpPr>
          <p:cNvPr id="10" name="Picture Placeholder 8">
            <a:extLst>
              <a:ext uri="{FF2B5EF4-FFF2-40B4-BE49-F238E27FC236}">
                <a16:creationId xmlns:a16="http://schemas.microsoft.com/office/drawing/2014/main" id="{B6B5EB95-9E0E-7040-8612-C9F702FB394B}"/>
              </a:ext>
            </a:extLst>
          </p:cNvPr>
          <p:cNvSpPr>
            <a:spLocks noGrp="1"/>
          </p:cNvSpPr>
          <p:nvPr>
            <p:ph type="pic" sz="quarter" idx="10"/>
          </p:nvPr>
        </p:nvSpPr>
        <p:spPr>
          <a:xfrm>
            <a:off x="6466113" y="-1"/>
            <a:ext cx="5725885" cy="3465513"/>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BB79B62-74C7-0114-65B3-BE7763A86AA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47BC9F90-32B4-FE96-D1D8-A4762DAED25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D480E86B-92DB-97D3-ADE3-74A61B90C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4652E78C-D21D-2DFB-645F-3CDD56999168}"/>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184452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05">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6DBBB2F3-D52F-BE44-A0BE-EA0A9F9398D1}"/>
              </a:ext>
            </a:extLst>
          </p:cNvPr>
          <p:cNvSpPr>
            <a:spLocks noGrp="1"/>
          </p:cNvSpPr>
          <p:nvPr>
            <p:ph type="pic" sz="quarter" idx="11"/>
          </p:nvPr>
        </p:nvSpPr>
        <p:spPr>
          <a:xfrm>
            <a:off x="5266679" y="0"/>
            <a:ext cx="3420534" cy="6858000"/>
          </a:xfrm>
          <a:prstGeom prst="round2SameRect">
            <a:avLst>
              <a:gd name="adj1" fmla="val 0"/>
              <a:gd name="adj2" fmla="val 0"/>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8A74902B-CDB5-B7F7-37E2-F5C2700975C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701B06C2-7B25-6687-2535-73F3D3BCF07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586BCB3C-68CE-B522-82EE-7D6A6B27E7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AB7CA9AC-8C84-F38C-A842-D25162C8956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2201021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06">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F5113C5-8BBD-2749-84FE-A2928E49C5CB}"/>
              </a:ext>
            </a:extLst>
          </p:cNvPr>
          <p:cNvSpPr>
            <a:spLocks noGrp="1"/>
          </p:cNvSpPr>
          <p:nvPr>
            <p:ph type="pic" sz="quarter" idx="11"/>
          </p:nvPr>
        </p:nvSpPr>
        <p:spPr>
          <a:xfrm>
            <a:off x="5053263" y="985344"/>
            <a:ext cx="3242566" cy="4887312"/>
          </a:xfrm>
          <a:prstGeom prst="round2SameRect">
            <a:avLst>
              <a:gd name="adj1" fmla="val 0"/>
              <a:gd name="adj2" fmla="val 0"/>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29223078-528F-93EA-CC0F-7BEE33450825}"/>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D02DBABB-B635-C17E-EE2C-6A32F1DEBC6E}"/>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685863DE-F8BF-610A-CE0B-F6BAF25997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60B3F820-FD40-FFF9-843E-87B0D0E14D5D}"/>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237553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07">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DC279860-2F4F-804F-B824-90B39A185FC5}"/>
              </a:ext>
            </a:extLst>
          </p:cNvPr>
          <p:cNvSpPr>
            <a:spLocks noGrp="1"/>
          </p:cNvSpPr>
          <p:nvPr>
            <p:ph type="pic" sz="quarter" idx="11"/>
          </p:nvPr>
        </p:nvSpPr>
        <p:spPr>
          <a:xfrm>
            <a:off x="658813"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9" name="Picture Placeholder 8">
            <a:extLst>
              <a:ext uri="{FF2B5EF4-FFF2-40B4-BE49-F238E27FC236}">
                <a16:creationId xmlns:a16="http://schemas.microsoft.com/office/drawing/2014/main" id="{83B9453D-F01B-254A-A25F-0D7A89A3176F}"/>
              </a:ext>
            </a:extLst>
          </p:cNvPr>
          <p:cNvSpPr>
            <a:spLocks noGrp="1"/>
          </p:cNvSpPr>
          <p:nvPr>
            <p:ph type="pic" sz="quarter" idx="12"/>
          </p:nvPr>
        </p:nvSpPr>
        <p:spPr>
          <a:xfrm>
            <a:off x="4898779"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10" name="Picture Placeholder 8">
            <a:extLst>
              <a:ext uri="{FF2B5EF4-FFF2-40B4-BE49-F238E27FC236}">
                <a16:creationId xmlns:a16="http://schemas.microsoft.com/office/drawing/2014/main" id="{543E3C01-00BC-8C45-A26B-35AF091F497F}"/>
              </a:ext>
            </a:extLst>
          </p:cNvPr>
          <p:cNvSpPr>
            <a:spLocks noGrp="1"/>
          </p:cNvSpPr>
          <p:nvPr>
            <p:ph type="pic" sz="quarter" idx="13"/>
          </p:nvPr>
        </p:nvSpPr>
        <p:spPr>
          <a:xfrm>
            <a:off x="9138744"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245C4038-D5A5-FE48-4985-A628CFE2D13A}"/>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647345F1-CEDD-3CBD-15F5-21B7FF9F27E2}"/>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9C8EF59D-EC09-0D89-C992-516F0D6367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5607462C-9A0C-4E7E-E133-334494D9BD2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1393399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0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BAC4EDD-7E72-604F-8CAD-E915883B6F33}"/>
              </a:ext>
            </a:extLst>
          </p:cNvPr>
          <p:cNvSpPr>
            <a:spLocks noGrp="1"/>
          </p:cNvSpPr>
          <p:nvPr>
            <p:ph type="pic" sz="quarter" idx="10"/>
          </p:nvPr>
        </p:nvSpPr>
        <p:spPr>
          <a:xfrm>
            <a:off x="6705600" y="1173881"/>
            <a:ext cx="4876799" cy="2954655"/>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4FE93CB1-5775-8ED9-BB13-9B95ACE51565}"/>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056531EF-23CD-9FAE-7E85-86532DB62E55}"/>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A2C25C04-BFE4-FC06-2858-99CE42E9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FF2CBAD1-AB67-6B0D-8F31-9C9E1C52EDB5}"/>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26596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0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A2A7F0C-FD0C-BC42-945F-B965E59E2623}"/>
              </a:ext>
            </a:extLst>
          </p:cNvPr>
          <p:cNvSpPr>
            <a:spLocks noGrp="1"/>
          </p:cNvSpPr>
          <p:nvPr>
            <p:ph type="pic" sz="quarter" idx="11"/>
          </p:nvPr>
        </p:nvSpPr>
        <p:spPr>
          <a:xfrm>
            <a:off x="658813" y="3680844"/>
            <a:ext cx="4876797" cy="3177156"/>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E0822F04-7A12-9554-962E-1074C2A65A1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62F89843-8029-2954-336F-F5C5861FA020}"/>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13FC77BE-7937-D20C-5776-9CD28884C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367BBC6-B194-ADA4-65FE-8AE2B807679F}"/>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1448406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FFD79AD3-AE05-5D4C-9121-C862CDB8D9AC}"/>
              </a:ext>
            </a:extLst>
          </p:cNvPr>
          <p:cNvSpPr>
            <a:spLocks noGrp="1"/>
          </p:cNvSpPr>
          <p:nvPr>
            <p:ph type="pic" sz="quarter" idx="10"/>
          </p:nvPr>
        </p:nvSpPr>
        <p:spPr>
          <a:xfrm>
            <a:off x="658812" y="1371600"/>
            <a:ext cx="5053699" cy="4995319"/>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BC5887F1-75CB-57A1-9F03-4989EE33D37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7469DC9D-F20B-3FBC-2155-9DADA1176860}"/>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D22F1F8C-2F7C-4436-BCFC-02A298AF0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0590E2FF-978C-F83B-0E89-F157A2CF2D06}"/>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2088249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7CBEB42F-14D7-F04E-B2E4-65D814382034}"/>
              </a:ext>
            </a:extLst>
          </p:cNvPr>
          <p:cNvSpPr>
            <a:spLocks noGrp="1"/>
          </p:cNvSpPr>
          <p:nvPr>
            <p:ph type="pic" sz="quarter" idx="10"/>
          </p:nvPr>
        </p:nvSpPr>
        <p:spPr>
          <a:xfrm>
            <a:off x="6635748" y="1286941"/>
            <a:ext cx="4946651" cy="3897700"/>
          </a:xfrm>
          <a:prstGeom prst="roundRect">
            <a:avLst>
              <a:gd name="adj" fmla="val 437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D5EB571B-8893-3997-4C23-BB0E9DC308EB}"/>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78EF3B98-B9F8-032A-3BB2-201841CF151B}"/>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8D610BF6-CB81-771B-D93A-D833ABAD01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B9EABAE-8859-C582-F9AB-0931E13F6CA5}"/>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153056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Rays">
    <p:spTree>
      <p:nvGrpSpPr>
        <p:cNvPr id="1" name=""/>
        <p:cNvGrpSpPr/>
        <p:nvPr/>
      </p:nvGrpSpPr>
      <p:grpSpPr>
        <a:xfrm>
          <a:off x="0" y="0"/>
          <a:ext cx="0" cy="0"/>
          <a:chOff x="0" y="0"/>
          <a:chExt cx="0" cy="0"/>
        </a:xfrm>
      </p:grpSpPr>
      <p:sp>
        <p:nvSpPr>
          <p:cNvPr id="4" name="Title 1"/>
          <p:cNvSpPr>
            <a:spLocks noGrp="1"/>
          </p:cNvSpPr>
          <p:nvPr>
            <p:ph type="title"/>
          </p:nvPr>
        </p:nvSpPr>
        <p:spPr>
          <a:xfrm>
            <a:off x="609600" y="14990"/>
            <a:ext cx="10972801" cy="886505"/>
          </a:xfrm>
          <a:prstGeom prst="rect">
            <a:avLst/>
          </a:prstGeom>
        </p:spPr>
        <p:txBody>
          <a:bodyPr lIns="121899" tIns="60949" rIns="121899" bIns="60949" anchor="ctr"/>
          <a:lstStyle/>
          <a:p>
            <a:r>
              <a:rPr lang="en-US"/>
              <a:t>Click to edit Master title style</a:t>
            </a:r>
          </a:p>
        </p:txBody>
      </p:sp>
      <p:sp>
        <p:nvSpPr>
          <p:cNvPr id="5" name="Text Placeholder 2"/>
          <p:cNvSpPr>
            <a:spLocks noGrp="1"/>
          </p:cNvSpPr>
          <p:nvPr>
            <p:ph type="body" sz="quarter" idx="11"/>
          </p:nvPr>
        </p:nvSpPr>
        <p:spPr>
          <a:xfrm>
            <a:off x="609600" y="1128714"/>
            <a:ext cx="10972801" cy="4548187"/>
          </a:xfrm>
          <a:prstGeom prst="rect">
            <a:avLst/>
          </a:prstGeom>
        </p:spPr>
        <p:txBody>
          <a:bodyPr vert="horz" lIns="121899" tIns="60949" rIns="121899" bIns="60949"/>
          <a:lstStyle>
            <a:lvl1pPr marL="0" indent="0">
              <a:buNone/>
              <a:defRPr/>
            </a:lvl1pPr>
            <a:lvl2pPr marL="609493" indent="0">
              <a:buNone/>
              <a:defRPr/>
            </a:lvl2pPr>
            <a:lvl3pPr marL="1218987" indent="0">
              <a:buNone/>
              <a:defRPr/>
            </a:lvl3pPr>
            <a:lvl4pPr marL="1828480" indent="0">
              <a:buNone/>
              <a:defRPr/>
            </a:lvl4pPr>
            <a:lvl5pPr marL="243797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27BB922-BDDC-44B1-BCAE-0280324CA72E}"/>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7" name="Slide Number Placeholder 4">
            <a:extLst>
              <a:ext uri="{FF2B5EF4-FFF2-40B4-BE49-F238E27FC236}">
                <a16:creationId xmlns:a16="http://schemas.microsoft.com/office/drawing/2014/main" id="{D518D76C-96E2-4216-9FCB-8ADC886A3F3D}"/>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342026056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7503B92-EEA6-0746-8649-E29EFC48A3F9}"/>
              </a:ext>
            </a:extLst>
          </p:cNvPr>
          <p:cNvSpPr>
            <a:spLocks noGrp="1"/>
          </p:cNvSpPr>
          <p:nvPr>
            <p:ph type="pic" sz="quarter" idx="10"/>
          </p:nvPr>
        </p:nvSpPr>
        <p:spPr>
          <a:xfrm>
            <a:off x="0" y="0"/>
            <a:ext cx="5943600" cy="3465512"/>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Tree>
    <p:extLst>
      <p:ext uri="{BB962C8B-B14F-4D97-AF65-F5344CB8AC3E}">
        <p14:creationId xmlns:p14="http://schemas.microsoft.com/office/powerpoint/2010/main" val="864488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5A4D4E96-0F1A-3743-8757-9FAA80C8E8E6}"/>
              </a:ext>
            </a:extLst>
          </p:cNvPr>
          <p:cNvSpPr>
            <a:spLocks noGrp="1"/>
          </p:cNvSpPr>
          <p:nvPr>
            <p:ph type="pic" sz="quarter" idx="10"/>
          </p:nvPr>
        </p:nvSpPr>
        <p:spPr>
          <a:xfrm>
            <a:off x="5427374" y="2455333"/>
            <a:ext cx="3183467" cy="4402666"/>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95201D6E-C70A-C222-3E2A-816010236F9B}"/>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EEAE8AE4-2263-6324-9554-58EEF773E026}"/>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C8D8B4C8-13BC-924B-F70C-06FADA1AD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154493D7-812E-C72D-AA8D-8EFFFEB14FDF}"/>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284436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DEEC1B0-99C5-2543-9954-1A5D2F632101}"/>
              </a:ext>
            </a:extLst>
          </p:cNvPr>
          <p:cNvSpPr>
            <a:spLocks noGrp="1"/>
          </p:cNvSpPr>
          <p:nvPr>
            <p:ph type="pic" sz="quarter" idx="10"/>
          </p:nvPr>
        </p:nvSpPr>
        <p:spPr>
          <a:xfrm>
            <a:off x="658812" y="1022926"/>
            <a:ext cx="4876799" cy="3544077"/>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74AD24A4-30E0-4648-6AE1-6EABA467706F}"/>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47C2548F-AD50-AD16-1442-E2DC400C1F0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DB4F88C1-95A7-066E-8BAA-2E52588C3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226BACFD-AC31-AFBC-787B-FD5ACBBD25E4}"/>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2936263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D442D427-48A7-124F-BC4E-1C2F31CACC86}"/>
              </a:ext>
            </a:extLst>
          </p:cNvPr>
          <p:cNvSpPr>
            <a:spLocks noGrp="1"/>
          </p:cNvSpPr>
          <p:nvPr>
            <p:ph type="pic" sz="quarter" idx="10"/>
          </p:nvPr>
        </p:nvSpPr>
        <p:spPr>
          <a:xfrm>
            <a:off x="5356637" y="1062990"/>
            <a:ext cx="3354389" cy="3820418"/>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27BDC8EA-5985-B447-08E4-A972F10784B0}"/>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FDC8BDE1-9986-12B5-8992-436CC08027D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1E710140-5673-82ED-FEC6-CA4DCBF037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55A6ACFC-6475-5FCE-9FC8-5A4EE20D2F5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1061640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FB245DD-469F-3A43-8364-E5253CAEB8F6}"/>
              </a:ext>
            </a:extLst>
          </p:cNvPr>
          <p:cNvSpPr>
            <a:spLocks noGrp="1"/>
          </p:cNvSpPr>
          <p:nvPr>
            <p:ph type="pic" sz="quarter" idx="10"/>
          </p:nvPr>
        </p:nvSpPr>
        <p:spPr>
          <a:xfrm>
            <a:off x="658813" y="3180813"/>
            <a:ext cx="4598987" cy="2283617"/>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62671736-CB24-8869-7415-FA2770AEB74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BD40465D-8D05-97D3-8BDD-0A65394AC27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F6376CE5-CF3C-CE5D-5AB3-36086CDCA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F78248F2-CF15-4591-E023-4A78E667F917}"/>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3024375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17">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0AC60BD-960D-744D-8162-0278EE774627}"/>
              </a:ext>
            </a:extLst>
          </p:cNvPr>
          <p:cNvSpPr>
            <a:spLocks noGrp="1"/>
          </p:cNvSpPr>
          <p:nvPr>
            <p:ph type="pic" sz="quarter" idx="10"/>
          </p:nvPr>
        </p:nvSpPr>
        <p:spPr>
          <a:xfrm>
            <a:off x="9242812" y="1298335"/>
            <a:ext cx="2949188" cy="4392386"/>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52B07E63-2253-5D1C-3072-6D6D2248BDD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1A5E52C1-B97D-F205-DB7F-BB821DFA7004}"/>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6DE33B77-D6CD-F4B0-5B83-BC826E43E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A3C1911C-4E73-911A-6422-7F8A25DC1EAC}"/>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19399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ide 18">
    <p:bg>
      <p:bgPr>
        <a:solidFill>
          <a:srgbClr val="2D507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1C541-AAFD-7DDD-11AE-BFC99CB737DD}"/>
              </a:ext>
            </a:extLst>
          </p:cNvPr>
          <p:cNvSpPr/>
          <p:nvPr userDrawn="1"/>
        </p:nvSpPr>
        <p:spPr>
          <a:xfrm>
            <a:off x="658812" y="1489115"/>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7" name="Rectangle 6">
            <a:extLst>
              <a:ext uri="{FF2B5EF4-FFF2-40B4-BE49-F238E27FC236}">
                <a16:creationId xmlns:a16="http://schemas.microsoft.com/office/drawing/2014/main" id="{15463596-4344-D4E3-4B73-33AE7491767F}"/>
              </a:ext>
            </a:extLst>
          </p:cNvPr>
          <p:cNvSpPr/>
          <p:nvPr userDrawn="1"/>
        </p:nvSpPr>
        <p:spPr>
          <a:xfrm>
            <a:off x="7077033" y="1493330"/>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0" name="Rectangle 9">
            <a:extLst>
              <a:ext uri="{FF2B5EF4-FFF2-40B4-BE49-F238E27FC236}">
                <a16:creationId xmlns:a16="http://schemas.microsoft.com/office/drawing/2014/main" id="{8150531F-2277-26D8-F5B8-21485596CCE8}"/>
              </a:ext>
            </a:extLst>
          </p:cNvPr>
          <p:cNvSpPr/>
          <p:nvPr userDrawn="1"/>
        </p:nvSpPr>
        <p:spPr>
          <a:xfrm>
            <a:off x="658811" y="3684698"/>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3" name="Rectangle 12">
            <a:extLst>
              <a:ext uri="{FF2B5EF4-FFF2-40B4-BE49-F238E27FC236}">
                <a16:creationId xmlns:a16="http://schemas.microsoft.com/office/drawing/2014/main" id="{F91FEEB1-70E5-69CA-1F2C-DD94834FF598}"/>
              </a:ext>
            </a:extLst>
          </p:cNvPr>
          <p:cNvSpPr/>
          <p:nvPr userDrawn="1"/>
        </p:nvSpPr>
        <p:spPr>
          <a:xfrm>
            <a:off x="7077032" y="3684698"/>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6" name="Rectangle 15">
            <a:extLst>
              <a:ext uri="{FF2B5EF4-FFF2-40B4-BE49-F238E27FC236}">
                <a16:creationId xmlns:a16="http://schemas.microsoft.com/office/drawing/2014/main" id="{1C2AC1F1-FA6A-BFC0-F368-94E541E0F576}"/>
              </a:ext>
            </a:extLst>
          </p:cNvPr>
          <p:cNvSpPr/>
          <p:nvPr userDrawn="1"/>
        </p:nvSpPr>
        <p:spPr>
          <a:xfrm>
            <a:off x="325245" y="949458"/>
            <a:ext cx="11310094" cy="462786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white logo&#10;&#10;AI-generated content may be incorrect.">
            <a:extLst>
              <a:ext uri="{FF2B5EF4-FFF2-40B4-BE49-F238E27FC236}">
                <a16:creationId xmlns:a16="http://schemas.microsoft.com/office/drawing/2014/main" id="{229EE447-904A-EB3A-4BEC-1B3B8D0082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8" name="Title 4">
            <a:extLst>
              <a:ext uri="{FF2B5EF4-FFF2-40B4-BE49-F238E27FC236}">
                <a16:creationId xmlns:a16="http://schemas.microsoft.com/office/drawing/2014/main" id="{F23E80E4-3E52-C740-A367-142C6C731E39}"/>
              </a:ext>
            </a:extLst>
          </p:cNvPr>
          <p:cNvSpPr>
            <a:spLocks noGrp="1"/>
          </p:cNvSpPr>
          <p:nvPr>
            <p:ph type="title" hasCustomPrompt="1"/>
          </p:nvPr>
        </p:nvSpPr>
        <p:spPr>
          <a:xfrm>
            <a:off x="325244" y="393994"/>
            <a:ext cx="5395332" cy="681325"/>
          </a:xfrm>
          <a:prstGeom prst="rect">
            <a:avLst/>
          </a:prstGeom>
        </p:spPr>
        <p:txBody>
          <a:bodyPr/>
          <a:lstStyle>
            <a:lvl1pPr>
              <a:defRPr sz="4400" b="1" i="0">
                <a:solidFill>
                  <a:schemeClr val="tx1"/>
                </a:solidFill>
                <a:latin typeface="Manrope ExtraBold" pitchFamily="2" charset="0"/>
              </a:defRPr>
            </a:lvl1pPr>
          </a:lstStyle>
          <a:p>
            <a:r>
              <a:rPr lang="en-US" dirty="0"/>
              <a:t>ADD TITLE HERE</a:t>
            </a:r>
          </a:p>
        </p:txBody>
      </p:sp>
      <p:sp>
        <p:nvSpPr>
          <p:cNvPr id="21" name="Content Placeholder 20">
            <a:extLst>
              <a:ext uri="{FF2B5EF4-FFF2-40B4-BE49-F238E27FC236}">
                <a16:creationId xmlns:a16="http://schemas.microsoft.com/office/drawing/2014/main" id="{131AC7FE-1C46-4413-F8EA-3BC0247A5CA5}"/>
              </a:ext>
            </a:extLst>
          </p:cNvPr>
          <p:cNvSpPr>
            <a:spLocks noGrp="1"/>
          </p:cNvSpPr>
          <p:nvPr>
            <p:ph sz="quarter" idx="10" hasCustomPrompt="1"/>
          </p:nvPr>
        </p:nvSpPr>
        <p:spPr>
          <a:xfrm>
            <a:off x="556661" y="2108200"/>
            <a:ext cx="3774291" cy="1155700"/>
          </a:xfrm>
          <a:prstGeom prst="rect">
            <a:avLst/>
          </a:prstGeom>
        </p:spPr>
        <p:txBody>
          <a:bodyPr/>
          <a:lstStyle>
            <a:lvl1pPr>
              <a:buNone/>
              <a:defRPr sz="1200" b="0" i="0">
                <a:latin typeface="Epilogue" pitchFamily="2" charset="77"/>
              </a:defRPr>
            </a:lvl1pPr>
          </a:lstStyle>
          <a:p>
            <a:pPr lvl="0"/>
            <a:r>
              <a:rPr lang="en-US" dirty="0"/>
              <a:t>Lorem Ipsum dolor sit </a:t>
            </a:r>
            <a:r>
              <a:rPr lang="en-US" dirty="0" err="1"/>
              <a:t>amet</a:t>
            </a:r>
            <a:r>
              <a:rPr lang="en-US" dirty="0"/>
              <a:t>, </a:t>
            </a:r>
            <a:r>
              <a:rPr lang="en-US" dirty="0" err="1"/>
              <a:t>consecture</a:t>
            </a:r>
            <a:endParaRPr lang="en-US" dirty="0"/>
          </a:p>
          <a:p>
            <a:pPr lvl="0"/>
            <a:r>
              <a:rPr lang="en-US" dirty="0" err="1"/>
              <a:t>Cbjdslc</a:t>
            </a:r>
            <a:r>
              <a:rPr lang="en-US" dirty="0"/>
              <a:t> </a:t>
            </a:r>
            <a:r>
              <a:rPr lang="en-US" dirty="0" err="1"/>
              <a:t>dsjfdshf</a:t>
            </a:r>
            <a:r>
              <a:rPr lang="en-US" dirty="0"/>
              <a:t> minim</a:t>
            </a:r>
          </a:p>
          <a:p>
            <a:pPr lvl="0"/>
            <a:r>
              <a:rPr lang="en-US" dirty="0" err="1"/>
              <a:t>Dshf;quis</a:t>
            </a:r>
            <a:r>
              <a:rPr lang="en-US" dirty="0"/>
              <a:t> magna execution. </a:t>
            </a:r>
          </a:p>
          <a:p>
            <a:pPr lvl="0"/>
            <a:r>
              <a:rPr lang="en-US" dirty="0" err="1"/>
              <a:t>dhjh</a:t>
            </a:r>
            <a:r>
              <a:rPr lang="en-US" dirty="0"/>
              <a:t>  </a:t>
            </a:r>
          </a:p>
        </p:txBody>
      </p:sp>
      <p:sp>
        <p:nvSpPr>
          <p:cNvPr id="24" name="Text Placeholder 23">
            <a:extLst>
              <a:ext uri="{FF2B5EF4-FFF2-40B4-BE49-F238E27FC236}">
                <a16:creationId xmlns:a16="http://schemas.microsoft.com/office/drawing/2014/main" id="{973478F9-F83E-4569-E493-96B71000DDA7}"/>
              </a:ext>
            </a:extLst>
          </p:cNvPr>
          <p:cNvSpPr>
            <a:spLocks noGrp="1"/>
          </p:cNvSpPr>
          <p:nvPr>
            <p:ph type="body" sz="quarter" idx="11" hasCustomPrompt="1"/>
          </p:nvPr>
        </p:nvSpPr>
        <p:spPr>
          <a:xfrm>
            <a:off x="1057574" y="1584325"/>
            <a:ext cx="2268537" cy="307975"/>
          </a:xfrm>
          <a:prstGeom prst="rect">
            <a:avLst/>
          </a:prstGeom>
        </p:spPr>
        <p:txBody>
          <a:bodyPr/>
          <a:lstStyle>
            <a:lvl1pPr>
              <a:buNone/>
              <a:defRPr sz="2000" b="1" i="0">
                <a:latin typeface="Epilogue" pitchFamily="2" charset="77"/>
              </a:defRPr>
            </a:lvl1pPr>
          </a:lstStyle>
          <a:p>
            <a:pPr lvl="0"/>
            <a:r>
              <a:rPr lang="en-US" dirty="0"/>
              <a:t>Text_01</a:t>
            </a:r>
          </a:p>
        </p:txBody>
      </p:sp>
      <p:sp>
        <p:nvSpPr>
          <p:cNvPr id="25" name="Text Placeholder 23">
            <a:extLst>
              <a:ext uri="{FF2B5EF4-FFF2-40B4-BE49-F238E27FC236}">
                <a16:creationId xmlns:a16="http://schemas.microsoft.com/office/drawing/2014/main" id="{0DBE1F1C-3979-9129-1E35-69E305516B9C}"/>
              </a:ext>
            </a:extLst>
          </p:cNvPr>
          <p:cNvSpPr>
            <a:spLocks noGrp="1"/>
          </p:cNvSpPr>
          <p:nvPr>
            <p:ph type="body" sz="quarter" idx="12" hasCustomPrompt="1"/>
          </p:nvPr>
        </p:nvSpPr>
        <p:spPr>
          <a:xfrm>
            <a:off x="7435225" y="1584324"/>
            <a:ext cx="2268537" cy="307975"/>
          </a:xfrm>
          <a:prstGeom prst="rect">
            <a:avLst/>
          </a:prstGeom>
        </p:spPr>
        <p:txBody>
          <a:bodyPr/>
          <a:lstStyle>
            <a:lvl1pPr>
              <a:buNone/>
              <a:defRPr sz="2000" b="1" i="0">
                <a:latin typeface="Epilogue" pitchFamily="2" charset="77"/>
              </a:defRPr>
            </a:lvl1pPr>
          </a:lstStyle>
          <a:p>
            <a:pPr lvl="0"/>
            <a:r>
              <a:rPr lang="en-US" dirty="0"/>
              <a:t>Text_02</a:t>
            </a:r>
          </a:p>
        </p:txBody>
      </p:sp>
      <p:sp>
        <p:nvSpPr>
          <p:cNvPr id="26" name="Text Placeholder 23">
            <a:extLst>
              <a:ext uri="{FF2B5EF4-FFF2-40B4-BE49-F238E27FC236}">
                <a16:creationId xmlns:a16="http://schemas.microsoft.com/office/drawing/2014/main" id="{91C8162D-9A0F-AACC-1159-EF5FB1A3D802}"/>
              </a:ext>
            </a:extLst>
          </p:cNvPr>
          <p:cNvSpPr>
            <a:spLocks noGrp="1"/>
          </p:cNvSpPr>
          <p:nvPr>
            <p:ph type="body" sz="quarter" idx="13" hasCustomPrompt="1"/>
          </p:nvPr>
        </p:nvSpPr>
        <p:spPr>
          <a:xfrm>
            <a:off x="1057573" y="3771760"/>
            <a:ext cx="2268537" cy="307975"/>
          </a:xfrm>
          <a:prstGeom prst="rect">
            <a:avLst/>
          </a:prstGeom>
        </p:spPr>
        <p:txBody>
          <a:bodyPr/>
          <a:lstStyle>
            <a:lvl1pPr>
              <a:buNone/>
              <a:defRPr sz="2000" b="1" i="0">
                <a:latin typeface="Epilogue" pitchFamily="2" charset="77"/>
              </a:defRPr>
            </a:lvl1pPr>
          </a:lstStyle>
          <a:p>
            <a:pPr lvl="0"/>
            <a:r>
              <a:rPr lang="en-US" dirty="0"/>
              <a:t>Text_03</a:t>
            </a:r>
          </a:p>
        </p:txBody>
      </p:sp>
      <p:sp>
        <p:nvSpPr>
          <p:cNvPr id="27" name="Text Placeholder 23">
            <a:extLst>
              <a:ext uri="{FF2B5EF4-FFF2-40B4-BE49-F238E27FC236}">
                <a16:creationId xmlns:a16="http://schemas.microsoft.com/office/drawing/2014/main" id="{4076B178-F5C2-671B-78EC-E56A89B828A4}"/>
              </a:ext>
            </a:extLst>
          </p:cNvPr>
          <p:cNvSpPr>
            <a:spLocks noGrp="1"/>
          </p:cNvSpPr>
          <p:nvPr>
            <p:ph type="body" sz="quarter" idx="14" hasCustomPrompt="1"/>
          </p:nvPr>
        </p:nvSpPr>
        <p:spPr>
          <a:xfrm>
            <a:off x="7435225" y="3785443"/>
            <a:ext cx="2268537" cy="307975"/>
          </a:xfrm>
          <a:prstGeom prst="rect">
            <a:avLst/>
          </a:prstGeom>
        </p:spPr>
        <p:txBody>
          <a:bodyPr/>
          <a:lstStyle>
            <a:lvl1pPr>
              <a:buNone/>
              <a:defRPr sz="2000" b="1" i="0">
                <a:latin typeface="Epilogue" pitchFamily="2" charset="77"/>
              </a:defRPr>
            </a:lvl1pPr>
          </a:lstStyle>
          <a:p>
            <a:pPr lvl="0"/>
            <a:r>
              <a:rPr lang="en-US" dirty="0"/>
              <a:t>Text_04</a:t>
            </a:r>
          </a:p>
        </p:txBody>
      </p:sp>
      <p:sp>
        <p:nvSpPr>
          <p:cNvPr id="28" name="Content Placeholder 20">
            <a:extLst>
              <a:ext uri="{FF2B5EF4-FFF2-40B4-BE49-F238E27FC236}">
                <a16:creationId xmlns:a16="http://schemas.microsoft.com/office/drawing/2014/main" id="{90F8864A-271C-6718-51ED-F5BA48A27064}"/>
              </a:ext>
            </a:extLst>
          </p:cNvPr>
          <p:cNvSpPr>
            <a:spLocks noGrp="1"/>
          </p:cNvSpPr>
          <p:nvPr>
            <p:ph sz="quarter" idx="15" hasCustomPrompt="1"/>
          </p:nvPr>
        </p:nvSpPr>
        <p:spPr>
          <a:xfrm>
            <a:off x="6992094" y="2108200"/>
            <a:ext cx="3774291" cy="1155700"/>
          </a:xfrm>
          <a:prstGeom prst="rect">
            <a:avLst/>
          </a:prstGeom>
        </p:spPr>
        <p:txBody>
          <a:bodyPr/>
          <a:lstStyle>
            <a:lvl1pPr>
              <a:buNone/>
              <a:defRPr sz="1200" b="0" i="0">
                <a:latin typeface="Epilogue" pitchFamily="2" charset="77"/>
              </a:defRPr>
            </a:lvl1pPr>
          </a:lstStyle>
          <a:p>
            <a:pPr lvl="0"/>
            <a:r>
              <a:rPr lang="en-US" dirty="0"/>
              <a:t>Lorem Ipsum dolor sit </a:t>
            </a:r>
            <a:r>
              <a:rPr lang="en-US" dirty="0" err="1"/>
              <a:t>amet</a:t>
            </a:r>
            <a:r>
              <a:rPr lang="en-US" dirty="0"/>
              <a:t>, </a:t>
            </a:r>
            <a:r>
              <a:rPr lang="en-US" dirty="0" err="1"/>
              <a:t>consecture</a:t>
            </a:r>
            <a:endParaRPr lang="en-US" dirty="0"/>
          </a:p>
          <a:p>
            <a:pPr lvl="0"/>
            <a:r>
              <a:rPr lang="en-US" dirty="0" err="1"/>
              <a:t>Cbjdslc</a:t>
            </a:r>
            <a:r>
              <a:rPr lang="en-US" dirty="0"/>
              <a:t> </a:t>
            </a:r>
            <a:r>
              <a:rPr lang="en-US" dirty="0" err="1"/>
              <a:t>dsjfdshf</a:t>
            </a:r>
            <a:r>
              <a:rPr lang="en-US" dirty="0"/>
              <a:t> minim</a:t>
            </a:r>
          </a:p>
          <a:p>
            <a:pPr lvl="0"/>
            <a:r>
              <a:rPr lang="en-US" dirty="0" err="1"/>
              <a:t>Dshf;quis</a:t>
            </a:r>
            <a:r>
              <a:rPr lang="en-US" dirty="0"/>
              <a:t> magna execution. </a:t>
            </a:r>
          </a:p>
          <a:p>
            <a:pPr lvl="0"/>
            <a:r>
              <a:rPr lang="en-US" dirty="0" err="1"/>
              <a:t>dhjh</a:t>
            </a:r>
            <a:r>
              <a:rPr lang="en-US" dirty="0"/>
              <a:t>  </a:t>
            </a:r>
          </a:p>
        </p:txBody>
      </p:sp>
      <p:sp>
        <p:nvSpPr>
          <p:cNvPr id="29" name="Content Placeholder 20">
            <a:extLst>
              <a:ext uri="{FF2B5EF4-FFF2-40B4-BE49-F238E27FC236}">
                <a16:creationId xmlns:a16="http://schemas.microsoft.com/office/drawing/2014/main" id="{937BE2FB-3B9D-F9CB-820B-2D665BDDB726}"/>
              </a:ext>
            </a:extLst>
          </p:cNvPr>
          <p:cNvSpPr>
            <a:spLocks noGrp="1"/>
          </p:cNvSpPr>
          <p:nvPr>
            <p:ph sz="quarter" idx="16" hasCustomPrompt="1"/>
          </p:nvPr>
        </p:nvSpPr>
        <p:spPr>
          <a:xfrm>
            <a:off x="556661" y="4292427"/>
            <a:ext cx="3774291" cy="1155700"/>
          </a:xfrm>
          <a:prstGeom prst="rect">
            <a:avLst/>
          </a:prstGeom>
        </p:spPr>
        <p:txBody>
          <a:bodyPr/>
          <a:lstStyle>
            <a:lvl1pPr>
              <a:buNone/>
              <a:defRPr sz="1200" b="0" i="0">
                <a:latin typeface="Epilogue" pitchFamily="2" charset="77"/>
              </a:defRPr>
            </a:lvl1pPr>
          </a:lstStyle>
          <a:p>
            <a:pPr lvl="0"/>
            <a:r>
              <a:rPr lang="en-US" dirty="0"/>
              <a:t>Lorem Ipsum dolor sit </a:t>
            </a:r>
            <a:r>
              <a:rPr lang="en-US" dirty="0" err="1"/>
              <a:t>amet</a:t>
            </a:r>
            <a:r>
              <a:rPr lang="en-US" dirty="0"/>
              <a:t>, </a:t>
            </a:r>
            <a:r>
              <a:rPr lang="en-US" dirty="0" err="1"/>
              <a:t>consecture</a:t>
            </a:r>
            <a:endParaRPr lang="en-US" dirty="0"/>
          </a:p>
          <a:p>
            <a:pPr lvl="0"/>
            <a:r>
              <a:rPr lang="en-US" dirty="0" err="1"/>
              <a:t>Cbjdslc</a:t>
            </a:r>
            <a:r>
              <a:rPr lang="en-US" dirty="0"/>
              <a:t> </a:t>
            </a:r>
            <a:r>
              <a:rPr lang="en-US" dirty="0" err="1"/>
              <a:t>dsjfdshf</a:t>
            </a:r>
            <a:r>
              <a:rPr lang="en-US" dirty="0"/>
              <a:t> minim</a:t>
            </a:r>
          </a:p>
          <a:p>
            <a:pPr lvl="0"/>
            <a:r>
              <a:rPr lang="en-US" dirty="0" err="1"/>
              <a:t>Dshf;quis</a:t>
            </a:r>
            <a:r>
              <a:rPr lang="en-US" dirty="0"/>
              <a:t> magna execution. </a:t>
            </a:r>
          </a:p>
          <a:p>
            <a:pPr lvl="0"/>
            <a:r>
              <a:rPr lang="en-US" dirty="0" err="1"/>
              <a:t>dhjh</a:t>
            </a:r>
            <a:r>
              <a:rPr lang="en-US" dirty="0"/>
              <a:t>  </a:t>
            </a:r>
          </a:p>
        </p:txBody>
      </p:sp>
      <p:sp>
        <p:nvSpPr>
          <p:cNvPr id="30" name="Content Placeholder 20">
            <a:extLst>
              <a:ext uri="{FF2B5EF4-FFF2-40B4-BE49-F238E27FC236}">
                <a16:creationId xmlns:a16="http://schemas.microsoft.com/office/drawing/2014/main" id="{9BA5D7BB-E8D6-5191-3056-E485FE820411}"/>
              </a:ext>
            </a:extLst>
          </p:cNvPr>
          <p:cNvSpPr>
            <a:spLocks noGrp="1"/>
          </p:cNvSpPr>
          <p:nvPr>
            <p:ph sz="quarter" idx="17" hasCustomPrompt="1"/>
          </p:nvPr>
        </p:nvSpPr>
        <p:spPr>
          <a:xfrm>
            <a:off x="6992094" y="4347411"/>
            <a:ext cx="3774291" cy="1155700"/>
          </a:xfrm>
          <a:prstGeom prst="rect">
            <a:avLst/>
          </a:prstGeom>
        </p:spPr>
        <p:txBody>
          <a:bodyPr/>
          <a:lstStyle>
            <a:lvl1pPr>
              <a:buNone/>
              <a:defRPr sz="1200" b="0" i="0">
                <a:latin typeface="Epilogue" pitchFamily="2" charset="77"/>
              </a:defRPr>
            </a:lvl1pPr>
          </a:lstStyle>
          <a:p>
            <a:pPr lvl="0"/>
            <a:r>
              <a:rPr lang="en-US" dirty="0"/>
              <a:t>Lorem Ipsum dolor sit </a:t>
            </a:r>
            <a:r>
              <a:rPr lang="en-US" dirty="0" err="1"/>
              <a:t>amet</a:t>
            </a:r>
            <a:r>
              <a:rPr lang="en-US" dirty="0"/>
              <a:t>, </a:t>
            </a:r>
            <a:r>
              <a:rPr lang="en-US" dirty="0" err="1"/>
              <a:t>consecture</a:t>
            </a:r>
            <a:endParaRPr lang="en-US" dirty="0"/>
          </a:p>
          <a:p>
            <a:pPr lvl="0"/>
            <a:r>
              <a:rPr lang="en-US" dirty="0" err="1"/>
              <a:t>Cbjdslc</a:t>
            </a:r>
            <a:r>
              <a:rPr lang="en-US" dirty="0"/>
              <a:t> </a:t>
            </a:r>
            <a:r>
              <a:rPr lang="en-US" dirty="0" err="1"/>
              <a:t>dsjfdshf</a:t>
            </a:r>
            <a:r>
              <a:rPr lang="en-US" dirty="0"/>
              <a:t> minim</a:t>
            </a:r>
          </a:p>
          <a:p>
            <a:pPr lvl="0"/>
            <a:r>
              <a:rPr lang="en-US" dirty="0" err="1"/>
              <a:t>Dshf;quis</a:t>
            </a:r>
            <a:r>
              <a:rPr lang="en-US" dirty="0"/>
              <a:t> magna execution. </a:t>
            </a:r>
          </a:p>
          <a:p>
            <a:pPr lvl="0"/>
            <a:r>
              <a:rPr lang="en-US" dirty="0" err="1"/>
              <a:t>dhjh</a:t>
            </a:r>
            <a:r>
              <a:rPr lang="en-US" dirty="0"/>
              <a:t>  </a:t>
            </a:r>
          </a:p>
        </p:txBody>
      </p:sp>
    </p:spTree>
    <p:extLst>
      <p:ext uri="{BB962C8B-B14F-4D97-AF65-F5344CB8AC3E}">
        <p14:creationId xmlns:p14="http://schemas.microsoft.com/office/powerpoint/2010/main" val="351150900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18">
    <p:bg>
      <p:bgPr>
        <a:solidFill>
          <a:srgbClr val="2D5078"/>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73C7A54-F9FE-FF4A-B0BF-F5C504389990}"/>
              </a:ext>
            </a:extLst>
          </p:cNvPr>
          <p:cNvSpPr>
            <a:spLocks noGrp="1"/>
          </p:cNvSpPr>
          <p:nvPr>
            <p:ph type="pic" sz="quarter" idx="10"/>
          </p:nvPr>
        </p:nvSpPr>
        <p:spPr>
          <a:xfrm>
            <a:off x="-1" y="0"/>
            <a:ext cx="4392385" cy="6858000"/>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6" name="Rectangle 5">
            <a:extLst>
              <a:ext uri="{FF2B5EF4-FFF2-40B4-BE49-F238E27FC236}">
                <a16:creationId xmlns:a16="http://schemas.microsoft.com/office/drawing/2014/main" id="{8092B603-69BB-AA1E-129A-E8F9059557E5}"/>
              </a:ext>
            </a:extLst>
          </p:cNvPr>
          <p:cNvSpPr/>
          <p:nvPr userDrawn="1"/>
        </p:nvSpPr>
        <p:spPr>
          <a:xfrm>
            <a:off x="4392384" y="1507958"/>
            <a:ext cx="5649973" cy="2310063"/>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ndParaRPr>
          </a:p>
        </p:txBody>
      </p:sp>
      <p:pic>
        <p:nvPicPr>
          <p:cNvPr id="13" name="Picture 12" descr="A black and white logo&#10;&#10;AI-generated content may be incorrect.">
            <a:extLst>
              <a:ext uri="{FF2B5EF4-FFF2-40B4-BE49-F238E27FC236}">
                <a16:creationId xmlns:a16="http://schemas.microsoft.com/office/drawing/2014/main" id="{32BDC5BF-C666-2D71-0710-58FDE5095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4" name="Content Placeholder 20">
            <a:extLst>
              <a:ext uri="{FF2B5EF4-FFF2-40B4-BE49-F238E27FC236}">
                <a16:creationId xmlns:a16="http://schemas.microsoft.com/office/drawing/2014/main" id="{0447F493-8B01-1DD4-EB84-653080A89301}"/>
              </a:ext>
            </a:extLst>
          </p:cNvPr>
          <p:cNvSpPr>
            <a:spLocks noGrp="1"/>
          </p:cNvSpPr>
          <p:nvPr>
            <p:ph sz="quarter" idx="15" hasCustomPrompt="1"/>
          </p:nvPr>
        </p:nvSpPr>
        <p:spPr>
          <a:xfrm>
            <a:off x="5093131" y="4825725"/>
            <a:ext cx="3774291" cy="1155700"/>
          </a:xfrm>
          <a:prstGeom prst="rect">
            <a:avLst/>
          </a:prstGeom>
        </p:spPr>
        <p:txBody>
          <a:bodyPr/>
          <a:lstStyle>
            <a:lvl1pPr>
              <a:buNone/>
              <a:defRPr sz="1200" b="0" i="0">
                <a:solidFill>
                  <a:schemeClr val="bg1"/>
                </a:solidFill>
                <a:latin typeface="Epilogue" pitchFamily="2" charset="77"/>
              </a:defRPr>
            </a:lvl1pPr>
          </a:lstStyle>
          <a:p>
            <a:pPr lvl="0"/>
            <a:r>
              <a:rPr lang="en-US" dirty="0"/>
              <a:t>Add contact, location, number, e-mail </a:t>
            </a:r>
          </a:p>
        </p:txBody>
      </p:sp>
      <p:sp>
        <p:nvSpPr>
          <p:cNvPr id="16" name="TextBox 15">
            <a:extLst>
              <a:ext uri="{FF2B5EF4-FFF2-40B4-BE49-F238E27FC236}">
                <a16:creationId xmlns:a16="http://schemas.microsoft.com/office/drawing/2014/main" id="{9E7408F9-E15C-B68D-AB33-EC10FD085ABE}"/>
              </a:ext>
            </a:extLst>
          </p:cNvPr>
          <p:cNvSpPr txBox="1"/>
          <p:nvPr userDrawn="1"/>
        </p:nvSpPr>
        <p:spPr>
          <a:xfrm>
            <a:off x="4892842" y="2134629"/>
            <a:ext cx="6120062" cy="1154162"/>
          </a:xfrm>
          <a:prstGeom prst="rect">
            <a:avLst/>
          </a:prstGeom>
          <a:noFill/>
        </p:spPr>
        <p:txBody>
          <a:bodyPr wrap="square">
            <a:spAutoFit/>
          </a:bodyPr>
          <a:lstStyle/>
          <a:p>
            <a:r>
              <a:rPr lang="en-US" sz="6900" b="1" dirty="0">
                <a:solidFill>
                  <a:schemeClr val="bg1"/>
                </a:solidFill>
                <a:latin typeface="Epilogue" pitchFamily="2" charset="77"/>
                <a:ea typeface="Roboto ExtraBold" panose="02000000000000000000" pitchFamily="2" charset="0"/>
                <a:cs typeface="Plus Jakarta Sans" pitchFamily="2" charset="77"/>
              </a:rPr>
              <a:t>Thank You!</a:t>
            </a:r>
          </a:p>
        </p:txBody>
      </p:sp>
    </p:spTree>
    <p:extLst>
      <p:ext uri="{BB962C8B-B14F-4D97-AF65-F5344CB8AC3E}">
        <p14:creationId xmlns:p14="http://schemas.microsoft.com/office/powerpoint/2010/main" val="62819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9" name="Rectangle 8"/>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12" name="Rectangle 11"/>
          <p:cNvSpPr/>
          <p:nvPr userDrawn="1"/>
        </p:nvSpPr>
        <p:spPr>
          <a:xfrm>
            <a:off x="325792" y="6417816"/>
            <a:ext cx="1322202" cy="338532"/>
          </a:xfrm>
          <a:prstGeom prst="rect">
            <a:avLst/>
          </a:prstGeom>
        </p:spPr>
        <p:txBody>
          <a:bodyPr wrap="none" lIns="121899" tIns="60949" rIns="121899" bIns="60949">
            <a:spAutoFit/>
          </a:bodyPr>
          <a:lstStyle/>
          <a:p>
            <a:r>
              <a:rPr lang="en-US" sz="1400" b="0" i="0">
                <a:solidFill>
                  <a:schemeClr val="tx1">
                    <a:lumMod val="60000"/>
                    <a:lumOff val="40000"/>
                  </a:schemeClr>
                </a:solidFill>
                <a:latin typeface="+mn-lt"/>
                <a:cs typeface="Calibri"/>
              </a:rPr>
              <a:t>energy.gov/i2x</a:t>
            </a:r>
          </a:p>
        </p:txBody>
      </p:sp>
      <p:sp>
        <p:nvSpPr>
          <p:cNvPr id="13" name="Slide Number Placeholder 4"/>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pic>
        <p:nvPicPr>
          <p:cNvPr id="3" name="Picture 2" descr="A picture containing text&#10;&#10;AI-generated content may be incorrect.">
            <a:extLst>
              <a:ext uri="{FF2B5EF4-FFF2-40B4-BE49-F238E27FC236}">
                <a16:creationId xmlns:a16="http://schemas.microsoft.com/office/drawing/2014/main" id="{8F442970-33C2-AE7D-2A4A-F41A8A76B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7940" y="6193163"/>
            <a:ext cx="2329491" cy="564578"/>
          </a:xfrm>
          <a:prstGeom prst="rect">
            <a:avLst/>
          </a:prstGeom>
        </p:spPr>
      </p:pic>
    </p:spTree>
    <p:extLst>
      <p:ext uri="{BB962C8B-B14F-4D97-AF65-F5344CB8AC3E}">
        <p14:creationId xmlns:p14="http://schemas.microsoft.com/office/powerpoint/2010/main" val="11550143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tal 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3" name="Rectangle 2">
            <a:extLst>
              <a:ext uri="{FF2B5EF4-FFF2-40B4-BE49-F238E27FC236}">
                <a16:creationId xmlns:a16="http://schemas.microsoft.com/office/drawing/2014/main" id="{5A6D35AA-A02A-33E0-802B-37DFBD29334D}"/>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4" name="Slide Number Placeholder 4">
            <a:extLst>
              <a:ext uri="{FF2B5EF4-FFF2-40B4-BE49-F238E27FC236}">
                <a16:creationId xmlns:a16="http://schemas.microsoft.com/office/drawing/2014/main" id="{772E33CB-28D7-F8FD-4A2B-2050F4B38261}"/>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40267667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87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Rectangle 4">
            <a:extLst>
              <a:ext uri="{FF2B5EF4-FFF2-40B4-BE49-F238E27FC236}">
                <a16:creationId xmlns:a16="http://schemas.microsoft.com/office/drawing/2014/main" id="{6C0317AF-D7B2-5044-F389-2F9055EB1CAD}"/>
              </a:ext>
            </a:extLst>
          </p:cNvPr>
          <p:cNvSpPr/>
          <p:nvPr userDrawn="1"/>
        </p:nvSpPr>
        <p:spPr>
          <a:xfrm>
            <a:off x="8683506" y="0"/>
            <a:ext cx="3508493" cy="6858000"/>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7" name="TextBox 6">
            <a:extLst>
              <a:ext uri="{FF2B5EF4-FFF2-40B4-BE49-F238E27FC236}">
                <a16:creationId xmlns:a16="http://schemas.microsoft.com/office/drawing/2014/main" id="{0D5E47C4-DA11-5B7C-3899-BA0A57998BD8}"/>
              </a:ext>
            </a:extLst>
          </p:cNvPr>
          <p:cNvSpPr txBox="1"/>
          <p:nvPr userDrawn="1"/>
        </p:nvSpPr>
        <p:spPr>
          <a:xfrm>
            <a:off x="9174768" y="6534436"/>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12" name="Picture 11" descr="A blue and black logo&#10;&#10;AI-generated content may be incorrect.">
            <a:extLst>
              <a:ext uri="{FF2B5EF4-FFF2-40B4-BE49-F238E27FC236}">
                <a16:creationId xmlns:a16="http://schemas.microsoft.com/office/drawing/2014/main" id="{F8C85C16-3633-0084-CA58-758306744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2934" y="444288"/>
            <a:ext cx="1667877" cy="501227"/>
          </a:xfrm>
          <a:prstGeom prst="rect">
            <a:avLst/>
          </a:prstGeom>
        </p:spPr>
      </p:pic>
      <p:sp>
        <p:nvSpPr>
          <p:cNvPr id="13" name="Rectangle 12">
            <a:extLst>
              <a:ext uri="{FF2B5EF4-FFF2-40B4-BE49-F238E27FC236}">
                <a16:creationId xmlns:a16="http://schemas.microsoft.com/office/drawing/2014/main" id="{2C3195BC-7768-8564-1D1B-6A1C1D0152AC}"/>
              </a:ext>
            </a:extLst>
          </p:cNvPr>
          <p:cNvSpPr/>
          <p:nvPr userDrawn="1"/>
        </p:nvSpPr>
        <p:spPr>
          <a:xfrm>
            <a:off x="529066" y="1949256"/>
            <a:ext cx="11078677" cy="3417924"/>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a:extLst>
              <a:ext uri="{FF2B5EF4-FFF2-40B4-BE49-F238E27FC236}">
                <a16:creationId xmlns:a16="http://schemas.microsoft.com/office/drawing/2014/main" id="{CB210283-FD9B-8CE1-F905-1D97B85F1104}"/>
              </a:ext>
            </a:extLst>
          </p:cNvPr>
          <p:cNvSpPr>
            <a:spLocks noGrp="1"/>
          </p:cNvSpPr>
          <p:nvPr>
            <p:ph type="pic" sz="quarter" idx="10"/>
          </p:nvPr>
        </p:nvSpPr>
        <p:spPr>
          <a:xfrm>
            <a:off x="5729579" y="1532787"/>
            <a:ext cx="6225354" cy="4250861"/>
          </a:xfrm>
          <a:prstGeom prst="rect">
            <a:avLst/>
          </a:prstGeom>
          <a:pattFill prst="smCheck">
            <a:fgClr>
              <a:schemeClr val="tx1">
                <a:lumMod val="85000"/>
                <a:lumOff val="15000"/>
              </a:schemeClr>
            </a:fgClr>
            <a:bgClr>
              <a:schemeClr val="bg1"/>
            </a:bgClr>
          </a:pattFill>
        </p:spPr>
        <p:txBody>
          <a:bodyPr/>
          <a:lstStyle/>
          <a:p>
            <a:endParaRPr lang="en-US"/>
          </a:p>
        </p:txBody>
      </p:sp>
      <p:sp>
        <p:nvSpPr>
          <p:cNvPr id="15" name="Title 14">
            <a:extLst>
              <a:ext uri="{FF2B5EF4-FFF2-40B4-BE49-F238E27FC236}">
                <a16:creationId xmlns:a16="http://schemas.microsoft.com/office/drawing/2014/main" id="{D9087779-7A17-4209-56B5-77827FF71EFB}"/>
              </a:ext>
            </a:extLst>
          </p:cNvPr>
          <p:cNvSpPr>
            <a:spLocks noGrp="1"/>
          </p:cNvSpPr>
          <p:nvPr>
            <p:ph type="title" hasCustomPrompt="1"/>
          </p:nvPr>
        </p:nvSpPr>
        <p:spPr>
          <a:xfrm>
            <a:off x="658813" y="1662029"/>
            <a:ext cx="5925285" cy="496139"/>
          </a:xfrm>
          <a:prstGeom prst="rect">
            <a:avLst/>
          </a:prstGeom>
        </p:spPr>
        <p:txBody>
          <a:bodyPr/>
          <a:lstStyle>
            <a:lvl1pPr>
              <a:defRPr sz="2400" b="1" i="0">
                <a:solidFill>
                  <a:srgbClr val="2D5078"/>
                </a:solidFill>
                <a:latin typeface="Epilogue ExtraBold" pitchFamily="2" charset="77"/>
              </a:defRPr>
            </a:lvl1pPr>
          </a:lstStyle>
          <a:p>
            <a:r>
              <a:rPr lang="en-US" dirty="0"/>
              <a:t>CLICK TO EDIT TITLE</a:t>
            </a:r>
            <a:br>
              <a:rPr lang="en-US" dirty="0"/>
            </a:br>
            <a:endParaRPr lang="en-US" dirty="0"/>
          </a:p>
        </p:txBody>
      </p:sp>
      <p:sp>
        <p:nvSpPr>
          <p:cNvPr id="20" name="Text Placeholder 19">
            <a:extLst>
              <a:ext uri="{FF2B5EF4-FFF2-40B4-BE49-F238E27FC236}">
                <a16:creationId xmlns:a16="http://schemas.microsoft.com/office/drawing/2014/main" id="{F5A44013-DA7C-BAA0-A91E-BC19C887FD62}"/>
              </a:ext>
            </a:extLst>
          </p:cNvPr>
          <p:cNvSpPr>
            <a:spLocks noGrp="1"/>
          </p:cNvSpPr>
          <p:nvPr>
            <p:ph type="body" sz="quarter" idx="11" hasCustomPrompt="1"/>
          </p:nvPr>
        </p:nvSpPr>
        <p:spPr>
          <a:xfrm>
            <a:off x="529066" y="2224105"/>
            <a:ext cx="5672137" cy="935323"/>
          </a:xfrm>
          <a:prstGeom prst="rect">
            <a:avLst/>
          </a:prstGeom>
        </p:spPr>
        <p:txBody>
          <a:bodyPr/>
          <a:lstStyle>
            <a:lvl1pPr>
              <a:buNone/>
              <a:defRPr sz="8000" b="1" i="0">
                <a:solidFill>
                  <a:srgbClr val="2D5078"/>
                </a:solidFill>
                <a:latin typeface="Epilogue ExtraBold" pitchFamily="2" charset="77"/>
              </a:defRPr>
            </a:lvl1pPr>
          </a:lstStyle>
          <a:p>
            <a:pPr lvl="0"/>
            <a:r>
              <a:rPr lang="en-US" dirty="0"/>
              <a:t>ADD TITLE</a:t>
            </a:r>
          </a:p>
        </p:txBody>
      </p:sp>
      <p:sp>
        <p:nvSpPr>
          <p:cNvPr id="38" name="Text Placeholder 37">
            <a:extLst>
              <a:ext uri="{FF2B5EF4-FFF2-40B4-BE49-F238E27FC236}">
                <a16:creationId xmlns:a16="http://schemas.microsoft.com/office/drawing/2014/main" id="{1E9D1F07-F492-C68F-BEAB-29619F21B826}"/>
              </a:ext>
            </a:extLst>
          </p:cNvPr>
          <p:cNvSpPr>
            <a:spLocks noGrp="1"/>
          </p:cNvSpPr>
          <p:nvPr>
            <p:ph type="body" sz="quarter" idx="13" hasCustomPrompt="1"/>
          </p:nvPr>
        </p:nvSpPr>
        <p:spPr>
          <a:xfrm>
            <a:off x="658813" y="3315444"/>
            <a:ext cx="4505325" cy="383129"/>
          </a:xfrm>
          <a:prstGeom prst="rect">
            <a:avLst/>
          </a:prstGeom>
        </p:spPr>
        <p:txBody>
          <a:bodyPr/>
          <a:lstStyle>
            <a:lvl1pPr>
              <a:buNone/>
              <a:defRPr sz="1800"/>
            </a:lvl1pPr>
          </a:lstStyle>
          <a:p>
            <a:r>
              <a:rPr lang="en-US" b="1" dirty="0">
                <a:solidFill>
                  <a:srgbClr val="2D5078"/>
                </a:solidFill>
                <a:latin typeface="Epilogue" pitchFamily="2" charset="77"/>
                <a:ea typeface="Roboto ExtraBold" panose="02000000000000000000" pitchFamily="2" charset="0"/>
                <a:cs typeface="Poppins" pitchFamily="2" charset="77"/>
              </a:rPr>
              <a:t>Add subtitle here</a:t>
            </a:r>
          </a:p>
        </p:txBody>
      </p:sp>
      <p:sp>
        <p:nvSpPr>
          <p:cNvPr id="40" name="Text Placeholder 39">
            <a:extLst>
              <a:ext uri="{FF2B5EF4-FFF2-40B4-BE49-F238E27FC236}">
                <a16:creationId xmlns:a16="http://schemas.microsoft.com/office/drawing/2014/main" id="{96444D33-EDB3-4D5F-414E-D82444C3185B}"/>
              </a:ext>
            </a:extLst>
          </p:cNvPr>
          <p:cNvSpPr>
            <a:spLocks noGrp="1"/>
          </p:cNvSpPr>
          <p:nvPr>
            <p:ph type="body" sz="quarter" idx="14" hasCustomPrompt="1"/>
          </p:nvPr>
        </p:nvSpPr>
        <p:spPr>
          <a:xfrm>
            <a:off x="658813" y="3985800"/>
            <a:ext cx="4437062" cy="1327150"/>
          </a:xfrm>
          <a:prstGeom prst="rect">
            <a:avLst/>
          </a:prstGeom>
        </p:spPr>
        <p:txBody>
          <a:bodyPr/>
          <a:lstStyle>
            <a:lvl1pPr>
              <a:buNone/>
              <a:defRPr sz="1200">
                <a:latin typeface="Epilogue" pitchFamily="2" charset="77"/>
              </a:defRPr>
            </a:lvl1pPr>
          </a:lstStyle>
          <a:p>
            <a:pPr lvl="0"/>
            <a:r>
              <a:rPr lang="en-US" dirty="0"/>
              <a:t>Add text here</a:t>
            </a:r>
          </a:p>
        </p:txBody>
      </p:sp>
    </p:spTree>
    <p:extLst>
      <p:ext uri="{BB962C8B-B14F-4D97-AF65-F5344CB8AC3E}">
        <p14:creationId xmlns:p14="http://schemas.microsoft.com/office/powerpoint/2010/main" val="221563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D8F95311-99AE-AFA2-792A-582FAF27F380}"/>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99120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D8F95311-99AE-AFA2-792A-582FAF27F380}"/>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
        <p:nvSpPr>
          <p:cNvPr id="11" name="Text Placeholder 10">
            <a:extLst>
              <a:ext uri="{FF2B5EF4-FFF2-40B4-BE49-F238E27FC236}">
                <a16:creationId xmlns:a16="http://schemas.microsoft.com/office/drawing/2014/main" id="{7AFC048E-D2D5-48D6-A814-BE4D5F1B8533}"/>
              </a:ext>
            </a:extLst>
          </p:cNvPr>
          <p:cNvSpPr>
            <a:spLocks noGrp="1"/>
          </p:cNvSpPr>
          <p:nvPr>
            <p:ph type="body" sz="quarter" idx="10" hasCustomPrompt="1"/>
          </p:nvPr>
        </p:nvSpPr>
        <p:spPr>
          <a:xfrm>
            <a:off x="325438" y="1731963"/>
            <a:ext cx="6748462" cy="4300537"/>
          </a:xfrm>
          <a:prstGeom prst="rect">
            <a:avLst/>
          </a:prstGeom>
        </p:spPr>
        <p:txBody>
          <a:bodyPr/>
          <a:lstStyle>
            <a:lvl1pPr>
              <a:buNone/>
              <a:defRPr sz="1800" b="0" i="0">
                <a:latin typeface="Epilogue" pitchFamily="2" charset="77"/>
              </a:defRPr>
            </a:lvl1pPr>
          </a:lstStyle>
          <a:p>
            <a:pPr lvl="0"/>
            <a:r>
              <a:rPr lang="en-US" dirty="0"/>
              <a:t>Type main text here</a:t>
            </a:r>
          </a:p>
        </p:txBody>
      </p:sp>
    </p:spTree>
    <p:extLst>
      <p:ext uri="{BB962C8B-B14F-4D97-AF65-F5344CB8AC3E}">
        <p14:creationId xmlns:p14="http://schemas.microsoft.com/office/powerpoint/2010/main" val="297934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A9CED9-58C8-054A-A893-E0AC28C7B75F}"/>
              </a:ext>
            </a:extLst>
          </p:cNvPr>
          <p:cNvSpPr>
            <a:spLocks noGrp="1"/>
          </p:cNvSpPr>
          <p:nvPr>
            <p:ph type="pic" sz="quarter" idx="10"/>
          </p:nvPr>
        </p:nvSpPr>
        <p:spPr>
          <a:xfrm>
            <a:off x="6653843" y="1347717"/>
            <a:ext cx="4373053" cy="4639303"/>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3E56617-B797-6B81-00BF-F53DEBC7C17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1DC93B92-2C7D-8B0F-7262-E029057DE3D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93C686C9-AFCE-C7E5-990C-BF0F6BDC01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8112221B-27C7-4C9A-18B1-718EE5F8E073}"/>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dirty="0"/>
              <a:t>ADD TITLE HERE</a:t>
            </a:r>
          </a:p>
        </p:txBody>
      </p:sp>
    </p:spTree>
    <p:extLst>
      <p:ext uri="{BB962C8B-B14F-4D97-AF65-F5344CB8AC3E}">
        <p14:creationId xmlns:p14="http://schemas.microsoft.com/office/powerpoint/2010/main" val="365335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44000"/>
          </a:schemeClr>
        </a:solidFill>
        <a:effectLst/>
      </p:bgPr>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 y="0"/>
            <a:ext cx="12192000" cy="6858000"/>
          </a:xfrm>
          <a:prstGeom prst="rect">
            <a:avLst/>
          </a:prstGeom>
        </p:spPr>
      </p:pic>
      <p:cxnSp>
        <p:nvCxnSpPr>
          <p:cNvPr id="21" name="Straight Connector 20"/>
          <p:cNvCxnSpPr/>
          <p:nvPr/>
        </p:nvCxnSpPr>
        <p:spPr>
          <a:xfrm>
            <a:off x="609599" y="898479"/>
            <a:ext cx="1097280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25792" y="6417816"/>
            <a:ext cx="1322202" cy="338532"/>
          </a:xfrm>
          <a:prstGeom prst="rect">
            <a:avLst/>
          </a:prstGeom>
        </p:spPr>
        <p:txBody>
          <a:bodyPr wrap="none" lIns="121899" tIns="60949" rIns="121899" bIns="60949">
            <a:spAutoFit/>
          </a:bodyPr>
          <a:lstStyle/>
          <a:p>
            <a:r>
              <a:rPr lang="en-US" sz="1400" b="0" i="0">
                <a:solidFill>
                  <a:schemeClr val="tx1">
                    <a:lumMod val="60000"/>
                    <a:lumOff val="40000"/>
                  </a:schemeClr>
                </a:solidFill>
                <a:latin typeface="+mn-lt"/>
                <a:cs typeface="Calibri"/>
              </a:rPr>
              <a:t>energy.gov/i2x</a:t>
            </a:r>
          </a:p>
        </p:txBody>
      </p:sp>
      <p:pic>
        <p:nvPicPr>
          <p:cNvPr id="3" name="Picture 2" descr="A picture containing text&#10;&#10;AI-generated content may be incorrect.">
            <a:extLst>
              <a:ext uri="{FF2B5EF4-FFF2-40B4-BE49-F238E27FC236}">
                <a16:creationId xmlns:a16="http://schemas.microsoft.com/office/drawing/2014/main" id="{7BFD2759-DF46-F8D6-F014-90CBF76E1D4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77940" y="6193163"/>
            <a:ext cx="2329491" cy="564578"/>
          </a:xfrm>
          <a:prstGeom prst="rect">
            <a:avLst/>
          </a:prstGeom>
        </p:spPr>
      </p:pic>
    </p:spTree>
    <p:extLst>
      <p:ext uri="{BB962C8B-B14F-4D97-AF65-F5344CB8AC3E}">
        <p14:creationId xmlns:p14="http://schemas.microsoft.com/office/powerpoint/2010/main" val="2473178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fade/>
  </p:transition>
  <p:hf hdr="0" ftr="0" dt="0"/>
  <p:txStyles>
    <p:titleStyle>
      <a:lvl1pPr algn="l" defTabSz="609493" rtl="0" eaLnBrk="1" latinLnBrk="0" hangingPunct="1">
        <a:spcBef>
          <a:spcPct val="0"/>
        </a:spcBef>
        <a:buNone/>
        <a:defRPr sz="3700" b="1" i="0" kern="1200">
          <a:solidFill>
            <a:srgbClr val="F38F26"/>
          </a:solidFill>
          <a:latin typeface="Calibri"/>
          <a:ea typeface="+mj-ea"/>
          <a:cs typeface="Calibri"/>
        </a:defRPr>
      </a:lvl1pPr>
    </p:titleStyle>
    <p:body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8566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proofpoint.com/v2/url?u=https-3A__t.e2ma.net_click_0a5zck_kqmvrx1c_gv3s7ub&amp;d=DwMFaQ&amp;c=euGZstcaTDllvimEN8b7jXrwqOf-v5A_CdpgnVfiiMM&amp;r=ashoo6JPuTGhH7IOFBqwartedz9VnoRBCw2mxU5WP1k&amp;m=vxnlGry9VOH71RP4wdsumIDm7WNekzruhj9ptwps5zrGFbfKBoQmN52DVZ4djYug&amp;s=PSAPYX7vRkA9Jq5rbxdUVx8SoAOmP8rPbIJwLB6w_ac&amp;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sig.energy/i2x-initiatives/#i2X-Season-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erc.com/globalassets/programs/compliance/compliance-guidance/implementation/prc-029-1-inverter-based-resource-ride-through-design-evaluation-implementation-guidanc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s://d31hzlhk6di2h5.cloudfront.net/20260427/98/2c/68/36/a7828ae62aafd045dc7aae9a_1268x438.png" TargetMode="External"/><Relationship Id="rId2" Type="http://schemas.openxmlformats.org/officeDocument/2006/relationships/hyperlink" Target="https://www.esig.energy/i2x-initiatives/#Office-Hours"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esig.energy/wp-content/uploads/2026/06/Interconnection-Office-Hours-FAQ_6.5.26.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sig.energy/large-load-modeling-testing-and-interconnection-requirements-workshop/" TargetMode="External"/><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hyperlink" Target="https://esig-energy.zoom.us/meeting/register/4XHGRhtAQLCcv3G4yRd0pg#/registra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ilton.com/en/book/reservation/rooms/?ctyhocn=PDXCUQQ&amp;arrivalDate=2026-06-14&amp;departureDate=2026-06-19&amp;groupCode=91C&amp;room1NumAdults=1&amp;cid=OM%2CWW%2CHILTONLINK%2CEN%2CDirectLink" TargetMode="External"/><Relationship Id="rId2" Type="http://schemas.openxmlformats.org/officeDocument/2006/relationships/hyperlink" Target="https://www.bpa.gov/" TargetMode="External"/><Relationship Id="rId1" Type="http://schemas.openxmlformats.org/officeDocument/2006/relationships/slideLayout" Target="../slideLayouts/slideLayout7.xml"/><Relationship Id="rId6" Type="http://schemas.openxmlformats.org/officeDocument/2006/relationships/hyperlink" Target="https://www.esig.energy/working-groups/research-education/esig-trainings/" TargetMode="External"/><Relationship Id="rId5" Type="http://schemas.openxmlformats.org/officeDocument/2006/relationships/image" Target="../media/image3.png"/><Relationship Id="rId4" Type="http://schemas.openxmlformats.org/officeDocument/2006/relationships/hyperlink" Target="https://www.esig.energy/event/interconnection-short-cour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sig.energy/event/interconnection-short-course/" TargetMode="External"/><Relationship Id="rId2" Type="http://schemas.openxmlformats.org/officeDocument/2006/relationships/hyperlink" Target="https://www.texasre.org/" TargetMode="External"/><Relationship Id="rId1" Type="http://schemas.openxmlformats.org/officeDocument/2006/relationships/slideLayout" Target="../slideLayouts/slideLayout7.xml"/><Relationship Id="rId5" Type="http://schemas.openxmlformats.org/officeDocument/2006/relationships/hyperlink" Target="https://www.esig.energy/working-groups/research-education/esig-trainings/"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esig.energy/event/interconnection-short-course/" TargetMode="External"/><Relationship Id="rId2" Type="http://schemas.openxmlformats.org/officeDocument/2006/relationships/hyperlink" Target="https://www.iso-ne.com/"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lnkd.in/etdTQMAF" TargetMode="External"/><Relationship Id="rId2" Type="http://schemas.openxmlformats.org/officeDocument/2006/relationships/hyperlink" Target="https://www.services-rte.com/files/live/sites/services-rte/files/documentsLibrary/Article_8.3.4_CDC_des_capacit%C3%A9s_constructives_-_Stockeur_0973_fr"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hyperlink" Target="https://www.dlapiper.com/en-us/insights/publications/2026/05/mexico-national-energy-commission-publishes-guidelines-for-electric-energy-storage-systems?utm_sourc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https://d31hzlhk6di2h5.cloudfront.net/20260427/98/2c/68/36/a7828ae62aafd045dc7aae9a_1268x438.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esig.energy/event/2027-spring-technical-worksho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sig.energy/i2x-initiatives/#i2x-STITCH"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C0327F9-A0A3-C34F-951F-4E01E4FEE861}"/>
              </a:ext>
            </a:extLst>
          </p:cNvPr>
          <p:cNvSpPr/>
          <p:nvPr/>
        </p:nvSpPr>
        <p:spPr>
          <a:xfrm>
            <a:off x="8683506" y="0"/>
            <a:ext cx="3508493" cy="6858000"/>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9" name="TextBox 8">
            <a:extLst>
              <a:ext uri="{FF2B5EF4-FFF2-40B4-BE49-F238E27FC236}">
                <a16:creationId xmlns:a16="http://schemas.microsoft.com/office/drawing/2014/main" id="{BA7E6BAB-5742-9346-BFEC-A50A2C7F644D}"/>
              </a:ext>
            </a:extLst>
          </p:cNvPr>
          <p:cNvSpPr txBox="1"/>
          <p:nvPr/>
        </p:nvSpPr>
        <p:spPr>
          <a:xfrm>
            <a:off x="9174768" y="6534436"/>
            <a:ext cx="2780165" cy="153888"/>
          </a:xfrm>
          <a:prstGeom prst="rect">
            <a:avLst/>
          </a:prstGeom>
          <a:noFill/>
        </p:spPr>
        <p:txBody>
          <a:bodyPr wrap="square" lIns="0" tIns="0" rIns="0" bIns="0" rtlCol="0">
            <a:spAutoFit/>
          </a:bodyPr>
          <a:lstStyle/>
          <a:p>
            <a:pPr algn="r"/>
            <a:r>
              <a:rPr lang="en-ID" sz="1000" dirty="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pitchFamily="2" charset="77"/>
              <a:ea typeface="Roboto ExtraLight" panose="02000000000000000000" pitchFamily="2" charset="0"/>
              <a:cs typeface="Poppins" pitchFamily="2" charset="77"/>
            </a:endParaRPr>
          </a:p>
        </p:txBody>
      </p:sp>
      <p:sp>
        <p:nvSpPr>
          <p:cNvPr id="11" name="TextBox 10">
            <a:extLst>
              <a:ext uri="{FF2B5EF4-FFF2-40B4-BE49-F238E27FC236}">
                <a16:creationId xmlns:a16="http://schemas.microsoft.com/office/drawing/2014/main" id="{469AA6EF-E338-CC4A-81D1-60CE3088CC1D}"/>
              </a:ext>
            </a:extLst>
          </p:cNvPr>
          <p:cNvSpPr txBox="1"/>
          <p:nvPr/>
        </p:nvSpPr>
        <p:spPr>
          <a:xfrm>
            <a:off x="752969" y="2139289"/>
            <a:ext cx="4774996" cy="369332"/>
          </a:xfrm>
          <a:prstGeom prst="rect">
            <a:avLst/>
          </a:prstGeom>
          <a:noFill/>
        </p:spPr>
        <p:txBody>
          <a:bodyPr wrap="square" lIns="0" tIns="0" rIns="0" bIns="0" rtlCol="0">
            <a:spAutoFit/>
          </a:bodyPr>
          <a:lstStyle/>
          <a:p>
            <a:r>
              <a:rPr lang="en-US" sz="2400" b="1" dirty="0">
                <a:solidFill>
                  <a:srgbClr val="2D5078"/>
                </a:solidFill>
                <a:latin typeface="Epilogue" pitchFamily="2" charset="77"/>
                <a:ea typeface="Roboto ExtraBold" panose="02000000000000000000" pitchFamily="2" charset="0"/>
                <a:cs typeface="Poppins" pitchFamily="2" charset="77"/>
              </a:rPr>
              <a:t>ERCOT IBRWG Industry Updates</a:t>
            </a:r>
            <a:endParaRPr lang="en-US" sz="1600" b="1" dirty="0">
              <a:solidFill>
                <a:srgbClr val="2D5078"/>
              </a:solidFill>
              <a:latin typeface="Epilogue" pitchFamily="2" charset="77"/>
              <a:ea typeface="Roboto ExtraBold" panose="02000000000000000000" pitchFamily="2" charset="0"/>
              <a:cs typeface="Poppins" pitchFamily="2" charset="77"/>
            </a:endParaRPr>
          </a:p>
        </p:txBody>
      </p:sp>
      <p:sp>
        <p:nvSpPr>
          <p:cNvPr id="13" name="TextBox 12">
            <a:extLst>
              <a:ext uri="{FF2B5EF4-FFF2-40B4-BE49-F238E27FC236}">
                <a16:creationId xmlns:a16="http://schemas.microsoft.com/office/drawing/2014/main" id="{172F483F-E275-6349-88F5-7E61FFC792C2}"/>
              </a:ext>
            </a:extLst>
          </p:cNvPr>
          <p:cNvSpPr txBox="1"/>
          <p:nvPr/>
        </p:nvSpPr>
        <p:spPr>
          <a:xfrm>
            <a:off x="658814" y="3887655"/>
            <a:ext cx="4125200" cy="1231106"/>
          </a:xfrm>
          <a:prstGeom prst="rect">
            <a:avLst/>
          </a:prstGeom>
          <a:noFill/>
        </p:spPr>
        <p:txBody>
          <a:bodyPr wrap="square" lIns="0" tIns="0" rIns="0" bIns="0">
            <a:spAutoFit/>
          </a:bodyPr>
          <a:lstStyle/>
          <a:p>
            <a:r>
              <a:rPr lang="en-ID" sz="1600" b="1" i="0" dirty="0">
                <a:solidFill>
                  <a:srgbClr val="000000"/>
                </a:solidFill>
                <a:effectLst/>
                <a:latin typeface="Epilogue" pitchFamily="2" charset="77"/>
                <a:ea typeface="Roboto ExtraLight" panose="02000000000000000000" pitchFamily="2" charset="0"/>
              </a:rPr>
              <a:t>Julia Matevosyan, Associate Director and Chief Engineer, ESIG (ERCOT IBRWG chair)</a:t>
            </a:r>
          </a:p>
          <a:p>
            <a:endParaRPr lang="en-ID" sz="1600" b="1" dirty="0">
              <a:solidFill>
                <a:srgbClr val="000000"/>
              </a:solidFill>
              <a:latin typeface="Epilogue" pitchFamily="2" charset="77"/>
              <a:ea typeface="Roboto ExtraLight" panose="02000000000000000000" pitchFamily="2" charset="0"/>
            </a:endParaRPr>
          </a:p>
          <a:p>
            <a:r>
              <a:rPr lang="en-ID" sz="1600" dirty="0">
                <a:solidFill>
                  <a:srgbClr val="000000"/>
                </a:solidFill>
                <a:latin typeface="Epilogue" pitchFamily="2" charset="77"/>
                <a:ea typeface="Roboto ExtraLight" panose="02000000000000000000" pitchFamily="2" charset="0"/>
              </a:rPr>
              <a:t>June 15, 2026</a:t>
            </a:r>
          </a:p>
          <a:p>
            <a:r>
              <a:rPr lang="en-ID" sz="1600" dirty="0">
                <a:solidFill>
                  <a:srgbClr val="000000"/>
                </a:solidFill>
                <a:latin typeface="Epilogue" pitchFamily="2" charset="77"/>
                <a:ea typeface="Roboto ExtraLight" panose="02000000000000000000" pitchFamily="2" charset="0"/>
              </a:rPr>
              <a:t>ERCOT IBRWG Meeting</a:t>
            </a:r>
          </a:p>
        </p:txBody>
      </p:sp>
      <p:pic>
        <p:nvPicPr>
          <p:cNvPr id="16" name="Picture Placeholder 15" descr="A power lines in a city&#10;&#10;AI-generated content may be incorrect.">
            <a:extLst>
              <a:ext uri="{FF2B5EF4-FFF2-40B4-BE49-F238E27FC236}">
                <a16:creationId xmlns:a16="http://schemas.microsoft.com/office/drawing/2014/main" id="{E06CF801-06C8-8D47-A376-3C493C4454B7}"/>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5616357" y="1511249"/>
            <a:ext cx="6338576" cy="4250861"/>
          </a:xfrm>
          <a:prstGeom prst="rect">
            <a:avLst/>
          </a:prstGeom>
          <a:ln>
            <a:noFill/>
          </a:ln>
          <a:effectLst>
            <a:outerShdw blurRad="292100" dist="139700" dir="2700000" algn="tl" rotWithShape="0">
              <a:srgbClr val="333333">
                <a:alpha val="65000"/>
              </a:srgbClr>
            </a:outerShdw>
          </a:effectLst>
        </p:spPr>
      </p:pic>
      <p:pic>
        <p:nvPicPr>
          <p:cNvPr id="2" name="Picture 1" descr="A color palette with different colors&#10;&#10;AI-generated content may be incorrect.">
            <a:extLst>
              <a:ext uri="{FF2B5EF4-FFF2-40B4-BE49-F238E27FC236}">
                <a16:creationId xmlns:a16="http://schemas.microsoft.com/office/drawing/2014/main" id="{F2D94553-D6D1-AFD2-3512-1EF8FAD0CDB2}"/>
              </a:ext>
            </a:extLst>
          </p:cNvPr>
          <p:cNvPicPr>
            <a:picLocks noChangeAspect="1"/>
          </p:cNvPicPr>
          <p:nvPr/>
        </p:nvPicPr>
        <p:blipFill>
          <a:blip r:embed="rId3" cstate="screen">
            <a:extLst>
              <a:ext uri="{28A0092B-C50C-407E-A947-70E740481C1C}">
                <a14:useLocalDpi xmlns:a14="http://schemas.microsoft.com/office/drawing/2010/main"/>
              </a:ext>
            </a:extLst>
          </a:blip>
          <a:srcRect t="14490" r="3" b="3"/>
          <a:stretch>
            <a:fillRect/>
          </a:stretch>
        </p:blipFill>
        <p:spPr>
          <a:xfrm>
            <a:off x="2061205" y="-2904571"/>
            <a:ext cx="4007199" cy="2458552"/>
          </a:xfrm>
          <a:prstGeom prst="rect">
            <a:avLst/>
          </a:prstGeom>
          <a:noFill/>
          <a:ln>
            <a:noFill/>
          </a:ln>
        </p:spPr>
      </p:pic>
      <p:pic>
        <p:nvPicPr>
          <p:cNvPr id="18" name="Picture 17" descr="A blue and black logo&#10;&#10;AI-generated content may be incorrect.">
            <a:extLst>
              <a:ext uri="{FF2B5EF4-FFF2-40B4-BE49-F238E27FC236}">
                <a16:creationId xmlns:a16="http://schemas.microsoft.com/office/drawing/2014/main" id="{008B795E-2A1D-53B6-4F32-F04B11F947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34" y="444288"/>
            <a:ext cx="1667877" cy="501227"/>
          </a:xfrm>
          <a:prstGeom prst="rect">
            <a:avLst/>
          </a:prstGeom>
        </p:spPr>
      </p:pic>
      <p:sp>
        <p:nvSpPr>
          <p:cNvPr id="20" name="Rectangle 19">
            <a:extLst>
              <a:ext uri="{FF2B5EF4-FFF2-40B4-BE49-F238E27FC236}">
                <a16:creationId xmlns:a16="http://schemas.microsoft.com/office/drawing/2014/main" id="{AC007035-BC43-28CB-D6AD-FF79D3678FB6}"/>
              </a:ext>
            </a:extLst>
          </p:cNvPr>
          <p:cNvSpPr/>
          <p:nvPr/>
        </p:nvSpPr>
        <p:spPr>
          <a:xfrm>
            <a:off x="529066" y="1949256"/>
            <a:ext cx="11078677" cy="3417924"/>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3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0CB1E-2F6E-7D6F-B515-12DEDE04F68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6D6EA04-FB8C-2F7D-97AA-9D6B66BAAC0D}"/>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803C16B6-DC57-7C8D-7880-B0C658030B9B}"/>
              </a:ext>
            </a:extLst>
          </p:cNvPr>
          <p:cNvSpPr>
            <a:spLocks noGrp="1"/>
          </p:cNvSpPr>
          <p:nvPr>
            <p:ph type="title"/>
          </p:nvPr>
        </p:nvSpPr>
        <p:spPr/>
        <p:txBody>
          <a:bodyPr/>
          <a:lstStyle/>
          <a:p>
            <a:r>
              <a:rPr lang="en-US" sz="4000" dirty="0">
                <a:solidFill>
                  <a:schemeClr val="accent1"/>
                </a:solidFill>
              </a:rPr>
              <a:t>i2X FIRST, Season 3 Meetings – Preliminary Topics</a:t>
            </a:r>
            <a:endParaRPr lang="en-US" dirty="0"/>
          </a:p>
        </p:txBody>
      </p:sp>
      <p:sp>
        <p:nvSpPr>
          <p:cNvPr id="4" name="Slide Number Placeholder 3">
            <a:extLst>
              <a:ext uri="{FF2B5EF4-FFF2-40B4-BE49-F238E27FC236}">
                <a16:creationId xmlns:a16="http://schemas.microsoft.com/office/drawing/2014/main" id="{4DA332C3-AC7A-D247-B977-17F4A92E4B6E}"/>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10</a:t>
            </a:fld>
            <a:endParaRPr lang="en-US">
              <a:latin typeface="Calibri"/>
            </a:endParaRPr>
          </a:p>
        </p:txBody>
      </p:sp>
      <p:sp>
        <p:nvSpPr>
          <p:cNvPr id="2" name="Content Placeholder 3">
            <a:extLst>
              <a:ext uri="{FF2B5EF4-FFF2-40B4-BE49-F238E27FC236}">
                <a16:creationId xmlns:a16="http://schemas.microsoft.com/office/drawing/2014/main" id="{BC73E7A3-68D4-4B91-215F-C1DC9F8885C9}"/>
              </a:ext>
            </a:extLst>
          </p:cNvPr>
          <p:cNvSpPr txBox="1">
            <a:spLocks/>
          </p:cNvSpPr>
          <p:nvPr/>
        </p:nvSpPr>
        <p:spPr>
          <a:xfrm>
            <a:off x="611029" y="1121771"/>
            <a:ext cx="10772022" cy="4966381"/>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7200" indent="-457200">
              <a:buFont typeface="+mj-lt"/>
              <a:buAutoNum type="arabicPeriod"/>
            </a:pPr>
            <a:r>
              <a:rPr lang="en-US" sz="1800" b="1" dirty="0">
                <a:solidFill>
                  <a:srgbClr val="4B545D"/>
                </a:solidFill>
              </a:rPr>
              <a:t>June 4, 2026, 11 a.m. - 1 p.m. ET: Deep Dive NERC PRC-029 Implementation Updates</a:t>
            </a:r>
          </a:p>
          <a:p>
            <a:pPr marL="457200" indent="-457200">
              <a:buFont typeface="+mj-lt"/>
              <a:buAutoNum type="arabicPeriod"/>
            </a:pPr>
            <a:r>
              <a:rPr lang="en-US" sz="1800" dirty="0">
                <a:solidFill>
                  <a:srgbClr val="4B545D"/>
                </a:solidFill>
              </a:rPr>
              <a:t>August 6, 2026, 11 a.m.- 1 p.m. ET: NERC Milestone 4 Projects and NERC Project 2022-04 EMT Modeling</a:t>
            </a:r>
          </a:p>
          <a:p>
            <a:pPr marL="457200" indent="-457200">
              <a:buFont typeface="+mj-lt"/>
              <a:buAutoNum type="arabicPeriod"/>
            </a:pPr>
            <a:r>
              <a:rPr lang="en-US" sz="1800" dirty="0">
                <a:solidFill>
                  <a:srgbClr val="4B545D"/>
                </a:solidFill>
              </a:rPr>
              <a:t>October 2026 hybrid session during </a:t>
            </a:r>
            <a:r>
              <a:rPr lang="en-US" sz="1800" dirty="0">
                <a:solidFill>
                  <a:srgbClr val="4B545D"/>
                </a:solidFill>
                <a:hlinkClick r:id="rId3"/>
              </a:rPr>
              <a:t>ESIG Fall Technical Workshop </a:t>
            </a:r>
            <a:r>
              <a:rPr lang="en-US" sz="1800" dirty="0">
                <a:solidFill>
                  <a:srgbClr val="4B545D"/>
                </a:solidFill>
              </a:rPr>
              <a:t>– IEEE 2800.2 Deep Dive</a:t>
            </a:r>
          </a:p>
          <a:p>
            <a:pPr marL="457200" indent="-457200">
              <a:buFont typeface="+mj-lt"/>
              <a:buAutoNum type="arabicPeriod"/>
            </a:pPr>
            <a:r>
              <a:rPr lang="en-US" sz="1800" dirty="0">
                <a:solidFill>
                  <a:srgbClr val="4B545D"/>
                </a:solidFill>
              </a:rPr>
              <a:t>January 14, 2027: IEEE 2800 Updates Session</a:t>
            </a:r>
          </a:p>
          <a:p>
            <a:pPr marL="0" indent="0">
              <a:buNone/>
            </a:pPr>
            <a:r>
              <a:rPr lang="en-US" sz="1800" dirty="0">
                <a:solidFill>
                  <a:srgbClr val="4B545D"/>
                </a:solidFill>
              </a:rPr>
              <a:t> </a:t>
            </a:r>
          </a:p>
          <a:p>
            <a:pPr marL="0" indent="0">
              <a:lnSpc>
                <a:spcPct val="110000"/>
              </a:lnSpc>
              <a:spcBef>
                <a:spcPts val="800"/>
              </a:spcBef>
              <a:buNone/>
            </a:pPr>
            <a:r>
              <a:rPr lang="en-US" sz="1800" b="1" dirty="0">
                <a:solidFill>
                  <a:srgbClr val="4B545D"/>
                </a:solidFill>
              </a:rPr>
              <a:t>Follow</a:t>
            </a:r>
            <a:r>
              <a:rPr lang="en-US" sz="1800" dirty="0">
                <a:solidFill>
                  <a:srgbClr val="4B545D"/>
                </a:solidFill>
              </a:rPr>
              <a:t> ESIG i2X FIRST website: </a:t>
            </a:r>
            <a:r>
              <a:rPr lang="en-US" sz="1800" u="sng" dirty="0">
                <a:solidFill>
                  <a:srgbClr val="000000"/>
                </a:solidFill>
                <a:ea typeface="Times New Roman" panose="02020603050405020304" pitchFamily="18" charset="0"/>
                <a:cs typeface="Aptos" panose="020B0004020202020204" pitchFamily="34" charset="0"/>
                <a:hlinkClick r:id="rId4"/>
              </a:rPr>
              <a:t>https://www.esig.energy/i2x-initiatives/#i2X-Season-3</a:t>
            </a:r>
            <a:r>
              <a:rPr lang="en-US" sz="1800" u="sng" dirty="0">
                <a:solidFill>
                  <a:srgbClr val="000000"/>
                </a:solidFill>
                <a:ea typeface="Times New Roman" panose="02020603050405020304" pitchFamily="18" charset="0"/>
                <a:cs typeface="Aptos" panose="020B0004020202020204" pitchFamily="34" charset="0"/>
              </a:rPr>
              <a:t> </a:t>
            </a:r>
            <a:r>
              <a:rPr lang="en-US" sz="1800" dirty="0">
                <a:solidFill>
                  <a:srgbClr val="4B545D"/>
                </a:solidFill>
              </a:rPr>
              <a:t>for meeting materials &amp; recordings and for future meeting details, agendas, and to register! </a:t>
            </a:r>
          </a:p>
          <a:p>
            <a:pPr marL="0" indent="0">
              <a:buNone/>
            </a:pPr>
            <a:endParaRPr lang="en-US" sz="1800" dirty="0">
              <a:solidFill>
                <a:srgbClr val="4B545D"/>
              </a:solidFill>
            </a:endParaRPr>
          </a:p>
          <a:p>
            <a:pPr marL="0" indent="0">
              <a:buNone/>
            </a:pPr>
            <a:endParaRPr lang="en-US" sz="1800" dirty="0">
              <a:solidFill>
                <a:srgbClr val="4B545D"/>
              </a:solidFill>
            </a:endParaRPr>
          </a:p>
          <a:p>
            <a:pPr marL="456565" indent="-456565"/>
            <a:endParaRPr lang="en-US" sz="1800" dirty="0">
              <a:solidFill>
                <a:srgbClr val="4B545D"/>
              </a:solidFill>
            </a:endParaRPr>
          </a:p>
        </p:txBody>
      </p:sp>
    </p:spTree>
    <p:extLst>
      <p:ext uri="{BB962C8B-B14F-4D97-AF65-F5344CB8AC3E}">
        <p14:creationId xmlns:p14="http://schemas.microsoft.com/office/powerpoint/2010/main" val="445757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02713-71ED-5476-3394-C9A188AF5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C0C78-1528-C19A-3B61-17C1E7A45D2D}"/>
              </a:ext>
            </a:extLst>
          </p:cNvPr>
          <p:cNvSpPr>
            <a:spLocks noGrp="1"/>
          </p:cNvSpPr>
          <p:nvPr>
            <p:ph type="title"/>
          </p:nvPr>
        </p:nvSpPr>
        <p:spPr/>
        <p:txBody>
          <a:bodyPr/>
          <a:lstStyle/>
          <a:p>
            <a:r>
              <a:rPr lang="en-US" sz="3200" dirty="0"/>
              <a:t>i2X FIRST June 4</a:t>
            </a:r>
            <a:r>
              <a:rPr lang="en-US" sz="3200" baseline="30000" dirty="0"/>
              <a:t>th</a:t>
            </a:r>
            <a:r>
              <a:rPr lang="en-US" sz="3200" dirty="0"/>
              <a:t>: Deep Dive NERC PRC-029 Implementation Updates – Agenda</a:t>
            </a:r>
          </a:p>
        </p:txBody>
      </p:sp>
      <p:sp>
        <p:nvSpPr>
          <p:cNvPr id="3" name="Text Placeholder 2">
            <a:extLst>
              <a:ext uri="{FF2B5EF4-FFF2-40B4-BE49-F238E27FC236}">
                <a16:creationId xmlns:a16="http://schemas.microsoft.com/office/drawing/2014/main" id="{800E86BA-2881-B2BE-6892-E9C7940625AB}"/>
              </a:ext>
            </a:extLst>
          </p:cNvPr>
          <p:cNvSpPr>
            <a:spLocks noGrp="1"/>
          </p:cNvSpPr>
          <p:nvPr>
            <p:ph type="body" sz="quarter" idx="11"/>
          </p:nvPr>
        </p:nvSpPr>
        <p:spPr/>
        <p:txBody>
          <a:bodyPr/>
          <a:lstStyle/>
          <a:p>
            <a:pPr marL="457200" indent="-457200">
              <a:lnSpc>
                <a:spcPct val="107000"/>
              </a:lnSpc>
              <a:spcBef>
                <a:spcPts val="0"/>
              </a:spcBef>
              <a:spcAft>
                <a:spcPts val="600"/>
              </a:spcAft>
              <a:buFont typeface="+mj-lt"/>
              <a:buAutoNum type="arabicPeriod"/>
            </a:pPr>
            <a:r>
              <a:rPr lang="en-US" sz="2200" b="1" dirty="0"/>
              <a:t>Meeting Introduction:  </a:t>
            </a:r>
            <a:r>
              <a:rPr lang="en-US" sz="2200" dirty="0"/>
              <a:t>Julia Matevosyan, ESIG</a:t>
            </a:r>
          </a:p>
          <a:p>
            <a:pPr marL="457200" indent="-457200">
              <a:lnSpc>
                <a:spcPct val="107000"/>
              </a:lnSpc>
              <a:spcBef>
                <a:spcPts val="0"/>
              </a:spcBef>
              <a:spcAft>
                <a:spcPts val="600"/>
              </a:spcAft>
              <a:buFont typeface="+mj-lt"/>
              <a:buAutoNum type="arabicPeriod"/>
            </a:pPr>
            <a:r>
              <a:rPr lang="en-US" sz="2200" b="1" dirty="0"/>
              <a:t>Project 2025-05 Ride-Through Revisions: </a:t>
            </a:r>
            <a:r>
              <a:rPr lang="en-US" sz="2200" dirty="0"/>
              <a:t>Eugen Starschich, Siemens Energy and Rajat Majumder, Invenergy</a:t>
            </a:r>
          </a:p>
          <a:p>
            <a:pPr marL="457200" indent="-457200">
              <a:lnSpc>
                <a:spcPct val="107000"/>
              </a:lnSpc>
              <a:spcBef>
                <a:spcPts val="0"/>
              </a:spcBef>
              <a:spcAft>
                <a:spcPts val="600"/>
              </a:spcAft>
              <a:buFont typeface="+mj-lt"/>
              <a:buAutoNum type="arabicPeriod"/>
            </a:pPr>
            <a:r>
              <a:rPr lang="en-US" sz="2200" b="1" dirty="0"/>
              <a:t>Developer / Generator Owner Perspective on Challenges and Solutions with PRC-029 Compliance Assessment: </a:t>
            </a:r>
            <a:r>
              <a:rPr lang="en-US" sz="2200" dirty="0"/>
              <a:t>Katie Iversen, AES </a:t>
            </a:r>
          </a:p>
          <a:p>
            <a:pPr marL="457200" indent="-457200">
              <a:lnSpc>
                <a:spcPct val="107000"/>
              </a:lnSpc>
              <a:spcBef>
                <a:spcPts val="0"/>
              </a:spcBef>
              <a:spcAft>
                <a:spcPts val="600"/>
              </a:spcAft>
              <a:buFont typeface="+mj-lt"/>
              <a:buAutoNum type="arabicPeriod"/>
            </a:pPr>
            <a:r>
              <a:rPr lang="en-US" sz="2200" b="1" dirty="0"/>
              <a:t>How PRC-029-01 Compliance Can Be Assessed Using IEEE 2800.2 Tools: </a:t>
            </a:r>
            <a:r>
              <a:rPr lang="en-US" sz="2200" dirty="0"/>
              <a:t>Jens Boemer, EPRI</a:t>
            </a:r>
          </a:p>
          <a:p>
            <a:pPr marL="457200" indent="-457200">
              <a:lnSpc>
                <a:spcPct val="107000"/>
              </a:lnSpc>
              <a:spcBef>
                <a:spcPts val="0"/>
              </a:spcBef>
              <a:spcAft>
                <a:spcPts val="600"/>
              </a:spcAft>
              <a:buFont typeface="+mj-lt"/>
              <a:buAutoNum type="arabicPeriod"/>
            </a:pPr>
            <a:r>
              <a:rPr lang="en-US" sz="2200" b="1" dirty="0">
                <a:hlinkClick r:id="rId3"/>
              </a:rPr>
              <a:t>Implementation Guidance for PRC-029-01</a:t>
            </a:r>
            <a:r>
              <a:rPr lang="en-US" sz="2200" b="1" dirty="0"/>
              <a:t>: </a:t>
            </a:r>
            <a:r>
              <a:rPr lang="en-US" sz="2200" dirty="0"/>
              <a:t>Tim Taylor, SEIA and Ryan Quint, Elevate Energy Consulting  </a:t>
            </a:r>
          </a:p>
          <a:p>
            <a:pPr marL="457200" indent="-457200">
              <a:lnSpc>
                <a:spcPct val="107000"/>
              </a:lnSpc>
              <a:spcBef>
                <a:spcPts val="0"/>
              </a:spcBef>
              <a:spcAft>
                <a:spcPts val="600"/>
              </a:spcAft>
              <a:buFont typeface="+mj-lt"/>
              <a:buAutoNum type="arabicPeriod"/>
            </a:pPr>
            <a:r>
              <a:rPr lang="en-US" sz="2200" b="1" dirty="0"/>
              <a:t>Audience Q&amp;A and Structured Discussion</a:t>
            </a:r>
            <a:r>
              <a:rPr lang="en-US" sz="2200" dirty="0"/>
              <a:t>, led by Julia Matevosyan, ESIG</a:t>
            </a:r>
            <a:endParaRPr lang="en-US" sz="2200" b="1" dirty="0"/>
          </a:p>
        </p:txBody>
      </p:sp>
      <p:sp>
        <p:nvSpPr>
          <p:cNvPr id="4" name="Slide Number Placeholder 3">
            <a:extLst>
              <a:ext uri="{FF2B5EF4-FFF2-40B4-BE49-F238E27FC236}">
                <a16:creationId xmlns:a16="http://schemas.microsoft.com/office/drawing/2014/main" id="{539A4810-0941-DD29-2088-D254CB43A2B1}"/>
              </a:ext>
            </a:extLst>
          </p:cNvPr>
          <p:cNvSpPr>
            <a:spLocks noGrp="1"/>
          </p:cNvSpPr>
          <p:nvPr>
            <p:ph type="sldNum" sz="quarter" idx="4"/>
          </p:nvPr>
        </p:nvSpPr>
        <p:spPr/>
        <p:txBody>
          <a:bodyPr/>
          <a:lstStyle/>
          <a:p>
            <a:fld id="{4B7910E5-F3D7-7541-A239-E632F655FDFB}" type="slidenum">
              <a:rPr lang="en-US" smtClean="0"/>
              <a:pPr/>
              <a:t>11</a:t>
            </a:fld>
            <a:endParaRPr lang="en-US"/>
          </a:p>
        </p:txBody>
      </p:sp>
    </p:spTree>
    <p:extLst>
      <p:ext uri="{BB962C8B-B14F-4D97-AF65-F5344CB8AC3E}">
        <p14:creationId xmlns:p14="http://schemas.microsoft.com/office/powerpoint/2010/main" val="2235359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C364-BEE1-727C-F4A0-9088DDCC7246}"/>
              </a:ext>
            </a:extLst>
          </p:cNvPr>
          <p:cNvSpPr>
            <a:spLocks noGrp="1"/>
          </p:cNvSpPr>
          <p:nvPr>
            <p:ph type="title"/>
          </p:nvPr>
        </p:nvSpPr>
        <p:spPr/>
        <p:txBody>
          <a:bodyPr/>
          <a:lstStyle/>
          <a:p>
            <a:r>
              <a:rPr lang="en-US" sz="4000" dirty="0"/>
              <a:t>i2X Technical Assistance Hours </a:t>
            </a:r>
            <a:endParaRPr lang="en-US" dirty="0"/>
          </a:p>
        </p:txBody>
      </p:sp>
      <p:sp>
        <p:nvSpPr>
          <p:cNvPr id="3" name="Text Placeholder 2">
            <a:extLst>
              <a:ext uri="{FF2B5EF4-FFF2-40B4-BE49-F238E27FC236}">
                <a16:creationId xmlns:a16="http://schemas.microsoft.com/office/drawing/2014/main" id="{2A59F526-33ED-4C5C-E1BA-58B1EA7BD48C}"/>
              </a:ext>
            </a:extLst>
          </p:cNvPr>
          <p:cNvSpPr>
            <a:spLocks noGrp="1"/>
          </p:cNvSpPr>
          <p:nvPr>
            <p:ph type="body" sz="quarter" idx="11"/>
          </p:nvPr>
        </p:nvSpPr>
        <p:spPr/>
        <p:txBody>
          <a:bodyPr/>
          <a:lstStyle/>
          <a:p>
            <a:r>
              <a:rPr lang="en-US" sz="2800" b="1" dirty="0">
                <a:cs typeface="Arial" panose="020B0604020202020204" pitchFamily="34" charset="0"/>
              </a:rPr>
              <a:t>i2x Technical Assistance Hours – </a:t>
            </a:r>
            <a:r>
              <a:rPr lang="en-US" sz="2800" dirty="0">
                <a:cs typeface="Arial" panose="020B0604020202020204" pitchFamily="34" charset="0"/>
              </a:rPr>
              <a:t>provide technical assistance to interconnection stakeholders focused on adoption of a harmonized and/or comprehensive interconnection requirements or standards. One-one sessions with ESIG and Elevate Energy Consulting staff for key interconnection stakeholders. </a:t>
            </a:r>
          </a:p>
          <a:p>
            <a:endParaRPr lang="en-US" dirty="0"/>
          </a:p>
        </p:txBody>
      </p:sp>
      <p:sp>
        <p:nvSpPr>
          <p:cNvPr id="4" name="Slide Number Placeholder 3">
            <a:extLst>
              <a:ext uri="{FF2B5EF4-FFF2-40B4-BE49-F238E27FC236}">
                <a16:creationId xmlns:a16="http://schemas.microsoft.com/office/drawing/2014/main" id="{8240A551-3230-E691-8321-495D5F3E8F9A}"/>
              </a:ext>
            </a:extLst>
          </p:cNvPr>
          <p:cNvSpPr>
            <a:spLocks noGrp="1"/>
          </p:cNvSpPr>
          <p:nvPr>
            <p:ph type="sldNum" sz="quarter" idx="4"/>
          </p:nvPr>
        </p:nvSpPr>
        <p:spPr/>
        <p:txBody>
          <a:bodyPr/>
          <a:lstStyle/>
          <a:p>
            <a:fld id="{4B7910E5-F3D7-7541-A239-E632F655FDFB}" type="slidenum">
              <a:rPr lang="en-US" smtClean="0"/>
              <a:pPr/>
              <a:t>12</a:t>
            </a:fld>
            <a:endParaRPr lang="en-US"/>
          </a:p>
        </p:txBody>
      </p:sp>
      <p:sp>
        <p:nvSpPr>
          <p:cNvPr id="6" name="TextBox 5">
            <a:extLst>
              <a:ext uri="{FF2B5EF4-FFF2-40B4-BE49-F238E27FC236}">
                <a16:creationId xmlns:a16="http://schemas.microsoft.com/office/drawing/2014/main" id="{23CA4585-C166-557B-A149-3AD833C46900}"/>
              </a:ext>
            </a:extLst>
          </p:cNvPr>
          <p:cNvSpPr txBox="1"/>
          <p:nvPr/>
        </p:nvSpPr>
        <p:spPr>
          <a:xfrm>
            <a:off x="609598" y="5492235"/>
            <a:ext cx="8506121" cy="461665"/>
          </a:xfrm>
          <a:prstGeom prst="rect">
            <a:avLst/>
          </a:prstGeom>
          <a:noFill/>
        </p:spPr>
        <p:txBody>
          <a:bodyPr wrap="square">
            <a:spAutoFit/>
          </a:bodyPr>
          <a:lstStyle/>
          <a:p>
            <a:r>
              <a:rPr lang="en-US" sz="2400" dirty="0">
                <a:hlinkClick r:id="rId2"/>
              </a:rPr>
              <a:t>https://www.esig.energy/i2x-initiatives/#Office-Hours</a:t>
            </a:r>
            <a:r>
              <a:rPr lang="en-US" sz="2400" dirty="0"/>
              <a:t> </a:t>
            </a:r>
          </a:p>
        </p:txBody>
      </p:sp>
      <p:pic>
        <p:nvPicPr>
          <p:cNvPr id="8" name="Picture 4">
            <a:extLst>
              <a:ext uri="{FF2B5EF4-FFF2-40B4-BE49-F238E27FC236}">
                <a16:creationId xmlns:a16="http://schemas.microsoft.com/office/drawing/2014/main" id="{9B812DCD-2DF4-72C6-2652-E17B27013615}"/>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8237336" y="4535253"/>
            <a:ext cx="3706001" cy="1280148"/>
          </a:xfrm>
          <a:prstGeom prst="rect">
            <a:avLst/>
          </a:prstGeom>
          <a:solidFill>
            <a:schemeClr val="accent1">
              <a:lumMod val="40000"/>
              <a:lumOff val="60000"/>
              <a:alpha val="17000"/>
            </a:schemeClr>
          </a:solidFill>
          <a:ln>
            <a:noFill/>
          </a:ln>
        </p:spPr>
      </p:pic>
      <p:pic>
        <p:nvPicPr>
          <p:cNvPr id="10" name="Picture 9">
            <a:hlinkClick r:id="rId4"/>
            <a:extLst>
              <a:ext uri="{FF2B5EF4-FFF2-40B4-BE49-F238E27FC236}">
                <a16:creationId xmlns:a16="http://schemas.microsoft.com/office/drawing/2014/main" id="{03E6E900-B84F-EF56-17C8-F557ABB9F9AA}"/>
              </a:ext>
            </a:extLst>
          </p:cNvPr>
          <p:cNvPicPr>
            <a:picLocks noChangeAspect="1"/>
          </p:cNvPicPr>
          <p:nvPr/>
        </p:nvPicPr>
        <p:blipFill>
          <a:blip r:embed="rId5"/>
          <a:srcRect l="2237" t="20855" b="11057"/>
          <a:stretch>
            <a:fillRect/>
          </a:stretch>
        </p:blipFill>
        <p:spPr>
          <a:xfrm>
            <a:off x="725863" y="3817855"/>
            <a:ext cx="4669803" cy="461665"/>
          </a:xfrm>
          <a:prstGeom prst="rect">
            <a:avLst/>
          </a:prstGeom>
        </p:spPr>
      </p:pic>
    </p:spTree>
    <p:extLst>
      <p:ext uri="{BB962C8B-B14F-4D97-AF65-F5344CB8AC3E}">
        <p14:creationId xmlns:p14="http://schemas.microsoft.com/office/powerpoint/2010/main" val="301486936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46C9AE-52AA-4469-2757-C45AC32A2529}"/>
              </a:ext>
            </a:extLst>
          </p:cNvPr>
          <p:cNvSpPr>
            <a:spLocks noGrp="1"/>
          </p:cNvSpPr>
          <p:nvPr>
            <p:ph type="body" sz="quarter" idx="10"/>
          </p:nvPr>
        </p:nvSpPr>
        <p:spPr/>
        <p:txBody>
          <a:bodyPr/>
          <a:lstStyle/>
          <a:p>
            <a:pPr marL="0" indent="0">
              <a:lnSpc>
                <a:spcPct val="108000"/>
              </a:lnSpc>
              <a:buClr>
                <a:srgbClr val="F26641"/>
              </a:buClr>
            </a:pPr>
            <a:r>
              <a:rPr lang="en-US" dirty="0"/>
              <a:t>ESIG and the National Laboratory of the Rockies are co-hosting a one-day hybrid workshop on large load modeling, testing, and interconnection requirements in Denver on 6/16.</a:t>
            </a:r>
          </a:p>
          <a:p>
            <a:pPr marL="285750" indent="-285750">
              <a:lnSpc>
                <a:spcPct val="108000"/>
              </a:lnSpc>
              <a:spcBef>
                <a:spcPts val="600"/>
              </a:spcBef>
              <a:buClr>
                <a:srgbClr val="F26641"/>
              </a:buClr>
              <a:buFont typeface="Wingdings" panose="05000000000000000000" pitchFamily="2" charset="2"/>
              <a:buChar char="§"/>
            </a:pPr>
            <a:r>
              <a:rPr lang="en-US" dirty="0"/>
              <a:t>What matters most when modeling large loads for phasor domain and EMT impact studies?</a:t>
            </a:r>
          </a:p>
          <a:p>
            <a:pPr marL="285750" indent="-285750">
              <a:lnSpc>
                <a:spcPct val="108000"/>
              </a:lnSpc>
              <a:spcBef>
                <a:spcPts val="600"/>
              </a:spcBef>
              <a:buClr>
                <a:srgbClr val="F26641"/>
              </a:buClr>
              <a:buFont typeface="Wingdings" panose="05000000000000000000" pitchFamily="2" charset="2"/>
              <a:buChar char="§"/>
            </a:pPr>
            <a:r>
              <a:rPr lang="en-US" dirty="0"/>
              <a:t>How do you validate large load models to the accuracy reliability assessments require?</a:t>
            </a:r>
          </a:p>
          <a:p>
            <a:pPr marL="285750" indent="-285750">
              <a:lnSpc>
                <a:spcPct val="108000"/>
              </a:lnSpc>
              <a:spcBef>
                <a:spcPts val="600"/>
              </a:spcBef>
              <a:buClr>
                <a:srgbClr val="F26641"/>
              </a:buClr>
              <a:buFont typeface="Wingdings" panose="05000000000000000000" pitchFamily="2" charset="2"/>
              <a:buChar char="§"/>
            </a:pPr>
            <a:r>
              <a:rPr lang="en-US" dirty="0"/>
              <a:t>How are interconnection requirements for large loads being shaped — and by whom?</a:t>
            </a:r>
          </a:p>
          <a:p>
            <a:pPr marL="285750" indent="-285750">
              <a:lnSpc>
                <a:spcPct val="108000"/>
              </a:lnSpc>
              <a:spcBef>
                <a:spcPts val="600"/>
              </a:spcBef>
              <a:buClr>
                <a:srgbClr val="F26641"/>
              </a:buClr>
              <a:buFont typeface="Wingdings" panose="05000000000000000000" pitchFamily="2" charset="2"/>
              <a:buChar char="§"/>
            </a:pPr>
            <a:r>
              <a:rPr lang="en-US" dirty="0"/>
              <a:t>How can modeling and studies be used to ensure compliance?</a:t>
            </a:r>
          </a:p>
          <a:p>
            <a:pPr marL="0" indent="0">
              <a:lnSpc>
                <a:spcPct val="108000"/>
              </a:lnSpc>
              <a:buClr>
                <a:srgbClr val="F26641"/>
              </a:buClr>
            </a:pPr>
            <a:r>
              <a:rPr lang="en-US" dirty="0"/>
              <a:t>The workshop draws on findings from the DOE-funded Foundational Studies and Technical Solutions for Large Dynamic Digital Loads project and brings together ISOs, RTOs, utilities, large load developers, battery developers, and researchers.</a:t>
            </a:r>
          </a:p>
          <a:p>
            <a:pPr marL="0" indent="0">
              <a:lnSpc>
                <a:spcPct val="108000"/>
              </a:lnSpc>
              <a:buClr>
                <a:srgbClr val="F26641"/>
              </a:buClr>
            </a:pPr>
            <a:endParaRPr lang="en-US" dirty="0"/>
          </a:p>
        </p:txBody>
      </p:sp>
      <p:sp>
        <p:nvSpPr>
          <p:cNvPr id="7" name="Title 6">
            <a:extLst>
              <a:ext uri="{FF2B5EF4-FFF2-40B4-BE49-F238E27FC236}">
                <a16:creationId xmlns:a16="http://schemas.microsoft.com/office/drawing/2014/main" id="{EDF61F01-9DB4-389C-FD06-E88D2E35B631}"/>
              </a:ext>
            </a:extLst>
          </p:cNvPr>
          <p:cNvSpPr>
            <a:spLocks noGrp="1"/>
          </p:cNvSpPr>
          <p:nvPr>
            <p:ph type="title"/>
          </p:nvPr>
        </p:nvSpPr>
        <p:spPr>
          <a:xfrm>
            <a:off x="325244" y="612216"/>
            <a:ext cx="11778772" cy="681325"/>
          </a:xfrm>
        </p:spPr>
        <p:txBody>
          <a:bodyPr/>
          <a:lstStyle/>
          <a:p>
            <a:r>
              <a:rPr lang="en-US" dirty="0"/>
              <a:t>LL Modeling, Testing and Requirements Workshop</a:t>
            </a:r>
          </a:p>
        </p:txBody>
      </p:sp>
      <p:pic>
        <p:nvPicPr>
          <p:cNvPr id="8" name="Picture 7">
            <a:extLst>
              <a:ext uri="{FF2B5EF4-FFF2-40B4-BE49-F238E27FC236}">
                <a16:creationId xmlns:a16="http://schemas.microsoft.com/office/drawing/2014/main" id="{12AF4A78-B6CB-0D00-A12F-A5168A315CEA}"/>
              </a:ext>
            </a:extLst>
          </p:cNvPr>
          <p:cNvPicPr>
            <a:picLocks noChangeAspect="1"/>
          </p:cNvPicPr>
          <p:nvPr/>
        </p:nvPicPr>
        <p:blipFill>
          <a:blip r:embed="rId2"/>
          <a:stretch>
            <a:fillRect/>
          </a:stretch>
        </p:blipFill>
        <p:spPr>
          <a:xfrm>
            <a:off x="7180338" y="1293540"/>
            <a:ext cx="4752695" cy="4738959"/>
          </a:xfrm>
          <a:prstGeom prst="rect">
            <a:avLst/>
          </a:prstGeom>
        </p:spPr>
      </p:pic>
      <p:sp>
        <p:nvSpPr>
          <p:cNvPr id="10" name="TextBox 9">
            <a:extLst>
              <a:ext uri="{FF2B5EF4-FFF2-40B4-BE49-F238E27FC236}">
                <a16:creationId xmlns:a16="http://schemas.microsoft.com/office/drawing/2014/main" id="{E799FF56-B13B-D698-6D33-E39ED5C4AC5C}"/>
              </a:ext>
            </a:extLst>
          </p:cNvPr>
          <p:cNvSpPr txBox="1"/>
          <p:nvPr/>
        </p:nvSpPr>
        <p:spPr>
          <a:xfrm>
            <a:off x="325244" y="6367091"/>
            <a:ext cx="9808312" cy="369332"/>
          </a:xfrm>
          <a:prstGeom prst="rect">
            <a:avLst/>
          </a:prstGeom>
          <a:noFill/>
        </p:spPr>
        <p:txBody>
          <a:bodyPr wrap="square">
            <a:spAutoFit/>
          </a:bodyPr>
          <a:lstStyle/>
          <a:p>
            <a:r>
              <a:rPr lang="en-US" dirty="0">
                <a:latin typeface="Epilogue"/>
                <a:hlinkClick r:id="rId3"/>
              </a:rPr>
              <a:t>https://www.esig.energy/large-load-modeling-testing-and-interconnection-requirements-workshop/</a:t>
            </a:r>
            <a:r>
              <a:rPr lang="en-US" dirty="0">
                <a:latin typeface="Epilogue"/>
              </a:rPr>
              <a:t> </a:t>
            </a:r>
          </a:p>
        </p:txBody>
      </p:sp>
      <p:pic>
        <p:nvPicPr>
          <p:cNvPr id="3" name="Picture 2">
            <a:hlinkClick r:id="rId4"/>
            <a:extLst>
              <a:ext uri="{FF2B5EF4-FFF2-40B4-BE49-F238E27FC236}">
                <a16:creationId xmlns:a16="http://schemas.microsoft.com/office/drawing/2014/main" id="{293BB5C2-C2C8-2E04-824A-40F6761F2D67}"/>
              </a:ext>
            </a:extLst>
          </p:cNvPr>
          <p:cNvPicPr>
            <a:picLocks noChangeAspect="1"/>
          </p:cNvPicPr>
          <p:nvPr/>
        </p:nvPicPr>
        <p:blipFill>
          <a:blip r:embed="rId5"/>
          <a:stretch>
            <a:fillRect/>
          </a:stretch>
        </p:blipFill>
        <p:spPr>
          <a:xfrm>
            <a:off x="325244" y="1260305"/>
            <a:ext cx="3177020" cy="471658"/>
          </a:xfrm>
          <a:prstGeom prst="rect">
            <a:avLst/>
          </a:prstGeom>
        </p:spPr>
      </p:pic>
    </p:spTree>
    <p:extLst>
      <p:ext uri="{BB962C8B-B14F-4D97-AF65-F5344CB8AC3E}">
        <p14:creationId xmlns:p14="http://schemas.microsoft.com/office/powerpoint/2010/main" val="239072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153C34-A19E-2F4A-A26C-964F97B276FC}"/>
              </a:ext>
            </a:extLst>
          </p:cNvPr>
          <p:cNvSpPr/>
          <p:nvPr/>
        </p:nvSpPr>
        <p:spPr>
          <a:xfrm>
            <a:off x="6402373" y="1012522"/>
            <a:ext cx="5515599" cy="5175705"/>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Medium" pitchFamily="2" charset="77"/>
            </a:endParaRPr>
          </a:p>
        </p:txBody>
      </p:sp>
      <p:sp>
        <p:nvSpPr>
          <p:cNvPr id="8" name="TextBox 7">
            <a:extLst>
              <a:ext uri="{FF2B5EF4-FFF2-40B4-BE49-F238E27FC236}">
                <a16:creationId xmlns:a16="http://schemas.microsoft.com/office/drawing/2014/main" id="{A4023ABE-C929-014B-8454-13340A147A51}"/>
              </a:ext>
            </a:extLst>
          </p:cNvPr>
          <p:cNvSpPr txBox="1"/>
          <p:nvPr/>
        </p:nvSpPr>
        <p:spPr>
          <a:xfrm>
            <a:off x="7785134" y="1880703"/>
            <a:ext cx="2831025"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Venue</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0" name="TextBox 9">
            <a:extLst>
              <a:ext uri="{FF2B5EF4-FFF2-40B4-BE49-F238E27FC236}">
                <a16:creationId xmlns:a16="http://schemas.microsoft.com/office/drawing/2014/main" id="{745C1E72-1CB4-944A-936B-5713F470C4AB}"/>
              </a:ext>
            </a:extLst>
          </p:cNvPr>
          <p:cNvSpPr txBox="1"/>
          <p:nvPr/>
        </p:nvSpPr>
        <p:spPr>
          <a:xfrm>
            <a:off x="7785134" y="2132955"/>
            <a:ext cx="3672458" cy="1081065"/>
          </a:xfrm>
          <a:prstGeom prst="rect">
            <a:avLst/>
          </a:prstGeom>
          <a:noFill/>
        </p:spPr>
        <p:txBody>
          <a:bodyPr wrap="square" lIns="0" tIns="0" rIns="0" bIns="0">
            <a:spAutoFit/>
          </a:bodyPr>
          <a:lstStyle/>
          <a:p>
            <a:pPr>
              <a:lnSpc>
                <a:spcPct val="150000"/>
              </a:lnSpc>
            </a:pPr>
            <a:r>
              <a:rPr lang="en-ID" sz="1200" b="0" i="0" dirty="0">
                <a:solidFill>
                  <a:schemeClr val="bg1"/>
                </a:solidFill>
                <a:effectLst/>
                <a:latin typeface="Epilogue Medium" pitchFamily="2" charset="77"/>
                <a:ea typeface="Roboto ExtraLight" panose="02000000000000000000" pitchFamily="2" charset="0"/>
              </a:rPr>
              <a:t>Donated by </a:t>
            </a:r>
            <a:r>
              <a:rPr lang="en-ID" sz="1200" b="0" i="0" dirty="0">
                <a:solidFill>
                  <a:schemeClr val="bg1"/>
                </a:solidFill>
                <a:effectLst/>
                <a:latin typeface="Epilogue Medium" pitchFamily="2" charset="77"/>
                <a:ea typeface="Roboto ExtraLight" panose="02000000000000000000" pitchFamily="2" charset="0"/>
                <a:hlinkClick r:id="rId2">
                  <a:extLst>
                    <a:ext uri="{A12FA001-AC4F-418D-AE19-62706E023703}">
                      <ahyp:hlinkClr xmlns:ahyp="http://schemas.microsoft.com/office/drawing/2018/hyperlinkcolor" val="tx"/>
                    </a:ext>
                  </a:extLst>
                </a:hlinkClick>
              </a:rPr>
              <a:t>The Bonneville Power Association</a:t>
            </a:r>
            <a:r>
              <a:rPr lang="en-ID" sz="1200" b="0" i="0" dirty="0">
                <a:solidFill>
                  <a:schemeClr val="bg1"/>
                </a:solidFill>
                <a:effectLst/>
                <a:latin typeface="Epilogue Medium" pitchFamily="2" charset="77"/>
                <a:ea typeface="Roboto ExtraLight" panose="02000000000000000000" pitchFamily="2" charset="0"/>
              </a:rPr>
              <a:t>:</a:t>
            </a:r>
            <a:br>
              <a:rPr lang="en-ID" sz="1200" b="0" i="0" dirty="0">
                <a:solidFill>
                  <a:schemeClr val="bg1"/>
                </a:solidFill>
                <a:effectLst/>
                <a:latin typeface="Epilogue Medium" pitchFamily="2" charset="77"/>
                <a:ea typeface="Roboto ExtraLight" panose="02000000000000000000" pitchFamily="2" charset="0"/>
              </a:rPr>
            </a:br>
            <a:r>
              <a:rPr lang="en-ID" sz="1200" b="0" i="0" dirty="0">
                <a:solidFill>
                  <a:schemeClr val="bg1"/>
                </a:solidFill>
                <a:effectLst/>
                <a:latin typeface="Epilogue Medium" pitchFamily="2" charset="77"/>
                <a:ea typeface="Roboto ExtraLight" panose="02000000000000000000" pitchFamily="2" charset="0"/>
              </a:rPr>
              <a:t>US General Service Administration</a:t>
            </a:r>
          </a:p>
          <a:p>
            <a:pPr>
              <a:lnSpc>
                <a:spcPct val="150000"/>
              </a:lnSpc>
            </a:pPr>
            <a:r>
              <a:rPr lang="en-ID" sz="1200" dirty="0">
                <a:solidFill>
                  <a:schemeClr val="bg1"/>
                </a:solidFill>
                <a:latin typeface="Epilogue Medium" pitchFamily="2" charset="77"/>
                <a:ea typeface="Roboto ExtraLight" panose="02000000000000000000" pitchFamily="2" charset="0"/>
              </a:rPr>
              <a:t>1220 SW Third Avenue</a:t>
            </a:r>
          </a:p>
          <a:p>
            <a:pPr>
              <a:lnSpc>
                <a:spcPct val="150000"/>
              </a:lnSpc>
            </a:pPr>
            <a:r>
              <a:rPr lang="en-ID" sz="1200" dirty="0">
                <a:solidFill>
                  <a:schemeClr val="bg1"/>
                </a:solidFill>
                <a:latin typeface="Epilogue Medium" pitchFamily="2" charset="77"/>
                <a:ea typeface="Roboto ExtraLight" panose="02000000000000000000" pitchFamily="2" charset="0"/>
              </a:rPr>
              <a:t>Portland, Oregon 97204</a:t>
            </a:r>
            <a:endParaRPr lang="en-US" sz="1200" dirty="0">
              <a:solidFill>
                <a:schemeClr val="bg1"/>
              </a:solidFill>
              <a:latin typeface="Epilogue Medium" pitchFamily="2" charset="77"/>
              <a:ea typeface="Roboto ExtraLight" panose="02000000000000000000" pitchFamily="2" charset="0"/>
            </a:endParaRPr>
          </a:p>
        </p:txBody>
      </p:sp>
      <p:sp>
        <p:nvSpPr>
          <p:cNvPr id="11" name="Rectangle 10">
            <a:extLst>
              <a:ext uri="{FF2B5EF4-FFF2-40B4-BE49-F238E27FC236}">
                <a16:creationId xmlns:a16="http://schemas.microsoft.com/office/drawing/2014/main" id="{A2EF7E52-B277-2B45-BF1A-D1E8448A609C}"/>
              </a:ext>
            </a:extLst>
          </p:cNvPr>
          <p:cNvSpPr/>
          <p:nvPr/>
        </p:nvSpPr>
        <p:spPr>
          <a:xfrm>
            <a:off x="6884559" y="3161316"/>
            <a:ext cx="318066" cy="311856"/>
          </a:xfrm>
          <a:prstGeom prst="rect">
            <a:avLst/>
          </a:prstGeom>
          <a:solidFill>
            <a:srgbClr val="2D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pilogue Medium" pitchFamily="2" charset="77"/>
              <a:ea typeface="Roboto ExtraLight" panose="02000000000000000000" pitchFamily="2" charset="0"/>
              <a:cs typeface="Plus Jakarta Sans" pitchFamily="2" charset="77"/>
            </a:endParaRPr>
          </a:p>
        </p:txBody>
      </p:sp>
      <p:sp>
        <p:nvSpPr>
          <p:cNvPr id="12" name="TextBox 11">
            <a:extLst>
              <a:ext uri="{FF2B5EF4-FFF2-40B4-BE49-F238E27FC236}">
                <a16:creationId xmlns:a16="http://schemas.microsoft.com/office/drawing/2014/main" id="{73A8CC5E-7AB6-634B-8916-EDD0A23ADD75}"/>
              </a:ext>
            </a:extLst>
          </p:cNvPr>
          <p:cNvSpPr txBox="1"/>
          <p:nvPr/>
        </p:nvSpPr>
        <p:spPr>
          <a:xfrm>
            <a:off x="7785134" y="3255458"/>
            <a:ext cx="2526373"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Topics</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4" name="TextBox 13">
            <a:extLst>
              <a:ext uri="{FF2B5EF4-FFF2-40B4-BE49-F238E27FC236}">
                <a16:creationId xmlns:a16="http://schemas.microsoft.com/office/drawing/2014/main" id="{5A0A3C43-3830-6F47-85F7-0DC1ECFBB9C1}"/>
              </a:ext>
            </a:extLst>
          </p:cNvPr>
          <p:cNvSpPr txBox="1"/>
          <p:nvPr/>
        </p:nvSpPr>
        <p:spPr>
          <a:xfrm>
            <a:off x="7819527" y="3483464"/>
            <a:ext cx="3672458" cy="1081065"/>
          </a:xfrm>
          <a:prstGeom prst="rect">
            <a:avLst/>
          </a:prstGeom>
          <a:noFill/>
        </p:spPr>
        <p:txBody>
          <a:bodyPr wrap="square" lIns="0" tIns="0" rIns="0" bIns="0">
            <a:spAutoFit/>
          </a:bodyPr>
          <a:lstStyle/>
          <a:p>
            <a:pPr>
              <a:lnSpc>
                <a:spcPct val="150000"/>
              </a:lnSpc>
            </a:pPr>
            <a:r>
              <a:rPr lang="en-ID" sz="1200" dirty="0">
                <a:solidFill>
                  <a:schemeClr val="bg1"/>
                </a:solidFill>
                <a:latin typeface="Epilogue Medium" pitchFamily="2" charset="77"/>
                <a:ea typeface="Roboto ExtraLight" panose="02000000000000000000" pitchFamily="2" charset="0"/>
              </a:rPr>
              <a:t>An example agenda can be found on the training page on the ESIG website. This agenda is representative of the course but the course will be fine tuned based on attendee needs.</a:t>
            </a:r>
            <a:endParaRPr lang="en-US" sz="1200" dirty="0">
              <a:solidFill>
                <a:schemeClr val="bg1"/>
              </a:solidFill>
              <a:latin typeface="Epilogue Medium" pitchFamily="2" charset="77"/>
              <a:ea typeface="Roboto ExtraLight" panose="02000000000000000000" pitchFamily="2" charset="0"/>
            </a:endParaRPr>
          </a:p>
        </p:txBody>
      </p:sp>
      <p:sp>
        <p:nvSpPr>
          <p:cNvPr id="15" name="Rectangle 14">
            <a:extLst>
              <a:ext uri="{FF2B5EF4-FFF2-40B4-BE49-F238E27FC236}">
                <a16:creationId xmlns:a16="http://schemas.microsoft.com/office/drawing/2014/main" id="{5B42F882-38C1-7348-BAC2-6076685D11F1}"/>
              </a:ext>
            </a:extLst>
          </p:cNvPr>
          <p:cNvSpPr/>
          <p:nvPr/>
        </p:nvSpPr>
        <p:spPr>
          <a:xfrm>
            <a:off x="6884559" y="4745102"/>
            <a:ext cx="318066" cy="290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pilogue Medium" pitchFamily="2" charset="77"/>
              <a:ea typeface="Roboto ExtraLight" panose="02000000000000000000" pitchFamily="2" charset="0"/>
              <a:cs typeface="Plus Jakarta Sans" pitchFamily="2" charset="77"/>
            </a:endParaRPr>
          </a:p>
        </p:txBody>
      </p:sp>
      <p:sp>
        <p:nvSpPr>
          <p:cNvPr id="16" name="TextBox 15">
            <a:extLst>
              <a:ext uri="{FF2B5EF4-FFF2-40B4-BE49-F238E27FC236}">
                <a16:creationId xmlns:a16="http://schemas.microsoft.com/office/drawing/2014/main" id="{01A22267-DDAA-4043-A86B-9420426A748F}"/>
              </a:ext>
            </a:extLst>
          </p:cNvPr>
          <p:cNvSpPr txBox="1"/>
          <p:nvPr/>
        </p:nvSpPr>
        <p:spPr>
          <a:xfrm>
            <a:off x="7838452" y="4727873"/>
            <a:ext cx="2611387"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Accommodations</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8" name="TextBox 17">
            <a:extLst>
              <a:ext uri="{FF2B5EF4-FFF2-40B4-BE49-F238E27FC236}">
                <a16:creationId xmlns:a16="http://schemas.microsoft.com/office/drawing/2014/main" id="{EC776A96-A404-C143-B8B0-57CCB1F9A3E6}"/>
              </a:ext>
            </a:extLst>
          </p:cNvPr>
          <p:cNvSpPr txBox="1"/>
          <p:nvPr/>
        </p:nvSpPr>
        <p:spPr>
          <a:xfrm>
            <a:off x="7853470" y="4997317"/>
            <a:ext cx="3729132" cy="1081065"/>
          </a:xfrm>
          <a:prstGeom prst="rect">
            <a:avLst/>
          </a:prstGeom>
          <a:noFill/>
        </p:spPr>
        <p:txBody>
          <a:bodyPr wrap="square" lIns="0" tIns="0" rIns="0" bIns="0">
            <a:spAutoFit/>
          </a:bodyPr>
          <a:lstStyle/>
          <a:p>
            <a:pPr>
              <a:lnSpc>
                <a:spcPct val="150000"/>
              </a:lnSpc>
            </a:pPr>
            <a:r>
              <a:rPr lang="en-US" sz="1200" dirty="0">
                <a:solidFill>
                  <a:schemeClr val="bg1"/>
                </a:solidFill>
                <a:latin typeface="Epilogue Medium" pitchFamily="2" charset="77"/>
              </a:rPr>
              <a:t>ESIG has a special room rate of </a:t>
            </a:r>
            <a:r>
              <a:rPr lang="en-US" sz="1200" b="1" dirty="0">
                <a:solidFill>
                  <a:schemeClr val="bg1"/>
                </a:solidFill>
                <a:latin typeface="Epilogue Black" pitchFamily="2" charset="77"/>
              </a:rPr>
              <a:t>$179/night</a:t>
            </a:r>
            <a:r>
              <a:rPr lang="en-US" sz="1200" dirty="0">
                <a:solidFill>
                  <a:schemeClr val="bg1"/>
                </a:solidFill>
                <a:latin typeface="Epilogue Medium" pitchFamily="2" charset="77"/>
              </a:rPr>
              <a:t> at </a:t>
            </a:r>
            <a:r>
              <a:rPr lang="en-US" sz="1200" b="1" u="sng" dirty="0">
                <a:solidFill>
                  <a:schemeClr val="bg1"/>
                </a:solidFill>
                <a:latin typeface="Epilogue Black" pitchFamily="2" charset="77"/>
                <a:hlinkClick r:id="rId3">
                  <a:extLst>
                    <a:ext uri="{A12FA001-AC4F-418D-AE19-62706E023703}">
                      <ahyp:hlinkClr xmlns:ahyp="http://schemas.microsoft.com/office/drawing/2018/hyperlinkcolor" val="tx"/>
                    </a:ext>
                  </a:extLst>
                </a:hlinkClick>
              </a:rPr>
              <a:t>The Porter Portland, Curio Collection by Hilton</a:t>
            </a:r>
            <a:r>
              <a:rPr lang="en-US" sz="1200" dirty="0">
                <a:solidFill>
                  <a:schemeClr val="bg1"/>
                </a:solidFill>
                <a:latin typeface="Epilogue Medium" pitchFamily="2" charset="77"/>
              </a:rPr>
              <a:t>, 1355 S W 2nd Avenue, Portland, about a two-minute walk to the meeting.</a:t>
            </a:r>
            <a:endParaRPr lang="en-US" sz="1200" dirty="0">
              <a:solidFill>
                <a:schemeClr val="bg1"/>
              </a:solidFill>
              <a:latin typeface="Epilogue Medium" pitchFamily="2" charset="77"/>
              <a:ea typeface="Roboto ExtraLight" panose="02000000000000000000" pitchFamily="2" charset="0"/>
            </a:endParaRPr>
          </a:p>
        </p:txBody>
      </p:sp>
      <p:sp>
        <p:nvSpPr>
          <p:cNvPr id="23" name="TextBox 22">
            <a:extLst>
              <a:ext uri="{FF2B5EF4-FFF2-40B4-BE49-F238E27FC236}">
                <a16:creationId xmlns:a16="http://schemas.microsoft.com/office/drawing/2014/main" id="{3890658B-4539-AD4F-8AA3-9F1EDEE908F4}"/>
              </a:ext>
            </a:extLst>
          </p:cNvPr>
          <p:cNvSpPr txBox="1"/>
          <p:nvPr/>
        </p:nvSpPr>
        <p:spPr>
          <a:xfrm>
            <a:off x="658813" y="2475630"/>
            <a:ext cx="5247710" cy="3480055"/>
          </a:xfrm>
          <a:prstGeom prst="rect">
            <a:avLst/>
          </a:prstGeom>
          <a:noFill/>
        </p:spPr>
        <p:txBody>
          <a:bodyPr wrap="square" lIns="0" tIns="0" rIns="0" bIns="0">
            <a:spAutoFit/>
          </a:bodyPr>
          <a:lstStyle/>
          <a:p>
            <a:pPr>
              <a:lnSpc>
                <a:spcPct val="150000"/>
              </a:lnSpc>
            </a:pPr>
            <a:r>
              <a:rPr lang="en-US" sz="1400" dirty="0">
                <a:latin typeface="Epilogue Medium" pitchFamily="2" charset="77"/>
              </a:rPr>
              <a:t>This three-day in-person training is intended to enhance the knowledge and ability of the current workforce through coursework focused on best practices for performing the study work necessary to interconnect inverter-based resources to the bulk power system reliably. Training participants will learn practical methods and best practices that can be leveraged into enhanced study practices across the industry. These training modules will focus on the expected day-to-day needs of engineers performing interconnection studies, model quality tests, or inverter-based resource model and simulation work as well as managing study practices within their organization.</a:t>
            </a:r>
            <a:endParaRPr lang="en-US" sz="1400" dirty="0">
              <a:latin typeface="Epilogue Medium" pitchFamily="2" charset="77"/>
              <a:ea typeface="Roboto ExtraLight" panose="02000000000000000000" pitchFamily="2" charset="0"/>
            </a:endParaRPr>
          </a:p>
          <a:p>
            <a:pPr>
              <a:lnSpc>
                <a:spcPct val="150000"/>
              </a:lnSpc>
            </a:pPr>
            <a:endParaRPr lang="en-US" sz="1200" dirty="0">
              <a:latin typeface="Epilogue Medium" pitchFamily="2" charset="77"/>
              <a:ea typeface="Roboto ExtraLight" panose="02000000000000000000" pitchFamily="2" charset="0"/>
            </a:endParaRPr>
          </a:p>
        </p:txBody>
      </p:sp>
      <p:sp>
        <p:nvSpPr>
          <p:cNvPr id="24" name="Rounded Rectangle 23">
            <a:extLst>
              <a:ext uri="{FF2B5EF4-FFF2-40B4-BE49-F238E27FC236}">
                <a16:creationId xmlns:a16="http://schemas.microsoft.com/office/drawing/2014/main" id="{A9A07A67-EFA8-424D-AF37-C64A1608B82F}"/>
              </a:ext>
            </a:extLst>
          </p:cNvPr>
          <p:cNvSpPr/>
          <p:nvPr/>
        </p:nvSpPr>
        <p:spPr>
          <a:xfrm>
            <a:off x="529067" y="5940577"/>
            <a:ext cx="1481681" cy="495301"/>
          </a:xfrm>
          <a:prstGeom prst="roundRect">
            <a:avLst>
              <a:gd name="adj" fmla="val 0"/>
            </a:avLst>
          </a:prstGeom>
          <a:solidFill>
            <a:srgbClr val="2D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Medium" pitchFamily="2" charset="77"/>
            </a:endParaRPr>
          </a:p>
        </p:txBody>
      </p:sp>
      <p:sp>
        <p:nvSpPr>
          <p:cNvPr id="25" name="TextBox 7">
            <a:hlinkClick r:id="rId4"/>
            <a:extLst>
              <a:ext uri="{FF2B5EF4-FFF2-40B4-BE49-F238E27FC236}">
                <a16:creationId xmlns:a16="http://schemas.microsoft.com/office/drawing/2014/main" id="{CC931CB6-06E2-C549-AAB8-29AD17FDBED3}"/>
              </a:ext>
            </a:extLst>
          </p:cNvPr>
          <p:cNvSpPr txBox="1"/>
          <p:nvPr/>
        </p:nvSpPr>
        <p:spPr>
          <a:xfrm>
            <a:off x="576608" y="6065117"/>
            <a:ext cx="1386598" cy="246221"/>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Epilogue Black" pitchFamily="2" charset="77"/>
                <a:ea typeface="Roboto ExtraBold" panose="02000000000000000000" pitchFamily="2" charset="0"/>
                <a:cs typeface="Open Sans" pitchFamily="2" charset="0"/>
                <a:hlinkClick r:id="rId4">
                  <a:extLst>
                    <a:ext uri="{A12FA001-AC4F-418D-AE19-62706E023703}">
                      <ahyp:hlinkClr xmlns:ahyp="http://schemas.microsoft.com/office/drawing/2018/hyperlinkcolor" val="tx"/>
                    </a:ext>
                  </a:extLst>
                </a:hlinkClick>
              </a:rPr>
              <a:t>Explore Here</a:t>
            </a:r>
            <a:endParaRPr lang="en-US" sz="1600" b="1" dirty="0">
              <a:solidFill>
                <a:schemeClr val="bg1"/>
              </a:solidFill>
              <a:latin typeface="Epilogue Black" pitchFamily="2" charset="77"/>
              <a:ea typeface="Roboto ExtraBold" panose="02000000000000000000" pitchFamily="2" charset="0"/>
              <a:cs typeface="Open Sans" pitchFamily="2" charset="0"/>
            </a:endParaRPr>
          </a:p>
        </p:txBody>
      </p:sp>
      <p:sp>
        <p:nvSpPr>
          <p:cNvPr id="26" name="TextBox 7">
            <a:extLst>
              <a:ext uri="{FF2B5EF4-FFF2-40B4-BE49-F238E27FC236}">
                <a16:creationId xmlns:a16="http://schemas.microsoft.com/office/drawing/2014/main" id="{5D91F5BC-7292-7643-95EB-EC6951A81BC7}"/>
              </a:ext>
            </a:extLst>
          </p:cNvPr>
          <p:cNvSpPr txBox="1"/>
          <p:nvPr/>
        </p:nvSpPr>
        <p:spPr>
          <a:xfrm>
            <a:off x="697767" y="2004459"/>
            <a:ext cx="2876414"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June 15</a:t>
            </a:r>
            <a:r>
              <a:rPr lang="en-US" sz="2000" b="1" baseline="30000"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th</a:t>
            </a:r>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-17</a:t>
            </a:r>
            <a:r>
              <a:rPr lang="en-US" sz="2000" b="1" baseline="30000"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th</a:t>
            </a:r>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 2026</a:t>
            </a:r>
          </a:p>
        </p:txBody>
      </p:sp>
      <p:sp>
        <p:nvSpPr>
          <p:cNvPr id="19" name="Rectangle 18">
            <a:extLst>
              <a:ext uri="{FF2B5EF4-FFF2-40B4-BE49-F238E27FC236}">
                <a16:creationId xmlns:a16="http://schemas.microsoft.com/office/drawing/2014/main" id="{E3E23D03-EEBD-FC14-2B1A-4C8784A0FE12}"/>
              </a:ext>
            </a:extLst>
          </p:cNvPr>
          <p:cNvSpPr/>
          <p:nvPr/>
        </p:nvSpPr>
        <p:spPr>
          <a:xfrm>
            <a:off x="529067" y="1805968"/>
            <a:ext cx="7160714" cy="3904448"/>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8B85A6-0951-8A0B-3811-B89B8E04B651}"/>
              </a:ext>
            </a:extLst>
          </p:cNvPr>
          <p:cNvSpPr/>
          <p:nvPr/>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Medium" pitchFamily="2" charset="77"/>
              <a:ea typeface="Roboto ExtraLight" panose="02000000000000000000" pitchFamily="2" charset="0"/>
            </a:endParaRPr>
          </a:p>
        </p:txBody>
      </p:sp>
      <p:sp>
        <p:nvSpPr>
          <p:cNvPr id="21" name="TextBox 20">
            <a:extLst>
              <a:ext uri="{FF2B5EF4-FFF2-40B4-BE49-F238E27FC236}">
                <a16:creationId xmlns:a16="http://schemas.microsoft.com/office/drawing/2014/main" id="{ECA75BFF-75DE-FD93-F0DB-C1AA02C3F445}"/>
              </a:ext>
            </a:extLst>
          </p:cNvPr>
          <p:cNvSpPr txBox="1"/>
          <p:nvPr/>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Medium"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Medium" pitchFamily="2" charset="77"/>
              <a:ea typeface="Roboto ExtraLight" panose="02000000000000000000" pitchFamily="2" charset="0"/>
              <a:cs typeface="Poppins" pitchFamily="2" charset="77"/>
            </a:endParaRPr>
          </a:p>
        </p:txBody>
      </p:sp>
      <p:pic>
        <p:nvPicPr>
          <p:cNvPr id="22" name="Picture 21" descr="A blue and black logo&#10;&#10;AI-generated content may be incorrect.">
            <a:extLst>
              <a:ext uri="{FF2B5EF4-FFF2-40B4-BE49-F238E27FC236}">
                <a16:creationId xmlns:a16="http://schemas.microsoft.com/office/drawing/2014/main" id="{4B4E46BF-E0C0-3CB9-E226-CCEBB3E6F5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27" name="Title 26">
            <a:extLst>
              <a:ext uri="{FF2B5EF4-FFF2-40B4-BE49-F238E27FC236}">
                <a16:creationId xmlns:a16="http://schemas.microsoft.com/office/drawing/2014/main" id="{573C282E-1E20-F8CD-4B1A-287565BA232E}"/>
              </a:ext>
            </a:extLst>
          </p:cNvPr>
          <p:cNvSpPr>
            <a:spLocks noGrp="1"/>
          </p:cNvSpPr>
          <p:nvPr>
            <p:ph type="title"/>
          </p:nvPr>
        </p:nvSpPr>
        <p:spPr>
          <a:xfrm>
            <a:off x="335064" y="638588"/>
            <a:ext cx="6261039" cy="606550"/>
          </a:xfrm>
        </p:spPr>
        <p:txBody>
          <a:bodyPr/>
          <a:lstStyle/>
          <a:p>
            <a:r>
              <a:rPr lang="en-US" sz="4400" dirty="0">
                <a:latin typeface="Manrope ExtraBold" pitchFamily="2" charset="0"/>
              </a:rPr>
              <a:t>Interconnection Studies Short Course</a:t>
            </a:r>
          </a:p>
        </p:txBody>
      </p:sp>
      <p:sp>
        <p:nvSpPr>
          <p:cNvPr id="2" name="Rectangle 1">
            <a:extLst>
              <a:ext uri="{FF2B5EF4-FFF2-40B4-BE49-F238E27FC236}">
                <a16:creationId xmlns:a16="http://schemas.microsoft.com/office/drawing/2014/main" id="{5BCE02BC-6EBA-9627-9CED-4087A211FBD0}"/>
              </a:ext>
            </a:extLst>
          </p:cNvPr>
          <p:cNvSpPr/>
          <p:nvPr/>
        </p:nvSpPr>
        <p:spPr>
          <a:xfrm>
            <a:off x="6884559" y="1897932"/>
            <a:ext cx="318066" cy="290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pilogue Medium" pitchFamily="2" charset="77"/>
              <a:ea typeface="Roboto ExtraLight" panose="02000000000000000000" pitchFamily="2" charset="0"/>
              <a:cs typeface="Plus Jakarta Sans" pitchFamily="2" charset="77"/>
            </a:endParaRPr>
          </a:p>
        </p:txBody>
      </p:sp>
      <p:sp>
        <p:nvSpPr>
          <p:cNvPr id="3" name="Rounded Rectangle 23">
            <a:extLst>
              <a:ext uri="{FF2B5EF4-FFF2-40B4-BE49-F238E27FC236}">
                <a16:creationId xmlns:a16="http://schemas.microsoft.com/office/drawing/2014/main" id="{9C273193-0461-70BB-1B7B-D1DDE004FB20}"/>
              </a:ext>
            </a:extLst>
          </p:cNvPr>
          <p:cNvSpPr/>
          <p:nvPr/>
        </p:nvSpPr>
        <p:spPr>
          <a:xfrm>
            <a:off x="3538523" y="5873810"/>
            <a:ext cx="2782006" cy="555731"/>
          </a:xfrm>
          <a:prstGeom prst="roundRect">
            <a:avLst>
              <a:gd name="adj" fmla="val 0"/>
            </a:avLst>
          </a:prstGeom>
          <a:solidFill>
            <a:srgbClr val="2D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Epilogue Medium" pitchFamily="2" charset="77"/>
                <a:hlinkClick r:id="rId6">
                  <a:extLst>
                    <a:ext uri="{A12FA001-AC4F-418D-AE19-62706E023703}">
                      <ahyp:hlinkClr xmlns:ahyp="http://schemas.microsoft.com/office/drawing/2018/hyperlinkcolor" val="tx"/>
                    </a:ext>
                  </a:extLst>
                </a:hlinkClick>
              </a:rPr>
              <a:t>Materials from Fall 2025 Course Here</a:t>
            </a:r>
            <a:endParaRPr lang="en-US" b="1" u="sng" dirty="0">
              <a:solidFill>
                <a:schemeClr val="bg1"/>
              </a:solidFill>
              <a:latin typeface="Epilogue Medium" pitchFamily="2" charset="77"/>
            </a:endParaRPr>
          </a:p>
        </p:txBody>
      </p:sp>
    </p:spTree>
    <p:extLst>
      <p:ext uri="{BB962C8B-B14F-4D97-AF65-F5344CB8AC3E}">
        <p14:creationId xmlns:p14="http://schemas.microsoft.com/office/powerpoint/2010/main" val="55173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57CAB-6DD9-4AA5-EC4C-EC5A88716C0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5BDEECE-7C38-1066-C4E0-0C89779E5941}"/>
              </a:ext>
            </a:extLst>
          </p:cNvPr>
          <p:cNvSpPr/>
          <p:nvPr/>
        </p:nvSpPr>
        <p:spPr>
          <a:xfrm>
            <a:off x="6402373" y="1012522"/>
            <a:ext cx="5515599" cy="5175705"/>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Medium" pitchFamily="2" charset="77"/>
            </a:endParaRPr>
          </a:p>
        </p:txBody>
      </p:sp>
      <p:sp>
        <p:nvSpPr>
          <p:cNvPr id="8" name="TextBox 7">
            <a:extLst>
              <a:ext uri="{FF2B5EF4-FFF2-40B4-BE49-F238E27FC236}">
                <a16:creationId xmlns:a16="http://schemas.microsoft.com/office/drawing/2014/main" id="{CFE298B3-0A4F-2C9D-974B-ACDAAE5ADDBE}"/>
              </a:ext>
            </a:extLst>
          </p:cNvPr>
          <p:cNvSpPr txBox="1"/>
          <p:nvPr/>
        </p:nvSpPr>
        <p:spPr>
          <a:xfrm>
            <a:off x="7785134" y="1880703"/>
            <a:ext cx="2831025"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Venue</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0" name="TextBox 9">
            <a:extLst>
              <a:ext uri="{FF2B5EF4-FFF2-40B4-BE49-F238E27FC236}">
                <a16:creationId xmlns:a16="http://schemas.microsoft.com/office/drawing/2014/main" id="{0C2824BA-3B66-6A3C-3B36-3D90D35A16FB}"/>
              </a:ext>
            </a:extLst>
          </p:cNvPr>
          <p:cNvSpPr txBox="1"/>
          <p:nvPr/>
        </p:nvSpPr>
        <p:spPr>
          <a:xfrm>
            <a:off x="7785134" y="2132955"/>
            <a:ext cx="3672458" cy="1081065"/>
          </a:xfrm>
          <a:prstGeom prst="rect">
            <a:avLst/>
          </a:prstGeom>
          <a:noFill/>
        </p:spPr>
        <p:txBody>
          <a:bodyPr wrap="square" lIns="0" tIns="0" rIns="0" bIns="0">
            <a:spAutoFit/>
          </a:bodyPr>
          <a:lstStyle/>
          <a:p>
            <a:pPr>
              <a:lnSpc>
                <a:spcPct val="150000"/>
              </a:lnSpc>
            </a:pPr>
            <a:r>
              <a:rPr lang="en-ID" sz="1200" b="0" i="0" dirty="0">
                <a:solidFill>
                  <a:schemeClr val="bg1"/>
                </a:solidFill>
                <a:effectLst/>
                <a:latin typeface="Epilogue Medium" pitchFamily="2" charset="77"/>
                <a:ea typeface="Roboto ExtraLight" panose="02000000000000000000" pitchFamily="2" charset="0"/>
              </a:rPr>
              <a:t>Donated by </a:t>
            </a:r>
            <a:r>
              <a:rPr lang="en-ID" sz="1200" b="0" i="0" dirty="0">
                <a:solidFill>
                  <a:schemeClr val="bg1"/>
                </a:solidFill>
                <a:effectLst/>
                <a:latin typeface="Epilogue Medium" pitchFamily="2" charset="77"/>
                <a:ea typeface="Roboto ExtraLight" panose="02000000000000000000" pitchFamily="2" charset="0"/>
                <a:hlinkClick r:id="rId2">
                  <a:extLst>
                    <a:ext uri="{A12FA001-AC4F-418D-AE19-62706E023703}">
                      <ahyp:hlinkClr xmlns:ahyp="http://schemas.microsoft.com/office/drawing/2018/hyperlinkcolor" val="tx"/>
                    </a:ext>
                  </a:extLst>
                </a:hlinkClick>
              </a:rPr>
              <a:t>The Texas Reliability Entity</a:t>
            </a:r>
            <a:r>
              <a:rPr lang="en-ID" sz="1200" b="0" i="0" dirty="0">
                <a:solidFill>
                  <a:schemeClr val="bg1"/>
                </a:solidFill>
                <a:effectLst/>
                <a:latin typeface="Epilogue Medium" pitchFamily="2" charset="77"/>
                <a:ea typeface="Roboto ExtraLight" panose="02000000000000000000" pitchFamily="2" charset="0"/>
              </a:rPr>
              <a:t>:</a:t>
            </a:r>
            <a:br>
              <a:rPr lang="en-ID" sz="1200" b="0" i="0" dirty="0">
                <a:solidFill>
                  <a:schemeClr val="bg1"/>
                </a:solidFill>
                <a:effectLst/>
                <a:latin typeface="Epilogue Medium" pitchFamily="2" charset="77"/>
                <a:ea typeface="Roboto ExtraLight" panose="02000000000000000000" pitchFamily="2" charset="0"/>
              </a:rPr>
            </a:br>
            <a:r>
              <a:rPr lang="en-ID" sz="1200" b="0" i="0" dirty="0">
                <a:solidFill>
                  <a:schemeClr val="bg1"/>
                </a:solidFill>
                <a:effectLst/>
                <a:latin typeface="Epilogue Medium" pitchFamily="2" charset="77"/>
                <a:ea typeface="Roboto ExtraLight" panose="02000000000000000000" pitchFamily="2" charset="0"/>
              </a:rPr>
              <a:t>8000 Metropolis Drive</a:t>
            </a:r>
          </a:p>
          <a:p>
            <a:pPr>
              <a:lnSpc>
                <a:spcPct val="150000"/>
              </a:lnSpc>
            </a:pPr>
            <a:r>
              <a:rPr lang="en-ID" sz="1200" dirty="0">
                <a:solidFill>
                  <a:schemeClr val="bg1"/>
                </a:solidFill>
                <a:latin typeface="Epilogue Medium" pitchFamily="2" charset="77"/>
                <a:ea typeface="Roboto ExtraLight" panose="02000000000000000000" pitchFamily="2" charset="0"/>
              </a:rPr>
              <a:t>Building A Suite 300</a:t>
            </a:r>
          </a:p>
          <a:p>
            <a:pPr>
              <a:lnSpc>
                <a:spcPct val="150000"/>
              </a:lnSpc>
            </a:pPr>
            <a:r>
              <a:rPr lang="en-ID" sz="1200" dirty="0">
                <a:solidFill>
                  <a:schemeClr val="bg1"/>
                </a:solidFill>
                <a:latin typeface="Epilogue Medium" pitchFamily="2" charset="77"/>
                <a:ea typeface="Roboto ExtraLight" panose="02000000000000000000" pitchFamily="2" charset="0"/>
              </a:rPr>
              <a:t>Austin, TX 78744</a:t>
            </a:r>
            <a:endParaRPr lang="en-US" sz="1200" dirty="0">
              <a:solidFill>
                <a:schemeClr val="bg1"/>
              </a:solidFill>
              <a:latin typeface="Epilogue Medium" pitchFamily="2" charset="77"/>
              <a:ea typeface="Roboto ExtraLight" panose="02000000000000000000" pitchFamily="2" charset="0"/>
            </a:endParaRPr>
          </a:p>
        </p:txBody>
      </p:sp>
      <p:sp>
        <p:nvSpPr>
          <p:cNvPr id="11" name="Rectangle 10">
            <a:extLst>
              <a:ext uri="{FF2B5EF4-FFF2-40B4-BE49-F238E27FC236}">
                <a16:creationId xmlns:a16="http://schemas.microsoft.com/office/drawing/2014/main" id="{65575A15-1752-785B-00D4-66C6F55DC339}"/>
              </a:ext>
            </a:extLst>
          </p:cNvPr>
          <p:cNvSpPr/>
          <p:nvPr/>
        </p:nvSpPr>
        <p:spPr>
          <a:xfrm>
            <a:off x="6884559" y="3161316"/>
            <a:ext cx="318066" cy="311856"/>
          </a:xfrm>
          <a:prstGeom prst="rect">
            <a:avLst/>
          </a:prstGeom>
          <a:solidFill>
            <a:srgbClr val="2D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pilogue Medium" pitchFamily="2" charset="77"/>
              <a:ea typeface="Roboto ExtraLight" panose="02000000000000000000" pitchFamily="2" charset="0"/>
              <a:cs typeface="Plus Jakarta Sans" pitchFamily="2" charset="77"/>
            </a:endParaRPr>
          </a:p>
        </p:txBody>
      </p:sp>
      <p:sp>
        <p:nvSpPr>
          <p:cNvPr id="12" name="TextBox 11">
            <a:extLst>
              <a:ext uri="{FF2B5EF4-FFF2-40B4-BE49-F238E27FC236}">
                <a16:creationId xmlns:a16="http://schemas.microsoft.com/office/drawing/2014/main" id="{AAC0D1DC-0BBB-AFAC-CD59-1978413F132A}"/>
              </a:ext>
            </a:extLst>
          </p:cNvPr>
          <p:cNvSpPr txBox="1"/>
          <p:nvPr/>
        </p:nvSpPr>
        <p:spPr>
          <a:xfrm>
            <a:off x="7785134" y="3255458"/>
            <a:ext cx="2526373"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Topics</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4" name="TextBox 13">
            <a:extLst>
              <a:ext uri="{FF2B5EF4-FFF2-40B4-BE49-F238E27FC236}">
                <a16:creationId xmlns:a16="http://schemas.microsoft.com/office/drawing/2014/main" id="{6DF1BCC6-E474-9158-66AB-5DB5B817B435}"/>
              </a:ext>
            </a:extLst>
          </p:cNvPr>
          <p:cNvSpPr txBox="1"/>
          <p:nvPr/>
        </p:nvSpPr>
        <p:spPr>
          <a:xfrm>
            <a:off x="7819527" y="3483464"/>
            <a:ext cx="3672458" cy="1081065"/>
          </a:xfrm>
          <a:prstGeom prst="rect">
            <a:avLst/>
          </a:prstGeom>
          <a:noFill/>
        </p:spPr>
        <p:txBody>
          <a:bodyPr wrap="square" lIns="0" tIns="0" rIns="0" bIns="0">
            <a:spAutoFit/>
          </a:bodyPr>
          <a:lstStyle/>
          <a:p>
            <a:pPr>
              <a:lnSpc>
                <a:spcPct val="150000"/>
              </a:lnSpc>
            </a:pPr>
            <a:r>
              <a:rPr lang="en-ID" sz="1200" dirty="0">
                <a:solidFill>
                  <a:schemeClr val="bg1"/>
                </a:solidFill>
                <a:latin typeface="Epilogue Medium" pitchFamily="2" charset="77"/>
                <a:ea typeface="Roboto ExtraLight" panose="02000000000000000000" pitchFamily="2" charset="0"/>
              </a:rPr>
              <a:t>An example agenda will be posted on the training page on the ESIG website. This agenda is representative of the course but the course will be fine tuned based on attendee needs.</a:t>
            </a:r>
            <a:endParaRPr lang="en-US" sz="1200" dirty="0">
              <a:solidFill>
                <a:schemeClr val="bg1"/>
              </a:solidFill>
              <a:latin typeface="Epilogue Medium" pitchFamily="2" charset="77"/>
              <a:ea typeface="Roboto ExtraLight" panose="02000000000000000000" pitchFamily="2" charset="0"/>
            </a:endParaRPr>
          </a:p>
        </p:txBody>
      </p:sp>
      <p:sp>
        <p:nvSpPr>
          <p:cNvPr id="15" name="Rectangle 14">
            <a:extLst>
              <a:ext uri="{FF2B5EF4-FFF2-40B4-BE49-F238E27FC236}">
                <a16:creationId xmlns:a16="http://schemas.microsoft.com/office/drawing/2014/main" id="{429F9CAE-61A6-66EB-5642-560C2BA513B4}"/>
              </a:ext>
            </a:extLst>
          </p:cNvPr>
          <p:cNvSpPr/>
          <p:nvPr/>
        </p:nvSpPr>
        <p:spPr>
          <a:xfrm>
            <a:off x="6884559" y="4745102"/>
            <a:ext cx="318066" cy="290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pilogue Medium" pitchFamily="2" charset="77"/>
              <a:ea typeface="Roboto ExtraLight" panose="02000000000000000000" pitchFamily="2" charset="0"/>
              <a:cs typeface="Plus Jakarta Sans" pitchFamily="2" charset="77"/>
            </a:endParaRPr>
          </a:p>
        </p:txBody>
      </p:sp>
      <p:sp>
        <p:nvSpPr>
          <p:cNvPr id="16" name="TextBox 15">
            <a:extLst>
              <a:ext uri="{FF2B5EF4-FFF2-40B4-BE49-F238E27FC236}">
                <a16:creationId xmlns:a16="http://schemas.microsoft.com/office/drawing/2014/main" id="{1BD20887-02A6-B791-6EFE-37060D97D4DB}"/>
              </a:ext>
            </a:extLst>
          </p:cNvPr>
          <p:cNvSpPr txBox="1"/>
          <p:nvPr/>
        </p:nvSpPr>
        <p:spPr>
          <a:xfrm>
            <a:off x="7838452" y="4727873"/>
            <a:ext cx="2611387"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Accommodations</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8" name="TextBox 17">
            <a:extLst>
              <a:ext uri="{FF2B5EF4-FFF2-40B4-BE49-F238E27FC236}">
                <a16:creationId xmlns:a16="http://schemas.microsoft.com/office/drawing/2014/main" id="{78D81BF1-5E57-EBD4-15E5-CD30344BE140}"/>
              </a:ext>
            </a:extLst>
          </p:cNvPr>
          <p:cNvSpPr txBox="1"/>
          <p:nvPr/>
        </p:nvSpPr>
        <p:spPr>
          <a:xfrm>
            <a:off x="7853470" y="4997317"/>
            <a:ext cx="3729132" cy="250068"/>
          </a:xfrm>
          <a:prstGeom prst="rect">
            <a:avLst/>
          </a:prstGeom>
          <a:noFill/>
        </p:spPr>
        <p:txBody>
          <a:bodyPr wrap="square" lIns="0" tIns="0" rIns="0" bIns="0">
            <a:spAutoFit/>
          </a:bodyPr>
          <a:lstStyle/>
          <a:p>
            <a:pPr>
              <a:lnSpc>
                <a:spcPct val="150000"/>
              </a:lnSpc>
            </a:pPr>
            <a:r>
              <a:rPr lang="en-US" sz="1200" dirty="0">
                <a:solidFill>
                  <a:schemeClr val="bg1"/>
                </a:solidFill>
                <a:latin typeface="Epilogue Medium" pitchFamily="2" charset="77"/>
              </a:rPr>
              <a:t>Hotel block details coming soon!!</a:t>
            </a:r>
            <a:endParaRPr lang="en-US" sz="1200" dirty="0">
              <a:solidFill>
                <a:schemeClr val="bg1"/>
              </a:solidFill>
              <a:latin typeface="Epilogue Medium" pitchFamily="2" charset="77"/>
              <a:ea typeface="Roboto ExtraLight" panose="02000000000000000000" pitchFamily="2" charset="0"/>
            </a:endParaRPr>
          </a:p>
        </p:txBody>
      </p:sp>
      <p:sp>
        <p:nvSpPr>
          <p:cNvPr id="23" name="TextBox 22">
            <a:extLst>
              <a:ext uri="{FF2B5EF4-FFF2-40B4-BE49-F238E27FC236}">
                <a16:creationId xmlns:a16="http://schemas.microsoft.com/office/drawing/2014/main" id="{18FA31BC-CD6D-E755-3E8F-2367E3C068D1}"/>
              </a:ext>
            </a:extLst>
          </p:cNvPr>
          <p:cNvSpPr txBox="1"/>
          <p:nvPr/>
        </p:nvSpPr>
        <p:spPr>
          <a:xfrm>
            <a:off x="658813" y="2475630"/>
            <a:ext cx="5247710" cy="3285771"/>
          </a:xfrm>
          <a:prstGeom prst="rect">
            <a:avLst/>
          </a:prstGeom>
          <a:noFill/>
        </p:spPr>
        <p:txBody>
          <a:bodyPr wrap="square" lIns="0" tIns="0" rIns="0" bIns="0">
            <a:spAutoFit/>
          </a:bodyPr>
          <a:lstStyle/>
          <a:p>
            <a:pPr>
              <a:lnSpc>
                <a:spcPct val="150000"/>
              </a:lnSpc>
            </a:pPr>
            <a:r>
              <a:rPr lang="en-US" sz="1600" dirty="0">
                <a:latin typeface="Epilogue Medium" pitchFamily="2" charset="77"/>
              </a:rPr>
              <a:t>This 3-day in-person training is intended to enhance the knowledge and ability of the current workforce through coursework focused on performing EMT simulations in the current interconnection and planning paradigm. Training participants will learn practical methods and best practices that can be leveraged into enhanced study practices across the industry. These training modules will focus on the expected day-to-day needs of engineers performing EMT analysis as well as managing EMT study practices within their organization.</a:t>
            </a:r>
            <a:endParaRPr lang="en-US" sz="1600" dirty="0">
              <a:latin typeface="Epilogue Medium" pitchFamily="2" charset="77"/>
              <a:ea typeface="Roboto ExtraLight" panose="02000000000000000000" pitchFamily="2" charset="0"/>
            </a:endParaRPr>
          </a:p>
        </p:txBody>
      </p:sp>
      <p:sp>
        <p:nvSpPr>
          <p:cNvPr id="25" name="TextBox 7">
            <a:hlinkClick r:id="rId3"/>
            <a:extLst>
              <a:ext uri="{FF2B5EF4-FFF2-40B4-BE49-F238E27FC236}">
                <a16:creationId xmlns:a16="http://schemas.microsoft.com/office/drawing/2014/main" id="{F27A05B0-0864-FAB5-FEE2-030C563B5339}"/>
              </a:ext>
            </a:extLst>
          </p:cNvPr>
          <p:cNvSpPr txBox="1"/>
          <p:nvPr/>
        </p:nvSpPr>
        <p:spPr>
          <a:xfrm>
            <a:off x="576608" y="6065117"/>
            <a:ext cx="1386598" cy="246221"/>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Epilogue Black" pitchFamily="2" charset="77"/>
                <a:ea typeface="Roboto ExtraBold" panose="02000000000000000000" pitchFamily="2" charset="0"/>
                <a:cs typeface="Open Sans" pitchFamily="2" charset="0"/>
              </a:rPr>
              <a:t>Explore Here</a:t>
            </a:r>
          </a:p>
        </p:txBody>
      </p:sp>
      <p:sp>
        <p:nvSpPr>
          <p:cNvPr id="26" name="TextBox 7">
            <a:extLst>
              <a:ext uri="{FF2B5EF4-FFF2-40B4-BE49-F238E27FC236}">
                <a16:creationId xmlns:a16="http://schemas.microsoft.com/office/drawing/2014/main" id="{8B70D6E1-8488-A551-FF7E-19389A9E2CA6}"/>
              </a:ext>
            </a:extLst>
          </p:cNvPr>
          <p:cNvSpPr txBox="1"/>
          <p:nvPr/>
        </p:nvSpPr>
        <p:spPr>
          <a:xfrm>
            <a:off x="697767" y="2004459"/>
            <a:ext cx="4249618"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Week of October 5</a:t>
            </a:r>
            <a:r>
              <a:rPr lang="en-US" sz="2000" b="1" baseline="30000"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th</a:t>
            </a:r>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 2026</a:t>
            </a:r>
          </a:p>
        </p:txBody>
      </p:sp>
      <p:sp>
        <p:nvSpPr>
          <p:cNvPr id="19" name="Rectangle 18">
            <a:extLst>
              <a:ext uri="{FF2B5EF4-FFF2-40B4-BE49-F238E27FC236}">
                <a16:creationId xmlns:a16="http://schemas.microsoft.com/office/drawing/2014/main" id="{7544E840-B139-8D25-1CDF-5B8D7CA1E2E2}"/>
              </a:ext>
            </a:extLst>
          </p:cNvPr>
          <p:cNvSpPr/>
          <p:nvPr/>
        </p:nvSpPr>
        <p:spPr>
          <a:xfrm>
            <a:off x="529067" y="1805967"/>
            <a:ext cx="7160714" cy="4010069"/>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34D344-B699-65AB-5F06-793EAACE8318}"/>
              </a:ext>
            </a:extLst>
          </p:cNvPr>
          <p:cNvSpPr/>
          <p:nvPr/>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Medium" pitchFamily="2" charset="77"/>
              <a:ea typeface="Roboto ExtraLight" panose="02000000000000000000" pitchFamily="2" charset="0"/>
            </a:endParaRPr>
          </a:p>
        </p:txBody>
      </p:sp>
      <p:sp>
        <p:nvSpPr>
          <p:cNvPr id="21" name="TextBox 20">
            <a:extLst>
              <a:ext uri="{FF2B5EF4-FFF2-40B4-BE49-F238E27FC236}">
                <a16:creationId xmlns:a16="http://schemas.microsoft.com/office/drawing/2014/main" id="{52CEA214-DFDC-54B2-7A82-23492C2CCA52}"/>
              </a:ext>
            </a:extLst>
          </p:cNvPr>
          <p:cNvSpPr txBox="1"/>
          <p:nvPr/>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Medium"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Medium" pitchFamily="2" charset="77"/>
              <a:ea typeface="Roboto ExtraLight" panose="02000000000000000000" pitchFamily="2" charset="0"/>
              <a:cs typeface="Poppins" pitchFamily="2" charset="77"/>
            </a:endParaRPr>
          </a:p>
        </p:txBody>
      </p:sp>
      <p:pic>
        <p:nvPicPr>
          <p:cNvPr id="22" name="Picture 21" descr="A blue and black logo&#10;&#10;AI-generated content may be incorrect.">
            <a:extLst>
              <a:ext uri="{FF2B5EF4-FFF2-40B4-BE49-F238E27FC236}">
                <a16:creationId xmlns:a16="http://schemas.microsoft.com/office/drawing/2014/main" id="{7A65B0FB-640C-E3CB-6A79-70697C59A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27" name="Title 26">
            <a:extLst>
              <a:ext uri="{FF2B5EF4-FFF2-40B4-BE49-F238E27FC236}">
                <a16:creationId xmlns:a16="http://schemas.microsoft.com/office/drawing/2014/main" id="{19B80AFC-508F-56E3-BE04-2402260290CF}"/>
              </a:ext>
            </a:extLst>
          </p:cNvPr>
          <p:cNvSpPr>
            <a:spLocks noGrp="1"/>
          </p:cNvSpPr>
          <p:nvPr>
            <p:ph type="title"/>
          </p:nvPr>
        </p:nvSpPr>
        <p:spPr>
          <a:xfrm>
            <a:off x="335064" y="638588"/>
            <a:ext cx="6261039" cy="606550"/>
          </a:xfrm>
        </p:spPr>
        <p:txBody>
          <a:bodyPr/>
          <a:lstStyle/>
          <a:p>
            <a:r>
              <a:rPr lang="en-US" sz="4400" dirty="0">
                <a:latin typeface="Manrope ExtraBold" pitchFamily="2" charset="0"/>
              </a:rPr>
              <a:t>Electromagnetic Transient Training</a:t>
            </a:r>
          </a:p>
        </p:txBody>
      </p:sp>
      <p:sp>
        <p:nvSpPr>
          <p:cNvPr id="2" name="Rectangle 1">
            <a:extLst>
              <a:ext uri="{FF2B5EF4-FFF2-40B4-BE49-F238E27FC236}">
                <a16:creationId xmlns:a16="http://schemas.microsoft.com/office/drawing/2014/main" id="{6546F283-AC44-49C0-2CFD-4B68F0353438}"/>
              </a:ext>
            </a:extLst>
          </p:cNvPr>
          <p:cNvSpPr/>
          <p:nvPr/>
        </p:nvSpPr>
        <p:spPr>
          <a:xfrm>
            <a:off x="6884559" y="1897932"/>
            <a:ext cx="318066" cy="290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pilogue Medium" pitchFamily="2" charset="77"/>
              <a:ea typeface="Roboto ExtraLight" panose="02000000000000000000" pitchFamily="2" charset="0"/>
              <a:cs typeface="Plus Jakarta Sans" pitchFamily="2" charset="77"/>
            </a:endParaRPr>
          </a:p>
        </p:txBody>
      </p:sp>
      <p:sp>
        <p:nvSpPr>
          <p:cNvPr id="3" name="TextBox 2">
            <a:extLst>
              <a:ext uri="{FF2B5EF4-FFF2-40B4-BE49-F238E27FC236}">
                <a16:creationId xmlns:a16="http://schemas.microsoft.com/office/drawing/2014/main" id="{880D8D2C-AE29-8D8F-4304-A8793E1EAB02}"/>
              </a:ext>
            </a:extLst>
          </p:cNvPr>
          <p:cNvSpPr txBox="1"/>
          <p:nvPr/>
        </p:nvSpPr>
        <p:spPr>
          <a:xfrm>
            <a:off x="3626549" y="1981757"/>
            <a:ext cx="2832378" cy="369332"/>
          </a:xfrm>
          <a:prstGeom prst="rect">
            <a:avLst/>
          </a:prstGeom>
          <a:noFill/>
        </p:spPr>
        <p:txBody>
          <a:bodyPr wrap="none" rtlCol="0">
            <a:spAutoFit/>
          </a:bodyPr>
          <a:lstStyle/>
          <a:p>
            <a:r>
              <a:rPr lang="en-US" dirty="0">
                <a:solidFill>
                  <a:srgbClr val="FF0000"/>
                </a:solidFill>
              </a:rPr>
              <a:t>Training page coming soon!!</a:t>
            </a:r>
          </a:p>
        </p:txBody>
      </p:sp>
      <p:sp>
        <p:nvSpPr>
          <p:cNvPr id="13" name="Rounded Rectangle 23">
            <a:extLst>
              <a:ext uri="{FF2B5EF4-FFF2-40B4-BE49-F238E27FC236}">
                <a16:creationId xmlns:a16="http://schemas.microsoft.com/office/drawing/2014/main" id="{47920608-10C1-7074-178F-8C84C9AE7F1C}"/>
              </a:ext>
            </a:extLst>
          </p:cNvPr>
          <p:cNvSpPr/>
          <p:nvPr/>
        </p:nvSpPr>
        <p:spPr>
          <a:xfrm>
            <a:off x="525779" y="5981721"/>
            <a:ext cx="2782006" cy="555731"/>
          </a:xfrm>
          <a:prstGeom prst="roundRect">
            <a:avLst>
              <a:gd name="adj" fmla="val 0"/>
            </a:avLst>
          </a:prstGeom>
          <a:solidFill>
            <a:srgbClr val="2D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Epilogue Medium" pitchFamily="2" charset="77"/>
                <a:hlinkClick r:id="rId5">
                  <a:extLst>
                    <a:ext uri="{A12FA001-AC4F-418D-AE19-62706E023703}">
                      <ahyp:hlinkClr xmlns:ahyp="http://schemas.microsoft.com/office/drawing/2018/hyperlinkcolor" val="tx"/>
                    </a:ext>
                  </a:extLst>
                </a:hlinkClick>
              </a:rPr>
              <a:t>Materials from Fall 2025 Course Here</a:t>
            </a:r>
            <a:endParaRPr lang="en-US" b="1" u="sng" dirty="0">
              <a:solidFill>
                <a:schemeClr val="bg1"/>
              </a:solidFill>
              <a:latin typeface="Epilogue Medium" pitchFamily="2" charset="77"/>
            </a:endParaRPr>
          </a:p>
        </p:txBody>
      </p:sp>
    </p:spTree>
    <p:extLst>
      <p:ext uri="{BB962C8B-B14F-4D97-AF65-F5344CB8AC3E}">
        <p14:creationId xmlns:p14="http://schemas.microsoft.com/office/powerpoint/2010/main" val="158873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8C176-FB97-1AB5-CEBA-8BFB1948D5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0C4E57-6CF6-93F7-4B1D-17AFA7338E80}"/>
              </a:ext>
            </a:extLst>
          </p:cNvPr>
          <p:cNvSpPr/>
          <p:nvPr/>
        </p:nvSpPr>
        <p:spPr>
          <a:xfrm>
            <a:off x="6402373" y="1012522"/>
            <a:ext cx="5515599" cy="5175705"/>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Medium" pitchFamily="2" charset="77"/>
            </a:endParaRPr>
          </a:p>
        </p:txBody>
      </p:sp>
      <p:sp>
        <p:nvSpPr>
          <p:cNvPr id="8" name="TextBox 7">
            <a:extLst>
              <a:ext uri="{FF2B5EF4-FFF2-40B4-BE49-F238E27FC236}">
                <a16:creationId xmlns:a16="http://schemas.microsoft.com/office/drawing/2014/main" id="{3B3AC813-B84B-DE21-644C-59C72A2BC659}"/>
              </a:ext>
            </a:extLst>
          </p:cNvPr>
          <p:cNvSpPr txBox="1"/>
          <p:nvPr/>
        </p:nvSpPr>
        <p:spPr>
          <a:xfrm>
            <a:off x="7785134" y="1880703"/>
            <a:ext cx="2831025"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Venue</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0" name="TextBox 9">
            <a:extLst>
              <a:ext uri="{FF2B5EF4-FFF2-40B4-BE49-F238E27FC236}">
                <a16:creationId xmlns:a16="http://schemas.microsoft.com/office/drawing/2014/main" id="{123E79F0-5156-5F39-2E1D-366536F3ECF7}"/>
              </a:ext>
            </a:extLst>
          </p:cNvPr>
          <p:cNvSpPr txBox="1"/>
          <p:nvPr/>
        </p:nvSpPr>
        <p:spPr>
          <a:xfrm>
            <a:off x="7785134" y="2132955"/>
            <a:ext cx="3672458" cy="804066"/>
          </a:xfrm>
          <a:prstGeom prst="rect">
            <a:avLst/>
          </a:prstGeom>
          <a:noFill/>
        </p:spPr>
        <p:txBody>
          <a:bodyPr wrap="square" lIns="0" tIns="0" rIns="0" bIns="0">
            <a:spAutoFit/>
          </a:bodyPr>
          <a:lstStyle/>
          <a:p>
            <a:pPr>
              <a:lnSpc>
                <a:spcPct val="150000"/>
              </a:lnSpc>
            </a:pPr>
            <a:r>
              <a:rPr lang="en-ID" sz="1200" b="0" i="0" dirty="0">
                <a:solidFill>
                  <a:schemeClr val="bg1"/>
                </a:solidFill>
                <a:effectLst/>
                <a:latin typeface="Epilogue Medium" pitchFamily="2" charset="77"/>
                <a:ea typeface="Roboto ExtraLight" panose="02000000000000000000" pitchFamily="2" charset="0"/>
              </a:rPr>
              <a:t>Donated by </a:t>
            </a:r>
            <a:r>
              <a:rPr lang="en-ID" sz="1200" b="0" i="0" dirty="0">
                <a:solidFill>
                  <a:schemeClr val="bg1"/>
                </a:solidFill>
                <a:effectLst/>
                <a:latin typeface="Epilogue Medium" pitchFamily="2" charset="77"/>
                <a:ea typeface="Roboto ExtraLight" panose="02000000000000000000" pitchFamily="2" charset="0"/>
                <a:hlinkClick r:id="rId2">
                  <a:extLst>
                    <a:ext uri="{A12FA001-AC4F-418D-AE19-62706E023703}">
                      <ahyp:hlinkClr xmlns:ahyp="http://schemas.microsoft.com/office/drawing/2018/hyperlinkcolor" val="tx"/>
                    </a:ext>
                  </a:extLst>
                </a:hlinkClick>
              </a:rPr>
              <a:t>The New England Independent System Operator</a:t>
            </a:r>
            <a:r>
              <a:rPr lang="en-ID" sz="1200" b="0" i="0" dirty="0">
                <a:solidFill>
                  <a:schemeClr val="bg1"/>
                </a:solidFill>
                <a:effectLst/>
                <a:latin typeface="Epilogue Medium" pitchFamily="2" charset="77"/>
                <a:ea typeface="Roboto ExtraLight" panose="02000000000000000000" pitchFamily="2" charset="0"/>
              </a:rPr>
              <a:t>:</a:t>
            </a:r>
            <a:br>
              <a:rPr lang="en-ID" sz="1200" b="0" i="0" dirty="0">
                <a:solidFill>
                  <a:schemeClr val="bg1"/>
                </a:solidFill>
                <a:effectLst/>
                <a:latin typeface="Epilogue Medium" pitchFamily="2" charset="77"/>
                <a:ea typeface="Roboto ExtraLight" panose="02000000000000000000" pitchFamily="2" charset="0"/>
              </a:rPr>
            </a:br>
            <a:r>
              <a:rPr lang="en-ID" sz="1200" b="0" i="0" dirty="0">
                <a:solidFill>
                  <a:schemeClr val="bg1"/>
                </a:solidFill>
                <a:effectLst/>
                <a:latin typeface="Epilogue Medium" pitchFamily="2" charset="77"/>
                <a:ea typeface="Roboto ExtraLight" panose="02000000000000000000" pitchFamily="2" charset="0"/>
              </a:rPr>
              <a:t>ISO-NE Windsor CT Office</a:t>
            </a:r>
            <a:endParaRPr lang="en-US" sz="1200" dirty="0">
              <a:solidFill>
                <a:schemeClr val="bg1"/>
              </a:solidFill>
              <a:latin typeface="Epilogue Medium" pitchFamily="2" charset="77"/>
              <a:ea typeface="Roboto ExtraLight" panose="02000000000000000000" pitchFamily="2" charset="0"/>
            </a:endParaRPr>
          </a:p>
        </p:txBody>
      </p:sp>
      <p:sp>
        <p:nvSpPr>
          <p:cNvPr id="11" name="Rectangle 10">
            <a:extLst>
              <a:ext uri="{FF2B5EF4-FFF2-40B4-BE49-F238E27FC236}">
                <a16:creationId xmlns:a16="http://schemas.microsoft.com/office/drawing/2014/main" id="{EE216563-A8DB-2185-C57D-2319619D2236}"/>
              </a:ext>
            </a:extLst>
          </p:cNvPr>
          <p:cNvSpPr/>
          <p:nvPr/>
        </p:nvSpPr>
        <p:spPr>
          <a:xfrm>
            <a:off x="6884559" y="3161316"/>
            <a:ext cx="318066" cy="311856"/>
          </a:xfrm>
          <a:prstGeom prst="rect">
            <a:avLst/>
          </a:prstGeom>
          <a:solidFill>
            <a:srgbClr val="2D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pilogue Medium" pitchFamily="2" charset="77"/>
              <a:ea typeface="Roboto ExtraLight" panose="02000000000000000000" pitchFamily="2" charset="0"/>
              <a:cs typeface="Plus Jakarta Sans" pitchFamily="2" charset="77"/>
            </a:endParaRPr>
          </a:p>
        </p:txBody>
      </p:sp>
      <p:sp>
        <p:nvSpPr>
          <p:cNvPr id="12" name="TextBox 11">
            <a:extLst>
              <a:ext uri="{FF2B5EF4-FFF2-40B4-BE49-F238E27FC236}">
                <a16:creationId xmlns:a16="http://schemas.microsoft.com/office/drawing/2014/main" id="{38F63685-CC07-24EB-9509-3175A7F4923A}"/>
              </a:ext>
            </a:extLst>
          </p:cNvPr>
          <p:cNvSpPr txBox="1"/>
          <p:nvPr/>
        </p:nvSpPr>
        <p:spPr>
          <a:xfrm>
            <a:off x="7785134" y="3255458"/>
            <a:ext cx="2526373"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Topics</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4" name="TextBox 13">
            <a:extLst>
              <a:ext uri="{FF2B5EF4-FFF2-40B4-BE49-F238E27FC236}">
                <a16:creationId xmlns:a16="http://schemas.microsoft.com/office/drawing/2014/main" id="{E36780F9-F287-80DD-AD93-C6D562789A11}"/>
              </a:ext>
            </a:extLst>
          </p:cNvPr>
          <p:cNvSpPr txBox="1"/>
          <p:nvPr/>
        </p:nvSpPr>
        <p:spPr>
          <a:xfrm>
            <a:off x="7819527" y="3483464"/>
            <a:ext cx="3672458" cy="1081065"/>
          </a:xfrm>
          <a:prstGeom prst="rect">
            <a:avLst/>
          </a:prstGeom>
          <a:noFill/>
        </p:spPr>
        <p:txBody>
          <a:bodyPr wrap="square" lIns="0" tIns="0" rIns="0" bIns="0">
            <a:spAutoFit/>
          </a:bodyPr>
          <a:lstStyle/>
          <a:p>
            <a:pPr>
              <a:lnSpc>
                <a:spcPct val="150000"/>
              </a:lnSpc>
            </a:pPr>
            <a:r>
              <a:rPr lang="en-ID" sz="1200" dirty="0">
                <a:solidFill>
                  <a:schemeClr val="bg1"/>
                </a:solidFill>
                <a:latin typeface="Epilogue Medium" pitchFamily="2" charset="77"/>
                <a:ea typeface="Roboto ExtraLight" panose="02000000000000000000" pitchFamily="2" charset="0"/>
              </a:rPr>
              <a:t>An example agenda will be posted on the training page on the ESIG website. This agenda is representative of the course but the course will be fine tuned based on attendee needs.</a:t>
            </a:r>
            <a:endParaRPr lang="en-US" sz="1200" dirty="0">
              <a:solidFill>
                <a:schemeClr val="bg1"/>
              </a:solidFill>
              <a:latin typeface="Epilogue Medium" pitchFamily="2" charset="77"/>
              <a:ea typeface="Roboto ExtraLight" panose="02000000000000000000" pitchFamily="2" charset="0"/>
            </a:endParaRPr>
          </a:p>
        </p:txBody>
      </p:sp>
      <p:sp>
        <p:nvSpPr>
          <p:cNvPr id="15" name="Rectangle 14">
            <a:extLst>
              <a:ext uri="{FF2B5EF4-FFF2-40B4-BE49-F238E27FC236}">
                <a16:creationId xmlns:a16="http://schemas.microsoft.com/office/drawing/2014/main" id="{1CE66564-6972-75AF-EC2E-D17E776B92AA}"/>
              </a:ext>
            </a:extLst>
          </p:cNvPr>
          <p:cNvSpPr/>
          <p:nvPr/>
        </p:nvSpPr>
        <p:spPr>
          <a:xfrm>
            <a:off x="6884559" y="4745102"/>
            <a:ext cx="318066" cy="290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pilogue Medium" pitchFamily="2" charset="77"/>
              <a:ea typeface="Roboto ExtraLight" panose="02000000000000000000" pitchFamily="2" charset="0"/>
              <a:cs typeface="Plus Jakarta Sans" pitchFamily="2" charset="77"/>
            </a:endParaRPr>
          </a:p>
        </p:txBody>
      </p:sp>
      <p:sp>
        <p:nvSpPr>
          <p:cNvPr id="16" name="TextBox 15">
            <a:extLst>
              <a:ext uri="{FF2B5EF4-FFF2-40B4-BE49-F238E27FC236}">
                <a16:creationId xmlns:a16="http://schemas.microsoft.com/office/drawing/2014/main" id="{D612E752-933B-07D7-CA77-7FFA5A197F33}"/>
              </a:ext>
            </a:extLst>
          </p:cNvPr>
          <p:cNvSpPr txBox="1"/>
          <p:nvPr/>
        </p:nvSpPr>
        <p:spPr>
          <a:xfrm>
            <a:off x="7838452" y="4727873"/>
            <a:ext cx="2611387" cy="307777"/>
          </a:xfrm>
          <a:prstGeom prst="rect">
            <a:avLst/>
          </a:prstGeom>
          <a:noFill/>
        </p:spPr>
        <p:txBody>
          <a:bodyPr wrap="square" lIns="0" tIns="0" rIns="0" bIns="0" rtlCol="0">
            <a:spAutoFit/>
          </a:bodyPr>
          <a:lstStyle/>
          <a:p>
            <a:r>
              <a:rPr lang="en-US" sz="2000" b="1" dirty="0">
                <a:solidFill>
                  <a:schemeClr val="bg1"/>
                </a:solidFill>
                <a:latin typeface="Epilogue Black" pitchFamily="2" charset="77"/>
                <a:ea typeface="Roboto ExtraBold" panose="02000000000000000000" pitchFamily="2" charset="0"/>
                <a:cs typeface="Plus Jakarta Sans" pitchFamily="2" charset="0"/>
              </a:rPr>
              <a:t>Accommodations</a:t>
            </a:r>
            <a:endParaRPr lang="en-US" sz="2000" b="1" baseline="30000" dirty="0">
              <a:solidFill>
                <a:schemeClr val="bg1"/>
              </a:solidFill>
              <a:latin typeface="Epilogue Black" pitchFamily="2" charset="77"/>
              <a:ea typeface="Roboto ExtraBold" panose="02000000000000000000" pitchFamily="2" charset="0"/>
              <a:cs typeface="Plus Jakarta Sans" pitchFamily="2" charset="0"/>
            </a:endParaRPr>
          </a:p>
        </p:txBody>
      </p:sp>
      <p:sp>
        <p:nvSpPr>
          <p:cNvPr id="18" name="TextBox 17">
            <a:extLst>
              <a:ext uri="{FF2B5EF4-FFF2-40B4-BE49-F238E27FC236}">
                <a16:creationId xmlns:a16="http://schemas.microsoft.com/office/drawing/2014/main" id="{D9A396CF-3212-87A5-33F0-D2C37769EDBA}"/>
              </a:ext>
            </a:extLst>
          </p:cNvPr>
          <p:cNvSpPr txBox="1"/>
          <p:nvPr/>
        </p:nvSpPr>
        <p:spPr>
          <a:xfrm>
            <a:off x="7853470" y="4997317"/>
            <a:ext cx="3729132" cy="250068"/>
          </a:xfrm>
          <a:prstGeom prst="rect">
            <a:avLst/>
          </a:prstGeom>
          <a:noFill/>
        </p:spPr>
        <p:txBody>
          <a:bodyPr wrap="square" lIns="0" tIns="0" rIns="0" bIns="0">
            <a:spAutoFit/>
          </a:bodyPr>
          <a:lstStyle/>
          <a:p>
            <a:pPr>
              <a:lnSpc>
                <a:spcPct val="150000"/>
              </a:lnSpc>
            </a:pPr>
            <a:r>
              <a:rPr lang="en-US" sz="1200" dirty="0">
                <a:solidFill>
                  <a:schemeClr val="bg1"/>
                </a:solidFill>
                <a:latin typeface="Epilogue Medium" pitchFamily="2" charset="77"/>
              </a:rPr>
              <a:t>Hotel block details coming soon!!</a:t>
            </a:r>
            <a:endParaRPr lang="en-US" sz="1200" dirty="0">
              <a:solidFill>
                <a:schemeClr val="bg1"/>
              </a:solidFill>
              <a:latin typeface="Epilogue Medium" pitchFamily="2" charset="77"/>
              <a:ea typeface="Roboto ExtraLight" panose="02000000000000000000" pitchFamily="2" charset="0"/>
            </a:endParaRPr>
          </a:p>
        </p:txBody>
      </p:sp>
      <p:sp>
        <p:nvSpPr>
          <p:cNvPr id="23" name="TextBox 22">
            <a:extLst>
              <a:ext uri="{FF2B5EF4-FFF2-40B4-BE49-F238E27FC236}">
                <a16:creationId xmlns:a16="http://schemas.microsoft.com/office/drawing/2014/main" id="{9D2CA6F4-9F7B-2241-A5C4-BFB391D47D97}"/>
              </a:ext>
            </a:extLst>
          </p:cNvPr>
          <p:cNvSpPr txBox="1"/>
          <p:nvPr/>
        </p:nvSpPr>
        <p:spPr>
          <a:xfrm>
            <a:off x="658813" y="2475630"/>
            <a:ext cx="5247710" cy="3018390"/>
          </a:xfrm>
          <a:prstGeom prst="rect">
            <a:avLst/>
          </a:prstGeom>
          <a:noFill/>
        </p:spPr>
        <p:txBody>
          <a:bodyPr wrap="square" lIns="0" tIns="0" rIns="0" bIns="0">
            <a:spAutoFit/>
          </a:bodyPr>
          <a:lstStyle/>
          <a:p>
            <a:pPr>
              <a:lnSpc>
                <a:spcPct val="150000"/>
              </a:lnSpc>
            </a:pPr>
            <a:r>
              <a:rPr lang="en-US" sz="1200" dirty="0">
                <a:latin typeface="Epilogue Medium" pitchFamily="2" charset="77"/>
              </a:rPr>
              <a:t>This training is intended to expand upon the material and concepts presented in the ESIG EMT Fundamentals training. The coursework will provide deeper dive into special studies, focusing on issues such as modeling complex IBR plants, control interactions between multiple generation resources on the network or within a specific plant, sub-synchronous resonance issues, and other advanced topics necessary to move the paradigm forward. These topic areas, as a starting point in the training, will provide holistic view of EMT modeling in the new study paradigm and this knowledge will be used as a basis to tackle practical topics like ensuring design evaluation changes are implemented through pre-commissioning checks and model verification, commissioning best practices,  and post-commissioning model validation based on actual event data. </a:t>
            </a:r>
            <a:endParaRPr lang="en-US" sz="1200" dirty="0">
              <a:latin typeface="Epilogue Medium" pitchFamily="2" charset="77"/>
              <a:ea typeface="Roboto ExtraLight" panose="02000000000000000000" pitchFamily="2" charset="0"/>
            </a:endParaRPr>
          </a:p>
        </p:txBody>
      </p:sp>
      <p:sp>
        <p:nvSpPr>
          <p:cNvPr id="25" name="TextBox 7">
            <a:hlinkClick r:id="rId3"/>
            <a:extLst>
              <a:ext uri="{FF2B5EF4-FFF2-40B4-BE49-F238E27FC236}">
                <a16:creationId xmlns:a16="http://schemas.microsoft.com/office/drawing/2014/main" id="{EF01FD7A-1B21-5768-E705-52A3C52A6047}"/>
              </a:ext>
            </a:extLst>
          </p:cNvPr>
          <p:cNvSpPr txBox="1"/>
          <p:nvPr/>
        </p:nvSpPr>
        <p:spPr>
          <a:xfrm>
            <a:off x="576608" y="6065117"/>
            <a:ext cx="1386598" cy="246221"/>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Epilogue Black" pitchFamily="2" charset="77"/>
                <a:ea typeface="Roboto ExtraBold" panose="02000000000000000000" pitchFamily="2" charset="0"/>
                <a:cs typeface="Open Sans" pitchFamily="2" charset="0"/>
              </a:rPr>
              <a:t>Explore Here</a:t>
            </a:r>
          </a:p>
        </p:txBody>
      </p:sp>
      <p:sp>
        <p:nvSpPr>
          <p:cNvPr id="26" name="TextBox 7">
            <a:extLst>
              <a:ext uri="{FF2B5EF4-FFF2-40B4-BE49-F238E27FC236}">
                <a16:creationId xmlns:a16="http://schemas.microsoft.com/office/drawing/2014/main" id="{0BE2D375-EA4A-CD3E-057D-DED76596E241}"/>
              </a:ext>
            </a:extLst>
          </p:cNvPr>
          <p:cNvSpPr txBox="1"/>
          <p:nvPr/>
        </p:nvSpPr>
        <p:spPr>
          <a:xfrm>
            <a:off x="697767" y="2004459"/>
            <a:ext cx="4249618"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December 10</a:t>
            </a:r>
            <a:r>
              <a:rPr lang="en-US" sz="2000" b="1" baseline="30000"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th</a:t>
            </a:r>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-12</a:t>
            </a:r>
            <a:r>
              <a:rPr lang="en-US" sz="2000" b="1" baseline="30000"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th</a:t>
            </a:r>
            <a:r>
              <a:rPr lang="en-US" sz="2000" b="1" dirty="0">
                <a:solidFill>
                  <a:schemeClr val="tx1">
                    <a:lumMod val="85000"/>
                    <a:lumOff val="15000"/>
                  </a:schemeClr>
                </a:solidFill>
                <a:latin typeface="Epilogue Black" pitchFamily="2" charset="77"/>
                <a:ea typeface="Roboto ExtraBold" panose="02000000000000000000" pitchFamily="2" charset="0"/>
                <a:cs typeface="Poppins" panose="00000500000000000000" pitchFamily="2" charset="0"/>
              </a:rPr>
              <a:t>, 2026</a:t>
            </a:r>
          </a:p>
        </p:txBody>
      </p:sp>
      <p:sp>
        <p:nvSpPr>
          <p:cNvPr id="19" name="Rectangle 18">
            <a:extLst>
              <a:ext uri="{FF2B5EF4-FFF2-40B4-BE49-F238E27FC236}">
                <a16:creationId xmlns:a16="http://schemas.microsoft.com/office/drawing/2014/main" id="{26198F37-E5E4-EE6D-6812-F8FD979C9F0A}"/>
              </a:ext>
            </a:extLst>
          </p:cNvPr>
          <p:cNvSpPr/>
          <p:nvPr/>
        </p:nvSpPr>
        <p:spPr>
          <a:xfrm>
            <a:off x="529067" y="1805968"/>
            <a:ext cx="7160714" cy="3904448"/>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B4A38B-2D94-06A1-CD83-8073EDAC6884}"/>
              </a:ext>
            </a:extLst>
          </p:cNvPr>
          <p:cNvSpPr/>
          <p:nvPr/>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Medium" pitchFamily="2" charset="77"/>
              <a:ea typeface="Roboto ExtraLight" panose="02000000000000000000" pitchFamily="2" charset="0"/>
            </a:endParaRPr>
          </a:p>
        </p:txBody>
      </p:sp>
      <p:sp>
        <p:nvSpPr>
          <p:cNvPr id="21" name="TextBox 20">
            <a:extLst>
              <a:ext uri="{FF2B5EF4-FFF2-40B4-BE49-F238E27FC236}">
                <a16:creationId xmlns:a16="http://schemas.microsoft.com/office/drawing/2014/main" id="{FDD363D1-7F99-C5FF-0EF2-D780B81BFAC6}"/>
              </a:ext>
            </a:extLst>
          </p:cNvPr>
          <p:cNvSpPr txBox="1"/>
          <p:nvPr/>
        </p:nvSpPr>
        <p:spPr>
          <a:xfrm>
            <a:off x="8855173" y="377639"/>
            <a:ext cx="2780165" cy="153888"/>
          </a:xfrm>
          <a:prstGeom prst="rect">
            <a:avLst/>
          </a:prstGeom>
          <a:noFill/>
        </p:spPr>
        <p:txBody>
          <a:bodyPr wrap="square" lIns="0" tIns="0" rIns="0" bIns="0" rtlCol="0">
            <a:spAutoFit/>
          </a:bodyPr>
          <a:lstStyle/>
          <a:p>
            <a:pPr algn="r"/>
            <a:r>
              <a:rPr lang="en-ID" sz="1000" dirty="0">
                <a:solidFill>
                  <a:schemeClr val="bg1"/>
                </a:solidFill>
                <a:latin typeface="Epilogue Medium" pitchFamily="2" charset="77"/>
                <a:ea typeface="Roboto ExtraLight" panose="02000000000000000000" pitchFamily="2" charset="0"/>
                <a:cs typeface="Poppins" pitchFamily="2" charset="77"/>
              </a:rPr>
              <a:t>Energy Systems Integration Group 2026 </a:t>
            </a:r>
            <a:endParaRPr lang="en-US" sz="1000" dirty="0">
              <a:solidFill>
                <a:schemeClr val="bg1"/>
              </a:solidFill>
              <a:latin typeface="Epilogue Medium" pitchFamily="2" charset="77"/>
              <a:ea typeface="Roboto ExtraLight" panose="02000000000000000000" pitchFamily="2" charset="0"/>
              <a:cs typeface="Poppins" pitchFamily="2" charset="77"/>
            </a:endParaRPr>
          </a:p>
        </p:txBody>
      </p:sp>
      <p:pic>
        <p:nvPicPr>
          <p:cNvPr id="22" name="Picture 21" descr="A blue and black logo&#10;&#10;AI-generated content may be incorrect.">
            <a:extLst>
              <a:ext uri="{FF2B5EF4-FFF2-40B4-BE49-F238E27FC236}">
                <a16:creationId xmlns:a16="http://schemas.microsoft.com/office/drawing/2014/main" id="{8930BE6A-7A08-8451-0CD4-09615DC994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27" name="Title 26">
            <a:extLst>
              <a:ext uri="{FF2B5EF4-FFF2-40B4-BE49-F238E27FC236}">
                <a16:creationId xmlns:a16="http://schemas.microsoft.com/office/drawing/2014/main" id="{2A8CE295-5856-6242-74D9-840E954418CD}"/>
              </a:ext>
            </a:extLst>
          </p:cNvPr>
          <p:cNvSpPr>
            <a:spLocks noGrp="1"/>
          </p:cNvSpPr>
          <p:nvPr>
            <p:ph type="title"/>
          </p:nvPr>
        </p:nvSpPr>
        <p:spPr>
          <a:xfrm>
            <a:off x="335064" y="638588"/>
            <a:ext cx="6261039" cy="606550"/>
          </a:xfrm>
        </p:spPr>
        <p:txBody>
          <a:bodyPr/>
          <a:lstStyle/>
          <a:p>
            <a:r>
              <a:rPr lang="en-US" sz="4400" dirty="0">
                <a:latin typeface="Manrope ExtraBold" pitchFamily="2" charset="0"/>
              </a:rPr>
              <a:t>Advanced EMT Training</a:t>
            </a:r>
          </a:p>
        </p:txBody>
      </p:sp>
      <p:sp>
        <p:nvSpPr>
          <p:cNvPr id="2" name="Rectangle 1">
            <a:extLst>
              <a:ext uri="{FF2B5EF4-FFF2-40B4-BE49-F238E27FC236}">
                <a16:creationId xmlns:a16="http://schemas.microsoft.com/office/drawing/2014/main" id="{988C6A09-7862-23B6-42D9-22D0AD314CAC}"/>
              </a:ext>
            </a:extLst>
          </p:cNvPr>
          <p:cNvSpPr/>
          <p:nvPr/>
        </p:nvSpPr>
        <p:spPr>
          <a:xfrm>
            <a:off x="6884559" y="1897932"/>
            <a:ext cx="318066" cy="290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pilogue Medium" pitchFamily="2" charset="77"/>
              <a:ea typeface="Roboto ExtraLight" panose="02000000000000000000" pitchFamily="2" charset="0"/>
              <a:cs typeface="Plus Jakarta Sans" pitchFamily="2" charset="77"/>
            </a:endParaRPr>
          </a:p>
        </p:txBody>
      </p:sp>
      <p:sp>
        <p:nvSpPr>
          <p:cNvPr id="3" name="TextBox 2">
            <a:extLst>
              <a:ext uri="{FF2B5EF4-FFF2-40B4-BE49-F238E27FC236}">
                <a16:creationId xmlns:a16="http://schemas.microsoft.com/office/drawing/2014/main" id="{EFE4CEE3-D7B5-87BD-AC3B-6C6004D9FF83}"/>
              </a:ext>
            </a:extLst>
          </p:cNvPr>
          <p:cNvSpPr txBox="1"/>
          <p:nvPr/>
        </p:nvSpPr>
        <p:spPr>
          <a:xfrm>
            <a:off x="3421324" y="1973681"/>
            <a:ext cx="2832378" cy="369332"/>
          </a:xfrm>
          <a:prstGeom prst="rect">
            <a:avLst/>
          </a:prstGeom>
          <a:noFill/>
        </p:spPr>
        <p:txBody>
          <a:bodyPr wrap="none" rtlCol="0">
            <a:spAutoFit/>
          </a:bodyPr>
          <a:lstStyle/>
          <a:p>
            <a:r>
              <a:rPr lang="en-US" dirty="0">
                <a:solidFill>
                  <a:srgbClr val="FF0000"/>
                </a:solidFill>
              </a:rPr>
              <a:t>Training page coming soon!!</a:t>
            </a:r>
          </a:p>
        </p:txBody>
      </p:sp>
    </p:spTree>
    <p:extLst>
      <p:ext uri="{BB962C8B-B14F-4D97-AF65-F5344CB8AC3E}">
        <p14:creationId xmlns:p14="http://schemas.microsoft.com/office/powerpoint/2010/main" val="227693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54D60-31BD-BDC5-6149-88BF7E3FE032}"/>
              </a:ext>
            </a:extLst>
          </p:cNvPr>
          <p:cNvSpPr>
            <a:spLocks noGrp="1"/>
          </p:cNvSpPr>
          <p:nvPr>
            <p:ph sz="quarter" idx="15"/>
          </p:nvPr>
        </p:nvSpPr>
        <p:spPr/>
        <p:txBody>
          <a:bodyPr>
            <a:normAutofit/>
          </a:bodyPr>
          <a:lstStyle/>
          <a:p>
            <a:r>
              <a:rPr lang="en-US" sz="2400" dirty="0" err="1"/>
              <a:t>julia@esig.energy</a:t>
            </a:r>
            <a:r>
              <a:rPr lang="en-US" sz="2400" dirty="0"/>
              <a:t> </a:t>
            </a:r>
          </a:p>
        </p:txBody>
      </p:sp>
      <p:pic>
        <p:nvPicPr>
          <p:cNvPr id="8" name="Picture Placeholder 7" descr="A person standing on a walkway&#10;&#10;AI-generated content may be incorrect.">
            <a:extLst>
              <a:ext uri="{FF2B5EF4-FFF2-40B4-BE49-F238E27FC236}">
                <a16:creationId xmlns:a16="http://schemas.microsoft.com/office/drawing/2014/main" id="{D1E8BAFC-DB4A-A934-D5D7-B009D638FF1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 name="Content Placeholder 2">
            <a:extLst>
              <a:ext uri="{FF2B5EF4-FFF2-40B4-BE49-F238E27FC236}">
                <a16:creationId xmlns:a16="http://schemas.microsoft.com/office/drawing/2014/main" id="{0F8B988D-F388-6A35-D925-6D6FC04E79D7}"/>
              </a:ext>
            </a:extLst>
          </p:cNvPr>
          <p:cNvSpPr txBox="1">
            <a:spLocks/>
          </p:cNvSpPr>
          <p:nvPr/>
        </p:nvSpPr>
        <p:spPr>
          <a:xfrm>
            <a:off x="5093131" y="5564071"/>
            <a:ext cx="5103492" cy="11557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None/>
              <a:defRPr sz="1200" b="0" i="0" kern="1200">
                <a:solidFill>
                  <a:schemeClr val="bg1"/>
                </a:solidFill>
                <a:latin typeface="Epilogue" pitchFamily="2" charset="77"/>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339498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B748-1CD9-1DDA-67BA-EB24BBBAA841}"/>
              </a:ext>
            </a:extLst>
          </p:cNvPr>
          <p:cNvSpPr>
            <a:spLocks noGrp="1"/>
          </p:cNvSpPr>
          <p:nvPr>
            <p:ph type="title"/>
          </p:nvPr>
        </p:nvSpPr>
        <p:spPr>
          <a:xfrm>
            <a:off x="325244" y="612216"/>
            <a:ext cx="11104756" cy="681325"/>
          </a:xfrm>
        </p:spPr>
        <p:txBody>
          <a:bodyPr/>
          <a:lstStyle/>
          <a:p>
            <a:r>
              <a:rPr lang="en-US" dirty="0"/>
              <a:t>GFM Requirement for all Future BESS in France </a:t>
            </a:r>
          </a:p>
        </p:txBody>
      </p:sp>
      <p:sp>
        <p:nvSpPr>
          <p:cNvPr id="3" name="Text Placeholder 2">
            <a:extLst>
              <a:ext uri="{FF2B5EF4-FFF2-40B4-BE49-F238E27FC236}">
                <a16:creationId xmlns:a16="http://schemas.microsoft.com/office/drawing/2014/main" id="{D50BA5FF-AAE8-C43A-E5CE-DE45DF51E64A}"/>
              </a:ext>
            </a:extLst>
          </p:cNvPr>
          <p:cNvSpPr txBox="1">
            <a:spLocks/>
          </p:cNvSpPr>
          <p:nvPr/>
        </p:nvSpPr>
        <p:spPr>
          <a:xfrm>
            <a:off x="325437" y="1731963"/>
            <a:ext cx="7155415" cy="4300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8000"/>
              </a:lnSpc>
              <a:spcBef>
                <a:spcPts val="600"/>
              </a:spcBef>
              <a:buClr>
                <a:srgbClr val="FF512F"/>
              </a:buClr>
            </a:pPr>
            <a:r>
              <a:rPr lang="en-US" sz="2000" dirty="0">
                <a:latin typeface="Epilogue"/>
              </a:rPr>
              <a:t>All BESS between 18-75 MW (Type C) connected below 110 kV and all BESS ≥75 MW connected at or above 100 kV (Type D) applying for connection on or after  5/4/2026 are required to be GFM </a:t>
            </a:r>
          </a:p>
          <a:p>
            <a:pPr>
              <a:lnSpc>
                <a:spcPct val="108000"/>
              </a:lnSpc>
              <a:spcBef>
                <a:spcPts val="600"/>
              </a:spcBef>
              <a:buClr>
                <a:srgbClr val="FF512F"/>
              </a:buClr>
            </a:pPr>
            <a:r>
              <a:rPr lang="en-US" sz="2000" dirty="0">
                <a:latin typeface="Epilogue"/>
              </a:rPr>
              <a:t>Technical requirements: with a dedicated section on GFM are </a:t>
            </a:r>
            <a:r>
              <a:rPr lang="en-US" sz="2000" dirty="0">
                <a:latin typeface="Epilogue"/>
                <a:hlinkClick r:id="rId2"/>
              </a:rPr>
              <a:t>here</a:t>
            </a:r>
            <a:r>
              <a:rPr lang="en-US" sz="2000" dirty="0">
                <a:latin typeface="Epilogue"/>
              </a:rPr>
              <a:t> (in French)</a:t>
            </a:r>
          </a:p>
          <a:p>
            <a:pPr>
              <a:lnSpc>
                <a:spcPct val="108000"/>
              </a:lnSpc>
              <a:spcBef>
                <a:spcPts val="600"/>
              </a:spcBef>
              <a:buClr>
                <a:srgbClr val="FF512F"/>
              </a:buClr>
            </a:pPr>
            <a:r>
              <a:rPr lang="en-US" sz="2000" dirty="0">
                <a:latin typeface="Epilogue"/>
              </a:rPr>
              <a:t>Performance validation procedure: with a specific requirements on GFM tests are </a:t>
            </a:r>
            <a:r>
              <a:rPr lang="en-US" sz="2000" dirty="0">
                <a:latin typeface="Epilogue"/>
                <a:hlinkClick r:id="rId3"/>
              </a:rPr>
              <a:t>here</a:t>
            </a:r>
            <a:r>
              <a:rPr lang="en-US" sz="2000" dirty="0">
                <a:latin typeface="Epilogue"/>
              </a:rPr>
              <a:t> (in French)</a:t>
            </a:r>
          </a:p>
          <a:p>
            <a:pPr>
              <a:lnSpc>
                <a:spcPct val="108000"/>
              </a:lnSpc>
              <a:spcBef>
                <a:spcPts val="600"/>
              </a:spcBef>
              <a:buClr>
                <a:srgbClr val="FF512F"/>
              </a:buClr>
            </a:pPr>
            <a:r>
              <a:rPr lang="en-US" sz="2000" dirty="0">
                <a:latin typeface="Epilogue"/>
              </a:rPr>
              <a:t>Similarly to ERCOT’s approach the requirements are performance –based and verified through tests applied to models, rather than prescribing any specific controls. </a:t>
            </a:r>
          </a:p>
          <a:p>
            <a:endParaRPr lang="en-US" sz="2000" dirty="0"/>
          </a:p>
        </p:txBody>
      </p:sp>
      <p:pic>
        <p:nvPicPr>
          <p:cNvPr id="5" name="Picture 4">
            <a:extLst>
              <a:ext uri="{FF2B5EF4-FFF2-40B4-BE49-F238E27FC236}">
                <a16:creationId xmlns:a16="http://schemas.microsoft.com/office/drawing/2014/main" id="{2F41FC11-9871-FA53-CCD7-9A01580C1F91}"/>
              </a:ext>
            </a:extLst>
          </p:cNvPr>
          <p:cNvPicPr>
            <a:picLocks noChangeAspect="1"/>
          </p:cNvPicPr>
          <p:nvPr/>
        </p:nvPicPr>
        <p:blipFill>
          <a:blip r:embed="rId4"/>
          <a:srcRect l="1151" r="1"/>
          <a:stretch>
            <a:fillRect/>
          </a:stretch>
        </p:blipFill>
        <p:spPr>
          <a:xfrm>
            <a:off x="7896389" y="1470725"/>
            <a:ext cx="3116167" cy="4449131"/>
          </a:xfrm>
          <a:prstGeom prst="rect">
            <a:avLst/>
          </a:prstGeom>
          <a:ln>
            <a:solidFill>
              <a:schemeClr val="tx1">
                <a:lumMod val="75000"/>
                <a:lumOff val="25000"/>
              </a:schemeClr>
            </a:solidFill>
          </a:ln>
        </p:spPr>
      </p:pic>
    </p:spTree>
    <p:extLst>
      <p:ext uri="{BB962C8B-B14F-4D97-AF65-F5344CB8AC3E}">
        <p14:creationId xmlns:p14="http://schemas.microsoft.com/office/powerpoint/2010/main" val="103663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25C2-2F77-9D1D-5372-78E9F649961F}"/>
              </a:ext>
            </a:extLst>
          </p:cNvPr>
          <p:cNvSpPr>
            <a:spLocks noGrp="1"/>
          </p:cNvSpPr>
          <p:nvPr>
            <p:ph type="title"/>
          </p:nvPr>
        </p:nvSpPr>
        <p:spPr>
          <a:xfrm>
            <a:off x="325243" y="612216"/>
            <a:ext cx="11184269" cy="681325"/>
          </a:xfrm>
        </p:spPr>
        <p:txBody>
          <a:bodyPr/>
          <a:lstStyle/>
          <a:p>
            <a:r>
              <a:rPr lang="en-US" dirty="0"/>
              <a:t>GFM Requirement for Future BESS in Mexico</a:t>
            </a:r>
          </a:p>
        </p:txBody>
      </p:sp>
      <p:sp>
        <p:nvSpPr>
          <p:cNvPr id="3" name="Text Placeholder 2">
            <a:extLst>
              <a:ext uri="{FF2B5EF4-FFF2-40B4-BE49-F238E27FC236}">
                <a16:creationId xmlns:a16="http://schemas.microsoft.com/office/drawing/2014/main" id="{DAF043D8-DF2B-F9A9-6728-60A965842F04}"/>
              </a:ext>
            </a:extLst>
          </p:cNvPr>
          <p:cNvSpPr>
            <a:spLocks noGrp="1"/>
          </p:cNvSpPr>
          <p:nvPr>
            <p:ph type="body" sz="quarter" idx="10"/>
          </p:nvPr>
        </p:nvSpPr>
        <p:spPr/>
        <p:txBody>
          <a:bodyPr/>
          <a:lstStyle/>
          <a:p>
            <a:pPr marL="285750" indent="-285750">
              <a:lnSpc>
                <a:spcPct val="108000"/>
              </a:lnSpc>
              <a:spcBef>
                <a:spcPts val="600"/>
              </a:spcBef>
              <a:buClr>
                <a:srgbClr val="FF512F"/>
              </a:buClr>
              <a:buFont typeface="Arial" panose="020B0604020202020204" pitchFamily="34" charset="0"/>
              <a:buChar char="•"/>
            </a:pPr>
            <a:r>
              <a:rPr lang="en-US" sz="2000" dirty="0"/>
              <a:t>Grid Forming (GFM) technology is now an official requirement for energy storage systems.</a:t>
            </a:r>
          </a:p>
          <a:p>
            <a:pPr marL="285750" indent="-285750">
              <a:lnSpc>
                <a:spcPct val="108000"/>
              </a:lnSpc>
              <a:spcBef>
                <a:spcPts val="600"/>
              </a:spcBef>
              <a:buClr>
                <a:srgbClr val="FF512F"/>
              </a:buClr>
              <a:buFont typeface="Arial" panose="020B0604020202020204" pitchFamily="34" charset="0"/>
              <a:buChar char="•"/>
            </a:pPr>
            <a:r>
              <a:rPr lang="en-US" sz="2000" dirty="0"/>
              <a:t>Published by Mexico’s energy regulator CNE on April 16, 2026</a:t>
            </a:r>
          </a:p>
          <a:p>
            <a:pPr marL="285750" indent="-285750">
              <a:lnSpc>
                <a:spcPct val="108000"/>
              </a:lnSpc>
              <a:spcBef>
                <a:spcPts val="600"/>
              </a:spcBef>
              <a:buClr>
                <a:srgbClr val="FF512F"/>
              </a:buClr>
              <a:buFont typeface="Arial" panose="020B0604020202020204" pitchFamily="34" charset="0"/>
              <a:buChar char="•"/>
            </a:pPr>
            <a:r>
              <a:rPr lang="en-US" sz="2000" dirty="0"/>
              <a:t>The document spells out other rules and participation models for storage in general</a:t>
            </a:r>
          </a:p>
          <a:p>
            <a:pPr marL="285750" indent="-285750">
              <a:lnSpc>
                <a:spcPct val="108000"/>
              </a:lnSpc>
              <a:spcBef>
                <a:spcPts val="600"/>
              </a:spcBef>
              <a:buClr>
                <a:srgbClr val="FF512F"/>
              </a:buClr>
              <a:buFont typeface="Arial" panose="020B0604020202020204" pitchFamily="34" charset="0"/>
              <a:buChar char="•"/>
            </a:pPr>
            <a:r>
              <a:rPr lang="en-US" sz="2000" dirty="0"/>
              <a:t>Summary is available </a:t>
            </a:r>
            <a:r>
              <a:rPr lang="en-US" sz="2000" dirty="0">
                <a:hlinkClick r:id="rId2"/>
              </a:rPr>
              <a:t>here</a:t>
            </a:r>
            <a:r>
              <a:rPr lang="en-US" sz="2000" dirty="0"/>
              <a:t> </a:t>
            </a:r>
          </a:p>
          <a:p>
            <a:pPr marL="285750" indent="-285750">
              <a:lnSpc>
                <a:spcPct val="108000"/>
              </a:lnSpc>
              <a:spcBef>
                <a:spcPts val="600"/>
              </a:spcBef>
              <a:buClr>
                <a:srgbClr val="FF512F"/>
              </a:buClr>
              <a:buFont typeface="Arial" panose="020B0604020202020204" pitchFamily="34" charset="0"/>
              <a:buChar char="•"/>
            </a:pPr>
            <a:r>
              <a:rPr lang="en-US" sz="2000" dirty="0"/>
              <a:t>Technical specifications are still to be work out by CENACE</a:t>
            </a:r>
          </a:p>
          <a:p>
            <a:endParaRPr lang="en-US" dirty="0"/>
          </a:p>
        </p:txBody>
      </p:sp>
    </p:spTree>
    <p:extLst>
      <p:ext uri="{BB962C8B-B14F-4D97-AF65-F5344CB8AC3E}">
        <p14:creationId xmlns:p14="http://schemas.microsoft.com/office/powerpoint/2010/main" val="217368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sky, outdoor, railroad&#10;&#10;Description automatically generated">
            <a:extLst>
              <a:ext uri="{FF2B5EF4-FFF2-40B4-BE49-F238E27FC236}">
                <a16:creationId xmlns:a16="http://schemas.microsoft.com/office/drawing/2014/main" id="{E816CD48-813D-3254-F466-CB8D2BFCD773}"/>
              </a:ext>
            </a:extLst>
          </p:cNvPr>
          <p:cNvPicPr/>
          <p:nvPr/>
        </p:nvPicPr>
        <p:blipFill rotWithShape="1">
          <a:blip r:embed="rId3" cstate="screen">
            <a:alphaModFix amt="70000"/>
            <a:extLst>
              <a:ext uri="{28A0092B-C50C-407E-A947-70E740481C1C}">
                <a14:useLocalDpi xmlns:a14="http://schemas.microsoft.com/office/drawing/2010/main"/>
              </a:ext>
            </a:extLst>
          </a:blip>
          <a:srcRect l="68874" r="7225"/>
          <a:stretch>
            <a:fillRect/>
          </a:stretch>
        </p:blipFill>
        <p:spPr>
          <a:xfrm>
            <a:off x="1588" y="0"/>
            <a:ext cx="5270810" cy="6858000"/>
          </a:xfrm>
          <a:prstGeom prst="rect">
            <a:avLst/>
          </a:prstGeom>
        </p:spPr>
      </p:pic>
      <p:sp>
        <p:nvSpPr>
          <p:cNvPr id="17" name="Subtitle 10">
            <a:extLst>
              <a:ext uri="{FF2B5EF4-FFF2-40B4-BE49-F238E27FC236}">
                <a16:creationId xmlns:a16="http://schemas.microsoft.com/office/drawing/2014/main" id="{D2563B38-CE3E-4DA9-9934-B04399408713}"/>
              </a:ext>
            </a:extLst>
          </p:cNvPr>
          <p:cNvSpPr txBox="1">
            <a:spLocks/>
          </p:cNvSpPr>
          <p:nvPr/>
        </p:nvSpPr>
        <p:spPr>
          <a:xfrm>
            <a:off x="5443382" y="257411"/>
            <a:ext cx="6504878" cy="2617500"/>
          </a:xfrm>
          <a:prstGeom prst="rect">
            <a:avLst/>
          </a:prstGeom>
        </p:spPr>
        <p:txBody>
          <a:bodyPr lIns="0" tIns="45720" rIns="91440" bIns="45720" anchor="t">
            <a:noAutofit/>
          </a:bodyPr>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r">
              <a:spcBef>
                <a:spcPts val="0"/>
              </a:spcBef>
              <a:buNone/>
            </a:pPr>
            <a:r>
              <a:rPr lang="en-US" sz="3200" b="1" dirty="0">
                <a:latin typeface="+mj-lt"/>
              </a:rPr>
              <a:t>i2X Studies, Tools, and Interconnection Consistency and Harmonization</a:t>
            </a:r>
          </a:p>
          <a:p>
            <a:pPr marL="0" indent="0" algn="r">
              <a:spcBef>
                <a:spcPts val="0"/>
              </a:spcBef>
              <a:buNone/>
            </a:pPr>
            <a:r>
              <a:rPr lang="en-US" sz="3200" b="1" dirty="0">
                <a:latin typeface="+mj-lt"/>
              </a:rPr>
              <a:t>i2X STITCH</a:t>
            </a:r>
            <a:r>
              <a:rPr lang="en-US" sz="3200" b="1" dirty="0">
                <a:solidFill>
                  <a:schemeClr val="accent1"/>
                </a:solidFill>
                <a:latin typeface="+mj-lt"/>
              </a:rPr>
              <a:t>|</a:t>
            </a:r>
            <a:r>
              <a:rPr lang="en-US" sz="3200" b="1" dirty="0">
                <a:latin typeface="+mj-lt"/>
              </a:rPr>
              <a:t> 06/23/2026</a:t>
            </a:r>
          </a:p>
          <a:p>
            <a:pPr marL="0" indent="0" algn="r">
              <a:spcBef>
                <a:spcPts val="0"/>
              </a:spcBef>
              <a:buNone/>
            </a:pPr>
            <a:endParaRPr lang="en-US" sz="1000" b="1" dirty="0">
              <a:latin typeface="+mj-lt"/>
            </a:endParaRPr>
          </a:p>
          <a:p>
            <a:pPr marL="0" indent="0" algn="r">
              <a:spcBef>
                <a:spcPts val="0"/>
              </a:spcBef>
              <a:buNone/>
            </a:pPr>
            <a:endParaRPr lang="en-US" sz="1000" b="1" dirty="0">
              <a:latin typeface="+mj-lt"/>
            </a:endParaRPr>
          </a:p>
          <a:p>
            <a:pPr marL="0" indent="0" algn="r">
              <a:spcBef>
                <a:spcPts val="0"/>
              </a:spcBef>
              <a:buNone/>
            </a:pPr>
            <a:r>
              <a:rPr lang="en-US" sz="3200" b="1" dirty="0"/>
              <a:t>Regional Studies: </a:t>
            </a:r>
            <a:r>
              <a:rPr lang="en-US" sz="3200" b="1" u="sng" dirty="0"/>
              <a:t>ERCOT &amp; MISO</a:t>
            </a:r>
          </a:p>
        </p:txBody>
      </p:sp>
      <p:pic>
        <p:nvPicPr>
          <p:cNvPr id="1028" name="Picture 4">
            <a:extLst>
              <a:ext uri="{FF2B5EF4-FFF2-40B4-BE49-F238E27FC236}">
                <a16:creationId xmlns:a16="http://schemas.microsoft.com/office/drawing/2014/main" id="{7E902507-D4DB-4A7F-9587-8A24BE1892E4}"/>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8075652" y="3304100"/>
            <a:ext cx="3706001" cy="1280148"/>
          </a:xfrm>
          <a:prstGeom prst="rect">
            <a:avLst/>
          </a:prstGeom>
          <a:solidFill>
            <a:schemeClr val="accent1">
              <a:lumMod val="40000"/>
              <a:lumOff val="60000"/>
              <a:alpha val="17000"/>
            </a:schemeClr>
          </a:solidFill>
          <a:ln>
            <a:noFill/>
          </a:ln>
        </p:spPr>
      </p:pic>
      <p:pic>
        <p:nvPicPr>
          <p:cNvPr id="5" name="Picture 4" descr="A picture containing text&#10;&#10;AI-generated content may be incorrect.">
            <a:extLst>
              <a:ext uri="{FF2B5EF4-FFF2-40B4-BE49-F238E27FC236}">
                <a16:creationId xmlns:a16="http://schemas.microsoft.com/office/drawing/2014/main" id="{4492E62E-4A24-A097-2F5A-01162F838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159" y="4875285"/>
            <a:ext cx="4565982" cy="1106905"/>
          </a:xfrm>
          <a:prstGeom prst="rect">
            <a:avLst/>
          </a:prstGeom>
        </p:spPr>
      </p:pic>
      <p:sp>
        <p:nvSpPr>
          <p:cNvPr id="3" name="TextBox 2">
            <a:extLst>
              <a:ext uri="{FF2B5EF4-FFF2-40B4-BE49-F238E27FC236}">
                <a16:creationId xmlns:a16="http://schemas.microsoft.com/office/drawing/2014/main" id="{1E45AF4D-EF72-5856-DDF2-F03CC117B19F}"/>
              </a:ext>
            </a:extLst>
          </p:cNvPr>
          <p:cNvSpPr txBox="1"/>
          <p:nvPr/>
        </p:nvSpPr>
        <p:spPr>
          <a:xfrm>
            <a:off x="7609808" y="6117109"/>
            <a:ext cx="4171845" cy="584775"/>
          </a:xfrm>
          <a:prstGeom prst="rect">
            <a:avLst/>
          </a:prstGeom>
          <a:noFill/>
        </p:spPr>
        <p:txBody>
          <a:bodyPr wrap="square" lIns="91440" tIns="45720" rIns="91440" bIns="45720" rtlCol="0" anchor="t">
            <a:spAutoFit/>
          </a:bodyPr>
          <a:lstStyle/>
          <a:p>
            <a:r>
              <a:rPr lang="en-US" sz="1600" i="1" dirty="0"/>
              <a:t>A DOE initiative supported by the Office of Critical Minerals and Energy Innovation (CMEI)</a:t>
            </a:r>
            <a:endParaRPr lang="en-US" sz="3600" dirty="0"/>
          </a:p>
        </p:txBody>
      </p:sp>
    </p:spTree>
    <p:extLst>
      <p:ext uri="{BB962C8B-B14F-4D97-AF65-F5344CB8AC3E}">
        <p14:creationId xmlns:p14="http://schemas.microsoft.com/office/powerpoint/2010/main" val="3903386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F015D0-F530-4EB1-A87F-ABD0699E7ED0}"/>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5" name="Title 4">
            <a:extLst>
              <a:ext uri="{FF2B5EF4-FFF2-40B4-BE49-F238E27FC236}">
                <a16:creationId xmlns:a16="http://schemas.microsoft.com/office/drawing/2014/main" id="{C519E5CF-869B-9A74-8C47-A7D7D8EB35D4}"/>
              </a:ext>
            </a:extLst>
          </p:cNvPr>
          <p:cNvSpPr>
            <a:spLocks noGrp="1"/>
          </p:cNvSpPr>
          <p:nvPr>
            <p:ph type="title"/>
          </p:nvPr>
        </p:nvSpPr>
        <p:spPr/>
        <p:txBody>
          <a:bodyPr/>
          <a:lstStyle/>
          <a:p>
            <a:r>
              <a:rPr lang="en-US" sz="4000" dirty="0">
                <a:solidFill>
                  <a:schemeClr val="accent1"/>
                </a:solidFill>
              </a:rPr>
              <a:t>Key Goals and Outcomes from i2X STITCH </a:t>
            </a:r>
            <a:endParaRPr lang="en-US" dirty="0"/>
          </a:p>
        </p:txBody>
      </p:sp>
      <p:sp>
        <p:nvSpPr>
          <p:cNvPr id="4" name="Slide Number Placeholder 3">
            <a:extLst>
              <a:ext uri="{FF2B5EF4-FFF2-40B4-BE49-F238E27FC236}">
                <a16:creationId xmlns:a16="http://schemas.microsoft.com/office/drawing/2014/main" id="{BB75CC35-EB57-4F7A-8DB5-73E9CE4D520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5</a:t>
            </a:fld>
            <a:endParaRPr lang="en-US">
              <a:latin typeface="Calibri"/>
            </a:endParaRPr>
          </a:p>
        </p:txBody>
      </p:sp>
      <p:pic>
        <p:nvPicPr>
          <p:cNvPr id="109" name="Graphic 108" descr="Group of people outline">
            <a:extLst>
              <a:ext uri="{FF2B5EF4-FFF2-40B4-BE49-F238E27FC236}">
                <a16:creationId xmlns:a16="http://schemas.microsoft.com/office/drawing/2014/main" id="{DE4B02C1-9CEF-D056-0C21-8DD33650F80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52616" y="390338"/>
            <a:ext cx="533897" cy="533897"/>
          </a:xfrm>
          <a:prstGeom prst="rect">
            <a:avLst/>
          </a:prstGeom>
        </p:spPr>
      </p:pic>
      <p:sp>
        <p:nvSpPr>
          <p:cNvPr id="2" name="Content Placeholder 3">
            <a:extLst>
              <a:ext uri="{FF2B5EF4-FFF2-40B4-BE49-F238E27FC236}">
                <a16:creationId xmlns:a16="http://schemas.microsoft.com/office/drawing/2014/main" id="{22B37AFF-79E7-12C2-B4A1-BB09842297C0}"/>
              </a:ext>
            </a:extLst>
          </p:cNvPr>
          <p:cNvSpPr txBox="1">
            <a:spLocks/>
          </p:cNvSpPr>
          <p:nvPr/>
        </p:nvSpPr>
        <p:spPr>
          <a:xfrm>
            <a:off x="605490" y="1009651"/>
            <a:ext cx="7457777" cy="5156339"/>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6565" indent="-456565">
              <a:spcBef>
                <a:spcPts val="1200"/>
              </a:spcBef>
            </a:pPr>
            <a:r>
              <a:rPr lang="en-US" sz="2000" dirty="0"/>
              <a:t>To advance interconnection study practices across U.S. regions by identifying opportunities for harmonization, standardization, and automation to improve the speed, transparency, and reliability of generation and storage interconnections.</a:t>
            </a:r>
          </a:p>
          <a:p>
            <a:pPr marL="456565" indent="-456565">
              <a:spcBef>
                <a:spcPts val="1200"/>
              </a:spcBef>
            </a:pPr>
            <a:r>
              <a:rPr lang="en-US" sz="2000" dirty="0"/>
              <a:t>The Forum will convene the industry stakeholders and synthesize insights from meetings into a technical whitepaper that defines actionable pathways for consistent and efficient interconnection study processes nationwide.</a:t>
            </a:r>
          </a:p>
          <a:p>
            <a:pPr marL="456565" indent="-456565">
              <a:spcBef>
                <a:spcPts val="1200"/>
              </a:spcBef>
            </a:pPr>
            <a:r>
              <a:rPr lang="en-US" sz="2000" dirty="0"/>
              <a:t>The presentation portion of these meetings will be recorded and posted, and presentation slides will be shared. </a:t>
            </a:r>
          </a:p>
          <a:p>
            <a:pPr marL="456565" indent="-456565">
              <a:spcBef>
                <a:spcPts val="1200"/>
              </a:spcBef>
            </a:pPr>
            <a:r>
              <a:rPr lang="en-US" sz="2000" dirty="0"/>
              <a:t>Regional study processes, challenges and gaps, recommended practices and harmonization opportunities will be summarized in the whitepaper, published by the end of the meeting series, in February 2027</a:t>
            </a:r>
          </a:p>
        </p:txBody>
      </p:sp>
      <p:pic>
        <p:nvPicPr>
          <p:cNvPr id="8" name="Picture 2" descr="LINKS Center Social Network Analysis Workshop a Success | News | Gatton  College of Business and Economics">
            <a:extLst>
              <a:ext uri="{FF2B5EF4-FFF2-40B4-BE49-F238E27FC236}">
                <a16:creationId xmlns:a16="http://schemas.microsoft.com/office/drawing/2014/main" id="{062EE339-096E-6A84-34B8-CBC7C23D4D8D}"/>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2014" r="19300" b="2"/>
          <a:stretch/>
        </p:blipFill>
        <p:spPr bwMode="auto">
          <a:xfrm>
            <a:off x="8063267" y="1121770"/>
            <a:ext cx="4127147" cy="47467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5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F015D0-F530-4EB1-A87F-ABD0699E7ED0}"/>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029C42CD-9692-AFAF-6E5D-D2665F6C5746}"/>
              </a:ext>
            </a:extLst>
          </p:cNvPr>
          <p:cNvSpPr>
            <a:spLocks noGrp="1"/>
          </p:cNvSpPr>
          <p:nvPr>
            <p:ph type="title"/>
          </p:nvPr>
        </p:nvSpPr>
        <p:spPr/>
        <p:txBody>
          <a:bodyPr/>
          <a:lstStyle/>
          <a:p>
            <a:r>
              <a:rPr lang="en-US" sz="4000" dirty="0">
                <a:solidFill>
                  <a:schemeClr val="accent1"/>
                </a:solidFill>
              </a:rPr>
              <a:t>i2X STITCH Meetings – Preliminary Agenda</a:t>
            </a:r>
            <a:endParaRPr lang="en-US" dirty="0"/>
          </a:p>
        </p:txBody>
      </p:sp>
      <p:sp>
        <p:nvSpPr>
          <p:cNvPr id="4" name="Slide Number Placeholder 3">
            <a:extLst>
              <a:ext uri="{FF2B5EF4-FFF2-40B4-BE49-F238E27FC236}">
                <a16:creationId xmlns:a16="http://schemas.microsoft.com/office/drawing/2014/main" id="{BB75CC35-EB57-4F7A-8DB5-73E9CE4D520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6</a:t>
            </a:fld>
            <a:endParaRPr lang="en-US">
              <a:latin typeface="Calibri"/>
            </a:endParaRPr>
          </a:p>
        </p:txBody>
      </p:sp>
      <p:sp>
        <p:nvSpPr>
          <p:cNvPr id="2" name="Content Placeholder 3">
            <a:extLst>
              <a:ext uri="{FF2B5EF4-FFF2-40B4-BE49-F238E27FC236}">
                <a16:creationId xmlns:a16="http://schemas.microsoft.com/office/drawing/2014/main" id="{22B37AFF-79E7-12C2-B4A1-BB09842297C0}"/>
              </a:ext>
            </a:extLst>
          </p:cNvPr>
          <p:cNvSpPr txBox="1">
            <a:spLocks/>
          </p:cNvSpPr>
          <p:nvPr/>
        </p:nvSpPr>
        <p:spPr>
          <a:xfrm>
            <a:off x="611029" y="1121771"/>
            <a:ext cx="10772022" cy="4966381"/>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7200" indent="-457200">
              <a:buFont typeface="+mj-lt"/>
              <a:buAutoNum type="arabicPeriod"/>
            </a:pPr>
            <a:r>
              <a:rPr lang="en-US" sz="1800" dirty="0">
                <a:solidFill>
                  <a:schemeClr val="bg1">
                    <a:lumMod val="50000"/>
                  </a:schemeClr>
                </a:solidFill>
              </a:rPr>
              <a:t>May 26th, 2026, 11 a.m.- 1 p.m. ET: Kick-Off Meeting</a:t>
            </a:r>
          </a:p>
          <a:p>
            <a:pPr marL="457200" indent="-457200">
              <a:buFont typeface="+mj-lt"/>
              <a:buAutoNum type="arabicPeriod"/>
            </a:pPr>
            <a:r>
              <a:rPr lang="en-US" sz="1800" b="1" dirty="0">
                <a:solidFill>
                  <a:srgbClr val="4B545D"/>
                </a:solidFill>
              </a:rPr>
              <a:t>June 23rd, 2026, 11 a.m.- 1 p.m. ET: Regional Study Process (MISO, ERCOT)</a:t>
            </a:r>
          </a:p>
          <a:p>
            <a:pPr marL="457200" indent="-457200">
              <a:buFont typeface="+mj-lt"/>
              <a:buAutoNum type="arabicPeriod"/>
            </a:pPr>
            <a:r>
              <a:rPr lang="en-US" sz="1800" dirty="0">
                <a:solidFill>
                  <a:srgbClr val="4B545D"/>
                </a:solidFill>
              </a:rPr>
              <a:t>July 28th, 2026, 11 a.m.- 1 p.m. ET: Regional Study Process Cont. (CAISO, WECC utility) </a:t>
            </a:r>
          </a:p>
          <a:p>
            <a:pPr marL="457200" indent="-457200">
              <a:buFont typeface="+mj-lt"/>
              <a:buAutoNum type="arabicPeriod"/>
            </a:pPr>
            <a:r>
              <a:rPr lang="en-US" sz="1800" dirty="0">
                <a:solidFill>
                  <a:srgbClr val="4B545D"/>
                </a:solidFill>
              </a:rPr>
              <a:t>August 18th, 2026, 11 a.m.- 1 p.m. ET: Regional Study Process Cont. (NYISO, ISO-NE, non-ISO utility)</a:t>
            </a:r>
          </a:p>
          <a:p>
            <a:pPr marL="457200" indent="-457200">
              <a:buFont typeface="+mj-lt"/>
              <a:buAutoNum type="arabicPeriod"/>
            </a:pPr>
            <a:r>
              <a:rPr lang="en-US" sz="1800" dirty="0">
                <a:solidFill>
                  <a:srgbClr val="4B545D"/>
                </a:solidFill>
              </a:rPr>
              <a:t>September 22nd, 2026, 11 a.m.- 1 p.m. ET: Regional Study Process Cont. (SPP, PJM)</a:t>
            </a:r>
          </a:p>
          <a:p>
            <a:pPr marL="457200" indent="-457200">
              <a:buFont typeface="+mj-lt"/>
              <a:buAutoNum type="arabicPeriod"/>
            </a:pPr>
            <a:r>
              <a:rPr lang="en-US" sz="1800" dirty="0">
                <a:solidFill>
                  <a:srgbClr val="4B545D"/>
                </a:solidFill>
              </a:rPr>
              <a:t>October 20th, 2026, 11 a.m.- 1 p.m. ET: Automation and Data Harmonization </a:t>
            </a:r>
          </a:p>
          <a:p>
            <a:pPr marL="457200" indent="-457200">
              <a:buFont typeface="+mj-lt"/>
              <a:buAutoNum type="arabicPeriod"/>
            </a:pPr>
            <a:r>
              <a:rPr lang="en-US" sz="1800" dirty="0">
                <a:solidFill>
                  <a:srgbClr val="4B545D"/>
                </a:solidFill>
              </a:rPr>
              <a:t>November 17th, 2026, 11 a.m.- 1 p.m. ET: Industry Advisor Perspectives and Other Topics</a:t>
            </a:r>
          </a:p>
          <a:p>
            <a:pPr marL="457200" indent="-457200">
              <a:buFont typeface="+mj-lt"/>
              <a:buAutoNum type="arabicPeriod"/>
            </a:pPr>
            <a:r>
              <a:rPr lang="en-US" sz="1800" dirty="0">
                <a:solidFill>
                  <a:srgbClr val="4B545D"/>
                </a:solidFill>
              </a:rPr>
              <a:t>January 26th, 2026, 11 a.m.- 1 p.m. ET: Final Paper Presentation</a:t>
            </a:r>
          </a:p>
          <a:p>
            <a:pPr marL="457200" indent="-457200">
              <a:buFont typeface="+mj-lt"/>
              <a:buAutoNum type="arabicPeriod"/>
            </a:pPr>
            <a:r>
              <a:rPr lang="en-US" sz="1800" dirty="0">
                <a:solidFill>
                  <a:srgbClr val="4B545D"/>
                </a:solidFill>
              </a:rPr>
              <a:t>March 22nd, 2026, hybrid 1-day event during </a:t>
            </a:r>
            <a:r>
              <a:rPr lang="en-US" sz="1800" dirty="0">
                <a:solidFill>
                  <a:srgbClr val="4B545D"/>
                </a:solidFill>
                <a:hlinkClick r:id="rId3"/>
              </a:rPr>
              <a:t>ESIG Spring Workshop</a:t>
            </a:r>
            <a:r>
              <a:rPr lang="en-US" sz="1800" dirty="0">
                <a:solidFill>
                  <a:srgbClr val="4B545D"/>
                </a:solidFill>
              </a:rPr>
              <a:t>, San Diego, California: Interconnection Studies and Harmonization Workshop  </a:t>
            </a:r>
          </a:p>
          <a:p>
            <a:pPr marL="0" indent="0">
              <a:buNone/>
            </a:pPr>
            <a:r>
              <a:rPr lang="en-US" sz="1800" dirty="0">
                <a:solidFill>
                  <a:srgbClr val="4B545D"/>
                </a:solidFill>
              </a:rPr>
              <a:t> </a:t>
            </a:r>
          </a:p>
          <a:p>
            <a:pPr marL="0" indent="0">
              <a:lnSpc>
                <a:spcPct val="110000"/>
              </a:lnSpc>
              <a:spcBef>
                <a:spcPts val="800"/>
              </a:spcBef>
              <a:buNone/>
            </a:pPr>
            <a:r>
              <a:rPr lang="en-US" sz="1800" b="1" dirty="0">
                <a:solidFill>
                  <a:srgbClr val="4B545D"/>
                </a:solidFill>
              </a:rPr>
              <a:t>Follow</a:t>
            </a:r>
            <a:r>
              <a:rPr lang="en-US" sz="1800" dirty="0">
                <a:solidFill>
                  <a:srgbClr val="4B545D"/>
                </a:solidFill>
              </a:rPr>
              <a:t> ESIG i2X STITCH website: </a:t>
            </a:r>
            <a:r>
              <a:rPr lang="en-US" sz="1800" u="sng" dirty="0">
                <a:solidFill>
                  <a:srgbClr val="000000"/>
                </a:solidFill>
                <a:ea typeface="Times New Roman" panose="02020603050405020304" pitchFamily="18" charset="0"/>
                <a:cs typeface="Aptos" panose="020B0004020202020204" pitchFamily="34" charset="0"/>
                <a:hlinkClick r:id="rId4"/>
              </a:rPr>
              <a:t>https://www.esig.energy/i2x-initiatives/#i2x-STITCH</a:t>
            </a:r>
            <a:r>
              <a:rPr lang="en-US" sz="1800" u="sng" dirty="0">
                <a:solidFill>
                  <a:srgbClr val="000000"/>
                </a:solidFill>
                <a:ea typeface="Times New Roman" panose="02020603050405020304" pitchFamily="18" charset="0"/>
                <a:cs typeface="Aptos" panose="020B0004020202020204" pitchFamily="34" charset="0"/>
              </a:rPr>
              <a:t> </a:t>
            </a:r>
            <a:r>
              <a:rPr lang="en-US" sz="1800" dirty="0">
                <a:solidFill>
                  <a:srgbClr val="4B545D"/>
                </a:solidFill>
              </a:rPr>
              <a:t>for meeting materials &amp; recordings and for future meeting details, agendas, and to register! </a:t>
            </a:r>
          </a:p>
          <a:p>
            <a:pPr marL="0" indent="0">
              <a:buNone/>
            </a:pPr>
            <a:endParaRPr lang="en-US" sz="1800" dirty="0">
              <a:solidFill>
                <a:srgbClr val="4B545D"/>
              </a:solidFill>
            </a:endParaRPr>
          </a:p>
          <a:p>
            <a:pPr marL="0" indent="0">
              <a:buNone/>
            </a:pPr>
            <a:endParaRPr lang="en-US" sz="1800" dirty="0">
              <a:solidFill>
                <a:srgbClr val="4B545D"/>
              </a:solidFill>
            </a:endParaRPr>
          </a:p>
          <a:p>
            <a:pPr marL="456565" indent="-456565"/>
            <a:endParaRPr lang="en-US" sz="1800" dirty="0">
              <a:solidFill>
                <a:srgbClr val="4B545D"/>
              </a:solidFill>
            </a:endParaRPr>
          </a:p>
        </p:txBody>
      </p:sp>
    </p:spTree>
    <p:extLst>
      <p:ext uri="{BB962C8B-B14F-4D97-AF65-F5344CB8AC3E}">
        <p14:creationId xmlns:p14="http://schemas.microsoft.com/office/powerpoint/2010/main" val="99778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13C-8D20-F5F8-105B-C92B1C6393CF}"/>
              </a:ext>
            </a:extLst>
          </p:cNvPr>
          <p:cNvSpPr>
            <a:spLocks noGrp="1"/>
          </p:cNvSpPr>
          <p:nvPr>
            <p:ph type="title"/>
          </p:nvPr>
        </p:nvSpPr>
        <p:spPr/>
        <p:txBody>
          <a:bodyPr/>
          <a:lstStyle/>
          <a:p>
            <a:r>
              <a:rPr lang="en-US" sz="3200" dirty="0"/>
              <a:t>i2X STITCH June 23</a:t>
            </a:r>
            <a:r>
              <a:rPr lang="en-US" sz="3200" baseline="30000" dirty="0"/>
              <a:t>rd</a:t>
            </a:r>
            <a:r>
              <a:rPr lang="en-US" sz="3200" dirty="0"/>
              <a:t> Regional Studies: ERCOT &amp; MISO – Agenda</a:t>
            </a:r>
          </a:p>
        </p:txBody>
      </p:sp>
      <p:sp>
        <p:nvSpPr>
          <p:cNvPr id="3" name="Text Placeholder 2">
            <a:extLst>
              <a:ext uri="{FF2B5EF4-FFF2-40B4-BE49-F238E27FC236}">
                <a16:creationId xmlns:a16="http://schemas.microsoft.com/office/drawing/2014/main" id="{92EA4B70-F68A-FAD5-A778-D447E57899C1}"/>
              </a:ext>
            </a:extLst>
          </p:cNvPr>
          <p:cNvSpPr>
            <a:spLocks noGrp="1"/>
          </p:cNvSpPr>
          <p:nvPr>
            <p:ph type="body" sz="quarter" idx="11"/>
          </p:nvPr>
        </p:nvSpPr>
        <p:spPr/>
        <p:txBody>
          <a:bodyPr/>
          <a:lstStyle/>
          <a:p>
            <a:pPr marL="457200" indent="-457200">
              <a:lnSpc>
                <a:spcPct val="107000"/>
              </a:lnSpc>
              <a:spcBef>
                <a:spcPts val="0"/>
              </a:spcBef>
              <a:spcAft>
                <a:spcPts val="600"/>
              </a:spcAft>
              <a:buFont typeface="+mj-lt"/>
              <a:buAutoNum type="arabicPeriod"/>
            </a:pPr>
            <a:r>
              <a:rPr lang="en-US" sz="2200" b="1" dirty="0"/>
              <a:t>Meeting Introduction : </a:t>
            </a:r>
            <a:r>
              <a:rPr lang="en-US" sz="2200" dirty="0"/>
              <a:t>Julia Matevosyan, ERCOT</a:t>
            </a:r>
          </a:p>
          <a:p>
            <a:pPr marL="457200" indent="-457200">
              <a:lnSpc>
                <a:spcPct val="107000"/>
              </a:lnSpc>
              <a:spcBef>
                <a:spcPts val="0"/>
              </a:spcBef>
              <a:spcAft>
                <a:spcPts val="600"/>
              </a:spcAft>
              <a:buFont typeface="+mj-lt"/>
              <a:buAutoNum type="arabicPeriod"/>
            </a:pPr>
            <a:r>
              <a:rPr lang="en-US" sz="2200" b="1" dirty="0"/>
              <a:t>MISO Interconnection Study Process: </a:t>
            </a:r>
            <a:r>
              <a:rPr lang="en-US" sz="2200" dirty="0"/>
              <a:t>Alyssa Hickey, MISO</a:t>
            </a:r>
          </a:p>
          <a:p>
            <a:pPr marL="457200" indent="-457200">
              <a:lnSpc>
                <a:spcPct val="107000"/>
              </a:lnSpc>
              <a:spcBef>
                <a:spcPts val="0"/>
              </a:spcBef>
              <a:spcAft>
                <a:spcPts val="600"/>
              </a:spcAft>
              <a:buFont typeface="+mj-lt"/>
              <a:buAutoNum type="arabicPeriod"/>
            </a:pPr>
            <a:r>
              <a:rPr lang="en-US" sz="2200" b="1" dirty="0"/>
              <a:t>Developer Perspective on MISO Interconnection Study Process: </a:t>
            </a:r>
            <a:r>
              <a:rPr lang="en-US" sz="2200" dirty="0"/>
              <a:t>Michael Russ, STRATA </a:t>
            </a:r>
          </a:p>
          <a:p>
            <a:pPr marL="457200" indent="-457200">
              <a:lnSpc>
                <a:spcPct val="107000"/>
              </a:lnSpc>
              <a:spcBef>
                <a:spcPts val="0"/>
              </a:spcBef>
              <a:spcAft>
                <a:spcPts val="600"/>
              </a:spcAft>
              <a:buFont typeface="+mj-lt"/>
              <a:buAutoNum type="arabicPeriod"/>
            </a:pPr>
            <a:r>
              <a:rPr lang="en-US" sz="2200" b="1" dirty="0"/>
              <a:t>ERCOT Interconnection Study Process: </a:t>
            </a:r>
            <a:r>
              <a:rPr lang="en-US" sz="2200" dirty="0"/>
              <a:t>Jenifer Fernandes, ERCOT</a:t>
            </a:r>
          </a:p>
          <a:p>
            <a:pPr marL="457200" indent="-457200">
              <a:lnSpc>
                <a:spcPct val="107000"/>
              </a:lnSpc>
              <a:spcBef>
                <a:spcPts val="0"/>
              </a:spcBef>
              <a:spcAft>
                <a:spcPts val="600"/>
              </a:spcAft>
              <a:buFont typeface="+mj-lt"/>
              <a:buAutoNum type="arabicPeriod"/>
            </a:pPr>
            <a:r>
              <a:rPr lang="en-US" sz="2200" b="1" dirty="0"/>
              <a:t>Developer Perspective on ERCOT Interconnection Study Process: </a:t>
            </a:r>
            <a:r>
              <a:rPr lang="en-US" sz="2200" dirty="0"/>
              <a:t>Vish Sankaran, Engie</a:t>
            </a:r>
          </a:p>
          <a:p>
            <a:pPr marL="457200" indent="-457200">
              <a:lnSpc>
                <a:spcPct val="107000"/>
              </a:lnSpc>
              <a:spcBef>
                <a:spcPts val="0"/>
              </a:spcBef>
              <a:spcAft>
                <a:spcPts val="600"/>
              </a:spcAft>
              <a:buFont typeface="+mj-lt"/>
              <a:buAutoNum type="arabicPeriod"/>
            </a:pPr>
            <a:r>
              <a:rPr lang="en-US" sz="2200" b="1" dirty="0"/>
              <a:t>Audience Q&amp;A and Discussion</a:t>
            </a:r>
            <a:r>
              <a:rPr lang="en-US" sz="2200" dirty="0"/>
              <a:t>, led by Julia Matevosyan, ESIG</a:t>
            </a:r>
            <a:endParaRPr lang="en-US" sz="2200" b="1" dirty="0"/>
          </a:p>
        </p:txBody>
      </p:sp>
      <p:sp>
        <p:nvSpPr>
          <p:cNvPr id="4" name="Slide Number Placeholder 3">
            <a:extLst>
              <a:ext uri="{FF2B5EF4-FFF2-40B4-BE49-F238E27FC236}">
                <a16:creationId xmlns:a16="http://schemas.microsoft.com/office/drawing/2014/main" id="{44329332-BA6A-2F69-8507-B763483878AE}"/>
              </a:ext>
            </a:extLst>
          </p:cNvPr>
          <p:cNvSpPr>
            <a:spLocks noGrp="1"/>
          </p:cNvSpPr>
          <p:nvPr>
            <p:ph type="sldNum" sz="quarter" idx="4"/>
          </p:nvPr>
        </p:nvSpPr>
        <p:spPr/>
        <p:txBody>
          <a:bodyPr/>
          <a:lstStyle/>
          <a:p>
            <a:fld id="{4B7910E5-F3D7-7541-A239-E632F655FDFB}" type="slidenum">
              <a:rPr lang="en-US" smtClean="0"/>
              <a:pPr/>
              <a:t>7</a:t>
            </a:fld>
            <a:endParaRPr lang="en-US"/>
          </a:p>
        </p:txBody>
      </p:sp>
    </p:spTree>
    <p:extLst>
      <p:ext uri="{BB962C8B-B14F-4D97-AF65-F5344CB8AC3E}">
        <p14:creationId xmlns:p14="http://schemas.microsoft.com/office/powerpoint/2010/main" val="264883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0">
            <a:extLst>
              <a:ext uri="{FF2B5EF4-FFF2-40B4-BE49-F238E27FC236}">
                <a16:creationId xmlns:a16="http://schemas.microsoft.com/office/drawing/2014/main" id="{D2563B38-CE3E-4DA9-9934-B04399408713}"/>
              </a:ext>
            </a:extLst>
          </p:cNvPr>
          <p:cNvSpPr txBox="1">
            <a:spLocks/>
          </p:cNvSpPr>
          <p:nvPr/>
        </p:nvSpPr>
        <p:spPr>
          <a:xfrm>
            <a:off x="5685395" y="4472175"/>
            <a:ext cx="6256421" cy="1106905"/>
          </a:xfrm>
          <a:prstGeom prst="rect">
            <a:avLst/>
          </a:prstGeom>
        </p:spPr>
        <p:txBody>
          <a:bodyPr lIns="91440" tIns="45720" rIns="91440" bIns="45720" anchor="t">
            <a:noAutofit/>
          </a:bodyPr>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r">
              <a:spcBef>
                <a:spcPts val="0"/>
              </a:spcBef>
              <a:buNone/>
            </a:pPr>
            <a:r>
              <a:rPr lang="en-US" sz="2300" b="1" dirty="0">
                <a:latin typeface="+mj-lt"/>
              </a:rPr>
              <a:t>Forum for the Implementation of Reliability Standards for Transmission (i2X FIRST)</a:t>
            </a:r>
            <a:r>
              <a:rPr lang="en-US" sz="2300" b="1" dirty="0">
                <a:solidFill>
                  <a:schemeClr val="accent1"/>
                </a:solidFill>
                <a:latin typeface="+mj-lt"/>
              </a:rPr>
              <a:t>|</a:t>
            </a:r>
            <a:r>
              <a:rPr lang="en-US" sz="2300" b="1" dirty="0">
                <a:latin typeface="+mj-lt"/>
              </a:rPr>
              <a:t> 06/04/26</a:t>
            </a:r>
          </a:p>
          <a:p>
            <a:pPr marL="0" indent="0" algn="r">
              <a:spcBef>
                <a:spcPts val="0"/>
              </a:spcBef>
              <a:buNone/>
            </a:pPr>
            <a:endParaRPr lang="en-US" sz="1800" b="1" dirty="0"/>
          </a:p>
        </p:txBody>
      </p:sp>
      <p:sp>
        <p:nvSpPr>
          <p:cNvPr id="2" name="Slide Number Placeholder 1">
            <a:extLst>
              <a:ext uri="{FF2B5EF4-FFF2-40B4-BE49-F238E27FC236}">
                <a16:creationId xmlns:a16="http://schemas.microsoft.com/office/drawing/2014/main" id="{B788EDA9-4E66-B033-5CA8-DBBCCCE60C3E}"/>
              </a:ext>
            </a:extLst>
          </p:cNvPr>
          <p:cNvSpPr>
            <a:spLocks noGrp="1"/>
          </p:cNvSpPr>
          <p:nvPr>
            <p:ph type="sldNum" sz="quarter" idx="4"/>
          </p:nvPr>
        </p:nvSpPr>
        <p:spPr/>
        <p:txBody>
          <a:bodyPr/>
          <a:lstStyle/>
          <a:p>
            <a:fld id="{4B7910E5-F3D7-7541-A239-E632F655FDFB}" type="slidenum">
              <a:rPr lang="en-US" smtClean="0"/>
              <a:pPr/>
              <a:t>8</a:t>
            </a:fld>
            <a:endParaRPr lang="en-US"/>
          </a:p>
        </p:txBody>
      </p:sp>
      <p:pic>
        <p:nvPicPr>
          <p:cNvPr id="5" name="Picture 4" descr="A blue and white logo&#10;&#10;Description automatically generated">
            <a:extLst>
              <a:ext uri="{FF2B5EF4-FFF2-40B4-BE49-F238E27FC236}">
                <a16:creationId xmlns:a16="http://schemas.microsoft.com/office/drawing/2014/main" id="{0C1B169B-BD27-F506-79B3-E2EEDF84F6D5}"/>
              </a:ext>
            </a:extLst>
          </p:cNvPr>
          <p:cNvPicPr>
            <a:picLocks noChangeAspect="1"/>
          </p:cNvPicPr>
          <p:nvPr/>
        </p:nvPicPr>
        <p:blipFill>
          <a:blip r:embed="rId3"/>
          <a:stretch>
            <a:fillRect/>
          </a:stretch>
        </p:blipFill>
        <p:spPr>
          <a:xfrm>
            <a:off x="8948917" y="6398940"/>
            <a:ext cx="1477659" cy="300258"/>
          </a:xfrm>
          <a:prstGeom prst="rect">
            <a:avLst/>
          </a:prstGeom>
        </p:spPr>
      </p:pic>
      <p:pic>
        <p:nvPicPr>
          <p:cNvPr id="20" name="Picture 19" descr="A logo with a sun and text&#10;&#10;Description automatically generated">
            <a:extLst>
              <a:ext uri="{FF2B5EF4-FFF2-40B4-BE49-F238E27FC236}">
                <a16:creationId xmlns:a16="http://schemas.microsoft.com/office/drawing/2014/main" id="{78CB9A25-A457-9659-4EE1-938877D0F949}"/>
              </a:ext>
            </a:extLst>
          </p:cNvPr>
          <p:cNvPicPr>
            <a:picLocks noChangeAspect="1"/>
          </p:cNvPicPr>
          <p:nvPr/>
        </p:nvPicPr>
        <p:blipFill>
          <a:blip r:embed="rId4"/>
          <a:stretch>
            <a:fillRect/>
          </a:stretch>
        </p:blipFill>
        <p:spPr>
          <a:xfrm>
            <a:off x="10514630" y="5403688"/>
            <a:ext cx="1090530" cy="1106905"/>
          </a:xfrm>
          <a:prstGeom prst="rect">
            <a:avLst/>
          </a:prstGeom>
        </p:spPr>
      </p:pic>
      <p:pic>
        <p:nvPicPr>
          <p:cNvPr id="6" name="Picture 7" descr="LBNL_Banner.psd">
            <a:extLst>
              <a:ext uri="{FF2B5EF4-FFF2-40B4-BE49-F238E27FC236}">
                <a16:creationId xmlns:a16="http://schemas.microsoft.com/office/drawing/2014/main" id="{4B57FC21-495D-F2DD-B117-8A3B2E6D89A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39227"/>
          <a:stretch/>
        </p:blipFill>
        <p:spPr bwMode="auto">
          <a:xfrm>
            <a:off x="7127" y="75001"/>
            <a:ext cx="3831356" cy="65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C46D64A-B085-3D52-B43C-2FACDFA754EC}"/>
              </a:ext>
            </a:extLst>
          </p:cNvPr>
          <p:cNvPicPr>
            <a:picLocks noChangeAspect="1"/>
          </p:cNvPicPr>
          <p:nvPr/>
        </p:nvPicPr>
        <p:blipFill>
          <a:blip r:embed="rId6"/>
          <a:stretch>
            <a:fillRect/>
          </a:stretch>
        </p:blipFill>
        <p:spPr>
          <a:xfrm>
            <a:off x="9222437" y="5546546"/>
            <a:ext cx="912848" cy="684636"/>
          </a:xfrm>
          <a:prstGeom prst="rect">
            <a:avLst/>
          </a:prstGeom>
        </p:spPr>
      </p:pic>
      <p:pic>
        <p:nvPicPr>
          <p:cNvPr id="19" name="Picture 18">
            <a:extLst>
              <a:ext uri="{FF2B5EF4-FFF2-40B4-BE49-F238E27FC236}">
                <a16:creationId xmlns:a16="http://schemas.microsoft.com/office/drawing/2014/main" id="{3EEAA933-3D0A-27F9-6034-8F6B4AF4BFB8}"/>
              </a:ext>
            </a:extLst>
          </p:cNvPr>
          <p:cNvPicPr>
            <a:picLocks noChangeAspect="1"/>
          </p:cNvPicPr>
          <p:nvPr/>
        </p:nvPicPr>
        <p:blipFill>
          <a:blip r:embed="rId7"/>
          <a:stretch>
            <a:fillRect/>
          </a:stretch>
        </p:blipFill>
        <p:spPr>
          <a:xfrm>
            <a:off x="2520" y="-4682"/>
            <a:ext cx="12186960" cy="4163929"/>
          </a:xfrm>
          <a:prstGeom prst="rect">
            <a:avLst/>
          </a:prstGeom>
        </p:spPr>
      </p:pic>
      <p:pic>
        <p:nvPicPr>
          <p:cNvPr id="1026" name="Picture 2">
            <a:extLst>
              <a:ext uri="{FF2B5EF4-FFF2-40B4-BE49-F238E27FC236}">
                <a16:creationId xmlns:a16="http://schemas.microsoft.com/office/drawing/2014/main" id="{F08ABF56-AF6D-D0E7-2B1D-C86CA91AE1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079" y="4702697"/>
            <a:ext cx="4790757" cy="105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E4DEFB-A8CB-3357-12E7-079848B36D70}"/>
              </a:ext>
            </a:extLst>
          </p:cNvPr>
          <p:cNvSpPr txBox="1"/>
          <p:nvPr/>
        </p:nvSpPr>
        <p:spPr>
          <a:xfrm>
            <a:off x="533647" y="5888904"/>
            <a:ext cx="7606698" cy="338554"/>
          </a:xfrm>
          <a:prstGeom prst="rect">
            <a:avLst/>
          </a:prstGeom>
          <a:noFill/>
        </p:spPr>
        <p:txBody>
          <a:bodyPr wrap="none" lIns="91440" tIns="45720" rIns="91440" bIns="45720" rtlCol="0" anchor="t">
            <a:spAutoFit/>
          </a:bodyPr>
          <a:lstStyle/>
          <a:p>
            <a:r>
              <a:rPr lang="en-US" sz="1600" i="1" dirty="0"/>
              <a:t>A DOE initiative supported by the Office of Critical Minerals and Energy Innovation (CMEI)</a:t>
            </a:r>
            <a:endParaRPr lang="en-US" sz="3600" dirty="0"/>
          </a:p>
        </p:txBody>
      </p:sp>
    </p:spTree>
    <p:extLst>
      <p:ext uri="{BB962C8B-B14F-4D97-AF65-F5344CB8AC3E}">
        <p14:creationId xmlns:p14="http://schemas.microsoft.com/office/powerpoint/2010/main" val="463864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F015D0-F530-4EB1-A87F-ABD0699E7ED0}"/>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5" name="Title 4">
            <a:extLst>
              <a:ext uri="{FF2B5EF4-FFF2-40B4-BE49-F238E27FC236}">
                <a16:creationId xmlns:a16="http://schemas.microsoft.com/office/drawing/2014/main" id="{C519E5CF-869B-9A74-8C47-A7D7D8EB35D4}"/>
              </a:ext>
            </a:extLst>
          </p:cNvPr>
          <p:cNvSpPr>
            <a:spLocks noGrp="1"/>
          </p:cNvSpPr>
          <p:nvPr>
            <p:ph type="title"/>
          </p:nvPr>
        </p:nvSpPr>
        <p:spPr/>
        <p:txBody>
          <a:bodyPr/>
          <a:lstStyle/>
          <a:p>
            <a:r>
              <a:rPr lang="en-US" sz="4000" dirty="0">
                <a:solidFill>
                  <a:schemeClr val="accent1"/>
                </a:solidFill>
              </a:rPr>
              <a:t>Key Goals and Outcomes from i2X FIRST </a:t>
            </a:r>
            <a:endParaRPr lang="en-US" dirty="0"/>
          </a:p>
        </p:txBody>
      </p:sp>
      <p:sp>
        <p:nvSpPr>
          <p:cNvPr id="4" name="Slide Number Placeholder 3">
            <a:extLst>
              <a:ext uri="{FF2B5EF4-FFF2-40B4-BE49-F238E27FC236}">
                <a16:creationId xmlns:a16="http://schemas.microsoft.com/office/drawing/2014/main" id="{BB75CC35-EB57-4F7A-8DB5-73E9CE4D520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9</a:t>
            </a:fld>
            <a:endParaRPr lang="en-US">
              <a:latin typeface="Calibri"/>
            </a:endParaRPr>
          </a:p>
        </p:txBody>
      </p:sp>
      <p:pic>
        <p:nvPicPr>
          <p:cNvPr id="109" name="Graphic 108" descr="Group of people outline">
            <a:extLst>
              <a:ext uri="{FF2B5EF4-FFF2-40B4-BE49-F238E27FC236}">
                <a16:creationId xmlns:a16="http://schemas.microsoft.com/office/drawing/2014/main" id="{DE4B02C1-9CEF-D056-0C21-8DD33650F80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52616" y="390338"/>
            <a:ext cx="533897" cy="533897"/>
          </a:xfrm>
          <a:prstGeom prst="rect">
            <a:avLst/>
          </a:prstGeom>
        </p:spPr>
      </p:pic>
      <p:sp>
        <p:nvSpPr>
          <p:cNvPr id="2" name="Content Placeholder 3">
            <a:extLst>
              <a:ext uri="{FF2B5EF4-FFF2-40B4-BE49-F238E27FC236}">
                <a16:creationId xmlns:a16="http://schemas.microsoft.com/office/drawing/2014/main" id="{22B37AFF-79E7-12C2-B4A1-BB09842297C0}"/>
              </a:ext>
            </a:extLst>
          </p:cNvPr>
          <p:cNvSpPr txBox="1">
            <a:spLocks/>
          </p:cNvSpPr>
          <p:nvPr/>
        </p:nvSpPr>
        <p:spPr>
          <a:xfrm>
            <a:off x="605490" y="1009651"/>
            <a:ext cx="7457777" cy="5156339"/>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6565" indent="-456565">
              <a:spcBef>
                <a:spcPts val="1200"/>
              </a:spcBef>
            </a:pPr>
            <a:r>
              <a:rPr lang="en-US" sz="2000" dirty="0"/>
              <a:t>To facilitate understanding and adoption of new and recently updated standards relevant for existing and newly interconnecting inverter-based resources.</a:t>
            </a:r>
          </a:p>
          <a:p>
            <a:pPr marL="456565" indent="-456565">
              <a:spcBef>
                <a:spcPts val="1200"/>
              </a:spcBef>
            </a:pPr>
            <a:r>
              <a:rPr lang="en-US" sz="2000" dirty="0"/>
              <a:t>The Forum will convene the industry stakeholders to enable practical and more harmonized implementation of these interconnection standards.</a:t>
            </a:r>
          </a:p>
          <a:p>
            <a:pPr marL="456565" indent="-456565">
              <a:spcBef>
                <a:spcPts val="1200"/>
              </a:spcBef>
            </a:pPr>
            <a:r>
              <a:rPr lang="en-US" sz="2000" dirty="0"/>
              <a:t>The presentation portion of the meeting will be recorded and posted, and presentation slides will be shared. </a:t>
            </a:r>
          </a:p>
          <a:p>
            <a:pPr marL="456565" indent="-456565">
              <a:spcBef>
                <a:spcPts val="1200"/>
              </a:spcBef>
            </a:pPr>
            <a:r>
              <a:rPr lang="en-US" sz="2000" dirty="0"/>
              <a:t>Additionally, the leadership team will produce </a:t>
            </a:r>
            <a:r>
              <a:rPr lang="en-US" sz="2000" b="1" dirty="0"/>
              <a:t>a summary of each meeting</a:t>
            </a:r>
            <a:r>
              <a:rPr lang="en-US" sz="2000" dirty="0"/>
              <a:t> capturing:</a:t>
            </a:r>
          </a:p>
          <a:p>
            <a:pPr marL="914400" indent="-455613">
              <a:spcBef>
                <a:spcPts val="600"/>
              </a:spcBef>
              <a:buFont typeface="Arial" panose="020B0604020202020204" pitchFamily="34" charset="0"/>
              <a:buChar char="‒"/>
            </a:pPr>
            <a:r>
              <a:rPr lang="en-US" sz="2000" dirty="0"/>
              <a:t>Recommended best practices</a:t>
            </a:r>
          </a:p>
          <a:p>
            <a:pPr marL="914400" indent="-455613">
              <a:spcBef>
                <a:spcPts val="600"/>
              </a:spcBef>
              <a:buFont typeface="Arial" panose="020B0604020202020204" pitchFamily="34" charset="0"/>
              <a:buChar char="‒"/>
            </a:pPr>
            <a:r>
              <a:rPr lang="en-US" sz="2000" dirty="0"/>
              <a:t>Challenges </a:t>
            </a:r>
          </a:p>
          <a:p>
            <a:pPr marL="914400" indent="-455613">
              <a:spcBef>
                <a:spcPts val="600"/>
              </a:spcBef>
              <a:buFont typeface="Arial" panose="020B0604020202020204" pitchFamily="34" charset="0"/>
              <a:buChar char="‒"/>
            </a:pPr>
            <a:r>
              <a:rPr lang="en-US" sz="2000" dirty="0"/>
              <a:t>Gaps that require future work</a:t>
            </a:r>
          </a:p>
        </p:txBody>
      </p:sp>
      <p:pic>
        <p:nvPicPr>
          <p:cNvPr id="8" name="Picture 2" descr="LINKS Center Social Network Analysis Workshop a Success | News | Gatton  College of Business and Economics">
            <a:extLst>
              <a:ext uri="{FF2B5EF4-FFF2-40B4-BE49-F238E27FC236}">
                <a16:creationId xmlns:a16="http://schemas.microsoft.com/office/drawing/2014/main" id="{062EE339-096E-6A84-34B8-CBC7C23D4D8D}"/>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2014" r="19300" b="2"/>
          <a:stretch/>
        </p:blipFill>
        <p:spPr bwMode="auto">
          <a:xfrm>
            <a:off x="8063267" y="1121770"/>
            <a:ext cx="4127147" cy="47467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698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ETO-PPT-widescreen-template-2017">
  <a:themeElements>
    <a:clrScheme name="Custom 4">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1C7AA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4363</TotalTime>
  <Words>1831</Words>
  <Application>Microsoft Office PowerPoint</Application>
  <PresentationFormat>Widescreen</PresentationFormat>
  <Paragraphs>144</Paragraphs>
  <Slides>17</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Aptos</vt:lpstr>
      <vt:lpstr>Arial</vt:lpstr>
      <vt:lpstr>Calibri</vt:lpstr>
      <vt:lpstr>Epilogue</vt:lpstr>
      <vt:lpstr>Epilogue Black</vt:lpstr>
      <vt:lpstr>Epilogue ExtraBold</vt:lpstr>
      <vt:lpstr>Epilogue Medium</vt:lpstr>
      <vt:lpstr>Manrope ExtraBold</vt:lpstr>
      <vt:lpstr>Times New Roman</vt:lpstr>
      <vt:lpstr>Wingdings</vt:lpstr>
      <vt:lpstr>SETO-PPT-widescreen-template-2017</vt:lpstr>
      <vt:lpstr>Office Theme</vt:lpstr>
      <vt:lpstr>PowerPoint Presentation</vt:lpstr>
      <vt:lpstr>GFM Requirement for all Future BESS in France </vt:lpstr>
      <vt:lpstr>GFM Requirement for Future BESS in Mexico</vt:lpstr>
      <vt:lpstr>PowerPoint Presentation</vt:lpstr>
      <vt:lpstr>Key Goals and Outcomes from i2X STITCH </vt:lpstr>
      <vt:lpstr>i2X STITCH Meetings – Preliminary Agenda</vt:lpstr>
      <vt:lpstr>i2X STITCH June 23rd Regional Studies: ERCOT &amp; MISO – Agenda</vt:lpstr>
      <vt:lpstr>PowerPoint Presentation</vt:lpstr>
      <vt:lpstr>Key Goals and Outcomes from i2X FIRST </vt:lpstr>
      <vt:lpstr>i2X FIRST, Season 3 Meetings – Preliminary Topics</vt:lpstr>
      <vt:lpstr>i2X FIRST June 4th: Deep Dive NERC PRC-029 Implementation Updates – Agenda</vt:lpstr>
      <vt:lpstr>i2X Technical Assistance Hours </vt:lpstr>
      <vt:lpstr>LL Modeling, Testing and Requirements Workshop</vt:lpstr>
      <vt:lpstr>Interconnection Studies Short Course</vt:lpstr>
      <vt:lpstr>Electromagnetic Transient Training</vt:lpstr>
      <vt:lpstr>Advanced EMT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 Matevosyan</dc:creator>
  <cp:lastModifiedBy>Julia Matevosyan</cp:lastModifiedBy>
  <cp:revision>2</cp:revision>
  <dcterms:created xsi:type="dcterms:W3CDTF">2026-05-18T19:38:38Z</dcterms:created>
  <dcterms:modified xsi:type="dcterms:W3CDTF">2026-06-15T15:04:53Z</dcterms:modified>
</cp:coreProperties>
</file>