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3"/>
  </p:notesMasterIdLst>
  <p:handoutMasterIdLst>
    <p:handoutMasterId r:id="rId14"/>
  </p:handoutMasterIdLst>
  <p:sldIdLst>
    <p:sldId id="260" r:id="rId7"/>
    <p:sldId id="257" r:id="rId8"/>
    <p:sldId id="272" r:id="rId9"/>
    <p:sldId id="265" r:id="rId10"/>
    <p:sldId id="270" r:id="rId11"/>
    <p:sldId id="269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75" autoAdjust="0"/>
    <p:restoredTop sz="90129" autoAdjust="0"/>
  </p:normalViewPr>
  <p:slideViewPr>
    <p:cSldViewPr showGuides="1">
      <p:cViewPr varScale="1">
        <p:scale>
          <a:sx n="79" d="100"/>
          <a:sy n="79" d="100"/>
        </p:scale>
        <p:origin x="1914" y="29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j-lt"/>
                <a:ea typeface="+mj-ea"/>
                <a:cs typeface="+mj-cs"/>
              </a:defRPr>
            </a:pPr>
            <a:r>
              <a:rPr lang="en-US" dirty="0"/>
              <a:t>Historical Performance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cap="none" spc="0" normalizeH="0" baseline="0">
              <a:solidFill>
                <a:schemeClr val="tx1">
                  <a:lumMod val="65000"/>
                  <a:lumOff val="35000"/>
                </a:schemeClr>
              </a:solidFill>
              <a:latin typeface="+mj-lt"/>
              <a:ea typeface="+mj-ea"/>
              <a:cs typeface="+mj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QueryDetail</c:v>
                </c:pt>
              </c:strCache>
            </c:strRef>
          </c:tx>
          <c:spPr>
            <a:ln w="38100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Sheet1!$B$33:$B$44</c:f>
              <c:numCache>
                <c:formatCode>General</c:formatCode>
                <c:ptCount val="12"/>
                <c:pt idx="0">
                  <c:v>0.27</c:v>
                </c:pt>
                <c:pt idx="1">
                  <c:v>0.38</c:v>
                </c:pt>
                <c:pt idx="2">
                  <c:v>0.32</c:v>
                </c:pt>
                <c:pt idx="3">
                  <c:v>0.32</c:v>
                </c:pt>
                <c:pt idx="4">
                  <c:v>0.36</c:v>
                </c:pt>
                <c:pt idx="5">
                  <c:v>0.36</c:v>
                </c:pt>
                <c:pt idx="6">
                  <c:v>0.41</c:v>
                </c:pt>
                <c:pt idx="7">
                  <c:v>0.41</c:v>
                </c:pt>
                <c:pt idx="8">
                  <c:v>0.41</c:v>
                </c:pt>
                <c:pt idx="9">
                  <c:v>0.37</c:v>
                </c:pt>
                <c:pt idx="10">
                  <c:v>0.41</c:v>
                </c:pt>
                <c:pt idx="11">
                  <c:v>0.35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4CD-4206-A26E-620836DBFDFF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QueryList</c:v>
                </c:pt>
              </c:strCache>
            </c:strRef>
          </c:tx>
          <c:spPr>
            <a:ln w="3810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Sheet1!$C$33:$C$44</c:f>
              <c:numCache>
                <c:formatCode>General</c:formatCode>
                <c:ptCount val="12"/>
                <c:pt idx="0">
                  <c:v>0.96</c:v>
                </c:pt>
                <c:pt idx="1">
                  <c:v>1.0900000000000001</c:v>
                </c:pt>
                <c:pt idx="2">
                  <c:v>2.31</c:v>
                </c:pt>
                <c:pt idx="3">
                  <c:v>2.12</c:v>
                </c:pt>
                <c:pt idx="4">
                  <c:v>2.11</c:v>
                </c:pt>
                <c:pt idx="5">
                  <c:v>2.11</c:v>
                </c:pt>
                <c:pt idx="6">
                  <c:v>1.76</c:v>
                </c:pt>
                <c:pt idx="7">
                  <c:v>1.36</c:v>
                </c:pt>
                <c:pt idx="8">
                  <c:v>1.23</c:v>
                </c:pt>
                <c:pt idx="9">
                  <c:v>1.36</c:v>
                </c:pt>
                <c:pt idx="10">
                  <c:v>1.03</c:v>
                </c:pt>
                <c:pt idx="11">
                  <c:v>0.85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4CD-4206-A26E-620836DBFDF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Update</c:v>
                </c:pt>
              </c:strCache>
            </c:strRef>
          </c:tx>
          <c:spPr>
            <a:ln w="38100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strRef>
              <c:f>Sheet1!$A$33:$A$44</c:f>
              <c:strCache>
                <c:ptCount val="12"/>
                <c:pt idx="0">
                  <c:v>2025/06</c:v>
                </c:pt>
                <c:pt idx="1">
                  <c:v>2025/07</c:v>
                </c:pt>
                <c:pt idx="2">
                  <c:v>2025/08</c:v>
                </c:pt>
                <c:pt idx="3">
                  <c:v>2025/09</c:v>
                </c:pt>
                <c:pt idx="4">
                  <c:v>2025/10</c:v>
                </c:pt>
                <c:pt idx="5">
                  <c:v>2025/11</c:v>
                </c:pt>
                <c:pt idx="6">
                  <c:v>2025/12</c:v>
                </c:pt>
                <c:pt idx="7">
                  <c:v>2026/01</c:v>
                </c:pt>
                <c:pt idx="8">
                  <c:v>2026/02</c:v>
                </c:pt>
                <c:pt idx="9">
                  <c:v>2026/03</c:v>
                </c:pt>
                <c:pt idx="10">
                  <c:v>2026/04</c:v>
                </c:pt>
                <c:pt idx="11">
                  <c:v>2026/05</c:v>
                </c:pt>
              </c:strCache>
            </c:strRef>
          </c:cat>
          <c:val>
            <c:numRef>
              <c:f>Sheet1!$D$33:$D$44</c:f>
              <c:numCache>
                <c:formatCode>General</c:formatCode>
                <c:ptCount val="12"/>
                <c:pt idx="0">
                  <c:v>0.43</c:v>
                </c:pt>
                <c:pt idx="1">
                  <c:v>0.54</c:v>
                </c:pt>
                <c:pt idx="2">
                  <c:v>0.41</c:v>
                </c:pt>
                <c:pt idx="3">
                  <c:v>0.42</c:v>
                </c:pt>
                <c:pt idx="4">
                  <c:v>0.46</c:v>
                </c:pt>
                <c:pt idx="5">
                  <c:v>0.46</c:v>
                </c:pt>
                <c:pt idx="6">
                  <c:v>0.43</c:v>
                </c:pt>
                <c:pt idx="7">
                  <c:v>0.51</c:v>
                </c:pt>
                <c:pt idx="8">
                  <c:v>0.43</c:v>
                </c:pt>
                <c:pt idx="9">
                  <c:v>0.43</c:v>
                </c:pt>
                <c:pt idx="10">
                  <c:v>0.46</c:v>
                </c:pt>
                <c:pt idx="11">
                  <c:v>0.43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14CD-4206-A26E-620836DBFDF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599697023"/>
        <c:axId val="599704095"/>
      </c:lineChart>
      <c:catAx>
        <c:axId val="5996970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cap="none" spc="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704095"/>
        <c:crosses val="autoZero"/>
        <c:auto val="1"/>
        <c:lblAlgn val="ctr"/>
        <c:lblOffset val="100"/>
        <c:tickLblSkip val="2"/>
        <c:tickMarkSkip val="1"/>
        <c:noMultiLvlLbl val="0"/>
      </c:catAx>
      <c:valAx>
        <c:axId val="59970409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9697023"/>
        <c:crosses val="autoZero"/>
        <c:crossBetween val="between"/>
      </c:valAx>
      <c:dTable>
        <c:showHorzBorder val="1"/>
        <c:showVertBorder val="1"/>
        <c:showOutline val="1"/>
        <c:showKeys val="1"/>
        <c:spPr>
          <a:noFill/>
          <a:ln w="9525">
            <a:solidFill>
              <a:schemeClr val="tx1">
                <a:lumMod val="15000"/>
                <a:lumOff val="85000"/>
              </a:schemeClr>
            </a:solidFill>
          </a:ln>
          <a:effectLst/>
        </c:spPr>
        <c:txPr>
          <a:bodyPr rot="0" spcFirstLastPara="1" vertOverflow="ellipsis" vert="horz" wrap="square" anchor="ctr" anchorCtr="1"/>
          <a:lstStyle/>
          <a:p>
            <a:pPr rtl="0"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dTable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b="0" kern="1200" cap="none" spc="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dk1">
          <a:lumMod val="15000"/>
          <a:lumOff val="85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810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8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ajor">
      <a:schemeClr val="tx1">
        <a:lumMod val="65000"/>
        <a:lumOff val="35000"/>
      </a:schemeClr>
    </cs:fontRef>
    <cs:defRPr sz="2200" b="0" kern="1200" cap="none" spc="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round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6/10/2026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01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32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ERCOT Public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ERCOT Public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ERCOT Public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Maricela.Alvarado@TNMP.COM" TargetMode="External"/><Relationship Id="rId3" Type="http://schemas.openxmlformats.org/officeDocument/2006/relationships/hyperlink" Target="mailto:kamaria.brown@TNMP.COM" TargetMode="External"/><Relationship Id="rId7" Type="http://schemas.openxmlformats.org/officeDocument/2006/relationships/hyperlink" Target="mailto:amathews@MYLUBBOCK.US" TargetMode="External"/><Relationship Id="rId2" Type="http://schemas.openxmlformats.org/officeDocument/2006/relationships/hyperlink" Target="mailto:bonniemendoza67@GMAIL.COM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mailto:rachel.pepin@TNMP.COM" TargetMode="External"/><Relationship Id="rId11" Type="http://schemas.openxmlformats.org/officeDocument/2006/relationships/hyperlink" Target="mailto:diana.rehfeldt@TNMP.COM" TargetMode="External"/><Relationship Id="rId5" Type="http://schemas.openxmlformats.org/officeDocument/2006/relationships/hyperlink" Target="mailto:tammy.bush@SHELLENERGY.COM" TargetMode="External"/><Relationship Id="rId10" Type="http://schemas.openxmlformats.org/officeDocument/2006/relationships/hyperlink" Target="mailto:michelle.due@TXU.COM" TargetMode="External"/><Relationship Id="rId4" Type="http://schemas.openxmlformats.org/officeDocument/2006/relationships/hyperlink" Target="mailto:Julie.Blacker@TNMP.COM" TargetMode="External"/><Relationship Id="rId9" Type="http://schemas.openxmlformats.org/officeDocument/2006/relationships/hyperlink" Target="mailto:bobby.roberts@TNMP.CO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581400" y="1981200"/>
            <a:ext cx="5646034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kern="0" dirty="0">
                <a:solidFill>
                  <a:srgbClr val="000000"/>
                </a:solidFill>
                <a:latin typeface="Arial Black"/>
                <a:ea typeface="+mj-ea"/>
                <a:cs typeface="+mj-cs"/>
              </a:rPr>
              <a:t>Information Technology Report – TDTMS</a:t>
            </a:r>
            <a:endParaRPr lang="en-US" dirty="0"/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solidFill>
                <a:srgbClr val="000000"/>
              </a:solidFill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Vikram Gupta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solidFill>
                  <a:srgbClr val="000000"/>
                </a:solidFill>
                <a:latin typeface="Arial Black" pitchFamily="34" charset="0"/>
              </a:rPr>
              <a:t>Manager, Retail &amp; Metering Application Services</a:t>
            </a:r>
          </a:p>
          <a:p>
            <a:endParaRPr lang="en-US" dirty="0"/>
          </a:p>
          <a:p>
            <a:endParaRPr lang="en-US" dirty="0"/>
          </a:p>
          <a:p>
            <a:pPr lvl="0" defTabSz="457200"/>
            <a:r>
              <a:rPr lang="en-US" b="1" dirty="0">
                <a:solidFill>
                  <a:srgbClr val="000000"/>
                </a:solidFill>
              </a:rPr>
              <a:t>ERCOT Public June 2026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Incident Report Highlights 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3640" y="723900"/>
            <a:ext cx="8534400" cy="5676900"/>
          </a:xfrm>
        </p:spPr>
        <p:txBody>
          <a:bodyPr/>
          <a:lstStyle/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Service Availability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Retail Market IT systems met all SLA targets.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itchFamily="2" charset="2"/>
              <a:buChar char="ü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Market Data Transparency IT systems met all SLA targets.</a:t>
            </a:r>
            <a:br>
              <a:rPr lang="en-US" sz="2000" kern="0" dirty="0">
                <a:solidFill>
                  <a:srgbClr val="000000"/>
                </a:solidFill>
              </a:rPr>
            </a:br>
            <a:endParaRPr lang="en-US" sz="2000" b="1" kern="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marL="0" lvl="0" indent="0" eaLnBrk="0" fontAlgn="base" hangingPunct="0">
              <a:spcAft>
                <a:spcPct val="0"/>
              </a:spcAft>
              <a:buNone/>
            </a:pPr>
            <a:r>
              <a:rPr lang="en-US" sz="2000" b="1" kern="0" dirty="0">
                <a:solidFill>
                  <a:srgbClr val="000000"/>
                </a:solidFill>
              </a:rPr>
              <a:t>Retail &amp; </a:t>
            </a:r>
            <a:r>
              <a:rPr lang="en-US" sz="2000" b="1" kern="0" dirty="0" err="1">
                <a:solidFill>
                  <a:srgbClr val="000000"/>
                </a:solidFill>
              </a:rPr>
              <a:t>ListServ</a:t>
            </a:r>
            <a:r>
              <a:rPr lang="en-US" sz="2000" b="1" kern="0" dirty="0">
                <a:solidFill>
                  <a:srgbClr val="000000"/>
                </a:solidFill>
              </a:rPr>
              <a:t> Incidents &amp; Maintenance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5/10/2026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6/7/2026 Site Failover</a:t>
            </a: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2400" kern="0" dirty="0">
              <a:solidFill>
                <a:srgbClr val="000000"/>
              </a:solidFill>
            </a:endParaRPr>
          </a:p>
          <a:p>
            <a:pPr marL="57150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r>
              <a:rPr lang="en-US" sz="2000" b="1" kern="0" dirty="0">
                <a:solidFill>
                  <a:srgbClr val="000000"/>
                </a:solidFill>
              </a:rPr>
              <a:t>Upcoming Retail Activities</a:t>
            </a:r>
            <a:endParaRPr lang="en-US" sz="20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r>
              <a:rPr lang="en-US" sz="2000" kern="0" dirty="0">
                <a:solidFill>
                  <a:srgbClr val="000000"/>
                </a:solidFill>
              </a:rPr>
              <a:t>6/28 </a:t>
            </a:r>
            <a:r>
              <a:rPr lang="en-US" sz="2000" kern="0" dirty="0" err="1">
                <a:solidFill>
                  <a:srgbClr val="000000"/>
                </a:solidFill>
              </a:rPr>
              <a:t>MarkeTrak</a:t>
            </a:r>
            <a:r>
              <a:rPr lang="en-US" sz="2000" kern="0" dirty="0">
                <a:solidFill>
                  <a:srgbClr val="000000"/>
                </a:solidFill>
              </a:rPr>
              <a:t> API Rewrite Project Go-Live</a:t>
            </a:r>
          </a:p>
          <a:p>
            <a:pPr marL="457200" lvl="1" indent="0" eaLnBrk="0" fontAlgn="base" hangingPunct="0">
              <a:spcAft>
                <a:spcPct val="0"/>
              </a:spcAft>
              <a:buClr>
                <a:srgbClr val="00B050"/>
              </a:buClr>
              <a:buNone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lvl="1" eaLnBrk="0" fontAlgn="base" hangingPunct="0">
              <a:spcAft>
                <a:spcPct val="0"/>
              </a:spcAft>
              <a:buClr>
                <a:srgbClr val="00B050"/>
              </a:buClr>
              <a:buFont typeface="Wingdings" panose="05000000000000000000" pitchFamily="2" charset="2"/>
              <a:buChar char="§"/>
              <a:defRPr/>
            </a:pPr>
            <a:endParaRPr lang="en-US" sz="1600" kern="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algn="l"/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>
              <a:buNone/>
            </a:pPr>
            <a:endParaRPr lang="en-US" sz="110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4058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7921E-59A2-C226-DB2E-AA7212EC97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MarkeTrak UI Availability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41BFC4-A115-0EEF-CFBD-962A52F791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4C73910-F76E-1EE9-4462-1AC62EB0C1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431" y="1219200"/>
            <a:ext cx="8977138" cy="2613887"/>
          </a:xfrm>
          <a:prstGeom prst="rect">
            <a:avLst/>
          </a:prstGeom>
        </p:spPr>
      </p:pic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9DCD36C1-E253-D1A0-036E-935C71C720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1797030"/>
              </p:ext>
            </p:extLst>
          </p:nvPr>
        </p:nvGraphicFramePr>
        <p:xfrm>
          <a:off x="304801" y="4114733"/>
          <a:ext cx="8534401" cy="1073073"/>
        </p:xfrm>
        <a:graphic>
          <a:graphicData uri="http://schemas.openxmlformats.org/drawingml/2006/table">
            <a:tbl>
              <a:tblPr/>
              <a:tblGrid>
                <a:gridCol w="1386521">
                  <a:extLst>
                    <a:ext uri="{9D8B030D-6E8A-4147-A177-3AD203B41FA5}">
                      <a16:colId xmlns:a16="http://schemas.microsoft.com/office/drawing/2014/main" val="1356071690"/>
                    </a:ext>
                  </a:extLst>
                </a:gridCol>
                <a:gridCol w="1970319">
                  <a:extLst>
                    <a:ext uri="{9D8B030D-6E8A-4147-A177-3AD203B41FA5}">
                      <a16:colId xmlns:a16="http://schemas.microsoft.com/office/drawing/2014/main" val="3440646328"/>
                    </a:ext>
                  </a:extLst>
                </a:gridCol>
                <a:gridCol w="1970319">
                  <a:extLst>
                    <a:ext uri="{9D8B030D-6E8A-4147-A177-3AD203B41FA5}">
                      <a16:colId xmlns:a16="http://schemas.microsoft.com/office/drawing/2014/main" val="2167476692"/>
                    </a:ext>
                  </a:extLst>
                </a:gridCol>
                <a:gridCol w="2145459">
                  <a:extLst>
                    <a:ext uri="{9D8B030D-6E8A-4147-A177-3AD203B41FA5}">
                      <a16:colId xmlns:a16="http://schemas.microsoft.com/office/drawing/2014/main" val="210220683"/>
                    </a:ext>
                  </a:extLst>
                </a:gridCol>
                <a:gridCol w="1061783">
                  <a:extLst>
                    <a:ext uri="{9D8B030D-6E8A-4147-A177-3AD203B41FA5}">
                      <a16:colId xmlns:a16="http://schemas.microsoft.com/office/drawing/2014/main" val="1789466325"/>
                    </a:ext>
                  </a:extLst>
                </a:gridCol>
              </a:tblGrid>
              <a:tr h="197181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9883508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0600942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56415221"/>
                  </a:ext>
                </a:extLst>
              </a:tr>
              <a:tr h="291964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GUI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99.90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1.262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53004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5376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MarkeTrak API Performance</a:t>
            </a:r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95391"/>
              </p:ext>
            </p:extLst>
          </p:nvPr>
        </p:nvGraphicFramePr>
        <p:xfrm>
          <a:off x="302690" y="838200"/>
          <a:ext cx="8688910" cy="1534520"/>
        </p:xfrm>
        <a:graphic>
          <a:graphicData uri="http://schemas.openxmlformats.org/drawingml/2006/table">
            <a:tbl>
              <a:tblPr/>
              <a:tblGrid>
                <a:gridCol w="14116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599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843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8100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262327">
                <a:tc gridSpan="5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MarkeTrak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May 2026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Availability (%)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Response Time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SLO (seconds)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Monthly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 Month Average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QueryDetail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4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+mn-cs"/>
                        </a:rPr>
                        <a:t>0.35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0.36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699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</a:t>
                      </a:r>
                      <a:r>
                        <a:rPr lang="en-US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QueryList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1.52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62327">
                <a:tc>
                  <a:txBody>
                    <a:bodyPr/>
                    <a:lstStyle/>
                    <a:p>
                      <a:pPr algn="l" fontAlgn="b"/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API Update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N/A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0.43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0.45</a:t>
                      </a:r>
                    </a:p>
                  </a:txBody>
                  <a:tcPr marL="9525" marR="9525" marT="9525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7DE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435646E1-E2CD-494F-A913-6948F6A136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7151866"/>
              </p:ext>
            </p:extLst>
          </p:nvPr>
        </p:nvGraphicFramePr>
        <p:xfrm>
          <a:off x="0" y="2967238"/>
          <a:ext cx="8991600" cy="33256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231899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D2B332-92EC-9DB4-92B2-314784002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379A3D-91F8-8C9B-2F19-C5E5FE73F4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ListServ</a:t>
            </a:r>
            <a:r>
              <a:rPr lang="en-US" dirty="0"/>
              <a:t> Retail List Stats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00D1FF3-8F0A-16E1-64B8-4FB3622B562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A4EA5C8-8EF8-E1D6-6705-F7E6DCA400D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5534002"/>
              </p:ext>
            </p:extLst>
          </p:nvPr>
        </p:nvGraphicFramePr>
        <p:xfrm>
          <a:off x="381000" y="1524000"/>
          <a:ext cx="8458200" cy="2590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14550">
                  <a:extLst>
                    <a:ext uri="{9D8B030D-6E8A-4147-A177-3AD203B41FA5}">
                      <a16:colId xmlns:a16="http://schemas.microsoft.com/office/drawing/2014/main" val="264826444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1500119238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311159764"/>
                    </a:ext>
                  </a:extLst>
                </a:gridCol>
                <a:gridCol w="2114550">
                  <a:extLst>
                    <a:ext uri="{9D8B030D-6E8A-4147-A177-3AD203B41FA5}">
                      <a16:colId xmlns:a16="http://schemas.microsoft.com/office/drawing/2014/main" val="918287801"/>
                    </a:ext>
                  </a:extLst>
                </a:gridCol>
              </a:tblGrid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May 2026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Posts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New Subs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Unsubs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12383150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RMS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12069615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TDTMS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6681042"/>
                  </a:ext>
                </a:extLst>
              </a:tr>
              <a:tr h="647701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TXSETLP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9890704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52069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1A5957-5016-4FA7-4F37-27695BC733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Weather Moratorium Removals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8121B41C-4F7B-81A0-51EC-1E87AB4DC7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3181099"/>
              </p:ext>
            </p:extLst>
          </p:nvPr>
        </p:nvGraphicFramePr>
        <p:xfrm>
          <a:off x="381001" y="1386682"/>
          <a:ext cx="7772399" cy="2804971"/>
        </p:xfrm>
        <a:graphic>
          <a:graphicData uri="http://schemas.openxmlformats.org/drawingml/2006/table">
            <a:tbl>
              <a:tblPr/>
              <a:tblGrid>
                <a:gridCol w="1828799">
                  <a:extLst>
                    <a:ext uri="{9D8B030D-6E8A-4147-A177-3AD203B41FA5}">
                      <a16:colId xmlns:a16="http://schemas.microsoft.com/office/drawing/2014/main" val="4260989681"/>
                    </a:ext>
                  </a:extLst>
                </a:gridCol>
                <a:gridCol w="3998732">
                  <a:extLst>
                    <a:ext uri="{9D8B030D-6E8A-4147-A177-3AD203B41FA5}">
                      <a16:colId xmlns:a16="http://schemas.microsoft.com/office/drawing/2014/main" val="2366605627"/>
                    </a:ext>
                  </a:extLst>
                </a:gridCol>
                <a:gridCol w="1944868">
                  <a:extLst>
                    <a:ext uri="{9D8B030D-6E8A-4147-A177-3AD203B41FA5}">
                      <a16:colId xmlns:a16="http://schemas.microsoft.com/office/drawing/2014/main" val="164186763"/>
                    </a:ext>
                  </a:extLst>
                </a:gridCol>
              </a:tblGrid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DATE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EMAIL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2800" b="0" u="sng" dirty="0">
                          <a:solidFill>
                            <a:srgbClr val="006297"/>
                          </a:solidFill>
                          <a:effectLst/>
                        </a:rPr>
                        <a:t>ACTION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29269486"/>
                  </a:ext>
                </a:extLst>
              </a:tr>
              <a:tr h="439979"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2026-05-11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2026-05-12</a:t>
                      </a:r>
                    </a:p>
                    <a:p>
                      <a:pPr marL="0" marR="0" lvl="0" indent="0" algn="l" defTabSz="914400" rtl="0" eaLnBrk="1" fontAlgn="t" latinLnBrk="0" hangingPunct="1">
                        <a:lnSpc>
                          <a:spcPts val="15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2026-05-13</a:t>
                      </a:r>
                    </a:p>
                  </a:txBody>
                  <a:tcPr marL="131655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2"/>
                        </a:rPr>
                        <a:t>bonniemendoza67@GMAIL.COM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ray.camarena@TXU.COM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3"/>
                        </a:rPr>
                        <a:t>kamaria.brown@TNMP.COM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4"/>
                        </a:rPr>
                        <a:t>Julie.Blacker@TNMP.COM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5"/>
                        </a:rPr>
                        <a:t>tammy.bush@SHELLENERGY.COM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6"/>
                        </a:rPr>
                        <a:t>rachel.pepin@TNMP.COM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7"/>
                        </a:rPr>
                        <a:t>amathews@MYLUBBOCK.US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8"/>
                        </a:rPr>
                        <a:t>Maricela.Alvarado@TNMP.COM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9"/>
                        </a:rPr>
                        <a:t>bobby.roberts@TNMP.COM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10"/>
                        </a:rPr>
                        <a:t>michelle.due@TXU.COM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  <a:hlinkClick r:id="rId11"/>
                        </a:rPr>
                        <a:t>diana.rehfeldt@TNMP.COM</a:t>
                      </a:r>
                      <a:endParaRPr lang="en-US" sz="1200" dirty="0">
                        <a:solidFill>
                          <a:srgbClr val="006297"/>
                        </a:solidFill>
                        <a:effectLst/>
                      </a:endParaRP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DanielMcNicholas@COGENTRIX.COM</a:t>
                      </a:r>
                    </a:p>
                  </a:txBody>
                  <a:tcPr marL="78993" marR="78993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SIGNOFF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  <a:p>
                      <a:pPr algn="l" fontAlgn="t">
                        <a:lnSpc>
                          <a:spcPts val="1500"/>
                        </a:lnSpc>
                        <a:buNone/>
                      </a:pPr>
                      <a:r>
                        <a:rPr lang="en-US" sz="1200" dirty="0">
                          <a:solidFill>
                            <a:srgbClr val="006297"/>
                          </a:solidFill>
                          <a:effectLst/>
                        </a:rPr>
                        <a:t>AUTODEL</a:t>
                      </a:r>
                    </a:p>
                  </a:txBody>
                  <a:tcPr marL="78993" marR="131655" marT="39496" marB="39496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522777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D1AB0C-1C04-626F-CE14-359BDF4283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045409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formation_x0020_Classification xmlns="c34af464-7aa1-4edd-9be4-83dffc1cb926">ERCOT Limited</Information_x0020_Classification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BECF69A8095C47A5FDC36D937BFC94" ma:contentTypeVersion="0" ma:contentTypeDescription="Create a new document." ma:contentTypeScope="" ma:versionID="51e0dcd167c135bf5b35199a55219b83">
  <xsd:schema xmlns:xsd="http://www.w3.org/2001/XMLSchema" xmlns:xs="http://www.w3.org/2001/XMLSchema" xmlns:p="http://schemas.microsoft.com/office/2006/metadata/properties" xmlns:ns2="c34af464-7aa1-4edd-9be4-83dffc1cb926" targetNamespace="http://schemas.microsoft.com/office/2006/metadata/properties" ma:root="true" ma:fieldsID="3a653c66fd0ce9b40621f227f901e684" ns2:_="">
    <xsd:import namespace="c34af464-7aa1-4edd-9be4-83dffc1cb926"/>
    <xsd:element name="properties">
      <xsd:complexType>
        <xsd:sequence>
          <xsd:element name="documentManagement">
            <xsd:complexType>
              <xsd:all>
                <xsd:element ref="ns2:Information_x0020_Classification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34af464-7aa1-4edd-9be4-83dffc1cb926" elementFormDefault="qualified">
    <xsd:import namespace="http://schemas.microsoft.com/office/2006/documentManagement/types"/>
    <xsd:import namespace="http://schemas.microsoft.com/office/infopath/2007/PartnerControls"/>
    <xsd:element name="Information_x0020_Classification" ma:index="8" ma:displayName="Information Classification" ma:default="ERCOT Limited" ma:description="ERCOT Information Classification" ma:format="Dropdown" ma:internalName="Information_x0020_Classification">
      <xsd:simpleType>
        <xsd:restriction base="dms:Choice">
          <xsd:enumeration value="Public"/>
          <xsd:enumeration value="ERCOT Limited"/>
          <xsd:enumeration value="ERCOT Confidential"/>
          <xsd:enumeration value="ERCOT Restricted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0E9AA12-8AF9-4AA6-90FE-24669859CDF3}">
  <ds:schemaRefs>
    <ds:schemaRef ds:uri="http://purl.org/dc/terms/"/>
    <ds:schemaRef ds:uri="http://schemas.microsoft.com/office/2006/documentManagement/types"/>
    <ds:schemaRef ds:uri="http://purl.org/dc/dcmitype/"/>
    <ds:schemaRef ds:uri="c34af464-7aa1-4edd-9be4-83dffc1cb926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02D59BFD-3285-42FC-81D0-65AF7FBCF5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34af464-7aa1-4edd-9be4-83dffc1cb9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58420</TotalTime>
  <Words>280</Words>
  <Application>Microsoft Office PowerPoint</Application>
  <PresentationFormat>On-screen Show (4:3)</PresentationFormat>
  <Paragraphs>127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Incident Report Highlights </vt:lpstr>
      <vt:lpstr>MarkeTrak UI Availability</vt:lpstr>
      <vt:lpstr>MarkeTrak API Performance</vt:lpstr>
      <vt:lpstr>ListServ Retail List Stats</vt:lpstr>
      <vt:lpstr>Weather Moratorium Removals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Gupta, Vikram</cp:lastModifiedBy>
  <cp:revision>464</cp:revision>
  <cp:lastPrinted>2019-05-06T20:09:17Z</cp:lastPrinted>
  <dcterms:created xsi:type="dcterms:W3CDTF">2016-01-21T15:20:31Z</dcterms:created>
  <dcterms:modified xsi:type="dcterms:W3CDTF">2026-06-10T17:18:25Z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0x01010021BECF69A8095C47A5FDC36D937BFC94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2023-08-01T05:27:35Z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</Properties>
</file>