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5" r:id="rId4"/>
    <p:sldMasterId id="2147483764" r:id="rId5"/>
  </p:sldMasterIdLst>
  <p:notesMasterIdLst>
    <p:notesMasterId r:id="rId19"/>
  </p:notesMasterIdLst>
  <p:handoutMasterIdLst>
    <p:handoutMasterId r:id="rId20"/>
  </p:handoutMasterIdLst>
  <p:sldIdLst>
    <p:sldId id="543" r:id="rId6"/>
    <p:sldId id="2147478786" r:id="rId7"/>
    <p:sldId id="2147478837" r:id="rId8"/>
    <p:sldId id="2147478790" r:id="rId9"/>
    <p:sldId id="2147478819" r:id="rId10"/>
    <p:sldId id="2147478824" r:id="rId11"/>
    <p:sldId id="2147478825" r:id="rId12"/>
    <p:sldId id="2147478827" r:id="rId13"/>
    <p:sldId id="2147478841" r:id="rId14"/>
    <p:sldId id="2147478839" r:id="rId15"/>
    <p:sldId id="2147478840" r:id="rId16"/>
    <p:sldId id="2147478838" r:id="rId17"/>
    <p:sldId id="260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Section" id="{EAADFC70-D61D-4656-8B06-8883CD9AA798}">
          <p14:sldIdLst>
            <p14:sldId id="543"/>
            <p14:sldId id="2147478786"/>
            <p14:sldId id="2147478837"/>
            <p14:sldId id="2147478790"/>
            <p14:sldId id="2147478819"/>
            <p14:sldId id="2147478824"/>
            <p14:sldId id="2147478825"/>
            <p14:sldId id="2147478827"/>
            <p14:sldId id="2147478841"/>
            <p14:sldId id="2147478839"/>
            <p14:sldId id="2147478840"/>
            <p14:sldId id="2147478838"/>
            <p14:sldId id="260"/>
          </p14:sldIdLst>
        </p14:section>
        <p14:section name="Untitled Section" id="{0ED1BC55-7E69-4B92-B09D-12D53C6DCA01}">
          <p14:sldIdLst/>
        </p14:section>
        <p14:section name="Additional Slides" id="{838F9A2D-6F16-460F-A975-BEEE75FC642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2CEC51B-D0BC-D9EB-B7EA-8C1293230503}" name="Long, Brendan" initials="BL" userId="S::Brendan.Long@ercot.com::bd171fad-cb28-47aa-aecb-606fda84a306" providerId="AD"/>
  <p188:author id="{4315DC63-2D11-5B41-C5EB-44A31E0A6D5F}" name="Guichard, Aurelien" initials="AG" userId="S::Aurelien.Guichard@ercot.com::c156befc-492e-4714-9941-baad00f1d380" providerId="AD"/>
  <p188:author id="{F24CEF7A-2E4C-9E46-94A3-5D31EB18D995}" name="Webster, Trudi" initials="WT" userId="S::trudi.webster@ercot.com::8d3e025b-0265-4fbd-b136-a7bc92c16fd8" providerId="AD"/>
  <p188:author id="{8F8837AE-1793-2348-8629-CFFA9D6407D8}" name="Collins, Keith" initials="CK" userId="S::keith.collins@ercot.com::bf982f14-b726-4b2a-bff8-6f7cf9674ef3" providerId="AD"/>
  <p188:author id="{A1A611C0-580D-8CEE-432E-BD197FCC0B9E}" name="Lyakhovets, Olha" initials="OL" userId="S::Olha.Lyakhovets@ercot.com::166ff867-0cd3-4db8-a739-f40a5de32105" providerId="AD"/>
  <p188:author id="{27836BE7-6CA6-D926-7CCB-C8445FC3F4A3}" name="Benard, Jonathan" initials="BJ" userId="S::jonathan.benard@ercot.com::09255655-b902-4af6-a0fc-3be7c0c94ea8" providerId="AD"/>
  <p188:author id="{FAF841F7-8C07-BB5D-903B-88FBBF7ABABF}" name="Webster, Trudi" initials="WT" userId="S::Trudi.Webster@ercot.com::8d3e025b-0265-4fbd-b136-a7bc92c16fd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6699"/>
    <a:srgbClr val="FF9966"/>
    <a:srgbClr val="B1E5ED"/>
    <a:srgbClr val="E6EBEF"/>
    <a:srgbClr val="747474"/>
    <a:srgbClr val="E16823"/>
    <a:srgbClr val="9E170D"/>
    <a:srgbClr val="5B6770"/>
    <a:srgbClr val="789D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3" d="100"/>
          <a:sy n="123" d="100"/>
        </p:scale>
        <p:origin x="12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FC3EB9-9709-C804-5BBF-5E8443D5B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DCE953-C926-711C-4D93-BB6E235FEA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F4A3B7-4914-DF79-3627-521D239DBE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205"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874643-C35F-DC17-874A-34B1141B85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205">
              <a:defRPr/>
            </a:pPr>
            <a:fld id="{F62AC51D-6DAA-4455-8EA7-D54B64909A85}" type="slidenum">
              <a:rPr lang="en-US">
                <a:solidFill>
                  <a:prstClr val="black"/>
                </a:solidFill>
                <a:latin typeface="Calibri"/>
              </a:rPr>
              <a:pPr defTabSz="912205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4502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FE0DE-577C-FDD9-EB20-E1094FA43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C88E63-2978-8C9A-FDEC-FE8CB7CCE4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2721DD-AE7D-2F3E-1045-62AA4F6869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205"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83079-063A-6455-6B10-8176B0741B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205">
              <a:defRPr/>
            </a:pPr>
            <a:fld id="{F62AC51D-6DAA-4455-8EA7-D54B64909A85}" type="slidenum">
              <a:rPr lang="en-US">
                <a:solidFill>
                  <a:prstClr val="black"/>
                </a:solidFill>
                <a:latin typeface="Calibri"/>
              </a:rPr>
              <a:pPr defTabSz="912205">
                <a:defRPr/>
              </a:pPr>
              <a:t>11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9991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42A71-8B05-146A-B4BF-C0F501666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089DB6-1DE0-4F21-8792-A573222CB9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D6A311-92BF-437F-9829-6EE55AC503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205"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256973-93BB-B127-E616-D74AD9B31D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205">
              <a:defRPr/>
            </a:pPr>
            <a:fld id="{F62AC51D-6DAA-4455-8EA7-D54B64909A85}" type="slidenum">
              <a:rPr lang="en-US">
                <a:solidFill>
                  <a:prstClr val="black"/>
                </a:solidFill>
                <a:latin typeface="Calibri"/>
              </a:rPr>
              <a:pPr defTabSz="912205">
                <a:defRPr/>
              </a:pPr>
              <a:t>12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8393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C70CF-C059-2934-EC11-3E017C912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5964C9-41FF-7E36-0877-3C8EC5FB34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52A053-0940-A110-922F-F459FF579B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205"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0D01FF-F253-1B69-BBAC-B1BB340594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205">
              <a:defRPr/>
            </a:pPr>
            <a:fld id="{F62AC51D-6DAA-4455-8EA7-D54B64909A85}" type="slidenum">
              <a:rPr lang="en-US">
                <a:solidFill>
                  <a:prstClr val="black"/>
                </a:solidFill>
                <a:latin typeface="Calibri"/>
              </a:rPr>
              <a:pPr defTabSz="912205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0749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2A672-AE9F-349E-7B45-95CF041E6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4CF890-A523-4E25-7334-3B20D1DDCC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2C291C-647B-7285-FAB5-366140AA79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205"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9CE4F6-62AE-78FE-F7C4-D31E117518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205">
              <a:defRPr/>
            </a:pPr>
            <a:fld id="{F62AC51D-6DAA-4455-8EA7-D54B64909A85}" type="slidenum">
              <a:rPr lang="en-US">
                <a:solidFill>
                  <a:prstClr val="black"/>
                </a:solidFill>
                <a:latin typeface="Calibri"/>
              </a:rPr>
              <a:pPr defTabSz="912205"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9044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132E9-3E9B-E73C-555A-844BCA709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E99DFF-02FC-53BA-5C45-1C6AC6A4FD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9FCBC3-41C7-EAD9-97C5-2A259A3431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205"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B12FC6-57F3-BDAF-45FF-AD3213531A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205">
              <a:defRPr/>
            </a:pPr>
            <a:fld id="{F62AC51D-6DAA-4455-8EA7-D54B64909A85}" type="slidenum">
              <a:rPr lang="en-US">
                <a:solidFill>
                  <a:prstClr val="black"/>
                </a:solidFill>
                <a:latin typeface="Calibri"/>
              </a:rPr>
              <a:pPr defTabSz="912205"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25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CA03E8-62C5-CCB1-8C9E-0CC6A4CBD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8BA5D3-E448-DED0-7EB0-4950C1850B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C7C20B-3A40-A231-9CB0-6A12939313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205"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CAD266-9049-A348-2EE5-A22DAFECF9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205">
              <a:defRPr/>
            </a:pPr>
            <a:fld id="{F62AC51D-6DAA-4455-8EA7-D54B64909A85}" type="slidenum">
              <a:rPr lang="en-US">
                <a:solidFill>
                  <a:prstClr val="black"/>
                </a:solidFill>
                <a:latin typeface="Calibri"/>
              </a:rPr>
              <a:pPr defTabSz="912205">
                <a:defRPr/>
              </a:pPr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6543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AE4DE-AEC3-6E4A-22E7-F39767C39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D1587F-C4E0-4C3A-009C-F240C59078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6AEFB6-19F3-4C43-4573-A3DCD7AFE4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205"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4E946C-5E4C-8E27-8C17-406028A4F2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205">
              <a:defRPr/>
            </a:pPr>
            <a:fld id="{F62AC51D-6DAA-4455-8EA7-D54B64909A85}" type="slidenum">
              <a:rPr lang="en-US">
                <a:solidFill>
                  <a:prstClr val="black"/>
                </a:solidFill>
                <a:latin typeface="Calibri"/>
              </a:rPr>
              <a:pPr defTabSz="912205">
                <a:defRPr/>
              </a:pPr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5794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18B07-FCBC-591E-612A-040EFF6E88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7958EE-FE82-D344-AD66-6A16F18883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079D71-AB7F-898F-4695-80701AFE56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205">
              <a:defRPr/>
            </a:pPr>
            <a:r>
              <a:rPr lang="en-US"/>
              <a:t>daily unawarded bids captured by threshold = sum of all bids on all bid intervals in that day that were x% and $y below their respective award price</a:t>
            </a:r>
          </a:p>
          <a:p>
            <a:pPr defTabSz="912205">
              <a:defRPr/>
            </a:pPr>
            <a:r>
              <a:rPr lang="en-US"/>
              <a:t>Avg daily unawarded bids captured by threshold = daily unawarded bids captured by threshold / number of days in the study</a:t>
            </a:r>
          </a:p>
          <a:p>
            <a:pPr defTabSz="912205">
              <a:defRPr/>
            </a:pPr>
            <a:endParaRPr lang="en-US"/>
          </a:p>
          <a:p>
            <a:pPr marL="0" marR="0" lvl="0" indent="0" algn="l" defTabSz="9122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% of unawarded bids captured by threshold = sum of all bids on all bid intervals that were x% and $y below their respective award price/total unawarded bids</a:t>
            </a:r>
          </a:p>
          <a:p>
            <a:pPr defTabSz="912205"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4998BC-B592-DC82-B39B-D5D9ED079A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205">
              <a:defRPr/>
            </a:pPr>
            <a:fld id="{F62AC51D-6DAA-4455-8EA7-D54B64909A85}" type="slidenum">
              <a:rPr lang="en-US">
                <a:solidFill>
                  <a:prstClr val="black"/>
                </a:solidFill>
                <a:latin typeface="Calibri"/>
              </a:rPr>
              <a:pPr defTabSz="912205">
                <a:defRPr/>
              </a:pPr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0728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E56BB-9BBC-0EFF-BD99-E1B939DDA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C1D601-734E-DE92-DEA0-23CD63A022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8B8AD1-F021-E518-BEDB-6CB5C78EB5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205"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F5BAAF-1BF0-F62B-F22D-571CADEC54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205">
              <a:defRPr/>
            </a:pPr>
            <a:fld id="{F62AC51D-6DAA-4455-8EA7-D54B64909A85}" type="slidenum">
              <a:rPr lang="en-US">
                <a:solidFill>
                  <a:prstClr val="black"/>
                </a:solidFill>
                <a:latin typeface="Calibri"/>
              </a:rPr>
              <a:pPr defTabSz="912205">
                <a:defRPr/>
              </a:pPr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7946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F5CF37-D310-335C-0D68-7F06FAD63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31E066-81B9-FCC4-3CF9-3794420754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1DD248-5E79-0E9E-08F0-797308F7F1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205"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599CA6-AE03-84E5-75B4-7C6C7AFF2A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205">
              <a:defRPr/>
            </a:pPr>
            <a:fld id="{F62AC51D-6DAA-4455-8EA7-D54B64909A85}" type="slidenum">
              <a:rPr lang="en-US">
                <a:solidFill>
                  <a:prstClr val="black"/>
                </a:solidFill>
                <a:latin typeface="Calibri"/>
              </a:rPr>
              <a:pPr defTabSz="912205">
                <a:defRPr/>
              </a:pPr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6232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9C9C062-513C-DF24-5E8C-7A974D572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122363"/>
            <a:ext cx="11125200" cy="2387600"/>
          </a:xfrm>
        </p:spPr>
        <p:txBody>
          <a:bodyPr anchor="ctr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32C3F11-2763-0216-A1B0-5E8B4FA80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3602038"/>
            <a:ext cx="11125200" cy="1655762"/>
          </a:xfrm>
        </p:spPr>
        <p:txBody>
          <a:bodyPr wrap="square"/>
          <a:lstStyle>
            <a:lvl1pPr marL="0" indent="0" algn="ctr">
              <a:buNone/>
              <a:defRPr sz="2400" b="1">
                <a:solidFill>
                  <a:srgbClr val="00829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95C98B8-43D7-C7B4-9956-25AC1BBC5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801052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6E9BF30-5D82-5572-733E-882E0C0D33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16884" y="6356350"/>
            <a:ext cx="2773273" cy="365125"/>
          </a:xfrm>
        </p:spPr>
        <p:txBody>
          <a:bodyPr/>
          <a:lstStyle/>
          <a:p>
            <a:fld id="{EE3992BE-7A4A-453B-9DC5-46429AC70C02}" type="datetime4">
              <a:rPr lang="en-US" smtClean="0"/>
              <a:t>June 11, 2026</a:t>
            </a:fld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B5906F4-426A-AD9D-021A-D7E95E349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8600" y="6356350"/>
            <a:ext cx="533400" cy="365125"/>
          </a:xfrm>
        </p:spPr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20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24F3841-022A-64DD-C790-8E712FB9D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61962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phic 18" descr="ERCOT logo">
            <a:extLst>
              <a:ext uri="{FF2B5EF4-FFF2-40B4-BE49-F238E27FC236}">
                <a16:creationId xmlns:a16="http://schemas.microsoft.com/office/drawing/2014/main" id="{B751E01E-9D1B-AB32-9537-F544F49949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37956" y="108220"/>
            <a:ext cx="703682" cy="259285"/>
          </a:xfrm>
          <a:prstGeom prst="rect">
            <a:avLst/>
          </a:prstGeom>
        </p:spPr>
      </p:pic>
      <p:grpSp>
        <p:nvGrpSpPr>
          <p:cNvPr id="20" name="Group 19" descr="Confidential document label">
            <a:extLst>
              <a:ext uri="{FF2B5EF4-FFF2-40B4-BE49-F238E27FC236}">
                <a16:creationId xmlns:a16="http://schemas.microsoft.com/office/drawing/2014/main" id="{3B6CFFE6-489D-17D2-9884-1ADAECA66CA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-91688" y="457199"/>
            <a:ext cx="1162970" cy="358775"/>
            <a:chOff x="-91688" y="6362698"/>
            <a:chExt cx="1162970" cy="35877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5FA20CA-1326-E8FD-F266-B055679F20E2}"/>
                </a:ext>
              </a:extLst>
            </p:cNvPr>
            <p:cNvSpPr/>
            <p:nvPr/>
          </p:nvSpPr>
          <p:spPr>
            <a:xfrm rot="10800000">
              <a:off x="-12035" y="6362698"/>
              <a:ext cx="986590" cy="358775"/>
            </a:xfrm>
            <a:prstGeom prst="rect">
              <a:avLst/>
            </a:prstGeom>
            <a:solidFill>
              <a:srgbClr val="00829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3744901-5CF8-A85F-8C67-5BB032900B25}"/>
                </a:ext>
              </a:extLst>
            </p:cNvPr>
            <p:cNvSpPr txBox="1"/>
            <p:nvPr/>
          </p:nvSpPr>
          <p:spPr>
            <a:xfrm>
              <a:off x="-91688" y="6427015"/>
              <a:ext cx="116297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spc="0">
                  <a:solidFill>
                    <a:schemeClr val="bg1"/>
                  </a:solidFill>
                </a:rPr>
                <a:t>CONFIDENTIAL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5AB5A33-CD56-3912-4016-20DF30F14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869" y="1430448"/>
            <a:ext cx="4064224" cy="1848259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13BE72E-F22F-EA59-A56F-ACBBDAEAF8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0869" y="3501136"/>
            <a:ext cx="4078434" cy="682625"/>
          </a:xfrm>
        </p:spPr>
        <p:txBody>
          <a:bodyPr wrap="square"/>
          <a:lstStyle>
            <a:lvl1pPr>
              <a:defRPr sz="2400" b="1">
                <a:solidFill>
                  <a:srgbClr val="00829B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05AE35-B341-C586-A0DD-9B916DA1D8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76825" y="1371600"/>
            <a:ext cx="65817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23DE44-506E-FCA1-8F5C-9F7354AAE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869" y="6356350"/>
            <a:ext cx="801052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2673D5-55DC-3F77-47BD-D5D627A4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97517-B5A8-4E1F-B27B-622BE826AB2C}" type="datetime4">
              <a:rPr lang="en-US" smtClean="0"/>
              <a:t>June 11, 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893AA-09AB-0CA2-8F12-6C9708FC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16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 with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B285AF9-0372-9C81-F75D-2589F4F48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23DE44-506E-FCA1-8F5C-9F7354AAE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2673D5-55DC-3F77-47BD-D5D627A4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5FFF-DC93-41E9-8B56-8D2A8B7F6D48}" type="datetime4">
              <a:rPr lang="en-US" smtClean="0"/>
              <a:t>June 11, 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893AA-09AB-0CA2-8F12-6C9708FC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70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F5400B3-30FC-250E-0E40-F769CD495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43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6855-B24E-92AB-2FE8-002F720AEB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2069" y="2564247"/>
            <a:ext cx="4882568" cy="3999346"/>
          </a:xfrm>
          <a:prstGeom prst="rect">
            <a:avLst/>
          </a:prstGeom>
        </p:spPr>
        <p:txBody>
          <a:bodyPr anchor="t"/>
          <a:lstStyle>
            <a:lvl1pPr algn="l">
              <a:defRPr lang="en-US" sz="2000" b="1" dirty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BED41D71-8915-53EB-36A0-392D41DD0E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6427363" y="5054600"/>
            <a:ext cx="5201214" cy="1457037"/>
          </a:xfrm>
          <a:prstGeom prst="foldedCorner">
            <a:avLst>
              <a:gd name="adj" fmla="val 21194"/>
            </a:avLst>
          </a:prstGeom>
          <a:solidFill>
            <a:srgbClr val="E6EBF0">
              <a:alpha val="68000"/>
            </a:srgbClr>
          </a:solidFill>
          <a:ln w="9525" cap="rnd">
            <a:noFill/>
          </a:ln>
          <a:effectLst>
            <a:outerShdw blurRad="50800" dist="38100" dir="10800000" sx="1000" sy="1000" algn="r" rotWithShape="0">
              <a:prstClr val="black">
                <a:alpha val="46000"/>
              </a:prstClr>
            </a:outerShdw>
          </a:effectLst>
        </p:spPr>
        <p:txBody>
          <a:bodyPr vert="horz" wrap="square" lIns="274320" tIns="182880" rIns="640080" bIns="182880">
            <a:noAutofit/>
          </a:bodyPr>
          <a:lstStyle>
            <a:lvl1pPr marL="0" indent="0">
              <a:buNone/>
              <a:defRPr lang="en-US" sz="1600" b="1" dirty="0"/>
            </a:lvl1pPr>
            <a:lvl2pPr marL="54864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US" sz="1400" dirty="0" smtClean="0"/>
            </a:lvl2pPr>
            <a:lvl3pPr marL="548640" indent="-18288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◦"/>
              <a:defRPr lang="en-US" sz="1400" dirty="0"/>
            </a:lvl3pPr>
            <a:lvl4pPr marL="73152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lang="en-US" sz="1400" dirty="0" smtClean="0"/>
            </a:lvl4pPr>
            <a:lvl5pPr marL="91440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lang="en-US" sz="1400" dirty="0"/>
            </a:lvl5pPr>
            <a:lvl6pPr marL="109728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4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4A302066-7B9E-F90D-A634-1CEEF4EAA7F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27365" y="1092200"/>
            <a:ext cx="5201213" cy="25515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/>
            </a:lvl1pPr>
            <a:lvl2pPr marL="54864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400"/>
            </a:lvl2pPr>
            <a:lvl3pPr marL="73152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/>
            </a:lvl3pPr>
            <a:lvl4pPr marL="91440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/>
            </a:lvl4pPr>
            <a:lvl5pPr marL="109728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0303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note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EF24F99E-0EFC-4E0E-5FA5-D6E209736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5991225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6CB17BE-2CF2-5B69-2FA2-C556C75E78C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5299" y="1676400"/>
            <a:ext cx="6791325" cy="2609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CC02514-7922-9313-80E4-38CE9C0E38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495300" y="4463716"/>
            <a:ext cx="6800850" cy="1744579"/>
          </a:xfrm>
          <a:prstGeom prst="foldedCorner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2700" cap="rnd">
            <a:solidFill>
              <a:schemeClr val="accent2"/>
            </a:solidFill>
          </a:ln>
        </p:spPr>
        <p:txBody>
          <a:bodyPr vert="horz" wrap="square" lIns="365760" tIns="91440" rIns="91440" bIns="91440">
            <a:noAutofit/>
          </a:bodyPr>
          <a:lstStyle>
            <a:lvl1pPr marL="0" indent="0">
              <a:buNone/>
              <a:defRPr lang="en-US" sz="1600" b="1" dirty="0"/>
            </a:lvl1pPr>
            <a:lvl2pPr marL="548640" indent="-182880">
              <a:buFont typeface="Arial" panose="020B0604020202020204" pitchFamily="34" charset="0"/>
              <a:buChar char="•"/>
              <a:defRPr lang="en-US" sz="1400" dirty="0"/>
            </a:lvl2pPr>
            <a:lvl3pPr>
              <a:defRPr lang="en-US" sz="1400" dirty="0"/>
            </a:lvl3pPr>
            <a:lvl4pPr>
              <a:defRPr lang="en-US" sz="1400" dirty="0"/>
            </a:lvl4pPr>
            <a:lvl5pPr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C5D5F82-2DE8-D31E-AE3D-018BD935DE3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077201" y="533400"/>
            <a:ext cx="3581400" cy="5638799"/>
          </a:xfrm>
        </p:spPr>
        <p:txBody>
          <a:bodyPr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717B5-930A-9245-9888-15FD3932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401" y="6356350"/>
            <a:ext cx="6762749" cy="365125"/>
          </a:xfrm>
        </p:spPr>
        <p:txBody>
          <a:bodyPr wrap="square" lIns="0"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93DBC-D2B3-EAA9-B573-4CBB1A9E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4FF8-A3D3-4599-A16A-3A00C58B5537}" type="datetime4">
              <a:rPr lang="en-US" smtClean="0"/>
              <a:t>June 11, 2026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5086D0-23A2-1C6B-A4BF-B6E909DA9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72375" y="0"/>
            <a:ext cx="461962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33FE6-6102-A20B-2C52-DA18949D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90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not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98A9E75-460B-F928-5105-B8FF5327A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48759D8-B0A7-2B10-9F64-81A8CC0F57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5300" y="1676400"/>
            <a:ext cx="11163300" cy="2619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CC02514-7922-9313-80E4-38CE9C0E38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495299" y="4463716"/>
            <a:ext cx="11163298" cy="1744579"/>
          </a:xfrm>
          <a:prstGeom prst="foldedCorner">
            <a:avLst>
              <a:gd name="adj" fmla="val 16667"/>
            </a:avLst>
          </a:prstGeom>
          <a:solidFill>
            <a:schemeClr val="accent1">
              <a:lumMod val="10000"/>
              <a:lumOff val="90000"/>
            </a:schemeClr>
          </a:solidFill>
          <a:ln w="12700" cap="rnd">
            <a:solidFill>
              <a:schemeClr val="accent2"/>
            </a:solidFill>
          </a:ln>
        </p:spPr>
        <p:txBody>
          <a:bodyPr vert="horz" wrap="square" lIns="365760" tIns="91440" rIns="91440" bIns="91440">
            <a:noAutofit/>
          </a:bodyPr>
          <a:lstStyle>
            <a:lvl1pPr marL="0" indent="0">
              <a:buNone/>
              <a:defRPr lang="en-US" sz="1600" b="1" dirty="0"/>
            </a:lvl1pPr>
            <a:lvl2pPr marL="548640" indent="-182880">
              <a:buFont typeface="Arial" panose="020B0604020202020204" pitchFamily="34" charset="0"/>
              <a:buChar char="•"/>
              <a:defRPr lang="en-US" sz="1400" dirty="0"/>
            </a:lvl2pPr>
            <a:lvl3pPr>
              <a:defRPr lang="en-US" sz="1400" dirty="0"/>
            </a:lvl3pPr>
            <a:lvl4pPr>
              <a:defRPr lang="en-US" sz="1400" dirty="0"/>
            </a:lvl4pPr>
            <a:lvl5pPr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717B5-930A-9245-9888-15FD3932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93DBC-D2B3-EAA9-B573-4CBB1A9E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B4C3-4AF8-491E-B32B-CB7FA6991DE8}" type="datetime4">
              <a:rPr lang="en-US" smtClean="0"/>
              <a:t>June 11,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33FE6-6102-A20B-2C52-DA18949D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26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not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98A9E75-460B-F928-5105-B8FF5327A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48759D8-B0A7-2B10-9F64-81A8CC0F57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5300" y="1676400"/>
            <a:ext cx="5394223" cy="45179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CC02514-7922-9313-80E4-38CE9C0E38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6331972" y="4630994"/>
            <a:ext cx="5326623" cy="1577301"/>
          </a:xfrm>
          <a:prstGeom prst="foldedCorner">
            <a:avLst>
              <a:gd name="adj" fmla="val 16667"/>
            </a:avLst>
          </a:prstGeom>
          <a:solidFill>
            <a:schemeClr val="accent1">
              <a:lumMod val="10000"/>
              <a:lumOff val="90000"/>
            </a:schemeClr>
          </a:solidFill>
          <a:ln w="12700" cap="rnd">
            <a:solidFill>
              <a:schemeClr val="accent2"/>
            </a:solidFill>
          </a:ln>
        </p:spPr>
        <p:txBody>
          <a:bodyPr vert="horz" wrap="square" lIns="365760" tIns="91440" rIns="91440" bIns="91440">
            <a:noAutofit/>
          </a:bodyPr>
          <a:lstStyle>
            <a:lvl1pPr marL="0" indent="0">
              <a:buNone/>
              <a:defRPr lang="en-US" sz="1600" b="1" dirty="0"/>
            </a:lvl1pPr>
            <a:lvl2pPr marL="548640" indent="-182880">
              <a:buFont typeface="Arial" panose="020B0604020202020204" pitchFamily="34" charset="0"/>
              <a:buChar char="•"/>
              <a:defRPr lang="en-US" sz="1400" dirty="0"/>
            </a:lvl2pPr>
            <a:lvl3pPr>
              <a:defRPr lang="en-US" sz="1400" dirty="0"/>
            </a:lvl3pPr>
            <a:lvl4pPr>
              <a:defRPr lang="en-US" sz="1400" dirty="0"/>
            </a:lvl4pPr>
            <a:lvl5pPr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717B5-930A-9245-9888-15FD3932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93DBC-D2B3-EAA9-B573-4CBB1A9E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62A2-45B4-4ECA-8168-BE9383DA5644}" type="datetime4">
              <a:rPr lang="en-US" smtClean="0"/>
              <a:t>June 11,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33FE6-6102-A20B-2C52-DA18949D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0CE8C99-4E3A-25C3-1E3E-9D611CA96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22142" y="1661652"/>
            <a:ext cx="5336458" cy="277269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66342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note and Image in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F05638A-F774-C6DB-0DC6-A2F6139BC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98A9E75-460B-F928-5105-B8FF5327A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46482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48759D8-B0A7-2B10-9F64-81A8CC0F57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5300" y="1676400"/>
            <a:ext cx="5394223" cy="45179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CC02514-7922-9313-80E4-38CE9C0E38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6331972" y="4630994"/>
            <a:ext cx="5326623" cy="1577301"/>
          </a:xfrm>
          <a:prstGeom prst="foldedCorner">
            <a:avLst>
              <a:gd name="adj" fmla="val 16667"/>
            </a:avLst>
          </a:prstGeom>
          <a:solidFill>
            <a:schemeClr val="accent1">
              <a:lumMod val="10000"/>
              <a:lumOff val="90000"/>
            </a:schemeClr>
          </a:solidFill>
          <a:ln w="12700" cap="rnd">
            <a:solidFill>
              <a:schemeClr val="accent2"/>
            </a:solidFill>
          </a:ln>
        </p:spPr>
        <p:txBody>
          <a:bodyPr vert="horz" wrap="square" lIns="365760" tIns="91440" rIns="91440" bIns="91440">
            <a:noAutofit/>
          </a:bodyPr>
          <a:lstStyle>
            <a:lvl1pPr marL="0" indent="0">
              <a:buNone/>
              <a:defRPr lang="en-US" sz="1600" b="1" dirty="0"/>
            </a:lvl1pPr>
            <a:lvl2pPr marL="548640" indent="-182880">
              <a:buFont typeface="Arial" panose="020B0604020202020204" pitchFamily="34" charset="0"/>
              <a:buChar char="•"/>
              <a:defRPr lang="en-US" sz="1400" dirty="0"/>
            </a:lvl2pPr>
            <a:lvl3pPr>
              <a:defRPr lang="en-US" sz="1400" dirty="0"/>
            </a:lvl3pPr>
            <a:lvl4pPr>
              <a:defRPr lang="en-US" sz="1400" dirty="0"/>
            </a:lvl4pPr>
            <a:lvl5pPr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717B5-930A-9245-9888-15FD3932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93DBC-D2B3-EAA9-B573-4CBB1A9E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E430-0983-479E-8535-00F341009C9B}" type="datetime4">
              <a:rPr lang="en-US" smtClean="0"/>
              <a:t>June 11,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33FE6-6102-A20B-2C52-DA18949D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0CE8C99-4E3A-25C3-1E3E-9D611CA96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22142" y="1661652"/>
            <a:ext cx="5336458" cy="277269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85070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nten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CB5BA45-4981-AC22-EC96-99A5E0901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61962"/>
            <a:ext cx="4838700" cy="1527094"/>
          </a:xfrm>
        </p:spPr>
        <p:txBody>
          <a:bodyPr anchor="t">
            <a:normAutofit/>
          </a:bodyPr>
          <a:lstStyle>
            <a:lvl1pPr>
              <a:defRPr lang="en-US" dirty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273643-F605-4790-3956-B453E9FC90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16884" y="6356350"/>
            <a:ext cx="2773273" cy="365125"/>
          </a:xfrm>
        </p:spPr>
        <p:txBody>
          <a:bodyPr/>
          <a:lstStyle/>
          <a:p>
            <a:fld id="{A603D0DD-8A1A-4F2B-838E-2EF7A4EA3CBF}" type="datetime4">
              <a:rPr lang="en-US" smtClean="0"/>
              <a:t>June 11,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265AF8-0057-EBA2-2E30-0B7411397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801052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5ADE8A-3AB5-3C00-B26E-3F6DD6EA5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8600" y="6356350"/>
            <a:ext cx="533400" cy="365125"/>
          </a:xfrm>
        </p:spPr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81ED5FB-5036-27D9-26F4-B48307D67C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300" y="2181225"/>
            <a:ext cx="5600700" cy="4000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0ACB72E-F2A9-AC8B-FAC7-489B472850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57950" y="457200"/>
            <a:ext cx="5200650" cy="5724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36877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03A0C87A-E909-99E5-543B-B8CA963FA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3EC354D-D331-C418-3300-B354E37BE1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300" y="1981200"/>
            <a:ext cx="5381625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AF89336-B087-2FA3-5FA7-10663E4994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43650" y="1971674"/>
            <a:ext cx="5314950" cy="4210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5AFFA6-4F88-DA05-B2CA-9691F408E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D51180-8907-F3FB-F8E0-201D1BE61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B2C8F-3864-4210-8139-C8D35F691AB3}" type="datetime4">
              <a:rPr lang="en-US" smtClean="0"/>
              <a:t>June 11, 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C96C78-7C87-2BC7-8FE9-856E3E375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27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197228CF-7CDD-26CC-CA47-4AF0A314B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4838700" cy="12192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277CEE6-13A0-6BA8-8A3C-EA3A8B9CA3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2152650"/>
            <a:ext cx="5602224" cy="4019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24E62B-01AB-F5DE-E2D4-85B1DECC9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96050" y="0"/>
            <a:ext cx="569595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33291D-BE72-DBF6-5318-1BD0E7127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53288" y="6356350"/>
            <a:ext cx="1338712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138100-AC14-9CC0-AD86-426AD89D4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796E23-B521-5C07-85E1-BA73A20DB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1C13-7F94-4729-9F46-A53B83193E99}" type="datetime4">
              <a:rPr lang="en-US" smtClean="0"/>
              <a:t>June 11, 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2A00A7-6A1E-80A0-8EB9-F7F059255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809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021CF500-4BD3-92C6-CCBD-156DED65A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868" y="1430448"/>
            <a:ext cx="5565131" cy="1848259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5BFBC12E-0B6E-E8C7-9088-B497FB4917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0868" y="3501136"/>
            <a:ext cx="5565131" cy="682625"/>
          </a:xfrm>
        </p:spPr>
        <p:txBody>
          <a:bodyPr wrap="square"/>
          <a:lstStyle>
            <a:lvl1pPr>
              <a:defRPr sz="2400" b="1">
                <a:solidFill>
                  <a:srgbClr val="00829B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4F3841-022A-64DD-C790-8E712FB9D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72375" y="0"/>
            <a:ext cx="461962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E7750B-0863-BB91-0C67-54B5E9B868D6}"/>
              </a:ext>
            </a:extLst>
          </p:cNvPr>
          <p:cNvSpPr txBox="1"/>
          <p:nvPr userDrawn="1"/>
        </p:nvSpPr>
        <p:spPr>
          <a:xfrm>
            <a:off x="8032876" y="1370524"/>
            <a:ext cx="362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Learn More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961C0C-432D-CBAD-EA65-6543DA81C252}"/>
              </a:ext>
            </a:extLst>
          </p:cNvPr>
          <p:cNvSpPr txBox="1"/>
          <p:nvPr userDrawn="1"/>
        </p:nvSpPr>
        <p:spPr>
          <a:xfrm>
            <a:off x="8054878" y="1783080"/>
            <a:ext cx="3320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00829B"/>
                </a:solidFill>
              </a:rPr>
              <a:t>www.ercot.com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781169-74C0-5084-B1E5-21B24E64EBD9}"/>
              </a:ext>
            </a:extLst>
          </p:cNvPr>
          <p:cNvSpPr txBox="1"/>
          <p:nvPr userDrawn="1"/>
        </p:nvSpPr>
        <p:spPr>
          <a:xfrm>
            <a:off x="8032876" y="2442045"/>
            <a:ext cx="362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Download ERCOT Mobile App</a:t>
            </a:r>
          </a:p>
        </p:txBody>
      </p:sp>
      <p:pic>
        <p:nvPicPr>
          <p:cNvPr id="9" name="Graphic 8" descr="Google play logo on the left and App Store logo on the right">
            <a:extLst>
              <a:ext uri="{FF2B5EF4-FFF2-40B4-BE49-F238E27FC236}">
                <a16:creationId xmlns:a16="http://schemas.microsoft.com/office/drawing/2014/main" id="{4CC00E98-A942-2688-815D-B898449C0B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41368" y="2987763"/>
            <a:ext cx="2635124" cy="3674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BBA5BE-9DD2-6EE7-CE28-D076D6D33E94}"/>
              </a:ext>
            </a:extLst>
          </p:cNvPr>
          <p:cNvSpPr txBox="1"/>
          <p:nvPr userDrawn="1"/>
        </p:nvSpPr>
        <p:spPr>
          <a:xfrm>
            <a:off x="8054878" y="3786789"/>
            <a:ext cx="362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Connect With Us</a:t>
            </a:r>
          </a:p>
        </p:txBody>
      </p:sp>
      <p:pic>
        <p:nvPicPr>
          <p:cNvPr id="11" name="Graphic 10" descr="Instagram icon">
            <a:extLst>
              <a:ext uri="{FF2B5EF4-FFF2-40B4-BE49-F238E27FC236}">
                <a16:creationId xmlns:a16="http://schemas.microsoft.com/office/drawing/2014/main" id="{808F1D0F-170C-B600-9B14-471787DABDB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26128" y="4359746"/>
            <a:ext cx="314995" cy="3149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0EB4558-FE65-DD30-A396-E7A22D6A4264}"/>
              </a:ext>
            </a:extLst>
          </p:cNvPr>
          <p:cNvSpPr txBox="1"/>
          <p:nvPr userDrawn="1"/>
        </p:nvSpPr>
        <p:spPr>
          <a:xfrm>
            <a:off x="8715473" y="4378550"/>
            <a:ext cx="3098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facebook.com/ERCOTISO</a:t>
            </a:r>
          </a:p>
        </p:txBody>
      </p:sp>
      <p:pic>
        <p:nvPicPr>
          <p:cNvPr id="13" name="Graphic 12" descr="Twitter or X  icon">
            <a:extLst>
              <a:ext uri="{FF2B5EF4-FFF2-40B4-BE49-F238E27FC236}">
                <a16:creationId xmlns:a16="http://schemas.microsoft.com/office/drawing/2014/main" id="{787C2377-716C-DE29-E499-06278CE1DB0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26128" y="4816173"/>
            <a:ext cx="314995" cy="31499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BFB969-D759-088E-D454-9701B3843365}"/>
              </a:ext>
            </a:extLst>
          </p:cNvPr>
          <p:cNvSpPr txBox="1"/>
          <p:nvPr userDrawn="1"/>
        </p:nvSpPr>
        <p:spPr>
          <a:xfrm>
            <a:off x="8715473" y="4823175"/>
            <a:ext cx="210813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/>
              <a:t>x.com/ercot_iso</a:t>
            </a:r>
          </a:p>
        </p:txBody>
      </p:sp>
      <p:pic>
        <p:nvPicPr>
          <p:cNvPr id="15" name="Graphic 14" descr="LinkedIn icon">
            <a:extLst>
              <a:ext uri="{FF2B5EF4-FFF2-40B4-BE49-F238E27FC236}">
                <a16:creationId xmlns:a16="http://schemas.microsoft.com/office/drawing/2014/main" id="{44604974-1959-249D-D54A-C4A63E150B5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326128" y="5292078"/>
            <a:ext cx="314995" cy="31499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405696A-1EA6-9F4D-1D36-33EB7B0D95CF}"/>
              </a:ext>
            </a:extLst>
          </p:cNvPr>
          <p:cNvSpPr txBox="1"/>
          <p:nvPr userDrawn="1"/>
        </p:nvSpPr>
        <p:spPr>
          <a:xfrm>
            <a:off x="8715473" y="5299080"/>
            <a:ext cx="313235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/>
              <a:t>linkedin.com/company/ercot</a:t>
            </a:r>
          </a:p>
        </p:txBody>
      </p:sp>
      <p:pic>
        <p:nvPicPr>
          <p:cNvPr id="17" name="Graphic 16" descr="Instagram icon">
            <a:extLst>
              <a:ext uri="{FF2B5EF4-FFF2-40B4-BE49-F238E27FC236}">
                <a16:creationId xmlns:a16="http://schemas.microsoft.com/office/drawing/2014/main" id="{253A132C-4DFA-62F1-D25A-9C176280377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26128" y="5773360"/>
            <a:ext cx="314996" cy="31499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36F1584-300D-A8F1-CE34-0DF564E4405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8706121" y="5773359"/>
            <a:ext cx="313235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/>
              <a:t>instagram.com/ercot_iso</a:t>
            </a:r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7C754C4F-B602-D803-BB7A-BEE1415CE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869" y="6356350"/>
            <a:ext cx="556513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2673D5-55DC-3F77-47BD-D5D627A4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781F-C11A-4B51-B8FA-D6D1992D50FF}" type="datetime4">
              <a:rPr lang="en-US" smtClean="0"/>
              <a:t>June 11, 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893AA-09AB-0CA2-8F12-6C9708FC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12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23ED7C-25D4-4004-0ADC-2942F5EF2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7534D-C175-91CE-AB0E-8AF761299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706252"/>
            <a:ext cx="11125201" cy="447071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CF572-2776-A000-A27C-E69A8CD2DB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16884" y="6356350"/>
            <a:ext cx="277327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rgbClr val="5B6770"/>
                </a:solidFill>
              </a:defRPr>
            </a:lvl1pPr>
          </a:lstStyle>
          <a:p>
            <a:fld id="{3B202282-D206-4C18-93B8-D205E285190B}" type="datetime4">
              <a:rPr lang="en-US" smtClean="0"/>
              <a:t>June 11,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1D105-0AFC-E989-21E7-4A75772245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400" y="6356350"/>
            <a:ext cx="8010526" cy="365125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5B677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94E2B-7999-A86B-70B0-0CA8AF3AB0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8600" y="6356350"/>
            <a:ext cx="533400" cy="36512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 b="1">
                <a:solidFill>
                  <a:schemeClr val="accent1"/>
                </a:solidFill>
              </a:defRPr>
            </a:lvl1pPr>
          </a:lstStyle>
          <a:p>
            <a:fld id="{BCDE79FB-97BA-492B-8D57-F1373F9ADA9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3" name="Graphic 22" descr="ERCOT logo">
            <a:extLst>
              <a:ext uri="{FF2B5EF4-FFF2-40B4-BE49-F238E27FC236}">
                <a16:creationId xmlns:a16="http://schemas.microsoft.com/office/drawing/2014/main" id="{860966C1-7702-678E-6F8A-91940323E9F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137956" y="108220"/>
            <a:ext cx="703682" cy="259285"/>
          </a:xfrm>
          <a:prstGeom prst="rect">
            <a:avLst/>
          </a:prstGeom>
        </p:spPr>
      </p:pic>
      <p:grpSp>
        <p:nvGrpSpPr>
          <p:cNvPr id="7" name="Group 6" descr="Confidential document label">
            <a:extLst>
              <a:ext uri="{FF2B5EF4-FFF2-40B4-BE49-F238E27FC236}">
                <a16:creationId xmlns:a16="http://schemas.microsoft.com/office/drawing/2014/main" id="{7CE24704-51D7-2CB8-A1DB-A39B7EEEA928}"/>
              </a:ext>
            </a:extLst>
          </p:cNvPr>
          <p:cNvGrpSpPr/>
          <p:nvPr/>
        </p:nvGrpSpPr>
        <p:grpSpPr>
          <a:xfrm>
            <a:off x="-91688" y="457199"/>
            <a:ext cx="1162970" cy="358775"/>
            <a:chOff x="-91688" y="6362698"/>
            <a:chExt cx="1162970" cy="35877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22AAAB4-B1A4-DCFD-AF60-75F135DD9F6D}"/>
                </a:ext>
              </a:extLst>
            </p:cNvPr>
            <p:cNvSpPr/>
            <p:nvPr/>
          </p:nvSpPr>
          <p:spPr>
            <a:xfrm rot="10800000">
              <a:off x="-12035" y="6362698"/>
              <a:ext cx="986590" cy="358775"/>
            </a:xfrm>
            <a:prstGeom prst="rect">
              <a:avLst/>
            </a:prstGeom>
            <a:solidFill>
              <a:srgbClr val="00829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209C7F2-C29B-60A9-D309-0B97779BE9DF}"/>
                </a:ext>
              </a:extLst>
            </p:cNvPr>
            <p:cNvSpPr txBox="1"/>
            <p:nvPr/>
          </p:nvSpPr>
          <p:spPr>
            <a:xfrm>
              <a:off x="-91688" y="6427015"/>
              <a:ext cx="116297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spc="0">
                  <a:solidFill>
                    <a:schemeClr val="bg1"/>
                  </a:solidFill>
                </a:rPr>
                <a:t>PUBLIC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573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48" r:id="rId2"/>
    <p:sldLayoutId id="2147483749" r:id="rId3"/>
    <p:sldLayoutId id="2147483761" r:id="rId4"/>
    <p:sldLayoutId id="2147483762" r:id="rId5"/>
    <p:sldLayoutId id="2147483759" r:id="rId6"/>
    <p:sldLayoutId id="2147483750" r:id="rId7"/>
    <p:sldLayoutId id="2147483752" r:id="rId8"/>
    <p:sldLayoutId id="2147483754" r:id="rId9"/>
    <p:sldLayoutId id="2147483756" r:id="rId10"/>
    <p:sldLayoutId id="2147483753" r:id="rId11"/>
    <p:sldLayoutId id="214748376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◦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-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344">
          <p15:clr>
            <a:srgbClr val="F26B43"/>
          </p15:clr>
        </p15:guide>
        <p15:guide id="3" pos="312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8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1678F26-9E3A-1EC0-39CE-8DC562CAF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9827" t="14818" r="10238" b="43257"/>
          <a:stretch>
            <a:fillRect/>
          </a:stretch>
        </p:blipFill>
        <p:spPr>
          <a:xfrm>
            <a:off x="-1" y="-1"/>
            <a:ext cx="12192001" cy="573204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83DA6C0-622C-56B9-A11A-C7B46D6B1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-1" y="0"/>
            <a:ext cx="6096001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1000">
                <a:srgbClr val="B1E5ED">
                  <a:alpha val="6667"/>
                </a:srgbClr>
              </a:gs>
              <a:gs pos="71000">
                <a:srgbClr val="2794A4">
                  <a:alpha val="83922"/>
                </a:srgbClr>
              </a:gs>
              <a:gs pos="98000">
                <a:srgbClr val="00343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 descr="ERCOT logo white on background">
            <a:extLst>
              <a:ext uri="{FF2B5EF4-FFF2-40B4-BE49-F238E27FC236}">
                <a16:creationId xmlns:a16="http://schemas.microsoft.com/office/drawing/2014/main" id="{24916EE6-D8BD-2246-322B-E4425F0F9A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4555" y="1125953"/>
            <a:ext cx="2425881" cy="889910"/>
          </a:xfrm>
          <a:prstGeom prst="rect">
            <a:avLst/>
          </a:prstGeom>
          <a:effectLst>
            <a:outerShdw blurRad="50800" dist="12700" dir="10800000" algn="r" rotWithShape="0">
              <a:schemeClr val="tx2">
                <a:alpha val="40000"/>
              </a:scheme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DC1132D-9952-07F0-B506-0AC57F014644}"/>
              </a:ext>
            </a:extLst>
          </p:cNvPr>
          <p:cNvSpPr txBox="1"/>
          <p:nvPr/>
        </p:nvSpPr>
        <p:spPr>
          <a:xfrm>
            <a:off x="-91688" y="503044"/>
            <a:ext cx="11629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spc="0">
                <a:solidFill>
                  <a:schemeClr val="bg1"/>
                </a:solidFill>
              </a:rPr>
              <a:t>CONFIDENTIAL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FE356D3-1829-BA32-62D3-D6BBF887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91688" y="457199"/>
            <a:ext cx="1162970" cy="358775"/>
            <a:chOff x="-91688" y="6362698"/>
            <a:chExt cx="1162970" cy="35877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69F1A3B-7D9E-6E0C-224F-7FFACD1B9397}"/>
                </a:ext>
              </a:extLst>
            </p:cNvPr>
            <p:cNvSpPr/>
            <p:nvPr/>
          </p:nvSpPr>
          <p:spPr>
            <a:xfrm rot="10800000">
              <a:off x="-12035" y="6362698"/>
              <a:ext cx="986590" cy="3587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32CD704-9BA3-CCE0-2685-8FBAA5974224}"/>
                </a:ext>
              </a:extLst>
            </p:cNvPr>
            <p:cNvSpPr txBox="1"/>
            <p:nvPr/>
          </p:nvSpPr>
          <p:spPr>
            <a:xfrm>
              <a:off x="-91688" y="6427015"/>
              <a:ext cx="116297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spc="80" baseline="0">
                  <a:solidFill>
                    <a:schemeClr val="bg1"/>
                  </a:solidFill>
                </a:rPr>
                <a:t>PUBLIC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819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2F79F2-B3BA-8940-842B-E7FE187268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/>
              <a:t>DAM PTP Bid Fee NPRR Update</a:t>
            </a:r>
            <a:br>
              <a:rPr lang="en-US" sz="2400" dirty="0"/>
            </a:br>
            <a:r>
              <a:rPr lang="en-US" sz="2400" dirty="0"/>
              <a:t>CMWG</a:t>
            </a:r>
            <a:br>
              <a:rPr lang="en-US" dirty="0">
                <a:solidFill>
                  <a:schemeClr val="tx2"/>
                </a:solidFill>
              </a:rPr>
            </a:br>
            <a:br>
              <a:rPr lang="en-US" dirty="0">
                <a:solidFill>
                  <a:schemeClr val="tx2"/>
                </a:solidFill>
              </a:rPr>
            </a:br>
            <a:br>
              <a:rPr lang="en-US" i="1" dirty="0">
                <a:solidFill>
                  <a:schemeClr val="tx2"/>
                </a:solidFill>
              </a:rPr>
            </a:br>
            <a:r>
              <a:rPr lang="en-US" sz="1800" b="0" i="1" dirty="0"/>
              <a:t>Nathan Smith</a:t>
            </a:r>
            <a:br>
              <a:rPr lang="en-US" sz="1800" b="0" i="1" dirty="0"/>
            </a:br>
            <a:r>
              <a:rPr lang="en-US" sz="1800" b="0" dirty="0"/>
              <a:t>ERCOT Forward Markets</a:t>
            </a:r>
            <a:br>
              <a:rPr lang="en-US" b="0" dirty="0"/>
            </a:br>
            <a:br>
              <a:rPr lang="en-US" sz="1100" b="0" dirty="0"/>
            </a:br>
            <a:r>
              <a:rPr lang="en-US" sz="1100" b="0" dirty="0"/>
              <a:t>June 15, 2026</a:t>
            </a:r>
            <a:br>
              <a:rPr lang="en-US" dirty="0">
                <a:solidFill>
                  <a:schemeClr val="tx2"/>
                </a:solidFill>
                <a:cs typeface="Arial"/>
              </a:rPr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AD2078-6202-33D3-A625-5F377F5041A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71721" y="868462"/>
            <a:ext cx="5848941" cy="3923795"/>
          </a:xfrm>
        </p:spPr>
        <p:txBody>
          <a:bodyPr/>
          <a:lstStyle/>
          <a:p>
            <a:r>
              <a:rPr lang="en-US" dirty="0"/>
              <a:t>Outline</a:t>
            </a:r>
          </a:p>
          <a:p>
            <a:pPr marL="342900" indent="171450">
              <a:buFont typeface="Arial" panose="020B0604020202020204" pitchFamily="34" charset="0"/>
              <a:buChar char="•"/>
            </a:pPr>
            <a:r>
              <a:rPr lang="en-US" b="0" dirty="0"/>
              <a:t>Background</a:t>
            </a:r>
          </a:p>
          <a:p>
            <a:pPr marL="342900" indent="171450">
              <a:buFont typeface="Arial" panose="020B0604020202020204" pitchFamily="34" charset="0"/>
              <a:buChar char="•"/>
            </a:pPr>
            <a:r>
              <a:rPr lang="en-US" b="0" dirty="0"/>
              <a:t>PTP Bid Impact on DAM Execution Time</a:t>
            </a:r>
          </a:p>
          <a:p>
            <a:pPr marL="342900" indent="171450">
              <a:buFont typeface="Arial" panose="020B0604020202020204" pitchFamily="34" charset="0"/>
              <a:buChar char="•"/>
            </a:pPr>
            <a:r>
              <a:rPr lang="en-US" b="0" dirty="0"/>
              <a:t>Awarded vs Unawarded PTP Bids by Day</a:t>
            </a:r>
          </a:p>
          <a:p>
            <a:pPr marL="342900" indent="171450">
              <a:buFont typeface="Arial" panose="020B0604020202020204" pitchFamily="34" charset="0"/>
              <a:buChar char="•"/>
            </a:pPr>
            <a:r>
              <a:rPr lang="en-US" b="0" dirty="0"/>
              <a:t>Defining Absolute and Relative Deltas for Unawarded Bids</a:t>
            </a:r>
          </a:p>
          <a:p>
            <a:pPr marL="342900" indent="171450">
              <a:buFont typeface="Arial" panose="020B0604020202020204" pitchFamily="34" charset="0"/>
              <a:buChar char="•"/>
            </a:pPr>
            <a:r>
              <a:rPr lang="en-US" b="0" dirty="0"/>
              <a:t>Inefficient bids can be defined by two criteria</a:t>
            </a:r>
          </a:p>
          <a:p>
            <a:pPr marL="342900" indent="171450">
              <a:buFont typeface="Arial" panose="020B0604020202020204" pitchFamily="34" charset="0"/>
              <a:buChar char="•"/>
            </a:pPr>
            <a:r>
              <a:rPr lang="en-US" b="0" dirty="0"/>
              <a:t>Visualizing Inefficient Bids</a:t>
            </a:r>
          </a:p>
          <a:p>
            <a:pPr marL="342900" indent="171450">
              <a:buFont typeface="Arial" panose="020B0604020202020204" pitchFamily="34" charset="0"/>
              <a:buChar char="•"/>
            </a:pPr>
            <a:r>
              <a:rPr lang="en-US" b="0" dirty="0"/>
              <a:t>Quantifying Inefficient Bids</a:t>
            </a:r>
          </a:p>
          <a:p>
            <a:pPr marL="342900" indent="171450">
              <a:buFont typeface="Arial" panose="020B0604020202020204" pitchFamily="34" charset="0"/>
              <a:buChar char="•"/>
            </a:pPr>
            <a:r>
              <a:rPr lang="en-US" b="0" dirty="0"/>
              <a:t>Next Steps</a:t>
            </a:r>
          </a:p>
          <a:p>
            <a:pPr marL="342900" indent="171450">
              <a:buFont typeface="Arial" panose="020B0604020202020204" pitchFamily="34" charset="0"/>
              <a:buChar char="•"/>
            </a:pPr>
            <a:endParaRPr lang="en-US" b="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039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64EAA-B1AD-6D55-3294-6E4721AAB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D347AA-0C57-75CC-DCA5-FAE4D8CA8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3BD3E-1E9A-4970-A6F7-E7AC52762E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4747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4747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D61FCE7-DA54-8FB5-E47D-5520B06B058A}"/>
              </a:ext>
            </a:extLst>
          </p:cNvPr>
          <p:cNvSpPr txBox="1">
            <a:spLocks/>
          </p:cNvSpPr>
          <p:nvPr/>
        </p:nvSpPr>
        <p:spPr>
          <a:xfrm>
            <a:off x="1257300" y="370697"/>
            <a:ext cx="10401300" cy="647569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Unawarded vs Awarded bids with Uncompetitive Removed 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D02667-6BCF-A158-7005-9C3D0DE28C01}"/>
              </a:ext>
            </a:extLst>
          </p:cNvPr>
          <p:cNvSpPr txBox="1"/>
          <p:nvPr/>
        </p:nvSpPr>
        <p:spPr>
          <a:xfrm>
            <a:off x="431767" y="1027558"/>
            <a:ext cx="8106057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/>
              <a:t>Total Daily DAM PTP Bids – Inefficient Bids (&lt;-10%, &lt;-$2 thresholds) (12/5/25 – 5/26/26)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8A23B3-E479-FA35-E201-AA2171197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88" y="1325096"/>
            <a:ext cx="10406343" cy="502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90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05D9A-C05A-F322-50EE-1B03029786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888ED7-7E6B-2D9E-F6B5-704ED4F2A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3BD3E-1E9A-4970-A6F7-E7AC52762E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4747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4747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3DDF8AB-FFD9-2C3D-D508-072FC59EA080}"/>
              </a:ext>
            </a:extLst>
          </p:cNvPr>
          <p:cNvSpPr txBox="1">
            <a:spLocks/>
          </p:cNvSpPr>
          <p:nvPr/>
        </p:nvSpPr>
        <p:spPr>
          <a:xfrm>
            <a:off x="1257300" y="370697"/>
            <a:ext cx="10401300" cy="647569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Unawarded vs Awarded bids with Uncompetitive Removed 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56F284-7E7F-5AA2-C261-BAC5431ECE73}"/>
              </a:ext>
            </a:extLst>
          </p:cNvPr>
          <p:cNvSpPr txBox="1"/>
          <p:nvPr/>
        </p:nvSpPr>
        <p:spPr>
          <a:xfrm>
            <a:off x="431767" y="1027558"/>
            <a:ext cx="8106057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/>
              <a:t>Total Daily DAM PTP Bids – Inefficient Bids (&lt;-10%, &lt;-$1 thresholds) (12/5/25 – 5/26/26)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2E0495-98F2-B547-8552-1539454AA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88" y="1325096"/>
            <a:ext cx="10406343" cy="502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096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8B197-00FD-2B68-49A7-AC232A474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F0232B-5FA9-561E-7984-0A646A1C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3BD3E-1E9A-4970-A6F7-E7AC52762E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4747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4747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CE1447-60AB-0F49-4799-E566565DAC05}"/>
              </a:ext>
            </a:extLst>
          </p:cNvPr>
          <p:cNvSpPr txBox="1">
            <a:spLocks/>
          </p:cNvSpPr>
          <p:nvPr/>
        </p:nvSpPr>
        <p:spPr>
          <a:xfrm>
            <a:off x="1257300" y="370697"/>
            <a:ext cx="10401300" cy="647569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Next Steps/Wrap-up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5FCCC2-E3D1-3E45-4D46-321270D71A5F}"/>
              </a:ext>
            </a:extLst>
          </p:cNvPr>
          <p:cNvSpPr txBox="1"/>
          <p:nvPr/>
        </p:nvSpPr>
        <p:spPr>
          <a:xfrm>
            <a:off x="1081261" y="1448356"/>
            <a:ext cx="7562155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2D3338"/>
                </a:solidFill>
                <a:ea typeface="+mn-lt"/>
                <a:cs typeface="+mn-lt"/>
              </a:rPr>
              <a:t>Next steps:</a:t>
            </a:r>
          </a:p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D3338"/>
                </a:solidFill>
                <a:ea typeface="+mn-lt"/>
                <a:cs typeface="+mn-lt"/>
              </a:rPr>
              <a:t>Work on values of absolute/relative thresholds</a:t>
            </a:r>
          </a:p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D3338"/>
              </a:solidFill>
              <a:ea typeface="+mn-lt"/>
              <a:cs typeface="+mn-lt"/>
            </a:endParaRPr>
          </a:p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D3338"/>
                </a:solidFill>
                <a:ea typeface="+mn-lt"/>
                <a:cs typeface="+mn-lt"/>
              </a:rPr>
              <a:t>Consider benefit/impact of ‘Safe Harbor’</a:t>
            </a:r>
          </a:p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D3338"/>
              </a:solidFill>
              <a:ea typeface="+mn-lt"/>
              <a:cs typeface="+mn-lt"/>
            </a:endParaRPr>
          </a:p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D3338"/>
                </a:solidFill>
                <a:ea typeface="+mn-lt"/>
                <a:cs typeface="+mn-lt"/>
              </a:rPr>
              <a:t>Proposal to go to PRS in following months</a:t>
            </a:r>
          </a:p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D3338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560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36AAE-68DF-EB17-E8A7-16A322F3D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Questions/Comments?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E33CD-915C-8592-3526-C44B880B6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BCDE79FB-97BA-492B-8D57-F1373F9ADA95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7B4CBC8-409E-4F48-8090-20C992CBD5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0868" y="3501136"/>
            <a:ext cx="5565131" cy="682625"/>
          </a:xfrm>
        </p:spPr>
        <p:txBody>
          <a:bodyPr/>
          <a:lstStyle/>
          <a:p>
            <a:r>
              <a:rPr lang="en-US" dirty="0"/>
              <a:t>Alfredo.Moreno@ercot.com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297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CFA04-23A0-BC26-210B-AAA62A62F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CAC328-02DE-7F81-2A00-9326DA2D5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3BD3E-1E9A-4970-A6F7-E7AC52762E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4747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4747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8431ABE-9D49-E7A1-9F8C-8B2D105B26E8}"/>
              </a:ext>
            </a:extLst>
          </p:cNvPr>
          <p:cNvSpPr txBox="1">
            <a:spLocks/>
          </p:cNvSpPr>
          <p:nvPr/>
        </p:nvSpPr>
        <p:spPr>
          <a:xfrm>
            <a:off x="1123811" y="384046"/>
            <a:ext cx="10401300" cy="647569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PTP Bid Fee Discussion Recap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9E1DFD-C0A7-E6ED-77C2-9A9BC68B8AF7}"/>
              </a:ext>
            </a:extLst>
          </p:cNvPr>
          <p:cNvSpPr txBox="1"/>
          <p:nvPr/>
        </p:nvSpPr>
        <p:spPr>
          <a:xfrm>
            <a:off x="727515" y="1234774"/>
            <a:ext cx="9744702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700" b="1" dirty="0">
                <a:solidFill>
                  <a:srgbClr val="2D3338"/>
                </a:solidFill>
                <a:ea typeface="+mn-lt"/>
                <a:cs typeface="+mn-lt"/>
              </a:rPr>
              <a:t>Why a DAM PTP Bid Fee?</a:t>
            </a:r>
          </a:p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D3338"/>
                </a:solidFill>
                <a:ea typeface="+mn-lt"/>
                <a:cs typeface="+mn-lt"/>
              </a:rPr>
              <a:t>The increased volume of PTP bids submitted into DAM negatively affect its execution time</a:t>
            </a:r>
          </a:p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D3338"/>
                </a:solidFill>
                <a:ea typeface="+mn-lt"/>
                <a:cs typeface="+mn-lt"/>
              </a:rPr>
              <a:t>Assessing a fee will disincentivize a large number of inefficient PTP Bids</a:t>
            </a:r>
          </a:p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D3338"/>
                </a:solidFill>
                <a:ea typeface="+mn-lt"/>
                <a:cs typeface="+mn-lt"/>
              </a:rPr>
              <a:t>Recommended by IMM to explore options of implementing a bid fee</a:t>
            </a:r>
          </a:p>
          <a:p>
            <a:pPr>
              <a:spcAft>
                <a:spcPts val="600"/>
              </a:spcAft>
            </a:pPr>
            <a:endParaRPr lang="en-US" b="1" dirty="0">
              <a:solidFill>
                <a:srgbClr val="2D3338"/>
              </a:solidFill>
              <a:ea typeface="+mn-lt"/>
              <a:cs typeface="+mn-lt"/>
            </a:endParaRP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2D3338"/>
                </a:solidFill>
                <a:ea typeface="+mn-lt"/>
                <a:cs typeface="+mn-lt"/>
              </a:rPr>
              <a:t>What are the options for implementing this fee?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Two options have been discussed at previous CMWG meetings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Option 1 : Flat fee per interval assessed to all PTP Bids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Option 2 : Fee targets inefficient PTP bids that are unawarded in the DAM</a:t>
            </a: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The inefficiency of a PTP would be determined based on the difference between path clearing price and the PTP bid price</a:t>
            </a: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Preferred option so far</a:t>
            </a:r>
          </a:p>
          <a:p>
            <a:pPr>
              <a:spcBef>
                <a:spcPts val="600"/>
              </a:spcBef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64603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8352F2-0EA9-8FF9-82F5-9A93E3B81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D9DFA3-E3FC-8D51-EF9F-619AE1B08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3BD3E-1E9A-4970-A6F7-E7AC52762E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4747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4747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D7D1D05-9FD7-663C-3533-B42562B6D167}"/>
              </a:ext>
            </a:extLst>
          </p:cNvPr>
          <p:cNvSpPr txBox="1">
            <a:spLocks/>
          </p:cNvSpPr>
          <p:nvPr/>
        </p:nvSpPr>
        <p:spPr>
          <a:xfrm>
            <a:off x="1257300" y="370697"/>
            <a:ext cx="10401300" cy="647569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PTP Bid Impact on DAM Execution Time</a:t>
            </a:r>
            <a:endParaRPr lang="en-US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323DA4-C603-6022-EC12-6E8E41B274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643"/>
          <a:stretch>
            <a:fillRect/>
          </a:stretch>
        </p:blipFill>
        <p:spPr>
          <a:xfrm>
            <a:off x="255765" y="1896035"/>
            <a:ext cx="8006164" cy="423844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87D9894-A3F4-C886-02F8-D7D496A2FAB9}"/>
              </a:ext>
            </a:extLst>
          </p:cNvPr>
          <p:cNvCxnSpPr/>
          <p:nvPr/>
        </p:nvCxnSpPr>
        <p:spPr>
          <a:xfrm>
            <a:off x="825908" y="3215148"/>
            <a:ext cx="7216877" cy="0"/>
          </a:xfrm>
          <a:prstGeom prst="line">
            <a:avLst/>
          </a:prstGeom>
          <a:ln w="25400">
            <a:solidFill>
              <a:srgbClr val="FFC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549553C-7B64-7B6C-A0BE-657F54EDDC51}"/>
              </a:ext>
            </a:extLst>
          </p:cNvPr>
          <p:cNvCxnSpPr/>
          <p:nvPr/>
        </p:nvCxnSpPr>
        <p:spPr>
          <a:xfrm>
            <a:off x="825908" y="2413819"/>
            <a:ext cx="7216877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BBED60DD-C7D0-3762-C07D-762FF73B3309}"/>
              </a:ext>
            </a:extLst>
          </p:cNvPr>
          <p:cNvSpPr txBox="1">
            <a:spLocks/>
          </p:cNvSpPr>
          <p:nvPr/>
        </p:nvSpPr>
        <p:spPr>
          <a:xfrm>
            <a:off x="8465572" y="2032414"/>
            <a:ext cx="3266172" cy="33097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700" b="1" dirty="0">
                <a:solidFill>
                  <a:srgbClr val="2D3338"/>
                </a:solidFill>
                <a:ea typeface="+mn-lt"/>
                <a:cs typeface="+mn-lt"/>
              </a:rPr>
              <a:t>KEY TAKEAWAY</a:t>
            </a:r>
          </a:p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D3338"/>
                </a:solidFill>
                <a:ea typeface="+mn-lt"/>
                <a:cs typeface="+mn-lt"/>
              </a:rPr>
              <a:t>The volume of PTP bids submitted into DAM affect its execution time</a:t>
            </a:r>
          </a:p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D3338"/>
                </a:solidFill>
                <a:ea typeface="+mn-lt"/>
                <a:cs typeface="+mn-lt"/>
              </a:rPr>
              <a:t>ERCOT has 3:30hr between the time between DAM executes (10:00) and the target posting time (13:30)</a:t>
            </a:r>
          </a:p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D3338"/>
                </a:solidFill>
                <a:ea typeface="+mn-lt"/>
                <a:cs typeface="+mn-lt"/>
              </a:rPr>
              <a:t>ERCOT would ideally want DAM to execute in &lt;2:30hr to leave time for extraordinary events and other processing</a:t>
            </a:r>
          </a:p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D3338"/>
                </a:solidFill>
                <a:ea typeface="+mn-lt"/>
                <a:cs typeface="+mn-lt"/>
              </a:rPr>
              <a:t>Days with over 200k PTP bids are at greater risk of DAM execution times over 2:30hr (</a:t>
            </a:r>
            <a:r>
              <a:rPr lang="en-US" sz="1500" dirty="0">
                <a:solidFill>
                  <a:srgbClr val="FFC000"/>
                </a:solidFill>
                <a:ea typeface="+mn-lt"/>
                <a:cs typeface="+mn-lt"/>
              </a:rPr>
              <a:t>orange line</a:t>
            </a:r>
            <a:r>
              <a:rPr lang="en-US" sz="1500" dirty="0">
                <a:solidFill>
                  <a:srgbClr val="2D3338"/>
                </a:solidFill>
                <a:ea typeface="+mn-lt"/>
                <a:cs typeface="+mn-lt"/>
              </a:rPr>
              <a:t>) and sometimes over 3:30hr (</a:t>
            </a:r>
            <a:r>
              <a:rPr lang="en-US" sz="1500" dirty="0">
                <a:solidFill>
                  <a:srgbClr val="FF0000"/>
                </a:solidFill>
                <a:ea typeface="+mn-lt"/>
                <a:cs typeface="+mn-lt"/>
              </a:rPr>
              <a:t>red line</a:t>
            </a:r>
            <a:r>
              <a:rPr lang="en-US" sz="1500" dirty="0">
                <a:solidFill>
                  <a:srgbClr val="2D3338"/>
                </a:solidFill>
                <a:ea typeface="+mn-lt"/>
                <a:cs typeface="+mn-lt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D89C73-9692-897D-F681-2EE2ACEAE6A8}"/>
              </a:ext>
            </a:extLst>
          </p:cNvPr>
          <p:cNvSpPr txBox="1"/>
          <p:nvPr/>
        </p:nvSpPr>
        <p:spPr>
          <a:xfrm>
            <a:off x="705971" y="1526703"/>
            <a:ext cx="6320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Execution time vs PTP/CRR Bid Count (1/1/2021 – 2/10/2026)</a:t>
            </a:r>
          </a:p>
        </p:txBody>
      </p:sp>
    </p:spTree>
    <p:extLst>
      <p:ext uri="{BB962C8B-B14F-4D97-AF65-F5344CB8AC3E}">
        <p14:creationId xmlns:p14="http://schemas.microsoft.com/office/powerpoint/2010/main" val="1765652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38D2F8-7CB7-B93D-55DA-964C5C457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800677-66FB-5C24-787A-41F4B989D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3BD3E-1E9A-4970-A6F7-E7AC52762E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4747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4747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4E69FD7-E43C-4790-FF75-32E16547B00F}"/>
              </a:ext>
            </a:extLst>
          </p:cNvPr>
          <p:cNvSpPr txBox="1">
            <a:spLocks/>
          </p:cNvSpPr>
          <p:nvPr/>
        </p:nvSpPr>
        <p:spPr>
          <a:xfrm>
            <a:off x="1257300" y="370697"/>
            <a:ext cx="10401300" cy="647569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Awarded vs Unawarded PTP Bids by Day</a:t>
            </a:r>
            <a:endParaRPr lang="en-US">
              <a:solidFill>
                <a:schemeClr val="tx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929FD6-597C-C8E1-3C96-82317F6F6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" r="4319"/>
          <a:stretch>
            <a:fillRect/>
          </a:stretch>
        </p:blipFill>
        <p:spPr>
          <a:xfrm>
            <a:off x="217395" y="1354856"/>
            <a:ext cx="7770247" cy="4868524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6DBAC67-1958-70E4-E2C2-83F706389C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638633"/>
              </p:ext>
            </p:extLst>
          </p:nvPr>
        </p:nvGraphicFramePr>
        <p:xfrm>
          <a:off x="8216154" y="1116928"/>
          <a:ext cx="3758451" cy="78045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74301">
                  <a:extLst>
                    <a:ext uri="{9D8B030D-6E8A-4147-A177-3AD203B41FA5}">
                      <a16:colId xmlns:a16="http://schemas.microsoft.com/office/drawing/2014/main" val="3042843605"/>
                    </a:ext>
                  </a:extLst>
                </a:gridCol>
                <a:gridCol w="920828">
                  <a:extLst>
                    <a:ext uri="{9D8B030D-6E8A-4147-A177-3AD203B41FA5}">
                      <a16:colId xmlns:a16="http://schemas.microsoft.com/office/drawing/2014/main" val="690564678"/>
                    </a:ext>
                  </a:extLst>
                </a:gridCol>
                <a:gridCol w="1004392">
                  <a:extLst>
                    <a:ext uri="{9D8B030D-6E8A-4147-A177-3AD203B41FA5}">
                      <a16:colId xmlns:a16="http://schemas.microsoft.com/office/drawing/2014/main" val="2493177173"/>
                    </a:ext>
                  </a:extLst>
                </a:gridCol>
                <a:gridCol w="758930">
                  <a:extLst>
                    <a:ext uri="{9D8B030D-6E8A-4147-A177-3AD203B41FA5}">
                      <a16:colId xmlns:a16="http://schemas.microsoft.com/office/drawing/2014/main" val="674607395"/>
                    </a:ext>
                  </a:extLst>
                </a:gridCol>
              </a:tblGrid>
              <a:tr h="260151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Awarded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Unawarded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Total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879132"/>
                  </a:ext>
                </a:extLst>
              </a:tr>
              <a:tr h="260151">
                <a:tc>
                  <a:txBody>
                    <a:bodyPr/>
                    <a:lstStyle/>
                    <a:p>
                      <a:r>
                        <a:rPr lang="en-US" sz="1100" b="1"/>
                        <a:t>Avg Per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/>
                        <a:t>112,451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/>
                        <a:t>90,576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/>
                        <a:t>203,027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576131"/>
                  </a:ext>
                </a:extLst>
              </a:tr>
              <a:tr h="260151">
                <a:tc>
                  <a:txBody>
                    <a:bodyPr/>
                    <a:lstStyle/>
                    <a:p>
                      <a:r>
                        <a:rPr lang="en-US" sz="1100" b="1"/>
                        <a:t>% of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/>
                        <a:t>55.4%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/>
                        <a:t>44.6%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963521"/>
                  </a:ext>
                </a:extLst>
              </a:tr>
            </a:tbl>
          </a:graphicData>
        </a:graphic>
      </p:graphicFrame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2879F54F-E899-3C20-B6BC-365A07A1094F}"/>
              </a:ext>
            </a:extLst>
          </p:cNvPr>
          <p:cNvSpPr txBox="1">
            <a:spLocks/>
          </p:cNvSpPr>
          <p:nvPr/>
        </p:nvSpPr>
        <p:spPr>
          <a:xfrm>
            <a:off x="8520527" y="2286000"/>
            <a:ext cx="3266172" cy="33800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700" b="1">
                <a:solidFill>
                  <a:srgbClr val="2D3338"/>
                </a:solidFill>
                <a:ea typeface="+mn-lt"/>
                <a:cs typeface="+mn-lt"/>
              </a:rPr>
              <a:t>KEY TAKEAWAY</a:t>
            </a:r>
          </a:p>
          <a:p>
            <a:pPr marL="172720" indent="-17272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2D3338"/>
                </a:solidFill>
                <a:ea typeface="+mn-lt"/>
                <a:cs typeface="+mn-lt"/>
              </a:rPr>
              <a:t>Since RTC+B, half of all DAM runs have processed over 200,000 PTP bids</a:t>
            </a:r>
          </a:p>
          <a:p>
            <a:pPr marL="172720" indent="-17272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2D3338"/>
                </a:solidFill>
                <a:ea typeface="+mn-lt"/>
                <a:cs typeface="+mn-lt"/>
              </a:rPr>
              <a:t>Approximately </a:t>
            </a:r>
            <a:r>
              <a:rPr lang="en-US" sz="1500" b="1">
                <a:solidFill>
                  <a:srgbClr val="2D3338"/>
                </a:solidFill>
                <a:ea typeface="+mn-lt"/>
                <a:cs typeface="+mn-lt"/>
              </a:rPr>
              <a:t>45% of PTP bids go unawarded</a:t>
            </a:r>
            <a:r>
              <a:rPr lang="en-US" sz="1500">
                <a:solidFill>
                  <a:srgbClr val="2D3338"/>
                </a:solidFill>
                <a:ea typeface="+mn-lt"/>
                <a:cs typeface="+mn-lt"/>
              </a:rPr>
              <a:t>, meaning the submitted not-to-exceed price fell below the market clearing price</a:t>
            </a:r>
          </a:p>
          <a:p>
            <a:pPr marL="172720" indent="-17272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2D3338"/>
                </a:solidFill>
                <a:ea typeface="+mn-lt"/>
                <a:cs typeface="+mn-lt"/>
              </a:rPr>
              <a:t>This awarded/unawarded split (55%/45%) has remained stable across all months since RTC+B implementation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D8A4CC-E9CA-B776-43DC-6B227E589FC7}"/>
              </a:ext>
            </a:extLst>
          </p:cNvPr>
          <p:cNvSpPr txBox="1"/>
          <p:nvPr/>
        </p:nvSpPr>
        <p:spPr>
          <a:xfrm>
            <a:off x="618566" y="873000"/>
            <a:ext cx="4603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Total Daily DAM PTP Bids (12/5/25 – 5/26/26)</a:t>
            </a:r>
          </a:p>
        </p:txBody>
      </p:sp>
    </p:spTree>
    <p:extLst>
      <p:ext uri="{BB962C8B-B14F-4D97-AF65-F5344CB8AC3E}">
        <p14:creationId xmlns:p14="http://schemas.microsoft.com/office/powerpoint/2010/main" val="93785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511E2-8F7E-5491-55A9-CF5B28BA0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F9C9F98-920A-759A-D595-1607207D2A1E}"/>
              </a:ext>
            </a:extLst>
          </p:cNvPr>
          <p:cNvCxnSpPr>
            <a:cxnSpLocks/>
          </p:cNvCxnSpPr>
          <p:nvPr/>
        </p:nvCxnSpPr>
        <p:spPr>
          <a:xfrm>
            <a:off x="3683079" y="2271958"/>
            <a:ext cx="0" cy="1284298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A357F2-3960-49FA-EB3B-31740E3A9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3BD3E-1E9A-4970-A6F7-E7AC52762E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4747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4747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CCEEF4-6A46-4FD5-4052-DC7F9218C1D2}"/>
              </a:ext>
            </a:extLst>
          </p:cNvPr>
          <p:cNvSpPr txBox="1">
            <a:spLocks/>
          </p:cNvSpPr>
          <p:nvPr/>
        </p:nvSpPr>
        <p:spPr>
          <a:xfrm>
            <a:off x="1257300" y="370697"/>
            <a:ext cx="10401300" cy="647569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Defining Absolute and Relative Deltas for Unawarded Bids</a:t>
            </a:r>
            <a:endParaRPr lang="en-US">
              <a:solidFill>
                <a:schemeClr val="tx2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F63D644-E77E-E7DA-16B0-1BDFE39FDF25}"/>
              </a:ext>
            </a:extLst>
          </p:cNvPr>
          <p:cNvCxnSpPr>
            <a:cxnSpLocks/>
          </p:cNvCxnSpPr>
          <p:nvPr/>
        </p:nvCxnSpPr>
        <p:spPr>
          <a:xfrm>
            <a:off x="1272581" y="3526702"/>
            <a:ext cx="3967355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E3F74FEF-F8E3-0A45-96D4-04EC459A2496}"/>
              </a:ext>
            </a:extLst>
          </p:cNvPr>
          <p:cNvSpPr>
            <a:spLocks/>
          </p:cNvSpPr>
          <p:nvPr/>
        </p:nvSpPr>
        <p:spPr>
          <a:xfrm>
            <a:off x="2421002" y="3497145"/>
            <a:ext cx="75771" cy="59111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4F1CD09-8BE3-D40F-F078-A450234A5715}"/>
              </a:ext>
            </a:extLst>
          </p:cNvPr>
          <p:cNvCxnSpPr>
            <a:cxnSpLocks/>
            <a:stCxn id="23" idx="6"/>
            <a:endCxn id="26" idx="2"/>
          </p:cNvCxnSpPr>
          <p:nvPr/>
        </p:nvCxnSpPr>
        <p:spPr>
          <a:xfrm>
            <a:off x="2496773" y="3526701"/>
            <a:ext cx="1148421" cy="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10835A23-0147-9BED-B72A-C014F2505A11}"/>
              </a:ext>
            </a:extLst>
          </p:cNvPr>
          <p:cNvSpPr>
            <a:spLocks/>
          </p:cNvSpPr>
          <p:nvPr/>
        </p:nvSpPr>
        <p:spPr>
          <a:xfrm>
            <a:off x="3645194" y="3497146"/>
            <a:ext cx="75771" cy="591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534319B-0B86-3E26-AAB7-51BB1E633506}"/>
              </a:ext>
            </a:extLst>
          </p:cNvPr>
          <p:cNvSpPr txBox="1">
            <a:spLocks/>
          </p:cNvSpPr>
          <p:nvPr/>
        </p:nvSpPr>
        <p:spPr>
          <a:xfrm>
            <a:off x="3461349" y="3585811"/>
            <a:ext cx="9866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/>
              <a:t>$10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73D15D6-E3C6-660D-8013-7D46B46FCBD2}"/>
              </a:ext>
            </a:extLst>
          </p:cNvPr>
          <p:cNvSpPr txBox="1">
            <a:spLocks/>
          </p:cNvSpPr>
          <p:nvPr/>
        </p:nvSpPr>
        <p:spPr>
          <a:xfrm>
            <a:off x="2029769" y="3590051"/>
            <a:ext cx="9866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/>
              <a:t>NTE = $5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88BBE96-8F64-1711-718B-87C11257B32A}"/>
              </a:ext>
            </a:extLst>
          </p:cNvPr>
          <p:cNvSpPr txBox="1">
            <a:spLocks/>
          </p:cNvSpPr>
          <p:nvPr/>
        </p:nvSpPr>
        <p:spPr>
          <a:xfrm>
            <a:off x="1005468" y="3526701"/>
            <a:ext cx="3674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/>
              <a:t>$0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ACA2E87-231C-9EB2-FC63-D97F68654754}"/>
              </a:ext>
            </a:extLst>
          </p:cNvPr>
          <p:cNvSpPr txBox="1">
            <a:spLocks/>
          </p:cNvSpPr>
          <p:nvPr/>
        </p:nvSpPr>
        <p:spPr>
          <a:xfrm>
            <a:off x="4962831" y="3585811"/>
            <a:ext cx="4284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/>
              <a:t>$15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067058E-2437-0026-6CC8-B7EBE0AC0DBC}"/>
              </a:ext>
            </a:extLst>
          </p:cNvPr>
          <p:cNvSpPr txBox="1">
            <a:spLocks/>
          </p:cNvSpPr>
          <p:nvPr/>
        </p:nvSpPr>
        <p:spPr>
          <a:xfrm>
            <a:off x="2458887" y="2368442"/>
            <a:ext cx="1086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Unawarded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8428A16-059C-9482-1EEF-5E3D1B1476EB}"/>
              </a:ext>
            </a:extLst>
          </p:cNvPr>
          <p:cNvSpPr txBox="1">
            <a:spLocks/>
          </p:cNvSpPr>
          <p:nvPr/>
        </p:nvSpPr>
        <p:spPr>
          <a:xfrm>
            <a:off x="3954688" y="2368441"/>
            <a:ext cx="1086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chemeClr val="accent1"/>
                </a:solidFill>
              </a:rPr>
              <a:t>Awarded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ABD7376-AE73-3BF4-94A9-BFAFD86A505F}"/>
              </a:ext>
            </a:extLst>
          </p:cNvPr>
          <p:cNvCxnSpPr>
            <a:cxnSpLocks/>
          </p:cNvCxnSpPr>
          <p:nvPr/>
        </p:nvCxnSpPr>
        <p:spPr>
          <a:xfrm flipH="1">
            <a:off x="2636704" y="2677007"/>
            <a:ext cx="75948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0B39EC3-8360-972E-FC10-A71B1B1463F1}"/>
              </a:ext>
            </a:extLst>
          </p:cNvPr>
          <p:cNvCxnSpPr>
            <a:cxnSpLocks/>
          </p:cNvCxnSpPr>
          <p:nvPr/>
        </p:nvCxnSpPr>
        <p:spPr>
          <a:xfrm>
            <a:off x="4065681" y="2677007"/>
            <a:ext cx="764691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34280B0F-CA8D-3C2F-935E-72E8D4F10077}"/>
              </a:ext>
            </a:extLst>
          </p:cNvPr>
          <p:cNvSpPr txBox="1">
            <a:spLocks/>
          </p:cNvSpPr>
          <p:nvPr/>
        </p:nvSpPr>
        <p:spPr>
          <a:xfrm>
            <a:off x="3333864" y="1889595"/>
            <a:ext cx="69842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/>
              <a:t>Award Price</a:t>
            </a:r>
          </a:p>
        </p:txBody>
      </p:sp>
      <p:sp>
        <p:nvSpPr>
          <p:cNvPr id="59" name="Right Brace 58">
            <a:extLst>
              <a:ext uri="{FF2B5EF4-FFF2-40B4-BE49-F238E27FC236}">
                <a16:creationId xmlns:a16="http://schemas.microsoft.com/office/drawing/2014/main" id="{C171A2D5-EC2C-A200-9647-02E274A722E8}"/>
              </a:ext>
            </a:extLst>
          </p:cNvPr>
          <p:cNvSpPr>
            <a:spLocks/>
          </p:cNvSpPr>
          <p:nvPr/>
        </p:nvSpPr>
        <p:spPr>
          <a:xfrm rot="5400000">
            <a:off x="3044982" y="3366800"/>
            <a:ext cx="127772" cy="1224192"/>
          </a:xfrm>
          <a:prstGeom prst="rightBrac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0054042-6926-0491-FF95-FFA237E2A382}"/>
              </a:ext>
            </a:extLst>
          </p:cNvPr>
          <p:cNvSpPr txBox="1">
            <a:spLocks/>
          </p:cNvSpPr>
          <p:nvPr/>
        </p:nvSpPr>
        <p:spPr>
          <a:xfrm>
            <a:off x="2422475" y="4042782"/>
            <a:ext cx="16098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-$5 </a:t>
            </a:r>
            <a:r>
              <a:rPr lang="en-US" sz="1100" b="1"/>
              <a:t>Absolute</a:t>
            </a:r>
            <a:r>
              <a:rPr lang="en-US" sz="1100"/>
              <a:t> Delta</a:t>
            </a:r>
          </a:p>
          <a:p>
            <a:r>
              <a:rPr lang="en-US" sz="1100"/>
              <a:t>-50% </a:t>
            </a:r>
            <a:r>
              <a:rPr lang="en-US" sz="1100" b="1"/>
              <a:t>Relative</a:t>
            </a:r>
            <a:r>
              <a:rPr lang="en-US" sz="1100"/>
              <a:t> Delta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4A984D7-3272-B5B4-F00F-D31633A84EE9}"/>
              </a:ext>
            </a:extLst>
          </p:cNvPr>
          <p:cNvSpPr/>
          <p:nvPr/>
        </p:nvSpPr>
        <p:spPr>
          <a:xfrm>
            <a:off x="810100" y="1761096"/>
            <a:ext cx="4591665" cy="2879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FC7376-7D24-273E-2517-687B4B6590AD}"/>
              </a:ext>
            </a:extLst>
          </p:cNvPr>
          <p:cNvSpPr txBox="1"/>
          <p:nvPr/>
        </p:nvSpPr>
        <p:spPr>
          <a:xfrm>
            <a:off x="762350" y="1390696"/>
            <a:ext cx="4930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/>
              <a:t>Absolute and Relative Delta Calculation - Example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974F36A1-D72E-0893-D0FA-046A958BDA0B}"/>
              </a:ext>
            </a:extLst>
          </p:cNvPr>
          <p:cNvSpPr txBox="1">
            <a:spLocks/>
          </p:cNvSpPr>
          <p:nvPr/>
        </p:nvSpPr>
        <p:spPr>
          <a:xfrm>
            <a:off x="6304550" y="1296883"/>
            <a:ext cx="5466355" cy="41055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700" b="1">
                <a:solidFill>
                  <a:srgbClr val="2D3338"/>
                </a:solidFill>
                <a:ea typeface="+mn-lt"/>
                <a:cs typeface="+mn-lt"/>
              </a:rPr>
              <a:t>KEY TAKEAWAY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/>
              <a:t>Unawarded bids vary in efficiency. (i.e., “how close the bid was to being awarded”)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/>
              <a:t>Efficiency can be understood by comparing bids in </a:t>
            </a:r>
            <a:r>
              <a:rPr lang="en-US" b="1"/>
              <a:t>absolute</a:t>
            </a:r>
            <a:r>
              <a:rPr lang="en-US"/>
              <a:t> and </a:t>
            </a:r>
            <a:r>
              <a:rPr lang="en-US" b="1"/>
              <a:t>relative</a:t>
            </a:r>
            <a:r>
              <a:rPr lang="en-US"/>
              <a:t> terms</a:t>
            </a:r>
          </a:p>
          <a:p>
            <a:pPr marL="742950" lvl="1" indent="-285750">
              <a:spcBef>
                <a:spcPts val="600"/>
              </a:spcBef>
            </a:pPr>
            <a:r>
              <a:rPr lang="en-US" sz="1600" b="1"/>
              <a:t>“Absolute</a:t>
            </a:r>
            <a:r>
              <a:rPr lang="en-US" sz="1600"/>
              <a:t> deltas” refer to the </a:t>
            </a:r>
            <a:r>
              <a:rPr lang="en-US" sz="1600" u="sng"/>
              <a:t>dollar amount</a:t>
            </a:r>
            <a:r>
              <a:rPr lang="en-US" sz="1600"/>
              <a:t> by which the bid’s NTE price is less than the award price (e.g., a bid with an NTE of $5 against an award price of $10 has an absolute delta of -$5)</a:t>
            </a:r>
          </a:p>
          <a:p>
            <a:pPr marL="742950" lvl="1" indent="-285750">
              <a:spcBef>
                <a:spcPts val="600"/>
              </a:spcBef>
            </a:pPr>
            <a:r>
              <a:rPr lang="en-US" sz="1600" b="1"/>
              <a:t>“Relative</a:t>
            </a:r>
            <a:r>
              <a:rPr lang="en-US" sz="1600"/>
              <a:t> deltas” refer to the </a:t>
            </a:r>
            <a:r>
              <a:rPr lang="en-US" sz="1600" u="sng"/>
              <a:t>percent</a:t>
            </a:r>
            <a:r>
              <a:rPr lang="en-US" sz="1600"/>
              <a:t> by which the bid’s NTE price is less than the award price (e.g., a bid with an NTE of $5 against an award price of $10 has a relative delta of -50%)</a:t>
            </a:r>
          </a:p>
        </p:txBody>
      </p:sp>
    </p:spTree>
    <p:extLst>
      <p:ext uri="{BB962C8B-B14F-4D97-AF65-F5344CB8AC3E}">
        <p14:creationId xmlns:p14="http://schemas.microsoft.com/office/powerpoint/2010/main" val="3659162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6CE456-E5B8-18AD-3AE3-FCFC14D20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062444-315B-7CED-8BFB-19A7C1AC9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3BD3E-1E9A-4970-A6F7-E7AC52762E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4747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4747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D0CB95A-93E5-1405-9F8C-6A5F82A6E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85" y="1456459"/>
            <a:ext cx="4271616" cy="526501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74141D1-76DA-2B29-33A1-EEA586EA3A91}"/>
              </a:ext>
            </a:extLst>
          </p:cNvPr>
          <p:cNvSpPr txBox="1">
            <a:spLocks/>
          </p:cNvSpPr>
          <p:nvPr/>
        </p:nvSpPr>
        <p:spPr>
          <a:xfrm>
            <a:off x="1193073" y="470028"/>
            <a:ext cx="10401300" cy="647569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ym typeface="Wingdings" panose="05000000000000000000" pitchFamily="2" charset="2"/>
              </a:rPr>
              <a:t>Inefficient bids can be defined by two criteria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27926D-06D6-B3A7-71BA-C3D4A6847C48}"/>
              </a:ext>
            </a:extLst>
          </p:cNvPr>
          <p:cNvSpPr txBox="1"/>
          <p:nvPr/>
        </p:nvSpPr>
        <p:spPr>
          <a:xfrm>
            <a:off x="586066" y="1008620"/>
            <a:ext cx="9479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Inefficient bid concept with 2 Criteria – Example using $5 absolute / 20% relative as thresholds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3F8AD5A2-C509-4B12-E071-EAD547108AAE}"/>
              </a:ext>
            </a:extLst>
          </p:cNvPr>
          <p:cNvSpPr txBox="1">
            <a:spLocks/>
          </p:cNvSpPr>
          <p:nvPr/>
        </p:nvSpPr>
        <p:spPr>
          <a:xfrm>
            <a:off x="5588713" y="2151768"/>
            <a:ext cx="6152572" cy="38743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700" b="1" dirty="0">
                <a:solidFill>
                  <a:srgbClr val="2D3338"/>
                </a:solidFill>
                <a:ea typeface="+mn-lt"/>
                <a:cs typeface="+mn-lt"/>
              </a:rPr>
              <a:t>KEY TAKEAWAY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For PTP bid intervals with large source-to-sink price spreads (award prices), the spread itself is inherently difficult to forecast in dollar terms; as a result, a bid may deviate by a substantial dollar amount while remaining accurate on a percentage basis (Example 1).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On narrow-spread paths, the opposite holds: a bid may diverge sharply in percentage terms while the dollar miss is negligible (Example 2).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At the April 13th CMWG, ERCOT proposed classifying an unawarded bid as inefficient when its absolute and relative deltas exceed a threshold.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2EA1F4-AE84-EB59-E782-514C242C1526}"/>
              </a:ext>
            </a:extLst>
          </p:cNvPr>
          <p:cNvSpPr txBox="1"/>
          <p:nvPr/>
        </p:nvSpPr>
        <p:spPr>
          <a:xfrm>
            <a:off x="1317097" y="1381394"/>
            <a:ext cx="49751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Absolutely Inefficient (&gt;$5)</a:t>
            </a:r>
            <a:r>
              <a:rPr lang="en-US" sz="1200" b="1" dirty="0"/>
              <a:t>,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>
                <a:solidFill>
                  <a:schemeClr val="accent5"/>
                </a:solidFill>
              </a:rPr>
              <a:t>Relatively Efficient(&lt;=20%)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13655B-5081-3580-26AD-90BC71CAC10F}"/>
              </a:ext>
            </a:extLst>
          </p:cNvPr>
          <p:cNvSpPr txBox="1"/>
          <p:nvPr/>
        </p:nvSpPr>
        <p:spPr>
          <a:xfrm>
            <a:off x="1317097" y="4134687"/>
            <a:ext cx="49751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5"/>
                </a:solidFill>
              </a:rPr>
              <a:t>Absolutely Efficient (&lt;=$5)</a:t>
            </a:r>
            <a:r>
              <a:rPr lang="en-US" sz="1200" b="1" dirty="0"/>
              <a:t>,</a:t>
            </a:r>
            <a:r>
              <a:rPr lang="en-US" sz="1200" b="1" dirty="0">
                <a:solidFill>
                  <a:schemeClr val="accent5"/>
                </a:solidFill>
              </a:rPr>
              <a:t> </a:t>
            </a:r>
            <a:r>
              <a:rPr lang="en-US" sz="1200" b="1" dirty="0">
                <a:solidFill>
                  <a:srgbClr val="FF0000"/>
                </a:solidFill>
              </a:rPr>
              <a:t>Relatively Inefficient (&gt;20%)</a:t>
            </a:r>
          </a:p>
        </p:txBody>
      </p:sp>
    </p:spTree>
    <p:extLst>
      <p:ext uri="{BB962C8B-B14F-4D97-AF65-F5344CB8AC3E}">
        <p14:creationId xmlns:p14="http://schemas.microsoft.com/office/powerpoint/2010/main" val="752093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3F065-CAF0-797F-6996-F4584DE12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B11750-FDA7-4F32-93CF-48F76BBD3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3BD3E-1E9A-4970-A6F7-E7AC52762E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4747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4747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982EAC8-6E88-BE32-DBD9-B86B2486AA5F}"/>
              </a:ext>
            </a:extLst>
          </p:cNvPr>
          <p:cNvSpPr txBox="1">
            <a:spLocks/>
          </p:cNvSpPr>
          <p:nvPr/>
        </p:nvSpPr>
        <p:spPr>
          <a:xfrm>
            <a:off x="1257300" y="370697"/>
            <a:ext cx="10401300" cy="647569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Visualizing Inefficient Bids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A23C4D-F254-8377-6796-A023F9B51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992" y="1207551"/>
            <a:ext cx="7219728" cy="50370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C83800C-947C-5A38-DFED-A7DFA85CEF03}"/>
              </a:ext>
            </a:extLst>
          </p:cNvPr>
          <p:cNvSpPr/>
          <p:nvPr/>
        </p:nvSpPr>
        <p:spPr>
          <a:xfrm>
            <a:off x="3589234" y="1326121"/>
            <a:ext cx="3723137" cy="319671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AD7CF5-FE3B-F825-85E6-38B1D8BD2F91}"/>
              </a:ext>
            </a:extLst>
          </p:cNvPr>
          <p:cNvSpPr txBox="1"/>
          <p:nvPr/>
        </p:nvSpPr>
        <p:spPr>
          <a:xfrm>
            <a:off x="3670514" y="1434107"/>
            <a:ext cx="2214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i="1">
                <a:solidFill>
                  <a:srgbClr val="FF0000"/>
                </a:solidFill>
              </a:rPr>
              <a:t>Example “Inefficient” Zone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EB83EF-EDF3-B62F-E8F1-F01B7A76EEBE}"/>
              </a:ext>
            </a:extLst>
          </p:cNvPr>
          <p:cNvSpPr txBox="1"/>
          <p:nvPr/>
        </p:nvSpPr>
        <p:spPr>
          <a:xfrm>
            <a:off x="838199" y="954024"/>
            <a:ext cx="7194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Unawarded Bids by Absolute vs. Relative Delta</a:t>
            </a:r>
            <a:r>
              <a:rPr lang="en-US" sz="1400" b="1" baseline="3000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117961-E897-4090-81CF-B4224D3E7D1C}"/>
              </a:ext>
            </a:extLst>
          </p:cNvPr>
          <p:cNvSpPr txBox="1"/>
          <p:nvPr/>
        </p:nvSpPr>
        <p:spPr>
          <a:xfrm>
            <a:off x="593872" y="6343003"/>
            <a:ext cx="11064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/>
              <a:t>1</a:t>
            </a:r>
            <a:r>
              <a:rPr lang="en-US" sz="1000"/>
              <a:t>Based on a single randomly selected bid interval (delivery date and hour) drawn from the analysis window of 12/5/2025–5/26/2026. This randomly selected distribution is representative of general trends as indicated by the absolute delta and relative delta distributions in the appendix.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9499CF-45CD-922B-EC3A-C2205AB0580D}"/>
              </a:ext>
            </a:extLst>
          </p:cNvPr>
          <p:cNvSpPr txBox="1">
            <a:spLocks/>
          </p:cNvSpPr>
          <p:nvPr/>
        </p:nvSpPr>
        <p:spPr>
          <a:xfrm>
            <a:off x="8209267" y="1681755"/>
            <a:ext cx="3815634" cy="38708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700" b="1">
                <a:solidFill>
                  <a:srgbClr val="2D3338"/>
                </a:solidFill>
                <a:ea typeface="+mn-lt"/>
                <a:cs typeface="+mn-lt"/>
              </a:rPr>
              <a:t>KEY TAKEAWAY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2D3338"/>
                </a:solidFill>
                <a:ea typeface="+mn-lt"/>
                <a:cs typeface="+mn-lt"/>
              </a:rPr>
              <a:t>In both absolute and relative terms, unawarded bids tend to cluster into two groups: near misses concentrated close to the origin, or distant outliers at the edges of the chart.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2D3338"/>
                </a:solidFill>
                <a:ea typeface="+mn-lt"/>
                <a:cs typeface="+mn-lt"/>
              </a:rPr>
              <a:t>The "inefficient" zone, defined by absolute and relative delta thresholds, captures only bids that miss on both measures at once: a large dollar gap and a large percentage gap.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D8D0CE-1DDF-941C-B1E8-B2AF7F0A4A85}"/>
              </a:ext>
            </a:extLst>
          </p:cNvPr>
          <p:cNvSpPr txBox="1"/>
          <p:nvPr/>
        </p:nvSpPr>
        <p:spPr>
          <a:xfrm>
            <a:off x="2005012" y="2863320"/>
            <a:ext cx="13458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100" b="1">
                <a:solidFill>
                  <a:srgbClr val="FF0000"/>
                </a:solidFill>
              </a:rPr>
              <a:t>Example Relative Delta Threshold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746D9B4-935A-022D-6203-BAB190DEF08B}"/>
              </a:ext>
            </a:extLst>
          </p:cNvPr>
          <p:cNvCxnSpPr/>
          <p:nvPr/>
        </p:nvCxnSpPr>
        <p:spPr>
          <a:xfrm>
            <a:off x="3354907" y="3055285"/>
            <a:ext cx="23432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F5E3936-4D4D-3677-1447-E9805744F893}"/>
              </a:ext>
            </a:extLst>
          </p:cNvPr>
          <p:cNvSpPr txBox="1"/>
          <p:nvPr/>
        </p:nvSpPr>
        <p:spPr>
          <a:xfrm>
            <a:off x="7359821" y="4194819"/>
            <a:ext cx="9542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100" b="1">
                <a:solidFill>
                  <a:srgbClr val="FF0000"/>
                </a:solidFill>
              </a:rPr>
              <a:t>Example Absolute Delta Threshold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40C0940-8C2D-0B14-9BD7-8016CE5B39B6}"/>
              </a:ext>
            </a:extLst>
          </p:cNvPr>
          <p:cNvCxnSpPr>
            <a:cxnSpLocks/>
          </p:cNvCxnSpPr>
          <p:nvPr/>
        </p:nvCxnSpPr>
        <p:spPr>
          <a:xfrm flipV="1">
            <a:off x="5556545" y="4579540"/>
            <a:ext cx="0" cy="1968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170661C-3E2A-8F93-E97E-E7FB5022661B}"/>
              </a:ext>
            </a:extLst>
          </p:cNvPr>
          <p:cNvCxnSpPr/>
          <p:nvPr/>
        </p:nvCxnSpPr>
        <p:spPr>
          <a:xfrm>
            <a:off x="692061" y="4520219"/>
            <a:ext cx="672552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6AA81EB-4D36-92E3-308F-16758879135A}"/>
              </a:ext>
            </a:extLst>
          </p:cNvPr>
          <p:cNvCxnSpPr>
            <a:cxnSpLocks/>
          </p:cNvCxnSpPr>
          <p:nvPr/>
        </p:nvCxnSpPr>
        <p:spPr>
          <a:xfrm>
            <a:off x="3585170" y="1326121"/>
            <a:ext cx="9472" cy="45778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197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7E613-F76A-CA61-3102-2DD7A206C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E11B06-F93B-C9E8-68B4-029F339A1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3BD3E-1E9A-4970-A6F7-E7AC52762E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4747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4747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1C0AC7C-56BB-272A-8963-C4D427D57EE9}"/>
              </a:ext>
            </a:extLst>
          </p:cNvPr>
          <p:cNvSpPr txBox="1">
            <a:spLocks/>
          </p:cNvSpPr>
          <p:nvPr/>
        </p:nvSpPr>
        <p:spPr>
          <a:xfrm>
            <a:off x="1257300" y="370697"/>
            <a:ext cx="10401300" cy="647569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Quantifying Inefficient Bids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2BCD41-D8F9-6A32-7001-E3958E09F784}"/>
              </a:ext>
            </a:extLst>
          </p:cNvPr>
          <p:cNvSpPr txBox="1"/>
          <p:nvPr/>
        </p:nvSpPr>
        <p:spPr>
          <a:xfrm>
            <a:off x="1986605" y="1310932"/>
            <a:ext cx="3432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Avg Daily Unawarded Bids Captured by Threshold (12/5/25 – 5/26/26)</a:t>
            </a:r>
            <a:endParaRPr lang="en-US" sz="1400" b="1" baseline="30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462182-0833-4C5E-E58C-E16399A5D679}"/>
              </a:ext>
            </a:extLst>
          </p:cNvPr>
          <p:cNvSpPr txBox="1">
            <a:spLocks/>
          </p:cNvSpPr>
          <p:nvPr/>
        </p:nvSpPr>
        <p:spPr>
          <a:xfrm>
            <a:off x="6033911" y="1695966"/>
            <a:ext cx="3815634" cy="39826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700" b="1" dirty="0">
                <a:solidFill>
                  <a:srgbClr val="2D3338"/>
                </a:solidFill>
                <a:ea typeface="+mn-lt"/>
                <a:cs typeface="+mn-lt"/>
              </a:rPr>
              <a:t>KEY TAKEAWAY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D3338"/>
                </a:solidFill>
                <a:ea typeface="+mn-lt"/>
                <a:cs typeface="+mn-lt"/>
              </a:rPr>
              <a:t>The range of threshold combinations captures anywhere from roughly 18k to 68k of unawarded bids, depending on how the relative and absolute cutoffs are set.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D3338"/>
                </a:solidFill>
                <a:ea typeface="+mn-lt"/>
                <a:cs typeface="+mn-lt"/>
              </a:rPr>
              <a:t>These figures are presented for informational purposes only. ERCOT does not have a recommendation on a specific threshold combination at this time; the tables are intended to illustrate the sensitivity of the results to the chosen cutoffs.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9807156-0807-2443-26CC-98914E7634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151722"/>
              </p:ext>
            </p:extLst>
          </p:nvPr>
        </p:nvGraphicFramePr>
        <p:xfrm>
          <a:off x="2115667" y="1946684"/>
          <a:ext cx="3006725" cy="3953530"/>
        </p:xfrm>
        <a:graphic>
          <a:graphicData uri="http://schemas.openxmlformats.org/drawingml/2006/table">
            <a:tbl>
              <a:tblPr/>
              <a:tblGrid>
                <a:gridCol w="694690">
                  <a:extLst>
                    <a:ext uri="{9D8B030D-6E8A-4147-A177-3AD203B41FA5}">
                      <a16:colId xmlns:a16="http://schemas.microsoft.com/office/drawing/2014/main" val="2094360164"/>
                    </a:ext>
                  </a:extLst>
                </a:gridCol>
                <a:gridCol w="551815">
                  <a:extLst>
                    <a:ext uri="{9D8B030D-6E8A-4147-A177-3AD203B41FA5}">
                      <a16:colId xmlns:a16="http://schemas.microsoft.com/office/drawing/2014/main" val="409085002"/>
                    </a:ext>
                  </a:extLst>
                </a:gridCol>
                <a:gridCol w="586740">
                  <a:extLst>
                    <a:ext uri="{9D8B030D-6E8A-4147-A177-3AD203B41FA5}">
                      <a16:colId xmlns:a16="http://schemas.microsoft.com/office/drawing/2014/main" val="204374847"/>
                    </a:ext>
                  </a:extLst>
                </a:gridCol>
                <a:gridCol w="586740">
                  <a:extLst>
                    <a:ext uri="{9D8B030D-6E8A-4147-A177-3AD203B41FA5}">
                      <a16:colId xmlns:a16="http://schemas.microsoft.com/office/drawing/2014/main" val="3952541505"/>
                    </a:ext>
                  </a:extLst>
                </a:gridCol>
                <a:gridCol w="586740">
                  <a:extLst>
                    <a:ext uri="{9D8B030D-6E8A-4147-A177-3AD203B41FA5}">
                      <a16:colId xmlns:a16="http://schemas.microsoft.com/office/drawing/2014/main" val="3688040646"/>
                    </a:ext>
                  </a:extLst>
                </a:gridCol>
              </a:tblGrid>
              <a:tr h="188429">
                <a:tc rowSpan="2"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Absolute Delta Threshold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376577"/>
                  </a:ext>
                </a:extLst>
              </a:tr>
              <a:tr h="400411">
                <a:tc gridSpan="2" v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&lt;-$1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&lt;-$3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&lt;-$5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6084722"/>
                  </a:ext>
                </a:extLst>
              </a:tr>
              <a:tr h="336469">
                <a:tc rowSpan="10"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Relative </a:t>
                      </a:r>
                      <a:b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Delta</a:t>
                      </a:r>
                      <a:b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Threshold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&lt;-10%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2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B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486519"/>
                  </a:ext>
                </a:extLst>
              </a:tr>
              <a:tr h="336469">
                <a:tc vMerge="1"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&lt;-20%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07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68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D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514543"/>
                  </a:ext>
                </a:extLst>
              </a:tr>
              <a:tr h="336469">
                <a:tc vMerge="1"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&lt;-30%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87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D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1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673008"/>
                  </a:ext>
                </a:extLst>
              </a:tr>
              <a:tr h="336469">
                <a:tc vMerge="1"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&lt;-40%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2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5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6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791936"/>
                  </a:ext>
                </a:extLst>
              </a:tr>
              <a:tr h="336469">
                <a:tc vMerge="1"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&lt;-50%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D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FA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D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704933"/>
                  </a:ext>
                </a:extLst>
              </a:tr>
              <a:tr h="336469">
                <a:tc vMerge="1"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&lt;-60%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A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A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5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226008"/>
                  </a:ext>
                </a:extLst>
              </a:tr>
              <a:tr h="336469">
                <a:tc vMerge="1"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&lt;-70%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9A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7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F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031491"/>
                  </a:ext>
                </a:extLst>
              </a:tr>
              <a:tr h="336469">
                <a:tc vMerge="1"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&lt;-80%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9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6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342905"/>
                  </a:ext>
                </a:extLst>
              </a:tr>
              <a:tr h="336469">
                <a:tc vMerge="1"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&lt;-90%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C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8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981552"/>
                  </a:ext>
                </a:extLst>
              </a:tr>
              <a:tr h="336469">
                <a:tc vMerge="1"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&lt;-100%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E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502981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2246D9EC-DB40-5074-9B50-192C268329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291106"/>
              </p:ext>
            </p:extLst>
          </p:nvPr>
        </p:nvGraphicFramePr>
        <p:xfrm>
          <a:off x="3357249" y="2488442"/>
          <a:ext cx="1765140" cy="3352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88380">
                  <a:extLst>
                    <a:ext uri="{9D8B030D-6E8A-4147-A177-3AD203B41FA5}">
                      <a16:colId xmlns:a16="http://schemas.microsoft.com/office/drawing/2014/main" val="965658826"/>
                    </a:ext>
                  </a:extLst>
                </a:gridCol>
                <a:gridCol w="588380">
                  <a:extLst>
                    <a:ext uri="{9D8B030D-6E8A-4147-A177-3AD203B41FA5}">
                      <a16:colId xmlns:a16="http://schemas.microsoft.com/office/drawing/2014/main" val="4185347613"/>
                    </a:ext>
                  </a:extLst>
                </a:gridCol>
                <a:gridCol w="588380">
                  <a:extLst>
                    <a:ext uri="{9D8B030D-6E8A-4147-A177-3AD203B41FA5}">
                      <a16:colId xmlns:a16="http://schemas.microsoft.com/office/drawing/2014/main" val="600226073"/>
                    </a:ext>
                  </a:extLst>
                </a:gridCol>
              </a:tblGrid>
              <a:tr h="32024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>
                          <a:effectLst/>
                          <a:latin typeface="Aptos Narrow"/>
                        </a:rPr>
                        <a:t>            68,579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 dirty="0">
                          <a:effectLst/>
                          <a:latin typeface="Aptos Narrow"/>
                        </a:rPr>
                        <a:t>            54,074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>
                          <a:effectLst/>
                          <a:latin typeface="Aptos Narrow"/>
                        </a:rPr>
                        <a:t>            45,381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5574194"/>
                  </a:ext>
                </a:extLst>
              </a:tr>
              <a:tr h="32024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>
                          <a:effectLst/>
                          <a:latin typeface="Aptos Narrow"/>
                        </a:rPr>
                        <a:t>            66,530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>
                          <a:effectLst/>
                          <a:latin typeface="Aptos Narrow"/>
                        </a:rPr>
                        <a:t>            53,021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>
                          <a:effectLst/>
                          <a:latin typeface="Aptos Narrow"/>
                        </a:rPr>
                        <a:t>            44,836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1430405"/>
                  </a:ext>
                </a:extLst>
              </a:tr>
              <a:tr h="32024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>
                          <a:effectLst/>
                          <a:latin typeface="Aptos Narrow"/>
                        </a:rPr>
                        <a:t>            63,822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>
                          <a:effectLst/>
                          <a:latin typeface="Aptos Narrow"/>
                        </a:rPr>
                        <a:t>            48,916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>
                          <a:effectLst/>
                          <a:latin typeface="Aptos Narrow"/>
                        </a:rPr>
                        <a:t>            43,616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421065"/>
                  </a:ext>
                </a:extLst>
              </a:tr>
              <a:tr h="32024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>
                          <a:effectLst/>
                          <a:latin typeface="Aptos Narrow"/>
                        </a:rPr>
                        <a:t>            60,586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>
                          <a:effectLst/>
                          <a:latin typeface="Aptos Narrow"/>
                        </a:rPr>
                        <a:t>            48,916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>
                          <a:effectLst/>
                          <a:latin typeface="Aptos Narrow"/>
                        </a:rPr>
                        <a:t>            41,821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2476309"/>
                  </a:ext>
                </a:extLst>
              </a:tr>
              <a:tr h="32024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>
                          <a:effectLst/>
                          <a:latin typeface="Aptos Narrow"/>
                        </a:rPr>
                        <a:t>            56,881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 dirty="0">
                          <a:effectLst/>
                          <a:latin typeface="Aptos Narrow"/>
                        </a:rPr>
                        <a:t>            46,104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>
                          <a:effectLst/>
                          <a:latin typeface="Aptos Narrow"/>
                        </a:rPr>
                        <a:t>            39,558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3126812"/>
                  </a:ext>
                </a:extLst>
              </a:tr>
              <a:tr h="32024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>
                          <a:effectLst/>
                          <a:latin typeface="Aptos Narrow"/>
                        </a:rPr>
                        <a:t>            52,613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>
                          <a:effectLst/>
                          <a:latin typeface="Aptos Narrow"/>
                        </a:rPr>
                        <a:t>            42,767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>
                          <a:effectLst/>
                          <a:latin typeface="Aptos Narrow"/>
                        </a:rPr>
                        <a:t>            36,784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0359924"/>
                  </a:ext>
                </a:extLst>
              </a:tr>
              <a:tr h="32024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>
                          <a:effectLst/>
                          <a:latin typeface="Aptos Narrow"/>
                        </a:rPr>
                        <a:t>            47,767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>
                          <a:effectLst/>
                          <a:latin typeface="Aptos Narrow"/>
                        </a:rPr>
                        <a:t>            38,823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>
                          <a:effectLst/>
                          <a:latin typeface="Aptos Narrow"/>
                        </a:rPr>
                        <a:t>            33,465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3971206"/>
                  </a:ext>
                </a:extLst>
              </a:tr>
              <a:tr h="32024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>
                          <a:effectLst/>
                          <a:latin typeface="Aptos Narrow"/>
                        </a:rPr>
                        <a:t>            42,320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>
                          <a:effectLst/>
                          <a:latin typeface="Aptos Narrow"/>
                        </a:rPr>
                        <a:t>            34,238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 dirty="0">
                          <a:effectLst/>
                          <a:latin typeface="Aptos Narrow"/>
                        </a:rPr>
                        <a:t>            29,482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957016"/>
                  </a:ext>
                </a:extLst>
              </a:tr>
              <a:tr h="32024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>
                          <a:effectLst/>
                          <a:latin typeface="Aptos Narrow"/>
                        </a:rPr>
                        <a:t>            36,195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>
                          <a:effectLst/>
                          <a:latin typeface="Aptos Narrow"/>
                        </a:rPr>
                        <a:t>            28,746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>
                          <a:effectLst/>
                          <a:latin typeface="Aptos Narrow"/>
                        </a:rPr>
                        <a:t>            24,669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1232723"/>
                  </a:ext>
                </a:extLst>
              </a:tr>
              <a:tr h="32024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 dirty="0">
                          <a:effectLst/>
                          <a:latin typeface="Aptos Narrow"/>
                        </a:rPr>
                        <a:t>            27,963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>
                          <a:effectLst/>
                          <a:latin typeface="Aptos Narrow"/>
                        </a:rPr>
                        <a:t>            21,763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 dirty="0">
                          <a:effectLst/>
                          <a:latin typeface="Aptos Narrow"/>
                        </a:rPr>
                        <a:t>            18,405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8266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5069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6A9ABD-2535-E67F-4C8B-A89CDF15A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1B0D39-E726-7F8E-6292-B04500496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3BD3E-1E9A-4970-A6F7-E7AC52762E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4747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4747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FA4274B-CB38-C8B2-5783-27DEF848BC40}"/>
              </a:ext>
            </a:extLst>
          </p:cNvPr>
          <p:cNvSpPr txBox="1">
            <a:spLocks/>
          </p:cNvSpPr>
          <p:nvPr/>
        </p:nvSpPr>
        <p:spPr>
          <a:xfrm>
            <a:off x="1257300" y="370697"/>
            <a:ext cx="10401300" cy="647569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Unawarded vs Awarded bids with Uncompetitive Removed 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BBB20D-699C-1059-E3DE-4B1334512A93}"/>
              </a:ext>
            </a:extLst>
          </p:cNvPr>
          <p:cNvSpPr txBox="1"/>
          <p:nvPr/>
        </p:nvSpPr>
        <p:spPr>
          <a:xfrm>
            <a:off x="431767" y="1027558"/>
            <a:ext cx="8106057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/>
              <a:t>Total Daily DAM PTP Bids – Inefficient Bids (&lt;-20%, &lt;-$5 thresholds) (12/5/25 – 5/26/26)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4E2C56-D976-0822-C0D3-BDAE1881C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88" y="1325096"/>
            <a:ext cx="10585637" cy="502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480294"/>
      </p:ext>
    </p:extLst>
  </p:cSld>
  <p:clrMapOvr>
    <a:masterClrMapping/>
  </p:clrMapOvr>
</p:sld>
</file>

<file path=ppt/theme/theme1.xml><?xml version="1.0" encoding="utf-8"?>
<a:theme xmlns:a="http://schemas.openxmlformats.org/drawingml/2006/main" name="Page Design">
  <a:themeElements>
    <a:clrScheme name="ERCOT colors">
      <a:dk1>
        <a:srgbClr val="171A1C"/>
      </a:dk1>
      <a:lt1>
        <a:srgbClr val="FFFFFF"/>
      </a:lt1>
      <a:dk2>
        <a:srgbClr val="4A525A"/>
      </a:dk2>
      <a:lt2>
        <a:srgbClr val="E6EBEF"/>
      </a:lt2>
      <a:accent1>
        <a:srgbClr val="005763"/>
      </a:accent1>
      <a:accent2>
        <a:srgbClr val="3DBED1"/>
      </a:accent2>
      <a:accent3>
        <a:srgbClr val="003865"/>
      </a:accent3>
      <a:accent4>
        <a:srgbClr val="0063B4"/>
      </a:accent4>
      <a:accent5>
        <a:srgbClr val="26D07C"/>
      </a:accent5>
      <a:accent6>
        <a:srgbClr val="867ED0"/>
      </a:accent6>
      <a:hlink>
        <a:srgbClr val="00AEC7"/>
      </a:hlink>
      <a:folHlink>
        <a:srgbClr val="685BC7"/>
      </a:folHlink>
    </a:clrScheme>
    <a:fontScheme name="ERCOT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5A4393E2-984E-4EC6-A57F-55ABEA70BF7E}" vid="{DC19D82D-A86E-431A-8B02-3401DFD6F1FD}"/>
    </a:ext>
  </a:extLst>
</a:theme>
</file>

<file path=ppt/theme/theme2.xml><?xml version="1.0" encoding="utf-8"?>
<a:theme xmlns:a="http://schemas.openxmlformats.org/drawingml/2006/main" name="2_Cover">
  <a:themeElements>
    <a:clrScheme name="ERCOT">
      <a:dk1>
        <a:srgbClr val="000000"/>
      </a:dk1>
      <a:lt1>
        <a:srgbClr val="FFFFFF"/>
      </a:lt1>
      <a:dk2>
        <a:srgbClr val="2D3338"/>
      </a:dk2>
      <a:lt2>
        <a:srgbClr val="FFFFFF"/>
      </a:lt2>
      <a:accent1>
        <a:srgbClr val="003865"/>
      </a:accent1>
      <a:accent2>
        <a:srgbClr val="5B6770"/>
      </a:accent2>
      <a:accent3>
        <a:srgbClr val="26D07C"/>
      </a:accent3>
      <a:accent4>
        <a:srgbClr val="00829B"/>
      </a:accent4>
      <a:accent5>
        <a:srgbClr val="685BC7"/>
      </a:accent5>
      <a:accent6>
        <a:srgbClr val="890C58"/>
      </a:accent6>
      <a:hlink>
        <a:srgbClr val="3996DF"/>
      </a:hlink>
      <a:folHlink>
        <a:srgbClr val="867ED0"/>
      </a:folHlink>
    </a:clrScheme>
    <a:fontScheme name="ERCOT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981C3921-F832-4219-A434-38AF27917B91}" vid="{71A14E5E-F3BA-4FBB-8720-B6B3DBD7DB7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f8c9251-373f-4ee3-86cf-d97122226a81" xsi:nil="true"/>
    <lcf76f155ced4ddcb4097134ff3c332f xmlns="5f527160-b6a2-448e-b210-55bbe2178a90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F51A5998F0944EA03AB587B5B58FD3" ma:contentTypeVersion="14" ma:contentTypeDescription="Create a new document." ma:contentTypeScope="" ma:versionID="1f25472f7952a823f26b82c9247c2399">
  <xsd:schema xmlns:xsd="http://www.w3.org/2001/XMLSchema" xmlns:xs="http://www.w3.org/2001/XMLSchema" xmlns:p="http://schemas.microsoft.com/office/2006/metadata/properties" xmlns:ns2="5f527160-b6a2-448e-b210-55bbe2178a90" xmlns:ns3="cf8c9251-373f-4ee3-86cf-d97122226a81" targetNamespace="http://schemas.microsoft.com/office/2006/metadata/properties" ma:root="true" ma:fieldsID="bfa16fa066c0db69e062a31bbb6beaa7" ns2:_="" ns3:_="">
    <xsd:import namespace="5f527160-b6a2-448e-b210-55bbe2178a90"/>
    <xsd:import namespace="cf8c9251-373f-4ee3-86cf-d97122226a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527160-b6a2-448e-b210-55bbe2178a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102f585-f336-4ab5-8023-668eed9f00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8c9251-373f-4ee3-86cf-d97122226a8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7bce286-be28-47de-b9f7-94a506e34291}" ma:internalName="TaxCatchAll" ma:showField="CatchAllData" ma:web="cf8c9251-373f-4ee3-86cf-d97122226a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526C54-2038-4DDB-9077-84C80FF069E0}">
  <ds:schemaRefs>
    <ds:schemaRef ds:uri="5f527160-b6a2-448e-b210-55bbe2178a90"/>
    <ds:schemaRef ds:uri="cf8c9251-373f-4ee3-86cf-d97122226a8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A0B4F4D-9EDF-4D79-918C-0FF5D8A6F974}">
  <ds:schemaRefs>
    <ds:schemaRef ds:uri="5f527160-b6a2-448e-b210-55bbe2178a90"/>
    <ds:schemaRef ds:uri="cf8c9251-373f-4ee3-86cf-d97122226a8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F18ABE5-2C97-4413-ACB0-B3080BAFCA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1543</TotalTime>
  <Words>1252</Words>
  <Application>Microsoft Office PowerPoint</Application>
  <PresentationFormat>Widescreen</PresentationFormat>
  <Paragraphs>172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 Narrow</vt:lpstr>
      <vt:lpstr>Arial</vt:lpstr>
      <vt:lpstr>Calibri</vt:lpstr>
      <vt:lpstr>Wingdings</vt:lpstr>
      <vt:lpstr>Page Design</vt:lpstr>
      <vt:lpstr>2_Cover</vt:lpstr>
      <vt:lpstr>DAM PTP Bid Fee NPRR Update CMWG   Nathan Smith ERCOT Forward Markets  June 15, 2026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Questions/Comments?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Smith, Nathan</cp:lastModifiedBy>
  <cp:revision>13</cp:revision>
  <cp:lastPrinted>2017-10-10T21:31:05Z</cp:lastPrinted>
  <dcterms:created xsi:type="dcterms:W3CDTF">2016-01-21T15:20:31Z</dcterms:created>
  <dcterms:modified xsi:type="dcterms:W3CDTF">2026-06-11T19:54:53Z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0x0101009AF51A5998F0944EA03AB587B5B58FD3</vt:lpwstr>
  </property>
  <property fmtid="{D5CDD505-2E9C-101B-9397-08002B2CF9AE}" pid="3" name="Order">
    <vt:r8>2600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Audience">
    <vt:lpwstr>Public</vt:lpwstr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Dimensions">
    <vt:lpwstr>Default Width</vt:lpwstr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MediaServiceImageTags">
    <vt:lpwstr/>
  </property>
  <property fmtid="{D5CDD505-2E9C-101B-9397-08002B2CF9AE}" pid="13" name="MSIP_Label_7084cbda-52b8-46fb-a7b7-cb5bd465ed85_Enabled">
    <vt:lpwstr>true</vt:lpwstr>
  </property>
  <property fmtid="{D5CDD505-2E9C-101B-9397-08002B2CF9AE}" pid="14" name="MSIP_Label_7084cbda-52b8-46fb-a7b7-cb5bd465ed85_SetDate">
    <vt:lpwstr>2026-06-09T21:35:17Z</vt:lpwstr>
  </property>
  <property fmtid="{D5CDD505-2E9C-101B-9397-08002B2CF9AE}" pid="15" name="MSIP_Label_7084cbda-52b8-46fb-a7b7-cb5bd465ed85_Method">
    <vt:lpwstr>Standard</vt:lpwstr>
  </property>
  <property fmtid="{D5CDD505-2E9C-101B-9397-08002B2CF9AE}" pid="16" name="MSIP_Label_7084cbda-52b8-46fb-a7b7-cb5bd465ed85_Name">
    <vt:lpwstr>Internal</vt:lpwstr>
  </property>
  <property fmtid="{D5CDD505-2E9C-101B-9397-08002B2CF9AE}" pid="17" name="MSIP_Label_7084cbda-52b8-46fb-a7b7-cb5bd465ed85_SiteId">
    <vt:lpwstr>0afb747d-bff7-4596-a9fc-950ef9e0ec45</vt:lpwstr>
  </property>
  <property fmtid="{D5CDD505-2E9C-101B-9397-08002B2CF9AE}" pid="18" name="MSIP_Label_7084cbda-52b8-46fb-a7b7-cb5bd465ed85_ActionId">
    <vt:lpwstr>2010146c-0011-47e0-87c0-aaebb2024fc3</vt:lpwstr>
  </property>
  <property fmtid="{D5CDD505-2E9C-101B-9397-08002B2CF9AE}" pid="19" name="MSIP_Label_7084cbda-52b8-46fb-a7b7-cb5bd465ed85_ContentBits">
    <vt:lpwstr>0</vt:lpwstr>
  </property>
  <property fmtid="{D5CDD505-2E9C-101B-9397-08002B2CF9AE}" pid="20" name="MSIP_Label_7084cbda-52b8-46fb-a7b7-cb5bd465ed85_Tag">
    <vt:lpwstr>10, 3, 0, 2</vt:lpwstr>
  </property>
</Properties>
</file>