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2.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3.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5.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924" r:id="rId4"/>
    <p:sldMasterId id="2147483933" r:id="rId5"/>
  </p:sldMasterIdLst>
  <p:notesMasterIdLst>
    <p:notesMasterId r:id="rId69"/>
  </p:notesMasterIdLst>
  <p:handoutMasterIdLst>
    <p:handoutMasterId r:id="rId70"/>
  </p:handoutMasterIdLst>
  <p:sldIdLst>
    <p:sldId id="2147479097" r:id="rId6"/>
    <p:sldId id="2147479079" r:id="rId7"/>
    <p:sldId id="2147479077" r:id="rId8"/>
    <p:sldId id="2147479094" r:id="rId9"/>
    <p:sldId id="2147479095" r:id="rId10"/>
    <p:sldId id="2147479098" r:id="rId11"/>
    <p:sldId id="2147479102" r:id="rId12"/>
    <p:sldId id="2147479083" r:id="rId13"/>
    <p:sldId id="2147479125" r:id="rId14"/>
    <p:sldId id="2147479080" r:id="rId15"/>
    <p:sldId id="2147479101" r:id="rId16"/>
    <p:sldId id="2147479136" r:id="rId17"/>
    <p:sldId id="2147479103" r:id="rId18"/>
    <p:sldId id="2147479132" r:id="rId19"/>
    <p:sldId id="2147478763" r:id="rId20"/>
    <p:sldId id="2147478785" r:id="rId21"/>
    <p:sldId id="2147478786" r:id="rId22"/>
    <p:sldId id="2147478789" r:id="rId23"/>
    <p:sldId id="2147478787" r:id="rId24"/>
    <p:sldId id="2147479124" r:id="rId25"/>
    <p:sldId id="2147478790" r:id="rId26"/>
    <p:sldId id="2147478791" r:id="rId27"/>
    <p:sldId id="2147478764" r:id="rId28"/>
    <p:sldId id="2147478793" r:id="rId29"/>
    <p:sldId id="2147479108" r:id="rId30"/>
    <p:sldId id="2147479106" r:id="rId31"/>
    <p:sldId id="2147478794" r:id="rId32"/>
    <p:sldId id="2147479109" r:id="rId33"/>
    <p:sldId id="2147479110" r:id="rId34"/>
    <p:sldId id="2147478768" r:id="rId35"/>
    <p:sldId id="2147478772" r:id="rId36"/>
    <p:sldId id="2147478773" r:id="rId37"/>
    <p:sldId id="2147478774" r:id="rId38"/>
    <p:sldId id="2147478775" r:id="rId39"/>
    <p:sldId id="2147478776" r:id="rId40"/>
    <p:sldId id="2147478777" r:id="rId41"/>
    <p:sldId id="2147478778" r:id="rId42"/>
    <p:sldId id="2147478779" r:id="rId43"/>
    <p:sldId id="2147478769" r:id="rId44"/>
    <p:sldId id="2147478770" r:id="rId45"/>
    <p:sldId id="2147479093" r:id="rId46"/>
    <p:sldId id="2147479133" r:id="rId47"/>
    <p:sldId id="2147479135" r:id="rId48"/>
    <p:sldId id="2147479046" r:id="rId49"/>
    <p:sldId id="2147479041" r:id="rId50"/>
    <p:sldId id="2147479081" r:id="rId51"/>
    <p:sldId id="2147479060" r:id="rId52"/>
    <p:sldId id="2147479061" r:id="rId53"/>
    <p:sldId id="2147479062" r:id="rId54"/>
    <p:sldId id="2147479063" r:id="rId55"/>
    <p:sldId id="2147479064" r:id="rId56"/>
    <p:sldId id="2147479066" r:id="rId57"/>
    <p:sldId id="2147479067" r:id="rId58"/>
    <p:sldId id="2147479068" r:id="rId59"/>
    <p:sldId id="2147479069" r:id="rId60"/>
    <p:sldId id="2147479070" r:id="rId61"/>
    <p:sldId id="2147479042" r:id="rId62"/>
    <p:sldId id="2147479033" r:id="rId63"/>
    <p:sldId id="2147479034" r:id="rId64"/>
    <p:sldId id="2147479035" r:id="rId65"/>
    <p:sldId id="2147479085" r:id="rId66"/>
    <p:sldId id="2147479087" r:id="rId67"/>
    <p:sldId id="2147479088" r:id="rId68"/>
  </p:sldIdLst>
  <p:sldSz cx="12192000" cy="6858000"/>
  <p:notesSz cx="7102475" cy="9388475"/>
  <p:custDataLst>
    <p:tags r:id="rId7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2210E16-8D79-8505-F57C-62CAD3E6CDAD}" name="Rowe, Evan" initials="ER" userId="S::Evan.Rowe@ercot.com::d81abe1c-6950-4df8-9373-68ccbd619277" providerId="AD"/>
  <p188:author id="{DBE91927-F6DB-6E1E-EA6F-582FF8FB4C6C}" name="Switzer, Christina" initials="CS" userId="S::Christina.Switzer@ercot.com::718fdc06-d185-42eb-a781-85958c100b82" providerId="AD"/>
  <p188:author id="{261C4439-2D8A-0656-1F63-EE5EC99FD27A}" name="Huang, Fred" initials="SH" userId="S::Shun-Hsien.Huang@ercot.com::604a4aa9-2658-4d75-8cf1-9e07b94baee6" providerId="AD"/>
  <p188:author id="{18E1B941-D805-FD4F-8957-3F61C5D9EBD4}" name="Ayson, Janice" initials="JA" userId="S::Janice.Ayson@ercot.com::f2bb4e96-48b2-4079-a64c-325f474add9b" providerId="AD"/>
  <p188:author id="{06F3794A-CC67-56A5-0FBD-5E0FC58AAB14}" name="Springer, Agee" initials="SA" userId="S::agee.springer@ercot.com::c70aae34-03cc-4ca4-9dc9-ab0f1f0f7e1f" providerId="AD"/>
  <p188:author id="{E059994E-1F97-2543-043B-6E726BCB59C5}" name="Shaaz Lalani" initials="SL" userId="S::Shaaz_Lalani@mckinsey.com::b1f1cdaa-cfd9-4cff-ad98-f946d5dba42f" providerId="AD"/>
  <p188:author id="{1DC88E50-52D5-C315-B518-599503BB2D2B}" name="Switzer, Christina" initials="SC" userId="S::christina.switzer@ercot.com::718fdc06-d185-42eb-a781-85958c100b82" providerId="AD"/>
  <p188:author id="{6A1BB263-FD63-DC8B-3A22-FA5EBF28757D}" name="Yan, Ping" initials="PY" userId="S::Ping.Yan@ercot.com::ba1806fc-35c3-448b-afd8-330b1a9a6882" providerId="AD"/>
  <p188:author id="{43AC947A-768F-141B-B1A1-8E2AE920FF2F}" name="Billo, Jeffrey" initials="JB" userId="S::Jeff.Billo@ercot.com::c105959f-1c3a-49d3-b6c5-5ffb20d67f2e" providerId="AD"/>
  <p188:author id="{681943A9-36B9-8CCE-5BB5-53154F9E201A}" name="Springer, Agee" initials="AS" userId="S::Agee.Springer@ercot.com::c70aae34-03cc-4ca4-9dc9-ab0f1f0f7e1f" providerId="AD"/>
  <p188:author id="{6AED60BC-6DC8-9208-15EC-10DB2B0CE731}" name="Mereness, Matt" initials="MM" userId="S::matt.mereness@ercot.com::6db1126a-164e-4475-8d86-5dde160acd3b" providerId="AD"/>
  <p188:author id="{179AB2E8-70E7-1118-DF7E-04D0F5F4ED90}" name="Marco Casiraghi" initials="MC" userId="S::marco_casiraghi_mckinsey.com#ext#@ercot.onmicrosoft.com::47a73416-6da1-4b96-9a55-b0aeca28699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C7"/>
    <a:srgbClr val="78D2DF"/>
    <a:srgbClr val="D2D2D2"/>
    <a:srgbClr val="005763"/>
    <a:srgbClr val="E6EBEF"/>
    <a:srgbClr val="B1E5ED"/>
    <a:srgbClr val="CCDDE0"/>
    <a:srgbClr val="26D07C"/>
    <a:srgbClr val="99E9C1"/>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138"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77"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handoutMaster" Target="handoutMasters/handout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tags" Target="tags/tag1.xml"/><Relationship Id="rId2" Type="http://schemas.openxmlformats.org/officeDocument/2006/relationships/customXml" Target="../customXml/item2.xml"/><Relationship Id="rId29" Type="http://schemas.openxmlformats.org/officeDocument/2006/relationships/slide" Target="slides/slide2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6386A7-B973-4E9E-BE19-978669629384}"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34EDE1A3-DE8F-48CC-BB00-334F160EFDAF}">
      <dgm:prSet phldrT="[Text]" phldr="0" custT="1"/>
      <dgm:spPr/>
      <dgm:t>
        <a:bodyPr/>
        <a:lstStyle/>
        <a:p>
          <a:r>
            <a:rPr lang="en-US" sz="1800" b="1"/>
            <a:t>May 21</a:t>
          </a:r>
          <a:endParaRPr lang="en-US" sz="1800" b="0"/>
        </a:p>
      </dgm:t>
    </dgm:pt>
    <dgm:pt modelId="{F40FBA84-CA24-4478-BBC6-E641DD6F7EEC}" type="parTrans" cxnId="{1D9DF6B6-FC3B-417F-BA3D-979B2B635B21}">
      <dgm:prSet/>
      <dgm:spPr/>
      <dgm:t>
        <a:bodyPr/>
        <a:lstStyle/>
        <a:p>
          <a:endParaRPr lang="en-US"/>
        </a:p>
      </dgm:t>
    </dgm:pt>
    <dgm:pt modelId="{858617FD-4491-4954-9C9F-B957B75D94EC}" type="sibTrans" cxnId="{1D9DF6B6-FC3B-417F-BA3D-979B2B635B21}">
      <dgm:prSet/>
      <dgm:spPr/>
      <dgm:t>
        <a:bodyPr/>
        <a:lstStyle/>
        <a:p>
          <a:endParaRPr lang="en-US"/>
        </a:p>
      </dgm:t>
    </dgm:pt>
    <dgm:pt modelId="{8098EA7D-FA2A-42E9-A624-4A6F71E79945}">
      <dgm:prSet phldrT="[Text]" phldr="0" custT="1"/>
      <dgm:spPr/>
      <dgm:t>
        <a:bodyPr/>
        <a:lstStyle/>
        <a:p>
          <a:r>
            <a:rPr lang="en-US" sz="1400"/>
            <a:t>Initial preview of implementation process, new LIF, and attestation templates</a:t>
          </a:r>
        </a:p>
      </dgm:t>
    </dgm:pt>
    <dgm:pt modelId="{1D9F17E3-52A7-4247-BCF4-D07513E35E59}" type="parTrans" cxnId="{62183DA7-46DA-4950-92A3-FB1FE92E1045}">
      <dgm:prSet/>
      <dgm:spPr/>
      <dgm:t>
        <a:bodyPr/>
        <a:lstStyle/>
        <a:p>
          <a:endParaRPr lang="en-US"/>
        </a:p>
      </dgm:t>
    </dgm:pt>
    <dgm:pt modelId="{A236C12F-1C5C-4894-B930-1A9E17CB4D85}" type="sibTrans" cxnId="{62183DA7-46DA-4950-92A3-FB1FE92E1045}">
      <dgm:prSet/>
      <dgm:spPr/>
      <dgm:t>
        <a:bodyPr/>
        <a:lstStyle/>
        <a:p>
          <a:endParaRPr lang="en-US"/>
        </a:p>
      </dgm:t>
    </dgm:pt>
    <dgm:pt modelId="{352171BF-4D9D-4800-BF53-D11DA0A28A79}">
      <dgm:prSet phldrT="[Text]" phldr="0" custT="1"/>
      <dgm:spPr/>
      <dgm:t>
        <a:bodyPr/>
        <a:lstStyle/>
        <a:p>
          <a:r>
            <a:rPr lang="en-US" sz="1800" b="1"/>
            <a:t>May 28</a:t>
          </a:r>
        </a:p>
      </dgm:t>
    </dgm:pt>
    <dgm:pt modelId="{FB6C8ED5-76DF-4C9E-982F-F348D92121B7}" type="parTrans" cxnId="{FD529C73-20D4-4013-8A32-B8859E13C85F}">
      <dgm:prSet/>
      <dgm:spPr/>
      <dgm:t>
        <a:bodyPr/>
        <a:lstStyle/>
        <a:p>
          <a:endParaRPr lang="en-US"/>
        </a:p>
      </dgm:t>
    </dgm:pt>
    <dgm:pt modelId="{48A09B17-9635-4E70-905B-82A46778689B}" type="sibTrans" cxnId="{FD529C73-20D4-4013-8A32-B8859E13C85F}">
      <dgm:prSet/>
      <dgm:spPr/>
      <dgm:t>
        <a:bodyPr/>
        <a:lstStyle/>
        <a:p>
          <a:endParaRPr lang="en-US"/>
        </a:p>
      </dgm:t>
    </dgm:pt>
    <dgm:pt modelId="{9CCC3CCE-0F3F-4A95-AD30-4EFE5AC3DE02}">
      <dgm:prSet phldrT="[Text]" phldr="0" custT="1"/>
      <dgm:spPr/>
      <dgm:t>
        <a:bodyPr/>
        <a:lstStyle/>
        <a:p>
          <a:r>
            <a:rPr lang="en-US" sz="1400"/>
            <a:t>More detailed preview of process, new LIF, and attestation templates</a:t>
          </a:r>
        </a:p>
      </dgm:t>
    </dgm:pt>
    <dgm:pt modelId="{BE594581-B539-452F-8BF8-BB8B9C34DD1B}" type="parTrans" cxnId="{40976915-11F2-42FB-9B52-2C9E34069E53}">
      <dgm:prSet/>
      <dgm:spPr/>
      <dgm:t>
        <a:bodyPr/>
        <a:lstStyle/>
        <a:p>
          <a:endParaRPr lang="en-US"/>
        </a:p>
      </dgm:t>
    </dgm:pt>
    <dgm:pt modelId="{705860B5-4BB8-47EC-A942-472F92274297}" type="sibTrans" cxnId="{40976915-11F2-42FB-9B52-2C9E34069E53}">
      <dgm:prSet/>
      <dgm:spPr/>
      <dgm:t>
        <a:bodyPr/>
        <a:lstStyle/>
        <a:p>
          <a:endParaRPr lang="en-US"/>
        </a:p>
      </dgm:t>
    </dgm:pt>
    <dgm:pt modelId="{F9B67D7C-F96E-4F90-97A2-00AA39425CB2}">
      <dgm:prSet phldrT="[Text]" phldr="0" custT="1"/>
      <dgm:spPr/>
      <dgm:t>
        <a:bodyPr/>
        <a:lstStyle/>
        <a:p>
          <a:r>
            <a:rPr lang="en-US" sz="1800" b="1"/>
            <a:t>First weeks of June</a:t>
          </a:r>
        </a:p>
      </dgm:t>
    </dgm:pt>
    <dgm:pt modelId="{A5E7F439-5CC0-48AC-AA4B-DB7ED56F94AB}" type="parTrans" cxnId="{F193815F-A4E6-46E0-B42F-B0970CBB6D05}">
      <dgm:prSet/>
      <dgm:spPr/>
      <dgm:t>
        <a:bodyPr/>
        <a:lstStyle/>
        <a:p>
          <a:endParaRPr lang="en-US"/>
        </a:p>
      </dgm:t>
    </dgm:pt>
    <dgm:pt modelId="{20467B77-5C0F-43FA-8812-63E56D8287BB}" type="sibTrans" cxnId="{F193815F-A4E6-46E0-B42F-B0970CBB6D05}">
      <dgm:prSet/>
      <dgm:spPr/>
      <dgm:t>
        <a:bodyPr/>
        <a:lstStyle/>
        <a:p>
          <a:endParaRPr lang="en-US"/>
        </a:p>
      </dgm:t>
    </dgm:pt>
    <dgm:pt modelId="{17B29284-4CE7-493D-B943-ECEF58727632}">
      <dgm:prSet phldrT="[Text]" phldr="0" custT="1"/>
      <dgm:spPr/>
      <dgm:t>
        <a:bodyPr/>
        <a:lstStyle/>
        <a:p>
          <a:r>
            <a:rPr lang="en-US" sz="1400"/>
            <a:t>Official LIF and attestations being posted to the Large Load Integration section of the ERCOT website</a:t>
          </a:r>
        </a:p>
      </dgm:t>
    </dgm:pt>
    <dgm:pt modelId="{BD3DB7F5-38AF-4346-A218-2660DF760FEB}" type="parTrans" cxnId="{2BA6C90A-900B-4A4C-9409-B3E7B060AACF}">
      <dgm:prSet/>
      <dgm:spPr/>
      <dgm:t>
        <a:bodyPr/>
        <a:lstStyle/>
        <a:p>
          <a:endParaRPr lang="en-US"/>
        </a:p>
      </dgm:t>
    </dgm:pt>
    <dgm:pt modelId="{110C13ED-B7C7-4170-A1EC-3CCE16281346}" type="sibTrans" cxnId="{2BA6C90A-900B-4A4C-9409-B3E7B060AACF}">
      <dgm:prSet/>
      <dgm:spPr/>
      <dgm:t>
        <a:bodyPr/>
        <a:lstStyle/>
        <a:p>
          <a:endParaRPr lang="en-US"/>
        </a:p>
      </dgm:t>
    </dgm:pt>
    <dgm:pt modelId="{14D68128-5FDC-415C-ABA4-48DAF3F0E4C6}">
      <dgm:prSet phldrT="[Text]" phldr="0" custT="1"/>
      <dgm:spPr/>
      <dgm:t>
        <a:bodyPr/>
        <a:lstStyle/>
        <a:p>
          <a:r>
            <a:rPr lang="en-US" sz="1400"/>
            <a:t>New email inbox goes live to receive Batch Zero submission packages</a:t>
          </a:r>
        </a:p>
      </dgm:t>
    </dgm:pt>
    <dgm:pt modelId="{4774501C-8AEB-496E-A0D3-51BD796713F4}" type="parTrans" cxnId="{B81C2B91-D784-43ED-BFED-A71C7ED3418A}">
      <dgm:prSet/>
      <dgm:spPr/>
      <dgm:t>
        <a:bodyPr/>
        <a:lstStyle/>
        <a:p>
          <a:endParaRPr lang="en-US"/>
        </a:p>
      </dgm:t>
    </dgm:pt>
    <dgm:pt modelId="{624FD7AE-29B6-4EA1-BD9F-3904132C54B6}" type="sibTrans" cxnId="{B81C2B91-D784-43ED-BFED-A71C7ED3418A}">
      <dgm:prSet/>
      <dgm:spPr/>
      <dgm:t>
        <a:bodyPr/>
        <a:lstStyle/>
        <a:p>
          <a:endParaRPr lang="en-US"/>
        </a:p>
      </dgm:t>
    </dgm:pt>
    <dgm:pt modelId="{663B7FD6-CC2C-4B9E-850C-7182F9ECBE09}">
      <dgm:prSet phldrT="[Text]" phldr="0" custT="1"/>
      <dgm:spPr/>
      <dgm:t>
        <a:bodyPr/>
        <a:lstStyle/>
        <a:p>
          <a:r>
            <a:rPr lang="en-US" sz="1800" b="1"/>
            <a:t>July 24</a:t>
          </a:r>
        </a:p>
      </dgm:t>
    </dgm:pt>
    <dgm:pt modelId="{1A17CB7B-1EE2-4C61-89DC-7CFE716C4D4C}" type="parTrans" cxnId="{B3AC641B-5DEB-42C4-A467-C6EC254FF6F5}">
      <dgm:prSet/>
      <dgm:spPr/>
      <dgm:t>
        <a:bodyPr/>
        <a:lstStyle/>
        <a:p>
          <a:endParaRPr lang="en-US"/>
        </a:p>
      </dgm:t>
    </dgm:pt>
    <dgm:pt modelId="{43F5111C-628E-4257-A43A-91813A223FE9}" type="sibTrans" cxnId="{B3AC641B-5DEB-42C4-A467-C6EC254FF6F5}">
      <dgm:prSet/>
      <dgm:spPr/>
      <dgm:t>
        <a:bodyPr/>
        <a:lstStyle/>
        <a:p>
          <a:endParaRPr lang="en-US"/>
        </a:p>
      </dgm:t>
    </dgm:pt>
    <dgm:pt modelId="{9602BDF4-B4E8-4664-B519-59A30454A382}">
      <dgm:prSet phldrT="[Text]" phldr="0" custT="1"/>
      <dgm:spPr/>
      <dgm:t>
        <a:bodyPr/>
        <a:lstStyle/>
        <a:p>
          <a:r>
            <a:rPr lang="en-US" sz="1400"/>
            <a:t>Last day for Interconnecting  TSPs/DSPs, as applicable, to submit completed Batch Zero submission packages to ERCOT</a:t>
          </a:r>
        </a:p>
      </dgm:t>
    </dgm:pt>
    <dgm:pt modelId="{E21D3733-640C-439C-9222-E6B3B3259D92}" type="parTrans" cxnId="{E27A6623-EAD3-4249-AD1B-12FD86F92223}">
      <dgm:prSet/>
      <dgm:spPr/>
      <dgm:t>
        <a:bodyPr/>
        <a:lstStyle/>
        <a:p>
          <a:endParaRPr lang="en-US"/>
        </a:p>
      </dgm:t>
    </dgm:pt>
    <dgm:pt modelId="{62617BD0-CF31-4BF7-A098-E3519BE7BD07}" type="sibTrans" cxnId="{E27A6623-EAD3-4249-AD1B-12FD86F92223}">
      <dgm:prSet/>
      <dgm:spPr/>
      <dgm:t>
        <a:bodyPr/>
        <a:lstStyle/>
        <a:p>
          <a:endParaRPr lang="en-US"/>
        </a:p>
      </dgm:t>
    </dgm:pt>
    <dgm:pt modelId="{1988DBDF-BF8A-4173-A66C-06524228576E}">
      <dgm:prSet phldrT="[Text]" phldr="0" custT="1"/>
      <dgm:spPr/>
      <dgm:t>
        <a:bodyPr/>
        <a:lstStyle/>
        <a:p>
          <a:r>
            <a:rPr lang="en-US" sz="1400"/>
            <a:t>Request for feedback and questions</a:t>
          </a:r>
          <a:endParaRPr lang="en-US" sz="1600"/>
        </a:p>
      </dgm:t>
    </dgm:pt>
    <dgm:pt modelId="{FF739C76-14D1-471C-B311-6BD3440D7F2F}" type="parTrans" cxnId="{7D849391-BD36-401F-B5AF-63BE44A6857B}">
      <dgm:prSet/>
      <dgm:spPr/>
      <dgm:t>
        <a:bodyPr/>
        <a:lstStyle/>
        <a:p>
          <a:endParaRPr lang="en-US"/>
        </a:p>
      </dgm:t>
    </dgm:pt>
    <dgm:pt modelId="{BE7AC1CB-B385-429D-BD7A-B04D0ECB1801}" type="sibTrans" cxnId="{7D849391-BD36-401F-B5AF-63BE44A6857B}">
      <dgm:prSet/>
      <dgm:spPr/>
      <dgm:t>
        <a:bodyPr/>
        <a:lstStyle/>
        <a:p>
          <a:endParaRPr lang="en-US"/>
        </a:p>
      </dgm:t>
    </dgm:pt>
    <dgm:pt modelId="{A08A7ED6-1725-4E5C-AD7A-079A72E3A61A}" type="pres">
      <dgm:prSet presAssocID="{A86386A7-B973-4E9E-BE19-978669629384}" presName="linearFlow" presStyleCnt="0">
        <dgm:presLayoutVars>
          <dgm:dir/>
          <dgm:animLvl val="lvl"/>
          <dgm:resizeHandles val="exact"/>
        </dgm:presLayoutVars>
      </dgm:prSet>
      <dgm:spPr/>
    </dgm:pt>
    <dgm:pt modelId="{E61A4312-4C6B-41BB-BC51-95C4CD2328C8}" type="pres">
      <dgm:prSet presAssocID="{34EDE1A3-DE8F-48CC-BB00-334F160EFDAF}" presName="composite" presStyleCnt="0"/>
      <dgm:spPr/>
    </dgm:pt>
    <dgm:pt modelId="{151B00E0-5257-428F-AE35-40569D112F63}" type="pres">
      <dgm:prSet presAssocID="{34EDE1A3-DE8F-48CC-BB00-334F160EFDAF}" presName="parTx" presStyleLbl="node1" presStyleIdx="0" presStyleCnt="4">
        <dgm:presLayoutVars>
          <dgm:chMax val="0"/>
          <dgm:chPref val="0"/>
          <dgm:bulletEnabled val="1"/>
        </dgm:presLayoutVars>
      </dgm:prSet>
      <dgm:spPr/>
    </dgm:pt>
    <dgm:pt modelId="{701E58C9-4E9F-4D96-95F6-627F1C60202B}" type="pres">
      <dgm:prSet presAssocID="{34EDE1A3-DE8F-48CC-BB00-334F160EFDAF}" presName="parSh" presStyleLbl="node1" presStyleIdx="0" presStyleCnt="4"/>
      <dgm:spPr/>
    </dgm:pt>
    <dgm:pt modelId="{4E2F179B-42DC-47DF-BD38-3D2A86129B43}" type="pres">
      <dgm:prSet presAssocID="{34EDE1A3-DE8F-48CC-BB00-334F160EFDAF}" presName="desTx" presStyleLbl="fgAcc1" presStyleIdx="0" presStyleCnt="4">
        <dgm:presLayoutVars>
          <dgm:bulletEnabled val="1"/>
        </dgm:presLayoutVars>
      </dgm:prSet>
      <dgm:spPr/>
    </dgm:pt>
    <dgm:pt modelId="{108EC537-3590-4700-A079-5E03D9707ABF}" type="pres">
      <dgm:prSet presAssocID="{858617FD-4491-4954-9C9F-B957B75D94EC}" presName="sibTrans" presStyleLbl="sibTrans2D1" presStyleIdx="0" presStyleCnt="3"/>
      <dgm:spPr/>
    </dgm:pt>
    <dgm:pt modelId="{AC2EE302-24EC-4EE4-AE11-C125DC5DA4AB}" type="pres">
      <dgm:prSet presAssocID="{858617FD-4491-4954-9C9F-B957B75D94EC}" presName="connTx" presStyleLbl="sibTrans2D1" presStyleIdx="0" presStyleCnt="3"/>
      <dgm:spPr/>
    </dgm:pt>
    <dgm:pt modelId="{208A5AC5-AAC6-4F72-9DF2-52327E535514}" type="pres">
      <dgm:prSet presAssocID="{352171BF-4D9D-4800-BF53-D11DA0A28A79}" presName="composite" presStyleCnt="0"/>
      <dgm:spPr/>
    </dgm:pt>
    <dgm:pt modelId="{F574FFED-7637-4FF5-9153-B1250ACBA579}" type="pres">
      <dgm:prSet presAssocID="{352171BF-4D9D-4800-BF53-D11DA0A28A79}" presName="parTx" presStyleLbl="node1" presStyleIdx="0" presStyleCnt="4">
        <dgm:presLayoutVars>
          <dgm:chMax val="0"/>
          <dgm:chPref val="0"/>
          <dgm:bulletEnabled val="1"/>
        </dgm:presLayoutVars>
      </dgm:prSet>
      <dgm:spPr/>
    </dgm:pt>
    <dgm:pt modelId="{B04C5989-9118-43F6-8315-EE46AD25B79D}" type="pres">
      <dgm:prSet presAssocID="{352171BF-4D9D-4800-BF53-D11DA0A28A79}" presName="parSh" presStyleLbl="node1" presStyleIdx="1" presStyleCnt="4"/>
      <dgm:spPr/>
    </dgm:pt>
    <dgm:pt modelId="{9B2459F9-90A0-40C1-A8C8-931295CC5D7B}" type="pres">
      <dgm:prSet presAssocID="{352171BF-4D9D-4800-BF53-D11DA0A28A79}" presName="desTx" presStyleLbl="fgAcc1" presStyleIdx="1" presStyleCnt="4" custLinFactNeighborY="9597">
        <dgm:presLayoutVars>
          <dgm:bulletEnabled val="1"/>
        </dgm:presLayoutVars>
      </dgm:prSet>
      <dgm:spPr/>
    </dgm:pt>
    <dgm:pt modelId="{5D277219-7C18-44DE-8112-7641A33D9C08}" type="pres">
      <dgm:prSet presAssocID="{48A09B17-9635-4E70-905B-82A46778689B}" presName="sibTrans" presStyleLbl="sibTrans2D1" presStyleIdx="1" presStyleCnt="3" custScaleX="100000"/>
      <dgm:spPr/>
    </dgm:pt>
    <dgm:pt modelId="{555373B3-4DA7-48BA-AB8A-CFC26FDE8BB4}" type="pres">
      <dgm:prSet presAssocID="{48A09B17-9635-4E70-905B-82A46778689B}" presName="connTx" presStyleLbl="sibTrans2D1" presStyleIdx="1" presStyleCnt="3"/>
      <dgm:spPr/>
    </dgm:pt>
    <dgm:pt modelId="{144F1D2D-A86F-4BF7-8649-698C27149739}" type="pres">
      <dgm:prSet presAssocID="{F9B67D7C-F96E-4F90-97A2-00AA39425CB2}" presName="composite" presStyleCnt="0"/>
      <dgm:spPr/>
    </dgm:pt>
    <dgm:pt modelId="{29485178-4E59-4B92-A42E-40867A7E322A}" type="pres">
      <dgm:prSet presAssocID="{F9B67D7C-F96E-4F90-97A2-00AA39425CB2}" presName="parTx" presStyleLbl="node1" presStyleIdx="1" presStyleCnt="4">
        <dgm:presLayoutVars>
          <dgm:chMax val="0"/>
          <dgm:chPref val="0"/>
          <dgm:bulletEnabled val="1"/>
        </dgm:presLayoutVars>
      </dgm:prSet>
      <dgm:spPr/>
    </dgm:pt>
    <dgm:pt modelId="{E2432099-52EA-4475-A9CB-32A78FEAD295}" type="pres">
      <dgm:prSet presAssocID="{F9B67D7C-F96E-4F90-97A2-00AA39425CB2}" presName="parSh" presStyleLbl="node1" presStyleIdx="2" presStyleCnt="4"/>
      <dgm:spPr/>
    </dgm:pt>
    <dgm:pt modelId="{5CE4831C-0381-4748-8460-E2D28ED285D0}" type="pres">
      <dgm:prSet presAssocID="{F9B67D7C-F96E-4F90-97A2-00AA39425CB2}" presName="desTx" presStyleLbl="fgAcc1" presStyleIdx="2" presStyleCnt="4">
        <dgm:presLayoutVars>
          <dgm:bulletEnabled val="1"/>
        </dgm:presLayoutVars>
      </dgm:prSet>
      <dgm:spPr/>
    </dgm:pt>
    <dgm:pt modelId="{20E5C52B-2EF7-48BE-95CD-52C9A82C5B23}" type="pres">
      <dgm:prSet presAssocID="{20467B77-5C0F-43FA-8812-63E56D8287BB}" presName="sibTrans" presStyleLbl="sibTrans2D1" presStyleIdx="2" presStyleCnt="3"/>
      <dgm:spPr/>
    </dgm:pt>
    <dgm:pt modelId="{C828FF24-70E6-487A-AF9A-DCF7E87B8256}" type="pres">
      <dgm:prSet presAssocID="{20467B77-5C0F-43FA-8812-63E56D8287BB}" presName="connTx" presStyleLbl="sibTrans2D1" presStyleIdx="2" presStyleCnt="3"/>
      <dgm:spPr/>
    </dgm:pt>
    <dgm:pt modelId="{06ED7E7C-E91F-4F14-B0CC-9EB288A8D5EC}" type="pres">
      <dgm:prSet presAssocID="{663B7FD6-CC2C-4B9E-850C-7182F9ECBE09}" presName="composite" presStyleCnt="0"/>
      <dgm:spPr/>
    </dgm:pt>
    <dgm:pt modelId="{0E966E36-105A-4F8D-A566-E440556D93C6}" type="pres">
      <dgm:prSet presAssocID="{663B7FD6-CC2C-4B9E-850C-7182F9ECBE09}" presName="parTx" presStyleLbl="node1" presStyleIdx="2" presStyleCnt="4">
        <dgm:presLayoutVars>
          <dgm:chMax val="0"/>
          <dgm:chPref val="0"/>
          <dgm:bulletEnabled val="1"/>
        </dgm:presLayoutVars>
      </dgm:prSet>
      <dgm:spPr/>
    </dgm:pt>
    <dgm:pt modelId="{234D4FD3-2314-42D5-B974-33E70756D62C}" type="pres">
      <dgm:prSet presAssocID="{663B7FD6-CC2C-4B9E-850C-7182F9ECBE09}" presName="parSh" presStyleLbl="node1" presStyleIdx="3" presStyleCnt="4"/>
      <dgm:spPr/>
    </dgm:pt>
    <dgm:pt modelId="{03176ACF-FFBA-4295-A455-887DB8554239}" type="pres">
      <dgm:prSet presAssocID="{663B7FD6-CC2C-4B9E-850C-7182F9ECBE09}" presName="desTx" presStyleLbl="fgAcc1" presStyleIdx="3" presStyleCnt="4">
        <dgm:presLayoutVars>
          <dgm:bulletEnabled val="1"/>
        </dgm:presLayoutVars>
      </dgm:prSet>
      <dgm:spPr/>
    </dgm:pt>
  </dgm:ptLst>
  <dgm:cxnLst>
    <dgm:cxn modelId="{2BA6C90A-900B-4A4C-9409-B3E7B060AACF}" srcId="{F9B67D7C-F96E-4F90-97A2-00AA39425CB2}" destId="{17B29284-4CE7-493D-B943-ECEF58727632}" srcOrd="0" destOrd="0" parTransId="{BD3DB7F5-38AF-4346-A218-2660DF760FEB}" sibTransId="{110C13ED-B7C7-4170-A1EC-3CCE16281346}"/>
    <dgm:cxn modelId="{6A24FF0F-7EFF-4576-9162-80F427B2CD04}" type="presOf" srcId="{663B7FD6-CC2C-4B9E-850C-7182F9ECBE09}" destId="{234D4FD3-2314-42D5-B974-33E70756D62C}" srcOrd="1" destOrd="0" presId="urn:microsoft.com/office/officeart/2005/8/layout/process3"/>
    <dgm:cxn modelId="{40976915-11F2-42FB-9B52-2C9E34069E53}" srcId="{352171BF-4D9D-4800-BF53-D11DA0A28A79}" destId="{9CCC3CCE-0F3F-4A95-AD30-4EFE5AC3DE02}" srcOrd="0" destOrd="0" parTransId="{BE594581-B539-452F-8BF8-BB8B9C34DD1B}" sibTransId="{705860B5-4BB8-47EC-A942-472F92274297}"/>
    <dgm:cxn modelId="{B3AC641B-5DEB-42C4-A467-C6EC254FF6F5}" srcId="{A86386A7-B973-4E9E-BE19-978669629384}" destId="{663B7FD6-CC2C-4B9E-850C-7182F9ECBE09}" srcOrd="3" destOrd="0" parTransId="{1A17CB7B-1EE2-4C61-89DC-7CFE716C4D4C}" sibTransId="{43F5111C-628E-4257-A43A-91813A223FE9}"/>
    <dgm:cxn modelId="{0ED9461D-3239-4AD9-9B56-0AA65FE1E936}" type="presOf" srcId="{48A09B17-9635-4E70-905B-82A46778689B}" destId="{5D277219-7C18-44DE-8112-7641A33D9C08}" srcOrd="0" destOrd="0" presId="urn:microsoft.com/office/officeart/2005/8/layout/process3"/>
    <dgm:cxn modelId="{E27A6623-EAD3-4249-AD1B-12FD86F92223}" srcId="{663B7FD6-CC2C-4B9E-850C-7182F9ECBE09}" destId="{9602BDF4-B4E8-4664-B519-59A30454A382}" srcOrd="0" destOrd="0" parTransId="{E21D3733-640C-439C-9222-E6B3B3259D92}" sibTransId="{62617BD0-CF31-4BF7-A098-E3519BE7BD07}"/>
    <dgm:cxn modelId="{A3009623-841E-4CA7-A2C8-AE3279D2DB79}" type="presOf" srcId="{20467B77-5C0F-43FA-8812-63E56D8287BB}" destId="{20E5C52B-2EF7-48BE-95CD-52C9A82C5B23}" srcOrd="0" destOrd="0" presId="urn:microsoft.com/office/officeart/2005/8/layout/process3"/>
    <dgm:cxn modelId="{0D5BC429-C73B-4F08-956F-61546706B642}" type="presOf" srcId="{14D68128-5FDC-415C-ABA4-48DAF3F0E4C6}" destId="{5CE4831C-0381-4748-8460-E2D28ED285D0}" srcOrd="0" destOrd="1" presId="urn:microsoft.com/office/officeart/2005/8/layout/process3"/>
    <dgm:cxn modelId="{E488995E-E526-42F6-A06D-7421425ADC42}" type="presOf" srcId="{A86386A7-B973-4E9E-BE19-978669629384}" destId="{A08A7ED6-1725-4E5C-AD7A-079A72E3A61A}" srcOrd="0" destOrd="0" presId="urn:microsoft.com/office/officeart/2005/8/layout/process3"/>
    <dgm:cxn modelId="{F193815F-A4E6-46E0-B42F-B0970CBB6D05}" srcId="{A86386A7-B973-4E9E-BE19-978669629384}" destId="{F9B67D7C-F96E-4F90-97A2-00AA39425CB2}" srcOrd="2" destOrd="0" parTransId="{A5E7F439-5CC0-48AC-AA4B-DB7ED56F94AB}" sibTransId="{20467B77-5C0F-43FA-8812-63E56D8287BB}"/>
    <dgm:cxn modelId="{24C9D864-2EF7-4A2F-B2C0-C2A93F5FC4B6}" type="presOf" srcId="{9CCC3CCE-0F3F-4A95-AD30-4EFE5AC3DE02}" destId="{9B2459F9-90A0-40C1-A8C8-931295CC5D7B}" srcOrd="0" destOrd="0" presId="urn:microsoft.com/office/officeart/2005/8/layout/process3"/>
    <dgm:cxn modelId="{CF542865-A08D-495B-AAFD-ED75031238B5}" type="presOf" srcId="{20467B77-5C0F-43FA-8812-63E56D8287BB}" destId="{C828FF24-70E6-487A-AF9A-DCF7E87B8256}" srcOrd="1" destOrd="0" presId="urn:microsoft.com/office/officeart/2005/8/layout/process3"/>
    <dgm:cxn modelId="{ABA44B6E-D99B-41E7-92F7-45A39581FE69}" type="presOf" srcId="{9602BDF4-B4E8-4664-B519-59A30454A382}" destId="{03176ACF-FFBA-4295-A455-887DB8554239}" srcOrd="0" destOrd="0" presId="urn:microsoft.com/office/officeart/2005/8/layout/process3"/>
    <dgm:cxn modelId="{C6872150-7FC0-4F95-927F-4B2A08B93117}" type="presOf" srcId="{8098EA7D-FA2A-42E9-A624-4A6F71E79945}" destId="{4E2F179B-42DC-47DF-BD38-3D2A86129B43}" srcOrd="0" destOrd="0" presId="urn:microsoft.com/office/officeart/2005/8/layout/process3"/>
    <dgm:cxn modelId="{FD529C73-20D4-4013-8A32-B8859E13C85F}" srcId="{A86386A7-B973-4E9E-BE19-978669629384}" destId="{352171BF-4D9D-4800-BF53-D11DA0A28A79}" srcOrd="1" destOrd="0" parTransId="{FB6C8ED5-76DF-4C9E-982F-F348D92121B7}" sibTransId="{48A09B17-9635-4E70-905B-82A46778689B}"/>
    <dgm:cxn modelId="{87B5D656-4697-4991-8B1B-E2277CB45E15}" type="presOf" srcId="{F9B67D7C-F96E-4F90-97A2-00AA39425CB2}" destId="{29485178-4E59-4B92-A42E-40867A7E322A}" srcOrd="0" destOrd="0" presId="urn:microsoft.com/office/officeart/2005/8/layout/process3"/>
    <dgm:cxn modelId="{16F59958-C0C8-457D-9273-790B70FA33C0}" type="presOf" srcId="{663B7FD6-CC2C-4B9E-850C-7182F9ECBE09}" destId="{0E966E36-105A-4F8D-A566-E440556D93C6}" srcOrd="0" destOrd="0" presId="urn:microsoft.com/office/officeart/2005/8/layout/process3"/>
    <dgm:cxn modelId="{17E5E37E-19AF-4A54-B379-C5B17EEC2498}" type="presOf" srcId="{858617FD-4491-4954-9C9F-B957B75D94EC}" destId="{AC2EE302-24EC-4EE4-AE11-C125DC5DA4AB}" srcOrd="1" destOrd="0" presId="urn:microsoft.com/office/officeart/2005/8/layout/process3"/>
    <dgm:cxn modelId="{F35CEF85-AA2A-4832-99D1-F2DDEA81C04E}" type="presOf" srcId="{352171BF-4D9D-4800-BF53-D11DA0A28A79}" destId="{F574FFED-7637-4FF5-9153-B1250ACBA579}" srcOrd="0" destOrd="0" presId="urn:microsoft.com/office/officeart/2005/8/layout/process3"/>
    <dgm:cxn modelId="{069B9289-0794-48CD-8BFE-D8BE8F5460F8}" type="presOf" srcId="{34EDE1A3-DE8F-48CC-BB00-334F160EFDAF}" destId="{151B00E0-5257-428F-AE35-40569D112F63}" srcOrd="0" destOrd="0" presId="urn:microsoft.com/office/officeart/2005/8/layout/process3"/>
    <dgm:cxn modelId="{55AA688C-A93E-4062-9BF0-2DD988E6E804}" type="presOf" srcId="{48A09B17-9635-4E70-905B-82A46778689B}" destId="{555373B3-4DA7-48BA-AB8A-CFC26FDE8BB4}" srcOrd="1" destOrd="0" presId="urn:microsoft.com/office/officeart/2005/8/layout/process3"/>
    <dgm:cxn modelId="{B81C2B91-D784-43ED-BFED-A71C7ED3418A}" srcId="{F9B67D7C-F96E-4F90-97A2-00AA39425CB2}" destId="{14D68128-5FDC-415C-ABA4-48DAF3F0E4C6}" srcOrd="1" destOrd="0" parTransId="{4774501C-8AEB-496E-A0D3-51BD796713F4}" sibTransId="{624FD7AE-29B6-4EA1-BD9F-3904132C54B6}"/>
    <dgm:cxn modelId="{7D849391-BD36-401F-B5AF-63BE44A6857B}" srcId="{34EDE1A3-DE8F-48CC-BB00-334F160EFDAF}" destId="{1988DBDF-BF8A-4173-A66C-06524228576E}" srcOrd="1" destOrd="0" parTransId="{FF739C76-14D1-471C-B311-6BD3440D7F2F}" sibTransId="{BE7AC1CB-B385-429D-BD7A-B04D0ECB1801}"/>
    <dgm:cxn modelId="{E7F2FD9B-21AE-48CB-8A8D-5D3C6E22D4FA}" type="presOf" srcId="{17B29284-4CE7-493D-B943-ECEF58727632}" destId="{5CE4831C-0381-4748-8460-E2D28ED285D0}" srcOrd="0" destOrd="0" presId="urn:microsoft.com/office/officeart/2005/8/layout/process3"/>
    <dgm:cxn modelId="{62183DA7-46DA-4950-92A3-FB1FE92E1045}" srcId="{34EDE1A3-DE8F-48CC-BB00-334F160EFDAF}" destId="{8098EA7D-FA2A-42E9-A624-4A6F71E79945}" srcOrd="0" destOrd="0" parTransId="{1D9F17E3-52A7-4247-BCF4-D07513E35E59}" sibTransId="{A236C12F-1C5C-4894-B930-1A9E17CB4D85}"/>
    <dgm:cxn modelId="{1D9DF6B6-FC3B-417F-BA3D-979B2B635B21}" srcId="{A86386A7-B973-4E9E-BE19-978669629384}" destId="{34EDE1A3-DE8F-48CC-BB00-334F160EFDAF}" srcOrd="0" destOrd="0" parTransId="{F40FBA84-CA24-4478-BBC6-E641DD6F7EEC}" sibTransId="{858617FD-4491-4954-9C9F-B957B75D94EC}"/>
    <dgm:cxn modelId="{70F385C6-C09E-4C76-A27C-D7E34EDE3ADC}" type="presOf" srcId="{858617FD-4491-4954-9C9F-B957B75D94EC}" destId="{108EC537-3590-4700-A079-5E03D9707ABF}" srcOrd="0" destOrd="0" presId="urn:microsoft.com/office/officeart/2005/8/layout/process3"/>
    <dgm:cxn modelId="{3C2CC9C7-7279-4183-A4B9-23F8E1034364}" type="presOf" srcId="{1988DBDF-BF8A-4173-A66C-06524228576E}" destId="{4E2F179B-42DC-47DF-BD38-3D2A86129B43}" srcOrd="0" destOrd="1" presId="urn:microsoft.com/office/officeart/2005/8/layout/process3"/>
    <dgm:cxn modelId="{DF2E84DB-D392-4984-897A-D751E3D6D810}" type="presOf" srcId="{F9B67D7C-F96E-4F90-97A2-00AA39425CB2}" destId="{E2432099-52EA-4475-A9CB-32A78FEAD295}" srcOrd="1" destOrd="0" presId="urn:microsoft.com/office/officeart/2005/8/layout/process3"/>
    <dgm:cxn modelId="{15BA55E1-8061-414F-AE25-3A8EF7CCD492}" type="presOf" srcId="{34EDE1A3-DE8F-48CC-BB00-334F160EFDAF}" destId="{701E58C9-4E9F-4D96-95F6-627F1C60202B}" srcOrd="1" destOrd="0" presId="urn:microsoft.com/office/officeart/2005/8/layout/process3"/>
    <dgm:cxn modelId="{4F167EE5-DEDC-4FE5-9485-E60EA268CA15}" type="presOf" srcId="{352171BF-4D9D-4800-BF53-D11DA0A28A79}" destId="{B04C5989-9118-43F6-8315-EE46AD25B79D}" srcOrd="1" destOrd="0" presId="urn:microsoft.com/office/officeart/2005/8/layout/process3"/>
    <dgm:cxn modelId="{62AE7DD3-BFFA-47FD-9DF8-2857E2D23FBE}" type="presParOf" srcId="{A08A7ED6-1725-4E5C-AD7A-079A72E3A61A}" destId="{E61A4312-4C6B-41BB-BC51-95C4CD2328C8}" srcOrd="0" destOrd="0" presId="urn:microsoft.com/office/officeart/2005/8/layout/process3"/>
    <dgm:cxn modelId="{BD761E3F-BD58-4757-A2F2-78BF37CE437C}" type="presParOf" srcId="{E61A4312-4C6B-41BB-BC51-95C4CD2328C8}" destId="{151B00E0-5257-428F-AE35-40569D112F63}" srcOrd="0" destOrd="0" presId="urn:microsoft.com/office/officeart/2005/8/layout/process3"/>
    <dgm:cxn modelId="{5EC4C55C-A9D3-459A-9CCE-ABD886FC3689}" type="presParOf" srcId="{E61A4312-4C6B-41BB-BC51-95C4CD2328C8}" destId="{701E58C9-4E9F-4D96-95F6-627F1C60202B}" srcOrd="1" destOrd="0" presId="urn:microsoft.com/office/officeart/2005/8/layout/process3"/>
    <dgm:cxn modelId="{D655689F-F08C-4FC6-931C-1BF790D6403E}" type="presParOf" srcId="{E61A4312-4C6B-41BB-BC51-95C4CD2328C8}" destId="{4E2F179B-42DC-47DF-BD38-3D2A86129B43}" srcOrd="2" destOrd="0" presId="urn:microsoft.com/office/officeart/2005/8/layout/process3"/>
    <dgm:cxn modelId="{50220C6E-7721-4017-BC07-E21D0BEFC0DE}" type="presParOf" srcId="{A08A7ED6-1725-4E5C-AD7A-079A72E3A61A}" destId="{108EC537-3590-4700-A079-5E03D9707ABF}" srcOrd="1" destOrd="0" presId="urn:microsoft.com/office/officeart/2005/8/layout/process3"/>
    <dgm:cxn modelId="{4040E42B-0A81-459E-B2A1-5078CA10805C}" type="presParOf" srcId="{108EC537-3590-4700-A079-5E03D9707ABF}" destId="{AC2EE302-24EC-4EE4-AE11-C125DC5DA4AB}" srcOrd="0" destOrd="0" presId="urn:microsoft.com/office/officeart/2005/8/layout/process3"/>
    <dgm:cxn modelId="{93DB19B8-C074-459E-A63C-0003BAE2F84F}" type="presParOf" srcId="{A08A7ED6-1725-4E5C-AD7A-079A72E3A61A}" destId="{208A5AC5-AAC6-4F72-9DF2-52327E535514}" srcOrd="2" destOrd="0" presId="urn:microsoft.com/office/officeart/2005/8/layout/process3"/>
    <dgm:cxn modelId="{34BE0977-C18B-4437-A5FE-D881B89D33BD}" type="presParOf" srcId="{208A5AC5-AAC6-4F72-9DF2-52327E535514}" destId="{F574FFED-7637-4FF5-9153-B1250ACBA579}" srcOrd="0" destOrd="0" presId="urn:microsoft.com/office/officeart/2005/8/layout/process3"/>
    <dgm:cxn modelId="{83872929-492C-4BE9-AA3E-396CB9D55C23}" type="presParOf" srcId="{208A5AC5-AAC6-4F72-9DF2-52327E535514}" destId="{B04C5989-9118-43F6-8315-EE46AD25B79D}" srcOrd="1" destOrd="0" presId="urn:microsoft.com/office/officeart/2005/8/layout/process3"/>
    <dgm:cxn modelId="{1FE5C7D3-C84B-4B1C-9064-1538E4F54D13}" type="presParOf" srcId="{208A5AC5-AAC6-4F72-9DF2-52327E535514}" destId="{9B2459F9-90A0-40C1-A8C8-931295CC5D7B}" srcOrd="2" destOrd="0" presId="urn:microsoft.com/office/officeart/2005/8/layout/process3"/>
    <dgm:cxn modelId="{81E5C65A-6D9D-464C-BD1D-EAEDBDA32AF6}" type="presParOf" srcId="{A08A7ED6-1725-4E5C-AD7A-079A72E3A61A}" destId="{5D277219-7C18-44DE-8112-7641A33D9C08}" srcOrd="3" destOrd="0" presId="urn:microsoft.com/office/officeart/2005/8/layout/process3"/>
    <dgm:cxn modelId="{829566EF-0C9A-4985-B0F6-889F57BBF4B7}" type="presParOf" srcId="{5D277219-7C18-44DE-8112-7641A33D9C08}" destId="{555373B3-4DA7-48BA-AB8A-CFC26FDE8BB4}" srcOrd="0" destOrd="0" presId="urn:microsoft.com/office/officeart/2005/8/layout/process3"/>
    <dgm:cxn modelId="{90DEDFEF-3ED3-4BB6-AC26-AB7F3DC211F9}" type="presParOf" srcId="{A08A7ED6-1725-4E5C-AD7A-079A72E3A61A}" destId="{144F1D2D-A86F-4BF7-8649-698C27149739}" srcOrd="4" destOrd="0" presId="urn:microsoft.com/office/officeart/2005/8/layout/process3"/>
    <dgm:cxn modelId="{09598941-BB8F-4F4D-BE37-2B30D75F6544}" type="presParOf" srcId="{144F1D2D-A86F-4BF7-8649-698C27149739}" destId="{29485178-4E59-4B92-A42E-40867A7E322A}" srcOrd="0" destOrd="0" presId="urn:microsoft.com/office/officeart/2005/8/layout/process3"/>
    <dgm:cxn modelId="{F77C29C6-ED48-44ED-A5BB-470CBD7FC4AA}" type="presParOf" srcId="{144F1D2D-A86F-4BF7-8649-698C27149739}" destId="{E2432099-52EA-4475-A9CB-32A78FEAD295}" srcOrd="1" destOrd="0" presId="urn:microsoft.com/office/officeart/2005/8/layout/process3"/>
    <dgm:cxn modelId="{083D6FF9-1D9A-4D99-A5A4-83D9B6431D5F}" type="presParOf" srcId="{144F1D2D-A86F-4BF7-8649-698C27149739}" destId="{5CE4831C-0381-4748-8460-E2D28ED285D0}" srcOrd="2" destOrd="0" presId="urn:microsoft.com/office/officeart/2005/8/layout/process3"/>
    <dgm:cxn modelId="{482CB647-F052-4FE2-B09F-225F3F221EF7}" type="presParOf" srcId="{A08A7ED6-1725-4E5C-AD7A-079A72E3A61A}" destId="{20E5C52B-2EF7-48BE-95CD-52C9A82C5B23}" srcOrd="5" destOrd="0" presId="urn:microsoft.com/office/officeart/2005/8/layout/process3"/>
    <dgm:cxn modelId="{5C095A35-F5C7-47BB-A91A-2A059D8BAB35}" type="presParOf" srcId="{20E5C52B-2EF7-48BE-95CD-52C9A82C5B23}" destId="{C828FF24-70E6-487A-AF9A-DCF7E87B8256}" srcOrd="0" destOrd="0" presId="urn:microsoft.com/office/officeart/2005/8/layout/process3"/>
    <dgm:cxn modelId="{D92E60C4-51AB-42CE-A865-71A85304D835}" type="presParOf" srcId="{A08A7ED6-1725-4E5C-AD7A-079A72E3A61A}" destId="{06ED7E7C-E91F-4F14-B0CC-9EB288A8D5EC}" srcOrd="6" destOrd="0" presId="urn:microsoft.com/office/officeart/2005/8/layout/process3"/>
    <dgm:cxn modelId="{F41EB8FD-9D58-4982-9F9E-DC4692CAB4EA}" type="presParOf" srcId="{06ED7E7C-E91F-4F14-B0CC-9EB288A8D5EC}" destId="{0E966E36-105A-4F8D-A566-E440556D93C6}" srcOrd="0" destOrd="0" presId="urn:microsoft.com/office/officeart/2005/8/layout/process3"/>
    <dgm:cxn modelId="{4D9660E8-A56E-4DAB-A807-D726F1671792}" type="presParOf" srcId="{06ED7E7C-E91F-4F14-B0CC-9EB288A8D5EC}" destId="{234D4FD3-2314-42D5-B974-33E70756D62C}" srcOrd="1" destOrd="0" presId="urn:microsoft.com/office/officeart/2005/8/layout/process3"/>
    <dgm:cxn modelId="{5F562DB7-3AD0-4CD5-A96C-84EB00FA992D}" type="presParOf" srcId="{06ED7E7C-E91F-4F14-B0CC-9EB288A8D5EC}" destId="{03176ACF-FFBA-4295-A455-887DB8554239}"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EDEEA0-6CF7-4E98-B137-058CBC3B54B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379BD99-A61A-4C16-ABC1-C5FD68CBA6EA}">
      <dgm:prSet phldrT="[Text]" phldr="0"/>
      <dgm:spPr/>
      <dgm:t>
        <a:bodyPr/>
        <a:lstStyle/>
        <a:p>
          <a:r>
            <a:rPr lang="en-US"/>
            <a:t>July 10</a:t>
          </a:r>
        </a:p>
      </dgm:t>
    </dgm:pt>
    <dgm:pt modelId="{CCCADA48-0D45-4285-BD96-03FF3D218F8F}" type="parTrans" cxnId="{5827FC9B-53A2-4D9A-A522-24B969F15CC1}">
      <dgm:prSet/>
      <dgm:spPr/>
      <dgm:t>
        <a:bodyPr/>
        <a:lstStyle/>
        <a:p>
          <a:endParaRPr lang="en-US"/>
        </a:p>
      </dgm:t>
    </dgm:pt>
    <dgm:pt modelId="{F28B671D-4518-4E33-81A1-085C70FC458F}" type="sibTrans" cxnId="{5827FC9B-53A2-4D9A-A522-24B969F15CC1}">
      <dgm:prSet/>
      <dgm:spPr/>
      <dgm:t>
        <a:bodyPr/>
        <a:lstStyle/>
        <a:p>
          <a:endParaRPr lang="en-US"/>
        </a:p>
      </dgm:t>
    </dgm:pt>
    <dgm:pt modelId="{7A21328E-1346-44A9-892B-D1310127CAE0}">
      <dgm:prSet phldrT="[Text]" phldr="0"/>
      <dgm:spPr/>
      <dgm:t>
        <a:bodyPr/>
        <a:lstStyle/>
        <a:p>
          <a:r>
            <a:rPr lang="en-US"/>
            <a:t>Last day for ERCOT to review and approve LLIS studies</a:t>
          </a:r>
        </a:p>
      </dgm:t>
    </dgm:pt>
    <dgm:pt modelId="{876BDFFC-2898-4B9C-823D-C494E0305785}" type="parTrans" cxnId="{87703B29-003C-44E0-B683-DF686F24E622}">
      <dgm:prSet/>
      <dgm:spPr/>
      <dgm:t>
        <a:bodyPr/>
        <a:lstStyle/>
        <a:p>
          <a:endParaRPr lang="en-US"/>
        </a:p>
      </dgm:t>
    </dgm:pt>
    <dgm:pt modelId="{7A4562C1-01CC-4EAE-85B7-62129180B061}" type="sibTrans" cxnId="{87703B29-003C-44E0-B683-DF686F24E622}">
      <dgm:prSet/>
      <dgm:spPr/>
      <dgm:t>
        <a:bodyPr/>
        <a:lstStyle/>
        <a:p>
          <a:endParaRPr lang="en-US"/>
        </a:p>
      </dgm:t>
    </dgm:pt>
    <dgm:pt modelId="{8D740D61-CCC3-46E1-BD15-98B281D6D288}">
      <dgm:prSet phldrT="[Text]" phldr="0"/>
      <dgm:spPr/>
      <dgm:t>
        <a:bodyPr/>
        <a:lstStyle/>
        <a:p>
          <a:r>
            <a:rPr lang="en-US"/>
            <a:t>July 24</a:t>
          </a:r>
        </a:p>
      </dgm:t>
    </dgm:pt>
    <dgm:pt modelId="{2BE92D23-5E40-4ABA-BB7A-5E1A983DA962}" type="parTrans" cxnId="{03517085-D995-4182-8C51-AA9AE27EF676}">
      <dgm:prSet/>
      <dgm:spPr/>
      <dgm:t>
        <a:bodyPr/>
        <a:lstStyle/>
        <a:p>
          <a:endParaRPr lang="en-US"/>
        </a:p>
      </dgm:t>
    </dgm:pt>
    <dgm:pt modelId="{68F8666E-E6D5-4271-AE76-532B0D1C9B1F}" type="sibTrans" cxnId="{03517085-D995-4182-8C51-AA9AE27EF676}">
      <dgm:prSet/>
      <dgm:spPr/>
      <dgm:t>
        <a:bodyPr/>
        <a:lstStyle/>
        <a:p>
          <a:endParaRPr lang="en-US"/>
        </a:p>
      </dgm:t>
    </dgm:pt>
    <dgm:pt modelId="{A9667653-DD83-4EAF-A51C-AD9B04577846}">
      <dgm:prSet phldrT="[Text]" phldr="0"/>
      <dgm:spPr/>
      <dgm:t>
        <a:bodyPr/>
        <a:lstStyle/>
        <a:p>
          <a:r>
            <a:rPr lang="en-US"/>
            <a:t>Deadline for required information for inclusion in Batch Zero to be submitted to ERCOT</a:t>
          </a:r>
        </a:p>
      </dgm:t>
    </dgm:pt>
    <dgm:pt modelId="{A20A68B1-BCC6-42DD-9F42-A30F75F4363B}" type="parTrans" cxnId="{165EE2FD-0239-444C-AA0E-E1C4B461E38E}">
      <dgm:prSet/>
      <dgm:spPr/>
      <dgm:t>
        <a:bodyPr/>
        <a:lstStyle/>
        <a:p>
          <a:endParaRPr lang="en-US"/>
        </a:p>
      </dgm:t>
    </dgm:pt>
    <dgm:pt modelId="{CE15E980-ABC8-40B3-99D7-78F32143E366}" type="sibTrans" cxnId="{165EE2FD-0239-444C-AA0E-E1C4B461E38E}">
      <dgm:prSet/>
      <dgm:spPr/>
      <dgm:t>
        <a:bodyPr/>
        <a:lstStyle/>
        <a:p>
          <a:endParaRPr lang="en-US"/>
        </a:p>
      </dgm:t>
    </dgm:pt>
    <dgm:pt modelId="{B33EED37-573D-4672-8DF6-A9ADBCEA2F5D}">
      <dgm:prSet phldrT="[Text]" phldr="0"/>
      <dgm:spPr/>
      <dgm:t>
        <a:bodyPr/>
        <a:lstStyle/>
        <a:p>
          <a:r>
            <a:rPr lang="en-US"/>
            <a:t>August 7</a:t>
          </a:r>
        </a:p>
      </dgm:t>
    </dgm:pt>
    <dgm:pt modelId="{346CD5EC-7C3D-49CA-BB5D-75CEB8961F68}" type="parTrans" cxnId="{2E24D095-4C72-4062-A3C5-14B14773773D}">
      <dgm:prSet/>
      <dgm:spPr/>
      <dgm:t>
        <a:bodyPr/>
        <a:lstStyle/>
        <a:p>
          <a:endParaRPr lang="en-US"/>
        </a:p>
      </dgm:t>
    </dgm:pt>
    <dgm:pt modelId="{4CB290D5-8B2D-4E00-904F-D784080A0DC9}" type="sibTrans" cxnId="{2E24D095-4C72-4062-A3C5-14B14773773D}">
      <dgm:prSet/>
      <dgm:spPr/>
      <dgm:t>
        <a:bodyPr/>
        <a:lstStyle/>
        <a:p>
          <a:endParaRPr lang="en-US"/>
        </a:p>
      </dgm:t>
    </dgm:pt>
    <dgm:pt modelId="{0D9B5372-8BBE-49C7-9D1E-217E8AE63465}">
      <dgm:prSet phldrT="[Text]" phldr="0"/>
      <dgm:spPr/>
      <dgm:t>
        <a:bodyPr/>
        <a:lstStyle/>
        <a:p>
          <a:r>
            <a:rPr lang="en-US"/>
            <a:t>Deadline for ERCOT to notify TSPs and DSPs of Large Load inclusion and classification in Batch Zero</a:t>
          </a:r>
        </a:p>
      </dgm:t>
    </dgm:pt>
    <dgm:pt modelId="{9D1A657E-38FF-45A2-84CA-5BCF6DF1BBF1}" type="parTrans" cxnId="{9C4A4A14-F842-42BC-AF9D-871A3EC463F7}">
      <dgm:prSet/>
      <dgm:spPr/>
      <dgm:t>
        <a:bodyPr/>
        <a:lstStyle/>
        <a:p>
          <a:endParaRPr lang="en-US"/>
        </a:p>
      </dgm:t>
    </dgm:pt>
    <dgm:pt modelId="{5BB0A93D-255B-4D27-89D2-959DDC6BB277}" type="sibTrans" cxnId="{9C4A4A14-F842-42BC-AF9D-871A3EC463F7}">
      <dgm:prSet/>
      <dgm:spPr/>
      <dgm:t>
        <a:bodyPr/>
        <a:lstStyle/>
        <a:p>
          <a:endParaRPr lang="en-US"/>
        </a:p>
      </dgm:t>
    </dgm:pt>
    <dgm:pt modelId="{0572DF6D-D681-4D36-B6F5-F9146440EA91}" type="pres">
      <dgm:prSet presAssocID="{68EDEEA0-6CF7-4E98-B137-058CBC3B54BA}" presName="linearFlow" presStyleCnt="0">
        <dgm:presLayoutVars>
          <dgm:dir/>
          <dgm:animLvl val="lvl"/>
          <dgm:resizeHandles val="exact"/>
        </dgm:presLayoutVars>
      </dgm:prSet>
      <dgm:spPr/>
    </dgm:pt>
    <dgm:pt modelId="{649D0D78-881B-467C-BC39-314843377D5B}" type="pres">
      <dgm:prSet presAssocID="{2379BD99-A61A-4C16-ABC1-C5FD68CBA6EA}" presName="composite" presStyleCnt="0"/>
      <dgm:spPr/>
    </dgm:pt>
    <dgm:pt modelId="{3CE1F0A7-AD3B-4A97-B2F1-1F4E49266874}" type="pres">
      <dgm:prSet presAssocID="{2379BD99-A61A-4C16-ABC1-C5FD68CBA6EA}" presName="parentText" presStyleLbl="alignNode1" presStyleIdx="0" presStyleCnt="3">
        <dgm:presLayoutVars>
          <dgm:chMax val="1"/>
          <dgm:bulletEnabled val="1"/>
        </dgm:presLayoutVars>
      </dgm:prSet>
      <dgm:spPr/>
    </dgm:pt>
    <dgm:pt modelId="{5CBCC458-D495-4950-A381-645266AC017D}" type="pres">
      <dgm:prSet presAssocID="{2379BD99-A61A-4C16-ABC1-C5FD68CBA6EA}" presName="descendantText" presStyleLbl="alignAcc1" presStyleIdx="0" presStyleCnt="3">
        <dgm:presLayoutVars>
          <dgm:bulletEnabled val="1"/>
        </dgm:presLayoutVars>
      </dgm:prSet>
      <dgm:spPr/>
    </dgm:pt>
    <dgm:pt modelId="{0AC5897F-2589-4AFE-8FB4-8134E2A55E05}" type="pres">
      <dgm:prSet presAssocID="{F28B671D-4518-4E33-81A1-085C70FC458F}" presName="sp" presStyleCnt="0"/>
      <dgm:spPr/>
    </dgm:pt>
    <dgm:pt modelId="{63FFEA9B-8416-466C-A768-5ECD149D352B}" type="pres">
      <dgm:prSet presAssocID="{8D740D61-CCC3-46E1-BD15-98B281D6D288}" presName="composite" presStyleCnt="0"/>
      <dgm:spPr/>
    </dgm:pt>
    <dgm:pt modelId="{ED0BFE9A-D94C-4252-ABB9-4FF21412CDF1}" type="pres">
      <dgm:prSet presAssocID="{8D740D61-CCC3-46E1-BD15-98B281D6D288}" presName="parentText" presStyleLbl="alignNode1" presStyleIdx="1" presStyleCnt="3">
        <dgm:presLayoutVars>
          <dgm:chMax val="1"/>
          <dgm:bulletEnabled val="1"/>
        </dgm:presLayoutVars>
      </dgm:prSet>
      <dgm:spPr/>
    </dgm:pt>
    <dgm:pt modelId="{A744CA75-3A91-4907-802D-6FA46F12B76E}" type="pres">
      <dgm:prSet presAssocID="{8D740D61-CCC3-46E1-BD15-98B281D6D288}" presName="descendantText" presStyleLbl="alignAcc1" presStyleIdx="1" presStyleCnt="3">
        <dgm:presLayoutVars>
          <dgm:bulletEnabled val="1"/>
        </dgm:presLayoutVars>
      </dgm:prSet>
      <dgm:spPr/>
    </dgm:pt>
    <dgm:pt modelId="{CB70149A-466E-40CB-8BB0-6661A02040CE}" type="pres">
      <dgm:prSet presAssocID="{68F8666E-E6D5-4271-AE76-532B0D1C9B1F}" presName="sp" presStyleCnt="0"/>
      <dgm:spPr/>
    </dgm:pt>
    <dgm:pt modelId="{F0A8F6A5-223C-48E9-BFE4-F05E2533AE11}" type="pres">
      <dgm:prSet presAssocID="{B33EED37-573D-4672-8DF6-A9ADBCEA2F5D}" presName="composite" presStyleCnt="0"/>
      <dgm:spPr/>
    </dgm:pt>
    <dgm:pt modelId="{C7E0E64A-E048-401A-8852-19DC8810E28B}" type="pres">
      <dgm:prSet presAssocID="{B33EED37-573D-4672-8DF6-A9ADBCEA2F5D}" presName="parentText" presStyleLbl="alignNode1" presStyleIdx="2" presStyleCnt="3">
        <dgm:presLayoutVars>
          <dgm:chMax val="1"/>
          <dgm:bulletEnabled val="1"/>
        </dgm:presLayoutVars>
      </dgm:prSet>
      <dgm:spPr/>
    </dgm:pt>
    <dgm:pt modelId="{F7C973DB-8BB2-4C87-B8A8-D21CFD91D8CE}" type="pres">
      <dgm:prSet presAssocID="{B33EED37-573D-4672-8DF6-A9ADBCEA2F5D}" presName="descendantText" presStyleLbl="alignAcc1" presStyleIdx="2" presStyleCnt="3">
        <dgm:presLayoutVars>
          <dgm:bulletEnabled val="1"/>
        </dgm:presLayoutVars>
      </dgm:prSet>
      <dgm:spPr/>
    </dgm:pt>
  </dgm:ptLst>
  <dgm:cxnLst>
    <dgm:cxn modelId="{9C4A4A14-F842-42BC-AF9D-871A3EC463F7}" srcId="{B33EED37-573D-4672-8DF6-A9ADBCEA2F5D}" destId="{0D9B5372-8BBE-49C7-9D1E-217E8AE63465}" srcOrd="0" destOrd="0" parTransId="{9D1A657E-38FF-45A2-84CA-5BCF6DF1BBF1}" sibTransId="{5BB0A93D-255B-4D27-89D2-959DDC6BB277}"/>
    <dgm:cxn modelId="{87703B29-003C-44E0-B683-DF686F24E622}" srcId="{2379BD99-A61A-4C16-ABC1-C5FD68CBA6EA}" destId="{7A21328E-1346-44A9-892B-D1310127CAE0}" srcOrd="0" destOrd="0" parTransId="{876BDFFC-2898-4B9C-823D-C494E0305785}" sibTransId="{7A4562C1-01CC-4EAE-85B7-62129180B061}"/>
    <dgm:cxn modelId="{531EAA30-EA1D-4D08-B687-CC1489BDB8BC}" type="presOf" srcId="{0D9B5372-8BBE-49C7-9D1E-217E8AE63465}" destId="{F7C973DB-8BB2-4C87-B8A8-D21CFD91D8CE}" srcOrd="0" destOrd="0" presId="urn:microsoft.com/office/officeart/2005/8/layout/chevron2"/>
    <dgm:cxn modelId="{3579F64D-7C64-44D9-8729-E1FB6BECDCD1}" type="presOf" srcId="{7A21328E-1346-44A9-892B-D1310127CAE0}" destId="{5CBCC458-D495-4950-A381-645266AC017D}" srcOrd="0" destOrd="0" presId="urn:microsoft.com/office/officeart/2005/8/layout/chevron2"/>
    <dgm:cxn modelId="{469B9A55-C5CA-4C8C-B560-07DBBD2E59ED}" type="presOf" srcId="{B33EED37-573D-4672-8DF6-A9ADBCEA2F5D}" destId="{C7E0E64A-E048-401A-8852-19DC8810E28B}" srcOrd="0" destOrd="0" presId="urn:microsoft.com/office/officeart/2005/8/layout/chevron2"/>
    <dgm:cxn modelId="{E162B955-0F44-46A3-B311-C35F5D4B4EA7}" type="presOf" srcId="{8D740D61-CCC3-46E1-BD15-98B281D6D288}" destId="{ED0BFE9A-D94C-4252-ABB9-4FF21412CDF1}" srcOrd="0" destOrd="0" presId="urn:microsoft.com/office/officeart/2005/8/layout/chevron2"/>
    <dgm:cxn modelId="{D17E3D83-F0D2-41A3-B6C2-C0716BD57358}" type="presOf" srcId="{68EDEEA0-6CF7-4E98-B137-058CBC3B54BA}" destId="{0572DF6D-D681-4D36-B6F5-F9146440EA91}" srcOrd="0" destOrd="0" presId="urn:microsoft.com/office/officeart/2005/8/layout/chevron2"/>
    <dgm:cxn modelId="{03517085-D995-4182-8C51-AA9AE27EF676}" srcId="{68EDEEA0-6CF7-4E98-B137-058CBC3B54BA}" destId="{8D740D61-CCC3-46E1-BD15-98B281D6D288}" srcOrd="1" destOrd="0" parTransId="{2BE92D23-5E40-4ABA-BB7A-5E1A983DA962}" sibTransId="{68F8666E-E6D5-4271-AE76-532B0D1C9B1F}"/>
    <dgm:cxn modelId="{2E24D095-4C72-4062-A3C5-14B14773773D}" srcId="{68EDEEA0-6CF7-4E98-B137-058CBC3B54BA}" destId="{B33EED37-573D-4672-8DF6-A9ADBCEA2F5D}" srcOrd="2" destOrd="0" parTransId="{346CD5EC-7C3D-49CA-BB5D-75CEB8961F68}" sibTransId="{4CB290D5-8B2D-4E00-904F-D784080A0DC9}"/>
    <dgm:cxn modelId="{5827FC9B-53A2-4D9A-A522-24B969F15CC1}" srcId="{68EDEEA0-6CF7-4E98-B137-058CBC3B54BA}" destId="{2379BD99-A61A-4C16-ABC1-C5FD68CBA6EA}" srcOrd="0" destOrd="0" parTransId="{CCCADA48-0D45-4285-BD96-03FF3D218F8F}" sibTransId="{F28B671D-4518-4E33-81A1-085C70FC458F}"/>
    <dgm:cxn modelId="{FC0AFAA2-2CBF-4B3B-A599-B627120FE583}" type="presOf" srcId="{2379BD99-A61A-4C16-ABC1-C5FD68CBA6EA}" destId="{3CE1F0A7-AD3B-4A97-B2F1-1F4E49266874}" srcOrd="0" destOrd="0" presId="urn:microsoft.com/office/officeart/2005/8/layout/chevron2"/>
    <dgm:cxn modelId="{E3B081DF-586D-4DF1-929D-9F61BF130F9D}" type="presOf" srcId="{A9667653-DD83-4EAF-A51C-AD9B04577846}" destId="{A744CA75-3A91-4907-802D-6FA46F12B76E}" srcOrd="0" destOrd="0" presId="urn:microsoft.com/office/officeart/2005/8/layout/chevron2"/>
    <dgm:cxn modelId="{165EE2FD-0239-444C-AA0E-E1C4B461E38E}" srcId="{8D740D61-CCC3-46E1-BD15-98B281D6D288}" destId="{A9667653-DD83-4EAF-A51C-AD9B04577846}" srcOrd="0" destOrd="0" parTransId="{A20A68B1-BCC6-42DD-9F42-A30F75F4363B}" sibTransId="{CE15E980-ABC8-40B3-99D7-78F32143E366}"/>
    <dgm:cxn modelId="{386A1F6E-CB09-4487-AC42-2EC07D59CF1B}" type="presParOf" srcId="{0572DF6D-D681-4D36-B6F5-F9146440EA91}" destId="{649D0D78-881B-467C-BC39-314843377D5B}" srcOrd="0" destOrd="0" presId="urn:microsoft.com/office/officeart/2005/8/layout/chevron2"/>
    <dgm:cxn modelId="{DE7D30EC-9518-4832-9F12-7E79C3D0E3F9}" type="presParOf" srcId="{649D0D78-881B-467C-BC39-314843377D5B}" destId="{3CE1F0A7-AD3B-4A97-B2F1-1F4E49266874}" srcOrd="0" destOrd="0" presId="urn:microsoft.com/office/officeart/2005/8/layout/chevron2"/>
    <dgm:cxn modelId="{C9117E29-5CCE-4F6E-A65B-6B5C5F417B6D}" type="presParOf" srcId="{649D0D78-881B-467C-BC39-314843377D5B}" destId="{5CBCC458-D495-4950-A381-645266AC017D}" srcOrd="1" destOrd="0" presId="urn:microsoft.com/office/officeart/2005/8/layout/chevron2"/>
    <dgm:cxn modelId="{33BFFDEB-1B38-4CBE-B54E-21B75DA08715}" type="presParOf" srcId="{0572DF6D-D681-4D36-B6F5-F9146440EA91}" destId="{0AC5897F-2589-4AFE-8FB4-8134E2A55E05}" srcOrd="1" destOrd="0" presId="urn:microsoft.com/office/officeart/2005/8/layout/chevron2"/>
    <dgm:cxn modelId="{6DE70A92-95CB-4DA4-B7C3-2DBE46018A4E}" type="presParOf" srcId="{0572DF6D-D681-4D36-B6F5-F9146440EA91}" destId="{63FFEA9B-8416-466C-A768-5ECD149D352B}" srcOrd="2" destOrd="0" presId="urn:microsoft.com/office/officeart/2005/8/layout/chevron2"/>
    <dgm:cxn modelId="{6E91AA37-83AB-415B-A364-8B26CF03C6FE}" type="presParOf" srcId="{63FFEA9B-8416-466C-A768-5ECD149D352B}" destId="{ED0BFE9A-D94C-4252-ABB9-4FF21412CDF1}" srcOrd="0" destOrd="0" presId="urn:microsoft.com/office/officeart/2005/8/layout/chevron2"/>
    <dgm:cxn modelId="{615A3FC7-A992-4A3B-95C0-0562DD3A723B}" type="presParOf" srcId="{63FFEA9B-8416-466C-A768-5ECD149D352B}" destId="{A744CA75-3A91-4907-802D-6FA46F12B76E}" srcOrd="1" destOrd="0" presId="urn:microsoft.com/office/officeart/2005/8/layout/chevron2"/>
    <dgm:cxn modelId="{E97496F0-077C-4100-905C-CB5C3E3B2B63}" type="presParOf" srcId="{0572DF6D-D681-4D36-B6F5-F9146440EA91}" destId="{CB70149A-466E-40CB-8BB0-6661A02040CE}" srcOrd="3" destOrd="0" presId="urn:microsoft.com/office/officeart/2005/8/layout/chevron2"/>
    <dgm:cxn modelId="{41CA2A93-72F7-4683-8978-2033BDEC28B2}" type="presParOf" srcId="{0572DF6D-D681-4D36-B6F5-F9146440EA91}" destId="{F0A8F6A5-223C-48E9-BFE4-F05E2533AE11}" srcOrd="4" destOrd="0" presId="urn:microsoft.com/office/officeart/2005/8/layout/chevron2"/>
    <dgm:cxn modelId="{A9B87554-9420-4F52-B08F-8D3E81656639}" type="presParOf" srcId="{F0A8F6A5-223C-48E9-BFE4-F05E2533AE11}" destId="{C7E0E64A-E048-401A-8852-19DC8810E28B}" srcOrd="0" destOrd="0" presId="urn:microsoft.com/office/officeart/2005/8/layout/chevron2"/>
    <dgm:cxn modelId="{54C37ED7-1CBD-4E7A-9B72-3667782E6BE3}" type="presParOf" srcId="{F0A8F6A5-223C-48E9-BFE4-F05E2533AE11}" destId="{F7C973DB-8BB2-4C87-B8A8-D21CFD91D8C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E58C9-4E9F-4D96-95F6-627F1C60202B}">
      <dsp:nvSpPr>
        <dsp:cNvPr id="0" name=""/>
        <dsp:cNvSpPr/>
      </dsp:nvSpPr>
      <dsp:spPr>
        <a:xfrm>
          <a:off x="1523" y="2902"/>
          <a:ext cx="1913990" cy="12527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b="1" kern="1200"/>
            <a:t>May 21</a:t>
          </a:r>
          <a:endParaRPr lang="en-US" sz="1800" b="0" kern="1200"/>
        </a:p>
      </dsp:txBody>
      <dsp:txXfrm>
        <a:off x="1523" y="2902"/>
        <a:ext cx="1913990" cy="765596"/>
      </dsp:txXfrm>
    </dsp:sp>
    <dsp:sp modelId="{4E2F179B-42DC-47DF-BD38-3D2A86129B43}">
      <dsp:nvSpPr>
        <dsp:cNvPr id="0" name=""/>
        <dsp:cNvSpPr/>
      </dsp:nvSpPr>
      <dsp:spPr>
        <a:xfrm>
          <a:off x="393545" y="768498"/>
          <a:ext cx="1913990" cy="256921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Initial preview of implementation process, new LIF, and attestation templates</a:t>
          </a:r>
        </a:p>
        <a:p>
          <a:pPr marL="114300" lvl="1" indent="-114300" algn="l" defTabSz="622300">
            <a:lnSpc>
              <a:spcPct val="90000"/>
            </a:lnSpc>
            <a:spcBef>
              <a:spcPct val="0"/>
            </a:spcBef>
            <a:spcAft>
              <a:spcPct val="15000"/>
            </a:spcAft>
            <a:buChar char="•"/>
          </a:pPr>
          <a:r>
            <a:rPr lang="en-US" sz="1400" kern="1200"/>
            <a:t>Request for feedback and questions</a:t>
          </a:r>
          <a:endParaRPr lang="en-US" sz="1600" kern="1200"/>
        </a:p>
      </dsp:txBody>
      <dsp:txXfrm>
        <a:off x="449604" y="824557"/>
        <a:ext cx="1801872" cy="2457100"/>
      </dsp:txXfrm>
    </dsp:sp>
    <dsp:sp modelId="{108EC537-3590-4700-A079-5E03D9707ABF}">
      <dsp:nvSpPr>
        <dsp:cNvPr id="0" name=""/>
        <dsp:cNvSpPr/>
      </dsp:nvSpPr>
      <dsp:spPr>
        <a:xfrm>
          <a:off x="2205667" y="147435"/>
          <a:ext cx="615126" cy="4765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205667" y="242741"/>
        <a:ext cx="472168" cy="285916"/>
      </dsp:txXfrm>
    </dsp:sp>
    <dsp:sp modelId="{B04C5989-9118-43F6-8315-EE46AD25B79D}">
      <dsp:nvSpPr>
        <dsp:cNvPr id="0" name=""/>
        <dsp:cNvSpPr/>
      </dsp:nvSpPr>
      <dsp:spPr>
        <a:xfrm>
          <a:off x="3076129" y="2902"/>
          <a:ext cx="1913990" cy="12527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b="1" kern="1200"/>
            <a:t>May 28</a:t>
          </a:r>
        </a:p>
      </dsp:txBody>
      <dsp:txXfrm>
        <a:off x="3076129" y="2902"/>
        <a:ext cx="1913990" cy="765596"/>
      </dsp:txXfrm>
    </dsp:sp>
    <dsp:sp modelId="{9B2459F9-90A0-40C1-A8C8-931295CC5D7B}">
      <dsp:nvSpPr>
        <dsp:cNvPr id="0" name=""/>
        <dsp:cNvSpPr/>
      </dsp:nvSpPr>
      <dsp:spPr>
        <a:xfrm>
          <a:off x="3468151" y="771400"/>
          <a:ext cx="1913990" cy="256921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More detailed preview of process, new LIF, and attestation templates</a:t>
          </a:r>
        </a:p>
      </dsp:txBody>
      <dsp:txXfrm>
        <a:off x="3524210" y="827459"/>
        <a:ext cx="1801872" cy="2457100"/>
      </dsp:txXfrm>
    </dsp:sp>
    <dsp:sp modelId="{5D277219-7C18-44DE-8112-7641A33D9C08}">
      <dsp:nvSpPr>
        <dsp:cNvPr id="0" name=""/>
        <dsp:cNvSpPr/>
      </dsp:nvSpPr>
      <dsp:spPr>
        <a:xfrm>
          <a:off x="5280274" y="147435"/>
          <a:ext cx="615126" cy="4765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280274" y="242741"/>
        <a:ext cx="472168" cy="285916"/>
      </dsp:txXfrm>
    </dsp:sp>
    <dsp:sp modelId="{E2432099-52EA-4475-A9CB-32A78FEAD295}">
      <dsp:nvSpPr>
        <dsp:cNvPr id="0" name=""/>
        <dsp:cNvSpPr/>
      </dsp:nvSpPr>
      <dsp:spPr>
        <a:xfrm>
          <a:off x="6150736" y="2902"/>
          <a:ext cx="1913990" cy="12527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b="1" kern="1200"/>
            <a:t>First weeks of June</a:t>
          </a:r>
        </a:p>
      </dsp:txBody>
      <dsp:txXfrm>
        <a:off x="6150736" y="2902"/>
        <a:ext cx="1913990" cy="765596"/>
      </dsp:txXfrm>
    </dsp:sp>
    <dsp:sp modelId="{5CE4831C-0381-4748-8460-E2D28ED285D0}">
      <dsp:nvSpPr>
        <dsp:cNvPr id="0" name=""/>
        <dsp:cNvSpPr/>
      </dsp:nvSpPr>
      <dsp:spPr>
        <a:xfrm>
          <a:off x="6542758" y="768498"/>
          <a:ext cx="1913990" cy="256921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Official LIF and attestations being posted to the Large Load Integration section of the ERCOT website</a:t>
          </a:r>
        </a:p>
        <a:p>
          <a:pPr marL="114300" lvl="1" indent="-114300" algn="l" defTabSz="622300">
            <a:lnSpc>
              <a:spcPct val="90000"/>
            </a:lnSpc>
            <a:spcBef>
              <a:spcPct val="0"/>
            </a:spcBef>
            <a:spcAft>
              <a:spcPct val="15000"/>
            </a:spcAft>
            <a:buChar char="•"/>
          </a:pPr>
          <a:r>
            <a:rPr lang="en-US" sz="1400" kern="1200"/>
            <a:t>New email inbox goes live to receive Batch Zero submission packages</a:t>
          </a:r>
        </a:p>
      </dsp:txBody>
      <dsp:txXfrm>
        <a:off x="6598817" y="824557"/>
        <a:ext cx="1801872" cy="2457100"/>
      </dsp:txXfrm>
    </dsp:sp>
    <dsp:sp modelId="{20E5C52B-2EF7-48BE-95CD-52C9A82C5B23}">
      <dsp:nvSpPr>
        <dsp:cNvPr id="0" name=""/>
        <dsp:cNvSpPr/>
      </dsp:nvSpPr>
      <dsp:spPr>
        <a:xfrm>
          <a:off x="8354881" y="147435"/>
          <a:ext cx="615126" cy="4765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8354881" y="242741"/>
        <a:ext cx="472168" cy="285916"/>
      </dsp:txXfrm>
    </dsp:sp>
    <dsp:sp modelId="{234D4FD3-2314-42D5-B974-33E70756D62C}">
      <dsp:nvSpPr>
        <dsp:cNvPr id="0" name=""/>
        <dsp:cNvSpPr/>
      </dsp:nvSpPr>
      <dsp:spPr>
        <a:xfrm>
          <a:off x="9225343" y="2902"/>
          <a:ext cx="1913990" cy="12527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b="1" kern="1200"/>
            <a:t>July 24</a:t>
          </a:r>
        </a:p>
      </dsp:txBody>
      <dsp:txXfrm>
        <a:off x="9225343" y="2902"/>
        <a:ext cx="1913990" cy="765596"/>
      </dsp:txXfrm>
    </dsp:sp>
    <dsp:sp modelId="{03176ACF-FFBA-4295-A455-887DB8554239}">
      <dsp:nvSpPr>
        <dsp:cNvPr id="0" name=""/>
        <dsp:cNvSpPr/>
      </dsp:nvSpPr>
      <dsp:spPr>
        <a:xfrm>
          <a:off x="9617365" y="768498"/>
          <a:ext cx="1913990" cy="256921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Last day for Interconnecting  TSPs/DSPs, as applicable, to submit completed Batch Zero submission packages to ERCOT</a:t>
          </a:r>
        </a:p>
      </dsp:txBody>
      <dsp:txXfrm>
        <a:off x="9673424" y="824557"/>
        <a:ext cx="1801872" cy="2457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1F0A7-AD3B-4A97-B2F1-1F4E49266874}">
      <dsp:nvSpPr>
        <dsp:cNvPr id="0" name=""/>
        <dsp:cNvSpPr/>
      </dsp:nvSpPr>
      <dsp:spPr>
        <a:xfrm rot="5400000">
          <a:off x="-303539" y="305162"/>
          <a:ext cx="2023597" cy="141651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July 10</a:t>
          </a:r>
        </a:p>
      </dsp:txBody>
      <dsp:txXfrm rot="-5400000">
        <a:off x="1" y="709881"/>
        <a:ext cx="1416518" cy="607079"/>
      </dsp:txXfrm>
    </dsp:sp>
    <dsp:sp modelId="{5CBCC458-D495-4950-A381-645266AC017D}">
      <dsp:nvSpPr>
        <dsp:cNvPr id="0" name=""/>
        <dsp:cNvSpPr/>
      </dsp:nvSpPr>
      <dsp:spPr>
        <a:xfrm rot="5400000">
          <a:off x="2126074" y="-707933"/>
          <a:ext cx="1315338" cy="273445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a:t>Last day for ERCOT to review and approve LLIS studies</a:t>
          </a:r>
        </a:p>
      </dsp:txBody>
      <dsp:txXfrm rot="-5400000">
        <a:off x="1416518" y="65833"/>
        <a:ext cx="2670241" cy="1186918"/>
      </dsp:txXfrm>
    </dsp:sp>
    <dsp:sp modelId="{ED0BFE9A-D94C-4252-ABB9-4FF21412CDF1}">
      <dsp:nvSpPr>
        <dsp:cNvPr id="0" name=""/>
        <dsp:cNvSpPr/>
      </dsp:nvSpPr>
      <dsp:spPr>
        <a:xfrm rot="5400000">
          <a:off x="-303539" y="2111140"/>
          <a:ext cx="2023597" cy="141651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July 24</a:t>
          </a:r>
        </a:p>
      </dsp:txBody>
      <dsp:txXfrm rot="-5400000">
        <a:off x="1" y="2515859"/>
        <a:ext cx="1416518" cy="607079"/>
      </dsp:txXfrm>
    </dsp:sp>
    <dsp:sp modelId="{A744CA75-3A91-4907-802D-6FA46F12B76E}">
      <dsp:nvSpPr>
        <dsp:cNvPr id="0" name=""/>
        <dsp:cNvSpPr/>
      </dsp:nvSpPr>
      <dsp:spPr>
        <a:xfrm rot="5400000">
          <a:off x="2126074" y="1098044"/>
          <a:ext cx="1315338" cy="273445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a:t>Deadline for required information for inclusion in Batch Zero to be submitted to ERCOT</a:t>
          </a:r>
        </a:p>
      </dsp:txBody>
      <dsp:txXfrm rot="-5400000">
        <a:off x="1416518" y="1871810"/>
        <a:ext cx="2670241" cy="1186918"/>
      </dsp:txXfrm>
    </dsp:sp>
    <dsp:sp modelId="{C7E0E64A-E048-401A-8852-19DC8810E28B}">
      <dsp:nvSpPr>
        <dsp:cNvPr id="0" name=""/>
        <dsp:cNvSpPr/>
      </dsp:nvSpPr>
      <dsp:spPr>
        <a:xfrm rot="5400000">
          <a:off x="-303539" y="3917118"/>
          <a:ext cx="2023597" cy="141651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August 7</a:t>
          </a:r>
        </a:p>
      </dsp:txBody>
      <dsp:txXfrm rot="-5400000">
        <a:off x="1" y="4321837"/>
        <a:ext cx="1416518" cy="607079"/>
      </dsp:txXfrm>
    </dsp:sp>
    <dsp:sp modelId="{F7C973DB-8BB2-4C87-B8A8-D21CFD91D8CE}">
      <dsp:nvSpPr>
        <dsp:cNvPr id="0" name=""/>
        <dsp:cNvSpPr/>
      </dsp:nvSpPr>
      <dsp:spPr>
        <a:xfrm rot="5400000">
          <a:off x="2126074" y="2904022"/>
          <a:ext cx="1315338" cy="273445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a:t>Deadline for ERCOT to notify TSPs and DSPs of Large Load inclusion and classification in Batch Zero</a:t>
          </a:r>
        </a:p>
      </dsp:txBody>
      <dsp:txXfrm rot="-5400000">
        <a:off x="1416518" y="3677788"/>
        <a:ext cx="2670241" cy="1186918"/>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54844B56-56CA-46C2-B040-170EF07B0E91}" type="datetime3">
              <a:rPr lang="en-US" smtClean="0"/>
              <a:t>11 June 2026</a:t>
            </a:fld>
            <a:endParaRPr lang="en-US"/>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rtl="0">
              <a:defRPr sz="900">
                <a:latin typeface="+mn-lt"/>
                <a:cs typeface="Arial" panose="020B0604020202020204" pitchFamily="34" charset="0"/>
              </a:defRPr>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rtl="0">
              <a:defRPr sz="900">
                <a:latin typeface="+mn-lt"/>
                <a:cs typeface="Arial" panose="020B0604020202020204" pitchFamily="34" charset="0"/>
              </a:defRPr>
            </a:lvl1pPr>
          </a:lstStyle>
          <a:p>
            <a:fld id="{A4FC4A73-EF24-4DBD-BE03-C4CAACADD3D7}" type="datetime3">
              <a:rPr lang="en-US" smtClean="0"/>
              <a:t>11 June 2026</a:t>
            </a:fld>
            <a:endParaRPr lang="en-US"/>
          </a:p>
        </p:txBody>
      </p:sp>
      <p:sp>
        <p:nvSpPr>
          <p:cNvPr id="4" name="Slide Image Placeholder 3"/>
          <p:cNvSpPr>
            <a:spLocks noGrp="1" noRot="1" noChangeAspect="1"/>
          </p:cNvSpPr>
          <p:nvPr>
            <p:ph type="sldImg" idx="2"/>
          </p:nvPr>
        </p:nvSpPr>
        <p:spPr>
          <a:xfrm>
            <a:off x="735012"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rtl="0">
              <a:defRPr sz="900">
                <a:latin typeface="+mn-lt"/>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rtl="0">
              <a:defRPr sz="900">
                <a:latin typeface="+mn-lt"/>
                <a:cs typeface="Arial" panose="020B0604020202020204" pitchFamily="34" charset="0"/>
              </a:defRPr>
            </a:lvl1pPr>
          </a:lstStyle>
          <a:p>
            <a:fld id="{CF5EBCF4-26FC-4F76-8DA1-52FDDC328D44}" type="slidenum">
              <a:rPr lang="en-US" smtClean="0"/>
              <a:pPr/>
              <a:t>‹#›</a:t>
            </a:fld>
            <a:endParaRPr lang="en-US"/>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735012" y="4518025"/>
            <a:ext cx="5632450" cy="1000274"/>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defRPr lang="en-US" sz="1100" kern="1200">
        <a:solidFill>
          <a:schemeClr val="tx1"/>
        </a:solidFill>
        <a:latin typeface="+mn-lt"/>
        <a:ea typeface="+mn-ea"/>
        <a:cs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DF6C2-04D2-A2F7-69C1-CFEC8283C2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DCE29F-98AD-CEA3-1EDE-2FBAFBBE4254}"/>
              </a:ext>
            </a:extLst>
          </p:cNvPr>
          <p:cNvSpPr>
            <a:spLocks noGrp="1" noRot="1" noChangeAspect="1"/>
          </p:cNvSpPr>
          <p:nvPr>
            <p:ph type="sldImg"/>
          </p:nvPr>
        </p:nvSpPr>
        <p:spPr>
          <a:xfrm>
            <a:off x="735013" y="563563"/>
            <a:ext cx="5632450" cy="3168650"/>
          </a:xfrm>
        </p:spPr>
        <p:txBody>
          <a:bodyPr/>
          <a:lstStyle/>
          <a:p>
            <a:endParaRPr lang="en-US"/>
          </a:p>
        </p:txBody>
      </p:sp>
      <p:sp>
        <p:nvSpPr>
          <p:cNvPr id="3" name="Notes Placeholder 2">
            <a:extLst>
              <a:ext uri="{FF2B5EF4-FFF2-40B4-BE49-F238E27FC236}">
                <a16:creationId xmlns:a16="http://schemas.microsoft.com/office/drawing/2014/main" id="{23570034-A374-EFC4-040B-D5A2F35A4CC9}"/>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33C539FF-B008-3930-2EBB-FF7F1A1E3D4A}"/>
              </a:ext>
            </a:extLst>
          </p:cNvPr>
          <p:cNvSpPr>
            <a:spLocks noGrp="1"/>
          </p:cNvSpPr>
          <p:nvPr>
            <p:ph type="dt" idx="1"/>
          </p:nvPr>
        </p:nvSpPr>
        <p:spPr/>
        <p:txBody>
          <a:bodyPr/>
          <a:lstStyle/>
          <a:p>
            <a:fld id="{A4FC4A73-EF24-4DBD-BE03-C4CAACADD3D7}" type="datetime3">
              <a:rPr lang="en-US" smtClean="0"/>
              <a:t>11 June 2026</a:t>
            </a:fld>
            <a:endParaRPr lang="en-US"/>
          </a:p>
        </p:txBody>
      </p:sp>
      <p:sp>
        <p:nvSpPr>
          <p:cNvPr id="5" name="Slide Number Placeholder 4">
            <a:extLst>
              <a:ext uri="{FF2B5EF4-FFF2-40B4-BE49-F238E27FC236}">
                <a16:creationId xmlns:a16="http://schemas.microsoft.com/office/drawing/2014/main" id="{29568CC2-CA59-FE0C-5AAD-58B8E1A08542}"/>
              </a:ext>
            </a:extLst>
          </p:cNvPr>
          <p:cNvSpPr>
            <a:spLocks noGrp="1"/>
          </p:cNvSpPr>
          <p:nvPr>
            <p:ph type="sldNum" sz="quarter" idx="5"/>
          </p:nvPr>
        </p:nvSpPr>
        <p:spPr/>
        <p:txBody>
          <a:bodyPr/>
          <a:lstStyle/>
          <a:p>
            <a:fld id="{CF5EBCF4-26FC-4F76-8DA1-52FDDC328D44}" type="slidenum">
              <a:rPr lang="en-US" smtClean="0"/>
              <a:pPr/>
              <a:t>7</a:t>
            </a:fld>
            <a:endParaRPr lang="en-US"/>
          </a:p>
        </p:txBody>
      </p:sp>
    </p:spTree>
    <p:extLst>
      <p:ext uri="{BB962C8B-B14F-4D97-AF65-F5344CB8AC3E}">
        <p14:creationId xmlns:p14="http://schemas.microsoft.com/office/powerpoint/2010/main" val="1400021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0A94B-C495-25F4-BE3C-9B2A406857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15BA47-1BEA-8708-2AC4-4FD258413F02}"/>
              </a:ext>
            </a:extLst>
          </p:cNvPr>
          <p:cNvSpPr>
            <a:spLocks noGrp="1" noRot="1" noChangeAspect="1"/>
          </p:cNvSpPr>
          <p:nvPr>
            <p:ph type="sldImg"/>
          </p:nvPr>
        </p:nvSpPr>
        <p:spPr>
          <a:xfrm>
            <a:off x="735013" y="563563"/>
            <a:ext cx="5632450" cy="3168650"/>
          </a:xfrm>
        </p:spPr>
        <p:txBody>
          <a:bodyPr/>
          <a:lstStyle/>
          <a:p>
            <a:endParaRPr lang="en-US"/>
          </a:p>
        </p:txBody>
      </p:sp>
      <p:sp>
        <p:nvSpPr>
          <p:cNvPr id="3" name="Notes Placeholder 2">
            <a:extLst>
              <a:ext uri="{FF2B5EF4-FFF2-40B4-BE49-F238E27FC236}">
                <a16:creationId xmlns:a16="http://schemas.microsoft.com/office/drawing/2014/main" id="{B32B250D-E5DD-C744-7EB1-72EB6879CE21}"/>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8FB84391-945A-8B25-B49F-C4B554402396}"/>
              </a:ext>
            </a:extLst>
          </p:cNvPr>
          <p:cNvSpPr>
            <a:spLocks noGrp="1"/>
          </p:cNvSpPr>
          <p:nvPr>
            <p:ph type="dt" idx="1"/>
          </p:nvPr>
        </p:nvSpPr>
        <p:spPr/>
        <p:txBody>
          <a:bodyPr/>
          <a:lstStyle/>
          <a:p>
            <a:fld id="{A4FC4A73-EF24-4DBD-BE03-C4CAACADD3D7}" type="datetime3">
              <a:rPr lang="en-US" smtClean="0"/>
              <a:t>11 June 2026</a:t>
            </a:fld>
            <a:endParaRPr lang="en-US"/>
          </a:p>
        </p:txBody>
      </p:sp>
      <p:sp>
        <p:nvSpPr>
          <p:cNvPr id="5" name="Slide Number Placeholder 4">
            <a:extLst>
              <a:ext uri="{FF2B5EF4-FFF2-40B4-BE49-F238E27FC236}">
                <a16:creationId xmlns:a16="http://schemas.microsoft.com/office/drawing/2014/main" id="{1C074C18-BE1C-2E92-118B-18EF063A03A9}"/>
              </a:ext>
            </a:extLst>
          </p:cNvPr>
          <p:cNvSpPr>
            <a:spLocks noGrp="1"/>
          </p:cNvSpPr>
          <p:nvPr>
            <p:ph type="sldNum" sz="quarter" idx="5"/>
          </p:nvPr>
        </p:nvSpPr>
        <p:spPr/>
        <p:txBody>
          <a:bodyPr/>
          <a:lstStyle/>
          <a:p>
            <a:fld id="{CF5EBCF4-26FC-4F76-8DA1-52FDDC328D44}" type="slidenum">
              <a:rPr lang="en-US" smtClean="0"/>
              <a:pPr/>
              <a:t>11</a:t>
            </a:fld>
            <a:endParaRPr lang="en-US"/>
          </a:p>
        </p:txBody>
      </p:sp>
    </p:spTree>
    <p:extLst>
      <p:ext uri="{BB962C8B-B14F-4D97-AF65-F5344CB8AC3E}">
        <p14:creationId xmlns:p14="http://schemas.microsoft.com/office/powerpoint/2010/main" val="47069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11 June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14</a:t>
            </a:fld>
            <a:endParaRPr lang="en-US"/>
          </a:p>
        </p:txBody>
      </p:sp>
    </p:spTree>
    <p:extLst>
      <p:ext uri="{BB962C8B-B14F-4D97-AF65-F5344CB8AC3E}">
        <p14:creationId xmlns:p14="http://schemas.microsoft.com/office/powerpoint/2010/main" val="1791798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11 June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41</a:t>
            </a:fld>
            <a:endParaRPr lang="en-US"/>
          </a:p>
        </p:txBody>
      </p:sp>
    </p:spTree>
    <p:extLst>
      <p:ext uri="{BB962C8B-B14F-4D97-AF65-F5344CB8AC3E}">
        <p14:creationId xmlns:p14="http://schemas.microsoft.com/office/powerpoint/2010/main" val="1929763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11 June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58</a:t>
            </a:fld>
            <a:endParaRPr lang="en-US"/>
          </a:p>
        </p:txBody>
      </p:sp>
    </p:spTree>
    <p:extLst>
      <p:ext uri="{BB962C8B-B14F-4D97-AF65-F5344CB8AC3E}">
        <p14:creationId xmlns:p14="http://schemas.microsoft.com/office/powerpoint/2010/main" val="1351575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svg"/><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v1(defau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882069" y="2564247"/>
            <a:ext cx="4882568" cy="3999346"/>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
        <p:nvSpPr>
          <p:cNvPr id="6" name="Content Placeholder 8">
            <a:extLst>
              <a:ext uri="{FF2B5EF4-FFF2-40B4-BE49-F238E27FC236}">
                <a16:creationId xmlns:a16="http://schemas.microsoft.com/office/drawing/2014/main" id="{4A302066-7B9E-F90D-A634-1CEEF4EAA7FF}"/>
              </a:ext>
            </a:extLst>
          </p:cNvPr>
          <p:cNvSpPr>
            <a:spLocks noGrp="1"/>
          </p:cNvSpPr>
          <p:nvPr>
            <p:ph sz="quarter" idx="16"/>
          </p:nvPr>
        </p:nvSpPr>
        <p:spPr>
          <a:xfrm>
            <a:off x="6427365" y="1092200"/>
            <a:ext cx="5201213" cy="2551584"/>
          </a:xfrm>
          <a:prstGeom prst="rect">
            <a:avLst/>
          </a:prstGeom>
        </p:spPr>
        <p:txBody>
          <a:bodyPr lIns="0" tIns="0" rIns="0" bIns="0"/>
          <a:lstStyle>
            <a:lvl1pPr marL="0" indent="0">
              <a:lnSpc>
                <a:spcPct val="100000"/>
              </a:lnSpc>
              <a:spcBef>
                <a:spcPts val="300"/>
              </a:spcBef>
              <a:spcAft>
                <a:spcPts val="300"/>
              </a:spcAft>
              <a:buFont typeface="Arial" panose="020B0604020202020204" pitchFamily="34" charset="0"/>
              <a:buNone/>
              <a:defRPr sz="1600" b="1" i="0"/>
            </a:lvl1pPr>
            <a:lvl2pPr marL="548640" indent="-182880">
              <a:lnSpc>
                <a:spcPct val="100000"/>
              </a:lnSpc>
              <a:spcBef>
                <a:spcPts val="300"/>
              </a:spcBef>
              <a:spcAft>
                <a:spcPts val="300"/>
              </a:spcAft>
              <a:defRPr sz="1400"/>
            </a:lvl2pPr>
            <a:lvl3pPr marL="731520" indent="-182880">
              <a:lnSpc>
                <a:spcPct val="100000"/>
              </a:lnSpc>
              <a:spcBef>
                <a:spcPts val="300"/>
              </a:spcBef>
              <a:spcAft>
                <a:spcPts val="300"/>
              </a:spcAft>
              <a:buFont typeface="Arial" panose="020B0604020202020204" pitchFamily="34" charset="0"/>
              <a:buChar char="-"/>
              <a:defRPr sz="1400"/>
            </a:lvl3pPr>
            <a:lvl4pPr marL="914400" indent="-182880">
              <a:lnSpc>
                <a:spcPct val="100000"/>
              </a:lnSpc>
              <a:spcBef>
                <a:spcPts val="300"/>
              </a:spcBef>
              <a:spcAft>
                <a:spcPts val="300"/>
              </a:spcAft>
              <a:buFont typeface="Arial" panose="020B0604020202020204" pitchFamily="34" charset="0"/>
              <a:buChar char="◦"/>
              <a:defRPr sz="1400"/>
            </a:lvl4pPr>
            <a:lvl5pPr marL="1097280" indent="-182880">
              <a:lnSpc>
                <a:spcPct val="100000"/>
              </a:lnSpc>
              <a:spcBef>
                <a:spcPts val="300"/>
              </a:spcBef>
              <a:spcAft>
                <a:spcPts val="300"/>
              </a:spcAft>
              <a:buFont typeface="Wingdings" panose="05000000000000000000" pitchFamily="2"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6336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note and Imag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716220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note and Image in Side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05638A-F774-C6DB-0DC6-A2F6139BCE38}"/>
              </a:ext>
              <a:ext uri="{C183D7F6-B498-43B3-948B-1728B52AA6E4}">
                <adec:decorative xmlns:adec="http://schemas.microsoft.com/office/drawing/2017/decorative" val="1"/>
              </a:ext>
            </a:extLst>
          </p:cNvPr>
          <p:cNvSpPr/>
          <p:nvPr userDrawn="1"/>
        </p:nvSpPr>
        <p:spPr>
          <a:xfrm>
            <a:off x="6096001"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46482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678432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721383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note with Sidebar">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F24F99E-0EFC-4E0E-5FA5-D6E2097368DF}"/>
              </a:ext>
            </a:extLst>
          </p:cNvPr>
          <p:cNvSpPr>
            <a:spLocks noGrp="1"/>
          </p:cNvSpPr>
          <p:nvPr>
            <p:ph type="title"/>
          </p:nvPr>
        </p:nvSpPr>
        <p:spPr>
          <a:xfrm>
            <a:off x="1257300" y="457200"/>
            <a:ext cx="5991225" cy="914400"/>
          </a:xfrm>
          <a:prstGeom prst="rect">
            <a:avLst/>
          </a:prstGeom>
          <a:noFill/>
        </p:spPr>
        <p:txBody>
          <a:bodyPr vert="horz" lIns="0" tIns="0" rIns="0" bIns="0" rtlCol="0" anchor="t">
            <a:normAutofit/>
          </a:bodyPr>
          <a:lstStyle/>
          <a:p>
            <a:r>
              <a:rPr lang="en-US"/>
              <a:t>Click to edit Master title style</a:t>
            </a:r>
          </a:p>
        </p:txBody>
      </p:sp>
      <p:sp>
        <p:nvSpPr>
          <p:cNvPr id="13" name="Text Placeholder 12">
            <a:extLst>
              <a:ext uri="{FF2B5EF4-FFF2-40B4-BE49-F238E27FC236}">
                <a16:creationId xmlns:a16="http://schemas.microsoft.com/office/drawing/2014/main" id="{56CB17BE-2CF2-5B69-2FA2-C556C75E78C7}"/>
              </a:ext>
            </a:extLst>
          </p:cNvPr>
          <p:cNvSpPr>
            <a:spLocks noGrp="1"/>
          </p:cNvSpPr>
          <p:nvPr>
            <p:ph type="body" sz="quarter" idx="17"/>
          </p:nvPr>
        </p:nvSpPr>
        <p:spPr>
          <a:xfrm>
            <a:off x="495299" y="1676400"/>
            <a:ext cx="6791325" cy="2609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6800850" cy="1744579"/>
          </a:xfrm>
          <a:prstGeom prst="foldedCorner">
            <a:avLst>
              <a:gd name="adj" fmla="val 16667"/>
            </a:avLst>
          </a:prstGeom>
          <a:solidFill>
            <a:schemeClr val="accent2">
              <a:lumMod val="20000"/>
              <a:lumOff val="8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8C5D5F82-2DE8-D31E-AE3D-018BD935DE3D}"/>
              </a:ext>
            </a:extLst>
          </p:cNvPr>
          <p:cNvSpPr>
            <a:spLocks noGrp="1"/>
          </p:cNvSpPr>
          <p:nvPr>
            <p:ph idx="16"/>
          </p:nvPr>
        </p:nvSpPr>
        <p:spPr>
          <a:xfrm>
            <a:off x="8077201" y="533400"/>
            <a:ext cx="3581400" cy="5638799"/>
          </a:xfrm>
        </p:spPr>
        <p:txBody>
          <a:bodyPr>
            <a:noAutofit/>
          </a:bodyPr>
          <a:lstStyle>
            <a:lvl1pPr>
              <a:defRPr lang="en-US" dirty="0"/>
            </a:lvl1pPr>
            <a:lvl2pPr>
              <a:defRPr lang="en-US" dirty="0"/>
            </a:lvl2pPr>
            <a:lvl3pPr>
              <a:defRPr lang="en-US" dirty="0"/>
            </a:lvl3pPr>
            <a:lvl4pPr>
              <a:defRPr lang="en-US" dirty="0"/>
            </a:lvl4pPr>
            <a:lvl5pPr>
              <a:defRPr lang="en-US" dirty="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1" y="6356350"/>
            <a:ext cx="6762749" cy="365125"/>
          </a:xfrm>
        </p:spPr>
        <p:txBody>
          <a:bodyPr wrap="square" lIns="0"/>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7" name="Rectangle 6">
            <a:extLst>
              <a:ext uri="{FF2B5EF4-FFF2-40B4-BE49-F238E27FC236}">
                <a16:creationId xmlns:a16="http://schemas.microsoft.com/office/drawing/2014/main" id="{155086D0-23A2-1C6B-A4BF-B6E909DA999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267639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ynote Horizontal">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11163300" cy="2619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299" y="4463716"/>
            <a:ext cx="11163298" cy="1744579"/>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319659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03A0C87A-E909-99E5-543B-B8CA963FA44D}"/>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21" name="Text Placeholder 20">
            <a:extLst>
              <a:ext uri="{FF2B5EF4-FFF2-40B4-BE49-F238E27FC236}">
                <a16:creationId xmlns:a16="http://schemas.microsoft.com/office/drawing/2014/main" id="{43EC354D-D331-C418-3300-B354E37BE146}"/>
              </a:ext>
            </a:extLst>
          </p:cNvPr>
          <p:cNvSpPr>
            <a:spLocks noGrp="1"/>
          </p:cNvSpPr>
          <p:nvPr>
            <p:ph type="body" sz="quarter" idx="13"/>
          </p:nvPr>
        </p:nvSpPr>
        <p:spPr>
          <a:xfrm>
            <a:off x="495300" y="1981200"/>
            <a:ext cx="538162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8AF89336-B087-2FA3-5FA7-10663E499445}"/>
              </a:ext>
            </a:extLst>
          </p:cNvPr>
          <p:cNvSpPr>
            <a:spLocks noGrp="1"/>
          </p:cNvSpPr>
          <p:nvPr>
            <p:ph type="body" sz="quarter" idx="14"/>
          </p:nvPr>
        </p:nvSpPr>
        <p:spPr>
          <a:xfrm>
            <a:off x="6343650" y="1971674"/>
            <a:ext cx="5314950" cy="4210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15AFFA6-4F88-DA05-B2CA-9691F408E98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AD51180-8907-F3FB-F8E0-201D1BE61650}"/>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A7C96C78-7C87-2BC7-8FE9-856E3E375E71}"/>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254282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BA45-4981-AC22-EC96-99A5E0901D64}"/>
              </a:ext>
            </a:extLst>
          </p:cNvPr>
          <p:cNvSpPr>
            <a:spLocks noGrp="1"/>
          </p:cNvSpPr>
          <p:nvPr>
            <p:ph type="title"/>
          </p:nvPr>
        </p:nvSpPr>
        <p:spPr>
          <a:xfrm>
            <a:off x="1257300" y="461962"/>
            <a:ext cx="4838700" cy="1527094"/>
          </a:xfrm>
        </p:spPr>
        <p:txBody>
          <a:bodyPr anchor="t">
            <a:normAutofit/>
          </a:bodyPr>
          <a:lstStyle>
            <a:lvl1pPr>
              <a:defRPr lang="en-US" dirty="0"/>
            </a:lvl1pPr>
          </a:lstStyle>
          <a:p>
            <a:r>
              <a:rPr lang="en-US"/>
              <a:t>Click to edit Master title style</a:t>
            </a:r>
          </a:p>
        </p:txBody>
      </p:sp>
      <p:sp>
        <p:nvSpPr>
          <p:cNvPr id="5" name="Date Placeholder 4">
            <a:extLst>
              <a:ext uri="{FF2B5EF4-FFF2-40B4-BE49-F238E27FC236}">
                <a16:creationId xmlns:a16="http://schemas.microsoft.com/office/drawing/2014/main" id="{D0273643-F605-4790-3956-B453E9FC90C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0265AF8-0057-EBA2-2E30-0B7411397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ADE8A-3AB5-3C00-B26E-3F6DD6EA52F2}"/>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16" name="Text Placeholder 15">
            <a:extLst>
              <a:ext uri="{FF2B5EF4-FFF2-40B4-BE49-F238E27FC236}">
                <a16:creationId xmlns:a16="http://schemas.microsoft.com/office/drawing/2014/main" id="{581ED5FB-5036-27D9-26F4-B48307D67C6E}"/>
              </a:ext>
            </a:extLst>
          </p:cNvPr>
          <p:cNvSpPr>
            <a:spLocks noGrp="1"/>
          </p:cNvSpPr>
          <p:nvPr>
            <p:ph type="body" sz="quarter" idx="13"/>
          </p:nvPr>
        </p:nvSpPr>
        <p:spPr>
          <a:xfrm>
            <a:off x="495300" y="2181225"/>
            <a:ext cx="5600700" cy="400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B0ACB72E-F2A9-AC8B-FAC7-489B4728504C}"/>
              </a:ext>
            </a:extLst>
          </p:cNvPr>
          <p:cNvSpPr>
            <a:spLocks noGrp="1"/>
          </p:cNvSpPr>
          <p:nvPr>
            <p:ph type="body" sz="quarter" idx="14"/>
          </p:nvPr>
        </p:nvSpPr>
        <p:spPr>
          <a:xfrm>
            <a:off x="6457950" y="457200"/>
            <a:ext cx="5200650" cy="572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6915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197228CF-7CDD-26CC-CA47-4AF0A314BDEA}"/>
              </a:ext>
            </a:extLst>
          </p:cNvPr>
          <p:cNvSpPr>
            <a:spLocks noGrp="1"/>
          </p:cNvSpPr>
          <p:nvPr>
            <p:ph type="title"/>
          </p:nvPr>
        </p:nvSpPr>
        <p:spPr>
          <a:xfrm>
            <a:off x="1257300" y="457200"/>
            <a:ext cx="4838700" cy="1219200"/>
          </a:xfrm>
          <a:prstGeom prst="rect">
            <a:avLst/>
          </a:prstGeom>
          <a:noFill/>
        </p:spPr>
        <p:txBody>
          <a:bodyPr vert="horz" lIns="0" tIns="0" rIns="0" bIns="0" rtlCol="0" anchor="t">
            <a:normAutofit/>
          </a:bodyPr>
          <a:lstStyle/>
          <a:p>
            <a:r>
              <a:rPr lang="en-US"/>
              <a:t>Click to edit Master title style</a:t>
            </a:r>
          </a:p>
        </p:txBody>
      </p:sp>
      <p:sp>
        <p:nvSpPr>
          <p:cNvPr id="12" name="Text Placeholder 11">
            <a:extLst>
              <a:ext uri="{FF2B5EF4-FFF2-40B4-BE49-F238E27FC236}">
                <a16:creationId xmlns:a16="http://schemas.microsoft.com/office/drawing/2014/main" id="{C277CEE6-13A0-6BA8-8A3C-EA3A8B9CA323}"/>
              </a:ext>
            </a:extLst>
          </p:cNvPr>
          <p:cNvSpPr>
            <a:spLocks noGrp="1"/>
          </p:cNvSpPr>
          <p:nvPr>
            <p:ph type="body" sz="quarter" idx="13"/>
          </p:nvPr>
        </p:nvSpPr>
        <p:spPr>
          <a:xfrm>
            <a:off x="493776" y="2152650"/>
            <a:ext cx="5602224" cy="401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5E24E62B-01AB-F5DE-E2D4-85B1DECC92BB}"/>
              </a:ext>
              <a:ext uri="{C183D7F6-B498-43B3-948B-1728B52AA6E4}">
                <adec:decorative xmlns:adec="http://schemas.microsoft.com/office/drawing/2017/decorative" val="1"/>
              </a:ext>
            </a:extLst>
          </p:cNvPr>
          <p:cNvSpPr>
            <a:spLocks noGrp="1"/>
          </p:cNvSpPr>
          <p:nvPr>
            <p:ph type="pic" idx="1"/>
          </p:nvPr>
        </p:nvSpPr>
        <p:spPr>
          <a:xfrm>
            <a:off x="6496050" y="0"/>
            <a:ext cx="569595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Rectangle 7">
            <a:extLst>
              <a:ext uri="{FF2B5EF4-FFF2-40B4-BE49-F238E27FC236}">
                <a16:creationId xmlns:a16="http://schemas.microsoft.com/office/drawing/2014/main" id="{4C33291D-BE72-DBF6-5318-1BD0E7127EE8}"/>
              </a:ext>
              <a:ext uri="{C183D7F6-B498-43B3-948B-1728B52AA6E4}">
                <adec:decorative xmlns:adec="http://schemas.microsoft.com/office/drawing/2017/decorative" val="1"/>
              </a:ext>
            </a:extLst>
          </p:cNvPr>
          <p:cNvSpPr/>
          <p:nvPr/>
        </p:nvSpPr>
        <p:spPr>
          <a:xfrm>
            <a:off x="10853288" y="6356350"/>
            <a:ext cx="1338712"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1138100-AC14-9CC0-AD86-426AD89D433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1D796E23-B521-5C07-85E1-BA73A20DB266}"/>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742A00A7-6A1E-80A0-8EB9-F7F0592559B3}"/>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62526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1979726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with Social">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21CF500-4BD3-92C6-CCBD-156DED65A672}"/>
              </a:ext>
            </a:extLst>
          </p:cNvPr>
          <p:cNvSpPr>
            <a:spLocks noGrp="1"/>
          </p:cNvSpPr>
          <p:nvPr>
            <p:ph type="title"/>
          </p:nvPr>
        </p:nvSpPr>
        <p:spPr>
          <a:xfrm>
            <a:off x="530868" y="1430448"/>
            <a:ext cx="5565131" cy="1848259"/>
          </a:xfrm>
        </p:spPr>
        <p:txBody>
          <a:bodyPr anchor="ctr"/>
          <a:lstStyle>
            <a:lvl1pPr>
              <a:defRPr sz="4000"/>
            </a:lvl1pPr>
          </a:lstStyle>
          <a:p>
            <a:r>
              <a:rPr lang="en-US"/>
              <a:t>Click to edit Master title style</a:t>
            </a:r>
          </a:p>
        </p:txBody>
      </p:sp>
      <p:sp>
        <p:nvSpPr>
          <p:cNvPr id="22" name="Text Placeholder 22">
            <a:extLst>
              <a:ext uri="{FF2B5EF4-FFF2-40B4-BE49-F238E27FC236}">
                <a16:creationId xmlns:a16="http://schemas.microsoft.com/office/drawing/2014/main" id="{5BFBC12E-0B6E-E8C7-9088-B497FB49171C}"/>
              </a:ext>
            </a:extLst>
          </p:cNvPr>
          <p:cNvSpPr>
            <a:spLocks noGrp="1"/>
          </p:cNvSpPr>
          <p:nvPr>
            <p:ph type="body" sz="quarter" idx="13"/>
          </p:nvPr>
        </p:nvSpPr>
        <p:spPr>
          <a:xfrm>
            <a:off x="530868" y="3501136"/>
            <a:ext cx="5565131"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E7750B-0863-BB91-0C67-54B5E9B868D6}"/>
              </a:ext>
            </a:extLst>
          </p:cNvPr>
          <p:cNvSpPr txBox="1"/>
          <p:nvPr userDrawn="1"/>
        </p:nvSpPr>
        <p:spPr>
          <a:xfrm>
            <a:off x="8032876" y="1370524"/>
            <a:ext cx="3625724" cy="369332"/>
          </a:xfrm>
          <a:prstGeom prst="rect">
            <a:avLst/>
          </a:prstGeom>
          <a:noFill/>
        </p:spPr>
        <p:txBody>
          <a:bodyPr wrap="square" rtlCol="0">
            <a:spAutoFit/>
          </a:bodyPr>
          <a:lstStyle/>
          <a:p>
            <a:r>
              <a:rPr lang="en-US" b="1"/>
              <a:t>Learn More</a:t>
            </a:r>
          </a:p>
        </p:txBody>
      </p:sp>
      <p:sp>
        <p:nvSpPr>
          <p:cNvPr id="7" name="TextBox 6">
            <a:extLst>
              <a:ext uri="{FF2B5EF4-FFF2-40B4-BE49-F238E27FC236}">
                <a16:creationId xmlns:a16="http://schemas.microsoft.com/office/drawing/2014/main" id="{3B961C0C-432D-CBAD-EA65-6543DA81C252}"/>
              </a:ext>
            </a:extLst>
          </p:cNvPr>
          <p:cNvSpPr txBox="1"/>
          <p:nvPr userDrawn="1"/>
        </p:nvSpPr>
        <p:spPr>
          <a:xfrm>
            <a:off x="8054878" y="1783080"/>
            <a:ext cx="3320924" cy="338554"/>
          </a:xfrm>
          <a:prstGeom prst="rect">
            <a:avLst/>
          </a:prstGeom>
          <a:noFill/>
        </p:spPr>
        <p:txBody>
          <a:bodyPr wrap="square" rtlCol="0">
            <a:spAutoFit/>
          </a:bodyPr>
          <a:lstStyle/>
          <a:p>
            <a:r>
              <a:rPr lang="en-US" sz="1600">
                <a:solidFill>
                  <a:srgbClr val="00829B"/>
                </a:solidFill>
              </a:rPr>
              <a:t>www.ercot.com</a:t>
            </a:r>
          </a:p>
        </p:txBody>
      </p:sp>
      <p:sp>
        <p:nvSpPr>
          <p:cNvPr id="8" name="TextBox 7">
            <a:extLst>
              <a:ext uri="{FF2B5EF4-FFF2-40B4-BE49-F238E27FC236}">
                <a16:creationId xmlns:a16="http://schemas.microsoft.com/office/drawing/2014/main" id="{74781169-74C0-5084-B1E5-21B24E64EBD9}"/>
              </a:ext>
            </a:extLst>
          </p:cNvPr>
          <p:cNvSpPr txBox="1"/>
          <p:nvPr userDrawn="1"/>
        </p:nvSpPr>
        <p:spPr>
          <a:xfrm>
            <a:off x="8032876" y="2442045"/>
            <a:ext cx="3625724" cy="369332"/>
          </a:xfrm>
          <a:prstGeom prst="rect">
            <a:avLst/>
          </a:prstGeom>
          <a:noFill/>
        </p:spPr>
        <p:txBody>
          <a:bodyPr wrap="square" rtlCol="0">
            <a:spAutoFit/>
          </a:bodyPr>
          <a:lstStyle/>
          <a:p>
            <a:r>
              <a:rPr lang="en-US" b="1"/>
              <a:t>Download ERCOT Mobile App</a:t>
            </a:r>
          </a:p>
        </p:txBody>
      </p:sp>
      <p:pic>
        <p:nvPicPr>
          <p:cNvPr id="9" name="Graphic 8" descr="Google play logo on the left and App Store logo on the right">
            <a:extLst>
              <a:ext uri="{FF2B5EF4-FFF2-40B4-BE49-F238E27FC236}">
                <a16:creationId xmlns:a16="http://schemas.microsoft.com/office/drawing/2014/main" id="{4CC00E98-A942-2688-815D-B898449C0BC2}"/>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341368" y="2987763"/>
            <a:ext cx="2635124" cy="367447"/>
          </a:xfrm>
          <a:prstGeom prst="rect">
            <a:avLst/>
          </a:prstGeom>
        </p:spPr>
      </p:pic>
      <p:sp>
        <p:nvSpPr>
          <p:cNvPr id="10" name="TextBox 9">
            <a:extLst>
              <a:ext uri="{FF2B5EF4-FFF2-40B4-BE49-F238E27FC236}">
                <a16:creationId xmlns:a16="http://schemas.microsoft.com/office/drawing/2014/main" id="{1EBBA5BE-9DD2-6EE7-CE28-D076D6D33E94}"/>
              </a:ext>
            </a:extLst>
          </p:cNvPr>
          <p:cNvSpPr txBox="1"/>
          <p:nvPr userDrawn="1"/>
        </p:nvSpPr>
        <p:spPr>
          <a:xfrm>
            <a:off x="8054878" y="3786789"/>
            <a:ext cx="3625724" cy="369332"/>
          </a:xfrm>
          <a:prstGeom prst="rect">
            <a:avLst/>
          </a:prstGeom>
          <a:noFill/>
        </p:spPr>
        <p:txBody>
          <a:bodyPr wrap="square" rtlCol="0">
            <a:spAutoFit/>
          </a:bodyPr>
          <a:lstStyle/>
          <a:p>
            <a:r>
              <a:rPr lang="en-US" b="1"/>
              <a:t>Connect With Us</a:t>
            </a:r>
          </a:p>
        </p:txBody>
      </p:sp>
      <p:pic>
        <p:nvPicPr>
          <p:cNvPr id="11" name="Graphic 10" descr="Instagram icon">
            <a:extLst>
              <a:ext uri="{FF2B5EF4-FFF2-40B4-BE49-F238E27FC236}">
                <a16:creationId xmlns:a16="http://schemas.microsoft.com/office/drawing/2014/main" id="{808F1D0F-170C-B600-9B14-471787DABDB6}"/>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326128" y="4359746"/>
            <a:ext cx="314995" cy="314995"/>
          </a:xfrm>
          <a:prstGeom prst="rect">
            <a:avLst/>
          </a:prstGeom>
        </p:spPr>
      </p:pic>
      <p:sp>
        <p:nvSpPr>
          <p:cNvPr id="12" name="TextBox 11">
            <a:extLst>
              <a:ext uri="{FF2B5EF4-FFF2-40B4-BE49-F238E27FC236}">
                <a16:creationId xmlns:a16="http://schemas.microsoft.com/office/drawing/2014/main" id="{80EB4558-FE65-DD30-A396-E7A22D6A4264}"/>
              </a:ext>
            </a:extLst>
          </p:cNvPr>
          <p:cNvSpPr txBox="1"/>
          <p:nvPr userDrawn="1"/>
        </p:nvSpPr>
        <p:spPr>
          <a:xfrm>
            <a:off x="8715473" y="4378550"/>
            <a:ext cx="3098730" cy="307777"/>
          </a:xfrm>
          <a:prstGeom prst="rect">
            <a:avLst/>
          </a:prstGeom>
          <a:noFill/>
        </p:spPr>
        <p:txBody>
          <a:bodyPr wrap="square" rtlCol="0">
            <a:spAutoFit/>
          </a:bodyPr>
          <a:lstStyle/>
          <a:p>
            <a:r>
              <a:rPr lang="en-US" sz="1400"/>
              <a:t>facebook.com/ERCOTISO</a:t>
            </a:r>
          </a:p>
        </p:txBody>
      </p:sp>
      <p:pic>
        <p:nvPicPr>
          <p:cNvPr id="13" name="Graphic 12" descr="Twitter or X  icon">
            <a:extLst>
              <a:ext uri="{FF2B5EF4-FFF2-40B4-BE49-F238E27FC236}">
                <a16:creationId xmlns:a16="http://schemas.microsoft.com/office/drawing/2014/main" id="{787C2377-716C-DE29-E499-06278CE1DB08}"/>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326128" y="4816173"/>
            <a:ext cx="314995" cy="314995"/>
          </a:xfrm>
          <a:prstGeom prst="rect">
            <a:avLst/>
          </a:prstGeom>
        </p:spPr>
      </p:pic>
      <p:sp>
        <p:nvSpPr>
          <p:cNvPr id="14" name="TextBox 13">
            <a:extLst>
              <a:ext uri="{FF2B5EF4-FFF2-40B4-BE49-F238E27FC236}">
                <a16:creationId xmlns:a16="http://schemas.microsoft.com/office/drawing/2014/main" id="{D6BFB969-D759-088E-D454-9701B3843365}"/>
              </a:ext>
            </a:extLst>
          </p:cNvPr>
          <p:cNvSpPr txBox="1"/>
          <p:nvPr userDrawn="1"/>
        </p:nvSpPr>
        <p:spPr>
          <a:xfrm>
            <a:off x="8715473" y="4823175"/>
            <a:ext cx="2108130" cy="307777"/>
          </a:xfrm>
          <a:prstGeom prst="rect">
            <a:avLst/>
          </a:prstGeom>
          <a:noFill/>
        </p:spPr>
        <p:txBody>
          <a:bodyPr wrap="square" lIns="91440" tIns="45720" rIns="91440" bIns="45720" rtlCol="0" anchor="t">
            <a:spAutoFit/>
          </a:bodyPr>
          <a:lstStyle/>
          <a:p>
            <a:r>
              <a:rPr lang="en-US" sz="1400"/>
              <a:t>x.com/ercot_iso</a:t>
            </a:r>
          </a:p>
        </p:txBody>
      </p:sp>
      <p:pic>
        <p:nvPicPr>
          <p:cNvPr id="15" name="Graphic 14" descr="LinkedIn icon">
            <a:extLst>
              <a:ext uri="{FF2B5EF4-FFF2-40B4-BE49-F238E27FC236}">
                <a16:creationId xmlns:a16="http://schemas.microsoft.com/office/drawing/2014/main" id="{44604974-1959-249D-D54A-C4A63E150B5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5"/>
              </a:ext>
            </a:extLst>
          </a:blip>
          <a:srcRect/>
          <a:stretch/>
        </p:blipFill>
        <p:spPr>
          <a:xfrm>
            <a:off x="8326128" y="5292078"/>
            <a:ext cx="314995" cy="314995"/>
          </a:xfrm>
          <a:prstGeom prst="rect">
            <a:avLst/>
          </a:prstGeom>
        </p:spPr>
      </p:pic>
      <p:sp>
        <p:nvSpPr>
          <p:cNvPr id="16" name="TextBox 15">
            <a:extLst>
              <a:ext uri="{FF2B5EF4-FFF2-40B4-BE49-F238E27FC236}">
                <a16:creationId xmlns:a16="http://schemas.microsoft.com/office/drawing/2014/main" id="{2405696A-1EA6-9F4D-1D36-33EB7B0D95CF}"/>
              </a:ext>
            </a:extLst>
          </p:cNvPr>
          <p:cNvSpPr txBox="1"/>
          <p:nvPr userDrawn="1"/>
        </p:nvSpPr>
        <p:spPr>
          <a:xfrm>
            <a:off x="8715473" y="5299080"/>
            <a:ext cx="3132351" cy="307777"/>
          </a:xfrm>
          <a:prstGeom prst="rect">
            <a:avLst/>
          </a:prstGeom>
          <a:noFill/>
        </p:spPr>
        <p:txBody>
          <a:bodyPr wrap="square" lIns="91440" tIns="45720" rIns="91440" bIns="45720" rtlCol="0" anchor="t">
            <a:spAutoFit/>
          </a:bodyPr>
          <a:lstStyle/>
          <a:p>
            <a:r>
              <a:rPr lang="en-US" sz="1400"/>
              <a:t>linkedin.com/company/ercot</a:t>
            </a:r>
          </a:p>
        </p:txBody>
      </p:sp>
      <p:pic>
        <p:nvPicPr>
          <p:cNvPr id="17" name="Graphic 16" descr="Instagram icon">
            <a:extLst>
              <a:ext uri="{FF2B5EF4-FFF2-40B4-BE49-F238E27FC236}">
                <a16:creationId xmlns:a16="http://schemas.microsoft.com/office/drawing/2014/main" id="{253A132C-4DFA-62F1-D25A-9C176280377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8326128" y="5773360"/>
            <a:ext cx="314996" cy="314996"/>
          </a:xfrm>
          <a:prstGeom prst="rect">
            <a:avLst/>
          </a:prstGeom>
        </p:spPr>
      </p:pic>
      <p:sp>
        <p:nvSpPr>
          <p:cNvPr id="18" name="TextBox 17">
            <a:extLst>
              <a:ext uri="{FF2B5EF4-FFF2-40B4-BE49-F238E27FC236}">
                <a16:creationId xmlns:a16="http://schemas.microsoft.com/office/drawing/2014/main" id="{C36F1584-300D-A8F1-CE34-0DF564E44055}"/>
              </a:ext>
              <a:ext uri="{C183D7F6-B498-43B3-948B-1728B52AA6E4}">
                <adec:decorative xmlns:adec="http://schemas.microsoft.com/office/drawing/2017/decorative" val="0"/>
              </a:ext>
            </a:extLst>
          </p:cNvPr>
          <p:cNvSpPr txBox="1"/>
          <p:nvPr userDrawn="1"/>
        </p:nvSpPr>
        <p:spPr>
          <a:xfrm>
            <a:off x="8706121" y="5773359"/>
            <a:ext cx="3132351" cy="307777"/>
          </a:xfrm>
          <a:prstGeom prst="rect">
            <a:avLst/>
          </a:prstGeom>
          <a:noFill/>
        </p:spPr>
        <p:txBody>
          <a:bodyPr wrap="square" lIns="91440" tIns="45720" rIns="91440" bIns="45720" rtlCol="0" anchor="t">
            <a:spAutoFit/>
          </a:bodyPr>
          <a:lstStyle/>
          <a:p>
            <a:r>
              <a:rPr lang="en-US" sz="1400"/>
              <a:t>instagram.com/ercot_iso</a:t>
            </a:r>
          </a:p>
        </p:txBody>
      </p:sp>
      <p:sp>
        <p:nvSpPr>
          <p:cNvPr id="20" name="Footer Placeholder 3">
            <a:extLst>
              <a:ext uri="{FF2B5EF4-FFF2-40B4-BE49-F238E27FC236}">
                <a16:creationId xmlns:a16="http://schemas.microsoft.com/office/drawing/2014/main" id="{7C754C4F-B602-D803-BB7A-BEE1415CE0E5}"/>
              </a:ext>
            </a:extLst>
          </p:cNvPr>
          <p:cNvSpPr>
            <a:spLocks noGrp="1"/>
          </p:cNvSpPr>
          <p:nvPr>
            <p:ph type="ftr" sz="quarter" idx="11"/>
          </p:nvPr>
        </p:nvSpPr>
        <p:spPr>
          <a:xfrm>
            <a:off x="530869" y="6356350"/>
            <a:ext cx="5565131"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465647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v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6F8A40-F0D0-857B-E8A8-1B3161AC4336}"/>
              </a:ext>
              <a:ext uri="{C183D7F6-B498-43B3-948B-1728B52AA6E4}">
                <adec:decorative xmlns:adec="http://schemas.microsoft.com/office/drawing/2017/decorative" val="1"/>
              </a:ext>
            </a:extLst>
          </p:cNvPr>
          <p:cNvSpPr>
            <a:spLocks/>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2DC5253-5E42-F62E-EA4E-3AB21BA87CDB}"/>
              </a:ext>
              <a:ext uri="{C183D7F6-B498-43B3-948B-1728B52AA6E4}">
                <adec:decorative xmlns:adec="http://schemas.microsoft.com/office/drawing/2017/decorative" val="1"/>
              </a:ext>
            </a:extLst>
          </p:cNvPr>
          <p:cNvSpPr>
            <a:spLocks/>
          </p:cNvSpPr>
          <p:nvPr userDrawn="1"/>
        </p:nvSpPr>
        <p:spPr>
          <a:xfrm>
            <a:off x="0" y="0"/>
            <a:ext cx="4206240"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RCOT logo white on background">
            <a:extLst>
              <a:ext uri="{FF2B5EF4-FFF2-40B4-BE49-F238E27FC236}">
                <a16:creationId xmlns:a16="http://schemas.microsoft.com/office/drawing/2014/main" id="{590365CF-9C80-03DF-D245-DBE4EBA3335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8" name="TextBox 7">
            <a:extLst>
              <a:ext uri="{FF2B5EF4-FFF2-40B4-BE49-F238E27FC236}">
                <a16:creationId xmlns:a16="http://schemas.microsoft.com/office/drawing/2014/main" id="{1A1A5353-DA71-B6B2-BDDB-2FB68F1F0909}"/>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9" name="Group 8">
            <a:extLst>
              <a:ext uri="{FF2B5EF4-FFF2-40B4-BE49-F238E27FC236}">
                <a16:creationId xmlns:a16="http://schemas.microsoft.com/office/drawing/2014/main" id="{C05802D9-2F73-A263-28E7-486C8A489A26}"/>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10" name="Rectangle 9">
              <a:extLst>
                <a:ext uri="{FF2B5EF4-FFF2-40B4-BE49-F238E27FC236}">
                  <a16:creationId xmlns:a16="http://schemas.microsoft.com/office/drawing/2014/main" id="{8241ADA3-F564-E7C2-1972-0F9FF557AE05}"/>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77A54B6-1CA8-9AE2-BCA6-21205CB4852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pic>
        <p:nvPicPr>
          <p:cNvPr id="3" name="Graphic 2">
            <a:extLst>
              <a:ext uri="{FF2B5EF4-FFF2-40B4-BE49-F238E27FC236}">
                <a16:creationId xmlns:a16="http://schemas.microsoft.com/office/drawing/2014/main" id="{81B94DDE-8E3F-CACF-1508-79E6F98F5EE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rcRect l="59827" t="14818" r="10238" b="43257"/>
          <a:stretch>
            <a:fillRect/>
          </a:stretch>
        </p:blipFill>
        <p:spPr>
          <a:xfrm>
            <a:off x="-1" y="-1"/>
            <a:ext cx="12192001" cy="5732047"/>
          </a:xfrm>
          <a:prstGeom prst="rect">
            <a:avLst/>
          </a:prstGeom>
        </p:spPr>
      </p:pic>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5074920" y="2062263"/>
            <a:ext cx="6316168" cy="3366409"/>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Tree>
    <p:extLst>
      <p:ext uri="{BB962C8B-B14F-4D97-AF65-F5344CB8AC3E}">
        <p14:creationId xmlns:p14="http://schemas.microsoft.com/office/powerpoint/2010/main" val="3595795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0511CB1D-D7A8-8516-A8D6-FDE88BB37837}"/>
              </a:ext>
            </a:extLst>
          </p:cNvPr>
          <p:cNvSpPr>
            <a:spLocks noGrp="1"/>
          </p:cNvSpPr>
          <p:nvPr>
            <p:ph type="title"/>
          </p:nvPr>
        </p:nvSpPr>
        <p:spPr>
          <a:xfrm>
            <a:off x="530868" y="1430448"/>
            <a:ext cx="5565132" cy="1848259"/>
          </a:xfrm>
        </p:spPr>
        <p:txBody>
          <a:bodyPr anchor="ctr"/>
          <a:lstStyle>
            <a:lvl1pPr>
              <a:defRPr sz="4000"/>
            </a:lvl1pPr>
          </a:lstStyle>
          <a:p>
            <a:r>
              <a:rPr lang="en-US"/>
              <a:t>Click to edit Master title style</a:t>
            </a:r>
          </a:p>
        </p:txBody>
      </p:sp>
      <p:sp>
        <p:nvSpPr>
          <p:cNvPr id="26" name="Text Placeholder 22">
            <a:extLst>
              <a:ext uri="{FF2B5EF4-FFF2-40B4-BE49-F238E27FC236}">
                <a16:creationId xmlns:a16="http://schemas.microsoft.com/office/drawing/2014/main" id="{7DB85F87-C4AC-5AA2-4395-ABB6B533D5DF}"/>
              </a:ext>
            </a:extLst>
          </p:cNvPr>
          <p:cNvSpPr>
            <a:spLocks noGrp="1"/>
          </p:cNvSpPr>
          <p:nvPr>
            <p:ph type="body" sz="quarter" idx="13"/>
          </p:nvPr>
        </p:nvSpPr>
        <p:spPr>
          <a:xfrm>
            <a:off x="530868" y="3501136"/>
            <a:ext cx="5565132"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5" name="Footer Placeholder 3">
            <a:extLst>
              <a:ext uri="{FF2B5EF4-FFF2-40B4-BE49-F238E27FC236}">
                <a16:creationId xmlns:a16="http://schemas.microsoft.com/office/drawing/2014/main" id="{524951DF-39E3-E4DB-EB22-28C36CEEB99F}"/>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868319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ppendix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0"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ERCOT logo">
            <a:extLst>
              <a:ext uri="{FF2B5EF4-FFF2-40B4-BE49-F238E27FC236}">
                <a16:creationId xmlns:a16="http://schemas.microsoft.com/office/drawing/2014/main" id="{B751E01E-9D1B-AB32-9537-F544F49949EB}"/>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37956" y="108220"/>
            <a:ext cx="703682" cy="259285"/>
          </a:xfrm>
          <a:prstGeom prst="rect">
            <a:avLst/>
          </a:prstGeom>
        </p:spPr>
      </p:pic>
      <p:sp>
        <p:nvSpPr>
          <p:cNvPr id="2" name="Title 1">
            <a:extLst>
              <a:ext uri="{FF2B5EF4-FFF2-40B4-BE49-F238E27FC236}">
                <a16:creationId xmlns:a16="http://schemas.microsoft.com/office/drawing/2014/main" id="{C5AB5A33-CD56-3912-4016-20DF30F14CCA}"/>
              </a:ext>
            </a:extLst>
          </p:cNvPr>
          <p:cNvSpPr>
            <a:spLocks noGrp="1"/>
          </p:cNvSpPr>
          <p:nvPr>
            <p:ph type="title"/>
          </p:nvPr>
        </p:nvSpPr>
        <p:spPr>
          <a:xfrm>
            <a:off x="530869" y="1430448"/>
            <a:ext cx="4064224" cy="1848259"/>
          </a:xfrm>
        </p:spPr>
        <p:txBody>
          <a:bodyPr anchor="ctr"/>
          <a:lstStyle>
            <a:lvl1pPr>
              <a:defRPr sz="4000"/>
            </a:lvl1pPr>
          </a:lstStyle>
          <a:p>
            <a:r>
              <a:rPr lang="en-US"/>
              <a:t>Click to edit Master title style</a:t>
            </a:r>
          </a:p>
        </p:txBody>
      </p:sp>
      <p:sp>
        <p:nvSpPr>
          <p:cNvPr id="23" name="Text Placeholder 22">
            <a:extLst>
              <a:ext uri="{FF2B5EF4-FFF2-40B4-BE49-F238E27FC236}">
                <a16:creationId xmlns:a16="http://schemas.microsoft.com/office/drawing/2014/main" id="{113BE72E-F22F-EA59-A56F-ACBBDAEAF810}"/>
              </a:ext>
            </a:extLst>
          </p:cNvPr>
          <p:cNvSpPr>
            <a:spLocks noGrp="1"/>
          </p:cNvSpPr>
          <p:nvPr>
            <p:ph type="body" sz="quarter" idx="13"/>
          </p:nvPr>
        </p:nvSpPr>
        <p:spPr>
          <a:xfrm>
            <a:off x="530869" y="3501136"/>
            <a:ext cx="4078434"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7" name="Text Placeholder 6">
            <a:extLst>
              <a:ext uri="{FF2B5EF4-FFF2-40B4-BE49-F238E27FC236}">
                <a16:creationId xmlns:a16="http://schemas.microsoft.com/office/drawing/2014/main" id="{6A05AE35-B341-C586-A0DD-9B916DA1D819}"/>
              </a:ext>
            </a:extLst>
          </p:cNvPr>
          <p:cNvSpPr>
            <a:spLocks noGrp="1"/>
          </p:cNvSpPr>
          <p:nvPr>
            <p:ph type="body" sz="quarter" idx="14"/>
          </p:nvPr>
        </p:nvSpPr>
        <p:spPr>
          <a:xfrm>
            <a:off x="5076825" y="1371600"/>
            <a:ext cx="65817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grpSp>
        <p:nvGrpSpPr>
          <p:cNvPr id="8" name="Group 7" descr="Confidential document label">
            <a:extLst>
              <a:ext uri="{FF2B5EF4-FFF2-40B4-BE49-F238E27FC236}">
                <a16:creationId xmlns:a16="http://schemas.microsoft.com/office/drawing/2014/main" id="{CDD9FF63-9408-EDE4-8E4D-207871A99374}"/>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0E25432-F52F-28E3-5AF1-36B3BEC45282}"/>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B3A409-F400-7551-A8C4-6293E631585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1368003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ver v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6F8A40-F0D0-857B-E8A8-1B3161AC4336}"/>
              </a:ext>
              <a:ext uri="{C183D7F6-B498-43B3-948B-1728B52AA6E4}">
                <adec:decorative xmlns:adec="http://schemas.microsoft.com/office/drawing/2017/decorative" val="1"/>
              </a:ext>
            </a:extLst>
          </p:cNvPr>
          <p:cNvSpPr>
            <a:spLocks/>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2DC5253-5E42-F62E-EA4E-3AB21BA87CDB}"/>
              </a:ext>
              <a:ext uri="{C183D7F6-B498-43B3-948B-1728B52AA6E4}">
                <adec:decorative xmlns:adec="http://schemas.microsoft.com/office/drawing/2017/decorative" val="1"/>
              </a:ext>
            </a:extLst>
          </p:cNvPr>
          <p:cNvSpPr>
            <a:spLocks/>
          </p:cNvSpPr>
          <p:nvPr userDrawn="1"/>
        </p:nvSpPr>
        <p:spPr>
          <a:xfrm>
            <a:off x="0" y="0"/>
            <a:ext cx="4206240"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RCOT logo white on background">
            <a:extLst>
              <a:ext uri="{FF2B5EF4-FFF2-40B4-BE49-F238E27FC236}">
                <a16:creationId xmlns:a16="http://schemas.microsoft.com/office/drawing/2014/main" id="{590365CF-9C80-03DF-D245-DBE4EBA3335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8" name="TextBox 7">
            <a:extLst>
              <a:ext uri="{FF2B5EF4-FFF2-40B4-BE49-F238E27FC236}">
                <a16:creationId xmlns:a16="http://schemas.microsoft.com/office/drawing/2014/main" id="{1A1A5353-DA71-B6B2-BDDB-2FB68F1F0909}"/>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9" name="Group 8">
            <a:extLst>
              <a:ext uri="{FF2B5EF4-FFF2-40B4-BE49-F238E27FC236}">
                <a16:creationId xmlns:a16="http://schemas.microsoft.com/office/drawing/2014/main" id="{C05802D9-2F73-A263-28E7-486C8A489A26}"/>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10" name="Rectangle 9">
              <a:extLst>
                <a:ext uri="{FF2B5EF4-FFF2-40B4-BE49-F238E27FC236}">
                  <a16:creationId xmlns:a16="http://schemas.microsoft.com/office/drawing/2014/main" id="{8241ADA3-F564-E7C2-1972-0F9FF557AE05}"/>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77A54B6-1CA8-9AE2-BCA6-21205CB4852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pic>
        <p:nvPicPr>
          <p:cNvPr id="3" name="Graphic 2">
            <a:extLst>
              <a:ext uri="{FF2B5EF4-FFF2-40B4-BE49-F238E27FC236}">
                <a16:creationId xmlns:a16="http://schemas.microsoft.com/office/drawing/2014/main" id="{81B94DDE-8E3F-CACF-1508-79E6F98F5EE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rcRect l="59827" t="14818" r="10238" b="43257"/>
          <a:stretch>
            <a:fillRect/>
          </a:stretch>
        </p:blipFill>
        <p:spPr>
          <a:xfrm>
            <a:off x="-1" y="-1"/>
            <a:ext cx="12192001" cy="5732047"/>
          </a:xfrm>
          <a:prstGeom prst="rect">
            <a:avLst/>
          </a:prstGeom>
        </p:spPr>
      </p:pic>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5074920" y="2062263"/>
            <a:ext cx="6316168" cy="3366409"/>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Tree>
    <p:extLst>
      <p:ext uri="{BB962C8B-B14F-4D97-AF65-F5344CB8AC3E}">
        <p14:creationId xmlns:p14="http://schemas.microsoft.com/office/powerpoint/2010/main" val="1979176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and 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6AB88-A927-0E58-978B-BD672CA0E1AA}"/>
              </a:ext>
            </a:extLst>
          </p:cNvPr>
          <p:cNvSpPr>
            <a:spLocks noGrp="1"/>
          </p:cNvSpPr>
          <p:nvPr>
            <p:ph type="ctrTitle" hasCustomPrompt="1"/>
          </p:nvPr>
        </p:nvSpPr>
        <p:spPr>
          <a:xfrm>
            <a:off x="591127" y="2512291"/>
            <a:ext cx="4405746" cy="3999346"/>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
        <p:nvSpPr>
          <p:cNvPr id="9" name="Content Placeholder 8">
            <a:extLst>
              <a:ext uri="{FF2B5EF4-FFF2-40B4-BE49-F238E27FC236}">
                <a16:creationId xmlns:a16="http://schemas.microsoft.com/office/drawing/2014/main" id="{91023D64-FDEA-C94D-7B7A-7700863E6A3B}"/>
              </a:ext>
            </a:extLst>
          </p:cNvPr>
          <p:cNvSpPr>
            <a:spLocks noGrp="1"/>
          </p:cNvSpPr>
          <p:nvPr>
            <p:ph sz="quarter" idx="16"/>
          </p:nvPr>
        </p:nvSpPr>
        <p:spPr>
          <a:xfrm>
            <a:off x="6357663" y="465827"/>
            <a:ext cx="5270915" cy="3177957"/>
          </a:xfrm>
          <a:prstGeom prst="rect">
            <a:avLst/>
          </a:prstGeom>
        </p:spPr>
        <p:txBody>
          <a:bodyPr lIns="0" tIns="0" rIns="0" bIns="0"/>
          <a:lstStyle>
            <a:lvl1pPr marL="0" indent="0">
              <a:lnSpc>
                <a:spcPct val="100000"/>
              </a:lnSpc>
              <a:spcBef>
                <a:spcPts val="300"/>
              </a:spcBef>
              <a:spcAft>
                <a:spcPts val="300"/>
              </a:spcAft>
              <a:buFont typeface="Arial" panose="020B0604020202020204" pitchFamily="34" charset="0"/>
              <a:buNone/>
              <a:defRPr sz="1600" b="1" i="0"/>
            </a:lvl1pPr>
            <a:lvl2pPr marL="548640" indent="-182880">
              <a:lnSpc>
                <a:spcPct val="100000"/>
              </a:lnSpc>
              <a:spcBef>
                <a:spcPts val="300"/>
              </a:spcBef>
              <a:spcAft>
                <a:spcPts val="300"/>
              </a:spcAft>
              <a:defRPr sz="1400"/>
            </a:lvl2pPr>
            <a:lvl3pPr marL="731520" indent="-182880">
              <a:lnSpc>
                <a:spcPct val="100000"/>
              </a:lnSpc>
              <a:spcBef>
                <a:spcPts val="300"/>
              </a:spcBef>
              <a:spcAft>
                <a:spcPts val="300"/>
              </a:spcAft>
              <a:buFont typeface="Arial" panose="020B0604020202020204" pitchFamily="34" charset="0"/>
              <a:buChar char="-"/>
              <a:defRPr sz="1400"/>
            </a:lvl3pPr>
            <a:lvl4pPr marL="914400" indent="-182880">
              <a:lnSpc>
                <a:spcPct val="100000"/>
              </a:lnSpc>
              <a:spcBef>
                <a:spcPts val="300"/>
              </a:spcBef>
              <a:spcAft>
                <a:spcPts val="300"/>
              </a:spcAft>
              <a:buFont typeface="Arial" panose="020B0604020202020204" pitchFamily="34" charset="0"/>
              <a:buChar char="◦"/>
              <a:defRPr sz="1400"/>
            </a:lvl4pPr>
            <a:lvl5pPr marL="1097280" indent="-182880">
              <a:lnSpc>
                <a:spcPct val="100000"/>
              </a:lnSpc>
              <a:spcBef>
                <a:spcPts val="300"/>
              </a:spcBef>
              <a:spcAft>
                <a:spcPts val="300"/>
              </a:spcAft>
              <a:buFont typeface="Wingdings" panose="05000000000000000000" pitchFamily="2"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1">
            <a:extLst>
              <a:ext uri="{FF2B5EF4-FFF2-40B4-BE49-F238E27FC236}">
                <a16:creationId xmlns:a16="http://schemas.microsoft.com/office/drawing/2014/main" id="{681CFB4C-0082-7591-D601-508B2E0753B6}"/>
              </a:ext>
            </a:extLst>
          </p:cNvPr>
          <p:cNvSpPr>
            <a:spLocks noGrp="1"/>
          </p:cNvSpPr>
          <p:nvPr>
            <p:ph type="body" sz="quarter" idx="15"/>
          </p:nvPr>
        </p:nvSpPr>
        <p:spPr>
          <a:xfrm flipH="1">
            <a:off x="6095997" y="4177792"/>
            <a:ext cx="5532581" cy="2333845"/>
          </a:xfrm>
          <a:prstGeom prst="foldedCorner">
            <a:avLst>
              <a:gd name="adj" fmla="val 21194"/>
            </a:avLst>
          </a:prstGeom>
          <a:gradFill>
            <a:gsLst>
              <a:gs pos="100000">
                <a:schemeClr val="bg2">
                  <a:alpha val="76000"/>
                </a:schemeClr>
              </a:gs>
              <a:gs pos="0">
                <a:schemeClr val="bg2"/>
              </a:gs>
            </a:gsLst>
            <a:lin ang="0" scaled="0"/>
          </a:gradFill>
          <a:ln w="25400" cap="rnd">
            <a:noFill/>
          </a:ln>
          <a:effectLst>
            <a:outerShdw blurRad="50800" dist="38100" dir="10800000" sx="1000" sy="1000" algn="r" rotWithShape="0">
              <a:prstClr val="black">
                <a:alpha val="46000"/>
              </a:prstClr>
            </a:outerShdw>
          </a:effectLst>
        </p:spPr>
        <p:txBody>
          <a:bodyPr vert="horz" wrap="square" lIns="274320" tIns="182880" rIns="91440" bIns="91440">
            <a:noAutofit/>
          </a:bodyPr>
          <a:lstStyle>
            <a:lvl1pPr marL="0" indent="0">
              <a:buNone/>
              <a:defRPr lang="en-US" sz="1600" b="1" dirty="0"/>
            </a:lvl1pPr>
            <a:lvl2pPr marL="548640" indent="-182880">
              <a:lnSpc>
                <a:spcPct val="100000"/>
              </a:lnSpc>
              <a:spcBef>
                <a:spcPts val="300"/>
              </a:spcBef>
              <a:spcAft>
                <a:spcPts val="300"/>
              </a:spcAft>
              <a:buFont typeface="Arial" panose="020B0604020202020204" pitchFamily="34" charset="0"/>
              <a:buChar char="•"/>
              <a:defRPr lang="en-US" sz="1400" dirty="0" smtClean="0"/>
            </a:lvl2pPr>
            <a:lvl3pPr marL="548640" indent="-182880">
              <a:lnSpc>
                <a:spcPct val="100000"/>
              </a:lnSpc>
              <a:spcBef>
                <a:spcPts val="100"/>
              </a:spcBef>
              <a:buFont typeface="Arial" panose="020B0604020202020204" pitchFamily="34" charset="0"/>
              <a:buChar char="◦"/>
              <a:defRPr lang="en-US" sz="1400" dirty="0"/>
            </a:lvl3pPr>
            <a:lvl4pPr marL="731520" indent="-182880">
              <a:lnSpc>
                <a:spcPct val="100000"/>
              </a:lnSpc>
              <a:spcBef>
                <a:spcPts val="300"/>
              </a:spcBef>
              <a:spcAft>
                <a:spcPts val="300"/>
              </a:spcAft>
              <a:buFont typeface="Arial" panose="020B0604020202020204" pitchFamily="34" charset="0"/>
              <a:buChar char="-"/>
              <a:defRPr lang="en-US" sz="1400" dirty="0" smtClean="0"/>
            </a:lvl4pPr>
            <a:lvl5pPr marL="914400" indent="-182880">
              <a:lnSpc>
                <a:spcPct val="100000"/>
              </a:lnSpc>
              <a:spcBef>
                <a:spcPts val="300"/>
              </a:spcBef>
              <a:spcAft>
                <a:spcPts val="300"/>
              </a:spcAft>
              <a:buFont typeface="Arial" panose="020B0604020202020204" pitchFamily="34" charset="0"/>
              <a:buChar char="◦"/>
              <a:defRPr lang="en-US" sz="1400" dirty="0"/>
            </a:lvl5pPr>
            <a:lvl6pPr marL="1097280" indent="-182880">
              <a:lnSpc>
                <a:spcPct val="100000"/>
              </a:lnSpc>
              <a:spcBef>
                <a:spcPts val="300"/>
              </a:spcBef>
              <a:spcAft>
                <a:spcPts val="300"/>
              </a:spcAft>
              <a:buFont typeface="Wingdings" panose="05000000000000000000" pitchFamily="2" charset="2"/>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350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694003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514905" y="1676400"/>
            <a:ext cx="11168108" cy="4495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0" y="6356350"/>
            <a:ext cx="8010526" cy="365125"/>
          </a:xfrm>
        </p:spPr>
        <p:txBody>
          <a:bodyPr/>
          <a:lstStyle/>
          <a:p>
            <a:endParaRPr lang="en-US"/>
          </a:p>
        </p:txBody>
      </p:sp>
      <p:sp>
        <p:nvSpPr>
          <p:cNvPr id="6" name="Date Placeholder 3">
            <a:extLst>
              <a:ext uri="{FF2B5EF4-FFF2-40B4-BE49-F238E27FC236}">
                <a16:creationId xmlns:a16="http://schemas.microsoft.com/office/drawing/2014/main" id="{FCF93DBC-D2B3-EAA9-B573-4CBB1A9ECD37}"/>
              </a:ext>
            </a:extLst>
          </p:cNvPr>
          <p:cNvSpPr>
            <a:spLocks noGrp="1"/>
          </p:cNvSpPr>
          <p:nvPr>
            <p:ph type="dt" sz="half" idx="10"/>
          </p:nvPr>
        </p:nvSpPr>
        <p:spPr>
          <a:xfrm>
            <a:off x="8716884" y="6356350"/>
            <a:ext cx="2773273" cy="365125"/>
          </a:xfrm>
        </p:spPr>
        <p:txBody>
          <a:bodyPr/>
          <a:lstStyle/>
          <a:p>
            <a:fld id="{14560760-0B16-41B8-81DA-58FA2187E1CC}" type="datetime4">
              <a:rPr lang="en-US" smtClean="0"/>
              <a:t>June 11, 2026</a:t>
            </a:fld>
            <a:endParaRPr lang="en-US"/>
          </a:p>
        </p:txBody>
      </p:sp>
      <p:sp>
        <p:nvSpPr>
          <p:cNvPr id="11"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a:t>
            </a:fld>
            <a:endParaRPr lang="en-US"/>
          </a:p>
        </p:txBody>
      </p:sp>
      <p:sp>
        <p:nvSpPr>
          <p:cNvPr id="12" name="TextBox 11">
            <a:extLst>
              <a:ext uri="{FF2B5EF4-FFF2-40B4-BE49-F238E27FC236}">
                <a16:creationId xmlns:a16="http://schemas.microsoft.com/office/drawing/2014/main" id="{6F70FB3F-20D0-CB9F-1EB1-8B1BDF955A02}"/>
              </a:ext>
            </a:extLst>
          </p:cNvPr>
          <p:cNvSpPr txBox="1"/>
          <p:nvPr userDrawn="1"/>
        </p:nvSpPr>
        <p:spPr>
          <a:xfrm>
            <a:off x="1232140" y="112189"/>
            <a:ext cx="522467" cy="276999"/>
          </a:xfrm>
          <a:prstGeom prst="rect">
            <a:avLst/>
          </a:prstGeom>
          <a:noFill/>
        </p:spPr>
        <p:txBody>
          <a:bodyPr wrap="square" rtlCol="0">
            <a:spAutoFit/>
          </a:bodyPr>
          <a:lstStyle/>
          <a:p>
            <a:r>
              <a:rPr lang="en-US" sz="1200" b="1"/>
              <a:t>Item</a:t>
            </a:r>
          </a:p>
        </p:txBody>
      </p:sp>
      <p:sp>
        <p:nvSpPr>
          <p:cNvPr id="7" name="Text Placeholder 6">
            <a:extLst>
              <a:ext uri="{FF2B5EF4-FFF2-40B4-BE49-F238E27FC236}">
                <a16:creationId xmlns:a16="http://schemas.microsoft.com/office/drawing/2014/main" id="{A5346533-CF4B-E4C8-38D6-D434ACC267F0}"/>
              </a:ext>
            </a:extLst>
          </p:cNvPr>
          <p:cNvSpPr>
            <a:spLocks noGrp="1"/>
          </p:cNvSpPr>
          <p:nvPr>
            <p:ph type="body" sz="quarter" idx="17" hasCustomPrompt="1"/>
          </p:nvPr>
        </p:nvSpPr>
        <p:spPr>
          <a:xfrm>
            <a:off x="1722268" y="161742"/>
            <a:ext cx="9951868" cy="292963"/>
          </a:xfrm>
        </p:spPr>
        <p:txBody>
          <a:bodyPr/>
          <a:lstStyle>
            <a:lvl1pPr>
              <a:defRPr sz="1200" b="1"/>
            </a:lvl1pPr>
          </a:lstStyle>
          <a:p>
            <a:pPr lvl="0"/>
            <a:r>
              <a:rPr lang="en-US"/>
              <a:t>XXX</a:t>
            </a:r>
          </a:p>
        </p:txBody>
      </p:sp>
    </p:spTree>
    <p:extLst>
      <p:ext uri="{BB962C8B-B14F-4D97-AF65-F5344CB8AC3E}">
        <p14:creationId xmlns:p14="http://schemas.microsoft.com/office/powerpoint/2010/main" val="4048915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June 11,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468792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Keynote N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C8853-B873-F2E3-2665-37A006BD8B46}"/>
              </a:ext>
            </a:extLst>
          </p:cNvPr>
          <p:cNvSpPr>
            <a:spLocks noGrp="1"/>
          </p:cNvSpPr>
          <p:nvPr>
            <p:ph type="title"/>
          </p:nvPr>
        </p:nvSpPr>
        <p:spPr/>
        <p:txBody>
          <a:bodyPr/>
          <a:lstStyle/>
          <a:p>
            <a:r>
              <a:rPr lang="en-US"/>
              <a:t>Click to edit Master title style</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11182264" cy="1744579"/>
          </a:xfrm>
          <a:prstGeom prst="foldedCorner">
            <a:avLst>
              <a:gd name="adj" fmla="val 16667"/>
            </a:avLst>
          </a:prstGeom>
          <a:solidFill>
            <a:schemeClr val="accent2">
              <a:lumMod val="20000"/>
              <a:lumOff val="80000"/>
              <a:alpha val="6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June 11,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9" name="TextBox 8">
            <a:extLst>
              <a:ext uri="{FF2B5EF4-FFF2-40B4-BE49-F238E27FC236}">
                <a16:creationId xmlns:a16="http://schemas.microsoft.com/office/drawing/2014/main" id="{B3CA4EDD-2B9A-F7F7-92D4-1D72BC4604F4}"/>
              </a:ext>
            </a:extLst>
          </p:cNvPr>
          <p:cNvSpPr txBox="1"/>
          <p:nvPr userDrawn="1"/>
        </p:nvSpPr>
        <p:spPr>
          <a:xfrm>
            <a:off x="1232140" y="112189"/>
            <a:ext cx="522467" cy="276999"/>
          </a:xfrm>
          <a:prstGeom prst="rect">
            <a:avLst/>
          </a:prstGeom>
          <a:noFill/>
        </p:spPr>
        <p:txBody>
          <a:bodyPr wrap="square" rtlCol="0">
            <a:spAutoFit/>
          </a:bodyPr>
          <a:lstStyle/>
          <a:p>
            <a:r>
              <a:rPr lang="en-US" sz="1200" b="1"/>
              <a:t>Item</a:t>
            </a:r>
          </a:p>
        </p:txBody>
      </p:sp>
      <p:sp>
        <p:nvSpPr>
          <p:cNvPr id="10" name="Text Placeholder 6">
            <a:extLst>
              <a:ext uri="{FF2B5EF4-FFF2-40B4-BE49-F238E27FC236}">
                <a16:creationId xmlns:a16="http://schemas.microsoft.com/office/drawing/2014/main" id="{60822C50-D020-6527-762E-148D7DB72FE6}"/>
              </a:ext>
            </a:extLst>
          </p:cNvPr>
          <p:cNvSpPr>
            <a:spLocks noGrp="1"/>
          </p:cNvSpPr>
          <p:nvPr>
            <p:ph type="body" sz="quarter" idx="17" hasCustomPrompt="1"/>
          </p:nvPr>
        </p:nvSpPr>
        <p:spPr>
          <a:xfrm>
            <a:off x="1722268" y="161742"/>
            <a:ext cx="9951868" cy="292963"/>
          </a:xfrm>
        </p:spPr>
        <p:txBody>
          <a:bodyPr/>
          <a:lstStyle>
            <a:lvl1pPr>
              <a:defRPr sz="1200" b="1"/>
            </a:lvl1pPr>
          </a:lstStyle>
          <a:p>
            <a:pPr lvl="0"/>
            <a:r>
              <a:rPr lang="en-US"/>
              <a:t>XXX</a:t>
            </a:r>
          </a:p>
        </p:txBody>
      </p:sp>
    </p:spTree>
    <p:extLst>
      <p:ext uri="{BB962C8B-B14F-4D97-AF65-F5344CB8AC3E}">
        <p14:creationId xmlns:p14="http://schemas.microsoft.com/office/powerpoint/2010/main" val="3002621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Keynote and Image in Side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05638A-F774-C6DB-0DC6-A2F6139BCE38}"/>
              </a:ext>
              <a:ext uri="{C183D7F6-B498-43B3-948B-1728B52AA6E4}">
                <adec:decorative xmlns:adec="http://schemas.microsoft.com/office/drawing/2017/decorative" val="1"/>
              </a:ext>
            </a:extLst>
          </p:cNvPr>
          <p:cNvSpPr/>
          <p:nvPr userDrawn="1"/>
        </p:nvSpPr>
        <p:spPr>
          <a:xfrm>
            <a:off x="6096001"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46482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5EC2E430-0983-479E-8535-00F341009C9B}" type="datetime4">
              <a:rPr lang="en-US" smtClean="0"/>
              <a:t>June 11,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492433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C062-513C-DF24-5E8C-7A974D572078}"/>
              </a:ext>
            </a:extLst>
          </p:cNvPr>
          <p:cNvSpPr>
            <a:spLocks noGrp="1"/>
          </p:cNvSpPr>
          <p:nvPr>
            <p:ph type="ctrTitle"/>
          </p:nvPr>
        </p:nvSpPr>
        <p:spPr>
          <a:xfrm>
            <a:off x="533400" y="1122363"/>
            <a:ext cx="11125200" cy="2387600"/>
          </a:xfrm>
        </p:spPr>
        <p:txBody>
          <a:bodyPr anchor="ctr">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532C3F11-2763-0216-A1B0-5E8B4FA80139}"/>
              </a:ext>
            </a:extLst>
          </p:cNvPr>
          <p:cNvSpPr>
            <a:spLocks noGrp="1"/>
          </p:cNvSpPr>
          <p:nvPr>
            <p:ph type="subTitle" idx="1"/>
          </p:nvPr>
        </p:nvSpPr>
        <p:spPr>
          <a:xfrm>
            <a:off x="533400" y="3602038"/>
            <a:ext cx="11125200" cy="1655762"/>
          </a:xfrm>
        </p:spPr>
        <p:txBody>
          <a:bodyPr wrap="square"/>
          <a:lstStyle>
            <a:lvl1pPr marL="0" indent="0" algn="ctr">
              <a:buNone/>
              <a:defRPr sz="2400" b="1">
                <a:solidFill>
                  <a:srgbClr val="0082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E95C98B8-43D7-C7B4-9956-25AC1BBC5587}"/>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C6E9BF30-5D82-5572-733E-882E0C0D330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B5906F4-426A-AD9D-021A-D7E95E349F77}"/>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902243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11187714"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0" y="6356350"/>
            <a:ext cx="8010526" cy="365125"/>
          </a:xfrm>
        </p:spPr>
        <p:txBody>
          <a:bodyPr/>
          <a:lstStyle/>
          <a:p>
            <a:endParaRPr lang="en-US"/>
          </a:p>
        </p:txBody>
      </p:sp>
      <p:sp>
        <p:nvSpPr>
          <p:cNvPr id="6" name="Date Placeholder 3">
            <a:extLst>
              <a:ext uri="{FF2B5EF4-FFF2-40B4-BE49-F238E27FC236}">
                <a16:creationId xmlns:a16="http://schemas.microsoft.com/office/drawing/2014/main" id="{FCF93DBC-D2B3-EAA9-B573-4CBB1A9ECD37}"/>
              </a:ext>
            </a:extLst>
          </p:cNvPr>
          <p:cNvSpPr>
            <a:spLocks noGrp="1"/>
          </p:cNvSpPr>
          <p:nvPr>
            <p:ph type="dt" sz="half" idx="10"/>
          </p:nvPr>
        </p:nvSpPr>
        <p:spPr>
          <a:xfrm>
            <a:off x="8716884" y="6356350"/>
            <a:ext cx="2773273" cy="365125"/>
          </a:xfrm>
        </p:spPr>
        <p:txBody>
          <a:bodyPr/>
          <a:lstStyle/>
          <a:p>
            <a:endParaRPr lang="en-US"/>
          </a:p>
        </p:txBody>
      </p:sp>
      <p:sp>
        <p:nvSpPr>
          <p:cNvPr id="11"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620351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tags" Target="../tags/tag3.xml"/><Relationship Id="rId3" Type="http://schemas.openxmlformats.org/officeDocument/2006/relationships/slideLayout" Target="../slideLayouts/slideLayout10.xml"/><Relationship Id="rId21" Type="http://schemas.openxmlformats.org/officeDocument/2006/relationships/image" Target="../media/image4.svg"/><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heme" Target="../theme/theme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image" Target="../media/image1.emf"/><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oleObject" Target="../embeddings/oleObject2.bin"/><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D892637-50E4-DD4B-56F0-CFBBD52C73DB}"/>
              </a:ext>
            </a:extLst>
          </p:cNvPr>
          <p:cNvGraphicFramePr>
            <a:graphicFrameLocks noChangeAspect="1"/>
          </p:cNvGraphicFramePr>
          <p:nvPr userDrawn="1">
            <p:custDataLst>
              <p:tags r:id="rId9"/>
            </p:custDataLst>
            <p:extLst>
              <p:ext uri="{D42A27DB-BD31-4B8C-83A1-F6EECF244321}">
                <p14:modId xmlns:p14="http://schemas.microsoft.com/office/powerpoint/2010/main" val="996458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4" name="think-cell data - do not delete" hidden="1">
                        <a:extLst>
                          <a:ext uri="{FF2B5EF4-FFF2-40B4-BE49-F238E27FC236}">
                            <a16:creationId xmlns:a16="http://schemas.microsoft.com/office/drawing/2014/main" id="{6D892637-50E4-DD4B-56F0-CFBBD52C73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pic>
        <p:nvPicPr>
          <p:cNvPr id="3" name="Graphic 2">
            <a:extLst>
              <a:ext uri="{FF2B5EF4-FFF2-40B4-BE49-F238E27FC236}">
                <a16:creationId xmlns:a16="http://schemas.microsoft.com/office/drawing/2014/main" id="{A1678F26-9E3A-1EC0-39CE-8DC562CAF93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12"/>
              </a:ext>
            </a:extLst>
          </a:blip>
          <a:srcRect l="59827" t="14818" r="10238" b="43257"/>
          <a:stretch>
            <a:fillRect/>
          </a:stretch>
        </p:blipFill>
        <p:spPr>
          <a:xfrm>
            <a:off x="-1" y="-1"/>
            <a:ext cx="12192001" cy="5732047"/>
          </a:xfrm>
          <a:prstGeom prst="rect">
            <a:avLst/>
          </a:prstGeom>
        </p:spPr>
      </p:pic>
      <p:sp>
        <p:nvSpPr>
          <p:cNvPr id="2" name="Rectangle 1">
            <a:extLst>
              <a:ext uri="{FF2B5EF4-FFF2-40B4-BE49-F238E27FC236}">
                <a16:creationId xmlns:a16="http://schemas.microsoft.com/office/drawing/2014/main" id="{F83DA6C0-622C-56B9-A11A-C7B46D6B1872}"/>
              </a:ext>
              <a:ext uri="{C183D7F6-B498-43B3-948B-1728B52AA6E4}">
                <adec:decorative xmlns:adec="http://schemas.microsoft.com/office/drawing/2017/decorative" val="1"/>
              </a:ext>
            </a:extLst>
          </p:cNvPr>
          <p:cNvSpPr>
            <a:spLocks/>
          </p:cNvSpPr>
          <p:nvPr userDrawn="1"/>
        </p:nvSpPr>
        <p:spPr>
          <a:xfrm>
            <a:off x="-1" y="0"/>
            <a:ext cx="6096001"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ERCOT logo white on background">
            <a:extLst>
              <a:ext uri="{FF2B5EF4-FFF2-40B4-BE49-F238E27FC236}">
                <a16:creationId xmlns:a16="http://schemas.microsoft.com/office/drawing/2014/main" id="{24916EE6-D8BD-2246-322B-E4425F0F9A21}"/>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18" name="TextBox 17">
            <a:extLst>
              <a:ext uri="{FF2B5EF4-FFF2-40B4-BE49-F238E27FC236}">
                <a16:creationId xmlns:a16="http://schemas.microsoft.com/office/drawing/2014/main" id="{EDC1132D-9952-07F0-B506-0AC57F014644}"/>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19" name="Group 18">
            <a:extLst>
              <a:ext uri="{FF2B5EF4-FFF2-40B4-BE49-F238E27FC236}">
                <a16:creationId xmlns:a16="http://schemas.microsoft.com/office/drawing/2014/main" id="{DFE356D3-1829-BA32-62D3-D6BBF887FF81}"/>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20" name="Rectangle 19">
              <a:extLst>
                <a:ext uri="{FF2B5EF4-FFF2-40B4-BE49-F238E27FC236}">
                  <a16:creationId xmlns:a16="http://schemas.microsoft.com/office/drawing/2014/main" id="{769F1A3B-7D9E-6E0C-224F-7FFACD1B9397}"/>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32CD704-9BA3-CCE0-2685-8FBAA5974224}"/>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289664436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51" r:id="rId3"/>
    <p:sldLayoutId id="2147483953" r:id="rId4"/>
    <p:sldLayoutId id="2147483955" r:id="rId5"/>
    <p:sldLayoutId id="2147483956" r:id="rId6"/>
    <p:sldLayoutId id="2147483954"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C70E188F-7C9B-28D4-86A5-D56573E75DA9}"/>
              </a:ext>
            </a:extLst>
          </p:cNvPr>
          <p:cNvGraphicFramePr>
            <a:graphicFrameLocks noChangeAspect="1"/>
          </p:cNvGraphicFramePr>
          <p:nvPr userDrawn="1">
            <p:custDataLst>
              <p:tags r:id="rId18"/>
            </p:custDataLst>
            <p:extLst>
              <p:ext uri="{D42A27DB-BD31-4B8C-83A1-F6EECF244321}">
                <p14:modId xmlns:p14="http://schemas.microsoft.com/office/powerpoint/2010/main" val="6839145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404" imgH="405" progId="TCLayout.ActiveDocument.1">
                  <p:embed/>
                </p:oleObj>
              </mc:Choice>
              <mc:Fallback>
                <p:oleObj name="think-cell Slide" r:id="rId19" imgW="404" imgH="405" progId="TCLayout.ActiveDocument.1">
                  <p:embed/>
                  <p:pic>
                    <p:nvPicPr>
                      <p:cNvPr id="11" name="think-cell data - do not delete" hidden="1">
                        <a:extLst>
                          <a:ext uri="{FF2B5EF4-FFF2-40B4-BE49-F238E27FC236}">
                            <a16:creationId xmlns:a16="http://schemas.microsoft.com/office/drawing/2014/main" id="{C70E188F-7C9B-28D4-86A5-D56573E75DA9}"/>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D23ED7C-25D4-4004-0ADC-2942F5EF2DDF}"/>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117534D-C175-91CE-AB0E-8AF761299486}"/>
              </a:ext>
            </a:extLst>
          </p:cNvPr>
          <p:cNvSpPr>
            <a:spLocks noGrp="1"/>
          </p:cNvSpPr>
          <p:nvPr>
            <p:ph type="body" idx="1"/>
          </p:nvPr>
        </p:nvSpPr>
        <p:spPr>
          <a:xfrm>
            <a:off x="533400" y="1706252"/>
            <a:ext cx="11125201" cy="4470711"/>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CF572-2776-A000-A27C-E69A8CD2DB0E}"/>
              </a:ext>
            </a:extLst>
          </p:cNvPr>
          <p:cNvSpPr>
            <a:spLocks noGrp="1"/>
          </p:cNvSpPr>
          <p:nvPr>
            <p:ph type="dt" sz="half" idx="2"/>
          </p:nvPr>
        </p:nvSpPr>
        <p:spPr>
          <a:xfrm>
            <a:off x="8716884" y="6356350"/>
            <a:ext cx="2773273" cy="365125"/>
          </a:xfrm>
          <a:prstGeom prst="rect">
            <a:avLst/>
          </a:prstGeom>
        </p:spPr>
        <p:txBody>
          <a:bodyPr vert="horz" lIns="0" tIns="0" rIns="0" bIns="0" rtlCol="0" anchor="ctr"/>
          <a:lstStyle>
            <a:lvl1pPr algn="ctr">
              <a:defRPr sz="1200">
                <a:solidFill>
                  <a:srgbClr val="5B6770"/>
                </a:solidFill>
              </a:defRPr>
            </a:lvl1pPr>
          </a:lstStyle>
          <a:p>
            <a:endParaRPr lang="en-US"/>
          </a:p>
        </p:txBody>
      </p:sp>
      <p:sp>
        <p:nvSpPr>
          <p:cNvPr id="5" name="Footer Placeholder 4">
            <a:extLst>
              <a:ext uri="{FF2B5EF4-FFF2-40B4-BE49-F238E27FC236}">
                <a16:creationId xmlns:a16="http://schemas.microsoft.com/office/drawing/2014/main" id="{1C71D105-0AFC-E989-21E7-4A7577224539}"/>
              </a:ext>
            </a:extLst>
          </p:cNvPr>
          <p:cNvSpPr>
            <a:spLocks noGrp="1"/>
          </p:cNvSpPr>
          <p:nvPr>
            <p:ph type="ftr" sz="quarter" idx="3"/>
          </p:nvPr>
        </p:nvSpPr>
        <p:spPr>
          <a:xfrm>
            <a:off x="533400" y="6356350"/>
            <a:ext cx="8010526" cy="365125"/>
          </a:xfrm>
          <a:prstGeom prst="rect">
            <a:avLst/>
          </a:prstGeom>
          <a:solidFill>
            <a:schemeClr val="bg1"/>
          </a:solidFill>
        </p:spPr>
        <p:txBody>
          <a:bodyPr vert="horz" lIns="0" tIns="0" rIns="0" bIns="0" rtlCol="0" anchor="ctr"/>
          <a:lstStyle>
            <a:lvl1pPr algn="l">
              <a:defRPr sz="1200">
                <a:solidFill>
                  <a:srgbClr val="5B6770"/>
                </a:solidFill>
              </a:defRPr>
            </a:lvl1pPr>
          </a:lstStyle>
          <a:p>
            <a:endParaRPr lang="en-US"/>
          </a:p>
        </p:txBody>
      </p:sp>
      <p:sp>
        <p:nvSpPr>
          <p:cNvPr id="6" name="Slide Number Placeholder 5">
            <a:extLst>
              <a:ext uri="{FF2B5EF4-FFF2-40B4-BE49-F238E27FC236}">
                <a16:creationId xmlns:a16="http://schemas.microsoft.com/office/drawing/2014/main" id="{AD294E2B-7999-A86B-70B0-0CA8AF3AB003}"/>
              </a:ext>
            </a:extLst>
          </p:cNvPr>
          <p:cNvSpPr>
            <a:spLocks noGrp="1"/>
          </p:cNvSpPr>
          <p:nvPr>
            <p:ph type="sldNum" sz="quarter" idx="4"/>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lvl1pPr algn="ctr">
              <a:defRPr sz="1200" b="1">
                <a:solidFill>
                  <a:schemeClr val="accent1"/>
                </a:solidFill>
              </a:defRPr>
            </a:lvl1pPr>
          </a:lstStyle>
          <a:p>
            <a:fld id="{BCDE79FB-97BA-492B-8D57-F1373F9ADA95}" type="slidenum">
              <a:rPr lang="en-US" smtClean="0"/>
              <a:pPr/>
              <a:t>‹#›</a:t>
            </a:fld>
            <a:endParaRPr lang="en-US"/>
          </a:p>
        </p:txBody>
      </p:sp>
      <p:pic>
        <p:nvPicPr>
          <p:cNvPr id="23" name="Graphic 22" descr="ERCOT logo">
            <a:extLst>
              <a:ext uri="{FF2B5EF4-FFF2-40B4-BE49-F238E27FC236}">
                <a16:creationId xmlns:a16="http://schemas.microsoft.com/office/drawing/2014/main" id="{860966C1-7702-678E-6F8A-91940323E9F1}"/>
              </a:ext>
            </a:extLst>
          </p:cNvPr>
          <p:cNvPicPr>
            <a:picLocks noChangeAspect="1"/>
          </p:cNvPicPr>
          <p:nvPr userDrawn="1"/>
        </p:nvPicPr>
        <p:blipFill>
          <a:blip>
            <a:extLst>
              <a:ext uri="{96DAC541-7B7A-43D3-8B79-37D633B846F1}">
                <asvg:svgBlip xmlns:asvg="http://schemas.microsoft.com/office/drawing/2016/SVG/main" r:embed="rId21"/>
              </a:ext>
            </a:extLst>
          </a:blip>
          <a:srcRect/>
          <a:stretch/>
        </p:blipFill>
        <p:spPr>
          <a:xfrm>
            <a:off x="137956" y="108220"/>
            <a:ext cx="703682" cy="259285"/>
          </a:xfrm>
          <a:prstGeom prst="rect">
            <a:avLst/>
          </a:prstGeom>
        </p:spPr>
      </p:pic>
      <p:grpSp>
        <p:nvGrpSpPr>
          <p:cNvPr id="7" name="Group 6" descr="Confidential document label">
            <a:extLst>
              <a:ext uri="{FF2B5EF4-FFF2-40B4-BE49-F238E27FC236}">
                <a16:creationId xmlns:a16="http://schemas.microsoft.com/office/drawing/2014/main" id="{7CE24704-51D7-2CB8-A1DB-A39B7EEEA928}"/>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22AAAB4-B1A4-DCFD-AF60-75F135DD9F6D}"/>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09C7F2-C29B-60A9-D309-0B97779BE9DF}"/>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3115819579"/>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50" r:id="rId15"/>
    <p:sldLayoutId id="2147483952" r:id="rId16"/>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344">
          <p15:clr>
            <a:srgbClr val="F26B43"/>
          </p15:clr>
        </p15:guide>
        <p15:guide id="3" pos="312">
          <p15:clr>
            <a:srgbClr val="F26B43"/>
          </p15:clr>
        </p15:guide>
        <p15:guide id="5" pos="3840">
          <p15:clr>
            <a:srgbClr val="F26B43"/>
          </p15:clr>
        </p15:guide>
        <p15:guide id="6"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0.emf"/></Relationships>
</file>

<file path=ppt/slides/_rels/slide10.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57.xml"/><Relationship Id="rId7" Type="http://schemas.openxmlformats.org/officeDocument/2006/relationships/oleObject" Target="../embeddings/oleObject11.bin"/><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Layout" Target="../slideLayouts/slideLayout18.xml"/><Relationship Id="rId5" Type="http://schemas.openxmlformats.org/officeDocument/2006/relationships/tags" Target="../tags/tag59.xml"/><Relationship Id="rId10" Type="http://schemas.openxmlformats.org/officeDocument/2006/relationships/slide" Target="slide46.xml"/><Relationship Id="rId4" Type="http://schemas.openxmlformats.org/officeDocument/2006/relationships/tags" Target="../tags/tag58.xml"/><Relationship Id="rId9" Type="http://schemas.openxmlformats.org/officeDocument/2006/relationships/slide" Target="slide2.xml"/></Relationships>
</file>

<file path=ppt/slides/_rels/slide11.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tags" Target="../tags/tag72.xml"/><Relationship Id="rId18" Type="http://schemas.openxmlformats.org/officeDocument/2006/relationships/tags" Target="../tags/tag77.xml"/><Relationship Id="rId26" Type="http://schemas.openxmlformats.org/officeDocument/2006/relationships/notesSlide" Target="../notesSlides/notesSlide2.xml"/><Relationship Id="rId3" Type="http://schemas.openxmlformats.org/officeDocument/2006/relationships/tags" Target="../tags/tag62.xml"/><Relationship Id="rId21" Type="http://schemas.openxmlformats.org/officeDocument/2006/relationships/tags" Target="../tags/tag80.xml"/><Relationship Id="rId7" Type="http://schemas.openxmlformats.org/officeDocument/2006/relationships/tags" Target="../tags/tag66.xml"/><Relationship Id="rId12" Type="http://schemas.openxmlformats.org/officeDocument/2006/relationships/tags" Target="../tags/tag71.xml"/><Relationship Id="rId17" Type="http://schemas.openxmlformats.org/officeDocument/2006/relationships/tags" Target="../tags/tag76.xml"/><Relationship Id="rId25" Type="http://schemas.openxmlformats.org/officeDocument/2006/relationships/slideLayout" Target="../slideLayouts/slideLayout9.xml"/><Relationship Id="rId2" Type="http://schemas.openxmlformats.org/officeDocument/2006/relationships/tags" Target="../tags/tag61.xml"/><Relationship Id="rId16" Type="http://schemas.openxmlformats.org/officeDocument/2006/relationships/tags" Target="../tags/tag75.xml"/><Relationship Id="rId20" Type="http://schemas.openxmlformats.org/officeDocument/2006/relationships/tags" Target="../tags/tag79.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tags" Target="../tags/tag70.xml"/><Relationship Id="rId24" Type="http://schemas.openxmlformats.org/officeDocument/2006/relationships/tags" Target="../tags/tag83.xml"/><Relationship Id="rId5" Type="http://schemas.openxmlformats.org/officeDocument/2006/relationships/tags" Target="../tags/tag64.xml"/><Relationship Id="rId15" Type="http://schemas.openxmlformats.org/officeDocument/2006/relationships/tags" Target="../tags/tag74.xml"/><Relationship Id="rId23" Type="http://schemas.openxmlformats.org/officeDocument/2006/relationships/tags" Target="../tags/tag82.xml"/><Relationship Id="rId28" Type="http://schemas.openxmlformats.org/officeDocument/2006/relationships/image" Target="../media/image1.emf"/><Relationship Id="rId10" Type="http://schemas.openxmlformats.org/officeDocument/2006/relationships/tags" Target="../tags/tag69.xml"/><Relationship Id="rId19" Type="http://schemas.openxmlformats.org/officeDocument/2006/relationships/tags" Target="../tags/tag78.xml"/><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tags" Target="../tags/tag73.xml"/><Relationship Id="rId22" Type="http://schemas.openxmlformats.org/officeDocument/2006/relationships/tags" Target="../tags/tag81.xml"/><Relationship Id="rId27"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tags" Target="../tags/tag91.xml"/><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image" Target="../media/image17.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image" Target="../media/image10.emf"/><Relationship Id="rId5" Type="http://schemas.openxmlformats.org/officeDocument/2006/relationships/tags" Target="../tags/tag88.xml"/><Relationship Id="rId10" Type="http://schemas.openxmlformats.org/officeDocument/2006/relationships/oleObject" Target="../embeddings/oleObject13.bin"/><Relationship Id="rId4" Type="http://schemas.openxmlformats.org/officeDocument/2006/relationships/tags" Target="../tags/tag87.xml"/><Relationship Id="rId9"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94.xml"/><Relationship Id="rId7" Type="http://schemas.openxmlformats.org/officeDocument/2006/relationships/image" Target="../media/image10.emf"/><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oleObject" Target="../embeddings/oleObject14.bin"/><Relationship Id="rId5" Type="http://schemas.openxmlformats.org/officeDocument/2006/relationships/notesSlide" Target="../notesSlides/notesSlide3.xml"/><Relationship Id="rId4"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9.xml"/><Relationship Id="rId1" Type="http://schemas.openxmlformats.org/officeDocument/2006/relationships/tags" Target="../tags/tag95.x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98.xml"/><Relationship Id="rId7" Type="http://schemas.openxmlformats.org/officeDocument/2006/relationships/image" Target="../media/image10.emf"/><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oleObject" Target="../embeddings/oleObject16.bin"/><Relationship Id="rId5" Type="http://schemas.openxmlformats.org/officeDocument/2006/relationships/slideLayout" Target="../slideLayouts/slideLayout9.xml"/><Relationship Id="rId10" Type="http://schemas.openxmlformats.org/officeDocument/2006/relationships/image" Target="../media/image21.png"/><Relationship Id="rId4" Type="http://schemas.openxmlformats.org/officeDocument/2006/relationships/tags" Target="../tags/tag99.xml"/><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02.xml"/><Relationship Id="rId7" Type="http://schemas.openxmlformats.org/officeDocument/2006/relationships/image" Target="../media/image10.emf"/><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oleObject" Target="../embeddings/oleObject17.bin"/><Relationship Id="rId5" Type="http://schemas.openxmlformats.org/officeDocument/2006/relationships/slideLayout" Target="../slideLayouts/slideLayout9.xml"/><Relationship Id="rId10" Type="http://schemas.openxmlformats.org/officeDocument/2006/relationships/image" Target="../media/image21.png"/><Relationship Id="rId4" Type="http://schemas.openxmlformats.org/officeDocument/2006/relationships/tags" Target="../tags/tag103.xml"/><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06.xml"/><Relationship Id="rId7" Type="http://schemas.openxmlformats.org/officeDocument/2006/relationships/image" Target="../media/image10.emf"/><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oleObject" Target="../embeddings/oleObject18.bin"/><Relationship Id="rId5" Type="http://schemas.openxmlformats.org/officeDocument/2006/relationships/slideLayout" Target="../slideLayouts/slideLayout9.xml"/><Relationship Id="rId10" Type="http://schemas.openxmlformats.org/officeDocument/2006/relationships/image" Target="../media/image21.png"/><Relationship Id="rId4" Type="http://schemas.openxmlformats.org/officeDocument/2006/relationships/tags" Target="../tags/tag107.xml"/><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10.xml"/><Relationship Id="rId7" Type="http://schemas.openxmlformats.org/officeDocument/2006/relationships/image" Target="../media/image10.emf"/><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oleObject" Target="../embeddings/oleObject19.bin"/><Relationship Id="rId5" Type="http://schemas.openxmlformats.org/officeDocument/2006/relationships/slideLayout" Target="../slideLayouts/slideLayout9.xml"/><Relationship Id="rId10" Type="http://schemas.openxmlformats.org/officeDocument/2006/relationships/image" Target="../media/image21.png"/><Relationship Id="rId4" Type="http://schemas.openxmlformats.org/officeDocument/2006/relationships/tags" Target="../tags/tag111.xml"/><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7.xml"/><Relationship Id="rId7" Type="http://schemas.openxmlformats.org/officeDocument/2006/relationships/oleObject" Target="../embeddings/oleObject4.bin"/><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18.xml"/><Relationship Id="rId5" Type="http://schemas.openxmlformats.org/officeDocument/2006/relationships/tags" Target="../tags/tag9.xml"/><Relationship Id="rId10" Type="http://schemas.openxmlformats.org/officeDocument/2006/relationships/slide" Target="slide46.xml"/><Relationship Id="rId4" Type="http://schemas.openxmlformats.org/officeDocument/2006/relationships/tags" Target="../tags/tag8.xml"/><Relationship Id="rId9" Type="http://schemas.openxmlformats.org/officeDocument/2006/relationships/slide" Target="slide10.xm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14.xml"/><Relationship Id="rId7" Type="http://schemas.openxmlformats.org/officeDocument/2006/relationships/image" Target="../media/image10.emf"/><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oleObject" Target="../embeddings/oleObject20.bin"/><Relationship Id="rId5" Type="http://schemas.openxmlformats.org/officeDocument/2006/relationships/slideLayout" Target="../slideLayouts/slideLayout9.xml"/><Relationship Id="rId10" Type="http://schemas.openxmlformats.org/officeDocument/2006/relationships/image" Target="../media/image21.png"/><Relationship Id="rId4" Type="http://schemas.openxmlformats.org/officeDocument/2006/relationships/tags" Target="../tags/tag115.xml"/><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18.xml"/><Relationship Id="rId7" Type="http://schemas.openxmlformats.org/officeDocument/2006/relationships/image" Target="../media/image10.emf"/><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oleObject" Target="../embeddings/oleObject21.bin"/><Relationship Id="rId5" Type="http://schemas.openxmlformats.org/officeDocument/2006/relationships/slideLayout" Target="../slideLayouts/slideLayout9.xml"/><Relationship Id="rId10" Type="http://schemas.openxmlformats.org/officeDocument/2006/relationships/image" Target="../media/image20.png"/><Relationship Id="rId4" Type="http://schemas.openxmlformats.org/officeDocument/2006/relationships/tags" Target="../tags/tag119.xml"/><Relationship Id="rId9"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22.xml"/><Relationship Id="rId7" Type="http://schemas.openxmlformats.org/officeDocument/2006/relationships/image" Target="../media/image10.emf"/><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oleObject" Target="../embeddings/oleObject22.bin"/><Relationship Id="rId5" Type="http://schemas.openxmlformats.org/officeDocument/2006/relationships/slideLayout" Target="../slideLayouts/slideLayout9.xml"/><Relationship Id="rId10" Type="http://schemas.openxmlformats.org/officeDocument/2006/relationships/image" Target="../media/image20.png"/><Relationship Id="rId4" Type="http://schemas.openxmlformats.org/officeDocument/2006/relationships/tags" Target="../tags/tag123.xml"/><Relationship Id="rId9"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26.xml"/><Relationship Id="rId7" Type="http://schemas.openxmlformats.org/officeDocument/2006/relationships/image" Target="../media/image10.emf"/><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oleObject" Target="../embeddings/oleObject23.bin"/><Relationship Id="rId5" Type="http://schemas.openxmlformats.org/officeDocument/2006/relationships/slideLayout" Target="../slideLayouts/slideLayout9.xml"/><Relationship Id="rId10" Type="http://schemas.openxmlformats.org/officeDocument/2006/relationships/image" Target="../media/image24.png"/><Relationship Id="rId4" Type="http://schemas.openxmlformats.org/officeDocument/2006/relationships/tags" Target="../tags/tag127.xml"/><Relationship Id="rId9" Type="http://schemas.openxmlformats.org/officeDocument/2006/relationships/image" Target="../media/image23.png"/></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30.xml"/><Relationship Id="rId7" Type="http://schemas.openxmlformats.org/officeDocument/2006/relationships/image" Target="../media/image10.emf"/><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oleObject" Target="../embeddings/oleObject24.bin"/><Relationship Id="rId5" Type="http://schemas.openxmlformats.org/officeDocument/2006/relationships/slideLayout" Target="../slideLayouts/slideLayout9.xml"/><Relationship Id="rId10" Type="http://schemas.openxmlformats.org/officeDocument/2006/relationships/image" Target="../media/image24.png"/><Relationship Id="rId4" Type="http://schemas.openxmlformats.org/officeDocument/2006/relationships/tags" Target="../tags/tag131.xml"/><Relationship Id="rId9" Type="http://schemas.openxmlformats.org/officeDocument/2006/relationships/image" Target="../media/image23.png"/></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34.xml"/><Relationship Id="rId7" Type="http://schemas.openxmlformats.org/officeDocument/2006/relationships/image" Target="../media/image10.emf"/><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oleObject" Target="../embeddings/oleObject25.bin"/><Relationship Id="rId5" Type="http://schemas.openxmlformats.org/officeDocument/2006/relationships/slideLayout" Target="../slideLayouts/slideLayout9.xml"/><Relationship Id="rId10" Type="http://schemas.openxmlformats.org/officeDocument/2006/relationships/image" Target="../media/image24.png"/><Relationship Id="rId4" Type="http://schemas.openxmlformats.org/officeDocument/2006/relationships/tags" Target="../tags/tag135.xml"/><Relationship Id="rId9" Type="http://schemas.openxmlformats.org/officeDocument/2006/relationships/image" Target="../media/image23.png"/></Relationships>
</file>

<file path=ppt/slides/_rels/slide2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138.xml"/><Relationship Id="rId7" Type="http://schemas.openxmlformats.org/officeDocument/2006/relationships/image" Target="../media/image10.emf"/><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oleObject" Target="../embeddings/oleObject26.bin"/><Relationship Id="rId5" Type="http://schemas.openxmlformats.org/officeDocument/2006/relationships/slideLayout" Target="../slideLayouts/slideLayout9.xml"/><Relationship Id="rId10" Type="http://schemas.openxmlformats.org/officeDocument/2006/relationships/image" Target="../media/image23.png"/><Relationship Id="rId4" Type="http://schemas.openxmlformats.org/officeDocument/2006/relationships/tags" Target="../tags/tag139.xml"/><Relationship Id="rId9" Type="http://schemas.openxmlformats.org/officeDocument/2006/relationships/image" Target="../media/image22.png"/></Relationships>
</file>

<file path=ppt/slides/_rels/slide2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142.xml"/><Relationship Id="rId7" Type="http://schemas.openxmlformats.org/officeDocument/2006/relationships/image" Target="../media/image10.emf"/><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oleObject" Target="../embeddings/oleObject27.bin"/><Relationship Id="rId5" Type="http://schemas.openxmlformats.org/officeDocument/2006/relationships/slideLayout" Target="../slideLayouts/slideLayout9.xml"/><Relationship Id="rId10" Type="http://schemas.openxmlformats.org/officeDocument/2006/relationships/image" Target="../media/image23.png"/><Relationship Id="rId4" Type="http://schemas.openxmlformats.org/officeDocument/2006/relationships/tags" Target="../tags/tag143.xml"/><Relationship Id="rId9" Type="http://schemas.openxmlformats.org/officeDocument/2006/relationships/image" Target="../media/image22.png"/></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146.xml"/><Relationship Id="rId7" Type="http://schemas.openxmlformats.org/officeDocument/2006/relationships/image" Target="../media/image10.emf"/><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oleObject" Target="../embeddings/oleObject28.bin"/><Relationship Id="rId5" Type="http://schemas.openxmlformats.org/officeDocument/2006/relationships/slideLayout" Target="../slideLayouts/slideLayout9.xml"/><Relationship Id="rId10" Type="http://schemas.openxmlformats.org/officeDocument/2006/relationships/image" Target="../media/image23.png"/><Relationship Id="rId4" Type="http://schemas.openxmlformats.org/officeDocument/2006/relationships/tags" Target="../tags/tag147.xml"/><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tags" Target="../tags/tag10.xml"/><Relationship Id="rId4" Type="http://schemas.openxmlformats.org/officeDocument/2006/relationships/image" Target="../media/image11.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50.xml"/><Relationship Id="rId7" Type="http://schemas.openxmlformats.org/officeDocument/2006/relationships/image" Target="../media/image10.emf"/><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oleObject" Target="../embeddings/oleObject29.bin"/><Relationship Id="rId5" Type="http://schemas.openxmlformats.org/officeDocument/2006/relationships/slideLayout" Target="../slideLayouts/slideLayout9.xml"/><Relationship Id="rId4" Type="http://schemas.openxmlformats.org/officeDocument/2006/relationships/tags" Target="../tags/tag151.xml"/><Relationship Id="rId9" Type="http://schemas.openxmlformats.org/officeDocument/2006/relationships/image" Target="../media/image26.png"/></Relationships>
</file>

<file path=ppt/slides/_rels/slide3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54.xml"/><Relationship Id="rId7" Type="http://schemas.openxmlformats.org/officeDocument/2006/relationships/image" Target="../media/image10.emf"/><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oleObject" Target="../embeddings/oleObject30.bin"/><Relationship Id="rId5" Type="http://schemas.openxmlformats.org/officeDocument/2006/relationships/slideLayout" Target="../slideLayouts/slideLayout9.xml"/><Relationship Id="rId4" Type="http://schemas.openxmlformats.org/officeDocument/2006/relationships/tags" Target="../tags/tag155.xml"/><Relationship Id="rId9" Type="http://schemas.openxmlformats.org/officeDocument/2006/relationships/image" Target="../media/image26.png"/></Relationships>
</file>

<file path=ppt/slides/_rels/slide3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58.xml"/><Relationship Id="rId7" Type="http://schemas.openxmlformats.org/officeDocument/2006/relationships/image" Target="../media/image10.emf"/><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oleObject" Target="../embeddings/oleObject31.bin"/><Relationship Id="rId5" Type="http://schemas.openxmlformats.org/officeDocument/2006/relationships/slideLayout" Target="../slideLayouts/slideLayout9.xml"/><Relationship Id="rId4" Type="http://schemas.openxmlformats.org/officeDocument/2006/relationships/tags" Target="../tags/tag159.xml"/><Relationship Id="rId9" Type="http://schemas.openxmlformats.org/officeDocument/2006/relationships/image" Target="../media/image26.png"/></Relationships>
</file>

<file path=ppt/slides/_rels/slide3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62.xml"/><Relationship Id="rId7" Type="http://schemas.openxmlformats.org/officeDocument/2006/relationships/image" Target="../media/image10.emf"/><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oleObject" Target="../embeddings/oleObject32.bin"/><Relationship Id="rId5" Type="http://schemas.openxmlformats.org/officeDocument/2006/relationships/slideLayout" Target="../slideLayouts/slideLayout9.xml"/><Relationship Id="rId4" Type="http://schemas.openxmlformats.org/officeDocument/2006/relationships/tags" Target="../tags/tag163.xml"/><Relationship Id="rId9" Type="http://schemas.openxmlformats.org/officeDocument/2006/relationships/image" Target="../media/image26.png"/></Relationships>
</file>

<file path=ppt/slides/_rels/slide3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66.xml"/><Relationship Id="rId7" Type="http://schemas.openxmlformats.org/officeDocument/2006/relationships/image" Target="../media/image10.emf"/><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oleObject" Target="../embeddings/oleObject33.bin"/><Relationship Id="rId5" Type="http://schemas.openxmlformats.org/officeDocument/2006/relationships/slideLayout" Target="../slideLayouts/slideLayout9.xml"/><Relationship Id="rId4" Type="http://schemas.openxmlformats.org/officeDocument/2006/relationships/tags" Target="../tags/tag167.xml"/><Relationship Id="rId9" Type="http://schemas.openxmlformats.org/officeDocument/2006/relationships/image" Target="../media/image26.png"/></Relationships>
</file>

<file path=ppt/slides/_rels/slide3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70.xml"/><Relationship Id="rId7" Type="http://schemas.openxmlformats.org/officeDocument/2006/relationships/image" Target="../media/image10.emf"/><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oleObject" Target="../embeddings/oleObject34.bin"/><Relationship Id="rId5" Type="http://schemas.openxmlformats.org/officeDocument/2006/relationships/slideLayout" Target="../slideLayouts/slideLayout9.xml"/><Relationship Id="rId4" Type="http://schemas.openxmlformats.org/officeDocument/2006/relationships/tags" Target="../tags/tag171.xml"/><Relationship Id="rId9" Type="http://schemas.openxmlformats.org/officeDocument/2006/relationships/image" Target="../media/image26.png"/></Relationships>
</file>

<file path=ppt/slides/_rels/slide3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74.xml"/><Relationship Id="rId7" Type="http://schemas.openxmlformats.org/officeDocument/2006/relationships/image" Target="../media/image10.emf"/><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oleObject" Target="../embeddings/oleObject35.bin"/><Relationship Id="rId5" Type="http://schemas.openxmlformats.org/officeDocument/2006/relationships/slideLayout" Target="../slideLayouts/slideLayout9.xml"/><Relationship Id="rId4" Type="http://schemas.openxmlformats.org/officeDocument/2006/relationships/tags" Target="../tags/tag175.xml"/><Relationship Id="rId9" Type="http://schemas.openxmlformats.org/officeDocument/2006/relationships/image" Target="../media/image26.png"/></Relationships>
</file>

<file path=ppt/slides/_rels/slide3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78.xml"/><Relationship Id="rId7" Type="http://schemas.openxmlformats.org/officeDocument/2006/relationships/image" Target="../media/image10.emf"/><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oleObject" Target="../embeddings/oleObject36.bin"/><Relationship Id="rId5" Type="http://schemas.openxmlformats.org/officeDocument/2006/relationships/slideLayout" Target="../slideLayouts/slideLayout9.xml"/><Relationship Id="rId4" Type="http://schemas.openxmlformats.org/officeDocument/2006/relationships/tags" Target="../tags/tag179.xml"/><Relationship Id="rId9"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9.xml"/><Relationship Id="rId1" Type="http://schemas.openxmlformats.org/officeDocument/2006/relationships/tags" Target="../tags/tag180.xml"/><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image" Target="../media/image12.svg"/><Relationship Id="rId2" Type="http://schemas.openxmlformats.org/officeDocument/2006/relationships/tags" Target="../tags/tag12.xml"/><Relationship Id="rId16" Type="http://schemas.openxmlformats.org/officeDocument/2006/relationships/image" Target="../media/image10.emf"/><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oleObject" Target="../embeddings/oleObject6.bin"/><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9.xml"/><Relationship Id="rId1" Type="http://schemas.openxmlformats.org/officeDocument/2006/relationships/tags" Target="../tags/tag18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7.svg"/></Relationships>
</file>

<file path=ppt/slides/_rels/slide4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84.xml"/><Relationship Id="rId7" Type="http://schemas.openxmlformats.org/officeDocument/2006/relationships/oleObject" Target="../embeddings/oleObject11.bin"/><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slideLayout" Target="../slideLayouts/slideLayout18.xml"/><Relationship Id="rId5" Type="http://schemas.openxmlformats.org/officeDocument/2006/relationships/tags" Target="../tags/tag186.xml"/><Relationship Id="rId10" Type="http://schemas.openxmlformats.org/officeDocument/2006/relationships/slide" Target="slide46.xml"/><Relationship Id="rId4" Type="http://schemas.openxmlformats.org/officeDocument/2006/relationships/tags" Target="../tags/tag185.xml"/><Relationship Id="rId9" Type="http://schemas.openxmlformats.org/officeDocument/2006/relationships/slide" Target="slide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8" Type="http://schemas.openxmlformats.org/officeDocument/2006/relationships/hyperlink" Target="https://www.ercot.com/calendar/07092026-Batch-Zero-Weekly-Readiness" TargetMode="External"/><Relationship Id="rId3" Type="http://schemas.openxmlformats.org/officeDocument/2006/relationships/oleObject" Target="../embeddings/oleObject38.bin"/><Relationship Id="rId7" Type="http://schemas.openxmlformats.org/officeDocument/2006/relationships/hyperlink" Target="https://www.ercot.com/calendar/07012026-Batch-Zero-Weekly-Readiness" TargetMode="External"/><Relationship Id="rId2" Type="http://schemas.openxmlformats.org/officeDocument/2006/relationships/slideLayout" Target="../slideLayouts/slideLayout12.xml"/><Relationship Id="rId1" Type="http://schemas.openxmlformats.org/officeDocument/2006/relationships/tags" Target="../tags/tag187.xml"/><Relationship Id="rId6" Type="http://schemas.openxmlformats.org/officeDocument/2006/relationships/hyperlink" Target="https://www.ercot.com/calendar/06252026-Batch-Zero-Weekly-Readiness" TargetMode="External"/><Relationship Id="rId5" Type="http://schemas.openxmlformats.org/officeDocument/2006/relationships/hyperlink" Target="https://www.ercot.com/calendar/06192026-LLWG-Meeting" TargetMode="External"/><Relationship Id="rId4" Type="http://schemas.openxmlformats.org/officeDocument/2006/relationships/image" Target="../media/image10.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90.xml"/><Relationship Id="rId7" Type="http://schemas.openxmlformats.org/officeDocument/2006/relationships/oleObject" Target="../embeddings/oleObject39.bin"/><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slideLayout" Target="../slideLayouts/slideLayout18.xml"/><Relationship Id="rId5" Type="http://schemas.openxmlformats.org/officeDocument/2006/relationships/tags" Target="../tags/tag192.xml"/><Relationship Id="rId10" Type="http://schemas.openxmlformats.org/officeDocument/2006/relationships/slide" Target="slide10.xml"/><Relationship Id="rId4" Type="http://schemas.openxmlformats.org/officeDocument/2006/relationships/tags" Target="../tags/tag191.xml"/><Relationship Id="rId9" Type="http://schemas.openxmlformats.org/officeDocument/2006/relationships/slide" Target="slide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hyperlink" Target="https://www.ercot.com/files/docs/2025/12/19/ERCOT-Dynamics-Working-Group-Large-Load-Data-Survey_v2.docx" TargetMode="Externa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hyperlink" Target="https://www.ercot.com/files/docs/2025/12/19/ERCOT-Dynamics-Working-Group-Large-Load-Data-Survey_v2.docx" TargetMode="Externa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hyperlink" Target="https://www.ercot.com/files/docs/2025/12/19/ERCOT-Dynamics-Working-Group-Large-Load-Data-Survey_v2.docx" TargetMode="Externa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tags" Target="../tags/tag195.xml"/><Relationship Id="rId7" Type="http://schemas.openxmlformats.org/officeDocument/2006/relationships/image" Target="../media/image10.emf"/><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oleObject" Target="../embeddings/oleObject40.bin"/><Relationship Id="rId5" Type="http://schemas.openxmlformats.org/officeDocument/2006/relationships/slideLayout" Target="../slideLayouts/slideLayout9.xml"/><Relationship Id="rId10" Type="http://schemas.openxmlformats.org/officeDocument/2006/relationships/image" Target="../media/image31.svg"/><Relationship Id="rId4" Type="http://schemas.openxmlformats.org/officeDocument/2006/relationships/tags" Target="../tags/tag196.xml"/><Relationship Id="rId9" Type="http://schemas.openxmlformats.org/officeDocument/2006/relationships/image" Target="../media/image30.svg"/></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tags" Target="../tags/tag199.xml"/><Relationship Id="rId7" Type="http://schemas.openxmlformats.org/officeDocument/2006/relationships/notesSlide" Target="../notesSlides/notesSlide5.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slideLayout" Target="../slideLayouts/slideLayout9.xml"/><Relationship Id="rId5" Type="http://schemas.openxmlformats.org/officeDocument/2006/relationships/tags" Target="../tags/tag201.xml"/><Relationship Id="rId4" Type="http://schemas.openxmlformats.org/officeDocument/2006/relationships/tags" Target="../tags/tag200.xml"/><Relationship Id="rId9" Type="http://schemas.openxmlformats.org/officeDocument/2006/relationships/image" Target="../media/image10.emf"/></Relationships>
</file>

<file path=ppt/slides/_rels/slide59.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204.xml"/><Relationship Id="rId7" Type="http://schemas.openxmlformats.org/officeDocument/2006/relationships/oleObject" Target="../embeddings/oleObject42.bin"/><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slideLayout" Target="../slideLayouts/slideLayout9.xml"/><Relationship Id="rId5" Type="http://schemas.openxmlformats.org/officeDocument/2006/relationships/tags" Target="../tags/tag206.xml"/><Relationship Id="rId4" Type="http://schemas.openxmlformats.org/officeDocument/2006/relationships/tags" Target="../tags/tag205.xml"/></Relationships>
</file>

<file path=ppt/slides/_rels/slide6.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3.sv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209.xml"/><Relationship Id="rId7" Type="http://schemas.openxmlformats.org/officeDocument/2006/relationships/oleObject" Target="../embeddings/oleObject43.bin"/><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slideLayout" Target="../slideLayouts/slideLayout9.xml"/><Relationship Id="rId5" Type="http://schemas.openxmlformats.org/officeDocument/2006/relationships/tags" Target="../tags/tag211.xml"/><Relationship Id="rId4" Type="http://schemas.openxmlformats.org/officeDocument/2006/relationships/tags" Target="../tags/tag210.xml"/></Relationships>
</file>

<file path=ppt/slides/_rels/slide61.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214.xml"/><Relationship Id="rId7" Type="http://schemas.openxmlformats.org/officeDocument/2006/relationships/oleObject" Target="../embeddings/oleObject44.bin"/><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slideLayout" Target="../slideLayouts/slideLayout9.xml"/><Relationship Id="rId5" Type="http://schemas.openxmlformats.org/officeDocument/2006/relationships/tags" Target="../tags/tag216.xml"/><Relationship Id="rId4" Type="http://schemas.openxmlformats.org/officeDocument/2006/relationships/tags" Target="../tags/tag215.xml"/></Relationships>
</file>

<file path=ppt/slides/_rels/slide62.xml.rels><?xml version="1.0" encoding="UTF-8" standalone="yes"?>
<Relationships xmlns="http://schemas.openxmlformats.org/package/2006/relationships"><Relationship Id="rId8" Type="http://schemas.openxmlformats.org/officeDocument/2006/relationships/tags" Target="../tags/tag224.xml"/><Relationship Id="rId13" Type="http://schemas.openxmlformats.org/officeDocument/2006/relationships/slideLayout" Target="../slideLayouts/slideLayout18.xml"/><Relationship Id="rId18" Type="http://schemas.openxmlformats.org/officeDocument/2006/relationships/image" Target="../media/image34.png"/><Relationship Id="rId3" Type="http://schemas.openxmlformats.org/officeDocument/2006/relationships/tags" Target="../tags/tag219.xml"/><Relationship Id="rId7" Type="http://schemas.openxmlformats.org/officeDocument/2006/relationships/tags" Target="../tags/tag223.xml"/><Relationship Id="rId12" Type="http://schemas.openxmlformats.org/officeDocument/2006/relationships/tags" Target="../tags/tag228.xml"/><Relationship Id="rId17" Type="http://schemas.openxmlformats.org/officeDocument/2006/relationships/image" Target="../media/image33.png"/><Relationship Id="rId2" Type="http://schemas.openxmlformats.org/officeDocument/2006/relationships/tags" Target="../tags/tag218.xml"/><Relationship Id="rId16" Type="http://schemas.openxmlformats.org/officeDocument/2006/relationships/image" Target="../media/image32.svg"/><Relationship Id="rId1" Type="http://schemas.openxmlformats.org/officeDocument/2006/relationships/tags" Target="../tags/tag217.xml"/><Relationship Id="rId6" Type="http://schemas.openxmlformats.org/officeDocument/2006/relationships/tags" Target="../tags/tag222.xml"/><Relationship Id="rId11" Type="http://schemas.openxmlformats.org/officeDocument/2006/relationships/tags" Target="../tags/tag227.xml"/><Relationship Id="rId5" Type="http://schemas.openxmlformats.org/officeDocument/2006/relationships/tags" Target="../tags/tag221.xml"/><Relationship Id="rId15" Type="http://schemas.openxmlformats.org/officeDocument/2006/relationships/image" Target="../media/image1.emf"/><Relationship Id="rId10" Type="http://schemas.openxmlformats.org/officeDocument/2006/relationships/tags" Target="../tags/tag226.xml"/><Relationship Id="rId19" Type="http://schemas.openxmlformats.org/officeDocument/2006/relationships/image" Target="../media/image35.png"/><Relationship Id="rId4" Type="http://schemas.openxmlformats.org/officeDocument/2006/relationships/tags" Target="../tags/tag220.xml"/><Relationship Id="rId9" Type="http://schemas.openxmlformats.org/officeDocument/2006/relationships/tags" Target="../tags/tag225.xml"/><Relationship Id="rId14" Type="http://schemas.openxmlformats.org/officeDocument/2006/relationships/oleObject" Target="../embeddings/oleObject45.bin"/></Relationships>
</file>

<file path=ppt/slides/_rels/slide63.xml.rels><?xml version="1.0" encoding="UTF-8" standalone="yes"?>
<Relationships xmlns="http://schemas.openxmlformats.org/package/2006/relationships"><Relationship Id="rId8" Type="http://schemas.openxmlformats.org/officeDocument/2006/relationships/tags" Target="../tags/tag236.xml"/><Relationship Id="rId13" Type="http://schemas.openxmlformats.org/officeDocument/2006/relationships/image" Target="../media/image1.emf"/><Relationship Id="rId3" Type="http://schemas.openxmlformats.org/officeDocument/2006/relationships/tags" Target="../tags/tag231.xml"/><Relationship Id="rId7" Type="http://schemas.openxmlformats.org/officeDocument/2006/relationships/tags" Target="../tags/tag235.xml"/><Relationship Id="rId12" Type="http://schemas.openxmlformats.org/officeDocument/2006/relationships/oleObject" Target="../embeddings/oleObject46.bin"/><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tags" Target="../tags/tag234.xml"/><Relationship Id="rId11" Type="http://schemas.openxmlformats.org/officeDocument/2006/relationships/slideLayout" Target="../slideLayouts/slideLayout18.xml"/><Relationship Id="rId5" Type="http://schemas.openxmlformats.org/officeDocument/2006/relationships/tags" Target="../tags/tag233.xml"/><Relationship Id="rId15" Type="http://schemas.openxmlformats.org/officeDocument/2006/relationships/image" Target="../media/image36.png"/><Relationship Id="rId10" Type="http://schemas.openxmlformats.org/officeDocument/2006/relationships/tags" Target="../tags/tag238.xml"/><Relationship Id="rId4" Type="http://schemas.openxmlformats.org/officeDocument/2006/relationships/tags" Target="../tags/tag232.xml"/><Relationship Id="rId9" Type="http://schemas.openxmlformats.org/officeDocument/2006/relationships/tags" Target="../tags/tag237.xml"/><Relationship Id="rId14" Type="http://schemas.openxmlformats.org/officeDocument/2006/relationships/image" Target="../media/image32.svg"/></Relationships>
</file>

<file path=ppt/slides/_rels/slide7.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18" Type="http://schemas.openxmlformats.org/officeDocument/2006/relationships/tags" Target="../tags/tag46.xml"/><Relationship Id="rId26" Type="http://schemas.openxmlformats.org/officeDocument/2006/relationships/notesSlide" Target="../notesSlides/notesSlide1.xml"/><Relationship Id="rId3" Type="http://schemas.openxmlformats.org/officeDocument/2006/relationships/tags" Target="../tags/tag31.xml"/><Relationship Id="rId21" Type="http://schemas.openxmlformats.org/officeDocument/2006/relationships/tags" Target="../tags/tag49.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tags" Target="../tags/tag45.xml"/><Relationship Id="rId25" Type="http://schemas.openxmlformats.org/officeDocument/2006/relationships/slideLayout" Target="../slideLayouts/slideLayout9.xml"/><Relationship Id="rId2" Type="http://schemas.openxmlformats.org/officeDocument/2006/relationships/tags" Target="../tags/tag30.xml"/><Relationship Id="rId16" Type="http://schemas.openxmlformats.org/officeDocument/2006/relationships/tags" Target="../tags/tag44.xml"/><Relationship Id="rId20" Type="http://schemas.openxmlformats.org/officeDocument/2006/relationships/tags" Target="../tags/tag48.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24" Type="http://schemas.openxmlformats.org/officeDocument/2006/relationships/tags" Target="../tags/tag52.xml"/><Relationship Id="rId5" Type="http://schemas.openxmlformats.org/officeDocument/2006/relationships/tags" Target="../tags/tag33.xml"/><Relationship Id="rId15" Type="http://schemas.openxmlformats.org/officeDocument/2006/relationships/tags" Target="../tags/tag43.xml"/><Relationship Id="rId23" Type="http://schemas.openxmlformats.org/officeDocument/2006/relationships/tags" Target="../tags/tag51.xml"/><Relationship Id="rId28" Type="http://schemas.openxmlformats.org/officeDocument/2006/relationships/image" Target="../media/image1.emf"/><Relationship Id="rId10" Type="http://schemas.openxmlformats.org/officeDocument/2006/relationships/tags" Target="../tags/tag38.xml"/><Relationship Id="rId19" Type="http://schemas.openxmlformats.org/officeDocument/2006/relationships/tags" Target="../tags/tag47.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 Id="rId22" Type="http://schemas.openxmlformats.org/officeDocument/2006/relationships/tags" Target="../tags/tag50.xml"/><Relationship Id="rId27"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8" Type="http://schemas.openxmlformats.org/officeDocument/2006/relationships/hyperlink" Target="https://www.ercot.com/services/rq/large-load-integration" TargetMode="External"/><Relationship Id="rId3" Type="http://schemas.openxmlformats.org/officeDocument/2006/relationships/oleObject" Target="../embeddings/oleObject9.bin"/><Relationship Id="rId7" Type="http://schemas.openxmlformats.org/officeDocument/2006/relationships/image" Target="../media/image16.svg"/><Relationship Id="rId2" Type="http://schemas.openxmlformats.org/officeDocument/2006/relationships/slideLayout" Target="../slideLayouts/slideLayout9.xml"/><Relationship Id="rId1" Type="http://schemas.openxmlformats.org/officeDocument/2006/relationships/tags" Target="../tags/tag53.xml"/><Relationship Id="rId6" Type="http://schemas.openxmlformats.org/officeDocument/2006/relationships/image" Target="../media/image15.svg"/><Relationship Id="rId5" Type="http://schemas.openxmlformats.org/officeDocument/2006/relationships/image" Target="../media/image14.svg"/><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9.xml"/><Relationship Id="rId1" Type="http://schemas.openxmlformats.org/officeDocument/2006/relationships/tags" Target="../tags/tag54.xml"/><Relationship Id="rId6" Type="http://schemas.openxmlformats.org/officeDocument/2006/relationships/hyperlink" Target="mailto:BatchZero@ercot.com" TargetMode="External"/><Relationship Id="rId5" Type="http://schemas.openxmlformats.org/officeDocument/2006/relationships/hyperlink" Target="mailto:LargeLoadInterconnection@ercot.com" TargetMode="Externa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93A2F191-D419-6C9F-6373-90A0BA12B952}"/>
              </a:ext>
            </a:extLst>
          </p:cNvPr>
          <p:cNvGraphicFramePr>
            <a:graphicFrameLocks noChangeAspect="1"/>
          </p:cNvGraphicFramePr>
          <p:nvPr>
            <p:custDataLst>
              <p:tags r:id="rId1"/>
            </p:custDataLst>
            <p:extLst>
              <p:ext uri="{D42A27DB-BD31-4B8C-83A1-F6EECF244321}">
                <p14:modId xmlns:p14="http://schemas.microsoft.com/office/powerpoint/2010/main" val="33621815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4" name="think-cell data - do not delete" hidden="1">
                        <a:extLst>
                          <a:ext uri="{FF2B5EF4-FFF2-40B4-BE49-F238E27FC236}">
                            <a16:creationId xmlns:a16="http://schemas.microsoft.com/office/drawing/2014/main" id="{93A2F191-D419-6C9F-6373-90A0BA12B95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A8695AE-90AD-E99B-21B8-9B7E27C5D7A3}"/>
              </a:ext>
            </a:extLst>
          </p:cNvPr>
          <p:cNvSpPr>
            <a:spLocks noGrp="1"/>
          </p:cNvSpPr>
          <p:nvPr>
            <p:ph type="ctrTitle"/>
          </p:nvPr>
        </p:nvSpPr>
        <p:spPr>
          <a:xfrm>
            <a:off x="5074920" y="2071888"/>
            <a:ext cx="6316168" cy="3366409"/>
          </a:xfrm>
        </p:spPr>
        <p:txBody>
          <a:bodyPr vert="horz" lIns="91440" tIns="45720" rIns="91440" bIns="45720" anchor="t">
            <a:noAutofit/>
          </a:bodyPr>
          <a:lstStyle/>
          <a:p>
            <a:r>
              <a:rPr lang="en-US"/>
              <a:t>Batch Zero Readiness Meeting #4</a:t>
            </a:r>
            <a:br>
              <a:rPr lang="en-US"/>
            </a:br>
            <a:br>
              <a:rPr lang="en-US"/>
            </a:br>
            <a:br>
              <a:rPr lang="en-US"/>
            </a:br>
            <a:br>
              <a:rPr lang="en-US"/>
            </a:br>
            <a:r>
              <a:rPr lang="en-US"/>
              <a:t>June 11, 2026</a:t>
            </a:r>
          </a:p>
        </p:txBody>
      </p:sp>
      <p:sp>
        <p:nvSpPr>
          <p:cNvPr id="3" name="TextBox 2">
            <a:extLst>
              <a:ext uri="{FF2B5EF4-FFF2-40B4-BE49-F238E27FC236}">
                <a16:creationId xmlns:a16="http://schemas.microsoft.com/office/drawing/2014/main" id="{E0167A66-996C-75BE-27D0-7BC2D4D47409}"/>
              </a:ext>
            </a:extLst>
          </p:cNvPr>
          <p:cNvSpPr txBox="1">
            <a:spLocks/>
          </p:cNvSpPr>
          <p:nvPr/>
        </p:nvSpPr>
        <p:spPr>
          <a:xfrm>
            <a:off x="5074920" y="5438297"/>
            <a:ext cx="6316168" cy="92333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solidFill>
                  <a:schemeClr val="bg1">
                    <a:lumMod val="50000"/>
                  </a:schemeClr>
                </a:solidFill>
              </a:rPr>
              <a:t>Disclaimer:</a:t>
            </a:r>
            <a:r>
              <a:rPr lang="en-US" sz="1200">
                <a:solidFill>
                  <a:schemeClr val="bg1">
                    <a:lumMod val="50000"/>
                  </a:schemeClr>
                </a:solidFill>
              </a:rPr>
              <a:t> This presentation is provided solely for informational and discussion purposes and does not constitute a binding interpretation of the ERCOT Protocols, Planning Guide, or any other governing authority. In the event of any conflict between this presentation and the ERCOT Protocols, Planning Guide, or other applicable governing documents, the governing documents shall prevail.</a:t>
            </a:r>
          </a:p>
        </p:txBody>
      </p:sp>
    </p:spTree>
    <p:extLst>
      <p:ext uri="{BB962C8B-B14F-4D97-AF65-F5344CB8AC3E}">
        <p14:creationId xmlns:p14="http://schemas.microsoft.com/office/powerpoint/2010/main" val="1463134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22295-0521-C416-359D-F95BDB764DC6}"/>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D234693-06E7-8F80-554F-C972F6EF7D65}"/>
              </a:ext>
            </a:extLst>
          </p:cNvPr>
          <p:cNvGraphicFramePr>
            <a:graphicFrameLocks noChangeAspect="1"/>
          </p:cNvGraphicFramePr>
          <p:nvPr>
            <p:custDataLst>
              <p:tags r:id="rId1"/>
            </p:custDataLst>
            <p:extLst>
              <p:ext uri="{D42A27DB-BD31-4B8C-83A1-F6EECF244321}">
                <p14:modId xmlns:p14="http://schemas.microsoft.com/office/powerpoint/2010/main" val="32778774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5" progId="TCLayout.ActiveDocument.1">
                  <p:embed/>
                </p:oleObj>
              </mc:Choice>
              <mc:Fallback>
                <p:oleObj name="think-cell Slide" r:id="rId7" imgW="404" imgH="405" progId="TCLayout.ActiveDocument.1">
                  <p:embed/>
                  <p:pic>
                    <p:nvPicPr>
                      <p:cNvPr id="7" name="think-cell data - do not delete" hidden="1">
                        <a:extLst>
                          <a:ext uri="{FF2B5EF4-FFF2-40B4-BE49-F238E27FC236}">
                            <a16:creationId xmlns:a16="http://schemas.microsoft.com/office/drawing/2014/main" id="{4D234693-06E7-8F80-554F-C972F6EF7D6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776645F-FAF9-FBE4-96FE-0F4D3ABE4216}"/>
              </a:ext>
            </a:extLst>
          </p:cNvPr>
          <p:cNvSpPr>
            <a:spLocks noGrp="1"/>
          </p:cNvSpPr>
          <p:nvPr>
            <p:ph type="title"/>
          </p:nvPr>
        </p:nvSpPr>
        <p:spPr/>
        <p:txBody>
          <a:bodyPr vert="horz"/>
          <a:lstStyle/>
          <a:p>
            <a:r>
              <a:rPr lang="en-US" altLang="en-US">
                <a:effectLst/>
                <a:latin typeface="+mn-lt"/>
              </a:rPr>
              <a:t>Agenda</a:t>
            </a:r>
            <a:endParaRPr lang="en-US">
              <a:latin typeface="+mn-lt"/>
            </a:endParaRPr>
          </a:p>
        </p:txBody>
      </p:sp>
      <p:sp>
        <p:nvSpPr>
          <p:cNvPr id="4" name="Slide Number Placeholder 4">
            <a:extLst>
              <a:ext uri="{FF2B5EF4-FFF2-40B4-BE49-F238E27FC236}">
                <a16:creationId xmlns:a16="http://schemas.microsoft.com/office/drawing/2014/main" id="{4D61D192-57FC-E284-2480-44AA5508C679}"/>
              </a:ext>
            </a:extLst>
          </p:cNvPr>
          <p:cNvSpPr>
            <a:spLocks noGrp="1"/>
          </p:cNvSpPr>
          <p:nvPr>
            <p:ph type="sldNum" sz="quarter" idx="12"/>
          </p:nvPr>
        </p:nvSpPr>
        <p:spPr/>
        <p:txBody>
          <a:bodyPr/>
          <a:lstStyle/>
          <a:p>
            <a:fld id="{BCDE79FB-97BA-492B-8D57-F1373F9ADA95}" type="slidenum">
              <a:rPr lang="en-US" smtClean="0"/>
              <a:pPr/>
              <a:t>10</a:t>
            </a:fld>
            <a:endParaRPr lang="en-US"/>
          </a:p>
        </p:txBody>
      </p:sp>
      <p:sp>
        <p:nvSpPr>
          <p:cNvPr id="3" name="Text Placeholder 2">
            <a:hlinkClick r:id="rId9" action="ppaction://hlinksldjump"/>
            <a:extLst>
              <a:ext uri="{FF2B5EF4-FFF2-40B4-BE49-F238E27FC236}">
                <a16:creationId xmlns:a16="http://schemas.microsoft.com/office/drawing/2014/main" id="{E585EC15-F128-A564-2F00-6B0203570A7F}"/>
              </a:ext>
            </a:extLst>
          </p:cNvPr>
          <p:cNvSpPr>
            <a:spLocks noGrp="1"/>
          </p:cNvSpPr>
          <p:nvPr>
            <p:custDataLst>
              <p:tags r:id="rId2"/>
            </p:custDataLst>
          </p:nvPr>
        </p:nvSpPr>
        <p:spPr bwMode="auto">
          <a:xfrm>
            <a:off x="3459163" y="2352675"/>
            <a:ext cx="4635500" cy="531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44463" rIns="0" bIns="142875"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a:effectLst/>
              </a:rPr>
              <a:t>Batch Zero Readiness Discussion Schedule</a:t>
            </a:r>
            <a:endParaRPr lang="en-US"/>
          </a:p>
        </p:txBody>
      </p:sp>
      <p:sp>
        <p:nvSpPr>
          <p:cNvPr id="5" name="Text Placeholder 2">
            <a:extLst>
              <a:ext uri="{FF2B5EF4-FFF2-40B4-BE49-F238E27FC236}">
                <a16:creationId xmlns:a16="http://schemas.microsoft.com/office/drawing/2014/main" id="{F81D7476-FB1D-C8CB-3775-BF353950F123}"/>
              </a:ext>
            </a:extLst>
          </p:cNvPr>
          <p:cNvSpPr>
            <a:spLocks noGrp="1"/>
          </p:cNvSpPr>
          <p:nvPr>
            <p:custDataLst>
              <p:tags r:id="rId3"/>
            </p:custDataLst>
          </p:nvPr>
        </p:nvSpPr>
        <p:spPr bwMode="auto">
          <a:xfrm>
            <a:off x="3459163" y="2884488"/>
            <a:ext cx="4635500" cy="533400"/>
          </a:xfrm>
          <a:prstGeom prst="rect">
            <a:avLst/>
          </a:prstGeom>
          <a:solidFill>
            <a:schemeClr val="accent1"/>
          </a:solidFill>
          <a:ln>
            <a:noFill/>
          </a:ln>
          <a:effectLst/>
        </p:spPr>
        <p:txBody>
          <a:bodyPr vert="horz" wrap="none" lIns="80963" tIns="144463" rIns="0" bIns="144463"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b="1">
                <a:solidFill>
                  <a:schemeClr val="bg1"/>
                </a:solidFill>
              </a:rPr>
              <a:t>Batch Zero Process Flow and updated LIF</a:t>
            </a:r>
          </a:p>
        </p:txBody>
      </p:sp>
      <p:sp>
        <p:nvSpPr>
          <p:cNvPr id="10" name="Text Placeholder 2">
            <a:hlinkClick r:id="" action="ppaction://noaction"/>
            <a:extLst>
              <a:ext uri="{FF2B5EF4-FFF2-40B4-BE49-F238E27FC236}">
                <a16:creationId xmlns:a16="http://schemas.microsoft.com/office/drawing/2014/main" id="{3198D4BF-5DD2-C3D6-A327-E72175D72781}"/>
              </a:ext>
            </a:extLst>
          </p:cNvPr>
          <p:cNvSpPr>
            <a:spLocks noGrp="1"/>
          </p:cNvSpPr>
          <p:nvPr>
            <p:custDataLst>
              <p:tags r:id="rId4"/>
            </p:custDataLst>
          </p:nvPr>
        </p:nvSpPr>
        <p:spPr bwMode="auto">
          <a:xfrm>
            <a:off x="3459163" y="3417888"/>
            <a:ext cx="4635500" cy="531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44463" rIns="0" bIns="142875"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dirty="0"/>
              <a:t>Batch Zero Frequently Asked Questions (FAQ)</a:t>
            </a:r>
          </a:p>
        </p:txBody>
      </p:sp>
      <p:sp>
        <p:nvSpPr>
          <p:cNvPr id="9" name="Text Placeholder 2">
            <a:hlinkClick r:id="rId10" action="ppaction://hlinksldjump"/>
            <a:extLst>
              <a:ext uri="{FF2B5EF4-FFF2-40B4-BE49-F238E27FC236}">
                <a16:creationId xmlns:a16="http://schemas.microsoft.com/office/drawing/2014/main" id="{62D20D37-ADEB-A2F0-5A3B-ADC57DFC4444}"/>
              </a:ext>
            </a:extLst>
          </p:cNvPr>
          <p:cNvSpPr>
            <a:spLocks noGrp="1"/>
          </p:cNvSpPr>
          <p:nvPr>
            <p:custDataLst>
              <p:tags r:id="rId5"/>
            </p:custDataLst>
          </p:nvPr>
        </p:nvSpPr>
        <p:spPr bwMode="auto">
          <a:xfrm>
            <a:off x="3459163" y="3949700"/>
            <a:ext cx="4635500" cy="533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44463" rIns="0" bIns="144463"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t>Appendix</a:t>
            </a:r>
          </a:p>
        </p:txBody>
      </p:sp>
    </p:spTree>
    <p:extLst>
      <p:ext uri="{BB962C8B-B14F-4D97-AF65-F5344CB8AC3E}">
        <p14:creationId xmlns:p14="http://schemas.microsoft.com/office/powerpoint/2010/main" val="3922581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E18AD-4AD8-5394-0909-C5FB51EC24F2}"/>
            </a:ext>
          </a:extLst>
        </p:cNvPr>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397CA758-C60B-FFBA-1136-35E79F749CE7}"/>
              </a:ext>
            </a:extLst>
          </p:cNvPr>
          <p:cNvGraphicFramePr>
            <a:graphicFrameLocks noChangeAspect="1"/>
          </p:cNvGraphicFramePr>
          <p:nvPr>
            <p:custDataLst>
              <p:tags r:id="rId1"/>
            </p:custDataLst>
            <p:extLst>
              <p:ext uri="{D42A27DB-BD31-4B8C-83A1-F6EECF244321}">
                <p14:modId xmlns:p14="http://schemas.microsoft.com/office/powerpoint/2010/main" val="34527819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404" imgH="405" progId="TCLayout.ActiveDocument.1">
                  <p:embed/>
                </p:oleObj>
              </mc:Choice>
              <mc:Fallback>
                <p:oleObj name="think-cell Slide" r:id="rId27" imgW="404" imgH="405" progId="TCLayout.ActiveDocument.1">
                  <p:embed/>
                  <p:pic>
                    <p:nvPicPr>
                      <p:cNvPr id="20" name="think-cell data - do not delete" hidden="1">
                        <a:extLst>
                          <a:ext uri="{FF2B5EF4-FFF2-40B4-BE49-F238E27FC236}">
                            <a16:creationId xmlns:a16="http://schemas.microsoft.com/office/drawing/2014/main" id="{397CA758-C60B-FFBA-1136-35E79F749CE7}"/>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E6C9630D-37F2-4C71-A7EC-8B604F4D42D2}"/>
              </a:ext>
            </a:extLst>
          </p:cNvPr>
          <p:cNvSpPr>
            <a:spLocks/>
          </p:cNvSpPr>
          <p:nvPr/>
        </p:nvSpPr>
        <p:spPr>
          <a:xfrm>
            <a:off x="873346" y="2446368"/>
            <a:ext cx="10802461" cy="470374"/>
          </a:xfrm>
          <a:prstGeom prst="rect">
            <a:avLst/>
          </a:prstGeom>
          <a:solidFill>
            <a:schemeClr val="accent2">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buNone/>
            </a:pPr>
            <a:endParaRPr lang="en-US" sz="1100"/>
          </a:p>
        </p:txBody>
      </p:sp>
      <p:sp>
        <p:nvSpPr>
          <p:cNvPr id="2" name="Title Placeholder 1">
            <a:extLst>
              <a:ext uri="{FF2B5EF4-FFF2-40B4-BE49-F238E27FC236}">
                <a16:creationId xmlns:a16="http://schemas.microsoft.com/office/drawing/2014/main" id="{1F743AF7-708C-9669-214B-233CB1FE3451}"/>
              </a:ext>
            </a:extLst>
          </p:cNvPr>
          <p:cNvSpPr>
            <a:spLocks noGrp="1"/>
          </p:cNvSpPr>
          <p:nvPr>
            <p:ph type="title"/>
          </p:nvPr>
        </p:nvSpPr>
        <p:spPr>
          <a:xfrm>
            <a:off x="1257300" y="457200"/>
            <a:ext cx="10401300" cy="332399"/>
          </a:xfrm>
        </p:spPr>
        <p:txBody>
          <a:bodyPr vert="horz">
            <a:spAutoFit/>
          </a:bodyPr>
          <a:lstStyle/>
          <a:p>
            <a:r>
              <a:rPr lang="en-US"/>
              <a:t>Batch Zero eligibility submission and validation process</a:t>
            </a:r>
          </a:p>
        </p:txBody>
      </p:sp>
      <p:sp>
        <p:nvSpPr>
          <p:cNvPr id="4" name="Slide Number Placeholder 5">
            <a:extLst>
              <a:ext uri="{FF2B5EF4-FFF2-40B4-BE49-F238E27FC236}">
                <a16:creationId xmlns:a16="http://schemas.microsoft.com/office/drawing/2014/main" id="{CDF82972-4A0E-0781-E79F-F4E04ADA664A}"/>
              </a:ext>
            </a:extLst>
          </p:cNvPr>
          <p:cNvSpPr>
            <a:spLocks noGrp="1"/>
          </p:cNvSpPr>
          <p:nvPr>
            <p:ph type="sldNum" sz="quarter" idx="12"/>
          </p:nvPr>
        </p:nvSpPr>
        <p:spPr/>
        <p:txBody>
          <a:bodyPr/>
          <a:lstStyle/>
          <a:p>
            <a:fld id="{BCDE79FB-97BA-492B-8D57-F1373F9ADA95}" type="slidenum">
              <a:rPr lang="en-US" smtClean="0"/>
              <a:t>11</a:t>
            </a:fld>
            <a:endParaRPr lang="en-US"/>
          </a:p>
        </p:txBody>
      </p:sp>
      <p:sp>
        <p:nvSpPr>
          <p:cNvPr id="30" name="Rectangle 29">
            <a:extLst>
              <a:ext uri="{FF2B5EF4-FFF2-40B4-BE49-F238E27FC236}">
                <a16:creationId xmlns:a16="http://schemas.microsoft.com/office/drawing/2014/main" id="{592B0F40-4FEB-A8AF-7DF6-5EDA0B19AA15}"/>
              </a:ext>
            </a:extLst>
          </p:cNvPr>
          <p:cNvSpPr/>
          <p:nvPr/>
        </p:nvSpPr>
        <p:spPr>
          <a:xfrm>
            <a:off x="9848076" y="123009"/>
            <a:ext cx="182880" cy="1828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Text 5">
            <a:extLst>
              <a:ext uri="{FF2B5EF4-FFF2-40B4-BE49-F238E27FC236}">
                <a16:creationId xmlns:a16="http://schemas.microsoft.com/office/drawing/2014/main" id="{9F235157-BAD7-514A-E51F-85BF408EC78B}"/>
              </a:ext>
            </a:extLst>
          </p:cNvPr>
          <p:cNvSpPr>
            <a:spLocks/>
          </p:cNvSpPr>
          <p:nvPr/>
        </p:nvSpPr>
        <p:spPr>
          <a:xfrm>
            <a:off x="10030453" y="83644"/>
            <a:ext cx="1628147" cy="253916"/>
          </a:xfrm>
          <a:prstGeom prst="rect">
            <a:avLst/>
          </a:prstGeom>
          <a:noFill/>
          <a:ln/>
        </p:spPr>
        <p:txBody>
          <a:bodyPr wrap="square" lIns="91440" tIns="45720" rIns="91440" bIns="45720" rtlCol="0" anchor="t">
            <a:noAutofit/>
          </a:bodyPr>
          <a:lstStyle/>
          <a:p>
            <a:r>
              <a:rPr lang="en-US" sz="1050">
                <a:ea typeface="Calibri" panose="020F0502020204030204" pitchFamily="34" charset="0"/>
                <a:cs typeface="Calibri" panose="020F0502020204030204" pitchFamily="34" charset="0"/>
              </a:rPr>
              <a:t>Performed by ILLE</a:t>
            </a:r>
          </a:p>
        </p:txBody>
      </p:sp>
      <p:sp>
        <p:nvSpPr>
          <p:cNvPr id="32" name="Rectangle 31">
            <a:extLst>
              <a:ext uri="{FF2B5EF4-FFF2-40B4-BE49-F238E27FC236}">
                <a16:creationId xmlns:a16="http://schemas.microsoft.com/office/drawing/2014/main" id="{2C7D942A-AB61-48A5-F3B2-3DF0CFEA4AB0}"/>
              </a:ext>
            </a:extLst>
          </p:cNvPr>
          <p:cNvSpPr/>
          <p:nvPr/>
        </p:nvSpPr>
        <p:spPr>
          <a:xfrm>
            <a:off x="9848076" y="354088"/>
            <a:ext cx="182880" cy="182880"/>
          </a:xfrm>
          <a:prstGeom prst="rect">
            <a:avLst/>
          </a:prstGeom>
          <a:solidFill>
            <a:srgbClr val="BFBFB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5" name="Text 5">
            <a:extLst>
              <a:ext uri="{FF2B5EF4-FFF2-40B4-BE49-F238E27FC236}">
                <a16:creationId xmlns:a16="http://schemas.microsoft.com/office/drawing/2014/main" id="{1D2475EA-EECA-0D8F-5EFC-7527D83D2219}"/>
              </a:ext>
            </a:extLst>
          </p:cNvPr>
          <p:cNvSpPr>
            <a:spLocks/>
          </p:cNvSpPr>
          <p:nvPr/>
        </p:nvSpPr>
        <p:spPr>
          <a:xfrm>
            <a:off x="10030453" y="314723"/>
            <a:ext cx="1628147" cy="253916"/>
          </a:xfrm>
          <a:prstGeom prst="rect">
            <a:avLst/>
          </a:prstGeom>
          <a:noFill/>
          <a:ln/>
        </p:spPr>
        <p:txBody>
          <a:bodyPr wrap="square" lIns="91440" tIns="45720" rIns="91440" bIns="45720" rtlCol="0" anchor="t">
            <a:noAutofit/>
          </a:bodyPr>
          <a:lstStyle/>
          <a:p>
            <a:r>
              <a:rPr lang="en-US" sz="1050">
                <a:ea typeface="Calibri" panose="020F0502020204030204" pitchFamily="34" charset="0"/>
                <a:cs typeface="Calibri" panose="020F0502020204030204" pitchFamily="34" charset="0"/>
              </a:rPr>
              <a:t>Performed by TSP/DSP</a:t>
            </a:r>
          </a:p>
        </p:txBody>
      </p:sp>
      <p:sp>
        <p:nvSpPr>
          <p:cNvPr id="31" name="Rectangle 30">
            <a:extLst>
              <a:ext uri="{FF2B5EF4-FFF2-40B4-BE49-F238E27FC236}">
                <a16:creationId xmlns:a16="http://schemas.microsoft.com/office/drawing/2014/main" id="{6ABB2C64-FA93-762E-EC8E-47B34A1BB68F}"/>
              </a:ext>
            </a:extLst>
          </p:cNvPr>
          <p:cNvSpPr/>
          <p:nvPr/>
        </p:nvSpPr>
        <p:spPr>
          <a:xfrm>
            <a:off x="9848076" y="585166"/>
            <a:ext cx="182880" cy="182880"/>
          </a:xfrm>
          <a:prstGeom prst="rect">
            <a:avLst/>
          </a:prstGeom>
          <a:solidFill>
            <a:srgbClr val="3DBED1">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Text 5">
            <a:extLst>
              <a:ext uri="{FF2B5EF4-FFF2-40B4-BE49-F238E27FC236}">
                <a16:creationId xmlns:a16="http://schemas.microsoft.com/office/drawing/2014/main" id="{D9B07E91-1347-FA65-5A70-B8E59D3C8DEA}"/>
              </a:ext>
            </a:extLst>
          </p:cNvPr>
          <p:cNvSpPr>
            <a:spLocks/>
          </p:cNvSpPr>
          <p:nvPr/>
        </p:nvSpPr>
        <p:spPr>
          <a:xfrm>
            <a:off x="10030453" y="545802"/>
            <a:ext cx="1628147" cy="253916"/>
          </a:xfrm>
          <a:prstGeom prst="rect">
            <a:avLst/>
          </a:prstGeom>
          <a:noFill/>
          <a:ln/>
        </p:spPr>
        <p:txBody>
          <a:bodyPr wrap="square" lIns="91440" tIns="45720" rIns="91440" bIns="45720" rtlCol="0" anchor="t">
            <a:noAutofit/>
          </a:bodyPr>
          <a:lstStyle/>
          <a:p>
            <a:r>
              <a:rPr lang="en-US" sz="1050">
                <a:ea typeface="Calibri" panose="020F0502020204030204" pitchFamily="34" charset="0"/>
                <a:cs typeface="Calibri" panose="020F0502020204030204" pitchFamily="34" charset="0"/>
              </a:rPr>
              <a:t>Performed by ERCOT</a:t>
            </a:r>
          </a:p>
        </p:txBody>
      </p:sp>
      <p:sp>
        <p:nvSpPr>
          <p:cNvPr id="109" name="5. Source">
            <a:extLst>
              <a:ext uri="{FF2B5EF4-FFF2-40B4-BE49-F238E27FC236}">
                <a16:creationId xmlns:a16="http://schemas.microsoft.com/office/drawing/2014/main" id="{4670873C-E451-5E3D-6C21-5EC44A5B4883}"/>
              </a:ext>
            </a:extLst>
          </p:cNvPr>
          <p:cNvSpPr txBox="1"/>
          <p:nvPr>
            <p:custDataLst>
              <p:tags r:id="rId2"/>
            </p:custDataLst>
          </p:nvPr>
        </p:nvSpPr>
        <p:spPr>
          <a:xfrm>
            <a:off x="860649" y="6673023"/>
            <a:ext cx="10287000" cy="123111"/>
          </a:xfrm>
          <a:prstGeom prst="rect">
            <a:avLst/>
          </a:prstGeom>
          <a:noFill/>
        </p:spPr>
        <p:txBody>
          <a:bodyPr vert="horz" wrap="square" lIns="0" tIns="0" rIns="0" bIns="0" rtlCol="0" anchor="b" anchorCtr="0">
            <a:spAutoFit/>
          </a:bodyPr>
          <a:lstStyle/>
          <a:p>
            <a:r>
              <a:rPr lang="fr-FR" sz="800"/>
              <a:t>Source: ERCOT discussions</a:t>
            </a:r>
            <a:endParaRPr lang="en-US" sz="800"/>
          </a:p>
        </p:txBody>
      </p:sp>
      <p:sp>
        <p:nvSpPr>
          <p:cNvPr id="5" name="Rectangle 4">
            <a:extLst>
              <a:ext uri="{FF2B5EF4-FFF2-40B4-BE49-F238E27FC236}">
                <a16:creationId xmlns:a16="http://schemas.microsoft.com/office/drawing/2014/main" id="{AE1695A6-2E77-3274-2277-03B662180F22}"/>
              </a:ext>
            </a:extLst>
          </p:cNvPr>
          <p:cNvSpPr>
            <a:spLocks/>
          </p:cNvSpPr>
          <p:nvPr/>
        </p:nvSpPr>
        <p:spPr>
          <a:xfrm>
            <a:off x="1257300" y="1079325"/>
            <a:ext cx="2895142" cy="3021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Eligibility Path Identification</a:t>
            </a:r>
          </a:p>
        </p:txBody>
      </p:sp>
      <p:sp>
        <p:nvSpPr>
          <p:cNvPr id="12" name="TextBox 11">
            <a:extLst>
              <a:ext uri="{FF2B5EF4-FFF2-40B4-BE49-F238E27FC236}">
                <a16:creationId xmlns:a16="http://schemas.microsoft.com/office/drawing/2014/main" id="{DA1D70CA-B315-9065-4AE6-E69BDF32BF77}"/>
              </a:ext>
            </a:extLst>
          </p:cNvPr>
          <p:cNvSpPr txBox="1">
            <a:spLocks/>
          </p:cNvSpPr>
          <p:nvPr/>
        </p:nvSpPr>
        <p:spPr>
          <a:xfrm>
            <a:off x="4387065" y="1079325"/>
            <a:ext cx="7271535" cy="30777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cs typeface="Arial"/>
              </a:rPr>
              <a:t>Working with TSP/DSP, ILLE uses the Load Information Form (LIF) to identify the applicable Batch Zero eligibility pathway and the associated submission requirements and documentation</a:t>
            </a:r>
          </a:p>
        </p:txBody>
      </p:sp>
      <p:sp>
        <p:nvSpPr>
          <p:cNvPr id="73" name="TrackerNumWhite 3">
            <a:extLst>
              <a:ext uri="{FF2B5EF4-FFF2-40B4-BE49-F238E27FC236}">
                <a16:creationId xmlns:a16="http://schemas.microsoft.com/office/drawing/2014/main" id="{9F2F4AEC-C0DE-8657-C93C-410840B55E72}"/>
              </a:ext>
            </a:extLst>
          </p:cNvPr>
          <p:cNvSpPr/>
          <p:nvPr>
            <p:custDataLst>
              <p:tags r:id="rId3"/>
            </p:custDataLst>
          </p:nvPr>
        </p:nvSpPr>
        <p:spPr>
          <a:xfrm>
            <a:off x="873347" y="1106240"/>
            <a:ext cx="253945" cy="253945"/>
          </a:xfrm>
          <a:prstGeom prst="ellipse">
            <a:avLst/>
          </a:prstGeom>
          <a:solidFill>
            <a:schemeClr val="accent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endParaRPr lang="en-US" sz="1400" b="1" err="1">
              <a:solidFill>
                <a:schemeClr val="bg1"/>
              </a:solidFill>
            </a:endParaRPr>
          </a:p>
        </p:txBody>
      </p:sp>
      <p:sp>
        <p:nvSpPr>
          <p:cNvPr id="23" name="Rectangle 22">
            <a:extLst>
              <a:ext uri="{FF2B5EF4-FFF2-40B4-BE49-F238E27FC236}">
                <a16:creationId xmlns:a16="http://schemas.microsoft.com/office/drawing/2014/main" id="{187FBE6E-75A6-ABC7-E175-CB2AE86E336F}"/>
              </a:ext>
            </a:extLst>
          </p:cNvPr>
          <p:cNvSpPr>
            <a:spLocks/>
          </p:cNvSpPr>
          <p:nvPr/>
        </p:nvSpPr>
        <p:spPr>
          <a:xfrm>
            <a:off x="1257300" y="1564541"/>
            <a:ext cx="2895142" cy="3021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Preparation of Submission Materials</a:t>
            </a:r>
          </a:p>
        </p:txBody>
      </p:sp>
      <p:sp>
        <p:nvSpPr>
          <p:cNvPr id="24" name="TextBox 23">
            <a:extLst>
              <a:ext uri="{FF2B5EF4-FFF2-40B4-BE49-F238E27FC236}">
                <a16:creationId xmlns:a16="http://schemas.microsoft.com/office/drawing/2014/main" id="{61DB6593-C181-15EF-7FBC-4DC9A89F62AB}"/>
              </a:ext>
            </a:extLst>
          </p:cNvPr>
          <p:cNvSpPr txBox="1">
            <a:spLocks/>
          </p:cNvSpPr>
          <p:nvPr/>
        </p:nvSpPr>
        <p:spPr>
          <a:xfrm>
            <a:off x="4387065" y="1564541"/>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ILLE executes the required attestations, and prepares technical documentation, forms, and supporting evidence applicable to the selected eligibility pathway</a:t>
            </a:r>
          </a:p>
        </p:txBody>
      </p:sp>
      <p:sp>
        <p:nvSpPr>
          <p:cNvPr id="74" name="TrackerNumWhite 3">
            <a:extLst>
              <a:ext uri="{FF2B5EF4-FFF2-40B4-BE49-F238E27FC236}">
                <a16:creationId xmlns:a16="http://schemas.microsoft.com/office/drawing/2014/main" id="{7B835297-71D8-AC7C-4BE0-D93853F3A27A}"/>
              </a:ext>
            </a:extLst>
          </p:cNvPr>
          <p:cNvSpPr/>
          <p:nvPr>
            <p:custDataLst>
              <p:tags r:id="rId4"/>
            </p:custDataLst>
          </p:nvPr>
        </p:nvSpPr>
        <p:spPr>
          <a:xfrm>
            <a:off x="873347" y="1591456"/>
            <a:ext cx="253945" cy="253945"/>
          </a:xfrm>
          <a:prstGeom prst="ellipse">
            <a:avLst/>
          </a:prstGeom>
          <a:solidFill>
            <a:schemeClr val="accent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45" name="Rectangle 44">
            <a:extLst>
              <a:ext uri="{FF2B5EF4-FFF2-40B4-BE49-F238E27FC236}">
                <a16:creationId xmlns:a16="http://schemas.microsoft.com/office/drawing/2014/main" id="{E63B10CE-3EB4-59F7-3A45-06C66A149D08}"/>
              </a:ext>
            </a:extLst>
          </p:cNvPr>
          <p:cNvSpPr>
            <a:spLocks/>
          </p:cNvSpPr>
          <p:nvPr/>
        </p:nvSpPr>
        <p:spPr>
          <a:xfrm>
            <a:off x="1257300" y="2049758"/>
            <a:ext cx="2895142" cy="3021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Submission of Materials</a:t>
            </a:r>
          </a:p>
        </p:txBody>
      </p:sp>
      <p:sp>
        <p:nvSpPr>
          <p:cNvPr id="46" name="TextBox 45">
            <a:extLst>
              <a:ext uri="{FF2B5EF4-FFF2-40B4-BE49-F238E27FC236}">
                <a16:creationId xmlns:a16="http://schemas.microsoft.com/office/drawing/2014/main" id="{51E8DCC6-BF13-A6BF-D052-2B892547195A}"/>
              </a:ext>
            </a:extLst>
          </p:cNvPr>
          <p:cNvSpPr txBox="1">
            <a:spLocks/>
          </p:cNvSpPr>
          <p:nvPr/>
        </p:nvSpPr>
        <p:spPr>
          <a:xfrm>
            <a:off x="4387065" y="2049758"/>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ILLE submits the applicable materials and supporting evidence to the Interconnecting TSP/DSP and, where required, directly to ERCOT (e.g., dynamic load models and supporting documentation)</a:t>
            </a:r>
          </a:p>
        </p:txBody>
      </p:sp>
      <p:sp>
        <p:nvSpPr>
          <p:cNvPr id="75" name="TrackerNumWhite 3">
            <a:extLst>
              <a:ext uri="{FF2B5EF4-FFF2-40B4-BE49-F238E27FC236}">
                <a16:creationId xmlns:a16="http://schemas.microsoft.com/office/drawing/2014/main" id="{F7E2EBDA-284B-120B-9C1F-C4F089D31F14}"/>
              </a:ext>
            </a:extLst>
          </p:cNvPr>
          <p:cNvSpPr/>
          <p:nvPr>
            <p:custDataLst>
              <p:tags r:id="rId5"/>
            </p:custDataLst>
          </p:nvPr>
        </p:nvSpPr>
        <p:spPr>
          <a:xfrm>
            <a:off x="873347" y="2073875"/>
            <a:ext cx="253945" cy="253945"/>
          </a:xfrm>
          <a:prstGeom prst="ellipse">
            <a:avLst/>
          </a:prstGeom>
          <a:solidFill>
            <a:schemeClr val="accent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sp>
        <p:nvSpPr>
          <p:cNvPr id="49" name="Rectangle 48">
            <a:extLst>
              <a:ext uri="{FF2B5EF4-FFF2-40B4-BE49-F238E27FC236}">
                <a16:creationId xmlns:a16="http://schemas.microsoft.com/office/drawing/2014/main" id="{A3A29FDA-EF43-FA96-C456-D56AA040B07C}"/>
              </a:ext>
            </a:extLst>
          </p:cNvPr>
          <p:cNvSpPr>
            <a:spLocks/>
          </p:cNvSpPr>
          <p:nvPr/>
        </p:nvSpPr>
        <p:spPr>
          <a:xfrm>
            <a:off x="1257300" y="2534974"/>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Review Coordination</a:t>
            </a:r>
          </a:p>
        </p:txBody>
      </p:sp>
      <p:sp>
        <p:nvSpPr>
          <p:cNvPr id="51" name="TextBox 50">
            <a:extLst>
              <a:ext uri="{FF2B5EF4-FFF2-40B4-BE49-F238E27FC236}">
                <a16:creationId xmlns:a16="http://schemas.microsoft.com/office/drawing/2014/main" id="{50A5F612-7053-74B8-F41E-CBB6A2460C63}"/>
              </a:ext>
            </a:extLst>
          </p:cNvPr>
          <p:cNvSpPr txBox="1">
            <a:spLocks/>
          </p:cNvSpPr>
          <p:nvPr/>
        </p:nvSpPr>
        <p:spPr>
          <a:xfrm>
            <a:off x="4387065" y="2534974"/>
            <a:ext cx="7271535" cy="33855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TSP/DSP coordinate responsibility for reviewing submission materials, determine the applicable Eligibility/Entry Path, and prepare the LCP</a:t>
            </a:r>
            <a:r>
              <a:rPr lang="en-US" sz="1100" baseline="30000"/>
              <a:t>2</a:t>
            </a:r>
            <a:r>
              <a:rPr lang="en-US" sz="1100"/>
              <a:t>. Review responsibility and completion status are tracked within the LIF</a:t>
            </a:r>
          </a:p>
        </p:txBody>
      </p:sp>
      <p:sp>
        <p:nvSpPr>
          <p:cNvPr id="76" name="TrackerNumWhite 3">
            <a:extLst>
              <a:ext uri="{FF2B5EF4-FFF2-40B4-BE49-F238E27FC236}">
                <a16:creationId xmlns:a16="http://schemas.microsoft.com/office/drawing/2014/main" id="{B0AA0664-136E-549B-C6E5-0C1579A87200}"/>
              </a:ext>
            </a:extLst>
          </p:cNvPr>
          <p:cNvSpPr/>
          <p:nvPr>
            <p:custDataLst>
              <p:tags r:id="rId6"/>
            </p:custDataLst>
          </p:nvPr>
        </p:nvSpPr>
        <p:spPr>
          <a:xfrm>
            <a:off x="873347" y="2559091"/>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4</a:t>
            </a:r>
          </a:p>
        </p:txBody>
      </p:sp>
      <p:sp>
        <p:nvSpPr>
          <p:cNvPr id="54" name="Rectangle 53">
            <a:extLst>
              <a:ext uri="{FF2B5EF4-FFF2-40B4-BE49-F238E27FC236}">
                <a16:creationId xmlns:a16="http://schemas.microsoft.com/office/drawing/2014/main" id="{54893FBB-D8E0-1E01-205F-5B10D6B4B857}"/>
              </a:ext>
            </a:extLst>
          </p:cNvPr>
          <p:cNvSpPr>
            <a:spLocks/>
          </p:cNvSpPr>
          <p:nvPr/>
        </p:nvSpPr>
        <p:spPr>
          <a:xfrm>
            <a:off x="1257300" y="3020190"/>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Validation and Completeness Review</a:t>
            </a:r>
          </a:p>
        </p:txBody>
      </p:sp>
      <p:sp>
        <p:nvSpPr>
          <p:cNvPr id="55" name="TextBox 54">
            <a:extLst>
              <a:ext uri="{FF2B5EF4-FFF2-40B4-BE49-F238E27FC236}">
                <a16:creationId xmlns:a16="http://schemas.microsoft.com/office/drawing/2014/main" id="{1AAB3CB4-AD95-7726-536B-99BFDB166DE6}"/>
              </a:ext>
            </a:extLst>
          </p:cNvPr>
          <p:cNvSpPr txBox="1">
            <a:spLocks/>
          </p:cNvSpPr>
          <p:nvPr/>
        </p:nvSpPr>
        <p:spPr>
          <a:xfrm>
            <a:off x="4387065" y="3020190"/>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TSP/DSP, as applicable, review submitted materials, validate completeness against the applicable eligibility requirements, and document status/comments in the LIF</a:t>
            </a:r>
          </a:p>
        </p:txBody>
      </p:sp>
      <p:sp>
        <p:nvSpPr>
          <p:cNvPr id="77" name="TrackerNumWhite 3">
            <a:extLst>
              <a:ext uri="{FF2B5EF4-FFF2-40B4-BE49-F238E27FC236}">
                <a16:creationId xmlns:a16="http://schemas.microsoft.com/office/drawing/2014/main" id="{5F60186D-3030-F579-2AF8-A09A5D46B5FE}"/>
              </a:ext>
            </a:extLst>
          </p:cNvPr>
          <p:cNvSpPr/>
          <p:nvPr>
            <p:custDataLst>
              <p:tags r:id="rId7"/>
            </p:custDataLst>
          </p:nvPr>
        </p:nvSpPr>
        <p:spPr>
          <a:xfrm>
            <a:off x="873347" y="3044307"/>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5</a:t>
            </a:r>
          </a:p>
        </p:txBody>
      </p:sp>
      <p:sp>
        <p:nvSpPr>
          <p:cNvPr id="62" name="Rectangle 61">
            <a:extLst>
              <a:ext uri="{FF2B5EF4-FFF2-40B4-BE49-F238E27FC236}">
                <a16:creationId xmlns:a16="http://schemas.microsoft.com/office/drawing/2014/main" id="{A2DBC424-DE16-75F2-B606-91E34393B1D1}"/>
              </a:ext>
            </a:extLst>
          </p:cNvPr>
          <p:cNvSpPr>
            <a:spLocks/>
          </p:cNvSpPr>
          <p:nvPr/>
        </p:nvSpPr>
        <p:spPr>
          <a:xfrm>
            <a:off x="1257300" y="3990623"/>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Final Package Assembly</a:t>
            </a:r>
          </a:p>
        </p:txBody>
      </p:sp>
      <p:sp>
        <p:nvSpPr>
          <p:cNvPr id="63" name="TextBox 62">
            <a:extLst>
              <a:ext uri="{FF2B5EF4-FFF2-40B4-BE49-F238E27FC236}">
                <a16:creationId xmlns:a16="http://schemas.microsoft.com/office/drawing/2014/main" id="{4DBD95CF-307A-8B71-1AFE-CAFBC753B2BA}"/>
              </a:ext>
            </a:extLst>
          </p:cNvPr>
          <p:cNvSpPr txBox="1">
            <a:spLocks/>
          </p:cNvSpPr>
          <p:nvPr/>
        </p:nvSpPr>
        <p:spPr>
          <a:xfrm>
            <a:off x="4387065" y="3990623"/>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TSP/DSP, as applicable, finalize the coordinated eligibility package and confirm all applicable items are complete within the LIF</a:t>
            </a:r>
          </a:p>
        </p:txBody>
      </p:sp>
      <p:sp>
        <p:nvSpPr>
          <p:cNvPr id="79" name="TrackerNumWhite 3">
            <a:extLst>
              <a:ext uri="{FF2B5EF4-FFF2-40B4-BE49-F238E27FC236}">
                <a16:creationId xmlns:a16="http://schemas.microsoft.com/office/drawing/2014/main" id="{21BF83B7-0515-2E4E-9BEC-8ABF10932943}"/>
              </a:ext>
            </a:extLst>
          </p:cNvPr>
          <p:cNvSpPr/>
          <p:nvPr>
            <p:custDataLst>
              <p:tags r:id="rId8"/>
            </p:custDataLst>
          </p:nvPr>
        </p:nvSpPr>
        <p:spPr>
          <a:xfrm>
            <a:off x="873347" y="4014740"/>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7</a:t>
            </a:r>
          </a:p>
        </p:txBody>
      </p:sp>
      <p:sp>
        <p:nvSpPr>
          <p:cNvPr id="65" name="Rectangle 64">
            <a:extLst>
              <a:ext uri="{FF2B5EF4-FFF2-40B4-BE49-F238E27FC236}">
                <a16:creationId xmlns:a16="http://schemas.microsoft.com/office/drawing/2014/main" id="{519E4CD6-359F-43E9-F45B-20E490841BF9}"/>
              </a:ext>
            </a:extLst>
          </p:cNvPr>
          <p:cNvSpPr>
            <a:spLocks/>
          </p:cNvSpPr>
          <p:nvPr/>
        </p:nvSpPr>
        <p:spPr>
          <a:xfrm>
            <a:off x="1257300" y="4475839"/>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Submission to ERCOT</a:t>
            </a:r>
          </a:p>
        </p:txBody>
      </p:sp>
      <p:sp>
        <p:nvSpPr>
          <p:cNvPr id="66" name="TextBox 65">
            <a:extLst>
              <a:ext uri="{FF2B5EF4-FFF2-40B4-BE49-F238E27FC236}">
                <a16:creationId xmlns:a16="http://schemas.microsoft.com/office/drawing/2014/main" id="{37DF94D9-1F7B-BCED-DD74-80E2ADFE67CC}"/>
              </a:ext>
            </a:extLst>
          </p:cNvPr>
          <p:cNvSpPr txBox="1">
            <a:spLocks/>
          </p:cNvSpPr>
          <p:nvPr/>
        </p:nvSpPr>
        <p:spPr>
          <a:xfrm>
            <a:off x="4387065" y="4475839"/>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 submits the final coordinated eligibility package to ERCOT via email with the Interconnecting DSP and ILLE copied, where applicable</a:t>
            </a:r>
          </a:p>
        </p:txBody>
      </p:sp>
      <p:sp>
        <p:nvSpPr>
          <p:cNvPr id="80" name="TrackerNumWhite 3">
            <a:extLst>
              <a:ext uri="{FF2B5EF4-FFF2-40B4-BE49-F238E27FC236}">
                <a16:creationId xmlns:a16="http://schemas.microsoft.com/office/drawing/2014/main" id="{5C9EC155-2FE0-922B-1D05-4C0F0A463094}"/>
              </a:ext>
            </a:extLst>
          </p:cNvPr>
          <p:cNvSpPr/>
          <p:nvPr>
            <p:custDataLst>
              <p:tags r:id="rId9"/>
            </p:custDataLst>
          </p:nvPr>
        </p:nvSpPr>
        <p:spPr>
          <a:xfrm>
            <a:off x="873347" y="4502754"/>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8</a:t>
            </a:r>
          </a:p>
        </p:txBody>
      </p:sp>
      <p:sp>
        <p:nvSpPr>
          <p:cNvPr id="68" name="Rectangle 67">
            <a:extLst>
              <a:ext uri="{FF2B5EF4-FFF2-40B4-BE49-F238E27FC236}">
                <a16:creationId xmlns:a16="http://schemas.microsoft.com/office/drawing/2014/main" id="{118454F6-D9EF-B4E7-CC98-F1C6CACC1BD0}"/>
              </a:ext>
            </a:extLst>
          </p:cNvPr>
          <p:cNvSpPr>
            <a:spLocks/>
          </p:cNvSpPr>
          <p:nvPr/>
        </p:nvSpPr>
        <p:spPr>
          <a:xfrm>
            <a:off x="1257300" y="4961056"/>
            <a:ext cx="2895142" cy="302181"/>
          </a:xfrm>
          <a:prstGeom prst="rect">
            <a:avLst/>
          </a:prstGeom>
          <a:solidFill>
            <a:srgbClr val="78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ERCOT Initial Eligibility Assessment</a:t>
            </a:r>
            <a:endParaRPr lang="en-US" sz="1100" b="1">
              <a:solidFill>
                <a:schemeClr val="tx1"/>
              </a:solidFill>
            </a:endParaRPr>
          </a:p>
        </p:txBody>
      </p:sp>
      <p:sp>
        <p:nvSpPr>
          <p:cNvPr id="69" name="TextBox 68">
            <a:extLst>
              <a:ext uri="{FF2B5EF4-FFF2-40B4-BE49-F238E27FC236}">
                <a16:creationId xmlns:a16="http://schemas.microsoft.com/office/drawing/2014/main" id="{F40A5943-1213-62FE-79CC-207A607583BF}"/>
              </a:ext>
            </a:extLst>
          </p:cNvPr>
          <p:cNvSpPr txBox="1">
            <a:spLocks/>
          </p:cNvSpPr>
          <p:nvPr/>
        </p:nvSpPr>
        <p:spPr>
          <a:xfrm>
            <a:off x="4387065" y="4961056"/>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ERCOT performs validation of the Batch Zero eligibility package, including attestations, TSP/DSP confirmations, and submission completeness</a:t>
            </a:r>
          </a:p>
        </p:txBody>
      </p:sp>
      <p:sp>
        <p:nvSpPr>
          <p:cNvPr id="81" name="TrackerNumWhite 3">
            <a:extLst>
              <a:ext uri="{FF2B5EF4-FFF2-40B4-BE49-F238E27FC236}">
                <a16:creationId xmlns:a16="http://schemas.microsoft.com/office/drawing/2014/main" id="{DA298352-6B0D-1B85-495D-F00D74B4DDA3}"/>
              </a:ext>
            </a:extLst>
          </p:cNvPr>
          <p:cNvSpPr/>
          <p:nvPr>
            <p:custDataLst>
              <p:tags r:id="rId10"/>
            </p:custDataLst>
          </p:nvPr>
        </p:nvSpPr>
        <p:spPr>
          <a:xfrm>
            <a:off x="873347" y="4987971"/>
            <a:ext cx="253945" cy="253945"/>
          </a:xfrm>
          <a:prstGeom prst="ellipse">
            <a:avLst/>
          </a:prstGeom>
          <a:solidFill>
            <a:schemeClr val="accent2"/>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9</a:t>
            </a:r>
          </a:p>
        </p:txBody>
      </p:sp>
      <p:cxnSp>
        <p:nvCxnSpPr>
          <p:cNvPr id="84" name="Straight Arrow Connector 83">
            <a:extLst>
              <a:ext uri="{FF2B5EF4-FFF2-40B4-BE49-F238E27FC236}">
                <a16:creationId xmlns:a16="http://schemas.microsoft.com/office/drawing/2014/main" id="{DAB518A1-F9A9-DC4F-D912-B56B0C7EB0EF}"/>
              </a:ext>
            </a:extLst>
          </p:cNvPr>
          <p:cNvCxnSpPr>
            <a:cxnSpLocks/>
            <a:endCxn id="23" idx="0"/>
          </p:cNvCxnSpPr>
          <p:nvPr/>
        </p:nvCxnSpPr>
        <p:spPr>
          <a:xfrm>
            <a:off x="2704871" y="1381506"/>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a:extLst>
              <a:ext uri="{FF2B5EF4-FFF2-40B4-BE49-F238E27FC236}">
                <a16:creationId xmlns:a16="http://schemas.microsoft.com/office/drawing/2014/main" id="{57902956-18A2-1309-7028-47209DF62495}"/>
              </a:ext>
            </a:extLst>
          </p:cNvPr>
          <p:cNvCxnSpPr>
            <a:cxnSpLocks/>
            <a:stCxn id="23" idx="2"/>
            <a:endCxn id="45" idx="0"/>
          </p:cNvCxnSpPr>
          <p:nvPr/>
        </p:nvCxnSpPr>
        <p:spPr>
          <a:xfrm>
            <a:off x="2704871" y="1866722"/>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139BCC0C-1474-A545-5380-F6B7CE401B9F}"/>
              </a:ext>
            </a:extLst>
          </p:cNvPr>
          <p:cNvCxnSpPr>
            <a:cxnSpLocks/>
            <a:stCxn id="45" idx="2"/>
            <a:endCxn id="49" idx="0"/>
          </p:cNvCxnSpPr>
          <p:nvPr/>
        </p:nvCxnSpPr>
        <p:spPr>
          <a:xfrm>
            <a:off x="2704871" y="2351939"/>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8C25DD39-CB74-5C20-CB5C-D040927D1CE5}"/>
              </a:ext>
            </a:extLst>
          </p:cNvPr>
          <p:cNvCxnSpPr>
            <a:cxnSpLocks/>
            <a:stCxn id="49" idx="2"/>
            <a:endCxn id="54" idx="0"/>
          </p:cNvCxnSpPr>
          <p:nvPr/>
        </p:nvCxnSpPr>
        <p:spPr>
          <a:xfrm>
            <a:off x="2704871" y="2837155"/>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4" name="Straight Arrow Connector 93">
            <a:extLst>
              <a:ext uri="{FF2B5EF4-FFF2-40B4-BE49-F238E27FC236}">
                <a16:creationId xmlns:a16="http://schemas.microsoft.com/office/drawing/2014/main" id="{87065610-3D12-F9C2-A9F1-6B95EC65AB0A}"/>
              </a:ext>
            </a:extLst>
          </p:cNvPr>
          <p:cNvCxnSpPr>
            <a:cxnSpLocks/>
            <a:stCxn id="54" idx="2"/>
            <a:endCxn id="58" idx="0"/>
          </p:cNvCxnSpPr>
          <p:nvPr/>
        </p:nvCxnSpPr>
        <p:spPr>
          <a:xfrm>
            <a:off x="2704871" y="3322371"/>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7" name="Straight Arrow Connector 96">
            <a:extLst>
              <a:ext uri="{FF2B5EF4-FFF2-40B4-BE49-F238E27FC236}">
                <a16:creationId xmlns:a16="http://schemas.microsoft.com/office/drawing/2014/main" id="{8AA01E22-BEA7-EA9B-0A6E-51C081CEE7BE}"/>
              </a:ext>
            </a:extLst>
          </p:cNvPr>
          <p:cNvCxnSpPr>
            <a:cxnSpLocks/>
            <a:stCxn id="58" idx="2"/>
            <a:endCxn id="62" idx="0"/>
          </p:cNvCxnSpPr>
          <p:nvPr/>
        </p:nvCxnSpPr>
        <p:spPr>
          <a:xfrm>
            <a:off x="2704871" y="3807587"/>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D2EEBE10-1C71-76B1-2FCB-A1067ADA7E29}"/>
              </a:ext>
            </a:extLst>
          </p:cNvPr>
          <p:cNvCxnSpPr>
            <a:cxnSpLocks/>
            <a:stCxn id="62" idx="2"/>
            <a:endCxn id="65" idx="0"/>
          </p:cNvCxnSpPr>
          <p:nvPr/>
        </p:nvCxnSpPr>
        <p:spPr>
          <a:xfrm>
            <a:off x="2704871" y="4292804"/>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3" name="Straight Arrow Connector 102">
            <a:extLst>
              <a:ext uri="{FF2B5EF4-FFF2-40B4-BE49-F238E27FC236}">
                <a16:creationId xmlns:a16="http://schemas.microsoft.com/office/drawing/2014/main" id="{B92137C9-C193-005E-DA24-56C0D7C5921B}"/>
              </a:ext>
            </a:extLst>
          </p:cNvPr>
          <p:cNvCxnSpPr>
            <a:cxnSpLocks/>
            <a:stCxn id="65" idx="2"/>
            <a:endCxn id="68" idx="0"/>
          </p:cNvCxnSpPr>
          <p:nvPr/>
        </p:nvCxnSpPr>
        <p:spPr>
          <a:xfrm>
            <a:off x="2704871" y="4778020"/>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6" name="Straight Arrow Connector 105">
            <a:extLst>
              <a:ext uri="{FF2B5EF4-FFF2-40B4-BE49-F238E27FC236}">
                <a16:creationId xmlns:a16="http://schemas.microsoft.com/office/drawing/2014/main" id="{6D5E0D1D-6704-2986-DFCF-6400CEABC3A4}"/>
              </a:ext>
            </a:extLst>
          </p:cNvPr>
          <p:cNvCxnSpPr>
            <a:cxnSpLocks/>
            <a:stCxn id="68" idx="2"/>
            <a:endCxn id="71" idx="0"/>
          </p:cNvCxnSpPr>
          <p:nvPr/>
        </p:nvCxnSpPr>
        <p:spPr>
          <a:xfrm>
            <a:off x="2704871" y="5263236"/>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A2CFFE65-3610-A7BE-E252-2E2D3861760B}"/>
              </a:ext>
            </a:extLst>
          </p:cNvPr>
          <p:cNvCxnSpPr>
            <a:cxnSpLocks/>
          </p:cNvCxnSpPr>
          <p:nvPr>
            <p:custDataLst>
              <p:tags r:id="rId11"/>
            </p:custDataLst>
          </p:nvPr>
        </p:nvCxnSpPr>
        <p:spPr bwMode="auto">
          <a:xfrm>
            <a:off x="4387065" y="1475821"/>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B604A386-A7D1-54F9-8DB2-8D55108D4BAC}"/>
              </a:ext>
            </a:extLst>
          </p:cNvPr>
          <p:cNvCxnSpPr>
            <a:cxnSpLocks/>
          </p:cNvCxnSpPr>
          <p:nvPr>
            <p:custDataLst>
              <p:tags r:id="rId12"/>
            </p:custDataLst>
          </p:nvPr>
        </p:nvCxnSpPr>
        <p:spPr bwMode="auto">
          <a:xfrm>
            <a:off x="4387065" y="1961038"/>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75437863-B352-D3FB-196E-7FE4946E2691}"/>
              </a:ext>
            </a:extLst>
          </p:cNvPr>
          <p:cNvCxnSpPr>
            <a:cxnSpLocks/>
          </p:cNvCxnSpPr>
          <p:nvPr>
            <p:custDataLst>
              <p:tags r:id="rId13"/>
            </p:custDataLst>
          </p:nvPr>
        </p:nvCxnSpPr>
        <p:spPr bwMode="auto">
          <a:xfrm>
            <a:off x="4387065" y="2446254"/>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27AE7541-598C-02A9-16E1-0B185EC53BD6}"/>
              </a:ext>
            </a:extLst>
          </p:cNvPr>
          <p:cNvCxnSpPr>
            <a:cxnSpLocks/>
          </p:cNvCxnSpPr>
          <p:nvPr>
            <p:custDataLst>
              <p:tags r:id="rId14"/>
            </p:custDataLst>
          </p:nvPr>
        </p:nvCxnSpPr>
        <p:spPr bwMode="auto">
          <a:xfrm>
            <a:off x="4387065" y="2931470"/>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81D7C153-59C7-7D94-5868-3DE7824F1703}"/>
              </a:ext>
            </a:extLst>
          </p:cNvPr>
          <p:cNvCxnSpPr>
            <a:cxnSpLocks/>
          </p:cNvCxnSpPr>
          <p:nvPr>
            <p:custDataLst>
              <p:tags r:id="rId15"/>
            </p:custDataLst>
          </p:nvPr>
        </p:nvCxnSpPr>
        <p:spPr bwMode="auto">
          <a:xfrm>
            <a:off x="4387065" y="3416687"/>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9AE2457B-0648-45C1-62BF-29087E7160E9}"/>
              </a:ext>
            </a:extLst>
          </p:cNvPr>
          <p:cNvCxnSpPr>
            <a:cxnSpLocks/>
          </p:cNvCxnSpPr>
          <p:nvPr>
            <p:custDataLst>
              <p:tags r:id="rId16"/>
            </p:custDataLst>
          </p:nvPr>
        </p:nvCxnSpPr>
        <p:spPr bwMode="auto">
          <a:xfrm>
            <a:off x="4387065" y="3901903"/>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BD41F1A2-90F6-EFA8-6CC4-FB118E7D6C99}"/>
              </a:ext>
            </a:extLst>
          </p:cNvPr>
          <p:cNvCxnSpPr>
            <a:cxnSpLocks/>
          </p:cNvCxnSpPr>
          <p:nvPr>
            <p:custDataLst>
              <p:tags r:id="rId17"/>
            </p:custDataLst>
          </p:nvPr>
        </p:nvCxnSpPr>
        <p:spPr bwMode="auto">
          <a:xfrm>
            <a:off x="4387065" y="4387119"/>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FDF665AA-C92F-6664-84C4-15402802CF18}"/>
              </a:ext>
            </a:extLst>
          </p:cNvPr>
          <p:cNvCxnSpPr>
            <a:cxnSpLocks/>
          </p:cNvCxnSpPr>
          <p:nvPr>
            <p:custDataLst>
              <p:tags r:id="rId18"/>
            </p:custDataLst>
          </p:nvPr>
        </p:nvCxnSpPr>
        <p:spPr bwMode="auto">
          <a:xfrm>
            <a:off x="4387065" y="4872336"/>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3656E465-AB41-C68B-D719-F85951C1C3D6}"/>
              </a:ext>
            </a:extLst>
          </p:cNvPr>
          <p:cNvCxnSpPr>
            <a:cxnSpLocks/>
          </p:cNvCxnSpPr>
          <p:nvPr>
            <p:custDataLst>
              <p:tags r:id="rId19"/>
            </p:custDataLst>
          </p:nvPr>
        </p:nvCxnSpPr>
        <p:spPr bwMode="auto">
          <a:xfrm>
            <a:off x="4387065" y="5357552"/>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22ACAC3D-F564-9E89-452E-629B5822731C}"/>
              </a:ext>
            </a:extLst>
          </p:cNvPr>
          <p:cNvCxnSpPr>
            <a:cxnSpLocks/>
          </p:cNvCxnSpPr>
          <p:nvPr/>
        </p:nvCxnSpPr>
        <p:spPr>
          <a:xfrm>
            <a:off x="516191" y="1106240"/>
            <a:ext cx="0" cy="12879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5693E8A3-E9C3-E01E-D21D-6CFA41E87FD0}"/>
              </a:ext>
            </a:extLst>
          </p:cNvPr>
          <p:cNvCxnSpPr>
            <a:cxnSpLocks/>
          </p:cNvCxnSpPr>
          <p:nvPr/>
        </p:nvCxnSpPr>
        <p:spPr>
          <a:xfrm>
            <a:off x="516191" y="4858981"/>
            <a:ext cx="0" cy="53383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3D70F388-C0C8-7264-0D94-120A9783FD2A}"/>
              </a:ext>
            </a:extLst>
          </p:cNvPr>
          <p:cNvSpPr txBox="1">
            <a:spLocks/>
          </p:cNvSpPr>
          <p:nvPr/>
        </p:nvSpPr>
        <p:spPr>
          <a:xfrm>
            <a:off x="281962" y="1610292"/>
            <a:ext cx="468458" cy="27979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000">
                <a:cs typeface="Arial"/>
              </a:rPr>
              <a:t>Until Jul 10 </a:t>
            </a:r>
          </a:p>
        </p:txBody>
      </p:sp>
      <p:cxnSp>
        <p:nvCxnSpPr>
          <p:cNvPr id="11" name="Straight Arrow Connector 10">
            <a:extLst>
              <a:ext uri="{FF2B5EF4-FFF2-40B4-BE49-F238E27FC236}">
                <a16:creationId xmlns:a16="http://schemas.microsoft.com/office/drawing/2014/main" id="{722DB29B-F0AA-FB02-72F5-7B269EBC48A7}"/>
              </a:ext>
            </a:extLst>
          </p:cNvPr>
          <p:cNvCxnSpPr>
            <a:cxnSpLocks/>
          </p:cNvCxnSpPr>
          <p:nvPr/>
        </p:nvCxnSpPr>
        <p:spPr>
          <a:xfrm>
            <a:off x="516191" y="2497069"/>
            <a:ext cx="0" cy="228095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93FB44E6-FF26-87DE-997E-4BC8CFDCDAD4}"/>
              </a:ext>
            </a:extLst>
          </p:cNvPr>
          <p:cNvSpPr txBox="1">
            <a:spLocks/>
          </p:cNvSpPr>
          <p:nvPr/>
        </p:nvSpPr>
        <p:spPr>
          <a:xfrm>
            <a:off x="258539" y="3497646"/>
            <a:ext cx="515304" cy="27979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000">
                <a:cs typeface="Arial"/>
              </a:rPr>
              <a:t>Jul 10- Jul 24</a:t>
            </a:r>
          </a:p>
        </p:txBody>
      </p:sp>
      <p:sp>
        <p:nvSpPr>
          <p:cNvPr id="19" name="TextBox 18">
            <a:extLst>
              <a:ext uri="{FF2B5EF4-FFF2-40B4-BE49-F238E27FC236}">
                <a16:creationId xmlns:a16="http://schemas.microsoft.com/office/drawing/2014/main" id="{ECB23517-C506-6DA2-6979-7A91821B5FDB}"/>
              </a:ext>
            </a:extLst>
          </p:cNvPr>
          <p:cNvSpPr txBox="1">
            <a:spLocks/>
          </p:cNvSpPr>
          <p:nvPr/>
        </p:nvSpPr>
        <p:spPr>
          <a:xfrm>
            <a:off x="258539" y="4981227"/>
            <a:ext cx="515304" cy="27979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000">
                <a:cs typeface="Arial"/>
              </a:rPr>
              <a:t>Jul 24-Aug 7</a:t>
            </a:r>
          </a:p>
        </p:txBody>
      </p:sp>
      <p:cxnSp>
        <p:nvCxnSpPr>
          <p:cNvPr id="15" name="Straight Arrow Connector 14">
            <a:extLst>
              <a:ext uri="{FF2B5EF4-FFF2-40B4-BE49-F238E27FC236}">
                <a16:creationId xmlns:a16="http://schemas.microsoft.com/office/drawing/2014/main" id="{8E10FD85-3370-29F4-E67D-101CB986A333}"/>
              </a:ext>
            </a:extLst>
          </p:cNvPr>
          <p:cNvCxnSpPr>
            <a:cxnSpLocks/>
          </p:cNvCxnSpPr>
          <p:nvPr/>
        </p:nvCxnSpPr>
        <p:spPr>
          <a:xfrm>
            <a:off x="516191" y="5460878"/>
            <a:ext cx="0" cy="78158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CD02093F-F572-69DE-79F4-83ADBA22CE19}"/>
              </a:ext>
            </a:extLst>
          </p:cNvPr>
          <p:cNvSpPr txBox="1">
            <a:spLocks/>
          </p:cNvSpPr>
          <p:nvPr/>
        </p:nvSpPr>
        <p:spPr>
          <a:xfrm>
            <a:off x="258539" y="5711771"/>
            <a:ext cx="515304" cy="27979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000">
                <a:cs typeface="Arial"/>
              </a:rPr>
              <a:t>Aug 7-Aug 31</a:t>
            </a:r>
          </a:p>
        </p:txBody>
      </p:sp>
      <p:sp>
        <p:nvSpPr>
          <p:cNvPr id="58" name="Rectangle 57">
            <a:extLst>
              <a:ext uri="{FF2B5EF4-FFF2-40B4-BE49-F238E27FC236}">
                <a16:creationId xmlns:a16="http://schemas.microsoft.com/office/drawing/2014/main" id="{D30D5399-05A5-C219-D395-BFF29284EE6C}"/>
              </a:ext>
            </a:extLst>
          </p:cNvPr>
          <p:cNvSpPr>
            <a:spLocks/>
          </p:cNvSpPr>
          <p:nvPr/>
        </p:nvSpPr>
        <p:spPr>
          <a:xfrm>
            <a:off x="1257300" y="3505407"/>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60" name="TextBox 59">
            <a:extLst>
              <a:ext uri="{FF2B5EF4-FFF2-40B4-BE49-F238E27FC236}">
                <a16:creationId xmlns:a16="http://schemas.microsoft.com/office/drawing/2014/main" id="{29C21540-87A5-B918-8BF3-20D83409A674}"/>
              </a:ext>
            </a:extLst>
          </p:cNvPr>
          <p:cNvSpPr txBox="1">
            <a:spLocks/>
          </p:cNvSpPr>
          <p:nvPr/>
        </p:nvSpPr>
        <p:spPr>
          <a:xfrm>
            <a:off x="4387065" y="3505407"/>
            <a:ext cx="7271535" cy="33855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ILLE provides administrative corrections, clarifications, or non-material supplemental information to address issues identified during TSP/DSP review</a:t>
            </a:r>
            <a:r>
              <a:rPr lang="en-US" sz="1100" baseline="30000"/>
              <a:t>1</a:t>
            </a:r>
            <a:endParaRPr lang="en-US" sz="1100"/>
          </a:p>
        </p:txBody>
      </p:sp>
      <p:sp>
        <p:nvSpPr>
          <p:cNvPr id="78" name="TrackerNumWhite 3">
            <a:extLst>
              <a:ext uri="{FF2B5EF4-FFF2-40B4-BE49-F238E27FC236}">
                <a16:creationId xmlns:a16="http://schemas.microsoft.com/office/drawing/2014/main" id="{6E7184CC-6847-BA9A-4360-328D2A403B2F}"/>
              </a:ext>
            </a:extLst>
          </p:cNvPr>
          <p:cNvSpPr/>
          <p:nvPr>
            <p:custDataLst>
              <p:tags r:id="rId20"/>
            </p:custDataLst>
          </p:nvPr>
        </p:nvSpPr>
        <p:spPr>
          <a:xfrm>
            <a:off x="873347" y="3529524"/>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6</a:t>
            </a:r>
          </a:p>
        </p:txBody>
      </p:sp>
      <p:sp>
        <p:nvSpPr>
          <p:cNvPr id="33" name="Rectangle 32">
            <a:extLst>
              <a:ext uri="{FF2B5EF4-FFF2-40B4-BE49-F238E27FC236}">
                <a16:creationId xmlns:a16="http://schemas.microsoft.com/office/drawing/2014/main" id="{A6917547-553B-5295-D80F-A8355B22C711}"/>
              </a:ext>
            </a:extLst>
          </p:cNvPr>
          <p:cNvSpPr>
            <a:spLocks/>
          </p:cNvSpPr>
          <p:nvPr/>
        </p:nvSpPr>
        <p:spPr>
          <a:xfrm>
            <a:off x="1257300"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37" name="Rectangle 36">
            <a:extLst>
              <a:ext uri="{FF2B5EF4-FFF2-40B4-BE49-F238E27FC236}">
                <a16:creationId xmlns:a16="http://schemas.microsoft.com/office/drawing/2014/main" id="{78B8D624-8070-3D37-DA13-0FE4F6EFDE6B}"/>
              </a:ext>
            </a:extLst>
          </p:cNvPr>
          <p:cNvSpPr>
            <a:spLocks/>
          </p:cNvSpPr>
          <p:nvPr/>
        </p:nvSpPr>
        <p:spPr>
          <a:xfrm>
            <a:off x="1510193"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38" name="Rectangle 37">
            <a:extLst>
              <a:ext uri="{FF2B5EF4-FFF2-40B4-BE49-F238E27FC236}">
                <a16:creationId xmlns:a16="http://schemas.microsoft.com/office/drawing/2014/main" id="{6CFC05EC-F0FD-6637-5FEE-C744FFAF6A7F}"/>
              </a:ext>
            </a:extLst>
          </p:cNvPr>
          <p:cNvSpPr>
            <a:spLocks/>
          </p:cNvSpPr>
          <p:nvPr/>
        </p:nvSpPr>
        <p:spPr>
          <a:xfrm>
            <a:off x="2015979"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39" name="Rectangle 38">
            <a:extLst>
              <a:ext uri="{FF2B5EF4-FFF2-40B4-BE49-F238E27FC236}">
                <a16:creationId xmlns:a16="http://schemas.microsoft.com/office/drawing/2014/main" id="{2402D8B8-4A5E-983C-4132-23D1F5DD7CCD}"/>
              </a:ext>
            </a:extLst>
          </p:cNvPr>
          <p:cNvSpPr>
            <a:spLocks/>
          </p:cNvSpPr>
          <p:nvPr/>
        </p:nvSpPr>
        <p:spPr>
          <a:xfrm>
            <a:off x="2521765"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0" name="Rectangle 39">
            <a:extLst>
              <a:ext uri="{FF2B5EF4-FFF2-40B4-BE49-F238E27FC236}">
                <a16:creationId xmlns:a16="http://schemas.microsoft.com/office/drawing/2014/main" id="{705CD86A-3EDB-219D-F660-31FAA54C51D2}"/>
              </a:ext>
            </a:extLst>
          </p:cNvPr>
          <p:cNvSpPr>
            <a:spLocks/>
          </p:cNvSpPr>
          <p:nvPr/>
        </p:nvSpPr>
        <p:spPr>
          <a:xfrm>
            <a:off x="2774658"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1" name="Rectangle 40">
            <a:extLst>
              <a:ext uri="{FF2B5EF4-FFF2-40B4-BE49-F238E27FC236}">
                <a16:creationId xmlns:a16="http://schemas.microsoft.com/office/drawing/2014/main" id="{D14B0164-107E-3E83-079B-CC21F6B854A3}"/>
              </a:ext>
            </a:extLst>
          </p:cNvPr>
          <p:cNvSpPr>
            <a:spLocks/>
          </p:cNvSpPr>
          <p:nvPr/>
        </p:nvSpPr>
        <p:spPr>
          <a:xfrm>
            <a:off x="3027551"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2" name="Rectangle 41">
            <a:extLst>
              <a:ext uri="{FF2B5EF4-FFF2-40B4-BE49-F238E27FC236}">
                <a16:creationId xmlns:a16="http://schemas.microsoft.com/office/drawing/2014/main" id="{24A447BC-5202-467D-0593-B55FCC656B80}"/>
              </a:ext>
            </a:extLst>
          </p:cNvPr>
          <p:cNvSpPr>
            <a:spLocks/>
          </p:cNvSpPr>
          <p:nvPr/>
        </p:nvSpPr>
        <p:spPr>
          <a:xfrm>
            <a:off x="3280444"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3" name="Rectangle 42">
            <a:extLst>
              <a:ext uri="{FF2B5EF4-FFF2-40B4-BE49-F238E27FC236}">
                <a16:creationId xmlns:a16="http://schemas.microsoft.com/office/drawing/2014/main" id="{0505BF35-6306-1166-BF65-F7BBAFB7645C}"/>
              </a:ext>
            </a:extLst>
          </p:cNvPr>
          <p:cNvSpPr>
            <a:spLocks/>
          </p:cNvSpPr>
          <p:nvPr/>
        </p:nvSpPr>
        <p:spPr>
          <a:xfrm>
            <a:off x="3533337"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4" name="Rectangle 43">
            <a:extLst>
              <a:ext uri="{FF2B5EF4-FFF2-40B4-BE49-F238E27FC236}">
                <a16:creationId xmlns:a16="http://schemas.microsoft.com/office/drawing/2014/main" id="{329C249C-66D7-4398-0D8A-1AB5DA0AE490}"/>
              </a:ext>
            </a:extLst>
          </p:cNvPr>
          <p:cNvSpPr>
            <a:spLocks/>
          </p:cNvSpPr>
          <p:nvPr/>
        </p:nvSpPr>
        <p:spPr>
          <a:xfrm>
            <a:off x="3786230"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7" name="Rectangle 46">
            <a:extLst>
              <a:ext uri="{FF2B5EF4-FFF2-40B4-BE49-F238E27FC236}">
                <a16:creationId xmlns:a16="http://schemas.microsoft.com/office/drawing/2014/main" id="{D5B10EE3-E6E0-858F-DA04-00E63DF1CED9}"/>
              </a:ext>
            </a:extLst>
          </p:cNvPr>
          <p:cNvSpPr>
            <a:spLocks/>
          </p:cNvSpPr>
          <p:nvPr/>
        </p:nvSpPr>
        <p:spPr>
          <a:xfrm>
            <a:off x="4039119"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56" name="Rectangle 55">
            <a:extLst>
              <a:ext uri="{FF2B5EF4-FFF2-40B4-BE49-F238E27FC236}">
                <a16:creationId xmlns:a16="http://schemas.microsoft.com/office/drawing/2014/main" id="{722ED5C4-69CF-C036-C418-E362ABDD3C15}"/>
              </a:ext>
            </a:extLst>
          </p:cNvPr>
          <p:cNvSpPr>
            <a:spLocks/>
          </p:cNvSpPr>
          <p:nvPr/>
        </p:nvSpPr>
        <p:spPr>
          <a:xfrm>
            <a:off x="1763086"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57" name="Rectangle 56">
            <a:extLst>
              <a:ext uri="{FF2B5EF4-FFF2-40B4-BE49-F238E27FC236}">
                <a16:creationId xmlns:a16="http://schemas.microsoft.com/office/drawing/2014/main" id="{BE4E4CA8-C958-E08F-D8FA-85B0A8726FFD}"/>
              </a:ext>
            </a:extLst>
          </p:cNvPr>
          <p:cNvSpPr>
            <a:spLocks/>
          </p:cNvSpPr>
          <p:nvPr/>
        </p:nvSpPr>
        <p:spPr>
          <a:xfrm>
            <a:off x="2268872"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59" name="TextBox 58">
            <a:extLst>
              <a:ext uri="{FF2B5EF4-FFF2-40B4-BE49-F238E27FC236}">
                <a16:creationId xmlns:a16="http://schemas.microsoft.com/office/drawing/2014/main" id="{81FE5F95-0BC6-3A8D-9FC4-2C60FAA6EA00}"/>
              </a:ext>
            </a:extLst>
          </p:cNvPr>
          <p:cNvSpPr txBox="1">
            <a:spLocks/>
          </p:cNvSpPr>
          <p:nvPr/>
        </p:nvSpPr>
        <p:spPr>
          <a:xfrm>
            <a:off x="1430555" y="3579553"/>
            <a:ext cx="2548633" cy="153888"/>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100" b="1"/>
              <a:t>Package Reconciliation and Follow-up</a:t>
            </a:r>
          </a:p>
        </p:txBody>
      </p:sp>
      <p:sp>
        <p:nvSpPr>
          <p:cNvPr id="71" name="Rectangle 70">
            <a:extLst>
              <a:ext uri="{FF2B5EF4-FFF2-40B4-BE49-F238E27FC236}">
                <a16:creationId xmlns:a16="http://schemas.microsoft.com/office/drawing/2014/main" id="{06935BF8-E65F-30A8-E525-F3CB49A5D7C2}"/>
              </a:ext>
            </a:extLst>
          </p:cNvPr>
          <p:cNvSpPr>
            <a:spLocks/>
          </p:cNvSpPr>
          <p:nvPr/>
        </p:nvSpPr>
        <p:spPr>
          <a:xfrm>
            <a:off x="1257300" y="5446272"/>
            <a:ext cx="2895142" cy="302181"/>
          </a:xfrm>
          <a:prstGeom prst="rect">
            <a:avLst/>
          </a:prstGeom>
          <a:solidFill>
            <a:srgbClr val="78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bg1"/>
              </a:solidFill>
            </a:endParaRPr>
          </a:p>
        </p:txBody>
      </p:sp>
      <p:sp>
        <p:nvSpPr>
          <p:cNvPr id="72" name="TextBox 71">
            <a:extLst>
              <a:ext uri="{FF2B5EF4-FFF2-40B4-BE49-F238E27FC236}">
                <a16:creationId xmlns:a16="http://schemas.microsoft.com/office/drawing/2014/main" id="{10F988B6-0D39-3B94-CCAF-42AAA5629AA0}"/>
              </a:ext>
            </a:extLst>
          </p:cNvPr>
          <p:cNvSpPr txBox="1">
            <a:spLocks/>
          </p:cNvSpPr>
          <p:nvPr/>
        </p:nvSpPr>
        <p:spPr>
          <a:xfrm>
            <a:off x="4387065" y="5449462"/>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ERCOT notifies ILLEs of identified dynamic model or data deficiencies. ILLEs submit corrected models, updated parameters, or supplemental technical information during the cure period</a:t>
            </a:r>
          </a:p>
        </p:txBody>
      </p:sp>
      <p:sp>
        <p:nvSpPr>
          <p:cNvPr id="82" name="TrackerNumWhite 3">
            <a:extLst>
              <a:ext uri="{FF2B5EF4-FFF2-40B4-BE49-F238E27FC236}">
                <a16:creationId xmlns:a16="http://schemas.microsoft.com/office/drawing/2014/main" id="{C2FCD52E-2665-A3FF-D796-C7679A9C932F}"/>
              </a:ext>
            </a:extLst>
          </p:cNvPr>
          <p:cNvSpPr/>
          <p:nvPr>
            <p:custDataLst>
              <p:tags r:id="rId21"/>
            </p:custDataLst>
          </p:nvPr>
        </p:nvSpPr>
        <p:spPr>
          <a:xfrm>
            <a:off x="873347" y="5473579"/>
            <a:ext cx="253945" cy="253945"/>
          </a:xfrm>
          <a:prstGeom prst="ellipse">
            <a:avLst/>
          </a:prstGeom>
          <a:solidFill>
            <a:schemeClr val="accent2"/>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10</a:t>
            </a:r>
          </a:p>
        </p:txBody>
      </p:sp>
      <p:sp>
        <p:nvSpPr>
          <p:cNvPr id="87" name="Rectangle 86">
            <a:extLst>
              <a:ext uri="{FF2B5EF4-FFF2-40B4-BE49-F238E27FC236}">
                <a16:creationId xmlns:a16="http://schemas.microsoft.com/office/drawing/2014/main" id="{7311CCD2-1E53-1A0E-1C86-EFF39AFDAB09}"/>
              </a:ext>
            </a:extLst>
          </p:cNvPr>
          <p:cNvSpPr>
            <a:spLocks/>
          </p:cNvSpPr>
          <p:nvPr/>
        </p:nvSpPr>
        <p:spPr>
          <a:xfrm>
            <a:off x="1257300"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89" name="Rectangle 88">
            <a:extLst>
              <a:ext uri="{FF2B5EF4-FFF2-40B4-BE49-F238E27FC236}">
                <a16:creationId xmlns:a16="http://schemas.microsoft.com/office/drawing/2014/main" id="{F4180C94-3939-AC1A-D58E-F1A7BB8577E5}"/>
              </a:ext>
            </a:extLst>
          </p:cNvPr>
          <p:cNvSpPr>
            <a:spLocks/>
          </p:cNvSpPr>
          <p:nvPr/>
        </p:nvSpPr>
        <p:spPr>
          <a:xfrm>
            <a:off x="1510193"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0" name="Rectangle 89">
            <a:extLst>
              <a:ext uri="{FF2B5EF4-FFF2-40B4-BE49-F238E27FC236}">
                <a16:creationId xmlns:a16="http://schemas.microsoft.com/office/drawing/2014/main" id="{41109B5E-2BA6-2CDC-9C4E-228389E553AA}"/>
              </a:ext>
            </a:extLst>
          </p:cNvPr>
          <p:cNvSpPr>
            <a:spLocks/>
          </p:cNvSpPr>
          <p:nvPr/>
        </p:nvSpPr>
        <p:spPr>
          <a:xfrm>
            <a:off x="2015979"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2" name="Rectangle 91">
            <a:extLst>
              <a:ext uri="{FF2B5EF4-FFF2-40B4-BE49-F238E27FC236}">
                <a16:creationId xmlns:a16="http://schemas.microsoft.com/office/drawing/2014/main" id="{133736CB-979B-4FF7-B778-C8E769614F74}"/>
              </a:ext>
            </a:extLst>
          </p:cNvPr>
          <p:cNvSpPr>
            <a:spLocks/>
          </p:cNvSpPr>
          <p:nvPr/>
        </p:nvSpPr>
        <p:spPr>
          <a:xfrm>
            <a:off x="2521765"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3" name="Rectangle 92">
            <a:extLst>
              <a:ext uri="{FF2B5EF4-FFF2-40B4-BE49-F238E27FC236}">
                <a16:creationId xmlns:a16="http://schemas.microsoft.com/office/drawing/2014/main" id="{1223E2B1-F784-2FCE-5E5D-3AF1E6316FAC}"/>
              </a:ext>
            </a:extLst>
          </p:cNvPr>
          <p:cNvSpPr>
            <a:spLocks/>
          </p:cNvSpPr>
          <p:nvPr/>
        </p:nvSpPr>
        <p:spPr>
          <a:xfrm>
            <a:off x="2774658"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5" name="Rectangle 94">
            <a:extLst>
              <a:ext uri="{FF2B5EF4-FFF2-40B4-BE49-F238E27FC236}">
                <a16:creationId xmlns:a16="http://schemas.microsoft.com/office/drawing/2014/main" id="{6705E63E-2F9D-4356-1736-AD13312AA4AB}"/>
              </a:ext>
            </a:extLst>
          </p:cNvPr>
          <p:cNvSpPr>
            <a:spLocks/>
          </p:cNvSpPr>
          <p:nvPr/>
        </p:nvSpPr>
        <p:spPr>
          <a:xfrm>
            <a:off x="3027551"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6" name="Rectangle 95">
            <a:extLst>
              <a:ext uri="{FF2B5EF4-FFF2-40B4-BE49-F238E27FC236}">
                <a16:creationId xmlns:a16="http://schemas.microsoft.com/office/drawing/2014/main" id="{D8F30BDC-2344-A0A7-AE49-9F629D837743}"/>
              </a:ext>
            </a:extLst>
          </p:cNvPr>
          <p:cNvSpPr>
            <a:spLocks/>
          </p:cNvSpPr>
          <p:nvPr/>
        </p:nvSpPr>
        <p:spPr>
          <a:xfrm>
            <a:off x="3280444"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8" name="Rectangle 97">
            <a:extLst>
              <a:ext uri="{FF2B5EF4-FFF2-40B4-BE49-F238E27FC236}">
                <a16:creationId xmlns:a16="http://schemas.microsoft.com/office/drawing/2014/main" id="{625D9314-96F3-9EBF-2CE1-5B3272CA32D9}"/>
              </a:ext>
            </a:extLst>
          </p:cNvPr>
          <p:cNvSpPr>
            <a:spLocks/>
          </p:cNvSpPr>
          <p:nvPr/>
        </p:nvSpPr>
        <p:spPr>
          <a:xfrm>
            <a:off x="3533337"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9" name="Rectangle 98">
            <a:extLst>
              <a:ext uri="{FF2B5EF4-FFF2-40B4-BE49-F238E27FC236}">
                <a16:creationId xmlns:a16="http://schemas.microsoft.com/office/drawing/2014/main" id="{4B991B6F-9322-F6E9-1EAF-A88198EFA526}"/>
              </a:ext>
            </a:extLst>
          </p:cNvPr>
          <p:cNvSpPr>
            <a:spLocks/>
          </p:cNvSpPr>
          <p:nvPr/>
        </p:nvSpPr>
        <p:spPr>
          <a:xfrm>
            <a:off x="3786230"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101" name="Rectangle 100">
            <a:extLst>
              <a:ext uri="{FF2B5EF4-FFF2-40B4-BE49-F238E27FC236}">
                <a16:creationId xmlns:a16="http://schemas.microsoft.com/office/drawing/2014/main" id="{46196991-1BC7-7E3D-CC96-09EB823D4B5C}"/>
              </a:ext>
            </a:extLst>
          </p:cNvPr>
          <p:cNvSpPr>
            <a:spLocks/>
          </p:cNvSpPr>
          <p:nvPr/>
        </p:nvSpPr>
        <p:spPr>
          <a:xfrm>
            <a:off x="4039119"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102" name="Rectangle 101">
            <a:extLst>
              <a:ext uri="{FF2B5EF4-FFF2-40B4-BE49-F238E27FC236}">
                <a16:creationId xmlns:a16="http://schemas.microsoft.com/office/drawing/2014/main" id="{EDDA8707-B281-6C71-45C9-BCAEFB210FCE}"/>
              </a:ext>
            </a:extLst>
          </p:cNvPr>
          <p:cNvSpPr>
            <a:spLocks/>
          </p:cNvSpPr>
          <p:nvPr/>
        </p:nvSpPr>
        <p:spPr>
          <a:xfrm>
            <a:off x="1763086"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104" name="Rectangle 103">
            <a:extLst>
              <a:ext uri="{FF2B5EF4-FFF2-40B4-BE49-F238E27FC236}">
                <a16:creationId xmlns:a16="http://schemas.microsoft.com/office/drawing/2014/main" id="{C0DE43D7-1683-1B00-520D-00F386DDF805}"/>
              </a:ext>
            </a:extLst>
          </p:cNvPr>
          <p:cNvSpPr>
            <a:spLocks/>
          </p:cNvSpPr>
          <p:nvPr/>
        </p:nvSpPr>
        <p:spPr>
          <a:xfrm>
            <a:off x="2268872"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105" name="TextBox 104">
            <a:extLst>
              <a:ext uri="{FF2B5EF4-FFF2-40B4-BE49-F238E27FC236}">
                <a16:creationId xmlns:a16="http://schemas.microsoft.com/office/drawing/2014/main" id="{C52E9A57-09D5-8B10-5BE4-60EFF06A16D4}"/>
              </a:ext>
            </a:extLst>
          </p:cNvPr>
          <p:cNvSpPr txBox="1">
            <a:spLocks/>
          </p:cNvSpPr>
          <p:nvPr/>
        </p:nvSpPr>
        <p:spPr>
          <a:xfrm>
            <a:off x="1430555" y="5520418"/>
            <a:ext cx="2548633" cy="153888"/>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100" b="1"/>
              <a:t>Dynamic Model Deficiency Resolution</a:t>
            </a:r>
          </a:p>
        </p:txBody>
      </p:sp>
      <p:sp>
        <p:nvSpPr>
          <p:cNvPr id="119" name="Rectangle 118">
            <a:extLst>
              <a:ext uri="{FF2B5EF4-FFF2-40B4-BE49-F238E27FC236}">
                <a16:creationId xmlns:a16="http://schemas.microsoft.com/office/drawing/2014/main" id="{A8B6A6D1-D762-CC79-3FC6-828166C09B45}"/>
              </a:ext>
            </a:extLst>
          </p:cNvPr>
          <p:cNvSpPr>
            <a:spLocks/>
          </p:cNvSpPr>
          <p:nvPr/>
        </p:nvSpPr>
        <p:spPr>
          <a:xfrm>
            <a:off x="1257300" y="5934684"/>
            <a:ext cx="2895142" cy="302181"/>
          </a:xfrm>
          <a:prstGeom prst="rect">
            <a:avLst/>
          </a:prstGeom>
          <a:solidFill>
            <a:srgbClr val="78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ERCOT Final Eligibility Validation</a:t>
            </a:r>
            <a:endParaRPr lang="en-US" sz="1100" b="1">
              <a:solidFill>
                <a:schemeClr val="tx1"/>
              </a:solidFill>
            </a:endParaRPr>
          </a:p>
        </p:txBody>
      </p:sp>
      <p:sp>
        <p:nvSpPr>
          <p:cNvPr id="121" name="TextBox 120">
            <a:extLst>
              <a:ext uri="{FF2B5EF4-FFF2-40B4-BE49-F238E27FC236}">
                <a16:creationId xmlns:a16="http://schemas.microsoft.com/office/drawing/2014/main" id="{DA8CD8AB-ACB0-6FE9-323C-CB4D2EADC385}"/>
              </a:ext>
            </a:extLst>
          </p:cNvPr>
          <p:cNvSpPr txBox="1">
            <a:spLocks/>
          </p:cNvSpPr>
          <p:nvPr/>
        </p:nvSpPr>
        <p:spPr>
          <a:xfrm>
            <a:off x="4387065" y="5934684"/>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ERCOT finalizes Batch Zero eligibility determinations following resolution of outstanding dynamic model and data deficiencies</a:t>
            </a:r>
          </a:p>
        </p:txBody>
      </p:sp>
      <p:sp>
        <p:nvSpPr>
          <p:cNvPr id="122" name="TrackerNumWhite 3">
            <a:extLst>
              <a:ext uri="{FF2B5EF4-FFF2-40B4-BE49-F238E27FC236}">
                <a16:creationId xmlns:a16="http://schemas.microsoft.com/office/drawing/2014/main" id="{7232D284-4FFF-A0C1-7D2B-2FD510F78AAF}"/>
              </a:ext>
            </a:extLst>
          </p:cNvPr>
          <p:cNvSpPr/>
          <p:nvPr>
            <p:custDataLst>
              <p:tags r:id="rId22"/>
            </p:custDataLst>
          </p:nvPr>
        </p:nvSpPr>
        <p:spPr>
          <a:xfrm>
            <a:off x="873347" y="5961599"/>
            <a:ext cx="253945" cy="253945"/>
          </a:xfrm>
          <a:prstGeom prst="ellipse">
            <a:avLst/>
          </a:prstGeom>
          <a:solidFill>
            <a:schemeClr val="accent2"/>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11</a:t>
            </a:r>
          </a:p>
        </p:txBody>
      </p:sp>
      <p:cxnSp>
        <p:nvCxnSpPr>
          <p:cNvPr id="123" name="Straight Connector 122">
            <a:extLst>
              <a:ext uri="{FF2B5EF4-FFF2-40B4-BE49-F238E27FC236}">
                <a16:creationId xmlns:a16="http://schemas.microsoft.com/office/drawing/2014/main" id="{13F3B74C-ABB7-B26F-8F83-871D543B90A7}"/>
              </a:ext>
            </a:extLst>
          </p:cNvPr>
          <p:cNvCxnSpPr>
            <a:cxnSpLocks/>
          </p:cNvCxnSpPr>
          <p:nvPr>
            <p:custDataLst>
              <p:tags r:id="rId23"/>
            </p:custDataLst>
          </p:nvPr>
        </p:nvCxnSpPr>
        <p:spPr bwMode="auto">
          <a:xfrm>
            <a:off x="4387065" y="5845958"/>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Arrow Connector 139">
            <a:extLst>
              <a:ext uri="{FF2B5EF4-FFF2-40B4-BE49-F238E27FC236}">
                <a16:creationId xmlns:a16="http://schemas.microsoft.com/office/drawing/2014/main" id="{CE6602EA-756C-D9BC-7E91-C6D57EE54542}"/>
              </a:ext>
            </a:extLst>
          </p:cNvPr>
          <p:cNvCxnSpPr>
            <a:cxnSpLocks/>
            <a:stCxn id="71" idx="2"/>
            <a:endCxn id="119" idx="0"/>
          </p:cNvCxnSpPr>
          <p:nvPr/>
        </p:nvCxnSpPr>
        <p:spPr>
          <a:xfrm>
            <a:off x="2704871" y="5748453"/>
            <a:ext cx="0" cy="18623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 name="5. Source">
            <a:extLst>
              <a:ext uri="{FF2B5EF4-FFF2-40B4-BE49-F238E27FC236}">
                <a16:creationId xmlns:a16="http://schemas.microsoft.com/office/drawing/2014/main" id="{CA01925A-2F2F-01CD-0D0A-E4D986D21B7C}"/>
              </a:ext>
            </a:extLst>
          </p:cNvPr>
          <p:cNvSpPr txBox="1"/>
          <p:nvPr>
            <p:custDataLst>
              <p:tags r:id="rId24"/>
            </p:custDataLst>
          </p:nvPr>
        </p:nvSpPr>
        <p:spPr>
          <a:xfrm>
            <a:off x="860648" y="6307268"/>
            <a:ext cx="10797949" cy="369332"/>
          </a:xfrm>
          <a:prstGeom prst="rect">
            <a:avLst/>
          </a:prstGeom>
          <a:noFill/>
        </p:spPr>
        <p:txBody>
          <a:bodyPr vert="horz" wrap="square" lIns="0" tIns="0" rIns="0" bIns="0" rtlCol="0" anchor="b" anchorCtr="0">
            <a:spAutoFit/>
          </a:bodyPr>
          <a:lstStyle/>
          <a:p>
            <a:r>
              <a:rPr lang="fr-FR" sz="800"/>
              <a:t>1. T</a:t>
            </a:r>
            <a:r>
              <a:rPr lang="en-US" sz="800"/>
              <a:t>he post–July 10 validation period is intended to address administrative corrections, clarification requests, and minor submission errors identified during TSP/DSP review (e.g., typos or incorrect references). It is not intended to allow submission of materially missing eligibility items or satisfaction of requirements that were not completed by the applicable July 10 deadline (e.g., posting financial security, executing required commitments, or completing required attestations)  |  2. Including selection of the applicable Entry Path, incorporation of LLIS/RPG/PBRP study information, transmission upgrade and TPIT data, and calculation of the resulting modeled load schedule</a:t>
            </a:r>
          </a:p>
        </p:txBody>
      </p:sp>
      <p:grpSp>
        <p:nvGrpSpPr>
          <p:cNvPr id="9" name="Group 8">
            <a:extLst>
              <a:ext uri="{FF2B5EF4-FFF2-40B4-BE49-F238E27FC236}">
                <a16:creationId xmlns:a16="http://schemas.microsoft.com/office/drawing/2014/main" id="{F8EDDD9A-F79A-36C2-D3D0-CB1FA02BAEFA}"/>
              </a:ext>
            </a:extLst>
          </p:cNvPr>
          <p:cNvGrpSpPr/>
          <p:nvPr/>
        </p:nvGrpSpPr>
        <p:grpSpPr>
          <a:xfrm>
            <a:off x="9848076" y="818475"/>
            <a:ext cx="1223020" cy="182880"/>
            <a:chOff x="5714342" y="1126938"/>
            <a:chExt cx="1223020" cy="182880"/>
          </a:xfrm>
        </p:grpSpPr>
        <p:sp>
          <p:nvSpPr>
            <p:cNvPr id="14" name="Rectangle 13">
              <a:extLst>
                <a:ext uri="{FF2B5EF4-FFF2-40B4-BE49-F238E27FC236}">
                  <a16:creationId xmlns:a16="http://schemas.microsoft.com/office/drawing/2014/main" id="{4446811F-2EED-163F-1ECC-DF226D7D5630}"/>
                </a:ext>
              </a:extLst>
            </p:cNvPr>
            <p:cNvSpPr>
              <a:spLocks/>
            </p:cNvSpPr>
            <p:nvPr/>
          </p:nvSpPr>
          <p:spPr>
            <a:xfrm>
              <a:off x="5714342" y="1126938"/>
              <a:ext cx="182880" cy="182880"/>
            </a:xfrm>
            <a:prstGeom prst="rect">
              <a:avLst/>
            </a:prstGeom>
            <a:solidFill>
              <a:schemeClr val="accent2">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buNone/>
              </a:pPr>
              <a:endParaRPr lang="en-US" sz="1100"/>
            </a:p>
          </p:txBody>
        </p:sp>
        <p:sp>
          <p:nvSpPr>
            <p:cNvPr id="21" name="TextBox 20">
              <a:extLst>
                <a:ext uri="{FF2B5EF4-FFF2-40B4-BE49-F238E27FC236}">
                  <a16:creationId xmlns:a16="http://schemas.microsoft.com/office/drawing/2014/main" id="{F7C3EEE3-9F1F-B909-7CB6-D3FE552EFB1B}"/>
                </a:ext>
              </a:extLst>
            </p:cNvPr>
            <p:cNvSpPr txBox="1">
              <a:spLocks/>
            </p:cNvSpPr>
            <p:nvPr/>
          </p:nvSpPr>
          <p:spPr>
            <a:xfrm>
              <a:off x="5978537" y="1137587"/>
              <a:ext cx="958825" cy="16158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50"/>
                <a:t>Detailed next</a:t>
              </a:r>
              <a:endParaRPr lang="en-US"/>
            </a:p>
          </p:txBody>
        </p:sp>
      </p:grpSp>
    </p:spTree>
    <p:extLst>
      <p:ext uri="{BB962C8B-B14F-4D97-AF65-F5344CB8AC3E}">
        <p14:creationId xmlns:p14="http://schemas.microsoft.com/office/powerpoint/2010/main" val="2903580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3EEC-C276-D598-6756-270E5A214F07}"/>
              </a:ext>
            </a:extLst>
          </p:cNvPr>
          <p:cNvSpPr>
            <a:spLocks noGrp="1"/>
          </p:cNvSpPr>
          <p:nvPr>
            <p:ph type="title"/>
          </p:nvPr>
        </p:nvSpPr>
        <p:spPr/>
        <p:txBody>
          <a:bodyPr/>
          <a:lstStyle/>
          <a:p>
            <a:r>
              <a:rPr lang="en-US" dirty="0"/>
              <a:t>Batch Zero Numbers</a:t>
            </a:r>
          </a:p>
        </p:txBody>
      </p:sp>
      <p:sp>
        <p:nvSpPr>
          <p:cNvPr id="3" name="Text Placeholder 2">
            <a:extLst>
              <a:ext uri="{FF2B5EF4-FFF2-40B4-BE49-F238E27FC236}">
                <a16:creationId xmlns:a16="http://schemas.microsoft.com/office/drawing/2014/main" id="{AA631786-CC73-05DD-E177-1C674CAE89C5}"/>
              </a:ext>
            </a:extLst>
          </p:cNvPr>
          <p:cNvSpPr>
            <a:spLocks noGrp="1"/>
          </p:cNvSpPr>
          <p:nvPr>
            <p:ph type="body" sz="quarter" idx="16"/>
          </p:nvPr>
        </p:nvSpPr>
        <p:spPr>
          <a:xfrm>
            <a:off x="495300" y="1280549"/>
            <a:ext cx="5345061" cy="5297231"/>
          </a:xfrm>
        </p:spPr>
        <p:txBody>
          <a:bodyPr/>
          <a:lstStyle/>
          <a:p>
            <a:r>
              <a:rPr lang="en-US" b="1" dirty="0">
                <a:solidFill>
                  <a:srgbClr val="00AEC7"/>
                </a:solidFill>
              </a:rPr>
              <a:t>By the end of the week, ERCOT will issue new Batch Zero unique identifier numbers to all Large Loads currently being tracked and provide these numbers to the appropriate TSP.</a:t>
            </a:r>
            <a:endParaRPr lang="en-US" b="1" dirty="0"/>
          </a:p>
          <a:p>
            <a:pPr marL="285750" indent="-285750">
              <a:buFont typeface="Arial" panose="020B0604020202020204" pitchFamily="34" charset="0"/>
              <a:buChar char="•"/>
            </a:pPr>
            <a:r>
              <a:rPr lang="en-US" dirty="0"/>
              <a:t>These numbers will use the format BZ-####</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BZ number is randomly generated and </a:t>
            </a:r>
            <a:r>
              <a:rPr lang="en-US" u="sng" dirty="0"/>
              <a:t>does not indicate inclusion status in Batch Zero</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Records of previous LLIS and RPG numbers will be retained and associated with the new BZ number.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BZ numbers will be required to complete the LIF and all attestations.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 the event a Large Load request is issued multiple BZ numbers, the ILLE should use the lower number to complete the forms and notify the TSP of the duplicate.</a:t>
            </a:r>
          </a:p>
          <a:p>
            <a:endParaRPr lang="en-US" dirty="0"/>
          </a:p>
        </p:txBody>
      </p:sp>
      <p:sp>
        <p:nvSpPr>
          <p:cNvPr id="4" name="Slide Number Placeholder 3">
            <a:extLst>
              <a:ext uri="{FF2B5EF4-FFF2-40B4-BE49-F238E27FC236}">
                <a16:creationId xmlns:a16="http://schemas.microsoft.com/office/drawing/2014/main" id="{249B3849-7B8A-20CF-DA04-F9BA9331E1F5}"/>
              </a:ext>
            </a:extLst>
          </p:cNvPr>
          <p:cNvSpPr>
            <a:spLocks noGrp="1"/>
          </p:cNvSpPr>
          <p:nvPr>
            <p:ph type="sldNum" sz="quarter" idx="12"/>
          </p:nvPr>
        </p:nvSpPr>
        <p:spPr/>
        <p:txBody>
          <a:bodyPr/>
          <a:lstStyle/>
          <a:p>
            <a:fld id="{BCDE79FB-97BA-492B-8D57-F1373F9ADA95}" type="slidenum">
              <a:rPr lang="en-US" smtClean="0"/>
              <a:t>12</a:t>
            </a:fld>
            <a:endParaRPr lang="en-US"/>
          </a:p>
        </p:txBody>
      </p:sp>
      <p:sp>
        <p:nvSpPr>
          <p:cNvPr id="5" name="Rectangle: Rounded Corners 4">
            <a:extLst>
              <a:ext uri="{FF2B5EF4-FFF2-40B4-BE49-F238E27FC236}">
                <a16:creationId xmlns:a16="http://schemas.microsoft.com/office/drawing/2014/main" id="{A98C26DC-7DA7-7CD4-6B26-6DEC77A59C6C}"/>
              </a:ext>
            </a:extLst>
          </p:cNvPr>
          <p:cNvSpPr/>
          <p:nvPr/>
        </p:nvSpPr>
        <p:spPr>
          <a:xfrm>
            <a:off x="8621988" y="3086048"/>
            <a:ext cx="1569462" cy="118970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t>Batch Zero Number</a:t>
            </a:r>
          </a:p>
          <a:p>
            <a:pPr algn="ctr"/>
            <a:endParaRPr lang="en-US" sz="1400" dirty="0"/>
          </a:p>
          <a:p>
            <a:pPr algn="ctr"/>
            <a:r>
              <a:rPr lang="en-US" sz="1400" dirty="0"/>
              <a:t>BZ-####</a:t>
            </a:r>
          </a:p>
        </p:txBody>
      </p:sp>
      <p:cxnSp>
        <p:nvCxnSpPr>
          <p:cNvPr id="13" name="Straight Arrow Connector 12">
            <a:extLst>
              <a:ext uri="{FF2B5EF4-FFF2-40B4-BE49-F238E27FC236}">
                <a16:creationId xmlns:a16="http://schemas.microsoft.com/office/drawing/2014/main" id="{D3B3E3BB-E875-A550-AA77-6E5E5E70C65B}"/>
              </a:ext>
            </a:extLst>
          </p:cNvPr>
          <p:cNvCxnSpPr>
            <a:stCxn id="10" idx="0"/>
          </p:cNvCxnSpPr>
          <p:nvPr/>
        </p:nvCxnSpPr>
        <p:spPr>
          <a:xfrm flipV="1">
            <a:off x="8621988" y="4275751"/>
            <a:ext cx="540461" cy="891098"/>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14" name="Straight Arrow Connector 13">
            <a:extLst>
              <a:ext uri="{FF2B5EF4-FFF2-40B4-BE49-F238E27FC236}">
                <a16:creationId xmlns:a16="http://schemas.microsoft.com/office/drawing/2014/main" id="{50065D93-EB9A-7074-9CF7-A226D10544A7}"/>
              </a:ext>
            </a:extLst>
          </p:cNvPr>
          <p:cNvCxnSpPr>
            <a:cxnSpLocks/>
            <a:stCxn id="9" idx="0"/>
          </p:cNvCxnSpPr>
          <p:nvPr/>
        </p:nvCxnSpPr>
        <p:spPr>
          <a:xfrm flipH="1" flipV="1">
            <a:off x="10206119" y="4159045"/>
            <a:ext cx="1021711" cy="550604"/>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17" name="Straight Arrow Connector 16">
            <a:extLst>
              <a:ext uri="{FF2B5EF4-FFF2-40B4-BE49-F238E27FC236}">
                <a16:creationId xmlns:a16="http://schemas.microsoft.com/office/drawing/2014/main" id="{6B531FBC-3E04-F58A-56DC-20DABA87C75B}"/>
              </a:ext>
            </a:extLst>
          </p:cNvPr>
          <p:cNvCxnSpPr>
            <a:cxnSpLocks/>
            <a:stCxn id="8" idx="3"/>
            <a:endCxn id="5" idx="1"/>
          </p:cNvCxnSpPr>
          <p:nvPr/>
        </p:nvCxnSpPr>
        <p:spPr>
          <a:xfrm flipV="1">
            <a:off x="7868292" y="3680900"/>
            <a:ext cx="753696" cy="256917"/>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20" name="Straight Arrow Connector 19">
            <a:extLst>
              <a:ext uri="{FF2B5EF4-FFF2-40B4-BE49-F238E27FC236}">
                <a16:creationId xmlns:a16="http://schemas.microsoft.com/office/drawing/2014/main" id="{F0E388CB-0B33-9C03-44D0-BD166FB510BF}"/>
              </a:ext>
            </a:extLst>
          </p:cNvPr>
          <p:cNvCxnSpPr>
            <a:cxnSpLocks/>
            <a:stCxn id="6" idx="2"/>
          </p:cNvCxnSpPr>
          <p:nvPr/>
        </p:nvCxnSpPr>
        <p:spPr>
          <a:xfrm>
            <a:off x="7771792" y="2458065"/>
            <a:ext cx="949421" cy="663676"/>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23" name="Straight Arrow Connector 22">
            <a:extLst>
              <a:ext uri="{FF2B5EF4-FFF2-40B4-BE49-F238E27FC236}">
                <a16:creationId xmlns:a16="http://schemas.microsoft.com/office/drawing/2014/main" id="{6A84B2D6-DB9B-C188-EA8E-8654E003B142}"/>
              </a:ext>
            </a:extLst>
          </p:cNvPr>
          <p:cNvCxnSpPr>
            <a:cxnSpLocks/>
            <a:stCxn id="7" idx="2"/>
          </p:cNvCxnSpPr>
          <p:nvPr/>
        </p:nvCxnSpPr>
        <p:spPr>
          <a:xfrm flipH="1">
            <a:off x="9565278" y="2194951"/>
            <a:ext cx="333982" cy="823350"/>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26" name="Straight Arrow Connector 25">
            <a:extLst>
              <a:ext uri="{FF2B5EF4-FFF2-40B4-BE49-F238E27FC236}">
                <a16:creationId xmlns:a16="http://schemas.microsoft.com/office/drawing/2014/main" id="{76D41BF6-FB0D-44FA-0EF4-712EF3CDBBF3}"/>
              </a:ext>
            </a:extLst>
          </p:cNvPr>
          <p:cNvCxnSpPr>
            <a:cxnSpLocks/>
            <a:stCxn id="11" idx="1"/>
          </p:cNvCxnSpPr>
          <p:nvPr/>
        </p:nvCxnSpPr>
        <p:spPr>
          <a:xfrm flipH="1">
            <a:off x="10230779" y="3086048"/>
            <a:ext cx="333982" cy="337935"/>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sp>
        <p:nvSpPr>
          <p:cNvPr id="6" name="Rectangle: Rounded Corners 5">
            <a:extLst>
              <a:ext uri="{FF2B5EF4-FFF2-40B4-BE49-F238E27FC236}">
                <a16:creationId xmlns:a16="http://schemas.microsoft.com/office/drawing/2014/main" id="{A2A82FFD-8D76-BA92-94FF-9E5AFF170282}"/>
              </a:ext>
            </a:extLst>
          </p:cNvPr>
          <p:cNvSpPr/>
          <p:nvPr/>
        </p:nvSpPr>
        <p:spPr>
          <a:xfrm>
            <a:off x="7034981" y="1543664"/>
            <a:ext cx="1473622" cy="9144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LLIS</a:t>
            </a:r>
          </a:p>
          <a:p>
            <a:pPr algn="ctr"/>
            <a:endParaRPr lang="en-US" sz="1400" dirty="0"/>
          </a:p>
          <a:p>
            <a:pPr algn="ctr"/>
            <a:r>
              <a:rPr lang="en-US" sz="1400" dirty="0"/>
              <a:t>LLI-####</a:t>
            </a:r>
          </a:p>
        </p:txBody>
      </p:sp>
      <p:sp>
        <p:nvSpPr>
          <p:cNvPr id="7" name="Rectangle: Rounded Corners 6">
            <a:extLst>
              <a:ext uri="{FF2B5EF4-FFF2-40B4-BE49-F238E27FC236}">
                <a16:creationId xmlns:a16="http://schemas.microsoft.com/office/drawing/2014/main" id="{B06A8331-6CA1-93FF-67D3-407095F15FC5}"/>
              </a:ext>
            </a:extLst>
          </p:cNvPr>
          <p:cNvSpPr/>
          <p:nvPr/>
        </p:nvSpPr>
        <p:spPr>
          <a:xfrm>
            <a:off x="9162449" y="1280550"/>
            <a:ext cx="1473622" cy="914401"/>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dirty="0"/>
              <a:t>RPG</a:t>
            </a:r>
          </a:p>
          <a:p>
            <a:pPr algn="ctr"/>
            <a:endParaRPr lang="en-US" sz="1400" dirty="0"/>
          </a:p>
          <a:p>
            <a:pPr algn="ctr"/>
            <a:r>
              <a:rPr lang="en-US" sz="1400" dirty="0" err="1"/>
              <a:t>yyRPG</a:t>
            </a:r>
            <a:r>
              <a:rPr lang="en-US" sz="1400" dirty="0"/>
              <a:t>###</a:t>
            </a:r>
          </a:p>
        </p:txBody>
      </p:sp>
      <p:sp>
        <p:nvSpPr>
          <p:cNvPr id="8" name="Rectangle: Rounded Corners 7">
            <a:extLst>
              <a:ext uri="{FF2B5EF4-FFF2-40B4-BE49-F238E27FC236}">
                <a16:creationId xmlns:a16="http://schemas.microsoft.com/office/drawing/2014/main" id="{18AEAC27-3CF1-EE54-2D57-2D386DB3109F}"/>
              </a:ext>
            </a:extLst>
          </p:cNvPr>
          <p:cNvSpPr/>
          <p:nvPr/>
        </p:nvSpPr>
        <p:spPr>
          <a:xfrm>
            <a:off x="6394670" y="3480616"/>
            <a:ext cx="1473622" cy="914401"/>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600" b="1" dirty="0"/>
              <a:t>Permian Reliability Plan</a:t>
            </a:r>
            <a:endParaRPr lang="en-US" sz="1200" dirty="0"/>
          </a:p>
        </p:txBody>
      </p:sp>
      <p:sp>
        <p:nvSpPr>
          <p:cNvPr id="9" name="Rectangle: Rounded Corners 8">
            <a:extLst>
              <a:ext uri="{FF2B5EF4-FFF2-40B4-BE49-F238E27FC236}">
                <a16:creationId xmlns:a16="http://schemas.microsoft.com/office/drawing/2014/main" id="{DD0A49C4-2941-1208-6588-443121E10577}"/>
              </a:ext>
            </a:extLst>
          </p:cNvPr>
          <p:cNvSpPr/>
          <p:nvPr/>
        </p:nvSpPr>
        <p:spPr>
          <a:xfrm>
            <a:off x="10491019" y="4709649"/>
            <a:ext cx="1473622" cy="914401"/>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t>SB6 NMA</a:t>
            </a:r>
            <a:endParaRPr lang="en-US" sz="1400" dirty="0"/>
          </a:p>
        </p:txBody>
      </p:sp>
      <p:sp>
        <p:nvSpPr>
          <p:cNvPr id="10" name="Rectangle: Rounded Corners 9">
            <a:extLst>
              <a:ext uri="{FF2B5EF4-FFF2-40B4-BE49-F238E27FC236}">
                <a16:creationId xmlns:a16="http://schemas.microsoft.com/office/drawing/2014/main" id="{802260BB-71FF-3E11-5E85-38EB10821016}"/>
              </a:ext>
            </a:extLst>
          </p:cNvPr>
          <p:cNvSpPr/>
          <p:nvPr/>
        </p:nvSpPr>
        <p:spPr>
          <a:xfrm>
            <a:off x="7706666" y="5166849"/>
            <a:ext cx="1830644" cy="914400"/>
          </a:xfrm>
          <a:prstGeom prst="roundRect">
            <a:avLst/>
          </a:prstGeom>
          <a:solidFill>
            <a:schemeClr val="bg1">
              <a:lumMod val="5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t>QSA / IVRT</a:t>
            </a:r>
          </a:p>
          <a:p>
            <a:pPr algn="ctr"/>
            <a:endParaRPr lang="en-US" sz="1400" dirty="0"/>
          </a:p>
          <a:p>
            <a:pPr algn="ctr"/>
            <a:r>
              <a:rPr lang="en-US" sz="1400" dirty="0"/>
              <a:t>On or before May 1</a:t>
            </a:r>
          </a:p>
        </p:txBody>
      </p:sp>
      <p:sp>
        <p:nvSpPr>
          <p:cNvPr id="11" name="Rectangle: Rounded Corners 10">
            <a:extLst>
              <a:ext uri="{FF2B5EF4-FFF2-40B4-BE49-F238E27FC236}">
                <a16:creationId xmlns:a16="http://schemas.microsoft.com/office/drawing/2014/main" id="{0175D9B7-A9CB-9F88-97DB-1D685114E76C}"/>
              </a:ext>
            </a:extLst>
          </p:cNvPr>
          <p:cNvSpPr/>
          <p:nvPr/>
        </p:nvSpPr>
        <p:spPr>
          <a:xfrm>
            <a:off x="10564761" y="2628847"/>
            <a:ext cx="1473622" cy="914401"/>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b="1" dirty="0"/>
              <a:t>Energized Load</a:t>
            </a:r>
            <a:endParaRPr lang="en-US" sz="1400" dirty="0"/>
          </a:p>
        </p:txBody>
      </p:sp>
    </p:spTree>
    <p:extLst>
      <p:ext uri="{BB962C8B-B14F-4D97-AF65-F5344CB8AC3E}">
        <p14:creationId xmlns:p14="http://schemas.microsoft.com/office/powerpoint/2010/main" val="963764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20C0893C-8911-04F8-A528-65A3B139E0ED}"/>
              </a:ext>
            </a:extLst>
          </p:cNvPr>
          <p:cNvGraphicFramePr>
            <a:graphicFrameLocks noChangeAspect="1"/>
          </p:cNvGraphicFramePr>
          <p:nvPr>
            <p:custDataLst>
              <p:tags r:id="rId1"/>
            </p:custDataLst>
            <p:extLst>
              <p:ext uri="{D42A27DB-BD31-4B8C-83A1-F6EECF244321}">
                <p14:modId xmlns:p14="http://schemas.microsoft.com/office/powerpoint/2010/main" val="1937298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3" progId="TCLayout.ActiveDocument.1">
                  <p:embed/>
                </p:oleObj>
              </mc:Choice>
              <mc:Fallback>
                <p:oleObj name="think-cell Slide" r:id="rId10" imgW="404" imgH="403" progId="TCLayout.ActiveDocument.1">
                  <p:embed/>
                  <p:pic>
                    <p:nvPicPr>
                      <p:cNvPr id="5" name="think-cell data - do not delete" hidden="1">
                        <a:extLst>
                          <a:ext uri="{FF2B5EF4-FFF2-40B4-BE49-F238E27FC236}">
                            <a16:creationId xmlns:a16="http://schemas.microsoft.com/office/drawing/2014/main" id="{20C0893C-8911-04F8-A528-65A3B139E0ED}"/>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pic>
        <p:nvPicPr>
          <p:cNvPr id="35" name="Picture 34">
            <a:extLst>
              <a:ext uri="{FF2B5EF4-FFF2-40B4-BE49-F238E27FC236}">
                <a16:creationId xmlns:a16="http://schemas.microsoft.com/office/drawing/2014/main" id="{6E89A9F7-20BD-AA4F-DB2F-90250464E7BB}"/>
              </a:ext>
            </a:extLst>
          </p:cNvPr>
          <p:cNvPicPr>
            <a:picLocks noChangeAspect="1"/>
          </p:cNvPicPr>
          <p:nvPr/>
        </p:nvPicPr>
        <p:blipFill>
          <a:blip r:embed="rId12"/>
          <a:srcRect r="24217"/>
          <a:stretch>
            <a:fillRect/>
          </a:stretch>
        </p:blipFill>
        <p:spPr>
          <a:xfrm>
            <a:off x="1216205" y="1688583"/>
            <a:ext cx="4879796" cy="1892397"/>
          </a:xfrm>
          <a:prstGeom prst="rect">
            <a:avLst/>
          </a:prstGeom>
        </p:spPr>
      </p:pic>
      <p:sp>
        <p:nvSpPr>
          <p:cNvPr id="2" name="Title Placeholder 1">
            <a:extLst>
              <a:ext uri="{FF2B5EF4-FFF2-40B4-BE49-F238E27FC236}">
                <a16:creationId xmlns:a16="http://schemas.microsoft.com/office/drawing/2014/main" id="{5D2BE658-C7BF-D1BB-D9A4-2099D5B8C572}"/>
              </a:ext>
            </a:extLst>
          </p:cNvPr>
          <p:cNvSpPr>
            <a:spLocks noGrp="1"/>
          </p:cNvSpPr>
          <p:nvPr>
            <p:ph type="title"/>
          </p:nvPr>
        </p:nvSpPr>
        <p:spPr>
          <a:xfrm>
            <a:off x="1257300" y="457200"/>
            <a:ext cx="10401300" cy="664797"/>
          </a:xfrm>
        </p:spPr>
        <p:txBody>
          <a:bodyPr vert="horz">
            <a:spAutoFit/>
          </a:bodyPr>
          <a:lstStyle/>
          <a:p>
            <a:r>
              <a:rPr lang="en-US"/>
              <a:t>LIF Updated to Incorporate Entry Path Selection and Dynamic LCP Logic (1/2)</a:t>
            </a:r>
          </a:p>
        </p:txBody>
      </p:sp>
      <p:sp>
        <p:nvSpPr>
          <p:cNvPr id="4" name="Slide Number Placeholder 5">
            <a:extLst>
              <a:ext uri="{FF2B5EF4-FFF2-40B4-BE49-F238E27FC236}">
                <a16:creationId xmlns:a16="http://schemas.microsoft.com/office/drawing/2014/main" id="{379569A9-F80D-8E5D-B3AA-25971DFD7C37}"/>
              </a:ext>
            </a:extLst>
          </p:cNvPr>
          <p:cNvSpPr>
            <a:spLocks noGrp="1"/>
          </p:cNvSpPr>
          <p:nvPr>
            <p:ph type="sldNum" sz="quarter" idx="12"/>
          </p:nvPr>
        </p:nvSpPr>
        <p:spPr/>
        <p:txBody>
          <a:bodyPr/>
          <a:lstStyle/>
          <a:p>
            <a:fld id="{BCDE79FB-97BA-492B-8D57-F1373F9ADA95}" type="slidenum">
              <a:rPr lang="en-US" smtClean="0"/>
              <a:t>13</a:t>
            </a:fld>
            <a:endParaRPr lang="en-US"/>
          </a:p>
        </p:txBody>
      </p:sp>
      <p:sp>
        <p:nvSpPr>
          <p:cNvPr id="6" name="5. Source">
            <a:extLst>
              <a:ext uri="{FF2B5EF4-FFF2-40B4-BE49-F238E27FC236}">
                <a16:creationId xmlns:a16="http://schemas.microsoft.com/office/drawing/2014/main" id="{CC8D7296-06C8-4463-6077-F4032E1BA211}"/>
              </a:ext>
            </a:extLst>
          </p:cNvPr>
          <p:cNvSpPr txBox="1"/>
          <p:nvPr>
            <p:custDataLst>
              <p:tags r:id="rId2"/>
            </p:custDataLst>
          </p:nvPr>
        </p:nvSpPr>
        <p:spPr>
          <a:xfrm>
            <a:off x="860649" y="6673023"/>
            <a:ext cx="10287000"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 05222026_v12</a:t>
            </a:r>
          </a:p>
        </p:txBody>
      </p:sp>
      <p:grpSp>
        <p:nvGrpSpPr>
          <p:cNvPr id="7" name="Group 6">
            <a:extLst>
              <a:ext uri="{FF2B5EF4-FFF2-40B4-BE49-F238E27FC236}">
                <a16:creationId xmlns:a16="http://schemas.microsoft.com/office/drawing/2014/main" id="{881D0182-FCA2-E46E-ED7B-F3B1108D7188}"/>
              </a:ext>
            </a:extLst>
          </p:cNvPr>
          <p:cNvGrpSpPr>
            <a:grpSpLocks/>
          </p:cNvGrpSpPr>
          <p:nvPr/>
        </p:nvGrpSpPr>
        <p:grpSpPr>
          <a:xfrm>
            <a:off x="6685713" y="1299143"/>
            <a:ext cx="4972887" cy="266608"/>
            <a:chOff x="1257300" y="1284810"/>
            <a:chExt cx="7121705" cy="220337"/>
          </a:xfrm>
        </p:grpSpPr>
        <p:cxnSp>
          <p:nvCxnSpPr>
            <p:cNvPr id="8" name="LineBasicDefault 292">
              <a:extLst>
                <a:ext uri="{FF2B5EF4-FFF2-40B4-BE49-F238E27FC236}">
                  <a16:creationId xmlns:a16="http://schemas.microsoft.com/office/drawing/2014/main" id="{4F1366F0-4A0D-4F1D-B61B-FD60462A3733}"/>
                </a:ext>
              </a:extLst>
            </p:cNvPr>
            <p:cNvCxnSpPr>
              <a:cxnSpLocks/>
            </p:cNvCxnSpPr>
            <p:nvPr>
              <p:custDataLst>
                <p:tags r:id="rId8"/>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7EDAC36-36D4-3733-ED6A-822A354B4A44}"/>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Key highlights</a:t>
              </a:r>
              <a:endParaRPr lang="en-US" sz="1400" noProof="1"/>
            </a:p>
          </p:txBody>
        </p:sp>
      </p:grpSp>
      <p:grpSp>
        <p:nvGrpSpPr>
          <p:cNvPr id="10" name="Group 9">
            <a:extLst>
              <a:ext uri="{FF2B5EF4-FFF2-40B4-BE49-F238E27FC236}">
                <a16:creationId xmlns:a16="http://schemas.microsoft.com/office/drawing/2014/main" id="{E8E427AF-2426-6C48-36D2-4563167657D3}"/>
              </a:ext>
            </a:extLst>
          </p:cNvPr>
          <p:cNvGrpSpPr/>
          <p:nvPr/>
        </p:nvGrpSpPr>
        <p:grpSpPr>
          <a:xfrm>
            <a:off x="1216204" y="1299143"/>
            <a:ext cx="4864774" cy="266608"/>
            <a:chOff x="1257300" y="1284810"/>
            <a:chExt cx="7121705" cy="220337"/>
          </a:xfrm>
        </p:grpSpPr>
        <p:cxnSp>
          <p:nvCxnSpPr>
            <p:cNvPr id="11" name="LineBasicDefault 292">
              <a:extLst>
                <a:ext uri="{FF2B5EF4-FFF2-40B4-BE49-F238E27FC236}">
                  <a16:creationId xmlns:a16="http://schemas.microsoft.com/office/drawing/2014/main" id="{5DA1D39D-EAA2-DF96-E99C-C3E5F8DFB61C}"/>
                </a:ext>
              </a:extLst>
            </p:cNvPr>
            <p:cNvCxnSpPr>
              <a:cxnSpLocks/>
            </p:cNvCxnSpPr>
            <p:nvPr>
              <p:custDataLst>
                <p:tags r:id="rId7"/>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725C31C-592B-7AF6-60DF-775B9FCDA3F9}"/>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Updated LIF screenshot</a:t>
              </a:r>
              <a:endParaRPr lang="en-US" sz="1400" noProof="1"/>
            </a:p>
          </p:txBody>
        </p:sp>
      </p:grpSp>
      <p:sp>
        <p:nvSpPr>
          <p:cNvPr id="14" name="TextBox 13">
            <a:extLst>
              <a:ext uri="{FF2B5EF4-FFF2-40B4-BE49-F238E27FC236}">
                <a16:creationId xmlns:a16="http://schemas.microsoft.com/office/drawing/2014/main" id="{0F2ADFDD-E1EB-79CA-EC8B-4613F8CAEFA8}"/>
              </a:ext>
            </a:extLst>
          </p:cNvPr>
          <p:cNvSpPr txBox="1">
            <a:spLocks/>
          </p:cNvSpPr>
          <p:nvPr/>
        </p:nvSpPr>
        <p:spPr>
          <a:xfrm>
            <a:off x="6685713" y="1688583"/>
            <a:ext cx="4972887" cy="355481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a:t>Updated LIF now captures both the Eligibility Path and Entry Path:</a:t>
            </a:r>
            <a:r>
              <a:rPr lang="en-US" sz="1200"/>
              <a:t> the Eligibility Path determines the applicable Batch Zero requirements, while the Entry Path determines the methodology used to construct the modeled load schedule</a:t>
            </a:r>
            <a:endParaRPr lang="en-US" sz="1200" b="1"/>
          </a:p>
          <a:p>
            <a:pPr marL="285750" indent="-285750">
              <a:buFont typeface="Arial" panose="020B0604020202020204" pitchFamily="34" charset="0"/>
              <a:buChar char="•"/>
            </a:pPr>
            <a:r>
              <a:rPr lang="en-US" sz="1200" b="1"/>
              <a:t>The Interconnecting TSP/DSP is responsible for completing the LCP:</a:t>
            </a:r>
            <a:r>
              <a:rPr lang="en-US" sz="1200"/>
              <a:t> based on the selected Entry Path, the TSP/DSP populates the applicable LCP information and applies the corresponding modeling methodology</a:t>
            </a:r>
          </a:p>
          <a:p>
            <a:pPr marL="285750" indent="-285750">
              <a:buFont typeface="Arial" panose="020B0604020202020204" pitchFamily="34" charset="0"/>
              <a:buChar char="•"/>
            </a:pPr>
            <a:r>
              <a:rPr lang="en-US" sz="1200" b="1"/>
              <a:t>Seven Entry Paths are currently supported in the workbook:</a:t>
            </a:r>
            <a:r>
              <a:rPr lang="en-US" sz="1200"/>
              <a:t> LLIS Only, RPG Only, RPG + Complete and Valid LLIS, PBRP Only, PBRP + Complete and Valid LLIS, Studied Load / PCLR / WLPUN, and Energized / QSA / IVRT</a:t>
            </a:r>
          </a:p>
          <a:p>
            <a:pPr marL="285750" indent="-285750">
              <a:buFont typeface="Arial" panose="020B0604020202020204" pitchFamily="34" charset="0"/>
              <a:buChar char="•"/>
            </a:pPr>
            <a:r>
              <a:rPr lang="en-US" sz="1200" b="1"/>
              <a:t>Different Entry Paths require different inputs and calculations:</a:t>
            </a:r>
            <a:r>
              <a:rPr lang="en-US" sz="1200"/>
              <a:t> study-based pathways use LLIS, RPG, PBRP, TPIT, and Interconnection Agreement information, while Energized / QSA / IVRT and Studied Load / PCLR / WLPUN pathways use simplified modeling methodologies based on existing LCPs, RTP RFI information, and/or Interconnection Agreements</a:t>
            </a:r>
          </a:p>
        </p:txBody>
      </p:sp>
      <p:sp>
        <p:nvSpPr>
          <p:cNvPr id="22" name="TrackerNumBlue 4">
            <a:extLst>
              <a:ext uri="{FF2B5EF4-FFF2-40B4-BE49-F238E27FC236}">
                <a16:creationId xmlns:a16="http://schemas.microsoft.com/office/drawing/2014/main" id="{C086D7A1-14AE-5CCB-5C72-1E2A65FA24D7}"/>
              </a:ext>
            </a:extLst>
          </p:cNvPr>
          <p:cNvSpPr/>
          <p:nvPr>
            <p:custDataLst>
              <p:tags r:id="rId3"/>
            </p:custDataLst>
          </p:nvPr>
        </p:nvSpPr>
        <p:spPr>
          <a:xfrm>
            <a:off x="6627921" y="1688583"/>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3" name="TrackerNumBlue 4">
            <a:extLst>
              <a:ext uri="{FF2B5EF4-FFF2-40B4-BE49-F238E27FC236}">
                <a16:creationId xmlns:a16="http://schemas.microsoft.com/office/drawing/2014/main" id="{B71BA31F-3465-08BE-038A-7359B3F529E8}"/>
              </a:ext>
            </a:extLst>
          </p:cNvPr>
          <p:cNvSpPr/>
          <p:nvPr>
            <p:custDataLst>
              <p:tags r:id="rId4"/>
            </p:custDataLst>
          </p:nvPr>
        </p:nvSpPr>
        <p:spPr>
          <a:xfrm>
            <a:off x="6627921" y="2450502"/>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28" name="Rectangle 27">
            <a:extLst>
              <a:ext uri="{FF2B5EF4-FFF2-40B4-BE49-F238E27FC236}">
                <a16:creationId xmlns:a16="http://schemas.microsoft.com/office/drawing/2014/main" id="{0C30412A-727C-E5DC-B10F-C22EB4D5462C}"/>
              </a:ext>
            </a:extLst>
          </p:cNvPr>
          <p:cNvSpPr/>
          <p:nvPr/>
        </p:nvSpPr>
        <p:spPr>
          <a:xfrm>
            <a:off x="1097188" y="2094808"/>
            <a:ext cx="5221113" cy="410653"/>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AB81A64-8FB8-9BBA-7BCC-A835D5DFD063}"/>
              </a:ext>
            </a:extLst>
          </p:cNvPr>
          <p:cNvSpPr/>
          <p:nvPr/>
        </p:nvSpPr>
        <p:spPr>
          <a:xfrm>
            <a:off x="3991973" y="3156175"/>
            <a:ext cx="705533" cy="496890"/>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ckerNumBlue 4">
            <a:extLst>
              <a:ext uri="{FF2B5EF4-FFF2-40B4-BE49-F238E27FC236}">
                <a16:creationId xmlns:a16="http://schemas.microsoft.com/office/drawing/2014/main" id="{42416110-C105-D85C-CD63-1DA909B43513}"/>
              </a:ext>
            </a:extLst>
          </p:cNvPr>
          <p:cNvSpPr/>
          <p:nvPr>
            <p:custDataLst>
              <p:tags r:id="rId5"/>
            </p:custDataLst>
          </p:nvPr>
        </p:nvSpPr>
        <p:spPr>
          <a:xfrm>
            <a:off x="957518" y="2160464"/>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31" name="TrackerNumBlue 4">
            <a:extLst>
              <a:ext uri="{FF2B5EF4-FFF2-40B4-BE49-F238E27FC236}">
                <a16:creationId xmlns:a16="http://schemas.microsoft.com/office/drawing/2014/main" id="{967AF525-ECCE-2B38-0B6E-DA68ACC2326D}"/>
              </a:ext>
            </a:extLst>
          </p:cNvPr>
          <p:cNvSpPr/>
          <p:nvPr>
            <p:custDataLst>
              <p:tags r:id="rId6"/>
            </p:custDataLst>
          </p:nvPr>
        </p:nvSpPr>
        <p:spPr>
          <a:xfrm>
            <a:off x="4205069" y="3016505"/>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Tree>
    <p:extLst>
      <p:ext uri="{BB962C8B-B14F-4D97-AF65-F5344CB8AC3E}">
        <p14:creationId xmlns:p14="http://schemas.microsoft.com/office/powerpoint/2010/main" val="3088583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83B34-6B7A-D678-493F-4C1D75D10D2F}"/>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0931A5B-7D17-610C-ED71-33AFC2890492}"/>
              </a:ext>
            </a:extLst>
          </p:cNvPr>
          <p:cNvGraphicFramePr>
            <a:graphicFrameLocks noChangeAspect="1"/>
          </p:cNvGraphicFramePr>
          <p:nvPr>
            <p:custDataLst>
              <p:tags r:id="rId1"/>
            </p:custDataLst>
            <p:extLst>
              <p:ext uri="{D42A27DB-BD31-4B8C-83A1-F6EECF244321}">
                <p14:modId xmlns:p14="http://schemas.microsoft.com/office/powerpoint/2010/main" val="12590918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5" name="think-cell data - do not delete" hidden="1">
                        <a:extLst>
                          <a:ext uri="{FF2B5EF4-FFF2-40B4-BE49-F238E27FC236}">
                            <a16:creationId xmlns:a16="http://schemas.microsoft.com/office/drawing/2014/main" id="{90931A5B-7D17-610C-ED71-33AFC289049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3188E2D8-42FC-3937-49F7-87C4C405F914}"/>
              </a:ext>
            </a:extLst>
          </p:cNvPr>
          <p:cNvSpPr>
            <a:spLocks noGrp="1"/>
          </p:cNvSpPr>
          <p:nvPr>
            <p:ph type="title"/>
          </p:nvPr>
        </p:nvSpPr>
        <p:spPr>
          <a:xfrm>
            <a:off x="1257300" y="457200"/>
            <a:ext cx="10401300" cy="664797"/>
          </a:xfrm>
        </p:spPr>
        <p:txBody>
          <a:bodyPr vert="horz">
            <a:spAutoFit/>
          </a:bodyPr>
          <a:lstStyle/>
          <a:p>
            <a:r>
              <a:rPr lang="en-US"/>
              <a:t>LIF Updated to Incorporate Entry Path Selection and Dynamic LCP Logic (2/2)</a:t>
            </a:r>
          </a:p>
        </p:txBody>
      </p:sp>
      <p:sp>
        <p:nvSpPr>
          <p:cNvPr id="4" name="Slide Number Placeholder 5">
            <a:extLst>
              <a:ext uri="{FF2B5EF4-FFF2-40B4-BE49-F238E27FC236}">
                <a16:creationId xmlns:a16="http://schemas.microsoft.com/office/drawing/2014/main" id="{B25BBEFF-427A-98EC-337B-31DF07758DEA}"/>
              </a:ext>
            </a:extLst>
          </p:cNvPr>
          <p:cNvSpPr>
            <a:spLocks noGrp="1"/>
          </p:cNvSpPr>
          <p:nvPr>
            <p:ph type="sldNum" sz="quarter" idx="12"/>
          </p:nvPr>
        </p:nvSpPr>
        <p:spPr/>
        <p:txBody>
          <a:bodyPr/>
          <a:lstStyle/>
          <a:p>
            <a:fld id="{BCDE79FB-97BA-492B-8D57-F1373F9ADA95}" type="slidenum">
              <a:rPr lang="en-US" smtClean="0"/>
              <a:t>14</a:t>
            </a:fld>
            <a:endParaRPr lang="en-US"/>
          </a:p>
        </p:txBody>
      </p:sp>
      <p:pic>
        <p:nvPicPr>
          <p:cNvPr id="16" name="Picture 15">
            <a:extLst>
              <a:ext uri="{FF2B5EF4-FFF2-40B4-BE49-F238E27FC236}">
                <a16:creationId xmlns:a16="http://schemas.microsoft.com/office/drawing/2014/main" id="{99D6F641-2502-7B72-6858-FD3B4FB15890}"/>
              </a:ext>
            </a:extLst>
          </p:cNvPr>
          <p:cNvPicPr>
            <a:picLocks noChangeAspect="1"/>
          </p:cNvPicPr>
          <p:nvPr/>
        </p:nvPicPr>
        <p:blipFill>
          <a:blip r:embed="rId8"/>
          <a:stretch>
            <a:fillRect/>
          </a:stretch>
        </p:blipFill>
        <p:spPr>
          <a:xfrm>
            <a:off x="1230525" y="1629045"/>
            <a:ext cx="9682935" cy="3778706"/>
          </a:xfrm>
          <a:prstGeom prst="rect">
            <a:avLst/>
          </a:prstGeom>
        </p:spPr>
      </p:pic>
      <p:sp>
        <p:nvSpPr>
          <p:cNvPr id="19" name="5. Source">
            <a:extLst>
              <a:ext uri="{FF2B5EF4-FFF2-40B4-BE49-F238E27FC236}">
                <a16:creationId xmlns:a16="http://schemas.microsoft.com/office/drawing/2014/main" id="{BA97ABD6-D4C2-BF32-D2A1-EFD603FBE842}"/>
              </a:ext>
            </a:extLst>
          </p:cNvPr>
          <p:cNvSpPr txBox="1"/>
          <p:nvPr>
            <p:custDataLst>
              <p:tags r:id="rId2"/>
            </p:custDataLst>
          </p:nvPr>
        </p:nvSpPr>
        <p:spPr>
          <a:xfrm>
            <a:off x="1257300" y="6673023"/>
            <a:ext cx="10287000"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 05222026_v12</a:t>
            </a:r>
          </a:p>
        </p:txBody>
      </p:sp>
      <p:sp>
        <p:nvSpPr>
          <p:cNvPr id="20" name="Rectangle 19">
            <a:extLst>
              <a:ext uri="{FF2B5EF4-FFF2-40B4-BE49-F238E27FC236}">
                <a16:creationId xmlns:a16="http://schemas.microsoft.com/office/drawing/2014/main" id="{0D43B653-8E54-17CB-DE8A-A39614E6CFEA}"/>
              </a:ext>
            </a:extLst>
          </p:cNvPr>
          <p:cNvSpPr>
            <a:spLocks/>
          </p:cNvSpPr>
          <p:nvPr/>
        </p:nvSpPr>
        <p:spPr>
          <a:xfrm>
            <a:off x="1257300" y="5612798"/>
            <a:ext cx="9656159" cy="542732"/>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r>
              <a:rPr lang="en-US" sz="1200" b="1">
                <a:solidFill>
                  <a:schemeClr val="tx1"/>
                </a:solidFill>
              </a:rPr>
              <a:t>“LCP New” sheet layout redesigned to improve usability: </a:t>
            </a:r>
            <a:r>
              <a:rPr lang="en-US" sz="1200">
                <a:solidFill>
                  <a:schemeClr val="tx1"/>
                </a:solidFill>
              </a:rPr>
              <a:t>sections were reorganized, color-coded inputs and calculated fields were introduced, and pathway-specific instructions were added to help TSPs/DSPs complete the workbook more efficiently and consistently</a:t>
            </a:r>
            <a:endParaRPr lang="en-US" sz="1200" b="1">
              <a:solidFill>
                <a:schemeClr val="tx1"/>
              </a:solidFill>
            </a:endParaRPr>
          </a:p>
        </p:txBody>
      </p:sp>
      <p:grpSp>
        <p:nvGrpSpPr>
          <p:cNvPr id="21" name="Group 20">
            <a:extLst>
              <a:ext uri="{FF2B5EF4-FFF2-40B4-BE49-F238E27FC236}">
                <a16:creationId xmlns:a16="http://schemas.microsoft.com/office/drawing/2014/main" id="{7B35E346-B19C-4486-D625-C730E0B98121}"/>
              </a:ext>
            </a:extLst>
          </p:cNvPr>
          <p:cNvGrpSpPr/>
          <p:nvPr/>
        </p:nvGrpSpPr>
        <p:grpSpPr>
          <a:xfrm>
            <a:off x="1230525" y="1299143"/>
            <a:ext cx="9682934" cy="266608"/>
            <a:chOff x="1257300" y="1284810"/>
            <a:chExt cx="7121705" cy="220337"/>
          </a:xfrm>
        </p:grpSpPr>
        <p:cxnSp>
          <p:nvCxnSpPr>
            <p:cNvPr id="24" name="LineBasicDefault 292">
              <a:extLst>
                <a:ext uri="{FF2B5EF4-FFF2-40B4-BE49-F238E27FC236}">
                  <a16:creationId xmlns:a16="http://schemas.microsoft.com/office/drawing/2014/main" id="{51764757-835E-DFC9-D56B-3959F532BC30}"/>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D64D90C-06E3-5B6A-14C9-7787BDAA679A}"/>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Updated LIF screenshot</a:t>
              </a:r>
              <a:endParaRPr lang="en-US" sz="1400" noProof="1"/>
            </a:p>
          </p:txBody>
        </p:sp>
      </p:grpSp>
    </p:spTree>
    <p:extLst>
      <p:ext uri="{BB962C8B-B14F-4D97-AF65-F5344CB8AC3E}">
        <p14:creationId xmlns:p14="http://schemas.microsoft.com/office/powerpoint/2010/main" val="4255680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3DB7600-D333-B7F0-56F3-1B5956475206}"/>
              </a:ext>
            </a:extLst>
          </p:cNvPr>
          <p:cNvGraphicFramePr>
            <a:graphicFrameLocks noChangeAspect="1"/>
          </p:cNvGraphicFramePr>
          <p:nvPr>
            <p:custDataLst>
              <p:tags r:id="rId1"/>
            </p:custDataLst>
            <p:extLst>
              <p:ext uri="{D42A27DB-BD31-4B8C-83A1-F6EECF244321}">
                <p14:modId xmlns:p14="http://schemas.microsoft.com/office/powerpoint/2010/main" val="28468907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7" name="think-cell data - do not delete" hidden="1">
                        <a:extLst>
                          <a:ext uri="{FF2B5EF4-FFF2-40B4-BE49-F238E27FC236}">
                            <a16:creationId xmlns:a16="http://schemas.microsoft.com/office/drawing/2014/main" id="{33DB7600-D333-B7F0-56F3-1B59564752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076C0C0-0BCB-DB26-662D-330CD3E12C91}"/>
              </a:ext>
            </a:extLst>
          </p:cNvPr>
          <p:cNvSpPr>
            <a:spLocks noGrp="1"/>
          </p:cNvSpPr>
          <p:nvPr>
            <p:ph type="title"/>
          </p:nvPr>
        </p:nvSpPr>
        <p:spPr/>
        <p:txBody>
          <a:bodyPr vert="horz"/>
          <a:lstStyle/>
          <a:p>
            <a:r>
              <a:rPr lang="en-US"/>
              <a:t>Qualifying Study: Complete and valid LLIS </a:t>
            </a:r>
            <a:r>
              <a:rPr lang="en-US" u="sng"/>
              <a:t>ONLY</a:t>
            </a:r>
          </a:p>
        </p:txBody>
      </p:sp>
      <p:sp>
        <p:nvSpPr>
          <p:cNvPr id="4" name="Slide Number Placeholder 5">
            <a:extLst>
              <a:ext uri="{FF2B5EF4-FFF2-40B4-BE49-F238E27FC236}">
                <a16:creationId xmlns:a16="http://schemas.microsoft.com/office/drawing/2014/main" id="{C31AA175-1712-7D6A-A857-023F303E9B5A}"/>
              </a:ext>
            </a:extLst>
          </p:cNvPr>
          <p:cNvSpPr>
            <a:spLocks noGrp="1"/>
          </p:cNvSpPr>
          <p:nvPr>
            <p:ph type="sldNum" sz="quarter" idx="12"/>
          </p:nvPr>
        </p:nvSpPr>
        <p:spPr/>
        <p:txBody>
          <a:bodyPr/>
          <a:lstStyle/>
          <a:p>
            <a:fld id="{BCDE79FB-97BA-492B-8D57-F1373F9ADA95}" type="slidenum">
              <a:rPr lang="en-US" smtClean="0"/>
              <a:t>15</a:t>
            </a:fld>
            <a:endParaRPr lang="en-US"/>
          </a:p>
        </p:txBody>
      </p:sp>
      <p:sp>
        <p:nvSpPr>
          <p:cNvPr id="5" name="Rectangle: Rounded Corners 4">
            <a:extLst>
              <a:ext uri="{FF2B5EF4-FFF2-40B4-BE49-F238E27FC236}">
                <a16:creationId xmlns:a16="http://schemas.microsoft.com/office/drawing/2014/main" id="{FD505979-3DE0-E352-B2E2-E02C6BE3BD89}"/>
              </a:ext>
            </a:extLst>
          </p:cNvPr>
          <p:cNvSpPr/>
          <p:nvPr/>
        </p:nvSpPr>
        <p:spPr>
          <a:xfrm>
            <a:off x="631688"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LCP from the approved LLIS study</a:t>
            </a:r>
          </a:p>
        </p:txBody>
      </p:sp>
      <p:sp>
        <p:nvSpPr>
          <p:cNvPr id="6" name="Rectangle: Rounded Corners 5">
            <a:extLst>
              <a:ext uri="{FF2B5EF4-FFF2-40B4-BE49-F238E27FC236}">
                <a16:creationId xmlns:a16="http://schemas.microsoft.com/office/drawing/2014/main" id="{D6DA9207-A247-4D9F-2F7B-348758BEBF91}"/>
              </a:ext>
            </a:extLst>
          </p:cNvPr>
          <p:cNvSpPr/>
          <p:nvPr/>
        </p:nvSpPr>
        <p:spPr>
          <a:xfrm>
            <a:off x="2972904"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TPIT and modify any dates in the LCP according to 9.2.1.1(2)(c)(ii)(B)</a:t>
            </a:r>
          </a:p>
        </p:txBody>
      </p:sp>
      <p:sp>
        <p:nvSpPr>
          <p:cNvPr id="8" name="Rectangle: Rounded Corners 7">
            <a:extLst>
              <a:ext uri="{FF2B5EF4-FFF2-40B4-BE49-F238E27FC236}">
                <a16:creationId xmlns:a16="http://schemas.microsoft.com/office/drawing/2014/main" id="{0EF8B526-90C0-5D3E-E1FC-0F95DFBC20FE}"/>
              </a:ext>
            </a:extLst>
          </p:cNvPr>
          <p:cNvSpPr/>
          <p:nvPr/>
        </p:nvSpPr>
        <p:spPr>
          <a:xfrm>
            <a:off x="5314120"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ramp schedule in the executed IA for the load.</a:t>
            </a:r>
          </a:p>
        </p:txBody>
      </p:sp>
      <p:sp>
        <p:nvSpPr>
          <p:cNvPr id="9" name="Rectangle: Rounded Corners 8">
            <a:extLst>
              <a:ext uri="{FF2B5EF4-FFF2-40B4-BE49-F238E27FC236}">
                <a16:creationId xmlns:a16="http://schemas.microsoft.com/office/drawing/2014/main" id="{D316EFFB-11EE-1DB9-2948-FE2C027E35EC}"/>
              </a:ext>
            </a:extLst>
          </p:cNvPr>
          <p:cNvSpPr/>
          <p:nvPr/>
        </p:nvSpPr>
        <p:spPr>
          <a:xfrm>
            <a:off x="7655336"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Compare the modified LCP and the executed IA. Use the lower value for each year. </a:t>
            </a:r>
          </a:p>
        </p:txBody>
      </p:sp>
      <p:sp>
        <p:nvSpPr>
          <p:cNvPr id="10" name="Rectangle: Rounded Corners 9">
            <a:extLst>
              <a:ext uri="{FF2B5EF4-FFF2-40B4-BE49-F238E27FC236}">
                <a16:creationId xmlns:a16="http://schemas.microsoft.com/office/drawing/2014/main" id="{3FD7CB90-BFE9-C3BE-7F89-483753DFB0C3}"/>
              </a:ext>
            </a:extLst>
          </p:cNvPr>
          <p:cNvSpPr/>
          <p:nvPr/>
        </p:nvSpPr>
        <p:spPr>
          <a:xfrm>
            <a:off x="9996552" y="1541670"/>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Load is </a:t>
            </a:r>
            <a:r>
              <a:rPr lang="en-US" sz="1000" b="1"/>
              <a:t>base load </a:t>
            </a:r>
            <a:r>
              <a:rPr lang="en-US" sz="1000"/>
              <a:t>in all years according to this schedule</a:t>
            </a:r>
          </a:p>
        </p:txBody>
      </p:sp>
      <p:cxnSp>
        <p:nvCxnSpPr>
          <p:cNvPr id="12" name="Straight Arrow Connector 11">
            <a:extLst>
              <a:ext uri="{FF2B5EF4-FFF2-40B4-BE49-F238E27FC236}">
                <a16:creationId xmlns:a16="http://schemas.microsoft.com/office/drawing/2014/main" id="{E744A821-6357-B59F-3A84-F6D3D86F5061}"/>
              </a:ext>
            </a:extLst>
          </p:cNvPr>
          <p:cNvCxnSpPr>
            <a:stCxn id="5" idx="3"/>
            <a:endCxn id="6" idx="1"/>
          </p:cNvCxnSpPr>
          <p:nvPr/>
        </p:nvCxnSpPr>
        <p:spPr>
          <a:xfrm>
            <a:off x="2160105" y="1952487"/>
            <a:ext cx="81279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90A7F7D8-8EFB-481A-CDAD-9F2F26191781}"/>
              </a:ext>
            </a:extLst>
          </p:cNvPr>
          <p:cNvCxnSpPr>
            <a:cxnSpLocks/>
            <a:stCxn id="6" idx="3"/>
            <a:endCxn id="8" idx="1"/>
          </p:cNvCxnSpPr>
          <p:nvPr/>
        </p:nvCxnSpPr>
        <p:spPr>
          <a:xfrm>
            <a:off x="4501321" y="1952487"/>
            <a:ext cx="81279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2690F8C1-9781-7662-1097-0A7BB9EA9ED6}"/>
              </a:ext>
            </a:extLst>
          </p:cNvPr>
          <p:cNvCxnSpPr>
            <a:cxnSpLocks/>
            <a:stCxn id="8" idx="3"/>
            <a:endCxn id="9" idx="1"/>
          </p:cNvCxnSpPr>
          <p:nvPr/>
        </p:nvCxnSpPr>
        <p:spPr>
          <a:xfrm>
            <a:off x="6842537" y="1952487"/>
            <a:ext cx="81279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C0398A20-CB91-CDCF-68F9-FD5D8DF89621}"/>
              </a:ext>
            </a:extLst>
          </p:cNvPr>
          <p:cNvCxnSpPr>
            <a:cxnSpLocks/>
            <a:stCxn id="9" idx="3"/>
            <a:endCxn id="10" idx="1"/>
          </p:cNvCxnSpPr>
          <p:nvPr/>
        </p:nvCxnSpPr>
        <p:spPr>
          <a:xfrm>
            <a:off x="9183753" y="1952487"/>
            <a:ext cx="81279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6632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6FD24-5613-4B88-133F-58CA8292F3F9}"/>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38E219A-0F02-389C-B2FC-0AD33273EBF5}"/>
              </a:ext>
            </a:extLst>
          </p:cNvPr>
          <p:cNvGraphicFramePr>
            <a:graphicFrameLocks noChangeAspect="1"/>
          </p:cNvGraphicFramePr>
          <p:nvPr>
            <p:custDataLst>
              <p:tags r:id="rId1"/>
            </p:custDataLst>
            <p:extLst>
              <p:ext uri="{D42A27DB-BD31-4B8C-83A1-F6EECF244321}">
                <p14:modId xmlns:p14="http://schemas.microsoft.com/office/powerpoint/2010/main" val="2463333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838E219A-0F02-389C-B2FC-0AD33273EBF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pSp>
        <p:nvGrpSpPr>
          <p:cNvPr id="17" name="Group 16">
            <a:extLst>
              <a:ext uri="{FF2B5EF4-FFF2-40B4-BE49-F238E27FC236}">
                <a16:creationId xmlns:a16="http://schemas.microsoft.com/office/drawing/2014/main" id="{0A8E3126-D80E-8A3A-068B-4392A2AB479B}"/>
              </a:ext>
            </a:extLst>
          </p:cNvPr>
          <p:cNvGrpSpPr/>
          <p:nvPr/>
        </p:nvGrpSpPr>
        <p:grpSpPr>
          <a:xfrm>
            <a:off x="1257301" y="1665263"/>
            <a:ext cx="6136725" cy="2638272"/>
            <a:chOff x="1257301" y="1665263"/>
            <a:chExt cx="6136725" cy="2638272"/>
          </a:xfrm>
        </p:grpSpPr>
        <p:pic>
          <p:nvPicPr>
            <p:cNvPr id="7" name="Picture 6">
              <a:extLst>
                <a:ext uri="{FF2B5EF4-FFF2-40B4-BE49-F238E27FC236}">
                  <a16:creationId xmlns:a16="http://schemas.microsoft.com/office/drawing/2014/main" id="{F677CAB9-0EFB-1F19-7BF8-436C893A372E}"/>
                </a:ext>
              </a:extLst>
            </p:cNvPr>
            <p:cNvPicPr>
              <a:picLocks noChangeAspect="1"/>
            </p:cNvPicPr>
            <p:nvPr/>
          </p:nvPicPr>
          <p:blipFill>
            <a:blip r:embed="rId8"/>
            <a:stretch>
              <a:fillRect/>
            </a:stretch>
          </p:blipFill>
          <p:spPr>
            <a:xfrm>
              <a:off x="1257301" y="1665263"/>
              <a:ext cx="6136725" cy="2638272"/>
            </a:xfrm>
            <a:prstGeom prst="rect">
              <a:avLst/>
            </a:prstGeom>
          </p:spPr>
        </p:pic>
        <p:pic>
          <p:nvPicPr>
            <p:cNvPr id="14" name="Picture 13">
              <a:extLst>
                <a:ext uri="{FF2B5EF4-FFF2-40B4-BE49-F238E27FC236}">
                  <a16:creationId xmlns:a16="http://schemas.microsoft.com/office/drawing/2014/main" id="{35037365-75AB-356E-3167-654F5778815A}"/>
                </a:ext>
              </a:extLst>
            </p:cNvPr>
            <p:cNvPicPr>
              <a:picLocks noChangeAspect="1"/>
            </p:cNvPicPr>
            <p:nvPr/>
          </p:nvPicPr>
          <p:blipFill>
            <a:blip r:embed="rId9"/>
            <a:stretch>
              <a:fillRect/>
            </a:stretch>
          </p:blipFill>
          <p:spPr>
            <a:xfrm>
              <a:off x="2968580" y="2405378"/>
              <a:ext cx="432976" cy="1893552"/>
            </a:xfrm>
            <a:prstGeom prst="rect">
              <a:avLst/>
            </a:prstGeom>
          </p:spPr>
        </p:pic>
      </p:grpSp>
      <p:sp>
        <p:nvSpPr>
          <p:cNvPr id="2" name="Title 1">
            <a:extLst>
              <a:ext uri="{FF2B5EF4-FFF2-40B4-BE49-F238E27FC236}">
                <a16:creationId xmlns:a16="http://schemas.microsoft.com/office/drawing/2014/main" id="{9AD47E8F-E076-1595-AB2C-7C80EE03CAA6}"/>
              </a:ext>
            </a:extLst>
          </p:cNvPr>
          <p:cNvSpPr>
            <a:spLocks noGrp="1"/>
          </p:cNvSpPr>
          <p:nvPr>
            <p:ph type="title"/>
          </p:nvPr>
        </p:nvSpPr>
        <p:spPr>
          <a:xfrm>
            <a:off x="1257300" y="457200"/>
            <a:ext cx="10401300" cy="332399"/>
          </a:xfrm>
        </p:spPr>
        <p:txBody>
          <a:bodyPr vert="horz">
            <a:spAutoFit/>
          </a:bodyPr>
          <a:lstStyle/>
          <a:p>
            <a:r>
              <a:rPr lang="en-US"/>
              <a:t>Case Study (1/7): Complete and valid LLIS </a:t>
            </a:r>
            <a:r>
              <a:rPr lang="en-US" u="sng"/>
              <a:t>ONLY</a:t>
            </a:r>
          </a:p>
        </p:txBody>
      </p:sp>
      <p:sp>
        <p:nvSpPr>
          <p:cNvPr id="4" name="Slide Number Placeholder 3">
            <a:extLst>
              <a:ext uri="{FF2B5EF4-FFF2-40B4-BE49-F238E27FC236}">
                <a16:creationId xmlns:a16="http://schemas.microsoft.com/office/drawing/2014/main" id="{4298BD2C-17B6-322E-35C4-CA0C0F06CC0E}"/>
              </a:ext>
            </a:extLst>
          </p:cNvPr>
          <p:cNvSpPr>
            <a:spLocks noGrp="1"/>
          </p:cNvSpPr>
          <p:nvPr>
            <p:ph type="sldNum" sz="quarter" idx="12"/>
          </p:nvPr>
        </p:nvSpPr>
        <p:spPr/>
        <p:txBody>
          <a:bodyPr/>
          <a:lstStyle/>
          <a:p>
            <a:fld id="{BCDE79FB-97BA-492B-8D57-F1373F9ADA95}" type="slidenum">
              <a:rPr lang="en-US" smtClean="0"/>
              <a:t>16</a:t>
            </a:fld>
            <a:endParaRPr lang="en-US"/>
          </a:p>
        </p:txBody>
      </p:sp>
      <p:grpSp>
        <p:nvGrpSpPr>
          <p:cNvPr id="22" name="Group 21">
            <a:extLst>
              <a:ext uri="{FF2B5EF4-FFF2-40B4-BE49-F238E27FC236}">
                <a16:creationId xmlns:a16="http://schemas.microsoft.com/office/drawing/2014/main" id="{059078D1-2E1C-BAD4-97A4-C183EEC15209}"/>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DE218AB1-9258-97DA-14A2-F7A58DB244CE}"/>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C5ED07F-DFC6-C261-EE6E-378D0E122CE5}"/>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A0DA4459-BCAB-982A-DB41-E594A3A77E59}"/>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68AC0879-85F9-5DA9-82E4-BD39249A7EE5}"/>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B1CB33A-2B4E-94BB-B2A3-56E190EFE35B}"/>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4" name="TextBox 33">
            <a:extLst>
              <a:ext uri="{FF2B5EF4-FFF2-40B4-BE49-F238E27FC236}">
                <a16:creationId xmlns:a16="http://schemas.microsoft.com/office/drawing/2014/main" id="{64BE3C9E-7272-8C78-1788-C73CF623CB35}"/>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Interconnection Agreement Peak MW using the executed IA</a:t>
            </a:r>
          </a:p>
        </p:txBody>
      </p:sp>
      <p:pic>
        <p:nvPicPr>
          <p:cNvPr id="9" name="Picture 8">
            <a:extLst>
              <a:ext uri="{FF2B5EF4-FFF2-40B4-BE49-F238E27FC236}">
                <a16:creationId xmlns:a16="http://schemas.microsoft.com/office/drawing/2014/main" id="{531FCA44-8CD1-FA11-48C2-87E7319EE6A6}"/>
              </a:ext>
            </a:extLst>
          </p:cNvPr>
          <p:cNvPicPr>
            <a:picLocks noChangeAspect="1"/>
          </p:cNvPicPr>
          <p:nvPr/>
        </p:nvPicPr>
        <p:blipFill>
          <a:blip r:embed="rId10"/>
          <a:stretch>
            <a:fillRect/>
          </a:stretch>
        </p:blipFill>
        <p:spPr>
          <a:xfrm>
            <a:off x="2919932" y="4328000"/>
            <a:ext cx="4474094" cy="2216841"/>
          </a:xfrm>
          <a:prstGeom prst="rect">
            <a:avLst/>
          </a:prstGeom>
        </p:spPr>
      </p:pic>
      <p:sp>
        <p:nvSpPr>
          <p:cNvPr id="10" name="Rectangle 9">
            <a:extLst>
              <a:ext uri="{FF2B5EF4-FFF2-40B4-BE49-F238E27FC236}">
                <a16:creationId xmlns:a16="http://schemas.microsoft.com/office/drawing/2014/main" id="{08A7658B-C3D1-91AF-8615-6FDABE293D1B}"/>
              </a:ext>
            </a:extLst>
          </p:cNvPr>
          <p:cNvSpPr/>
          <p:nvPr/>
        </p:nvSpPr>
        <p:spPr>
          <a:xfrm>
            <a:off x="1693610" y="2073498"/>
            <a:ext cx="1274970" cy="223647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 Source">
            <a:extLst>
              <a:ext uri="{FF2B5EF4-FFF2-40B4-BE49-F238E27FC236}">
                <a16:creationId xmlns:a16="http://schemas.microsoft.com/office/drawing/2014/main" id="{44628FB7-1C01-009E-7CC6-A96CD3E9EDC9}"/>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 05222026_v12</a:t>
            </a:r>
          </a:p>
        </p:txBody>
      </p:sp>
      <p:sp>
        <p:nvSpPr>
          <p:cNvPr id="20" name="TextBox 19">
            <a:extLst>
              <a:ext uri="{FF2B5EF4-FFF2-40B4-BE49-F238E27FC236}">
                <a16:creationId xmlns:a16="http://schemas.microsoft.com/office/drawing/2014/main" id="{613E8394-2048-4239-0753-CABEF69FA954}"/>
              </a:ext>
            </a:extLst>
          </p:cNvPr>
          <p:cNvSpPr txBox="1">
            <a:spLocks/>
          </p:cNvSpPr>
          <p:nvPr/>
        </p:nvSpPr>
        <p:spPr>
          <a:xfrm>
            <a:off x="8631176" y="1734008"/>
            <a:ext cx="3027424" cy="244682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Interconnection Agreement Peak MW and MVAR using the executed Interconnection Agreement (IA) or equivalent agreement</a:t>
            </a:r>
          </a:p>
          <a:p>
            <a:pPr lvl="1">
              <a:buFont typeface="Arial" panose="020B0604020202020204" pitchFamily="34" charset="0"/>
              <a:buChar char="•"/>
            </a:pPr>
            <a:r>
              <a:rPr lang="en-US" sz="1400"/>
              <a:t>Enter the maximum load level contractually permitted in each annual model year</a:t>
            </a:r>
          </a:p>
          <a:p>
            <a:pPr lvl="1">
              <a:buFont typeface="Arial" panose="020B0604020202020204" pitchFamily="34" charset="0"/>
              <a:buChar char="•"/>
            </a:pPr>
            <a:r>
              <a:rPr lang="en-US" sz="1400"/>
              <a:t>These values are used later to determine the final Output Peak MW schedule</a:t>
            </a:r>
          </a:p>
        </p:txBody>
      </p:sp>
    </p:spTree>
    <p:extLst>
      <p:ext uri="{BB962C8B-B14F-4D97-AF65-F5344CB8AC3E}">
        <p14:creationId xmlns:p14="http://schemas.microsoft.com/office/powerpoint/2010/main" val="558619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CB388-477D-3C8F-EFC8-4E63B00F48B3}"/>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52BB420-A446-5B57-39FE-9B53F0924872}"/>
              </a:ext>
            </a:extLst>
          </p:cNvPr>
          <p:cNvGraphicFramePr>
            <a:graphicFrameLocks noChangeAspect="1"/>
          </p:cNvGraphicFramePr>
          <p:nvPr>
            <p:custDataLst>
              <p:tags r:id="rId1"/>
            </p:custDataLst>
            <p:extLst>
              <p:ext uri="{D42A27DB-BD31-4B8C-83A1-F6EECF244321}">
                <p14:modId xmlns:p14="http://schemas.microsoft.com/office/powerpoint/2010/main" val="36379241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252BB420-A446-5B57-39FE-9B53F092487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pSp>
        <p:nvGrpSpPr>
          <p:cNvPr id="12" name="Group 11">
            <a:extLst>
              <a:ext uri="{FF2B5EF4-FFF2-40B4-BE49-F238E27FC236}">
                <a16:creationId xmlns:a16="http://schemas.microsoft.com/office/drawing/2014/main" id="{C1AB41A7-B3EC-2E6E-0FD6-1B894D7A77DE}"/>
              </a:ext>
            </a:extLst>
          </p:cNvPr>
          <p:cNvGrpSpPr/>
          <p:nvPr/>
        </p:nvGrpSpPr>
        <p:grpSpPr>
          <a:xfrm>
            <a:off x="1257301" y="1665263"/>
            <a:ext cx="6136725" cy="2638272"/>
            <a:chOff x="1257301" y="1665263"/>
            <a:chExt cx="6136725" cy="2638272"/>
          </a:xfrm>
        </p:grpSpPr>
        <p:pic>
          <p:nvPicPr>
            <p:cNvPr id="14" name="Picture 13">
              <a:extLst>
                <a:ext uri="{FF2B5EF4-FFF2-40B4-BE49-F238E27FC236}">
                  <a16:creationId xmlns:a16="http://schemas.microsoft.com/office/drawing/2014/main" id="{D6E28109-244B-C37F-D57C-4CCC09C96FF9}"/>
                </a:ext>
              </a:extLst>
            </p:cNvPr>
            <p:cNvPicPr>
              <a:picLocks noChangeAspect="1"/>
            </p:cNvPicPr>
            <p:nvPr/>
          </p:nvPicPr>
          <p:blipFill>
            <a:blip r:embed="rId8"/>
            <a:stretch>
              <a:fillRect/>
            </a:stretch>
          </p:blipFill>
          <p:spPr>
            <a:xfrm>
              <a:off x="1257301" y="1665263"/>
              <a:ext cx="6136725" cy="2638272"/>
            </a:xfrm>
            <a:prstGeom prst="rect">
              <a:avLst/>
            </a:prstGeom>
          </p:spPr>
        </p:pic>
        <p:pic>
          <p:nvPicPr>
            <p:cNvPr id="17" name="Picture 16">
              <a:extLst>
                <a:ext uri="{FF2B5EF4-FFF2-40B4-BE49-F238E27FC236}">
                  <a16:creationId xmlns:a16="http://schemas.microsoft.com/office/drawing/2014/main" id="{51B460A9-B014-87A2-E1B5-B796AD89C8DF}"/>
                </a:ext>
              </a:extLst>
            </p:cNvPr>
            <p:cNvPicPr>
              <a:picLocks noChangeAspect="1"/>
            </p:cNvPicPr>
            <p:nvPr/>
          </p:nvPicPr>
          <p:blipFill>
            <a:blip r:embed="rId9"/>
            <a:stretch>
              <a:fillRect/>
            </a:stretch>
          </p:blipFill>
          <p:spPr>
            <a:xfrm>
              <a:off x="2968580" y="2405378"/>
              <a:ext cx="432976" cy="1893552"/>
            </a:xfrm>
            <a:prstGeom prst="rect">
              <a:avLst/>
            </a:prstGeom>
          </p:spPr>
        </p:pic>
      </p:grpSp>
      <p:sp>
        <p:nvSpPr>
          <p:cNvPr id="2" name="Title 1">
            <a:extLst>
              <a:ext uri="{FF2B5EF4-FFF2-40B4-BE49-F238E27FC236}">
                <a16:creationId xmlns:a16="http://schemas.microsoft.com/office/drawing/2014/main" id="{2F24E43C-AE74-8827-084A-0FCADC00B208}"/>
              </a:ext>
            </a:extLst>
          </p:cNvPr>
          <p:cNvSpPr>
            <a:spLocks noGrp="1"/>
          </p:cNvSpPr>
          <p:nvPr>
            <p:ph type="title"/>
          </p:nvPr>
        </p:nvSpPr>
        <p:spPr>
          <a:xfrm>
            <a:off x="1257300" y="457200"/>
            <a:ext cx="10401300" cy="332399"/>
          </a:xfrm>
        </p:spPr>
        <p:txBody>
          <a:bodyPr vert="horz">
            <a:spAutoFit/>
          </a:bodyPr>
          <a:lstStyle/>
          <a:p>
            <a:r>
              <a:rPr lang="en-US"/>
              <a:t>Case Study (2/7): Complete and valid LLIS </a:t>
            </a:r>
            <a:r>
              <a:rPr lang="en-US" u="sng"/>
              <a:t>ONLY</a:t>
            </a:r>
          </a:p>
        </p:txBody>
      </p:sp>
      <p:sp>
        <p:nvSpPr>
          <p:cNvPr id="4" name="Slide Number Placeholder 3">
            <a:extLst>
              <a:ext uri="{FF2B5EF4-FFF2-40B4-BE49-F238E27FC236}">
                <a16:creationId xmlns:a16="http://schemas.microsoft.com/office/drawing/2014/main" id="{A2273728-B36F-89FF-4EF9-D7AFE99D33EB}"/>
              </a:ext>
            </a:extLst>
          </p:cNvPr>
          <p:cNvSpPr>
            <a:spLocks noGrp="1"/>
          </p:cNvSpPr>
          <p:nvPr>
            <p:ph type="sldNum" sz="quarter" idx="12"/>
          </p:nvPr>
        </p:nvSpPr>
        <p:spPr/>
        <p:txBody>
          <a:bodyPr/>
          <a:lstStyle/>
          <a:p>
            <a:fld id="{BCDE79FB-97BA-492B-8D57-F1373F9ADA95}" type="slidenum">
              <a:rPr lang="en-US" smtClean="0"/>
              <a:t>17</a:t>
            </a:fld>
            <a:endParaRPr lang="en-US"/>
          </a:p>
        </p:txBody>
      </p:sp>
      <p:grpSp>
        <p:nvGrpSpPr>
          <p:cNvPr id="22" name="Group 21">
            <a:extLst>
              <a:ext uri="{FF2B5EF4-FFF2-40B4-BE49-F238E27FC236}">
                <a16:creationId xmlns:a16="http://schemas.microsoft.com/office/drawing/2014/main" id="{7566DDC8-1B36-D992-176A-A760A3C742D3}"/>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172C3110-14CF-0013-E4CB-B702EA6FEBFC}"/>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C9B8FAD-0497-A5E6-16CA-3BC86BC96AE6}"/>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CAC7F8C9-167D-C15E-B412-F7DB67F05845}"/>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1ECE3C94-D855-40B8-812B-30EAFF3C4AB8}"/>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AA44B1A-2760-1AEC-1F0A-A243A24008B3}"/>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5" name="TextBox 4">
            <a:extLst>
              <a:ext uri="{FF2B5EF4-FFF2-40B4-BE49-F238E27FC236}">
                <a16:creationId xmlns:a16="http://schemas.microsoft.com/office/drawing/2014/main" id="{9C8563F8-FEAE-95F6-8C73-EE60E7813208}"/>
              </a:ext>
            </a:extLst>
          </p:cNvPr>
          <p:cNvSpPr txBox="1">
            <a:spLocks/>
          </p:cNvSpPr>
          <p:nvPr/>
        </p:nvSpPr>
        <p:spPr>
          <a:xfrm>
            <a:off x="8631176" y="1734008"/>
            <a:ext cx="3027424" cy="15465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Existing LCP Peak MW and MVAR using the approved LLIS Load Commissioning Plan (LCP)</a:t>
            </a:r>
          </a:p>
          <a:p>
            <a:pPr lvl="1">
              <a:buFont typeface="Arial" panose="020B0604020202020204" pitchFamily="34" charset="0"/>
              <a:buChar char="•"/>
            </a:pPr>
            <a:r>
              <a:rPr lang="en-US" sz="1400"/>
              <a:t>For each annual model year, enter the load level reflected in the approved LLIS schedule</a:t>
            </a:r>
          </a:p>
        </p:txBody>
      </p:sp>
      <p:sp>
        <p:nvSpPr>
          <p:cNvPr id="7" name="TextBox 6">
            <a:extLst>
              <a:ext uri="{FF2B5EF4-FFF2-40B4-BE49-F238E27FC236}">
                <a16:creationId xmlns:a16="http://schemas.microsoft.com/office/drawing/2014/main" id="{E6311A4B-6784-50F7-2E0B-BF30D7795D80}"/>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Existing LCP Peak MW and MVAR</a:t>
            </a:r>
          </a:p>
        </p:txBody>
      </p:sp>
      <p:pic>
        <p:nvPicPr>
          <p:cNvPr id="9" name="Picture 8">
            <a:extLst>
              <a:ext uri="{FF2B5EF4-FFF2-40B4-BE49-F238E27FC236}">
                <a16:creationId xmlns:a16="http://schemas.microsoft.com/office/drawing/2014/main" id="{146E178B-F7D7-399B-972F-61C6839911E2}"/>
              </a:ext>
            </a:extLst>
          </p:cNvPr>
          <p:cNvPicPr>
            <a:picLocks noChangeAspect="1"/>
          </p:cNvPicPr>
          <p:nvPr/>
        </p:nvPicPr>
        <p:blipFill>
          <a:blip r:embed="rId10"/>
          <a:stretch>
            <a:fillRect/>
          </a:stretch>
        </p:blipFill>
        <p:spPr>
          <a:xfrm>
            <a:off x="2919932" y="4328000"/>
            <a:ext cx="4474094" cy="2216841"/>
          </a:xfrm>
          <a:prstGeom prst="rect">
            <a:avLst/>
          </a:prstGeom>
        </p:spPr>
      </p:pic>
      <p:sp>
        <p:nvSpPr>
          <p:cNvPr id="10" name="Rectangle 9">
            <a:extLst>
              <a:ext uri="{FF2B5EF4-FFF2-40B4-BE49-F238E27FC236}">
                <a16:creationId xmlns:a16="http://schemas.microsoft.com/office/drawing/2014/main" id="{F8B73A84-5495-AFF4-8347-363651D4ED39}"/>
              </a:ext>
            </a:extLst>
          </p:cNvPr>
          <p:cNvSpPr/>
          <p:nvPr/>
        </p:nvSpPr>
        <p:spPr>
          <a:xfrm>
            <a:off x="3409838" y="2434974"/>
            <a:ext cx="771744"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 Source">
            <a:extLst>
              <a:ext uri="{FF2B5EF4-FFF2-40B4-BE49-F238E27FC236}">
                <a16:creationId xmlns:a16="http://schemas.microsoft.com/office/drawing/2014/main" id="{059D18F3-B912-5D61-9AD5-2ED84E5D52B6}"/>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 05222026_v12</a:t>
            </a:r>
          </a:p>
        </p:txBody>
      </p:sp>
    </p:spTree>
    <p:extLst>
      <p:ext uri="{BB962C8B-B14F-4D97-AF65-F5344CB8AC3E}">
        <p14:creationId xmlns:p14="http://schemas.microsoft.com/office/powerpoint/2010/main" val="40827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85614-4B51-F3A5-F29E-4E05D6C88063}"/>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8E67A1C-6708-9D6B-C4C5-1CE5F58D920A}"/>
              </a:ext>
            </a:extLst>
          </p:cNvPr>
          <p:cNvGraphicFramePr>
            <a:graphicFrameLocks noChangeAspect="1"/>
          </p:cNvGraphicFramePr>
          <p:nvPr>
            <p:custDataLst>
              <p:tags r:id="rId1"/>
            </p:custDataLst>
            <p:extLst>
              <p:ext uri="{D42A27DB-BD31-4B8C-83A1-F6EECF244321}">
                <p14:modId xmlns:p14="http://schemas.microsoft.com/office/powerpoint/2010/main" val="2517759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F8E67A1C-6708-9D6B-C4C5-1CE5F58D920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pSp>
        <p:nvGrpSpPr>
          <p:cNvPr id="17" name="Group 16">
            <a:extLst>
              <a:ext uri="{FF2B5EF4-FFF2-40B4-BE49-F238E27FC236}">
                <a16:creationId xmlns:a16="http://schemas.microsoft.com/office/drawing/2014/main" id="{6ACD46B2-D6F9-BF19-04DE-697D92779BE5}"/>
              </a:ext>
            </a:extLst>
          </p:cNvPr>
          <p:cNvGrpSpPr/>
          <p:nvPr/>
        </p:nvGrpSpPr>
        <p:grpSpPr>
          <a:xfrm>
            <a:off x="1257301" y="1665263"/>
            <a:ext cx="6136725" cy="2638272"/>
            <a:chOff x="1257301" y="1665263"/>
            <a:chExt cx="6136725" cy="2638272"/>
          </a:xfrm>
        </p:grpSpPr>
        <p:pic>
          <p:nvPicPr>
            <p:cNvPr id="18" name="Picture 17">
              <a:extLst>
                <a:ext uri="{FF2B5EF4-FFF2-40B4-BE49-F238E27FC236}">
                  <a16:creationId xmlns:a16="http://schemas.microsoft.com/office/drawing/2014/main" id="{625E472E-44D1-6EFE-6B40-8EAACE1E4C9B}"/>
                </a:ext>
              </a:extLst>
            </p:cNvPr>
            <p:cNvPicPr>
              <a:picLocks noChangeAspect="1"/>
            </p:cNvPicPr>
            <p:nvPr/>
          </p:nvPicPr>
          <p:blipFill>
            <a:blip r:embed="rId8"/>
            <a:stretch>
              <a:fillRect/>
            </a:stretch>
          </p:blipFill>
          <p:spPr>
            <a:xfrm>
              <a:off x="1257301" y="1665263"/>
              <a:ext cx="6136725" cy="2638272"/>
            </a:xfrm>
            <a:prstGeom prst="rect">
              <a:avLst/>
            </a:prstGeom>
          </p:spPr>
        </p:pic>
        <p:pic>
          <p:nvPicPr>
            <p:cNvPr id="19" name="Picture 18">
              <a:extLst>
                <a:ext uri="{FF2B5EF4-FFF2-40B4-BE49-F238E27FC236}">
                  <a16:creationId xmlns:a16="http://schemas.microsoft.com/office/drawing/2014/main" id="{663E1190-D65B-DC80-169A-2D0319C7DB51}"/>
                </a:ext>
              </a:extLst>
            </p:cNvPr>
            <p:cNvPicPr>
              <a:picLocks noChangeAspect="1"/>
            </p:cNvPicPr>
            <p:nvPr/>
          </p:nvPicPr>
          <p:blipFill>
            <a:blip r:embed="rId9"/>
            <a:stretch>
              <a:fillRect/>
            </a:stretch>
          </p:blipFill>
          <p:spPr>
            <a:xfrm>
              <a:off x="2968580" y="2405378"/>
              <a:ext cx="432976" cy="1893552"/>
            </a:xfrm>
            <a:prstGeom prst="rect">
              <a:avLst/>
            </a:prstGeom>
          </p:spPr>
        </p:pic>
      </p:grpSp>
      <p:sp>
        <p:nvSpPr>
          <p:cNvPr id="2" name="Title 1">
            <a:extLst>
              <a:ext uri="{FF2B5EF4-FFF2-40B4-BE49-F238E27FC236}">
                <a16:creationId xmlns:a16="http://schemas.microsoft.com/office/drawing/2014/main" id="{F5C4AB35-CFB0-8A3A-A8DD-757200F6B3A7}"/>
              </a:ext>
            </a:extLst>
          </p:cNvPr>
          <p:cNvSpPr>
            <a:spLocks noGrp="1"/>
          </p:cNvSpPr>
          <p:nvPr>
            <p:ph type="title"/>
          </p:nvPr>
        </p:nvSpPr>
        <p:spPr>
          <a:xfrm>
            <a:off x="1257300" y="457200"/>
            <a:ext cx="10401300" cy="332399"/>
          </a:xfrm>
        </p:spPr>
        <p:txBody>
          <a:bodyPr vert="horz">
            <a:spAutoFit/>
          </a:bodyPr>
          <a:lstStyle/>
          <a:p>
            <a:r>
              <a:rPr lang="en-US"/>
              <a:t>Case Study (3/7): Complete and valid LLIS </a:t>
            </a:r>
            <a:r>
              <a:rPr lang="en-US" u="sng"/>
              <a:t>ONLY</a:t>
            </a:r>
          </a:p>
        </p:txBody>
      </p:sp>
      <p:sp>
        <p:nvSpPr>
          <p:cNvPr id="4" name="Slide Number Placeholder 3">
            <a:extLst>
              <a:ext uri="{FF2B5EF4-FFF2-40B4-BE49-F238E27FC236}">
                <a16:creationId xmlns:a16="http://schemas.microsoft.com/office/drawing/2014/main" id="{9D6CF718-0220-09EC-7E15-A7904F1D707E}"/>
              </a:ext>
            </a:extLst>
          </p:cNvPr>
          <p:cNvSpPr>
            <a:spLocks noGrp="1"/>
          </p:cNvSpPr>
          <p:nvPr>
            <p:ph type="sldNum" sz="quarter" idx="12"/>
          </p:nvPr>
        </p:nvSpPr>
        <p:spPr/>
        <p:txBody>
          <a:bodyPr/>
          <a:lstStyle/>
          <a:p>
            <a:fld id="{BCDE79FB-97BA-492B-8D57-F1373F9ADA95}" type="slidenum">
              <a:rPr lang="en-US" smtClean="0"/>
              <a:t>18</a:t>
            </a:fld>
            <a:endParaRPr lang="en-US"/>
          </a:p>
        </p:txBody>
      </p:sp>
      <p:grpSp>
        <p:nvGrpSpPr>
          <p:cNvPr id="22" name="Group 21">
            <a:extLst>
              <a:ext uri="{FF2B5EF4-FFF2-40B4-BE49-F238E27FC236}">
                <a16:creationId xmlns:a16="http://schemas.microsoft.com/office/drawing/2014/main" id="{3B528D47-03CF-A439-9CD7-480EDA42C0D6}"/>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2DE22595-27EB-5313-959C-576C0F903D2F}"/>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EC7AD79-70B8-8FDF-9CA0-8B8D00C9BCD5}"/>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07DF9643-F76E-C9A6-0831-8207A56461ED}"/>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2ED02692-F87A-CCFD-2DA7-4EC08178AAB0}"/>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97E5F49-F5F2-2933-A689-A74EE6962F84}"/>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 name="TextBox 2">
            <a:extLst>
              <a:ext uri="{FF2B5EF4-FFF2-40B4-BE49-F238E27FC236}">
                <a16:creationId xmlns:a16="http://schemas.microsoft.com/office/drawing/2014/main" id="{E0C9E7ED-D590-748A-04CD-CF22099DABDF}"/>
              </a:ext>
            </a:extLst>
          </p:cNvPr>
          <p:cNvSpPr txBox="1">
            <a:spLocks/>
          </p:cNvSpPr>
          <p:nvPr/>
        </p:nvSpPr>
        <p:spPr>
          <a:xfrm>
            <a:off x="8631176" y="1734008"/>
            <a:ext cx="3027424" cy="42088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For each load increase that depends on a transmission upgrade, enter the controlling upgrade in LLIS Required Controlling Upgrade</a:t>
            </a:r>
          </a:p>
          <a:p>
            <a:pPr lvl="1">
              <a:buFont typeface="Arial" panose="020B0604020202020204" pitchFamily="34" charset="0"/>
              <a:buChar char="•"/>
            </a:pPr>
            <a:r>
              <a:rPr lang="en-US" sz="1400"/>
              <a:t>If the upgrade appears in the latest TPIT report, enter the latest TPIT in-service date in LLIS TPIT ISD</a:t>
            </a:r>
          </a:p>
          <a:p>
            <a:pPr lvl="1">
              <a:buFont typeface="Arial" panose="020B0604020202020204" pitchFamily="34" charset="0"/>
              <a:buChar char="•"/>
            </a:pPr>
            <a:r>
              <a:rPr lang="en-US" sz="1400"/>
              <a:t>If a load increase depends on a transmission upgrade but the upgrade is not included in the latest TPIT report, enter the controlling transmission upgrade in LLIS Required Controlling Upgrade and leave LLIS TPIT ISD blank</a:t>
            </a:r>
          </a:p>
          <a:p>
            <a:pPr lvl="1">
              <a:buFont typeface="Arial" panose="020B0604020202020204" pitchFamily="34" charset="0"/>
              <a:buChar char="•"/>
            </a:pPr>
            <a:r>
              <a:rPr lang="en-US" sz="1400"/>
              <a:t>These entries determine whether the LLIS load increase remains available in the original year or is deferred to a later year</a:t>
            </a:r>
          </a:p>
        </p:txBody>
      </p:sp>
      <p:sp>
        <p:nvSpPr>
          <p:cNvPr id="5" name="TextBox 4">
            <a:extLst>
              <a:ext uri="{FF2B5EF4-FFF2-40B4-BE49-F238E27FC236}">
                <a16:creationId xmlns:a16="http://schemas.microsoft.com/office/drawing/2014/main" id="{C1D632AD-D2BC-297B-9215-87A712EDBB6C}"/>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Enter LLIS upgrades and TPIT dates</a:t>
            </a:r>
          </a:p>
        </p:txBody>
      </p:sp>
      <p:pic>
        <p:nvPicPr>
          <p:cNvPr id="9" name="Picture 8">
            <a:extLst>
              <a:ext uri="{FF2B5EF4-FFF2-40B4-BE49-F238E27FC236}">
                <a16:creationId xmlns:a16="http://schemas.microsoft.com/office/drawing/2014/main" id="{170FDEA3-D4D0-A244-411C-FC179714AE1E}"/>
              </a:ext>
            </a:extLst>
          </p:cNvPr>
          <p:cNvPicPr>
            <a:picLocks noChangeAspect="1"/>
          </p:cNvPicPr>
          <p:nvPr/>
        </p:nvPicPr>
        <p:blipFill>
          <a:blip r:embed="rId10"/>
          <a:stretch>
            <a:fillRect/>
          </a:stretch>
        </p:blipFill>
        <p:spPr>
          <a:xfrm>
            <a:off x="2919932" y="4328000"/>
            <a:ext cx="4474094" cy="2216841"/>
          </a:xfrm>
          <a:prstGeom prst="rect">
            <a:avLst/>
          </a:prstGeom>
        </p:spPr>
      </p:pic>
      <p:sp>
        <p:nvSpPr>
          <p:cNvPr id="10" name="Rectangle 9">
            <a:extLst>
              <a:ext uri="{FF2B5EF4-FFF2-40B4-BE49-F238E27FC236}">
                <a16:creationId xmlns:a16="http://schemas.microsoft.com/office/drawing/2014/main" id="{915FDEF9-E94C-ADF1-29AA-EEB7DC9A2773}"/>
              </a:ext>
            </a:extLst>
          </p:cNvPr>
          <p:cNvSpPr/>
          <p:nvPr/>
        </p:nvSpPr>
        <p:spPr>
          <a:xfrm>
            <a:off x="4140955" y="2434974"/>
            <a:ext cx="798975"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 Source">
            <a:extLst>
              <a:ext uri="{FF2B5EF4-FFF2-40B4-BE49-F238E27FC236}">
                <a16:creationId xmlns:a16="http://schemas.microsoft.com/office/drawing/2014/main" id="{5A9B06A7-100D-BB73-48EB-7B58A9AC64D8}"/>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 05222026_v12</a:t>
            </a:r>
          </a:p>
        </p:txBody>
      </p:sp>
    </p:spTree>
    <p:extLst>
      <p:ext uri="{BB962C8B-B14F-4D97-AF65-F5344CB8AC3E}">
        <p14:creationId xmlns:p14="http://schemas.microsoft.com/office/powerpoint/2010/main" val="3510838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79CB2-B787-A979-D38F-20FA2B2F5BCA}"/>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1607B0C-6C17-F02E-0BDF-4C7BD408DB60}"/>
              </a:ext>
            </a:extLst>
          </p:cNvPr>
          <p:cNvGraphicFramePr>
            <a:graphicFrameLocks noChangeAspect="1"/>
          </p:cNvGraphicFramePr>
          <p:nvPr>
            <p:custDataLst>
              <p:tags r:id="rId1"/>
            </p:custDataLst>
            <p:extLst>
              <p:ext uri="{D42A27DB-BD31-4B8C-83A1-F6EECF244321}">
                <p14:modId xmlns:p14="http://schemas.microsoft.com/office/powerpoint/2010/main" val="35446214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E1607B0C-6C17-F02E-0BDF-4C7BD408DB6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pSp>
        <p:nvGrpSpPr>
          <p:cNvPr id="14" name="Group 13">
            <a:extLst>
              <a:ext uri="{FF2B5EF4-FFF2-40B4-BE49-F238E27FC236}">
                <a16:creationId xmlns:a16="http://schemas.microsoft.com/office/drawing/2014/main" id="{FB46B82F-CE2F-EADA-9FB6-1BFB5361E975}"/>
              </a:ext>
            </a:extLst>
          </p:cNvPr>
          <p:cNvGrpSpPr/>
          <p:nvPr/>
        </p:nvGrpSpPr>
        <p:grpSpPr>
          <a:xfrm>
            <a:off x="1257301" y="1665263"/>
            <a:ext cx="6136725" cy="2638272"/>
            <a:chOff x="1257301" y="1665263"/>
            <a:chExt cx="6136725" cy="2638272"/>
          </a:xfrm>
        </p:grpSpPr>
        <p:pic>
          <p:nvPicPr>
            <p:cNvPr id="17" name="Picture 16">
              <a:extLst>
                <a:ext uri="{FF2B5EF4-FFF2-40B4-BE49-F238E27FC236}">
                  <a16:creationId xmlns:a16="http://schemas.microsoft.com/office/drawing/2014/main" id="{06A0A1D9-37A7-B152-4E23-FC95FF7EA2B3}"/>
                </a:ext>
              </a:extLst>
            </p:cNvPr>
            <p:cNvPicPr>
              <a:picLocks noChangeAspect="1"/>
            </p:cNvPicPr>
            <p:nvPr/>
          </p:nvPicPr>
          <p:blipFill>
            <a:blip r:embed="rId8"/>
            <a:stretch>
              <a:fillRect/>
            </a:stretch>
          </p:blipFill>
          <p:spPr>
            <a:xfrm>
              <a:off x="1257301" y="1665263"/>
              <a:ext cx="6136725" cy="2638272"/>
            </a:xfrm>
            <a:prstGeom prst="rect">
              <a:avLst/>
            </a:prstGeom>
          </p:spPr>
        </p:pic>
        <p:pic>
          <p:nvPicPr>
            <p:cNvPr id="18" name="Picture 17">
              <a:extLst>
                <a:ext uri="{FF2B5EF4-FFF2-40B4-BE49-F238E27FC236}">
                  <a16:creationId xmlns:a16="http://schemas.microsoft.com/office/drawing/2014/main" id="{8271CB08-AFFC-28E4-7DCA-DA08812B81A1}"/>
                </a:ext>
              </a:extLst>
            </p:cNvPr>
            <p:cNvPicPr>
              <a:picLocks noChangeAspect="1"/>
            </p:cNvPicPr>
            <p:nvPr/>
          </p:nvPicPr>
          <p:blipFill>
            <a:blip r:embed="rId9"/>
            <a:stretch>
              <a:fillRect/>
            </a:stretch>
          </p:blipFill>
          <p:spPr>
            <a:xfrm>
              <a:off x="2968580" y="2405378"/>
              <a:ext cx="432976" cy="1893552"/>
            </a:xfrm>
            <a:prstGeom prst="rect">
              <a:avLst/>
            </a:prstGeom>
          </p:spPr>
        </p:pic>
      </p:grpSp>
      <p:sp>
        <p:nvSpPr>
          <p:cNvPr id="10" name="TextBox 9">
            <a:extLst>
              <a:ext uri="{FF2B5EF4-FFF2-40B4-BE49-F238E27FC236}">
                <a16:creationId xmlns:a16="http://schemas.microsoft.com/office/drawing/2014/main" id="{6A41F1B0-A73C-BDC6-0155-FCFF7A262C3B}"/>
              </a:ext>
            </a:extLst>
          </p:cNvPr>
          <p:cNvSpPr txBox="1">
            <a:spLocks/>
          </p:cNvSpPr>
          <p:nvPr/>
        </p:nvSpPr>
        <p:spPr>
          <a:xfrm>
            <a:off x="8631176" y="1734008"/>
            <a:ext cx="3027424" cy="28777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For each LLIS load increase that depends on a transmission upgrade, identify the associated TPIT project</a:t>
            </a:r>
          </a:p>
          <a:p>
            <a:pPr lvl="1">
              <a:buFont typeface="Arial" panose="020B0604020202020204" pitchFamily="34" charset="0"/>
              <a:buChar char="•"/>
            </a:pPr>
            <a:r>
              <a:rPr lang="en-US" sz="1400"/>
              <a:t>Populate the applicable TPIT Project Number, TPIT Project Tier, and indicate whether the upgrade is reflected in the 25SSWG_U1 cases</a:t>
            </a:r>
          </a:p>
          <a:p>
            <a:pPr lvl="1">
              <a:buFont typeface="Arial" panose="020B0604020202020204" pitchFamily="34" charset="0"/>
              <a:buChar char="•"/>
            </a:pPr>
            <a:r>
              <a:rPr lang="en-US" sz="1400"/>
              <a:t>This information is provided for reference and validation purposes and supports ERCOT review of the TPIT assumptions</a:t>
            </a:r>
          </a:p>
        </p:txBody>
      </p:sp>
      <p:sp>
        <p:nvSpPr>
          <p:cNvPr id="2" name="Title 1">
            <a:extLst>
              <a:ext uri="{FF2B5EF4-FFF2-40B4-BE49-F238E27FC236}">
                <a16:creationId xmlns:a16="http://schemas.microsoft.com/office/drawing/2014/main" id="{E3E9B4BC-AB03-3948-70A6-A048FBF9B5AD}"/>
              </a:ext>
            </a:extLst>
          </p:cNvPr>
          <p:cNvSpPr>
            <a:spLocks noGrp="1"/>
          </p:cNvSpPr>
          <p:nvPr>
            <p:ph type="title"/>
          </p:nvPr>
        </p:nvSpPr>
        <p:spPr>
          <a:xfrm>
            <a:off x="1257300" y="457200"/>
            <a:ext cx="10401300" cy="332399"/>
          </a:xfrm>
        </p:spPr>
        <p:txBody>
          <a:bodyPr vert="horz">
            <a:spAutoFit/>
          </a:bodyPr>
          <a:lstStyle/>
          <a:p>
            <a:r>
              <a:rPr lang="en-US"/>
              <a:t>Case Study (4/7): Complete and valid LLIS </a:t>
            </a:r>
            <a:r>
              <a:rPr lang="en-US" u="sng"/>
              <a:t>ONLY</a:t>
            </a:r>
          </a:p>
        </p:txBody>
      </p:sp>
      <p:sp>
        <p:nvSpPr>
          <p:cNvPr id="4" name="Slide Number Placeholder 3">
            <a:extLst>
              <a:ext uri="{FF2B5EF4-FFF2-40B4-BE49-F238E27FC236}">
                <a16:creationId xmlns:a16="http://schemas.microsoft.com/office/drawing/2014/main" id="{F74BB823-3A2F-9E53-2A2F-3DFB2353D1EA}"/>
              </a:ext>
            </a:extLst>
          </p:cNvPr>
          <p:cNvSpPr>
            <a:spLocks noGrp="1"/>
          </p:cNvSpPr>
          <p:nvPr>
            <p:ph type="sldNum" sz="quarter" idx="12"/>
          </p:nvPr>
        </p:nvSpPr>
        <p:spPr/>
        <p:txBody>
          <a:bodyPr/>
          <a:lstStyle/>
          <a:p>
            <a:fld id="{BCDE79FB-97BA-492B-8D57-F1373F9ADA95}" type="slidenum">
              <a:rPr lang="en-US" smtClean="0"/>
              <a:t>19</a:t>
            </a:fld>
            <a:endParaRPr lang="en-US"/>
          </a:p>
        </p:txBody>
      </p:sp>
      <p:grpSp>
        <p:nvGrpSpPr>
          <p:cNvPr id="22" name="Group 21">
            <a:extLst>
              <a:ext uri="{FF2B5EF4-FFF2-40B4-BE49-F238E27FC236}">
                <a16:creationId xmlns:a16="http://schemas.microsoft.com/office/drawing/2014/main" id="{C8D8864E-D1E5-9496-D3FC-1D8BEB27C7D6}"/>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F7326D16-2698-5A6D-260E-31D614A75CE4}"/>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558B2FB-0486-C158-D44C-62706834FEEE}"/>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16F5D8E2-B9B7-655E-2510-FDC94AD46A07}"/>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B115B1F0-0705-6E74-1F34-B308C5A70EA0}"/>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8B564AA-E5BC-2665-F58C-59879F7319F6}"/>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7" name="TextBox 6">
            <a:extLst>
              <a:ext uri="{FF2B5EF4-FFF2-40B4-BE49-F238E27FC236}">
                <a16:creationId xmlns:a16="http://schemas.microsoft.com/office/drawing/2014/main" id="{6C92FC7F-AE98-F00C-AD09-B9B5B44F6995}"/>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LLIS supporting information</a:t>
            </a:r>
          </a:p>
        </p:txBody>
      </p:sp>
      <p:pic>
        <p:nvPicPr>
          <p:cNvPr id="8" name="Picture 7">
            <a:extLst>
              <a:ext uri="{FF2B5EF4-FFF2-40B4-BE49-F238E27FC236}">
                <a16:creationId xmlns:a16="http://schemas.microsoft.com/office/drawing/2014/main" id="{C46B41FC-CF5F-73E0-CD62-A9059A3095DE}"/>
              </a:ext>
            </a:extLst>
          </p:cNvPr>
          <p:cNvPicPr>
            <a:picLocks noChangeAspect="1"/>
          </p:cNvPicPr>
          <p:nvPr/>
        </p:nvPicPr>
        <p:blipFill>
          <a:blip r:embed="rId10"/>
          <a:stretch>
            <a:fillRect/>
          </a:stretch>
        </p:blipFill>
        <p:spPr>
          <a:xfrm>
            <a:off x="2919932" y="4328000"/>
            <a:ext cx="4474094" cy="2216841"/>
          </a:xfrm>
          <a:prstGeom prst="rect">
            <a:avLst/>
          </a:prstGeom>
        </p:spPr>
      </p:pic>
      <p:sp>
        <p:nvSpPr>
          <p:cNvPr id="9" name="Rectangle 8">
            <a:extLst>
              <a:ext uri="{FF2B5EF4-FFF2-40B4-BE49-F238E27FC236}">
                <a16:creationId xmlns:a16="http://schemas.microsoft.com/office/drawing/2014/main" id="{3D039A29-1764-8681-28FE-31BFEB8D8D6A}"/>
              </a:ext>
            </a:extLst>
          </p:cNvPr>
          <p:cNvSpPr/>
          <p:nvPr/>
        </p:nvSpPr>
        <p:spPr>
          <a:xfrm>
            <a:off x="4931596" y="2434974"/>
            <a:ext cx="1169780"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 Source">
            <a:extLst>
              <a:ext uri="{FF2B5EF4-FFF2-40B4-BE49-F238E27FC236}">
                <a16:creationId xmlns:a16="http://schemas.microsoft.com/office/drawing/2014/main" id="{97084573-B3AC-7CA8-AA1E-F957CA13B079}"/>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 05222026_v12</a:t>
            </a:r>
          </a:p>
        </p:txBody>
      </p:sp>
    </p:spTree>
    <p:extLst>
      <p:ext uri="{BB962C8B-B14F-4D97-AF65-F5344CB8AC3E}">
        <p14:creationId xmlns:p14="http://schemas.microsoft.com/office/powerpoint/2010/main" val="3877322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95442CB4-36A9-0C27-0602-BC3CA011729C}"/>
              </a:ext>
            </a:extLst>
          </p:cNvPr>
          <p:cNvGraphicFramePr>
            <a:graphicFrameLocks noChangeAspect="1"/>
          </p:cNvGraphicFramePr>
          <p:nvPr>
            <p:custDataLst>
              <p:tags r:id="rId1"/>
            </p:custDataLst>
            <p:extLst>
              <p:ext uri="{D42A27DB-BD31-4B8C-83A1-F6EECF244321}">
                <p14:modId xmlns:p14="http://schemas.microsoft.com/office/powerpoint/2010/main" val="21210504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5" progId="TCLayout.ActiveDocument.1">
                  <p:embed/>
                </p:oleObj>
              </mc:Choice>
              <mc:Fallback>
                <p:oleObj name="think-cell Slide" r:id="rId7" imgW="404" imgH="405" progId="TCLayout.ActiveDocument.1">
                  <p:embed/>
                  <p:pic>
                    <p:nvPicPr>
                      <p:cNvPr id="7" name="think-cell data - do not delete" hidden="1">
                        <a:extLst>
                          <a:ext uri="{FF2B5EF4-FFF2-40B4-BE49-F238E27FC236}">
                            <a16:creationId xmlns:a16="http://schemas.microsoft.com/office/drawing/2014/main" id="{95442CB4-36A9-0C27-0602-BC3CA011729C}"/>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AEAF33C-F39C-D1BB-F60D-FCC180358ED0}"/>
              </a:ext>
            </a:extLst>
          </p:cNvPr>
          <p:cNvSpPr>
            <a:spLocks noGrp="1"/>
          </p:cNvSpPr>
          <p:nvPr>
            <p:ph type="title"/>
          </p:nvPr>
        </p:nvSpPr>
        <p:spPr/>
        <p:txBody>
          <a:bodyPr vert="horz"/>
          <a:lstStyle/>
          <a:p>
            <a:r>
              <a:rPr lang="en-US" altLang="en-US">
                <a:effectLst/>
                <a:latin typeface="+mn-lt"/>
              </a:rPr>
              <a:t>Agenda</a:t>
            </a:r>
            <a:endParaRPr lang="en-US">
              <a:latin typeface="+mn-lt"/>
            </a:endParaRPr>
          </a:p>
        </p:txBody>
      </p:sp>
      <p:sp>
        <p:nvSpPr>
          <p:cNvPr id="4" name="Slide Number Placeholder 3">
            <a:extLst>
              <a:ext uri="{FF2B5EF4-FFF2-40B4-BE49-F238E27FC236}">
                <a16:creationId xmlns:a16="http://schemas.microsoft.com/office/drawing/2014/main" id="{E4BB4A23-75F5-0434-AAB7-C1499B662C2E}"/>
              </a:ext>
            </a:extLst>
          </p:cNvPr>
          <p:cNvSpPr>
            <a:spLocks noGrp="1"/>
          </p:cNvSpPr>
          <p:nvPr>
            <p:ph type="sldNum" sz="quarter" idx="12"/>
          </p:nvPr>
        </p:nvSpPr>
        <p:spPr/>
        <p:txBody>
          <a:bodyPr/>
          <a:lstStyle/>
          <a:p>
            <a:fld id="{BCDE79FB-97BA-492B-8D57-F1373F9ADA95}" type="slidenum">
              <a:rPr lang="en-US" smtClean="0"/>
              <a:pPr/>
              <a:t>2</a:t>
            </a:fld>
            <a:endParaRPr lang="en-US"/>
          </a:p>
        </p:txBody>
      </p:sp>
      <p:sp>
        <p:nvSpPr>
          <p:cNvPr id="5" name="Text Placeholder 2">
            <a:extLst>
              <a:ext uri="{FF2B5EF4-FFF2-40B4-BE49-F238E27FC236}">
                <a16:creationId xmlns:a16="http://schemas.microsoft.com/office/drawing/2014/main" id="{E117534D-C175-91CE-AB0E-8AF761299486}"/>
              </a:ext>
            </a:extLst>
          </p:cNvPr>
          <p:cNvSpPr>
            <a:spLocks noGrp="1"/>
          </p:cNvSpPr>
          <p:nvPr>
            <p:custDataLst>
              <p:tags r:id="rId2"/>
            </p:custDataLst>
          </p:nvPr>
        </p:nvSpPr>
        <p:spPr bwMode="auto">
          <a:xfrm>
            <a:off x="3459163" y="2608262"/>
            <a:ext cx="4657725" cy="527050"/>
          </a:xfrm>
          <a:prstGeom prst="rect">
            <a:avLst/>
          </a:prstGeom>
          <a:solidFill>
            <a:schemeClr val="accent1"/>
          </a:solidFill>
          <a:ln>
            <a:noFill/>
          </a:ln>
          <a:effectLst/>
        </p:spPr>
        <p:txBody>
          <a:bodyPr vert="horz" wrap="none" lIns="80963" tIns="141288" rIns="0" bIns="141288"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b="1">
                <a:solidFill>
                  <a:schemeClr val="bg1"/>
                </a:solidFill>
                <a:effectLst/>
              </a:rPr>
              <a:t>Batch Zero Readiness Discussion Schedule</a:t>
            </a:r>
            <a:endParaRPr lang="en-US" b="1">
              <a:solidFill>
                <a:schemeClr val="bg1"/>
              </a:solidFill>
            </a:endParaRPr>
          </a:p>
        </p:txBody>
      </p:sp>
      <p:sp>
        <p:nvSpPr>
          <p:cNvPr id="16" name="Text Placeholder 2">
            <a:hlinkClick r:id="rId9" action="ppaction://hlinksldjump"/>
            <a:extLst>
              <a:ext uri="{FF2B5EF4-FFF2-40B4-BE49-F238E27FC236}">
                <a16:creationId xmlns:a16="http://schemas.microsoft.com/office/drawing/2014/main" id="{DD2685F3-9654-86EF-68F2-4B5084A6F2D4}"/>
              </a:ext>
            </a:extLst>
          </p:cNvPr>
          <p:cNvSpPr>
            <a:spLocks noGrp="1"/>
          </p:cNvSpPr>
          <p:nvPr>
            <p:custDataLst>
              <p:tags r:id="rId3"/>
            </p:custDataLst>
          </p:nvPr>
        </p:nvSpPr>
        <p:spPr bwMode="auto">
          <a:xfrm>
            <a:off x="3459163" y="3135313"/>
            <a:ext cx="4657725" cy="527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41288" rIns="0" bIns="141288"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t>Batch Zero Process Flow and updated LIF</a:t>
            </a:r>
          </a:p>
        </p:txBody>
      </p:sp>
      <p:sp>
        <p:nvSpPr>
          <p:cNvPr id="9" name="Text Placeholder 2">
            <a:hlinkClick r:id="" action="ppaction://noaction"/>
            <a:extLst>
              <a:ext uri="{FF2B5EF4-FFF2-40B4-BE49-F238E27FC236}">
                <a16:creationId xmlns:a16="http://schemas.microsoft.com/office/drawing/2014/main" id="{1C6E061C-0241-85B6-5C33-65D06D7814F0}"/>
              </a:ext>
            </a:extLst>
          </p:cNvPr>
          <p:cNvSpPr>
            <a:spLocks noGrp="1"/>
          </p:cNvSpPr>
          <p:nvPr>
            <p:custDataLst>
              <p:tags r:id="rId4"/>
            </p:custDataLst>
          </p:nvPr>
        </p:nvSpPr>
        <p:spPr bwMode="auto">
          <a:xfrm>
            <a:off x="3459163" y="3662362"/>
            <a:ext cx="4657725" cy="527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41288" rIns="0" bIns="141288"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dirty="0"/>
              <a:t>Batch Zero Frequently Asked Questions (FAQ)</a:t>
            </a:r>
          </a:p>
        </p:txBody>
      </p:sp>
      <p:sp>
        <p:nvSpPr>
          <p:cNvPr id="6" name="Text Placeholder 2">
            <a:hlinkClick r:id="rId10" action="ppaction://hlinksldjump"/>
            <a:extLst>
              <a:ext uri="{FF2B5EF4-FFF2-40B4-BE49-F238E27FC236}">
                <a16:creationId xmlns:a16="http://schemas.microsoft.com/office/drawing/2014/main" id="{9814E91B-A24D-2C73-C288-0DD7EE89AF40}"/>
              </a:ext>
            </a:extLst>
          </p:cNvPr>
          <p:cNvSpPr>
            <a:spLocks noGrp="1"/>
          </p:cNvSpPr>
          <p:nvPr>
            <p:custDataLst>
              <p:tags r:id="rId5"/>
            </p:custDataLst>
          </p:nvPr>
        </p:nvSpPr>
        <p:spPr bwMode="auto">
          <a:xfrm>
            <a:off x="3459163" y="4189413"/>
            <a:ext cx="4657725" cy="527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41288" rIns="0" bIns="141288"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t>Appendix</a:t>
            </a:r>
          </a:p>
        </p:txBody>
      </p:sp>
    </p:spTree>
    <p:extLst>
      <p:ext uri="{BB962C8B-B14F-4D97-AF65-F5344CB8AC3E}">
        <p14:creationId xmlns:p14="http://schemas.microsoft.com/office/powerpoint/2010/main" val="356102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146D9-10B6-1D7B-3901-D37BD004D7FA}"/>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8F49CD2-FEFF-9FED-5EF4-2990397BAA03}"/>
              </a:ext>
            </a:extLst>
          </p:cNvPr>
          <p:cNvGraphicFramePr>
            <a:graphicFrameLocks noChangeAspect="1"/>
          </p:cNvGraphicFramePr>
          <p:nvPr>
            <p:custDataLst>
              <p:tags r:id="rId1"/>
            </p:custDataLst>
            <p:extLst>
              <p:ext uri="{D42A27DB-BD31-4B8C-83A1-F6EECF244321}">
                <p14:modId xmlns:p14="http://schemas.microsoft.com/office/powerpoint/2010/main" val="9832467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48F49CD2-FEFF-9FED-5EF4-2990397BAA0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pSp>
        <p:nvGrpSpPr>
          <p:cNvPr id="12" name="Group 11">
            <a:extLst>
              <a:ext uri="{FF2B5EF4-FFF2-40B4-BE49-F238E27FC236}">
                <a16:creationId xmlns:a16="http://schemas.microsoft.com/office/drawing/2014/main" id="{3BDD5067-70BB-2306-0158-EB4978C4FD05}"/>
              </a:ext>
            </a:extLst>
          </p:cNvPr>
          <p:cNvGrpSpPr/>
          <p:nvPr/>
        </p:nvGrpSpPr>
        <p:grpSpPr>
          <a:xfrm>
            <a:off x="1257301" y="1665263"/>
            <a:ext cx="6136725" cy="2638272"/>
            <a:chOff x="1257301" y="1665263"/>
            <a:chExt cx="6136725" cy="2638272"/>
          </a:xfrm>
        </p:grpSpPr>
        <p:pic>
          <p:nvPicPr>
            <p:cNvPr id="14" name="Picture 13">
              <a:extLst>
                <a:ext uri="{FF2B5EF4-FFF2-40B4-BE49-F238E27FC236}">
                  <a16:creationId xmlns:a16="http://schemas.microsoft.com/office/drawing/2014/main" id="{9AAD8453-AAC1-37A2-E6F3-A96A6A9DFC15}"/>
                </a:ext>
              </a:extLst>
            </p:cNvPr>
            <p:cNvPicPr>
              <a:picLocks noChangeAspect="1"/>
            </p:cNvPicPr>
            <p:nvPr/>
          </p:nvPicPr>
          <p:blipFill>
            <a:blip r:embed="rId8"/>
            <a:stretch>
              <a:fillRect/>
            </a:stretch>
          </p:blipFill>
          <p:spPr>
            <a:xfrm>
              <a:off x="1257301" y="1665263"/>
              <a:ext cx="6136725" cy="2638272"/>
            </a:xfrm>
            <a:prstGeom prst="rect">
              <a:avLst/>
            </a:prstGeom>
          </p:spPr>
        </p:pic>
        <p:pic>
          <p:nvPicPr>
            <p:cNvPr id="17" name="Picture 16">
              <a:extLst>
                <a:ext uri="{FF2B5EF4-FFF2-40B4-BE49-F238E27FC236}">
                  <a16:creationId xmlns:a16="http://schemas.microsoft.com/office/drawing/2014/main" id="{9959E882-B09E-D49A-670B-A6260D565C27}"/>
                </a:ext>
              </a:extLst>
            </p:cNvPr>
            <p:cNvPicPr>
              <a:picLocks noChangeAspect="1"/>
            </p:cNvPicPr>
            <p:nvPr/>
          </p:nvPicPr>
          <p:blipFill>
            <a:blip r:embed="rId9"/>
            <a:stretch>
              <a:fillRect/>
            </a:stretch>
          </p:blipFill>
          <p:spPr>
            <a:xfrm>
              <a:off x="2968580" y="2405378"/>
              <a:ext cx="432976" cy="1893552"/>
            </a:xfrm>
            <a:prstGeom prst="rect">
              <a:avLst/>
            </a:prstGeom>
          </p:spPr>
        </p:pic>
      </p:grpSp>
      <p:sp>
        <p:nvSpPr>
          <p:cNvPr id="2" name="Title Placeholder 1">
            <a:extLst>
              <a:ext uri="{FF2B5EF4-FFF2-40B4-BE49-F238E27FC236}">
                <a16:creationId xmlns:a16="http://schemas.microsoft.com/office/drawing/2014/main" id="{E72B424D-324B-346D-D246-9EC7AE78B29B}"/>
              </a:ext>
            </a:extLst>
          </p:cNvPr>
          <p:cNvSpPr>
            <a:spLocks noGrp="1"/>
          </p:cNvSpPr>
          <p:nvPr>
            <p:ph type="title"/>
          </p:nvPr>
        </p:nvSpPr>
        <p:spPr>
          <a:xfrm>
            <a:off x="1257300" y="457200"/>
            <a:ext cx="10401300" cy="332399"/>
          </a:xfrm>
        </p:spPr>
        <p:txBody>
          <a:bodyPr vert="horz">
            <a:spAutoFit/>
          </a:bodyPr>
          <a:lstStyle/>
          <a:p>
            <a:r>
              <a:rPr lang="en-US"/>
              <a:t>Case Study (5/7): Complete and valid LLIS </a:t>
            </a:r>
            <a:r>
              <a:rPr lang="en-US" u="sng"/>
              <a:t>ONLY</a:t>
            </a:r>
          </a:p>
        </p:txBody>
      </p:sp>
      <p:sp>
        <p:nvSpPr>
          <p:cNvPr id="4" name="Slide Number Placeholder 5">
            <a:extLst>
              <a:ext uri="{FF2B5EF4-FFF2-40B4-BE49-F238E27FC236}">
                <a16:creationId xmlns:a16="http://schemas.microsoft.com/office/drawing/2014/main" id="{FB3A257C-62C2-D531-AD6A-60217AED95BB}"/>
              </a:ext>
            </a:extLst>
          </p:cNvPr>
          <p:cNvSpPr>
            <a:spLocks noGrp="1"/>
          </p:cNvSpPr>
          <p:nvPr>
            <p:ph type="sldNum" sz="quarter" idx="12"/>
          </p:nvPr>
        </p:nvSpPr>
        <p:spPr/>
        <p:txBody>
          <a:bodyPr/>
          <a:lstStyle/>
          <a:p>
            <a:fld id="{BCDE79FB-97BA-492B-8D57-F1373F9ADA95}" type="slidenum">
              <a:rPr lang="en-US" smtClean="0"/>
              <a:t>20</a:t>
            </a:fld>
            <a:endParaRPr lang="en-US"/>
          </a:p>
        </p:txBody>
      </p:sp>
      <p:grpSp>
        <p:nvGrpSpPr>
          <p:cNvPr id="22" name="Group 21">
            <a:extLst>
              <a:ext uri="{FF2B5EF4-FFF2-40B4-BE49-F238E27FC236}">
                <a16:creationId xmlns:a16="http://schemas.microsoft.com/office/drawing/2014/main" id="{2FCE889D-CAA2-0419-2899-B0C552F3A5C3}"/>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F2CDFAF3-F08D-8A5D-9586-C652A707D433}"/>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E2302E6-7206-879A-3EB2-7DF1D5A468E6}"/>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4DAE42AD-0453-C5A0-BCE6-801201E21449}"/>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1E93D56A-6700-8491-15DE-6E51A29374EF}"/>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7CD6A89-1908-26AA-0FA5-164FF24B42DF}"/>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 name="TextBox 2">
            <a:extLst>
              <a:ext uri="{FF2B5EF4-FFF2-40B4-BE49-F238E27FC236}">
                <a16:creationId xmlns:a16="http://schemas.microsoft.com/office/drawing/2014/main" id="{1294CB5E-25D8-5350-404A-E960579A2EFF}"/>
              </a:ext>
            </a:extLst>
          </p:cNvPr>
          <p:cNvSpPr txBox="1">
            <a:spLocks/>
          </p:cNvSpPr>
          <p:nvPr/>
        </p:nvSpPr>
        <p:spPr>
          <a:xfrm>
            <a:off x="8631176" y="1734008"/>
            <a:ext cx="3027424" cy="244682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No user input is required in this section</a:t>
            </a:r>
          </a:p>
          <a:p>
            <a:pPr lvl="1">
              <a:buFont typeface="Arial" panose="020B0604020202020204" pitchFamily="34" charset="0"/>
              <a:buChar char="•"/>
            </a:pPr>
            <a:r>
              <a:rPr lang="en-US" sz="1400"/>
              <a:t>The LLIS TPIT-Adjusted Peak MW schedule is modified automatically to reflect the latest TPIT in-service date for each LLIS-controlled step</a:t>
            </a:r>
          </a:p>
          <a:p>
            <a:pPr lvl="1">
              <a:buFont typeface="Arial" panose="020B0604020202020204" pitchFamily="34" charset="0"/>
              <a:buChar char="•"/>
            </a:pPr>
            <a:r>
              <a:rPr lang="en-US" sz="1400"/>
              <a:t>If a required upgrade enters service later than assumed in the LLIS, the associated load increase is automatically deferred until the TPIT in-service year</a:t>
            </a:r>
            <a:endParaRPr lang="en-US" sz="1400" b="1"/>
          </a:p>
        </p:txBody>
      </p:sp>
      <p:sp>
        <p:nvSpPr>
          <p:cNvPr id="5" name="TextBox 4">
            <a:extLst>
              <a:ext uri="{FF2B5EF4-FFF2-40B4-BE49-F238E27FC236}">
                <a16:creationId xmlns:a16="http://schemas.microsoft.com/office/drawing/2014/main" id="{8AD83AD2-0A5E-3535-BC07-9716B4418255}"/>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the LLIS TPIT-Adjusted Peak MW</a:t>
            </a:r>
          </a:p>
        </p:txBody>
      </p:sp>
      <p:pic>
        <p:nvPicPr>
          <p:cNvPr id="9" name="Picture 8">
            <a:extLst>
              <a:ext uri="{FF2B5EF4-FFF2-40B4-BE49-F238E27FC236}">
                <a16:creationId xmlns:a16="http://schemas.microsoft.com/office/drawing/2014/main" id="{D627FA76-151E-4D62-F555-639592F4FF7A}"/>
              </a:ext>
            </a:extLst>
          </p:cNvPr>
          <p:cNvPicPr>
            <a:picLocks noChangeAspect="1"/>
          </p:cNvPicPr>
          <p:nvPr/>
        </p:nvPicPr>
        <p:blipFill>
          <a:blip r:embed="rId10"/>
          <a:stretch>
            <a:fillRect/>
          </a:stretch>
        </p:blipFill>
        <p:spPr>
          <a:xfrm>
            <a:off x="2919932" y="4328000"/>
            <a:ext cx="4474094" cy="2216841"/>
          </a:xfrm>
          <a:prstGeom prst="rect">
            <a:avLst/>
          </a:prstGeom>
        </p:spPr>
      </p:pic>
      <p:sp>
        <p:nvSpPr>
          <p:cNvPr id="10" name="Rectangle 9">
            <a:extLst>
              <a:ext uri="{FF2B5EF4-FFF2-40B4-BE49-F238E27FC236}">
                <a16:creationId xmlns:a16="http://schemas.microsoft.com/office/drawing/2014/main" id="{698CA7DC-BE78-A8A0-AC2F-572AC64189FE}"/>
              </a:ext>
            </a:extLst>
          </p:cNvPr>
          <p:cNvSpPr/>
          <p:nvPr/>
        </p:nvSpPr>
        <p:spPr>
          <a:xfrm>
            <a:off x="5519179" y="4663913"/>
            <a:ext cx="496101"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 Source">
            <a:extLst>
              <a:ext uri="{FF2B5EF4-FFF2-40B4-BE49-F238E27FC236}">
                <a16:creationId xmlns:a16="http://schemas.microsoft.com/office/drawing/2014/main" id="{A16AA2F7-0664-1235-0693-4A2852CF38BB}"/>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 05222026_v12</a:t>
            </a:r>
          </a:p>
        </p:txBody>
      </p:sp>
    </p:spTree>
    <p:extLst>
      <p:ext uri="{BB962C8B-B14F-4D97-AF65-F5344CB8AC3E}">
        <p14:creationId xmlns:p14="http://schemas.microsoft.com/office/powerpoint/2010/main" val="94233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DD729-ACD0-8336-0924-8007BD5D3FD8}"/>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7E2AAB6-8F9F-0CC9-B20E-3DEB09337299}"/>
              </a:ext>
            </a:extLst>
          </p:cNvPr>
          <p:cNvGraphicFramePr>
            <a:graphicFrameLocks noChangeAspect="1"/>
          </p:cNvGraphicFramePr>
          <p:nvPr>
            <p:custDataLst>
              <p:tags r:id="rId1"/>
            </p:custDataLst>
            <p:extLst>
              <p:ext uri="{D42A27DB-BD31-4B8C-83A1-F6EECF244321}">
                <p14:modId xmlns:p14="http://schemas.microsoft.com/office/powerpoint/2010/main" val="41743569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47E2AAB6-8F9F-0CC9-B20E-3DEB0933729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66A4E0CB-168B-6F3E-9A7D-0F1759EC84B9}"/>
              </a:ext>
            </a:extLst>
          </p:cNvPr>
          <p:cNvSpPr txBox="1">
            <a:spLocks/>
          </p:cNvSpPr>
          <p:nvPr/>
        </p:nvSpPr>
        <p:spPr>
          <a:xfrm>
            <a:off x="8631176" y="1734008"/>
            <a:ext cx="3027424" cy="201593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No user input is required in this section</a:t>
            </a:r>
          </a:p>
          <a:p>
            <a:pPr lvl="1">
              <a:buFont typeface="Arial" panose="020B0604020202020204" pitchFamily="34" charset="0"/>
              <a:buChar char="•"/>
            </a:pPr>
            <a:r>
              <a:rPr lang="en-US" sz="1400"/>
              <a:t>Under the LLIS Only Entry Path, the Combined TPIT-Adjusted Peak MW schedule is equal to the LLIS TPIT-Adjusted Peak MW schedule</a:t>
            </a:r>
          </a:p>
          <a:p>
            <a:pPr lvl="1">
              <a:buFont typeface="Arial" panose="020B0604020202020204" pitchFamily="34" charset="0"/>
              <a:buChar char="•"/>
            </a:pPr>
            <a:r>
              <a:rPr lang="en-US" sz="1400"/>
              <a:t>Combined TPIT-Adjusted Peak MW reflects the load levels available after applying TPIT adjustments</a:t>
            </a:r>
          </a:p>
        </p:txBody>
      </p:sp>
      <p:sp>
        <p:nvSpPr>
          <p:cNvPr id="2" name="Title 1">
            <a:extLst>
              <a:ext uri="{FF2B5EF4-FFF2-40B4-BE49-F238E27FC236}">
                <a16:creationId xmlns:a16="http://schemas.microsoft.com/office/drawing/2014/main" id="{DC31859F-A2B4-FED7-B167-E55ECC7075D7}"/>
              </a:ext>
            </a:extLst>
          </p:cNvPr>
          <p:cNvSpPr>
            <a:spLocks noGrp="1"/>
          </p:cNvSpPr>
          <p:nvPr>
            <p:ph type="title"/>
          </p:nvPr>
        </p:nvSpPr>
        <p:spPr>
          <a:xfrm>
            <a:off x="1257300" y="457200"/>
            <a:ext cx="10401300" cy="332399"/>
          </a:xfrm>
        </p:spPr>
        <p:txBody>
          <a:bodyPr vert="horz">
            <a:spAutoFit/>
          </a:bodyPr>
          <a:lstStyle/>
          <a:p>
            <a:r>
              <a:rPr lang="en-US"/>
              <a:t>Case Study (6/7): Complete and valid LLIS </a:t>
            </a:r>
            <a:r>
              <a:rPr lang="en-US" u="sng"/>
              <a:t>ONLY</a:t>
            </a:r>
          </a:p>
        </p:txBody>
      </p:sp>
      <p:sp>
        <p:nvSpPr>
          <p:cNvPr id="4" name="Slide Number Placeholder 3">
            <a:extLst>
              <a:ext uri="{FF2B5EF4-FFF2-40B4-BE49-F238E27FC236}">
                <a16:creationId xmlns:a16="http://schemas.microsoft.com/office/drawing/2014/main" id="{BE5D02E5-428F-9C79-CB05-FCDAAB0EF2A6}"/>
              </a:ext>
            </a:extLst>
          </p:cNvPr>
          <p:cNvSpPr>
            <a:spLocks noGrp="1"/>
          </p:cNvSpPr>
          <p:nvPr>
            <p:ph type="sldNum" sz="quarter" idx="12"/>
          </p:nvPr>
        </p:nvSpPr>
        <p:spPr/>
        <p:txBody>
          <a:bodyPr/>
          <a:lstStyle/>
          <a:p>
            <a:fld id="{BCDE79FB-97BA-492B-8D57-F1373F9ADA95}" type="slidenum">
              <a:rPr lang="en-US" smtClean="0"/>
              <a:t>21</a:t>
            </a:fld>
            <a:endParaRPr lang="en-US"/>
          </a:p>
        </p:txBody>
      </p:sp>
      <p:grpSp>
        <p:nvGrpSpPr>
          <p:cNvPr id="22" name="Group 21">
            <a:extLst>
              <a:ext uri="{FF2B5EF4-FFF2-40B4-BE49-F238E27FC236}">
                <a16:creationId xmlns:a16="http://schemas.microsoft.com/office/drawing/2014/main" id="{F6DE4FF1-5F26-55C8-9E92-445DABAFAAC0}"/>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9DA13DFB-271F-9E26-CC19-213683F7115C}"/>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828EA03-FA1F-02DC-5717-119D7E228717}"/>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348607AA-681C-3B60-5341-F69A3013EAB4}"/>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7A60C65B-6008-F997-0C28-6B871D71E780}"/>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45A3744-CA84-6747-BD5E-F34B2C821DD0}"/>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7" name="TextBox 6">
            <a:extLst>
              <a:ext uri="{FF2B5EF4-FFF2-40B4-BE49-F238E27FC236}">
                <a16:creationId xmlns:a16="http://schemas.microsoft.com/office/drawing/2014/main" id="{2C066A2E-7692-DE5A-F1C0-20E923876ACA}"/>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the Combined TPIT-Adjusted Peak MW</a:t>
            </a:r>
          </a:p>
        </p:txBody>
      </p:sp>
      <p:pic>
        <p:nvPicPr>
          <p:cNvPr id="9" name="Picture 8">
            <a:extLst>
              <a:ext uri="{FF2B5EF4-FFF2-40B4-BE49-F238E27FC236}">
                <a16:creationId xmlns:a16="http://schemas.microsoft.com/office/drawing/2014/main" id="{5F6F7F9B-5A18-D542-C37F-598F63982C7C}"/>
              </a:ext>
            </a:extLst>
          </p:cNvPr>
          <p:cNvPicPr>
            <a:picLocks noChangeAspect="1"/>
          </p:cNvPicPr>
          <p:nvPr/>
        </p:nvPicPr>
        <p:blipFill>
          <a:blip r:embed="rId8"/>
          <a:stretch>
            <a:fillRect/>
          </a:stretch>
        </p:blipFill>
        <p:spPr>
          <a:xfrm>
            <a:off x="2919932" y="4328000"/>
            <a:ext cx="4474094" cy="2216841"/>
          </a:xfrm>
          <a:prstGeom prst="rect">
            <a:avLst/>
          </a:prstGeom>
        </p:spPr>
      </p:pic>
      <p:sp>
        <p:nvSpPr>
          <p:cNvPr id="10" name="Rectangle 9">
            <a:extLst>
              <a:ext uri="{FF2B5EF4-FFF2-40B4-BE49-F238E27FC236}">
                <a16:creationId xmlns:a16="http://schemas.microsoft.com/office/drawing/2014/main" id="{D2805C9D-4AD2-394D-2AFA-EE66B1D65E18}"/>
              </a:ext>
            </a:extLst>
          </p:cNvPr>
          <p:cNvSpPr/>
          <p:nvPr/>
        </p:nvSpPr>
        <p:spPr>
          <a:xfrm>
            <a:off x="5949971" y="4663913"/>
            <a:ext cx="600282"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 Source">
            <a:extLst>
              <a:ext uri="{FF2B5EF4-FFF2-40B4-BE49-F238E27FC236}">
                <a16:creationId xmlns:a16="http://schemas.microsoft.com/office/drawing/2014/main" id="{92A102C2-D1C3-BB9A-BAF2-3D319F233E15}"/>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 05222026_v12</a:t>
            </a:r>
          </a:p>
        </p:txBody>
      </p:sp>
      <p:grpSp>
        <p:nvGrpSpPr>
          <p:cNvPr id="12" name="Group 11">
            <a:extLst>
              <a:ext uri="{FF2B5EF4-FFF2-40B4-BE49-F238E27FC236}">
                <a16:creationId xmlns:a16="http://schemas.microsoft.com/office/drawing/2014/main" id="{8510C256-CF4F-E1C8-B1BC-C0B1A133F2E0}"/>
              </a:ext>
            </a:extLst>
          </p:cNvPr>
          <p:cNvGrpSpPr/>
          <p:nvPr/>
        </p:nvGrpSpPr>
        <p:grpSpPr>
          <a:xfrm>
            <a:off x="1257301" y="1665263"/>
            <a:ext cx="6136725" cy="2638272"/>
            <a:chOff x="1257301" y="1665263"/>
            <a:chExt cx="6136725" cy="2638272"/>
          </a:xfrm>
        </p:grpSpPr>
        <p:pic>
          <p:nvPicPr>
            <p:cNvPr id="14" name="Picture 13">
              <a:extLst>
                <a:ext uri="{FF2B5EF4-FFF2-40B4-BE49-F238E27FC236}">
                  <a16:creationId xmlns:a16="http://schemas.microsoft.com/office/drawing/2014/main" id="{57B3F750-9BDC-AE43-0E92-24C2A0E7AB8A}"/>
                </a:ext>
              </a:extLst>
            </p:cNvPr>
            <p:cNvPicPr>
              <a:picLocks noChangeAspect="1"/>
            </p:cNvPicPr>
            <p:nvPr/>
          </p:nvPicPr>
          <p:blipFill>
            <a:blip r:embed="rId9"/>
            <a:stretch>
              <a:fillRect/>
            </a:stretch>
          </p:blipFill>
          <p:spPr>
            <a:xfrm>
              <a:off x="1257301" y="1665263"/>
              <a:ext cx="6136725" cy="2638272"/>
            </a:xfrm>
            <a:prstGeom prst="rect">
              <a:avLst/>
            </a:prstGeom>
          </p:spPr>
        </p:pic>
        <p:pic>
          <p:nvPicPr>
            <p:cNvPr id="17" name="Picture 16">
              <a:extLst>
                <a:ext uri="{FF2B5EF4-FFF2-40B4-BE49-F238E27FC236}">
                  <a16:creationId xmlns:a16="http://schemas.microsoft.com/office/drawing/2014/main" id="{BF142661-52B6-45B5-6761-A18B7C716BE9}"/>
                </a:ext>
              </a:extLst>
            </p:cNvPr>
            <p:cNvPicPr>
              <a:picLocks noChangeAspect="1"/>
            </p:cNvPicPr>
            <p:nvPr/>
          </p:nvPicPr>
          <p:blipFill>
            <a:blip r:embed="rId10"/>
            <a:stretch>
              <a:fillRect/>
            </a:stretch>
          </p:blipFill>
          <p:spPr>
            <a:xfrm>
              <a:off x="2968580" y="2405378"/>
              <a:ext cx="432976" cy="1893552"/>
            </a:xfrm>
            <a:prstGeom prst="rect">
              <a:avLst/>
            </a:prstGeom>
          </p:spPr>
        </p:pic>
      </p:grpSp>
    </p:spTree>
    <p:extLst>
      <p:ext uri="{BB962C8B-B14F-4D97-AF65-F5344CB8AC3E}">
        <p14:creationId xmlns:p14="http://schemas.microsoft.com/office/powerpoint/2010/main" val="2418915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C96A9-CCAB-0899-6B58-393B1F49A3A6}"/>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4B540BF-05F4-927A-E10D-D8A99630CED8}"/>
              </a:ext>
            </a:extLst>
          </p:cNvPr>
          <p:cNvGraphicFramePr>
            <a:graphicFrameLocks noChangeAspect="1"/>
          </p:cNvGraphicFramePr>
          <p:nvPr>
            <p:custDataLst>
              <p:tags r:id="rId1"/>
            </p:custDataLst>
            <p:extLst>
              <p:ext uri="{D42A27DB-BD31-4B8C-83A1-F6EECF244321}">
                <p14:modId xmlns:p14="http://schemas.microsoft.com/office/powerpoint/2010/main" val="28427507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E4B540BF-05F4-927A-E10D-D8A99630CED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481F102-0FEA-CDE1-49D5-51B6B4A0EC61}"/>
              </a:ext>
            </a:extLst>
          </p:cNvPr>
          <p:cNvSpPr>
            <a:spLocks noGrp="1"/>
          </p:cNvSpPr>
          <p:nvPr>
            <p:ph type="title"/>
          </p:nvPr>
        </p:nvSpPr>
        <p:spPr>
          <a:xfrm>
            <a:off x="1257300" y="457200"/>
            <a:ext cx="10401300" cy="332399"/>
          </a:xfrm>
        </p:spPr>
        <p:txBody>
          <a:bodyPr vert="horz">
            <a:spAutoFit/>
          </a:bodyPr>
          <a:lstStyle/>
          <a:p>
            <a:r>
              <a:rPr lang="en-US"/>
              <a:t>Case Study (7/7): Complete and valid LLIS </a:t>
            </a:r>
            <a:r>
              <a:rPr lang="en-US" u="sng"/>
              <a:t>ONLY</a:t>
            </a:r>
          </a:p>
        </p:txBody>
      </p:sp>
      <p:sp>
        <p:nvSpPr>
          <p:cNvPr id="4" name="Slide Number Placeholder 3">
            <a:extLst>
              <a:ext uri="{FF2B5EF4-FFF2-40B4-BE49-F238E27FC236}">
                <a16:creationId xmlns:a16="http://schemas.microsoft.com/office/drawing/2014/main" id="{C902AC55-4609-9C7A-FAE4-10DF7195CEF7}"/>
              </a:ext>
            </a:extLst>
          </p:cNvPr>
          <p:cNvSpPr>
            <a:spLocks noGrp="1"/>
          </p:cNvSpPr>
          <p:nvPr>
            <p:ph type="sldNum" sz="quarter" idx="12"/>
          </p:nvPr>
        </p:nvSpPr>
        <p:spPr/>
        <p:txBody>
          <a:bodyPr/>
          <a:lstStyle/>
          <a:p>
            <a:fld id="{BCDE79FB-97BA-492B-8D57-F1373F9ADA95}" type="slidenum">
              <a:rPr lang="en-US" smtClean="0"/>
              <a:t>22</a:t>
            </a:fld>
            <a:endParaRPr lang="en-US"/>
          </a:p>
        </p:txBody>
      </p:sp>
      <p:grpSp>
        <p:nvGrpSpPr>
          <p:cNvPr id="22" name="Group 21">
            <a:extLst>
              <a:ext uri="{FF2B5EF4-FFF2-40B4-BE49-F238E27FC236}">
                <a16:creationId xmlns:a16="http://schemas.microsoft.com/office/drawing/2014/main" id="{8319B248-CE51-23DA-70EF-ED583C02747C}"/>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6F81618C-DDBE-32E0-3373-6591244BD54E}"/>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EC36096-998B-9771-B9CC-2CEB943DAADE}"/>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A3690769-DEF5-8BE7-000C-3B759637DE0F}"/>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B0B1F65C-1F65-86BE-E1FC-65620CA7D523}"/>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0C8047B-1645-40CC-66D6-CF068CB95AD2}"/>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9" name="TextBox 8">
            <a:extLst>
              <a:ext uri="{FF2B5EF4-FFF2-40B4-BE49-F238E27FC236}">
                <a16:creationId xmlns:a16="http://schemas.microsoft.com/office/drawing/2014/main" id="{8A2F0EA9-AC9B-3AEE-0EF2-DC49FDDAB451}"/>
              </a:ext>
            </a:extLst>
          </p:cNvPr>
          <p:cNvSpPr txBox="1">
            <a:spLocks/>
          </p:cNvSpPr>
          <p:nvPr/>
        </p:nvSpPr>
        <p:spPr>
          <a:xfrm>
            <a:off x="8631176" y="1734008"/>
            <a:ext cx="3027424" cy="342401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No user input is required in this section</a:t>
            </a:r>
          </a:p>
          <a:p>
            <a:pPr lvl="1">
              <a:buFont typeface="Arial" panose="020B0604020202020204" pitchFamily="34" charset="0"/>
              <a:buChar char="•"/>
            </a:pPr>
            <a:r>
              <a:rPr lang="en-US" sz="1400"/>
              <a:t>The workbook automatically calculates Output Peak MW as the lower of:</a:t>
            </a:r>
          </a:p>
          <a:p>
            <a:pPr lvl="2">
              <a:buFont typeface="Courier New" panose="02070309020205020404" pitchFamily="49" charset="0"/>
              <a:buChar char="o"/>
            </a:pPr>
            <a:r>
              <a:rPr lang="en-US" sz="1400"/>
              <a:t>the Interconnection Agreement Peak MW schedule; and</a:t>
            </a:r>
          </a:p>
          <a:p>
            <a:pPr lvl="2">
              <a:buFont typeface="Courier New" panose="02070309020205020404" pitchFamily="49" charset="0"/>
              <a:buChar char="o"/>
            </a:pPr>
            <a:r>
              <a:rPr lang="en-US" sz="1400"/>
              <a:t>the Combined TPIT-Adjusted Peak MW schedule</a:t>
            </a:r>
          </a:p>
          <a:p>
            <a:pPr lvl="1">
              <a:buFont typeface="Arial" panose="020B0604020202020204" pitchFamily="34" charset="0"/>
              <a:buChar char="•"/>
            </a:pPr>
            <a:r>
              <a:rPr lang="en-US" sz="1400"/>
              <a:t>The resulting Output Peak MW schedule represents the final Batch Zero modeled load schedule</a:t>
            </a:r>
          </a:p>
          <a:p>
            <a:pPr lvl="1">
              <a:buFont typeface="Arial" panose="020B0604020202020204" pitchFamily="34" charset="0"/>
              <a:buChar char="•"/>
            </a:pPr>
            <a:r>
              <a:rPr lang="en-US" sz="1400"/>
              <a:t>Under the LLIS Only Entry Path, the resulting schedule is modeled as Base Load in all years</a:t>
            </a:r>
          </a:p>
        </p:txBody>
      </p:sp>
      <p:sp>
        <p:nvSpPr>
          <p:cNvPr id="10" name="TextBox 9">
            <a:extLst>
              <a:ext uri="{FF2B5EF4-FFF2-40B4-BE49-F238E27FC236}">
                <a16:creationId xmlns:a16="http://schemas.microsoft.com/office/drawing/2014/main" id="{D8C833E8-A029-BF55-CDF7-085E1A5CA8E2}"/>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the Output Peak MW</a:t>
            </a:r>
          </a:p>
        </p:txBody>
      </p:sp>
      <p:pic>
        <p:nvPicPr>
          <p:cNvPr id="11" name="Picture 10">
            <a:extLst>
              <a:ext uri="{FF2B5EF4-FFF2-40B4-BE49-F238E27FC236}">
                <a16:creationId xmlns:a16="http://schemas.microsoft.com/office/drawing/2014/main" id="{8D79D2EB-B273-5192-32EC-97AE6D6C3773}"/>
              </a:ext>
            </a:extLst>
          </p:cNvPr>
          <p:cNvPicPr>
            <a:picLocks noChangeAspect="1"/>
          </p:cNvPicPr>
          <p:nvPr/>
        </p:nvPicPr>
        <p:blipFill>
          <a:blip r:embed="rId8"/>
          <a:stretch>
            <a:fillRect/>
          </a:stretch>
        </p:blipFill>
        <p:spPr>
          <a:xfrm>
            <a:off x="2919932" y="4328000"/>
            <a:ext cx="4474094" cy="2216841"/>
          </a:xfrm>
          <a:prstGeom prst="rect">
            <a:avLst/>
          </a:prstGeom>
        </p:spPr>
      </p:pic>
      <p:sp>
        <p:nvSpPr>
          <p:cNvPr id="12" name="5. Source">
            <a:extLst>
              <a:ext uri="{FF2B5EF4-FFF2-40B4-BE49-F238E27FC236}">
                <a16:creationId xmlns:a16="http://schemas.microsoft.com/office/drawing/2014/main" id="{B85ACAEC-4D0A-62B3-BFB2-F3100E363553}"/>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 05222026_v12</a:t>
            </a:r>
          </a:p>
        </p:txBody>
      </p:sp>
      <p:sp>
        <p:nvSpPr>
          <p:cNvPr id="14" name="Rectangle 13">
            <a:extLst>
              <a:ext uri="{FF2B5EF4-FFF2-40B4-BE49-F238E27FC236}">
                <a16:creationId xmlns:a16="http://schemas.microsoft.com/office/drawing/2014/main" id="{651929EB-221F-2926-6A44-F96B55344F46}"/>
              </a:ext>
            </a:extLst>
          </p:cNvPr>
          <p:cNvSpPr/>
          <p:nvPr/>
        </p:nvSpPr>
        <p:spPr>
          <a:xfrm>
            <a:off x="6590363" y="4663913"/>
            <a:ext cx="798975"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9FF777CD-D4FF-A88E-7D0C-E35DB368A204}"/>
              </a:ext>
            </a:extLst>
          </p:cNvPr>
          <p:cNvGrpSpPr/>
          <p:nvPr/>
        </p:nvGrpSpPr>
        <p:grpSpPr>
          <a:xfrm>
            <a:off x="1257301" y="1665263"/>
            <a:ext cx="6136725" cy="2638272"/>
            <a:chOff x="1257301" y="1665263"/>
            <a:chExt cx="6136725" cy="2638272"/>
          </a:xfrm>
        </p:grpSpPr>
        <p:pic>
          <p:nvPicPr>
            <p:cNvPr id="18" name="Picture 17">
              <a:extLst>
                <a:ext uri="{FF2B5EF4-FFF2-40B4-BE49-F238E27FC236}">
                  <a16:creationId xmlns:a16="http://schemas.microsoft.com/office/drawing/2014/main" id="{1201E81F-0B7E-FEFA-3FAB-5854CF1CDF1C}"/>
                </a:ext>
              </a:extLst>
            </p:cNvPr>
            <p:cNvPicPr>
              <a:picLocks noChangeAspect="1"/>
            </p:cNvPicPr>
            <p:nvPr/>
          </p:nvPicPr>
          <p:blipFill>
            <a:blip r:embed="rId9"/>
            <a:stretch>
              <a:fillRect/>
            </a:stretch>
          </p:blipFill>
          <p:spPr>
            <a:xfrm>
              <a:off x="1257301" y="1665263"/>
              <a:ext cx="6136725" cy="2638272"/>
            </a:xfrm>
            <a:prstGeom prst="rect">
              <a:avLst/>
            </a:prstGeom>
          </p:spPr>
        </p:pic>
        <p:pic>
          <p:nvPicPr>
            <p:cNvPr id="19" name="Picture 18">
              <a:extLst>
                <a:ext uri="{FF2B5EF4-FFF2-40B4-BE49-F238E27FC236}">
                  <a16:creationId xmlns:a16="http://schemas.microsoft.com/office/drawing/2014/main" id="{DD6F835B-4F45-1D8A-E065-8A030B612115}"/>
                </a:ext>
              </a:extLst>
            </p:cNvPr>
            <p:cNvPicPr>
              <a:picLocks noChangeAspect="1"/>
            </p:cNvPicPr>
            <p:nvPr/>
          </p:nvPicPr>
          <p:blipFill>
            <a:blip r:embed="rId10"/>
            <a:stretch>
              <a:fillRect/>
            </a:stretch>
          </p:blipFill>
          <p:spPr>
            <a:xfrm>
              <a:off x="2968580" y="2405378"/>
              <a:ext cx="432976" cy="1893552"/>
            </a:xfrm>
            <a:prstGeom prst="rect">
              <a:avLst/>
            </a:prstGeom>
          </p:spPr>
        </p:pic>
      </p:grpSp>
    </p:spTree>
    <p:extLst>
      <p:ext uri="{BB962C8B-B14F-4D97-AF65-F5344CB8AC3E}">
        <p14:creationId xmlns:p14="http://schemas.microsoft.com/office/powerpoint/2010/main" val="3980002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77AEE-C518-6545-108A-69442F41DE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E37AEF-C080-F7B4-0835-DE2B68B8EF24}"/>
              </a:ext>
            </a:extLst>
          </p:cNvPr>
          <p:cNvSpPr>
            <a:spLocks noGrp="1"/>
          </p:cNvSpPr>
          <p:nvPr>
            <p:ph type="title"/>
          </p:nvPr>
        </p:nvSpPr>
        <p:spPr/>
        <p:txBody>
          <a:bodyPr/>
          <a:lstStyle/>
          <a:p>
            <a:r>
              <a:rPr lang="en-US"/>
              <a:t>Qualifying Study: RPG </a:t>
            </a:r>
            <a:r>
              <a:rPr lang="en-US" u="sng"/>
              <a:t>ONLY</a:t>
            </a:r>
          </a:p>
        </p:txBody>
      </p:sp>
      <p:sp>
        <p:nvSpPr>
          <p:cNvPr id="4" name="Slide Number Placeholder 3">
            <a:extLst>
              <a:ext uri="{FF2B5EF4-FFF2-40B4-BE49-F238E27FC236}">
                <a16:creationId xmlns:a16="http://schemas.microsoft.com/office/drawing/2014/main" id="{72A9AEE5-6EC9-AA56-0BDC-4113BB80D31D}"/>
              </a:ext>
            </a:extLst>
          </p:cNvPr>
          <p:cNvSpPr>
            <a:spLocks noGrp="1"/>
          </p:cNvSpPr>
          <p:nvPr>
            <p:ph type="sldNum" sz="quarter" idx="12"/>
          </p:nvPr>
        </p:nvSpPr>
        <p:spPr/>
        <p:txBody>
          <a:bodyPr/>
          <a:lstStyle/>
          <a:p>
            <a:fld id="{BCDE79FB-97BA-492B-8D57-F1373F9ADA95}" type="slidenum">
              <a:rPr lang="en-US" smtClean="0"/>
              <a:t>23</a:t>
            </a:fld>
            <a:endParaRPr lang="en-US"/>
          </a:p>
        </p:txBody>
      </p:sp>
      <p:sp>
        <p:nvSpPr>
          <p:cNvPr id="5" name="Rectangle: Rounded Corners 4">
            <a:extLst>
              <a:ext uri="{FF2B5EF4-FFF2-40B4-BE49-F238E27FC236}">
                <a16:creationId xmlns:a16="http://schemas.microsoft.com/office/drawing/2014/main" id="{85F84C60-29A2-A3DD-6A14-0981DE6F6160}"/>
              </a:ext>
            </a:extLst>
          </p:cNvPr>
          <p:cNvSpPr/>
          <p:nvPr/>
        </p:nvSpPr>
        <p:spPr>
          <a:xfrm>
            <a:off x="631688"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the RPG report and identify the in-service date of the last upgrade in the project.</a:t>
            </a:r>
          </a:p>
        </p:txBody>
      </p:sp>
      <p:sp>
        <p:nvSpPr>
          <p:cNvPr id="6" name="Rectangle: Rounded Corners 5">
            <a:extLst>
              <a:ext uri="{FF2B5EF4-FFF2-40B4-BE49-F238E27FC236}">
                <a16:creationId xmlns:a16="http://schemas.microsoft.com/office/drawing/2014/main" id="{61502658-3E70-CB55-4D6C-DDB59DA6C6CC}"/>
              </a:ext>
            </a:extLst>
          </p:cNvPr>
          <p:cNvSpPr/>
          <p:nvPr/>
        </p:nvSpPr>
        <p:spPr>
          <a:xfrm>
            <a:off x="2972904" y="312088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TPIT and modify any dates in the LCP according to 9.2.1.1(2)(c)(ii)(A)</a:t>
            </a:r>
          </a:p>
        </p:txBody>
      </p:sp>
      <p:sp>
        <p:nvSpPr>
          <p:cNvPr id="8" name="Rectangle: Rounded Corners 7">
            <a:extLst>
              <a:ext uri="{FF2B5EF4-FFF2-40B4-BE49-F238E27FC236}">
                <a16:creationId xmlns:a16="http://schemas.microsoft.com/office/drawing/2014/main" id="{18051F31-87B4-CBB1-5482-D488D09CFEBE}"/>
              </a:ext>
            </a:extLst>
          </p:cNvPr>
          <p:cNvSpPr/>
          <p:nvPr/>
        </p:nvSpPr>
        <p:spPr>
          <a:xfrm>
            <a:off x="5314120" y="312088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ramp schedule in the executed IA for the load.</a:t>
            </a:r>
          </a:p>
        </p:txBody>
      </p:sp>
      <p:sp>
        <p:nvSpPr>
          <p:cNvPr id="9" name="Rectangle: Rounded Corners 8">
            <a:extLst>
              <a:ext uri="{FF2B5EF4-FFF2-40B4-BE49-F238E27FC236}">
                <a16:creationId xmlns:a16="http://schemas.microsoft.com/office/drawing/2014/main" id="{7BF2EEA6-13AF-BEF4-2974-E2C3CE345928}"/>
              </a:ext>
            </a:extLst>
          </p:cNvPr>
          <p:cNvSpPr/>
          <p:nvPr/>
        </p:nvSpPr>
        <p:spPr>
          <a:xfrm>
            <a:off x="7728223" y="49452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Modify the RPG ramp according to the rules in 9.2.1.2(3) to set limits on studied amount</a:t>
            </a:r>
          </a:p>
        </p:txBody>
      </p:sp>
      <p:sp>
        <p:nvSpPr>
          <p:cNvPr id="10" name="Rectangle: Rounded Corners 9">
            <a:extLst>
              <a:ext uri="{FF2B5EF4-FFF2-40B4-BE49-F238E27FC236}">
                <a16:creationId xmlns:a16="http://schemas.microsoft.com/office/drawing/2014/main" id="{1010FE84-14E6-3900-EF05-2F68F0C9D2FD}"/>
              </a:ext>
            </a:extLst>
          </p:cNvPr>
          <p:cNvSpPr/>
          <p:nvPr/>
        </p:nvSpPr>
        <p:spPr>
          <a:xfrm>
            <a:off x="10204170" y="1470993"/>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Load is </a:t>
            </a:r>
            <a:r>
              <a:rPr lang="en-US" sz="1000" b="1" u="sng"/>
              <a:t>base load</a:t>
            </a:r>
            <a:r>
              <a:rPr lang="en-US" sz="1000" b="1"/>
              <a:t> </a:t>
            </a:r>
            <a:r>
              <a:rPr lang="en-US" sz="1000"/>
              <a:t>in all years according to this schedule</a:t>
            </a:r>
          </a:p>
        </p:txBody>
      </p:sp>
      <p:cxnSp>
        <p:nvCxnSpPr>
          <p:cNvPr id="12" name="Straight Arrow Connector 11">
            <a:extLst>
              <a:ext uri="{FF2B5EF4-FFF2-40B4-BE49-F238E27FC236}">
                <a16:creationId xmlns:a16="http://schemas.microsoft.com/office/drawing/2014/main" id="{D73B67F9-2B80-56CE-AB42-C94C25A1B544}"/>
              </a:ext>
            </a:extLst>
          </p:cNvPr>
          <p:cNvCxnSpPr>
            <a:cxnSpLocks/>
            <a:stCxn id="5" idx="2"/>
            <a:endCxn id="3" idx="0"/>
          </p:cNvCxnSpPr>
          <p:nvPr/>
        </p:nvCxnSpPr>
        <p:spPr>
          <a:xfrm flipH="1">
            <a:off x="1395896" y="2363304"/>
            <a:ext cx="1" cy="757583"/>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8059F374-75B9-8367-7A6C-BDA952963A5B}"/>
              </a:ext>
            </a:extLst>
          </p:cNvPr>
          <p:cNvCxnSpPr>
            <a:cxnSpLocks/>
            <a:stCxn id="3" idx="3"/>
            <a:endCxn id="6" idx="1"/>
          </p:cNvCxnSpPr>
          <p:nvPr/>
        </p:nvCxnSpPr>
        <p:spPr>
          <a:xfrm>
            <a:off x="2160104" y="3531704"/>
            <a:ext cx="812800"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C47F50A2-8FCE-BC35-9CD8-3E70E8E3585D}"/>
              </a:ext>
            </a:extLst>
          </p:cNvPr>
          <p:cNvCxnSpPr>
            <a:cxnSpLocks/>
            <a:stCxn id="8" idx="3"/>
            <a:endCxn id="24" idx="1"/>
          </p:cNvCxnSpPr>
          <p:nvPr/>
        </p:nvCxnSpPr>
        <p:spPr>
          <a:xfrm>
            <a:off x="6842537" y="3531704"/>
            <a:ext cx="543340"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8F59431A-602B-28E3-CCEA-880523C6C6A5}"/>
              </a:ext>
            </a:extLst>
          </p:cNvPr>
          <p:cNvCxnSpPr>
            <a:cxnSpLocks/>
            <a:stCxn id="24" idx="0"/>
            <a:endCxn id="28" idx="2"/>
          </p:cNvCxnSpPr>
          <p:nvPr/>
        </p:nvCxnSpPr>
        <p:spPr>
          <a:xfrm flipH="1" flipV="1">
            <a:off x="8492433" y="2292627"/>
            <a:ext cx="6626" cy="616225"/>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 name="Rectangle: Rounded Corners 2">
            <a:extLst>
              <a:ext uri="{FF2B5EF4-FFF2-40B4-BE49-F238E27FC236}">
                <a16:creationId xmlns:a16="http://schemas.microsoft.com/office/drawing/2014/main" id="{4FF2B442-CC18-9DC7-9D76-DBC95DD8AF44}"/>
              </a:ext>
            </a:extLst>
          </p:cNvPr>
          <p:cNvSpPr/>
          <p:nvPr/>
        </p:nvSpPr>
        <p:spPr>
          <a:xfrm>
            <a:off x="631687" y="312088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Construct LCP for the load that is 0 MW for all years prior to the in-service of the last upgrade</a:t>
            </a:r>
          </a:p>
        </p:txBody>
      </p:sp>
      <p:cxnSp>
        <p:nvCxnSpPr>
          <p:cNvPr id="21" name="Straight Arrow Connector 20">
            <a:extLst>
              <a:ext uri="{FF2B5EF4-FFF2-40B4-BE49-F238E27FC236}">
                <a16:creationId xmlns:a16="http://schemas.microsoft.com/office/drawing/2014/main" id="{C96A1813-7188-3881-E433-F7C51FFBDDFA}"/>
              </a:ext>
            </a:extLst>
          </p:cNvPr>
          <p:cNvCxnSpPr>
            <a:cxnSpLocks/>
            <a:stCxn id="6" idx="3"/>
            <a:endCxn id="8" idx="1"/>
          </p:cNvCxnSpPr>
          <p:nvPr/>
        </p:nvCxnSpPr>
        <p:spPr>
          <a:xfrm>
            <a:off x="4501321" y="3531704"/>
            <a:ext cx="81279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24" name="Flowchart: Decision 23">
            <a:extLst>
              <a:ext uri="{FF2B5EF4-FFF2-40B4-BE49-F238E27FC236}">
                <a16:creationId xmlns:a16="http://schemas.microsoft.com/office/drawing/2014/main" id="{1746BCFF-2820-1E91-5858-BC09014FCF6A}"/>
              </a:ext>
            </a:extLst>
          </p:cNvPr>
          <p:cNvSpPr/>
          <p:nvPr/>
        </p:nvSpPr>
        <p:spPr>
          <a:xfrm>
            <a:off x="7385877" y="2908852"/>
            <a:ext cx="2226363" cy="1245704"/>
          </a:xfrm>
          <a:prstGeom prst="flowChartDecision">
            <a:avLst/>
          </a:prstGeom>
          <a:solidFill>
            <a:srgbClr val="D6D9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Compare the modified LCP and the executed IA. Which is lower?</a:t>
            </a:r>
          </a:p>
        </p:txBody>
      </p:sp>
      <p:sp>
        <p:nvSpPr>
          <p:cNvPr id="28" name="Rectangle: Rounded Corners 27">
            <a:extLst>
              <a:ext uri="{FF2B5EF4-FFF2-40B4-BE49-F238E27FC236}">
                <a16:creationId xmlns:a16="http://schemas.microsoft.com/office/drawing/2014/main" id="{E78F435E-DFA8-C144-A1FF-49348501BA0C}"/>
              </a:ext>
            </a:extLst>
          </p:cNvPr>
          <p:cNvSpPr/>
          <p:nvPr/>
        </p:nvSpPr>
        <p:spPr>
          <a:xfrm>
            <a:off x="7728224" y="1470993"/>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Use the ramp schedule from the IA</a:t>
            </a:r>
          </a:p>
        </p:txBody>
      </p:sp>
      <p:cxnSp>
        <p:nvCxnSpPr>
          <p:cNvPr id="31" name="Straight Arrow Connector 30">
            <a:extLst>
              <a:ext uri="{FF2B5EF4-FFF2-40B4-BE49-F238E27FC236}">
                <a16:creationId xmlns:a16="http://schemas.microsoft.com/office/drawing/2014/main" id="{3D5DEAE3-F79E-1C76-C10C-0DFA8A922D98}"/>
              </a:ext>
            </a:extLst>
          </p:cNvPr>
          <p:cNvCxnSpPr>
            <a:cxnSpLocks/>
            <a:stCxn id="28" idx="3"/>
            <a:endCxn id="10" idx="1"/>
          </p:cNvCxnSpPr>
          <p:nvPr/>
        </p:nvCxnSpPr>
        <p:spPr>
          <a:xfrm>
            <a:off x="9256641" y="1881810"/>
            <a:ext cx="94752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4" name="Rectangle: Rounded Corners 33">
            <a:extLst>
              <a:ext uri="{FF2B5EF4-FFF2-40B4-BE49-F238E27FC236}">
                <a16:creationId xmlns:a16="http://schemas.microsoft.com/office/drawing/2014/main" id="{A1BFA513-1B1A-3A11-6E67-1E2E463E797B}"/>
              </a:ext>
            </a:extLst>
          </p:cNvPr>
          <p:cNvSpPr/>
          <p:nvPr/>
        </p:nvSpPr>
        <p:spPr>
          <a:xfrm>
            <a:off x="10204170" y="4945270"/>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b="1"/>
              <a:t>Load is a </a:t>
            </a:r>
            <a:r>
              <a:rPr lang="en-US" sz="1000" b="1" u="sng"/>
              <a:t>hybrid load</a:t>
            </a:r>
            <a:br>
              <a:rPr lang="en-US" sz="1000"/>
            </a:br>
            <a:r>
              <a:rPr lang="en-US" sz="1000"/>
              <a:t>- Studied in years before RPG in-service</a:t>
            </a:r>
          </a:p>
          <a:p>
            <a:r>
              <a:rPr lang="en-US" sz="1000"/>
              <a:t>- Base load after that</a:t>
            </a:r>
          </a:p>
        </p:txBody>
      </p:sp>
      <p:cxnSp>
        <p:nvCxnSpPr>
          <p:cNvPr id="35" name="Straight Arrow Connector 34">
            <a:extLst>
              <a:ext uri="{FF2B5EF4-FFF2-40B4-BE49-F238E27FC236}">
                <a16:creationId xmlns:a16="http://schemas.microsoft.com/office/drawing/2014/main" id="{998877B2-2243-5BE5-BCD7-DE00C8CA8BFF}"/>
              </a:ext>
            </a:extLst>
          </p:cNvPr>
          <p:cNvCxnSpPr>
            <a:cxnSpLocks/>
            <a:stCxn id="24" idx="2"/>
            <a:endCxn id="9" idx="0"/>
          </p:cNvCxnSpPr>
          <p:nvPr/>
        </p:nvCxnSpPr>
        <p:spPr>
          <a:xfrm flipH="1">
            <a:off x="8492432" y="4154556"/>
            <a:ext cx="6627" cy="790714"/>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8769EF54-A84E-78FD-9B66-E4BE837225D2}"/>
              </a:ext>
            </a:extLst>
          </p:cNvPr>
          <p:cNvCxnSpPr>
            <a:cxnSpLocks/>
            <a:stCxn id="9" idx="3"/>
            <a:endCxn id="34" idx="1"/>
          </p:cNvCxnSpPr>
          <p:nvPr/>
        </p:nvCxnSpPr>
        <p:spPr>
          <a:xfrm>
            <a:off x="9256640" y="5356087"/>
            <a:ext cx="947530"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B29E03D6-453B-FB8E-B208-55572C816368}"/>
              </a:ext>
            </a:extLst>
          </p:cNvPr>
          <p:cNvSpPr txBox="1"/>
          <p:nvPr/>
        </p:nvSpPr>
        <p:spPr>
          <a:xfrm>
            <a:off x="8524457" y="4348346"/>
            <a:ext cx="706784" cy="400110"/>
          </a:xfrm>
          <a:prstGeom prst="rect">
            <a:avLst/>
          </a:prstGeom>
          <a:noFill/>
        </p:spPr>
        <p:txBody>
          <a:bodyPr wrap="square" rtlCol="0">
            <a:spAutoFit/>
          </a:bodyPr>
          <a:lstStyle/>
          <a:p>
            <a:r>
              <a:rPr lang="en-US" sz="1000"/>
              <a:t>Modified RPG</a:t>
            </a:r>
          </a:p>
        </p:txBody>
      </p:sp>
      <p:sp>
        <p:nvSpPr>
          <p:cNvPr id="43" name="TextBox 42">
            <a:extLst>
              <a:ext uri="{FF2B5EF4-FFF2-40B4-BE49-F238E27FC236}">
                <a16:creationId xmlns:a16="http://schemas.microsoft.com/office/drawing/2014/main" id="{FE169DE2-4769-3164-EF8C-966A849FB6B7}"/>
              </a:ext>
            </a:extLst>
          </p:cNvPr>
          <p:cNvSpPr txBox="1"/>
          <p:nvPr/>
        </p:nvSpPr>
        <p:spPr>
          <a:xfrm>
            <a:off x="8499057" y="2564873"/>
            <a:ext cx="706784" cy="246221"/>
          </a:xfrm>
          <a:prstGeom prst="rect">
            <a:avLst/>
          </a:prstGeom>
          <a:noFill/>
        </p:spPr>
        <p:txBody>
          <a:bodyPr wrap="square" rtlCol="0">
            <a:spAutoFit/>
          </a:bodyPr>
          <a:lstStyle/>
          <a:p>
            <a:r>
              <a:rPr lang="en-US" sz="1000"/>
              <a:t>IA</a:t>
            </a:r>
          </a:p>
        </p:txBody>
      </p:sp>
    </p:spTree>
    <p:extLst>
      <p:ext uri="{BB962C8B-B14F-4D97-AF65-F5344CB8AC3E}">
        <p14:creationId xmlns:p14="http://schemas.microsoft.com/office/powerpoint/2010/main" val="3569992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36896-895A-7F8C-12FA-EEFA3EC835E9}"/>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E0C5436-0D82-ABE3-5078-947CC9382C2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8E0C5436-0D82-ABE3-5078-947CC9382C2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pSp>
        <p:nvGrpSpPr>
          <p:cNvPr id="28" name="Group 27">
            <a:extLst>
              <a:ext uri="{FF2B5EF4-FFF2-40B4-BE49-F238E27FC236}">
                <a16:creationId xmlns:a16="http://schemas.microsoft.com/office/drawing/2014/main" id="{8D32EFE7-C928-D412-CABF-5F3F3852958C}"/>
              </a:ext>
            </a:extLst>
          </p:cNvPr>
          <p:cNvGrpSpPr/>
          <p:nvPr/>
        </p:nvGrpSpPr>
        <p:grpSpPr>
          <a:xfrm>
            <a:off x="1257301" y="1665263"/>
            <a:ext cx="6182909" cy="2649818"/>
            <a:chOff x="1257301" y="1665263"/>
            <a:chExt cx="6182909" cy="2649818"/>
          </a:xfrm>
        </p:grpSpPr>
        <p:pic>
          <p:nvPicPr>
            <p:cNvPr id="9" name="Picture 8">
              <a:extLst>
                <a:ext uri="{FF2B5EF4-FFF2-40B4-BE49-F238E27FC236}">
                  <a16:creationId xmlns:a16="http://schemas.microsoft.com/office/drawing/2014/main" id="{5DA93C55-8AFB-8216-EF89-5246E9622E26}"/>
                </a:ext>
              </a:extLst>
            </p:cNvPr>
            <p:cNvPicPr>
              <a:picLocks noChangeAspect="1"/>
            </p:cNvPicPr>
            <p:nvPr/>
          </p:nvPicPr>
          <p:blipFill>
            <a:blip r:embed="rId8"/>
            <a:stretch>
              <a:fillRect/>
            </a:stretch>
          </p:blipFill>
          <p:spPr>
            <a:xfrm>
              <a:off x="1257301" y="1665263"/>
              <a:ext cx="6182909" cy="2649818"/>
            </a:xfrm>
            <a:prstGeom prst="rect">
              <a:avLst/>
            </a:prstGeom>
          </p:spPr>
        </p:pic>
        <p:pic>
          <p:nvPicPr>
            <p:cNvPr id="21" name="Picture 20">
              <a:extLst>
                <a:ext uri="{FF2B5EF4-FFF2-40B4-BE49-F238E27FC236}">
                  <a16:creationId xmlns:a16="http://schemas.microsoft.com/office/drawing/2014/main" id="{161425DA-313E-D5C8-6463-81412426ADCF}"/>
                </a:ext>
              </a:extLst>
            </p:cNvPr>
            <p:cNvPicPr>
              <a:picLocks noChangeAspect="1"/>
            </p:cNvPicPr>
            <p:nvPr/>
          </p:nvPicPr>
          <p:blipFill>
            <a:blip r:embed="rId9"/>
            <a:stretch>
              <a:fillRect/>
            </a:stretch>
          </p:blipFill>
          <p:spPr>
            <a:xfrm>
              <a:off x="3451167" y="2449105"/>
              <a:ext cx="744720" cy="1860905"/>
            </a:xfrm>
            <a:prstGeom prst="rect">
              <a:avLst/>
            </a:prstGeom>
          </p:spPr>
        </p:pic>
      </p:grpSp>
      <p:sp>
        <p:nvSpPr>
          <p:cNvPr id="2" name="Title 1">
            <a:extLst>
              <a:ext uri="{FF2B5EF4-FFF2-40B4-BE49-F238E27FC236}">
                <a16:creationId xmlns:a16="http://schemas.microsoft.com/office/drawing/2014/main" id="{FFF61E73-1F53-C1EB-1E80-712672D7B7D7}"/>
              </a:ext>
            </a:extLst>
          </p:cNvPr>
          <p:cNvSpPr>
            <a:spLocks noGrp="1"/>
          </p:cNvSpPr>
          <p:nvPr>
            <p:ph type="title"/>
          </p:nvPr>
        </p:nvSpPr>
        <p:spPr>
          <a:xfrm>
            <a:off x="1257300" y="457200"/>
            <a:ext cx="10401300" cy="332399"/>
          </a:xfrm>
        </p:spPr>
        <p:txBody>
          <a:bodyPr vert="horz">
            <a:spAutoFit/>
          </a:bodyPr>
          <a:lstStyle/>
          <a:p>
            <a:r>
              <a:rPr lang="en-US"/>
              <a:t>Case Study (1/6): RPG </a:t>
            </a:r>
            <a:r>
              <a:rPr lang="en-US" u="sng"/>
              <a:t>ONLY</a:t>
            </a:r>
            <a:endParaRPr lang="en-US"/>
          </a:p>
        </p:txBody>
      </p:sp>
      <p:sp>
        <p:nvSpPr>
          <p:cNvPr id="4" name="Slide Number Placeholder 3">
            <a:extLst>
              <a:ext uri="{FF2B5EF4-FFF2-40B4-BE49-F238E27FC236}">
                <a16:creationId xmlns:a16="http://schemas.microsoft.com/office/drawing/2014/main" id="{086828A4-AF95-8541-413E-C3F7121ECDA4}"/>
              </a:ext>
            </a:extLst>
          </p:cNvPr>
          <p:cNvSpPr>
            <a:spLocks noGrp="1"/>
          </p:cNvSpPr>
          <p:nvPr>
            <p:ph type="sldNum" sz="quarter" idx="12"/>
          </p:nvPr>
        </p:nvSpPr>
        <p:spPr/>
        <p:txBody>
          <a:bodyPr/>
          <a:lstStyle/>
          <a:p>
            <a:fld id="{BCDE79FB-97BA-492B-8D57-F1373F9ADA95}" type="slidenum">
              <a:rPr lang="en-US" smtClean="0"/>
              <a:t>24</a:t>
            </a:fld>
            <a:endParaRPr lang="en-US"/>
          </a:p>
        </p:txBody>
      </p:sp>
      <p:grpSp>
        <p:nvGrpSpPr>
          <p:cNvPr id="22" name="Group 21">
            <a:extLst>
              <a:ext uri="{FF2B5EF4-FFF2-40B4-BE49-F238E27FC236}">
                <a16:creationId xmlns:a16="http://schemas.microsoft.com/office/drawing/2014/main" id="{B6CD493B-1F3B-3BDE-4756-11AA5B5ABB45}"/>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7582FAEA-8DE8-AB99-0FAB-E71BA63DB96E}"/>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4B05DF2-9CA2-7900-F04C-F1F0F854E79A}"/>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201A81C5-8808-F0C3-3DD9-B32BA9365309}"/>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C6C0AABE-D993-47E2-6A46-E1A45D87F766}"/>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C6D9F25-4929-1FF3-6318-F44C5D522D33}"/>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4" name="TextBox 33">
            <a:extLst>
              <a:ext uri="{FF2B5EF4-FFF2-40B4-BE49-F238E27FC236}">
                <a16:creationId xmlns:a16="http://schemas.microsoft.com/office/drawing/2014/main" id="{58E47F93-3DA4-875F-F16F-C01B8B36BDC9}"/>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Interconnection Agreement Peak MW using the executed IA</a:t>
            </a:r>
          </a:p>
        </p:txBody>
      </p:sp>
      <p:sp>
        <p:nvSpPr>
          <p:cNvPr id="7" name="5. Source">
            <a:extLst>
              <a:ext uri="{FF2B5EF4-FFF2-40B4-BE49-F238E27FC236}">
                <a16:creationId xmlns:a16="http://schemas.microsoft.com/office/drawing/2014/main" id="{0EFD3E1F-2215-F42A-D722-975946166733}"/>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 05222026_v12</a:t>
            </a:r>
          </a:p>
        </p:txBody>
      </p:sp>
      <p:sp>
        <p:nvSpPr>
          <p:cNvPr id="18" name="TextBox 17">
            <a:extLst>
              <a:ext uri="{FF2B5EF4-FFF2-40B4-BE49-F238E27FC236}">
                <a16:creationId xmlns:a16="http://schemas.microsoft.com/office/drawing/2014/main" id="{14D7C49E-D73F-AB2E-E7FA-9982811B701D}"/>
              </a:ext>
            </a:extLst>
          </p:cNvPr>
          <p:cNvSpPr txBox="1">
            <a:spLocks/>
          </p:cNvSpPr>
          <p:nvPr/>
        </p:nvSpPr>
        <p:spPr>
          <a:xfrm>
            <a:off x="8631176" y="1734008"/>
            <a:ext cx="3027424" cy="244682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Interconnection Agreement Peak MW and MVAR using the executed Interconnection Agreement (IA) or equivalent agreement</a:t>
            </a:r>
          </a:p>
          <a:p>
            <a:pPr lvl="1">
              <a:buFont typeface="Arial" panose="020B0604020202020204" pitchFamily="34" charset="0"/>
              <a:buChar char="•"/>
            </a:pPr>
            <a:r>
              <a:rPr lang="en-US" sz="1400"/>
              <a:t>Enter the maximum load level contractually permitted in each annual model year</a:t>
            </a:r>
          </a:p>
          <a:p>
            <a:pPr lvl="1">
              <a:buFont typeface="Arial" panose="020B0604020202020204" pitchFamily="34" charset="0"/>
              <a:buChar char="•"/>
            </a:pPr>
            <a:r>
              <a:rPr lang="en-US" sz="1400"/>
              <a:t>These values are used later to determine the final Output Peak MW schedule</a:t>
            </a:r>
          </a:p>
        </p:txBody>
      </p:sp>
      <p:sp>
        <p:nvSpPr>
          <p:cNvPr id="20" name="Rectangle 19">
            <a:extLst>
              <a:ext uri="{FF2B5EF4-FFF2-40B4-BE49-F238E27FC236}">
                <a16:creationId xmlns:a16="http://schemas.microsoft.com/office/drawing/2014/main" id="{E47FD274-412C-0877-D5E8-955FDE17825F}"/>
              </a:ext>
            </a:extLst>
          </p:cNvPr>
          <p:cNvSpPr/>
          <p:nvPr/>
        </p:nvSpPr>
        <p:spPr>
          <a:xfrm>
            <a:off x="1714158" y="2073498"/>
            <a:ext cx="1274970" cy="223647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5B0D9B8-FB09-E017-CF78-AC5C8E0CF02E}"/>
              </a:ext>
            </a:extLst>
          </p:cNvPr>
          <p:cNvPicPr>
            <a:picLocks/>
          </p:cNvPicPr>
          <p:nvPr/>
        </p:nvPicPr>
        <p:blipFill>
          <a:blip r:embed="rId10"/>
          <a:stretch>
            <a:fillRect/>
          </a:stretch>
        </p:blipFill>
        <p:spPr>
          <a:xfrm>
            <a:off x="2919932" y="4339546"/>
            <a:ext cx="4508732" cy="2205295"/>
          </a:xfrm>
          <a:prstGeom prst="rect">
            <a:avLst/>
          </a:prstGeom>
        </p:spPr>
      </p:pic>
    </p:spTree>
    <p:extLst>
      <p:ext uri="{BB962C8B-B14F-4D97-AF65-F5344CB8AC3E}">
        <p14:creationId xmlns:p14="http://schemas.microsoft.com/office/powerpoint/2010/main" val="2207944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A92DF-9B1B-910A-9739-0CEFCFBC0520}"/>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F524AA8-3105-C56E-CF93-32215D58168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4F524AA8-3105-C56E-CF93-32215D5816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pSp>
        <p:nvGrpSpPr>
          <p:cNvPr id="15" name="Group 14">
            <a:extLst>
              <a:ext uri="{FF2B5EF4-FFF2-40B4-BE49-F238E27FC236}">
                <a16:creationId xmlns:a16="http://schemas.microsoft.com/office/drawing/2014/main" id="{AE77FA52-B98D-CCEA-6085-AAAB01FA21A3}"/>
              </a:ext>
            </a:extLst>
          </p:cNvPr>
          <p:cNvGrpSpPr/>
          <p:nvPr/>
        </p:nvGrpSpPr>
        <p:grpSpPr>
          <a:xfrm>
            <a:off x="1257301" y="1665263"/>
            <a:ext cx="6182909" cy="2649818"/>
            <a:chOff x="1257301" y="1665263"/>
            <a:chExt cx="6182909" cy="2649818"/>
          </a:xfrm>
        </p:grpSpPr>
        <p:pic>
          <p:nvPicPr>
            <p:cNvPr id="16" name="Picture 15">
              <a:extLst>
                <a:ext uri="{FF2B5EF4-FFF2-40B4-BE49-F238E27FC236}">
                  <a16:creationId xmlns:a16="http://schemas.microsoft.com/office/drawing/2014/main" id="{87F62579-8E94-C9C6-4232-C544C960EB69}"/>
                </a:ext>
              </a:extLst>
            </p:cNvPr>
            <p:cNvPicPr>
              <a:picLocks noChangeAspect="1"/>
            </p:cNvPicPr>
            <p:nvPr/>
          </p:nvPicPr>
          <p:blipFill>
            <a:blip r:embed="rId8"/>
            <a:stretch>
              <a:fillRect/>
            </a:stretch>
          </p:blipFill>
          <p:spPr>
            <a:xfrm>
              <a:off x="1257301" y="1665263"/>
              <a:ext cx="6182909" cy="2649818"/>
            </a:xfrm>
            <a:prstGeom prst="rect">
              <a:avLst/>
            </a:prstGeom>
          </p:spPr>
        </p:pic>
        <p:pic>
          <p:nvPicPr>
            <p:cNvPr id="17" name="Picture 16">
              <a:extLst>
                <a:ext uri="{FF2B5EF4-FFF2-40B4-BE49-F238E27FC236}">
                  <a16:creationId xmlns:a16="http://schemas.microsoft.com/office/drawing/2014/main" id="{D81B652C-D2A0-4C79-55BD-0E751776D29D}"/>
                </a:ext>
              </a:extLst>
            </p:cNvPr>
            <p:cNvPicPr>
              <a:picLocks noChangeAspect="1"/>
            </p:cNvPicPr>
            <p:nvPr/>
          </p:nvPicPr>
          <p:blipFill>
            <a:blip r:embed="rId9"/>
            <a:stretch>
              <a:fillRect/>
            </a:stretch>
          </p:blipFill>
          <p:spPr>
            <a:xfrm>
              <a:off x="3451167" y="2449105"/>
              <a:ext cx="744720" cy="1860905"/>
            </a:xfrm>
            <a:prstGeom prst="rect">
              <a:avLst/>
            </a:prstGeom>
          </p:spPr>
        </p:pic>
      </p:grpSp>
      <p:sp>
        <p:nvSpPr>
          <p:cNvPr id="2" name="Title Placeholder 1">
            <a:extLst>
              <a:ext uri="{FF2B5EF4-FFF2-40B4-BE49-F238E27FC236}">
                <a16:creationId xmlns:a16="http://schemas.microsoft.com/office/drawing/2014/main" id="{79F9487A-460B-405A-491A-B105A87C4097}"/>
              </a:ext>
            </a:extLst>
          </p:cNvPr>
          <p:cNvSpPr>
            <a:spLocks noGrp="1"/>
          </p:cNvSpPr>
          <p:nvPr>
            <p:ph type="title"/>
          </p:nvPr>
        </p:nvSpPr>
        <p:spPr>
          <a:xfrm>
            <a:off x="1257300" y="457200"/>
            <a:ext cx="10401300" cy="332399"/>
          </a:xfrm>
        </p:spPr>
        <p:txBody>
          <a:bodyPr vert="horz">
            <a:spAutoFit/>
          </a:bodyPr>
          <a:lstStyle/>
          <a:p>
            <a:r>
              <a:rPr lang="en-US"/>
              <a:t>Case Study (2/6): RPG </a:t>
            </a:r>
            <a:r>
              <a:rPr lang="en-US" u="sng"/>
              <a:t>ONLY</a:t>
            </a:r>
            <a:endParaRPr lang="en-US"/>
          </a:p>
        </p:txBody>
      </p:sp>
      <p:sp>
        <p:nvSpPr>
          <p:cNvPr id="4" name="Slide Number Placeholder 5">
            <a:extLst>
              <a:ext uri="{FF2B5EF4-FFF2-40B4-BE49-F238E27FC236}">
                <a16:creationId xmlns:a16="http://schemas.microsoft.com/office/drawing/2014/main" id="{E68C0FF7-44D2-E42B-B0D6-92FA8F19BD0A}"/>
              </a:ext>
            </a:extLst>
          </p:cNvPr>
          <p:cNvSpPr>
            <a:spLocks noGrp="1"/>
          </p:cNvSpPr>
          <p:nvPr>
            <p:ph type="sldNum" sz="quarter" idx="12"/>
          </p:nvPr>
        </p:nvSpPr>
        <p:spPr/>
        <p:txBody>
          <a:bodyPr/>
          <a:lstStyle/>
          <a:p>
            <a:fld id="{BCDE79FB-97BA-492B-8D57-F1373F9ADA95}" type="slidenum">
              <a:rPr lang="en-US" smtClean="0"/>
              <a:t>25</a:t>
            </a:fld>
            <a:endParaRPr lang="en-US"/>
          </a:p>
        </p:txBody>
      </p:sp>
      <p:grpSp>
        <p:nvGrpSpPr>
          <p:cNvPr id="22" name="Group 21">
            <a:extLst>
              <a:ext uri="{FF2B5EF4-FFF2-40B4-BE49-F238E27FC236}">
                <a16:creationId xmlns:a16="http://schemas.microsoft.com/office/drawing/2014/main" id="{785CC20A-2A3D-E0B6-CF28-404995299411}"/>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DD2D49F4-3152-0D43-C903-A219CB25B3D9}"/>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A8EDE65-5CD9-AF0D-80FB-11DE64B70539}"/>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9CACA4D2-2278-781A-16ED-B847A50AB63F}"/>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CB20825D-3FCE-EEB4-E290-42CBD1B2BD4B}"/>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172B315-6B57-03A0-58D3-103F92DD7EB2}"/>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7" name="TextBox 6">
            <a:extLst>
              <a:ext uri="{FF2B5EF4-FFF2-40B4-BE49-F238E27FC236}">
                <a16:creationId xmlns:a16="http://schemas.microsoft.com/office/drawing/2014/main" id="{68390C9A-7347-098F-1D12-1C73F8869027}"/>
              </a:ext>
            </a:extLst>
          </p:cNvPr>
          <p:cNvSpPr txBox="1">
            <a:spLocks/>
          </p:cNvSpPr>
          <p:nvPr/>
        </p:nvSpPr>
        <p:spPr>
          <a:xfrm>
            <a:off x="8631176" y="1734008"/>
            <a:ext cx="3027424" cy="28777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Peak Demand (MW) modeled in RPG Study and Peak MVAR modeled in RPG Study using the RPG study that qualified the Large Load for Batch Zero</a:t>
            </a:r>
          </a:p>
          <a:p>
            <a:pPr lvl="1">
              <a:buFont typeface="Arial" panose="020B0604020202020204" pitchFamily="34" charset="0"/>
              <a:buChar char="•"/>
            </a:pPr>
            <a:r>
              <a:rPr lang="en-US" sz="1400"/>
              <a:t>These values represent the load level determined to be supportable once all required RPG transmission upgrades are in service</a:t>
            </a:r>
          </a:p>
          <a:p>
            <a:pPr lvl="1">
              <a:buFont typeface="Arial" panose="020B0604020202020204" pitchFamily="34" charset="0"/>
              <a:buChar char="•"/>
            </a:pPr>
            <a:r>
              <a:rPr lang="en-US" sz="1400"/>
              <a:t>The workbook uses these values together with the TPIT in-service date to construct the RPG-supported schedule</a:t>
            </a:r>
          </a:p>
        </p:txBody>
      </p:sp>
      <p:sp>
        <p:nvSpPr>
          <p:cNvPr id="8" name="TextBox 7">
            <a:extLst>
              <a:ext uri="{FF2B5EF4-FFF2-40B4-BE49-F238E27FC236}">
                <a16:creationId xmlns:a16="http://schemas.microsoft.com/office/drawing/2014/main" id="{E30E0D5E-3C37-63B0-EBEB-A204795EE9D1}"/>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RPG study information</a:t>
            </a:r>
          </a:p>
        </p:txBody>
      </p:sp>
      <p:sp>
        <p:nvSpPr>
          <p:cNvPr id="10" name="5. Source">
            <a:extLst>
              <a:ext uri="{FF2B5EF4-FFF2-40B4-BE49-F238E27FC236}">
                <a16:creationId xmlns:a16="http://schemas.microsoft.com/office/drawing/2014/main" id="{155F03F3-4BFD-0334-49B7-B62AB9F53765}"/>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 05222026_v12</a:t>
            </a:r>
          </a:p>
        </p:txBody>
      </p:sp>
      <p:sp>
        <p:nvSpPr>
          <p:cNvPr id="14" name="Rectangle 13">
            <a:extLst>
              <a:ext uri="{FF2B5EF4-FFF2-40B4-BE49-F238E27FC236}">
                <a16:creationId xmlns:a16="http://schemas.microsoft.com/office/drawing/2014/main" id="{DD887C91-5AC0-07FD-7E8F-CA06742783F2}"/>
              </a:ext>
            </a:extLst>
          </p:cNvPr>
          <p:cNvSpPr/>
          <p:nvPr/>
        </p:nvSpPr>
        <p:spPr>
          <a:xfrm>
            <a:off x="6142764" y="2793294"/>
            <a:ext cx="1297446" cy="63570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70E40A-D3E8-462B-012A-BB1DA51AA649}"/>
              </a:ext>
            </a:extLst>
          </p:cNvPr>
          <p:cNvPicPr>
            <a:picLocks/>
          </p:cNvPicPr>
          <p:nvPr/>
        </p:nvPicPr>
        <p:blipFill>
          <a:blip r:embed="rId10"/>
          <a:stretch>
            <a:fillRect/>
          </a:stretch>
        </p:blipFill>
        <p:spPr>
          <a:xfrm>
            <a:off x="2919932" y="4339546"/>
            <a:ext cx="4508732" cy="2205295"/>
          </a:xfrm>
          <a:prstGeom prst="rect">
            <a:avLst/>
          </a:prstGeom>
        </p:spPr>
      </p:pic>
    </p:spTree>
    <p:extLst>
      <p:ext uri="{BB962C8B-B14F-4D97-AF65-F5344CB8AC3E}">
        <p14:creationId xmlns:p14="http://schemas.microsoft.com/office/powerpoint/2010/main" val="82228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779AA-67D6-6E52-745C-D2C38051B7DA}"/>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94464BF3-8C13-0013-E37F-47CFFAE76F2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94464BF3-8C13-0013-E37F-47CFFAE76F2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pSp>
        <p:nvGrpSpPr>
          <p:cNvPr id="17" name="Group 16">
            <a:extLst>
              <a:ext uri="{FF2B5EF4-FFF2-40B4-BE49-F238E27FC236}">
                <a16:creationId xmlns:a16="http://schemas.microsoft.com/office/drawing/2014/main" id="{40355407-9FC6-1012-A2F8-F170DEF346F5}"/>
              </a:ext>
            </a:extLst>
          </p:cNvPr>
          <p:cNvGrpSpPr/>
          <p:nvPr/>
        </p:nvGrpSpPr>
        <p:grpSpPr>
          <a:xfrm>
            <a:off x="1257301" y="1665263"/>
            <a:ext cx="6182909" cy="2649818"/>
            <a:chOff x="1257301" y="1665263"/>
            <a:chExt cx="6182909" cy="2649818"/>
          </a:xfrm>
        </p:grpSpPr>
        <p:pic>
          <p:nvPicPr>
            <p:cNvPr id="18" name="Picture 17">
              <a:extLst>
                <a:ext uri="{FF2B5EF4-FFF2-40B4-BE49-F238E27FC236}">
                  <a16:creationId xmlns:a16="http://schemas.microsoft.com/office/drawing/2014/main" id="{CD876EE2-5393-4962-33DA-20F8DED9EF50}"/>
                </a:ext>
              </a:extLst>
            </p:cNvPr>
            <p:cNvPicPr>
              <a:picLocks noChangeAspect="1"/>
            </p:cNvPicPr>
            <p:nvPr/>
          </p:nvPicPr>
          <p:blipFill>
            <a:blip r:embed="rId8"/>
            <a:stretch>
              <a:fillRect/>
            </a:stretch>
          </p:blipFill>
          <p:spPr>
            <a:xfrm>
              <a:off x="1257301" y="1665263"/>
              <a:ext cx="6182909" cy="2649818"/>
            </a:xfrm>
            <a:prstGeom prst="rect">
              <a:avLst/>
            </a:prstGeom>
          </p:spPr>
        </p:pic>
        <p:pic>
          <p:nvPicPr>
            <p:cNvPr id="19" name="Picture 18">
              <a:extLst>
                <a:ext uri="{FF2B5EF4-FFF2-40B4-BE49-F238E27FC236}">
                  <a16:creationId xmlns:a16="http://schemas.microsoft.com/office/drawing/2014/main" id="{0A5F3F20-2D65-268D-DB4E-BDFEC2E8AFC6}"/>
                </a:ext>
              </a:extLst>
            </p:cNvPr>
            <p:cNvPicPr>
              <a:picLocks noChangeAspect="1"/>
            </p:cNvPicPr>
            <p:nvPr/>
          </p:nvPicPr>
          <p:blipFill>
            <a:blip r:embed="rId9"/>
            <a:stretch>
              <a:fillRect/>
            </a:stretch>
          </p:blipFill>
          <p:spPr>
            <a:xfrm>
              <a:off x="3451167" y="2449105"/>
              <a:ext cx="744720" cy="1860905"/>
            </a:xfrm>
            <a:prstGeom prst="rect">
              <a:avLst/>
            </a:prstGeom>
          </p:spPr>
        </p:pic>
      </p:grpSp>
      <p:sp>
        <p:nvSpPr>
          <p:cNvPr id="2" name="Title Placeholder 1">
            <a:extLst>
              <a:ext uri="{FF2B5EF4-FFF2-40B4-BE49-F238E27FC236}">
                <a16:creationId xmlns:a16="http://schemas.microsoft.com/office/drawing/2014/main" id="{69078287-09D4-4420-60E7-5C4E1C9497C7}"/>
              </a:ext>
            </a:extLst>
          </p:cNvPr>
          <p:cNvSpPr>
            <a:spLocks noGrp="1"/>
          </p:cNvSpPr>
          <p:nvPr>
            <p:ph type="title"/>
          </p:nvPr>
        </p:nvSpPr>
        <p:spPr>
          <a:xfrm>
            <a:off x="1257300" y="457200"/>
            <a:ext cx="10401300" cy="332399"/>
          </a:xfrm>
        </p:spPr>
        <p:txBody>
          <a:bodyPr vert="horz">
            <a:spAutoFit/>
          </a:bodyPr>
          <a:lstStyle/>
          <a:p>
            <a:r>
              <a:rPr lang="en-US"/>
              <a:t>Case Study (3/6): RPG </a:t>
            </a:r>
            <a:r>
              <a:rPr lang="en-US" u="sng"/>
              <a:t>ONLY</a:t>
            </a:r>
            <a:endParaRPr lang="en-US"/>
          </a:p>
        </p:txBody>
      </p:sp>
      <p:sp>
        <p:nvSpPr>
          <p:cNvPr id="4" name="Slide Number Placeholder 5">
            <a:extLst>
              <a:ext uri="{FF2B5EF4-FFF2-40B4-BE49-F238E27FC236}">
                <a16:creationId xmlns:a16="http://schemas.microsoft.com/office/drawing/2014/main" id="{29C8AB83-ED25-A5C8-E3BC-D56EDC361625}"/>
              </a:ext>
            </a:extLst>
          </p:cNvPr>
          <p:cNvSpPr>
            <a:spLocks noGrp="1"/>
          </p:cNvSpPr>
          <p:nvPr>
            <p:ph type="sldNum" sz="quarter" idx="12"/>
          </p:nvPr>
        </p:nvSpPr>
        <p:spPr/>
        <p:txBody>
          <a:bodyPr/>
          <a:lstStyle/>
          <a:p>
            <a:fld id="{BCDE79FB-97BA-492B-8D57-F1373F9ADA95}" type="slidenum">
              <a:rPr lang="en-US" smtClean="0"/>
              <a:t>26</a:t>
            </a:fld>
            <a:endParaRPr lang="en-US"/>
          </a:p>
        </p:txBody>
      </p:sp>
      <p:grpSp>
        <p:nvGrpSpPr>
          <p:cNvPr id="22" name="Group 21">
            <a:extLst>
              <a:ext uri="{FF2B5EF4-FFF2-40B4-BE49-F238E27FC236}">
                <a16:creationId xmlns:a16="http://schemas.microsoft.com/office/drawing/2014/main" id="{2DFAFBDE-8DD4-A6E2-DBED-0CBDDC9A6B5B}"/>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4C4E1AF3-56BD-1801-6854-003D163F675C}"/>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930259E-243C-3E1A-2C6E-989267F2E016}"/>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0EBD1956-4B9C-22B4-E789-A185E99BC8A8}"/>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7410348C-9027-9703-B7CD-376AB29AB40D}"/>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3021B61-560F-4AFF-E280-D87B8700B089}"/>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12" name="TextBox 11">
            <a:extLst>
              <a:ext uri="{FF2B5EF4-FFF2-40B4-BE49-F238E27FC236}">
                <a16:creationId xmlns:a16="http://schemas.microsoft.com/office/drawing/2014/main" id="{1D0C36C1-DDF7-1277-9729-1B41170DDB91}"/>
              </a:ext>
            </a:extLst>
          </p:cNvPr>
          <p:cNvSpPr txBox="1">
            <a:spLocks/>
          </p:cNvSpPr>
          <p:nvPr/>
        </p:nvSpPr>
        <p:spPr>
          <a:xfrm>
            <a:off x="8631176" y="1734008"/>
            <a:ext cx="3027424" cy="21929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In-service Date of Final RPG Upgrade Element as shown in TPIT using the latest TPIT in-service date for the final RPG upgrade required to support the Large Load</a:t>
            </a:r>
          </a:p>
          <a:p>
            <a:pPr lvl="1">
              <a:buFont typeface="Arial" panose="020B0604020202020204" pitchFamily="34" charset="0"/>
              <a:buChar char="•"/>
            </a:pPr>
            <a:r>
              <a:rPr lang="en-US" sz="1400"/>
              <a:t>The workbook uses this date to determine when the RPG-supported load becomes available for modeling</a:t>
            </a:r>
          </a:p>
        </p:txBody>
      </p:sp>
      <p:sp>
        <p:nvSpPr>
          <p:cNvPr id="15" name="TextBox 14">
            <a:extLst>
              <a:ext uri="{FF2B5EF4-FFF2-40B4-BE49-F238E27FC236}">
                <a16:creationId xmlns:a16="http://schemas.microsoft.com/office/drawing/2014/main" id="{9F79D13D-28ED-40B4-E204-28E69956ACF9}"/>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Enter RPG TPIT ISD</a:t>
            </a:r>
          </a:p>
        </p:txBody>
      </p:sp>
      <p:sp>
        <p:nvSpPr>
          <p:cNvPr id="7" name="5. Source">
            <a:extLst>
              <a:ext uri="{FF2B5EF4-FFF2-40B4-BE49-F238E27FC236}">
                <a16:creationId xmlns:a16="http://schemas.microsoft.com/office/drawing/2014/main" id="{314652D1-548E-FEFF-E324-085048E5522C}"/>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 05222026_v12</a:t>
            </a:r>
          </a:p>
        </p:txBody>
      </p:sp>
      <p:sp>
        <p:nvSpPr>
          <p:cNvPr id="16" name="Rectangle 15">
            <a:extLst>
              <a:ext uri="{FF2B5EF4-FFF2-40B4-BE49-F238E27FC236}">
                <a16:creationId xmlns:a16="http://schemas.microsoft.com/office/drawing/2014/main" id="{C05E7312-83B3-F160-8CB9-2F6A0E4A309B}"/>
              </a:ext>
            </a:extLst>
          </p:cNvPr>
          <p:cNvSpPr/>
          <p:nvPr/>
        </p:nvSpPr>
        <p:spPr>
          <a:xfrm>
            <a:off x="6142764" y="3368645"/>
            <a:ext cx="1297446" cy="36037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6D8B611-F132-F305-09F9-AC5784433594}"/>
              </a:ext>
            </a:extLst>
          </p:cNvPr>
          <p:cNvPicPr>
            <a:picLocks/>
          </p:cNvPicPr>
          <p:nvPr/>
        </p:nvPicPr>
        <p:blipFill>
          <a:blip r:embed="rId10"/>
          <a:stretch>
            <a:fillRect/>
          </a:stretch>
        </p:blipFill>
        <p:spPr>
          <a:xfrm>
            <a:off x="2919932" y="4339546"/>
            <a:ext cx="4508732" cy="2205295"/>
          </a:xfrm>
          <a:prstGeom prst="rect">
            <a:avLst/>
          </a:prstGeom>
        </p:spPr>
      </p:pic>
    </p:spTree>
    <p:extLst>
      <p:ext uri="{BB962C8B-B14F-4D97-AF65-F5344CB8AC3E}">
        <p14:creationId xmlns:p14="http://schemas.microsoft.com/office/powerpoint/2010/main" val="2024481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303D8-E6F2-ED92-5DE8-795B1314837B}"/>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3BD439A-8A88-83F3-E3DC-7376A6E52C4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53BD439A-8A88-83F3-E3DC-7376A6E52C4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54641BBB-F6AF-E4B2-5C39-28DFDE204B09}"/>
              </a:ext>
            </a:extLst>
          </p:cNvPr>
          <p:cNvPicPr>
            <a:picLocks/>
          </p:cNvPicPr>
          <p:nvPr/>
        </p:nvPicPr>
        <p:blipFill>
          <a:blip r:embed="rId8"/>
          <a:stretch>
            <a:fillRect/>
          </a:stretch>
        </p:blipFill>
        <p:spPr>
          <a:xfrm>
            <a:off x="2919932" y="4339546"/>
            <a:ext cx="4508732" cy="2205295"/>
          </a:xfrm>
          <a:prstGeom prst="rect">
            <a:avLst/>
          </a:prstGeom>
        </p:spPr>
      </p:pic>
      <p:grpSp>
        <p:nvGrpSpPr>
          <p:cNvPr id="19" name="Group 18">
            <a:extLst>
              <a:ext uri="{FF2B5EF4-FFF2-40B4-BE49-F238E27FC236}">
                <a16:creationId xmlns:a16="http://schemas.microsoft.com/office/drawing/2014/main" id="{0712D12C-83D5-9F7C-857E-53542CF867B0}"/>
              </a:ext>
            </a:extLst>
          </p:cNvPr>
          <p:cNvGrpSpPr/>
          <p:nvPr/>
        </p:nvGrpSpPr>
        <p:grpSpPr>
          <a:xfrm>
            <a:off x="1257301" y="1665263"/>
            <a:ext cx="6182909" cy="2649818"/>
            <a:chOff x="1257301" y="1665263"/>
            <a:chExt cx="6182909" cy="2649818"/>
          </a:xfrm>
        </p:grpSpPr>
        <p:pic>
          <p:nvPicPr>
            <p:cNvPr id="20" name="Picture 19">
              <a:extLst>
                <a:ext uri="{FF2B5EF4-FFF2-40B4-BE49-F238E27FC236}">
                  <a16:creationId xmlns:a16="http://schemas.microsoft.com/office/drawing/2014/main" id="{429A9C3E-FF38-09B3-0308-3E2BF6B2D6C2}"/>
                </a:ext>
              </a:extLst>
            </p:cNvPr>
            <p:cNvPicPr>
              <a:picLocks noChangeAspect="1"/>
            </p:cNvPicPr>
            <p:nvPr/>
          </p:nvPicPr>
          <p:blipFill>
            <a:blip r:embed="rId9"/>
            <a:stretch>
              <a:fillRect/>
            </a:stretch>
          </p:blipFill>
          <p:spPr>
            <a:xfrm>
              <a:off x="1257301" y="1665263"/>
              <a:ext cx="6182909" cy="2649818"/>
            </a:xfrm>
            <a:prstGeom prst="rect">
              <a:avLst/>
            </a:prstGeom>
          </p:spPr>
        </p:pic>
        <p:pic>
          <p:nvPicPr>
            <p:cNvPr id="21" name="Picture 20">
              <a:extLst>
                <a:ext uri="{FF2B5EF4-FFF2-40B4-BE49-F238E27FC236}">
                  <a16:creationId xmlns:a16="http://schemas.microsoft.com/office/drawing/2014/main" id="{257AA3B7-4529-CEBF-E060-33899A1F0ECD}"/>
                </a:ext>
              </a:extLst>
            </p:cNvPr>
            <p:cNvPicPr>
              <a:picLocks noChangeAspect="1"/>
            </p:cNvPicPr>
            <p:nvPr/>
          </p:nvPicPr>
          <p:blipFill>
            <a:blip r:embed="rId10"/>
            <a:stretch>
              <a:fillRect/>
            </a:stretch>
          </p:blipFill>
          <p:spPr>
            <a:xfrm>
              <a:off x="3451167" y="2449105"/>
              <a:ext cx="744720" cy="1860905"/>
            </a:xfrm>
            <a:prstGeom prst="rect">
              <a:avLst/>
            </a:prstGeom>
          </p:spPr>
        </p:pic>
      </p:grpSp>
      <p:sp>
        <p:nvSpPr>
          <p:cNvPr id="2" name="Title 1">
            <a:extLst>
              <a:ext uri="{FF2B5EF4-FFF2-40B4-BE49-F238E27FC236}">
                <a16:creationId xmlns:a16="http://schemas.microsoft.com/office/drawing/2014/main" id="{BB68CCEF-37D0-786F-C11B-C3473A5F58A3}"/>
              </a:ext>
            </a:extLst>
          </p:cNvPr>
          <p:cNvSpPr>
            <a:spLocks noGrp="1"/>
          </p:cNvSpPr>
          <p:nvPr>
            <p:ph type="title"/>
          </p:nvPr>
        </p:nvSpPr>
        <p:spPr>
          <a:xfrm>
            <a:off x="1257300" y="457200"/>
            <a:ext cx="10401300" cy="332399"/>
          </a:xfrm>
        </p:spPr>
        <p:txBody>
          <a:bodyPr vert="horz">
            <a:spAutoFit/>
          </a:bodyPr>
          <a:lstStyle/>
          <a:p>
            <a:r>
              <a:rPr lang="en-US"/>
              <a:t>Case Study (4/6): RPG </a:t>
            </a:r>
            <a:r>
              <a:rPr lang="en-US" u="sng"/>
              <a:t>ONLY</a:t>
            </a:r>
            <a:endParaRPr lang="en-US"/>
          </a:p>
        </p:txBody>
      </p:sp>
      <p:sp>
        <p:nvSpPr>
          <p:cNvPr id="4" name="Slide Number Placeholder 3">
            <a:extLst>
              <a:ext uri="{FF2B5EF4-FFF2-40B4-BE49-F238E27FC236}">
                <a16:creationId xmlns:a16="http://schemas.microsoft.com/office/drawing/2014/main" id="{574EA383-867A-378E-954A-C14E6B2B5813}"/>
              </a:ext>
            </a:extLst>
          </p:cNvPr>
          <p:cNvSpPr>
            <a:spLocks noGrp="1"/>
          </p:cNvSpPr>
          <p:nvPr>
            <p:ph type="sldNum" sz="quarter" idx="12"/>
          </p:nvPr>
        </p:nvSpPr>
        <p:spPr/>
        <p:txBody>
          <a:bodyPr/>
          <a:lstStyle/>
          <a:p>
            <a:fld id="{BCDE79FB-97BA-492B-8D57-F1373F9ADA95}" type="slidenum">
              <a:rPr lang="en-US" smtClean="0"/>
              <a:t>27</a:t>
            </a:fld>
            <a:endParaRPr lang="en-US"/>
          </a:p>
        </p:txBody>
      </p:sp>
      <p:grpSp>
        <p:nvGrpSpPr>
          <p:cNvPr id="22" name="Group 21">
            <a:extLst>
              <a:ext uri="{FF2B5EF4-FFF2-40B4-BE49-F238E27FC236}">
                <a16:creationId xmlns:a16="http://schemas.microsoft.com/office/drawing/2014/main" id="{EEBBF81C-475A-53E7-DDBB-E9525AE54A08}"/>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65DD50B1-DAAD-5641-C634-32426A839AFA}"/>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D2036A0-93A9-A58B-CD26-65CF7E8CEC60}"/>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605DBDBA-8D1F-30AB-8A28-C9459B670244}"/>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8CBD4748-57B7-08F7-F335-C605C7DB2551}"/>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BC71494-46B3-A67B-E304-1CE70068A965}"/>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9" name="TextBox 8">
            <a:extLst>
              <a:ext uri="{FF2B5EF4-FFF2-40B4-BE49-F238E27FC236}">
                <a16:creationId xmlns:a16="http://schemas.microsoft.com/office/drawing/2014/main" id="{9EAA6857-D2C7-1E51-7D08-57DDA7DCF0D5}"/>
              </a:ext>
            </a:extLst>
          </p:cNvPr>
          <p:cNvSpPr txBox="1">
            <a:spLocks/>
          </p:cNvSpPr>
          <p:nvPr/>
        </p:nvSpPr>
        <p:spPr>
          <a:xfrm>
            <a:off x="8631176" y="1734008"/>
            <a:ext cx="3027424" cy="28777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Under the RPG Only Entry Path, PBRP and LLIS information is not used in the modeling methodology</a:t>
            </a:r>
          </a:p>
          <a:p>
            <a:pPr lvl="1">
              <a:buFont typeface="Arial" panose="020B0604020202020204" pitchFamily="34" charset="0"/>
              <a:buChar char="•"/>
            </a:pPr>
            <a:r>
              <a:rPr lang="en-US" sz="1400"/>
              <a:t>Leave Existing LCP Peak MW, Existing LCP MVAR, PBRP Peak MW, LLIS Required Controlling Upgrade, LLIS TPIT ISD, LLIS TPIT Project Number, LLIS TPIT Project Tier, and Included in 25SSWG_U1 Cases? blank</a:t>
            </a:r>
          </a:p>
          <a:p>
            <a:pPr lvl="1">
              <a:buFont typeface="Arial" panose="020B0604020202020204" pitchFamily="34" charset="0"/>
              <a:buChar char="•"/>
            </a:pPr>
            <a:r>
              <a:rPr lang="en-US" sz="1400"/>
              <a:t>No PBRP- or LLIS-related calculations are performed under this pathway</a:t>
            </a:r>
          </a:p>
        </p:txBody>
      </p:sp>
      <p:sp>
        <p:nvSpPr>
          <p:cNvPr id="10" name="TextBox 9">
            <a:extLst>
              <a:ext uri="{FF2B5EF4-FFF2-40B4-BE49-F238E27FC236}">
                <a16:creationId xmlns:a16="http://schemas.microsoft.com/office/drawing/2014/main" id="{EF73586F-22CA-F98A-756F-5B06C69FA7B1}"/>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Leave PBRP and LLIS fields blank</a:t>
            </a:r>
          </a:p>
        </p:txBody>
      </p:sp>
      <p:sp>
        <p:nvSpPr>
          <p:cNvPr id="12" name="5. Source">
            <a:extLst>
              <a:ext uri="{FF2B5EF4-FFF2-40B4-BE49-F238E27FC236}">
                <a16:creationId xmlns:a16="http://schemas.microsoft.com/office/drawing/2014/main" id="{232687EA-54B4-9588-34F1-24704F6F47A9}"/>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 05222026_v12</a:t>
            </a:r>
          </a:p>
        </p:txBody>
      </p:sp>
      <p:sp>
        <p:nvSpPr>
          <p:cNvPr id="16" name="Rectangle 15">
            <a:extLst>
              <a:ext uri="{FF2B5EF4-FFF2-40B4-BE49-F238E27FC236}">
                <a16:creationId xmlns:a16="http://schemas.microsoft.com/office/drawing/2014/main" id="{C0EA0B79-B08D-AB70-55EA-94CCE8B34439}"/>
              </a:ext>
            </a:extLst>
          </p:cNvPr>
          <p:cNvSpPr/>
          <p:nvPr/>
        </p:nvSpPr>
        <p:spPr>
          <a:xfrm>
            <a:off x="2875608" y="4335444"/>
            <a:ext cx="1427191" cy="165591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3F797E1-08E3-619F-E8CC-AF54D8B756E1}"/>
              </a:ext>
            </a:extLst>
          </p:cNvPr>
          <p:cNvSpPr/>
          <p:nvPr/>
        </p:nvSpPr>
        <p:spPr>
          <a:xfrm>
            <a:off x="3451167" y="2449659"/>
            <a:ext cx="2655107" cy="182992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8786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81D41-2D80-C20C-24AF-CF02757A61F5}"/>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C38995BC-5531-E5C2-B04B-862BDFF074C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C38995BC-5531-E5C2-B04B-862BDFF074C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F06C52CF-50F2-4D62-78C1-95EAFEF9FBA6}"/>
              </a:ext>
            </a:extLst>
          </p:cNvPr>
          <p:cNvPicPr>
            <a:picLocks/>
          </p:cNvPicPr>
          <p:nvPr/>
        </p:nvPicPr>
        <p:blipFill>
          <a:blip r:embed="rId8"/>
          <a:stretch>
            <a:fillRect/>
          </a:stretch>
        </p:blipFill>
        <p:spPr>
          <a:xfrm>
            <a:off x="2919932" y="4339546"/>
            <a:ext cx="4508732" cy="2205295"/>
          </a:xfrm>
          <a:prstGeom prst="rect">
            <a:avLst/>
          </a:prstGeom>
        </p:spPr>
      </p:pic>
      <p:grpSp>
        <p:nvGrpSpPr>
          <p:cNvPr id="15" name="Group 14">
            <a:extLst>
              <a:ext uri="{FF2B5EF4-FFF2-40B4-BE49-F238E27FC236}">
                <a16:creationId xmlns:a16="http://schemas.microsoft.com/office/drawing/2014/main" id="{8D63A0BE-E35D-5F6A-8E2F-54250DA6B009}"/>
              </a:ext>
            </a:extLst>
          </p:cNvPr>
          <p:cNvGrpSpPr/>
          <p:nvPr/>
        </p:nvGrpSpPr>
        <p:grpSpPr>
          <a:xfrm>
            <a:off x="1257301" y="1665263"/>
            <a:ext cx="6182909" cy="2649818"/>
            <a:chOff x="1257301" y="1665263"/>
            <a:chExt cx="6182909" cy="2649818"/>
          </a:xfrm>
        </p:grpSpPr>
        <p:pic>
          <p:nvPicPr>
            <p:cNvPr id="16" name="Picture 15">
              <a:extLst>
                <a:ext uri="{FF2B5EF4-FFF2-40B4-BE49-F238E27FC236}">
                  <a16:creationId xmlns:a16="http://schemas.microsoft.com/office/drawing/2014/main" id="{2BF9A66D-A77E-D995-9D04-C260B7A79C35}"/>
                </a:ext>
              </a:extLst>
            </p:cNvPr>
            <p:cNvPicPr>
              <a:picLocks noChangeAspect="1"/>
            </p:cNvPicPr>
            <p:nvPr/>
          </p:nvPicPr>
          <p:blipFill>
            <a:blip r:embed="rId9"/>
            <a:stretch>
              <a:fillRect/>
            </a:stretch>
          </p:blipFill>
          <p:spPr>
            <a:xfrm>
              <a:off x="1257301" y="1665263"/>
              <a:ext cx="6182909" cy="2649818"/>
            </a:xfrm>
            <a:prstGeom prst="rect">
              <a:avLst/>
            </a:prstGeom>
          </p:spPr>
        </p:pic>
        <p:pic>
          <p:nvPicPr>
            <p:cNvPr id="17" name="Picture 16">
              <a:extLst>
                <a:ext uri="{FF2B5EF4-FFF2-40B4-BE49-F238E27FC236}">
                  <a16:creationId xmlns:a16="http://schemas.microsoft.com/office/drawing/2014/main" id="{6AADA2FA-9A98-4918-1ECC-B6AA144DE805}"/>
                </a:ext>
              </a:extLst>
            </p:cNvPr>
            <p:cNvPicPr>
              <a:picLocks noChangeAspect="1"/>
            </p:cNvPicPr>
            <p:nvPr/>
          </p:nvPicPr>
          <p:blipFill>
            <a:blip r:embed="rId10"/>
            <a:stretch>
              <a:fillRect/>
            </a:stretch>
          </p:blipFill>
          <p:spPr>
            <a:xfrm>
              <a:off x="3451167" y="2449105"/>
              <a:ext cx="744720" cy="1860905"/>
            </a:xfrm>
            <a:prstGeom prst="rect">
              <a:avLst/>
            </a:prstGeom>
          </p:spPr>
        </p:pic>
      </p:grpSp>
      <p:sp>
        <p:nvSpPr>
          <p:cNvPr id="2" name="Title Placeholder 1">
            <a:extLst>
              <a:ext uri="{FF2B5EF4-FFF2-40B4-BE49-F238E27FC236}">
                <a16:creationId xmlns:a16="http://schemas.microsoft.com/office/drawing/2014/main" id="{020B70C7-B620-56F1-394D-9E57228FE46D}"/>
              </a:ext>
            </a:extLst>
          </p:cNvPr>
          <p:cNvSpPr>
            <a:spLocks noGrp="1"/>
          </p:cNvSpPr>
          <p:nvPr>
            <p:ph type="title"/>
          </p:nvPr>
        </p:nvSpPr>
        <p:spPr>
          <a:xfrm>
            <a:off x="1257300" y="457200"/>
            <a:ext cx="10401300" cy="332399"/>
          </a:xfrm>
        </p:spPr>
        <p:txBody>
          <a:bodyPr vert="horz">
            <a:spAutoFit/>
          </a:bodyPr>
          <a:lstStyle/>
          <a:p>
            <a:r>
              <a:rPr lang="en-US"/>
              <a:t>Case Study (5/6): RPG </a:t>
            </a:r>
            <a:r>
              <a:rPr lang="en-US" u="sng"/>
              <a:t>ONLY</a:t>
            </a:r>
            <a:endParaRPr lang="en-US"/>
          </a:p>
        </p:txBody>
      </p:sp>
      <p:sp>
        <p:nvSpPr>
          <p:cNvPr id="4" name="Slide Number Placeholder 5">
            <a:extLst>
              <a:ext uri="{FF2B5EF4-FFF2-40B4-BE49-F238E27FC236}">
                <a16:creationId xmlns:a16="http://schemas.microsoft.com/office/drawing/2014/main" id="{09589318-503C-8031-38BD-3E7618BAA347}"/>
              </a:ext>
            </a:extLst>
          </p:cNvPr>
          <p:cNvSpPr>
            <a:spLocks noGrp="1"/>
          </p:cNvSpPr>
          <p:nvPr>
            <p:ph type="sldNum" sz="quarter" idx="12"/>
          </p:nvPr>
        </p:nvSpPr>
        <p:spPr/>
        <p:txBody>
          <a:bodyPr/>
          <a:lstStyle/>
          <a:p>
            <a:fld id="{BCDE79FB-97BA-492B-8D57-F1373F9ADA95}" type="slidenum">
              <a:rPr lang="en-US" smtClean="0"/>
              <a:t>28</a:t>
            </a:fld>
            <a:endParaRPr lang="en-US"/>
          </a:p>
        </p:txBody>
      </p:sp>
      <p:grpSp>
        <p:nvGrpSpPr>
          <p:cNvPr id="22" name="Group 21">
            <a:extLst>
              <a:ext uri="{FF2B5EF4-FFF2-40B4-BE49-F238E27FC236}">
                <a16:creationId xmlns:a16="http://schemas.microsoft.com/office/drawing/2014/main" id="{23AB94E5-8752-825A-6918-521243D9AEFF}"/>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2C088B95-0980-45BE-2ECD-67745B1147F6}"/>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0E29C59-BCAE-6753-49E4-38A5906DE650}"/>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07803500-F15C-D81E-061D-605D5A6AEC9B}"/>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A9C4BAFA-2CA2-BC29-8679-4E265CB1ECFA}"/>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67D6875-3B3E-C3E7-540D-CE082A9BBC78}"/>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7" name="TextBox 6">
            <a:extLst>
              <a:ext uri="{FF2B5EF4-FFF2-40B4-BE49-F238E27FC236}">
                <a16:creationId xmlns:a16="http://schemas.microsoft.com/office/drawing/2014/main" id="{0D463822-FC4F-20BC-8C80-1E512D7A7F01}"/>
              </a:ext>
            </a:extLst>
          </p:cNvPr>
          <p:cNvSpPr txBox="1">
            <a:spLocks/>
          </p:cNvSpPr>
          <p:nvPr/>
        </p:nvSpPr>
        <p:spPr>
          <a:xfrm>
            <a:off x="8631176" y="1734008"/>
            <a:ext cx="3027424" cy="28777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No user input is required in this section</a:t>
            </a:r>
          </a:p>
          <a:p>
            <a:pPr lvl="1">
              <a:buFont typeface="Arial" panose="020B0604020202020204" pitchFamily="34" charset="0"/>
              <a:buChar char="•"/>
            </a:pPr>
            <a:r>
              <a:rPr lang="en-US" sz="1400"/>
              <a:t>The workbook automatically constructs the RPG-supported schedule using the RPG study Peak Demand and the TPIT in-service date</a:t>
            </a:r>
          </a:p>
          <a:p>
            <a:pPr lvl="1">
              <a:buFont typeface="Arial" panose="020B0604020202020204" pitchFamily="34" charset="0"/>
              <a:buChar char="•"/>
            </a:pPr>
            <a:r>
              <a:rPr lang="en-US" sz="1400"/>
              <a:t>Prior to the RPG TPIT in-service date, the modeled amount is 0 MW. Beginning in the RPG TPIT in-service year, the modeled amount reflects the RPG study Peak Demand</a:t>
            </a:r>
            <a:endParaRPr lang="en-US" sz="1400" b="1"/>
          </a:p>
        </p:txBody>
      </p:sp>
      <p:sp>
        <p:nvSpPr>
          <p:cNvPr id="8" name="TextBox 7">
            <a:extLst>
              <a:ext uri="{FF2B5EF4-FFF2-40B4-BE49-F238E27FC236}">
                <a16:creationId xmlns:a16="http://schemas.microsoft.com/office/drawing/2014/main" id="{36515764-6445-57F0-7B5E-AC978B52CF2F}"/>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RPG TPIT-Adjusted Peak MW</a:t>
            </a:r>
          </a:p>
        </p:txBody>
      </p:sp>
      <p:sp>
        <p:nvSpPr>
          <p:cNvPr id="9" name="5. Source">
            <a:extLst>
              <a:ext uri="{FF2B5EF4-FFF2-40B4-BE49-F238E27FC236}">
                <a16:creationId xmlns:a16="http://schemas.microsoft.com/office/drawing/2014/main" id="{A1793C26-AE8E-F511-4DD6-5DDEE975623E}"/>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 05222026_v12</a:t>
            </a:r>
          </a:p>
        </p:txBody>
      </p:sp>
      <p:sp>
        <p:nvSpPr>
          <p:cNvPr id="13" name="Rectangle 12">
            <a:extLst>
              <a:ext uri="{FF2B5EF4-FFF2-40B4-BE49-F238E27FC236}">
                <a16:creationId xmlns:a16="http://schemas.microsoft.com/office/drawing/2014/main" id="{6054291B-C86B-E144-1113-269832A97CF4}"/>
              </a:ext>
            </a:extLst>
          </p:cNvPr>
          <p:cNvSpPr/>
          <p:nvPr/>
        </p:nvSpPr>
        <p:spPr>
          <a:xfrm>
            <a:off x="5139257" y="4684160"/>
            <a:ext cx="454747" cy="182150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909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BED51-018E-DCB6-6C22-C45F5BCD4BE1}"/>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9BE7B11-4BD2-02B9-A231-066D6F77DC0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89BE7B11-4BD2-02B9-A231-066D6F77DC0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FA87FB29-19F8-C9D6-40E4-725841C842A3}"/>
              </a:ext>
            </a:extLst>
          </p:cNvPr>
          <p:cNvPicPr>
            <a:picLocks/>
          </p:cNvPicPr>
          <p:nvPr/>
        </p:nvPicPr>
        <p:blipFill>
          <a:blip r:embed="rId8"/>
          <a:stretch>
            <a:fillRect/>
          </a:stretch>
        </p:blipFill>
        <p:spPr>
          <a:xfrm>
            <a:off x="2919932" y="4339546"/>
            <a:ext cx="4508732" cy="2205295"/>
          </a:xfrm>
          <a:prstGeom prst="rect">
            <a:avLst/>
          </a:prstGeom>
        </p:spPr>
      </p:pic>
      <p:sp>
        <p:nvSpPr>
          <p:cNvPr id="2" name="Title Placeholder 1">
            <a:extLst>
              <a:ext uri="{FF2B5EF4-FFF2-40B4-BE49-F238E27FC236}">
                <a16:creationId xmlns:a16="http://schemas.microsoft.com/office/drawing/2014/main" id="{CE6BD1E8-29F8-BA0E-1D55-5998555DDAD0}"/>
              </a:ext>
            </a:extLst>
          </p:cNvPr>
          <p:cNvSpPr>
            <a:spLocks noGrp="1"/>
          </p:cNvSpPr>
          <p:nvPr>
            <p:ph type="title"/>
          </p:nvPr>
        </p:nvSpPr>
        <p:spPr>
          <a:xfrm>
            <a:off x="1257300" y="457200"/>
            <a:ext cx="10401300" cy="332399"/>
          </a:xfrm>
        </p:spPr>
        <p:txBody>
          <a:bodyPr vert="horz">
            <a:spAutoFit/>
          </a:bodyPr>
          <a:lstStyle/>
          <a:p>
            <a:r>
              <a:rPr lang="en-US"/>
              <a:t>Case Study (6/6): RPG </a:t>
            </a:r>
            <a:r>
              <a:rPr lang="en-US" u="sng"/>
              <a:t>ONLY</a:t>
            </a:r>
            <a:endParaRPr lang="en-US"/>
          </a:p>
        </p:txBody>
      </p:sp>
      <p:sp>
        <p:nvSpPr>
          <p:cNvPr id="4" name="Slide Number Placeholder 5">
            <a:extLst>
              <a:ext uri="{FF2B5EF4-FFF2-40B4-BE49-F238E27FC236}">
                <a16:creationId xmlns:a16="http://schemas.microsoft.com/office/drawing/2014/main" id="{DE340AA8-9D00-A17A-636F-D57447B06BF9}"/>
              </a:ext>
            </a:extLst>
          </p:cNvPr>
          <p:cNvSpPr>
            <a:spLocks noGrp="1"/>
          </p:cNvSpPr>
          <p:nvPr>
            <p:ph type="sldNum" sz="quarter" idx="12"/>
          </p:nvPr>
        </p:nvSpPr>
        <p:spPr/>
        <p:txBody>
          <a:bodyPr/>
          <a:lstStyle/>
          <a:p>
            <a:fld id="{BCDE79FB-97BA-492B-8D57-F1373F9ADA95}" type="slidenum">
              <a:rPr lang="en-US" smtClean="0"/>
              <a:t>29</a:t>
            </a:fld>
            <a:endParaRPr lang="en-US"/>
          </a:p>
        </p:txBody>
      </p:sp>
      <p:grpSp>
        <p:nvGrpSpPr>
          <p:cNvPr id="22" name="Group 21">
            <a:extLst>
              <a:ext uri="{FF2B5EF4-FFF2-40B4-BE49-F238E27FC236}">
                <a16:creationId xmlns:a16="http://schemas.microsoft.com/office/drawing/2014/main" id="{17436805-06FA-0A04-7910-024B6A5B8137}"/>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74D0525F-2315-60BD-2CE7-45C105B6C855}"/>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F45D8E0-DA63-2828-846C-ACAA969BD698}"/>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E6519477-20DD-0B13-7F9A-F5BDC924EA86}"/>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CC28836B-59E2-D388-11C6-1A8F4FB69E72}"/>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23B974B-5F4F-14DB-E8D4-37CB4C6C3FDC}"/>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9" name="TextBox 8">
            <a:extLst>
              <a:ext uri="{FF2B5EF4-FFF2-40B4-BE49-F238E27FC236}">
                <a16:creationId xmlns:a16="http://schemas.microsoft.com/office/drawing/2014/main" id="{2E57E78D-3491-6C15-12E2-E1AA1FFD1C9D}"/>
              </a:ext>
            </a:extLst>
          </p:cNvPr>
          <p:cNvSpPr txBox="1">
            <a:spLocks/>
          </p:cNvSpPr>
          <p:nvPr/>
        </p:nvSpPr>
        <p:spPr>
          <a:xfrm>
            <a:off x="8631176" y="1734008"/>
            <a:ext cx="3027424" cy="338554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No user input is required in this section</a:t>
            </a:r>
          </a:p>
          <a:p>
            <a:pPr lvl="1">
              <a:buFont typeface="Arial" panose="020B0604020202020204" pitchFamily="34" charset="0"/>
              <a:buChar char="•"/>
            </a:pPr>
            <a:r>
              <a:rPr lang="en-US" sz="1400"/>
              <a:t>Output Peak MW is automatically calculated as the lower of:</a:t>
            </a:r>
          </a:p>
          <a:p>
            <a:pPr lvl="2">
              <a:buFont typeface="Courier New" panose="02070309020205020404" pitchFamily="49" charset="0"/>
              <a:buChar char="o"/>
            </a:pPr>
            <a:r>
              <a:rPr lang="en-US" sz="1400"/>
              <a:t>the Interconnection Agreement Peak MW schedule; and</a:t>
            </a:r>
          </a:p>
          <a:p>
            <a:pPr lvl="2">
              <a:buFont typeface="Courier New" panose="02070309020205020404" pitchFamily="49" charset="0"/>
              <a:buChar char="o"/>
            </a:pPr>
            <a:r>
              <a:rPr lang="en-US" sz="1400"/>
              <a:t>the Combined TPIT-Adjusted Peak MW schedule</a:t>
            </a:r>
          </a:p>
          <a:p>
            <a:pPr lvl="1">
              <a:buFont typeface="Arial" panose="020B0604020202020204" pitchFamily="34" charset="0"/>
              <a:buChar char="•"/>
            </a:pPr>
            <a:r>
              <a:rPr lang="en-US" sz="1400"/>
              <a:t>The resulting Output Peak MW schedule determines the applicable load treatment. Prior to RPG availability, the load is modeled as Studied Load; after RPG availability, the load is modeled as Base Load</a:t>
            </a:r>
          </a:p>
        </p:txBody>
      </p:sp>
      <p:sp>
        <p:nvSpPr>
          <p:cNvPr id="10" name="TextBox 9">
            <a:extLst>
              <a:ext uri="{FF2B5EF4-FFF2-40B4-BE49-F238E27FC236}">
                <a16:creationId xmlns:a16="http://schemas.microsoft.com/office/drawing/2014/main" id="{A1C5F552-3934-27F8-A0CC-4C18CB26B405}"/>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Output Peak MW and Load Treatment</a:t>
            </a:r>
          </a:p>
        </p:txBody>
      </p:sp>
      <p:sp>
        <p:nvSpPr>
          <p:cNvPr id="7" name="5. Source">
            <a:extLst>
              <a:ext uri="{FF2B5EF4-FFF2-40B4-BE49-F238E27FC236}">
                <a16:creationId xmlns:a16="http://schemas.microsoft.com/office/drawing/2014/main" id="{E43EB346-BF0F-9C73-30A1-FEA42EFD147D}"/>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 05222026_v12</a:t>
            </a:r>
          </a:p>
        </p:txBody>
      </p:sp>
      <p:sp>
        <p:nvSpPr>
          <p:cNvPr id="13" name="Rectangle 12">
            <a:extLst>
              <a:ext uri="{FF2B5EF4-FFF2-40B4-BE49-F238E27FC236}">
                <a16:creationId xmlns:a16="http://schemas.microsoft.com/office/drawing/2014/main" id="{13BA1A40-80E4-0029-8611-30CD0CAAF83D}"/>
              </a:ext>
            </a:extLst>
          </p:cNvPr>
          <p:cNvSpPr/>
          <p:nvPr/>
        </p:nvSpPr>
        <p:spPr>
          <a:xfrm>
            <a:off x="6597415" y="4684160"/>
            <a:ext cx="805613" cy="182150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F493F84B-963A-2450-D8FC-5B940E5810A5}"/>
              </a:ext>
            </a:extLst>
          </p:cNvPr>
          <p:cNvGrpSpPr/>
          <p:nvPr/>
        </p:nvGrpSpPr>
        <p:grpSpPr>
          <a:xfrm>
            <a:off x="1257301" y="1665263"/>
            <a:ext cx="6182909" cy="2649818"/>
            <a:chOff x="1257301" y="1665263"/>
            <a:chExt cx="6182909" cy="2649818"/>
          </a:xfrm>
        </p:grpSpPr>
        <p:pic>
          <p:nvPicPr>
            <p:cNvPr id="16" name="Picture 15">
              <a:extLst>
                <a:ext uri="{FF2B5EF4-FFF2-40B4-BE49-F238E27FC236}">
                  <a16:creationId xmlns:a16="http://schemas.microsoft.com/office/drawing/2014/main" id="{EC694437-03E6-8BCC-1503-ACE70EE6BDC8}"/>
                </a:ext>
              </a:extLst>
            </p:cNvPr>
            <p:cNvPicPr>
              <a:picLocks noChangeAspect="1"/>
            </p:cNvPicPr>
            <p:nvPr/>
          </p:nvPicPr>
          <p:blipFill>
            <a:blip r:embed="rId9"/>
            <a:stretch>
              <a:fillRect/>
            </a:stretch>
          </p:blipFill>
          <p:spPr>
            <a:xfrm>
              <a:off x="1257301" y="1665263"/>
              <a:ext cx="6182909" cy="2649818"/>
            </a:xfrm>
            <a:prstGeom prst="rect">
              <a:avLst/>
            </a:prstGeom>
          </p:spPr>
        </p:pic>
        <p:pic>
          <p:nvPicPr>
            <p:cNvPr id="17" name="Picture 16">
              <a:extLst>
                <a:ext uri="{FF2B5EF4-FFF2-40B4-BE49-F238E27FC236}">
                  <a16:creationId xmlns:a16="http://schemas.microsoft.com/office/drawing/2014/main" id="{5098C15B-197F-D694-B85B-6F2F9A181720}"/>
                </a:ext>
              </a:extLst>
            </p:cNvPr>
            <p:cNvPicPr>
              <a:picLocks noChangeAspect="1"/>
            </p:cNvPicPr>
            <p:nvPr/>
          </p:nvPicPr>
          <p:blipFill>
            <a:blip r:embed="rId10"/>
            <a:stretch>
              <a:fillRect/>
            </a:stretch>
          </p:blipFill>
          <p:spPr>
            <a:xfrm>
              <a:off x="3451167" y="2449105"/>
              <a:ext cx="744720" cy="1860905"/>
            </a:xfrm>
            <a:prstGeom prst="rect">
              <a:avLst/>
            </a:prstGeom>
          </p:spPr>
        </p:pic>
      </p:grpSp>
    </p:spTree>
    <p:extLst>
      <p:ext uri="{BB962C8B-B14F-4D97-AF65-F5344CB8AC3E}">
        <p14:creationId xmlns:p14="http://schemas.microsoft.com/office/powerpoint/2010/main" val="1264109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4D042-7487-1B11-4BDE-5EA13F1C3BA9}"/>
            </a:ext>
          </a:extLst>
        </p:cNvPr>
        <p:cNvGrpSpPr/>
        <p:nvPr/>
      </p:nvGrpSpPr>
      <p:grpSpPr>
        <a:xfrm>
          <a:off x="0" y="0"/>
          <a:ext cx="0" cy="0"/>
          <a:chOff x="0" y="0"/>
          <a:chExt cx="0" cy="0"/>
        </a:xfrm>
      </p:grpSpPr>
      <p:graphicFrame>
        <p:nvGraphicFramePr>
          <p:cNvPr id="80" name="think-cell data - do not delete" hidden="1">
            <a:extLst>
              <a:ext uri="{FF2B5EF4-FFF2-40B4-BE49-F238E27FC236}">
                <a16:creationId xmlns:a16="http://schemas.microsoft.com/office/drawing/2014/main" id="{C5466715-FE25-535E-8CA5-47ADDC57C4C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0" name="think-cell data - do not delete" hidden="1">
                        <a:extLst>
                          <a:ext uri="{FF2B5EF4-FFF2-40B4-BE49-F238E27FC236}">
                            <a16:creationId xmlns:a16="http://schemas.microsoft.com/office/drawing/2014/main" id="{C5466715-FE25-535E-8CA5-47ADDC57C4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24FE5A1-2312-EAA2-12AF-692BE03402A5}"/>
              </a:ext>
            </a:extLst>
          </p:cNvPr>
          <p:cNvSpPr>
            <a:spLocks noGrp="1"/>
          </p:cNvSpPr>
          <p:nvPr>
            <p:ph type="title"/>
          </p:nvPr>
        </p:nvSpPr>
        <p:spPr>
          <a:xfrm>
            <a:off x="1257300" y="457200"/>
            <a:ext cx="10401300" cy="332399"/>
          </a:xfrm>
        </p:spPr>
        <p:txBody>
          <a:bodyPr vert="horz" wrap="square">
            <a:spAutoFit/>
          </a:bodyPr>
          <a:lstStyle/>
          <a:p>
            <a:r>
              <a:rPr lang="en-US"/>
              <a:t>Weekly Batch Zero Readiness Discussions </a:t>
            </a:r>
            <a:r>
              <a:rPr lang="en-US" sz="2000" i="1"/>
              <a:t>(see ERCOT Meeting Calendar)</a:t>
            </a:r>
            <a:endParaRPr lang="en-US" i="1"/>
          </a:p>
        </p:txBody>
      </p:sp>
      <p:sp>
        <p:nvSpPr>
          <p:cNvPr id="3" name="Text Placeholder 11">
            <a:extLst>
              <a:ext uri="{FF2B5EF4-FFF2-40B4-BE49-F238E27FC236}">
                <a16:creationId xmlns:a16="http://schemas.microsoft.com/office/drawing/2014/main" id="{77AAF166-EAEE-D5E7-D35E-422D22DE2AB8}"/>
              </a:ext>
            </a:extLst>
          </p:cNvPr>
          <p:cNvSpPr>
            <a:spLocks noGrp="1"/>
          </p:cNvSpPr>
          <p:nvPr>
            <p:ph type="body" sz="quarter" idx="15"/>
          </p:nvPr>
        </p:nvSpPr>
        <p:spPr>
          <a:xfrm flipH="1">
            <a:off x="7598003" y="1676400"/>
            <a:ext cx="4060596" cy="3472543"/>
          </a:xfrm>
        </p:spPr>
        <p:txBody>
          <a:bodyPr vert="horz" wrap="square" lIns="365760" tIns="91440" rIns="91440" bIns="91440" rtlCol="0" anchor="t">
            <a:noAutofit/>
          </a:bodyPr>
          <a:lstStyle/>
          <a:p>
            <a:r>
              <a:rPr lang="en-US" sz="1800"/>
              <a:t>Also:</a:t>
            </a:r>
          </a:p>
          <a:p>
            <a:pPr marL="285750" indent="-285750">
              <a:buFont typeface="Arial" panose="020B0604020202020204" pitchFamily="34" charset="0"/>
              <a:buChar char="•"/>
            </a:pPr>
            <a:r>
              <a:rPr lang="en-US" sz="1800" b="0"/>
              <a:t>ERCOT is currently sending weekly emails to TSPs by end of day Tuesday on current LLIS Batch Zero status </a:t>
            </a:r>
            <a:r>
              <a:rPr lang="en-US" sz="1800" b="0" i="1">
                <a:solidFill>
                  <a:srgbClr val="C00000"/>
                </a:solidFill>
              </a:rPr>
              <a:t>(final LLIS status is subject to PUCT approval of PGRR145 requirements, expected Jun 18)</a:t>
            </a:r>
            <a:endParaRPr lang="en-US" sz="1800" b="0" i="1">
              <a:solidFill>
                <a:srgbClr val="C00000"/>
              </a:solidFill>
              <a:cs typeface="Arial"/>
            </a:endParaRPr>
          </a:p>
          <a:p>
            <a:pPr marL="285750" indent="-285750">
              <a:buFont typeface="Arial" panose="020B0604020202020204" pitchFamily="34" charset="0"/>
              <a:buChar char="•"/>
            </a:pPr>
            <a:r>
              <a:rPr lang="en-US" sz="1800" b="0"/>
              <a:t>ERCOT is developing an FAQ to assist with implementation questions</a:t>
            </a:r>
            <a:endParaRPr lang="en-US" sz="1800" b="0">
              <a:cs typeface="Arial"/>
            </a:endParaRPr>
          </a:p>
          <a:p>
            <a:endParaRPr lang="en-US" sz="1800" b="0"/>
          </a:p>
          <a:p>
            <a:pPr marL="285750" indent="-285750">
              <a:buFont typeface="Arial" panose="020B0604020202020204" pitchFamily="34" charset="0"/>
              <a:buChar char="•"/>
            </a:pPr>
            <a:endParaRPr lang="en-US"/>
          </a:p>
          <a:p>
            <a:endParaRPr lang="en-US"/>
          </a:p>
        </p:txBody>
      </p:sp>
      <p:sp>
        <p:nvSpPr>
          <p:cNvPr id="4" name="Slide Number Placeholder 5">
            <a:extLst>
              <a:ext uri="{FF2B5EF4-FFF2-40B4-BE49-F238E27FC236}">
                <a16:creationId xmlns:a16="http://schemas.microsoft.com/office/drawing/2014/main" id="{C7224A3D-0B50-D947-A8EF-5BEB4E0E81E8}"/>
              </a:ext>
            </a:extLst>
          </p:cNvPr>
          <p:cNvSpPr>
            <a:spLocks noGrp="1"/>
          </p:cNvSpPr>
          <p:nvPr>
            <p:ph type="sldNum" sz="quarter" idx="12"/>
          </p:nvPr>
        </p:nvSpPr>
        <p:spPr/>
        <p:txBody>
          <a:bodyPr/>
          <a:lstStyle/>
          <a:p>
            <a:fld id="{BCDE79FB-97BA-492B-8D57-F1373F9ADA95}" type="slidenum">
              <a:rPr lang="en-US" smtClean="0"/>
              <a:t>3</a:t>
            </a:fld>
            <a:endParaRPr lang="en-US"/>
          </a:p>
        </p:txBody>
      </p:sp>
      <p:sp>
        <p:nvSpPr>
          <p:cNvPr id="9" name="Rectangle 8">
            <a:extLst>
              <a:ext uri="{FF2B5EF4-FFF2-40B4-BE49-F238E27FC236}">
                <a16:creationId xmlns:a16="http://schemas.microsoft.com/office/drawing/2014/main" id="{ED92D7C2-3F06-E23B-961D-B6A92C82C177}"/>
              </a:ext>
            </a:extLst>
          </p:cNvPr>
          <p:cNvSpPr>
            <a:spLocks/>
          </p:cNvSpPr>
          <p:nvPr/>
        </p:nvSpPr>
        <p:spPr>
          <a:xfrm>
            <a:off x="2327866" y="3411170"/>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0" name="Rectangle 9">
            <a:extLst>
              <a:ext uri="{FF2B5EF4-FFF2-40B4-BE49-F238E27FC236}">
                <a16:creationId xmlns:a16="http://schemas.microsoft.com/office/drawing/2014/main" id="{2800C05F-4932-1DCD-C97D-EAAD8ABEC17D}"/>
              </a:ext>
            </a:extLst>
          </p:cNvPr>
          <p:cNvSpPr>
            <a:spLocks/>
          </p:cNvSpPr>
          <p:nvPr/>
        </p:nvSpPr>
        <p:spPr>
          <a:xfrm>
            <a:off x="2327866" y="1456091"/>
            <a:ext cx="1231773" cy="458157"/>
          </a:xfrm>
          <a:prstGeom prst="rect">
            <a:avLst/>
          </a:prstGeom>
          <a:solidFill>
            <a:schemeClr val="accent1">
              <a:lumMod val="25000"/>
              <a:lumOff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1" name="Rectangle 10">
            <a:extLst>
              <a:ext uri="{FF2B5EF4-FFF2-40B4-BE49-F238E27FC236}">
                <a16:creationId xmlns:a16="http://schemas.microsoft.com/office/drawing/2014/main" id="{3E4EFA68-44FD-08CF-0894-78EF7C71E52C}"/>
              </a:ext>
            </a:extLst>
          </p:cNvPr>
          <p:cNvSpPr>
            <a:spLocks/>
          </p:cNvSpPr>
          <p:nvPr/>
        </p:nvSpPr>
        <p:spPr>
          <a:xfrm>
            <a:off x="4863612" y="1456091"/>
            <a:ext cx="1231773" cy="458157"/>
          </a:xfrm>
          <a:prstGeom prst="rect">
            <a:avLst/>
          </a:prstGeom>
          <a:solidFill>
            <a:schemeClr val="accent5">
              <a:lumMod val="40000"/>
              <a:lumOff val="60000"/>
            </a:schemeClr>
          </a:solidFill>
          <a:ln w="285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2" name="Rectangle 11">
            <a:extLst>
              <a:ext uri="{FF2B5EF4-FFF2-40B4-BE49-F238E27FC236}">
                <a16:creationId xmlns:a16="http://schemas.microsoft.com/office/drawing/2014/main" id="{D9DB060B-339F-FE5D-7237-9694C95ED1B0}"/>
              </a:ext>
            </a:extLst>
          </p:cNvPr>
          <p:cNvSpPr>
            <a:spLocks/>
          </p:cNvSpPr>
          <p:nvPr/>
        </p:nvSpPr>
        <p:spPr>
          <a:xfrm>
            <a:off x="6131485" y="1456091"/>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3" name="Rectangle 12">
            <a:extLst>
              <a:ext uri="{FF2B5EF4-FFF2-40B4-BE49-F238E27FC236}">
                <a16:creationId xmlns:a16="http://schemas.microsoft.com/office/drawing/2014/main" id="{A90A7AB6-6AA7-A661-2D37-08A8FC79452E}"/>
              </a:ext>
            </a:extLst>
          </p:cNvPr>
          <p:cNvSpPr>
            <a:spLocks/>
          </p:cNvSpPr>
          <p:nvPr/>
        </p:nvSpPr>
        <p:spPr>
          <a:xfrm>
            <a:off x="3595740" y="1456091"/>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4" name="Rectangle 13">
            <a:extLst>
              <a:ext uri="{FF2B5EF4-FFF2-40B4-BE49-F238E27FC236}">
                <a16:creationId xmlns:a16="http://schemas.microsoft.com/office/drawing/2014/main" id="{0DC697A8-DDEA-8800-9A65-6ACDEAA3D1E6}"/>
              </a:ext>
            </a:extLst>
          </p:cNvPr>
          <p:cNvSpPr>
            <a:spLocks/>
          </p:cNvSpPr>
          <p:nvPr/>
        </p:nvSpPr>
        <p:spPr>
          <a:xfrm>
            <a:off x="4863612" y="1944732"/>
            <a:ext cx="1231773" cy="458157"/>
          </a:xfrm>
          <a:prstGeom prst="rect">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5" name="Rectangle 14">
            <a:extLst>
              <a:ext uri="{FF2B5EF4-FFF2-40B4-BE49-F238E27FC236}">
                <a16:creationId xmlns:a16="http://schemas.microsoft.com/office/drawing/2014/main" id="{588C7631-2B18-EC4E-4724-638406B697BA}"/>
              </a:ext>
            </a:extLst>
          </p:cNvPr>
          <p:cNvSpPr>
            <a:spLocks/>
          </p:cNvSpPr>
          <p:nvPr/>
        </p:nvSpPr>
        <p:spPr>
          <a:xfrm>
            <a:off x="6131485" y="194473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6" name="Rectangle 15">
            <a:extLst>
              <a:ext uri="{FF2B5EF4-FFF2-40B4-BE49-F238E27FC236}">
                <a16:creationId xmlns:a16="http://schemas.microsoft.com/office/drawing/2014/main" id="{E0127C5D-842B-6C5D-02A4-1EE16D0A74CF}"/>
              </a:ext>
            </a:extLst>
          </p:cNvPr>
          <p:cNvSpPr>
            <a:spLocks/>
          </p:cNvSpPr>
          <p:nvPr/>
        </p:nvSpPr>
        <p:spPr>
          <a:xfrm>
            <a:off x="3595740" y="194473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7" name="Rectangle 16">
            <a:extLst>
              <a:ext uri="{FF2B5EF4-FFF2-40B4-BE49-F238E27FC236}">
                <a16:creationId xmlns:a16="http://schemas.microsoft.com/office/drawing/2014/main" id="{4453A6FA-7DA4-A3EA-BEDD-44361A61E5A3}"/>
              </a:ext>
            </a:extLst>
          </p:cNvPr>
          <p:cNvSpPr>
            <a:spLocks/>
          </p:cNvSpPr>
          <p:nvPr/>
        </p:nvSpPr>
        <p:spPr>
          <a:xfrm>
            <a:off x="2327866" y="194473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8" name="Rectangle 17">
            <a:extLst>
              <a:ext uri="{FF2B5EF4-FFF2-40B4-BE49-F238E27FC236}">
                <a16:creationId xmlns:a16="http://schemas.microsoft.com/office/drawing/2014/main" id="{976909E8-2800-C78C-0EF3-1D6C925FBB5B}"/>
              </a:ext>
            </a:extLst>
          </p:cNvPr>
          <p:cNvSpPr>
            <a:spLocks/>
          </p:cNvSpPr>
          <p:nvPr/>
        </p:nvSpPr>
        <p:spPr>
          <a:xfrm>
            <a:off x="4863612" y="243337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9" name="Rectangle 18">
            <a:extLst>
              <a:ext uri="{FF2B5EF4-FFF2-40B4-BE49-F238E27FC236}">
                <a16:creationId xmlns:a16="http://schemas.microsoft.com/office/drawing/2014/main" id="{D6FC2510-B134-9F11-5106-6197D009495F}"/>
              </a:ext>
            </a:extLst>
          </p:cNvPr>
          <p:cNvSpPr>
            <a:spLocks/>
          </p:cNvSpPr>
          <p:nvPr/>
        </p:nvSpPr>
        <p:spPr>
          <a:xfrm>
            <a:off x="6131485" y="2433372"/>
            <a:ext cx="1231773" cy="458157"/>
          </a:xfrm>
          <a:prstGeom prst="rect">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0" name="Rectangle 19">
            <a:extLst>
              <a:ext uri="{FF2B5EF4-FFF2-40B4-BE49-F238E27FC236}">
                <a16:creationId xmlns:a16="http://schemas.microsoft.com/office/drawing/2014/main" id="{CF21BD3C-FCEC-9C9C-6027-AAAD86E5B719}"/>
              </a:ext>
            </a:extLst>
          </p:cNvPr>
          <p:cNvSpPr>
            <a:spLocks/>
          </p:cNvSpPr>
          <p:nvPr/>
        </p:nvSpPr>
        <p:spPr>
          <a:xfrm>
            <a:off x="3595740" y="243337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1" name="Rectangle 20">
            <a:extLst>
              <a:ext uri="{FF2B5EF4-FFF2-40B4-BE49-F238E27FC236}">
                <a16:creationId xmlns:a16="http://schemas.microsoft.com/office/drawing/2014/main" id="{69EE7287-3A92-E980-F47A-500028063CC4}"/>
              </a:ext>
            </a:extLst>
          </p:cNvPr>
          <p:cNvSpPr>
            <a:spLocks/>
          </p:cNvSpPr>
          <p:nvPr/>
        </p:nvSpPr>
        <p:spPr>
          <a:xfrm>
            <a:off x="2327866" y="243337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2" name="Rectangle 21">
            <a:extLst>
              <a:ext uri="{FF2B5EF4-FFF2-40B4-BE49-F238E27FC236}">
                <a16:creationId xmlns:a16="http://schemas.microsoft.com/office/drawing/2014/main" id="{84666BA3-0375-D702-1922-E51EF114E3F7}"/>
              </a:ext>
            </a:extLst>
          </p:cNvPr>
          <p:cNvSpPr>
            <a:spLocks/>
          </p:cNvSpPr>
          <p:nvPr/>
        </p:nvSpPr>
        <p:spPr>
          <a:xfrm>
            <a:off x="4863612" y="2922013"/>
            <a:ext cx="1231773" cy="458157"/>
          </a:xfrm>
          <a:prstGeom prst="rect">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3" name="Rectangle 22">
            <a:extLst>
              <a:ext uri="{FF2B5EF4-FFF2-40B4-BE49-F238E27FC236}">
                <a16:creationId xmlns:a16="http://schemas.microsoft.com/office/drawing/2014/main" id="{B77F6DCB-3C26-1DE4-F73E-6152CA09F7FC}"/>
              </a:ext>
            </a:extLst>
          </p:cNvPr>
          <p:cNvSpPr>
            <a:spLocks/>
          </p:cNvSpPr>
          <p:nvPr/>
        </p:nvSpPr>
        <p:spPr>
          <a:xfrm>
            <a:off x="6131485" y="2922013"/>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4" name="Rectangle 23">
            <a:extLst>
              <a:ext uri="{FF2B5EF4-FFF2-40B4-BE49-F238E27FC236}">
                <a16:creationId xmlns:a16="http://schemas.microsoft.com/office/drawing/2014/main" id="{5472BCB9-C062-72A8-F604-96655E7F3522}"/>
              </a:ext>
            </a:extLst>
          </p:cNvPr>
          <p:cNvSpPr>
            <a:spLocks/>
          </p:cNvSpPr>
          <p:nvPr/>
        </p:nvSpPr>
        <p:spPr>
          <a:xfrm>
            <a:off x="3595740" y="2922013"/>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5" name="Rectangle 24">
            <a:extLst>
              <a:ext uri="{FF2B5EF4-FFF2-40B4-BE49-F238E27FC236}">
                <a16:creationId xmlns:a16="http://schemas.microsoft.com/office/drawing/2014/main" id="{AA19445C-36FE-CC04-A107-B568D8FEFED8}"/>
              </a:ext>
            </a:extLst>
          </p:cNvPr>
          <p:cNvSpPr>
            <a:spLocks/>
          </p:cNvSpPr>
          <p:nvPr/>
        </p:nvSpPr>
        <p:spPr>
          <a:xfrm>
            <a:off x="2327866" y="2922013"/>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6" name="TextBox 25">
            <a:extLst>
              <a:ext uri="{FF2B5EF4-FFF2-40B4-BE49-F238E27FC236}">
                <a16:creationId xmlns:a16="http://schemas.microsoft.com/office/drawing/2014/main" id="{70AB44A9-9527-878F-7317-B9E0998906F6}"/>
              </a:ext>
            </a:extLst>
          </p:cNvPr>
          <p:cNvSpPr txBox="1">
            <a:spLocks/>
          </p:cNvSpPr>
          <p:nvPr/>
        </p:nvSpPr>
        <p:spPr>
          <a:xfrm>
            <a:off x="3595740" y="1256331"/>
            <a:ext cx="1231773" cy="1692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cs typeface="+mn-cs"/>
              </a:rPr>
              <a:t>Wednesday</a:t>
            </a:r>
          </a:p>
        </p:txBody>
      </p:sp>
      <p:sp>
        <p:nvSpPr>
          <p:cNvPr id="27" name="TextBox 26">
            <a:extLst>
              <a:ext uri="{FF2B5EF4-FFF2-40B4-BE49-F238E27FC236}">
                <a16:creationId xmlns:a16="http://schemas.microsoft.com/office/drawing/2014/main" id="{29510893-9116-6669-6162-BD72C10E8B3E}"/>
              </a:ext>
            </a:extLst>
          </p:cNvPr>
          <p:cNvSpPr txBox="1">
            <a:spLocks/>
          </p:cNvSpPr>
          <p:nvPr/>
        </p:nvSpPr>
        <p:spPr>
          <a:xfrm>
            <a:off x="6131485" y="1256331"/>
            <a:ext cx="1231773" cy="1692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cs typeface="+mn-cs"/>
              </a:rPr>
              <a:t>Friday</a:t>
            </a:r>
          </a:p>
        </p:txBody>
      </p:sp>
      <p:sp>
        <p:nvSpPr>
          <p:cNvPr id="28" name="TextBox 27">
            <a:extLst>
              <a:ext uri="{FF2B5EF4-FFF2-40B4-BE49-F238E27FC236}">
                <a16:creationId xmlns:a16="http://schemas.microsoft.com/office/drawing/2014/main" id="{1F9157DB-351F-9DAC-9E0C-32BDB8D2A2E4}"/>
              </a:ext>
            </a:extLst>
          </p:cNvPr>
          <p:cNvSpPr txBox="1">
            <a:spLocks/>
          </p:cNvSpPr>
          <p:nvPr/>
        </p:nvSpPr>
        <p:spPr>
          <a:xfrm>
            <a:off x="4863612" y="1256331"/>
            <a:ext cx="1231773" cy="1692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cs typeface="+mn-cs"/>
              </a:rPr>
              <a:t>Thursday</a:t>
            </a:r>
          </a:p>
        </p:txBody>
      </p:sp>
      <p:sp>
        <p:nvSpPr>
          <p:cNvPr id="29" name="TextBox 28">
            <a:extLst>
              <a:ext uri="{FF2B5EF4-FFF2-40B4-BE49-F238E27FC236}">
                <a16:creationId xmlns:a16="http://schemas.microsoft.com/office/drawing/2014/main" id="{769302D9-C9E7-D718-B1A8-A4D347FC4ABB}"/>
              </a:ext>
            </a:extLst>
          </p:cNvPr>
          <p:cNvSpPr txBox="1">
            <a:spLocks/>
          </p:cNvSpPr>
          <p:nvPr/>
        </p:nvSpPr>
        <p:spPr>
          <a:xfrm>
            <a:off x="2327867" y="1256331"/>
            <a:ext cx="1231773" cy="1692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cs typeface="+mn-cs"/>
              </a:rPr>
              <a:t>Tuesday</a:t>
            </a:r>
          </a:p>
        </p:txBody>
      </p:sp>
      <p:sp>
        <p:nvSpPr>
          <p:cNvPr id="30" name="TextBox 29">
            <a:extLst>
              <a:ext uri="{FF2B5EF4-FFF2-40B4-BE49-F238E27FC236}">
                <a16:creationId xmlns:a16="http://schemas.microsoft.com/office/drawing/2014/main" id="{F996A75A-930B-75F2-B413-3F08F5190792}"/>
              </a:ext>
            </a:extLst>
          </p:cNvPr>
          <p:cNvSpPr txBox="1">
            <a:spLocks/>
          </p:cNvSpPr>
          <p:nvPr/>
        </p:nvSpPr>
        <p:spPr>
          <a:xfrm>
            <a:off x="1059994" y="1256331"/>
            <a:ext cx="1231773" cy="1692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cs typeface="+mn-cs"/>
              </a:rPr>
              <a:t>Monday</a:t>
            </a:r>
          </a:p>
        </p:txBody>
      </p:sp>
      <p:sp>
        <p:nvSpPr>
          <p:cNvPr id="31" name="Rectangle 30">
            <a:extLst>
              <a:ext uri="{FF2B5EF4-FFF2-40B4-BE49-F238E27FC236}">
                <a16:creationId xmlns:a16="http://schemas.microsoft.com/office/drawing/2014/main" id="{F978871E-FAD6-D851-32E7-AB3D0C22A552}"/>
              </a:ext>
            </a:extLst>
          </p:cNvPr>
          <p:cNvSpPr>
            <a:spLocks/>
          </p:cNvSpPr>
          <p:nvPr/>
        </p:nvSpPr>
        <p:spPr>
          <a:xfrm>
            <a:off x="1059994" y="1945248"/>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32" name="Rectangle 31">
            <a:extLst>
              <a:ext uri="{FF2B5EF4-FFF2-40B4-BE49-F238E27FC236}">
                <a16:creationId xmlns:a16="http://schemas.microsoft.com/office/drawing/2014/main" id="{5C097CE0-F64D-F28C-5941-A29014789CDA}"/>
              </a:ext>
            </a:extLst>
          </p:cNvPr>
          <p:cNvSpPr>
            <a:spLocks/>
          </p:cNvSpPr>
          <p:nvPr/>
        </p:nvSpPr>
        <p:spPr>
          <a:xfrm>
            <a:off x="1059994" y="2433888"/>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33" name="Rectangle 32">
            <a:extLst>
              <a:ext uri="{FF2B5EF4-FFF2-40B4-BE49-F238E27FC236}">
                <a16:creationId xmlns:a16="http://schemas.microsoft.com/office/drawing/2014/main" id="{4C85BF6A-7659-4384-2C51-C12E9CB78D71}"/>
              </a:ext>
            </a:extLst>
          </p:cNvPr>
          <p:cNvSpPr>
            <a:spLocks/>
          </p:cNvSpPr>
          <p:nvPr/>
        </p:nvSpPr>
        <p:spPr>
          <a:xfrm>
            <a:off x="1059994" y="2922529"/>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8" name="Rectangle 7">
            <a:extLst>
              <a:ext uri="{FF2B5EF4-FFF2-40B4-BE49-F238E27FC236}">
                <a16:creationId xmlns:a16="http://schemas.microsoft.com/office/drawing/2014/main" id="{69B6A503-4139-0BA7-C0CD-4CF92C421AF6}"/>
              </a:ext>
            </a:extLst>
          </p:cNvPr>
          <p:cNvSpPr>
            <a:spLocks/>
          </p:cNvSpPr>
          <p:nvPr/>
        </p:nvSpPr>
        <p:spPr>
          <a:xfrm>
            <a:off x="1059994" y="3411170"/>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34" name="Rectangle 33">
            <a:extLst>
              <a:ext uri="{FF2B5EF4-FFF2-40B4-BE49-F238E27FC236}">
                <a16:creationId xmlns:a16="http://schemas.microsoft.com/office/drawing/2014/main" id="{62F0FEB7-1DBF-89DC-D990-FAABDD292524}"/>
              </a:ext>
            </a:extLst>
          </p:cNvPr>
          <p:cNvSpPr>
            <a:spLocks/>
          </p:cNvSpPr>
          <p:nvPr/>
        </p:nvSpPr>
        <p:spPr>
          <a:xfrm>
            <a:off x="1059994" y="1456091"/>
            <a:ext cx="1231773" cy="458157"/>
          </a:xfrm>
          <a:prstGeom prst="rect">
            <a:avLst/>
          </a:prstGeom>
          <a:solidFill>
            <a:schemeClr val="accent1">
              <a:lumMod val="25000"/>
              <a:lumOff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35" name="Rectangle 34">
            <a:extLst>
              <a:ext uri="{FF2B5EF4-FFF2-40B4-BE49-F238E27FC236}">
                <a16:creationId xmlns:a16="http://schemas.microsoft.com/office/drawing/2014/main" id="{6DAFE91F-36D1-4713-5EE6-56B169CE0C07}"/>
              </a:ext>
            </a:extLst>
          </p:cNvPr>
          <p:cNvSpPr>
            <a:spLocks/>
          </p:cNvSpPr>
          <p:nvPr/>
        </p:nvSpPr>
        <p:spPr>
          <a:xfrm>
            <a:off x="6184274" y="148868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5</a:t>
            </a:r>
          </a:p>
        </p:txBody>
      </p:sp>
      <p:sp>
        <p:nvSpPr>
          <p:cNvPr id="37" name="Rectangle 36">
            <a:extLst>
              <a:ext uri="{FF2B5EF4-FFF2-40B4-BE49-F238E27FC236}">
                <a16:creationId xmlns:a16="http://schemas.microsoft.com/office/drawing/2014/main" id="{2C97918A-F366-01A7-E128-9CBD5BDD469C}"/>
              </a:ext>
            </a:extLst>
          </p:cNvPr>
          <p:cNvSpPr>
            <a:spLocks/>
          </p:cNvSpPr>
          <p:nvPr/>
        </p:nvSpPr>
        <p:spPr>
          <a:xfrm>
            <a:off x="6184274" y="1977321"/>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12</a:t>
            </a:r>
          </a:p>
        </p:txBody>
      </p:sp>
      <p:sp>
        <p:nvSpPr>
          <p:cNvPr id="39" name="Rectangle 38">
            <a:extLst>
              <a:ext uri="{FF2B5EF4-FFF2-40B4-BE49-F238E27FC236}">
                <a16:creationId xmlns:a16="http://schemas.microsoft.com/office/drawing/2014/main" id="{8F4999FF-E491-03FB-A55B-AB58FA2B3F81}"/>
              </a:ext>
            </a:extLst>
          </p:cNvPr>
          <p:cNvSpPr>
            <a:spLocks/>
          </p:cNvSpPr>
          <p:nvPr/>
        </p:nvSpPr>
        <p:spPr>
          <a:xfrm>
            <a:off x="6184274" y="2465962"/>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19</a:t>
            </a:r>
          </a:p>
        </p:txBody>
      </p:sp>
      <p:sp>
        <p:nvSpPr>
          <p:cNvPr id="40" name="TextBox 39">
            <a:extLst>
              <a:ext uri="{FF2B5EF4-FFF2-40B4-BE49-F238E27FC236}">
                <a16:creationId xmlns:a16="http://schemas.microsoft.com/office/drawing/2014/main" id="{9CDAD13A-F218-CE6C-E521-56250A2AFEE8}"/>
              </a:ext>
            </a:extLst>
          </p:cNvPr>
          <p:cNvSpPr txBox="1">
            <a:spLocks/>
          </p:cNvSpPr>
          <p:nvPr/>
        </p:nvSpPr>
        <p:spPr>
          <a:xfrm>
            <a:off x="6184274" y="2626309"/>
            <a:ext cx="1126193"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LLWG/Batch Readiness</a:t>
            </a:r>
          </a:p>
          <a:p>
            <a:r>
              <a:rPr lang="en-US" sz="800"/>
              <a:t>Time TBD</a:t>
            </a:r>
          </a:p>
        </p:txBody>
      </p:sp>
      <p:sp>
        <p:nvSpPr>
          <p:cNvPr id="41" name="Rectangle 40">
            <a:extLst>
              <a:ext uri="{FF2B5EF4-FFF2-40B4-BE49-F238E27FC236}">
                <a16:creationId xmlns:a16="http://schemas.microsoft.com/office/drawing/2014/main" id="{A41A13BF-60B5-83CB-E00B-C37A3EF1CA10}"/>
              </a:ext>
            </a:extLst>
          </p:cNvPr>
          <p:cNvSpPr>
            <a:spLocks/>
          </p:cNvSpPr>
          <p:nvPr/>
        </p:nvSpPr>
        <p:spPr>
          <a:xfrm>
            <a:off x="6184274" y="2954603"/>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26</a:t>
            </a:r>
          </a:p>
        </p:txBody>
      </p:sp>
      <p:sp>
        <p:nvSpPr>
          <p:cNvPr id="43" name="Rectangle 42">
            <a:extLst>
              <a:ext uri="{FF2B5EF4-FFF2-40B4-BE49-F238E27FC236}">
                <a16:creationId xmlns:a16="http://schemas.microsoft.com/office/drawing/2014/main" id="{F638AD8D-3A10-EF6C-A1A1-6E33092DF06F}"/>
              </a:ext>
            </a:extLst>
          </p:cNvPr>
          <p:cNvSpPr>
            <a:spLocks/>
          </p:cNvSpPr>
          <p:nvPr/>
        </p:nvSpPr>
        <p:spPr>
          <a:xfrm>
            <a:off x="3648529" y="148868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3</a:t>
            </a:r>
          </a:p>
        </p:txBody>
      </p:sp>
      <p:sp>
        <p:nvSpPr>
          <p:cNvPr id="45" name="Rectangle 44">
            <a:extLst>
              <a:ext uri="{FF2B5EF4-FFF2-40B4-BE49-F238E27FC236}">
                <a16:creationId xmlns:a16="http://schemas.microsoft.com/office/drawing/2014/main" id="{D7DF95B1-3CC1-33B9-1805-F7DC6CFB846F}"/>
              </a:ext>
            </a:extLst>
          </p:cNvPr>
          <p:cNvSpPr>
            <a:spLocks/>
          </p:cNvSpPr>
          <p:nvPr/>
        </p:nvSpPr>
        <p:spPr>
          <a:xfrm>
            <a:off x="4916402" y="148868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4</a:t>
            </a:r>
          </a:p>
        </p:txBody>
      </p:sp>
      <p:sp>
        <p:nvSpPr>
          <p:cNvPr id="46" name="TextBox 45">
            <a:extLst>
              <a:ext uri="{FF2B5EF4-FFF2-40B4-BE49-F238E27FC236}">
                <a16:creationId xmlns:a16="http://schemas.microsoft.com/office/drawing/2014/main" id="{43A840AE-439D-0E3A-8511-538DD37D7E26}"/>
              </a:ext>
            </a:extLst>
          </p:cNvPr>
          <p:cNvSpPr txBox="1">
            <a:spLocks/>
          </p:cNvSpPr>
          <p:nvPr/>
        </p:nvSpPr>
        <p:spPr>
          <a:xfrm>
            <a:off x="4880640" y="1649028"/>
            <a:ext cx="1238812"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Batch Readiness Meeting</a:t>
            </a:r>
            <a:br>
              <a:rPr lang="en-US" sz="800"/>
            </a:br>
            <a:r>
              <a:rPr lang="en-US" sz="800"/>
              <a:t>2-3PM</a:t>
            </a:r>
          </a:p>
        </p:txBody>
      </p:sp>
      <p:sp>
        <p:nvSpPr>
          <p:cNvPr id="47" name="Rectangle 46">
            <a:extLst>
              <a:ext uri="{FF2B5EF4-FFF2-40B4-BE49-F238E27FC236}">
                <a16:creationId xmlns:a16="http://schemas.microsoft.com/office/drawing/2014/main" id="{88CA7915-31B5-BA7C-2C06-5783EEBE228A}"/>
              </a:ext>
            </a:extLst>
          </p:cNvPr>
          <p:cNvSpPr>
            <a:spLocks/>
          </p:cNvSpPr>
          <p:nvPr/>
        </p:nvSpPr>
        <p:spPr>
          <a:xfrm>
            <a:off x="3648529" y="1977321"/>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10</a:t>
            </a:r>
          </a:p>
        </p:txBody>
      </p:sp>
      <p:sp>
        <p:nvSpPr>
          <p:cNvPr id="49" name="Rectangle 48">
            <a:extLst>
              <a:ext uri="{FF2B5EF4-FFF2-40B4-BE49-F238E27FC236}">
                <a16:creationId xmlns:a16="http://schemas.microsoft.com/office/drawing/2014/main" id="{DA986BB9-6CBE-2D31-AC03-13C0B10AB699}"/>
              </a:ext>
            </a:extLst>
          </p:cNvPr>
          <p:cNvSpPr>
            <a:spLocks/>
          </p:cNvSpPr>
          <p:nvPr/>
        </p:nvSpPr>
        <p:spPr>
          <a:xfrm>
            <a:off x="4916402" y="1977321"/>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11</a:t>
            </a:r>
          </a:p>
        </p:txBody>
      </p:sp>
      <p:sp>
        <p:nvSpPr>
          <p:cNvPr id="50" name="TextBox 49">
            <a:extLst>
              <a:ext uri="{FF2B5EF4-FFF2-40B4-BE49-F238E27FC236}">
                <a16:creationId xmlns:a16="http://schemas.microsoft.com/office/drawing/2014/main" id="{C58AD0DE-8A1A-89D0-FAE2-7BB423C37EED}"/>
              </a:ext>
            </a:extLst>
          </p:cNvPr>
          <p:cNvSpPr txBox="1">
            <a:spLocks/>
          </p:cNvSpPr>
          <p:nvPr/>
        </p:nvSpPr>
        <p:spPr>
          <a:xfrm>
            <a:off x="4880640" y="2137669"/>
            <a:ext cx="1238812"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Batch Readiness Meeting</a:t>
            </a:r>
            <a:br>
              <a:rPr lang="en-US" sz="800"/>
            </a:br>
            <a:r>
              <a:rPr lang="en-US" sz="800"/>
              <a:t>2-3PM</a:t>
            </a:r>
          </a:p>
        </p:txBody>
      </p:sp>
      <p:sp>
        <p:nvSpPr>
          <p:cNvPr id="51" name="Rectangle 50">
            <a:extLst>
              <a:ext uri="{FF2B5EF4-FFF2-40B4-BE49-F238E27FC236}">
                <a16:creationId xmlns:a16="http://schemas.microsoft.com/office/drawing/2014/main" id="{D776C411-5864-4B4F-E0C8-86F6AB2B96C6}"/>
              </a:ext>
            </a:extLst>
          </p:cNvPr>
          <p:cNvSpPr>
            <a:spLocks/>
          </p:cNvSpPr>
          <p:nvPr/>
        </p:nvSpPr>
        <p:spPr>
          <a:xfrm>
            <a:off x="3648529" y="2465962"/>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17</a:t>
            </a:r>
          </a:p>
        </p:txBody>
      </p:sp>
      <p:sp>
        <p:nvSpPr>
          <p:cNvPr id="53" name="Rectangle 52">
            <a:extLst>
              <a:ext uri="{FF2B5EF4-FFF2-40B4-BE49-F238E27FC236}">
                <a16:creationId xmlns:a16="http://schemas.microsoft.com/office/drawing/2014/main" id="{BA283EE2-80C8-833E-A0E8-E34E08A23842}"/>
              </a:ext>
            </a:extLst>
          </p:cNvPr>
          <p:cNvSpPr>
            <a:spLocks/>
          </p:cNvSpPr>
          <p:nvPr/>
        </p:nvSpPr>
        <p:spPr>
          <a:xfrm>
            <a:off x="4916402" y="2465962"/>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18</a:t>
            </a:r>
          </a:p>
        </p:txBody>
      </p:sp>
      <p:sp>
        <p:nvSpPr>
          <p:cNvPr id="55" name="Rectangle 54">
            <a:extLst>
              <a:ext uri="{FF2B5EF4-FFF2-40B4-BE49-F238E27FC236}">
                <a16:creationId xmlns:a16="http://schemas.microsoft.com/office/drawing/2014/main" id="{106F2655-7BF1-23FD-6180-3A46C7E2CEAC}"/>
              </a:ext>
            </a:extLst>
          </p:cNvPr>
          <p:cNvSpPr>
            <a:spLocks/>
          </p:cNvSpPr>
          <p:nvPr/>
        </p:nvSpPr>
        <p:spPr>
          <a:xfrm>
            <a:off x="3648529" y="2954603"/>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24</a:t>
            </a:r>
          </a:p>
        </p:txBody>
      </p:sp>
      <p:sp>
        <p:nvSpPr>
          <p:cNvPr id="57" name="Rectangle 56">
            <a:extLst>
              <a:ext uri="{FF2B5EF4-FFF2-40B4-BE49-F238E27FC236}">
                <a16:creationId xmlns:a16="http://schemas.microsoft.com/office/drawing/2014/main" id="{F3E27AC9-EF87-5D82-63D8-CAE0D3DAFE7F}"/>
              </a:ext>
            </a:extLst>
          </p:cNvPr>
          <p:cNvSpPr>
            <a:spLocks/>
          </p:cNvSpPr>
          <p:nvPr/>
        </p:nvSpPr>
        <p:spPr>
          <a:xfrm>
            <a:off x="4916402" y="2954603"/>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25</a:t>
            </a:r>
          </a:p>
        </p:txBody>
      </p:sp>
      <p:sp>
        <p:nvSpPr>
          <p:cNvPr id="58" name="TextBox 57">
            <a:extLst>
              <a:ext uri="{FF2B5EF4-FFF2-40B4-BE49-F238E27FC236}">
                <a16:creationId xmlns:a16="http://schemas.microsoft.com/office/drawing/2014/main" id="{D7CDE7B1-6053-636E-8FBD-B8D9BE0FB887}"/>
              </a:ext>
            </a:extLst>
          </p:cNvPr>
          <p:cNvSpPr txBox="1">
            <a:spLocks/>
          </p:cNvSpPr>
          <p:nvPr/>
        </p:nvSpPr>
        <p:spPr>
          <a:xfrm>
            <a:off x="4880640" y="3114951"/>
            <a:ext cx="1238812"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Batch Readiness Meeting</a:t>
            </a:r>
            <a:br>
              <a:rPr lang="en-US" sz="800"/>
            </a:br>
            <a:r>
              <a:rPr lang="en-US" sz="800"/>
              <a:t>2-3PM</a:t>
            </a:r>
          </a:p>
        </p:txBody>
      </p:sp>
      <p:sp>
        <p:nvSpPr>
          <p:cNvPr id="59" name="Rectangle 58">
            <a:extLst>
              <a:ext uri="{FF2B5EF4-FFF2-40B4-BE49-F238E27FC236}">
                <a16:creationId xmlns:a16="http://schemas.microsoft.com/office/drawing/2014/main" id="{9BE83C8A-675D-494A-9237-1C4DEEEEA3C9}"/>
              </a:ext>
            </a:extLst>
          </p:cNvPr>
          <p:cNvSpPr>
            <a:spLocks/>
          </p:cNvSpPr>
          <p:nvPr/>
        </p:nvSpPr>
        <p:spPr>
          <a:xfrm>
            <a:off x="2380657" y="1977837"/>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9</a:t>
            </a:r>
          </a:p>
        </p:txBody>
      </p:sp>
      <p:sp>
        <p:nvSpPr>
          <p:cNvPr id="61" name="Rectangle 60">
            <a:extLst>
              <a:ext uri="{FF2B5EF4-FFF2-40B4-BE49-F238E27FC236}">
                <a16:creationId xmlns:a16="http://schemas.microsoft.com/office/drawing/2014/main" id="{45CC2571-6B46-E4E3-796B-933F9F6C463B}"/>
              </a:ext>
            </a:extLst>
          </p:cNvPr>
          <p:cNvSpPr>
            <a:spLocks/>
          </p:cNvSpPr>
          <p:nvPr/>
        </p:nvSpPr>
        <p:spPr>
          <a:xfrm>
            <a:off x="2380657" y="2466477"/>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16</a:t>
            </a:r>
          </a:p>
        </p:txBody>
      </p:sp>
      <p:sp>
        <p:nvSpPr>
          <p:cNvPr id="63" name="Rectangle 62">
            <a:extLst>
              <a:ext uri="{FF2B5EF4-FFF2-40B4-BE49-F238E27FC236}">
                <a16:creationId xmlns:a16="http://schemas.microsoft.com/office/drawing/2014/main" id="{6097BE35-A600-4AD8-26A3-DA4C45FA57B2}"/>
              </a:ext>
            </a:extLst>
          </p:cNvPr>
          <p:cNvSpPr>
            <a:spLocks/>
          </p:cNvSpPr>
          <p:nvPr/>
        </p:nvSpPr>
        <p:spPr>
          <a:xfrm>
            <a:off x="2380657" y="2955119"/>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23</a:t>
            </a:r>
          </a:p>
        </p:txBody>
      </p:sp>
      <p:sp>
        <p:nvSpPr>
          <p:cNvPr id="65" name="Rectangle 64">
            <a:extLst>
              <a:ext uri="{FF2B5EF4-FFF2-40B4-BE49-F238E27FC236}">
                <a16:creationId xmlns:a16="http://schemas.microsoft.com/office/drawing/2014/main" id="{CF194142-0814-CCBB-24B4-CBB61392AA25}"/>
              </a:ext>
            </a:extLst>
          </p:cNvPr>
          <p:cNvSpPr>
            <a:spLocks/>
          </p:cNvSpPr>
          <p:nvPr/>
        </p:nvSpPr>
        <p:spPr>
          <a:xfrm>
            <a:off x="2380657" y="344376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30</a:t>
            </a:r>
          </a:p>
        </p:txBody>
      </p:sp>
      <p:sp>
        <p:nvSpPr>
          <p:cNvPr id="67" name="Rectangle 66">
            <a:extLst>
              <a:ext uri="{FF2B5EF4-FFF2-40B4-BE49-F238E27FC236}">
                <a16:creationId xmlns:a16="http://schemas.microsoft.com/office/drawing/2014/main" id="{DD9EAC43-AE71-5FD2-FEF9-0302FA1BC310}"/>
              </a:ext>
            </a:extLst>
          </p:cNvPr>
          <p:cNvSpPr>
            <a:spLocks/>
          </p:cNvSpPr>
          <p:nvPr/>
        </p:nvSpPr>
        <p:spPr>
          <a:xfrm>
            <a:off x="2380657" y="148868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a:t>
            </a:r>
          </a:p>
        </p:txBody>
      </p:sp>
      <p:sp>
        <p:nvSpPr>
          <p:cNvPr id="68" name="TextBox 67">
            <a:extLst>
              <a:ext uri="{FF2B5EF4-FFF2-40B4-BE49-F238E27FC236}">
                <a16:creationId xmlns:a16="http://schemas.microsoft.com/office/drawing/2014/main" id="{98AB91AA-4263-A06D-5831-C5218969DB70}"/>
              </a:ext>
            </a:extLst>
          </p:cNvPr>
          <p:cNvSpPr txBox="1">
            <a:spLocks/>
          </p:cNvSpPr>
          <p:nvPr/>
        </p:nvSpPr>
        <p:spPr>
          <a:xfrm>
            <a:off x="2380657" y="1649028"/>
            <a:ext cx="1126193" cy="12311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Board Meeting</a:t>
            </a:r>
          </a:p>
        </p:txBody>
      </p:sp>
      <p:sp>
        <p:nvSpPr>
          <p:cNvPr id="69" name="Rectangle 68">
            <a:extLst>
              <a:ext uri="{FF2B5EF4-FFF2-40B4-BE49-F238E27FC236}">
                <a16:creationId xmlns:a16="http://schemas.microsoft.com/office/drawing/2014/main" id="{09F93FF8-23FA-5D43-EE37-8249AFE4B4FD}"/>
              </a:ext>
            </a:extLst>
          </p:cNvPr>
          <p:cNvSpPr>
            <a:spLocks/>
          </p:cNvSpPr>
          <p:nvPr/>
        </p:nvSpPr>
        <p:spPr>
          <a:xfrm>
            <a:off x="1112785" y="1977837"/>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8</a:t>
            </a:r>
          </a:p>
        </p:txBody>
      </p:sp>
      <p:sp>
        <p:nvSpPr>
          <p:cNvPr id="71" name="Rectangle 70">
            <a:extLst>
              <a:ext uri="{FF2B5EF4-FFF2-40B4-BE49-F238E27FC236}">
                <a16:creationId xmlns:a16="http://schemas.microsoft.com/office/drawing/2014/main" id="{E59B2DE5-A0E9-B6C6-04B1-536A6262F394}"/>
              </a:ext>
            </a:extLst>
          </p:cNvPr>
          <p:cNvSpPr>
            <a:spLocks/>
          </p:cNvSpPr>
          <p:nvPr/>
        </p:nvSpPr>
        <p:spPr>
          <a:xfrm>
            <a:off x="1112785" y="2466477"/>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15</a:t>
            </a:r>
          </a:p>
        </p:txBody>
      </p:sp>
      <p:sp>
        <p:nvSpPr>
          <p:cNvPr id="73" name="Rectangle 72">
            <a:extLst>
              <a:ext uri="{FF2B5EF4-FFF2-40B4-BE49-F238E27FC236}">
                <a16:creationId xmlns:a16="http://schemas.microsoft.com/office/drawing/2014/main" id="{BF7270A8-51DD-44A9-0F9B-D21C3160D743}"/>
              </a:ext>
            </a:extLst>
          </p:cNvPr>
          <p:cNvSpPr>
            <a:spLocks/>
          </p:cNvSpPr>
          <p:nvPr/>
        </p:nvSpPr>
        <p:spPr>
          <a:xfrm>
            <a:off x="1112785" y="2955119"/>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22</a:t>
            </a:r>
          </a:p>
        </p:txBody>
      </p:sp>
      <p:sp>
        <p:nvSpPr>
          <p:cNvPr id="75" name="Rectangle 74">
            <a:extLst>
              <a:ext uri="{FF2B5EF4-FFF2-40B4-BE49-F238E27FC236}">
                <a16:creationId xmlns:a16="http://schemas.microsoft.com/office/drawing/2014/main" id="{0C030762-511F-F9E2-C8EE-813A1DB1E29F}"/>
              </a:ext>
            </a:extLst>
          </p:cNvPr>
          <p:cNvSpPr>
            <a:spLocks/>
          </p:cNvSpPr>
          <p:nvPr/>
        </p:nvSpPr>
        <p:spPr>
          <a:xfrm>
            <a:off x="1112785" y="344376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29</a:t>
            </a:r>
          </a:p>
        </p:txBody>
      </p:sp>
      <p:sp>
        <p:nvSpPr>
          <p:cNvPr id="77" name="Rectangle 76">
            <a:extLst>
              <a:ext uri="{FF2B5EF4-FFF2-40B4-BE49-F238E27FC236}">
                <a16:creationId xmlns:a16="http://schemas.microsoft.com/office/drawing/2014/main" id="{BB37AA32-E203-F0A4-61A0-BF73AC47A519}"/>
              </a:ext>
            </a:extLst>
          </p:cNvPr>
          <p:cNvSpPr>
            <a:spLocks/>
          </p:cNvSpPr>
          <p:nvPr/>
        </p:nvSpPr>
        <p:spPr>
          <a:xfrm>
            <a:off x="1112785" y="148868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a:t>
            </a:r>
          </a:p>
        </p:txBody>
      </p:sp>
      <p:sp>
        <p:nvSpPr>
          <p:cNvPr id="78" name="TextBox 77">
            <a:extLst>
              <a:ext uri="{FF2B5EF4-FFF2-40B4-BE49-F238E27FC236}">
                <a16:creationId xmlns:a16="http://schemas.microsoft.com/office/drawing/2014/main" id="{13556CF6-A9D5-7E3B-8FAF-F71A5D137820}"/>
              </a:ext>
            </a:extLst>
          </p:cNvPr>
          <p:cNvSpPr txBox="1">
            <a:spLocks/>
          </p:cNvSpPr>
          <p:nvPr/>
        </p:nvSpPr>
        <p:spPr>
          <a:xfrm>
            <a:off x="1112785" y="1649028"/>
            <a:ext cx="1126193" cy="12311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Board Meeting</a:t>
            </a:r>
          </a:p>
        </p:txBody>
      </p:sp>
      <p:sp>
        <p:nvSpPr>
          <p:cNvPr id="82" name="Rectangle 81">
            <a:extLst>
              <a:ext uri="{FF2B5EF4-FFF2-40B4-BE49-F238E27FC236}">
                <a16:creationId xmlns:a16="http://schemas.microsoft.com/office/drawing/2014/main" id="{E222D981-C883-4089-65EF-A8C12C132A08}"/>
              </a:ext>
            </a:extLst>
          </p:cNvPr>
          <p:cNvSpPr>
            <a:spLocks/>
          </p:cNvSpPr>
          <p:nvPr/>
        </p:nvSpPr>
        <p:spPr>
          <a:xfrm>
            <a:off x="1059994" y="610048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85" name="Rectangle 84">
            <a:extLst>
              <a:ext uri="{FF2B5EF4-FFF2-40B4-BE49-F238E27FC236}">
                <a16:creationId xmlns:a16="http://schemas.microsoft.com/office/drawing/2014/main" id="{9D2E05DC-B9D6-9DA3-22DF-D1E1CEF65479}"/>
              </a:ext>
            </a:extLst>
          </p:cNvPr>
          <p:cNvSpPr>
            <a:spLocks/>
          </p:cNvSpPr>
          <p:nvPr/>
        </p:nvSpPr>
        <p:spPr>
          <a:xfrm>
            <a:off x="4863612" y="4145403"/>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86" name="Rectangle 85">
            <a:extLst>
              <a:ext uri="{FF2B5EF4-FFF2-40B4-BE49-F238E27FC236}">
                <a16:creationId xmlns:a16="http://schemas.microsoft.com/office/drawing/2014/main" id="{D5A34A5C-C8E6-4A75-0BFE-31FC1ADCFE73}"/>
              </a:ext>
            </a:extLst>
          </p:cNvPr>
          <p:cNvSpPr>
            <a:spLocks/>
          </p:cNvSpPr>
          <p:nvPr/>
        </p:nvSpPr>
        <p:spPr>
          <a:xfrm>
            <a:off x="6131485" y="4145403"/>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87" name="Rectangle 86">
            <a:extLst>
              <a:ext uri="{FF2B5EF4-FFF2-40B4-BE49-F238E27FC236}">
                <a16:creationId xmlns:a16="http://schemas.microsoft.com/office/drawing/2014/main" id="{683D0704-2D47-DCE0-A8B5-8935CD0DA651}"/>
              </a:ext>
            </a:extLst>
          </p:cNvPr>
          <p:cNvSpPr>
            <a:spLocks/>
          </p:cNvSpPr>
          <p:nvPr/>
        </p:nvSpPr>
        <p:spPr>
          <a:xfrm>
            <a:off x="3595740" y="4145403"/>
            <a:ext cx="1231773" cy="458157"/>
          </a:xfrm>
          <a:prstGeom prst="rect">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88" name="Rectangle 87">
            <a:extLst>
              <a:ext uri="{FF2B5EF4-FFF2-40B4-BE49-F238E27FC236}">
                <a16:creationId xmlns:a16="http://schemas.microsoft.com/office/drawing/2014/main" id="{6B16B686-B114-5DFF-5D97-EBFA4C4186CE}"/>
              </a:ext>
            </a:extLst>
          </p:cNvPr>
          <p:cNvSpPr>
            <a:spLocks/>
          </p:cNvSpPr>
          <p:nvPr/>
        </p:nvSpPr>
        <p:spPr>
          <a:xfrm>
            <a:off x="4863612" y="4634044"/>
            <a:ext cx="1231773" cy="458157"/>
          </a:xfrm>
          <a:prstGeom prst="rect">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89" name="Rectangle 88">
            <a:extLst>
              <a:ext uri="{FF2B5EF4-FFF2-40B4-BE49-F238E27FC236}">
                <a16:creationId xmlns:a16="http://schemas.microsoft.com/office/drawing/2014/main" id="{C9EF2BBB-73B8-2131-EA4E-023F611773C5}"/>
              </a:ext>
            </a:extLst>
          </p:cNvPr>
          <p:cNvSpPr>
            <a:spLocks/>
          </p:cNvSpPr>
          <p:nvPr/>
        </p:nvSpPr>
        <p:spPr>
          <a:xfrm>
            <a:off x="6131485" y="4634044"/>
            <a:ext cx="1231773" cy="458157"/>
          </a:xfrm>
          <a:prstGeom prst="rect">
            <a:avLst/>
          </a:prstGeom>
          <a:solidFill>
            <a:srgbClr val="FF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bg1"/>
              </a:solidFill>
            </a:endParaRPr>
          </a:p>
        </p:txBody>
      </p:sp>
      <p:sp>
        <p:nvSpPr>
          <p:cNvPr id="90" name="Rectangle 89">
            <a:extLst>
              <a:ext uri="{FF2B5EF4-FFF2-40B4-BE49-F238E27FC236}">
                <a16:creationId xmlns:a16="http://schemas.microsoft.com/office/drawing/2014/main" id="{965497BE-D92E-9967-2691-60D71B421262}"/>
              </a:ext>
            </a:extLst>
          </p:cNvPr>
          <p:cNvSpPr>
            <a:spLocks/>
          </p:cNvSpPr>
          <p:nvPr/>
        </p:nvSpPr>
        <p:spPr>
          <a:xfrm>
            <a:off x="3595740" y="4634044"/>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1" name="Rectangle 90">
            <a:extLst>
              <a:ext uri="{FF2B5EF4-FFF2-40B4-BE49-F238E27FC236}">
                <a16:creationId xmlns:a16="http://schemas.microsoft.com/office/drawing/2014/main" id="{25E173E4-77A9-06FA-8B9C-DBC47C90653A}"/>
              </a:ext>
            </a:extLst>
          </p:cNvPr>
          <p:cNvSpPr>
            <a:spLocks/>
          </p:cNvSpPr>
          <p:nvPr/>
        </p:nvSpPr>
        <p:spPr>
          <a:xfrm>
            <a:off x="2327866" y="4634044"/>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2" name="Rectangle 91">
            <a:extLst>
              <a:ext uri="{FF2B5EF4-FFF2-40B4-BE49-F238E27FC236}">
                <a16:creationId xmlns:a16="http://schemas.microsoft.com/office/drawing/2014/main" id="{6334E804-03EC-9C49-771A-55230A0DCCFA}"/>
              </a:ext>
            </a:extLst>
          </p:cNvPr>
          <p:cNvSpPr>
            <a:spLocks/>
          </p:cNvSpPr>
          <p:nvPr/>
        </p:nvSpPr>
        <p:spPr>
          <a:xfrm>
            <a:off x="4863612" y="5122684"/>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3" name="Rectangle 92">
            <a:extLst>
              <a:ext uri="{FF2B5EF4-FFF2-40B4-BE49-F238E27FC236}">
                <a16:creationId xmlns:a16="http://schemas.microsoft.com/office/drawing/2014/main" id="{AC56A6F2-CF48-E399-6C57-87CC4F8D7A50}"/>
              </a:ext>
            </a:extLst>
          </p:cNvPr>
          <p:cNvSpPr>
            <a:spLocks/>
          </p:cNvSpPr>
          <p:nvPr/>
        </p:nvSpPr>
        <p:spPr>
          <a:xfrm>
            <a:off x="6131485" y="5122684"/>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4" name="Rectangle 93">
            <a:extLst>
              <a:ext uri="{FF2B5EF4-FFF2-40B4-BE49-F238E27FC236}">
                <a16:creationId xmlns:a16="http://schemas.microsoft.com/office/drawing/2014/main" id="{7229D990-B802-0807-FD2C-874BB48FB261}"/>
              </a:ext>
            </a:extLst>
          </p:cNvPr>
          <p:cNvSpPr>
            <a:spLocks/>
          </p:cNvSpPr>
          <p:nvPr/>
        </p:nvSpPr>
        <p:spPr>
          <a:xfrm>
            <a:off x="3595740" y="5122684"/>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5" name="Rectangle 94">
            <a:extLst>
              <a:ext uri="{FF2B5EF4-FFF2-40B4-BE49-F238E27FC236}">
                <a16:creationId xmlns:a16="http://schemas.microsoft.com/office/drawing/2014/main" id="{7B839CEE-EEF2-40C3-5BC6-A5B706B323FD}"/>
              </a:ext>
            </a:extLst>
          </p:cNvPr>
          <p:cNvSpPr>
            <a:spLocks/>
          </p:cNvSpPr>
          <p:nvPr/>
        </p:nvSpPr>
        <p:spPr>
          <a:xfrm>
            <a:off x="2327866" y="5122684"/>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6" name="Rectangle 95">
            <a:extLst>
              <a:ext uri="{FF2B5EF4-FFF2-40B4-BE49-F238E27FC236}">
                <a16:creationId xmlns:a16="http://schemas.microsoft.com/office/drawing/2014/main" id="{B3BDC270-4EFB-C3E1-0F7C-D5ED4EC9BC55}"/>
              </a:ext>
            </a:extLst>
          </p:cNvPr>
          <p:cNvSpPr>
            <a:spLocks/>
          </p:cNvSpPr>
          <p:nvPr/>
        </p:nvSpPr>
        <p:spPr>
          <a:xfrm>
            <a:off x="4863612" y="5611325"/>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7" name="Rectangle 96">
            <a:extLst>
              <a:ext uri="{FF2B5EF4-FFF2-40B4-BE49-F238E27FC236}">
                <a16:creationId xmlns:a16="http://schemas.microsoft.com/office/drawing/2014/main" id="{FB618E21-1437-09CE-8554-2D4F009C2626}"/>
              </a:ext>
            </a:extLst>
          </p:cNvPr>
          <p:cNvSpPr>
            <a:spLocks/>
          </p:cNvSpPr>
          <p:nvPr/>
        </p:nvSpPr>
        <p:spPr>
          <a:xfrm>
            <a:off x="6131485" y="5611325"/>
            <a:ext cx="1231773" cy="458157"/>
          </a:xfrm>
          <a:prstGeom prst="rect">
            <a:avLst/>
          </a:prstGeom>
          <a:solidFill>
            <a:srgbClr val="FF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bg1"/>
              </a:solidFill>
            </a:endParaRPr>
          </a:p>
        </p:txBody>
      </p:sp>
      <p:sp>
        <p:nvSpPr>
          <p:cNvPr id="98" name="Rectangle 97">
            <a:extLst>
              <a:ext uri="{FF2B5EF4-FFF2-40B4-BE49-F238E27FC236}">
                <a16:creationId xmlns:a16="http://schemas.microsoft.com/office/drawing/2014/main" id="{4AD12FB4-4247-68D2-1883-F971F2C2D7DA}"/>
              </a:ext>
            </a:extLst>
          </p:cNvPr>
          <p:cNvSpPr>
            <a:spLocks/>
          </p:cNvSpPr>
          <p:nvPr/>
        </p:nvSpPr>
        <p:spPr>
          <a:xfrm>
            <a:off x="3595740" y="5611325"/>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9" name="Rectangle 98">
            <a:extLst>
              <a:ext uri="{FF2B5EF4-FFF2-40B4-BE49-F238E27FC236}">
                <a16:creationId xmlns:a16="http://schemas.microsoft.com/office/drawing/2014/main" id="{9F6E8AAB-99D4-57FB-E933-1FB3A14776BC}"/>
              </a:ext>
            </a:extLst>
          </p:cNvPr>
          <p:cNvSpPr>
            <a:spLocks/>
          </p:cNvSpPr>
          <p:nvPr/>
        </p:nvSpPr>
        <p:spPr>
          <a:xfrm>
            <a:off x="2327866" y="5611325"/>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05" name="Rectangle 104">
            <a:extLst>
              <a:ext uri="{FF2B5EF4-FFF2-40B4-BE49-F238E27FC236}">
                <a16:creationId xmlns:a16="http://schemas.microsoft.com/office/drawing/2014/main" id="{F10E454B-4B46-2553-37E3-9876DF0A1750}"/>
              </a:ext>
            </a:extLst>
          </p:cNvPr>
          <p:cNvSpPr>
            <a:spLocks/>
          </p:cNvSpPr>
          <p:nvPr/>
        </p:nvSpPr>
        <p:spPr>
          <a:xfrm>
            <a:off x="1059994" y="4634560"/>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06" name="Rectangle 105">
            <a:extLst>
              <a:ext uri="{FF2B5EF4-FFF2-40B4-BE49-F238E27FC236}">
                <a16:creationId xmlns:a16="http://schemas.microsoft.com/office/drawing/2014/main" id="{9BF8C372-E896-659A-5D33-157157698BF7}"/>
              </a:ext>
            </a:extLst>
          </p:cNvPr>
          <p:cNvSpPr>
            <a:spLocks/>
          </p:cNvSpPr>
          <p:nvPr/>
        </p:nvSpPr>
        <p:spPr>
          <a:xfrm>
            <a:off x="1059994" y="5123200"/>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07" name="Rectangle 106">
            <a:extLst>
              <a:ext uri="{FF2B5EF4-FFF2-40B4-BE49-F238E27FC236}">
                <a16:creationId xmlns:a16="http://schemas.microsoft.com/office/drawing/2014/main" id="{EDC09EE1-BAF7-79BC-8296-E87947BEE172}"/>
              </a:ext>
            </a:extLst>
          </p:cNvPr>
          <p:cNvSpPr>
            <a:spLocks/>
          </p:cNvSpPr>
          <p:nvPr/>
        </p:nvSpPr>
        <p:spPr>
          <a:xfrm>
            <a:off x="1059994" y="5611841"/>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09" name="Rectangle 108">
            <a:extLst>
              <a:ext uri="{FF2B5EF4-FFF2-40B4-BE49-F238E27FC236}">
                <a16:creationId xmlns:a16="http://schemas.microsoft.com/office/drawing/2014/main" id="{31B81247-14A4-B61A-12CA-770DA27A3CCA}"/>
              </a:ext>
            </a:extLst>
          </p:cNvPr>
          <p:cNvSpPr>
            <a:spLocks/>
          </p:cNvSpPr>
          <p:nvPr/>
        </p:nvSpPr>
        <p:spPr>
          <a:xfrm>
            <a:off x="6184274" y="416462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3</a:t>
            </a:r>
          </a:p>
        </p:txBody>
      </p:sp>
      <p:sp>
        <p:nvSpPr>
          <p:cNvPr id="111" name="Rectangle 110">
            <a:extLst>
              <a:ext uri="{FF2B5EF4-FFF2-40B4-BE49-F238E27FC236}">
                <a16:creationId xmlns:a16="http://schemas.microsoft.com/office/drawing/2014/main" id="{EFFD0682-E4F7-E8DC-55F0-F28536242E32}"/>
              </a:ext>
            </a:extLst>
          </p:cNvPr>
          <p:cNvSpPr>
            <a:spLocks/>
          </p:cNvSpPr>
          <p:nvPr/>
        </p:nvSpPr>
        <p:spPr>
          <a:xfrm>
            <a:off x="6184274" y="4653268"/>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bg1"/>
                </a:solidFill>
              </a:rPr>
              <a:t>10</a:t>
            </a:r>
          </a:p>
        </p:txBody>
      </p:sp>
      <p:sp>
        <p:nvSpPr>
          <p:cNvPr id="112" name="TextBox 111">
            <a:extLst>
              <a:ext uri="{FF2B5EF4-FFF2-40B4-BE49-F238E27FC236}">
                <a16:creationId xmlns:a16="http://schemas.microsoft.com/office/drawing/2014/main" id="{9E2CFCD5-FA84-9EC1-47B8-2533009C1003}"/>
              </a:ext>
            </a:extLst>
          </p:cNvPr>
          <p:cNvSpPr txBox="1">
            <a:spLocks/>
          </p:cNvSpPr>
          <p:nvPr/>
        </p:nvSpPr>
        <p:spPr>
          <a:xfrm>
            <a:off x="6184274" y="4826981"/>
            <a:ext cx="1126193"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solidFill>
                  <a:schemeClr val="bg1"/>
                </a:solidFill>
              </a:rPr>
              <a:t>LLIS Submission</a:t>
            </a:r>
          </a:p>
          <a:p>
            <a:r>
              <a:rPr lang="en-US" sz="800">
                <a:solidFill>
                  <a:schemeClr val="bg1"/>
                </a:solidFill>
              </a:rPr>
              <a:t>Process ends</a:t>
            </a:r>
          </a:p>
        </p:txBody>
      </p:sp>
      <p:sp>
        <p:nvSpPr>
          <p:cNvPr id="113" name="Rectangle 112">
            <a:extLst>
              <a:ext uri="{FF2B5EF4-FFF2-40B4-BE49-F238E27FC236}">
                <a16:creationId xmlns:a16="http://schemas.microsoft.com/office/drawing/2014/main" id="{F47DF59E-1D4D-797F-2165-9E3BF7D0B575}"/>
              </a:ext>
            </a:extLst>
          </p:cNvPr>
          <p:cNvSpPr>
            <a:spLocks/>
          </p:cNvSpPr>
          <p:nvPr/>
        </p:nvSpPr>
        <p:spPr>
          <a:xfrm>
            <a:off x="6184274" y="5141909"/>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17</a:t>
            </a:r>
          </a:p>
        </p:txBody>
      </p:sp>
      <p:sp>
        <p:nvSpPr>
          <p:cNvPr id="115" name="Rectangle 114">
            <a:extLst>
              <a:ext uri="{FF2B5EF4-FFF2-40B4-BE49-F238E27FC236}">
                <a16:creationId xmlns:a16="http://schemas.microsoft.com/office/drawing/2014/main" id="{A63CB8D4-5C18-AB58-291F-E6B1D5FE1111}"/>
              </a:ext>
            </a:extLst>
          </p:cNvPr>
          <p:cNvSpPr>
            <a:spLocks/>
          </p:cNvSpPr>
          <p:nvPr/>
        </p:nvSpPr>
        <p:spPr>
          <a:xfrm>
            <a:off x="6184274" y="5630550"/>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bg1"/>
                </a:solidFill>
              </a:rPr>
              <a:t>24</a:t>
            </a:r>
          </a:p>
        </p:txBody>
      </p:sp>
      <p:sp>
        <p:nvSpPr>
          <p:cNvPr id="116" name="TextBox 115">
            <a:extLst>
              <a:ext uri="{FF2B5EF4-FFF2-40B4-BE49-F238E27FC236}">
                <a16:creationId xmlns:a16="http://schemas.microsoft.com/office/drawing/2014/main" id="{7396C2A1-8CFC-4346-1E99-944BE2A0C374}"/>
              </a:ext>
            </a:extLst>
          </p:cNvPr>
          <p:cNvSpPr txBox="1">
            <a:spLocks/>
          </p:cNvSpPr>
          <p:nvPr/>
        </p:nvSpPr>
        <p:spPr>
          <a:xfrm>
            <a:off x="6184274" y="5804263"/>
            <a:ext cx="1126193"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solidFill>
                  <a:schemeClr val="bg1"/>
                </a:solidFill>
              </a:rPr>
              <a:t>TSP Due date for Batch Zero</a:t>
            </a:r>
          </a:p>
        </p:txBody>
      </p:sp>
      <p:sp>
        <p:nvSpPr>
          <p:cNvPr id="117" name="Rectangle 116">
            <a:extLst>
              <a:ext uri="{FF2B5EF4-FFF2-40B4-BE49-F238E27FC236}">
                <a16:creationId xmlns:a16="http://schemas.microsoft.com/office/drawing/2014/main" id="{864E99C0-09B8-6325-E094-C786286A8937}"/>
              </a:ext>
            </a:extLst>
          </p:cNvPr>
          <p:cNvSpPr>
            <a:spLocks/>
          </p:cNvSpPr>
          <p:nvPr/>
        </p:nvSpPr>
        <p:spPr>
          <a:xfrm>
            <a:off x="3648529" y="416462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a:t>
            </a:r>
          </a:p>
        </p:txBody>
      </p:sp>
      <p:sp>
        <p:nvSpPr>
          <p:cNvPr id="118" name="TextBox 117">
            <a:extLst>
              <a:ext uri="{FF2B5EF4-FFF2-40B4-BE49-F238E27FC236}">
                <a16:creationId xmlns:a16="http://schemas.microsoft.com/office/drawing/2014/main" id="{A9B17F1B-7933-6ED0-DC48-C1E694433C8F}"/>
              </a:ext>
            </a:extLst>
          </p:cNvPr>
          <p:cNvSpPr txBox="1">
            <a:spLocks/>
          </p:cNvSpPr>
          <p:nvPr/>
        </p:nvSpPr>
        <p:spPr>
          <a:xfrm>
            <a:off x="3612767" y="4338340"/>
            <a:ext cx="1238812"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Batch Readiness Meeting</a:t>
            </a:r>
            <a:br>
              <a:rPr lang="en-US" sz="800"/>
            </a:br>
            <a:r>
              <a:rPr lang="en-US" sz="800"/>
              <a:t>2-3PM</a:t>
            </a:r>
          </a:p>
        </p:txBody>
      </p:sp>
      <p:sp>
        <p:nvSpPr>
          <p:cNvPr id="119" name="Rectangle 118">
            <a:extLst>
              <a:ext uri="{FF2B5EF4-FFF2-40B4-BE49-F238E27FC236}">
                <a16:creationId xmlns:a16="http://schemas.microsoft.com/office/drawing/2014/main" id="{007286F9-47BA-2E8B-11B2-1CB33904BE59}"/>
              </a:ext>
            </a:extLst>
          </p:cNvPr>
          <p:cNvSpPr>
            <a:spLocks/>
          </p:cNvSpPr>
          <p:nvPr/>
        </p:nvSpPr>
        <p:spPr>
          <a:xfrm>
            <a:off x="4916402" y="416462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a:t>
            </a:r>
          </a:p>
        </p:txBody>
      </p:sp>
      <p:sp>
        <p:nvSpPr>
          <p:cNvPr id="121" name="Rectangle 120">
            <a:extLst>
              <a:ext uri="{FF2B5EF4-FFF2-40B4-BE49-F238E27FC236}">
                <a16:creationId xmlns:a16="http://schemas.microsoft.com/office/drawing/2014/main" id="{D4481915-3B0D-59C1-8C87-4765E0C74F57}"/>
              </a:ext>
            </a:extLst>
          </p:cNvPr>
          <p:cNvSpPr>
            <a:spLocks/>
          </p:cNvSpPr>
          <p:nvPr/>
        </p:nvSpPr>
        <p:spPr>
          <a:xfrm>
            <a:off x="3648529" y="4653268"/>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8</a:t>
            </a:r>
          </a:p>
        </p:txBody>
      </p:sp>
      <p:sp>
        <p:nvSpPr>
          <p:cNvPr id="123" name="Rectangle 122">
            <a:extLst>
              <a:ext uri="{FF2B5EF4-FFF2-40B4-BE49-F238E27FC236}">
                <a16:creationId xmlns:a16="http://schemas.microsoft.com/office/drawing/2014/main" id="{E0243F25-0AAD-F833-5324-F7F803F3CD9C}"/>
              </a:ext>
            </a:extLst>
          </p:cNvPr>
          <p:cNvSpPr>
            <a:spLocks/>
          </p:cNvSpPr>
          <p:nvPr/>
        </p:nvSpPr>
        <p:spPr>
          <a:xfrm>
            <a:off x="4916402" y="4653268"/>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9</a:t>
            </a:r>
          </a:p>
        </p:txBody>
      </p:sp>
      <p:sp>
        <p:nvSpPr>
          <p:cNvPr id="124" name="TextBox 123">
            <a:extLst>
              <a:ext uri="{FF2B5EF4-FFF2-40B4-BE49-F238E27FC236}">
                <a16:creationId xmlns:a16="http://schemas.microsoft.com/office/drawing/2014/main" id="{B79593FE-BC9E-1448-0CB8-B0E00A27AC0F}"/>
              </a:ext>
            </a:extLst>
          </p:cNvPr>
          <p:cNvSpPr txBox="1">
            <a:spLocks/>
          </p:cNvSpPr>
          <p:nvPr/>
        </p:nvSpPr>
        <p:spPr>
          <a:xfrm>
            <a:off x="4880640" y="4826981"/>
            <a:ext cx="1238812"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Batch Readiness Meeting</a:t>
            </a:r>
            <a:br>
              <a:rPr lang="en-US" sz="800"/>
            </a:br>
            <a:r>
              <a:rPr lang="en-US" sz="800"/>
              <a:t>2-3PM</a:t>
            </a:r>
          </a:p>
        </p:txBody>
      </p:sp>
      <p:sp>
        <p:nvSpPr>
          <p:cNvPr id="125" name="Rectangle 124">
            <a:extLst>
              <a:ext uri="{FF2B5EF4-FFF2-40B4-BE49-F238E27FC236}">
                <a16:creationId xmlns:a16="http://schemas.microsoft.com/office/drawing/2014/main" id="{BF1C82F6-A864-63CC-7A99-54F52DF7D970}"/>
              </a:ext>
            </a:extLst>
          </p:cNvPr>
          <p:cNvSpPr>
            <a:spLocks/>
          </p:cNvSpPr>
          <p:nvPr/>
        </p:nvSpPr>
        <p:spPr>
          <a:xfrm>
            <a:off x="3648529" y="5141909"/>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15</a:t>
            </a:r>
          </a:p>
        </p:txBody>
      </p:sp>
      <p:sp>
        <p:nvSpPr>
          <p:cNvPr id="127" name="Rectangle 126">
            <a:extLst>
              <a:ext uri="{FF2B5EF4-FFF2-40B4-BE49-F238E27FC236}">
                <a16:creationId xmlns:a16="http://schemas.microsoft.com/office/drawing/2014/main" id="{D3570E27-7871-AD31-8E2C-34735E5EB317}"/>
              </a:ext>
            </a:extLst>
          </p:cNvPr>
          <p:cNvSpPr>
            <a:spLocks/>
          </p:cNvSpPr>
          <p:nvPr/>
        </p:nvSpPr>
        <p:spPr>
          <a:xfrm>
            <a:off x="4916402" y="5141909"/>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16</a:t>
            </a:r>
          </a:p>
        </p:txBody>
      </p:sp>
      <p:sp>
        <p:nvSpPr>
          <p:cNvPr id="129" name="Rectangle 128">
            <a:extLst>
              <a:ext uri="{FF2B5EF4-FFF2-40B4-BE49-F238E27FC236}">
                <a16:creationId xmlns:a16="http://schemas.microsoft.com/office/drawing/2014/main" id="{862BFC6A-20CF-7559-A547-0AEABAE62285}"/>
              </a:ext>
            </a:extLst>
          </p:cNvPr>
          <p:cNvSpPr>
            <a:spLocks/>
          </p:cNvSpPr>
          <p:nvPr/>
        </p:nvSpPr>
        <p:spPr>
          <a:xfrm>
            <a:off x="3648529" y="5630550"/>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22</a:t>
            </a:r>
          </a:p>
        </p:txBody>
      </p:sp>
      <p:sp>
        <p:nvSpPr>
          <p:cNvPr id="131" name="Rectangle 130">
            <a:extLst>
              <a:ext uri="{FF2B5EF4-FFF2-40B4-BE49-F238E27FC236}">
                <a16:creationId xmlns:a16="http://schemas.microsoft.com/office/drawing/2014/main" id="{8D8B2E01-AE0A-6AD8-1C17-06313D19D577}"/>
              </a:ext>
            </a:extLst>
          </p:cNvPr>
          <p:cNvSpPr>
            <a:spLocks/>
          </p:cNvSpPr>
          <p:nvPr/>
        </p:nvSpPr>
        <p:spPr>
          <a:xfrm>
            <a:off x="4916402" y="5630550"/>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23</a:t>
            </a:r>
          </a:p>
        </p:txBody>
      </p:sp>
      <p:sp>
        <p:nvSpPr>
          <p:cNvPr id="133" name="Rectangle 132">
            <a:extLst>
              <a:ext uri="{FF2B5EF4-FFF2-40B4-BE49-F238E27FC236}">
                <a16:creationId xmlns:a16="http://schemas.microsoft.com/office/drawing/2014/main" id="{1CF78955-342B-8048-E93C-B517E838D058}"/>
              </a:ext>
            </a:extLst>
          </p:cNvPr>
          <p:cNvSpPr>
            <a:spLocks/>
          </p:cNvSpPr>
          <p:nvPr/>
        </p:nvSpPr>
        <p:spPr>
          <a:xfrm>
            <a:off x="2380657" y="4653784"/>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7</a:t>
            </a:r>
          </a:p>
        </p:txBody>
      </p:sp>
      <p:sp>
        <p:nvSpPr>
          <p:cNvPr id="135" name="Rectangle 134">
            <a:extLst>
              <a:ext uri="{FF2B5EF4-FFF2-40B4-BE49-F238E27FC236}">
                <a16:creationId xmlns:a16="http://schemas.microsoft.com/office/drawing/2014/main" id="{D2AE1386-FB8E-E77C-C2B4-C6C7B1E13465}"/>
              </a:ext>
            </a:extLst>
          </p:cNvPr>
          <p:cNvSpPr>
            <a:spLocks/>
          </p:cNvSpPr>
          <p:nvPr/>
        </p:nvSpPr>
        <p:spPr>
          <a:xfrm>
            <a:off x="2380657" y="5142424"/>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14</a:t>
            </a:r>
          </a:p>
        </p:txBody>
      </p:sp>
      <p:sp>
        <p:nvSpPr>
          <p:cNvPr id="137" name="Rectangle 136">
            <a:extLst>
              <a:ext uri="{FF2B5EF4-FFF2-40B4-BE49-F238E27FC236}">
                <a16:creationId xmlns:a16="http://schemas.microsoft.com/office/drawing/2014/main" id="{5636F187-5C45-7C29-C6F5-0B5E54478730}"/>
              </a:ext>
            </a:extLst>
          </p:cNvPr>
          <p:cNvSpPr>
            <a:spLocks/>
          </p:cNvSpPr>
          <p:nvPr/>
        </p:nvSpPr>
        <p:spPr>
          <a:xfrm>
            <a:off x="2380657" y="5631066"/>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21</a:t>
            </a:r>
          </a:p>
        </p:txBody>
      </p:sp>
      <p:sp>
        <p:nvSpPr>
          <p:cNvPr id="83" name="Rectangle 82">
            <a:extLst>
              <a:ext uri="{FF2B5EF4-FFF2-40B4-BE49-F238E27FC236}">
                <a16:creationId xmlns:a16="http://schemas.microsoft.com/office/drawing/2014/main" id="{67D9C7CA-35F2-D029-6761-9FE31A4E47AC}"/>
              </a:ext>
            </a:extLst>
          </p:cNvPr>
          <p:cNvSpPr>
            <a:spLocks/>
          </p:cNvSpPr>
          <p:nvPr/>
        </p:nvSpPr>
        <p:spPr>
          <a:xfrm>
            <a:off x="2327866" y="610048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39" name="Rectangle 138">
            <a:extLst>
              <a:ext uri="{FF2B5EF4-FFF2-40B4-BE49-F238E27FC236}">
                <a16:creationId xmlns:a16="http://schemas.microsoft.com/office/drawing/2014/main" id="{CBB6213F-A71B-F72A-E92D-DC3738C8E0C2}"/>
              </a:ext>
            </a:extLst>
          </p:cNvPr>
          <p:cNvSpPr>
            <a:spLocks/>
          </p:cNvSpPr>
          <p:nvPr/>
        </p:nvSpPr>
        <p:spPr>
          <a:xfrm>
            <a:off x="2380657" y="611970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28</a:t>
            </a:r>
          </a:p>
        </p:txBody>
      </p:sp>
      <p:sp>
        <p:nvSpPr>
          <p:cNvPr id="143" name="Rectangle 142">
            <a:extLst>
              <a:ext uri="{FF2B5EF4-FFF2-40B4-BE49-F238E27FC236}">
                <a16:creationId xmlns:a16="http://schemas.microsoft.com/office/drawing/2014/main" id="{A9831E4B-B3D9-0082-A4A4-EADC1C6FA547}"/>
              </a:ext>
            </a:extLst>
          </p:cNvPr>
          <p:cNvSpPr>
            <a:spLocks/>
          </p:cNvSpPr>
          <p:nvPr/>
        </p:nvSpPr>
        <p:spPr>
          <a:xfrm>
            <a:off x="1112785" y="4653784"/>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6</a:t>
            </a:r>
          </a:p>
        </p:txBody>
      </p:sp>
      <p:sp>
        <p:nvSpPr>
          <p:cNvPr id="145" name="Rectangle 144">
            <a:extLst>
              <a:ext uri="{FF2B5EF4-FFF2-40B4-BE49-F238E27FC236}">
                <a16:creationId xmlns:a16="http://schemas.microsoft.com/office/drawing/2014/main" id="{B1EE4A90-6289-B86D-139B-9586FEA79840}"/>
              </a:ext>
            </a:extLst>
          </p:cNvPr>
          <p:cNvSpPr>
            <a:spLocks/>
          </p:cNvSpPr>
          <p:nvPr/>
        </p:nvSpPr>
        <p:spPr>
          <a:xfrm>
            <a:off x="1112785" y="5142424"/>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13</a:t>
            </a:r>
          </a:p>
        </p:txBody>
      </p:sp>
      <p:sp>
        <p:nvSpPr>
          <p:cNvPr id="147" name="Rectangle 146">
            <a:extLst>
              <a:ext uri="{FF2B5EF4-FFF2-40B4-BE49-F238E27FC236}">
                <a16:creationId xmlns:a16="http://schemas.microsoft.com/office/drawing/2014/main" id="{5A9452E7-37EA-AFE2-9674-1BC90DC0334A}"/>
              </a:ext>
            </a:extLst>
          </p:cNvPr>
          <p:cNvSpPr>
            <a:spLocks/>
          </p:cNvSpPr>
          <p:nvPr/>
        </p:nvSpPr>
        <p:spPr>
          <a:xfrm>
            <a:off x="1112785" y="5631066"/>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20</a:t>
            </a:r>
          </a:p>
        </p:txBody>
      </p:sp>
      <p:sp>
        <p:nvSpPr>
          <p:cNvPr id="149" name="Rectangle 148">
            <a:extLst>
              <a:ext uri="{FF2B5EF4-FFF2-40B4-BE49-F238E27FC236}">
                <a16:creationId xmlns:a16="http://schemas.microsoft.com/office/drawing/2014/main" id="{3E732850-EF34-D827-3565-9626B8B7BC42}"/>
              </a:ext>
            </a:extLst>
          </p:cNvPr>
          <p:cNvSpPr>
            <a:spLocks/>
          </p:cNvSpPr>
          <p:nvPr/>
        </p:nvSpPr>
        <p:spPr>
          <a:xfrm>
            <a:off x="1112785" y="611970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27</a:t>
            </a:r>
          </a:p>
        </p:txBody>
      </p:sp>
      <p:sp>
        <p:nvSpPr>
          <p:cNvPr id="223" name="Rectangle 222">
            <a:extLst>
              <a:ext uri="{FF2B5EF4-FFF2-40B4-BE49-F238E27FC236}">
                <a16:creationId xmlns:a16="http://schemas.microsoft.com/office/drawing/2014/main" id="{DBA33F53-109B-EA30-C5AB-95146C490AB9}"/>
              </a:ext>
            </a:extLst>
          </p:cNvPr>
          <p:cNvSpPr>
            <a:spLocks/>
          </p:cNvSpPr>
          <p:nvPr/>
        </p:nvSpPr>
        <p:spPr>
          <a:xfrm>
            <a:off x="390418" y="1456091"/>
            <a:ext cx="615422" cy="241323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de-DE" sz="1400" b="1"/>
              <a:t>June</a:t>
            </a:r>
          </a:p>
        </p:txBody>
      </p:sp>
      <p:sp>
        <p:nvSpPr>
          <p:cNvPr id="225" name="Rectangle 224">
            <a:extLst>
              <a:ext uri="{FF2B5EF4-FFF2-40B4-BE49-F238E27FC236}">
                <a16:creationId xmlns:a16="http://schemas.microsoft.com/office/drawing/2014/main" id="{1EBF43A0-CBAF-BFE9-B5B1-6FC79E9258EC}"/>
              </a:ext>
            </a:extLst>
          </p:cNvPr>
          <p:cNvSpPr>
            <a:spLocks/>
          </p:cNvSpPr>
          <p:nvPr/>
        </p:nvSpPr>
        <p:spPr>
          <a:xfrm>
            <a:off x="390418" y="4145403"/>
            <a:ext cx="615422" cy="241323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de-DE" sz="1400" b="1"/>
              <a:t>July</a:t>
            </a:r>
          </a:p>
        </p:txBody>
      </p:sp>
      <p:sp>
        <p:nvSpPr>
          <p:cNvPr id="228" name="Rectangle 227">
            <a:extLst>
              <a:ext uri="{FF2B5EF4-FFF2-40B4-BE49-F238E27FC236}">
                <a16:creationId xmlns:a16="http://schemas.microsoft.com/office/drawing/2014/main" id="{864BA422-BD4F-BE93-BC06-443B98631EC2}"/>
              </a:ext>
            </a:extLst>
          </p:cNvPr>
          <p:cNvSpPr>
            <a:spLocks/>
          </p:cNvSpPr>
          <p:nvPr/>
        </p:nvSpPr>
        <p:spPr>
          <a:xfrm>
            <a:off x="3595740" y="610048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29" name="Rectangle 228">
            <a:extLst>
              <a:ext uri="{FF2B5EF4-FFF2-40B4-BE49-F238E27FC236}">
                <a16:creationId xmlns:a16="http://schemas.microsoft.com/office/drawing/2014/main" id="{A4787079-2B35-F2BB-E770-6FD6E2AC5CCC}"/>
              </a:ext>
            </a:extLst>
          </p:cNvPr>
          <p:cNvSpPr>
            <a:spLocks/>
          </p:cNvSpPr>
          <p:nvPr/>
        </p:nvSpPr>
        <p:spPr>
          <a:xfrm>
            <a:off x="3648531" y="611970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29</a:t>
            </a:r>
          </a:p>
        </p:txBody>
      </p:sp>
      <p:sp>
        <p:nvSpPr>
          <p:cNvPr id="232" name="Rectangle 231">
            <a:extLst>
              <a:ext uri="{FF2B5EF4-FFF2-40B4-BE49-F238E27FC236}">
                <a16:creationId xmlns:a16="http://schemas.microsoft.com/office/drawing/2014/main" id="{7F0A2CF8-CBD2-C3DE-1876-92A58FC34521}"/>
              </a:ext>
            </a:extLst>
          </p:cNvPr>
          <p:cNvSpPr>
            <a:spLocks/>
          </p:cNvSpPr>
          <p:nvPr/>
        </p:nvSpPr>
        <p:spPr>
          <a:xfrm>
            <a:off x="4863612" y="610048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33" name="Rectangle 232">
            <a:extLst>
              <a:ext uri="{FF2B5EF4-FFF2-40B4-BE49-F238E27FC236}">
                <a16:creationId xmlns:a16="http://schemas.microsoft.com/office/drawing/2014/main" id="{4FACAFAF-F9DE-282E-19FB-A392A9E9D526}"/>
              </a:ext>
            </a:extLst>
          </p:cNvPr>
          <p:cNvSpPr>
            <a:spLocks/>
          </p:cNvSpPr>
          <p:nvPr/>
        </p:nvSpPr>
        <p:spPr>
          <a:xfrm>
            <a:off x="4916403" y="611970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30</a:t>
            </a:r>
          </a:p>
        </p:txBody>
      </p:sp>
      <p:sp>
        <p:nvSpPr>
          <p:cNvPr id="236" name="Rectangle 235">
            <a:extLst>
              <a:ext uri="{FF2B5EF4-FFF2-40B4-BE49-F238E27FC236}">
                <a16:creationId xmlns:a16="http://schemas.microsoft.com/office/drawing/2014/main" id="{C35DC4C4-4417-2C72-0FD3-E8E1335C13D0}"/>
              </a:ext>
            </a:extLst>
          </p:cNvPr>
          <p:cNvSpPr>
            <a:spLocks/>
          </p:cNvSpPr>
          <p:nvPr/>
        </p:nvSpPr>
        <p:spPr>
          <a:xfrm>
            <a:off x="6131485" y="610048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37" name="Rectangle 236">
            <a:extLst>
              <a:ext uri="{FF2B5EF4-FFF2-40B4-BE49-F238E27FC236}">
                <a16:creationId xmlns:a16="http://schemas.microsoft.com/office/drawing/2014/main" id="{6BBA5C48-40CB-6C33-A2CA-3AE6F69E959E}"/>
              </a:ext>
            </a:extLst>
          </p:cNvPr>
          <p:cNvSpPr>
            <a:spLocks/>
          </p:cNvSpPr>
          <p:nvPr/>
        </p:nvSpPr>
        <p:spPr>
          <a:xfrm>
            <a:off x="6184276" y="611970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31</a:t>
            </a:r>
          </a:p>
        </p:txBody>
      </p:sp>
    </p:spTree>
    <p:extLst>
      <p:ext uri="{BB962C8B-B14F-4D97-AF65-F5344CB8AC3E}">
        <p14:creationId xmlns:p14="http://schemas.microsoft.com/office/powerpoint/2010/main" val="3654767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9ECE0-66F8-E36B-5F02-56F31538A37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97279B-527E-A6A7-D5C1-28DBA5130A2F}"/>
              </a:ext>
            </a:extLst>
          </p:cNvPr>
          <p:cNvSpPr>
            <a:spLocks noGrp="1"/>
          </p:cNvSpPr>
          <p:nvPr>
            <p:ph type="sldNum" sz="quarter" idx="12"/>
          </p:nvPr>
        </p:nvSpPr>
        <p:spPr/>
        <p:txBody>
          <a:bodyPr/>
          <a:lstStyle/>
          <a:p>
            <a:fld id="{BCDE79FB-97BA-492B-8D57-F1373F9ADA95}" type="slidenum">
              <a:rPr lang="en-US" smtClean="0"/>
              <a:t>30</a:t>
            </a:fld>
            <a:endParaRPr lang="en-US"/>
          </a:p>
        </p:txBody>
      </p:sp>
      <p:sp>
        <p:nvSpPr>
          <p:cNvPr id="5" name="Rectangle: Rounded Corners 4">
            <a:extLst>
              <a:ext uri="{FF2B5EF4-FFF2-40B4-BE49-F238E27FC236}">
                <a16:creationId xmlns:a16="http://schemas.microsoft.com/office/drawing/2014/main" id="{9D798022-B63A-2789-E4DD-D24FFC2E62B8}"/>
              </a:ext>
            </a:extLst>
          </p:cNvPr>
          <p:cNvSpPr/>
          <p:nvPr/>
        </p:nvSpPr>
        <p:spPr>
          <a:xfrm>
            <a:off x="238540"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the RPG report and identify the in-service date of the last upgrade in the project.</a:t>
            </a:r>
          </a:p>
        </p:txBody>
      </p:sp>
      <p:sp>
        <p:nvSpPr>
          <p:cNvPr id="6" name="Rectangle: Rounded Corners 5">
            <a:extLst>
              <a:ext uri="{FF2B5EF4-FFF2-40B4-BE49-F238E27FC236}">
                <a16:creationId xmlns:a16="http://schemas.microsoft.com/office/drawing/2014/main" id="{10E53139-6251-2028-3D9B-32F96B15730A}"/>
              </a:ext>
            </a:extLst>
          </p:cNvPr>
          <p:cNvSpPr/>
          <p:nvPr/>
        </p:nvSpPr>
        <p:spPr>
          <a:xfrm>
            <a:off x="4231868"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TPIT and modify any dates in the RPG LCP according to 9.2.1.1(2)(c)(ii)(A)</a:t>
            </a:r>
          </a:p>
        </p:txBody>
      </p:sp>
      <p:sp>
        <p:nvSpPr>
          <p:cNvPr id="8" name="Rectangle: Rounded Corners 7">
            <a:extLst>
              <a:ext uri="{FF2B5EF4-FFF2-40B4-BE49-F238E27FC236}">
                <a16:creationId xmlns:a16="http://schemas.microsoft.com/office/drawing/2014/main" id="{0430BF5C-7E36-56E3-3EBA-0A1E6BEDB1EC}"/>
              </a:ext>
            </a:extLst>
          </p:cNvPr>
          <p:cNvSpPr/>
          <p:nvPr/>
        </p:nvSpPr>
        <p:spPr>
          <a:xfrm>
            <a:off x="6414059" y="327742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ramp schedule in the executed IA for the load.</a:t>
            </a:r>
          </a:p>
        </p:txBody>
      </p:sp>
      <p:cxnSp>
        <p:nvCxnSpPr>
          <p:cNvPr id="12" name="Straight Arrow Connector 11">
            <a:extLst>
              <a:ext uri="{FF2B5EF4-FFF2-40B4-BE49-F238E27FC236}">
                <a16:creationId xmlns:a16="http://schemas.microsoft.com/office/drawing/2014/main" id="{1B480FD6-8574-67C4-1504-2852C8979B1D}"/>
              </a:ext>
            </a:extLst>
          </p:cNvPr>
          <p:cNvCxnSpPr>
            <a:cxnSpLocks/>
            <a:stCxn id="5" idx="3"/>
            <a:endCxn id="3" idx="1"/>
          </p:cNvCxnSpPr>
          <p:nvPr/>
        </p:nvCxnSpPr>
        <p:spPr>
          <a:xfrm>
            <a:off x="1766957" y="1952487"/>
            <a:ext cx="468247"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0251AAE6-A91C-FEBE-6068-F35CFDBFAD7B}"/>
              </a:ext>
            </a:extLst>
          </p:cNvPr>
          <p:cNvCxnSpPr>
            <a:cxnSpLocks/>
            <a:stCxn id="3" idx="3"/>
            <a:endCxn id="6" idx="1"/>
          </p:cNvCxnSpPr>
          <p:nvPr/>
        </p:nvCxnSpPr>
        <p:spPr>
          <a:xfrm>
            <a:off x="3763621" y="1952487"/>
            <a:ext cx="468247"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41950D7E-0D53-0927-1E68-9435BC949721}"/>
              </a:ext>
            </a:extLst>
          </p:cNvPr>
          <p:cNvCxnSpPr>
            <a:cxnSpLocks/>
            <a:stCxn id="8" idx="3"/>
            <a:endCxn id="43" idx="1"/>
          </p:cNvCxnSpPr>
          <p:nvPr/>
        </p:nvCxnSpPr>
        <p:spPr>
          <a:xfrm>
            <a:off x="7942476" y="3688244"/>
            <a:ext cx="549754"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 name="Rectangle: Rounded Corners 2">
            <a:extLst>
              <a:ext uri="{FF2B5EF4-FFF2-40B4-BE49-F238E27FC236}">
                <a16:creationId xmlns:a16="http://schemas.microsoft.com/office/drawing/2014/main" id="{3145BA78-B229-B61D-A326-3B2795DE3498}"/>
              </a:ext>
            </a:extLst>
          </p:cNvPr>
          <p:cNvSpPr/>
          <p:nvPr/>
        </p:nvSpPr>
        <p:spPr>
          <a:xfrm>
            <a:off x="2235204"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Construct  LCP for the load that is 0 MW for all years prior to the in-service of the last upgrade</a:t>
            </a:r>
          </a:p>
        </p:txBody>
      </p:sp>
      <p:sp>
        <p:nvSpPr>
          <p:cNvPr id="15" name="Rectangle: Rounded Corners 14">
            <a:extLst>
              <a:ext uri="{FF2B5EF4-FFF2-40B4-BE49-F238E27FC236}">
                <a16:creationId xmlns:a16="http://schemas.microsoft.com/office/drawing/2014/main" id="{9885CC57-B602-32D9-BD66-B43C53E0C17B}"/>
              </a:ext>
            </a:extLst>
          </p:cNvPr>
          <p:cNvSpPr/>
          <p:nvPr/>
        </p:nvSpPr>
        <p:spPr>
          <a:xfrm>
            <a:off x="238540" y="3277429"/>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LCP from the approved LLIS study</a:t>
            </a:r>
          </a:p>
        </p:txBody>
      </p:sp>
      <p:sp>
        <p:nvSpPr>
          <p:cNvPr id="16" name="Rectangle: Rounded Corners 15">
            <a:extLst>
              <a:ext uri="{FF2B5EF4-FFF2-40B4-BE49-F238E27FC236}">
                <a16:creationId xmlns:a16="http://schemas.microsoft.com/office/drawing/2014/main" id="{02778B77-CD3E-4504-828C-8245464313E2}"/>
              </a:ext>
            </a:extLst>
          </p:cNvPr>
          <p:cNvSpPr/>
          <p:nvPr/>
        </p:nvSpPr>
        <p:spPr>
          <a:xfrm>
            <a:off x="2235203" y="3277429"/>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TPIT and modify any dates in the LLIS LCP according to 9.2.1.1(2)(c)(ii)(B)</a:t>
            </a:r>
          </a:p>
        </p:txBody>
      </p:sp>
      <p:cxnSp>
        <p:nvCxnSpPr>
          <p:cNvPr id="18" name="Straight Arrow Connector 17">
            <a:extLst>
              <a:ext uri="{FF2B5EF4-FFF2-40B4-BE49-F238E27FC236}">
                <a16:creationId xmlns:a16="http://schemas.microsoft.com/office/drawing/2014/main" id="{1377ECAF-17F9-E92C-AAE4-8E94492BB693}"/>
              </a:ext>
            </a:extLst>
          </p:cNvPr>
          <p:cNvCxnSpPr>
            <a:stCxn id="15" idx="3"/>
            <a:endCxn id="16" idx="1"/>
          </p:cNvCxnSpPr>
          <p:nvPr/>
        </p:nvCxnSpPr>
        <p:spPr>
          <a:xfrm>
            <a:off x="1766957" y="3688246"/>
            <a:ext cx="468246"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9" name="Slide Number Placeholder 3">
            <a:extLst>
              <a:ext uri="{FF2B5EF4-FFF2-40B4-BE49-F238E27FC236}">
                <a16:creationId xmlns:a16="http://schemas.microsoft.com/office/drawing/2014/main" id="{2C1E34B2-574D-E842-B0BA-9F7AD1322199}"/>
              </a:ext>
            </a:extLst>
          </p:cNvPr>
          <p:cNvSpPr txBox="1">
            <a:spLocks/>
          </p:cNvSpPr>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defPPr>
              <a:defRPr lang="en-US"/>
            </a:defPPr>
            <a:lvl1pPr marL="0" algn="ct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DE79FB-97BA-492B-8D57-F1373F9ADA95}" type="slidenum">
              <a:rPr lang="en-US" smtClean="0"/>
              <a:pPr/>
              <a:t>30</a:t>
            </a:fld>
            <a:endParaRPr lang="en-US"/>
          </a:p>
        </p:txBody>
      </p:sp>
      <p:sp>
        <p:nvSpPr>
          <p:cNvPr id="40" name="Rectangle: Rounded Corners 39">
            <a:extLst>
              <a:ext uri="{FF2B5EF4-FFF2-40B4-BE49-F238E27FC236}">
                <a16:creationId xmlns:a16="http://schemas.microsoft.com/office/drawing/2014/main" id="{8CCA65FD-0C7E-0CBD-DB29-F6AB29A195F6}"/>
              </a:ext>
            </a:extLst>
          </p:cNvPr>
          <p:cNvSpPr/>
          <p:nvPr/>
        </p:nvSpPr>
        <p:spPr>
          <a:xfrm>
            <a:off x="8945224" y="510181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Use the RPG/LLIS mash-up ramp schedule as modified by TPIT</a:t>
            </a:r>
          </a:p>
        </p:txBody>
      </p:sp>
      <p:sp>
        <p:nvSpPr>
          <p:cNvPr id="41" name="Rectangle: Rounded Corners 40">
            <a:extLst>
              <a:ext uri="{FF2B5EF4-FFF2-40B4-BE49-F238E27FC236}">
                <a16:creationId xmlns:a16="http://schemas.microsoft.com/office/drawing/2014/main" id="{D8037F85-9259-2BBC-5537-386EA83C5288}"/>
              </a:ext>
            </a:extLst>
          </p:cNvPr>
          <p:cNvSpPr/>
          <p:nvPr/>
        </p:nvSpPr>
        <p:spPr>
          <a:xfrm>
            <a:off x="6856904" y="1627533"/>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Load is </a:t>
            </a:r>
            <a:r>
              <a:rPr lang="en-US" sz="1000" b="1" u="sng"/>
              <a:t>base load</a:t>
            </a:r>
            <a:r>
              <a:rPr lang="en-US" sz="1000" b="1"/>
              <a:t> </a:t>
            </a:r>
            <a:r>
              <a:rPr lang="en-US" sz="1000"/>
              <a:t>in all years according to this schedule</a:t>
            </a:r>
          </a:p>
        </p:txBody>
      </p:sp>
      <p:cxnSp>
        <p:nvCxnSpPr>
          <p:cNvPr id="42" name="Straight Arrow Connector 41">
            <a:extLst>
              <a:ext uri="{FF2B5EF4-FFF2-40B4-BE49-F238E27FC236}">
                <a16:creationId xmlns:a16="http://schemas.microsoft.com/office/drawing/2014/main" id="{5F0AF052-3B1E-63EF-6434-76BA46A0BAA6}"/>
              </a:ext>
            </a:extLst>
          </p:cNvPr>
          <p:cNvCxnSpPr>
            <a:cxnSpLocks/>
            <a:stCxn id="43" idx="0"/>
            <a:endCxn id="44" idx="2"/>
          </p:cNvCxnSpPr>
          <p:nvPr/>
        </p:nvCxnSpPr>
        <p:spPr>
          <a:xfrm flipV="1">
            <a:off x="9702807" y="2449167"/>
            <a:ext cx="1" cy="616225"/>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3" name="Flowchart: Decision 42">
            <a:extLst>
              <a:ext uri="{FF2B5EF4-FFF2-40B4-BE49-F238E27FC236}">
                <a16:creationId xmlns:a16="http://schemas.microsoft.com/office/drawing/2014/main" id="{01D24138-CEB3-9C29-2C9E-63FF8E428D30}"/>
              </a:ext>
            </a:extLst>
          </p:cNvPr>
          <p:cNvSpPr/>
          <p:nvPr/>
        </p:nvSpPr>
        <p:spPr>
          <a:xfrm>
            <a:off x="8492230" y="3065392"/>
            <a:ext cx="2421153" cy="1245704"/>
          </a:xfrm>
          <a:prstGeom prst="flowChartDecision">
            <a:avLst/>
          </a:prstGeom>
          <a:solidFill>
            <a:srgbClr val="D6D9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Compare the modified LCP and the executed IA in each year. Which is lower?</a:t>
            </a:r>
          </a:p>
        </p:txBody>
      </p:sp>
      <p:sp>
        <p:nvSpPr>
          <p:cNvPr id="44" name="Rectangle: Rounded Corners 43">
            <a:extLst>
              <a:ext uri="{FF2B5EF4-FFF2-40B4-BE49-F238E27FC236}">
                <a16:creationId xmlns:a16="http://schemas.microsoft.com/office/drawing/2014/main" id="{8B17F752-B1BA-EA65-60D9-D1A45A71DE63}"/>
              </a:ext>
            </a:extLst>
          </p:cNvPr>
          <p:cNvSpPr/>
          <p:nvPr/>
        </p:nvSpPr>
        <p:spPr>
          <a:xfrm>
            <a:off x="8938599" y="1627533"/>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Use the ramp schedule from the IA</a:t>
            </a:r>
          </a:p>
        </p:txBody>
      </p:sp>
      <p:cxnSp>
        <p:nvCxnSpPr>
          <p:cNvPr id="45" name="Straight Arrow Connector 44">
            <a:extLst>
              <a:ext uri="{FF2B5EF4-FFF2-40B4-BE49-F238E27FC236}">
                <a16:creationId xmlns:a16="http://schemas.microsoft.com/office/drawing/2014/main" id="{CA73DF8B-7821-5A70-A525-84EE1B9F3BDD}"/>
              </a:ext>
            </a:extLst>
          </p:cNvPr>
          <p:cNvCxnSpPr>
            <a:cxnSpLocks/>
            <a:stCxn id="44" idx="1"/>
            <a:endCxn id="41" idx="3"/>
          </p:cNvCxnSpPr>
          <p:nvPr/>
        </p:nvCxnSpPr>
        <p:spPr>
          <a:xfrm flipH="1">
            <a:off x="8385321" y="2038350"/>
            <a:ext cx="553278"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6" name="Rectangle: Rounded Corners 45">
            <a:extLst>
              <a:ext uri="{FF2B5EF4-FFF2-40B4-BE49-F238E27FC236}">
                <a16:creationId xmlns:a16="http://schemas.microsoft.com/office/drawing/2014/main" id="{D3D47F44-56D4-2E90-A75A-EF187F8E072C}"/>
              </a:ext>
            </a:extLst>
          </p:cNvPr>
          <p:cNvSpPr/>
          <p:nvPr/>
        </p:nvSpPr>
        <p:spPr>
          <a:xfrm>
            <a:off x="6860217" y="5101810"/>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Load is </a:t>
            </a:r>
            <a:r>
              <a:rPr lang="en-US" sz="1000" b="1" u="sng"/>
              <a:t>base load</a:t>
            </a:r>
            <a:r>
              <a:rPr lang="en-US" sz="1000" b="1"/>
              <a:t> </a:t>
            </a:r>
            <a:r>
              <a:rPr lang="en-US" sz="1000"/>
              <a:t>in all years according to this schedule</a:t>
            </a:r>
          </a:p>
        </p:txBody>
      </p:sp>
      <p:cxnSp>
        <p:nvCxnSpPr>
          <p:cNvPr id="47" name="Straight Arrow Connector 46">
            <a:extLst>
              <a:ext uri="{FF2B5EF4-FFF2-40B4-BE49-F238E27FC236}">
                <a16:creationId xmlns:a16="http://schemas.microsoft.com/office/drawing/2014/main" id="{EC15AF73-77CA-D60B-140A-E6D240DE5689}"/>
              </a:ext>
            </a:extLst>
          </p:cNvPr>
          <p:cNvCxnSpPr>
            <a:cxnSpLocks/>
            <a:stCxn id="43" idx="2"/>
            <a:endCxn id="40" idx="0"/>
          </p:cNvCxnSpPr>
          <p:nvPr/>
        </p:nvCxnSpPr>
        <p:spPr>
          <a:xfrm>
            <a:off x="9702807" y="4311096"/>
            <a:ext cx="6626" cy="790714"/>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1FE1D8E8-8832-B4D6-13A6-459B14A2F8F5}"/>
              </a:ext>
            </a:extLst>
          </p:cNvPr>
          <p:cNvCxnSpPr>
            <a:cxnSpLocks/>
            <a:stCxn id="40" idx="1"/>
            <a:endCxn id="46" idx="3"/>
          </p:cNvCxnSpPr>
          <p:nvPr/>
        </p:nvCxnSpPr>
        <p:spPr>
          <a:xfrm flipH="1">
            <a:off x="8388634" y="5512627"/>
            <a:ext cx="556590"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6981478C-450C-AA6A-0B35-F780282B4D8F}"/>
              </a:ext>
            </a:extLst>
          </p:cNvPr>
          <p:cNvSpPr txBox="1"/>
          <p:nvPr/>
        </p:nvSpPr>
        <p:spPr>
          <a:xfrm>
            <a:off x="9731520" y="4444483"/>
            <a:ext cx="706784" cy="400110"/>
          </a:xfrm>
          <a:prstGeom prst="rect">
            <a:avLst/>
          </a:prstGeom>
          <a:noFill/>
        </p:spPr>
        <p:txBody>
          <a:bodyPr wrap="square" rtlCol="0">
            <a:spAutoFit/>
          </a:bodyPr>
          <a:lstStyle/>
          <a:p>
            <a:r>
              <a:rPr lang="en-US" sz="1000"/>
              <a:t>Modified RPG</a:t>
            </a:r>
          </a:p>
        </p:txBody>
      </p:sp>
      <p:sp>
        <p:nvSpPr>
          <p:cNvPr id="50" name="TextBox 49">
            <a:extLst>
              <a:ext uri="{FF2B5EF4-FFF2-40B4-BE49-F238E27FC236}">
                <a16:creationId xmlns:a16="http://schemas.microsoft.com/office/drawing/2014/main" id="{C03CAD74-18CF-5725-71CD-4892B6ADEB04}"/>
              </a:ext>
            </a:extLst>
          </p:cNvPr>
          <p:cNvSpPr txBox="1"/>
          <p:nvPr/>
        </p:nvSpPr>
        <p:spPr>
          <a:xfrm>
            <a:off x="9709432" y="2721413"/>
            <a:ext cx="706784" cy="246221"/>
          </a:xfrm>
          <a:prstGeom prst="rect">
            <a:avLst/>
          </a:prstGeom>
          <a:noFill/>
        </p:spPr>
        <p:txBody>
          <a:bodyPr wrap="square" rtlCol="0">
            <a:spAutoFit/>
          </a:bodyPr>
          <a:lstStyle/>
          <a:p>
            <a:r>
              <a:rPr lang="en-US" sz="1000"/>
              <a:t>IA</a:t>
            </a:r>
          </a:p>
        </p:txBody>
      </p:sp>
      <p:cxnSp>
        <p:nvCxnSpPr>
          <p:cNvPr id="60" name="Connector: Elbow 59">
            <a:extLst>
              <a:ext uri="{FF2B5EF4-FFF2-40B4-BE49-F238E27FC236}">
                <a16:creationId xmlns:a16="http://schemas.microsoft.com/office/drawing/2014/main" id="{3B5047A6-284D-AD5A-57A6-E3FBD72C5528}"/>
              </a:ext>
            </a:extLst>
          </p:cNvPr>
          <p:cNvCxnSpPr>
            <a:stCxn id="6" idx="2"/>
            <a:endCxn id="15" idx="0"/>
          </p:cNvCxnSpPr>
          <p:nvPr/>
        </p:nvCxnSpPr>
        <p:spPr>
          <a:xfrm rot="5400000">
            <a:off x="2542351" y="823702"/>
            <a:ext cx="914125" cy="3993328"/>
          </a:xfrm>
          <a:prstGeom prst="bentConnector3">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62" name="Rectangle: Rounded Corners 61">
            <a:extLst>
              <a:ext uri="{FF2B5EF4-FFF2-40B4-BE49-F238E27FC236}">
                <a16:creationId xmlns:a16="http://schemas.microsoft.com/office/drawing/2014/main" id="{60375729-F581-E5D9-6F89-1220909CBA21}"/>
              </a:ext>
            </a:extLst>
          </p:cNvPr>
          <p:cNvSpPr/>
          <p:nvPr/>
        </p:nvSpPr>
        <p:spPr>
          <a:xfrm>
            <a:off x="4231866" y="3277427"/>
            <a:ext cx="1528417" cy="121727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For each year prior to the in-service of last upgrade, take the </a:t>
            </a:r>
            <a:r>
              <a:rPr lang="en-US" sz="1000" u="sng"/>
              <a:t>greater</a:t>
            </a:r>
            <a:r>
              <a:rPr lang="en-US" sz="1000"/>
              <a:t> value between the modified RPG LCP and the modified LLIS LCP</a:t>
            </a:r>
          </a:p>
        </p:txBody>
      </p:sp>
      <p:cxnSp>
        <p:nvCxnSpPr>
          <p:cNvPr id="63" name="Straight Arrow Connector 62">
            <a:extLst>
              <a:ext uri="{FF2B5EF4-FFF2-40B4-BE49-F238E27FC236}">
                <a16:creationId xmlns:a16="http://schemas.microsoft.com/office/drawing/2014/main" id="{39481CDC-20B4-A75F-EF0B-78BD8BFA2F05}"/>
              </a:ext>
            </a:extLst>
          </p:cNvPr>
          <p:cNvCxnSpPr>
            <a:cxnSpLocks/>
            <a:stCxn id="16" idx="3"/>
            <a:endCxn id="62" idx="1"/>
          </p:cNvCxnSpPr>
          <p:nvPr/>
        </p:nvCxnSpPr>
        <p:spPr>
          <a:xfrm>
            <a:off x="3763620" y="3688246"/>
            <a:ext cx="468246" cy="197816"/>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67" name="Title 66">
            <a:extLst>
              <a:ext uri="{FF2B5EF4-FFF2-40B4-BE49-F238E27FC236}">
                <a16:creationId xmlns:a16="http://schemas.microsoft.com/office/drawing/2014/main" id="{ACD9F725-F871-EF62-5E53-B51875FCAD07}"/>
              </a:ext>
            </a:extLst>
          </p:cNvPr>
          <p:cNvSpPr>
            <a:spLocks noGrp="1"/>
          </p:cNvSpPr>
          <p:nvPr>
            <p:ph type="title"/>
          </p:nvPr>
        </p:nvSpPr>
        <p:spPr/>
        <p:txBody>
          <a:bodyPr/>
          <a:lstStyle/>
          <a:p>
            <a:r>
              <a:rPr lang="en-US"/>
              <a:t>Qualifying Study: RPG </a:t>
            </a:r>
            <a:r>
              <a:rPr lang="en-US" u="sng"/>
              <a:t>AND</a:t>
            </a:r>
            <a:r>
              <a:rPr lang="en-US"/>
              <a:t> a complete and valid LLIS</a:t>
            </a:r>
          </a:p>
        </p:txBody>
      </p:sp>
      <p:cxnSp>
        <p:nvCxnSpPr>
          <p:cNvPr id="74" name="Straight Arrow Connector 73">
            <a:extLst>
              <a:ext uri="{FF2B5EF4-FFF2-40B4-BE49-F238E27FC236}">
                <a16:creationId xmlns:a16="http://schemas.microsoft.com/office/drawing/2014/main" id="{73658A11-4831-FBA2-5A21-5752A2BFECBD}"/>
              </a:ext>
            </a:extLst>
          </p:cNvPr>
          <p:cNvCxnSpPr>
            <a:cxnSpLocks/>
            <a:stCxn id="62" idx="3"/>
            <a:endCxn id="8" idx="1"/>
          </p:cNvCxnSpPr>
          <p:nvPr/>
        </p:nvCxnSpPr>
        <p:spPr>
          <a:xfrm flipV="1">
            <a:off x="5760283" y="3688244"/>
            <a:ext cx="653776" cy="197818"/>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4806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37F6B62-2A8B-F8C1-C40E-2B676DE05E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337F6B62-2A8B-F8C1-C40E-2B676DE05E0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CE8BA43-FEB9-416B-4D1B-7C4D71CC262C}"/>
              </a:ext>
            </a:extLst>
          </p:cNvPr>
          <p:cNvSpPr>
            <a:spLocks noGrp="1"/>
          </p:cNvSpPr>
          <p:nvPr>
            <p:ph type="title"/>
          </p:nvPr>
        </p:nvSpPr>
        <p:spPr>
          <a:xfrm>
            <a:off x="1257300" y="457200"/>
            <a:ext cx="10401300" cy="332399"/>
          </a:xfrm>
        </p:spPr>
        <p:txBody>
          <a:bodyPr vert="horz">
            <a:spAutoFit/>
          </a:bodyPr>
          <a:lstStyle/>
          <a:p>
            <a:r>
              <a:rPr lang="en-US"/>
              <a:t>Case Study (1/8):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F2E43904-62C3-E691-15B6-7E47295E1DA0}"/>
              </a:ext>
            </a:extLst>
          </p:cNvPr>
          <p:cNvSpPr>
            <a:spLocks noGrp="1"/>
          </p:cNvSpPr>
          <p:nvPr>
            <p:ph type="sldNum" sz="quarter" idx="12"/>
          </p:nvPr>
        </p:nvSpPr>
        <p:spPr/>
        <p:txBody>
          <a:bodyPr/>
          <a:lstStyle/>
          <a:p>
            <a:fld id="{BCDE79FB-97BA-492B-8D57-F1373F9ADA95}" type="slidenum">
              <a:rPr lang="en-US" smtClean="0"/>
              <a:t>31</a:t>
            </a:fld>
            <a:endParaRPr lang="en-US"/>
          </a:p>
        </p:txBody>
      </p:sp>
      <p:grpSp>
        <p:nvGrpSpPr>
          <p:cNvPr id="22" name="Group 21">
            <a:extLst>
              <a:ext uri="{FF2B5EF4-FFF2-40B4-BE49-F238E27FC236}">
                <a16:creationId xmlns:a16="http://schemas.microsoft.com/office/drawing/2014/main" id="{A76D1A7C-D515-CCEC-E109-F6836050D9B4}"/>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B67DD823-380F-2E42-3B7F-CA4CA28EB5E2}"/>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4218DAE-4DFC-897A-2891-DB2F11B86767}"/>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3FDF8E88-DA58-A02A-782B-9671C0693769}"/>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E03B6698-ED52-CBC6-0B9C-FE1A974332F9}"/>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2C3E08F-5560-682D-376A-EF714344CED3}"/>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4" name="TextBox 33">
            <a:extLst>
              <a:ext uri="{FF2B5EF4-FFF2-40B4-BE49-F238E27FC236}">
                <a16:creationId xmlns:a16="http://schemas.microsoft.com/office/drawing/2014/main" id="{0657CF7F-067A-F71B-9357-4091D9C86082}"/>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Interconnection Agreement Peak MW using the executed IA</a:t>
            </a:r>
          </a:p>
        </p:txBody>
      </p:sp>
      <p:sp>
        <p:nvSpPr>
          <p:cNvPr id="7" name="5. Source">
            <a:extLst>
              <a:ext uri="{FF2B5EF4-FFF2-40B4-BE49-F238E27FC236}">
                <a16:creationId xmlns:a16="http://schemas.microsoft.com/office/drawing/2014/main" id="{5645F9A1-FA62-2AB1-7740-377D6EE28DB4}"/>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 05222026_v12</a:t>
            </a:r>
          </a:p>
        </p:txBody>
      </p:sp>
      <p:pic>
        <p:nvPicPr>
          <p:cNvPr id="9" name="Picture 8">
            <a:extLst>
              <a:ext uri="{FF2B5EF4-FFF2-40B4-BE49-F238E27FC236}">
                <a16:creationId xmlns:a16="http://schemas.microsoft.com/office/drawing/2014/main" id="{F6E06CF1-63AC-EEDC-5B41-A9AFE8A4C238}"/>
              </a:ext>
            </a:extLst>
          </p:cNvPr>
          <p:cNvPicPr>
            <a:picLocks noChangeAspect="1"/>
          </p:cNvPicPr>
          <p:nvPr/>
        </p:nvPicPr>
        <p:blipFill>
          <a:blip r:embed="rId8"/>
          <a:stretch>
            <a:fillRect/>
          </a:stretch>
        </p:blipFill>
        <p:spPr>
          <a:xfrm>
            <a:off x="1257301" y="1665263"/>
            <a:ext cx="6165590" cy="2667137"/>
          </a:xfrm>
          <a:prstGeom prst="rect">
            <a:avLst/>
          </a:prstGeom>
        </p:spPr>
      </p:pic>
      <p:pic>
        <p:nvPicPr>
          <p:cNvPr id="13" name="Picture 12">
            <a:extLst>
              <a:ext uri="{FF2B5EF4-FFF2-40B4-BE49-F238E27FC236}">
                <a16:creationId xmlns:a16="http://schemas.microsoft.com/office/drawing/2014/main" id="{EEE225D3-EA1A-82B9-1FC4-82E085310B89}"/>
              </a:ext>
            </a:extLst>
          </p:cNvPr>
          <p:cNvPicPr>
            <a:picLocks noChangeAspect="1"/>
          </p:cNvPicPr>
          <p:nvPr/>
        </p:nvPicPr>
        <p:blipFill>
          <a:blip r:embed="rId9"/>
          <a:stretch>
            <a:fillRect/>
          </a:stretch>
        </p:blipFill>
        <p:spPr>
          <a:xfrm>
            <a:off x="2919932" y="4339546"/>
            <a:ext cx="4491413" cy="2222615"/>
          </a:xfrm>
          <a:prstGeom prst="rect">
            <a:avLst/>
          </a:prstGeom>
        </p:spPr>
      </p:pic>
      <p:sp>
        <p:nvSpPr>
          <p:cNvPr id="15" name="Rectangle 14">
            <a:extLst>
              <a:ext uri="{FF2B5EF4-FFF2-40B4-BE49-F238E27FC236}">
                <a16:creationId xmlns:a16="http://schemas.microsoft.com/office/drawing/2014/main" id="{934F9FD3-855F-4116-DA91-0FE515DC6720}"/>
              </a:ext>
            </a:extLst>
          </p:cNvPr>
          <p:cNvSpPr/>
          <p:nvPr/>
        </p:nvSpPr>
        <p:spPr>
          <a:xfrm>
            <a:off x="1714158" y="2073498"/>
            <a:ext cx="1274970" cy="223647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179E65B-5B88-8FB9-6022-CAA55A7E094D}"/>
              </a:ext>
            </a:extLst>
          </p:cNvPr>
          <p:cNvSpPr txBox="1">
            <a:spLocks/>
          </p:cNvSpPr>
          <p:nvPr/>
        </p:nvSpPr>
        <p:spPr>
          <a:xfrm>
            <a:off x="8631176" y="1734008"/>
            <a:ext cx="3027424" cy="244682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Interconnection Agreement Peak MW and MVAR using the executed Interconnection Agreement (IA) or equivalent agreement</a:t>
            </a:r>
          </a:p>
          <a:p>
            <a:pPr lvl="1">
              <a:buFont typeface="Arial" panose="020B0604020202020204" pitchFamily="34" charset="0"/>
              <a:buChar char="•"/>
            </a:pPr>
            <a:r>
              <a:rPr lang="en-US" sz="1400"/>
              <a:t>Enter the maximum load level contractually permitted in each annual model year</a:t>
            </a:r>
          </a:p>
          <a:p>
            <a:pPr lvl="1">
              <a:buFont typeface="Arial" panose="020B0604020202020204" pitchFamily="34" charset="0"/>
              <a:buChar char="•"/>
            </a:pPr>
            <a:r>
              <a:rPr lang="en-US" sz="1400"/>
              <a:t>These values are used later to determine the final Output Peak MW schedule</a:t>
            </a:r>
          </a:p>
        </p:txBody>
      </p:sp>
    </p:spTree>
    <p:extLst>
      <p:ext uri="{BB962C8B-B14F-4D97-AF65-F5344CB8AC3E}">
        <p14:creationId xmlns:p14="http://schemas.microsoft.com/office/powerpoint/2010/main" val="22560013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2BA87-BEB1-92CC-9777-17C16ED9EE67}"/>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39C7872-166C-98A0-3890-A12D2FCE4A4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F39C7872-166C-98A0-3890-A12D2FCE4A4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46118FE-B2B1-AC02-483B-5661E8274DA1}"/>
              </a:ext>
            </a:extLst>
          </p:cNvPr>
          <p:cNvSpPr>
            <a:spLocks noGrp="1"/>
          </p:cNvSpPr>
          <p:nvPr>
            <p:ph type="title"/>
          </p:nvPr>
        </p:nvSpPr>
        <p:spPr>
          <a:xfrm>
            <a:off x="1257300" y="457200"/>
            <a:ext cx="10401300" cy="332399"/>
          </a:xfrm>
        </p:spPr>
        <p:txBody>
          <a:bodyPr vert="horz">
            <a:spAutoFit/>
          </a:bodyPr>
          <a:lstStyle/>
          <a:p>
            <a:r>
              <a:rPr lang="en-US"/>
              <a:t>Case Study (2/8):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505BA66D-DAF5-6C44-ACED-24DFB9086444}"/>
              </a:ext>
            </a:extLst>
          </p:cNvPr>
          <p:cNvSpPr>
            <a:spLocks noGrp="1"/>
          </p:cNvSpPr>
          <p:nvPr>
            <p:ph type="sldNum" sz="quarter" idx="12"/>
          </p:nvPr>
        </p:nvSpPr>
        <p:spPr/>
        <p:txBody>
          <a:bodyPr/>
          <a:lstStyle/>
          <a:p>
            <a:fld id="{BCDE79FB-97BA-492B-8D57-F1373F9ADA95}" type="slidenum">
              <a:rPr lang="en-US" smtClean="0"/>
              <a:t>32</a:t>
            </a:fld>
            <a:endParaRPr lang="en-US"/>
          </a:p>
        </p:txBody>
      </p:sp>
      <p:sp>
        <p:nvSpPr>
          <p:cNvPr id="19" name="TextBox 18">
            <a:extLst>
              <a:ext uri="{FF2B5EF4-FFF2-40B4-BE49-F238E27FC236}">
                <a16:creationId xmlns:a16="http://schemas.microsoft.com/office/drawing/2014/main" id="{B3AAE083-39B2-11CD-9F1D-AE3FD82E033F}"/>
              </a:ext>
            </a:extLst>
          </p:cNvPr>
          <p:cNvSpPr txBox="1">
            <a:spLocks/>
          </p:cNvSpPr>
          <p:nvPr/>
        </p:nvSpPr>
        <p:spPr>
          <a:xfrm>
            <a:off x="8631176" y="1734008"/>
            <a:ext cx="3027424" cy="266226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Existing LCP Peak MW and MVAR using the approved LLIS Load Commissioning Plan (LCP)</a:t>
            </a:r>
          </a:p>
          <a:p>
            <a:pPr lvl="1">
              <a:buFont typeface="Arial" panose="020B0604020202020204" pitchFamily="34" charset="0"/>
              <a:buChar char="•"/>
            </a:pPr>
            <a:r>
              <a:rPr lang="en-US" sz="1400"/>
              <a:t>These values establish the baseline LLIS-supported load schedule used throughout the example</a:t>
            </a:r>
          </a:p>
          <a:p>
            <a:pPr lvl="1">
              <a:buFont typeface="Arial" panose="020B0604020202020204" pitchFamily="34" charset="0"/>
              <a:buChar char="•"/>
            </a:pPr>
            <a:r>
              <a:rPr lang="en-US" sz="1400"/>
              <a:t>The LLIS schedule is subsequently adjusted using TPIT information for any required transmission upgrades</a:t>
            </a:r>
            <a:endParaRPr lang="en-US" sz="1400" b="1"/>
          </a:p>
        </p:txBody>
      </p:sp>
      <p:grpSp>
        <p:nvGrpSpPr>
          <p:cNvPr id="22" name="Group 21">
            <a:extLst>
              <a:ext uri="{FF2B5EF4-FFF2-40B4-BE49-F238E27FC236}">
                <a16:creationId xmlns:a16="http://schemas.microsoft.com/office/drawing/2014/main" id="{E51E69A3-32B5-3561-48D4-7CD10DFE9DC0}"/>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0C796CC9-0ABE-1D54-2515-EB27E921E4CB}"/>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36CA261-F1DE-379D-A33A-1E015E194F87}"/>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1E094434-8958-6A89-5DDA-B20E991BFEB5}"/>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6B4E9A00-801E-CEE7-1ECE-EE3F0E9B5CA6}"/>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95B37C2-3EEA-C9A9-0C89-8B530505E1B7}"/>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5" name="TextBox 4">
            <a:extLst>
              <a:ext uri="{FF2B5EF4-FFF2-40B4-BE49-F238E27FC236}">
                <a16:creationId xmlns:a16="http://schemas.microsoft.com/office/drawing/2014/main" id="{F0A0C056-5288-9B5A-9FB7-949B3DA63D48}"/>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Existing LCP Peak MW and MVAR</a:t>
            </a:r>
          </a:p>
        </p:txBody>
      </p:sp>
      <p:sp>
        <p:nvSpPr>
          <p:cNvPr id="8" name="5. Source">
            <a:extLst>
              <a:ext uri="{FF2B5EF4-FFF2-40B4-BE49-F238E27FC236}">
                <a16:creationId xmlns:a16="http://schemas.microsoft.com/office/drawing/2014/main" id="{8E310400-F76F-2106-B147-6CD15C5818E0}"/>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 05222026_v12</a:t>
            </a:r>
          </a:p>
        </p:txBody>
      </p:sp>
      <p:pic>
        <p:nvPicPr>
          <p:cNvPr id="9" name="Picture 8">
            <a:extLst>
              <a:ext uri="{FF2B5EF4-FFF2-40B4-BE49-F238E27FC236}">
                <a16:creationId xmlns:a16="http://schemas.microsoft.com/office/drawing/2014/main" id="{C2FC6D16-2048-B41B-EA38-928E28F3FA55}"/>
              </a:ext>
            </a:extLst>
          </p:cNvPr>
          <p:cNvPicPr>
            <a:picLocks noChangeAspect="1"/>
          </p:cNvPicPr>
          <p:nvPr/>
        </p:nvPicPr>
        <p:blipFill>
          <a:blip r:embed="rId8"/>
          <a:stretch>
            <a:fillRect/>
          </a:stretch>
        </p:blipFill>
        <p:spPr>
          <a:xfrm>
            <a:off x="1257301" y="1665263"/>
            <a:ext cx="6165590" cy="2667137"/>
          </a:xfrm>
          <a:prstGeom prst="rect">
            <a:avLst/>
          </a:prstGeom>
        </p:spPr>
      </p:pic>
      <p:pic>
        <p:nvPicPr>
          <p:cNvPr id="10" name="Picture 9">
            <a:extLst>
              <a:ext uri="{FF2B5EF4-FFF2-40B4-BE49-F238E27FC236}">
                <a16:creationId xmlns:a16="http://schemas.microsoft.com/office/drawing/2014/main" id="{FB3D65D3-00EB-CBBE-95B0-869C7AB198DF}"/>
              </a:ext>
            </a:extLst>
          </p:cNvPr>
          <p:cNvPicPr>
            <a:picLocks noChangeAspect="1"/>
          </p:cNvPicPr>
          <p:nvPr/>
        </p:nvPicPr>
        <p:blipFill>
          <a:blip r:embed="rId9"/>
          <a:stretch>
            <a:fillRect/>
          </a:stretch>
        </p:blipFill>
        <p:spPr>
          <a:xfrm>
            <a:off x="2919932" y="4339546"/>
            <a:ext cx="4491413" cy="2222615"/>
          </a:xfrm>
          <a:prstGeom prst="rect">
            <a:avLst/>
          </a:prstGeom>
        </p:spPr>
      </p:pic>
      <p:sp>
        <p:nvSpPr>
          <p:cNvPr id="13" name="Rectangle 12">
            <a:extLst>
              <a:ext uri="{FF2B5EF4-FFF2-40B4-BE49-F238E27FC236}">
                <a16:creationId xmlns:a16="http://schemas.microsoft.com/office/drawing/2014/main" id="{B85C21E9-FE37-5523-1ACE-155E0B191E19}"/>
              </a:ext>
            </a:extLst>
          </p:cNvPr>
          <p:cNvSpPr/>
          <p:nvPr/>
        </p:nvSpPr>
        <p:spPr>
          <a:xfrm>
            <a:off x="3465466" y="2434974"/>
            <a:ext cx="701585"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5462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B14F7-F275-9021-3B31-C988451CD4F4}"/>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132E2DD1-39A6-4DD2-67B2-1603C1E00C8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132E2DD1-39A6-4DD2-67B2-1603C1E00C8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DB17423-1B85-5ACC-BA79-83644C4F9055}"/>
              </a:ext>
            </a:extLst>
          </p:cNvPr>
          <p:cNvSpPr>
            <a:spLocks noGrp="1"/>
          </p:cNvSpPr>
          <p:nvPr>
            <p:ph type="title"/>
          </p:nvPr>
        </p:nvSpPr>
        <p:spPr>
          <a:xfrm>
            <a:off x="1257300" y="457200"/>
            <a:ext cx="10401300" cy="332399"/>
          </a:xfrm>
        </p:spPr>
        <p:txBody>
          <a:bodyPr vert="horz">
            <a:spAutoFit/>
          </a:bodyPr>
          <a:lstStyle/>
          <a:p>
            <a:r>
              <a:rPr lang="en-US"/>
              <a:t>Case Study (3/8):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F1C5F74C-BEA8-6DDC-9076-CAD4CF2AB2FF}"/>
              </a:ext>
            </a:extLst>
          </p:cNvPr>
          <p:cNvSpPr>
            <a:spLocks noGrp="1"/>
          </p:cNvSpPr>
          <p:nvPr>
            <p:ph type="sldNum" sz="quarter" idx="12"/>
          </p:nvPr>
        </p:nvSpPr>
        <p:spPr/>
        <p:txBody>
          <a:bodyPr/>
          <a:lstStyle/>
          <a:p>
            <a:fld id="{BCDE79FB-97BA-492B-8D57-F1373F9ADA95}" type="slidenum">
              <a:rPr lang="en-US" smtClean="0"/>
              <a:t>33</a:t>
            </a:fld>
            <a:endParaRPr lang="en-US"/>
          </a:p>
        </p:txBody>
      </p:sp>
      <p:grpSp>
        <p:nvGrpSpPr>
          <p:cNvPr id="22" name="Group 21">
            <a:extLst>
              <a:ext uri="{FF2B5EF4-FFF2-40B4-BE49-F238E27FC236}">
                <a16:creationId xmlns:a16="http://schemas.microsoft.com/office/drawing/2014/main" id="{4DEBC1B2-DD5B-92DE-34DD-F1C4E784ED76}"/>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2BDA952B-8CD6-6DB5-63A5-B1C0C1058562}"/>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7E06041-F9DD-B4F3-E5AB-9EC3B29A9545}"/>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1B007849-1D02-A607-81B3-EB7712FC823B}"/>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23137F7E-4AC4-6C71-586E-56E33EE984E0}"/>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1A62CC4-FAB3-367D-AD88-AA8BC8F4D196}"/>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8" name="5. Source">
            <a:extLst>
              <a:ext uri="{FF2B5EF4-FFF2-40B4-BE49-F238E27FC236}">
                <a16:creationId xmlns:a16="http://schemas.microsoft.com/office/drawing/2014/main" id="{312A2C02-DD69-6001-DA78-E1B1882F101F}"/>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 05222026_v12</a:t>
            </a:r>
          </a:p>
        </p:txBody>
      </p:sp>
      <p:pic>
        <p:nvPicPr>
          <p:cNvPr id="9" name="Picture 8">
            <a:extLst>
              <a:ext uri="{FF2B5EF4-FFF2-40B4-BE49-F238E27FC236}">
                <a16:creationId xmlns:a16="http://schemas.microsoft.com/office/drawing/2014/main" id="{45E9FCA9-B8E7-AFE5-BACB-91639A4ACA31}"/>
              </a:ext>
            </a:extLst>
          </p:cNvPr>
          <p:cNvPicPr>
            <a:picLocks noChangeAspect="1"/>
          </p:cNvPicPr>
          <p:nvPr/>
        </p:nvPicPr>
        <p:blipFill>
          <a:blip r:embed="rId8"/>
          <a:stretch>
            <a:fillRect/>
          </a:stretch>
        </p:blipFill>
        <p:spPr>
          <a:xfrm>
            <a:off x="1257301" y="1665263"/>
            <a:ext cx="6165590" cy="2667137"/>
          </a:xfrm>
          <a:prstGeom prst="rect">
            <a:avLst/>
          </a:prstGeom>
        </p:spPr>
      </p:pic>
      <p:pic>
        <p:nvPicPr>
          <p:cNvPr id="10" name="Picture 9">
            <a:extLst>
              <a:ext uri="{FF2B5EF4-FFF2-40B4-BE49-F238E27FC236}">
                <a16:creationId xmlns:a16="http://schemas.microsoft.com/office/drawing/2014/main" id="{C1DD5CF2-F245-53A4-55C7-C408AE4124CC}"/>
              </a:ext>
            </a:extLst>
          </p:cNvPr>
          <p:cNvPicPr>
            <a:picLocks noChangeAspect="1"/>
          </p:cNvPicPr>
          <p:nvPr/>
        </p:nvPicPr>
        <p:blipFill>
          <a:blip r:embed="rId9"/>
          <a:stretch>
            <a:fillRect/>
          </a:stretch>
        </p:blipFill>
        <p:spPr>
          <a:xfrm>
            <a:off x="2919932" y="4339546"/>
            <a:ext cx="4491413" cy="2222615"/>
          </a:xfrm>
          <a:prstGeom prst="rect">
            <a:avLst/>
          </a:prstGeom>
        </p:spPr>
      </p:pic>
      <p:sp>
        <p:nvSpPr>
          <p:cNvPr id="13" name="Rectangle 12">
            <a:extLst>
              <a:ext uri="{FF2B5EF4-FFF2-40B4-BE49-F238E27FC236}">
                <a16:creationId xmlns:a16="http://schemas.microsoft.com/office/drawing/2014/main" id="{25705B59-FFB7-2EB1-C075-6D6DEE2A4F30}"/>
              </a:ext>
            </a:extLst>
          </p:cNvPr>
          <p:cNvSpPr/>
          <p:nvPr/>
        </p:nvSpPr>
        <p:spPr>
          <a:xfrm>
            <a:off x="4161506" y="2434974"/>
            <a:ext cx="798975"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53EC54F-7DB2-D3F5-C046-48797961143D}"/>
              </a:ext>
            </a:extLst>
          </p:cNvPr>
          <p:cNvSpPr txBox="1">
            <a:spLocks/>
          </p:cNvSpPr>
          <p:nvPr/>
        </p:nvSpPr>
        <p:spPr>
          <a:xfrm>
            <a:off x="8631176" y="1734008"/>
            <a:ext cx="3027424" cy="42088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For each load increase that depends on a transmission upgrade, enter the controlling upgrade in LLIS Required Controlling Upgrade</a:t>
            </a:r>
          </a:p>
          <a:p>
            <a:pPr lvl="1">
              <a:buFont typeface="Arial" panose="020B0604020202020204" pitchFamily="34" charset="0"/>
              <a:buChar char="•"/>
            </a:pPr>
            <a:r>
              <a:rPr lang="en-US" sz="1400"/>
              <a:t>If the upgrade appears in the latest TPIT report, enter the latest TPIT in-service date in LLIS TPIT ISD</a:t>
            </a:r>
          </a:p>
          <a:p>
            <a:pPr lvl="1">
              <a:buFont typeface="Arial" panose="020B0604020202020204" pitchFamily="34" charset="0"/>
              <a:buChar char="•"/>
            </a:pPr>
            <a:r>
              <a:rPr lang="en-US" sz="1400"/>
              <a:t>If a load increase depends on a transmission upgrade but the upgrade is not included in the latest TPIT report, enter the controlling transmission upgrade in LLIS Required Controlling Upgrade and leave LLIS TPIT ISD blank</a:t>
            </a:r>
          </a:p>
          <a:p>
            <a:pPr lvl="1">
              <a:buFont typeface="Arial" panose="020B0604020202020204" pitchFamily="34" charset="0"/>
              <a:buChar char="•"/>
            </a:pPr>
            <a:r>
              <a:rPr lang="en-US" sz="1400"/>
              <a:t>These entries determine whether the LLIS load increase remains available in the original year or is deferred to a later year</a:t>
            </a:r>
          </a:p>
        </p:txBody>
      </p:sp>
      <p:sp>
        <p:nvSpPr>
          <p:cNvPr id="15" name="TextBox 14">
            <a:extLst>
              <a:ext uri="{FF2B5EF4-FFF2-40B4-BE49-F238E27FC236}">
                <a16:creationId xmlns:a16="http://schemas.microsoft.com/office/drawing/2014/main" id="{73F2273C-608F-58FD-8BC9-58051C09A47F}"/>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Enter LLIS upgrades and TPIT dates</a:t>
            </a:r>
          </a:p>
        </p:txBody>
      </p:sp>
    </p:spTree>
    <p:extLst>
      <p:ext uri="{BB962C8B-B14F-4D97-AF65-F5344CB8AC3E}">
        <p14:creationId xmlns:p14="http://schemas.microsoft.com/office/powerpoint/2010/main" val="17778511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366EB-DF52-5F8D-89DC-555B402F7573}"/>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38A14B8-8BF4-9942-7662-6F052F30BD0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B38A14B8-8BF4-9942-7662-6F052F30BD0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D4B63FF-821B-797F-B9AC-703D185F40DA}"/>
              </a:ext>
            </a:extLst>
          </p:cNvPr>
          <p:cNvSpPr>
            <a:spLocks noGrp="1"/>
          </p:cNvSpPr>
          <p:nvPr>
            <p:ph type="title"/>
          </p:nvPr>
        </p:nvSpPr>
        <p:spPr>
          <a:xfrm>
            <a:off x="1257300" y="457200"/>
            <a:ext cx="10401300" cy="332399"/>
          </a:xfrm>
        </p:spPr>
        <p:txBody>
          <a:bodyPr vert="horz">
            <a:spAutoFit/>
          </a:bodyPr>
          <a:lstStyle/>
          <a:p>
            <a:r>
              <a:rPr lang="en-US"/>
              <a:t>Case Study (4/8):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708170AD-3F76-30E5-E5CF-1DA753196090}"/>
              </a:ext>
            </a:extLst>
          </p:cNvPr>
          <p:cNvSpPr>
            <a:spLocks noGrp="1"/>
          </p:cNvSpPr>
          <p:nvPr>
            <p:ph type="sldNum" sz="quarter" idx="12"/>
          </p:nvPr>
        </p:nvSpPr>
        <p:spPr/>
        <p:txBody>
          <a:bodyPr/>
          <a:lstStyle/>
          <a:p>
            <a:fld id="{BCDE79FB-97BA-492B-8D57-F1373F9ADA95}" type="slidenum">
              <a:rPr lang="en-US" smtClean="0"/>
              <a:t>34</a:t>
            </a:fld>
            <a:endParaRPr lang="en-US"/>
          </a:p>
        </p:txBody>
      </p:sp>
      <p:grpSp>
        <p:nvGrpSpPr>
          <p:cNvPr id="22" name="Group 21">
            <a:extLst>
              <a:ext uri="{FF2B5EF4-FFF2-40B4-BE49-F238E27FC236}">
                <a16:creationId xmlns:a16="http://schemas.microsoft.com/office/drawing/2014/main" id="{2ACA044F-2C49-4990-58A5-F77669DB986D}"/>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D6A41C78-17CA-6DC8-B0EF-3E1D09BD2380}"/>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FAFC5A5-7903-ADF3-8FFB-74CCDED8D6FB}"/>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025BBF03-A8DA-9214-9B17-FD11099BEB25}"/>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2EDF9D4A-7BAE-A6E9-D27B-A34858840EE9}"/>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198FFD5-4D02-4A6E-B479-A73136B34301}"/>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8" name="5. Source">
            <a:extLst>
              <a:ext uri="{FF2B5EF4-FFF2-40B4-BE49-F238E27FC236}">
                <a16:creationId xmlns:a16="http://schemas.microsoft.com/office/drawing/2014/main" id="{59B83E23-D695-4412-E4F6-373E8564E5B9}"/>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 05222026_v12</a:t>
            </a:r>
          </a:p>
        </p:txBody>
      </p:sp>
      <p:pic>
        <p:nvPicPr>
          <p:cNvPr id="9" name="Picture 8">
            <a:extLst>
              <a:ext uri="{FF2B5EF4-FFF2-40B4-BE49-F238E27FC236}">
                <a16:creationId xmlns:a16="http://schemas.microsoft.com/office/drawing/2014/main" id="{5EC036E4-A3C5-4CF0-63D8-E547E020CA59}"/>
              </a:ext>
            </a:extLst>
          </p:cNvPr>
          <p:cNvPicPr>
            <a:picLocks noChangeAspect="1"/>
          </p:cNvPicPr>
          <p:nvPr/>
        </p:nvPicPr>
        <p:blipFill>
          <a:blip r:embed="rId8"/>
          <a:stretch>
            <a:fillRect/>
          </a:stretch>
        </p:blipFill>
        <p:spPr>
          <a:xfrm>
            <a:off x="1257301" y="1665263"/>
            <a:ext cx="6165590" cy="2667137"/>
          </a:xfrm>
          <a:prstGeom prst="rect">
            <a:avLst/>
          </a:prstGeom>
        </p:spPr>
      </p:pic>
      <p:pic>
        <p:nvPicPr>
          <p:cNvPr id="10" name="Picture 9">
            <a:extLst>
              <a:ext uri="{FF2B5EF4-FFF2-40B4-BE49-F238E27FC236}">
                <a16:creationId xmlns:a16="http://schemas.microsoft.com/office/drawing/2014/main" id="{22C14DB8-9B27-9EE8-4C5C-7FB443484BB5}"/>
              </a:ext>
            </a:extLst>
          </p:cNvPr>
          <p:cNvPicPr>
            <a:picLocks noChangeAspect="1"/>
          </p:cNvPicPr>
          <p:nvPr/>
        </p:nvPicPr>
        <p:blipFill>
          <a:blip r:embed="rId9"/>
          <a:stretch>
            <a:fillRect/>
          </a:stretch>
        </p:blipFill>
        <p:spPr>
          <a:xfrm>
            <a:off x="2919932" y="4339546"/>
            <a:ext cx="4491413" cy="2222615"/>
          </a:xfrm>
          <a:prstGeom prst="rect">
            <a:avLst/>
          </a:prstGeom>
        </p:spPr>
      </p:pic>
      <p:sp>
        <p:nvSpPr>
          <p:cNvPr id="11" name="TextBox 10">
            <a:extLst>
              <a:ext uri="{FF2B5EF4-FFF2-40B4-BE49-F238E27FC236}">
                <a16:creationId xmlns:a16="http://schemas.microsoft.com/office/drawing/2014/main" id="{4B95F116-08CA-2316-6394-2F175D6DC26A}"/>
              </a:ext>
            </a:extLst>
          </p:cNvPr>
          <p:cNvSpPr txBox="1">
            <a:spLocks/>
          </p:cNvSpPr>
          <p:nvPr/>
        </p:nvSpPr>
        <p:spPr>
          <a:xfrm>
            <a:off x="8631176" y="1734008"/>
            <a:ext cx="3027424" cy="28777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For each LLIS load increase that depends on a transmission upgrade, identify the associated TPIT project</a:t>
            </a:r>
          </a:p>
          <a:p>
            <a:pPr lvl="1">
              <a:buFont typeface="Arial" panose="020B0604020202020204" pitchFamily="34" charset="0"/>
              <a:buChar char="•"/>
            </a:pPr>
            <a:r>
              <a:rPr lang="en-US" sz="1400"/>
              <a:t>Populate the applicable TPIT Project Number, TPIT Project Tier, and indicate whether the upgrade is reflected in the 25SSWG_U1 cases</a:t>
            </a:r>
          </a:p>
          <a:p>
            <a:pPr lvl="1">
              <a:buFont typeface="Arial" panose="020B0604020202020204" pitchFamily="34" charset="0"/>
              <a:buChar char="•"/>
            </a:pPr>
            <a:r>
              <a:rPr lang="en-US" sz="1400"/>
              <a:t>This information is provided for reference and validation purposes and supports ERCOT review of the TPIT assumptions</a:t>
            </a:r>
          </a:p>
        </p:txBody>
      </p:sp>
      <p:sp>
        <p:nvSpPr>
          <p:cNvPr id="13" name="TextBox 12">
            <a:extLst>
              <a:ext uri="{FF2B5EF4-FFF2-40B4-BE49-F238E27FC236}">
                <a16:creationId xmlns:a16="http://schemas.microsoft.com/office/drawing/2014/main" id="{9E3C6856-560C-00E0-CCC0-CD0A3C77216B}"/>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LLIS supporting information</a:t>
            </a:r>
          </a:p>
        </p:txBody>
      </p:sp>
      <p:sp>
        <p:nvSpPr>
          <p:cNvPr id="14" name="Rectangle 13">
            <a:extLst>
              <a:ext uri="{FF2B5EF4-FFF2-40B4-BE49-F238E27FC236}">
                <a16:creationId xmlns:a16="http://schemas.microsoft.com/office/drawing/2014/main" id="{E5EB1BF6-896F-A452-7FB2-070FB481CF89}"/>
              </a:ext>
            </a:extLst>
          </p:cNvPr>
          <p:cNvSpPr/>
          <p:nvPr/>
        </p:nvSpPr>
        <p:spPr>
          <a:xfrm>
            <a:off x="4931596" y="2434974"/>
            <a:ext cx="1169780"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2870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64B96-77A6-0702-EE2B-AF14C6B344D7}"/>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392FC42-4C66-D327-8375-AFEAAEEA1EC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4392FC42-4C66-D327-8375-AFEAAEEA1EC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92918BB-7177-5FB8-AB60-4E58CF75E663}"/>
              </a:ext>
            </a:extLst>
          </p:cNvPr>
          <p:cNvSpPr>
            <a:spLocks noGrp="1"/>
          </p:cNvSpPr>
          <p:nvPr>
            <p:ph type="title"/>
          </p:nvPr>
        </p:nvSpPr>
        <p:spPr>
          <a:xfrm>
            <a:off x="1257300" y="457200"/>
            <a:ext cx="10401300" cy="332399"/>
          </a:xfrm>
        </p:spPr>
        <p:txBody>
          <a:bodyPr vert="horz">
            <a:spAutoFit/>
          </a:bodyPr>
          <a:lstStyle/>
          <a:p>
            <a:r>
              <a:rPr lang="en-US"/>
              <a:t>Case Study (5/8):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E4ACA25E-F57D-698A-AB88-31894F213209}"/>
              </a:ext>
            </a:extLst>
          </p:cNvPr>
          <p:cNvSpPr>
            <a:spLocks noGrp="1"/>
          </p:cNvSpPr>
          <p:nvPr>
            <p:ph type="sldNum" sz="quarter" idx="12"/>
          </p:nvPr>
        </p:nvSpPr>
        <p:spPr/>
        <p:txBody>
          <a:bodyPr/>
          <a:lstStyle/>
          <a:p>
            <a:fld id="{BCDE79FB-97BA-492B-8D57-F1373F9ADA95}" type="slidenum">
              <a:rPr lang="en-US" smtClean="0"/>
              <a:t>35</a:t>
            </a:fld>
            <a:endParaRPr lang="en-US"/>
          </a:p>
        </p:txBody>
      </p:sp>
      <p:sp>
        <p:nvSpPr>
          <p:cNvPr id="19" name="TextBox 18">
            <a:extLst>
              <a:ext uri="{FF2B5EF4-FFF2-40B4-BE49-F238E27FC236}">
                <a16:creationId xmlns:a16="http://schemas.microsoft.com/office/drawing/2014/main" id="{7BF5CD1A-274F-5E45-D85E-382004C17A80}"/>
              </a:ext>
            </a:extLst>
          </p:cNvPr>
          <p:cNvSpPr txBox="1">
            <a:spLocks/>
          </p:cNvSpPr>
          <p:nvPr/>
        </p:nvSpPr>
        <p:spPr>
          <a:xfrm>
            <a:off x="8631176" y="1734008"/>
            <a:ext cx="3027424" cy="244682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Peak Demand (MW) modeled in RPG Study and Peak MVAR modeled in RPG Study using the qualifying RPG study</a:t>
            </a:r>
          </a:p>
          <a:p>
            <a:pPr lvl="1">
              <a:buFont typeface="Arial" panose="020B0604020202020204" pitchFamily="34" charset="0"/>
              <a:buChar char="•"/>
            </a:pPr>
            <a:r>
              <a:rPr lang="en-US" sz="1400"/>
              <a:t>Populate the In-service date of final RPG upgrade element as shown in TPIT</a:t>
            </a:r>
          </a:p>
          <a:p>
            <a:pPr lvl="1">
              <a:buFont typeface="Arial" panose="020B0604020202020204" pitchFamily="34" charset="0"/>
              <a:buChar char="•"/>
            </a:pPr>
            <a:r>
              <a:rPr lang="en-US" sz="1400"/>
              <a:t>These values define the load level supportable through the RPG process and when that load becomes available</a:t>
            </a:r>
          </a:p>
        </p:txBody>
      </p:sp>
      <p:grpSp>
        <p:nvGrpSpPr>
          <p:cNvPr id="22" name="Group 21">
            <a:extLst>
              <a:ext uri="{FF2B5EF4-FFF2-40B4-BE49-F238E27FC236}">
                <a16:creationId xmlns:a16="http://schemas.microsoft.com/office/drawing/2014/main" id="{AC4B0951-2985-731A-6C8E-8485D3E5A89C}"/>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CCFD95EB-B746-6E17-3BB7-C7B8BF8386F4}"/>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89354AF-E05C-49E5-F712-C54F1E130D26}"/>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409B69B5-849B-85D8-3615-391B9EB2632B}"/>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47236AA0-085B-1A23-DCCC-5EA880B74CDF}"/>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6C7E9E7-2CC9-916E-5C55-A744482DCCFC}"/>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5" name="TextBox 4">
            <a:extLst>
              <a:ext uri="{FF2B5EF4-FFF2-40B4-BE49-F238E27FC236}">
                <a16:creationId xmlns:a16="http://schemas.microsoft.com/office/drawing/2014/main" id="{146B676E-3AE0-4170-6FF1-578B3C4F9533}"/>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RPG Study Information</a:t>
            </a:r>
          </a:p>
        </p:txBody>
      </p:sp>
      <p:sp>
        <p:nvSpPr>
          <p:cNvPr id="8" name="5. Source">
            <a:extLst>
              <a:ext uri="{FF2B5EF4-FFF2-40B4-BE49-F238E27FC236}">
                <a16:creationId xmlns:a16="http://schemas.microsoft.com/office/drawing/2014/main" id="{C51CEDF4-2EEC-7A34-E6E5-D1C2BBB369AC}"/>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 05222026_v12</a:t>
            </a:r>
          </a:p>
        </p:txBody>
      </p:sp>
      <p:pic>
        <p:nvPicPr>
          <p:cNvPr id="9" name="Picture 8">
            <a:extLst>
              <a:ext uri="{FF2B5EF4-FFF2-40B4-BE49-F238E27FC236}">
                <a16:creationId xmlns:a16="http://schemas.microsoft.com/office/drawing/2014/main" id="{7EA7B9BE-7E63-4E1B-C0AE-7D4A10AB749B}"/>
              </a:ext>
            </a:extLst>
          </p:cNvPr>
          <p:cNvPicPr>
            <a:picLocks noChangeAspect="1"/>
          </p:cNvPicPr>
          <p:nvPr/>
        </p:nvPicPr>
        <p:blipFill>
          <a:blip r:embed="rId8"/>
          <a:stretch>
            <a:fillRect/>
          </a:stretch>
        </p:blipFill>
        <p:spPr>
          <a:xfrm>
            <a:off x="1257301" y="1665263"/>
            <a:ext cx="6165590" cy="2667137"/>
          </a:xfrm>
          <a:prstGeom prst="rect">
            <a:avLst/>
          </a:prstGeom>
        </p:spPr>
      </p:pic>
      <p:pic>
        <p:nvPicPr>
          <p:cNvPr id="10" name="Picture 9">
            <a:extLst>
              <a:ext uri="{FF2B5EF4-FFF2-40B4-BE49-F238E27FC236}">
                <a16:creationId xmlns:a16="http://schemas.microsoft.com/office/drawing/2014/main" id="{B23FD887-4D73-DF1B-BBAB-BEB191013B74}"/>
              </a:ext>
            </a:extLst>
          </p:cNvPr>
          <p:cNvPicPr>
            <a:picLocks noChangeAspect="1"/>
          </p:cNvPicPr>
          <p:nvPr/>
        </p:nvPicPr>
        <p:blipFill>
          <a:blip r:embed="rId9"/>
          <a:stretch>
            <a:fillRect/>
          </a:stretch>
        </p:blipFill>
        <p:spPr>
          <a:xfrm>
            <a:off x="2919932" y="4339546"/>
            <a:ext cx="4491413" cy="2222615"/>
          </a:xfrm>
          <a:prstGeom prst="rect">
            <a:avLst/>
          </a:prstGeom>
        </p:spPr>
      </p:pic>
      <p:sp>
        <p:nvSpPr>
          <p:cNvPr id="15" name="Rectangle 14">
            <a:extLst>
              <a:ext uri="{FF2B5EF4-FFF2-40B4-BE49-F238E27FC236}">
                <a16:creationId xmlns:a16="http://schemas.microsoft.com/office/drawing/2014/main" id="{31D1E6CB-B81D-BACC-038A-E4AD458E45EB}"/>
              </a:ext>
            </a:extLst>
          </p:cNvPr>
          <p:cNvSpPr/>
          <p:nvPr/>
        </p:nvSpPr>
        <p:spPr>
          <a:xfrm>
            <a:off x="6136823" y="2057869"/>
            <a:ext cx="1286758" cy="170454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5606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2939D-80B0-09A5-3739-CEF65DF4FDF9}"/>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B9B6FBE-9442-F8B0-CA70-8D9A3B367F2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3B9B6FBE-9442-F8B0-CA70-8D9A3B367F2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63F83D2-F57F-F882-13B5-9B3D78CE3D96}"/>
              </a:ext>
            </a:extLst>
          </p:cNvPr>
          <p:cNvSpPr>
            <a:spLocks noGrp="1"/>
          </p:cNvSpPr>
          <p:nvPr>
            <p:ph type="title"/>
          </p:nvPr>
        </p:nvSpPr>
        <p:spPr>
          <a:xfrm>
            <a:off x="1257300" y="457200"/>
            <a:ext cx="10401300" cy="332399"/>
          </a:xfrm>
        </p:spPr>
        <p:txBody>
          <a:bodyPr vert="horz">
            <a:spAutoFit/>
          </a:bodyPr>
          <a:lstStyle/>
          <a:p>
            <a:r>
              <a:rPr lang="en-US"/>
              <a:t>Case Study (6/8):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EC16DEC8-1473-E087-66ED-5F683FE25859}"/>
              </a:ext>
            </a:extLst>
          </p:cNvPr>
          <p:cNvSpPr>
            <a:spLocks noGrp="1"/>
          </p:cNvSpPr>
          <p:nvPr>
            <p:ph type="sldNum" sz="quarter" idx="12"/>
          </p:nvPr>
        </p:nvSpPr>
        <p:spPr/>
        <p:txBody>
          <a:bodyPr/>
          <a:lstStyle/>
          <a:p>
            <a:fld id="{BCDE79FB-97BA-492B-8D57-F1373F9ADA95}" type="slidenum">
              <a:rPr lang="en-US" smtClean="0"/>
              <a:t>36</a:t>
            </a:fld>
            <a:endParaRPr lang="en-US"/>
          </a:p>
        </p:txBody>
      </p:sp>
      <p:sp>
        <p:nvSpPr>
          <p:cNvPr id="19" name="TextBox 18">
            <a:extLst>
              <a:ext uri="{FF2B5EF4-FFF2-40B4-BE49-F238E27FC236}">
                <a16:creationId xmlns:a16="http://schemas.microsoft.com/office/drawing/2014/main" id="{5E83682B-1C40-B1E3-2564-E5DA647D4C13}"/>
              </a:ext>
            </a:extLst>
          </p:cNvPr>
          <p:cNvSpPr txBox="1">
            <a:spLocks/>
          </p:cNvSpPr>
          <p:nvPr/>
        </p:nvSpPr>
        <p:spPr>
          <a:xfrm>
            <a:off x="8631176" y="1734008"/>
            <a:ext cx="3027424" cy="158504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This example follows the RPG + Complete and Valid LLIS Entry Path and does not rely on the PBRP study pathway</a:t>
            </a:r>
          </a:p>
          <a:p>
            <a:pPr lvl="1">
              <a:buFont typeface="Arial" panose="020B0604020202020204" pitchFamily="34" charset="0"/>
              <a:buChar char="•"/>
            </a:pPr>
            <a:r>
              <a:rPr lang="en-US" sz="1400"/>
              <a:t>Leave all PBRP-related fields blank</a:t>
            </a:r>
          </a:p>
          <a:p>
            <a:pPr lvl="1">
              <a:buFont typeface="Arial" panose="020B0604020202020204" pitchFamily="34" charset="0"/>
              <a:buChar char="•"/>
            </a:pPr>
            <a:r>
              <a:rPr lang="en-US" sz="1400"/>
              <a:t>No PBRP adjustments are applied in this example</a:t>
            </a:r>
          </a:p>
        </p:txBody>
      </p:sp>
      <p:grpSp>
        <p:nvGrpSpPr>
          <p:cNvPr id="22" name="Group 21">
            <a:extLst>
              <a:ext uri="{FF2B5EF4-FFF2-40B4-BE49-F238E27FC236}">
                <a16:creationId xmlns:a16="http://schemas.microsoft.com/office/drawing/2014/main" id="{DADF7EEF-E7E9-56B1-9A50-CE304E697E3B}"/>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2A8FF66B-FFF7-9473-792C-0367FCDF5A8C}"/>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37D628C-A57B-55EE-95D9-BFB4BCD32FFF}"/>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56611D10-2090-6AB0-7E15-6D251C66375B}"/>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90BBF11C-E8A8-6B32-302F-555EA6583DBB}"/>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FFBC937-B32C-B522-A076-B5312B53ACEF}"/>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5" name="TextBox 4">
            <a:extLst>
              <a:ext uri="{FF2B5EF4-FFF2-40B4-BE49-F238E27FC236}">
                <a16:creationId xmlns:a16="http://schemas.microsoft.com/office/drawing/2014/main" id="{1396A73C-BE1D-F4ED-607A-7E9E4ABEBBA8}"/>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Leave PBRP Inputs Blank</a:t>
            </a:r>
          </a:p>
        </p:txBody>
      </p:sp>
      <p:sp>
        <p:nvSpPr>
          <p:cNvPr id="7" name="5. Source">
            <a:extLst>
              <a:ext uri="{FF2B5EF4-FFF2-40B4-BE49-F238E27FC236}">
                <a16:creationId xmlns:a16="http://schemas.microsoft.com/office/drawing/2014/main" id="{F431F0EE-4839-278E-C8A9-28DC854865F3}"/>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 05222026_v12</a:t>
            </a:r>
          </a:p>
        </p:txBody>
      </p:sp>
      <p:pic>
        <p:nvPicPr>
          <p:cNvPr id="8" name="Picture 7">
            <a:extLst>
              <a:ext uri="{FF2B5EF4-FFF2-40B4-BE49-F238E27FC236}">
                <a16:creationId xmlns:a16="http://schemas.microsoft.com/office/drawing/2014/main" id="{B564CE29-4CB8-9BF5-E8E4-F9A5906ECC34}"/>
              </a:ext>
            </a:extLst>
          </p:cNvPr>
          <p:cNvPicPr>
            <a:picLocks noChangeAspect="1"/>
          </p:cNvPicPr>
          <p:nvPr/>
        </p:nvPicPr>
        <p:blipFill>
          <a:blip r:embed="rId8"/>
          <a:stretch>
            <a:fillRect/>
          </a:stretch>
        </p:blipFill>
        <p:spPr>
          <a:xfrm>
            <a:off x="1257301" y="1665263"/>
            <a:ext cx="6165590" cy="2667137"/>
          </a:xfrm>
          <a:prstGeom prst="rect">
            <a:avLst/>
          </a:prstGeom>
        </p:spPr>
      </p:pic>
      <p:pic>
        <p:nvPicPr>
          <p:cNvPr id="9" name="Picture 8">
            <a:extLst>
              <a:ext uri="{FF2B5EF4-FFF2-40B4-BE49-F238E27FC236}">
                <a16:creationId xmlns:a16="http://schemas.microsoft.com/office/drawing/2014/main" id="{E195E3EA-98AC-FA4D-EE02-00016FFF1134}"/>
              </a:ext>
            </a:extLst>
          </p:cNvPr>
          <p:cNvPicPr>
            <a:picLocks noChangeAspect="1"/>
          </p:cNvPicPr>
          <p:nvPr/>
        </p:nvPicPr>
        <p:blipFill>
          <a:blip r:embed="rId9"/>
          <a:stretch>
            <a:fillRect/>
          </a:stretch>
        </p:blipFill>
        <p:spPr>
          <a:xfrm>
            <a:off x="2919932" y="4339546"/>
            <a:ext cx="4491413" cy="2222615"/>
          </a:xfrm>
          <a:prstGeom prst="rect">
            <a:avLst/>
          </a:prstGeom>
        </p:spPr>
      </p:pic>
      <p:sp>
        <p:nvSpPr>
          <p:cNvPr id="11" name="Rectangle 10">
            <a:extLst>
              <a:ext uri="{FF2B5EF4-FFF2-40B4-BE49-F238E27FC236}">
                <a16:creationId xmlns:a16="http://schemas.microsoft.com/office/drawing/2014/main" id="{45A96D57-DBE8-A3C6-3A88-5AF942C4C6A5}"/>
              </a:ext>
            </a:extLst>
          </p:cNvPr>
          <p:cNvSpPr/>
          <p:nvPr/>
        </p:nvSpPr>
        <p:spPr>
          <a:xfrm>
            <a:off x="2917238" y="4319974"/>
            <a:ext cx="1367085" cy="170454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12508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FA19D-144F-4EAC-6EE1-830C494FA33B}"/>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E71D0A9-12C1-2ED9-7E98-2F41617DE19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0E71D0A9-12C1-2ED9-7E98-2F41617DE19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CDF1A86-7A0E-6C33-DCA1-B03F40B2BF83}"/>
              </a:ext>
            </a:extLst>
          </p:cNvPr>
          <p:cNvSpPr>
            <a:spLocks noGrp="1"/>
          </p:cNvSpPr>
          <p:nvPr>
            <p:ph type="title"/>
          </p:nvPr>
        </p:nvSpPr>
        <p:spPr>
          <a:xfrm>
            <a:off x="1257300" y="457200"/>
            <a:ext cx="10401300" cy="332399"/>
          </a:xfrm>
        </p:spPr>
        <p:txBody>
          <a:bodyPr vert="horz">
            <a:spAutoFit/>
          </a:bodyPr>
          <a:lstStyle/>
          <a:p>
            <a:r>
              <a:rPr lang="en-US"/>
              <a:t>Case Study (7/8):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1F062075-D4E6-91F1-C4E7-D01621FE728F}"/>
              </a:ext>
            </a:extLst>
          </p:cNvPr>
          <p:cNvSpPr>
            <a:spLocks noGrp="1"/>
          </p:cNvSpPr>
          <p:nvPr>
            <p:ph type="sldNum" sz="quarter" idx="12"/>
          </p:nvPr>
        </p:nvSpPr>
        <p:spPr/>
        <p:txBody>
          <a:bodyPr/>
          <a:lstStyle/>
          <a:p>
            <a:fld id="{BCDE79FB-97BA-492B-8D57-F1373F9ADA95}" type="slidenum">
              <a:rPr lang="en-US" smtClean="0"/>
              <a:t>37</a:t>
            </a:fld>
            <a:endParaRPr lang="en-US"/>
          </a:p>
        </p:txBody>
      </p:sp>
      <p:sp>
        <p:nvSpPr>
          <p:cNvPr id="19" name="TextBox 18">
            <a:extLst>
              <a:ext uri="{FF2B5EF4-FFF2-40B4-BE49-F238E27FC236}">
                <a16:creationId xmlns:a16="http://schemas.microsoft.com/office/drawing/2014/main" id="{4898BE00-0637-9847-21ED-02C648F9862B}"/>
              </a:ext>
            </a:extLst>
          </p:cNvPr>
          <p:cNvSpPr txBox="1">
            <a:spLocks/>
          </p:cNvSpPr>
          <p:nvPr/>
        </p:nvSpPr>
        <p:spPr>
          <a:xfrm>
            <a:off x="8631176" y="1734008"/>
            <a:ext cx="3027424" cy="266226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No user input is required in this section</a:t>
            </a:r>
          </a:p>
          <a:p>
            <a:pPr lvl="1">
              <a:buFont typeface="Arial" panose="020B0604020202020204" pitchFamily="34" charset="0"/>
              <a:buChar char="•"/>
            </a:pPr>
            <a:r>
              <a:rPr lang="en-US" sz="1400"/>
              <a:t>The workbook automatically calculates both the RPG TPIT-Adjusted Peak MW schedule and the LLIS TPIT-Adjusted Peak MW schedule</a:t>
            </a:r>
          </a:p>
          <a:p>
            <a:pPr lvl="1">
              <a:buFont typeface="Arial" panose="020B0604020202020204" pitchFamily="34" charset="0"/>
              <a:buChar char="•"/>
            </a:pPr>
            <a:r>
              <a:rPr lang="en-US" sz="1400"/>
              <a:t>Combined TPIT-Adjusted Peak MW reflects the higher of the RPG TPIT-Adjusted Peak MW schedule and the LLIS TPIT-Adjusted Peak MW schedule for each year</a:t>
            </a:r>
          </a:p>
        </p:txBody>
      </p:sp>
      <p:grpSp>
        <p:nvGrpSpPr>
          <p:cNvPr id="22" name="Group 21">
            <a:extLst>
              <a:ext uri="{FF2B5EF4-FFF2-40B4-BE49-F238E27FC236}">
                <a16:creationId xmlns:a16="http://schemas.microsoft.com/office/drawing/2014/main" id="{A0FF8696-9AC2-A9E0-E8A8-7A44F0D21DDB}"/>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B4219E76-2E70-1F89-F683-699A42DD9182}"/>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99253F6-4974-B7EE-C5DE-758AEF022292}"/>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8FC8C534-6738-BAE6-E4F7-202ED36ED50A}"/>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79A38775-C767-9D26-D401-061A1AB9CCCF}"/>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014B6FF-3B34-932D-397A-25E910696B57}"/>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5" name="TextBox 4">
            <a:extLst>
              <a:ext uri="{FF2B5EF4-FFF2-40B4-BE49-F238E27FC236}">
                <a16:creationId xmlns:a16="http://schemas.microsoft.com/office/drawing/2014/main" id="{E2CF9D74-5BE4-5A32-0470-E0EE73153570}"/>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Combined TPIT-Adjusted Peak MW</a:t>
            </a:r>
          </a:p>
        </p:txBody>
      </p:sp>
      <p:sp>
        <p:nvSpPr>
          <p:cNvPr id="8" name="5. Source">
            <a:extLst>
              <a:ext uri="{FF2B5EF4-FFF2-40B4-BE49-F238E27FC236}">
                <a16:creationId xmlns:a16="http://schemas.microsoft.com/office/drawing/2014/main" id="{8A1776E8-164C-A751-FA53-764989EED8DE}"/>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 05222026_v12</a:t>
            </a:r>
          </a:p>
        </p:txBody>
      </p:sp>
      <p:pic>
        <p:nvPicPr>
          <p:cNvPr id="9" name="Picture 8">
            <a:extLst>
              <a:ext uri="{FF2B5EF4-FFF2-40B4-BE49-F238E27FC236}">
                <a16:creationId xmlns:a16="http://schemas.microsoft.com/office/drawing/2014/main" id="{53CCF9DF-5614-5171-8DBB-F004631960E6}"/>
              </a:ext>
            </a:extLst>
          </p:cNvPr>
          <p:cNvPicPr>
            <a:picLocks noChangeAspect="1"/>
          </p:cNvPicPr>
          <p:nvPr/>
        </p:nvPicPr>
        <p:blipFill>
          <a:blip r:embed="rId8"/>
          <a:stretch>
            <a:fillRect/>
          </a:stretch>
        </p:blipFill>
        <p:spPr>
          <a:xfrm>
            <a:off x="1257301" y="1665263"/>
            <a:ext cx="6165590" cy="2667137"/>
          </a:xfrm>
          <a:prstGeom prst="rect">
            <a:avLst/>
          </a:prstGeom>
        </p:spPr>
      </p:pic>
      <p:pic>
        <p:nvPicPr>
          <p:cNvPr id="10" name="Picture 9">
            <a:extLst>
              <a:ext uri="{FF2B5EF4-FFF2-40B4-BE49-F238E27FC236}">
                <a16:creationId xmlns:a16="http://schemas.microsoft.com/office/drawing/2014/main" id="{6F72C525-5805-197D-5C56-9E8C9E93FDDB}"/>
              </a:ext>
            </a:extLst>
          </p:cNvPr>
          <p:cNvPicPr>
            <a:picLocks noChangeAspect="1"/>
          </p:cNvPicPr>
          <p:nvPr/>
        </p:nvPicPr>
        <p:blipFill>
          <a:blip r:embed="rId9"/>
          <a:stretch>
            <a:fillRect/>
          </a:stretch>
        </p:blipFill>
        <p:spPr>
          <a:xfrm>
            <a:off x="2919932" y="4339546"/>
            <a:ext cx="4491413" cy="2222615"/>
          </a:xfrm>
          <a:prstGeom prst="rect">
            <a:avLst/>
          </a:prstGeom>
        </p:spPr>
      </p:pic>
      <p:sp>
        <p:nvSpPr>
          <p:cNvPr id="11" name="Rectangle 10">
            <a:extLst>
              <a:ext uri="{FF2B5EF4-FFF2-40B4-BE49-F238E27FC236}">
                <a16:creationId xmlns:a16="http://schemas.microsoft.com/office/drawing/2014/main" id="{A6EB0F7F-9A62-BD22-460D-86FBC7CC34E6}"/>
              </a:ext>
            </a:extLst>
          </p:cNvPr>
          <p:cNvSpPr/>
          <p:nvPr/>
        </p:nvSpPr>
        <p:spPr>
          <a:xfrm>
            <a:off x="5971897" y="4676532"/>
            <a:ext cx="579778" cy="1875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9901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39BE4-AB46-9579-61F0-F9D1A5E68B4F}"/>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5E0BDE8-17ED-569D-5375-C37B9B1C846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85E0BDE8-17ED-569D-5375-C37B9B1C846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4D958D9-03A7-F198-C00B-4EB95D57B285}"/>
              </a:ext>
            </a:extLst>
          </p:cNvPr>
          <p:cNvSpPr>
            <a:spLocks noGrp="1"/>
          </p:cNvSpPr>
          <p:nvPr>
            <p:ph type="title"/>
          </p:nvPr>
        </p:nvSpPr>
        <p:spPr>
          <a:xfrm>
            <a:off x="1257300" y="457200"/>
            <a:ext cx="10401300" cy="332399"/>
          </a:xfrm>
        </p:spPr>
        <p:txBody>
          <a:bodyPr vert="horz">
            <a:spAutoFit/>
          </a:bodyPr>
          <a:lstStyle/>
          <a:p>
            <a:r>
              <a:rPr lang="en-US"/>
              <a:t>Case Study (8/8):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AB4383C5-9CB3-2516-891D-9A3E256B6B50}"/>
              </a:ext>
            </a:extLst>
          </p:cNvPr>
          <p:cNvSpPr>
            <a:spLocks noGrp="1"/>
          </p:cNvSpPr>
          <p:nvPr>
            <p:ph type="sldNum" sz="quarter" idx="12"/>
          </p:nvPr>
        </p:nvSpPr>
        <p:spPr/>
        <p:txBody>
          <a:bodyPr/>
          <a:lstStyle/>
          <a:p>
            <a:fld id="{BCDE79FB-97BA-492B-8D57-F1373F9ADA95}" type="slidenum">
              <a:rPr lang="en-US" smtClean="0"/>
              <a:t>38</a:t>
            </a:fld>
            <a:endParaRPr lang="en-US"/>
          </a:p>
        </p:txBody>
      </p:sp>
      <p:sp>
        <p:nvSpPr>
          <p:cNvPr id="19" name="TextBox 18">
            <a:extLst>
              <a:ext uri="{FF2B5EF4-FFF2-40B4-BE49-F238E27FC236}">
                <a16:creationId xmlns:a16="http://schemas.microsoft.com/office/drawing/2014/main" id="{F80E06D4-7C16-E81F-C0AD-5BF369EAA865}"/>
              </a:ext>
            </a:extLst>
          </p:cNvPr>
          <p:cNvSpPr txBox="1">
            <a:spLocks/>
          </p:cNvSpPr>
          <p:nvPr/>
        </p:nvSpPr>
        <p:spPr>
          <a:xfrm>
            <a:off x="8631176" y="1734008"/>
            <a:ext cx="3027424" cy="365484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No user input is required in this section</a:t>
            </a:r>
          </a:p>
          <a:p>
            <a:pPr lvl="1">
              <a:buFont typeface="Arial" panose="020B0604020202020204" pitchFamily="34" charset="0"/>
              <a:buChar char="•"/>
            </a:pPr>
            <a:r>
              <a:rPr lang="en-US" sz="1400"/>
              <a:t>The workbook compares the Combined TPIT-Adjusted Peak MW schedule against the Interconnection Agreement schedule</a:t>
            </a:r>
          </a:p>
          <a:p>
            <a:pPr lvl="1">
              <a:buFont typeface="Arial" panose="020B0604020202020204" pitchFamily="34" charset="0"/>
              <a:buChar char="•"/>
            </a:pPr>
            <a:r>
              <a:rPr lang="en-US" sz="1400"/>
              <a:t>Output Peak MW is determined automatically as the lower of the Interconnection Agreement Peak MW schedule and the Combined TPIT-Adjusted Peak MW schedule for each year</a:t>
            </a:r>
          </a:p>
          <a:p>
            <a:pPr lvl="1">
              <a:buFont typeface="Arial" panose="020B0604020202020204" pitchFamily="34" charset="0"/>
              <a:buChar char="•"/>
            </a:pPr>
            <a:r>
              <a:rPr lang="en-US" sz="1400"/>
              <a:t>The resulting Output Peak MW schedule is modeled as Base Load in all years</a:t>
            </a:r>
          </a:p>
        </p:txBody>
      </p:sp>
      <p:grpSp>
        <p:nvGrpSpPr>
          <p:cNvPr id="22" name="Group 21">
            <a:extLst>
              <a:ext uri="{FF2B5EF4-FFF2-40B4-BE49-F238E27FC236}">
                <a16:creationId xmlns:a16="http://schemas.microsoft.com/office/drawing/2014/main" id="{670E663B-99BB-59F8-30D6-2815A7FFE526}"/>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45CD7083-0AC2-B71F-4B63-2682806E133C}"/>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2C66B14-DAF2-540F-7F45-59890BDA83B2}"/>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55653674-3BF1-F325-E4E7-1DE0C181EF17}"/>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67CA0B88-657A-BCF7-47F4-8204494294CB}"/>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A4FF6C1-72C0-3A6A-BD94-33C44A8191DB}"/>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5" name="TextBox 4">
            <a:extLst>
              <a:ext uri="{FF2B5EF4-FFF2-40B4-BE49-F238E27FC236}">
                <a16:creationId xmlns:a16="http://schemas.microsoft.com/office/drawing/2014/main" id="{6B88595C-3985-262A-16D9-28E75555EC0A}"/>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the Output Peak MW</a:t>
            </a:r>
          </a:p>
        </p:txBody>
      </p:sp>
      <p:sp>
        <p:nvSpPr>
          <p:cNvPr id="7" name="5. Source">
            <a:extLst>
              <a:ext uri="{FF2B5EF4-FFF2-40B4-BE49-F238E27FC236}">
                <a16:creationId xmlns:a16="http://schemas.microsoft.com/office/drawing/2014/main" id="{E04E7C55-CBFB-B97D-4B29-8EF1C93D8C38}"/>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DRAFT Batch Zero Load Information Form 05222026_v12</a:t>
            </a:r>
          </a:p>
        </p:txBody>
      </p:sp>
      <p:pic>
        <p:nvPicPr>
          <p:cNvPr id="9" name="Picture 8">
            <a:extLst>
              <a:ext uri="{FF2B5EF4-FFF2-40B4-BE49-F238E27FC236}">
                <a16:creationId xmlns:a16="http://schemas.microsoft.com/office/drawing/2014/main" id="{80C5D9F1-E773-0FBC-A3D1-06ACF1520EC7}"/>
              </a:ext>
            </a:extLst>
          </p:cNvPr>
          <p:cNvPicPr>
            <a:picLocks noChangeAspect="1"/>
          </p:cNvPicPr>
          <p:nvPr/>
        </p:nvPicPr>
        <p:blipFill>
          <a:blip r:embed="rId8"/>
          <a:stretch>
            <a:fillRect/>
          </a:stretch>
        </p:blipFill>
        <p:spPr>
          <a:xfrm>
            <a:off x="1257301" y="1665263"/>
            <a:ext cx="6165590" cy="2667137"/>
          </a:xfrm>
          <a:prstGeom prst="rect">
            <a:avLst/>
          </a:prstGeom>
        </p:spPr>
      </p:pic>
      <p:pic>
        <p:nvPicPr>
          <p:cNvPr id="10" name="Picture 9">
            <a:extLst>
              <a:ext uri="{FF2B5EF4-FFF2-40B4-BE49-F238E27FC236}">
                <a16:creationId xmlns:a16="http://schemas.microsoft.com/office/drawing/2014/main" id="{3F29F658-65A4-466F-BD18-771CD6E2F14E}"/>
              </a:ext>
            </a:extLst>
          </p:cNvPr>
          <p:cNvPicPr>
            <a:picLocks noChangeAspect="1"/>
          </p:cNvPicPr>
          <p:nvPr/>
        </p:nvPicPr>
        <p:blipFill>
          <a:blip r:embed="rId9"/>
          <a:stretch>
            <a:fillRect/>
          </a:stretch>
        </p:blipFill>
        <p:spPr>
          <a:xfrm>
            <a:off x="2919932" y="4339546"/>
            <a:ext cx="4491413" cy="2222615"/>
          </a:xfrm>
          <a:prstGeom prst="rect">
            <a:avLst/>
          </a:prstGeom>
        </p:spPr>
      </p:pic>
      <p:sp>
        <p:nvSpPr>
          <p:cNvPr id="11" name="Rectangle 10">
            <a:extLst>
              <a:ext uri="{FF2B5EF4-FFF2-40B4-BE49-F238E27FC236}">
                <a16:creationId xmlns:a16="http://schemas.microsoft.com/office/drawing/2014/main" id="{A7C5E5F9-EB6E-DF8E-658E-D28E428CF2D4}"/>
              </a:ext>
            </a:extLst>
          </p:cNvPr>
          <p:cNvSpPr/>
          <p:nvPr/>
        </p:nvSpPr>
        <p:spPr>
          <a:xfrm>
            <a:off x="6615682" y="4676532"/>
            <a:ext cx="771685" cy="1875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3727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6207D-BCC1-7FF3-EC1E-3E1C186AD80E}"/>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00B28669-32D7-07C9-46CB-8FFD24ED72FC}"/>
              </a:ext>
            </a:extLst>
          </p:cNvPr>
          <p:cNvGraphicFramePr>
            <a:graphicFrameLocks noChangeAspect="1"/>
          </p:cNvGraphicFramePr>
          <p:nvPr>
            <p:custDataLst>
              <p:tags r:id="rId1"/>
            </p:custDataLst>
            <p:extLst>
              <p:ext uri="{D42A27DB-BD31-4B8C-83A1-F6EECF244321}">
                <p14:modId xmlns:p14="http://schemas.microsoft.com/office/powerpoint/2010/main" val="3137403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12" name="think-cell data - do not delete" hidden="1">
                        <a:extLst>
                          <a:ext uri="{FF2B5EF4-FFF2-40B4-BE49-F238E27FC236}">
                            <a16:creationId xmlns:a16="http://schemas.microsoft.com/office/drawing/2014/main" id="{00B28669-32D7-07C9-46CB-8FFD24ED72F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24B4546-498B-B236-3706-4A3AD4D9C54D}"/>
              </a:ext>
            </a:extLst>
          </p:cNvPr>
          <p:cNvSpPr>
            <a:spLocks noGrp="1"/>
          </p:cNvSpPr>
          <p:nvPr>
            <p:ph type="title"/>
          </p:nvPr>
        </p:nvSpPr>
        <p:spPr>
          <a:xfrm>
            <a:off x="1257300" y="457200"/>
            <a:ext cx="10401300" cy="914400"/>
          </a:xfrm>
        </p:spPr>
        <p:txBody>
          <a:bodyPr vert="horz"/>
          <a:lstStyle/>
          <a:p>
            <a:r>
              <a:rPr lang="en-US"/>
              <a:t>Qualifying Study: PBRP </a:t>
            </a:r>
            <a:r>
              <a:rPr lang="en-US" u="sng"/>
              <a:t>ONLY</a:t>
            </a:r>
          </a:p>
        </p:txBody>
      </p:sp>
      <p:sp>
        <p:nvSpPr>
          <p:cNvPr id="4" name="Slide Number Placeholder 3">
            <a:extLst>
              <a:ext uri="{FF2B5EF4-FFF2-40B4-BE49-F238E27FC236}">
                <a16:creationId xmlns:a16="http://schemas.microsoft.com/office/drawing/2014/main" id="{7D816065-2EE7-669B-CA7D-7BDA67975CA5}"/>
              </a:ext>
            </a:extLst>
          </p:cNvPr>
          <p:cNvSpPr>
            <a:spLocks noGrp="1"/>
          </p:cNvSpPr>
          <p:nvPr>
            <p:ph type="sldNum" sz="quarter" idx="12"/>
          </p:nvPr>
        </p:nvSpPr>
        <p:spPr/>
        <p:txBody>
          <a:bodyPr/>
          <a:lstStyle/>
          <a:p>
            <a:fld id="{BCDE79FB-97BA-492B-8D57-F1373F9ADA95}" type="slidenum">
              <a:rPr lang="en-US" smtClean="0"/>
              <a:t>39</a:t>
            </a:fld>
            <a:endParaRPr lang="en-US"/>
          </a:p>
        </p:txBody>
      </p:sp>
      <p:sp>
        <p:nvSpPr>
          <p:cNvPr id="6" name="Rectangle: Rounded Corners 5">
            <a:extLst>
              <a:ext uri="{FF2B5EF4-FFF2-40B4-BE49-F238E27FC236}">
                <a16:creationId xmlns:a16="http://schemas.microsoft.com/office/drawing/2014/main" id="{2B253881-DC71-79B1-E027-1139FA41C607}"/>
              </a:ext>
            </a:extLst>
          </p:cNvPr>
          <p:cNvSpPr/>
          <p:nvPr/>
        </p:nvSpPr>
        <p:spPr>
          <a:xfrm>
            <a:off x="2972904" y="312088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TPIT and modify any dates in the LCP according to 9.2.1.1(2)(c)(ii)(A)</a:t>
            </a:r>
          </a:p>
        </p:txBody>
      </p:sp>
      <p:sp>
        <p:nvSpPr>
          <p:cNvPr id="8" name="Rectangle: Rounded Corners 7">
            <a:extLst>
              <a:ext uri="{FF2B5EF4-FFF2-40B4-BE49-F238E27FC236}">
                <a16:creationId xmlns:a16="http://schemas.microsoft.com/office/drawing/2014/main" id="{9C846408-8838-1C5E-044D-F320C690AAAD}"/>
              </a:ext>
            </a:extLst>
          </p:cNvPr>
          <p:cNvSpPr/>
          <p:nvPr/>
        </p:nvSpPr>
        <p:spPr>
          <a:xfrm>
            <a:off x="5314120" y="312088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ramp schedule in the executed IA for the load.</a:t>
            </a:r>
          </a:p>
        </p:txBody>
      </p:sp>
      <p:sp>
        <p:nvSpPr>
          <p:cNvPr id="9" name="Rectangle: Rounded Corners 8">
            <a:extLst>
              <a:ext uri="{FF2B5EF4-FFF2-40B4-BE49-F238E27FC236}">
                <a16:creationId xmlns:a16="http://schemas.microsoft.com/office/drawing/2014/main" id="{41CA4461-B4CF-FA88-378B-E39AC564AF7B}"/>
              </a:ext>
            </a:extLst>
          </p:cNvPr>
          <p:cNvSpPr/>
          <p:nvPr/>
        </p:nvSpPr>
        <p:spPr>
          <a:xfrm>
            <a:off x="7734849" y="49452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Use the PBRP ramp schedule as modified by TPIT</a:t>
            </a:r>
          </a:p>
        </p:txBody>
      </p:sp>
      <p:sp>
        <p:nvSpPr>
          <p:cNvPr id="10" name="Rectangle: Rounded Corners 9">
            <a:extLst>
              <a:ext uri="{FF2B5EF4-FFF2-40B4-BE49-F238E27FC236}">
                <a16:creationId xmlns:a16="http://schemas.microsoft.com/office/drawing/2014/main" id="{8FA17F7D-7310-9202-05C8-36280A4AC1B3}"/>
              </a:ext>
            </a:extLst>
          </p:cNvPr>
          <p:cNvSpPr/>
          <p:nvPr/>
        </p:nvSpPr>
        <p:spPr>
          <a:xfrm>
            <a:off x="10204170" y="1470993"/>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Load is </a:t>
            </a:r>
            <a:r>
              <a:rPr lang="en-US" sz="1000" b="1" u="sng"/>
              <a:t>base load</a:t>
            </a:r>
            <a:r>
              <a:rPr lang="en-US" sz="1000" b="1"/>
              <a:t> </a:t>
            </a:r>
            <a:r>
              <a:rPr lang="en-US" sz="1000"/>
              <a:t>in all years according to this schedule</a:t>
            </a:r>
          </a:p>
        </p:txBody>
      </p:sp>
      <p:cxnSp>
        <p:nvCxnSpPr>
          <p:cNvPr id="14" name="Straight Arrow Connector 13">
            <a:extLst>
              <a:ext uri="{FF2B5EF4-FFF2-40B4-BE49-F238E27FC236}">
                <a16:creationId xmlns:a16="http://schemas.microsoft.com/office/drawing/2014/main" id="{AA614371-28FD-E2C3-075A-1C1BB9189056}"/>
              </a:ext>
            </a:extLst>
          </p:cNvPr>
          <p:cNvCxnSpPr>
            <a:cxnSpLocks/>
            <a:stCxn id="3" idx="3"/>
            <a:endCxn id="6" idx="1"/>
          </p:cNvCxnSpPr>
          <p:nvPr/>
        </p:nvCxnSpPr>
        <p:spPr>
          <a:xfrm>
            <a:off x="2160104" y="3531704"/>
            <a:ext cx="812800"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93DB980B-F11C-F831-23E9-378D63BFF9CB}"/>
              </a:ext>
            </a:extLst>
          </p:cNvPr>
          <p:cNvCxnSpPr>
            <a:cxnSpLocks/>
            <a:stCxn id="8" idx="3"/>
            <a:endCxn id="24" idx="1"/>
          </p:cNvCxnSpPr>
          <p:nvPr/>
        </p:nvCxnSpPr>
        <p:spPr>
          <a:xfrm>
            <a:off x="6842537" y="3531704"/>
            <a:ext cx="543340"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4F23AEDF-2A97-3CAF-9F44-5139DA318D89}"/>
              </a:ext>
            </a:extLst>
          </p:cNvPr>
          <p:cNvCxnSpPr>
            <a:cxnSpLocks/>
            <a:stCxn id="24" idx="0"/>
            <a:endCxn id="28" idx="2"/>
          </p:cNvCxnSpPr>
          <p:nvPr/>
        </p:nvCxnSpPr>
        <p:spPr>
          <a:xfrm flipH="1" flipV="1">
            <a:off x="8492433" y="2292627"/>
            <a:ext cx="6626" cy="616225"/>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 name="Rectangle: Rounded Corners 2">
            <a:extLst>
              <a:ext uri="{FF2B5EF4-FFF2-40B4-BE49-F238E27FC236}">
                <a16:creationId xmlns:a16="http://schemas.microsoft.com/office/drawing/2014/main" id="{1B099F5C-6538-82C0-963E-3F22ED92F102}"/>
              </a:ext>
            </a:extLst>
          </p:cNvPr>
          <p:cNvSpPr/>
          <p:nvPr/>
        </p:nvSpPr>
        <p:spPr>
          <a:xfrm>
            <a:off x="631687" y="312088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Construct LCP for the load that is 0 MW for all years prior to 2030 and PBRP modeled amount after that.</a:t>
            </a:r>
          </a:p>
        </p:txBody>
      </p:sp>
      <p:cxnSp>
        <p:nvCxnSpPr>
          <p:cNvPr id="21" name="Straight Arrow Connector 20">
            <a:extLst>
              <a:ext uri="{FF2B5EF4-FFF2-40B4-BE49-F238E27FC236}">
                <a16:creationId xmlns:a16="http://schemas.microsoft.com/office/drawing/2014/main" id="{930705DD-1C11-AE9E-49EC-45B742E24BD1}"/>
              </a:ext>
            </a:extLst>
          </p:cNvPr>
          <p:cNvCxnSpPr>
            <a:cxnSpLocks/>
            <a:stCxn id="6" idx="3"/>
            <a:endCxn id="8" idx="1"/>
          </p:cNvCxnSpPr>
          <p:nvPr/>
        </p:nvCxnSpPr>
        <p:spPr>
          <a:xfrm>
            <a:off x="4501321" y="3531704"/>
            <a:ext cx="81279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24" name="Flowchart: Decision 23">
            <a:extLst>
              <a:ext uri="{FF2B5EF4-FFF2-40B4-BE49-F238E27FC236}">
                <a16:creationId xmlns:a16="http://schemas.microsoft.com/office/drawing/2014/main" id="{DA4A2631-5632-785B-256C-5D6B8BDE2093}"/>
              </a:ext>
            </a:extLst>
          </p:cNvPr>
          <p:cNvSpPr/>
          <p:nvPr/>
        </p:nvSpPr>
        <p:spPr>
          <a:xfrm>
            <a:off x="7385877" y="2908852"/>
            <a:ext cx="2226363" cy="1245704"/>
          </a:xfrm>
          <a:prstGeom prst="flowChartDecision">
            <a:avLst/>
          </a:prstGeom>
          <a:solidFill>
            <a:srgbClr val="D6D9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Compare the modified LCP and the executed IA. Which is lower?</a:t>
            </a:r>
          </a:p>
        </p:txBody>
      </p:sp>
      <p:sp>
        <p:nvSpPr>
          <p:cNvPr id="28" name="Rectangle: Rounded Corners 27">
            <a:extLst>
              <a:ext uri="{FF2B5EF4-FFF2-40B4-BE49-F238E27FC236}">
                <a16:creationId xmlns:a16="http://schemas.microsoft.com/office/drawing/2014/main" id="{BDCABCE1-4873-53AF-4BDD-BE170368202B}"/>
              </a:ext>
            </a:extLst>
          </p:cNvPr>
          <p:cNvSpPr/>
          <p:nvPr/>
        </p:nvSpPr>
        <p:spPr>
          <a:xfrm>
            <a:off x="7728224" y="1470993"/>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Use the ramp schedule from the IA</a:t>
            </a:r>
          </a:p>
        </p:txBody>
      </p:sp>
      <p:cxnSp>
        <p:nvCxnSpPr>
          <p:cNvPr id="31" name="Straight Arrow Connector 30">
            <a:extLst>
              <a:ext uri="{FF2B5EF4-FFF2-40B4-BE49-F238E27FC236}">
                <a16:creationId xmlns:a16="http://schemas.microsoft.com/office/drawing/2014/main" id="{346E7065-B4D8-8CA8-5A34-8175887CEFBB}"/>
              </a:ext>
            </a:extLst>
          </p:cNvPr>
          <p:cNvCxnSpPr>
            <a:cxnSpLocks/>
            <a:stCxn id="28" idx="3"/>
            <a:endCxn id="10" idx="1"/>
          </p:cNvCxnSpPr>
          <p:nvPr/>
        </p:nvCxnSpPr>
        <p:spPr>
          <a:xfrm>
            <a:off x="9256641" y="1881810"/>
            <a:ext cx="94752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4" name="Rectangle: Rounded Corners 33">
            <a:extLst>
              <a:ext uri="{FF2B5EF4-FFF2-40B4-BE49-F238E27FC236}">
                <a16:creationId xmlns:a16="http://schemas.microsoft.com/office/drawing/2014/main" id="{4444BED7-40FC-6C0D-E92F-127A40C52F3C}"/>
              </a:ext>
            </a:extLst>
          </p:cNvPr>
          <p:cNvSpPr/>
          <p:nvPr/>
        </p:nvSpPr>
        <p:spPr>
          <a:xfrm>
            <a:off x="10204170" y="4945270"/>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b="1"/>
              <a:t>Load is a </a:t>
            </a:r>
            <a:r>
              <a:rPr lang="en-US" sz="1000" b="1" u="sng"/>
              <a:t>hybrid load</a:t>
            </a:r>
            <a:br>
              <a:rPr lang="en-US" sz="1000"/>
            </a:br>
            <a:r>
              <a:rPr lang="en-US" sz="1000"/>
              <a:t>- Studied in years before 2030</a:t>
            </a:r>
          </a:p>
          <a:p>
            <a:r>
              <a:rPr lang="en-US" sz="1000"/>
              <a:t>- Base load after that</a:t>
            </a:r>
          </a:p>
        </p:txBody>
      </p:sp>
      <p:cxnSp>
        <p:nvCxnSpPr>
          <p:cNvPr id="35" name="Straight Arrow Connector 34">
            <a:extLst>
              <a:ext uri="{FF2B5EF4-FFF2-40B4-BE49-F238E27FC236}">
                <a16:creationId xmlns:a16="http://schemas.microsoft.com/office/drawing/2014/main" id="{C56F7911-FC29-C189-5C62-DB350716894C}"/>
              </a:ext>
            </a:extLst>
          </p:cNvPr>
          <p:cNvCxnSpPr>
            <a:cxnSpLocks/>
            <a:stCxn id="24" idx="2"/>
            <a:endCxn id="9" idx="0"/>
          </p:cNvCxnSpPr>
          <p:nvPr/>
        </p:nvCxnSpPr>
        <p:spPr>
          <a:xfrm flipH="1">
            <a:off x="8499058" y="4154556"/>
            <a:ext cx="1" cy="790714"/>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5D35B2D2-2CB5-34D7-3B7F-E8C9130744D7}"/>
              </a:ext>
            </a:extLst>
          </p:cNvPr>
          <p:cNvCxnSpPr>
            <a:cxnSpLocks/>
            <a:endCxn id="34" idx="1"/>
          </p:cNvCxnSpPr>
          <p:nvPr/>
        </p:nvCxnSpPr>
        <p:spPr>
          <a:xfrm>
            <a:off x="9298609" y="5356087"/>
            <a:ext cx="905561"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AC4F4C67-F916-C5CE-E8C9-1E0D402FC8A1}"/>
              </a:ext>
            </a:extLst>
          </p:cNvPr>
          <p:cNvSpPr txBox="1"/>
          <p:nvPr/>
        </p:nvSpPr>
        <p:spPr>
          <a:xfrm>
            <a:off x="8521145" y="4287943"/>
            <a:ext cx="706784" cy="400110"/>
          </a:xfrm>
          <a:prstGeom prst="rect">
            <a:avLst/>
          </a:prstGeom>
          <a:noFill/>
        </p:spPr>
        <p:txBody>
          <a:bodyPr wrap="square" rtlCol="0">
            <a:spAutoFit/>
          </a:bodyPr>
          <a:lstStyle/>
          <a:p>
            <a:r>
              <a:rPr lang="en-US" sz="1000"/>
              <a:t>Modified PBRP</a:t>
            </a:r>
          </a:p>
        </p:txBody>
      </p:sp>
      <p:sp>
        <p:nvSpPr>
          <p:cNvPr id="43" name="TextBox 42">
            <a:extLst>
              <a:ext uri="{FF2B5EF4-FFF2-40B4-BE49-F238E27FC236}">
                <a16:creationId xmlns:a16="http://schemas.microsoft.com/office/drawing/2014/main" id="{0A267805-1BCC-FEB5-433E-F9EE939921A2}"/>
              </a:ext>
            </a:extLst>
          </p:cNvPr>
          <p:cNvSpPr txBox="1"/>
          <p:nvPr/>
        </p:nvSpPr>
        <p:spPr>
          <a:xfrm>
            <a:off x="8499057" y="2564873"/>
            <a:ext cx="706784" cy="246221"/>
          </a:xfrm>
          <a:prstGeom prst="rect">
            <a:avLst/>
          </a:prstGeom>
          <a:noFill/>
        </p:spPr>
        <p:txBody>
          <a:bodyPr wrap="square" rtlCol="0">
            <a:spAutoFit/>
          </a:bodyPr>
          <a:lstStyle/>
          <a:p>
            <a:r>
              <a:rPr lang="en-US" sz="1000"/>
              <a:t>IA</a:t>
            </a:r>
          </a:p>
        </p:txBody>
      </p:sp>
      <p:sp>
        <p:nvSpPr>
          <p:cNvPr id="7" name="Rectangle 6">
            <a:extLst>
              <a:ext uri="{FF2B5EF4-FFF2-40B4-BE49-F238E27FC236}">
                <a16:creationId xmlns:a16="http://schemas.microsoft.com/office/drawing/2014/main" id="{0FE59DC8-CF56-1341-137A-7A57FB356879}"/>
              </a:ext>
            </a:extLst>
          </p:cNvPr>
          <p:cNvSpPr>
            <a:spLocks/>
          </p:cNvSpPr>
          <p:nvPr/>
        </p:nvSpPr>
        <p:spPr>
          <a:xfrm>
            <a:off x="1257300" y="6030106"/>
            <a:ext cx="10475287" cy="353022"/>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r>
              <a:rPr lang="en-US" sz="1400" b="1">
                <a:solidFill>
                  <a:schemeClr val="tx1"/>
                </a:solidFill>
              </a:rPr>
              <a:t>NOTE: </a:t>
            </a:r>
            <a:r>
              <a:rPr lang="en-US" sz="1400">
                <a:solidFill>
                  <a:schemeClr val="tx1"/>
                </a:solidFill>
              </a:rPr>
              <a:t>PBRP Only follows the same LCP construction methodology as RPG Only</a:t>
            </a:r>
          </a:p>
        </p:txBody>
      </p:sp>
    </p:spTree>
    <p:extLst>
      <p:ext uri="{BB962C8B-B14F-4D97-AF65-F5344CB8AC3E}">
        <p14:creationId xmlns:p14="http://schemas.microsoft.com/office/powerpoint/2010/main" val="685431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DB059B50-7F48-0915-761A-1FDD6E8D7F7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04" imgH="403" progId="TCLayout.ActiveDocument.1">
                  <p:embed/>
                </p:oleObj>
              </mc:Choice>
              <mc:Fallback>
                <p:oleObj name="think-cell Slide" r:id="rId15" imgW="404" imgH="403" progId="TCLayout.ActiveDocument.1">
                  <p:embed/>
                  <p:pic>
                    <p:nvPicPr>
                      <p:cNvPr id="9" name="think-cell data - do not delete" hidden="1">
                        <a:extLst>
                          <a:ext uri="{FF2B5EF4-FFF2-40B4-BE49-F238E27FC236}">
                            <a16:creationId xmlns:a16="http://schemas.microsoft.com/office/drawing/2014/main" id="{DB059B50-7F48-0915-761A-1FDD6E8D7F79}"/>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73B23B20-49FB-5497-F4B9-81DA6FEB2D5E}"/>
              </a:ext>
            </a:extLst>
          </p:cNvPr>
          <p:cNvSpPr>
            <a:spLocks noGrp="1"/>
          </p:cNvSpPr>
          <p:nvPr>
            <p:ph type="title"/>
          </p:nvPr>
        </p:nvSpPr>
        <p:spPr>
          <a:xfrm>
            <a:off x="1257300" y="210624"/>
            <a:ext cx="10401300" cy="332399"/>
          </a:xfrm>
        </p:spPr>
        <p:txBody>
          <a:bodyPr vert="horz">
            <a:spAutoFit/>
          </a:bodyPr>
          <a:lstStyle/>
          <a:p>
            <a:r>
              <a:rPr lang="en-US"/>
              <a:t>Batch Zero key submission deadlines and main responsibilities</a:t>
            </a:r>
            <a:endParaRPr lang="en-US" sz="1200">
              <a:cs typeface="Arial"/>
            </a:endParaRPr>
          </a:p>
        </p:txBody>
      </p:sp>
      <p:sp>
        <p:nvSpPr>
          <p:cNvPr id="4" name="Slide Number Placeholder 5">
            <a:extLst>
              <a:ext uri="{FF2B5EF4-FFF2-40B4-BE49-F238E27FC236}">
                <a16:creationId xmlns:a16="http://schemas.microsoft.com/office/drawing/2014/main" id="{63216D0A-0AB1-3643-BDBD-F07665983A0F}"/>
              </a:ext>
            </a:extLst>
          </p:cNvPr>
          <p:cNvSpPr>
            <a:spLocks noGrp="1"/>
          </p:cNvSpPr>
          <p:nvPr>
            <p:ph type="sldNum" sz="quarter" idx="12"/>
          </p:nvPr>
        </p:nvSpPr>
        <p:spPr/>
        <p:txBody>
          <a:bodyPr/>
          <a:lstStyle/>
          <a:p>
            <a:fld id="{BCDE79FB-97BA-492B-8D57-F1373F9ADA95}" type="slidenum">
              <a:rPr lang="en-US" smtClean="0"/>
              <a:t>4</a:t>
            </a:fld>
            <a:endParaRPr lang="en-US"/>
          </a:p>
        </p:txBody>
      </p:sp>
      <p:sp>
        <p:nvSpPr>
          <p:cNvPr id="8" name="5. Source">
            <a:extLst>
              <a:ext uri="{FF2B5EF4-FFF2-40B4-BE49-F238E27FC236}">
                <a16:creationId xmlns:a16="http://schemas.microsoft.com/office/drawing/2014/main" id="{13DFED29-E799-1D9E-C539-D54D02221AF2}"/>
              </a:ext>
            </a:extLst>
          </p:cNvPr>
          <p:cNvSpPr txBox="1"/>
          <p:nvPr>
            <p:custDataLst>
              <p:tags r:id="rId2"/>
            </p:custDataLst>
          </p:nvPr>
        </p:nvSpPr>
        <p:spPr>
          <a:xfrm>
            <a:off x="624839" y="6652475"/>
            <a:ext cx="10287000" cy="123111"/>
          </a:xfrm>
          <a:prstGeom prst="rect">
            <a:avLst/>
          </a:prstGeom>
          <a:noFill/>
        </p:spPr>
        <p:txBody>
          <a:bodyPr vert="horz" wrap="square" lIns="0" tIns="0" rIns="0" bIns="0" rtlCol="0" anchor="b" anchorCtr="0">
            <a:spAutoFit/>
          </a:bodyPr>
          <a:lstStyle/>
          <a:p>
            <a:r>
              <a:rPr lang="fr-FR" sz="800"/>
              <a:t>Source: ERCOT discussions</a:t>
            </a:r>
            <a:endParaRPr lang="en-US" sz="800"/>
          </a:p>
        </p:txBody>
      </p:sp>
      <p:sp>
        <p:nvSpPr>
          <p:cNvPr id="60" name="Rectangle 59">
            <a:extLst>
              <a:ext uri="{FF2B5EF4-FFF2-40B4-BE49-F238E27FC236}">
                <a16:creationId xmlns:a16="http://schemas.microsoft.com/office/drawing/2014/main" id="{E19A15D6-5AAF-A820-304F-629DAFD3C914}"/>
              </a:ext>
            </a:extLst>
          </p:cNvPr>
          <p:cNvSpPr>
            <a:spLocks/>
          </p:cNvSpPr>
          <p:nvPr/>
        </p:nvSpPr>
        <p:spPr>
          <a:xfrm>
            <a:off x="3166917" y="1036237"/>
            <a:ext cx="1005906" cy="50865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p>
        </p:txBody>
      </p:sp>
      <p:sp>
        <p:nvSpPr>
          <p:cNvPr id="5" name="Rectangle 4">
            <a:extLst>
              <a:ext uri="{FF2B5EF4-FFF2-40B4-BE49-F238E27FC236}">
                <a16:creationId xmlns:a16="http://schemas.microsoft.com/office/drawing/2014/main" id="{A74D28EB-786D-38A7-27D5-545533AADDBA}"/>
              </a:ext>
            </a:extLst>
          </p:cNvPr>
          <p:cNvSpPr>
            <a:spLocks/>
          </p:cNvSpPr>
          <p:nvPr/>
        </p:nvSpPr>
        <p:spPr>
          <a:xfrm>
            <a:off x="624839" y="1643023"/>
            <a:ext cx="838620" cy="12622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ILLE</a:t>
            </a:r>
          </a:p>
        </p:txBody>
      </p:sp>
      <p:sp>
        <p:nvSpPr>
          <p:cNvPr id="6" name="Rectangle 5">
            <a:extLst>
              <a:ext uri="{FF2B5EF4-FFF2-40B4-BE49-F238E27FC236}">
                <a16:creationId xmlns:a16="http://schemas.microsoft.com/office/drawing/2014/main" id="{7C6D352A-8CFA-7013-712C-E077C7E07181}"/>
              </a:ext>
            </a:extLst>
          </p:cNvPr>
          <p:cNvSpPr>
            <a:spLocks/>
          </p:cNvSpPr>
          <p:nvPr/>
        </p:nvSpPr>
        <p:spPr>
          <a:xfrm>
            <a:off x="624839" y="3100546"/>
            <a:ext cx="838620" cy="1262285"/>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TSP/DSP</a:t>
            </a:r>
          </a:p>
        </p:txBody>
      </p:sp>
      <p:sp>
        <p:nvSpPr>
          <p:cNvPr id="7" name="Rectangle 6">
            <a:extLst>
              <a:ext uri="{FF2B5EF4-FFF2-40B4-BE49-F238E27FC236}">
                <a16:creationId xmlns:a16="http://schemas.microsoft.com/office/drawing/2014/main" id="{0346890E-FC0C-8279-FEDC-9866A54B4887}"/>
              </a:ext>
            </a:extLst>
          </p:cNvPr>
          <p:cNvSpPr>
            <a:spLocks/>
          </p:cNvSpPr>
          <p:nvPr/>
        </p:nvSpPr>
        <p:spPr>
          <a:xfrm>
            <a:off x="624839" y="4558070"/>
            <a:ext cx="838620" cy="1262285"/>
          </a:xfrm>
          <a:prstGeom prst="rect">
            <a:avLst/>
          </a:prstGeom>
          <a:solidFill>
            <a:srgbClr val="78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ERCOT</a:t>
            </a:r>
          </a:p>
        </p:txBody>
      </p:sp>
      <p:cxnSp>
        <p:nvCxnSpPr>
          <p:cNvPr id="10" name="Straight Connector 9">
            <a:extLst>
              <a:ext uri="{FF2B5EF4-FFF2-40B4-BE49-F238E27FC236}">
                <a16:creationId xmlns:a16="http://schemas.microsoft.com/office/drawing/2014/main" id="{9E7931A4-50C3-70E8-339F-336D64C5C58F}"/>
              </a:ext>
            </a:extLst>
          </p:cNvPr>
          <p:cNvCxnSpPr>
            <a:cxnSpLocks/>
          </p:cNvCxnSpPr>
          <p:nvPr>
            <p:custDataLst>
              <p:tags r:id="rId3"/>
            </p:custDataLst>
          </p:nvPr>
        </p:nvCxnSpPr>
        <p:spPr bwMode="auto">
          <a:xfrm>
            <a:off x="624839" y="3002927"/>
            <a:ext cx="11033761"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8845A4A2-8623-DF6A-C9E6-BFB627703D68}"/>
              </a:ext>
            </a:extLst>
          </p:cNvPr>
          <p:cNvCxnSpPr>
            <a:cxnSpLocks/>
          </p:cNvCxnSpPr>
          <p:nvPr>
            <p:custDataLst>
              <p:tags r:id="rId4"/>
            </p:custDataLst>
          </p:nvPr>
        </p:nvCxnSpPr>
        <p:spPr bwMode="auto">
          <a:xfrm>
            <a:off x="624839" y="4460450"/>
            <a:ext cx="11033761"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519BF89-C761-DB90-A3CD-5DC29E1B2B88}"/>
              </a:ext>
            </a:extLst>
          </p:cNvPr>
          <p:cNvCxnSpPr>
            <a:cxnSpLocks/>
          </p:cNvCxnSpPr>
          <p:nvPr>
            <p:custDataLst>
              <p:tags r:id="rId5"/>
            </p:custDataLst>
          </p:nvPr>
        </p:nvCxnSpPr>
        <p:spPr bwMode="auto">
          <a:xfrm>
            <a:off x="1606907" y="1392487"/>
            <a:ext cx="10051693" cy="0"/>
          </a:xfrm>
          <a:prstGeom prst="line">
            <a:avLst/>
          </a:prstGeom>
          <a:ln w="28575" cap="flat" cmpd="sng" algn="ctr">
            <a:solidFill>
              <a:schemeClr val="accent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2" name="Oval 21">
            <a:extLst>
              <a:ext uri="{FF2B5EF4-FFF2-40B4-BE49-F238E27FC236}">
                <a16:creationId xmlns:a16="http://schemas.microsoft.com/office/drawing/2014/main" id="{25024BCC-A4E1-CD0D-97FD-280C07DF6B15}"/>
              </a:ext>
            </a:extLst>
          </p:cNvPr>
          <p:cNvSpPr/>
          <p:nvPr/>
        </p:nvSpPr>
        <p:spPr>
          <a:xfrm>
            <a:off x="3936950" y="1321595"/>
            <a:ext cx="182880" cy="18288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F7D50A9-8146-397F-1414-FE948C10EAAE}"/>
              </a:ext>
            </a:extLst>
          </p:cNvPr>
          <p:cNvSpPr/>
          <p:nvPr/>
        </p:nvSpPr>
        <p:spPr>
          <a:xfrm>
            <a:off x="6449873" y="1321595"/>
            <a:ext cx="182880" cy="18288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D716DFF-5AF1-2968-D936-C449E4302049}"/>
              </a:ext>
            </a:extLst>
          </p:cNvPr>
          <p:cNvSpPr/>
          <p:nvPr/>
        </p:nvSpPr>
        <p:spPr>
          <a:xfrm>
            <a:off x="8962796" y="1321595"/>
            <a:ext cx="182880" cy="18288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4411ADF-C377-E86F-62C2-E22C6481A95F}"/>
              </a:ext>
            </a:extLst>
          </p:cNvPr>
          <p:cNvSpPr/>
          <p:nvPr/>
        </p:nvSpPr>
        <p:spPr>
          <a:xfrm>
            <a:off x="11475720" y="1321595"/>
            <a:ext cx="182880" cy="18288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7" name="TextBox 26">
            <a:extLst>
              <a:ext uri="{FF2B5EF4-FFF2-40B4-BE49-F238E27FC236}">
                <a16:creationId xmlns:a16="http://schemas.microsoft.com/office/drawing/2014/main" id="{6D089211-BE3E-F6F9-6819-A3625B5398E1}"/>
              </a:ext>
            </a:extLst>
          </p:cNvPr>
          <p:cNvSpPr txBox="1">
            <a:spLocks/>
          </p:cNvSpPr>
          <p:nvPr/>
        </p:nvSpPr>
        <p:spPr>
          <a:xfrm>
            <a:off x="3396633" y="1056785"/>
            <a:ext cx="754456" cy="246221"/>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accent1"/>
                </a:solidFill>
                <a:cs typeface="Arial"/>
              </a:rPr>
              <a:t>July 10</a:t>
            </a:r>
          </a:p>
        </p:txBody>
      </p:sp>
      <p:sp>
        <p:nvSpPr>
          <p:cNvPr id="28" name="TextBox 27">
            <a:extLst>
              <a:ext uri="{FF2B5EF4-FFF2-40B4-BE49-F238E27FC236}">
                <a16:creationId xmlns:a16="http://schemas.microsoft.com/office/drawing/2014/main" id="{A81E89C5-FBD1-D7E6-08F6-7713A34E44C6}"/>
              </a:ext>
            </a:extLst>
          </p:cNvPr>
          <p:cNvSpPr txBox="1">
            <a:spLocks/>
          </p:cNvSpPr>
          <p:nvPr/>
        </p:nvSpPr>
        <p:spPr>
          <a:xfrm>
            <a:off x="5909556" y="1056785"/>
            <a:ext cx="754456" cy="246221"/>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accent1"/>
                </a:solidFill>
                <a:cs typeface="Arial"/>
              </a:rPr>
              <a:t>July 24</a:t>
            </a:r>
          </a:p>
        </p:txBody>
      </p:sp>
      <p:sp>
        <p:nvSpPr>
          <p:cNvPr id="29" name="TextBox 28">
            <a:extLst>
              <a:ext uri="{FF2B5EF4-FFF2-40B4-BE49-F238E27FC236}">
                <a16:creationId xmlns:a16="http://schemas.microsoft.com/office/drawing/2014/main" id="{95150486-E315-6802-392F-A352F8772442}"/>
              </a:ext>
            </a:extLst>
          </p:cNvPr>
          <p:cNvSpPr txBox="1">
            <a:spLocks/>
          </p:cNvSpPr>
          <p:nvPr/>
        </p:nvSpPr>
        <p:spPr>
          <a:xfrm>
            <a:off x="8194425" y="1056785"/>
            <a:ext cx="1004181" cy="246221"/>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accent1"/>
                </a:solidFill>
                <a:cs typeface="Arial"/>
              </a:rPr>
              <a:t>August 7</a:t>
            </a:r>
          </a:p>
        </p:txBody>
      </p:sp>
      <p:sp>
        <p:nvSpPr>
          <p:cNvPr id="31" name="TextBox 30">
            <a:extLst>
              <a:ext uri="{FF2B5EF4-FFF2-40B4-BE49-F238E27FC236}">
                <a16:creationId xmlns:a16="http://schemas.microsoft.com/office/drawing/2014/main" id="{5631A14C-0FFF-3BB5-030C-057035198C11}"/>
              </a:ext>
            </a:extLst>
          </p:cNvPr>
          <p:cNvSpPr txBox="1">
            <a:spLocks/>
          </p:cNvSpPr>
          <p:nvPr/>
        </p:nvSpPr>
        <p:spPr>
          <a:xfrm>
            <a:off x="10615645" y="1056785"/>
            <a:ext cx="1104599" cy="246221"/>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accent1"/>
                </a:solidFill>
                <a:cs typeface="Arial"/>
              </a:rPr>
              <a:t>August 31</a:t>
            </a:r>
          </a:p>
        </p:txBody>
      </p:sp>
      <p:sp>
        <p:nvSpPr>
          <p:cNvPr id="16" name="TextBox 15">
            <a:extLst>
              <a:ext uri="{FF2B5EF4-FFF2-40B4-BE49-F238E27FC236}">
                <a16:creationId xmlns:a16="http://schemas.microsoft.com/office/drawing/2014/main" id="{68B4AB5B-0759-7C17-3E5E-6F8E766F7D4B}"/>
              </a:ext>
            </a:extLst>
          </p:cNvPr>
          <p:cNvSpPr txBox="1">
            <a:spLocks/>
          </p:cNvSpPr>
          <p:nvPr/>
        </p:nvSpPr>
        <p:spPr>
          <a:xfrm>
            <a:off x="10350394" y="734793"/>
            <a:ext cx="1004181" cy="184666"/>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200" b="1">
                <a:cs typeface="Arial"/>
              </a:rPr>
              <a:t>Detailed next</a:t>
            </a:r>
          </a:p>
        </p:txBody>
      </p:sp>
      <p:sp>
        <p:nvSpPr>
          <p:cNvPr id="32" name="Rectangle 31">
            <a:extLst>
              <a:ext uri="{FF2B5EF4-FFF2-40B4-BE49-F238E27FC236}">
                <a16:creationId xmlns:a16="http://schemas.microsoft.com/office/drawing/2014/main" id="{88512D9B-DB4F-4F7D-D3A3-C01DC76997A3}"/>
              </a:ext>
            </a:extLst>
          </p:cNvPr>
          <p:cNvSpPr>
            <a:spLocks/>
          </p:cNvSpPr>
          <p:nvPr/>
        </p:nvSpPr>
        <p:spPr>
          <a:xfrm>
            <a:off x="1606907" y="1664768"/>
            <a:ext cx="2330043" cy="1218796"/>
          </a:xfrm>
          <a:prstGeom prst="rect">
            <a:avLst/>
          </a:prstGeom>
          <a:solidFill>
            <a:srgbClr val="005763">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buNone/>
            </a:pPr>
            <a:r>
              <a:rPr lang="en-US" sz="1100" b="1"/>
              <a:t>Deadline for ILLE to submit required Batch Zero eligibility materials </a:t>
            </a:r>
            <a:r>
              <a:rPr lang="en-US" sz="1100"/>
              <a:t>to the Interconnecting TSP/DSP and, where required, directly to ERCOT (e.g., dynamic load models)</a:t>
            </a:r>
          </a:p>
        </p:txBody>
      </p:sp>
      <p:sp>
        <p:nvSpPr>
          <p:cNvPr id="35" name="Rectangle 34">
            <a:extLst>
              <a:ext uri="{FF2B5EF4-FFF2-40B4-BE49-F238E27FC236}">
                <a16:creationId xmlns:a16="http://schemas.microsoft.com/office/drawing/2014/main" id="{6B336C66-24EE-01EB-13B3-0BAC1A93BD42}"/>
              </a:ext>
            </a:extLst>
          </p:cNvPr>
          <p:cNvSpPr>
            <a:spLocks/>
          </p:cNvSpPr>
          <p:nvPr/>
        </p:nvSpPr>
        <p:spPr>
          <a:xfrm>
            <a:off x="4119830" y="3100546"/>
            <a:ext cx="2330043" cy="121879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Deadline for TSPs/DSPs to submit complete Batch Zero eligibility packages </a:t>
            </a:r>
            <a:r>
              <a:rPr lang="en-US" sz="1100">
                <a:solidFill>
                  <a:schemeClr val="tx1"/>
                </a:solidFill>
              </a:rPr>
              <a:t>and supporting materials to ERCOT</a:t>
            </a:r>
          </a:p>
        </p:txBody>
      </p:sp>
      <p:sp>
        <p:nvSpPr>
          <p:cNvPr id="36" name="Rectangle 35">
            <a:extLst>
              <a:ext uri="{FF2B5EF4-FFF2-40B4-BE49-F238E27FC236}">
                <a16:creationId xmlns:a16="http://schemas.microsoft.com/office/drawing/2014/main" id="{C7A662BA-29EF-147E-87C4-68BC9331FF9E}"/>
              </a:ext>
            </a:extLst>
          </p:cNvPr>
          <p:cNvSpPr>
            <a:spLocks/>
          </p:cNvSpPr>
          <p:nvPr/>
        </p:nvSpPr>
        <p:spPr>
          <a:xfrm>
            <a:off x="6655615" y="4558070"/>
            <a:ext cx="2307182" cy="1218796"/>
          </a:xfrm>
          <a:prstGeom prst="rect">
            <a:avLst/>
          </a:prstGeom>
          <a:solidFill>
            <a:srgbClr val="78D2D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Deadline for ERCOT to notify TSPs/DSPs of Batch Zero classification results</a:t>
            </a:r>
            <a:r>
              <a:rPr lang="en-US" sz="1100">
                <a:solidFill>
                  <a:schemeClr val="tx1"/>
                </a:solidFill>
              </a:rPr>
              <a:t>, including eligibility determinations and identified dynamic model or data deficiencies</a:t>
            </a:r>
          </a:p>
        </p:txBody>
      </p:sp>
      <p:sp>
        <p:nvSpPr>
          <p:cNvPr id="37" name="Rectangle 36">
            <a:extLst>
              <a:ext uri="{FF2B5EF4-FFF2-40B4-BE49-F238E27FC236}">
                <a16:creationId xmlns:a16="http://schemas.microsoft.com/office/drawing/2014/main" id="{704D51B3-A018-8068-6FA4-1C7A4B03F9B6}"/>
              </a:ext>
            </a:extLst>
          </p:cNvPr>
          <p:cNvSpPr>
            <a:spLocks/>
          </p:cNvSpPr>
          <p:nvPr/>
        </p:nvSpPr>
        <p:spPr>
          <a:xfrm>
            <a:off x="9145676" y="1664768"/>
            <a:ext cx="2330045" cy="1218796"/>
          </a:xfrm>
          <a:prstGeom prst="rect">
            <a:avLst/>
          </a:prstGeom>
          <a:solidFill>
            <a:srgbClr val="005763">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Deadline for ILLEs to resolve identified dynamic model and technical data deficiencies </a:t>
            </a:r>
            <a:r>
              <a:rPr lang="en-US" sz="1100"/>
              <a:t>and submit corrected materials</a:t>
            </a:r>
          </a:p>
        </p:txBody>
      </p:sp>
      <p:cxnSp>
        <p:nvCxnSpPr>
          <p:cNvPr id="40" name="Straight Connector 39">
            <a:extLst>
              <a:ext uri="{FF2B5EF4-FFF2-40B4-BE49-F238E27FC236}">
                <a16:creationId xmlns:a16="http://schemas.microsoft.com/office/drawing/2014/main" id="{4333878B-12EA-4347-4C4F-EB8443D409A2}"/>
              </a:ext>
            </a:extLst>
          </p:cNvPr>
          <p:cNvCxnSpPr>
            <a:cxnSpLocks/>
          </p:cNvCxnSpPr>
          <p:nvPr>
            <p:custDataLst>
              <p:tags r:id="rId6"/>
            </p:custDataLst>
          </p:nvPr>
        </p:nvCxnSpPr>
        <p:spPr bwMode="auto">
          <a:xfrm flipV="1">
            <a:off x="4028390" y="1544887"/>
            <a:ext cx="0" cy="4231979"/>
          </a:xfrm>
          <a:prstGeom prst="line">
            <a:avLst/>
          </a:prstGeom>
          <a:ln w="28575" cap="flat" cmpd="sng" algn="ctr">
            <a:solidFill>
              <a:schemeClr val="accent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EC95136E-158E-598D-1241-20FB96AA2019}"/>
              </a:ext>
            </a:extLst>
          </p:cNvPr>
          <p:cNvCxnSpPr>
            <a:cxnSpLocks/>
          </p:cNvCxnSpPr>
          <p:nvPr>
            <p:custDataLst>
              <p:tags r:id="rId7"/>
            </p:custDataLst>
          </p:nvPr>
        </p:nvCxnSpPr>
        <p:spPr bwMode="auto">
          <a:xfrm flipV="1">
            <a:off x="6541313" y="1544887"/>
            <a:ext cx="0" cy="4231979"/>
          </a:xfrm>
          <a:prstGeom prst="line">
            <a:avLst/>
          </a:prstGeom>
          <a:ln w="28575" cap="flat" cmpd="sng" algn="ctr">
            <a:solidFill>
              <a:schemeClr val="accent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F0979EBB-9A08-6848-C2AD-E59ADC107C3C}"/>
              </a:ext>
            </a:extLst>
          </p:cNvPr>
          <p:cNvCxnSpPr>
            <a:cxnSpLocks/>
          </p:cNvCxnSpPr>
          <p:nvPr>
            <p:custDataLst>
              <p:tags r:id="rId8"/>
            </p:custDataLst>
          </p:nvPr>
        </p:nvCxnSpPr>
        <p:spPr bwMode="auto">
          <a:xfrm flipV="1">
            <a:off x="9054236" y="1544887"/>
            <a:ext cx="0" cy="4231979"/>
          </a:xfrm>
          <a:prstGeom prst="line">
            <a:avLst/>
          </a:prstGeom>
          <a:ln w="28575" cap="flat" cmpd="sng" algn="ctr">
            <a:solidFill>
              <a:schemeClr val="accent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EBC2E75D-7A54-C076-6F3A-9DFA08CF2BE0}"/>
              </a:ext>
            </a:extLst>
          </p:cNvPr>
          <p:cNvCxnSpPr>
            <a:cxnSpLocks/>
          </p:cNvCxnSpPr>
          <p:nvPr>
            <p:custDataLst>
              <p:tags r:id="rId9"/>
            </p:custDataLst>
          </p:nvPr>
        </p:nvCxnSpPr>
        <p:spPr bwMode="auto">
          <a:xfrm flipV="1">
            <a:off x="11567160" y="1544887"/>
            <a:ext cx="0" cy="4231979"/>
          </a:xfrm>
          <a:prstGeom prst="line">
            <a:avLst/>
          </a:prstGeom>
          <a:ln w="28575" cap="flat" cmpd="sng" algn="ctr">
            <a:solidFill>
              <a:schemeClr val="accent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8" name="Rectangle 57">
            <a:extLst>
              <a:ext uri="{FF2B5EF4-FFF2-40B4-BE49-F238E27FC236}">
                <a16:creationId xmlns:a16="http://schemas.microsoft.com/office/drawing/2014/main" id="{6BBC48CF-2068-6F0D-8FBD-A3A62FCADED3}"/>
              </a:ext>
            </a:extLst>
          </p:cNvPr>
          <p:cNvSpPr>
            <a:spLocks/>
          </p:cNvSpPr>
          <p:nvPr/>
        </p:nvSpPr>
        <p:spPr>
          <a:xfrm>
            <a:off x="1606907" y="4558070"/>
            <a:ext cx="2307182" cy="1218796"/>
          </a:xfrm>
          <a:prstGeom prst="rect">
            <a:avLst/>
          </a:prstGeom>
          <a:solidFill>
            <a:srgbClr val="78D2D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Last day ERCOT will review and approve LLIS studies </a:t>
            </a:r>
            <a:r>
              <a:rPr lang="en-US" sz="1100">
                <a:solidFill>
                  <a:schemeClr val="tx1"/>
                </a:solidFill>
              </a:rPr>
              <a:t>under the legacy process</a:t>
            </a:r>
          </a:p>
        </p:txBody>
      </p:sp>
      <p:cxnSp>
        <p:nvCxnSpPr>
          <p:cNvPr id="63" name="Straight Connector 62">
            <a:extLst>
              <a:ext uri="{FF2B5EF4-FFF2-40B4-BE49-F238E27FC236}">
                <a16:creationId xmlns:a16="http://schemas.microsoft.com/office/drawing/2014/main" id="{F4D94674-3A2D-E6F6-1ACF-056E22A4CED5}"/>
              </a:ext>
            </a:extLst>
          </p:cNvPr>
          <p:cNvCxnSpPr>
            <a:cxnSpLocks/>
          </p:cNvCxnSpPr>
          <p:nvPr>
            <p:custDataLst>
              <p:tags r:id="rId10"/>
            </p:custDataLst>
          </p:nvPr>
        </p:nvCxnSpPr>
        <p:spPr bwMode="auto">
          <a:xfrm>
            <a:off x="4028389" y="1413035"/>
            <a:ext cx="7538771" cy="0"/>
          </a:xfrm>
          <a:prstGeom prst="line">
            <a:avLst/>
          </a:prstGeom>
          <a:ln w="28575" cap="flat" cmpd="sng" algn="ctr">
            <a:solidFill>
              <a:schemeClr val="accent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4" name="Rectangle 63">
            <a:extLst>
              <a:ext uri="{FF2B5EF4-FFF2-40B4-BE49-F238E27FC236}">
                <a16:creationId xmlns:a16="http://schemas.microsoft.com/office/drawing/2014/main" id="{FCE35763-81F9-72F4-A9D5-2F4D1A9D27DF}"/>
              </a:ext>
            </a:extLst>
          </p:cNvPr>
          <p:cNvSpPr>
            <a:spLocks/>
          </p:cNvSpPr>
          <p:nvPr/>
        </p:nvSpPr>
        <p:spPr>
          <a:xfrm>
            <a:off x="5711300" y="1036237"/>
            <a:ext cx="1005906" cy="50865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p>
        </p:txBody>
      </p:sp>
      <p:sp>
        <p:nvSpPr>
          <p:cNvPr id="65" name="TrackerNumBlue 4">
            <a:extLst>
              <a:ext uri="{FF2B5EF4-FFF2-40B4-BE49-F238E27FC236}">
                <a16:creationId xmlns:a16="http://schemas.microsoft.com/office/drawing/2014/main" id="{B5939070-7051-08EB-939D-B9539C8937C4}"/>
              </a:ext>
            </a:extLst>
          </p:cNvPr>
          <p:cNvSpPr/>
          <p:nvPr>
            <p:custDataLst>
              <p:tags r:id="rId11"/>
            </p:custDataLst>
          </p:nvPr>
        </p:nvSpPr>
        <p:spPr>
          <a:xfrm>
            <a:off x="3018165" y="935182"/>
            <a:ext cx="279340" cy="279340"/>
          </a:xfrm>
          <a:prstGeom prst="ellipse">
            <a:avLst/>
          </a:prstGeom>
          <a:solidFill>
            <a:schemeClr val="accent1"/>
          </a:solidFill>
          <a:ln w="6350" cap="sq"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66" name="TrackerNumBlue 4">
            <a:extLst>
              <a:ext uri="{FF2B5EF4-FFF2-40B4-BE49-F238E27FC236}">
                <a16:creationId xmlns:a16="http://schemas.microsoft.com/office/drawing/2014/main" id="{11F122A6-3C8B-719A-E62B-87A904515B5B}"/>
              </a:ext>
            </a:extLst>
          </p:cNvPr>
          <p:cNvSpPr/>
          <p:nvPr>
            <p:custDataLst>
              <p:tags r:id="rId12"/>
            </p:custDataLst>
          </p:nvPr>
        </p:nvSpPr>
        <p:spPr>
          <a:xfrm>
            <a:off x="5567914" y="935182"/>
            <a:ext cx="279340" cy="279340"/>
          </a:xfrm>
          <a:prstGeom prst="ellipse">
            <a:avLst/>
          </a:prstGeom>
          <a:solidFill>
            <a:schemeClr val="accent1"/>
          </a:solidFill>
          <a:ln w="6350" cap="sq"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11" name="TextBox 10">
            <a:extLst>
              <a:ext uri="{FF2B5EF4-FFF2-40B4-BE49-F238E27FC236}">
                <a16:creationId xmlns:a16="http://schemas.microsoft.com/office/drawing/2014/main" id="{1DC98EB9-EF83-5BD1-C2E3-BC376AFCE713}"/>
              </a:ext>
            </a:extLst>
          </p:cNvPr>
          <p:cNvSpPr txBox="1"/>
          <p:nvPr/>
        </p:nvSpPr>
        <p:spPr>
          <a:xfrm>
            <a:off x="1257300" y="567702"/>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i="1">
                <a:solidFill>
                  <a:schemeClr val="bg1">
                    <a:lumMod val="50000"/>
                  </a:schemeClr>
                </a:solidFill>
              </a:rPr>
              <a:t>Note: timeline assumes PUCT approval on June 18</a:t>
            </a:r>
            <a:r>
              <a:rPr lang="en-US" i="1" baseline="30000">
                <a:solidFill>
                  <a:schemeClr val="bg1">
                    <a:lumMod val="50000"/>
                  </a:schemeClr>
                </a:solidFill>
              </a:rPr>
              <a:t>th</a:t>
            </a:r>
            <a:endParaRPr lang="en-US" i="1">
              <a:solidFill>
                <a:schemeClr val="bg1">
                  <a:lumMod val="50000"/>
                </a:schemeClr>
              </a:solidFill>
            </a:endParaRPr>
          </a:p>
        </p:txBody>
      </p:sp>
      <p:sp>
        <p:nvSpPr>
          <p:cNvPr id="15" name="Rectangle 14">
            <a:extLst>
              <a:ext uri="{FF2B5EF4-FFF2-40B4-BE49-F238E27FC236}">
                <a16:creationId xmlns:a16="http://schemas.microsoft.com/office/drawing/2014/main" id="{5C9ABE5E-2E37-5A44-75FB-A25ABC71DF4A}"/>
              </a:ext>
            </a:extLst>
          </p:cNvPr>
          <p:cNvSpPr>
            <a:spLocks/>
          </p:cNvSpPr>
          <p:nvPr/>
        </p:nvSpPr>
        <p:spPr>
          <a:xfrm>
            <a:off x="1433244" y="5929806"/>
            <a:ext cx="10286999" cy="656706"/>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r>
              <a:rPr lang="en-US" sz="1200" b="1">
                <a:solidFill>
                  <a:schemeClr val="tx1"/>
                </a:solidFill>
              </a:rPr>
              <a:t>Early submission encouraged prior to July 10: </a:t>
            </a:r>
            <a:r>
              <a:rPr lang="en-US" sz="1200">
                <a:solidFill>
                  <a:schemeClr val="tx1"/>
                </a:solidFill>
              </a:rPr>
              <a:t>Interconnecting DSPs/TSPs and ILLEs are encouraged to begin submitting Batch Zero eligibility materials and supporting documentation as early as practicable in advance of the July 10, 2026 milestone. ERCOT may review submitted materials on a rolling basis and provide preliminary feedback regarding completeness, potential deficiencies, or additional information needs</a:t>
            </a:r>
            <a:endParaRPr lang="en-US" sz="1200" b="1">
              <a:solidFill>
                <a:schemeClr val="tx1"/>
              </a:solidFill>
            </a:endParaRPr>
          </a:p>
        </p:txBody>
      </p:sp>
      <p:pic>
        <p:nvPicPr>
          <p:cNvPr id="30" name="Graphic 29">
            <a:extLst>
              <a:ext uri="{FF2B5EF4-FFF2-40B4-BE49-F238E27FC236}">
                <a16:creationId xmlns:a16="http://schemas.microsoft.com/office/drawing/2014/main" id="{B9643E0C-123C-EE4C-F5ED-7D0741ABAFDC}"/>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624839" y="5953359"/>
            <a:ext cx="609600" cy="609600"/>
          </a:xfrm>
          <a:prstGeom prst="rect">
            <a:avLst/>
          </a:prstGeom>
        </p:spPr>
      </p:pic>
      <p:grpSp>
        <p:nvGrpSpPr>
          <p:cNvPr id="14" name="Group 13">
            <a:extLst>
              <a:ext uri="{FF2B5EF4-FFF2-40B4-BE49-F238E27FC236}">
                <a16:creationId xmlns:a16="http://schemas.microsoft.com/office/drawing/2014/main" id="{B02EE77E-A896-2B7F-90CC-BD3704C2BEA2}"/>
              </a:ext>
            </a:extLst>
          </p:cNvPr>
          <p:cNvGrpSpPr/>
          <p:nvPr/>
        </p:nvGrpSpPr>
        <p:grpSpPr>
          <a:xfrm>
            <a:off x="9687998" y="608986"/>
            <a:ext cx="622700" cy="328810"/>
            <a:chOff x="3170565" y="1087582"/>
            <a:chExt cx="1154658" cy="609705"/>
          </a:xfrm>
        </p:grpSpPr>
        <p:sp>
          <p:nvSpPr>
            <p:cNvPr id="3" name="Rectangle 2">
              <a:extLst>
                <a:ext uri="{FF2B5EF4-FFF2-40B4-BE49-F238E27FC236}">
                  <a16:creationId xmlns:a16="http://schemas.microsoft.com/office/drawing/2014/main" id="{09A0DF23-1288-D3A3-5582-8A23D8EFCC45}"/>
                </a:ext>
              </a:extLst>
            </p:cNvPr>
            <p:cNvSpPr>
              <a:spLocks/>
            </p:cNvSpPr>
            <p:nvPr/>
          </p:nvSpPr>
          <p:spPr>
            <a:xfrm>
              <a:off x="3319317" y="1188637"/>
              <a:ext cx="1005906" cy="50865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600" b="1"/>
            </a:p>
          </p:txBody>
        </p:sp>
        <p:sp>
          <p:nvSpPr>
            <p:cNvPr id="13" name="TrackerNumBlue 4">
              <a:extLst>
                <a:ext uri="{FF2B5EF4-FFF2-40B4-BE49-F238E27FC236}">
                  <a16:creationId xmlns:a16="http://schemas.microsoft.com/office/drawing/2014/main" id="{0F71504A-60BD-71DF-7094-6C05DBFC7AAE}"/>
                </a:ext>
              </a:extLst>
            </p:cNvPr>
            <p:cNvSpPr/>
            <p:nvPr>
              <p:custDataLst>
                <p:tags r:id="rId13"/>
              </p:custDataLst>
            </p:nvPr>
          </p:nvSpPr>
          <p:spPr>
            <a:xfrm>
              <a:off x="3170565" y="1087582"/>
              <a:ext cx="279340" cy="279340"/>
            </a:xfrm>
            <a:prstGeom prst="ellipse">
              <a:avLst/>
            </a:prstGeom>
            <a:solidFill>
              <a:schemeClr val="accent1"/>
            </a:solidFill>
            <a:ln w="6350" cap="sq"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800" b="1">
                  <a:solidFill>
                    <a:schemeClr val="bg1"/>
                  </a:solidFill>
                </a:rPr>
                <a:t>X</a:t>
              </a:r>
            </a:p>
          </p:txBody>
        </p:sp>
      </p:grpSp>
    </p:spTree>
    <p:extLst>
      <p:ext uri="{BB962C8B-B14F-4D97-AF65-F5344CB8AC3E}">
        <p14:creationId xmlns:p14="http://schemas.microsoft.com/office/powerpoint/2010/main" val="1829694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A600F-F7A6-04ED-7E22-4D83F0F6BA4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F39A6F-3A67-D629-ACF6-051F6141A118}"/>
              </a:ext>
            </a:extLst>
          </p:cNvPr>
          <p:cNvSpPr>
            <a:spLocks noGrp="1"/>
          </p:cNvSpPr>
          <p:nvPr>
            <p:ph type="sldNum" sz="quarter" idx="12"/>
          </p:nvPr>
        </p:nvSpPr>
        <p:spPr/>
        <p:txBody>
          <a:bodyPr/>
          <a:lstStyle/>
          <a:p>
            <a:fld id="{BCDE79FB-97BA-492B-8D57-F1373F9ADA95}" type="slidenum">
              <a:rPr lang="en-US" smtClean="0"/>
              <a:t>40</a:t>
            </a:fld>
            <a:endParaRPr lang="en-US"/>
          </a:p>
        </p:txBody>
      </p:sp>
      <p:sp>
        <p:nvSpPr>
          <p:cNvPr id="6" name="Rectangle: Rounded Corners 5">
            <a:extLst>
              <a:ext uri="{FF2B5EF4-FFF2-40B4-BE49-F238E27FC236}">
                <a16:creationId xmlns:a16="http://schemas.microsoft.com/office/drawing/2014/main" id="{419BB3EE-3D2B-6F3E-C3F5-442AC832ED70}"/>
              </a:ext>
            </a:extLst>
          </p:cNvPr>
          <p:cNvSpPr/>
          <p:nvPr/>
        </p:nvSpPr>
        <p:spPr>
          <a:xfrm>
            <a:off x="4231868"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TPIT and modify any dates in the RPG LCP according to 9.2.1.1(2)(c)(ii)(A)</a:t>
            </a:r>
          </a:p>
        </p:txBody>
      </p:sp>
      <p:sp>
        <p:nvSpPr>
          <p:cNvPr id="8" name="Rectangle: Rounded Corners 7">
            <a:extLst>
              <a:ext uri="{FF2B5EF4-FFF2-40B4-BE49-F238E27FC236}">
                <a16:creationId xmlns:a16="http://schemas.microsoft.com/office/drawing/2014/main" id="{2C91DC59-99CF-7985-9378-71E57194D480}"/>
              </a:ext>
            </a:extLst>
          </p:cNvPr>
          <p:cNvSpPr/>
          <p:nvPr/>
        </p:nvSpPr>
        <p:spPr>
          <a:xfrm>
            <a:off x="6414059" y="327742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ramp schedule in the executed IA for the load.</a:t>
            </a:r>
          </a:p>
        </p:txBody>
      </p:sp>
      <p:cxnSp>
        <p:nvCxnSpPr>
          <p:cNvPr id="14" name="Straight Arrow Connector 13">
            <a:extLst>
              <a:ext uri="{FF2B5EF4-FFF2-40B4-BE49-F238E27FC236}">
                <a16:creationId xmlns:a16="http://schemas.microsoft.com/office/drawing/2014/main" id="{DCB882F1-993B-9D2D-F826-5287BAF19606}"/>
              </a:ext>
            </a:extLst>
          </p:cNvPr>
          <p:cNvCxnSpPr>
            <a:cxnSpLocks/>
            <a:stCxn id="3" idx="3"/>
            <a:endCxn id="6" idx="1"/>
          </p:cNvCxnSpPr>
          <p:nvPr/>
        </p:nvCxnSpPr>
        <p:spPr>
          <a:xfrm>
            <a:off x="3763621" y="1952487"/>
            <a:ext cx="468247"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20BE87F2-B3E6-A02F-2B2A-E3379A811B4D}"/>
              </a:ext>
            </a:extLst>
          </p:cNvPr>
          <p:cNvCxnSpPr>
            <a:cxnSpLocks/>
            <a:stCxn id="8" idx="3"/>
            <a:endCxn id="43" idx="1"/>
          </p:cNvCxnSpPr>
          <p:nvPr/>
        </p:nvCxnSpPr>
        <p:spPr>
          <a:xfrm>
            <a:off x="7942476" y="3688244"/>
            <a:ext cx="653776"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 name="Rectangle: Rounded Corners 2">
            <a:extLst>
              <a:ext uri="{FF2B5EF4-FFF2-40B4-BE49-F238E27FC236}">
                <a16:creationId xmlns:a16="http://schemas.microsoft.com/office/drawing/2014/main" id="{92173942-C0B7-5D2A-E30A-CD908C77C7AE}"/>
              </a:ext>
            </a:extLst>
          </p:cNvPr>
          <p:cNvSpPr/>
          <p:nvPr/>
        </p:nvSpPr>
        <p:spPr>
          <a:xfrm>
            <a:off x="2235204"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Construct LCP for the load that is 0 MW for all years prior to 2030 and PBRP modeled amount after that.</a:t>
            </a:r>
          </a:p>
        </p:txBody>
      </p:sp>
      <p:sp>
        <p:nvSpPr>
          <p:cNvPr id="15" name="Rectangle: Rounded Corners 14">
            <a:extLst>
              <a:ext uri="{FF2B5EF4-FFF2-40B4-BE49-F238E27FC236}">
                <a16:creationId xmlns:a16="http://schemas.microsoft.com/office/drawing/2014/main" id="{160C1EEE-0BA4-BF99-6845-CAAC039BC1C0}"/>
              </a:ext>
            </a:extLst>
          </p:cNvPr>
          <p:cNvSpPr/>
          <p:nvPr/>
        </p:nvSpPr>
        <p:spPr>
          <a:xfrm>
            <a:off x="238540" y="3277429"/>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LCP from the approved LLIS study</a:t>
            </a:r>
          </a:p>
        </p:txBody>
      </p:sp>
      <p:sp>
        <p:nvSpPr>
          <p:cNvPr id="16" name="Rectangle: Rounded Corners 15">
            <a:extLst>
              <a:ext uri="{FF2B5EF4-FFF2-40B4-BE49-F238E27FC236}">
                <a16:creationId xmlns:a16="http://schemas.microsoft.com/office/drawing/2014/main" id="{8383CF2B-C716-FEE4-AA7A-7FF4E9529DDD}"/>
              </a:ext>
            </a:extLst>
          </p:cNvPr>
          <p:cNvSpPr/>
          <p:nvPr/>
        </p:nvSpPr>
        <p:spPr>
          <a:xfrm>
            <a:off x="2235203" y="3277429"/>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TPIT and modify any dates in the LLIS LCP according to 9.2.1.1(2)(c)(ii)(B)</a:t>
            </a:r>
          </a:p>
        </p:txBody>
      </p:sp>
      <p:cxnSp>
        <p:nvCxnSpPr>
          <p:cNvPr id="18" name="Straight Arrow Connector 17">
            <a:extLst>
              <a:ext uri="{FF2B5EF4-FFF2-40B4-BE49-F238E27FC236}">
                <a16:creationId xmlns:a16="http://schemas.microsoft.com/office/drawing/2014/main" id="{743C1720-DED7-8C8C-4B25-5818708AED2F}"/>
              </a:ext>
            </a:extLst>
          </p:cNvPr>
          <p:cNvCxnSpPr>
            <a:stCxn id="15" idx="3"/>
            <a:endCxn id="16" idx="1"/>
          </p:cNvCxnSpPr>
          <p:nvPr/>
        </p:nvCxnSpPr>
        <p:spPr>
          <a:xfrm>
            <a:off x="1766957" y="3688246"/>
            <a:ext cx="468246"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9" name="Slide Number Placeholder 3">
            <a:extLst>
              <a:ext uri="{FF2B5EF4-FFF2-40B4-BE49-F238E27FC236}">
                <a16:creationId xmlns:a16="http://schemas.microsoft.com/office/drawing/2014/main" id="{465823DE-8D35-BA09-72A7-2EEFC0C08F89}"/>
              </a:ext>
            </a:extLst>
          </p:cNvPr>
          <p:cNvSpPr txBox="1">
            <a:spLocks/>
          </p:cNvSpPr>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defPPr>
              <a:defRPr lang="en-US"/>
            </a:defPPr>
            <a:lvl1pPr marL="0" algn="ct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DE79FB-97BA-492B-8D57-F1373F9ADA95}" type="slidenum">
              <a:rPr lang="en-US" smtClean="0"/>
              <a:pPr/>
              <a:t>40</a:t>
            </a:fld>
            <a:endParaRPr lang="en-US"/>
          </a:p>
        </p:txBody>
      </p:sp>
      <p:sp>
        <p:nvSpPr>
          <p:cNvPr id="40" name="Rectangle: Rounded Corners 39">
            <a:extLst>
              <a:ext uri="{FF2B5EF4-FFF2-40B4-BE49-F238E27FC236}">
                <a16:creationId xmlns:a16="http://schemas.microsoft.com/office/drawing/2014/main" id="{491816C6-7A1F-1481-5B1E-6CEAC59FDF97}"/>
              </a:ext>
            </a:extLst>
          </p:cNvPr>
          <p:cNvSpPr/>
          <p:nvPr/>
        </p:nvSpPr>
        <p:spPr>
          <a:xfrm>
            <a:off x="8945224" y="510181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Use the PBRP/LLIS mash-up ramp schedule as modified by TPIT</a:t>
            </a:r>
          </a:p>
        </p:txBody>
      </p:sp>
      <p:sp>
        <p:nvSpPr>
          <p:cNvPr id="41" name="Rectangle: Rounded Corners 40">
            <a:extLst>
              <a:ext uri="{FF2B5EF4-FFF2-40B4-BE49-F238E27FC236}">
                <a16:creationId xmlns:a16="http://schemas.microsoft.com/office/drawing/2014/main" id="{5FDBAE41-C83E-9D28-8290-0D260F612C24}"/>
              </a:ext>
            </a:extLst>
          </p:cNvPr>
          <p:cNvSpPr/>
          <p:nvPr/>
        </p:nvSpPr>
        <p:spPr>
          <a:xfrm>
            <a:off x="6856904" y="1627533"/>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Load is </a:t>
            </a:r>
            <a:r>
              <a:rPr lang="en-US" sz="1000" b="1" u="sng"/>
              <a:t>base load</a:t>
            </a:r>
            <a:r>
              <a:rPr lang="en-US" sz="1000" b="1"/>
              <a:t> </a:t>
            </a:r>
            <a:r>
              <a:rPr lang="en-US" sz="1000"/>
              <a:t>in all years according to this schedule</a:t>
            </a:r>
          </a:p>
        </p:txBody>
      </p:sp>
      <p:cxnSp>
        <p:nvCxnSpPr>
          <p:cNvPr id="42" name="Straight Arrow Connector 41">
            <a:extLst>
              <a:ext uri="{FF2B5EF4-FFF2-40B4-BE49-F238E27FC236}">
                <a16:creationId xmlns:a16="http://schemas.microsoft.com/office/drawing/2014/main" id="{0E0CDCA5-978D-F256-8179-690326A72670}"/>
              </a:ext>
            </a:extLst>
          </p:cNvPr>
          <p:cNvCxnSpPr>
            <a:cxnSpLocks/>
            <a:stCxn id="43" idx="0"/>
            <a:endCxn id="44" idx="2"/>
          </p:cNvCxnSpPr>
          <p:nvPr/>
        </p:nvCxnSpPr>
        <p:spPr>
          <a:xfrm flipH="1" flipV="1">
            <a:off x="9702808" y="2449167"/>
            <a:ext cx="6626" cy="616225"/>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3" name="Flowchart: Decision 42">
            <a:extLst>
              <a:ext uri="{FF2B5EF4-FFF2-40B4-BE49-F238E27FC236}">
                <a16:creationId xmlns:a16="http://schemas.microsoft.com/office/drawing/2014/main" id="{F224525D-672E-45BA-1249-B39B68185A14}"/>
              </a:ext>
            </a:extLst>
          </p:cNvPr>
          <p:cNvSpPr/>
          <p:nvPr/>
        </p:nvSpPr>
        <p:spPr>
          <a:xfrm>
            <a:off x="8596252" y="3065392"/>
            <a:ext cx="2226363" cy="1245704"/>
          </a:xfrm>
          <a:prstGeom prst="flowChartDecision">
            <a:avLst/>
          </a:prstGeom>
          <a:solidFill>
            <a:srgbClr val="D6D9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Compare the modified LCP and the executed IA. Which is lower?</a:t>
            </a:r>
          </a:p>
        </p:txBody>
      </p:sp>
      <p:sp>
        <p:nvSpPr>
          <p:cNvPr id="44" name="Rectangle: Rounded Corners 43">
            <a:extLst>
              <a:ext uri="{FF2B5EF4-FFF2-40B4-BE49-F238E27FC236}">
                <a16:creationId xmlns:a16="http://schemas.microsoft.com/office/drawing/2014/main" id="{FE7D6B22-8287-BEBA-9CB9-537675488E80}"/>
              </a:ext>
            </a:extLst>
          </p:cNvPr>
          <p:cNvSpPr/>
          <p:nvPr/>
        </p:nvSpPr>
        <p:spPr>
          <a:xfrm>
            <a:off x="8938599" y="1627533"/>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Use the ramp schedule from the IA</a:t>
            </a:r>
          </a:p>
        </p:txBody>
      </p:sp>
      <p:cxnSp>
        <p:nvCxnSpPr>
          <p:cNvPr id="45" name="Straight Arrow Connector 44">
            <a:extLst>
              <a:ext uri="{FF2B5EF4-FFF2-40B4-BE49-F238E27FC236}">
                <a16:creationId xmlns:a16="http://schemas.microsoft.com/office/drawing/2014/main" id="{3A97DDE6-7C84-C3F8-C8E2-8CF2E3AF49B6}"/>
              </a:ext>
            </a:extLst>
          </p:cNvPr>
          <p:cNvCxnSpPr>
            <a:cxnSpLocks/>
            <a:stCxn id="44" idx="1"/>
            <a:endCxn id="41" idx="3"/>
          </p:cNvCxnSpPr>
          <p:nvPr/>
        </p:nvCxnSpPr>
        <p:spPr>
          <a:xfrm flipH="1">
            <a:off x="8385321" y="2038350"/>
            <a:ext cx="553278"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6" name="Rectangle: Rounded Corners 45">
            <a:extLst>
              <a:ext uri="{FF2B5EF4-FFF2-40B4-BE49-F238E27FC236}">
                <a16:creationId xmlns:a16="http://schemas.microsoft.com/office/drawing/2014/main" id="{2AE03463-2487-F524-BF53-F7C502E3AC03}"/>
              </a:ext>
            </a:extLst>
          </p:cNvPr>
          <p:cNvSpPr/>
          <p:nvPr/>
        </p:nvSpPr>
        <p:spPr>
          <a:xfrm>
            <a:off x="6860217" y="5101810"/>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Load is </a:t>
            </a:r>
            <a:r>
              <a:rPr lang="en-US" sz="1000" b="1" u="sng"/>
              <a:t>base load</a:t>
            </a:r>
            <a:r>
              <a:rPr lang="en-US" sz="1000" b="1"/>
              <a:t> </a:t>
            </a:r>
            <a:r>
              <a:rPr lang="en-US" sz="1000"/>
              <a:t>in all years according to this schedule</a:t>
            </a:r>
          </a:p>
        </p:txBody>
      </p:sp>
      <p:cxnSp>
        <p:nvCxnSpPr>
          <p:cNvPr id="47" name="Straight Arrow Connector 46">
            <a:extLst>
              <a:ext uri="{FF2B5EF4-FFF2-40B4-BE49-F238E27FC236}">
                <a16:creationId xmlns:a16="http://schemas.microsoft.com/office/drawing/2014/main" id="{F2B43B61-32A2-535B-588A-F88895FB3284}"/>
              </a:ext>
            </a:extLst>
          </p:cNvPr>
          <p:cNvCxnSpPr>
            <a:cxnSpLocks/>
            <a:stCxn id="43" idx="2"/>
            <a:endCxn id="40" idx="0"/>
          </p:cNvCxnSpPr>
          <p:nvPr/>
        </p:nvCxnSpPr>
        <p:spPr>
          <a:xfrm flipH="1">
            <a:off x="9709433" y="4311096"/>
            <a:ext cx="1" cy="790714"/>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2BC6DE3E-5160-8242-AA03-7B1C9F12B141}"/>
              </a:ext>
            </a:extLst>
          </p:cNvPr>
          <p:cNvCxnSpPr>
            <a:cxnSpLocks/>
            <a:stCxn id="40" idx="1"/>
            <a:endCxn id="46" idx="3"/>
          </p:cNvCxnSpPr>
          <p:nvPr/>
        </p:nvCxnSpPr>
        <p:spPr>
          <a:xfrm flipH="1">
            <a:off x="8388634" y="5512627"/>
            <a:ext cx="556590"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51A81268-9FEA-28D6-97C7-CA48DF868114}"/>
              </a:ext>
            </a:extLst>
          </p:cNvPr>
          <p:cNvSpPr txBox="1"/>
          <p:nvPr/>
        </p:nvSpPr>
        <p:spPr>
          <a:xfrm>
            <a:off x="9731520" y="4444483"/>
            <a:ext cx="706784" cy="400110"/>
          </a:xfrm>
          <a:prstGeom prst="rect">
            <a:avLst/>
          </a:prstGeom>
          <a:noFill/>
        </p:spPr>
        <p:txBody>
          <a:bodyPr wrap="square" rtlCol="0">
            <a:spAutoFit/>
          </a:bodyPr>
          <a:lstStyle/>
          <a:p>
            <a:r>
              <a:rPr lang="en-US" sz="1000"/>
              <a:t>Modified PBRP</a:t>
            </a:r>
          </a:p>
        </p:txBody>
      </p:sp>
      <p:sp>
        <p:nvSpPr>
          <p:cNvPr id="50" name="TextBox 49">
            <a:extLst>
              <a:ext uri="{FF2B5EF4-FFF2-40B4-BE49-F238E27FC236}">
                <a16:creationId xmlns:a16="http://schemas.microsoft.com/office/drawing/2014/main" id="{CF7C3BDB-85C2-BA3B-58F2-EE5A8E924C00}"/>
              </a:ext>
            </a:extLst>
          </p:cNvPr>
          <p:cNvSpPr txBox="1"/>
          <p:nvPr/>
        </p:nvSpPr>
        <p:spPr>
          <a:xfrm>
            <a:off x="9709432" y="2721413"/>
            <a:ext cx="706784" cy="246221"/>
          </a:xfrm>
          <a:prstGeom prst="rect">
            <a:avLst/>
          </a:prstGeom>
          <a:noFill/>
        </p:spPr>
        <p:txBody>
          <a:bodyPr wrap="square" rtlCol="0">
            <a:spAutoFit/>
          </a:bodyPr>
          <a:lstStyle/>
          <a:p>
            <a:r>
              <a:rPr lang="en-US" sz="1000"/>
              <a:t>IA</a:t>
            </a:r>
          </a:p>
        </p:txBody>
      </p:sp>
      <p:cxnSp>
        <p:nvCxnSpPr>
          <p:cNvPr id="60" name="Connector: Elbow 59">
            <a:extLst>
              <a:ext uri="{FF2B5EF4-FFF2-40B4-BE49-F238E27FC236}">
                <a16:creationId xmlns:a16="http://schemas.microsoft.com/office/drawing/2014/main" id="{DBABB435-0349-0C21-1DE2-C11666ED0D2D}"/>
              </a:ext>
            </a:extLst>
          </p:cNvPr>
          <p:cNvCxnSpPr>
            <a:stCxn id="6" idx="2"/>
            <a:endCxn id="15" idx="0"/>
          </p:cNvCxnSpPr>
          <p:nvPr/>
        </p:nvCxnSpPr>
        <p:spPr>
          <a:xfrm rot="5400000">
            <a:off x="2542351" y="823702"/>
            <a:ext cx="914125" cy="3993328"/>
          </a:xfrm>
          <a:prstGeom prst="bentConnector3">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62" name="Rectangle: Rounded Corners 61">
            <a:extLst>
              <a:ext uri="{FF2B5EF4-FFF2-40B4-BE49-F238E27FC236}">
                <a16:creationId xmlns:a16="http://schemas.microsoft.com/office/drawing/2014/main" id="{81AF6A7E-A1A8-4233-0422-CB5492252741}"/>
              </a:ext>
            </a:extLst>
          </p:cNvPr>
          <p:cNvSpPr/>
          <p:nvPr/>
        </p:nvSpPr>
        <p:spPr>
          <a:xfrm>
            <a:off x="4231866" y="327742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For each year, take the </a:t>
            </a:r>
            <a:r>
              <a:rPr lang="en-US" sz="1000" u="sng"/>
              <a:t>greater</a:t>
            </a:r>
            <a:r>
              <a:rPr lang="en-US" sz="1000"/>
              <a:t> value between the modified PBRP LCP and the modified LLIS LCP</a:t>
            </a:r>
          </a:p>
        </p:txBody>
      </p:sp>
      <p:cxnSp>
        <p:nvCxnSpPr>
          <p:cNvPr id="63" name="Straight Arrow Connector 62">
            <a:extLst>
              <a:ext uri="{FF2B5EF4-FFF2-40B4-BE49-F238E27FC236}">
                <a16:creationId xmlns:a16="http://schemas.microsoft.com/office/drawing/2014/main" id="{99438B7B-74D7-8078-C436-1767713EE3DE}"/>
              </a:ext>
            </a:extLst>
          </p:cNvPr>
          <p:cNvCxnSpPr>
            <a:cxnSpLocks/>
            <a:stCxn id="16" idx="3"/>
            <a:endCxn id="62" idx="1"/>
          </p:cNvCxnSpPr>
          <p:nvPr/>
        </p:nvCxnSpPr>
        <p:spPr>
          <a:xfrm flipV="1">
            <a:off x="3763620" y="3688244"/>
            <a:ext cx="468246" cy="2"/>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67" name="Title 66">
            <a:extLst>
              <a:ext uri="{FF2B5EF4-FFF2-40B4-BE49-F238E27FC236}">
                <a16:creationId xmlns:a16="http://schemas.microsoft.com/office/drawing/2014/main" id="{692201ED-001B-EE5C-7A9B-BC0FF7F1E7ED}"/>
              </a:ext>
            </a:extLst>
          </p:cNvPr>
          <p:cNvSpPr>
            <a:spLocks noGrp="1"/>
          </p:cNvSpPr>
          <p:nvPr>
            <p:ph type="title"/>
          </p:nvPr>
        </p:nvSpPr>
        <p:spPr/>
        <p:txBody>
          <a:bodyPr/>
          <a:lstStyle/>
          <a:p>
            <a:r>
              <a:rPr lang="en-US"/>
              <a:t>Qualifying Study: PBRP </a:t>
            </a:r>
            <a:r>
              <a:rPr lang="en-US" u="sng"/>
              <a:t>AND</a:t>
            </a:r>
            <a:r>
              <a:rPr lang="en-US"/>
              <a:t> a complete and valid LLIS</a:t>
            </a:r>
          </a:p>
        </p:txBody>
      </p:sp>
      <p:cxnSp>
        <p:nvCxnSpPr>
          <p:cNvPr id="74" name="Straight Arrow Connector 73">
            <a:extLst>
              <a:ext uri="{FF2B5EF4-FFF2-40B4-BE49-F238E27FC236}">
                <a16:creationId xmlns:a16="http://schemas.microsoft.com/office/drawing/2014/main" id="{DFE15E06-EEA6-EB79-35A3-71AD42AA2579}"/>
              </a:ext>
            </a:extLst>
          </p:cNvPr>
          <p:cNvCxnSpPr>
            <a:cxnSpLocks/>
            <a:stCxn id="62" idx="3"/>
            <a:endCxn id="8" idx="1"/>
          </p:cNvCxnSpPr>
          <p:nvPr/>
        </p:nvCxnSpPr>
        <p:spPr>
          <a:xfrm>
            <a:off x="5760283" y="3688244"/>
            <a:ext cx="653776"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AA04E315-24DE-7533-E508-EE87F2202AF0}"/>
              </a:ext>
            </a:extLst>
          </p:cNvPr>
          <p:cNvSpPr>
            <a:spLocks/>
          </p:cNvSpPr>
          <p:nvPr/>
        </p:nvSpPr>
        <p:spPr>
          <a:xfrm>
            <a:off x="1257300" y="6030106"/>
            <a:ext cx="10475287" cy="353022"/>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r>
              <a:rPr lang="en-US" sz="1400" b="1">
                <a:solidFill>
                  <a:schemeClr val="tx1"/>
                </a:solidFill>
              </a:rPr>
              <a:t>NOTE: </a:t>
            </a:r>
            <a:r>
              <a:rPr lang="en-US" sz="1400">
                <a:solidFill>
                  <a:schemeClr val="tx1"/>
                </a:solidFill>
              </a:rPr>
              <a:t>PBRP + Complete and Valid LLIS follows the same modeling methodology as RPG + Complete and Valid LLIS</a:t>
            </a:r>
          </a:p>
        </p:txBody>
      </p:sp>
    </p:spTree>
    <p:extLst>
      <p:ext uri="{BB962C8B-B14F-4D97-AF65-F5344CB8AC3E}">
        <p14:creationId xmlns:p14="http://schemas.microsoft.com/office/powerpoint/2010/main" val="18839114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B750D-A421-95E3-815A-C7D2659CA7A2}"/>
              </a:ext>
            </a:extLst>
          </p:cNvPr>
          <p:cNvSpPr>
            <a:spLocks noGrp="1"/>
          </p:cNvSpPr>
          <p:nvPr>
            <p:ph type="title"/>
          </p:nvPr>
        </p:nvSpPr>
        <p:spPr>
          <a:xfrm>
            <a:off x="1257300" y="457200"/>
            <a:ext cx="10401300" cy="914400"/>
          </a:xfrm>
        </p:spPr>
        <p:txBody>
          <a:bodyPr/>
          <a:lstStyle/>
          <a:p>
            <a:r>
              <a:rPr lang="en-US"/>
              <a:t>Path to Batch Zero</a:t>
            </a:r>
          </a:p>
        </p:txBody>
      </p:sp>
      <p:sp>
        <p:nvSpPr>
          <p:cNvPr id="4" name="Slide Number Placeholder 3">
            <a:extLst>
              <a:ext uri="{FF2B5EF4-FFF2-40B4-BE49-F238E27FC236}">
                <a16:creationId xmlns:a16="http://schemas.microsoft.com/office/drawing/2014/main" id="{98BD2AD8-9A06-EF1B-82C9-224A89FE56E8}"/>
              </a:ext>
            </a:extLst>
          </p:cNvPr>
          <p:cNvSpPr>
            <a:spLocks noGrp="1"/>
          </p:cNvSpPr>
          <p:nvPr>
            <p:ph type="sldNum" sz="quarter" idx="12"/>
          </p:nvPr>
        </p:nvSpPr>
        <p:spPr/>
        <p:txBody>
          <a:bodyPr/>
          <a:lstStyle/>
          <a:p>
            <a:fld id="{BCDE79FB-97BA-492B-8D57-F1373F9ADA95}" type="slidenum">
              <a:rPr lang="en-US" smtClean="0"/>
              <a:t>41</a:t>
            </a:fld>
            <a:endParaRPr lang="en-US"/>
          </a:p>
        </p:txBody>
      </p:sp>
      <p:graphicFrame>
        <p:nvGraphicFramePr>
          <p:cNvPr id="6" name="Diagram 5">
            <a:extLst>
              <a:ext uri="{FF2B5EF4-FFF2-40B4-BE49-F238E27FC236}">
                <a16:creationId xmlns:a16="http://schemas.microsoft.com/office/drawing/2014/main" id="{AA8038E5-6A83-C7B2-47BF-7785404D7D56}"/>
              </a:ext>
            </a:extLst>
          </p:cNvPr>
          <p:cNvGraphicFramePr/>
          <p:nvPr>
            <p:extLst>
              <p:ext uri="{D42A27DB-BD31-4B8C-83A1-F6EECF244321}">
                <p14:modId xmlns:p14="http://schemas.microsoft.com/office/powerpoint/2010/main" val="3255026241"/>
              </p:ext>
            </p:extLst>
          </p:nvPr>
        </p:nvGraphicFramePr>
        <p:xfrm>
          <a:off x="329560" y="1221106"/>
          <a:ext cx="11532879" cy="33406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2E072270-869A-804C-A665-DBA58FCB70EF}"/>
              </a:ext>
            </a:extLst>
          </p:cNvPr>
          <p:cNvSpPr txBox="1"/>
          <p:nvPr/>
        </p:nvSpPr>
        <p:spPr>
          <a:xfrm>
            <a:off x="6907227" y="5267562"/>
            <a:ext cx="3695934" cy="954107"/>
          </a:xfrm>
          <a:prstGeom prst="rect">
            <a:avLst/>
          </a:prstGeom>
          <a:noFill/>
          <a:ln w="28575">
            <a:solidFill>
              <a:schemeClr val="accent1"/>
            </a:solidFill>
          </a:ln>
        </p:spPr>
        <p:txBody>
          <a:bodyPr wrap="square">
            <a:spAutoFit/>
          </a:bodyPr>
          <a:lstStyle/>
          <a:p>
            <a:pPr lvl="0"/>
            <a:r>
              <a:rPr lang="en-US" sz="1400"/>
              <a:t>ERCOT will start accepting submissions and provide preliminary feedback but will not provide final answer unless and until PUCT approves PGRR145 and NPRR1325</a:t>
            </a:r>
          </a:p>
        </p:txBody>
      </p:sp>
      <p:grpSp>
        <p:nvGrpSpPr>
          <p:cNvPr id="7" name="ExclamationMarkWhite 8">
            <a:extLst>
              <a:ext uri="{FF2B5EF4-FFF2-40B4-BE49-F238E27FC236}">
                <a16:creationId xmlns:a16="http://schemas.microsoft.com/office/drawing/2014/main" id="{6F5563AD-10B8-CFAA-9563-D5F52743AB28}"/>
              </a:ext>
            </a:extLst>
          </p:cNvPr>
          <p:cNvGrpSpPr>
            <a:grpSpLocks noChangeAspect="1"/>
          </p:cNvGrpSpPr>
          <p:nvPr>
            <p:custDataLst>
              <p:tags r:id="rId1"/>
            </p:custDataLst>
          </p:nvPr>
        </p:nvGrpSpPr>
        <p:grpSpPr>
          <a:xfrm>
            <a:off x="6350715" y="5267562"/>
            <a:ext cx="396228" cy="396228"/>
            <a:chOff x="1016000" y="1016000"/>
            <a:chExt cx="396228" cy="396228"/>
          </a:xfrm>
        </p:grpSpPr>
        <p:sp>
          <p:nvSpPr>
            <p:cNvPr id="9" name="Oval 8">
              <a:extLst>
                <a:ext uri="{FF2B5EF4-FFF2-40B4-BE49-F238E27FC236}">
                  <a16:creationId xmlns:a16="http://schemas.microsoft.com/office/drawing/2014/main" id="{7C0821D0-88F1-5200-C363-7F76ABF2B51E}"/>
                </a:ext>
              </a:extLst>
            </p:cNvPr>
            <p:cNvSpPr/>
            <p:nvPr/>
          </p:nvSpPr>
          <p:spPr>
            <a:xfrm>
              <a:off x="1016000" y="1016000"/>
              <a:ext cx="396228" cy="396228"/>
            </a:xfrm>
            <a:prstGeom prst="ellipse">
              <a:avLst/>
            </a:prstGeom>
            <a:solidFill>
              <a:schemeClr val="bg1"/>
            </a:solidFill>
            <a:ln w="190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0" name="Graphic 9">
              <a:extLst>
                <a:ext uri="{FF2B5EF4-FFF2-40B4-BE49-F238E27FC236}">
                  <a16:creationId xmlns:a16="http://schemas.microsoft.com/office/drawing/2014/main" id="{C5A6C4A9-0EDF-C7F5-E437-EE090956BC2A}"/>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023614" y="1023614"/>
              <a:ext cx="381000" cy="381000"/>
            </a:xfrm>
            <a:prstGeom prst="rect">
              <a:avLst/>
            </a:prstGeom>
          </p:spPr>
        </p:pic>
      </p:grpSp>
      <p:sp>
        <p:nvSpPr>
          <p:cNvPr id="11" name="Arrow: Down 10">
            <a:extLst>
              <a:ext uri="{FF2B5EF4-FFF2-40B4-BE49-F238E27FC236}">
                <a16:creationId xmlns:a16="http://schemas.microsoft.com/office/drawing/2014/main" id="{675135DB-12BE-46D6-4E44-2D1427B22A42}"/>
              </a:ext>
            </a:extLst>
          </p:cNvPr>
          <p:cNvSpPr/>
          <p:nvPr/>
        </p:nvSpPr>
        <p:spPr>
          <a:xfrm>
            <a:off x="7664521" y="4709161"/>
            <a:ext cx="267128" cy="410966"/>
          </a:xfrm>
          <a:prstGeom prst="downArrow">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A43B82E-5F36-7087-5CD9-E8CE5471D628}"/>
              </a:ext>
            </a:extLst>
          </p:cNvPr>
          <p:cNvSpPr/>
          <p:nvPr/>
        </p:nvSpPr>
        <p:spPr>
          <a:xfrm>
            <a:off x="206829" y="1121229"/>
            <a:ext cx="6063342" cy="3810000"/>
          </a:xfrm>
          <a:prstGeom prst="rect">
            <a:avLst/>
          </a:prstGeom>
          <a:solidFill>
            <a:schemeClr val="tx1">
              <a:lumMod val="10000"/>
              <a:lumOff val="90000"/>
              <a:alpha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3626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42609-21DB-0244-25FD-DD8A6297C478}"/>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CC63BB5-FBEB-EA14-28BC-661D151D220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5" progId="TCLayout.ActiveDocument.1">
                  <p:embed/>
                </p:oleObj>
              </mc:Choice>
              <mc:Fallback>
                <p:oleObj name="think-cell Slide" r:id="rId7" imgW="404" imgH="405" progId="TCLayout.ActiveDocument.1">
                  <p:embed/>
                  <p:pic>
                    <p:nvPicPr>
                      <p:cNvPr id="7" name="think-cell data - do not delete" hidden="1">
                        <a:extLst>
                          <a:ext uri="{FF2B5EF4-FFF2-40B4-BE49-F238E27FC236}">
                            <a16:creationId xmlns:a16="http://schemas.microsoft.com/office/drawing/2014/main" id="{4D234693-06E7-8F80-554F-C972F6EF7D6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3542C2A-2F68-D2AB-F37F-CF72800F7310}"/>
              </a:ext>
            </a:extLst>
          </p:cNvPr>
          <p:cNvSpPr>
            <a:spLocks noGrp="1"/>
          </p:cNvSpPr>
          <p:nvPr>
            <p:ph type="title"/>
          </p:nvPr>
        </p:nvSpPr>
        <p:spPr/>
        <p:txBody>
          <a:bodyPr vert="horz"/>
          <a:lstStyle/>
          <a:p>
            <a:r>
              <a:rPr lang="en-US" altLang="en-US">
                <a:effectLst/>
                <a:latin typeface="+mn-lt"/>
              </a:rPr>
              <a:t>Agenda</a:t>
            </a:r>
            <a:endParaRPr lang="en-US">
              <a:latin typeface="+mn-lt"/>
            </a:endParaRPr>
          </a:p>
        </p:txBody>
      </p:sp>
      <p:sp>
        <p:nvSpPr>
          <p:cNvPr id="4" name="Slide Number Placeholder 4">
            <a:extLst>
              <a:ext uri="{FF2B5EF4-FFF2-40B4-BE49-F238E27FC236}">
                <a16:creationId xmlns:a16="http://schemas.microsoft.com/office/drawing/2014/main" id="{361EA9AD-D43A-23DA-5BD6-293D4FFFC0F9}"/>
              </a:ext>
            </a:extLst>
          </p:cNvPr>
          <p:cNvSpPr>
            <a:spLocks noGrp="1"/>
          </p:cNvSpPr>
          <p:nvPr>
            <p:ph type="sldNum" sz="quarter" idx="12"/>
          </p:nvPr>
        </p:nvSpPr>
        <p:spPr/>
        <p:txBody>
          <a:bodyPr/>
          <a:lstStyle/>
          <a:p>
            <a:fld id="{BCDE79FB-97BA-492B-8D57-F1373F9ADA95}" type="slidenum">
              <a:rPr lang="en-US" smtClean="0"/>
              <a:pPr/>
              <a:t>42</a:t>
            </a:fld>
            <a:endParaRPr lang="en-US"/>
          </a:p>
        </p:txBody>
      </p:sp>
      <p:sp>
        <p:nvSpPr>
          <p:cNvPr id="3" name="Text Placeholder 2">
            <a:hlinkClick r:id="rId9" action="ppaction://hlinksldjump"/>
            <a:extLst>
              <a:ext uri="{FF2B5EF4-FFF2-40B4-BE49-F238E27FC236}">
                <a16:creationId xmlns:a16="http://schemas.microsoft.com/office/drawing/2014/main" id="{08AB800D-BD93-568C-BF83-C59D20B6DE04}"/>
              </a:ext>
            </a:extLst>
          </p:cNvPr>
          <p:cNvSpPr>
            <a:spLocks noGrp="1"/>
          </p:cNvSpPr>
          <p:nvPr>
            <p:custDataLst>
              <p:tags r:id="rId2"/>
            </p:custDataLst>
          </p:nvPr>
        </p:nvSpPr>
        <p:spPr bwMode="auto">
          <a:xfrm>
            <a:off x="3459163" y="2352675"/>
            <a:ext cx="4635500" cy="531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44463" rIns="0" bIns="142875"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a:effectLst/>
              </a:rPr>
              <a:t>Batch Zero Readiness Discussion Schedule</a:t>
            </a:r>
            <a:endParaRPr lang="en-US"/>
          </a:p>
        </p:txBody>
      </p:sp>
      <p:sp>
        <p:nvSpPr>
          <p:cNvPr id="5" name="Text Placeholder 2">
            <a:extLst>
              <a:ext uri="{FF2B5EF4-FFF2-40B4-BE49-F238E27FC236}">
                <a16:creationId xmlns:a16="http://schemas.microsoft.com/office/drawing/2014/main" id="{70A5054B-E856-B3DD-FE03-9F602189AAF6}"/>
              </a:ext>
            </a:extLst>
          </p:cNvPr>
          <p:cNvSpPr>
            <a:spLocks noGrp="1"/>
          </p:cNvSpPr>
          <p:nvPr>
            <p:custDataLst>
              <p:tags r:id="rId3"/>
            </p:custDataLst>
          </p:nvPr>
        </p:nvSpPr>
        <p:spPr bwMode="auto">
          <a:xfrm>
            <a:off x="3459163" y="3330575"/>
            <a:ext cx="4635500" cy="533400"/>
          </a:xfrm>
          <a:prstGeom prst="rect">
            <a:avLst/>
          </a:prstGeom>
          <a:solidFill>
            <a:schemeClr val="accent1"/>
          </a:solidFill>
          <a:ln>
            <a:noFill/>
          </a:ln>
          <a:effectLst/>
        </p:spPr>
        <p:txBody>
          <a:bodyPr vert="horz" wrap="none" lIns="80963" tIns="144463" rIns="0" bIns="144463"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b="1" dirty="0">
                <a:solidFill>
                  <a:schemeClr val="bg1"/>
                </a:solidFill>
              </a:rPr>
              <a:t>Batch Zero Frequently Asked Questions (FAQ)</a:t>
            </a:r>
          </a:p>
        </p:txBody>
      </p:sp>
      <p:sp>
        <p:nvSpPr>
          <p:cNvPr id="10" name="Text Placeholder 2">
            <a:hlinkClick r:id="" action="ppaction://noaction"/>
            <a:extLst>
              <a:ext uri="{FF2B5EF4-FFF2-40B4-BE49-F238E27FC236}">
                <a16:creationId xmlns:a16="http://schemas.microsoft.com/office/drawing/2014/main" id="{AE9FAD31-2242-31AA-D7E3-9F2FB32F14A3}"/>
              </a:ext>
            </a:extLst>
          </p:cNvPr>
          <p:cNvSpPr>
            <a:spLocks noGrp="1"/>
          </p:cNvSpPr>
          <p:nvPr>
            <p:custDataLst>
              <p:tags r:id="rId4"/>
            </p:custDataLst>
          </p:nvPr>
        </p:nvSpPr>
        <p:spPr bwMode="auto">
          <a:xfrm>
            <a:off x="3459163" y="2798762"/>
            <a:ext cx="4635500" cy="531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44463" rIns="0" bIns="142875"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dirty="0"/>
              <a:t>Batch Zero Process Flow and updated LIF</a:t>
            </a:r>
          </a:p>
        </p:txBody>
      </p:sp>
      <p:sp>
        <p:nvSpPr>
          <p:cNvPr id="9" name="Text Placeholder 2">
            <a:hlinkClick r:id="rId10" action="ppaction://hlinksldjump"/>
            <a:extLst>
              <a:ext uri="{FF2B5EF4-FFF2-40B4-BE49-F238E27FC236}">
                <a16:creationId xmlns:a16="http://schemas.microsoft.com/office/drawing/2014/main" id="{A62F7AA7-F0CC-3172-979B-BC76B33EE089}"/>
              </a:ext>
            </a:extLst>
          </p:cNvPr>
          <p:cNvSpPr>
            <a:spLocks noGrp="1"/>
          </p:cNvSpPr>
          <p:nvPr>
            <p:custDataLst>
              <p:tags r:id="rId5"/>
            </p:custDataLst>
          </p:nvPr>
        </p:nvSpPr>
        <p:spPr bwMode="auto">
          <a:xfrm>
            <a:off x="3459163" y="3949700"/>
            <a:ext cx="4635500" cy="533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44463" rIns="0" bIns="144463"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t>Appendix</a:t>
            </a:r>
          </a:p>
        </p:txBody>
      </p:sp>
    </p:spTree>
    <p:extLst>
      <p:ext uri="{BB962C8B-B14F-4D97-AF65-F5344CB8AC3E}">
        <p14:creationId xmlns:p14="http://schemas.microsoft.com/office/powerpoint/2010/main" val="25925375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021AC-92AD-D6BA-3976-E4DD15E29A50}"/>
              </a:ext>
            </a:extLst>
          </p:cNvPr>
          <p:cNvSpPr>
            <a:spLocks noGrp="1"/>
          </p:cNvSpPr>
          <p:nvPr>
            <p:ph type="title"/>
          </p:nvPr>
        </p:nvSpPr>
        <p:spPr/>
        <p:txBody>
          <a:bodyPr/>
          <a:lstStyle/>
          <a:p>
            <a:r>
              <a:rPr lang="en-US" dirty="0"/>
              <a:t>Batch Zero Frequently Asked Questions (FAQ)</a:t>
            </a:r>
          </a:p>
        </p:txBody>
      </p:sp>
      <p:sp>
        <p:nvSpPr>
          <p:cNvPr id="3" name="Slide Number Placeholder 2">
            <a:extLst>
              <a:ext uri="{FF2B5EF4-FFF2-40B4-BE49-F238E27FC236}">
                <a16:creationId xmlns:a16="http://schemas.microsoft.com/office/drawing/2014/main" id="{2EAB28F7-E517-628C-6453-17A6F83B8FDB}"/>
              </a:ext>
            </a:extLst>
          </p:cNvPr>
          <p:cNvSpPr>
            <a:spLocks noGrp="1"/>
          </p:cNvSpPr>
          <p:nvPr>
            <p:ph type="sldNum" sz="quarter" idx="12"/>
          </p:nvPr>
        </p:nvSpPr>
        <p:spPr/>
        <p:txBody>
          <a:bodyPr/>
          <a:lstStyle/>
          <a:p>
            <a:fld id="{BCDE79FB-97BA-492B-8D57-F1373F9ADA95}" type="slidenum">
              <a:rPr lang="en-US" smtClean="0"/>
              <a:t>43</a:t>
            </a:fld>
            <a:endParaRPr lang="en-US"/>
          </a:p>
        </p:txBody>
      </p:sp>
      <p:sp>
        <p:nvSpPr>
          <p:cNvPr id="4" name="TextBox 3">
            <a:extLst>
              <a:ext uri="{FF2B5EF4-FFF2-40B4-BE49-F238E27FC236}">
                <a16:creationId xmlns:a16="http://schemas.microsoft.com/office/drawing/2014/main" id="{241FC5C9-5309-3A5C-C1F8-B06E87891FF2}"/>
              </a:ext>
            </a:extLst>
          </p:cNvPr>
          <p:cNvSpPr txBox="1"/>
          <p:nvPr/>
        </p:nvSpPr>
        <p:spPr>
          <a:xfrm>
            <a:off x="674915" y="1057985"/>
            <a:ext cx="10526485" cy="3970318"/>
          </a:xfrm>
          <a:prstGeom prst="rect">
            <a:avLst/>
          </a:prstGeom>
          <a:noFill/>
        </p:spPr>
        <p:txBody>
          <a:bodyPr wrap="square" rtlCol="0">
            <a:spAutoFit/>
          </a:bodyPr>
          <a:lstStyle/>
          <a:p>
            <a:pPr marL="285750" indent="-285750">
              <a:buFont typeface="Arial" panose="020B0604020202020204" pitchFamily="34" charset="0"/>
              <a:buChar char="•"/>
            </a:pPr>
            <a:r>
              <a:rPr lang="en-US" dirty="0"/>
              <a:t>ERCOT has posted the Batch Zero FAQ with this meeting (currently 27 items)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FAQ will be posted when updated with each Batch Zero Readiness meeting and will continue to evolve over time.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Disclaimer:  This question-and-answer document is provided solely for informational purposes. In the event of any conflict with the ERCOT Protocols or Planning Guide, those authorities shall govern. ERCOT may update or revise answers as it receives additional questions and information. Nothing in this document constitutes an interpretation or guidance by ERCOT, or is otherwise binding, in proceedings at the PUCT, including Project No. 58481, Rulemaking to Implement Large Load Interconnection Standards Under PURA § 37.0561.  Unless otherwise noted, capitalized terms are defined consistent with the ERCOT Protocols.</a:t>
            </a:r>
          </a:p>
          <a:p>
            <a:endParaRPr lang="en-US" dirty="0"/>
          </a:p>
          <a:p>
            <a:endParaRPr lang="en-US" dirty="0"/>
          </a:p>
        </p:txBody>
      </p:sp>
      <p:pic>
        <p:nvPicPr>
          <p:cNvPr id="10" name="Picture 9">
            <a:extLst>
              <a:ext uri="{FF2B5EF4-FFF2-40B4-BE49-F238E27FC236}">
                <a16:creationId xmlns:a16="http://schemas.microsoft.com/office/drawing/2014/main" id="{107CFB24-8270-C27B-F45A-26CA27894FDF}"/>
              </a:ext>
            </a:extLst>
          </p:cNvPr>
          <p:cNvPicPr>
            <a:picLocks noChangeAspect="1"/>
          </p:cNvPicPr>
          <p:nvPr/>
        </p:nvPicPr>
        <p:blipFill>
          <a:blip r:embed="rId2"/>
          <a:stretch>
            <a:fillRect/>
          </a:stretch>
        </p:blipFill>
        <p:spPr>
          <a:xfrm>
            <a:off x="259496" y="4684841"/>
            <a:ext cx="11117836" cy="1301395"/>
          </a:xfrm>
          <a:prstGeom prst="rect">
            <a:avLst/>
          </a:prstGeom>
        </p:spPr>
      </p:pic>
    </p:spTree>
    <p:extLst>
      <p:ext uri="{BB962C8B-B14F-4D97-AF65-F5344CB8AC3E}">
        <p14:creationId xmlns:p14="http://schemas.microsoft.com/office/powerpoint/2010/main" val="35471472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AA771-1076-2ABE-4D27-2B48E05D98A6}"/>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50FBB7DC-285E-DCC5-0C58-993096854F58}"/>
              </a:ext>
            </a:extLst>
          </p:cNvPr>
          <p:cNvGraphicFramePr>
            <a:graphicFrameLocks noChangeAspect="1"/>
          </p:cNvGraphicFramePr>
          <p:nvPr>
            <p:custDataLst>
              <p:tags r:id="rId1"/>
            </p:custDataLst>
            <p:extLst>
              <p:ext uri="{D42A27DB-BD31-4B8C-83A1-F6EECF244321}">
                <p14:modId xmlns:p14="http://schemas.microsoft.com/office/powerpoint/2010/main" val="42143712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8" name="think-cell data - do not delete" hidden="1">
                        <a:extLst>
                          <a:ext uri="{FF2B5EF4-FFF2-40B4-BE49-F238E27FC236}">
                            <a16:creationId xmlns:a16="http://schemas.microsoft.com/office/drawing/2014/main" id="{50FBB7DC-285E-DCC5-0C58-993096854F5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4F2F111-4D4E-139A-096E-A70E28ABE298}"/>
              </a:ext>
            </a:extLst>
          </p:cNvPr>
          <p:cNvSpPr>
            <a:spLocks noGrp="1"/>
          </p:cNvSpPr>
          <p:nvPr>
            <p:ph type="title"/>
          </p:nvPr>
        </p:nvSpPr>
        <p:spPr>
          <a:xfrm>
            <a:off x="1257300" y="457200"/>
            <a:ext cx="10401300" cy="332399"/>
          </a:xfrm>
        </p:spPr>
        <p:txBody>
          <a:bodyPr vert="horz">
            <a:spAutoFit/>
          </a:bodyPr>
          <a:lstStyle/>
          <a:p>
            <a:r>
              <a:rPr lang="en-US"/>
              <a:t>Batch Zero Readiness Next Meetings</a:t>
            </a:r>
          </a:p>
        </p:txBody>
      </p:sp>
      <p:sp>
        <p:nvSpPr>
          <p:cNvPr id="17" name="Text Placeholder 16">
            <a:extLst>
              <a:ext uri="{FF2B5EF4-FFF2-40B4-BE49-F238E27FC236}">
                <a16:creationId xmlns:a16="http://schemas.microsoft.com/office/drawing/2014/main" id="{13608A2B-9C1C-6FA7-F2BE-C0F568BDAFF5}"/>
              </a:ext>
            </a:extLst>
          </p:cNvPr>
          <p:cNvSpPr>
            <a:spLocks noGrp="1"/>
          </p:cNvSpPr>
          <p:nvPr>
            <p:ph type="body" sz="quarter" idx="16"/>
          </p:nvPr>
        </p:nvSpPr>
        <p:spPr>
          <a:xfrm>
            <a:off x="642257" y="2228672"/>
            <a:ext cx="10659315" cy="2400657"/>
          </a:xfrm>
        </p:spPr>
        <p:txBody>
          <a:bodyPr wrap="square">
            <a:spAutoFit/>
          </a:bodyPr>
          <a:lstStyle/>
          <a:p>
            <a:r>
              <a:rPr lang="en-US" sz="1800" b="1" u="sng"/>
              <a:t>Thursday June 19 (approx. 10-11:30)</a:t>
            </a:r>
            <a:r>
              <a:rPr lang="en-US" sz="1800"/>
              <a:t>: </a:t>
            </a:r>
            <a:r>
              <a:rPr lang="en-US" sz="1800" u="sng">
                <a:hlinkClick r:id="rId5"/>
              </a:rPr>
              <a:t>LLWG - Batch Zero Update/Weekly Readiness (Met and </a:t>
            </a:r>
            <a:r>
              <a:rPr lang="en-US" sz="1800" u="sng" err="1">
                <a:hlinkClick r:id="rId5"/>
              </a:rPr>
              <a:t>WebEx</a:t>
            </a:r>
            <a:r>
              <a:rPr lang="en-US" sz="1800" u="sng">
                <a:hlinkClick r:id="rId5"/>
              </a:rPr>
              <a:t>)</a:t>
            </a:r>
            <a:endParaRPr lang="en-US" sz="1800" b="1" u="sng"/>
          </a:p>
          <a:p>
            <a:endParaRPr lang="en-US" sz="1800" b="1" u="sng"/>
          </a:p>
          <a:p>
            <a:r>
              <a:rPr lang="en-US" sz="1800" b="1" u="sng"/>
              <a:t>Thursday June 25 (2-3pm)</a:t>
            </a:r>
            <a:r>
              <a:rPr lang="en-US" sz="1800"/>
              <a:t>: </a:t>
            </a:r>
            <a:r>
              <a:rPr lang="en-US" sz="1800" u="sng">
                <a:hlinkClick r:id="rId6"/>
              </a:rPr>
              <a:t>Batch Readiness Meeting #5 </a:t>
            </a:r>
            <a:r>
              <a:rPr lang="en-US" sz="1800" u="sng" err="1">
                <a:hlinkClick r:id="rId6"/>
              </a:rPr>
              <a:t>WebEx</a:t>
            </a:r>
            <a:r>
              <a:rPr lang="en-US" sz="1800" u="sng">
                <a:hlinkClick r:id="rId6"/>
              </a:rPr>
              <a:t> only</a:t>
            </a:r>
            <a:endParaRPr lang="en-US" sz="1800"/>
          </a:p>
          <a:p>
            <a:endParaRPr lang="en-US" sz="1800"/>
          </a:p>
          <a:p>
            <a:r>
              <a:rPr lang="en-US" sz="1800" b="1" u="sng"/>
              <a:t>Wednesday July 1 (2-3pm)</a:t>
            </a:r>
            <a:r>
              <a:rPr lang="en-US" sz="1800"/>
              <a:t>: </a:t>
            </a:r>
            <a:r>
              <a:rPr lang="en-US" sz="1800" u="sng">
                <a:hlinkClick r:id="rId7"/>
              </a:rPr>
              <a:t>Batch Readiness Meeting #6 </a:t>
            </a:r>
            <a:r>
              <a:rPr lang="en-US" sz="1800" u="sng" err="1">
                <a:hlinkClick r:id="rId7"/>
              </a:rPr>
              <a:t>WebEx</a:t>
            </a:r>
            <a:r>
              <a:rPr lang="en-US" sz="1800" u="sng">
                <a:hlinkClick r:id="rId7"/>
              </a:rPr>
              <a:t> only</a:t>
            </a:r>
            <a:endParaRPr lang="en-US" sz="1800"/>
          </a:p>
          <a:p>
            <a:endParaRPr lang="en-US" sz="1800"/>
          </a:p>
          <a:p>
            <a:r>
              <a:rPr lang="en-US" sz="1800" b="1" u="sng"/>
              <a:t>Thursday July 9 (2-3pm)</a:t>
            </a:r>
            <a:r>
              <a:rPr lang="en-US" sz="1800"/>
              <a:t>: </a:t>
            </a:r>
            <a:r>
              <a:rPr lang="en-US" sz="1800" u="sng">
                <a:hlinkClick r:id="rId8"/>
              </a:rPr>
              <a:t>Batch Readiness Meeting #7 </a:t>
            </a:r>
            <a:r>
              <a:rPr lang="en-US" sz="1800" u="sng" err="1">
                <a:hlinkClick r:id="rId8"/>
              </a:rPr>
              <a:t>WebEx</a:t>
            </a:r>
            <a:r>
              <a:rPr lang="en-US" sz="1800" u="sng">
                <a:hlinkClick r:id="rId8"/>
              </a:rPr>
              <a:t> only</a:t>
            </a:r>
            <a:endParaRPr lang="en-US" sz="1800"/>
          </a:p>
        </p:txBody>
      </p:sp>
      <p:sp>
        <p:nvSpPr>
          <p:cNvPr id="4" name="Slide Number Placeholder 3">
            <a:extLst>
              <a:ext uri="{FF2B5EF4-FFF2-40B4-BE49-F238E27FC236}">
                <a16:creationId xmlns:a16="http://schemas.microsoft.com/office/drawing/2014/main" id="{66F03A0E-0FD1-132B-7605-5BF9F769BD66}"/>
              </a:ext>
            </a:extLst>
          </p:cNvPr>
          <p:cNvSpPr>
            <a:spLocks noGrp="1"/>
          </p:cNvSpPr>
          <p:nvPr>
            <p:ph type="sldNum" sz="quarter" idx="12"/>
          </p:nvPr>
        </p:nvSpPr>
        <p:spPr/>
        <p:txBody>
          <a:bodyPr/>
          <a:lstStyle/>
          <a:p>
            <a:fld id="{BCDE79FB-97BA-492B-8D57-F1373F9ADA95}" type="slidenum">
              <a:rPr lang="en-US" smtClean="0"/>
              <a:t>44</a:t>
            </a:fld>
            <a:endParaRPr lang="en-US"/>
          </a:p>
        </p:txBody>
      </p:sp>
    </p:spTree>
    <p:extLst>
      <p:ext uri="{BB962C8B-B14F-4D97-AF65-F5344CB8AC3E}">
        <p14:creationId xmlns:p14="http://schemas.microsoft.com/office/powerpoint/2010/main" val="19934944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F44567-AA50-5F83-B9E5-C03F839BBEEC}"/>
              </a:ext>
            </a:extLst>
          </p:cNvPr>
          <p:cNvSpPr>
            <a:spLocks noGrp="1"/>
          </p:cNvSpPr>
          <p:nvPr>
            <p:ph type="body" sz="quarter" idx="16"/>
          </p:nvPr>
        </p:nvSpPr>
        <p:spPr/>
        <p:txBody>
          <a:bodyPr/>
          <a:lstStyle/>
          <a:p>
            <a:pPr algn="ctr"/>
            <a:endParaRPr lang="en-US" sz="5400"/>
          </a:p>
          <a:p>
            <a:pPr algn="ctr"/>
            <a:r>
              <a:rPr lang="en-US" sz="4800"/>
              <a:t>Questions</a:t>
            </a:r>
            <a:r>
              <a:rPr lang="en-US" sz="5400"/>
              <a:t>?</a:t>
            </a:r>
          </a:p>
          <a:p>
            <a:pPr algn="ctr"/>
            <a:endParaRPr lang="en-US" sz="5400"/>
          </a:p>
          <a:p>
            <a:pPr algn="ctr"/>
            <a:r>
              <a:rPr lang="en-US" sz="2800"/>
              <a:t>LLWG_Feedback@ERCOT.com</a:t>
            </a:r>
          </a:p>
        </p:txBody>
      </p:sp>
      <p:sp>
        <p:nvSpPr>
          <p:cNvPr id="4" name="Slide Number Placeholder 3">
            <a:extLst>
              <a:ext uri="{FF2B5EF4-FFF2-40B4-BE49-F238E27FC236}">
                <a16:creationId xmlns:a16="http://schemas.microsoft.com/office/drawing/2014/main" id="{69838ADC-D791-CC61-3041-0DD01ADCD7EF}"/>
              </a:ext>
            </a:extLst>
          </p:cNvPr>
          <p:cNvSpPr>
            <a:spLocks noGrp="1"/>
          </p:cNvSpPr>
          <p:nvPr>
            <p:ph type="sldNum" sz="quarter" idx="12"/>
          </p:nvPr>
        </p:nvSpPr>
        <p:spPr/>
        <p:txBody>
          <a:bodyPr/>
          <a:lstStyle/>
          <a:p>
            <a:fld id="{BCDE79FB-97BA-492B-8D57-F1373F9ADA95}" type="slidenum">
              <a:rPr lang="en-US" smtClean="0"/>
              <a:t>45</a:t>
            </a:fld>
            <a:endParaRPr lang="en-US"/>
          </a:p>
        </p:txBody>
      </p:sp>
    </p:spTree>
    <p:extLst>
      <p:ext uri="{BB962C8B-B14F-4D97-AF65-F5344CB8AC3E}">
        <p14:creationId xmlns:p14="http://schemas.microsoft.com/office/powerpoint/2010/main" val="5145514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79037-6A40-E196-6E26-C0360D9677C8}"/>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1CC5623-0330-996B-F418-E74022971E42}"/>
              </a:ext>
            </a:extLst>
          </p:cNvPr>
          <p:cNvGraphicFramePr>
            <a:graphicFrameLocks noChangeAspect="1"/>
          </p:cNvGraphicFramePr>
          <p:nvPr>
            <p:custDataLst>
              <p:tags r:id="rId1"/>
            </p:custDataLst>
            <p:extLst>
              <p:ext uri="{D42A27DB-BD31-4B8C-83A1-F6EECF244321}">
                <p14:modId xmlns:p14="http://schemas.microsoft.com/office/powerpoint/2010/main" val="32135865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5" progId="TCLayout.ActiveDocument.1">
                  <p:embed/>
                </p:oleObj>
              </mc:Choice>
              <mc:Fallback>
                <p:oleObj name="think-cell Slide" r:id="rId7" imgW="404" imgH="405" progId="TCLayout.ActiveDocument.1">
                  <p:embed/>
                  <p:pic>
                    <p:nvPicPr>
                      <p:cNvPr id="7" name="think-cell data - do not delete" hidden="1">
                        <a:extLst>
                          <a:ext uri="{FF2B5EF4-FFF2-40B4-BE49-F238E27FC236}">
                            <a16:creationId xmlns:a16="http://schemas.microsoft.com/office/drawing/2014/main" id="{D1CC5623-0330-996B-F418-E74022971E42}"/>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7F9F06DC-D2B9-C596-4BF4-6ADCC8BA5B5C}"/>
              </a:ext>
            </a:extLst>
          </p:cNvPr>
          <p:cNvSpPr>
            <a:spLocks noGrp="1"/>
          </p:cNvSpPr>
          <p:nvPr>
            <p:ph type="title"/>
          </p:nvPr>
        </p:nvSpPr>
        <p:spPr/>
        <p:txBody>
          <a:bodyPr vert="horz"/>
          <a:lstStyle/>
          <a:p>
            <a:r>
              <a:rPr lang="en-US" altLang="en-US">
                <a:effectLst/>
                <a:latin typeface="+mn-lt"/>
              </a:rPr>
              <a:t>Agenda</a:t>
            </a:r>
            <a:endParaRPr lang="en-US">
              <a:latin typeface="+mn-lt"/>
            </a:endParaRPr>
          </a:p>
        </p:txBody>
      </p:sp>
      <p:sp>
        <p:nvSpPr>
          <p:cNvPr id="4" name="Slide Number Placeholder 4">
            <a:extLst>
              <a:ext uri="{FF2B5EF4-FFF2-40B4-BE49-F238E27FC236}">
                <a16:creationId xmlns:a16="http://schemas.microsoft.com/office/drawing/2014/main" id="{C30DE7F3-472E-1711-EA3B-0A2F507F28C7}"/>
              </a:ext>
            </a:extLst>
          </p:cNvPr>
          <p:cNvSpPr>
            <a:spLocks noGrp="1"/>
          </p:cNvSpPr>
          <p:nvPr>
            <p:ph type="sldNum" sz="quarter" idx="12"/>
          </p:nvPr>
        </p:nvSpPr>
        <p:spPr/>
        <p:txBody>
          <a:bodyPr/>
          <a:lstStyle/>
          <a:p>
            <a:fld id="{BCDE79FB-97BA-492B-8D57-F1373F9ADA95}" type="slidenum">
              <a:rPr lang="en-US" smtClean="0"/>
              <a:pPr/>
              <a:t>46</a:t>
            </a:fld>
            <a:endParaRPr lang="en-US"/>
          </a:p>
        </p:txBody>
      </p:sp>
      <p:sp>
        <p:nvSpPr>
          <p:cNvPr id="3" name="Text Placeholder 2">
            <a:hlinkClick r:id="rId9" action="ppaction://hlinksldjump"/>
            <a:extLst>
              <a:ext uri="{FF2B5EF4-FFF2-40B4-BE49-F238E27FC236}">
                <a16:creationId xmlns:a16="http://schemas.microsoft.com/office/drawing/2014/main" id="{45E70B04-12AD-E453-7A08-86C018396203}"/>
              </a:ext>
            </a:extLst>
          </p:cNvPr>
          <p:cNvSpPr>
            <a:spLocks noGrp="1"/>
          </p:cNvSpPr>
          <p:nvPr>
            <p:custDataLst>
              <p:tags r:id="rId2"/>
            </p:custDataLst>
          </p:nvPr>
        </p:nvSpPr>
        <p:spPr bwMode="auto">
          <a:xfrm>
            <a:off x="3459163" y="2363787"/>
            <a:ext cx="4657725" cy="490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2238" rIns="0" bIns="123825"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a:effectLst/>
              </a:rPr>
              <a:t>Batch Zero Readiness Discussion Schedule</a:t>
            </a:r>
            <a:endParaRPr lang="en-US"/>
          </a:p>
        </p:txBody>
      </p:sp>
      <p:sp>
        <p:nvSpPr>
          <p:cNvPr id="17" name="Text Placeholder 2">
            <a:hlinkClick r:id="rId10" action="ppaction://hlinksldjump"/>
            <a:extLst>
              <a:ext uri="{FF2B5EF4-FFF2-40B4-BE49-F238E27FC236}">
                <a16:creationId xmlns:a16="http://schemas.microsoft.com/office/drawing/2014/main" id="{23A356C8-242C-957C-3337-35703FF68BB2}"/>
              </a:ext>
            </a:extLst>
          </p:cNvPr>
          <p:cNvSpPr>
            <a:spLocks noGrp="1"/>
          </p:cNvSpPr>
          <p:nvPr>
            <p:custDataLst>
              <p:tags r:id="rId3"/>
            </p:custDataLst>
          </p:nvPr>
        </p:nvSpPr>
        <p:spPr bwMode="auto">
          <a:xfrm>
            <a:off x="3459163" y="2854325"/>
            <a:ext cx="4657725" cy="4889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2238" rIns="0" bIns="122238"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t>Batch Zero Process Flow and updated LIF</a:t>
            </a:r>
          </a:p>
        </p:txBody>
      </p:sp>
      <p:sp>
        <p:nvSpPr>
          <p:cNvPr id="9" name="Text Placeholder 2">
            <a:hlinkClick r:id="" action="ppaction://noaction"/>
            <a:extLst>
              <a:ext uri="{FF2B5EF4-FFF2-40B4-BE49-F238E27FC236}">
                <a16:creationId xmlns:a16="http://schemas.microsoft.com/office/drawing/2014/main" id="{D63B2701-9EB1-A7DE-7CF1-42BA0B7F70F9}"/>
              </a:ext>
            </a:extLst>
          </p:cNvPr>
          <p:cNvSpPr>
            <a:spLocks noGrp="1"/>
          </p:cNvSpPr>
          <p:nvPr>
            <p:custDataLst>
              <p:tags r:id="rId4"/>
            </p:custDataLst>
          </p:nvPr>
        </p:nvSpPr>
        <p:spPr bwMode="auto">
          <a:xfrm>
            <a:off x="3459163" y="3343274"/>
            <a:ext cx="4657725" cy="490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23825" rIns="0" bIns="122238"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dirty="0"/>
              <a:t>Batch Zero FAQ</a:t>
            </a:r>
          </a:p>
        </p:txBody>
      </p:sp>
      <p:sp>
        <p:nvSpPr>
          <p:cNvPr id="8" name="Text Placeholder 2">
            <a:extLst>
              <a:ext uri="{FF2B5EF4-FFF2-40B4-BE49-F238E27FC236}">
                <a16:creationId xmlns:a16="http://schemas.microsoft.com/office/drawing/2014/main" id="{E78FF206-7083-BDD3-9E59-57B37C3EE78F}"/>
              </a:ext>
            </a:extLst>
          </p:cNvPr>
          <p:cNvSpPr>
            <a:spLocks noGrp="1"/>
          </p:cNvSpPr>
          <p:nvPr>
            <p:custDataLst>
              <p:tags r:id="rId5"/>
            </p:custDataLst>
          </p:nvPr>
        </p:nvSpPr>
        <p:spPr bwMode="auto">
          <a:xfrm>
            <a:off x="3459163" y="3833812"/>
            <a:ext cx="4657725" cy="490538"/>
          </a:xfrm>
          <a:prstGeom prst="rect">
            <a:avLst/>
          </a:prstGeom>
          <a:solidFill>
            <a:schemeClr val="accent1"/>
          </a:solidFill>
          <a:ln>
            <a:noFill/>
          </a:ln>
          <a:effectLst/>
        </p:spPr>
        <p:txBody>
          <a:bodyPr vert="horz" wrap="none" lIns="80963" tIns="123825" rIns="0" bIns="122238"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b="1">
                <a:solidFill>
                  <a:schemeClr val="bg1"/>
                </a:solidFill>
              </a:rPr>
              <a:t>Appendix</a:t>
            </a:r>
          </a:p>
        </p:txBody>
      </p:sp>
    </p:spTree>
    <p:extLst>
      <p:ext uri="{BB962C8B-B14F-4D97-AF65-F5344CB8AC3E}">
        <p14:creationId xmlns:p14="http://schemas.microsoft.com/office/powerpoint/2010/main" val="36360660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B2F7C-3F48-28A4-7B0F-7912EE4CE1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CAC7BC-18EC-80E9-DA5D-57CDCD656F60}"/>
              </a:ext>
            </a:extLst>
          </p:cNvPr>
          <p:cNvSpPr>
            <a:spLocks noGrp="1"/>
          </p:cNvSpPr>
          <p:nvPr>
            <p:ph type="title"/>
          </p:nvPr>
        </p:nvSpPr>
        <p:spPr/>
        <p:txBody>
          <a:bodyPr/>
          <a:lstStyle/>
          <a:p>
            <a:r>
              <a:rPr lang="en-US"/>
              <a:t>Key Deadlines for Batch Zero</a:t>
            </a:r>
          </a:p>
        </p:txBody>
      </p:sp>
      <p:sp>
        <p:nvSpPr>
          <p:cNvPr id="3" name="Text Placeholder 2">
            <a:extLst>
              <a:ext uri="{FF2B5EF4-FFF2-40B4-BE49-F238E27FC236}">
                <a16:creationId xmlns:a16="http://schemas.microsoft.com/office/drawing/2014/main" id="{02FC7DB9-EF7F-DBF5-78BE-92F4B53C1E16}"/>
              </a:ext>
            </a:extLst>
          </p:cNvPr>
          <p:cNvSpPr>
            <a:spLocks noGrp="1"/>
          </p:cNvSpPr>
          <p:nvPr>
            <p:ph type="body" sz="quarter" idx="17"/>
          </p:nvPr>
        </p:nvSpPr>
        <p:spPr>
          <a:xfrm>
            <a:off x="495299" y="1371600"/>
            <a:ext cx="6791325" cy="5029200"/>
          </a:xfrm>
        </p:spPr>
        <p:txBody>
          <a:bodyPr>
            <a:normAutofit fontScale="92500" lnSpcReduction="10000"/>
          </a:bodyPr>
          <a:lstStyle/>
          <a:p>
            <a:pPr marL="285750" indent="-285750">
              <a:buFont typeface="Arial" panose="020B0604020202020204" pitchFamily="34" charset="0"/>
              <a:buChar char="•"/>
            </a:pPr>
            <a:r>
              <a:rPr lang="en-US" sz="2400"/>
              <a:t>As drafted in PGRR145, the current Large Load Interconnection Study (LLIS) process will cease operation after July 10, 2026</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This means </a:t>
            </a:r>
            <a:r>
              <a:rPr lang="en-US" sz="2400" b="1"/>
              <a:t>July 10 is the last day ERCOT is able to review and approve LLIS studies</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Starting on July 11, the Batch Zero Interconnection Study will be the </a:t>
            </a:r>
            <a:r>
              <a:rPr lang="en-US" sz="2400" u="sng"/>
              <a:t>only</a:t>
            </a:r>
            <a:r>
              <a:rPr lang="en-US" sz="2400"/>
              <a:t> path to connect a Large Load to the ERCOT system</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The inclusion and treatment of Large Loads in Batch Zero </a:t>
            </a:r>
            <a:r>
              <a:rPr lang="en-US" sz="2400" b="1"/>
              <a:t>will be determined by the status of qualifying studies as they stand at the end of the day on July 10, 2026</a:t>
            </a:r>
          </a:p>
        </p:txBody>
      </p:sp>
      <p:sp>
        <p:nvSpPr>
          <p:cNvPr id="6" name="Slide Number Placeholder 5">
            <a:extLst>
              <a:ext uri="{FF2B5EF4-FFF2-40B4-BE49-F238E27FC236}">
                <a16:creationId xmlns:a16="http://schemas.microsoft.com/office/drawing/2014/main" id="{EF030D1C-0F31-58CC-B313-5047AC746014}"/>
              </a:ext>
            </a:extLst>
          </p:cNvPr>
          <p:cNvSpPr>
            <a:spLocks noGrp="1"/>
          </p:cNvSpPr>
          <p:nvPr>
            <p:ph type="sldNum" sz="quarter" idx="12"/>
          </p:nvPr>
        </p:nvSpPr>
        <p:spPr>
          <a:solidFill>
            <a:srgbClr val="E6EBEF"/>
          </a:solidFill>
        </p:spPr>
        <p:txBody>
          <a:bodyPr/>
          <a:lstStyle/>
          <a:p>
            <a:fld id="{BCDE79FB-97BA-492B-8D57-F1373F9ADA95}" type="slidenum">
              <a:rPr lang="en-US" smtClean="0"/>
              <a:t>47</a:t>
            </a:fld>
            <a:endParaRPr lang="en-US"/>
          </a:p>
        </p:txBody>
      </p:sp>
      <p:graphicFrame>
        <p:nvGraphicFramePr>
          <p:cNvPr id="16" name="Content Placeholder 15">
            <a:extLst>
              <a:ext uri="{FF2B5EF4-FFF2-40B4-BE49-F238E27FC236}">
                <a16:creationId xmlns:a16="http://schemas.microsoft.com/office/drawing/2014/main" id="{6672D66E-3304-B495-4368-09AED1F8A07C}"/>
              </a:ext>
            </a:extLst>
          </p:cNvPr>
          <p:cNvGraphicFramePr>
            <a:graphicFrameLocks noGrp="1"/>
          </p:cNvGraphicFramePr>
          <p:nvPr>
            <p:ph idx="16"/>
          </p:nvPr>
        </p:nvGraphicFramePr>
        <p:xfrm>
          <a:off x="7863551" y="914400"/>
          <a:ext cx="415097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33339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0DF07-FEDE-0B1F-E3AE-00A3E4A700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21ECD8-B909-FF3B-06BD-AC7AB31B2BC8}"/>
              </a:ext>
            </a:extLst>
          </p:cNvPr>
          <p:cNvSpPr>
            <a:spLocks noGrp="1"/>
          </p:cNvSpPr>
          <p:nvPr>
            <p:ph type="title"/>
          </p:nvPr>
        </p:nvSpPr>
        <p:spPr/>
        <p:txBody>
          <a:bodyPr/>
          <a:lstStyle/>
          <a:p>
            <a:r>
              <a:rPr lang="en-US"/>
              <a:t>Review of PGRR115 Process Timelines – Kick-off and Study Scoping</a:t>
            </a:r>
          </a:p>
        </p:txBody>
      </p:sp>
      <p:sp>
        <p:nvSpPr>
          <p:cNvPr id="3" name="Text Placeholder 2">
            <a:extLst>
              <a:ext uri="{FF2B5EF4-FFF2-40B4-BE49-F238E27FC236}">
                <a16:creationId xmlns:a16="http://schemas.microsoft.com/office/drawing/2014/main" id="{17AD4E47-71A9-77B8-D357-AC4C7889446A}"/>
              </a:ext>
            </a:extLst>
          </p:cNvPr>
          <p:cNvSpPr>
            <a:spLocks noGrp="1"/>
          </p:cNvSpPr>
          <p:nvPr>
            <p:ph type="body" sz="quarter" idx="16"/>
          </p:nvPr>
        </p:nvSpPr>
        <p:spPr>
          <a:xfrm>
            <a:off x="495301" y="1676400"/>
            <a:ext cx="6518958" cy="4921170"/>
          </a:xfrm>
        </p:spPr>
        <p:txBody>
          <a:bodyPr/>
          <a:lstStyle/>
          <a:p>
            <a:pPr marL="285750" indent="-285750">
              <a:buFont typeface="Arial" panose="020B0604020202020204" pitchFamily="34" charset="0"/>
              <a:buChar char="•"/>
            </a:pPr>
            <a:r>
              <a:rPr lang="en-US" sz="1800"/>
              <a:t>Per Section 9.3.2 of the </a:t>
            </a:r>
            <a:r>
              <a:rPr lang="en-US" sz="1800" u="sng"/>
              <a:t>current</a:t>
            </a:r>
            <a:r>
              <a:rPr lang="en-US" sz="1800"/>
              <a:t> Planning Guide, all LLIS studies must be preceded by a kick-off meeting and defined study scope agreed on by ERCOT, the lead TSP, and any affected </a:t>
            </a:r>
            <a:r>
              <a:rPr lang="en-US" sz="1800" err="1"/>
              <a:t>TSPs.</a:t>
            </a:r>
            <a:r>
              <a:rPr lang="en-US" sz="1800"/>
              <a:t> This meeting is required under the Planning Guide and cannot be waived.</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The lead TSP is responsible for scheduling the kick-off meeting. ERCOT does not control when a meeting is scheduled.</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ERCOT will continue to attend kick-off meetings and to support the study scoping process through July 10.</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As described in the Planning Guide, it can take </a:t>
            </a:r>
            <a:r>
              <a:rPr lang="en-US" sz="1800" b="1"/>
              <a:t>up to 35 Business Days </a:t>
            </a:r>
            <a:r>
              <a:rPr lang="en-US" sz="1800"/>
              <a:t>to finalize a study scope after a kick-off meeting is held. </a:t>
            </a:r>
          </a:p>
          <a:p>
            <a:endParaRPr lang="en-US" sz="1800"/>
          </a:p>
        </p:txBody>
      </p:sp>
      <p:sp>
        <p:nvSpPr>
          <p:cNvPr id="4" name="Text Placeholder 3">
            <a:extLst>
              <a:ext uri="{FF2B5EF4-FFF2-40B4-BE49-F238E27FC236}">
                <a16:creationId xmlns:a16="http://schemas.microsoft.com/office/drawing/2014/main" id="{5E03CDB8-1E52-5144-86B2-8F9E9A514E37}"/>
              </a:ext>
            </a:extLst>
          </p:cNvPr>
          <p:cNvSpPr>
            <a:spLocks noGrp="1"/>
          </p:cNvSpPr>
          <p:nvPr>
            <p:ph type="body" sz="quarter" idx="15"/>
          </p:nvPr>
        </p:nvSpPr>
        <p:spPr>
          <a:xfrm flipH="1">
            <a:off x="7598003" y="1676400"/>
            <a:ext cx="4060596" cy="3532208"/>
          </a:xfrm>
        </p:spPr>
        <p:txBody>
          <a:bodyPr/>
          <a:lstStyle/>
          <a:p>
            <a:r>
              <a:rPr lang="en-US" sz="2000"/>
              <a:t>Key Takeaways</a:t>
            </a:r>
          </a:p>
          <a:p>
            <a:pPr marL="285750" indent="-285750">
              <a:buFont typeface="Arial" panose="020B0604020202020204" pitchFamily="34" charset="0"/>
              <a:buChar char="•"/>
            </a:pPr>
            <a:r>
              <a:rPr lang="en-US" sz="1800" b="0"/>
              <a:t>The existing kick-off and scoping process remains in effect.</a:t>
            </a:r>
          </a:p>
          <a:p>
            <a:pPr marL="285750" indent="-285750">
              <a:buFont typeface="Arial" panose="020B0604020202020204" pitchFamily="34" charset="0"/>
              <a:buChar char="•"/>
            </a:pPr>
            <a:r>
              <a:rPr lang="en-US" sz="1800" b="0"/>
              <a:t>ERCOT continues to attend kick-off meetings and review study scopes.</a:t>
            </a:r>
          </a:p>
          <a:p>
            <a:pPr marL="285750" indent="-285750">
              <a:buFont typeface="Arial" panose="020B0604020202020204" pitchFamily="34" charset="0"/>
              <a:buChar char="•"/>
            </a:pPr>
            <a:r>
              <a:rPr lang="en-US" sz="1800"/>
              <a:t>However, it may not be possible to scope a LLIS study with a kick-off meeting held after May 21, 2026. </a:t>
            </a:r>
          </a:p>
        </p:txBody>
      </p:sp>
      <p:sp>
        <p:nvSpPr>
          <p:cNvPr id="5" name="Slide Number Placeholder 4">
            <a:extLst>
              <a:ext uri="{FF2B5EF4-FFF2-40B4-BE49-F238E27FC236}">
                <a16:creationId xmlns:a16="http://schemas.microsoft.com/office/drawing/2014/main" id="{24CEF0E0-DB62-0F29-E9B6-E1BECC3548B7}"/>
              </a:ext>
            </a:extLst>
          </p:cNvPr>
          <p:cNvSpPr>
            <a:spLocks noGrp="1"/>
          </p:cNvSpPr>
          <p:nvPr>
            <p:ph type="sldNum" sz="quarter" idx="12"/>
          </p:nvPr>
        </p:nvSpPr>
        <p:spPr/>
        <p:txBody>
          <a:bodyPr/>
          <a:lstStyle/>
          <a:p>
            <a:fld id="{BCDE79FB-97BA-492B-8D57-F1373F9ADA95}" type="slidenum">
              <a:rPr lang="en-US" smtClean="0"/>
              <a:t>48</a:t>
            </a:fld>
            <a:endParaRPr lang="en-US"/>
          </a:p>
        </p:txBody>
      </p:sp>
    </p:spTree>
    <p:extLst>
      <p:ext uri="{BB962C8B-B14F-4D97-AF65-F5344CB8AC3E}">
        <p14:creationId xmlns:p14="http://schemas.microsoft.com/office/powerpoint/2010/main" val="399272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FBFBD-8C28-5DB0-5870-8F9434D78C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25F523-00EB-75D4-26F1-C22B8295E79A}"/>
              </a:ext>
            </a:extLst>
          </p:cNvPr>
          <p:cNvSpPr>
            <a:spLocks noGrp="1"/>
          </p:cNvSpPr>
          <p:nvPr>
            <p:ph type="title"/>
          </p:nvPr>
        </p:nvSpPr>
        <p:spPr/>
        <p:txBody>
          <a:bodyPr/>
          <a:lstStyle/>
          <a:p>
            <a:r>
              <a:rPr lang="en-US"/>
              <a:t>Review of PGRR115 Process Timelines – Study Reviews and Approvals</a:t>
            </a:r>
          </a:p>
        </p:txBody>
      </p:sp>
      <p:sp>
        <p:nvSpPr>
          <p:cNvPr id="3" name="Text Placeholder 2">
            <a:extLst>
              <a:ext uri="{FF2B5EF4-FFF2-40B4-BE49-F238E27FC236}">
                <a16:creationId xmlns:a16="http://schemas.microsoft.com/office/drawing/2014/main" id="{8B2A418B-48EC-D4BD-8B21-82ED0ED2EC1E}"/>
              </a:ext>
            </a:extLst>
          </p:cNvPr>
          <p:cNvSpPr>
            <a:spLocks noGrp="1"/>
          </p:cNvSpPr>
          <p:nvPr>
            <p:ph type="body" sz="quarter" idx="16"/>
          </p:nvPr>
        </p:nvSpPr>
        <p:spPr>
          <a:xfrm>
            <a:off x="495301" y="1063706"/>
            <a:ext cx="6542108" cy="5422738"/>
          </a:xfrm>
        </p:spPr>
        <p:txBody>
          <a:bodyPr/>
          <a:lstStyle/>
          <a:p>
            <a:pPr marL="285750" indent="-285750">
              <a:buFont typeface="Arial" panose="020B0604020202020204" pitchFamily="34" charset="0"/>
              <a:buChar char="•"/>
            </a:pPr>
            <a:r>
              <a:rPr lang="en-US" sz="1800"/>
              <a:t>Per Section 9.4 of the </a:t>
            </a:r>
            <a:r>
              <a:rPr lang="en-US" sz="1800" u="sng"/>
              <a:t>current</a:t>
            </a:r>
            <a:r>
              <a:rPr lang="en-US" sz="1800"/>
              <a:t> Planning Guide, all LLIS studies must be submitted to ERCOT for review and approval.</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ERCOT will continue to review studies under this process through July 10.</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As described in the Planning Guide, it can take </a:t>
            </a:r>
            <a:r>
              <a:rPr lang="en-US" sz="1800" b="1"/>
              <a:t>up to 30 Business Days </a:t>
            </a:r>
            <a:r>
              <a:rPr lang="en-US" sz="1800"/>
              <a:t>for ERCOT to review a submitted study. </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ERCOT review is </a:t>
            </a:r>
            <a:r>
              <a:rPr lang="en-US" sz="1800" u="sng"/>
              <a:t>not</a:t>
            </a:r>
            <a:r>
              <a:rPr lang="en-US" sz="1800"/>
              <a:t> guaranteed to result in an approval. Any required updates to a submitted study are treated as a new submission, which restarts the timeline for review.</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ERCOT does not have visibility into the amount of time needed by TSPs to perform a LLIS study. Please reach out to your lead TSP with questions about the status of a study that has not yet been submitted to ERCOT for review.</a:t>
            </a:r>
          </a:p>
          <a:p>
            <a:pPr marL="285750" indent="-285750">
              <a:buFont typeface="Arial" panose="020B0604020202020204" pitchFamily="34" charset="0"/>
              <a:buChar char="•"/>
            </a:pPr>
            <a:endParaRPr lang="en-US" sz="1800"/>
          </a:p>
          <a:p>
            <a:endParaRPr lang="en-US" sz="1800"/>
          </a:p>
        </p:txBody>
      </p:sp>
      <p:sp>
        <p:nvSpPr>
          <p:cNvPr id="4" name="Text Placeholder 3">
            <a:extLst>
              <a:ext uri="{FF2B5EF4-FFF2-40B4-BE49-F238E27FC236}">
                <a16:creationId xmlns:a16="http://schemas.microsoft.com/office/drawing/2014/main" id="{C0D20222-7BFD-FEAA-A736-11E11FC46647}"/>
              </a:ext>
            </a:extLst>
          </p:cNvPr>
          <p:cNvSpPr>
            <a:spLocks noGrp="1"/>
          </p:cNvSpPr>
          <p:nvPr>
            <p:ph type="body" sz="quarter" idx="15"/>
          </p:nvPr>
        </p:nvSpPr>
        <p:spPr>
          <a:xfrm flipH="1">
            <a:off x="7598003" y="1676399"/>
            <a:ext cx="4060596" cy="3775277"/>
          </a:xfrm>
        </p:spPr>
        <p:txBody>
          <a:bodyPr/>
          <a:lstStyle/>
          <a:p>
            <a:r>
              <a:rPr lang="en-US" sz="2000"/>
              <a:t>Key Takeaways</a:t>
            </a:r>
          </a:p>
          <a:p>
            <a:pPr marL="285750" indent="-285750">
              <a:buFont typeface="Arial" panose="020B0604020202020204" pitchFamily="34" charset="0"/>
              <a:buChar char="•"/>
            </a:pPr>
            <a:r>
              <a:rPr lang="en-US" sz="1800" b="0"/>
              <a:t>The existing study review process remains in effect through July 10.</a:t>
            </a:r>
          </a:p>
          <a:p>
            <a:pPr marL="285750" indent="-285750">
              <a:buFont typeface="Arial" panose="020B0604020202020204" pitchFamily="34" charset="0"/>
              <a:buChar char="•"/>
            </a:pPr>
            <a:r>
              <a:rPr lang="en-US" sz="1800" b="0"/>
              <a:t>ERCOT continues to review submitted study reports as quickly as possible once submitted.</a:t>
            </a:r>
          </a:p>
          <a:p>
            <a:pPr marL="285750" indent="-285750">
              <a:buFont typeface="Arial" panose="020B0604020202020204" pitchFamily="34" charset="0"/>
              <a:buChar char="•"/>
            </a:pPr>
            <a:r>
              <a:rPr lang="en-US" sz="1800"/>
              <a:t>ERCOT cannot guarantee a new or updated study report submitted after May 28, 2026 will be reviewed by July 10. </a:t>
            </a:r>
          </a:p>
        </p:txBody>
      </p:sp>
      <p:sp>
        <p:nvSpPr>
          <p:cNvPr id="5" name="Slide Number Placeholder 4">
            <a:extLst>
              <a:ext uri="{FF2B5EF4-FFF2-40B4-BE49-F238E27FC236}">
                <a16:creationId xmlns:a16="http://schemas.microsoft.com/office/drawing/2014/main" id="{876DD525-77A4-5A70-7BA6-4135B84A0033}"/>
              </a:ext>
            </a:extLst>
          </p:cNvPr>
          <p:cNvSpPr>
            <a:spLocks noGrp="1"/>
          </p:cNvSpPr>
          <p:nvPr>
            <p:ph type="sldNum" sz="quarter" idx="12"/>
          </p:nvPr>
        </p:nvSpPr>
        <p:spPr/>
        <p:txBody>
          <a:bodyPr/>
          <a:lstStyle/>
          <a:p>
            <a:fld id="{BCDE79FB-97BA-492B-8D57-F1373F9ADA95}" type="slidenum">
              <a:rPr lang="en-US" smtClean="0"/>
              <a:t>49</a:t>
            </a:fld>
            <a:endParaRPr lang="en-US"/>
          </a:p>
        </p:txBody>
      </p:sp>
    </p:spTree>
    <p:extLst>
      <p:ext uri="{BB962C8B-B14F-4D97-AF65-F5344CB8AC3E}">
        <p14:creationId xmlns:p14="http://schemas.microsoft.com/office/powerpoint/2010/main" val="3099993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hink-cell data - do not delete" hidden="1">
            <a:extLst>
              <a:ext uri="{FF2B5EF4-FFF2-40B4-BE49-F238E27FC236}">
                <a16:creationId xmlns:a16="http://schemas.microsoft.com/office/drawing/2014/main" id="{60B0891F-7680-ED4F-7BA4-128B555C87C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7" name="think-cell data - do not delete" hidden="1">
                        <a:extLst>
                          <a:ext uri="{FF2B5EF4-FFF2-40B4-BE49-F238E27FC236}">
                            <a16:creationId xmlns:a16="http://schemas.microsoft.com/office/drawing/2014/main" id="{60B0891F-7680-ED4F-7BA4-128B555C87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03FFDC03-6103-E4C6-72F8-BDC62A285E6B}"/>
              </a:ext>
            </a:extLst>
          </p:cNvPr>
          <p:cNvSpPr>
            <a:spLocks/>
          </p:cNvSpPr>
          <p:nvPr/>
        </p:nvSpPr>
        <p:spPr>
          <a:xfrm>
            <a:off x="1238271" y="1695303"/>
            <a:ext cx="3349634" cy="3801747"/>
          </a:xfrm>
          <a:prstGeom prst="rect">
            <a:avLst/>
          </a:prstGeom>
          <a:solidFill>
            <a:schemeClr val="accent2">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buNone/>
            </a:pPr>
            <a:endParaRPr lang="en-US" sz="1100"/>
          </a:p>
        </p:txBody>
      </p:sp>
      <p:sp>
        <p:nvSpPr>
          <p:cNvPr id="4" name="Slide Number Placeholder 5">
            <a:extLst>
              <a:ext uri="{FF2B5EF4-FFF2-40B4-BE49-F238E27FC236}">
                <a16:creationId xmlns:a16="http://schemas.microsoft.com/office/drawing/2014/main" id="{2CE67F64-A506-68F4-38DD-1662F1097374}"/>
              </a:ext>
            </a:extLst>
          </p:cNvPr>
          <p:cNvSpPr>
            <a:spLocks noGrp="1"/>
          </p:cNvSpPr>
          <p:nvPr>
            <p:ph type="sldNum" sz="quarter" idx="12"/>
          </p:nvPr>
        </p:nvSpPr>
        <p:spPr/>
        <p:txBody>
          <a:bodyPr/>
          <a:lstStyle/>
          <a:p>
            <a:fld id="{BCDE79FB-97BA-492B-8D57-F1373F9ADA95}" type="slidenum">
              <a:rPr lang="en-US" smtClean="0"/>
              <a:t>5</a:t>
            </a:fld>
            <a:endParaRPr lang="en-US"/>
          </a:p>
        </p:txBody>
      </p:sp>
      <p:sp>
        <p:nvSpPr>
          <p:cNvPr id="7" name="Rectangle 6">
            <a:extLst>
              <a:ext uri="{FF2B5EF4-FFF2-40B4-BE49-F238E27FC236}">
                <a16:creationId xmlns:a16="http://schemas.microsoft.com/office/drawing/2014/main" id="{D45ED82A-A8E6-BAD2-58C9-F6760CB08FD5}"/>
              </a:ext>
            </a:extLst>
          </p:cNvPr>
          <p:cNvSpPr>
            <a:spLocks/>
          </p:cNvSpPr>
          <p:nvPr/>
        </p:nvSpPr>
        <p:spPr>
          <a:xfrm>
            <a:off x="1257300" y="1866518"/>
            <a:ext cx="3310128" cy="417080"/>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 name="Rectangle 7">
            <a:extLst>
              <a:ext uri="{FF2B5EF4-FFF2-40B4-BE49-F238E27FC236}">
                <a16:creationId xmlns:a16="http://schemas.microsoft.com/office/drawing/2014/main" id="{D60A3905-5912-AF3B-F827-8A5C2E038A83}"/>
              </a:ext>
            </a:extLst>
          </p:cNvPr>
          <p:cNvSpPr>
            <a:spLocks/>
          </p:cNvSpPr>
          <p:nvPr/>
        </p:nvSpPr>
        <p:spPr>
          <a:xfrm>
            <a:off x="4802886" y="1866518"/>
            <a:ext cx="3310128" cy="417080"/>
          </a:xfrm>
          <a:prstGeom prst="rect">
            <a:avLst/>
          </a:prstGeom>
          <a:solidFill>
            <a:srgbClr val="D2D2D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Rectangle 8">
            <a:extLst>
              <a:ext uri="{FF2B5EF4-FFF2-40B4-BE49-F238E27FC236}">
                <a16:creationId xmlns:a16="http://schemas.microsoft.com/office/drawing/2014/main" id="{E502ED4D-3DF0-41A6-1A1E-3DA0B15680C6}"/>
              </a:ext>
            </a:extLst>
          </p:cNvPr>
          <p:cNvSpPr>
            <a:spLocks/>
          </p:cNvSpPr>
          <p:nvPr/>
        </p:nvSpPr>
        <p:spPr>
          <a:xfrm>
            <a:off x="8348472" y="1866518"/>
            <a:ext cx="3310128" cy="417080"/>
          </a:xfrm>
          <a:prstGeom prst="rect">
            <a:avLst/>
          </a:prstGeom>
          <a:solidFill>
            <a:srgbClr val="78D2D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TextBox 9">
            <a:extLst>
              <a:ext uri="{FF2B5EF4-FFF2-40B4-BE49-F238E27FC236}">
                <a16:creationId xmlns:a16="http://schemas.microsoft.com/office/drawing/2014/main" id="{6E193BF0-3C73-5C74-7221-4FAED5E43E3F}"/>
              </a:ext>
            </a:extLst>
          </p:cNvPr>
          <p:cNvSpPr txBox="1">
            <a:spLocks/>
          </p:cNvSpPr>
          <p:nvPr/>
        </p:nvSpPr>
        <p:spPr>
          <a:xfrm>
            <a:off x="1448297" y="1936559"/>
            <a:ext cx="2928135"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bg1"/>
                </a:solidFill>
              </a:rPr>
              <a:t>ILLE</a:t>
            </a:r>
          </a:p>
        </p:txBody>
      </p:sp>
      <p:sp>
        <p:nvSpPr>
          <p:cNvPr id="11" name="TextBox 10">
            <a:extLst>
              <a:ext uri="{FF2B5EF4-FFF2-40B4-BE49-F238E27FC236}">
                <a16:creationId xmlns:a16="http://schemas.microsoft.com/office/drawing/2014/main" id="{6A634795-E73B-FDF2-CDE1-6E3E50B9C5C8}"/>
              </a:ext>
            </a:extLst>
          </p:cNvPr>
          <p:cNvSpPr txBox="1">
            <a:spLocks/>
          </p:cNvSpPr>
          <p:nvPr/>
        </p:nvSpPr>
        <p:spPr>
          <a:xfrm>
            <a:off x="4993883" y="1936559"/>
            <a:ext cx="2928135"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t>TSP/DSP</a:t>
            </a:r>
          </a:p>
        </p:txBody>
      </p:sp>
      <p:sp>
        <p:nvSpPr>
          <p:cNvPr id="12" name="TextBox 11">
            <a:extLst>
              <a:ext uri="{FF2B5EF4-FFF2-40B4-BE49-F238E27FC236}">
                <a16:creationId xmlns:a16="http://schemas.microsoft.com/office/drawing/2014/main" id="{2A268E44-2A25-72F9-1041-E0C3C69317A1}"/>
              </a:ext>
            </a:extLst>
          </p:cNvPr>
          <p:cNvSpPr txBox="1">
            <a:spLocks/>
          </p:cNvSpPr>
          <p:nvPr/>
        </p:nvSpPr>
        <p:spPr>
          <a:xfrm>
            <a:off x="8539469" y="1936559"/>
            <a:ext cx="2928135"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bg1"/>
                </a:solidFill>
              </a:rPr>
              <a:t>ERCOT</a:t>
            </a:r>
          </a:p>
        </p:txBody>
      </p:sp>
      <p:sp>
        <p:nvSpPr>
          <p:cNvPr id="13" name="TextBox 12">
            <a:extLst>
              <a:ext uri="{FF2B5EF4-FFF2-40B4-BE49-F238E27FC236}">
                <a16:creationId xmlns:a16="http://schemas.microsoft.com/office/drawing/2014/main" id="{1FB59A96-4563-EFF7-C053-1F6CEAB91C56}"/>
              </a:ext>
            </a:extLst>
          </p:cNvPr>
          <p:cNvSpPr txBox="1">
            <a:spLocks/>
          </p:cNvSpPr>
          <p:nvPr/>
        </p:nvSpPr>
        <p:spPr>
          <a:xfrm>
            <a:off x="4802885" y="2405358"/>
            <a:ext cx="3310128" cy="180049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Coordinate review responsibilities between TSP and DSP, as applicable</a:t>
            </a:r>
          </a:p>
          <a:p>
            <a:pPr lvl="1">
              <a:buFont typeface="Arial" panose="020B0604020202020204" pitchFamily="34" charset="0"/>
              <a:buChar char="•"/>
            </a:pPr>
            <a:r>
              <a:rPr lang="en-US" sz="1400"/>
              <a:t>Begin preliminary review of submitted ILLE materials and supporting evidence</a:t>
            </a:r>
          </a:p>
          <a:p>
            <a:pPr lvl="1">
              <a:buFont typeface="Arial" panose="020B0604020202020204" pitchFamily="34" charset="0"/>
              <a:buChar char="•"/>
            </a:pPr>
            <a:r>
              <a:rPr lang="en-US" sz="1400"/>
              <a:t>Align on the designated entity responsible for final ERCOT package submission</a:t>
            </a:r>
          </a:p>
        </p:txBody>
      </p:sp>
      <p:sp>
        <p:nvSpPr>
          <p:cNvPr id="14" name="TextBox 13">
            <a:extLst>
              <a:ext uri="{FF2B5EF4-FFF2-40B4-BE49-F238E27FC236}">
                <a16:creationId xmlns:a16="http://schemas.microsoft.com/office/drawing/2014/main" id="{8D4BE285-1EA9-CA1D-CF97-623E097BE058}"/>
              </a:ext>
            </a:extLst>
          </p:cNvPr>
          <p:cNvSpPr txBox="1">
            <a:spLocks/>
          </p:cNvSpPr>
          <p:nvPr/>
        </p:nvSpPr>
        <p:spPr>
          <a:xfrm>
            <a:off x="8348472" y="2455797"/>
            <a:ext cx="331012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Finalize LLIS study review activities under the legacy process</a:t>
            </a:r>
          </a:p>
        </p:txBody>
      </p:sp>
      <p:sp>
        <p:nvSpPr>
          <p:cNvPr id="35" name="TextBox 34">
            <a:extLst>
              <a:ext uri="{FF2B5EF4-FFF2-40B4-BE49-F238E27FC236}">
                <a16:creationId xmlns:a16="http://schemas.microsoft.com/office/drawing/2014/main" id="{B8F94318-39BE-1AF6-1950-F1333F06ADEC}"/>
              </a:ext>
            </a:extLst>
          </p:cNvPr>
          <p:cNvSpPr txBox="1">
            <a:spLocks/>
          </p:cNvSpPr>
          <p:nvPr/>
        </p:nvSpPr>
        <p:spPr>
          <a:xfrm>
            <a:off x="1257300" y="2405358"/>
            <a:ext cx="3310128" cy="291618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Working with the TSP/DSP, identify the applicable Batch Zero eligibility pathway within the LIF</a:t>
            </a:r>
            <a:endParaRPr lang="en-US" sz="1400">
              <a:cs typeface="Arial"/>
            </a:endParaRPr>
          </a:p>
          <a:p>
            <a:pPr lvl="1">
              <a:buFont typeface="Arial" panose="020B0604020202020204" pitchFamily="34" charset="0"/>
              <a:buChar char="•"/>
            </a:pPr>
            <a:r>
              <a:rPr lang="en-US" sz="1400"/>
              <a:t>Prepare required attestations, technical documentation, and supporting evidence</a:t>
            </a:r>
          </a:p>
          <a:p>
            <a:pPr lvl="1">
              <a:buFont typeface="Arial" panose="020B0604020202020204" pitchFamily="34" charset="0"/>
              <a:buChar char="•"/>
            </a:pPr>
            <a:r>
              <a:rPr lang="en-US" sz="1400" b="1"/>
              <a:t>Submit dynamic load models and supporting technical materials to ERCOT and the Interconnecting TSP, where applicable</a:t>
            </a:r>
          </a:p>
          <a:p>
            <a:pPr lvl="1">
              <a:buFont typeface="Arial" panose="020B0604020202020204" pitchFamily="34" charset="0"/>
              <a:buChar char="•"/>
            </a:pPr>
            <a:r>
              <a:rPr lang="en-US" sz="1400"/>
              <a:t>Resolve known documentation or technical gaps prior to TSP/DSP validation review</a:t>
            </a:r>
          </a:p>
        </p:txBody>
      </p:sp>
      <p:sp>
        <p:nvSpPr>
          <p:cNvPr id="36" name="Title Placeholder 1">
            <a:extLst>
              <a:ext uri="{FF2B5EF4-FFF2-40B4-BE49-F238E27FC236}">
                <a16:creationId xmlns:a16="http://schemas.microsoft.com/office/drawing/2014/main" id="{EFC8F4FD-A8A3-3541-069F-AB42820531BD}"/>
              </a:ext>
            </a:extLst>
          </p:cNvPr>
          <p:cNvSpPr txBox="1">
            <a:spLocks/>
          </p:cNvSpPr>
          <p:nvPr/>
        </p:nvSpPr>
        <p:spPr>
          <a:xfrm>
            <a:off x="1730087" y="463296"/>
            <a:ext cx="9455727" cy="332399"/>
          </a:xfrm>
          <a:prstGeom prst="rect">
            <a:avLst/>
          </a:prstGeom>
          <a:noFill/>
        </p:spPr>
        <p:txBody>
          <a:bodyPr vert="horz"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July 10 Batch Zero milestone: activities required</a:t>
            </a:r>
          </a:p>
        </p:txBody>
      </p:sp>
      <p:sp>
        <p:nvSpPr>
          <p:cNvPr id="16" name="TrackerNumBlue 4">
            <a:extLst>
              <a:ext uri="{FF2B5EF4-FFF2-40B4-BE49-F238E27FC236}">
                <a16:creationId xmlns:a16="http://schemas.microsoft.com/office/drawing/2014/main" id="{04C74AA9-720A-44D1-F7C5-451264C4B2EC}"/>
              </a:ext>
            </a:extLst>
          </p:cNvPr>
          <p:cNvSpPr/>
          <p:nvPr>
            <p:custDataLst>
              <p:tags r:id="rId2"/>
            </p:custDataLst>
          </p:nvPr>
        </p:nvSpPr>
        <p:spPr>
          <a:xfrm>
            <a:off x="1257300" y="463296"/>
            <a:ext cx="371801" cy="371801"/>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2000" b="1">
                <a:solidFill>
                  <a:schemeClr val="bg1"/>
                </a:solidFill>
              </a:rPr>
              <a:t>1</a:t>
            </a:r>
          </a:p>
        </p:txBody>
      </p:sp>
      <p:grpSp>
        <p:nvGrpSpPr>
          <p:cNvPr id="6" name="Group 5">
            <a:extLst>
              <a:ext uri="{FF2B5EF4-FFF2-40B4-BE49-F238E27FC236}">
                <a16:creationId xmlns:a16="http://schemas.microsoft.com/office/drawing/2014/main" id="{B24E0825-DEC6-6291-9266-E143830F2822}"/>
              </a:ext>
            </a:extLst>
          </p:cNvPr>
          <p:cNvGrpSpPr/>
          <p:nvPr/>
        </p:nvGrpSpPr>
        <p:grpSpPr>
          <a:xfrm>
            <a:off x="10435580" y="1250226"/>
            <a:ext cx="1223020" cy="182880"/>
            <a:chOff x="5714342" y="1126938"/>
            <a:chExt cx="1223020" cy="182880"/>
          </a:xfrm>
        </p:grpSpPr>
        <p:sp>
          <p:nvSpPr>
            <p:cNvPr id="3" name="Rectangle 2">
              <a:extLst>
                <a:ext uri="{FF2B5EF4-FFF2-40B4-BE49-F238E27FC236}">
                  <a16:creationId xmlns:a16="http://schemas.microsoft.com/office/drawing/2014/main" id="{60C66034-7B6D-B388-1BEB-A4DD93EE1839}"/>
                </a:ext>
              </a:extLst>
            </p:cNvPr>
            <p:cNvSpPr>
              <a:spLocks/>
            </p:cNvSpPr>
            <p:nvPr/>
          </p:nvSpPr>
          <p:spPr>
            <a:xfrm>
              <a:off x="5714342" y="1126938"/>
              <a:ext cx="182880" cy="182880"/>
            </a:xfrm>
            <a:prstGeom prst="rect">
              <a:avLst/>
            </a:prstGeom>
            <a:solidFill>
              <a:schemeClr val="accent2">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buNone/>
              </a:pPr>
              <a:endParaRPr lang="en-US" sz="1100"/>
            </a:p>
          </p:txBody>
        </p:sp>
        <p:sp>
          <p:nvSpPr>
            <p:cNvPr id="5" name="TextBox 4">
              <a:extLst>
                <a:ext uri="{FF2B5EF4-FFF2-40B4-BE49-F238E27FC236}">
                  <a16:creationId xmlns:a16="http://schemas.microsoft.com/office/drawing/2014/main" id="{16166793-3EBB-7765-9FC2-2894D6363615}"/>
                </a:ext>
              </a:extLst>
            </p:cNvPr>
            <p:cNvSpPr txBox="1">
              <a:spLocks/>
            </p:cNvSpPr>
            <p:nvPr/>
          </p:nvSpPr>
          <p:spPr>
            <a:xfrm>
              <a:off x="5978537" y="1137587"/>
              <a:ext cx="958825" cy="16158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50"/>
                <a:t>Lead role</a:t>
              </a:r>
              <a:endParaRPr lang="en-US"/>
            </a:p>
          </p:txBody>
        </p:sp>
      </p:grpSp>
    </p:spTree>
    <p:extLst>
      <p:ext uri="{BB962C8B-B14F-4D97-AF65-F5344CB8AC3E}">
        <p14:creationId xmlns:p14="http://schemas.microsoft.com/office/powerpoint/2010/main" val="21890099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85467-6A15-D4FD-95B8-541EB281F6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CBAF99-F662-9F21-041D-0D9F39C4BDF9}"/>
              </a:ext>
            </a:extLst>
          </p:cNvPr>
          <p:cNvSpPr>
            <a:spLocks noGrp="1"/>
          </p:cNvSpPr>
          <p:nvPr>
            <p:ph type="title"/>
          </p:nvPr>
        </p:nvSpPr>
        <p:spPr/>
        <p:txBody>
          <a:bodyPr/>
          <a:lstStyle/>
          <a:p>
            <a:r>
              <a:rPr lang="en-US"/>
              <a:t>Summary of Key Dates</a:t>
            </a:r>
          </a:p>
        </p:txBody>
      </p:sp>
      <p:sp>
        <p:nvSpPr>
          <p:cNvPr id="4" name="Slide Number Placeholder 3">
            <a:extLst>
              <a:ext uri="{FF2B5EF4-FFF2-40B4-BE49-F238E27FC236}">
                <a16:creationId xmlns:a16="http://schemas.microsoft.com/office/drawing/2014/main" id="{639834F9-99B8-A557-A6ED-9E12F5EB157E}"/>
              </a:ext>
            </a:extLst>
          </p:cNvPr>
          <p:cNvSpPr>
            <a:spLocks noGrp="1"/>
          </p:cNvSpPr>
          <p:nvPr>
            <p:ph type="sldNum" sz="quarter" idx="12"/>
          </p:nvPr>
        </p:nvSpPr>
        <p:spPr/>
        <p:txBody>
          <a:bodyPr/>
          <a:lstStyle/>
          <a:p>
            <a:fld id="{BCDE79FB-97BA-492B-8D57-F1373F9ADA95}" type="slidenum">
              <a:rPr lang="en-US" smtClean="0"/>
              <a:t>50</a:t>
            </a:fld>
            <a:endParaRPr lang="en-US"/>
          </a:p>
        </p:txBody>
      </p:sp>
      <p:sp>
        <p:nvSpPr>
          <p:cNvPr id="6" name="Rectangle 5">
            <a:extLst>
              <a:ext uri="{FF2B5EF4-FFF2-40B4-BE49-F238E27FC236}">
                <a16:creationId xmlns:a16="http://schemas.microsoft.com/office/drawing/2014/main" id="{FD6A18F8-2D80-99EA-353B-D414FCEA4EE9}"/>
              </a:ext>
            </a:extLst>
          </p:cNvPr>
          <p:cNvSpPr/>
          <p:nvPr/>
        </p:nvSpPr>
        <p:spPr>
          <a:xfrm>
            <a:off x="296601" y="3317886"/>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4F33F01-E587-8863-898B-6138489142DC}"/>
              </a:ext>
            </a:extLst>
          </p:cNvPr>
          <p:cNvSpPr/>
          <p:nvPr/>
        </p:nvSpPr>
        <p:spPr>
          <a:xfrm>
            <a:off x="2217998" y="3317886"/>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547488B-3FEC-1021-4343-C3D160DD5BED}"/>
              </a:ext>
            </a:extLst>
          </p:cNvPr>
          <p:cNvSpPr/>
          <p:nvPr/>
        </p:nvSpPr>
        <p:spPr>
          <a:xfrm>
            <a:off x="4139395" y="3317885"/>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1D530D4-0329-1A99-F263-AAF041C7A7CD}"/>
              </a:ext>
            </a:extLst>
          </p:cNvPr>
          <p:cNvSpPr/>
          <p:nvPr/>
        </p:nvSpPr>
        <p:spPr>
          <a:xfrm>
            <a:off x="6060792" y="3317884"/>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10E587B-69CD-330E-4F62-0A6B873C1491}"/>
              </a:ext>
            </a:extLst>
          </p:cNvPr>
          <p:cNvSpPr/>
          <p:nvPr/>
        </p:nvSpPr>
        <p:spPr>
          <a:xfrm>
            <a:off x="7982189" y="3317883"/>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4AEBB2-2B55-C3DE-5F26-A83CB6C691F6}"/>
              </a:ext>
            </a:extLst>
          </p:cNvPr>
          <p:cNvSpPr/>
          <p:nvPr/>
        </p:nvSpPr>
        <p:spPr>
          <a:xfrm>
            <a:off x="9903586" y="3317882"/>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39695B16-0CE6-5E92-E051-322626E6D240}"/>
              </a:ext>
            </a:extLst>
          </p:cNvPr>
          <p:cNvCxnSpPr>
            <a:cxnSpLocks/>
          </p:cNvCxnSpPr>
          <p:nvPr/>
        </p:nvCxnSpPr>
        <p:spPr>
          <a:xfrm>
            <a:off x="2217998" y="2737705"/>
            <a:ext cx="0" cy="1909823"/>
          </a:xfrm>
          <a:prstGeom prst="line">
            <a:avLst/>
          </a:prstGeom>
          <a:ln>
            <a:solidFill>
              <a:srgbClr val="00829B"/>
            </a:solidFill>
            <a:prstDash val="sysDash"/>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285919A-B43D-DD15-B075-233285906CF9}"/>
              </a:ext>
            </a:extLst>
          </p:cNvPr>
          <p:cNvCxnSpPr>
            <a:cxnSpLocks/>
          </p:cNvCxnSpPr>
          <p:nvPr/>
        </p:nvCxnSpPr>
        <p:spPr>
          <a:xfrm>
            <a:off x="6060792" y="2734811"/>
            <a:ext cx="0" cy="1909823"/>
          </a:xfrm>
          <a:prstGeom prst="line">
            <a:avLst/>
          </a:prstGeom>
          <a:ln>
            <a:solidFill>
              <a:srgbClr val="00829B"/>
            </a:solidFill>
            <a:prstDash val="sysDash"/>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9931212-8B8F-F831-B406-A7519B2FC089}"/>
              </a:ext>
            </a:extLst>
          </p:cNvPr>
          <p:cNvCxnSpPr>
            <a:cxnSpLocks/>
          </p:cNvCxnSpPr>
          <p:nvPr/>
        </p:nvCxnSpPr>
        <p:spPr>
          <a:xfrm>
            <a:off x="9903586" y="2734811"/>
            <a:ext cx="0" cy="1909823"/>
          </a:xfrm>
          <a:prstGeom prst="line">
            <a:avLst/>
          </a:prstGeom>
          <a:ln>
            <a:solidFill>
              <a:srgbClr val="00829B"/>
            </a:solidFill>
            <a:prstDash val="sysDash"/>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6C8A28F6-917E-3D73-4CC4-0E9843650C0C}"/>
              </a:ext>
            </a:extLst>
          </p:cNvPr>
          <p:cNvSpPr txBox="1"/>
          <p:nvPr/>
        </p:nvSpPr>
        <p:spPr>
          <a:xfrm>
            <a:off x="389198" y="3502548"/>
            <a:ext cx="1736202" cy="369332"/>
          </a:xfrm>
          <a:prstGeom prst="rect">
            <a:avLst/>
          </a:prstGeom>
          <a:noFill/>
        </p:spPr>
        <p:txBody>
          <a:bodyPr wrap="square" rtlCol="0">
            <a:spAutoFit/>
          </a:bodyPr>
          <a:lstStyle/>
          <a:p>
            <a:pPr algn="ctr"/>
            <a:r>
              <a:rPr lang="en-US" b="1">
                <a:solidFill>
                  <a:srgbClr val="B1E5ED"/>
                </a:solidFill>
              </a:rPr>
              <a:t>May</a:t>
            </a:r>
          </a:p>
        </p:txBody>
      </p:sp>
      <p:sp>
        <p:nvSpPr>
          <p:cNvPr id="19" name="TextBox 18">
            <a:extLst>
              <a:ext uri="{FF2B5EF4-FFF2-40B4-BE49-F238E27FC236}">
                <a16:creationId xmlns:a16="http://schemas.microsoft.com/office/drawing/2014/main" id="{A63DBEDD-87B5-0E48-2E47-090C9FAF0341}"/>
              </a:ext>
            </a:extLst>
          </p:cNvPr>
          <p:cNvSpPr txBox="1"/>
          <p:nvPr/>
        </p:nvSpPr>
        <p:spPr>
          <a:xfrm>
            <a:off x="3271293" y="3502548"/>
            <a:ext cx="1736202" cy="369332"/>
          </a:xfrm>
          <a:prstGeom prst="rect">
            <a:avLst/>
          </a:prstGeom>
          <a:noFill/>
        </p:spPr>
        <p:txBody>
          <a:bodyPr wrap="square" rtlCol="0">
            <a:spAutoFit/>
          </a:bodyPr>
          <a:lstStyle/>
          <a:p>
            <a:pPr algn="ctr"/>
            <a:r>
              <a:rPr lang="en-US" b="1">
                <a:solidFill>
                  <a:srgbClr val="B1E5ED"/>
                </a:solidFill>
              </a:rPr>
              <a:t>June</a:t>
            </a:r>
          </a:p>
        </p:txBody>
      </p:sp>
      <p:sp>
        <p:nvSpPr>
          <p:cNvPr id="20" name="TextBox 19">
            <a:extLst>
              <a:ext uri="{FF2B5EF4-FFF2-40B4-BE49-F238E27FC236}">
                <a16:creationId xmlns:a16="http://schemas.microsoft.com/office/drawing/2014/main" id="{E4236C75-58ED-3E85-AB1C-F933A94CD138}"/>
              </a:ext>
            </a:extLst>
          </p:cNvPr>
          <p:cNvSpPr txBox="1"/>
          <p:nvPr/>
        </p:nvSpPr>
        <p:spPr>
          <a:xfrm>
            <a:off x="7114086" y="3502548"/>
            <a:ext cx="1736202" cy="369332"/>
          </a:xfrm>
          <a:prstGeom prst="rect">
            <a:avLst/>
          </a:prstGeom>
          <a:noFill/>
        </p:spPr>
        <p:txBody>
          <a:bodyPr wrap="square" rtlCol="0">
            <a:spAutoFit/>
          </a:bodyPr>
          <a:lstStyle/>
          <a:p>
            <a:pPr algn="ctr"/>
            <a:r>
              <a:rPr lang="en-US" b="1">
                <a:solidFill>
                  <a:srgbClr val="B1E5ED"/>
                </a:solidFill>
              </a:rPr>
              <a:t>July</a:t>
            </a:r>
          </a:p>
        </p:txBody>
      </p:sp>
      <p:sp>
        <p:nvSpPr>
          <p:cNvPr id="21" name="TextBox 20">
            <a:extLst>
              <a:ext uri="{FF2B5EF4-FFF2-40B4-BE49-F238E27FC236}">
                <a16:creationId xmlns:a16="http://schemas.microsoft.com/office/drawing/2014/main" id="{305BAE7A-EC55-5964-524C-2F535EB5660C}"/>
              </a:ext>
            </a:extLst>
          </p:cNvPr>
          <p:cNvSpPr txBox="1"/>
          <p:nvPr/>
        </p:nvSpPr>
        <p:spPr>
          <a:xfrm>
            <a:off x="9996183" y="3502548"/>
            <a:ext cx="1736202" cy="369332"/>
          </a:xfrm>
          <a:prstGeom prst="rect">
            <a:avLst/>
          </a:prstGeom>
          <a:noFill/>
        </p:spPr>
        <p:txBody>
          <a:bodyPr wrap="square" rtlCol="0">
            <a:spAutoFit/>
          </a:bodyPr>
          <a:lstStyle/>
          <a:p>
            <a:pPr algn="ctr"/>
            <a:r>
              <a:rPr lang="en-US" b="1">
                <a:solidFill>
                  <a:srgbClr val="B1E5ED"/>
                </a:solidFill>
              </a:rPr>
              <a:t>August</a:t>
            </a:r>
          </a:p>
        </p:txBody>
      </p:sp>
      <p:cxnSp>
        <p:nvCxnSpPr>
          <p:cNvPr id="24" name="Straight Arrow Connector 23">
            <a:extLst>
              <a:ext uri="{FF2B5EF4-FFF2-40B4-BE49-F238E27FC236}">
                <a16:creationId xmlns:a16="http://schemas.microsoft.com/office/drawing/2014/main" id="{FE28FFE7-6C45-FAAB-E766-1AC354CB85F7}"/>
              </a:ext>
            </a:extLst>
          </p:cNvPr>
          <p:cNvCxnSpPr>
            <a:cxnSpLocks/>
          </p:cNvCxnSpPr>
          <p:nvPr/>
        </p:nvCxnSpPr>
        <p:spPr>
          <a:xfrm flipV="1">
            <a:off x="1905481" y="4061555"/>
            <a:ext cx="0" cy="817467"/>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C87A39CB-0BD0-FC9A-41A9-3216B8E20F3E}"/>
              </a:ext>
            </a:extLst>
          </p:cNvPr>
          <p:cNvSpPr txBox="1"/>
          <p:nvPr/>
        </p:nvSpPr>
        <p:spPr>
          <a:xfrm>
            <a:off x="1794075" y="4879022"/>
            <a:ext cx="2406090" cy="1477328"/>
          </a:xfrm>
          <a:prstGeom prst="rect">
            <a:avLst/>
          </a:prstGeom>
          <a:noFill/>
          <a:ln>
            <a:noFill/>
          </a:ln>
        </p:spPr>
        <p:txBody>
          <a:bodyPr wrap="square" lIns="91440" tIns="45720" rIns="91440" bIns="45720" rtlCol="0" anchor="t">
            <a:spAutoFit/>
          </a:bodyPr>
          <a:lstStyle/>
          <a:p>
            <a:r>
              <a:rPr lang="en-US" b="1"/>
              <a:t>May 28 (today)</a:t>
            </a:r>
          </a:p>
          <a:p>
            <a:r>
              <a:rPr lang="en-US"/>
              <a:t>Last day a study submitted to ERCOT is guaranteed a review by July 10</a:t>
            </a:r>
          </a:p>
        </p:txBody>
      </p:sp>
      <p:cxnSp>
        <p:nvCxnSpPr>
          <p:cNvPr id="32" name="Straight Arrow Connector 31">
            <a:extLst>
              <a:ext uri="{FF2B5EF4-FFF2-40B4-BE49-F238E27FC236}">
                <a16:creationId xmlns:a16="http://schemas.microsoft.com/office/drawing/2014/main" id="{592E4CCC-9BD0-9B9A-5B6C-6EB5CD0177EC}"/>
              </a:ext>
            </a:extLst>
          </p:cNvPr>
          <p:cNvCxnSpPr>
            <a:cxnSpLocks/>
          </p:cNvCxnSpPr>
          <p:nvPr/>
        </p:nvCxnSpPr>
        <p:spPr>
          <a:xfrm>
            <a:off x="7114086" y="2486887"/>
            <a:ext cx="0" cy="826129"/>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4A669B15-D759-5C45-03F6-61C20E3333E4}"/>
              </a:ext>
            </a:extLst>
          </p:cNvPr>
          <p:cNvSpPr txBox="1"/>
          <p:nvPr/>
        </p:nvSpPr>
        <p:spPr>
          <a:xfrm>
            <a:off x="7021490" y="1009559"/>
            <a:ext cx="2340983" cy="1477328"/>
          </a:xfrm>
          <a:prstGeom prst="rect">
            <a:avLst/>
          </a:prstGeom>
          <a:noFill/>
          <a:ln>
            <a:noFill/>
          </a:ln>
        </p:spPr>
        <p:txBody>
          <a:bodyPr wrap="square" rtlCol="0">
            <a:spAutoFit/>
          </a:bodyPr>
          <a:lstStyle/>
          <a:p>
            <a:r>
              <a:rPr lang="en-US" b="1"/>
              <a:t>July 10</a:t>
            </a:r>
          </a:p>
          <a:p>
            <a:r>
              <a:rPr lang="en-US"/>
              <a:t>Last day for ERCOT to review submitted studies under the current LLIS Process</a:t>
            </a:r>
          </a:p>
        </p:txBody>
      </p:sp>
      <p:cxnSp>
        <p:nvCxnSpPr>
          <p:cNvPr id="35" name="Straight Arrow Connector 34">
            <a:extLst>
              <a:ext uri="{FF2B5EF4-FFF2-40B4-BE49-F238E27FC236}">
                <a16:creationId xmlns:a16="http://schemas.microsoft.com/office/drawing/2014/main" id="{6E69EF89-ED7F-C6CE-5501-D8D71F9033D5}"/>
              </a:ext>
            </a:extLst>
          </p:cNvPr>
          <p:cNvCxnSpPr>
            <a:cxnSpLocks/>
          </p:cNvCxnSpPr>
          <p:nvPr/>
        </p:nvCxnSpPr>
        <p:spPr>
          <a:xfrm flipV="1">
            <a:off x="8961694" y="4061555"/>
            <a:ext cx="0" cy="817467"/>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E2BD8209-C9FF-E9A2-283F-FF2B3EE41FCD}"/>
              </a:ext>
            </a:extLst>
          </p:cNvPr>
          <p:cNvSpPr txBox="1"/>
          <p:nvPr/>
        </p:nvSpPr>
        <p:spPr>
          <a:xfrm>
            <a:off x="8850288" y="4879022"/>
            <a:ext cx="1821569" cy="1477328"/>
          </a:xfrm>
          <a:prstGeom prst="rect">
            <a:avLst/>
          </a:prstGeom>
          <a:noFill/>
          <a:ln>
            <a:noFill/>
          </a:ln>
        </p:spPr>
        <p:txBody>
          <a:bodyPr wrap="square" rtlCol="0">
            <a:spAutoFit/>
          </a:bodyPr>
          <a:lstStyle/>
          <a:p>
            <a:r>
              <a:rPr lang="en-US" b="1"/>
              <a:t>July 24</a:t>
            </a:r>
          </a:p>
          <a:p>
            <a:r>
              <a:rPr lang="en-US"/>
              <a:t>Batch Zero information for qualifying loads due to ERCOT</a:t>
            </a:r>
          </a:p>
        </p:txBody>
      </p:sp>
      <p:cxnSp>
        <p:nvCxnSpPr>
          <p:cNvPr id="41" name="Straight Arrow Connector 40">
            <a:extLst>
              <a:ext uri="{FF2B5EF4-FFF2-40B4-BE49-F238E27FC236}">
                <a16:creationId xmlns:a16="http://schemas.microsoft.com/office/drawing/2014/main" id="{B92DDC6A-5054-FFE9-27B0-F3FEA341BE2B}"/>
              </a:ext>
            </a:extLst>
          </p:cNvPr>
          <p:cNvCxnSpPr>
            <a:cxnSpLocks/>
          </p:cNvCxnSpPr>
          <p:nvPr/>
        </p:nvCxnSpPr>
        <p:spPr>
          <a:xfrm>
            <a:off x="10463506" y="2486887"/>
            <a:ext cx="0" cy="826129"/>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344EB02D-CB62-1EDD-D932-364D18135762}"/>
              </a:ext>
            </a:extLst>
          </p:cNvPr>
          <p:cNvSpPr txBox="1"/>
          <p:nvPr/>
        </p:nvSpPr>
        <p:spPr>
          <a:xfrm>
            <a:off x="10370911" y="1009559"/>
            <a:ext cx="1821090" cy="1477328"/>
          </a:xfrm>
          <a:prstGeom prst="rect">
            <a:avLst/>
          </a:prstGeom>
          <a:noFill/>
          <a:ln>
            <a:noFill/>
          </a:ln>
        </p:spPr>
        <p:txBody>
          <a:bodyPr wrap="square" rtlCol="0">
            <a:spAutoFit/>
          </a:bodyPr>
          <a:lstStyle/>
          <a:p>
            <a:r>
              <a:rPr lang="en-US" b="1"/>
              <a:t>August 7</a:t>
            </a:r>
          </a:p>
          <a:p>
            <a:r>
              <a:rPr lang="en-US"/>
              <a:t>ERCOT notifies TSPs/DSPs of Batch Zero classifications</a:t>
            </a:r>
          </a:p>
        </p:txBody>
      </p:sp>
      <p:sp>
        <p:nvSpPr>
          <p:cNvPr id="43" name="Right Brace 42">
            <a:extLst>
              <a:ext uri="{FF2B5EF4-FFF2-40B4-BE49-F238E27FC236}">
                <a16:creationId xmlns:a16="http://schemas.microsoft.com/office/drawing/2014/main" id="{30750C3F-7672-B043-6A0F-B75020DEFFC6}"/>
              </a:ext>
            </a:extLst>
          </p:cNvPr>
          <p:cNvSpPr/>
          <p:nvPr/>
        </p:nvSpPr>
        <p:spPr>
          <a:xfrm rot="16200000">
            <a:off x="4040116" y="331491"/>
            <a:ext cx="846745" cy="5116012"/>
          </a:xfrm>
          <a:prstGeom prst="rightBrace">
            <a:avLst>
              <a:gd name="adj1" fmla="val 75259"/>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TextBox 43">
            <a:extLst>
              <a:ext uri="{FF2B5EF4-FFF2-40B4-BE49-F238E27FC236}">
                <a16:creationId xmlns:a16="http://schemas.microsoft.com/office/drawing/2014/main" id="{B1D091DC-0890-EE0D-7B93-3BD9A1657FE3}"/>
              </a:ext>
            </a:extLst>
          </p:cNvPr>
          <p:cNvSpPr txBox="1"/>
          <p:nvPr/>
        </p:nvSpPr>
        <p:spPr>
          <a:xfrm>
            <a:off x="2502302" y="1814922"/>
            <a:ext cx="2406090" cy="646331"/>
          </a:xfrm>
          <a:prstGeom prst="rect">
            <a:avLst/>
          </a:prstGeom>
          <a:noFill/>
          <a:ln>
            <a:noFill/>
          </a:ln>
        </p:spPr>
        <p:txBody>
          <a:bodyPr wrap="square" rtlCol="0">
            <a:spAutoFit/>
          </a:bodyPr>
          <a:lstStyle/>
          <a:p>
            <a:pPr algn="ctr"/>
            <a:r>
              <a:rPr lang="en-US"/>
              <a:t>LLIS study reviews continue</a:t>
            </a:r>
          </a:p>
        </p:txBody>
      </p:sp>
    </p:spTree>
    <p:extLst>
      <p:ext uri="{BB962C8B-B14F-4D97-AF65-F5344CB8AC3E}">
        <p14:creationId xmlns:p14="http://schemas.microsoft.com/office/powerpoint/2010/main" val="18778393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7B005-A70A-A430-15AC-26346EB8B6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F1596E-2C6E-4953-7762-231553B5D946}"/>
              </a:ext>
            </a:extLst>
          </p:cNvPr>
          <p:cNvSpPr>
            <a:spLocks noGrp="1"/>
          </p:cNvSpPr>
          <p:nvPr>
            <p:ph type="title"/>
          </p:nvPr>
        </p:nvSpPr>
        <p:spPr/>
        <p:txBody>
          <a:bodyPr/>
          <a:lstStyle/>
          <a:p>
            <a:r>
              <a:rPr lang="en-US"/>
              <a:t>Additional notes on base loads in Batch Zero</a:t>
            </a:r>
          </a:p>
        </p:txBody>
      </p:sp>
      <p:sp>
        <p:nvSpPr>
          <p:cNvPr id="3" name="Text Placeholder 2">
            <a:extLst>
              <a:ext uri="{FF2B5EF4-FFF2-40B4-BE49-F238E27FC236}">
                <a16:creationId xmlns:a16="http://schemas.microsoft.com/office/drawing/2014/main" id="{9387342F-1E64-CD7E-675A-4243E8168581}"/>
              </a:ext>
            </a:extLst>
          </p:cNvPr>
          <p:cNvSpPr>
            <a:spLocks noGrp="1"/>
          </p:cNvSpPr>
          <p:nvPr>
            <p:ph type="body" sz="quarter" idx="16"/>
          </p:nvPr>
        </p:nvSpPr>
        <p:spPr/>
        <p:txBody>
          <a:bodyPr/>
          <a:lstStyle/>
          <a:p>
            <a:pPr marL="285750" indent="-285750">
              <a:buFont typeface="Arial" panose="020B0604020202020204" pitchFamily="34" charset="0"/>
              <a:buChar char="•"/>
            </a:pPr>
            <a:r>
              <a:rPr lang="en-US" sz="1800"/>
              <a:t>The design of PGRR145 is intended to allow for loads that qualify as base load in Batch Zero to continue moving toward energization prior to Batch Zero or while Batch Zero is in progress.</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For example, base loads are still able to qualify for the quarterly stability assessment (QSA) appropriate for their planned Initial Energization date while Batch Zero is in progress. They are also eligible to be added to the ERCOT Network Operations Model during that time.</a:t>
            </a:r>
          </a:p>
        </p:txBody>
      </p:sp>
      <p:sp>
        <p:nvSpPr>
          <p:cNvPr id="4" name="Slide Number Placeholder 3">
            <a:extLst>
              <a:ext uri="{FF2B5EF4-FFF2-40B4-BE49-F238E27FC236}">
                <a16:creationId xmlns:a16="http://schemas.microsoft.com/office/drawing/2014/main" id="{579DCD32-C2BE-FCC8-CAD9-17B5A7AB102B}"/>
              </a:ext>
            </a:extLst>
          </p:cNvPr>
          <p:cNvSpPr>
            <a:spLocks noGrp="1"/>
          </p:cNvSpPr>
          <p:nvPr>
            <p:ph type="sldNum" sz="quarter" idx="12"/>
          </p:nvPr>
        </p:nvSpPr>
        <p:spPr/>
        <p:txBody>
          <a:bodyPr/>
          <a:lstStyle/>
          <a:p>
            <a:fld id="{BCDE79FB-97BA-492B-8D57-F1373F9ADA95}" type="slidenum">
              <a:rPr lang="en-US" smtClean="0"/>
              <a:t>51</a:t>
            </a:fld>
            <a:endParaRPr lang="en-US"/>
          </a:p>
        </p:txBody>
      </p:sp>
    </p:spTree>
    <p:extLst>
      <p:ext uri="{BB962C8B-B14F-4D97-AF65-F5344CB8AC3E}">
        <p14:creationId xmlns:p14="http://schemas.microsoft.com/office/powerpoint/2010/main" val="13968409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A2BF2-92F4-F8A5-AF45-DA08CD75B8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5F24E7-5948-C0BE-83DB-BAD378B07AEB}"/>
              </a:ext>
            </a:extLst>
          </p:cNvPr>
          <p:cNvSpPr>
            <a:spLocks noGrp="1"/>
          </p:cNvSpPr>
          <p:nvPr>
            <p:ph type="title"/>
          </p:nvPr>
        </p:nvSpPr>
        <p:spPr/>
        <p:txBody>
          <a:bodyPr>
            <a:normAutofit/>
          </a:bodyPr>
          <a:lstStyle/>
          <a:p>
            <a:r>
              <a:rPr lang="en-US"/>
              <a:t>Dynamic Models for the Batch Zero – Key Deadlines</a:t>
            </a:r>
          </a:p>
        </p:txBody>
      </p:sp>
      <p:sp>
        <p:nvSpPr>
          <p:cNvPr id="5" name="Slide Number Placeholder 4">
            <a:extLst>
              <a:ext uri="{FF2B5EF4-FFF2-40B4-BE49-F238E27FC236}">
                <a16:creationId xmlns:a16="http://schemas.microsoft.com/office/drawing/2014/main" id="{17FC6B3E-F5F0-6EED-CD9C-038FD6701680}"/>
              </a:ext>
            </a:extLst>
          </p:cNvPr>
          <p:cNvSpPr>
            <a:spLocks noGrp="1"/>
          </p:cNvSpPr>
          <p:nvPr>
            <p:ph type="sldNum" sz="quarter" idx="12"/>
          </p:nvPr>
        </p:nvSpPr>
        <p:spPr/>
        <p:txBody>
          <a:bodyPr/>
          <a:lstStyle/>
          <a:p>
            <a:fld id="{BCDE79FB-97BA-492B-8D57-F1373F9ADA95}" type="slidenum">
              <a:rPr lang="en-US" smtClean="0"/>
              <a:t>52</a:t>
            </a:fld>
            <a:endParaRPr lang="en-US"/>
          </a:p>
        </p:txBody>
      </p:sp>
      <p:sp>
        <p:nvSpPr>
          <p:cNvPr id="6" name="Shape 4">
            <a:extLst>
              <a:ext uri="{FF2B5EF4-FFF2-40B4-BE49-F238E27FC236}">
                <a16:creationId xmlns:a16="http://schemas.microsoft.com/office/drawing/2014/main" id="{1CBE9A3E-607A-4DEE-9836-430FC8EAAF7D}"/>
              </a:ext>
            </a:extLst>
          </p:cNvPr>
          <p:cNvSpPr/>
          <p:nvPr/>
        </p:nvSpPr>
        <p:spPr>
          <a:xfrm>
            <a:off x="602368" y="1679666"/>
            <a:ext cx="5789170" cy="806642"/>
          </a:xfrm>
          <a:prstGeom prst="rect">
            <a:avLst/>
          </a:prstGeom>
          <a:solidFill>
            <a:srgbClr val="1C7293"/>
          </a:solidFill>
          <a:ln w="12700">
            <a:solidFill>
              <a:srgbClr val="1C7293"/>
            </a:solidFill>
            <a:prstDash val="solid"/>
          </a:ln>
          <a:effectLst>
            <a:outerShdw blurRad="76200" dist="38100" dir="8100000" algn="bl" rotWithShape="0">
              <a:srgbClr val="000000">
                <a:alpha val="12000"/>
              </a:srgbClr>
            </a:outerShdw>
          </a:effectLst>
        </p:spPr>
        <p:txBody>
          <a:bodyPr/>
          <a:lstStyle/>
          <a:p>
            <a:endParaRPr lang="en-US"/>
          </a:p>
        </p:txBody>
      </p:sp>
      <p:sp>
        <p:nvSpPr>
          <p:cNvPr id="7" name="Text 5">
            <a:extLst>
              <a:ext uri="{FF2B5EF4-FFF2-40B4-BE49-F238E27FC236}">
                <a16:creationId xmlns:a16="http://schemas.microsoft.com/office/drawing/2014/main" id="{2268369F-7220-DDDA-599B-F5EE040D0606}"/>
              </a:ext>
            </a:extLst>
          </p:cNvPr>
          <p:cNvSpPr/>
          <p:nvPr/>
        </p:nvSpPr>
        <p:spPr>
          <a:xfrm>
            <a:off x="602366" y="1679666"/>
            <a:ext cx="5750624" cy="411480"/>
          </a:xfrm>
          <a:prstGeom prst="rect">
            <a:avLst/>
          </a:prstGeom>
          <a:noFill/>
          <a:ln/>
        </p:spPr>
        <p:txBody>
          <a:bodyPr wrap="square" rtlCol="0" anchor="ctr"/>
          <a:lstStyle/>
          <a:p>
            <a:pPr marL="0" indent="0" algn="ctr">
              <a:buNone/>
            </a:pPr>
            <a:r>
              <a:rPr lang="en-US" sz="2000" b="1">
                <a:solidFill>
                  <a:srgbClr val="FFFFFF"/>
                </a:solidFill>
                <a:latin typeface="Calibri" pitchFamily="34" charset="0"/>
                <a:ea typeface="Calibri" pitchFamily="34" charset="-122"/>
                <a:cs typeface="Calibri" pitchFamily="34" charset="-120"/>
              </a:rPr>
              <a:t>July 10, 2026</a:t>
            </a:r>
            <a:endParaRPr lang="en-US" sz="2000"/>
          </a:p>
        </p:txBody>
      </p:sp>
      <p:sp>
        <p:nvSpPr>
          <p:cNvPr id="8" name="Text 6">
            <a:extLst>
              <a:ext uri="{FF2B5EF4-FFF2-40B4-BE49-F238E27FC236}">
                <a16:creationId xmlns:a16="http://schemas.microsoft.com/office/drawing/2014/main" id="{0E94E0BB-2EA7-18E7-5B27-F82B1621C917}"/>
              </a:ext>
            </a:extLst>
          </p:cNvPr>
          <p:cNvSpPr/>
          <p:nvPr/>
        </p:nvSpPr>
        <p:spPr>
          <a:xfrm>
            <a:off x="610889" y="2091146"/>
            <a:ext cx="5750624" cy="395162"/>
          </a:xfrm>
          <a:prstGeom prst="rect">
            <a:avLst/>
          </a:prstGeom>
          <a:noFill/>
          <a:ln/>
        </p:spPr>
        <p:txBody>
          <a:bodyPr wrap="square" rtlCol="0" anchor="ctr"/>
          <a:lstStyle/>
          <a:p>
            <a:pPr marL="0" indent="0" algn="ctr">
              <a:buNone/>
            </a:pPr>
            <a:r>
              <a:rPr lang="en-US">
                <a:solidFill>
                  <a:srgbClr val="FFFFFF"/>
                </a:solidFill>
                <a:latin typeface="Calibri" pitchFamily="34" charset="0"/>
                <a:ea typeface="Calibri" pitchFamily="34" charset="-122"/>
                <a:cs typeface="Calibri" pitchFamily="34" charset="-120"/>
              </a:rPr>
              <a:t>ILLE Model Submission Deadline</a:t>
            </a:r>
            <a:endParaRPr lang="en-US"/>
          </a:p>
        </p:txBody>
      </p:sp>
      <p:sp>
        <p:nvSpPr>
          <p:cNvPr id="9" name="Shape 11">
            <a:extLst>
              <a:ext uri="{FF2B5EF4-FFF2-40B4-BE49-F238E27FC236}">
                <a16:creationId xmlns:a16="http://schemas.microsoft.com/office/drawing/2014/main" id="{6469361A-5CC7-F4DB-C64D-22A7669A93C5}"/>
              </a:ext>
            </a:extLst>
          </p:cNvPr>
          <p:cNvSpPr/>
          <p:nvPr/>
        </p:nvSpPr>
        <p:spPr>
          <a:xfrm>
            <a:off x="602368" y="2535853"/>
            <a:ext cx="5779040" cy="2370679"/>
          </a:xfrm>
          <a:prstGeom prst="rect">
            <a:avLst/>
          </a:prstGeom>
          <a:solidFill>
            <a:srgbClr val="CCDDE0"/>
          </a:solidFill>
          <a:ln w="12700">
            <a:solidFill>
              <a:srgbClr val="C0D8EC"/>
            </a:solidFill>
            <a:prstDash val="solid"/>
          </a:ln>
        </p:spPr>
        <p:txBody>
          <a:bodyPr/>
          <a:lstStyle/>
          <a:p>
            <a:endParaRPr lang="en-US"/>
          </a:p>
        </p:txBody>
      </p:sp>
      <p:sp>
        <p:nvSpPr>
          <p:cNvPr id="10" name="Text 12">
            <a:extLst>
              <a:ext uri="{FF2B5EF4-FFF2-40B4-BE49-F238E27FC236}">
                <a16:creationId xmlns:a16="http://schemas.microsoft.com/office/drawing/2014/main" id="{C7845C43-4EBB-61CB-E5CB-9382AA88C857}"/>
              </a:ext>
            </a:extLst>
          </p:cNvPr>
          <p:cNvSpPr/>
          <p:nvPr/>
        </p:nvSpPr>
        <p:spPr>
          <a:xfrm>
            <a:off x="693349" y="2627293"/>
            <a:ext cx="5535240" cy="594360"/>
          </a:xfrm>
          <a:prstGeom prst="rect">
            <a:avLst/>
          </a:prstGeom>
          <a:noFill/>
          <a:ln/>
        </p:spPr>
        <p:txBody>
          <a:bodyPr wrap="square" rtlCol="0" anchor="ctr"/>
          <a:lstStyle/>
          <a:p>
            <a:pPr marL="0" indent="0">
              <a:buNone/>
            </a:pPr>
            <a:r>
              <a:rPr lang="en-US" sz="2000" b="1">
                <a:solidFill>
                  <a:srgbClr val="1C7293"/>
                </a:solidFill>
                <a:latin typeface="Calibri" pitchFamily="34" charset="0"/>
                <a:ea typeface="Calibri" pitchFamily="34" charset="-122"/>
                <a:cs typeface="Calibri" pitchFamily="34" charset="-120"/>
              </a:rPr>
              <a:t>ILLE Must Submit to ERCOT and the Interconnecting TSP by July 10</a:t>
            </a:r>
            <a:r>
              <a:rPr lang="en-US" sz="2000" b="1" baseline="30000">
                <a:solidFill>
                  <a:srgbClr val="1C7293"/>
                </a:solidFill>
                <a:latin typeface="Calibri" pitchFamily="34" charset="0"/>
                <a:ea typeface="Calibri" pitchFamily="34" charset="-122"/>
                <a:cs typeface="Calibri" pitchFamily="34" charset="-120"/>
              </a:rPr>
              <a:t>(1)</a:t>
            </a:r>
            <a:r>
              <a:rPr lang="en-US" sz="2000" b="1">
                <a:solidFill>
                  <a:srgbClr val="1C7293"/>
                </a:solidFill>
                <a:latin typeface="Calibri" pitchFamily="34" charset="0"/>
                <a:ea typeface="Calibri" pitchFamily="34" charset="-122"/>
                <a:cs typeface="Calibri" pitchFamily="34" charset="-120"/>
              </a:rPr>
              <a:t>:</a:t>
            </a:r>
            <a:endParaRPr lang="en-US" sz="2000"/>
          </a:p>
        </p:txBody>
      </p:sp>
      <p:sp>
        <p:nvSpPr>
          <p:cNvPr id="11" name="Text 13">
            <a:extLst>
              <a:ext uri="{FF2B5EF4-FFF2-40B4-BE49-F238E27FC236}">
                <a16:creationId xmlns:a16="http://schemas.microsoft.com/office/drawing/2014/main" id="{A05C9376-48C0-EB4C-8EB4-218218489D12}"/>
              </a:ext>
            </a:extLst>
          </p:cNvPr>
          <p:cNvSpPr/>
          <p:nvPr/>
        </p:nvSpPr>
        <p:spPr>
          <a:xfrm>
            <a:off x="709433" y="3313093"/>
            <a:ext cx="5517461" cy="1643488"/>
          </a:xfrm>
          <a:prstGeom prst="rect">
            <a:avLst/>
          </a:prstGeom>
          <a:noFill/>
          <a:ln/>
        </p:spPr>
        <p:txBody>
          <a:bodyPr wrap="square" rtlCol="0" anchor="ctr"/>
          <a:lstStyle/>
          <a:p>
            <a:pPr marL="342900" indent="-342900">
              <a:buSzPct val="100000"/>
              <a:buChar char="•"/>
            </a:pPr>
            <a:r>
              <a:rPr lang="en-US">
                <a:solidFill>
                  <a:srgbClr val="1A2740"/>
                </a:solidFill>
                <a:latin typeface="Calibri" pitchFamily="34" charset="0"/>
                <a:ea typeface="Calibri" pitchFamily="34" charset="-122"/>
                <a:cs typeface="Calibri" pitchFamily="34" charset="-120"/>
              </a:rPr>
              <a:t>Dynamic models</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Model parameters</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Supporting technical documentation</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Completed ERCOT Dynamic Working Group Large Load Data Survey</a:t>
            </a:r>
            <a:r>
              <a:rPr lang="en-US" baseline="30000">
                <a:solidFill>
                  <a:srgbClr val="1A2740"/>
                </a:solidFill>
                <a:latin typeface="Calibri" pitchFamily="34" charset="0"/>
                <a:ea typeface="Calibri" pitchFamily="34" charset="-122"/>
                <a:cs typeface="Calibri" pitchFamily="34" charset="-120"/>
              </a:rPr>
              <a:t>(2)</a:t>
            </a:r>
            <a:endParaRPr lang="en-US" baseline="30000"/>
          </a:p>
        </p:txBody>
      </p:sp>
      <p:sp>
        <p:nvSpPr>
          <p:cNvPr id="18" name="TextBox 17">
            <a:extLst>
              <a:ext uri="{FF2B5EF4-FFF2-40B4-BE49-F238E27FC236}">
                <a16:creationId xmlns:a16="http://schemas.microsoft.com/office/drawing/2014/main" id="{6CCEBE60-A5E9-C31D-E57A-C9BA71B39E91}"/>
              </a:ext>
            </a:extLst>
          </p:cNvPr>
          <p:cNvSpPr txBox="1"/>
          <p:nvPr/>
        </p:nvSpPr>
        <p:spPr>
          <a:xfrm>
            <a:off x="602366" y="5048021"/>
            <a:ext cx="5750624" cy="738664"/>
          </a:xfrm>
          <a:prstGeom prst="rect">
            <a:avLst/>
          </a:prstGeom>
          <a:noFill/>
        </p:spPr>
        <p:txBody>
          <a:bodyPr wrap="square">
            <a:spAutoFit/>
          </a:bodyPr>
          <a:lstStyle/>
          <a:p>
            <a:r>
              <a:rPr lang="en-US" sz="1400" u="sng">
                <a:solidFill>
                  <a:srgbClr val="467886"/>
                </a:solidFill>
                <a:latin typeface="Aptos" panose="020B0004020202020204" pitchFamily="34" charset="0"/>
                <a:ea typeface="Aptos" panose="020B0004020202020204" pitchFamily="34" charset="0"/>
                <a:cs typeface="Times New Roman" panose="02020603050405020304" pitchFamily="18" charset="0"/>
                <a:hlinkClick r:id="rId2"/>
              </a:rPr>
              <a:t>(1). LargeLoadInterconnection@ercot.com</a:t>
            </a:r>
          </a:p>
          <a:p>
            <a:r>
              <a:rPr lang="en-US" sz="1400" u="sng">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(2). https://www.ercot.com/files/docs/2025/12/19/ERCOT-Dynamics-Working-Group-Large-Load-Data-Survey_v2.docx</a:t>
            </a:r>
            <a:endParaRPr lang="en-US" sz="1400"/>
          </a:p>
        </p:txBody>
      </p:sp>
      <p:sp>
        <p:nvSpPr>
          <p:cNvPr id="21" name="Shape 12">
            <a:extLst>
              <a:ext uri="{FF2B5EF4-FFF2-40B4-BE49-F238E27FC236}">
                <a16:creationId xmlns:a16="http://schemas.microsoft.com/office/drawing/2014/main" id="{82D9ACFB-D7D5-FE67-6999-08A5F0FCEEA9}"/>
              </a:ext>
            </a:extLst>
          </p:cNvPr>
          <p:cNvSpPr/>
          <p:nvPr/>
        </p:nvSpPr>
        <p:spPr>
          <a:xfrm>
            <a:off x="7410826" y="1879310"/>
            <a:ext cx="0" cy="1152144"/>
          </a:xfrm>
          <a:prstGeom prst="line">
            <a:avLst/>
          </a:prstGeom>
          <a:noFill/>
          <a:ln w="19050">
            <a:solidFill>
              <a:srgbClr val="1D9E75"/>
            </a:solidFill>
            <a:prstDash val="solid"/>
          </a:ln>
        </p:spPr>
        <p:txBody>
          <a:bodyPr/>
          <a:lstStyle/>
          <a:p>
            <a:endParaRPr lang="en-US"/>
          </a:p>
        </p:txBody>
      </p:sp>
      <p:sp>
        <p:nvSpPr>
          <p:cNvPr id="22" name="Shape 13">
            <a:extLst>
              <a:ext uri="{FF2B5EF4-FFF2-40B4-BE49-F238E27FC236}">
                <a16:creationId xmlns:a16="http://schemas.microsoft.com/office/drawing/2014/main" id="{4F8BB6D7-CDC2-15DA-4260-E43349D1F6F7}"/>
              </a:ext>
            </a:extLst>
          </p:cNvPr>
          <p:cNvSpPr/>
          <p:nvPr/>
        </p:nvSpPr>
        <p:spPr>
          <a:xfrm>
            <a:off x="7328530" y="1714718"/>
            <a:ext cx="164592" cy="164592"/>
          </a:xfrm>
          <a:prstGeom prst="ellipse">
            <a:avLst/>
          </a:prstGeom>
          <a:solidFill>
            <a:srgbClr val="FAEEDA"/>
          </a:solidFill>
          <a:ln w="19050">
            <a:solidFill>
              <a:srgbClr val="BA7517"/>
            </a:solidFill>
            <a:prstDash val="solid"/>
          </a:ln>
        </p:spPr>
        <p:txBody>
          <a:bodyPr/>
          <a:lstStyle/>
          <a:p>
            <a:endParaRPr lang="en-US"/>
          </a:p>
        </p:txBody>
      </p:sp>
      <p:sp>
        <p:nvSpPr>
          <p:cNvPr id="23" name="Text 14">
            <a:extLst>
              <a:ext uri="{FF2B5EF4-FFF2-40B4-BE49-F238E27FC236}">
                <a16:creationId xmlns:a16="http://schemas.microsoft.com/office/drawing/2014/main" id="{CEA54A72-45F5-1AA6-5276-A0CBD2187B88}"/>
              </a:ext>
            </a:extLst>
          </p:cNvPr>
          <p:cNvSpPr/>
          <p:nvPr/>
        </p:nvSpPr>
        <p:spPr>
          <a:xfrm>
            <a:off x="7566274" y="1614134"/>
            <a:ext cx="4023360" cy="201168"/>
          </a:xfrm>
          <a:prstGeom prst="rect">
            <a:avLst/>
          </a:prstGeom>
          <a:noFill/>
          <a:ln/>
        </p:spPr>
        <p:txBody>
          <a:bodyPr wrap="square" lIns="0" tIns="0" rIns="0" bIns="0" rtlCol="0" anchor="t"/>
          <a:lstStyle/>
          <a:p>
            <a:pPr marL="0" indent="0">
              <a:buNone/>
            </a:pPr>
            <a:r>
              <a:rPr lang="en-US" sz="2000" b="1">
                <a:solidFill>
                  <a:srgbClr val="854F0B"/>
                </a:solidFill>
                <a:latin typeface="Calibri" pitchFamily="34" charset="0"/>
                <a:ea typeface="Calibri" pitchFamily="34" charset="-122"/>
                <a:cs typeface="Calibri" pitchFamily="34" charset="-120"/>
              </a:rPr>
              <a:t>July 10, 2026</a:t>
            </a:r>
            <a:endParaRPr lang="en-US" sz="2000"/>
          </a:p>
        </p:txBody>
      </p:sp>
      <p:sp>
        <p:nvSpPr>
          <p:cNvPr id="24" name="Text 15">
            <a:extLst>
              <a:ext uri="{FF2B5EF4-FFF2-40B4-BE49-F238E27FC236}">
                <a16:creationId xmlns:a16="http://schemas.microsoft.com/office/drawing/2014/main" id="{EA28B88D-30F1-8C58-BE0F-398BAC3F59B5}"/>
              </a:ext>
            </a:extLst>
          </p:cNvPr>
          <p:cNvSpPr/>
          <p:nvPr/>
        </p:nvSpPr>
        <p:spPr>
          <a:xfrm>
            <a:off x="7566274" y="1915886"/>
            <a:ext cx="4023360" cy="658368"/>
          </a:xfrm>
          <a:prstGeom prst="rect">
            <a:avLst/>
          </a:prstGeom>
          <a:noFill/>
          <a:ln/>
        </p:spPr>
        <p:txBody>
          <a:bodyPr wrap="square" lIns="0" tIns="0" rIns="0" bIns="0" rtlCol="0" anchor="t"/>
          <a:lstStyle/>
          <a:p>
            <a:pPr marL="0" indent="0">
              <a:buNone/>
            </a:pPr>
            <a:r>
              <a:rPr lang="en-US">
                <a:solidFill>
                  <a:srgbClr val="333333"/>
                </a:solidFill>
                <a:latin typeface="Calibri" pitchFamily="34" charset="0"/>
                <a:ea typeface="Calibri" pitchFamily="34" charset="-122"/>
                <a:cs typeface="Calibri" pitchFamily="34" charset="-120"/>
              </a:rPr>
              <a:t>LL projects not submitting models and required information by this deadline will be excluded from Batch Zero.</a:t>
            </a:r>
            <a:endParaRPr lang="en-US"/>
          </a:p>
        </p:txBody>
      </p:sp>
      <p:sp>
        <p:nvSpPr>
          <p:cNvPr id="25" name="Shape 16">
            <a:extLst>
              <a:ext uri="{FF2B5EF4-FFF2-40B4-BE49-F238E27FC236}">
                <a16:creationId xmlns:a16="http://schemas.microsoft.com/office/drawing/2014/main" id="{375DC46C-F3C1-9FD1-78F7-C5BEA6498FB3}"/>
              </a:ext>
            </a:extLst>
          </p:cNvPr>
          <p:cNvSpPr/>
          <p:nvPr/>
        </p:nvSpPr>
        <p:spPr>
          <a:xfrm>
            <a:off x="7410826" y="3269198"/>
            <a:ext cx="0" cy="1133856"/>
          </a:xfrm>
          <a:prstGeom prst="line">
            <a:avLst/>
          </a:prstGeom>
          <a:noFill/>
          <a:ln w="19050">
            <a:solidFill>
              <a:srgbClr val="A32D2D"/>
            </a:solidFill>
            <a:prstDash val="solid"/>
          </a:ln>
        </p:spPr>
        <p:txBody>
          <a:bodyPr/>
          <a:lstStyle/>
          <a:p>
            <a:endParaRPr lang="en-US"/>
          </a:p>
        </p:txBody>
      </p:sp>
      <p:sp>
        <p:nvSpPr>
          <p:cNvPr id="26" name="Shape 17">
            <a:extLst>
              <a:ext uri="{FF2B5EF4-FFF2-40B4-BE49-F238E27FC236}">
                <a16:creationId xmlns:a16="http://schemas.microsoft.com/office/drawing/2014/main" id="{70526E4E-1893-8A25-D199-1ABCD11BA0E2}"/>
              </a:ext>
            </a:extLst>
          </p:cNvPr>
          <p:cNvSpPr/>
          <p:nvPr/>
        </p:nvSpPr>
        <p:spPr>
          <a:xfrm>
            <a:off x="7328530" y="3104606"/>
            <a:ext cx="164592" cy="164592"/>
          </a:xfrm>
          <a:prstGeom prst="ellipse">
            <a:avLst/>
          </a:prstGeom>
          <a:solidFill>
            <a:srgbClr val="E1F5EE"/>
          </a:solidFill>
          <a:ln w="19050">
            <a:solidFill>
              <a:srgbClr val="1D9E75"/>
            </a:solidFill>
            <a:prstDash val="solid"/>
          </a:ln>
        </p:spPr>
        <p:txBody>
          <a:bodyPr/>
          <a:lstStyle/>
          <a:p>
            <a:endParaRPr lang="en-US"/>
          </a:p>
        </p:txBody>
      </p:sp>
      <p:sp>
        <p:nvSpPr>
          <p:cNvPr id="27" name="Text 18">
            <a:extLst>
              <a:ext uri="{FF2B5EF4-FFF2-40B4-BE49-F238E27FC236}">
                <a16:creationId xmlns:a16="http://schemas.microsoft.com/office/drawing/2014/main" id="{112F6D7F-CAA1-BEC0-2763-AD418C8D02C8}"/>
              </a:ext>
            </a:extLst>
          </p:cNvPr>
          <p:cNvSpPr/>
          <p:nvPr/>
        </p:nvSpPr>
        <p:spPr>
          <a:xfrm>
            <a:off x="7566274" y="3004022"/>
            <a:ext cx="4023360" cy="201168"/>
          </a:xfrm>
          <a:prstGeom prst="rect">
            <a:avLst/>
          </a:prstGeom>
          <a:noFill/>
          <a:ln/>
        </p:spPr>
        <p:txBody>
          <a:bodyPr wrap="square" lIns="0" tIns="0" rIns="0" bIns="0" rtlCol="0" anchor="t"/>
          <a:lstStyle/>
          <a:p>
            <a:pPr marL="0" indent="0">
              <a:buNone/>
            </a:pPr>
            <a:r>
              <a:rPr lang="en-US" sz="2000" b="1">
                <a:solidFill>
                  <a:srgbClr val="0F6E56"/>
                </a:solidFill>
                <a:latin typeface="Calibri" pitchFamily="34" charset="0"/>
                <a:ea typeface="Calibri" pitchFamily="34" charset="-122"/>
                <a:cs typeface="Calibri" pitchFamily="34" charset="-120"/>
              </a:rPr>
              <a:t>August 7, 2026</a:t>
            </a:r>
            <a:endParaRPr lang="en-US" sz="2000"/>
          </a:p>
        </p:txBody>
      </p:sp>
      <p:sp>
        <p:nvSpPr>
          <p:cNvPr id="28" name="Text 19">
            <a:extLst>
              <a:ext uri="{FF2B5EF4-FFF2-40B4-BE49-F238E27FC236}">
                <a16:creationId xmlns:a16="http://schemas.microsoft.com/office/drawing/2014/main" id="{FF18FAA2-6A6C-952D-0F75-BE762E9B3627}"/>
              </a:ext>
            </a:extLst>
          </p:cNvPr>
          <p:cNvSpPr/>
          <p:nvPr/>
        </p:nvSpPr>
        <p:spPr>
          <a:xfrm>
            <a:off x="7566274" y="3305774"/>
            <a:ext cx="4023360" cy="621792"/>
          </a:xfrm>
          <a:prstGeom prst="rect">
            <a:avLst/>
          </a:prstGeom>
          <a:noFill/>
          <a:ln/>
        </p:spPr>
        <p:txBody>
          <a:bodyPr wrap="square" lIns="0" tIns="0" rIns="0" bIns="0" rtlCol="0" anchor="t"/>
          <a:lstStyle/>
          <a:p>
            <a:pPr marL="0" indent="0">
              <a:buNone/>
            </a:pPr>
            <a:r>
              <a:rPr lang="en-US">
                <a:solidFill>
                  <a:srgbClr val="333333"/>
                </a:solidFill>
                <a:latin typeface="Calibri" pitchFamily="34" charset="0"/>
                <a:ea typeface="Calibri" pitchFamily="34" charset="-122"/>
                <a:cs typeface="Calibri" pitchFamily="34" charset="-120"/>
              </a:rPr>
              <a:t>ERCOT will notify ILLE of any identified deficiencies in submitted models or required information.</a:t>
            </a:r>
            <a:endParaRPr lang="en-US"/>
          </a:p>
        </p:txBody>
      </p:sp>
      <p:sp>
        <p:nvSpPr>
          <p:cNvPr id="29" name="Shape 20">
            <a:extLst>
              <a:ext uri="{FF2B5EF4-FFF2-40B4-BE49-F238E27FC236}">
                <a16:creationId xmlns:a16="http://schemas.microsoft.com/office/drawing/2014/main" id="{464E0DB0-ADA2-7C44-00B5-4E2F21FE8ED4}"/>
              </a:ext>
            </a:extLst>
          </p:cNvPr>
          <p:cNvSpPr/>
          <p:nvPr/>
        </p:nvSpPr>
        <p:spPr>
          <a:xfrm>
            <a:off x="7328530" y="4476206"/>
            <a:ext cx="164592" cy="164592"/>
          </a:xfrm>
          <a:prstGeom prst="ellipse">
            <a:avLst/>
          </a:prstGeom>
          <a:solidFill>
            <a:srgbClr val="FCEBEB"/>
          </a:solidFill>
          <a:ln w="19050">
            <a:solidFill>
              <a:srgbClr val="A32D2D"/>
            </a:solidFill>
            <a:prstDash val="solid"/>
          </a:ln>
        </p:spPr>
        <p:txBody>
          <a:bodyPr/>
          <a:lstStyle/>
          <a:p>
            <a:endParaRPr lang="en-US"/>
          </a:p>
        </p:txBody>
      </p:sp>
      <p:sp>
        <p:nvSpPr>
          <p:cNvPr id="30" name="Text 21">
            <a:extLst>
              <a:ext uri="{FF2B5EF4-FFF2-40B4-BE49-F238E27FC236}">
                <a16:creationId xmlns:a16="http://schemas.microsoft.com/office/drawing/2014/main" id="{713F66CB-D5D8-5CBB-C0DF-A6C9E609BE63}"/>
              </a:ext>
            </a:extLst>
          </p:cNvPr>
          <p:cNvSpPr/>
          <p:nvPr/>
        </p:nvSpPr>
        <p:spPr>
          <a:xfrm>
            <a:off x="7566274" y="4375622"/>
            <a:ext cx="4023360" cy="201168"/>
          </a:xfrm>
          <a:prstGeom prst="rect">
            <a:avLst/>
          </a:prstGeom>
          <a:noFill/>
          <a:ln/>
        </p:spPr>
        <p:txBody>
          <a:bodyPr wrap="square" lIns="0" tIns="0" rIns="0" bIns="0" rtlCol="0" anchor="t"/>
          <a:lstStyle/>
          <a:p>
            <a:pPr marL="0" indent="0">
              <a:buNone/>
            </a:pPr>
            <a:r>
              <a:rPr lang="en-US" sz="2000" b="1">
                <a:solidFill>
                  <a:srgbClr val="A32D2D"/>
                </a:solidFill>
                <a:latin typeface="Calibri" pitchFamily="34" charset="0"/>
                <a:ea typeface="Calibri" pitchFamily="34" charset="-122"/>
                <a:cs typeface="Calibri" pitchFamily="34" charset="-120"/>
              </a:rPr>
              <a:t>August 31, 2026</a:t>
            </a:r>
            <a:endParaRPr lang="en-US" sz="2000"/>
          </a:p>
        </p:txBody>
      </p:sp>
      <p:sp>
        <p:nvSpPr>
          <p:cNvPr id="31" name="Text 22">
            <a:extLst>
              <a:ext uri="{FF2B5EF4-FFF2-40B4-BE49-F238E27FC236}">
                <a16:creationId xmlns:a16="http://schemas.microsoft.com/office/drawing/2014/main" id="{FC7DE399-5E5B-28B6-3F72-60E7B707FF45}"/>
              </a:ext>
            </a:extLst>
          </p:cNvPr>
          <p:cNvSpPr/>
          <p:nvPr/>
        </p:nvSpPr>
        <p:spPr>
          <a:xfrm>
            <a:off x="7566274" y="4677374"/>
            <a:ext cx="4023360" cy="694944"/>
          </a:xfrm>
          <a:prstGeom prst="rect">
            <a:avLst/>
          </a:prstGeom>
          <a:noFill/>
          <a:ln/>
        </p:spPr>
        <p:txBody>
          <a:bodyPr wrap="square" lIns="0" tIns="0" rIns="0" bIns="0" rtlCol="0" anchor="t"/>
          <a:lstStyle/>
          <a:p>
            <a:pPr marL="0" indent="0">
              <a:buNone/>
            </a:pPr>
            <a:r>
              <a:rPr lang="en-US">
                <a:solidFill>
                  <a:srgbClr val="333333"/>
                </a:solidFill>
                <a:latin typeface="Calibri" pitchFamily="34" charset="0"/>
                <a:ea typeface="Calibri" pitchFamily="34" charset="-122"/>
                <a:cs typeface="Calibri" pitchFamily="34" charset="-120"/>
              </a:rPr>
              <a:t>Any LL projects with incomplete data or unresolved model issues remaining after this date will also be excluded from Batch Zero.</a:t>
            </a:r>
            <a:endParaRPr lang="en-US"/>
          </a:p>
        </p:txBody>
      </p:sp>
    </p:spTree>
    <p:extLst>
      <p:ext uri="{BB962C8B-B14F-4D97-AF65-F5344CB8AC3E}">
        <p14:creationId xmlns:p14="http://schemas.microsoft.com/office/powerpoint/2010/main" val="23914011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586E7-A505-76F6-20F9-4F0773769E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199FEF-C3F3-363E-A2D2-A878609C6B4E}"/>
              </a:ext>
            </a:extLst>
          </p:cNvPr>
          <p:cNvSpPr>
            <a:spLocks noGrp="1"/>
          </p:cNvSpPr>
          <p:nvPr>
            <p:ph type="title"/>
          </p:nvPr>
        </p:nvSpPr>
        <p:spPr/>
        <p:txBody>
          <a:bodyPr/>
          <a:lstStyle/>
          <a:p>
            <a:r>
              <a:rPr lang="en-US"/>
              <a:t>Dynamic Models for the Batch Zero – Key Deadlines</a:t>
            </a:r>
          </a:p>
        </p:txBody>
      </p:sp>
      <p:sp>
        <p:nvSpPr>
          <p:cNvPr id="5" name="Slide Number Placeholder 4">
            <a:extLst>
              <a:ext uri="{FF2B5EF4-FFF2-40B4-BE49-F238E27FC236}">
                <a16:creationId xmlns:a16="http://schemas.microsoft.com/office/drawing/2014/main" id="{FD1E8EF5-C3D8-3027-4C96-FA1ACE6B5C0F}"/>
              </a:ext>
            </a:extLst>
          </p:cNvPr>
          <p:cNvSpPr>
            <a:spLocks noGrp="1"/>
          </p:cNvSpPr>
          <p:nvPr>
            <p:ph type="sldNum" sz="quarter" idx="12"/>
          </p:nvPr>
        </p:nvSpPr>
        <p:spPr/>
        <p:txBody>
          <a:bodyPr/>
          <a:lstStyle/>
          <a:p>
            <a:fld id="{BCDE79FB-97BA-492B-8D57-F1373F9ADA95}" type="slidenum">
              <a:rPr lang="en-US" smtClean="0"/>
              <a:t>53</a:t>
            </a:fld>
            <a:endParaRPr lang="en-US"/>
          </a:p>
        </p:txBody>
      </p:sp>
      <p:sp>
        <p:nvSpPr>
          <p:cNvPr id="6" name="Shape 4">
            <a:extLst>
              <a:ext uri="{FF2B5EF4-FFF2-40B4-BE49-F238E27FC236}">
                <a16:creationId xmlns:a16="http://schemas.microsoft.com/office/drawing/2014/main" id="{4370CF2A-6ECD-46D4-EFA5-552AC37BD7CE}"/>
              </a:ext>
            </a:extLst>
          </p:cNvPr>
          <p:cNvSpPr/>
          <p:nvPr/>
        </p:nvSpPr>
        <p:spPr>
          <a:xfrm>
            <a:off x="2129535" y="1185543"/>
            <a:ext cx="7946836" cy="806642"/>
          </a:xfrm>
          <a:prstGeom prst="rect">
            <a:avLst/>
          </a:prstGeom>
          <a:solidFill>
            <a:srgbClr val="1C7293"/>
          </a:solidFill>
          <a:ln w="12700">
            <a:solidFill>
              <a:srgbClr val="1C7293"/>
            </a:solidFill>
            <a:prstDash val="solid"/>
          </a:ln>
          <a:effectLst>
            <a:outerShdw blurRad="76200" dist="38100" dir="8100000" algn="bl" rotWithShape="0">
              <a:srgbClr val="000000">
                <a:alpha val="12000"/>
              </a:srgbClr>
            </a:outerShdw>
          </a:effectLst>
        </p:spPr>
        <p:txBody>
          <a:bodyPr/>
          <a:lstStyle/>
          <a:p>
            <a:endParaRPr lang="en-US"/>
          </a:p>
        </p:txBody>
      </p:sp>
      <p:sp>
        <p:nvSpPr>
          <p:cNvPr id="7" name="Text 5">
            <a:extLst>
              <a:ext uri="{FF2B5EF4-FFF2-40B4-BE49-F238E27FC236}">
                <a16:creationId xmlns:a16="http://schemas.microsoft.com/office/drawing/2014/main" id="{8462008B-B650-9F83-4733-E8F46A73EA56}"/>
              </a:ext>
            </a:extLst>
          </p:cNvPr>
          <p:cNvSpPr/>
          <p:nvPr/>
        </p:nvSpPr>
        <p:spPr>
          <a:xfrm>
            <a:off x="2495694" y="1185543"/>
            <a:ext cx="7391291" cy="411480"/>
          </a:xfrm>
          <a:prstGeom prst="rect">
            <a:avLst/>
          </a:prstGeom>
          <a:noFill/>
          <a:ln/>
        </p:spPr>
        <p:txBody>
          <a:bodyPr wrap="square" rtlCol="0" anchor="ctr"/>
          <a:lstStyle/>
          <a:p>
            <a:pPr algn="ctr"/>
            <a:r>
              <a:rPr lang="en-US" sz="2000" b="1">
                <a:solidFill>
                  <a:srgbClr val="FFFFFF"/>
                </a:solidFill>
                <a:latin typeface="Calibri" pitchFamily="34" charset="0"/>
                <a:ea typeface="Calibri" pitchFamily="34" charset="-122"/>
                <a:cs typeface="Calibri" pitchFamily="34" charset="-120"/>
              </a:rPr>
              <a:t>July 24, 2026</a:t>
            </a:r>
          </a:p>
        </p:txBody>
      </p:sp>
      <p:sp>
        <p:nvSpPr>
          <p:cNvPr id="8" name="Text 6">
            <a:extLst>
              <a:ext uri="{FF2B5EF4-FFF2-40B4-BE49-F238E27FC236}">
                <a16:creationId xmlns:a16="http://schemas.microsoft.com/office/drawing/2014/main" id="{22F9407E-4E60-768C-5E0F-4F73C849FA28}"/>
              </a:ext>
            </a:extLst>
          </p:cNvPr>
          <p:cNvSpPr/>
          <p:nvPr/>
        </p:nvSpPr>
        <p:spPr>
          <a:xfrm>
            <a:off x="2504218" y="1597023"/>
            <a:ext cx="7391289" cy="395162"/>
          </a:xfrm>
          <a:prstGeom prst="rect">
            <a:avLst/>
          </a:prstGeom>
          <a:noFill/>
          <a:ln/>
        </p:spPr>
        <p:txBody>
          <a:bodyPr wrap="square" rtlCol="0" anchor="ctr"/>
          <a:lstStyle/>
          <a:p>
            <a:pPr algn="ctr"/>
            <a:r>
              <a:rPr lang="en-US">
                <a:solidFill>
                  <a:srgbClr val="FFFFFF"/>
                </a:solidFill>
                <a:latin typeface="Calibri" pitchFamily="34" charset="0"/>
                <a:ea typeface="Calibri" pitchFamily="34" charset="-122"/>
                <a:cs typeface="Calibri" pitchFamily="34" charset="-120"/>
              </a:rPr>
              <a:t>TSP Determination Deadline</a:t>
            </a:r>
          </a:p>
        </p:txBody>
      </p:sp>
      <p:sp>
        <p:nvSpPr>
          <p:cNvPr id="12" name="Shape 11">
            <a:extLst>
              <a:ext uri="{FF2B5EF4-FFF2-40B4-BE49-F238E27FC236}">
                <a16:creationId xmlns:a16="http://schemas.microsoft.com/office/drawing/2014/main" id="{995A27BC-831E-F06D-07A4-7F0872CB3467}"/>
              </a:ext>
            </a:extLst>
          </p:cNvPr>
          <p:cNvSpPr/>
          <p:nvPr/>
        </p:nvSpPr>
        <p:spPr>
          <a:xfrm>
            <a:off x="2129534" y="2041730"/>
            <a:ext cx="7932931" cy="2370679"/>
          </a:xfrm>
          <a:prstGeom prst="rect">
            <a:avLst/>
          </a:prstGeom>
          <a:solidFill>
            <a:srgbClr val="CCDDE0"/>
          </a:solidFill>
          <a:ln w="12700">
            <a:solidFill>
              <a:srgbClr val="C0D8EC"/>
            </a:solidFill>
            <a:prstDash val="solid"/>
          </a:ln>
        </p:spPr>
        <p:txBody>
          <a:bodyPr/>
          <a:lstStyle/>
          <a:p>
            <a:endParaRPr lang="en-US"/>
          </a:p>
        </p:txBody>
      </p:sp>
      <p:sp>
        <p:nvSpPr>
          <p:cNvPr id="13" name="Text 12">
            <a:extLst>
              <a:ext uri="{FF2B5EF4-FFF2-40B4-BE49-F238E27FC236}">
                <a16:creationId xmlns:a16="http://schemas.microsoft.com/office/drawing/2014/main" id="{EFEC4103-2B72-EF90-AF23-54179E7A5DBF}"/>
              </a:ext>
            </a:extLst>
          </p:cNvPr>
          <p:cNvSpPr/>
          <p:nvPr/>
        </p:nvSpPr>
        <p:spPr>
          <a:xfrm>
            <a:off x="2220515" y="2133170"/>
            <a:ext cx="7598265" cy="594360"/>
          </a:xfrm>
          <a:prstGeom prst="rect">
            <a:avLst/>
          </a:prstGeom>
          <a:noFill/>
          <a:ln/>
        </p:spPr>
        <p:txBody>
          <a:bodyPr wrap="square" rtlCol="0" anchor="ctr"/>
          <a:lstStyle/>
          <a:p>
            <a:r>
              <a:rPr lang="en-US" sz="2000" b="1">
                <a:solidFill>
                  <a:srgbClr val="1C7293"/>
                </a:solidFill>
                <a:latin typeface="Calibri" pitchFamily="34" charset="0"/>
                <a:ea typeface="Calibri" pitchFamily="34" charset="-122"/>
                <a:cs typeface="Calibri" pitchFamily="34" charset="-120"/>
              </a:rPr>
              <a:t>TSP Must Submit to ERCOT by July 24 (if applicable)</a:t>
            </a:r>
            <a:r>
              <a:rPr lang="en-US" sz="2000" b="1" baseline="30000">
                <a:solidFill>
                  <a:srgbClr val="1C7293"/>
                </a:solidFill>
                <a:latin typeface="Calibri" pitchFamily="34" charset="0"/>
                <a:ea typeface="Calibri" pitchFamily="34" charset="-122"/>
                <a:cs typeface="Calibri" pitchFamily="34" charset="-120"/>
              </a:rPr>
              <a:t> (1)</a:t>
            </a:r>
            <a:r>
              <a:rPr lang="en-US" sz="2000" b="1">
                <a:solidFill>
                  <a:srgbClr val="1C7293"/>
                </a:solidFill>
                <a:latin typeface="Calibri" pitchFamily="34" charset="0"/>
                <a:ea typeface="Calibri" pitchFamily="34" charset="-122"/>
                <a:cs typeface="Calibri" pitchFamily="34" charset="-120"/>
              </a:rPr>
              <a:t>:</a:t>
            </a:r>
          </a:p>
        </p:txBody>
      </p:sp>
      <p:sp>
        <p:nvSpPr>
          <p:cNvPr id="14" name="Text 13">
            <a:extLst>
              <a:ext uri="{FF2B5EF4-FFF2-40B4-BE49-F238E27FC236}">
                <a16:creationId xmlns:a16="http://schemas.microsoft.com/office/drawing/2014/main" id="{E409B213-BCC3-CC08-4CDF-2FA71A9FA6B9}"/>
              </a:ext>
            </a:extLst>
          </p:cNvPr>
          <p:cNvSpPr/>
          <p:nvPr/>
        </p:nvSpPr>
        <p:spPr>
          <a:xfrm>
            <a:off x="2236600" y="2818970"/>
            <a:ext cx="7573859" cy="1643488"/>
          </a:xfrm>
          <a:prstGeom prst="rect">
            <a:avLst/>
          </a:prstGeom>
          <a:noFill/>
          <a:ln/>
        </p:spPr>
        <p:txBody>
          <a:bodyPr wrap="square" rtlCol="0" anchor="ctr"/>
          <a:lstStyle/>
          <a:p>
            <a:r>
              <a:rPr lang="en-US">
                <a:solidFill>
                  <a:srgbClr val="1A2740"/>
                </a:solidFill>
                <a:latin typeface="Calibri" pitchFamily="34" charset="0"/>
                <a:ea typeface="Calibri" pitchFamily="34" charset="-122"/>
                <a:cs typeface="Calibri" pitchFamily="34" charset="-120"/>
              </a:rPr>
              <a:t>If a dynamic stability study has previously been performed for a Large Load, the interconnecting TSP must submit a written determination indicating whether the submitted dynamic data is expected to adversely impact prior stability study results.</a:t>
            </a:r>
            <a:endParaRPr lang="en-US"/>
          </a:p>
        </p:txBody>
      </p:sp>
      <p:sp>
        <p:nvSpPr>
          <p:cNvPr id="18" name="TextBox 17">
            <a:extLst>
              <a:ext uri="{FF2B5EF4-FFF2-40B4-BE49-F238E27FC236}">
                <a16:creationId xmlns:a16="http://schemas.microsoft.com/office/drawing/2014/main" id="{7FD1C120-DE3D-1EAD-3569-C1F5223F0EA3}"/>
              </a:ext>
            </a:extLst>
          </p:cNvPr>
          <p:cNvSpPr txBox="1"/>
          <p:nvPr/>
        </p:nvSpPr>
        <p:spPr>
          <a:xfrm>
            <a:off x="2037066" y="4553898"/>
            <a:ext cx="3813263" cy="523220"/>
          </a:xfrm>
          <a:prstGeom prst="rect">
            <a:avLst/>
          </a:prstGeom>
          <a:noFill/>
        </p:spPr>
        <p:txBody>
          <a:bodyPr wrap="square">
            <a:spAutoFit/>
          </a:bodyPr>
          <a:lstStyle/>
          <a:p>
            <a:r>
              <a:rPr lang="en-US" sz="1400" u="sng">
                <a:solidFill>
                  <a:srgbClr val="467886"/>
                </a:solidFill>
                <a:latin typeface="Aptos" panose="020B0004020202020204" pitchFamily="34" charset="0"/>
                <a:ea typeface="Aptos" panose="020B0004020202020204" pitchFamily="34" charset="0"/>
                <a:cs typeface="Times New Roman" panose="02020603050405020304" pitchFamily="18" charset="0"/>
                <a:hlinkClick r:id="rId2"/>
              </a:rPr>
              <a:t>(1). LargeLoadInterconnection@ercot.com</a:t>
            </a:r>
          </a:p>
          <a:p>
            <a:endParaRPr lang="en-US" sz="1400"/>
          </a:p>
        </p:txBody>
      </p:sp>
    </p:spTree>
    <p:extLst>
      <p:ext uri="{BB962C8B-B14F-4D97-AF65-F5344CB8AC3E}">
        <p14:creationId xmlns:p14="http://schemas.microsoft.com/office/powerpoint/2010/main" val="16616782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842EA-5C60-5B05-B048-166A814F8C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61E132-AFD9-02D6-7D6D-D69DCF9CD7A2}"/>
              </a:ext>
            </a:extLst>
          </p:cNvPr>
          <p:cNvSpPr>
            <a:spLocks noGrp="1"/>
          </p:cNvSpPr>
          <p:nvPr>
            <p:ph type="title"/>
          </p:nvPr>
        </p:nvSpPr>
        <p:spPr/>
        <p:txBody>
          <a:bodyPr/>
          <a:lstStyle/>
          <a:p>
            <a:r>
              <a:rPr lang="en-US"/>
              <a:t>Large Load Dynamic Model Submission Elements </a:t>
            </a:r>
          </a:p>
        </p:txBody>
      </p:sp>
      <p:sp>
        <p:nvSpPr>
          <p:cNvPr id="4" name="Slide Number Placeholder 3">
            <a:extLst>
              <a:ext uri="{FF2B5EF4-FFF2-40B4-BE49-F238E27FC236}">
                <a16:creationId xmlns:a16="http://schemas.microsoft.com/office/drawing/2014/main" id="{6AA404CE-D4C2-9294-5A94-49D4400F831B}"/>
              </a:ext>
            </a:extLst>
          </p:cNvPr>
          <p:cNvSpPr>
            <a:spLocks noGrp="1"/>
          </p:cNvSpPr>
          <p:nvPr>
            <p:ph type="sldNum" sz="quarter" idx="12"/>
          </p:nvPr>
        </p:nvSpPr>
        <p:spPr/>
        <p:txBody>
          <a:bodyPr/>
          <a:lstStyle/>
          <a:p>
            <a:fld id="{BCDE79FB-97BA-492B-8D57-F1373F9ADA95}" type="slidenum">
              <a:rPr lang="en-US" smtClean="0"/>
              <a:t>54</a:t>
            </a:fld>
            <a:endParaRPr lang="en-US"/>
          </a:p>
        </p:txBody>
      </p:sp>
      <p:sp>
        <p:nvSpPr>
          <p:cNvPr id="5" name="Shape 2">
            <a:extLst>
              <a:ext uri="{FF2B5EF4-FFF2-40B4-BE49-F238E27FC236}">
                <a16:creationId xmlns:a16="http://schemas.microsoft.com/office/drawing/2014/main" id="{D0CF0273-6ADC-A02B-F824-D37BD1E7D5A8}"/>
              </a:ext>
            </a:extLst>
          </p:cNvPr>
          <p:cNvSpPr/>
          <p:nvPr/>
        </p:nvSpPr>
        <p:spPr>
          <a:xfrm>
            <a:off x="577337" y="1498058"/>
            <a:ext cx="5343403" cy="2249035"/>
          </a:xfrm>
          <a:prstGeom prst="rect">
            <a:avLst/>
          </a:prstGeom>
          <a:solidFill>
            <a:srgbClr val="FFFFFF"/>
          </a:solidFill>
          <a:ln w="12700">
            <a:solidFill>
              <a:srgbClr val="D0E4F0"/>
            </a:solidFill>
            <a:prstDash val="solid"/>
          </a:ln>
          <a:effectLst>
            <a:outerShdw blurRad="50800" dist="38100" dir="8100000" algn="tr" rotWithShape="0">
              <a:prstClr val="black">
                <a:alpha val="40000"/>
              </a:prstClr>
            </a:outerShdw>
          </a:effectLst>
        </p:spPr>
        <p:txBody>
          <a:bodyPr/>
          <a:lstStyle/>
          <a:p>
            <a:endParaRPr lang="en-US"/>
          </a:p>
        </p:txBody>
      </p:sp>
      <p:sp>
        <p:nvSpPr>
          <p:cNvPr id="6" name="Shape 3">
            <a:extLst>
              <a:ext uri="{FF2B5EF4-FFF2-40B4-BE49-F238E27FC236}">
                <a16:creationId xmlns:a16="http://schemas.microsoft.com/office/drawing/2014/main" id="{7AF6E651-2EA6-4093-BCBD-B943496AD571}"/>
              </a:ext>
            </a:extLst>
          </p:cNvPr>
          <p:cNvSpPr/>
          <p:nvPr/>
        </p:nvSpPr>
        <p:spPr>
          <a:xfrm>
            <a:off x="577337" y="1498059"/>
            <a:ext cx="5343402" cy="347472"/>
          </a:xfrm>
          <a:prstGeom prst="rect">
            <a:avLst/>
          </a:prstGeom>
          <a:solidFill>
            <a:srgbClr val="1C7293"/>
          </a:solidFill>
          <a:ln w="12700">
            <a:solidFill>
              <a:srgbClr val="1C7293"/>
            </a:solidFill>
            <a:prstDash val="solid"/>
          </a:ln>
        </p:spPr>
        <p:txBody>
          <a:bodyPr/>
          <a:lstStyle/>
          <a:p>
            <a:endParaRPr lang="en-US"/>
          </a:p>
        </p:txBody>
      </p:sp>
      <p:sp>
        <p:nvSpPr>
          <p:cNvPr id="7" name="Text 4">
            <a:extLst>
              <a:ext uri="{FF2B5EF4-FFF2-40B4-BE49-F238E27FC236}">
                <a16:creationId xmlns:a16="http://schemas.microsoft.com/office/drawing/2014/main" id="{628AC49B-1EEC-3BF3-F95F-BF97A2909E59}"/>
              </a:ext>
            </a:extLst>
          </p:cNvPr>
          <p:cNvSpPr/>
          <p:nvPr/>
        </p:nvSpPr>
        <p:spPr>
          <a:xfrm>
            <a:off x="714497" y="1498059"/>
            <a:ext cx="5206242" cy="347472"/>
          </a:xfrm>
          <a:prstGeom prst="rect">
            <a:avLst/>
          </a:prstGeom>
          <a:noFill/>
          <a:ln/>
        </p:spPr>
        <p:txBody>
          <a:bodyPr wrap="square" rtlCol="0" anchor="ctr"/>
          <a:lstStyle/>
          <a:p>
            <a:pPr marL="0" indent="0">
              <a:buNone/>
            </a:pPr>
            <a:r>
              <a:rPr lang="en-US" sz="2000" b="1">
                <a:solidFill>
                  <a:srgbClr val="FFFFFF"/>
                </a:solidFill>
                <a:latin typeface="Calibri" pitchFamily="34" charset="0"/>
                <a:ea typeface="Calibri" pitchFamily="34" charset="-122"/>
                <a:cs typeface="Calibri" pitchFamily="34" charset="-120"/>
              </a:rPr>
              <a:t>Model Compatibility</a:t>
            </a:r>
            <a:endParaRPr lang="en-US" sz="2000"/>
          </a:p>
        </p:txBody>
      </p:sp>
      <p:sp>
        <p:nvSpPr>
          <p:cNvPr id="8" name="Text 5">
            <a:extLst>
              <a:ext uri="{FF2B5EF4-FFF2-40B4-BE49-F238E27FC236}">
                <a16:creationId xmlns:a16="http://schemas.microsoft.com/office/drawing/2014/main" id="{63005137-1136-EDB1-9F5E-A30523798F05}"/>
              </a:ext>
            </a:extLst>
          </p:cNvPr>
          <p:cNvSpPr/>
          <p:nvPr/>
        </p:nvSpPr>
        <p:spPr>
          <a:xfrm>
            <a:off x="675911" y="2058866"/>
            <a:ext cx="5063733" cy="1280160"/>
          </a:xfrm>
          <a:prstGeom prst="rect">
            <a:avLst/>
          </a:prstGeom>
          <a:noFill/>
          <a:ln/>
        </p:spPr>
        <p:txBody>
          <a:bodyPr wrap="square" rtlCol="0" anchor="t"/>
          <a:lstStyle/>
          <a:p>
            <a:pPr marL="0" indent="0">
              <a:buNone/>
            </a:pPr>
            <a:r>
              <a:rPr lang="en-US">
                <a:solidFill>
                  <a:srgbClr val="1A2740"/>
                </a:solidFill>
                <a:latin typeface="Calibri" pitchFamily="34" charset="0"/>
                <a:ea typeface="Calibri" pitchFamily="34" charset="-122"/>
                <a:cs typeface="Calibri" pitchFamily="34" charset="-120"/>
              </a:rPr>
              <a:t>All submissions must be compatible with the planning and operations model software version specified in the Dynamic Working Group Procedure Manual in effect on March 4, 2026.</a:t>
            </a:r>
            <a:endParaRPr lang="en-US"/>
          </a:p>
        </p:txBody>
      </p:sp>
      <p:sp>
        <p:nvSpPr>
          <p:cNvPr id="9" name="Shape 6">
            <a:extLst>
              <a:ext uri="{FF2B5EF4-FFF2-40B4-BE49-F238E27FC236}">
                <a16:creationId xmlns:a16="http://schemas.microsoft.com/office/drawing/2014/main" id="{7C268ECB-66D8-71D2-AEFF-1E75D1D566FD}"/>
              </a:ext>
            </a:extLst>
          </p:cNvPr>
          <p:cNvSpPr/>
          <p:nvPr/>
        </p:nvSpPr>
        <p:spPr>
          <a:xfrm>
            <a:off x="6315197" y="1498058"/>
            <a:ext cx="5343403" cy="2249035"/>
          </a:xfrm>
          <a:prstGeom prst="rect">
            <a:avLst/>
          </a:prstGeom>
          <a:solidFill>
            <a:srgbClr val="FFFFFF"/>
          </a:solidFill>
          <a:ln w="12700">
            <a:solidFill>
              <a:srgbClr val="D0E4F0"/>
            </a:solidFill>
            <a:prstDash val="solid"/>
          </a:ln>
          <a:effectLst>
            <a:outerShdw blurRad="50800" dist="38100" dir="8100000" algn="tr" rotWithShape="0">
              <a:prstClr val="black">
                <a:alpha val="40000"/>
              </a:prstClr>
            </a:outerShdw>
          </a:effectLst>
        </p:spPr>
        <p:txBody>
          <a:bodyPr/>
          <a:lstStyle/>
          <a:p>
            <a:endParaRPr lang="en-US"/>
          </a:p>
        </p:txBody>
      </p:sp>
      <p:sp>
        <p:nvSpPr>
          <p:cNvPr id="10" name="Shape 7">
            <a:extLst>
              <a:ext uri="{FF2B5EF4-FFF2-40B4-BE49-F238E27FC236}">
                <a16:creationId xmlns:a16="http://schemas.microsoft.com/office/drawing/2014/main" id="{3BB3A6B7-9567-1988-65ED-5492B41B9357}"/>
              </a:ext>
            </a:extLst>
          </p:cNvPr>
          <p:cNvSpPr/>
          <p:nvPr/>
        </p:nvSpPr>
        <p:spPr>
          <a:xfrm>
            <a:off x="6315197" y="1498059"/>
            <a:ext cx="5343402" cy="347472"/>
          </a:xfrm>
          <a:prstGeom prst="rect">
            <a:avLst/>
          </a:prstGeom>
          <a:solidFill>
            <a:srgbClr val="1C7293"/>
          </a:solidFill>
          <a:ln w="12700">
            <a:solidFill>
              <a:srgbClr val="1C7293"/>
            </a:solidFill>
            <a:prstDash val="solid"/>
          </a:ln>
        </p:spPr>
        <p:txBody>
          <a:bodyPr/>
          <a:lstStyle/>
          <a:p>
            <a:endParaRPr lang="en-US"/>
          </a:p>
        </p:txBody>
      </p:sp>
      <p:sp>
        <p:nvSpPr>
          <p:cNvPr id="11" name="Text 8">
            <a:extLst>
              <a:ext uri="{FF2B5EF4-FFF2-40B4-BE49-F238E27FC236}">
                <a16:creationId xmlns:a16="http://schemas.microsoft.com/office/drawing/2014/main" id="{1E6C622B-A473-B66E-FFB9-C7403D45F6A5}"/>
              </a:ext>
            </a:extLst>
          </p:cNvPr>
          <p:cNvSpPr/>
          <p:nvPr/>
        </p:nvSpPr>
        <p:spPr>
          <a:xfrm>
            <a:off x="6452357" y="1498059"/>
            <a:ext cx="5206242" cy="347472"/>
          </a:xfrm>
          <a:prstGeom prst="rect">
            <a:avLst/>
          </a:prstGeom>
          <a:noFill/>
          <a:ln/>
        </p:spPr>
        <p:txBody>
          <a:bodyPr wrap="square" rtlCol="0" anchor="ctr"/>
          <a:lstStyle/>
          <a:p>
            <a:pPr marL="0" indent="0">
              <a:buNone/>
            </a:pPr>
            <a:r>
              <a:rPr lang="en-US" sz="2000" b="1">
                <a:solidFill>
                  <a:srgbClr val="FFFFFF"/>
                </a:solidFill>
                <a:latin typeface="Calibri" pitchFamily="34" charset="0"/>
                <a:ea typeface="Calibri" pitchFamily="34" charset="-122"/>
                <a:cs typeface="Calibri" pitchFamily="34" charset="-120"/>
              </a:rPr>
              <a:t>Data Survey Completion</a:t>
            </a:r>
            <a:endParaRPr lang="en-US" sz="2000"/>
          </a:p>
        </p:txBody>
      </p:sp>
      <p:sp>
        <p:nvSpPr>
          <p:cNvPr id="12" name="Text 9">
            <a:extLst>
              <a:ext uri="{FF2B5EF4-FFF2-40B4-BE49-F238E27FC236}">
                <a16:creationId xmlns:a16="http://schemas.microsoft.com/office/drawing/2014/main" id="{C355F693-5362-99AB-269E-C7AC655537DB}"/>
              </a:ext>
            </a:extLst>
          </p:cNvPr>
          <p:cNvSpPr/>
          <p:nvPr/>
        </p:nvSpPr>
        <p:spPr>
          <a:xfrm>
            <a:off x="6452356" y="1982496"/>
            <a:ext cx="5025146" cy="1280160"/>
          </a:xfrm>
          <a:prstGeom prst="rect">
            <a:avLst/>
          </a:prstGeom>
          <a:noFill/>
          <a:ln/>
        </p:spPr>
        <p:txBody>
          <a:bodyPr wrap="square" rtlCol="0" anchor="t"/>
          <a:lstStyle/>
          <a:p>
            <a:pPr marL="0" indent="0">
              <a:buNone/>
            </a:pPr>
            <a:r>
              <a:rPr lang="en-US">
                <a:solidFill>
                  <a:srgbClr val="1A2740"/>
                </a:solidFill>
                <a:latin typeface="Calibri" pitchFamily="34" charset="0"/>
                <a:ea typeface="Calibri" pitchFamily="34" charset="-122"/>
                <a:cs typeface="Calibri" pitchFamily="34" charset="-120"/>
              </a:rPr>
              <a:t>All model submissions must include completion of the latest ERCOT Dynamic Working Group Large Load Data Survey</a:t>
            </a:r>
            <a:r>
              <a:rPr lang="en-US" baseline="30000">
                <a:solidFill>
                  <a:srgbClr val="1A2740"/>
                </a:solidFill>
                <a:latin typeface="Calibri" pitchFamily="34" charset="0"/>
                <a:ea typeface="Calibri" pitchFamily="34" charset="-122"/>
                <a:cs typeface="Calibri" pitchFamily="34" charset="-120"/>
              </a:rPr>
              <a:t>(1)</a:t>
            </a:r>
            <a:r>
              <a:rPr lang="en-US">
                <a:solidFill>
                  <a:srgbClr val="1A2740"/>
                </a:solidFill>
                <a:latin typeface="Calibri" pitchFamily="34" charset="0"/>
                <a:ea typeface="Calibri" pitchFamily="34" charset="-122"/>
                <a:cs typeface="Calibri" pitchFamily="34" charset="-120"/>
              </a:rPr>
              <a:t>.</a:t>
            </a:r>
            <a:endParaRPr lang="en-US"/>
          </a:p>
        </p:txBody>
      </p:sp>
      <p:sp>
        <p:nvSpPr>
          <p:cNvPr id="13" name="Shape 10">
            <a:extLst>
              <a:ext uri="{FF2B5EF4-FFF2-40B4-BE49-F238E27FC236}">
                <a16:creationId xmlns:a16="http://schemas.microsoft.com/office/drawing/2014/main" id="{C1170A25-A2D9-CE9C-200F-0AC9384E5C76}"/>
              </a:ext>
            </a:extLst>
          </p:cNvPr>
          <p:cNvSpPr/>
          <p:nvPr/>
        </p:nvSpPr>
        <p:spPr>
          <a:xfrm>
            <a:off x="577337" y="3980857"/>
            <a:ext cx="5343403" cy="2249035"/>
          </a:xfrm>
          <a:prstGeom prst="rect">
            <a:avLst/>
          </a:prstGeom>
          <a:solidFill>
            <a:srgbClr val="FFFFFF"/>
          </a:solidFill>
          <a:ln w="12700">
            <a:solidFill>
              <a:srgbClr val="D0E4F0"/>
            </a:solidFill>
            <a:prstDash val="solid"/>
          </a:ln>
          <a:effectLst>
            <a:outerShdw blurRad="50800" dist="38100" dir="8100000" algn="tr" rotWithShape="0">
              <a:prstClr val="black">
                <a:alpha val="40000"/>
              </a:prstClr>
            </a:outerShdw>
          </a:effectLst>
        </p:spPr>
        <p:txBody>
          <a:bodyPr/>
          <a:lstStyle/>
          <a:p>
            <a:endParaRPr lang="en-US"/>
          </a:p>
        </p:txBody>
      </p:sp>
      <p:sp>
        <p:nvSpPr>
          <p:cNvPr id="14" name="Shape 11">
            <a:extLst>
              <a:ext uri="{FF2B5EF4-FFF2-40B4-BE49-F238E27FC236}">
                <a16:creationId xmlns:a16="http://schemas.microsoft.com/office/drawing/2014/main" id="{734C7368-B6F5-43FB-9C1A-6606789812EF}"/>
              </a:ext>
            </a:extLst>
          </p:cNvPr>
          <p:cNvSpPr/>
          <p:nvPr/>
        </p:nvSpPr>
        <p:spPr>
          <a:xfrm>
            <a:off x="577337" y="3980858"/>
            <a:ext cx="5343402" cy="347472"/>
          </a:xfrm>
          <a:prstGeom prst="rect">
            <a:avLst/>
          </a:prstGeom>
          <a:solidFill>
            <a:srgbClr val="065A82"/>
          </a:solidFill>
          <a:ln w="12700">
            <a:solidFill>
              <a:srgbClr val="065A82"/>
            </a:solidFill>
            <a:prstDash val="solid"/>
          </a:ln>
        </p:spPr>
        <p:txBody>
          <a:bodyPr/>
          <a:lstStyle/>
          <a:p>
            <a:endParaRPr lang="en-US"/>
          </a:p>
        </p:txBody>
      </p:sp>
      <p:sp>
        <p:nvSpPr>
          <p:cNvPr id="15" name="Text 12">
            <a:extLst>
              <a:ext uri="{FF2B5EF4-FFF2-40B4-BE49-F238E27FC236}">
                <a16:creationId xmlns:a16="http://schemas.microsoft.com/office/drawing/2014/main" id="{952DC3C8-E990-6414-034A-A5481BC39E7E}"/>
              </a:ext>
            </a:extLst>
          </p:cNvPr>
          <p:cNvSpPr/>
          <p:nvPr/>
        </p:nvSpPr>
        <p:spPr>
          <a:xfrm>
            <a:off x="714497" y="3980858"/>
            <a:ext cx="5206242" cy="347472"/>
          </a:xfrm>
          <a:prstGeom prst="rect">
            <a:avLst/>
          </a:prstGeom>
          <a:noFill/>
          <a:ln/>
        </p:spPr>
        <p:txBody>
          <a:bodyPr wrap="square" rtlCol="0" anchor="ctr"/>
          <a:lstStyle/>
          <a:p>
            <a:pPr marL="0" indent="0">
              <a:buNone/>
            </a:pPr>
            <a:r>
              <a:rPr lang="en-US" sz="2000" b="1">
                <a:solidFill>
                  <a:srgbClr val="FFFFFF"/>
                </a:solidFill>
                <a:latin typeface="Calibri" pitchFamily="34" charset="0"/>
                <a:ea typeface="Calibri" pitchFamily="34" charset="-122"/>
                <a:cs typeface="Calibri" pitchFamily="34" charset="-120"/>
              </a:rPr>
              <a:t>Updated / Improved Models</a:t>
            </a:r>
            <a:endParaRPr lang="en-US" sz="2000"/>
          </a:p>
        </p:txBody>
      </p:sp>
      <p:sp>
        <p:nvSpPr>
          <p:cNvPr id="16" name="Text 13">
            <a:extLst>
              <a:ext uri="{FF2B5EF4-FFF2-40B4-BE49-F238E27FC236}">
                <a16:creationId xmlns:a16="http://schemas.microsoft.com/office/drawing/2014/main" id="{20C7091E-BB1A-5C3E-CE75-4244FDD805D0}"/>
              </a:ext>
            </a:extLst>
          </p:cNvPr>
          <p:cNvSpPr/>
          <p:nvPr/>
        </p:nvSpPr>
        <p:spPr>
          <a:xfrm>
            <a:off x="675911" y="4541665"/>
            <a:ext cx="5063733" cy="1280160"/>
          </a:xfrm>
          <a:prstGeom prst="rect">
            <a:avLst/>
          </a:prstGeom>
          <a:noFill/>
          <a:ln/>
        </p:spPr>
        <p:txBody>
          <a:bodyPr wrap="square" rtlCol="0" anchor="t"/>
          <a:lstStyle/>
          <a:p>
            <a:pPr marL="0" indent="0">
              <a:buNone/>
            </a:pPr>
            <a:r>
              <a:rPr lang="en-US">
                <a:solidFill>
                  <a:srgbClr val="1A2740"/>
                </a:solidFill>
                <a:latin typeface="Calibri" pitchFamily="34" charset="0"/>
                <a:ea typeface="Calibri" pitchFamily="34" charset="-122"/>
                <a:cs typeface="Calibri" pitchFamily="34" charset="-120"/>
              </a:rPr>
              <a:t>ILLEs are expected to submit updated or improved models that properly represent load behavior — especially where enhanced models are available.</a:t>
            </a:r>
            <a:endParaRPr lang="en-US"/>
          </a:p>
        </p:txBody>
      </p:sp>
      <p:sp>
        <p:nvSpPr>
          <p:cNvPr id="17" name="Shape 14">
            <a:extLst>
              <a:ext uri="{FF2B5EF4-FFF2-40B4-BE49-F238E27FC236}">
                <a16:creationId xmlns:a16="http://schemas.microsoft.com/office/drawing/2014/main" id="{1236112B-B4A9-882E-2C74-5EBADDF8ED40}"/>
              </a:ext>
            </a:extLst>
          </p:cNvPr>
          <p:cNvSpPr/>
          <p:nvPr/>
        </p:nvSpPr>
        <p:spPr>
          <a:xfrm>
            <a:off x="6315197" y="3980857"/>
            <a:ext cx="5343403" cy="2249035"/>
          </a:xfrm>
          <a:prstGeom prst="rect">
            <a:avLst/>
          </a:prstGeom>
          <a:solidFill>
            <a:srgbClr val="FFFFFF"/>
          </a:solidFill>
          <a:ln w="12700">
            <a:solidFill>
              <a:srgbClr val="D0E4F0"/>
            </a:solidFill>
            <a:prstDash val="solid"/>
          </a:ln>
          <a:effectLst>
            <a:outerShdw blurRad="50800" dist="38100" dir="8100000" algn="tr" rotWithShape="0">
              <a:prstClr val="black">
                <a:alpha val="40000"/>
              </a:prstClr>
            </a:outerShdw>
          </a:effectLst>
        </p:spPr>
        <p:txBody>
          <a:bodyPr/>
          <a:lstStyle/>
          <a:p>
            <a:endParaRPr lang="en-US"/>
          </a:p>
        </p:txBody>
      </p:sp>
      <p:sp>
        <p:nvSpPr>
          <p:cNvPr id="18" name="Shape 15">
            <a:extLst>
              <a:ext uri="{FF2B5EF4-FFF2-40B4-BE49-F238E27FC236}">
                <a16:creationId xmlns:a16="http://schemas.microsoft.com/office/drawing/2014/main" id="{2249C1C4-9C6A-7938-3015-4C4E58CDA4B1}"/>
              </a:ext>
            </a:extLst>
          </p:cNvPr>
          <p:cNvSpPr/>
          <p:nvPr/>
        </p:nvSpPr>
        <p:spPr>
          <a:xfrm>
            <a:off x="6315197" y="3980858"/>
            <a:ext cx="5343402" cy="347472"/>
          </a:xfrm>
          <a:prstGeom prst="rect">
            <a:avLst/>
          </a:prstGeom>
          <a:solidFill>
            <a:srgbClr val="065A82"/>
          </a:solidFill>
          <a:ln w="12700">
            <a:solidFill>
              <a:srgbClr val="065A82"/>
            </a:solidFill>
            <a:prstDash val="solid"/>
          </a:ln>
        </p:spPr>
        <p:txBody>
          <a:bodyPr/>
          <a:lstStyle/>
          <a:p>
            <a:endParaRPr lang="en-US"/>
          </a:p>
        </p:txBody>
      </p:sp>
      <p:sp>
        <p:nvSpPr>
          <p:cNvPr id="19" name="Text 16">
            <a:extLst>
              <a:ext uri="{FF2B5EF4-FFF2-40B4-BE49-F238E27FC236}">
                <a16:creationId xmlns:a16="http://schemas.microsoft.com/office/drawing/2014/main" id="{456A0C6B-97EE-16A0-2BE8-ABEFEE1852CF}"/>
              </a:ext>
            </a:extLst>
          </p:cNvPr>
          <p:cNvSpPr/>
          <p:nvPr/>
        </p:nvSpPr>
        <p:spPr>
          <a:xfrm>
            <a:off x="6452357" y="3980858"/>
            <a:ext cx="5206242" cy="347472"/>
          </a:xfrm>
          <a:prstGeom prst="rect">
            <a:avLst/>
          </a:prstGeom>
          <a:noFill/>
          <a:ln/>
        </p:spPr>
        <p:txBody>
          <a:bodyPr wrap="square" rtlCol="0" anchor="ctr"/>
          <a:lstStyle/>
          <a:p>
            <a:pPr marL="0" indent="0">
              <a:buNone/>
            </a:pPr>
            <a:r>
              <a:rPr lang="en-US" sz="2000" b="1">
                <a:solidFill>
                  <a:srgbClr val="FFFFFF"/>
                </a:solidFill>
                <a:latin typeface="Calibri" pitchFamily="34" charset="0"/>
                <a:ea typeface="Calibri" pitchFamily="34" charset="-122"/>
                <a:cs typeface="Calibri" pitchFamily="34" charset="-120"/>
              </a:rPr>
              <a:t>ERCOT Defaults</a:t>
            </a:r>
            <a:endParaRPr lang="en-US" sz="2000"/>
          </a:p>
        </p:txBody>
      </p:sp>
      <p:sp>
        <p:nvSpPr>
          <p:cNvPr id="20" name="Text 17">
            <a:extLst>
              <a:ext uri="{FF2B5EF4-FFF2-40B4-BE49-F238E27FC236}">
                <a16:creationId xmlns:a16="http://schemas.microsoft.com/office/drawing/2014/main" id="{51CC7AAA-686A-8205-3DF2-68A1F2CC955D}"/>
              </a:ext>
            </a:extLst>
          </p:cNvPr>
          <p:cNvSpPr/>
          <p:nvPr/>
        </p:nvSpPr>
        <p:spPr>
          <a:xfrm>
            <a:off x="6452356" y="4465295"/>
            <a:ext cx="5025146" cy="1280160"/>
          </a:xfrm>
          <a:prstGeom prst="rect">
            <a:avLst/>
          </a:prstGeom>
          <a:noFill/>
          <a:ln/>
        </p:spPr>
        <p:txBody>
          <a:bodyPr wrap="square" rtlCol="0" anchor="t"/>
          <a:lstStyle/>
          <a:p>
            <a:r>
              <a:rPr lang="en-US">
                <a:solidFill>
                  <a:srgbClr val="1A2740"/>
                </a:solidFill>
                <a:latin typeface="Calibri" pitchFamily="34" charset="0"/>
                <a:ea typeface="Calibri" pitchFamily="34" charset="-122"/>
                <a:cs typeface="Calibri" pitchFamily="34" charset="-120"/>
              </a:rPr>
              <a:t>For operational loads not providing dynamic models or updating models, ERCOT will use the available models previously provided or assume minimum ride-through capability where no model is provided.</a:t>
            </a:r>
            <a:endParaRPr lang="en-US"/>
          </a:p>
        </p:txBody>
      </p:sp>
      <p:sp>
        <p:nvSpPr>
          <p:cNvPr id="3" name="TextBox 2">
            <a:extLst>
              <a:ext uri="{FF2B5EF4-FFF2-40B4-BE49-F238E27FC236}">
                <a16:creationId xmlns:a16="http://schemas.microsoft.com/office/drawing/2014/main" id="{6E109DE0-B546-17E3-4E35-15F0A3AE54D9}"/>
              </a:ext>
            </a:extLst>
          </p:cNvPr>
          <p:cNvSpPr txBox="1"/>
          <p:nvPr/>
        </p:nvSpPr>
        <p:spPr>
          <a:xfrm>
            <a:off x="714497" y="6280037"/>
            <a:ext cx="10539918" cy="307777"/>
          </a:xfrm>
          <a:prstGeom prst="rect">
            <a:avLst/>
          </a:prstGeom>
          <a:noFill/>
        </p:spPr>
        <p:txBody>
          <a:bodyPr wrap="square">
            <a:spAutoFit/>
          </a:bodyPr>
          <a:lstStyle/>
          <a:p>
            <a:r>
              <a:rPr lang="en-US" sz="1400" u="sng">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(1). https://www.ercot.com/files/docs/2025/12/19/ERCOT-Dynamics-Working-Group-Large-Load-Data-Survey_v2.docx</a:t>
            </a:r>
            <a:endParaRPr lang="en-US" sz="1400"/>
          </a:p>
        </p:txBody>
      </p:sp>
    </p:spTree>
    <p:extLst>
      <p:ext uri="{BB962C8B-B14F-4D97-AF65-F5344CB8AC3E}">
        <p14:creationId xmlns:p14="http://schemas.microsoft.com/office/powerpoint/2010/main" val="34999723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2B5CA-3D49-CAAB-282C-8EA38577A5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AC5A04-2BA5-842F-E8E5-6AD1CC52FB33}"/>
              </a:ext>
            </a:extLst>
          </p:cNvPr>
          <p:cNvSpPr>
            <a:spLocks noGrp="1"/>
          </p:cNvSpPr>
          <p:nvPr>
            <p:ph type="title"/>
          </p:nvPr>
        </p:nvSpPr>
        <p:spPr/>
        <p:txBody>
          <a:bodyPr/>
          <a:lstStyle/>
          <a:p>
            <a:r>
              <a:rPr lang="en-US"/>
              <a:t>Applicability for Batch-0 Dynamic Model Submission</a:t>
            </a:r>
          </a:p>
        </p:txBody>
      </p:sp>
      <p:sp>
        <p:nvSpPr>
          <p:cNvPr id="4" name="Slide Number Placeholder 3">
            <a:extLst>
              <a:ext uri="{FF2B5EF4-FFF2-40B4-BE49-F238E27FC236}">
                <a16:creationId xmlns:a16="http://schemas.microsoft.com/office/drawing/2014/main" id="{5E292605-F6F6-F86B-51B2-003E1237C50A}"/>
              </a:ext>
            </a:extLst>
          </p:cNvPr>
          <p:cNvSpPr>
            <a:spLocks noGrp="1"/>
          </p:cNvSpPr>
          <p:nvPr>
            <p:ph type="sldNum" sz="quarter" idx="12"/>
          </p:nvPr>
        </p:nvSpPr>
        <p:spPr/>
        <p:txBody>
          <a:bodyPr/>
          <a:lstStyle/>
          <a:p>
            <a:fld id="{BCDE79FB-97BA-492B-8D57-F1373F9ADA95}" type="slidenum">
              <a:rPr lang="en-US" smtClean="0"/>
              <a:t>55</a:t>
            </a:fld>
            <a:endParaRPr lang="en-US"/>
          </a:p>
        </p:txBody>
      </p:sp>
      <p:graphicFrame>
        <p:nvGraphicFramePr>
          <p:cNvPr id="5" name="Table 4">
            <a:extLst>
              <a:ext uri="{FF2B5EF4-FFF2-40B4-BE49-F238E27FC236}">
                <a16:creationId xmlns:a16="http://schemas.microsoft.com/office/drawing/2014/main" id="{9D07D2CC-B84F-CC38-C5F4-C83E35C68B5D}"/>
              </a:ext>
            </a:extLst>
          </p:cNvPr>
          <p:cNvGraphicFramePr>
            <a:graphicFrameLocks noGrp="1"/>
          </p:cNvGraphicFramePr>
          <p:nvPr/>
        </p:nvGraphicFramePr>
        <p:xfrm>
          <a:off x="533400" y="1347831"/>
          <a:ext cx="11421159" cy="4114800"/>
        </p:xfrm>
        <a:graphic>
          <a:graphicData uri="http://schemas.openxmlformats.org/drawingml/2006/table">
            <a:tbl>
              <a:tblPr firstRow="1" bandRow="1">
                <a:tableStyleId>{5C22544A-7EE6-4342-B048-85BDC9FD1C3A}</a:tableStyleId>
              </a:tblPr>
              <a:tblGrid>
                <a:gridCol w="1646555">
                  <a:extLst>
                    <a:ext uri="{9D8B030D-6E8A-4147-A177-3AD203B41FA5}">
                      <a16:colId xmlns:a16="http://schemas.microsoft.com/office/drawing/2014/main" val="2470292064"/>
                    </a:ext>
                  </a:extLst>
                </a:gridCol>
                <a:gridCol w="8043080">
                  <a:extLst>
                    <a:ext uri="{9D8B030D-6E8A-4147-A177-3AD203B41FA5}">
                      <a16:colId xmlns:a16="http://schemas.microsoft.com/office/drawing/2014/main" val="872909877"/>
                    </a:ext>
                  </a:extLst>
                </a:gridCol>
                <a:gridCol w="1731524">
                  <a:extLst>
                    <a:ext uri="{9D8B030D-6E8A-4147-A177-3AD203B41FA5}">
                      <a16:colId xmlns:a16="http://schemas.microsoft.com/office/drawing/2014/main" val="1255487007"/>
                    </a:ext>
                  </a:extLst>
                </a:gridCol>
              </a:tblGrid>
              <a:tr h="370840">
                <a:tc>
                  <a:txBody>
                    <a:bodyPr/>
                    <a:lstStyle/>
                    <a:p>
                      <a:r>
                        <a:rPr lang="en-US" sz="1800" kern="1200">
                          <a:solidFill>
                            <a:schemeClr val="bg1"/>
                          </a:solidFill>
                          <a:latin typeface="Calibri" pitchFamily="34" charset="0"/>
                          <a:ea typeface="Calibri" pitchFamily="34" charset="-122"/>
                          <a:cs typeface="Calibri" pitchFamily="34" charset="-120"/>
                        </a:rPr>
                        <a:t>PGRR 145 Section</a:t>
                      </a:r>
                    </a:p>
                  </a:txBody>
                  <a:tcPr>
                    <a:solidFill>
                      <a:schemeClr val="accent2">
                        <a:lumMod val="50000"/>
                      </a:schemeClr>
                    </a:solidFill>
                  </a:tcPr>
                </a:tc>
                <a:tc>
                  <a:txBody>
                    <a:bodyPr/>
                    <a:lstStyle/>
                    <a:p>
                      <a:r>
                        <a:rPr lang="en-US" sz="1800" kern="1200">
                          <a:solidFill>
                            <a:schemeClr val="bg1"/>
                          </a:solidFill>
                          <a:latin typeface="Calibri" pitchFamily="34" charset="0"/>
                          <a:ea typeface="Calibri" pitchFamily="34" charset="-122"/>
                          <a:cs typeface="Calibri" pitchFamily="34" charset="-120"/>
                        </a:rPr>
                        <a:t>Criteria</a:t>
                      </a:r>
                    </a:p>
                  </a:txBody>
                  <a:tcPr>
                    <a:solidFill>
                      <a:schemeClr val="accent2">
                        <a:lumMod val="50000"/>
                      </a:schemeClr>
                    </a:solidFill>
                  </a:tcPr>
                </a:tc>
                <a:tc>
                  <a:txBody>
                    <a:bodyPr/>
                    <a:lstStyle/>
                    <a:p>
                      <a:r>
                        <a:rPr lang="en-US" sz="1800" kern="1200">
                          <a:solidFill>
                            <a:schemeClr val="bg1"/>
                          </a:solidFill>
                          <a:latin typeface="Calibri" pitchFamily="34" charset="0"/>
                          <a:ea typeface="Calibri" pitchFamily="34" charset="-122"/>
                          <a:cs typeface="Calibri" pitchFamily="34" charset="-120"/>
                        </a:rPr>
                        <a:t>Submission Required</a:t>
                      </a:r>
                    </a:p>
                  </a:txBody>
                  <a:tcPr>
                    <a:solidFill>
                      <a:schemeClr val="accent2">
                        <a:lumMod val="50000"/>
                      </a:schemeClr>
                    </a:solidFill>
                  </a:tcPr>
                </a:tc>
                <a:extLst>
                  <a:ext uri="{0D108BD9-81ED-4DB2-BD59-A6C34878D82A}">
                    <a16:rowId xmlns:a16="http://schemas.microsoft.com/office/drawing/2014/main" val="4010428701"/>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9.2.1.1(1)(a)</a:t>
                      </a:r>
                    </a:p>
                  </a:txBody>
                  <a:tcPr/>
                </a:tc>
                <a:tc>
                  <a:txBody>
                    <a:bodyPr/>
                    <a:lstStyle/>
                    <a:p>
                      <a:r>
                        <a:rPr lang="en-US" sz="2000" kern="1200">
                          <a:solidFill>
                            <a:srgbClr val="1A2740"/>
                          </a:solidFill>
                          <a:latin typeface="Calibri" pitchFamily="34" charset="0"/>
                          <a:ea typeface="Calibri" pitchFamily="34" charset="-122"/>
                          <a:cs typeface="Calibri" pitchFamily="34" charset="-120"/>
                        </a:rPr>
                        <a:t>Energized before March 25, 2022</a:t>
                      </a:r>
                    </a:p>
                  </a:txBody>
                  <a:tcPr/>
                </a:tc>
                <a:tc>
                  <a:txBody>
                    <a:bodyPr/>
                    <a:lstStyle/>
                    <a:p>
                      <a:r>
                        <a:rPr lang="en-US" sz="2000" kern="1200">
                          <a:solidFill>
                            <a:srgbClr val="1A2740"/>
                          </a:solidFill>
                          <a:latin typeface="Calibri" pitchFamily="34" charset="0"/>
                          <a:ea typeface="Calibri" pitchFamily="34" charset="-122"/>
                          <a:cs typeface="Calibri" pitchFamily="34" charset="-120"/>
                        </a:rPr>
                        <a:t>No</a:t>
                      </a:r>
                      <a:r>
                        <a:rPr lang="en-US" sz="2000" kern="1200" baseline="30000">
                          <a:solidFill>
                            <a:srgbClr val="1A2740"/>
                          </a:solidFill>
                          <a:latin typeface="Calibri" pitchFamily="34" charset="0"/>
                          <a:ea typeface="Calibri" pitchFamily="34" charset="-122"/>
                          <a:cs typeface="Calibri" pitchFamily="34" charset="-120"/>
                        </a:rPr>
                        <a:t>(1)</a:t>
                      </a:r>
                    </a:p>
                  </a:txBody>
                  <a:tcPr/>
                </a:tc>
                <a:extLst>
                  <a:ext uri="{0D108BD9-81ED-4DB2-BD59-A6C34878D82A}">
                    <a16:rowId xmlns:a16="http://schemas.microsoft.com/office/drawing/2014/main" val="2760748623"/>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9.2.1.1(1)(b)</a:t>
                      </a:r>
                    </a:p>
                  </a:txBody>
                  <a:tcPr/>
                </a:tc>
                <a:tc>
                  <a:txBody>
                    <a:bodyPr/>
                    <a:lstStyle/>
                    <a:p>
                      <a:r>
                        <a:rPr lang="en-US" sz="2000" kern="1200">
                          <a:solidFill>
                            <a:srgbClr val="1A2740"/>
                          </a:solidFill>
                          <a:latin typeface="Calibri" pitchFamily="34" charset="0"/>
                          <a:ea typeface="Calibri" pitchFamily="34" charset="-122"/>
                          <a:cs typeface="Calibri" pitchFamily="34" charset="-120"/>
                        </a:rPr>
                        <a:t>Energized between March 25, 2022, and July 10, 2026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rgbClr val="1A2740"/>
                          </a:solidFill>
                          <a:latin typeface="Calibri" pitchFamily="34" charset="0"/>
                          <a:ea typeface="Calibri" pitchFamily="34" charset="-122"/>
                          <a:cs typeface="Calibri" pitchFamily="34" charset="-120"/>
                        </a:rPr>
                        <a:t>No</a:t>
                      </a:r>
                      <a:r>
                        <a:rPr lang="en-US" sz="2000" kern="1200" baseline="30000">
                          <a:solidFill>
                            <a:srgbClr val="1A2740"/>
                          </a:solidFill>
                          <a:latin typeface="Calibri" pitchFamily="34" charset="0"/>
                          <a:ea typeface="Calibri" pitchFamily="34" charset="-122"/>
                          <a:cs typeface="Calibri" pitchFamily="34" charset="-120"/>
                        </a:rPr>
                        <a:t>(1)</a:t>
                      </a:r>
                    </a:p>
                  </a:txBody>
                  <a:tcPr/>
                </a:tc>
                <a:extLst>
                  <a:ext uri="{0D108BD9-81ED-4DB2-BD59-A6C34878D82A}">
                    <a16:rowId xmlns:a16="http://schemas.microsoft.com/office/drawing/2014/main" val="637674117"/>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9.2.1.1(1)(c)</a:t>
                      </a:r>
                    </a:p>
                  </a:txBody>
                  <a:tcPr/>
                </a:tc>
                <a:tc>
                  <a:txBody>
                    <a:bodyPr/>
                    <a:lstStyle/>
                    <a:p>
                      <a:r>
                        <a:rPr lang="en-US" sz="2000" kern="1200">
                          <a:solidFill>
                            <a:srgbClr val="1A2740"/>
                          </a:solidFill>
                          <a:latin typeface="Calibri" pitchFamily="34" charset="0"/>
                          <a:ea typeface="Calibri" pitchFamily="34" charset="-122"/>
                          <a:cs typeface="Calibri" pitchFamily="34" charset="-120"/>
                        </a:rPr>
                        <a:t>Qualified for QSA or included in interim VRT by May 1, 2026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rgbClr val="1A2740"/>
                          </a:solidFill>
                          <a:latin typeface="Calibri" pitchFamily="34" charset="0"/>
                          <a:ea typeface="Calibri" pitchFamily="34" charset="-122"/>
                          <a:cs typeface="Calibri" pitchFamily="34" charset="-120"/>
                        </a:rPr>
                        <a:t>No</a:t>
                      </a:r>
                      <a:r>
                        <a:rPr lang="en-US" sz="2000" kern="1200" baseline="30000">
                          <a:solidFill>
                            <a:srgbClr val="1A2740"/>
                          </a:solidFill>
                          <a:latin typeface="Calibri" pitchFamily="34" charset="0"/>
                          <a:ea typeface="Calibri" pitchFamily="34" charset="-122"/>
                          <a:cs typeface="Calibri" pitchFamily="34" charset="-120"/>
                        </a:rPr>
                        <a:t>(1)</a:t>
                      </a:r>
                    </a:p>
                  </a:txBody>
                  <a:tcPr/>
                </a:tc>
                <a:extLst>
                  <a:ext uri="{0D108BD9-81ED-4DB2-BD59-A6C34878D82A}">
                    <a16:rowId xmlns:a16="http://schemas.microsoft.com/office/drawing/2014/main" val="868967223"/>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9.2.1.1(1)(d)</a:t>
                      </a:r>
                    </a:p>
                  </a:txBody>
                  <a:tcPr/>
                </a:tc>
                <a:tc>
                  <a:txBody>
                    <a:bodyPr/>
                    <a:lstStyle/>
                    <a:p>
                      <a:r>
                        <a:rPr lang="en-US" sz="2000" kern="1200">
                          <a:solidFill>
                            <a:srgbClr val="1A2740"/>
                          </a:solidFill>
                          <a:latin typeface="Calibri" pitchFamily="34" charset="0"/>
                          <a:ea typeface="Calibri" pitchFamily="34" charset="-122"/>
                          <a:cs typeface="Calibri" pitchFamily="34" charset="-120"/>
                        </a:rPr>
                        <a:t>Included in the 2024 Permian Basin Reliability Plan Study and contributed to transmission needs</a:t>
                      </a:r>
                    </a:p>
                  </a:txBody>
                  <a:tcPr/>
                </a:tc>
                <a:tc>
                  <a:txBody>
                    <a:bodyPr/>
                    <a:lstStyle/>
                    <a:p>
                      <a:r>
                        <a:rPr lang="en-US" sz="2000" kern="1200">
                          <a:solidFill>
                            <a:srgbClr val="1A2740"/>
                          </a:solidFill>
                          <a:latin typeface="Calibri" pitchFamily="34" charset="0"/>
                          <a:ea typeface="Calibri" pitchFamily="34" charset="-122"/>
                          <a:cs typeface="Calibri" pitchFamily="34" charset="-120"/>
                        </a:rPr>
                        <a:t>Yes</a:t>
                      </a:r>
                      <a:r>
                        <a:rPr lang="en-US" sz="2000" kern="1200" baseline="30000">
                          <a:solidFill>
                            <a:srgbClr val="1A2740"/>
                          </a:solidFill>
                          <a:latin typeface="Calibri" pitchFamily="34" charset="0"/>
                          <a:ea typeface="Calibri" pitchFamily="34" charset="-122"/>
                          <a:cs typeface="Calibri" pitchFamily="34" charset="-120"/>
                        </a:rPr>
                        <a:t>(1)(2)</a:t>
                      </a:r>
                    </a:p>
                  </a:txBody>
                  <a:tcPr/>
                </a:tc>
                <a:extLst>
                  <a:ext uri="{0D108BD9-81ED-4DB2-BD59-A6C34878D82A}">
                    <a16:rowId xmlns:a16="http://schemas.microsoft.com/office/drawing/2014/main" val="4162197985"/>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9.2.1.1(1)(e)</a:t>
                      </a:r>
                    </a:p>
                  </a:txBody>
                  <a:tcPr/>
                </a:tc>
                <a:tc>
                  <a:txBody>
                    <a:bodyPr/>
                    <a:lstStyle/>
                    <a:p>
                      <a:r>
                        <a:rPr lang="en-US" sz="2000" kern="1200">
                          <a:solidFill>
                            <a:srgbClr val="1A2740"/>
                          </a:solidFill>
                          <a:latin typeface="Calibri" pitchFamily="34" charset="0"/>
                          <a:ea typeface="Calibri" pitchFamily="34" charset="-122"/>
                          <a:cs typeface="Calibri" pitchFamily="34" charset="-120"/>
                        </a:rPr>
                        <a:t>Not energized as of July 10, 2026, and meets specified requirements</a:t>
                      </a:r>
                    </a:p>
                  </a:txBody>
                  <a:tcPr/>
                </a:tc>
                <a:tc>
                  <a:txBody>
                    <a:bodyPr/>
                    <a:lstStyle/>
                    <a:p>
                      <a:r>
                        <a:rPr lang="en-US" sz="2000" kern="1200">
                          <a:solidFill>
                            <a:srgbClr val="1A2740"/>
                          </a:solidFill>
                          <a:latin typeface="Calibri" pitchFamily="34" charset="0"/>
                          <a:ea typeface="Calibri" pitchFamily="34" charset="-122"/>
                          <a:cs typeface="Calibri" pitchFamily="34" charset="-120"/>
                        </a:rPr>
                        <a:t>Yes</a:t>
                      </a:r>
                    </a:p>
                  </a:txBody>
                  <a:tcPr/>
                </a:tc>
                <a:extLst>
                  <a:ext uri="{0D108BD9-81ED-4DB2-BD59-A6C34878D82A}">
                    <a16:rowId xmlns:a16="http://schemas.microsoft.com/office/drawing/2014/main" val="3122101769"/>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rgbClr val="1A2740"/>
                          </a:solidFill>
                          <a:latin typeface="Calibri" pitchFamily="34" charset="0"/>
                          <a:ea typeface="Calibri" pitchFamily="34" charset="-122"/>
                          <a:cs typeface="Calibri" pitchFamily="34" charset="-120"/>
                        </a:rPr>
                        <a:t>Not energized as of July 10, 2026, and meets specified requirements</a:t>
                      </a:r>
                    </a:p>
                  </a:txBody>
                  <a:tcPr/>
                </a:tc>
                <a:tc>
                  <a:txBody>
                    <a:bodyPr/>
                    <a:lstStyle/>
                    <a:p>
                      <a:r>
                        <a:rPr lang="en-US" sz="2000" kern="1200">
                          <a:solidFill>
                            <a:srgbClr val="1A2740"/>
                          </a:solidFill>
                          <a:latin typeface="Calibri" pitchFamily="34" charset="0"/>
                          <a:ea typeface="Calibri" pitchFamily="34" charset="-122"/>
                          <a:cs typeface="Calibri" pitchFamily="34" charset="-120"/>
                        </a:rPr>
                        <a:t>Yes</a:t>
                      </a:r>
                    </a:p>
                  </a:txBody>
                  <a:tcPr/>
                </a:tc>
                <a:extLst>
                  <a:ext uri="{0D108BD9-81ED-4DB2-BD59-A6C34878D82A}">
                    <a16:rowId xmlns:a16="http://schemas.microsoft.com/office/drawing/2014/main" val="2592745387"/>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rgbClr val="1A2740"/>
                          </a:solidFill>
                          <a:latin typeface="Calibri" pitchFamily="34" charset="0"/>
                          <a:ea typeface="Calibri" pitchFamily="34" charset="-122"/>
                          <a:cs typeface="Calibri" pitchFamily="34" charset="-120"/>
                        </a:rPr>
                        <a:t>Not energized as of July 10, 2026, and meets specified requirements</a:t>
                      </a:r>
                    </a:p>
                  </a:txBody>
                  <a:tcPr/>
                </a:tc>
                <a:tc>
                  <a:txBody>
                    <a:bodyPr/>
                    <a:lstStyle/>
                    <a:p>
                      <a:r>
                        <a:rPr lang="en-US" sz="2000" kern="1200">
                          <a:solidFill>
                            <a:srgbClr val="1A2740"/>
                          </a:solidFill>
                          <a:latin typeface="Calibri" pitchFamily="34" charset="0"/>
                          <a:ea typeface="Calibri" pitchFamily="34" charset="-122"/>
                          <a:cs typeface="Calibri" pitchFamily="34" charset="-120"/>
                        </a:rPr>
                        <a:t>Yes</a:t>
                      </a:r>
                    </a:p>
                  </a:txBody>
                  <a:tcPr/>
                </a:tc>
                <a:extLst>
                  <a:ext uri="{0D108BD9-81ED-4DB2-BD59-A6C34878D82A}">
                    <a16:rowId xmlns:a16="http://schemas.microsoft.com/office/drawing/2014/main" val="2341095106"/>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rgbClr val="1A2740"/>
                          </a:solidFill>
                          <a:latin typeface="Calibri" pitchFamily="34" charset="0"/>
                          <a:ea typeface="Calibri" pitchFamily="34" charset="-122"/>
                          <a:cs typeface="Calibri" pitchFamily="34" charset="-120"/>
                        </a:rPr>
                        <a:t>Meets criteria (a)-(d) and subject to reliability assessment and allocation</a:t>
                      </a:r>
                    </a:p>
                  </a:txBody>
                  <a:tcPr/>
                </a:tc>
                <a:tc>
                  <a:txBody>
                    <a:bodyPr/>
                    <a:lstStyle/>
                    <a:p>
                      <a:r>
                        <a:rPr lang="en-US" sz="2000" kern="1200">
                          <a:solidFill>
                            <a:srgbClr val="1A2740"/>
                          </a:solidFill>
                          <a:latin typeface="Calibri" pitchFamily="34" charset="0"/>
                          <a:ea typeface="Calibri" pitchFamily="34" charset="-122"/>
                          <a:cs typeface="Calibri" pitchFamily="34" charset="-120"/>
                        </a:rPr>
                        <a:t>Yes</a:t>
                      </a:r>
                    </a:p>
                  </a:txBody>
                  <a:tcPr/>
                </a:tc>
                <a:extLst>
                  <a:ext uri="{0D108BD9-81ED-4DB2-BD59-A6C34878D82A}">
                    <a16:rowId xmlns:a16="http://schemas.microsoft.com/office/drawing/2014/main" val="3279802133"/>
                  </a:ext>
                </a:extLst>
              </a:tr>
            </a:tbl>
          </a:graphicData>
        </a:graphic>
      </p:graphicFrame>
      <p:sp>
        <p:nvSpPr>
          <p:cNvPr id="6" name="TextBox 5">
            <a:extLst>
              <a:ext uri="{FF2B5EF4-FFF2-40B4-BE49-F238E27FC236}">
                <a16:creationId xmlns:a16="http://schemas.microsoft.com/office/drawing/2014/main" id="{C4165A25-D8A3-12F4-2939-D0CAB37B01BC}"/>
              </a:ext>
            </a:extLst>
          </p:cNvPr>
          <p:cNvSpPr txBox="1"/>
          <p:nvPr/>
        </p:nvSpPr>
        <p:spPr>
          <a:xfrm>
            <a:off x="682971" y="5586325"/>
            <a:ext cx="10323019" cy="646331"/>
          </a:xfrm>
          <a:prstGeom prst="rect">
            <a:avLst/>
          </a:prstGeom>
          <a:noFill/>
        </p:spPr>
        <p:txBody>
          <a:bodyPr wrap="none" rtlCol="0">
            <a:spAutoFit/>
          </a:bodyPr>
          <a:lstStyle/>
          <a:p>
            <a:r>
              <a:rPr lang="en-US">
                <a:solidFill>
                  <a:srgbClr val="1A2740"/>
                </a:solidFill>
                <a:latin typeface="Calibri" pitchFamily="34" charset="0"/>
                <a:ea typeface="Calibri" pitchFamily="34" charset="-122"/>
                <a:cs typeface="Calibri" pitchFamily="34" charset="-120"/>
              </a:rPr>
              <a:t>(1). If an updated model if available, the ILLE should supply a version that more accurately represents the LL. </a:t>
            </a:r>
          </a:p>
          <a:p>
            <a:r>
              <a:rPr lang="en-US">
                <a:solidFill>
                  <a:srgbClr val="1A2740"/>
                </a:solidFill>
                <a:latin typeface="Calibri" pitchFamily="34" charset="0"/>
                <a:ea typeface="Calibri" pitchFamily="34" charset="-122"/>
                <a:cs typeface="Calibri" pitchFamily="34" charset="-120"/>
              </a:rPr>
              <a:t>(2). No submission is needed if meeting criteria in 9.2.1.1(1)(a)-(c).</a:t>
            </a:r>
          </a:p>
        </p:txBody>
      </p:sp>
    </p:spTree>
    <p:extLst>
      <p:ext uri="{BB962C8B-B14F-4D97-AF65-F5344CB8AC3E}">
        <p14:creationId xmlns:p14="http://schemas.microsoft.com/office/powerpoint/2010/main" val="11894410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54FBA-4704-6ABD-A611-B5F3B54CBC8B}"/>
            </a:ext>
          </a:extLst>
        </p:cNvPr>
        <p:cNvGrpSpPr/>
        <p:nvPr/>
      </p:nvGrpSpPr>
      <p:grpSpPr>
        <a:xfrm>
          <a:off x="0" y="0"/>
          <a:ext cx="0" cy="0"/>
          <a:chOff x="0" y="0"/>
          <a:chExt cx="0" cy="0"/>
        </a:xfrm>
      </p:grpSpPr>
      <p:sp>
        <p:nvSpPr>
          <p:cNvPr id="2" name="Title Placeholder 1">
            <a:extLst>
              <a:ext uri="{FF2B5EF4-FFF2-40B4-BE49-F238E27FC236}">
                <a16:creationId xmlns:a16="http://schemas.microsoft.com/office/drawing/2014/main" id="{CB3DA58E-4CBA-5B98-067F-47BEF2F2B5E6}"/>
              </a:ext>
            </a:extLst>
          </p:cNvPr>
          <p:cNvSpPr>
            <a:spLocks noGrp="1"/>
          </p:cNvSpPr>
          <p:nvPr>
            <p:ph type="title"/>
          </p:nvPr>
        </p:nvSpPr>
        <p:spPr/>
        <p:txBody>
          <a:bodyPr/>
          <a:lstStyle/>
          <a:p>
            <a:r>
              <a:rPr lang="en-US"/>
              <a:t>Model Review</a:t>
            </a:r>
          </a:p>
        </p:txBody>
      </p:sp>
      <p:sp>
        <p:nvSpPr>
          <p:cNvPr id="4" name="Slide Number Placeholder 5">
            <a:extLst>
              <a:ext uri="{FF2B5EF4-FFF2-40B4-BE49-F238E27FC236}">
                <a16:creationId xmlns:a16="http://schemas.microsoft.com/office/drawing/2014/main" id="{EB7E435A-F49A-BE75-EBD2-C418C84BB43B}"/>
              </a:ext>
            </a:extLst>
          </p:cNvPr>
          <p:cNvSpPr>
            <a:spLocks noGrp="1"/>
          </p:cNvSpPr>
          <p:nvPr>
            <p:ph type="sldNum" sz="quarter" idx="12"/>
          </p:nvPr>
        </p:nvSpPr>
        <p:spPr/>
        <p:txBody>
          <a:bodyPr/>
          <a:lstStyle/>
          <a:p>
            <a:fld id="{BCDE79FB-97BA-492B-8D57-F1373F9ADA95}" type="slidenum">
              <a:rPr lang="en-US" smtClean="0"/>
              <a:t>56</a:t>
            </a:fld>
            <a:endParaRPr lang="en-US"/>
          </a:p>
        </p:txBody>
      </p:sp>
      <p:sp>
        <p:nvSpPr>
          <p:cNvPr id="5" name="Shape 2">
            <a:extLst>
              <a:ext uri="{FF2B5EF4-FFF2-40B4-BE49-F238E27FC236}">
                <a16:creationId xmlns:a16="http://schemas.microsoft.com/office/drawing/2014/main" id="{DB4B7233-77DF-EAD8-181C-DCA4EADD4114}"/>
              </a:ext>
            </a:extLst>
          </p:cNvPr>
          <p:cNvSpPr/>
          <p:nvPr/>
        </p:nvSpPr>
        <p:spPr>
          <a:xfrm>
            <a:off x="2213285" y="1371601"/>
            <a:ext cx="7765430" cy="3385226"/>
          </a:xfrm>
          <a:prstGeom prst="rect">
            <a:avLst/>
          </a:prstGeom>
          <a:solidFill>
            <a:srgbClr val="FFFFFF"/>
          </a:solidFill>
          <a:ln w="12700">
            <a:solidFill>
              <a:srgbClr val="D0E4F0"/>
            </a:solidFill>
            <a:prstDash val="solid"/>
          </a:ln>
          <a:effectLst>
            <a:outerShdw blurRad="50800" dist="38100" dir="8100000" algn="tr" rotWithShape="0">
              <a:prstClr val="black">
                <a:alpha val="40000"/>
              </a:prstClr>
            </a:outerShdw>
          </a:effectLst>
        </p:spPr>
        <p:txBody>
          <a:bodyPr/>
          <a:lstStyle/>
          <a:p>
            <a:endParaRPr lang="en-US"/>
          </a:p>
        </p:txBody>
      </p:sp>
      <p:sp>
        <p:nvSpPr>
          <p:cNvPr id="6" name="Shape 3">
            <a:extLst>
              <a:ext uri="{FF2B5EF4-FFF2-40B4-BE49-F238E27FC236}">
                <a16:creationId xmlns:a16="http://schemas.microsoft.com/office/drawing/2014/main" id="{7B6D63BF-81C5-A1A2-14F1-8CF5E106CE3E}"/>
              </a:ext>
            </a:extLst>
          </p:cNvPr>
          <p:cNvSpPr/>
          <p:nvPr/>
        </p:nvSpPr>
        <p:spPr>
          <a:xfrm>
            <a:off x="2213286" y="1371601"/>
            <a:ext cx="7765428" cy="486382"/>
          </a:xfrm>
          <a:prstGeom prst="rect">
            <a:avLst/>
          </a:prstGeom>
          <a:solidFill>
            <a:srgbClr val="1C7293"/>
          </a:solidFill>
          <a:ln w="12700">
            <a:solidFill>
              <a:srgbClr val="1C7293"/>
            </a:solidFill>
            <a:prstDash val="solid"/>
          </a:ln>
        </p:spPr>
        <p:txBody>
          <a:bodyPr/>
          <a:lstStyle/>
          <a:p>
            <a:endParaRPr lang="en-US"/>
          </a:p>
        </p:txBody>
      </p:sp>
      <p:sp>
        <p:nvSpPr>
          <p:cNvPr id="7" name="Text 4">
            <a:extLst>
              <a:ext uri="{FF2B5EF4-FFF2-40B4-BE49-F238E27FC236}">
                <a16:creationId xmlns:a16="http://schemas.microsoft.com/office/drawing/2014/main" id="{F6C1718E-14FD-8065-E870-F9B10B6C4AB7}"/>
              </a:ext>
            </a:extLst>
          </p:cNvPr>
          <p:cNvSpPr/>
          <p:nvPr/>
        </p:nvSpPr>
        <p:spPr>
          <a:xfrm>
            <a:off x="2350445" y="1371601"/>
            <a:ext cx="7558037" cy="365760"/>
          </a:xfrm>
          <a:prstGeom prst="rect">
            <a:avLst/>
          </a:prstGeom>
          <a:noFill/>
          <a:ln/>
        </p:spPr>
        <p:txBody>
          <a:bodyPr wrap="square" rtlCol="0" anchor="ctr"/>
          <a:lstStyle/>
          <a:p>
            <a:pPr marL="0" indent="0">
              <a:buNone/>
            </a:pPr>
            <a:r>
              <a:rPr lang="en-US" sz="2000" b="1">
                <a:solidFill>
                  <a:srgbClr val="FFFFFF"/>
                </a:solidFill>
                <a:latin typeface="Calibri" pitchFamily="34" charset="0"/>
                <a:ea typeface="Calibri" pitchFamily="34" charset="-122"/>
                <a:cs typeface="Calibri" pitchFamily="34" charset="-120"/>
              </a:rPr>
              <a:t>Voltage Ride-Through (VRT) Testing</a:t>
            </a:r>
            <a:endParaRPr lang="en-US" sz="2000"/>
          </a:p>
        </p:txBody>
      </p:sp>
      <p:sp>
        <p:nvSpPr>
          <p:cNvPr id="8" name="Text 5">
            <a:extLst>
              <a:ext uri="{FF2B5EF4-FFF2-40B4-BE49-F238E27FC236}">
                <a16:creationId xmlns:a16="http://schemas.microsoft.com/office/drawing/2014/main" id="{60482EE3-61DA-8B1A-FBA6-A8BE7645EFC2}"/>
              </a:ext>
            </a:extLst>
          </p:cNvPr>
          <p:cNvSpPr/>
          <p:nvPr/>
        </p:nvSpPr>
        <p:spPr>
          <a:xfrm>
            <a:off x="2347771" y="1935706"/>
            <a:ext cx="7358734" cy="2490379"/>
          </a:xfrm>
          <a:prstGeom prst="rect">
            <a:avLst/>
          </a:prstGeom>
          <a:noFill/>
          <a:ln/>
        </p:spPr>
        <p:txBody>
          <a:bodyPr wrap="square" rtlCol="0" anchor="t"/>
          <a:lstStyle/>
          <a:p>
            <a:pPr marL="0" indent="0">
              <a:buNone/>
            </a:pPr>
            <a:r>
              <a:rPr lang="en-US">
                <a:solidFill>
                  <a:srgbClr val="1A2740"/>
                </a:solidFill>
                <a:latin typeface="Calibri" pitchFamily="34" charset="0"/>
                <a:ea typeface="Calibri" pitchFamily="34" charset="-122"/>
                <a:cs typeface="Calibri" pitchFamily="34" charset="-120"/>
              </a:rPr>
              <a:t>ERCOT will perform VRT testing for applicable Large Computational Loads (LCLs) subject to NOGRR282.</a:t>
            </a:r>
            <a:endParaRPr lang="en-US"/>
          </a:p>
          <a:p>
            <a:pPr marL="0" indent="0">
              <a:buNone/>
            </a:pPr>
            <a:r>
              <a:rPr lang="en-US">
                <a:solidFill>
                  <a:srgbClr val="1A2740"/>
                </a:solidFill>
                <a:latin typeface="Calibri" pitchFamily="34" charset="0"/>
                <a:ea typeface="Calibri" pitchFamily="34" charset="-122"/>
                <a:cs typeface="Calibri" pitchFamily="34" charset="-120"/>
              </a:rPr>
              <a:t> </a:t>
            </a:r>
            <a:endParaRPr lang="en-US"/>
          </a:p>
          <a:p>
            <a:pPr marL="0" indent="0">
              <a:buNone/>
            </a:pPr>
            <a:r>
              <a:rPr lang="en-US" b="1">
                <a:solidFill>
                  <a:srgbClr val="1A2740"/>
                </a:solidFill>
                <a:latin typeface="Calibri" pitchFamily="34" charset="0"/>
                <a:ea typeface="Calibri" pitchFamily="34" charset="-122"/>
                <a:cs typeface="Calibri" pitchFamily="34" charset="-120"/>
              </a:rPr>
              <a:t>If a model does NOT meet NOGRR282 requirements:</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ERCOT will notify the interconnecting TSP and ILLE</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The load remains in Batch Zero with no impact to allocation</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The ILLE should coordinate with the TSP to update the model</a:t>
            </a:r>
            <a:endParaRPr lang="en-US"/>
          </a:p>
        </p:txBody>
      </p:sp>
    </p:spTree>
    <p:extLst>
      <p:ext uri="{BB962C8B-B14F-4D97-AF65-F5344CB8AC3E}">
        <p14:creationId xmlns:p14="http://schemas.microsoft.com/office/powerpoint/2010/main" val="11323024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E4BA6EC-5B04-D149-BDD9-4886446C7D0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8E4BA6EC-5B04-D149-BDD9-4886446C7D0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269D85F2-7301-C9F4-ACBD-DDD07C7424D3}"/>
              </a:ext>
            </a:extLst>
          </p:cNvPr>
          <p:cNvSpPr>
            <a:spLocks noGrp="1"/>
          </p:cNvSpPr>
          <p:nvPr>
            <p:ph type="title"/>
          </p:nvPr>
        </p:nvSpPr>
        <p:spPr>
          <a:xfrm>
            <a:off x="1257300" y="457200"/>
            <a:ext cx="10401300" cy="332399"/>
          </a:xfrm>
        </p:spPr>
        <p:txBody>
          <a:bodyPr vert="horz">
            <a:noAutofit/>
          </a:bodyPr>
          <a:lstStyle/>
          <a:p>
            <a:r>
              <a:rPr lang="en-US"/>
              <a:t>Objectives for today</a:t>
            </a:r>
          </a:p>
        </p:txBody>
      </p:sp>
      <p:sp>
        <p:nvSpPr>
          <p:cNvPr id="4" name="Slide Number Placeholder 5">
            <a:extLst>
              <a:ext uri="{FF2B5EF4-FFF2-40B4-BE49-F238E27FC236}">
                <a16:creationId xmlns:a16="http://schemas.microsoft.com/office/drawing/2014/main" id="{327D1057-CB7E-83DF-5AD7-F9A69C1BC38D}"/>
              </a:ext>
            </a:extLst>
          </p:cNvPr>
          <p:cNvSpPr>
            <a:spLocks noGrp="1"/>
          </p:cNvSpPr>
          <p:nvPr>
            <p:ph type="sldNum" sz="quarter" idx="12"/>
          </p:nvPr>
        </p:nvSpPr>
        <p:spPr/>
        <p:txBody>
          <a:bodyPr/>
          <a:lstStyle/>
          <a:p>
            <a:fld id="{BCDE79FB-97BA-492B-8D57-F1373F9ADA95}" type="slidenum">
              <a:rPr lang="en-US" smtClean="0"/>
              <a:t>57</a:t>
            </a:fld>
            <a:endParaRPr lang="en-US"/>
          </a:p>
        </p:txBody>
      </p:sp>
      <p:grpSp>
        <p:nvGrpSpPr>
          <p:cNvPr id="29" name="Group 28">
            <a:extLst>
              <a:ext uri="{FF2B5EF4-FFF2-40B4-BE49-F238E27FC236}">
                <a16:creationId xmlns:a16="http://schemas.microsoft.com/office/drawing/2014/main" id="{289BA6FF-E928-CD2C-7FE8-EDF232E30D98}"/>
              </a:ext>
            </a:extLst>
          </p:cNvPr>
          <p:cNvGrpSpPr/>
          <p:nvPr/>
        </p:nvGrpSpPr>
        <p:grpSpPr>
          <a:xfrm>
            <a:off x="1257300" y="1712595"/>
            <a:ext cx="2657155" cy="3286065"/>
            <a:chOff x="1257300" y="1712595"/>
            <a:chExt cx="2657155" cy="3286065"/>
          </a:xfrm>
        </p:grpSpPr>
        <p:grpSp>
          <p:nvGrpSpPr>
            <p:cNvPr id="23" name="CustomIcon">
              <a:extLst>
                <a:ext uri="{FF2B5EF4-FFF2-40B4-BE49-F238E27FC236}">
                  <a16:creationId xmlns:a16="http://schemas.microsoft.com/office/drawing/2014/main" id="{CDB96A3C-41EE-11C8-15BC-18CB4DCFBDF7}"/>
                </a:ext>
              </a:extLst>
            </p:cNvPr>
            <p:cNvGrpSpPr>
              <a:grpSpLocks noChangeAspect="1"/>
            </p:cNvGrpSpPr>
            <p:nvPr>
              <p:custDataLst>
                <p:tags r:id="rId4"/>
              </p:custDataLst>
            </p:nvPr>
          </p:nvGrpSpPr>
          <p:grpSpPr>
            <a:xfrm>
              <a:off x="1257300" y="1712595"/>
              <a:ext cx="1019810" cy="1019810"/>
              <a:chOff x="-205105" y="-205105"/>
              <a:chExt cx="1019810" cy="1019810"/>
            </a:xfrm>
          </p:grpSpPr>
          <p:sp>
            <p:nvSpPr>
              <p:cNvPr id="20" name="Oval 19">
                <a:extLst>
                  <a:ext uri="{FF2B5EF4-FFF2-40B4-BE49-F238E27FC236}">
                    <a16:creationId xmlns:a16="http://schemas.microsoft.com/office/drawing/2014/main" id="{0C3F9759-AA1D-4B21-571F-668C63EAAD36}"/>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8938AAA9-D194-9A06-4C2C-08FDB6CB20FA}"/>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0" y="0"/>
                <a:ext cx="609600" cy="609600"/>
              </a:xfrm>
              <a:prstGeom prst="rect">
                <a:avLst/>
              </a:prstGeom>
            </p:spPr>
          </p:pic>
        </p:grpSp>
        <p:sp>
          <p:nvSpPr>
            <p:cNvPr id="24" name="TextBox 23">
              <a:extLst>
                <a:ext uri="{FF2B5EF4-FFF2-40B4-BE49-F238E27FC236}">
                  <a16:creationId xmlns:a16="http://schemas.microsoft.com/office/drawing/2014/main" id="{3D7357E9-6A77-6550-3BAD-558EA353FB8C}"/>
                </a:ext>
              </a:extLst>
            </p:cNvPr>
            <p:cNvSpPr txBox="1">
              <a:spLocks/>
            </p:cNvSpPr>
            <p:nvPr/>
          </p:nvSpPr>
          <p:spPr>
            <a:xfrm>
              <a:off x="1257301" y="3059668"/>
              <a:ext cx="2657154" cy="193899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en-US" sz="1400" b="1" noProof="1"/>
                <a:t>Review eligibility requirements by Batch Zero pathway</a:t>
              </a:r>
            </a:p>
            <a:p>
              <a:pPr>
                <a:spcBef>
                  <a:spcPts val="0"/>
                </a:spcBef>
                <a:spcAft>
                  <a:spcPts val="0"/>
                </a:spcAft>
                <a:buNone/>
              </a:pPr>
              <a:r>
                <a:rPr lang="en-US" sz="1400"/>
                <a:t>Review the proposed eligibility requirements, submission materials, and validation responsibilities applicable to each Batch Zero eligibility pathway, including distinctions between ILLE and TSP/DSP requirements</a:t>
              </a:r>
              <a:endParaRPr lang="en-US" sz="1400" noProof="1"/>
            </a:p>
          </p:txBody>
        </p:sp>
      </p:grpSp>
      <p:grpSp>
        <p:nvGrpSpPr>
          <p:cNvPr id="32" name="Group 31">
            <a:extLst>
              <a:ext uri="{FF2B5EF4-FFF2-40B4-BE49-F238E27FC236}">
                <a16:creationId xmlns:a16="http://schemas.microsoft.com/office/drawing/2014/main" id="{E7F43502-4EC2-C11B-E511-4B9C2471CD6A}"/>
              </a:ext>
            </a:extLst>
          </p:cNvPr>
          <p:cNvGrpSpPr/>
          <p:nvPr/>
        </p:nvGrpSpPr>
        <p:grpSpPr>
          <a:xfrm>
            <a:off x="4887931" y="1712595"/>
            <a:ext cx="2657154" cy="2855178"/>
            <a:chOff x="5024206" y="1712595"/>
            <a:chExt cx="2657154" cy="2855178"/>
          </a:xfrm>
        </p:grpSpPr>
        <p:grpSp>
          <p:nvGrpSpPr>
            <p:cNvPr id="15" name="CustomIcon">
              <a:extLst>
                <a:ext uri="{FF2B5EF4-FFF2-40B4-BE49-F238E27FC236}">
                  <a16:creationId xmlns:a16="http://schemas.microsoft.com/office/drawing/2014/main" id="{10AC7ACA-21B3-A169-ABC1-79F86D5D6126}"/>
                </a:ext>
              </a:extLst>
            </p:cNvPr>
            <p:cNvGrpSpPr>
              <a:grpSpLocks noChangeAspect="1"/>
            </p:cNvGrpSpPr>
            <p:nvPr>
              <p:custDataLst>
                <p:tags r:id="rId3"/>
              </p:custDataLst>
            </p:nvPr>
          </p:nvGrpSpPr>
          <p:grpSpPr>
            <a:xfrm>
              <a:off x="5024206" y="1712595"/>
              <a:ext cx="1019810" cy="1019810"/>
              <a:chOff x="-205105" y="-205105"/>
              <a:chExt cx="1019810" cy="1019810"/>
            </a:xfrm>
          </p:grpSpPr>
          <p:sp>
            <p:nvSpPr>
              <p:cNvPr id="12" name="Oval 11">
                <a:extLst>
                  <a:ext uri="{FF2B5EF4-FFF2-40B4-BE49-F238E27FC236}">
                    <a16:creationId xmlns:a16="http://schemas.microsoft.com/office/drawing/2014/main" id="{DA8FFCF4-D86E-E384-4284-BEFD01A1C39B}"/>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4754D9AF-C662-FA82-952E-8E34589EC756}"/>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0" y="0"/>
                <a:ext cx="609600" cy="609600"/>
              </a:xfrm>
              <a:prstGeom prst="rect">
                <a:avLst/>
              </a:prstGeom>
            </p:spPr>
          </p:pic>
        </p:grpSp>
        <p:sp>
          <p:nvSpPr>
            <p:cNvPr id="27" name="TextBox 26">
              <a:extLst>
                <a:ext uri="{FF2B5EF4-FFF2-40B4-BE49-F238E27FC236}">
                  <a16:creationId xmlns:a16="http://schemas.microsoft.com/office/drawing/2014/main" id="{AF15F063-2046-060F-EB2E-540E1A1C1919}"/>
                </a:ext>
              </a:extLst>
            </p:cNvPr>
            <p:cNvSpPr txBox="1">
              <a:spLocks/>
            </p:cNvSpPr>
            <p:nvPr/>
          </p:nvSpPr>
          <p:spPr>
            <a:xfrm>
              <a:off x="5024206" y="3059668"/>
              <a:ext cx="2657154" cy="150810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en-US" sz="1400" b="1"/>
                <a:t>Review proposed attestations, and supporting materials</a:t>
              </a:r>
              <a:endParaRPr lang="en-US" sz="1400" b="1" noProof="1"/>
            </a:p>
            <a:p>
              <a:pPr>
                <a:spcBef>
                  <a:spcPts val="0"/>
                </a:spcBef>
                <a:spcAft>
                  <a:spcPts val="0"/>
                </a:spcAft>
                <a:buNone/>
              </a:pPr>
              <a:r>
                <a:rPr lang="en-US" sz="1400"/>
                <a:t>Review the proposed submission toolkit supporting the Batch Zero process, including standardized attestation templates and TSP/DSP confirmation templates</a:t>
              </a:r>
              <a:endParaRPr lang="en-US" sz="1400" noProof="1"/>
            </a:p>
          </p:txBody>
        </p:sp>
      </p:grpSp>
      <p:grpSp>
        <p:nvGrpSpPr>
          <p:cNvPr id="33" name="Group 32">
            <a:extLst>
              <a:ext uri="{FF2B5EF4-FFF2-40B4-BE49-F238E27FC236}">
                <a16:creationId xmlns:a16="http://schemas.microsoft.com/office/drawing/2014/main" id="{F8DADE87-8F24-730C-A17A-1B16A777FD23}"/>
              </a:ext>
            </a:extLst>
          </p:cNvPr>
          <p:cNvGrpSpPr/>
          <p:nvPr/>
        </p:nvGrpSpPr>
        <p:grpSpPr>
          <a:xfrm>
            <a:off x="8518561" y="1712595"/>
            <a:ext cx="2657154" cy="3286065"/>
            <a:chOff x="8791112" y="1712595"/>
            <a:chExt cx="2657154" cy="3286065"/>
          </a:xfrm>
        </p:grpSpPr>
        <p:grpSp>
          <p:nvGrpSpPr>
            <p:cNvPr id="19" name="CustomIcon">
              <a:extLst>
                <a:ext uri="{FF2B5EF4-FFF2-40B4-BE49-F238E27FC236}">
                  <a16:creationId xmlns:a16="http://schemas.microsoft.com/office/drawing/2014/main" id="{A14BD987-38E5-1C0E-1966-197B381B6DDA}"/>
                </a:ext>
              </a:extLst>
            </p:cNvPr>
            <p:cNvGrpSpPr>
              <a:grpSpLocks noChangeAspect="1"/>
            </p:cNvGrpSpPr>
            <p:nvPr>
              <p:custDataLst>
                <p:tags r:id="rId2"/>
              </p:custDataLst>
            </p:nvPr>
          </p:nvGrpSpPr>
          <p:grpSpPr>
            <a:xfrm>
              <a:off x="8791112" y="1712595"/>
              <a:ext cx="1019810" cy="1019810"/>
              <a:chOff x="-205105" y="-205105"/>
              <a:chExt cx="1019810" cy="1019810"/>
            </a:xfrm>
          </p:grpSpPr>
          <p:sp>
            <p:nvSpPr>
              <p:cNvPr id="16" name="Oval 15">
                <a:extLst>
                  <a:ext uri="{FF2B5EF4-FFF2-40B4-BE49-F238E27FC236}">
                    <a16:creationId xmlns:a16="http://schemas.microsoft.com/office/drawing/2014/main" id="{C44604A6-1A3E-DD44-276E-1D6E30D95F8E}"/>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A30A51C7-C925-58E1-14B0-D0B5632563C9}"/>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0" y="0"/>
                <a:ext cx="609600" cy="609600"/>
              </a:xfrm>
              <a:prstGeom prst="rect">
                <a:avLst/>
              </a:prstGeom>
            </p:spPr>
          </p:pic>
        </p:grpSp>
        <p:sp>
          <p:nvSpPr>
            <p:cNvPr id="31" name="TextBox 30">
              <a:extLst>
                <a:ext uri="{FF2B5EF4-FFF2-40B4-BE49-F238E27FC236}">
                  <a16:creationId xmlns:a16="http://schemas.microsoft.com/office/drawing/2014/main" id="{1F502298-32AE-46D8-2B7B-FEA68407E3DF}"/>
                </a:ext>
              </a:extLst>
            </p:cNvPr>
            <p:cNvSpPr txBox="1">
              <a:spLocks/>
            </p:cNvSpPr>
            <p:nvPr/>
          </p:nvSpPr>
          <p:spPr>
            <a:xfrm>
              <a:off x="8791112" y="3059668"/>
              <a:ext cx="2657154" cy="193899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en-US" sz="1400" b="1"/>
                <a:t>Review proposed submission and validation process</a:t>
              </a:r>
              <a:endParaRPr lang="en-US" sz="1400" b="1" noProof="1"/>
            </a:p>
            <a:p>
              <a:pPr>
                <a:spcBef>
                  <a:spcPts val="0"/>
                </a:spcBef>
                <a:spcAft>
                  <a:spcPts val="0"/>
                </a:spcAft>
                <a:buNone/>
              </a:pPr>
              <a:r>
                <a:rPr lang="en-US" sz="1400"/>
                <a:t>Walk through the proposed E2E2 Batch Zero submission and validation process, including a representative example illustrating how submission materials are prepared, reviewed, validated, and transmitted</a:t>
              </a:r>
              <a:endParaRPr lang="en-US" sz="1400" noProof="1"/>
            </a:p>
          </p:txBody>
        </p:sp>
      </p:grpSp>
    </p:spTree>
    <p:extLst>
      <p:ext uri="{BB962C8B-B14F-4D97-AF65-F5344CB8AC3E}">
        <p14:creationId xmlns:p14="http://schemas.microsoft.com/office/powerpoint/2010/main" val="26376646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44FB519-900F-00CF-2485-32CC171F0DF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04" imgH="403" progId="TCLayout.ActiveDocument.1">
                  <p:embed/>
                </p:oleObj>
              </mc:Choice>
              <mc:Fallback>
                <p:oleObj name="think-cell Slide" r:id="rId8" imgW="404" imgH="403" progId="TCLayout.ActiveDocument.1">
                  <p:embed/>
                  <p:pic>
                    <p:nvPicPr>
                      <p:cNvPr id="8" name="think-cell data - do not delete" hidden="1">
                        <a:extLst>
                          <a:ext uri="{FF2B5EF4-FFF2-40B4-BE49-F238E27FC236}">
                            <a16:creationId xmlns:a16="http://schemas.microsoft.com/office/drawing/2014/main" id="{F44FB519-900F-00CF-2485-32CC171F0DF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AB7B62D-928C-FD29-5A9D-FCCEB6779AE4}"/>
              </a:ext>
            </a:extLst>
          </p:cNvPr>
          <p:cNvSpPr>
            <a:spLocks noGrp="1"/>
          </p:cNvSpPr>
          <p:nvPr>
            <p:ph type="title"/>
          </p:nvPr>
        </p:nvSpPr>
        <p:spPr>
          <a:xfrm>
            <a:off x="1257300" y="220898"/>
            <a:ext cx="10401300" cy="332399"/>
          </a:xfrm>
        </p:spPr>
        <p:txBody>
          <a:bodyPr vert="horz">
            <a:spAutoFit/>
          </a:bodyPr>
          <a:lstStyle/>
          <a:p>
            <a:r>
              <a:rPr lang="en-US"/>
              <a:t>Eligibility Requirements by Batch Zero Pathway (1/4)</a:t>
            </a:r>
          </a:p>
        </p:txBody>
      </p:sp>
      <p:sp>
        <p:nvSpPr>
          <p:cNvPr id="4" name="Slide Number Placeholder 5">
            <a:extLst>
              <a:ext uri="{FF2B5EF4-FFF2-40B4-BE49-F238E27FC236}">
                <a16:creationId xmlns:a16="http://schemas.microsoft.com/office/drawing/2014/main" id="{7FC8BCE3-C938-98E1-04E2-0604308FA62D}"/>
              </a:ext>
            </a:extLst>
          </p:cNvPr>
          <p:cNvSpPr>
            <a:spLocks noGrp="1"/>
          </p:cNvSpPr>
          <p:nvPr>
            <p:ph type="sldNum" sz="quarter" idx="12"/>
          </p:nvPr>
        </p:nvSpPr>
        <p:spPr/>
        <p:txBody>
          <a:bodyPr/>
          <a:lstStyle/>
          <a:p>
            <a:fld id="{BCDE79FB-97BA-492B-8D57-F1373F9ADA95}" type="slidenum">
              <a:rPr lang="en-US" smtClean="0"/>
              <a:t>58</a:t>
            </a:fld>
            <a:endParaRPr lang="en-US"/>
          </a:p>
        </p:txBody>
      </p:sp>
      <p:grpSp>
        <p:nvGrpSpPr>
          <p:cNvPr id="7" name="Group 6">
            <a:extLst>
              <a:ext uri="{FF2B5EF4-FFF2-40B4-BE49-F238E27FC236}">
                <a16:creationId xmlns:a16="http://schemas.microsoft.com/office/drawing/2014/main" id="{38213E7D-01AA-C9E4-9E12-ED00DB5AC7DD}"/>
              </a:ext>
            </a:extLst>
          </p:cNvPr>
          <p:cNvGrpSpPr/>
          <p:nvPr/>
        </p:nvGrpSpPr>
        <p:grpSpPr>
          <a:xfrm>
            <a:off x="1257300" y="669630"/>
            <a:ext cx="10401300" cy="5363206"/>
            <a:chOff x="1257300" y="782644"/>
            <a:chExt cx="10401300" cy="5363206"/>
          </a:xfrm>
        </p:grpSpPr>
        <p:sp>
          <p:nvSpPr>
            <p:cNvPr id="20" name="TextBox 19">
              <a:extLst>
                <a:ext uri="{FF2B5EF4-FFF2-40B4-BE49-F238E27FC236}">
                  <a16:creationId xmlns:a16="http://schemas.microsoft.com/office/drawing/2014/main" id="{EBA37AD4-DBB3-DB08-2693-6163B7627FEA}"/>
                </a:ext>
              </a:extLst>
            </p:cNvPr>
            <p:cNvSpPr txBox="1">
              <a:spLocks/>
            </p:cNvSpPr>
            <p:nvPr/>
          </p:nvSpPr>
          <p:spPr>
            <a:xfrm>
              <a:off x="1257300" y="1453590"/>
              <a:ext cx="1499938"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9.2.1.1(1)(a)</a:t>
              </a:r>
            </a:p>
            <a:p>
              <a:r>
                <a:rPr lang="en-US" sz="1200" noProof="1"/>
                <a:t>(Energized before 3/25/2022)</a:t>
              </a:r>
            </a:p>
          </p:txBody>
        </p:sp>
        <p:cxnSp>
          <p:nvCxnSpPr>
            <p:cNvPr id="27" name="Straight Connector 26">
              <a:extLst>
                <a:ext uri="{FF2B5EF4-FFF2-40B4-BE49-F238E27FC236}">
                  <a16:creationId xmlns:a16="http://schemas.microsoft.com/office/drawing/2014/main" id="{9C04B556-E94D-FBA9-AC53-B4F82491D177}"/>
                </a:ext>
              </a:extLst>
            </p:cNvPr>
            <p:cNvCxnSpPr>
              <a:cxnSpLocks/>
            </p:cNvCxnSpPr>
            <p:nvPr/>
          </p:nvCxnSpPr>
          <p:spPr>
            <a:xfrm>
              <a:off x="1257300" y="2302025"/>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FB23F72-0956-D680-7FC4-0E854EADEE40}"/>
                </a:ext>
              </a:extLst>
            </p:cNvPr>
            <p:cNvSpPr txBox="1">
              <a:spLocks/>
            </p:cNvSpPr>
            <p:nvPr/>
          </p:nvSpPr>
          <p:spPr>
            <a:xfrm>
              <a:off x="1257300" y="2405992"/>
              <a:ext cx="1499938" cy="10002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9.2.1.1(1)(b)</a:t>
              </a:r>
            </a:p>
            <a:p>
              <a:r>
                <a:rPr lang="en-US" sz="1200" noProof="1"/>
                <a:t>(Energized between 3/25/2022 and 7/10/26)</a:t>
              </a:r>
            </a:p>
          </p:txBody>
        </p:sp>
        <p:sp>
          <p:nvSpPr>
            <p:cNvPr id="23" name="TextBox 22">
              <a:extLst>
                <a:ext uri="{FF2B5EF4-FFF2-40B4-BE49-F238E27FC236}">
                  <a16:creationId xmlns:a16="http://schemas.microsoft.com/office/drawing/2014/main" id="{E47DAD7C-C9BB-657B-CD02-82B3045F8994}"/>
                </a:ext>
              </a:extLst>
            </p:cNvPr>
            <p:cNvSpPr txBox="1">
              <a:spLocks/>
            </p:cNvSpPr>
            <p:nvPr/>
          </p:nvSpPr>
          <p:spPr>
            <a:xfrm>
              <a:off x="2928418" y="1453590"/>
              <a:ext cx="4279501" cy="55399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Optional updated dynamic load models (if enhanced or updated models are available)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p:txBody>
        </p:sp>
        <p:sp>
          <p:nvSpPr>
            <p:cNvPr id="31" name="TextBox 30">
              <a:extLst>
                <a:ext uri="{FF2B5EF4-FFF2-40B4-BE49-F238E27FC236}">
                  <a16:creationId xmlns:a16="http://schemas.microsoft.com/office/drawing/2014/main" id="{E26A2EAE-030E-7D43-201F-935B75AAA605}"/>
                </a:ext>
              </a:extLst>
            </p:cNvPr>
            <p:cNvSpPr txBox="1">
              <a:spLocks/>
            </p:cNvSpPr>
            <p:nvPr/>
          </p:nvSpPr>
          <p:spPr>
            <a:xfrm>
              <a:off x="2928418" y="2405992"/>
              <a:ext cx="4279501" cy="55399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Optional updated dynamic load models (if enhanced or updated models are available)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p:txBody>
        </p:sp>
        <p:sp>
          <p:nvSpPr>
            <p:cNvPr id="26" name="TextBox 25">
              <a:extLst>
                <a:ext uri="{FF2B5EF4-FFF2-40B4-BE49-F238E27FC236}">
                  <a16:creationId xmlns:a16="http://schemas.microsoft.com/office/drawing/2014/main" id="{09C3EECA-E4EF-FC6D-6ABD-B1CE79805B32}"/>
                </a:ext>
              </a:extLst>
            </p:cNvPr>
            <p:cNvSpPr txBox="1">
              <a:spLocks/>
            </p:cNvSpPr>
            <p:nvPr/>
          </p:nvSpPr>
          <p:spPr>
            <a:xfrm>
              <a:off x="7379099" y="1453590"/>
              <a:ext cx="4279501"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List of already energized loads</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Base Load Section 9.2.1.1(1)(a)</a:t>
              </a:r>
            </a:p>
          </p:txBody>
        </p:sp>
        <p:sp>
          <p:nvSpPr>
            <p:cNvPr id="32" name="TextBox 31">
              <a:extLst>
                <a:ext uri="{FF2B5EF4-FFF2-40B4-BE49-F238E27FC236}">
                  <a16:creationId xmlns:a16="http://schemas.microsoft.com/office/drawing/2014/main" id="{24F4F9A3-A31D-B620-8FBB-8E412F47569A}"/>
                </a:ext>
              </a:extLst>
            </p:cNvPr>
            <p:cNvSpPr txBox="1">
              <a:spLocks/>
            </p:cNvSpPr>
            <p:nvPr/>
          </p:nvSpPr>
          <p:spPr>
            <a:xfrm>
              <a:off x="7379099" y="2405992"/>
              <a:ext cx="4279501" cy="92333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List of already energized loads</a:t>
              </a:r>
            </a:p>
            <a:p>
              <a:pPr marL="171450" indent="-171450">
                <a:spcBef>
                  <a:spcPts val="0"/>
                </a:spcBef>
                <a:spcAft>
                  <a:spcPts val="0"/>
                </a:spcAft>
                <a:buFont typeface="Arial" panose="020B0604020202020204" pitchFamily="34" charset="0"/>
                <a:buChar char="•"/>
              </a:pPr>
              <a:r>
                <a:rPr lang="en-US" sz="1200" noProof="1"/>
                <a:t>2026 RTP load information</a:t>
              </a:r>
            </a:p>
            <a:p>
              <a:pPr marL="171450" indent="-171450">
                <a:spcBef>
                  <a:spcPts val="0"/>
                </a:spcBef>
                <a:spcAft>
                  <a:spcPts val="0"/>
                </a:spcAft>
                <a:buFont typeface="Arial" panose="020B0604020202020204" pitchFamily="34" charset="0"/>
                <a:buChar char="•"/>
              </a:pPr>
              <a:r>
                <a:rPr lang="en-US" sz="1200" noProof="1"/>
                <a:t>Most recent LCP</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Base Load Section 9.2.1.1(1)(b)</a:t>
              </a:r>
            </a:p>
          </p:txBody>
        </p:sp>
        <p:cxnSp>
          <p:nvCxnSpPr>
            <p:cNvPr id="39" name="Straight Connector 38">
              <a:extLst>
                <a:ext uri="{FF2B5EF4-FFF2-40B4-BE49-F238E27FC236}">
                  <a16:creationId xmlns:a16="http://schemas.microsoft.com/office/drawing/2014/main" id="{D9C344F8-D57D-F028-1BF0-693A8F9BE659}"/>
                </a:ext>
              </a:extLst>
            </p:cNvPr>
            <p:cNvCxnSpPr>
              <a:cxnSpLocks/>
            </p:cNvCxnSpPr>
            <p:nvPr/>
          </p:nvCxnSpPr>
          <p:spPr>
            <a:xfrm>
              <a:off x="1257300" y="3433289"/>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547CBBF-68D3-06BF-29B9-BEDDDF78CAAC}"/>
                </a:ext>
              </a:extLst>
            </p:cNvPr>
            <p:cNvSpPr txBox="1">
              <a:spLocks/>
            </p:cNvSpPr>
            <p:nvPr/>
          </p:nvSpPr>
          <p:spPr>
            <a:xfrm>
              <a:off x="1257300" y="3537256"/>
              <a:ext cx="1499938"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9.2.1.1(1)(c)</a:t>
              </a:r>
            </a:p>
            <a:p>
              <a:r>
                <a:rPr lang="en-US" sz="1200" noProof="1"/>
                <a:t>(QSA or IVRT Assessment)</a:t>
              </a:r>
              <a:r>
                <a:rPr lang="en-US" sz="1200" b="1" noProof="1"/>
                <a:t>)</a:t>
              </a:r>
            </a:p>
          </p:txBody>
        </p:sp>
        <p:sp>
          <p:nvSpPr>
            <p:cNvPr id="41" name="TextBox 40">
              <a:extLst>
                <a:ext uri="{FF2B5EF4-FFF2-40B4-BE49-F238E27FC236}">
                  <a16:creationId xmlns:a16="http://schemas.microsoft.com/office/drawing/2014/main" id="{8DF4996C-519B-388E-A7D7-B509A96DFE75}"/>
                </a:ext>
              </a:extLst>
            </p:cNvPr>
            <p:cNvSpPr txBox="1">
              <a:spLocks/>
            </p:cNvSpPr>
            <p:nvPr/>
          </p:nvSpPr>
          <p:spPr>
            <a:xfrm>
              <a:off x="2928418" y="3537256"/>
              <a:ext cx="4279501" cy="55399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Optional updated dynamic load models (if enhanced or updated models are available)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p:txBody>
        </p:sp>
        <p:sp>
          <p:nvSpPr>
            <p:cNvPr id="42" name="TextBox 41">
              <a:extLst>
                <a:ext uri="{FF2B5EF4-FFF2-40B4-BE49-F238E27FC236}">
                  <a16:creationId xmlns:a16="http://schemas.microsoft.com/office/drawing/2014/main" id="{1350FBDA-2CC3-4794-3885-3AB91FD13797}"/>
                </a:ext>
              </a:extLst>
            </p:cNvPr>
            <p:cNvSpPr txBox="1">
              <a:spLocks/>
            </p:cNvSpPr>
            <p:nvPr/>
          </p:nvSpPr>
          <p:spPr>
            <a:xfrm>
              <a:off x="7379099" y="3537256"/>
              <a:ext cx="4279501" cy="110799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List of Large Loads qualifying under the quarterly stability assessment / interim VRT pathway (working with ERCOT)</a:t>
              </a:r>
            </a:p>
            <a:p>
              <a:pPr marL="171450" indent="-171450">
                <a:spcBef>
                  <a:spcPts val="0"/>
                </a:spcBef>
                <a:spcAft>
                  <a:spcPts val="0"/>
                </a:spcAft>
                <a:buFont typeface="Arial" panose="020B0604020202020204" pitchFamily="34" charset="0"/>
                <a:buChar char="•"/>
              </a:pPr>
              <a:r>
                <a:rPr lang="en-US" sz="1200" noProof="1"/>
                <a:t>2026 RTP load information</a:t>
              </a:r>
            </a:p>
            <a:p>
              <a:pPr marL="171450" indent="-171450">
                <a:spcBef>
                  <a:spcPts val="0"/>
                </a:spcBef>
                <a:spcAft>
                  <a:spcPts val="0"/>
                </a:spcAft>
                <a:buFont typeface="Arial" panose="020B0604020202020204" pitchFamily="34" charset="0"/>
                <a:buChar char="•"/>
              </a:pPr>
              <a:r>
                <a:rPr lang="en-US" sz="1200" noProof="1"/>
                <a:t>Most recent LCP</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Base Load Section 9.2.1.1(1)(c)</a:t>
              </a:r>
            </a:p>
          </p:txBody>
        </p:sp>
        <p:cxnSp>
          <p:nvCxnSpPr>
            <p:cNvPr id="43" name="Straight Connector 42">
              <a:extLst>
                <a:ext uri="{FF2B5EF4-FFF2-40B4-BE49-F238E27FC236}">
                  <a16:creationId xmlns:a16="http://schemas.microsoft.com/office/drawing/2014/main" id="{71A55770-02C5-46E7-8E74-E8D5D9746111}"/>
                </a:ext>
              </a:extLst>
            </p:cNvPr>
            <p:cNvCxnSpPr>
              <a:cxnSpLocks/>
            </p:cNvCxnSpPr>
            <p:nvPr/>
          </p:nvCxnSpPr>
          <p:spPr>
            <a:xfrm>
              <a:off x="1257300" y="4749219"/>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5825659-DBEA-C5A2-73E1-547672229036}"/>
                </a:ext>
              </a:extLst>
            </p:cNvPr>
            <p:cNvSpPr txBox="1">
              <a:spLocks/>
            </p:cNvSpPr>
            <p:nvPr/>
          </p:nvSpPr>
          <p:spPr>
            <a:xfrm>
              <a:off x="1257300" y="4853188"/>
              <a:ext cx="1499938" cy="10002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9.2.1.1(1)(d)</a:t>
              </a:r>
            </a:p>
            <a:p>
              <a:r>
                <a:rPr lang="en-US" sz="1200" noProof="1"/>
                <a:t>(Permian Basin Reliability Plan Study Load)</a:t>
              </a:r>
            </a:p>
          </p:txBody>
        </p:sp>
        <p:sp>
          <p:nvSpPr>
            <p:cNvPr id="45" name="TextBox 44">
              <a:extLst>
                <a:ext uri="{FF2B5EF4-FFF2-40B4-BE49-F238E27FC236}">
                  <a16:creationId xmlns:a16="http://schemas.microsoft.com/office/drawing/2014/main" id="{F4A32754-6E94-744B-B378-890298BDF394}"/>
                </a:ext>
              </a:extLst>
            </p:cNvPr>
            <p:cNvSpPr txBox="1">
              <a:spLocks/>
            </p:cNvSpPr>
            <p:nvPr/>
          </p:nvSpPr>
          <p:spPr>
            <a:xfrm>
              <a:off x="2928418" y="4853188"/>
              <a:ext cx="4279501" cy="369332"/>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p:txBody>
        </p:sp>
        <p:sp>
          <p:nvSpPr>
            <p:cNvPr id="46" name="TextBox 45">
              <a:extLst>
                <a:ext uri="{FF2B5EF4-FFF2-40B4-BE49-F238E27FC236}">
                  <a16:creationId xmlns:a16="http://schemas.microsoft.com/office/drawing/2014/main" id="{164047E0-CBAA-3063-2597-CCAD7245FE56}"/>
                </a:ext>
              </a:extLst>
            </p:cNvPr>
            <p:cNvSpPr txBox="1">
              <a:spLocks/>
            </p:cNvSpPr>
            <p:nvPr/>
          </p:nvSpPr>
          <p:spPr>
            <a:xfrm>
              <a:off x="7379099" y="4853188"/>
              <a:ext cx="4279501" cy="129266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List of Large Loads qualifying under the Permian Basin Reliability Plan Study pathway (working with ERCOT)</a:t>
              </a:r>
            </a:p>
            <a:p>
              <a:pPr marL="171450" indent="-171450">
                <a:spcBef>
                  <a:spcPts val="0"/>
                </a:spcBef>
                <a:spcAft>
                  <a:spcPts val="0"/>
                </a:spcAft>
                <a:buFont typeface="Arial" panose="020B0604020202020204" pitchFamily="34" charset="0"/>
                <a:buChar char="•"/>
              </a:pPr>
              <a:r>
                <a:rPr lang="en-US" sz="1200" noProof="1"/>
                <a:t>Most recent LCP/Preliminary LCP</a:t>
              </a:r>
            </a:p>
            <a:p>
              <a:pPr marL="171450" indent="-171450">
                <a:spcBef>
                  <a:spcPts val="0"/>
                </a:spcBef>
                <a:spcAft>
                  <a:spcPts val="0"/>
                </a:spcAft>
                <a:buFont typeface="Arial" panose="020B0604020202020204" pitchFamily="34" charset="0"/>
                <a:buChar char="•"/>
              </a:pPr>
              <a:r>
                <a:rPr lang="en-US" sz="1200" noProof="1"/>
                <a:t>Executed interconnection agreement or equivalent agreement</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Base Load Section 9.2.1.1(1)(d)</a:t>
              </a:r>
            </a:p>
          </p:txBody>
        </p:sp>
        <p:cxnSp>
          <p:nvCxnSpPr>
            <p:cNvPr id="19" name="LineBasicDefault 292">
              <a:extLst>
                <a:ext uri="{FF2B5EF4-FFF2-40B4-BE49-F238E27FC236}">
                  <a16:creationId xmlns:a16="http://schemas.microsoft.com/office/drawing/2014/main" id="{121B9AB4-EED8-E72E-E559-02407225A287}"/>
                </a:ext>
              </a:extLst>
            </p:cNvPr>
            <p:cNvCxnSpPr>
              <a:cxnSpLocks/>
            </p:cNvCxnSpPr>
            <p:nvPr>
              <p:custDataLst>
                <p:tags r:id="rId2"/>
              </p:custDataLst>
            </p:nvPr>
          </p:nvCxnSpPr>
          <p:spPr>
            <a:xfrm>
              <a:off x="1257300" y="1355427"/>
              <a:ext cx="149993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CC4D3E5-7694-D15D-98A0-066E1D1621C0}"/>
                </a:ext>
              </a:extLst>
            </p:cNvPr>
            <p:cNvSpPr txBox="1">
              <a:spLocks/>
            </p:cNvSpPr>
            <p:nvPr/>
          </p:nvSpPr>
          <p:spPr>
            <a:xfrm>
              <a:off x="1257300" y="1135090"/>
              <a:ext cx="1499938"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path</a:t>
              </a:r>
              <a:endParaRPr lang="en-US" sz="1200" noProof="1"/>
            </a:p>
          </p:txBody>
        </p:sp>
        <p:grpSp>
          <p:nvGrpSpPr>
            <p:cNvPr id="22" name="Group 21">
              <a:extLst>
                <a:ext uri="{FF2B5EF4-FFF2-40B4-BE49-F238E27FC236}">
                  <a16:creationId xmlns:a16="http://schemas.microsoft.com/office/drawing/2014/main" id="{CC69E96D-DE04-8E68-77F0-1DA59796287E}"/>
                </a:ext>
              </a:extLst>
            </p:cNvPr>
            <p:cNvGrpSpPr/>
            <p:nvPr/>
          </p:nvGrpSpPr>
          <p:grpSpPr>
            <a:xfrm>
              <a:off x="2928418" y="782644"/>
              <a:ext cx="8730182" cy="220337"/>
              <a:chOff x="1257300" y="1284810"/>
              <a:chExt cx="7121705" cy="220337"/>
            </a:xfrm>
          </p:grpSpPr>
          <p:cxnSp>
            <p:nvCxnSpPr>
              <p:cNvPr id="24" name="LineBasicDefault 292">
                <a:extLst>
                  <a:ext uri="{FF2B5EF4-FFF2-40B4-BE49-F238E27FC236}">
                    <a16:creationId xmlns:a16="http://schemas.microsoft.com/office/drawing/2014/main" id="{1C57F577-72D1-8564-9574-D57FC8910C22}"/>
                  </a:ext>
                </a:extLst>
              </p:cNvPr>
              <p:cNvCxnSpPr>
                <a:cxnSpLocks/>
              </p:cNvCxnSpPr>
              <p:nvPr>
                <p:custDataLst>
                  <p:tags r:id="rId5"/>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A92A7C9-1AEA-9427-16C0-1630D5265052}"/>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requirements</a:t>
                </a:r>
                <a:endParaRPr lang="en-US" sz="1200" noProof="1"/>
              </a:p>
            </p:txBody>
          </p:sp>
        </p:grpSp>
        <p:grpSp>
          <p:nvGrpSpPr>
            <p:cNvPr id="28" name="Group 27">
              <a:extLst>
                <a:ext uri="{FF2B5EF4-FFF2-40B4-BE49-F238E27FC236}">
                  <a16:creationId xmlns:a16="http://schemas.microsoft.com/office/drawing/2014/main" id="{848AB15B-39C1-7390-824D-9E442897C818}"/>
                </a:ext>
              </a:extLst>
            </p:cNvPr>
            <p:cNvGrpSpPr/>
            <p:nvPr/>
          </p:nvGrpSpPr>
          <p:grpSpPr>
            <a:xfrm>
              <a:off x="7379099" y="1135090"/>
              <a:ext cx="4279501" cy="220337"/>
              <a:chOff x="1257300" y="1284810"/>
              <a:chExt cx="7121705" cy="220337"/>
            </a:xfrm>
          </p:grpSpPr>
          <p:cxnSp>
            <p:nvCxnSpPr>
              <p:cNvPr id="29" name="LineBasicDefault 292">
                <a:extLst>
                  <a:ext uri="{FF2B5EF4-FFF2-40B4-BE49-F238E27FC236}">
                    <a16:creationId xmlns:a16="http://schemas.microsoft.com/office/drawing/2014/main" id="{0C6EB414-1B83-C0D5-16B6-C5EDDDBCF67A}"/>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11F3AA1-2BD9-E6C0-4D3E-9129CA6C5198}"/>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TSP/DSP</a:t>
                </a:r>
                <a:endParaRPr lang="en-US" sz="1200" noProof="1"/>
              </a:p>
            </p:txBody>
          </p:sp>
        </p:grpSp>
        <p:grpSp>
          <p:nvGrpSpPr>
            <p:cNvPr id="34" name="Group 33">
              <a:extLst>
                <a:ext uri="{FF2B5EF4-FFF2-40B4-BE49-F238E27FC236}">
                  <a16:creationId xmlns:a16="http://schemas.microsoft.com/office/drawing/2014/main" id="{F7B68A7E-B89B-6328-EA67-DDD29CB23BA9}"/>
                </a:ext>
              </a:extLst>
            </p:cNvPr>
            <p:cNvGrpSpPr>
              <a:grpSpLocks/>
            </p:cNvGrpSpPr>
            <p:nvPr/>
          </p:nvGrpSpPr>
          <p:grpSpPr>
            <a:xfrm>
              <a:off x="2928418" y="1135090"/>
              <a:ext cx="4279501" cy="220337"/>
              <a:chOff x="1257300" y="1284810"/>
              <a:chExt cx="7121705" cy="220337"/>
            </a:xfrm>
          </p:grpSpPr>
          <p:cxnSp>
            <p:nvCxnSpPr>
              <p:cNvPr id="35" name="LineBasicDefault 292">
                <a:extLst>
                  <a:ext uri="{FF2B5EF4-FFF2-40B4-BE49-F238E27FC236}">
                    <a16:creationId xmlns:a16="http://schemas.microsoft.com/office/drawing/2014/main" id="{3F952393-13DD-D03B-85B9-3267F0B0C029}"/>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090B83-52B8-C25F-0613-C9E797459FBE}"/>
                  </a:ext>
                </a:extLst>
              </p:cNvPr>
              <p:cNvSpPr txBox="1">
                <a:spLocks/>
              </p:cNvSpPr>
              <p:nvPr/>
            </p:nvSpPr>
            <p:spPr>
              <a:xfrm>
                <a:off x="1257300" y="1284810"/>
                <a:ext cx="7121705"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cs typeface="Arial"/>
                  </a:rPr>
                  <a:t>For the ILLE</a:t>
                </a:r>
                <a:r>
                  <a:rPr lang="en-US" sz="1200" b="1" baseline="30000" noProof="1">
                    <a:cs typeface="Arial"/>
                  </a:rPr>
                  <a:t>1</a:t>
                </a:r>
                <a:endParaRPr lang="en-US" sz="1200" noProof="1"/>
              </a:p>
            </p:txBody>
          </p:sp>
        </p:grpSp>
      </p:grpSp>
      <p:sp>
        <p:nvSpPr>
          <p:cNvPr id="5" name="Text Placeholder 20">
            <a:extLst>
              <a:ext uri="{FF2B5EF4-FFF2-40B4-BE49-F238E27FC236}">
                <a16:creationId xmlns:a16="http://schemas.microsoft.com/office/drawing/2014/main" id="{C57CBEED-FDE4-BB09-AE45-2FFEC7114EE1}"/>
              </a:ext>
            </a:extLst>
          </p:cNvPr>
          <p:cNvSpPr txBox="1">
            <a:spLocks/>
          </p:cNvSpPr>
          <p:nvPr/>
        </p:nvSpPr>
        <p:spPr>
          <a:xfrm>
            <a:off x="1257300" y="668084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ERCOT PGRR145, ERCOT NPRR1325</a:t>
            </a:r>
          </a:p>
        </p:txBody>
      </p:sp>
      <p:sp>
        <p:nvSpPr>
          <p:cNvPr id="6" name="Text Placeholder 20">
            <a:extLst>
              <a:ext uri="{FF2B5EF4-FFF2-40B4-BE49-F238E27FC236}">
                <a16:creationId xmlns:a16="http://schemas.microsoft.com/office/drawing/2014/main" id="{C1BCD2C4-05A3-7116-F488-038ED5830902}"/>
              </a:ext>
            </a:extLst>
          </p:cNvPr>
          <p:cNvSpPr txBox="1">
            <a:spLocks/>
          </p:cNvSpPr>
          <p:nvPr/>
        </p:nvSpPr>
        <p:spPr>
          <a:xfrm>
            <a:off x="1257300" y="653727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1. Unless otherwise specified, ILLE needs to provide the required documentation to the interconnecting TSP/DSP</a:t>
            </a:r>
          </a:p>
        </p:txBody>
      </p:sp>
    </p:spTree>
    <p:extLst>
      <p:ext uri="{BB962C8B-B14F-4D97-AF65-F5344CB8AC3E}">
        <p14:creationId xmlns:p14="http://schemas.microsoft.com/office/powerpoint/2010/main" val="11635540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A91BC-1835-5FA1-C2CD-21FD4D1B4222}"/>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A763EB0-EA18-A239-D6CA-B0DCBB0282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3" progId="TCLayout.ActiveDocument.1">
                  <p:embed/>
                </p:oleObj>
              </mc:Choice>
              <mc:Fallback>
                <p:oleObj name="think-cell Slide" r:id="rId7" imgW="404" imgH="403" progId="TCLayout.ActiveDocument.1">
                  <p:embed/>
                  <p:pic>
                    <p:nvPicPr>
                      <p:cNvPr id="8" name="think-cell data - do not delete" hidden="1">
                        <a:extLst>
                          <a:ext uri="{FF2B5EF4-FFF2-40B4-BE49-F238E27FC236}">
                            <a16:creationId xmlns:a16="http://schemas.microsoft.com/office/drawing/2014/main" id="{AA763EB0-EA18-A239-D6CA-B0DCBB028269}"/>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Slide Number Placeholder 5">
            <a:extLst>
              <a:ext uri="{FF2B5EF4-FFF2-40B4-BE49-F238E27FC236}">
                <a16:creationId xmlns:a16="http://schemas.microsoft.com/office/drawing/2014/main" id="{F1A78D79-B819-8B4F-5A8B-5F7FB1FE1DE9}"/>
              </a:ext>
            </a:extLst>
          </p:cNvPr>
          <p:cNvSpPr>
            <a:spLocks noGrp="1"/>
          </p:cNvSpPr>
          <p:nvPr>
            <p:ph type="sldNum" sz="quarter" idx="12"/>
          </p:nvPr>
        </p:nvSpPr>
        <p:spPr/>
        <p:txBody>
          <a:bodyPr/>
          <a:lstStyle/>
          <a:p>
            <a:fld id="{BCDE79FB-97BA-492B-8D57-F1373F9ADA95}" type="slidenum">
              <a:rPr lang="en-US" smtClean="0"/>
              <a:t>59</a:t>
            </a:fld>
            <a:endParaRPr lang="en-US"/>
          </a:p>
        </p:txBody>
      </p:sp>
      <p:sp>
        <p:nvSpPr>
          <p:cNvPr id="29" name="Text Placeholder 20">
            <a:extLst>
              <a:ext uri="{FF2B5EF4-FFF2-40B4-BE49-F238E27FC236}">
                <a16:creationId xmlns:a16="http://schemas.microsoft.com/office/drawing/2014/main" id="{40370C60-0853-7D8A-5884-91192B139496}"/>
              </a:ext>
            </a:extLst>
          </p:cNvPr>
          <p:cNvSpPr txBox="1">
            <a:spLocks/>
          </p:cNvSpPr>
          <p:nvPr/>
        </p:nvSpPr>
        <p:spPr>
          <a:xfrm>
            <a:off x="1257300" y="668084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ERCOT PGRR145, ERCOT NPRR1325</a:t>
            </a:r>
          </a:p>
        </p:txBody>
      </p:sp>
      <p:sp>
        <p:nvSpPr>
          <p:cNvPr id="28" name="Title Placeholder 1">
            <a:extLst>
              <a:ext uri="{FF2B5EF4-FFF2-40B4-BE49-F238E27FC236}">
                <a16:creationId xmlns:a16="http://schemas.microsoft.com/office/drawing/2014/main" id="{B84FC9DC-7D4B-C70E-49CE-F4AAC7B71A23}"/>
              </a:ext>
            </a:extLst>
          </p:cNvPr>
          <p:cNvSpPr>
            <a:spLocks noGrp="1"/>
          </p:cNvSpPr>
          <p:nvPr>
            <p:ph type="title"/>
          </p:nvPr>
        </p:nvSpPr>
        <p:spPr>
          <a:xfrm>
            <a:off x="1257300" y="220898"/>
            <a:ext cx="10401300" cy="332399"/>
          </a:xfrm>
        </p:spPr>
        <p:txBody>
          <a:bodyPr vert="horz">
            <a:spAutoFit/>
          </a:bodyPr>
          <a:lstStyle/>
          <a:p>
            <a:r>
              <a:rPr lang="en-US"/>
              <a:t>Eligibility Requirements by Batch Zero Pathway (2/4)</a:t>
            </a:r>
          </a:p>
        </p:txBody>
      </p:sp>
      <p:grpSp>
        <p:nvGrpSpPr>
          <p:cNvPr id="2" name="Group 1">
            <a:extLst>
              <a:ext uri="{FF2B5EF4-FFF2-40B4-BE49-F238E27FC236}">
                <a16:creationId xmlns:a16="http://schemas.microsoft.com/office/drawing/2014/main" id="{2B49306F-89A3-F2EA-16A2-0FF21FF75C31}"/>
              </a:ext>
            </a:extLst>
          </p:cNvPr>
          <p:cNvGrpSpPr/>
          <p:nvPr/>
        </p:nvGrpSpPr>
        <p:grpSpPr>
          <a:xfrm>
            <a:off x="1257300" y="669630"/>
            <a:ext cx="10401300" cy="5693042"/>
            <a:chOff x="1257300" y="782644"/>
            <a:chExt cx="10401300" cy="5693042"/>
          </a:xfrm>
        </p:grpSpPr>
        <p:cxnSp>
          <p:nvCxnSpPr>
            <p:cNvPr id="6" name="LineBasicDefault 292">
              <a:extLst>
                <a:ext uri="{FF2B5EF4-FFF2-40B4-BE49-F238E27FC236}">
                  <a16:creationId xmlns:a16="http://schemas.microsoft.com/office/drawing/2014/main" id="{374A6039-9D05-3D43-7414-51612A5BD686}"/>
                </a:ext>
              </a:extLst>
            </p:cNvPr>
            <p:cNvCxnSpPr>
              <a:cxnSpLocks/>
            </p:cNvCxnSpPr>
            <p:nvPr>
              <p:custDataLst>
                <p:tags r:id="rId2"/>
              </p:custDataLst>
            </p:nvPr>
          </p:nvCxnSpPr>
          <p:spPr>
            <a:xfrm>
              <a:off x="1257300" y="1355427"/>
              <a:ext cx="149993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469E62B-6FDE-9D28-6570-851925A41DAE}"/>
                </a:ext>
              </a:extLst>
            </p:cNvPr>
            <p:cNvSpPr txBox="1">
              <a:spLocks/>
            </p:cNvSpPr>
            <p:nvPr/>
          </p:nvSpPr>
          <p:spPr>
            <a:xfrm>
              <a:off x="1257300" y="1135090"/>
              <a:ext cx="1499938"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path</a:t>
              </a:r>
              <a:endParaRPr lang="en-US" sz="1200" noProof="1"/>
            </a:p>
          </p:txBody>
        </p:sp>
        <p:grpSp>
          <p:nvGrpSpPr>
            <p:cNvPr id="15" name="Group 14">
              <a:extLst>
                <a:ext uri="{FF2B5EF4-FFF2-40B4-BE49-F238E27FC236}">
                  <a16:creationId xmlns:a16="http://schemas.microsoft.com/office/drawing/2014/main" id="{0ED37816-463A-B30B-1153-0AFBAC6B142A}"/>
                </a:ext>
              </a:extLst>
            </p:cNvPr>
            <p:cNvGrpSpPr/>
            <p:nvPr/>
          </p:nvGrpSpPr>
          <p:grpSpPr>
            <a:xfrm>
              <a:off x="2928418" y="782644"/>
              <a:ext cx="8730182" cy="220337"/>
              <a:chOff x="1257300" y="1284810"/>
              <a:chExt cx="7121705" cy="220337"/>
            </a:xfrm>
          </p:grpSpPr>
          <p:cxnSp>
            <p:nvCxnSpPr>
              <p:cNvPr id="16" name="LineBasicDefault 292">
                <a:extLst>
                  <a:ext uri="{FF2B5EF4-FFF2-40B4-BE49-F238E27FC236}">
                    <a16:creationId xmlns:a16="http://schemas.microsoft.com/office/drawing/2014/main" id="{0E231F7C-A2D8-0248-612F-3A7E18948604}"/>
                  </a:ext>
                </a:extLst>
              </p:cNvPr>
              <p:cNvCxnSpPr>
                <a:cxnSpLocks/>
              </p:cNvCxnSpPr>
              <p:nvPr>
                <p:custDataLst>
                  <p:tags r:id="rId5"/>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6D83FC3-2574-274D-E7BA-4FF739D8CEBC}"/>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requirements</a:t>
                </a:r>
                <a:endParaRPr lang="en-US" sz="1200" noProof="1"/>
              </a:p>
            </p:txBody>
          </p:sp>
        </p:grpSp>
        <p:sp>
          <p:nvSpPr>
            <p:cNvPr id="20" name="TextBox 19">
              <a:extLst>
                <a:ext uri="{FF2B5EF4-FFF2-40B4-BE49-F238E27FC236}">
                  <a16:creationId xmlns:a16="http://schemas.microsoft.com/office/drawing/2014/main" id="{08E562F5-9DC2-C6C7-BB83-FDA7BE4AB783}"/>
                </a:ext>
              </a:extLst>
            </p:cNvPr>
            <p:cNvSpPr txBox="1">
              <a:spLocks/>
            </p:cNvSpPr>
            <p:nvPr/>
          </p:nvSpPr>
          <p:spPr>
            <a:xfrm>
              <a:off x="1257300" y="1453590"/>
              <a:ext cx="1499938"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9.2.1.1(1)(e)</a:t>
              </a:r>
            </a:p>
            <a:p>
              <a:r>
                <a:rPr lang="en-US" sz="1200" noProof="1"/>
                <a:t>(Advancing Large Load)</a:t>
              </a:r>
            </a:p>
          </p:txBody>
        </p:sp>
        <p:cxnSp>
          <p:nvCxnSpPr>
            <p:cNvPr id="27" name="Straight Connector 26">
              <a:extLst>
                <a:ext uri="{FF2B5EF4-FFF2-40B4-BE49-F238E27FC236}">
                  <a16:creationId xmlns:a16="http://schemas.microsoft.com/office/drawing/2014/main" id="{E5449444-AB08-B184-CE17-30E80497927D}"/>
                </a:ext>
              </a:extLst>
            </p:cNvPr>
            <p:cNvCxnSpPr>
              <a:cxnSpLocks/>
            </p:cNvCxnSpPr>
            <p:nvPr/>
          </p:nvCxnSpPr>
          <p:spPr>
            <a:xfrm>
              <a:off x="1257300" y="3859269"/>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53C3A14-AE56-5EE4-48F4-FB4BEB902B07}"/>
                </a:ext>
              </a:extLst>
            </p:cNvPr>
            <p:cNvSpPr txBox="1">
              <a:spLocks/>
            </p:cNvSpPr>
            <p:nvPr/>
          </p:nvSpPr>
          <p:spPr>
            <a:xfrm>
              <a:off x="2928418" y="1453590"/>
              <a:ext cx="4279501" cy="240065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One notarized attestation accompanying § 9.7 disclosures:</a:t>
              </a:r>
            </a:p>
            <a:p>
              <a:pPr marL="400050" lvl="1" indent="-171450">
                <a:spcAft>
                  <a:spcPts val="0"/>
                </a:spcAft>
                <a:buFont typeface="Arial" panose="020B0604020202020204" pitchFamily="34" charset="0"/>
                <a:buChar char="-"/>
              </a:pPr>
              <a:r>
                <a:rPr lang="en-US" sz="1200" noProof="1"/>
                <a:t>Substantially similar request</a:t>
              </a:r>
            </a:p>
            <a:p>
              <a:pPr marL="400050" lvl="1" indent="-171450">
                <a:spcAft>
                  <a:spcPts val="0"/>
                </a:spcAft>
                <a:buFont typeface="Arial" panose="020B0604020202020204" pitchFamily="34" charset="0"/>
                <a:buChar char="-"/>
              </a:pPr>
              <a:r>
                <a:rPr lang="en-US" sz="1200" noProof="1"/>
                <a:t>Site studies and engineering progress</a:t>
              </a:r>
            </a:p>
            <a:p>
              <a:pPr marL="400050" lvl="1" indent="-171450">
                <a:spcAft>
                  <a:spcPts val="0"/>
                </a:spcAft>
                <a:buFont typeface="Arial" panose="020B0604020202020204" pitchFamily="34" charset="0"/>
                <a:buChar char="-"/>
              </a:pPr>
              <a:r>
                <a:rPr lang="en-US" sz="1200" noProof="1"/>
                <a:t>Permitting progress</a:t>
              </a:r>
            </a:p>
            <a:p>
              <a:pPr marL="400050" lvl="1" indent="-171450">
                <a:spcAft>
                  <a:spcPts val="0"/>
                </a:spcAft>
                <a:buFont typeface="Arial" panose="020B0604020202020204" pitchFamily="34" charset="0"/>
                <a:buChar char="-"/>
              </a:pPr>
              <a:r>
                <a:rPr lang="en-US" sz="1200" noProof="1"/>
                <a:t>Phased energization schedule (consistent with any LCP)</a:t>
              </a:r>
            </a:p>
            <a:p>
              <a:pPr marL="400050" lvl="1" indent="-171450">
                <a:spcAft>
                  <a:spcPts val="0"/>
                </a:spcAft>
                <a:buFont typeface="Arial" panose="020B0604020202020204" pitchFamily="34" charset="0"/>
                <a:buChar char="-"/>
              </a:pPr>
              <a:r>
                <a:rPr lang="en-US" sz="1200" noProof="1"/>
                <a:t>On-site backup generation information</a:t>
              </a:r>
            </a:p>
            <a:p>
              <a:pPr marL="400050" lvl="1" indent="-171450">
                <a:spcAft>
                  <a:spcPts val="0"/>
                </a:spcAft>
                <a:buFont typeface="Arial" panose="020B0604020202020204" pitchFamily="34" charset="0"/>
                <a:buChar char="-"/>
              </a:pPr>
              <a:r>
                <a:rPr lang="en-US" sz="1200" noProof="1"/>
                <a:t>Power procurement plans, including on-site generation</a:t>
              </a:r>
            </a:p>
            <a:p>
              <a:pPr marL="171450" indent="-171450">
                <a:spcBef>
                  <a:spcPts val="0"/>
                </a:spcBef>
                <a:spcAft>
                  <a:spcPts val="0"/>
                </a:spcAft>
                <a:buFont typeface="Arial" panose="020B0604020202020204" pitchFamily="34" charset="0"/>
                <a:buChar char="•"/>
              </a:pPr>
              <a:r>
                <a:rPr lang="en-US" sz="1200" noProof="1"/>
                <a:t>Notarized attestation for Equipment with 18-month lead time</a:t>
              </a:r>
            </a:p>
            <a:p>
              <a:pPr marL="171450" indent="-171450">
                <a:spcBef>
                  <a:spcPts val="0"/>
                </a:spcBef>
                <a:spcAft>
                  <a:spcPts val="0"/>
                </a:spcAft>
                <a:buFont typeface="Arial" panose="020B0604020202020204" pitchFamily="34" charset="0"/>
                <a:buChar char="•"/>
              </a:pPr>
              <a:r>
                <a:rPr lang="en-US" sz="1200" noProof="1"/>
                <a:t>Notarized attestation for Notice to proceed (NTP)</a:t>
              </a:r>
            </a:p>
            <a:p>
              <a:pPr marL="171450" indent="-171450">
                <a:spcBef>
                  <a:spcPts val="0"/>
                </a:spcBef>
                <a:spcAft>
                  <a:spcPts val="0"/>
                </a:spcAft>
                <a:buFont typeface="Arial" panose="020B0604020202020204" pitchFamily="34" charset="0"/>
                <a:buChar char="•"/>
              </a:pPr>
              <a:r>
                <a:rPr lang="en-US" sz="1200" noProof="1"/>
                <a:t>Notarized attestation for End-use customer</a:t>
              </a:r>
            </a:p>
            <a:p>
              <a:pPr marL="171450" indent="-171450">
                <a:spcBef>
                  <a:spcPts val="0"/>
                </a:spcBef>
                <a:spcAft>
                  <a:spcPts val="0"/>
                </a:spcAft>
                <a:buFont typeface="Arial" panose="020B0604020202020204" pitchFamily="34" charset="0"/>
                <a:buChar char="•"/>
              </a:pPr>
              <a:r>
                <a:rPr lang="en-US" sz="1200" noProof="1"/>
                <a:t>Notarized attestation and evidence for Site control</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p:txBody>
        </p:sp>
        <p:grpSp>
          <p:nvGrpSpPr>
            <p:cNvPr id="12" name="Group 11">
              <a:extLst>
                <a:ext uri="{FF2B5EF4-FFF2-40B4-BE49-F238E27FC236}">
                  <a16:creationId xmlns:a16="http://schemas.microsoft.com/office/drawing/2014/main" id="{67CE3809-1C73-EF6A-1FEA-4064AB3E93B1}"/>
                </a:ext>
              </a:extLst>
            </p:cNvPr>
            <p:cNvGrpSpPr/>
            <p:nvPr/>
          </p:nvGrpSpPr>
          <p:grpSpPr>
            <a:xfrm>
              <a:off x="7379099" y="1135090"/>
              <a:ext cx="4279501" cy="220337"/>
              <a:chOff x="1257300" y="1284810"/>
              <a:chExt cx="7121705" cy="220337"/>
            </a:xfrm>
          </p:grpSpPr>
          <p:cxnSp>
            <p:nvCxnSpPr>
              <p:cNvPr id="13" name="LineBasicDefault 292">
                <a:extLst>
                  <a:ext uri="{FF2B5EF4-FFF2-40B4-BE49-F238E27FC236}">
                    <a16:creationId xmlns:a16="http://schemas.microsoft.com/office/drawing/2014/main" id="{607A5A03-8435-99D9-A910-0C7D760042B4}"/>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0AAEA2E-3625-BA7B-5DA9-9E0652ECB3FD}"/>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TSP/DSP</a:t>
                </a:r>
                <a:endParaRPr lang="en-US" sz="1200" noProof="1"/>
              </a:p>
            </p:txBody>
          </p:sp>
        </p:grpSp>
        <p:sp>
          <p:nvSpPr>
            <p:cNvPr id="26" name="TextBox 25">
              <a:extLst>
                <a:ext uri="{FF2B5EF4-FFF2-40B4-BE49-F238E27FC236}">
                  <a16:creationId xmlns:a16="http://schemas.microsoft.com/office/drawing/2014/main" id="{178DFCC2-2DD3-932A-260A-3A33F7C8156A}"/>
                </a:ext>
              </a:extLst>
            </p:cNvPr>
            <p:cNvSpPr txBox="1">
              <a:spLocks/>
            </p:cNvSpPr>
            <p:nvPr/>
          </p:nvSpPr>
          <p:spPr>
            <a:xfrm>
              <a:off x="7379099" y="1453590"/>
              <a:ext cx="4279501" cy="147732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Confirmation of complete and valid set of interconnection studies (working with ERCOT)</a:t>
              </a:r>
            </a:p>
            <a:p>
              <a:pPr marL="171450" indent="-171450">
                <a:spcBef>
                  <a:spcPts val="0"/>
                </a:spcBef>
                <a:spcAft>
                  <a:spcPts val="0"/>
                </a:spcAft>
                <a:buFont typeface="Arial" panose="020B0604020202020204" pitchFamily="34" charset="0"/>
                <a:buChar char="•"/>
              </a:pPr>
              <a:r>
                <a:rPr lang="en-US" sz="1200" noProof="1"/>
                <a:t>Confirmation ILLE has provided financial security for system upgrades</a:t>
              </a:r>
            </a:p>
            <a:p>
              <a:pPr marL="171450" indent="-171450">
                <a:spcBef>
                  <a:spcPts val="0"/>
                </a:spcBef>
                <a:spcAft>
                  <a:spcPts val="0"/>
                </a:spcAft>
                <a:buFont typeface="Arial" panose="020B0604020202020204" pitchFamily="34" charset="0"/>
                <a:buChar char="•"/>
              </a:pPr>
              <a:r>
                <a:rPr lang="en-US" sz="1200" noProof="1"/>
                <a:t>Confirmation ILLE has satisfied direct interconnection cost (CIAC) responsibility</a:t>
              </a:r>
            </a:p>
            <a:p>
              <a:pPr marL="171450" indent="-171450">
                <a:spcBef>
                  <a:spcPts val="0"/>
                </a:spcBef>
                <a:spcAft>
                  <a:spcPts val="0"/>
                </a:spcAft>
                <a:buFont typeface="Arial" panose="020B0604020202020204" pitchFamily="34" charset="0"/>
                <a:buChar char="•"/>
              </a:pPr>
              <a:r>
                <a:rPr lang="en-US" sz="1200" noProof="1"/>
                <a:t>Confirmation that the Large Load has attested to other applicable requirements of Base Load Section 9.2.1.1(1)(e)</a:t>
              </a:r>
            </a:p>
          </p:txBody>
        </p:sp>
        <p:sp>
          <p:nvSpPr>
            <p:cNvPr id="18" name="TextBox 17">
              <a:extLst>
                <a:ext uri="{FF2B5EF4-FFF2-40B4-BE49-F238E27FC236}">
                  <a16:creationId xmlns:a16="http://schemas.microsoft.com/office/drawing/2014/main" id="{AFC7FB4B-6D74-C0DC-C00F-C651A452AC56}"/>
                </a:ext>
              </a:extLst>
            </p:cNvPr>
            <p:cNvSpPr txBox="1">
              <a:spLocks/>
            </p:cNvSpPr>
            <p:nvPr/>
          </p:nvSpPr>
          <p:spPr>
            <a:xfrm>
              <a:off x="1257300" y="3890363"/>
              <a:ext cx="1499938"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9.2.1.1(1)(f)</a:t>
              </a:r>
            </a:p>
            <a:p>
              <a:r>
                <a:rPr lang="en-US" sz="1200" noProof="1"/>
                <a:t>(Committed Large Load)</a:t>
              </a:r>
            </a:p>
          </p:txBody>
        </p:sp>
        <p:sp>
          <p:nvSpPr>
            <p:cNvPr id="19" name="TextBox 18">
              <a:extLst>
                <a:ext uri="{FF2B5EF4-FFF2-40B4-BE49-F238E27FC236}">
                  <a16:creationId xmlns:a16="http://schemas.microsoft.com/office/drawing/2014/main" id="{EF02D264-688C-D426-D0E3-2C45FDBC8839}"/>
                </a:ext>
              </a:extLst>
            </p:cNvPr>
            <p:cNvSpPr txBox="1">
              <a:spLocks/>
            </p:cNvSpPr>
            <p:nvPr/>
          </p:nvSpPr>
          <p:spPr>
            <a:xfrm>
              <a:off x="2928418" y="3890363"/>
              <a:ext cx="4279501" cy="258532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One notarized attestation accompanying § 9.7 disclosures:</a:t>
              </a:r>
            </a:p>
            <a:p>
              <a:pPr marL="400050" lvl="1" indent="-171450">
                <a:spcAft>
                  <a:spcPts val="0"/>
                </a:spcAft>
                <a:buFont typeface="Arial" panose="020B0604020202020204" pitchFamily="34" charset="0"/>
                <a:buChar char="-"/>
              </a:pPr>
              <a:r>
                <a:rPr lang="en-US" sz="1200" noProof="1"/>
                <a:t>Substantially similar request</a:t>
              </a:r>
            </a:p>
            <a:p>
              <a:pPr marL="400050" lvl="1" indent="-171450">
                <a:spcAft>
                  <a:spcPts val="0"/>
                </a:spcAft>
                <a:buFont typeface="Arial" panose="020B0604020202020204" pitchFamily="34" charset="0"/>
                <a:buChar char="-"/>
              </a:pPr>
              <a:r>
                <a:rPr lang="en-US" sz="1200" noProof="1"/>
                <a:t>Site studies and engineering progress</a:t>
              </a:r>
            </a:p>
            <a:p>
              <a:pPr marL="400050" lvl="1" indent="-171450">
                <a:spcAft>
                  <a:spcPts val="0"/>
                </a:spcAft>
                <a:buFont typeface="Arial" panose="020B0604020202020204" pitchFamily="34" charset="0"/>
                <a:buChar char="-"/>
              </a:pPr>
              <a:r>
                <a:rPr lang="en-US" sz="1200" noProof="1"/>
                <a:t>Permitting progress</a:t>
              </a:r>
            </a:p>
            <a:p>
              <a:pPr marL="400050" lvl="1" indent="-171450">
                <a:spcAft>
                  <a:spcPts val="0"/>
                </a:spcAft>
                <a:buFont typeface="Arial" panose="020B0604020202020204" pitchFamily="34" charset="0"/>
                <a:buChar char="-"/>
              </a:pPr>
              <a:r>
                <a:rPr lang="en-US" sz="1200" noProof="1"/>
                <a:t>Phased energization schedule (consistent with any LCP)</a:t>
              </a:r>
            </a:p>
            <a:p>
              <a:pPr marL="400050" lvl="1" indent="-171450">
                <a:spcAft>
                  <a:spcPts val="0"/>
                </a:spcAft>
                <a:buFont typeface="Arial" panose="020B0604020202020204" pitchFamily="34" charset="0"/>
                <a:buChar char="-"/>
              </a:pPr>
              <a:r>
                <a:rPr lang="en-US" sz="1200" noProof="1"/>
                <a:t>On-site backup generation information</a:t>
              </a:r>
            </a:p>
            <a:p>
              <a:pPr marL="400050" lvl="1" indent="-171450">
                <a:spcAft>
                  <a:spcPts val="0"/>
                </a:spcAft>
                <a:buFont typeface="Arial" panose="020B0604020202020204" pitchFamily="34" charset="0"/>
                <a:buChar char="-"/>
              </a:pPr>
              <a:r>
                <a:rPr lang="en-US" sz="1200" noProof="1"/>
                <a:t>Power procurement plans, including on-site generation</a:t>
              </a:r>
            </a:p>
            <a:p>
              <a:pPr marL="171450" indent="-171450">
                <a:spcBef>
                  <a:spcPts val="0"/>
                </a:spcBef>
                <a:spcAft>
                  <a:spcPts val="0"/>
                </a:spcAft>
                <a:buFont typeface="Arial" panose="020B0604020202020204" pitchFamily="34" charset="0"/>
                <a:buChar char="•"/>
              </a:pPr>
              <a:r>
                <a:rPr lang="en-US" sz="1200" noProof="1"/>
                <a:t>Notarized attestation for Site approvals or no approvals plus statement supporting conclusion</a:t>
              </a:r>
            </a:p>
            <a:p>
              <a:pPr marL="171450" indent="-171450">
                <a:spcBef>
                  <a:spcPts val="0"/>
                </a:spcBef>
                <a:spcAft>
                  <a:spcPts val="0"/>
                </a:spcAft>
                <a:buFont typeface="Arial" panose="020B0604020202020204" pitchFamily="34" charset="0"/>
                <a:buChar char="•"/>
              </a:pPr>
              <a:r>
                <a:rPr lang="en-US" sz="1200" noProof="1"/>
                <a:t>Notarized attestation and evidence for Site control</a:t>
              </a:r>
            </a:p>
            <a:p>
              <a:pPr marL="171450" indent="-171450">
                <a:spcBef>
                  <a:spcPts val="0"/>
                </a:spcBef>
                <a:spcAft>
                  <a:spcPts val="0"/>
                </a:spcAft>
                <a:buFont typeface="Arial" panose="020B0604020202020204" pitchFamily="34" charset="0"/>
                <a:buChar char="•"/>
              </a:pPr>
              <a:r>
                <a:rPr lang="en-US" sz="1200" noProof="1"/>
                <a:t>Notarized attestation for General contractor contract</a:t>
              </a:r>
            </a:p>
            <a:p>
              <a:pPr marL="171450" indent="-171450">
                <a:spcBef>
                  <a:spcPts val="0"/>
                </a:spcBef>
                <a:spcAft>
                  <a:spcPts val="0"/>
                </a:spcAft>
                <a:buFont typeface="Arial" panose="020B0604020202020204" pitchFamily="34" charset="0"/>
                <a:buChar char="•"/>
              </a:pPr>
              <a:r>
                <a:rPr lang="en-US" sz="1200" noProof="1"/>
                <a:t>Notarized attestation for Substation contractor contract</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p:txBody>
        </p:sp>
        <p:sp>
          <p:nvSpPr>
            <p:cNvPr id="21" name="TextBox 20">
              <a:extLst>
                <a:ext uri="{FF2B5EF4-FFF2-40B4-BE49-F238E27FC236}">
                  <a16:creationId xmlns:a16="http://schemas.microsoft.com/office/drawing/2014/main" id="{2FCAE1C4-7BBE-3F28-79BB-D19AE80F0CFB}"/>
                </a:ext>
              </a:extLst>
            </p:cNvPr>
            <p:cNvSpPr txBox="1">
              <a:spLocks/>
            </p:cNvSpPr>
            <p:nvPr/>
          </p:nvSpPr>
          <p:spPr>
            <a:xfrm>
              <a:off x="7379099" y="3890363"/>
              <a:ext cx="4279501" cy="147732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Confirmation of complete and valid set of interconnection studies (working with ERCOT)</a:t>
              </a:r>
            </a:p>
            <a:p>
              <a:pPr marL="171450" indent="-171450">
                <a:spcBef>
                  <a:spcPts val="0"/>
                </a:spcBef>
                <a:spcAft>
                  <a:spcPts val="0"/>
                </a:spcAft>
                <a:buFont typeface="Arial" panose="020B0604020202020204" pitchFamily="34" charset="0"/>
                <a:buChar char="•"/>
              </a:pPr>
              <a:r>
                <a:rPr lang="en-US" sz="1200" noProof="1"/>
                <a:t>Confirmation ILLE has provided financial security for system upgrades</a:t>
              </a:r>
            </a:p>
            <a:p>
              <a:pPr marL="171450" indent="-171450">
                <a:spcBef>
                  <a:spcPts val="0"/>
                </a:spcBef>
                <a:spcAft>
                  <a:spcPts val="0"/>
                </a:spcAft>
                <a:buFont typeface="Arial" panose="020B0604020202020204" pitchFamily="34" charset="0"/>
                <a:buChar char="•"/>
              </a:pPr>
              <a:r>
                <a:rPr lang="en-US" sz="1200" noProof="1"/>
                <a:t>Confirmation ILLE has satisfied direct interconnection cost (CIAC) responsibility</a:t>
              </a:r>
            </a:p>
            <a:p>
              <a:pPr marL="171450" indent="-171450">
                <a:spcBef>
                  <a:spcPts val="0"/>
                </a:spcBef>
                <a:spcAft>
                  <a:spcPts val="0"/>
                </a:spcAft>
                <a:buFont typeface="Arial" panose="020B0604020202020204" pitchFamily="34" charset="0"/>
                <a:buChar char="•"/>
              </a:pPr>
              <a:r>
                <a:rPr lang="en-US" sz="1200" noProof="1"/>
                <a:t>Confirmation that the Large Load has attested to other applicable requirements of Base Load Section 9.2.1.1(1)(f)</a:t>
              </a:r>
            </a:p>
          </p:txBody>
        </p:sp>
        <p:grpSp>
          <p:nvGrpSpPr>
            <p:cNvPr id="85" name="Group 84">
              <a:extLst>
                <a:ext uri="{FF2B5EF4-FFF2-40B4-BE49-F238E27FC236}">
                  <a16:creationId xmlns:a16="http://schemas.microsoft.com/office/drawing/2014/main" id="{6C56969B-0B0C-4659-76A0-94F447F20330}"/>
                </a:ext>
              </a:extLst>
            </p:cNvPr>
            <p:cNvGrpSpPr/>
            <p:nvPr/>
          </p:nvGrpSpPr>
          <p:grpSpPr>
            <a:xfrm>
              <a:off x="2928418" y="1135090"/>
              <a:ext cx="4279501" cy="220337"/>
              <a:chOff x="1257300" y="1284810"/>
              <a:chExt cx="7121705" cy="220337"/>
            </a:xfrm>
          </p:grpSpPr>
          <p:cxnSp>
            <p:nvCxnSpPr>
              <p:cNvPr id="86" name="LineBasicDefault 292">
                <a:extLst>
                  <a:ext uri="{FF2B5EF4-FFF2-40B4-BE49-F238E27FC236}">
                    <a16:creationId xmlns:a16="http://schemas.microsoft.com/office/drawing/2014/main" id="{866819FE-9C75-D148-6D53-4B9FB782B42C}"/>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3288B8F5-D452-D135-5ECF-6CB22328D504}"/>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ILLE</a:t>
                </a:r>
                <a:r>
                  <a:rPr lang="en-US" sz="1200" b="1" baseline="30000" noProof="1"/>
                  <a:t>1</a:t>
                </a:r>
                <a:endParaRPr lang="en-US" sz="1200" noProof="1"/>
              </a:p>
            </p:txBody>
          </p:sp>
        </p:grpSp>
      </p:grpSp>
      <p:sp>
        <p:nvSpPr>
          <p:cNvPr id="88" name="Text Placeholder 20">
            <a:extLst>
              <a:ext uri="{FF2B5EF4-FFF2-40B4-BE49-F238E27FC236}">
                <a16:creationId xmlns:a16="http://schemas.microsoft.com/office/drawing/2014/main" id="{910DCA76-7745-4FEB-1EB4-03782F5FC7A7}"/>
              </a:ext>
            </a:extLst>
          </p:cNvPr>
          <p:cNvSpPr txBox="1">
            <a:spLocks/>
          </p:cNvSpPr>
          <p:nvPr/>
        </p:nvSpPr>
        <p:spPr>
          <a:xfrm>
            <a:off x="1257300" y="653727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1. Unless otherwise specified, ILLE needs to provide the required documentation to the interconnecting TSP/DSP</a:t>
            </a:r>
          </a:p>
        </p:txBody>
      </p:sp>
    </p:spTree>
    <p:extLst>
      <p:ext uri="{BB962C8B-B14F-4D97-AF65-F5344CB8AC3E}">
        <p14:creationId xmlns:p14="http://schemas.microsoft.com/office/powerpoint/2010/main" val="3451386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B755C-0F74-CA2A-2E0F-3CBA1EB39449}"/>
            </a:ext>
          </a:extLst>
        </p:cNvPr>
        <p:cNvGrpSpPr/>
        <p:nvPr/>
      </p:nvGrpSpPr>
      <p:grpSpPr>
        <a:xfrm>
          <a:off x="0" y="0"/>
          <a:ext cx="0" cy="0"/>
          <a:chOff x="0" y="0"/>
          <a:chExt cx="0" cy="0"/>
        </a:xfrm>
      </p:grpSpPr>
      <p:graphicFrame>
        <p:nvGraphicFramePr>
          <p:cNvPr id="17" name="think-cell data - do not delete" hidden="1">
            <a:extLst>
              <a:ext uri="{FF2B5EF4-FFF2-40B4-BE49-F238E27FC236}">
                <a16:creationId xmlns:a16="http://schemas.microsoft.com/office/drawing/2014/main" id="{D19DD7A7-E1CA-E944-D855-C4A79673FA5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17" name="think-cell data - do not delete" hidden="1">
                        <a:extLst>
                          <a:ext uri="{FF2B5EF4-FFF2-40B4-BE49-F238E27FC236}">
                            <a16:creationId xmlns:a16="http://schemas.microsoft.com/office/drawing/2014/main" id="{D19DD7A7-E1CA-E944-D855-C4A79673FA5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FA518FED-29D3-F0AC-44E8-E1231B9A0630}"/>
              </a:ext>
            </a:extLst>
          </p:cNvPr>
          <p:cNvSpPr>
            <a:spLocks/>
          </p:cNvSpPr>
          <p:nvPr/>
        </p:nvSpPr>
        <p:spPr>
          <a:xfrm>
            <a:off x="4758425" y="1664412"/>
            <a:ext cx="3411416" cy="2876766"/>
          </a:xfrm>
          <a:prstGeom prst="rect">
            <a:avLst/>
          </a:prstGeom>
          <a:solidFill>
            <a:schemeClr val="accent2">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buNone/>
            </a:pPr>
            <a:endParaRPr lang="en-US" sz="1100"/>
          </a:p>
        </p:txBody>
      </p:sp>
      <p:sp>
        <p:nvSpPr>
          <p:cNvPr id="4" name="Slide Number Placeholder 5">
            <a:extLst>
              <a:ext uri="{FF2B5EF4-FFF2-40B4-BE49-F238E27FC236}">
                <a16:creationId xmlns:a16="http://schemas.microsoft.com/office/drawing/2014/main" id="{5684FC82-B943-02B1-E00C-F0B8F6D0F7F2}"/>
              </a:ext>
            </a:extLst>
          </p:cNvPr>
          <p:cNvSpPr>
            <a:spLocks noGrp="1"/>
          </p:cNvSpPr>
          <p:nvPr>
            <p:ph type="sldNum" sz="quarter" idx="12"/>
          </p:nvPr>
        </p:nvSpPr>
        <p:spPr/>
        <p:txBody>
          <a:bodyPr/>
          <a:lstStyle/>
          <a:p>
            <a:fld id="{BCDE79FB-97BA-492B-8D57-F1373F9ADA95}" type="slidenum">
              <a:rPr lang="en-US" smtClean="0"/>
              <a:t>6</a:t>
            </a:fld>
            <a:endParaRPr lang="en-US"/>
          </a:p>
        </p:txBody>
      </p:sp>
      <p:sp>
        <p:nvSpPr>
          <p:cNvPr id="7" name="Rectangle 6">
            <a:extLst>
              <a:ext uri="{FF2B5EF4-FFF2-40B4-BE49-F238E27FC236}">
                <a16:creationId xmlns:a16="http://schemas.microsoft.com/office/drawing/2014/main" id="{75C85094-CBE4-D64E-0363-1CADBA5CC9FC}"/>
              </a:ext>
            </a:extLst>
          </p:cNvPr>
          <p:cNvSpPr>
            <a:spLocks/>
          </p:cNvSpPr>
          <p:nvPr/>
        </p:nvSpPr>
        <p:spPr>
          <a:xfrm>
            <a:off x="1257300" y="1866518"/>
            <a:ext cx="3310128" cy="417080"/>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 name="Rectangle 7">
            <a:extLst>
              <a:ext uri="{FF2B5EF4-FFF2-40B4-BE49-F238E27FC236}">
                <a16:creationId xmlns:a16="http://schemas.microsoft.com/office/drawing/2014/main" id="{036514D1-37F4-43A2-84DC-BE659075093A}"/>
              </a:ext>
            </a:extLst>
          </p:cNvPr>
          <p:cNvSpPr>
            <a:spLocks/>
          </p:cNvSpPr>
          <p:nvPr/>
        </p:nvSpPr>
        <p:spPr>
          <a:xfrm>
            <a:off x="4802886" y="1866518"/>
            <a:ext cx="3310128" cy="417080"/>
          </a:xfrm>
          <a:prstGeom prst="rect">
            <a:avLst/>
          </a:prstGeom>
          <a:solidFill>
            <a:srgbClr val="D2D2D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Rectangle 8">
            <a:extLst>
              <a:ext uri="{FF2B5EF4-FFF2-40B4-BE49-F238E27FC236}">
                <a16:creationId xmlns:a16="http://schemas.microsoft.com/office/drawing/2014/main" id="{DD7B1E75-4D6B-ADFA-F34B-A30A6448F614}"/>
              </a:ext>
            </a:extLst>
          </p:cNvPr>
          <p:cNvSpPr>
            <a:spLocks/>
          </p:cNvSpPr>
          <p:nvPr/>
        </p:nvSpPr>
        <p:spPr>
          <a:xfrm>
            <a:off x="8348472" y="1866518"/>
            <a:ext cx="3310128" cy="417080"/>
          </a:xfrm>
          <a:prstGeom prst="rect">
            <a:avLst/>
          </a:prstGeom>
          <a:solidFill>
            <a:srgbClr val="78D2D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TextBox 9">
            <a:extLst>
              <a:ext uri="{FF2B5EF4-FFF2-40B4-BE49-F238E27FC236}">
                <a16:creationId xmlns:a16="http://schemas.microsoft.com/office/drawing/2014/main" id="{BDA2D34F-3D21-F51B-8C07-1A44F26CDD1C}"/>
              </a:ext>
            </a:extLst>
          </p:cNvPr>
          <p:cNvSpPr txBox="1">
            <a:spLocks/>
          </p:cNvSpPr>
          <p:nvPr/>
        </p:nvSpPr>
        <p:spPr>
          <a:xfrm>
            <a:off x="1448297" y="1936559"/>
            <a:ext cx="2928135"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bg1"/>
                </a:solidFill>
              </a:rPr>
              <a:t>ILLE</a:t>
            </a:r>
          </a:p>
        </p:txBody>
      </p:sp>
      <p:sp>
        <p:nvSpPr>
          <p:cNvPr id="11" name="TextBox 10">
            <a:extLst>
              <a:ext uri="{FF2B5EF4-FFF2-40B4-BE49-F238E27FC236}">
                <a16:creationId xmlns:a16="http://schemas.microsoft.com/office/drawing/2014/main" id="{11F97E29-123B-5EB2-010C-3A354390EBF0}"/>
              </a:ext>
            </a:extLst>
          </p:cNvPr>
          <p:cNvSpPr txBox="1">
            <a:spLocks/>
          </p:cNvSpPr>
          <p:nvPr/>
        </p:nvSpPr>
        <p:spPr>
          <a:xfrm>
            <a:off x="4993883" y="1936559"/>
            <a:ext cx="2928135"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t>TSP/DSP</a:t>
            </a:r>
          </a:p>
        </p:txBody>
      </p:sp>
      <p:sp>
        <p:nvSpPr>
          <p:cNvPr id="12" name="TextBox 11">
            <a:extLst>
              <a:ext uri="{FF2B5EF4-FFF2-40B4-BE49-F238E27FC236}">
                <a16:creationId xmlns:a16="http://schemas.microsoft.com/office/drawing/2014/main" id="{B8F8C4A0-8E65-9B6A-F2DC-DC59E8419C8A}"/>
              </a:ext>
            </a:extLst>
          </p:cNvPr>
          <p:cNvSpPr txBox="1">
            <a:spLocks/>
          </p:cNvSpPr>
          <p:nvPr/>
        </p:nvSpPr>
        <p:spPr>
          <a:xfrm>
            <a:off x="8539469" y="1936559"/>
            <a:ext cx="2928135"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bg1"/>
                </a:solidFill>
              </a:rPr>
              <a:t>ERCOT</a:t>
            </a:r>
          </a:p>
        </p:txBody>
      </p:sp>
      <p:sp>
        <p:nvSpPr>
          <p:cNvPr id="13" name="TextBox 12">
            <a:extLst>
              <a:ext uri="{FF2B5EF4-FFF2-40B4-BE49-F238E27FC236}">
                <a16:creationId xmlns:a16="http://schemas.microsoft.com/office/drawing/2014/main" id="{716C3B9F-FE89-A4ED-B1FE-68653E5726B6}"/>
              </a:ext>
            </a:extLst>
          </p:cNvPr>
          <p:cNvSpPr txBox="1">
            <a:spLocks/>
          </p:cNvSpPr>
          <p:nvPr/>
        </p:nvSpPr>
        <p:spPr>
          <a:xfrm>
            <a:off x="4802885" y="2405358"/>
            <a:ext cx="3310128" cy="201593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Complete review and validation of ILLE submission materials against applicable eligibility requirements</a:t>
            </a:r>
          </a:p>
          <a:p>
            <a:pPr lvl="1">
              <a:buFont typeface="Arial" panose="020B0604020202020204" pitchFamily="34" charset="0"/>
              <a:buChar char="•"/>
            </a:pPr>
            <a:r>
              <a:rPr lang="en-US" sz="1400"/>
              <a:t>Resolve outstanding package deficiencies and confirm submission completeness within the LIF</a:t>
            </a:r>
          </a:p>
          <a:p>
            <a:pPr lvl="1">
              <a:buFont typeface="Arial" panose="020B0604020202020204" pitchFamily="34" charset="0"/>
              <a:buChar char="•"/>
            </a:pPr>
            <a:r>
              <a:rPr lang="en-US" sz="1400" b="1"/>
              <a:t>Finalize the coordinated Batch Zero eligibility package and submit required materials to ERCOT</a:t>
            </a:r>
          </a:p>
        </p:txBody>
      </p:sp>
      <p:sp>
        <p:nvSpPr>
          <p:cNvPr id="14" name="TextBox 13">
            <a:extLst>
              <a:ext uri="{FF2B5EF4-FFF2-40B4-BE49-F238E27FC236}">
                <a16:creationId xmlns:a16="http://schemas.microsoft.com/office/drawing/2014/main" id="{BD835E4F-EC76-E3F1-05E4-7BA7FAA9CF01}"/>
              </a:ext>
            </a:extLst>
          </p:cNvPr>
          <p:cNvSpPr txBox="1">
            <a:spLocks/>
          </p:cNvSpPr>
          <p:nvPr/>
        </p:nvSpPr>
        <p:spPr>
          <a:xfrm>
            <a:off x="8348472" y="2455797"/>
            <a:ext cx="3310128"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Prepare for formal completeness, classification, and eligibility review of submitted Batch Zero packages</a:t>
            </a:r>
          </a:p>
        </p:txBody>
      </p:sp>
      <p:sp>
        <p:nvSpPr>
          <p:cNvPr id="35" name="TextBox 34">
            <a:extLst>
              <a:ext uri="{FF2B5EF4-FFF2-40B4-BE49-F238E27FC236}">
                <a16:creationId xmlns:a16="http://schemas.microsoft.com/office/drawing/2014/main" id="{707C34E6-790A-A104-C23C-1DC87DB01B63}"/>
              </a:ext>
            </a:extLst>
          </p:cNvPr>
          <p:cNvSpPr txBox="1">
            <a:spLocks/>
          </p:cNvSpPr>
          <p:nvPr/>
        </p:nvSpPr>
        <p:spPr>
          <a:xfrm>
            <a:off x="1257300" y="2405358"/>
            <a:ext cx="3310128" cy="133113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Respond to TSP/DSP validation questions and resolve identified submission deficiencies, as applicable</a:t>
            </a:r>
          </a:p>
          <a:p>
            <a:pPr lvl="1">
              <a:buFont typeface="Arial" panose="020B0604020202020204" pitchFamily="34" charset="0"/>
              <a:buChar char="•"/>
            </a:pPr>
            <a:r>
              <a:rPr lang="en-US" sz="1400"/>
              <a:t>Provide supplemental technical materials or clarifications needed to support package completeness</a:t>
            </a:r>
          </a:p>
        </p:txBody>
      </p:sp>
      <p:sp>
        <p:nvSpPr>
          <p:cNvPr id="36" name="Title Placeholder 1">
            <a:extLst>
              <a:ext uri="{FF2B5EF4-FFF2-40B4-BE49-F238E27FC236}">
                <a16:creationId xmlns:a16="http://schemas.microsoft.com/office/drawing/2014/main" id="{9C1009B5-93C4-F8E3-405A-8FD271E0382D}"/>
              </a:ext>
            </a:extLst>
          </p:cNvPr>
          <p:cNvSpPr txBox="1">
            <a:spLocks/>
          </p:cNvSpPr>
          <p:nvPr/>
        </p:nvSpPr>
        <p:spPr>
          <a:xfrm>
            <a:off x="1730087" y="463296"/>
            <a:ext cx="9455727" cy="332399"/>
          </a:xfrm>
          <a:prstGeom prst="rect">
            <a:avLst/>
          </a:prstGeom>
          <a:noFill/>
        </p:spPr>
        <p:txBody>
          <a:bodyPr vert="horz"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July 24 Batch Zero milestone: activities required</a:t>
            </a:r>
          </a:p>
        </p:txBody>
      </p:sp>
      <p:sp>
        <p:nvSpPr>
          <p:cNvPr id="16" name="TrackerNumBlue 4">
            <a:extLst>
              <a:ext uri="{FF2B5EF4-FFF2-40B4-BE49-F238E27FC236}">
                <a16:creationId xmlns:a16="http://schemas.microsoft.com/office/drawing/2014/main" id="{6B6849B4-BD39-7B81-9303-1893A7086804}"/>
              </a:ext>
            </a:extLst>
          </p:cNvPr>
          <p:cNvSpPr/>
          <p:nvPr>
            <p:custDataLst>
              <p:tags r:id="rId2"/>
            </p:custDataLst>
          </p:nvPr>
        </p:nvSpPr>
        <p:spPr>
          <a:xfrm>
            <a:off x="1257300" y="463296"/>
            <a:ext cx="371801" cy="371801"/>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2000" b="1">
                <a:solidFill>
                  <a:schemeClr val="bg1"/>
                </a:solidFill>
              </a:rPr>
              <a:t>2</a:t>
            </a:r>
          </a:p>
        </p:txBody>
      </p:sp>
      <p:grpSp>
        <p:nvGrpSpPr>
          <p:cNvPr id="22" name="Group 21">
            <a:extLst>
              <a:ext uri="{FF2B5EF4-FFF2-40B4-BE49-F238E27FC236}">
                <a16:creationId xmlns:a16="http://schemas.microsoft.com/office/drawing/2014/main" id="{0A5B69CE-2A3C-24F5-CADE-908D24423F41}"/>
              </a:ext>
            </a:extLst>
          </p:cNvPr>
          <p:cNvGrpSpPr/>
          <p:nvPr/>
        </p:nvGrpSpPr>
        <p:grpSpPr>
          <a:xfrm>
            <a:off x="10435580" y="1250226"/>
            <a:ext cx="1223020" cy="182880"/>
            <a:chOff x="5714342" y="1126938"/>
            <a:chExt cx="1223020" cy="182880"/>
          </a:xfrm>
        </p:grpSpPr>
        <p:sp>
          <p:nvSpPr>
            <p:cNvPr id="20" name="Rectangle 19">
              <a:extLst>
                <a:ext uri="{FF2B5EF4-FFF2-40B4-BE49-F238E27FC236}">
                  <a16:creationId xmlns:a16="http://schemas.microsoft.com/office/drawing/2014/main" id="{D91B51C3-0A45-BA1C-5D50-AF414236FBBC}"/>
                </a:ext>
              </a:extLst>
            </p:cNvPr>
            <p:cNvSpPr>
              <a:spLocks/>
            </p:cNvSpPr>
            <p:nvPr/>
          </p:nvSpPr>
          <p:spPr>
            <a:xfrm>
              <a:off x="5714342" y="1126938"/>
              <a:ext cx="182880" cy="182880"/>
            </a:xfrm>
            <a:prstGeom prst="rect">
              <a:avLst/>
            </a:prstGeom>
            <a:solidFill>
              <a:schemeClr val="accent2">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buNone/>
              </a:pPr>
              <a:endParaRPr lang="en-US" sz="1100"/>
            </a:p>
          </p:txBody>
        </p:sp>
        <p:sp>
          <p:nvSpPr>
            <p:cNvPr id="21" name="TextBox 20">
              <a:extLst>
                <a:ext uri="{FF2B5EF4-FFF2-40B4-BE49-F238E27FC236}">
                  <a16:creationId xmlns:a16="http://schemas.microsoft.com/office/drawing/2014/main" id="{EF0B9DD1-4E91-6235-8EC6-EC16D3313F4F}"/>
                </a:ext>
              </a:extLst>
            </p:cNvPr>
            <p:cNvSpPr txBox="1">
              <a:spLocks/>
            </p:cNvSpPr>
            <p:nvPr/>
          </p:nvSpPr>
          <p:spPr>
            <a:xfrm>
              <a:off x="5978537" y="1137587"/>
              <a:ext cx="958825" cy="16158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50"/>
                <a:t>Lead role</a:t>
              </a:r>
              <a:endParaRPr lang="en-US"/>
            </a:p>
          </p:txBody>
        </p:sp>
      </p:grpSp>
      <p:cxnSp>
        <p:nvCxnSpPr>
          <p:cNvPr id="5" name="Straight Connector 4">
            <a:extLst>
              <a:ext uri="{FF2B5EF4-FFF2-40B4-BE49-F238E27FC236}">
                <a16:creationId xmlns:a16="http://schemas.microsoft.com/office/drawing/2014/main" id="{1633106A-799F-22AB-FC2B-B9060096D3B9}"/>
              </a:ext>
            </a:extLst>
          </p:cNvPr>
          <p:cNvCxnSpPr>
            <a:cxnSpLocks/>
          </p:cNvCxnSpPr>
          <p:nvPr/>
        </p:nvCxnSpPr>
        <p:spPr>
          <a:xfrm>
            <a:off x="1156013" y="5198724"/>
            <a:ext cx="10502585" cy="0"/>
          </a:xfrm>
          <a:prstGeom prst="line">
            <a:avLst/>
          </a:prstGeom>
          <a:ln w="28575">
            <a:solidFill>
              <a:schemeClr val="accent1"/>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F63A6272-F13E-B7D9-577B-8E88762E5F94}"/>
              </a:ext>
            </a:extLst>
          </p:cNvPr>
          <p:cNvSpPr txBox="1">
            <a:spLocks/>
          </p:cNvSpPr>
          <p:nvPr/>
        </p:nvSpPr>
        <p:spPr>
          <a:xfrm>
            <a:off x="1828800" y="5294594"/>
            <a:ext cx="9829798"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b="1"/>
              <a:t>Clarification:</a:t>
            </a:r>
            <a:r>
              <a:rPr lang="en-US" sz="1400"/>
              <a:t> the post–July 10 validation period is intended to address administrative corrections, clarification requests, and minor submission errors identified during TSP/DSP review (e.g., typos or incorrect references). It is not intended to allow submission of materially missing eligibility items or satisfaction of requirements that were not completed by the applicable July 10 deadline (e.g., posting financial security, executing required commitments, or completing required attestations)</a:t>
            </a:r>
          </a:p>
        </p:txBody>
      </p:sp>
      <p:grpSp>
        <p:nvGrpSpPr>
          <p:cNvPr id="18" name="ExclamationMarkWhite 7">
            <a:extLst>
              <a:ext uri="{FF2B5EF4-FFF2-40B4-BE49-F238E27FC236}">
                <a16:creationId xmlns:a16="http://schemas.microsoft.com/office/drawing/2014/main" id="{DEE212C6-4550-BD4B-2BE9-1BF06C7389D2}"/>
              </a:ext>
            </a:extLst>
          </p:cNvPr>
          <p:cNvGrpSpPr>
            <a:grpSpLocks noChangeAspect="1"/>
          </p:cNvGrpSpPr>
          <p:nvPr>
            <p:custDataLst>
              <p:tags r:id="rId3"/>
            </p:custDataLst>
          </p:nvPr>
        </p:nvGrpSpPr>
        <p:grpSpPr>
          <a:xfrm>
            <a:off x="1257300" y="5294594"/>
            <a:ext cx="396228" cy="396228"/>
            <a:chOff x="1016000" y="1016000"/>
            <a:chExt cx="396228" cy="396228"/>
          </a:xfrm>
        </p:grpSpPr>
        <p:sp>
          <p:nvSpPr>
            <p:cNvPr id="23" name="Oval 22">
              <a:extLst>
                <a:ext uri="{FF2B5EF4-FFF2-40B4-BE49-F238E27FC236}">
                  <a16:creationId xmlns:a16="http://schemas.microsoft.com/office/drawing/2014/main" id="{D8EB0F1E-24D7-F42C-8952-D1CEFCF7E629}"/>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24" name="Graphic 23">
              <a:extLst>
                <a:ext uri="{FF2B5EF4-FFF2-40B4-BE49-F238E27FC236}">
                  <a16:creationId xmlns:a16="http://schemas.microsoft.com/office/drawing/2014/main" id="{5F013784-2278-7812-0082-66C42CBC560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023614" y="1023614"/>
              <a:ext cx="381000" cy="381000"/>
            </a:xfrm>
            <a:prstGeom prst="rect">
              <a:avLst/>
            </a:prstGeom>
          </p:spPr>
        </p:pic>
      </p:grpSp>
      <p:sp>
        <p:nvSpPr>
          <p:cNvPr id="28" name="Rectangle 27">
            <a:extLst>
              <a:ext uri="{FF2B5EF4-FFF2-40B4-BE49-F238E27FC236}">
                <a16:creationId xmlns:a16="http://schemas.microsoft.com/office/drawing/2014/main" id="{223E5142-A60F-046A-F22E-FBFA30F9FE94}"/>
              </a:ext>
            </a:extLst>
          </p:cNvPr>
          <p:cNvSpPr/>
          <p:nvPr/>
        </p:nvSpPr>
        <p:spPr>
          <a:xfrm>
            <a:off x="1156013" y="2374187"/>
            <a:ext cx="3411415" cy="1392187"/>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C4CF3994-4D5E-C872-E08B-B1BDC9C71826}"/>
              </a:ext>
            </a:extLst>
          </p:cNvPr>
          <p:cNvCxnSpPr>
            <a:cxnSpLocks/>
          </p:cNvCxnSpPr>
          <p:nvPr/>
        </p:nvCxnSpPr>
        <p:spPr>
          <a:xfrm>
            <a:off x="1459443" y="3766374"/>
            <a:ext cx="0" cy="1432350"/>
          </a:xfrm>
          <a:prstGeom prst="line">
            <a:avLst/>
          </a:prstGeom>
          <a:ln w="28575">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34268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7FFF4-357D-B951-A4FD-5D39CA81132D}"/>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8425C5C-B422-1C16-76B7-C48DFE1CBEC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3" progId="TCLayout.ActiveDocument.1">
                  <p:embed/>
                </p:oleObj>
              </mc:Choice>
              <mc:Fallback>
                <p:oleObj name="think-cell Slide" r:id="rId7" imgW="404" imgH="403" progId="TCLayout.ActiveDocument.1">
                  <p:embed/>
                  <p:pic>
                    <p:nvPicPr>
                      <p:cNvPr id="8" name="think-cell data - do not delete" hidden="1">
                        <a:extLst>
                          <a:ext uri="{FF2B5EF4-FFF2-40B4-BE49-F238E27FC236}">
                            <a16:creationId xmlns:a16="http://schemas.microsoft.com/office/drawing/2014/main" id="{A8425C5C-B422-1C16-76B7-C48DFE1CBEC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Slide Number Placeholder 5">
            <a:extLst>
              <a:ext uri="{FF2B5EF4-FFF2-40B4-BE49-F238E27FC236}">
                <a16:creationId xmlns:a16="http://schemas.microsoft.com/office/drawing/2014/main" id="{D9347E7C-32BA-EB5C-E244-F274CC31057D}"/>
              </a:ext>
            </a:extLst>
          </p:cNvPr>
          <p:cNvSpPr>
            <a:spLocks noGrp="1"/>
          </p:cNvSpPr>
          <p:nvPr>
            <p:ph type="sldNum" sz="quarter" idx="12"/>
          </p:nvPr>
        </p:nvSpPr>
        <p:spPr/>
        <p:txBody>
          <a:bodyPr/>
          <a:lstStyle/>
          <a:p>
            <a:fld id="{BCDE79FB-97BA-492B-8D57-F1373F9ADA95}" type="slidenum">
              <a:rPr lang="en-US" smtClean="0"/>
              <a:t>60</a:t>
            </a:fld>
            <a:endParaRPr lang="en-US"/>
          </a:p>
        </p:txBody>
      </p:sp>
      <p:sp>
        <p:nvSpPr>
          <p:cNvPr id="30" name="Title Placeholder 1">
            <a:extLst>
              <a:ext uri="{FF2B5EF4-FFF2-40B4-BE49-F238E27FC236}">
                <a16:creationId xmlns:a16="http://schemas.microsoft.com/office/drawing/2014/main" id="{BA88D81D-E3B3-03B5-4CAF-A5AD69B9A87A}"/>
              </a:ext>
            </a:extLst>
          </p:cNvPr>
          <p:cNvSpPr>
            <a:spLocks noGrp="1"/>
          </p:cNvSpPr>
          <p:nvPr>
            <p:ph type="title"/>
          </p:nvPr>
        </p:nvSpPr>
        <p:spPr>
          <a:xfrm>
            <a:off x="1257300" y="220898"/>
            <a:ext cx="10401300" cy="332399"/>
          </a:xfrm>
        </p:spPr>
        <p:txBody>
          <a:bodyPr vert="horz">
            <a:spAutoFit/>
          </a:bodyPr>
          <a:lstStyle/>
          <a:p>
            <a:r>
              <a:rPr lang="en-US"/>
              <a:t>Eligibility Requirements by Batch Zero Pathway (3/4)</a:t>
            </a:r>
          </a:p>
        </p:txBody>
      </p:sp>
      <p:grpSp>
        <p:nvGrpSpPr>
          <p:cNvPr id="10" name="Group 9">
            <a:extLst>
              <a:ext uri="{FF2B5EF4-FFF2-40B4-BE49-F238E27FC236}">
                <a16:creationId xmlns:a16="http://schemas.microsoft.com/office/drawing/2014/main" id="{E0DC9330-CB36-CCBC-E623-C69A3313194B}"/>
              </a:ext>
            </a:extLst>
          </p:cNvPr>
          <p:cNvGrpSpPr/>
          <p:nvPr/>
        </p:nvGrpSpPr>
        <p:grpSpPr>
          <a:xfrm>
            <a:off x="1257300" y="669630"/>
            <a:ext cx="10401300" cy="4799606"/>
            <a:chOff x="1257300" y="782644"/>
            <a:chExt cx="10401300" cy="4799606"/>
          </a:xfrm>
        </p:grpSpPr>
        <p:cxnSp>
          <p:nvCxnSpPr>
            <p:cNvPr id="6" name="LineBasicDefault 292">
              <a:extLst>
                <a:ext uri="{FF2B5EF4-FFF2-40B4-BE49-F238E27FC236}">
                  <a16:creationId xmlns:a16="http://schemas.microsoft.com/office/drawing/2014/main" id="{66CF001C-E20B-DFFB-7C4D-163C6C9F9916}"/>
                </a:ext>
              </a:extLst>
            </p:cNvPr>
            <p:cNvCxnSpPr>
              <a:cxnSpLocks/>
            </p:cNvCxnSpPr>
            <p:nvPr>
              <p:custDataLst>
                <p:tags r:id="rId2"/>
              </p:custDataLst>
            </p:nvPr>
          </p:nvCxnSpPr>
          <p:spPr>
            <a:xfrm>
              <a:off x="1257300" y="1355427"/>
              <a:ext cx="149993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829B659-0309-5160-3AF3-84D76C11523B}"/>
                </a:ext>
              </a:extLst>
            </p:cNvPr>
            <p:cNvSpPr txBox="1">
              <a:spLocks/>
            </p:cNvSpPr>
            <p:nvPr/>
          </p:nvSpPr>
          <p:spPr>
            <a:xfrm>
              <a:off x="1257300" y="1135090"/>
              <a:ext cx="1499938"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path</a:t>
              </a:r>
              <a:endParaRPr lang="en-US" sz="1200" noProof="1"/>
            </a:p>
          </p:txBody>
        </p:sp>
        <p:grpSp>
          <p:nvGrpSpPr>
            <p:cNvPr id="15" name="Group 14">
              <a:extLst>
                <a:ext uri="{FF2B5EF4-FFF2-40B4-BE49-F238E27FC236}">
                  <a16:creationId xmlns:a16="http://schemas.microsoft.com/office/drawing/2014/main" id="{AD5624D4-56A3-C367-64DC-562F5D18548E}"/>
                </a:ext>
              </a:extLst>
            </p:cNvPr>
            <p:cNvGrpSpPr/>
            <p:nvPr/>
          </p:nvGrpSpPr>
          <p:grpSpPr>
            <a:xfrm>
              <a:off x="2928418" y="782644"/>
              <a:ext cx="8730182" cy="220337"/>
              <a:chOff x="1257300" y="1284810"/>
              <a:chExt cx="7121705" cy="220337"/>
            </a:xfrm>
          </p:grpSpPr>
          <p:cxnSp>
            <p:nvCxnSpPr>
              <p:cNvPr id="16" name="LineBasicDefault 292">
                <a:extLst>
                  <a:ext uri="{FF2B5EF4-FFF2-40B4-BE49-F238E27FC236}">
                    <a16:creationId xmlns:a16="http://schemas.microsoft.com/office/drawing/2014/main" id="{D2885AD9-D00C-825E-542A-2BC4C65558BA}"/>
                  </a:ext>
                </a:extLst>
              </p:cNvPr>
              <p:cNvCxnSpPr>
                <a:cxnSpLocks/>
              </p:cNvCxnSpPr>
              <p:nvPr>
                <p:custDataLst>
                  <p:tags r:id="rId5"/>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6E233D9-D5EB-00FD-BF28-1FC996DCBC1D}"/>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requirements</a:t>
                </a:r>
                <a:endParaRPr lang="en-US" sz="1200" noProof="1"/>
              </a:p>
            </p:txBody>
          </p:sp>
        </p:grpSp>
        <p:sp>
          <p:nvSpPr>
            <p:cNvPr id="20" name="TextBox 19">
              <a:extLst>
                <a:ext uri="{FF2B5EF4-FFF2-40B4-BE49-F238E27FC236}">
                  <a16:creationId xmlns:a16="http://schemas.microsoft.com/office/drawing/2014/main" id="{34D1EFCA-13DD-AB13-7F93-2BDE0EB9FB0B}"/>
                </a:ext>
              </a:extLst>
            </p:cNvPr>
            <p:cNvSpPr txBox="1">
              <a:spLocks/>
            </p:cNvSpPr>
            <p:nvPr/>
          </p:nvSpPr>
          <p:spPr>
            <a:xfrm>
              <a:off x="1257300" y="1453590"/>
              <a:ext cx="1499938" cy="95410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9.2.1.1(1)(g)</a:t>
              </a:r>
            </a:p>
            <a:p>
              <a:r>
                <a:rPr lang="en-US" sz="1000" noProof="1"/>
                <a:t>(</a:t>
              </a:r>
              <a:r>
                <a:rPr lang="en-US" sz="1100"/>
                <a:t>PURA §39.169 Net Metering Proceeding Load)</a:t>
              </a:r>
              <a:endParaRPr lang="en-US" sz="1000" noProof="1"/>
            </a:p>
          </p:txBody>
        </p:sp>
        <p:cxnSp>
          <p:nvCxnSpPr>
            <p:cNvPr id="27" name="Straight Connector 26">
              <a:extLst>
                <a:ext uri="{FF2B5EF4-FFF2-40B4-BE49-F238E27FC236}">
                  <a16:creationId xmlns:a16="http://schemas.microsoft.com/office/drawing/2014/main" id="{0EEF9426-3D2E-ED78-B09A-4CCDE047C4F0}"/>
                </a:ext>
              </a:extLst>
            </p:cNvPr>
            <p:cNvCxnSpPr>
              <a:cxnSpLocks/>
            </p:cNvCxnSpPr>
            <p:nvPr/>
          </p:nvCxnSpPr>
          <p:spPr>
            <a:xfrm>
              <a:off x="1257300" y="3037172"/>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7FF214B-7F52-624C-B67F-82BFE946B998}"/>
                </a:ext>
              </a:extLst>
            </p:cNvPr>
            <p:cNvSpPr txBox="1">
              <a:spLocks/>
            </p:cNvSpPr>
            <p:nvPr/>
          </p:nvSpPr>
          <p:spPr>
            <a:xfrm>
              <a:off x="2928418" y="1453590"/>
              <a:ext cx="4279501" cy="147732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One notarized attestation accompanying § 9.7 disclosures:</a:t>
              </a:r>
            </a:p>
            <a:p>
              <a:pPr marL="400050" lvl="1" indent="-171450">
                <a:spcAft>
                  <a:spcPts val="0"/>
                </a:spcAft>
                <a:buFont typeface="Arial" panose="020B0604020202020204" pitchFamily="34" charset="0"/>
                <a:buChar char="-"/>
              </a:pPr>
              <a:r>
                <a:rPr lang="en-US" sz="1200" noProof="1"/>
                <a:t>Substantially similar request</a:t>
              </a:r>
            </a:p>
            <a:p>
              <a:pPr marL="400050" lvl="1" indent="-171450">
                <a:spcAft>
                  <a:spcPts val="0"/>
                </a:spcAft>
                <a:buFont typeface="Arial" panose="020B0604020202020204" pitchFamily="34" charset="0"/>
                <a:buChar char="-"/>
              </a:pPr>
              <a:r>
                <a:rPr lang="en-US" sz="1200" noProof="1"/>
                <a:t>Site studies and engineering progress</a:t>
              </a:r>
            </a:p>
            <a:p>
              <a:pPr marL="400050" lvl="1" indent="-171450">
                <a:spcAft>
                  <a:spcPts val="0"/>
                </a:spcAft>
                <a:buFont typeface="Arial" panose="020B0604020202020204" pitchFamily="34" charset="0"/>
                <a:buChar char="-"/>
              </a:pPr>
              <a:r>
                <a:rPr lang="en-US" sz="1200" noProof="1"/>
                <a:t>Permitting progress</a:t>
              </a:r>
            </a:p>
            <a:p>
              <a:pPr marL="400050" lvl="1" indent="-171450">
                <a:spcAft>
                  <a:spcPts val="0"/>
                </a:spcAft>
                <a:buFont typeface="Arial" panose="020B0604020202020204" pitchFamily="34" charset="0"/>
                <a:buChar char="-"/>
              </a:pPr>
              <a:r>
                <a:rPr lang="en-US" sz="1200" noProof="1"/>
                <a:t>Phased energization schedule (consistent with any LCP)</a:t>
              </a:r>
            </a:p>
            <a:p>
              <a:pPr marL="400050" lvl="1" indent="-171450">
                <a:spcAft>
                  <a:spcPts val="0"/>
                </a:spcAft>
                <a:buFont typeface="Arial" panose="020B0604020202020204" pitchFamily="34" charset="0"/>
                <a:buChar char="-"/>
              </a:pPr>
              <a:r>
                <a:rPr lang="en-US" sz="1200" noProof="1"/>
                <a:t>On-site backup generation information</a:t>
              </a:r>
            </a:p>
            <a:p>
              <a:pPr marL="400050" lvl="1" indent="-171450">
                <a:spcAft>
                  <a:spcPts val="0"/>
                </a:spcAft>
                <a:buFont typeface="Arial" panose="020B0604020202020204" pitchFamily="34" charset="0"/>
                <a:buChar char="-"/>
              </a:pPr>
              <a:r>
                <a:rPr lang="en-US" sz="1200" noProof="1"/>
                <a:t>Power procurement plans, including on-site generation</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p:txBody>
        </p:sp>
        <p:grpSp>
          <p:nvGrpSpPr>
            <p:cNvPr id="12" name="Group 11">
              <a:extLst>
                <a:ext uri="{FF2B5EF4-FFF2-40B4-BE49-F238E27FC236}">
                  <a16:creationId xmlns:a16="http://schemas.microsoft.com/office/drawing/2014/main" id="{C0DCCBC2-1190-0F1C-78B4-8F939D709FA5}"/>
                </a:ext>
              </a:extLst>
            </p:cNvPr>
            <p:cNvGrpSpPr/>
            <p:nvPr/>
          </p:nvGrpSpPr>
          <p:grpSpPr>
            <a:xfrm>
              <a:off x="7379099" y="1135090"/>
              <a:ext cx="4279501" cy="220337"/>
              <a:chOff x="1257300" y="1284810"/>
              <a:chExt cx="7121705" cy="220337"/>
            </a:xfrm>
          </p:grpSpPr>
          <p:cxnSp>
            <p:nvCxnSpPr>
              <p:cNvPr id="13" name="LineBasicDefault 292">
                <a:extLst>
                  <a:ext uri="{FF2B5EF4-FFF2-40B4-BE49-F238E27FC236}">
                    <a16:creationId xmlns:a16="http://schemas.microsoft.com/office/drawing/2014/main" id="{D7B17FA2-5B73-3FEB-A14B-C9541C9BDF91}"/>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DE83889-AB74-7368-0F2C-55DD2421B7B6}"/>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TSP/DSP</a:t>
                </a:r>
                <a:endParaRPr lang="en-US" sz="1200" noProof="1"/>
              </a:p>
            </p:txBody>
          </p:sp>
        </p:grpSp>
        <p:sp>
          <p:nvSpPr>
            <p:cNvPr id="26" name="TextBox 25">
              <a:extLst>
                <a:ext uri="{FF2B5EF4-FFF2-40B4-BE49-F238E27FC236}">
                  <a16:creationId xmlns:a16="http://schemas.microsoft.com/office/drawing/2014/main" id="{FE2F9CA7-6598-49E6-ED55-04C8772E6CBE}"/>
                </a:ext>
              </a:extLst>
            </p:cNvPr>
            <p:cNvSpPr txBox="1">
              <a:spLocks/>
            </p:cNvSpPr>
            <p:nvPr/>
          </p:nvSpPr>
          <p:spPr>
            <a:xfrm>
              <a:off x="7379099" y="1453590"/>
              <a:ext cx="4279501" cy="110799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Confirmation ILLE has provided financial security for system upgrades</a:t>
              </a:r>
            </a:p>
            <a:p>
              <a:pPr marL="171450" indent="-171450">
                <a:spcBef>
                  <a:spcPts val="0"/>
                </a:spcBef>
                <a:spcAft>
                  <a:spcPts val="0"/>
                </a:spcAft>
                <a:buFont typeface="Arial" panose="020B0604020202020204" pitchFamily="34" charset="0"/>
                <a:buChar char="•"/>
              </a:pPr>
              <a:r>
                <a:rPr lang="en-US" sz="1200" noProof="1"/>
                <a:t>Confirmation that the Large Load is associated with a qualifying PURA §39.169 net metering proceeding</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Base Load Section 9.2.1.1(1)(g)</a:t>
              </a:r>
            </a:p>
          </p:txBody>
        </p:sp>
        <p:sp>
          <p:nvSpPr>
            <p:cNvPr id="5" name="TextBox 4">
              <a:extLst>
                <a:ext uri="{FF2B5EF4-FFF2-40B4-BE49-F238E27FC236}">
                  <a16:creationId xmlns:a16="http://schemas.microsoft.com/office/drawing/2014/main" id="{E724C42B-4150-3E78-8634-CB92FA77A826}"/>
                </a:ext>
              </a:extLst>
            </p:cNvPr>
            <p:cNvSpPr txBox="1">
              <a:spLocks/>
            </p:cNvSpPr>
            <p:nvPr/>
          </p:nvSpPr>
          <p:spPr>
            <a:xfrm>
              <a:off x="1257300" y="3181593"/>
              <a:ext cx="1499938"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Studied Load § 9.2.1.2(1) </a:t>
              </a:r>
            </a:p>
          </p:txBody>
        </p:sp>
        <p:sp>
          <p:nvSpPr>
            <p:cNvPr id="22" name="TextBox 21">
              <a:extLst>
                <a:ext uri="{FF2B5EF4-FFF2-40B4-BE49-F238E27FC236}">
                  <a16:creationId xmlns:a16="http://schemas.microsoft.com/office/drawing/2014/main" id="{A8A1E366-1F64-0AD0-EC66-8AA74F7879F6}"/>
                </a:ext>
              </a:extLst>
            </p:cNvPr>
            <p:cNvSpPr txBox="1">
              <a:spLocks/>
            </p:cNvSpPr>
            <p:nvPr/>
          </p:nvSpPr>
          <p:spPr>
            <a:xfrm>
              <a:off x="2928418" y="3181593"/>
              <a:ext cx="4279501" cy="240065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Full technical data package required to perform steady-state, short circuit, dynamic, and transient stability analyses</a:t>
              </a:r>
            </a:p>
            <a:p>
              <a:pPr marL="171450" indent="-171450">
                <a:spcBef>
                  <a:spcPts val="0"/>
                </a:spcBef>
                <a:spcAft>
                  <a:spcPts val="0"/>
                </a:spcAft>
                <a:buFont typeface="Arial" panose="020B0604020202020204" pitchFamily="34" charset="0"/>
                <a:buChar char="•"/>
              </a:pPr>
              <a:r>
                <a:rPr lang="en-US" sz="1200" noProof="1"/>
                <a:t>Notarized attestation and evidence for Site control</a:t>
              </a:r>
            </a:p>
            <a:p>
              <a:pPr marL="171450" indent="-171450">
                <a:spcBef>
                  <a:spcPts val="0"/>
                </a:spcBef>
                <a:spcAft>
                  <a:spcPts val="0"/>
                </a:spcAft>
                <a:buFont typeface="Arial" panose="020B0604020202020204" pitchFamily="34" charset="0"/>
                <a:buChar char="•"/>
              </a:pPr>
              <a:r>
                <a:rPr lang="en-US" sz="1200" noProof="1"/>
                <a:t>One notarized attestation accompanying § 9.7 disclosures:</a:t>
              </a:r>
            </a:p>
            <a:p>
              <a:pPr marL="400050" lvl="1" indent="-171450">
                <a:spcAft>
                  <a:spcPts val="0"/>
                </a:spcAft>
                <a:buFont typeface="Arial" panose="020B0604020202020204" pitchFamily="34" charset="0"/>
                <a:buChar char="-"/>
              </a:pPr>
              <a:r>
                <a:rPr lang="en-US" sz="1200" noProof="1"/>
                <a:t>Substantially similar request</a:t>
              </a:r>
            </a:p>
            <a:p>
              <a:pPr marL="400050" lvl="1" indent="-171450">
                <a:spcAft>
                  <a:spcPts val="0"/>
                </a:spcAft>
                <a:buFont typeface="Arial" panose="020B0604020202020204" pitchFamily="34" charset="0"/>
                <a:buChar char="-"/>
              </a:pPr>
              <a:r>
                <a:rPr lang="en-US" sz="1200" noProof="1"/>
                <a:t>Site studies and engineering progress</a:t>
              </a:r>
            </a:p>
            <a:p>
              <a:pPr marL="400050" lvl="1" indent="-171450">
                <a:spcAft>
                  <a:spcPts val="0"/>
                </a:spcAft>
                <a:buFont typeface="Arial" panose="020B0604020202020204" pitchFamily="34" charset="0"/>
                <a:buChar char="-"/>
              </a:pPr>
              <a:r>
                <a:rPr lang="en-US" sz="1200" noProof="1"/>
                <a:t>Permitting progress</a:t>
              </a:r>
            </a:p>
            <a:p>
              <a:pPr marL="400050" lvl="1" indent="-171450">
                <a:spcAft>
                  <a:spcPts val="0"/>
                </a:spcAft>
                <a:buFont typeface="Arial" panose="020B0604020202020204" pitchFamily="34" charset="0"/>
                <a:buChar char="-"/>
              </a:pPr>
              <a:r>
                <a:rPr lang="en-US" sz="1200" noProof="1"/>
                <a:t>Phased energization schedule (consistent with any LCP)</a:t>
              </a:r>
            </a:p>
            <a:p>
              <a:pPr marL="400050" lvl="1" indent="-171450">
                <a:spcAft>
                  <a:spcPts val="0"/>
                </a:spcAft>
                <a:buFont typeface="Arial" panose="020B0604020202020204" pitchFamily="34" charset="0"/>
                <a:buChar char="-"/>
              </a:pPr>
              <a:r>
                <a:rPr lang="en-US" sz="1200" noProof="1"/>
                <a:t>On-site backup generation information</a:t>
              </a:r>
            </a:p>
            <a:p>
              <a:pPr marL="400050" lvl="1" indent="-171450">
                <a:spcAft>
                  <a:spcPts val="0"/>
                </a:spcAft>
                <a:buFont typeface="Arial" panose="020B0604020202020204" pitchFamily="34" charset="0"/>
                <a:buChar char="-"/>
              </a:pPr>
              <a:r>
                <a:rPr lang="en-US" sz="1200" noProof="1"/>
                <a:t>Power procurement plans, including on-site generation</a:t>
              </a:r>
            </a:p>
            <a:p>
              <a:pPr marL="171450" indent="-171450">
                <a:spcBef>
                  <a:spcPts val="0"/>
                </a:spcBef>
                <a:spcAft>
                  <a:spcPts val="0"/>
                </a:spcAft>
                <a:buFont typeface="Arial" panose="020B0604020202020204" pitchFamily="34" charset="0"/>
                <a:buChar char="•"/>
              </a:pPr>
              <a:r>
                <a:rPr lang="en-US" sz="1200" noProof="1"/>
                <a:t>Preliminary LCP to the Interconnecting TSP</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p:txBody>
        </p:sp>
        <p:sp>
          <p:nvSpPr>
            <p:cNvPr id="24" name="TextBox 23">
              <a:extLst>
                <a:ext uri="{FF2B5EF4-FFF2-40B4-BE49-F238E27FC236}">
                  <a16:creationId xmlns:a16="http://schemas.microsoft.com/office/drawing/2014/main" id="{8B042CCB-6F51-E6E8-90C7-5D82F080C236}"/>
                </a:ext>
              </a:extLst>
            </p:cNvPr>
            <p:cNvSpPr txBox="1">
              <a:spLocks/>
            </p:cNvSpPr>
            <p:nvPr/>
          </p:nvSpPr>
          <p:spPr>
            <a:xfrm>
              <a:off x="7379099" y="3181593"/>
              <a:ext cx="4279501" cy="147732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Confirmation of study requirement (working with ERCOT)</a:t>
              </a:r>
            </a:p>
            <a:p>
              <a:pPr marL="171450" indent="-171450">
                <a:spcBef>
                  <a:spcPts val="0"/>
                </a:spcBef>
                <a:spcAft>
                  <a:spcPts val="0"/>
                </a:spcAft>
                <a:buFont typeface="Arial" panose="020B0604020202020204" pitchFamily="34" charset="0"/>
                <a:buChar char="•"/>
              </a:pPr>
              <a:r>
                <a:rPr lang="en-US" sz="1200" noProof="1"/>
                <a:t>Confirmation ILLE has provided financial security for system upgrades equal to $50k/MW of peak Demand</a:t>
              </a:r>
            </a:p>
            <a:p>
              <a:pPr marL="171450" indent="-171450">
                <a:spcBef>
                  <a:spcPts val="0"/>
                </a:spcBef>
                <a:spcAft>
                  <a:spcPts val="0"/>
                </a:spcAft>
                <a:buFont typeface="Arial" panose="020B0604020202020204" pitchFamily="34" charset="0"/>
                <a:buChar char="•"/>
              </a:pPr>
              <a:r>
                <a:rPr lang="en-US" sz="1200" noProof="1"/>
                <a:t>Confirmation of receipt of written acknowledgement of change notification obligations</a:t>
              </a:r>
            </a:p>
            <a:p>
              <a:pPr marL="171450" indent="-171450">
                <a:spcBef>
                  <a:spcPts val="0"/>
                </a:spcBef>
                <a:spcAft>
                  <a:spcPts val="0"/>
                </a:spcAft>
                <a:buFont typeface="Arial" panose="020B0604020202020204" pitchFamily="34" charset="0"/>
                <a:buChar char="•"/>
              </a:pPr>
              <a:r>
                <a:rPr lang="en-US" sz="1200" noProof="1"/>
                <a:t>If needed, Prior stability-study impact determination</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Studied Load</a:t>
              </a:r>
            </a:p>
          </p:txBody>
        </p:sp>
        <p:grpSp>
          <p:nvGrpSpPr>
            <p:cNvPr id="78" name="Group 77">
              <a:extLst>
                <a:ext uri="{FF2B5EF4-FFF2-40B4-BE49-F238E27FC236}">
                  <a16:creationId xmlns:a16="http://schemas.microsoft.com/office/drawing/2014/main" id="{FAEBE55F-6EF2-19FB-B08A-873010F20E96}"/>
                </a:ext>
              </a:extLst>
            </p:cNvPr>
            <p:cNvGrpSpPr/>
            <p:nvPr/>
          </p:nvGrpSpPr>
          <p:grpSpPr>
            <a:xfrm>
              <a:off x="2928418" y="1135090"/>
              <a:ext cx="4279501" cy="220337"/>
              <a:chOff x="1257300" y="1284810"/>
              <a:chExt cx="7121705" cy="220337"/>
            </a:xfrm>
          </p:grpSpPr>
          <p:cxnSp>
            <p:nvCxnSpPr>
              <p:cNvPr id="79" name="LineBasicDefault 292">
                <a:extLst>
                  <a:ext uri="{FF2B5EF4-FFF2-40B4-BE49-F238E27FC236}">
                    <a16:creationId xmlns:a16="http://schemas.microsoft.com/office/drawing/2014/main" id="{039871F1-9537-A138-0623-54A6654C3CD5}"/>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50141680-6CAA-662E-A4FD-9FD31AC19FED}"/>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ILLE</a:t>
                </a:r>
                <a:r>
                  <a:rPr lang="en-US" sz="1200" b="1" baseline="30000" noProof="1"/>
                  <a:t>1</a:t>
                </a:r>
                <a:endParaRPr lang="en-US" sz="1200" noProof="1"/>
              </a:p>
            </p:txBody>
          </p:sp>
        </p:grpSp>
      </p:grpSp>
      <p:sp>
        <p:nvSpPr>
          <p:cNvPr id="3" name="Text Placeholder 20">
            <a:extLst>
              <a:ext uri="{FF2B5EF4-FFF2-40B4-BE49-F238E27FC236}">
                <a16:creationId xmlns:a16="http://schemas.microsoft.com/office/drawing/2014/main" id="{1E5B3E2C-B0D3-D380-05F8-5F15A6BEB4E2}"/>
              </a:ext>
            </a:extLst>
          </p:cNvPr>
          <p:cNvSpPr txBox="1">
            <a:spLocks/>
          </p:cNvSpPr>
          <p:nvPr/>
        </p:nvSpPr>
        <p:spPr>
          <a:xfrm>
            <a:off x="1257300" y="668084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ERCOT PGRR145, ERCOT NPRR1325</a:t>
            </a:r>
          </a:p>
        </p:txBody>
      </p:sp>
      <p:sp>
        <p:nvSpPr>
          <p:cNvPr id="9" name="Text Placeholder 20">
            <a:extLst>
              <a:ext uri="{FF2B5EF4-FFF2-40B4-BE49-F238E27FC236}">
                <a16:creationId xmlns:a16="http://schemas.microsoft.com/office/drawing/2014/main" id="{6DF46910-A21B-8AA2-D890-22936823C38C}"/>
              </a:ext>
            </a:extLst>
          </p:cNvPr>
          <p:cNvSpPr txBox="1">
            <a:spLocks/>
          </p:cNvSpPr>
          <p:nvPr/>
        </p:nvSpPr>
        <p:spPr>
          <a:xfrm>
            <a:off x="1257300" y="653727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1. Unless otherwise specified, ILLE needs to provide the required documentation to the interconnecting TSP/DSP</a:t>
            </a:r>
          </a:p>
        </p:txBody>
      </p:sp>
    </p:spTree>
    <p:extLst>
      <p:ext uri="{BB962C8B-B14F-4D97-AF65-F5344CB8AC3E}">
        <p14:creationId xmlns:p14="http://schemas.microsoft.com/office/powerpoint/2010/main" val="801328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C5533-2106-BC63-E550-3EA5EFEB9014}"/>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1A4F91AA-15F4-59CC-CFEF-CEC931BC71F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3" progId="TCLayout.ActiveDocument.1">
                  <p:embed/>
                </p:oleObj>
              </mc:Choice>
              <mc:Fallback>
                <p:oleObj name="think-cell Slide" r:id="rId7" imgW="404" imgH="403" progId="TCLayout.ActiveDocument.1">
                  <p:embed/>
                  <p:pic>
                    <p:nvPicPr>
                      <p:cNvPr id="8" name="think-cell data - do not delete" hidden="1">
                        <a:extLst>
                          <a:ext uri="{FF2B5EF4-FFF2-40B4-BE49-F238E27FC236}">
                            <a16:creationId xmlns:a16="http://schemas.microsoft.com/office/drawing/2014/main" id="{1A4F91AA-15F4-59CC-CFEF-CEC931BC71FA}"/>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Slide Number Placeholder 5">
            <a:extLst>
              <a:ext uri="{FF2B5EF4-FFF2-40B4-BE49-F238E27FC236}">
                <a16:creationId xmlns:a16="http://schemas.microsoft.com/office/drawing/2014/main" id="{2743FFC5-0353-B37A-96D0-6B121B8F3555}"/>
              </a:ext>
            </a:extLst>
          </p:cNvPr>
          <p:cNvSpPr>
            <a:spLocks noGrp="1"/>
          </p:cNvSpPr>
          <p:nvPr>
            <p:ph type="sldNum" sz="quarter" idx="12"/>
          </p:nvPr>
        </p:nvSpPr>
        <p:spPr/>
        <p:txBody>
          <a:bodyPr/>
          <a:lstStyle/>
          <a:p>
            <a:fld id="{BCDE79FB-97BA-492B-8D57-F1373F9ADA95}" type="slidenum">
              <a:rPr lang="en-US" smtClean="0"/>
              <a:t>61</a:t>
            </a:fld>
            <a:endParaRPr lang="en-US"/>
          </a:p>
        </p:txBody>
      </p:sp>
      <p:sp>
        <p:nvSpPr>
          <p:cNvPr id="32" name="Title Placeholder 1">
            <a:extLst>
              <a:ext uri="{FF2B5EF4-FFF2-40B4-BE49-F238E27FC236}">
                <a16:creationId xmlns:a16="http://schemas.microsoft.com/office/drawing/2014/main" id="{A6A07D5D-5115-9228-1464-A738DBFDE0FF}"/>
              </a:ext>
            </a:extLst>
          </p:cNvPr>
          <p:cNvSpPr>
            <a:spLocks noGrp="1"/>
          </p:cNvSpPr>
          <p:nvPr>
            <p:ph type="title"/>
          </p:nvPr>
        </p:nvSpPr>
        <p:spPr>
          <a:xfrm>
            <a:off x="1257300" y="220898"/>
            <a:ext cx="10401300" cy="332399"/>
          </a:xfrm>
        </p:spPr>
        <p:txBody>
          <a:bodyPr vert="horz">
            <a:spAutoFit/>
          </a:bodyPr>
          <a:lstStyle/>
          <a:p>
            <a:r>
              <a:rPr lang="en-US"/>
              <a:t>Eligibility Requirements by Batch Zero Pathway (4/4)</a:t>
            </a:r>
          </a:p>
        </p:txBody>
      </p:sp>
      <p:sp>
        <p:nvSpPr>
          <p:cNvPr id="25" name="TextBox 24">
            <a:extLst>
              <a:ext uri="{FF2B5EF4-FFF2-40B4-BE49-F238E27FC236}">
                <a16:creationId xmlns:a16="http://schemas.microsoft.com/office/drawing/2014/main" id="{496D9246-7D38-F259-B811-7C862D212F74}"/>
              </a:ext>
            </a:extLst>
          </p:cNvPr>
          <p:cNvSpPr txBox="1">
            <a:spLocks/>
          </p:cNvSpPr>
          <p:nvPr/>
        </p:nvSpPr>
        <p:spPr>
          <a:xfrm>
            <a:off x="2928418" y="3948101"/>
            <a:ext cx="4279501" cy="258532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Full technical data package required to perform steady-state, short circuit, dynamic, and transient stability analyses</a:t>
            </a:r>
          </a:p>
          <a:p>
            <a:pPr marL="171450" indent="-171450">
              <a:spcBef>
                <a:spcPts val="0"/>
              </a:spcBef>
              <a:spcAft>
                <a:spcPts val="0"/>
              </a:spcAft>
              <a:buFont typeface="Arial" panose="020B0604020202020204" pitchFamily="34" charset="0"/>
              <a:buChar char="•"/>
            </a:pPr>
            <a:r>
              <a:rPr lang="en-US" sz="1200" noProof="1"/>
              <a:t>Notarized attestation and evidence for Site control</a:t>
            </a:r>
          </a:p>
          <a:p>
            <a:pPr marL="171450" indent="-171450">
              <a:spcBef>
                <a:spcPts val="0"/>
              </a:spcBef>
              <a:spcAft>
                <a:spcPts val="0"/>
              </a:spcAft>
              <a:buFont typeface="Arial" panose="020B0604020202020204" pitchFamily="34" charset="0"/>
              <a:buChar char="•"/>
            </a:pPr>
            <a:r>
              <a:rPr lang="en-US" sz="1200" noProof="1"/>
              <a:t>One notarized attestation accompanying § 9.7 disclosures:</a:t>
            </a:r>
          </a:p>
          <a:p>
            <a:pPr marL="400050" lvl="1" indent="-171450">
              <a:spcAft>
                <a:spcPts val="0"/>
              </a:spcAft>
              <a:buFont typeface="Arial" panose="020B0604020202020204" pitchFamily="34" charset="0"/>
              <a:buChar char="-"/>
            </a:pPr>
            <a:r>
              <a:rPr lang="en-US" sz="1200" noProof="1"/>
              <a:t>Substantially similar request</a:t>
            </a:r>
          </a:p>
          <a:p>
            <a:pPr marL="400050" lvl="1" indent="-171450">
              <a:spcAft>
                <a:spcPts val="0"/>
              </a:spcAft>
              <a:buFont typeface="Arial" panose="020B0604020202020204" pitchFamily="34" charset="0"/>
              <a:buChar char="-"/>
            </a:pPr>
            <a:r>
              <a:rPr lang="en-US" sz="1200" noProof="1"/>
              <a:t>Site studies and engineering progress</a:t>
            </a:r>
          </a:p>
          <a:p>
            <a:pPr marL="400050" lvl="1" indent="-171450">
              <a:spcAft>
                <a:spcPts val="0"/>
              </a:spcAft>
              <a:buFont typeface="Arial" panose="020B0604020202020204" pitchFamily="34" charset="0"/>
              <a:buChar char="-"/>
            </a:pPr>
            <a:r>
              <a:rPr lang="en-US" sz="1200" noProof="1"/>
              <a:t>Permitting progress</a:t>
            </a:r>
          </a:p>
          <a:p>
            <a:pPr marL="400050" lvl="1" indent="-171450">
              <a:spcAft>
                <a:spcPts val="0"/>
              </a:spcAft>
              <a:buFont typeface="Arial" panose="020B0604020202020204" pitchFamily="34" charset="0"/>
              <a:buChar char="-"/>
            </a:pPr>
            <a:r>
              <a:rPr lang="en-US" sz="1200" noProof="1"/>
              <a:t>Phased energization schedule (consistent with any LCP)</a:t>
            </a:r>
          </a:p>
          <a:p>
            <a:pPr marL="400050" lvl="1" indent="-171450">
              <a:spcAft>
                <a:spcPts val="0"/>
              </a:spcAft>
              <a:buFont typeface="Arial" panose="020B0604020202020204" pitchFamily="34" charset="0"/>
              <a:buChar char="-"/>
            </a:pPr>
            <a:r>
              <a:rPr lang="en-US" sz="1200" noProof="1"/>
              <a:t>On-site backup generation information</a:t>
            </a:r>
          </a:p>
          <a:p>
            <a:pPr marL="400050" lvl="1" indent="-171450">
              <a:spcAft>
                <a:spcPts val="0"/>
              </a:spcAft>
              <a:buFont typeface="Arial" panose="020B0604020202020204" pitchFamily="34" charset="0"/>
              <a:buChar char="-"/>
            </a:pPr>
            <a:r>
              <a:rPr lang="en-US" sz="1200" noProof="1"/>
              <a:t>Power procurement plans, including on-site generation</a:t>
            </a:r>
          </a:p>
          <a:p>
            <a:pPr marL="171450" indent="-171450">
              <a:spcBef>
                <a:spcPts val="0"/>
              </a:spcBef>
              <a:spcAft>
                <a:spcPts val="0"/>
              </a:spcAft>
              <a:buFont typeface="Arial" panose="020B0604020202020204" pitchFamily="34" charset="0"/>
              <a:buChar char="•"/>
            </a:pPr>
            <a:r>
              <a:rPr lang="en-US" sz="1200" noProof="1"/>
              <a:t>Preliminary LCP to the Interconnecting TSP</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a:p>
            <a:pPr marL="171450" indent="-171450">
              <a:spcBef>
                <a:spcPts val="0"/>
              </a:spcBef>
              <a:spcAft>
                <a:spcPts val="0"/>
              </a:spcAft>
              <a:buFont typeface="Arial" panose="020B0604020202020204" pitchFamily="34" charset="0"/>
              <a:buChar char="•"/>
            </a:pPr>
            <a:r>
              <a:rPr lang="en-US" sz="1200" noProof="1"/>
              <a:t>Notarized Form X</a:t>
            </a:r>
          </a:p>
        </p:txBody>
      </p:sp>
      <p:cxnSp>
        <p:nvCxnSpPr>
          <p:cNvPr id="6" name="LineBasicDefault 292">
            <a:extLst>
              <a:ext uri="{FF2B5EF4-FFF2-40B4-BE49-F238E27FC236}">
                <a16:creationId xmlns:a16="http://schemas.microsoft.com/office/drawing/2014/main" id="{221404E8-BF02-BCDB-12F0-077BD6E2201B}"/>
              </a:ext>
            </a:extLst>
          </p:cNvPr>
          <p:cNvCxnSpPr>
            <a:cxnSpLocks/>
          </p:cNvCxnSpPr>
          <p:nvPr>
            <p:custDataLst>
              <p:tags r:id="rId2"/>
            </p:custDataLst>
          </p:nvPr>
        </p:nvCxnSpPr>
        <p:spPr>
          <a:xfrm>
            <a:off x="1257300" y="1242413"/>
            <a:ext cx="149993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3071EBA-1FB1-C960-793A-2C67D8B1A21D}"/>
              </a:ext>
            </a:extLst>
          </p:cNvPr>
          <p:cNvSpPr txBox="1">
            <a:spLocks/>
          </p:cNvSpPr>
          <p:nvPr/>
        </p:nvSpPr>
        <p:spPr>
          <a:xfrm>
            <a:off x="1257300" y="1022076"/>
            <a:ext cx="1499938"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path</a:t>
            </a:r>
            <a:endParaRPr lang="en-US" sz="1200" noProof="1"/>
          </a:p>
        </p:txBody>
      </p:sp>
      <p:grpSp>
        <p:nvGrpSpPr>
          <p:cNvPr id="15" name="Group 14">
            <a:extLst>
              <a:ext uri="{FF2B5EF4-FFF2-40B4-BE49-F238E27FC236}">
                <a16:creationId xmlns:a16="http://schemas.microsoft.com/office/drawing/2014/main" id="{5A83DD55-D6B8-7F86-0FD7-8FB01C7C38E3}"/>
              </a:ext>
            </a:extLst>
          </p:cNvPr>
          <p:cNvGrpSpPr/>
          <p:nvPr/>
        </p:nvGrpSpPr>
        <p:grpSpPr>
          <a:xfrm>
            <a:off x="2928418" y="669630"/>
            <a:ext cx="8730182" cy="220337"/>
            <a:chOff x="1257300" y="1284810"/>
            <a:chExt cx="7121705" cy="220337"/>
          </a:xfrm>
        </p:grpSpPr>
        <p:cxnSp>
          <p:nvCxnSpPr>
            <p:cNvPr id="16" name="LineBasicDefault 292">
              <a:extLst>
                <a:ext uri="{FF2B5EF4-FFF2-40B4-BE49-F238E27FC236}">
                  <a16:creationId xmlns:a16="http://schemas.microsoft.com/office/drawing/2014/main" id="{424F7E53-9D5F-74F3-5FA1-D14415C90FBB}"/>
                </a:ext>
              </a:extLst>
            </p:cNvPr>
            <p:cNvCxnSpPr>
              <a:cxnSpLocks/>
            </p:cNvCxnSpPr>
            <p:nvPr>
              <p:custDataLst>
                <p:tags r:id="rId5"/>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2D9D8B1-664B-05E0-20CB-8BF566EAC95B}"/>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requirements</a:t>
              </a:r>
              <a:endParaRPr lang="en-US" sz="1200" noProof="1"/>
            </a:p>
          </p:txBody>
        </p:sp>
      </p:grpSp>
      <p:sp>
        <p:nvSpPr>
          <p:cNvPr id="20" name="TextBox 19">
            <a:extLst>
              <a:ext uri="{FF2B5EF4-FFF2-40B4-BE49-F238E27FC236}">
                <a16:creationId xmlns:a16="http://schemas.microsoft.com/office/drawing/2014/main" id="{EEDED966-AF54-CF8A-3848-4F1056F9335A}"/>
              </a:ext>
            </a:extLst>
          </p:cNvPr>
          <p:cNvSpPr txBox="1">
            <a:spLocks/>
          </p:cNvSpPr>
          <p:nvPr/>
        </p:nvSpPr>
        <p:spPr>
          <a:xfrm>
            <a:off x="1257300" y="1340576"/>
            <a:ext cx="1499938" cy="10002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PCLR §§ 9.2.1.2 and 9.2.2.1(2)</a:t>
            </a:r>
          </a:p>
          <a:p>
            <a:r>
              <a:rPr lang="en-US" sz="1200" noProof="1"/>
              <a:t>(Provisional Controllable Load Resource)</a:t>
            </a:r>
            <a:r>
              <a:rPr lang="en-US" sz="1200" b="1" noProof="1"/>
              <a:t> </a:t>
            </a:r>
          </a:p>
        </p:txBody>
      </p:sp>
      <p:sp>
        <p:nvSpPr>
          <p:cNvPr id="23" name="TextBox 22">
            <a:extLst>
              <a:ext uri="{FF2B5EF4-FFF2-40B4-BE49-F238E27FC236}">
                <a16:creationId xmlns:a16="http://schemas.microsoft.com/office/drawing/2014/main" id="{3DCA71A3-3015-561C-4912-6232E6E1565F}"/>
              </a:ext>
            </a:extLst>
          </p:cNvPr>
          <p:cNvSpPr txBox="1">
            <a:spLocks/>
          </p:cNvSpPr>
          <p:nvPr/>
        </p:nvSpPr>
        <p:spPr>
          <a:xfrm>
            <a:off x="2928418" y="1340576"/>
            <a:ext cx="4279501" cy="258532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Full technical data package required to perform steady-state, short circuit, dynamic, and transient stability analyses</a:t>
            </a:r>
          </a:p>
          <a:p>
            <a:pPr marL="171450" indent="-171450">
              <a:spcBef>
                <a:spcPts val="0"/>
              </a:spcBef>
              <a:spcAft>
                <a:spcPts val="0"/>
              </a:spcAft>
              <a:buFont typeface="Arial" panose="020B0604020202020204" pitchFamily="34" charset="0"/>
              <a:buChar char="•"/>
            </a:pPr>
            <a:r>
              <a:rPr lang="en-US" sz="1200" noProof="1"/>
              <a:t>Notarized attestation and evidence for Site control</a:t>
            </a:r>
          </a:p>
          <a:p>
            <a:pPr marL="171450" indent="-171450">
              <a:spcBef>
                <a:spcPts val="0"/>
              </a:spcBef>
              <a:spcAft>
                <a:spcPts val="0"/>
              </a:spcAft>
              <a:buFont typeface="Arial" panose="020B0604020202020204" pitchFamily="34" charset="0"/>
              <a:buChar char="•"/>
            </a:pPr>
            <a:r>
              <a:rPr lang="en-US" sz="1200" noProof="1"/>
              <a:t>One notarized attestation accompanying § 9.7 disclosures:</a:t>
            </a:r>
          </a:p>
          <a:p>
            <a:pPr marL="400050" lvl="1" indent="-171450">
              <a:spcAft>
                <a:spcPts val="0"/>
              </a:spcAft>
              <a:buFont typeface="Arial" panose="020B0604020202020204" pitchFamily="34" charset="0"/>
              <a:buChar char="-"/>
            </a:pPr>
            <a:r>
              <a:rPr lang="en-US" sz="1200" noProof="1"/>
              <a:t>Substantially similar request</a:t>
            </a:r>
          </a:p>
          <a:p>
            <a:pPr marL="400050" lvl="1" indent="-171450">
              <a:spcAft>
                <a:spcPts val="0"/>
              </a:spcAft>
              <a:buFont typeface="Arial" panose="020B0604020202020204" pitchFamily="34" charset="0"/>
              <a:buChar char="-"/>
            </a:pPr>
            <a:r>
              <a:rPr lang="en-US" sz="1200" noProof="1"/>
              <a:t>Site studies and engineering progress</a:t>
            </a:r>
          </a:p>
          <a:p>
            <a:pPr marL="400050" lvl="1" indent="-171450">
              <a:spcAft>
                <a:spcPts val="0"/>
              </a:spcAft>
              <a:buFont typeface="Arial" panose="020B0604020202020204" pitchFamily="34" charset="0"/>
              <a:buChar char="-"/>
            </a:pPr>
            <a:r>
              <a:rPr lang="en-US" sz="1200" noProof="1"/>
              <a:t>Permitting progress</a:t>
            </a:r>
          </a:p>
          <a:p>
            <a:pPr marL="400050" lvl="1" indent="-171450">
              <a:spcAft>
                <a:spcPts val="0"/>
              </a:spcAft>
              <a:buFont typeface="Arial" panose="020B0604020202020204" pitchFamily="34" charset="0"/>
              <a:buChar char="-"/>
            </a:pPr>
            <a:r>
              <a:rPr lang="en-US" sz="1200" noProof="1"/>
              <a:t>Phased energization schedule (consistent with any LCP)</a:t>
            </a:r>
          </a:p>
          <a:p>
            <a:pPr marL="400050" lvl="1" indent="-171450">
              <a:spcAft>
                <a:spcPts val="0"/>
              </a:spcAft>
              <a:buFont typeface="Arial" panose="020B0604020202020204" pitchFamily="34" charset="0"/>
              <a:buChar char="-"/>
            </a:pPr>
            <a:r>
              <a:rPr lang="en-US" sz="1200" noProof="1"/>
              <a:t>On-site backup generation information</a:t>
            </a:r>
          </a:p>
          <a:p>
            <a:pPr marL="400050" lvl="1" indent="-171450">
              <a:spcAft>
                <a:spcPts val="0"/>
              </a:spcAft>
              <a:buFont typeface="Arial" panose="020B0604020202020204" pitchFamily="34" charset="0"/>
              <a:buChar char="-"/>
            </a:pPr>
            <a:r>
              <a:rPr lang="en-US" sz="1200" noProof="1"/>
              <a:t>Power procurement plans, including on-site generation</a:t>
            </a:r>
          </a:p>
          <a:p>
            <a:pPr marL="171450" indent="-171450">
              <a:spcBef>
                <a:spcPts val="0"/>
              </a:spcBef>
              <a:spcAft>
                <a:spcPts val="0"/>
              </a:spcAft>
              <a:buFont typeface="Arial" panose="020B0604020202020204" pitchFamily="34" charset="0"/>
              <a:buChar char="•"/>
            </a:pPr>
            <a:r>
              <a:rPr lang="en-US" sz="1200" noProof="1"/>
              <a:t>Preliminary LCP to the Interconnecting TSP</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a:p>
            <a:pPr marL="171450" indent="-171450">
              <a:spcBef>
                <a:spcPts val="0"/>
              </a:spcBef>
              <a:spcAft>
                <a:spcPts val="0"/>
              </a:spcAft>
              <a:buFont typeface="Arial" panose="020B0604020202020204" pitchFamily="34" charset="0"/>
              <a:buChar char="•"/>
            </a:pPr>
            <a:r>
              <a:rPr lang="en-US" sz="1200" noProof="1"/>
              <a:t>Notarized Form W – Part A</a:t>
            </a:r>
          </a:p>
        </p:txBody>
      </p:sp>
      <p:grpSp>
        <p:nvGrpSpPr>
          <p:cNvPr id="12" name="Group 11">
            <a:extLst>
              <a:ext uri="{FF2B5EF4-FFF2-40B4-BE49-F238E27FC236}">
                <a16:creationId xmlns:a16="http://schemas.microsoft.com/office/drawing/2014/main" id="{636748F3-BE43-55BD-D230-E7C61436E619}"/>
              </a:ext>
            </a:extLst>
          </p:cNvPr>
          <p:cNvGrpSpPr/>
          <p:nvPr/>
        </p:nvGrpSpPr>
        <p:grpSpPr>
          <a:xfrm>
            <a:off x="7379099" y="1022076"/>
            <a:ext cx="4279501" cy="220337"/>
            <a:chOff x="1257300" y="1284810"/>
            <a:chExt cx="7121705" cy="220337"/>
          </a:xfrm>
        </p:grpSpPr>
        <p:cxnSp>
          <p:nvCxnSpPr>
            <p:cNvPr id="13" name="LineBasicDefault 292">
              <a:extLst>
                <a:ext uri="{FF2B5EF4-FFF2-40B4-BE49-F238E27FC236}">
                  <a16:creationId xmlns:a16="http://schemas.microsoft.com/office/drawing/2014/main" id="{2261328D-3951-EFC7-0F3F-FE4610133650}"/>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E3B2A7-25C3-9C17-23FA-CF52045B1813}"/>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TSP/DSP</a:t>
              </a:r>
              <a:endParaRPr lang="en-US" sz="1200" noProof="1"/>
            </a:p>
          </p:txBody>
        </p:sp>
      </p:grpSp>
      <p:sp>
        <p:nvSpPr>
          <p:cNvPr id="26" name="TextBox 25">
            <a:extLst>
              <a:ext uri="{FF2B5EF4-FFF2-40B4-BE49-F238E27FC236}">
                <a16:creationId xmlns:a16="http://schemas.microsoft.com/office/drawing/2014/main" id="{A52141FA-EC13-CA2A-7684-E4AD4648A2B6}"/>
              </a:ext>
            </a:extLst>
          </p:cNvPr>
          <p:cNvSpPr txBox="1">
            <a:spLocks/>
          </p:cNvSpPr>
          <p:nvPr/>
        </p:nvSpPr>
        <p:spPr>
          <a:xfrm>
            <a:off x="7379099" y="1340576"/>
            <a:ext cx="4279501" cy="110799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Confirmation of Transmission upgrade financial security</a:t>
            </a:r>
          </a:p>
          <a:p>
            <a:pPr marL="171450" indent="-171450">
              <a:spcBef>
                <a:spcPts val="0"/>
              </a:spcBef>
              <a:spcAft>
                <a:spcPts val="0"/>
              </a:spcAft>
              <a:buFont typeface="Arial" panose="020B0604020202020204" pitchFamily="34" charset="0"/>
              <a:buChar char="•"/>
            </a:pPr>
            <a:r>
              <a:rPr lang="en-US" sz="1200" noProof="1"/>
              <a:t>Confirmation of receipt of written acknowledgement of change notification obligations</a:t>
            </a:r>
          </a:p>
          <a:p>
            <a:pPr marL="171450" indent="-171450">
              <a:spcBef>
                <a:spcPts val="0"/>
              </a:spcBef>
              <a:spcAft>
                <a:spcPts val="0"/>
              </a:spcAft>
              <a:buFont typeface="Arial" panose="020B0604020202020204" pitchFamily="34" charset="0"/>
              <a:buChar char="•"/>
            </a:pPr>
            <a:r>
              <a:rPr lang="en-US" sz="1200" noProof="1"/>
              <a:t>If needed, Prior stability-study impact determination</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PCLR</a:t>
            </a:r>
          </a:p>
        </p:txBody>
      </p:sp>
      <p:cxnSp>
        <p:nvCxnSpPr>
          <p:cNvPr id="19" name="Straight Connector 18">
            <a:extLst>
              <a:ext uri="{FF2B5EF4-FFF2-40B4-BE49-F238E27FC236}">
                <a16:creationId xmlns:a16="http://schemas.microsoft.com/office/drawing/2014/main" id="{5E6D7F12-B593-5190-05B6-5C07AE1661C7}"/>
              </a:ext>
            </a:extLst>
          </p:cNvPr>
          <p:cNvCxnSpPr>
            <a:cxnSpLocks/>
          </p:cNvCxnSpPr>
          <p:nvPr/>
        </p:nvCxnSpPr>
        <p:spPr>
          <a:xfrm>
            <a:off x="1257300" y="3937000"/>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28BDE92-5D5B-F3D2-B307-F216EA7F0931}"/>
              </a:ext>
            </a:extLst>
          </p:cNvPr>
          <p:cNvSpPr txBox="1">
            <a:spLocks/>
          </p:cNvSpPr>
          <p:nvPr/>
        </p:nvSpPr>
        <p:spPr>
          <a:xfrm>
            <a:off x="1257300" y="3948101"/>
            <a:ext cx="1499938"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WLPUN §§ 9.2.1.2 and 9.2.2.1(2)</a:t>
            </a:r>
          </a:p>
          <a:p>
            <a:r>
              <a:rPr lang="en-US" sz="1200" noProof="1"/>
              <a:t>(Withdrawal-Limited Private Use Network)</a:t>
            </a:r>
          </a:p>
        </p:txBody>
      </p:sp>
      <p:sp>
        <p:nvSpPr>
          <p:cNvPr id="28" name="TextBox 27">
            <a:extLst>
              <a:ext uri="{FF2B5EF4-FFF2-40B4-BE49-F238E27FC236}">
                <a16:creationId xmlns:a16="http://schemas.microsoft.com/office/drawing/2014/main" id="{26F39FA9-A4F4-FAE2-AEED-3880A8C42909}"/>
              </a:ext>
            </a:extLst>
          </p:cNvPr>
          <p:cNvSpPr txBox="1">
            <a:spLocks/>
          </p:cNvSpPr>
          <p:nvPr/>
        </p:nvSpPr>
        <p:spPr>
          <a:xfrm>
            <a:off x="7379099" y="3948101"/>
            <a:ext cx="4279501" cy="147732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Confirmation of Transmission upgrade financial security</a:t>
            </a:r>
          </a:p>
          <a:p>
            <a:pPr marL="171450" indent="-171450">
              <a:spcBef>
                <a:spcPts val="0"/>
              </a:spcBef>
              <a:spcAft>
                <a:spcPts val="0"/>
              </a:spcAft>
              <a:buFont typeface="Arial" panose="020B0604020202020204" pitchFamily="34" charset="0"/>
              <a:buChar char="•"/>
            </a:pPr>
            <a:r>
              <a:rPr lang="en-US" sz="1200" noProof="1"/>
              <a:t>Confirmation of receipt of written acknowledgement of change notification obligations</a:t>
            </a:r>
          </a:p>
          <a:p>
            <a:pPr marL="171450" indent="-171450">
              <a:spcBef>
                <a:spcPts val="0"/>
              </a:spcBef>
              <a:spcAft>
                <a:spcPts val="0"/>
              </a:spcAft>
              <a:buFont typeface="Arial" panose="020B0604020202020204" pitchFamily="34" charset="0"/>
              <a:buChar char="•"/>
            </a:pPr>
            <a:r>
              <a:rPr lang="en-US" sz="1200" noProof="1"/>
              <a:t>If needed, Prior stability-study impact determination</a:t>
            </a:r>
          </a:p>
          <a:p>
            <a:pPr marL="171450" indent="-171450">
              <a:spcBef>
                <a:spcPts val="0"/>
              </a:spcBef>
              <a:spcAft>
                <a:spcPts val="0"/>
              </a:spcAft>
              <a:buFont typeface="Arial" panose="020B0604020202020204" pitchFamily="34" charset="0"/>
              <a:buChar char="•"/>
            </a:pPr>
            <a:r>
              <a:rPr lang="en-US" sz="1200" noProof="1"/>
              <a:t>Confirmation of Generator FIS request and associated generation information for the WLPUN</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Studied Load – WLPUN</a:t>
            </a:r>
          </a:p>
        </p:txBody>
      </p:sp>
      <p:grpSp>
        <p:nvGrpSpPr>
          <p:cNvPr id="40" name="Group 39">
            <a:extLst>
              <a:ext uri="{FF2B5EF4-FFF2-40B4-BE49-F238E27FC236}">
                <a16:creationId xmlns:a16="http://schemas.microsoft.com/office/drawing/2014/main" id="{F0DDC797-FA3B-1EBD-A454-DDADB7603681}"/>
              </a:ext>
            </a:extLst>
          </p:cNvPr>
          <p:cNvGrpSpPr/>
          <p:nvPr/>
        </p:nvGrpSpPr>
        <p:grpSpPr>
          <a:xfrm>
            <a:off x="2928418" y="1022076"/>
            <a:ext cx="4279501" cy="220337"/>
            <a:chOff x="1257300" y="1284810"/>
            <a:chExt cx="7121705" cy="220337"/>
          </a:xfrm>
        </p:grpSpPr>
        <p:cxnSp>
          <p:nvCxnSpPr>
            <p:cNvPr id="41" name="LineBasicDefault 292">
              <a:extLst>
                <a:ext uri="{FF2B5EF4-FFF2-40B4-BE49-F238E27FC236}">
                  <a16:creationId xmlns:a16="http://schemas.microsoft.com/office/drawing/2014/main" id="{06208831-BC6B-3191-70C1-12176BB3F89E}"/>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2A0BFCA-603E-432D-497E-ACBF5FC1016E}"/>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ILLE</a:t>
              </a:r>
              <a:r>
                <a:rPr lang="en-US" sz="1200" b="1" baseline="30000" noProof="1"/>
                <a:t>1</a:t>
              </a:r>
              <a:endParaRPr lang="en-US" sz="1200" noProof="1"/>
            </a:p>
          </p:txBody>
        </p:sp>
      </p:grpSp>
      <p:sp>
        <p:nvSpPr>
          <p:cNvPr id="2" name="Text Placeholder 20">
            <a:extLst>
              <a:ext uri="{FF2B5EF4-FFF2-40B4-BE49-F238E27FC236}">
                <a16:creationId xmlns:a16="http://schemas.microsoft.com/office/drawing/2014/main" id="{8FAC3D67-804F-EB96-0C3F-7B2F387D293E}"/>
              </a:ext>
            </a:extLst>
          </p:cNvPr>
          <p:cNvSpPr txBox="1">
            <a:spLocks/>
          </p:cNvSpPr>
          <p:nvPr/>
        </p:nvSpPr>
        <p:spPr>
          <a:xfrm>
            <a:off x="1257300" y="668084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ERCOT PGRR145, ERCOT NPRR1325</a:t>
            </a:r>
          </a:p>
        </p:txBody>
      </p:sp>
      <p:sp>
        <p:nvSpPr>
          <p:cNvPr id="3" name="Text Placeholder 20">
            <a:extLst>
              <a:ext uri="{FF2B5EF4-FFF2-40B4-BE49-F238E27FC236}">
                <a16:creationId xmlns:a16="http://schemas.microsoft.com/office/drawing/2014/main" id="{4776D044-251C-26C4-511A-78D9AF240746}"/>
              </a:ext>
            </a:extLst>
          </p:cNvPr>
          <p:cNvSpPr txBox="1">
            <a:spLocks/>
          </p:cNvSpPr>
          <p:nvPr/>
        </p:nvSpPr>
        <p:spPr>
          <a:xfrm>
            <a:off x="1257300" y="653727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1. Unless otherwise specified, ILLE needs to provide the required documentation to the interconnecting TSP/DSP</a:t>
            </a:r>
          </a:p>
        </p:txBody>
      </p:sp>
    </p:spTree>
    <p:extLst>
      <p:ext uri="{BB962C8B-B14F-4D97-AF65-F5344CB8AC3E}">
        <p14:creationId xmlns:p14="http://schemas.microsoft.com/office/powerpoint/2010/main" val="3488248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1D0411E-25F9-65C8-1892-2D1482A8E4B7}"/>
              </a:ext>
            </a:extLst>
          </p:cNvPr>
          <p:cNvGraphicFramePr>
            <a:graphicFrameLocks noChangeAspect="1"/>
          </p:cNvGraphicFramePr>
          <p:nvPr>
            <p:custDataLst>
              <p:tags r:id="rId1"/>
            </p:custDataLst>
            <p:extLst>
              <p:ext uri="{D42A27DB-BD31-4B8C-83A1-F6EECF244321}">
                <p14:modId xmlns:p14="http://schemas.microsoft.com/office/powerpoint/2010/main" val="2121830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5" progId="TCLayout.ActiveDocument.1">
                  <p:embed/>
                </p:oleObj>
              </mc:Choice>
              <mc:Fallback>
                <p:oleObj name="think-cell Slide" r:id="rId14" imgW="404" imgH="405" progId="TCLayout.ActiveDocument.1">
                  <p:embed/>
                  <p:pic>
                    <p:nvPicPr>
                      <p:cNvPr id="5" name="think-cell data - do not delete" hidden="1">
                        <a:extLst>
                          <a:ext uri="{FF2B5EF4-FFF2-40B4-BE49-F238E27FC236}">
                            <a16:creationId xmlns:a16="http://schemas.microsoft.com/office/drawing/2014/main" id="{B1D0411E-25F9-65C8-1892-2D1482A8E4B7}"/>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3F098CF-3324-100A-23C8-2F39C912D519}"/>
              </a:ext>
            </a:extLst>
          </p:cNvPr>
          <p:cNvSpPr>
            <a:spLocks noGrp="1"/>
          </p:cNvSpPr>
          <p:nvPr>
            <p:ph type="title"/>
          </p:nvPr>
        </p:nvSpPr>
        <p:spPr>
          <a:xfrm>
            <a:off x="1257300" y="457200"/>
            <a:ext cx="10401300" cy="332399"/>
          </a:xfrm>
        </p:spPr>
        <p:txBody>
          <a:bodyPr vert="horz">
            <a:spAutoFit/>
          </a:bodyPr>
          <a:lstStyle/>
          <a:p>
            <a:r>
              <a:rPr lang="en-US"/>
              <a:t>Deep-dive: Batch Zero ILLE Attestation</a:t>
            </a:r>
          </a:p>
        </p:txBody>
      </p:sp>
      <p:sp>
        <p:nvSpPr>
          <p:cNvPr id="3" name="Slide Number Placeholder 4">
            <a:extLst>
              <a:ext uri="{FF2B5EF4-FFF2-40B4-BE49-F238E27FC236}">
                <a16:creationId xmlns:a16="http://schemas.microsoft.com/office/drawing/2014/main" id="{C7CC8B95-835A-49BB-7948-8F9CC0BADCAC}"/>
              </a:ext>
            </a:extLst>
          </p:cNvPr>
          <p:cNvSpPr>
            <a:spLocks noGrp="1"/>
          </p:cNvSpPr>
          <p:nvPr>
            <p:ph type="sldNum" sz="quarter" idx="12"/>
          </p:nvPr>
        </p:nvSpPr>
        <p:spPr/>
        <p:txBody>
          <a:bodyPr/>
          <a:lstStyle/>
          <a:p>
            <a:fld id="{BCDE79FB-97BA-492B-8D57-F1373F9ADA95}" type="slidenum">
              <a:rPr lang="en-US" smtClean="0"/>
              <a:t>62</a:t>
            </a:fld>
            <a:endParaRPr lang="en-US"/>
          </a:p>
        </p:txBody>
      </p:sp>
      <p:grpSp>
        <p:nvGrpSpPr>
          <p:cNvPr id="19" name="Group 18">
            <a:extLst>
              <a:ext uri="{FF2B5EF4-FFF2-40B4-BE49-F238E27FC236}">
                <a16:creationId xmlns:a16="http://schemas.microsoft.com/office/drawing/2014/main" id="{EAEEFF4E-A1E2-FF72-8850-48475CA2DCB0}"/>
              </a:ext>
            </a:extLst>
          </p:cNvPr>
          <p:cNvGrpSpPr/>
          <p:nvPr/>
        </p:nvGrpSpPr>
        <p:grpSpPr>
          <a:xfrm>
            <a:off x="7922396" y="1178290"/>
            <a:ext cx="3736204" cy="220337"/>
            <a:chOff x="7137794" y="1178290"/>
            <a:chExt cx="4520806" cy="220337"/>
          </a:xfrm>
        </p:grpSpPr>
        <p:cxnSp>
          <p:nvCxnSpPr>
            <p:cNvPr id="20" name="LineBasicDefault 292">
              <a:extLst>
                <a:ext uri="{FF2B5EF4-FFF2-40B4-BE49-F238E27FC236}">
                  <a16:creationId xmlns:a16="http://schemas.microsoft.com/office/drawing/2014/main" id="{7761C48C-F236-99B5-27EC-03679B263CA1}"/>
                </a:ext>
              </a:extLst>
            </p:cNvPr>
            <p:cNvCxnSpPr>
              <a:cxnSpLocks/>
            </p:cNvCxnSpPr>
            <p:nvPr>
              <p:custDataLst>
                <p:tags r:id="rId12"/>
              </p:custDataLst>
            </p:nvPr>
          </p:nvCxnSpPr>
          <p:spPr>
            <a:xfrm>
              <a:off x="7137794" y="1398627"/>
              <a:ext cx="4520806"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610D9D4-85ED-6030-7CAB-D0D8A315EE33}"/>
                </a:ext>
              </a:extLst>
            </p:cNvPr>
            <p:cNvSpPr txBox="1">
              <a:spLocks/>
            </p:cNvSpPr>
            <p:nvPr/>
          </p:nvSpPr>
          <p:spPr>
            <a:xfrm>
              <a:off x="7137794" y="1178290"/>
              <a:ext cx="4520806"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Key attestation elements</a:t>
              </a:r>
              <a:endParaRPr lang="en-US" sz="1400" noProof="1"/>
            </a:p>
          </p:txBody>
        </p:sp>
      </p:grpSp>
      <p:grpSp>
        <p:nvGrpSpPr>
          <p:cNvPr id="4" name="Group 3">
            <a:extLst>
              <a:ext uri="{FF2B5EF4-FFF2-40B4-BE49-F238E27FC236}">
                <a16:creationId xmlns:a16="http://schemas.microsoft.com/office/drawing/2014/main" id="{1CB534EA-E769-E18A-DE51-E54F189D25CF}"/>
              </a:ext>
            </a:extLst>
          </p:cNvPr>
          <p:cNvGrpSpPr/>
          <p:nvPr/>
        </p:nvGrpSpPr>
        <p:grpSpPr>
          <a:xfrm>
            <a:off x="7922396" y="1544142"/>
            <a:ext cx="3736204" cy="1369606"/>
            <a:chOff x="7922396" y="1544142"/>
            <a:chExt cx="3736204" cy="1369606"/>
          </a:xfrm>
        </p:grpSpPr>
        <p:sp>
          <p:nvSpPr>
            <p:cNvPr id="17" name="TrackerNumBlue 4">
              <a:extLst>
                <a:ext uri="{FF2B5EF4-FFF2-40B4-BE49-F238E27FC236}">
                  <a16:creationId xmlns:a16="http://schemas.microsoft.com/office/drawing/2014/main" id="{551E489A-5A82-5DDF-271F-D2B7C143B4EB}"/>
                </a:ext>
              </a:extLst>
            </p:cNvPr>
            <p:cNvSpPr/>
            <p:nvPr>
              <p:custDataLst>
                <p:tags r:id="rId11"/>
              </p:custDataLst>
            </p:nvPr>
          </p:nvSpPr>
          <p:spPr>
            <a:xfrm>
              <a:off x="7922396" y="1544142"/>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5" name="TextBox 24">
              <a:extLst>
                <a:ext uri="{FF2B5EF4-FFF2-40B4-BE49-F238E27FC236}">
                  <a16:creationId xmlns:a16="http://schemas.microsoft.com/office/drawing/2014/main" id="{B5E3A0EC-89AE-2928-C111-47A2BD12F048}"/>
                </a:ext>
              </a:extLst>
            </p:cNvPr>
            <p:cNvSpPr txBox="1">
              <a:spLocks/>
            </p:cNvSpPr>
            <p:nvPr/>
          </p:nvSpPr>
          <p:spPr>
            <a:xfrm>
              <a:off x="8288167" y="1544142"/>
              <a:ext cx="3370433" cy="136960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Project identification information</a:t>
              </a:r>
            </a:p>
            <a:p>
              <a:pPr>
                <a:buNone/>
              </a:pPr>
              <a:r>
                <a:rPr lang="en-US" sz="1400">
                  <a:cs typeface="Arial"/>
                </a:rPr>
                <a:t>Includes the core project information required to associate the attestation with the applicable Batch Zero request, including ILLE name, facility name, and project location</a:t>
              </a:r>
              <a:r>
                <a:rPr lang="en-US" sz="1400" baseline="30000">
                  <a:cs typeface="Arial"/>
                </a:rPr>
                <a:t>1</a:t>
              </a:r>
              <a:endParaRPr lang="en-US" sz="1400" noProof="1"/>
            </a:p>
          </p:txBody>
        </p:sp>
      </p:grpSp>
      <p:grpSp>
        <p:nvGrpSpPr>
          <p:cNvPr id="18" name="Group 17">
            <a:extLst>
              <a:ext uri="{FF2B5EF4-FFF2-40B4-BE49-F238E27FC236}">
                <a16:creationId xmlns:a16="http://schemas.microsoft.com/office/drawing/2014/main" id="{81452D3B-02BB-4E5C-A360-6CE95ED57E9D}"/>
              </a:ext>
            </a:extLst>
          </p:cNvPr>
          <p:cNvGrpSpPr/>
          <p:nvPr/>
        </p:nvGrpSpPr>
        <p:grpSpPr>
          <a:xfrm>
            <a:off x="7922396" y="3089059"/>
            <a:ext cx="3736204" cy="1369606"/>
            <a:chOff x="7922396" y="3055777"/>
            <a:chExt cx="3736204" cy="1369606"/>
          </a:xfrm>
        </p:grpSpPr>
        <p:sp>
          <p:nvSpPr>
            <p:cNvPr id="34" name="TextBox 33">
              <a:extLst>
                <a:ext uri="{FF2B5EF4-FFF2-40B4-BE49-F238E27FC236}">
                  <a16:creationId xmlns:a16="http://schemas.microsoft.com/office/drawing/2014/main" id="{C8B70101-42FE-BD11-2C06-42FF725344E6}"/>
                </a:ext>
              </a:extLst>
            </p:cNvPr>
            <p:cNvSpPr txBox="1">
              <a:spLocks/>
            </p:cNvSpPr>
            <p:nvPr/>
          </p:nvSpPr>
          <p:spPr>
            <a:xfrm>
              <a:off x="8288167" y="3055777"/>
              <a:ext cx="3370433" cy="136960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Eligibility certification and attestation</a:t>
              </a:r>
            </a:p>
            <a:p>
              <a:pPr>
                <a:buNone/>
              </a:pPr>
              <a:r>
                <a:rPr lang="en-US" sz="1400">
                  <a:cs typeface="Arial"/>
                </a:rPr>
                <a:t>ILLE representative certifies that the project satisfies the applicable eligibility criteria and that the submitted information is complete and accurate at the time of execution</a:t>
              </a:r>
              <a:endParaRPr lang="en-US" sz="1400" noProof="1">
                <a:cs typeface="Arial"/>
              </a:endParaRPr>
            </a:p>
          </p:txBody>
        </p:sp>
        <p:sp>
          <p:nvSpPr>
            <p:cNvPr id="26" name="TrackerNumBlue 4">
              <a:extLst>
                <a:ext uri="{FF2B5EF4-FFF2-40B4-BE49-F238E27FC236}">
                  <a16:creationId xmlns:a16="http://schemas.microsoft.com/office/drawing/2014/main" id="{00153BD6-82BC-8967-FA37-DBBB2A6E2A3C}"/>
                </a:ext>
              </a:extLst>
            </p:cNvPr>
            <p:cNvSpPr/>
            <p:nvPr>
              <p:custDataLst>
                <p:tags r:id="rId10"/>
              </p:custDataLst>
            </p:nvPr>
          </p:nvSpPr>
          <p:spPr>
            <a:xfrm>
              <a:off x="7922396" y="3055777"/>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grpSp>
      <p:grpSp>
        <p:nvGrpSpPr>
          <p:cNvPr id="28" name="Group 27">
            <a:extLst>
              <a:ext uri="{FF2B5EF4-FFF2-40B4-BE49-F238E27FC236}">
                <a16:creationId xmlns:a16="http://schemas.microsoft.com/office/drawing/2014/main" id="{2D8DBB21-BD08-E8B0-66F8-46085953A2D9}"/>
              </a:ext>
            </a:extLst>
          </p:cNvPr>
          <p:cNvGrpSpPr/>
          <p:nvPr/>
        </p:nvGrpSpPr>
        <p:grpSpPr>
          <a:xfrm>
            <a:off x="7922396" y="4849418"/>
            <a:ext cx="3736204" cy="1154162"/>
            <a:chOff x="7922396" y="4731794"/>
            <a:chExt cx="3736204" cy="1154162"/>
          </a:xfrm>
        </p:grpSpPr>
        <p:sp>
          <p:nvSpPr>
            <p:cNvPr id="27" name="TextBox 26">
              <a:extLst>
                <a:ext uri="{FF2B5EF4-FFF2-40B4-BE49-F238E27FC236}">
                  <a16:creationId xmlns:a16="http://schemas.microsoft.com/office/drawing/2014/main" id="{81298CE5-163B-9096-59FC-D3DA08CD0FB0}"/>
                </a:ext>
              </a:extLst>
            </p:cNvPr>
            <p:cNvSpPr txBox="1">
              <a:spLocks/>
            </p:cNvSpPr>
            <p:nvPr/>
          </p:nvSpPr>
          <p:spPr>
            <a:xfrm>
              <a:off x="8288167" y="4731794"/>
              <a:ext cx="3370433" cy="115416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Notarization and authorized execution</a:t>
              </a:r>
            </a:p>
            <a:p>
              <a:pPr>
                <a:buNone/>
              </a:pPr>
              <a:r>
                <a:rPr lang="en-US" sz="1400"/>
                <a:t>Authorized ILLE representative executes the attestation before a notary public, confirming authority to bind the entity and certify the submission under oath</a:t>
              </a:r>
              <a:endParaRPr lang="en-US" sz="1400" noProof="1"/>
            </a:p>
          </p:txBody>
        </p:sp>
        <p:sp>
          <p:nvSpPr>
            <p:cNvPr id="7" name="TrackerNumBlue 4">
              <a:extLst>
                <a:ext uri="{FF2B5EF4-FFF2-40B4-BE49-F238E27FC236}">
                  <a16:creationId xmlns:a16="http://schemas.microsoft.com/office/drawing/2014/main" id="{D22950A8-6548-0EF9-5D66-A8759F3BB782}"/>
                </a:ext>
              </a:extLst>
            </p:cNvPr>
            <p:cNvSpPr/>
            <p:nvPr>
              <p:custDataLst>
                <p:tags r:id="rId9"/>
              </p:custDataLst>
            </p:nvPr>
          </p:nvSpPr>
          <p:spPr>
            <a:xfrm>
              <a:off x="7922396" y="4731794"/>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grpSp>
      <p:sp>
        <p:nvSpPr>
          <p:cNvPr id="8" name="5. Source">
            <a:extLst>
              <a:ext uri="{FF2B5EF4-FFF2-40B4-BE49-F238E27FC236}">
                <a16:creationId xmlns:a16="http://schemas.microsoft.com/office/drawing/2014/main" id="{C5A135B8-FAB8-A459-CB40-AD546E30B449}"/>
              </a:ext>
            </a:extLst>
          </p:cNvPr>
          <p:cNvSpPr txBox="1"/>
          <p:nvPr>
            <p:custDataLst>
              <p:tags r:id="rId2"/>
            </p:custDataLst>
          </p:nvPr>
        </p:nvSpPr>
        <p:spPr>
          <a:xfrm>
            <a:off x="601594" y="6637087"/>
            <a:ext cx="9351818" cy="138499"/>
          </a:xfrm>
          <a:prstGeom prst="rect">
            <a:avLst/>
          </a:prstGeom>
          <a:noFill/>
        </p:spPr>
        <p:txBody>
          <a:bodyPr vert="horz" wrap="square" lIns="0" tIns="0" rIns="0" bIns="0" rtlCol="0" anchor="b" anchorCtr="0">
            <a:spAutoFit/>
          </a:bodyPr>
          <a:lstStyle/>
          <a:p>
            <a:r>
              <a:rPr lang="fr-FR" sz="900"/>
              <a:t>Source: </a:t>
            </a:r>
            <a:r>
              <a:rPr lang="en-US" sz="900"/>
              <a:t>Batch Zero Readiness Meeting #3 - Webex Only materials</a:t>
            </a:r>
          </a:p>
        </p:txBody>
      </p:sp>
      <p:grpSp>
        <p:nvGrpSpPr>
          <p:cNvPr id="22" name="ChevronBlue 70">
            <a:extLst>
              <a:ext uri="{FF2B5EF4-FFF2-40B4-BE49-F238E27FC236}">
                <a16:creationId xmlns:a16="http://schemas.microsoft.com/office/drawing/2014/main" id="{D0D5B857-AA23-2A2F-4969-90991EE4DBEB}"/>
              </a:ext>
            </a:extLst>
          </p:cNvPr>
          <p:cNvGrpSpPr>
            <a:grpSpLocks noChangeAspect="1"/>
          </p:cNvGrpSpPr>
          <p:nvPr>
            <p:custDataLst>
              <p:tags r:id="rId3"/>
            </p:custDataLst>
          </p:nvPr>
        </p:nvGrpSpPr>
        <p:grpSpPr>
          <a:xfrm>
            <a:off x="7276149" y="1198838"/>
            <a:ext cx="396228" cy="396228"/>
            <a:chOff x="1016000" y="1016000"/>
            <a:chExt cx="396228" cy="396228"/>
          </a:xfrm>
        </p:grpSpPr>
        <p:sp>
          <p:nvSpPr>
            <p:cNvPr id="23" name="Oval 22">
              <a:extLst>
                <a:ext uri="{FF2B5EF4-FFF2-40B4-BE49-F238E27FC236}">
                  <a16:creationId xmlns:a16="http://schemas.microsoft.com/office/drawing/2014/main" id="{80BA2DC1-0C48-9050-E9D0-F709FE762B22}"/>
                </a:ext>
              </a:extLst>
            </p:cNvPr>
            <p:cNvSpPr/>
            <p:nvPr/>
          </p:nvSpPr>
          <p:spPr>
            <a:xfrm>
              <a:off x="1016000" y="1016000"/>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D5ABDAF9-C43A-829E-F69E-E5649480E049}"/>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023614" y="1023614"/>
              <a:ext cx="381000" cy="381000"/>
            </a:xfrm>
            <a:prstGeom prst="rect">
              <a:avLst/>
            </a:prstGeom>
          </p:spPr>
        </p:pic>
      </p:grpSp>
      <p:cxnSp>
        <p:nvCxnSpPr>
          <p:cNvPr id="63" name="LineBasicDefault 292">
            <a:extLst>
              <a:ext uri="{FF2B5EF4-FFF2-40B4-BE49-F238E27FC236}">
                <a16:creationId xmlns:a16="http://schemas.microsoft.com/office/drawing/2014/main" id="{B4FEF495-4229-C8E0-9332-6AF1ACC9CEF2}"/>
              </a:ext>
            </a:extLst>
          </p:cNvPr>
          <p:cNvCxnSpPr>
            <a:cxnSpLocks/>
          </p:cNvCxnSpPr>
          <p:nvPr>
            <p:custDataLst>
              <p:tags r:id="rId4"/>
            </p:custDataLst>
          </p:nvPr>
        </p:nvCxnSpPr>
        <p:spPr>
          <a:xfrm>
            <a:off x="601594" y="1393734"/>
            <a:ext cx="642453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0B0DA840-8F81-4CC2-F681-800C866E8C53}"/>
              </a:ext>
            </a:extLst>
          </p:cNvPr>
          <p:cNvSpPr txBox="1">
            <a:spLocks/>
          </p:cNvSpPr>
          <p:nvPr/>
        </p:nvSpPr>
        <p:spPr>
          <a:xfrm>
            <a:off x="601594" y="1178290"/>
            <a:ext cx="5135416"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Representative attestation template</a:t>
            </a:r>
            <a:endParaRPr lang="en-US" sz="1400" noProof="1"/>
          </a:p>
        </p:txBody>
      </p:sp>
      <p:sp>
        <p:nvSpPr>
          <p:cNvPr id="77" name="5. Source">
            <a:extLst>
              <a:ext uri="{FF2B5EF4-FFF2-40B4-BE49-F238E27FC236}">
                <a16:creationId xmlns:a16="http://schemas.microsoft.com/office/drawing/2014/main" id="{7CEA4FAC-FE6B-EE62-6352-186E0F06D866}"/>
              </a:ext>
            </a:extLst>
          </p:cNvPr>
          <p:cNvSpPr txBox="1"/>
          <p:nvPr>
            <p:custDataLst>
              <p:tags r:id="rId5"/>
            </p:custDataLst>
          </p:nvPr>
        </p:nvSpPr>
        <p:spPr>
          <a:xfrm>
            <a:off x="601594" y="6327867"/>
            <a:ext cx="11057006" cy="276999"/>
          </a:xfrm>
          <a:prstGeom prst="rect">
            <a:avLst/>
          </a:prstGeom>
          <a:noFill/>
        </p:spPr>
        <p:txBody>
          <a:bodyPr vert="horz" wrap="square" lIns="0" tIns="0" rIns="0" bIns="0" rtlCol="0" anchor="b" anchorCtr="0">
            <a:spAutoFit/>
          </a:bodyPr>
          <a:lstStyle/>
          <a:p>
            <a:r>
              <a:rPr lang="en-US" sz="900"/>
              <a:t>1. ERCOT plans to assign a new unique Batch Zero identifier (“BZ ID”) to each submitted Large Load project for Batch Zero intake and tracking purposes. These identifiers will serve as the primary reference number for Batch Zero implementation activities and may differ from existing LLI numbers, RPG references, PBRP references, or other project identifiers currently used in ERCOT processes.</a:t>
            </a:r>
          </a:p>
        </p:txBody>
      </p:sp>
      <p:pic>
        <p:nvPicPr>
          <p:cNvPr id="11" name="Picture 10">
            <a:extLst>
              <a:ext uri="{FF2B5EF4-FFF2-40B4-BE49-F238E27FC236}">
                <a16:creationId xmlns:a16="http://schemas.microsoft.com/office/drawing/2014/main" id="{7CB65DEC-A692-13F6-2073-0E6BE4868639}"/>
              </a:ext>
            </a:extLst>
          </p:cNvPr>
          <p:cNvPicPr>
            <a:picLocks/>
          </p:cNvPicPr>
          <p:nvPr/>
        </p:nvPicPr>
        <p:blipFill>
          <a:blip r:embed="rId17"/>
          <a:srcRect t="6486"/>
          <a:stretch>
            <a:fillRect/>
          </a:stretch>
        </p:blipFill>
        <p:spPr>
          <a:xfrm>
            <a:off x="455290" y="1492772"/>
            <a:ext cx="3274204" cy="4027932"/>
          </a:xfrm>
          <a:prstGeom prst="rect">
            <a:avLst/>
          </a:prstGeom>
        </p:spPr>
      </p:pic>
      <p:sp>
        <p:nvSpPr>
          <p:cNvPr id="12" name="Rectangle 11">
            <a:extLst>
              <a:ext uri="{FF2B5EF4-FFF2-40B4-BE49-F238E27FC236}">
                <a16:creationId xmlns:a16="http://schemas.microsoft.com/office/drawing/2014/main" id="{BF2112A2-5D58-AE2E-BE6C-D4CA21EB86A8}"/>
              </a:ext>
            </a:extLst>
          </p:cNvPr>
          <p:cNvSpPr>
            <a:spLocks/>
          </p:cNvSpPr>
          <p:nvPr/>
        </p:nvSpPr>
        <p:spPr>
          <a:xfrm>
            <a:off x="330891" y="3080725"/>
            <a:ext cx="3391087" cy="2539015"/>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sp>
        <p:nvSpPr>
          <p:cNvPr id="13" name="TrackerNumBlue 4">
            <a:extLst>
              <a:ext uri="{FF2B5EF4-FFF2-40B4-BE49-F238E27FC236}">
                <a16:creationId xmlns:a16="http://schemas.microsoft.com/office/drawing/2014/main" id="{FF5CE3AC-9084-D3DF-5F2A-493CBFC54E51}"/>
              </a:ext>
            </a:extLst>
          </p:cNvPr>
          <p:cNvSpPr/>
          <p:nvPr>
            <p:custDataLst>
              <p:tags r:id="rId6"/>
            </p:custDataLst>
          </p:nvPr>
        </p:nvSpPr>
        <p:spPr>
          <a:xfrm>
            <a:off x="195931" y="2949389"/>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pic>
        <p:nvPicPr>
          <p:cNvPr id="15" name="Picture 14">
            <a:extLst>
              <a:ext uri="{FF2B5EF4-FFF2-40B4-BE49-F238E27FC236}">
                <a16:creationId xmlns:a16="http://schemas.microsoft.com/office/drawing/2014/main" id="{C12DD61D-3523-C0E6-5BD7-52942B7DB77C}"/>
              </a:ext>
            </a:extLst>
          </p:cNvPr>
          <p:cNvPicPr>
            <a:picLocks noChangeAspect="1"/>
          </p:cNvPicPr>
          <p:nvPr/>
        </p:nvPicPr>
        <p:blipFill>
          <a:blip r:embed="rId18"/>
          <a:srcRect b="17640"/>
          <a:stretch>
            <a:fillRect/>
          </a:stretch>
        </p:blipFill>
        <p:spPr>
          <a:xfrm>
            <a:off x="3915137" y="1492772"/>
            <a:ext cx="3259135" cy="2256295"/>
          </a:xfrm>
          <a:prstGeom prst="rect">
            <a:avLst/>
          </a:prstGeom>
        </p:spPr>
      </p:pic>
      <p:sp>
        <p:nvSpPr>
          <p:cNvPr id="16" name="Rectangle 15">
            <a:extLst>
              <a:ext uri="{FF2B5EF4-FFF2-40B4-BE49-F238E27FC236}">
                <a16:creationId xmlns:a16="http://schemas.microsoft.com/office/drawing/2014/main" id="{28EDFC77-221E-C95D-9A9F-4005D11B5907}"/>
              </a:ext>
            </a:extLst>
          </p:cNvPr>
          <p:cNvSpPr>
            <a:spLocks/>
          </p:cNvSpPr>
          <p:nvPr/>
        </p:nvSpPr>
        <p:spPr>
          <a:xfrm>
            <a:off x="3864453" y="1460551"/>
            <a:ext cx="3272281" cy="2320737"/>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sp>
        <p:nvSpPr>
          <p:cNvPr id="30" name="TrackerNumBlue 4">
            <a:extLst>
              <a:ext uri="{FF2B5EF4-FFF2-40B4-BE49-F238E27FC236}">
                <a16:creationId xmlns:a16="http://schemas.microsoft.com/office/drawing/2014/main" id="{AA1B9F01-2819-A690-F981-354E30F047D5}"/>
              </a:ext>
            </a:extLst>
          </p:cNvPr>
          <p:cNvSpPr/>
          <p:nvPr>
            <p:custDataLst>
              <p:tags r:id="rId7"/>
            </p:custDataLst>
          </p:nvPr>
        </p:nvSpPr>
        <p:spPr>
          <a:xfrm>
            <a:off x="3721978" y="1288119"/>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pic>
        <p:nvPicPr>
          <p:cNvPr id="32" name="Picture 31">
            <a:extLst>
              <a:ext uri="{FF2B5EF4-FFF2-40B4-BE49-F238E27FC236}">
                <a16:creationId xmlns:a16="http://schemas.microsoft.com/office/drawing/2014/main" id="{659796F6-89E0-8B32-5939-DAB054643E46}"/>
              </a:ext>
            </a:extLst>
          </p:cNvPr>
          <p:cNvPicPr>
            <a:picLocks noChangeAspect="1"/>
          </p:cNvPicPr>
          <p:nvPr/>
        </p:nvPicPr>
        <p:blipFill>
          <a:blip r:embed="rId19"/>
          <a:stretch>
            <a:fillRect/>
          </a:stretch>
        </p:blipFill>
        <p:spPr>
          <a:xfrm>
            <a:off x="3915137" y="4004051"/>
            <a:ext cx="3185659" cy="2067793"/>
          </a:xfrm>
          <a:prstGeom prst="rect">
            <a:avLst/>
          </a:prstGeom>
        </p:spPr>
      </p:pic>
      <p:sp>
        <p:nvSpPr>
          <p:cNvPr id="33" name="Rectangle 32">
            <a:extLst>
              <a:ext uri="{FF2B5EF4-FFF2-40B4-BE49-F238E27FC236}">
                <a16:creationId xmlns:a16="http://schemas.microsoft.com/office/drawing/2014/main" id="{B265AF10-3C5E-7A50-64AE-9874DE7CDC50}"/>
              </a:ext>
            </a:extLst>
          </p:cNvPr>
          <p:cNvSpPr>
            <a:spLocks/>
          </p:cNvSpPr>
          <p:nvPr/>
        </p:nvSpPr>
        <p:spPr>
          <a:xfrm>
            <a:off x="3864453" y="3968389"/>
            <a:ext cx="3272281" cy="2103455"/>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sp>
        <p:nvSpPr>
          <p:cNvPr id="35" name="TrackerNumBlue 4">
            <a:extLst>
              <a:ext uri="{FF2B5EF4-FFF2-40B4-BE49-F238E27FC236}">
                <a16:creationId xmlns:a16="http://schemas.microsoft.com/office/drawing/2014/main" id="{A71FB0C9-50CF-5794-363B-4EB853EF8012}"/>
              </a:ext>
            </a:extLst>
          </p:cNvPr>
          <p:cNvSpPr/>
          <p:nvPr>
            <p:custDataLst>
              <p:tags r:id="rId8"/>
            </p:custDataLst>
          </p:nvPr>
        </p:nvSpPr>
        <p:spPr>
          <a:xfrm>
            <a:off x="3721978" y="3795413"/>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spTree>
    <p:extLst>
      <p:ext uri="{BB962C8B-B14F-4D97-AF65-F5344CB8AC3E}">
        <p14:creationId xmlns:p14="http://schemas.microsoft.com/office/powerpoint/2010/main" val="40564513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3D91A-997F-ABD1-2F23-B3514A087BB0}"/>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09D8B69-AD0D-DD57-4EE5-6587FFDFEAA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5" progId="TCLayout.ActiveDocument.1">
                  <p:embed/>
                </p:oleObj>
              </mc:Choice>
              <mc:Fallback>
                <p:oleObj name="think-cell Slide" r:id="rId12" imgW="404" imgH="405" progId="TCLayout.ActiveDocument.1">
                  <p:embed/>
                  <p:pic>
                    <p:nvPicPr>
                      <p:cNvPr id="5" name="think-cell data - do not delete" hidden="1">
                        <a:extLst>
                          <a:ext uri="{FF2B5EF4-FFF2-40B4-BE49-F238E27FC236}">
                            <a16:creationId xmlns:a16="http://schemas.microsoft.com/office/drawing/2014/main" id="{A09D8B69-AD0D-DD57-4EE5-6587FFDFEAA8}"/>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C604E46F-3CBA-C116-E2B7-3F90D2AE2223}"/>
              </a:ext>
            </a:extLst>
          </p:cNvPr>
          <p:cNvSpPr>
            <a:spLocks noGrp="1"/>
          </p:cNvSpPr>
          <p:nvPr>
            <p:ph type="title"/>
          </p:nvPr>
        </p:nvSpPr>
        <p:spPr>
          <a:xfrm>
            <a:off x="1257300" y="457200"/>
            <a:ext cx="10401300" cy="332399"/>
          </a:xfrm>
        </p:spPr>
        <p:txBody>
          <a:bodyPr vert="horz">
            <a:spAutoFit/>
          </a:bodyPr>
          <a:lstStyle/>
          <a:p>
            <a:r>
              <a:rPr lang="en-US"/>
              <a:t>Deep-dive: TSP/DSP Email confirmation template by eligibility path</a:t>
            </a:r>
          </a:p>
        </p:txBody>
      </p:sp>
      <p:sp>
        <p:nvSpPr>
          <p:cNvPr id="3" name="Slide Number Placeholder 4">
            <a:extLst>
              <a:ext uri="{FF2B5EF4-FFF2-40B4-BE49-F238E27FC236}">
                <a16:creationId xmlns:a16="http://schemas.microsoft.com/office/drawing/2014/main" id="{E4DAA1F1-D8B5-1595-EE6C-6B0087510A05}"/>
              </a:ext>
            </a:extLst>
          </p:cNvPr>
          <p:cNvSpPr>
            <a:spLocks noGrp="1"/>
          </p:cNvSpPr>
          <p:nvPr>
            <p:ph type="sldNum" sz="quarter" idx="12"/>
          </p:nvPr>
        </p:nvSpPr>
        <p:spPr/>
        <p:txBody>
          <a:bodyPr/>
          <a:lstStyle/>
          <a:p>
            <a:fld id="{BCDE79FB-97BA-492B-8D57-F1373F9ADA95}" type="slidenum">
              <a:rPr lang="en-US" smtClean="0"/>
              <a:t>63</a:t>
            </a:fld>
            <a:endParaRPr lang="en-US"/>
          </a:p>
        </p:txBody>
      </p:sp>
      <p:grpSp>
        <p:nvGrpSpPr>
          <p:cNvPr id="19" name="Group 18">
            <a:extLst>
              <a:ext uri="{FF2B5EF4-FFF2-40B4-BE49-F238E27FC236}">
                <a16:creationId xmlns:a16="http://schemas.microsoft.com/office/drawing/2014/main" id="{DC74332C-4BA0-B1DD-83BB-AEF959FD2C8B}"/>
              </a:ext>
            </a:extLst>
          </p:cNvPr>
          <p:cNvGrpSpPr/>
          <p:nvPr/>
        </p:nvGrpSpPr>
        <p:grpSpPr>
          <a:xfrm>
            <a:off x="7137794" y="1072962"/>
            <a:ext cx="4520806" cy="266608"/>
            <a:chOff x="1257300" y="1284810"/>
            <a:chExt cx="7121705" cy="220337"/>
          </a:xfrm>
        </p:grpSpPr>
        <p:cxnSp>
          <p:nvCxnSpPr>
            <p:cNvPr id="20" name="LineBasicDefault 292">
              <a:extLst>
                <a:ext uri="{FF2B5EF4-FFF2-40B4-BE49-F238E27FC236}">
                  <a16:creationId xmlns:a16="http://schemas.microsoft.com/office/drawing/2014/main" id="{3C0C07EC-12DF-2B09-622D-BE166D6B5F3F}"/>
                </a:ext>
              </a:extLst>
            </p:cNvPr>
            <p:cNvCxnSpPr>
              <a:cxnSpLocks/>
            </p:cNvCxnSpPr>
            <p:nvPr>
              <p:custDataLst>
                <p:tags r:id="rId10"/>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C3A56B4-A0C8-6F67-28E3-DE648FA6F1B1}"/>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Key highlights</a:t>
              </a:r>
              <a:endParaRPr lang="en-US" sz="1400" noProof="1"/>
            </a:p>
          </p:txBody>
        </p:sp>
      </p:grpSp>
      <p:grpSp>
        <p:nvGrpSpPr>
          <p:cNvPr id="22" name="ChevronBlue 70">
            <a:extLst>
              <a:ext uri="{FF2B5EF4-FFF2-40B4-BE49-F238E27FC236}">
                <a16:creationId xmlns:a16="http://schemas.microsoft.com/office/drawing/2014/main" id="{F1C72C36-3EA3-8C4F-38C9-1DD7504D9ADA}"/>
              </a:ext>
            </a:extLst>
          </p:cNvPr>
          <p:cNvGrpSpPr>
            <a:grpSpLocks noChangeAspect="1"/>
          </p:cNvGrpSpPr>
          <p:nvPr>
            <p:custDataLst>
              <p:tags r:id="rId2"/>
            </p:custDataLst>
          </p:nvPr>
        </p:nvGrpSpPr>
        <p:grpSpPr>
          <a:xfrm>
            <a:off x="6239288" y="1126920"/>
            <a:ext cx="396228" cy="396228"/>
            <a:chOff x="1016000" y="1016000"/>
            <a:chExt cx="396228" cy="396228"/>
          </a:xfrm>
        </p:grpSpPr>
        <p:sp>
          <p:nvSpPr>
            <p:cNvPr id="23" name="Oval 22">
              <a:extLst>
                <a:ext uri="{FF2B5EF4-FFF2-40B4-BE49-F238E27FC236}">
                  <a16:creationId xmlns:a16="http://schemas.microsoft.com/office/drawing/2014/main" id="{211AA641-64A0-818F-4CE3-FF9A6ABD2FD2}"/>
                </a:ext>
              </a:extLst>
            </p:cNvPr>
            <p:cNvSpPr/>
            <p:nvPr/>
          </p:nvSpPr>
          <p:spPr>
            <a:xfrm>
              <a:off x="1016000" y="1016000"/>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3A3A491E-D838-698C-A286-5B7A7086A52E}"/>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1023614" y="1023614"/>
              <a:ext cx="381000" cy="381000"/>
            </a:xfrm>
            <a:prstGeom prst="rect">
              <a:avLst/>
            </a:prstGeom>
          </p:spPr>
        </p:pic>
      </p:grpSp>
      <p:grpSp>
        <p:nvGrpSpPr>
          <p:cNvPr id="31" name="Group 30">
            <a:extLst>
              <a:ext uri="{FF2B5EF4-FFF2-40B4-BE49-F238E27FC236}">
                <a16:creationId xmlns:a16="http://schemas.microsoft.com/office/drawing/2014/main" id="{41AEA021-CEDE-CB7A-3A44-89046A6EBDB6}"/>
              </a:ext>
            </a:extLst>
          </p:cNvPr>
          <p:cNvGrpSpPr/>
          <p:nvPr/>
        </p:nvGrpSpPr>
        <p:grpSpPr>
          <a:xfrm>
            <a:off x="1216204" y="1072962"/>
            <a:ext cx="4520806" cy="266608"/>
            <a:chOff x="1257300" y="1284810"/>
            <a:chExt cx="7121705" cy="220337"/>
          </a:xfrm>
        </p:grpSpPr>
        <p:cxnSp>
          <p:nvCxnSpPr>
            <p:cNvPr id="32" name="LineBasicDefault 292">
              <a:extLst>
                <a:ext uri="{FF2B5EF4-FFF2-40B4-BE49-F238E27FC236}">
                  <a16:creationId xmlns:a16="http://schemas.microsoft.com/office/drawing/2014/main" id="{534289BE-02F2-5168-70D7-48D0892B0320}"/>
                </a:ext>
              </a:extLst>
            </p:cNvPr>
            <p:cNvCxnSpPr>
              <a:cxnSpLocks/>
            </p:cNvCxnSpPr>
            <p:nvPr>
              <p:custDataLst>
                <p:tags r:id="rId9"/>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13F429F-67E4-CFAA-779D-9617E5A707C7}"/>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Representative email confirmation template</a:t>
              </a:r>
              <a:endParaRPr lang="en-US" sz="1400" noProof="1"/>
            </a:p>
          </p:txBody>
        </p:sp>
      </p:grpSp>
      <p:pic>
        <p:nvPicPr>
          <p:cNvPr id="16" name="Picture 15">
            <a:extLst>
              <a:ext uri="{FF2B5EF4-FFF2-40B4-BE49-F238E27FC236}">
                <a16:creationId xmlns:a16="http://schemas.microsoft.com/office/drawing/2014/main" id="{5A78156B-591C-B35E-4ED6-411BBFCE4C81}"/>
              </a:ext>
            </a:extLst>
          </p:cNvPr>
          <p:cNvPicPr>
            <a:picLocks noChangeAspect="1"/>
          </p:cNvPicPr>
          <p:nvPr/>
        </p:nvPicPr>
        <p:blipFill>
          <a:blip r:embed="rId15"/>
          <a:stretch>
            <a:fillRect/>
          </a:stretch>
        </p:blipFill>
        <p:spPr>
          <a:xfrm>
            <a:off x="1432691" y="1493152"/>
            <a:ext cx="4087832" cy="5117474"/>
          </a:xfrm>
          <a:prstGeom prst="rect">
            <a:avLst/>
          </a:prstGeom>
        </p:spPr>
      </p:pic>
      <p:sp>
        <p:nvSpPr>
          <p:cNvPr id="17" name="Rectangle 16">
            <a:extLst>
              <a:ext uri="{FF2B5EF4-FFF2-40B4-BE49-F238E27FC236}">
                <a16:creationId xmlns:a16="http://schemas.microsoft.com/office/drawing/2014/main" id="{024B93BA-F7CE-8386-90E5-4E34E54D3518}"/>
              </a:ext>
            </a:extLst>
          </p:cNvPr>
          <p:cNvSpPr/>
          <p:nvPr/>
        </p:nvSpPr>
        <p:spPr>
          <a:xfrm>
            <a:off x="1377705" y="3573889"/>
            <a:ext cx="4238900" cy="568035"/>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 name="TrackerNumBlue 4">
            <a:extLst>
              <a:ext uri="{FF2B5EF4-FFF2-40B4-BE49-F238E27FC236}">
                <a16:creationId xmlns:a16="http://schemas.microsoft.com/office/drawing/2014/main" id="{3CEBB7D6-89B0-7367-DB3C-7A597E8CCE24}"/>
              </a:ext>
            </a:extLst>
          </p:cNvPr>
          <p:cNvSpPr/>
          <p:nvPr>
            <p:custDataLst>
              <p:tags r:id="rId3"/>
            </p:custDataLst>
          </p:nvPr>
        </p:nvSpPr>
        <p:spPr>
          <a:xfrm>
            <a:off x="1216204" y="3505536"/>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6" name="Rectangle 25">
            <a:extLst>
              <a:ext uri="{FF2B5EF4-FFF2-40B4-BE49-F238E27FC236}">
                <a16:creationId xmlns:a16="http://schemas.microsoft.com/office/drawing/2014/main" id="{803CCA87-904D-C8AB-F131-0CEC1349C5CD}"/>
              </a:ext>
            </a:extLst>
          </p:cNvPr>
          <p:cNvSpPr/>
          <p:nvPr/>
        </p:nvSpPr>
        <p:spPr>
          <a:xfrm>
            <a:off x="1377705" y="4235177"/>
            <a:ext cx="4238900" cy="687323"/>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 name="Rectangle 26">
            <a:extLst>
              <a:ext uri="{FF2B5EF4-FFF2-40B4-BE49-F238E27FC236}">
                <a16:creationId xmlns:a16="http://schemas.microsoft.com/office/drawing/2014/main" id="{1DBDDABB-7F4C-D0AD-261E-A011F900139B}"/>
              </a:ext>
            </a:extLst>
          </p:cNvPr>
          <p:cNvSpPr/>
          <p:nvPr/>
        </p:nvSpPr>
        <p:spPr>
          <a:xfrm>
            <a:off x="1377705" y="4979808"/>
            <a:ext cx="4238900" cy="968929"/>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 name="TrackerNumBlue 4">
            <a:extLst>
              <a:ext uri="{FF2B5EF4-FFF2-40B4-BE49-F238E27FC236}">
                <a16:creationId xmlns:a16="http://schemas.microsoft.com/office/drawing/2014/main" id="{C4ED19CB-84B5-BB53-28E2-3B7E2576FA34}"/>
              </a:ext>
            </a:extLst>
          </p:cNvPr>
          <p:cNvSpPr/>
          <p:nvPr>
            <p:custDataLst>
              <p:tags r:id="rId4"/>
            </p:custDataLst>
          </p:nvPr>
        </p:nvSpPr>
        <p:spPr>
          <a:xfrm>
            <a:off x="1216204" y="4178433"/>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29" name="TrackerNumBlue 4">
            <a:extLst>
              <a:ext uri="{FF2B5EF4-FFF2-40B4-BE49-F238E27FC236}">
                <a16:creationId xmlns:a16="http://schemas.microsoft.com/office/drawing/2014/main" id="{9C8D30A8-870E-E8BE-B90A-4A80BED6A5C8}"/>
              </a:ext>
            </a:extLst>
          </p:cNvPr>
          <p:cNvSpPr/>
          <p:nvPr>
            <p:custDataLst>
              <p:tags r:id="rId5"/>
            </p:custDataLst>
          </p:nvPr>
        </p:nvSpPr>
        <p:spPr>
          <a:xfrm>
            <a:off x="1216204" y="4956959"/>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grpSp>
        <p:nvGrpSpPr>
          <p:cNvPr id="4" name="Group 3">
            <a:extLst>
              <a:ext uri="{FF2B5EF4-FFF2-40B4-BE49-F238E27FC236}">
                <a16:creationId xmlns:a16="http://schemas.microsoft.com/office/drawing/2014/main" id="{B94020DF-741B-C3A2-F545-CFFFE5D93343}"/>
              </a:ext>
            </a:extLst>
          </p:cNvPr>
          <p:cNvGrpSpPr/>
          <p:nvPr/>
        </p:nvGrpSpPr>
        <p:grpSpPr>
          <a:xfrm>
            <a:off x="7137794" y="1441402"/>
            <a:ext cx="4520806" cy="1369606"/>
            <a:chOff x="7137794" y="1441402"/>
            <a:chExt cx="4520806" cy="1369606"/>
          </a:xfrm>
        </p:grpSpPr>
        <p:sp>
          <p:nvSpPr>
            <p:cNvPr id="10" name="TextBox 9">
              <a:extLst>
                <a:ext uri="{FF2B5EF4-FFF2-40B4-BE49-F238E27FC236}">
                  <a16:creationId xmlns:a16="http://schemas.microsoft.com/office/drawing/2014/main" id="{E19F378C-194E-3B2E-8B9B-590ECFD4A593}"/>
                </a:ext>
              </a:extLst>
            </p:cNvPr>
            <p:cNvSpPr txBox="1">
              <a:spLocks/>
            </p:cNvSpPr>
            <p:nvPr/>
          </p:nvSpPr>
          <p:spPr>
            <a:xfrm>
              <a:off x="7580376" y="1441402"/>
              <a:ext cx="4078224" cy="136960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Project identification and eligibility pathway confirmation</a:t>
              </a:r>
            </a:p>
            <a:p>
              <a:pPr>
                <a:buNone/>
              </a:pPr>
              <a:r>
                <a:rPr lang="en-US" sz="1400"/>
                <a:t>TSP/DSP identifies the applicable Batch Zero project and confirms the eligibility pathway associated with the submission, including the ILLE name, project name, and queue/project identifier</a:t>
              </a:r>
              <a:endParaRPr lang="en-US" sz="1400" noProof="1"/>
            </a:p>
          </p:txBody>
        </p:sp>
        <p:sp>
          <p:nvSpPr>
            <p:cNvPr id="11" name="TrackerNumBlue 4">
              <a:extLst>
                <a:ext uri="{FF2B5EF4-FFF2-40B4-BE49-F238E27FC236}">
                  <a16:creationId xmlns:a16="http://schemas.microsoft.com/office/drawing/2014/main" id="{279311ED-64F9-1550-ACA0-912EBE220CD2}"/>
                </a:ext>
              </a:extLst>
            </p:cNvPr>
            <p:cNvSpPr/>
            <p:nvPr>
              <p:custDataLst>
                <p:tags r:id="rId8"/>
              </p:custDataLst>
            </p:nvPr>
          </p:nvSpPr>
          <p:spPr>
            <a:xfrm>
              <a:off x="7137794" y="1441402"/>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grpSp>
      <p:grpSp>
        <p:nvGrpSpPr>
          <p:cNvPr id="6" name="Group 5">
            <a:extLst>
              <a:ext uri="{FF2B5EF4-FFF2-40B4-BE49-F238E27FC236}">
                <a16:creationId xmlns:a16="http://schemas.microsoft.com/office/drawing/2014/main" id="{CF6CF4E9-EE01-CCC1-CDC6-0D27832534FF}"/>
              </a:ext>
            </a:extLst>
          </p:cNvPr>
          <p:cNvGrpSpPr/>
          <p:nvPr/>
        </p:nvGrpSpPr>
        <p:grpSpPr>
          <a:xfrm>
            <a:off x="7137794" y="3194320"/>
            <a:ext cx="4520806" cy="1154162"/>
            <a:chOff x="7137794" y="3194319"/>
            <a:chExt cx="4520806" cy="1154162"/>
          </a:xfrm>
        </p:grpSpPr>
        <p:sp>
          <p:nvSpPr>
            <p:cNvPr id="12" name="TextBox 11">
              <a:extLst>
                <a:ext uri="{FF2B5EF4-FFF2-40B4-BE49-F238E27FC236}">
                  <a16:creationId xmlns:a16="http://schemas.microsoft.com/office/drawing/2014/main" id="{B7FFA1C9-8B8E-702C-24C7-3ACF40CACC48}"/>
                </a:ext>
              </a:extLst>
            </p:cNvPr>
            <p:cNvSpPr txBox="1">
              <a:spLocks/>
            </p:cNvSpPr>
            <p:nvPr/>
          </p:nvSpPr>
          <p:spPr>
            <a:xfrm>
              <a:off x="7580376" y="3194319"/>
              <a:ext cx="4078224" cy="115416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Reviewing entity and authorized representative information</a:t>
              </a:r>
            </a:p>
            <a:p>
              <a:pPr>
                <a:buNone/>
              </a:pPr>
              <a:r>
                <a:rPr lang="en-US" sz="1400"/>
                <a:t>TSP/DSP identifies the reviewing entity, authorized representative, and confirmation date associated with the submission to ERCOT</a:t>
              </a:r>
              <a:endParaRPr lang="en-US" sz="1400" noProof="1"/>
            </a:p>
          </p:txBody>
        </p:sp>
        <p:sp>
          <p:nvSpPr>
            <p:cNvPr id="13" name="TrackerNumBlue 4">
              <a:extLst>
                <a:ext uri="{FF2B5EF4-FFF2-40B4-BE49-F238E27FC236}">
                  <a16:creationId xmlns:a16="http://schemas.microsoft.com/office/drawing/2014/main" id="{42892DF9-01C2-D3F2-F3F6-5CF86CDB4C36}"/>
                </a:ext>
              </a:extLst>
            </p:cNvPr>
            <p:cNvSpPr/>
            <p:nvPr>
              <p:custDataLst>
                <p:tags r:id="rId7"/>
              </p:custDataLst>
            </p:nvPr>
          </p:nvSpPr>
          <p:spPr>
            <a:xfrm>
              <a:off x="7137794" y="3194319"/>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grpSp>
      <p:grpSp>
        <p:nvGrpSpPr>
          <p:cNvPr id="8" name="Group 7">
            <a:extLst>
              <a:ext uri="{FF2B5EF4-FFF2-40B4-BE49-F238E27FC236}">
                <a16:creationId xmlns:a16="http://schemas.microsoft.com/office/drawing/2014/main" id="{85E0DC65-3A41-AA4B-8896-EC4534F98EF9}"/>
              </a:ext>
            </a:extLst>
          </p:cNvPr>
          <p:cNvGrpSpPr/>
          <p:nvPr/>
        </p:nvGrpSpPr>
        <p:grpSpPr>
          <a:xfrm>
            <a:off x="7137794" y="4731794"/>
            <a:ext cx="4520806" cy="1369606"/>
            <a:chOff x="7137794" y="4731794"/>
            <a:chExt cx="4520806" cy="1369606"/>
          </a:xfrm>
        </p:grpSpPr>
        <p:sp>
          <p:nvSpPr>
            <p:cNvPr id="14" name="TextBox 13">
              <a:extLst>
                <a:ext uri="{FF2B5EF4-FFF2-40B4-BE49-F238E27FC236}">
                  <a16:creationId xmlns:a16="http://schemas.microsoft.com/office/drawing/2014/main" id="{0AB83B59-F0F5-373D-84AF-6D897E7E8D05}"/>
                </a:ext>
              </a:extLst>
            </p:cNvPr>
            <p:cNvSpPr txBox="1">
              <a:spLocks/>
            </p:cNvSpPr>
            <p:nvPr/>
          </p:nvSpPr>
          <p:spPr>
            <a:xfrm>
              <a:off x="7580376" y="4731794"/>
              <a:ext cx="4078224" cy="136960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Confirmation of reviewed submission materials</a:t>
              </a:r>
            </a:p>
            <a:p>
              <a:pPr>
                <a:buNone/>
              </a:pPr>
              <a:r>
                <a:rPr lang="en-US" sz="1400"/>
                <a:t>TSP/DSP confirms that the required submission materials and supporting documentation for the selected eligibility pathway have been received and reviewed for completeness prior to ERCOT submission</a:t>
              </a:r>
              <a:endParaRPr lang="en-US" sz="1400" noProof="1"/>
            </a:p>
          </p:txBody>
        </p:sp>
        <p:sp>
          <p:nvSpPr>
            <p:cNvPr id="15" name="TrackerNumBlue 4">
              <a:extLst>
                <a:ext uri="{FF2B5EF4-FFF2-40B4-BE49-F238E27FC236}">
                  <a16:creationId xmlns:a16="http://schemas.microsoft.com/office/drawing/2014/main" id="{1549DD1E-B65D-C609-7587-DC90330AE6A4}"/>
                </a:ext>
              </a:extLst>
            </p:cNvPr>
            <p:cNvSpPr/>
            <p:nvPr>
              <p:custDataLst>
                <p:tags r:id="rId6"/>
              </p:custDataLst>
            </p:nvPr>
          </p:nvSpPr>
          <p:spPr>
            <a:xfrm>
              <a:off x="7137794" y="4731794"/>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grpSp>
    </p:spTree>
    <p:extLst>
      <p:ext uri="{BB962C8B-B14F-4D97-AF65-F5344CB8AC3E}">
        <p14:creationId xmlns:p14="http://schemas.microsoft.com/office/powerpoint/2010/main" val="2843124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4E5A6-1207-5B1C-B3FC-1F47A30F57EE}"/>
            </a:ext>
          </a:extLst>
        </p:cNvPr>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CE150EC7-EC15-9E00-A020-C85C7FB63B49}"/>
              </a:ext>
            </a:extLst>
          </p:cNvPr>
          <p:cNvGraphicFramePr>
            <a:graphicFrameLocks noChangeAspect="1"/>
          </p:cNvGraphicFramePr>
          <p:nvPr>
            <p:custDataLst>
              <p:tags r:id="rId1"/>
            </p:custDataLst>
            <p:extLst>
              <p:ext uri="{D42A27DB-BD31-4B8C-83A1-F6EECF244321}">
                <p14:modId xmlns:p14="http://schemas.microsoft.com/office/powerpoint/2010/main" val="3438426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404" imgH="405" progId="TCLayout.ActiveDocument.1">
                  <p:embed/>
                </p:oleObj>
              </mc:Choice>
              <mc:Fallback>
                <p:oleObj name="think-cell Slide" r:id="rId27" imgW="404" imgH="405" progId="TCLayout.ActiveDocument.1">
                  <p:embed/>
                  <p:pic>
                    <p:nvPicPr>
                      <p:cNvPr id="20" name="think-cell data - do not delete" hidden="1">
                        <a:extLst>
                          <a:ext uri="{FF2B5EF4-FFF2-40B4-BE49-F238E27FC236}">
                            <a16:creationId xmlns:a16="http://schemas.microsoft.com/office/drawing/2014/main" id="{CE150EC7-EC15-9E00-A020-C85C7FB63B49}"/>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3E08B7C2-94FB-C3F2-4D57-F176EEE51E1F}"/>
              </a:ext>
            </a:extLst>
          </p:cNvPr>
          <p:cNvSpPr>
            <a:spLocks noGrp="1"/>
          </p:cNvSpPr>
          <p:nvPr>
            <p:ph type="title"/>
          </p:nvPr>
        </p:nvSpPr>
        <p:spPr>
          <a:xfrm>
            <a:off x="1257300" y="457200"/>
            <a:ext cx="10401300" cy="332399"/>
          </a:xfrm>
        </p:spPr>
        <p:txBody>
          <a:bodyPr vert="horz">
            <a:spAutoFit/>
          </a:bodyPr>
          <a:lstStyle/>
          <a:p>
            <a:r>
              <a:rPr lang="en-US"/>
              <a:t>Batch Zero eligibility submission and validation process</a:t>
            </a:r>
          </a:p>
        </p:txBody>
      </p:sp>
      <p:sp>
        <p:nvSpPr>
          <p:cNvPr id="4" name="Slide Number Placeholder 5">
            <a:extLst>
              <a:ext uri="{FF2B5EF4-FFF2-40B4-BE49-F238E27FC236}">
                <a16:creationId xmlns:a16="http://schemas.microsoft.com/office/drawing/2014/main" id="{6A782ACC-C151-9251-E15E-DF10F7513707}"/>
              </a:ext>
            </a:extLst>
          </p:cNvPr>
          <p:cNvSpPr>
            <a:spLocks noGrp="1"/>
          </p:cNvSpPr>
          <p:nvPr>
            <p:ph type="sldNum" sz="quarter" idx="12"/>
          </p:nvPr>
        </p:nvSpPr>
        <p:spPr/>
        <p:txBody>
          <a:bodyPr/>
          <a:lstStyle/>
          <a:p>
            <a:fld id="{BCDE79FB-97BA-492B-8D57-F1373F9ADA95}" type="slidenum">
              <a:rPr lang="en-US" smtClean="0"/>
              <a:t>7</a:t>
            </a:fld>
            <a:endParaRPr lang="en-US"/>
          </a:p>
        </p:txBody>
      </p:sp>
      <p:sp>
        <p:nvSpPr>
          <p:cNvPr id="30" name="Rectangle 29">
            <a:extLst>
              <a:ext uri="{FF2B5EF4-FFF2-40B4-BE49-F238E27FC236}">
                <a16:creationId xmlns:a16="http://schemas.microsoft.com/office/drawing/2014/main" id="{18EB278F-FD91-7D49-55C4-09545E983818}"/>
              </a:ext>
            </a:extLst>
          </p:cNvPr>
          <p:cNvSpPr/>
          <p:nvPr/>
        </p:nvSpPr>
        <p:spPr>
          <a:xfrm>
            <a:off x="9848076" y="123009"/>
            <a:ext cx="182880" cy="1828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Text 5">
            <a:extLst>
              <a:ext uri="{FF2B5EF4-FFF2-40B4-BE49-F238E27FC236}">
                <a16:creationId xmlns:a16="http://schemas.microsoft.com/office/drawing/2014/main" id="{57BA4ED8-01E5-7AC2-4FB6-99C2D4E9CDDA}"/>
              </a:ext>
            </a:extLst>
          </p:cNvPr>
          <p:cNvSpPr>
            <a:spLocks/>
          </p:cNvSpPr>
          <p:nvPr/>
        </p:nvSpPr>
        <p:spPr>
          <a:xfrm>
            <a:off x="10030453" y="83644"/>
            <a:ext cx="1628147" cy="253916"/>
          </a:xfrm>
          <a:prstGeom prst="rect">
            <a:avLst/>
          </a:prstGeom>
          <a:noFill/>
          <a:ln/>
        </p:spPr>
        <p:txBody>
          <a:bodyPr wrap="square" lIns="91440" tIns="45720" rIns="91440" bIns="45720" rtlCol="0" anchor="t">
            <a:noAutofit/>
          </a:bodyPr>
          <a:lstStyle/>
          <a:p>
            <a:r>
              <a:rPr lang="en-US" sz="1050">
                <a:ea typeface="Calibri" panose="020F0502020204030204" pitchFamily="34" charset="0"/>
                <a:cs typeface="Calibri" panose="020F0502020204030204" pitchFamily="34" charset="0"/>
              </a:rPr>
              <a:t>Performed by ILLE</a:t>
            </a:r>
          </a:p>
        </p:txBody>
      </p:sp>
      <p:sp>
        <p:nvSpPr>
          <p:cNvPr id="32" name="Rectangle 31">
            <a:extLst>
              <a:ext uri="{FF2B5EF4-FFF2-40B4-BE49-F238E27FC236}">
                <a16:creationId xmlns:a16="http://schemas.microsoft.com/office/drawing/2014/main" id="{63E79C20-03B5-AB30-6F71-0283B6522429}"/>
              </a:ext>
            </a:extLst>
          </p:cNvPr>
          <p:cNvSpPr/>
          <p:nvPr/>
        </p:nvSpPr>
        <p:spPr>
          <a:xfrm>
            <a:off x="9848076" y="354088"/>
            <a:ext cx="182880" cy="182880"/>
          </a:xfrm>
          <a:prstGeom prst="rect">
            <a:avLst/>
          </a:prstGeom>
          <a:solidFill>
            <a:srgbClr val="BFBFB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5" name="Text 5">
            <a:extLst>
              <a:ext uri="{FF2B5EF4-FFF2-40B4-BE49-F238E27FC236}">
                <a16:creationId xmlns:a16="http://schemas.microsoft.com/office/drawing/2014/main" id="{5418E267-85AE-7014-96B2-748D2051C020}"/>
              </a:ext>
            </a:extLst>
          </p:cNvPr>
          <p:cNvSpPr>
            <a:spLocks/>
          </p:cNvSpPr>
          <p:nvPr/>
        </p:nvSpPr>
        <p:spPr>
          <a:xfrm>
            <a:off x="10030453" y="314723"/>
            <a:ext cx="1628147" cy="253916"/>
          </a:xfrm>
          <a:prstGeom prst="rect">
            <a:avLst/>
          </a:prstGeom>
          <a:noFill/>
          <a:ln/>
        </p:spPr>
        <p:txBody>
          <a:bodyPr wrap="square" lIns="91440" tIns="45720" rIns="91440" bIns="45720" rtlCol="0" anchor="t">
            <a:noAutofit/>
          </a:bodyPr>
          <a:lstStyle/>
          <a:p>
            <a:r>
              <a:rPr lang="en-US" sz="1050">
                <a:ea typeface="Calibri" panose="020F0502020204030204" pitchFamily="34" charset="0"/>
                <a:cs typeface="Calibri" panose="020F0502020204030204" pitchFamily="34" charset="0"/>
              </a:rPr>
              <a:t>Performed by TSP/DSP</a:t>
            </a:r>
          </a:p>
        </p:txBody>
      </p:sp>
      <p:sp>
        <p:nvSpPr>
          <p:cNvPr id="31" name="Rectangle 30">
            <a:extLst>
              <a:ext uri="{FF2B5EF4-FFF2-40B4-BE49-F238E27FC236}">
                <a16:creationId xmlns:a16="http://schemas.microsoft.com/office/drawing/2014/main" id="{CDF6C52E-2F4D-FC67-2DD6-DE0D880893DC}"/>
              </a:ext>
            </a:extLst>
          </p:cNvPr>
          <p:cNvSpPr/>
          <p:nvPr/>
        </p:nvSpPr>
        <p:spPr>
          <a:xfrm>
            <a:off x="9848076" y="585166"/>
            <a:ext cx="182880" cy="182880"/>
          </a:xfrm>
          <a:prstGeom prst="rect">
            <a:avLst/>
          </a:prstGeom>
          <a:solidFill>
            <a:srgbClr val="3DBED1">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Text 5">
            <a:extLst>
              <a:ext uri="{FF2B5EF4-FFF2-40B4-BE49-F238E27FC236}">
                <a16:creationId xmlns:a16="http://schemas.microsoft.com/office/drawing/2014/main" id="{97070BAE-2F64-95FF-5747-3FAA90DBCE6F}"/>
              </a:ext>
            </a:extLst>
          </p:cNvPr>
          <p:cNvSpPr>
            <a:spLocks/>
          </p:cNvSpPr>
          <p:nvPr/>
        </p:nvSpPr>
        <p:spPr>
          <a:xfrm>
            <a:off x="10030453" y="545802"/>
            <a:ext cx="1628147" cy="253916"/>
          </a:xfrm>
          <a:prstGeom prst="rect">
            <a:avLst/>
          </a:prstGeom>
          <a:noFill/>
          <a:ln/>
        </p:spPr>
        <p:txBody>
          <a:bodyPr wrap="square" lIns="91440" tIns="45720" rIns="91440" bIns="45720" rtlCol="0" anchor="t">
            <a:noAutofit/>
          </a:bodyPr>
          <a:lstStyle/>
          <a:p>
            <a:r>
              <a:rPr lang="en-US" sz="1050">
                <a:ea typeface="Calibri" panose="020F0502020204030204" pitchFamily="34" charset="0"/>
                <a:cs typeface="Calibri" panose="020F0502020204030204" pitchFamily="34" charset="0"/>
              </a:rPr>
              <a:t>Performed by ERCOT</a:t>
            </a:r>
          </a:p>
        </p:txBody>
      </p:sp>
      <p:sp>
        <p:nvSpPr>
          <p:cNvPr id="109" name="5. Source">
            <a:extLst>
              <a:ext uri="{FF2B5EF4-FFF2-40B4-BE49-F238E27FC236}">
                <a16:creationId xmlns:a16="http://schemas.microsoft.com/office/drawing/2014/main" id="{620DF417-33A5-F3F8-4F53-E30A7BF764A4}"/>
              </a:ext>
            </a:extLst>
          </p:cNvPr>
          <p:cNvSpPr txBox="1"/>
          <p:nvPr>
            <p:custDataLst>
              <p:tags r:id="rId2"/>
            </p:custDataLst>
          </p:nvPr>
        </p:nvSpPr>
        <p:spPr>
          <a:xfrm>
            <a:off x="860649" y="6673023"/>
            <a:ext cx="10287000" cy="123111"/>
          </a:xfrm>
          <a:prstGeom prst="rect">
            <a:avLst/>
          </a:prstGeom>
          <a:noFill/>
        </p:spPr>
        <p:txBody>
          <a:bodyPr vert="horz" wrap="square" lIns="0" tIns="0" rIns="0" bIns="0" rtlCol="0" anchor="b" anchorCtr="0">
            <a:spAutoFit/>
          </a:bodyPr>
          <a:lstStyle/>
          <a:p>
            <a:r>
              <a:rPr lang="fr-FR" sz="800"/>
              <a:t>Source: ERCOT discussions</a:t>
            </a:r>
            <a:endParaRPr lang="en-US" sz="800"/>
          </a:p>
        </p:txBody>
      </p:sp>
      <p:sp>
        <p:nvSpPr>
          <p:cNvPr id="5" name="Rectangle 4">
            <a:extLst>
              <a:ext uri="{FF2B5EF4-FFF2-40B4-BE49-F238E27FC236}">
                <a16:creationId xmlns:a16="http://schemas.microsoft.com/office/drawing/2014/main" id="{53DB900D-7D80-DACD-1394-289F0E15FA54}"/>
              </a:ext>
            </a:extLst>
          </p:cNvPr>
          <p:cNvSpPr>
            <a:spLocks/>
          </p:cNvSpPr>
          <p:nvPr/>
        </p:nvSpPr>
        <p:spPr>
          <a:xfrm>
            <a:off x="1257300" y="1079325"/>
            <a:ext cx="2895142" cy="3021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Eligibility Path Identification</a:t>
            </a:r>
          </a:p>
        </p:txBody>
      </p:sp>
      <p:sp>
        <p:nvSpPr>
          <p:cNvPr id="12" name="TextBox 11">
            <a:extLst>
              <a:ext uri="{FF2B5EF4-FFF2-40B4-BE49-F238E27FC236}">
                <a16:creationId xmlns:a16="http://schemas.microsoft.com/office/drawing/2014/main" id="{7941B2BD-569A-A341-E29C-15EB3732534D}"/>
              </a:ext>
            </a:extLst>
          </p:cNvPr>
          <p:cNvSpPr txBox="1">
            <a:spLocks/>
          </p:cNvSpPr>
          <p:nvPr/>
        </p:nvSpPr>
        <p:spPr>
          <a:xfrm>
            <a:off x="4387065" y="1079325"/>
            <a:ext cx="7271535" cy="30777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cs typeface="Arial"/>
              </a:rPr>
              <a:t>Working with TSP/DSP, ILLE uses the Load Information Form (LIF) to identify the applicable Batch Zero eligibility pathway and the associated submission requirements and documentation</a:t>
            </a:r>
          </a:p>
        </p:txBody>
      </p:sp>
      <p:sp>
        <p:nvSpPr>
          <p:cNvPr id="73" name="TrackerNumWhite 3">
            <a:extLst>
              <a:ext uri="{FF2B5EF4-FFF2-40B4-BE49-F238E27FC236}">
                <a16:creationId xmlns:a16="http://schemas.microsoft.com/office/drawing/2014/main" id="{6978242F-2410-F6E8-08FD-581864676BE8}"/>
              </a:ext>
            </a:extLst>
          </p:cNvPr>
          <p:cNvSpPr/>
          <p:nvPr>
            <p:custDataLst>
              <p:tags r:id="rId3"/>
            </p:custDataLst>
          </p:nvPr>
        </p:nvSpPr>
        <p:spPr>
          <a:xfrm>
            <a:off x="873347" y="1106240"/>
            <a:ext cx="253945" cy="253945"/>
          </a:xfrm>
          <a:prstGeom prst="ellipse">
            <a:avLst/>
          </a:prstGeom>
          <a:solidFill>
            <a:schemeClr val="accent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endParaRPr lang="en-US" sz="1400" b="1" err="1">
              <a:solidFill>
                <a:schemeClr val="bg1"/>
              </a:solidFill>
            </a:endParaRPr>
          </a:p>
        </p:txBody>
      </p:sp>
      <p:sp>
        <p:nvSpPr>
          <p:cNvPr id="23" name="Rectangle 22">
            <a:extLst>
              <a:ext uri="{FF2B5EF4-FFF2-40B4-BE49-F238E27FC236}">
                <a16:creationId xmlns:a16="http://schemas.microsoft.com/office/drawing/2014/main" id="{283D50D6-6E7A-76C9-CE4C-476C8627DEBC}"/>
              </a:ext>
            </a:extLst>
          </p:cNvPr>
          <p:cNvSpPr>
            <a:spLocks/>
          </p:cNvSpPr>
          <p:nvPr/>
        </p:nvSpPr>
        <p:spPr>
          <a:xfrm>
            <a:off x="1257300" y="1564541"/>
            <a:ext cx="2895142" cy="3021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Preparation of Submission Materials</a:t>
            </a:r>
          </a:p>
        </p:txBody>
      </p:sp>
      <p:sp>
        <p:nvSpPr>
          <p:cNvPr id="24" name="TextBox 23">
            <a:extLst>
              <a:ext uri="{FF2B5EF4-FFF2-40B4-BE49-F238E27FC236}">
                <a16:creationId xmlns:a16="http://schemas.microsoft.com/office/drawing/2014/main" id="{E1DB0604-DE41-AC2B-FAAF-23CAF107C90F}"/>
              </a:ext>
            </a:extLst>
          </p:cNvPr>
          <p:cNvSpPr txBox="1">
            <a:spLocks/>
          </p:cNvSpPr>
          <p:nvPr/>
        </p:nvSpPr>
        <p:spPr>
          <a:xfrm>
            <a:off x="4387065" y="1564541"/>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ILLE executes the required attestations, and prepares technical documentation, forms, and supporting evidence applicable to the selected eligibility pathway</a:t>
            </a:r>
          </a:p>
        </p:txBody>
      </p:sp>
      <p:sp>
        <p:nvSpPr>
          <p:cNvPr id="74" name="TrackerNumWhite 3">
            <a:extLst>
              <a:ext uri="{FF2B5EF4-FFF2-40B4-BE49-F238E27FC236}">
                <a16:creationId xmlns:a16="http://schemas.microsoft.com/office/drawing/2014/main" id="{D6863607-F6C2-5E71-D3B5-63C4E2ED8DCA}"/>
              </a:ext>
            </a:extLst>
          </p:cNvPr>
          <p:cNvSpPr/>
          <p:nvPr>
            <p:custDataLst>
              <p:tags r:id="rId4"/>
            </p:custDataLst>
          </p:nvPr>
        </p:nvSpPr>
        <p:spPr>
          <a:xfrm>
            <a:off x="873347" y="1591456"/>
            <a:ext cx="253945" cy="253945"/>
          </a:xfrm>
          <a:prstGeom prst="ellipse">
            <a:avLst/>
          </a:prstGeom>
          <a:solidFill>
            <a:schemeClr val="accent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45" name="Rectangle 44">
            <a:extLst>
              <a:ext uri="{FF2B5EF4-FFF2-40B4-BE49-F238E27FC236}">
                <a16:creationId xmlns:a16="http://schemas.microsoft.com/office/drawing/2014/main" id="{BF1794E3-0921-076C-DD80-B44A93A4A454}"/>
              </a:ext>
            </a:extLst>
          </p:cNvPr>
          <p:cNvSpPr>
            <a:spLocks/>
          </p:cNvSpPr>
          <p:nvPr/>
        </p:nvSpPr>
        <p:spPr>
          <a:xfrm>
            <a:off x="1257300" y="2049758"/>
            <a:ext cx="2895142" cy="3021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Submission of Materials</a:t>
            </a:r>
          </a:p>
        </p:txBody>
      </p:sp>
      <p:sp>
        <p:nvSpPr>
          <p:cNvPr id="46" name="TextBox 45">
            <a:extLst>
              <a:ext uri="{FF2B5EF4-FFF2-40B4-BE49-F238E27FC236}">
                <a16:creationId xmlns:a16="http://schemas.microsoft.com/office/drawing/2014/main" id="{E190A5DB-4D68-FEE6-3879-4AB5FB599134}"/>
              </a:ext>
            </a:extLst>
          </p:cNvPr>
          <p:cNvSpPr txBox="1">
            <a:spLocks/>
          </p:cNvSpPr>
          <p:nvPr/>
        </p:nvSpPr>
        <p:spPr>
          <a:xfrm>
            <a:off x="4387065" y="2049758"/>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ILLE submits the applicable materials and supporting evidence to the Interconnecting TSP/DSP and, where required, directly to ERCOT (e.g., dynamic load models and supporting documentation)</a:t>
            </a:r>
          </a:p>
        </p:txBody>
      </p:sp>
      <p:sp>
        <p:nvSpPr>
          <p:cNvPr id="75" name="TrackerNumWhite 3">
            <a:extLst>
              <a:ext uri="{FF2B5EF4-FFF2-40B4-BE49-F238E27FC236}">
                <a16:creationId xmlns:a16="http://schemas.microsoft.com/office/drawing/2014/main" id="{26B8DA30-9D3B-9579-AE7D-59B6AF411769}"/>
              </a:ext>
            </a:extLst>
          </p:cNvPr>
          <p:cNvSpPr/>
          <p:nvPr>
            <p:custDataLst>
              <p:tags r:id="rId5"/>
            </p:custDataLst>
          </p:nvPr>
        </p:nvSpPr>
        <p:spPr>
          <a:xfrm>
            <a:off x="873347" y="2073875"/>
            <a:ext cx="253945" cy="253945"/>
          </a:xfrm>
          <a:prstGeom prst="ellipse">
            <a:avLst/>
          </a:prstGeom>
          <a:solidFill>
            <a:schemeClr val="accent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sp>
        <p:nvSpPr>
          <p:cNvPr id="49" name="Rectangle 48">
            <a:extLst>
              <a:ext uri="{FF2B5EF4-FFF2-40B4-BE49-F238E27FC236}">
                <a16:creationId xmlns:a16="http://schemas.microsoft.com/office/drawing/2014/main" id="{56180F4A-A9A3-FAE0-33CE-EFA09FBF0761}"/>
              </a:ext>
            </a:extLst>
          </p:cNvPr>
          <p:cNvSpPr>
            <a:spLocks/>
          </p:cNvSpPr>
          <p:nvPr/>
        </p:nvSpPr>
        <p:spPr>
          <a:xfrm>
            <a:off x="1257300" y="2534974"/>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Review Coordination</a:t>
            </a:r>
          </a:p>
        </p:txBody>
      </p:sp>
      <p:sp>
        <p:nvSpPr>
          <p:cNvPr id="51" name="TextBox 50">
            <a:extLst>
              <a:ext uri="{FF2B5EF4-FFF2-40B4-BE49-F238E27FC236}">
                <a16:creationId xmlns:a16="http://schemas.microsoft.com/office/drawing/2014/main" id="{ABE830A2-85DA-ED31-9EAA-ACC830868026}"/>
              </a:ext>
            </a:extLst>
          </p:cNvPr>
          <p:cNvSpPr txBox="1">
            <a:spLocks/>
          </p:cNvSpPr>
          <p:nvPr/>
        </p:nvSpPr>
        <p:spPr>
          <a:xfrm>
            <a:off x="4387065" y="2534974"/>
            <a:ext cx="7271535" cy="33855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TSP/DSP coordinate responsibility for reviewing submission materials, determine the applicable Eligibility/Entry Path, and prepare the LCP</a:t>
            </a:r>
            <a:r>
              <a:rPr lang="en-US" sz="1100" baseline="30000"/>
              <a:t>2</a:t>
            </a:r>
            <a:r>
              <a:rPr lang="en-US" sz="1100"/>
              <a:t>. Review responsibility and completion status are tracked within the LIF</a:t>
            </a:r>
          </a:p>
        </p:txBody>
      </p:sp>
      <p:sp>
        <p:nvSpPr>
          <p:cNvPr id="76" name="TrackerNumWhite 3">
            <a:extLst>
              <a:ext uri="{FF2B5EF4-FFF2-40B4-BE49-F238E27FC236}">
                <a16:creationId xmlns:a16="http://schemas.microsoft.com/office/drawing/2014/main" id="{D5D76D67-CFBE-6A5A-D042-F2B3D53A8CF1}"/>
              </a:ext>
            </a:extLst>
          </p:cNvPr>
          <p:cNvSpPr/>
          <p:nvPr>
            <p:custDataLst>
              <p:tags r:id="rId6"/>
            </p:custDataLst>
          </p:nvPr>
        </p:nvSpPr>
        <p:spPr>
          <a:xfrm>
            <a:off x="873347" y="2559091"/>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4</a:t>
            </a:r>
          </a:p>
        </p:txBody>
      </p:sp>
      <p:sp>
        <p:nvSpPr>
          <p:cNvPr id="54" name="Rectangle 53">
            <a:extLst>
              <a:ext uri="{FF2B5EF4-FFF2-40B4-BE49-F238E27FC236}">
                <a16:creationId xmlns:a16="http://schemas.microsoft.com/office/drawing/2014/main" id="{8DDE8BCD-5FAB-B43C-D0CC-CA634AE88A93}"/>
              </a:ext>
            </a:extLst>
          </p:cNvPr>
          <p:cNvSpPr>
            <a:spLocks/>
          </p:cNvSpPr>
          <p:nvPr/>
        </p:nvSpPr>
        <p:spPr>
          <a:xfrm>
            <a:off x="1257300" y="3020190"/>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Validation and Completeness Review</a:t>
            </a:r>
          </a:p>
        </p:txBody>
      </p:sp>
      <p:sp>
        <p:nvSpPr>
          <p:cNvPr id="55" name="TextBox 54">
            <a:extLst>
              <a:ext uri="{FF2B5EF4-FFF2-40B4-BE49-F238E27FC236}">
                <a16:creationId xmlns:a16="http://schemas.microsoft.com/office/drawing/2014/main" id="{5BB12751-8A3C-47E4-BA06-3B4B109A26FA}"/>
              </a:ext>
            </a:extLst>
          </p:cNvPr>
          <p:cNvSpPr txBox="1">
            <a:spLocks/>
          </p:cNvSpPr>
          <p:nvPr/>
        </p:nvSpPr>
        <p:spPr>
          <a:xfrm>
            <a:off x="4387065" y="3020190"/>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TSP/DSP, as applicable, review submitted materials, validate completeness against the applicable eligibility requirements, and document status/comments in the LIF</a:t>
            </a:r>
          </a:p>
        </p:txBody>
      </p:sp>
      <p:sp>
        <p:nvSpPr>
          <p:cNvPr id="77" name="TrackerNumWhite 3">
            <a:extLst>
              <a:ext uri="{FF2B5EF4-FFF2-40B4-BE49-F238E27FC236}">
                <a16:creationId xmlns:a16="http://schemas.microsoft.com/office/drawing/2014/main" id="{21C33E46-3CC8-C495-0040-FDED8C4EB6F4}"/>
              </a:ext>
            </a:extLst>
          </p:cNvPr>
          <p:cNvSpPr/>
          <p:nvPr>
            <p:custDataLst>
              <p:tags r:id="rId7"/>
            </p:custDataLst>
          </p:nvPr>
        </p:nvSpPr>
        <p:spPr>
          <a:xfrm>
            <a:off x="873347" y="3044307"/>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5</a:t>
            </a:r>
          </a:p>
        </p:txBody>
      </p:sp>
      <p:sp>
        <p:nvSpPr>
          <p:cNvPr id="62" name="Rectangle 61">
            <a:extLst>
              <a:ext uri="{FF2B5EF4-FFF2-40B4-BE49-F238E27FC236}">
                <a16:creationId xmlns:a16="http://schemas.microsoft.com/office/drawing/2014/main" id="{F1F141A1-4FCB-589B-5476-BAD7B503C2FB}"/>
              </a:ext>
            </a:extLst>
          </p:cNvPr>
          <p:cNvSpPr>
            <a:spLocks/>
          </p:cNvSpPr>
          <p:nvPr/>
        </p:nvSpPr>
        <p:spPr>
          <a:xfrm>
            <a:off x="1257300" y="3990623"/>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Final Package Assembly</a:t>
            </a:r>
          </a:p>
        </p:txBody>
      </p:sp>
      <p:sp>
        <p:nvSpPr>
          <p:cNvPr id="63" name="TextBox 62">
            <a:extLst>
              <a:ext uri="{FF2B5EF4-FFF2-40B4-BE49-F238E27FC236}">
                <a16:creationId xmlns:a16="http://schemas.microsoft.com/office/drawing/2014/main" id="{A239C700-1CBD-79EB-1ECA-03A05073EC57}"/>
              </a:ext>
            </a:extLst>
          </p:cNvPr>
          <p:cNvSpPr txBox="1">
            <a:spLocks/>
          </p:cNvSpPr>
          <p:nvPr/>
        </p:nvSpPr>
        <p:spPr>
          <a:xfrm>
            <a:off x="4387065" y="3990623"/>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TSP/DSP, as applicable, finalize the coordinated eligibility package and confirm all applicable items are complete within the LIF</a:t>
            </a:r>
          </a:p>
        </p:txBody>
      </p:sp>
      <p:sp>
        <p:nvSpPr>
          <p:cNvPr id="79" name="TrackerNumWhite 3">
            <a:extLst>
              <a:ext uri="{FF2B5EF4-FFF2-40B4-BE49-F238E27FC236}">
                <a16:creationId xmlns:a16="http://schemas.microsoft.com/office/drawing/2014/main" id="{0D6CCB26-5EB3-7C3A-43D0-2ED59647561E}"/>
              </a:ext>
            </a:extLst>
          </p:cNvPr>
          <p:cNvSpPr/>
          <p:nvPr>
            <p:custDataLst>
              <p:tags r:id="rId8"/>
            </p:custDataLst>
          </p:nvPr>
        </p:nvSpPr>
        <p:spPr>
          <a:xfrm>
            <a:off x="873347" y="4014740"/>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7</a:t>
            </a:r>
          </a:p>
        </p:txBody>
      </p:sp>
      <p:sp>
        <p:nvSpPr>
          <p:cNvPr id="65" name="Rectangle 64">
            <a:extLst>
              <a:ext uri="{FF2B5EF4-FFF2-40B4-BE49-F238E27FC236}">
                <a16:creationId xmlns:a16="http://schemas.microsoft.com/office/drawing/2014/main" id="{31BB7615-7F84-D06C-91B6-D621B9445470}"/>
              </a:ext>
            </a:extLst>
          </p:cNvPr>
          <p:cNvSpPr>
            <a:spLocks/>
          </p:cNvSpPr>
          <p:nvPr/>
        </p:nvSpPr>
        <p:spPr>
          <a:xfrm>
            <a:off x="1257300" y="4475839"/>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Submission to ERCOT</a:t>
            </a:r>
          </a:p>
        </p:txBody>
      </p:sp>
      <p:sp>
        <p:nvSpPr>
          <p:cNvPr id="66" name="TextBox 65">
            <a:extLst>
              <a:ext uri="{FF2B5EF4-FFF2-40B4-BE49-F238E27FC236}">
                <a16:creationId xmlns:a16="http://schemas.microsoft.com/office/drawing/2014/main" id="{02DF25B6-B9B1-B48A-4188-FA9C0150B6D1}"/>
              </a:ext>
            </a:extLst>
          </p:cNvPr>
          <p:cNvSpPr txBox="1">
            <a:spLocks/>
          </p:cNvSpPr>
          <p:nvPr/>
        </p:nvSpPr>
        <p:spPr>
          <a:xfrm>
            <a:off x="4387065" y="4475839"/>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 submits the final coordinated eligibility package to ERCOT via email with the Interconnecting DSP and ILLE copied, where applicable</a:t>
            </a:r>
          </a:p>
        </p:txBody>
      </p:sp>
      <p:sp>
        <p:nvSpPr>
          <p:cNvPr id="80" name="TrackerNumWhite 3">
            <a:extLst>
              <a:ext uri="{FF2B5EF4-FFF2-40B4-BE49-F238E27FC236}">
                <a16:creationId xmlns:a16="http://schemas.microsoft.com/office/drawing/2014/main" id="{8DDDE42A-5CE1-8976-FD53-036CFA80C952}"/>
              </a:ext>
            </a:extLst>
          </p:cNvPr>
          <p:cNvSpPr/>
          <p:nvPr>
            <p:custDataLst>
              <p:tags r:id="rId9"/>
            </p:custDataLst>
          </p:nvPr>
        </p:nvSpPr>
        <p:spPr>
          <a:xfrm>
            <a:off x="873347" y="4502754"/>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8</a:t>
            </a:r>
          </a:p>
        </p:txBody>
      </p:sp>
      <p:sp>
        <p:nvSpPr>
          <p:cNvPr id="68" name="Rectangle 67">
            <a:extLst>
              <a:ext uri="{FF2B5EF4-FFF2-40B4-BE49-F238E27FC236}">
                <a16:creationId xmlns:a16="http://schemas.microsoft.com/office/drawing/2014/main" id="{0A88A8C0-842D-9D76-85B3-92A820F19CA0}"/>
              </a:ext>
            </a:extLst>
          </p:cNvPr>
          <p:cNvSpPr>
            <a:spLocks/>
          </p:cNvSpPr>
          <p:nvPr/>
        </p:nvSpPr>
        <p:spPr>
          <a:xfrm>
            <a:off x="1257300" y="4961056"/>
            <a:ext cx="2895142" cy="302181"/>
          </a:xfrm>
          <a:prstGeom prst="rect">
            <a:avLst/>
          </a:prstGeom>
          <a:solidFill>
            <a:srgbClr val="78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ERCOT Initial Eligibility Assessment</a:t>
            </a:r>
            <a:endParaRPr lang="en-US" sz="1100" b="1">
              <a:solidFill>
                <a:schemeClr val="tx1"/>
              </a:solidFill>
            </a:endParaRPr>
          </a:p>
        </p:txBody>
      </p:sp>
      <p:sp>
        <p:nvSpPr>
          <p:cNvPr id="69" name="TextBox 68">
            <a:extLst>
              <a:ext uri="{FF2B5EF4-FFF2-40B4-BE49-F238E27FC236}">
                <a16:creationId xmlns:a16="http://schemas.microsoft.com/office/drawing/2014/main" id="{C2533FE7-F5AE-1489-058C-C641E7598E18}"/>
              </a:ext>
            </a:extLst>
          </p:cNvPr>
          <p:cNvSpPr txBox="1">
            <a:spLocks/>
          </p:cNvSpPr>
          <p:nvPr/>
        </p:nvSpPr>
        <p:spPr>
          <a:xfrm>
            <a:off x="4387065" y="4961056"/>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ERCOT performs validation of the Batch Zero eligibility package, including attestations, TSP/DSP confirmations, and submission completeness</a:t>
            </a:r>
          </a:p>
        </p:txBody>
      </p:sp>
      <p:sp>
        <p:nvSpPr>
          <p:cNvPr id="81" name="TrackerNumWhite 3">
            <a:extLst>
              <a:ext uri="{FF2B5EF4-FFF2-40B4-BE49-F238E27FC236}">
                <a16:creationId xmlns:a16="http://schemas.microsoft.com/office/drawing/2014/main" id="{DE6F47DD-E0F0-C75D-3D94-ACBC48F853D9}"/>
              </a:ext>
            </a:extLst>
          </p:cNvPr>
          <p:cNvSpPr/>
          <p:nvPr>
            <p:custDataLst>
              <p:tags r:id="rId10"/>
            </p:custDataLst>
          </p:nvPr>
        </p:nvSpPr>
        <p:spPr>
          <a:xfrm>
            <a:off x="873347" y="4987971"/>
            <a:ext cx="253945" cy="253945"/>
          </a:xfrm>
          <a:prstGeom prst="ellipse">
            <a:avLst/>
          </a:prstGeom>
          <a:solidFill>
            <a:schemeClr val="accent2"/>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9</a:t>
            </a:r>
          </a:p>
        </p:txBody>
      </p:sp>
      <p:cxnSp>
        <p:nvCxnSpPr>
          <p:cNvPr id="84" name="Straight Arrow Connector 83">
            <a:extLst>
              <a:ext uri="{FF2B5EF4-FFF2-40B4-BE49-F238E27FC236}">
                <a16:creationId xmlns:a16="http://schemas.microsoft.com/office/drawing/2014/main" id="{0BD467C0-EDE7-19BE-9C80-47130D50969A}"/>
              </a:ext>
            </a:extLst>
          </p:cNvPr>
          <p:cNvCxnSpPr>
            <a:cxnSpLocks/>
            <a:endCxn id="23" idx="0"/>
          </p:cNvCxnSpPr>
          <p:nvPr/>
        </p:nvCxnSpPr>
        <p:spPr>
          <a:xfrm>
            <a:off x="2704871" y="1381506"/>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a:extLst>
              <a:ext uri="{FF2B5EF4-FFF2-40B4-BE49-F238E27FC236}">
                <a16:creationId xmlns:a16="http://schemas.microsoft.com/office/drawing/2014/main" id="{546BF0C3-3614-861A-3991-4B76F0CCAE3B}"/>
              </a:ext>
            </a:extLst>
          </p:cNvPr>
          <p:cNvCxnSpPr>
            <a:cxnSpLocks/>
            <a:stCxn id="23" idx="2"/>
            <a:endCxn id="45" idx="0"/>
          </p:cNvCxnSpPr>
          <p:nvPr/>
        </p:nvCxnSpPr>
        <p:spPr>
          <a:xfrm>
            <a:off x="2704871" y="1866722"/>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CDFAE403-587B-EECE-3AEC-112FA9F523B4}"/>
              </a:ext>
            </a:extLst>
          </p:cNvPr>
          <p:cNvCxnSpPr>
            <a:cxnSpLocks/>
            <a:stCxn id="45" idx="2"/>
            <a:endCxn id="49" idx="0"/>
          </p:cNvCxnSpPr>
          <p:nvPr/>
        </p:nvCxnSpPr>
        <p:spPr>
          <a:xfrm>
            <a:off x="2704871" y="2351939"/>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1B756A7A-CC28-F12B-AEEC-AA14C7AB5020}"/>
              </a:ext>
            </a:extLst>
          </p:cNvPr>
          <p:cNvCxnSpPr>
            <a:cxnSpLocks/>
            <a:stCxn id="49" idx="2"/>
            <a:endCxn id="54" idx="0"/>
          </p:cNvCxnSpPr>
          <p:nvPr/>
        </p:nvCxnSpPr>
        <p:spPr>
          <a:xfrm>
            <a:off x="2704871" y="2837155"/>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4" name="Straight Arrow Connector 93">
            <a:extLst>
              <a:ext uri="{FF2B5EF4-FFF2-40B4-BE49-F238E27FC236}">
                <a16:creationId xmlns:a16="http://schemas.microsoft.com/office/drawing/2014/main" id="{28E94811-F2D5-14C6-4A48-944A50041DB4}"/>
              </a:ext>
            </a:extLst>
          </p:cNvPr>
          <p:cNvCxnSpPr>
            <a:cxnSpLocks/>
            <a:stCxn id="54" idx="2"/>
            <a:endCxn id="58" idx="0"/>
          </p:cNvCxnSpPr>
          <p:nvPr/>
        </p:nvCxnSpPr>
        <p:spPr>
          <a:xfrm>
            <a:off x="2704871" y="3322371"/>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7" name="Straight Arrow Connector 96">
            <a:extLst>
              <a:ext uri="{FF2B5EF4-FFF2-40B4-BE49-F238E27FC236}">
                <a16:creationId xmlns:a16="http://schemas.microsoft.com/office/drawing/2014/main" id="{D3534399-5DA6-8461-7F08-248E88A5DED7}"/>
              </a:ext>
            </a:extLst>
          </p:cNvPr>
          <p:cNvCxnSpPr>
            <a:cxnSpLocks/>
            <a:stCxn id="58" idx="2"/>
            <a:endCxn id="62" idx="0"/>
          </p:cNvCxnSpPr>
          <p:nvPr/>
        </p:nvCxnSpPr>
        <p:spPr>
          <a:xfrm>
            <a:off x="2704871" y="3807587"/>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5E5A6BED-E213-6CCE-BE46-1603D94BB12A}"/>
              </a:ext>
            </a:extLst>
          </p:cNvPr>
          <p:cNvCxnSpPr>
            <a:cxnSpLocks/>
            <a:stCxn id="62" idx="2"/>
            <a:endCxn id="65" idx="0"/>
          </p:cNvCxnSpPr>
          <p:nvPr/>
        </p:nvCxnSpPr>
        <p:spPr>
          <a:xfrm>
            <a:off x="2704871" y="4292804"/>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3" name="Straight Arrow Connector 102">
            <a:extLst>
              <a:ext uri="{FF2B5EF4-FFF2-40B4-BE49-F238E27FC236}">
                <a16:creationId xmlns:a16="http://schemas.microsoft.com/office/drawing/2014/main" id="{49193AE3-9BFF-8269-9644-F4899F0AC009}"/>
              </a:ext>
            </a:extLst>
          </p:cNvPr>
          <p:cNvCxnSpPr>
            <a:cxnSpLocks/>
            <a:stCxn id="65" idx="2"/>
            <a:endCxn id="68" idx="0"/>
          </p:cNvCxnSpPr>
          <p:nvPr/>
        </p:nvCxnSpPr>
        <p:spPr>
          <a:xfrm>
            <a:off x="2704871" y="4778020"/>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6" name="Straight Arrow Connector 105">
            <a:extLst>
              <a:ext uri="{FF2B5EF4-FFF2-40B4-BE49-F238E27FC236}">
                <a16:creationId xmlns:a16="http://schemas.microsoft.com/office/drawing/2014/main" id="{284CBE69-8A08-F605-ACD0-F1E20F349DAF}"/>
              </a:ext>
            </a:extLst>
          </p:cNvPr>
          <p:cNvCxnSpPr>
            <a:cxnSpLocks/>
            <a:stCxn id="68" idx="2"/>
            <a:endCxn id="71" idx="0"/>
          </p:cNvCxnSpPr>
          <p:nvPr/>
        </p:nvCxnSpPr>
        <p:spPr>
          <a:xfrm>
            <a:off x="2704871" y="5263236"/>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AAA0FE8B-CF13-0E7C-534E-BA8DDDFC16F3}"/>
              </a:ext>
            </a:extLst>
          </p:cNvPr>
          <p:cNvCxnSpPr>
            <a:cxnSpLocks/>
          </p:cNvCxnSpPr>
          <p:nvPr>
            <p:custDataLst>
              <p:tags r:id="rId11"/>
            </p:custDataLst>
          </p:nvPr>
        </p:nvCxnSpPr>
        <p:spPr bwMode="auto">
          <a:xfrm>
            <a:off x="4387065" y="1475821"/>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EF2C2CAE-98BC-1957-9F22-ADEF6319E139}"/>
              </a:ext>
            </a:extLst>
          </p:cNvPr>
          <p:cNvCxnSpPr>
            <a:cxnSpLocks/>
          </p:cNvCxnSpPr>
          <p:nvPr>
            <p:custDataLst>
              <p:tags r:id="rId12"/>
            </p:custDataLst>
          </p:nvPr>
        </p:nvCxnSpPr>
        <p:spPr bwMode="auto">
          <a:xfrm>
            <a:off x="4387065" y="1961038"/>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EA454B0F-8891-B2AA-46F4-37CFAF0A392A}"/>
              </a:ext>
            </a:extLst>
          </p:cNvPr>
          <p:cNvCxnSpPr>
            <a:cxnSpLocks/>
          </p:cNvCxnSpPr>
          <p:nvPr>
            <p:custDataLst>
              <p:tags r:id="rId13"/>
            </p:custDataLst>
          </p:nvPr>
        </p:nvCxnSpPr>
        <p:spPr bwMode="auto">
          <a:xfrm>
            <a:off x="4387065" y="2446254"/>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D65A9F08-03E5-F483-0645-774308486C3E}"/>
              </a:ext>
            </a:extLst>
          </p:cNvPr>
          <p:cNvCxnSpPr>
            <a:cxnSpLocks/>
          </p:cNvCxnSpPr>
          <p:nvPr>
            <p:custDataLst>
              <p:tags r:id="rId14"/>
            </p:custDataLst>
          </p:nvPr>
        </p:nvCxnSpPr>
        <p:spPr bwMode="auto">
          <a:xfrm>
            <a:off x="4387065" y="2931470"/>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ACB8605B-C132-A807-AB93-7C12F02C51A5}"/>
              </a:ext>
            </a:extLst>
          </p:cNvPr>
          <p:cNvCxnSpPr>
            <a:cxnSpLocks/>
          </p:cNvCxnSpPr>
          <p:nvPr>
            <p:custDataLst>
              <p:tags r:id="rId15"/>
            </p:custDataLst>
          </p:nvPr>
        </p:nvCxnSpPr>
        <p:spPr bwMode="auto">
          <a:xfrm>
            <a:off x="4387065" y="3416687"/>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21AD107E-0E7E-3DFC-6D4E-141A9DB0CCD1}"/>
              </a:ext>
            </a:extLst>
          </p:cNvPr>
          <p:cNvCxnSpPr>
            <a:cxnSpLocks/>
          </p:cNvCxnSpPr>
          <p:nvPr>
            <p:custDataLst>
              <p:tags r:id="rId16"/>
            </p:custDataLst>
          </p:nvPr>
        </p:nvCxnSpPr>
        <p:spPr bwMode="auto">
          <a:xfrm>
            <a:off x="4387065" y="3901903"/>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02A02E33-8645-8E31-6BBC-1A30F5AD1754}"/>
              </a:ext>
            </a:extLst>
          </p:cNvPr>
          <p:cNvCxnSpPr>
            <a:cxnSpLocks/>
          </p:cNvCxnSpPr>
          <p:nvPr>
            <p:custDataLst>
              <p:tags r:id="rId17"/>
            </p:custDataLst>
          </p:nvPr>
        </p:nvCxnSpPr>
        <p:spPr bwMode="auto">
          <a:xfrm>
            <a:off x="4387065" y="4387119"/>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8385F9A1-67DB-4AB9-7614-86CC834371A4}"/>
              </a:ext>
            </a:extLst>
          </p:cNvPr>
          <p:cNvCxnSpPr>
            <a:cxnSpLocks/>
          </p:cNvCxnSpPr>
          <p:nvPr>
            <p:custDataLst>
              <p:tags r:id="rId18"/>
            </p:custDataLst>
          </p:nvPr>
        </p:nvCxnSpPr>
        <p:spPr bwMode="auto">
          <a:xfrm>
            <a:off x="4387065" y="4872336"/>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F25C28C7-9BA3-ED70-4AFA-6E3C3469ED90}"/>
              </a:ext>
            </a:extLst>
          </p:cNvPr>
          <p:cNvCxnSpPr>
            <a:cxnSpLocks/>
          </p:cNvCxnSpPr>
          <p:nvPr>
            <p:custDataLst>
              <p:tags r:id="rId19"/>
            </p:custDataLst>
          </p:nvPr>
        </p:nvCxnSpPr>
        <p:spPr bwMode="auto">
          <a:xfrm>
            <a:off x="4387065" y="5357552"/>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B1A2CE1-26E7-4F43-0DF1-51BEF398C476}"/>
              </a:ext>
            </a:extLst>
          </p:cNvPr>
          <p:cNvCxnSpPr>
            <a:cxnSpLocks/>
          </p:cNvCxnSpPr>
          <p:nvPr/>
        </p:nvCxnSpPr>
        <p:spPr>
          <a:xfrm>
            <a:off x="516191" y="1106240"/>
            <a:ext cx="0" cy="12879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EA7AC368-C215-E51A-9287-A2A334156D5E}"/>
              </a:ext>
            </a:extLst>
          </p:cNvPr>
          <p:cNvCxnSpPr>
            <a:cxnSpLocks/>
          </p:cNvCxnSpPr>
          <p:nvPr/>
        </p:nvCxnSpPr>
        <p:spPr>
          <a:xfrm>
            <a:off x="516191" y="4858981"/>
            <a:ext cx="0" cy="53383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B645776-6F1E-CCA8-C9C9-9C7CF9DE6689}"/>
              </a:ext>
            </a:extLst>
          </p:cNvPr>
          <p:cNvSpPr txBox="1">
            <a:spLocks/>
          </p:cNvSpPr>
          <p:nvPr/>
        </p:nvSpPr>
        <p:spPr>
          <a:xfrm>
            <a:off x="281962" y="1610292"/>
            <a:ext cx="468458" cy="27979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000">
                <a:cs typeface="Arial"/>
              </a:rPr>
              <a:t>Until Jul 10 </a:t>
            </a:r>
          </a:p>
        </p:txBody>
      </p:sp>
      <p:cxnSp>
        <p:nvCxnSpPr>
          <p:cNvPr id="11" name="Straight Arrow Connector 10">
            <a:extLst>
              <a:ext uri="{FF2B5EF4-FFF2-40B4-BE49-F238E27FC236}">
                <a16:creationId xmlns:a16="http://schemas.microsoft.com/office/drawing/2014/main" id="{381E2D94-E6DA-58B2-1D79-B5E5AD3FBBD6}"/>
              </a:ext>
            </a:extLst>
          </p:cNvPr>
          <p:cNvCxnSpPr>
            <a:cxnSpLocks/>
          </p:cNvCxnSpPr>
          <p:nvPr/>
        </p:nvCxnSpPr>
        <p:spPr>
          <a:xfrm>
            <a:off x="516191" y="2497069"/>
            <a:ext cx="0" cy="228095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9FDF6026-91F7-5E94-BCB9-61B20FAD98E0}"/>
              </a:ext>
            </a:extLst>
          </p:cNvPr>
          <p:cNvSpPr txBox="1">
            <a:spLocks/>
          </p:cNvSpPr>
          <p:nvPr/>
        </p:nvSpPr>
        <p:spPr>
          <a:xfrm>
            <a:off x="258539" y="3497646"/>
            <a:ext cx="515304" cy="27979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000">
                <a:cs typeface="Arial"/>
              </a:rPr>
              <a:t>Jul 10- Jul 24</a:t>
            </a:r>
          </a:p>
        </p:txBody>
      </p:sp>
      <p:sp>
        <p:nvSpPr>
          <p:cNvPr id="19" name="TextBox 18">
            <a:extLst>
              <a:ext uri="{FF2B5EF4-FFF2-40B4-BE49-F238E27FC236}">
                <a16:creationId xmlns:a16="http://schemas.microsoft.com/office/drawing/2014/main" id="{B3567AC4-AD53-6A55-05BF-4A6D037D61FD}"/>
              </a:ext>
            </a:extLst>
          </p:cNvPr>
          <p:cNvSpPr txBox="1">
            <a:spLocks/>
          </p:cNvSpPr>
          <p:nvPr/>
        </p:nvSpPr>
        <p:spPr>
          <a:xfrm>
            <a:off x="258539" y="4981227"/>
            <a:ext cx="515304" cy="27979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000">
                <a:cs typeface="Arial"/>
              </a:rPr>
              <a:t>Jul 24-Aug 7</a:t>
            </a:r>
          </a:p>
        </p:txBody>
      </p:sp>
      <p:cxnSp>
        <p:nvCxnSpPr>
          <p:cNvPr id="15" name="Straight Arrow Connector 14">
            <a:extLst>
              <a:ext uri="{FF2B5EF4-FFF2-40B4-BE49-F238E27FC236}">
                <a16:creationId xmlns:a16="http://schemas.microsoft.com/office/drawing/2014/main" id="{011BA1E8-3AEC-B981-8169-206E30C93F32}"/>
              </a:ext>
            </a:extLst>
          </p:cNvPr>
          <p:cNvCxnSpPr>
            <a:cxnSpLocks/>
          </p:cNvCxnSpPr>
          <p:nvPr/>
        </p:nvCxnSpPr>
        <p:spPr>
          <a:xfrm>
            <a:off x="516191" y="5460878"/>
            <a:ext cx="0" cy="78158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BA8569F0-AFC9-AEA6-8BE9-002143F088F4}"/>
              </a:ext>
            </a:extLst>
          </p:cNvPr>
          <p:cNvSpPr txBox="1">
            <a:spLocks/>
          </p:cNvSpPr>
          <p:nvPr/>
        </p:nvSpPr>
        <p:spPr>
          <a:xfrm>
            <a:off x="258539" y="5711771"/>
            <a:ext cx="515304" cy="27979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000">
                <a:cs typeface="Arial"/>
              </a:rPr>
              <a:t>Aug 7-Aug 31</a:t>
            </a:r>
          </a:p>
        </p:txBody>
      </p:sp>
      <p:sp>
        <p:nvSpPr>
          <p:cNvPr id="58" name="Rectangle 57">
            <a:extLst>
              <a:ext uri="{FF2B5EF4-FFF2-40B4-BE49-F238E27FC236}">
                <a16:creationId xmlns:a16="http://schemas.microsoft.com/office/drawing/2014/main" id="{A195F2FE-463F-11BB-46EB-EE9B26F679E0}"/>
              </a:ext>
            </a:extLst>
          </p:cNvPr>
          <p:cNvSpPr>
            <a:spLocks/>
          </p:cNvSpPr>
          <p:nvPr/>
        </p:nvSpPr>
        <p:spPr>
          <a:xfrm>
            <a:off x="1257300" y="3505407"/>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60" name="TextBox 59">
            <a:extLst>
              <a:ext uri="{FF2B5EF4-FFF2-40B4-BE49-F238E27FC236}">
                <a16:creationId xmlns:a16="http://schemas.microsoft.com/office/drawing/2014/main" id="{4470A8FC-4439-1C02-D244-6BCB3C454D4C}"/>
              </a:ext>
            </a:extLst>
          </p:cNvPr>
          <p:cNvSpPr txBox="1">
            <a:spLocks/>
          </p:cNvSpPr>
          <p:nvPr/>
        </p:nvSpPr>
        <p:spPr>
          <a:xfrm>
            <a:off x="4387065" y="3505407"/>
            <a:ext cx="7271535" cy="33855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ILLE provides administrative corrections, clarifications, or non-material supplemental information to address issues identified during TSP/DSP review</a:t>
            </a:r>
            <a:r>
              <a:rPr lang="en-US" sz="1100" baseline="30000"/>
              <a:t>1</a:t>
            </a:r>
            <a:endParaRPr lang="en-US" sz="1100"/>
          </a:p>
        </p:txBody>
      </p:sp>
      <p:sp>
        <p:nvSpPr>
          <p:cNvPr id="78" name="TrackerNumWhite 3">
            <a:extLst>
              <a:ext uri="{FF2B5EF4-FFF2-40B4-BE49-F238E27FC236}">
                <a16:creationId xmlns:a16="http://schemas.microsoft.com/office/drawing/2014/main" id="{8F882FB4-BFD7-C570-19FA-E385FF96F414}"/>
              </a:ext>
            </a:extLst>
          </p:cNvPr>
          <p:cNvSpPr/>
          <p:nvPr>
            <p:custDataLst>
              <p:tags r:id="rId20"/>
            </p:custDataLst>
          </p:nvPr>
        </p:nvSpPr>
        <p:spPr>
          <a:xfrm>
            <a:off x="873347" y="3529524"/>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6</a:t>
            </a:r>
          </a:p>
        </p:txBody>
      </p:sp>
      <p:sp>
        <p:nvSpPr>
          <p:cNvPr id="33" name="Rectangle 32">
            <a:extLst>
              <a:ext uri="{FF2B5EF4-FFF2-40B4-BE49-F238E27FC236}">
                <a16:creationId xmlns:a16="http://schemas.microsoft.com/office/drawing/2014/main" id="{C24B1BD1-370B-6EB5-9A85-42F4BC8DDBCE}"/>
              </a:ext>
            </a:extLst>
          </p:cNvPr>
          <p:cNvSpPr>
            <a:spLocks/>
          </p:cNvSpPr>
          <p:nvPr/>
        </p:nvSpPr>
        <p:spPr>
          <a:xfrm>
            <a:off x="1257300"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37" name="Rectangle 36">
            <a:extLst>
              <a:ext uri="{FF2B5EF4-FFF2-40B4-BE49-F238E27FC236}">
                <a16:creationId xmlns:a16="http://schemas.microsoft.com/office/drawing/2014/main" id="{719BA64F-068F-A839-0300-89E6A79CE913}"/>
              </a:ext>
            </a:extLst>
          </p:cNvPr>
          <p:cNvSpPr>
            <a:spLocks/>
          </p:cNvSpPr>
          <p:nvPr/>
        </p:nvSpPr>
        <p:spPr>
          <a:xfrm>
            <a:off x="1510193"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38" name="Rectangle 37">
            <a:extLst>
              <a:ext uri="{FF2B5EF4-FFF2-40B4-BE49-F238E27FC236}">
                <a16:creationId xmlns:a16="http://schemas.microsoft.com/office/drawing/2014/main" id="{FB54FD3E-830B-C5AB-A8A6-DE9CA6F49EA5}"/>
              </a:ext>
            </a:extLst>
          </p:cNvPr>
          <p:cNvSpPr>
            <a:spLocks/>
          </p:cNvSpPr>
          <p:nvPr/>
        </p:nvSpPr>
        <p:spPr>
          <a:xfrm>
            <a:off x="2015979"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39" name="Rectangle 38">
            <a:extLst>
              <a:ext uri="{FF2B5EF4-FFF2-40B4-BE49-F238E27FC236}">
                <a16:creationId xmlns:a16="http://schemas.microsoft.com/office/drawing/2014/main" id="{2AEFD9A8-34E3-DD5B-D56F-871A0F59C1DF}"/>
              </a:ext>
            </a:extLst>
          </p:cNvPr>
          <p:cNvSpPr>
            <a:spLocks/>
          </p:cNvSpPr>
          <p:nvPr/>
        </p:nvSpPr>
        <p:spPr>
          <a:xfrm>
            <a:off x="2521765"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0" name="Rectangle 39">
            <a:extLst>
              <a:ext uri="{FF2B5EF4-FFF2-40B4-BE49-F238E27FC236}">
                <a16:creationId xmlns:a16="http://schemas.microsoft.com/office/drawing/2014/main" id="{92DBD485-C6EE-300A-952D-2FAD9927E7DF}"/>
              </a:ext>
            </a:extLst>
          </p:cNvPr>
          <p:cNvSpPr>
            <a:spLocks/>
          </p:cNvSpPr>
          <p:nvPr/>
        </p:nvSpPr>
        <p:spPr>
          <a:xfrm>
            <a:off x="2774658"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1" name="Rectangle 40">
            <a:extLst>
              <a:ext uri="{FF2B5EF4-FFF2-40B4-BE49-F238E27FC236}">
                <a16:creationId xmlns:a16="http://schemas.microsoft.com/office/drawing/2014/main" id="{E26312B2-B90B-2281-B2F8-C667684A28EA}"/>
              </a:ext>
            </a:extLst>
          </p:cNvPr>
          <p:cNvSpPr>
            <a:spLocks/>
          </p:cNvSpPr>
          <p:nvPr/>
        </p:nvSpPr>
        <p:spPr>
          <a:xfrm>
            <a:off x="3027551"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2" name="Rectangle 41">
            <a:extLst>
              <a:ext uri="{FF2B5EF4-FFF2-40B4-BE49-F238E27FC236}">
                <a16:creationId xmlns:a16="http://schemas.microsoft.com/office/drawing/2014/main" id="{F05F7AB2-BEFF-5004-BE57-CF34BC655B10}"/>
              </a:ext>
            </a:extLst>
          </p:cNvPr>
          <p:cNvSpPr>
            <a:spLocks/>
          </p:cNvSpPr>
          <p:nvPr/>
        </p:nvSpPr>
        <p:spPr>
          <a:xfrm>
            <a:off x="3280444"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3" name="Rectangle 42">
            <a:extLst>
              <a:ext uri="{FF2B5EF4-FFF2-40B4-BE49-F238E27FC236}">
                <a16:creationId xmlns:a16="http://schemas.microsoft.com/office/drawing/2014/main" id="{8023EDDD-3C7F-BB97-F4F3-095698B21CD3}"/>
              </a:ext>
            </a:extLst>
          </p:cNvPr>
          <p:cNvSpPr>
            <a:spLocks/>
          </p:cNvSpPr>
          <p:nvPr/>
        </p:nvSpPr>
        <p:spPr>
          <a:xfrm>
            <a:off x="3533337"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4" name="Rectangle 43">
            <a:extLst>
              <a:ext uri="{FF2B5EF4-FFF2-40B4-BE49-F238E27FC236}">
                <a16:creationId xmlns:a16="http://schemas.microsoft.com/office/drawing/2014/main" id="{FDCFE444-D59A-3DDB-9148-7470B3962A74}"/>
              </a:ext>
            </a:extLst>
          </p:cNvPr>
          <p:cNvSpPr>
            <a:spLocks/>
          </p:cNvSpPr>
          <p:nvPr/>
        </p:nvSpPr>
        <p:spPr>
          <a:xfrm>
            <a:off x="3786230"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7" name="Rectangle 46">
            <a:extLst>
              <a:ext uri="{FF2B5EF4-FFF2-40B4-BE49-F238E27FC236}">
                <a16:creationId xmlns:a16="http://schemas.microsoft.com/office/drawing/2014/main" id="{4FDE9A0A-5091-34EE-7D1E-EF335900915D}"/>
              </a:ext>
            </a:extLst>
          </p:cNvPr>
          <p:cNvSpPr>
            <a:spLocks/>
          </p:cNvSpPr>
          <p:nvPr/>
        </p:nvSpPr>
        <p:spPr>
          <a:xfrm>
            <a:off x="4039119"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56" name="Rectangle 55">
            <a:extLst>
              <a:ext uri="{FF2B5EF4-FFF2-40B4-BE49-F238E27FC236}">
                <a16:creationId xmlns:a16="http://schemas.microsoft.com/office/drawing/2014/main" id="{9142D043-E901-BAA7-B623-53A4D209C8E5}"/>
              </a:ext>
            </a:extLst>
          </p:cNvPr>
          <p:cNvSpPr>
            <a:spLocks/>
          </p:cNvSpPr>
          <p:nvPr/>
        </p:nvSpPr>
        <p:spPr>
          <a:xfrm>
            <a:off x="1763086"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57" name="Rectangle 56">
            <a:extLst>
              <a:ext uri="{FF2B5EF4-FFF2-40B4-BE49-F238E27FC236}">
                <a16:creationId xmlns:a16="http://schemas.microsoft.com/office/drawing/2014/main" id="{E13DAAC6-E8FB-2DC2-1E99-B8BC082365CB}"/>
              </a:ext>
            </a:extLst>
          </p:cNvPr>
          <p:cNvSpPr>
            <a:spLocks/>
          </p:cNvSpPr>
          <p:nvPr/>
        </p:nvSpPr>
        <p:spPr>
          <a:xfrm>
            <a:off x="2268872"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59" name="TextBox 58">
            <a:extLst>
              <a:ext uri="{FF2B5EF4-FFF2-40B4-BE49-F238E27FC236}">
                <a16:creationId xmlns:a16="http://schemas.microsoft.com/office/drawing/2014/main" id="{2CF5DB5E-8D48-FAE8-3438-4E7AFC429B21}"/>
              </a:ext>
            </a:extLst>
          </p:cNvPr>
          <p:cNvSpPr txBox="1">
            <a:spLocks/>
          </p:cNvSpPr>
          <p:nvPr/>
        </p:nvSpPr>
        <p:spPr>
          <a:xfrm>
            <a:off x="1430555" y="3579553"/>
            <a:ext cx="2548633" cy="153888"/>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100" b="1"/>
              <a:t>Package Reconciliation and Follow-up</a:t>
            </a:r>
          </a:p>
        </p:txBody>
      </p:sp>
      <p:sp>
        <p:nvSpPr>
          <p:cNvPr id="71" name="Rectangle 70">
            <a:extLst>
              <a:ext uri="{FF2B5EF4-FFF2-40B4-BE49-F238E27FC236}">
                <a16:creationId xmlns:a16="http://schemas.microsoft.com/office/drawing/2014/main" id="{BAA93307-AF83-36B3-0F42-EF2D5BA9C486}"/>
              </a:ext>
            </a:extLst>
          </p:cNvPr>
          <p:cNvSpPr>
            <a:spLocks/>
          </p:cNvSpPr>
          <p:nvPr/>
        </p:nvSpPr>
        <p:spPr>
          <a:xfrm>
            <a:off x="1257300" y="5446272"/>
            <a:ext cx="2895142" cy="302181"/>
          </a:xfrm>
          <a:prstGeom prst="rect">
            <a:avLst/>
          </a:prstGeom>
          <a:solidFill>
            <a:srgbClr val="78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bg1"/>
              </a:solidFill>
            </a:endParaRPr>
          </a:p>
        </p:txBody>
      </p:sp>
      <p:sp>
        <p:nvSpPr>
          <p:cNvPr id="72" name="TextBox 71">
            <a:extLst>
              <a:ext uri="{FF2B5EF4-FFF2-40B4-BE49-F238E27FC236}">
                <a16:creationId xmlns:a16="http://schemas.microsoft.com/office/drawing/2014/main" id="{86C10321-6AD5-C835-A1F9-4C2AAC75F8FB}"/>
              </a:ext>
            </a:extLst>
          </p:cNvPr>
          <p:cNvSpPr txBox="1">
            <a:spLocks/>
          </p:cNvSpPr>
          <p:nvPr/>
        </p:nvSpPr>
        <p:spPr>
          <a:xfrm>
            <a:off x="4387065" y="5449462"/>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ERCOT notifies ILLEs of identified dynamic model or data deficiencies. ILLEs submit corrected models, updated parameters, or supplemental technical information during the cure period</a:t>
            </a:r>
          </a:p>
        </p:txBody>
      </p:sp>
      <p:sp>
        <p:nvSpPr>
          <p:cNvPr id="82" name="TrackerNumWhite 3">
            <a:extLst>
              <a:ext uri="{FF2B5EF4-FFF2-40B4-BE49-F238E27FC236}">
                <a16:creationId xmlns:a16="http://schemas.microsoft.com/office/drawing/2014/main" id="{84C0541D-8597-83E5-DB48-64E9D379EA41}"/>
              </a:ext>
            </a:extLst>
          </p:cNvPr>
          <p:cNvSpPr/>
          <p:nvPr>
            <p:custDataLst>
              <p:tags r:id="rId21"/>
            </p:custDataLst>
          </p:nvPr>
        </p:nvSpPr>
        <p:spPr>
          <a:xfrm>
            <a:off x="873347" y="5473579"/>
            <a:ext cx="253945" cy="253945"/>
          </a:xfrm>
          <a:prstGeom prst="ellipse">
            <a:avLst/>
          </a:prstGeom>
          <a:solidFill>
            <a:schemeClr val="accent2"/>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10</a:t>
            </a:r>
          </a:p>
        </p:txBody>
      </p:sp>
      <p:sp>
        <p:nvSpPr>
          <p:cNvPr id="87" name="Rectangle 86">
            <a:extLst>
              <a:ext uri="{FF2B5EF4-FFF2-40B4-BE49-F238E27FC236}">
                <a16:creationId xmlns:a16="http://schemas.microsoft.com/office/drawing/2014/main" id="{6732B223-4E9E-6FFA-5EE5-566F22E06BE0}"/>
              </a:ext>
            </a:extLst>
          </p:cNvPr>
          <p:cNvSpPr>
            <a:spLocks/>
          </p:cNvSpPr>
          <p:nvPr/>
        </p:nvSpPr>
        <p:spPr>
          <a:xfrm>
            <a:off x="1257300"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89" name="Rectangle 88">
            <a:extLst>
              <a:ext uri="{FF2B5EF4-FFF2-40B4-BE49-F238E27FC236}">
                <a16:creationId xmlns:a16="http://schemas.microsoft.com/office/drawing/2014/main" id="{1CD1E888-CED0-E19C-8F04-C25A37B7FD85}"/>
              </a:ext>
            </a:extLst>
          </p:cNvPr>
          <p:cNvSpPr>
            <a:spLocks/>
          </p:cNvSpPr>
          <p:nvPr/>
        </p:nvSpPr>
        <p:spPr>
          <a:xfrm>
            <a:off x="1510193"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0" name="Rectangle 89">
            <a:extLst>
              <a:ext uri="{FF2B5EF4-FFF2-40B4-BE49-F238E27FC236}">
                <a16:creationId xmlns:a16="http://schemas.microsoft.com/office/drawing/2014/main" id="{28B069C5-D8AE-5CD4-0765-834F41791384}"/>
              </a:ext>
            </a:extLst>
          </p:cNvPr>
          <p:cNvSpPr>
            <a:spLocks/>
          </p:cNvSpPr>
          <p:nvPr/>
        </p:nvSpPr>
        <p:spPr>
          <a:xfrm>
            <a:off x="2015979"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2" name="Rectangle 91">
            <a:extLst>
              <a:ext uri="{FF2B5EF4-FFF2-40B4-BE49-F238E27FC236}">
                <a16:creationId xmlns:a16="http://schemas.microsoft.com/office/drawing/2014/main" id="{79E8B5C7-F727-2DF6-A64A-A49728BFE5AB}"/>
              </a:ext>
            </a:extLst>
          </p:cNvPr>
          <p:cNvSpPr>
            <a:spLocks/>
          </p:cNvSpPr>
          <p:nvPr/>
        </p:nvSpPr>
        <p:spPr>
          <a:xfrm>
            <a:off x="2521765"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3" name="Rectangle 92">
            <a:extLst>
              <a:ext uri="{FF2B5EF4-FFF2-40B4-BE49-F238E27FC236}">
                <a16:creationId xmlns:a16="http://schemas.microsoft.com/office/drawing/2014/main" id="{7D60BF72-C147-CC38-974B-A68F5F616506}"/>
              </a:ext>
            </a:extLst>
          </p:cNvPr>
          <p:cNvSpPr>
            <a:spLocks/>
          </p:cNvSpPr>
          <p:nvPr/>
        </p:nvSpPr>
        <p:spPr>
          <a:xfrm>
            <a:off x="2774658"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5" name="Rectangle 94">
            <a:extLst>
              <a:ext uri="{FF2B5EF4-FFF2-40B4-BE49-F238E27FC236}">
                <a16:creationId xmlns:a16="http://schemas.microsoft.com/office/drawing/2014/main" id="{9B34051B-00B5-87C7-E7CB-ADD9195E6910}"/>
              </a:ext>
            </a:extLst>
          </p:cNvPr>
          <p:cNvSpPr>
            <a:spLocks/>
          </p:cNvSpPr>
          <p:nvPr/>
        </p:nvSpPr>
        <p:spPr>
          <a:xfrm>
            <a:off x="3027551"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6" name="Rectangle 95">
            <a:extLst>
              <a:ext uri="{FF2B5EF4-FFF2-40B4-BE49-F238E27FC236}">
                <a16:creationId xmlns:a16="http://schemas.microsoft.com/office/drawing/2014/main" id="{CF9EF4CC-2D0A-2EEC-0269-220CD765D449}"/>
              </a:ext>
            </a:extLst>
          </p:cNvPr>
          <p:cNvSpPr>
            <a:spLocks/>
          </p:cNvSpPr>
          <p:nvPr/>
        </p:nvSpPr>
        <p:spPr>
          <a:xfrm>
            <a:off x="3280444"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8" name="Rectangle 97">
            <a:extLst>
              <a:ext uri="{FF2B5EF4-FFF2-40B4-BE49-F238E27FC236}">
                <a16:creationId xmlns:a16="http://schemas.microsoft.com/office/drawing/2014/main" id="{54B08080-0CAF-CC4C-713E-A4212CEFFE48}"/>
              </a:ext>
            </a:extLst>
          </p:cNvPr>
          <p:cNvSpPr>
            <a:spLocks/>
          </p:cNvSpPr>
          <p:nvPr/>
        </p:nvSpPr>
        <p:spPr>
          <a:xfrm>
            <a:off x="3533337"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9" name="Rectangle 98">
            <a:extLst>
              <a:ext uri="{FF2B5EF4-FFF2-40B4-BE49-F238E27FC236}">
                <a16:creationId xmlns:a16="http://schemas.microsoft.com/office/drawing/2014/main" id="{128EBB50-8D54-60CB-4B7A-9CCF1704D9E4}"/>
              </a:ext>
            </a:extLst>
          </p:cNvPr>
          <p:cNvSpPr>
            <a:spLocks/>
          </p:cNvSpPr>
          <p:nvPr/>
        </p:nvSpPr>
        <p:spPr>
          <a:xfrm>
            <a:off x="3786230"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101" name="Rectangle 100">
            <a:extLst>
              <a:ext uri="{FF2B5EF4-FFF2-40B4-BE49-F238E27FC236}">
                <a16:creationId xmlns:a16="http://schemas.microsoft.com/office/drawing/2014/main" id="{308A93E6-B915-DCAE-35AB-948EB057C319}"/>
              </a:ext>
            </a:extLst>
          </p:cNvPr>
          <p:cNvSpPr>
            <a:spLocks/>
          </p:cNvSpPr>
          <p:nvPr/>
        </p:nvSpPr>
        <p:spPr>
          <a:xfrm>
            <a:off x="4039119"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102" name="Rectangle 101">
            <a:extLst>
              <a:ext uri="{FF2B5EF4-FFF2-40B4-BE49-F238E27FC236}">
                <a16:creationId xmlns:a16="http://schemas.microsoft.com/office/drawing/2014/main" id="{28CC36B9-7FCA-6424-9724-CD90FCF2DE44}"/>
              </a:ext>
            </a:extLst>
          </p:cNvPr>
          <p:cNvSpPr>
            <a:spLocks/>
          </p:cNvSpPr>
          <p:nvPr/>
        </p:nvSpPr>
        <p:spPr>
          <a:xfrm>
            <a:off x="1763086"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104" name="Rectangle 103">
            <a:extLst>
              <a:ext uri="{FF2B5EF4-FFF2-40B4-BE49-F238E27FC236}">
                <a16:creationId xmlns:a16="http://schemas.microsoft.com/office/drawing/2014/main" id="{0C8B9DAA-3F84-75F1-AB84-3277462CA0D3}"/>
              </a:ext>
            </a:extLst>
          </p:cNvPr>
          <p:cNvSpPr>
            <a:spLocks/>
          </p:cNvSpPr>
          <p:nvPr/>
        </p:nvSpPr>
        <p:spPr>
          <a:xfrm>
            <a:off x="2268872"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105" name="TextBox 104">
            <a:extLst>
              <a:ext uri="{FF2B5EF4-FFF2-40B4-BE49-F238E27FC236}">
                <a16:creationId xmlns:a16="http://schemas.microsoft.com/office/drawing/2014/main" id="{017BC171-DEF1-4528-3B7F-9109ECCF8E50}"/>
              </a:ext>
            </a:extLst>
          </p:cNvPr>
          <p:cNvSpPr txBox="1">
            <a:spLocks/>
          </p:cNvSpPr>
          <p:nvPr/>
        </p:nvSpPr>
        <p:spPr>
          <a:xfrm>
            <a:off x="1430555" y="5520418"/>
            <a:ext cx="2548633" cy="153888"/>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100" b="1"/>
              <a:t>Dynamic Model Deficiency Resolution</a:t>
            </a:r>
          </a:p>
        </p:txBody>
      </p:sp>
      <p:sp>
        <p:nvSpPr>
          <p:cNvPr id="119" name="Rectangle 118">
            <a:extLst>
              <a:ext uri="{FF2B5EF4-FFF2-40B4-BE49-F238E27FC236}">
                <a16:creationId xmlns:a16="http://schemas.microsoft.com/office/drawing/2014/main" id="{94BAE659-F60E-5E1D-BC3E-CCCA357A0BAA}"/>
              </a:ext>
            </a:extLst>
          </p:cNvPr>
          <p:cNvSpPr>
            <a:spLocks/>
          </p:cNvSpPr>
          <p:nvPr/>
        </p:nvSpPr>
        <p:spPr>
          <a:xfrm>
            <a:off x="1257300" y="5934684"/>
            <a:ext cx="2895142" cy="302181"/>
          </a:xfrm>
          <a:prstGeom prst="rect">
            <a:avLst/>
          </a:prstGeom>
          <a:solidFill>
            <a:srgbClr val="78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ERCOT Final Eligibility Validation</a:t>
            </a:r>
            <a:endParaRPr lang="en-US" sz="1100" b="1">
              <a:solidFill>
                <a:schemeClr val="tx1"/>
              </a:solidFill>
            </a:endParaRPr>
          </a:p>
        </p:txBody>
      </p:sp>
      <p:sp>
        <p:nvSpPr>
          <p:cNvPr id="121" name="TextBox 120">
            <a:extLst>
              <a:ext uri="{FF2B5EF4-FFF2-40B4-BE49-F238E27FC236}">
                <a16:creationId xmlns:a16="http://schemas.microsoft.com/office/drawing/2014/main" id="{5A3E18DE-FE03-C244-E146-6F50DEA42CDF}"/>
              </a:ext>
            </a:extLst>
          </p:cNvPr>
          <p:cNvSpPr txBox="1">
            <a:spLocks/>
          </p:cNvSpPr>
          <p:nvPr/>
        </p:nvSpPr>
        <p:spPr>
          <a:xfrm>
            <a:off x="4387065" y="5934684"/>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ERCOT finalizes Batch Zero eligibility determinations following resolution of outstanding dynamic model and data deficiencies</a:t>
            </a:r>
          </a:p>
        </p:txBody>
      </p:sp>
      <p:sp>
        <p:nvSpPr>
          <p:cNvPr id="122" name="TrackerNumWhite 3">
            <a:extLst>
              <a:ext uri="{FF2B5EF4-FFF2-40B4-BE49-F238E27FC236}">
                <a16:creationId xmlns:a16="http://schemas.microsoft.com/office/drawing/2014/main" id="{3A222964-0CE7-DBA3-8654-E99866C08235}"/>
              </a:ext>
            </a:extLst>
          </p:cNvPr>
          <p:cNvSpPr/>
          <p:nvPr>
            <p:custDataLst>
              <p:tags r:id="rId22"/>
            </p:custDataLst>
          </p:nvPr>
        </p:nvSpPr>
        <p:spPr>
          <a:xfrm>
            <a:off x="873347" y="5961599"/>
            <a:ext cx="253945" cy="253945"/>
          </a:xfrm>
          <a:prstGeom prst="ellipse">
            <a:avLst/>
          </a:prstGeom>
          <a:solidFill>
            <a:schemeClr val="accent2"/>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11</a:t>
            </a:r>
          </a:p>
        </p:txBody>
      </p:sp>
      <p:cxnSp>
        <p:nvCxnSpPr>
          <p:cNvPr id="123" name="Straight Connector 122">
            <a:extLst>
              <a:ext uri="{FF2B5EF4-FFF2-40B4-BE49-F238E27FC236}">
                <a16:creationId xmlns:a16="http://schemas.microsoft.com/office/drawing/2014/main" id="{B96FDE9A-7F8E-D009-FE62-09C779E4A1A8}"/>
              </a:ext>
            </a:extLst>
          </p:cNvPr>
          <p:cNvCxnSpPr>
            <a:cxnSpLocks/>
          </p:cNvCxnSpPr>
          <p:nvPr>
            <p:custDataLst>
              <p:tags r:id="rId23"/>
            </p:custDataLst>
          </p:nvPr>
        </p:nvCxnSpPr>
        <p:spPr bwMode="auto">
          <a:xfrm>
            <a:off x="4387065" y="5845958"/>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Arrow Connector 139">
            <a:extLst>
              <a:ext uri="{FF2B5EF4-FFF2-40B4-BE49-F238E27FC236}">
                <a16:creationId xmlns:a16="http://schemas.microsoft.com/office/drawing/2014/main" id="{061D27EB-826E-1E26-0AA5-FCF8BAF02112}"/>
              </a:ext>
            </a:extLst>
          </p:cNvPr>
          <p:cNvCxnSpPr>
            <a:cxnSpLocks/>
            <a:stCxn id="71" idx="2"/>
            <a:endCxn id="119" idx="0"/>
          </p:cNvCxnSpPr>
          <p:nvPr/>
        </p:nvCxnSpPr>
        <p:spPr>
          <a:xfrm>
            <a:off x="2704871" y="5748453"/>
            <a:ext cx="0" cy="18623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 name="5. Source">
            <a:extLst>
              <a:ext uri="{FF2B5EF4-FFF2-40B4-BE49-F238E27FC236}">
                <a16:creationId xmlns:a16="http://schemas.microsoft.com/office/drawing/2014/main" id="{806BD3AF-461E-639B-80BF-6E140C067E91}"/>
              </a:ext>
            </a:extLst>
          </p:cNvPr>
          <p:cNvSpPr txBox="1"/>
          <p:nvPr>
            <p:custDataLst>
              <p:tags r:id="rId24"/>
            </p:custDataLst>
          </p:nvPr>
        </p:nvSpPr>
        <p:spPr>
          <a:xfrm>
            <a:off x="860648" y="6307268"/>
            <a:ext cx="10797949" cy="369332"/>
          </a:xfrm>
          <a:prstGeom prst="rect">
            <a:avLst/>
          </a:prstGeom>
          <a:noFill/>
        </p:spPr>
        <p:txBody>
          <a:bodyPr vert="horz" wrap="square" lIns="0" tIns="0" rIns="0" bIns="0" rtlCol="0" anchor="b" anchorCtr="0">
            <a:spAutoFit/>
          </a:bodyPr>
          <a:lstStyle/>
          <a:p>
            <a:r>
              <a:rPr lang="fr-FR" sz="800"/>
              <a:t>1. T</a:t>
            </a:r>
            <a:r>
              <a:rPr lang="en-US" sz="800"/>
              <a:t>he post–July 10 validation period is intended to address administrative corrections, clarification requests, and minor submission errors identified during TSP/DSP review (e.g., typos or incorrect references). It is not intended to allow submission of materially missing eligibility items or satisfaction of requirements that were not completed by the applicable July 10 deadline (e.g., posting financial security, executing required commitments, or completing required attestations)  |  2. Including selection of the applicable Entry Path, incorporation of LLIS/RPG/PBRP study information, transmission upgrade and TPIT data, and calculation of the resulting modeled load schedule</a:t>
            </a:r>
          </a:p>
        </p:txBody>
      </p:sp>
    </p:spTree>
    <p:extLst>
      <p:ext uri="{BB962C8B-B14F-4D97-AF65-F5344CB8AC3E}">
        <p14:creationId xmlns:p14="http://schemas.microsoft.com/office/powerpoint/2010/main" val="2147336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077FB594-58CD-469B-9C79-D180B653476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9" name="think-cell data - do not delete" hidden="1">
                        <a:extLst>
                          <a:ext uri="{FF2B5EF4-FFF2-40B4-BE49-F238E27FC236}">
                            <a16:creationId xmlns:a16="http://schemas.microsoft.com/office/drawing/2014/main" id="{077FB594-58CD-469B-9C79-D180B65347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362EAA2A-7977-875B-B50D-A88F5E16DFF3}"/>
              </a:ext>
            </a:extLst>
          </p:cNvPr>
          <p:cNvSpPr>
            <a:spLocks noGrp="1"/>
          </p:cNvSpPr>
          <p:nvPr>
            <p:ph type="title"/>
          </p:nvPr>
        </p:nvSpPr>
        <p:spPr>
          <a:xfrm>
            <a:off x="1257300" y="457200"/>
            <a:ext cx="10401300" cy="332399"/>
          </a:xfrm>
        </p:spPr>
        <p:txBody>
          <a:bodyPr vert="horz">
            <a:noAutofit/>
          </a:bodyPr>
          <a:lstStyle/>
          <a:p>
            <a:r>
              <a:rPr lang="en-US"/>
              <a:t>Batch Zero ERCOT communications and submission channels</a:t>
            </a:r>
          </a:p>
        </p:txBody>
      </p:sp>
      <p:sp>
        <p:nvSpPr>
          <p:cNvPr id="3" name="Text Placeholder 9">
            <a:extLst>
              <a:ext uri="{FF2B5EF4-FFF2-40B4-BE49-F238E27FC236}">
                <a16:creationId xmlns:a16="http://schemas.microsoft.com/office/drawing/2014/main" id="{CFB0E751-0808-C402-EB84-A8024F75754F}"/>
              </a:ext>
            </a:extLst>
          </p:cNvPr>
          <p:cNvSpPr>
            <a:spLocks noGrp="1"/>
          </p:cNvSpPr>
          <p:nvPr>
            <p:ph type="body" sz="quarter" idx="16"/>
          </p:nvPr>
        </p:nvSpPr>
        <p:spPr>
          <a:xfrm>
            <a:off x="1631458" y="1041559"/>
            <a:ext cx="10027142" cy="1000274"/>
          </a:xfrm>
        </p:spPr>
        <p:txBody>
          <a:bodyPr>
            <a:spAutoFit/>
          </a:bodyPr>
          <a:lstStyle/>
          <a:p>
            <a:r>
              <a:rPr lang="en-US" sz="2000" b="1">
                <a:solidFill>
                  <a:srgbClr val="00AEC7"/>
                </a:solidFill>
              </a:rPr>
              <a:t>LLWG_Feedback@ercot.com</a:t>
            </a:r>
            <a:r>
              <a:rPr lang="en-US" sz="2000" b="1"/>
              <a:t> for General Batch Zero Questions</a:t>
            </a:r>
          </a:p>
          <a:p>
            <a:r>
              <a:rPr lang="en-US" sz="2000"/>
              <a:t>Channel for general implementation questions, stakeholder feedback, and process clarification requests related to the Batch Zero Large Load interconnection framework</a:t>
            </a:r>
            <a:endParaRPr lang="en-US" sz="2000" b="1"/>
          </a:p>
        </p:txBody>
      </p:sp>
      <p:sp>
        <p:nvSpPr>
          <p:cNvPr id="4" name="Slide Number Placeholder 5">
            <a:extLst>
              <a:ext uri="{FF2B5EF4-FFF2-40B4-BE49-F238E27FC236}">
                <a16:creationId xmlns:a16="http://schemas.microsoft.com/office/drawing/2014/main" id="{2F4DC0F7-54BA-6F00-5872-A93CC2E06B1F}"/>
              </a:ext>
            </a:extLst>
          </p:cNvPr>
          <p:cNvSpPr>
            <a:spLocks noGrp="1"/>
          </p:cNvSpPr>
          <p:nvPr>
            <p:ph type="sldNum" sz="quarter" idx="12"/>
          </p:nvPr>
        </p:nvSpPr>
        <p:spPr/>
        <p:txBody>
          <a:bodyPr/>
          <a:lstStyle/>
          <a:p>
            <a:fld id="{BCDE79FB-97BA-492B-8D57-F1373F9ADA95}" type="slidenum">
              <a:rPr lang="en-US" smtClean="0"/>
              <a:t>8</a:t>
            </a:fld>
            <a:endParaRPr lang="en-US"/>
          </a:p>
        </p:txBody>
      </p:sp>
      <p:sp>
        <p:nvSpPr>
          <p:cNvPr id="8" name="Oval 7">
            <a:extLst>
              <a:ext uri="{FF2B5EF4-FFF2-40B4-BE49-F238E27FC236}">
                <a16:creationId xmlns:a16="http://schemas.microsoft.com/office/drawing/2014/main" id="{76331E0C-7240-45D6-26DD-BD953B2383E2}"/>
              </a:ext>
            </a:extLst>
          </p:cNvPr>
          <p:cNvSpPr>
            <a:spLocks noChangeAspect="1"/>
          </p:cNvSpPr>
          <p:nvPr/>
        </p:nvSpPr>
        <p:spPr>
          <a:xfrm>
            <a:off x="732642" y="1041559"/>
            <a:ext cx="748314" cy="748314"/>
          </a:xfrm>
          <a:prstGeom prst="ellipse">
            <a:avLst/>
          </a:prstGeom>
          <a:solidFill>
            <a:schemeClr val="accent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CCCDA59D-B1D9-CBFB-2FD4-F5D721387B3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83144" y="1192061"/>
            <a:ext cx="447311" cy="447311"/>
          </a:xfrm>
          <a:prstGeom prst="rect">
            <a:avLst/>
          </a:prstGeom>
        </p:spPr>
      </p:pic>
      <p:sp>
        <p:nvSpPr>
          <p:cNvPr id="15" name="Oval 14">
            <a:extLst>
              <a:ext uri="{FF2B5EF4-FFF2-40B4-BE49-F238E27FC236}">
                <a16:creationId xmlns:a16="http://schemas.microsoft.com/office/drawing/2014/main" id="{56A7C3C5-367A-0765-3565-11AEDB522642}"/>
              </a:ext>
            </a:extLst>
          </p:cNvPr>
          <p:cNvSpPr>
            <a:spLocks noChangeAspect="1"/>
          </p:cNvSpPr>
          <p:nvPr/>
        </p:nvSpPr>
        <p:spPr>
          <a:xfrm>
            <a:off x="732642" y="3590444"/>
            <a:ext cx="748314" cy="748314"/>
          </a:xfrm>
          <a:prstGeom prst="ellipse">
            <a:avLst/>
          </a:prstGeom>
          <a:solidFill>
            <a:schemeClr val="accent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A2BFD394-62FA-072D-443D-4BF32AA1CCF6}"/>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83144" y="3740946"/>
            <a:ext cx="447311" cy="447311"/>
          </a:xfrm>
          <a:prstGeom prst="rect">
            <a:avLst/>
          </a:prstGeom>
        </p:spPr>
      </p:pic>
      <p:sp>
        <p:nvSpPr>
          <p:cNvPr id="19" name="Oval 18">
            <a:extLst>
              <a:ext uri="{FF2B5EF4-FFF2-40B4-BE49-F238E27FC236}">
                <a16:creationId xmlns:a16="http://schemas.microsoft.com/office/drawing/2014/main" id="{7F783B1E-98AB-7744-E00F-02E216061531}"/>
              </a:ext>
            </a:extLst>
          </p:cNvPr>
          <p:cNvSpPr>
            <a:spLocks noChangeAspect="1"/>
          </p:cNvSpPr>
          <p:nvPr/>
        </p:nvSpPr>
        <p:spPr>
          <a:xfrm>
            <a:off x="732642" y="2316002"/>
            <a:ext cx="748314" cy="748314"/>
          </a:xfrm>
          <a:prstGeom prst="ellipse">
            <a:avLst/>
          </a:prstGeom>
          <a:solidFill>
            <a:schemeClr val="accent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65882A81-F05D-A726-008C-6ABDC32B3C07}"/>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83144" y="2466504"/>
            <a:ext cx="447311" cy="447311"/>
          </a:xfrm>
          <a:prstGeom prst="rect">
            <a:avLst/>
          </a:prstGeom>
        </p:spPr>
      </p:pic>
      <p:sp>
        <p:nvSpPr>
          <p:cNvPr id="28" name="Rectangle 27">
            <a:extLst>
              <a:ext uri="{FF2B5EF4-FFF2-40B4-BE49-F238E27FC236}">
                <a16:creationId xmlns:a16="http://schemas.microsoft.com/office/drawing/2014/main" id="{B2382573-AB9E-BDFA-7460-628A236EDF13}"/>
              </a:ext>
            </a:extLst>
          </p:cNvPr>
          <p:cNvSpPr>
            <a:spLocks/>
          </p:cNvSpPr>
          <p:nvPr/>
        </p:nvSpPr>
        <p:spPr>
          <a:xfrm>
            <a:off x="732642" y="6168641"/>
            <a:ext cx="10925958" cy="394155"/>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b="1">
                <a:solidFill>
                  <a:schemeClr val="tx1"/>
                </a:solidFill>
              </a:rPr>
              <a:t>Supporting materials and forms will be published on the </a:t>
            </a:r>
            <a:r>
              <a:rPr lang="en-US" b="1">
                <a:solidFill>
                  <a:srgbClr val="00AEC7"/>
                </a:solidFill>
                <a:hlinkClick r:id="rId8"/>
              </a:rPr>
              <a:t>Large Load Integration </a:t>
            </a:r>
            <a:r>
              <a:rPr lang="en-US" b="1">
                <a:solidFill>
                  <a:schemeClr val="tx1"/>
                </a:solidFill>
                <a:hlinkClick r:id="rId8"/>
              </a:rPr>
              <a:t>webpage</a:t>
            </a:r>
            <a:endParaRPr lang="en-US" b="1">
              <a:solidFill>
                <a:schemeClr val="tx1"/>
              </a:solidFill>
            </a:endParaRPr>
          </a:p>
        </p:txBody>
      </p:sp>
      <p:sp>
        <p:nvSpPr>
          <p:cNvPr id="30" name="Text Placeholder 9">
            <a:extLst>
              <a:ext uri="{FF2B5EF4-FFF2-40B4-BE49-F238E27FC236}">
                <a16:creationId xmlns:a16="http://schemas.microsoft.com/office/drawing/2014/main" id="{59C4FBEA-C3DA-3AEF-382B-F36574E9330D}"/>
              </a:ext>
            </a:extLst>
          </p:cNvPr>
          <p:cNvSpPr txBox="1">
            <a:spLocks/>
          </p:cNvSpPr>
          <p:nvPr/>
        </p:nvSpPr>
        <p:spPr>
          <a:xfrm>
            <a:off x="1631458" y="2316002"/>
            <a:ext cx="10027142" cy="100027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solidFill>
                  <a:srgbClr val="00AEC7"/>
                </a:solidFill>
              </a:rPr>
              <a:t>LargeLoadInterconnection@ercot.com</a:t>
            </a:r>
            <a:r>
              <a:rPr lang="en-US" sz="2000" b="1"/>
              <a:t> for Existing LLIS Process Questions</a:t>
            </a:r>
          </a:p>
          <a:p>
            <a:r>
              <a:rPr lang="en-US" sz="2000"/>
              <a:t>Channel for questions related to the legacy LLIS process (e.g., ongoing study reviews, dynamic model submissions, and existing interconnection study coordination)</a:t>
            </a:r>
            <a:endParaRPr lang="en-US" sz="2000" b="1"/>
          </a:p>
        </p:txBody>
      </p:sp>
      <p:sp>
        <p:nvSpPr>
          <p:cNvPr id="31" name="Text Placeholder 9">
            <a:extLst>
              <a:ext uri="{FF2B5EF4-FFF2-40B4-BE49-F238E27FC236}">
                <a16:creationId xmlns:a16="http://schemas.microsoft.com/office/drawing/2014/main" id="{FBB52EA2-AB18-DA93-C95E-FACF993281E8}"/>
              </a:ext>
            </a:extLst>
          </p:cNvPr>
          <p:cNvSpPr txBox="1">
            <a:spLocks/>
          </p:cNvSpPr>
          <p:nvPr/>
        </p:nvSpPr>
        <p:spPr>
          <a:xfrm>
            <a:off x="1631458" y="3590444"/>
            <a:ext cx="10027142" cy="1308050"/>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solidFill>
                  <a:srgbClr val="00AEC7"/>
                </a:solidFill>
              </a:rPr>
              <a:t>BatchZero@ercot.com</a:t>
            </a:r>
            <a:r>
              <a:rPr lang="en-US" sz="2000" b="1"/>
              <a:t> for Formal Batch Zero Submissions</a:t>
            </a:r>
          </a:p>
          <a:p>
            <a:r>
              <a:rPr lang="en-US" sz="2000"/>
              <a:t>Channel for submission of completed Batch Zero eligibility packages by the designated Interconnecting TSP, </a:t>
            </a:r>
            <a:r>
              <a:rPr lang="en-US" sz="2000" b="1"/>
              <a:t>with notification to the applicable DSP and ILLE through copied submission correspondence, as appropriate</a:t>
            </a:r>
          </a:p>
        </p:txBody>
      </p:sp>
      <p:sp>
        <p:nvSpPr>
          <p:cNvPr id="6" name="Text Placeholder 9">
            <a:extLst>
              <a:ext uri="{FF2B5EF4-FFF2-40B4-BE49-F238E27FC236}">
                <a16:creationId xmlns:a16="http://schemas.microsoft.com/office/drawing/2014/main" id="{F72C4AF3-4145-5FBD-09D4-E66ADF730DC1}"/>
              </a:ext>
            </a:extLst>
          </p:cNvPr>
          <p:cNvSpPr txBox="1">
            <a:spLocks/>
          </p:cNvSpPr>
          <p:nvPr/>
        </p:nvSpPr>
        <p:spPr>
          <a:xfrm>
            <a:off x="732642" y="5126539"/>
            <a:ext cx="10925958" cy="830997"/>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a:t>NOTE: ERCOT plans to assign a new unique Batch Zero identifier (“BZ ID”) to each submitted Large Load project for Batch Zero intake and tracking purposes</a:t>
            </a:r>
            <a:r>
              <a:rPr lang="en-US" sz="1800"/>
              <a:t>. These identifiers will serve as the primary reference number for Batch Zero implementation activities</a:t>
            </a:r>
            <a:endParaRPr lang="en-US" sz="1800" b="1"/>
          </a:p>
        </p:txBody>
      </p:sp>
    </p:spTree>
    <p:extLst>
      <p:ext uri="{BB962C8B-B14F-4D97-AF65-F5344CB8AC3E}">
        <p14:creationId xmlns:p14="http://schemas.microsoft.com/office/powerpoint/2010/main" val="499001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041AF-A50B-D8B4-48BC-518E2E9EA2FB}"/>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A5CA97BB-1BF2-B162-70A5-7607003E192A}"/>
              </a:ext>
            </a:extLst>
          </p:cNvPr>
          <p:cNvGraphicFramePr>
            <a:graphicFrameLocks noChangeAspect="1"/>
          </p:cNvGraphicFramePr>
          <p:nvPr>
            <p:custDataLst>
              <p:tags r:id="rId1"/>
            </p:custDataLst>
            <p:extLst>
              <p:ext uri="{D42A27DB-BD31-4B8C-83A1-F6EECF244321}">
                <p14:modId xmlns:p14="http://schemas.microsoft.com/office/powerpoint/2010/main" val="11634993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9" name="think-cell data - do not delete" hidden="1">
                        <a:extLst>
                          <a:ext uri="{FF2B5EF4-FFF2-40B4-BE49-F238E27FC236}">
                            <a16:creationId xmlns:a16="http://schemas.microsoft.com/office/drawing/2014/main" id="{A5CA97BB-1BF2-B162-70A5-7607003E192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38388F5B-245C-EA82-C81E-C743E7378A9E}"/>
              </a:ext>
            </a:extLst>
          </p:cNvPr>
          <p:cNvSpPr>
            <a:spLocks noGrp="1"/>
          </p:cNvSpPr>
          <p:nvPr>
            <p:ph type="title"/>
          </p:nvPr>
        </p:nvSpPr>
        <p:spPr>
          <a:xfrm>
            <a:off x="1257300" y="457200"/>
            <a:ext cx="10401300" cy="332399"/>
          </a:xfrm>
        </p:spPr>
        <p:txBody>
          <a:bodyPr vert="horz">
            <a:noAutofit/>
          </a:bodyPr>
          <a:lstStyle/>
          <a:p>
            <a:r>
              <a:rPr lang="en-US"/>
              <a:t>Questions about Dynamic Model Submissions</a:t>
            </a:r>
          </a:p>
        </p:txBody>
      </p:sp>
      <p:sp>
        <p:nvSpPr>
          <p:cNvPr id="4" name="Slide Number Placeholder 5">
            <a:extLst>
              <a:ext uri="{FF2B5EF4-FFF2-40B4-BE49-F238E27FC236}">
                <a16:creationId xmlns:a16="http://schemas.microsoft.com/office/drawing/2014/main" id="{82831AED-0376-0B9C-651C-594642079FB6}"/>
              </a:ext>
            </a:extLst>
          </p:cNvPr>
          <p:cNvSpPr>
            <a:spLocks noGrp="1"/>
          </p:cNvSpPr>
          <p:nvPr>
            <p:ph type="sldNum" sz="quarter" idx="12"/>
          </p:nvPr>
        </p:nvSpPr>
        <p:spPr/>
        <p:txBody>
          <a:bodyPr/>
          <a:lstStyle/>
          <a:p>
            <a:fld id="{BCDE79FB-97BA-492B-8D57-F1373F9ADA95}" type="slidenum">
              <a:rPr lang="en-US" smtClean="0"/>
              <a:t>9</a:t>
            </a:fld>
            <a:endParaRPr lang="en-US"/>
          </a:p>
        </p:txBody>
      </p:sp>
      <p:sp>
        <p:nvSpPr>
          <p:cNvPr id="13" name="Rectangle 12">
            <a:extLst>
              <a:ext uri="{FF2B5EF4-FFF2-40B4-BE49-F238E27FC236}">
                <a16:creationId xmlns:a16="http://schemas.microsoft.com/office/drawing/2014/main" id="{81CC484A-3F71-1538-71A7-75F24F79E440}"/>
              </a:ext>
            </a:extLst>
          </p:cNvPr>
          <p:cNvSpPr/>
          <p:nvPr/>
        </p:nvSpPr>
        <p:spPr>
          <a:xfrm>
            <a:off x="892629" y="2122714"/>
            <a:ext cx="3287485" cy="2133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Dynamic model submission</a:t>
            </a:r>
          </a:p>
        </p:txBody>
      </p:sp>
      <p:sp>
        <p:nvSpPr>
          <p:cNvPr id="18" name="Arrow: Right 17">
            <a:extLst>
              <a:ext uri="{FF2B5EF4-FFF2-40B4-BE49-F238E27FC236}">
                <a16:creationId xmlns:a16="http://schemas.microsoft.com/office/drawing/2014/main" id="{D57CB43B-873E-E891-7621-3CE368010C24}"/>
              </a:ext>
            </a:extLst>
          </p:cNvPr>
          <p:cNvSpPr/>
          <p:nvPr/>
        </p:nvSpPr>
        <p:spPr>
          <a:xfrm>
            <a:off x="4278086" y="1839686"/>
            <a:ext cx="2971800" cy="10559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Current ongoing LLIS submittals</a:t>
            </a:r>
          </a:p>
        </p:txBody>
      </p:sp>
      <p:sp>
        <p:nvSpPr>
          <p:cNvPr id="20" name="Rectangle 19">
            <a:extLst>
              <a:ext uri="{FF2B5EF4-FFF2-40B4-BE49-F238E27FC236}">
                <a16:creationId xmlns:a16="http://schemas.microsoft.com/office/drawing/2014/main" id="{3E6CA470-7758-7676-18B0-B2FF991865FF}"/>
              </a:ext>
            </a:extLst>
          </p:cNvPr>
          <p:cNvSpPr/>
          <p:nvPr/>
        </p:nvSpPr>
        <p:spPr>
          <a:xfrm>
            <a:off x="7347858" y="1839686"/>
            <a:ext cx="4419600" cy="10559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hlinkClick r:id="rId5"/>
              </a:rPr>
              <a:t>LargeLoadInterconnection@ercot.com</a:t>
            </a:r>
            <a:r>
              <a:rPr lang="en-US"/>
              <a:t> </a:t>
            </a:r>
          </a:p>
        </p:txBody>
      </p:sp>
      <p:sp>
        <p:nvSpPr>
          <p:cNvPr id="22" name="Arrow: Right 21">
            <a:extLst>
              <a:ext uri="{FF2B5EF4-FFF2-40B4-BE49-F238E27FC236}">
                <a16:creationId xmlns:a16="http://schemas.microsoft.com/office/drawing/2014/main" id="{4919255A-72EC-53A1-FF5E-FC3051754A3D}"/>
              </a:ext>
            </a:extLst>
          </p:cNvPr>
          <p:cNvSpPr/>
          <p:nvPr/>
        </p:nvSpPr>
        <p:spPr>
          <a:xfrm>
            <a:off x="4278086" y="3429000"/>
            <a:ext cx="2971800" cy="10559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Batch Zero submittals with Batch Zero ID#</a:t>
            </a:r>
          </a:p>
        </p:txBody>
      </p:sp>
      <p:sp>
        <p:nvSpPr>
          <p:cNvPr id="23" name="Rectangle 22">
            <a:extLst>
              <a:ext uri="{FF2B5EF4-FFF2-40B4-BE49-F238E27FC236}">
                <a16:creationId xmlns:a16="http://schemas.microsoft.com/office/drawing/2014/main" id="{C73F83F3-31E9-5C14-D869-9A8384C575C6}"/>
              </a:ext>
            </a:extLst>
          </p:cNvPr>
          <p:cNvSpPr/>
          <p:nvPr/>
        </p:nvSpPr>
        <p:spPr>
          <a:xfrm>
            <a:off x="7347858" y="3429000"/>
            <a:ext cx="4419600" cy="10559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hlinkClick r:id="rId6"/>
              </a:rPr>
              <a:t>BatchZero@ercot.com</a:t>
            </a:r>
            <a:r>
              <a:rPr lang="en-US"/>
              <a:t> </a:t>
            </a:r>
          </a:p>
        </p:txBody>
      </p:sp>
    </p:spTree>
    <p:extLst>
      <p:ext uri="{BB962C8B-B14F-4D97-AF65-F5344CB8AC3E}">
        <p14:creationId xmlns:p14="http://schemas.microsoft.com/office/powerpoint/2010/main" val="4080457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HINKCELLUNDODONOTDELETE" val="0"/>
  <p:tag name="TEMPLATELASTEDITED" val="2021-09-23 06:12 PM"/>
  <p:tag name="LINKEDPICTURESLINKREMOVED" val="True"/>
  <p:tag name="TCCONTRASTACCENTS" val="4|5|6|7|8|9"/>
  <p:tag name="TCLIGHTACCENTS" val="4|5|6|7|8|9"/>
  <p:tag name="ICONLINEFILL" val="Color [A=255, R=255, G=255, B=255]"/>
  <p:tag name="ICONLINEFILLTHEME" val="Text 2"/>
  <p:tag name="THINKCELLPRESENTATIONDONOTDELETE" val="&lt;?xml version=&quot;1.0&quot; encoding=&quot;UTF-16&quot; standalone=&quot;yes&quot;?&gt;&lt;root reqver=&quot;28224&quot;&gt;&lt;version val=&quot;3584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7&quot;&gt;&lt;elem m_fUsage=&quot;2.92994881114815974854E+00&quot;&gt;&lt;m_msothmcolidx val=&quot;0&quot;/&gt;&lt;m_rgb r=&quot;06&quot; g=&quot;1F&quot; b=&quot;79&quot;/&gt;&lt;/elem&gt;&lt;elem m_fUsage=&quot;1.70999999999999996447E+00&quot;&gt;&lt;m_msothmcolidx val=&quot;0&quot;/&gt;&lt;m_rgb r=&quot;75&quot; g=&quot;9C&quot; b=&quot;EA&quot;/&gt;&lt;/elem&gt;&lt;elem m_fUsage=&quot;1.00817383588184972254E+00&quot;&gt;&lt;m_msothmcolidx val=&quot;0&quot;/&gt;&lt;m_rgb r=&quot;01&quot; g=&quot;59&quot; b=&quot;A2&quot;/&gt;&lt;/elem&gt;&lt;elem m_fUsage=&quot;1.00000000000000000000E+00&quot;&gt;&lt;m_msothmcolidx val=&quot;0&quot;/&gt;&lt;m_rgb r=&quot;C1&quot; g=&quot;D2&quot; b=&quot;F5&quot;/&gt;&lt;/elem&gt;&lt;elem m_fUsage=&quot;7.29000000000000092371E-01&quot;&gt;&lt;m_msothmcolidx val=&quot;0&quot;/&gt;&lt;m_rgb r=&quot;47&quot; g=&quot;73&quot; b=&quot;D2&quot;/&gt;&lt;/elem&gt;&lt;elem m_fUsage=&quot;5.90490000000000181402E-01&quot;&gt;&lt;m_msothmcolidx val=&quot;0&quot;/&gt;&lt;m_rgb r=&quot;22&quot; g=&quot;3C&quot; b=&quot;83&quot;/&gt;&lt;/elem&gt;&lt;elem m_fUsage=&quot;5.31441000000000163261E-01&quot;&gt;&lt;m_msothmcolidx val=&quot;0&quot;/&gt;&lt;m_rgb r=&quot;AF&quot; g=&quot;F5&quot; b=&quot;FF&quot;/&gt;&lt;/elem&gt;&lt;/m_vecMRU&gt;&lt;/m_mruColor&gt;&lt;m_eweekdayFirstOfWeek val=&quot;2&quot;/&gt;&lt;m_eweekdayFirstOfWorkweek val=&quot;2&quot;/&gt;&lt;m_eweekdayFirstOfWeekend val=&quot;7&quot;/&gt;&lt;/CPresentation&gt;&lt;/root&gt;"/>
  <p:tag name="LILLI_DECK_ID" val="439ac0ef-c625-4080-92c7-eb2b30490373"/>
  <p:tag name="ICONENCLOSURE" val="Tru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NAME" val="5. Source"/>
</p:tagLst>
</file>

<file path=ppt/tags/tag10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NAME" val="5. Source"/>
</p:tagLst>
</file>

<file path=ppt/tags/tag10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NAME" val="5. Sourc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NAME" val="5. Source"/>
</p:tagLst>
</file>

<file path=ppt/tags/tag11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NAME" val="5. Source"/>
</p:tagLst>
</file>

<file path=ppt/tags/tag11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2.xml><?xml version="1.0" encoding="utf-8"?>
<p:tagLst xmlns:a="http://schemas.openxmlformats.org/drawingml/2006/main" xmlns:r="http://schemas.openxmlformats.org/officeDocument/2006/relationships" xmlns:p="http://schemas.openxmlformats.org/presentationml/2006/main">
  <p:tag name="NAME" val="5. Sourc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NAME" val="5. Source"/>
</p:tagLst>
</file>

<file path=ppt/tags/tag12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2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NAME" val="5. Source"/>
</p:tagLst>
</file>

<file path=ppt/tags/tag12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2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NAME" val="5. Sourc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3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3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NAME" val="5. Source"/>
</p:tagLst>
</file>

<file path=ppt/tags/tag13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3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NAME" val="5. Source"/>
</p:tagLst>
</file>

<file path=ppt/tags/tag13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3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NAME" val="5. Source"/>
</p:tagLst>
</file>

<file path=ppt/tags/tag14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NAME" val="5. Source"/>
</p:tagLst>
</file>

<file path=ppt/tags/tag14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NAME" val="5. Sourc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5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5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NAME" val="5. Source"/>
</p:tagLst>
</file>

<file path=ppt/tags/tag15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5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NAME" val="5. Source"/>
</p:tagLst>
</file>

<file path=ppt/tags/tag15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5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NAME" val="5. Source"/>
</p:tagLst>
</file>

<file path=ppt/tags/tag16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NAME" val="5. Source"/>
</p:tagLst>
</file>

<file path=ppt/tags/tag16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NAME" val="5. Sourc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7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7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NAME" val="5. Source"/>
</p:tagLst>
</file>

<file path=ppt/tags/tag17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7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NAME" val="5. Source"/>
</p:tagLst>
</file>

<file path=ppt/tags/tag17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7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CIRCLESTATUS" val="White"/>
  <p:tag name="NAME" val="ExclamationMarkWhite"/>
  <p:tag name="SYMBOLNAME" val="ExclamationMark"/>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EFr37_08bSRzGqgjAp3Vx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pxm_xy_ZfBRC1BLH34NFV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MXU85BpSovofHSFERz.kU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r6SWCtURMYIrGNX8dyngI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sSdbMra4F5LTV6NFFjv15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ds1pGqkzhNby.wdyZUyMH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dxgfjwnGylOGBM0eVNMpB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pxm_xy_ZfBRC1BLH34NFV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NAME" val="CustomIcon"/>
</p:tagLst>
</file>

<file path=ppt/tags/tag195.xml><?xml version="1.0" encoding="utf-8"?>
<p:tagLst xmlns:a="http://schemas.openxmlformats.org/drawingml/2006/main" xmlns:r="http://schemas.openxmlformats.org/officeDocument/2006/relationships" xmlns:p="http://schemas.openxmlformats.org/presentationml/2006/main">
  <p:tag name="NAME" val="CustomIcon"/>
</p:tagLst>
</file>

<file path=ppt/tags/tag196.xml><?xml version="1.0" encoding="utf-8"?>
<p:tagLst xmlns:a="http://schemas.openxmlformats.org/drawingml/2006/main" xmlns:r="http://schemas.openxmlformats.org/officeDocument/2006/relationships" xmlns:p="http://schemas.openxmlformats.org/presentationml/2006/main">
  <p:tag name="NAME" val="CustomIcon"/>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9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20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0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0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0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0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0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1.xml><?xml version="1.0" encoding="utf-8"?>
<p:tagLst xmlns:a="http://schemas.openxmlformats.org/drawingml/2006/main" xmlns:r="http://schemas.openxmlformats.org/officeDocument/2006/relationships" xmlns:p="http://schemas.openxmlformats.org/presentationml/2006/main">
  <p:tag name="NAME" val="TrackerNumBlue"/>
</p:tagLst>
</file>

<file path=ppt/tags/tag21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1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1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1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1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NAME" val="5. Source"/>
</p:tagLst>
</file>

<file path=ppt/tags/tag219.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22.xml><?xml version="1.0" encoding="utf-8"?>
<p:tagLst xmlns:a="http://schemas.openxmlformats.org/drawingml/2006/main" xmlns:r="http://schemas.openxmlformats.org/officeDocument/2006/relationships" xmlns:p="http://schemas.openxmlformats.org/presentationml/2006/main">
  <p:tag name="NAME" val="TrackerNumBlue"/>
</p:tagLst>
</file>

<file path=ppt/tags/tag22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21.xml><?xml version="1.0" encoding="utf-8"?>
<p:tagLst xmlns:a="http://schemas.openxmlformats.org/drawingml/2006/main" xmlns:r="http://schemas.openxmlformats.org/officeDocument/2006/relationships" xmlns:p="http://schemas.openxmlformats.org/presentationml/2006/main">
  <p:tag name="NAME" val="5. Source"/>
</p:tagLst>
</file>

<file path=ppt/tags/tag222.xml><?xml version="1.0" encoding="utf-8"?>
<p:tagLst xmlns:a="http://schemas.openxmlformats.org/drawingml/2006/main" xmlns:r="http://schemas.openxmlformats.org/officeDocument/2006/relationships" xmlns:p="http://schemas.openxmlformats.org/presentationml/2006/main">
  <p:tag name="NAME" val="TrackerNumBlue"/>
</p:tagLst>
</file>

<file path=ppt/tags/tag223.xml><?xml version="1.0" encoding="utf-8"?>
<p:tagLst xmlns:a="http://schemas.openxmlformats.org/drawingml/2006/main" xmlns:r="http://schemas.openxmlformats.org/officeDocument/2006/relationships" xmlns:p="http://schemas.openxmlformats.org/presentationml/2006/main">
  <p:tag name="NAME" val="TrackerNumBlue"/>
</p:tagLst>
</file>

<file path=ppt/tags/tag224.xml><?xml version="1.0" encoding="utf-8"?>
<p:tagLst xmlns:a="http://schemas.openxmlformats.org/drawingml/2006/main" xmlns:r="http://schemas.openxmlformats.org/officeDocument/2006/relationships" xmlns:p="http://schemas.openxmlformats.org/presentationml/2006/main">
  <p:tag name="NAME" val="TrackerNumBlue"/>
</p:tagLst>
</file>

<file path=ppt/tags/tag225.xml><?xml version="1.0" encoding="utf-8"?>
<p:tagLst xmlns:a="http://schemas.openxmlformats.org/drawingml/2006/main" xmlns:r="http://schemas.openxmlformats.org/officeDocument/2006/relationships" xmlns:p="http://schemas.openxmlformats.org/presentationml/2006/main">
  <p:tag name="NAME" val="TrackerNumBlue"/>
</p:tagLst>
</file>

<file path=ppt/tags/tag226.xml><?xml version="1.0" encoding="utf-8"?>
<p:tagLst xmlns:a="http://schemas.openxmlformats.org/drawingml/2006/main" xmlns:r="http://schemas.openxmlformats.org/officeDocument/2006/relationships" xmlns:p="http://schemas.openxmlformats.org/presentationml/2006/main">
  <p:tag name="NAME" val="TrackerNumBlue"/>
</p:tagLst>
</file>

<file path=ppt/tags/tag227.xml><?xml version="1.0" encoding="utf-8"?>
<p:tagLst xmlns:a="http://schemas.openxmlformats.org/drawingml/2006/main" xmlns:r="http://schemas.openxmlformats.org/officeDocument/2006/relationships" xmlns:p="http://schemas.openxmlformats.org/presentationml/2006/main">
  <p:tag name="NAME" val="TrackerNumBlue"/>
</p:tagLst>
</file>

<file path=ppt/tags/tag22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NAME" val="TrackerNumBlue"/>
</p:tagLst>
</file>

<file path=ppt/tags/tag230.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231.xml><?xml version="1.0" encoding="utf-8"?>
<p:tagLst xmlns:a="http://schemas.openxmlformats.org/drawingml/2006/main" xmlns:r="http://schemas.openxmlformats.org/officeDocument/2006/relationships" xmlns:p="http://schemas.openxmlformats.org/presentationml/2006/main">
  <p:tag name="NAME" val="TrackerNumBlue"/>
</p:tagLst>
</file>

<file path=ppt/tags/tag232.xml><?xml version="1.0" encoding="utf-8"?>
<p:tagLst xmlns:a="http://schemas.openxmlformats.org/drawingml/2006/main" xmlns:r="http://schemas.openxmlformats.org/officeDocument/2006/relationships" xmlns:p="http://schemas.openxmlformats.org/presentationml/2006/main">
  <p:tag name="NAME" val="TrackerNumBlue"/>
</p:tagLst>
</file>

<file path=ppt/tags/tag233.xml><?xml version="1.0" encoding="utf-8"?>
<p:tagLst xmlns:a="http://schemas.openxmlformats.org/drawingml/2006/main" xmlns:r="http://schemas.openxmlformats.org/officeDocument/2006/relationships" xmlns:p="http://schemas.openxmlformats.org/presentationml/2006/main">
  <p:tag name="NAME" val="TrackerNumBlue"/>
</p:tagLst>
</file>

<file path=ppt/tags/tag234.xml><?xml version="1.0" encoding="utf-8"?>
<p:tagLst xmlns:a="http://schemas.openxmlformats.org/drawingml/2006/main" xmlns:r="http://schemas.openxmlformats.org/officeDocument/2006/relationships" xmlns:p="http://schemas.openxmlformats.org/presentationml/2006/main">
  <p:tag name="NAME" val="TrackerNumBlue"/>
</p:tagLst>
</file>

<file path=ppt/tags/tag235.xml><?xml version="1.0" encoding="utf-8"?>
<p:tagLst xmlns:a="http://schemas.openxmlformats.org/drawingml/2006/main" xmlns:r="http://schemas.openxmlformats.org/officeDocument/2006/relationships" xmlns:p="http://schemas.openxmlformats.org/presentationml/2006/main">
  <p:tag name="NAME" val="TrackerNumBlue"/>
</p:tagLst>
</file>

<file path=ppt/tags/tag236.xml><?xml version="1.0" encoding="utf-8"?>
<p:tagLst xmlns:a="http://schemas.openxmlformats.org/drawingml/2006/main" xmlns:r="http://schemas.openxmlformats.org/officeDocument/2006/relationships" xmlns:p="http://schemas.openxmlformats.org/presentationml/2006/main">
  <p:tag name="NAME" val="TrackerNumBlue"/>
</p:tagLst>
</file>

<file path=ppt/tags/tag23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3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NAME" val="TrackerNumBlu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NAME" val="TrackerNumBlue"/>
</p:tagLst>
</file>

<file path=ppt/tags/tag28.xml><?xml version="1.0" encoding="utf-8"?>
<p:tagLst xmlns:a="http://schemas.openxmlformats.org/drawingml/2006/main" xmlns:r="http://schemas.openxmlformats.org/officeDocument/2006/relationships" xmlns:p="http://schemas.openxmlformats.org/presentationml/2006/main">
  <p:tag name="CIRCLESTATUS" val="White"/>
  <p:tag name="NAME" val="ExclamationMarkWhite"/>
  <p:tag name="SYMBOLNAME" val="ExclamationMark"/>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NAME" val="5. Source"/>
</p:tagLst>
</file>

<file path=ppt/tags/tag31.xml><?xml version="1.0" encoding="utf-8"?>
<p:tagLst xmlns:a="http://schemas.openxmlformats.org/drawingml/2006/main" xmlns:r="http://schemas.openxmlformats.org/officeDocument/2006/relationships" xmlns:p="http://schemas.openxmlformats.org/presentationml/2006/main">
  <p:tag name="NAME" val="TrackerNumWhite"/>
</p:tagLst>
</file>

<file path=ppt/tags/tag32.xml><?xml version="1.0" encoding="utf-8"?>
<p:tagLst xmlns:a="http://schemas.openxmlformats.org/drawingml/2006/main" xmlns:r="http://schemas.openxmlformats.org/officeDocument/2006/relationships" xmlns:p="http://schemas.openxmlformats.org/presentationml/2006/main">
  <p:tag name="NAME" val="TrackerNumWhite"/>
</p:tagLst>
</file>

<file path=ppt/tags/tag33.xml><?xml version="1.0" encoding="utf-8"?>
<p:tagLst xmlns:a="http://schemas.openxmlformats.org/drawingml/2006/main" xmlns:r="http://schemas.openxmlformats.org/officeDocument/2006/relationships" xmlns:p="http://schemas.openxmlformats.org/presentationml/2006/main">
  <p:tag name="NAME" val="TrackerNumWhite"/>
</p:tagLst>
</file>

<file path=ppt/tags/tag34.xml><?xml version="1.0" encoding="utf-8"?>
<p:tagLst xmlns:a="http://schemas.openxmlformats.org/drawingml/2006/main" xmlns:r="http://schemas.openxmlformats.org/officeDocument/2006/relationships" xmlns:p="http://schemas.openxmlformats.org/presentationml/2006/main">
  <p:tag name="NAME" val="TrackerNumWhite"/>
</p:tagLst>
</file>

<file path=ppt/tags/tag35.xml><?xml version="1.0" encoding="utf-8"?>
<p:tagLst xmlns:a="http://schemas.openxmlformats.org/drawingml/2006/main" xmlns:r="http://schemas.openxmlformats.org/officeDocument/2006/relationships" xmlns:p="http://schemas.openxmlformats.org/presentationml/2006/main">
  <p:tag name="NAME" val="TrackerNumWhite"/>
</p:tagLst>
</file>

<file path=ppt/tags/tag36.xml><?xml version="1.0" encoding="utf-8"?>
<p:tagLst xmlns:a="http://schemas.openxmlformats.org/drawingml/2006/main" xmlns:r="http://schemas.openxmlformats.org/officeDocument/2006/relationships" xmlns:p="http://schemas.openxmlformats.org/presentationml/2006/main">
  <p:tag name="NAME" val="TrackerNumWhite"/>
</p:tagLst>
</file>

<file path=ppt/tags/tag37.xml><?xml version="1.0" encoding="utf-8"?>
<p:tagLst xmlns:a="http://schemas.openxmlformats.org/drawingml/2006/main" xmlns:r="http://schemas.openxmlformats.org/officeDocument/2006/relationships" xmlns:p="http://schemas.openxmlformats.org/presentationml/2006/main">
  <p:tag name="NAME" val="TrackerNumWhite"/>
</p:tagLst>
</file>

<file path=ppt/tags/tag38.xml><?xml version="1.0" encoding="utf-8"?>
<p:tagLst xmlns:a="http://schemas.openxmlformats.org/drawingml/2006/main" xmlns:r="http://schemas.openxmlformats.org/officeDocument/2006/relationships" xmlns:p="http://schemas.openxmlformats.org/presentationml/2006/main">
  <p:tag name="NAME" val="TrackerNumWhi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48.xml><?xml version="1.0" encoding="utf-8"?>
<p:tagLst xmlns:a="http://schemas.openxmlformats.org/drawingml/2006/main" xmlns:r="http://schemas.openxmlformats.org/officeDocument/2006/relationships" xmlns:p="http://schemas.openxmlformats.org/presentationml/2006/main">
  <p:tag name="NAME" val="TrackerNumWhite"/>
</p:tagLst>
</file>

<file path=ppt/tags/tag49.xml><?xml version="1.0" encoding="utf-8"?>
<p:tagLst xmlns:a="http://schemas.openxmlformats.org/drawingml/2006/main" xmlns:r="http://schemas.openxmlformats.org/officeDocument/2006/relationships" xmlns:p="http://schemas.openxmlformats.org/presentationml/2006/main">
  <p:tag name="NAME" val="TrackerNumWhi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NAME" val="TrackerNumWhi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52.xml><?xml version="1.0" encoding="utf-8"?>
<p:tagLst xmlns:a="http://schemas.openxmlformats.org/drawingml/2006/main" xmlns:r="http://schemas.openxmlformats.org/officeDocument/2006/relationships" xmlns:p="http://schemas.openxmlformats.org/presentationml/2006/main">
  <p:tag name="NAME" val="5. Sourc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EFr37_08bSRzGqgjAp3Vx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pxm_xy_ZfBRC1BLH34NFV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MXU85BpSovofHSFERz.kU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r6SWCtURMYIrGNX8dyngI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pxm_xy_ZfBRC1BLH34NFV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NAME" val="5. Source"/>
</p:tagLst>
</file>

<file path=ppt/tags/tag62.xml><?xml version="1.0" encoding="utf-8"?>
<p:tagLst xmlns:a="http://schemas.openxmlformats.org/drawingml/2006/main" xmlns:r="http://schemas.openxmlformats.org/officeDocument/2006/relationships" xmlns:p="http://schemas.openxmlformats.org/presentationml/2006/main">
  <p:tag name="NAME" val="TrackerNumWhite"/>
</p:tagLst>
</file>

<file path=ppt/tags/tag63.xml><?xml version="1.0" encoding="utf-8"?>
<p:tagLst xmlns:a="http://schemas.openxmlformats.org/drawingml/2006/main" xmlns:r="http://schemas.openxmlformats.org/officeDocument/2006/relationships" xmlns:p="http://schemas.openxmlformats.org/presentationml/2006/main">
  <p:tag name="NAME" val="TrackerNumWhite"/>
</p:tagLst>
</file>

<file path=ppt/tags/tag64.xml><?xml version="1.0" encoding="utf-8"?>
<p:tagLst xmlns:a="http://schemas.openxmlformats.org/drawingml/2006/main" xmlns:r="http://schemas.openxmlformats.org/officeDocument/2006/relationships" xmlns:p="http://schemas.openxmlformats.org/presentationml/2006/main">
  <p:tag name="NAME" val="TrackerNumWhite"/>
</p:tagLst>
</file>

<file path=ppt/tags/tag65.xml><?xml version="1.0" encoding="utf-8"?>
<p:tagLst xmlns:a="http://schemas.openxmlformats.org/drawingml/2006/main" xmlns:r="http://schemas.openxmlformats.org/officeDocument/2006/relationships" xmlns:p="http://schemas.openxmlformats.org/presentationml/2006/main">
  <p:tag name="NAME" val="TrackerNumWhite"/>
</p:tagLst>
</file>

<file path=ppt/tags/tag66.xml><?xml version="1.0" encoding="utf-8"?>
<p:tagLst xmlns:a="http://schemas.openxmlformats.org/drawingml/2006/main" xmlns:r="http://schemas.openxmlformats.org/officeDocument/2006/relationships" xmlns:p="http://schemas.openxmlformats.org/presentationml/2006/main">
  <p:tag name="NAME" val="TrackerNumWhite"/>
</p:tagLst>
</file>

<file path=ppt/tags/tag67.xml><?xml version="1.0" encoding="utf-8"?>
<p:tagLst xmlns:a="http://schemas.openxmlformats.org/drawingml/2006/main" xmlns:r="http://schemas.openxmlformats.org/officeDocument/2006/relationships" xmlns:p="http://schemas.openxmlformats.org/presentationml/2006/main">
  <p:tag name="NAME" val="TrackerNumWhite"/>
</p:tagLst>
</file>

<file path=ppt/tags/tag68.xml><?xml version="1.0" encoding="utf-8"?>
<p:tagLst xmlns:a="http://schemas.openxmlformats.org/drawingml/2006/main" xmlns:r="http://schemas.openxmlformats.org/officeDocument/2006/relationships" xmlns:p="http://schemas.openxmlformats.org/presentationml/2006/main">
  <p:tag name="NAME" val="TrackerNumWhite"/>
</p:tagLst>
</file>

<file path=ppt/tags/tag69.xml><?xml version="1.0" encoding="utf-8"?>
<p:tagLst xmlns:a="http://schemas.openxmlformats.org/drawingml/2006/main" xmlns:r="http://schemas.openxmlformats.org/officeDocument/2006/relationships" xmlns:p="http://schemas.openxmlformats.org/presentationml/2006/main">
  <p:tag name="NAME" val="TrackerNumWhi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yfCdpy0GoBhTdjErwZC_Z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79.xml><?xml version="1.0" encoding="utf-8"?>
<p:tagLst xmlns:a="http://schemas.openxmlformats.org/drawingml/2006/main" xmlns:r="http://schemas.openxmlformats.org/officeDocument/2006/relationships" xmlns:p="http://schemas.openxmlformats.org/presentationml/2006/main">
  <p:tag name="NAME" val="TrackerNumWhi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ofhyq3JGDsl3.u0Wa5gLzg"/>
</p:tagLst>
</file>

<file path=ppt/tags/tag80.xml><?xml version="1.0" encoding="utf-8"?>
<p:tagLst xmlns:a="http://schemas.openxmlformats.org/drawingml/2006/main" xmlns:r="http://schemas.openxmlformats.org/officeDocument/2006/relationships" xmlns:p="http://schemas.openxmlformats.org/presentationml/2006/main">
  <p:tag name="NAME" val="TrackerNumWhite"/>
</p:tagLst>
</file>

<file path=ppt/tags/tag81.xml><?xml version="1.0" encoding="utf-8"?>
<p:tagLst xmlns:a="http://schemas.openxmlformats.org/drawingml/2006/main" xmlns:r="http://schemas.openxmlformats.org/officeDocument/2006/relationships" xmlns:p="http://schemas.openxmlformats.org/presentationml/2006/main">
  <p:tag name="NAME" val="TrackerNumWhi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83.xml><?xml version="1.0" encoding="utf-8"?>
<p:tagLst xmlns:a="http://schemas.openxmlformats.org/drawingml/2006/main" xmlns:r="http://schemas.openxmlformats.org/officeDocument/2006/relationships" xmlns:p="http://schemas.openxmlformats.org/presentationml/2006/main">
  <p:tag name="NAME" val="5. Sourc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NAME" val="5. Source"/>
</p:tagLst>
</file>

<file path=ppt/tags/tag86.xml><?xml version="1.0" encoding="utf-8"?>
<p:tagLst xmlns:a="http://schemas.openxmlformats.org/drawingml/2006/main" xmlns:r="http://schemas.openxmlformats.org/officeDocument/2006/relationships" xmlns:p="http://schemas.openxmlformats.org/presentationml/2006/main">
  <p:tag name="NAME" val="TrackerNumBlue"/>
</p:tagLst>
</file>

<file path=ppt/tags/tag87.xml><?xml version="1.0" encoding="utf-8"?>
<p:tagLst xmlns:a="http://schemas.openxmlformats.org/drawingml/2006/main" xmlns:r="http://schemas.openxmlformats.org/officeDocument/2006/relationships" xmlns:p="http://schemas.openxmlformats.org/presentationml/2006/main">
  <p:tag name="NAME" val="TrackerNumBlue"/>
</p:tagLst>
</file>

<file path=ppt/tags/tag88.xml><?xml version="1.0" encoding="utf-8"?>
<p:tagLst xmlns:a="http://schemas.openxmlformats.org/drawingml/2006/main" xmlns:r="http://schemas.openxmlformats.org/officeDocument/2006/relationships" xmlns:p="http://schemas.openxmlformats.org/presentationml/2006/main">
  <p:tag name="NAME" val="TrackerNumBlue"/>
</p:tagLst>
</file>

<file path=ppt/tags/tag89.xml><?xml version="1.0" encoding="utf-8"?>
<p:tagLst xmlns:a="http://schemas.openxmlformats.org/drawingml/2006/main" xmlns:r="http://schemas.openxmlformats.org/officeDocument/2006/relationships" xmlns:p="http://schemas.openxmlformats.org/presentationml/2006/main">
  <p:tag name="NAME" val="TrackerNumBlu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ukJDlqOy2LL7_ycJJLL9ng"/>
</p:tagLst>
</file>

<file path=ppt/tags/tag9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NAME" val="5. Source"/>
</p:tagLst>
</file>

<file path=ppt/tags/tag9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NAME" val="5. Source"/>
</p:tagLst>
</file>

<file path=ppt/tags/tag9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9.xml><?xml version="1.0" encoding="utf-8"?>
<p:tagLst xmlns:a="http://schemas.openxmlformats.org/drawingml/2006/main" xmlns:r="http://schemas.openxmlformats.org/officeDocument/2006/relationships" xmlns:p="http://schemas.openxmlformats.org/presentationml/2006/main">
  <p:tag name="NAME" val="LineBasicDefault"/>
</p:tagLst>
</file>

<file path=ppt/theme/theme1.xml><?xml version="1.0" encoding="utf-8"?>
<a:theme xmlns:a="http://schemas.openxmlformats.org/drawingml/2006/main" name="Cover">
  <a:themeElements>
    <a:clrScheme name="ERCOT">
      <a:dk1>
        <a:srgbClr val="000000"/>
      </a:dk1>
      <a:lt1>
        <a:srgbClr val="FFFFFF"/>
      </a:lt1>
      <a:dk2>
        <a:srgbClr val="2D3338"/>
      </a:dk2>
      <a:lt2>
        <a:srgbClr val="FFFFFF"/>
      </a:lt2>
      <a:accent1>
        <a:srgbClr val="003865"/>
      </a:accent1>
      <a:accent2>
        <a:srgbClr val="5B6770"/>
      </a:accent2>
      <a:accent3>
        <a:srgbClr val="26D07C"/>
      </a:accent3>
      <a:accent4>
        <a:srgbClr val="00829B"/>
      </a:accent4>
      <a:accent5>
        <a:srgbClr val="685BC7"/>
      </a:accent5>
      <a:accent6>
        <a:srgbClr val="890C58"/>
      </a:accent6>
      <a:hlink>
        <a:srgbClr val="3996DF"/>
      </a:hlink>
      <a:folHlink>
        <a:srgbClr val="867ED0"/>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942DDDCD-BEC6-4902-AAD2-EB3CD2B6933E}"/>
    </a:ext>
  </a:extLst>
</a:theme>
</file>

<file path=ppt/theme/theme2.xml><?xml version="1.0" encoding="utf-8"?>
<a:theme xmlns:a="http://schemas.openxmlformats.org/drawingml/2006/main" name="Page Design">
  <a:themeElements>
    <a:clrScheme name="ERCOT colors">
      <a:dk1>
        <a:srgbClr val="171A1C"/>
      </a:dk1>
      <a:lt1>
        <a:srgbClr val="FFFFFF"/>
      </a:lt1>
      <a:dk2>
        <a:srgbClr val="4A525A"/>
      </a:dk2>
      <a:lt2>
        <a:srgbClr val="E6EBEF"/>
      </a:lt2>
      <a:accent1>
        <a:srgbClr val="005763"/>
      </a:accent1>
      <a:accent2>
        <a:srgbClr val="3DBED1"/>
      </a:accent2>
      <a:accent3>
        <a:srgbClr val="003865"/>
      </a:accent3>
      <a:accent4>
        <a:srgbClr val="0063B4"/>
      </a:accent4>
      <a:accent5>
        <a:srgbClr val="26D07C"/>
      </a:accent5>
      <a:accent6>
        <a:srgbClr val="867ED0"/>
      </a:accent6>
      <a:hlink>
        <a:srgbClr val="00AEC7"/>
      </a:hlink>
      <a:folHlink>
        <a:srgbClr val="685BC7"/>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E771427F-03EA-4C50-B0D4-53899F39E546}"/>
    </a:ext>
  </a:extLst>
</a:theme>
</file>

<file path=ppt/theme/theme3.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 dockstate="right" visibility="0" width="525" row="1">
    <wetp:webextensionref xmlns:r="http://schemas.openxmlformats.org/officeDocument/2006/relationships" r:id="rId2"/>
  </wetp:taskpane>
  <wetp:taskpane dockstate="right" visibility="0" width="525" row="0">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1A36CB36-0D55-4E5B-8E3F-06E34B1102E2}">
  <we:reference id="e74ca2a7-5e50-4ebf-bfa5-bb75c7950374" version="4.0.0.0" store="EXCatalog" storeType="EXCatalog"/>
  <we:alternateReferences/>
  <we:properties>
    <we:property name="srChargeCodeData" value="{&quot;selectedSupportOption&quot;:&quot;CLIENT&quot;,&quot;language&quot;:&quot;English&quot;,&quot;chargeCode&quot;:{&quot;activityCode&quot;:&quot;CE&quot;,&quot;anchorTag&quot;:&quot;&quot;,&quot;announcements&quot;:null,&quot;chargeCode&quot;:&quot;valid&quot;,&quot;chargeCodeRegistered&quot;:false,&quot;coreServicesLimit&quot;:15,&quot;critical&quot;:0,&quot;description&quot;:&quot;&quot;,&quot;eligibleForPlus&quot;:true,&quot;enableFPS&quot;:&quot;true&quot;,&quot;featureFlag&quot;:{&quot;overnightDeliveryEnabled&quot;:false,&quot;searchOfferingEnabled&quot;:false},&quot;formType&quot;:&quot;&quot;,&quot;inScope&quot;:true,&quot;isBoxDisabled&quot;:false,&quot;isCTEEnabled&quot;:false,&quot;lane&quot;:&quot;Global&quot;,&quot;maxStartTime&quot;:480,&quot;message&quot;:&quot;&quot;,&quot;outSourced&quot;:true,&quot;platform&quot;:&quot;GW&quot;,&quot;projectType&quot;:&quot;Client&quot;,&quot;showInternal&quot;:false,&quot;subLane&quot;:&quot;&quot;,&quot;userRegistered&quot;:false,&quot;code&quot;:&quot;1490ML01&quot;,&quot;updatedAt&quot;:&quot;2026-05-27T15:13:28.942Z&quot;}}"/>
  </we:properties>
  <we:bindings/>
  <we:snapshot xmlns:r="http://schemas.openxmlformats.org/officeDocument/2006/relationships"/>
</we:webextension>
</file>

<file path=ppt/webextensions/webextension2.xml><?xml version="1.0" encoding="utf-8"?>
<we:webextension xmlns:we="http://schemas.microsoft.com/office/webextensions/webextension/2010/11" id="{B0BBBD9C-7E92-43DB-94A8-2B1A716663AF}">
  <we:reference id="5332053f-08b1-4ad5-b936-144d44d33f40" version="2.1.0.2" store="EXCatalog" storeType="EXCatalog"/>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75A51601-F242-4854-BF47-81947947F4BA}">
  <we:reference id="7888317b-a425-4590-9747-4c188fd7be2e" version="2.40.2.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37ac4fa-902d-4f29-bbdc-3877ea87d1ce" xsi:nil="true"/>
    <lcf76f155ced4ddcb4097134ff3c332f xmlns="f419a087-1e80-495d-85c4-486fa6b09ca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CD0E9D229717A45A0F014C745A02018" ma:contentTypeVersion="10" ma:contentTypeDescription="Create a new document." ma:contentTypeScope="" ma:versionID="f3d69bc3bfd0aac6724cf821c4b9b5ef">
  <xsd:schema xmlns:xsd="http://www.w3.org/2001/XMLSchema" xmlns:xs="http://www.w3.org/2001/XMLSchema" xmlns:p="http://schemas.microsoft.com/office/2006/metadata/properties" xmlns:ns2="f419a087-1e80-495d-85c4-486fa6b09cae" xmlns:ns3="c37ac4fa-902d-4f29-bbdc-3877ea87d1ce" targetNamespace="http://schemas.microsoft.com/office/2006/metadata/properties" ma:root="true" ma:fieldsID="971f991f8e9e1bdcc84bdb1939d05c3d" ns2:_="" ns3:_="">
    <xsd:import namespace="f419a087-1e80-495d-85c4-486fa6b09cae"/>
    <xsd:import namespace="c37ac4fa-902d-4f29-bbdc-3877ea87d1c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9a087-1e80-495d-85c4-486fa6b09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02f585-f336-4ab5-8023-668eed9f00b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7ac4fa-902d-4f29-bbdc-3877ea87d1c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2af1a2d-7cff-4f55-99dc-3de56818a427}" ma:internalName="TaxCatchAll" ma:showField="CatchAllData" ma:web="c37ac4fa-902d-4f29-bbdc-3877ea87d1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88E84E-FE87-43F7-BCE6-5A46C17D6D9B}">
  <ds:schemaRef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c37ac4fa-902d-4f29-bbdc-3877ea87d1ce"/>
    <ds:schemaRef ds:uri="f419a087-1e80-495d-85c4-486fa6b09cae"/>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7500F8EA-801E-4068-8011-7C19FE7AFA2D}">
  <ds:schemaRefs>
    <ds:schemaRef ds:uri="c37ac4fa-902d-4f29-bbdc-3877ea87d1ce"/>
    <ds:schemaRef ds:uri="f419a087-1e80-495d-85c4-486fa6b09c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9131D89-EB5F-45FE-8031-A736CA7001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8595HP01_CF_16x9_ENG_V1</Template>
  <TotalTime>0</TotalTime>
  <Words>8375</Words>
  <Application>Microsoft Office PowerPoint</Application>
  <PresentationFormat>Widescreen</PresentationFormat>
  <Paragraphs>955</Paragraphs>
  <Slides>63</Slides>
  <Notes>5</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63</vt:i4>
      </vt:variant>
    </vt:vector>
  </HeadingPairs>
  <TitlesOfParts>
    <vt:vector size="71" baseType="lpstr">
      <vt:lpstr>Arial</vt:lpstr>
      <vt:lpstr>Wingdings</vt:lpstr>
      <vt:lpstr>Courier New</vt:lpstr>
      <vt:lpstr>Calibri</vt:lpstr>
      <vt:lpstr>Aptos</vt:lpstr>
      <vt:lpstr>Cover</vt:lpstr>
      <vt:lpstr>Page Design</vt:lpstr>
      <vt:lpstr>think-cell Slide</vt:lpstr>
      <vt:lpstr>Batch Zero Readiness Meeting #4    June 11, 2026</vt:lpstr>
      <vt:lpstr>Agenda</vt:lpstr>
      <vt:lpstr>Weekly Batch Zero Readiness Discussions (see ERCOT Meeting Calendar)</vt:lpstr>
      <vt:lpstr>Batch Zero key submission deadlines and main responsibilities</vt:lpstr>
      <vt:lpstr>PowerPoint Presentation</vt:lpstr>
      <vt:lpstr>PowerPoint Presentation</vt:lpstr>
      <vt:lpstr>Batch Zero eligibility submission and validation process</vt:lpstr>
      <vt:lpstr>Batch Zero ERCOT communications and submission channels</vt:lpstr>
      <vt:lpstr>Questions about Dynamic Model Submissions</vt:lpstr>
      <vt:lpstr>Agenda</vt:lpstr>
      <vt:lpstr>Batch Zero eligibility submission and validation process</vt:lpstr>
      <vt:lpstr>Batch Zero Numbers</vt:lpstr>
      <vt:lpstr>LIF Updated to Incorporate Entry Path Selection and Dynamic LCP Logic (1/2)</vt:lpstr>
      <vt:lpstr>LIF Updated to Incorporate Entry Path Selection and Dynamic LCP Logic (2/2)</vt:lpstr>
      <vt:lpstr>Qualifying Study: Complete and valid LLIS ONLY</vt:lpstr>
      <vt:lpstr>Case Study (1/7): Complete and valid LLIS ONLY</vt:lpstr>
      <vt:lpstr>Case Study (2/7): Complete and valid LLIS ONLY</vt:lpstr>
      <vt:lpstr>Case Study (3/7): Complete and valid LLIS ONLY</vt:lpstr>
      <vt:lpstr>Case Study (4/7): Complete and valid LLIS ONLY</vt:lpstr>
      <vt:lpstr>Case Study (5/7): Complete and valid LLIS ONLY</vt:lpstr>
      <vt:lpstr>Case Study (6/7): Complete and valid LLIS ONLY</vt:lpstr>
      <vt:lpstr>Case Study (7/7): Complete and valid LLIS ONLY</vt:lpstr>
      <vt:lpstr>Qualifying Study: RPG ONLY</vt:lpstr>
      <vt:lpstr>Case Study (1/6): RPG ONLY</vt:lpstr>
      <vt:lpstr>Case Study (2/6): RPG ONLY</vt:lpstr>
      <vt:lpstr>Case Study (3/6): RPG ONLY</vt:lpstr>
      <vt:lpstr>Case Study (4/6): RPG ONLY</vt:lpstr>
      <vt:lpstr>Case Study (5/6): RPG ONLY</vt:lpstr>
      <vt:lpstr>Case Study (6/6): RPG ONLY</vt:lpstr>
      <vt:lpstr>Qualifying Study: RPG AND a complete and valid LLIS</vt:lpstr>
      <vt:lpstr>Case Study (1/8): RPG AND a complete and valid LLIS</vt:lpstr>
      <vt:lpstr>Case Study (2/8): RPG AND a complete and valid LLIS</vt:lpstr>
      <vt:lpstr>Case Study (3/8): RPG AND a complete and valid LLIS</vt:lpstr>
      <vt:lpstr>Case Study (4/8): RPG AND a complete and valid LLIS</vt:lpstr>
      <vt:lpstr>Case Study (5/8): RPG AND a complete and valid LLIS</vt:lpstr>
      <vt:lpstr>Case Study (6/8): RPG AND a complete and valid LLIS</vt:lpstr>
      <vt:lpstr>Case Study (7/8): RPG AND a complete and valid LLIS</vt:lpstr>
      <vt:lpstr>Case Study (8/8): RPG AND a complete and valid LLIS</vt:lpstr>
      <vt:lpstr>Qualifying Study: PBRP ONLY</vt:lpstr>
      <vt:lpstr>Qualifying Study: PBRP AND a complete and valid LLIS</vt:lpstr>
      <vt:lpstr>Path to Batch Zero</vt:lpstr>
      <vt:lpstr>Agenda</vt:lpstr>
      <vt:lpstr>Batch Zero Frequently Asked Questions (FAQ)</vt:lpstr>
      <vt:lpstr>Batch Zero Readiness Next Meetings</vt:lpstr>
      <vt:lpstr>PowerPoint Presentation</vt:lpstr>
      <vt:lpstr>Agenda</vt:lpstr>
      <vt:lpstr>Key Deadlines for Batch Zero</vt:lpstr>
      <vt:lpstr>Review of PGRR115 Process Timelines – Kick-off and Study Scoping</vt:lpstr>
      <vt:lpstr>Review of PGRR115 Process Timelines – Study Reviews and Approvals</vt:lpstr>
      <vt:lpstr>Summary of Key Dates</vt:lpstr>
      <vt:lpstr>Additional notes on base loads in Batch Zero</vt:lpstr>
      <vt:lpstr>Dynamic Models for the Batch Zero – Key Deadlines</vt:lpstr>
      <vt:lpstr>Dynamic Models for the Batch Zero – Key Deadlines</vt:lpstr>
      <vt:lpstr>Large Load Dynamic Model Submission Elements </vt:lpstr>
      <vt:lpstr>Applicability for Batch-0 Dynamic Model Submission</vt:lpstr>
      <vt:lpstr>Model Review</vt:lpstr>
      <vt:lpstr>Objectives for today</vt:lpstr>
      <vt:lpstr>Eligibility Requirements by Batch Zero Pathway (1/4)</vt:lpstr>
      <vt:lpstr>Eligibility Requirements by Batch Zero Pathway (2/4)</vt:lpstr>
      <vt:lpstr>Eligibility Requirements by Batch Zero Pathway (3/4)</vt:lpstr>
      <vt:lpstr>Eligibility Requirements by Batch Zero Pathway (4/4)</vt:lpstr>
      <vt:lpstr>Deep-dive: Batch Zero ILLE Attestation</vt:lpstr>
      <vt:lpstr>Deep-dive: TSP/DSP Email confirmation template by eligibility path</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Shaaz Lalani</dc:creator>
  <cp:keywords/>
  <dc:description/>
  <cp:lastModifiedBy>Mereness, Matt</cp:lastModifiedBy>
  <cp:revision>3</cp:revision>
  <dcterms:created xsi:type="dcterms:W3CDTF">2026-03-23T21:54:52Z</dcterms:created>
  <dcterms:modified xsi:type="dcterms:W3CDTF">2026-06-11T18:47:02Z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303d7c-e5a3-4cc8-90eb-69bfd7570ac4_Enabled">
    <vt:lpwstr>true</vt:lpwstr>
  </property>
  <property fmtid="{D5CDD505-2E9C-101B-9397-08002B2CF9AE}" pid="3" name="MSIP_Label_83303d7c-e5a3-4cc8-90eb-69bfd7570ac4_SetDate">
    <vt:lpwstr>2026-03-23T21:55:01Z</vt:lpwstr>
  </property>
  <property fmtid="{D5CDD505-2E9C-101B-9397-08002B2CF9AE}" pid="4" name="MSIP_Label_83303d7c-e5a3-4cc8-90eb-69bfd7570ac4_Method">
    <vt:lpwstr>Standard</vt:lpwstr>
  </property>
  <property fmtid="{D5CDD505-2E9C-101B-9397-08002B2CF9AE}" pid="5" name="MSIP_Label_83303d7c-e5a3-4cc8-90eb-69bfd7570ac4_Name">
    <vt:lpwstr>Client Confidential Information-SLV1</vt:lpwstr>
  </property>
  <property fmtid="{D5CDD505-2E9C-101B-9397-08002B2CF9AE}" pid="6" name="MSIP_Label_83303d7c-e5a3-4cc8-90eb-69bfd7570ac4_SiteId">
    <vt:lpwstr>cc8936bc-9382-4fff-87cb-6f55999549e7</vt:lpwstr>
  </property>
  <property fmtid="{D5CDD505-2E9C-101B-9397-08002B2CF9AE}" pid="7" name="MSIP_Label_83303d7c-e5a3-4cc8-90eb-69bfd7570ac4_ActionId">
    <vt:lpwstr>9a8f361d-ae61-4c85-8566-2a8546d9598b</vt:lpwstr>
  </property>
  <property fmtid="{D5CDD505-2E9C-101B-9397-08002B2CF9AE}" pid="8" name="MSIP_Label_83303d7c-e5a3-4cc8-90eb-69bfd7570ac4_ContentBits">
    <vt:lpwstr>0</vt:lpwstr>
  </property>
  <property fmtid="{D5CDD505-2E9C-101B-9397-08002B2CF9AE}" pid="9" name="MSIP_Label_83303d7c-e5a3-4cc8-90eb-69bfd7570ac4_Tag">
    <vt:lpwstr>10, 3, 0, 1</vt:lpwstr>
  </property>
  <property fmtid="{D5CDD505-2E9C-101B-9397-08002B2CF9AE}" pid="10" name="MediaServiceImageTags">
    <vt:lpwstr/>
  </property>
  <property fmtid="{D5CDD505-2E9C-101B-9397-08002B2CF9AE}" pid="11" name="ContentTypeId">
    <vt:lpwstr>0x0101003CD0E9D229717A45A0F014C745A02018</vt:lpwstr>
  </property>
  <property fmtid="{D5CDD505-2E9C-101B-9397-08002B2CF9AE}" pid="12" name="_dlc_DocIdItemGuid">
    <vt:lpwstr>ec520b58-29a2-4b25-9e2f-42416b0b98f2</vt:lpwstr>
  </property>
  <property fmtid="{D5CDD505-2E9C-101B-9397-08002B2CF9AE}" pid="13" name="MSIP_Label_c144db1d-993e-40da-980d-6eea152adc50_Enabled">
    <vt:lpwstr>true</vt:lpwstr>
  </property>
  <property fmtid="{D5CDD505-2E9C-101B-9397-08002B2CF9AE}" pid="14" name="MSIP_Label_c144db1d-993e-40da-980d-6eea152adc50_SetDate">
    <vt:lpwstr>2026-05-14T17:07:49Z</vt:lpwstr>
  </property>
  <property fmtid="{D5CDD505-2E9C-101B-9397-08002B2CF9AE}" pid="15" name="MSIP_Label_c144db1d-993e-40da-980d-6eea152adc50_Method">
    <vt:lpwstr>Privileged</vt:lpwstr>
  </property>
  <property fmtid="{D5CDD505-2E9C-101B-9397-08002B2CF9AE}" pid="16" name="MSIP_Label_c144db1d-993e-40da-980d-6eea152adc50_Name">
    <vt:lpwstr>Public</vt:lpwstr>
  </property>
  <property fmtid="{D5CDD505-2E9C-101B-9397-08002B2CF9AE}" pid="17" name="MSIP_Label_c144db1d-993e-40da-980d-6eea152adc50_SiteId">
    <vt:lpwstr>0afb747d-bff7-4596-a9fc-950ef9e0ec45</vt:lpwstr>
  </property>
  <property fmtid="{D5CDD505-2E9C-101B-9397-08002B2CF9AE}" pid="18" name="MSIP_Label_c144db1d-993e-40da-980d-6eea152adc50_ActionId">
    <vt:lpwstr>a6600a56-f26b-4e34-a3e4-b21e06a0b803</vt:lpwstr>
  </property>
  <property fmtid="{D5CDD505-2E9C-101B-9397-08002B2CF9AE}" pid="19" name="MSIP_Label_c144db1d-993e-40da-980d-6eea152adc50_ContentBits">
    <vt:lpwstr>0</vt:lpwstr>
  </property>
  <property fmtid="{D5CDD505-2E9C-101B-9397-08002B2CF9AE}" pid="20" name="MSIP_Label_c144db1d-993e-40da-980d-6eea152adc50_Tag">
    <vt:lpwstr>10, 0, 1, 1</vt:lpwstr>
  </property>
</Properties>
</file>