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4"/>
    <p:sldMasterId id="2147483660" r:id="rId5"/>
  </p:sldMasterIdLst>
  <p:notesMasterIdLst>
    <p:notesMasterId r:id="rId17"/>
  </p:notesMasterIdLst>
  <p:handoutMasterIdLst>
    <p:handoutMasterId r:id="rId18"/>
  </p:handoutMasterIdLst>
  <p:sldIdLst>
    <p:sldId id="272" r:id="rId6"/>
    <p:sldId id="2147478762" r:id="rId7"/>
    <p:sldId id="2147478763" r:id="rId8"/>
    <p:sldId id="270" r:id="rId9"/>
    <p:sldId id="273" r:id="rId10"/>
    <p:sldId id="261" r:id="rId11"/>
    <p:sldId id="260" r:id="rId12"/>
    <p:sldId id="271" r:id="rId13"/>
    <p:sldId id="2147478766" r:id="rId14"/>
    <p:sldId id="2147478765" r:id="rId15"/>
    <p:sldId id="214747876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E5ED"/>
    <a:srgbClr val="2794A4"/>
    <a:srgbClr val="00343B"/>
    <a:srgbClr val="00829B"/>
    <a:srgbClr val="E6EBF0"/>
    <a:srgbClr val="FFFFFF"/>
    <a:srgbClr val="DADCDE"/>
    <a:srgbClr val="A9E5EA"/>
    <a:srgbClr val="00AEC7"/>
    <a:srgbClr val="D6D9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6E7B75-A0BC-4F4B-BD59-EC20468552D8}" v="13" dt="2026-06-09T17:01:34.4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10" autoAdjust="0"/>
    <p:restoredTop sz="94660"/>
  </p:normalViewPr>
  <p:slideViewPr>
    <p:cSldViewPr snapToGrid="0">
      <p:cViewPr varScale="1">
        <p:scale>
          <a:sx n="81" d="100"/>
          <a:sy n="81" d="100"/>
        </p:scale>
        <p:origin x="108" y="8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054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microsoft.com/office/2016/11/relationships/changesInfo" Target="changesInfos/changesInfo1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erson, Troy" userId="04de3903-03dd-44db-8353-3f14e4dd6886" providerId="ADAL" clId="{AC545628-8E29-428F-8CB0-70B66CC2DA85}"/>
    <pc:docChg chg="undo custSel addSld modSld">
      <pc:chgData name="Anderson, Troy" userId="04de3903-03dd-44db-8353-3f14e4dd6886" providerId="ADAL" clId="{AC545628-8E29-428F-8CB0-70B66CC2DA85}" dt="2026-06-09T17:17:08.203" v="2388" actId="20577"/>
      <pc:docMkLst>
        <pc:docMk/>
      </pc:docMkLst>
      <pc:sldChg chg="addSp delSp modSp mod">
        <pc:chgData name="Anderson, Troy" userId="04de3903-03dd-44db-8353-3f14e4dd6886" providerId="ADAL" clId="{AC545628-8E29-428F-8CB0-70B66CC2DA85}" dt="2026-06-04T14:56:43.892" v="368" actId="20577"/>
        <pc:sldMkLst>
          <pc:docMk/>
          <pc:sldMk cId="0" sldId="260"/>
        </pc:sldMkLst>
        <pc:spChg chg="mod">
          <ac:chgData name="Anderson, Troy" userId="04de3903-03dd-44db-8353-3f14e4dd6886" providerId="ADAL" clId="{AC545628-8E29-428F-8CB0-70B66CC2DA85}" dt="2026-06-04T14:56:31.221" v="365" actId="20577"/>
          <ac:spMkLst>
            <pc:docMk/>
            <pc:sldMk cId="0" sldId="260"/>
            <ac:spMk id="2" creationId="{00000000-0000-0000-0000-000000000000}"/>
          </ac:spMkLst>
        </pc:spChg>
        <pc:spChg chg="mod ord">
          <ac:chgData name="Anderson, Troy" userId="04de3903-03dd-44db-8353-3f14e4dd6886" providerId="ADAL" clId="{AC545628-8E29-428F-8CB0-70B66CC2DA85}" dt="2026-06-04T14:56:43.892" v="368" actId="20577"/>
          <ac:spMkLst>
            <pc:docMk/>
            <pc:sldMk cId="0" sldId="260"/>
            <ac:spMk id="8" creationId="{F38FEADF-E2B2-0667-AA08-D33F5CA52B2B}"/>
          </ac:spMkLst>
        </pc:spChg>
        <pc:picChg chg="add mod">
          <ac:chgData name="Anderson, Troy" userId="04de3903-03dd-44db-8353-3f14e4dd6886" providerId="ADAL" clId="{AC545628-8E29-428F-8CB0-70B66CC2DA85}" dt="2026-06-04T14:56:19.134" v="361" actId="1076"/>
          <ac:picMkLst>
            <pc:docMk/>
            <pc:sldMk cId="0" sldId="260"/>
            <ac:picMk id="6" creationId="{02D6DE4B-6859-8C21-C46C-C74769208D85}"/>
          </ac:picMkLst>
        </pc:picChg>
      </pc:sldChg>
      <pc:sldChg chg="modSp mod">
        <pc:chgData name="Anderson, Troy" userId="04de3903-03dd-44db-8353-3f14e4dd6886" providerId="ADAL" clId="{AC545628-8E29-428F-8CB0-70B66CC2DA85}" dt="2026-06-07T18:46:26.327" v="907" actId="20577"/>
        <pc:sldMkLst>
          <pc:docMk/>
          <pc:sldMk cId="0" sldId="261"/>
        </pc:sldMkLst>
        <pc:spChg chg="mod">
          <ac:chgData name="Anderson, Troy" userId="04de3903-03dd-44db-8353-3f14e4dd6886" providerId="ADAL" clId="{AC545628-8E29-428F-8CB0-70B66CC2DA85}" dt="2026-06-05T13:20:11.245" v="448" actId="20577"/>
          <ac:spMkLst>
            <pc:docMk/>
            <pc:sldMk cId="0" sldId="261"/>
            <ac:spMk id="6" creationId="{00000000-0000-0000-0000-000000000000}"/>
          </ac:spMkLst>
        </pc:spChg>
        <pc:graphicFrameChg chg="mod modGraphic">
          <ac:chgData name="Anderson, Troy" userId="04de3903-03dd-44db-8353-3f14e4dd6886" providerId="ADAL" clId="{AC545628-8E29-428F-8CB0-70B66CC2DA85}" dt="2026-06-07T18:46:26.327" v="907" actId="20577"/>
          <ac:graphicFrameMkLst>
            <pc:docMk/>
            <pc:sldMk cId="0" sldId="261"/>
            <ac:graphicFrameMk id="3" creationId="{00000000-0000-0000-0000-000000000000}"/>
          </ac:graphicFrameMkLst>
        </pc:graphicFrameChg>
      </pc:sldChg>
      <pc:sldChg chg="addSp delSp modSp mod">
        <pc:chgData name="Anderson, Troy" userId="04de3903-03dd-44db-8353-3f14e4dd6886" providerId="ADAL" clId="{AC545628-8E29-428F-8CB0-70B66CC2DA85}" dt="2026-06-09T16:34:02.456" v="1662" actId="404"/>
        <pc:sldMkLst>
          <pc:docMk/>
          <pc:sldMk cId="0" sldId="270"/>
        </pc:sldMkLst>
        <pc:spChg chg="mod">
          <ac:chgData name="Anderson, Troy" userId="04de3903-03dd-44db-8353-3f14e4dd6886" providerId="ADAL" clId="{AC545628-8E29-428F-8CB0-70B66CC2DA85}" dt="2026-06-09T16:29:32.675" v="1638" actId="20577"/>
          <ac:spMkLst>
            <pc:docMk/>
            <pc:sldMk cId="0" sldId="270"/>
            <ac:spMk id="4" creationId="{59E6ED04-EF36-4BF4-308F-1A60F92DCE85}"/>
          </ac:spMkLst>
        </pc:spChg>
        <pc:spChg chg="mod">
          <ac:chgData name="Anderson, Troy" userId="04de3903-03dd-44db-8353-3f14e4dd6886" providerId="ADAL" clId="{AC545628-8E29-428F-8CB0-70B66CC2DA85}" dt="2026-06-09T16:07:16.600" v="982" actId="1038"/>
          <ac:spMkLst>
            <pc:docMk/>
            <pc:sldMk cId="0" sldId="270"/>
            <ac:spMk id="8" creationId="{8434DC2E-84B5-4927-5867-59A27A4CC931}"/>
          </ac:spMkLst>
        </pc:spChg>
        <pc:spChg chg="mod">
          <ac:chgData name="Anderson, Troy" userId="04de3903-03dd-44db-8353-3f14e4dd6886" providerId="ADAL" clId="{AC545628-8E29-428F-8CB0-70B66CC2DA85}" dt="2026-06-09T16:07:16.600" v="982" actId="1038"/>
          <ac:spMkLst>
            <pc:docMk/>
            <pc:sldMk cId="0" sldId="270"/>
            <ac:spMk id="9" creationId="{4D7BB218-C421-400A-FFA5-416F357C0328}"/>
          </ac:spMkLst>
        </pc:spChg>
        <pc:spChg chg="mod">
          <ac:chgData name="Anderson, Troy" userId="04de3903-03dd-44db-8353-3f14e4dd6886" providerId="ADAL" clId="{AC545628-8E29-428F-8CB0-70B66CC2DA85}" dt="2026-06-09T16:07:16.600" v="982" actId="1038"/>
          <ac:spMkLst>
            <pc:docMk/>
            <pc:sldMk cId="0" sldId="270"/>
            <ac:spMk id="10" creationId="{4FB10E2C-D7C4-E2EC-2600-038C479E5386}"/>
          </ac:spMkLst>
        </pc:spChg>
        <pc:spChg chg="mod">
          <ac:chgData name="Anderson, Troy" userId="04de3903-03dd-44db-8353-3f14e4dd6886" providerId="ADAL" clId="{AC545628-8E29-428F-8CB0-70B66CC2DA85}" dt="2026-06-09T16:07:16.600" v="982" actId="1038"/>
          <ac:spMkLst>
            <pc:docMk/>
            <pc:sldMk cId="0" sldId="270"/>
            <ac:spMk id="12" creationId="{CA67252E-F2BF-AD2F-3214-0668956B8DC7}"/>
          </ac:spMkLst>
        </pc:spChg>
        <pc:spChg chg="mod">
          <ac:chgData name="Anderson, Troy" userId="04de3903-03dd-44db-8353-3f14e4dd6886" providerId="ADAL" clId="{AC545628-8E29-428F-8CB0-70B66CC2DA85}" dt="2026-06-09T16:07:16.600" v="982" actId="1038"/>
          <ac:spMkLst>
            <pc:docMk/>
            <pc:sldMk cId="0" sldId="270"/>
            <ac:spMk id="13" creationId="{689D3A12-42B6-1E36-4528-366BEFB85334}"/>
          </ac:spMkLst>
        </pc:spChg>
        <pc:spChg chg="mod">
          <ac:chgData name="Anderson, Troy" userId="04de3903-03dd-44db-8353-3f14e4dd6886" providerId="ADAL" clId="{AC545628-8E29-428F-8CB0-70B66CC2DA85}" dt="2026-06-04T14:30:10.910" v="174" actId="1035"/>
          <ac:spMkLst>
            <pc:docMk/>
            <pc:sldMk cId="0" sldId="270"/>
            <ac:spMk id="15" creationId="{E15C0283-9C40-B185-4C17-3423D4A48634}"/>
          </ac:spMkLst>
        </pc:spChg>
        <pc:spChg chg="add mod">
          <ac:chgData name="Anderson, Troy" userId="04de3903-03dd-44db-8353-3f14e4dd6886" providerId="ADAL" clId="{AC545628-8E29-428F-8CB0-70B66CC2DA85}" dt="2026-06-09T16:08:05.681" v="1009" actId="20577"/>
          <ac:spMkLst>
            <pc:docMk/>
            <pc:sldMk cId="0" sldId="270"/>
            <ac:spMk id="17" creationId="{18B035FF-D892-1C21-125A-6F5EB9D68942}"/>
          </ac:spMkLst>
        </pc:spChg>
        <pc:spChg chg="mod">
          <ac:chgData name="Anderson, Troy" userId="04de3903-03dd-44db-8353-3f14e4dd6886" providerId="ADAL" clId="{AC545628-8E29-428F-8CB0-70B66CC2DA85}" dt="2026-06-04T14:18:08.928" v="69" actId="207"/>
          <ac:spMkLst>
            <pc:docMk/>
            <pc:sldMk cId="0" sldId="270"/>
            <ac:spMk id="25" creationId="{E71C4563-0787-8BF3-02A0-559A0127F008}"/>
          </ac:spMkLst>
        </pc:spChg>
        <pc:spChg chg="add mod">
          <ac:chgData name="Anderson, Troy" userId="04de3903-03dd-44db-8353-3f14e4dd6886" providerId="ADAL" clId="{AC545628-8E29-428F-8CB0-70B66CC2DA85}" dt="2026-06-09T16:34:02.456" v="1662" actId="404"/>
          <ac:spMkLst>
            <pc:docMk/>
            <pc:sldMk cId="0" sldId="270"/>
            <ac:spMk id="35" creationId="{4E2A912A-15EC-CD99-214F-B72EFE89E7B1}"/>
          </ac:spMkLst>
        </pc:spChg>
        <pc:spChg chg="add del mod">
          <ac:chgData name="Anderson, Troy" userId="04de3903-03dd-44db-8353-3f14e4dd6886" providerId="ADAL" clId="{AC545628-8E29-428F-8CB0-70B66CC2DA85}" dt="2026-06-09T16:29:27.292" v="1636" actId="478"/>
          <ac:spMkLst>
            <pc:docMk/>
            <pc:sldMk cId="0" sldId="270"/>
            <ac:spMk id="37" creationId="{715E908B-2D35-FF91-BB83-F3A8CA4D9230}"/>
          </ac:spMkLst>
        </pc:spChg>
        <pc:spChg chg="add mod">
          <ac:chgData name="Anderson, Troy" userId="04de3903-03dd-44db-8353-3f14e4dd6886" providerId="ADAL" clId="{AC545628-8E29-428F-8CB0-70B66CC2DA85}" dt="2026-06-04T15:07:02.437" v="444" actId="1035"/>
          <ac:spMkLst>
            <pc:docMk/>
            <pc:sldMk cId="0" sldId="270"/>
            <ac:spMk id="38" creationId="{703B0943-7385-B828-7922-EB4B0E778603}"/>
          </ac:spMkLst>
        </pc:spChg>
        <pc:graphicFrameChg chg="mod modGraphic">
          <ac:chgData name="Anderson, Troy" userId="04de3903-03dd-44db-8353-3f14e4dd6886" providerId="ADAL" clId="{AC545628-8E29-428F-8CB0-70B66CC2DA85}" dt="2026-06-09T16:32:34.127" v="1647" actId="20577"/>
          <ac:graphicFrameMkLst>
            <pc:docMk/>
            <pc:sldMk cId="0" sldId="270"/>
            <ac:graphicFrameMk id="7" creationId="{A7301701-8070-088C-1EC4-2264AE4F065E}"/>
          </ac:graphicFrameMkLst>
        </pc:graphicFrameChg>
        <pc:graphicFrameChg chg="modGraphic">
          <ac:chgData name="Anderson, Troy" userId="04de3903-03dd-44db-8353-3f14e4dd6886" providerId="ADAL" clId="{AC545628-8E29-428F-8CB0-70B66CC2DA85}" dt="2026-06-09T16:29:29.636" v="1637" actId="6549"/>
          <ac:graphicFrameMkLst>
            <pc:docMk/>
            <pc:sldMk cId="0" sldId="270"/>
            <ac:graphicFrameMk id="33" creationId="{50F9B015-E167-00B6-0126-0DBB2C12F4E8}"/>
          </ac:graphicFrameMkLst>
        </pc:graphicFrameChg>
      </pc:sldChg>
      <pc:sldChg chg="modSp mod">
        <pc:chgData name="Anderson, Troy" userId="04de3903-03dd-44db-8353-3f14e4dd6886" providerId="ADAL" clId="{AC545628-8E29-428F-8CB0-70B66CC2DA85}" dt="2026-06-09T16:35:19.962" v="1677"/>
        <pc:sldMkLst>
          <pc:docMk/>
          <pc:sldMk cId="0" sldId="271"/>
        </pc:sldMkLst>
        <pc:spChg chg="mod">
          <ac:chgData name="Anderson, Troy" userId="04de3903-03dd-44db-8353-3f14e4dd6886" providerId="ADAL" clId="{AC545628-8E29-428F-8CB0-70B66CC2DA85}" dt="2026-06-09T16:35:19.962" v="1677"/>
          <ac:spMkLst>
            <pc:docMk/>
            <pc:sldMk cId="0" sldId="271"/>
            <ac:spMk id="8" creationId="{3463F58A-7732-2C37-15DC-1F1BE0D5EAE4}"/>
          </ac:spMkLst>
        </pc:spChg>
      </pc:sldChg>
      <pc:sldChg chg="modSp mod">
        <pc:chgData name="Anderson, Troy" userId="04de3903-03dd-44db-8353-3f14e4dd6886" providerId="ADAL" clId="{AC545628-8E29-428F-8CB0-70B66CC2DA85}" dt="2026-06-09T17:15:21.698" v="2307" actId="20577"/>
        <pc:sldMkLst>
          <pc:docMk/>
          <pc:sldMk cId="0" sldId="272"/>
        </pc:sldMkLst>
        <pc:spChg chg="mod">
          <ac:chgData name="Anderson, Troy" userId="04de3903-03dd-44db-8353-3f14e4dd6886" providerId="ADAL" clId="{AC545628-8E29-428F-8CB0-70B66CC2DA85}" dt="2026-06-04T14:08:28.915" v="28" actId="20577"/>
          <ac:spMkLst>
            <pc:docMk/>
            <pc:sldMk cId="0" sldId="272"/>
            <ac:spMk id="4" creationId="{00000000-0000-0000-0000-000000000000}"/>
          </ac:spMkLst>
        </pc:spChg>
        <pc:spChg chg="mod">
          <ac:chgData name="Anderson, Troy" userId="04de3903-03dd-44db-8353-3f14e4dd6886" providerId="ADAL" clId="{AC545628-8E29-428F-8CB0-70B66CC2DA85}" dt="2026-06-09T17:15:21.698" v="2307" actId="20577"/>
          <ac:spMkLst>
            <pc:docMk/>
            <pc:sldMk cId="0" sldId="272"/>
            <ac:spMk id="11" creationId="{00000000-0000-0000-0000-000000000000}"/>
          </ac:spMkLst>
        </pc:spChg>
        <pc:spChg chg="mod">
          <ac:chgData name="Anderson, Troy" userId="04de3903-03dd-44db-8353-3f14e4dd6886" providerId="ADAL" clId="{AC545628-8E29-428F-8CB0-70B66CC2DA85}" dt="2026-06-09T17:15:14.120" v="2300" actId="20577"/>
          <ac:spMkLst>
            <pc:docMk/>
            <pc:sldMk cId="0" sldId="272"/>
            <ac:spMk id="13" creationId="{00000000-0000-0000-0000-000000000000}"/>
          </ac:spMkLst>
        </pc:spChg>
      </pc:sldChg>
      <pc:sldChg chg="modSp mod">
        <pc:chgData name="Anderson, Troy" userId="04de3903-03dd-44db-8353-3f14e4dd6886" providerId="ADAL" clId="{AC545628-8E29-428F-8CB0-70B66CC2DA85}" dt="2026-06-09T17:05:12.961" v="2089" actId="20577"/>
        <pc:sldMkLst>
          <pc:docMk/>
          <pc:sldMk cId="0" sldId="273"/>
        </pc:sldMkLst>
        <pc:spChg chg="mod">
          <ac:chgData name="Anderson, Troy" userId="04de3903-03dd-44db-8353-3f14e4dd6886" providerId="ADAL" clId="{AC545628-8E29-428F-8CB0-70B66CC2DA85}" dt="2026-06-09T16:13:23.329" v="1066" actId="14100"/>
          <ac:spMkLst>
            <pc:docMk/>
            <pc:sldMk cId="0" sldId="273"/>
            <ac:spMk id="2" creationId="{00000000-0000-0000-0000-000000000000}"/>
          </ac:spMkLst>
        </pc:spChg>
        <pc:spChg chg="mod">
          <ac:chgData name="Anderson, Troy" userId="04de3903-03dd-44db-8353-3f14e4dd6886" providerId="ADAL" clId="{AC545628-8E29-428F-8CB0-70B66CC2DA85}" dt="2026-06-09T17:05:12.961" v="2089" actId="20577"/>
          <ac:spMkLst>
            <pc:docMk/>
            <pc:sldMk cId="0" sldId="273"/>
            <ac:spMk id="3" creationId="{00000000-0000-0000-0000-000000000000}"/>
          </ac:spMkLst>
        </pc:spChg>
      </pc:sldChg>
      <pc:sldChg chg="modSp mod">
        <pc:chgData name="Anderson, Troy" userId="04de3903-03dd-44db-8353-3f14e4dd6886" providerId="ADAL" clId="{AC545628-8E29-428F-8CB0-70B66CC2DA85}" dt="2026-06-09T17:15:07.726" v="2286" actId="14100"/>
        <pc:sldMkLst>
          <pc:docMk/>
          <pc:sldMk cId="0" sldId="2147478762"/>
        </pc:sldMkLst>
        <pc:spChg chg="mod">
          <ac:chgData name="Anderson, Troy" userId="04de3903-03dd-44db-8353-3f14e4dd6886" providerId="ADAL" clId="{AC545628-8E29-428F-8CB0-70B66CC2DA85}" dt="2026-06-09T17:15:07.726" v="2286" actId="14100"/>
          <ac:spMkLst>
            <pc:docMk/>
            <pc:sldMk cId="0" sldId="2147478762"/>
            <ac:spMk id="2" creationId="{00000000-0000-0000-0000-000000000000}"/>
          </ac:spMkLst>
        </pc:spChg>
        <pc:spChg chg="mod">
          <ac:chgData name="Anderson, Troy" userId="04de3903-03dd-44db-8353-3f14e4dd6886" providerId="ADAL" clId="{AC545628-8E29-428F-8CB0-70B66CC2DA85}" dt="2026-06-09T17:15:02.382" v="2285" actId="20577"/>
          <ac:spMkLst>
            <pc:docMk/>
            <pc:sldMk cId="0" sldId="2147478762"/>
            <ac:spMk id="3" creationId="{00000000-0000-0000-0000-000000000000}"/>
          </ac:spMkLst>
        </pc:spChg>
      </pc:sldChg>
      <pc:sldChg chg="modSp mod">
        <pc:chgData name="Anderson, Troy" userId="04de3903-03dd-44db-8353-3f14e4dd6886" providerId="ADAL" clId="{AC545628-8E29-428F-8CB0-70B66CC2DA85}" dt="2026-06-07T20:12:54.849" v="955" actId="404"/>
        <pc:sldMkLst>
          <pc:docMk/>
          <pc:sldMk cId="0" sldId="2147478763"/>
        </pc:sldMkLst>
        <pc:spChg chg="mod">
          <ac:chgData name="Anderson, Troy" userId="04de3903-03dd-44db-8353-3f14e4dd6886" providerId="ADAL" clId="{AC545628-8E29-428F-8CB0-70B66CC2DA85}" dt="2026-06-07T20:12:54.849" v="955" actId="404"/>
          <ac:spMkLst>
            <pc:docMk/>
            <pc:sldMk cId="0" sldId="2147478763"/>
            <ac:spMk id="6" creationId="{F7A9B591-554F-748F-59DB-D83C2955E72C}"/>
          </ac:spMkLst>
        </pc:spChg>
      </pc:sldChg>
      <pc:sldChg chg="addSp delSp modSp add mod">
        <pc:chgData name="Anderson, Troy" userId="04de3903-03dd-44db-8353-3f14e4dd6886" providerId="ADAL" clId="{AC545628-8E29-428F-8CB0-70B66CC2DA85}" dt="2026-06-09T17:15:43.817" v="2335" actId="20577"/>
        <pc:sldMkLst>
          <pc:docMk/>
          <pc:sldMk cId="4166466630" sldId="2147478765"/>
        </pc:sldMkLst>
        <pc:spChg chg="del">
          <ac:chgData name="Anderson, Troy" userId="04de3903-03dd-44db-8353-3f14e4dd6886" providerId="ADAL" clId="{AC545628-8E29-428F-8CB0-70B66CC2DA85}" dt="2026-06-09T16:17:53.779" v="1229" actId="478"/>
          <ac:spMkLst>
            <pc:docMk/>
            <pc:sldMk cId="4166466630" sldId="2147478765"/>
            <ac:spMk id="2" creationId="{E08A427D-C7B2-2411-9C2C-092177AE10E7}"/>
          </ac:spMkLst>
        </pc:spChg>
        <pc:spChg chg="add del mod">
          <ac:chgData name="Anderson, Troy" userId="04de3903-03dd-44db-8353-3f14e4dd6886" providerId="ADAL" clId="{AC545628-8E29-428F-8CB0-70B66CC2DA85}" dt="2026-06-09T16:17:55.617" v="1230" actId="478"/>
          <ac:spMkLst>
            <pc:docMk/>
            <pc:sldMk cId="4166466630" sldId="2147478765"/>
            <ac:spMk id="5" creationId="{8FA01A6A-8DE1-26A4-1434-8A9C57397313}"/>
          </ac:spMkLst>
        </pc:spChg>
        <pc:spChg chg="add mod">
          <ac:chgData name="Anderson, Troy" userId="04de3903-03dd-44db-8353-3f14e4dd6886" providerId="ADAL" clId="{AC545628-8E29-428F-8CB0-70B66CC2DA85}" dt="2026-06-09T17:15:43.817" v="2335" actId="20577"/>
          <ac:spMkLst>
            <pc:docMk/>
            <pc:sldMk cId="4166466630" sldId="2147478765"/>
            <ac:spMk id="6" creationId="{4B714F41-7654-22C6-D60E-06B67F598862}"/>
          </ac:spMkLst>
        </pc:spChg>
        <pc:spChg chg="add mod">
          <ac:chgData name="Anderson, Troy" userId="04de3903-03dd-44db-8353-3f14e4dd6886" providerId="ADAL" clId="{AC545628-8E29-428F-8CB0-70B66CC2DA85}" dt="2026-06-09T17:14:16.214" v="2190" actId="20577"/>
          <ac:spMkLst>
            <pc:docMk/>
            <pc:sldMk cId="4166466630" sldId="2147478765"/>
            <ac:spMk id="8" creationId="{1396F75E-35DB-B7CD-71D2-3BF8D1DF659A}"/>
          </ac:spMkLst>
        </pc:spChg>
        <pc:graphicFrameChg chg="add mod modGraphic">
          <ac:chgData name="Anderson, Troy" userId="04de3903-03dd-44db-8353-3f14e4dd6886" providerId="ADAL" clId="{AC545628-8E29-428F-8CB0-70B66CC2DA85}" dt="2026-06-09T16:23:54.261" v="1535" actId="1076"/>
          <ac:graphicFrameMkLst>
            <pc:docMk/>
            <pc:sldMk cId="4166466630" sldId="2147478765"/>
            <ac:graphicFrameMk id="7" creationId="{FD577B12-72AC-949D-D423-F9A5FD220E29}"/>
          </ac:graphicFrameMkLst>
        </pc:graphicFrameChg>
      </pc:sldChg>
      <pc:sldChg chg="addSp modSp add mod">
        <pc:chgData name="Anderson, Troy" userId="04de3903-03dd-44db-8353-3f14e4dd6886" providerId="ADAL" clId="{AC545628-8E29-428F-8CB0-70B66CC2DA85}" dt="2026-06-09T17:17:08.203" v="2388" actId="20577"/>
        <pc:sldMkLst>
          <pc:docMk/>
          <pc:sldMk cId="2096412853" sldId="2147478766"/>
        </pc:sldMkLst>
        <pc:spChg chg="mod">
          <ac:chgData name="Anderson, Troy" userId="04de3903-03dd-44db-8353-3f14e4dd6886" providerId="ADAL" clId="{AC545628-8E29-428F-8CB0-70B66CC2DA85}" dt="2026-06-09T17:15:37.475" v="2321" actId="20577"/>
          <ac:spMkLst>
            <pc:docMk/>
            <pc:sldMk cId="2096412853" sldId="2147478766"/>
            <ac:spMk id="2" creationId="{02791087-CAD8-7F95-14E3-F34C12E97799}"/>
          </ac:spMkLst>
        </pc:spChg>
        <pc:spChg chg="add mod">
          <ac:chgData name="Anderson, Troy" userId="04de3903-03dd-44db-8353-3f14e4dd6886" providerId="ADAL" clId="{AC545628-8E29-428F-8CB0-70B66CC2DA85}" dt="2026-06-09T17:17:08.203" v="2388" actId="20577"/>
          <ac:spMkLst>
            <pc:docMk/>
            <pc:sldMk cId="2096412853" sldId="2147478766"/>
            <ac:spMk id="3" creationId="{7A4703F2-CF7D-1825-F6AE-0350FD65A495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654C447-F63E-708A-7640-F379BC3B6F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E9CD3C-9D08-D54A-E18D-CB66DD9854F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3C7D50-3744-4F5E-B211-7EE7AB53D25A}" type="datetimeFigureOut">
              <a:rPr lang="en-US" smtClean="0"/>
              <a:t>6/9/2026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A76D3F-B471-2F90-E003-19CC7E13919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FA019F-EAF7-AC1D-CF33-3B24307B5D1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BB4229-F194-457F-858D-7FD6DC77E7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549398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32203-7F7F-406D-A6A3-240BE64C5DFA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94BC6D-B4C2-499C-B968-7B53BF050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038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dirty="0">
                <a:solidFill>
                  <a:srgbClr val="C00000"/>
                </a:solidFill>
              </a:rPr>
              <a:t>Delete this slide before presenting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94BC6D-B4C2-499C-B968-7B53BF050EF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1733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7.svg"/><Relationship Id="rId5" Type="http://schemas.openxmlformats.org/officeDocument/2006/relationships/image" Target="../media/image6.svg"/><Relationship Id="rId4" Type="http://schemas.openxmlformats.org/officeDocument/2006/relationships/image" Target="../media/image5.sv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sv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svg"/><Relationship Id="rId5" Type="http://schemas.openxmlformats.org/officeDocument/2006/relationships/image" Target="../media/image6.svg"/><Relationship Id="rId4" Type="http://schemas.openxmlformats.org/officeDocument/2006/relationships/image" Target="../media/image5.sv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v1(defaul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82069" y="2564247"/>
            <a:ext cx="4882568" cy="3999346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BED41D71-8915-53EB-36A0-392D41DD0E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427363" y="5054600"/>
            <a:ext cx="5201214" cy="1457037"/>
          </a:xfrm>
          <a:prstGeom prst="foldedCorner">
            <a:avLst>
              <a:gd name="adj" fmla="val 21194"/>
            </a:avLst>
          </a:prstGeom>
          <a:solidFill>
            <a:srgbClr val="E6EBF0">
              <a:alpha val="68000"/>
            </a:srgbClr>
          </a:solidFill>
          <a:ln w="9525" cap="rnd">
            <a:noFill/>
          </a:ln>
          <a:effectLst>
            <a:outerShdw blurRad="50800" dist="38100" dir="10800000" sx="1000" sy="1000" algn="r" rotWithShape="0">
              <a:prstClr val="black">
                <a:alpha val="46000"/>
              </a:prstClr>
            </a:outerShdw>
          </a:effectLst>
        </p:spPr>
        <p:txBody>
          <a:bodyPr vert="horz" wrap="square" lIns="274320" tIns="182880" rIns="640080" bIns="18288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lang="en-US" sz="1400" dirty="0" smtClean="0"/>
            </a:lvl2pPr>
            <a:lvl3pPr marL="548640" indent="-18288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◦"/>
              <a:defRPr lang="en-US" sz="1400" dirty="0"/>
            </a:lvl3pPr>
            <a:lvl4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lang="en-US" sz="1400" dirty="0" smtClean="0"/>
            </a:lvl4pPr>
            <a:lvl5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lang="en-US" sz="1400" dirty="0"/>
            </a:lvl5pPr>
            <a:lvl6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8">
            <a:extLst>
              <a:ext uri="{FF2B5EF4-FFF2-40B4-BE49-F238E27FC236}">
                <a16:creationId xmlns:a16="http://schemas.microsoft.com/office/drawing/2014/main" id="{4A302066-7B9E-F90D-A634-1CEEF4EAA7F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427365" y="1092200"/>
            <a:ext cx="5201213" cy="255158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1" i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 sz="1400"/>
            </a:lvl2pPr>
            <a:lvl3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/>
            </a:lvl3pPr>
            <a:lvl4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/>
            </a:lvl4pPr>
            <a:lvl5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455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63300" cy="2619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299" y="4463716"/>
            <a:ext cx="11163298" cy="1744579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June 8,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351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03A0C87A-E909-99E5-543B-B8CA963FA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43EC354D-D331-C418-3300-B354E37BE1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1981200"/>
            <a:ext cx="5381625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8AF89336-B087-2FA3-5FA7-10663E4994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43650" y="1971674"/>
            <a:ext cx="5314950" cy="42107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5AFFA6-4F88-DA05-B2CA-9691F408E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D51180-8907-F3FB-F8E0-201D1BE61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BA03-1E8A-4A71-9375-E941FF070046}" type="datetime4">
              <a:rPr lang="en-US" smtClean="0"/>
              <a:t>June 8,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C96C78-7C87-2BC7-8FE9-856E3E375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5441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5BA45-4981-AC22-EC96-99A5E0901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61962"/>
            <a:ext cx="4838700" cy="1527094"/>
          </a:xfrm>
        </p:spPr>
        <p:txBody>
          <a:bodyPr anchor="t">
            <a:normAutofit/>
          </a:bodyPr>
          <a:lstStyle>
            <a:lvl1pPr>
              <a:defRPr lang="en-US" dirty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273643-F605-4790-3956-B453E9FC9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188F8-67CB-419F-AAD4-5AB1C4EFBB40}" type="datetime4">
              <a:rPr lang="en-US" smtClean="0"/>
              <a:t>June 8, 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65AF8-0057-EBA2-2E30-0B7411397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5ADE8A-3AB5-3C00-B26E-3F6DD6EA5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81ED5FB-5036-27D9-26F4-B48307D67C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2181225"/>
            <a:ext cx="5600700" cy="4000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B0ACB72E-F2A9-AC8B-FAC7-489B472850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57950" y="457200"/>
            <a:ext cx="5200650" cy="572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45951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197228CF-7CDD-26CC-CA47-4AF0A314B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838700" cy="12192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277CEE6-13A0-6BA8-8A3C-EA3A8B9CA3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776" y="2152650"/>
            <a:ext cx="5602224" cy="40195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24E62B-01AB-F5DE-E2D4-85B1DECC9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96050" y="0"/>
            <a:ext cx="569595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33291D-BE72-DBF6-5318-1BD0E7127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853288" y="6356350"/>
            <a:ext cx="1338712" cy="36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38100-AC14-9CC0-AD86-426AD89D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796E23-B521-5C07-85E1-BA73A20DB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0D0B2-8800-4E48-BDCE-A19E57C7C5AF}" type="datetime4">
              <a:rPr lang="en-US" smtClean="0"/>
              <a:t>June 8,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2A00A7-6A1E-80A0-8EB9-F7F059255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3126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DB285AF9-0372-9C81-F75D-2589F4F48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June 8,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8480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021CF500-4BD3-92C6-CCBD-156DED65A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1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2" name="Text Placeholder 22">
            <a:extLst>
              <a:ext uri="{FF2B5EF4-FFF2-40B4-BE49-F238E27FC236}">
                <a16:creationId xmlns:a16="http://schemas.microsoft.com/office/drawing/2014/main" id="{5BFBC12E-0B6E-E8C7-9088-B497FB4917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1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E7750B-0863-BB91-0C67-54B5E9B868D6}"/>
              </a:ext>
            </a:extLst>
          </p:cNvPr>
          <p:cNvSpPr txBox="1"/>
          <p:nvPr userDrawn="1"/>
        </p:nvSpPr>
        <p:spPr>
          <a:xfrm>
            <a:off x="8032876" y="1370524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Learn More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961C0C-432D-CBAD-EA65-6543DA81C252}"/>
              </a:ext>
            </a:extLst>
          </p:cNvPr>
          <p:cNvSpPr txBox="1"/>
          <p:nvPr userDrawn="1"/>
        </p:nvSpPr>
        <p:spPr>
          <a:xfrm>
            <a:off x="8054878" y="1783080"/>
            <a:ext cx="3320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829B"/>
                </a:solidFill>
              </a:rPr>
              <a:t>www.ercot.com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781169-74C0-5084-B1E5-21B24E64EBD9}"/>
              </a:ext>
            </a:extLst>
          </p:cNvPr>
          <p:cNvSpPr txBox="1"/>
          <p:nvPr userDrawn="1"/>
        </p:nvSpPr>
        <p:spPr>
          <a:xfrm>
            <a:off x="8032876" y="2442045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Download ERCOT Mobile App</a:t>
            </a:r>
          </a:p>
        </p:txBody>
      </p:sp>
      <p:pic>
        <p:nvPicPr>
          <p:cNvPr id="9" name="Graphic 8" descr="Google play logo on the left and App Store logo on the right">
            <a:extLst>
              <a:ext uri="{FF2B5EF4-FFF2-40B4-BE49-F238E27FC236}">
                <a16:creationId xmlns:a16="http://schemas.microsoft.com/office/drawing/2014/main" id="{4CC00E98-A942-2688-815D-B898449C0B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341368" y="2987763"/>
            <a:ext cx="2635124" cy="36744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EBBA5BE-9DD2-6EE7-CE28-D076D6D33E94}"/>
              </a:ext>
            </a:extLst>
          </p:cNvPr>
          <p:cNvSpPr txBox="1"/>
          <p:nvPr userDrawn="1"/>
        </p:nvSpPr>
        <p:spPr>
          <a:xfrm>
            <a:off x="8054878" y="3786789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Connect With Us</a:t>
            </a:r>
          </a:p>
        </p:txBody>
      </p:sp>
      <p:pic>
        <p:nvPicPr>
          <p:cNvPr id="11" name="Graphic 10" descr="Instagram icon">
            <a:extLst>
              <a:ext uri="{FF2B5EF4-FFF2-40B4-BE49-F238E27FC236}">
                <a16:creationId xmlns:a16="http://schemas.microsoft.com/office/drawing/2014/main" id="{808F1D0F-170C-B600-9B14-471787DABDB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26128" y="4359746"/>
            <a:ext cx="314995" cy="31499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0EB4558-FE65-DD30-A396-E7A22D6A4264}"/>
              </a:ext>
            </a:extLst>
          </p:cNvPr>
          <p:cNvSpPr txBox="1"/>
          <p:nvPr userDrawn="1"/>
        </p:nvSpPr>
        <p:spPr>
          <a:xfrm>
            <a:off x="8715473" y="4378550"/>
            <a:ext cx="30987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facebook.com/ERCOTISO</a:t>
            </a:r>
          </a:p>
        </p:txBody>
      </p:sp>
      <p:pic>
        <p:nvPicPr>
          <p:cNvPr id="13" name="Graphic 12" descr="Twitter or X  icon">
            <a:extLst>
              <a:ext uri="{FF2B5EF4-FFF2-40B4-BE49-F238E27FC236}">
                <a16:creationId xmlns:a16="http://schemas.microsoft.com/office/drawing/2014/main" id="{787C2377-716C-DE29-E499-06278CE1DB0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26128" y="4816173"/>
            <a:ext cx="314995" cy="31499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6BFB969-D759-088E-D454-9701B3843365}"/>
              </a:ext>
            </a:extLst>
          </p:cNvPr>
          <p:cNvSpPr txBox="1"/>
          <p:nvPr userDrawn="1"/>
        </p:nvSpPr>
        <p:spPr>
          <a:xfrm>
            <a:off x="8715473" y="4823175"/>
            <a:ext cx="210813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x.com/ercot_iso</a:t>
            </a:r>
          </a:p>
        </p:txBody>
      </p:sp>
      <p:pic>
        <p:nvPicPr>
          <p:cNvPr id="15" name="Graphic 14" descr="LinkedIn icon">
            <a:extLst>
              <a:ext uri="{FF2B5EF4-FFF2-40B4-BE49-F238E27FC236}">
                <a16:creationId xmlns:a16="http://schemas.microsoft.com/office/drawing/2014/main" id="{44604974-1959-249D-D54A-C4A63E150B5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8326128" y="5292078"/>
            <a:ext cx="314995" cy="31499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405696A-1EA6-9F4D-1D36-33EB7B0D95CF}"/>
              </a:ext>
            </a:extLst>
          </p:cNvPr>
          <p:cNvSpPr txBox="1"/>
          <p:nvPr userDrawn="1"/>
        </p:nvSpPr>
        <p:spPr>
          <a:xfrm>
            <a:off x="8715473" y="5299080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linkedin.com/company/ercot</a:t>
            </a:r>
          </a:p>
        </p:txBody>
      </p:sp>
      <p:pic>
        <p:nvPicPr>
          <p:cNvPr id="17" name="Graphic 16" descr="Instagram icon">
            <a:extLst>
              <a:ext uri="{FF2B5EF4-FFF2-40B4-BE49-F238E27FC236}">
                <a16:creationId xmlns:a16="http://schemas.microsoft.com/office/drawing/2014/main" id="{253A132C-4DFA-62F1-D25A-9C176280377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326128" y="5773360"/>
            <a:ext cx="314996" cy="31499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36F1584-300D-A8F1-CE34-0DF564E4405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 userDrawn="1"/>
        </p:nvSpPr>
        <p:spPr>
          <a:xfrm>
            <a:off x="8706121" y="5773359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instagram.com/ercot_iso</a:t>
            </a:r>
          </a:p>
        </p:txBody>
      </p:sp>
      <p:sp>
        <p:nvSpPr>
          <p:cNvPr id="20" name="Footer Placeholder 3">
            <a:extLst>
              <a:ext uri="{FF2B5EF4-FFF2-40B4-BE49-F238E27FC236}">
                <a16:creationId xmlns:a16="http://schemas.microsoft.com/office/drawing/2014/main" id="{7C754C4F-B602-D803-BB7A-BEE1415CE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5565131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June 8,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0560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0511CB1D-D7A8-8516-A8D6-FDE88BB37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2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7DB85F87-C4AC-5AA2-4395-ABB6B533D5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2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Footer Placeholder 3">
            <a:extLst>
              <a:ext uri="{FF2B5EF4-FFF2-40B4-BE49-F238E27FC236}">
                <a16:creationId xmlns:a16="http://schemas.microsoft.com/office/drawing/2014/main" id="{524951DF-39E3-E4DB-EB22-28C36CEEB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June 8,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942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Graphic 18" descr="ERCOT logo">
            <a:extLst>
              <a:ext uri="{FF2B5EF4-FFF2-40B4-BE49-F238E27FC236}">
                <a16:creationId xmlns:a16="http://schemas.microsoft.com/office/drawing/2014/main" id="{B751E01E-9D1B-AB32-9537-F544F49949E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5AB5A33-CD56-3912-4016-20DF30F14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9" y="1430448"/>
            <a:ext cx="4064224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113BE72E-F22F-EA59-A56F-ACBBDAEAF8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9" y="3501136"/>
            <a:ext cx="4078434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A05AE35-B341-C586-A0DD-9B916DA1D81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76825" y="1371600"/>
            <a:ext cx="6581775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June 8,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8" name="Group 7" descr="Confidential document label">
            <a:extLst>
              <a:ext uri="{FF2B5EF4-FFF2-40B4-BE49-F238E27FC236}">
                <a16:creationId xmlns:a16="http://schemas.microsoft.com/office/drawing/2014/main" id="{CDD9FF63-9408-EDE4-8E4D-207871A99374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E25432-F52F-28E3-5AF1-36B3BEC45282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9B3A409-F400-7551-A8C4-6293E631585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4674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6F8A40-F0D0-857B-E8A8-1B3161AC4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DC5253-5E42-F62E-EA4E-3AB21BA87C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4206240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ERCOT logo white on background">
            <a:extLst>
              <a:ext uri="{FF2B5EF4-FFF2-40B4-BE49-F238E27FC236}">
                <a16:creationId xmlns:a16="http://schemas.microsoft.com/office/drawing/2014/main" id="{590365CF-9C80-03DF-D245-DBE4EBA3335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A1A5353-DA71-B6B2-BDDB-2FB68F1F0909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 dirty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05802D9-2F73-A263-28E7-486C8A489A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241ADA3-F564-E7C2-1972-0F9FF557AE05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77A54B6-1CA8-9AE2-BCA6-21205CB4852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  <p:pic>
        <p:nvPicPr>
          <p:cNvPr id="3" name="Graphic 2">
            <a:extLst>
              <a:ext uri="{FF2B5EF4-FFF2-40B4-BE49-F238E27FC236}">
                <a16:creationId xmlns:a16="http://schemas.microsoft.com/office/drawing/2014/main" id="{81B94DDE-8E3F-CACF-1508-79E6F98F5E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074920" y="2062263"/>
            <a:ext cx="6316168" cy="3366409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910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021CF500-4BD3-92C6-CCBD-156DED65A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1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2" name="Text Placeholder 22">
            <a:extLst>
              <a:ext uri="{FF2B5EF4-FFF2-40B4-BE49-F238E27FC236}">
                <a16:creationId xmlns:a16="http://schemas.microsoft.com/office/drawing/2014/main" id="{5BFBC12E-0B6E-E8C7-9088-B497FB4917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1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E7750B-0863-BB91-0C67-54B5E9B868D6}"/>
              </a:ext>
            </a:extLst>
          </p:cNvPr>
          <p:cNvSpPr txBox="1"/>
          <p:nvPr userDrawn="1"/>
        </p:nvSpPr>
        <p:spPr>
          <a:xfrm>
            <a:off x="8032876" y="1370524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Learn More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961C0C-432D-CBAD-EA65-6543DA81C252}"/>
              </a:ext>
            </a:extLst>
          </p:cNvPr>
          <p:cNvSpPr txBox="1"/>
          <p:nvPr userDrawn="1"/>
        </p:nvSpPr>
        <p:spPr>
          <a:xfrm>
            <a:off x="8054878" y="1783080"/>
            <a:ext cx="3320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829B"/>
                </a:solidFill>
              </a:rPr>
              <a:t>www.ercot.com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781169-74C0-5084-B1E5-21B24E64EBD9}"/>
              </a:ext>
            </a:extLst>
          </p:cNvPr>
          <p:cNvSpPr txBox="1"/>
          <p:nvPr userDrawn="1"/>
        </p:nvSpPr>
        <p:spPr>
          <a:xfrm>
            <a:off x="8032876" y="2442045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Download ERCOT Mobile App</a:t>
            </a:r>
          </a:p>
        </p:txBody>
      </p:sp>
      <p:pic>
        <p:nvPicPr>
          <p:cNvPr id="9" name="Graphic 8" descr="Google play logo on the left and App Store logo on the right">
            <a:extLst>
              <a:ext uri="{FF2B5EF4-FFF2-40B4-BE49-F238E27FC236}">
                <a16:creationId xmlns:a16="http://schemas.microsoft.com/office/drawing/2014/main" id="{4CC00E98-A942-2688-815D-B898449C0B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341368" y="2987763"/>
            <a:ext cx="2635124" cy="36744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EBBA5BE-9DD2-6EE7-CE28-D076D6D33E94}"/>
              </a:ext>
            </a:extLst>
          </p:cNvPr>
          <p:cNvSpPr txBox="1"/>
          <p:nvPr userDrawn="1"/>
        </p:nvSpPr>
        <p:spPr>
          <a:xfrm>
            <a:off x="8054878" y="3786789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Connect With Us</a:t>
            </a:r>
          </a:p>
        </p:txBody>
      </p:sp>
      <p:pic>
        <p:nvPicPr>
          <p:cNvPr id="11" name="Graphic 10" descr="Instagram icon">
            <a:extLst>
              <a:ext uri="{FF2B5EF4-FFF2-40B4-BE49-F238E27FC236}">
                <a16:creationId xmlns:a16="http://schemas.microsoft.com/office/drawing/2014/main" id="{808F1D0F-170C-B600-9B14-471787DABDB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26128" y="4359746"/>
            <a:ext cx="314995" cy="31499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0EB4558-FE65-DD30-A396-E7A22D6A4264}"/>
              </a:ext>
            </a:extLst>
          </p:cNvPr>
          <p:cNvSpPr txBox="1"/>
          <p:nvPr userDrawn="1"/>
        </p:nvSpPr>
        <p:spPr>
          <a:xfrm>
            <a:off x="8715473" y="4378550"/>
            <a:ext cx="30987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facebook.com/ERCOTISO</a:t>
            </a:r>
          </a:p>
        </p:txBody>
      </p:sp>
      <p:pic>
        <p:nvPicPr>
          <p:cNvPr id="13" name="Graphic 12" descr="Twitter or X  icon">
            <a:extLst>
              <a:ext uri="{FF2B5EF4-FFF2-40B4-BE49-F238E27FC236}">
                <a16:creationId xmlns:a16="http://schemas.microsoft.com/office/drawing/2014/main" id="{787C2377-716C-DE29-E499-06278CE1DB0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26128" y="4816173"/>
            <a:ext cx="314995" cy="31499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6BFB969-D759-088E-D454-9701B3843365}"/>
              </a:ext>
            </a:extLst>
          </p:cNvPr>
          <p:cNvSpPr txBox="1"/>
          <p:nvPr userDrawn="1"/>
        </p:nvSpPr>
        <p:spPr>
          <a:xfrm>
            <a:off x="8715473" y="4823175"/>
            <a:ext cx="210813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x.com/ercot_iso</a:t>
            </a:r>
          </a:p>
        </p:txBody>
      </p:sp>
      <p:pic>
        <p:nvPicPr>
          <p:cNvPr id="15" name="Graphic 14" descr="LinkedIn icon">
            <a:extLst>
              <a:ext uri="{FF2B5EF4-FFF2-40B4-BE49-F238E27FC236}">
                <a16:creationId xmlns:a16="http://schemas.microsoft.com/office/drawing/2014/main" id="{44604974-1959-249D-D54A-C4A63E150B5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8326128" y="5292078"/>
            <a:ext cx="314995" cy="31499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405696A-1EA6-9F4D-1D36-33EB7B0D95CF}"/>
              </a:ext>
            </a:extLst>
          </p:cNvPr>
          <p:cNvSpPr txBox="1"/>
          <p:nvPr userDrawn="1"/>
        </p:nvSpPr>
        <p:spPr>
          <a:xfrm>
            <a:off x="8715473" y="5299080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linkedin.com/company/ercot</a:t>
            </a:r>
          </a:p>
        </p:txBody>
      </p:sp>
      <p:pic>
        <p:nvPicPr>
          <p:cNvPr id="17" name="Graphic 16" descr="Instagram icon">
            <a:extLst>
              <a:ext uri="{FF2B5EF4-FFF2-40B4-BE49-F238E27FC236}">
                <a16:creationId xmlns:a16="http://schemas.microsoft.com/office/drawing/2014/main" id="{253A132C-4DFA-62F1-D25A-9C176280377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326128" y="5773360"/>
            <a:ext cx="314996" cy="31499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36F1584-300D-A8F1-CE34-0DF564E4405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 userDrawn="1"/>
        </p:nvSpPr>
        <p:spPr>
          <a:xfrm>
            <a:off x="8706121" y="5773359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instagram.com/ercot_iso</a:t>
            </a:r>
          </a:p>
        </p:txBody>
      </p:sp>
      <p:sp>
        <p:nvSpPr>
          <p:cNvPr id="20" name="Footer Placeholder 3">
            <a:extLst>
              <a:ext uri="{FF2B5EF4-FFF2-40B4-BE49-F238E27FC236}">
                <a16:creationId xmlns:a16="http://schemas.microsoft.com/office/drawing/2014/main" id="{7C754C4F-B602-D803-BB7A-BEE1415CE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5565131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June 8,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412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9C062-513C-DF24-5E8C-7A974D572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122363"/>
            <a:ext cx="11125200" cy="2387600"/>
          </a:xfrm>
        </p:spPr>
        <p:txBody>
          <a:bodyPr anchor="ctr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2C3F11-2763-0216-A1B0-5E8B4FA801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3602038"/>
            <a:ext cx="11125200" cy="1655762"/>
          </a:xfrm>
        </p:spPr>
        <p:txBody>
          <a:bodyPr wrap="square"/>
          <a:lstStyle>
            <a:lvl1pPr marL="0" indent="0" algn="ctr">
              <a:buNone/>
              <a:defRPr sz="2400" b="1">
                <a:solidFill>
                  <a:srgbClr val="00829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C98B8-43D7-C7B4-9956-25AC1BBC5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9BF30-5D82-5572-733E-882E0C0D3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5B5F-6A76-46F9-AC11-757A044249AE}" type="datetime4">
              <a:rPr lang="en-US" smtClean="0"/>
              <a:t>June 8,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906F4-426A-AD9D-021A-D7E95E349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130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87714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0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16884" y="6356350"/>
            <a:ext cx="2773273" cy="365125"/>
          </a:xfrm>
        </p:spPr>
        <p:txBody>
          <a:bodyPr/>
          <a:lstStyle/>
          <a:p>
            <a:fld id="{14560760-0B16-41B8-81DA-58FA2187E1CC}" type="datetime4">
              <a:rPr lang="en-US" smtClean="0"/>
              <a:t>June 8, 2026</a:t>
            </a:fld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8600" y="6356350"/>
            <a:ext cx="533400" cy="365125"/>
          </a:xfrm>
        </p:spPr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474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B62A2-45B4-4ECA-8168-BE9383DA5644}" type="datetime4">
              <a:rPr lang="en-US" smtClean="0"/>
              <a:t>June 8,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86374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 in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05638A-F774-C6DB-0DC6-A2F6139BCE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96001" y="0"/>
            <a:ext cx="6096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6482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2E430-0983-479E-8535-00F341009C9B}" type="datetime4">
              <a:rPr lang="en-US" smtClean="0"/>
              <a:t>June 8,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617653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Key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6867525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28CAB249-6E2A-0D66-037F-C8C994EC04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7598003" y="1676400"/>
            <a:ext cx="4060596" cy="3190875"/>
          </a:xfrm>
          <a:prstGeom prst="foldedCorner">
            <a:avLst>
              <a:gd name="adj" fmla="val 8542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b="1" dirty="0"/>
            </a:lvl1pPr>
            <a:lvl2pPr marL="548640" indent="-182880">
              <a:buFont typeface="Arial" panose="020B0604020202020204" pitchFamily="34" charset="0"/>
              <a:buChar char="•"/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0760-0B16-41B8-81DA-58FA2187E1CC}" type="datetime4">
              <a:rPr lang="en-US" smtClean="0"/>
              <a:t>June 8,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991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with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EF24F99E-0EFC-4E0E-5FA5-D6E209736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5991225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6CB17BE-2CF2-5B69-2FA2-C556C75E78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95299" y="1676400"/>
            <a:ext cx="6791325" cy="26098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300" y="4463716"/>
            <a:ext cx="6800850" cy="1744579"/>
          </a:xfrm>
          <a:prstGeom prst="foldedCorner">
            <a:avLst>
              <a:gd name="adj" fmla="val 16667"/>
            </a:avLst>
          </a:prstGeom>
          <a:solidFill>
            <a:schemeClr val="accent2">
              <a:lumMod val="20000"/>
              <a:lumOff val="8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C5D5F82-2DE8-D31E-AE3D-018BD935DE3D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077201" y="533400"/>
            <a:ext cx="3581400" cy="5638799"/>
          </a:xfrm>
        </p:spPr>
        <p:txBody>
          <a:bodyPr>
            <a:no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1" y="6356350"/>
            <a:ext cx="6762749" cy="365125"/>
          </a:xfrm>
        </p:spPr>
        <p:txBody>
          <a:bodyPr wrap="square" lIns="0"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June 8, 2026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5086D0-23A2-1C6B-A4BF-B6E909DA99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475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svg"/><Relationship Id="rId5" Type="http://schemas.openxmlformats.org/officeDocument/2006/relationships/image" Target="../media/image1.sv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6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5.xml"/><Relationship Id="rId2" Type="http://schemas.openxmlformats.org/officeDocument/2006/relationships/slideLayout" Target="../slideLayouts/slideLayout5.xml"/><Relationship Id="rId16" Type="http://schemas.openxmlformats.org/officeDocument/2006/relationships/image" Target="../media/image8.svg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A1678F26-9E3A-1EC0-39CE-8DC562CAF9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83DA6C0-622C-56B9-A11A-C7B46D6B1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-1" y="0"/>
            <a:ext cx="6096001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Graphic 12" descr="ERCOT logo white on background">
            <a:extLst>
              <a:ext uri="{FF2B5EF4-FFF2-40B4-BE49-F238E27FC236}">
                <a16:creationId xmlns:a16="http://schemas.microsoft.com/office/drawing/2014/main" id="{24916EE6-D8BD-2246-322B-E4425F0F9A2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EDC1132D-9952-07F0-B506-0AC57F014644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 dirty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FE356D3-1829-BA32-62D3-D6BBF887F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69F1A3B-7D9E-6E0C-224F-7FFACD1B9397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32CD704-9BA3-CCE0-2685-8FBAA5974224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38138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4" r:id="rId2"/>
    <p:sldLayoutId id="2147483685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23ED7C-25D4-4004-0ADC-2942F5EF2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7534D-C175-91CE-AB0E-8AF761299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706252"/>
            <a:ext cx="11125201" cy="447071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CF572-2776-A000-A27C-E69A8CD2DB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16884" y="6356350"/>
            <a:ext cx="277327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5B6770"/>
                </a:solidFill>
              </a:defRPr>
            </a:lvl1pPr>
          </a:lstStyle>
          <a:p>
            <a:fld id="{B145F6E8-FE0B-4A87-A96D-6C3DE3AC3724}" type="datetime4">
              <a:rPr lang="en-US" smtClean="0"/>
              <a:t>June 8, 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1D105-0AFC-E989-21E7-4A75772245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3400" y="6356350"/>
            <a:ext cx="8010526" cy="365125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ctr"/>
          <a:lstStyle>
            <a:lvl1pPr algn="l">
              <a:defRPr sz="1200">
                <a:solidFill>
                  <a:srgbClr val="5B677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94E2B-7999-A86B-70B0-0CA8AF3AB0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8600" y="6356350"/>
            <a:ext cx="533400" cy="36512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 b="1">
                <a:solidFill>
                  <a:schemeClr val="accent1"/>
                </a:solidFill>
              </a:defRPr>
            </a:lvl1pPr>
          </a:lstStyle>
          <a:p>
            <a:fld id="{BCDE79FB-97BA-492B-8D57-F1373F9ADA9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3" name="Graphic 22" descr="ERCOT logo">
            <a:extLst>
              <a:ext uri="{FF2B5EF4-FFF2-40B4-BE49-F238E27FC236}">
                <a16:creationId xmlns:a16="http://schemas.microsoft.com/office/drawing/2014/main" id="{860966C1-7702-678E-6F8A-91940323E9F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grpSp>
        <p:nvGrpSpPr>
          <p:cNvPr id="7" name="Group 6" descr="Confidential document label">
            <a:extLst>
              <a:ext uri="{FF2B5EF4-FFF2-40B4-BE49-F238E27FC236}">
                <a16:creationId xmlns:a16="http://schemas.microsoft.com/office/drawing/2014/main" id="{7CE24704-51D7-2CB8-A1DB-A39B7EEEA928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22AAAB4-B1A4-DCFD-AF60-75F135DD9F6D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209C7F2-C29B-60A9-D309-0B97779BE9DF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99037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81" r:id="rId2"/>
    <p:sldLayoutId id="2147483682" r:id="rId3"/>
    <p:sldLayoutId id="2147483683" r:id="rId4"/>
    <p:sldLayoutId id="2147483671" r:id="rId5"/>
    <p:sldLayoutId id="2147483673" r:id="rId6"/>
    <p:sldLayoutId id="2147483672" r:id="rId7"/>
    <p:sldLayoutId id="2147483664" r:id="rId8"/>
    <p:sldLayoutId id="2147483668" r:id="rId9"/>
    <p:sldLayoutId id="2147483669" r:id="rId10"/>
    <p:sldLayoutId id="2147483666" r:id="rId11"/>
    <p:sldLayoutId id="2147483675" r:id="rId12"/>
    <p:sldLayoutId id="2147483679" r:id="rId13"/>
    <p:sldLayoutId id="2147483676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◦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-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344">
          <p15:clr>
            <a:srgbClr val="F26B43"/>
          </p15:clr>
        </p15:guide>
        <p15:guide id="3" pos="312" userDrawn="1">
          <p15:clr>
            <a:srgbClr val="F26B43"/>
          </p15:clr>
        </p15:guide>
        <p15:guide id="5" pos="3840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BAF31B-7178-C607-17D8-2A2BD0BBE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lvl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/>
            </a:pPr>
            <a:r>
              <a:rPr lang="en-US" sz="2800" dirty="0"/>
              <a:t>Project Update</a:t>
            </a:r>
            <a:br>
              <a:rPr lang="en-US" sz="1400" b="0" dirty="0"/>
            </a:br>
            <a:br>
              <a:rPr lang="en-US" sz="1400" b="0" dirty="0"/>
            </a:br>
            <a:br>
              <a:rPr lang="en-US" sz="1400" b="0" dirty="0"/>
            </a:br>
            <a:r>
              <a:rPr lang="en-US" sz="1800" b="0" i="1" dirty="0"/>
              <a:t>Troy Anderson</a:t>
            </a:r>
            <a:br>
              <a:rPr lang="en-US" sz="1800" b="0" dirty="0"/>
            </a:br>
            <a:r>
              <a:rPr lang="en-US" sz="1800" b="0" dirty="0"/>
              <a:t>ERCOT Portfolio Management</a:t>
            </a:r>
            <a:br>
              <a:rPr lang="en-US" sz="1800" b="0" dirty="0"/>
            </a:br>
            <a:br>
              <a:rPr lang="en-US" sz="1400" b="0" dirty="0"/>
            </a:br>
            <a:r>
              <a:rPr lang="en-US" sz="1100" b="0" dirty="0"/>
              <a:t>June 10, 2026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/>
          </p:nvPr>
        </p:nvSpPr>
        <p:spPr>
          <a:xfrm flipH="1">
            <a:off x="6427364" y="4308763"/>
            <a:ext cx="5201214" cy="2160403"/>
          </a:xfrm>
          <a:prstGeom prst="foldedCorner">
            <a:avLst>
              <a:gd name="adj" fmla="val 23384"/>
            </a:avLst>
          </a:prstGeom>
          <a:solidFill>
            <a:srgbClr val="E6EBF0">
              <a:alpha val="67000"/>
            </a:srgbClr>
          </a:solidFill>
          <a:ln>
            <a:solidFill>
              <a:srgbClr val="E6EBF0"/>
            </a:solidFill>
          </a:ln>
        </p:spPr>
        <p:txBody>
          <a:bodyPr lIns="274320" tIns="182880" rIns="91440"/>
          <a:lstStyle/>
          <a:p>
            <a:r>
              <a:rPr lang="en-US" dirty="0"/>
              <a:t>Key Takeaways</a:t>
            </a:r>
          </a:p>
          <a:p>
            <a: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400" b="0" dirty="0"/>
              <a:t>Monthly project status update for ERCOT Portfolio Management presented to PRS on June 10, 2026</a:t>
            </a:r>
          </a:p>
          <a:p>
            <a: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400" b="0" dirty="0"/>
              <a:t>Covers 2026 release highlights, project updates, priority/rank recommendations, TWG update, and project planning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6"/>
          </p:nvPr>
        </p:nvSpPr>
        <p:spPr>
          <a:noFill/>
        </p:spPr>
        <p:txBody>
          <a:bodyPr/>
          <a:lstStyle/>
          <a:p>
            <a:r>
              <a:rPr lang="en-US" dirty="0"/>
              <a:t>Outline: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Recent / Upcoming Project Highlights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2026 Release Targets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Other Project Updates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Priority / Rank Recommendations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Technology Working Group (TWG)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Aging Revision Request Prioritization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A28B8F-E2E1-C143-275C-37B64F3180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840A92-170F-90CD-2D4C-3DF401E70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10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B714F41-7654-22C6-D60E-06B67F598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071760" cy="528452"/>
          </a:xfrm>
        </p:spPr>
        <p:txBody>
          <a:bodyPr>
            <a:normAutofit/>
          </a:bodyPr>
          <a:lstStyle/>
          <a:p>
            <a:r>
              <a:rPr lang="en-US" dirty="0"/>
              <a:t>Aging Revision Request Project Prioritization Approach – Stats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D577B12-72AC-949D-D423-F9A5FD220E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6921765"/>
              </p:ext>
            </p:extLst>
          </p:nvPr>
        </p:nvGraphicFramePr>
        <p:xfrm>
          <a:off x="6528907" y="1257300"/>
          <a:ext cx="3497637" cy="4343400"/>
        </p:xfrm>
        <a:graphic>
          <a:graphicData uri="http://schemas.openxmlformats.org/drawingml/2006/table">
            <a:tbl>
              <a:tblPr firstRow="1" bandRow="1"/>
              <a:tblGrid>
                <a:gridCol w="2679041">
                  <a:extLst>
                    <a:ext uri="{9D8B030D-6E8A-4147-A177-3AD203B41FA5}">
                      <a16:colId xmlns:a16="http://schemas.microsoft.com/office/drawing/2014/main" val="2503753094"/>
                    </a:ext>
                  </a:extLst>
                </a:gridCol>
                <a:gridCol w="818596">
                  <a:extLst>
                    <a:ext uri="{9D8B030D-6E8A-4147-A177-3AD203B41FA5}">
                      <a16:colId xmlns:a16="http://schemas.microsoft.com/office/drawing/2014/main" val="2146507040"/>
                    </a:ext>
                  </a:extLst>
                </a:gridCol>
              </a:tblGrid>
              <a:tr h="5334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lang="en-US" sz="1400" strike="noStrike" dirty="0"/>
                        <a:t>Tier</a:t>
                      </a: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b="1" strike="noStrike" kern="1200" dirty="0">
                          <a:solidFill>
                            <a:schemeClr val="lt1"/>
                          </a:solidFill>
                          <a:latin typeface="Arial" panose="020B0604020202020204"/>
                          <a:ea typeface="+mn-ea"/>
                          <a:cs typeface="+mn-cs"/>
                        </a:rPr>
                        <a:t>June</a:t>
                      </a:r>
                    </a:p>
                    <a:p>
                      <a:pPr marL="0" algn="ctr" defTabSz="914400" rtl="0" eaLnBrk="1" latinLnBrk="0" hangingPunct="1"/>
                      <a:r>
                        <a:rPr lang="en-US" sz="1400" b="1" strike="noStrike" kern="1200" dirty="0">
                          <a:solidFill>
                            <a:schemeClr val="lt1"/>
                          </a:solidFill>
                          <a:latin typeface="Arial" panose="020B0604020202020204"/>
                          <a:ea typeface="+mn-ea"/>
                          <a:cs typeface="+mn-cs"/>
                        </a:rPr>
                        <a:t>2026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2930027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 – Critical</a:t>
                      </a: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1195850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 – High Priority</a:t>
                      </a: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0179027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 – Medium Priority</a:t>
                      </a: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622208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 – No Action</a:t>
                      </a: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2262602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 – Candidate for Removal</a:t>
                      </a: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696521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TBD</a:t>
                      </a: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2915236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67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1698981"/>
                  </a:ext>
                </a:extLst>
              </a:tr>
            </a:tbl>
          </a:graphicData>
        </a:graphic>
      </p:graphicFrame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396F75E-35DB-B7CD-71D2-3BF8D1DF659A}"/>
              </a:ext>
            </a:extLst>
          </p:cNvPr>
          <p:cNvSpPr txBox="1">
            <a:spLocks/>
          </p:cNvSpPr>
          <p:nvPr/>
        </p:nvSpPr>
        <p:spPr>
          <a:xfrm>
            <a:off x="1257300" y="1095993"/>
            <a:ext cx="4490357" cy="5494812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1800" dirty="0"/>
              <a:t>Posted Excel file details</a:t>
            </a:r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r>
              <a:rPr lang="en-US" dirty="0"/>
              <a:t>Retained notes from prior year prioritization discussions</a:t>
            </a:r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r>
              <a:rPr lang="en-US" dirty="0"/>
              <a:t>Updated for latest status</a:t>
            </a:r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r>
              <a:rPr lang="en-US" dirty="0"/>
              <a:t>Column added to capture “ 2026 Tier”</a:t>
            </a:r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r>
              <a:rPr lang="en-US" dirty="0"/>
              <a:t>V2 posted with updates</a:t>
            </a:r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endParaRPr lang="en-US" sz="12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1800" dirty="0"/>
              <a:t>All 67 items will be reviewed</a:t>
            </a:r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r>
              <a:rPr lang="en-US" dirty="0"/>
              <a:t>Not Started</a:t>
            </a:r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r>
              <a:rPr lang="en-US" dirty="0"/>
              <a:t>On Hold</a:t>
            </a:r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endParaRPr lang="en-US" sz="12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1800" dirty="0"/>
              <a:t>General approach:</a:t>
            </a:r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r>
              <a:rPr lang="en-US" dirty="0"/>
              <a:t>Review Excel file contents</a:t>
            </a:r>
          </a:p>
          <a:p>
            <a:pPr lvl="2">
              <a:tabLst>
                <a:tab pos="788670" algn="l"/>
                <a:tab pos="2743200" algn="ctr"/>
                <a:tab pos="4105275" algn="l"/>
              </a:tabLst>
            </a:pPr>
            <a:r>
              <a:rPr lang="en-US" dirty="0"/>
              <a:t>Comment on items highlighted in </a:t>
            </a:r>
            <a:r>
              <a:rPr lang="en-US" dirty="0">
                <a:highlight>
                  <a:srgbClr val="FFFF00"/>
                </a:highlight>
              </a:rPr>
              <a:t>yellow</a:t>
            </a:r>
            <a:r>
              <a:rPr lang="en-US" dirty="0"/>
              <a:t> </a:t>
            </a:r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r>
              <a:rPr lang="en-US" dirty="0"/>
              <a:t>Assign Tier to new items</a:t>
            </a:r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r>
              <a:rPr lang="en-US" dirty="0"/>
              <a:t>Determine if any items from last year’s review need to have a revised Tier assigned</a:t>
            </a:r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r>
              <a:rPr lang="en-US" dirty="0"/>
              <a:t>As needed, assign action items for reporting back to PRS in July</a:t>
            </a:r>
          </a:p>
        </p:txBody>
      </p:sp>
    </p:spTree>
    <p:extLst>
      <p:ext uri="{BB962C8B-B14F-4D97-AF65-F5344CB8AC3E}">
        <p14:creationId xmlns:p14="http://schemas.microsoft.com/office/powerpoint/2010/main" val="41664666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36AAE-68DF-EB17-E8A7-16A322F3D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Questions/Comments?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6A61A-D7C0-BEE7-3F65-3A3A70395BD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Troy.Anderson@ercot.com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3E33CD-915C-8592-3526-C44B880B6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wrap="square" anchor="ctr">
            <a:normAutofit fontScale="25000" lnSpcReduction="20000"/>
          </a:bodyPr>
          <a:lstStyle/>
          <a:p>
            <a:pPr>
              <a:spcAft>
                <a:spcPts val="600"/>
              </a:spcAft>
            </a:pPr>
            <a:fld id="{BCDE79FB-97BA-492B-8D57-F1373F9ADA95}" type="slidenum">
              <a:rPr lang="en-US" smtClean="0"/>
              <a:pPr>
                <a:spcAft>
                  <a:spcPts val="600"/>
                </a:spcAft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297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7300" y="457200"/>
            <a:ext cx="8872352" cy="694706"/>
          </a:xfrm>
        </p:spPr>
        <p:txBody>
          <a:bodyPr/>
          <a:lstStyle/>
          <a:p>
            <a:r>
              <a:rPr lang="en-US" dirty="0"/>
              <a:t>Project Update Agenda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>
          <a:xfrm>
            <a:off x="1162050" y="1438275"/>
            <a:ext cx="8020050" cy="4495800"/>
          </a:xfrm>
        </p:spPr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en-US" b="0" dirty="0"/>
              <a:t>Recent / Upcoming Project Highlights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0" dirty="0"/>
              <a:t>2026 Release Targets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0" dirty="0"/>
              <a:t>Other Project Updates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0" dirty="0"/>
              <a:t>Priority/Rank Recommendations for Revision Requests with Impacts</a:t>
            </a:r>
          </a:p>
          <a:p>
            <a:pPr marL="868680" lvl="2" indent="-342900">
              <a:buFont typeface="Arial" panose="020B0604020202020204" pitchFamily="34" charset="0"/>
              <a:buChar char="•"/>
            </a:pPr>
            <a:r>
              <a:rPr lang="en-US" b="0" dirty="0"/>
              <a:t>NPRR1</a:t>
            </a:r>
            <a:r>
              <a:rPr lang="en-US" dirty="0"/>
              <a:t>292</a:t>
            </a:r>
            <a:r>
              <a:rPr lang="en-US" b="0" dirty="0"/>
              <a:t> – </a:t>
            </a:r>
            <a:r>
              <a:rPr lang="en-US" dirty="0">
                <a:solidFill>
                  <a:schemeClr val="dk1"/>
                </a:solidFill>
              </a:rPr>
              <a:t>Granular Product Type for CRR TOU</a:t>
            </a:r>
            <a:endParaRPr lang="en-US" b="0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b="0" dirty="0"/>
              <a:t>Technology Working Group (TWG)</a:t>
            </a:r>
          </a:p>
          <a:p>
            <a:pPr marL="891540" lvl="1" indent="-342900"/>
            <a:r>
              <a:rPr lang="en-US" dirty="0"/>
              <a:t>Next meeting is 6/18/2026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0" dirty="0"/>
              <a:t>Aging Revision Request Review and Prioritization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sz="1000" b="0" i="1" dirty="0"/>
              <a:t> Location of Revision Request Project Information: http://www.ercot.com/services/projects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/ Upcoming Project Highlights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7A9B591-554F-748F-59DB-D83C2955E7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9525" y="1104899"/>
            <a:ext cx="9702645" cy="4648201"/>
          </a:xfrm>
        </p:spPr>
        <p:txBody>
          <a:bodyPr/>
          <a:lstStyle/>
          <a:p>
            <a:pPr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dirty="0">
                <a:solidFill>
                  <a:srgbClr val="212529"/>
                </a:solidFill>
              </a:rPr>
              <a:t>2026 June Off-Cycle Release – </a:t>
            </a:r>
            <a:r>
              <a:rPr lang="en-US" dirty="0">
                <a:solidFill>
                  <a:srgbClr val="00B050"/>
                </a:solidFill>
              </a:rPr>
              <a:t>6/1/2026</a:t>
            </a:r>
            <a:r>
              <a:rPr lang="en-US" b="1" dirty="0">
                <a:solidFill>
                  <a:srgbClr val="00B050"/>
                </a:solidFill>
              </a:rPr>
              <a:t>	</a:t>
            </a:r>
            <a:r>
              <a:rPr lang="en-US" i="1" dirty="0">
                <a:solidFill>
                  <a:srgbClr val="00B050"/>
                </a:solidFill>
              </a:rPr>
              <a:t>Complete</a:t>
            </a:r>
          </a:p>
          <a:p>
            <a:pPr lvl="1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600" dirty="0">
                <a:solidFill>
                  <a:srgbClr val="212529"/>
                </a:solidFill>
              </a:rPr>
              <a:t>NPRR1265 – Unregistered Distributed Generator</a:t>
            </a:r>
          </a:p>
          <a:p>
            <a:pPr lvl="1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600" dirty="0">
                <a:solidFill>
                  <a:srgbClr val="212529"/>
                </a:solidFill>
              </a:rPr>
              <a:t>OBDRR055 – Revisions to Non-Spinning Reserve Deployment and Recall Procedure for RTC+B</a:t>
            </a:r>
          </a:p>
          <a:p>
            <a:pPr lvl="2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endParaRPr lang="en-US" sz="1200" dirty="0">
              <a:solidFill>
                <a:srgbClr val="212529"/>
              </a:solidFill>
            </a:endParaRPr>
          </a:p>
          <a:p>
            <a:pPr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dirty="0">
                <a:solidFill>
                  <a:srgbClr val="212529"/>
                </a:solidFill>
              </a:rPr>
              <a:t>2026 June Off-Cycle Release – </a:t>
            </a:r>
            <a:r>
              <a:rPr lang="en-US" dirty="0">
                <a:solidFill>
                  <a:srgbClr val="00B050"/>
                </a:solidFill>
              </a:rPr>
              <a:t>6/18/2026</a:t>
            </a:r>
            <a:r>
              <a:rPr lang="en-US" b="1" dirty="0">
                <a:solidFill>
                  <a:srgbClr val="00B050"/>
                </a:solidFill>
              </a:rPr>
              <a:t>	</a:t>
            </a:r>
            <a:r>
              <a:rPr lang="en-US" i="1" dirty="0">
                <a:solidFill>
                  <a:srgbClr val="00B050"/>
                </a:solidFill>
              </a:rPr>
              <a:t>In Flight</a:t>
            </a:r>
          </a:p>
          <a:p>
            <a:pPr lvl="1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600" dirty="0"/>
              <a:t>SCR820 – Operator Real-Time Messaging During Emergency</a:t>
            </a:r>
          </a:p>
          <a:p>
            <a:pPr lvl="2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600" dirty="0"/>
              <a:t>Deploying to Production for testing over the coming months</a:t>
            </a:r>
          </a:p>
          <a:p>
            <a:pPr lvl="2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600" dirty="0"/>
              <a:t>NPRR in progress to allow Control Room to use the tool in addition to the Hotline call</a:t>
            </a:r>
          </a:p>
          <a:p>
            <a:pPr lvl="2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600" dirty="0"/>
              <a:t>Go-live to occur in 2027 when the NPRR is approved</a:t>
            </a:r>
          </a:p>
          <a:p>
            <a:pPr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endParaRPr lang="en-US" sz="1200" dirty="0">
              <a:solidFill>
                <a:srgbClr val="212529"/>
              </a:solidFill>
            </a:endParaRPr>
          </a:p>
          <a:p>
            <a:pPr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dirty="0">
                <a:solidFill>
                  <a:srgbClr val="212529"/>
                </a:solidFill>
              </a:rPr>
              <a:t>2026 June Release – </a:t>
            </a:r>
            <a:r>
              <a:rPr lang="en-US" dirty="0">
                <a:solidFill>
                  <a:srgbClr val="00B050"/>
                </a:solidFill>
              </a:rPr>
              <a:t>6/24/2026-6/25/2026</a:t>
            </a:r>
            <a:r>
              <a:rPr lang="en-US" b="1" dirty="0">
                <a:solidFill>
                  <a:srgbClr val="00B050"/>
                </a:solidFill>
              </a:rPr>
              <a:t>	</a:t>
            </a:r>
            <a:r>
              <a:rPr lang="en-US" i="1" dirty="0">
                <a:solidFill>
                  <a:srgbClr val="00B050"/>
                </a:solidFill>
              </a:rPr>
              <a:t>In Flight</a:t>
            </a:r>
          </a:p>
          <a:p>
            <a:pPr lvl="1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600" dirty="0">
                <a:solidFill>
                  <a:srgbClr val="212529"/>
                </a:solidFill>
              </a:rPr>
              <a:t>7 data products added to ERCOT Data Portal for public API access</a:t>
            </a:r>
          </a:p>
          <a:p>
            <a:pPr lvl="2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200" dirty="0">
                <a:solidFill>
                  <a:srgbClr val="212529"/>
                </a:solidFill>
              </a:rPr>
              <a:t>See 6/3/2026 market notice for details</a:t>
            </a:r>
          </a:p>
          <a:p>
            <a:pPr lvl="2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200" dirty="0">
                <a:solidFill>
                  <a:srgbClr val="212529"/>
                </a:solidFill>
              </a:rPr>
              <a:t>Additional market-facing changes will be delivered over the remaining releases in 2026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F5440078-E8FA-877F-EC67-77E805E6AB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7475" y="6013001"/>
            <a:ext cx="5257800" cy="38779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1200" b="0" dirty="0"/>
              <a:t>Note:  Projected Go-Live dates are subject to change.</a:t>
            </a:r>
            <a:br>
              <a:rPr lang="en-US" sz="1200" b="0" dirty="0"/>
            </a:br>
            <a:r>
              <a:rPr lang="en-US" sz="1200" b="0" dirty="0"/>
              <a:t>Please watch for market notices as the effective dates approach.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7300" y="457200"/>
            <a:ext cx="9153525" cy="385583"/>
          </a:xfrm>
        </p:spPr>
        <p:txBody>
          <a:bodyPr/>
          <a:lstStyle/>
          <a:p>
            <a:r>
              <a:rPr lang="en-US" dirty="0"/>
              <a:t>2026 Release Targets - Approved NPRRs / SCRs / xGRRs</a:t>
            </a:r>
          </a:p>
        </p:txBody>
      </p:sp>
      <p:sp>
        <p:nvSpPr>
          <p:cNvPr id="29" name="TextBox 15">
            <a:extLst>
              <a:ext uri="{FF2B5EF4-FFF2-40B4-BE49-F238E27FC236}">
                <a16:creationId xmlns:a16="http://schemas.microsoft.com/office/drawing/2014/main" id="{99778076-88D8-AF87-CCD6-0387D3705F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7413" y="5757762"/>
            <a:ext cx="2278120" cy="55399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Go-live dates can differ from Protocol effective dates – Please refer to market notices for more details</a:t>
            </a:r>
          </a:p>
        </p:txBody>
      </p:sp>
      <p:sp>
        <p:nvSpPr>
          <p:cNvPr id="30" name="TextBox 22">
            <a:extLst>
              <a:ext uri="{FF2B5EF4-FFF2-40B4-BE49-F238E27FC236}">
                <a16:creationId xmlns:a16="http://schemas.microsoft.com/office/drawing/2014/main" id="{C27BF776-BF97-F1A6-B314-C018AEFF39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2808" y="6254403"/>
            <a:ext cx="3174415" cy="26161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Release targets are subject to change</a:t>
            </a:r>
          </a:p>
        </p:txBody>
      </p:sp>
      <p:sp>
        <p:nvSpPr>
          <p:cNvPr id="32" name="TextBox 23">
            <a:extLst>
              <a:ext uri="{FF2B5EF4-FFF2-40B4-BE49-F238E27FC236}">
                <a16:creationId xmlns:a16="http://schemas.microsoft.com/office/drawing/2014/main" id="{0B080159-FAE2-6B31-4EFB-7EF37977D9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1733" y="5762601"/>
            <a:ext cx="1647290" cy="75405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APPENDIX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</a:rPr>
              <a:t>Red Text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: New additions and target release changes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sng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Strike-Through Text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: Previous target release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(a), (b), etc.:</a:t>
            </a:r>
            <a:r>
              <a:rPr kumimoji="0" lang="en-US" sz="7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</a:t>
            </a:r>
            <a:r>
              <a:rPr lang="en-US" sz="700" b="0" kern="0" dirty="0">
                <a:solidFill>
                  <a:srgbClr val="000000"/>
                </a:solidFill>
              </a:rPr>
              <a:t>M</a:t>
            </a:r>
            <a:r>
              <a:rPr kumimoji="0" lang="en-US" sz="7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ultiple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phase release</a:t>
            </a:r>
          </a:p>
        </p:txBody>
      </p:sp>
      <p:graphicFrame>
        <p:nvGraphicFramePr>
          <p:cNvPr id="33" name="Group 3">
            <a:extLst>
              <a:ext uri="{FF2B5EF4-FFF2-40B4-BE49-F238E27FC236}">
                <a16:creationId xmlns:a16="http://schemas.microsoft.com/office/drawing/2014/main" id="{50F9B015-E167-00B6-0126-0DBB2C12F4E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406574"/>
              </p:ext>
            </p:extLst>
          </p:nvPr>
        </p:nvGraphicFramePr>
        <p:xfrm>
          <a:off x="967413" y="879815"/>
          <a:ext cx="8839200" cy="2875815"/>
        </p:xfrm>
        <a:graphic>
          <a:graphicData uri="http://schemas.openxmlformats.org/drawingml/2006/table">
            <a:tbl>
              <a:tblPr/>
              <a:tblGrid>
                <a:gridCol w="1439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31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166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January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1/28-1/29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February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2/25-2/26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March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3/25-3/26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April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4/29-4/30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May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5/27-5/28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June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6/24-6/25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2865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NPRR1234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(c)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PGRR131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NPRR1283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 NPRR1285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NPRR1299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NPRR1266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NPRR1277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 NPRR1287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Add’l</a:t>
                      </a:r>
                      <a:r>
                        <a:rPr kumimoji="0" lang="en-U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 Public Data Products in ERCOT Data Portal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CRR Historical Data Removal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NPRR1265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OBDRR055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kumimoji="0" lang="en-US" sz="11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SCR820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4" name="TextBox 21">
            <a:extLst>
              <a:ext uri="{FF2B5EF4-FFF2-40B4-BE49-F238E27FC236}">
                <a16:creationId xmlns:a16="http://schemas.microsoft.com/office/drawing/2014/main" id="{3C7337DF-3236-49AF-5B9D-C83E33EF05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2796" y="5763254"/>
            <a:ext cx="1173951" cy="83099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Project Status Codes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NS = Not Started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I     = Initiation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P    = Planning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E    = Execution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H    = On Hold</a:t>
            </a:r>
          </a:p>
        </p:txBody>
      </p:sp>
      <p:sp>
        <p:nvSpPr>
          <p:cNvPr id="3" name="Flowchart: Alternate Process 2">
            <a:extLst>
              <a:ext uri="{FF2B5EF4-FFF2-40B4-BE49-F238E27FC236}">
                <a16:creationId xmlns:a16="http://schemas.microsoft.com/office/drawing/2014/main" id="{0538845A-9179-582C-B878-B358B8FD79A2}"/>
              </a:ext>
            </a:extLst>
          </p:cNvPr>
          <p:cNvSpPr/>
          <p:nvPr/>
        </p:nvSpPr>
        <p:spPr>
          <a:xfrm>
            <a:off x="968000" y="879162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R1</a:t>
            </a:r>
            <a:endParaRPr lang="en-US" sz="1400" b="1" dirty="0"/>
          </a:p>
        </p:txBody>
      </p:sp>
      <p:sp>
        <p:nvSpPr>
          <p:cNvPr id="51" name="Flowchart: Alternate Process 50">
            <a:extLst>
              <a:ext uri="{FF2B5EF4-FFF2-40B4-BE49-F238E27FC236}">
                <a16:creationId xmlns:a16="http://schemas.microsoft.com/office/drawing/2014/main" id="{799D2FA0-8B3E-0B45-4694-E50B59D8C24E}"/>
              </a:ext>
            </a:extLst>
          </p:cNvPr>
          <p:cNvSpPr/>
          <p:nvPr/>
        </p:nvSpPr>
        <p:spPr>
          <a:xfrm>
            <a:off x="2407333" y="887403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R2</a:t>
            </a:r>
            <a:endParaRPr lang="en-US" sz="1400" b="1" dirty="0"/>
          </a:p>
        </p:txBody>
      </p:sp>
      <p:sp>
        <p:nvSpPr>
          <p:cNvPr id="53" name="Flowchart: Alternate Process 52">
            <a:extLst>
              <a:ext uri="{FF2B5EF4-FFF2-40B4-BE49-F238E27FC236}">
                <a16:creationId xmlns:a16="http://schemas.microsoft.com/office/drawing/2014/main" id="{D9F77CFF-462B-9E50-0EFD-A896496F09C9}"/>
              </a:ext>
            </a:extLst>
          </p:cNvPr>
          <p:cNvSpPr/>
          <p:nvPr/>
        </p:nvSpPr>
        <p:spPr>
          <a:xfrm>
            <a:off x="5379133" y="883421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R4</a:t>
            </a:r>
            <a:endParaRPr lang="en-US" sz="1400" b="1" dirty="0"/>
          </a:p>
        </p:txBody>
      </p:sp>
      <p:sp>
        <p:nvSpPr>
          <p:cNvPr id="54" name="Flowchart: Alternate Process 53">
            <a:extLst>
              <a:ext uri="{FF2B5EF4-FFF2-40B4-BE49-F238E27FC236}">
                <a16:creationId xmlns:a16="http://schemas.microsoft.com/office/drawing/2014/main" id="{2615F467-AD5A-C63E-82B1-922449E3611F}"/>
              </a:ext>
            </a:extLst>
          </p:cNvPr>
          <p:cNvSpPr/>
          <p:nvPr/>
        </p:nvSpPr>
        <p:spPr>
          <a:xfrm>
            <a:off x="6828540" y="878806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R5</a:t>
            </a:r>
            <a:endParaRPr lang="en-US" sz="1400" b="1" dirty="0"/>
          </a:p>
        </p:txBody>
      </p:sp>
      <p:sp>
        <p:nvSpPr>
          <p:cNvPr id="55" name="Flowchart: Alternate Process 54">
            <a:extLst>
              <a:ext uri="{FF2B5EF4-FFF2-40B4-BE49-F238E27FC236}">
                <a16:creationId xmlns:a16="http://schemas.microsoft.com/office/drawing/2014/main" id="{BE9FE421-EC62-4777-DB6E-65ECAD7DBACE}"/>
              </a:ext>
            </a:extLst>
          </p:cNvPr>
          <p:cNvSpPr/>
          <p:nvPr/>
        </p:nvSpPr>
        <p:spPr>
          <a:xfrm>
            <a:off x="8282179" y="883421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R6</a:t>
            </a:r>
            <a:endParaRPr lang="en-US" sz="1400" b="1" dirty="0"/>
          </a:p>
        </p:txBody>
      </p:sp>
      <p:graphicFrame>
        <p:nvGraphicFramePr>
          <p:cNvPr id="7" name="Group 3">
            <a:extLst>
              <a:ext uri="{FF2B5EF4-FFF2-40B4-BE49-F238E27FC236}">
                <a16:creationId xmlns:a16="http://schemas.microsoft.com/office/drawing/2014/main" id="{A7301701-8070-088C-1EC4-2264AE4F065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83175718"/>
              </p:ext>
            </p:extLst>
          </p:nvPr>
        </p:nvGraphicFramePr>
        <p:xfrm>
          <a:off x="967413" y="3889504"/>
          <a:ext cx="8839200" cy="1736808"/>
        </p:xfrm>
        <a:graphic>
          <a:graphicData uri="http://schemas.openxmlformats.org/drawingml/2006/table">
            <a:tbl>
              <a:tblPr/>
              <a:tblGrid>
                <a:gridCol w="1439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31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2131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July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7/29-7/30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August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8/26-8/27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September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9/30-10/1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October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10/28-10/29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December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12/16-12/17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430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DPC Automation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NPRR1290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NPRR1323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NPRR1198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NPRR1303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NPRR1281</a:t>
                      </a: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NPRR936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NPRR1201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NPRR1288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Flowchart: Alternate Process 7">
            <a:extLst>
              <a:ext uri="{FF2B5EF4-FFF2-40B4-BE49-F238E27FC236}">
                <a16:creationId xmlns:a16="http://schemas.microsoft.com/office/drawing/2014/main" id="{8434DC2E-84B5-4927-5867-59A27A4CC931}"/>
              </a:ext>
            </a:extLst>
          </p:cNvPr>
          <p:cNvSpPr/>
          <p:nvPr/>
        </p:nvSpPr>
        <p:spPr>
          <a:xfrm>
            <a:off x="969488" y="3887890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R7</a:t>
            </a:r>
            <a:endParaRPr lang="en-US" sz="1400" b="1" dirty="0"/>
          </a:p>
        </p:txBody>
      </p:sp>
      <p:sp>
        <p:nvSpPr>
          <p:cNvPr id="9" name="Flowchart: Alternate Process 8">
            <a:extLst>
              <a:ext uri="{FF2B5EF4-FFF2-40B4-BE49-F238E27FC236}">
                <a16:creationId xmlns:a16="http://schemas.microsoft.com/office/drawing/2014/main" id="{4D7BB218-C421-400A-FFA5-416F357C0328}"/>
              </a:ext>
            </a:extLst>
          </p:cNvPr>
          <p:cNvSpPr/>
          <p:nvPr/>
        </p:nvSpPr>
        <p:spPr>
          <a:xfrm>
            <a:off x="2408821" y="3896131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R8</a:t>
            </a:r>
            <a:endParaRPr lang="en-US" sz="1400" b="1" dirty="0"/>
          </a:p>
        </p:txBody>
      </p:sp>
      <p:sp>
        <p:nvSpPr>
          <p:cNvPr id="12" name="Flowchart: Alternate Process 11">
            <a:extLst>
              <a:ext uri="{FF2B5EF4-FFF2-40B4-BE49-F238E27FC236}">
                <a16:creationId xmlns:a16="http://schemas.microsoft.com/office/drawing/2014/main" id="{CA67252E-F2BF-AD2F-3214-0668956B8DC7}"/>
              </a:ext>
            </a:extLst>
          </p:cNvPr>
          <p:cNvSpPr/>
          <p:nvPr/>
        </p:nvSpPr>
        <p:spPr>
          <a:xfrm>
            <a:off x="5380621" y="3892149"/>
            <a:ext cx="457200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R10</a:t>
            </a:r>
            <a:endParaRPr lang="en-US" sz="1400" b="1" dirty="0"/>
          </a:p>
        </p:txBody>
      </p:sp>
      <p:sp>
        <p:nvSpPr>
          <p:cNvPr id="13" name="Flowchart: Alternate Process 12">
            <a:extLst>
              <a:ext uri="{FF2B5EF4-FFF2-40B4-BE49-F238E27FC236}">
                <a16:creationId xmlns:a16="http://schemas.microsoft.com/office/drawing/2014/main" id="{689D3A12-42B6-1E36-4528-366BEFB85334}"/>
              </a:ext>
            </a:extLst>
          </p:cNvPr>
          <p:cNvSpPr/>
          <p:nvPr/>
        </p:nvSpPr>
        <p:spPr>
          <a:xfrm>
            <a:off x="8284171" y="3894948"/>
            <a:ext cx="457200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R11</a:t>
            </a:r>
            <a:endParaRPr lang="en-US" sz="1400" b="1" dirty="0"/>
          </a:p>
        </p:txBody>
      </p:sp>
      <p:sp>
        <p:nvSpPr>
          <p:cNvPr id="5" name="Flowchart: Alternate Process 4">
            <a:extLst>
              <a:ext uri="{FF2B5EF4-FFF2-40B4-BE49-F238E27FC236}">
                <a16:creationId xmlns:a16="http://schemas.microsoft.com/office/drawing/2014/main" id="{89B8D338-A09F-0F8E-151A-41361E55AE23}"/>
              </a:ext>
            </a:extLst>
          </p:cNvPr>
          <p:cNvSpPr/>
          <p:nvPr/>
        </p:nvSpPr>
        <p:spPr>
          <a:xfrm>
            <a:off x="3931333" y="877527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R3</a:t>
            </a:r>
            <a:endParaRPr lang="en-US" sz="1400" b="1" dirty="0"/>
          </a:p>
        </p:txBody>
      </p:sp>
      <p:sp>
        <p:nvSpPr>
          <p:cNvPr id="10" name="Flowchart: Alternate Process 9">
            <a:extLst>
              <a:ext uri="{FF2B5EF4-FFF2-40B4-BE49-F238E27FC236}">
                <a16:creationId xmlns:a16="http://schemas.microsoft.com/office/drawing/2014/main" id="{4FB10E2C-D7C4-E2EC-2600-038C479E5386}"/>
              </a:ext>
            </a:extLst>
          </p:cNvPr>
          <p:cNvSpPr/>
          <p:nvPr/>
        </p:nvSpPr>
        <p:spPr>
          <a:xfrm>
            <a:off x="3932821" y="3886255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R9</a:t>
            </a:r>
            <a:endParaRPr lang="en-US" sz="14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9E6ED04-EF36-4BF4-308F-1A60F92DCE85}"/>
              </a:ext>
            </a:extLst>
          </p:cNvPr>
          <p:cNvSpPr txBox="1"/>
          <p:nvPr/>
        </p:nvSpPr>
        <p:spPr>
          <a:xfrm>
            <a:off x="9406646" y="1391427"/>
            <a:ext cx="370549" cy="19236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i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14" name="TextBox 15">
            <a:extLst>
              <a:ext uri="{FF2B5EF4-FFF2-40B4-BE49-F238E27FC236}">
                <a16:creationId xmlns:a16="http://schemas.microsoft.com/office/drawing/2014/main" id="{D59DA059-81CB-17AD-88C6-D5FB51E8F1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0703" y="3398891"/>
            <a:ext cx="8806492" cy="24622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RTC+B Stabilization</a:t>
            </a:r>
          </a:p>
        </p:txBody>
      </p:sp>
      <p:sp>
        <p:nvSpPr>
          <p:cNvPr id="16" name="TextBox 21">
            <a:extLst>
              <a:ext uri="{FF2B5EF4-FFF2-40B4-BE49-F238E27FC236}">
                <a16:creationId xmlns:a16="http://schemas.microsoft.com/office/drawing/2014/main" id="{B078848B-BCDB-88EA-9743-D0EE5028EC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2808" y="5767244"/>
            <a:ext cx="2670126" cy="338554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NPRR1234(c) – RIOO changes for End-Use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	 Industry Classification to Loads</a:t>
            </a:r>
          </a:p>
        </p:txBody>
      </p:sp>
      <p:sp>
        <p:nvSpPr>
          <p:cNvPr id="20" name="TextBox 12">
            <a:extLst>
              <a:ext uri="{FF2B5EF4-FFF2-40B4-BE49-F238E27FC236}">
                <a16:creationId xmlns:a16="http://schemas.microsoft.com/office/drawing/2014/main" id="{C37EF6AC-93FC-8A71-3A71-FCF0AFDA0A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7407" y="1968712"/>
            <a:ext cx="1437613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1/1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15A8CEA-BAFF-1D03-2117-3C6AF3438777}"/>
              </a:ext>
            </a:extLst>
          </p:cNvPr>
          <p:cNvSpPr txBox="1"/>
          <p:nvPr/>
        </p:nvSpPr>
        <p:spPr>
          <a:xfrm>
            <a:off x="2021421" y="1417612"/>
            <a:ext cx="37054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r>
              <a:rPr lang="en-US" sz="700" b="1" i="1" kern="0" dirty="0">
                <a:solidFill>
                  <a:srgbClr val="000000"/>
                </a:solidFill>
              </a:rPr>
              <a:t> 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400" b="1" i="1" kern="0" dirty="0">
              <a:solidFill>
                <a:srgbClr val="000000"/>
              </a:solidFill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1000" b="1" i="1" kern="0" dirty="0">
              <a:solidFill>
                <a:srgbClr val="000000"/>
              </a:solidFill>
            </a:endParaRPr>
          </a:p>
        </p:txBody>
      </p:sp>
      <p:sp>
        <p:nvSpPr>
          <p:cNvPr id="22" name="TextBox 12">
            <a:extLst>
              <a:ext uri="{FF2B5EF4-FFF2-40B4-BE49-F238E27FC236}">
                <a16:creationId xmlns:a16="http://schemas.microsoft.com/office/drawing/2014/main" id="{539F6BDE-26DD-65ED-FE29-90C42F6E2D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7407" y="2529330"/>
            <a:ext cx="1437613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2/1</a:t>
            </a:r>
          </a:p>
        </p:txBody>
      </p:sp>
      <p:sp>
        <p:nvSpPr>
          <p:cNvPr id="23" name="TextBox 15">
            <a:extLst>
              <a:ext uri="{FF2B5EF4-FFF2-40B4-BE49-F238E27FC236}">
                <a16:creationId xmlns:a16="http://schemas.microsoft.com/office/drawing/2014/main" id="{50418613-D793-B0EA-8C27-5C688A3602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0340" y="2636891"/>
            <a:ext cx="2875894" cy="24622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SCR820 TO/QSE Testing</a:t>
            </a: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</a:t>
            </a: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(see TWG meetings)</a:t>
            </a: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15C0283-9C40-B185-4C17-3423D4A48634}"/>
              </a:ext>
            </a:extLst>
          </p:cNvPr>
          <p:cNvSpPr txBox="1"/>
          <p:nvPr/>
        </p:nvSpPr>
        <p:spPr>
          <a:xfrm>
            <a:off x="6445685" y="4385030"/>
            <a:ext cx="3705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i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18" name="TextBox 12">
            <a:extLst>
              <a:ext uri="{FF2B5EF4-FFF2-40B4-BE49-F238E27FC236}">
                <a16:creationId xmlns:a16="http://schemas.microsoft.com/office/drawing/2014/main" id="{26747147-02FA-30D8-A572-83F4945A12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5020" y="2531571"/>
            <a:ext cx="1525809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3/2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9613766-F216-EB35-7D2D-779378881A4B}"/>
              </a:ext>
            </a:extLst>
          </p:cNvPr>
          <p:cNvSpPr txBox="1"/>
          <p:nvPr/>
        </p:nvSpPr>
        <p:spPr>
          <a:xfrm>
            <a:off x="5048672" y="4356197"/>
            <a:ext cx="37054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NS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i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8F7597B-F484-6FD8-EF3D-84E5C924CF54}"/>
              </a:ext>
            </a:extLst>
          </p:cNvPr>
          <p:cNvSpPr txBox="1"/>
          <p:nvPr/>
        </p:nvSpPr>
        <p:spPr>
          <a:xfrm>
            <a:off x="3519740" y="1968712"/>
            <a:ext cx="370549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b="1" dirty="0">
              <a:latin typeface="Wingdings" panose="05000000000000000000" pitchFamily="2" charset="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b="1" dirty="0">
              <a:latin typeface="Wingdings" panose="05000000000000000000" pitchFamily="2" charset="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6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7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7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i="1" kern="0" dirty="0">
                <a:solidFill>
                  <a:srgbClr val="000000"/>
                </a:solidFill>
              </a:rPr>
              <a:t> </a:t>
            </a:r>
            <a:endParaRPr lang="en-US" sz="1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</p:txBody>
      </p:sp>
      <p:sp>
        <p:nvSpPr>
          <p:cNvPr id="27" name="TextBox 12">
            <a:extLst>
              <a:ext uri="{FF2B5EF4-FFF2-40B4-BE49-F238E27FC236}">
                <a16:creationId xmlns:a16="http://schemas.microsoft.com/office/drawing/2014/main" id="{816888B2-7486-1B6E-8661-AEE7DF9F66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0765" y="1969365"/>
            <a:ext cx="1517904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3/1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EF6B080-7BD1-493A-8812-A43FA663962D}"/>
              </a:ext>
            </a:extLst>
          </p:cNvPr>
          <p:cNvSpPr txBox="1"/>
          <p:nvPr/>
        </p:nvSpPr>
        <p:spPr>
          <a:xfrm>
            <a:off x="5109736" y="1413887"/>
            <a:ext cx="370549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1" dirty="0">
                <a:latin typeface="Wingdings" panose="05000000000000000000" pitchFamily="2" charset="2"/>
              </a:rPr>
              <a:t>ü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i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1" dirty="0">
                <a:latin typeface="Wingdings" panose="05000000000000000000" pitchFamily="2" charset="2"/>
              </a:rPr>
              <a:t>ü</a:t>
            </a:r>
            <a:endParaRPr lang="en-US" sz="12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E6C300D-78A6-0FD6-8D2F-7862E0685EC9}"/>
              </a:ext>
            </a:extLst>
          </p:cNvPr>
          <p:cNvSpPr txBox="1"/>
          <p:nvPr/>
        </p:nvSpPr>
        <p:spPr>
          <a:xfrm>
            <a:off x="2124262" y="4364814"/>
            <a:ext cx="3705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i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34" name="TextBox 15">
            <a:extLst>
              <a:ext uri="{FF2B5EF4-FFF2-40B4-BE49-F238E27FC236}">
                <a16:creationId xmlns:a16="http://schemas.microsoft.com/office/drawing/2014/main" id="{74AEFB90-1306-0F72-E6DC-BEA0090DB3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9964" y="3058145"/>
            <a:ext cx="3276380" cy="2462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Cipher Security Upgrades  </a:t>
            </a: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(see TWG meetings)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</a:t>
            </a:r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E2126565-F507-9A53-7523-F0BF06169B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79869" y="1778044"/>
            <a:ext cx="1441527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4/24</a:t>
            </a:r>
          </a:p>
        </p:txBody>
      </p:sp>
      <p:sp>
        <p:nvSpPr>
          <p:cNvPr id="25" name="TextBox 12">
            <a:extLst>
              <a:ext uri="{FF2B5EF4-FFF2-40B4-BE49-F238E27FC236}">
                <a16:creationId xmlns:a16="http://schemas.microsoft.com/office/drawing/2014/main" id="{E71C4563-0787-8BF3-02A0-559A0127F0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9591" y="2119140"/>
            <a:ext cx="1441527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6/1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D172187-4D34-E7E1-41D3-2B3833020C2F}"/>
              </a:ext>
            </a:extLst>
          </p:cNvPr>
          <p:cNvSpPr txBox="1"/>
          <p:nvPr/>
        </p:nvSpPr>
        <p:spPr>
          <a:xfrm>
            <a:off x="6397186" y="2188182"/>
            <a:ext cx="3705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1" dirty="0">
                <a:latin typeface="Wingdings" panose="05000000000000000000" pitchFamily="2" charset="2"/>
              </a:rPr>
              <a:t>ü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i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4</a:t>
            </a:fld>
            <a:endParaRPr lang="en-US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03B0943-7385-B828-7922-EB4B0E778603}"/>
              </a:ext>
            </a:extLst>
          </p:cNvPr>
          <p:cNvSpPr txBox="1"/>
          <p:nvPr/>
        </p:nvSpPr>
        <p:spPr>
          <a:xfrm>
            <a:off x="7931164" y="2386712"/>
            <a:ext cx="370549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1" dirty="0">
                <a:latin typeface="Wingdings" panose="05000000000000000000" pitchFamily="2" charset="2"/>
              </a:rPr>
              <a:t>ü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1" dirty="0">
                <a:latin typeface="Wingdings" panose="05000000000000000000" pitchFamily="2" charset="2"/>
              </a:rPr>
              <a:t>ü</a:t>
            </a:r>
            <a:endParaRPr lang="en-US" sz="12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8B035FF-D892-1C21-125A-6F5EB9D68942}"/>
              </a:ext>
            </a:extLst>
          </p:cNvPr>
          <p:cNvSpPr txBox="1"/>
          <p:nvPr/>
        </p:nvSpPr>
        <p:spPr>
          <a:xfrm>
            <a:off x="3586467" y="4376689"/>
            <a:ext cx="37054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i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E2A912A-15EC-CD99-214F-B72EFE89E7B1}"/>
              </a:ext>
            </a:extLst>
          </p:cNvPr>
          <p:cNvSpPr txBox="1"/>
          <p:nvPr/>
        </p:nvSpPr>
        <p:spPr>
          <a:xfrm>
            <a:off x="9436064" y="4388563"/>
            <a:ext cx="370549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NS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i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7300" y="457200"/>
            <a:ext cx="8646721" cy="552203"/>
          </a:xfrm>
        </p:spPr>
        <p:txBody>
          <a:bodyPr/>
          <a:lstStyle/>
          <a:p>
            <a:r>
              <a:rPr lang="en-US" dirty="0"/>
              <a:t>Other Project Updates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>
          <a:xfrm>
            <a:off x="647700" y="1181100"/>
            <a:ext cx="10401300" cy="4495800"/>
          </a:xfrm>
        </p:spPr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en-US" b="1" dirty="0"/>
              <a:t>NPRR1188 </a:t>
            </a:r>
            <a:r>
              <a:rPr lang="en-US" dirty="0"/>
              <a:t>–</a:t>
            </a:r>
            <a:r>
              <a:rPr lang="en-US" b="1" dirty="0"/>
              <a:t> </a:t>
            </a:r>
            <a:r>
              <a:rPr lang="en-US" dirty="0"/>
              <a:t>Implement Nodal Dispatch and Energy Settlement for Controllable Load Resources </a:t>
            </a:r>
            <a:r>
              <a:rPr lang="en-US" i="1" dirty="0"/>
              <a:t>– and – </a:t>
            </a:r>
            <a:r>
              <a:rPr lang="en-US" b="1" dirty="0"/>
              <a:t>NPRR1244</a:t>
            </a:r>
            <a:r>
              <a:rPr lang="en-US" dirty="0"/>
              <a:t> – Clarification of Controllable Load Resource Primary Frequency Response Responsibilities</a:t>
            </a:r>
            <a:endParaRPr lang="en-US" b="1" dirty="0"/>
          </a:p>
          <a:p>
            <a:pPr marL="685800" lvl="1" indent="-342900">
              <a:buFont typeface="Arial" pitchFamily="34" charset="0"/>
              <a:buChar char="–"/>
            </a:pPr>
            <a:r>
              <a:rPr lang="en-US" b="0" dirty="0"/>
              <a:t>Go-live target = 2027 R1 (January)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1" dirty="0"/>
              <a:t>NPRR1238 – Voluntary Registration of Loads with Curtailable Load Capabilities</a:t>
            </a:r>
          </a:p>
          <a:p>
            <a:pPr marL="685800" lvl="1" indent="-342900">
              <a:buFont typeface="Arial" pitchFamily="34" charset="0"/>
              <a:buChar char="–"/>
            </a:pPr>
            <a:r>
              <a:rPr lang="en-US" b="0" dirty="0"/>
              <a:t>Part of Large Load Curtailment Manager project (Initiated February 2026)</a:t>
            </a:r>
          </a:p>
          <a:p>
            <a:pPr marL="685800" lvl="1" indent="-342900">
              <a:buFont typeface="Arial" pitchFamily="34" charset="0"/>
              <a:buChar char="–"/>
            </a:pPr>
            <a:r>
              <a:rPr lang="en-US" b="0" dirty="0"/>
              <a:t>Targeting partial implementation by summer 2026, full scope by end of 2026</a:t>
            </a:r>
          </a:p>
          <a:p>
            <a:pPr marL="685800" lvl="1" indent="-342900">
              <a:buFont typeface="Arial" pitchFamily="34" charset="0"/>
              <a:buChar char="–"/>
            </a:pPr>
            <a:r>
              <a:rPr lang="en-US" b="0" dirty="0"/>
              <a:t>NPRR1238 portion expected to go-live late in 2026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1" dirty="0"/>
              <a:t>PGRR145 – Batch Zero Process for Large Load Interconnections</a:t>
            </a:r>
          </a:p>
          <a:p>
            <a:pPr marL="685800" lvl="1" indent="-342900">
              <a:buFont typeface="Arial" pitchFamily="34" charset="0"/>
              <a:buChar char="–"/>
            </a:pPr>
            <a:r>
              <a:rPr lang="en-US" dirty="0"/>
              <a:t>Approved by Board last week – pending PUCT approval</a:t>
            </a:r>
          </a:p>
          <a:p>
            <a:pPr marL="685800" lvl="1" indent="-342900">
              <a:buFont typeface="Arial" pitchFamily="34" charset="0"/>
              <a:buChar char="–"/>
            </a:pPr>
            <a:r>
              <a:rPr lang="en-US" dirty="0"/>
              <a:t>$300k-$400k project to implement PCLR functionality in 2027</a:t>
            </a:r>
          </a:p>
          <a:p>
            <a:pPr marL="685800" lvl="1" indent="-342900">
              <a:buFont typeface="Arial" pitchFamily="34" charset="0"/>
              <a:buChar char="–"/>
            </a:pPr>
            <a:r>
              <a:rPr lang="en-US" b="0" dirty="0"/>
              <a:t>Project to deliver NPRR1188 and NPRR12</a:t>
            </a:r>
            <a:r>
              <a:rPr lang="en-US" dirty="0"/>
              <a:t>44 is in Execution with a target delivery of January 2027</a:t>
            </a:r>
          </a:p>
          <a:p>
            <a:pPr marL="868680" lvl="2" indent="-342900">
              <a:buFont typeface="Arial" pitchFamily="34" charset="0"/>
              <a:buChar char="–"/>
            </a:pPr>
            <a:r>
              <a:rPr lang="en-US" b="0" dirty="0"/>
              <a:t>This project is foundation</a:t>
            </a:r>
            <a:r>
              <a:rPr lang="en-US" dirty="0"/>
              <a:t>al for PCLR</a:t>
            </a:r>
          </a:p>
          <a:p>
            <a:pPr marL="868680" lvl="2" indent="-342900">
              <a:buFont typeface="Arial" pitchFamily="34" charset="0"/>
              <a:buChar char="–"/>
            </a:pPr>
            <a:r>
              <a:rPr lang="en-US" b="0" dirty="0"/>
              <a:t>Development for several systems is well underway</a:t>
            </a:r>
          </a:p>
          <a:p>
            <a:pPr marL="685800" lvl="1" indent="-342900">
              <a:buFont typeface="Arial" pitchFamily="34" charset="0"/>
              <a:buChar char="–"/>
            </a:pP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Priority / Rank Recommendations for Revision Requests with Impacts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1109710"/>
              </p:ext>
            </p:extLst>
          </p:nvPr>
        </p:nvGraphicFramePr>
        <p:xfrm>
          <a:off x="694014" y="1152525"/>
          <a:ext cx="10031137" cy="30666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55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164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34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81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574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45975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Revision Request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Description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Priority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Rank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Comments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043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NPRR1292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Granular Product Type for CRR TOU</a:t>
                      </a:r>
                      <a:endParaRPr lang="en-US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2027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4930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$1.2M-$1.6M, 12-18 months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 strike="noStrike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Impacted Systems: CRR, S&amp;B, CMM, Reporting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 strike="noStrike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Candidate to be bundled with NPRR1338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26560372"/>
                  </a:ext>
                </a:extLst>
              </a:tr>
              <a:tr h="60043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NPRR1326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 Energy Storage Resource (ESR) State of Charge (SOC) Information to the Ancillary Services Capacity Monitor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TBD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TBD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One more month needed to complete IA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9817467"/>
                  </a:ext>
                </a:extLst>
              </a:tr>
              <a:tr h="60043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NPRR1329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Resource Entity Requirements for Self-Limiting Facilities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TBD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TBD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One more month needed to complete IA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8015928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7453576"/>
              </p:ext>
            </p:extLst>
          </p:nvPr>
        </p:nvGraphicFramePr>
        <p:xfrm>
          <a:off x="4185481" y="934959"/>
          <a:ext cx="2133599" cy="2914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5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1455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Recommendations for…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TextBox 23"/>
          <p:cNvSpPr txBox="1">
            <a:spLocks noChangeArrowheads="1"/>
          </p:cNvSpPr>
          <p:nvPr/>
        </p:nvSpPr>
        <p:spPr bwMode="auto">
          <a:xfrm>
            <a:off x="2343150" y="5447005"/>
            <a:ext cx="5181600" cy="661720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u="sng" kern="0" dirty="0">
                <a:solidFill>
                  <a:srgbClr val="000000"/>
                </a:solidFill>
              </a:rPr>
              <a:t>PPL Rank Information</a:t>
            </a:r>
            <a:endParaRPr kumimoji="0" lang="en-US" sz="1000" i="0" u="sng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tabLst>
                <a:tab pos="2001838" algn="l"/>
                <a:tab pos="2627313" algn="l"/>
                <a:tab pos="4572000" algn="l"/>
              </a:tabLst>
              <a:defRPr/>
            </a:pPr>
            <a:r>
              <a:rPr lang="en-US" sz="900" b="0" kern="0" dirty="0">
                <a:solidFill>
                  <a:srgbClr val="000000"/>
                </a:solidFill>
              </a:rPr>
              <a:t>Next 2026 Rank in Business Strategy 	= 4830	</a:t>
            </a:r>
            <a:r>
              <a:rPr lang="en-US" sz="900" b="0" kern="0" dirty="0">
                <a:solidFill>
                  <a:schemeClr val="bg1"/>
                </a:solidFill>
              </a:rPr>
              <a:t>Next 2029 Rank in Business Strategy 	= 5300</a:t>
            </a:r>
          </a:p>
          <a:p>
            <a:pPr lv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001838" algn="l"/>
                <a:tab pos="2627313" algn="l"/>
                <a:tab pos="4572000" algn="l"/>
              </a:tabLst>
              <a:defRPr/>
            </a:pPr>
            <a:r>
              <a:rPr lang="en-US" sz="900" b="0" kern="0" dirty="0">
                <a:solidFill>
                  <a:srgbClr val="000000"/>
                </a:solidFill>
              </a:rPr>
              <a:t>Next 2027 Rank in Business Strategy	= 4930	Next Rank in Regulatory 	= 450</a:t>
            </a:r>
          </a:p>
          <a:p>
            <a:pPr lv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001838" algn="l"/>
                <a:tab pos="2627313" algn="l"/>
                <a:tab pos="4572000" algn="l"/>
              </a:tabLst>
              <a:defRPr/>
            </a:pPr>
            <a:r>
              <a:rPr lang="en-US" sz="900" b="0" kern="0" dirty="0">
                <a:solidFill>
                  <a:srgbClr val="000000"/>
                </a:solidFill>
              </a:rPr>
              <a:t>Next 2028 Rank in Business Strategy 	= 5110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Technology Working Group (TWG) - 5/21/2026 Meeting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7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2D6DE4B-6859-8C21-C46C-C74769208D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9277" y="1246310"/>
            <a:ext cx="7292264" cy="5110040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38FEADF-E2B2-0667-AA08-D33F5CA52B2B}"/>
              </a:ext>
            </a:extLst>
          </p:cNvPr>
          <p:cNvSpPr txBox="1">
            <a:spLocks/>
          </p:cNvSpPr>
          <p:nvPr/>
        </p:nvSpPr>
        <p:spPr>
          <a:xfrm>
            <a:off x="8896601" y="2810730"/>
            <a:ext cx="1871472" cy="99060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lIns="91440" tIns="45720" rIns="91440" bIns="45720" anchor="ctr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  <a:tabLst>
                <a:tab pos="788670" algn="l"/>
                <a:tab pos="2743200" algn="ctr"/>
                <a:tab pos="4105275" algn="l"/>
              </a:tabLst>
            </a:pPr>
            <a:r>
              <a:rPr lang="en-US" sz="1200" dirty="0"/>
              <a:t>Next TWG scheduled for 6/18/2026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2026 Project Planning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463F58A-7732-2C37-15DC-1F1BE0D5EA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3119" y="914400"/>
            <a:ext cx="8693209" cy="5276850"/>
          </a:xfrm>
        </p:spPr>
        <p:txBody>
          <a:bodyPr lIns="91440" tIns="45720" rIns="91440" bIns="45720" anchor="t"/>
          <a:lstStyle/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1400" dirty="0"/>
              <a:t>ERCOT understands that Market Participants need lead time to implement changes in their systems for many Revision Requests</a:t>
            </a:r>
          </a:p>
          <a:p>
            <a:pPr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/>
              <a:t>Approved Revision Request Project Starts</a:t>
            </a:r>
          </a:p>
          <a:p>
            <a:pPr lvl="1">
              <a:tabLst>
                <a:tab pos="787400" algn="l"/>
                <a:tab pos="1714500" algn="l"/>
                <a:tab pos="2743200" algn="ctr"/>
              </a:tabLst>
            </a:pPr>
            <a:r>
              <a:rPr lang="en-US" sz="1200" dirty="0"/>
              <a:t>NPRR936 	– CRR Account Holder Limits</a:t>
            </a:r>
          </a:p>
          <a:p>
            <a:pPr lvl="1">
              <a:tabLst>
                <a:tab pos="787400" algn="l"/>
                <a:tab pos="1714500" algn="l"/>
                <a:tab pos="2743200" algn="ctr"/>
              </a:tabLst>
            </a:pPr>
            <a:r>
              <a:rPr lang="en-US" sz="1200" dirty="0">
                <a:solidFill>
                  <a:srgbClr val="00B050"/>
                </a:solidFill>
              </a:rPr>
              <a:t>NPRR1188 	– Implement Nodal Dispatch and Energy Settlement for Controllable Load Resources</a:t>
            </a:r>
          </a:p>
          <a:p>
            <a:pPr lvl="1">
              <a:tabLst>
                <a:tab pos="787400" algn="l"/>
                <a:tab pos="1714500" algn="l"/>
                <a:tab pos="2743200" algn="ctr"/>
              </a:tabLst>
            </a:pPr>
            <a:r>
              <a:rPr lang="en-US" sz="1200" dirty="0">
                <a:solidFill>
                  <a:srgbClr val="00B050"/>
                </a:solidFill>
              </a:rPr>
              <a:t>NPRR1198 	– Congestion Mitigation Using Topology Reconfigurations</a:t>
            </a:r>
          </a:p>
          <a:p>
            <a:pPr lvl="1">
              <a:tabLst>
                <a:tab pos="787400" algn="l"/>
                <a:tab pos="1714500" algn="l"/>
                <a:tab pos="2743200" algn="ctr"/>
              </a:tabLst>
            </a:pPr>
            <a:r>
              <a:rPr lang="en-US" sz="1200" dirty="0"/>
              <a:t>NPRR1201 	– Limitations on Resettlement Timeline &amp; Default Uplift Exposure Adj</a:t>
            </a:r>
          </a:p>
          <a:p>
            <a:pPr lvl="1">
              <a:tabLst>
                <a:tab pos="787400" algn="l"/>
                <a:tab pos="1714500" algn="l"/>
                <a:tab pos="2743200" algn="ctr"/>
              </a:tabLst>
            </a:pPr>
            <a:r>
              <a:rPr lang="en-US" sz="1200" dirty="0">
                <a:solidFill>
                  <a:srgbClr val="00B050"/>
                </a:solidFill>
              </a:rPr>
              <a:t>NPRR1238 	– Voluntary Registration of Loads with Curtailable Load Capabilities</a:t>
            </a:r>
          </a:p>
          <a:p>
            <a:pPr lvl="1">
              <a:tabLst>
                <a:tab pos="787400" algn="l"/>
                <a:tab pos="1714500" algn="l"/>
                <a:tab pos="2743200" algn="ctr"/>
              </a:tabLst>
            </a:pPr>
            <a:r>
              <a:rPr lang="en-US" sz="1200" dirty="0">
                <a:solidFill>
                  <a:srgbClr val="00B050"/>
                </a:solidFill>
              </a:rPr>
              <a:t>NPRR1244 	– Clarification of CLR Primary Frequency Response Responsibilities</a:t>
            </a:r>
          </a:p>
          <a:p>
            <a:pPr lvl="1">
              <a:tabLst>
                <a:tab pos="787400" algn="l"/>
                <a:tab pos="1714500" algn="l"/>
                <a:tab pos="2743200" algn="ctr"/>
              </a:tabLst>
            </a:pPr>
            <a:r>
              <a:rPr lang="en-US" sz="1200" dirty="0">
                <a:solidFill>
                  <a:srgbClr val="00B050"/>
                </a:solidFill>
              </a:rPr>
              <a:t>NPRR1277 	– Revisions to EAL Formula</a:t>
            </a:r>
          </a:p>
          <a:p>
            <a:pPr lvl="1">
              <a:tabLst>
                <a:tab pos="787400" algn="l"/>
                <a:tab pos="1714500" algn="l"/>
                <a:tab pos="2743200" algn="ctr"/>
              </a:tabLst>
            </a:pPr>
            <a:r>
              <a:rPr lang="en-US" sz="1200" dirty="0">
                <a:solidFill>
                  <a:srgbClr val="00B050"/>
                </a:solidFill>
              </a:rPr>
              <a:t>NPRR1281 	– Improvements to Alternate FFSS Resource Designation</a:t>
            </a:r>
          </a:p>
          <a:p>
            <a:pPr lvl="1">
              <a:tabLst>
                <a:tab pos="787400" algn="l"/>
                <a:tab pos="1714500" algn="l"/>
                <a:tab pos="2743200" algn="ctr"/>
              </a:tabLst>
            </a:pPr>
            <a:r>
              <a:rPr lang="en-US" sz="1200" dirty="0"/>
              <a:t>NPRR1288 	– Remove Multiple Month Transactions in CRR Auctions</a:t>
            </a:r>
          </a:p>
          <a:p>
            <a:pPr lvl="1">
              <a:tabLst>
                <a:tab pos="787400" algn="l"/>
                <a:tab pos="1714500" algn="l"/>
                <a:tab pos="2743200" algn="ctr"/>
              </a:tabLst>
            </a:pPr>
            <a:r>
              <a:rPr lang="en-US" sz="1200" dirty="0"/>
              <a:t>NPRR1290 Phase 2 – Gap Resolutions and Clarifications for RTC+B + NPRR1323</a:t>
            </a:r>
          </a:p>
          <a:p>
            <a:pPr lvl="1">
              <a:tabLst>
                <a:tab pos="787400" algn="l"/>
                <a:tab pos="1714500" algn="l"/>
                <a:tab pos="2743200" algn="ctr"/>
              </a:tabLst>
            </a:pPr>
            <a:r>
              <a:rPr lang="en-US" sz="1200" dirty="0"/>
              <a:t>NPRR1323	– Correction to Inadvertent Removal of Real-Time MCPC Capping for NPRR1290 Phase 2</a:t>
            </a:r>
          </a:p>
          <a:p>
            <a:pPr lvl="1">
              <a:tabLst>
                <a:tab pos="787400" algn="l"/>
                <a:tab pos="1714500" algn="l"/>
                <a:tab pos="2743200" algn="ctr"/>
              </a:tabLst>
            </a:pPr>
            <a:r>
              <a:rPr lang="en-US" sz="1200" dirty="0"/>
              <a:t>SCR829 	– API for the NDCRC Application</a:t>
            </a:r>
          </a:p>
          <a:p>
            <a:pPr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/>
              <a:t>Revision Request Projects with Starts Delayed to Early 2027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200" dirty="0"/>
              <a:t>SCR818 Phase 2 – Changes to Incorporate GIC Modeling Data into Existing Modeling Applications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200" dirty="0"/>
              <a:t>SCR831 – Short Circuit Model Integration</a:t>
            </a:r>
          </a:p>
          <a:p>
            <a:pPr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/>
              <a:t>Other priority Review Request projects may start in 2026 with a future year Go-Live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200" dirty="0"/>
              <a:t>DRRS (NPRR1309), Residential Demand (NPRR1296), Firming (NPRR1328)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D011A24-F9C8-DB64-03B1-BBD752A8C332}"/>
              </a:ext>
            </a:extLst>
          </p:cNvPr>
          <p:cNvSpPr txBox="1"/>
          <p:nvPr/>
        </p:nvSpPr>
        <p:spPr>
          <a:xfrm>
            <a:off x="2476500" y="6217850"/>
            <a:ext cx="4753096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B050"/>
                </a:solidFill>
              </a:rPr>
              <a:t>Green Text: Deemed “High Priority” at 2025 Prioritization Workshop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8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BAD029-2919-25B8-6019-D6082C6D0F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91087-CAD8-7F95-14E3-F34C12E97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071760" cy="528452"/>
          </a:xfrm>
        </p:spPr>
        <p:txBody>
          <a:bodyPr/>
          <a:lstStyle/>
          <a:p>
            <a:r>
              <a:rPr lang="en-US" dirty="0"/>
              <a:t>Aging Revision Request Project Prioritization Approach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701CDB-6404-C277-2F1C-9719D8755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9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4703F2-CF7D-1825-F6AE-0350FD65A495}"/>
              </a:ext>
            </a:extLst>
          </p:cNvPr>
          <p:cNvSpPr txBox="1">
            <a:spLocks/>
          </p:cNvSpPr>
          <p:nvPr/>
        </p:nvSpPr>
        <p:spPr>
          <a:xfrm>
            <a:off x="1550718" y="1126176"/>
            <a:ext cx="9303329" cy="5029200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2000" dirty="0"/>
              <a:t>Categorize RRs into “Tiers”</a:t>
            </a:r>
          </a:p>
          <a:p>
            <a:pPr lvl="1">
              <a:tabLst>
                <a:tab pos="787400" algn="l"/>
                <a:tab pos="1600200" algn="l"/>
                <a:tab pos="4572000" algn="l"/>
              </a:tabLst>
            </a:pPr>
            <a:r>
              <a:rPr lang="en-US" sz="1800" dirty="0"/>
              <a:t>Tier 1	Critical	</a:t>
            </a:r>
            <a:r>
              <a:rPr lang="en-US" dirty="0"/>
              <a:t>Must-have items (PUCT/Board directives, etc.)</a:t>
            </a:r>
            <a:endParaRPr lang="en-US" sz="1800" dirty="0"/>
          </a:p>
          <a:p>
            <a:pPr lvl="1">
              <a:tabLst>
                <a:tab pos="787400" algn="l"/>
                <a:tab pos="1600200" algn="l"/>
                <a:tab pos="4572000" algn="l"/>
              </a:tabLst>
            </a:pPr>
            <a:r>
              <a:rPr lang="en-US" sz="1800" dirty="0"/>
              <a:t>Tier 2	High Priority	</a:t>
            </a:r>
            <a:r>
              <a:rPr lang="en-US" dirty="0"/>
              <a:t>Highest priority after Tier 1</a:t>
            </a:r>
          </a:p>
          <a:p>
            <a:pPr lvl="1">
              <a:tabLst>
                <a:tab pos="787400" algn="l"/>
                <a:tab pos="1600200" algn="l"/>
                <a:tab pos="4572000" algn="l"/>
              </a:tabLst>
            </a:pPr>
            <a:r>
              <a:rPr lang="en-US" sz="1800" dirty="0"/>
              <a:t>Tier 3	Medium Priority	</a:t>
            </a:r>
            <a:r>
              <a:rPr lang="en-US" dirty="0"/>
              <a:t>Fit in without impacting Tier 1 and 2 projects</a:t>
            </a:r>
          </a:p>
          <a:p>
            <a:pPr lvl="1">
              <a:tabLst>
                <a:tab pos="787400" algn="l"/>
                <a:tab pos="1600200" algn="l"/>
                <a:tab pos="4572000" algn="l"/>
              </a:tabLst>
            </a:pPr>
            <a:r>
              <a:rPr lang="en-US" sz="1800" dirty="0"/>
              <a:t>Tier 4	No Action	</a:t>
            </a:r>
            <a:r>
              <a:rPr lang="en-US" dirty="0"/>
              <a:t>Not ready for immediate action</a:t>
            </a:r>
          </a:p>
          <a:p>
            <a:pPr lvl="1">
              <a:tabLst>
                <a:tab pos="787400" algn="l"/>
                <a:tab pos="1600200" algn="l"/>
                <a:tab pos="4572000" algn="l"/>
              </a:tabLst>
            </a:pPr>
            <a:r>
              <a:rPr lang="en-US" sz="1800" dirty="0"/>
              <a:t>Tier 5	Candidate for Removal	</a:t>
            </a:r>
            <a:r>
              <a:rPr lang="en-US" dirty="0"/>
              <a:t>New Revision Request required to strike gray boxes</a:t>
            </a:r>
          </a:p>
          <a:p>
            <a:pPr lvl="1">
              <a:tabLst>
                <a:tab pos="787400" algn="l"/>
                <a:tab pos="1600200" algn="l"/>
                <a:tab pos="4572000" algn="l"/>
              </a:tabLst>
            </a:pPr>
            <a:endParaRPr lang="en-US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2000" dirty="0"/>
              <a:t>Important Point</a:t>
            </a:r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r>
              <a:rPr lang="en-US" sz="1800" dirty="0"/>
              <a:t>Some aging RRs are expected to require language changes to bring them up to current market or system constructs</a:t>
            </a:r>
          </a:p>
          <a:p>
            <a:pPr lvl="2">
              <a:tabLst>
                <a:tab pos="788670" algn="l"/>
                <a:tab pos="2743200" algn="ctr"/>
                <a:tab pos="4105275" algn="l"/>
              </a:tabLst>
            </a:pPr>
            <a:r>
              <a:rPr lang="en-US" sz="1600" dirty="0"/>
              <a:t>Language updates would be made with a new RR</a:t>
            </a:r>
          </a:p>
          <a:p>
            <a:pPr lvl="2">
              <a:tabLst>
                <a:tab pos="788670" algn="l"/>
                <a:tab pos="2743200" algn="ctr"/>
                <a:tab pos="4105275" algn="l"/>
              </a:tabLst>
            </a:pPr>
            <a:r>
              <a:rPr lang="en-US" sz="1600" dirty="0"/>
              <a:t>ERCOT suggests this analysis be limited to aging items that are prioritized high enough to be queued for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2096412853"/>
      </p:ext>
    </p:extLst>
  </p:cSld>
  <p:clrMapOvr>
    <a:masterClrMapping/>
  </p:clrMapOvr>
</p:sld>
</file>

<file path=ppt/theme/theme1.xml><?xml version="1.0" encoding="utf-8"?>
<a:theme xmlns:a="http://schemas.openxmlformats.org/drawingml/2006/main" name="Cover">
  <a:themeElements>
    <a:clrScheme name="ERCOT">
      <a:dk1>
        <a:srgbClr val="000000"/>
      </a:dk1>
      <a:lt1>
        <a:srgbClr val="FFFFFF"/>
      </a:lt1>
      <a:dk2>
        <a:srgbClr val="2D3338"/>
      </a:dk2>
      <a:lt2>
        <a:srgbClr val="FFFFFF"/>
      </a:lt2>
      <a:accent1>
        <a:srgbClr val="003865"/>
      </a:accent1>
      <a:accent2>
        <a:srgbClr val="5B6770"/>
      </a:accent2>
      <a:accent3>
        <a:srgbClr val="26D07C"/>
      </a:accent3>
      <a:accent4>
        <a:srgbClr val="00829B"/>
      </a:accent4>
      <a:accent5>
        <a:srgbClr val="685BC7"/>
      </a:accent5>
      <a:accent6>
        <a:srgbClr val="890C58"/>
      </a:accent6>
      <a:hlink>
        <a:srgbClr val="3996DF"/>
      </a:hlink>
      <a:folHlink>
        <a:srgbClr val="867ED0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RCOT Official PowerPoint Template - Public" id="{FB506FE2-73A5-49D8-88D7-3B8BB673CC8D}" vid="{942DDDCD-BEC6-4902-AAD2-EB3CD2B6933E}"/>
    </a:ext>
  </a:extLst>
</a:theme>
</file>

<file path=ppt/theme/theme2.xml><?xml version="1.0" encoding="utf-8"?>
<a:theme xmlns:a="http://schemas.openxmlformats.org/drawingml/2006/main" name="Page Design">
  <a:themeElements>
    <a:clrScheme name="ERCOT colors">
      <a:dk1>
        <a:srgbClr val="171A1C"/>
      </a:dk1>
      <a:lt1>
        <a:srgbClr val="FFFFFF"/>
      </a:lt1>
      <a:dk2>
        <a:srgbClr val="4A525A"/>
      </a:dk2>
      <a:lt2>
        <a:srgbClr val="E6EBEF"/>
      </a:lt2>
      <a:accent1>
        <a:srgbClr val="005763"/>
      </a:accent1>
      <a:accent2>
        <a:srgbClr val="3DBED1"/>
      </a:accent2>
      <a:accent3>
        <a:srgbClr val="003865"/>
      </a:accent3>
      <a:accent4>
        <a:srgbClr val="0063B4"/>
      </a:accent4>
      <a:accent5>
        <a:srgbClr val="26D07C"/>
      </a:accent5>
      <a:accent6>
        <a:srgbClr val="867ED0"/>
      </a:accent6>
      <a:hlink>
        <a:srgbClr val="00AEC7"/>
      </a:hlink>
      <a:folHlink>
        <a:srgbClr val="685BC7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RCOT Official PowerPoint Template - Public" id="{FB506FE2-73A5-49D8-88D7-3B8BB673CC8D}" vid="{E771427F-03EA-4C50-B0D4-53899F39E546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dience xmlns="3c917f14-8d40-4289-92aa-fd10f73581c9">Public</Audienc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779995893D9842BA3FA5B9B5E7FD29" ma:contentTypeVersion="5" ma:contentTypeDescription="Create a new document." ma:contentTypeScope="" ma:versionID="6d199b3ad5f5b9d872d256308c85908b">
  <xsd:schema xmlns:xsd="http://www.w3.org/2001/XMLSchema" xmlns:xs="http://www.w3.org/2001/XMLSchema" xmlns:p="http://schemas.microsoft.com/office/2006/metadata/properties" xmlns:ns2="3c917f14-8d40-4289-92aa-fd10f73581c9" targetNamespace="http://schemas.microsoft.com/office/2006/metadata/properties" ma:root="true" ma:fieldsID="dcedc2ff92fcc6164a822d33fd796499" ns2:_="">
    <xsd:import namespace="3c917f14-8d40-4289-92aa-fd10f73581c9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917f14-8d40-4289-92aa-fd10f73581c9" elementFormDefault="qualified">
    <xsd:import namespace="http://schemas.microsoft.com/office/2006/documentManagement/types"/>
    <xsd:import namespace="http://schemas.microsoft.com/office/infopath/2007/PartnerControls"/>
    <xsd:element name="Audience" ma:index="8" nillable="true" ma:displayName="Audience" ma:format="Dropdown" ma:internalName="Audience">
      <xsd:simpleType>
        <xsd:restriction base="dms:Choice">
          <xsd:enumeration value="Public"/>
          <xsd:enumeration value="Internal"/>
          <xsd:enumeration value="Confidential"/>
          <xsd:enumeration value="Board of Directors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E754FD2-17D2-4534-9157-8CFDD0166132}">
  <ds:schemaRefs>
    <ds:schemaRef ds:uri="http://purl.org/dc/elements/1.1/"/>
    <ds:schemaRef ds:uri="3c917f14-8d40-4289-92aa-fd10f73581c9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B57DC9A4-2D51-40CB-BA99-0BF7D516F6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917f14-8d40-4289-92aa-fd10f73581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A5F3B15-1EDA-47D5-B690-303F08E28C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ERCOT Official PowerPoint Template - Public</Template>
  <TotalTime>8982</TotalTime>
  <Words>1333</Words>
  <Application>Microsoft Office PowerPoint</Application>
  <PresentationFormat>Widescreen</PresentationFormat>
  <Paragraphs>345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Aptos</vt:lpstr>
      <vt:lpstr>Arial</vt:lpstr>
      <vt:lpstr>Courier New</vt:lpstr>
      <vt:lpstr>Wingdings</vt:lpstr>
      <vt:lpstr>Cover</vt:lpstr>
      <vt:lpstr>Page Design</vt:lpstr>
      <vt:lpstr>Project Update   Troy Anderson ERCOT Portfolio Management  June 10, 2026</vt:lpstr>
      <vt:lpstr>Project Update Agenda</vt:lpstr>
      <vt:lpstr>Recent / Upcoming Project Highlights</vt:lpstr>
      <vt:lpstr>2026 Release Targets - Approved NPRRs / SCRs / xGRRs</vt:lpstr>
      <vt:lpstr>Other Project Updates</vt:lpstr>
      <vt:lpstr>Priority / Rank Recommendations for Revision Requests with Impacts</vt:lpstr>
      <vt:lpstr>Technology Working Group (TWG) - 5/21/2026 Meeting</vt:lpstr>
      <vt:lpstr>2026 Project Planning</vt:lpstr>
      <vt:lpstr>Aging Revision Request Project Prioritization Approach</vt:lpstr>
      <vt:lpstr>Aging Revision Request Project Prioritization Approach – Stats</vt:lpstr>
      <vt:lpstr>Questions/Comments?</vt:lpstr>
    </vt:vector>
  </TitlesOfParts>
  <Company>ERCOT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Anderson, Troy</dc:creator>
  <cp:keywords/>
  <cp:lastModifiedBy>Anderson, Troy</cp:lastModifiedBy>
  <cp:revision>8</cp:revision>
  <dcterms:created xsi:type="dcterms:W3CDTF">2026-04-24T12:02:03Z</dcterms:created>
  <dcterms:modified xsi:type="dcterms:W3CDTF">2026-06-09T17:17:13Z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0x01010056779995893D9842BA3FA5B9B5E7FD29</vt:lpwstr>
  </property>
  <property fmtid="{D5CDD505-2E9C-101B-9397-08002B2CF9AE}" pid="3" name="MediaServiceImageTags">
    <vt:lpwstr/>
  </property>
  <property fmtid="{D5CDD505-2E9C-101B-9397-08002B2CF9AE}" pid="4" name="MSIP_Label_c144db1d-993e-40da-980d-6eea152adc50_Enabled">
    <vt:lpwstr>true</vt:lpwstr>
  </property>
  <property fmtid="{D5CDD505-2E9C-101B-9397-08002B2CF9AE}" pid="5" name="MSIP_Label_c144db1d-993e-40da-980d-6eea152adc50_SetDate">
    <vt:lpwstr>2026-02-04T21:33:56Z</vt:lpwstr>
  </property>
  <property fmtid="{D5CDD505-2E9C-101B-9397-08002B2CF9AE}" pid="6" name="MSIP_Label_c144db1d-993e-40da-980d-6eea152adc50_Method">
    <vt:lpwstr>Privileged</vt:lpwstr>
  </property>
  <property fmtid="{D5CDD505-2E9C-101B-9397-08002B2CF9AE}" pid="7" name="MSIP_Label_c144db1d-993e-40da-980d-6eea152adc50_Name">
    <vt:lpwstr>Public</vt:lpwstr>
  </property>
  <property fmtid="{D5CDD505-2E9C-101B-9397-08002B2CF9AE}" pid="8" name="MSIP_Label_c144db1d-993e-40da-980d-6eea152adc50_SiteId">
    <vt:lpwstr>0afb747d-bff7-4596-a9fc-950ef9e0ec45</vt:lpwstr>
  </property>
  <property fmtid="{D5CDD505-2E9C-101B-9397-08002B2CF9AE}" pid="9" name="MSIP_Label_c144db1d-993e-40da-980d-6eea152adc50_ActionId">
    <vt:lpwstr>1d14393e-8913-4215-8969-3d0b24cf798e</vt:lpwstr>
  </property>
  <property fmtid="{D5CDD505-2E9C-101B-9397-08002B2CF9AE}" pid="10" name="MSIP_Label_c144db1d-993e-40da-980d-6eea152adc50_ContentBits">
    <vt:lpwstr>0</vt:lpwstr>
  </property>
  <property fmtid="{D5CDD505-2E9C-101B-9397-08002B2CF9AE}" pid="11" name="MSIP_Label_c144db1d-993e-40da-980d-6eea152adc50_Tag">
    <vt:lpwstr>10, 0, 1, 1</vt:lpwstr>
  </property>
</Properties>
</file>