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5.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73"/>
  </p:notesMasterIdLst>
  <p:handoutMasterIdLst>
    <p:handoutMasterId r:id="rId74"/>
  </p:handoutMasterIdLst>
  <p:sldIdLst>
    <p:sldId id="2147479097" r:id="rId6"/>
    <p:sldId id="2147479079" r:id="rId7"/>
    <p:sldId id="2147479077" r:id="rId8"/>
    <p:sldId id="2147479094" r:id="rId9"/>
    <p:sldId id="2147479095" r:id="rId10"/>
    <p:sldId id="2147479098" r:id="rId11"/>
    <p:sldId id="2147479102" r:id="rId12"/>
    <p:sldId id="2147479083" r:id="rId13"/>
    <p:sldId id="2147479080" r:id="rId14"/>
    <p:sldId id="2147479042" r:id="rId15"/>
    <p:sldId id="2147479033" r:id="rId16"/>
    <p:sldId id="2147479034" r:id="rId17"/>
    <p:sldId id="2147479035" r:id="rId18"/>
    <p:sldId id="2147479085" r:id="rId19"/>
    <p:sldId id="2147479087" r:id="rId20"/>
    <p:sldId id="2147479088" r:id="rId21"/>
    <p:sldId id="2147479101" r:id="rId22"/>
    <p:sldId id="2147479103" r:id="rId23"/>
    <p:sldId id="2147478763" r:id="rId24"/>
    <p:sldId id="2147478785" r:id="rId25"/>
    <p:sldId id="2147478786" r:id="rId26"/>
    <p:sldId id="2147478787" r:id="rId27"/>
    <p:sldId id="2147478789" r:id="rId28"/>
    <p:sldId id="2147479124" r:id="rId29"/>
    <p:sldId id="2147478790" r:id="rId30"/>
    <p:sldId id="2147478791" r:id="rId31"/>
    <p:sldId id="2147478764" r:id="rId32"/>
    <p:sldId id="2147478793" r:id="rId33"/>
    <p:sldId id="2147479107" r:id="rId34"/>
    <p:sldId id="2147479108" r:id="rId35"/>
    <p:sldId id="2147478794" r:id="rId36"/>
    <p:sldId id="2147479106" r:id="rId37"/>
    <p:sldId id="2147479109" r:id="rId38"/>
    <p:sldId id="2147479110" r:id="rId39"/>
    <p:sldId id="2147478768" r:id="rId40"/>
    <p:sldId id="2147478772" r:id="rId41"/>
    <p:sldId id="2147478773" r:id="rId42"/>
    <p:sldId id="2147478774" r:id="rId43"/>
    <p:sldId id="2147478775" r:id="rId44"/>
    <p:sldId id="2147478776" r:id="rId45"/>
    <p:sldId id="2147478777" r:id="rId46"/>
    <p:sldId id="2147478778" r:id="rId47"/>
    <p:sldId id="2147478779" r:id="rId48"/>
    <p:sldId id="2147478769" r:id="rId49"/>
    <p:sldId id="2147478770" r:id="rId50"/>
    <p:sldId id="2147479093" r:id="rId51"/>
    <p:sldId id="2147479046" r:id="rId52"/>
    <p:sldId id="2147479041" r:id="rId53"/>
    <p:sldId id="2147479081" r:id="rId54"/>
    <p:sldId id="2147479060" r:id="rId55"/>
    <p:sldId id="2147479061" r:id="rId56"/>
    <p:sldId id="2147479062" r:id="rId57"/>
    <p:sldId id="2147479063" r:id="rId58"/>
    <p:sldId id="2147479064" r:id="rId59"/>
    <p:sldId id="2147479066" r:id="rId60"/>
    <p:sldId id="2147479067" r:id="rId61"/>
    <p:sldId id="2147479068" r:id="rId62"/>
    <p:sldId id="2147479069" r:id="rId63"/>
    <p:sldId id="2147479070" r:id="rId64"/>
    <p:sldId id="2147479023" r:id="rId65"/>
    <p:sldId id="2147479026" r:id="rId66"/>
    <p:sldId id="2147479027" r:id="rId67"/>
    <p:sldId id="2147479090" r:id="rId68"/>
    <p:sldId id="2147479029" r:id="rId69"/>
    <p:sldId id="2147479091" r:id="rId70"/>
    <p:sldId id="2147479092" r:id="rId71"/>
    <p:sldId id="2147479031" r:id="rId72"/>
  </p:sldIdLst>
  <p:sldSz cx="12192000" cy="6858000"/>
  <p:notesSz cx="7102475" cy="9388475"/>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DBE91927-F6DB-6E1E-EA6F-582FF8FB4C6C}" name="Switzer, Christina" initials="CS" userId="S::Christina.Switzer@ercot.com::718fdc06-d185-42eb-a781-85958c100b82" providerId="AD"/>
  <p188:author id="{261C4439-2D8A-0656-1F63-EE5EC99FD27A}" name="Huang, Fred" initials="SH" userId="S::Shun-Hsien.Huang@ercot.com::604a4aa9-2658-4d75-8cf1-9e07b94baee6" providerId="AD"/>
  <p188:author id="{18E1B941-D805-FD4F-8957-3F61C5D9EBD4}" name="Ayson, Janice" initials="JA" userId="S::Janice.Ayson@ercot.com::f2bb4e96-48b2-4079-a64c-325f474add9b" providerId="AD"/>
  <p188:author id="{06F3794A-CC67-56A5-0FBD-5E0FC58AAB14}" name="Springer, Agee" initials="SA" userId="S::agee.springer@ercot.com::c70aae34-03cc-4ca4-9dc9-ab0f1f0f7e1f" providerId="AD"/>
  <p188:author id="{E059994E-1F97-2543-043B-6E726BCB59C5}" name="Shaaz Lalani" initials="SL" userId="S::Shaaz_Lalani@mckinsey.com::b1f1cdaa-cfd9-4cff-ad98-f946d5dba42f" providerId="AD"/>
  <p188:author id="{1DC88E50-52D5-C315-B518-599503BB2D2B}" name="Switzer, Christina" initials="SC" userId="S::christina.switzer@ercot.com::718fdc06-d185-42eb-a781-85958c100b82" providerId="AD"/>
  <p188:author id="{6A1BB263-FD63-DC8B-3A22-FA5EBF28757D}" name="Yan, Ping" initials="PY" userId="S::Ping.Yan@ercot.com::ba1806fc-35c3-448b-afd8-330b1a9a68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78D2DF"/>
    <a:srgbClr val="D2D2D2"/>
    <a:srgbClr val="005763"/>
    <a:srgbClr val="E6EBEF"/>
    <a:srgbClr val="B1E5ED"/>
    <a:srgbClr val="CCDDE0"/>
    <a:srgbClr val="26D07C"/>
    <a:srgbClr val="99E9C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B5B2E-8014-485B-BC54-9BA76DEB17BD}" v="341" dt="2026-06-04T14:00:48.087"/>
    <p1510:client id="{6A35F722-0B26-41B4-A11D-872EBDC5C216}" v="343" dt="2026-06-04T16:29:51.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386A7-B973-4E9E-BE19-9786696293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4EDE1A3-DE8F-48CC-BB00-334F160EFDAF}">
      <dgm:prSet phldrT="[Text]" phldr="0" custT="1"/>
      <dgm:spPr/>
      <dgm:t>
        <a:bodyPr/>
        <a:lstStyle/>
        <a:p>
          <a:r>
            <a:rPr lang="en-US" sz="1800" b="1"/>
            <a:t>May 21</a:t>
          </a:r>
          <a:endParaRPr lang="en-US" sz="1800" b="0"/>
        </a:p>
      </dgm:t>
    </dgm:pt>
    <dgm:pt modelId="{F40FBA84-CA24-4478-BBC6-E641DD6F7EEC}" type="parTrans" cxnId="{1D9DF6B6-FC3B-417F-BA3D-979B2B635B21}">
      <dgm:prSet/>
      <dgm:spPr/>
      <dgm:t>
        <a:bodyPr/>
        <a:lstStyle/>
        <a:p>
          <a:endParaRPr lang="en-US"/>
        </a:p>
      </dgm:t>
    </dgm:pt>
    <dgm:pt modelId="{858617FD-4491-4954-9C9F-B957B75D94EC}" type="sibTrans" cxnId="{1D9DF6B6-FC3B-417F-BA3D-979B2B635B21}">
      <dgm:prSet/>
      <dgm:spPr/>
      <dgm:t>
        <a:bodyPr/>
        <a:lstStyle/>
        <a:p>
          <a:endParaRPr lang="en-US"/>
        </a:p>
      </dgm:t>
    </dgm:pt>
    <dgm:pt modelId="{8098EA7D-FA2A-42E9-A624-4A6F71E79945}">
      <dgm:prSet phldrT="[Text]" phldr="0" custT="1"/>
      <dgm:spPr/>
      <dgm:t>
        <a:bodyPr/>
        <a:lstStyle/>
        <a:p>
          <a:r>
            <a:rPr lang="en-US" sz="1400"/>
            <a:t>Initial preview of implementation process, new LIF, and attestation templates</a:t>
          </a:r>
        </a:p>
      </dgm:t>
    </dgm:pt>
    <dgm:pt modelId="{1D9F17E3-52A7-4247-BCF4-D07513E35E59}" type="parTrans" cxnId="{62183DA7-46DA-4950-92A3-FB1FE92E1045}">
      <dgm:prSet/>
      <dgm:spPr/>
      <dgm:t>
        <a:bodyPr/>
        <a:lstStyle/>
        <a:p>
          <a:endParaRPr lang="en-US"/>
        </a:p>
      </dgm:t>
    </dgm:pt>
    <dgm:pt modelId="{A236C12F-1C5C-4894-B930-1A9E17CB4D85}" type="sibTrans" cxnId="{62183DA7-46DA-4950-92A3-FB1FE92E1045}">
      <dgm:prSet/>
      <dgm:spPr/>
      <dgm:t>
        <a:bodyPr/>
        <a:lstStyle/>
        <a:p>
          <a:endParaRPr lang="en-US"/>
        </a:p>
      </dgm:t>
    </dgm:pt>
    <dgm:pt modelId="{352171BF-4D9D-4800-BF53-D11DA0A28A79}">
      <dgm:prSet phldrT="[Text]" phldr="0" custT="1"/>
      <dgm:spPr/>
      <dgm:t>
        <a:bodyPr/>
        <a:lstStyle/>
        <a:p>
          <a:r>
            <a:rPr lang="en-US" sz="1800" b="1" dirty="0"/>
            <a:t>May 28</a:t>
          </a:r>
        </a:p>
      </dgm:t>
    </dgm:pt>
    <dgm:pt modelId="{FB6C8ED5-76DF-4C9E-982F-F348D92121B7}" type="parTrans" cxnId="{FD529C73-20D4-4013-8A32-B8859E13C85F}">
      <dgm:prSet/>
      <dgm:spPr/>
      <dgm:t>
        <a:bodyPr/>
        <a:lstStyle/>
        <a:p>
          <a:endParaRPr lang="en-US"/>
        </a:p>
      </dgm:t>
    </dgm:pt>
    <dgm:pt modelId="{48A09B17-9635-4E70-905B-82A46778689B}" type="sibTrans" cxnId="{FD529C73-20D4-4013-8A32-B8859E13C85F}">
      <dgm:prSet/>
      <dgm:spPr/>
      <dgm:t>
        <a:bodyPr/>
        <a:lstStyle/>
        <a:p>
          <a:endParaRPr lang="en-US"/>
        </a:p>
      </dgm:t>
    </dgm:pt>
    <dgm:pt modelId="{9CCC3CCE-0F3F-4A95-AD30-4EFE5AC3DE02}">
      <dgm:prSet phldrT="[Text]" phldr="0" custT="1"/>
      <dgm:spPr/>
      <dgm:t>
        <a:bodyPr/>
        <a:lstStyle/>
        <a:p>
          <a:r>
            <a:rPr lang="en-US" sz="1400"/>
            <a:t>More detailed preview of process, new LIF, and attestation templates</a:t>
          </a:r>
        </a:p>
      </dgm:t>
    </dgm:pt>
    <dgm:pt modelId="{BE594581-B539-452F-8BF8-BB8B9C34DD1B}" type="parTrans" cxnId="{40976915-11F2-42FB-9B52-2C9E34069E53}">
      <dgm:prSet/>
      <dgm:spPr/>
      <dgm:t>
        <a:bodyPr/>
        <a:lstStyle/>
        <a:p>
          <a:endParaRPr lang="en-US"/>
        </a:p>
      </dgm:t>
    </dgm:pt>
    <dgm:pt modelId="{705860B5-4BB8-47EC-A942-472F92274297}" type="sibTrans" cxnId="{40976915-11F2-42FB-9B52-2C9E34069E53}">
      <dgm:prSet/>
      <dgm:spPr/>
      <dgm:t>
        <a:bodyPr/>
        <a:lstStyle/>
        <a:p>
          <a:endParaRPr lang="en-US"/>
        </a:p>
      </dgm:t>
    </dgm:pt>
    <dgm:pt modelId="{F9B67D7C-F96E-4F90-97A2-00AA39425CB2}">
      <dgm:prSet phldrT="[Text]" phldr="0" custT="1"/>
      <dgm:spPr/>
      <dgm:t>
        <a:bodyPr/>
        <a:lstStyle/>
        <a:p>
          <a:r>
            <a:rPr lang="en-US" sz="1800" b="1" dirty="0"/>
            <a:t>First weeks of June</a:t>
          </a:r>
          <a:r>
            <a:rPr lang="en-US" sz="1800" b="1" dirty="0">
              <a:sym typeface="Symbol" panose="05050102010706020507" pitchFamily="18" charset="2"/>
            </a:rPr>
            <a:t></a:t>
          </a:r>
          <a:endParaRPr lang="en-US" sz="1800" b="1" dirty="0"/>
        </a:p>
      </dgm:t>
    </dgm:pt>
    <dgm:pt modelId="{A5E7F439-5CC0-48AC-AA4B-DB7ED56F94AB}" type="parTrans" cxnId="{F193815F-A4E6-46E0-B42F-B0970CBB6D05}">
      <dgm:prSet/>
      <dgm:spPr/>
      <dgm:t>
        <a:bodyPr/>
        <a:lstStyle/>
        <a:p>
          <a:endParaRPr lang="en-US"/>
        </a:p>
      </dgm:t>
    </dgm:pt>
    <dgm:pt modelId="{20467B77-5C0F-43FA-8812-63E56D8287BB}" type="sibTrans" cxnId="{F193815F-A4E6-46E0-B42F-B0970CBB6D05}">
      <dgm:prSet/>
      <dgm:spPr/>
      <dgm:t>
        <a:bodyPr/>
        <a:lstStyle/>
        <a:p>
          <a:endParaRPr lang="en-US"/>
        </a:p>
      </dgm:t>
    </dgm:pt>
    <dgm:pt modelId="{17B29284-4CE7-493D-B943-ECEF58727632}">
      <dgm:prSet phldrT="[Text]" phldr="0" custT="1"/>
      <dgm:spPr/>
      <dgm:t>
        <a:bodyPr/>
        <a:lstStyle/>
        <a:p>
          <a:r>
            <a:rPr lang="en-US" sz="1400"/>
            <a:t>Official LIF and attestation templates posted to the Large Load Integration section of the ERCOT website</a:t>
          </a:r>
        </a:p>
      </dgm:t>
    </dgm:pt>
    <dgm:pt modelId="{BD3DB7F5-38AF-4346-A218-2660DF760FEB}" type="parTrans" cxnId="{2BA6C90A-900B-4A4C-9409-B3E7B060AACF}">
      <dgm:prSet/>
      <dgm:spPr/>
      <dgm:t>
        <a:bodyPr/>
        <a:lstStyle/>
        <a:p>
          <a:endParaRPr lang="en-US"/>
        </a:p>
      </dgm:t>
    </dgm:pt>
    <dgm:pt modelId="{110C13ED-B7C7-4170-A1EC-3CCE16281346}" type="sibTrans" cxnId="{2BA6C90A-900B-4A4C-9409-B3E7B060AACF}">
      <dgm:prSet/>
      <dgm:spPr/>
      <dgm:t>
        <a:bodyPr/>
        <a:lstStyle/>
        <a:p>
          <a:endParaRPr lang="en-US"/>
        </a:p>
      </dgm:t>
    </dgm:pt>
    <dgm:pt modelId="{14D68128-5FDC-415C-ABA4-48DAF3F0E4C6}">
      <dgm:prSet phldrT="[Text]" phldr="0" custT="1"/>
      <dgm:spPr/>
      <dgm:t>
        <a:bodyPr/>
        <a:lstStyle/>
        <a:p>
          <a:r>
            <a:rPr lang="en-US" sz="1400"/>
            <a:t>New email inbox goes live to receive Batch Zero submission packages</a:t>
          </a:r>
        </a:p>
      </dgm:t>
    </dgm:pt>
    <dgm:pt modelId="{4774501C-8AEB-496E-A0D3-51BD796713F4}" type="parTrans" cxnId="{B81C2B91-D784-43ED-BFED-A71C7ED3418A}">
      <dgm:prSet/>
      <dgm:spPr/>
      <dgm:t>
        <a:bodyPr/>
        <a:lstStyle/>
        <a:p>
          <a:endParaRPr lang="en-US"/>
        </a:p>
      </dgm:t>
    </dgm:pt>
    <dgm:pt modelId="{624FD7AE-29B6-4EA1-BD9F-3904132C54B6}" type="sibTrans" cxnId="{B81C2B91-D784-43ED-BFED-A71C7ED3418A}">
      <dgm:prSet/>
      <dgm:spPr/>
      <dgm:t>
        <a:bodyPr/>
        <a:lstStyle/>
        <a:p>
          <a:endParaRPr lang="en-US"/>
        </a:p>
      </dgm:t>
    </dgm:pt>
    <dgm:pt modelId="{663B7FD6-CC2C-4B9E-850C-7182F9ECBE09}">
      <dgm:prSet phldrT="[Text]" phldr="0" custT="1"/>
      <dgm:spPr/>
      <dgm:t>
        <a:bodyPr/>
        <a:lstStyle/>
        <a:p>
          <a:r>
            <a:rPr lang="en-US" sz="1800" b="1"/>
            <a:t>July 24</a:t>
          </a:r>
        </a:p>
      </dgm:t>
    </dgm:pt>
    <dgm:pt modelId="{1A17CB7B-1EE2-4C61-89DC-7CFE716C4D4C}" type="parTrans" cxnId="{B3AC641B-5DEB-42C4-A467-C6EC254FF6F5}">
      <dgm:prSet/>
      <dgm:spPr/>
      <dgm:t>
        <a:bodyPr/>
        <a:lstStyle/>
        <a:p>
          <a:endParaRPr lang="en-US"/>
        </a:p>
      </dgm:t>
    </dgm:pt>
    <dgm:pt modelId="{43F5111C-628E-4257-A43A-91813A223FE9}" type="sibTrans" cxnId="{B3AC641B-5DEB-42C4-A467-C6EC254FF6F5}">
      <dgm:prSet/>
      <dgm:spPr/>
      <dgm:t>
        <a:bodyPr/>
        <a:lstStyle/>
        <a:p>
          <a:endParaRPr lang="en-US"/>
        </a:p>
      </dgm:t>
    </dgm:pt>
    <dgm:pt modelId="{9602BDF4-B4E8-4664-B519-59A30454A382}">
      <dgm:prSet phldrT="[Text]" phldr="0" custT="1"/>
      <dgm:spPr/>
      <dgm:t>
        <a:bodyPr/>
        <a:lstStyle/>
        <a:p>
          <a:r>
            <a:rPr lang="en-US" sz="1400"/>
            <a:t>Last day for Interconnecting  TSPs/DSPs, as applicable, to submit completed Batch Zero submission packages to ERCOT</a:t>
          </a:r>
        </a:p>
      </dgm:t>
    </dgm:pt>
    <dgm:pt modelId="{E21D3733-640C-439C-9222-E6B3B3259D92}" type="parTrans" cxnId="{E27A6623-EAD3-4249-AD1B-12FD86F92223}">
      <dgm:prSet/>
      <dgm:spPr/>
      <dgm:t>
        <a:bodyPr/>
        <a:lstStyle/>
        <a:p>
          <a:endParaRPr lang="en-US"/>
        </a:p>
      </dgm:t>
    </dgm:pt>
    <dgm:pt modelId="{62617BD0-CF31-4BF7-A098-E3519BE7BD07}" type="sibTrans" cxnId="{E27A6623-EAD3-4249-AD1B-12FD86F92223}">
      <dgm:prSet/>
      <dgm:spPr/>
      <dgm:t>
        <a:bodyPr/>
        <a:lstStyle/>
        <a:p>
          <a:endParaRPr lang="en-US"/>
        </a:p>
      </dgm:t>
    </dgm:pt>
    <dgm:pt modelId="{1988DBDF-BF8A-4173-A66C-06524228576E}">
      <dgm:prSet phldrT="[Text]" phldr="0" custT="1"/>
      <dgm:spPr/>
      <dgm:t>
        <a:bodyPr/>
        <a:lstStyle/>
        <a:p>
          <a:r>
            <a:rPr lang="en-US" sz="1400"/>
            <a:t>Request for feedback and questions</a:t>
          </a:r>
          <a:endParaRPr lang="en-US" sz="1600"/>
        </a:p>
      </dgm:t>
    </dgm:pt>
    <dgm:pt modelId="{FF739C76-14D1-471C-B311-6BD3440D7F2F}" type="parTrans" cxnId="{7D849391-BD36-401F-B5AF-63BE44A6857B}">
      <dgm:prSet/>
      <dgm:spPr/>
      <dgm:t>
        <a:bodyPr/>
        <a:lstStyle/>
        <a:p>
          <a:endParaRPr lang="en-US"/>
        </a:p>
      </dgm:t>
    </dgm:pt>
    <dgm:pt modelId="{BE7AC1CB-B385-429D-BD7A-B04D0ECB1801}" type="sibTrans" cxnId="{7D849391-BD36-401F-B5AF-63BE44A6857B}">
      <dgm:prSet/>
      <dgm:spPr/>
      <dgm:t>
        <a:bodyPr/>
        <a:lstStyle/>
        <a:p>
          <a:endParaRPr lang="en-US"/>
        </a:p>
      </dgm:t>
    </dgm:pt>
    <dgm:pt modelId="{A08A7ED6-1725-4E5C-AD7A-079A72E3A61A}" type="pres">
      <dgm:prSet presAssocID="{A86386A7-B973-4E9E-BE19-978669629384}" presName="linearFlow" presStyleCnt="0">
        <dgm:presLayoutVars>
          <dgm:dir/>
          <dgm:animLvl val="lvl"/>
          <dgm:resizeHandles val="exact"/>
        </dgm:presLayoutVars>
      </dgm:prSet>
      <dgm:spPr/>
    </dgm:pt>
    <dgm:pt modelId="{E61A4312-4C6B-41BB-BC51-95C4CD2328C8}" type="pres">
      <dgm:prSet presAssocID="{34EDE1A3-DE8F-48CC-BB00-334F160EFDAF}" presName="composite" presStyleCnt="0"/>
      <dgm:spPr/>
    </dgm:pt>
    <dgm:pt modelId="{151B00E0-5257-428F-AE35-40569D112F63}" type="pres">
      <dgm:prSet presAssocID="{34EDE1A3-DE8F-48CC-BB00-334F160EFDAF}" presName="parTx" presStyleLbl="node1" presStyleIdx="0" presStyleCnt="4">
        <dgm:presLayoutVars>
          <dgm:chMax val="0"/>
          <dgm:chPref val="0"/>
          <dgm:bulletEnabled val="1"/>
        </dgm:presLayoutVars>
      </dgm:prSet>
      <dgm:spPr/>
    </dgm:pt>
    <dgm:pt modelId="{701E58C9-4E9F-4D96-95F6-627F1C60202B}" type="pres">
      <dgm:prSet presAssocID="{34EDE1A3-DE8F-48CC-BB00-334F160EFDAF}" presName="parSh" presStyleLbl="node1" presStyleIdx="0" presStyleCnt="4"/>
      <dgm:spPr/>
    </dgm:pt>
    <dgm:pt modelId="{4E2F179B-42DC-47DF-BD38-3D2A86129B43}" type="pres">
      <dgm:prSet presAssocID="{34EDE1A3-DE8F-48CC-BB00-334F160EFDAF}" presName="desTx" presStyleLbl="fgAcc1" presStyleIdx="0" presStyleCnt="4">
        <dgm:presLayoutVars>
          <dgm:bulletEnabled val="1"/>
        </dgm:presLayoutVars>
      </dgm:prSet>
      <dgm:spPr/>
    </dgm:pt>
    <dgm:pt modelId="{108EC537-3590-4700-A079-5E03D9707ABF}" type="pres">
      <dgm:prSet presAssocID="{858617FD-4491-4954-9C9F-B957B75D94EC}" presName="sibTrans" presStyleLbl="sibTrans2D1" presStyleIdx="0" presStyleCnt="3"/>
      <dgm:spPr/>
    </dgm:pt>
    <dgm:pt modelId="{AC2EE302-24EC-4EE4-AE11-C125DC5DA4AB}" type="pres">
      <dgm:prSet presAssocID="{858617FD-4491-4954-9C9F-B957B75D94EC}" presName="connTx" presStyleLbl="sibTrans2D1" presStyleIdx="0" presStyleCnt="3"/>
      <dgm:spPr/>
    </dgm:pt>
    <dgm:pt modelId="{208A5AC5-AAC6-4F72-9DF2-52327E535514}" type="pres">
      <dgm:prSet presAssocID="{352171BF-4D9D-4800-BF53-D11DA0A28A79}" presName="composite" presStyleCnt="0"/>
      <dgm:spPr/>
    </dgm:pt>
    <dgm:pt modelId="{F574FFED-7637-4FF5-9153-B1250ACBA579}" type="pres">
      <dgm:prSet presAssocID="{352171BF-4D9D-4800-BF53-D11DA0A28A79}" presName="parTx" presStyleLbl="node1" presStyleIdx="0" presStyleCnt="4">
        <dgm:presLayoutVars>
          <dgm:chMax val="0"/>
          <dgm:chPref val="0"/>
          <dgm:bulletEnabled val="1"/>
        </dgm:presLayoutVars>
      </dgm:prSet>
      <dgm:spPr/>
    </dgm:pt>
    <dgm:pt modelId="{B04C5989-9118-43F6-8315-EE46AD25B79D}" type="pres">
      <dgm:prSet presAssocID="{352171BF-4D9D-4800-BF53-D11DA0A28A79}" presName="parSh" presStyleLbl="node1" presStyleIdx="1" presStyleCnt="4"/>
      <dgm:spPr/>
    </dgm:pt>
    <dgm:pt modelId="{9B2459F9-90A0-40C1-A8C8-931295CC5D7B}" type="pres">
      <dgm:prSet presAssocID="{352171BF-4D9D-4800-BF53-D11DA0A28A79}" presName="desTx" presStyleLbl="fgAcc1" presStyleIdx="1" presStyleCnt="4" custLinFactNeighborY="9597">
        <dgm:presLayoutVars>
          <dgm:bulletEnabled val="1"/>
        </dgm:presLayoutVars>
      </dgm:prSet>
      <dgm:spPr/>
    </dgm:pt>
    <dgm:pt modelId="{5D277219-7C18-44DE-8112-7641A33D9C08}" type="pres">
      <dgm:prSet presAssocID="{48A09B17-9635-4E70-905B-82A46778689B}" presName="sibTrans" presStyleLbl="sibTrans2D1" presStyleIdx="1" presStyleCnt="3" custScaleX="100000"/>
      <dgm:spPr/>
    </dgm:pt>
    <dgm:pt modelId="{555373B3-4DA7-48BA-AB8A-CFC26FDE8BB4}" type="pres">
      <dgm:prSet presAssocID="{48A09B17-9635-4E70-905B-82A46778689B}" presName="connTx" presStyleLbl="sibTrans2D1" presStyleIdx="1" presStyleCnt="3"/>
      <dgm:spPr/>
    </dgm:pt>
    <dgm:pt modelId="{144F1D2D-A86F-4BF7-8649-698C27149739}" type="pres">
      <dgm:prSet presAssocID="{F9B67D7C-F96E-4F90-97A2-00AA39425CB2}" presName="composite" presStyleCnt="0"/>
      <dgm:spPr/>
    </dgm:pt>
    <dgm:pt modelId="{29485178-4E59-4B92-A42E-40867A7E322A}" type="pres">
      <dgm:prSet presAssocID="{F9B67D7C-F96E-4F90-97A2-00AA39425CB2}" presName="parTx" presStyleLbl="node1" presStyleIdx="1" presStyleCnt="4">
        <dgm:presLayoutVars>
          <dgm:chMax val="0"/>
          <dgm:chPref val="0"/>
          <dgm:bulletEnabled val="1"/>
        </dgm:presLayoutVars>
      </dgm:prSet>
      <dgm:spPr/>
    </dgm:pt>
    <dgm:pt modelId="{E2432099-52EA-4475-A9CB-32A78FEAD295}" type="pres">
      <dgm:prSet presAssocID="{F9B67D7C-F96E-4F90-97A2-00AA39425CB2}" presName="parSh" presStyleLbl="node1" presStyleIdx="2" presStyleCnt="4"/>
      <dgm:spPr/>
    </dgm:pt>
    <dgm:pt modelId="{5CE4831C-0381-4748-8460-E2D28ED285D0}" type="pres">
      <dgm:prSet presAssocID="{F9B67D7C-F96E-4F90-97A2-00AA39425CB2}" presName="desTx" presStyleLbl="fgAcc1" presStyleIdx="2" presStyleCnt="4">
        <dgm:presLayoutVars>
          <dgm:bulletEnabled val="1"/>
        </dgm:presLayoutVars>
      </dgm:prSet>
      <dgm:spPr/>
    </dgm:pt>
    <dgm:pt modelId="{20E5C52B-2EF7-48BE-95CD-52C9A82C5B23}" type="pres">
      <dgm:prSet presAssocID="{20467B77-5C0F-43FA-8812-63E56D8287BB}" presName="sibTrans" presStyleLbl="sibTrans2D1" presStyleIdx="2" presStyleCnt="3"/>
      <dgm:spPr/>
    </dgm:pt>
    <dgm:pt modelId="{C828FF24-70E6-487A-AF9A-DCF7E87B8256}" type="pres">
      <dgm:prSet presAssocID="{20467B77-5C0F-43FA-8812-63E56D8287BB}" presName="connTx" presStyleLbl="sibTrans2D1" presStyleIdx="2" presStyleCnt="3"/>
      <dgm:spPr/>
    </dgm:pt>
    <dgm:pt modelId="{06ED7E7C-E91F-4F14-B0CC-9EB288A8D5EC}" type="pres">
      <dgm:prSet presAssocID="{663B7FD6-CC2C-4B9E-850C-7182F9ECBE09}" presName="composite" presStyleCnt="0"/>
      <dgm:spPr/>
    </dgm:pt>
    <dgm:pt modelId="{0E966E36-105A-4F8D-A566-E440556D93C6}" type="pres">
      <dgm:prSet presAssocID="{663B7FD6-CC2C-4B9E-850C-7182F9ECBE09}" presName="parTx" presStyleLbl="node1" presStyleIdx="2" presStyleCnt="4">
        <dgm:presLayoutVars>
          <dgm:chMax val="0"/>
          <dgm:chPref val="0"/>
          <dgm:bulletEnabled val="1"/>
        </dgm:presLayoutVars>
      </dgm:prSet>
      <dgm:spPr/>
    </dgm:pt>
    <dgm:pt modelId="{234D4FD3-2314-42D5-B974-33E70756D62C}" type="pres">
      <dgm:prSet presAssocID="{663B7FD6-CC2C-4B9E-850C-7182F9ECBE09}" presName="parSh" presStyleLbl="node1" presStyleIdx="3" presStyleCnt="4"/>
      <dgm:spPr/>
    </dgm:pt>
    <dgm:pt modelId="{03176ACF-FFBA-4295-A455-887DB8554239}" type="pres">
      <dgm:prSet presAssocID="{663B7FD6-CC2C-4B9E-850C-7182F9ECBE09}" presName="desTx" presStyleLbl="fgAcc1" presStyleIdx="3" presStyleCnt="4">
        <dgm:presLayoutVars>
          <dgm:bulletEnabled val="1"/>
        </dgm:presLayoutVars>
      </dgm:prSet>
      <dgm:spPr/>
    </dgm:pt>
  </dgm:ptLst>
  <dgm:cxnLst>
    <dgm:cxn modelId="{2BA6C90A-900B-4A4C-9409-B3E7B060AACF}" srcId="{F9B67D7C-F96E-4F90-97A2-00AA39425CB2}" destId="{17B29284-4CE7-493D-B943-ECEF58727632}" srcOrd="0" destOrd="0" parTransId="{BD3DB7F5-38AF-4346-A218-2660DF760FEB}" sibTransId="{110C13ED-B7C7-4170-A1EC-3CCE16281346}"/>
    <dgm:cxn modelId="{6A24FF0F-7EFF-4576-9162-80F427B2CD04}" type="presOf" srcId="{663B7FD6-CC2C-4B9E-850C-7182F9ECBE09}" destId="{234D4FD3-2314-42D5-B974-33E70756D62C}" srcOrd="1" destOrd="0" presId="urn:microsoft.com/office/officeart/2005/8/layout/process3"/>
    <dgm:cxn modelId="{40976915-11F2-42FB-9B52-2C9E34069E53}" srcId="{352171BF-4D9D-4800-BF53-D11DA0A28A79}" destId="{9CCC3CCE-0F3F-4A95-AD30-4EFE5AC3DE02}" srcOrd="0" destOrd="0" parTransId="{BE594581-B539-452F-8BF8-BB8B9C34DD1B}" sibTransId="{705860B5-4BB8-47EC-A942-472F92274297}"/>
    <dgm:cxn modelId="{B3AC641B-5DEB-42C4-A467-C6EC254FF6F5}" srcId="{A86386A7-B973-4E9E-BE19-978669629384}" destId="{663B7FD6-CC2C-4B9E-850C-7182F9ECBE09}" srcOrd="3" destOrd="0" parTransId="{1A17CB7B-1EE2-4C61-89DC-7CFE716C4D4C}" sibTransId="{43F5111C-628E-4257-A43A-91813A223FE9}"/>
    <dgm:cxn modelId="{0ED9461D-3239-4AD9-9B56-0AA65FE1E936}" type="presOf" srcId="{48A09B17-9635-4E70-905B-82A46778689B}" destId="{5D277219-7C18-44DE-8112-7641A33D9C08}" srcOrd="0" destOrd="0" presId="urn:microsoft.com/office/officeart/2005/8/layout/process3"/>
    <dgm:cxn modelId="{E27A6623-EAD3-4249-AD1B-12FD86F92223}" srcId="{663B7FD6-CC2C-4B9E-850C-7182F9ECBE09}" destId="{9602BDF4-B4E8-4664-B519-59A30454A382}" srcOrd="0" destOrd="0" parTransId="{E21D3733-640C-439C-9222-E6B3B3259D92}" sibTransId="{62617BD0-CF31-4BF7-A098-E3519BE7BD07}"/>
    <dgm:cxn modelId="{A3009623-841E-4CA7-A2C8-AE3279D2DB79}" type="presOf" srcId="{20467B77-5C0F-43FA-8812-63E56D8287BB}" destId="{20E5C52B-2EF7-48BE-95CD-52C9A82C5B23}" srcOrd="0" destOrd="0" presId="urn:microsoft.com/office/officeart/2005/8/layout/process3"/>
    <dgm:cxn modelId="{0D5BC429-C73B-4F08-956F-61546706B642}" type="presOf" srcId="{14D68128-5FDC-415C-ABA4-48DAF3F0E4C6}" destId="{5CE4831C-0381-4748-8460-E2D28ED285D0}" srcOrd="0" destOrd="1" presId="urn:microsoft.com/office/officeart/2005/8/layout/process3"/>
    <dgm:cxn modelId="{E488995E-E526-42F6-A06D-7421425ADC42}" type="presOf" srcId="{A86386A7-B973-4E9E-BE19-978669629384}" destId="{A08A7ED6-1725-4E5C-AD7A-079A72E3A61A}" srcOrd="0" destOrd="0" presId="urn:microsoft.com/office/officeart/2005/8/layout/process3"/>
    <dgm:cxn modelId="{F193815F-A4E6-46E0-B42F-B0970CBB6D05}" srcId="{A86386A7-B973-4E9E-BE19-978669629384}" destId="{F9B67D7C-F96E-4F90-97A2-00AA39425CB2}" srcOrd="2" destOrd="0" parTransId="{A5E7F439-5CC0-48AC-AA4B-DB7ED56F94AB}" sibTransId="{20467B77-5C0F-43FA-8812-63E56D8287BB}"/>
    <dgm:cxn modelId="{24C9D864-2EF7-4A2F-B2C0-C2A93F5FC4B6}" type="presOf" srcId="{9CCC3CCE-0F3F-4A95-AD30-4EFE5AC3DE02}" destId="{9B2459F9-90A0-40C1-A8C8-931295CC5D7B}" srcOrd="0" destOrd="0" presId="urn:microsoft.com/office/officeart/2005/8/layout/process3"/>
    <dgm:cxn modelId="{CF542865-A08D-495B-AAFD-ED75031238B5}" type="presOf" srcId="{20467B77-5C0F-43FA-8812-63E56D8287BB}" destId="{C828FF24-70E6-487A-AF9A-DCF7E87B8256}" srcOrd="1" destOrd="0" presId="urn:microsoft.com/office/officeart/2005/8/layout/process3"/>
    <dgm:cxn modelId="{ABA44B6E-D99B-41E7-92F7-45A39581FE69}" type="presOf" srcId="{9602BDF4-B4E8-4664-B519-59A30454A382}" destId="{03176ACF-FFBA-4295-A455-887DB8554239}" srcOrd="0" destOrd="0" presId="urn:microsoft.com/office/officeart/2005/8/layout/process3"/>
    <dgm:cxn modelId="{C6872150-7FC0-4F95-927F-4B2A08B93117}" type="presOf" srcId="{8098EA7D-FA2A-42E9-A624-4A6F71E79945}" destId="{4E2F179B-42DC-47DF-BD38-3D2A86129B43}" srcOrd="0" destOrd="0" presId="urn:microsoft.com/office/officeart/2005/8/layout/process3"/>
    <dgm:cxn modelId="{FD529C73-20D4-4013-8A32-B8859E13C85F}" srcId="{A86386A7-B973-4E9E-BE19-978669629384}" destId="{352171BF-4D9D-4800-BF53-D11DA0A28A79}" srcOrd="1" destOrd="0" parTransId="{FB6C8ED5-76DF-4C9E-982F-F348D92121B7}" sibTransId="{48A09B17-9635-4E70-905B-82A46778689B}"/>
    <dgm:cxn modelId="{87B5D656-4697-4991-8B1B-E2277CB45E15}" type="presOf" srcId="{F9B67D7C-F96E-4F90-97A2-00AA39425CB2}" destId="{29485178-4E59-4B92-A42E-40867A7E322A}" srcOrd="0" destOrd="0" presId="urn:microsoft.com/office/officeart/2005/8/layout/process3"/>
    <dgm:cxn modelId="{16F59958-C0C8-457D-9273-790B70FA33C0}" type="presOf" srcId="{663B7FD6-CC2C-4B9E-850C-7182F9ECBE09}" destId="{0E966E36-105A-4F8D-A566-E440556D93C6}" srcOrd="0" destOrd="0" presId="urn:microsoft.com/office/officeart/2005/8/layout/process3"/>
    <dgm:cxn modelId="{17E5E37E-19AF-4A54-B379-C5B17EEC2498}" type="presOf" srcId="{858617FD-4491-4954-9C9F-B957B75D94EC}" destId="{AC2EE302-24EC-4EE4-AE11-C125DC5DA4AB}" srcOrd="1" destOrd="0" presId="urn:microsoft.com/office/officeart/2005/8/layout/process3"/>
    <dgm:cxn modelId="{F35CEF85-AA2A-4832-99D1-F2DDEA81C04E}" type="presOf" srcId="{352171BF-4D9D-4800-BF53-D11DA0A28A79}" destId="{F574FFED-7637-4FF5-9153-B1250ACBA579}" srcOrd="0" destOrd="0" presId="urn:microsoft.com/office/officeart/2005/8/layout/process3"/>
    <dgm:cxn modelId="{069B9289-0794-48CD-8BFE-D8BE8F5460F8}" type="presOf" srcId="{34EDE1A3-DE8F-48CC-BB00-334F160EFDAF}" destId="{151B00E0-5257-428F-AE35-40569D112F63}" srcOrd="0" destOrd="0" presId="urn:microsoft.com/office/officeart/2005/8/layout/process3"/>
    <dgm:cxn modelId="{55AA688C-A93E-4062-9BF0-2DD988E6E804}" type="presOf" srcId="{48A09B17-9635-4E70-905B-82A46778689B}" destId="{555373B3-4DA7-48BA-AB8A-CFC26FDE8BB4}" srcOrd="1" destOrd="0" presId="urn:microsoft.com/office/officeart/2005/8/layout/process3"/>
    <dgm:cxn modelId="{B81C2B91-D784-43ED-BFED-A71C7ED3418A}" srcId="{F9B67D7C-F96E-4F90-97A2-00AA39425CB2}" destId="{14D68128-5FDC-415C-ABA4-48DAF3F0E4C6}" srcOrd="1" destOrd="0" parTransId="{4774501C-8AEB-496E-A0D3-51BD796713F4}" sibTransId="{624FD7AE-29B6-4EA1-BD9F-3904132C54B6}"/>
    <dgm:cxn modelId="{7D849391-BD36-401F-B5AF-63BE44A6857B}" srcId="{34EDE1A3-DE8F-48CC-BB00-334F160EFDAF}" destId="{1988DBDF-BF8A-4173-A66C-06524228576E}" srcOrd="1" destOrd="0" parTransId="{FF739C76-14D1-471C-B311-6BD3440D7F2F}" sibTransId="{BE7AC1CB-B385-429D-BD7A-B04D0ECB1801}"/>
    <dgm:cxn modelId="{E7F2FD9B-21AE-48CB-8A8D-5D3C6E22D4FA}" type="presOf" srcId="{17B29284-4CE7-493D-B943-ECEF58727632}" destId="{5CE4831C-0381-4748-8460-E2D28ED285D0}" srcOrd="0" destOrd="0" presId="urn:microsoft.com/office/officeart/2005/8/layout/process3"/>
    <dgm:cxn modelId="{62183DA7-46DA-4950-92A3-FB1FE92E1045}" srcId="{34EDE1A3-DE8F-48CC-BB00-334F160EFDAF}" destId="{8098EA7D-FA2A-42E9-A624-4A6F71E79945}" srcOrd="0" destOrd="0" parTransId="{1D9F17E3-52A7-4247-BCF4-D07513E35E59}" sibTransId="{A236C12F-1C5C-4894-B930-1A9E17CB4D85}"/>
    <dgm:cxn modelId="{1D9DF6B6-FC3B-417F-BA3D-979B2B635B21}" srcId="{A86386A7-B973-4E9E-BE19-978669629384}" destId="{34EDE1A3-DE8F-48CC-BB00-334F160EFDAF}" srcOrd="0" destOrd="0" parTransId="{F40FBA84-CA24-4478-BBC6-E641DD6F7EEC}" sibTransId="{858617FD-4491-4954-9C9F-B957B75D94EC}"/>
    <dgm:cxn modelId="{70F385C6-C09E-4C76-A27C-D7E34EDE3ADC}" type="presOf" srcId="{858617FD-4491-4954-9C9F-B957B75D94EC}" destId="{108EC537-3590-4700-A079-5E03D9707ABF}" srcOrd="0" destOrd="0" presId="urn:microsoft.com/office/officeart/2005/8/layout/process3"/>
    <dgm:cxn modelId="{3C2CC9C7-7279-4183-A4B9-23F8E1034364}" type="presOf" srcId="{1988DBDF-BF8A-4173-A66C-06524228576E}" destId="{4E2F179B-42DC-47DF-BD38-3D2A86129B43}" srcOrd="0" destOrd="1" presId="urn:microsoft.com/office/officeart/2005/8/layout/process3"/>
    <dgm:cxn modelId="{DF2E84DB-D392-4984-897A-D751E3D6D810}" type="presOf" srcId="{F9B67D7C-F96E-4F90-97A2-00AA39425CB2}" destId="{E2432099-52EA-4475-A9CB-32A78FEAD295}" srcOrd="1" destOrd="0" presId="urn:microsoft.com/office/officeart/2005/8/layout/process3"/>
    <dgm:cxn modelId="{15BA55E1-8061-414F-AE25-3A8EF7CCD492}" type="presOf" srcId="{34EDE1A3-DE8F-48CC-BB00-334F160EFDAF}" destId="{701E58C9-4E9F-4D96-95F6-627F1C60202B}" srcOrd="1" destOrd="0" presId="urn:microsoft.com/office/officeart/2005/8/layout/process3"/>
    <dgm:cxn modelId="{4F167EE5-DEDC-4FE5-9485-E60EA268CA15}" type="presOf" srcId="{352171BF-4D9D-4800-BF53-D11DA0A28A79}" destId="{B04C5989-9118-43F6-8315-EE46AD25B79D}" srcOrd="1" destOrd="0" presId="urn:microsoft.com/office/officeart/2005/8/layout/process3"/>
    <dgm:cxn modelId="{62AE7DD3-BFFA-47FD-9DF8-2857E2D23FBE}" type="presParOf" srcId="{A08A7ED6-1725-4E5C-AD7A-079A72E3A61A}" destId="{E61A4312-4C6B-41BB-BC51-95C4CD2328C8}" srcOrd="0" destOrd="0" presId="urn:microsoft.com/office/officeart/2005/8/layout/process3"/>
    <dgm:cxn modelId="{BD761E3F-BD58-4757-A2F2-78BF37CE437C}" type="presParOf" srcId="{E61A4312-4C6B-41BB-BC51-95C4CD2328C8}" destId="{151B00E0-5257-428F-AE35-40569D112F63}" srcOrd="0" destOrd="0" presId="urn:microsoft.com/office/officeart/2005/8/layout/process3"/>
    <dgm:cxn modelId="{5EC4C55C-A9D3-459A-9CCE-ABD886FC3689}" type="presParOf" srcId="{E61A4312-4C6B-41BB-BC51-95C4CD2328C8}" destId="{701E58C9-4E9F-4D96-95F6-627F1C60202B}" srcOrd="1" destOrd="0" presId="urn:microsoft.com/office/officeart/2005/8/layout/process3"/>
    <dgm:cxn modelId="{D655689F-F08C-4FC6-931C-1BF790D6403E}" type="presParOf" srcId="{E61A4312-4C6B-41BB-BC51-95C4CD2328C8}" destId="{4E2F179B-42DC-47DF-BD38-3D2A86129B43}" srcOrd="2" destOrd="0" presId="urn:microsoft.com/office/officeart/2005/8/layout/process3"/>
    <dgm:cxn modelId="{50220C6E-7721-4017-BC07-E21D0BEFC0DE}" type="presParOf" srcId="{A08A7ED6-1725-4E5C-AD7A-079A72E3A61A}" destId="{108EC537-3590-4700-A079-5E03D9707ABF}" srcOrd="1" destOrd="0" presId="urn:microsoft.com/office/officeart/2005/8/layout/process3"/>
    <dgm:cxn modelId="{4040E42B-0A81-459E-B2A1-5078CA10805C}" type="presParOf" srcId="{108EC537-3590-4700-A079-5E03D9707ABF}" destId="{AC2EE302-24EC-4EE4-AE11-C125DC5DA4AB}" srcOrd="0" destOrd="0" presId="urn:microsoft.com/office/officeart/2005/8/layout/process3"/>
    <dgm:cxn modelId="{93DB19B8-C074-459E-A63C-0003BAE2F84F}" type="presParOf" srcId="{A08A7ED6-1725-4E5C-AD7A-079A72E3A61A}" destId="{208A5AC5-AAC6-4F72-9DF2-52327E535514}" srcOrd="2" destOrd="0" presId="urn:microsoft.com/office/officeart/2005/8/layout/process3"/>
    <dgm:cxn modelId="{34BE0977-C18B-4437-A5FE-D881B89D33BD}" type="presParOf" srcId="{208A5AC5-AAC6-4F72-9DF2-52327E535514}" destId="{F574FFED-7637-4FF5-9153-B1250ACBA579}" srcOrd="0" destOrd="0" presId="urn:microsoft.com/office/officeart/2005/8/layout/process3"/>
    <dgm:cxn modelId="{83872929-492C-4BE9-AA3E-396CB9D55C23}" type="presParOf" srcId="{208A5AC5-AAC6-4F72-9DF2-52327E535514}" destId="{B04C5989-9118-43F6-8315-EE46AD25B79D}" srcOrd="1" destOrd="0" presId="urn:microsoft.com/office/officeart/2005/8/layout/process3"/>
    <dgm:cxn modelId="{1FE5C7D3-C84B-4B1C-9064-1538E4F54D13}" type="presParOf" srcId="{208A5AC5-AAC6-4F72-9DF2-52327E535514}" destId="{9B2459F9-90A0-40C1-A8C8-931295CC5D7B}" srcOrd="2" destOrd="0" presId="urn:microsoft.com/office/officeart/2005/8/layout/process3"/>
    <dgm:cxn modelId="{81E5C65A-6D9D-464C-BD1D-EAEDBDA32AF6}" type="presParOf" srcId="{A08A7ED6-1725-4E5C-AD7A-079A72E3A61A}" destId="{5D277219-7C18-44DE-8112-7641A33D9C08}" srcOrd="3" destOrd="0" presId="urn:microsoft.com/office/officeart/2005/8/layout/process3"/>
    <dgm:cxn modelId="{829566EF-0C9A-4985-B0F6-889F57BBF4B7}" type="presParOf" srcId="{5D277219-7C18-44DE-8112-7641A33D9C08}" destId="{555373B3-4DA7-48BA-AB8A-CFC26FDE8BB4}" srcOrd="0" destOrd="0" presId="urn:microsoft.com/office/officeart/2005/8/layout/process3"/>
    <dgm:cxn modelId="{90DEDFEF-3ED3-4BB6-AC26-AB7F3DC211F9}" type="presParOf" srcId="{A08A7ED6-1725-4E5C-AD7A-079A72E3A61A}" destId="{144F1D2D-A86F-4BF7-8649-698C27149739}" srcOrd="4" destOrd="0" presId="urn:microsoft.com/office/officeart/2005/8/layout/process3"/>
    <dgm:cxn modelId="{09598941-BB8F-4F4D-BE37-2B30D75F6544}" type="presParOf" srcId="{144F1D2D-A86F-4BF7-8649-698C27149739}" destId="{29485178-4E59-4B92-A42E-40867A7E322A}" srcOrd="0" destOrd="0" presId="urn:microsoft.com/office/officeart/2005/8/layout/process3"/>
    <dgm:cxn modelId="{F77C29C6-ED48-44ED-A5BB-470CBD7FC4AA}" type="presParOf" srcId="{144F1D2D-A86F-4BF7-8649-698C27149739}" destId="{E2432099-52EA-4475-A9CB-32A78FEAD295}" srcOrd="1" destOrd="0" presId="urn:microsoft.com/office/officeart/2005/8/layout/process3"/>
    <dgm:cxn modelId="{083D6FF9-1D9A-4D99-A5A4-83D9B6431D5F}" type="presParOf" srcId="{144F1D2D-A86F-4BF7-8649-698C27149739}" destId="{5CE4831C-0381-4748-8460-E2D28ED285D0}" srcOrd="2" destOrd="0" presId="urn:microsoft.com/office/officeart/2005/8/layout/process3"/>
    <dgm:cxn modelId="{482CB647-F052-4FE2-B09F-225F3F221EF7}" type="presParOf" srcId="{A08A7ED6-1725-4E5C-AD7A-079A72E3A61A}" destId="{20E5C52B-2EF7-48BE-95CD-52C9A82C5B23}" srcOrd="5" destOrd="0" presId="urn:microsoft.com/office/officeart/2005/8/layout/process3"/>
    <dgm:cxn modelId="{5C095A35-F5C7-47BB-A91A-2A059D8BAB35}" type="presParOf" srcId="{20E5C52B-2EF7-48BE-95CD-52C9A82C5B23}" destId="{C828FF24-70E6-487A-AF9A-DCF7E87B8256}" srcOrd="0" destOrd="0" presId="urn:microsoft.com/office/officeart/2005/8/layout/process3"/>
    <dgm:cxn modelId="{D92E60C4-51AB-42CE-A865-71A85304D835}" type="presParOf" srcId="{A08A7ED6-1725-4E5C-AD7A-079A72E3A61A}" destId="{06ED7E7C-E91F-4F14-B0CC-9EB288A8D5EC}" srcOrd="6" destOrd="0" presId="urn:microsoft.com/office/officeart/2005/8/layout/process3"/>
    <dgm:cxn modelId="{F41EB8FD-9D58-4982-9F9E-DC4692CAB4EA}" type="presParOf" srcId="{06ED7E7C-E91F-4F14-B0CC-9EB288A8D5EC}" destId="{0E966E36-105A-4F8D-A566-E440556D93C6}" srcOrd="0" destOrd="0" presId="urn:microsoft.com/office/officeart/2005/8/layout/process3"/>
    <dgm:cxn modelId="{4D9660E8-A56E-4DAB-A807-D726F1671792}" type="presParOf" srcId="{06ED7E7C-E91F-4F14-B0CC-9EB288A8D5EC}" destId="{234D4FD3-2314-42D5-B974-33E70756D62C}" srcOrd="1" destOrd="0" presId="urn:microsoft.com/office/officeart/2005/8/layout/process3"/>
    <dgm:cxn modelId="{5F562DB7-3AD0-4CD5-A96C-84EB00FA992D}" type="presParOf" srcId="{06ED7E7C-E91F-4F14-B0CC-9EB288A8D5EC}" destId="{03176ACF-FFBA-4295-A455-887DB8554239}"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58C9-4E9F-4D96-95F6-627F1C60202B}">
      <dsp:nvSpPr>
        <dsp:cNvPr id="0" name=""/>
        <dsp:cNvSpPr/>
      </dsp:nvSpPr>
      <dsp:spPr>
        <a:xfrm>
          <a:off x="152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May 21</a:t>
          </a:r>
          <a:endParaRPr lang="en-US" sz="1800" b="0" kern="1200"/>
        </a:p>
      </dsp:txBody>
      <dsp:txXfrm>
        <a:off x="1523" y="2902"/>
        <a:ext cx="1913990" cy="765596"/>
      </dsp:txXfrm>
    </dsp:sp>
    <dsp:sp modelId="{4E2F179B-42DC-47DF-BD38-3D2A86129B43}">
      <dsp:nvSpPr>
        <dsp:cNvPr id="0" name=""/>
        <dsp:cNvSpPr/>
      </dsp:nvSpPr>
      <dsp:spPr>
        <a:xfrm>
          <a:off x="39354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Initial preview of implementation process, new LIF, and attestation templates</a:t>
          </a:r>
        </a:p>
        <a:p>
          <a:pPr marL="114300" lvl="1" indent="-114300" algn="l" defTabSz="622300">
            <a:lnSpc>
              <a:spcPct val="90000"/>
            </a:lnSpc>
            <a:spcBef>
              <a:spcPct val="0"/>
            </a:spcBef>
            <a:spcAft>
              <a:spcPct val="15000"/>
            </a:spcAft>
            <a:buChar char="•"/>
          </a:pPr>
          <a:r>
            <a:rPr lang="en-US" sz="1400" kern="1200"/>
            <a:t>Request for feedback and questions</a:t>
          </a:r>
          <a:endParaRPr lang="en-US" sz="1600" kern="1200"/>
        </a:p>
      </dsp:txBody>
      <dsp:txXfrm>
        <a:off x="449604" y="824557"/>
        <a:ext cx="1801872" cy="2457100"/>
      </dsp:txXfrm>
    </dsp:sp>
    <dsp:sp modelId="{108EC537-3590-4700-A079-5E03D9707ABF}">
      <dsp:nvSpPr>
        <dsp:cNvPr id="0" name=""/>
        <dsp:cNvSpPr/>
      </dsp:nvSpPr>
      <dsp:spPr>
        <a:xfrm>
          <a:off x="2205667"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05667" y="242741"/>
        <a:ext cx="472168" cy="285916"/>
      </dsp:txXfrm>
    </dsp:sp>
    <dsp:sp modelId="{B04C5989-9118-43F6-8315-EE46AD25B79D}">
      <dsp:nvSpPr>
        <dsp:cNvPr id="0" name=""/>
        <dsp:cNvSpPr/>
      </dsp:nvSpPr>
      <dsp:spPr>
        <a:xfrm>
          <a:off x="3076129"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t>May 28</a:t>
          </a:r>
        </a:p>
      </dsp:txBody>
      <dsp:txXfrm>
        <a:off x="3076129" y="2902"/>
        <a:ext cx="1913990" cy="765596"/>
      </dsp:txXfrm>
    </dsp:sp>
    <dsp:sp modelId="{9B2459F9-90A0-40C1-A8C8-931295CC5D7B}">
      <dsp:nvSpPr>
        <dsp:cNvPr id="0" name=""/>
        <dsp:cNvSpPr/>
      </dsp:nvSpPr>
      <dsp:spPr>
        <a:xfrm>
          <a:off x="3468151" y="771400"/>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More detailed preview of process, new LIF, and attestation templates</a:t>
          </a:r>
        </a:p>
      </dsp:txBody>
      <dsp:txXfrm>
        <a:off x="3524210" y="827459"/>
        <a:ext cx="1801872" cy="2457100"/>
      </dsp:txXfrm>
    </dsp:sp>
    <dsp:sp modelId="{5D277219-7C18-44DE-8112-7641A33D9C08}">
      <dsp:nvSpPr>
        <dsp:cNvPr id="0" name=""/>
        <dsp:cNvSpPr/>
      </dsp:nvSpPr>
      <dsp:spPr>
        <a:xfrm>
          <a:off x="5280274"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280274" y="242741"/>
        <a:ext cx="472168" cy="285916"/>
      </dsp:txXfrm>
    </dsp:sp>
    <dsp:sp modelId="{E2432099-52EA-4475-A9CB-32A78FEAD295}">
      <dsp:nvSpPr>
        <dsp:cNvPr id="0" name=""/>
        <dsp:cNvSpPr/>
      </dsp:nvSpPr>
      <dsp:spPr>
        <a:xfrm>
          <a:off x="6150736"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t>First weeks of June</a:t>
          </a:r>
          <a:r>
            <a:rPr lang="en-US" sz="1800" b="1" kern="1200" dirty="0">
              <a:sym typeface="Symbol" panose="05050102010706020507" pitchFamily="18" charset="2"/>
            </a:rPr>
            <a:t></a:t>
          </a:r>
          <a:endParaRPr lang="en-US" sz="1800" b="1" kern="1200" dirty="0"/>
        </a:p>
      </dsp:txBody>
      <dsp:txXfrm>
        <a:off x="6150736" y="2902"/>
        <a:ext cx="1913990" cy="765596"/>
      </dsp:txXfrm>
    </dsp:sp>
    <dsp:sp modelId="{5CE4831C-0381-4748-8460-E2D28ED285D0}">
      <dsp:nvSpPr>
        <dsp:cNvPr id="0" name=""/>
        <dsp:cNvSpPr/>
      </dsp:nvSpPr>
      <dsp:spPr>
        <a:xfrm>
          <a:off x="6542758"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Official LIF and attestation templates posted to the Large Load Integration section of the ERCOT website</a:t>
          </a:r>
        </a:p>
        <a:p>
          <a:pPr marL="114300" lvl="1" indent="-114300" algn="l" defTabSz="622300">
            <a:lnSpc>
              <a:spcPct val="90000"/>
            </a:lnSpc>
            <a:spcBef>
              <a:spcPct val="0"/>
            </a:spcBef>
            <a:spcAft>
              <a:spcPct val="15000"/>
            </a:spcAft>
            <a:buChar char="•"/>
          </a:pPr>
          <a:r>
            <a:rPr lang="en-US" sz="1400" kern="1200"/>
            <a:t>New email inbox goes live to receive Batch Zero submission packages</a:t>
          </a:r>
        </a:p>
      </dsp:txBody>
      <dsp:txXfrm>
        <a:off x="6598817" y="824557"/>
        <a:ext cx="1801872" cy="2457100"/>
      </dsp:txXfrm>
    </dsp:sp>
    <dsp:sp modelId="{20E5C52B-2EF7-48BE-95CD-52C9A82C5B23}">
      <dsp:nvSpPr>
        <dsp:cNvPr id="0" name=""/>
        <dsp:cNvSpPr/>
      </dsp:nvSpPr>
      <dsp:spPr>
        <a:xfrm>
          <a:off x="8354881"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354881" y="242741"/>
        <a:ext cx="472168" cy="285916"/>
      </dsp:txXfrm>
    </dsp:sp>
    <dsp:sp modelId="{234D4FD3-2314-42D5-B974-33E70756D62C}">
      <dsp:nvSpPr>
        <dsp:cNvPr id="0" name=""/>
        <dsp:cNvSpPr/>
      </dsp:nvSpPr>
      <dsp:spPr>
        <a:xfrm>
          <a:off x="922534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July 24</a:t>
          </a:r>
        </a:p>
      </dsp:txBody>
      <dsp:txXfrm>
        <a:off x="9225343" y="2902"/>
        <a:ext cx="1913990" cy="765596"/>
      </dsp:txXfrm>
    </dsp:sp>
    <dsp:sp modelId="{03176ACF-FFBA-4295-A455-887DB8554239}">
      <dsp:nvSpPr>
        <dsp:cNvPr id="0" name=""/>
        <dsp:cNvSpPr/>
      </dsp:nvSpPr>
      <dsp:spPr>
        <a:xfrm>
          <a:off x="961736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Last day for Interconnecting  TSPs/DSPs, as applicable, to submit completed Batch Zero submission packages to ERCOT</a:t>
          </a:r>
        </a:p>
      </dsp:txBody>
      <dsp:txXfrm>
        <a:off x="9673424" y="824557"/>
        <a:ext cx="1801872" cy="2457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4 June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4 June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F6C2-04D2-A2F7-69C1-CFEC8283C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CE29F-98AD-CEA3-1EDE-2FBAFBBE4254}"/>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23570034-A374-EFC4-040B-D5A2F35A4CC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3C539FF-B008-3930-2EBB-FF7F1A1E3D4A}"/>
              </a:ext>
            </a:extLst>
          </p:cNvPr>
          <p:cNvSpPr>
            <a:spLocks noGrp="1"/>
          </p:cNvSpPr>
          <p:nvPr>
            <p:ph type="dt" idx="1"/>
          </p:nvPr>
        </p:nvSpPr>
        <p:spPr/>
        <p:txBody>
          <a:bodyPr/>
          <a:lstStyle/>
          <a:p>
            <a:fld id="{A4FC4A73-EF24-4DBD-BE03-C4CAACADD3D7}" type="datetime3">
              <a:rPr lang="en-US" smtClean="0"/>
              <a:t>4 June 2026</a:t>
            </a:fld>
            <a:endParaRPr lang="en-US"/>
          </a:p>
        </p:txBody>
      </p:sp>
      <p:sp>
        <p:nvSpPr>
          <p:cNvPr id="5" name="Slide Number Placeholder 4">
            <a:extLst>
              <a:ext uri="{FF2B5EF4-FFF2-40B4-BE49-F238E27FC236}">
                <a16:creationId xmlns:a16="http://schemas.microsoft.com/office/drawing/2014/main" id="{29568CC2-CA59-FE0C-5AAD-58B8E1A08542}"/>
              </a:ext>
            </a:extLst>
          </p:cNvPr>
          <p:cNvSpPr>
            <a:spLocks noGrp="1"/>
          </p:cNvSpPr>
          <p:nvPr>
            <p:ph type="sldNum" sz="quarter" idx="5"/>
          </p:nvPr>
        </p:nvSpPr>
        <p:spPr/>
        <p:txBody>
          <a:bodyPr/>
          <a:lstStyle/>
          <a:p>
            <a:fld id="{CF5EBCF4-26FC-4F76-8DA1-52FDDC328D44}" type="slidenum">
              <a:rPr lang="en-US" smtClean="0"/>
              <a:pPr/>
              <a:t>7</a:t>
            </a:fld>
            <a:endParaRPr lang="en-US"/>
          </a:p>
        </p:txBody>
      </p:sp>
    </p:spTree>
    <p:extLst>
      <p:ext uri="{BB962C8B-B14F-4D97-AF65-F5344CB8AC3E}">
        <p14:creationId xmlns:p14="http://schemas.microsoft.com/office/powerpoint/2010/main" val="140002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4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11</a:t>
            </a:fld>
            <a:endParaRPr lang="en-US"/>
          </a:p>
        </p:txBody>
      </p:sp>
    </p:spTree>
    <p:extLst>
      <p:ext uri="{BB962C8B-B14F-4D97-AF65-F5344CB8AC3E}">
        <p14:creationId xmlns:p14="http://schemas.microsoft.com/office/powerpoint/2010/main" val="135157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A94B-C495-25F4-BE3C-9B2A40685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5BA47-1BEA-8708-2AC4-4FD258413F02}"/>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B32B250D-E5DD-C744-7EB1-72EB6879CE2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FB84391-945A-8B25-B49F-C4B554402396}"/>
              </a:ext>
            </a:extLst>
          </p:cNvPr>
          <p:cNvSpPr>
            <a:spLocks noGrp="1"/>
          </p:cNvSpPr>
          <p:nvPr>
            <p:ph type="dt" idx="1"/>
          </p:nvPr>
        </p:nvSpPr>
        <p:spPr/>
        <p:txBody>
          <a:bodyPr/>
          <a:lstStyle/>
          <a:p>
            <a:fld id="{A4FC4A73-EF24-4DBD-BE03-C4CAACADD3D7}" type="datetime3">
              <a:rPr lang="en-US" smtClean="0"/>
              <a:t>4 June 2026</a:t>
            </a:fld>
            <a:endParaRPr lang="en-US"/>
          </a:p>
        </p:txBody>
      </p:sp>
      <p:sp>
        <p:nvSpPr>
          <p:cNvPr id="5" name="Slide Number Placeholder 4">
            <a:extLst>
              <a:ext uri="{FF2B5EF4-FFF2-40B4-BE49-F238E27FC236}">
                <a16:creationId xmlns:a16="http://schemas.microsoft.com/office/drawing/2014/main" id="{1C074C18-BE1C-2E92-118B-18EF063A03A9}"/>
              </a:ext>
            </a:extLst>
          </p:cNvPr>
          <p:cNvSpPr>
            <a:spLocks noGrp="1"/>
          </p:cNvSpPr>
          <p:nvPr>
            <p:ph type="sldNum" sz="quarter" idx="5"/>
          </p:nvPr>
        </p:nvSpPr>
        <p:spPr/>
        <p:txBody>
          <a:bodyPr/>
          <a:lstStyle/>
          <a:p>
            <a:fld id="{CF5EBCF4-26FC-4F76-8DA1-52FDDC328D44}" type="slidenum">
              <a:rPr lang="en-US" smtClean="0"/>
              <a:pPr/>
              <a:t>17</a:t>
            </a:fld>
            <a:endParaRPr lang="en-US"/>
          </a:p>
        </p:txBody>
      </p:sp>
    </p:spTree>
    <p:extLst>
      <p:ext uri="{BB962C8B-B14F-4D97-AF65-F5344CB8AC3E}">
        <p14:creationId xmlns:p14="http://schemas.microsoft.com/office/powerpoint/2010/main" val="47069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4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46</a:t>
            </a:fld>
            <a:endParaRPr lang="en-US"/>
          </a:p>
        </p:txBody>
      </p:sp>
    </p:spTree>
    <p:extLst>
      <p:ext uri="{BB962C8B-B14F-4D97-AF65-F5344CB8AC3E}">
        <p14:creationId xmlns:p14="http://schemas.microsoft.com/office/powerpoint/2010/main" val="192976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4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61</a:t>
            </a:fld>
            <a:endParaRPr lang="en-US"/>
          </a:p>
        </p:txBody>
      </p:sp>
    </p:spTree>
    <p:extLst>
      <p:ext uri="{BB962C8B-B14F-4D97-AF65-F5344CB8AC3E}">
        <p14:creationId xmlns:p14="http://schemas.microsoft.com/office/powerpoint/2010/main" val="124808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4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67</a:t>
            </a:fld>
            <a:endParaRPr lang="en-US"/>
          </a:p>
        </p:txBody>
      </p:sp>
    </p:spTree>
    <p:extLst>
      <p:ext uri="{BB962C8B-B14F-4D97-AF65-F5344CB8AC3E}">
        <p14:creationId xmlns:p14="http://schemas.microsoft.com/office/powerpoint/2010/main" val="368041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979176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and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AB88-A927-0E58-978B-BD672CA0E1AA}"/>
              </a:ext>
            </a:extLst>
          </p:cNvPr>
          <p:cNvSpPr>
            <a:spLocks noGrp="1"/>
          </p:cNvSpPr>
          <p:nvPr>
            <p:ph type="ctrTitle" hasCustomPrompt="1"/>
          </p:nvPr>
        </p:nvSpPr>
        <p:spPr>
          <a:xfrm>
            <a:off x="591127" y="2512291"/>
            <a:ext cx="4405746"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9" name="Content Placeholder 8">
            <a:extLst>
              <a:ext uri="{FF2B5EF4-FFF2-40B4-BE49-F238E27FC236}">
                <a16:creationId xmlns:a16="http://schemas.microsoft.com/office/drawing/2014/main" id="{91023D64-FDEA-C94D-7B7A-7700863E6A3B}"/>
              </a:ext>
            </a:extLst>
          </p:cNvPr>
          <p:cNvSpPr>
            <a:spLocks noGrp="1"/>
          </p:cNvSpPr>
          <p:nvPr>
            <p:ph sz="quarter" idx="16"/>
          </p:nvPr>
        </p:nvSpPr>
        <p:spPr>
          <a:xfrm>
            <a:off x="6357663" y="465827"/>
            <a:ext cx="5270915" cy="3177957"/>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681CFB4C-0082-7591-D601-508B2E0753B6}"/>
              </a:ext>
            </a:extLst>
          </p:cNvPr>
          <p:cNvSpPr>
            <a:spLocks noGrp="1"/>
          </p:cNvSpPr>
          <p:nvPr>
            <p:ph type="body" sz="quarter" idx="15"/>
          </p:nvPr>
        </p:nvSpPr>
        <p:spPr>
          <a:xfrm flipH="1">
            <a:off x="6095997" y="4177792"/>
            <a:ext cx="5532581" cy="2333845"/>
          </a:xfrm>
          <a:prstGeom prst="foldedCorner">
            <a:avLst>
              <a:gd name="adj" fmla="val 21194"/>
            </a:avLst>
          </a:prstGeom>
          <a:gradFill>
            <a:gsLst>
              <a:gs pos="100000">
                <a:schemeClr val="bg2">
                  <a:alpha val="76000"/>
                </a:schemeClr>
              </a:gs>
              <a:gs pos="0">
                <a:schemeClr val="bg2"/>
              </a:gs>
            </a:gsLst>
            <a:lin ang="0" scaled="0"/>
          </a:gradFill>
          <a:ln w="25400" cap="rnd">
            <a:noFill/>
          </a:ln>
          <a:effectLst>
            <a:outerShdw blurRad="50800" dist="38100" dir="10800000" sx="1000" sy="1000" algn="r" rotWithShape="0">
              <a:prstClr val="black">
                <a:alpha val="46000"/>
              </a:prstClr>
            </a:outerShdw>
          </a:effectLst>
        </p:spPr>
        <p:txBody>
          <a:bodyPr vert="horz" wrap="square" lIns="274320" tIns="182880" rIns="91440" bIns="9144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0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8174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9400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514905" y="1676400"/>
            <a:ext cx="11168108"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June 4,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
        <p:nvSpPr>
          <p:cNvPr id="12" name="TextBox 11">
            <a:extLst>
              <a:ext uri="{FF2B5EF4-FFF2-40B4-BE49-F238E27FC236}">
                <a16:creationId xmlns:a16="http://schemas.microsoft.com/office/drawing/2014/main" id="{6F70FB3F-20D0-CB9F-1EB1-8B1BDF955A02}"/>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7" name="Text Placeholder 6">
            <a:extLst>
              <a:ext uri="{FF2B5EF4-FFF2-40B4-BE49-F238E27FC236}">
                <a16:creationId xmlns:a16="http://schemas.microsoft.com/office/drawing/2014/main" id="{A5346533-CF4B-E4C8-38D6-D434ACC267F0}"/>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404891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4,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879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4,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9" name="TextBox 8">
            <a:extLst>
              <a:ext uri="{FF2B5EF4-FFF2-40B4-BE49-F238E27FC236}">
                <a16:creationId xmlns:a16="http://schemas.microsoft.com/office/drawing/2014/main" id="{B3CA4EDD-2B9A-F7F7-92D4-1D72BC4604F4}"/>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10" name="Text Placeholder 6">
            <a:extLst>
              <a:ext uri="{FF2B5EF4-FFF2-40B4-BE49-F238E27FC236}">
                <a16:creationId xmlns:a16="http://schemas.microsoft.com/office/drawing/2014/main" id="{60822C50-D020-6527-762E-148D7DB72FE6}"/>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300262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June 4,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9243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ags" Target="../tags/tag3.xml"/><Relationship Id="rId3" Type="http://schemas.openxmlformats.org/officeDocument/2006/relationships/slideLayout" Target="../slideLayouts/slideLayout11.xml"/><Relationship Id="rId21" Type="http://schemas.openxmlformats.org/officeDocument/2006/relationships/image" Target="../media/image4.sv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oleObject" Target="../embeddings/oleObject2.bin"/><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10"/>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13"/>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49" r:id="rId3"/>
    <p:sldLayoutId id="2147483951" r:id="rId4"/>
    <p:sldLayoutId id="2147483953" r:id="rId5"/>
    <p:sldLayoutId id="2147483955" r:id="rId6"/>
    <p:sldLayoutId id="2147483956" r:id="rId7"/>
    <p:sldLayoutId id="214748395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8"/>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21"/>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50" r:id="rId15"/>
    <p:sldLayoutId id="2147483952" r:id="rId16"/>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tags" Target="../tags/tag59.xml"/><Relationship Id="rId7" Type="http://schemas.openxmlformats.org/officeDocument/2006/relationships/image" Target="../media/image10.emf"/><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oleObject" Target="../embeddings/oleObject11.bin"/><Relationship Id="rId5" Type="http://schemas.openxmlformats.org/officeDocument/2006/relationships/slideLayout" Target="../slideLayouts/slideLayout10.xml"/><Relationship Id="rId10" Type="http://schemas.openxmlformats.org/officeDocument/2006/relationships/image" Target="../media/image19.svg"/><Relationship Id="rId4" Type="http://schemas.openxmlformats.org/officeDocument/2006/relationships/tags" Target="../tags/tag60.xml"/><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63.xml"/><Relationship Id="rId7" Type="http://schemas.openxmlformats.org/officeDocument/2006/relationships/notesSlide" Target="../notesSlides/notesSlide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0.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8.xml"/><Relationship Id="rId7" Type="http://schemas.openxmlformats.org/officeDocument/2006/relationships/oleObject" Target="../embeddings/oleObject13.bin"/><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0.xml"/><Relationship Id="rId5" Type="http://schemas.openxmlformats.org/officeDocument/2006/relationships/tags" Target="../tags/tag70.xml"/><Relationship Id="rId4" Type="http://schemas.openxmlformats.org/officeDocument/2006/relationships/tags" Target="../tags/tag69.xml"/></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3.xml"/><Relationship Id="rId7" Type="http://schemas.openxmlformats.org/officeDocument/2006/relationships/oleObject" Target="../embeddings/oleObject14.bin"/><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10.xml"/><Relationship Id="rId5" Type="http://schemas.openxmlformats.org/officeDocument/2006/relationships/tags" Target="../tags/tag75.xml"/><Relationship Id="rId4" Type="http://schemas.openxmlformats.org/officeDocument/2006/relationships/tags" Target="../tags/tag74.xml"/></Relationships>
</file>

<file path=ppt/slides/_rels/slide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8.xml"/><Relationship Id="rId7" Type="http://schemas.openxmlformats.org/officeDocument/2006/relationships/oleObject" Target="../embeddings/oleObject15.bin"/><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10.xml"/><Relationship Id="rId5" Type="http://schemas.openxmlformats.org/officeDocument/2006/relationships/tags" Target="../tags/tag80.xml"/><Relationship Id="rId4" Type="http://schemas.openxmlformats.org/officeDocument/2006/relationships/tags" Target="../tags/tag79.xml"/></Relationships>
</file>

<file path=ppt/slides/_rels/slide15.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slideLayout" Target="../slideLayouts/slideLayout19.xml"/><Relationship Id="rId18" Type="http://schemas.openxmlformats.org/officeDocument/2006/relationships/image" Target="../media/image22.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image" Target="../media/image21.png"/><Relationship Id="rId2" Type="http://schemas.openxmlformats.org/officeDocument/2006/relationships/tags" Target="../tags/tag82.xml"/><Relationship Id="rId16" Type="http://schemas.openxmlformats.org/officeDocument/2006/relationships/image" Target="../media/image20.sv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image" Target="../media/image1.emf"/><Relationship Id="rId10" Type="http://schemas.openxmlformats.org/officeDocument/2006/relationships/tags" Target="../tags/tag90.xml"/><Relationship Id="rId19" Type="http://schemas.openxmlformats.org/officeDocument/2006/relationships/image" Target="../media/image23.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1.emf"/><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oleObject" Target="../embeddings/oleObject17.bin"/><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slideLayout" Target="../slideLayouts/slideLayout19.xml"/><Relationship Id="rId5" Type="http://schemas.openxmlformats.org/officeDocument/2006/relationships/tags" Target="../tags/tag97.xml"/><Relationship Id="rId15" Type="http://schemas.openxmlformats.org/officeDocument/2006/relationships/image" Target="../media/image24.png"/><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notesSlide" Target="../notesSlides/notesSlide3.xml"/><Relationship Id="rId3" Type="http://schemas.openxmlformats.org/officeDocument/2006/relationships/tags" Target="../tags/tag105.xml"/><Relationship Id="rId21" Type="http://schemas.openxmlformats.org/officeDocument/2006/relationships/tags" Target="../tags/tag123.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slideLayout" Target="../slideLayouts/slideLayout10.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28" Type="http://schemas.openxmlformats.org/officeDocument/2006/relationships/image" Target="../media/image1.emf"/><Relationship Id="rId10" Type="http://schemas.openxmlformats.org/officeDocument/2006/relationships/tags" Target="../tags/tag112.xml"/><Relationship Id="rId19" Type="http://schemas.openxmlformats.org/officeDocument/2006/relationships/tags" Target="../tags/tag12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 Id="rId27"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25.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10.emf"/><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oleObject" Target="../embeddings/oleObject19.bin"/><Relationship Id="rId5" Type="http://schemas.openxmlformats.org/officeDocument/2006/relationships/tags" Target="../tags/tag131.xml"/><Relationship Id="rId10" Type="http://schemas.openxmlformats.org/officeDocument/2006/relationships/slideLayout" Target="../slideLayouts/slideLayout10.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0.xml"/><Relationship Id="rId1" Type="http://schemas.openxmlformats.org/officeDocument/2006/relationships/tags" Target="../tags/tag136.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4.bin"/><Relationship Id="rId5" Type="http://schemas.openxmlformats.org/officeDocument/2006/relationships/slideLayout" Target="../slideLayouts/slideLayout19.xml"/><Relationship Id="rId4" Type="http://schemas.openxmlformats.org/officeDocument/2006/relationships/tags" Target="../tags/tag8.xml"/><Relationship Id="rId9" Type="http://schemas.openxmlformats.org/officeDocument/2006/relationships/slide" Target="slide49.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39.xml"/><Relationship Id="rId7" Type="http://schemas.openxmlformats.org/officeDocument/2006/relationships/image" Target="../media/image10.emf"/><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oleObject" Target="../embeddings/oleObject21.bin"/><Relationship Id="rId5" Type="http://schemas.openxmlformats.org/officeDocument/2006/relationships/slideLayout" Target="../slideLayouts/slideLayout10.xml"/><Relationship Id="rId4" Type="http://schemas.openxmlformats.org/officeDocument/2006/relationships/tags" Target="../tags/tag140.xm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43.xml"/><Relationship Id="rId7" Type="http://schemas.openxmlformats.org/officeDocument/2006/relationships/image" Target="../media/image10.emf"/><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oleObject" Target="../embeddings/oleObject22.bin"/><Relationship Id="rId5" Type="http://schemas.openxmlformats.org/officeDocument/2006/relationships/slideLayout" Target="../slideLayouts/slideLayout10.xml"/><Relationship Id="rId4" Type="http://schemas.openxmlformats.org/officeDocument/2006/relationships/tags" Target="../tags/tag144.xml"/><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47.xml"/><Relationship Id="rId7" Type="http://schemas.openxmlformats.org/officeDocument/2006/relationships/image" Target="../media/image10.emf"/><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oleObject" Target="../embeddings/oleObject23.bin"/><Relationship Id="rId5" Type="http://schemas.openxmlformats.org/officeDocument/2006/relationships/slideLayout" Target="../slideLayouts/slideLayout10.xml"/><Relationship Id="rId4" Type="http://schemas.openxmlformats.org/officeDocument/2006/relationships/tags" Target="../tags/tag148.xm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51.xml"/><Relationship Id="rId7" Type="http://schemas.openxmlformats.org/officeDocument/2006/relationships/image" Target="../media/image10.emf"/><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oleObject" Target="../embeddings/oleObject24.bin"/><Relationship Id="rId5" Type="http://schemas.openxmlformats.org/officeDocument/2006/relationships/slideLayout" Target="../slideLayouts/slideLayout10.xml"/><Relationship Id="rId4" Type="http://schemas.openxmlformats.org/officeDocument/2006/relationships/tags" Target="../tags/tag152.xm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55.xml"/><Relationship Id="rId7" Type="http://schemas.openxmlformats.org/officeDocument/2006/relationships/image" Target="../media/image10.emf"/><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oleObject" Target="../embeddings/oleObject25.bin"/><Relationship Id="rId5" Type="http://schemas.openxmlformats.org/officeDocument/2006/relationships/slideLayout" Target="../slideLayouts/slideLayout10.xml"/><Relationship Id="rId4" Type="http://schemas.openxmlformats.org/officeDocument/2006/relationships/tags" Target="../tags/tag156.xml"/><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59.xml"/><Relationship Id="rId7" Type="http://schemas.openxmlformats.org/officeDocument/2006/relationships/image" Target="../media/image10.emf"/><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oleObject" Target="../embeddings/oleObject26.bin"/><Relationship Id="rId5" Type="http://schemas.openxmlformats.org/officeDocument/2006/relationships/slideLayout" Target="../slideLayouts/slideLayout10.xml"/><Relationship Id="rId4" Type="http://schemas.openxmlformats.org/officeDocument/2006/relationships/tags" Target="../tags/tag160.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63.xml"/><Relationship Id="rId7" Type="http://schemas.openxmlformats.org/officeDocument/2006/relationships/image" Target="../media/image10.emf"/><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oleObject" Target="../embeddings/oleObject27.bin"/><Relationship Id="rId5" Type="http://schemas.openxmlformats.org/officeDocument/2006/relationships/slideLayout" Target="../slideLayouts/slideLayout10.xml"/><Relationship Id="rId4" Type="http://schemas.openxmlformats.org/officeDocument/2006/relationships/tags" Target="../tags/tag164.xml"/><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67.xml"/><Relationship Id="rId7" Type="http://schemas.openxmlformats.org/officeDocument/2006/relationships/image" Target="../media/image10.emf"/><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oleObject" Target="../embeddings/oleObject28.bin"/><Relationship Id="rId5" Type="http://schemas.openxmlformats.org/officeDocument/2006/relationships/slideLayout" Target="../slideLayouts/slideLayout10.xml"/><Relationship Id="rId4" Type="http://schemas.openxmlformats.org/officeDocument/2006/relationships/tags" Target="../tags/tag168.xml"/><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71.xml"/><Relationship Id="rId7" Type="http://schemas.openxmlformats.org/officeDocument/2006/relationships/image" Target="../media/image10.emf"/><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oleObject" Target="../embeddings/oleObject29.bin"/><Relationship Id="rId5" Type="http://schemas.openxmlformats.org/officeDocument/2006/relationships/slideLayout" Target="../slideLayouts/slideLayout10.xml"/><Relationship Id="rId4" Type="http://schemas.openxmlformats.org/officeDocument/2006/relationships/tags" Target="../tags/tag172.xm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75.xml"/><Relationship Id="rId7" Type="http://schemas.openxmlformats.org/officeDocument/2006/relationships/image" Target="../media/image10.emf"/><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oleObject" Target="../embeddings/oleObject30.bin"/><Relationship Id="rId5" Type="http://schemas.openxmlformats.org/officeDocument/2006/relationships/slideLayout" Target="../slideLayouts/slideLayout10.xml"/><Relationship Id="rId4" Type="http://schemas.openxmlformats.org/officeDocument/2006/relationships/tags" Target="../tags/tag176.xml"/><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79.xml"/><Relationship Id="rId7" Type="http://schemas.openxmlformats.org/officeDocument/2006/relationships/image" Target="../media/image10.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oleObject" Target="../embeddings/oleObject31.bin"/><Relationship Id="rId5" Type="http://schemas.openxmlformats.org/officeDocument/2006/relationships/slideLayout" Target="../slideLayouts/slideLayout10.xml"/><Relationship Id="rId4" Type="http://schemas.openxmlformats.org/officeDocument/2006/relationships/tags" Target="../tags/tag180.xml"/><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83.xml"/><Relationship Id="rId7" Type="http://schemas.openxmlformats.org/officeDocument/2006/relationships/image" Target="../media/image10.emf"/><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oleObject" Target="../embeddings/oleObject32.bin"/><Relationship Id="rId5" Type="http://schemas.openxmlformats.org/officeDocument/2006/relationships/slideLayout" Target="../slideLayouts/slideLayout10.xml"/><Relationship Id="rId4" Type="http://schemas.openxmlformats.org/officeDocument/2006/relationships/tags" Target="../tags/tag184.xml"/><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87.xml"/><Relationship Id="rId7" Type="http://schemas.openxmlformats.org/officeDocument/2006/relationships/image" Target="../media/image10.emf"/><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oleObject" Target="../embeddings/oleObject33.bin"/><Relationship Id="rId5" Type="http://schemas.openxmlformats.org/officeDocument/2006/relationships/slideLayout" Target="../slideLayouts/slideLayout10.xml"/><Relationship Id="rId4" Type="http://schemas.openxmlformats.org/officeDocument/2006/relationships/tags" Target="../tags/tag188.xml"/><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91.xml"/><Relationship Id="rId7" Type="http://schemas.openxmlformats.org/officeDocument/2006/relationships/image" Target="../media/image10.emf"/><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oleObject" Target="../embeddings/oleObject34.bin"/><Relationship Id="rId5" Type="http://schemas.openxmlformats.org/officeDocument/2006/relationships/slideLayout" Target="../slideLayouts/slideLayout10.xml"/><Relationship Id="rId4" Type="http://schemas.openxmlformats.org/officeDocument/2006/relationships/tags" Target="../tags/tag192.xml"/><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95.xml"/><Relationship Id="rId7" Type="http://schemas.openxmlformats.org/officeDocument/2006/relationships/image" Target="../media/image10.em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oleObject" Target="../embeddings/oleObject35.bin"/><Relationship Id="rId5" Type="http://schemas.openxmlformats.org/officeDocument/2006/relationships/slideLayout" Target="../slideLayouts/slideLayout10.xml"/><Relationship Id="rId4" Type="http://schemas.openxmlformats.org/officeDocument/2006/relationships/tags" Target="../tags/tag196.xml"/></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99.xml"/><Relationship Id="rId7" Type="http://schemas.openxmlformats.org/officeDocument/2006/relationships/image" Target="../media/image10.emf"/><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oleObject" Target="../embeddings/oleObject36.bin"/><Relationship Id="rId5" Type="http://schemas.openxmlformats.org/officeDocument/2006/relationships/slideLayout" Target="../slideLayouts/slideLayout10.xml"/><Relationship Id="rId4" Type="http://schemas.openxmlformats.org/officeDocument/2006/relationships/tags" Target="../tags/tag200.xml"/></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03.xml"/><Relationship Id="rId7" Type="http://schemas.openxmlformats.org/officeDocument/2006/relationships/image" Target="../media/image10.emf"/><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oleObject" Target="../embeddings/oleObject37.bin"/><Relationship Id="rId5" Type="http://schemas.openxmlformats.org/officeDocument/2006/relationships/slideLayout" Target="../slideLayouts/slideLayout10.xml"/><Relationship Id="rId4" Type="http://schemas.openxmlformats.org/officeDocument/2006/relationships/tags" Target="../tags/tag204.xm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07.xml"/><Relationship Id="rId7" Type="http://schemas.openxmlformats.org/officeDocument/2006/relationships/image" Target="../media/image10.emf"/><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oleObject" Target="../embeddings/oleObject38.bin"/><Relationship Id="rId5" Type="http://schemas.openxmlformats.org/officeDocument/2006/relationships/slideLayout" Target="../slideLayouts/slideLayout10.xml"/><Relationship Id="rId4" Type="http://schemas.openxmlformats.org/officeDocument/2006/relationships/tags" Target="../tags/tag208.xml"/></Relationships>
</file>

<file path=ppt/slides/_rels/slide4.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12.svg"/><Relationship Id="rId2" Type="http://schemas.openxmlformats.org/officeDocument/2006/relationships/tags" Target="../tags/tag11.xml"/><Relationship Id="rId16" Type="http://schemas.openxmlformats.org/officeDocument/2006/relationships/image" Target="../media/image10.emf"/><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oleObject" Target="../embeddings/oleObject6.bin"/><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11.xml"/><Relationship Id="rId7" Type="http://schemas.openxmlformats.org/officeDocument/2006/relationships/image" Target="../media/image10.emf"/><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oleObject" Target="../embeddings/oleObject39.bin"/><Relationship Id="rId5" Type="http://schemas.openxmlformats.org/officeDocument/2006/relationships/slideLayout" Target="../slideLayouts/slideLayout10.xml"/><Relationship Id="rId4" Type="http://schemas.openxmlformats.org/officeDocument/2006/relationships/tags" Target="../tags/tag212.xml"/></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15.xml"/><Relationship Id="rId7" Type="http://schemas.openxmlformats.org/officeDocument/2006/relationships/image" Target="../media/image10.emf"/><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oleObject" Target="../embeddings/oleObject40.bin"/><Relationship Id="rId5" Type="http://schemas.openxmlformats.org/officeDocument/2006/relationships/slideLayout" Target="../slideLayouts/slideLayout10.xml"/><Relationship Id="rId4" Type="http://schemas.openxmlformats.org/officeDocument/2006/relationships/tags" Target="../tags/tag216.xml"/></Relationships>
</file>

<file path=ppt/slides/_rels/slide4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19.xml"/><Relationship Id="rId7" Type="http://schemas.openxmlformats.org/officeDocument/2006/relationships/image" Target="../media/image10.emf"/><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oleObject" Target="../embeddings/oleObject41.bin"/><Relationship Id="rId5" Type="http://schemas.openxmlformats.org/officeDocument/2006/relationships/slideLayout" Target="../slideLayouts/slideLayout10.xml"/><Relationship Id="rId4" Type="http://schemas.openxmlformats.org/officeDocument/2006/relationships/tags" Target="../tags/tag220.xml"/></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23.xml"/><Relationship Id="rId7" Type="http://schemas.openxmlformats.org/officeDocument/2006/relationships/image" Target="../media/image10.emf"/><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oleObject" Target="../embeddings/oleObject42.bin"/><Relationship Id="rId5" Type="http://schemas.openxmlformats.org/officeDocument/2006/relationships/slideLayout" Target="../slideLayouts/slideLayout10.xml"/><Relationship Id="rId4" Type="http://schemas.openxmlformats.org/officeDocument/2006/relationships/tags" Target="../tags/tag22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0.xml"/><Relationship Id="rId1" Type="http://schemas.openxmlformats.org/officeDocument/2006/relationships/tags" Target="../tags/tag225.xml"/><Relationship Id="rId4" Type="http://schemas.openxmlformats.org/officeDocument/2006/relationships/image" Target="../media/image1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0.xml"/><Relationship Id="rId7" Type="http://schemas.openxmlformats.org/officeDocument/2006/relationships/diagramQuickStyle" Target="../diagrams/quickStyle1.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6.sv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47.xml.rels><?xml version="1.0" encoding="UTF-8" standalone="yes"?>
<Relationships xmlns="http://schemas.openxmlformats.org/package/2006/relationships"><Relationship Id="rId8" Type="http://schemas.openxmlformats.org/officeDocument/2006/relationships/hyperlink" Target="https://www.ercot.com/calendar/07012026-Batch-Zero-Weekly-Readiness" TargetMode="External"/><Relationship Id="rId3" Type="http://schemas.openxmlformats.org/officeDocument/2006/relationships/oleObject" Target="../embeddings/oleObject44.bin"/><Relationship Id="rId7" Type="http://schemas.openxmlformats.org/officeDocument/2006/relationships/hyperlink" Target="https://www.ercot.com/calendar/06252026-Batch-Zero-Weekly-Readiness" TargetMode="External"/><Relationship Id="rId2" Type="http://schemas.openxmlformats.org/officeDocument/2006/relationships/slideLayout" Target="../slideLayouts/slideLayout13.xml"/><Relationship Id="rId1" Type="http://schemas.openxmlformats.org/officeDocument/2006/relationships/tags" Target="../tags/tag228.xml"/><Relationship Id="rId6" Type="http://schemas.openxmlformats.org/officeDocument/2006/relationships/hyperlink" Target="https://www.ercot.com/calendar/06192026-LLWG-Meeting" TargetMode="External"/><Relationship Id="rId5" Type="http://schemas.openxmlformats.org/officeDocument/2006/relationships/hyperlink" Target="https://www.ercot.com/calendar/06112026-Batch-Zero-Weekly-Readiness" TargetMode="External"/><Relationship Id="rId4" Type="http://schemas.openxmlformats.org/officeDocument/2006/relationships/image" Target="../media/image10.emf"/><Relationship Id="rId9" Type="http://schemas.openxmlformats.org/officeDocument/2006/relationships/hyperlink" Target="https://www.ercot.com/calendar/07092026-Batch-Zero-Weekly-Readines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31.xml"/><Relationship Id="rId7" Type="http://schemas.openxmlformats.org/officeDocument/2006/relationships/image" Target="../media/image1.emf"/><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oleObject" Target="../embeddings/oleObject45.bin"/><Relationship Id="rId5" Type="http://schemas.openxmlformats.org/officeDocument/2006/relationships/slideLayout" Target="../slideLayouts/slideLayout19.xml"/><Relationship Id="rId4" Type="http://schemas.openxmlformats.org/officeDocument/2006/relationships/tags" Target="../tags/tag232.xml"/><Relationship Id="rId9"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3.sv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image" Target="../media/image1.emf"/><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oleObject" Target="../embeddings/oleObject46.bin"/><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slideLayout" Target="../slideLayouts/slideLayout19.xml"/><Relationship Id="rId5" Type="http://schemas.openxmlformats.org/officeDocument/2006/relationships/tags" Target="../tags/tag237.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image" Target="../media/image32.png"/></Relationships>
</file>

<file path=ppt/slides/_rels/slide61.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image" Target="../media/image32.png"/><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image" Target="../media/image1.emf"/><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oleObject" Target="../embeddings/oleObject47.bin"/><Relationship Id="rId5" Type="http://schemas.openxmlformats.org/officeDocument/2006/relationships/tags" Target="../tags/tag247.xml"/><Relationship Id="rId10" Type="http://schemas.openxmlformats.org/officeDocument/2006/relationships/notesSlide" Target="../notesSlides/notesSlide5.xml"/><Relationship Id="rId4" Type="http://schemas.openxmlformats.org/officeDocument/2006/relationships/tags" Target="../tags/tag246.xml"/><Relationship Id="rId9" Type="http://schemas.openxmlformats.org/officeDocument/2006/relationships/slideLayout" Target="../slideLayouts/slideLayout19.xml"/><Relationship Id="rId14" Type="http://schemas.openxmlformats.org/officeDocument/2006/relationships/image" Target="../media/image33.png"/></Relationships>
</file>

<file path=ppt/slides/_rels/slide62.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image" Target="../media/image35.png"/><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image" Target="../media/image34.pn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image" Target="../media/image1.emf"/><Relationship Id="rId5" Type="http://schemas.openxmlformats.org/officeDocument/2006/relationships/tags" Target="../tags/tag255.xml"/><Relationship Id="rId10" Type="http://schemas.openxmlformats.org/officeDocument/2006/relationships/oleObject" Target="../embeddings/oleObject48.bin"/><Relationship Id="rId4" Type="http://schemas.openxmlformats.org/officeDocument/2006/relationships/tags" Target="../tags/tag254.xml"/><Relationship Id="rId9"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image" Target="../media/image37.png"/><Relationship Id="rId3" Type="http://schemas.openxmlformats.org/officeDocument/2006/relationships/tags" Target="../tags/tag261.xml"/><Relationship Id="rId7" Type="http://schemas.openxmlformats.org/officeDocument/2006/relationships/tags" Target="../tags/tag265.xml"/><Relationship Id="rId12" Type="http://schemas.openxmlformats.org/officeDocument/2006/relationships/image" Target="../media/image36.pn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image" Target="../media/image1.emf"/><Relationship Id="rId5" Type="http://schemas.openxmlformats.org/officeDocument/2006/relationships/tags" Target="../tags/tag263.xml"/><Relationship Id="rId10" Type="http://schemas.openxmlformats.org/officeDocument/2006/relationships/oleObject" Target="../embeddings/oleObject49.bin"/><Relationship Id="rId4" Type="http://schemas.openxmlformats.org/officeDocument/2006/relationships/tags" Target="../tags/tag262.xml"/><Relationship Id="rId9"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slideLayout" Target="../slideLayouts/slideLayout19.xml"/><Relationship Id="rId18" Type="http://schemas.openxmlformats.org/officeDocument/2006/relationships/image" Target="../media/image20.svg"/><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image" Target="../media/image39.png"/><Relationship Id="rId2" Type="http://schemas.openxmlformats.org/officeDocument/2006/relationships/tags" Target="../tags/tag268.xml"/><Relationship Id="rId16" Type="http://schemas.openxmlformats.org/officeDocument/2006/relationships/image" Target="../media/image38.png"/><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image" Target="../media/image1.emf"/><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oleObject" Target="../embeddings/oleObject50.bin"/></Relationships>
</file>

<file path=ppt/slides/_rels/slide65.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image" Target="../media/image40.png"/><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image" Target="../media/image1.emf"/><Relationship Id="rId5" Type="http://schemas.openxmlformats.org/officeDocument/2006/relationships/tags" Target="../tags/tag283.xml"/><Relationship Id="rId10" Type="http://schemas.openxmlformats.org/officeDocument/2006/relationships/oleObject" Target="../embeddings/oleObject51.bin"/><Relationship Id="rId4" Type="http://schemas.openxmlformats.org/officeDocument/2006/relationships/tags" Target="../tags/tag282.xml"/><Relationship Id="rId9"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image" Target="../media/image42.png"/><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image" Target="../media/image41.png"/><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image" Target="../media/image1.emf"/><Relationship Id="rId5" Type="http://schemas.openxmlformats.org/officeDocument/2006/relationships/tags" Target="../tags/tag291.xml"/><Relationship Id="rId10" Type="http://schemas.openxmlformats.org/officeDocument/2006/relationships/oleObject" Target="../embeddings/oleObject52.bin"/><Relationship Id="rId4" Type="http://schemas.openxmlformats.org/officeDocument/2006/relationships/tags" Target="../tags/tag290.xml"/><Relationship Id="rId9"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image" Target="../media/image43.png"/><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image" Target="../media/image1.emf"/><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oleObject" Target="../embeddings/oleObject53.bin"/><Relationship Id="rId5" Type="http://schemas.openxmlformats.org/officeDocument/2006/relationships/tags" Target="../tags/tag299.xml"/><Relationship Id="rId10" Type="http://schemas.openxmlformats.org/officeDocument/2006/relationships/notesSlide" Target="../notesSlides/notesSlide6.xml"/><Relationship Id="rId4" Type="http://schemas.openxmlformats.org/officeDocument/2006/relationships/tags" Target="../tags/tag298.xml"/><Relationship Id="rId9"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notesSlide" Target="../notesSlides/notesSlide1.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slideLayout" Target="../slideLayouts/slideLayout10.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image" Target="../media/image1.emf"/><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oleObject" Target="../embeddings/oleObject9.bin"/><Relationship Id="rId7" Type="http://schemas.openxmlformats.org/officeDocument/2006/relationships/image" Target="../media/image16.svg"/><Relationship Id="rId2" Type="http://schemas.openxmlformats.org/officeDocument/2006/relationships/slideLayout" Target="../slideLayouts/slideLayout10.xml"/><Relationship Id="rId1" Type="http://schemas.openxmlformats.org/officeDocument/2006/relationships/tags" Target="../tags/tag5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oleObject" Target="../embeddings/oleObject10.bin"/><Relationship Id="rId5" Type="http://schemas.openxmlformats.org/officeDocument/2006/relationships/slideLayout" Target="../slideLayouts/slideLayout19.xml"/><Relationship Id="rId4" Type="http://schemas.openxmlformats.org/officeDocument/2006/relationships/tags" Target="../tags/tag56.xml"/><Relationship Id="rId9" Type="http://schemas.openxmlformats.org/officeDocument/2006/relationships/slide" Target="slide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3A2F191-D419-6C9F-6373-90A0BA12B952}"/>
              </a:ext>
            </a:extLst>
          </p:cNvPr>
          <p:cNvGraphicFramePr>
            <a:graphicFrameLocks noChangeAspect="1"/>
          </p:cNvGraphicFramePr>
          <p:nvPr>
            <p:custDataLst>
              <p:tags r:id="rId1"/>
            </p:custDataLst>
            <p:extLst>
              <p:ext uri="{D42A27DB-BD31-4B8C-83A1-F6EECF244321}">
                <p14:modId xmlns:p14="http://schemas.microsoft.com/office/powerpoint/2010/main" val="3898395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4" name="think-cell data - do not delete" hidden="1">
                        <a:extLst>
                          <a:ext uri="{FF2B5EF4-FFF2-40B4-BE49-F238E27FC236}">
                            <a16:creationId xmlns:a16="http://schemas.microsoft.com/office/drawing/2014/main" id="{93A2F191-D419-6C9F-6373-90A0BA12B9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8695AE-90AD-E99B-21B8-9B7E27C5D7A3}"/>
              </a:ext>
            </a:extLst>
          </p:cNvPr>
          <p:cNvSpPr>
            <a:spLocks noGrp="1"/>
          </p:cNvSpPr>
          <p:nvPr>
            <p:ph type="ctrTitle"/>
          </p:nvPr>
        </p:nvSpPr>
        <p:spPr>
          <a:xfrm>
            <a:off x="5074920" y="2071888"/>
            <a:ext cx="6316168" cy="3366409"/>
          </a:xfrm>
        </p:spPr>
        <p:txBody>
          <a:bodyPr vert="horz" lIns="91440" tIns="45720" rIns="91440" bIns="45720" anchor="t">
            <a:noAutofit/>
          </a:bodyPr>
          <a:lstStyle/>
          <a:p>
            <a:r>
              <a:rPr lang="en-US" dirty="0"/>
              <a:t>Batch Zero Readiness Meeting #3</a:t>
            </a:r>
            <a:br>
              <a:rPr lang="en-US" dirty="0"/>
            </a:br>
            <a:br>
              <a:rPr lang="en-US" dirty="0"/>
            </a:br>
            <a:br>
              <a:rPr lang="en-US" dirty="0"/>
            </a:br>
            <a:br>
              <a:rPr lang="en-US" dirty="0"/>
            </a:br>
            <a:r>
              <a:rPr lang="en-US" dirty="0"/>
              <a:t>June 4, 2026</a:t>
            </a:r>
          </a:p>
        </p:txBody>
      </p:sp>
      <p:sp>
        <p:nvSpPr>
          <p:cNvPr id="3" name="TextBox 2">
            <a:extLst>
              <a:ext uri="{FF2B5EF4-FFF2-40B4-BE49-F238E27FC236}">
                <a16:creationId xmlns:a16="http://schemas.microsoft.com/office/drawing/2014/main" id="{E0167A66-996C-75BE-27D0-7BC2D4D47409}"/>
              </a:ext>
            </a:extLst>
          </p:cNvPr>
          <p:cNvSpPr txBox="1">
            <a:spLocks/>
          </p:cNvSpPr>
          <p:nvPr/>
        </p:nvSpPr>
        <p:spPr>
          <a:xfrm>
            <a:off x="5074920" y="5438297"/>
            <a:ext cx="6316168"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solidFill>
                  <a:schemeClr val="bg1">
                    <a:lumMod val="50000"/>
                  </a:schemeClr>
                </a:solidFill>
              </a:rPr>
              <a:t>Disclaimer:</a:t>
            </a:r>
            <a:r>
              <a:rPr lang="en-US" sz="1200">
                <a:solidFill>
                  <a:schemeClr val="bg1">
                    <a:lumMod val="50000"/>
                  </a:schemeClr>
                </a:solidFill>
              </a:rPr>
              <a:t> This presentation is provided solely for informational and discussion purposes and does not constitute a binding interpretation of the ERCOT Protocols, Planning Guide, or any other governing authority. In the event of any conflict between this presentation and the ERCOT Protocols, Planning Guide, or other applicable governing documents, the governing documents shall prevail.</a:t>
            </a:r>
          </a:p>
        </p:txBody>
      </p:sp>
    </p:spTree>
    <p:extLst>
      <p:ext uri="{BB962C8B-B14F-4D97-AF65-F5344CB8AC3E}">
        <p14:creationId xmlns:p14="http://schemas.microsoft.com/office/powerpoint/2010/main" val="146313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4BA6EC-5B04-D149-BDD9-4886446C7D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4BA6EC-5B04-D149-BDD9-4886446C7D0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69D85F2-7301-C9F4-ACBD-DDD07C7424D3}"/>
              </a:ext>
            </a:extLst>
          </p:cNvPr>
          <p:cNvSpPr>
            <a:spLocks noGrp="1"/>
          </p:cNvSpPr>
          <p:nvPr>
            <p:ph type="title"/>
          </p:nvPr>
        </p:nvSpPr>
        <p:spPr>
          <a:xfrm>
            <a:off x="1257300" y="457200"/>
            <a:ext cx="10401300" cy="332399"/>
          </a:xfrm>
        </p:spPr>
        <p:txBody>
          <a:bodyPr vert="horz">
            <a:noAutofit/>
          </a:bodyPr>
          <a:lstStyle/>
          <a:p>
            <a:r>
              <a:rPr lang="en-US"/>
              <a:t>Objectives for today</a:t>
            </a:r>
          </a:p>
        </p:txBody>
      </p:sp>
      <p:sp>
        <p:nvSpPr>
          <p:cNvPr id="4" name="Slide Number Placeholder 5">
            <a:extLst>
              <a:ext uri="{FF2B5EF4-FFF2-40B4-BE49-F238E27FC236}">
                <a16:creationId xmlns:a16="http://schemas.microsoft.com/office/drawing/2014/main" id="{327D1057-CB7E-83DF-5AD7-F9A69C1BC38D}"/>
              </a:ext>
            </a:extLst>
          </p:cNvPr>
          <p:cNvSpPr>
            <a:spLocks noGrp="1"/>
          </p:cNvSpPr>
          <p:nvPr>
            <p:ph type="sldNum" sz="quarter" idx="12"/>
          </p:nvPr>
        </p:nvSpPr>
        <p:spPr/>
        <p:txBody>
          <a:bodyPr/>
          <a:lstStyle/>
          <a:p>
            <a:fld id="{BCDE79FB-97BA-492B-8D57-F1373F9ADA95}" type="slidenum">
              <a:rPr lang="en-US" smtClean="0"/>
              <a:t>10</a:t>
            </a:fld>
            <a:endParaRPr lang="en-US"/>
          </a:p>
        </p:txBody>
      </p:sp>
      <p:grpSp>
        <p:nvGrpSpPr>
          <p:cNvPr id="29" name="Group 28">
            <a:extLst>
              <a:ext uri="{FF2B5EF4-FFF2-40B4-BE49-F238E27FC236}">
                <a16:creationId xmlns:a16="http://schemas.microsoft.com/office/drawing/2014/main" id="{289BA6FF-E928-CD2C-7FE8-EDF232E30D98}"/>
              </a:ext>
            </a:extLst>
          </p:cNvPr>
          <p:cNvGrpSpPr/>
          <p:nvPr/>
        </p:nvGrpSpPr>
        <p:grpSpPr>
          <a:xfrm>
            <a:off x="1257300" y="1712595"/>
            <a:ext cx="2657155" cy="3286065"/>
            <a:chOff x="1257300" y="1712595"/>
            <a:chExt cx="2657155" cy="3286065"/>
          </a:xfrm>
        </p:grpSpPr>
        <p:grpSp>
          <p:nvGrpSpPr>
            <p:cNvPr id="23" name="CustomIcon">
              <a:extLst>
                <a:ext uri="{FF2B5EF4-FFF2-40B4-BE49-F238E27FC236}">
                  <a16:creationId xmlns:a16="http://schemas.microsoft.com/office/drawing/2014/main" id="{CDB96A3C-41EE-11C8-15BC-18CB4DCFBDF7}"/>
                </a:ext>
              </a:extLst>
            </p:cNvPr>
            <p:cNvGrpSpPr>
              <a:grpSpLocks noChangeAspect="1"/>
            </p:cNvGrpSpPr>
            <p:nvPr>
              <p:custDataLst>
                <p:tags r:id="rId4"/>
              </p:custDataLst>
            </p:nvPr>
          </p:nvGrpSpPr>
          <p:grpSpPr>
            <a:xfrm>
              <a:off x="1257300" y="1712595"/>
              <a:ext cx="1019810" cy="1019810"/>
              <a:chOff x="-205105" y="-205105"/>
              <a:chExt cx="1019810" cy="1019810"/>
            </a:xfrm>
          </p:grpSpPr>
          <p:sp>
            <p:nvSpPr>
              <p:cNvPr id="20" name="Oval 19">
                <a:extLst>
                  <a:ext uri="{FF2B5EF4-FFF2-40B4-BE49-F238E27FC236}">
                    <a16:creationId xmlns:a16="http://schemas.microsoft.com/office/drawing/2014/main" id="{0C3F9759-AA1D-4B21-571F-668C63EAAD3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938AAA9-D194-9A06-4C2C-08FDB6CB20F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0"/>
                <a:ext cx="609600" cy="609600"/>
              </a:xfrm>
              <a:prstGeom prst="rect">
                <a:avLst/>
              </a:prstGeom>
            </p:spPr>
          </p:pic>
        </p:grpSp>
        <p:sp>
          <p:nvSpPr>
            <p:cNvPr id="24" name="TextBox 23">
              <a:extLst>
                <a:ext uri="{FF2B5EF4-FFF2-40B4-BE49-F238E27FC236}">
                  <a16:creationId xmlns:a16="http://schemas.microsoft.com/office/drawing/2014/main" id="{3D7357E9-6A77-6550-3BAD-558EA353FB8C}"/>
                </a:ext>
              </a:extLst>
            </p:cNvPr>
            <p:cNvSpPr txBox="1">
              <a:spLocks/>
            </p:cNvSpPr>
            <p:nvPr/>
          </p:nvSpPr>
          <p:spPr>
            <a:xfrm>
              <a:off x="1257301"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noProof="1"/>
                <a:t>Review eligibility requirements by Batch Zero pathway</a:t>
              </a:r>
            </a:p>
            <a:p>
              <a:pPr>
                <a:spcBef>
                  <a:spcPts val="0"/>
                </a:spcBef>
                <a:spcAft>
                  <a:spcPts val="0"/>
                </a:spcAft>
                <a:buNone/>
              </a:pPr>
              <a:r>
                <a:rPr lang="en-US" sz="1400"/>
                <a:t>Review the proposed eligibility requirements, submission materials, and validation responsibilities applicable to each Batch Zero eligibility pathway, including distinctions between ILLE and TSP/DSP requirements</a:t>
              </a:r>
              <a:endParaRPr lang="en-US" sz="1400" noProof="1"/>
            </a:p>
          </p:txBody>
        </p:sp>
      </p:grpSp>
      <p:grpSp>
        <p:nvGrpSpPr>
          <p:cNvPr id="32" name="Group 31">
            <a:extLst>
              <a:ext uri="{FF2B5EF4-FFF2-40B4-BE49-F238E27FC236}">
                <a16:creationId xmlns:a16="http://schemas.microsoft.com/office/drawing/2014/main" id="{E7F43502-4EC2-C11B-E511-4B9C2471CD6A}"/>
              </a:ext>
            </a:extLst>
          </p:cNvPr>
          <p:cNvGrpSpPr/>
          <p:nvPr/>
        </p:nvGrpSpPr>
        <p:grpSpPr>
          <a:xfrm>
            <a:off x="4887931" y="1712595"/>
            <a:ext cx="2657154" cy="2855178"/>
            <a:chOff x="5024206" y="1712595"/>
            <a:chExt cx="2657154" cy="2855178"/>
          </a:xfrm>
        </p:grpSpPr>
        <p:grpSp>
          <p:nvGrpSpPr>
            <p:cNvPr id="15" name="CustomIcon">
              <a:extLst>
                <a:ext uri="{FF2B5EF4-FFF2-40B4-BE49-F238E27FC236}">
                  <a16:creationId xmlns:a16="http://schemas.microsoft.com/office/drawing/2014/main" id="{10AC7ACA-21B3-A169-ABC1-79F86D5D6126}"/>
                </a:ext>
              </a:extLst>
            </p:cNvPr>
            <p:cNvGrpSpPr>
              <a:grpSpLocks noChangeAspect="1"/>
            </p:cNvGrpSpPr>
            <p:nvPr>
              <p:custDataLst>
                <p:tags r:id="rId3"/>
              </p:custDataLst>
            </p:nvPr>
          </p:nvGrpSpPr>
          <p:grpSpPr>
            <a:xfrm>
              <a:off x="5024206" y="1712595"/>
              <a:ext cx="1019810" cy="1019810"/>
              <a:chOff x="-205105" y="-205105"/>
              <a:chExt cx="1019810" cy="1019810"/>
            </a:xfrm>
          </p:grpSpPr>
          <p:sp>
            <p:nvSpPr>
              <p:cNvPr id="12" name="Oval 11">
                <a:extLst>
                  <a:ext uri="{FF2B5EF4-FFF2-40B4-BE49-F238E27FC236}">
                    <a16:creationId xmlns:a16="http://schemas.microsoft.com/office/drawing/2014/main" id="{DA8FFCF4-D86E-E384-4284-BEFD01A1C39B}"/>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754D9AF-C662-FA82-952E-8E34589EC75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0" y="0"/>
                <a:ext cx="609600" cy="609600"/>
              </a:xfrm>
              <a:prstGeom prst="rect">
                <a:avLst/>
              </a:prstGeom>
            </p:spPr>
          </p:pic>
        </p:grpSp>
        <p:sp>
          <p:nvSpPr>
            <p:cNvPr id="27" name="TextBox 26">
              <a:extLst>
                <a:ext uri="{FF2B5EF4-FFF2-40B4-BE49-F238E27FC236}">
                  <a16:creationId xmlns:a16="http://schemas.microsoft.com/office/drawing/2014/main" id="{AF15F063-2046-060F-EB2E-540E1A1C1919}"/>
                </a:ext>
              </a:extLst>
            </p:cNvPr>
            <p:cNvSpPr txBox="1">
              <a:spLocks/>
            </p:cNvSpPr>
            <p:nvPr/>
          </p:nvSpPr>
          <p:spPr>
            <a:xfrm>
              <a:off x="5024206" y="3059668"/>
              <a:ext cx="2657154" cy="150810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attestations, and supporting materials</a:t>
              </a:r>
              <a:endParaRPr lang="en-US" sz="1400" b="1" noProof="1"/>
            </a:p>
            <a:p>
              <a:pPr>
                <a:spcBef>
                  <a:spcPts val="0"/>
                </a:spcBef>
                <a:spcAft>
                  <a:spcPts val="0"/>
                </a:spcAft>
                <a:buNone/>
              </a:pPr>
              <a:r>
                <a:rPr lang="en-US" sz="1400"/>
                <a:t>Review the proposed submission toolkit supporting the Batch Zero process, including standardized attestation templates and TSP/DSP confirmation templates</a:t>
              </a:r>
              <a:endParaRPr lang="en-US" sz="1400" noProof="1"/>
            </a:p>
          </p:txBody>
        </p:sp>
      </p:grpSp>
      <p:grpSp>
        <p:nvGrpSpPr>
          <p:cNvPr id="33" name="Group 32">
            <a:extLst>
              <a:ext uri="{FF2B5EF4-FFF2-40B4-BE49-F238E27FC236}">
                <a16:creationId xmlns:a16="http://schemas.microsoft.com/office/drawing/2014/main" id="{F8DADE87-8F24-730C-A17A-1B16A777FD23}"/>
              </a:ext>
            </a:extLst>
          </p:cNvPr>
          <p:cNvGrpSpPr/>
          <p:nvPr/>
        </p:nvGrpSpPr>
        <p:grpSpPr>
          <a:xfrm>
            <a:off x="8518561" y="1712595"/>
            <a:ext cx="2657154" cy="3286065"/>
            <a:chOff x="8791112" y="1712595"/>
            <a:chExt cx="2657154" cy="3286065"/>
          </a:xfrm>
        </p:grpSpPr>
        <p:grpSp>
          <p:nvGrpSpPr>
            <p:cNvPr id="19" name="CustomIcon">
              <a:extLst>
                <a:ext uri="{FF2B5EF4-FFF2-40B4-BE49-F238E27FC236}">
                  <a16:creationId xmlns:a16="http://schemas.microsoft.com/office/drawing/2014/main" id="{A14BD987-38E5-1C0E-1966-197B381B6DDA}"/>
                </a:ext>
              </a:extLst>
            </p:cNvPr>
            <p:cNvGrpSpPr>
              <a:grpSpLocks noChangeAspect="1"/>
            </p:cNvGrpSpPr>
            <p:nvPr>
              <p:custDataLst>
                <p:tags r:id="rId2"/>
              </p:custDataLst>
            </p:nvPr>
          </p:nvGrpSpPr>
          <p:grpSpPr>
            <a:xfrm>
              <a:off x="8791112" y="1712595"/>
              <a:ext cx="1019810" cy="1019810"/>
              <a:chOff x="-205105" y="-205105"/>
              <a:chExt cx="1019810" cy="1019810"/>
            </a:xfrm>
          </p:grpSpPr>
          <p:sp>
            <p:nvSpPr>
              <p:cNvPr id="16" name="Oval 15">
                <a:extLst>
                  <a:ext uri="{FF2B5EF4-FFF2-40B4-BE49-F238E27FC236}">
                    <a16:creationId xmlns:a16="http://schemas.microsoft.com/office/drawing/2014/main" id="{C44604A6-1A3E-DD44-276E-1D6E30D95F8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A30A51C7-C925-58E1-14B0-D0B5632563C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31" name="TextBox 30">
              <a:extLst>
                <a:ext uri="{FF2B5EF4-FFF2-40B4-BE49-F238E27FC236}">
                  <a16:creationId xmlns:a16="http://schemas.microsoft.com/office/drawing/2014/main" id="{1F502298-32AE-46D8-2B7B-FEA68407E3DF}"/>
                </a:ext>
              </a:extLst>
            </p:cNvPr>
            <p:cNvSpPr txBox="1">
              <a:spLocks/>
            </p:cNvSpPr>
            <p:nvPr/>
          </p:nvSpPr>
          <p:spPr>
            <a:xfrm>
              <a:off x="8791112"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submission and validation process</a:t>
              </a:r>
              <a:endParaRPr lang="en-US" sz="1400" b="1" noProof="1"/>
            </a:p>
            <a:p>
              <a:pPr>
                <a:spcBef>
                  <a:spcPts val="0"/>
                </a:spcBef>
                <a:spcAft>
                  <a:spcPts val="0"/>
                </a:spcAft>
                <a:buNone/>
              </a:pPr>
              <a:r>
                <a:rPr lang="en-US" sz="1400"/>
                <a:t>Walk through the proposed E2E2 Batch Zero submission and validation process, including a representative example illustrating how submission materials are prepared, reviewed, validated, and transmitted</a:t>
              </a:r>
              <a:endParaRPr lang="en-US" sz="1400" noProof="1"/>
            </a:p>
          </p:txBody>
        </p:sp>
      </p:grpSp>
      <p:sp>
        <p:nvSpPr>
          <p:cNvPr id="5" name="Rectangle 4">
            <a:extLst>
              <a:ext uri="{FF2B5EF4-FFF2-40B4-BE49-F238E27FC236}">
                <a16:creationId xmlns:a16="http://schemas.microsoft.com/office/drawing/2014/main" id="{3C28175C-7552-8C7B-60A1-D7CB33A7B61B}"/>
              </a:ext>
            </a:extLst>
          </p:cNvPr>
          <p:cNvSpPr>
            <a:spLocks/>
          </p:cNvSpPr>
          <p:nvPr/>
        </p:nvSpPr>
        <p:spPr>
          <a:xfrm>
            <a:off x="1257300" y="5403423"/>
            <a:ext cx="10401300" cy="961483"/>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a:solidFill>
                  <a:schemeClr val="tx1"/>
                </a:solidFill>
              </a:rPr>
              <a:t>Today’s objective is to review the revised Draft Batch Zero materials and ERCOT’s plan for submission and validation of information ahead of publication of the finalized versions following Board approval. ERCOT has also scheduled recurring weekly Batch Readiness meetings to review stakeholder questions, discuss feedback, and provide process updates.</a:t>
            </a:r>
            <a:br>
              <a:rPr lang="en-US" sz="1400"/>
            </a:br>
            <a:r>
              <a:rPr lang="en-US" sz="1400" b="1">
                <a:solidFill>
                  <a:schemeClr val="tx1"/>
                </a:solidFill>
              </a:rPr>
              <a:t>Please submit any questions or comments to llwg_feedback@ercot.com</a:t>
            </a:r>
          </a:p>
        </p:txBody>
      </p:sp>
    </p:spTree>
    <p:extLst>
      <p:ext uri="{BB962C8B-B14F-4D97-AF65-F5344CB8AC3E}">
        <p14:creationId xmlns:p14="http://schemas.microsoft.com/office/powerpoint/2010/main" val="263766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44FB519-900F-00CF-2485-32CC171F0D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think-cell data - do not delete" hidden="1">
                        <a:extLst>
                          <a:ext uri="{FF2B5EF4-FFF2-40B4-BE49-F238E27FC236}">
                            <a16:creationId xmlns:a16="http://schemas.microsoft.com/office/drawing/2014/main" id="{F44FB519-900F-00CF-2485-32CC171F0DF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AB7B62D-928C-FD29-5A9D-FCCEB6779AE4}"/>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(1/4)</a:t>
            </a:r>
          </a:p>
        </p:txBody>
      </p:sp>
      <p:sp>
        <p:nvSpPr>
          <p:cNvPr id="4" name="Slide Number Placeholder 5">
            <a:extLst>
              <a:ext uri="{FF2B5EF4-FFF2-40B4-BE49-F238E27FC236}">
                <a16:creationId xmlns:a16="http://schemas.microsoft.com/office/drawing/2014/main" id="{7FC8BCE3-C938-98E1-04E2-0604308FA62D}"/>
              </a:ext>
            </a:extLst>
          </p:cNvPr>
          <p:cNvSpPr>
            <a:spLocks noGrp="1"/>
          </p:cNvSpPr>
          <p:nvPr>
            <p:ph type="sldNum" sz="quarter" idx="12"/>
          </p:nvPr>
        </p:nvSpPr>
        <p:spPr/>
        <p:txBody>
          <a:bodyPr/>
          <a:lstStyle/>
          <a:p>
            <a:fld id="{BCDE79FB-97BA-492B-8D57-F1373F9ADA95}" type="slidenum">
              <a:rPr lang="en-US" smtClean="0"/>
              <a:t>11</a:t>
            </a:fld>
            <a:endParaRPr lang="en-US"/>
          </a:p>
        </p:txBody>
      </p:sp>
      <p:grpSp>
        <p:nvGrpSpPr>
          <p:cNvPr id="7" name="Group 6">
            <a:extLst>
              <a:ext uri="{FF2B5EF4-FFF2-40B4-BE49-F238E27FC236}">
                <a16:creationId xmlns:a16="http://schemas.microsoft.com/office/drawing/2014/main" id="{38213E7D-01AA-C9E4-9E12-ED00DB5AC7DD}"/>
              </a:ext>
            </a:extLst>
          </p:cNvPr>
          <p:cNvGrpSpPr/>
          <p:nvPr/>
        </p:nvGrpSpPr>
        <p:grpSpPr>
          <a:xfrm>
            <a:off x="1257300" y="669630"/>
            <a:ext cx="10401300" cy="5363206"/>
            <a:chOff x="1257300" y="782644"/>
            <a:chExt cx="10401300" cy="5363206"/>
          </a:xfrm>
        </p:grpSpPr>
        <p:sp>
          <p:nvSpPr>
            <p:cNvPr id="20" name="TextBox 19">
              <a:extLst>
                <a:ext uri="{FF2B5EF4-FFF2-40B4-BE49-F238E27FC236}">
                  <a16:creationId xmlns:a16="http://schemas.microsoft.com/office/drawing/2014/main" id="{EBA37AD4-DBB3-DB08-2693-6163B7627FEA}"/>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9.2.1.1(1)(a)</a:t>
              </a:r>
            </a:p>
            <a:p>
              <a:r>
                <a:rPr lang="en-US" sz="1200" noProof="1"/>
                <a:t>(Energized before 3/25/2022)</a:t>
              </a:r>
            </a:p>
          </p:txBody>
        </p:sp>
        <p:cxnSp>
          <p:nvCxnSpPr>
            <p:cNvPr id="27" name="Straight Connector 26">
              <a:extLst>
                <a:ext uri="{FF2B5EF4-FFF2-40B4-BE49-F238E27FC236}">
                  <a16:creationId xmlns:a16="http://schemas.microsoft.com/office/drawing/2014/main" id="{9C04B556-E94D-FBA9-AC53-B4F82491D177}"/>
                </a:ext>
              </a:extLst>
            </p:cNvPr>
            <p:cNvCxnSpPr>
              <a:cxnSpLocks/>
            </p:cNvCxnSpPr>
            <p:nvPr/>
          </p:nvCxnSpPr>
          <p:spPr>
            <a:xfrm>
              <a:off x="1257300" y="230202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B23F72-0956-D680-7FC4-0E854EADEE40}"/>
                </a:ext>
              </a:extLst>
            </p:cNvPr>
            <p:cNvSpPr txBox="1">
              <a:spLocks/>
            </p:cNvSpPr>
            <p:nvPr/>
          </p:nvSpPr>
          <p:spPr>
            <a:xfrm>
              <a:off x="1257300" y="2405992"/>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9.2.1.1(1)(b)</a:t>
              </a:r>
            </a:p>
            <a:p>
              <a:r>
                <a:rPr lang="en-US" sz="1200" noProof="1"/>
                <a:t>(Energized between 3/25/2022 and 7/10/26)</a:t>
              </a:r>
            </a:p>
          </p:txBody>
        </p:sp>
        <p:sp>
          <p:nvSpPr>
            <p:cNvPr id="23" name="TextBox 22">
              <a:extLst>
                <a:ext uri="{FF2B5EF4-FFF2-40B4-BE49-F238E27FC236}">
                  <a16:creationId xmlns:a16="http://schemas.microsoft.com/office/drawing/2014/main" id="{E47DAD7C-C9BB-657B-CD02-82B3045F8994}"/>
                </a:ext>
              </a:extLst>
            </p:cNvPr>
            <p:cNvSpPr txBox="1">
              <a:spLocks/>
            </p:cNvSpPr>
            <p:nvPr/>
          </p:nvSpPr>
          <p:spPr>
            <a:xfrm>
              <a:off x="2928418" y="145359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31" name="TextBox 30">
              <a:extLst>
                <a:ext uri="{FF2B5EF4-FFF2-40B4-BE49-F238E27FC236}">
                  <a16:creationId xmlns:a16="http://schemas.microsoft.com/office/drawing/2014/main" id="{E26A2EAE-030E-7D43-201F-935B75AAA605}"/>
                </a:ext>
              </a:extLst>
            </p:cNvPr>
            <p:cNvSpPr txBox="1">
              <a:spLocks/>
            </p:cNvSpPr>
            <p:nvPr/>
          </p:nvSpPr>
          <p:spPr>
            <a:xfrm>
              <a:off x="2928418" y="2405992"/>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6" name="TextBox 25">
              <a:extLst>
                <a:ext uri="{FF2B5EF4-FFF2-40B4-BE49-F238E27FC236}">
                  <a16:creationId xmlns:a16="http://schemas.microsoft.com/office/drawing/2014/main" id="{09C3EECA-E4EF-FC6D-6ABD-B1CE79805B32}"/>
                </a:ext>
              </a:extLst>
            </p:cNvPr>
            <p:cNvSpPr txBox="1">
              <a:spLocks/>
            </p:cNvSpPr>
            <p:nvPr/>
          </p:nvSpPr>
          <p:spPr>
            <a:xfrm>
              <a:off x="7379099" y="1453590"/>
              <a:ext cx="4279501"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9.2.1.1(1)(a)</a:t>
              </a:r>
            </a:p>
          </p:txBody>
        </p:sp>
        <p:sp>
          <p:nvSpPr>
            <p:cNvPr id="32" name="TextBox 31">
              <a:extLst>
                <a:ext uri="{FF2B5EF4-FFF2-40B4-BE49-F238E27FC236}">
                  <a16:creationId xmlns:a16="http://schemas.microsoft.com/office/drawing/2014/main" id="{24F4F9A3-A31D-B620-8FBB-8E412F47569A}"/>
                </a:ext>
              </a:extLst>
            </p:cNvPr>
            <p:cNvSpPr txBox="1">
              <a:spLocks/>
            </p:cNvSpPr>
            <p:nvPr/>
          </p:nvSpPr>
          <p:spPr>
            <a:xfrm>
              <a:off x="7379099" y="2405992"/>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9.2.1.1(1)(b)</a:t>
              </a:r>
            </a:p>
          </p:txBody>
        </p:sp>
        <p:cxnSp>
          <p:nvCxnSpPr>
            <p:cNvPr id="39" name="Straight Connector 38">
              <a:extLst>
                <a:ext uri="{FF2B5EF4-FFF2-40B4-BE49-F238E27FC236}">
                  <a16:creationId xmlns:a16="http://schemas.microsoft.com/office/drawing/2014/main" id="{D9C344F8-D57D-F028-1BF0-693A8F9BE659}"/>
                </a:ext>
              </a:extLst>
            </p:cNvPr>
            <p:cNvCxnSpPr>
              <a:cxnSpLocks/>
            </p:cNvCxnSpPr>
            <p:nvPr/>
          </p:nvCxnSpPr>
          <p:spPr>
            <a:xfrm>
              <a:off x="1257300" y="343328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47CBBF-68D3-06BF-29B9-BEDDDF78CAAC}"/>
                </a:ext>
              </a:extLst>
            </p:cNvPr>
            <p:cNvSpPr txBox="1">
              <a:spLocks/>
            </p:cNvSpPr>
            <p:nvPr/>
          </p:nvSpPr>
          <p:spPr>
            <a:xfrm>
              <a:off x="1257300" y="3537256"/>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9.2.1.1(1)(c)</a:t>
              </a:r>
            </a:p>
            <a:p>
              <a:r>
                <a:rPr lang="en-US" sz="1200" noProof="1"/>
                <a:t>(QSA or IVRT Assessment)</a:t>
              </a:r>
              <a:r>
                <a:rPr lang="en-US" sz="1200" b="1" noProof="1"/>
                <a:t>)</a:t>
              </a:r>
            </a:p>
          </p:txBody>
        </p:sp>
        <p:sp>
          <p:nvSpPr>
            <p:cNvPr id="41" name="TextBox 40">
              <a:extLst>
                <a:ext uri="{FF2B5EF4-FFF2-40B4-BE49-F238E27FC236}">
                  <a16:creationId xmlns:a16="http://schemas.microsoft.com/office/drawing/2014/main" id="{8DF4996C-519B-388E-A7D7-B509A96DFE75}"/>
                </a:ext>
              </a:extLst>
            </p:cNvPr>
            <p:cNvSpPr txBox="1">
              <a:spLocks/>
            </p:cNvSpPr>
            <p:nvPr/>
          </p:nvSpPr>
          <p:spPr>
            <a:xfrm>
              <a:off x="2928418" y="3537256"/>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2" name="TextBox 41">
              <a:extLst>
                <a:ext uri="{FF2B5EF4-FFF2-40B4-BE49-F238E27FC236}">
                  <a16:creationId xmlns:a16="http://schemas.microsoft.com/office/drawing/2014/main" id="{1350FBDA-2CC3-4794-3885-3AB91FD13797}"/>
                </a:ext>
              </a:extLst>
            </p:cNvPr>
            <p:cNvSpPr txBox="1">
              <a:spLocks/>
            </p:cNvSpPr>
            <p:nvPr/>
          </p:nvSpPr>
          <p:spPr>
            <a:xfrm>
              <a:off x="7379099" y="353725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quarterly stability assessment / interim VRT pathway (working with ERCOT)</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9.2.1.1(1)(c)</a:t>
              </a:r>
            </a:p>
          </p:txBody>
        </p:sp>
        <p:cxnSp>
          <p:nvCxnSpPr>
            <p:cNvPr id="43" name="Straight Connector 42">
              <a:extLst>
                <a:ext uri="{FF2B5EF4-FFF2-40B4-BE49-F238E27FC236}">
                  <a16:creationId xmlns:a16="http://schemas.microsoft.com/office/drawing/2014/main" id="{71A55770-02C5-46E7-8E74-E8D5D9746111}"/>
                </a:ext>
              </a:extLst>
            </p:cNvPr>
            <p:cNvCxnSpPr>
              <a:cxnSpLocks/>
            </p:cNvCxnSpPr>
            <p:nvPr/>
          </p:nvCxnSpPr>
          <p:spPr>
            <a:xfrm>
              <a:off x="1257300" y="474921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5825659-DBEA-C5A2-73E1-547672229036}"/>
                </a:ext>
              </a:extLst>
            </p:cNvPr>
            <p:cNvSpPr txBox="1">
              <a:spLocks/>
            </p:cNvSpPr>
            <p:nvPr/>
          </p:nvSpPr>
          <p:spPr>
            <a:xfrm>
              <a:off x="1257300" y="4853188"/>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9.2.1.1(1)(d)</a:t>
              </a:r>
            </a:p>
            <a:p>
              <a:r>
                <a:rPr lang="en-US" sz="1200" noProof="1"/>
                <a:t>(Permian Basin Reliability Plan Study Load)</a:t>
              </a:r>
            </a:p>
          </p:txBody>
        </p:sp>
        <p:sp>
          <p:nvSpPr>
            <p:cNvPr id="45" name="TextBox 44">
              <a:extLst>
                <a:ext uri="{FF2B5EF4-FFF2-40B4-BE49-F238E27FC236}">
                  <a16:creationId xmlns:a16="http://schemas.microsoft.com/office/drawing/2014/main" id="{F4A32754-6E94-744B-B378-890298BDF394}"/>
                </a:ext>
              </a:extLst>
            </p:cNvPr>
            <p:cNvSpPr txBox="1">
              <a:spLocks/>
            </p:cNvSpPr>
            <p:nvPr/>
          </p:nvSpPr>
          <p:spPr>
            <a:xfrm>
              <a:off x="2928418" y="4853188"/>
              <a:ext cx="427950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6" name="TextBox 45">
              <a:extLst>
                <a:ext uri="{FF2B5EF4-FFF2-40B4-BE49-F238E27FC236}">
                  <a16:creationId xmlns:a16="http://schemas.microsoft.com/office/drawing/2014/main" id="{164047E0-CBAA-3063-2597-CCAD7245FE56}"/>
                </a:ext>
              </a:extLst>
            </p:cNvPr>
            <p:cNvSpPr txBox="1">
              <a:spLocks/>
            </p:cNvSpPr>
            <p:nvPr/>
          </p:nvSpPr>
          <p:spPr>
            <a:xfrm>
              <a:off x="7379099" y="4853188"/>
              <a:ext cx="4279501"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Permian Basin Reliability Plan Study pathway (working with ERCOT)</a:t>
              </a:r>
            </a:p>
            <a:p>
              <a:pPr marL="171450" indent="-171450">
                <a:spcBef>
                  <a:spcPts val="0"/>
                </a:spcBef>
                <a:spcAft>
                  <a:spcPts val="0"/>
                </a:spcAft>
                <a:buFont typeface="Arial" panose="020B0604020202020204" pitchFamily="34" charset="0"/>
                <a:buChar char="•"/>
              </a:pPr>
              <a:r>
                <a:rPr lang="en-US" sz="1200" noProof="1"/>
                <a:t>Most recent LCP/Preliminary LCP</a:t>
              </a:r>
            </a:p>
            <a:p>
              <a:pPr marL="171450" indent="-171450">
                <a:spcBef>
                  <a:spcPts val="0"/>
                </a:spcBef>
                <a:spcAft>
                  <a:spcPts val="0"/>
                </a:spcAft>
                <a:buFont typeface="Arial" panose="020B0604020202020204" pitchFamily="34" charset="0"/>
                <a:buChar char="•"/>
              </a:pPr>
              <a:r>
                <a:rPr lang="en-US" sz="1200" noProof="1"/>
                <a:t>Executed interconnection agreement or equivalent agreement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9.2.1.1(1)(d)</a:t>
              </a:r>
            </a:p>
          </p:txBody>
        </p:sp>
        <p:cxnSp>
          <p:nvCxnSpPr>
            <p:cNvPr id="19" name="LineBasicDefault 292">
              <a:extLst>
                <a:ext uri="{FF2B5EF4-FFF2-40B4-BE49-F238E27FC236}">
                  <a16:creationId xmlns:a16="http://schemas.microsoft.com/office/drawing/2014/main" id="{121B9AB4-EED8-E72E-E559-02407225A287}"/>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C4D3E5-7694-D15D-98A0-066E1D1621C0}"/>
                </a:ext>
              </a:extLst>
            </p:cNvPr>
            <p:cNvSpPr txBox="1">
              <a:spLocks/>
            </p:cNvSpPr>
            <p:nvPr/>
          </p:nvSpPr>
          <p:spPr>
            <a:xfrm>
              <a:off x="1257300" y="1135090"/>
              <a:ext cx="1499938"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22" name="Group 21">
              <a:extLst>
                <a:ext uri="{FF2B5EF4-FFF2-40B4-BE49-F238E27FC236}">
                  <a16:creationId xmlns:a16="http://schemas.microsoft.com/office/drawing/2014/main" id="{CC69E96D-DE04-8E68-77F0-1DA59796287E}"/>
                </a:ext>
              </a:extLst>
            </p:cNvPr>
            <p:cNvGrpSpPr/>
            <p:nvPr/>
          </p:nvGrpSpPr>
          <p:grpSpPr>
            <a:xfrm>
              <a:off x="2928418" y="782644"/>
              <a:ext cx="8730182" cy="220337"/>
              <a:chOff x="1257300" y="1284810"/>
              <a:chExt cx="7121705" cy="220337"/>
            </a:xfrm>
          </p:grpSpPr>
          <p:cxnSp>
            <p:nvCxnSpPr>
              <p:cNvPr id="24" name="LineBasicDefault 292">
                <a:extLst>
                  <a:ext uri="{FF2B5EF4-FFF2-40B4-BE49-F238E27FC236}">
                    <a16:creationId xmlns:a16="http://schemas.microsoft.com/office/drawing/2014/main" id="{1C57F577-72D1-8564-9574-D57FC8910C22}"/>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92A7C9-1AEA-9427-16C0-1630D5265052}"/>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grpSp>
          <p:nvGrpSpPr>
            <p:cNvPr id="28" name="Group 27">
              <a:extLst>
                <a:ext uri="{FF2B5EF4-FFF2-40B4-BE49-F238E27FC236}">
                  <a16:creationId xmlns:a16="http://schemas.microsoft.com/office/drawing/2014/main" id="{848AB15B-39C1-7390-824D-9E442897C818}"/>
                </a:ext>
              </a:extLst>
            </p:cNvPr>
            <p:cNvGrpSpPr/>
            <p:nvPr/>
          </p:nvGrpSpPr>
          <p:grpSpPr>
            <a:xfrm>
              <a:off x="7379099" y="1135090"/>
              <a:ext cx="4279501" cy="220337"/>
              <a:chOff x="1257300" y="1284810"/>
              <a:chExt cx="7121705" cy="220337"/>
            </a:xfrm>
          </p:grpSpPr>
          <p:cxnSp>
            <p:nvCxnSpPr>
              <p:cNvPr id="29" name="LineBasicDefault 292">
                <a:extLst>
                  <a:ext uri="{FF2B5EF4-FFF2-40B4-BE49-F238E27FC236}">
                    <a16:creationId xmlns:a16="http://schemas.microsoft.com/office/drawing/2014/main" id="{0C6EB414-1B83-C0D5-16B6-C5EDDDBCF67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1F3AA1-2BD9-E6C0-4D3E-9129CA6C5198}"/>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grpSp>
          <p:nvGrpSpPr>
            <p:cNvPr id="34" name="Group 33">
              <a:extLst>
                <a:ext uri="{FF2B5EF4-FFF2-40B4-BE49-F238E27FC236}">
                  <a16:creationId xmlns:a16="http://schemas.microsoft.com/office/drawing/2014/main" id="{F7B68A7E-B89B-6328-EA67-DDD29CB23BA9}"/>
                </a:ext>
              </a:extLst>
            </p:cNvPr>
            <p:cNvGrpSpPr>
              <a:grpSpLocks/>
            </p:cNvGrpSpPr>
            <p:nvPr/>
          </p:nvGrpSpPr>
          <p:grpSpPr>
            <a:xfrm>
              <a:off x="2928418" y="1135090"/>
              <a:ext cx="4279501" cy="220337"/>
              <a:chOff x="1257300" y="1284810"/>
              <a:chExt cx="7121705" cy="220337"/>
            </a:xfrm>
          </p:grpSpPr>
          <p:cxnSp>
            <p:nvCxnSpPr>
              <p:cNvPr id="35" name="LineBasicDefault 292">
                <a:extLst>
                  <a:ext uri="{FF2B5EF4-FFF2-40B4-BE49-F238E27FC236}">
                    <a16:creationId xmlns:a16="http://schemas.microsoft.com/office/drawing/2014/main" id="{3F952393-13DD-D03B-85B9-3267F0B0C02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090B83-52B8-C25F-0613-C9E797459FBE}"/>
                  </a:ext>
                </a:extLst>
              </p:cNvPr>
              <p:cNvSpPr txBox="1">
                <a:spLocks/>
              </p:cNvSpPr>
              <p:nvPr/>
            </p:nvSpPr>
            <p:spPr>
              <a:xfrm>
                <a:off x="1257300" y="1284810"/>
                <a:ext cx="7121705"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cs typeface="Arial"/>
                  </a:rPr>
                  <a:t>For the ILLE</a:t>
                </a:r>
                <a:r>
                  <a:rPr lang="en-US" sz="1200" b="1" baseline="30000" noProof="1">
                    <a:cs typeface="Arial"/>
                  </a:rPr>
                  <a:t>1</a:t>
                </a:r>
                <a:endParaRPr lang="en-US" sz="1200" noProof="1"/>
              </a:p>
            </p:txBody>
          </p:sp>
        </p:grpSp>
      </p:grpSp>
      <p:sp>
        <p:nvSpPr>
          <p:cNvPr id="5" name="Text Placeholder 20">
            <a:extLst>
              <a:ext uri="{FF2B5EF4-FFF2-40B4-BE49-F238E27FC236}">
                <a16:creationId xmlns:a16="http://schemas.microsoft.com/office/drawing/2014/main" id="{C57CBEED-FDE4-BB09-AE45-2FFEC7114EE1}"/>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6" name="Text Placeholder 20">
            <a:extLst>
              <a:ext uri="{FF2B5EF4-FFF2-40B4-BE49-F238E27FC236}">
                <a16:creationId xmlns:a16="http://schemas.microsoft.com/office/drawing/2014/main" id="{C1BCD2C4-05A3-7116-F488-038ED5830902}"/>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116355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91BC-1835-5FA1-C2CD-21FD4D1B422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A763EB0-EA18-A239-D6CA-B0DCBB028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A763EB0-EA18-A239-D6CA-B0DCBB0282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F1A78D79-B819-8B4F-5A8B-5F7FB1FE1DE9}"/>
              </a:ext>
            </a:extLst>
          </p:cNvPr>
          <p:cNvSpPr>
            <a:spLocks noGrp="1"/>
          </p:cNvSpPr>
          <p:nvPr>
            <p:ph type="sldNum" sz="quarter" idx="12"/>
          </p:nvPr>
        </p:nvSpPr>
        <p:spPr/>
        <p:txBody>
          <a:bodyPr/>
          <a:lstStyle/>
          <a:p>
            <a:fld id="{BCDE79FB-97BA-492B-8D57-F1373F9ADA95}" type="slidenum">
              <a:rPr lang="en-US" smtClean="0"/>
              <a:t>12</a:t>
            </a:fld>
            <a:endParaRPr lang="en-US"/>
          </a:p>
        </p:txBody>
      </p:sp>
      <p:sp>
        <p:nvSpPr>
          <p:cNvPr id="29" name="Text Placeholder 20">
            <a:extLst>
              <a:ext uri="{FF2B5EF4-FFF2-40B4-BE49-F238E27FC236}">
                <a16:creationId xmlns:a16="http://schemas.microsoft.com/office/drawing/2014/main" id="{40370C60-0853-7D8A-5884-91192B139496}"/>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28" name="Title Placeholder 1">
            <a:extLst>
              <a:ext uri="{FF2B5EF4-FFF2-40B4-BE49-F238E27FC236}">
                <a16:creationId xmlns:a16="http://schemas.microsoft.com/office/drawing/2014/main" id="{B84FC9DC-7D4B-C70E-49CE-F4AAC7B71A23}"/>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(2/4)</a:t>
            </a:r>
          </a:p>
        </p:txBody>
      </p:sp>
      <p:grpSp>
        <p:nvGrpSpPr>
          <p:cNvPr id="2" name="Group 1">
            <a:extLst>
              <a:ext uri="{FF2B5EF4-FFF2-40B4-BE49-F238E27FC236}">
                <a16:creationId xmlns:a16="http://schemas.microsoft.com/office/drawing/2014/main" id="{2B49306F-89A3-F2EA-16A2-0FF21FF75C31}"/>
              </a:ext>
            </a:extLst>
          </p:cNvPr>
          <p:cNvGrpSpPr/>
          <p:nvPr/>
        </p:nvGrpSpPr>
        <p:grpSpPr>
          <a:xfrm>
            <a:off x="1257300" y="669630"/>
            <a:ext cx="10401300" cy="5693042"/>
            <a:chOff x="1257300" y="782644"/>
            <a:chExt cx="10401300" cy="5693042"/>
          </a:xfrm>
        </p:grpSpPr>
        <p:cxnSp>
          <p:nvCxnSpPr>
            <p:cNvPr id="6" name="LineBasicDefault 292">
              <a:extLst>
                <a:ext uri="{FF2B5EF4-FFF2-40B4-BE49-F238E27FC236}">
                  <a16:creationId xmlns:a16="http://schemas.microsoft.com/office/drawing/2014/main" id="{374A6039-9D05-3D43-7414-51612A5BD68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9E62B-6FDE-9D28-6570-851925A41DAE}"/>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0ED37816-463A-B30B-1153-0AFBAC6B142A}"/>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0E231F7C-A2D8-0248-612F-3A7E18948604}"/>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D83FC3-2574-274D-E7BA-4FF739D8CEBC}"/>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08E562F5-9DC2-C6C7-BB83-FDA7BE4AB783}"/>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9.2.1.1(1)(e)</a:t>
              </a:r>
            </a:p>
            <a:p>
              <a:r>
                <a:rPr lang="en-US" sz="1200" noProof="1"/>
                <a:t>(Advancing Large Load)</a:t>
              </a:r>
            </a:p>
          </p:txBody>
        </p:sp>
        <p:cxnSp>
          <p:nvCxnSpPr>
            <p:cNvPr id="27" name="Straight Connector 26">
              <a:extLst>
                <a:ext uri="{FF2B5EF4-FFF2-40B4-BE49-F238E27FC236}">
                  <a16:creationId xmlns:a16="http://schemas.microsoft.com/office/drawing/2014/main" id="{E5449444-AB08-B184-CE17-30E80497927D}"/>
                </a:ext>
              </a:extLst>
            </p:cNvPr>
            <p:cNvCxnSpPr>
              <a:cxnSpLocks/>
            </p:cNvCxnSpPr>
            <p:nvPr/>
          </p:nvCxnSpPr>
          <p:spPr>
            <a:xfrm>
              <a:off x="1257300" y="385926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53C3A14-AE56-5EE4-48F4-FB4BEB902B07}"/>
                </a:ext>
              </a:extLst>
            </p:cNvPr>
            <p:cNvSpPr txBox="1">
              <a:spLocks/>
            </p:cNvSpPr>
            <p:nvPr/>
          </p:nvSpPr>
          <p:spPr>
            <a:xfrm>
              <a:off x="2928418" y="1453590"/>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Equipment with 18-month lead time</a:t>
              </a:r>
            </a:p>
            <a:p>
              <a:pPr marL="171450" indent="-171450">
                <a:spcBef>
                  <a:spcPts val="0"/>
                </a:spcBef>
                <a:spcAft>
                  <a:spcPts val="0"/>
                </a:spcAft>
                <a:buFont typeface="Arial" panose="020B0604020202020204" pitchFamily="34" charset="0"/>
                <a:buChar char="•"/>
              </a:pPr>
              <a:r>
                <a:rPr lang="en-US" sz="1200" noProof="1"/>
                <a:t>Notarized attestation for Notice to proceed (NTP)</a:t>
              </a:r>
            </a:p>
            <a:p>
              <a:pPr marL="171450" indent="-171450">
                <a:spcBef>
                  <a:spcPts val="0"/>
                </a:spcBef>
                <a:spcAft>
                  <a:spcPts val="0"/>
                </a:spcAft>
                <a:buFont typeface="Arial" panose="020B0604020202020204" pitchFamily="34" charset="0"/>
                <a:buChar char="•"/>
              </a:pPr>
              <a:r>
                <a:rPr lang="en-US" sz="1200" noProof="1"/>
                <a:t>Notarized attestation for End-use customer</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grpSp>
          <p:nvGrpSpPr>
            <p:cNvPr id="12" name="Group 11">
              <a:extLst>
                <a:ext uri="{FF2B5EF4-FFF2-40B4-BE49-F238E27FC236}">
                  <a16:creationId xmlns:a16="http://schemas.microsoft.com/office/drawing/2014/main" id="{67CE3809-1C73-EF6A-1FEA-4064AB3E93B1}"/>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607A5A03-8435-99D9-A910-0C7D760042B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AAEA2E-3625-BA7B-5DA9-9E0652ECB3F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178DFCC2-2DD3-932A-260A-3A33F7C8156A}"/>
                </a:ext>
              </a:extLst>
            </p:cNvPr>
            <p:cNvSpPr txBox="1">
              <a:spLocks/>
            </p:cNvSpPr>
            <p:nvPr/>
          </p:nvSpPr>
          <p:spPr>
            <a:xfrm>
              <a:off x="7379099"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9.2.1.1(1)(e)</a:t>
              </a:r>
            </a:p>
          </p:txBody>
        </p:sp>
        <p:sp>
          <p:nvSpPr>
            <p:cNvPr id="18" name="TextBox 17">
              <a:extLst>
                <a:ext uri="{FF2B5EF4-FFF2-40B4-BE49-F238E27FC236}">
                  <a16:creationId xmlns:a16="http://schemas.microsoft.com/office/drawing/2014/main" id="{AFC7FB4B-6D74-C0DC-C00F-C651A452AC56}"/>
                </a:ext>
              </a:extLst>
            </p:cNvPr>
            <p:cNvSpPr txBox="1">
              <a:spLocks/>
            </p:cNvSpPr>
            <p:nvPr/>
          </p:nvSpPr>
          <p:spPr>
            <a:xfrm>
              <a:off x="1257300" y="3890363"/>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9.2.1.1(1)(f)</a:t>
              </a:r>
            </a:p>
            <a:p>
              <a:r>
                <a:rPr lang="en-US" sz="1200" noProof="1"/>
                <a:t>(Committed Large Load)</a:t>
              </a:r>
            </a:p>
          </p:txBody>
        </p:sp>
        <p:sp>
          <p:nvSpPr>
            <p:cNvPr id="19" name="TextBox 18">
              <a:extLst>
                <a:ext uri="{FF2B5EF4-FFF2-40B4-BE49-F238E27FC236}">
                  <a16:creationId xmlns:a16="http://schemas.microsoft.com/office/drawing/2014/main" id="{EF02D264-688C-D426-D0E3-2C45FDBC8839}"/>
                </a:ext>
              </a:extLst>
            </p:cNvPr>
            <p:cNvSpPr txBox="1">
              <a:spLocks/>
            </p:cNvSpPr>
            <p:nvPr/>
          </p:nvSpPr>
          <p:spPr>
            <a:xfrm>
              <a:off x="2928418" y="3890363"/>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Site approvals or no approvals plus statement supporting conclusion</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Notarized attestation for General contractor contract</a:t>
              </a:r>
            </a:p>
            <a:p>
              <a:pPr marL="171450" indent="-171450">
                <a:spcBef>
                  <a:spcPts val="0"/>
                </a:spcBef>
                <a:spcAft>
                  <a:spcPts val="0"/>
                </a:spcAft>
                <a:buFont typeface="Arial" panose="020B0604020202020204" pitchFamily="34" charset="0"/>
                <a:buChar char="•"/>
              </a:pPr>
              <a:r>
                <a:rPr lang="en-US" sz="1200" noProof="1"/>
                <a:t>Notarized attestation for Substation contractor contract</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1" name="TextBox 20">
              <a:extLst>
                <a:ext uri="{FF2B5EF4-FFF2-40B4-BE49-F238E27FC236}">
                  <a16:creationId xmlns:a16="http://schemas.microsoft.com/office/drawing/2014/main" id="{2FCAE1C4-7BBE-3F28-79BB-D19AE80F0CFB}"/>
                </a:ext>
              </a:extLst>
            </p:cNvPr>
            <p:cNvSpPr txBox="1">
              <a:spLocks/>
            </p:cNvSpPr>
            <p:nvPr/>
          </p:nvSpPr>
          <p:spPr>
            <a:xfrm>
              <a:off x="7379099" y="389036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9.2.1.1(1)(f)</a:t>
              </a:r>
            </a:p>
          </p:txBody>
        </p:sp>
        <p:grpSp>
          <p:nvGrpSpPr>
            <p:cNvPr id="85" name="Group 84">
              <a:extLst>
                <a:ext uri="{FF2B5EF4-FFF2-40B4-BE49-F238E27FC236}">
                  <a16:creationId xmlns:a16="http://schemas.microsoft.com/office/drawing/2014/main" id="{6C56969B-0B0C-4659-76A0-94F447F20330}"/>
                </a:ext>
              </a:extLst>
            </p:cNvPr>
            <p:cNvGrpSpPr/>
            <p:nvPr/>
          </p:nvGrpSpPr>
          <p:grpSpPr>
            <a:xfrm>
              <a:off x="2928418" y="1135090"/>
              <a:ext cx="4279501" cy="220337"/>
              <a:chOff x="1257300" y="1284810"/>
              <a:chExt cx="7121705" cy="220337"/>
            </a:xfrm>
          </p:grpSpPr>
          <p:cxnSp>
            <p:nvCxnSpPr>
              <p:cNvPr id="86" name="LineBasicDefault 292">
                <a:extLst>
                  <a:ext uri="{FF2B5EF4-FFF2-40B4-BE49-F238E27FC236}">
                    <a16:creationId xmlns:a16="http://schemas.microsoft.com/office/drawing/2014/main" id="{866819FE-9C75-D148-6D53-4B9FB782B42C}"/>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88B8F5-D452-D135-5ECF-6CB22328D504}"/>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88" name="Text Placeholder 20">
            <a:extLst>
              <a:ext uri="{FF2B5EF4-FFF2-40B4-BE49-F238E27FC236}">
                <a16:creationId xmlns:a16="http://schemas.microsoft.com/office/drawing/2014/main" id="{910DCA76-7745-4FEB-1EB4-03782F5FC7A7}"/>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5138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FFF4-357D-B951-A4FD-5D39CA81132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8425C5C-B422-1C16-76B7-C48DFE1CBE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8425C5C-B422-1C16-76B7-C48DFE1CBE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D9347E7C-32BA-EB5C-E244-F274CC31057D}"/>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30" name="Title Placeholder 1">
            <a:extLst>
              <a:ext uri="{FF2B5EF4-FFF2-40B4-BE49-F238E27FC236}">
                <a16:creationId xmlns:a16="http://schemas.microsoft.com/office/drawing/2014/main" id="{BA88D81D-E3B3-03B5-4CAF-A5AD69B9A87A}"/>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(3/4)</a:t>
            </a:r>
          </a:p>
        </p:txBody>
      </p:sp>
      <p:grpSp>
        <p:nvGrpSpPr>
          <p:cNvPr id="10" name="Group 9">
            <a:extLst>
              <a:ext uri="{FF2B5EF4-FFF2-40B4-BE49-F238E27FC236}">
                <a16:creationId xmlns:a16="http://schemas.microsoft.com/office/drawing/2014/main" id="{E0DC9330-CB36-CCBC-E623-C69A3313194B}"/>
              </a:ext>
            </a:extLst>
          </p:cNvPr>
          <p:cNvGrpSpPr/>
          <p:nvPr/>
        </p:nvGrpSpPr>
        <p:grpSpPr>
          <a:xfrm>
            <a:off x="1257300" y="669630"/>
            <a:ext cx="10401300" cy="4799606"/>
            <a:chOff x="1257300" y="782644"/>
            <a:chExt cx="10401300" cy="4799606"/>
          </a:xfrm>
        </p:grpSpPr>
        <p:cxnSp>
          <p:nvCxnSpPr>
            <p:cNvPr id="6" name="LineBasicDefault 292">
              <a:extLst>
                <a:ext uri="{FF2B5EF4-FFF2-40B4-BE49-F238E27FC236}">
                  <a16:creationId xmlns:a16="http://schemas.microsoft.com/office/drawing/2014/main" id="{66CF001C-E20B-DFFB-7C4D-163C6C9F991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29B659-0309-5160-3AF3-84D76C11523B}"/>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AD5624D4-56A3-C367-64DC-562F5D18548E}"/>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D2885AD9-D00C-825E-542A-2BC4C65558BA}"/>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E233D9-D5EB-00FD-BF28-1FC996DCBC1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34D1EFCA-13DD-AB13-7F93-2BDE0EB9FB0B}"/>
                </a:ext>
              </a:extLst>
            </p:cNvPr>
            <p:cNvSpPr txBox="1">
              <a:spLocks/>
            </p:cNvSpPr>
            <p:nvPr/>
          </p:nvSpPr>
          <p:spPr>
            <a:xfrm>
              <a:off x="1257300" y="1453590"/>
              <a:ext cx="1499938" cy="9541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9.2.1.1(1)(g)</a:t>
              </a:r>
            </a:p>
            <a:p>
              <a:r>
                <a:rPr lang="en-US" sz="1000" noProof="1"/>
                <a:t>(</a:t>
              </a:r>
              <a:r>
                <a:rPr lang="en-US" sz="1100"/>
                <a:t>PURA §39.169 Net Metering Proceeding Load)</a:t>
              </a:r>
              <a:endParaRPr lang="en-US" sz="1000" noProof="1"/>
            </a:p>
          </p:txBody>
        </p:sp>
        <p:cxnSp>
          <p:nvCxnSpPr>
            <p:cNvPr id="27" name="Straight Connector 26">
              <a:extLst>
                <a:ext uri="{FF2B5EF4-FFF2-40B4-BE49-F238E27FC236}">
                  <a16:creationId xmlns:a16="http://schemas.microsoft.com/office/drawing/2014/main" id="{0EEF9426-3D2E-ED78-B09A-4CCDE047C4F0}"/>
                </a:ext>
              </a:extLst>
            </p:cNvPr>
            <p:cNvCxnSpPr>
              <a:cxnSpLocks/>
            </p:cNvCxnSpPr>
            <p:nvPr/>
          </p:nvCxnSpPr>
          <p:spPr>
            <a:xfrm>
              <a:off x="1257300" y="3037172"/>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FF214B-7F52-624C-B67F-82BFE946B998}"/>
                </a:ext>
              </a:extLst>
            </p:cNvPr>
            <p:cNvSpPr txBox="1">
              <a:spLocks/>
            </p:cNvSpPr>
            <p:nvPr/>
          </p:nvSpPr>
          <p:spPr>
            <a:xfrm>
              <a:off x="2928418"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grpSp>
          <p:nvGrpSpPr>
            <p:cNvPr id="12" name="Group 11">
              <a:extLst>
                <a:ext uri="{FF2B5EF4-FFF2-40B4-BE49-F238E27FC236}">
                  <a16:creationId xmlns:a16="http://schemas.microsoft.com/office/drawing/2014/main" id="{C0DCCBC2-1190-0F1C-78B4-8F939D709FA5}"/>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D7B17FA2-5B73-3FEB-A14B-C9541C9BDF91}"/>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E83889-AB74-7368-0F2C-55DD2421B7B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FE2F9CA7-6598-49E6-ED55-04C8772E6CBE}"/>
                </a:ext>
              </a:extLst>
            </p:cNvPr>
            <p:cNvSpPr txBox="1">
              <a:spLocks/>
            </p:cNvSpPr>
            <p:nvPr/>
          </p:nvSpPr>
          <p:spPr>
            <a:xfrm>
              <a:off x="7379099" y="1453590"/>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that the Large Load is associated with a qualifying PURA §39.169 net metering proceeding</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9.2.1.1(1)(g)</a:t>
              </a:r>
            </a:p>
          </p:txBody>
        </p:sp>
        <p:sp>
          <p:nvSpPr>
            <p:cNvPr id="5" name="TextBox 4">
              <a:extLst>
                <a:ext uri="{FF2B5EF4-FFF2-40B4-BE49-F238E27FC236}">
                  <a16:creationId xmlns:a16="http://schemas.microsoft.com/office/drawing/2014/main" id="{E724C42B-4150-3E78-8634-CB92FA77A826}"/>
                </a:ext>
              </a:extLst>
            </p:cNvPr>
            <p:cNvSpPr txBox="1">
              <a:spLocks/>
            </p:cNvSpPr>
            <p:nvPr/>
          </p:nvSpPr>
          <p:spPr>
            <a:xfrm>
              <a:off x="1257300" y="3181593"/>
              <a:ext cx="149993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Studied Load § 9.2.1.2(1) </a:t>
              </a:r>
            </a:p>
          </p:txBody>
        </p:sp>
        <p:sp>
          <p:nvSpPr>
            <p:cNvPr id="22" name="TextBox 21">
              <a:extLst>
                <a:ext uri="{FF2B5EF4-FFF2-40B4-BE49-F238E27FC236}">
                  <a16:creationId xmlns:a16="http://schemas.microsoft.com/office/drawing/2014/main" id="{A8A1E366-1F64-0AD0-EC66-8AA74F7879F6}"/>
                </a:ext>
              </a:extLst>
            </p:cNvPr>
            <p:cNvSpPr txBox="1">
              <a:spLocks/>
            </p:cNvSpPr>
            <p:nvPr/>
          </p:nvSpPr>
          <p:spPr>
            <a:xfrm>
              <a:off x="2928418" y="3181593"/>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4" name="TextBox 23">
              <a:extLst>
                <a:ext uri="{FF2B5EF4-FFF2-40B4-BE49-F238E27FC236}">
                  <a16:creationId xmlns:a16="http://schemas.microsoft.com/office/drawing/2014/main" id="{8B042CCB-6F51-E6E8-90C7-5D82F080C236}"/>
                </a:ext>
              </a:extLst>
            </p:cNvPr>
            <p:cNvSpPr txBox="1">
              <a:spLocks/>
            </p:cNvSpPr>
            <p:nvPr/>
          </p:nvSpPr>
          <p:spPr>
            <a:xfrm>
              <a:off x="7379099" y="318159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study requirement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 equal to $50k/MW of peak Demand</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a:t>
              </a:r>
            </a:p>
          </p:txBody>
        </p:sp>
        <p:grpSp>
          <p:nvGrpSpPr>
            <p:cNvPr id="78" name="Group 77">
              <a:extLst>
                <a:ext uri="{FF2B5EF4-FFF2-40B4-BE49-F238E27FC236}">
                  <a16:creationId xmlns:a16="http://schemas.microsoft.com/office/drawing/2014/main" id="{FAEBE55F-6EF2-19FB-B08A-873010F20E96}"/>
                </a:ext>
              </a:extLst>
            </p:cNvPr>
            <p:cNvGrpSpPr/>
            <p:nvPr/>
          </p:nvGrpSpPr>
          <p:grpSpPr>
            <a:xfrm>
              <a:off x="2928418" y="1135090"/>
              <a:ext cx="4279501" cy="220337"/>
              <a:chOff x="1257300" y="1284810"/>
              <a:chExt cx="7121705" cy="220337"/>
            </a:xfrm>
          </p:grpSpPr>
          <p:cxnSp>
            <p:nvCxnSpPr>
              <p:cNvPr id="79" name="LineBasicDefault 292">
                <a:extLst>
                  <a:ext uri="{FF2B5EF4-FFF2-40B4-BE49-F238E27FC236}">
                    <a16:creationId xmlns:a16="http://schemas.microsoft.com/office/drawing/2014/main" id="{039871F1-9537-A138-0623-54A6654C3CD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0141680-6CAA-662E-A4FD-9FD31AC19FE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3" name="Text Placeholder 20">
            <a:extLst>
              <a:ext uri="{FF2B5EF4-FFF2-40B4-BE49-F238E27FC236}">
                <a16:creationId xmlns:a16="http://schemas.microsoft.com/office/drawing/2014/main" id="{1E5B3E2C-B0D3-D380-05F8-5F15A6BEB4E2}"/>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9" name="Text Placeholder 20">
            <a:extLst>
              <a:ext uri="{FF2B5EF4-FFF2-40B4-BE49-F238E27FC236}">
                <a16:creationId xmlns:a16="http://schemas.microsoft.com/office/drawing/2014/main" id="{6DF46910-A21B-8AA2-D890-22936823C38C}"/>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8013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5533-2106-BC63-E550-3EA5EFEB901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A4F91AA-15F4-59CC-CFEF-CEC931BC71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1A4F91AA-15F4-59CC-CFEF-CEC931BC71F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2743FFC5-0353-B37A-96D0-6B121B8F3555}"/>
              </a:ext>
            </a:extLst>
          </p:cNvPr>
          <p:cNvSpPr>
            <a:spLocks noGrp="1"/>
          </p:cNvSpPr>
          <p:nvPr>
            <p:ph type="sldNum" sz="quarter" idx="12"/>
          </p:nvPr>
        </p:nvSpPr>
        <p:spPr/>
        <p:txBody>
          <a:bodyPr/>
          <a:lstStyle/>
          <a:p>
            <a:fld id="{BCDE79FB-97BA-492B-8D57-F1373F9ADA95}" type="slidenum">
              <a:rPr lang="en-US" smtClean="0"/>
              <a:t>14</a:t>
            </a:fld>
            <a:endParaRPr lang="en-US"/>
          </a:p>
        </p:txBody>
      </p:sp>
      <p:sp>
        <p:nvSpPr>
          <p:cNvPr id="32" name="Title Placeholder 1">
            <a:extLst>
              <a:ext uri="{FF2B5EF4-FFF2-40B4-BE49-F238E27FC236}">
                <a16:creationId xmlns:a16="http://schemas.microsoft.com/office/drawing/2014/main" id="{A6A07D5D-5115-9228-1464-A738DBFDE0FF}"/>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(4/4)</a:t>
            </a:r>
          </a:p>
        </p:txBody>
      </p:sp>
      <p:sp>
        <p:nvSpPr>
          <p:cNvPr id="25" name="TextBox 24">
            <a:extLst>
              <a:ext uri="{FF2B5EF4-FFF2-40B4-BE49-F238E27FC236}">
                <a16:creationId xmlns:a16="http://schemas.microsoft.com/office/drawing/2014/main" id="{496D9246-7D38-F259-B811-7C862D212F74}"/>
              </a:ext>
            </a:extLst>
          </p:cNvPr>
          <p:cNvSpPr txBox="1">
            <a:spLocks/>
          </p:cNvSpPr>
          <p:nvPr/>
        </p:nvSpPr>
        <p:spPr>
          <a:xfrm>
            <a:off x="2928418" y="3948101"/>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X</a:t>
            </a:r>
          </a:p>
        </p:txBody>
      </p:sp>
      <p:cxnSp>
        <p:nvCxnSpPr>
          <p:cNvPr id="6" name="LineBasicDefault 292">
            <a:extLst>
              <a:ext uri="{FF2B5EF4-FFF2-40B4-BE49-F238E27FC236}">
                <a16:creationId xmlns:a16="http://schemas.microsoft.com/office/drawing/2014/main" id="{221404E8-BF02-BCDB-12F0-077BD6E2201B}"/>
              </a:ext>
            </a:extLst>
          </p:cNvPr>
          <p:cNvCxnSpPr>
            <a:cxnSpLocks/>
          </p:cNvCxnSpPr>
          <p:nvPr>
            <p:custDataLst>
              <p:tags r:id="rId2"/>
            </p:custDataLst>
          </p:nvPr>
        </p:nvCxnSpPr>
        <p:spPr>
          <a:xfrm>
            <a:off x="1257300" y="1242413"/>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071EBA-1FB1-C960-793A-2C67D8B1A21D}"/>
              </a:ext>
            </a:extLst>
          </p:cNvPr>
          <p:cNvSpPr txBox="1">
            <a:spLocks/>
          </p:cNvSpPr>
          <p:nvPr/>
        </p:nvSpPr>
        <p:spPr>
          <a:xfrm>
            <a:off x="1257300" y="1022076"/>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5A83DD55-D6B8-7F86-0FD7-8FB01C7C38E3}"/>
              </a:ext>
            </a:extLst>
          </p:cNvPr>
          <p:cNvGrpSpPr/>
          <p:nvPr/>
        </p:nvGrpSpPr>
        <p:grpSpPr>
          <a:xfrm>
            <a:off x="2928418" y="669630"/>
            <a:ext cx="8730182" cy="220337"/>
            <a:chOff x="1257300" y="1284810"/>
            <a:chExt cx="7121705" cy="220337"/>
          </a:xfrm>
        </p:grpSpPr>
        <p:cxnSp>
          <p:nvCxnSpPr>
            <p:cNvPr id="16" name="LineBasicDefault 292">
              <a:extLst>
                <a:ext uri="{FF2B5EF4-FFF2-40B4-BE49-F238E27FC236}">
                  <a16:creationId xmlns:a16="http://schemas.microsoft.com/office/drawing/2014/main" id="{424F7E53-9D5F-74F3-5FA1-D14415C90FBB}"/>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D9D8B1-664B-05E0-20CB-8BF566EAC95B}"/>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EEDED966-AF54-CF8A-3848-4F1056F9335A}"/>
              </a:ext>
            </a:extLst>
          </p:cNvPr>
          <p:cNvSpPr txBox="1">
            <a:spLocks/>
          </p:cNvSpPr>
          <p:nvPr/>
        </p:nvSpPr>
        <p:spPr>
          <a:xfrm>
            <a:off x="1257300" y="1340576"/>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PCLR §§ 9.2.1.2 and 9.2.2.1(2)</a:t>
            </a:r>
          </a:p>
          <a:p>
            <a:r>
              <a:rPr lang="en-US" sz="1200" noProof="1"/>
              <a:t>(Provisional Controllable Load Resource)</a:t>
            </a:r>
            <a:r>
              <a:rPr lang="en-US" sz="1200" b="1" noProof="1"/>
              <a:t> </a:t>
            </a:r>
          </a:p>
        </p:txBody>
      </p:sp>
      <p:sp>
        <p:nvSpPr>
          <p:cNvPr id="23" name="TextBox 22">
            <a:extLst>
              <a:ext uri="{FF2B5EF4-FFF2-40B4-BE49-F238E27FC236}">
                <a16:creationId xmlns:a16="http://schemas.microsoft.com/office/drawing/2014/main" id="{3DCA71A3-3015-561C-4912-6232E6E1565F}"/>
              </a:ext>
            </a:extLst>
          </p:cNvPr>
          <p:cNvSpPr txBox="1">
            <a:spLocks/>
          </p:cNvSpPr>
          <p:nvPr/>
        </p:nvSpPr>
        <p:spPr>
          <a:xfrm>
            <a:off x="2928418" y="1340576"/>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W – Part A</a:t>
            </a:r>
          </a:p>
        </p:txBody>
      </p:sp>
      <p:grpSp>
        <p:nvGrpSpPr>
          <p:cNvPr id="12" name="Group 11">
            <a:extLst>
              <a:ext uri="{FF2B5EF4-FFF2-40B4-BE49-F238E27FC236}">
                <a16:creationId xmlns:a16="http://schemas.microsoft.com/office/drawing/2014/main" id="{636748F3-BE43-55BD-D230-E7C61436E619}"/>
              </a:ext>
            </a:extLst>
          </p:cNvPr>
          <p:cNvGrpSpPr/>
          <p:nvPr/>
        </p:nvGrpSpPr>
        <p:grpSpPr>
          <a:xfrm>
            <a:off x="7379099" y="1022076"/>
            <a:ext cx="4279501" cy="220337"/>
            <a:chOff x="1257300" y="1284810"/>
            <a:chExt cx="7121705" cy="220337"/>
          </a:xfrm>
        </p:grpSpPr>
        <p:cxnSp>
          <p:nvCxnSpPr>
            <p:cNvPr id="13" name="LineBasicDefault 292">
              <a:extLst>
                <a:ext uri="{FF2B5EF4-FFF2-40B4-BE49-F238E27FC236}">
                  <a16:creationId xmlns:a16="http://schemas.microsoft.com/office/drawing/2014/main" id="{2261328D-3951-EFC7-0F3F-FE461013365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E3B2A7-25C3-9C17-23FA-CF52045B1813}"/>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A52141FA-EC13-CA2A-7684-E4AD4648A2B6}"/>
              </a:ext>
            </a:extLst>
          </p:cNvPr>
          <p:cNvSpPr txBox="1">
            <a:spLocks/>
          </p:cNvSpPr>
          <p:nvPr/>
        </p:nvSpPr>
        <p:spPr>
          <a:xfrm>
            <a:off x="7379099" y="134057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PCLR</a:t>
            </a:r>
          </a:p>
        </p:txBody>
      </p:sp>
      <p:cxnSp>
        <p:nvCxnSpPr>
          <p:cNvPr id="19" name="Straight Connector 18">
            <a:extLst>
              <a:ext uri="{FF2B5EF4-FFF2-40B4-BE49-F238E27FC236}">
                <a16:creationId xmlns:a16="http://schemas.microsoft.com/office/drawing/2014/main" id="{5E6D7F12-B593-5190-05B6-5C07AE1661C7}"/>
              </a:ext>
            </a:extLst>
          </p:cNvPr>
          <p:cNvCxnSpPr>
            <a:cxnSpLocks/>
          </p:cNvCxnSpPr>
          <p:nvPr/>
        </p:nvCxnSpPr>
        <p:spPr>
          <a:xfrm>
            <a:off x="1257300" y="3937000"/>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BDE92-5D5B-F3D2-B307-F216EA7F0931}"/>
              </a:ext>
            </a:extLst>
          </p:cNvPr>
          <p:cNvSpPr txBox="1">
            <a:spLocks/>
          </p:cNvSpPr>
          <p:nvPr/>
        </p:nvSpPr>
        <p:spPr>
          <a:xfrm>
            <a:off x="1257300" y="3948101"/>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WLPUN §§ 9.2.1.2 and 9.2.2.1(2)</a:t>
            </a:r>
          </a:p>
          <a:p>
            <a:r>
              <a:rPr lang="en-US" sz="1200" noProof="1"/>
              <a:t>(Withdrawal-Limited Private Use Network)</a:t>
            </a:r>
          </a:p>
        </p:txBody>
      </p:sp>
      <p:sp>
        <p:nvSpPr>
          <p:cNvPr id="28" name="TextBox 27">
            <a:extLst>
              <a:ext uri="{FF2B5EF4-FFF2-40B4-BE49-F238E27FC236}">
                <a16:creationId xmlns:a16="http://schemas.microsoft.com/office/drawing/2014/main" id="{26F39FA9-A4F4-FAE2-AEED-3880A8C42909}"/>
              </a:ext>
            </a:extLst>
          </p:cNvPr>
          <p:cNvSpPr txBox="1">
            <a:spLocks/>
          </p:cNvSpPr>
          <p:nvPr/>
        </p:nvSpPr>
        <p:spPr>
          <a:xfrm>
            <a:off x="7379099" y="3948101"/>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of Generator FIS request and associated generation information for the WLPUN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 – WLPUN</a:t>
            </a:r>
          </a:p>
        </p:txBody>
      </p:sp>
      <p:grpSp>
        <p:nvGrpSpPr>
          <p:cNvPr id="40" name="Group 39">
            <a:extLst>
              <a:ext uri="{FF2B5EF4-FFF2-40B4-BE49-F238E27FC236}">
                <a16:creationId xmlns:a16="http://schemas.microsoft.com/office/drawing/2014/main" id="{F0DDC797-FA3B-1EBD-A454-DDADB7603681}"/>
              </a:ext>
            </a:extLst>
          </p:cNvPr>
          <p:cNvGrpSpPr/>
          <p:nvPr/>
        </p:nvGrpSpPr>
        <p:grpSpPr>
          <a:xfrm>
            <a:off x="2928418" y="1022076"/>
            <a:ext cx="4279501" cy="220337"/>
            <a:chOff x="1257300" y="1284810"/>
            <a:chExt cx="7121705" cy="220337"/>
          </a:xfrm>
        </p:grpSpPr>
        <p:cxnSp>
          <p:nvCxnSpPr>
            <p:cNvPr id="41" name="LineBasicDefault 292">
              <a:extLst>
                <a:ext uri="{FF2B5EF4-FFF2-40B4-BE49-F238E27FC236}">
                  <a16:creationId xmlns:a16="http://schemas.microsoft.com/office/drawing/2014/main" id="{06208831-BC6B-3191-70C1-12176BB3F89E}"/>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2A0BFCA-603E-432D-497E-ACBF5FC1016E}"/>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2" name="Text Placeholder 20">
            <a:extLst>
              <a:ext uri="{FF2B5EF4-FFF2-40B4-BE49-F238E27FC236}">
                <a16:creationId xmlns:a16="http://schemas.microsoft.com/office/drawing/2014/main" id="{8FAC3D67-804F-EB96-0C3F-7B2F387D293E}"/>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3" name="Text Placeholder 20">
            <a:extLst>
              <a:ext uri="{FF2B5EF4-FFF2-40B4-BE49-F238E27FC236}">
                <a16:creationId xmlns:a16="http://schemas.microsoft.com/office/drawing/2014/main" id="{4776D044-251C-26C4-511A-78D9AF240746}"/>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882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2121830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dirty="0"/>
              <a:t>Deep-dive: Batch Zero ILLE Attestation</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15</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369606"/>
            <a:chOff x="7922396" y="1544142"/>
            <a:chExt cx="3736204" cy="1369606"/>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information</a:t>
              </a:r>
            </a:p>
            <a:p>
              <a:pPr>
                <a:buNone/>
              </a:pPr>
              <a:r>
                <a:rPr lang="en-US" sz="1400">
                  <a:cs typeface="Arial"/>
                </a:rPr>
                <a:t>Includes the core project information required to associate the attestation with the applicable Batch Zero request, including ILLE name, facility name, and project location</a:t>
              </a:r>
              <a:r>
                <a:rPr lang="en-US" sz="1400" baseline="30000">
                  <a:cs typeface="Arial"/>
                </a:rPr>
                <a:t>1</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089059"/>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Eligibility certification and attestation</a:t>
              </a:r>
            </a:p>
            <a:p>
              <a:pPr>
                <a:buNone/>
              </a:pPr>
              <a:r>
                <a:rPr lang="en-US" sz="1400">
                  <a:cs typeface="Arial"/>
                </a:rPr>
                <a:t>ILLE representative certifies that the project satisfies the applicable eligibility criteria and that the submitted information is complete and accurate at the time of execution</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Notarization and authorized execution</a:t>
              </a:r>
            </a:p>
            <a:p>
              <a:pPr>
                <a:buNone/>
              </a:pPr>
              <a:r>
                <a:rPr lang="en-US" sz="1400"/>
                <a:t>Authorized ILLE representative executes the attestation before a notary public, confirming authority to bind the entity and certify the submission under oath</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dirty="0"/>
              <a:t>Source: </a:t>
            </a:r>
            <a:r>
              <a:rPr lang="en-US" sz="900" dirty="0"/>
              <a:t>Batch Zero Readiness Meeting #3 - Webex Only materials</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4"/>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77" name="5. Source">
            <a:extLst>
              <a:ext uri="{FF2B5EF4-FFF2-40B4-BE49-F238E27FC236}">
                <a16:creationId xmlns:a16="http://schemas.microsoft.com/office/drawing/2014/main" id="{7CEA4FAC-FE6B-EE62-6352-186E0F06D866}"/>
              </a:ext>
            </a:extLst>
          </p:cNvPr>
          <p:cNvSpPr txBox="1"/>
          <p:nvPr>
            <p:custDataLst>
              <p:tags r:id="rId5"/>
            </p:custDataLst>
          </p:nvPr>
        </p:nvSpPr>
        <p:spPr>
          <a:xfrm>
            <a:off x="601594" y="6327867"/>
            <a:ext cx="11057006" cy="276999"/>
          </a:xfrm>
          <a:prstGeom prst="rect">
            <a:avLst/>
          </a:prstGeom>
          <a:noFill/>
        </p:spPr>
        <p:txBody>
          <a:bodyPr vert="horz" wrap="square" lIns="0" tIns="0" rIns="0" bIns="0" rtlCol="0" anchor="b" anchorCtr="0">
            <a:spAutoFit/>
          </a:bodyPr>
          <a:lstStyle/>
          <a:p>
            <a:r>
              <a:rPr lang="en-US" sz="900"/>
              <a:t>1. ERCOT plans to assign a new unique Batch Zero identifier (“BZ ID”) to each submitted Large Load project for Batch Zero intake and tracking purposes. These identifiers will serve as the primary reference number for Batch Zero implementation activities and may differ from existing LLI numbers, RPG references, PBRP references, or other project identifiers currently used in ERCOT processes.</a:t>
            </a:r>
          </a:p>
        </p:txBody>
      </p:sp>
      <p:pic>
        <p:nvPicPr>
          <p:cNvPr id="11" name="Picture 10">
            <a:extLst>
              <a:ext uri="{FF2B5EF4-FFF2-40B4-BE49-F238E27FC236}">
                <a16:creationId xmlns:a16="http://schemas.microsoft.com/office/drawing/2014/main" id="{7CB65DEC-A692-13F6-2073-0E6BE4868639}"/>
              </a:ext>
            </a:extLst>
          </p:cNvPr>
          <p:cNvPicPr>
            <a:picLocks/>
          </p:cNvPicPr>
          <p:nvPr/>
        </p:nvPicPr>
        <p:blipFill>
          <a:blip r:embed="rId17"/>
          <a:srcRect t="6486"/>
          <a:stretch>
            <a:fillRect/>
          </a:stretch>
        </p:blipFill>
        <p:spPr>
          <a:xfrm>
            <a:off x="455290" y="1492772"/>
            <a:ext cx="3274204" cy="4027932"/>
          </a:xfrm>
          <a:prstGeom prst="rect">
            <a:avLst/>
          </a:prstGeom>
        </p:spPr>
      </p:pic>
      <p:sp>
        <p:nvSpPr>
          <p:cNvPr id="12" name="Rectangle 11">
            <a:extLst>
              <a:ext uri="{FF2B5EF4-FFF2-40B4-BE49-F238E27FC236}">
                <a16:creationId xmlns:a16="http://schemas.microsoft.com/office/drawing/2014/main" id="{BF2112A2-5D58-AE2E-BE6C-D4CA21EB86A8}"/>
              </a:ext>
            </a:extLst>
          </p:cNvPr>
          <p:cNvSpPr>
            <a:spLocks/>
          </p:cNvSpPr>
          <p:nvPr/>
        </p:nvSpPr>
        <p:spPr>
          <a:xfrm>
            <a:off x="330891" y="3080725"/>
            <a:ext cx="3391087" cy="253901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3" name="TrackerNumBlue 4">
            <a:extLst>
              <a:ext uri="{FF2B5EF4-FFF2-40B4-BE49-F238E27FC236}">
                <a16:creationId xmlns:a16="http://schemas.microsoft.com/office/drawing/2014/main" id="{FF5CE3AC-9084-D3DF-5F2A-493CBFC54E51}"/>
              </a:ext>
            </a:extLst>
          </p:cNvPr>
          <p:cNvSpPr/>
          <p:nvPr>
            <p:custDataLst>
              <p:tags r:id="rId6"/>
            </p:custDataLst>
          </p:nvPr>
        </p:nvSpPr>
        <p:spPr>
          <a:xfrm>
            <a:off x="195931" y="294938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15" name="Picture 14">
            <a:extLst>
              <a:ext uri="{FF2B5EF4-FFF2-40B4-BE49-F238E27FC236}">
                <a16:creationId xmlns:a16="http://schemas.microsoft.com/office/drawing/2014/main" id="{C12DD61D-3523-C0E6-5BD7-52942B7DB77C}"/>
              </a:ext>
            </a:extLst>
          </p:cNvPr>
          <p:cNvPicPr>
            <a:picLocks noChangeAspect="1"/>
          </p:cNvPicPr>
          <p:nvPr/>
        </p:nvPicPr>
        <p:blipFill>
          <a:blip r:embed="rId18"/>
          <a:srcRect b="17640"/>
          <a:stretch>
            <a:fillRect/>
          </a:stretch>
        </p:blipFill>
        <p:spPr>
          <a:xfrm>
            <a:off x="3915137" y="1492772"/>
            <a:ext cx="3259135" cy="2256295"/>
          </a:xfrm>
          <a:prstGeom prst="rect">
            <a:avLst/>
          </a:prstGeom>
        </p:spPr>
      </p:pic>
      <p:sp>
        <p:nvSpPr>
          <p:cNvPr id="16" name="Rectangle 15">
            <a:extLst>
              <a:ext uri="{FF2B5EF4-FFF2-40B4-BE49-F238E27FC236}">
                <a16:creationId xmlns:a16="http://schemas.microsoft.com/office/drawing/2014/main" id="{28EDFC77-221E-C95D-9A9F-4005D11B5907}"/>
              </a:ext>
            </a:extLst>
          </p:cNvPr>
          <p:cNvSpPr>
            <a:spLocks/>
          </p:cNvSpPr>
          <p:nvPr/>
        </p:nvSpPr>
        <p:spPr>
          <a:xfrm>
            <a:off x="3864453" y="1460551"/>
            <a:ext cx="3272281" cy="232073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0" name="TrackerNumBlue 4">
            <a:extLst>
              <a:ext uri="{FF2B5EF4-FFF2-40B4-BE49-F238E27FC236}">
                <a16:creationId xmlns:a16="http://schemas.microsoft.com/office/drawing/2014/main" id="{AA1B9F01-2819-A690-F981-354E30F047D5}"/>
              </a:ext>
            </a:extLst>
          </p:cNvPr>
          <p:cNvSpPr/>
          <p:nvPr>
            <p:custDataLst>
              <p:tags r:id="rId7"/>
            </p:custDataLst>
          </p:nvPr>
        </p:nvSpPr>
        <p:spPr>
          <a:xfrm>
            <a:off x="3721978" y="12881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2</a:t>
            </a:r>
          </a:p>
        </p:txBody>
      </p:sp>
      <p:pic>
        <p:nvPicPr>
          <p:cNvPr id="32" name="Picture 31">
            <a:extLst>
              <a:ext uri="{FF2B5EF4-FFF2-40B4-BE49-F238E27FC236}">
                <a16:creationId xmlns:a16="http://schemas.microsoft.com/office/drawing/2014/main" id="{659796F6-89E0-8B32-5939-DAB054643E46}"/>
              </a:ext>
            </a:extLst>
          </p:cNvPr>
          <p:cNvPicPr>
            <a:picLocks noChangeAspect="1"/>
          </p:cNvPicPr>
          <p:nvPr/>
        </p:nvPicPr>
        <p:blipFill>
          <a:blip r:embed="rId19"/>
          <a:stretch>
            <a:fillRect/>
          </a:stretch>
        </p:blipFill>
        <p:spPr>
          <a:xfrm>
            <a:off x="3915137" y="4004051"/>
            <a:ext cx="3185659" cy="2067793"/>
          </a:xfrm>
          <a:prstGeom prst="rect">
            <a:avLst/>
          </a:prstGeom>
        </p:spPr>
      </p:pic>
      <p:sp>
        <p:nvSpPr>
          <p:cNvPr id="33" name="Rectangle 32">
            <a:extLst>
              <a:ext uri="{FF2B5EF4-FFF2-40B4-BE49-F238E27FC236}">
                <a16:creationId xmlns:a16="http://schemas.microsoft.com/office/drawing/2014/main" id="{B265AF10-3C5E-7A50-64AE-9874DE7CDC50}"/>
              </a:ext>
            </a:extLst>
          </p:cNvPr>
          <p:cNvSpPr>
            <a:spLocks/>
          </p:cNvSpPr>
          <p:nvPr/>
        </p:nvSpPr>
        <p:spPr>
          <a:xfrm>
            <a:off x="3864453" y="3968389"/>
            <a:ext cx="3272281" cy="21034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5" name="TrackerNumBlue 4">
            <a:extLst>
              <a:ext uri="{FF2B5EF4-FFF2-40B4-BE49-F238E27FC236}">
                <a16:creationId xmlns:a16="http://schemas.microsoft.com/office/drawing/2014/main" id="{A71FB0C9-50CF-5794-363B-4EB853EF8012}"/>
              </a:ext>
            </a:extLst>
          </p:cNvPr>
          <p:cNvSpPr/>
          <p:nvPr>
            <p:custDataLst>
              <p:tags r:id="rId8"/>
            </p:custDataLst>
          </p:nvPr>
        </p:nvSpPr>
        <p:spPr>
          <a:xfrm>
            <a:off x="3721978" y="379541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3</a:t>
            </a:r>
          </a:p>
        </p:txBody>
      </p:sp>
    </p:spTree>
    <p:extLst>
      <p:ext uri="{BB962C8B-B14F-4D97-AF65-F5344CB8AC3E}">
        <p14:creationId xmlns:p14="http://schemas.microsoft.com/office/powerpoint/2010/main" val="405645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D91A-997F-ABD1-2F23-B3514A087BB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9D8B69-AD0D-DD57-4EE5-6587FFDFEA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A09D8B69-AD0D-DD57-4EE5-6587FFDFEAA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04E46F-3CBA-C116-E2B7-3F90D2AE2223}"/>
              </a:ext>
            </a:extLst>
          </p:cNvPr>
          <p:cNvSpPr>
            <a:spLocks noGrp="1"/>
          </p:cNvSpPr>
          <p:nvPr>
            <p:ph type="title"/>
          </p:nvPr>
        </p:nvSpPr>
        <p:spPr>
          <a:xfrm>
            <a:off x="1257300" y="457200"/>
            <a:ext cx="10401300" cy="332399"/>
          </a:xfrm>
        </p:spPr>
        <p:txBody>
          <a:bodyPr vert="horz">
            <a:spAutoFit/>
          </a:bodyPr>
          <a:lstStyle/>
          <a:p>
            <a:r>
              <a:rPr lang="en-US"/>
              <a:t>Deep-dive: TSP/DSP Email confirmation template by eligibility path</a:t>
            </a:r>
          </a:p>
        </p:txBody>
      </p:sp>
      <p:sp>
        <p:nvSpPr>
          <p:cNvPr id="3" name="Slide Number Placeholder 4">
            <a:extLst>
              <a:ext uri="{FF2B5EF4-FFF2-40B4-BE49-F238E27FC236}">
                <a16:creationId xmlns:a16="http://schemas.microsoft.com/office/drawing/2014/main" id="{E4DAA1F1-D8B5-1595-EE6C-6B0087510A05}"/>
              </a:ext>
            </a:extLst>
          </p:cNvPr>
          <p:cNvSpPr>
            <a:spLocks noGrp="1"/>
          </p:cNvSpPr>
          <p:nvPr>
            <p:ph type="sldNum" sz="quarter" idx="12"/>
          </p:nvPr>
        </p:nvSpPr>
        <p:spPr/>
        <p:txBody>
          <a:bodyPr/>
          <a:lstStyle/>
          <a:p>
            <a:fld id="{BCDE79FB-97BA-492B-8D57-F1373F9ADA95}" type="slidenum">
              <a:rPr lang="en-US" smtClean="0"/>
              <a:t>16</a:t>
            </a:fld>
            <a:endParaRPr lang="en-US"/>
          </a:p>
        </p:txBody>
      </p:sp>
      <p:grpSp>
        <p:nvGrpSpPr>
          <p:cNvPr id="19" name="Group 18">
            <a:extLst>
              <a:ext uri="{FF2B5EF4-FFF2-40B4-BE49-F238E27FC236}">
                <a16:creationId xmlns:a16="http://schemas.microsoft.com/office/drawing/2014/main" id="{DC74332C-4BA0-B1DD-83BB-AEF959FD2C8B}"/>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3C0C07EC-12DF-2B09-622D-BE166D6B5F3F}"/>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3A56B4-A0C8-6F67-28E3-DE648FA6F1B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22" name="ChevronBlue 70">
            <a:extLst>
              <a:ext uri="{FF2B5EF4-FFF2-40B4-BE49-F238E27FC236}">
                <a16:creationId xmlns:a16="http://schemas.microsoft.com/office/drawing/2014/main" id="{F1C72C36-3EA3-8C4F-38C9-1DD7504D9ADA}"/>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211AA641-64A0-818F-4CE3-FF9A6ABD2FD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3A3A491E-D838-698C-A286-5B7A7086A52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grpSp>
        <p:nvGrpSpPr>
          <p:cNvPr id="31" name="Group 30">
            <a:extLst>
              <a:ext uri="{FF2B5EF4-FFF2-40B4-BE49-F238E27FC236}">
                <a16:creationId xmlns:a16="http://schemas.microsoft.com/office/drawing/2014/main" id="{41AEA021-CEDE-CB7A-3A44-89046A6EBDB6}"/>
              </a:ext>
            </a:extLst>
          </p:cNvPr>
          <p:cNvGrpSpPr/>
          <p:nvPr/>
        </p:nvGrpSpPr>
        <p:grpSpPr>
          <a:xfrm>
            <a:off x="1216204" y="1072962"/>
            <a:ext cx="4520806" cy="266608"/>
            <a:chOff x="1257300" y="1284810"/>
            <a:chExt cx="7121705" cy="220337"/>
          </a:xfrm>
        </p:grpSpPr>
        <p:cxnSp>
          <p:nvCxnSpPr>
            <p:cNvPr id="32" name="LineBasicDefault 292">
              <a:extLst>
                <a:ext uri="{FF2B5EF4-FFF2-40B4-BE49-F238E27FC236}">
                  <a16:creationId xmlns:a16="http://schemas.microsoft.com/office/drawing/2014/main" id="{534289BE-02F2-5168-70D7-48D0892B0320}"/>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13F429F-67E4-CFAA-779D-9617E5A707C7}"/>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email confirmation template</a:t>
              </a:r>
              <a:endParaRPr lang="en-US" sz="1400" noProof="1"/>
            </a:p>
          </p:txBody>
        </p:sp>
      </p:grpSp>
      <p:pic>
        <p:nvPicPr>
          <p:cNvPr id="16" name="Picture 15">
            <a:extLst>
              <a:ext uri="{FF2B5EF4-FFF2-40B4-BE49-F238E27FC236}">
                <a16:creationId xmlns:a16="http://schemas.microsoft.com/office/drawing/2014/main" id="{5A78156B-591C-B35E-4ED6-411BBFCE4C81}"/>
              </a:ext>
            </a:extLst>
          </p:cNvPr>
          <p:cNvPicPr>
            <a:picLocks noChangeAspect="1"/>
          </p:cNvPicPr>
          <p:nvPr/>
        </p:nvPicPr>
        <p:blipFill>
          <a:blip r:embed="rId15"/>
          <a:stretch>
            <a:fillRect/>
          </a:stretch>
        </p:blipFill>
        <p:spPr>
          <a:xfrm>
            <a:off x="1432691" y="1493152"/>
            <a:ext cx="4087832" cy="5117474"/>
          </a:xfrm>
          <a:prstGeom prst="rect">
            <a:avLst/>
          </a:prstGeom>
        </p:spPr>
      </p:pic>
      <p:sp>
        <p:nvSpPr>
          <p:cNvPr id="17" name="Rectangle 16">
            <a:extLst>
              <a:ext uri="{FF2B5EF4-FFF2-40B4-BE49-F238E27FC236}">
                <a16:creationId xmlns:a16="http://schemas.microsoft.com/office/drawing/2014/main" id="{024B93BA-F7CE-8386-90E5-4E34E54D3518}"/>
              </a:ext>
            </a:extLst>
          </p:cNvPr>
          <p:cNvSpPr/>
          <p:nvPr/>
        </p:nvSpPr>
        <p:spPr>
          <a:xfrm>
            <a:off x="1377705" y="3573889"/>
            <a:ext cx="4238900" cy="56803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rackerNumBlue 4">
            <a:extLst>
              <a:ext uri="{FF2B5EF4-FFF2-40B4-BE49-F238E27FC236}">
                <a16:creationId xmlns:a16="http://schemas.microsoft.com/office/drawing/2014/main" id="{3CEBB7D6-89B0-7367-DB3C-7A597E8CCE24}"/>
              </a:ext>
            </a:extLst>
          </p:cNvPr>
          <p:cNvSpPr/>
          <p:nvPr>
            <p:custDataLst>
              <p:tags r:id="rId3"/>
            </p:custDataLst>
          </p:nvPr>
        </p:nvSpPr>
        <p:spPr>
          <a:xfrm>
            <a:off x="1216204" y="350553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6" name="Rectangle 25">
            <a:extLst>
              <a:ext uri="{FF2B5EF4-FFF2-40B4-BE49-F238E27FC236}">
                <a16:creationId xmlns:a16="http://schemas.microsoft.com/office/drawing/2014/main" id="{803CCA87-904D-C8AB-F131-0CEC1349C5CD}"/>
              </a:ext>
            </a:extLst>
          </p:cNvPr>
          <p:cNvSpPr/>
          <p:nvPr/>
        </p:nvSpPr>
        <p:spPr>
          <a:xfrm>
            <a:off x="1377705" y="4235177"/>
            <a:ext cx="4238900" cy="68732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angle 26">
            <a:extLst>
              <a:ext uri="{FF2B5EF4-FFF2-40B4-BE49-F238E27FC236}">
                <a16:creationId xmlns:a16="http://schemas.microsoft.com/office/drawing/2014/main" id="{1DBDDABB-7F4C-D0AD-261E-A011F900139B}"/>
              </a:ext>
            </a:extLst>
          </p:cNvPr>
          <p:cNvSpPr/>
          <p:nvPr/>
        </p:nvSpPr>
        <p:spPr>
          <a:xfrm>
            <a:off x="1377705" y="4979808"/>
            <a:ext cx="4238900" cy="96892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TrackerNumBlue 4">
            <a:extLst>
              <a:ext uri="{FF2B5EF4-FFF2-40B4-BE49-F238E27FC236}">
                <a16:creationId xmlns:a16="http://schemas.microsoft.com/office/drawing/2014/main" id="{C4ED19CB-84B5-BB53-28E2-3B7E2576FA34}"/>
              </a:ext>
            </a:extLst>
          </p:cNvPr>
          <p:cNvSpPr/>
          <p:nvPr>
            <p:custDataLst>
              <p:tags r:id="rId4"/>
            </p:custDataLst>
          </p:nvPr>
        </p:nvSpPr>
        <p:spPr>
          <a:xfrm>
            <a:off x="1216204" y="417843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9C8D30A8-870E-E8BE-B90A-4A80BED6A5C8}"/>
              </a:ext>
            </a:extLst>
          </p:cNvPr>
          <p:cNvSpPr/>
          <p:nvPr>
            <p:custDataLst>
              <p:tags r:id="rId5"/>
            </p:custDataLst>
          </p:nvPr>
        </p:nvSpPr>
        <p:spPr>
          <a:xfrm>
            <a:off x="1216204" y="495695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nvGrpSpPr>
          <p:cNvPr id="4" name="Group 3">
            <a:extLst>
              <a:ext uri="{FF2B5EF4-FFF2-40B4-BE49-F238E27FC236}">
                <a16:creationId xmlns:a16="http://schemas.microsoft.com/office/drawing/2014/main" id="{B94020DF-741B-C3A2-F545-CFFFE5D93343}"/>
              </a:ext>
            </a:extLst>
          </p:cNvPr>
          <p:cNvGrpSpPr/>
          <p:nvPr/>
        </p:nvGrpSpPr>
        <p:grpSpPr>
          <a:xfrm>
            <a:off x="7137794" y="1441402"/>
            <a:ext cx="4520806" cy="1369606"/>
            <a:chOff x="7137794" y="1441402"/>
            <a:chExt cx="4520806" cy="1369606"/>
          </a:xfrm>
        </p:grpSpPr>
        <p:sp>
          <p:nvSpPr>
            <p:cNvPr id="10" name="TextBox 9">
              <a:extLst>
                <a:ext uri="{FF2B5EF4-FFF2-40B4-BE49-F238E27FC236}">
                  <a16:creationId xmlns:a16="http://schemas.microsoft.com/office/drawing/2014/main" id="{E19F378C-194E-3B2E-8B9B-590ECFD4A593}"/>
                </a:ext>
              </a:extLst>
            </p:cNvPr>
            <p:cNvSpPr txBox="1">
              <a:spLocks/>
            </p:cNvSpPr>
            <p:nvPr/>
          </p:nvSpPr>
          <p:spPr>
            <a:xfrm>
              <a:off x="7580376" y="1441402"/>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and eligibility pathway confirmation</a:t>
              </a:r>
            </a:p>
            <a:p>
              <a:pPr>
                <a:buNone/>
              </a:pPr>
              <a:r>
                <a:rPr lang="en-US" sz="1400"/>
                <a:t>TSP/DSP identifies the applicable Batch Zero project and confirms the eligibility pathway associated with the submission, including the ILLE name, project name, and queue/project identifier</a:t>
              </a:r>
              <a:endParaRPr lang="en-US" sz="1400" noProof="1"/>
            </a:p>
          </p:txBody>
        </p:sp>
        <p:sp>
          <p:nvSpPr>
            <p:cNvPr id="11" name="TrackerNumBlue 4">
              <a:extLst>
                <a:ext uri="{FF2B5EF4-FFF2-40B4-BE49-F238E27FC236}">
                  <a16:creationId xmlns:a16="http://schemas.microsoft.com/office/drawing/2014/main" id="{279311ED-64F9-1550-ACA0-912EBE220CD2}"/>
                </a:ext>
              </a:extLst>
            </p:cNvPr>
            <p:cNvSpPr/>
            <p:nvPr>
              <p:custDataLst>
                <p:tags r:id="rId8"/>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grpSp>
      <p:grpSp>
        <p:nvGrpSpPr>
          <p:cNvPr id="6" name="Group 5">
            <a:extLst>
              <a:ext uri="{FF2B5EF4-FFF2-40B4-BE49-F238E27FC236}">
                <a16:creationId xmlns:a16="http://schemas.microsoft.com/office/drawing/2014/main" id="{CF6CF4E9-EE01-CCC1-CDC6-0D27832534FF}"/>
              </a:ext>
            </a:extLst>
          </p:cNvPr>
          <p:cNvGrpSpPr/>
          <p:nvPr/>
        </p:nvGrpSpPr>
        <p:grpSpPr>
          <a:xfrm>
            <a:off x="7137794" y="3194320"/>
            <a:ext cx="4520806" cy="1154162"/>
            <a:chOff x="7137794" y="3194319"/>
            <a:chExt cx="4520806" cy="1154162"/>
          </a:xfrm>
        </p:grpSpPr>
        <p:sp>
          <p:nvSpPr>
            <p:cNvPr id="12" name="TextBox 11">
              <a:extLst>
                <a:ext uri="{FF2B5EF4-FFF2-40B4-BE49-F238E27FC236}">
                  <a16:creationId xmlns:a16="http://schemas.microsoft.com/office/drawing/2014/main" id="{B7FFA1C9-8B8E-702C-24C7-3ACF40CACC48}"/>
                </a:ext>
              </a:extLst>
            </p:cNvPr>
            <p:cNvSpPr txBox="1">
              <a:spLocks/>
            </p:cNvSpPr>
            <p:nvPr/>
          </p:nvSpPr>
          <p:spPr>
            <a:xfrm>
              <a:off x="7580376" y="3194319"/>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Reviewing entity and authorized representative information</a:t>
              </a:r>
            </a:p>
            <a:p>
              <a:pPr>
                <a:buNone/>
              </a:pPr>
              <a:r>
                <a:rPr lang="en-US" sz="1400"/>
                <a:t>TSP/DSP identifies the reviewing entity, authorized representative, and confirmation date associated with the submission to ERCOT</a:t>
              </a:r>
              <a:endParaRPr lang="en-US" sz="1400" noProof="1"/>
            </a:p>
          </p:txBody>
        </p:sp>
        <p:sp>
          <p:nvSpPr>
            <p:cNvPr id="13" name="TrackerNumBlue 4">
              <a:extLst>
                <a:ext uri="{FF2B5EF4-FFF2-40B4-BE49-F238E27FC236}">
                  <a16:creationId xmlns:a16="http://schemas.microsoft.com/office/drawing/2014/main" id="{42892DF9-01C2-D3F2-F3F6-5CF86CDB4C36}"/>
                </a:ext>
              </a:extLst>
            </p:cNvPr>
            <p:cNvSpPr/>
            <p:nvPr>
              <p:custDataLst>
                <p:tags r:id="rId7"/>
              </p:custDataLst>
            </p:nvPr>
          </p:nvSpPr>
          <p:spPr>
            <a:xfrm>
              <a:off x="7137794" y="31943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8" name="Group 7">
            <a:extLst>
              <a:ext uri="{FF2B5EF4-FFF2-40B4-BE49-F238E27FC236}">
                <a16:creationId xmlns:a16="http://schemas.microsoft.com/office/drawing/2014/main" id="{85E0DC65-3A41-AA4B-8896-EC4534F98EF9}"/>
              </a:ext>
            </a:extLst>
          </p:cNvPr>
          <p:cNvGrpSpPr/>
          <p:nvPr/>
        </p:nvGrpSpPr>
        <p:grpSpPr>
          <a:xfrm>
            <a:off x="7137794" y="4731794"/>
            <a:ext cx="4520806" cy="1369606"/>
            <a:chOff x="7137794" y="4731794"/>
            <a:chExt cx="4520806" cy="1369606"/>
          </a:xfrm>
        </p:grpSpPr>
        <p:sp>
          <p:nvSpPr>
            <p:cNvPr id="14" name="TextBox 13">
              <a:extLst>
                <a:ext uri="{FF2B5EF4-FFF2-40B4-BE49-F238E27FC236}">
                  <a16:creationId xmlns:a16="http://schemas.microsoft.com/office/drawing/2014/main" id="{0AB83B59-F0F5-373D-84AF-6D897E7E8D05}"/>
                </a:ext>
              </a:extLst>
            </p:cNvPr>
            <p:cNvSpPr txBox="1">
              <a:spLocks/>
            </p:cNvSpPr>
            <p:nvPr/>
          </p:nvSpPr>
          <p:spPr>
            <a:xfrm>
              <a:off x="7580376" y="4731794"/>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Confirmation of reviewed submission materials</a:t>
              </a:r>
            </a:p>
            <a:p>
              <a:pPr>
                <a:buNone/>
              </a:pPr>
              <a:r>
                <a:rPr lang="en-US" sz="1400"/>
                <a:t>TSP/DSP confirms that the required submission materials and supporting documentation for the selected eligibility pathway have been received and reviewed for completeness prior to ERCOT submission</a:t>
              </a:r>
              <a:endParaRPr lang="en-US" sz="1400" noProof="1"/>
            </a:p>
          </p:txBody>
        </p:sp>
        <p:sp>
          <p:nvSpPr>
            <p:cNvPr id="15" name="TrackerNumBlue 4">
              <a:extLst>
                <a:ext uri="{FF2B5EF4-FFF2-40B4-BE49-F238E27FC236}">
                  <a16:creationId xmlns:a16="http://schemas.microsoft.com/office/drawing/2014/main" id="{1549DD1E-B65D-C609-7587-DC90330AE6A4}"/>
                </a:ext>
              </a:extLst>
            </p:cNvPr>
            <p:cNvSpPr/>
            <p:nvPr>
              <p:custDataLst>
                <p:tags r:id="rId6"/>
              </p:custDataLst>
            </p:nvPr>
          </p:nvSpPr>
          <p:spPr>
            <a:xfrm>
              <a:off x="7137794"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30" name="TextBox 1064">
            <a:extLst>
              <a:ext uri="{FF2B5EF4-FFF2-40B4-BE49-F238E27FC236}">
                <a16:creationId xmlns:a16="http://schemas.microsoft.com/office/drawing/2014/main" id="{FFDC12DD-28FA-2CF7-6393-08B66C3FE157}"/>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284312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E18AD-4AD8-5394-0909-C5FB51EC24F2}"/>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97CA758-C60B-FFBA-1136-35E79F749CE7}"/>
              </a:ext>
            </a:extLst>
          </p:cNvPr>
          <p:cNvGraphicFramePr>
            <a:graphicFrameLocks noChangeAspect="1"/>
          </p:cNvGraphicFramePr>
          <p:nvPr>
            <p:custDataLst>
              <p:tags r:id="rId1"/>
            </p:custDataLst>
            <p:extLst>
              <p:ext uri="{D42A27DB-BD31-4B8C-83A1-F6EECF244321}">
                <p14:modId xmlns:p14="http://schemas.microsoft.com/office/powerpoint/2010/main" val="3452781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397CA758-C60B-FFBA-1136-35E79F749CE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6C9630D-37F2-4C71-A7EC-8B604F4D42D2}"/>
              </a:ext>
            </a:extLst>
          </p:cNvPr>
          <p:cNvSpPr>
            <a:spLocks/>
          </p:cNvSpPr>
          <p:nvPr/>
        </p:nvSpPr>
        <p:spPr>
          <a:xfrm>
            <a:off x="873346" y="2446368"/>
            <a:ext cx="10802461" cy="470374"/>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 name="Title Placeholder 1">
            <a:extLst>
              <a:ext uri="{FF2B5EF4-FFF2-40B4-BE49-F238E27FC236}">
                <a16:creationId xmlns:a16="http://schemas.microsoft.com/office/drawing/2014/main" id="{1F743AF7-708C-9669-214B-233CB1FE3451}"/>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CDF82972-4A0E-0781-E79F-F4E04ADA664A}"/>
              </a:ext>
            </a:extLst>
          </p:cNvPr>
          <p:cNvSpPr>
            <a:spLocks noGrp="1"/>
          </p:cNvSpPr>
          <p:nvPr>
            <p:ph type="sldNum" sz="quarter" idx="12"/>
          </p:nvPr>
        </p:nvSpPr>
        <p:spPr/>
        <p:txBody>
          <a:bodyPr/>
          <a:lstStyle/>
          <a:p>
            <a:fld id="{BCDE79FB-97BA-492B-8D57-F1373F9ADA95}" type="slidenum">
              <a:rPr lang="en-US" smtClean="0"/>
              <a:t>17</a:t>
            </a:fld>
            <a:endParaRPr lang="en-US"/>
          </a:p>
        </p:txBody>
      </p:sp>
      <p:sp>
        <p:nvSpPr>
          <p:cNvPr id="30" name="Rectangle 29">
            <a:extLst>
              <a:ext uri="{FF2B5EF4-FFF2-40B4-BE49-F238E27FC236}">
                <a16:creationId xmlns:a16="http://schemas.microsoft.com/office/drawing/2014/main" id="{592B0F40-4FEB-A8AF-7DF6-5EDA0B19AA15}"/>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9F235157-BAD7-514A-E51F-85BF408EC78B}"/>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2C7D942A-AB61-48A5-F3B2-3DF0CFEA4AB0}"/>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1D2475EA-EECA-0D8F-5EFC-7527D83D2219}"/>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6ABB2C64-FA93-762E-EC8E-47B34A1BB68F}"/>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D9B07E91-1347-FA65-5A70-B8E59D3C8DEA}"/>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4670873C-E451-5E3D-6C21-5EC44A5B4883}"/>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5" name="Rectangle 4">
            <a:extLst>
              <a:ext uri="{FF2B5EF4-FFF2-40B4-BE49-F238E27FC236}">
                <a16:creationId xmlns:a16="http://schemas.microsoft.com/office/drawing/2014/main" id="{AE1695A6-2E77-3274-2277-03B662180F22}"/>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DA1D70CA-B315-9065-4AE6-E69BDF32BF77}"/>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9F2F4AEC-C0DE-8657-C93C-410840B55E72}"/>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187FBE6E-75A6-ABC7-E175-CB2AE86E336F}"/>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61DB6593-C181-15EF-7FBC-4DC9A89F62AB}"/>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7B835297-71D8-AC7C-4BE0-D93853F3A27A}"/>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E63B10CE-3EB4-59F7-3A45-06C66A149D08}"/>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51E8DCC6-BF13-A6BF-D052-2B892547195A}"/>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F7E2EBDA-284B-120B-9C1F-C4F089D31F14}"/>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A3A29FDA-EF43-FA96-C456-D56AA040B07C}"/>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50A5F612-7053-74B8-F41E-CBB6A2460C63}"/>
              </a:ext>
            </a:extLst>
          </p:cNvPr>
          <p:cNvSpPr txBox="1">
            <a:spLocks/>
          </p:cNvSpPr>
          <p:nvPr/>
        </p:nvSpPr>
        <p:spPr>
          <a:xfrm>
            <a:off x="4387065" y="2534974"/>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coordinate responsibility for reviewing submission materials, determine the applicable Eligibility/Entry Path, and prepare the LCP</a:t>
            </a:r>
            <a:r>
              <a:rPr lang="en-US" sz="1100" baseline="30000"/>
              <a:t>2</a:t>
            </a:r>
            <a:r>
              <a:rPr lang="en-US" sz="1100"/>
              <a:t>. Review responsibility and completion status are tracked within the LIF</a:t>
            </a:r>
          </a:p>
        </p:txBody>
      </p:sp>
      <p:sp>
        <p:nvSpPr>
          <p:cNvPr id="76" name="TrackerNumWhite 3">
            <a:extLst>
              <a:ext uri="{FF2B5EF4-FFF2-40B4-BE49-F238E27FC236}">
                <a16:creationId xmlns:a16="http://schemas.microsoft.com/office/drawing/2014/main" id="{B0AA0664-136E-549B-C6E5-0C1579A87200}"/>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54893FBB-D8E0-1E01-205F-5B10D6B4B857}"/>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1AAB3CB4-AD95-7726-536B-99BFDB166DE6}"/>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5F60186D-3030-F579-2AF8-A09A5D46B5FE}"/>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A2DBC424-DE16-75F2-B606-91E34393B1D1}"/>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4DBD95CF-307A-8B71-1AFE-CAFBC753B2BA}"/>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21BF83B7-0515-2E4E-9BEC-8ABF10932943}"/>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519E4CD6-359F-43E9-F45B-20E490841BF9}"/>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37DF94D9-1F7B-BCED-DD74-80E2ADFE67CC}"/>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5C9EC155-2FE0-922B-1D05-4C0F0A463094}"/>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118454F6-D9EF-B4E7-CC98-F1C6CACC1BD0}"/>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F40A5943-1213-62FE-79CC-207A607583BF}"/>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DA298352-6B0D-1B85-495D-F00D74B4DDA3}"/>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DAB518A1-F9A9-DC4F-D912-B56B0C7EB0EF}"/>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7902956-18A2-1309-7028-47209DF62495}"/>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39BCC0C-1474-A545-5380-F6B7CE401B9F}"/>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C25DD39-CB74-5C20-CB5C-D040927D1CE5}"/>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87065610-3D12-F9C2-A9F1-6B95EC65AB0A}"/>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8AA01E22-BEA7-EA9B-0A6E-51C081CEE7BE}"/>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D2EEBE10-1C71-76B1-2FCB-A1067ADA7E29}"/>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B92137C9-C193-005E-DA24-56C0D7C5921B}"/>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D5E0D1D-6704-2986-DFCF-6400CEABC3A4}"/>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2CFFE65-3610-A7BE-E252-2E2D3861760B}"/>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604A386-A7D1-54F9-8DB2-8D55108D4BAC}"/>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5437863-B352-D3FB-196E-7FE4946E2691}"/>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7AE7541-598C-02A9-16E1-0B185EC53BD6}"/>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1D7C153-59C7-7D94-5868-3DE7824F1703}"/>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AE2457B-0648-45C1-62BF-29087E7160E9}"/>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D41F1A2-90F6-EFA8-6CC4-FB118E7D6C99}"/>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DF665AA-C92F-6664-84C4-15402802CF18}"/>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656E465-AB41-C68B-D719-F85951C1C3D6}"/>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2ACAC3D-F564-9E89-452E-629B5822731C}"/>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93E8A3-E9C3-E01E-D21D-6CFA41E87FD0}"/>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D70F388-C0C8-7264-0D94-120A9783FD2A}"/>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722DB29B-F0AA-FB02-72F5-7B269EBC48A7}"/>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3FB44E6-FF26-87DE-997E-4BC8CFDCDAD4}"/>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ECB23517-C506-6DA2-6979-7A91821B5FDB}"/>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8E10FD85-3370-29F4-E67D-101CB986A333}"/>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D02093F-F572-69DE-79F4-83ADBA22CE19}"/>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D30D5399-05A5-C219-D395-BFF29284EE6C}"/>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29C21540-87A5-B918-8BF3-20D83409A674}"/>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6E7184CC-6847-BA9A-4360-328D2A403B2F}"/>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A6917547-553B-5295-D80F-A8355B22C711}"/>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78B8D624-8070-3D37-DA13-0FE4F6EFDE6B}"/>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6CFC05EC-F0FD-6637-5FEE-C744FFAF6A7F}"/>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2402D8B8-4A5E-983C-4132-23D1F5DD7CCD}"/>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705CD86A-3EDB-219D-F660-31FAA54C51D2}"/>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D14B0164-107E-3E83-079B-CC21F6B854A3}"/>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24A447BC-5202-467D-0593-B55FCC656B80}"/>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0505BF35-6306-1166-BF65-F7BBAFB7645C}"/>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329C249C-66D7-4398-0D8A-1AB5DA0AE490}"/>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D5B10EE3-E6E0-858F-DA04-00E63DF1CED9}"/>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722ED5C4-69CF-C036-C418-E362ABDD3C15}"/>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BE4E4CA8-C958-E08F-D8FA-85B0A8726FFD}"/>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81FE5F95-0BC6-3A8D-9FC4-2C60FAA6EA00}"/>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06935BF8-E65F-30A8-E525-F3CB49A5D7C2}"/>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10F988B6-0D39-3B94-CCAF-42AAA5629AA0}"/>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C2FCD52E-2665-A3FF-D796-C7679A9C932F}"/>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7311CCD2-1E53-1A0E-1C86-EFF39AFDAB09}"/>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F4180C94-3939-AC1A-D58E-F1A7BB8577E5}"/>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41109B5E-2BA6-2CDC-9C4E-228389E553AA}"/>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133736CB-979B-4FF7-B778-C8E769614F74}"/>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1223E2B1-F784-2FCE-5E5D-3AF1E6316FAC}"/>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6705E63E-2F9D-4356-1736-AD13312AA4AB}"/>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D8F30BDC-2344-A0A7-AE49-9F629D837743}"/>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625D9314-96F3-9EBF-2CE1-5B3272CA32D9}"/>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4B991B6F-9322-F6E9-1EAF-A88198EFA526}"/>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46196991-1BC7-7E3D-CC96-09EB823D4B5C}"/>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EDDA8707-B281-6C71-45C9-BCAEFB210FCE}"/>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C0DE43D7-1683-1B00-520D-00F386DDF805}"/>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C52E9A57-09D5-8B10-5BE4-60EFF06A16D4}"/>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A8B6A6D1-D762-CC79-3FC6-828166C09B45}"/>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DA8CD8AB-ACB0-6FE9-323C-CB4D2EADC385}"/>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7232D284-4FFF-A0C1-7D2B-2FD510F78AAF}"/>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13F3B74C-ABB7-B26F-8F83-871D543B90A7}"/>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CE6602EA-756C-D9BC-7E91-C6D57EE5454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CA01925A-2F2F-01CD-0D0A-E4D986D21B7C}"/>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  |  2. Including selection of the applicable Entry Path, incorporation of LLIS/RPG/PBRP study information, transmission upgrade and TPIT data, and calculation of the resulting modeled load schedule</a:t>
            </a:r>
          </a:p>
        </p:txBody>
      </p:sp>
      <p:grpSp>
        <p:nvGrpSpPr>
          <p:cNvPr id="9" name="Group 8">
            <a:extLst>
              <a:ext uri="{FF2B5EF4-FFF2-40B4-BE49-F238E27FC236}">
                <a16:creationId xmlns:a16="http://schemas.microsoft.com/office/drawing/2014/main" id="{F8EDDD9A-F79A-36C2-D3D0-CB1FA02BAEFA}"/>
              </a:ext>
            </a:extLst>
          </p:cNvPr>
          <p:cNvGrpSpPr/>
          <p:nvPr/>
        </p:nvGrpSpPr>
        <p:grpSpPr>
          <a:xfrm>
            <a:off x="9848076" y="818475"/>
            <a:ext cx="1223020" cy="182880"/>
            <a:chOff x="5714342" y="1126938"/>
            <a:chExt cx="1223020" cy="182880"/>
          </a:xfrm>
        </p:grpSpPr>
        <p:sp>
          <p:nvSpPr>
            <p:cNvPr id="14" name="Rectangle 13">
              <a:extLst>
                <a:ext uri="{FF2B5EF4-FFF2-40B4-BE49-F238E27FC236}">
                  <a16:creationId xmlns:a16="http://schemas.microsoft.com/office/drawing/2014/main" id="{4446811F-2EED-163F-1ECC-DF226D7D5630}"/>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F7C3EEE3-9F1F-B909-7CB6-D3FE552EFB1B}"/>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Detailed next</a:t>
              </a:r>
              <a:endParaRPr lang="en-US"/>
            </a:p>
          </p:txBody>
        </p:sp>
      </p:grpSp>
      <p:sp>
        <p:nvSpPr>
          <p:cNvPr id="22" name="TextBox 1064">
            <a:extLst>
              <a:ext uri="{FF2B5EF4-FFF2-40B4-BE49-F238E27FC236}">
                <a16:creationId xmlns:a16="http://schemas.microsoft.com/office/drawing/2014/main" id="{CA05EAAB-3A5E-12D7-4AFD-3D4B53A6BDD9}"/>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290358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0C0893C-8911-04F8-A528-65A3B139E0ED}"/>
              </a:ext>
            </a:extLst>
          </p:cNvPr>
          <p:cNvGraphicFramePr>
            <a:graphicFrameLocks noChangeAspect="1"/>
          </p:cNvGraphicFramePr>
          <p:nvPr>
            <p:custDataLst>
              <p:tags r:id="rId1"/>
            </p:custDataLst>
            <p:extLst>
              <p:ext uri="{D42A27DB-BD31-4B8C-83A1-F6EECF244321}">
                <p14:modId xmlns:p14="http://schemas.microsoft.com/office/powerpoint/2010/main" val="1963621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5" name="think-cell data - do not delete" hidden="1">
                        <a:extLst>
                          <a:ext uri="{FF2B5EF4-FFF2-40B4-BE49-F238E27FC236}">
                            <a16:creationId xmlns:a16="http://schemas.microsoft.com/office/drawing/2014/main" id="{20C0893C-8911-04F8-A528-65A3B139E0E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A13E4A66-D3CF-3C80-3878-D5D68263BCEA}"/>
              </a:ext>
            </a:extLst>
          </p:cNvPr>
          <p:cNvSpPr>
            <a:spLocks/>
          </p:cNvSpPr>
          <p:nvPr/>
        </p:nvSpPr>
        <p:spPr>
          <a:xfrm>
            <a:off x="6685712" y="3295845"/>
            <a:ext cx="4972887" cy="773092"/>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pic>
        <p:nvPicPr>
          <p:cNvPr id="35" name="Picture 34">
            <a:extLst>
              <a:ext uri="{FF2B5EF4-FFF2-40B4-BE49-F238E27FC236}">
                <a16:creationId xmlns:a16="http://schemas.microsoft.com/office/drawing/2014/main" id="{6E89A9F7-20BD-AA4F-DB2F-90250464E7BB}"/>
              </a:ext>
            </a:extLst>
          </p:cNvPr>
          <p:cNvPicPr>
            <a:picLocks noChangeAspect="1"/>
          </p:cNvPicPr>
          <p:nvPr/>
        </p:nvPicPr>
        <p:blipFill>
          <a:blip r:embed="rId13"/>
          <a:srcRect r="24217"/>
          <a:stretch>
            <a:fillRect/>
          </a:stretch>
        </p:blipFill>
        <p:spPr>
          <a:xfrm>
            <a:off x="1216205" y="1688583"/>
            <a:ext cx="4879796" cy="1892397"/>
          </a:xfrm>
          <a:prstGeom prst="rect">
            <a:avLst/>
          </a:prstGeom>
        </p:spPr>
      </p:pic>
      <p:sp>
        <p:nvSpPr>
          <p:cNvPr id="2" name="Title Placeholder 1">
            <a:extLst>
              <a:ext uri="{FF2B5EF4-FFF2-40B4-BE49-F238E27FC236}">
                <a16:creationId xmlns:a16="http://schemas.microsoft.com/office/drawing/2014/main" id="{5D2BE658-C7BF-D1BB-D9A4-2099D5B8C572}"/>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a:t>
            </a:r>
          </a:p>
        </p:txBody>
      </p:sp>
      <p:sp>
        <p:nvSpPr>
          <p:cNvPr id="4" name="Slide Number Placeholder 5">
            <a:extLst>
              <a:ext uri="{FF2B5EF4-FFF2-40B4-BE49-F238E27FC236}">
                <a16:creationId xmlns:a16="http://schemas.microsoft.com/office/drawing/2014/main" id="{379569A9-F80D-8E5D-B3AA-25971DFD7C37}"/>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6" name="5. Source">
            <a:extLst>
              <a:ext uri="{FF2B5EF4-FFF2-40B4-BE49-F238E27FC236}">
                <a16:creationId xmlns:a16="http://schemas.microsoft.com/office/drawing/2014/main" id="{CC8D7296-06C8-4463-6077-F4032E1BA211}"/>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grpSp>
        <p:nvGrpSpPr>
          <p:cNvPr id="7" name="Group 6">
            <a:extLst>
              <a:ext uri="{FF2B5EF4-FFF2-40B4-BE49-F238E27FC236}">
                <a16:creationId xmlns:a16="http://schemas.microsoft.com/office/drawing/2014/main" id="{881D0182-FCA2-E46E-ED7B-F3B1108D7188}"/>
              </a:ext>
            </a:extLst>
          </p:cNvPr>
          <p:cNvGrpSpPr>
            <a:grpSpLocks/>
          </p:cNvGrpSpPr>
          <p:nvPr/>
        </p:nvGrpSpPr>
        <p:grpSpPr>
          <a:xfrm>
            <a:off x="6685713" y="1299143"/>
            <a:ext cx="4972887" cy="266608"/>
            <a:chOff x="1257300" y="1284810"/>
            <a:chExt cx="7121705" cy="220337"/>
          </a:xfrm>
        </p:grpSpPr>
        <p:cxnSp>
          <p:nvCxnSpPr>
            <p:cNvPr id="8" name="LineBasicDefault 292">
              <a:extLst>
                <a:ext uri="{FF2B5EF4-FFF2-40B4-BE49-F238E27FC236}">
                  <a16:creationId xmlns:a16="http://schemas.microsoft.com/office/drawing/2014/main" id="{4F1366F0-4A0D-4F1D-B61B-FD60462A3733}"/>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EDAC36-36D4-3733-ED6A-822A354B4A4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10" name="Group 9">
            <a:extLst>
              <a:ext uri="{FF2B5EF4-FFF2-40B4-BE49-F238E27FC236}">
                <a16:creationId xmlns:a16="http://schemas.microsoft.com/office/drawing/2014/main" id="{E8E427AF-2426-6C48-36D2-4563167657D3}"/>
              </a:ext>
            </a:extLst>
          </p:cNvPr>
          <p:cNvGrpSpPr/>
          <p:nvPr/>
        </p:nvGrpSpPr>
        <p:grpSpPr>
          <a:xfrm>
            <a:off x="1216204" y="1299143"/>
            <a:ext cx="4864774" cy="266608"/>
            <a:chOff x="1257300" y="1284810"/>
            <a:chExt cx="7121705" cy="220337"/>
          </a:xfrm>
        </p:grpSpPr>
        <p:cxnSp>
          <p:nvCxnSpPr>
            <p:cNvPr id="11" name="LineBasicDefault 292">
              <a:extLst>
                <a:ext uri="{FF2B5EF4-FFF2-40B4-BE49-F238E27FC236}">
                  <a16:creationId xmlns:a16="http://schemas.microsoft.com/office/drawing/2014/main" id="{5DA1D39D-EAA2-DF96-E99C-C3E5F8DFB61C}"/>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25C31C-592B-7AF6-60DF-775B9FCDA3F9}"/>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sp>
        <p:nvSpPr>
          <p:cNvPr id="14" name="TextBox 13">
            <a:extLst>
              <a:ext uri="{FF2B5EF4-FFF2-40B4-BE49-F238E27FC236}">
                <a16:creationId xmlns:a16="http://schemas.microsoft.com/office/drawing/2014/main" id="{0F2ADFDD-E1EB-79CA-EC8B-4613F8CAEFA8}"/>
              </a:ext>
            </a:extLst>
          </p:cNvPr>
          <p:cNvSpPr txBox="1">
            <a:spLocks/>
          </p:cNvSpPr>
          <p:nvPr/>
        </p:nvSpPr>
        <p:spPr>
          <a:xfrm>
            <a:off x="6685713" y="1688583"/>
            <a:ext cx="4972887" cy="31854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Updated LIF now captures both the Eligibility Path and Entry Path:</a:t>
            </a:r>
            <a:r>
              <a:rPr lang="en-US" sz="1200" dirty="0"/>
              <a:t> Entry Path section was added to determine the methodology used to construct the LCP and resulting modeled load schedule</a:t>
            </a:r>
            <a:endParaRPr lang="en-US" sz="1200" b="1" dirty="0"/>
          </a:p>
          <a:p>
            <a:pPr marL="285750" indent="-285750">
              <a:buFont typeface="Arial" panose="020B0604020202020204" pitchFamily="34" charset="0"/>
              <a:buChar char="•"/>
            </a:pPr>
            <a:r>
              <a:rPr lang="en-US" sz="1200" b="1" dirty="0"/>
              <a:t>The Interconnecting TSP/DSP is responsible for completing the LCP: </a:t>
            </a:r>
            <a:r>
              <a:rPr lang="en-US" sz="1200" dirty="0"/>
              <a:t>based on the selected Entry Path, the TSP/DSP must populate the required study information, transmission upgrades, TPIT in-service dates, and Interconnection Agreement schedules used to develop the modeled load schedule</a:t>
            </a:r>
          </a:p>
          <a:p>
            <a:pPr marL="285750" indent="-285750">
              <a:buFont typeface="Arial" panose="020B0604020202020204" pitchFamily="34" charset="0"/>
              <a:buChar char="•"/>
            </a:pPr>
            <a:r>
              <a:rPr lang="en-US" sz="1200" b="1" dirty="0"/>
              <a:t>Five Entry Paths are currently supported in the workbook: </a:t>
            </a:r>
            <a:r>
              <a:rPr lang="en-US" sz="1200" dirty="0"/>
              <a:t>the updated LIF currently supports LLIS Only, RPG Only, RPG + Complete and Valid LLIS, PBRP Only, and PBRP + Complete and Valid LLIS pathways</a:t>
            </a:r>
          </a:p>
          <a:p>
            <a:pPr marL="285750" indent="-285750">
              <a:buFont typeface="Arial" panose="020B0604020202020204" pitchFamily="34" charset="0"/>
              <a:buChar char="•"/>
            </a:pPr>
            <a:r>
              <a:rPr lang="en-US" sz="1200" b="1" dirty="0"/>
              <a:t>Different Entry Paths require different information and calculations: </a:t>
            </a:r>
            <a:r>
              <a:rPr lang="en-US" sz="1200" dirty="0"/>
              <a:t>depending on the selected pathway, the TSP/DSP may need to incorporate LLIS schedules, RPG/PBRP study results, TPIT adjustments, and transmission upgrade dependencies into the LCP</a:t>
            </a:r>
          </a:p>
        </p:txBody>
      </p:sp>
      <p:sp>
        <p:nvSpPr>
          <p:cNvPr id="22" name="TrackerNumBlue 4">
            <a:extLst>
              <a:ext uri="{FF2B5EF4-FFF2-40B4-BE49-F238E27FC236}">
                <a16:creationId xmlns:a16="http://schemas.microsoft.com/office/drawing/2014/main" id="{C086D7A1-14AE-5CCB-5C72-1E2A65FA24D7}"/>
              </a:ext>
            </a:extLst>
          </p:cNvPr>
          <p:cNvSpPr/>
          <p:nvPr>
            <p:custDataLst>
              <p:tags r:id="rId3"/>
            </p:custDataLst>
          </p:nvPr>
        </p:nvSpPr>
        <p:spPr>
          <a:xfrm>
            <a:off x="6627921" y="168858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TrackerNumBlue 4">
            <a:extLst>
              <a:ext uri="{FF2B5EF4-FFF2-40B4-BE49-F238E27FC236}">
                <a16:creationId xmlns:a16="http://schemas.microsoft.com/office/drawing/2014/main" id="{B71BA31F-3465-08BE-038A-7359B3F529E8}"/>
              </a:ext>
            </a:extLst>
          </p:cNvPr>
          <p:cNvSpPr/>
          <p:nvPr>
            <p:custDataLst>
              <p:tags r:id="rId4"/>
            </p:custDataLst>
          </p:nvPr>
        </p:nvSpPr>
        <p:spPr>
          <a:xfrm>
            <a:off x="6627921" y="228599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8" name="Rectangle 27">
            <a:extLst>
              <a:ext uri="{FF2B5EF4-FFF2-40B4-BE49-F238E27FC236}">
                <a16:creationId xmlns:a16="http://schemas.microsoft.com/office/drawing/2014/main" id="{0C30412A-727C-E5DC-B10F-C22EB4D5462C}"/>
              </a:ext>
            </a:extLst>
          </p:cNvPr>
          <p:cNvSpPr/>
          <p:nvPr/>
        </p:nvSpPr>
        <p:spPr>
          <a:xfrm>
            <a:off x="1097188" y="2094808"/>
            <a:ext cx="5221113" cy="41065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B81A64-8FB8-9BBA-7BCC-A835D5DFD063}"/>
              </a:ext>
            </a:extLst>
          </p:cNvPr>
          <p:cNvSpPr/>
          <p:nvPr/>
        </p:nvSpPr>
        <p:spPr>
          <a:xfrm>
            <a:off x="3991973" y="3156175"/>
            <a:ext cx="705533" cy="49689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ckerNumBlue 4">
            <a:extLst>
              <a:ext uri="{FF2B5EF4-FFF2-40B4-BE49-F238E27FC236}">
                <a16:creationId xmlns:a16="http://schemas.microsoft.com/office/drawing/2014/main" id="{42416110-C105-D85C-CD63-1DA909B43513}"/>
              </a:ext>
            </a:extLst>
          </p:cNvPr>
          <p:cNvSpPr/>
          <p:nvPr>
            <p:custDataLst>
              <p:tags r:id="rId5"/>
            </p:custDataLst>
          </p:nvPr>
        </p:nvSpPr>
        <p:spPr>
          <a:xfrm>
            <a:off x="957518" y="216046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31" name="TrackerNumBlue 4">
            <a:extLst>
              <a:ext uri="{FF2B5EF4-FFF2-40B4-BE49-F238E27FC236}">
                <a16:creationId xmlns:a16="http://schemas.microsoft.com/office/drawing/2014/main" id="{967AF525-ECCE-2B38-0B6E-DA68ACC2326D}"/>
              </a:ext>
            </a:extLst>
          </p:cNvPr>
          <p:cNvSpPr/>
          <p:nvPr>
            <p:custDataLst>
              <p:tags r:id="rId6"/>
            </p:custDataLst>
          </p:nvPr>
        </p:nvSpPr>
        <p:spPr>
          <a:xfrm>
            <a:off x="4205069" y="3016505"/>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nvGrpSpPr>
          <p:cNvPr id="40" name="Group 39">
            <a:extLst>
              <a:ext uri="{FF2B5EF4-FFF2-40B4-BE49-F238E27FC236}">
                <a16:creationId xmlns:a16="http://schemas.microsoft.com/office/drawing/2014/main" id="{FD16D998-64E8-8AED-D678-557B1199927A}"/>
              </a:ext>
            </a:extLst>
          </p:cNvPr>
          <p:cNvGrpSpPr/>
          <p:nvPr/>
        </p:nvGrpSpPr>
        <p:grpSpPr>
          <a:xfrm>
            <a:off x="10435580" y="1084827"/>
            <a:ext cx="1223020" cy="182880"/>
            <a:chOff x="5714342" y="1126938"/>
            <a:chExt cx="1223020" cy="182880"/>
          </a:xfrm>
        </p:grpSpPr>
        <p:sp>
          <p:nvSpPr>
            <p:cNvPr id="41" name="Rectangle 40">
              <a:extLst>
                <a:ext uri="{FF2B5EF4-FFF2-40B4-BE49-F238E27FC236}">
                  <a16:creationId xmlns:a16="http://schemas.microsoft.com/office/drawing/2014/main" id="{9CE37B63-4621-1DBF-ED2C-E7868E17551E}"/>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2" name="TextBox 41">
              <a:extLst>
                <a:ext uri="{FF2B5EF4-FFF2-40B4-BE49-F238E27FC236}">
                  <a16:creationId xmlns:a16="http://schemas.microsoft.com/office/drawing/2014/main" id="{7997F859-05EF-C4AC-5078-85AEC258F540}"/>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Detailed next</a:t>
              </a:r>
              <a:endParaRPr lang="en-US"/>
            </a:p>
          </p:txBody>
        </p:sp>
      </p:grpSp>
      <p:sp>
        <p:nvSpPr>
          <p:cNvPr id="15" name="TextBox 1064">
            <a:extLst>
              <a:ext uri="{FF2B5EF4-FFF2-40B4-BE49-F238E27FC236}">
                <a16:creationId xmlns:a16="http://schemas.microsoft.com/office/drawing/2014/main" id="{E116E1CC-275F-E474-D84E-EF64A9EB57B5}"/>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
        <p:nvSpPr>
          <p:cNvPr id="17" name="Rectangle 16">
            <a:extLst>
              <a:ext uri="{FF2B5EF4-FFF2-40B4-BE49-F238E27FC236}">
                <a16:creationId xmlns:a16="http://schemas.microsoft.com/office/drawing/2014/main" id="{99F88BC9-204E-82E0-EC14-C7778D15A8EB}"/>
              </a:ext>
            </a:extLst>
          </p:cNvPr>
          <p:cNvSpPr>
            <a:spLocks/>
          </p:cNvSpPr>
          <p:nvPr/>
        </p:nvSpPr>
        <p:spPr>
          <a:xfrm>
            <a:off x="2159893" y="5694916"/>
            <a:ext cx="8596115" cy="370694"/>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dirty="0">
                <a:solidFill>
                  <a:schemeClr val="tx1"/>
                </a:solidFill>
              </a:rPr>
              <a:t>NOTE: </a:t>
            </a:r>
            <a:r>
              <a:rPr lang="en-US" sz="1400" dirty="0">
                <a:solidFill>
                  <a:schemeClr val="tx1"/>
                </a:solidFill>
              </a:rPr>
              <a:t>LIF published today is still DRAFT and a finalized version will be published next week</a:t>
            </a:r>
          </a:p>
        </p:txBody>
      </p:sp>
      <p:grpSp>
        <p:nvGrpSpPr>
          <p:cNvPr id="18" name="ExclamationMarkWhite 8">
            <a:extLst>
              <a:ext uri="{FF2B5EF4-FFF2-40B4-BE49-F238E27FC236}">
                <a16:creationId xmlns:a16="http://schemas.microsoft.com/office/drawing/2014/main" id="{7ED6334C-2FDF-B89C-E8AF-4C32C266F074}"/>
              </a:ext>
            </a:extLst>
          </p:cNvPr>
          <p:cNvGrpSpPr>
            <a:grpSpLocks noChangeAspect="1"/>
          </p:cNvGrpSpPr>
          <p:nvPr>
            <p:custDataLst>
              <p:tags r:id="rId7"/>
            </p:custDataLst>
          </p:nvPr>
        </p:nvGrpSpPr>
        <p:grpSpPr>
          <a:xfrm>
            <a:off x="1599010" y="5682149"/>
            <a:ext cx="396228" cy="396228"/>
            <a:chOff x="1016000" y="1016000"/>
            <a:chExt cx="396228" cy="396228"/>
          </a:xfrm>
        </p:grpSpPr>
        <p:sp>
          <p:nvSpPr>
            <p:cNvPr id="19" name="Oval 18">
              <a:extLst>
                <a:ext uri="{FF2B5EF4-FFF2-40B4-BE49-F238E27FC236}">
                  <a16:creationId xmlns:a16="http://schemas.microsoft.com/office/drawing/2014/main" id="{05EF9C23-5210-6C68-B23E-D3B0F57B8702}"/>
                </a:ext>
              </a:extLst>
            </p:cNvPr>
            <p:cNvSpPr/>
            <p:nvPr/>
          </p:nvSpPr>
          <p:spPr>
            <a:xfrm>
              <a:off x="1016000" y="1016000"/>
              <a:ext cx="396228" cy="396228"/>
            </a:xfrm>
            <a:prstGeom prst="ellipse">
              <a:avLst/>
            </a:prstGeom>
            <a:solidFill>
              <a:schemeClr val="bg1"/>
            </a:solid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0" name="Graphic 19">
              <a:extLst>
                <a:ext uri="{FF2B5EF4-FFF2-40B4-BE49-F238E27FC236}">
                  <a16:creationId xmlns:a16="http://schemas.microsoft.com/office/drawing/2014/main" id="{B055555F-BE23-0E10-28D1-A1C344BA8B5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308858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DB7600-D333-B7F0-56F3-1B5956475206}"/>
              </a:ext>
            </a:extLst>
          </p:cNvPr>
          <p:cNvGraphicFramePr>
            <a:graphicFrameLocks noChangeAspect="1"/>
          </p:cNvGraphicFramePr>
          <p:nvPr>
            <p:custDataLst>
              <p:tags r:id="rId1"/>
            </p:custDataLst>
            <p:extLst>
              <p:ext uri="{D42A27DB-BD31-4B8C-83A1-F6EECF244321}">
                <p14:modId xmlns:p14="http://schemas.microsoft.com/office/powerpoint/2010/main" val="2846890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33DB7600-D333-B7F0-56F3-1B59564752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076C0C0-0BCB-DB26-662D-330CD3E12C91}"/>
              </a:ext>
            </a:extLst>
          </p:cNvPr>
          <p:cNvSpPr>
            <a:spLocks noGrp="1"/>
          </p:cNvSpPr>
          <p:nvPr>
            <p:ph type="title"/>
          </p:nvPr>
        </p:nvSpPr>
        <p:spPr/>
        <p:txBody>
          <a:bodyPr vert="horz"/>
          <a:lstStyle/>
          <a:p>
            <a:r>
              <a:rPr lang="en-US"/>
              <a:t>Qualifying Study: Complete and valid LLIS </a:t>
            </a:r>
            <a:r>
              <a:rPr lang="en-US" u="sng"/>
              <a:t>ONLY</a:t>
            </a:r>
          </a:p>
        </p:txBody>
      </p:sp>
      <p:sp>
        <p:nvSpPr>
          <p:cNvPr id="4" name="Slide Number Placeholder 5">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19</a:t>
            </a:fld>
            <a:endParaRPr lang="en-US"/>
          </a:p>
        </p:txBody>
      </p:sp>
      <p:sp>
        <p:nvSpPr>
          <p:cNvPr id="5" name="Rectangle: Rounded Corners 4">
            <a:extLst>
              <a:ext uri="{FF2B5EF4-FFF2-40B4-BE49-F238E27FC236}">
                <a16:creationId xmlns:a16="http://schemas.microsoft.com/office/drawing/2014/main" id="{FD505979-3DE0-E352-B2E2-E02C6BE3BD89}"/>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6" name="Rectangle: Rounded Corners 5">
            <a:extLst>
              <a:ext uri="{FF2B5EF4-FFF2-40B4-BE49-F238E27FC236}">
                <a16:creationId xmlns:a16="http://schemas.microsoft.com/office/drawing/2014/main" id="{D6DA9207-A247-4D9F-2F7B-348758BEBF91}"/>
              </a:ext>
            </a:extLst>
          </p:cNvPr>
          <p:cNvSpPr/>
          <p:nvPr/>
        </p:nvSpPr>
        <p:spPr>
          <a:xfrm>
            <a:off x="29729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9.2.1.1(2)(c)(ii)(B)</a:t>
            </a:r>
          </a:p>
        </p:txBody>
      </p:sp>
      <p:sp>
        <p:nvSpPr>
          <p:cNvPr id="8" name="Rectangle: Rounded Corners 7">
            <a:extLst>
              <a:ext uri="{FF2B5EF4-FFF2-40B4-BE49-F238E27FC236}">
                <a16:creationId xmlns:a16="http://schemas.microsoft.com/office/drawing/2014/main" id="{0EF8B526-90C0-5D3E-E1FC-0F95DFBC20FE}"/>
              </a:ext>
            </a:extLst>
          </p:cNvPr>
          <p:cNvSpPr/>
          <p:nvPr/>
        </p:nvSpPr>
        <p:spPr>
          <a:xfrm>
            <a:off x="531412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D316EFFB-11EE-1DB9-2948-FE2C027E35EC}"/>
              </a:ext>
            </a:extLst>
          </p:cNvPr>
          <p:cNvSpPr/>
          <p:nvPr/>
        </p:nvSpPr>
        <p:spPr>
          <a:xfrm>
            <a:off x="7655336"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Compare the modified LCP and the executed IA. Use the lower value for each year. </a:t>
            </a:r>
          </a:p>
        </p:txBody>
      </p:sp>
      <p:sp>
        <p:nvSpPr>
          <p:cNvPr id="10" name="Rectangle: Rounded Corners 9">
            <a:extLst>
              <a:ext uri="{FF2B5EF4-FFF2-40B4-BE49-F238E27FC236}">
                <a16:creationId xmlns:a16="http://schemas.microsoft.com/office/drawing/2014/main" id="{3FD7CB90-BFE9-C3BE-7F89-483753DFB0C3}"/>
              </a:ext>
            </a:extLst>
          </p:cNvPr>
          <p:cNvSpPr/>
          <p:nvPr/>
        </p:nvSpPr>
        <p:spPr>
          <a:xfrm>
            <a:off x="9996552" y="15416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a:t>base load </a:t>
            </a:r>
            <a:r>
              <a:rPr lang="en-US" sz="1000"/>
              <a:t>in all years according to this schedule</a:t>
            </a:r>
          </a:p>
        </p:txBody>
      </p:sp>
      <p:cxnSp>
        <p:nvCxnSpPr>
          <p:cNvPr id="12" name="Straight Arrow Connector 11">
            <a:extLst>
              <a:ext uri="{FF2B5EF4-FFF2-40B4-BE49-F238E27FC236}">
                <a16:creationId xmlns:a16="http://schemas.microsoft.com/office/drawing/2014/main" id="{E744A821-6357-B59F-3A84-F6D3D86F5061}"/>
              </a:ext>
            </a:extLst>
          </p:cNvPr>
          <p:cNvCxnSpPr>
            <a:stCxn id="5" idx="3"/>
            <a:endCxn id="6" idx="1"/>
          </p:cNvCxnSpPr>
          <p:nvPr/>
        </p:nvCxnSpPr>
        <p:spPr>
          <a:xfrm>
            <a:off x="2160105"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0A7F7D8-8EFB-481A-CDAD-9F2F26191781}"/>
              </a:ext>
            </a:extLst>
          </p:cNvPr>
          <p:cNvCxnSpPr>
            <a:cxnSpLocks/>
            <a:stCxn id="6" idx="3"/>
            <a:endCxn id="8" idx="1"/>
          </p:cNvCxnSpPr>
          <p:nvPr/>
        </p:nvCxnSpPr>
        <p:spPr>
          <a:xfrm>
            <a:off x="4501321"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690F8C1-9781-7662-1097-0A7BB9EA9ED6}"/>
              </a:ext>
            </a:extLst>
          </p:cNvPr>
          <p:cNvCxnSpPr>
            <a:cxnSpLocks/>
            <a:stCxn id="8" idx="3"/>
            <a:endCxn id="9" idx="1"/>
          </p:cNvCxnSpPr>
          <p:nvPr/>
        </p:nvCxnSpPr>
        <p:spPr>
          <a:xfrm>
            <a:off x="6842537"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0398A20-CB91-CDCF-68F9-FD5D8DF89621}"/>
              </a:ext>
            </a:extLst>
          </p:cNvPr>
          <p:cNvCxnSpPr>
            <a:cxnSpLocks/>
            <a:stCxn id="9" idx="3"/>
            <a:endCxn id="10" idx="1"/>
          </p:cNvCxnSpPr>
          <p:nvPr/>
        </p:nvCxnSpPr>
        <p:spPr>
          <a:xfrm>
            <a:off x="9183753"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1064">
            <a:extLst>
              <a:ext uri="{FF2B5EF4-FFF2-40B4-BE49-F238E27FC236}">
                <a16:creationId xmlns:a16="http://schemas.microsoft.com/office/drawing/2014/main" id="{59884363-13D9-43F5-0453-9C19C9BEBD21}"/>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187663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5442CB4-36A9-0C27-0602-BC3CA011729C}"/>
              </a:ext>
            </a:extLst>
          </p:cNvPr>
          <p:cNvGraphicFramePr>
            <a:graphicFrameLocks noChangeAspect="1"/>
          </p:cNvGraphicFramePr>
          <p:nvPr>
            <p:custDataLst>
              <p:tags r:id="rId1"/>
            </p:custDataLst>
            <p:extLst>
              <p:ext uri="{D42A27DB-BD31-4B8C-83A1-F6EECF244321}">
                <p14:modId xmlns:p14="http://schemas.microsoft.com/office/powerpoint/2010/main" val="41280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7" name="think-cell data - do not delete" hidden="1">
                        <a:extLst>
                          <a:ext uri="{FF2B5EF4-FFF2-40B4-BE49-F238E27FC236}">
                            <a16:creationId xmlns:a16="http://schemas.microsoft.com/office/drawing/2014/main" id="{95442CB4-36A9-0C27-0602-BC3CA011729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EAF33C-F39C-D1BB-F60D-FCC180358ED0}"/>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3">
            <a:extLst>
              <a:ext uri="{FF2B5EF4-FFF2-40B4-BE49-F238E27FC236}">
                <a16:creationId xmlns:a16="http://schemas.microsoft.com/office/drawing/2014/main" id="{E4BB4A23-75F5-0434-AAB7-C1499B662C2E}"/>
              </a:ext>
            </a:extLst>
          </p:cNvPr>
          <p:cNvSpPr>
            <a:spLocks noGrp="1"/>
          </p:cNvSpPr>
          <p:nvPr>
            <p:ph type="sldNum" sz="quarter" idx="12"/>
          </p:nvPr>
        </p:nvSpPr>
        <p:spPr/>
        <p:txBody>
          <a:bodyPr/>
          <a:lstStyle/>
          <a:p>
            <a:fld id="{BCDE79FB-97BA-492B-8D57-F1373F9ADA95}" type="slidenum">
              <a:rPr lang="en-US" smtClean="0"/>
              <a:pPr/>
              <a:t>2</a:t>
            </a:fld>
            <a:endParaRPr lang="en-US"/>
          </a:p>
        </p:txBody>
      </p:sp>
      <p:sp>
        <p:nvSpPr>
          <p:cNvPr id="5" name="Text Placeholder 2">
            <a:extLst>
              <a:ext uri="{FF2B5EF4-FFF2-40B4-BE49-F238E27FC236}">
                <a16:creationId xmlns:a16="http://schemas.microsoft.com/office/drawing/2014/main" id="{E117534D-C175-91CE-AB0E-8AF761299486}"/>
              </a:ext>
            </a:extLst>
          </p:cNvPr>
          <p:cNvSpPr>
            <a:spLocks noGrp="1"/>
          </p:cNvSpPr>
          <p:nvPr>
            <p:custDataLst>
              <p:tags r:id="rId2"/>
            </p:custDataLst>
          </p:nvPr>
        </p:nvSpPr>
        <p:spPr bwMode="auto">
          <a:xfrm>
            <a:off x="3459163" y="2608263"/>
            <a:ext cx="4657725" cy="620713"/>
          </a:xfrm>
          <a:prstGeom prst="rect">
            <a:avLst/>
          </a:prstGeom>
          <a:solidFill>
            <a:schemeClr val="accent1"/>
          </a:solidFill>
          <a:ln>
            <a:noFill/>
          </a:ln>
          <a:effectLst/>
        </p:spPr>
        <p:txBody>
          <a:bodyPr vert="horz" wrap="none" lIns="80963" tIns="188913" rIns="0" bIns="18732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effectLst/>
              </a:rPr>
              <a:t>Batch Zero Readiness Discussion Schedule</a:t>
            </a:r>
            <a:endParaRPr lang="en-US" b="1">
              <a:solidFill>
                <a:schemeClr val="bg1"/>
              </a:solidFill>
            </a:endParaRPr>
          </a:p>
        </p:txBody>
      </p:sp>
      <p:sp>
        <p:nvSpPr>
          <p:cNvPr id="36" name="Text Placeholder 2">
            <a:hlinkClick r:id="rId8" action="ppaction://hlinksldjump"/>
            <a:extLst>
              <a:ext uri="{FF2B5EF4-FFF2-40B4-BE49-F238E27FC236}">
                <a16:creationId xmlns:a16="http://schemas.microsoft.com/office/drawing/2014/main" id="{E8662F72-EE04-F6B1-16C4-11CD5053B0E3}"/>
              </a:ext>
            </a:extLst>
          </p:cNvPr>
          <p:cNvSpPr>
            <a:spLocks noGrp="1"/>
          </p:cNvSpPr>
          <p:nvPr>
            <p:custDataLst>
              <p:tags r:id="rId3"/>
            </p:custDataLst>
          </p:nvPr>
        </p:nvSpPr>
        <p:spPr bwMode="auto">
          <a:xfrm>
            <a:off x="3459164" y="3228975"/>
            <a:ext cx="4657725" cy="8667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80963" tIns="188913" rIns="66675" bIns="18891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Eligibility, Attestations &amp; Process Flow </a:t>
            </a:r>
          </a:p>
        </p:txBody>
      </p:sp>
      <p:sp>
        <p:nvSpPr>
          <p:cNvPr id="6" name="Text Placeholder 2">
            <a:hlinkClick r:id="rId9" action="ppaction://hlinksldjump"/>
            <a:extLst>
              <a:ext uri="{FF2B5EF4-FFF2-40B4-BE49-F238E27FC236}">
                <a16:creationId xmlns:a16="http://schemas.microsoft.com/office/drawing/2014/main" id="{9814E91B-A24D-2C73-C288-0DD7EE89AF40}"/>
              </a:ext>
            </a:extLst>
          </p:cNvPr>
          <p:cNvSpPr>
            <a:spLocks noGrp="1"/>
          </p:cNvSpPr>
          <p:nvPr>
            <p:custDataLst>
              <p:tags r:id="rId4"/>
            </p:custDataLst>
          </p:nvPr>
        </p:nvSpPr>
        <p:spPr bwMode="auto">
          <a:xfrm>
            <a:off x="3459163" y="4095750"/>
            <a:ext cx="4657725" cy="6207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87325" rIns="0" bIns="18891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Tree>
    <p:extLst>
      <p:ext uri="{BB962C8B-B14F-4D97-AF65-F5344CB8AC3E}">
        <p14:creationId xmlns:p14="http://schemas.microsoft.com/office/powerpoint/2010/main" val="35610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FD24-5613-4B88-133F-58CA8292F3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38E219A-0F02-389C-B2FC-0AD33273EBF5}"/>
              </a:ext>
            </a:extLst>
          </p:cNvPr>
          <p:cNvGraphicFramePr>
            <a:graphicFrameLocks noChangeAspect="1"/>
          </p:cNvGraphicFramePr>
          <p:nvPr>
            <p:custDataLst>
              <p:tags r:id="rId1"/>
            </p:custDataLst>
            <p:extLst>
              <p:ext uri="{D42A27DB-BD31-4B8C-83A1-F6EECF244321}">
                <p14:modId xmlns:p14="http://schemas.microsoft.com/office/powerpoint/2010/main" val="3639480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38E219A-0F02-389C-B2FC-0AD33273EBF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D47E8F-E076-1595-AB2C-7C80EE03CAA6}"/>
              </a:ext>
            </a:extLst>
          </p:cNvPr>
          <p:cNvSpPr>
            <a:spLocks noGrp="1"/>
          </p:cNvSpPr>
          <p:nvPr>
            <p:ph type="title"/>
          </p:nvPr>
        </p:nvSpPr>
        <p:spPr>
          <a:xfrm>
            <a:off x="1257300" y="457200"/>
            <a:ext cx="10401300" cy="332399"/>
          </a:xfrm>
        </p:spPr>
        <p:txBody>
          <a:bodyPr vert="horz">
            <a:spAutoFit/>
          </a:bodyPr>
          <a:lstStyle/>
          <a:p>
            <a:r>
              <a:rPr lang="en-US" dirty="0"/>
              <a:t>Case Study (1/7): Complete and valid LLIS </a:t>
            </a:r>
            <a:r>
              <a:rPr lang="en-US" u="sng" dirty="0"/>
              <a:t>ONLY</a:t>
            </a:r>
          </a:p>
        </p:txBody>
      </p:sp>
      <p:sp>
        <p:nvSpPr>
          <p:cNvPr id="4" name="Slide Number Placeholder 3">
            <a:extLst>
              <a:ext uri="{FF2B5EF4-FFF2-40B4-BE49-F238E27FC236}">
                <a16:creationId xmlns:a16="http://schemas.microsoft.com/office/drawing/2014/main" id="{4298BD2C-17B6-322E-35C4-CA0C0F06CC0E}"/>
              </a:ext>
            </a:extLst>
          </p:cNvPr>
          <p:cNvSpPr>
            <a:spLocks noGrp="1"/>
          </p:cNvSpPr>
          <p:nvPr>
            <p:ph type="sldNum" sz="quarter" idx="12"/>
          </p:nvPr>
        </p:nvSpPr>
        <p:spPr/>
        <p:txBody>
          <a:bodyPr/>
          <a:lstStyle/>
          <a:p>
            <a:fld id="{BCDE79FB-97BA-492B-8D57-F1373F9ADA95}" type="slidenum">
              <a:rPr lang="en-US" smtClean="0"/>
              <a:t>20</a:t>
            </a:fld>
            <a:endParaRPr lang="en-US"/>
          </a:p>
        </p:txBody>
      </p:sp>
      <p:sp>
        <p:nvSpPr>
          <p:cNvPr id="19" name="TextBox 18">
            <a:extLst>
              <a:ext uri="{FF2B5EF4-FFF2-40B4-BE49-F238E27FC236}">
                <a16:creationId xmlns:a16="http://schemas.microsoft.com/office/drawing/2014/main" id="{60C74C8F-D91D-BA3D-A4B7-18BABE7C2134}"/>
              </a:ext>
            </a:extLst>
          </p:cNvPr>
          <p:cNvSpPr txBox="1">
            <a:spLocks/>
          </p:cNvSpPr>
          <p:nvPr/>
        </p:nvSpPr>
        <p:spPr>
          <a:xfrm>
            <a:off x="8631176" y="1734008"/>
            <a:ext cx="3027424" cy="240835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Existing LCP Requested MW and MVAR fields establish the baseline load schedule from the approved LLIS</a:t>
            </a:r>
          </a:p>
          <a:p>
            <a:pPr lvl="1">
              <a:buFont typeface="Arial" panose="020B0604020202020204" pitchFamily="34" charset="0"/>
              <a:buChar char="•"/>
            </a:pPr>
            <a:r>
              <a:rPr lang="en-US" sz="1400" dirty="0"/>
              <a:t>This schedule represents the amount of load determined to be supportable through the LLIS process and serves as the starting point for all subsequent TPIT and Interconnection Agreement adjustments</a:t>
            </a:r>
            <a:endParaRPr lang="en-US" sz="1400" b="1" dirty="0"/>
          </a:p>
        </p:txBody>
      </p:sp>
      <p:grpSp>
        <p:nvGrpSpPr>
          <p:cNvPr id="22" name="Group 21">
            <a:extLst>
              <a:ext uri="{FF2B5EF4-FFF2-40B4-BE49-F238E27FC236}">
                <a16:creationId xmlns:a16="http://schemas.microsoft.com/office/drawing/2014/main" id="{059078D1-2E1C-BAD4-97A4-C183EEC15209}"/>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E218AB1-9258-97DA-14A2-F7A58DB244C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C5ED07F-DFC6-C261-EE6E-378D0E122CE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0DA4459-BCAB-982A-DB41-E594A3A77E5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8AC0879-85F9-5DA9-82E4-BD39249A7EE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B1CB33A-2B4E-94BB-B2A3-56E190EFE35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663AB783-B5AE-E643-CEBB-C61D7A8F5234}"/>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34" name="TextBox 33">
            <a:extLst>
              <a:ext uri="{FF2B5EF4-FFF2-40B4-BE49-F238E27FC236}">
                <a16:creationId xmlns:a16="http://schemas.microsoft.com/office/drawing/2014/main" id="{64BE3C9E-7272-8C78-1788-C73CF623CB3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Populate Existing LCP Requested MW and MVAR using the approved LLIS LCP</a:t>
            </a:r>
          </a:p>
        </p:txBody>
      </p:sp>
      <p:pic>
        <p:nvPicPr>
          <p:cNvPr id="13" name="Picture 12">
            <a:extLst>
              <a:ext uri="{FF2B5EF4-FFF2-40B4-BE49-F238E27FC236}">
                <a16:creationId xmlns:a16="http://schemas.microsoft.com/office/drawing/2014/main" id="{077FFB0E-B3F1-98B4-C064-199DB6EAD31D}"/>
              </a:ext>
            </a:extLst>
          </p:cNvPr>
          <p:cNvPicPr>
            <a:picLocks noChangeAspect="1"/>
          </p:cNvPicPr>
          <p:nvPr/>
        </p:nvPicPr>
        <p:blipFill>
          <a:blip r:embed="rId8"/>
          <a:stretch>
            <a:fillRect/>
          </a:stretch>
        </p:blipFill>
        <p:spPr>
          <a:xfrm>
            <a:off x="1257300" y="1758712"/>
            <a:ext cx="6615676" cy="1872992"/>
          </a:xfrm>
          <a:prstGeom prst="rect">
            <a:avLst/>
          </a:prstGeom>
        </p:spPr>
      </p:pic>
      <p:pic>
        <p:nvPicPr>
          <p:cNvPr id="15" name="Picture 14">
            <a:extLst>
              <a:ext uri="{FF2B5EF4-FFF2-40B4-BE49-F238E27FC236}">
                <a16:creationId xmlns:a16="http://schemas.microsoft.com/office/drawing/2014/main" id="{EB040BB4-0D8D-778D-D00A-95371F564A70}"/>
              </a:ext>
            </a:extLst>
          </p:cNvPr>
          <p:cNvPicPr>
            <a:picLocks noChangeAspect="1"/>
          </p:cNvPicPr>
          <p:nvPr/>
        </p:nvPicPr>
        <p:blipFill>
          <a:blip r:embed="rId9"/>
          <a:stretch>
            <a:fillRect/>
          </a:stretch>
        </p:blipFill>
        <p:spPr>
          <a:xfrm>
            <a:off x="1257300" y="3715466"/>
            <a:ext cx="5661441" cy="1830274"/>
          </a:xfrm>
          <a:prstGeom prst="rect">
            <a:avLst/>
          </a:prstGeom>
        </p:spPr>
      </p:pic>
      <p:sp>
        <p:nvSpPr>
          <p:cNvPr id="16" name="Rectangle 15">
            <a:extLst>
              <a:ext uri="{FF2B5EF4-FFF2-40B4-BE49-F238E27FC236}">
                <a16:creationId xmlns:a16="http://schemas.microsoft.com/office/drawing/2014/main" id="{08A7658B-C3D1-91AF-8615-6FDABE293D1B}"/>
              </a:ext>
            </a:extLst>
          </p:cNvPr>
          <p:cNvSpPr/>
          <p:nvPr/>
        </p:nvSpPr>
        <p:spPr>
          <a:xfrm>
            <a:off x="1837944" y="2450592"/>
            <a:ext cx="1133856" cy="11704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064">
            <a:extLst>
              <a:ext uri="{FF2B5EF4-FFF2-40B4-BE49-F238E27FC236}">
                <a16:creationId xmlns:a16="http://schemas.microsoft.com/office/drawing/2014/main" id="{81133B4B-FB58-F7A1-CC01-E8FCDCE51ECA}"/>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558619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B388-477D-3C8F-EFC8-4E63B00F48B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2BB420-A446-5B57-39FE-9B53F0924872}"/>
              </a:ext>
            </a:extLst>
          </p:cNvPr>
          <p:cNvGraphicFramePr>
            <a:graphicFrameLocks noChangeAspect="1"/>
          </p:cNvGraphicFramePr>
          <p:nvPr>
            <p:custDataLst>
              <p:tags r:id="rId1"/>
            </p:custDataLst>
            <p:extLst>
              <p:ext uri="{D42A27DB-BD31-4B8C-83A1-F6EECF244321}">
                <p14:modId xmlns:p14="http://schemas.microsoft.com/office/powerpoint/2010/main" val="1141373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252BB420-A446-5B57-39FE-9B53F09248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F24E43C-AE74-8827-084A-0FCADC00B208}"/>
              </a:ext>
            </a:extLst>
          </p:cNvPr>
          <p:cNvSpPr>
            <a:spLocks noGrp="1"/>
          </p:cNvSpPr>
          <p:nvPr>
            <p:ph type="title"/>
          </p:nvPr>
        </p:nvSpPr>
        <p:spPr>
          <a:xfrm>
            <a:off x="1257300" y="457200"/>
            <a:ext cx="10401300" cy="332399"/>
          </a:xfrm>
        </p:spPr>
        <p:txBody>
          <a:bodyPr vert="horz">
            <a:spAutoFit/>
          </a:bodyPr>
          <a:lstStyle/>
          <a:p>
            <a:r>
              <a:rPr lang="en-US" dirty="0"/>
              <a:t>Case Study (2/7): Complete and valid LLIS </a:t>
            </a:r>
            <a:r>
              <a:rPr lang="en-US" u="sng" dirty="0"/>
              <a:t>ONLY</a:t>
            </a:r>
          </a:p>
        </p:txBody>
      </p:sp>
      <p:sp>
        <p:nvSpPr>
          <p:cNvPr id="4" name="Slide Number Placeholder 3">
            <a:extLst>
              <a:ext uri="{FF2B5EF4-FFF2-40B4-BE49-F238E27FC236}">
                <a16:creationId xmlns:a16="http://schemas.microsoft.com/office/drawing/2014/main" id="{A2273728-B36F-89FF-4EF9-D7AFE99D33EB}"/>
              </a:ext>
            </a:extLst>
          </p:cNvPr>
          <p:cNvSpPr>
            <a:spLocks noGrp="1"/>
          </p:cNvSpPr>
          <p:nvPr>
            <p:ph type="sldNum" sz="quarter" idx="12"/>
          </p:nvPr>
        </p:nvSpPr>
        <p:spPr/>
        <p:txBody>
          <a:bodyPr/>
          <a:lstStyle/>
          <a:p>
            <a:fld id="{BCDE79FB-97BA-492B-8D57-F1373F9ADA95}" type="slidenum">
              <a:rPr lang="en-US" smtClean="0"/>
              <a:t>21</a:t>
            </a:fld>
            <a:endParaRPr lang="en-US"/>
          </a:p>
        </p:txBody>
      </p:sp>
      <p:grpSp>
        <p:nvGrpSpPr>
          <p:cNvPr id="22" name="Group 21">
            <a:extLst>
              <a:ext uri="{FF2B5EF4-FFF2-40B4-BE49-F238E27FC236}">
                <a16:creationId xmlns:a16="http://schemas.microsoft.com/office/drawing/2014/main" id="{7566DDC8-1B36-D992-176A-A760A3C742D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172C3110-14CF-0013-E4CB-B702EA6FEB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9B8FAD-0497-A5E6-16CA-3BC86BC96A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CAC7F8C9-167D-C15E-B412-F7DB67F0584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CE3C94-D855-40B8-812B-30EAFF3C4AB8}"/>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AA44B1A-2760-1AEC-1F0A-A243A24008B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16002C4F-EDE5-C1D2-B0E0-7E9E3879A074}"/>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pic>
        <p:nvPicPr>
          <p:cNvPr id="13" name="Picture 12">
            <a:extLst>
              <a:ext uri="{FF2B5EF4-FFF2-40B4-BE49-F238E27FC236}">
                <a16:creationId xmlns:a16="http://schemas.microsoft.com/office/drawing/2014/main" id="{57D7C5D0-CB5C-9B5D-FE38-AD31B9B42CD3}"/>
              </a:ext>
            </a:extLst>
          </p:cNvPr>
          <p:cNvPicPr>
            <a:picLocks noChangeAspect="1"/>
          </p:cNvPicPr>
          <p:nvPr/>
        </p:nvPicPr>
        <p:blipFill>
          <a:blip r:embed="rId8"/>
          <a:stretch>
            <a:fillRect/>
          </a:stretch>
        </p:blipFill>
        <p:spPr>
          <a:xfrm>
            <a:off x="1257300" y="1758712"/>
            <a:ext cx="6615676" cy="1872992"/>
          </a:xfrm>
          <a:prstGeom prst="rect">
            <a:avLst/>
          </a:prstGeom>
        </p:spPr>
      </p:pic>
      <p:pic>
        <p:nvPicPr>
          <p:cNvPr id="15" name="Picture 14">
            <a:extLst>
              <a:ext uri="{FF2B5EF4-FFF2-40B4-BE49-F238E27FC236}">
                <a16:creationId xmlns:a16="http://schemas.microsoft.com/office/drawing/2014/main" id="{413F4ABE-6BAD-4596-B75B-936D6075C162}"/>
              </a:ext>
            </a:extLst>
          </p:cNvPr>
          <p:cNvPicPr>
            <a:picLocks noChangeAspect="1"/>
          </p:cNvPicPr>
          <p:nvPr/>
        </p:nvPicPr>
        <p:blipFill>
          <a:blip r:embed="rId9"/>
          <a:stretch>
            <a:fillRect/>
          </a:stretch>
        </p:blipFill>
        <p:spPr>
          <a:xfrm>
            <a:off x="1257300" y="3715466"/>
            <a:ext cx="5661441" cy="1830274"/>
          </a:xfrm>
          <a:prstGeom prst="rect">
            <a:avLst/>
          </a:prstGeom>
        </p:spPr>
      </p:pic>
      <p:sp>
        <p:nvSpPr>
          <p:cNvPr id="16" name="Rectangle 15">
            <a:extLst>
              <a:ext uri="{FF2B5EF4-FFF2-40B4-BE49-F238E27FC236}">
                <a16:creationId xmlns:a16="http://schemas.microsoft.com/office/drawing/2014/main" id="{D79EB39D-A3DB-3329-5D7B-165F18F96ED4}"/>
              </a:ext>
            </a:extLst>
          </p:cNvPr>
          <p:cNvSpPr/>
          <p:nvPr/>
        </p:nvSpPr>
        <p:spPr>
          <a:xfrm>
            <a:off x="2931100" y="2432303"/>
            <a:ext cx="817940" cy="119940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8563F8-FEAE-95F6-8C73-EE60E7813208}"/>
              </a:ext>
            </a:extLst>
          </p:cNvPr>
          <p:cNvSpPr txBox="1">
            <a:spLocks/>
          </p:cNvSpPr>
          <p:nvPr/>
        </p:nvSpPr>
        <p:spPr>
          <a:xfrm>
            <a:off x="8631176" y="1734008"/>
            <a:ext cx="3027424" cy="19774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Interconnection Agreement (IA) Requested MW schedule establishes the maximum load level contractually permitted in each year</a:t>
            </a:r>
          </a:p>
          <a:p>
            <a:pPr lvl="1">
              <a:buFont typeface="Arial" panose="020B0604020202020204" pitchFamily="34" charset="0"/>
              <a:buChar char="•"/>
            </a:pPr>
            <a:r>
              <a:rPr lang="en-US" sz="1400" dirty="0"/>
              <a:t>ERCOT compares the TPIT-adjusted LLIS schedule against the IA and uses the lower value when determining the final modeled load schedule</a:t>
            </a:r>
            <a:endParaRPr lang="en-US" sz="1400" b="1" dirty="0"/>
          </a:p>
        </p:txBody>
      </p:sp>
      <p:sp>
        <p:nvSpPr>
          <p:cNvPr id="7" name="TextBox 6">
            <a:extLst>
              <a:ext uri="{FF2B5EF4-FFF2-40B4-BE49-F238E27FC236}">
                <a16:creationId xmlns:a16="http://schemas.microsoft.com/office/drawing/2014/main" id="{E6311A4B-6784-50F7-2E0B-BF30D7795D8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Populate Interconnection Agreement Requested MW using the executed IA</a:t>
            </a:r>
          </a:p>
        </p:txBody>
      </p:sp>
      <p:sp>
        <p:nvSpPr>
          <p:cNvPr id="3" name="TextBox 1064">
            <a:extLst>
              <a:ext uri="{FF2B5EF4-FFF2-40B4-BE49-F238E27FC236}">
                <a16:creationId xmlns:a16="http://schemas.microsoft.com/office/drawing/2014/main" id="{8DA0F2B8-6311-7CC5-4E6C-0CF055AD2C8D}"/>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4082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79CB2-B787-A979-D38F-20FA2B2F5BC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1607B0C-6C17-F02E-0BDF-4C7BD408DB60}"/>
              </a:ext>
            </a:extLst>
          </p:cNvPr>
          <p:cNvGraphicFramePr>
            <a:graphicFrameLocks noChangeAspect="1"/>
          </p:cNvGraphicFramePr>
          <p:nvPr>
            <p:custDataLst>
              <p:tags r:id="rId1"/>
            </p:custDataLst>
            <p:extLst>
              <p:ext uri="{D42A27DB-BD31-4B8C-83A1-F6EECF244321}">
                <p14:modId xmlns:p14="http://schemas.microsoft.com/office/powerpoint/2010/main" val="3008721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1607B0C-6C17-F02E-0BDF-4C7BD408DB6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6A41F1B0-A73C-BDC6-0155-FCFF7A262C3B}"/>
              </a:ext>
            </a:extLst>
          </p:cNvPr>
          <p:cNvSpPr txBox="1">
            <a:spLocks/>
          </p:cNvSpPr>
          <p:nvPr/>
        </p:nvSpPr>
        <p:spPr>
          <a:xfrm>
            <a:off x="8631176" y="1734008"/>
            <a:ext cx="3027424" cy="21929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Because this project is modeled using the LLIS Only Entry Path, RPG- and PBRP-related fields are not used in the load modeling methodology</a:t>
            </a:r>
          </a:p>
          <a:p>
            <a:pPr lvl="1">
              <a:buFont typeface="Arial" panose="020B0604020202020204" pitchFamily="34" charset="0"/>
              <a:buChar char="•"/>
            </a:pPr>
            <a:r>
              <a:rPr lang="en-US" sz="1400" dirty="0"/>
              <a:t>These fields should remain blank and the modeled schedule will be derived solely from the LLIS, TPIT, and Interconnection Agreement information</a:t>
            </a:r>
          </a:p>
        </p:txBody>
      </p:sp>
      <p:sp>
        <p:nvSpPr>
          <p:cNvPr id="2" name="Title 1">
            <a:extLst>
              <a:ext uri="{FF2B5EF4-FFF2-40B4-BE49-F238E27FC236}">
                <a16:creationId xmlns:a16="http://schemas.microsoft.com/office/drawing/2014/main" id="{E3E9B4BC-AB03-3948-70A6-A048FBF9B5AD}"/>
              </a:ext>
            </a:extLst>
          </p:cNvPr>
          <p:cNvSpPr>
            <a:spLocks noGrp="1"/>
          </p:cNvSpPr>
          <p:nvPr>
            <p:ph type="title"/>
          </p:nvPr>
        </p:nvSpPr>
        <p:spPr>
          <a:xfrm>
            <a:off x="1257300" y="457200"/>
            <a:ext cx="10401300" cy="332399"/>
          </a:xfrm>
        </p:spPr>
        <p:txBody>
          <a:bodyPr vert="horz">
            <a:spAutoFit/>
          </a:bodyPr>
          <a:lstStyle/>
          <a:p>
            <a:r>
              <a:rPr lang="en-US" dirty="0"/>
              <a:t>Case Study (3/7): Complete and valid LLIS </a:t>
            </a:r>
            <a:r>
              <a:rPr lang="en-US" u="sng" dirty="0"/>
              <a:t>ONLY</a:t>
            </a:r>
          </a:p>
        </p:txBody>
      </p:sp>
      <p:sp>
        <p:nvSpPr>
          <p:cNvPr id="4" name="Slide Number Placeholder 3">
            <a:extLst>
              <a:ext uri="{FF2B5EF4-FFF2-40B4-BE49-F238E27FC236}">
                <a16:creationId xmlns:a16="http://schemas.microsoft.com/office/drawing/2014/main" id="{F74BB823-3A2F-9E53-2A2F-3DFB2353D1EA}"/>
              </a:ext>
            </a:extLst>
          </p:cNvPr>
          <p:cNvSpPr>
            <a:spLocks noGrp="1"/>
          </p:cNvSpPr>
          <p:nvPr>
            <p:ph type="sldNum" sz="quarter" idx="12"/>
          </p:nvPr>
        </p:nvSpPr>
        <p:spPr/>
        <p:txBody>
          <a:bodyPr/>
          <a:lstStyle/>
          <a:p>
            <a:fld id="{BCDE79FB-97BA-492B-8D57-F1373F9ADA95}" type="slidenum">
              <a:rPr lang="en-US" smtClean="0"/>
              <a:t>22</a:t>
            </a:fld>
            <a:endParaRPr lang="en-US"/>
          </a:p>
        </p:txBody>
      </p:sp>
      <p:grpSp>
        <p:nvGrpSpPr>
          <p:cNvPr id="22" name="Group 21">
            <a:extLst>
              <a:ext uri="{FF2B5EF4-FFF2-40B4-BE49-F238E27FC236}">
                <a16:creationId xmlns:a16="http://schemas.microsoft.com/office/drawing/2014/main" id="{C8D8864E-D1E5-9496-D3FC-1D8BEB27C7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7326D16-2698-5A6D-260E-31D614A75CE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58B2FB-0486-C158-D44C-62706834FEE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6F5D8E2-B9B7-655E-2510-FDC94AD46A0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115B1F0-0705-6E74-1F34-B308C5A70EA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8B564AA-E5BC-2665-F58C-59879F7319F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20703F61-EFE5-6935-6AA0-B690125E88BD}"/>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pic>
        <p:nvPicPr>
          <p:cNvPr id="13" name="Picture 12">
            <a:extLst>
              <a:ext uri="{FF2B5EF4-FFF2-40B4-BE49-F238E27FC236}">
                <a16:creationId xmlns:a16="http://schemas.microsoft.com/office/drawing/2014/main" id="{C8E47A14-2B77-E1D8-EA39-C531E185A91B}"/>
              </a:ext>
            </a:extLst>
          </p:cNvPr>
          <p:cNvPicPr>
            <a:picLocks noChangeAspect="1"/>
          </p:cNvPicPr>
          <p:nvPr/>
        </p:nvPicPr>
        <p:blipFill>
          <a:blip r:embed="rId8"/>
          <a:stretch>
            <a:fillRect/>
          </a:stretch>
        </p:blipFill>
        <p:spPr>
          <a:xfrm>
            <a:off x="1257300" y="1758712"/>
            <a:ext cx="6615676" cy="1872992"/>
          </a:xfrm>
          <a:prstGeom prst="rect">
            <a:avLst/>
          </a:prstGeom>
        </p:spPr>
      </p:pic>
      <p:pic>
        <p:nvPicPr>
          <p:cNvPr id="15" name="Picture 14">
            <a:extLst>
              <a:ext uri="{FF2B5EF4-FFF2-40B4-BE49-F238E27FC236}">
                <a16:creationId xmlns:a16="http://schemas.microsoft.com/office/drawing/2014/main" id="{F5037DC5-7674-A435-522C-FBC927A82E3F}"/>
              </a:ext>
            </a:extLst>
          </p:cNvPr>
          <p:cNvPicPr>
            <a:picLocks noChangeAspect="1"/>
          </p:cNvPicPr>
          <p:nvPr/>
        </p:nvPicPr>
        <p:blipFill>
          <a:blip r:embed="rId9"/>
          <a:stretch>
            <a:fillRect/>
          </a:stretch>
        </p:blipFill>
        <p:spPr>
          <a:xfrm>
            <a:off x="1257300" y="3715466"/>
            <a:ext cx="5661441" cy="1830274"/>
          </a:xfrm>
          <a:prstGeom prst="rect">
            <a:avLst/>
          </a:prstGeom>
        </p:spPr>
      </p:pic>
      <p:sp>
        <p:nvSpPr>
          <p:cNvPr id="16" name="Rectangle 15">
            <a:extLst>
              <a:ext uri="{FF2B5EF4-FFF2-40B4-BE49-F238E27FC236}">
                <a16:creationId xmlns:a16="http://schemas.microsoft.com/office/drawing/2014/main" id="{9FB6E880-8034-2592-C40A-025F328A2F19}"/>
              </a:ext>
            </a:extLst>
          </p:cNvPr>
          <p:cNvSpPr/>
          <p:nvPr/>
        </p:nvSpPr>
        <p:spPr>
          <a:xfrm>
            <a:off x="3749040" y="2423159"/>
            <a:ext cx="2587752" cy="118111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C92FC7F-AE98-F00C-AD09-B9B5B44F699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Leave RPG/PBRP Requested MW, RPG upgrades and RPG TPIT blank</a:t>
            </a:r>
          </a:p>
        </p:txBody>
      </p:sp>
      <p:sp>
        <p:nvSpPr>
          <p:cNvPr id="3" name="TextBox 1064">
            <a:extLst>
              <a:ext uri="{FF2B5EF4-FFF2-40B4-BE49-F238E27FC236}">
                <a16:creationId xmlns:a16="http://schemas.microsoft.com/office/drawing/2014/main" id="{B5228EC3-15E9-B4BE-B176-86A4878513D2}"/>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3877322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5614-4B51-F3A5-F29E-4E05D6C8806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8E67A1C-6708-9D6B-C4C5-1CE5F58D920A}"/>
              </a:ext>
            </a:extLst>
          </p:cNvPr>
          <p:cNvGraphicFramePr>
            <a:graphicFrameLocks noChangeAspect="1"/>
          </p:cNvGraphicFramePr>
          <p:nvPr>
            <p:custDataLst>
              <p:tags r:id="rId1"/>
            </p:custDataLst>
            <p:extLst>
              <p:ext uri="{D42A27DB-BD31-4B8C-83A1-F6EECF244321}">
                <p14:modId xmlns:p14="http://schemas.microsoft.com/office/powerpoint/2010/main" val="256309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8E67A1C-6708-9D6B-C4C5-1CE5F58D920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C4AB35-CFB0-8A3A-A8DD-757200F6B3A7}"/>
              </a:ext>
            </a:extLst>
          </p:cNvPr>
          <p:cNvSpPr>
            <a:spLocks noGrp="1"/>
          </p:cNvSpPr>
          <p:nvPr>
            <p:ph type="title"/>
          </p:nvPr>
        </p:nvSpPr>
        <p:spPr>
          <a:xfrm>
            <a:off x="1257300" y="457200"/>
            <a:ext cx="10401300" cy="332399"/>
          </a:xfrm>
        </p:spPr>
        <p:txBody>
          <a:bodyPr vert="horz">
            <a:spAutoFit/>
          </a:bodyPr>
          <a:lstStyle/>
          <a:p>
            <a:r>
              <a:rPr lang="en-US" dirty="0"/>
              <a:t>Case Study (4/7): Complete and valid LLIS </a:t>
            </a:r>
            <a:r>
              <a:rPr lang="en-US" u="sng" dirty="0"/>
              <a:t>ONLY</a:t>
            </a:r>
          </a:p>
        </p:txBody>
      </p:sp>
      <p:sp>
        <p:nvSpPr>
          <p:cNvPr id="4" name="Slide Number Placeholder 3">
            <a:extLst>
              <a:ext uri="{FF2B5EF4-FFF2-40B4-BE49-F238E27FC236}">
                <a16:creationId xmlns:a16="http://schemas.microsoft.com/office/drawing/2014/main" id="{9D6CF718-0220-09EC-7E15-A7904F1D707E}"/>
              </a:ext>
            </a:extLst>
          </p:cNvPr>
          <p:cNvSpPr>
            <a:spLocks noGrp="1"/>
          </p:cNvSpPr>
          <p:nvPr>
            <p:ph type="sldNum" sz="quarter" idx="12"/>
          </p:nvPr>
        </p:nvSpPr>
        <p:spPr/>
        <p:txBody>
          <a:bodyPr/>
          <a:lstStyle/>
          <a:p>
            <a:fld id="{BCDE79FB-97BA-492B-8D57-F1373F9ADA95}" type="slidenum">
              <a:rPr lang="en-US" smtClean="0"/>
              <a:t>23</a:t>
            </a:fld>
            <a:endParaRPr lang="en-US"/>
          </a:p>
        </p:txBody>
      </p:sp>
      <p:grpSp>
        <p:nvGrpSpPr>
          <p:cNvPr id="22" name="Group 21">
            <a:extLst>
              <a:ext uri="{FF2B5EF4-FFF2-40B4-BE49-F238E27FC236}">
                <a16:creationId xmlns:a16="http://schemas.microsoft.com/office/drawing/2014/main" id="{3B528D47-03CF-A439-9CD7-480EDA42C0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DE22595-27EB-5313-959C-576C0F903D2F}"/>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C7AD79-70B8-8FDF-9CA0-8B8D00C9BCD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DF9643-F76E-C9A6-0831-8207A56461ED}"/>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02692-F87A-CCFD-2DA7-4EC08178AAB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7E5F49-F5F2-2933-A689-A74EE6962F8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BFC871E7-3D1D-DECF-ED92-FAF28A1912C6}"/>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pic>
        <p:nvPicPr>
          <p:cNvPr id="13" name="Picture 12">
            <a:extLst>
              <a:ext uri="{FF2B5EF4-FFF2-40B4-BE49-F238E27FC236}">
                <a16:creationId xmlns:a16="http://schemas.microsoft.com/office/drawing/2014/main" id="{A044AF92-EEE1-6206-922E-53E5E8734CB3}"/>
              </a:ext>
            </a:extLst>
          </p:cNvPr>
          <p:cNvPicPr>
            <a:picLocks noChangeAspect="1"/>
          </p:cNvPicPr>
          <p:nvPr/>
        </p:nvPicPr>
        <p:blipFill>
          <a:blip r:embed="rId8"/>
          <a:stretch>
            <a:fillRect/>
          </a:stretch>
        </p:blipFill>
        <p:spPr>
          <a:xfrm>
            <a:off x="1257300" y="1758712"/>
            <a:ext cx="6615676" cy="1872992"/>
          </a:xfrm>
          <a:prstGeom prst="rect">
            <a:avLst/>
          </a:prstGeom>
        </p:spPr>
      </p:pic>
      <p:pic>
        <p:nvPicPr>
          <p:cNvPr id="15" name="Picture 14">
            <a:extLst>
              <a:ext uri="{FF2B5EF4-FFF2-40B4-BE49-F238E27FC236}">
                <a16:creationId xmlns:a16="http://schemas.microsoft.com/office/drawing/2014/main" id="{4AC83436-4C74-F429-10CE-2303656A5F78}"/>
              </a:ext>
            </a:extLst>
          </p:cNvPr>
          <p:cNvPicPr>
            <a:picLocks noChangeAspect="1"/>
          </p:cNvPicPr>
          <p:nvPr/>
        </p:nvPicPr>
        <p:blipFill>
          <a:blip r:embed="rId9"/>
          <a:stretch>
            <a:fillRect/>
          </a:stretch>
        </p:blipFill>
        <p:spPr>
          <a:xfrm>
            <a:off x="1257300" y="3715466"/>
            <a:ext cx="5661441" cy="1830274"/>
          </a:xfrm>
          <a:prstGeom prst="rect">
            <a:avLst/>
          </a:prstGeom>
        </p:spPr>
      </p:pic>
      <p:sp>
        <p:nvSpPr>
          <p:cNvPr id="16" name="Rectangle 15">
            <a:extLst>
              <a:ext uri="{FF2B5EF4-FFF2-40B4-BE49-F238E27FC236}">
                <a16:creationId xmlns:a16="http://schemas.microsoft.com/office/drawing/2014/main" id="{EE7DAB50-080D-3F31-BB2E-297432927761}"/>
              </a:ext>
            </a:extLst>
          </p:cNvPr>
          <p:cNvSpPr/>
          <p:nvPr/>
        </p:nvSpPr>
        <p:spPr>
          <a:xfrm>
            <a:off x="6345936" y="2432304"/>
            <a:ext cx="1517904" cy="118111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C9E7ED-D590-748A-04CD-CF22099DABDF}"/>
              </a:ext>
            </a:extLst>
          </p:cNvPr>
          <p:cNvSpPr txBox="1">
            <a:spLocks/>
          </p:cNvSpPr>
          <p:nvPr/>
        </p:nvSpPr>
        <p:spPr>
          <a:xfrm>
            <a:off x="8631176" y="1734008"/>
            <a:ext cx="3027424" cy="240835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For each LLIS load step that depends on a transmission upgrade, identify the controlling upgrade and its latest TPIT in-service date</a:t>
            </a:r>
          </a:p>
          <a:p>
            <a:pPr lvl="1">
              <a:buFont typeface="Arial" panose="020B0604020202020204" pitchFamily="34" charset="0"/>
              <a:buChar char="•"/>
            </a:pPr>
            <a:r>
              <a:rPr lang="en-US" sz="1400" dirty="0"/>
              <a:t>If TPIT indicates that an upgrade enters service later than assumed in the approved LLIS, the associated load increase is delayed until the upgrade becomes available</a:t>
            </a:r>
            <a:endParaRPr lang="en-US" sz="1400" b="1" dirty="0"/>
          </a:p>
        </p:txBody>
      </p:sp>
      <p:sp>
        <p:nvSpPr>
          <p:cNvPr id="5" name="TextBox 4">
            <a:extLst>
              <a:ext uri="{FF2B5EF4-FFF2-40B4-BE49-F238E27FC236}">
                <a16:creationId xmlns:a16="http://schemas.microsoft.com/office/drawing/2014/main" id="{C1D632AD-D2BC-297B-9215-87A712EDBB6C}"/>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Enter LLIS upgrades and TPIT dates</a:t>
            </a:r>
          </a:p>
        </p:txBody>
      </p:sp>
      <p:sp>
        <p:nvSpPr>
          <p:cNvPr id="7" name="TextBox 1064">
            <a:extLst>
              <a:ext uri="{FF2B5EF4-FFF2-40B4-BE49-F238E27FC236}">
                <a16:creationId xmlns:a16="http://schemas.microsoft.com/office/drawing/2014/main" id="{0E74AB38-AC5B-F10A-589D-249897EED97B}"/>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3510838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46D9-10B6-1D7B-3901-D37BD004D7F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8F49CD2-FEFF-9FED-5EF4-2990397BAA03}"/>
              </a:ext>
            </a:extLst>
          </p:cNvPr>
          <p:cNvGraphicFramePr>
            <a:graphicFrameLocks noChangeAspect="1"/>
          </p:cNvGraphicFramePr>
          <p:nvPr>
            <p:custDataLst>
              <p:tags r:id="rId1"/>
            </p:custDataLst>
            <p:extLst>
              <p:ext uri="{D42A27DB-BD31-4B8C-83A1-F6EECF244321}">
                <p14:modId xmlns:p14="http://schemas.microsoft.com/office/powerpoint/2010/main" val="12600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8F49CD2-FEFF-9FED-5EF4-2990397BAA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72B424D-324B-346D-D246-9EC7AE78B29B}"/>
              </a:ext>
            </a:extLst>
          </p:cNvPr>
          <p:cNvSpPr>
            <a:spLocks noGrp="1"/>
          </p:cNvSpPr>
          <p:nvPr>
            <p:ph type="title"/>
          </p:nvPr>
        </p:nvSpPr>
        <p:spPr>
          <a:xfrm>
            <a:off x="1257300" y="457200"/>
            <a:ext cx="10401300" cy="332399"/>
          </a:xfrm>
        </p:spPr>
        <p:txBody>
          <a:bodyPr vert="horz">
            <a:spAutoFit/>
          </a:bodyPr>
          <a:lstStyle/>
          <a:p>
            <a:r>
              <a:rPr lang="en-US" dirty="0"/>
              <a:t>Case Study (5/7): Complete and valid LLIS </a:t>
            </a:r>
            <a:r>
              <a:rPr lang="en-US" u="sng" dirty="0"/>
              <a:t>ONLY</a:t>
            </a:r>
          </a:p>
        </p:txBody>
      </p:sp>
      <p:sp>
        <p:nvSpPr>
          <p:cNvPr id="4" name="Slide Number Placeholder 5">
            <a:extLst>
              <a:ext uri="{FF2B5EF4-FFF2-40B4-BE49-F238E27FC236}">
                <a16:creationId xmlns:a16="http://schemas.microsoft.com/office/drawing/2014/main" id="{FB3A257C-62C2-D531-AD6A-60217AED95BB}"/>
              </a:ext>
            </a:extLst>
          </p:cNvPr>
          <p:cNvSpPr>
            <a:spLocks noGrp="1"/>
          </p:cNvSpPr>
          <p:nvPr>
            <p:ph type="sldNum" sz="quarter" idx="12"/>
          </p:nvPr>
        </p:nvSpPr>
        <p:spPr/>
        <p:txBody>
          <a:bodyPr/>
          <a:lstStyle/>
          <a:p>
            <a:fld id="{BCDE79FB-97BA-492B-8D57-F1373F9ADA95}" type="slidenum">
              <a:rPr lang="en-US" smtClean="0"/>
              <a:t>24</a:t>
            </a:fld>
            <a:endParaRPr lang="en-US"/>
          </a:p>
        </p:txBody>
      </p:sp>
      <p:grpSp>
        <p:nvGrpSpPr>
          <p:cNvPr id="22" name="Group 21">
            <a:extLst>
              <a:ext uri="{FF2B5EF4-FFF2-40B4-BE49-F238E27FC236}">
                <a16:creationId xmlns:a16="http://schemas.microsoft.com/office/drawing/2014/main" id="{2FCE889D-CAA2-0419-2899-B0C552F3A5C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2CDFAF3-F08D-8A5D-9586-C652A707D433}"/>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2302E6-7206-879A-3EB2-7DF1D5A468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DAE42AD-0453-C5A0-BCE6-801201E2144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93D56A-6700-8491-15DE-6E51A29374E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7CD6A89-1908-26AA-0FA5-164FF24B42D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07744768-3491-35C2-53DB-8376B4EAD2B0}"/>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pic>
        <p:nvPicPr>
          <p:cNvPr id="13" name="Picture 12">
            <a:extLst>
              <a:ext uri="{FF2B5EF4-FFF2-40B4-BE49-F238E27FC236}">
                <a16:creationId xmlns:a16="http://schemas.microsoft.com/office/drawing/2014/main" id="{90DF7CE9-BD87-8008-AFEB-0FC35279FF3A}"/>
              </a:ext>
            </a:extLst>
          </p:cNvPr>
          <p:cNvPicPr>
            <a:picLocks noChangeAspect="1"/>
          </p:cNvPicPr>
          <p:nvPr/>
        </p:nvPicPr>
        <p:blipFill>
          <a:blip r:embed="rId8"/>
          <a:stretch>
            <a:fillRect/>
          </a:stretch>
        </p:blipFill>
        <p:spPr>
          <a:xfrm>
            <a:off x="1257300" y="1758712"/>
            <a:ext cx="6615676" cy="1872992"/>
          </a:xfrm>
          <a:prstGeom prst="rect">
            <a:avLst/>
          </a:prstGeom>
        </p:spPr>
      </p:pic>
      <p:pic>
        <p:nvPicPr>
          <p:cNvPr id="15" name="Picture 14">
            <a:extLst>
              <a:ext uri="{FF2B5EF4-FFF2-40B4-BE49-F238E27FC236}">
                <a16:creationId xmlns:a16="http://schemas.microsoft.com/office/drawing/2014/main" id="{84C6438C-CF47-877D-955B-9CF6A1BB3500}"/>
              </a:ext>
            </a:extLst>
          </p:cNvPr>
          <p:cNvPicPr>
            <a:picLocks noChangeAspect="1"/>
          </p:cNvPicPr>
          <p:nvPr/>
        </p:nvPicPr>
        <p:blipFill>
          <a:blip r:embed="rId9"/>
          <a:stretch>
            <a:fillRect/>
          </a:stretch>
        </p:blipFill>
        <p:spPr>
          <a:xfrm>
            <a:off x="1257300" y="3715466"/>
            <a:ext cx="5661441" cy="1830274"/>
          </a:xfrm>
          <a:prstGeom prst="rect">
            <a:avLst/>
          </a:prstGeom>
        </p:spPr>
      </p:pic>
      <p:sp>
        <p:nvSpPr>
          <p:cNvPr id="16" name="Rectangle 15">
            <a:extLst>
              <a:ext uri="{FF2B5EF4-FFF2-40B4-BE49-F238E27FC236}">
                <a16:creationId xmlns:a16="http://schemas.microsoft.com/office/drawing/2014/main" id="{A973C09D-5988-BF0E-2DDF-CD3973BF8016}"/>
              </a:ext>
            </a:extLst>
          </p:cNvPr>
          <p:cNvSpPr/>
          <p:nvPr/>
        </p:nvSpPr>
        <p:spPr>
          <a:xfrm>
            <a:off x="3838426" y="4123629"/>
            <a:ext cx="897961" cy="132167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94CB5E-25D8-5350-404A-E960579A2EFF}"/>
              </a:ext>
            </a:extLst>
          </p:cNvPr>
          <p:cNvSpPr txBox="1">
            <a:spLocks/>
          </p:cNvSpPr>
          <p:nvPr/>
        </p:nvSpPr>
        <p:spPr>
          <a:xfrm>
            <a:off x="8631176" y="1734008"/>
            <a:ext cx="3027424" cy="19774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LLIS TPIT-Adjusted Requested MW schedule is calculated automatically based on the approved LLIS and the TPIT in-service dates entered above</a:t>
            </a:r>
          </a:p>
          <a:p>
            <a:pPr lvl="1">
              <a:buFont typeface="Arial" panose="020B0604020202020204" pitchFamily="34" charset="0"/>
              <a:buChar char="•"/>
            </a:pPr>
            <a:r>
              <a:rPr lang="en-US" sz="1400" dirty="0"/>
              <a:t>Load increases associated with upgrades that are not yet in service are deferred until the applicable TPIT year</a:t>
            </a:r>
            <a:endParaRPr lang="en-US" sz="1400" b="1" dirty="0"/>
          </a:p>
        </p:txBody>
      </p:sp>
      <p:sp>
        <p:nvSpPr>
          <p:cNvPr id="5" name="TextBox 4">
            <a:extLst>
              <a:ext uri="{FF2B5EF4-FFF2-40B4-BE49-F238E27FC236}">
                <a16:creationId xmlns:a16="http://schemas.microsoft.com/office/drawing/2014/main" id="{8AD83AD2-0A5E-3535-BC07-9716B441825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Review the LLIS TPIT-Adjusted Requested MW</a:t>
            </a:r>
          </a:p>
        </p:txBody>
      </p:sp>
      <p:sp>
        <p:nvSpPr>
          <p:cNvPr id="7" name="TextBox 1064">
            <a:extLst>
              <a:ext uri="{FF2B5EF4-FFF2-40B4-BE49-F238E27FC236}">
                <a16:creationId xmlns:a16="http://schemas.microsoft.com/office/drawing/2014/main" id="{7C384564-5ED5-F0A1-D21F-59A7F9ABA5CE}"/>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94233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D729-ACD0-8336-0924-8007BD5D3F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E2AAB6-8F9F-0CC9-B20E-3DEB09337299}"/>
              </a:ext>
            </a:extLst>
          </p:cNvPr>
          <p:cNvGraphicFramePr>
            <a:graphicFrameLocks noChangeAspect="1"/>
          </p:cNvGraphicFramePr>
          <p:nvPr>
            <p:custDataLst>
              <p:tags r:id="rId1"/>
            </p:custDataLst>
            <p:extLst>
              <p:ext uri="{D42A27DB-BD31-4B8C-83A1-F6EECF244321}">
                <p14:modId xmlns:p14="http://schemas.microsoft.com/office/powerpoint/2010/main" val="4174356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7E2AAB6-8F9F-0CC9-B20E-3DEB093372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6A4E0CB-168B-6F3E-9A7D-0F1759EC84B9}"/>
              </a:ext>
            </a:extLst>
          </p:cNvPr>
          <p:cNvSpPr txBox="1">
            <a:spLocks/>
          </p:cNvSpPr>
          <p:nvPr/>
        </p:nvSpPr>
        <p:spPr>
          <a:xfrm>
            <a:off x="8631176" y="1734008"/>
            <a:ext cx="3027424" cy="17620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Under the LLIS Only Entry Path, the Combined TPIT-Adjusted Requested MW schedule is equal to the TPIT-adjusted LLIS schedule</a:t>
            </a:r>
          </a:p>
          <a:p>
            <a:pPr lvl="1">
              <a:buFont typeface="Arial" panose="020B0604020202020204" pitchFamily="34" charset="0"/>
              <a:buChar char="•"/>
            </a:pPr>
            <a:r>
              <a:rPr lang="en-US" sz="1400" dirty="0"/>
              <a:t>This value represents the maximum load level supportable through the LLIS pathway after application of TPIT adjustments</a:t>
            </a:r>
            <a:endParaRPr lang="en-US" sz="1400" b="1" dirty="0"/>
          </a:p>
        </p:txBody>
      </p:sp>
      <p:sp>
        <p:nvSpPr>
          <p:cNvPr id="2" name="Title 1">
            <a:extLst>
              <a:ext uri="{FF2B5EF4-FFF2-40B4-BE49-F238E27FC236}">
                <a16:creationId xmlns:a16="http://schemas.microsoft.com/office/drawing/2014/main" id="{DC31859F-A2B4-FED7-B167-E55ECC7075D7}"/>
              </a:ext>
            </a:extLst>
          </p:cNvPr>
          <p:cNvSpPr>
            <a:spLocks noGrp="1"/>
          </p:cNvSpPr>
          <p:nvPr>
            <p:ph type="title"/>
          </p:nvPr>
        </p:nvSpPr>
        <p:spPr>
          <a:xfrm>
            <a:off x="1257300" y="457200"/>
            <a:ext cx="10401300" cy="332399"/>
          </a:xfrm>
        </p:spPr>
        <p:txBody>
          <a:bodyPr vert="horz">
            <a:spAutoFit/>
          </a:bodyPr>
          <a:lstStyle/>
          <a:p>
            <a:r>
              <a:rPr lang="en-US" dirty="0"/>
              <a:t>Case Study (6/7): Complete and valid LLIS </a:t>
            </a:r>
            <a:r>
              <a:rPr lang="en-US" u="sng" dirty="0"/>
              <a:t>ONLY</a:t>
            </a:r>
          </a:p>
        </p:txBody>
      </p:sp>
      <p:sp>
        <p:nvSpPr>
          <p:cNvPr id="4" name="Slide Number Placeholder 3">
            <a:extLst>
              <a:ext uri="{FF2B5EF4-FFF2-40B4-BE49-F238E27FC236}">
                <a16:creationId xmlns:a16="http://schemas.microsoft.com/office/drawing/2014/main" id="{BE5D02E5-428F-9C79-CB05-FCDAAB0EF2A6}"/>
              </a:ext>
            </a:extLst>
          </p:cNvPr>
          <p:cNvSpPr>
            <a:spLocks noGrp="1"/>
          </p:cNvSpPr>
          <p:nvPr>
            <p:ph type="sldNum" sz="quarter" idx="12"/>
          </p:nvPr>
        </p:nvSpPr>
        <p:spPr/>
        <p:txBody>
          <a:bodyPr/>
          <a:lstStyle/>
          <a:p>
            <a:fld id="{BCDE79FB-97BA-492B-8D57-F1373F9ADA95}" type="slidenum">
              <a:rPr lang="en-US" smtClean="0"/>
              <a:t>25</a:t>
            </a:fld>
            <a:endParaRPr lang="en-US"/>
          </a:p>
        </p:txBody>
      </p:sp>
      <p:grpSp>
        <p:nvGrpSpPr>
          <p:cNvPr id="22" name="Group 21">
            <a:extLst>
              <a:ext uri="{FF2B5EF4-FFF2-40B4-BE49-F238E27FC236}">
                <a16:creationId xmlns:a16="http://schemas.microsoft.com/office/drawing/2014/main" id="{F6DE4FF1-5F26-55C8-9E92-445DABAFAA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9DA13DFB-271F-9E26-CC19-213683F711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28EA03-FA1F-02DC-5717-119D7E22871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48607AA-681C-3B60-5341-F69A3013EAB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A60C65B-6008-F997-0C28-6B871D71E78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5A3744-CA84-6747-BD5E-F34B2C821DD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36DEEE0D-9DB2-34F1-643F-9969C5AA01B3}"/>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pic>
        <p:nvPicPr>
          <p:cNvPr id="13" name="Picture 12">
            <a:extLst>
              <a:ext uri="{FF2B5EF4-FFF2-40B4-BE49-F238E27FC236}">
                <a16:creationId xmlns:a16="http://schemas.microsoft.com/office/drawing/2014/main" id="{93241EA3-3B93-9B8C-B8E3-51DC4946521F}"/>
              </a:ext>
            </a:extLst>
          </p:cNvPr>
          <p:cNvPicPr>
            <a:picLocks noChangeAspect="1"/>
          </p:cNvPicPr>
          <p:nvPr/>
        </p:nvPicPr>
        <p:blipFill>
          <a:blip r:embed="rId8"/>
          <a:stretch>
            <a:fillRect/>
          </a:stretch>
        </p:blipFill>
        <p:spPr>
          <a:xfrm>
            <a:off x="1257300" y="1758712"/>
            <a:ext cx="6615676" cy="1872992"/>
          </a:xfrm>
          <a:prstGeom prst="rect">
            <a:avLst/>
          </a:prstGeom>
        </p:spPr>
      </p:pic>
      <p:pic>
        <p:nvPicPr>
          <p:cNvPr id="15" name="Picture 14">
            <a:extLst>
              <a:ext uri="{FF2B5EF4-FFF2-40B4-BE49-F238E27FC236}">
                <a16:creationId xmlns:a16="http://schemas.microsoft.com/office/drawing/2014/main" id="{294859BF-15EB-7F9F-85F9-3F9DA0838AF2}"/>
              </a:ext>
            </a:extLst>
          </p:cNvPr>
          <p:cNvPicPr>
            <a:picLocks noChangeAspect="1"/>
          </p:cNvPicPr>
          <p:nvPr/>
        </p:nvPicPr>
        <p:blipFill>
          <a:blip r:embed="rId9"/>
          <a:stretch>
            <a:fillRect/>
          </a:stretch>
        </p:blipFill>
        <p:spPr>
          <a:xfrm>
            <a:off x="1257300" y="3715466"/>
            <a:ext cx="5661441" cy="1830274"/>
          </a:xfrm>
          <a:prstGeom prst="rect">
            <a:avLst/>
          </a:prstGeom>
        </p:spPr>
      </p:pic>
      <p:sp>
        <p:nvSpPr>
          <p:cNvPr id="16" name="Rectangle 15">
            <a:extLst>
              <a:ext uri="{FF2B5EF4-FFF2-40B4-BE49-F238E27FC236}">
                <a16:creationId xmlns:a16="http://schemas.microsoft.com/office/drawing/2014/main" id="{087566B4-E5F1-943D-DF8A-ECA8B16FDBB0}"/>
              </a:ext>
            </a:extLst>
          </p:cNvPr>
          <p:cNvSpPr/>
          <p:nvPr/>
        </p:nvSpPr>
        <p:spPr>
          <a:xfrm>
            <a:off x="4742400" y="4105072"/>
            <a:ext cx="929079" cy="136751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066A2E-7692-DE5A-F1C0-20E923876AC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Review the Combined TPIT-Adjusted Requested MW</a:t>
            </a:r>
          </a:p>
        </p:txBody>
      </p:sp>
      <p:sp>
        <p:nvSpPr>
          <p:cNvPr id="3" name="TextBox 1064">
            <a:extLst>
              <a:ext uri="{FF2B5EF4-FFF2-40B4-BE49-F238E27FC236}">
                <a16:creationId xmlns:a16="http://schemas.microsoft.com/office/drawing/2014/main" id="{17551567-D4DE-0437-0F0F-60244CA94FD7}"/>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241891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96A9-CCAB-0899-6B58-393B1F49A3A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4B540BF-05F4-927A-E10D-D8A99630CED8}"/>
              </a:ext>
            </a:extLst>
          </p:cNvPr>
          <p:cNvGraphicFramePr>
            <a:graphicFrameLocks noChangeAspect="1"/>
          </p:cNvGraphicFramePr>
          <p:nvPr>
            <p:custDataLst>
              <p:tags r:id="rId1"/>
            </p:custDataLst>
            <p:extLst>
              <p:ext uri="{D42A27DB-BD31-4B8C-83A1-F6EECF244321}">
                <p14:modId xmlns:p14="http://schemas.microsoft.com/office/powerpoint/2010/main" val="2842750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4B540BF-05F4-927A-E10D-D8A99630CED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81F102-0FEA-CDE1-49D5-51B6B4A0EC61}"/>
              </a:ext>
            </a:extLst>
          </p:cNvPr>
          <p:cNvSpPr>
            <a:spLocks noGrp="1"/>
          </p:cNvSpPr>
          <p:nvPr>
            <p:ph type="title"/>
          </p:nvPr>
        </p:nvSpPr>
        <p:spPr>
          <a:xfrm>
            <a:off x="1257300" y="457200"/>
            <a:ext cx="10401300" cy="332399"/>
          </a:xfrm>
        </p:spPr>
        <p:txBody>
          <a:bodyPr vert="horz">
            <a:spAutoFit/>
          </a:bodyPr>
          <a:lstStyle/>
          <a:p>
            <a:r>
              <a:rPr lang="en-US" dirty="0"/>
              <a:t>Case Study (7/7): Complete and valid LLIS </a:t>
            </a:r>
            <a:r>
              <a:rPr lang="en-US" u="sng" dirty="0"/>
              <a:t>ONLY</a:t>
            </a:r>
          </a:p>
        </p:txBody>
      </p:sp>
      <p:sp>
        <p:nvSpPr>
          <p:cNvPr id="4" name="Slide Number Placeholder 3">
            <a:extLst>
              <a:ext uri="{FF2B5EF4-FFF2-40B4-BE49-F238E27FC236}">
                <a16:creationId xmlns:a16="http://schemas.microsoft.com/office/drawing/2014/main" id="{C902AC55-4609-9C7A-FAE4-10DF7195CEF7}"/>
              </a:ext>
            </a:extLst>
          </p:cNvPr>
          <p:cNvSpPr>
            <a:spLocks noGrp="1"/>
          </p:cNvSpPr>
          <p:nvPr>
            <p:ph type="sldNum" sz="quarter" idx="12"/>
          </p:nvPr>
        </p:nvSpPr>
        <p:spPr/>
        <p:txBody>
          <a:bodyPr/>
          <a:lstStyle/>
          <a:p>
            <a:fld id="{BCDE79FB-97BA-492B-8D57-F1373F9ADA95}" type="slidenum">
              <a:rPr lang="en-US" smtClean="0"/>
              <a:t>26</a:t>
            </a:fld>
            <a:endParaRPr lang="en-US"/>
          </a:p>
        </p:txBody>
      </p:sp>
      <p:grpSp>
        <p:nvGrpSpPr>
          <p:cNvPr id="22" name="Group 21">
            <a:extLst>
              <a:ext uri="{FF2B5EF4-FFF2-40B4-BE49-F238E27FC236}">
                <a16:creationId xmlns:a16="http://schemas.microsoft.com/office/drawing/2014/main" id="{8319B248-CE51-23DA-70EF-ED583C02747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F81618C-DDBE-32E0-3373-6591244BD54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C36096-998B-9771-B9CC-2CEB943DAAD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3690769-DEF5-8BE7-000C-3B759637DE0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0B1F65C-1F65-86BE-E1FC-65620CA7D523}"/>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C8047B-1645-40CC-66D6-CF068CB95AD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298B2EAB-388E-5E97-45ED-EDEC566CDFD3}"/>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pic>
        <p:nvPicPr>
          <p:cNvPr id="13" name="Picture 12">
            <a:extLst>
              <a:ext uri="{FF2B5EF4-FFF2-40B4-BE49-F238E27FC236}">
                <a16:creationId xmlns:a16="http://schemas.microsoft.com/office/drawing/2014/main" id="{1D04C268-5AE3-BFEB-2D21-F2524A8FEF33}"/>
              </a:ext>
            </a:extLst>
          </p:cNvPr>
          <p:cNvPicPr>
            <a:picLocks noChangeAspect="1"/>
          </p:cNvPicPr>
          <p:nvPr/>
        </p:nvPicPr>
        <p:blipFill>
          <a:blip r:embed="rId8"/>
          <a:stretch>
            <a:fillRect/>
          </a:stretch>
        </p:blipFill>
        <p:spPr>
          <a:xfrm>
            <a:off x="1257300" y="1758712"/>
            <a:ext cx="6615676" cy="1872992"/>
          </a:xfrm>
          <a:prstGeom prst="rect">
            <a:avLst/>
          </a:prstGeom>
        </p:spPr>
      </p:pic>
      <p:pic>
        <p:nvPicPr>
          <p:cNvPr id="15" name="Picture 14">
            <a:extLst>
              <a:ext uri="{FF2B5EF4-FFF2-40B4-BE49-F238E27FC236}">
                <a16:creationId xmlns:a16="http://schemas.microsoft.com/office/drawing/2014/main" id="{A6A097D4-43EF-C575-2A99-C7F058A52CD8}"/>
              </a:ext>
            </a:extLst>
          </p:cNvPr>
          <p:cNvPicPr>
            <a:picLocks noChangeAspect="1"/>
          </p:cNvPicPr>
          <p:nvPr/>
        </p:nvPicPr>
        <p:blipFill>
          <a:blip r:embed="rId9"/>
          <a:stretch>
            <a:fillRect/>
          </a:stretch>
        </p:blipFill>
        <p:spPr>
          <a:xfrm>
            <a:off x="1257300" y="3715466"/>
            <a:ext cx="5661441" cy="1830274"/>
          </a:xfrm>
          <a:prstGeom prst="rect">
            <a:avLst/>
          </a:prstGeom>
        </p:spPr>
      </p:pic>
      <p:sp>
        <p:nvSpPr>
          <p:cNvPr id="16" name="Rectangle 15">
            <a:extLst>
              <a:ext uri="{FF2B5EF4-FFF2-40B4-BE49-F238E27FC236}">
                <a16:creationId xmlns:a16="http://schemas.microsoft.com/office/drawing/2014/main" id="{2334ECB0-8F8C-2FA2-E750-BBD350C626D4}"/>
              </a:ext>
            </a:extLst>
          </p:cNvPr>
          <p:cNvSpPr/>
          <p:nvPr/>
        </p:nvSpPr>
        <p:spPr>
          <a:xfrm>
            <a:off x="5961888" y="4123360"/>
            <a:ext cx="905256" cy="142238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2F0EA9-AC9B-3AEE-0EF2-DC49FDDAB451}"/>
              </a:ext>
            </a:extLst>
          </p:cNvPr>
          <p:cNvSpPr txBox="1">
            <a:spLocks/>
          </p:cNvSpPr>
          <p:nvPr/>
        </p:nvSpPr>
        <p:spPr>
          <a:xfrm>
            <a:off x="8631176" y="1734008"/>
            <a:ext cx="3027424" cy="21929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ERCOT compares the TPIT-adjusted LLIS schedule against the Interconnection Agreement schedule and uses the lower value in each year</a:t>
            </a:r>
          </a:p>
          <a:p>
            <a:pPr lvl="1">
              <a:buFont typeface="Arial" panose="020B0604020202020204" pitchFamily="34" charset="0"/>
              <a:buChar char="•"/>
            </a:pPr>
            <a:r>
              <a:rPr lang="en-US" sz="1400" dirty="0"/>
              <a:t>The resulting Output Requested MW schedule represents the final modeled load schedule used for Batch Zero purposes and is treated as base load in all years</a:t>
            </a:r>
          </a:p>
        </p:txBody>
      </p:sp>
      <p:sp>
        <p:nvSpPr>
          <p:cNvPr id="10" name="TextBox 9">
            <a:extLst>
              <a:ext uri="{FF2B5EF4-FFF2-40B4-BE49-F238E27FC236}">
                <a16:creationId xmlns:a16="http://schemas.microsoft.com/office/drawing/2014/main" id="{D8C833E8-A029-BF55-CDF7-085E1A5CA8E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Requested MW</a:t>
            </a:r>
          </a:p>
        </p:txBody>
      </p:sp>
      <p:sp>
        <p:nvSpPr>
          <p:cNvPr id="3" name="TextBox 1064">
            <a:extLst>
              <a:ext uri="{FF2B5EF4-FFF2-40B4-BE49-F238E27FC236}">
                <a16:creationId xmlns:a16="http://schemas.microsoft.com/office/drawing/2014/main" id="{C1A717C7-A566-6F87-C9E9-23DFC479B35F}"/>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398000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7AEE-C518-6545-108A-69442F41D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37AEF-C080-F7B4-0835-DE2B68B8EF24}"/>
              </a:ext>
            </a:extLst>
          </p:cNvPr>
          <p:cNvSpPr>
            <a:spLocks noGrp="1"/>
          </p:cNvSpPr>
          <p:nvPr>
            <p:ph type="title"/>
          </p:nvPr>
        </p:nvSpPr>
        <p:spPr/>
        <p:txBody>
          <a:bodyPr/>
          <a:lstStyle/>
          <a:p>
            <a:r>
              <a:rPr lang="en-US"/>
              <a:t>Qualifying Study: RPG </a:t>
            </a:r>
            <a:r>
              <a:rPr lang="en-US" u="sng"/>
              <a:t>ONLY</a:t>
            </a:r>
          </a:p>
        </p:txBody>
      </p:sp>
      <p:sp>
        <p:nvSpPr>
          <p:cNvPr id="4" name="Slide Number Placeholder 3">
            <a:extLst>
              <a:ext uri="{FF2B5EF4-FFF2-40B4-BE49-F238E27FC236}">
                <a16:creationId xmlns:a16="http://schemas.microsoft.com/office/drawing/2014/main" id="{72A9AEE5-6EC9-AA56-0BDC-4113BB80D31D}"/>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5" name="Rectangle: Rounded Corners 4">
            <a:extLst>
              <a:ext uri="{FF2B5EF4-FFF2-40B4-BE49-F238E27FC236}">
                <a16:creationId xmlns:a16="http://schemas.microsoft.com/office/drawing/2014/main" id="{85F84C60-29A2-A3DD-6A14-0981DE6F6160}"/>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61502658-3E70-CB55-4D6C-DDB59DA6C6CC}"/>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18051F31-87B4-CBB1-5482-D488D09CFEBE}"/>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7BF2EEA6-13AF-BEF4-2974-E2C3CE345928}"/>
              </a:ext>
            </a:extLst>
          </p:cNvPr>
          <p:cNvSpPr/>
          <p:nvPr/>
        </p:nvSpPr>
        <p:spPr>
          <a:xfrm>
            <a:off x="7728223"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Modify the RPG ramp according to the rules in 9.2.1.2(3) to set limits on studied amount</a:t>
            </a:r>
          </a:p>
        </p:txBody>
      </p:sp>
      <p:sp>
        <p:nvSpPr>
          <p:cNvPr id="10" name="Rectangle: Rounded Corners 9">
            <a:extLst>
              <a:ext uri="{FF2B5EF4-FFF2-40B4-BE49-F238E27FC236}">
                <a16:creationId xmlns:a16="http://schemas.microsoft.com/office/drawing/2014/main" id="{1010FE84-14E6-3900-EF05-2F68F0C9D2FD}"/>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12" name="Straight Arrow Connector 11">
            <a:extLst>
              <a:ext uri="{FF2B5EF4-FFF2-40B4-BE49-F238E27FC236}">
                <a16:creationId xmlns:a16="http://schemas.microsoft.com/office/drawing/2014/main" id="{D73B67F9-2B80-56CE-AB42-C94C25A1B544}"/>
              </a:ext>
            </a:extLst>
          </p:cNvPr>
          <p:cNvCxnSpPr>
            <a:cxnSpLocks/>
            <a:stCxn id="5" idx="2"/>
            <a:endCxn id="3" idx="0"/>
          </p:cNvCxnSpPr>
          <p:nvPr/>
        </p:nvCxnSpPr>
        <p:spPr>
          <a:xfrm flipH="1">
            <a:off x="1395896" y="2363304"/>
            <a:ext cx="1" cy="757583"/>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059F374-75B9-8367-7A6C-BDA952963A5B}"/>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47F50A2-8FCE-BC35-9CD8-3E70E8E3585D}"/>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F59431A-602B-28E3-CCEA-880523C6C6A5}"/>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4FF2B442-CC18-9DC7-9D76-DBC95DD8AF44}"/>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cxnSp>
        <p:nvCxnSpPr>
          <p:cNvPr id="21" name="Straight Arrow Connector 20">
            <a:extLst>
              <a:ext uri="{FF2B5EF4-FFF2-40B4-BE49-F238E27FC236}">
                <a16:creationId xmlns:a16="http://schemas.microsoft.com/office/drawing/2014/main" id="{C96A1813-7188-3881-E433-F7C51FFBDDFA}"/>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1746BCFF-2820-1E91-5858-BC09014FCF6A}"/>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E78F435E-DFA8-C144-A1FF-49348501BA0C}"/>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D5DEAE3-F79E-1C76-C10C-0DFA8A922D98}"/>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A1BFA513-1B1A-3A11-6E67-1E2E463E797B}"/>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RPG in-service</a:t>
            </a:r>
          </a:p>
          <a:p>
            <a:r>
              <a:rPr lang="en-US" sz="1000"/>
              <a:t>- Base load after that</a:t>
            </a:r>
          </a:p>
        </p:txBody>
      </p:sp>
      <p:cxnSp>
        <p:nvCxnSpPr>
          <p:cNvPr id="35" name="Straight Arrow Connector 34">
            <a:extLst>
              <a:ext uri="{FF2B5EF4-FFF2-40B4-BE49-F238E27FC236}">
                <a16:creationId xmlns:a16="http://schemas.microsoft.com/office/drawing/2014/main" id="{998877B2-2243-5BE5-BCD7-DE00C8CA8BFF}"/>
              </a:ext>
            </a:extLst>
          </p:cNvPr>
          <p:cNvCxnSpPr>
            <a:cxnSpLocks/>
            <a:stCxn id="24" idx="2"/>
            <a:endCxn id="9" idx="0"/>
          </p:cNvCxnSpPr>
          <p:nvPr/>
        </p:nvCxnSpPr>
        <p:spPr>
          <a:xfrm flipH="1">
            <a:off x="8492432" y="4154556"/>
            <a:ext cx="6627"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769EF54-A84E-78FD-9B66-E4BE837225D2}"/>
              </a:ext>
            </a:extLst>
          </p:cNvPr>
          <p:cNvCxnSpPr>
            <a:cxnSpLocks/>
            <a:stCxn id="9" idx="3"/>
            <a:endCxn id="34" idx="1"/>
          </p:cNvCxnSpPr>
          <p:nvPr/>
        </p:nvCxnSpPr>
        <p:spPr>
          <a:xfrm>
            <a:off x="9256640" y="5356087"/>
            <a:ext cx="94753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29E03D6-453B-FB8E-B208-55572C816368}"/>
              </a:ext>
            </a:extLst>
          </p:cNvPr>
          <p:cNvSpPr txBox="1"/>
          <p:nvPr/>
        </p:nvSpPr>
        <p:spPr>
          <a:xfrm>
            <a:off x="8524457" y="4348346"/>
            <a:ext cx="706784" cy="400110"/>
          </a:xfrm>
          <a:prstGeom prst="rect">
            <a:avLst/>
          </a:prstGeom>
          <a:noFill/>
        </p:spPr>
        <p:txBody>
          <a:bodyPr wrap="square" rtlCol="0">
            <a:spAutoFit/>
          </a:bodyPr>
          <a:lstStyle/>
          <a:p>
            <a:r>
              <a:rPr lang="en-US" sz="1000"/>
              <a:t>Modified RPG</a:t>
            </a:r>
          </a:p>
        </p:txBody>
      </p:sp>
      <p:sp>
        <p:nvSpPr>
          <p:cNvPr id="43" name="TextBox 42">
            <a:extLst>
              <a:ext uri="{FF2B5EF4-FFF2-40B4-BE49-F238E27FC236}">
                <a16:creationId xmlns:a16="http://schemas.microsoft.com/office/drawing/2014/main" id="{FE169DE2-4769-3164-EF8C-966A849FB6B7}"/>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
        <p:nvSpPr>
          <p:cNvPr id="7" name="TextBox 1064">
            <a:extLst>
              <a:ext uri="{FF2B5EF4-FFF2-40B4-BE49-F238E27FC236}">
                <a16:creationId xmlns:a16="http://schemas.microsoft.com/office/drawing/2014/main" id="{054F160A-963F-604F-E085-9C59BFF53793}"/>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3569992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6896-895A-7F8C-12FA-EEFA3EC835E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0C5436-0D82-ABE3-5078-947CC9382C26}"/>
              </a:ext>
            </a:extLst>
          </p:cNvPr>
          <p:cNvGraphicFramePr>
            <a:graphicFrameLocks noChangeAspect="1"/>
          </p:cNvGraphicFramePr>
          <p:nvPr>
            <p:custDataLst>
              <p:tags r:id="rId1"/>
            </p:custDataLst>
            <p:extLst>
              <p:ext uri="{D42A27DB-BD31-4B8C-83A1-F6EECF244321}">
                <p14:modId xmlns:p14="http://schemas.microsoft.com/office/powerpoint/2010/main" val="2786856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0C5436-0D82-ABE3-5078-947CC9382C2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90B310B3-B2DD-FAF8-7F82-CD53DC47D98E}"/>
              </a:ext>
            </a:extLst>
          </p:cNvPr>
          <p:cNvPicPr>
            <a:picLocks noChangeAspect="1"/>
          </p:cNvPicPr>
          <p:nvPr/>
        </p:nvPicPr>
        <p:blipFill>
          <a:blip r:embed="rId8"/>
          <a:stretch>
            <a:fillRect/>
          </a:stretch>
        </p:blipFill>
        <p:spPr>
          <a:xfrm>
            <a:off x="1257300" y="1727194"/>
            <a:ext cx="6700702" cy="1903840"/>
          </a:xfrm>
          <a:prstGeom prst="rect">
            <a:avLst/>
          </a:prstGeom>
        </p:spPr>
      </p:pic>
      <p:sp>
        <p:nvSpPr>
          <p:cNvPr id="2" name="Title 1">
            <a:extLst>
              <a:ext uri="{FF2B5EF4-FFF2-40B4-BE49-F238E27FC236}">
                <a16:creationId xmlns:a16="http://schemas.microsoft.com/office/drawing/2014/main" id="{FFF61E73-1F53-C1EB-1E80-712672D7B7D7}"/>
              </a:ext>
            </a:extLst>
          </p:cNvPr>
          <p:cNvSpPr>
            <a:spLocks noGrp="1"/>
          </p:cNvSpPr>
          <p:nvPr>
            <p:ph type="title"/>
          </p:nvPr>
        </p:nvSpPr>
        <p:spPr>
          <a:xfrm>
            <a:off x="1257300" y="457200"/>
            <a:ext cx="10401300" cy="332399"/>
          </a:xfrm>
        </p:spPr>
        <p:txBody>
          <a:bodyPr vert="horz">
            <a:spAutoFit/>
          </a:bodyPr>
          <a:lstStyle/>
          <a:p>
            <a:r>
              <a:rPr lang="en-US"/>
              <a:t>Case Study (1/7): RPG </a:t>
            </a:r>
            <a:r>
              <a:rPr lang="en-US" u="sng"/>
              <a:t>ONLY</a:t>
            </a:r>
            <a:endParaRPr lang="en-US"/>
          </a:p>
        </p:txBody>
      </p:sp>
      <p:sp>
        <p:nvSpPr>
          <p:cNvPr id="4" name="Slide Number Placeholder 3">
            <a:extLst>
              <a:ext uri="{FF2B5EF4-FFF2-40B4-BE49-F238E27FC236}">
                <a16:creationId xmlns:a16="http://schemas.microsoft.com/office/drawing/2014/main" id="{086828A4-AF95-8541-413E-C3F7121ECDA4}"/>
              </a:ext>
            </a:extLst>
          </p:cNvPr>
          <p:cNvSpPr>
            <a:spLocks noGrp="1"/>
          </p:cNvSpPr>
          <p:nvPr>
            <p:ph type="sldNum" sz="quarter" idx="12"/>
          </p:nvPr>
        </p:nvSpPr>
        <p:spPr/>
        <p:txBody>
          <a:bodyPr/>
          <a:lstStyle/>
          <a:p>
            <a:fld id="{BCDE79FB-97BA-492B-8D57-F1373F9ADA95}" type="slidenum">
              <a:rPr lang="en-US" smtClean="0"/>
              <a:t>28</a:t>
            </a:fld>
            <a:endParaRPr lang="en-US"/>
          </a:p>
        </p:txBody>
      </p:sp>
      <p:sp>
        <p:nvSpPr>
          <p:cNvPr id="19" name="TextBox 18">
            <a:extLst>
              <a:ext uri="{FF2B5EF4-FFF2-40B4-BE49-F238E27FC236}">
                <a16:creationId xmlns:a16="http://schemas.microsoft.com/office/drawing/2014/main" id="{62DAF848-7D5D-F421-AB01-B8A629E7F8E3}"/>
              </a:ext>
            </a:extLst>
          </p:cNvPr>
          <p:cNvSpPr txBox="1">
            <a:spLocks/>
          </p:cNvSpPr>
          <p:nvPr/>
        </p:nvSpPr>
        <p:spPr>
          <a:xfrm>
            <a:off x="8631176" y="1734008"/>
            <a:ext cx="3027424" cy="19774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Existing LCP Requested MW and MVAR fields establish the annual load schedule used throughout this example</a:t>
            </a:r>
          </a:p>
          <a:p>
            <a:pPr lvl="1">
              <a:buFont typeface="Arial" panose="020B0604020202020204" pitchFamily="34" charset="0"/>
              <a:buChar char="•"/>
            </a:pPr>
            <a:r>
              <a:rPr lang="en-US" sz="1400" dirty="0"/>
              <a:t>These values provide the reference load levels that are ultimately compared against the RPG-supported load schedule and the Interconnection Agreement</a:t>
            </a:r>
            <a:endParaRPr lang="en-US" sz="1400" b="1" dirty="0"/>
          </a:p>
        </p:txBody>
      </p:sp>
      <p:grpSp>
        <p:nvGrpSpPr>
          <p:cNvPr id="22" name="Group 21">
            <a:extLst>
              <a:ext uri="{FF2B5EF4-FFF2-40B4-BE49-F238E27FC236}">
                <a16:creationId xmlns:a16="http://schemas.microsoft.com/office/drawing/2014/main" id="{B6CD493B-1F3B-3BDE-4756-11AA5B5ABB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582FAEA-8DE8-AB99-0FAB-E71BA63DB96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B05DF2-9CA2-7900-F04C-F1F0F854E79A}"/>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201A81C5-8808-F0C3-3DD9-B32BA936530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6C0AABE-D993-47E2-6A46-E1A45D87F76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C6D9F25-4929-1FF3-6318-F44C5D522D3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AA41D8F8-D9E4-EAAD-9B97-8B39601F7E5D}"/>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34" name="TextBox 33">
            <a:extLst>
              <a:ext uri="{FF2B5EF4-FFF2-40B4-BE49-F238E27FC236}">
                <a16:creationId xmlns:a16="http://schemas.microsoft.com/office/drawing/2014/main" id="{58E47F93-3DA4-875F-F16F-C01B8B36BDC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Requested MW and MVAR using the approved LLIS LCP</a:t>
            </a:r>
          </a:p>
        </p:txBody>
      </p:sp>
      <p:sp>
        <p:nvSpPr>
          <p:cNvPr id="3" name="Rectangle 2">
            <a:extLst>
              <a:ext uri="{FF2B5EF4-FFF2-40B4-BE49-F238E27FC236}">
                <a16:creationId xmlns:a16="http://schemas.microsoft.com/office/drawing/2014/main" id="{315C6281-92FD-0C2F-49D5-313F6106FFB4}"/>
              </a:ext>
            </a:extLst>
          </p:cNvPr>
          <p:cNvSpPr/>
          <p:nvPr/>
        </p:nvSpPr>
        <p:spPr>
          <a:xfrm>
            <a:off x="1837944" y="2450592"/>
            <a:ext cx="1133856" cy="11704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64">
            <a:extLst>
              <a:ext uri="{FF2B5EF4-FFF2-40B4-BE49-F238E27FC236}">
                <a16:creationId xmlns:a16="http://schemas.microsoft.com/office/drawing/2014/main" id="{E244BE8A-663A-1D9E-6FA8-887DC144D233}"/>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pic>
        <p:nvPicPr>
          <p:cNvPr id="10" name="Picture 9">
            <a:extLst>
              <a:ext uri="{FF2B5EF4-FFF2-40B4-BE49-F238E27FC236}">
                <a16:creationId xmlns:a16="http://schemas.microsoft.com/office/drawing/2014/main" id="{4E52C151-2A5A-A3DA-E4A3-5AB0DDEAD775}"/>
              </a:ext>
            </a:extLst>
          </p:cNvPr>
          <p:cNvPicPr>
            <a:picLocks/>
          </p:cNvPicPr>
          <p:nvPr/>
        </p:nvPicPr>
        <p:blipFill>
          <a:blip r:embed="rId9"/>
          <a:stretch>
            <a:fillRect/>
          </a:stretch>
        </p:blipFill>
        <p:spPr>
          <a:xfrm>
            <a:off x="1257300" y="3820104"/>
            <a:ext cx="5444650" cy="1710322"/>
          </a:xfrm>
          <a:prstGeom prst="rect">
            <a:avLst/>
          </a:prstGeom>
        </p:spPr>
      </p:pic>
    </p:spTree>
    <p:extLst>
      <p:ext uri="{BB962C8B-B14F-4D97-AF65-F5344CB8AC3E}">
        <p14:creationId xmlns:p14="http://schemas.microsoft.com/office/powerpoint/2010/main" val="220794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9639A-A17C-B4CE-0227-DB8AC01B423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0DB15CD-476F-B41E-355A-E7066C6F64CF}"/>
              </a:ext>
            </a:extLst>
          </p:cNvPr>
          <p:cNvGraphicFramePr>
            <a:graphicFrameLocks noChangeAspect="1"/>
          </p:cNvGraphicFramePr>
          <p:nvPr>
            <p:custDataLst>
              <p:tags r:id="rId1"/>
            </p:custDataLst>
            <p:extLst>
              <p:ext uri="{D42A27DB-BD31-4B8C-83A1-F6EECF244321}">
                <p14:modId xmlns:p14="http://schemas.microsoft.com/office/powerpoint/2010/main" val="107197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0DB15CD-476F-B41E-355A-E7066C6F64C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5AA95DA9-07C5-A9D7-4422-9053CC1FBBF2}"/>
              </a:ext>
            </a:extLst>
          </p:cNvPr>
          <p:cNvPicPr>
            <a:picLocks noChangeAspect="1"/>
          </p:cNvPicPr>
          <p:nvPr/>
        </p:nvPicPr>
        <p:blipFill>
          <a:blip r:embed="rId8"/>
          <a:stretch>
            <a:fillRect/>
          </a:stretch>
        </p:blipFill>
        <p:spPr>
          <a:xfrm>
            <a:off x="1257300" y="1727194"/>
            <a:ext cx="6700702" cy="1903840"/>
          </a:xfrm>
          <a:prstGeom prst="rect">
            <a:avLst/>
          </a:prstGeom>
        </p:spPr>
      </p:pic>
      <p:sp>
        <p:nvSpPr>
          <p:cNvPr id="2" name="Title Placeholder 1">
            <a:extLst>
              <a:ext uri="{FF2B5EF4-FFF2-40B4-BE49-F238E27FC236}">
                <a16:creationId xmlns:a16="http://schemas.microsoft.com/office/drawing/2014/main" id="{4F12C2DA-C3C0-15E7-2658-555B607399A4}"/>
              </a:ext>
            </a:extLst>
          </p:cNvPr>
          <p:cNvSpPr>
            <a:spLocks noGrp="1"/>
          </p:cNvSpPr>
          <p:nvPr>
            <p:ph type="title"/>
          </p:nvPr>
        </p:nvSpPr>
        <p:spPr>
          <a:xfrm>
            <a:off x="1257300" y="457200"/>
            <a:ext cx="10401300" cy="332399"/>
          </a:xfrm>
        </p:spPr>
        <p:txBody>
          <a:bodyPr vert="horz">
            <a:spAutoFit/>
          </a:bodyPr>
          <a:lstStyle/>
          <a:p>
            <a:r>
              <a:rPr lang="en-US"/>
              <a:t>Case Study (2/7): RPG </a:t>
            </a:r>
            <a:r>
              <a:rPr lang="en-US" u="sng"/>
              <a:t>ONLY</a:t>
            </a:r>
            <a:endParaRPr lang="en-US"/>
          </a:p>
        </p:txBody>
      </p:sp>
      <p:sp>
        <p:nvSpPr>
          <p:cNvPr id="4" name="Slide Number Placeholder 5">
            <a:extLst>
              <a:ext uri="{FF2B5EF4-FFF2-40B4-BE49-F238E27FC236}">
                <a16:creationId xmlns:a16="http://schemas.microsoft.com/office/drawing/2014/main" id="{3CE35014-C4F3-D772-EB7E-666CCDF1F6EC}"/>
              </a:ext>
            </a:extLst>
          </p:cNvPr>
          <p:cNvSpPr>
            <a:spLocks noGrp="1"/>
          </p:cNvSpPr>
          <p:nvPr>
            <p:ph type="sldNum" sz="quarter" idx="12"/>
          </p:nvPr>
        </p:nvSpPr>
        <p:spPr/>
        <p:txBody>
          <a:bodyPr/>
          <a:lstStyle/>
          <a:p>
            <a:fld id="{BCDE79FB-97BA-492B-8D57-F1373F9ADA95}" type="slidenum">
              <a:rPr lang="en-US" smtClean="0"/>
              <a:t>29</a:t>
            </a:fld>
            <a:endParaRPr lang="en-US"/>
          </a:p>
        </p:txBody>
      </p:sp>
      <p:grpSp>
        <p:nvGrpSpPr>
          <p:cNvPr id="22" name="Group 21">
            <a:extLst>
              <a:ext uri="{FF2B5EF4-FFF2-40B4-BE49-F238E27FC236}">
                <a16:creationId xmlns:a16="http://schemas.microsoft.com/office/drawing/2014/main" id="{2F0DAF41-2EBA-C727-EDE4-3CA36E4E030D}"/>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8264F7EE-51D3-6152-47D3-F1FFCDBF020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D5E83ED-0FCF-D57E-EB22-869D9DF7572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9C175B1-3E9E-CCB4-5021-F46A06F45346}"/>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824A2865-FD4D-AE5A-6CF9-1DAF817CDA54}"/>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8F5C9E-091B-E63A-1A16-62C5B09941C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16008035-625C-45A9-1239-A6E622045F23}"/>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3" name="Rectangle 2">
            <a:extLst>
              <a:ext uri="{FF2B5EF4-FFF2-40B4-BE49-F238E27FC236}">
                <a16:creationId xmlns:a16="http://schemas.microsoft.com/office/drawing/2014/main" id="{EDA17F1D-EBDA-BD97-2783-FBD16F9B30FE}"/>
              </a:ext>
            </a:extLst>
          </p:cNvPr>
          <p:cNvSpPr/>
          <p:nvPr/>
        </p:nvSpPr>
        <p:spPr>
          <a:xfrm>
            <a:off x="2935224" y="2441448"/>
            <a:ext cx="841248" cy="11704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7037B7-5C6A-6907-DBC4-D56777125B75}"/>
              </a:ext>
            </a:extLst>
          </p:cNvPr>
          <p:cNvSpPr txBox="1">
            <a:spLocks/>
          </p:cNvSpPr>
          <p:nvPr/>
        </p:nvSpPr>
        <p:spPr>
          <a:xfrm>
            <a:off x="8631176" y="1734008"/>
            <a:ext cx="3027424" cy="19774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Interconnection Agreement (IA) establishes the maximum load level contractually permitted in each year</a:t>
            </a:r>
          </a:p>
          <a:p>
            <a:pPr lvl="1">
              <a:buFont typeface="Arial" panose="020B0604020202020204" pitchFamily="34" charset="0"/>
              <a:buChar char="•"/>
            </a:pPr>
            <a:r>
              <a:rPr lang="en-US" sz="1400" dirty="0"/>
              <a:t>ERCOT compares the RPG-adjusted schedule against the IA and uses the lower value when determining the final modeled load schedule</a:t>
            </a:r>
            <a:endParaRPr lang="en-US" sz="1400" b="1" dirty="0"/>
          </a:p>
        </p:txBody>
      </p:sp>
      <p:sp>
        <p:nvSpPr>
          <p:cNvPr id="10" name="TextBox 9">
            <a:extLst>
              <a:ext uri="{FF2B5EF4-FFF2-40B4-BE49-F238E27FC236}">
                <a16:creationId xmlns:a16="http://schemas.microsoft.com/office/drawing/2014/main" id="{EFFDA83A-4ACE-254B-C056-93B19797D283}"/>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Requested MW using the executed IA</a:t>
            </a:r>
          </a:p>
        </p:txBody>
      </p:sp>
      <p:sp>
        <p:nvSpPr>
          <p:cNvPr id="5" name="TextBox 1064">
            <a:extLst>
              <a:ext uri="{FF2B5EF4-FFF2-40B4-BE49-F238E27FC236}">
                <a16:creationId xmlns:a16="http://schemas.microsoft.com/office/drawing/2014/main" id="{AD0E7012-9EE9-05D2-E92F-2A7AA67763C3}"/>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pic>
        <p:nvPicPr>
          <p:cNvPr id="7" name="Picture 6">
            <a:extLst>
              <a:ext uri="{FF2B5EF4-FFF2-40B4-BE49-F238E27FC236}">
                <a16:creationId xmlns:a16="http://schemas.microsoft.com/office/drawing/2014/main" id="{FA694436-E800-D5AB-5FE3-80A28F55794F}"/>
              </a:ext>
            </a:extLst>
          </p:cNvPr>
          <p:cNvPicPr>
            <a:picLocks/>
          </p:cNvPicPr>
          <p:nvPr/>
        </p:nvPicPr>
        <p:blipFill>
          <a:blip r:embed="rId9"/>
          <a:stretch>
            <a:fillRect/>
          </a:stretch>
        </p:blipFill>
        <p:spPr>
          <a:xfrm>
            <a:off x="1257300" y="3820104"/>
            <a:ext cx="5444650" cy="1710322"/>
          </a:xfrm>
          <a:prstGeom prst="rect">
            <a:avLst/>
          </a:prstGeom>
        </p:spPr>
      </p:pic>
    </p:spTree>
    <p:extLst>
      <p:ext uri="{BB962C8B-B14F-4D97-AF65-F5344CB8AC3E}">
        <p14:creationId xmlns:p14="http://schemas.microsoft.com/office/powerpoint/2010/main" val="354111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D042-7487-1B11-4BDE-5EA13F1C3BA9}"/>
            </a:ext>
          </a:extLst>
        </p:cNvPr>
        <p:cNvGrpSpPr/>
        <p:nvPr/>
      </p:nvGrpSpPr>
      <p:grpSpPr>
        <a:xfrm>
          <a:off x="0" y="0"/>
          <a:ext cx="0" cy="0"/>
          <a:chOff x="0" y="0"/>
          <a:chExt cx="0" cy="0"/>
        </a:xfrm>
      </p:grpSpPr>
      <p:graphicFrame>
        <p:nvGraphicFramePr>
          <p:cNvPr id="80" name="think-cell data - do not delete" hidden="1">
            <a:extLst>
              <a:ext uri="{FF2B5EF4-FFF2-40B4-BE49-F238E27FC236}">
                <a16:creationId xmlns:a16="http://schemas.microsoft.com/office/drawing/2014/main" id="{C5466715-FE25-535E-8CA5-47ADDC57C4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0" name="think-cell data - do not delete" hidden="1">
                        <a:extLst>
                          <a:ext uri="{FF2B5EF4-FFF2-40B4-BE49-F238E27FC236}">
                            <a16:creationId xmlns:a16="http://schemas.microsoft.com/office/drawing/2014/main" id="{C5466715-FE25-535E-8CA5-47ADDC57C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24FE5A1-2312-EAA2-12AF-692BE03402A5}"/>
              </a:ext>
            </a:extLst>
          </p:cNvPr>
          <p:cNvSpPr>
            <a:spLocks noGrp="1"/>
          </p:cNvSpPr>
          <p:nvPr>
            <p:ph type="title"/>
          </p:nvPr>
        </p:nvSpPr>
        <p:spPr>
          <a:xfrm>
            <a:off x="1257300" y="457200"/>
            <a:ext cx="10401300" cy="332399"/>
          </a:xfrm>
        </p:spPr>
        <p:txBody>
          <a:bodyPr vert="horz" wrap="square">
            <a:spAutoFit/>
          </a:bodyPr>
          <a:lstStyle/>
          <a:p>
            <a:r>
              <a:rPr lang="en-US"/>
              <a:t>Weekly Batch Zero Readiness Discussions </a:t>
            </a:r>
            <a:r>
              <a:rPr lang="en-US" sz="2000" i="1"/>
              <a:t>(see ERCOT Meeting Calendar)</a:t>
            </a:r>
            <a:endParaRPr lang="en-US" i="1"/>
          </a:p>
        </p:txBody>
      </p:sp>
      <p:sp>
        <p:nvSpPr>
          <p:cNvPr id="3" name="Text Placeholder 11">
            <a:extLst>
              <a:ext uri="{FF2B5EF4-FFF2-40B4-BE49-F238E27FC236}">
                <a16:creationId xmlns:a16="http://schemas.microsoft.com/office/drawing/2014/main" id="{77AAF166-EAEE-D5E7-D35E-422D22DE2AB8}"/>
              </a:ext>
            </a:extLst>
          </p:cNvPr>
          <p:cNvSpPr>
            <a:spLocks noGrp="1"/>
          </p:cNvSpPr>
          <p:nvPr>
            <p:ph type="body" sz="quarter" idx="15"/>
          </p:nvPr>
        </p:nvSpPr>
        <p:spPr>
          <a:xfrm flipH="1">
            <a:off x="7598003" y="1676400"/>
            <a:ext cx="4060596" cy="3472543"/>
          </a:xfrm>
        </p:spPr>
        <p:txBody>
          <a:bodyPr vert="horz" wrap="square" lIns="365760" tIns="91440" rIns="91440" bIns="91440" rtlCol="0" anchor="t">
            <a:noAutofit/>
          </a:bodyPr>
          <a:lstStyle/>
          <a:p>
            <a:r>
              <a:rPr lang="en-US" sz="1800" dirty="0"/>
              <a:t>Also:</a:t>
            </a:r>
          </a:p>
          <a:p>
            <a:pPr marL="285750" indent="-285750">
              <a:buFont typeface="Arial" panose="020B0604020202020204" pitchFamily="34" charset="0"/>
              <a:buChar char="•"/>
            </a:pPr>
            <a:r>
              <a:rPr lang="en-US" sz="1800" b="0" dirty="0"/>
              <a:t>ERCOT is currently sending weekly emails to TSPs by end of day Tuesday on current LLIS Batch Zero status </a:t>
            </a:r>
            <a:r>
              <a:rPr lang="en-US" sz="1800" b="0" i="1" dirty="0">
                <a:solidFill>
                  <a:srgbClr val="C00000"/>
                </a:solidFill>
              </a:rPr>
              <a:t>(final LLIS status is subject to PUCT approval of PGRR145 requirements, expected Jun 18)</a:t>
            </a:r>
            <a:endParaRPr lang="en-US" sz="1800" b="0" i="1" dirty="0">
              <a:solidFill>
                <a:srgbClr val="C00000"/>
              </a:solidFill>
              <a:cs typeface="Arial"/>
            </a:endParaRPr>
          </a:p>
          <a:p>
            <a:pPr marL="285750" indent="-285750">
              <a:buFont typeface="Arial" panose="020B0604020202020204" pitchFamily="34" charset="0"/>
              <a:buChar char="•"/>
            </a:pPr>
            <a:r>
              <a:rPr lang="en-US" sz="1800" b="0" dirty="0"/>
              <a:t>ERCOT is developing an FAQ to assist with implementation questions</a:t>
            </a:r>
            <a:endParaRPr lang="en-US" sz="1800" b="0" dirty="0">
              <a:cs typeface="Arial"/>
            </a:endParaRPr>
          </a:p>
          <a:p>
            <a:endParaRPr lang="en-US" sz="1800" b="0" dirty="0"/>
          </a:p>
          <a:p>
            <a:pPr marL="285750" indent="-285750">
              <a:buFont typeface="Arial" panose="020B0604020202020204" pitchFamily="34" charset="0"/>
              <a:buChar char="•"/>
            </a:pPr>
            <a:endParaRPr lang="en-US" dirty="0"/>
          </a:p>
          <a:p>
            <a:endParaRPr lang="en-US" dirty="0"/>
          </a:p>
        </p:txBody>
      </p:sp>
      <p:sp>
        <p:nvSpPr>
          <p:cNvPr id="4" name="Slide Number Placeholder 5">
            <a:extLst>
              <a:ext uri="{FF2B5EF4-FFF2-40B4-BE49-F238E27FC236}">
                <a16:creationId xmlns:a16="http://schemas.microsoft.com/office/drawing/2014/main" id="{C7224A3D-0B50-D947-A8EF-5BEB4E0E81E8}"/>
              </a:ext>
            </a:extLst>
          </p:cNvPr>
          <p:cNvSpPr>
            <a:spLocks noGrp="1"/>
          </p:cNvSpPr>
          <p:nvPr>
            <p:ph type="sldNum" sz="quarter" idx="12"/>
          </p:nvPr>
        </p:nvSpPr>
        <p:spPr/>
        <p:txBody>
          <a:bodyPr/>
          <a:lstStyle/>
          <a:p>
            <a:fld id="{BCDE79FB-97BA-492B-8D57-F1373F9ADA95}" type="slidenum">
              <a:rPr lang="en-US" smtClean="0"/>
              <a:t>3</a:t>
            </a:fld>
            <a:endParaRPr lang="en-US"/>
          </a:p>
        </p:txBody>
      </p:sp>
      <p:sp>
        <p:nvSpPr>
          <p:cNvPr id="9" name="Rectangle 8">
            <a:extLst>
              <a:ext uri="{FF2B5EF4-FFF2-40B4-BE49-F238E27FC236}">
                <a16:creationId xmlns:a16="http://schemas.microsoft.com/office/drawing/2014/main" id="{ED92D7C2-3F06-E23B-961D-B6A92C82C177}"/>
              </a:ext>
            </a:extLst>
          </p:cNvPr>
          <p:cNvSpPr>
            <a:spLocks/>
          </p:cNvSpPr>
          <p:nvPr/>
        </p:nvSpPr>
        <p:spPr>
          <a:xfrm>
            <a:off x="2327866"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 name="Rectangle 9">
            <a:extLst>
              <a:ext uri="{FF2B5EF4-FFF2-40B4-BE49-F238E27FC236}">
                <a16:creationId xmlns:a16="http://schemas.microsoft.com/office/drawing/2014/main" id="{2800C05F-4932-1DCD-C97D-EAAD8ABEC17D}"/>
              </a:ext>
            </a:extLst>
          </p:cNvPr>
          <p:cNvSpPr>
            <a:spLocks/>
          </p:cNvSpPr>
          <p:nvPr/>
        </p:nvSpPr>
        <p:spPr>
          <a:xfrm>
            <a:off x="2327866"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1" name="Rectangle 10">
            <a:extLst>
              <a:ext uri="{FF2B5EF4-FFF2-40B4-BE49-F238E27FC236}">
                <a16:creationId xmlns:a16="http://schemas.microsoft.com/office/drawing/2014/main" id="{3E4EFA68-44FD-08CF-0894-78EF7C71E52C}"/>
              </a:ext>
            </a:extLst>
          </p:cNvPr>
          <p:cNvSpPr>
            <a:spLocks/>
          </p:cNvSpPr>
          <p:nvPr/>
        </p:nvSpPr>
        <p:spPr>
          <a:xfrm>
            <a:off x="4863612" y="1456091"/>
            <a:ext cx="1231773" cy="458157"/>
          </a:xfrm>
          <a:prstGeom prst="rect">
            <a:avLst/>
          </a:prstGeom>
          <a:solidFill>
            <a:schemeClr val="accent5">
              <a:lumMod val="40000"/>
              <a:lumOff val="60000"/>
            </a:schemeClr>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2" name="Rectangle 11">
            <a:extLst>
              <a:ext uri="{FF2B5EF4-FFF2-40B4-BE49-F238E27FC236}">
                <a16:creationId xmlns:a16="http://schemas.microsoft.com/office/drawing/2014/main" id="{D9DB060B-339F-FE5D-7237-9694C95ED1B0}"/>
              </a:ext>
            </a:extLst>
          </p:cNvPr>
          <p:cNvSpPr>
            <a:spLocks/>
          </p:cNvSpPr>
          <p:nvPr/>
        </p:nvSpPr>
        <p:spPr>
          <a:xfrm>
            <a:off x="6131485"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 name="Rectangle 12">
            <a:extLst>
              <a:ext uri="{FF2B5EF4-FFF2-40B4-BE49-F238E27FC236}">
                <a16:creationId xmlns:a16="http://schemas.microsoft.com/office/drawing/2014/main" id="{A90A7AB6-6AA7-A661-2D37-08A8FC79452E}"/>
              </a:ext>
            </a:extLst>
          </p:cNvPr>
          <p:cNvSpPr>
            <a:spLocks/>
          </p:cNvSpPr>
          <p:nvPr/>
        </p:nvSpPr>
        <p:spPr>
          <a:xfrm>
            <a:off x="3595740"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4" name="Rectangle 13">
            <a:extLst>
              <a:ext uri="{FF2B5EF4-FFF2-40B4-BE49-F238E27FC236}">
                <a16:creationId xmlns:a16="http://schemas.microsoft.com/office/drawing/2014/main" id="{0DC697A8-DDEA-8800-9A65-6ACDEAA3D1E6}"/>
              </a:ext>
            </a:extLst>
          </p:cNvPr>
          <p:cNvSpPr>
            <a:spLocks/>
          </p:cNvSpPr>
          <p:nvPr/>
        </p:nvSpPr>
        <p:spPr>
          <a:xfrm>
            <a:off x="4863612" y="194473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5" name="Rectangle 14">
            <a:extLst>
              <a:ext uri="{FF2B5EF4-FFF2-40B4-BE49-F238E27FC236}">
                <a16:creationId xmlns:a16="http://schemas.microsoft.com/office/drawing/2014/main" id="{588C7631-2B18-EC4E-4724-638406B697BA}"/>
              </a:ext>
            </a:extLst>
          </p:cNvPr>
          <p:cNvSpPr>
            <a:spLocks/>
          </p:cNvSpPr>
          <p:nvPr/>
        </p:nvSpPr>
        <p:spPr>
          <a:xfrm>
            <a:off x="6131485"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6" name="Rectangle 15">
            <a:extLst>
              <a:ext uri="{FF2B5EF4-FFF2-40B4-BE49-F238E27FC236}">
                <a16:creationId xmlns:a16="http://schemas.microsoft.com/office/drawing/2014/main" id="{E0127C5D-842B-6C5D-02A4-1EE16D0A74CF}"/>
              </a:ext>
            </a:extLst>
          </p:cNvPr>
          <p:cNvSpPr>
            <a:spLocks/>
          </p:cNvSpPr>
          <p:nvPr/>
        </p:nvSpPr>
        <p:spPr>
          <a:xfrm>
            <a:off x="3595740"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7" name="Rectangle 16">
            <a:extLst>
              <a:ext uri="{FF2B5EF4-FFF2-40B4-BE49-F238E27FC236}">
                <a16:creationId xmlns:a16="http://schemas.microsoft.com/office/drawing/2014/main" id="{4453A6FA-7DA4-A3EA-BEDD-44361A61E5A3}"/>
              </a:ext>
            </a:extLst>
          </p:cNvPr>
          <p:cNvSpPr>
            <a:spLocks/>
          </p:cNvSpPr>
          <p:nvPr/>
        </p:nvSpPr>
        <p:spPr>
          <a:xfrm>
            <a:off x="2327866"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8" name="Rectangle 17">
            <a:extLst>
              <a:ext uri="{FF2B5EF4-FFF2-40B4-BE49-F238E27FC236}">
                <a16:creationId xmlns:a16="http://schemas.microsoft.com/office/drawing/2014/main" id="{976909E8-2800-C78C-0EF3-1D6C925FBB5B}"/>
              </a:ext>
            </a:extLst>
          </p:cNvPr>
          <p:cNvSpPr>
            <a:spLocks/>
          </p:cNvSpPr>
          <p:nvPr/>
        </p:nvSpPr>
        <p:spPr>
          <a:xfrm>
            <a:off x="4863612"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9" name="Rectangle 18">
            <a:extLst>
              <a:ext uri="{FF2B5EF4-FFF2-40B4-BE49-F238E27FC236}">
                <a16:creationId xmlns:a16="http://schemas.microsoft.com/office/drawing/2014/main" id="{D6FC2510-B134-9F11-5106-6197D009495F}"/>
              </a:ext>
            </a:extLst>
          </p:cNvPr>
          <p:cNvSpPr>
            <a:spLocks/>
          </p:cNvSpPr>
          <p:nvPr/>
        </p:nvSpPr>
        <p:spPr>
          <a:xfrm>
            <a:off x="6131485" y="243337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0" name="Rectangle 19">
            <a:extLst>
              <a:ext uri="{FF2B5EF4-FFF2-40B4-BE49-F238E27FC236}">
                <a16:creationId xmlns:a16="http://schemas.microsoft.com/office/drawing/2014/main" id="{CF21BD3C-FCEC-9C9C-6027-AAAD86E5B719}"/>
              </a:ext>
            </a:extLst>
          </p:cNvPr>
          <p:cNvSpPr>
            <a:spLocks/>
          </p:cNvSpPr>
          <p:nvPr/>
        </p:nvSpPr>
        <p:spPr>
          <a:xfrm>
            <a:off x="3595740"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1" name="Rectangle 20">
            <a:extLst>
              <a:ext uri="{FF2B5EF4-FFF2-40B4-BE49-F238E27FC236}">
                <a16:creationId xmlns:a16="http://schemas.microsoft.com/office/drawing/2014/main" id="{69EE7287-3A92-E980-F47A-500028063CC4}"/>
              </a:ext>
            </a:extLst>
          </p:cNvPr>
          <p:cNvSpPr>
            <a:spLocks/>
          </p:cNvSpPr>
          <p:nvPr/>
        </p:nvSpPr>
        <p:spPr>
          <a:xfrm>
            <a:off x="2327866"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 name="Rectangle 21">
            <a:extLst>
              <a:ext uri="{FF2B5EF4-FFF2-40B4-BE49-F238E27FC236}">
                <a16:creationId xmlns:a16="http://schemas.microsoft.com/office/drawing/2014/main" id="{84666BA3-0375-D702-1922-E51EF114E3F7}"/>
              </a:ext>
            </a:extLst>
          </p:cNvPr>
          <p:cNvSpPr>
            <a:spLocks/>
          </p:cNvSpPr>
          <p:nvPr/>
        </p:nvSpPr>
        <p:spPr>
          <a:xfrm>
            <a:off x="4863612" y="292201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 name="Rectangle 22">
            <a:extLst>
              <a:ext uri="{FF2B5EF4-FFF2-40B4-BE49-F238E27FC236}">
                <a16:creationId xmlns:a16="http://schemas.microsoft.com/office/drawing/2014/main" id="{B77F6DCB-3C26-1DE4-F73E-6152CA09F7FC}"/>
              </a:ext>
            </a:extLst>
          </p:cNvPr>
          <p:cNvSpPr>
            <a:spLocks/>
          </p:cNvSpPr>
          <p:nvPr/>
        </p:nvSpPr>
        <p:spPr>
          <a:xfrm>
            <a:off x="6131485"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4" name="Rectangle 23">
            <a:extLst>
              <a:ext uri="{FF2B5EF4-FFF2-40B4-BE49-F238E27FC236}">
                <a16:creationId xmlns:a16="http://schemas.microsoft.com/office/drawing/2014/main" id="{5472BCB9-C062-72A8-F604-96655E7F3522}"/>
              </a:ext>
            </a:extLst>
          </p:cNvPr>
          <p:cNvSpPr>
            <a:spLocks/>
          </p:cNvSpPr>
          <p:nvPr/>
        </p:nvSpPr>
        <p:spPr>
          <a:xfrm>
            <a:off x="3595740"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5" name="Rectangle 24">
            <a:extLst>
              <a:ext uri="{FF2B5EF4-FFF2-40B4-BE49-F238E27FC236}">
                <a16:creationId xmlns:a16="http://schemas.microsoft.com/office/drawing/2014/main" id="{AA19445C-36FE-CC04-A107-B568D8FEFED8}"/>
              </a:ext>
            </a:extLst>
          </p:cNvPr>
          <p:cNvSpPr>
            <a:spLocks/>
          </p:cNvSpPr>
          <p:nvPr/>
        </p:nvSpPr>
        <p:spPr>
          <a:xfrm>
            <a:off x="2327866"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6" name="TextBox 25">
            <a:extLst>
              <a:ext uri="{FF2B5EF4-FFF2-40B4-BE49-F238E27FC236}">
                <a16:creationId xmlns:a16="http://schemas.microsoft.com/office/drawing/2014/main" id="{70AB44A9-9527-878F-7317-B9E0998906F6}"/>
              </a:ext>
            </a:extLst>
          </p:cNvPr>
          <p:cNvSpPr txBox="1">
            <a:spLocks/>
          </p:cNvSpPr>
          <p:nvPr/>
        </p:nvSpPr>
        <p:spPr>
          <a:xfrm>
            <a:off x="3595740"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Wednesday</a:t>
            </a:r>
          </a:p>
        </p:txBody>
      </p:sp>
      <p:sp>
        <p:nvSpPr>
          <p:cNvPr id="27" name="TextBox 26">
            <a:extLst>
              <a:ext uri="{FF2B5EF4-FFF2-40B4-BE49-F238E27FC236}">
                <a16:creationId xmlns:a16="http://schemas.microsoft.com/office/drawing/2014/main" id="{29510893-9116-6669-6162-BD72C10E8B3E}"/>
              </a:ext>
            </a:extLst>
          </p:cNvPr>
          <p:cNvSpPr txBox="1">
            <a:spLocks/>
          </p:cNvSpPr>
          <p:nvPr/>
        </p:nvSpPr>
        <p:spPr>
          <a:xfrm>
            <a:off x="6131485"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Friday</a:t>
            </a:r>
          </a:p>
        </p:txBody>
      </p:sp>
      <p:sp>
        <p:nvSpPr>
          <p:cNvPr id="28" name="TextBox 27">
            <a:extLst>
              <a:ext uri="{FF2B5EF4-FFF2-40B4-BE49-F238E27FC236}">
                <a16:creationId xmlns:a16="http://schemas.microsoft.com/office/drawing/2014/main" id="{1F9157DB-351F-9DAC-9E0C-32BDB8D2A2E4}"/>
              </a:ext>
            </a:extLst>
          </p:cNvPr>
          <p:cNvSpPr txBox="1">
            <a:spLocks/>
          </p:cNvSpPr>
          <p:nvPr/>
        </p:nvSpPr>
        <p:spPr>
          <a:xfrm>
            <a:off x="4863612"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Thursday</a:t>
            </a:r>
          </a:p>
        </p:txBody>
      </p:sp>
      <p:sp>
        <p:nvSpPr>
          <p:cNvPr id="29" name="TextBox 28">
            <a:extLst>
              <a:ext uri="{FF2B5EF4-FFF2-40B4-BE49-F238E27FC236}">
                <a16:creationId xmlns:a16="http://schemas.microsoft.com/office/drawing/2014/main" id="{769302D9-C9E7-D718-B1A8-A4D347FC4ABB}"/>
              </a:ext>
            </a:extLst>
          </p:cNvPr>
          <p:cNvSpPr txBox="1">
            <a:spLocks/>
          </p:cNvSpPr>
          <p:nvPr/>
        </p:nvSpPr>
        <p:spPr>
          <a:xfrm>
            <a:off x="2327867"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Tuesday</a:t>
            </a:r>
          </a:p>
        </p:txBody>
      </p:sp>
      <p:sp>
        <p:nvSpPr>
          <p:cNvPr id="30" name="TextBox 29">
            <a:extLst>
              <a:ext uri="{FF2B5EF4-FFF2-40B4-BE49-F238E27FC236}">
                <a16:creationId xmlns:a16="http://schemas.microsoft.com/office/drawing/2014/main" id="{F996A75A-930B-75F2-B413-3F08F5190792}"/>
              </a:ext>
            </a:extLst>
          </p:cNvPr>
          <p:cNvSpPr txBox="1">
            <a:spLocks/>
          </p:cNvSpPr>
          <p:nvPr/>
        </p:nvSpPr>
        <p:spPr>
          <a:xfrm>
            <a:off x="1059994"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Monday</a:t>
            </a:r>
          </a:p>
        </p:txBody>
      </p:sp>
      <p:sp>
        <p:nvSpPr>
          <p:cNvPr id="31" name="Rectangle 30">
            <a:extLst>
              <a:ext uri="{FF2B5EF4-FFF2-40B4-BE49-F238E27FC236}">
                <a16:creationId xmlns:a16="http://schemas.microsoft.com/office/drawing/2014/main" id="{F978871E-FAD6-D851-32E7-AB3D0C22A552}"/>
              </a:ext>
            </a:extLst>
          </p:cNvPr>
          <p:cNvSpPr>
            <a:spLocks/>
          </p:cNvSpPr>
          <p:nvPr/>
        </p:nvSpPr>
        <p:spPr>
          <a:xfrm>
            <a:off x="1059994" y="194524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2" name="Rectangle 31">
            <a:extLst>
              <a:ext uri="{FF2B5EF4-FFF2-40B4-BE49-F238E27FC236}">
                <a16:creationId xmlns:a16="http://schemas.microsoft.com/office/drawing/2014/main" id="{5C097CE0-F64D-F28C-5941-A29014789CDA}"/>
              </a:ext>
            </a:extLst>
          </p:cNvPr>
          <p:cNvSpPr>
            <a:spLocks/>
          </p:cNvSpPr>
          <p:nvPr/>
        </p:nvSpPr>
        <p:spPr>
          <a:xfrm>
            <a:off x="1059994" y="243388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3" name="Rectangle 32">
            <a:extLst>
              <a:ext uri="{FF2B5EF4-FFF2-40B4-BE49-F238E27FC236}">
                <a16:creationId xmlns:a16="http://schemas.microsoft.com/office/drawing/2014/main" id="{4C85BF6A-7659-4384-2C51-C12E9CB78D71}"/>
              </a:ext>
            </a:extLst>
          </p:cNvPr>
          <p:cNvSpPr>
            <a:spLocks/>
          </p:cNvSpPr>
          <p:nvPr/>
        </p:nvSpPr>
        <p:spPr>
          <a:xfrm>
            <a:off x="1059994" y="2922529"/>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 name="Rectangle 7">
            <a:extLst>
              <a:ext uri="{FF2B5EF4-FFF2-40B4-BE49-F238E27FC236}">
                <a16:creationId xmlns:a16="http://schemas.microsoft.com/office/drawing/2014/main" id="{69B6A503-4139-0BA7-C0CD-4CF92C421AF6}"/>
              </a:ext>
            </a:extLst>
          </p:cNvPr>
          <p:cNvSpPr>
            <a:spLocks/>
          </p:cNvSpPr>
          <p:nvPr/>
        </p:nvSpPr>
        <p:spPr>
          <a:xfrm>
            <a:off x="1059994"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4" name="Rectangle 33">
            <a:extLst>
              <a:ext uri="{FF2B5EF4-FFF2-40B4-BE49-F238E27FC236}">
                <a16:creationId xmlns:a16="http://schemas.microsoft.com/office/drawing/2014/main" id="{62F0FEB7-1DBF-89DC-D990-FAABDD292524}"/>
              </a:ext>
            </a:extLst>
          </p:cNvPr>
          <p:cNvSpPr>
            <a:spLocks/>
          </p:cNvSpPr>
          <p:nvPr/>
        </p:nvSpPr>
        <p:spPr>
          <a:xfrm>
            <a:off x="1059994"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5" name="Rectangle 34">
            <a:extLst>
              <a:ext uri="{FF2B5EF4-FFF2-40B4-BE49-F238E27FC236}">
                <a16:creationId xmlns:a16="http://schemas.microsoft.com/office/drawing/2014/main" id="{6DAFE91F-36D1-4713-5EE6-56B169CE0C07}"/>
              </a:ext>
            </a:extLst>
          </p:cNvPr>
          <p:cNvSpPr>
            <a:spLocks/>
          </p:cNvSpPr>
          <p:nvPr/>
        </p:nvSpPr>
        <p:spPr>
          <a:xfrm>
            <a:off x="6184274"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5</a:t>
            </a:r>
          </a:p>
        </p:txBody>
      </p:sp>
      <p:sp>
        <p:nvSpPr>
          <p:cNvPr id="37" name="Rectangle 36">
            <a:extLst>
              <a:ext uri="{FF2B5EF4-FFF2-40B4-BE49-F238E27FC236}">
                <a16:creationId xmlns:a16="http://schemas.microsoft.com/office/drawing/2014/main" id="{2C97918A-F366-01A7-E128-9CBD5BDD469C}"/>
              </a:ext>
            </a:extLst>
          </p:cNvPr>
          <p:cNvSpPr>
            <a:spLocks/>
          </p:cNvSpPr>
          <p:nvPr/>
        </p:nvSpPr>
        <p:spPr>
          <a:xfrm>
            <a:off x="6184274"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12</a:t>
            </a:r>
          </a:p>
        </p:txBody>
      </p:sp>
      <p:sp>
        <p:nvSpPr>
          <p:cNvPr id="39" name="Rectangle 38">
            <a:extLst>
              <a:ext uri="{FF2B5EF4-FFF2-40B4-BE49-F238E27FC236}">
                <a16:creationId xmlns:a16="http://schemas.microsoft.com/office/drawing/2014/main" id="{8F4999FF-E491-03FB-A55B-AB58FA2B3F81}"/>
              </a:ext>
            </a:extLst>
          </p:cNvPr>
          <p:cNvSpPr>
            <a:spLocks/>
          </p:cNvSpPr>
          <p:nvPr/>
        </p:nvSpPr>
        <p:spPr>
          <a:xfrm>
            <a:off x="6184274"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19</a:t>
            </a:r>
          </a:p>
        </p:txBody>
      </p:sp>
      <p:sp>
        <p:nvSpPr>
          <p:cNvPr id="40" name="TextBox 39">
            <a:extLst>
              <a:ext uri="{FF2B5EF4-FFF2-40B4-BE49-F238E27FC236}">
                <a16:creationId xmlns:a16="http://schemas.microsoft.com/office/drawing/2014/main" id="{9CDAD13A-F218-CE6C-E521-56250A2AFEE8}"/>
              </a:ext>
            </a:extLst>
          </p:cNvPr>
          <p:cNvSpPr txBox="1">
            <a:spLocks/>
          </p:cNvSpPr>
          <p:nvPr/>
        </p:nvSpPr>
        <p:spPr>
          <a:xfrm>
            <a:off x="6184274" y="2626309"/>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LLWG/Batch Readiness</a:t>
            </a:r>
          </a:p>
          <a:p>
            <a:r>
              <a:rPr lang="en-US" sz="800"/>
              <a:t>Time TBD</a:t>
            </a:r>
          </a:p>
        </p:txBody>
      </p:sp>
      <p:sp>
        <p:nvSpPr>
          <p:cNvPr id="41" name="Rectangle 40">
            <a:extLst>
              <a:ext uri="{FF2B5EF4-FFF2-40B4-BE49-F238E27FC236}">
                <a16:creationId xmlns:a16="http://schemas.microsoft.com/office/drawing/2014/main" id="{A41A13BF-60B5-83CB-E00B-C37A3EF1CA10}"/>
              </a:ext>
            </a:extLst>
          </p:cNvPr>
          <p:cNvSpPr>
            <a:spLocks/>
          </p:cNvSpPr>
          <p:nvPr/>
        </p:nvSpPr>
        <p:spPr>
          <a:xfrm>
            <a:off x="6184274"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26</a:t>
            </a:r>
          </a:p>
        </p:txBody>
      </p:sp>
      <p:sp>
        <p:nvSpPr>
          <p:cNvPr id="43" name="Rectangle 42">
            <a:extLst>
              <a:ext uri="{FF2B5EF4-FFF2-40B4-BE49-F238E27FC236}">
                <a16:creationId xmlns:a16="http://schemas.microsoft.com/office/drawing/2014/main" id="{F638AD8D-3A10-EF6C-A1A1-6E33092DF06F}"/>
              </a:ext>
            </a:extLst>
          </p:cNvPr>
          <p:cNvSpPr>
            <a:spLocks/>
          </p:cNvSpPr>
          <p:nvPr/>
        </p:nvSpPr>
        <p:spPr>
          <a:xfrm>
            <a:off x="3648529"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45" name="Rectangle 44">
            <a:extLst>
              <a:ext uri="{FF2B5EF4-FFF2-40B4-BE49-F238E27FC236}">
                <a16:creationId xmlns:a16="http://schemas.microsoft.com/office/drawing/2014/main" id="{D7DF95B1-3CC1-33B9-1805-F7DC6CFB846F}"/>
              </a:ext>
            </a:extLst>
          </p:cNvPr>
          <p:cNvSpPr>
            <a:spLocks/>
          </p:cNvSpPr>
          <p:nvPr/>
        </p:nvSpPr>
        <p:spPr>
          <a:xfrm>
            <a:off x="4916402"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4</a:t>
            </a:r>
          </a:p>
        </p:txBody>
      </p:sp>
      <p:sp>
        <p:nvSpPr>
          <p:cNvPr id="46" name="TextBox 45">
            <a:extLst>
              <a:ext uri="{FF2B5EF4-FFF2-40B4-BE49-F238E27FC236}">
                <a16:creationId xmlns:a16="http://schemas.microsoft.com/office/drawing/2014/main" id="{43A840AE-439D-0E3A-8511-538DD37D7E26}"/>
              </a:ext>
            </a:extLst>
          </p:cNvPr>
          <p:cNvSpPr txBox="1">
            <a:spLocks/>
          </p:cNvSpPr>
          <p:nvPr/>
        </p:nvSpPr>
        <p:spPr>
          <a:xfrm>
            <a:off x="4880640" y="1649028"/>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47" name="Rectangle 46">
            <a:extLst>
              <a:ext uri="{FF2B5EF4-FFF2-40B4-BE49-F238E27FC236}">
                <a16:creationId xmlns:a16="http://schemas.microsoft.com/office/drawing/2014/main" id="{88CA7915-31B5-BA7C-2C06-5783EEBE228A}"/>
              </a:ext>
            </a:extLst>
          </p:cNvPr>
          <p:cNvSpPr>
            <a:spLocks/>
          </p:cNvSpPr>
          <p:nvPr/>
        </p:nvSpPr>
        <p:spPr>
          <a:xfrm>
            <a:off x="3648529"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10</a:t>
            </a:r>
          </a:p>
        </p:txBody>
      </p:sp>
      <p:sp>
        <p:nvSpPr>
          <p:cNvPr id="49" name="Rectangle 48">
            <a:extLst>
              <a:ext uri="{FF2B5EF4-FFF2-40B4-BE49-F238E27FC236}">
                <a16:creationId xmlns:a16="http://schemas.microsoft.com/office/drawing/2014/main" id="{DA986BB9-6CBE-2D31-AC03-13C0B10AB699}"/>
              </a:ext>
            </a:extLst>
          </p:cNvPr>
          <p:cNvSpPr>
            <a:spLocks/>
          </p:cNvSpPr>
          <p:nvPr/>
        </p:nvSpPr>
        <p:spPr>
          <a:xfrm>
            <a:off x="4916402"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11</a:t>
            </a:r>
          </a:p>
        </p:txBody>
      </p:sp>
      <p:sp>
        <p:nvSpPr>
          <p:cNvPr id="50" name="TextBox 49">
            <a:extLst>
              <a:ext uri="{FF2B5EF4-FFF2-40B4-BE49-F238E27FC236}">
                <a16:creationId xmlns:a16="http://schemas.microsoft.com/office/drawing/2014/main" id="{C58AD0DE-8A1A-89D0-FAE2-7BB423C37EED}"/>
              </a:ext>
            </a:extLst>
          </p:cNvPr>
          <p:cNvSpPr txBox="1">
            <a:spLocks/>
          </p:cNvSpPr>
          <p:nvPr/>
        </p:nvSpPr>
        <p:spPr>
          <a:xfrm>
            <a:off x="4880640" y="2137669"/>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1" name="Rectangle 50">
            <a:extLst>
              <a:ext uri="{FF2B5EF4-FFF2-40B4-BE49-F238E27FC236}">
                <a16:creationId xmlns:a16="http://schemas.microsoft.com/office/drawing/2014/main" id="{D776C411-5864-4B4F-E0C8-86F6AB2B96C6}"/>
              </a:ext>
            </a:extLst>
          </p:cNvPr>
          <p:cNvSpPr>
            <a:spLocks/>
          </p:cNvSpPr>
          <p:nvPr/>
        </p:nvSpPr>
        <p:spPr>
          <a:xfrm>
            <a:off x="3648529"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53" name="Rectangle 52">
            <a:extLst>
              <a:ext uri="{FF2B5EF4-FFF2-40B4-BE49-F238E27FC236}">
                <a16:creationId xmlns:a16="http://schemas.microsoft.com/office/drawing/2014/main" id="{BA283EE2-80C8-833E-A0E8-E34E08A23842}"/>
              </a:ext>
            </a:extLst>
          </p:cNvPr>
          <p:cNvSpPr>
            <a:spLocks/>
          </p:cNvSpPr>
          <p:nvPr/>
        </p:nvSpPr>
        <p:spPr>
          <a:xfrm>
            <a:off x="4916402"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18</a:t>
            </a:r>
          </a:p>
        </p:txBody>
      </p:sp>
      <p:sp>
        <p:nvSpPr>
          <p:cNvPr id="55" name="Rectangle 54">
            <a:extLst>
              <a:ext uri="{FF2B5EF4-FFF2-40B4-BE49-F238E27FC236}">
                <a16:creationId xmlns:a16="http://schemas.microsoft.com/office/drawing/2014/main" id="{106F2655-7BF1-23FD-6180-3A46C7E2CEAC}"/>
              </a:ext>
            </a:extLst>
          </p:cNvPr>
          <p:cNvSpPr>
            <a:spLocks/>
          </p:cNvSpPr>
          <p:nvPr/>
        </p:nvSpPr>
        <p:spPr>
          <a:xfrm>
            <a:off x="3648529"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24</a:t>
            </a:r>
          </a:p>
        </p:txBody>
      </p:sp>
      <p:sp>
        <p:nvSpPr>
          <p:cNvPr id="57" name="Rectangle 56">
            <a:extLst>
              <a:ext uri="{FF2B5EF4-FFF2-40B4-BE49-F238E27FC236}">
                <a16:creationId xmlns:a16="http://schemas.microsoft.com/office/drawing/2014/main" id="{F3E27AC9-EF87-5D82-63D8-CAE0D3DAFE7F}"/>
              </a:ext>
            </a:extLst>
          </p:cNvPr>
          <p:cNvSpPr>
            <a:spLocks/>
          </p:cNvSpPr>
          <p:nvPr/>
        </p:nvSpPr>
        <p:spPr>
          <a:xfrm>
            <a:off x="4916402"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25</a:t>
            </a:r>
          </a:p>
        </p:txBody>
      </p:sp>
      <p:sp>
        <p:nvSpPr>
          <p:cNvPr id="58" name="TextBox 57">
            <a:extLst>
              <a:ext uri="{FF2B5EF4-FFF2-40B4-BE49-F238E27FC236}">
                <a16:creationId xmlns:a16="http://schemas.microsoft.com/office/drawing/2014/main" id="{D7CDE7B1-6053-636E-8FBD-B8D9BE0FB887}"/>
              </a:ext>
            </a:extLst>
          </p:cNvPr>
          <p:cNvSpPr txBox="1">
            <a:spLocks/>
          </p:cNvSpPr>
          <p:nvPr/>
        </p:nvSpPr>
        <p:spPr>
          <a:xfrm>
            <a:off x="4880640" y="311495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9" name="Rectangle 58">
            <a:extLst>
              <a:ext uri="{FF2B5EF4-FFF2-40B4-BE49-F238E27FC236}">
                <a16:creationId xmlns:a16="http://schemas.microsoft.com/office/drawing/2014/main" id="{9BE83C8A-675D-494A-9237-1C4DEEEEA3C9}"/>
              </a:ext>
            </a:extLst>
          </p:cNvPr>
          <p:cNvSpPr>
            <a:spLocks/>
          </p:cNvSpPr>
          <p:nvPr/>
        </p:nvSpPr>
        <p:spPr>
          <a:xfrm>
            <a:off x="2380657"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61" name="Rectangle 60">
            <a:extLst>
              <a:ext uri="{FF2B5EF4-FFF2-40B4-BE49-F238E27FC236}">
                <a16:creationId xmlns:a16="http://schemas.microsoft.com/office/drawing/2014/main" id="{45CC2571-6B46-E4E3-796B-933F9F6C463B}"/>
              </a:ext>
            </a:extLst>
          </p:cNvPr>
          <p:cNvSpPr>
            <a:spLocks/>
          </p:cNvSpPr>
          <p:nvPr/>
        </p:nvSpPr>
        <p:spPr>
          <a:xfrm>
            <a:off x="2380657"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63" name="Rectangle 62">
            <a:extLst>
              <a:ext uri="{FF2B5EF4-FFF2-40B4-BE49-F238E27FC236}">
                <a16:creationId xmlns:a16="http://schemas.microsoft.com/office/drawing/2014/main" id="{6097BE35-A600-4AD8-26A3-DA4C45FA57B2}"/>
              </a:ext>
            </a:extLst>
          </p:cNvPr>
          <p:cNvSpPr>
            <a:spLocks/>
          </p:cNvSpPr>
          <p:nvPr/>
        </p:nvSpPr>
        <p:spPr>
          <a:xfrm>
            <a:off x="2380657"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65" name="Rectangle 64">
            <a:extLst>
              <a:ext uri="{FF2B5EF4-FFF2-40B4-BE49-F238E27FC236}">
                <a16:creationId xmlns:a16="http://schemas.microsoft.com/office/drawing/2014/main" id="{CF194142-0814-CCBB-24B4-CBB61392AA25}"/>
              </a:ext>
            </a:extLst>
          </p:cNvPr>
          <p:cNvSpPr>
            <a:spLocks/>
          </p:cNvSpPr>
          <p:nvPr/>
        </p:nvSpPr>
        <p:spPr>
          <a:xfrm>
            <a:off x="2380657"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67" name="Rectangle 66">
            <a:extLst>
              <a:ext uri="{FF2B5EF4-FFF2-40B4-BE49-F238E27FC236}">
                <a16:creationId xmlns:a16="http://schemas.microsoft.com/office/drawing/2014/main" id="{DD9EAC43-AE71-5FD2-FEF9-0302FA1BC310}"/>
              </a:ext>
            </a:extLst>
          </p:cNvPr>
          <p:cNvSpPr>
            <a:spLocks/>
          </p:cNvSpPr>
          <p:nvPr/>
        </p:nvSpPr>
        <p:spPr>
          <a:xfrm>
            <a:off x="2380657"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68" name="TextBox 67">
            <a:extLst>
              <a:ext uri="{FF2B5EF4-FFF2-40B4-BE49-F238E27FC236}">
                <a16:creationId xmlns:a16="http://schemas.microsoft.com/office/drawing/2014/main" id="{98AB91AA-4263-A06D-5831-C5218969DB70}"/>
              </a:ext>
            </a:extLst>
          </p:cNvPr>
          <p:cNvSpPr txBox="1">
            <a:spLocks/>
          </p:cNvSpPr>
          <p:nvPr/>
        </p:nvSpPr>
        <p:spPr>
          <a:xfrm>
            <a:off x="2380657"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69" name="Rectangle 68">
            <a:extLst>
              <a:ext uri="{FF2B5EF4-FFF2-40B4-BE49-F238E27FC236}">
                <a16:creationId xmlns:a16="http://schemas.microsoft.com/office/drawing/2014/main" id="{09F93FF8-23FA-5D43-EE37-8249AFE4B4FD}"/>
              </a:ext>
            </a:extLst>
          </p:cNvPr>
          <p:cNvSpPr>
            <a:spLocks/>
          </p:cNvSpPr>
          <p:nvPr/>
        </p:nvSpPr>
        <p:spPr>
          <a:xfrm>
            <a:off x="1112785"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71" name="Rectangle 70">
            <a:extLst>
              <a:ext uri="{FF2B5EF4-FFF2-40B4-BE49-F238E27FC236}">
                <a16:creationId xmlns:a16="http://schemas.microsoft.com/office/drawing/2014/main" id="{E59B2DE5-A0E9-B6C6-04B1-536A6262F394}"/>
              </a:ext>
            </a:extLst>
          </p:cNvPr>
          <p:cNvSpPr>
            <a:spLocks/>
          </p:cNvSpPr>
          <p:nvPr/>
        </p:nvSpPr>
        <p:spPr>
          <a:xfrm>
            <a:off x="1112785"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73" name="Rectangle 72">
            <a:extLst>
              <a:ext uri="{FF2B5EF4-FFF2-40B4-BE49-F238E27FC236}">
                <a16:creationId xmlns:a16="http://schemas.microsoft.com/office/drawing/2014/main" id="{BF7270A8-51DD-44A9-0F9B-D21C3160D743}"/>
              </a:ext>
            </a:extLst>
          </p:cNvPr>
          <p:cNvSpPr>
            <a:spLocks/>
          </p:cNvSpPr>
          <p:nvPr/>
        </p:nvSpPr>
        <p:spPr>
          <a:xfrm>
            <a:off x="1112785"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75" name="Rectangle 74">
            <a:extLst>
              <a:ext uri="{FF2B5EF4-FFF2-40B4-BE49-F238E27FC236}">
                <a16:creationId xmlns:a16="http://schemas.microsoft.com/office/drawing/2014/main" id="{0C030762-511F-F9E2-C8EE-813A1DB1E29F}"/>
              </a:ext>
            </a:extLst>
          </p:cNvPr>
          <p:cNvSpPr>
            <a:spLocks/>
          </p:cNvSpPr>
          <p:nvPr/>
        </p:nvSpPr>
        <p:spPr>
          <a:xfrm>
            <a:off x="1112785"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77" name="Rectangle 76">
            <a:extLst>
              <a:ext uri="{FF2B5EF4-FFF2-40B4-BE49-F238E27FC236}">
                <a16:creationId xmlns:a16="http://schemas.microsoft.com/office/drawing/2014/main" id="{BB37AA32-E203-F0A4-61A0-BF73AC47A519}"/>
              </a:ext>
            </a:extLst>
          </p:cNvPr>
          <p:cNvSpPr>
            <a:spLocks/>
          </p:cNvSpPr>
          <p:nvPr/>
        </p:nvSpPr>
        <p:spPr>
          <a:xfrm>
            <a:off x="1112785"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78" name="TextBox 77">
            <a:extLst>
              <a:ext uri="{FF2B5EF4-FFF2-40B4-BE49-F238E27FC236}">
                <a16:creationId xmlns:a16="http://schemas.microsoft.com/office/drawing/2014/main" id="{13556CF6-A9D5-7E3B-8FAF-F71A5D137820}"/>
              </a:ext>
            </a:extLst>
          </p:cNvPr>
          <p:cNvSpPr txBox="1">
            <a:spLocks/>
          </p:cNvSpPr>
          <p:nvPr/>
        </p:nvSpPr>
        <p:spPr>
          <a:xfrm>
            <a:off x="1112785"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82" name="Rectangle 81">
            <a:extLst>
              <a:ext uri="{FF2B5EF4-FFF2-40B4-BE49-F238E27FC236}">
                <a16:creationId xmlns:a16="http://schemas.microsoft.com/office/drawing/2014/main" id="{E222D981-C883-4089-65EF-A8C12C132A08}"/>
              </a:ext>
            </a:extLst>
          </p:cNvPr>
          <p:cNvSpPr>
            <a:spLocks/>
          </p:cNvSpPr>
          <p:nvPr/>
        </p:nvSpPr>
        <p:spPr>
          <a:xfrm>
            <a:off x="1059994"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5" name="Rectangle 84">
            <a:extLst>
              <a:ext uri="{FF2B5EF4-FFF2-40B4-BE49-F238E27FC236}">
                <a16:creationId xmlns:a16="http://schemas.microsoft.com/office/drawing/2014/main" id="{9D2E05DC-B9D6-9DA3-22DF-D1E1CEF65479}"/>
              </a:ext>
            </a:extLst>
          </p:cNvPr>
          <p:cNvSpPr>
            <a:spLocks/>
          </p:cNvSpPr>
          <p:nvPr/>
        </p:nvSpPr>
        <p:spPr>
          <a:xfrm>
            <a:off x="4863612"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6" name="Rectangle 85">
            <a:extLst>
              <a:ext uri="{FF2B5EF4-FFF2-40B4-BE49-F238E27FC236}">
                <a16:creationId xmlns:a16="http://schemas.microsoft.com/office/drawing/2014/main" id="{D5A34A5C-C8E6-4A75-0BFE-31FC1ADCFE73}"/>
              </a:ext>
            </a:extLst>
          </p:cNvPr>
          <p:cNvSpPr>
            <a:spLocks/>
          </p:cNvSpPr>
          <p:nvPr/>
        </p:nvSpPr>
        <p:spPr>
          <a:xfrm>
            <a:off x="6131485"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7" name="Rectangle 86">
            <a:extLst>
              <a:ext uri="{FF2B5EF4-FFF2-40B4-BE49-F238E27FC236}">
                <a16:creationId xmlns:a16="http://schemas.microsoft.com/office/drawing/2014/main" id="{683D0704-2D47-DCE0-A8B5-8935CD0DA651}"/>
              </a:ext>
            </a:extLst>
          </p:cNvPr>
          <p:cNvSpPr>
            <a:spLocks/>
          </p:cNvSpPr>
          <p:nvPr/>
        </p:nvSpPr>
        <p:spPr>
          <a:xfrm>
            <a:off x="3595740" y="414540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8" name="Rectangle 87">
            <a:extLst>
              <a:ext uri="{FF2B5EF4-FFF2-40B4-BE49-F238E27FC236}">
                <a16:creationId xmlns:a16="http://schemas.microsoft.com/office/drawing/2014/main" id="{6B16B686-B114-5DFF-5D97-EBFA4C4186CE}"/>
              </a:ext>
            </a:extLst>
          </p:cNvPr>
          <p:cNvSpPr>
            <a:spLocks/>
          </p:cNvSpPr>
          <p:nvPr/>
        </p:nvSpPr>
        <p:spPr>
          <a:xfrm>
            <a:off x="4863612" y="4634044"/>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9" name="Rectangle 88">
            <a:extLst>
              <a:ext uri="{FF2B5EF4-FFF2-40B4-BE49-F238E27FC236}">
                <a16:creationId xmlns:a16="http://schemas.microsoft.com/office/drawing/2014/main" id="{C9EF2BBB-73B8-2131-EA4E-023F611773C5}"/>
              </a:ext>
            </a:extLst>
          </p:cNvPr>
          <p:cNvSpPr>
            <a:spLocks/>
          </p:cNvSpPr>
          <p:nvPr/>
        </p:nvSpPr>
        <p:spPr>
          <a:xfrm>
            <a:off x="6131485" y="4634044"/>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0" name="Rectangle 89">
            <a:extLst>
              <a:ext uri="{FF2B5EF4-FFF2-40B4-BE49-F238E27FC236}">
                <a16:creationId xmlns:a16="http://schemas.microsoft.com/office/drawing/2014/main" id="{965497BE-D92E-9967-2691-60D71B421262}"/>
              </a:ext>
            </a:extLst>
          </p:cNvPr>
          <p:cNvSpPr>
            <a:spLocks/>
          </p:cNvSpPr>
          <p:nvPr/>
        </p:nvSpPr>
        <p:spPr>
          <a:xfrm>
            <a:off x="3595740"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1" name="Rectangle 90">
            <a:extLst>
              <a:ext uri="{FF2B5EF4-FFF2-40B4-BE49-F238E27FC236}">
                <a16:creationId xmlns:a16="http://schemas.microsoft.com/office/drawing/2014/main" id="{25E173E4-77A9-06FA-8B9C-DBC47C90653A}"/>
              </a:ext>
            </a:extLst>
          </p:cNvPr>
          <p:cNvSpPr>
            <a:spLocks/>
          </p:cNvSpPr>
          <p:nvPr/>
        </p:nvSpPr>
        <p:spPr>
          <a:xfrm>
            <a:off x="2327866"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2" name="Rectangle 91">
            <a:extLst>
              <a:ext uri="{FF2B5EF4-FFF2-40B4-BE49-F238E27FC236}">
                <a16:creationId xmlns:a16="http://schemas.microsoft.com/office/drawing/2014/main" id="{6334E804-03EC-9C49-771A-55230A0DCCFA}"/>
              </a:ext>
            </a:extLst>
          </p:cNvPr>
          <p:cNvSpPr>
            <a:spLocks/>
          </p:cNvSpPr>
          <p:nvPr/>
        </p:nvSpPr>
        <p:spPr>
          <a:xfrm>
            <a:off x="4863612"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3" name="Rectangle 92">
            <a:extLst>
              <a:ext uri="{FF2B5EF4-FFF2-40B4-BE49-F238E27FC236}">
                <a16:creationId xmlns:a16="http://schemas.microsoft.com/office/drawing/2014/main" id="{AC56A6F2-CF48-E399-6C57-87CC4F8D7A50}"/>
              </a:ext>
            </a:extLst>
          </p:cNvPr>
          <p:cNvSpPr>
            <a:spLocks/>
          </p:cNvSpPr>
          <p:nvPr/>
        </p:nvSpPr>
        <p:spPr>
          <a:xfrm>
            <a:off x="6131485"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4" name="Rectangle 93">
            <a:extLst>
              <a:ext uri="{FF2B5EF4-FFF2-40B4-BE49-F238E27FC236}">
                <a16:creationId xmlns:a16="http://schemas.microsoft.com/office/drawing/2014/main" id="{7229D990-B802-0807-FD2C-874BB48FB261}"/>
              </a:ext>
            </a:extLst>
          </p:cNvPr>
          <p:cNvSpPr>
            <a:spLocks/>
          </p:cNvSpPr>
          <p:nvPr/>
        </p:nvSpPr>
        <p:spPr>
          <a:xfrm>
            <a:off x="3595740"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5" name="Rectangle 94">
            <a:extLst>
              <a:ext uri="{FF2B5EF4-FFF2-40B4-BE49-F238E27FC236}">
                <a16:creationId xmlns:a16="http://schemas.microsoft.com/office/drawing/2014/main" id="{7B839CEE-EEF2-40C3-5BC6-A5B706B323FD}"/>
              </a:ext>
            </a:extLst>
          </p:cNvPr>
          <p:cNvSpPr>
            <a:spLocks/>
          </p:cNvSpPr>
          <p:nvPr/>
        </p:nvSpPr>
        <p:spPr>
          <a:xfrm>
            <a:off x="2327866"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6" name="Rectangle 95">
            <a:extLst>
              <a:ext uri="{FF2B5EF4-FFF2-40B4-BE49-F238E27FC236}">
                <a16:creationId xmlns:a16="http://schemas.microsoft.com/office/drawing/2014/main" id="{B3BDC270-4EFB-C3E1-0F7C-D5ED4EC9BC55}"/>
              </a:ext>
            </a:extLst>
          </p:cNvPr>
          <p:cNvSpPr>
            <a:spLocks/>
          </p:cNvSpPr>
          <p:nvPr/>
        </p:nvSpPr>
        <p:spPr>
          <a:xfrm>
            <a:off x="4863612"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7" name="Rectangle 96">
            <a:extLst>
              <a:ext uri="{FF2B5EF4-FFF2-40B4-BE49-F238E27FC236}">
                <a16:creationId xmlns:a16="http://schemas.microsoft.com/office/drawing/2014/main" id="{FB618E21-1437-09CE-8554-2D4F009C2626}"/>
              </a:ext>
            </a:extLst>
          </p:cNvPr>
          <p:cNvSpPr>
            <a:spLocks/>
          </p:cNvSpPr>
          <p:nvPr/>
        </p:nvSpPr>
        <p:spPr>
          <a:xfrm>
            <a:off x="6131485" y="5611325"/>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8" name="Rectangle 97">
            <a:extLst>
              <a:ext uri="{FF2B5EF4-FFF2-40B4-BE49-F238E27FC236}">
                <a16:creationId xmlns:a16="http://schemas.microsoft.com/office/drawing/2014/main" id="{4AD12FB4-4247-68D2-1883-F971F2C2D7DA}"/>
              </a:ext>
            </a:extLst>
          </p:cNvPr>
          <p:cNvSpPr>
            <a:spLocks/>
          </p:cNvSpPr>
          <p:nvPr/>
        </p:nvSpPr>
        <p:spPr>
          <a:xfrm>
            <a:off x="3595740"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9" name="Rectangle 98">
            <a:extLst>
              <a:ext uri="{FF2B5EF4-FFF2-40B4-BE49-F238E27FC236}">
                <a16:creationId xmlns:a16="http://schemas.microsoft.com/office/drawing/2014/main" id="{9F6E8AAB-99D4-57FB-E933-1FB3A14776BC}"/>
              </a:ext>
            </a:extLst>
          </p:cNvPr>
          <p:cNvSpPr>
            <a:spLocks/>
          </p:cNvSpPr>
          <p:nvPr/>
        </p:nvSpPr>
        <p:spPr>
          <a:xfrm>
            <a:off x="2327866"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5" name="Rectangle 104">
            <a:extLst>
              <a:ext uri="{FF2B5EF4-FFF2-40B4-BE49-F238E27FC236}">
                <a16:creationId xmlns:a16="http://schemas.microsoft.com/office/drawing/2014/main" id="{F10E454B-4B46-2553-37E3-9876DF0A1750}"/>
              </a:ext>
            </a:extLst>
          </p:cNvPr>
          <p:cNvSpPr>
            <a:spLocks/>
          </p:cNvSpPr>
          <p:nvPr/>
        </p:nvSpPr>
        <p:spPr>
          <a:xfrm>
            <a:off x="1059994" y="463456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6" name="Rectangle 105">
            <a:extLst>
              <a:ext uri="{FF2B5EF4-FFF2-40B4-BE49-F238E27FC236}">
                <a16:creationId xmlns:a16="http://schemas.microsoft.com/office/drawing/2014/main" id="{9BF8C372-E896-659A-5D33-157157698BF7}"/>
              </a:ext>
            </a:extLst>
          </p:cNvPr>
          <p:cNvSpPr>
            <a:spLocks/>
          </p:cNvSpPr>
          <p:nvPr/>
        </p:nvSpPr>
        <p:spPr>
          <a:xfrm>
            <a:off x="1059994" y="512320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7" name="Rectangle 106">
            <a:extLst>
              <a:ext uri="{FF2B5EF4-FFF2-40B4-BE49-F238E27FC236}">
                <a16:creationId xmlns:a16="http://schemas.microsoft.com/office/drawing/2014/main" id="{EDC09EE1-BAF7-79BC-8296-E87947BEE172}"/>
              </a:ext>
            </a:extLst>
          </p:cNvPr>
          <p:cNvSpPr>
            <a:spLocks/>
          </p:cNvSpPr>
          <p:nvPr/>
        </p:nvSpPr>
        <p:spPr>
          <a:xfrm>
            <a:off x="1059994" y="561184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9" name="Rectangle 108">
            <a:extLst>
              <a:ext uri="{FF2B5EF4-FFF2-40B4-BE49-F238E27FC236}">
                <a16:creationId xmlns:a16="http://schemas.microsoft.com/office/drawing/2014/main" id="{31B81247-14A4-B61A-12CA-770DA27A3CCA}"/>
              </a:ext>
            </a:extLst>
          </p:cNvPr>
          <p:cNvSpPr>
            <a:spLocks/>
          </p:cNvSpPr>
          <p:nvPr/>
        </p:nvSpPr>
        <p:spPr>
          <a:xfrm>
            <a:off x="6184274"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111" name="Rectangle 110">
            <a:extLst>
              <a:ext uri="{FF2B5EF4-FFF2-40B4-BE49-F238E27FC236}">
                <a16:creationId xmlns:a16="http://schemas.microsoft.com/office/drawing/2014/main" id="{EFFD0682-E4F7-E8DC-55F0-F28536242E32}"/>
              </a:ext>
            </a:extLst>
          </p:cNvPr>
          <p:cNvSpPr>
            <a:spLocks/>
          </p:cNvSpPr>
          <p:nvPr/>
        </p:nvSpPr>
        <p:spPr>
          <a:xfrm>
            <a:off x="6184274"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10</a:t>
            </a:r>
          </a:p>
        </p:txBody>
      </p:sp>
      <p:sp>
        <p:nvSpPr>
          <p:cNvPr id="112" name="TextBox 111">
            <a:extLst>
              <a:ext uri="{FF2B5EF4-FFF2-40B4-BE49-F238E27FC236}">
                <a16:creationId xmlns:a16="http://schemas.microsoft.com/office/drawing/2014/main" id="{9E2CFCD5-FA84-9EC1-47B8-2533009C1003}"/>
              </a:ext>
            </a:extLst>
          </p:cNvPr>
          <p:cNvSpPr txBox="1">
            <a:spLocks/>
          </p:cNvSpPr>
          <p:nvPr/>
        </p:nvSpPr>
        <p:spPr>
          <a:xfrm>
            <a:off x="6184274" y="4826981"/>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LLIS Submission</a:t>
            </a:r>
          </a:p>
          <a:p>
            <a:r>
              <a:rPr lang="en-US" sz="800">
                <a:solidFill>
                  <a:schemeClr val="bg1"/>
                </a:solidFill>
              </a:rPr>
              <a:t>Process ends</a:t>
            </a:r>
          </a:p>
        </p:txBody>
      </p:sp>
      <p:sp>
        <p:nvSpPr>
          <p:cNvPr id="113" name="Rectangle 112">
            <a:extLst>
              <a:ext uri="{FF2B5EF4-FFF2-40B4-BE49-F238E27FC236}">
                <a16:creationId xmlns:a16="http://schemas.microsoft.com/office/drawing/2014/main" id="{F47DF59E-1D4D-797F-2165-9E3BF7D0B575}"/>
              </a:ext>
            </a:extLst>
          </p:cNvPr>
          <p:cNvSpPr>
            <a:spLocks/>
          </p:cNvSpPr>
          <p:nvPr/>
        </p:nvSpPr>
        <p:spPr>
          <a:xfrm>
            <a:off x="6184274"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115" name="Rectangle 114">
            <a:extLst>
              <a:ext uri="{FF2B5EF4-FFF2-40B4-BE49-F238E27FC236}">
                <a16:creationId xmlns:a16="http://schemas.microsoft.com/office/drawing/2014/main" id="{A63CB8D4-5C18-AB58-291F-E6B1D5FE1111}"/>
              </a:ext>
            </a:extLst>
          </p:cNvPr>
          <p:cNvSpPr>
            <a:spLocks/>
          </p:cNvSpPr>
          <p:nvPr/>
        </p:nvSpPr>
        <p:spPr>
          <a:xfrm>
            <a:off x="6184274"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24</a:t>
            </a:r>
          </a:p>
        </p:txBody>
      </p:sp>
      <p:sp>
        <p:nvSpPr>
          <p:cNvPr id="116" name="TextBox 115">
            <a:extLst>
              <a:ext uri="{FF2B5EF4-FFF2-40B4-BE49-F238E27FC236}">
                <a16:creationId xmlns:a16="http://schemas.microsoft.com/office/drawing/2014/main" id="{7396C2A1-8CFC-4346-1E99-944BE2A0C374}"/>
              </a:ext>
            </a:extLst>
          </p:cNvPr>
          <p:cNvSpPr txBox="1">
            <a:spLocks/>
          </p:cNvSpPr>
          <p:nvPr/>
        </p:nvSpPr>
        <p:spPr>
          <a:xfrm>
            <a:off x="6184274" y="5804263"/>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TSP Due date for Batch Zero</a:t>
            </a:r>
          </a:p>
        </p:txBody>
      </p:sp>
      <p:sp>
        <p:nvSpPr>
          <p:cNvPr id="117" name="Rectangle 116">
            <a:extLst>
              <a:ext uri="{FF2B5EF4-FFF2-40B4-BE49-F238E27FC236}">
                <a16:creationId xmlns:a16="http://schemas.microsoft.com/office/drawing/2014/main" id="{864E99C0-09B8-6325-E094-C786286A8937}"/>
              </a:ext>
            </a:extLst>
          </p:cNvPr>
          <p:cNvSpPr>
            <a:spLocks/>
          </p:cNvSpPr>
          <p:nvPr/>
        </p:nvSpPr>
        <p:spPr>
          <a:xfrm>
            <a:off x="3648529"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118" name="TextBox 117">
            <a:extLst>
              <a:ext uri="{FF2B5EF4-FFF2-40B4-BE49-F238E27FC236}">
                <a16:creationId xmlns:a16="http://schemas.microsoft.com/office/drawing/2014/main" id="{A9B17F1B-7933-6ED0-DC48-C1E694433C8F}"/>
              </a:ext>
            </a:extLst>
          </p:cNvPr>
          <p:cNvSpPr txBox="1">
            <a:spLocks/>
          </p:cNvSpPr>
          <p:nvPr/>
        </p:nvSpPr>
        <p:spPr>
          <a:xfrm>
            <a:off x="3612767" y="4338340"/>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19" name="Rectangle 118">
            <a:extLst>
              <a:ext uri="{FF2B5EF4-FFF2-40B4-BE49-F238E27FC236}">
                <a16:creationId xmlns:a16="http://schemas.microsoft.com/office/drawing/2014/main" id="{007286F9-47BA-2E8B-11B2-1CB33904BE59}"/>
              </a:ext>
            </a:extLst>
          </p:cNvPr>
          <p:cNvSpPr>
            <a:spLocks/>
          </p:cNvSpPr>
          <p:nvPr/>
        </p:nvSpPr>
        <p:spPr>
          <a:xfrm>
            <a:off x="4916402"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121" name="Rectangle 120">
            <a:extLst>
              <a:ext uri="{FF2B5EF4-FFF2-40B4-BE49-F238E27FC236}">
                <a16:creationId xmlns:a16="http://schemas.microsoft.com/office/drawing/2014/main" id="{D4481915-3B0D-59C1-8C87-4765E0C74F57}"/>
              </a:ext>
            </a:extLst>
          </p:cNvPr>
          <p:cNvSpPr>
            <a:spLocks/>
          </p:cNvSpPr>
          <p:nvPr/>
        </p:nvSpPr>
        <p:spPr>
          <a:xfrm>
            <a:off x="3648529"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123" name="Rectangle 122">
            <a:extLst>
              <a:ext uri="{FF2B5EF4-FFF2-40B4-BE49-F238E27FC236}">
                <a16:creationId xmlns:a16="http://schemas.microsoft.com/office/drawing/2014/main" id="{E0243F25-0AAD-F833-5324-F7F803F3CD9C}"/>
              </a:ext>
            </a:extLst>
          </p:cNvPr>
          <p:cNvSpPr>
            <a:spLocks/>
          </p:cNvSpPr>
          <p:nvPr/>
        </p:nvSpPr>
        <p:spPr>
          <a:xfrm>
            <a:off x="4916402"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124" name="TextBox 123">
            <a:extLst>
              <a:ext uri="{FF2B5EF4-FFF2-40B4-BE49-F238E27FC236}">
                <a16:creationId xmlns:a16="http://schemas.microsoft.com/office/drawing/2014/main" id="{B79593FE-BC9E-1448-0CB8-B0E00A27AC0F}"/>
              </a:ext>
            </a:extLst>
          </p:cNvPr>
          <p:cNvSpPr txBox="1">
            <a:spLocks/>
          </p:cNvSpPr>
          <p:nvPr/>
        </p:nvSpPr>
        <p:spPr>
          <a:xfrm>
            <a:off x="4880640" y="482698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25" name="Rectangle 124">
            <a:extLst>
              <a:ext uri="{FF2B5EF4-FFF2-40B4-BE49-F238E27FC236}">
                <a16:creationId xmlns:a16="http://schemas.microsoft.com/office/drawing/2014/main" id="{BF1C82F6-A864-63CC-7A99-54F52DF7D970}"/>
              </a:ext>
            </a:extLst>
          </p:cNvPr>
          <p:cNvSpPr>
            <a:spLocks/>
          </p:cNvSpPr>
          <p:nvPr/>
        </p:nvSpPr>
        <p:spPr>
          <a:xfrm>
            <a:off x="3648529"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127" name="Rectangle 126">
            <a:extLst>
              <a:ext uri="{FF2B5EF4-FFF2-40B4-BE49-F238E27FC236}">
                <a16:creationId xmlns:a16="http://schemas.microsoft.com/office/drawing/2014/main" id="{D3570E27-7871-AD31-8E2C-34735E5EB317}"/>
              </a:ext>
            </a:extLst>
          </p:cNvPr>
          <p:cNvSpPr>
            <a:spLocks/>
          </p:cNvSpPr>
          <p:nvPr/>
        </p:nvSpPr>
        <p:spPr>
          <a:xfrm>
            <a:off x="4916402"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129" name="Rectangle 128">
            <a:extLst>
              <a:ext uri="{FF2B5EF4-FFF2-40B4-BE49-F238E27FC236}">
                <a16:creationId xmlns:a16="http://schemas.microsoft.com/office/drawing/2014/main" id="{862BFC6A-20CF-7559-A547-0AEABAE62285}"/>
              </a:ext>
            </a:extLst>
          </p:cNvPr>
          <p:cNvSpPr>
            <a:spLocks/>
          </p:cNvSpPr>
          <p:nvPr/>
        </p:nvSpPr>
        <p:spPr>
          <a:xfrm>
            <a:off x="3648529"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131" name="Rectangle 130">
            <a:extLst>
              <a:ext uri="{FF2B5EF4-FFF2-40B4-BE49-F238E27FC236}">
                <a16:creationId xmlns:a16="http://schemas.microsoft.com/office/drawing/2014/main" id="{8D8B2E01-AE0A-6AD8-1C17-06313D19D577}"/>
              </a:ext>
            </a:extLst>
          </p:cNvPr>
          <p:cNvSpPr>
            <a:spLocks/>
          </p:cNvSpPr>
          <p:nvPr/>
        </p:nvSpPr>
        <p:spPr>
          <a:xfrm>
            <a:off x="4916402"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133" name="Rectangle 132">
            <a:extLst>
              <a:ext uri="{FF2B5EF4-FFF2-40B4-BE49-F238E27FC236}">
                <a16:creationId xmlns:a16="http://schemas.microsoft.com/office/drawing/2014/main" id="{1CF78955-342B-8048-E93C-B517E838D058}"/>
              </a:ext>
            </a:extLst>
          </p:cNvPr>
          <p:cNvSpPr>
            <a:spLocks/>
          </p:cNvSpPr>
          <p:nvPr/>
        </p:nvSpPr>
        <p:spPr>
          <a:xfrm>
            <a:off x="2380657"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7</a:t>
            </a:r>
          </a:p>
        </p:txBody>
      </p:sp>
      <p:sp>
        <p:nvSpPr>
          <p:cNvPr id="135" name="Rectangle 134">
            <a:extLst>
              <a:ext uri="{FF2B5EF4-FFF2-40B4-BE49-F238E27FC236}">
                <a16:creationId xmlns:a16="http://schemas.microsoft.com/office/drawing/2014/main" id="{D2AE1386-FB8E-E77C-C2B4-C6C7B1E13465}"/>
              </a:ext>
            </a:extLst>
          </p:cNvPr>
          <p:cNvSpPr>
            <a:spLocks/>
          </p:cNvSpPr>
          <p:nvPr/>
        </p:nvSpPr>
        <p:spPr>
          <a:xfrm>
            <a:off x="2380657"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14</a:t>
            </a:r>
          </a:p>
        </p:txBody>
      </p:sp>
      <p:sp>
        <p:nvSpPr>
          <p:cNvPr id="137" name="Rectangle 136">
            <a:extLst>
              <a:ext uri="{FF2B5EF4-FFF2-40B4-BE49-F238E27FC236}">
                <a16:creationId xmlns:a16="http://schemas.microsoft.com/office/drawing/2014/main" id="{5636F187-5C45-7C29-C6F5-0B5E54478730}"/>
              </a:ext>
            </a:extLst>
          </p:cNvPr>
          <p:cNvSpPr>
            <a:spLocks/>
          </p:cNvSpPr>
          <p:nvPr/>
        </p:nvSpPr>
        <p:spPr>
          <a:xfrm>
            <a:off x="2380657"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21</a:t>
            </a:r>
          </a:p>
        </p:txBody>
      </p:sp>
      <p:sp>
        <p:nvSpPr>
          <p:cNvPr id="83" name="Rectangle 82">
            <a:extLst>
              <a:ext uri="{FF2B5EF4-FFF2-40B4-BE49-F238E27FC236}">
                <a16:creationId xmlns:a16="http://schemas.microsoft.com/office/drawing/2014/main" id="{67D9C7CA-35F2-D029-6761-9FE31A4E47AC}"/>
              </a:ext>
            </a:extLst>
          </p:cNvPr>
          <p:cNvSpPr>
            <a:spLocks/>
          </p:cNvSpPr>
          <p:nvPr/>
        </p:nvSpPr>
        <p:spPr>
          <a:xfrm>
            <a:off x="2327866"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9" name="Rectangle 138">
            <a:extLst>
              <a:ext uri="{FF2B5EF4-FFF2-40B4-BE49-F238E27FC236}">
                <a16:creationId xmlns:a16="http://schemas.microsoft.com/office/drawing/2014/main" id="{CBB6213F-A71B-F72A-E92D-DC3738C8E0C2}"/>
              </a:ext>
            </a:extLst>
          </p:cNvPr>
          <p:cNvSpPr>
            <a:spLocks/>
          </p:cNvSpPr>
          <p:nvPr/>
        </p:nvSpPr>
        <p:spPr>
          <a:xfrm>
            <a:off x="2380657"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28</a:t>
            </a:r>
          </a:p>
        </p:txBody>
      </p:sp>
      <p:sp>
        <p:nvSpPr>
          <p:cNvPr id="143" name="Rectangle 142">
            <a:extLst>
              <a:ext uri="{FF2B5EF4-FFF2-40B4-BE49-F238E27FC236}">
                <a16:creationId xmlns:a16="http://schemas.microsoft.com/office/drawing/2014/main" id="{A9831E4B-B3D9-0082-A4A4-EADC1C6FA547}"/>
              </a:ext>
            </a:extLst>
          </p:cNvPr>
          <p:cNvSpPr>
            <a:spLocks/>
          </p:cNvSpPr>
          <p:nvPr/>
        </p:nvSpPr>
        <p:spPr>
          <a:xfrm>
            <a:off x="1112785"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6</a:t>
            </a:r>
          </a:p>
        </p:txBody>
      </p:sp>
      <p:sp>
        <p:nvSpPr>
          <p:cNvPr id="145" name="Rectangle 144">
            <a:extLst>
              <a:ext uri="{FF2B5EF4-FFF2-40B4-BE49-F238E27FC236}">
                <a16:creationId xmlns:a16="http://schemas.microsoft.com/office/drawing/2014/main" id="{B1EE4A90-6289-B86D-139B-9586FEA79840}"/>
              </a:ext>
            </a:extLst>
          </p:cNvPr>
          <p:cNvSpPr>
            <a:spLocks/>
          </p:cNvSpPr>
          <p:nvPr/>
        </p:nvSpPr>
        <p:spPr>
          <a:xfrm>
            <a:off x="1112785"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13</a:t>
            </a:r>
          </a:p>
        </p:txBody>
      </p:sp>
      <p:sp>
        <p:nvSpPr>
          <p:cNvPr id="147" name="Rectangle 146">
            <a:extLst>
              <a:ext uri="{FF2B5EF4-FFF2-40B4-BE49-F238E27FC236}">
                <a16:creationId xmlns:a16="http://schemas.microsoft.com/office/drawing/2014/main" id="{5A9452E7-37EA-AFE2-9674-1BC90DC0334A}"/>
              </a:ext>
            </a:extLst>
          </p:cNvPr>
          <p:cNvSpPr>
            <a:spLocks/>
          </p:cNvSpPr>
          <p:nvPr/>
        </p:nvSpPr>
        <p:spPr>
          <a:xfrm>
            <a:off x="1112785"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20</a:t>
            </a:r>
          </a:p>
        </p:txBody>
      </p:sp>
      <p:sp>
        <p:nvSpPr>
          <p:cNvPr id="149" name="Rectangle 148">
            <a:extLst>
              <a:ext uri="{FF2B5EF4-FFF2-40B4-BE49-F238E27FC236}">
                <a16:creationId xmlns:a16="http://schemas.microsoft.com/office/drawing/2014/main" id="{3E732850-EF34-D827-3565-9626B8B7BC42}"/>
              </a:ext>
            </a:extLst>
          </p:cNvPr>
          <p:cNvSpPr>
            <a:spLocks/>
          </p:cNvSpPr>
          <p:nvPr/>
        </p:nvSpPr>
        <p:spPr>
          <a:xfrm>
            <a:off x="1112785"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27</a:t>
            </a:r>
          </a:p>
        </p:txBody>
      </p:sp>
      <p:sp>
        <p:nvSpPr>
          <p:cNvPr id="223" name="Rectangle 222">
            <a:extLst>
              <a:ext uri="{FF2B5EF4-FFF2-40B4-BE49-F238E27FC236}">
                <a16:creationId xmlns:a16="http://schemas.microsoft.com/office/drawing/2014/main" id="{DBA33F53-109B-EA30-C5AB-95146C490AB9}"/>
              </a:ext>
            </a:extLst>
          </p:cNvPr>
          <p:cNvSpPr>
            <a:spLocks/>
          </p:cNvSpPr>
          <p:nvPr/>
        </p:nvSpPr>
        <p:spPr>
          <a:xfrm>
            <a:off x="390418" y="1456091"/>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June</a:t>
            </a:r>
          </a:p>
        </p:txBody>
      </p:sp>
      <p:sp>
        <p:nvSpPr>
          <p:cNvPr id="225" name="Rectangle 224">
            <a:extLst>
              <a:ext uri="{FF2B5EF4-FFF2-40B4-BE49-F238E27FC236}">
                <a16:creationId xmlns:a16="http://schemas.microsoft.com/office/drawing/2014/main" id="{1EBF43A0-CBAF-BFE9-B5B1-6FC79E9258EC}"/>
              </a:ext>
            </a:extLst>
          </p:cNvPr>
          <p:cNvSpPr>
            <a:spLocks/>
          </p:cNvSpPr>
          <p:nvPr/>
        </p:nvSpPr>
        <p:spPr>
          <a:xfrm>
            <a:off x="390418" y="4145403"/>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dirty="0"/>
              <a:t>July</a:t>
            </a:r>
          </a:p>
        </p:txBody>
      </p:sp>
      <p:sp>
        <p:nvSpPr>
          <p:cNvPr id="228" name="Rectangle 227">
            <a:extLst>
              <a:ext uri="{FF2B5EF4-FFF2-40B4-BE49-F238E27FC236}">
                <a16:creationId xmlns:a16="http://schemas.microsoft.com/office/drawing/2014/main" id="{864BA422-BD4F-BE93-BC06-443B98631EC2}"/>
              </a:ext>
            </a:extLst>
          </p:cNvPr>
          <p:cNvSpPr>
            <a:spLocks/>
          </p:cNvSpPr>
          <p:nvPr/>
        </p:nvSpPr>
        <p:spPr>
          <a:xfrm>
            <a:off x="3595740"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9" name="Rectangle 228">
            <a:extLst>
              <a:ext uri="{FF2B5EF4-FFF2-40B4-BE49-F238E27FC236}">
                <a16:creationId xmlns:a16="http://schemas.microsoft.com/office/drawing/2014/main" id="{A4787079-2B35-F2BB-E770-6FD6E2AC5CCC}"/>
              </a:ext>
            </a:extLst>
          </p:cNvPr>
          <p:cNvSpPr>
            <a:spLocks/>
          </p:cNvSpPr>
          <p:nvPr/>
        </p:nvSpPr>
        <p:spPr>
          <a:xfrm>
            <a:off x="3648531"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232" name="Rectangle 231">
            <a:extLst>
              <a:ext uri="{FF2B5EF4-FFF2-40B4-BE49-F238E27FC236}">
                <a16:creationId xmlns:a16="http://schemas.microsoft.com/office/drawing/2014/main" id="{7F0A2CF8-CBD2-C3DE-1876-92A58FC34521}"/>
              </a:ext>
            </a:extLst>
          </p:cNvPr>
          <p:cNvSpPr>
            <a:spLocks/>
          </p:cNvSpPr>
          <p:nvPr/>
        </p:nvSpPr>
        <p:spPr>
          <a:xfrm>
            <a:off x="4863612"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3" name="Rectangle 232">
            <a:extLst>
              <a:ext uri="{FF2B5EF4-FFF2-40B4-BE49-F238E27FC236}">
                <a16:creationId xmlns:a16="http://schemas.microsoft.com/office/drawing/2014/main" id="{4FACAFAF-F9DE-282E-19FB-A392A9E9D526}"/>
              </a:ext>
            </a:extLst>
          </p:cNvPr>
          <p:cNvSpPr>
            <a:spLocks/>
          </p:cNvSpPr>
          <p:nvPr/>
        </p:nvSpPr>
        <p:spPr>
          <a:xfrm>
            <a:off x="4916403"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236" name="Rectangle 235">
            <a:extLst>
              <a:ext uri="{FF2B5EF4-FFF2-40B4-BE49-F238E27FC236}">
                <a16:creationId xmlns:a16="http://schemas.microsoft.com/office/drawing/2014/main" id="{C35DC4C4-4417-2C72-0FD3-E8E1335C13D0}"/>
              </a:ext>
            </a:extLst>
          </p:cNvPr>
          <p:cNvSpPr>
            <a:spLocks/>
          </p:cNvSpPr>
          <p:nvPr/>
        </p:nvSpPr>
        <p:spPr>
          <a:xfrm>
            <a:off x="6131485"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7" name="Rectangle 236">
            <a:extLst>
              <a:ext uri="{FF2B5EF4-FFF2-40B4-BE49-F238E27FC236}">
                <a16:creationId xmlns:a16="http://schemas.microsoft.com/office/drawing/2014/main" id="{6BBA5C48-40CB-6C33-A2CA-3AE6F69E959E}"/>
              </a:ext>
            </a:extLst>
          </p:cNvPr>
          <p:cNvSpPr>
            <a:spLocks/>
          </p:cNvSpPr>
          <p:nvPr/>
        </p:nvSpPr>
        <p:spPr>
          <a:xfrm>
            <a:off x="6184276"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31</a:t>
            </a:r>
          </a:p>
        </p:txBody>
      </p:sp>
    </p:spTree>
    <p:extLst>
      <p:ext uri="{BB962C8B-B14F-4D97-AF65-F5344CB8AC3E}">
        <p14:creationId xmlns:p14="http://schemas.microsoft.com/office/powerpoint/2010/main" val="3654767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92DF-9B1B-910A-9739-0CEFCFBC0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F524AA8-3105-C56E-CF93-32215D581681}"/>
              </a:ext>
            </a:extLst>
          </p:cNvPr>
          <p:cNvGraphicFramePr>
            <a:graphicFrameLocks noChangeAspect="1"/>
          </p:cNvGraphicFramePr>
          <p:nvPr>
            <p:custDataLst>
              <p:tags r:id="rId1"/>
            </p:custDataLst>
            <p:extLst>
              <p:ext uri="{D42A27DB-BD31-4B8C-83A1-F6EECF244321}">
                <p14:modId xmlns:p14="http://schemas.microsoft.com/office/powerpoint/2010/main" val="902829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F524AA8-3105-C56E-CF93-32215D5816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1B8D140-DD16-254F-2114-9A7A0C049E54}"/>
              </a:ext>
            </a:extLst>
          </p:cNvPr>
          <p:cNvPicPr>
            <a:picLocks noChangeAspect="1"/>
          </p:cNvPicPr>
          <p:nvPr/>
        </p:nvPicPr>
        <p:blipFill>
          <a:blip r:embed="rId8"/>
          <a:stretch>
            <a:fillRect/>
          </a:stretch>
        </p:blipFill>
        <p:spPr>
          <a:xfrm>
            <a:off x="1257300" y="1727194"/>
            <a:ext cx="6700702" cy="1903840"/>
          </a:xfrm>
          <a:prstGeom prst="rect">
            <a:avLst/>
          </a:prstGeom>
        </p:spPr>
      </p:pic>
      <p:sp>
        <p:nvSpPr>
          <p:cNvPr id="2" name="Title Placeholder 1">
            <a:extLst>
              <a:ext uri="{FF2B5EF4-FFF2-40B4-BE49-F238E27FC236}">
                <a16:creationId xmlns:a16="http://schemas.microsoft.com/office/drawing/2014/main" id="{79F9487A-460B-405A-491A-B105A87C4097}"/>
              </a:ext>
            </a:extLst>
          </p:cNvPr>
          <p:cNvSpPr>
            <a:spLocks noGrp="1"/>
          </p:cNvSpPr>
          <p:nvPr>
            <p:ph type="title"/>
          </p:nvPr>
        </p:nvSpPr>
        <p:spPr>
          <a:xfrm>
            <a:off x="1257300" y="457200"/>
            <a:ext cx="10401300" cy="332399"/>
          </a:xfrm>
        </p:spPr>
        <p:txBody>
          <a:bodyPr vert="horz">
            <a:spAutoFit/>
          </a:bodyPr>
          <a:lstStyle/>
          <a:p>
            <a:r>
              <a:rPr lang="en-US"/>
              <a:t>Case Study (3/7): RPG </a:t>
            </a:r>
            <a:r>
              <a:rPr lang="en-US" u="sng"/>
              <a:t>ONLY</a:t>
            </a:r>
            <a:endParaRPr lang="en-US"/>
          </a:p>
        </p:txBody>
      </p:sp>
      <p:sp>
        <p:nvSpPr>
          <p:cNvPr id="4" name="Slide Number Placeholder 5">
            <a:extLst>
              <a:ext uri="{FF2B5EF4-FFF2-40B4-BE49-F238E27FC236}">
                <a16:creationId xmlns:a16="http://schemas.microsoft.com/office/drawing/2014/main" id="{E68C0FF7-44D2-E42B-B0D6-92FA8F19BD0A}"/>
              </a:ext>
            </a:extLst>
          </p:cNvPr>
          <p:cNvSpPr>
            <a:spLocks noGrp="1"/>
          </p:cNvSpPr>
          <p:nvPr>
            <p:ph type="sldNum" sz="quarter" idx="12"/>
          </p:nvPr>
        </p:nvSpPr>
        <p:spPr/>
        <p:txBody>
          <a:bodyPr/>
          <a:lstStyle/>
          <a:p>
            <a:fld id="{BCDE79FB-97BA-492B-8D57-F1373F9ADA95}" type="slidenum">
              <a:rPr lang="en-US" smtClean="0"/>
              <a:t>30</a:t>
            </a:fld>
            <a:endParaRPr lang="en-US"/>
          </a:p>
        </p:txBody>
      </p:sp>
      <p:grpSp>
        <p:nvGrpSpPr>
          <p:cNvPr id="22" name="Group 21">
            <a:extLst>
              <a:ext uri="{FF2B5EF4-FFF2-40B4-BE49-F238E27FC236}">
                <a16:creationId xmlns:a16="http://schemas.microsoft.com/office/drawing/2014/main" id="{785CC20A-2A3D-E0B6-CF28-404995299411}"/>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D2D49F4-3152-0D43-C903-A219CB25B3D9}"/>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8EDE65-5CD9-AF0D-80FB-11DE64B7053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9CACA4D2-2278-781A-16ED-B847A50AB63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B20825D-3FCE-EEB4-E290-42CBD1B2BD4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172B315-6B57-03A0-58D3-103F92DD7E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E591A287-D0FB-4C8F-CD0D-F9287311A459}"/>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3" name="Rectangle 2">
            <a:extLst>
              <a:ext uri="{FF2B5EF4-FFF2-40B4-BE49-F238E27FC236}">
                <a16:creationId xmlns:a16="http://schemas.microsoft.com/office/drawing/2014/main" id="{B216FFB4-0220-A226-1F8D-665A24B699C7}"/>
              </a:ext>
            </a:extLst>
          </p:cNvPr>
          <p:cNvSpPr/>
          <p:nvPr/>
        </p:nvSpPr>
        <p:spPr>
          <a:xfrm>
            <a:off x="3776472" y="2441448"/>
            <a:ext cx="566928" cy="11704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390C9A-7347-098F-1D12-1C73F8869027}"/>
              </a:ext>
            </a:extLst>
          </p:cNvPr>
          <p:cNvSpPr txBox="1">
            <a:spLocks/>
          </p:cNvSpPr>
          <p:nvPr/>
        </p:nvSpPr>
        <p:spPr>
          <a:xfrm>
            <a:off x="8631176" y="1734008"/>
            <a:ext cx="3027424" cy="17620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qualifying RPG study establishes the maximum load level supportable once all required RPG upgrades are in service</a:t>
            </a:r>
          </a:p>
          <a:p>
            <a:pPr lvl="1">
              <a:buFont typeface="Arial" panose="020B0604020202020204" pitchFamily="34" charset="0"/>
              <a:buChar char="•"/>
            </a:pPr>
            <a:r>
              <a:rPr lang="en-US" sz="1400" dirty="0"/>
              <a:t>For modeling purposes, the RPG-supported load level is entered in each annual row and later adjusted using TPIT information</a:t>
            </a:r>
            <a:endParaRPr lang="en-US" sz="1400" b="1" dirty="0"/>
          </a:p>
        </p:txBody>
      </p:sp>
      <p:sp>
        <p:nvSpPr>
          <p:cNvPr id="8" name="TextBox 7">
            <a:extLst>
              <a:ext uri="{FF2B5EF4-FFF2-40B4-BE49-F238E27FC236}">
                <a16:creationId xmlns:a16="http://schemas.microsoft.com/office/drawing/2014/main" id="{E30E0D5E-3C37-63B0-EBEB-A204795EE9D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Requested MW using the qualifying RPG study</a:t>
            </a:r>
          </a:p>
        </p:txBody>
      </p:sp>
      <p:sp>
        <p:nvSpPr>
          <p:cNvPr id="5" name="TextBox 1064">
            <a:extLst>
              <a:ext uri="{FF2B5EF4-FFF2-40B4-BE49-F238E27FC236}">
                <a16:creationId xmlns:a16="http://schemas.microsoft.com/office/drawing/2014/main" id="{90872811-B338-3A42-BAEF-287958CA7D69}"/>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pic>
        <p:nvPicPr>
          <p:cNvPr id="9" name="Picture 8">
            <a:extLst>
              <a:ext uri="{FF2B5EF4-FFF2-40B4-BE49-F238E27FC236}">
                <a16:creationId xmlns:a16="http://schemas.microsoft.com/office/drawing/2014/main" id="{410F02F9-AABB-BB11-9C36-486C0D398D6A}"/>
              </a:ext>
            </a:extLst>
          </p:cNvPr>
          <p:cNvPicPr>
            <a:picLocks/>
          </p:cNvPicPr>
          <p:nvPr/>
        </p:nvPicPr>
        <p:blipFill>
          <a:blip r:embed="rId9"/>
          <a:stretch>
            <a:fillRect/>
          </a:stretch>
        </p:blipFill>
        <p:spPr>
          <a:xfrm>
            <a:off x="1257300" y="3820104"/>
            <a:ext cx="5444650" cy="1710322"/>
          </a:xfrm>
          <a:prstGeom prst="rect">
            <a:avLst/>
          </a:prstGeom>
        </p:spPr>
      </p:pic>
    </p:spTree>
    <p:extLst>
      <p:ext uri="{BB962C8B-B14F-4D97-AF65-F5344CB8AC3E}">
        <p14:creationId xmlns:p14="http://schemas.microsoft.com/office/powerpoint/2010/main" val="82228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03D8-E6F2-ED92-5DE8-795B1314837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3BD439A-8A88-83F3-E3DC-7376A6E52C41}"/>
              </a:ext>
            </a:extLst>
          </p:cNvPr>
          <p:cNvGraphicFramePr>
            <a:graphicFrameLocks noChangeAspect="1"/>
          </p:cNvGraphicFramePr>
          <p:nvPr>
            <p:custDataLst>
              <p:tags r:id="rId1"/>
            </p:custDataLst>
            <p:extLst>
              <p:ext uri="{D42A27DB-BD31-4B8C-83A1-F6EECF244321}">
                <p14:modId xmlns:p14="http://schemas.microsoft.com/office/powerpoint/2010/main" val="412550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3BD439A-8A88-83F3-E3DC-7376A6E52C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6987CAC7-61BD-5C6B-A0FB-FD9880376876}"/>
              </a:ext>
            </a:extLst>
          </p:cNvPr>
          <p:cNvPicPr>
            <a:picLocks noChangeAspect="1"/>
          </p:cNvPicPr>
          <p:nvPr/>
        </p:nvPicPr>
        <p:blipFill>
          <a:blip r:embed="rId8"/>
          <a:stretch>
            <a:fillRect/>
          </a:stretch>
        </p:blipFill>
        <p:spPr>
          <a:xfrm>
            <a:off x="1257300" y="1727194"/>
            <a:ext cx="6700702" cy="1903840"/>
          </a:xfrm>
          <a:prstGeom prst="rect">
            <a:avLst/>
          </a:prstGeom>
        </p:spPr>
      </p:pic>
      <p:sp>
        <p:nvSpPr>
          <p:cNvPr id="2" name="Title 1">
            <a:extLst>
              <a:ext uri="{FF2B5EF4-FFF2-40B4-BE49-F238E27FC236}">
                <a16:creationId xmlns:a16="http://schemas.microsoft.com/office/drawing/2014/main" id="{BB68CCEF-37D0-786F-C11B-C3473A5F58A3}"/>
              </a:ext>
            </a:extLst>
          </p:cNvPr>
          <p:cNvSpPr>
            <a:spLocks noGrp="1"/>
          </p:cNvSpPr>
          <p:nvPr>
            <p:ph type="title"/>
          </p:nvPr>
        </p:nvSpPr>
        <p:spPr>
          <a:xfrm>
            <a:off x="1257300" y="457200"/>
            <a:ext cx="10401300" cy="332399"/>
          </a:xfrm>
        </p:spPr>
        <p:txBody>
          <a:bodyPr vert="horz">
            <a:spAutoFit/>
          </a:bodyPr>
          <a:lstStyle/>
          <a:p>
            <a:r>
              <a:rPr lang="en-US"/>
              <a:t>Case Study (4/7): RPG </a:t>
            </a:r>
            <a:r>
              <a:rPr lang="en-US" u="sng"/>
              <a:t>ONLY</a:t>
            </a:r>
            <a:endParaRPr lang="en-US"/>
          </a:p>
        </p:txBody>
      </p:sp>
      <p:sp>
        <p:nvSpPr>
          <p:cNvPr id="4" name="Slide Number Placeholder 3">
            <a:extLst>
              <a:ext uri="{FF2B5EF4-FFF2-40B4-BE49-F238E27FC236}">
                <a16:creationId xmlns:a16="http://schemas.microsoft.com/office/drawing/2014/main" id="{574EA383-867A-378E-954A-C14E6B2B5813}"/>
              </a:ext>
            </a:extLst>
          </p:cNvPr>
          <p:cNvSpPr>
            <a:spLocks noGrp="1"/>
          </p:cNvSpPr>
          <p:nvPr>
            <p:ph type="sldNum" sz="quarter" idx="12"/>
          </p:nvPr>
        </p:nvSpPr>
        <p:spPr/>
        <p:txBody>
          <a:bodyPr/>
          <a:lstStyle/>
          <a:p>
            <a:fld id="{BCDE79FB-97BA-492B-8D57-F1373F9ADA95}" type="slidenum">
              <a:rPr lang="en-US" smtClean="0"/>
              <a:t>31</a:t>
            </a:fld>
            <a:endParaRPr lang="en-US"/>
          </a:p>
        </p:txBody>
      </p:sp>
      <p:grpSp>
        <p:nvGrpSpPr>
          <p:cNvPr id="22" name="Group 21">
            <a:extLst>
              <a:ext uri="{FF2B5EF4-FFF2-40B4-BE49-F238E27FC236}">
                <a16:creationId xmlns:a16="http://schemas.microsoft.com/office/drawing/2014/main" id="{EEBBF81C-475A-53E7-DDBB-E9525AE54A08}"/>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5DD50B1-DAAD-5641-C634-32426A839AF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2036A0-93A9-A58B-CD26-65CF7E8CEC6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605DBDBA-8D1F-30AB-8A28-C9459B67024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8CBD4748-57B7-08F7-F335-C605C7DB2551}"/>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C71494-46B3-A67B-E304-1CE70068A96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80BEBCC3-822F-F4AA-EABF-F9FFA282670F}"/>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3" name="Rectangle 2">
            <a:extLst>
              <a:ext uri="{FF2B5EF4-FFF2-40B4-BE49-F238E27FC236}">
                <a16:creationId xmlns:a16="http://schemas.microsoft.com/office/drawing/2014/main" id="{88D4388D-565C-0C10-3480-9A7C16E0D2B5}"/>
              </a:ext>
            </a:extLst>
          </p:cNvPr>
          <p:cNvSpPr/>
          <p:nvPr/>
        </p:nvSpPr>
        <p:spPr>
          <a:xfrm>
            <a:off x="4325112" y="2436411"/>
            <a:ext cx="576072" cy="11704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EAA6857-D2C7-1E51-7D08-57DDA7DCF0D5}"/>
              </a:ext>
            </a:extLst>
          </p:cNvPr>
          <p:cNvSpPr txBox="1">
            <a:spLocks/>
          </p:cNvSpPr>
          <p:nvPr/>
        </p:nvSpPr>
        <p:spPr>
          <a:xfrm>
            <a:off x="8631176" y="1734008"/>
            <a:ext cx="3027424" cy="17620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This example follows the RPG Only Entry Path and therefore does not rely on PBRP or LLIS study information</a:t>
            </a:r>
          </a:p>
          <a:p>
            <a:pPr lvl="1">
              <a:buFont typeface="Arial" panose="020B0604020202020204" pitchFamily="34" charset="0"/>
              <a:buChar char="•"/>
            </a:pPr>
            <a:r>
              <a:rPr lang="en-US" sz="1400" dirty="0"/>
              <a:t>PBRP- and LLIS-related fields are not used in the modeling methodology and should remain blank</a:t>
            </a:r>
          </a:p>
        </p:txBody>
      </p:sp>
      <p:sp>
        <p:nvSpPr>
          <p:cNvPr id="10" name="TextBox 9">
            <a:extLst>
              <a:ext uri="{FF2B5EF4-FFF2-40B4-BE49-F238E27FC236}">
                <a16:creationId xmlns:a16="http://schemas.microsoft.com/office/drawing/2014/main" id="{EF73586F-22CA-F98A-756F-5B06C69FA7B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Requested MW, LLIS upgrade and LLIS TPIT ISD blank</a:t>
            </a:r>
          </a:p>
        </p:txBody>
      </p:sp>
      <p:sp>
        <p:nvSpPr>
          <p:cNvPr id="14" name="Rectangle 13">
            <a:extLst>
              <a:ext uri="{FF2B5EF4-FFF2-40B4-BE49-F238E27FC236}">
                <a16:creationId xmlns:a16="http://schemas.microsoft.com/office/drawing/2014/main" id="{29066F7A-E777-6E16-9120-CA97F7ADA892}"/>
              </a:ext>
            </a:extLst>
          </p:cNvPr>
          <p:cNvSpPr/>
          <p:nvPr/>
        </p:nvSpPr>
        <p:spPr>
          <a:xfrm>
            <a:off x="6395626" y="2436411"/>
            <a:ext cx="1544088" cy="11704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64">
            <a:extLst>
              <a:ext uri="{FF2B5EF4-FFF2-40B4-BE49-F238E27FC236}">
                <a16:creationId xmlns:a16="http://schemas.microsoft.com/office/drawing/2014/main" id="{F9ECEFB6-E5C5-3FF1-CE73-2D7A7AA4DF92}"/>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pic>
        <p:nvPicPr>
          <p:cNvPr id="7" name="Picture 6">
            <a:extLst>
              <a:ext uri="{FF2B5EF4-FFF2-40B4-BE49-F238E27FC236}">
                <a16:creationId xmlns:a16="http://schemas.microsoft.com/office/drawing/2014/main" id="{9834C9D2-B868-85FB-9D25-E9C2EE55F10A}"/>
              </a:ext>
            </a:extLst>
          </p:cNvPr>
          <p:cNvPicPr>
            <a:picLocks/>
          </p:cNvPicPr>
          <p:nvPr/>
        </p:nvPicPr>
        <p:blipFill>
          <a:blip r:embed="rId9"/>
          <a:stretch>
            <a:fillRect/>
          </a:stretch>
        </p:blipFill>
        <p:spPr>
          <a:xfrm>
            <a:off x="1257300" y="3820104"/>
            <a:ext cx="5444650" cy="1710322"/>
          </a:xfrm>
          <a:prstGeom prst="rect">
            <a:avLst/>
          </a:prstGeom>
        </p:spPr>
      </p:pic>
    </p:spTree>
    <p:extLst>
      <p:ext uri="{BB962C8B-B14F-4D97-AF65-F5344CB8AC3E}">
        <p14:creationId xmlns:p14="http://schemas.microsoft.com/office/powerpoint/2010/main" val="1188786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79AA-67D6-6E52-745C-D2C38051B7D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4464BF3-8C13-0013-E37F-47CFFAE76F28}"/>
              </a:ext>
            </a:extLst>
          </p:cNvPr>
          <p:cNvGraphicFramePr>
            <a:graphicFrameLocks noChangeAspect="1"/>
          </p:cNvGraphicFramePr>
          <p:nvPr>
            <p:custDataLst>
              <p:tags r:id="rId1"/>
            </p:custDataLst>
            <p:extLst>
              <p:ext uri="{D42A27DB-BD31-4B8C-83A1-F6EECF244321}">
                <p14:modId xmlns:p14="http://schemas.microsoft.com/office/powerpoint/2010/main" val="518455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94464BF3-8C13-0013-E37F-47CFFAE76F2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0F9B93BA-D4EB-4318-327D-36BCEAFCD03D}"/>
              </a:ext>
            </a:extLst>
          </p:cNvPr>
          <p:cNvPicPr>
            <a:picLocks noChangeAspect="1"/>
          </p:cNvPicPr>
          <p:nvPr/>
        </p:nvPicPr>
        <p:blipFill>
          <a:blip r:embed="rId8"/>
          <a:stretch>
            <a:fillRect/>
          </a:stretch>
        </p:blipFill>
        <p:spPr>
          <a:xfrm>
            <a:off x="1257300" y="1727194"/>
            <a:ext cx="6700702" cy="1903840"/>
          </a:xfrm>
          <a:prstGeom prst="rect">
            <a:avLst/>
          </a:prstGeom>
        </p:spPr>
      </p:pic>
      <p:sp>
        <p:nvSpPr>
          <p:cNvPr id="2" name="Title Placeholder 1">
            <a:extLst>
              <a:ext uri="{FF2B5EF4-FFF2-40B4-BE49-F238E27FC236}">
                <a16:creationId xmlns:a16="http://schemas.microsoft.com/office/drawing/2014/main" id="{69078287-09D4-4420-60E7-5C4E1C9497C7}"/>
              </a:ext>
            </a:extLst>
          </p:cNvPr>
          <p:cNvSpPr>
            <a:spLocks noGrp="1"/>
          </p:cNvSpPr>
          <p:nvPr>
            <p:ph type="title"/>
          </p:nvPr>
        </p:nvSpPr>
        <p:spPr>
          <a:xfrm>
            <a:off x="1257300" y="457200"/>
            <a:ext cx="10401300" cy="332399"/>
          </a:xfrm>
        </p:spPr>
        <p:txBody>
          <a:bodyPr vert="horz">
            <a:spAutoFit/>
          </a:bodyPr>
          <a:lstStyle/>
          <a:p>
            <a:r>
              <a:rPr lang="en-US"/>
              <a:t>Case Study (5/7): RPG </a:t>
            </a:r>
            <a:r>
              <a:rPr lang="en-US" u="sng"/>
              <a:t>ONLY</a:t>
            </a:r>
            <a:endParaRPr lang="en-US"/>
          </a:p>
        </p:txBody>
      </p:sp>
      <p:sp>
        <p:nvSpPr>
          <p:cNvPr id="4" name="Slide Number Placeholder 5">
            <a:extLst>
              <a:ext uri="{FF2B5EF4-FFF2-40B4-BE49-F238E27FC236}">
                <a16:creationId xmlns:a16="http://schemas.microsoft.com/office/drawing/2014/main" id="{29C8AB83-ED25-A5C8-E3BC-D56EDC361625}"/>
              </a:ext>
            </a:extLst>
          </p:cNvPr>
          <p:cNvSpPr>
            <a:spLocks noGrp="1"/>
          </p:cNvSpPr>
          <p:nvPr>
            <p:ph type="sldNum" sz="quarter" idx="12"/>
          </p:nvPr>
        </p:nvSpPr>
        <p:spPr/>
        <p:txBody>
          <a:bodyPr/>
          <a:lstStyle/>
          <a:p>
            <a:fld id="{BCDE79FB-97BA-492B-8D57-F1373F9ADA95}" type="slidenum">
              <a:rPr lang="en-US" smtClean="0"/>
              <a:t>32</a:t>
            </a:fld>
            <a:endParaRPr lang="en-US"/>
          </a:p>
        </p:txBody>
      </p:sp>
      <p:grpSp>
        <p:nvGrpSpPr>
          <p:cNvPr id="22" name="Group 21">
            <a:extLst>
              <a:ext uri="{FF2B5EF4-FFF2-40B4-BE49-F238E27FC236}">
                <a16:creationId xmlns:a16="http://schemas.microsoft.com/office/drawing/2014/main" id="{2DFAFBDE-8DD4-A6E2-DBED-0CBDDC9A6B5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C4E1AF3-56BD-1801-6854-003D163F67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930259E-243C-3E1A-2C6E-989267F2E01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EBD1956-4B9C-22B4-E789-A185E99BC8A8}"/>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410348C-9027-9703-B7CD-376AB29AB40D}"/>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021B61-560F-4AFF-E280-D87B8700B08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E09037B6-F0AC-F22E-9310-A821FBE9CA05}"/>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14" name="Rectangle 13">
            <a:extLst>
              <a:ext uri="{FF2B5EF4-FFF2-40B4-BE49-F238E27FC236}">
                <a16:creationId xmlns:a16="http://schemas.microsoft.com/office/drawing/2014/main" id="{13C4227D-2703-0E6A-E799-EEFACBEFD2C8}"/>
              </a:ext>
            </a:extLst>
          </p:cNvPr>
          <p:cNvSpPr/>
          <p:nvPr/>
        </p:nvSpPr>
        <p:spPr>
          <a:xfrm>
            <a:off x="4892040" y="2436411"/>
            <a:ext cx="1502338" cy="11704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0C36C1-DDF7-1277-9729-1B41170DDB91}"/>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RPG pathway assumes the load cannot be treated as available until the last required RPG transmission upgrade is in service</a:t>
            </a:r>
          </a:p>
          <a:p>
            <a:pPr lvl="1">
              <a:buFont typeface="Arial" panose="020B0604020202020204" pitchFamily="34" charset="0"/>
              <a:buChar char="•"/>
            </a:pPr>
            <a:r>
              <a:rPr lang="en-US" sz="1400" dirty="0"/>
              <a:t>Enter the controlling upgrade and its latest TPIT in-service date in the year in which the RPG-supported load first becomes available</a:t>
            </a:r>
          </a:p>
          <a:p>
            <a:pPr lvl="1">
              <a:buFont typeface="Arial" panose="020B0604020202020204" pitchFamily="34" charset="0"/>
              <a:buChar char="•"/>
            </a:pPr>
            <a:r>
              <a:rPr lang="en-US" sz="1400" dirty="0"/>
              <a:t>TPIT is then used to determine when the RPG-supported load may be reflected in the modeled schedule</a:t>
            </a:r>
            <a:endParaRPr lang="en-US" sz="1400" b="1" dirty="0"/>
          </a:p>
        </p:txBody>
      </p:sp>
      <p:sp>
        <p:nvSpPr>
          <p:cNvPr id="15" name="TextBox 14">
            <a:extLst>
              <a:ext uri="{FF2B5EF4-FFF2-40B4-BE49-F238E27FC236}">
                <a16:creationId xmlns:a16="http://schemas.microsoft.com/office/drawing/2014/main" id="{9F79D13D-28ED-40B4-E204-28E69956ACF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the last required RPG upgrade and its TPIT in-service date</a:t>
            </a:r>
          </a:p>
        </p:txBody>
      </p:sp>
      <p:sp>
        <p:nvSpPr>
          <p:cNvPr id="3" name="TextBox 1064">
            <a:extLst>
              <a:ext uri="{FF2B5EF4-FFF2-40B4-BE49-F238E27FC236}">
                <a16:creationId xmlns:a16="http://schemas.microsoft.com/office/drawing/2014/main" id="{5DD60AFB-BEBA-F0AE-5811-FF5ED71FF250}"/>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pic>
        <p:nvPicPr>
          <p:cNvPr id="5" name="Picture 4">
            <a:extLst>
              <a:ext uri="{FF2B5EF4-FFF2-40B4-BE49-F238E27FC236}">
                <a16:creationId xmlns:a16="http://schemas.microsoft.com/office/drawing/2014/main" id="{6A105994-C057-0FDB-D789-B7DB74ABAF18}"/>
              </a:ext>
            </a:extLst>
          </p:cNvPr>
          <p:cNvPicPr>
            <a:picLocks/>
          </p:cNvPicPr>
          <p:nvPr/>
        </p:nvPicPr>
        <p:blipFill>
          <a:blip r:embed="rId9"/>
          <a:stretch>
            <a:fillRect/>
          </a:stretch>
        </p:blipFill>
        <p:spPr>
          <a:xfrm>
            <a:off x="1257300" y="3820104"/>
            <a:ext cx="5444650" cy="1710322"/>
          </a:xfrm>
          <a:prstGeom prst="rect">
            <a:avLst/>
          </a:prstGeom>
        </p:spPr>
      </p:pic>
    </p:spTree>
    <p:extLst>
      <p:ext uri="{BB962C8B-B14F-4D97-AF65-F5344CB8AC3E}">
        <p14:creationId xmlns:p14="http://schemas.microsoft.com/office/powerpoint/2010/main" val="2024481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81D41-2D80-C20C-24AF-CF02757A61F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38995BC-5531-E5C2-B04B-862BDFF074CA}"/>
              </a:ext>
            </a:extLst>
          </p:cNvPr>
          <p:cNvGraphicFramePr>
            <a:graphicFrameLocks noChangeAspect="1"/>
          </p:cNvGraphicFramePr>
          <p:nvPr>
            <p:custDataLst>
              <p:tags r:id="rId1"/>
            </p:custDataLst>
            <p:extLst>
              <p:ext uri="{D42A27DB-BD31-4B8C-83A1-F6EECF244321}">
                <p14:modId xmlns:p14="http://schemas.microsoft.com/office/powerpoint/2010/main" val="3720918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C38995BC-5531-E5C2-B04B-862BDFF074C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D061103-3834-DE76-0206-C9D131879B34}"/>
              </a:ext>
            </a:extLst>
          </p:cNvPr>
          <p:cNvPicPr>
            <a:picLocks/>
          </p:cNvPicPr>
          <p:nvPr/>
        </p:nvPicPr>
        <p:blipFill>
          <a:blip r:embed="rId8"/>
          <a:stretch>
            <a:fillRect/>
          </a:stretch>
        </p:blipFill>
        <p:spPr>
          <a:xfrm>
            <a:off x="1257300" y="3820104"/>
            <a:ext cx="5444650" cy="1710322"/>
          </a:xfrm>
          <a:prstGeom prst="rect">
            <a:avLst/>
          </a:prstGeom>
        </p:spPr>
      </p:pic>
      <p:pic>
        <p:nvPicPr>
          <p:cNvPr id="11" name="Picture 10">
            <a:extLst>
              <a:ext uri="{FF2B5EF4-FFF2-40B4-BE49-F238E27FC236}">
                <a16:creationId xmlns:a16="http://schemas.microsoft.com/office/drawing/2014/main" id="{89E5E429-06A2-EE52-43C0-FC84BB56B528}"/>
              </a:ext>
            </a:extLst>
          </p:cNvPr>
          <p:cNvPicPr>
            <a:picLocks noChangeAspect="1"/>
          </p:cNvPicPr>
          <p:nvPr/>
        </p:nvPicPr>
        <p:blipFill>
          <a:blip r:embed="rId9"/>
          <a:stretch>
            <a:fillRect/>
          </a:stretch>
        </p:blipFill>
        <p:spPr>
          <a:xfrm>
            <a:off x="1257300" y="1727194"/>
            <a:ext cx="6700702" cy="1903840"/>
          </a:xfrm>
          <a:prstGeom prst="rect">
            <a:avLst/>
          </a:prstGeom>
        </p:spPr>
      </p:pic>
      <p:sp>
        <p:nvSpPr>
          <p:cNvPr id="2" name="Title Placeholder 1">
            <a:extLst>
              <a:ext uri="{FF2B5EF4-FFF2-40B4-BE49-F238E27FC236}">
                <a16:creationId xmlns:a16="http://schemas.microsoft.com/office/drawing/2014/main" id="{020B70C7-B620-56F1-394D-9E57228FE46D}"/>
              </a:ext>
            </a:extLst>
          </p:cNvPr>
          <p:cNvSpPr>
            <a:spLocks noGrp="1"/>
          </p:cNvSpPr>
          <p:nvPr>
            <p:ph type="title"/>
          </p:nvPr>
        </p:nvSpPr>
        <p:spPr>
          <a:xfrm>
            <a:off x="1257300" y="457200"/>
            <a:ext cx="10401300" cy="332399"/>
          </a:xfrm>
        </p:spPr>
        <p:txBody>
          <a:bodyPr vert="horz">
            <a:spAutoFit/>
          </a:bodyPr>
          <a:lstStyle/>
          <a:p>
            <a:r>
              <a:rPr lang="en-US"/>
              <a:t>Case Study (6/7): RPG </a:t>
            </a:r>
            <a:r>
              <a:rPr lang="en-US" u="sng"/>
              <a:t>ONLY</a:t>
            </a:r>
            <a:endParaRPr lang="en-US"/>
          </a:p>
        </p:txBody>
      </p:sp>
      <p:sp>
        <p:nvSpPr>
          <p:cNvPr id="4" name="Slide Number Placeholder 5">
            <a:extLst>
              <a:ext uri="{FF2B5EF4-FFF2-40B4-BE49-F238E27FC236}">
                <a16:creationId xmlns:a16="http://schemas.microsoft.com/office/drawing/2014/main" id="{09589318-503C-8031-38BD-3E7618BAA347}"/>
              </a:ext>
            </a:extLst>
          </p:cNvPr>
          <p:cNvSpPr>
            <a:spLocks noGrp="1"/>
          </p:cNvSpPr>
          <p:nvPr>
            <p:ph type="sldNum" sz="quarter" idx="12"/>
          </p:nvPr>
        </p:nvSpPr>
        <p:spPr/>
        <p:txBody>
          <a:bodyPr/>
          <a:lstStyle/>
          <a:p>
            <a:fld id="{BCDE79FB-97BA-492B-8D57-F1373F9ADA95}" type="slidenum">
              <a:rPr lang="en-US" smtClean="0"/>
              <a:t>33</a:t>
            </a:fld>
            <a:endParaRPr lang="en-US"/>
          </a:p>
        </p:txBody>
      </p:sp>
      <p:grpSp>
        <p:nvGrpSpPr>
          <p:cNvPr id="22" name="Group 21">
            <a:extLst>
              <a:ext uri="{FF2B5EF4-FFF2-40B4-BE49-F238E27FC236}">
                <a16:creationId xmlns:a16="http://schemas.microsoft.com/office/drawing/2014/main" id="{23AB94E5-8752-825A-6918-521243D9AEFF}"/>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C088B95-0980-45BE-2ECD-67745B1147F6}"/>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0E29C59-BCAE-6753-49E4-38A5906DE65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803500-F15C-D81E-061D-605D5A6AEC9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A9C4BAFA-2CA2-BC29-8679-4E265CB1ECF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7D6875-3B3E-C3E7-540D-CE082A9BBC7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A3C8BD78-4FD9-8CF8-CF06-3572CEB5F9B2}"/>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14" name="Rectangle 13">
            <a:extLst>
              <a:ext uri="{FF2B5EF4-FFF2-40B4-BE49-F238E27FC236}">
                <a16:creationId xmlns:a16="http://schemas.microsoft.com/office/drawing/2014/main" id="{AA3A1F85-42C1-7151-6597-358D294AAC64}"/>
              </a:ext>
            </a:extLst>
          </p:cNvPr>
          <p:cNvSpPr/>
          <p:nvPr/>
        </p:nvSpPr>
        <p:spPr>
          <a:xfrm>
            <a:off x="4590288" y="4213587"/>
            <a:ext cx="960556" cy="131684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463822-FC4F-20BC-8C80-1E512D7A7F01}"/>
              </a:ext>
            </a:extLst>
          </p:cNvPr>
          <p:cNvSpPr txBox="1">
            <a:spLocks/>
          </p:cNvSpPr>
          <p:nvPr/>
        </p:nvSpPr>
        <p:spPr>
          <a:xfrm>
            <a:off x="8631176" y="1734008"/>
            <a:ext cx="3027424" cy="21929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Under the RPG Only Entry Path, the Combined TPIT-Adjusted Requested MW schedule is equal to the TPIT-adjusted RPG schedule</a:t>
            </a:r>
          </a:p>
          <a:p>
            <a:pPr lvl="1">
              <a:buFont typeface="Arial" panose="020B0604020202020204" pitchFamily="34" charset="0"/>
              <a:buChar char="•"/>
            </a:pPr>
            <a:r>
              <a:rPr lang="en-US" sz="1400" dirty="0"/>
              <a:t>Prior to the TPIT-adjusted RPG in-service year, the modeled amount is 0 MW. Beginning in the RPG in-service year, the modeled amount reflects the RPG-supported load level</a:t>
            </a:r>
            <a:endParaRPr lang="en-US" sz="1400" b="1" dirty="0"/>
          </a:p>
        </p:txBody>
      </p:sp>
      <p:sp>
        <p:nvSpPr>
          <p:cNvPr id="8" name="TextBox 7">
            <a:extLst>
              <a:ext uri="{FF2B5EF4-FFF2-40B4-BE49-F238E27FC236}">
                <a16:creationId xmlns:a16="http://schemas.microsoft.com/office/drawing/2014/main" id="{36515764-6445-57F0-7B5E-AC978B52CF2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Combined TPIT-Adjusted Requested MW</a:t>
            </a:r>
          </a:p>
        </p:txBody>
      </p:sp>
      <p:sp>
        <p:nvSpPr>
          <p:cNvPr id="3" name="TextBox 1064">
            <a:extLst>
              <a:ext uri="{FF2B5EF4-FFF2-40B4-BE49-F238E27FC236}">
                <a16:creationId xmlns:a16="http://schemas.microsoft.com/office/drawing/2014/main" id="{83B822F8-ABBD-AE59-FF37-1BE5C1B7DA9C}"/>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187909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ED51-018E-DCB6-6C22-C45F5BCD4B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BE7B11-4BD2-02B9-A231-066D6F77DC09}"/>
              </a:ext>
            </a:extLst>
          </p:cNvPr>
          <p:cNvGraphicFramePr>
            <a:graphicFrameLocks noChangeAspect="1"/>
          </p:cNvGraphicFramePr>
          <p:nvPr>
            <p:custDataLst>
              <p:tags r:id="rId1"/>
            </p:custDataLst>
            <p:extLst>
              <p:ext uri="{D42A27DB-BD31-4B8C-83A1-F6EECF244321}">
                <p14:modId xmlns:p14="http://schemas.microsoft.com/office/powerpoint/2010/main" val="1975086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9BE7B11-4BD2-02B9-A231-066D6F77DC0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010FFEB-656A-0796-C47B-BA0226F1D91F}"/>
              </a:ext>
            </a:extLst>
          </p:cNvPr>
          <p:cNvPicPr>
            <a:picLocks/>
          </p:cNvPicPr>
          <p:nvPr/>
        </p:nvPicPr>
        <p:blipFill>
          <a:blip r:embed="rId8"/>
          <a:stretch>
            <a:fillRect/>
          </a:stretch>
        </p:blipFill>
        <p:spPr>
          <a:xfrm>
            <a:off x="1257300" y="3820104"/>
            <a:ext cx="5444650" cy="1710322"/>
          </a:xfrm>
          <a:prstGeom prst="rect">
            <a:avLst/>
          </a:prstGeom>
        </p:spPr>
      </p:pic>
      <p:pic>
        <p:nvPicPr>
          <p:cNvPr id="11" name="Picture 10">
            <a:extLst>
              <a:ext uri="{FF2B5EF4-FFF2-40B4-BE49-F238E27FC236}">
                <a16:creationId xmlns:a16="http://schemas.microsoft.com/office/drawing/2014/main" id="{934157FD-60F8-DDFA-F995-447BF4C6DF85}"/>
              </a:ext>
            </a:extLst>
          </p:cNvPr>
          <p:cNvPicPr>
            <a:picLocks noChangeAspect="1"/>
          </p:cNvPicPr>
          <p:nvPr/>
        </p:nvPicPr>
        <p:blipFill>
          <a:blip r:embed="rId9"/>
          <a:stretch>
            <a:fillRect/>
          </a:stretch>
        </p:blipFill>
        <p:spPr>
          <a:xfrm>
            <a:off x="1257300" y="1727194"/>
            <a:ext cx="6700702" cy="1903840"/>
          </a:xfrm>
          <a:prstGeom prst="rect">
            <a:avLst/>
          </a:prstGeom>
        </p:spPr>
      </p:pic>
      <p:sp>
        <p:nvSpPr>
          <p:cNvPr id="2" name="Title Placeholder 1">
            <a:extLst>
              <a:ext uri="{FF2B5EF4-FFF2-40B4-BE49-F238E27FC236}">
                <a16:creationId xmlns:a16="http://schemas.microsoft.com/office/drawing/2014/main" id="{CE6BD1E8-29F8-BA0E-1D55-5998555DDAD0}"/>
              </a:ext>
            </a:extLst>
          </p:cNvPr>
          <p:cNvSpPr>
            <a:spLocks noGrp="1"/>
          </p:cNvSpPr>
          <p:nvPr>
            <p:ph type="title"/>
          </p:nvPr>
        </p:nvSpPr>
        <p:spPr>
          <a:xfrm>
            <a:off x="1257300" y="457200"/>
            <a:ext cx="10401300" cy="332399"/>
          </a:xfrm>
        </p:spPr>
        <p:txBody>
          <a:bodyPr vert="horz">
            <a:spAutoFit/>
          </a:bodyPr>
          <a:lstStyle/>
          <a:p>
            <a:r>
              <a:rPr lang="en-US"/>
              <a:t>Case Study (7/7): RPG </a:t>
            </a:r>
            <a:r>
              <a:rPr lang="en-US" u="sng"/>
              <a:t>ONLY</a:t>
            </a:r>
            <a:endParaRPr lang="en-US"/>
          </a:p>
        </p:txBody>
      </p:sp>
      <p:sp>
        <p:nvSpPr>
          <p:cNvPr id="4" name="Slide Number Placeholder 5">
            <a:extLst>
              <a:ext uri="{FF2B5EF4-FFF2-40B4-BE49-F238E27FC236}">
                <a16:creationId xmlns:a16="http://schemas.microsoft.com/office/drawing/2014/main" id="{DE340AA8-9D00-A17A-636F-D57447B06BF9}"/>
              </a:ext>
            </a:extLst>
          </p:cNvPr>
          <p:cNvSpPr>
            <a:spLocks noGrp="1"/>
          </p:cNvSpPr>
          <p:nvPr>
            <p:ph type="sldNum" sz="quarter" idx="12"/>
          </p:nvPr>
        </p:nvSpPr>
        <p:spPr/>
        <p:txBody>
          <a:bodyPr/>
          <a:lstStyle/>
          <a:p>
            <a:fld id="{BCDE79FB-97BA-492B-8D57-F1373F9ADA95}" type="slidenum">
              <a:rPr lang="en-US" smtClean="0"/>
              <a:t>34</a:t>
            </a:fld>
            <a:endParaRPr lang="en-US"/>
          </a:p>
        </p:txBody>
      </p:sp>
      <p:grpSp>
        <p:nvGrpSpPr>
          <p:cNvPr id="22" name="Group 21">
            <a:extLst>
              <a:ext uri="{FF2B5EF4-FFF2-40B4-BE49-F238E27FC236}">
                <a16:creationId xmlns:a16="http://schemas.microsoft.com/office/drawing/2014/main" id="{17436805-06FA-0A04-7910-024B6A5B8137}"/>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4D0525F-2315-60BD-2CE7-45C105B6C85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45D8E0-DA63-2828-846C-ACAA969BD69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6519477-20DD-0B13-7F9A-F5BDC924EA86}"/>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C28836B-59E2-D388-11C6-1A8F4FB69E7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23B974B-5F4F-14DB-E8D4-37CB4C6C3FD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78EC93EA-E837-E447-0B13-0EBFE6627B3B}"/>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14" name="Rectangle 13">
            <a:extLst>
              <a:ext uri="{FF2B5EF4-FFF2-40B4-BE49-F238E27FC236}">
                <a16:creationId xmlns:a16="http://schemas.microsoft.com/office/drawing/2014/main" id="{F15CDFDA-EC9B-8D45-5489-E2D4A2B40EA9}"/>
              </a:ext>
            </a:extLst>
          </p:cNvPr>
          <p:cNvSpPr/>
          <p:nvPr/>
        </p:nvSpPr>
        <p:spPr>
          <a:xfrm>
            <a:off x="5788152" y="4213587"/>
            <a:ext cx="869116" cy="131684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57E78D-3491-6C15-12E2-E1AA1FFD1C9D}"/>
              </a:ext>
            </a:extLst>
          </p:cNvPr>
          <p:cNvSpPr txBox="1">
            <a:spLocks/>
          </p:cNvSpPr>
          <p:nvPr/>
        </p:nvSpPr>
        <p:spPr>
          <a:xfrm>
            <a:off x="8631176" y="1734008"/>
            <a:ext cx="3027424" cy="37010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ERCOT compares the TPIT-adjusted RPG schedule against the Interconnection Agreement schedule and uses the lower value in each year</a:t>
            </a:r>
          </a:p>
          <a:p>
            <a:pPr lvl="1">
              <a:buFont typeface="Arial" panose="020B0604020202020204" pitchFamily="34" charset="0"/>
              <a:buChar char="•"/>
            </a:pPr>
            <a:r>
              <a:rPr lang="en-US" sz="1400" b="1" dirty="0"/>
              <a:t>Load Treatment: </a:t>
            </a:r>
            <a:r>
              <a:rPr lang="en-US" sz="1400" dirty="0"/>
              <a:t>If the Interconnection Agreement schedule is more restrictive than the RPG-adjusted schedule, the resulting Output Requested MW schedule is modeled as base load in all years. Otherwise, the load is treated as a hybrid load, with studied-load treatment prior to the RPG in-service year and base-load treatment thereafter, consistent with Section 9.2.1.2(3)</a:t>
            </a:r>
            <a:endParaRPr lang="en-US" sz="1400" b="1" dirty="0"/>
          </a:p>
        </p:txBody>
      </p:sp>
      <p:sp>
        <p:nvSpPr>
          <p:cNvPr id="10" name="TextBox 9">
            <a:extLst>
              <a:ext uri="{FF2B5EF4-FFF2-40B4-BE49-F238E27FC236}">
                <a16:creationId xmlns:a16="http://schemas.microsoft.com/office/drawing/2014/main" id="{A1C5F552-3934-27F8-A0CC-4C18CB26B40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Requested MW</a:t>
            </a:r>
          </a:p>
        </p:txBody>
      </p:sp>
      <p:sp>
        <p:nvSpPr>
          <p:cNvPr id="3" name="TextBox 1064">
            <a:extLst>
              <a:ext uri="{FF2B5EF4-FFF2-40B4-BE49-F238E27FC236}">
                <a16:creationId xmlns:a16="http://schemas.microsoft.com/office/drawing/2014/main" id="{7973D0D0-45B0-0759-AB6C-A3A0C28C365D}"/>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1264109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ECE0-66F8-E36B-5F02-56F31538A3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7279B-527E-A6A7-D5C1-28DBA5130A2F}"/>
              </a:ext>
            </a:extLst>
          </p:cNvPr>
          <p:cNvSpPr>
            <a:spLocks noGrp="1"/>
          </p:cNvSpPr>
          <p:nvPr>
            <p:ph type="sldNum" sz="quarter" idx="12"/>
          </p:nvPr>
        </p:nvSpPr>
        <p:spPr/>
        <p:txBody>
          <a:bodyPr/>
          <a:lstStyle/>
          <a:p>
            <a:fld id="{BCDE79FB-97BA-492B-8D57-F1373F9ADA95}" type="slidenum">
              <a:rPr lang="en-US" smtClean="0"/>
              <a:t>35</a:t>
            </a:fld>
            <a:endParaRPr lang="en-US"/>
          </a:p>
        </p:txBody>
      </p:sp>
      <p:sp>
        <p:nvSpPr>
          <p:cNvPr id="5" name="Rectangle: Rounded Corners 4">
            <a:extLst>
              <a:ext uri="{FF2B5EF4-FFF2-40B4-BE49-F238E27FC236}">
                <a16:creationId xmlns:a16="http://schemas.microsoft.com/office/drawing/2014/main" id="{9D798022-B63A-2789-E4DD-D24FFC2E62B8}"/>
              </a:ext>
            </a:extLst>
          </p:cNvPr>
          <p:cNvSpPr/>
          <p:nvPr/>
        </p:nvSpPr>
        <p:spPr>
          <a:xfrm>
            <a:off x="23854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10E53139-6251-2028-3D9B-32F96B15730A}"/>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0430BF5C-7E36-56E3-3EBA-0A1E6BEDB1EC}"/>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2" name="Straight Arrow Connector 11">
            <a:extLst>
              <a:ext uri="{FF2B5EF4-FFF2-40B4-BE49-F238E27FC236}">
                <a16:creationId xmlns:a16="http://schemas.microsoft.com/office/drawing/2014/main" id="{1B480FD6-8574-67C4-1504-2852C8979B1D}"/>
              </a:ext>
            </a:extLst>
          </p:cNvPr>
          <p:cNvCxnSpPr>
            <a:cxnSpLocks/>
            <a:stCxn id="5" idx="3"/>
            <a:endCxn id="3" idx="1"/>
          </p:cNvCxnSpPr>
          <p:nvPr/>
        </p:nvCxnSpPr>
        <p:spPr>
          <a:xfrm>
            <a:off x="1766957"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251AAE6-A91C-FEBE-6068-F35CFDBFAD7B}"/>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1950D7E-0D53-0927-1E68-9435BC949721}"/>
              </a:ext>
            </a:extLst>
          </p:cNvPr>
          <p:cNvCxnSpPr>
            <a:cxnSpLocks/>
            <a:stCxn id="8" idx="3"/>
            <a:endCxn id="43" idx="1"/>
          </p:cNvCxnSpPr>
          <p:nvPr/>
        </p:nvCxnSpPr>
        <p:spPr>
          <a:xfrm>
            <a:off x="7942476" y="3688244"/>
            <a:ext cx="549754"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3145BA78-B229-B61D-A326-3B2795DE3498}"/>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sp>
        <p:nvSpPr>
          <p:cNvPr id="15" name="Rectangle: Rounded Corners 14">
            <a:extLst>
              <a:ext uri="{FF2B5EF4-FFF2-40B4-BE49-F238E27FC236}">
                <a16:creationId xmlns:a16="http://schemas.microsoft.com/office/drawing/2014/main" id="{9885CC57-B602-32D9-BD66-B43C53E0C17B}"/>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02778B77-CD3E-4504-828C-8245464313E2}"/>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1377ECAF-17F9-E92C-AAE4-8E94492BB693}"/>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2C1E34B2-574D-E842-B0BA-9F7AD132219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35</a:t>
            </a:fld>
            <a:endParaRPr lang="en-US"/>
          </a:p>
        </p:txBody>
      </p:sp>
      <p:sp>
        <p:nvSpPr>
          <p:cNvPr id="40" name="Rectangle: Rounded Corners 39">
            <a:extLst>
              <a:ext uri="{FF2B5EF4-FFF2-40B4-BE49-F238E27FC236}">
                <a16:creationId xmlns:a16="http://schemas.microsoft.com/office/drawing/2014/main" id="{8CCA65FD-0C7E-0CBD-DB29-F6AB29A195F6}"/>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RPG/LLIS mash-up ramp schedule as modified by TPIT</a:t>
            </a:r>
          </a:p>
        </p:txBody>
      </p:sp>
      <p:sp>
        <p:nvSpPr>
          <p:cNvPr id="41" name="Rectangle: Rounded Corners 40">
            <a:extLst>
              <a:ext uri="{FF2B5EF4-FFF2-40B4-BE49-F238E27FC236}">
                <a16:creationId xmlns:a16="http://schemas.microsoft.com/office/drawing/2014/main" id="{D8037F85-9259-2BBC-5537-386EA83C5288}"/>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42" name="Straight Arrow Connector 41">
            <a:extLst>
              <a:ext uri="{FF2B5EF4-FFF2-40B4-BE49-F238E27FC236}">
                <a16:creationId xmlns:a16="http://schemas.microsoft.com/office/drawing/2014/main" id="{5F0AF052-3B1E-63EF-6434-76BA46A0BAA6}"/>
              </a:ext>
            </a:extLst>
          </p:cNvPr>
          <p:cNvCxnSpPr>
            <a:cxnSpLocks/>
            <a:stCxn id="43" idx="0"/>
            <a:endCxn id="44" idx="2"/>
          </p:cNvCxnSpPr>
          <p:nvPr/>
        </p:nvCxnSpPr>
        <p:spPr>
          <a:xfrm flipV="1">
            <a:off x="9702807" y="2449167"/>
            <a:ext cx="1"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01D24138-CEB3-9C29-2C9E-63FF8E428D30}"/>
              </a:ext>
            </a:extLst>
          </p:cNvPr>
          <p:cNvSpPr/>
          <p:nvPr/>
        </p:nvSpPr>
        <p:spPr>
          <a:xfrm>
            <a:off x="8492230" y="3065392"/>
            <a:ext cx="242115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in each year. Which is lower?</a:t>
            </a:r>
          </a:p>
        </p:txBody>
      </p:sp>
      <p:sp>
        <p:nvSpPr>
          <p:cNvPr id="44" name="Rectangle: Rounded Corners 43">
            <a:extLst>
              <a:ext uri="{FF2B5EF4-FFF2-40B4-BE49-F238E27FC236}">
                <a16:creationId xmlns:a16="http://schemas.microsoft.com/office/drawing/2014/main" id="{8B17F752-B1BA-EA65-60D9-D1A45A71DE63}"/>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CA73DF8B-7821-5A70-A525-84EE1B9F3BDD}"/>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D3D47F44-56D4-2E90-A75A-EF187F8E072C}"/>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47" name="Straight Arrow Connector 46">
            <a:extLst>
              <a:ext uri="{FF2B5EF4-FFF2-40B4-BE49-F238E27FC236}">
                <a16:creationId xmlns:a16="http://schemas.microsoft.com/office/drawing/2014/main" id="{EC15AF73-77CA-D60B-140A-E6D240DE5689}"/>
              </a:ext>
            </a:extLst>
          </p:cNvPr>
          <p:cNvCxnSpPr>
            <a:cxnSpLocks/>
            <a:stCxn id="43" idx="2"/>
            <a:endCxn id="40" idx="0"/>
          </p:cNvCxnSpPr>
          <p:nvPr/>
        </p:nvCxnSpPr>
        <p:spPr>
          <a:xfrm>
            <a:off x="9702807" y="4311096"/>
            <a:ext cx="6626"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FE1D8E8-8832-B4D6-13A6-459B14A2F8F5}"/>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6981478C-450C-AA6A-0B35-F780282B4D8F}"/>
              </a:ext>
            </a:extLst>
          </p:cNvPr>
          <p:cNvSpPr txBox="1"/>
          <p:nvPr/>
        </p:nvSpPr>
        <p:spPr>
          <a:xfrm>
            <a:off x="9731520" y="4444483"/>
            <a:ext cx="706784" cy="400110"/>
          </a:xfrm>
          <a:prstGeom prst="rect">
            <a:avLst/>
          </a:prstGeom>
          <a:noFill/>
        </p:spPr>
        <p:txBody>
          <a:bodyPr wrap="square" rtlCol="0">
            <a:spAutoFit/>
          </a:bodyPr>
          <a:lstStyle/>
          <a:p>
            <a:r>
              <a:rPr lang="en-US" sz="1000"/>
              <a:t>Modified RPG</a:t>
            </a:r>
          </a:p>
        </p:txBody>
      </p:sp>
      <p:sp>
        <p:nvSpPr>
          <p:cNvPr id="50" name="TextBox 49">
            <a:extLst>
              <a:ext uri="{FF2B5EF4-FFF2-40B4-BE49-F238E27FC236}">
                <a16:creationId xmlns:a16="http://schemas.microsoft.com/office/drawing/2014/main" id="{C03CAD74-18CF-5725-71CD-4892B6ADEB04}"/>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3B5047A6-284D-AD5A-57A6-E3FBD72C5528}"/>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60375729-F581-E5D9-6F89-1220909CBA21}"/>
              </a:ext>
            </a:extLst>
          </p:cNvPr>
          <p:cNvSpPr/>
          <p:nvPr/>
        </p:nvSpPr>
        <p:spPr>
          <a:xfrm>
            <a:off x="4231866" y="3277427"/>
            <a:ext cx="1528417" cy="12172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prior to the in-service of last upgrade, take the </a:t>
            </a:r>
            <a:r>
              <a:rPr lang="en-US" sz="1000" u="sng"/>
              <a:t>greater</a:t>
            </a:r>
            <a:r>
              <a:rPr lang="en-US" sz="1000"/>
              <a:t> value between the modified RPG LCP and the modified LLIS LCP</a:t>
            </a:r>
          </a:p>
        </p:txBody>
      </p:sp>
      <p:cxnSp>
        <p:nvCxnSpPr>
          <p:cNvPr id="63" name="Straight Arrow Connector 62">
            <a:extLst>
              <a:ext uri="{FF2B5EF4-FFF2-40B4-BE49-F238E27FC236}">
                <a16:creationId xmlns:a16="http://schemas.microsoft.com/office/drawing/2014/main" id="{39481CDC-20B4-A75F-EF0B-78BD8BFA2F05}"/>
              </a:ext>
            </a:extLst>
          </p:cNvPr>
          <p:cNvCxnSpPr>
            <a:cxnSpLocks/>
            <a:stCxn id="16" idx="3"/>
            <a:endCxn id="62" idx="1"/>
          </p:cNvCxnSpPr>
          <p:nvPr/>
        </p:nvCxnSpPr>
        <p:spPr>
          <a:xfrm>
            <a:off x="3763620" y="3688246"/>
            <a:ext cx="468246" cy="197816"/>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ACD9F725-F871-EF62-5E53-B51875FCAD07}"/>
              </a:ext>
            </a:extLst>
          </p:cNvPr>
          <p:cNvSpPr>
            <a:spLocks noGrp="1"/>
          </p:cNvSpPr>
          <p:nvPr>
            <p:ph type="title"/>
          </p:nvPr>
        </p:nvSpPr>
        <p:spPr/>
        <p:txBody>
          <a:bodyPr/>
          <a:lstStyle/>
          <a:p>
            <a:r>
              <a:rPr lang="en-US"/>
              <a:t>Qualifying Study: RPG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73658A11-4831-FBA2-5A21-5752A2BFECBD}"/>
              </a:ext>
            </a:extLst>
          </p:cNvPr>
          <p:cNvCxnSpPr>
            <a:cxnSpLocks/>
            <a:stCxn id="62" idx="3"/>
            <a:endCxn id="8" idx="1"/>
          </p:cNvCxnSpPr>
          <p:nvPr/>
        </p:nvCxnSpPr>
        <p:spPr>
          <a:xfrm flipV="1">
            <a:off x="5760283" y="3688244"/>
            <a:ext cx="653776" cy="197818"/>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064">
            <a:extLst>
              <a:ext uri="{FF2B5EF4-FFF2-40B4-BE49-F238E27FC236}">
                <a16:creationId xmlns:a16="http://schemas.microsoft.com/office/drawing/2014/main" id="{07193E01-0552-78F7-5E33-FE3147938A25}"/>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112480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37F6B62-2A8B-F8C1-C40E-2B676DE05E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37F6B62-2A8B-F8C1-C40E-2B676DE05E0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CE8BA43-FEB9-416B-4D1B-7C4D71CC262C}"/>
              </a:ext>
            </a:extLst>
          </p:cNvPr>
          <p:cNvSpPr>
            <a:spLocks noGrp="1"/>
          </p:cNvSpPr>
          <p:nvPr>
            <p:ph type="title"/>
          </p:nvPr>
        </p:nvSpPr>
        <p:spPr>
          <a:xfrm>
            <a:off x="1257300" y="457200"/>
            <a:ext cx="10401300" cy="332399"/>
          </a:xfrm>
        </p:spPr>
        <p:txBody>
          <a:bodyPr vert="horz">
            <a:spAutoFit/>
          </a:bodyPr>
          <a:lstStyle/>
          <a:p>
            <a:r>
              <a:rPr lang="en-US"/>
              <a:t>Case Study (1/8):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2E43904-62C3-E691-15B6-7E47295E1DA0}"/>
              </a:ext>
            </a:extLst>
          </p:cNvPr>
          <p:cNvSpPr>
            <a:spLocks noGrp="1"/>
          </p:cNvSpPr>
          <p:nvPr>
            <p:ph type="sldNum" sz="quarter" idx="12"/>
          </p:nvPr>
        </p:nvSpPr>
        <p:spPr/>
        <p:txBody>
          <a:bodyPr/>
          <a:lstStyle/>
          <a:p>
            <a:fld id="{BCDE79FB-97BA-492B-8D57-F1373F9ADA95}" type="slidenum">
              <a:rPr lang="en-US" smtClean="0"/>
              <a:t>36</a:t>
            </a:fld>
            <a:endParaRPr lang="en-US"/>
          </a:p>
        </p:txBody>
      </p:sp>
      <p:pic>
        <p:nvPicPr>
          <p:cNvPr id="12" name="Picture 11">
            <a:extLst>
              <a:ext uri="{FF2B5EF4-FFF2-40B4-BE49-F238E27FC236}">
                <a16:creationId xmlns:a16="http://schemas.microsoft.com/office/drawing/2014/main" id="{239D1A97-52D4-369D-BC6A-D01EA5AB575C}"/>
              </a:ext>
            </a:extLst>
          </p:cNvPr>
          <p:cNvPicPr>
            <a:picLocks noChangeAspect="1"/>
          </p:cNvPicPr>
          <p:nvPr/>
        </p:nvPicPr>
        <p:blipFill>
          <a:blip r:embed="rId8"/>
          <a:srcRect l="2246" t="34307" r="51902" b="44269"/>
          <a:stretch>
            <a:fillRect/>
          </a:stretch>
        </p:blipFill>
        <p:spPr>
          <a:xfrm>
            <a:off x="1257301" y="1734008"/>
            <a:ext cx="6700703" cy="1955513"/>
          </a:xfrm>
          <a:prstGeom prst="rect">
            <a:avLst/>
          </a:prstGeom>
        </p:spPr>
      </p:pic>
      <p:pic>
        <p:nvPicPr>
          <p:cNvPr id="17" name="Picture 16">
            <a:extLst>
              <a:ext uri="{FF2B5EF4-FFF2-40B4-BE49-F238E27FC236}">
                <a16:creationId xmlns:a16="http://schemas.microsoft.com/office/drawing/2014/main" id="{CD737361-05B9-675B-34A9-4F8C78104A0E}"/>
              </a:ext>
            </a:extLst>
          </p:cNvPr>
          <p:cNvPicPr>
            <a:picLocks noChangeAspect="1"/>
          </p:cNvPicPr>
          <p:nvPr/>
        </p:nvPicPr>
        <p:blipFill>
          <a:blip r:embed="rId8"/>
          <a:srcRect l="49033" t="37903" r="16718" b="43948"/>
          <a:stretch>
            <a:fillRect/>
          </a:stretch>
        </p:blipFill>
        <p:spPr>
          <a:xfrm>
            <a:off x="1257301" y="3800313"/>
            <a:ext cx="5005014" cy="1656674"/>
          </a:xfrm>
          <a:prstGeom prst="rect">
            <a:avLst/>
          </a:prstGeom>
        </p:spPr>
      </p:pic>
      <p:sp>
        <p:nvSpPr>
          <p:cNvPr id="19" name="TextBox 18">
            <a:extLst>
              <a:ext uri="{FF2B5EF4-FFF2-40B4-BE49-F238E27FC236}">
                <a16:creationId xmlns:a16="http://schemas.microsoft.com/office/drawing/2014/main" id="{11289D9F-02D3-D1D6-AD98-76C5B59D9CF5}"/>
              </a:ext>
            </a:extLst>
          </p:cNvPr>
          <p:cNvSpPr txBox="1">
            <a:spLocks/>
          </p:cNvSpPr>
          <p:nvPr/>
        </p:nvSpPr>
        <p:spPr>
          <a:xfrm>
            <a:off x="8631176" y="1734008"/>
            <a:ext cx="3027424" cy="21929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Existing LCP Requested MW and MVAR fields establish the load ramp from the approved LLIS and serve as the starting point for the LLIS component of this pathway</a:t>
            </a:r>
          </a:p>
          <a:p>
            <a:pPr lvl="1">
              <a:buFont typeface="Arial" panose="020B0604020202020204" pitchFamily="34" charset="0"/>
              <a:buChar char="•"/>
            </a:pPr>
            <a:r>
              <a:rPr lang="en-US" sz="1400" dirty="0"/>
              <a:t>These values represent the load levels that may be modeled absent any TPIT adjustments associated with required transmission upgrades</a:t>
            </a:r>
            <a:endParaRPr lang="en-US" sz="1400" b="1" dirty="0"/>
          </a:p>
        </p:txBody>
      </p:sp>
      <p:grpSp>
        <p:nvGrpSpPr>
          <p:cNvPr id="22" name="Group 21">
            <a:extLst>
              <a:ext uri="{FF2B5EF4-FFF2-40B4-BE49-F238E27FC236}">
                <a16:creationId xmlns:a16="http://schemas.microsoft.com/office/drawing/2014/main" id="{A76D1A7C-D515-CCEC-E109-F6836050D9B4}"/>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67DD823-380F-2E42-3B7F-CA4CA28EB5E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218DAE-4DFC-897A-2891-DB2F11B8676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FDF8E88-DA58-A02A-782B-9671C069376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E03B6698-ED52-CBC6-0B9C-FE1A974332F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C3E08F-5560-682D-376A-EF714344CED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93559717-7B93-21FF-155E-5902386FEFA4}"/>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34" name="TextBox 33">
            <a:extLst>
              <a:ext uri="{FF2B5EF4-FFF2-40B4-BE49-F238E27FC236}">
                <a16:creationId xmlns:a16="http://schemas.microsoft.com/office/drawing/2014/main" id="{0657CF7F-067A-F71B-9357-4091D9C8608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Populate Existing LCP Requested MW and MVAR using the approved LLIS LCP</a:t>
            </a:r>
          </a:p>
        </p:txBody>
      </p:sp>
      <p:sp>
        <p:nvSpPr>
          <p:cNvPr id="3" name="Rectangle 2">
            <a:extLst>
              <a:ext uri="{FF2B5EF4-FFF2-40B4-BE49-F238E27FC236}">
                <a16:creationId xmlns:a16="http://schemas.microsoft.com/office/drawing/2014/main" id="{2BF0987B-4CD8-2E9C-52A8-A5390D52F6DD}"/>
              </a:ext>
            </a:extLst>
          </p:cNvPr>
          <p:cNvSpPr/>
          <p:nvPr/>
        </p:nvSpPr>
        <p:spPr>
          <a:xfrm>
            <a:off x="1837944" y="2450592"/>
            <a:ext cx="1133856" cy="11704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64">
            <a:extLst>
              <a:ext uri="{FF2B5EF4-FFF2-40B4-BE49-F238E27FC236}">
                <a16:creationId xmlns:a16="http://schemas.microsoft.com/office/drawing/2014/main" id="{74C8242B-BAA6-5059-55C9-1D66D3F40376}"/>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2256001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BA87-BEB1-92CC-9777-17C16ED9EE6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9C7872-166C-98A0-3890-A12D2FCE4A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39C7872-166C-98A0-3890-A12D2FCE4A4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46118FE-B2B1-AC02-483B-5661E8274DA1}"/>
              </a:ext>
            </a:extLst>
          </p:cNvPr>
          <p:cNvSpPr>
            <a:spLocks noGrp="1"/>
          </p:cNvSpPr>
          <p:nvPr>
            <p:ph type="title"/>
          </p:nvPr>
        </p:nvSpPr>
        <p:spPr>
          <a:xfrm>
            <a:off x="1257300" y="457200"/>
            <a:ext cx="10401300" cy="332399"/>
          </a:xfrm>
        </p:spPr>
        <p:txBody>
          <a:bodyPr vert="horz">
            <a:spAutoFit/>
          </a:bodyPr>
          <a:lstStyle/>
          <a:p>
            <a:r>
              <a:rPr lang="en-US"/>
              <a:t>Case Study (2/8):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505BA66D-DAF5-6C44-ACED-24DFB9086444}"/>
              </a:ext>
            </a:extLst>
          </p:cNvPr>
          <p:cNvSpPr>
            <a:spLocks noGrp="1"/>
          </p:cNvSpPr>
          <p:nvPr>
            <p:ph type="sldNum" sz="quarter" idx="12"/>
          </p:nvPr>
        </p:nvSpPr>
        <p:spPr/>
        <p:txBody>
          <a:bodyPr/>
          <a:lstStyle/>
          <a:p>
            <a:fld id="{BCDE79FB-97BA-492B-8D57-F1373F9ADA95}" type="slidenum">
              <a:rPr lang="en-US" smtClean="0"/>
              <a:t>37</a:t>
            </a:fld>
            <a:endParaRPr lang="en-US"/>
          </a:p>
        </p:txBody>
      </p:sp>
      <p:pic>
        <p:nvPicPr>
          <p:cNvPr id="12" name="Picture 11">
            <a:extLst>
              <a:ext uri="{FF2B5EF4-FFF2-40B4-BE49-F238E27FC236}">
                <a16:creationId xmlns:a16="http://schemas.microsoft.com/office/drawing/2014/main" id="{C7901FD8-7F20-DA69-68F4-136F4FBB5D27}"/>
              </a:ext>
            </a:extLst>
          </p:cNvPr>
          <p:cNvPicPr>
            <a:picLocks noChangeAspect="1"/>
          </p:cNvPicPr>
          <p:nvPr/>
        </p:nvPicPr>
        <p:blipFill>
          <a:blip r:embed="rId8"/>
          <a:srcRect l="2246" t="34307" r="51902" b="44269"/>
          <a:stretch>
            <a:fillRect/>
          </a:stretch>
        </p:blipFill>
        <p:spPr>
          <a:xfrm>
            <a:off x="1257301" y="1734008"/>
            <a:ext cx="6700703" cy="1955513"/>
          </a:xfrm>
          <a:prstGeom prst="rect">
            <a:avLst/>
          </a:prstGeom>
        </p:spPr>
      </p:pic>
      <p:pic>
        <p:nvPicPr>
          <p:cNvPr id="17" name="Picture 16">
            <a:extLst>
              <a:ext uri="{FF2B5EF4-FFF2-40B4-BE49-F238E27FC236}">
                <a16:creationId xmlns:a16="http://schemas.microsoft.com/office/drawing/2014/main" id="{C65A7640-9FEE-847D-F0A9-44E5B74B4F94}"/>
              </a:ext>
            </a:extLst>
          </p:cNvPr>
          <p:cNvPicPr>
            <a:picLocks noChangeAspect="1"/>
          </p:cNvPicPr>
          <p:nvPr/>
        </p:nvPicPr>
        <p:blipFill>
          <a:blip r:embed="rId8"/>
          <a:srcRect l="49033" t="37903" r="16718" b="43948"/>
          <a:stretch>
            <a:fillRect/>
          </a:stretch>
        </p:blipFill>
        <p:spPr>
          <a:xfrm>
            <a:off x="1257301" y="3800313"/>
            <a:ext cx="5005014" cy="1656674"/>
          </a:xfrm>
          <a:prstGeom prst="rect">
            <a:avLst/>
          </a:prstGeom>
        </p:spPr>
      </p:pic>
      <p:sp>
        <p:nvSpPr>
          <p:cNvPr id="19" name="TextBox 18">
            <a:extLst>
              <a:ext uri="{FF2B5EF4-FFF2-40B4-BE49-F238E27FC236}">
                <a16:creationId xmlns:a16="http://schemas.microsoft.com/office/drawing/2014/main" id="{B3AAE083-39B2-11CD-9F1D-AE3FD82E033F}"/>
              </a:ext>
            </a:extLst>
          </p:cNvPr>
          <p:cNvSpPr txBox="1">
            <a:spLocks/>
          </p:cNvSpPr>
          <p:nvPr/>
        </p:nvSpPr>
        <p:spPr>
          <a:xfrm>
            <a:off x="8631176" y="1734008"/>
            <a:ext cx="3027424" cy="19774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Interconnection Agreement (IA) establishes the maximum load level contractually permitted in each year</a:t>
            </a:r>
          </a:p>
          <a:p>
            <a:pPr lvl="1">
              <a:buFont typeface="Arial" panose="020B0604020202020204" pitchFamily="34" charset="0"/>
              <a:buChar char="•"/>
            </a:pPr>
            <a:r>
              <a:rPr lang="en-US" sz="1400" dirty="0"/>
              <a:t>ERCOT compares the TPIT-adjusted schedule against the IA and uses the lower value when determining the final modeled load schedule</a:t>
            </a:r>
            <a:endParaRPr lang="en-US" sz="1400" b="1" dirty="0"/>
          </a:p>
        </p:txBody>
      </p:sp>
      <p:grpSp>
        <p:nvGrpSpPr>
          <p:cNvPr id="22" name="Group 21">
            <a:extLst>
              <a:ext uri="{FF2B5EF4-FFF2-40B4-BE49-F238E27FC236}">
                <a16:creationId xmlns:a16="http://schemas.microsoft.com/office/drawing/2014/main" id="{E51E69A3-32B5-3561-48D4-7CD10DFE9D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C796CC9-0ABE-1D54-2515-EB27E921E4CB}"/>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6CA261-F1DE-379D-A33A-1E015E194F8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E094434-8958-6A89-5DDA-B20E991BFEB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B4E9A00-801E-CEE7-1ECE-EE3F0E9B5CA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95B37C2-3EEA-C9A9-0C89-8B530505E1B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F30DEE57-2B0A-EA65-F1C0-ED27AE41DA2A}"/>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5" name="TextBox 4">
            <a:extLst>
              <a:ext uri="{FF2B5EF4-FFF2-40B4-BE49-F238E27FC236}">
                <a16:creationId xmlns:a16="http://schemas.microsoft.com/office/drawing/2014/main" id="{F0A0C056-5288-9B5A-9FB7-949B3DA63D4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Populate Interconnection Agreement Requested MW using the executed IA</a:t>
            </a:r>
          </a:p>
        </p:txBody>
      </p:sp>
      <p:sp>
        <p:nvSpPr>
          <p:cNvPr id="3" name="Rectangle 2">
            <a:extLst>
              <a:ext uri="{FF2B5EF4-FFF2-40B4-BE49-F238E27FC236}">
                <a16:creationId xmlns:a16="http://schemas.microsoft.com/office/drawing/2014/main" id="{E222129D-4AA7-A0E5-5271-76B81A6A5B46}"/>
              </a:ext>
            </a:extLst>
          </p:cNvPr>
          <p:cNvSpPr/>
          <p:nvPr/>
        </p:nvSpPr>
        <p:spPr>
          <a:xfrm>
            <a:off x="2962656" y="2441448"/>
            <a:ext cx="813816" cy="119320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64">
            <a:extLst>
              <a:ext uri="{FF2B5EF4-FFF2-40B4-BE49-F238E27FC236}">
                <a16:creationId xmlns:a16="http://schemas.microsoft.com/office/drawing/2014/main" id="{50DCFC89-37DF-F4C0-C0E3-2306DDF2F92C}"/>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2345462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14F7-F275-9021-3B31-C988451CD4F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32E2DD1-39A6-4DD2-67B2-1603C1E00C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132E2DD1-39A6-4DD2-67B2-1603C1E00C8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DB17423-1B85-5ACC-BA79-83644C4F9055}"/>
              </a:ext>
            </a:extLst>
          </p:cNvPr>
          <p:cNvSpPr>
            <a:spLocks noGrp="1"/>
          </p:cNvSpPr>
          <p:nvPr>
            <p:ph type="title"/>
          </p:nvPr>
        </p:nvSpPr>
        <p:spPr>
          <a:xfrm>
            <a:off x="1257300" y="457200"/>
            <a:ext cx="10401300" cy="332399"/>
          </a:xfrm>
        </p:spPr>
        <p:txBody>
          <a:bodyPr vert="horz">
            <a:spAutoFit/>
          </a:bodyPr>
          <a:lstStyle/>
          <a:p>
            <a:r>
              <a:rPr lang="en-US"/>
              <a:t>Case Study (3/8):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1C5F74C-BEA8-6DDC-9076-CAD4CF2AB2FF}"/>
              </a:ext>
            </a:extLst>
          </p:cNvPr>
          <p:cNvSpPr>
            <a:spLocks noGrp="1"/>
          </p:cNvSpPr>
          <p:nvPr>
            <p:ph type="sldNum" sz="quarter" idx="12"/>
          </p:nvPr>
        </p:nvSpPr>
        <p:spPr/>
        <p:txBody>
          <a:bodyPr/>
          <a:lstStyle/>
          <a:p>
            <a:fld id="{BCDE79FB-97BA-492B-8D57-F1373F9ADA95}" type="slidenum">
              <a:rPr lang="en-US" smtClean="0"/>
              <a:t>38</a:t>
            </a:fld>
            <a:endParaRPr lang="en-US"/>
          </a:p>
        </p:txBody>
      </p:sp>
      <p:pic>
        <p:nvPicPr>
          <p:cNvPr id="12" name="Picture 11">
            <a:extLst>
              <a:ext uri="{FF2B5EF4-FFF2-40B4-BE49-F238E27FC236}">
                <a16:creationId xmlns:a16="http://schemas.microsoft.com/office/drawing/2014/main" id="{5ED02818-F7E0-393E-4963-332B1065EA38}"/>
              </a:ext>
            </a:extLst>
          </p:cNvPr>
          <p:cNvPicPr>
            <a:picLocks noChangeAspect="1"/>
          </p:cNvPicPr>
          <p:nvPr/>
        </p:nvPicPr>
        <p:blipFill>
          <a:blip r:embed="rId8"/>
          <a:srcRect l="2246" t="34307" r="51902" b="44269"/>
          <a:stretch>
            <a:fillRect/>
          </a:stretch>
        </p:blipFill>
        <p:spPr>
          <a:xfrm>
            <a:off x="1257301" y="1734008"/>
            <a:ext cx="6700703" cy="1955513"/>
          </a:xfrm>
          <a:prstGeom prst="rect">
            <a:avLst/>
          </a:prstGeom>
        </p:spPr>
      </p:pic>
      <p:pic>
        <p:nvPicPr>
          <p:cNvPr id="17" name="Picture 16">
            <a:extLst>
              <a:ext uri="{FF2B5EF4-FFF2-40B4-BE49-F238E27FC236}">
                <a16:creationId xmlns:a16="http://schemas.microsoft.com/office/drawing/2014/main" id="{1F08C8BC-3B7C-FF45-B8F6-E5D4E630D839}"/>
              </a:ext>
            </a:extLst>
          </p:cNvPr>
          <p:cNvPicPr>
            <a:picLocks noChangeAspect="1"/>
          </p:cNvPicPr>
          <p:nvPr/>
        </p:nvPicPr>
        <p:blipFill>
          <a:blip r:embed="rId8"/>
          <a:srcRect l="49033" t="37903" r="16718" b="43948"/>
          <a:stretch>
            <a:fillRect/>
          </a:stretch>
        </p:blipFill>
        <p:spPr>
          <a:xfrm>
            <a:off x="1257301" y="3800313"/>
            <a:ext cx="5005014" cy="1656674"/>
          </a:xfrm>
          <a:prstGeom prst="rect">
            <a:avLst/>
          </a:prstGeom>
        </p:spPr>
      </p:pic>
      <p:sp>
        <p:nvSpPr>
          <p:cNvPr id="19" name="TextBox 18">
            <a:extLst>
              <a:ext uri="{FF2B5EF4-FFF2-40B4-BE49-F238E27FC236}">
                <a16:creationId xmlns:a16="http://schemas.microsoft.com/office/drawing/2014/main" id="{8210B827-F877-BE00-6563-11E675C346C3}"/>
              </a:ext>
            </a:extLst>
          </p:cNvPr>
          <p:cNvSpPr txBox="1">
            <a:spLocks/>
          </p:cNvSpPr>
          <p:nvPr/>
        </p:nvSpPr>
        <p:spPr>
          <a:xfrm>
            <a:off x="8631176" y="1734008"/>
            <a:ext cx="3027424" cy="19774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The qualifying RPG study establishes the maximum load level supportable once all required RPG upgrades are in service</a:t>
            </a:r>
          </a:p>
          <a:p>
            <a:pPr lvl="1">
              <a:buFont typeface="Arial" panose="020B0604020202020204" pitchFamily="34" charset="0"/>
              <a:buChar char="•"/>
            </a:pPr>
            <a:r>
              <a:rPr lang="en-US" sz="1400" dirty="0"/>
              <a:t>For modeling purposes, the RPG-supported load level is entered in each annual row and later adjusted based on the TPIT in-service date of the last required RPG upgrade</a:t>
            </a:r>
            <a:endParaRPr lang="en-US" sz="1400" b="1" dirty="0"/>
          </a:p>
        </p:txBody>
      </p:sp>
      <p:grpSp>
        <p:nvGrpSpPr>
          <p:cNvPr id="22" name="Group 21">
            <a:extLst>
              <a:ext uri="{FF2B5EF4-FFF2-40B4-BE49-F238E27FC236}">
                <a16:creationId xmlns:a16="http://schemas.microsoft.com/office/drawing/2014/main" id="{4DEBC1B2-DD5B-92DE-34DD-F1C4E784ED7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BDA952B-8CD6-6DB5-63A5-B1C0C105856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E06041-F9DD-B4F3-E5AB-9EC3B29A954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B007849-1D02-A607-81B3-EB7712FC823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3137F7E-4AC4-6C71-586E-56E33EE984E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A62CC4-FAB3-367D-AD88-AA8BC8F4D19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B70856AC-C0C5-E531-3FC9-436D652DFD97}"/>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5" name="TextBox 4">
            <a:extLst>
              <a:ext uri="{FF2B5EF4-FFF2-40B4-BE49-F238E27FC236}">
                <a16:creationId xmlns:a16="http://schemas.microsoft.com/office/drawing/2014/main" id="{C0E16B62-90B1-8023-B420-EF240733699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Populate RPG Requested MW using the qualifying RPG study</a:t>
            </a:r>
          </a:p>
        </p:txBody>
      </p:sp>
      <p:sp>
        <p:nvSpPr>
          <p:cNvPr id="3" name="Rectangle 2">
            <a:extLst>
              <a:ext uri="{FF2B5EF4-FFF2-40B4-BE49-F238E27FC236}">
                <a16:creationId xmlns:a16="http://schemas.microsoft.com/office/drawing/2014/main" id="{F3CE4791-FE1D-4F23-A3A1-3A3658A286C8}"/>
              </a:ext>
            </a:extLst>
          </p:cNvPr>
          <p:cNvSpPr/>
          <p:nvPr/>
        </p:nvSpPr>
        <p:spPr>
          <a:xfrm>
            <a:off x="3758184" y="2441448"/>
            <a:ext cx="576072" cy="119320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64">
            <a:extLst>
              <a:ext uri="{FF2B5EF4-FFF2-40B4-BE49-F238E27FC236}">
                <a16:creationId xmlns:a16="http://schemas.microsoft.com/office/drawing/2014/main" id="{B0A313B2-9871-31B0-5F2C-107D51DF08BA}"/>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1777851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66EB-DF52-5F8D-89DC-555B402F757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38A14B8-8BF4-9942-7662-6F052F30BD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38A14B8-8BF4-9942-7662-6F052F30BD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4B63FF-821B-797F-B9AC-703D185F40DA}"/>
              </a:ext>
            </a:extLst>
          </p:cNvPr>
          <p:cNvSpPr>
            <a:spLocks noGrp="1"/>
          </p:cNvSpPr>
          <p:nvPr>
            <p:ph type="title"/>
          </p:nvPr>
        </p:nvSpPr>
        <p:spPr>
          <a:xfrm>
            <a:off x="1257300" y="457200"/>
            <a:ext cx="10401300" cy="332399"/>
          </a:xfrm>
        </p:spPr>
        <p:txBody>
          <a:bodyPr vert="horz">
            <a:spAutoFit/>
          </a:bodyPr>
          <a:lstStyle/>
          <a:p>
            <a:r>
              <a:rPr lang="en-US"/>
              <a:t>Case Study (4/8):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708170AD-3F76-30E5-E5CF-1DA753196090}"/>
              </a:ext>
            </a:extLst>
          </p:cNvPr>
          <p:cNvSpPr>
            <a:spLocks noGrp="1"/>
          </p:cNvSpPr>
          <p:nvPr>
            <p:ph type="sldNum" sz="quarter" idx="12"/>
          </p:nvPr>
        </p:nvSpPr>
        <p:spPr/>
        <p:txBody>
          <a:bodyPr/>
          <a:lstStyle/>
          <a:p>
            <a:fld id="{BCDE79FB-97BA-492B-8D57-F1373F9ADA95}" type="slidenum">
              <a:rPr lang="en-US" smtClean="0"/>
              <a:t>39</a:t>
            </a:fld>
            <a:endParaRPr lang="en-US"/>
          </a:p>
        </p:txBody>
      </p:sp>
      <p:pic>
        <p:nvPicPr>
          <p:cNvPr id="12" name="Picture 11">
            <a:extLst>
              <a:ext uri="{FF2B5EF4-FFF2-40B4-BE49-F238E27FC236}">
                <a16:creationId xmlns:a16="http://schemas.microsoft.com/office/drawing/2014/main" id="{12B14D7B-A4FE-8FE6-DB9B-3EE5CCA5EAB1}"/>
              </a:ext>
            </a:extLst>
          </p:cNvPr>
          <p:cNvPicPr>
            <a:picLocks noChangeAspect="1"/>
          </p:cNvPicPr>
          <p:nvPr/>
        </p:nvPicPr>
        <p:blipFill>
          <a:blip r:embed="rId8"/>
          <a:srcRect l="2246" t="34307" r="51902" b="44269"/>
          <a:stretch>
            <a:fillRect/>
          </a:stretch>
        </p:blipFill>
        <p:spPr>
          <a:xfrm>
            <a:off x="1257301" y="1734008"/>
            <a:ext cx="6700703" cy="1955513"/>
          </a:xfrm>
          <a:prstGeom prst="rect">
            <a:avLst/>
          </a:prstGeom>
        </p:spPr>
      </p:pic>
      <p:pic>
        <p:nvPicPr>
          <p:cNvPr id="17" name="Picture 16">
            <a:extLst>
              <a:ext uri="{FF2B5EF4-FFF2-40B4-BE49-F238E27FC236}">
                <a16:creationId xmlns:a16="http://schemas.microsoft.com/office/drawing/2014/main" id="{6991B440-52C6-535A-0149-15972DFB3C29}"/>
              </a:ext>
            </a:extLst>
          </p:cNvPr>
          <p:cNvPicPr>
            <a:picLocks noChangeAspect="1"/>
          </p:cNvPicPr>
          <p:nvPr/>
        </p:nvPicPr>
        <p:blipFill>
          <a:blip r:embed="rId8"/>
          <a:srcRect l="49033" t="37903" r="16718" b="43948"/>
          <a:stretch>
            <a:fillRect/>
          </a:stretch>
        </p:blipFill>
        <p:spPr>
          <a:xfrm>
            <a:off x="1257301" y="3800313"/>
            <a:ext cx="5005014" cy="1656674"/>
          </a:xfrm>
          <a:prstGeom prst="rect">
            <a:avLst/>
          </a:prstGeom>
        </p:spPr>
      </p:pic>
      <p:sp>
        <p:nvSpPr>
          <p:cNvPr id="19" name="TextBox 18">
            <a:extLst>
              <a:ext uri="{FF2B5EF4-FFF2-40B4-BE49-F238E27FC236}">
                <a16:creationId xmlns:a16="http://schemas.microsoft.com/office/drawing/2014/main" id="{2CD54649-1DA6-B23A-E04E-CA7A63DA80B2}"/>
              </a:ext>
            </a:extLst>
          </p:cNvPr>
          <p:cNvSpPr txBox="1">
            <a:spLocks/>
          </p:cNvSpPr>
          <p:nvPr/>
        </p:nvSpPr>
        <p:spPr>
          <a:xfrm>
            <a:off x="8631176" y="1734008"/>
            <a:ext cx="3027424" cy="15465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This example follows the RPG and Complete and Valid LLIS Entry Path and therefore does not rely on the PBRP study pathway</a:t>
            </a:r>
          </a:p>
          <a:p>
            <a:pPr lvl="1">
              <a:buFont typeface="Arial" panose="020B0604020202020204" pitchFamily="34" charset="0"/>
              <a:buChar char="•"/>
            </a:pPr>
            <a:r>
              <a:rPr lang="en-US" sz="1400" dirty="0"/>
              <a:t>PBRP-related fields are not used in this modeling methodology and should remain blank</a:t>
            </a:r>
          </a:p>
        </p:txBody>
      </p:sp>
      <p:grpSp>
        <p:nvGrpSpPr>
          <p:cNvPr id="22" name="Group 21">
            <a:extLst>
              <a:ext uri="{FF2B5EF4-FFF2-40B4-BE49-F238E27FC236}">
                <a16:creationId xmlns:a16="http://schemas.microsoft.com/office/drawing/2014/main" id="{2ACA044F-2C49-4990-58A5-F77669DB986D}"/>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6A41C78-17CA-6DC8-B0EF-3E1D09BD238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FAFC5A5-7903-ADF3-8FFB-74CCDED8D6F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25BBF03-A8DA-9214-9B17-FD11099BEB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F9D4A-7BAE-A6E9-D27B-A34858840EE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198FFD5-4D02-4A6E-B479-A73136B3430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EA4DF017-755D-4612-D411-482392AA9B55}"/>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5" name="TextBox 4">
            <a:extLst>
              <a:ext uri="{FF2B5EF4-FFF2-40B4-BE49-F238E27FC236}">
                <a16:creationId xmlns:a16="http://schemas.microsoft.com/office/drawing/2014/main" id="{24E418EB-97FE-CE79-6663-6FEBD70D6A9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Leave PBRP Requested MW blank</a:t>
            </a:r>
          </a:p>
        </p:txBody>
      </p:sp>
      <p:sp>
        <p:nvSpPr>
          <p:cNvPr id="3" name="Rectangle 2">
            <a:extLst>
              <a:ext uri="{FF2B5EF4-FFF2-40B4-BE49-F238E27FC236}">
                <a16:creationId xmlns:a16="http://schemas.microsoft.com/office/drawing/2014/main" id="{352A4ADA-0860-0974-CBE6-969508677E4E}"/>
              </a:ext>
            </a:extLst>
          </p:cNvPr>
          <p:cNvSpPr/>
          <p:nvPr/>
        </p:nvSpPr>
        <p:spPr>
          <a:xfrm>
            <a:off x="4334256" y="2441448"/>
            <a:ext cx="566928" cy="116577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64">
            <a:extLst>
              <a:ext uri="{FF2B5EF4-FFF2-40B4-BE49-F238E27FC236}">
                <a16:creationId xmlns:a16="http://schemas.microsoft.com/office/drawing/2014/main" id="{7FCD799A-BD3D-5802-2A2C-EB9121AFCBBB}"/>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269287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B059B50-7F48-0915-761A-1FDD6E8D7F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9" name="think-cell data - do not delete" hidden="1">
                        <a:extLst>
                          <a:ext uri="{FF2B5EF4-FFF2-40B4-BE49-F238E27FC236}">
                            <a16:creationId xmlns:a16="http://schemas.microsoft.com/office/drawing/2014/main" id="{DB059B50-7F48-0915-761A-1FDD6E8D7F79}"/>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3B23B20-49FB-5497-F4B9-81DA6FEB2D5E}"/>
              </a:ext>
            </a:extLst>
          </p:cNvPr>
          <p:cNvSpPr>
            <a:spLocks noGrp="1"/>
          </p:cNvSpPr>
          <p:nvPr>
            <p:ph type="title"/>
          </p:nvPr>
        </p:nvSpPr>
        <p:spPr>
          <a:xfrm>
            <a:off x="1257300" y="210624"/>
            <a:ext cx="10401300" cy="332399"/>
          </a:xfrm>
        </p:spPr>
        <p:txBody>
          <a:bodyPr vert="horz">
            <a:spAutoFit/>
          </a:bodyPr>
          <a:lstStyle/>
          <a:p>
            <a:r>
              <a:rPr lang="en-US"/>
              <a:t>Batch Zero key submission deadlines and main responsibilities</a:t>
            </a:r>
            <a:endParaRPr lang="en-US" sz="1200">
              <a:cs typeface="Arial"/>
            </a:endParaRPr>
          </a:p>
        </p:txBody>
      </p:sp>
      <p:sp>
        <p:nvSpPr>
          <p:cNvPr id="4" name="Slide Number Placeholder 5">
            <a:extLst>
              <a:ext uri="{FF2B5EF4-FFF2-40B4-BE49-F238E27FC236}">
                <a16:creationId xmlns:a16="http://schemas.microsoft.com/office/drawing/2014/main" id="{63216D0A-0AB1-3643-BDBD-F07665983A0F}"/>
              </a:ext>
            </a:extLst>
          </p:cNvPr>
          <p:cNvSpPr>
            <a:spLocks noGrp="1"/>
          </p:cNvSpPr>
          <p:nvPr>
            <p:ph type="sldNum" sz="quarter" idx="12"/>
          </p:nvPr>
        </p:nvSpPr>
        <p:spPr/>
        <p:txBody>
          <a:bodyPr/>
          <a:lstStyle/>
          <a:p>
            <a:fld id="{BCDE79FB-97BA-492B-8D57-F1373F9ADA95}" type="slidenum">
              <a:rPr lang="en-US" smtClean="0"/>
              <a:t>4</a:t>
            </a:fld>
            <a:endParaRPr lang="en-US"/>
          </a:p>
        </p:txBody>
      </p:sp>
      <p:sp>
        <p:nvSpPr>
          <p:cNvPr id="8" name="5. Source">
            <a:extLst>
              <a:ext uri="{FF2B5EF4-FFF2-40B4-BE49-F238E27FC236}">
                <a16:creationId xmlns:a16="http://schemas.microsoft.com/office/drawing/2014/main" id="{13DFED29-E799-1D9E-C539-D54D02221AF2}"/>
              </a:ext>
            </a:extLst>
          </p:cNvPr>
          <p:cNvSpPr txBox="1"/>
          <p:nvPr>
            <p:custDataLst>
              <p:tags r:id="rId2"/>
            </p:custDataLst>
          </p:nvPr>
        </p:nvSpPr>
        <p:spPr>
          <a:xfrm>
            <a:off x="62483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60" name="Rectangle 59">
            <a:extLst>
              <a:ext uri="{FF2B5EF4-FFF2-40B4-BE49-F238E27FC236}">
                <a16:creationId xmlns:a16="http://schemas.microsoft.com/office/drawing/2014/main" id="{E19A15D6-5AAF-A820-304F-629DAFD3C914}"/>
              </a:ext>
            </a:extLst>
          </p:cNvPr>
          <p:cNvSpPr>
            <a:spLocks/>
          </p:cNvSpPr>
          <p:nvPr/>
        </p:nvSpPr>
        <p:spPr>
          <a:xfrm>
            <a:off x="3166917"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5" name="Rectangle 4">
            <a:extLst>
              <a:ext uri="{FF2B5EF4-FFF2-40B4-BE49-F238E27FC236}">
                <a16:creationId xmlns:a16="http://schemas.microsoft.com/office/drawing/2014/main" id="{A74D28EB-786D-38A7-27D5-545533AADDBA}"/>
              </a:ext>
            </a:extLst>
          </p:cNvPr>
          <p:cNvSpPr>
            <a:spLocks/>
          </p:cNvSpPr>
          <p:nvPr/>
        </p:nvSpPr>
        <p:spPr>
          <a:xfrm>
            <a:off x="624839" y="1643023"/>
            <a:ext cx="838620" cy="12622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ILLE</a:t>
            </a:r>
          </a:p>
        </p:txBody>
      </p:sp>
      <p:sp>
        <p:nvSpPr>
          <p:cNvPr id="6" name="Rectangle 5">
            <a:extLst>
              <a:ext uri="{FF2B5EF4-FFF2-40B4-BE49-F238E27FC236}">
                <a16:creationId xmlns:a16="http://schemas.microsoft.com/office/drawing/2014/main" id="{7C6D352A-8CFA-7013-712C-E077C7E07181}"/>
              </a:ext>
            </a:extLst>
          </p:cNvPr>
          <p:cNvSpPr>
            <a:spLocks/>
          </p:cNvSpPr>
          <p:nvPr/>
        </p:nvSpPr>
        <p:spPr>
          <a:xfrm>
            <a:off x="624839" y="3100546"/>
            <a:ext cx="838620" cy="1262285"/>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TSP/DSP</a:t>
            </a:r>
          </a:p>
        </p:txBody>
      </p:sp>
      <p:sp>
        <p:nvSpPr>
          <p:cNvPr id="7" name="Rectangle 6">
            <a:extLst>
              <a:ext uri="{FF2B5EF4-FFF2-40B4-BE49-F238E27FC236}">
                <a16:creationId xmlns:a16="http://schemas.microsoft.com/office/drawing/2014/main" id="{0346890E-FC0C-8279-FEDC-9866A54B4887}"/>
              </a:ext>
            </a:extLst>
          </p:cNvPr>
          <p:cNvSpPr>
            <a:spLocks/>
          </p:cNvSpPr>
          <p:nvPr/>
        </p:nvSpPr>
        <p:spPr>
          <a:xfrm>
            <a:off x="624839" y="4558070"/>
            <a:ext cx="838620" cy="1262285"/>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a:t>
            </a:r>
          </a:p>
        </p:txBody>
      </p:sp>
      <p:cxnSp>
        <p:nvCxnSpPr>
          <p:cNvPr id="10" name="Straight Connector 9">
            <a:extLst>
              <a:ext uri="{FF2B5EF4-FFF2-40B4-BE49-F238E27FC236}">
                <a16:creationId xmlns:a16="http://schemas.microsoft.com/office/drawing/2014/main" id="{9E7931A4-50C3-70E8-339F-336D64C5C58F}"/>
              </a:ext>
            </a:extLst>
          </p:cNvPr>
          <p:cNvCxnSpPr>
            <a:cxnSpLocks/>
          </p:cNvCxnSpPr>
          <p:nvPr>
            <p:custDataLst>
              <p:tags r:id="rId3"/>
            </p:custDataLst>
          </p:nvPr>
        </p:nvCxnSpPr>
        <p:spPr bwMode="auto">
          <a:xfrm>
            <a:off x="624839" y="3002927"/>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845A4A2-8623-DF6A-C9E6-BFB627703D68}"/>
              </a:ext>
            </a:extLst>
          </p:cNvPr>
          <p:cNvCxnSpPr>
            <a:cxnSpLocks/>
          </p:cNvCxnSpPr>
          <p:nvPr>
            <p:custDataLst>
              <p:tags r:id="rId4"/>
            </p:custDataLst>
          </p:nvPr>
        </p:nvCxnSpPr>
        <p:spPr bwMode="auto">
          <a:xfrm>
            <a:off x="624839" y="4460450"/>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519BF89-C761-DB90-A3CD-5DC29E1B2B88}"/>
              </a:ext>
            </a:extLst>
          </p:cNvPr>
          <p:cNvCxnSpPr>
            <a:cxnSpLocks/>
          </p:cNvCxnSpPr>
          <p:nvPr>
            <p:custDataLst>
              <p:tags r:id="rId5"/>
            </p:custDataLst>
          </p:nvPr>
        </p:nvCxnSpPr>
        <p:spPr bwMode="auto">
          <a:xfrm>
            <a:off x="1606907" y="1392487"/>
            <a:ext cx="10051693"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25024BCC-A4E1-CD0D-97FD-280C07DF6B15}"/>
              </a:ext>
            </a:extLst>
          </p:cNvPr>
          <p:cNvSpPr/>
          <p:nvPr/>
        </p:nvSpPr>
        <p:spPr>
          <a:xfrm>
            <a:off x="393695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7D50A9-8146-397F-1414-FE948C10EAAE}"/>
              </a:ext>
            </a:extLst>
          </p:cNvPr>
          <p:cNvSpPr/>
          <p:nvPr/>
        </p:nvSpPr>
        <p:spPr>
          <a:xfrm>
            <a:off x="6449873"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D716DFF-5AF1-2968-D936-C449E4302049}"/>
              </a:ext>
            </a:extLst>
          </p:cNvPr>
          <p:cNvSpPr/>
          <p:nvPr/>
        </p:nvSpPr>
        <p:spPr>
          <a:xfrm>
            <a:off x="8962796"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411ADF-C377-E86F-62C2-E22C6481A95F}"/>
              </a:ext>
            </a:extLst>
          </p:cNvPr>
          <p:cNvSpPr/>
          <p:nvPr/>
        </p:nvSpPr>
        <p:spPr>
          <a:xfrm>
            <a:off x="1147572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6D089211-BE3E-F6F9-6819-A3625B5398E1}"/>
              </a:ext>
            </a:extLst>
          </p:cNvPr>
          <p:cNvSpPr txBox="1">
            <a:spLocks/>
          </p:cNvSpPr>
          <p:nvPr/>
        </p:nvSpPr>
        <p:spPr>
          <a:xfrm>
            <a:off x="3396633"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dirty="0">
                <a:solidFill>
                  <a:schemeClr val="accent1"/>
                </a:solidFill>
                <a:cs typeface="Arial"/>
              </a:rPr>
              <a:t>July 10</a:t>
            </a:r>
          </a:p>
        </p:txBody>
      </p:sp>
      <p:sp>
        <p:nvSpPr>
          <p:cNvPr id="28" name="TextBox 27">
            <a:extLst>
              <a:ext uri="{FF2B5EF4-FFF2-40B4-BE49-F238E27FC236}">
                <a16:creationId xmlns:a16="http://schemas.microsoft.com/office/drawing/2014/main" id="{A81E89C5-FBD1-D7E6-08F6-7713A34E44C6}"/>
              </a:ext>
            </a:extLst>
          </p:cNvPr>
          <p:cNvSpPr txBox="1">
            <a:spLocks/>
          </p:cNvSpPr>
          <p:nvPr/>
        </p:nvSpPr>
        <p:spPr>
          <a:xfrm>
            <a:off x="5909556"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dirty="0">
                <a:solidFill>
                  <a:schemeClr val="accent1"/>
                </a:solidFill>
                <a:cs typeface="Arial"/>
              </a:rPr>
              <a:t>July 24</a:t>
            </a:r>
          </a:p>
        </p:txBody>
      </p:sp>
      <p:sp>
        <p:nvSpPr>
          <p:cNvPr id="29" name="TextBox 28">
            <a:extLst>
              <a:ext uri="{FF2B5EF4-FFF2-40B4-BE49-F238E27FC236}">
                <a16:creationId xmlns:a16="http://schemas.microsoft.com/office/drawing/2014/main" id="{95150486-E315-6802-392F-A352F8772442}"/>
              </a:ext>
            </a:extLst>
          </p:cNvPr>
          <p:cNvSpPr txBox="1">
            <a:spLocks/>
          </p:cNvSpPr>
          <p:nvPr/>
        </p:nvSpPr>
        <p:spPr>
          <a:xfrm>
            <a:off x="8194425" y="1056785"/>
            <a:ext cx="1004181"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7</a:t>
            </a:r>
          </a:p>
        </p:txBody>
      </p:sp>
      <p:sp>
        <p:nvSpPr>
          <p:cNvPr id="31" name="TextBox 30">
            <a:extLst>
              <a:ext uri="{FF2B5EF4-FFF2-40B4-BE49-F238E27FC236}">
                <a16:creationId xmlns:a16="http://schemas.microsoft.com/office/drawing/2014/main" id="{5631A14C-0FFF-3BB5-030C-057035198C11}"/>
              </a:ext>
            </a:extLst>
          </p:cNvPr>
          <p:cNvSpPr txBox="1">
            <a:spLocks/>
          </p:cNvSpPr>
          <p:nvPr/>
        </p:nvSpPr>
        <p:spPr>
          <a:xfrm>
            <a:off x="10615645" y="1056785"/>
            <a:ext cx="1104599"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31</a:t>
            </a:r>
          </a:p>
        </p:txBody>
      </p:sp>
      <p:sp>
        <p:nvSpPr>
          <p:cNvPr id="16" name="TextBox 15">
            <a:extLst>
              <a:ext uri="{FF2B5EF4-FFF2-40B4-BE49-F238E27FC236}">
                <a16:creationId xmlns:a16="http://schemas.microsoft.com/office/drawing/2014/main" id="{68B4AB5B-0759-7C17-3E5E-6F8E766F7D4B}"/>
              </a:ext>
            </a:extLst>
          </p:cNvPr>
          <p:cNvSpPr txBox="1">
            <a:spLocks/>
          </p:cNvSpPr>
          <p:nvPr/>
        </p:nvSpPr>
        <p:spPr>
          <a:xfrm>
            <a:off x="10350394" y="734793"/>
            <a:ext cx="1004181" cy="184666"/>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200" b="1">
                <a:cs typeface="Arial"/>
              </a:rPr>
              <a:t>Detailed next</a:t>
            </a:r>
          </a:p>
        </p:txBody>
      </p:sp>
      <p:sp>
        <p:nvSpPr>
          <p:cNvPr id="32" name="Rectangle 31">
            <a:extLst>
              <a:ext uri="{FF2B5EF4-FFF2-40B4-BE49-F238E27FC236}">
                <a16:creationId xmlns:a16="http://schemas.microsoft.com/office/drawing/2014/main" id="{88512D9B-DB4F-4F7D-D3A3-C01DC76997A3}"/>
              </a:ext>
            </a:extLst>
          </p:cNvPr>
          <p:cNvSpPr>
            <a:spLocks/>
          </p:cNvSpPr>
          <p:nvPr/>
        </p:nvSpPr>
        <p:spPr>
          <a:xfrm>
            <a:off x="1606907" y="1664768"/>
            <a:ext cx="2330043"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r>
              <a:rPr lang="en-US" sz="1100" b="1"/>
              <a:t>Deadline for ILLE to submit required Batch Zero eligibility materials </a:t>
            </a:r>
            <a:r>
              <a:rPr lang="en-US" sz="1100"/>
              <a:t>to the Interconnecting TSP/DSP and, where required, directly to ERCOT (e.g., dynamic load models)</a:t>
            </a:r>
          </a:p>
        </p:txBody>
      </p:sp>
      <p:sp>
        <p:nvSpPr>
          <p:cNvPr id="35" name="Rectangle 34">
            <a:extLst>
              <a:ext uri="{FF2B5EF4-FFF2-40B4-BE49-F238E27FC236}">
                <a16:creationId xmlns:a16="http://schemas.microsoft.com/office/drawing/2014/main" id="{6B336C66-24EE-01EB-13B3-0BAC1A93BD42}"/>
              </a:ext>
            </a:extLst>
          </p:cNvPr>
          <p:cNvSpPr>
            <a:spLocks/>
          </p:cNvSpPr>
          <p:nvPr/>
        </p:nvSpPr>
        <p:spPr>
          <a:xfrm>
            <a:off x="4119830" y="3100546"/>
            <a:ext cx="2330043" cy="121879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TSPs/DSPs to submit complete Batch Zero eligibility packages </a:t>
            </a:r>
            <a:r>
              <a:rPr lang="en-US" sz="1100">
                <a:solidFill>
                  <a:schemeClr val="tx1"/>
                </a:solidFill>
              </a:rPr>
              <a:t>and supporting materials to ERCOT</a:t>
            </a:r>
          </a:p>
        </p:txBody>
      </p:sp>
      <p:sp>
        <p:nvSpPr>
          <p:cNvPr id="36" name="Rectangle 35">
            <a:extLst>
              <a:ext uri="{FF2B5EF4-FFF2-40B4-BE49-F238E27FC236}">
                <a16:creationId xmlns:a16="http://schemas.microsoft.com/office/drawing/2014/main" id="{C7A662BA-29EF-147E-87C4-68BC9331FF9E}"/>
              </a:ext>
            </a:extLst>
          </p:cNvPr>
          <p:cNvSpPr>
            <a:spLocks/>
          </p:cNvSpPr>
          <p:nvPr/>
        </p:nvSpPr>
        <p:spPr>
          <a:xfrm>
            <a:off x="6655615"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ERCOT to notify TSPs/DSPs of Batch Zero classification results</a:t>
            </a:r>
            <a:r>
              <a:rPr lang="en-US" sz="1100">
                <a:solidFill>
                  <a:schemeClr val="tx1"/>
                </a:solidFill>
              </a:rPr>
              <a:t>, including eligibility determinations and identified dynamic model or data deficiencies</a:t>
            </a:r>
          </a:p>
        </p:txBody>
      </p:sp>
      <p:sp>
        <p:nvSpPr>
          <p:cNvPr id="37" name="Rectangle 36">
            <a:extLst>
              <a:ext uri="{FF2B5EF4-FFF2-40B4-BE49-F238E27FC236}">
                <a16:creationId xmlns:a16="http://schemas.microsoft.com/office/drawing/2014/main" id="{704D51B3-A018-8068-6FA4-1C7A4B03F9B6}"/>
              </a:ext>
            </a:extLst>
          </p:cNvPr>
          <p:cNvSpPr>
            <a:spLocks/>
          </p:cNvSpPr>
          <p:nvPr/>
        </p:nvSpPr>
        <p:spPr>
          <a:xfrm>
            <a:off x="9145676" y="1664768"/>
            <a:ext cx="2330045"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Deadline for ILLEs to resolve identified dynamic model and technical data deficiencies </a:t>
            </a:r>
            <a:r>
              <a:rPr lang="en-US" sz="1100"/>
              <a:t>and submit corrected materials</a:t>
            </a:r>
          </a:p>
        </p:txBody>
      </p:sp>
      <p:cxnSp>
        <p:nvCxnSpPr>
          <p:cNvPr id="40" name="Straight Connector 39">
            <a:extLst>
              <a:ext uri="{FF2B5EF4-FFF2-40B4-BE49-F238E27FC236}">
                <a16:creationId xmlns:a16="http://schemas.microsoft.com/office/drawing/2014/main" id="{4333878B-12EA-4347-4C4F-EB8443D409A2}"/>
              </a:ext>
            </a:extLst>
          </p:cNvPr>
          <p:cNvCxnSpPr>
            <a:cxnSpLocks/>
          </p:cNvCxnSpPr>
          <p:nvPr>
            <p:custDataLst>
              <p:tags r:id="rId6"/>
            </p:custDataLst>
          </p:nvPr>
        </p:nvCxnSpPr>
        <p:spPr bwMode="auto">
          <a:xfrm flipV="1">
            <a:off x="402839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C95136E-158E-598D-1241-20FB96AA2019}"/>
              </a:ext>
            </a:extLst>
          </p:cNvPr>
          <p:cNvCxnSpPr>
            <a:cxnSpLocks/>
          </p:cNvCxnSpPr>
          <p:nvPr>
            <p:custDataLst>
              <p:tags r:id="rId7"/>
            </p:custDataLst>
          </p:nvPr>
        </p:nvCxnSpPr>
        <p:spPr bwMode="auto">
          <a:xfrm flipV="1">
            <a:off x="6541313"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0979EBB-9A08-6848-C2AD-E59ADC107C3C}"/>
              </a:ext>
            </a:extLst>
          </p:cNvPr>
          <p:cNvCxnSpPr>
            <a:cxnSpLocks/>
          </p:cNvCxnSpPr>
          <p:nvPr>
            <p:custDataLst>
              <p:tags r:id="rId8"/>
            </p:custDataLst>
          </p:nvPr>
        </p:nvCxnSpPr>
        <p:spPr bwMode="auto">
          <a:xfrm flipV="1">
            <a:off x="9054236"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BC2E75D-7A54-C076-6F3A-9DFA08CF2BE0}"/>
              </a:ext>
            </a:extLst>
          </p:cNvPr>
          <p:cNvCxnSpPr>
            <a:cxnSpLocks/>
          </p:cNvCxnSpPr>
          <p:nvPr>
            <p:custDataLst>
              <p:tags r:id="rId9"/>
            </p:custDataLst>
          </p:nvPr>
        </p:nvCxnSpPr>
        <p:spPr bwMode="auto">
          <a:xfrm flipV="1">
            <a:off x="1156716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6BBC48CF-2068-6F0D-8FBD-A3A62FCADED3}"/>
              </a:ext>
            </a:extLst>
          </p:cNvPr>
          <p:cNvSpPr>
            <a:spLocks/>
          </p:cNvSpPr>
          <p:nvPr/>
        </p:nvSpPr>
        <p:spPr>
          <a:xfrm>
            <a:off x="1606907"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Last day ERCOT will review and approve LLIS studies </a:t>
            </a:r>
            <a:r>
              <a:rPr lang="en-US" sz="1100">
                <a:solidFill>
                  <a:schemeClr val="tx1"/>
                </a:solidFill>
              </a:rPr>
              <a:t>under the legacy process</a:t>
            </a:r>
          </a:p>
        </p:txBody>
      </p:sp>
      <p:cxnSp>
        <p:nvCxnSpPr>
          <p:cNvPr id="63" name="Straight Connector 62">
            <a:extLst>
              <a:ext uri="{FF2B5EF4-FFF2-40B4-BE49-F238E27FC236}">
                <a16:creationId xmlns:a16="http://schemas.microsoft.com/office/drawing/2014/main" id="{F4D94674-3A2D-E6F6-1ACF-056E22A4CED5}"/>
              </a:ext>
            </a:extLst>
          </p:cNvPr>
          <p:cNvCxnSpPr>
            <a:cxnSpLocks/>
          </p:cNvCxnSpPr>
          <p:nvPr>
            <p:custDataLst>
              <p:tags r:id="rId10"/>
            </p:custDataLst>
          </p:nvPr>
        </p:nvCxnSpPr>
        <p:spPr bwMode="auto">
          <a:xfrm>
            <a:off x="4028389" y="1413035"/>
            <a:ext cx="7538771"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FCE35763-81F9-72F4-A9D5-2F4D1A9D27DF}"/>
              </a:ext>
            </a:extLst>
          </p:cNvPr>
          <p:cNvSpPr>
            <a:spLocks/>
          </p:cNvSpPr>
          <p:nvPr/>
        </p:nvSpPr>
        <p:spPr>
          <a:xfrm>
            <a:off x="5711300"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65" name="TrackerNumBlue 4">
            <a:extLst>
              <a:ext uri="{FF2B5EF4-FFF2-40B4-BE49-F238E27FC236}">
                <a16:creationId xmlns:a16="http://schemas.microsoft.com/office/drawing/2014/main" id="{B5939070-7051-08EB-939D-B9539C8937C4}"/>
              </a:ext>
            </a:extLst>
          </p:cNvPr>
          <p:cNvSpPr/>
          <p:nvPr>
            <p:custDataLst>
              <p:tags r:id="rId11"/>
            </p:custDataLst>
          </p:nvPr>
        </p:nvSpPr>
        <p:spPr>
          <a:xfrm>
            <a:off x="3018165"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66" name="TrackerNumBlue 4">
            <a:extLst>
              <a:ext uri="{FF2B5EF4-FFF2-40B4-BE49-F238E27FC236}">
                <a16:creationId xmlns:a16="http://schemas.microsoft.com/office/drawing/2014/main" id="{11F122A6-3C8B-719A-E62B-87A904515B5B}"/>
              </a:ext>
            </a:extLst>
          </p:cNvPr>
          <p:cNvSpPr/>
          <p:nvPr>
            <p:custDataLst>
              <p:tags r:id="rId12"/>
            </p:custDataLst>
          </p:nvPr>
        </p:nvSpPr>
        <p:spPr>
          <a:xfrm>
            <a:off x="5567914"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1" name="TextBox 10">
            <a:extLst>
              <a:ext uri="{FF2B5EF4-FFF2-40B4-BE49-F238E27FC236}">
                <a16:creationId xmlns:a16="http://schemas.microsoft.com/office/drawing/2014/main" id="{1DC98EB9-EF83-5BD1-C2E3-BC376AFCE713}"/>
              </a:ext>
            </a:extLst>
          </p:cNvPr>
          <p:cNvSpPr txBox="1"/>
          <p:nvPr/>
        </p:nvSpPr>
        <p:spPr>
          <a:xfrm>
            <a:off x="1257300" y="567702"/>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dirty="0">
                <a:solidFill>
                  <a:schemeClr val="bg1">
                    <a:lumMod val="50000"/>
                  </a:schemeClr>
                </a:solidFill>
              </a:rPr>
              <a:t>Note: timeline assumes PUCT approval on June 18</a:t>
            </a:r>
            <a:r>
              <a:rPr lang="en-US" i="1" baseline="30000" dirty="0">
                <a:solidFill>
                  <a:schemeClr val="bg1">
                    <a:lumMod val="50000"/>
                  </a:schemeClr>
                </a:solidFill>
              </a:rPr>
              <a:t>th</a:t>
            </a:r>
            <a:endParaRPr lang="en-US" i="1" dirty="0">
              <a:solidFill>
                <a:schemeClr val="bg1">
                  <a:lumMod val="50000"/>
                </a:schemeClr>
              </a:solidFill>
            </a:endParaRPr>
          </a:p>
        </p:txBody>
      </p:sp>
      <p:sp>
        <p:nvSpPr>
          <p:cNvPr id="15" name="Rectangle 14">
            <a:extLst>
              <a:ext uri="{FF2B5EF4-FFF2-40B4-BE49-F238E27FC236}">
                <a16:creationId xmlns:a16="http://schemas.microsoft.com/office/drawing/2014/main" id="{5C9ABE5E-2E37-5A44-75FB-A25ABC71DF4A}"/>
              </a:ext>
            </a:extLst>
          </p:cNvPr>
          <p:cNvSpPr>
            <a:spLocks/>
          </p:cNvSpPr>
          <p:nvPr/>
        </p:nvSpPr>
        <p:spPr>
          <a:xfrm>
            <a:off x="1433244" y="5929806"/>
            <a:ext cx="10286999" cy="656706"/>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dirty="0">
                <a:solidFill>
                  <a:schemeClr val="tx1"/>
                </a:solidFill>
              </a:rPr>
              <a:t>Early submission encouraged prior to July 10: </a:t>
            </a:r>
            <a:r>
              <a:rPr lang="en-US" sz="1200" dirty="0">
                <a:solidFill>
                  <a:schemeClr val="tx1"/>
                </a:solidFill>
              </a:rPr>
              <a:t>Interconnecting DSPs/TSPs and ILLEs are encouraged to begin submitting Batch Zero eligibility materials and supporting documentation as early as practicable in advance of the July 10, 2026 milestone. ERCOT may review submitted materials on a rolling basis and provide preliminary feedback regarding completeness, potential deficiencies, or additional information needs</a:t>
            </a:r>
            <a:endParaRPr lang="en-US" sz="1200" b="1" dirty="0">
              <a:solidFill>
                <a:schemeClr val="tx1"/>
              </a:solidFill>
            </a:endParaRPr>
          </a:p>
        </p:txBody>
      </p:sp>
      <p:pic>
        <p:nvPicPr>
          <p:cNvPr id="30" name="Graphic 29">
            <a:extLst>
              <a:ext uri="{FF2B5EF4-FFF2-40B4-BE49-F238E27FC236}">
                <a16:creationId xmlns:a16="http://schemas.microsoft.com/office/drawing/2014/main" id="{B9643E0C-123C-EE4C-F5ED-7D0741ABAFDC}"/>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624839" y="5953359"/>
            <a:ext cx="609600" cy="609600"/>
          </a:xfrm>
          <a:prstGeom prst="rect">
            <a:avLst/>
          </a:prstGeom>
        </p:spPr>
      </p:pic>
      <p:grpSp>
        <p:nvGrpSpPr>
          <p:cNvPr id="14" name="Group 13">
            <a:extLst>
              <a:ext uri="{FF2B5EF4-FFF2-40B4-BE49-F238E27FC236}">
                <a16:creationId xmlns:a16="http://schemas.microsoft.com/office/drawing/2014/main" id="{B02EE77E-A896-2B7F-90CC-BD3704C2BEA2}"/>
              </a:ext>
            </a:extLst>
          </p:cNvPr>
          <p:cNvGrpSpPr/>
          <p:nvPr/>
        </p:nvGrpSpPr>
        <p:grpSpPr>
          <a:xfrm>
            <a:off x="9687998" y="608986"/>
            <a:ext cx="622700" cy="328810"/>
            <a:chOff x="3170565" y="1087582"/>
            <a:chExt cx="1154658" cy="609705"/>
          </a:xfrm>
        </p:grpSpPr>
        <p:sp>
          <p:nvSpPr>
            <p:cNvPr id="3" name="Rectangle 2">
              <a:extLst>
                <a:ext uri="{FF2B5EF4-FFF2-40B4-BE49-F238E27FC236}">
                  <a16:creationId xmlns:a16="http://schemas.microsoft.com/office/drawing/2014/main" id="{09A0DF23-1288-D3A3-5582-8A23D8EFCC45}"/>
                </a:ext>
              </a:extLst>
            </p:cNvPr>
            <p:cNvSpPr>
              <a:spLocks/>
            </p:cNvSpPr>
            <p:nvPr/>
          </p:nvSpPr>
          <p:spPr>
            <a:xfrm>
              <a:off x="3319317" y="11886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600" b="1"/>
            </a:p>
          </p:txBody>
        </p:sp>
        <p:sp>
          <p:nvSpPr>
            <p:cNvPr id="13" name="TrackerNumBlue 4">
              <a:extLst>
                <a:ext uri="{FF2B5EF4-FFF2-40B4-BE49-F238E27FC236}">
                  <a16:creationId xmlns:a16="http://schemas.microsoft.com/office/drawing/2014/main" id="{0F71504A-60BD-71DF-7094-6C05DBFC7AAE}"/>
                </a:ext>
              </a:extLst>
            </p:cNvPr>
            <p:cNvSpPr/>
            <p:nvPr>
              <p:custDataLst>
                <p:tags r:id="rId13"/>
              </p:custDataLst>
            </p:nvPr>
          </p:nvSpPr>
          <p:spPr>
            <a:xfrm>
              <a:off x="3170565" y="10875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800" b="1">
                  <a:solidFill>
                    <a:schemeClr val="bg1"/>
                  </a:solidFill>
                </a:rPr>
                <a:t>X</a:t>
              </a:r>
            </a:p>
          </p:txBody>
        </p:sp>
      </p:grpSp>
    </p:spTree>
    <p:extLst>
      <p:ext uri="{BB962C8B-B14F-4D97-AF65-F5344CB8AC3E}">
        <p14:creationId xmlns:p14="http://schemas.microsoft.com/office/powerpoint/2010/main" val="1829694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4B96-77A6-0702-EE2B-AF14C6B344D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92FC42-4C66-D327-8375-AFEAAEEA1E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92FC42-4C66-D327-8375-AFEAAEEA1EC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2918BB-7177-5FB8-AB60-4E58CF75E663}"/>
              </a:ext>
            </a:extLst>
          </p:cNvPr>
          <p:cNvSpPr>
            <a:spLocks noGrp="1"/>
          </p:cNvSpPr>
          <p:nvPr>
            <p:ph type="title"/>
          </p:nvPr>
        </p:nvSpPr>
        <p:spPr>
          <a:xfrm>
            <a:off x="1257300" y="457200"/>
            <a:ext cx="10401300" cy="332399"/>
          </a:xfrm>
        </p:spPr>
        <p:txBody>
          <a:bodyPr vert="horz">
            <a:spAutoFit/>
          </a:bodyPr>
          <a:lstStyle/>
          <a:p>
            <a:r>
              <a:rPr lang="en-US"/>
              <a:t>Case Study (5/8):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4ACA25E-F57D-698A-AB88-31894F213209}"/>
              </a:ext>
            </a:extLst>
          </p:cNvPr>
          <p:cNvSpPr>
            <a:spLocks noGrp="1"/>
          </p:cNvSpPr>
          <p:nvPr>
            <p:ph type="sldNum" sz="quarter" idx="12"/>
          </p:nvPr>
        </p:nvSpPr>
        <p:spPr/>
        <p:txBody>
          <a:bodyPr/>
          <a:lstStyle/>
          <a:p>
            <a:fld id="{BCDE79FB-97BA-492B-8D57-F1373F9ADA95}" type="slidenum">
              <a:rPr lang="en-US" smtClean="0"/>
              <a:t>40</a:t>
            </a:fld>
            <a:endParaRPr lang="en-US"/>
          </a:p>
        </p:txBody>
      </p:sp>
      <p:pic>
        <p:nvPicPr>
          <p:cNvPr id="12" name="Picture 11">
            <a:extLst>
              <a:ext uri="{FF2B5EF4-FFF2-40B4-BE49-F238E27FC236}">
                <a16:creationId xmlns:a16="http://schemas.microsoft.com/office/drawing/2014/main" id="{4057C190-D896-4D79-0E03-A41082023B34}"/>
              </a:ext>
            </a:extLst>
          </p:cNvPr>
          <p:cNvPicPr>
            <a:picLocks noChangeAspect="1"/>
          </p:cNvPicPr>
          <p:nvPr/>
        </p:nvPicPr>
        <p:blipFill>
          <a:blip r:embed="rId8"/>
          <a:srcRect l="2246" t="34307" r="51902" b="44269"/>
          <a:stretch>
            <a:fillRect/>
          </a:stretch>
        </p:blipFill>
        <p:spPr>
          <a:xfrm>
            <a:off x="1257301" y="1734008"/>
            <a:ext cx="6700703" cy="1955513"/>
          </a:xfrm>
          <a:prstGeom prst="rect">
            <a:avLst/>
          </a:prstGeom>
        </p:spPr>
      </p:pic>
      <p:pic>
        <p:nvPicPr>
          <p:cNvPr id="17" name="Picture 16">
            <a:extLst>
              <a:ext uri="{FF2B5EF4-FFF2-40B4-BE49-F238E27FC236}">
                <a16:creationId xmlns:a16="http://schemas.microsoft.com/office/drawing/2014/main" id="{80D65D50-5170-E7DC-1B10-047ABDC366AF}"/>
              </a:ext>
            </a:extLst>
          </p:cNvPr>
          <p:cNvPicPr>
            <a:picLocks noChangeAspect="1"/>
          </p:cNvPicPr>
          <p:nvPr/>
        </p:nvPicPr>
        <p:blipFill>
          <a:blip r:embed="rId8"/>
          <a:srcRect l="49033" t="37903" r="16718" b="43948"/>
          <a:stretch>
            <a:fillRect/>
          </a:stretch>
        </p:blipFill>
        <p:spPr>
          <a:xfrm>
            <a:off x="1257301" y="3800313"/>
            <a:ext cx="5005014" cy="1656674"/>
          </a:xfrm>
          <a:prstGeom prst="rect">
            <a:avLst/>
          </a:prstGeom>
        </p:spPr>
      </p:pic>
      <p:sp>
        <p:nvSpPr>
          <p:cNvPr id="19" name="TextBox 18">
            <a:extLst>
              <a:ext uri="{FF2B5EF4-FFF2-40B4-BE49-F238E27FC236}">
                <a16:creationId xmlns:a16="http://schemas.microsoft.com/office/drawing/2014/main" id="{7BF5CD1A-274F-5E45-D85E-382004C17A80}"/>
              </a:ext>
            </a:extLst>
          </p:cNvPr>
          <p:cNvSpPr txBox="1">
            <a:spLocks/>
          </p:cNvSpPr>
          <p:nvPr/>
        </p:nvSpPr>
        <p:spPr>
          <a:xfrm>
            <a:off x="8631176" y="1734008"/>
            <a:ext cx="3027424" cy="26237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Enter the last required RPG transmission upgrade and its TPIT in-service date in the row corresponding to the year in which the RPG-supported load first becomes available</a:t>
            </a:r>
          </a:p>
          <a:p>
            <a:pPr lvl="1">
              <a:buFont typeface="Arial" panose="020B0604020202020204" pitchFamily="34" charset="0"/>
              <a:buChar char="•"/>
            </a:pPr>
            <a:r>
              <a:rPr lang="en-US" sz="1400" dirty="0"/>
              <a:t>The RPG-supported load cannot be modeled until the last required RPG upgrade enters service. In this example, TPIT indicates that the final RPG upgrade enters service in 2031</a:t>
            </a:r>
            <a:endParaRPr lang="en-US" sz="1400" b="1" dirty="0"/>
          </a:p>
        </p:txBody>
      </p:sp>
      <p:grpSp>
        <p:nvGrpSpPr>
          <p:cNvPr id="22" name="Group 21">
            <a:extLst>
              <a:ext uri="{FF2B5EF4-FFF2-40B4-BE49-F238E27FC236}">
                <a16:creationId xmlns:a16="http://schemas.microsoft.com/office/drawing/2014/main" id="{AC4B0951-2985-731A-6C8E-8485D3E5A89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CFD95EB-B746-6E17-3BB7-C7B8BF8386F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9354AF-E05C-49E5-F712-C54F1E130D2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09B69B5-849B-85D8-3615-391B9EB2632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47236AA0-085B-1A23-DCCC-5EA880B74CD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C7E9E7-2CC9-916E-5C55-A744482DCCF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BD7F437E-2436-9DD6-C744-1B2BD37ABBBC}"/>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5" name="TextBox 4">
            <a:extLst>
              <a:ext uri="{FF2B5EF4-FFF2-40B4-BE49-F238E27FC236}">
                <a16:creationId xmlns:a16="http://schemas.microsoft.com/office/drawing/2014/main" id="{146B676E-3AE0-4170-6FF1-578B3C4F9533}"/>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Enter the last required RPG upgrade and its TPIT in-service date</a:t>
            </a:r>
          </a:p>
        </p:txBody>
      </p:sp>
      <p:sp>
        <p:nvSpPr>
          <p:cNvPr id="3" name="Rectangle 2">
            <a:extLst>
              <a:ext uri="{FF2B5EF4-FFF2-40B4-BE49-F238E27FC236}">
                <a16:creationId xmlns:a16="http://schemas.microsoft.com/office/drawing/2014/main" id="{808299A2-5AE5-B1F1-A5AC-BE85A3906D15}"/>
              </a:ext>
            </a:extLst>
          </p:cNvPr>
          <p:cNvSpPr/>
          <p:nvPr/>
        </p:nvSpPr>
        <p:spPr>
          <a:xfrm>
            <a:off x="4882896" y="2450591"/>
            <a:ext cx="1481328" cy="123893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64">
            <a:extLst>
              <a:ext uri="{FF2B5EF4-FFF2-40B4-BE49-F238E27FC236}">
                <a16:creationId xmlns:a16="http://schemas.microsoft.com/office/drawing/2014/main" id="{B1865852-5010-2197-5B46-90F6D5C60004}"/>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3935606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939D-80B0-09A5-3739-CEF65DF4FD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B9B6FBE-9442-F8B0-CA70-8D9A3B367F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B9B6FBE-9442-F8B0-CA70-8D9A3B367F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3F83D2-F57F-F882-13B5-9B3D78CE3D96}"/>
              </a:ext>
            </a:extLst>
          </p:cNvPr>
          <p:cNvSpPr>
            <a:spLocks noGrp="1"/>
          </p:cNvSpPr>
          <p:nvPr>
            <p:ph type="title"/>
          </p:nvPr>
        </p:nvSpPr>
        <p:spPr>
          <a:xfrm>
            <a:off x="1257300" y="457200"/>
            <a:ext cx="10401300" cy="332399"/>
          </a:xfrm>
        </p:spPr>
        <p:txBody>
          <a:bodyPr vert="horz">
            <a:spAutoFit/>
          </a:bodyPr>
          <a:lstStyle/>
          <a:p>
            <a:r>
              <a:rPr lang="en-US"/>
              <a:t>Case Study (6/8):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C16DEC8-1473-E087-66ED-5F683FE25859}"/>
              </a:ext>
            </a:extLst>
          </p:cNvPr>
          <p:cNvSpPr>
            <a:spLocks noGrp="1"/>
          </p:cNvSpPr>
          <p:nvPr>
            <p:ph type="sldNum" sz="quarter" idx="12"/>
          </p:nvPr>
        </p:nvSpPr>
        <p:spPr/>
        <p:txBody>
          <a:bodyPr/>
          <a:lstStyle/>
          <a:p>
            <a:fld id="{BCDE79FB-97BA-492B-8D57-F1373F9ADA95}" type="slidenum">
              <a:rPr lang="en-US" smtClean="0"/>
              <a:t>41</a:t>
            </a:fld>
            <a:endParaRPr lang="en-US"/>
          </a:p>
        </p:txBody>
      </p:sp>
      <p:pic>
        <p:nvPicPr>
          <p:cNvPr id="12" name="Picture 11">
            <a:extLst>
              <a:ext uri="{FF2B5EF4-FFF2-40B4-BE49-F238E27FC236}">
                <a16:creationId xmlns:a16="http://schemas.microsoft.com/office/drawing/2014/main" id="{1137553A-EED7-F798-7500-DE93A80AC357}"/>
              </a:ext>
            </a:extLst>
          </p:cNvPr>
          <p:cNvPicPr>
            <a:picLocks noChangeAspect="1"/>
          </p:cNvPicPr>
          <p:nvPr/>
        </p:nvPicPr>
        <p:blipFill>
          <a:blip r:embed="rId8"/>
          <a:srcRect l="2246" t="34307" r="51902" b="44269"/>
          <a:stretch>
            <a:fillRect/>
          </a:stretch>
        </p:blipFill>
        <p:spPr>
          <a:xfrm>
            <a:off x="1257301" y="1734008"/>
            <a:ext cx="6700703" cy="1955513"/>
          </a:xfrm>
          <a:prstGeom prst="rect">
            <a:avLst/>
          </a:prstGeom>
        </p:spPr>
      </p:pic>
      <p:pic>
        <p:nvPicPr>
          <p:cNvPr id="17" name="Picture 16">
            <a:extLst>
              <a:ext uri="{FF2B5EF4-FFF2-40B4-BE49-F238E27FC236}">
                <a16:creationId xmlns:a16="http://schemas.microsoft.com/office/drawing/2014/main" id="{FF0AFAC0-E96E-71EA-FC2D-F9285F8B2DA2}"/>
              </a:ext>
            </a:extLst>
          </p:cNvPr>
          <p:cNvPicPr>
            <a:picLocks noChangeAspect="1"/>
          </p:cNvPicPr>
          <p:nvPr/>
        </p:nvPicPr>
        <p:blipFill>
          <a:blip r:embed="rId8"/>
          <a:srcRect l="49033" t="37903" r="16718" b="43948"/>
          <a:stretch>
            <a:fillRect/>
          </a:stretch>
        </p:blipFill>
        <p:spPr>
          <a:xfrm>
            <a:off x="1257301" y="3800313"/>
            <a:ext cx="5005014" cy="1656674"/>
          </a:xfrm>
          <a:prstGeom prst="rect">
            <a:avLst/>
          </a:prstGeom>
        </p:spPr>
      </p:pic>
      <p:sp>
        <p:nvSpPr>
          <p:cNvPr id="19" name="TextBox 18">
            <a:extLst>
              <a:ext uri="{FF2B5EF4-FFF2-40B4-BE49-F238E27FC236}">
                <a16:creationId xmlns:a16="http://schemas.microsoft.com/office/drawing/2014/main" id="{5E83682B-1C40-B1E3-2564-E5DA647D4C13}"/>
              </a:ext>
            </a:extLst>
          </p:cNvPr>
          <p:cNvSpPr txBox="1">
            <a:spLocks/>
          </p:cNvSpPr>
          <p:nvPr/>
        </p:nvSpPr>
        <p:spPr>
          <a:xfrm>
            <a:off x="8631176" y="1734008"/>
            <a:ext cx="3027424" cy="240835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For each LLIS load step that depends on a transmission upgrade, identify the controlling upgrade and its latest TPIT in-service date</a:t>
            </a:r>
          </a:p>
          <a:p>
            <a:pPr lvl="1">
              <a:buFont typeface="Arial" panose="020B0604020202020204" pitchFamily="34" charset="0"/>
              <a:buChar char="•"/>
            </a:pPr>
            <a:r>
              <a:rPr lang="en-US" sz="1400" dirty="0"/>
              <a:t>If TPIT indicates that an upgrade enters service later than assumed in the approved LLIS, the associated LLIS load increase is deferred until the upgrade becomes available</a:t>
            </a:r>
            <a:endParaRPr lang="en-US" sz="1400" b="1" dirty="0"/>
          </a:p>
        </p:txBody>
      </p:sp>
      <p:grpSp>
        <p:nvGrpSpPr>
          <p:cNvPr id="22" name="Group 21">
            <a:extLst>
              <a:ext uri="{FF2B5EF4-FFF2-40B4-BE49-F238E27FC236}">
                <a16:creationId xmlns:a16="http://schemas.microsoft.com/office/drawing/2014/main" id="{DADF7EEF-E7E9-56B1-9A50-CE304E697E3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A8FF66B-FFF7-9473-792C-0367FCDF5A8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7D628C-A57B-55EE-95D9-BFB4BCD32FF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6611D10-2090-6AB0-7E15-6D251C66375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90BBF11C-E8A8-6B32-302F-555EA6583DB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FBC937-B32C-B522-A076-B5312B53ACE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4D059D4A-1DF1-28F7-3ADF-64950137A799}"/>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5" name="TextBox 4">
            <a:extLst>
              <a:ext uri="{FF2B5EF4-FFF2-40B4-BE49-F238E27FC236}">
                <a16:creationId xmlns:a16="http://schemas.microsoft.com/office/drawing/2014/main" id="{1396A73C-BE1D-F4ED-607A-7E9E4ABEBBA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Enter LLIS upgrades and TPIT dates</a:t>
            </a:r>
          </a:p>
        </p:txBody>
      </p:sp>
      <p:sp>
        <p:nvSpPr>
          <p:cNvPr id="10" name="Rectangle 9">
            <a:extLst>
              <a:ext uri="{FF2B5EF4-FFF2-40B4-BE49-F238E27FC236}">
                <a16:creationId xmlns:a16="http://schemas.microsoft.com/office/drawing/2014/main" id="{6E71933B-54B0-38C4-F98B-598F6C0C2F4A}"/>
              </a:ext>
            </a:extLst>
          </p:cNvPr>
          <p:cNvSpPr/>
          <p:nvPr/>
        </p:nvSpPr>
        <p:spPr>
          <a:xfrm>
            <a:off x="6391655" y="2441447"/>
            <a:ext cx="1517905" cy="124807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064">
            <a:extLst>
              <a:ext uri="{FF2B5EF4-FFF2-40B4-BE49-F238E27FC236}">
                <a16:creationId xmlns:a16="http://schemas.microsoft.com/office/drawing/2014/main" id="{C03BE470-F49D-0FD7-9E9A-C38647179418}"/>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951250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A19D-144F-4EAC-6EE1-830C494FA33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E71D0A9-12C1-2ED9-7E98-2F41617DE1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0E71D0A9-12C1-2ED9-7E98-2F41617DE1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CDF1A86-7A0E-6C33-DCA1-B03F40B2BF83}"/>
              </a:ext>
            </a:extLst>
          </p:cNvPr>
          <p:cNvSpPr>
            <a:spLocks noGrp="1"/>
          </p:cNvSpPr>
          <p:nvPr>
            <p:ph type="title"/>
          </p:nvPr>
        </p:nvSpPr>
        <p:spPr>
          <a:xfrm>
            <a:off x="1257300" y="457200"/>
            <a:ext cx="10401300" cy="332399"/>
          </a:xfrm>
        </p:spPr>
        <p:txBody>
          <a:bodyPr vert="horz">
            <a:spAutoFit/>
          </a:bodyPr>
          <a:lstStyle/>
          <a:p>
            <a:r>
              <a:rPr lang="en-US"/>
              <a:t>Case Study (7/8):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1F062075-D4E6-91F1-C4E7-D01621FE728F}"/>
              </a:ext>
            </a:extLst>
          </p:cNvPr>
          <p:cNvSpPr>
            <a:spLocks noGrp="1"/>
          </p:cNvSpPr>
          <p:nvPr>
            <p:ph type="sldNum" sz="quarter" idx="12"/>
          </p:nvPr>
        </p:nvSpPr>
        <p:spPr/>
        <p:txBody>
          <a:bodyPr/>
          <a:lstStyle/>
          <a:p>
            <a:fld id="{BCDE79FB-97BA-492B-8D57-F1373F9ADA95}" type="slidenum">
              <a:rPr lang="en-US" smtClean="0"/>
              <a:t>42</a:t>
            </a:fld>
            <a:endParaRPr lang="en-US"/>
          </a:p>
        </p:txBody>
      </p:sp>
      <p:pic>
        <p:nvPicPr>
          <p:cNvPr id="12" name="Picture 11">
            <a:extLst>
              <a:ext uri="{FF2B5EF4-FFF2-40B4-BE49-F238E27FC236}">
                <a16:creationId xmlns:a16="http://schemas.microsoft.com/office/drawing/2014/main" id="{CAAC2799-2EAD-C205-3B94-57D61770BA5D}"/>
              </a:ext>
            </a:extLst>
          </p:cNvPr>
          <p:cNvPicPr>
            <a:picLocks noChangeAspect="1"/>
          </p:cNvPicPr>
          <p:nvPr/>
        </p:nvPicPr>
        <p:blipFill>
          <a:blip r:embed="rId8"/>
          <a:srcRect l="2246" t="34307" r="51902" b="44269"/>
          <a:stretch>
            <a:fillRect/>
          </a:stretch>
        </p:blipFill>
        <p:spPr>
          <a:xfrm>
            <a:off x="1257301" y="1734008"/>
            <a:ext cx="6700703" cy="1955513"/>
          </a:xfrm>
          <a:prstGeom prst="rect">
            <a:avLst/>
          </a:prstGeom>
        </p:spPr>
      </p:pic>
      <p:pic>
        <p:nvPicPr>
          <p:cNvPr id="17" name="Picture 16">
            <a:extLst>
              <a:ext uri="{FF2B5EF4-FFF2-40B4-BE49-F238E27FC236}">
                <a16:creationId xmlns:a16="http://schemas.microsoft.com/office/drawing/2014/main" id="{348E35D3-7F99-5BC3-99A5-F0D45421320F}"/>
              </a:ext>
            </a:extLst>
          </p:cNvPr>
          <p:cNvPicPr>
            <a:picLocks noChangeAspect="1"/>
          </p:cNvPicPr>
          <p:nvPr/>
        </p:nvPicPr>
        <p:blipFill>
          <a:blip r:embed="rId8"/>
          <a:srcRect l="49033" t="37903" r="16718" b="43948"/>
          <a:stretch>
            <a:fillRect/>
          </a:stretch>
        </p:blipFill>
        <p:spPr>
          <a:xfrm>
            <a:off x="1257301" y="3800313"/>
            <a:ext cx="5005014" cy="1656674"/>
          </a:xfrm>
          <a:prstGeom prst="rect">
            <a:avLst/>
          </a:prstGeom>
        </p:spPr>
      </p:pic>
      <p:sp>
        <p:nvSpPr>
          <p:cNvPr id="19" name="TextBox 18">
            <a:extLst>
              <a:ext uri="{FF2B5EF4-FFF2-40B4-BE49-F238E27FC236}">
                <a16:creationId xmlns:a16="http://schemas.microsoft.com/office/drawing/2014/main" id="{4898BE00-0637-9847-21ED-02C648F9862B}"/>
              </a:ext>
            </a:extLst>
          </p:cNvPr>
          <p:cNvSpPr txBox="1">
            <a:spLocks/>
          </p:cNvSpPr>
          <p:nvPr/>
        </p:nvSpPr>
        <p:spPr>
          <a:xfrm>
            <a:off x="8631176" y="1734008"/>
            <a:ext cx="3027424" cy="17620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ERCOT compares the TPIT-adjusted RPG schedule and TPIT-adjusted LLIS schedule and uses the greater value in each year</a:t>
            </a:r>
          </a:p>
          <a:p>
            <a:pPr lvl="1">
              <a:buFont typeface="Arial" panose="020B0604020202020204" pitchFamily="34" charset="0"/>
              <a:buChar char="•"/>
            </a:pPr>
            <a:r>
              <a:rPr lang="en-US" sz="1400" dirty="0"/>
              <a:t>ERCOT compares the TPIT-adjusted RPG schedule and TPIT-adjusted LLIS schedule and uses the greater value in each year</a:t>
            </a:r>
          </a:p>
        </p:txBody>
      </p:sp>
      <p:grpSp>
        <p:nvGrpSpPr>
          <p:cNvPr id="22" name="Group 21">
            <a:extLst>
              <a:ext uri="{FF2B5EF4-FFF2-40B4-BE49-F238E27FC236}">
                <a16:creationId xmlns:a16="http://schemas.microsoft.com/office/drawing/2014/main" id="{A0FF8696-9AC2-A9E0-E8A8-7A44F0D21DD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4219E76-2E70-1F89-F683-699A42DD918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99253F6-4974-B7EE-C5DE-758AEF02229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8FC8C534-6738-BAE6-E4F7-202ED36ED50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9A38775-C767-9D26-D401-061A1AB9CCC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14B6FF-3B34-932D-397A-25E910696B5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95899E9D-7CFE-938E-29B9-A78140B22260}"/>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5" name="TextBox 4">
            <a:extLst>
              <a:ext uri="{FF2B5EF4-FFF2-40B4-BE49-F238E27FC236}">
                <a16:creationId xmlns:a16="http://schemas.microsoft.com/office/drawing/2014/main" id="{E2CF9D74-5BE4-5A32-0470-E0EE7315357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Review the Combined TPIT-Adjusted Requested MW</a:t>
            </a:r>
          </a:p>
        </p:txBody>
      </p:sp>
      <p:sp>
        <p:nvSpPr>
          <p:cNvPr id="3" name="Rectangle 2">
            <a:extLst>
              <a:ext uri="{FF2B5EF4-FFF2-40B4-BE49-F238E27FC236}">
                <a16:creationId xmlns:a16="http://schemas.microsoft.com/office/drawing/2014/main" id="{43459BDE-BD9A-2498-0E97-0FD2BBDAFA32}"/>
              </a:ext>
            </a:extLst>
          </p:cNvPr>
          <p:cNvSpPr/>
          <p:nvPr/>
        </p:nvSpPr>
        <p:spPr>
          <a:xfrm>
            <a:off x="4276359" y="4178808"/>
            <a:ext cx="887786" cy="120700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064">
            <a:extLst>
              <a:ext uri="{FF2B5EF4-FFF2-40B4-BE49-F238E27FC236}">
                <a16:creationId xmlns:a16="http://schemas.microsoft.com/office/drawing/2014/main" id="{A8FF342F-47A5-9B7E-DA8A-241A9F725387}"/>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3229901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9BE4-AB46-9579-61F0-F9D1A5E68B4F}"/>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E0BDE8-17ED-569D-5375-C37B9B1C84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5E0BDE8-17ED-569D-5375-C37B9B1C84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D958D9-03A7-F198-C00B-4EB95D57B285}"/>
              </a:ext>
            </a:extLst>
          </p:cNvPr>
          <p:cNvSpPr>
            <a:spLocks noGrp="1"/>
          </p:cNvSpPr>
          <p:nvPr>
            <p:ph type="title"/>
          </p:nvPr>
        </p:nvSpPr>
        <p:spPr>
          <a:xfrm>
            <a:off x="1257300" y="457200"/>
            <a:ext cx="10401300" cy="332399"/>
          </a:xfrm>
        </p:spPr>
        <p:txBody>
          <a:bodyPr vert="horz">
            <a:spAutoFit/>
          </a:bodyPr>
          <a:lstStyle/>
          <a:p>
            <a:r>
              <a:rPr lang="en-US"/>
              <a:t>Case Study (8/8):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AB4383C5-9CB3-2516-891D-9A3E256B6B50}"/>
              </a:ext>
            </a:extLst>
          </p:cNvPr>
          <p:cNvSpPr>
            <a:spLocks noGrp="1"/>
          </p:cNvSpPr>
          <p:nvPr>
            <p:ph type="sldNum" sz="quarter" idx="12"/>
          </p:nvPr>
        </p:nvSpPr>
        <p:spPr/>
        <p:txBody>
          <a:bodyPr/>
          <a:lstStyle/>
          <a:p>
            <a:fld id="{BCDE79FB-97BA-492B-8D57-F1373F9ADA95}" type="slidenum">
              <a:rPr lang="en-US" smtClean="0"/>
              <a:t>43</a:t>
            </a:fld>
            <a:endParaRPr lang="en-US"/>
          </a:p>
        </p:txBody>
      </p:sp>
      <p:pic>
        <p:nvPicPr>
          <p:cNvPr id="12" name="Picture 11">
            <a:extLst>
              <a:ext uri="{FF2B5EF4-FFF2-40B4-BE49-F238E27FC236}">
                <a16:creationId xmlns:a16="http://schemas.microsoft.com/office/drawing/2014/main" id="{B3080477-E3ED-E75E-F495-036AA80556C4}"/>
              </a:ext>
            </a:extLst>
          </p:cNvPr>
          <p:cNvPicPr>
            <a:picLocks noChangeAspect="1"/>
          </p:cNvPicPr>
          <p:nvPr/>
        </p:nvPicPr>
        <p:blipFill>
          <a:blip r:embed="rId8"/>
          <a:srcRect l="2246" t="34307" r="51902" b="44269"/>
          <a:stretch>
            <a:fillRect/>
          </a:stretch>
        </p:blipFill>
        <p:spPr>
          <a:xfrm>
            <a:off x="1257301" y="1734008"/>
            <a:ext cx="6700703" cy="1955513"/>
          </a:xfrm>
          <a:prstGeom prst="rect">
            <a:avLst/>
          </a:prstGeom>
        </p:spPr>
      </p:pic>
      <p:pic>
        <p:nvPicPr>
          <p:cNvPr id="17" name="Picture 16">
            <a:extLst>
              <a:ext uri="{FF2B5EF4-FFF2-40B4-BE49-F238E27FC236}">
                <a16:creationId xmlns:a16="http://schemas.microsoft.com/office/drawing/2014/main" id="{8E1E4294-DDE1-3640-C8A0-938280302C3B}"/>
              </a:ext>
            </a:extLst>
          </p:cNvPr>
          <p:cNvPicPr>
            <a:picLocks noChangeAspect="1"/>
          </p:cNvPicPr>
          <p:nvPr/>
        </p:nvPicPr>
        <p:blipFill>
          <a:blip r:embed="rId8"/>
          <a:srcRect l="49033" t="37903" r="16718" b="43948"/>
          <a:stretch>
            <a:fillRect/>
          </a:stretch>
        </p:blipFill>
        <p:spPr>
          <a:xfrm>
            <a:off x="1257301" y="3800313"/>
            <a:ext cx="5005014" cy="1656674"/>
          </a:xfrm>
          <a:prstGeom prst="rect">
            <a:avLst/>
          </a:prstGeom>
        </p:spPr>
      </p:pic>
      <p:sp>
        <p:nvSpPr>
          <p:cNvPr id="19" name="TextBox 18">
            <a:extLst>
              <a:ext uri="{FF2B5EF4-FFF2-40B4-BE49-F238E27FC236}">
                <a16:creationId xmlns:a16="http://schemas.microsoft.com/office/drawing/2014/main" id="{F80E06D4-7C16-E81F-C0AD-5BF369EAA865}"/>
              </a:ext>
            </a:extLst>
          </p:cNvPr>
          <p:cNvSpPr txBox="1">
            <a:spLocks/>
          </p:cNvSpPr>
          <p:nvPr/>
        </p:nvSpPr>
        <p:spPr>
          <a:xfrm>
            <a:off x="8631176" y="1734008"/>
            <a:ext cx="3027424" cy="395492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dirty="0"/>
              <a:t>ERCOT compares the Combined TPIT-Adjusted Requested MW schedule against the executed Interconnection Agreement and uses the lower value in each year</a:t>
            </a:r>
          </a:p>
          <a:p>
            <a:pPr lvl="1">
              <a:buFont typeface="Arial" panose="020B0604020202020204" pitchFamily="34" charset="0"/>
              <a:buChar char="•"/>
            </a:pPr>
            <a:r>
              <a:rPr lang="en-US" sz="1400" dirty="0"/>
              <a:t>In this example, the Interconnection Agreement is more restrictive than the combined schedule in multiple years, resulting in an Output Requested MW schedule of 80, 180, 300, 350, and 500 MW</a:t>
            </a:r>
          </a:p>
          <a:p>
            <a:pPr lvl="1">
              <a:buFont typeface="Arial" panose="020B0604020202020204" pitchFamily="34" charset="0"/>
              <a:buChar char="•"/>
            </a:pPr>
            <a:r>
              <a:rPr lang="en-US" sz="1400" b="1" dirty="0"/>
              <a:t>Load Treatment:</a:t>
            </a:r>
            <a:r>
              <a:rPr lang="en-US" sz="1400" dirty="0"/>
              <a:t> The resulting Output Requested MW schedule is modeled as base load in all years because the Interconnection Agreement schedule is more restrictive than the combined RPG/LLIS schedule</a:t>
            </a:r>
            <a:endParaRPr lang="en-US" sz="1400" b="1" dirty="0"/>
          </a:p>
        </p:txBody>
      </p:sp>
      <p:grpSp>
        <p:nvGrpSpPr>
          <p:cNvPr id="22" name="Group 21">
            <a:extLst>
              <a:ext uri="{FF2B5EF4-FFF2-40B4-BE49-F238E27FC236}">
                <a16:creationId xmlns:a16="http://schemas.microsoft.com/office/drawing/2014/main" id="{670E663B-99BB-59F8-30D6-2815A7FFE52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5CD7083-0AC2-B71F-4B63-2682806E133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2C66B14-DAF2-540F-7F45-59890BDA83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5653674-3BF1-F325-E4E7-1DE0C181EF1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7CA0B88-657A-BCF7-47F4-8204494294C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4FF6C1-72C0-3A6A-BD94-33C44A8191D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1" name="5. Source">
            <a:extLst>
              <a:ext uri="{FF2B5EF4-FFF2-40B4-BE49-F238E27FC236}">
                <a16:creationId xmlns:a16="http://schemas.microsoft.com/office/drawing/2014/main" id="{BB37841E-FADC-07CD-69A5-0E82C347929B}"/>
              </a:ext>
            </a:extLst>
          </p:cNvPr>
          <p:cNvSpPr txBox="1"/>
          <p:nvPr>
            <p:custDataLst>
              <p:tags r:id="rId2"/>
            </p:custDataLst>
          </p:nvPr>
        </p:nvSpPr>
        <p:spPr>
          <a:xfrm>
            <a:off x="1257300" y="6652475"/>
            <a:ext cx="9351818"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a:t>
            </a:r>
          </a:p>
        </p:txBody>
      </p:sp>
      <p:sp>
        <p:nvSpPr>
          <p:cNvPr id="5" name="TextBox 4">
            <a:extLst>
              <a:ext uri="{FF2B5EF4-FFF2-40B4-BE49-F238E27FC236}">
                <a16:creationId xmlns:a16="http://schemas.microsoft.com/office/drawing/2014/main" id="{6B88595C-3985-262A-16D9-28E75555EC0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bg1">
                    <a:lumMod val="50000"/>
                  </a:schemeClr>
                </a:solidFill>
              </a:rPr>
              <a:t>Review the Output Requested MW</a:t>
            </a:r>
          </a:p>
        </p:txBody>
      </p:sp>
      <p:sp>
        <p:nvSpPr>
          <p:cNvPr id="8" name="Rectangle 7">
            <a:extLst>
              <a:ext uri="{FF2B5EF4-FFF2-40B4-BE49-F238E27FC236}">
                <a16:creationId xmlns:a16="http://schemas.microsoft.com/office/drawing/2014/main" id="{BB7EBC79-C64A-64AB-A103-7DAF30BD8AE6}"/>
              </a:ext>
            </a:extLst>
          </p:cNvPr>
          <p:cNvSpPr/>
          <p:nvPr/>
        </p:nvSpPr>
        <p:spPr>
          <a:xfrm>
            <a:off x="5385816" y="4178808"/>
            <a:ext cx="786384" cy="127817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064">
            <a:extLst>
              <a:ext uri="{FF2B5EF4-FFF2-40B4-BE49-F238E27FC236}">
                <a16:creationId xmlns:a16="http://schemas.microsoft.com/office/drawing/2014/main" id="{C5BAA07B-249A-BB42-AA97-BABC1247478E}"/>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Tree>
    <p:extLst>
      <p:ext uri="{BB962C8B-B14F-4D97-AF65-F5344CB8AC3E}">
        <p14:creationId xmlns:p14="http://schemas.microsoft.com/office/powerpoint/2010/main" val="623727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6207D-BCC1-7FF3-EC1E-3E1C186AD80E}"/>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0B28669-32D7-07C9-46CB-8FFD24ED72FC}"/>
              </a:ext>
            </a:extLst>
          </p:cNvPr>
          <p:cNvGraphicFramePr>
            <a:graphicFrameLocks noChangeAspect="1"/>
          </p:cNvGraphicFramePr>
          <p:nvPr>
            <p:custDataLst>
              <p:tags r:id="rId1"/>
            </p:custDataLst>
            <p:extLst>
              <p:ext uri="{D42A27DB-BD31-4B8C-83A1-F6EECF244321}">
                <p14:modId xmlns:p14="http://schemas.microsoft.com/office/powerpoint/2010/main" val="3137403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12" name="think-cell data - do not delete" hidden="1">
                        <a:extLst>
                          <a:ext uri="{FF2B5EF4-FFF2-40B4-BE49-F238E27FC236}">
                            <a16:creationId xmlns:a16="http://schemas.microsoft.com/office/drawing/2014/main" id="{00B28669-32D7-07C9-46CB-8FFD24ED72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4B4546-498B-B236-3706-4A3AD4D9C54D}"/>
              </a:ext>
            </a:extLst>
          </p:cNvPr>
          <p:cNvSpPr>
            <a:spLocks noGrp="1"/>
          </p:cNvSpPr>
          <p:nvPr>
            <p:ph type="title"/>
          </p:nvPr>
        </p:nvSpPr>
        <p:spPr>
          <a:xfrm>
            <a:off x="1257300" y="457200"/>
            <a:ext cx="10401300" cy="914400"/>
          </a:xfrm>
        </p:spPr>
        <p:txBody>
          <a:bodyPr vert="horz"/>
          <a:lstStyle/>
          <a:p>
            <a:r>
              <a:rPr lang="en-US"/>
              <a:t>Qualifying Study: PBRP </a:t>
            </a:r>
            <a:r>
              <a:rPr lang="en-US" u="sng"/>
              <a:t>ONLY</a:t>
            </a:r>
          </a:p>
        </p:txBody>
      </p:sp>
      <p:sp>
        <p:nvSpPr>
          <p:cNvPr id="4" name="Slide Number Placeholder 3">
            <a:extLst>
              <a:ext uri="{FF2B5EF4-FFF2-40B4-BE49-F238E27FC236}">
                <a16:creationId xmlns:a16="http://schemas.microsoft.com/office/drawing/2014/main" id="{7D816065-2EE7-669B-CA7D-7BDA67975CA5}"/>
              </a:ext>
            </a:extLst>
          </p:cNvPr>
          <p:cNvSpPr>
            <a:spLocks noGrp="1"/>
          </p:cNvSpPr>
          <p:nvPr>
            <p:ph type="sldNum" sz="quarter" idx="12"/>
          </p:nvPr>
        </p:nvSpPr>
        <p:spPr/>
        <p:txBody>
          <a:bodyPr/>
          <a:lstStyle/>
          <a:p>
            <a:fld id="{BCDE79FB-97BA-492B-8D57-F1373F9ADA95}" type="slidenum">
              <a:rPr lang="en-US" smtClean="0"/>
              <a:t>44</a:t>
            </a:fld>
            <a:endParaRPr lang="en-US"/>
          </a:p>
        </p:txBody>
      </p:sp>
      <p:sp>
        <p:nvSpPr>
          <p:cNvPr id="6" name="Rectangle: Rounded Corners 5">
            <a:extLst>
              <a:ext uri="{FF2B5EF4-FFF2-40B4-BE49-F238E27FC236}">
                <a16:creationId xmlns:a16="http://schemas.microsoft.com/office/drawing/2014/main" id="{2B253881-DC71-79B1-E027-1139FA41C607}"/>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9C846408-8838-1C5E-044D-F320C690AAAD}"/>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41CA4461-B4CF-FA88-378B-E39AC564AF7B}"/>
              </a:ext>
            </a:extLst>
          </p:cNvPr>
          <p:cNvSpPr/>
          <p:nvPr/>
        </p:nvSpPr>
        <p:spPr>
          <a:xfrm>
            <a:off x="7734849"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 ramp schedule as modified by TPIT</a:t>
            </a:r>
          </a:p>
        </p:txBody>
      </p:sp>
      <p:sp>
        <p:nvSpPr>
          <p:cNvPr id="10" name="Rectangle: Rounded Corners 9">
            <a:extLst>
              <a:ext uri="{FF2B5EF4-FFF2-40B4-BE49-F238E27FC236}">
                <a16:creationId xmlns:a16="http://schemas.microsoft.com/office/drawing/2014/main" id="{8FA17F7D-7310-9202-05C8-36280A4AC1B3}"/>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14" name="Straight Arrow Connector 13">
            <a:extLst>
              <a:ext uri="{FF2B5EF4-FFF2-40B4-BE49-F238E27FC236}">
                <a16:creationId xmlns:a16="http://schemas.microsoft.com/office/drawing/2014/main" id="{AA614371-28FD-E2C3-075A-1C1BB9189056}"/>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3DB980B-F11C-F831-23E9-378D63BFF9CB}"/>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F23AEDF-2A97-3CAF-9F44-5139DA318D89}"/>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1B099F5C-6538-82C0-963E-3F22ED92F102}"/>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cxnSp>
        <p:nvCxnSpPr>
          <p:cNvPr id="21" name="Straight Arrow Connector 20">
            <a:extLst>
              <a:ext uri="{FF2B5EF4-FFF2-40B4-BE49-F238E27FC236}">
                <a16:creationId xmlns:a16="http://schemas.microsoft.com/office/drawing/2014/main" id="{930705DD-1C11-AE9E-49EC-45B742E24BD1}"/>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DA4A2631-5632-785B-256C-5D6B8BDE2093}"/>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BDCABCE1-4873-53AF-4BDD-BE170368202B}"/>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46E7065-B4D8-8CA8-5A34-8175887CEFBB}"/>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4444BED7-40FC-6C0D-E92F-127A40C52F3C}"/>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2030</a:t>
            </a:r>
          </a:p>
          <a:p>
            <a:r>
              <a:rPr lang="en-US" sz="1000"/>
              <a:t>- Base load after that</a:t>
            </a:r>
          </a:p>
        </p:txBody>
      </p:sp>
      <p:cxnSp>
        <p:nvCxnSpPr>
          <p:cNvPr id="35" name="Straight Arrow Connector 34">
            <a:extLst>
              <a:ext uri="{FF2B5EF4-FFF2-40B4-BE49-F238E27FC236}">
                <a16:creationId xmlns:a16="http://schemas.microsoft.com/office/drawing/2014/main" id="{C56F7911-FC29-C189-5C62-DB350716894C}"/>
              </a:ext>
            </a:extLst>
          </p:cNvPr>
          <p:cNvCxnSpPr>
            <a:cxnSpLocks/>
            <a:stCxn id="24" idx="2"/>
            <a:endCxn id="9" idx="0"/>
          </p:cNvCxnSpPr>
          <p:nvPr/>
        </p:nvCxnSpPr>
        <p:spPr>
          <a:xfrm flipH="1">
            <a:off x="8499058" y="415455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D35B2D2-2CB5-34D7-3B7F-E8C9130744D7}"/>
              </a:ext>
            </a:extLst>
          </p:cNvPr>
          <p:cNvCxnSpPr>
            <a:cxnSpLocks/>
            <a:endCxn id="34" idx="1"/>
          </p:cNvCxnSpPr>
          <p:nvPr/>
        </p:nvCxnSpPr>
        <p:spPr>
          <a:xfrm>
            <a:off x="9298609" y="5356087"/>
            <a:ext cx="905561"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C4F4C67-F916-C5CE-E8C9-1E0D402FC8A1}"/>
              </a:ext>
            </a:extLst>
          </p:cNvPr>
          <p:cNvSpPr txBox="1"/>
          <p:nvPr/>
        </p:nvSpPr>
        <p:spPr>
          <a:xfrm>
            <a:off x="8521145" y="4287943"/>
            <a:ext cx="706784" cy="400110"/>
          </a:xfrm>
          <a:prstGeom prst="rect">
            <a:avLst/>
          </a:prstGeom>
          <a:noFill/>
        </p:spPr>
        <p:txBody>
          <a:bodyPr wrap="square" rtlCol="0">
            <a:spAutoFit/>
          </a:bodyPr>
          <a:lstStyle/>
          <a:p>
            <a:r>
              <a:rPr lang="en-US" sz="1000"/>
              <a:t>Modified PBRP</a:t>
            </a:r>
          </a:p>
        </p:txBody>
      </p:sp>
      <p:sp>
        <p:nvSpPr>
          <p:cNvPr id="43" name="TextBox 42">
            <a:extLst>
              <a:ext uri="{FF2B5EF4-FFF2-40B4-BE49-F238E27FC236}">
                <a16:creationId xmlns:a16="http://schemas.microsoft.com/office/drawing/2014/main" id="{0A267805-1BCC-FEB5-433E-F9EE939921A2}"/>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
        <p:nvSpPr>
          <p:cNvPr id="5" name="TextBox 1064">
            <a:extLst>
              <a:ext uri="{FF2B5EF4-FFF2-40B4-BE49-F238E27FC236}">
                <a16:creationId xmlns:a16="http://schemas.microsoft.com/office/drawing/2014/main" id="{C23269E5-C9C8-BCA3-A515-DCC05A5FEEE5}"/>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
        <p:nvSpPr>
          <p:cNvPr id="7" name="Rectangle 6">
            <a:extLst>
              <a:ext uri="{FF2B5EF4-FFF2-40B4-BE49-F238E27FC236}">
                <a16:creationId xmlns:a16="http://schemas.microsoft.com/office/drawing/2014/main" id="{0FE59DC8-CF56-1341-137A-7A57FB356879}"/>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dirty="0">
                <a:solidFill>
                  <a:schemeClr val="tx1"/>
                </a:solidFill>
              </a:rPr>
              <a:t>NOTE: </a:t>
            </a:r>
            <a:r>
              <a:rPr lang="en-US" sz="1400" dirty="0">
                <a:solidFill>
                  <a:schemeClr val="tx1"/>
                </a:solidFill>
              </a:rPr>
              <a:t>PBRP Only follows the same LCP construction methodology as RPG Only</a:t>
            </a:r>
          </a:p>
        </p:txBody>
      </p:sp>
    </p:spTree>
    <p:extLst>
      <p:ext uri="{BB962C8B-B14F-4D97-AF65-F5344CB8AC3E}">
        <p14:creationId xmlns:p14="http://schemas.microsoft.com/office/powerpoint/2010/main" val="685431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600F-F7A6-04ED-7E22-4D83F0F6BA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39A6F-3A67-D629-ACF6-051F6141A118}"/>
              </a:ext>
            </a:extLst>
          </p:cNvPr>
          <p:cNvSpPr>
            <a:spLocks noGrp="1"/>
          </p:cNvSpPr>
          <p:nvPr>
            <p:ph type="sldNum" sz="quarter" idx="12"/>
          </p:nvPr>
        </p:nvSpPr>
        <p:spPr/>
        <p:txBody>
          <a:bodyPr/>
          <a:lstStyle/>
          <a:p>
            <a:fld id="{BCDE79FB-97BA-492B-8D57-F1373F9ADA95}" type="slidenum">
              <a:rPr lang="en-US" smtClean="0"/>
              <a:t>45</a:t>
            </a:fld>
            <a:endParaRPr lang="en-US"/>
          </a:p>
        </p:txBody>
      </p:sp>
      <p:sp>
        <p:nvSpPr>
          <p:cNvPr id="6" name="Rectangle: Rounded Corners 5">
            <a:extLst>
              <a:ext uri="{FF2B5EF4-FFF2-40B4-BE49-F238E27FC236}">
                <a16:creationId xmlns:a16="http://schemas.microsoft.com/office/drawing/2014/main" id="{419BB3EE-3D2B-6F3E-C3F5-442AC832ED70}"/>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2C91DC59-99CF-7985-9378-71E57194D480}"/>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4" name="Straight Arrow Connector 13">
            <a:extLst>
              <a:ext uri="{FF2B5EF4-FFF2-40B4-BE49-F238E27FC236}">
                <a16:creationId xmlns:a16="http://schemas.microsoft.com/office/drawing/2014/main" id="{DCB882F1-993B-9D2D-F826-5287BAF19606}"/>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0BE87F2-B3E6-A02F-2B2A-E3379A811B4D}"/>
              </a:ext>
            </a:extLst>
          </p:cNvPr>
          <p:cNvCxnSpPr>
            <a:cxnSpLocks/>
            <a:stCxn id="8" idx="3"/>
            <a:endCxn id="43" idx="1"/>
          </p:cNvCxnSpPr>
          <p:nvPr/>
        </p:nvCxnSpPr>
        <p:spPr>
          <a:xfrm>
            <a:off x="7942476"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92173942-C0B7-5D2A-E30A-CD908C77C7AE}"/>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sp>
        <p:nvSpPr>
          <p:cNvPr id="15" name="Rectangle: Rounded Corners 14">
            <a:extLst>
              <a:ext uri="{FF2B5EF4-FFF2-40B4-BE49-F238E27FC236}">
                <a16:creationId xmlns:a16="http://schemas.microsoft.com/office/drawing/2014/main" id="{160C1EEE-0BA4-BF99-6845-CAAC039BC1C0}"/>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8383CF2B-C716-FEE4-AA7A-7FF4E9529DDD}"/>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743C1720-DED7-8C8C-4B25-5818708AED2F}"/>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465823DE-8D35-BA09-72A7-2EEFC0C08F8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45</a:t>
            </a:fld>
            <a:endParaRPr lang="en-US"/>
          </a:p>
        </p:txBody>
      </p:sp>
      <p:sp>
        <p:nvSpPr>
          <p:cNvPr id="40" name="Rectangle: Rounded Corners 39">
            <a:extLst>
              <a:ext uri="{FF2B5EF4-FFF2-40B4-BE49-F238E27FC236}">
                <a16:creationId xmlns:a16="http://schemas.microsoft.com/office/drawing/2014/main" id="{491816C6-7A1F-1481-5B1E-6CEAC59FDF97}"/>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PBRP/LLIS mash-up ramp schedule as modified by TPIT</a:t>
            </a:r>
          </a:p>
        </p:txBody>
      </p:sp>
      <p:sp>
        <p:nvSpPr>
          <p:cNvPr id="41" name="Rectangle: Rounded Corners 40">
            <a:extLst>
              <a:ext uri="{FF2B5EF4-FFF2-40B4-BE49-F238E27FC236}">
                <a16:creationId xmlns:a16="http://schemas.microsoft.com/office/drawing/2014/main" id="{5FDBAE41-C83E-9D28-8290-0D260F612C24}"/>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42" name="Straight Arrow Connector 41">
            <a:extLst>
              <a:ext uri="{FF2B5EF4-FFF2-40B4-BE49-F238E27FC236}">
                <a16:creationId xmlns:a16="http://schemas.microsoft.com/office/drawing/2014/main" id="{0E0CDCA5-978D-F256-8179-690326A72670}"/>
              </a:ext>
            </a:extLst>
          </p:cNvPr>
          <p:cNvCxnSpPr>
            <a:cxnSpLocks/>
            <a:stCxn id="43" idx="0"/>
            <a:endCxn id="44" idx="2"/>
          </p:cNvCxnSpPr>
          <p:nvPr/>
        </p:nvCxnSpPr>
        <p:spPr>
          <a:xfrm flipH="1" flipV="1">
            <a:off x="9702808" y="244916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F224525D-672E-45BA-1249-B39B68185A14}"/>
              </a:ext>
            </a:extLst>
          </p:cNvPr>
          <p:cNvSpPr/>
          <p:nvPr/>
        </p:nvSpPr>
        <p:spPr>
          <a:xfrm>
            <a:off x="8596252" y="306539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44" name="Rectangle: Rounded Corners 43">
            <a:extLst>
              <a:ext uri="{FF2B5EF4-FFF2-40B4-BE49-F238E27FC236}">
                <a16:creationId xmlns:a16="http://schemas.microsoft.com/office/drawing/2014/main" id="{FE7D6B22-8287-BEBA-9CB9-537675488E80}"/>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3A97DDE6-7C84-C3F8-C8E2-8CF2E3AF49B6}"/>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2AE03463-2487-F524-BF53-F7C502E3AC03}"/>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47" name="Straight Arrow Connector 46">
            <a:extLst>
              <a:ext uri="{FF2B5EF4-FFF2-40B4-BE49-F238E27FC236}">
                <a16:creationId xmlns:a16="http://schemas.microsoft.com/office/drawing/2014/main" id="{F2B43B61-32A2-535B-588A-F88895FB3284}"/>
              </a:ext>
            </a:extLst>
          </p:cNvPr>
          <p:cNvCxnSpPr>
            <a:cxnSpLocks/>
            <a:stCxn id="43" idx="2"/>
            <a:endCxn id="40" idx="0"/>
          </p:cNvCxnSpPr>
          <p:nvPr/>
        </p:nvCxnSpPr>
        <p:spPr>
          <a:xfrm flipH="1">
            <a:off x="9709433" y="431109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BC6DE3E-5160-8242-AA03-7B1C9F12B141}"/>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1A81268-9FEA-28D6-97C7-CA48DF868114}"/>
              </a:ext>
            </a:extLst>
          </p:cNvPr>
          <p:cNvSpPr txBox="1"/>
          <p:nvPr/>
        </p:nvSpPr>
        <p:spPr>
          <a:xfrm>
            <a:off x="9731520" y="4444483"/>
            <a:ext cx="706784" cy="400110"/>
          </a:xfrm>
          <a:prstGeom prst="rect">
            <a:avLst/>
          </a:prstGeom>
          <a:noFill/>
        </p:spPr>
        <p:txBody>
          <a:bodyPr wrap="square" rtlCol="0">
            <a:spAutoFit/>
          </a:bodyPr>
          <a:lstStyle/>
          <a:p>
            <a:r>
              <a:rPr lang="en-US" sz="1000"/>
              <a:t>Modified PBRP</a:t>
            </a:r>
          </a:p>
        </p:txBody>
      </p:sp>
      <p:sp>
        <p:nvSpPr>
          <p:cNvPr id="50" name="TextBox 49">
            <a:extLst>
              <a:ext uri="{FF2B5EF4-FFF2-40B4-BE49-F238E27FC236}">
                <a16:creationId xmlns:a16="http://schemas.microsoft.com/office/drawing/2014/main" id="{CF7C3BDB-85C2-BA3B-58F2-EE5A8E924C00}"/>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DBABB435-0349-0C21-1DE2-C11666ED0D2D}"/>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81AF6A7E-A1A8-4233-0422-CB5492252741}"/>
              </a:ext>
            </a:extLst>
          </p:cNvPr>
          <p:cNvSpPr/>
          <p:nvPr/>
        </p:nvSpPr>
        <p:spPr>
          <a:xfrm>
            <a:off x="4231866"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take the </a:t>
            </a:r>
            <a:r>
              <a:rPr lang="en-US" sz="1000" u="sng"/>
              <a:t>greater</a:t>
            </a:r>
            <a:r>
              <a:rPr lang="en-US" sz="1000"/>
              <a:t> value between the modified PBRP LCP and the modified LLIS LCP</a:t>
            </a:r>
          </a:p>
        </p:txBody>
      </p:sp>
      <p:cxnSp>
        <p:nvCxnSpPr>
          <p:cNvPr id="63" name="Straight Arrow Connector 62">
            <a:extLst>
              <a:ext uri="{FF2B5EF4-FFF2-40B4-BE49-F238E27FC236}">
                <a16:creationId xmlns:a16="http://schemas.microsoft.com/office/drawing/2014/main" id="{99438B7B-74D7-8078-C436-1767713EE3DE}"/>
              </a:ext>
            </a:extLst>
          </p:cNvPr>
          <p:cNvCxnSpPr>
            <a:cxnSpLocks/>
            <a:stCxn id="16" idx="3"/>
            <a:endCxn id="62" idx="1"/>
          </p:cNvCxnSpPr>
          <p:nvPr/>
        </p:nvCxnSpPr>
        <p:spPr>
          <a:xfrm flipV="1">
            <a:off x="3763620" y="3688244"/>
            <a:ext cx="468246" cy="2"/>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692201ED-001B-EE5C-7A9B-BC0FF7F1E7ED}"/>
              </a:ext>
            </a:extLst>
          </p:cNvPr>
          <p:cNvSpPr>
            <a:spLocks noGrp="1"/>
          </p:cNvSpPr>
          <p:nvPr>
            <p:ph type="title"/>
          </p:nvPr>
        </p:nvSpPr>
        <p:spPr/>
        <p:txBody>
          <a:bodyPr/>
          <a:lstStyle/>
          <a:p>
            <a:r>
              <a:rPr lang="en-US"/>
              <a:t>Qualifying Study: PBRP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DFE15E06-EEA6-EB79-35A3-71AD42AA2579}"/>
              </a:ext>
            </a:extLst>
          </p:cNvPr>
          <p:cNvCxnSpPr>
            <a:cxnSpLocks/>
            <a:stCxn id="62" idx="3"/>
            <a:endCxn id="8" idx="1"/>
          </p:cNvCxnSpPr>
          <p:nvPr/>
        </p:nvCxnSpPr>
        <p:spPr>
          <a:xfrm>
            <a:off x="5760283"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064">
            <a:extLst>
              <a:ext uri="{FF2B5EF4-FFF2-40B4-BE49-F238E27FC236}">
                <a16:creationId xmlns:a16="http://schemas.microsoft.com/office/drawing/2014/main" id="{28E60CB0-76C0-0CC9-75CF-37DE95921583}"/>
              </a:ext>
            </a:extLst>
          </p:cNvPr>
          <p:cNvSpPr txBox="1">
            <a:spLocks/>
          </p:cNvSpPr>
          <p:nvPr/>
        </p:nvSpPr>
        <p:spPr>
          <a:xfrm>
            <a:off x="1257300" y="85570"/>
            <a:ext cx="1018005"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dirty="0">
                <a:solidFill>
                  <a:srgbClr val="FF0000"/>
                </a:solidFill>
              </a:rPr>
              <a:t>PRELIMINARY</a:t>
            </a:r>
            <a:endParaRPr lang="en-US" sz="1100" u="sng" dirty="0">
              <a:solidFill>
                <a:srgbClr val="FF0000"/>
              </a:solidFill>
            </a:endParaRPr>
          </a:p>
        </p:txBody>
      </p:sp>
      <p:sp>
        <p:nvSpPr>
          <p:cNvPr id="5" name="Rectangle 4">
            <a:extLst>
              <a:ext uri="{FF2B5EF4-FFF2-40B4-BE49-F238E27FC236}">
                <a16:creationId xmlns:a16="http://schemas.microsoft.com/office/drawing/2014/main" id="{AA04E315-24DE-7533-E508-EE87F2202AF0}"/>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dirty="0">
                <a:solidFill>
                  <a:schemeClr val="tx1"/>
                </a:solidFill>
              </a:rPr>
              <a:t>NOTE: </a:t>
            </a:r>
            <a:r>
              <a:rPr lang="en-US" sz="1400" dirty="0">
                <a:solidFill>
                  <a:schemeClr val="tx1"/>
                </a:solidFill>
              </a:rPr>
              <a:t>PBRP + Complete and Valid LLIS follows the same modeling methodology as RPG + Complete and Valid LLIS</a:t>
            </a:r>
          </a:p>
        </p:txBody>
      </p:sp>
    </p:spTree>
    <p:extLst>
      <p:ext uri="{BB962C8B-B14F-4D97-AF65-F5344CB8AC3E}">
        <p14:creationId xmlns:p14="http://schemas.microsoft.com/office/powerpoint/2010/main" val="1883911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750D-A421-95E3-815A-C7D2659CA7A2}"/>
              </a:ext>
            </a:extLst>
          </p:cNvPr>
          <p:cNvSpPr>
            <a:spLocks noGrp="1"/>
          </p:cNvSpPr>
          <p:nvPr>
            <p:ph type="title"/>
          </p:nvPr>
        </p:nvSpPr>
        <p:spPr>
          <a:xfrm>
            <a:off x="1257300" y="457200"/>
            <a:ext cx="10401300" cy="914400"/>
          </a:xfrm>
        </p:spPr>
        <p:txBody>
          <a:bodyPr/>
          <a:lstStyle/>
          <a:p>
            <a:r>
              <a:rPr lang="en-US"/>
              <a:t>Path to Batch Zero</a:t>
            </a:r>
          </a:p>
        </p:txBody>
      </p:sp>
      <p:sp>
        <p:nvSpPr>
          <p:cNvPr id="4" name="Slide Number Placeholder 3">
            <a:extLst>
              <a:ext uri="{FF2B5EF4-FFF2-40B4-BE49-F238E27FC236}">
                <a16:creationId xmlns:a16="http://schemas.microsoft.com/office/drawing/2014/main" id="{98BD2AD8-9A06-EF1B-82C9-224A89FE56E8}"/>
              </a:ext>
            </a:extLst>
          </p:cNvPr>
          <p:cNvSpPr>
            <a:spLocks noGrp="1"/>
          </p:cNvSpPr>
          <p:nvPr>
            <p:ph type="sldNum" sz="quarter" idx="12"/>
          </p:nvPr>
        </p:nvSpPr>
        <p:spPr/>
        <p:txBody>
          <a:bodyPr/>
          <a:lstStyle/>
          <a:p>
            <a:fld id="{BCDE79FB-97BA-492B-8D57-F1373F9ADA95}" type="slidenum">
              <a:rPr lang="en-US" smtClean="0"/>
              <a:t>46</a:t>
            </a:fld>
            <a:endParaRPr lang="en-US"/>
          </a:p>
        </p:txBody>
      </p:sp>
      <p:graphicFrame>
        <p:nvGraphicFramePr>
          <p:cNvPr id="6" name="Diagram 5">
            <a:extLst>
              <a:ext uri="{FF2B5EF4-FFF2-40B4-BE49-F238E27FC236}">
                <a16:creationId xmlns:a16="http://schemas.microsoft.com/office/drawing/2014/main" id="{AA8038E5-6A83-C7B2-47BF-7785404D7D56}"/>
              </a:ext>
            </a:extLst>
          </p:cNvPr>
          <p:cNvGraphicFramePr/>
          <p:nvPr>
            <p:extLst>
              <p:ext uri="{D42A27DB-BD31-4B8C-83A1-F6EECF244321}">
                <p14:modId xmlns:p14="http://schemas.microsoft.com/office/powerpoint/2010/main" val="152935873"/>
              </p:ext>
            </p:extLst>
          </p:nvPr>
        </p:nvGraphicFramePr>
        <p:xfrm>
          <a:off x="329560" y="1221106"/>
          <a:ext cx="11532879" cy="33406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5. Source">
            <a:extLst>
              <a:ext uri="{FF2B5EF4-FFF2-40B4-BE49-F238E27FC236}">
                <a16:creationId xmlns:a16="http://schemas.microsoft.com/office/drawing/2014/main" id="{42E8ED4C-7270-BCC3-8BC8-F149DE742B76}"/>
              </a:ext>
            </a:extLst>
          </p:cNvPr>
          <p:cNvSpPr txBox="1"/>
          <p:nvPr>
            <p:custDataLst>
              <p:tags r:id="rId1"/>
            </p:custDataLst>
          </p:nvPr>
        </p:nvSpPr>
        <p:spPr>
          <a:xfrm>
            <a:off x="1257300" y="6559892"/>
            <a:ext cx="9351818" cy="161583"/>
          </a:xfrm>
          <a:prstGeom prst="rect">
            <a:avLst/>
          </a:prstGeom>
          <a:noFill/>
        </p:spPr>
        <p:txBody>
          <a:bodyPr vert="horz" wrap="square" lIns="0" tIns="0" rIns="0" bIns="0" rtlCol="0" anchor="b" anchorCtr="0">
            <a:spAutoFit/>
          </a:bodyPr>
          <a:lstStyle/>
          <a:p>
            <a:r>
              <a:rPr lang="fr-FR" sz="1050"/>
              <a:t>*ERCOT </a:t>
            </a:r>
            <a:r>
              <a:rPr lang="fr-FR" sz="1050" err="1"/>
              <a:t>will</a:t>
            </a:r>
            <a:r>
              <a:rPr lang="fr-FR" sz="1050"/>
              <a:t> release the official LIF and attestation </a:t>
            </a:r>
            <a:r>
              <a:rPr lang="fr-FR" sz="1050" err="1"/>
              <a:t>templates</a:t>
            </a:r>
            <a:r>
              <a:rPr lang="fr-FR" sz="1050"/>
              <a:t> </a:t>
            </a:r>
            <a:r>
              <a:rPr lang="fr-FR" sz="1050" err="1"/>
              <a:t>only</a:t>
            </a:r>
            <a:r>
              <a:rPr lang="fr-FR" sz="1050"/>
              <a:t> if the ERCOT Board </a:t>
            </a:r>
            <a:r>
              <a:rPr lang="fr-FR" sz="1050" err="1"/>
              <a:t>approves</a:t>
            </a:r>
            <a:r>
              <a:rPr lang="fr-FR" sz="1050"/>
              <a:t> PGRR145</a:t>
            </a:r>
            <a:endParaRPr lang="en-US" sz="600"/>
          </a:p>
        </p:txBody>
      </p:sp>
      <p:sp>
        <p:nvSpPr>
          <p:cNvPr id="5" name="TextBox 4">
            <a:extLst>
              <a:ext uri="{FF2B5EF4-FFF2-40B4-BE49-F238E27FC236}">
                <a16:creationId xmlns:a16="http://schemas.microsoft.com/office/drawing/2014/main" id="{2E072270-869A-804C-A665-DBA58FCB70EF}"/>
              </a:ext>
            </a:extLst>
          </p:cNvPr>
          <p:cNvSpPr txBox="1"/>
          <p:nvPr/>
        </p:nvSpPr>
        <p:spPr>
          <a:xfrm>
            <a:off x="6907227" y="5267562"/>
            <a:ext cx="3695934" cy="954107"/>
          </a:xfrm>
          <a:prstGeom prst="rect">
            <a:avLst/>
          </a:prstGeom>
          <a:noFill/>
          <a:ln w="28575">
            <a:solidFill>
              <a:schemeClr val="accent1"/>
            </a:solidFill>
          </a:ln>
        </p:spPr>
        <p:txBody>
          <a:bodyPr wrap="square">
            <a:spAutoFit/>
          </a:bodyPr>
          <a:lstStyle/>
          <a:p>
            <a:pPr lvl="0"/>
            <a:r>
              <a:rPr lang="en-US" sz="1400"/>
              <a:t>ERCOT will start accepting submissions and provide preliminary feedback but will not provide final answer unless and until PUCT approves PGRR145 and NPRR1325</a:t>
            </a:r>
          </a:p>
        </p:txBody>
      </p:sp>
      <p:grpSp>
        <p:nvGrpSpPr>
          <p:cNvPr id="7" name="ExclamationMarkWhite 8">
            <a:extLst>
              <a:ext uri="{FF2B5EF4-FFF2-40B4-BE49-F238E27FC236}">
                <a16:creationId xmlns:a16="http://schemas.microsoft.com/office/drawing/2014/main" id="{6F5563AD-10B8-CFAA-9563-D5F52743AB28}"/>
              </a:ext>
            </a:extLst>
          </p:cNvPr>
          <p:cNvGrpSpPr>
            <a:grpSpLocks noChangeAspect="1"/>
          </p:cNvGrpSpPr>
          <p:nvPr>
            <p:custDataLst>
              <p:tags r:id="rId2"/>
            </p:custDataLst>
          </p:nvPr>
        </p:nvGrpSpPr>
        <p:grpSpPr>
          <a:xfrm>
            <a:off x="6350715" y="5267562"/>
            <a:ext cx="396228" cy="396228"/>
            <a:chOff x="1016000" y="1016000"/>
            <a:chExt cx="396228" cy="396228"/>
          </a:xfrm>
        </p:grpSpPr>
        <p:sp>
          <p:nvSpPr>
            <p:cNvPr id="9" name="Oval 8">
              <a:extLst>
                <a:ext uri="{FF2B5EF4-FFF2-40B4-BE49-F238E27FC236}">
                  <a16:creationId xmlns:a16="http://schemas.microsoft.com/office/drawing/2014/main" id="{7C0821D0-88F1-5200-C363-7F76ABF2B51E}"/>
                </a:ext>
              </a:extLst>
            </p:cNvPr>
            <p:cNvSpPr/>
            <p:nvPr/>
          </p:nvSpPr>
          <p:spPr>
            <a:xfrm>
              <a:off x="1016000" y="1016000"/>
              <a:ext cx="396228" cy="396228"/>
            </a:xfrm>
            <a:prstGeom prst="ellipse">
              <a:avLst/>
            </a:prstGeom>
            <a:solidFill>
              <a:schemeClr val="bg1"/>
            </a:solid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0" name="Graphic 9">
              <a:extLst>
                <a:ext uri="{FF2B5EF4-FFF2-40B4-BE49-F238E27FC236}">
                  <a16:creationId xmlns:a16="http://schemas.microsoft.com/office/drawing/2014/main" id="{C5A6C4A9-0EDF-C7F5-E437-EE090956BC2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23614" y="1023614"/>
              <a:ext cx="381000" cy="381000"/>
            </a:xfrm>
            <a:prstGeom prst="rect">
              <a:avLst/>
            </a:prstGeom>
          </p:spPr>
        </p:pic>
      </p:grpSp>
      <p:sp>
        <p:nvSpPr>
          <p:cNvPr id="11" name="Arrow: Down 10">
            <a:extLst>
              <a:ext uri="{FF2B5EF4-FFF2-40B4-BE49-F238E27FC236}">
                <a16:creationId xmlns:a16="http://schemas.microsoft.com/office/drawing/2014/main" id="{675135DB-12BE-46D6-4E44-2D1427B22A42}"/>
              </a:ext>
            </a:extLst>
          </p:cNvPr>
          <p:cNvSpPr/>
          <p:nvPr/>
        </p:nvSpPr>
        <p:spPr>
          <a:xfrm>
            <a:off x="7664521" y="4709161"/>
            <a:ext cx="267128" cy="410966"/>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626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A771-1076-2ABE-4D27-2B48E05D98A6}"/>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0FBB7DC-285E-DCC5-0C58-993096854F58}"/>
              </a:ext>
            </a:extLst>
          </p:cNvPr>
          <p:cNvGraphicFramePr>
            <a:graphicFrameLocks noChangeAspect="1"/>
          </p:cNvGraphicFramePr>
          <p:nvPr>
            <p:custDataLst>
              <p:tags r:id="rId1"/>
            </p:custDataLst>
            <p:extLst>
              <p:ext uri="{D42A27DB-BD31-4B8C-83A1-F6EECF244321}">
                <p14:modId xmlns:p14="http://schemas.microsoft.com/office/powerpoint/2010/main" val="421437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8" name="think-cell data - do not delete" hidden="1">
                        <a:extLst>
                          <a:ext uri="{FF2B5EF4-FFF2-40B4-BE49-F238E27FC236}">
                            <a16:creationId xmlns:a16="http://schemas.microsoft.com/office/drawing/2014/main" id="{50FBB7DC-285E-DCC5-0C58-993096854F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F2F111-4D4E-139A-096E-A70E28ABE298}"/>
              </a:ext>
            </a:extLst>
          </p:cNvPr>
          <p:cNvSpPr>
            <a:spLocks noGrp="1"/>
          </p:cNvSpPr>
          <p:nvPr>
            <p:ph type="title"/>
          </p:nvPr>
        </p:nvSpPr>
        <p:spPr>
          <a:xfrm>
            <a:off x="1257300" y="457200"/>
            <a:ext cx="10401300" cy="332399"/>
          </a:xfrm>
        </p:spPr>
        <p:txBody>
          <a:bodyPr vert="horz">
            <a:spAutoFit/>
          </a:bodyPr>
          <a:lstStyle/>
          <a:p>
            <a:r>
              <a:rPr lang="en-US"/>
              <a:t>Batch Zero Readiness Next Meetings</a:t>
            </a:r>
          </a:p>
        </p:txBody>
      </p:sp>
      <p:sp>
        <p:nvSpPr>
          <p:cNvPr id="17" name="Text Placeholder 16">
            <a:extLst>
              <a:ext uri="{FF2B5EF4-FFF2-40B4-BE49-F238E27FC236}">
                <a16:creationId xmlns:a16="http://schemas.microsoft.com/office/drawing/2014/main" id="{13608A2B-9C1C-6FA7-F2BE-C0F568BDAFF5}"/>
              </a:ext>
            </a:extLst>
          </p:cNvPr>
          <p:cNvSpPr>
            <a:spLocks noGrp="1"/>
          </p:cNvSpPr>
          <p:nvPr>
            <p:ph type="body" sz="quarter" idx="16"/>
          </p:nvPr>
        </p:nvSpPr>
        <p:spPr>
          <a:xfrm>
            <a:off x="1257299" y="1874729"/>
            <a:ext cx="10044273" cy="3108543"/>
          </a:xfrm>
        </p:spPr>
        <p:txBody>
          <a:bodyPr>
            <a:spAutoFit/>
          </a:bodyPr>
          <a:lstStyle/>
          <a:p>
            <a:r>
              <a:rPr lang="en-US" sz="1800" b="1" u="sng" dirty="0"/>
              <a:t>Thursday June 11 (2-3pm)</a:t>
            </a:r>
            <a:r>
              <a:rPr lang="en-US" sz="1800" dirty="0"/>
              <a:t>: </a:t>
            </a:r>
            <a:r>
              <a:rPr lang="en-US" sz="1800" u="sng" dirty="0">
                <a:hlinkClick r:id="rId5"/>
              </a:rPr>
              <a:t>Batch Readiness Meeting #4 </a:t>
            </a:r>
            <a:r>
              <a:rPr lang="en-US" sz="1800" u="sng" dirty="0" err="1">
                <a:hlinkClick r:id="rId5"/>
              </a:rPr>
              <a:t>WebEx</a:t>
            </a:r>
            <a:r>
              <a:rPr lang="en-US" sz="1800" u="sng" dirty="0">
                <a:hlinkClick r:id="rId5"/>
              </a:rPr>
              <a:t> only</a:t>
            </a:r>
            <a:endParaRPr lang="en-US" sz="1800" dirty="0"/>
          </a:p>
          <a:p>
            <a:endParaRPr lang="en-US" sz="1800" dirty="0"/>
          </a:p>
          <a:p>
            <a:r>
              <a:rPr lang="en-US" sz="1800" b="1" u="sng" dirty="0"/>
              <a:t>Thursday June 19 (TBD)</a:t>
            </a:r>
            <a:r>
              <a:rPr lang="en-US" sz="1800" dirty="0"/>
              <a:t>: </a:t>
            </a:r>
            <a:r>
              <a:rPr lang="en-US" sz="1800" u="sng" dirty="0">
                <a:hlinkClick r:id="rId6"/>
              </a:rPr>
              <a:t>LLWG - Batch Zero Update/Weekly Readiness (Met and </a:t>
            </a:r>
            <a:r>
              <a:rPr lang="en-US" sz="1800" u="sng" dirty="0" err="1">
                <a:hlinkClick r:id="rId6"/>
              </a:rPr>
              <a:t>WebEx</a:t>
            </a:r>
            <a:r>
              <a:rPr lang="en-US" sz="1800" u="sng" dirty="0">
                <a:hlinkClick r:id="rId6"/>
              </a:rPr>
              <a:t>)</a:t>
            </a:r>
            <a:endParaRPr lang="en-US" sz="1800" b="1" u="sng" dirty="0"/>
          </a:p>
          <a:p>
            <a:endParaRPr lang="en-US" sz="1800" b="1" u="sng" dirty="0"/>
          </a:p>
          <a:p>
            <a:r>
              <a:rPr lang="en-US" sz="1800" b="1" u="sng" dirty="0"/>
              <a:t>Thursday June 25 (2-3pm)</a:t>
            </a:r>
            <a:r>
              <a:rPr lang="en-US" sz="1800" dirty="0"/>
              <a:t>: </a:t>
            </a:r>
            <a:r>
              <a:rPr lang="en-US" sz="1800" u="sng" dirty="0">
                <a:hlinkClick r:id="rId7"/>
              </a:rPr>
              <a:t>Batch Readiness Meeting #5 </a:t>
            </a:r>
            <a:r>
              <a:rPr lang="en-US" sz="1800" u="sng" dirty="0" err="1">
                <a:hlinkClick r:id="rId7"/>
              </a:rPr>
              <a:t>WebEx</a:t>
            </a:r>
            <a:r>
              <a:rPr lang="en-US" sz="1800" u="sng" dirty="0">
                <a:hlinkClick r:id="rId7"/>
              </a:rPr>
              <a:t> only</a:t>
            </a:r>
            <a:endParaRPr lang="en-US" sz="1800" dirty="0"/>
          </a:p>
          <a:p>
            <a:endParaRPr lang="en-US" sz="1800" dirty="0"/>
          </a:p>
          <a:p>
            <a:r>
              <a:rPr lang="en-US" sz="1800" b="1" u="sng" dirty="0"/>
              <a:t>Wednesday July 1 (2-3pm)</a:t>
            </a:r>
            <a:r>
              <a:rPr lang="en-US" sz="1800" dirty="0"/>
              <a:t>: </a:t>
            </a:r>
            <a:r>
              <a:rPr lang="en-US" sz="1800" u="sng" dirty="0">
                <a:hlinkClick r:id="rId8"/>
              </a:rPr>
              <a:t>Batch Readiness Meeting #6 </a:t>
            </a:r>
            <a:r>
              <a:rPr lang="en-US" sz="1800" u="sng" dirty="0" err="1">
                <a:hlinkClick r:id="rId8"/>
              </a:rPr>
              <a:t>WebEx</a:t>
            </a:r>
            <a:r>
              <a:rPr lang="en-US" sz="1800" u="sng" dirty="0">
                <a:hlinkClick r:id="rId8"/>
              </a:rPr>
              <a:t> only</a:t>
            </a:r>
            <a:endParaRPr lang="en-US" sz="1800" dirty="0"/>
          </a:p>
          <a:p>
            <a:endParaRPr lang="en-US" sz="1800" dirty="0"/>
          </a:p>
          <a:p>
            <a:r>
              <a:rPr lang="en-US" sz="1800" b="1" u="sng" dirty="0"/>
              <a:t>Thursday July 9 (2-3pm)</a:t>
            </a:r>
            <a:r>
              <a:rPr lang="en-US" sz="1800" dirty="0"/>
              <a:t>: </a:t>
            </a:r>
            <a:r>
              <a:rPr lang="en-US" sz="1800" u="sng" dirty="0">
                <a:hlinkClick r:id="rId9"/>
              </a:rPr>
              <a:t>Batch Readiness Meeting #7 </a:t>
            </a:r>
            <a:r>
              <a:rPr lang="en-US" sz="1800" u="sng" dirty="0" err="1">
                <a:hlinkClick r:id="rId9"/>
              </a:rPr>
              <a:t>WebEx</a:t>
            </a:r>
            <a:r>
              <a:rPr lang="en-US" sz="1800" u="sng" dirty="0">
                <a:hlinkClick r:id="rId9"/>
              </a:rPr>
              <a:t> only</a:t>
            </a:r>
            <a:endParaRPr lang="en-US" sz="1800" dirty="0"/>
          </a:p>
        </p:txBody>
      </p:sp>
      <p:sp>
        <p:nvSpPr>
          <p:cNvPr id="4" name="Slide Number Placeholder 3">
            <a:extLst>
              <a:ext uri="{FF2B5EF4-FFF2-40B4-BE49-F238E27FC236}">
                <a16:creationId xmlns:a16="http://schemas.microsoft.com/office/drawing/2014/main" id="{66F03A0E-0FD1-132B-7605-5BF9F769BD66}"/>
              </a:ext>
            </a:extLst>
          </p:cNvPr>
          <p:cNvSpPr>
            <a:spLocks noGrp="1"/>
          </p:cNvSpPr>
          <p:nvPr>
            <p:ph type="sldNum" sz="quarter" idx="12"/>
          </p:nvPr>
        </p:nvSpPr>
        <p:spPr/>
        <p:txBody>
          <a:bodyPr/>
          <a:lstStyle/>
          <a:p>
            <a:fld id="{BCDE79FB-97BA-492B-8D57-F1373F9ADA95}" type="slidenum">
              <a:rPr lang="en-US" smtClean="0"/>
              <a:t>47</a:t>
            </a:fld>
            <a:endParaRPr lang="en-US"/>
          </a:p>
        </p:txBody>
      </p:sp>
    </p:spTree>
    <p:extLst>
      <p:ext uri="{BB962C8B-B14F-4D97-AF65-F5344CB8AC3E}">
        <p14:creationId xmlns:p14="http://schemas.microsoft.com/office/powerpoint/2010/main" val="1993494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F44567-AA50-5F83-B9E5-C03F839BBEEC}"/>
              </a:ext>
            </a:extLst>
          </p:cNvPr>
          <p:cNvSpPr>
            <a:spLocks noGrp="1"/>
          </p:cNvSpPr>
          <p:nvPr>
            <p:ph type="body" sz="quarter" idx="16"/>
          </p:nvPr>
        </p:nvSpPr>
        <p:spPr/>
        <p:txBody>
          <a:bodyPr/>
          <a:lstStyle/>
          <a:p>
            <a:pPr algn="ctr"/>
            <a:endParaRPr lang="en-US" sz="5400"/>
          </a:p>
          <a:p>
            <a:pPr algn="ctr"/>
            <a:r>
              <a:rPr lang="en-US" sz="4800"/>
              <a:t>Questions</a:t>
            </a:r>
            <a:r>
              <a:rPr lang="en-US" sz="5400"/>
              <a:t>?</a:t>
            </a:r>
          </a:p>
          <a:p>
            <a:pPr algn="ctr"/>
            <a:endParaRPr lang="en-US" sz="5400"/>
          </a:p>
          <a:p>
            <a:pPr algn="ctr"/>
            <a:r>
              <a:rPr lang="en-US" sz="2800"/>
              <a:t>LLWG_Feedback@ERCOT.com</a:t>
            </a:r>
          </a:p>
        </p:txBody>
      </p:sp>
      <p:sp>
        <p:nvSpPr>
          <p:cNvPr id="4" name="Slide Number Placeholder 3">
            <a:extLst>
              <a:ext uri="{FF2B5EF4-FFF2-40B4-BE49-F238E27FC236}">
                <a16:creationId xmlns:a16="http://schemas.microsoft.com/office/drawing/2014/main" id="{69838ADC-D791-CC61-3041-0DD01ADCD7EF}"/>
              </a:ext>
            </a:extLst>
          </p:cNvPr>
          <p:cNvSpPr>
            <a:spLocks noGrp="1"/>
          </p:cNvSpPr>
          <p:nvPr>
            <p:ph type="sldNum" sz="quarter" idx="12"/>
          </p:nvPr>
        </p:nvSpPr>
        <p:spPr/>
        <p:txBody>
          <a:bodyPr/>
          <a:lstStyle/>
          <a:p>
            <a:fld id="{BCDE79FB-97BA-492B-8D57-F1373F9ADA95}" type="slidenum">
              <a:rPr lang="en-US" smtClean="0"/>
              <a:t>48</a:t>
            </a:fld>
            <a:endParaRPr lang="en-US"/>
          </a:p>
        </p:txBody>
      </p:sp>
    </p:spTree>
    <p:extLst>
      <p:ext uri="{BB962C8B-B14F-4D97-AF65-F5344CB8AC3E}">
        <p14:creationId xmlns:p14="http://schemas.microsoft.com/office/powerpoint/2010/main" val="514551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9037-6A40-E196-6E26-C0360D9677C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1CC5623-0330-996B-F418-E74022971E42}"/>
              </a:ext>
            </a:extLst>
          </p:cNvPr>
          <p:cNvGraphicFramePr>
            <a:graphicFrameLocks noChangeAspect="1"/>
          </p:cNvGraphicFramePr>
          <p:nvPr>
            <p:custDataLst>
              <p:tags r:id="rId1"/>
            </p:custDataLst>
            <p:extLst>
              <p:ext uri="{D42A27DB-BD31-4B8C-83A1-F6EECF244321}">
                <p14:modId xmlns:p14="http://schemas.microsoft.com/office/powerpoint/2010/main" val="455266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7" name="think-cell data - do not delete" hidden="1">
                        <a:extLst>
                          <a:ext uri="{FF2B5EF4-FFF2-40B4-BE49-F238E27FC236}">
                            <a16:creationId xmlns:a16="http://schemas.microsoft.com/office/drawing/2014/main" id="{D1CC5623-0330-996B-F418-E74022971E4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F9F06DC-D2B9-C596-4BF4-6ADCC8BA5B5C}"/>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C30DE7F3-472E-1711-EA3B-0A2F507F28C7}"/>
              </a:ext>
            </a:extLst>
          </p:cNvPr>
          <p:cNvSpPr>
            <a:spLocks noGrp="1"/>
          </p:cNvSpPr>
          <p:nvPr>
            <p:ph type="sldNum" sz="quarter" idx="12"/>
          </p:nvPr>
        </p:nvSpPr>
        <p:spPr/>
        <p:txBody>
          <a:bodyPr/>
          <a:lstStyle/>
          <a:p>
            <a:fld id="{BCDE79FB-97BA-492B-8D57-F1373F9ADA95}" type="slidenum">
              <a:rPr lang="en-US" smtClean="0"/>
              <a:pPr/>
              <a:t>49</a:t>
            </a:fld>
            <a:endParaRPr lang="en-US"/>
          </a:p>
        </p:txBody>
      </p:sp>
      <p:sp>
        <p:nvSpPr>
          <p:cNvPr id="3" name="Text Placeholder 2">
            <a:hlinkClick r:id="rId8" action="ppaction://hlinksldjump"/>
            <a:extLst>
              <a:ext uri="{FF2B5EF4-FFF2-40B4-BE49-F238E27FC236}">
                <a16:creationId xmlns:a16="http://schemas.microsoft.com/office/drawing/2014/main" id="{45E70B04-12AD-E453-7A08-86C018396203}"/>
              </a:ext>
            </a:extLst>
          </p:cNvPr>
          <p:cNvSpPr>
            <a:spLocks noGrp="1"/>
          </p:cNvSpPr>
          <p:nvPr>
            <p:custDataLst>
              <p:tags r:id="rId2"/>
            </p:custDataLst>
          </p:nvPr>
        </p:nvSpPr>
        <p:spPr bwMode="auto">
          <a:xfrm>
            <a:off x="3459163" y="2363787"/>
            <a:ext cx="4657725" cy="571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63513" rIns="0" bIns="16351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12" name="Text Placeholder 2">
            <a:hlinkClick r:id="rId9" action="ppaction://hlinksldjump"/>
            <a:extLst>
              <a:ext uri="{FF2B5EF4-FFF2-40B4-BE49-F238E27FC236}">
                <a16:creationId xmlns:a16="http://schemas.microsoft.com/office/drawing/2014/main" id="{48D368F3-0A7E-D1CE-6237-4D0E84F26FCD}"/>
              </a:ext>
            </a:extLst>
          </p:cNvPr>
          <p:cNvSpPr>
            <a:spLocks noGrp="1"/>
          </p:cNvSpPr>
          <p:nvPr>
            <p:custDataLst>
              <p:tags r:id="rId3"/>
            </p:custDataLst>
          </p:nvPr>
        </p:nvSpPr>
        <p:spPr bwMode="auto">
          <a:xfrm>
            <a:off x="3459163" y="2935288"/>
            <a:ext cx="4657725" cy="817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80963" tIns="163513" rIns="66675" bIns="1651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Eligibility, Attestations &amp; Process Flow </a:t>
            </a:r>
          </a:p>
        </p:txBody>
      </p:sp>
      <p:sp>
        <p:nvSpPr>
          <p:cNvPr id="8" name="Text Placeholder 2">
            <a:extLst>
              <a:ext uri="{FF2B5EF4-FFF2-40B4-BE49-F238E27FC236}">
                <a16:creationId xmlns:a16="http://schemas.microsoft.com/office/drawing/2014/main" id="{E78FF206-7083-BDD3-9E59-57B37C3EE78F}"/>
              </a:ext>
            </a:extLst>
          </p:cNvPr>
          <p:cNvSpPr>
            <a:spLocks noGrp="1"/>
          </p:cNvSpPr>
          <p:nvPr>
            <p:custDataLst>
              <p:tags r:id="rId4"/>
            </p:custDataLst>
          </p:nvPr>
        </p:nvSpPr>
        <p:spPr bwMode="auto">
          <a:xfrm>
            <a:off x="3459163" y="3752849"/>
            <a:ext cx="4657725" cy="571500"/>
          </a:xfrm>
          <a:prstGeom prst="rect">
            <a:avLst/>
          </a:prstGeom>
          <a:solidFill>
            <a:schemeClr val="accent1"/>
          </a:solidFill>
          <a:ln>
            <a:noFill/>
          </a:ln>
          <a:effectLst/>
        </p:spPr>
        <p:txBody>
          <a:bodyPr vert="horz" wrap="none" lIns="80963" tIns="163513" rIns="0" bIns="16351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a:solidFill>
                  <a:schemeClr val="bg1"/>
                </a:solidFill>
              </a:rPr>
              <a:t>Appendix</a:t>
            </a:r>
          </a:p>
        </p:txBody>
      </p:sp>
    </p:spTree>
    <p:extLst>
      <p:ext uri="{BB962C8B-B14F-4D97-AF65-F5344CB8AC3E}">
        <p14:creationId xmlns:p14="http://schemas.microsoft.com/office/powerpoint/2010/main" val="363606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60B0891F-7680-ED4F-7BA4-128B555C87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7" name="think-cell data - do not delete" hidden="1">
                        <a:extLst>
                          <a:ext uri="{FF2B5EF4-FFF2-40B4-BE49-F238E27FC236}">
                            <a16:creationId xmlns:a16="http://schemas.microsoft.com/office/drawing/2014/main" id="{60B0891F-7680-ED4F-7BA4-128B555C87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3FFDC03-6103-E4C6-72F8-BDC62A285E6B}"/>
              </a:ext>
            </a:extLst>
          </p:cNvPr>
          <p:cNvSpPr>
            <a:spLocks/>
          </p:cNvSpPr>
          <p:nvPr/>
        </p:nvSpPr>
        <p:spPr>
          <a:xfrm>
            <a:off x="1238271" y="1695303"/>
            <a:ext cx="3349634" cy="3801747"/>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2CE67F64-A506-68F4-38DD-1662F1097374}"/>
              </a:ext>
            </a:extLst>
          </p:cNvPr>
          <p:cNvSpPr>
            <a:spLocks noGrp="1"/>
          </p:cNvSpPr>
          <p:nvPr>
            <p:ph type="sldNum" sz="quarter" idx="12"/>
          </p:nvPr>
        </p:nvSpPr>
        <p:spPr/>
        <p:txBody>
          <a:bodyPr/>
          <a:lstStyle/>
          <a:p>
            <a:fld id="{BCDE79FB-97BA-492B-8D57-F1373F9ADA95}" type="slidenum">
              <a:rPr lang="en-US" smtClean="0"/>
              <a:t>5</a:t>
            </a:fld>
            <a:endParaRPr lang="en-US"/>
          </a:p>
        </p:txBody>
      </p:sp>
      <p:sp>
        <p:nvSpPr>
          <p:cNvPr id="7" name="Rectangle 6">
            <a:extLst>
              <a:ext uri="{FF2B5EF4-FFF2-40B4-BE49-F238E27FC236}">
                <a16:creationId xmlns:a16="http://schemas.microsoft.com/office/drawing/2014/main" id="{D45ED82A-A8E6-BAD2-58C9-F6760CB08FD5}"/>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D60A3905-5912-AF3B-F827-8A5C2E038A83}"/>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E502ED4D-3DF0-41A6-1A1E-3DA0B15680C6}"/>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6E193BF0-3C73-5C74-7221-4FAED5E43E3F}"/>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6A634795-E73B-FDF2-CDE1-6E3E50B9C5C8}"/>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2A268E44-2A25-72F9-1041-E0C3C69317A1}"/>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1FB59A96-4563-EFF7-C053-1F6CEAB91C56}"/>
              </a:ext>
            </a:extLst>
          </p:cNvPr>
          <p:cNvSpPr txBox="1">
            <a:spLocks/>
          </p:cNvSpPr>
          <p:nvPr/>
        </p:nvSpPr>
        <p:spPr>
          <a:xfrm>
            <a:off x="4802885" y="2405358"/>
            <a:ext cx="3310128" cy="18004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Coordinate review responsibilities between TSP and DSP, as applicable</a:t>
            </a:r>
          </a:p>
          <a:p>
            <a:pPr lvl="1">
              <a:buFont typeface="Arial" panose="020B0604020202020204" pitchFamily="34" charset="0"/>
              <a:buChar char="•"/>
            </a:pPr>
            <a:r>
              <a:rPr lang="en-US" sz="1400"/>
              <a:t>Begin preliminary review of submitted ILLE materials and supporting evidence</a:t>
            </a:r>
          </a:p>
          <a:p>
            <a:pPr lvl="1">
              <a:buFont typeface="Arial" panose="020B0604020202020204" pitchFamily="34" charset="0"/>
              <a:buChar char="•"/>
            </a:pPr>
            <a:r>
              <a:rPr lang="en-US" sz="1400"/>
              <a:t>Align on the designated entity responsible for final ERCOT package submission</a:t>
            </a:r>
          </a:p>
        </p:txBody>
      </p:sp>
      <p:sp>
        <p:nvSpPr>
          <p:cNvPr id="14" name="TextBox 13">
            <a:extLst>
              <a:ext uri="{FF2B5EF4-FFF2-40B4-BE49-F238E27FC236}">
                <a16:creationId xmlns:a16="http://schemas.microsoft.com/office/drawing/2014/main" id="{8D4BE285-1EA9-CA1D-CF97-623E097BE058}"/>
              </a:ext>
            </a:extLst>
          </p:cNvPr>
          <p:cNvSpPr txBox="1">
            <a:spLocks/>
          </p:cNvSpPr>
          <p:nvPr/>
        </p:nvSpPr>
        <p:spPr>
          <a:xfrm>
            <a:off x="8348472" y="2455797"/>
            <a:ext cx="331012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Finalize LLIS study review activities under the legacy process</a:t>
            </a:r>
          </a:p>
        </p:txBody>
      </p:sp>
      <p:sp>
        <p:nvSpPr>
          <p:cNvPr id="35" name="TextBox 34">
            <a:extLst>
              <a:ext uri="{FF2B5EF4-FFF2-40B4-BE49-F238E27FC236}">
                <a16:creationId xmlns:a16="http://schemas.microsoft.com/office/drawing/2014/main" id="{B8F94318-39BE-1AF6-1950-F1333F06ADEC}"/>
              </a:ext>
            </a:extLst>
          </p:cNvPr>
          <p:cNvSpPr txBox="1">
            <a:spLocks/>
          </p:cNvSpPr>
          <p:nvPr/>
        </p:nvSpPr>
        <p:spPr>
          <a:xfrm>
            <a:off x="1257300" y="2405358"/>
            <a:ext cx="3310128" cy="29161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Working with the TSP/DSP, identify the applicable Batch Zero eligibility pathway within the LIF</a:t>
            </a:r>
            <a:endParaRPr lang="en-US" sz="1400">
              <a:cs typeface="Arial"/>
            </a:endParaRPr>
          </a:p>
          <a:p>
            <a:pPr lvl="1">
              <a:buFont typeface="Arial" panose="020B0604020202020204" pitchFamily="34" charset="0"/>
              <a:buChar char="•"/>
            </a:pPr>
            <a:r>
              <a:rPr lang="en-US" sz="1400"/>
              <a:t>Prepare required attestations, technical documentation, and supporting evidence</a:t>
            </a:r>
          </a:p>
          <a:p>
            <a:pPr lvl="1">
              <a:buFont typeface="Arial" panose="020B0604020202020204" pitchFamily="34" charset="0"/>
              <a:buChar char="•"/>
            </a:pPr>
            <a:r>
              <a:rPr lang="en-US" sz="1400" b="1"/>
              <a:t>Submit dynamic load models and supporting technical materials to ERCOT and the Interconnecting TSP, where applicable</a:t>
            </a:r>
          </a:p>
          <a:p>
            <a:pPr lvl="1">
              <a:buFont typeface="Arial" panose="020B0604020202020204" pitchFamily="34" charset="0"/>
              <a:buChar char="•"/>
            </a:pPr>
            <a:r>
              <a:rPr lang="en-US" sz="1400"/>
              <a:t>Resolve known documentation or technical gaps prior to TSP/DSP validation review</a:t>
            </a:r>
          </a:p>
        </p:txBody>
      </p:sp>
      <p:sp>
        <p:nvSpPr>
          <p:cNvPr id="36" name="Title Placeholder 1">
            <a:extLst>
              <a:ext uri="{FF2B5EF4-FFF2-40B4-BE49-F238E27FC236}">
                <a16:creationId xmlns:a16="http://schemas.microsoft.com/office/drawing/2014/main" id="{EFC8F4FD-A8A3-3541-069F-AB42820531B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dirty="0"/>
              <a:t>July 10 Batch Zero milestone: activities required</a:t>
            </a:r>
          </a:p>
        </p:txBody>
      </p:sp>
      <p:sp>
        <p:nvSpPr>
          <p:cNvPr id="16" name="TrackerNumBlue 4">
            <a:extLst>
              <a:ext uri="{FF2B5EF4-FFF2-40B4-BE49-F238E27FC236}">
                <a16:creationId xmlns:a16="http://schemas.microsoft.com/office/drawing/2014/main" id="{04C74AA9-720A-44D1-F7C5-451264C4B2EC}"/>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grpSp>
        <p:nvGrpSpPr>
          <p:cNvPr id="6" name="Group 5">
            <a:extLst>
              <a:ext uri="{FF2B5EF4-FFF2-40B4-BE49-F238E27FC236}">
                <a16:creationId xmlns:a16="http://schemas.microsoft.com/office/drawing/2014/main" id="{B24E0825-DEC6-6291-9266-E143830F2822}"/>
              </a:ext>
            </a:extLst>
          </p:cNvPr>
          <p:cNvGrpSpPr/>
          <p:nvPr/>
        </p:nvGrpSpPr>
        <p:grpSpPr>
          <a:xfrm>
            <a:off x="10435580" y="1250226"/>
            <a:ext cx="1223020" cy="182880"/>
            <a:chOff x="5714342" y="1126938"/>
            <a:chExt cx="1223020" cy="182880"/>
          </a:xfrm>
        </p:grpSpPr>
        <p:sp>
          <p:nvSpPr>
            <p:cNvPr id="3" name="Rectangle 2">
              <a:extLst>
                <a:ext uri="{FF2B5EF4-FFF2-40B4-BE49-F238E27FC236}">
                  <a16:creationId xmlns:a16="http://schemas.microsoft.com/office/drawing/2014/main" id="{60C66034-7B6D-B388-1BEB-A4DD93EE1839}"/>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5" name="TextBox 4">
              <a:extLst>
                <a:ext uri="{FF2B5EF4-FFF2-40B4-BE49-F238E27FC236}">
                  <a16:creationId xmlns:a16="http://schemas.microsoft.com/office/drawing/2014/main" id="{16166793-3EBB-7765-9FC2-2894D6363615}"/>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spTree>
    <p:extLst>
      <p:ext uri="{BB962C8B-B14F-4D97-AF65-F5344CB8AC3E}">
        <p14:creationId xmlns:p14="http://schemas.microsoft.com/office/powerpoint/2010/main" val="2189009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2F7C-3F48-28A4-7B0F-7912EE4CE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AC7BC-18EC-80E9-DA5D-57CDCD656F60}"/>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02FC7DB9-EF7F-DBF5-78BE-92F4B53C1E16}"/>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As drafted in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EF030D1C-0F31-58CC-B313-5047AC746014}"/>
              </a:ext>
            </a:extLst>
          </p:cNvPr>
          <p:cNvSpPr>
            <a:spLocks noGrp="1"/>
          </p:cNvSpPr>
          <p:nvPr>
            <p:ph type="sldNum" sz="quarter" idx="12"/>
          </p:nvPr>
        </p:nvSpPr>
        <p:spPr>
          <a:solidFill>
            <a:srgbClr val="E6EBEF"/>
          </a:solidFill>
        </p:spPr>
        <p:txBody>
          <a:bodyPr/>
          <a:lstStyle/>
          <a:p>
            <a:fld id="{BCDE79FB-97BA-492B-8D57-F1373F9ADA95}" type="slidenum">
              <a:rPr lang="en-US" smtClean="0"/>
              <a:t>50</a:t>
            </a:fld>
            <a:endParaRPr lang="en-US"/>
          </a:p>
        </p:txBody>
      </p:sp>
      <p:graphicFrame>
        <p:nvGraphicFramePr>
          <p:cNvPr id="16" name="Content Placeholder 15">
            <a:extLst>
              <a:ext uri="{FF2B5EF4-FFF2-40B4-BE49-F238E27FC236}">
                <a16:creationId xmlns:a16="http://schemas.microsoft.com/office/drawing/2014/main" id="{6672D66E-3304-B495-4368-09AED1F8A07C}"/>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333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F07-FEDE-0B1F-E3AE-00A3E4A70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1ECD8-B909-FF3B-06BD-AC7AB31B2BC8}"/>
              </a:ext>
            </a:extLst>
          </p:cNvPr>
          <p:cNvSpPr>
            <a:spLocks noGrp="1"/>
          </p:cNvSpPr>
          <p:nvPr>
            <p:ph type="title"/>
          </p:nvPr>
        </p:nvSpPr>
        <p:spPr/>
        <p:txBody>
          <a:bodyPr/>
          <a:lstStyle/>
          <a:p>
            <a:r>
              <a:rPr lang="en-US"/>
              <a:t>Review of PGRR115 Process Timelines – Kick-off and Study Scoping</a:t>
            </a:r>
          </a:p>
        </p:txBody>
      </p:sp>
      <p:sp>
        <p:nvSpPr>
          <p:cNvPr id="3" name="Text Placeholder 2">
            <a:extLst>
              <a:ext uri="{FF2B5EF4-FFF2-40B4-BE49-F238E27FC236}">
                <a16:creationId xmlns:a16="http://schemas.microsoft.com/office/drawing/2014/main" id="{17AD4E47-71A9-77B8-D357-AC4C7889446A}"/>
              </a:ext>
            </a:extLst>
          </p:cNvPr>
          <p:cNvSpPr>
            <a:spLocks noGrp="1"/>
          </p:cNvSpPr>
          <p:nvPr>
            <p:ph type="body" sz="quarter" idx="16"/>
          </p:nvPr>
        </p:nvSpPr>
        <p:spPr>
          <a:xfrm>
            <a:off x="495301" y="1676400"/>
            <a:ext cx="6518958" cy="4921170"/>
          </a:xfrm>
        </p:spPr>
        <p:txBody>
          <a:bodyPr/>
          <a:lstStyle/>
          <a:p>
            <a:pPr marL="285750" indent="-285750">
              <a:buFont typeface="Arial" panose="020B0604020202020204" pitchFamily="34" charset="0"/>
              <a:buChar char="•"/>
            </a:pPr>
            <a:r>
              <a:rPr lang="en-US" sz="1800"/>
              <a:t>Per Section 9.3.2 of the </a:t>
            </a:r>
            <a:r>
              <a:rPr lang="en-US" sz="1800" u="sng"/>
              <a:t>current</a:t>
            </a:r>
            <a:r>
              <a:rPr lang="en-US" sz="1800"/>
              <a:t> Planning Guide, all LLIS studies must be preceded by a kick-off meeting and defined study scope agreed on by ERCOT, the lead TSP, and any affected </a:t>
            </a:r>
            <a:r>
              <a:rPr lang="en-US" sz="1800" err="1"/>
              <a:t>TSPs.</a:t>
            </a:r>
            <a:r>
              <a:rPr lang="en-US" sz="1800"/>
              <a:t> This meeting is required under the Planning Guide and cannot be waived.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 lead TSP is responsible for scheduling the kick-off meeting. ERCOT does not control when a meeting is scheduled.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attend kick-off meetings and to support the study scoping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35 Business Days </a:t>
            </a:r>
            <a:r>
              <a:rPr lang="en-US" sz="1800"/>
              <a:t>to finalize a study scope after a kick-off meeting is held. </a:t>
            </a:r>
          </a:p>
          <a:p>
            <a:endParaRPr lang="en-US" sz="1800"/>
          </a:p>
        </p:txBody>
      </p:sp>
      <p:sp>
        <p:nvSpPr>
          <p:cNvPr id="4" name="Text Placeholder 3">
            <a:extLst>
              <a:ext uri="{FF2B5EF4-FFF2-40B4-BE49-F238E27FC236}">
                <a16:creationId xmlns:a16="http://schemas.microsoft.com/office/drawing/2014/main" id="{5E03CDB8-1E52-5144-86B2-8F9E9A514E37}"/>
              </a:ext>
            </a:extLst>
          </p:cNvPr>
          <p:cNvSpPr>
            <a:spLocks noGrp="1"/>
          </p:cNvSpPr>
          <p:nvPr>
            <p:ph type="body" sz="quarter" idx="15"/>
          </p:nvPr>
        </p:nvSpPr>
        <p:spPr>
          <a:xfrm flipH="1">
            <a:off x="7598003" y="1676400"/>
            <a:ext cx="4060596" cy="3532208"/>
          </a:xfrm>
        </p:spPr>
        <p:txBody>
          <a:bodyPr/>
          <a:lstStyle/>
          <a:p>
            <a:r>
              <a:rPr lang="en-US" sz="2000"/>
              <a:t>Key Takeaways</a:t>
            </a:r>
          </a:p>
          <a:p>
            <a:pPr marL="285750" indent="-285750">
              <a:buFont typeface="Arial" panose="020B0604020202020204" pitchFamily="34" charset="0"/>
              <a:buChar char="•"/>
            </a:pPr>
            <a:r>
              <a:rPr lang="en-US" sz="1800" b="0"/>
              <a:t>The existing kick-off and scoping process remains in effect.</a:t>
            </a:r>
          </a:p>
          <a:p>
            <a:pPr marL="285750" indent="-285750">
              <a:buFont typeface="Arial" panose="020B0604020202020204" pitchFamily="34" charset="0"/>
              <a:buChar char="•"/>
            </a:pPr>
            <a:r>
              <a:rPr lang="en-US" sz="1800" b="0"/>
              <a:t>ERCOT continues to attend kick-off meetings and review study scopes.</a:t>
            </a:r>
          </a:p>
          <a:p>
            <a:pPr marL="285750" indent="-285750">
              <a:buFont typeface="Arial" panose="020B0604020202020204" pitchFamily="34" charset="0"/>
              <a:buChar char="•"/>
            </a:pPr>
            <a:r>
              <a:rPr lang="en-US" sz="1800"/>
              <a:t>However, it may not be possible to scope a LLIS study with a kick-off meeting held after May 21, 2026. </a:t>
            </a:r>
          </a:p>
        </p:txBody>
      </p:sp>
      <p:sp>
        <p:nvSpPr>
          <p:cNvPr id="5" name="Slide Number Placeholder 4">
            <a:extLst>
              <a:ext uri="{FF2B5EF4-FFF2-40B4-BE49-F238E27FC236}">
                <a16:creationId xmlns:a16="http://schemas.microsoft.com/office/drawing/2014/main" id="{24CEF0E0-DB62-0F29-E9B6-E1BECC3548B7}"/>
              </a:ext>
            </a:extLst>
          </p:cNvPr>
          <p:cNvSpPr>
            <a:spLocks noGrp="1"/>
          </p:cNvSpPr>
          <p:nvPr>
            <p:ph type="sldNum" sz="quarter" idx="12"/>
          </p:nvPr>
        </p:nvSpPr>
        <p:spPr/>
        <p:txBody>
          <a:bodyPr/>
          <a:lstStyle/>
          <a:p>
            <a:fld id="{BCDE79FB-97BA-492B-8D57-F1373F9ADA95}" type="slidenum">
              <a:rPr lang="en-US" smtClean="0"/>
              <a:t>51</a:t>
            </a:fld>
            <a:endParaRPr lang="en-US"/>
          </a:p>
        </p:txBody>
      </p:sp>
    </p:spTree>
    <p:extLst>
      <p:ext uri="{BB962C8B-B14F-4D97-AF65-F5344CB8AC3E}">
        <p14:creationId xmlns:p14="http://schemas.microsoft.com/office/powerpoint/2010/main" val="399272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FBFBD-8C28-5DB0-5870-8F9434D78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5F523-00EB-75D4-26F1-C22B8295E79A}"/>
              </a:ext>
            </a:extLst>
          </p:cNvPr>
          <p:cNvSpPr>
            <a:spLocks noGrp="1"/>
          </p:cNvSpPr>
          <p:nvPr>
            <p:ph type="title"/>
          </p:nvPr>
        </p:nvSpPr>
        <p:spPr/>
        <p:txBody>
          <a:bodyPr/>
          <a:lstStyle/>
          <a:p>
            <a:r>
              <a:rPr lang="en-US"/>
              <a:t>Review of PGRR115 Process Timelines – Study Reviews and Approvals</a:t>
            </a:r>
          </a:p>
        </p:txBody>
      </p:sp>
      <p:sp>
        <p:nvSpPr>
          <p:cNvPr id="3" name="Text Placeholder 2">
            <a:extLst>
              <a:ext uri="{FF2B5EF4-FFF2-40B4-BE49-F238E27FC236}">
                <a16:creationId xmlns:a16="http://schemas.microsoft.com/office/drawing/2014/main" id="{8B2A418B-48EC-D4BD-8B21-82ED0ED2EC1E}"/>
              </a:ext>
            </a:extLst>
          </p:cNvPr>
          <p:cNvSpPr>
            <a:spLocks noGrp="1"/>
          </p:cNvSpPr>
          <p:nvPr>
            <p:ph type="body" sz="quarter" idx="16"/>
          </p:nvPr>
        </p:nvSpPr>
        <p:spPr>
          <a:xfrm>
            <a:off x="495301" y="1063706"/>
            <a:ext cx="6542108" cy="5422738"/>
          </a:xfrm>
        </p:spPr>
        <p:txBody>
          <a:bodyPr/>
          <a:lstStyle/>
          <a:p>
            <a:pPr marL="285750" indent="-285750">
              <a:buFont typeface="Arial" panose="020B0604020202020204" pitchFamily="34" charset="0"/>
              <a:buChar char="•"/>
            </a:pPr>
            <a:r>
              <a:rPr lang="en-US" sz="1800"/>
              <a:t>Per Section 9.4 of the </a:t>
            </a:r>
            <a:r>
              <a:rPr lang="en-US" sz="1800" u="sng"/>
              <a:t>current</a:t>
            </a:r>
            <a:r>
              <a:rPr lang="en-US" sz="1800"/>
              <a:t> Planning Guide, all LLIS studies must be submitted to ERCOT for review and approval.</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review studies under this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30 Business Days </a:t>
            </a:r>
            <a:r>
              <a:rPr lang="en-US" sz="1800"/>
              <a:t>for ERCOT to review a submitted study. </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review is </a:t>
            </a:r>
            <a:r>
              <a:rPr lang="en-US" sz="1800" u="sng"/>
              <a:t>not</a:t>
            </a:r>
            <a:r>
              <a:rPr lang="en-US" sz="1800"/>
              <a:t> guaranteed to result in an approval. Any required updates to a submitted study are treated as a new submission, which restarts the timeline for review.</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does not have visibility into the amount of time needed by TSPs to perform a LLIS study. Please reach out to your lead TSP with questions about the status of a study that has not yet been submitted to ERCOT for review.</a:t>
            </a:r>
          </a:p>
          <a:p>
            <a:pPr marL="285750" indent="-285750">
              <a:buFont typeface="Arial" panose="020B0604020202020204" pitchFamily="34" charset="0"/>
              <a:buChar char="•"/>
            </a:pPr>
            <a:endParaRPr lang="en-US" sz="1800"/>
          </a:p>
          <a:p>
            <a:endParaRPr lang="en-US" sz="1800"/>
          </a:p>
        </p:txBody>
      </p:sp>
      <p:sp>
        <p:nvSpPr>
          <p:cNvPr id="4" name="Text Placeholder 3">
            <a:extLst>
              <a:ext uri="{FF2B5EF4-FFF2-40B4-BE49-F238E27FC236}">
                <a16:creationId xmlns:a16="http://schemas.microsoft.com/office/drawing/2014/main" id="{C0D20222-7BFD-FEAA-A736-11E11FC46647}"/>
              </a:ext>
            </a:extLst>
          </p:cNvPr>
          <p:cNvSpPr>
            <a:spLocks noGrp="1"/>
          </p:cNvSpPr>
          <p:nvPr>
            <p:ph type="body" sz="quarter" idx="15"/>
          </p:nvPr>
        </p:nvSpPr>
        <p:spPr>
          <a:xfrm flipH="1">
            <a:off x="7598003" y="1676399"/>
            <a:ext cx="4060596" cy="3775277"/>
          </a:xfrm>
        </p:spPr>
        <p:txBody>
          <a:bodyPr/>
          <a:lstStyle/>
          <a:p>
            <a:r>
              <a:rPr lang="en-US" sz="2000"/>
              <a:t>Key Takeaways</a:t>
            </a:r>
          </a:p>
          <a:p>
            <a:pPr marL="285750" indent="-285750">
              <a:buFont typeface="Arial" panose="020B0604020202020204" pitchFamily="34" charset="0"/>
              <a:buChar char="•"/>
            </a:pPr>
            <a:r>
              <a:rPr lang="en-US" sz="1800" b="0"/>
              <a:t>The existing study review process remains in effect through July 10.</a:t>
            </a:r>
          </a:p>
          <a:p>
            <a:pPr marL="285750" indent="-285750">
              <a:buFont typeface="Arial" panose="020B0604020202020204" pitchFamily="34" charset="0"/>
              <a:buChar char="•"/>
            </a:pPr>
            <a:r>
              <a:rPr lang="en-US" sz="1800" b="0"/>
              <a:t>ERCOT continues to review submitted study reports as quickly as possible once submitted.</a:t>
            </a:r>
          </a:p>
          <a:p>
            <a:pPr marL="285750" indent="-285750">
              <a:buFont typeface="Arial" panose="020B0604020202020204" pitchFamily="34" charset="0"/>
              <a:buChar char="•"/>
            </a:pPr>
            <a:r>
              <a:rPr lang="en-US" sz="1800"/>
              <a:t>ERCOT cannot guarantee a new or updated study report submitted after May 28, 2026 will be reviewed by July 10. </a:t>
            </a:r>
          </a:p>
        </p:txBody>
      </p:sp>
      <p:sp>
        <p:nvSpPr>
          <p:cNvPr id="5" name="Slide Number Placeholder 4">
            <a:extLst>
              <a:ext uri="{FF2B5EF4-FFF2-40B4-BE49-F238E27FC236}">
                <a16:creationId xmlns:a16="http://schemas.microsoft.com/office/drawing/2014/main" id="{876DD525-77A4-5A70-7BA6-4135B84A0033}"/>
              </a:ext>
            </a:extLst>
          </p:cNvPr>
          <p:cNvSpPr>
            <a:spLocks noGrp="1"/>
          </p:cNvSpPr>
          <p:nvPr>
            <p:ph type="sldNum" sz="quarter" idx="12"/>
          </p:nvPr>
        </p:nvSpPr>
        <p:spPr/>
        <p:txBody>
          <a:bodyPr/>
          <a:lstStyle/>
          <a:p>
            <a:fld id="{BCDE79FB-97BA-492B-8D57-F1373F9ADA95}" type="slidenum">
              <a:rPr lang="en-US" smtClean="0"/>
              <a:t>52</a:t>
            </a:fld>
            <a:endParaRPr lang="en-US"/>
          </a:p>
        </p:txBody>
      </p:sp>
    </p:spTree>
    <p:extLst>
      <p:ext uri="{BB962C8B-B14F-4D97-AF65-F5344CB8AC3E}">
        <p14:creationId xmlns:p14="http://schemas.microsoft.com/office/powerpoint/2010/main" val="3099993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5467-6A15-D4FD-95B8-541EB281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BAF99-F662-9F21-041D-0D9F39C4BDF9}"/>
              </a:ext>
            </a:extLst>
          </p:cNvPr>
          <p:cNvSpPr>
            <a:spLocks noGrp="1"/>
          </p:cNvSpPr>
          <p:nvPr>
            <p:ph type="title"/>
          </p:nvPr>
        </p:nvSpPr>
        <p:spPr/>
        <p:txBody>
          <a:bodyPr/>
          <a:lstStyle/>
          <a:p>
            <a:r>
              <a:rPr lang="en-US"/>
              <a:t>Summary of Key Dates</a:t>
            </a:r>
          </a:p>
        </p:txBody>
      </p:sp>
      <p:sp>
        <p:nvSpPr>
          <p:cNvPr id="4" name="Slide Number Placeholder 3">
            <a:extLst>
              <a:ext uri="{FF2B5EF4-FFF2-40B4-BE49-F238E27FC236}">
                <a16:creationId xmlns:a16="http://schemas.microsoft.com/office/drawing/2014/main" id="{639834F9-99B8-A557-A6ED-9E12F5EB157E}"/>
              </a:ext>
            </a:extLst>
          </p:cNvPr>
          <p:cNvSpPr>
            <a:spLocks noGrp="1"/>
          </p:cNvSpPr>
          <p:nvPr>
            <p:ph type="sldNum" sz="quarter" idx="12"/>
          </p:nvPr>
        </p:nvSpPr>
        <p:spPr/>
        <p:txBody>
          <a:bodyPr/>
          <a:lstStyle/>
          <a:p>
            <a:fld id="{BCDE79FB-97BA-492B-8D57-F1373F9ADA95}" type="slidenum">
              <a:rPr lang="en-US" smtClean="0"/>
              <a:t>53</a:t>
            </a:fld>
            <a:endParaRPr lang="en-US"/>
          </a:p>
        </p:txBody>
      </p:sp>
      <p:sp>
        <p:nvSpPr>
          <p:cNvPr id="6" name="Rectangle 5">
            <a:extLst>
              <a:ext uri="{FF2B5EF4-FFF2-40B4-BE49-F238E27FC236}">
                <a16:creationId xmlns:a16="http://schemas.microsoft.com/office/drawing/2014/main" id="{FD6A18F8-2D80-99EA-353B-D414FCEA4EE9}"/>
              </a:ext>
            </a:extLst>
          </p:cNvPr>
          <p:cNvSpPr/>
          <p:nvPr/>
        </p:nvSpPr>
        <p:spPr>
          <a:xfrm>
            <a:off x="296601"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F33F01-E587-8863-898B-6138489142DC}"/>
              </a:ext>
            </a:extLst>
          </p:cNvPr>
          <p:cNvSpPr/>
          <p:nvPr/>
        </p:nvSpPr>
        <p:spPr>
          <a:xfrm>
            <a:off x="2217998"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47488B-3FEC-1021-4343-C3D160DD5BED}"/>
              </a:ext>
            </a:extLst>
          </p:cNvPr>
          <p:cNvSpPr/>
          <p:nvPr/>
        </p:nvSpPr>
        <p:spPr>
          <a:xfrm>
            <a:off x="4139395" y="3317885"/>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D530D4-0329-1A99-F263-AAF041C7A7CD}"/>
              </a:ext>
            </a:extLst>
          </p:cNvPr>
          <p:cNvSpPr/>
          <p:nvPr/>
        </p:nvSpPr>
        <p:spPr>
          <a:xfrm>
            <a:off x="6060792" y="3317884"/>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0E587B-69CD-330E-4F62-0A6B873C1491}"/>
              </a:ext>
            </a:extLst>
          </p:cNvPr>
          <p:cNvSpPr/>
          <p:nvPr/>
        </p:nvSpPr>
        <p:spPr>
          <a:xfrm>
            <a:off x="7982189" y="3317883"/>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4AEBB2-2B55-C3DE-5F26-A83CB6C691F6}"/>
              </a:ext>
            </a:extLst>
          </p:cNvPr>
          <p:cNvSpPr/>
          <p:nvPr/>
        </p:nvSpPr>
        <p:spPr>
          <a:xfrm>
            <a:off x="9903586" y="3317882"/>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9695B16-0CE6-5E92-E051-322626E6D240}"/>
              </a:ext>
            </a:extLst>
          </p:cNvPr>
          <p:cNvCxnSpPr>
            <a:cxnSpLocks/>
          </p:cNvCxnSpPr>
          <p:nvPr/>
        </p:nvCxnSpPr>
        <p:spPr>
          <a:xfrm>
            <a:off x="2217998" y="2737705"/>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85919A-B43D-DD15-B075-233285906CF9}"/>
              </a:ext>
            </a:extLst>
          </p:cNvPr>
          <p:cNvCxnSpPr>
            <a:cxnSpLocks/>
          </p:cNvCxnSpPr>
          <p:nvPr/>
        </p:nvCxnSpPr>
        <p:spPr>
          <a:xfrm>
            <a:off x="6060792"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931212-8B8F-F831-B406-A7519B2FC089}"/>
              </a:ext>
            </a:extLst>
          </p:cNvPr>
          <p:cNvCxnSpPr>
            <a:cxnSpLocks/>
          </p:cNvCxnSpPr>
          <p:nvPr/>
        </p:nvCxnSpPr>
        <p:spPr>
          <a:xfrm>
            <a:off x="9903586"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C8A28F6-917E-3D73-4CC4-0E9843650C0C}"/>
              </a:ext>
            </a:extLst>
          </p:cNvPr>
          <p:cNvSpPr txBox="1"/>
          <p:nvPr/>
        </p:nvSpPr>
        <p:spPr>
          <a:xfrm>
            <a:off x="389198" y="3502548"/>
            <a:ext cx="1736202" cy="369332"/>
          </a:xfrm>
          <a:prstGeom prst="rect">
            <a:avLst/>
          </a:prstGeom>
          <a:noFill/>
        </p:spPr>
        <p:txBody>
          <a:bodyPr wrap="square" rtlCol="0">
            <a:spAutoFit/>
          </a:bodyPr>
          <a:lstStyle/>
          <a:p>
            <a:pPr algn="ctr"/>
            <a:r>
              <a:rPr lang="en-US" b="1">
                <a:solidFill>
                  <a:srgbClr val="B1E5ED"/>
                </a:solidFill>
              </a:rPr>
              <a:t>May</a:t>
            </a:r>
          </a:p>
        </p:txBody>
      </p:sp>
      <p:sp>
        <p:nvSpPr>
          <p:cNvPr id="19" name="TextBox 18">
            <a:extLst>
              <a:ext uri="{FF2B5EF4-FFF2-40B4-BE49-F238E27FC236}">
                <a16:creationId xmlns:a16="http://schemas.microsoft.com/office/drawing/2014/main" id="{A63DBEDD-87B5-0E48-2E47-090C9FAF0341}"/>
              </a:ext>
            </a:extLst>
          </p:cNvPr>
          <p:cNvSpPr txBox="1"/>
          <p:nvPr/>
        </p:nvSpPr>
        <p:spPr>
          <a:xfrm>
            <a:off x="3271293" y="3502548"/>
            <a:ext cx="1736202" cy="369332"/>
          </a:xfrm>
          <a:prstGeom prst="rect">
            <a:avLst/>
          </a:prstGeom>
          <a:noFill/>
        </p:spPr>
        <p:txBody>
          <a:bodyPr wrap="square" rtlCol="0">
            <a:spAutoFit/>
          </a:bodyPr>
          <a:lstStyle/>
          <a:p>
            <a:pPr algn="ctr"/>
            <a:r>
              <a:rPr lang="en-US" b="1">
                <a:solidFill>
                  <a:srgbClr val="B1E5ED"/>
                </a:solidFill>
              </a:rPr>
              <a:t>June</a:t>
            </a:r>
          </a:p>
        </p:txBody>
      </p:sp>
      <p:sp>
        <p:nvSpPr>
          <p:cNvPr id="20" name="TextBox 19">
            <a:extLst>
              <a:ext uri="{FF2B5EF4-FFF2-40B4-BE49-F238E27FC236}">
                <a16:creationId xmlns:a16="http://schemas.microsoft.com/office/drawing/2014/main" id="{E4236C75-58ED-3E85-AB1C-F933A94CD138}"/>
              </a:ext>
            </a:extLst>
          </p:cNvPr>
          <p:cNvSpPr txBox="1"/>
          <p:nvPr/>
        </p:nvSpPr>
        <p:spPr>
          <a:xfrm>
            <a:off x="7114086" y="3502548"/>
            <a:ext cx="1736202" cy="369332"/>
          </a:xfrm>
          <a:prstGeom prst="rect">
            <a:avLst/>
          </a:prstGeom>
          <a:noFill/>
        </p:spPr>
        <p:txBody>
          <a:bodyPr wrap="square" rtlCol="0">
            <a:spAutoFit/>
          </a:bodyPr>
          <a:lstStyle/>
          <a:p>
            <a:pPr algn="ctr"/>
            <a:r>
              <a:rPr lang="en-US" b="1">
                <a:solidFill>
                  <a:srgbClr val="B1E5ED"/>
                </a:solidFill>
              </a:rPr>
              <a:t>July</a:t>
            </a:r>
          </a:p>
        </p:txBody>
      </p:sp>
      <p:sp>
        <p:nvSpPr>
          <p:cNvPr id="21" name="TextBox 20">
            <a:extLst>
              <a:ext uri="{FF2B5EF4-FFF2-40B4-BE49-F238E27FC236}">
                <a16:creationId xmlns:a16="http://schemas.microsoft.com/office/drawing/2014/main" id="{305BAE7A-EC55-5964-524C-2F535EB5660C}"/>
              </a:ext>
            </a:extLst>
          </p:cNvPr>
          <p:cNvSpPr txBox="1"/>
          <p:nvPr/>
        </p:nvSpPr>
        <p:spPr>
          <a:xfrm>
            <a:off x="9996183" y="3502548"/>
            <a:ext cx="1736202" cy="369332"/>
          </a:xfrm>
          <a:prstGeom prst="rect">
            <a:avLst/>
          </a:prstGeom>
          <a:noFill/>
        </p:spPr>
        <p:txBody>
          <a:bodyPr wrap="square" rtlCol="0">
            <a:spAutoFit/>
          </a:bodyPr>
          <a:lstStyle/>
          <a:p>
            <a:pPr algn="ctr"/>
            <a:r>
              <a:rPr lang="en-US" b="1">
                <a:solidFill>
                  <a:srgbClr val="B1E5ED"/>
                </a:solidFill>
              </a:rPr>
              <a:t>August</a:t>
            </a:r>
          </a:p>
        </p:txBody>
      </p:sp>
      <p:cxnSp>
        <p:nvCxnSpPr>
          <p:cNvPr id="24" name="Straight Arrow Connector 23">
            <a:extLst>
              <a:ext uri="{FF2B5EF4-FFF2-40B4-BE49-F238E27FC236}">
                <a16:creationId xmlns:a16="http://schemas.microsoft.com/office/drawing/2014/main" id="{FE28FFE7-6C45-FAAB-E766-1AC354CB85F7}"/>
              </a:ext>
            </a:extLst>
          </p:cNvPr>
          <p:cNvCxnSpPr>
            <a:cxnSpLocks/>
          </p:cNvCxnSpPr>
          <p:nvPr/>
        </p:nvCxnSpPr>
        <p:spPr>
          <a:xfrm flipV="1">
            <a:off x="1905481"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87A39CB-0BD0-FC9A-41A9-3216B8E20F3E}"/>
              </a:ext>
            </a:extLst>
          </p:cNvPr>
          <p:cNvSpPr txBox="1"/>
          <p:nvPr/>
        </p:nvSpPr>
        <p:spPr>
          <a:xfrm>
            <a:off x="1794075" y="4879022"/>
            <a:ext cx="2406090" cy="1477328"/>
          </a:xfrm>
          <a:prstGeom prst="rect">
            <a:avLst/>
          </a:prstGeom>
          <a:noFill/>
          <a:ln>
            <a:noFill/>
          </a:ln>
        </p:spPr>
        <p:txBody>
          <a:bodyPr wrap="square" lIns="91440" tIns="45720" rIns="91440" bIns="45720" rtlCol="0" anchor="t">
            <a:spAutoFit/>
          </a:bodyPr>
          <a:lstStyle/>
          <a:p>
            <a:r>
              <a:rPr lang="en-US" b="1"/>
              <a:t>May 28 (today)</a:t>
            </a:r>
          </a:p>
          <a:p>
            <a:r>
              <a:rPr lang="en-US"/>
              <a:t>Last day a study submitted to ERCOT is guaranteed a review by July 10</a:t>
            </a:r>
          </a:p>
        </p:txBody>
      </p:sp>
      <p:cxnSp>
        <p:nvCxnSpPr>
          <p:cNvPr id="32" name="Straight Arrow Connector 31">
            <a:extLst>
              <a:ext uri="{FF2B5EF4-FFF2-40B4-BE49-F238E27FC236}">
                <a16:creationId xmlns:a16="http://schemas.microsoft.com/office/drawing/2014/main" id="{592E4CCC-9BD0-9B9A-5B6C-6EB5CD0177EC}"/>
              </a:ext>
            </a:extLst>
          </p:cNvPr>
          <p:cNvCxnSpPr>
            <a:cxnSpLocks/>
          </p:cNvCxnSpPr>
          <p:nvPr/>
        </p:nvCxnSpPr>
        <p:spPr>
          <a:xfrm>
            <a:off x="711408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A669B15-D759-5C45-03F6-61C20E3333E4}"/>
              </a:ext>
            </a:extLst>
          </p:cNvPr>
          <p:cNvSpPr txBox="1"/>
          <p:nvPr/>
        </p:nvSpPr>
        <p:spPr>
          <a:xfrm>
            <a:off x="7021490" y="1009559"/>
            <a:ext cx="2340983" cy="1477328"/>
          </a:xfrm>
          <a:prstGeom prst="rect">
            <a:avLst/>
          </a:prstGeom>
          <a:noFill/>
          <a:ln>
            <a:noFill/>
          </a:ln>
        </p:spPr>
        <p:txBody>
          <a:bodyPr wrap="square" rtlCol="0">
            <a:spAutoFit/>
          </a:bodyPr>
          <a:lstStyle/>
          <a:p>
            <a:r>
              <a:rPr lang="en-US" b="1"/>
              <a:t>July 10</a:t>
            </a:r>
          </a:p>
          <a:p>
            <a:r>
              <a:rPr lang="en-US"/>
              <a:t>Last day for ERCOT to review submitted studies under the current LLIS Process</a:t>
            </a:r>
          </a:p>
        </p:txBody>
      </p:sp>
      <p:cxnSp>
        <p:nvCxnSpPr>
          <p:cNvPr id="35" name="Straight Arrow Connector 34">
            <a:extLst>
              <a:ext uri="{FF2B5EF4-FFF2-40B4-BE49-F238E27FC236}">
                <a16:creationId xmlns:a16="http://schemas.microsoft.com/office/drawing/2014/main" id="{6E69EF89-ED7F-C6CE-5501-D8D71F9033D5}"/>
              </a:ext>
            </a:extLst>
          </p:cNvPr>
          <p:cNvCxnSpPr>
            <a:cxnSpLocks/>
          </p:cNvCxnSpPr>
          <p:nvPr/>
        </p:nvCxnSpPr>
        <p:spPr>
          <a:xfrm flipV="1">
            <a:off x="8961694"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2BD8209-C9FF-E9A2-283F-FF2B3EE41FCD}"/>
              </a:ext>
            </a:extLst>
          </p:cNvPr>
          <p:cNvSpPr txBox="1"/>
          <p:nvPr/>
        </p:nvSpPr>
        <p:spPr>
          <a:xfrm>
            <a:off x="8850288" y="4879022"/>
            <a:ext cx="1821569" cy="1477328"/>
          </a:xfrm>
          <a:prstGeom prst="rect">
            <a:avLst/>
          </a:prstGeom>
          <a:noFill/>
          <a:ln>
            <a:noFill/>
          </a:ln>
        </p:spPr>
        <p:txBody>
          <a:bodyPr wrap="square" rtlCol="0">
            <a:spAutoFit/>
          </a:bodyPr>
          <a:lstStyle/>
          <a:p>
            <a:r>
              <a:rPr lang="en-US" b="1"/>
              <a:t>July 24</a:t>
            </a:r>
          </a:p>
          <a:p>
            <a:r>
              <a:rPr lang="en-US"/>
              <a:t>Batch Zero information for qualifying loads due to ERCOT</a:t>
            </a:r>
          </a:p>
        </p:txBody>
      </p:sp>
      <p:cxnSp>
        <p:nvCxnSpPr>
          <p:cNvPr id="41" name="Straight Arrow Connector 40">
            <a:extLst>
              <a:ext uri="{FF2B5EF4-FFF2-40B4-BE49-F238E27FC236}">
                <a16:creationId xmlns:a16="http://schemas.microsoft.com/office/drawing/2014/main" id="{B92DDC6A-5054-FFE9-27B0-F3FEA341BE2B}"/>
              </a:ext>
            </a:extLst>
          </p:cNvPr>
          <p:cNvCxnSpPr>
            <a:cxnSpLocks/>
          </p:cNvCxnSpPr>
          <p:nvPr/>
        </p:nvCxnSpPr>
        <p:spPr>
          <a:xfrm>
            <a:off x="1046350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44EB02D-CB62-1EDD-D932-364D18135762}"/>
              </a:ext>
            </a:extLst>
          </p:cNvPr>
          <p:cNvSpPr txBox="1"/>
          <p:nvPr/>
        </p:nvSpPr>
        <p:spPr>
          <a:xfrm>
            <a:off x="10370911" y="1009559"/>
            <a:ext cx="1821090" cy="1477328"/>
          </a:xfrm>
          <a:prstGeom prst="rect">
            <a:avLst/>
          </a:prstGeom>
          <a:noFill/>
          <a:ln>
            <a:noFill/>
          </a:ln>
        </p:spPr>
        <p:txBody>
          <a:bodyPr wrap="square" rtlCol="0">
            <a:spAutoFit/>
          </a:bodyPr>
          <a:lstStyle/>
          <a:p>
            <a:r>
              <a:rPr lang="en-US" b="1"/>
              <a:t>August 7</a:t>
            </a:r>
          </a:p>
          <a:p>
            <a:r>
              <a:rPr lang="en-US"/>
              <a:t>ERCOT notifies TSPs/DSPs of Batch Zero classifications</a:t>
            </a:r>
          </a:p>
        </p:txBody>
      </p:sp>
      <p:sp>
        <p:nvSpPr>
          <p:cNvPr id="43" name="Right Brace 42">
            <a:extLst>
              <a:ext uri="{FF2B5EF4-FFF2-40B4-BE49-F238E27FC236}">
                <a16:creationId xmlns:a16="http://schemas.microsoft.com/office/drawing/2014/main" id="{30750C3F-7672-B043-6A0F-B75020DEFFC6}"/>
              </a:ext>
            </a:extLst>
          </p:cNvPr>
          <p:cNvSpPr/>
          <p:nvPr/>
        </p:nvSpPr>
        <p:spPr>
          <a:xfrm rot="16200000">
            <a:off x="4040116" y="331491"/>
            <a:ext cx="846745" cy="5116012"/>
          </a:xfrm>
          <a:prstGeom prst="rightBrace">
            <a:avLst>
              <a:gd name="adj1" fmla="val 7525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B1D091DC-0890-EE0D-7B93-3BD9A1657FE3}"/>
              </a:ext>
            </a:extLst>
          </p:cNvPr>
          <p:cNvSpPr txBox="1"/>
          <p:nvPr/>
        </p:nvSpPr>
        <p:spPr>
          <a:xfrm>
            <a:off x="2502302" y="1814922"/>
            <a:ext cx="2406090" cy="646331"/>
          </a:xfrm>
          <a:prstGeom prst="rect">
            <a:avLst/>
          </a:prstGeom>
          <a:noFill/>
          <a:ln>
            <a:noFill/>
          </a:ln>
        </p:spPr>
        <p:txBody>
          <a:bodyPr wrap="square" rtlCol="0">
            <a:spAutoFit/>
          </a:bodyPr>
          <a:lstStyle/>
          <a:p>
            <a:pPr algn="ctr"/>
            <a:r>
              <a:rPr lang="en-US"/>
              <a:t>LLIS study reviews continue</a:t>
            </a:r>
          </a:p>
        </p:txBody>
      </p:sp>
    </p:spTree>
    <p:extLst>
      <p:ext uri="{BB962C8B-B14F-4D97-AF65-F5344CB8AC3E}">
        <p14:creationId xmlns:p14="http://schemas.microsoft.com/office/powerpoint/2010/main" val="1877839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B005-A70A-A430-15AC-26346EB8B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1596E-2C6E-4953-7762-231553B5D946}"/>
              </a:ext>
            </a:extLst>
          </p:cNvPr>
          <p:cNvSpPr>
            <a:spLocks noGrp="1"/>
          </p:cNvSpPr>
          <p:nvPr>
            <p:ph type="title"/>
          </p:nvPr>
        </p:nvSpPr>
        <p:spPr/>
        <p:txBody>
          <a:bodyPr/>
          <a:lstStyle/>
          <a:p>
            <a:r>
              <a:rPr lang="en-US"/>
              <a:t>Additional notes on base loads in Batch Zero</a:t>
            </a:r>
          </a:p>
        </p:txBody>
      </p:sp>
      <p:sp>
        <p:nvSpPr>
          <p:cNvPr id="3" name="Text Placeholder 2">
            <a:extLst>
              <a:ext uri="{FF2B5EF4-FFF2-40B4-BE49-F238E27FC236}">
                <a16:creationId xmlns:a16="http://schemas.microsoft.com/office/drawing/2014/main" id="{9387342F-1E64-CD7E-675A-4243E8168581}"/>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t>The design of PGRR145 is intended to allow for loads that qualify as base load in Batch Zero to continue moving toward energization prior to Batch Zero or while Batch Zero is in progress.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For example, base loads are still able to qualify for the quarterly stability assessment (QSA) appropriate for their planned Initial Energization date while Batch Zero is in progress. They are also eligible to be added to the ERCOT Network Operations Model during that time.</a:t>
            </a:r>
          </a:p>
        </p:txBody>
      </p:sp>
      <p:sp>
        <p:nvSpPr>
          <p:cNvPr id="4" name="Slide Number Placeholder 3">
            <a:extLst>
              <a:ext uri="{FF2B5EF4-FFF2-40B4-BE49-F238E27FC236}">
                <a16:creationId xmlns:a16="http://schemas.microsoft.com/office/drawing/2014/main" id="{579DCD32-C2BE-FCC8-CAD9-17B5A7AB102B}"/>
              </a:ext>
            </a:extLst>
          </p:cNvPr>
          <p:cNvSpPr>
            <a:spLocks noGrp="1"/>
          </p:cNvSpPr>
          <p:nvPr>
            <p:ph type="sldNum" sz="quarter" idx="12"/>
          </p:nvPr>
        </p:nvSpPr>
        <p:spPr/>
        <p:txBody>
          <a:bodyPr/>
          <a:lstStyle/>
          <a:p>
            <a:fld id="{BCDE79FB-97BA-492B-8D57-F1373F9ADA95}" type="slidenum">
              <a:rPr lang="en-US" smtClean="0"/>
              <a:t>54</a:t>
            </a:fld>
            <a:endParaRPr lang="en-US"/>
          </a:p>
        </p:txBody>
      </p:sp>
    </p:spTree>
    <p:extLst>
      <p:ext uri="{BB962C8B-B14F-4D97-AF65-F5344CB8AC3E}">
        <p14:creationId xmlns:p14="http://schemas.microsoft.com/office/powerpoint/2010/main" val="1396840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2BF2-92F4-F8A5-AF45-DA08CD75B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F24E7-5948-C0BE-83DB-BAD378B07AEB}"/>
              </a:ext>
            </a:extLst>
          </p:cNvPr>
          <p:cNvSpPr>
            <a:spLocks noGrp="1"/>
          </p:cNvSpPr>
          <p:nvPr>
            <p:ph type="title"/>
          </p:nvPr>
        </p:nvSpPr>
        <p:spPr/>
        <p:txBody>
          <a:bodyPr>
            <a:normAutofit/>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17FC6B3E-F5F0-6EED-CD9C-038FD6701680}"/>
              </a:ext>
            </a:extLst>
          </p:cNvPr>
          <p:cNvSpPr>
            <a:spLocks noGrp="1"/>
          </p:cNvSpPr>
          <p:nvPr>
            <p:ph type="sldNum" sz="quarter" idx="12"/>
          </p:nvPr>
        </p:nvSpPr>
        <p:spPr/>
        <p:txBody>
          <a:bodyPr/>
          <a:lstStyle/>
          <a:p>
            <a:fld id="{BCDE79FB-97BA-492B-8D57-F1373F9ADA95}" type="slidenum">
              <a:rPr lang="en-US" smtClean="0"/>
              <a:t>55</a:t>
            </a:fld>
            <a:endParaRPr lang="en-US"/>
          </a:p>
        </p:txBody>
      </p:sp>
      <p:sp>
        <p:nvSpPr>
          <p:cNvPr id="6" name="Shape 4">
            <a:extLst>
              <a:ext uri="{FF2B5EF4-FFF2-40B4-BE49-F238E27FC236}">
                <a16:creationId xmlns:a16="http://schemas.microsoft.com/office/drawing/2014/main" id="{1CBE9A3E-607A-4DEE-9836-430FC8EAAF7D}"/>
              </a:ext>
            </a:extLst>
          </p:cNvPr>
          <p:cNvSpPr/>
          <p:nvPr/>
        </p:nvSpPr>
        <p:spPr>
          <a:xfrm>
            <a:off x="602368" y="1679666"/>
            <a:ext cx="5789170"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2268369F-7220-DDDA-599B-F5EE040D0606}"/>
              </a:ext>
            </a:extLst>
          </p:cNvPr>
          <p:cNvSpPr/>
          <p:nvPr/>
        </p:nvSpPr>
        <p:spPr>
          <a:xfrm>
            <a:off x="602366" y="1679666"/>
            <a:ext cx="5750624" cy="411480"/>
          </a:xfrm>
          <a:prstGeom prst="rect">
            <a:avLst/>
          </a:prstGeom>
          <a:noFill/>
          <a:ln/>
        </p:spPr>
        <p:txBody>
          <a:bodyPr wrap="square" rtlCol="0" anchor="ctr"/>
          <a:lstStyle/>
          <a:p>
            <a:pPr marL="0" indent="0" algn="ctr">
              <a:buNone/>
            </a:pPr>
            <a:r>
              <a:rPr lang="en-US" sz="2000" b="1">
                <a:solidFill>
                  <a:srgbClr val="FFFFFF"/>
                </a:solidFill>
                <a:latin typeface="Calibri" pitchFamily="34" charset="0"/>
                <a:ea typeface="Calibri" pitchFamily="34" charset="-122"/>
                <a:cs typeface="Calibri" pitchFamily="34" charset="-120"/>
              </a:rPr>
              <a:t>July 10, 2026</a:t>
            </a:r>
            <a:endParaRPr lang="en-US" sz="2000"/>
          </a:p>
        </p:txBody>
      </p:sp>
      <p:sp>
        <p:nvSpPr>
          <p:cNvPr id="8" name="Text 6">
            <a:extLst>
              <a:ext uri="{FF2B5EF4-FFF2-40B4-BE49-F238E27FC236}">
                <a16:creationId xmlns:a16="http://schemas.microsoft.com/office/drawing/2014/main" id="{0E94E0BB-2EA7-18E7-5B27-F82B1621C917}"/>
              </a:ext>
            </a:extLst>
          </p:cNvPr>
          <p:cNvSpPr/>
          <p:nvPr/>
        </p:nvSpPr>
        <p:spPr>
          <a:xfrm>
            <a:off x="610889" y="2091146"/>
            <a:ext cx="5750624" cy="395162"/>
          </a:xfrm>
          <a:prstGeom prst="rect">
            <a:avLst/>
          </a:prstGeom>
          <a:noFill/>
          <a:ln/>
        </p:spPr>
        <p:txBody>
          <a:bodyPr wrap="square" rtlCol="0" anchor="ctr"/>
          <a:lstStyle/>
          <a:p>
            <a:pPr marL="0" indent="0" algn="ctr">
              <a:buNone/>
            </a:pPr>
            <a:r>
              <a:rPr lang="en-US">
                <a:solidFill>
                  <a:srgbClr val="FFFFFF"/>
                </a:solidFill>
                <a:latin typeface="Calibri" pitchFamily="34" charset="0"/>
                <a:ea typeface="Calibri" pitchFamily="34" charset="-122"/>
                <a:cs typeface="Calibri" pitchFamily="34" charset="-120"/>
              </a:rPr>
              <a:t>ILLE Model Submission Deadline</a:t>
            </a:r>
            <a:endParaRPr lang="en-US"/>
          </a:p>
        </p:txBody>
      </p:sp>
      <p:sp>
        <p:nvSpPr>
          <p:cNvPr id="9" name="Shape 11">
            <a:extLst>
              <a:ext uri="{FF2B5EF4-FFF2-40B4-BE49-F238E27FC236}">
                <a16:creationId xmlns:a16="http://schemas.microsoft.com/office/drawing/2014/main" id="{6469361A-5CC7-F4DB-C64D-22A7669A93C5}"/>
              </a:ext>
            </a:extLst>
          </p:cNvPr>
          <p:cNvSpPr/>
          <p:nvPr/>
        </p:nvSpPr>
        <p:spPr>
          <a:xfrm>
            <a:off x="602368" y="2535853"/>
            <a:ext cx="5779040" cy="2370679"/>
          </a:xfrm>
          <a:prstGeom prst="rect">
            <a:avLst/>
          </a:prstGeom>
          <a:solidFill>
            <a:srgbClr val="CCDDE0"/>
          </a:solidFill>
          <a:ln w="12700">
            <a:solidFill>
              <a:srgbClr val="C0D8EC"/>
            </a:solidFill>
            <a:prstDash val="solid"/>
          </a:ln>
        </p:spPr>
        <p:txBody>
          <a:bodyPr/>
          <a:lstStyle/>
          <a:p>
            <a:endParaRPr lang="en-US"/>
          </a:p>
        </p:txBody>
      </p:sp>
      <p:sp>
        <p:nvSpPr>
          <p:cNvPr id="10" name="Text 12">
            <a:extLst>
              <a:ext uri="{FF2B5EF4-FFF2-40B4-BE49-F238E27FC236}">
                <a16:creationId xmlns:a16="http://schemas.microsoft.com/office/drawing/2014/main" id="{C7845C43-4EBB-61CB-E5CB-9382AA88C857}"/>
              </a:ext>
            </a:extLst>
          </p:cNvPr>
          <p:cNvSpPr/>
          <p:nvPr/>
        </p:nvSpPr>
        <p:spPr>
          <a:xfrm>
            <a:off x="693349" y="2627293"/>
            <a:ext cx="5535240" cy="594360"/>
          </a:xfrm>
          <a:prstGeom prst="rect">
            <a:avLst/>
          </a:prstGeom>
          <a:noFill/>
          <a:ln/>
        </p:spPr>
        <p:txBody>
          <a:bodyPr wrap="square" rtlCol="0" anchor="ctr"/>
          <a:lstStyle/>
          <a:p>
            <a:pPr marL="0" indent="0">
              <a:buNone/>
            </a:pPr>
            <a:r>
              <a:rPr lang="en-US" sz="2000" b="1">
                <a:solidFill>
                  <a:srgbClr val="1C7293"/>
                </a:solidFill>
                <a:latin typeface="Calibri" pitchFamily="34" charset="0"/>
                <a:ea typeface="Calibri" pitchFamily="34" charset="-122"/>
                <a:cs typeface="Calibri" pitchFamily="34" charset="-120"/>
              </a:rPr>
              <a:t>ILLE Must Submit to ERCOT and the Interconnecting TSP by July 10</a:t>
            </a:r>
            <a:r>
              <a:rPr lang="en-US" sz="2000" b="1" baseline="30000">
                <a:solidFill>
                  <a:srgbClr val="1C7293"/>
                </a:solidFill>
                <a:latin typeface="Calibri" pitchFamily="34" charset="0"/>
                <a:ea typeface="Calibri" pitchFamily="34" charset="-122"/>
                <a:cs typeface="Calibri" pitchFamily="34" charset="-120"/>
              </a:rPr>
              <a:t>(1)</a:t>
            </a:r>
            <a:r>
              <a:rPr lang="en-US" sz="2000" b="1">
                <a:solidFill>
                  <a:srgbClr val="1C7293"/>
                </a:solidFill>
                <a:latin typeface="Calibri" pitchFamily="34" charset="0"/>
                <a:ea typeface="Calibri" pitchFamily="34" charset="-122"/>
                <a:cs typeface="Calibri" pitchFamily="34" charset="-120"/>
              </a:rPr>
              <a:t>:</a:t>
            </a:r>
            <a:endParaRPr lang="en-US" sz="2000"/>
          </a:p>
        </p:txBody>
      </p:sp>
      <p:sp>
        <p:nvSpPr>
          <p:cNvPr id="11" name="Text 13">
            <a:extLst>
              <a:ext uri="{FF2B5EF4-FFF2-40B4-BE49-F238E27FC236}">
                <a16:creationId xmlns:a16="http://schemas.microsoft.com/office/drawing/2014/main" id="{A05C9376-48C0-EB4C-8EB4-218218489D12}"/>
              </a:ext>
            </a:extLst>
          </p:cNvPr>
          <p:cNvSpPr/>
          <p:nvPr/>
        </p:nvSpPr>
        <p:spPr>
          <a:xfrm>
            <a:off x="709433" y="3313093"/>
            <a:ext cx="5517461" cy="1643488"/>
          </a:xfrm>
          <a:prstGeom prst="rect">
            <a:avLst/>
          </a:prstGeom>
          <a:noFill/>
          <a:ln/>
        </p:spPr>
        <p:txBody>
          <a:bodyPr wrap="square" rtlCol="0" anchor="ctr"/>
          <a:lstStyle/>
          <a:p>
            <a:pPr marL="342900" indent="-342900">
              <a:buSzPct val="100000"/>
              <a:buChar char="•"/>
            </a:pPr>
            <a:r>
              <a:rPr lang="en-US">
                <a:solidFill>
                  <a:srgbClr val="1A2740"/>
                </a:solidFill>
                <a:latin typeface="Calibri" pitchFamily="34" charset="0"/>
                <a:ea typeface="Calibri" pitchFamily="34" charset="-122"/>
                <a:cs typeface="Calibri" pitchFamily="34" charset="-120"/>
              </a:rPr>
              <a:t>Dynamic models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Model parameters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Supporting technical documentation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Completed ERCOT Dynamic Working Group Large Load Data Survey</a:t>
            </a:r>
            <a:r>
              <a:rPr lang="en-US" baseline="30000">
                <a:solidFill>
                  <a:srgbClr val="1A2740"/>
                </a:solidFill>
                <a:latin typeface="Calibri" pitchFamily="34" charset="0"/>
                <a:ea typeface="Calibri" pitchFamily="34" charset="-122"/>
                <a:cs typeface="Calibri" pitchFamily="34" charset="-120"/>
              </a:rPr>
              <a:t>(2)</a:t>
            </a:r>
            <a:endParaRPr lang="en-US" baseline="30000"/>
          </a:p>
        </p:txBody>
      </p:sp>
      <p:sp>
        <p:nvSpPr>
          <p:cNvPr id="18" name="TextBox 17">
            <a:extLst>
              <a:ext uri="{FF2B5EF4-FFF2-40B4-BE49-F238E27FC236}">
                <a16:creationId xmlns:a16="http://schemas.microsoft.com/office/drawing/2014/main" id="{6CCEBE60-A5E9-C31D-E57A-C9BA71B39E91}"/>
              </a:ext>
            </a:extLst>
          </p:cNvPr>
          <p:cNvSpPr txBox="1"/>
          <p:nvPr/>
        </p:nvSpPr>
        <p:spPr>
          <a:xfrm>
            <a:off x="602366" y="5048021"/>
            <a:ext cx="5750624" cy="738664"/>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(2). https://www.ercot.com/files/docs/2025/12/19/ERCOT-Dynamics-Working-Group-Large-Load-Data-Survey_v2.docx</a:t>
            </a:r>
            <a:endParaRPr lang="en-US" sz="1400"/>
          </a:p>
        </p:txBody>
      </p:sp>
      <p:sp>
        <p:nvSpPr>
          <p:cNvPr id="21" name="Shape 12">
            <a:extLst>
              <a:ext uri="{FF2B5EF4-FFF2-40B4-BE49-F238E27FC236}">
                <a16:creationId xmlns:a16="http://schemas.microsoft.com/office/drawing/2014/main" id="{82D9ACFB-D7D5-FE67-6999-08A5F0FCEEA9}"/>
              </a:ext>
            </a:extLst>
          </p:cNvPr>
          <p:cNvSpPr/>
          <p:nvPr/>
        </p:nvSpPr>
        <p:spPr>
          <a:xfrm>
            <a:off x="7410826" y="1879310"/>
            <a:ext cx="0" cy="1152144"/>
          </a:xfrm>
          <a:prstGeom prst="line">
            <a:avLst/>
          </a:prstGeom>
          <a:noFill/>
          <a:ln w="19050">
            <a:solidFill>
              <a:srgbClr val="1D9E75"/>
            </a:solidFill>
            <a:prstDash val="solid"/>
          </a:ln>
        </p:spPr>
        <p:txBody>
          <a:bodyPr/>
          <a:lstStyle/>
          <a:p>
            <a:endParaRPr lang="en-US"/>
          </a:p>
        </p:txBody>
      </p:sp>
      <p:sp>
        <p:nvSpPr>
          <p:cNvPr id="22" name="Shape 13">
            <a:extLst>
              <a:ext uri="{FF2B5EF4-FFF2-40B4-BE49-F238E27FC236}">
                <a16:creationId xmlns:a16="http://schemas.microsoft.com/office/drawing/2014/main" id="{4F8BB6D7-CDC2-15DA-4260-E43349D1F6F7}"/>
              </a:ext>
            </a:extLst>
          </p:cNvPr>
          <p:cNvSpPr/>
          <p:nvPr/>
        </p:nvSpPr>
        <p:spPr>
          <a:xfrm>
            <a:off x="7328530" y="1714718"/>
            <a:ext cx="164592" cy="164592"/>
          </a:xfrm>
          <a:prstGeom prst="ellipse">
            <a:avLst/>
          </a:prstGeom>
          <a:solidFill>
            <a:srgbClr val="FAEEDA"/>
          </a:solidFill>
          <a:ln w="19050">
            <a:solidFill>
              <a:srgbClr val="BA7517"/>
            </a:solidFill>
            <a:prstDash val="solid"/>
          </a:ln>
        </p:spPr>
        <p:txBody>
          <a:bodyPr/>
          <a:lstStyle/>
          <a:p>
            <a:endParaRPr lang="en-US"/>
          </a:p>
        </p:txBody>
      </p:sp>
      <p:sp>
        <p:nvSpPr>
          <p:cNvPr id="23" name="Text 14">
            <a:extLst>
              <a:ext uri="{FF2B5EF4-FFF2-40B4-BE49-F238E27FC236}">
                <a16:creationId xmlns:a16="http://schemas.microsoft.com/office/drawing/2014/main" id="{CEA54A72-45F5-1AA6-5276-A0CBD2187B88}"/>
              </a:ext>
            </a:extLst>
          </p:cNvPr>
          <p:cNvSpPr/>
          <p:nvPr/>
        </p:nvSpPr>
        <p:spPr>
          <a:xfrm>
            <a:off x="7566274" y="1614134"/>
            <a:ext cx="4023360" cy="201168"/>
          </a:xfrm>
          <a:prstGeom prst="rect">
            <a:avLst/>
          </a:prstGeom>
          <a:noFill/>
          <a:ln/>
        </p:spPr>
        <p:txBody>
          <a:bodyPr wrap="square" lIns="0" tIns="0" rIns="0" bIns="0" rtlCol="0" anchor="t"/>
          <a:lstStyle/>
          <a:p>
            <a:pPr marL="0" indent="0">
              <a:buNone/>
            </a:pPr>
            <a:r>
              <a:rPr lang="en-US" sz="2000" b="1">
                <a:solidFill>
                  <a:srgbClr val="854F0B"/>
                </a:solidFill>
                <a:latin typeface="Calibri" pitchFamily="34" charset="0"/>
                <a:ea typeface="Calibri" pitchFamily="34" charset="-122"/>
                <a:cs typeface="Calibri" pitchFamily="34" charset="-120"/>
              </a:rPr>
              <a:t>July 10, 2026</a:t>
            </a:r>
            <a:endParaRPr lang="en-US" sz="2000"/>
          </a:p>
        </p:txBody>
      </p:sp>
      <p:sp>
        <p:nvSpPr>
          <p:cNvPr id="24" name="Text 15">
            <a:extLst>
              <a:ext uri="{FF2B5EF4-FFF2-40B4-BE49-F238E27FC236}">
                <a16:creationId xmlns:a16="http://schemas.microsoft.com/office/drawing/2014/main" id="{EA28B88D-30F1-8C58-BE0F-398BAC3F59B5}"/>
              </a:ext>
            </a:extLst>
          </p:cNvPr>
          <p:cNvSpPr/>
          <p:nvPr/>
        </p:nvSpPr>
        <p:spPr>
          <a:xfrm>
            <a:off x="7566274" y="1915886"/>
            <a:ext cx="4023360" cy="658368"/>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LL projects not submitting models and required information by this deadline will be excluded from Batch Zero.</a:t>
            </a:r>
            <a:endParaRPr lang="en-US"/>
          </a:p>
        </p:txBody>
      </p:sp>
      <p:sp>
        <p:nvSpPr>
          <p:cNvPr id="25" name="Shape 16">
            <a:extLst>
              <a:ext uri="{FF2B5EF4-FFF2-40B4-BE49-F238E27FC236}">
                <a16:creationId xmlns:a16="http://schemas.microsoft.com/office/drawing/2014/main" id="{375DC46C-F3C1-9FD1-78F7-C5BEA6498FB3}"/>
              </a:ext>
            </a:extLst>
          </p:cNvPr>
          <p:cNvSpPr/>
          <p:nvPr/>
        </p:nvSpPr>
        <p:spPr>
          <a:xfrm>
            <a:off x="7410826" y="3269198"/>
            <a:ext cx="0" cy="1133856"/>
          </a:xfrm>
          <a:prstGeom prst="line">
            <a:avLst/>
          </a:prstGeom>
          <a:noFill/>
          <a:ln w="19050">
            <a:solidFill>
              <a:srgbClr val="A32D2D"/>
            </a:solidFill>
            <a:prstDash val="solid"/>
          </a:ln>
        </p:spPr>
        <p:txBody>
          <a:bodyPr/>
          <a:lstStyle/>
          <a:p>
            <a:endParaRPr lang="en-US"/>
          </a:p>
        </p:txBody>
      </p:sp>
      <p:sp>
        <p:nvSpPr>
          <p:cNvPr id="26" name="Shape 17">
            <a:extLst>
              <a:ext uri="{FF2B5EF4-FFF2-40B4-BE49-F238E27FC236}">
                <a16:creationId xmlns:a16="http://schemas.microsoft.com/office/drawing/2014/main" id="{70526E4E-1893-8A25-D199-1ABCD11BA0E2}"/>
              </a:ext>
            </a:extLst>
          </p:cNvPr>
          <p:cNvSpPr/>
          <p:nvPr/>
        </p:nvSpPr>
        <p:spPr>
          <a:xfrm>
            <a:off x="7328530" y="3104606"/>
            <a:ext cx="164592" cy="164592"/>
          </a:xfrm>
          <a:prstGeom prst="ellipse">
            <a:avLst/>
          </a:prstGeom>
          <a:solidFill>
            <a:srgbClr val="E1F5EE"/>
          </a:solidFill>
          <a:ln w="19050">
            <a:solidFill>
              <a:srgbClr val="1D9E75"/>
            </a:solidFill>
            <a:prstDash val="solid"/>
          </a:ln>
        </p:spPr>
        <p:txBody>
          <a:bodyPr/>
          <a:lstStyle/>
          <a:p>
            <a:endParaRPr lang="en-US"/>
          </a:p>
        </p:txBody>
      </p:sp>
      <p:sp>
        <p:nvSpPr>
          <p:cNvPr id="27" name="Text 18">
            <a:extLst>
              <a:ext uri="{FF2B5EF4-FFF2-40B4-BE49-F238E27FC236}">
                <a16:creationId xmlns:a16="http://schemas.microsoft.com/office/drawing/2014/main" id="{112F6D7F-CAA1-BEC0-2763-AD418C8D02C8}"/>
              </a:ext>
            </a:extLst>
          </p:cNvPr>
          <p:cNvSpPr/>
          <p:nvPr/>
        </p:nvSpPr>
        <p:spPr>
          <a:xfrm>
            <a:off x="7566274" y="3004022"/>
            <a:ext cx="4023360" cy="201168"/>
          </a:xfrm>
          <a:prstGeom prst="rect">
            <a:avLst/>
          </a:prstGeom>
          <a:noFill/>
          <a:ln/>
        </p:spPr>
        <p:txBody>
          <a:bodyPr wrap="square" lIns="0" tIns="0" rIns="0" bIns="0" rtlCol="0" anchor="t"/>
          <a:lstStyle/>
          <a:p>
            <a:pPr marL="0" indent="0">
              <a:buNone/>
            </a:pPr>
            <a:r>
              <a:rPr lang="en-US" sz="2000" b="1">
                <a:solidFill>
                  <a:srgbClr val="0F6E56"/>
                </a:solidFill>
                <a:latin typeface="Calibri" pitchFamily="34" charset="0"/>
                <a:ea typeface="Calibri" pitchFamily="34" charset="-122"/>
                <a:cs typeface="Calibri" pitchFamily="34" charset="-120"/>
              </a:rPr>
              <a:t>August 7, 2026</a:t>
            </a:r>
            <a:endParaRPr lang="en-US" sz="2000"/>
          </a:p>
        </p:txBody>
      </p:sp>
      <p:sp>
        <p:nvSpPr>
          <p:cNvPr id="28" name="Text 19">
            <a:extLst>
              <a:ext uri="{FF2B5EF4-FFF2-40B4-BE49-F238E27FC236}">
                <a16:creationId xmlns:a16="http://schemas.microsoft.com/office/drawing/2014/main" id="{FF18FAA2-6A6C-952D-0F75-BE762E9B3627}"/>
              </a:ext>
            </a:extLst>
          </p:cNvPr>
          <p:cNvSpPr/>
          <p:nvPr/>
        </p:nvSpPr>
        <p:spPr>
          <a:xfrm>
            <a:off x="7566274" y="3305774"/>
            <a:ext cx="4023360" cy="621792"/>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ERCOT will notify ILLE of any identified deficiencies in submitted models or required information.</a:t>
            </a:r>
            <a:endParaRPr lang="en-US"/>
          </a:p>
        </p:txBody>
      </p:sp>
      <p:sp>
        <p:nvSpPr>
          <p:cNvPr id="29" name="Shape 20">
            <a:extLst>
              <a:ext uri="{FF2B5EF4-FFF2-40B4-BE49-F238E27FC236}">
                <a16:creationId xmlns:a16="http://schemas.microsoft.com/office/drawing/2014/main" id="{464E0DB0-ADA2-7C44-00B5-4E2F21FE8ED4}"/>
              </a:ext>
            </a:extLst>
          </p:cNvPr>
          <p:cNvSpPr/>
          <p:nvPr/>
        </p:nvSpPr>
        <p:spPr>
          <a:xfrm>
            <a:off x="7328530" y="4476206"/>
            <a:ext cx="164592" cy="164592"/>
          </a:xfrm>
          <a:prstGeom prst="ellipse">
            <a:avLst/>
          </a:prstGeom>
          <a:solidFill>
            <a:srgbClr val="FCEBEB"/>
          </a:solidFill>
          <a:ln w="19050">
            <a:solidFill>
              <a:srgbClr val="A32D2D"/>
            </a:solidFill>
            <a:prstDash val="solid"/>
          </a:ln>
        </p:spPr>
        <p:txBody>
          <a:bodyPr/>
          <a:lstStyle/>
          <a:p>
            <a:endParaRPr lang="en-US"/>
          </a:p>
        </p:txBody>
      </p:sp>
      <p:sp>
        <p:nvSpPr>
          <p:cNvPr id="30" name="Text 21">
            <a:extLst>
              <a:ext uri="{FF2B5EF4-FFF2-40B4-BE49-F238E27FC236}">
                <a16:creationId xmlns:a16="http://schemas.microsoft.com/office/drawing/2014/main" id="{713F66CB-D5D8-5CBB-C0DF-A6C9E609BE63}"/>
              </a:ext>
            </a:extLst>
          </p:cNvPr>
          <p:cNvSpPr/>
          <p:nvPr/>
        </p:nvSpPr>
        <p:spPr>
          <a:xfrm>
            <a:off x="7566274" y="4375622"/>
            <a:ext cx="4023360" cy="201168"/>
          </a:xfrm>
          <a:prstGeom prst="rect">
            <a:avLst/>
          </a:prstGeom>
          <a:noFill/>
          <a:ln/>
        </p:spPr>
        <p:txBody>
          <a:bodyPr wrap="square" lIns="0" tIns="0" rIns="0" bIns="0" rtlCol="0" anchor="t"/>
          <a:lstStyle/>
          <a:p>
            <a:pPr marL="0" indent="0">
              <a:buNone/>
            </a:pPr>
            <a:r>
              <a:rPr lang="en-US" sz="2000" b="1">
                <a:solidFill>
                  <a:srgbClr val="A32D2D"/>
                </a:solidFill>
                <a:latin typeface="Calibri" pitchFamily="34" charset="0"/>
                <a:ea typeface="Calibri" pitchFamily="34" charset="-122"/>
                <a:cs typeface="Calibri" pitchFamily="34" charset="-120"/>
              </a:rPr>
              <a:t>August 31, 2026</a:t>
            </a:r>
            <a:endParaRPr lang="en-US" sz="2000"/>
          </a:p>
        </p:txBody>
      </p:sp>
      <p:sp>
        <p:nvSpPr>
          <p:cNvPr id="31" name="Text 22">
            <a:extLst>
              <a:ext uri="{FF2B5EF4-FFF2-40B4-BE49-F238E27FC236}">
                <a16:creationId xmlns:a16="http://schemas.microsoft.com/office/drawing/2014/main" id="{FC7DE399-5E5B-28B6-3F72-60E7B707FF45}"/>
              </a:ext>
            </a:extLst>
          </p:cNvPr>
          <p:cNvSpPr/>
          <p:nvPr/>
        </p:nvSpPr>
        <p:spPr>
          <a:xfrm>
            <a:off x="7566274" y="4677374"/>
            <a:ext cx="4023360" cy="694944"/>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Any LL projects with incomplete data or unresolved model issues remaining after this date will also be excluded from Batch Zero.</a:t>
            </a:r>
            <a:endParaRPr lang="en-US"/>
          </a:p>
        </p:txBody>
      </p:sp>
    </p:spTree>
    <p:extLst>
      <p:ext uri="{BB962C8B-B14F-4D97-AF65-F5344CB8AC3E}">
        <p14:creationId xmlns:p14="http://schemas.microsoft.com/office/powerpoint/2010/main" val="2391401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86E7-A505-76F6-20F9-4F077376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99FEF-C3F3-363E-A2D2-A878609C6B4E}"/>
              </a:ext>
            </a:extLst>
          </p:cNvPr>
          <p:cNvSpPr>
            <a:spLocks noGrp="1"/>
          </p:cNvSpPr>
          <p:nvPr>
            <p:ph type="title"/>
          </p:nvPr>
        </p:nvSpPr>
        <p:spPr/>
        <p:txBody>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FD1E8EF5-C3D8-3027-4C96-FA1ACE6B5C0F}"/>
              </a:ext>
            </a:extLst>
          </p:cNvPr>
          <p:cNvSpPr>
            <a:spLocks noGrp="1"/>
          </p:cNvSpPr>
          <p:nvPr>
            <p:ph type="sldNum" sz="quarter" idx="12"/>
          </p:nvPr>
        </p:nvSpPr>
        <p:spPr/>
        <p:txBody>
          <a:bodyPr/>
          <a:lstStyle/>
          <a:p>
            <a:fld id="{BCDE79FB-97BA-492B-8D57-F1373F9ADA95}" type="slidenum">
              <a:rPr lang="en-US" smtClean="0"/>
              <a:t>56</a:t>
            </a:fld>
            <a:endParaRPr lang="en-US"/>
          </a:p>
        </p:txBody>
      </p:sp>
      <p:sp>
        <p:nvSpPr>
          <p:cNvPr id="6" name="Shape 4">
            <a:extLst>
              <a:ext uri="{FF2B5EF4-FFF2-40B4-BE49-F238E27FC236}">
                <a16:creationId xmlns:a16="http://schemas.microsoft.com/office/drawing/2014/main" id="{4370CF2A-6ECD-46D4-EFA5-552AC37BD7CE}"/>
              </a:ext>
            </a:extLst>
          </p:cNvPr>
          <p:cNvSpPr/>
          <p:nvPr/>
        </p:nvSpPr>
        <p:spPr>
          <a:xfrm>
            <a:off x="2129535" y="1185543"/>
            <a:ext cx="7946836"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8462008B-B650-9F83-4733-E8F46A73EA56}"/>
              </a:ext>
            </a:extLst>
          </p:cNvPr>
          <p:cNvSpPr/>
          <p:nvPr/>
        </p:nvSpPr>
        <p:spPr>
          <a:xfrm>
            <a:off x="2495694" y="1185543"/>
            <a:ext cx="7391291" cy="411480"/>
          </a:xfrm>
          <a:prstGeom prst="rect">
            <a:avLst/>
          </a:prstGeom>
          <a:noFill/>
          <a:ln/>
        </p:spPr>
        <p:txBody>
          <a:bodyPr wrap="square" rtlCol="0" anchor="ctr"/>
          <a:lstStyle/>
          <a:p>
            <a:pPr algn="ctr"/>
            <a:r>
              <a:rPr lang="en-US" sz="2000" b="1">
                <a:solidFill>
                  <a:srgbClr val="FFFFFF"/>
                </a:solidFill>
                <a:latin typeface="Calibri" pitchFamily="34" charset="0"/>
                <a:ea typeface="Calibri" pitchFamily="34" charset="-122"/>
                <a:cs typeface="Calibri" pitchFamily="34" charset="-120"/>
              </a:rPr>
              <a:t>July 24, 2026</a:t>
            </a:r>
          </a:p>
        </p:txBody>
      </p:sp>
      <p:sp>
        <p:nvSpPr>
          <p:cNvPr id="8" name="Text 6">
            <a:extLst>
              <a:ext uri="{FF2B5EF4-FFF2-40B4-BE49-F238E27FC236}">
                <a16:creationId xmlns:a16="http://schemas.microsoft.com/office/drawing/2014/main" id="{22F9407E-4E60-768C-5E0F-4F73C849FA28}"/>
              </a:ext>
            </a:extLst>
          </p:cNvPr>
          <p:cNvSpPr/>
          <p:nvPr/>
        </p:nvSpPr>
        <p:spPr>
          <a:xfrm>
            <a:off x="2504218" y="1597023"/>
            <a:ext cx="7391289" cy="395162"/>
          </a:xfrm>
          <a:prstGeom prst="rect">
            <a:avLst/>
          </a:prstGeom>
          <a:noFill/>
          <a:ln/>
        </p:spPr>
        <p:txBody>
          <a:bodyPr wrap="square" rtlCol="0" anchor="ctr"/>
          <a:lstStyle/>
          <a:p>
            <a:pPr algn="ctr"/>
            <a:r>
              <a:rPr lang="en-US">
                <a:solidFill>
                  <a:srgbClr val="FFFFFF"/>
                </a:solidFill>
                <a:latin typeface="Calibri" pitchFamily="34" charset="0"/>
                <a:ea typeface="Calibri" pitchFamily="34" charset="-122"/>
                <a:cs typeface="Calibri" pitchFamily="34" charset="-120"/>
              </a:rPr>
              <a:t>TSP Determination Deadline</a:t>
            </a:r>
          </a:p>
        </p:txBody>
      </p:sp>
      <p:sp>
        <p:nvSpPr>
          <p:cNvPr id="12" name="Shape 11">
            <a:extLst>
              <a:ext uri="{FF2B5EF4-FFF2-40B4-BE49-F238E27FC236}">
                <a16:creationId xmlns:a16="http://schemas.microsoft.com/office/drawing/2014/main" id="{995A27BC-831E-F06D-07A4-7F0872CB3467}"/>
              </a:ext>
            </a:extLst>
          </p:cNvPr>
          <p:cNvSpPr/>
          <p:nvPr/>
        </p:nvSpPr>
        <p:spPr>
          <a:xfrm>
            <a:off x="2129534" y="2041730"/>
            <a:ext cx="7932931" cy="2370679"/>
          </a:xfrm>
          <a:prstGeom prst="rect">
            <a:avLst/>
          </a:prstGeom>
          <a:solidFill>
            <a:srgbClr val="CCDDE0"/>
          </a:solidFill>
          <a:ln w="12700">
            <a:solidFill>
              <a:srgbClr val="C0D8EC"/>
            </a:solidFill>
            <a:prstDash val="solid"/>
          </a:ln>
        </p:spPr>
        <p:txBody>
          <a:bodyPr/>
          <a:lstStyle/>
          <a:p>
            <a:endParaRPr lang="en-US"/>
          </a:p>
        </p:txBody>
      </p:sp>
      <p:sp>
        <p:nvSpPr>
          <p:cNvPr id="13" name="Text 12">
            <a:extLst>
              <a:ext uri="{FF2B5EF4-FFF2-40B4-BE49-F238E27FC236}">
                <a16:creationId xmlns:a16="http://schemas.microsoft.com/office/drawing/2014/main" id="{EFEC4103-2B72-EF90-AF23-54179E7A5DBF}"/>
              </a:ext>
            </a:extLst>
          </p:cNvPr>
          <p:cNvSpPr/>
          <p:nvPr/>
        </p:nvSpPr>
        <p:spPr>
          <a:xfrm>
            <a:off x="2220515" y="2133170"/>
            <a:ext cx="7598265" cy="594360"/>
          </a:xfrm>
          <a:prstGeom prst="rect">
            <a:avLst/>
          </a:prstGeom>
          <a:noFill/>
          <a:ln/>
        </p:spPr>
        <p:txBody>
          <a:bodyPr wrap="square" rtlCol="0" anchor="ctr"/>
          <a:lstStyle/>
          <a:p>
            <a:r>
              <a:rPr lang="en-US" sz="2000" b="1">
                <a:solidFill>
                  <a:srgbClr val="1C7293"/>
                </a:solidFill>
                <a:latin typeface="Calibri" pitchFamily="34" charset="0"/>
                <a:ea typeface="Calibri" pitchFamily="34" charset="-122"/>
                <a:cs typeface="Calibri" pitchFamily="34" charset="-120"/>
              </a:rPr>
              <a:t>TSP Must Submit to ERCOT by July 24 (if applicable)</a:t>
            </a:r>
            <a:r>
              <a:rPr lang="en-US" sz="2000" b="1" baseline="30000">
                <a:solidFill>
                  <a:srgbClr val="1C7293"/>
                </a:solidFill>
                <a:latin typeface="Calibri" pitchFamily="34" charset="0"/>
                <a:ea typeface="Calibri" pitchFamily="34" charset="-122"/>
                <a:cs typeface="Calibri" pitchFamily="34" charset="-120"/>
              </a:rPr>
              <a:t> (1)</a:t>
            </a:r>
            <a:r>
              <a:rPr lang="en-US" sz="2000" b="1">
                <a:solidFill>
                  <a:srgbClr val="1C7293"/>
                </a:solidFill>
                <a:latin typeface="Calibri" pitchFamily="34" charset="0"/>
                <a:ea typeface="Calibri" pitchFamily="34" charset="-122"/>
                <a:cs typeface="Calibri" pitchFamily="34" charset="-120"/>
              </a:rPr>
              <a:t>:</a:t>
            </a:r>
          </a:p>
        </p:txBody>
      </p:sp>
      <p:sp>
        <p:nvSpPr>
          <p:cNvPr id="14" name="Text 13">
            <a:extLst>
              <a:ext uri="{FF2B5EF4-FFF2-40B4-BE49-F238E27FC236}">
                <a16:creationId xmlns:a16="http://schemas.microsoft.com/office/drawing/2014/main" id="{E409B213-BCC3-CC08-4CDF-2FA71A9FA6B9}"/>
              </a:ext>
            </a:extLst>
          </p:cNvPr>
          <p:cNvSpPr/>
          <p:nvPr/>
        </p:nvSpPr>
        <p:spPr>
          <a:xfrm>
            <a:off x="2236600" y="2818970"/>
            <a:ext cx="7573859" cy="1643488"/>
          </a:xfrm>
          <a:prstGeom prst="rect">
            <a:avLst/>
          </a:prstGeom>
          <a:noFill/>
          <a:ln/>
        </p:spPr>
        <p:txBody>
          <a:bodyPr wrap="square" rtlCol="0" anchor="ctr"/>
          <a:lstStyle/>
          <a:p>
            <a:r>
              <a:rPr lang="en-US">
                <a:solidFill>
                  <a:srgbClr val="1A2740"/>
                </a:solidFill>
                <a:latin typeface="Calibri" pitchFamily="34" charset="0"/>
                <a:ea typeface="Calibri" pitchFamily="34" charset="-122"/>
                <a:cs typeface="Calibri" pitchFamily="34" charset="-120"/>
              </a:rPr>
              <a:t>If a dynamic stability study has previously been performed for a Large Load, the interconnecting TSP must submit a written determination indicating whether the submitted dynamic data is expected to adversely impact prior stability study results.</a:t>
            </a:r>
            <a:endParaRPr lang="en-US"/>
          </a:p>
        </p:txBody>
      </p:sp>
      <p:sp>
        <p:nvSpPr>
          <p:cNvPr id="18" name="TextBox 17">
            <a:extLst>
              <a:ext uri="{FF2B5EF4-FFF2-40B4-BE49-F238E27FC236}">
                <a16:creationId xmlns:a16="http://schemas.microsoft.com/office/drawing/2014/main" id="{7FD1C120-DE3D-1EAD-3569-C1F5223F0EA3}"/>
              </a:ext>
            </a:extLst>
          </p:cNvPr>
          <p:cNvSpPr txBox="1"/>
          <p:nvPr/>
        </p:nvSpPr>
        <p:spPr>
          <a:xfrm>
            <a:off x="2037066" y="4553898"/>
            <a:ext cx="3813263" cy="523220"/>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endParaRPr lang="en-US" sz="1400"/>
          </a:p>
        </p:txBody>
      </p:sp>
    </p:spTree>
    <p:extLst>
      <p:ext uri="{BB962C8B-B14F-4D97-AF65-F5344CB8AC3E}">
        <p14:creationId xmlns:p14="http://schemas.microsoft.com/office/powerpoint/2010/main" val="1661678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842EA-5C60-5B05-B048-166A814F8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1E132-AFD9-02D6-7D6D-D69DCF9CD7A2}"/>
              </a:ext>
            </a:extLst>
          </p:cNvPr>
          <p:cNvSpPr>
            <a:spLocks noGrp="1"/>
          </p:cNvSpPr>
          <p:nvPr>
            <p:ph type="title"/>
          </p:nvPr>
        </p:nvSpPr>
        <p:spPr/>
        <p:txBody>
          <a:bodyPr/>
          <a:lstStyle/>
          <a:p>
            <a:r>
              <a:rPr lang="en-US"/>
              <a:t>Large Load Dynamic Model Submission Elements </a:t>
            </a:r>
          </a:p>
        </p:txBody>
      </p:sp>
      <p:sp>
        <p:nvSpPr>
          <p:cNvPr id="4" name="Slide Number Placeholder 3">
            <a:extLst>
              <a:ext uri="{FF2B5EF4-FFF2-40B4-BE49-F238E27FC236}">
                <a16:creationId xmlns:a16="http://schemas.microsoft.com/office/drawing/2014/main" id="{6AA404CE-D4C2-9294-5A94-49D4400F831B}"/>
              </a:ext>
            </a:extLst>
          </p:cNvPr>
          <p:cNvSpPr>
            <a:spLocks noGrp="1"/>
          </p:cNvSpPr>
          <p:nvPr>
            <p:ph type="sldNum" sz="quarter" idx="12"/>
          </p:nvPr>
        </p:nvSpPr>
        <p:spPr/>
        <p:txBody>
          <a:bodyPr/>
          <a:lstStyle/>
          <a:p>
            <a:fld id="{BCDE79FB-97BA-492B-8D57-F1373F9ADA95}" type="slidenum">
              <a:rPr lang="en-US" smtClean="0"/>
              <a:t>57</a:t>
            </a:fld>
            <a:endParaRPr lang="en-US"/>
          </a:p>
        </p:txBody>
      </p:sp>
      <p:sp>
        <p:nvSpPr>
          <p:cNvPr id="5" name="Shape 2">
            <a:extLst>
              <a:ext uri="{FF2B5EF4-FFF2-40B4-BE49-F238E27FC236}">
                <a16:creationId xmlns:a16="http://schemas.microsoft.com/office/drawing/2014/main" id="{D0CF0273-6ADC-A02B-F824-D37BD1E7D5A8}"/>
              </a:ext>
            </a:extLst>
          </p:cNvPr>
          <p:cNvSpPr/>
          <p:nvPr/>
        </p:nvSpPr>
        <p:spPr>
          <a:xfrm>
            <a:off x="57733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AF6E651-2EA6-4093-BCBD-B943496AD571}"/>
              </a:ext>
            </a:extLst>
          </p:cNvPr>
          <p:cNvSpPr/>
          <p:nvPr/>
        </p:nvSpPr>
        <p:spPr>
          <a:xfrm>
            <a:off x="57733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628AC49B-1EEC-3BF3-F95F-BF97A2909E59}"/>
              </a:ext>
            </a:extLst>
          </p:cNvPr>
          <p:cNvSpPr/>
          <p:nvPr/>
        </p:nvSpPr>
        <p:spPr>
          <a:xfrm>
            <a:off x="71449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Model Compatibility</a:t>
            </a:r>
            <a:endParaRPr lang="en-US" sz="2000"/>
          </a:p>
        </p:txBody>
      </p:sp>
      <p:sp>
        <p:nvSpPr>
          <p:cNvPr id="8" name="Text 5">
            <a:extLst>
              <a:ext uri="{FF2B5EF4-FFF2-40B4-BE49-F238E27FC236}">
                <a16:creationId xmlns:a16="http://schemas.microsoft.com/office/drawing/2014/main" id="{63005137-1136-EDB1-9F5E-A30523798F05}"/>
              </a:ext>
            </a:extLst>
          </p:cNvPr>
          <p:cNvSpPr/>
          <p:nvPr/>
        </p:nvSpPr>
        <p:spPr>
          <a:xfrm>
            <a:off x="675911" y="2058866"/>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submissions must be compatible with the planning and operations model software version specified in the Dynamic Working Group Procedure Manual in effect on March 4, 2026.</a:t>
            </a:r>
            <a:endParaRPr lang="en-US"/>
          </a:p>
        </p:txBody>
      </p:sp>
      <p:sp>
        <p:nvSpPr>
          <p:cNvPr id="9" name="Shape 6">
            <a:extLst>
              <a:ext uri="{FF2B5EF4-FFF2-40B4-BE49-F238E27FC236}">
                <a16:creationId xmlns:a16="http://schemas.microsoft.com/office/drawing/2014/main" id="{7C268ECB-66D8-71D2-AEFF-1E75D1D566FD}"/>
              </a:ext>
            </a:extLst>
          </p:cNvPr>
          <p:cNvSpPr/>
          <p:nvPr/>
        </p:nvSpPr>
        <p:spPr>
          <a:xfrm>
            <a:off x="631519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0" name="Shape 7">
            <a:extLst>
              <a:ext uri="{FF2B5EF4-FFF2-40B4-BE49-F238E27FC236}">
                <a16:creationId xmlns:a16="http://schemas.microsoft.com/office/drawing/2014/main" id="{3BB3A6B7-9567-1988-65ED-5492B41B9357}"/>
              </a:ext>
            </a:extLst>
          </p:cNvPr>
          <p:cNvSpPr/>
          <p:nvPr/>
        </p:nvSpPr>
        <p:spPr>
          <a:xfrm>
            <a:off x="631519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11" name="Text 8">
            <a:extLst>
              <a:ext uri="{FF2B5EF4-FFF2-40B4-BE49-F238E27FC236}">
                <a16:creationId xmlns:a16="http://schemas.microsoft.com/office/drawing/2014/main" id="{1E6C622B-A473-B66E-FFB9-C7403D45F6A5}"/>
              </a:ext>
            </a:extLst>
          </p:cNvPr>
          <p:cNvSpPr/>
          <p:nvPr/>
        </p:nvSpPr>
        <p:spPr>
          <a:xfrm>
            <a:off x="645235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Data Survey Completion</a:t>
            </a:r>
            <a:endParaRPr lang="en-US" sz="2000"/>
          </a:p>
        </p:txBody>
      </p:sp>
      <p:sp>
        <p:nvSpPr>
          <p:cNvPr id="12" name="Text 9">
            <a:extLst>
              <a:ext uri="{FF2B5EF4-FFF2-40B4-BE49-F238E27FC236}">
                <a16:creationId xmlns:a16="http://schemas.microsoft.com/office/drawing/2014/main" id="{C355F693-5362-99AB-269E-C7AC655537DB}"/>
              </a:ext>
            </a:extLst>
          </p:cNvPr>
          <p:cNvSpPr/>
          <p:nvPr/>
        </p:nvSpPr>
        <p:spPr>
          <a:xfrm>
            <a:off x="6452356" y="1982496"/>
            <a:ext cx="5025146"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model submissions must include completion of the latest ERCOT Dynamic Working Group Large Load Data Survey</a:t>
            </a:r>
            <a:r>
              <a:rPr lang="en-US" baseline="30000">
                <a:solidFill>
                  <a:srgbClr val="1A2740"/>
                </a:solidFill>
                <a:latin typeface="Calibri" pitchFamily="34" charset="0"/>
                <a:ea typeface="Calibri" pitchFamily="34" charset="-122"/>
                <a:cs typeface="Calibri" pitchFamily="34" charset="-120"/>
              </a:rPr>
              <a:t>(1)</a:t>
            </a:r>
            <a:r>
              <a:rPr lang="en-US">
                <a:solidFill>
                  <a:srgbClr val="1A2740"/>
                </a:solidFill>
                <a:latin typeface="Calibri" pitchFamily="34" charset="0"/>
                <a:ea typeface="Calibri" pitchFamily="34" charset="-122"/>
                <a:cs typeface="Calibri" pitchFamily="34" charset="-120"/>
              </a:rPr>
              <a:t>.</a:t>
            </a:r>
            <a:endParaRPr lang="en-US"/>
          </a:p>
        </p:txBody>
      </p:sp>
      <p:sp>
        <p:nvSpPr>
          <p:cNvPr id="13" name="Shape 10">
            <a:extLst>
              <a:ext uri="{FF2B5EF4-FFF2-40B4-BE49-F238E27FC236}">
                <a16:creationId xmlns:a16="http://schemas.microsoft.com/office/drawing/2014/main" id="{C1170A25-A2D9-CE9C-200F-0AC9384E5C76}"/>
              </a:ext>
            </a:extLst>
          </p:cNvPr>
          <p:cNvSpPr/>
          <p:nvPr/>
        </p:nvSpPr>
        <p:spPr>
          <a:xfrm>
            <a:off x="57733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4" name="Shape 11">
            <a:extLst>
              <a:ext uri="{FF2B5EF4-FFF2-40B4-BE49-F238E27FC236}">
                <a16:creationId xmlns:a16="http://schemas.microsoft.com/office/drawing/2014/main" id="{734C7368-B6F5-43FB-9C1A-6606789812EF}"/>
              </a:ext>
            </a:extLst>
          </p:cNvPr>
          <p:cNvSpPr/>
          <p:nvPr/>
        </p:nvSpPr>
        <p:spPr>
          <a:xfrm>
            <a:off x="57733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5" name="Text 12">
            <a:extLst>
              <a:ext uri="{FF2B5EF4-FFF2-40B4-BE49-F238E27FC236}">
                <a16:creationId xmlns:a16="http://schemas.microsoft.com/office/drawing/2014/main" id="{952DC3C8-E990-6414-034A-A5481BC39E7E}"/>
              </a:ext>
            </a:extLst>
          </p:cNvPr>
          <p:cNvSpPr/>
          <p:nvPr/>
        </p:nvSpPr>
        <p:spPr>
          <a:xfrm>
            <a:off x="71449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Updated / Improved Models</a:t>
            </a:r>
            <a:endParaRPr lang="en-US" sz="2000"/>
          </a:p>
        </p:txBody>
      </p:sp>
      <p:sp>
        <p:nvSpPr>
          <p:cNvPr id="16" name="Text 13">
            <a:extLst>
              <a:ext uri="{FF2B5EF4-FFF2-40B4-BE49-F238E27FC236}">
                <a16:creationId xmlns:a16="http://schemas.microsoft.com/office/drawing/2014/main" id="{20C7091E-BB1A-5C3E-CE75-4244FDD805D0}"/>
              </a:ext>
            </a:extLst>
          </p:cNvPr>
          <p:cNvSpPr/>
          <p:nvPr/>
        </p:nvSpPr>
        <p:spPr>
          <a:xfrm>
            <a:off x="675911" y="4541665"/>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ILLEs are expected to submit updated or improved models that properly represent load behavior — especially where enhanced models are available.</a:t>
            </a:r>
            <a:endParaRPr lang="en-US"/>
          </a:p>
        </p:txBody>
      </p:sp>
      <p:sp>
        <p:nvSpPr>
          <p:cNvPr id="17" name="Shape 14">
            <a:extLst>
              <a:ext uri="{FF2B5EF4-FFF2-40B4-BE49-F238E27FC236}">
                <a16:creationId xmlns:a16="http://schemas.microsoft.com/office/drawing/2014/main" id="{1236112B-B4A9-882E-2C74-5EBADDF8ED40}"/>
              </a:ext>
            </a:extLst>
          </p:cNvPr>
          <p:cNvSpPr/>
          <p:nvPr/>
        </p:nvSpPr>
        <p:spPr>
          <a:xfrm>
            <a:off x="631519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8" name="Shape 15">
            <a:extLst>
              <a:ext uri="{FF2B5EF4-FFF2-40B4-BE49-F238E27FC236}">
                <a16:creationId xmlns:a16="http://schemas.microsoft.com/office/drawing/2014/main" id="{2249C1C4-9C6A-7938-3015-4C4E58CDA4B1}"/>
              </a:ext>
            </a:extLst>
          </p:cNvPr>
          <p:cNvSpPr/>
          <p:nvPr/>
        </p:nvSpPr>
        <p:spPr>
          <a:xfrm>
            <a:off x="631519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9" name="Text 16">
            <a:extLst>
              <a:ext uri="{FF2B5EF4-FFF2-40B4-BE49-F238E27FC236}">
                <a16:creationId xmlns:a16="http://schemas.microsoft.com/office/drawing/2014/main" id="{456A0C6B-97EE-16A0-2BE8-ABEFEE1852CF}"/>
              </a:ext>
            </a:extLst>
          </p:cNvPr>
          <p:cNvSpPr/>
          <p:nvPr/>
        </p:nvSpPr>
        <p:spPr>
          <a:xfrm>
            <a:off x="645235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ERCOT Defaults</a:t>
            </a:r>
            <a:endParaRPr lang="en-US" sz="2000"/>
          </a:p>
        </p:txBody>
      </p:sp>
      <p:sp>
        <p:nvSpPr>
          <p:cNvPr id="20" name="Text 17">
            <a:extLst>
              <a:ext uri="{FF2B5EF4-FFF2-40B4-BE49-F238E27FC236}">
                <a16:creationId xmlns:a16="http://schemas.microsoft.com/office/drawing/2014/main" id="{51CC7AAA-686A-8205-3DF2-68A1F2CC955D}"/>
              </a:ext>
            </a:extLst>
          </p:cNvPr>
          <p:cNvSpPr/>
          <p:nvPr/>
        </p:nvSpPr>
        <p:spPr>
          <a:xfrm>
            <a:off x="6452356" y="4465295"/>
            <a:ext cx="5025146" cy="1280160"/>
          </a:xfrm>
          <a:prstGeom prst="rect">
            <a:avLst/>
          </a:prstGeom>
          <a:noFill/>
          <a:ln/>
        </p:spPr>
        <p:txBody>
          <a:bodyPr wrap="square" rtlCol="0" anchor="t"/>
          <a:lstStyle/>
          <a:p>
            <a:r>
              <a:rPr lang="en-US">
                <a:solidFill>
                  <a:srgbClr val="1A2740"/>
                </a:solidFill>
                <a:latin typeface="Calibri" pitchFamily="34" charset="0"/>
                <a:ea typeface="Calibri" pitchFamily="34" charset="-122"/>
                <a:cs typeface="Calibri" pitchFamily="34" charset="-120"/>
              </a:rPr>
              <a:t>For operational loads not providing dynamic models or updating models, ERCOT will use the available models previously provided or assume minimum ride-through capability where no model is provided.</a:t>
            </a:r>
            <a:endParaRPr lang="en-US"/>
          </a:p>
        </p:txBody>
      </p:sp>
      <p:sp>
        <p:nvSpPr>
          <p:cNvPr id="3" name="TextBox 2">
            <a:extLst>
              <a:ext uri="{FF2B5EF4-FFF2-40B4-BE49-F238E27FC236}">
                <a16:creationId xmlns:a16="http://schemas.microsoft.com/office/drawing/2014/main" id="{6E109DE0-B546-17E3-4E35-15F0A3AE54D9}"/>
              </a:ext>
            </a:extLst>
          </p:cNvPr>
          <p:cNvSpPr txBox="1"/>
          <p:nvPr/>
        </p:nvSpPr>
        <p:spPr>
          <a:xfrm>
            <a:off x="714497" y="6280037"/>
            <a:ext cx="10539918" cy="307777"/>
          </a:xfrm>
          <a:prstGeom prst="rect">
            <a:avLst/>
          </a:prstGeom>
          <a:noFill/>
        </p:spPr>
        <p:txBody>
          <a:bodyPr wrap="square">
            <a:spAutoFit/>
          </a:bodyPr>
          <a:lstStyle/>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 https://www.ercot.com/files/docs/2025/12/19/ERCOT-Dynamics-Working-Group-Large-Load-Data-Survey_v2.docx</a:t>
            </a:r>
            <a:endParaRPr lang="en-US" sz="1400"/>
          </a:p>
        </p:txBody>
      </p:sp>
    </p:spTree>
    <p:extLst>
      <p:ext uri="{BB962C8B-B14F-4D97-AF65-F5344CB8AC3E}">
        <p14:creationId xmlns:p14="http://schemas.microsoft.com/office/powerpoint/2010/main" val="3499972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B5CA-3D49-CAAB-282C-8EA38577A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C5A04-2BA5-842F-E8E5-6AD1CC52FB33}"/>
              </a:ext>
            </a:extLst>
          </p:cNvPr>
          <p:cNvSpPr>
            <a:spLocks noGrp="1"/>
          </p:cNvSpPr>
          <p:nvPr>
            <p:ph type="title"/>
          </p:nvPr>
        </p:nvSpPr>
        <p:spPr/>
        <p:txBody>
          <a:bodyPr/>
          <a:lstStyle/>
          <a:p>
            <a:r>
              <a:rPr lang="en-US"/>
              <a:t>Applicability for Batch-0 Dynamic Model Submission</a:t>
            </a:r>
          </a:p>
        </p:txBody>
      </p:sp>
      <p:sp>
        <p:nvSpPr>
          <p:cNvPr id="4" name="Slide Number Placeholder 3">
            <a:extLst>
              <a:ext uri="{FF2B5EF4-FFF2-40B4-BE49-F238E27FC236}">
                <a16:creationId xmlns:a16="http://schemas.microsoft.com/office/drawing/2014/main" id="{5E292605-F6F6-F86B-51B2-003E1237C50A}"/>
              </a:ext>
            </a:extLst>
          </p:cNvPr>
          <p:cNvSpPr>
            <a:spLocks noGrp="1"/>
          </p:cNvSpPr>
          <p:nvPr>
            <p:ph type="sldNum" sz="quarter" idx="12"/>
          </p:nvPr>
        </p:nvSpPr>
        <p:spPr/>
        <p:txBody>
          <a:bodyPr/>
          <a:lstStyle/>
          <a:p>
            <a:fld id="{BCDE79FB-97BA-492B-8D57-F1373F9ADA95}" type="slidenum">
              <a:rPr lang="en-US" smtClean="0"/>
              <a:t>58</a:t>
            </a:fld>
            <a:endParaRPr lang="en-US"/>
          </a:p>
        </p:txBody>
      </p:sp>
      <p:graphicFrame>
        <p:nvGraphicFramePr>
          <p:cNvPr id="5" name="Table 4">
            <a:extLst>
              <a:ext uri="{FF2B5EF4-FFF2-40B4-BE49-F238E27FC236}">
                <a16:creationId xmlns:a16="http://schemas.microsoft.com/office/drawing/2014/main" id="{9D07D2CC-B84F-CC38-C5F4-C83E35C68B5D}"/>
              </a:ext>
            </a:extLst>
          </p:cNvPr>
          <p:cNvGraphicFramePr>
            <a:graphicFrameLocks noGrp="1"/>
          </p:cNvGraphicFramePr>
          <p:nvPr/>
        </p:nvGraphicFramePr>
        <p:xfrm>
          <a:off x="533400" y="1347831"/>
          <a:ext cx="11421159" cy="41148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470292064"/>
                    </a:ext>
                  </a:extLst>
                </a:gridCol>
                <a:gridCol w="8043080">
                  <a:extLst>
                    <a:ext uri="{9D8B030D-6E8A-4147-A177-3AD203B41FA5}">
                      <a16:colId xmlns:a16="http://schemas.microsoft.com/office/drawing/2014/main" val="872909877"/>
                    </a:ext>
                  </a:extLst>
                </a:gridCol>
                <a:gridCol w="1731524">
                  <a:extLst>
                    <a:ext uri="{9D8B030D-6E8A-4147-A177-3AD203B41FA5}">
                      <a16:colId xmlns:a16="http://schemas.microsoft.com/office/drawing/2014/main" val="1255487007"/>
                    </a:ext>
                  </a:extLst>
                </a:gridCol>
              </a:tblGrid>
              <a:tr h="370840">
                <a:tc>
                  <a:txBody>
                    <a:bodyPr/>
                    <a:lstStyle/>
                    <a:p>
                      <a:r>
                        <a:rPr lang="en-US" sz="1800" kern="1200">
                          <a:solidFill>
                            <a:schemeClr val="bg1"/>
                          </a:solidFill>
                          <a:latin typeface="Calibri" pitchFamily="34" charset="0"/>
                          <a:ea typeface="Calibri" pitchFamily="34" charset="-122"/>
                          <a:cs typeface="Calibri" pitchFamily="34" charset="-120"/>
                        </a:rPr>
                        <a:t>PGRR 145 Section</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Criteria</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Submission Required</a:t>
                      </a:r>
                    </a:p>
                  </a:txBody>
                  <a:tcPr>
                    <a:solidFill>
                      <a:schemeClr val="accent2">
                        <a:lumMod val="50000"/>
                      </a:schemeClr>
                    </a:solidFill>
                  </a:tcPr>
                </a:tc>
                <a:extLst>
                  <a:ext uri="{0D108BD9-81ED-4DB2-BD59-A6C34878D82A}">
                    <a16:rowId xmlns:a16="http://schemas.microsoft.com/office/drawing/2014/main" val="4010428701"/>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9.2.1.1(1)(a)</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before March 25, 2022</a:t>
                      </a:r>
                    </a:p>
                  </a:txBody>
                  <a:tcPr/>
                </a:tc>
                <a:tc>
                  <a:txBody>
                    <a:bodyPr/>
                    <a:lstStyle/>
                    <a:p>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27607486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9.2.1.1(1)(b)</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between March 25, 2022, and July 10,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63767411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9.2.1.1(1)(c)</a:t>
                      </a:r>
                    </a:p>
                  </a:txBody>
                  <a:tcPr/>
                </a:tc>
                <a:tc>
                  <a:txBody>
                    <a:bodyPr/>
                    <a:lstStyle/>
                    <a:p>
                      <a:r>
                        <a:rPr lang="en-US" sz="2000" kern="1200">
                          <a:solidFill>
                            <a:srgbClr val="1A2740"/>
                          </a:solidFill>
                          <a:latin typeface="Calibri" pitchFamily="34" charset="0"/>
                          <a:ea typeface="Calibri" pitchFamily="34" charset="-122"/>
                          <a:cs typeface="Calibri" pitchFamily="34" charset="-120"/>
                        </a:rPr>
                        <a:t>Qualified for QSA or included in interim VRT by May 1,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8689672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9.2.1.1(1)(d)</a:t>
                      </a:r>
                    </a:p>
                  </a:txBody>
                  <a:tcPr/>
                </a:tc>
                <a:tc>
                  <a:txBody>
                    <a:bodyPr/>
                    <a:lstStyle/>
                    <a:p>
                      <a:r>
                        <a:rPr lang="en-US" sz="2000" kern="1200">
                          <a:solidFill>
                            <a:srgbClr val="1A2740"/>
                          </a:solidFill>
                          <a:latin typeface="Calibri" pitchFamily="34" charset="0"/>
                          <a:ea typeface="Calibri" pitchFamily="34" charset="-122"/>
                          <a:cs typeface="Calibri" pitchFamily="34" charset="-120"/>
                        </a:rPr>
                        <a:t>Included in the 2024 Permian Basin Reliability Plan Study and contributed to transmission needs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r>
                        <a:rPr lang="en-US" sz="2000" kern="1200" baseline="30000">
                          <a:solidFill>
                            <a:srgbClr val="1A2740"/>
                          </a:solidFill>
                          <a:latin typeface="Calibri" pitchFamily="34" charset="0"/>
                          <a:ea typeface="Calibri" pitchFamily="34" charset="-122"/>
                          <a:cs typeface="Calibri" pitchFamily="34" charset="-120"/>
                        </a:rPr>
                        <a:t>(1)(2)</a:t>
                      </a:r>
                    </a:p>
                  </a:txBody>
                  <a:tcPr/>
                </a:tc>
                <a:extLst>
                  <a:ext uri="{0D108BD9-81ED-4DB2-BD59-A6C34878D82A}">
                    <a16:rowId xmlns:a16="http://schemas.microsoft.com/office/drawing/2014/main" val="4162197985"/>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9.2.1.1(1)(e)</a:t>
                      </a:r>
                    </a:p>
                  </a:txBody>
                  <a:tcPr/>
                </a:tc>
                <a:tc>
                  <a:txBody>
                    <a:bodyPr/>
                    <a:lstStyle/>
                    <a:p>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122101769"/>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59274538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341095106"/>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Meets criteria (a)-(d) and subject to reliability assessment and allocation</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279802133"/>
                  </a:ext>
                </a:extLst>
              </a:tr>
            </a:tbl>
          </a:graphicData>
        </a:graphic>
      </p:graphicFrame>
      <p:sp>
        <p:nvSpPr>
          <p:cNvPr id="6" name="TextBox 5">
            <a:extLst>
              <a:ext uri="{FF2B5EF4-FFF2-40B4-BE49-F238E27FC236}">
                <a16:creationId xmlns:a16="http://schemas.microsoft.com/office/drawing/2014/main" id="{C4165A25-D8A3-12F4-2939-D0CAB37B01BC}"/>
              </a:ext>
            </a:extLst>
          </p:cNvPr>
          <p:cNvSpPr txBox="1"/>
          <p:nvPr/>
        </p:nvSpPr>
        <p:spPr>
          <a:xfrm>
            <a:off x="682971" y="5586325"/>
            <a:ext cx="10323019" cy="646331"/>
          </a:xfrm>
          <a:prstGeom prst="rect">
            <a:avLst/>
          </a:prstGeom>
          <a:noFill/>
        </p:spPr>
        <p:txBody>
          <a:bodyPr wrap="none" rtlCol="0">
            <a:spAutoFit/>
          </a:bodyPr>
          <a:lstStyle/>
          <a:p>
            <a:r>
              <a:rPr lang="en-US">
                <a:solidFill>
                  <a:srgbClr val="1A2740"/>
                </a:solidFill>
                <a:latin typeface="Calibri" pitchFamily="34" charset="0"/>
                <a:ea typeface="Calibri" pitchFamily="34" charset="-122"/>
                <a:cs typeface="Calibri" pitchFamily="34" charset="-120"/>
              </a:rPr>
              <a:t>(1). If an updated model if available, the ILLE should supply a version that more accurately represents the LL. </a:t>
            </a:r>
          </a:p>
          <a:p>
            <a:r>
              <a:rPr lang="en-US">
                <a:solidFill>
                  <a:srgbClr val="1A2740"/>
                </a:solidFill>
                <a:latin typeface="Calibri" pitchFamily="34" charset="0"/>
                <a:ea typeface="Calibri" pitchFamily="34" charset="-122"/>
                <a:cs typeface="Calibri" pitchFamily="34" charset="-120"/>
              </a:rPr>
              <a:t>(2). No submission is needed if meeting criteria in 9.2.1.1(1)(a)-(c).</a:t>
            </a:r>
          </a:p>
        </p:txBody>
      </p:sp>
    </p:spTree>
    <p:extLst>
      <p:ext uri="{BB962C8B-B14F-4D97-AF65-F5344CB8AC3E}">
        <p14:creationId xmlns:p14="http://schemas.microsoft.com/office/powerpoint/2010/main" val="11894410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4FBA-4704-6ABD-A611-B5F3B54CBC8B}"/>
            </a:ext>
          </a:extLst>
        </p:cNvPr>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DA58E-4CBA-5B98-067F-47BEF2F2B5E6}"/>
              </a:ext>
            </a:extLst>
          </p:cNvPr>
          <p:cNvSpPr>
            <a:spLocks noGrp="1"/>
          </p:cNvSpPr>
          <p:nvPr>
            <p:ph type="title"/>
          </p:nvPr>
        </p:nvSpPr>
        <p:spPr/>
        <p:txBody>
          <a:bodyPr/>
          <a:lstStyle/>
          <a:p>
            <a:r>
              <a:rPr lang="en-US"/>
              <a:t>Model Review</a:t>
            </a:r>
          </a:p>
        </p:txBody>
      </p:sp>
      <p:sp>
        <p:nvSpPr>
          <p:cNvPr id="4" name="Slide Number Placeholder 5">
            <a:extLst>
              <a:ext uri="{FF2B5EF4-FFF2-40B4-BE49-F238E27FC236}">
                <a16:creationId xmlns:a16="http://schemas.microsoft.com/office/drawing/2014/main" id="{EB7E435A-F49A-BE75-EBD2-C418C84BB43B}"/>
              </a:ext>
            </a:extLst>
          </p:cNvPr>
          <p:cNvSpPr>
            <a:spLocks noGrp="1"/>
          </p:cNvSpPr>
          <p:nvPr>
            <p:ph type="sldNum" sz="quarter" idx="12"/>
          </p:nvPr>
        </p:nvSpPr>
        <p:spPr/>
        <p:txBody>
          <a:bodyPr/>
          <a:lstStyle/>
          <a:p>
            <a:fld id="{BCDE79FB-97BA-492B-8D57-F1373F9ADA95}" type="slidenum">
              <a:rPr lang="en-US" smtClean="0"/>
              <a:t>59</a:t>
            </a:fld>
            <a:endParaRPr lang="en-US"/>
          </a:p>
        </p:txBody>
      </p:sp>
      <p:sp>
        <p:nvSpPr>
          <p:cNvPr id="5" name="Shape 2">
            <a:extLst>
              <a:ext uri="{FF2B5EF4-FFF2-40B4-BE49-F238E27FC236}">
                <a16:creationId xmlns:a16="http://schemas.microsoft.com/office/drawing/2014/main" id="{DB4B7233-77DF-EAD8-181C-DCA4EADD4114}"/>
              </a:ext>
            </a:extLst>
          </p:cNvPr>
          <p:cNvSpPr/>
          <p:nvPr/>
        </p:nvSpPr>
        <p:spPr>
          <a:xfrm>
            <a:off x="2213285" y="1371601"/>
            <a:ext cx="7765430" cy="3385226"/>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B6D63BF-81C5-A1A2-14F1-8CF5E106CE3E}"/>
              </a:ext>
            </a:extLst>
          </p:cNvPr>
          <p:cNvSpPr/>
          <p:nvPr/>
        </p:nvSpPr>
        <p:spPr>
          <a:xfrm>
            <a:off x="2213286" y="1371601"/>
            <a:ext cx="7765428" cy="48638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F6C1718E-14FD-8065-E870-F9B10B6C4AB7}"/>
              </a:ext>
            </a:extLst>
          </p:cNvPr>
          <p:cNvSpPr/>
          <p:nvPr/>
        </p:nvSpPr>
        <p:spPr>
          <a:xfrm>
            <a:off x="2350445" y="1371601"/>
            <a:ext cx="7558037" cy="365760"/>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Voltage Ride-Through (VRT) Testing</a:t>
            </a:r>
            <a:endParaRPr lang="en-US" sz="2000"/>
          </a:p>
        </p:txBody>
      </p:sp>
      <p:sp>
        <p:nvSpPr>
          <p:cNvPr id="8" name="Text 5">
            <a:extLst>
              <a:ext uri="{FF2B5EF4-FFF2-40B4-BE49-F238E27FC236}">
                <a16:creationId xmlns:a16="http://schemas.microsoft.com/office/drawing/2014/main" id="{60482EE3-61DA-8B1A-FBA6-A8BE7645EFC2}"/>
              </a:ext>
            </a:extLst>
          </p:cNvPr>
          <p:cNvSpPr/>
          <p:nvPr/>
        </p:nvSpPr>
        <p:spPr>
          <a:xfrm>
            <a:off x="2347771" y="1935706"/>
            <a:ext cx="7358734" cy="2490379"/>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ERCOT will perform VRT testing for applicable Large Computational Loads (LCLs) subject to NOGRR282.</a:t>
            </a:r>
            <a:endParaRPr lang="en-US"/>
          </a:p>
          <a:p>
            <a:pPr marL="0" indent="0">
              <a:buNone/>
            </a:pPr>
            <a:r>
              <a:rPr lang="en-US">
                <a:solidFill>
                  <a:srgbClr val="1A2740"/>
                </a:solidFill>
                <a:latin typeface="Calibri" pitchFamily="34" charset="0"/>
                <a:ea typeface="Calibri" pitchFamily="34" charset="-122"/>
                <a:cs typeface="Calibri" pitchFamily="34" charset="-120"/>
              </a:rPr>
              <a:t> </a:t>
            </a:r>
            <a:endParaRPr lang="en-US"/>
          </a:p>
          <a:p>
            <a:pPr marL="0" indent="0">
              <a:buNone/>
            </a:pPr>
            <a:r>
              <a:rPr lang="en-US" b="1">
                <a:solidFill>
                  <a:srgbClr val="1A2740"/>
                </a:solidFill>
                <a:latin typeface="Calibri" pitchFamily="34" charset="0"/>
                <a:ea typeface="Calibri" pitchFamily="34" charset="-122"/>
                <a:cs typeface="Calibri" pitchFamily="34" charset="-120"/>
              </a:rPr>
              <a:t>If a model does NOT meet NOGRR282 requirements: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ERCOT will notify the interconnecting TSP and ILLE</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load remains in Batch Zero with no impact to allocation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ILLE should coordinate with the TSP to update the model before the completion of Batch Zero</a:t>
            </a:r>
            <a:endParaRPr lang="en-US"/>
          </a:p>
        </p:txBody>
      </p:sp>
    </p:spTree>
    <p:extLst>
      <p:ext uri="{BB962C8B-B14F-4D97-AF65-F5344CB8AC3E}">
        <p14:creationId xmlns:p14="http://schemas.microsoft.com/office/powerpoint/2010/main" val="113230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755C-0F74-CA2A-2E0F-3CBA1EB39449}"/>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19DD7A7-E1CA-E944-D855-C4A79673FA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7" name="think-cell data - do not delete" hidden="1">
                        <a:extLst>
                          <a:ext uri="{FF2B5EF4-FFF2-40B4-BE49-F238E27FC236}">
                            <a16:creationId xmlns:a16="http://schemas.microsoft.com/office/drawing/2014/main" id="{D19DD7A7-E1CA-E944-D855-C4A79673FA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A518FED-29D3-F0AC-44E8-E1231B9A0630}"/>
              </a:ext>
            </a:extLst>
          </p:cNvPr>
          <p:cNvSpPr>
            <a:spLocks/>
          </p:cNvSpPr>
          <p:nvPr/>
        </p:nvSpPr>
        <p:spPr>
          <a:xfrm>
            <a:off x="4758425" y="1664412"/>
            <a:ext cx="3411416" cy="2876766"/>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5684FC82-B943-02B1-E00C-F0B8F6D0F7F2}"/>
              </a:ext>
            </a:extLst>
          </p:cNvPr>
          <p:cNvSpPr>
            <a:spLocks noGrp="1"/>
          </p:cNvSpPr>
          <p:nvPr>
            <p:ph type="sldNum" sz="quarter" idx="12"/>
          </p:nvPr>
        </p:nvSpPr>
        <p:spPr/>
        <p:txBody>
          <a:bodyPr/>
          <a:lstStyle/>
          <a:p>
            <a:fld id="{BCDE79FB-97BA-492B-8D57-F1373F9ADA95}" type="slidenum">
              <a:rPr lang="en-US" smtClean="0"/>
              <a:t>6</a:t>
            </a:fld>
            <a:endParaRPr lang="en-US"/>
          </a:p>
        </p:txBody>
      </p:sp>
      <p:sp>
        <p:nvSpPr>
          <p:cNvPr id="7" name="Rectangle 6">
            <a:extLst>
              <a:ext uri="{FF2B5EF4-FFF2-40B4-BE49-F238E27FC236}">
                <a16:creationId xmlns:a16="http://schemas.microsoft.com/office/drawing/2014/main" id="{75C85094-CBE4-D64E-0363-1CADBA5CC9FC}"/>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036514D1-37F4-43A2-84DC-BE659075093A}"/>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DD7B1E75-4D6B-ADFA-F34B-A30A6448F614}"/>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BDA2D34F-3D21-F51B-8C07-1A44F26CDD1C}"/>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11F97E29-123B-5EB2-010C-3A354390EBF0}"/>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B8F8C4A0-8E65-9B6A-F2DC-DC59E8419C8A}"/>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716C3B9F-FE89-A4ED-B1FE-68653E5726B6}"/>
              </a:ext>
            </a:extLst>
          </p:cNvPr>
          <p:cNvSpPr txBox="1">
            <a:spLocks/>
          </p:cNvSpPr>
          <p:nvPr/>
        </p:nvSpPr>
        <p:spPr>
          <a:xfrm>
            <a:off x="4802885" y="2405358"/>
            <a:ext cx="3310128"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Complete review and validation of ILLE submission materials against applicable eligibility requirements</a:t>
            </a:r>
          </a:p>
          <a:p>
            <a:pPr lvl="1">
              <a:buFont typeface="Arial" panose="020B0604020202020204" pitchFamily="34" charset="0"/>
              <a:buChar char="•"/>
            </a:pPr>
            <a:r>
              <a:rPr lang="en-US" sz="1400"/>
              <a:t>Resolve outstanding package deficiencies and confirm submission completeness within the LIF</a:t>
            </a:r>
          </a:p>
          <a:p>
            <a:pPr lvl="1">
              <a:buFont typeface="Arial" panose="020B0604020202020204" pitchFamily="34" charset="0"/>
              <a:buChar char="•"/>
            </a:pPr>
            <a:r>
              <a:rPr lang="en-US" sz="1400" b="1"/>
              <a:t>Finalize the coordinated Batch Zero eligibility package and submit required materials to ERCOT</a:t>
            </a:r>
          </a:p>
        </p:txBody>
      </p:sp>
      <p:sp>
        <p:nvSpPr>
          <p:cNvPr id="14" name="TextBox 13">
            <a:extLst>
              <a:ext uri="{FF2B5EF4-FFF2-40B4-BE49-F238E27FC236}">
                <a16:creationId xmlns:a16="http://schemas.microsoft.com/office/drawing/2014/main" id="{BD835E4F-EC76-E3F1-05E4-7BA7FAA9CF01}"/>
              </a:ext>
            </a:extLst>
          </p:cNvPr>
          <p:cNvSpPr txBox="1">
            <a:spLocks/>
          </p:cNvSpPr>
          <p:nvPr/>
        </p:nvSpPr>
        <p:spPr>
          <a:xfrm>
            <a:off x="8348472" y="2455797"/>
            <a:ext cx="331012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Prepare for formal completeness, classification, and eligibility review of submitted Batch Zero packages</a:t>
            </a:r>
          </a:p>
        </p:txBody>
      </p:sp>
      <p:sp>
        <p:nvSpPr>
          <p:cNvPr id="35" name="TextBox 34">
            <a:extLst>
              <a:ext uri="{FF2B5EF4-FFF2-40B4-BE49-F238E27FC236}">
                <a16:creationId xmlns:a16="http://schemas.microsoft.com/office/drawing/2014/main" id="{707C34E6-790A-A104-C23C-1DC87DB01B63}"/>
              </a:ext>
            </a:extLst>
          </p:cNvPr>
          <p:cNvSpPr txBox="1">
            <a:spLocks/>
          </p:cNvSpPr>
          <p:nvPr/>
        </p:nvSpPr>
        <p:spPr>
          <a:xfrm>
            <a:off x="1257300" y="2405358"/>
            <a:ext cx="3310128"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Respond to TSP/DSP validation questions and resolve identified submission deficiencies, as applicable</a:t>
            </a:r>
          </a:p>
          <a:p>
            <a:pPr lvl="1">
              <a:buFont typeface="Arial" panose="020B0604020202020204" pitchFamily="34" charset="0"/>
              <a:buChar char="•"/>
            </a:pPr>
            <a:r>
              <a:rPr lang="en-US" sz="1400"/>
              <a:t>Provide supplemental technical materials or clarifications needed to support package completeness</a:t>
            </a:r>
          </a:p>
        </p:txBody>
      </p:sp>
      <p:sp>
        <p:nvSpPr>
          <p:cNvPr id="36" name="Title Placeholder 1">
            <a:extLst>
              <a:ext uri="{FF2B5EF4-FFF2-40B4-BE49-F238E27FC236}">
                <a16:creationId xmlns:a16="http://schemas.microsoft.com/office/drawing/2014/main" id="{9C1009B5-93C4-F8E3-405A-8FD271E0382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24 Batch Zero milestone: activities required</a:t>
            </a:r>
          </a:p>
        </p:txBody>
      </p:sp>
      <p:sp>
        <p:nvSpPr>
          <p:cNvPr id="16" name="TrackerNumBlue 4">
            <a:extLst>
              <a:ext uri="{FF2B5EF4-FFF2-40B4-BE49-F238E27FC236}">
                <a16:creationId xmlns:a16="http://schemas.microsoft.com/office/drawing/2014/main" id="{6B6849B4-BD39-7B81-9303-1893A7086804}"/>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grpSp>
        <p:nvGrpSpPr>
          <p:cNvPr id="22" name="Group 21">
            <a:extLst>
              <a:ext uri="{FF2B5EF4-FFF2-40B4-BE49-F238E27FC236}">
                <a16:creationId xmlns:a16="http://schemas.microsoft.com/office/drawing/2014/main" id="{0A5B69CE-2A3C-24F5-CADE-908D24423F41}"/>
              </a:ext>
            </a:extLst>
          </p:cNvPr>
          <p:cNvGrpSpPr/>
          <p:nvPr/>
        </p:nvGrpSpPr>
        <p:grpSpPr>
          <a:xfrm>
            <a:off x="10435580" y="1250226"/>
            <a:ext cx="1223020" cy="182880"/>
            <a:chOff x="5714342" y="1126938"/>
            <a:chExt cx="1223020" cy="182880"/>
          </a:xfrm>
        </p:grpSpPr>
        <p:sp>
          <p:nvSpPr>
            <p:cNvPr id="20" name="Rectangle 19">
              <a:extLst>
                <a:ext uri="{FF2B5EF4-FFF2-40B4-BE49-F238E27FC236}">
                  <a16:creationId xmlns:a16="http://schemas.microsoft.com/office/drawing/2014/main" id="{D91B51C3-0A45-BA1C-5D50-AF414236FBBC}"/>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EF0B9DD1-4E91-6235-8EC6-EC16D3313F4F}"/>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cxnSp>
        <p:nvCxnSpPr>
          <p:cNvPr id="5" name="Straight Connector 4">
            <a:extLst>
              <a:ext uri="{FF2B5EF4-FFF2-40B4-BE49-F238E27FC236}">
                <a16:creationId xmlns:a16="http://schemas.microsoft.com/office/drawing/2014/main" id="{1633106A-799F-22AB-FC2B-B9060096D3B9}"/>
              </a:ext>
            </a:extLst>
          </p:cNvPr>
          <p:cNvCxnSpPr>
            <a:cxnSpLocks/>
          </p:cNvCxnSpPr>
          <p:nvPr/>
        </p:nvCxnSpPr>
        <p:spPr>
          <a:xfrm>
            <a:off x="1156013" y="5198724"/>
            <a:ext cx="10502585"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63A6272-F13E-B7D9-577B-8E88762E5F94}"/>
              </a:ext>
            </a:extLst>
          </p:cNvPr>
          <p:cNvSpPr txBox="1">
            <a:spLocks/>
          </p:cNvSpPr>
          <p:nvPr/>
        </p:nvSpPr>
        <p:spPr>
          <a:xfrm>
            <a:off x="1828800" y="5294594"/>
            <a:ext cx="9829798"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Clarification:</a:t>
            </a:r>
            <a:r>
              <a:rPr lang="en-US" sz="1400"/>
              <a:t> 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a:t>
            </a:r>
          </a:p>
        </p:txBody>
      </p:sp>
      <p:grpSp>
        <p:nvGrpSpPr>
          <p:cNvPr id="18" name="ExclamationMarkWhite 7">
            <a:extLst>
              <a:ext uri="{FF2B5EF4-FFF2-40B4-BE49-F238E27FC236}">
                <a16:creationId xmlns:a16="http://schemas.microsoft.com/office/drawing/2014/main" id="{DEE212C6-4550-BD4B-2BE9-1BF06C7389D2}"/>
              </a:ext>
            </a:extLst>
          </p:cNvPr>
          <p:cNvGrpSpPr>
            <a:grpSpLocks noChangeAspect="1"/>
          </p:cNvGrpSpPr>
          <p:nvPr>
            <p:custDataLst>
              <p:tags r:id="rId3"/>
            </p:custDataLst>
          </p:nvPr>
        </p:nvGrpSpPr>
        <p:grpSpPr>
          <a:xfrm>
            <a:off x="1257300" y="5294594"/>
            <a:ext cx="396228" cy="396228"/>
            <a:chOff x="1016000" y="1016000"/>
            <a:chExt cx="396228" cy="396228"/>
          </a:xfrm>
        </p:grpSpPr>
        <p:sp>
          <p:nvSpPr>
            <p:cNvPr id="23" name="Oval 22">
              <a:extLst>
                <a:ext uri="{FF2B5EF4-FFF2-40B4-BE49-F238E27FC236}">
                  <a16:creationId xmlns:a16="http://schemas.microsoft.com/office/drawing/2014/main" id="{D8EB0F1E-24D7-F42C-8952-D1CEFCF7E629}"/>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4" name="Graphic 23">
              <a:extLst>
                <a:ext uri="{FF2B5EF4-FFF2-40B4-BE49-F238E27FC236}">
                  <a16:creationId xmlns:a16="http://schemas.microsoft.com/office/drawing/2014/main" id="{5F013784-2278-7812-0082-66C42CBC56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23614" y="1023614"/>
              <a:ext cx="381000" cy="381000"/>
            </a:xfrm>
            <a:prstGeom prst="rect">
              <a:avLst/>
            </a:prstGeom>
          </p:spPr>
        </p:pic>
      </p:grpSp>
      <p:sp>
        <p:nvSpPr>
          <p:cNvPr id="28" name="Rectangle 27">
            <a:extLst>
              <a:ext uri="{FF2B5EF4-FFF2-40B4-BE49-F238E27FC236}">
                <a16:creationId xmlns:a16="http://schemas.microsoft.com/office/drawing/2014/main" id="{223E5142-A60F-046A-F22E-FBFA30F9FE94}"/>
              </a:ext>
            </a:extLst>
          </p:cNvPr>
          <p:cNvSpPr/>
          <p:nvPr/>
        </p:nvSpPr>
        <p:spPr>
          <a:xfrm>
            <a:off x="1156013" y="2374187"/>
            <a:ext cx="3411415" cy="139218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4CF3994-4D5E-C872-E08B-B1BDC9C71826}"/>
              </a:ext>
            </a:extLst>
          </p:cNvPr>
          <p:cNvCxnSpPr>
            <a:cxnSpLocks/>
          </p:cNvCxnSpPr>
          <p:nvPr/>
        </p:nvCxnSpPr>
        <p:spPr>
          <a:xfrm>
            <a:off x="1459443" y="3766374"/>
            <a:ext cx="0" cy="143235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426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C7B7-885C-D3F4-5C1D-62B1D3282AC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86F0655-5245-36AB-8D65-6194F6545DBA}"/>
              </a:ext>
            </a:extLst>
          </p:cNvPr>
          <p:cNvGraphicFramePr>
            <a:graphicFrameLocks noChangeAspect="1"/>
          </p:cNvGraphicFramePr>
          <p:nvPr>
            <p:custDataLst>
              <p:tags r:id="rId1"/>
            </p:custDataLst>
            <p:extLst>
              <p:ext uri="{D42A27DB-BD31-4B8C-83A1-F6EECF244321}">
                <p14:modId xmlns:p14="http://schemas.microsoft.com/office/powerpoint/2010/main" val="357716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E86F0655-5245-36AB-8D65-6194F6545DB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pic>
        <p:nvPicPr>
          <p:cNvPr id="34" name="Picture 33">
            <a:extLst>
              <a:ext uri="{FF2B5EF4-FFF2-40B4-BE49-F238E27FC236}">
                <a16:creationId xmlns:a16="http://schemas.microsoft.com/office/drawing/2014/main" id="{91993A7A-B71A-4DB8-599C-E6CAC1A3B914}"/>
              </a:ext>
            </a:extLst>
          </p:cNvPr>
          <p:cNvPicPr>
            <a:picLocks noChangeAspect="1"/>
          </p:cNvPicPr>
          <p:nvPr/>
        </p:nvPicPr>
        <p:blipFill>
          <a:blip r:embed="rId14"/>
          <a:stretch>
            <a:fillRect/>
          </a:stretch>
        </p:blipFill>
        <p:spPr>
          <a:xfrm>
            <a:off x="1257125" y="1643824"/>
            <a:ext cx="7269469" cy="4435193"/>
          </a:xfrm>
          <a:prstGeom prst="rect">
            <a:avLst/>
          </a:prstGeom>
        </p:spPr>
      </p:pic>
      <p:sp>
        <p:nvSpPr>
          <p:cNvPr id="2" name="Title Placeholder 1">
            <a:extLst>
              <a:ext uri="{FF2B5EF4-FFF2-40B4-BE49-F238E27FC236}">
                <a16:creationId xmlns:a16="http://schemas.microsoft.com/office/drawing/2014/main" id="{209ADD6E-8016-4841-40FF-B888A5F9C5D5}"/>
              </a:ext>
            </a:extLst>
          </p:cNvPr>
          <p:cNvSpPr>
            <a:spLocks noGrp="1"/>
          </p:cNvSpPr>
          <p:nvPr>
            <p:ph type="title"/>
          </p:nvPr>
        </p:nvSpPr>
        <p:spPr>
          <a:xfrm>
            <a:off x="1257300" y="457200"/>
            <a:ext cx="10401300" cy="664797"/>
          </a:xfrm>
        </p:spPr>
        <p:txBody>
          <a:bodyPr vert="horz" wrap="square">
            <a:spAutoFit/>
          </a:bodyPr>
          <a:lstStyle/>
          <a:p>
            <a:r>
              <a:rPr lang="en-US"/>
              <a:t>Case Study (1/8): ILLE selects eligibility pathway and identifies applicable submission requirements</a:t>
            </a:r>
          </a:p>
        </p:txBody>
      </p:sp>
      <p:sp>
        <p:nvSpPr>
          <p:cNvPr id="3" name="Slide Number Placeholder 4">
            <a:extLst>
              <a:ext uri="{FF2B5EF4-FFF2-40B4-BE49-F238E27FC236}">
                <a16:creationId xmlns:a16="http://schemas.microsoft.com/office/drawing/2014/main" id="{3D3D426C-7EF4-79A0-DCE5-7F2CC6C41BFD}"/>
              </a:ext>
            </a:extLst>
          </p:cNvPr>
          <p:cNvSpPr>
            <a:spLocks noGrp="1"/>
          </p:cNvSpPr>
          <p:nvPr>
            <p:ph type="sldNum" sz="quarter" idx="12"/>
          </p:nvPr>
        </p:nvSpPr>
        <p:spPr/>
        <p:txBody>
          <a:bodyPr/>
          <a:lstStyle/>
          <a:p>
            <a:fld id="{BCDE79FB-97BA-492B-8D57-F1373F9ADA95}" type="slidenum">
              <a:rPr lang="en-US" smtClean="0"/>
              <a:t>60</a:t>
            </a:fld>
            <a:endParaRPr lang="en-US"/>
          </a:p>
        </p:txBody>
      </p:sp>
      <p:grpSp>
        <p:nvGrpSpPr>
          <p:cNvPr id="6" name="Group 5">
            <a:extLst>
              <a:ext uri="{FF2B5EF4-FFF2-40B4-BE49-F238E27FC236}">
                <a16:creationId xmlns:a16="http://schemas.microsoft.com/office/drawing/2014/main" id="{99C9FCD7-47EE-0BED-EF0F-C1B75BC713C5}"/>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2E31F9EC-3251-F05C-1017-AE550BA6B9D8}"/>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F053D5-0556-8C32-9F82-68EFB39DE7E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7A08D8A5-C06F-F1C7-71FF-CA15AA2293A8}"/>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43B2F4A4-1209-1D8D-E7B4-775CE03B9A4D}"/>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7EA01B-7F6A-FC5F-4F50-2A3820BBEF11}"/>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1D041E1E-50DE-3A95-591E-EED15FD33ABA}"/>
              </a:ext>
            </a:extLst>
          </p:cNvPr>
          <p:cNvSpPr txBox="1">
            <a:spLocks/>
          </p:cNvSpPr>
          <p:nvPr/>
        </p:nvSpPr>
        <p:spPr>
          <a:xfrm>
            <a:off x="8851535" y="1745986"/>
            <a:ext cx="2807065" cy="381642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ILLE selects the applicable Batch Zero eligibility pathway </a:t>
            </a:r>
            <a:r>
              <a:rPr lang="en-US" sz="1400"/>
              <a:t>in Section 2 of the LIF (e.g., Base Load Section 9.2.1.1(1)(g))</a:t>
            </a:r>
          </a:p>
          <a:p>
            <a:pPr marL="285750" indent="-285750">
              <a:buFont typeface="Arial" panose="020B0604020202020204" pitchFamily="34" charset="0"/>
              <a:buChar char="•"/>
            </a:pPr>
            <a:r>
              <a:rPr lang="en-US" sz="1400"/>
              <a:t>Based on the selected pathway, </a:t>
            </a:r>
            <a:r>
              <a:rPr lang="en-US" sz="1400" b="1"/>
              <a:t>the LIF automatically identifies which submission items are Required</a:t>
            </a:r>
            <a:r>
              <a:rPr lang="en-US" sz="1400"/>
              <a:t>, Conditional, or Not Required within Section 3</a:t>
            </a:r>
          </a:p>
          <a:p>
            <a:pPr marL="285750" indent="-285750">
              <a:buFont typeface="Arial" panose="020B0604020202020204" pitchFamily="34" charset="0"/>
              <a:buChar char="•"/>
            </a:pPr>
            <a:r>
              <a:rPr lang="en-US" sz="1400" b="1"/>
              <a:t>The LIF also identifies the expected submission format for each item </a:t>
            </a:r>
            <a:r>
              <a:rPr lang="en-US" sz="1400"/>
              <a:t>(e.g., notarized attestation, evidence, TSP confirmation, technical documentation, or form)</a:t>
            </a:r>
            <a:endParaRPr lang="en-US" sz="1400" b="1" i="1" noProof="1"/>
          </a:p>
        </p:txBody>
      </p:sp>
      <p:sp>
        <p:nvSpPr>
          <p:cNvPr id="27" name="TrackerNumBlue 4">
            <a:extLst>
              <a:ext uri="{FF2B5EF4-FFF2-40B4-BE49-F238E27FC236}">
                <a16:creationId xmlns:a16="http://schemas.microsoft.com/office/drawing/2014/main" id="{C9C5E70F-CE12-D6D2-6D59-1E576D327CE3}"/>
              </a:ext>
            </a:extLst>
          </p:cNvPr>
          <p:cNvSpPr/>
          <p:nvPr>
            <p:custDataLst>
              <p:tags r:id="rId2"/>
            </p:custDataLst>
          </p:nvPr>
        </p:nvSpPr>
        <p:spPr>
          <a:xfrm>
            <a:off x="8798370" y="172472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8" name="TrackerNumBlue 4">
            <a:extLst>
              <a:ext uri="{FF2B5EF4-FFF2-40B4-BE49-F238E27FC236}">
                <a16:creationId xmlns:a16="http://schemas.microsoft.com/office/drawing/2014/main" id="{A74938D3-C63E-9CF9-1882-DCAF14474DDB}"/>
              </a:ext>
            </a:extLst>
          </p:cNvPr>
          <p:cNvSpPr/>
          <p:nvPr>
            <p:custDataLst>
              <p:tags r:id="rId3"/>
            </p:custDataLst>
          </p:nvPr>
        </p:nvSpPr>
        <p:spPr>
          <a:xfrm>
            <a:off x="8798370" y="288428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12DE84EF-D5DB-2C32-8EB4-714E2DCD9EF6}"/>
              </a:ext>
            </a:extLst>
          </p:cNvPr>
          <p:cNvSpPr/>
          <p:nvPr>
            <p:custDataLst>
              <p:tags r:id="rId4"/>
            </p:custDataLst>
          </p:nvPr>
        </p:nvSpPr>
        <p:spPr>
          <a:xfrm>
            <a:off x="8798370" y="423277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 name="5. Source">
            <a:extLst>
              <a:ext uri="{FF2B5EF4-FFF2-40B4-BE49-F238E27FC236}">
                <a16:creationId xmlns:a16="http://schemas.microsoft.com/office/drawing/2014/main" id="{563DC2FF-0955-233A-1893-61E57F99A2AC}"/>
              </a:ext>
            </a:extLst>
          </p:cNvPr>
          <p:cNvSpPr txBox="1"/>
          <p:nvPr>
            <p:custDataLst>
              <p:tags r:id="rId5"/>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19" name="TextBox 1064">
            <a:extLst>
              <a:ext uri="{FF2B5EF4-FFF2-40B4-BE49-F238E27FC236}">
                <a16:creationId xmlns:a16="http://schemas.microsoft.com/office/drawing/2014/main" id="{162B128B-3635-C68E-A8D9-50553E4372FB}"/>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30" name="TextBox 1064">
            <a:extLst>
              <a:ext uri="{FF2B5EF4-FFF2-40B4-BE49-F238E27FC236}">
                <a16:creationId xmlns:a16="http://schemas.microsoft.com/office/drawing/2014/main" id="{4F551CD2-8CAD-2122-E72F-81E466171A5E}"/>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
        <p:nvSpPr>
          <p:cNvPr id="21" name="Rectangle 20">
            <a:extLst>
              <a:ext uri="{FF2B5EF4-FFF2-40B4-BE49-F238E27FC236}">
                <a16:creationId xmlns:a16="http://schemas.microsoft.com/office/drawing/2014/main" id="{BA172E28-AF60-1D41-51E8-AF85C6FF4C15}"/>
              </a:ext>
            </a:extLst>
          </p:cNvPr>
          <p:cNvSpPr/>
          <p:nvPr/>
        </p:nvSpPr>
        <p:spPr>
          <a:xfrm>
            <a:off x="1113906" y="2001188"/>
            <a:ext cx="5681530" cy="20945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TrackerNumBlue 4">
            <a:extLst>
              <a:ext uri="{FF2B5EF4-FFF2-40B4-BE49-F238E27FC236}">
                <a16:creationId xmlns:a16="http://schemas.microsoft.com/office/drawing/2014/main" id="{667EE480-40C5-EF5F-8250-580AF414E319}"/>
              </a:ext>
            </a:extLst>
          </p:cNvPr>
          <p:cNvSpPr/>
          <p:nvPr>
            <p:custDataLst>
              <p:tags r:id="rId6"/>
            </p:custDataLst>
          </p:nvPr>
        </p:nvSpPr>
        <p:spPr>
          <a:xfrm>
            <a:off x="977786" y="196888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Rectangle 22">
            <a:extLst>
              <a:ext uri="{FF2B5EF4-FFF2-40B4-BE49-F238E27FC236}">
                <a16:creationId xmlns:a16="http://schemas.microsoft.com/office/drawing/2014/main" id="{D2C699EF-EAF9-5D15-D1E9-24BC9DD01451}"/>
              </a:ext>
            </a:extLst>
          </p:cNvPr>
          <p:cNvSpPr/>
          <p:nvPr/>
        </p:nvSpPr>
        <p:spPr>
          <a:xfrm>
            <a:off x="3937000" y="2437136"/>
            <a:ext cx="657926" cy="381594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23">
            <a:extLst>
              <a:ext uri="{FF2B5EF4-FFF2-40B4-BE49-F238E27FC236}">
                <a16:creationId xmlns:a16="http://schemas.microsoft.com/office/drawing/2014/main" id="{4B506E9A-4770-F1F3-538F-7A715A853359}"/>
              </a:ext>
            </a:extLst>
          </p:cNvPr>
          <p:cNvSpPr/>
          <p:nvPr/>
        </p:nvSpPr>
        <p:spPr>
          <a:xfrm>
            <a:off x="4594926" y="2437136"/>
            <a:ext cx="1208589" cy="381594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TrackerNumBlue 4">
            <a:extLst>
              <a:ext uri="{FF2B5EF4-FFF2-40B4-BE49-F238E27FC236}">
                <a16:creationId xmlns:a16="http://schemas.microsoft.com/office/drawing/2014/main" id="{2577CD28-7A33-299F-27EC-5E84CF0BB7D2}"/>
              </a:ext>
            </a:extLst>
          </p:cNvPr>
          <p:cNvSpPr/>
          <p:nvPr>
            <p:custDataLst>
              <p:tags r:id="rId7"/>
            </p:custDataLst>
          </p:nvPr>
        </p:nvSpPr>
        <p:spPr>
          <a:xfrm>
            <a:off x="4126293" y="611815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6" name="TrackerNumBlue 4">
            <a:extLst>
              <a:ext uri="{FF2B5EF4-FFF2-40B4-BE49-F238E27FC236}">
                <a16:creationId xmlns:a16="http://schemas.microsoft.com/office/drawing/2014/main" id="{C8601CF4-2B57-0648-BDCC-83487EB763B1}"/>
              </a:ext>
            </a:extLst>
          </p:cNvPr>
          <p:cNvSpPr/>
          <p:nvPr>
            <p:custDataLst>
              <p:tags r:id="rId8"/>
            </p:custDataLst>
          </p:nvPr>
        </p:nvSpPr>
        <p:spPr>
          <a:xfrm>
            <a:off x="5059550" y="611815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2706949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AF40E-023D-D423-B5B3-C0279FDB999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87D0325-9A3D-01BB-1CB7-07F366221C71}"/>
              </a:ext>
            </a:extLst>
          </p:cNvPr>
          <p:cNvGraphicFramePr>
            <a:graphicFrameLocks noChangeAspect="1"/>
          </p:cNvGraphicFramePr>
          <p:nvPr>
            <p:custDataLst>
              <p:tags r:id="rId1"/>
            </p:custDataLst>
            <p:extLst>
              <p:ext uri="{D42A27DB-BD31-4B8C-83A1-F6EECF244321}">
                <p14:modId xmlns:p14="http://schemas.microsoft.com/office/powerpoint/2010/main" val="2929453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5" name="think-cell data - do not delete" hidden="1">
                        <a:extLst>
                          <a:ext uri="{FF2B5EF4-FFF2-40B4-BE49-F238E27FC236}">
                            <a16:creationId xmlns:a16="http://schemas.microsoft.com/office/drawing/2014/main" id="{687D0325-9A3D-01BB-1CB7-07F366221C7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5218E9DB-AA7C-5058-9E21-6539F84AED80}"/>
              </a:ext>
            </a:extLst>
          </p:cNvPr>
          <p:cNvPicPr>
            <a:picLocks noChangeAspect="1"/>
          </p:cNvPicPr>
          <p:nvPr/>
        </p:nvPicPr>
        <p:blipFill>
          <a:blip r:embed="rId13"/>
          <a:srcRect r="53614"/>
          <a:stretch>
            <a:fillRect/>
          </a:stretch>
        </p:blipFill>
        <p:spPr>
          <a:xfrm>
            <a:off x="1466218" y="1614449"/>
            <a:ext cx="3372059" cy="4435193"/>
          </a:xfrm>
          <a:prstGeom prst="rect">
            <a:avLst/>
          </a:prstGeom>
        </p:spPr>
      </p:pic>
      <p:sp>
        <p:nvSpPr>
          <p:cNvPr id="2" name="Title Placeholder 1">
            <a:extLst>
              <a:ext uri="{FF2B5EF4-FFF2-40B4-BE49-F238E27FC236}">
                <a16:creationId xmlns:a16="http://schemas.microsoft.com/office/drawing/2014/main" id="{545A0262-A033-321D-A77B-E4EADEC2B3FB}"/>
              </a:ext>
            </a:extLst>
          </p:cNvPr>
          <p:cNvSpPr>
            <a:spLocks noGrp="1"/>
          </p:cNvSpPr>
          <p:nvPr>
            <p:ph type="title"/>
          </p:nvPr>
        </p:nvSpPr>
        <p:spPr>
          <a:xfrm>
            <a:off x="1257300" y="457200"/>
            <a:ext cx="10401300" cy="664797"/>
          </a:xfrm>
        </p:spPr>
        <p:txBody>
          <a:bodyPr vert="horz" wrap="square">
            <a:spAutoFit/>
          </a:bodyPr>
          <a:lstStyle/>
          <a:p>
            <a:r>
              <a:rPr lang="en-US"/>
              <a:t>Case Study (2/8): ILLE prepares required submission package using standardized ERCOT templates</a:t>
            </a:r>
          </a:p>
        </p:txBody>
      </p:sp>
      <p:sp>
        <p:nvSpPr>
          <p:cNvPr id="3" name="Slide Number Placeholder 4">
            <a:extLst>
              <a:ext uri="{FF2B5EF4-FFF2-40B4-BE49-F238E27FC236}">
                <a16:creationId xmlns:a16="http://schemas.microsoft.com/office/drawing/2014/main" id="{F0D43701-B94C-1D34-8A59-4926A7E015C7}"/>
              </a:ext>
            </a:extLst>
          </p:cNvPr>
          <p:cNvSpPr>
            <a:spLocks noGrp="1"/>
          </p:cNvSpPr>
          <p:nvPr>
            <p:ph type="sldNum" sz="quarter" idx="12"/>
          </p:nvPr>
        </p:nvSpPr>
        <p:spPr/>
        <p:txBody>
          <a:bodyPr/>
          <a:lstStyle/>
          <a:p>
            <a:fld id="{BCDE79FB-97BA-492B-8D57-F1373F9ADA95}" type="slidenum">
              <a:rPr lang="en-US" smtClean="0"/>
              <a:t>61</a:t>
            </a:fld>
            <a:endParaRPr lang="en-US"/>
          </a:p>
        </p:txBody>
      </p:sp>
      <p:grpSp>
        <p:nvGrpSpPr>
          <p:cNvPr id="6" name="Group 5">
            <a:extLst>
              <a:ext uri="{FF2B5EF4-FFF2-40B4-BE49-F238E27FC236}">
                <a16:creationId xmlns:a16="http://schemas.microsoft.com/office/drawing/2014/main" id="{37DDADDC-A223-400C-ED5C-5024B540356F}"/>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D673788E-7FE6-4955-CFF0-EDD7457E9410}"/>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1310E3-73EF-4F3C-CC28-057345C5B38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0E519BB4-815D-34B3-B63B-F13DBF8FF90E}"/>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099CE17A-0335-A113-0466-0264ED7D2DB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2AFFE3-8990-3D21-D352-A6CB809AB80E}"/>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99F76736-BF4D-C99D-3D93-67351BCB6395}"/>
              </a:ext>
            </a:extLst>
          </p:cNvPr>
          <p:cNvSpPr txBox="1">
            <a:spLocks/>
          </p:cNvSpPr>
          <p:nvPr/>
        </p:nvSpPr>
        <p:spPr>
          <a:xfrm>
            <a:off x="8851535" y="1745986"/>
            <a:ext cx="2807065" cy="325473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Based on the selected eligibility pathway, the ILLE prepares the applicable submission items </a:t>
            </a:r>
            <a:r>
              <a:rPr lang="en-US" sz="1400"/>
              <a:t>identified in Section 3 of the LIF</a:t>
            </a:r>
          </a:p>
          <a:p>
            <a:pPr marL="514350" lvl="1" indent="-285750">
              <a:buFont typeface="Arial" panose="020B0604020202020204" pitchFamily="34" charset="0"/>
              <a:buChar char="•"/>
            </a:pPr>
            <a:r>
              <a:rPr lang="en-US" sz="1400"/>
              <a:t>Required submission items may include notarized attestations, supporting evidence, and technical materials</a:t>
            </a:r>
          </a:p>
          <a:p>
            <a:pPr marL="285750" indent="-285750">
              <a:buFont typeface="Arial" panose="020B0604020202020204" pitchFamily="34" charset="0"/>
              <a:buChar char="•"/>
            </a:pPr>
            <a:r>
              <a:rPr lang="en-US" sz="1400" b="1"/>
              <a:t>ILLE uses standardized ERCOT attestation templates when available </a:t>
            </a:r>
            <a:r>
              <a:rPr lang="en-US" sz="1400"/>
              <a:t>for applicable notarized submission items</a:t>
            </a:r>
          </a:p>
        </p:txBody>
      </p:sp>
      <p:sp>
        <p:nvSpPr>
          <p:cNvPr id="15" name="Rectangle 14">
            <a:extLst>
              <a:ext uri="{FF2B5EF4-FFF2-40B4-BE49-F238E27FC236}">
                <a16:creationId xmlns:a16="http://schemas.microsoft.com/office/drawing/2014/main" id="{068868DA-F1D9-4142-F797-5AE7431A2DF9}"/>
              </a:ext>
            </a:extLst>
          </p:cNvPr>
          <p:cNvSpPr/>
          <p:nvPr/>
        </p:nvSpPr>
        <p:spPr>
          <a:xfrm>
            <a:off x="5072049" y="1745985"/>
            <a:ext cx="3402065" cy="435177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rackerNumBlue 4">
            <a:extLst>
              <a:ext uri="{FF2B5EF4-FFF2-40B4-BE49-F238E27FC236}">
                <a16:creationId xmlns:a16="http://schemas.microsoft.com/office/drawing/2014/main" id="{B3EB7036-81C6-015F-8E4D-461CCD8C1D00}"/>
              </a:ext>
            </a:extLst>
          </p:cNvPr>
          <p:cNvSpPr/>
          <p:nvPr>
            <p:custDataLst>
              <p:tags r:id="rId2"/>
            </p:custDataLst>
          </p:nvPr>
        </p:nvSpPr>
        <p:spPr>
          <a:xfrm>
            <a:off x="4943653" y="1714285"/>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0" name="TrackerNumBlue 4">
            <a:extLst>
              <a:ext uri="{FF2B5EF4-FFF2-40B4-BE49-F238E27FC236}">
                <a16:creationId xmlns:a16="http://schemas.microsoft.com/office/drawing/2014/main" id="{AF435612-33D6-06E7-C1EB-E90FABFDD7F5}"/>
              </a:ext>
            </a:extLst>
          </p:cNvPr>
          <p:cNvSpPr/>
          <p:nvPr>
            <p:custDataLst>
              <p:tags r:id="rId3"/>
            </p:custDataLst>
          </p:nvPr>
        </p:nvSpPr>
        <p:spPr>
          <a:xfrm>
            <a:off x="8832867" y="396462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1" name="TrackerNumBlue 4">
            <a:extLst>
              <a:ext uri="{FF2B5EF4-FFF2-40B4-BE49-F238E27FC236}">
                <a16:creationId xmlns:a16="http://schemas.microsoft.com/office/drawing/2014/main" id="{04126501-04EB-02A8-B44A-6DDD8F55194B}"/>
              </a:ext>
            </a:extLst>
          </p:cNvPr>
          <p:cNvSpPr/>
          <p:nvPr>
            <p:custDataLst>
              <p:tags r:id="rId4"/>
            </p:custDataLst>
          </p:nvPr>
        </p:nvSpPr>
        <p:spPr>
          <a:xfrm>
            <a:off x="8832867" y="1732566"/>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7" name="Rectangle 16">
            <a:extLst>
              <a:ext uri="{FF2B5EF4-FFF2-40B4-BE49-F238E27FC236}">
                <a16:creationId xmlns:a16="http://schemas.microsoft.com/office/drawing/2014/main" id="{9B0465BA-D054-3598-17CA-2EC0478F3AFF}"/>
              </a:ext>
            </a:extLst>
          </p:cNvPr>
          <p:cNvSpPr/>
          <p:nvPr/>
        </p:nvSpPr>
        <p:spPr>
          <a:xfrm>
            <a:off x="1379469" y="2390240"/>
            <a:ext cx="3458808" cy="370752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rackerNumBlue 4">
            <a:extLst>
              <a:ext uri="{FF2B5EF4-FFF2-40B4-BE49-F238E27FC236}">
                <a16:creationId xmlns:a16="http://schemas.microsoft.com/office/drawing/2014/main" id="{EB890184-9528-1EAE-F458-C25697B7D923}"/>
              </a:ext>
            </a:extLst>
          </p:cNvPr>
          <p:cNvSpPr/>
          <p:nvPr>
            <p:custDataLst>
              <p:tags r:id="rId5"/>
            </p:custDataLst>
          </p:nvPr>
        </p:nvSpPr>
        <p:spPr>
          <a:xfrm>
            <a:off x="1257300" y="2351751"/>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1" name="5. Source">
            <a:extLst>
              <a:ext uri="{FF2B5EF4-FFF2-40B4-BE49-F238E27FC236}">
                <a16:creationId xmlns:a16="http://schemas.microsoft.com/office/drawing/2014/main" id="{67A13104-0147-9DA5-5ABD-685394ABC58D}"/>
              </a:ext>
            </a:extLst>
          </p:cNvPr>
          <p:cNvSpPr txBox="1"/>
          <p:nvPr>
            <p:custDataLst>
              <p:tags r:id="rId6"/>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2" name="TextBox 1064">
            <a:extLst>
              <a:ext uri="{FF2B5EF4-FFF2-40B4-BE49-F238E27FC236}">
                <a16:creationId xmlns:a16="http://schemas.microsoft.com/office/drawing/2014/main" id="{C6906ADF-FAB2-3E04-4435-9D41CE441E42}"/>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4" name="TextBox 1064">
            <a:extLst>
              <a:ext uri="{FF2B5EF4-FFF2-40B4-BE49-F238E27FC236}">
                <a16:creationId xmlns:a16="http://schemas.microsoft.com/office/drawing/2014/main" id="{AC554B14-B670-8B76-6FFC-C66ACDE20EF8}"/>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pic>
        <p:nvPicPr>
          <p:cNvPr id="18" name="Picture 17">
            <a:extLst>
              <a:ext uri="{FF2B5EF4-FFF2-40B4-BE49-F238E27FC236}">
                <a16:creationId xmlns:a16="http://schemas.microsoft.com/office/drawing/2014/main" id="{E41A5798-3B0C-098A-CA5E-FACCAD3973BB}"/>
              </a:ext>
            </a:extLst>
          </p:cNvPr>
          <p:cNvPicPr>
            <a:picLocks noChangeAspect="1"/>
          </p:cNvPicPr>
          <p:nvPr/>
        </p:nvPicPr>
        <p:blipFill>
          <a:blip r:embed="rId14"/>
          <a:stretch>
            <a:fillRect/>
          </a:stretch>
        </p:blipFill>
        <p:spPr>
          <a:xfrm>
            <a:off x="5200446" y="1834236"/>
            <a:ext cx="3168292" cy="4085301"/>
          </a:xfrm>
          <a:prstGeom prst="rect">
            <a:avLst/>
          </a:prstGeom>
        </p:spPr>
      </p:pic>
    </p:spTree>
    <p:extLst>
      <p:ext uri="{BB962C8B-B14F-4D97-AF65-F5344CB8AC3E}">
        <p14:creationId xmlns:p14="http://schemas.microsoft.com/office/powerpoint/2010/main" val="3535946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7EAF-6AA5-5ADC-6026-849FC2625EB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EE1701F-5F5B-362E-CA93-58097D2521D5}"/>
              </a:ext>
            </a:extLst>
          </p:cNvPr>
          <p:cNvGraphicFramePr>
            <a:graphicFrameLocks noChangeAspect="1"/>
          </p:cNvGraphicFramePr>
          <p:nvPr>
            <p:custDataLst>
              <p:tags r:id="rId1"/>
            </p:custDataLst>
            <p:extLst>
              <p:ext uri="{D42A27DB-BD31-4B8C-83A1-F6EECF244321}">
                <p14:modId xmlns:p14="http://schemas.microsoft.com/office/powerpoint/2010/main" val="3319096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EEE1701F-5F5B-362E-CA93-58097D2521D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FC7C55B-C59C-D162-E70C-A61D08AD705E}"/>
              </a:ext>
            </a:extLst>
          </p:cNvPr>
          <p:cNvSpPr>
            <a:spLocks noGrp="1"/>
          </p:cNvSpPr>
          <p:nvPr>
            <p:ph type="title"/>
          </p:nvPr>
        </p:nvSpPr>
        <p:spPr>
          <a:xfrm>
            <a:off x="1257300" y="457200"/>
            <a:ext cx="10401300" cy="664797"/>
          </a:xfrm>
        </p:spPr>
        <p:txBody>
          <a:bodyPr vert="horz" wrap="square">
            <a:spAutoFit/>
          </a:bodyPr>
          <a:lstStyle/>
          <a:p>
            <a:r>
              <a:rPr lang="en-US"/>
              <a:t>Case Study (3/8): TSP/DSP coordinate validation responsibilities for submission package</a:t>
            </a:r>
          </a:p>
        </p:txBody>
      </p:sp>
      <p:sp>
        <p:nvSpPr>
          <p:cNvPr id="3" name="Slide Number Placeholder 4">
            <a:extLst>
              <a:ext uri="{FF2B5EF4-FFF2-40B4-BE49-F238E27FC236}">
                <a16:creationId xmlns:a16="http://schemas.microsoft.com/office/drawing/2014/main" id="{3F918E1F-E6C2-8263-C7D4-F11BA0365216}"/>
              </a:ext>
            </a:extLst>
          </p:cNvPr>
          <p:cNvSpPr>
            <a:spLocks noGrp="1"/>
          </p:cNvSpPr>
          <p:nvPr>
            <p:ph type="sldNum" sz="quarter" idx="12"/>
          </p:nvPr>
        </p:nvSpPr>
        <p:spPr/>
        <p:txBody>
          <a:bodyPr/>
          <a:lstStyle/>
          <a:p>
            <a:fld id="{BCDE79FB-97BA-492B-8D57-F1373F9ADA95}" type="slidenum">
              <a:rPr lang="en-US" smtClean="0"/>
              <a:t>62</a:t>
            </a:fld>
            <a:endParaRPr lang="en-US"/>
          </a:p>
        </p:txBody>
      </p:sp>
      <p:grpSp>
        <p:nvGrpSpPr>
          <p:cNvPr id="6" name="Group 5">
            <a:extLst>
              <a:ext uri="{FF2B5EF4-FFF2-40B4-BE49-F238E27FC236}">
                <a16:creationId xmlns:a16="http://schemas.microsoft.com/office/drawing/2014/main" id="{E60253DB-6633-6F51-1724-3C98F960BBCB}"/>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2EAA698D-B0EF-2E12-FCF0-A108736BD0C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B2CBCA-7B08-997B-488A-395792F8A2ED}"/>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D4520D43-4E31-5874-94DB-F73CFB300D2D}"/>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DD5D58AF-6887-33C1-D6B6-C715FB0667B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7B47DD-FC53-F498-2467-28975202CD4B}"/>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36635E03-E92E-D938-0926-A94B645D15DD}"/>
              </a:ext>
            </a:extLst>
          </p:cNvPr>
          <p:cNvSpPr txBox="1">
            <a:spLocks/>
          </p:cNvSpPr>
          <p:nvPr/>
        </p:nvSpPr>
        <p:spPr>
          <a:xfrm>
            <a:off x="8851535" y="1745986"/>
            <a:ext cx="2807065" cy="453970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The Interconnecting TSP and DSP, as applicable, coordinate review responsibility </a:t>
            </a:r>
            <a:r>
              <a:rPr lang="en-US" sz="1400"/>
              <a:t>for each applicable submission item identified in the LIF</a:t>
            </a:r>
          </a:p>
          <a:p>
            <a:pPr marL="285750" indent="-285750">
              <a:buFont typeface="Arial" panose="020B0604020202020204" pitchFamily="34" charset="0"/>
              <a:buChar char="•"/>
            </a:pPr>
            <a:r>
              <a:rPr lang="en-US" sz="1400" b="1"/>
              <a:t>Responsibility for review and coordination is assigned </a:t>
            </a:r>
            <a:r>
              <a:rPr lang="en-US" sz="1400"/>
              <a:t>in the “Reviewing Entity” column of Section 3 of the LIF</a:t>
            </a:r>
          </a:p>
          <a:p>
            <a:pPr marL="285750" indent="-285750">
              <a:buFont typeface="Arial" panose="020B0604020202020204" pitchFamily="34" charset="0"/>
              <a:buChar char="•"/>
            </a:pPr>
            <a:r>
              <a:rPr lang="en-US" sz="1400" b="1"/>
              <a:t>The LIF becomes the central coordination and tracking tool </a:t>
            </a:r>
            <a:r>
              <a:rPr lang="en-US" sz="1400"/>
              <a:t>used throughout the review and validation process</a:t>
            </a:r>
          </a:p>
          <a:p>
            <a:pPr marL="285750" indent="-285750">
              <a:buFont typeface="Arial" panose="020B0604020202020204" pitchFamily="34" charset="0"/>
              <a:buChar char="•"/>
            </a:pPr>
            <a:r>
              <a:rPr lang="en-US" sz="1400" b="1"/>
              <a:t>The ILLE with TSP and DSP, as applicable, use the LIF to coordinate review activities and track submission completeness</a:t>
            </a:r>
            <a:r>
              <a:rPr lang="en-US" sz="1400"/>
              <a:t>, review status, and outstanding items</a:t>
            </a:r>
          </a:p>
        </p:txBody>
      </p:sp>
      <p:sp>
        <p:nvSpPr>
          <p:cNvPr id="22" name="TrackerNumBlue 4">
            <a:extLst>
              <a:ext uri="{FF2B5EF4-FFF2-40B4-BE49-F238E27FC236}">
                <a16:creationId xmlns:a16="http://schemas.microsoft.com/office/drawing/2014/main" id="{8607CD7C-216A-1F3F-F270-76341ED33241}"/>
              </a:ext>
            </a:extLst>
          </p:cNvPr>
          <p:cNvSpPr/>
          <p:nvPr>
            <p:custDataLst>
              <p:tags r:id="rId2"/>
            </p:custDataLst>
          </p:nvPr>
        </p:nvSpPr>
        <p:spPr>
          <a:xfrm>
            <a:off x="8814579" y="3088366"/>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rackerNumBlue 4">
            <a:extLst>
              <a:ext uri="{FF2B5EF4-FFF2-40B4-BE49-F238E27FC236}">
                <a16:creationId xmlns:a16="http://schemas.microsoft.com/office/drawing/2014/main" id="{C766F0DA-811F-0BF4-3181-6CD2AAFA25F1}"/>
              </a:ext>
            </a:extLst>
          </p:cNvPr>
          <p:cNvSpPr/>
          <p:nvPr>
            <p:custDataLst>
              <p:tags r:id="rId3"/>
            </p:custDataLst>
          </p:nvPr>
        </p:nvSpPr>
        <p:spPr>
          <a:xfrm>
            <a:off x="8814579" y="4956699"/>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 name="5. Source">
            <a:extLst>
              <a:ext uri="{FF2B5EF4-FFF2-40B4-BE49-F238E27FC236}">
                <a16:creationId xmlns:a16="http://schemas.microsoft.com/office/drawing/2014/main" id="{51D2F58B-8E74-A406-0400-C987AA7A2A1C}"/>
              </a:ext>
            </a:extLst>
          </p:cNvPr>
          <p:cNvSpPr txBox="1"/>
          <p:nvPr>
            <p:custDataLst>
              <p:tags r:id="rId4"/>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3" name="TextBox 1064">
            <a:extLst>
              <a:ext uri="{FF2B5EF4-FFF2-40B4-BE49-F238E27FC236}">
                <a16:creationId xmlns:a16="http://schemas.microsoft.com/office/drawing/2014/main" id="{B7195B11-9F04-3EAC-A061-26A57EB71044}"/>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6" name="TextBox 1064">
            <a:extLst>
              <a:ext uri="{FF2B5EF4-FFF2-40B4-BE49-F238E27FC236}">
                <a16:creationId xmlns:a16="http://schemas.microsoft.com/office/drawing/2014/main" id="{68796730-9B92-E863-DF5A-3DAE01BD75F4}"/>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pic>
        <p:nvPicPr>
          <p:cNvPr id="29" name="Picture 28">
            <a:extLst>
              <a:ext uri="{FF2B5EF4-FFF2-40B4-BE49-F238E27FC236}">
                <a16:creationId xmlns:a16="http://schemas.microsoft.com/office/drawing/2014/main" id="{2746C397-29A8-40DB-8265-996116C1911D}"/>
              </a:ext>
            </a:extLst>
          </p:cNvPr>
          <p:cNvPicPr>
            <a:picLocks noChangeAspect="1"/>
          </p:cNvPicPr>
          <p:nvPr/>
        </p:nvPicPr>
        <p:blipFill>
          <a:blip r:embed="rId12"/>
          <a:stretch>
            <a:fillRect/>
          </a:stretch>
        </p:blipFill>
        <p:spPr>
          <a:xfrm>
            <a:off x="1257301" y="1745986"/>
            <a:ext cx="4398888" cy="4327555"/>
          </a:xfrm>
          <a:prstGeom prst="rect">
            <a:avLst/>
          </a:prstGeom>
        </p:spPr>
      </p:pic>
      <p:pic>
        <p:nvPicPr>
          <p:cNvPr id="31" name="Picture 30">
            <a:extLst>
              <a:ext uri="{FF2B5EF4-FFF2-40B4-BE49-F238E27FC236}">
                <a16:creationId xmlns:a16="http://schemas.microsoft.com/office/drawing/2014/main" id="{DBEB620B-1935-8EB6-BD86-3B73C0CBB9A8}"/>
              </a:ext>
            </a:extLst>
          </p:cNvPr>
          <p:cNvPicPr>
            <a:picLocks noChangeAspect="1"/>
          </p:cNvPicPr>
          <p:nvPr/>
        </p:nvPicPr>
        <p:blipFill>
          <a:blip r:embed="rId13"/>
          <a:srcRect l="4965"/>
          <a:stretch>
            <a:fillRect/>
          </a:stretch>
        </p:blipFill>
        <p:spPr>
          <a:xfrm>
            <a:off x="6629490" y="1822988"/>
            <a:ext cx="1646416" cy="4260178"/>
          </a:xfrm>
          <a:prstGeom prst="rect">
            <a:avLst/>
          </a:prstGeom>
        </p:spPr>
      </p:pic>
      <p:sp>
        <p:nvSpPr>
          <p:cNvPr id="15" name="Rectangle 14">
            <a:extLst>
              <a:ext uri="{FF2B5EF4-FFF2-40B4-BE49-F238E27FC236}">
                <a16:creationId xmlns:a16="http://schemas.microsoft.com/office/drawing/2014/main" id="{A6EFE8E3-8313-6C86-BDBF-63C3CE6FC533}"/>
              </a:ext>
            </a:extLst>
          </p:cNvPr>
          <p:cNvSpPr>
            <a:spLocks/>
          </p:cNvSpPr>
          <p:nvPr/>
        </p:nvSpPr>
        <p:spPr>
          <a:xfrm>
            <a:off x="6535812" y="2483317"/>
            <a:ext cx="847337" cy="380235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9" name="Rectangle 18">
            <a:extLst>
              <a:ext uri="{FF2B5EF4-FFF2-40B4-BE49-F238E27FC236}">
                <a16:creationId xmlns:a16="http://schemas.microsoft.com/office/drawing/2014/main" id="{AFA7C678-031A-1867-33E6-EB27072D6B65}"/>
              </a:ext>
            </a:extLst>
          </p:cNvPr>
          <p:cNvSpPr>
            <a:spLocks/>
          </p:cNvSpPr>
          <p:nvPr/>
        </p:nvSpPr>
        <p:spPr>
          <a:xfrm>
            <a:off x="7383151" y="2483317"/>
            <a:ext cx="986433" cy="380235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20" name="TrackerNumBlue 4">
            <a:extLst>
              <a:ext uri="{FF2B5EF4-FFF2-40B4-BE49-F238E27FC236}">
                <a16:creationId xmlns:a16="http://schemas.microsoft.com/office/drawing/2014/main" id="{FFBB6436-79D3-6557-7411-D50EAA2D772B}"/>
              </a:ext>
            </a:extLst>
          </p:cNvPr>
          <p:cNvSpPr/>
          <p:nvPr>
            <p:custDataLst>
              <p:tags r:id="rId5"/>
            </p:custDataLst>
          </p:nvPr>
        </p:nvSpPr>
        <p:spPr>
          <a:xfrm>
            <a:off x="6831084" y="616820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3" name="TrackerNumBlue 4">
            <a:extLst>
              <a:ext uri="{FF2B5EF4-FFF2-40B4-BE49-F238E27FC236}">
                <a16:creationId xmlns:a16="http://schemas.microsoft.com/office/drawing/2014/main" id="{5CFC9ACF-2B56-E47C-B84B-98EDA9A3196F}"/>
              </a:ext>
            </a:extLst>
          </p:cNvPr>
          <p:cNvSpPr/>
          <p:nvPr>
            <p:custDataLst>
              <p:tags r:id="rId6"/>
            </p:custDataLst>
          </p:nvPr>
        </p:nvSpPr>
        <p:spPr>
          <a:xfrm>
            <a:off x="7747971" y="616820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Tree>
    <p:extLst>
      <p:ext uri="{BB962C8B-B14F-4D97-AF65-F5344CB8AC3E}">
        <p14:creationId xmlns:p14="http://schemas.microsoft.com/office/powerpoint/2010/main" val="772759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EA1E-C480-06EB-0F1D-5FADA88E254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182B172-661E-8953-51F2-F876A8A58F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8182B172-661E-8953-51F2-F876A8A58F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3F3DFA8-F780-D66B-FD2D-C08DEA7F192B}"/>
              </a:ext>
            </a:extLst>
          </p:cNvPr>
          <p:cNvSpPr>
            <a:spLocks noGrp="1"/>
          </p:cNvSpPr>
          <p:nvPr>
            <p:ph type="title"/>
          </p:nvPr>
        </p:nvSpPr>
        <p:spPr>
          <a:xfrm>
            <a:off x="1257300" y="457200"/>
            <a:ext cx="10401300" cy="332399"/>
          </a:xfrm>
        </p:spPr>
        <p:txBody>
          <a:bodyPr vert="horz" wrap="square">
            <a:spAutoFit/>
          </a:bodyPr>
          <a:lstStyle/>
          <a:p>
            <a:r>
              <a:rPr lang="en-US"/>
              <a:t>Case Study (4/8): TSP/DSP review applicable submission materials</a:t>
            </a:r>
          </a:p>
        </p:txBody>
      </p:sp>
      <p:sp>
        <p:nvSpPr>
          <p:cNvPr id="3" name="Slide Number Placeholder 4">
            <a:extLst>
              <a:ext uri="{FF2B5EF4-FFF2-40B4-BE49-F238E27FC236}">
                <a16:creationId xmlns:a16="http://schemas.microsoft.com/office/drawing/2014/main" id="{C33106FF-DB2A-59BC-44BE-FF8595B6ADA0}"/>
              </a:ext>
            </a:extLst>
          </p:cNvPr>
          <p:cNvSpPr>
            <a:spLocks noGrp="1"/>
          </p:cNvSpPr>
          <p:nvPr>
            <p:ph type="sldNum" sz="quarter" idx="12"/>
          </p:nvPr>
        </p:nvSpPr>
        <p:spPr/>
        <p:txBody>
          <a:bodyPr/>
          <a:lstStyle/>
          <a:p>
            <a:fld id="{BCDE79FB-97BA-492B-8D57-F1373F9ADA95}" type="slidenum">
              <a:rPr lang="en-US" smtClean="0"/>
              <a:t>63</a:t>
            </a:fld>
            <a:endParaRPr lang="en-US"/>
          </a:p>
        </p:txBody>
      </p:sp>
      <p:grpSp>
        <p:nvGrpSpPr>
          <p:cNvPr id="6" name="Group 5">
            <a:extLst>
              <a:ext uri="{FF2B5EF4-FFF2-40B4-BE49-F238E27FC236}">
                <a16:creationId xmlns:a16="http://schemas.microsoft.com/office/drawing/2014/main" id="{C9A86DB7-CDA5-983E-CBBF-4EB2E49E7D87}"/>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BA869866-6BD0-057E-C44D-4447A9D44BAA}"/>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06EA07-6CFE-0DEC-3364-F26A64B5A30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B0C861CD-52BB-C9DD-B04A-DB4617CD232F}"/>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E2866511-1E0A-674D-FD50-F0F7D8E34D0C}"/>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7EC3CA-AB51-66AB-350F-B74ADA4AEE38}"/>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56179B9A-0CB2-7837-9E03-A34D97E07A24}"/>
              </a:ext>
            </a:extLst>
          </p:cNvPr>
          <p:cNvSpPr txBox="1">
            <a:spLocks/>
          </p:cNvSpPr>
          <p:nvPr/>
        </p:nvSpPr>
        <p:spPr>
          <a:xfrm>
            <a:off x="8851535" y="1745986"/>
            <a:ext cx="2807065" cy="38933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The responsible Interconnecting TSP/DSP, as applicable, reviews each required submission item </a:t>
            </a:r>
          </a:p>
          <a:p>
            <a:pPr marL="285750" indent="-285750">
              <a:buFont typeface="Arial" panose="020B0604020202020204" pitchFamily="34" charset="0"/>
              <a:buChar char="•"/>
            </a:pPr>
            <a:r>
              <a:rPr lang="en-US" sz="1400" b="1"/>
              <a:t>Submission items are reviewed for completeness, </a:t>
            </a:r>
            <a:r>
              <a:rPr lang="en-US" sz="1400"/>
              <a:t>internal consistency, and alignment with the applicable eligibility requirements</a:t>
            </a:r>
          </a:p>
          <a:p>
            <a:pPr marL="285750" indent="-285750">
              <a:buFont typeface="Arial" panose="020B0604020202020204" pitchFamily="34" charset="0"/>
              <a:buChar char="•"/>
            </a:pPr>
            <a:r>
              <a:rPr lang="en-US" sz="1400" b="1"/>
              <a:t>The Completion Status field within the LIF is updated </a:t>
            </a:r>
            <a:r>
              <a:rPr lang="en-US" sz="1400"/>
              <a:t>as each submission item is reviewed</a:t>
            </a:r>
          </a:p>
          <a:p>
            <a:pPr marL="285750" indent="-285750">
              <a:buFont typeface="Arial" panose="020B0604020202020204" pitchFamily="34" charset="0"/>
              <a:buChar char="•"/>
            </a:pPr>
            <a:r>
              <a:rPr lang="en-US" sz="1400" b="1"/>
              <a:t>Supporting file names and associated documentation references are recorded </a:t>
            </a:r>
            <a:r>
              <a:rPr lang="en-US" sz="1400"/>
              <a:t>directly within the LIF</a:t>
            </a:r>
          </a:p>
        </p:txBody>
      </p:sp>
      <p:sp>
        <p:nvSpPr>
          <p:cNvPr id="20" name="TrackerNumBlue 4">
            <a:extLst>
              <a:ext uri="{FF2B5EF4-FFF2-40B4-BE49-F238E27FC236}">
                <a16:creationId xmlns:a16="http://schemas.microsoft.com/office/drawing/2014/main" id="{2DEB6B08-1FF1-AFA0-579D-5DF1E64A8B07}"/>
              </a:ext>
            </a:extLst>
          </p:cNvPr>
          <p:cNvSpPr/>
          <p:nvPr>
            <p:custDataLst>
              <p:tags r:id="rId2"/>
            </p:custDataLst>
          </p:nvPr>
        </p:nvSpPr>
        <p:spPr>
          <a:xfrm>
            <a:off x="8824264" y="378668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1" name="TrackerNumBlue 4">
            <a:extLst>
              <a:ext uri="{FF2B5EF4-FFF2-40B4-BE49-F238E27FC236}">
                <a16:creationId xmlns:a16="http://schemas.microsoft.com/office/drawing/2014/main" id="{390C0609-41D0-05E5-FDEB-A43BC92A7602}"/>
              </a:ext>
            </a:extLst>
          </p:cNvPr>
          <p:cNvSpPr/>
          <p:nvPr>
            <p:custDataLst>
              <p:tags r:id="rId3"/>
            </p:custDataLst>
          </p:nvPr>
        </p:nvSpPr>
        <p:spPr>
          <a:xfrm>
            <a:off x="8824264" y="472729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 name="5. Source">
            <a:extLst>
              <a:ext uri="{FF2B5EF4-FFF2-40B4-BE49-F238E27FC236}">
                <a16:creationId xmlns:a16="http://schemas.microsoft.com/office/drawing/2014/main" id="{46C4D733-447C-2731-A1C2-C22AFE511720}"/>
              </a:ext>
            </a:extLst>
          </p:cNvPr>
          <p:cNvSpPr txBox="1"/>
          <p:nvPr>
            <p:custDataLst>
              <p:tags r:id="rId4"/>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8" name="TextBox 1064">
            <a:extLst>
              <a:ext uri="{FF2B5EF4-FFF2-40B4-BE49-F238E27FC236}">
                <a16:creationId xmlns:a16="http://schemas.microsoft.com/office/drawing/2014/main" id="{7C42D12B-533F-0C8F-4A64-B0B3ACA80224}"/>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34" name="TextBox 1064">
            <a:extLst>
              <a:ext uri="{FF2B5EF4-FFF2-40B4-BE49-F238E27FC236}">
                <a16:creationId xmlns:a16="http://schemas.microsoft.com/office/drawing/2014/main" id="{E5DB2114-AADC-B318-5D65-F38DA2F78C6A}"/>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pic>
        <p:nvPicPr>
          <p:cNvPr id="32" name="Picture 31">
            <a:extLst>
              <a:ext uri="{FF2B5EF4-FFF2-40B4-BE49-F238E27FC236}">
                <a16:creationId xmlns:a16="http://schemas.microsoft.com/office/drawing/2014/main" id="{521202E2-6CE7-83D8-DB7F-DFE2F5EC6AE8}"/>
              </a:ext>
            </a:extLst>
          </p:cNvPr>
          <p:cNvPicPr>
            <a:picLocks noChangeAspect="1"/>
          </p:cNvPicPr>
          <p:nvPr/>
        </p:nvPicPr>
        <p:blipFill>
          <a:blip r:embed="rId12"/>
          <a:srcRect l="1125"/>
          <a:stretch>
            <a:fillRect/>
          </a:stretch>
        </p:blipFill>
        <p:spPr>
          <a:xfrm>
            <a:off x="5157627" y="1848340"/>
            <a:ext cx="3391440" cy="4297577"/>
          </a:xfrm>
          <a:prstGeom prst="rect">
            <a:avLst/>
          </a:prstGeom>
        </p:spPr>
      </p:pic>
      <p:sp>
        <p:nvSpPr>
          <p:cNvPr id="23" name="Rectangle 22">
            <a:extLst>
              <a:ext uri="{FF2B5EF4-FFF2-40B4-BE49-F238E27FC236}">
                <a16:creationId xmlns:a16="http://schemas.microsoft.com/office/drawing/2014/main" id="{E1CA0704-B38C-CA16-803E-9CC6FF7E9F27}"/>
              </a:ext>
            </a:extLst>
          </p:cNvPr>
          <p:cNvSpPr/>
          <p:nvPr/>
        </p:nvSpPr>
        <p:spPr>
          <a:xfrm>
            <a:off x="5943600" y="2506419"/>
            <a:ext cx="888732" cy="38499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25">
            <a:extLst>
              <a:ext uri="{FF2B5EF4-FFF2-40B4-BE49-F238E27FC236}">
                <a16:creationId xmlns:a16="http://schemas.microsoft.com/office/drawing/2014/main" id="{EF57FA09-9A0A-D776-F114-C45332B2ECE2}"/>
              </a:ext>
            </a:extLst>
          </p:cNvPr>
          <p:cNvSpPr/>
          <p:nvPr/>
        </p:nvSpPr>
        <p:spPr>
          <a:xfrm>
            <a:off x="6832332" y="2506418"/>
            <a:ext cx="1705772" cy="38499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TrackerNumBlue 4">
            <a:extLst>
              <a:ext uri="{FF2B5EF4-FFF2-40B4-BE49-F238E27FC236}">
                <a16:creationId xmlns:a16="http://schemas.microsoft.com/office/drawing/2014/main" id="{3A24F100-2ABB-FB59-98D8-6C1DBE4AB093}"/>
              </a:ext>
            </a:extLst>
          </p:cNvPr>
          <p:cNvSpPr/>
          <p:nvPr>
            <p:custDataLst>
              <p:tags r:id="rId5"/>
            </p:custDataLst>
          </p:nvPr>
        </p:nvSpPr>
        <p:spPr>
          <a:xfrm>
            <a:off x="6259570" y="622795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9" name="TrackerNumBlue 4">
            <a:extLst>
              <a:ext uri="{FF2B5EF4-FFF2-40B4-BE49-F238E27FC236}">
                <a16:creationId xmlns:a16="http://schemas.microsoft.com/office/drawing/2014/main" id="{160C5964-A952-296E-0421-9FE39DF15A25}"/>
              </a:ext>
            </a:extLst>
          </p:cNvPr>
          <p:cNvSpPr/>
          <p:nvPr>
            <p:custDataLst>
              <p:tags r:id="rId6"/>
            </p:custDataLst>
          </p:nvPr>
        </p:nvSpPr>
        <p:spPr>
          <a:xfrm>
            <a:off x="7556822" y="622795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pic>
        <p:nvPicPr>
          <p:cNvPr id="38" name="Picture 37">
            <a:extLst>
              <a:ext uri="{FF2B5EF4-FFF2-40B4-BE49-F238E27FC236}">
                <a16:creationId xmlns:a16="http://schemas.microsoft.com/office/drawing/2014/main" id="{36548187-C64A-3988-2ED2-639C0690DFCB}"/>
              </a:ext>
            </a:extLst>
          </p:cNvPr>
          <p:cNvPicPr>
            <a:picLocks noChangeAspect="1"/>
          </p:cNvPicPr>
          <p:nvPr/>
        </p:nvPicPr>
        <p:blipFill>
          <a:blip r:embed="rId13"/>
          <a:srcRect t="1278"/>
          <a:stretch>
            <a:fillRect/>
          </a:stretch>
        </p:blipFill>
        <p:spPr>
          <a:xfrm>
            <a:off x="1257301" y="1802713"/>
            <a:ext cx="3314700" cy="4381737"/>
          </a:xfrm>
          <a:prstGeom prst="rect">
            <a:avLst/>
          </a:prstGeom>
        </p:spPr>
      </p:pic>
    </p:spTree>
    <p:extLst>
      <p:ext uri="{BB962C8B-B14F-4D97-AF65-F5344CB8AC3E}">
        <p14:creationId xmlns:p14="http://schemas.microsoft.com/office/powerpoint/2010/main" val="41209746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BE9D5-20BA-9578-B55D-B0993F05615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C6E9642-C407-7B91-5ECB-9723523135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9C6E9642-C407-7B91-5ECB-97235231354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cxnSp>
        <p:nvCxnSpPr>
          <p:cNvPr id="25" name="LineBasicDefault 292">
            <a:extLst>
              <a:ext uri="{FF2B5EF4-FFF2-40B4-BE49-F238E27FC236}">
                <a16:creationId xmlns:a16="http://schemas.microsoft.com/office/drawing/2014/main" id="{AFC46639-9817-123D-6BEF-F2CC7087F8FD}"/>
              </a:ext>
            </a:extLst>
          </p:cNvPr>
          <p:cNvCxnSpPr>
            <a:cxnSpLocks/>
          </p:cNvCxnSpPr>
          <p:nvPr>
            <p:custDataLst>
              <p:tags r:id="rId2"/>
            </p:custDataLst>
          </p:nvPr>
        </p:nvCxnSpPr>
        <p:spPr>
          <a:xfrm>
            <a:off x="4640258" y="1750792"/>
            <a:ext cx="0" cy="403736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50B7C61B-7319-FA16-67C4-3C9EE685A348}"/>
              </a:ext>
            </a:extLst>
          </p:cNvPr>
          <p:cNvSpPr>
            <a:spLocks noGrp="1"/>
          </p:cNvSpPr>
          <p:nvPr>
            <p:ph type="title"/>
          </p:nvPr>
        </p:nvSpPr>
        <p:spPr>
          <a:xfrm>
            <a:off x="1257300" y="457200"/>
            <a:ext cx="10401300" cy="664797"/>
          </a:xfrm>
        </p:spPr>
        <p:txBody>
          <a:bodyPr vert="horz" wrap="square">
            <a:spAutoFit/>
          </a:bodyPr>
          <a:lstStyle/>
          <a:p>
            <a:r>
              <a:rPr lang="en-US"/>
              <a:t>Case Study (5/8): Outstanding submission items tracked and resolved through the LIF</a:t>
            </a:r>
          </a:p>
        </p:txBody>
      </p:sp>
      <p:sp>
        <p:nvSpPr>
          <p:cNvPr id="3" name="Slide Number Placeholder 4">
            <a:extLst>
              <a:ext uri="{FF2B5EF4-FFF2-40B4-BE49-F238E27FC236}">
                <a16:creationId xmlns:a16="http://schemas.microsoft.com/office/drawing/2014/main" id="{81289E5C-0468-1356-F271-C43FC86925CF}"/>
              </a:ext>
            </a:extLst>
          </p:cNvPr>
          <p:cNvSpPr>
            <a:spLocks noGrp="1"/>
          </p:cNvSpPr>
          <p:nvPr>
            <p:ph type="sldNum" sz="quarter" idx="12"/>
          </p:nvPr>
        </p:nvSpPr>
        <p:spPr/>
        <p:txBody>
          <a:bodyPr/>
          <a:lstStyle/>
          <a:p>
            <a:fld id="{BCDE79FB-97BA-492B-8D57-F1373F9ADA95}" type="slidenum">
              <a:rPr lang="en-US" smtClean="0"/>
              <a:t>64</a:t>
            </a:fld>
            <a:endParaRPr lang="en-US"/>
          </a:p>
        </p:txBody>
      </p:sp>
      <p:grpSp>
        <p:nvGrpSpPr>
          <p:cNvPr id="6" name="Group 5">
            <a:extLst>
              <a:ext uri="{FF2B5EF4-FFF2-40B4-BE49-F238E27FC236}">
                <a16:creationId xmlns:a16="http://schemas.microsoft.com/office/drawing/2014/main" id="{F14D8A58-6FE8-D558-1DA1-6BA2EB6CB982}"/>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86162297-B21E-77BA-231B-38EA889B2977}"/>
                </a:ext>
              </a:extLst>
            </p:cNvPr>
            <p:cNvCxnSpPr>
              <a:cxnSpLocks/>
            </p:cNvCxnSpPr>
            <p:nvPr>
              <p:custDataLst>
                <p:tags r:id="rId12"/>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86BB7A-F8B5-CA66-2197-14C15EB1F10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A87125E9-9EE8-DBE9-2ABF-66DFF0A7A119}"/>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82A72E4B-D4FF-E02A-3F9B-7DFD8EFB729F}"/>
                </a:ext>
              </a:extLst>
            </p:cNvPr>
            <p:cNvCxnSpPr>
              <a:cxnSpLocks/>
            </p:cNvCxnSpPr>
            <p:nvPr>
              <p:custDataLst>
                <p:tags r:id="rId11"/>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443DF4-2FDE-5B2F-678C-5FD6FA85C7CB}"/>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78DF78FF-F618-C72A-2177-9A7F02934AE7}"/>
              </a:ext>
            </a:extLst>
          </p:cNvPr>
          <p:cNvSpPr txBox="1">
            <a:spLocks/>
          </p:cNvSpPr>
          <p:nvPr/>
        </p:nvSpPr>
        <p:spPr>
          <a:xfrm>
            <a:off x="8851535" y="1745986"/>
            <a:ext cx="2807065" cy="453970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a:t>If the applicable TSP/DSP identifies missing, incomplete, or inconsistent submission items, </a:t>
            </a:r>
            <a:r>
              <a:rPr lang="en-US" sz="1400" b="1"/>
              <a:t>the applicable item remains marked incomplete in the LIF</a:t>
            </a:r>
          </a:p>
          <a:p>
            <a:pPr marL="285750" indent="-285750">
              <a:buFont typeface="Arial" panose="020B0604020202020204" pitchFamily="34" charset="0"/>
              <a:buChar char="•"/>
            </a:pPr>
            <a:r>
              <a:rPr lang="en-US" sz="1400" b="1"/>
              <a:t>The ILLE provides revised or supplemental materials </a:t>
            </a:r>
            <a:r>
              <a:rPr lang="en-US" sz="1400"/>
              <a:t>to address identified deficiencies and follow-up requests</a:t>
            </a:r>
          </a:p>
          <a:p>
            <a:pPr marL="285750" indent="-285750">
              <a:buFont typeface="Arial" panose="020B0604020202020204" pitchFamily="34" charset="0"/>
              <a:buChar char="•"/>
            </a:pPr>
            <a:r>
              <a:rPr lang="en-US" sz="1400" b="1"/>
              <a:t>The responsible TSP/DSP re-reviews updated submission items </a:t>
            </a:r>
            <a:r>
              <a:rPr lang="en-US" sz="1400"/>
              <a:t>and updates the Completion Status field within the LIF</a:t>
            </a:r>
          </a:p>
          <a:p>
            <a:pPr marL="285750" indent="-285750">
              <a:buFont typeface="Arial" panose="020B0604020202020204" pitchFamily="34" charset="0"/>
              <a:buChar char="•"/>
            </a:pPr>
            <a:r>
              <a:rPr lang="en-US" sz="1400"/>
              <a:t>The submission package is not considered ready for ERCOT submission until </a:t>
            </a:r>
            <a:r>
              <a:rPr lang="en-US" sz="1400" b="1"/>
              <a:t>all required submission items are marked “Complete” in the LIF</a:t>
            </a:r>
          </a:p>
        </p:txBody>
      </p:sp>
      <p:sp>
        <p:nvSpPr>
          <p:cNvPr id="4" name="TrackerNumBlue 4">
            <a:extLst>
              <a:ext uri="{FF2B5EF4-FFF2-40B4-BE49-F238E27FC236}">
                <a16:creationId xmlns:a16="http://schemas.microsoft.com/office/drawing/2014/main" id="{03667741-E239-4E7D-A22F-7599B9925AA7}"/>
              </a:ext>
            </a:extLst>
          </p:cNvPr>
          <p:cNvSpPr/>
          <p:nvPr>
            <p:custDataLst>
              <p:tags r:id="rId3"/>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4" name="TrackerNumBlue 4">
            <a:extLst>
              <a:ext uri="{FF2B5EF4-FFF2-40B4-BE49-F238E27FC236}">
                <a16:creationId xmlns:a16="http://schemas.microsoft.com/office/drawing/2014/main" id="{7B8CD2A9-E7B1-89A1-A8B0-44A5714014CE}"/>
              </a:ext>
            </a:extLst>
          </p:cNvPr>
          <p:cNvSpPr/>
          <p:nvPr>
            <p:custDataLst>
              <p:tags r:id="rId4"/>
            </p:custDataLst>
          </p:nvPr>
        </p:nvSpPr>
        <p:spPr>
          <a:xfrm>
            <a:off x="8824264" y="401952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5" name="TrackerNumBlue 4">
            <a:extLst>
              <a:ext uri="{FF2B5EF4-FFF2-40B4-BE49-F238E27FC236}">
                <a16:creationId xmlns:a16="http://schemas.microsoft.com/office/drawing/2014/main" id="{CCC398B3-6813-A916-C70A-3B0F80466283}"/>
              </a:ext>
            </a:extLst>
          </p:cNvPr>
          <p:cNvSpPr/>
          <p:nvPr>
            <p:custDataLst>
              <p:tags r:id="rId5"/>
            </p:custDataLst>
          </p:nvPr>
        </p:nvSpPr>
        <p:spPr>
          <a:xfrm>
            <a:off x="8824264" y="518173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pic>
        <p:nvPicPr>
          <p:cNvPr id="19" name="Picture 18">
            <a:extLst>
              <a:ext uri="{FF2B5EF4-FFF2-40B4-BE49-F238E27FC236}">
                <a16:creationId xmlns:a16="http://schemas.microsoft.com/office/drawing/2014/main" id="{231D1696-2A57-2AD9-F662-365F741878CB}"/>
              </a:ext>
            </a:extLst>
          </p:cNvPr>
          <p:cNvPicPr>
            <a:picLocks/>
          </p:cNvPicPr>
          <p:nvPr/>
        </p:nvPicPr>
        <p:blipFill>
          <a:blip r:embed="rId16"/>
          <a:stretch>
            <a:fillRect/>
          </a:stretch>
        </p:blipFill>
        <p:spPr>
          <a:xfrm>
            <a:off x="4878508" y="1761066"/>
            <a:ext cx="3659596" cy="4037360"/>
          </a:xfrm>
          <a:prstGeom prst="rect">
            <a:avLst/>
          </a:prstGeom>
        </p:spPr>
      </p:pic>
      <p:pic>
        <p:nvPicPr>
          <p:cNvPr id="21" name="Picture 20">
            <a:extLst>
              <a:ext uri="{FF2B5EF4-FFF2-40B4-BE49-F238E27FC236}">
                <a16:creationId xmlns:a16="http://schemas.microsoft.com/office/drawing/2014/main" id="{923C11E7-42E6-AB52-4A74-6F355B64A2AD}"/>
              </a:ext>
            </a:extLst>
          </p:cNvPr>
          <p:cNvPicPr>
            <a:picLocks noChangeAspect="1"/>
          </p:cNvPicPr>
          <p:nvPr/>
        </p:nvPicPr>
        <p:blipFill>
          <a:blip r:embed="rId17"/>
          <a:stretch>
            <a:fillRect/>
          </a:stretch>
        </p:blipFill>
        <p:spPr>
          <a:xfrm>
            <a:off x="1257300" y="1768000"/>
            <a:ext cx="3153265" cy="4037359"/>
          </a:xfrm>
          <a:prstGeom prst="rect">
            <a:avLst/>
          </a:prstGeom>
        </p:spPr>
      </p:pic>
      <p:grpSp>
        <p:nvGrpSpPr>
          <p:cNvPr id="22" name="ChevronBlue 70">
            <a:extLst>
              <a:ext uri="{FF2B5EF4-FFF2-40B4-BE49-F238E27FC236}">
                <a16:creationId xmlns:a16="http://schemas.microsoft.com/office/drawing/2014/main" id="{EEF593E4-2473-3AD8-7039-C33D61E6B90E}"/>
              </a:ext>
            </a:extLst>
          </p:cNvPr>
          <p:cNvGrpSpPr>
            <a:grpSpLocks noChangeAspect="1"/>
          </p:cNvGrpSpPr>
          <p:nvPr>
            <p:custDataLst>
              <p:tags r:id="rId6"/>
            </p:custDataLst>
          </p:nvPr>
        </p:nvGrpSpPr>
        <p:grpSpPr>
          <a:xfrm>
            <a:off x="4446422" y="2082151"/>
            <a:ext cx="396228" cy="396228"/>
            <a:chOff x="1016000" y="1016000"/>
            <a:chExt cx="396228" cy="396228"/>
          </a:xfrm>
        </p:grpSpPr>
        <p:sp>
          <p:nvSpPr>
            <p:cNvPr id="23" name="Oval 22">
              <a:extLst>
                <a:ext uri="{FF2B5EF4-FFF2-40B4-BE49-F238E27FC236}">
                  <a16:creationId xmlns:a16="http://schemas.microsoft.com/office/drawing/2014/main" id="{2C2BE99F-4CC3-FE97-029A-397A154A4F09}"/>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4F4F04B8-0D05-3E55-7F75-B7D322A33B97}"/>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
        <p:nvSpPr>
          <p:cNvPr id="29" name="Rectangle 28">
            <a:extLst>
              <a:ext uri="{FF2B5EF4-FFF2-40B4-BE49-F238E27FC236}">
                <a16:creationId xmlns:a16="http://schemas.microsoft.com/office/drawing/2014/main" id="{8FE57600-0812-A860-DF88-ED6AAF88250D}"/>
              </a:ext>
            </a:extLst>
          </p:cNvPr>
          <p:cNvSpPr/>
          <p:nvPr/>
        </p:nvSpPr>
        <p:spPr>
          <a:xfrm>
            <a:off x="1188720" y="3219398"/>
            <a:ext cx="3321332" cy="1005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TrackerNumBlue 4">
            <a:extLst>
              <a:ext uri="{FF2B5EF4-FFF2-40B4-BE49-F238E27FC236}">
                <a16:creationId xmlns:a16="http://schemas.microsoft.com/office/drawing/2014/main" id="{9FA84100-52D1-B77A-C30C-D2A28263D763}"/>
              </a:ext>
            </a:extLst>
          </p:cNvPr>
          <p:cNvSpPr/>
          <p:nvPr>
            <p:custDataLst>
              <p:tags r:id="rId7"/>
            </p:custDataLst>
          </p:nvPr>
        </p:nvSpPr>
        <p:spPr>
          <a:xfrm>
            <a:off x="1057113" y="3151660"/>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33" name="TrackerNumBlue 4">
            <a:extLst>
              <a:ext uri="{FF2B5EF4-FFF2-40B4-BE49-F238E27FC236}">
                <a16:creationId xmlns:a16="http://schemas.microsoft.com/office/drawing/2014/main" id="{3C9E5347-003F-591E-2313-33DEA2F469AA}"/>
              </a:ext>
            </a:extLst>
          </p:cNvPr>
          <p:cNvSpPr/>
          <p:nvPr>
            <p:custDataLst>
              <p:tags r:id="rId8"/>
            </p:custDataLst>
          </p:nvPr>
        </p:nvSpPr>
        <p:spPr>
          <a:xfrm>
            <a:off x="4674539" y="314125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6" name="Rectangle 35">
            <a:extLst>
              <a:ext uri="{FF2B5EF4-FFF2-40B4-BE49-F238E27FC236}">
                <a16:creationId xmlns:a16="http://schemas.microsoft.com/office/drawing/2014/main" id="{0DACD930-C1F7-8454-9535-8D0FB11A8D74}"/>
              </a:ext>
            </a:extLst>
          </p:cNvPr>
          <p:cNvSpPr/>
          <p:nvPr/>
        </p:nvSpPr>
        <p:spPr>
          <a:xfrm>
            <a:off x="5550951" y="2537482"/>
            <a:ext cx="638954" cy="325067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TrackerNumBlue 4">
            <a:extLst>
              <a:ext uri="{FF2B5EF4-FFF2-40B4-BE49-F238E27FC236}">
                <a16:creationId xmlns:a16="http://schemas.microsoft.com/office/drawing/2014/main" id="{4332A9D4-81D2-44B0-FEA6-350ADC780B5A}"/>
              </a:ext>
            </a:extLst>
          </p:cNvPr>
          <p:cNvSpPr/>
          <p:nvPr>
            <p:custDataLst>
              <p:tags r:id="rId9"/>
            </p:custDataLst>
          </p:nvPr>
        </p:nvSpPr>
        <p:spPr>
          <a:xfrm>
            <a:off x="5742032" y="2344085"/>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16" name="5. Source">
            <a:extLst>
              <a:ext uri="{FF2B5EF4-FFF2-40B4-BE49-F238E27FC236}">
                <a16:creationId xmlns:a16="http://schemas.microsoft.com/office/drawing/2014/main" id="{60E3B84E-F20D-8545-17AA-3E5F02243438}"/>
              </a:ext>
            </a:extLst>
          </p:cNvPr>
          <p:cNvSpPr txBox="1"/>
          <p:nvPr>
            <p:custDataLst>
              <p:tags r:id="rId10"/>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6" name="Rectangle 25">
            <a:extLst>
              <a:ext uri="{FF2B5EF4-FFF2-40B4-BE49-F238E27FC236}">
                <a16:creationId xmlns:a16="http://schemas.microsoft.com/office/drawing/2014/main" id="{07D04332-E6F3-F18C-D090-08C3DC889DFC}"/>
              </a:ext>
            </a:extLst>
          </p:cNvPr>
          <p:cNvSpPr/>
          <p:nvPr/>
        </p:nvSpPr>
        <p:spPr>
          <a:xfrm>
            <a:off x="4869952" y="3219398"/>
            <a:ext cx="3653465" cy="10050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TextBox 1064">
            <a:extLst>
              <a:ext uri="{FF2B5EF4-FFF2-40B4-BE49-F238E27FC236}">
                <a16:creationId xmlns:a16="http://schemas.microsoft.com/office/drawing/2014/main" id="{98AC1CF5-4A44-265B-C98B-8B8EE37BEC3C}"/>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32" name="TextBox 1064">
            <a:extLst>
              <a:ext uri="{FF2B5EF4-FFF2-40B4-BE49-F238E27FC236}">
                <a16:creationId xmlns:a16="http://schemas.microsoft.com/office/drawing/2014/main" id="{B4687D97-2BFD-C0FA-93C8-31E87B92E087}"/>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19941455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A36E0-F25D-198A-77B9-C50549F1E9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10C8F79-7C12-561B-5C99-DCEA53354B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110C8F79-7C12-561B-5C99-DCEA53354B2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B83CF0C4-9416-7F1E-8BFF-45AD0A59363D}"/>
              </a:ext>
            </a:extLst>
          </p:cNvPr>
          <p:cNvPicPr>
            <a:picLocks/>
          </p:cNvPicPr>
          <p:nvPr/>
        </p:nvPicPr>
        <p:blipFill>
          <a:blip r:embed="rId12"/>
          <a:srcRect l="66698"/>
          <a:stretch>
            <a:fillRect/>
          </a:stretch>
        </p:blipFill>
        <p:spPr>
          <a:xfrm>
            <a:off x="4947385" y="1711408"/>
            <a:ext cx="3590719" cy="4330398"/>
          </a:xfrm>
          <a:prstGeom prst="rect">
            <a:avLst/>
          </a:prstGeom>
        </p:spPr>
      </p:pic>
      <p:sp>
        <p:nvSpPr>
          <p:cNvPr id="2" name="Title Placeholder 1">
            <a:extLst>
              <a:ext uri="{FF2B5EF4-FFF2-40B4-BE49-F238E27FC236}">
                <a16:creationId xmlns:a16="http://schemas.microsoft.com/office/drawing/2014/main" id="{C45BE4CC-095C-81DA-C4AC-0CE505BF9C8E}"/>
              </a:ext>
            </a:extLst>
          </p:cNvPr>
          <p:cNvSpPr>
            <a:spLocks noGrp="1"/>
          </p:cNvSpPr>
          <p:nvPr>
            <p:ph type="title"/>
          </p:nvPr>
        </p:nvSpPr>
        <p:spPr>
          <a:xfrm>
            <a:off x="1257300" y="457200"/>
            <a:ext cx="10401300" cy="664797"/>
          </a:xfrm>
        </p:spPr>
        <p:txBody>
          <a:bodyPr vert="horz" wrap="square">
            <a:spAutoFit/>
          </a:bodyPr>
          <a:lstStyle/>
          <a:p>
            <a:r>
              <a:rPr lang="en-US"/>
              <a:t>Case Study (6/8): Submission package is confirmed ready for ERCOT submission</a:t>
            </a:r>
          </a:p>
        </p:txBody>
      </p:sp>
      <p:sp>
        <p:nvSpPr>
          <p:cNvPr id="3" name="Slide Number Placeholder 4">
            <a:extLst>
              <a:ext uri="{FF2B5EF4-FFF2-40B4-BE49-F238E27FC236}">
                <a16:creationId xmlns:a16="http://schemas.microsoft.com/office/drawing/2014/main" id="{53D7D125-7116-1213-0A16-76BA54A64598}"/>
              </a:ext>
            </a:extLst>
          </p:cNvPr>
          <p:cNvSpPr>
            <a:spLocks noGrp="1"/>
          </p:cNvSpPr>
          <p:nvPr>
            <p:ph type="sldNum" sz="quarter" idx="12"/>
          </p:nvPr>
        </p:nvSpPr>
        <p:spPr/>
        <p:txBody>
          <a:bodyPr/>
          <a:lstStyle/>
          <a:p>
            <a:fld id="{BCDE79FB-97BA-492B-8D57-F1373F9ADA95}" type="slidenum">
              <a:rPr lang="en-US" smtClean="0"/>
              <a:t>65</a:t>
            </a:fld>
            <a:endParaRPr lang="en-US"/>
          </a:p>
        </p:txBody>
      </p:sp>
      <p:grpSp>
        <p:nvGrpSpPr>
          <p:cNvPr id="6" name="Group 5">
            <a:extLst>
              <a:ext uri="{FF2B5EF4-FFF2-40B4-BE49-F238E27FC236}">
                <a16:creationId xmlns:a16="http://schemas.microsoft.com/office/drawing/2014/main" id="{1D9BFD42-EA41-929C-06F2-94C50CDFEBC0}"/>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BAB6F3E1-B02B-BFC3-5889-014AC18673C0}"/>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5C1CF3-EC25-0DC4-DB32-C436C26B1EF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13249F1C-F25E-A4E8-7EEE-6ADA4923E416}"/>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690566C3-5629-2496-6DD0-34ED7C27A6D0}"/>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070329-A34A-D70E-E82E-8894DC49B4FF}"/>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6A997BF6-3F53-36C1-2127-9291E48ADDF2}"/>
              </a:ext>
            </a:extLst>
          </p:cNvPr>
          <p:cNvSpPr txBox="1">
            <a:spLocks/>
          </p:cNvSpPr>
          <p:nvPr/>
        </p:nvSpPr>
        <p:spPr>
          <a:xfrm>
            <a:off x="8851535" y="1745986"/>
            <a:ext cx="2807065" cy="381642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All required submission items associated with the selected eligibility pathway should show “Complete”</a:t>
            </a:r>
            <a:r>
              <a:rPr lang="en-US" sz="1400"/>
              <a:t> within the LIF</a:t>
            </a:r>
            <a:endParaRPr lang="en-US" sz="1400" b="1"/>
          </a:p>
          <a:p>
            <a:pPr marL="285750" indent="-285750">
              <a:buFont typeface="Arial" panose="020B0604020202020204" pitchFamily="34" charset="0"/>
              <a:buChar char="•"/>
            </a:pPr>
            <a:r>
              <a:rPr lang="en-US" sz="1400"/>
              <a:t>Once all required submission items have been received, reviewed, and validated, </a:t>
            </a:r>
            <a:r>
              <a:rPr lang="en-US" sz="1400" b="1"/>
              <a:t>the LIF indicates “LOAD APPLICATION READY TO BE SUBMITTED” for ERCOT submission</a:t>
            </a:r>
          </a:p>
          <a:p>
            <a:pPr marL="285750" indent="-285750">
              <a:buFont typeface="Arial" panose="020B0604020202020204" pitchFamily="34" charset="0"/>
              <a:buChar char="•"/>
            </a:pPr>
            <a:r>
              <a:rPr lang="en-US" sz="1400" b="1"/>
              <a:t>The Interconnecting TSP and DSP, as applicable, coordinate and align on the final submission package </a:t>
            </a:r>
            <a:r>
              <a:rPr lang="en-US" sz="1400"/>
              <a:t>prior to ERCOT submission</a:t>
            </a:r>
          </a:p>
        </p:txBody>
      </p:sp>
      <p:sp>
        <p:nvSpPr>
          <p:cNvPr id="13" name="TrackerNumBlue 4">
            <a:extLst>
              <a:ext uri="{FF2B5EF4-FFF2-40B4-BE49-F238E27FC236}">
                <a16:creationId xmlns:a16="http://schemas.microsoft.com/office/drawing/2014/main" id="{D6CA020F-C32B-13C0-A5B6-3519F69AE678}"/>
              </a:ext>
            </a:extLst>
          </p:cNvPr>
          <p:cNvSpPr/>
          <p:nvPr>
            <p:custDataLst>
              <p:tags r:id="rId2"/>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9" name="Rectangle 18">
            <a:extLst>
              <a:ext uri="{FF2B5EF4-FFF2-40B4-BE49-F238E27FC236}">
                <a16:creationId xmlns:a16="http://schemas.microsoft.com/office/drawing/2014/main" id="{F836EB58-B6D9-82C3-7D79-941FB7C7C2E1}"/>
              </a:ext>
            </a:extLst>
          </p:cNvPr>
          <p:cNvSpPr/>
          <p:nvPr/>
        </p:nvSpPr>
        <p:spPr>
          <a:xfrm>
            <a:off x="5748227" y="2432304"/>
            <a:ext cx="866275" cy="371135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TrackerNumBlue 4">
            <a:extLst>
              <a:ext uri="{FF2B5EF4-FFF2-40B4-BE49-F238E27FC236}">
                <a16:creationId xmlns:a16="http://schemas.microsoft.com/office/drawing/2014/main" id="{182A269D-AC81-D189-F046-1A4334B97166}"/>
              </a:ext>
            </a:extLst>
          </p:cNvPr>
          <p:cNvSpPr/>
          <p:nvPr>
            <p:custDataLst>
              <p:tags r:id="rId3"/>
            </p:custDataLst>
          </p:nvPr>
        </p:nvSpPr>
        <p:spPr>
          <a:xfrm>
            <a:off x="6077996" y="2253758"/>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2" name="Rectangle 21">
            <a:extLst>
              <a:ext uri="{FF2B5EF4-FFF2-40B4-BE49-F238E27FC236}">
                <a16:creationId xmlns:a16="http://schemas.microsoft.com/office/drawing/2014/main" id="{F413548B-AFAC-AC2D-5596-BB4352029935}"/>
              </a:ext>
            </a:extLst>
          </p:cNvPr>
          <p:cNvSpPr/>
          <p:nvPr/>
        </p:nvSpPr>
        <p:spPr>
          <a:xfrm>
            <a:off x="5476775" y="1724180"/>
            <a:ext cx="3167064" cy="17369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rackerNumBlue 4">
            <a:extLst>
              <a:ext uri="{FF2B5EF4-FFF2-40B4-BE49-F238E27FC236}">
                <a16:creationId xmlns:a16="http://schemas.microsoft.com/office/drawing/2014/main" id="{D7541DE6-ACD1-9949-5479-82FAA24E8F23}"/>
              </a:ext>
            </a:extLst>
          </p:cNvPr>
          <p:cNvSpPr/>
          <p:nvPr>
            <p:custDataLst>
              <p:tags r:id="rId4"/>
            </p:custDataLst>
          </p:nvPr>
        </p:nvSpPr>
        <p:spPr>
          <a:xfrm>
            <a:off x="5318918" y="1690767"/>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 name="5. Source">
            <a:extLst>
              <a:ext uri="{FF2B5EF4-FFF2-40B4-BE49-F238E27FC236}">
                <a16:creationId xmlns:a16="http://schemas.microsoft.com/office/drawing/2014/main" id="{8B81FA82-311B-0583-D244-4110038AF679}"/>
              </a:ext>
            </a:extLst>
          </p:cNvPr>
          <p:cNvSpPr txBox="1"/>
          <p:nvPr>
            <p:custDataLst>
              <p:tags r:id="rId5"/>
            </p:custDataLst>
          </p:nvPr>
        </p:nvSpPr>
        <p:spPr>
          <a:xfrm>
            <a:off x="860649" y="1711408"/>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7" name="TrackerNumBlue 4">
            <a:extLst>
              <a:ext uri="{FF2B5EF4-FFF2-40B4-BE49-F238E27FC236}">
                <a16:creationId xmlns:a16="http://schemas.microsoft.com/office/drawing/2014/main" id="{56D3E17D-EB7B-49BF-19AD-CEB0083BBB13}"/>
              </a:ext>
            </a:extLst>
          </p:cNvPr>
          <p:cNvSpPr/>
          <p:nvPr>
            <p:custDataLst>
              <p:tags r:id="rId6"/>
            </p:custDataLst>
          </p:nvPr>
        </p:nvSpPr>
        <p:spPr>
          <a:xfrm>
            <a:off x="8824264" y="287277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4" name="TextBox 1064">
            <a:extLst>
              <a:ext uri="{FF2B5EF4-FFF2-40B4-BE49-F238E27FC236}">
                <a16:creationId xmlns:a16="http://schemas.microsoft.com/office/drawing/2014/main" id="{A4C71A59-2154-0A25-2B02-C15E29AF35D3}"/>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6" name="TextBox 1064">
            <a:extLst>
              <a:ext uri="{FF2B5EF4-FFF2-40B4-BE49-F238E27FC236}">
                <a16:creationId xmlns:a16="http://schemas.microsoft.com/office/drawing/2014/main" id="{975B5E83-A4D5-96A3-8761-92E4FD9422B7}"/>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pic>
        <p:nvPicPr>
          <p:cNvPr id="21" name="Picture 20">
            <a:extLst>
              <a:ext uri="{FF2B5EF4-FFF2-40B4-BE49-F238E27FC236}">
                <a16:creationId xmlns:a16="http://schemas.microsoft.com/office/drawing/2014/main" id="{4E476A4D-0D43-038E-AC91-EAF08C24ED06}"/>
              </a:ext>
            </a:extLst>
          </p:cNvPr>
          <p:cNvPicPr>
            <a:picLocks/>
          </p:cNvPicPr>
          <p:nvPr/>
        </p:nvPicPr>
        <p:blipFill>
          <a:blip r:embed="rId12"/>
          <a:srcRect r="69435"/>
          <a:stretch>
            <a:fillRect/>
          </a:stretch>
        </p:blipFill>
        <p:spPr>
          <a:xfrm>
            <a:off x="1257300" y="1711408"/>
            <a:ext cx="3295449" cy="4330398"/>
          </a:xfrm>
          <a:prstGeom prst="rect">
            <a:avLst/>
          </a:prstGeom>
        </p:spPr>
      </p:pic>
    </p:spTree>
    <p:extLst>
      <p:ext uri="{BB962C8B-B14F-4D97-AF65-F5344CB8AC3E}">
        <p14:creationId xmlns:p14="http://schemas.microsoft.com/office/powerpoint/2010/main" val="1669316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DC47-AD0D-A645-C1B7-756466BF74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635A49E-0BC4-9BDD-9D12-C432C32B73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5" name="think-cell data - do not delete" hidden="1">
                        <a:extLst>
                          <a:ext uri="{FF2B5EF4-FFF2-40B4-BE49-F238E27FC236}">
                            <a16:creationId xmlns:a16="http://schemas.microsoft.com/office/drawing/2014/main" id="{C635A49E-0BC4-9BDD-9D12-C432C32B731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AD196B6-4A2D-3985-E4D1-8D8F573E7AAC}"/>
              </a:ext>
            </a:extLst>
          </p:cNvPr>
          <p:cNvSpPr>
            <a:spLocks noGrp="1"/>
          </p:cNvSpPr>
          <p:nvPr>
            <p:ph type="title"/>
          </p:nvPr>
        </p:nvSpPr>
        <p:spPr>
          <a:xfrm>
            <a:off x="1257300" y="457200"/>
            <a:ext cx="10401300" cy="332399"/>
          </a:xfrm>
        </p:spPr>
        <p:txBody>
          <a:bodyPr vert="horz" wrap="square">
            <a:spAutoFit/>
          </a:bodyPr>
          <a:lstStyle/>
          <a:p>
            <a:r>
              <a:rPr lang="en-US"/>
              <a:t>Case Study (7/8): Final submission package transmitted to ERCOT</a:t>
            </a:r>
          </a:p>
        </p:txBody>
      </p:sp>
      <p:sp>
        <p:nvSpPr>
          <p:cNvPr id="3" name="Slide Number Placeholder 4">
            <a:extLst>
              <a:ext uri="{FF2B5EF4-FFF2-40B4-BE49-F238E27FC236}">
                <a16:creationId xmlns:a16="http://schemas.microsoft.com/office/drawing/2014/main" id="{03F3731F-60AB-E249-6935-9C16DC02421B}"/>
              </a:ext>
            </a:extLst>
          </p:cNvPr>
          <p:cNvSpPr>
            <a:spLocks noGrp="1"/>
          </p:cNvSpPr>
          <p:nvPr>
            <p:ph type="sldNum" sz="quarter" idx="12"/>
          </p:nvPr>
        </p:nvSpPr>
        <p:spPr/>
        <p:txBody>
          <a:bodyPr/>
          <a:lstStyle/>
          <a:p>
            <a:fld id="{BCDE79FB-97BA-492B-8D57-F1373F9ADA95}" type="slidenum">
              <a:rPr lang="en-US" smtClean="0"/>
              <a:t>66</a:t>
            </a:fld>
            <a:endParaRPr lang="en-US"/>
          </a:p>
        </p:txBody>
      </p:sp>
      <p:grpSp>
        <p:nvGrpSpPr>
          <p:cNvPr id="6" name="Group 5">
            <a:extLst>
              <a:ext uri="{FF2B5EF4-FFF2-40B4-BE49-F238E27FC236}">
                <a16:creationId xmlns:a16="http://schemas.microsoft.com/office/drawing/2014/main" id="{4A3C6EA7-AFCD-F48D-DD92-95F4A6CD14B3}"/>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6AB4506D-99DB-96AC-4DE2-2F1CA712031D}"/>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BFCB6B9-4951-EBFD-9318-5DE3FAD2795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56F96C54-5F07-5370-E219-38F8279A02FC}"/>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032E75DB-5415-F39D-F5A8-C4EAACEC9CCD}"/>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9FC85E-65AB-3AAF-BDCB-D09176C0B96D}"/>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8167502C-5111-CC75-BB29-79E93A75E7AD}"/>
              </a:ext>
            </a:extLst>
          </p:cNvPr>
          <p:cNvSpPr txBox="1">
            <a:spLocks/>
          </p:cNvSpPr>
          <p:nvPr/>
        </p:nvSpPr>
        <p:spPr>
          <a:xfrm>
            <a:off x="8851535" y="1745986"/>
            <a:ext cx="2807065" cy="38933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The submitting entity </a:t>
            </a:r>
            <a:r>
              <a:rPr lang="en-US" sz="1400"/>
              <a:t>(generally the Interconnecting TSP, with the Interconnecting DSP and ILLE copied where applicable) </a:t>
            </a:r>
            <a:r>
              <a:rPr lang="en-US" sz="1400" b="1"/>
              <a:t>transmits the final coordinated submission package to ERCOT </a:t>
            </a:r>
            <a:r>
              <a:rPr lang="en-US" sz="1400"/>
              <a:t>using the standardized email template</a:t>
            </a:r>
          </a:p>
          <a:p>
            <a:pPr marL="285750" indent="-285750">
              <a:buFont typeface="Arial" panose="020B0604020202020204" pitchFamily="34" charset="0"/>
              <a:buChar char="•"/>
            </a:pPr>
            <a:r>
              <a:rPr lang="en-US" sz="1400" b="1"/>
              <a:t>The final package may include:</a:t>
            </a:r>
          </a:p>
          <a:p>
            <a:pPr marL="514350" lvl="1" indent="-285750">
              <a:buFont typeface="Arial" panose="020B0604020202020204" pitchFamily="34" charset="0"/>
              <a:buChar char="•"/>
            </a:pPr>
            <a:r>
              <a:rPr lang="en-US" sz="1400"/>
              <a:t>Completed LIF</a:t>
            </a:r>
          </a:p>
          <a:p>
            <a:pPr marL="514350" lvl="1" indent="-285750">
              <a:buFont typeface="Arial" panose="020B0604020202020204" pitchFamily="34" charset="0"/>
              <a:buChar char="•"/>
            </a:pPr>
            <a:r>
              <a:rPr lang="en-US" sz="1400"/>
              <a:t>Supporting evidence and disclosures</a:t>
            </a:r>
          </a:p>
          <a:p>
            <a:pPr marL="514350" lvl="1" indent="-285750">
              <a:buFont typeface="Arial" panose="020B0604020202020204" pitchFamily="34" charset="0"/>
              <a:buChar char="•"/>
            </a:pPr>
            <a:r>
              <a:rPr lang="en-US" sz="1400"/>
              <a:t>ILLE attestations/forms where applicable</a:t>
            </a:r>
          </a:p>
          <a:p>
            <a:pPr marL="514350" lvl="1" indent="-285750">
              <a:buFont typeface="Arial" panose="020B0604020202020204" pitchFamily="34" charset="0"/>
              <a:buChar char="•"/>
            </a:pPr>
            <a:r>
              <a:rPr lang="en-US" sz="1400"/>
              <a:t>Supporting technical materials</a:t>
            </a:r>
          </a:p>
        </p:txBody>
      </p:sp>
      <p:pic>
        <p:nvPicPr>
          <p:cNvPr id="15" name="Picture 14">
            <a:extLst>
              <a:ext uri="{FF2B5EF4-FFF2-40B4-BE49-F238E27FC236}">
                <a16:creationId xmlns:a16="http://schemas.microsoft.com/office/drawing/2014/main" id="{3F9387B6-8AD5-E785-44FE-E6979632780E}"/>
              </a:ext>
            </a:extLst>
          </p:cNvPr>
          <p:cNvPicPr>
            <a:picLocks noChangeAspect="1"/>
          </p:cNvPicPr>
          <p:nvPr/>
        </p:nvPicPr>
        <p:blipFill>
          <a:blip r:embed="rId12"/>
          <a:stretch>
            <a:fillRect/>
          </a:stretch>
        </p:blipFill>
        <p:spPr>
          <a:xfrm>
            <a:off x="1257300" y="1745986"/>
            <a:ext cx="3724795" cy="4534533"/>
          </a:xfrm>
          <a:prstGeom prst="rect">
            <a:avLst/>
          </a:prstGeom>
        </p:spPr>
      </p:pic>
      <p:pic>
        <p:nvPicPr>
          <p:cNvPr id="17" name="Picture 16">
            <a:extLst>
              <a:ext uri="{FF2B5EF4-FFF2-40B4-BE49-F238E27FC236}">
                <a16:creationId xmlns:a16="http://schemas.microsoft.com/office/drawing/2014/main" id="{8DA2016C-01BE-8280-95F0-C151515EBE2E}"/>
              </a:ext>
            </a:extLst>
          </p:cNvPr>
          <p:cNvPicPr>
            <a:picLocks noChangeAspect="1"/>
          </p:cNvPicPr>
          <p:nvPr/>
        </p:nvPicPr>
        <p:blipFill>
          <a:blip r:embed="rId13"/>
          <a:stretch>
            <a:fillRect/>
          </a:stretch>
        </p:blipFill>
        <p:spPr>
          <a:xfrm>
            <a:off x="5003836" y="1753916"/>
            <a:ext cx="3534268" cy="952633"/>
          </a:xfrm>
          <a:prstGeom prst="rect">
            <a:avLst/>
          </a:prstGeom>
        </p:spPr>
      </p:pic>
      <p:sp>
        <p:nvSpPr>
          <p:cNvPr id="18" name="Rectangle 17">
            <a:extLst>
              <a:ext uri="{FF2B5EF4-FFF2-40B4-BE49-F238E27FC236}">
                <a16:creationId xmlns:a16="http://schemas.microsoft.com/office/drawing/2014/main" id="{773D7FCD-8BF1-41FF-BDA3-5DF96E06A57D}"/>
              </a:ext>
            </a:extLst>
          </p:cNvPr>
          <p:cNvSpPr/>
          <p:nvPr/>
        </p:nvSpPr>
        <p:spPr>
          <a:xfrm>
            <a:off x="1403604" y="1745985"/>
            <a:ext cx="7036308" cy="455801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rackerNumBlue 4">
            <a:extLst>
              <a:ext uri="{FF2B5EF4-FFF2-40B4-BE49-F238E27FC236}">
                <a16:creationId xmlns:a16="http://schemas.microsoft.com/office/drawing/2014/main" id="{59388FAD-6D3F-519D-AFBF-BD4F97D4E156}"/>
              </a:ext>
            </a:extLst>
          </p:cNvPr>
          <p:cNvSpPr/>
          <p:nvPr>
            <p:custDataLst>
              <p:tags r:id="rId2"/>
            </p:custDataLst>
          </p:nvPr>
        </p:nvSpPr>
        <p:spPr>
          <a:xfrm>
            <a:off x="1284875" y="16300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0" name="TrackerNumBlue 4">
            <a:extLst>
              <a:ext uri="{FF2B5EF4-FFF2-40B4-BE49-F238E27FC236}">
                <a16:creationId xmlns:a16="http://schemas.microsoft.com/office/drawing/2014/main" id="{AF749113-2283-F092-9FE4-2FFF0F16CE4A}"/>
              </a:ext>
            </a:extLst>
          </p:cNvPr>
          <p:cNvSpPr/>
          <p:nvPr>
            <p:custDataLst>
              <p:tags r:id="rId3"/>
            </p:custDataLst>
          </p:nvPr>
        </p:nvSpPr>
        <p:spPr>
          <a:xfrm>
            <a:off x="8808207" y="1722509"/>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1" name="Rectangle 20">
            <a:extLst>
              <a:ext uri="{FF2B5EF4-FFF2-40B4-BE49-F238E27FC236}">
                <a16:creationId xmlns:a16="http://schemas.microsoft.com/office/drawing/2014/main" id="{92088F42-6C5C-9F48-5C5E-289F0FB3CC26}"/>
              </a:ext>
            </a:extLst>
          </p:cNvPr>
          <p:cNvSpPr/>
          <p:nvPr/>
        </p:nvSpPr>
        <p:spPr>
          <a:xfrm>
            <a:off x="4846632" y="1969966"/>
            <a:ext cx="3534269" cy="36194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TrackerNumBlue 4">
            <a:extLst>
              <a:ext uri="{FF2B5EF4-FFF2-40B4-BE49-F238E27FC236}">
                <a16:creationId xmlns:a16="http://schemas.microsoft.com/office/drawing/2014/main" id="{5BB29488-5FBF-4C87-8536-4FCD8642957F}"/>
              </a:ext>
            </a:extLst>
          </p:cNvPr>
          <p:cNvSpPr/>
          <p:nvPr>
            <p:custDataLst>
              <p:tags r:id="rId4"/>
            </p:custDataLst>
          </p:nvPr>
        </p:nvSpPr>
        <p:spPr>
          <a:xfrm>
            <a:off x="4736174" y="202254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3" name="TrackerNumBlue 4">
            <a:extLst>
              <a:ext uri="{FF2B5EF4-FFF2-40B4-BE49-F238E27FC236}">
                <a16:creationId xmlns:a16="http://schemas.microsoft.com/office/drawing/2014/main" id="{8C05FBA0-163F-09B7-0B7C-BEE6BC1FE92D}"/>
              </a:ext>
            </a:extLst>
          </p:cNvPr>
          <p:cNvSpPr/>
          <p:nvPr>
            <p:custDataLst>
              <p:tags r:id="rId5"/>
            </p:custDataLst>
          </p:nvPr>
        </p:nvSpPr>
        <p:spPr>
          <a:xfrm>
            <a:off x="8808207" y="3524132"/>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4" name="5. Source">
            <a:extLst>
              <a:ext uri="{FF2B5EF4-FFF2-40B4-BE49-F238E27FC236}">
                <a16:creationId xmlns:a16="http://schemas.microsoft.com/office/drawing/2014/main" id="{2FFDACBB-854C-8402-2FAC-7888484785E9}"/>
              </a:ext>
            </a:extLst>
          </p:cNvPr>
          <p:cNvSpPr txBox="1"/>
          <p:nvPr>
            <p:custDataLst>
              <p:tags r:id="rId6"/>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26" name="TextBox 1064">
            <a:extLst>
              <a:ext uri="{FF2B5EF4-FFF2-40B4-BE49-F238E27FC236}">
                <a16:creationId xmlns:a16="http://schemas.microsoft.com/office/drawing/2014/main" id="{BF3EA97C-1180-EA0F-33F7-1CB031E85A9B}"/>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8" name="TextBox 1064">
            <a:extLst>
              <a:ext uri="{FF2B5EF4-FFF2-40B4-BE49-F238E27FC236}">
                <a16:creationId xmlns:a16="http://schemas.microsoft.com/office/drawing/2014/main" id="{43128BBB-FAE9-BE79-66AD-848ACE5D73A4}"/>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323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CC6F-D421-BA5D-4BAE-A68B3DBCB55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D6B5469-8BBC-044A-23F4-5EC9F5E0CA96}"/>
              </a:ext>
            </a:extLst>
          </p:cNvPr>
          <p:cNvGraphicFramePr>
            <a:graphicFrameLocks noChangeAspect="1"/>
          </p:cNvGraphicFramePr>
          <p:nvPr>
            <p:custDataLst>
              <p:tags r:id="rId1"/>
            </p:custDataLst>
            <p:extLst>
              <p:ext uri="{D42A27DB-BD31-4B8C-83A1-F6EECF244321}">
                <p14:modId xmlns:p14="http://schemas.microsoft.com/office/powerpoint/2010/main" val="1045125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5" name="think-cell data - do not delete" hidden="1">
                        <a:extLst>
                          <a:ext uri="{FF2B5EF4-FFF2-40B4-BE49-F238E27FC236}">
                            <a16:creationId xmlns:a16="http://schemas.microsoft.com/office/drawing/2014/main" id="{9D6B5469-8BBC-044A-23F4-5EC9F5E0CA9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1EFA8F59-7493-1BAF-32EC-865AFC18223A}"/>
              </a:ext>
            </a:extLst>
          </p:cNvPr>
          <p:cNvPicPr>
            <a:picLocks noChangeAspect="1"/>
          </p:cNvPicPr>
          <p:nvPr/>
        </p:nvPicPr>
        <p:blipFill>
          <a:blip r:embed="rId13"/>
          <a:srcRect r="62597"/>
          <a:stretch>
            <a:fillRect/>
          </a:stretch>
        </p:blipFill>
        <p:spPr>
          <a:xfrm>
            <a:off x="1257300" y="1667302"/>
            <a:ext cx="3756837" cy="4106935"/>
          </a:xfrm>
          <a:prstGeom prst="rect">
            <a:avLst/>
          </a:prstGeom>
        </p:spPr>
      </p:pic>
      <p:pic>
        <p:nvPicPr>
          <p:cNvPr id="25" name="Picture 24">
            <a:extLst>
              <a:ext uri="{FF2B5EF4-FFF2-40B4-BE49-F238E27FC236}">
                <a16:creationId xmlns:a16="http://schemas.microsoft.com/office/drawing/2014/main" id="{7AC43D43-DE28-C2DD-367A-F3C79D077A24}"/>
              </a:ext>
            </a:extLst>
          </p:cNvPr>
          <p:cNvPicPr>
            <a:picLocks noChangeAspect="1"/>
          </p:cNvPicPr>
          <p:nvPr/>
        </p:nvPicPr>
        <p:blipFill>
          <a:blip r:embed="rId13"/>
          <a:srcRect l="66646"/>
          <a:stretch>
            <a:fillRect/>
          </a:stretch>
        </p:blipFill>
        <p:spPr>
          <a:xfrm>
            <a:off x="5188017" y="1667302"/>
            <a:ext cx="3350087" cy="4106935"/>
          </a:xfrm>
          <a:prstGeom prst="rect">
            <a:avLst/>
          </a:prstGeom>
        </p:spPr>
      </p:pic>
      <p:sp>
        <p:nvSpPr>
          <p:cNvPr id="2" name="Title Placeholder 1">
            <a:extLst>
              <a:ext uri="{FF2B5EF4-FFF2-40B4-BE49-F238E27FC236}">
                <a16:creationId xmlns:a16="http://schemas.microsoft.com/office/drawing/2014/main" id="{87A5B70B-C4E8-EE40-7DAF-7E9488EC4387}"/>
              </a:ext>
            </a:extLst>
          </p:cNvPr>
          <p:cNvSpPr>
            <a:spLocks noGrp="1"/>
          </p:cNvSpPr>
          <p:nvPr>
            <p:ph type="title"/>
          </p:nvPr>
        </p:nvSpPr>
        <p:spPr>
          <a:xfrm>
            <a:off x="1257300" y="457200"/>
            <a:ext cx="10401300" cy="664797"/>
          </a:xfrm>
        </p:spPr>
        <p:txBody>
          <a:bodyPr vert="horz" wrap="square">
            <a:spAutoFit/>
          </a:bodyPr>
          <a:lstStyle/>
          <a:p>
            <a:r>
              <a:rPr lang="en-US"/>
              <a:t>Case Study (8/8): ERCOT performs final review of submission materials and supporting documents</a:t>
            </a:r>
          </a:p>
        </p:txBody>
      </p:sp>
      <p:sp>
        <p:nvSpPr>
          <p:cNvPr id="3" name="Slide Number Placeholder 4">
            <a:extLst>
              <a:ext uri="{FF2B5EF4-FFF2-40B4-BE49-F238E27FC236}">
                <a16:creationId xmlns:a16="http://schemas.microsoft.com/office/drawing/2014/main" id="{915E06CB-D341-9DD2-6E69-5B1EE2EE3AF3}"/>
              </a:ext>
            </a:extLst>
          </p:cNvPr>
          <p:cNvSpPr>
            <a:spLocks noGrp="1"/>
          </p:cNvSpPr>
          <p:nvPr>
            <p:ph type="sldNum" sz="quarter" idx="12"/>
          </p:nvPr>
        </p:nvSpPr>
        <p:spPr/>
        <p:txBody>
          <a:bodyPr/>
          <a:lstStyle/>
          <a:p>
            <a:fld id="{BCDE79FB-97BA-492B-8D57-F1373F9ADA95}" type="slidenum">
              <a:rPr lang="en-US" smtClean="0"/>
              <a:t>67</a:t>
            </a:fld>
            <a:endParaRPr lang="en-US"/>
          </a:p>
        </p:txBody>
      </p:sp>
      <p:grpSp>
        <p:nvGrpSpPr>
          <p:cNvPr id="6" name="Group 5">
            <a:extLst>
              <a:ext uri="{FF2B5EF4-FFF2-40B4-BE49-F238E27FC236}">
                <a16:creationId xmlns:a16="http://schemas.microsoft.com/office/drawing/2014/main" id="{F83D2111-CF66-64DB-74FB-0E1829E46064}"/>
              </a:ext>
            </a:extLst>
          </p:cNvPr>
          <p:cNvGrpSpPr/>
          <p:nvPr/>
        </p:nvGrpSpPr>
        <p:grpSpPr>
          <a:xfrm>
            <a:off x="1257300" y="1389218"/>
            <a:ext cx="7280804" cy="220337"/>
            <a:chOff x="1257300" y="1284810"/>
            <a:chExt cx="7121705" cy="220337"/>
          </a:xfrm>
        </p:grpSpPr>
        <p:cxnSp>
          <p:nvCxnSpPr>
            <p:cNvPr id="7" name="LineBasicDefault 292">
              <a:extLst>
                <a:ext uri="{FF2B5EF4-FFF2-40B4-BE49-F238E27FC236}">
                  <a16:creationId xmlns:a16="http://schemas.microsoft.com/office/drawing/2014/main" id="{20982F2E-0330-2C21-0574-EED168DD494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FC3DB3-8DA1-8B94-60DA-310A3722F6B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9" name="Group 8">
            <a:extLst>
              <a:ext uri="{FF2B5EF4-FFF2-40B4-BE49-F238E27FC236}">
                <a16:creationId xmlns:a16="http://schemas.microsoft.com/office/drawing/2014/main" id="{781E1EAF-C515-5199-EFC2-1FC54D013DE0}"/>
              </a:ext>
            </a:extLst>
          </p:cNvPr>
          <p:cNvGrpSpPr>
            <a:grpSpLocks/>
          </p:cNvGrpSpPr>
          <p:nvPr/>
        </p:nvGrpSpPr>
        <p:grpSpPr>
          <a:xfrm>
            <a:off x="8851535" y="1389218"/>
            <a:ext cx="2807065" cy="220337"/>
            <a:chOff x="1257300" y="1284810"/>
            <a:chExt cx="7121705" cy="220337"/>
          </a:xfrm>
        </p:grpSpPr>
        <p:cxnSp>
          <p:nvCxnSpPr>
            <p:cNvPr id="10" name="LineBasicDefault 292">
              <a:extLst>
                <a:ext uri="{FF2B5EF4-FFF2-40B4-BE49-F238E27FC236}">
                  <a16:creationId xmlns:a16="http://schemas.microsoft.com/office/drawing/2014/main" id="{644F57E4-1940-9968-B29F-ABEB01BCFCE9}"/>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E7739C-AE60-769D-52B9-F8B0D04FD276}"/>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CF949F37-A452-C936-C0CC-3601BB826921}"/>
              </a:ext>
            </a:extLst>
          </p:cNvPr>
          <p:cNvSpPr txBox="1">
            <a:spLocks/>
          </p:cNvSpPr>
          <p:nvPr/>
        </p:nvSpPr>
        <p:spPr>
          <a:xfrm>
            <a:off x="8851535" y="1745986"/>
            <a:ext cx="2807065" cy="36009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Upon receipt of the submission package, ERCOT performs a final review </a:t>
            </a:r>
            <a:r>
              <a:rPr lang="en-US" sz="1400"/>
              <a:t>of the submitted materials and supporting documentation</a:t>
            </a:r>
          </a:p>
          <a:p>
            <a:pPr marL="285750" indent="-285750">
              <a:buFont typeface="Arial" panose="020B0604020202020204" pitchFamily="34" charset="0"/>
              <a:buChar char="•"/>
            </a:pPr>
            <a:r>
              <a:rPr lang="en-US" sz="1400" b="1"/>
              <a:t>If ERCOT identifies deficiencies, inconsistencies, or missing information, ERCOT may request clarification or supplemental materials </a:t>
            </a:r>
            <a:r>
              <a:rPr lang="en-US" sz="1400"/>
              <a:t>from the submitting TSP/DSP and/or ILLE</a:t>
            </a:r>
          </a:p>
          <a:p>
            <a:pPr marL="285750" indent="-285750">
              <a:buFont typeface="Arial" panose="020B0604020202020204" pitchFamily="34" charset="0"/>
              <a:buChar char="•"/>
            </a:pPr>
            <a:r>
              <a:rPr lang="en-US" sz="1400" b="1"/>
              <a:t>Final Batch Zero eligibility determinations remain subject to ERCOT review </a:t>
            </a:r>
            <a:r>
              <a:rPr lang="en-US" sz="1400"/>
              <a:t>and approval</a:t>
            </a:r>
          </a:p>
        </p:txBody>
      </p:sp>
      <p:sp>
        <p:nvSpPr>
          <p:cNvPr id="4" name="TrackerNumBlue 4">
            <a:extLst>
              <a:ext uri="{FF2B5EF4-FFF2-40B4-BE49-F238E27FC236}">
                <a16:creationId xmlns:a16="http://schemas.microsoft.com/office/drawing/2014/main" id="{F871A049-503B-D04F-2020-D11FB6810653}"/>
              </a:ext>
            </a:extLst>
          </p:cNvPr>
          <p:cNvSpPr/>
          <p:nvPr>
            <p:custDataLst>
              <p:tags r:id="rId2"/>
            </p:custDataLst>
          </p:nvPr>
        </p:nvSpPr>
        <p:spPr>
          <a:xfrm>
            <a:off x="8824264" y="174344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13" name="TrackerNumBlue 4">
            <a:extLst>
              <a:ext uri="{FF2B5EF4-FFF2-40B4-BE49-F238E27FC236}">
                <a16:creationId xmlns:a16="http://schemas.microsoft.com/office/drawing/2014/main" id="{FADB0485-BF32-543B-982A-9EFF3334DE85}"/>
              </a:ext>
            </a:extLst>
          </p:cNvPr>
          <p:cNvSpPr/>
          <p:nvPr>
            <p:custDataLst>
              <p:tags r:id="rId3"/>
            </p:custDataLst>
          </p:nvPr>
        </p:nvSpPr>
        <p:spPr>
          <a:xfrm>
            <a:off x="8824264" y="287771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8" name="Rectangle 17">
            <a:extLst>
              <a:ext uri="{FF2B5EF4-FFF2-40B4-BE49-F238E27FC236}">
                <a16:creationId xmlns:a16="http://schemas.microsoft.com/office/drawing/2014/main" id="{0B692794-E522-9D2C-3BBB-77F8BFF48347}"/>
              </a:ext>
            </a:extLst>
          </p:cNvPr>
          <p:cNvSpPr/>
          <p:nvPr/>
        </p:nvSpPr>
        <p:spPr>
          <a:xfrm>
            <a:off x="7826884" y="2427500"/>
            <a:ext cx="710759" cy="340448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rackerNumBlue 4">
            <a:extLst>
              <a:ext uri="{FF2B5EF4-FFF2-40B4-BE49-F238E27FC236}">
                <a16:creationId xmlns:a16="http://schemas.microsoft.com/office/drawing/2014/main" id="{89227657-1117-7435-764E-4C0BAF3F8CAF}"/>
              </a:ext>
            </a:extLst>
          </p:cNvPr>
          <p:cNvSpPr/>
          <p:nvPr>
            <p:custDataLst>
              <p:tags r:id="rId4"/>
            </p:custDataLst>
          </p:nvPr>
        </p:nvSpPr>
        <p:spPr>
          <a:xfrm>
            <a:off x="7692130" y="2694453"/>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0" name="Rectangle 19">
            <a:extLst>
              <a:ext uri="{FF2B5EF4-FFF2-40B4-BE49-F238E27FC236}">
                <a16:creationId xmlns:a16="http://schemas.microsoft.com/office/drawing/2014/main" id="{9035CF09-5DB6-7360-BF3D-CF5CD5959AA1}"/>
              </a:ext>
            </a:extLst>
          </p:cNvPr>
          <p:cNvSpPr/>
          <p:nvPr/>
        </p:nvSpPr>
        <p:spPr>
          <a:xfrm>
            <a:off x="1143000" y="4302263"/>
            <a:ext cx="7534656" cy="11979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TrackerNumBlue 4">
            <a:extLst>
              <a:ext uri="{FF2B5EF4-FFF2-40B4-BE49-F238E27FC236}">
                <a16:creationId xmlns:a16="http://schemas.microsoft.com/office/drawing/2014/main" id="{D372034C-B972-E91D-0AD4-5A011B590C0A}"/>
              </a:ext>
            </a:extLst>
          </p:cNvPr>
          <p:cNvSpPr/>
          <p:nvPr>
            <p:custDataLst>
              <p:tags r:id="rId5"/>
            </p:custDataLst>
          </p:nvPr>
        </p:nvSpPr>
        <p:spPr>
          <a:xfrm>
            <a:off x="972669" y="4233764"/>
            <a:ext cx="256792" cy="256792"/>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5" name="5. Source">
            <a:extLst>
              <a:ext uri="{FF2B5EF4-FFF2-40B4-BE49-F238E27FC236}">
                <a16:creationId xmlns:a16="http://schemas.microsoft.com/office/drawing/2014/main" id="{F3F3E6A5-7BBC-B234-2FB0-6595BB17DDD9}"/>
              </a:ext>
            </a:extLst>
          </p:cNvPr>
          <p:cNvSpPr txBox="1"/>
          <p:nvPr>
            <p:custDataLst>
              <p:tags r:id="rId6"/>
            </p:custDataLst>
          </p:nvPr>
        </p:nvSpPr>
        <p:spPr>
          <a:xfrm>
            <a:off x="86064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16" name="TextBox 1064">
            <a:extLst>
              <a:ext uri="{FF2B5EF4-FFF2-40B4-BE49-F238E27FC236}">
                <a16:creationId xmlns:a16="http://schemas.microsoft.com/office/drawing/2014/main" id="{D3521CE1-5EAC-D0A0-EAD0-056FC97889CB}"/>
              </a:ext>
            </a:extLst>
          </p:cNvPr>
          <p:cNvSpPr txBox="1">
            <a:spLocks/>
          </p:cNvSpPr>
          <p:nvPr/>
        </p:nvSpPr>
        <p:spPr>
          <a:xfrm>
            <a:off x="10483596"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23" name="TextBox 1064">
            <a:extLst>
              <a:ext uri="{FF2B5EF4-FFF2-40B4-BE49-F238E27FC236}">
                <a16:creationId xmlns:a16="http://schemas.microsoft.com/office/drawing/2014/main" id="{0C86AA1B-10AC-DFD1-DB80-D524BF182558}"/>
              </a:ext>
            </a:extLst>
          </p:cNvPr>
          <p:cNvSpPr txBox="1">
            <a:spLocks/>
          </p:cNvSpPr>
          <p:nvPr/>
        </p:nvSpPr>
        <p:spPr>
          <a:xfrm>
            <a:off x="10483595" y="249954"/>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Tree>
    <p:extLst>
      <p:ext uri="{BB962C8B-B14F-4D97-AF65-F5344CB8AC3E}">
        <p14:creationId xmlns:p14="http://schemas.microsoft.com/office/powerpoint/2010/main" val="2135366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4E5A6-1207-5B1C-B3FC-1F47A30F57EE}"/>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E150EC7-EC15-9E00-A020-C85C7FB63B49}"/>
              </a:ext>
            </a:extLst>
          </p:cNvPr>
          <p:cNvGraphicFramePr>
            <a:graphicFrameLocks noChangeAspect="1"/>
          </p:cNvGraphicFramePr>
          <p:nvPr>
            <p:custDataLst>
              <p:tags r:id="rId1"/>
            </p:custDataLst>
            <p:extLst>
              <p:ext uri="{D42A27DB-BD31-4B8C-83A1-F6EECF244321}">
                <p14:modId xmlns:p14="http://schemas.microsoft.com/office/powerpoint/2010/main" val="3438426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CE150EC7-EC15-9E00-A020-C85C7FB63B49}"/>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08B7C2-94FB-C3F2-4D57-F176EEE51E1F}"/>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6A782ACC-C151-9251-E15E-DF10F7513707}"/>
              </a:ext>
            </a:extLst>
          </p:cNvPr>
          <p:cNvSpPr>
            <a:spLocks noGrp="1"/>
          </p:cNvSpPr>
          <p:nvPr>
            <p:ph type="sldNum" sz="quarter" idx="12"/>
          </p:nvPr>
        </p:nvSpPr>
        <p:spPr/>
        <p:txBody>
          <a:bodyPr/>
          <a:lstStyle/>
          <a:p>
            <a:fld id="{BCDE79FB-97BA-492B-8D57-F1373F9ADA95}" type="slidenum">
              <a:rPr lang="en-US" smtClean="0"/>
              <a:t>7</a:t>
            </a:fld>
            <a:endParaRPr lang="en-US"/>
          </a:p>
        </p:txBody>
      </p:sp>
      <p:sp>
        <p:nvSpPr>
          <p:cNvPr id="30" name="Rectangle 29">
            <a:extLst>
              <a:ext uri="{FF2B5EF4-FFF2-40B4-BE49-F238E27FC236}">
                <a16:creationId xmlns:a16="http://schemas.microsoft.com/office/drawing/2014/main" id="{18EB278F-FD91-7D49-55C4-09545E983818}"/>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57BA4ED8-01E5-7AC2-4FB6-99C2D4E9CDDA}"/>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63E79C20-03B5-AB30-6F71-0283B6522429}"/>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5418E267-85AE-7014-96B2-748D2051C020}"/>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CDF6C52E-2F4D-FC67-2DD6-DE0D880893DC}"/>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97070BAE-2F64-95FF-5747-3FAA90DBCE6F}"/>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620DF417-33A5-F3F8-4F53-E30A7BF764A4}"/>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6" name="TextBox 1064">
            <a:extLst>
              <a:ext uri="{FF2B5EF4-FFF2-40B4-BE49-F238E27FC236}">
                <a16:creationId xmlns:a16="http://schemas.microsoft.com/office/drawing/2014/main" id="{FF111A29-51FE-C1F5-6EF1-26249F28E42A}"/>
              </a:ext>
            </a:extLst>
          </p:cNvPr>
          <p:cNvSpPr txBox="1">
            <a:spLocks/>
          </p:cNvSpPr>
          <p:nvPr/>
        </p:nvSpPr>
        <p:spPr>
          <a:xfrm>
            <a:off x="1185137" y="50705"/>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ILLUSTRATIVE</a:t>
            </a:r>
            <a:endParaRPr lang="en-US" sz="1100" u="sng">
              <a:solidFill>
                <a:srgbClr val="FF0000"/>
              </a:solidFill>
            </a:endParaRPr>
          </a:p>
        </p:txBody>
      </p:sp>
      <p:sp>
        <p:nvSpPr>
          <p:cNvPr id="8" name="TextBox 1064">
            <a:extLst>
              <a:ext uri="{FF2B5EF4-FFF2-40B4-BE49-F238E27FC236}">
                <a16:creationId xmlns:a16="http://schemas.microsoft.com/office/drawing/2014/main" id="{93651EE2-5590-9DAB-0BB7-96639D31BC0B}"/>
              </a:ext>
            </a:extLst>
          </p:cNvPr>
          <p:cNvSpPr txBox="1">
            <a:spLocks/>
          </p:cNvSpPr>
          <p:nvPr/>
        </p:nvSpPr>
        <p:spPr>
          <a:xfrm>
            <a:off x="2225163" y="44008"/>
            <a:ext cx="1639509" cy="169863"/>
          </a:xfrm>
          <a:prstGeom prst="rect">
            <a:avLst/>
          </a:prstGeom>
        </p:spPr>
        <p:txBody>
          <a:bodyPr vert="horz" wrap="square" lIns="0" tIns="0" rIns="0" bIns="0" rtlCol="0" anchor="t">
            <a:spAutoFit/>
          </a:bodyPr>
          <a:lstStyle>
            <a:defPPr>
              <a:defRPr lang="en-US"/>
            </a:defPPr>
            <a:lvl1pPr marL="0" lv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lvl="1"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lvl="2"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lvl="3"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lvl="4"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u="sng">
                <a:solidFill>
                  <a:srgbClr val="FF0000"/>
                </a:solidFill>
              </a:rPr>
              <a:t>HIGHLY PRELIMINARY</a:t>
            </a:r>
            <a:endParaRPr lang="en-US" sz="1100" u="sng">
              <a:solidFill>
                <a:srgbClr val="FF0000"/>
              </a:solidFill>
            </a:endParaRPr>
          </a:p>
        </p:txBody>
      </p:sp>
      <p:sp>
        <p:nvSpPr>
          <p:cNvPr id="5" name="Rectangle 4">
            <a:extLst>
              <a:ext uri="{FF2B5EF4-FFF2-40B4-BE49-F238E27FC236}">
                <a16:creationId xmlns:a16="http://schemas.microsoft.com/office/drawing/2014/main" id="{53DB900D-7D80-DACD-1394-289F0E15FA54}"/>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7941B2BD-569A-A341-E29C-15EB3732534D}"/>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6978242F-2410-F6E8-08FD-581864676BE8}"/>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283D50D6-6E7A-76C9-CE4C-476C8627DEBC}"/>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E1DB0604-DE41-AC2B-FAAF-23CAF107C90F}"/>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D6863607-F6C2-5E71-D3B5-63C4E2ED8DCA}"/>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BF1794E3-0921-076C-DD80-B44A93A4A454}"/>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E190A5DB-4D68-FEE6-3879-4AB5FB599134}"/>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26B8DA30-9D3B-9579-AE7D-59B6AF411769}"/>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56180F4A-A9A3-FAE0-33CE-EFA09FBF0761}"/>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ABE830A2-85DA-ED31-9EAA-ACC830868026}"/>
              </a:ext>
            </a:extLst>
          </p:cNvPr>
          <p:cNvSpPr txBox="1">
            <a:spLocks/>
          </p:cNvSpPr>
          <p:nvPr/>
        </p:nvSpPr>
        <p:spPr>
          <a:xfrm>
            <a:off x="4387065" y="2534974"/>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coordinate responsibility for reviewing submission materials, determine the applicable Eligibility/Entry Path, and prepare the LCP</a:t>
            </a:r>
            <a:r>
              <a:rPr lang="en-US" sz="1100" baseline="30000"/>
              <a:t>2</a:t>
            </a:r>
            <a:r>
              <a:rPr lang="en-US" sz="1100"/>
              <a:t>. Review responsibility and completion status are tracked within the LIF</a:t>
            </a:r>
          </a:p>
        </p:txBody>
      </p:sp>
      <p:sp>
        <p:nvSpPr>
          <p:cNvPr id="76" name="TrackerNumWhite 3">
            <a:extLst>
              <a:ext uri="{FF2B5EF4-FFF2-40B4-BE49-F238E27FC236}">
                <a16:creationId xmlns:a16="http://schemas.microsoft.com/office/drawing/2014/main" id="{D5D76D67-CFBE-6A5A-D042-F2B3D53A8CF1}"/>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8DDE8BCD-5FAB-B43C-D0CC-CA634AE88A93}"/>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5BB12751-8A3C-47E4-BA06-3B4B109A26FA}"/>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21C33E46-3CC8-C495-0040-FDED8C4EB6F4}"/>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F1F141A1-4FCB-589B-5476-BAD7B503C2FB}"/>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A239C700-1CBD-79EB-1ECA-03A05073EC57}"/>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0D6CCB26-5EB3-7C3A-43D0-2ED59647561E}"/>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31BB7615-7F84-D06C-91B6-D621B9445470}"/>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02DF25B6-B9B1-B48A-4188-FA9C0150B6D1}"/>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8DDDE42A-5CE1-8976-FD53-036CFA80C952}"/>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0A88A8C0-842D-9D76-85B3-92A820F19CA0}"/>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C2533FE7-F5AE-1489-058C-C641E7598E18}"/>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DE6F47DD-E0F0-C75D-3D94-ACBC48F853D9}"/>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0BD467C0-EDE7-19BE-9C80-47130D50969A}"/>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46BF0C3-3614-861A-3991-4B76F0CCAE3B}"/>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CDFAE403-587B-EECE-3AEC-112FA9F523B4}"/>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B756A7A-CC28-F12B-AEEC-AA14C7AB5020}"/>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28E94811-F2D5-14C6-4A48-944A50041DB4}"/>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D3534399-5DA6-8461-7F08-248E88A5DED7}"/>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5E5A6BED-E213-6CCE-BE46-1603D94BB12A}"/>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49193AE3-9BFF-8269-9644-F4899F0AC009}"/>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284CBE69-8A08-F605-ACD0-F1E20F349DAF}"/>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AA0FE8B-CF13-0E7C-534E-BA8DDDFC16F3}"/>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EF2C2CAE-98BC-1957-9F22-ADEF6319E139}"/>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EA454B0F-8891-B2AA-46F4-37CFAF0A392A}"/>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D65A9F08-03E5-F483-0645-774308486C3E}"/>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ACB8605B-C132-A807-AB93-7C12F02C51A5}"/>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21AD107E-0E7E-3DFC-6D4E-141A9DB0CCD1}"/>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02A02E33-8645-8E31-6BBC-1A30F5AD1754}"/>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8385F9A1-67DB-4AB9-7614-86CC834371A4}"/>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F25C28C7-9BA3-ED70-4AFA-6E3C3469ED90}"/>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B1A2CE1-26E7-4F43-0DF1-51BEF398C476}"/>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A7AC368-C215-E51A-9287-A2A334156D5E}"/>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B645776-6F1E-CCA8-C9C9-9C7CF9DE6689}"/>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381E2D94-E6DA-58B2-1D79-B5E5AD3FBBD6}"/>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FDF6026-91F7-5E94-BCB9-61B20FAD98E0}"/>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B3567AC4-AD53-6A55-05BF-4A6D037D61FD}"/>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011BA1E8-3AEC-B981-8169-206E30C93F32}"/>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A8569F0-AFC9-AEA6-8BE9-002143F088F4}"/>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A195F2FE-463F-11BB-46EB-EE9B26F679E0}"/>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4470A8FC-4439-1C02-D244-6BCB3C454D4C}"/>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8F882FB4-BFD7-C570-19FA-E385FF96F414}"/>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C24B1BD1-370B-6EB5-9A85-42F4BC8DDBCE}"/>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719BA64F-068F-A839-0300-89E6A79CE913}"/>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FB54FD3E-830B-C5AB-A8A6-DE9CA6F49EA5}"/>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2AEFD9A8-34E3-DD5B-D56F-871A0F59C1DF}"/>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92DBD485-C6EE-300A-952D-2FAD9927E7DF}"/>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E26312B2-B90B-2281-B2F8-C667684A28EA}"/>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F05F7AB2-BEFF-5004-BE57-CF34BC655B10}"/>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8023EDDD-3C7F-BB97-F4F3-095698B21CD3}"/>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FDCFE444-D59A-3DDB-9148-7470B3962A74}"/>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4FDE9A0A-5091-34EE-7D1E-EF335900915D}"/>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9142D043-E901-BAA7-B623-53A4D209C8E5}"/>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E13DAAC6-E8FB-2DC2-1E99-B8BC082365CB}"/>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2CF5DB5E-8D48-FAE8-3438-4E7AFC429B21}"/>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BAA93307-AF83-36B3-0F42-EF2D5BA9C486}"/>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86C10321-6AD5-C835-A1F9-4C2AAC75F8FB}"/>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84C0541D-8597-83E5-DB48-64E9D379EA41}"/>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6732B223-4E9E-6FFA-5EE5-566F22E06BE0}"/>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1CD1E888-CED0-E19C-8F04-C25A37B7FD85}"/>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28B069C5-D8AE-5CD4-0765-834F41791384}"/>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79E8B5C7-F727-2DF6-A64A-A49728BFE5AB}"/>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7D60BF72-C147-CC38-974B-A68F5F616506}"/>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9B34051B-00B5-87C7-E7CB-ADD9195E6910}"/>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CF9EF4CC-2D0A-2EEC-0269-220CD765D449}"/>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54B08080-0CAF-CC4C-713E-A4212CEFFE48}"/>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128EBB50-8D54-60CB-4B7A-9CCF1704D9E4}"/>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308A93E6-B915-DCAE-35AB-948EB057C319}"/>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28CC36B9-7FCA-6424-9724-CD90FCF2DE44}"/>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0C8B9DAA-3F84-75F1-AB84-3277462CA0D3}"/>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017BC171-DEF1-4528-3B7F-9109ECCF8E50}"/>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94BAE659-F60E-5E1D-BC3E-CCCA357A0BAA}"/>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5A3E18DE-FE03-C244-E146-6F50DEA42CDF}"/>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3A222964-0CE7-DBA3-8654-E99866C08235}"/>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B96FDE9A-7F8E-D009-FE62-09C779E4A1A8}"/>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061D27EB-826E-1E26-0AA5-FCF8BAF0211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806BD3AF-461E-639B-80BF-6E140C067E91}"/>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  |  2. Including selection of the applicable Entry Path, incorporation of LLIS/RPG/PBRP study information, transmission upgrade and TPIT data, and calculation of the resulting modeled load schedule</a:t>
            </a:r>
          </a:p>
        </p:txBody>
      </p:sp>
    </p:spTree>
    <p:extLst>
      <p:ext uri="{BB962C8B-B14F-4D97-AF65-F5344CB8AC3E}">
        <p14:creationId xmlns:p14="http://schemas.microsoft.com/office/powerpoint/2010/main" val="21473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77FB594-58CD-469B-9C79-D180B65347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077FB594-58CD-469B-9C79-D180B65347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62EAA2A-7977-875B-B50D-A88F5E16DFF3}"/>
              </a:ext>
            </a:extLst>
          </p:cNvPr>
          <p:cNvSpPr>
            <a:spLocks noGrp="1"/>
          </p:cNvSpPr>
          <p:nvPr>
            <p:ph type="title"/>
          </p:nvPr>
        </p:nvSpPr>
        <p:spPr>
          <a:xfrm>
            <a:off x="1257300" y="457200"/>
            <a:ext cx="10401300" cy="332399"/>
          </a:xfrm>
        </p:spPr>
        <p:txBody>
          <a:bodyPr vert="horz">
            <a:noAutofit/>
          </a:bodyPr>
          <a:lstStyle/>
          <a:p>
            <a:r>
              <a:rPr lang="en-US"/>
              <a:t>Batch Zero ERCOT communications and submission channels</a:t>
            </a:r>
          </a:p>
        </p:txBody>
      </p:sp>
      <p:sp>
        <p:nvSpPr>
          <p:cNvPr id="3" name="Text Placeholder 9">
            <a:extLst>
              <a:ext uri="{FF2B5EF4-FFF2-40B4-BE49-F238E27FC236}">
                <a16:creationId xmlns:a16="http://schemas.microsoft.com/office/drawing/2014/main" id="{CFB0E751-0808-C402-EB84-A8024F75754F}"/>
              </a:ext>
            </a:extLst>
          </p:cNvPr>
          <p:cNvSpPr>
            <a:spLocks noGrp="1"/>
          </p:cNvSpPr>
          <p:nvPr>
            <p:ph type="body" sz="quarter" idx="16"/>
          </p:nvPr>
        </p:nvSpPr>
        <p:spPr>
          <a:xfrm>
            <a:off x="1631458" y="1041559"/>
            <a:ext cx="10027142" cy="1000274"/>
          </a:xfrm>
        </p:spPr>
        <p:txBody>
          <a:bodyPr>
            <a:spAutoFit/>
          </a:bodyPr>
          <a:lstStyle/>
          <a:p>
            <a:r>
              <a:rPr lang="en-US" sz="2000" b="1">
                <a:solidFill>
                  <a:srgbClr val="00AEC7"/>
                </a:solidFill>
              </a:rPr>
              <a:t>LLWG_Feedback@ercot.com</a:t>
            </a:r>
            <a:r>
              <a:rPr lang="en-US" sz="2000" b="1"/>
              <a:t> for General Batch Zero Questions</a:t>
            </a:r>
          </a:p>
          <a:p>
            <a:r>
              <a:rPr lang="en-US" sz="2000"/>
              <a:t>Channel for general implementation questions, stakeholder feedback, and process clarification requests related to the Batch Zero Large Load interconnection framework</a:t>
            </a:r>
            <a:endParaRPr lang="en-US" sz="2000" b="1"/>
          </a:p>
        </p:txBody>
      </p:sp>
      <p:sp>
        <p:nvSpPr>
          <p:cNvPr id="4" name="Slide Number Placeholder 5">
            <a:extLst>
              <a:ext uri="{FF2B5EF4-FFF2-40B4-BE49-F238E27FC236}">
                <a16:creationId xmlns:a16="http://schemas.microsoft.com/office/drawing/2014/main" id="{2F4DC0F7-54BA-6F00-5872-A93CC2E06B1F}"/>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8" name="Oval 7">
            <a:extLst>
              <a:ext uri="{FF2B5EF4-FFF2-40B4-BE49-F238E27FC236}">
                <a16:creationId xmlns:a16="http://schemas.microsoft.com/office/drawing/2014/main" id="{76331E0C-7240-45D6-26DD-BD953B2383E2}"/>
              </a:ext>
            </a:extLst>
          </p:cNvPr>
          <p:cNvSpPr>
            <a:spLocks noChangeAspect="1"/>
          </p:cNvSpPr>
          <p:nvPr/>
        </p:nvSpPr>
        <p:spPr>
          <a:xfrm>
            <a:off x="732642" y="1041559"/>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CDA59D-B1D9-CBFB-2FD4-F5D721387B3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3144" y="1192061"/>
            <a:ext cx="447311" cy="447311"/>
          </a:xfrm>
          <a:prstGeom prst="rect">
            <a:avLst/>
          </a:prstGeom>
        </p:spPr>
      </p:pic>
      <p:sp>
        <p:nvSpPr>
          <p:cNvPr id="15" name="Oval 14">
            <a:extLst>
              <a:ext uri="{FF2B5EF4-FFF2-40B4-BE49-F238E27FC236}">
                <a16:creationId xmlns:a16="http://schemas.microsoft.com/office/drawing/2014/main" id="{56A7C3C5-367A-0765-3565-11AEDB522642}"/>
              </a:ext>
            </a:extLst>
          </p:cNvPr>
          <p:cNvSpPr>
            <a:spLocks noChangeAspect="1"/>
          </p:cNvSpPr>
          <p:nvPr/>
        </p:nvSpPr>
        <p:spPr>
          <a:xfrm>
            <a:off x="732642" y="3590444"/>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A2BFD394-62FA-072D-443D-4BF32AA1CC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3144" y="3740946"/>
            <a:ext cx="447311" cy="447311"/>
          </a:xfrm>
          <a:prstGeom prst="rect">
            <a:avLst/>
          </a:prstGeom>
        </p:spPr>
      </p:pic>
      <p:sp>
        <p:nvSpPr>
          <p:cNvPr id="19" name="Oval 18">
            <a:extLst>
              <a:ext uri="{FF2B5EF4-FFF2-40B4-BE49-F238E27FC236}">
                <a16:creationId xmlns:a16="http://schemas.microsoft.com/office/drawing/2014/main" id="{7F783B1E-98AB-7744-E00F-02E216061531}"/>
              </a:ext>
            </a:extLst>
          </p:cNvPr>
          <p:cNvSpPr>
            <a:spLocks noChangeAspect="1"/>
          </p:cNvSpPr>
          <p:nvPr/>
        </p:nvSpPr>
        <p:spPr>
          <a:xfrm>
            <a:off x="732642" y="2316002"/>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65882A81-F05D-A726-008C-6ABDC32B3C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3144" y="2466504"/>
            <a:ext cx="447311" cy="447311"/>
          </a:xfrm>
          <a:prstGeom prst="rect">
            <a:avLst/>
          </a:prstGeom>
        </p:spPr>
      </p:pic>
      <p:sp>
        <p:nvSpPr>
          <p:cNvPr id="28" name="Rectangle 27">
            <a:extLst>
              <a:ext uri="{FF2B5EF4-FFF2-40B4-BE49-F238E27FC236}">
                <a16:creationId xmlns:a16="http://schemas.microsoft.com/office/drawing/2014/main" id="{B2382573-AB9E-BDFA-7460-628A236EDF13}"/>
              </a:ext>
            </a:extLst>
          </p:cNvPr>
          <p:cNvSpPr>
            <a:spLocks/>
          </p:cNvSpPr>
          <p:nvPr/>
        </p:nvSpPr>
        <p:spPr>
          <a:xfrm>
            <a:off x="732642" y="6168641"/>
            <a:ext cx="10925958" cy="394155"/>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Supporting materials and forms will be published on the </a:t>
            </a:r>
            <a:r>
              <a:rPr lang="en-US" b="1">
                <a:solidFill>
                  <a:srgbClr val="00AEC7"/>
                </a:solidFill>
                <a:hlinkClick r:id="rId8"/>
              </a:rPr>
              <a:t>Large Load Integration </a:t>
            </a:r>
            <a:r>
              <a:rPr lang="en-US" b="1">
                <a:solidFill>
                  <a:schemeClr val="tx1"/>
                </a:solidFill>
                <a:hlinkClick r:id="rId8"/>
              </a:rPr>
              <a:t>webpage</a:t>
            </a:r>
            <a:endParaRPr lang="en-US" b="1">
              <a:solidFill>
                <a:schemeClr val="tx1"/>
              </a:solidFill>
            </a:endParaRPr>
          </a:p>
        </p:txBody>
      </p:sp>
      <p:sp>
        <p:nvSpPr>
          <p:cNvPr id="30" name="Text Placeholder 9">
            <a:extLst>
              <a:ext uri="{FF2B5EF4-FFF2-40B4-BE49-F238E27FC236}">
                <a16:creationId xmlns:a16="http://schemas.microsoft.com/office/drawing/2014/main" id="{59C4FBEA-C3DA-3AEF-382B-F36574E9330D}"/>
              </a:ext>
            </a:extLst>
          </p:cNvPr>
          <p:cNvSpPr txBox="1">
            <a:spLocks/>
          </p:cNvSpPr>
          <p:nvPr/>
        </p:nvSpPr>
        <p:spPr>
          <a:xfrm>
            <a:off x="1631458" y="2316002"/>
            <a:ext cx="10027142" cy="10002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LargeLoadInterconnection@ercot.com</a:t>
            </a:r>
            <a:r>
              <a:rPr lang="en-US" sz="2000" b="1"/>
              <a:t> for Existing LLIS Process Questions</a:t>
            </a:r>
          </a:p>
          <a:p>
            <a:r>
              <a:rPr lang="en-US" sz="2000"/>
              <a:t>Channel for questions related to the legacy LLIS process (e.g., ongoing study reviews, dynamic model submissions, and existing interconnection study coordination)</a:t>
            </a:r>
            <a:endParaRPr lang="en-US" sz="2000" b="1"/>
          </a:p>
        </p:txBody>
      </p:sp>
      <p:sp>
        <p:nvSpPr>
          <p:cNvPr id="31" name="Text Placeholder 9">
            <a:extLst>
              <a:ext uri="{FF2B5EF4-FFF2-40B4-BE49-F238E27FC236}">
                <a16:creationId xmlns:a16="http://schemas.microsoft.com/office/drawing/2014/main" id="{FBB52EA2-AB18-DA93-C95E-FACF993281E8}"/>
              </a:ext>
            </a:extLst>
          </p:cNvPr>
          <p:cNvSpPr txBox="1">
            <a:spLocks/>
          </p:cNvSpPr>
          <p:nvPr/>
        </p:nvSpPr>
        <p:spPr>
          <a:xfrm>
            <a:off x="1631458" y="3590444"/>
            <a:ext cx="10027142" cy="130805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BatchZero@ercot.com</a:t>
            </a:r>
            <a:r>
              <a:rPr lang="en-US" sz="2000" b="1"/>
              <a:t> </a:t>
            </a:r>
            <a:r>
              <a:rPr lang="en-US" sz="2000" b="1" i="1"/>
              <a:t>(under development) </a:t>
            </a:r>
            <a:r>
              <a:rPr lang="en-US" sz="2000" b="1"/>
              <a:t>for Formal Batch Zero Submissions</a:t>
            </a:r>
          </a:p>
          <a:p>
            <a:r>
              <a:rPr lang="en-US" sz="2000"/>
              <a:t>Channel for submission of completed Batch Zero eligibility packages by the designated Interconnecting TSP, </a:t>
            </a:r>
            <a:r>
              <a:rPr lang="en-US" sz="2000" b="1"/>
              <a:t>with notification to the applicable DSP and ILLE through copied submission correspondence, as appropriate</a:t>
            </a:r>
          </a:p>
        </p:txBody>
      </p:sp>
      <p:sp>
        <p:nvSpPr>
          <p:cNvPr id="6" name="Text Placeholder 9">
            <a:extLst>
              <a:ext uri="{FF2B5EF4-FFF2-40B4-BE49-F238E27FC236}">
                <a16:creationId xmlns:a16="http://schemas.microsoft.com/office/drawing/2014/main" id="{F72C4AF3-4145-5FBD-09D4-E66ADF730DC1}"/>
              </a:ext>
            </a:extLst>
          </p:cNvPr>
          <p:cNvSpPr txBox="1">
            <a:spLocks/>
          </p:cNvSpPr>
          <p:nvPr/>
        </p:nvSpPr>
        <p:spPr>
          <a:xfrm>
            <a:off x="732642" y="5126539"/>
            <a:ext cx="10925958" cy="83099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NOTE: ERCOT plans to assign a new unique Batch Zero identifier (“BZ ID”) to each submitted Large Load project for Batch Zero intake and tracking purposes</a:t>
            </a:r>
            <a:r>
              <a:rPr lang="en-US" sz="1800"/>
              <a:t>. These identifiers will serve as the primary reference number for Batch Zero implementation activities</a:t>
            </a:r>
            <a:endParaRPr lang="en-US" sz="1800" b="1"/>
          </a:p>
        </p:txBody>
      </p:sp>
    </p:spTree>
    <p:extLst>
      <p:ext uri="{BB962C8B-B14F-4D97-AF65-F5344CB8AC3E}">
        <p14:creationId xmlns:p14="http://schemas.microsoft.com/office/powerpoint/2010/main" val="49900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22295-0521-C416-359D-F95BDB764DC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D234693-06E7-8F80-554F-C972F6EF7D65}"/>
              </a:ext>
            </a:extLst>
          </p:cNvPr>
          <p:cNvGraphicFramePr>
            <a:graphicFrameLocks noChangeAspect="1"/>
          </p:cNvGraphicFramePr>
          <p:nvPr>
            <p:custDataLst>
              <p:tags r:id="rId1"/>
            </p:custDataLst>
            <p:extLst>
              <p:ext uri="{D42A27DB-BD31-4B8C-83A1-F6EECF244321}">
                <p14:modId xmlns:p14="http://schemas.microsoft.com/office/powerpoint/2010/main" val="1159364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7" name="think-cell data - do not delete" hidden="1">
                        <a:extLst>
                          <a:ext uri="{FF2B5EF4-FFF2-40B4-BE49-F238E27FC236}">
                            <a16:creationId xmlns:a16="http://schemas.microsoft.com/office/drawing/2014/main" id="{4D234693-06E7-8F80-554F-C972F6EF7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776645F-FAF9-FBE4-96FE-0F4D3ABE4216}"/>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4D61D192-57FC-E284-2480-44AA5508C679}"/>
              </a:ext>
            </a:extLst>
          </p:cNvPr>
          <p:cNvSpPr>
            <a:spLocks noGrp="1"/>
          </p:cNvSpPr>
          <p:nvPr>
            <p:ph type="sldNum" sz="quarter" idx="12"/>
          </p:nvPr>
        </p:nvSpPr>
        <p:spPr/>
        <p:txBody>
          <a:bodyPr/>
          <a:lstStyle/>
          <a:p>
            <a:fld id="{BCDE79FB-97BA-492B-8D57-F1373F9ADA95}" type="slidenum">
              <a:rPr lang="en-US" smtClean="0"/>
              <a:pPr/>
              <a:t>9</a:t>
            </a:fld>
            <a:endParaRPr lang="en-US"/>
          </a:p>
        </p:txBody>
      </p:sp>
      <p:sp>
        <p:nvSpPr>
          <p:cNvPr id="3" name="Text Placeholder 2">
            <a:hlinkClick r:id="rId8" action="ppaction://hlinksldjump"/>
            <a:extLst>
              <a:ext uri="{FF2B5EF4-FFF2-40B4-BE49-F238E27FC236}">
                <a16:creationId xmlns:a16="http://schemas.microsoft.com/office/drawing/2014/main" id="{E585EC15-F128-A564-2F00-6B0203570A7F}"/>
              </a:ext>
            </a:extLst>
          </p:cNvPr>
          <p:cNvSpPr>
            <a:spLocks noGrp="1"/>
          </p:cNvSpPr>
          <p:nvPr>
            <p:custDataLst>
              <p:tags r:id="rId2"/>
            </p:custDataLst>
          </p:nvPr>
        </p:nvSpPr>
        <p:spPr bwMode="auto">
          <a:xfrm>
            <a:off x="3459163" y="2352675"/>
            <a:ext cx="4635500" cy="628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2088" rIns="0" bIns="1920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5" name="Text Placeholder 2">
            <a:extLst>
              <a:ext uri="{FF2B5EF4-FFF2-40B4-BE49-F238E27FC236}">
                <a16:creationId xmlns:a16="http://schemas.microsoft.com/office/drawing/2014/main" id="{F81D7476-FB1D-C8CB-3775-BF353950F123}"/>
              </a:ext>
            </a:extLst>
          </p:cNvPr>
          <p:cNvSpPr>
            <a:spLocks noGrp="1"/>
          </p:cNvSpPr>
          <p:nvPr>
            <p:custDataLst>
              <p:tags r:id="rId3"/>
            </p:custDataLst>
          </p:nvPr>
        </p:nvSpPr>
        <p:spPr bwMode="auto">
          <a:xfrm>
            <a:off x="3459163" y="2981325"/>
            <a:ext cx="4635500" cy="873125"/>
          </a:xfrm>
          <a:prstGeom prst="rect">
            <a:avLst/>
          </a:prstGeom>
          <a:solidFill>
            <a:schemeClr val="accent1"/>
          </a:solidFill>
          <a:ln>
            <a:noFill/>
          </a:ln>
          <a:effectLst/>
        </p:spPr>
        <p:txBody>
          <a:bodyPr vert="horz" wrap="square" lIns="80963" tIns="192088" rIns="0" bIns="1920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a:solidFill>
                  <a:schemeClr val="bg1"/>
                </a:solidFill>
              </a:rPr>
              <a:t>Batch Zero Eligibility, Attestations &amp; Process Flow </a:t>
            </a:r>
          </a:p>
        </p:txBody>
      </p:sp>
      <p:sp>
        <p:nvSpPr>
          <p:cNvPr id="9" name="Text Placeholder 2">
            <a:hlinkClick r:id="rId9" action="ppaction://hlinksldjump"/>
            <a:extLst>
              <a:ext uri="{FF2B5EF4-FFF2-40B4-BE49-F238E27FC236}">
                <a16:creationId xmlns:a16="http://schemas.microsoft.com/office/drawing/2014/main" id="{62D20D37-ADEB-A2F0-5A3B-ADC57DFC4444}"/>
              </a:ext>
            </a:extLst>
          </p:cNvPr>
          <p:cNvSpPr>
            <a:spLocks noGrp="1"/>
          </p:cNvSpPr>
          <p:nvPr>
            <p:custDataLst>
              <p:tags r:id="rId4"/>
            </p:custDataLst>
          </p:nvPr>
        </p:nvSpPr>
        <p:spPr bwMode="auto">
          <a:xfrm>
            <a:off x="3459163" y="3854450"/>
            <a:ext cx="4635500" cy="6286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2088" rIns="0" bIns="1920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Tree>
    <p:extLst>
      <p:ext uri="{BB962C8B-B14F-4D97-AF65-F5344CB8AC3E}">
        <p14:creationId xmlns:p14="http://schemas.microsoft.com/office/powerpoint/2010/main" val="3922581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LILLI_DECK_ID" val="439ac0ef-c625-4080-92c7-eb2b30490373"/>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NAME" val="TrackerNumBlue"/>
</p:tagLst>
</file>

<file path=ppt/tags/tag1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NAME" val="5. Source"/>
</p:tagLst>
</file>

<file path=ppt/tags/tag105.xml><?xml version="1.0" encoding="utf-8"?>
<p:tagLst xmlns:a="http://schemas.openxmlformats.org/drawingml/2006/main" xmlns:r="http://schemas.openxmlformats.org/officeDocument/2006/relationships" xmlns:p="http://schemas.openxmlformats.org/presentationml/2006/main">
  <p:tag name="NAME" val="TrackerNumWhite"/>
</p:tagLst>
</file>

<file path=ppt/tags/tag106.xml><?xml version="1.0" encoding="utf-8"?>
<p:tagLst xmlns:a="http://schemas.openxmlformats.org/drawingml/2006/main" xmlns:r="http://schemas.openxmlformats.org/officeDocument/2006/relationships" xmlns:p="http://schemas.openxmlformats.org/presentationml/2006/main">
  <p:tag name="NAME" val="TrackerNumWhite"/>
</p:tagLst>
</file>

<file path=ppt/tags/tag107.xml><?xml version="1.0" encoding="utf-8"?>
<p:tagLst xmlns:a="http://schemas.openxmlformats.org/drawingml/2006/main" xmlns:r="http://schemas.openxmlformats.org/officeDocument/2006/relationships" xmlns:p="http://schemas.openxmlformats.org/presentationml/2006/main">
  <p:tag name="NAME" val="TrackerNumWhite"/>
</p:tagLst>
</file>

<file path=ppt/tags/tag108.xml><?xml version="1.0" encoding="utf-8"?>
<p:tagLst xmlns:a="http://schemas.openxmlformats.org/drawingml/2006/main" xmlns:r="http://schemas.openxmlformats.org/officeDocument/2006/relationships" xmlns:p="http://schemas.openxmlformats.org/presentationml/2006/main">
  <p:tag name="NAME" val="TrackerNumWhite"/>
</p:tagLst>
</file>

<file path=ppt/tags/tag109.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xml><?xml version="1.0" encoding="utf-8"?>
<p:tagLst xmlns:a="http://schemas.openxmlformats.org/drawingml/2006/main" xmlns:r="http://schemas.openxmlformats.org/officeDocument/2006/relationships" xmlns:p="http://schemas.openxmlformats.org/presentationml/2006/main">
  <p:tag name="NAME" val="5. Source"/>
</p:tagLst>
</file>

<file path=ppt/tags/tag110.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1.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2.xml><?xml version="1.0" encoding="utf-8"?>
<p:tagLst xmlns:a="http://schemas.openxmlformats.org/drawingml/2006/main" xmlns:r="http://schemas.openxmlformats.org/officeDocument/2006/relationships" xmlns:p="http://schemas.openxmlformats.org/presentationml/2006/main">
  <p:tag name="NAME" val="TrackerNumWhi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2.xml><?xml version="1.0" encoding="utf-8"?>
<p:tagLst xmlns:a="http://schemas.openxmlformats.org/drawingml/2006/main" xmlns:r="http://schemas.openxmlformats.org/officeDocument/2006/relationships" xmlns:p="http://schemas.openxmlformats.org/presentationml/2006/main">
  <p:tag name="NAME" val="TrackerNumWhite"/>
</p:tagLst>
</file>

<file path=ppt/tags/tag123.xml><?xml version="1.0" encoding="utf-8"?>
<p:tagLst xmlns:a="http://schemas.openxmlformats.org/drawingml/2006/main" xmlns:r="http://schemas.openxmlformats.org/officeDocument/2006/relationships" xmlns:p="http://schemas.openxmlformats.org/presentationml/2006/main">
  <p:tag name="NAME" val="TrackerNumWhite"/>
</p:tagLst>
</file>

<file path=ppt/tags/tag124.xml><?xml version="1.0" encoding="utf-8"?>
<p:tagLst xmlns:a="http://schemas.openxmlformats.org/drawingml/2006/main" xmlns:r="http://schemas.openxmlformats.org/officeDocument/2006/relationships" xmlns:p="http://schemas.openxmlformats.org/presentationml/2006/main">
  <p:tag name="NAME" val="TrackerNumWhi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26.xml><?xml version="1.0" encoding="utf-8"?>
<p:tagLst xmlns:a="http://schemas.openxmlformats.org/drawingml/2006/main" xmlns:r="http://schemas.openxmlformats.org/officeDocument/2006/relationships" xmlns:p="http://schemas.openxmlformats.org/presentationml/2006/main">
  <p:tag name="NAME" val="5. Sourc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NAME" val="5. Source"/>
</p:tagLst>
</file>

<file path=ppt/tags/tag129.xml><?xml version="1.0" encoding="utf-8"?>
<p:tagLst xmlns:a="http://schemas.openxmlformats.org/drawingml/2006/main" xmlns:r="http://schemas.openxmlformats.org/officeDocument/2006/relationships" xmlns:p="http://schemas.openxmlformats.org/presentationml/2006/main">
  <p:tag name="NAME" val="TrackerNumBlu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30.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xml><?xml version="1.0" encoding="utf-8"?>
<p:tagLst xmlns:a="http://schemas.openxmlformats.org/drawingml/2006/main" xmlns:r="http://schemas.openxmlformats.org/officeDocument/2006/relationships" xmlns:p="http://schemas.openxmlformats.org/presentationml/2006/main">
  <p:tag name="NAME" val="TrackerNumBlue"/>
</p:tagLst>
</file>

<file path=ppt/tags/tag132.xml><?xml version="1.0" encoding="utf-8"?>
<p:tagLst xmlns:a="http://schemas.openxmlformats.org/drawingml/2006/main" xmlns:r="http://schemas.openxmlformats.org/officeDocument/2006/relationships" xmlns:p="http://schemas.openxmlformats.org/presentationml/2006/main">
  <p:tag name="NAME" val="TrackerNumBlue"/>
</p:tagLst>
</file>

<file path=ppt/tags/tag133.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1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NAME" val="5. Source"/>
</p:tagLst>
</file>

<file path=ppt/tags/tag1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NAME" val="5. Source"/>
</p:tagLst>
</file>

<file path=ppt/tags/tag1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NAME" val="5. Source"/>
</p:tagLst>
</file>

<file path=ppt/tags/tag1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50.xml><?xml version="1.0" encoding="utf-8"?>
<p:tagLst xmlns:a="http://schemas.openxmlformats.org/drawingml/2006/main" xmlns:r="http://schemas.openxmlformats.org/officeDocument/2006/relationships" xmlns:p="http://schemas.openxmlformats.org/presentationml/2006/main">
  <p:tag name="NAME" val="5. Source"/>
</p:tagLst>
</file>

<file path=ppt/tags/tag1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NAME" val="5. Source"/>
</p:tagLst>
</file>

<file path=ppt/tags/tag1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NAME" val="5. Source"/>
</p:tagLst>
</file>

<file path=ppt/tags/tag1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NAME" val="5. Source"/>
</p:tagLst>
</file>

<file path=ppt/tags/tag1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NAME" val="5. Source"/>
</p:tagLst>
</file>

<file path=ppt/tags/tag1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70.xml><?xml version="1.0" encoding="utf-8"?>
<p:tagLst xmlns:a="http://schemas.openxmlformats.org/drawingml/2006/main" xmlns:r="http://schemas.openxmlformats.org/officeDocument/2006/relationships" xmlns:p="http://schemas.openxmlformats.org/presentationml/2006/main">
  <p:tag name="NAME" val="5. Source"/>
</p:tagLst>
</file>

<file path=ppt/tags/tag1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NAME" val="5. Source"/>
</p:tagLst>
</file>

<file path=ppt/tags/tag1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NAME" val="5. Source"/>
</p:tagLst>
</file>

<file path=ppt/tags/tag1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NAME" val="5. Source"/>
</p:tagLst>
</file>

<file path=ppt/tags/tag1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NAME" val="5. Source"/>
</p:tagLst>
</file>

<file path=ppt/tags/tag1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90.xml><?xml version="1.0" encoding="utf-8"?>
<p:tagLst xmlns:a="http://schemas.openxmlformats.org/drawingml/2006/main" xmlns:r="http://schemas.openxmlformats.org/officeDocument/2006/relationships" xmlns:p="http://schemas.openxmlformats.org/presentationml/2006/main">
  <p:tag name="NAME" val="5. Source"/>
</p:tagLst>
</file>

<file path=ppt/tags/tag1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NAME" val="5. Source"/>
</p:tagLst>
</file>

<file path=ppt/tags/tag1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NAME" val="5. Source"/>
</p:tagLst>
</file>

<file path=ppt/tags/tag19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TrackerNumBlue"/>
</p:tagLst>
</file>

<file path=ppt/tags/tag20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NAME" val="5. Source"/>
</p:tagLst>
</file>

<file path=ppt/tags/tag2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NAME" val="5. Source"/>
</p:tagLst>
</file>

<file path=ppt/tags/tag2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NAME" val="TrackerNumBlue"/>
</p:tagLst>
</file>

<file path=ppt/tags/tag210.xml><?xml version="1.0" encoding="utf-8"?>
<p:tagLst xmlns:a="http://schemas.openxmlformats.org/drawingml/2006/main" xmlns:r="http://schemas.openxmlformats.org/officeDocument/2006/relationships" xmlns:p="http://schemas.openxmlformats.org/presentationml/2006/main">
  <p:tag name="NAME" val="5. Source"/>
</p:tagLst>
</file>

<file path=ppt/tags/tag2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NAME" val="5. Source"/>
</p:tagLst>
</file>

<file path=ppt/tags/tag2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NAME" val="5. Source"/>
</p:tagLst>
</file>

<file path=ppt/tags/tag2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xml><?xml version="1.0" encoding="utf-8"?>
<p:tagLst xmlns:a="http://schemas.openxmlformats.org/drawingml/2006/main" xmlns:r="http://schemas.openxmlformats.org/officeDocument/2006/relationships" xmlns:p="http://schemas.openxmlformats.org/presentationml/2006/main">
  <p:tag name="NAME" val="TrackerNumBlue"/>
</p:tagLst>
</file>

<file path=ppt/tags/tag2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NAME" val="5. Source"/>
</p:tagLst>
</file>

<file path=ppt/tags/tag22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NAME" val="5. Source"/>
</p:tagLst>
</file>

<file path=ppt/tags/tag227.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sSdbMra4F5LTV6NFFjv15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s1pGqkzhNby.wdyZUyMH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NAME" val="TrackerNumBlue"/>
</p:tagLst>
</file>

<file path=ppt/tags/tag235.xml><?xml version="1.0" encoding="utf-8"?>
<p:tagLst xmlns:a="http://schemas.openxmlformats.org/drawingml/2006/main" xmlns:r="http://schemas.openxmlformats.org/officeDocument/2006/relationships" xmlns:p="http://schemas.openxmlformats.org/presentationml/2006/main">
  <p:tag name="NAME" val="TrackerNumBlue"/>
</p:tagLst>
</file>

<file path=ppt/tags/tag236.xml><?xml version="1.0" encoding="utf-8"?>
<p:tagLst xmlns:a="http://schemas.openxmlformats.org/drawingml/2006/main" xmlns:r="http://schemas.openxmlformats.org/officeDocument/2006/relationships" xmlns:p="http://schemas.openxmlformats.org/presentationml/2006/main">
  <p:tag name="NAME" val="TrackerNumBlue"/>
</p:tagLst>
</file>

<file path=ppt/tags/tag237.xml><?xml version="1.0" encoding="utf-8"?>
<p:tagLst xmlns:a="http://schemas.openxmlformats.org/drawingml/2006/main" xmlns:r="http://schemas.openxmlformats.org/officeDocument/2006/relationships" xmlns:p="http://schemas.openxmlformats.org/presentationml/2006/main">
  <p:tag name="NAME" val="5. Source"/>
</p:tagLst>
</file>

<file path=ppt/tags/tag238.xml><?xml version="1.0" encoding="utf-8"?>
<p:tagLst xmlns:a="http://schemas.openxmlformats.org/drawingml/2006/main" xmlns:r="http://schemas.openxmlformats.org/officeDocument/2006/relationships" xmlns:p="http://schemas.openxmlformats.org/presentationml/2006/main">
  <p:tag name="NAME" val="TrackerNumBlue"/>
</p:tagLst>
</file>

<file path=ppt/tags/tag239.xml><?xml version="1.0" encoding="utf-8"?>
<p:tagLst xmlns:a="http://schemas.openxmlformats.org/drawingml/2006/main" xmlns:r="http://schemas.openxmlformats.org/officeDocument/2006/relationships" xmlns:p="http://schemas.openxmlformats.org/presentationml/2006/main">
  <p:tag name="NAME" val="TrackerNumBlue"/>
</p:tagLst>
</file>

<file path=ppt/tags/tag24.xml><?xml version="1.0" encoding="utf-8"?>
<p:tagLst xmlns:a="http://schemas.openxmlformats.org/drawingml/2006/main" xmlns:r="http://schemas.openxmlformats.org/officeDocument/2006/relationships" xmlns:p="http://schemas.openxmlformats.org/presentationml/2006/main">
  <p:tag name="NAME" val="TrackerNumBlue"/>
</p:tagLst>
</file>

<file path=ppt/tags/tag240.xml><?xml version="1.0" encoding="utf-8"?>
<p:tagLst xmlns:a="http://schemas.openxmlformats.org/drawingml/2006/main" xmlns:r="http://schemas.openxmlformats.org/officeDocument/2006/relationships" xmlns:p="http://schemas.openxmlformats.org/presentationml/2006/main">
  <p:tag name="NAME" val="TrackerNumBlue"/>
</p:tagLst>
</file>

<file path=ppt/tags/tag2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NAME" val="TrackerNumBlue"/>
</p:tagLst>
</file>

<file path=ppt/tags/tag245.xml><?xml version="1.0" encoding="utf-8"?>
<p:tagLst xmlns:a="http://schemas.openxmlformats.org/drawingml/2006/main" xmlns:r="http://schemas.openxmlformats.org/officeDocument/2006/relationships" xmlns:p="http://schemas.openxmlformats.org/presentationml/2006/main">
  <p:tag name="NAME" val="TrackerNumBlue"/>
</p:tagLst>
</file>

<file path=ppt/tags/tag246.xml><?xml version="1.0" encoding="utf-8"?>
<p:tagLst xmlns:a="http://schemas.openxmlformats.org/drawingml/2006/main" xmlns:r="http://schemas.openxmlformats.org/officeDocument/2006/relationships" xmlns:p="http://schemas.openxmlformats.org/presentationml/2006/main">
  <p:tag name="NAME" val="TrackerNumBlue"/>
</p:tagLst>
</file>

<file path=ppt/tags/tag247.xml><?xml version="1.0" encoding="utf-8"?>
<p:tagLst xmlns:a="http://schemas.openxmlformats.org/drawingml/2006/main" xmlns:r="http://schemas.openxmlformats.org/officeDocument/2006/relationships" xmlns:p="http://schemas.openxmlformats.org/presentationml/2006/main">
  <p:tag name="NAME" val="TrackerNumBlue"/>
</p:tagLst>
</file>

<file path=ppt/tags/tag248.xml><?xml version="1.0" encoding="utf-8"?>
<p:tagLst xmlns:a="http://schemas.openxmlformats.org/drawingml/2006/main" xmlns:r="http://schemas.openxmlformats.org/officeDocument/2006/relationships" xmlns:p="http://schemas.openxmlformats.org/presentationml/2006/main">
  <p:tag name="NAME" val="5. Source"/>
</p:tagLst>
</file>

<file path=ppt/tags/tag2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NAME" val="TrackerNumBlue"/>
</p:tagLst>
</file>

<file path=ppt/tags/tag253.xml><?xml version="1.0" encoding="utf-8"?>
<p:tagLst xmlns:a="http://schemas.openxmlformats.org/drawingml/2006/main" xmlns:r="http://schemas.openxmlformats.org/officeDocument/2006/relationships" xmlns:p="http://schemas.openxmlformats.org/presentationml/2006/main">
  <p:tag name="NAME" val="TrackerNumBlue"/>
</p:tagLst>
</file>

<file path=ppt/tags/tag254.xml><?xml version="1.0" encoding="utf-8"?>
<p:tagLst xmlns:a="http://schemas.openxmlformats.org/drawingml/2006/main" xmlns:r="http://schemas.openxmlformats.org/officeDocument/2006/relationships" xmlns:p="http://schemas.openxmlformats.org/presentationml/2006/main">
  <p:tag name="NAME" val="5. Source"/>
</p:tagLst>
</file>

<file path=ppt/tags/tag255.xml><?xml version="1.0" encoding="utf-8"?>
<p:tagLst xmlns:a="http://schemas.openxmlformats.org/drawingml/2006/main" xmlns:r="http://schemas.openxmlformats.org/officeDocument/2006/relationships" xmlns:p="http://schemas.openxmlformats.org/presentationml/2006/main">
  <p:tag name="NAME" val="TrackerNumBlue"/>
</p:tagLst>
</file>

<file path=ppt/tags/tag256.xml><?xml version="1.0" encoding="utf-8"?>
<p:tagLst xmlns:a="http://schemas.openxmlformats.org/drawingml/2006/main" xmlns:r="http://schemas.openxmlformats.org/officeDocument/2006/relationships" xmlns:p="http://schemas.openxmlformats.org/presentationml/2006/main">
  <p:tag name="NAME" val="TrackerNumBlue"/>
</p:tagLst>
</file>

<file path=ppt/tags/tag2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NAME" val="TrackerNumBlue"/>
</p:tagLst>
</file>

<file path=ppt/tags/tag260.xml><?xml version="1.0" encoding="utf-8"?>
<p:tagLst xmlns:a="http://schemas.openxmlformats.org/drawingml/2006/main" xmlns:r="http://schemas.openxmlformats.org/officeDocument/2006/relationships" xmlns:p="http://schemas.openxmlformats.org/presentationml/2006/main">
  <p:tag name="NAME" val="TrackerNumBlue"/>
</p:tagLst>
</file>

<file path=ppt/tags/tag261.xml><?xml version="1.0" encoding="utf-8"?>
<p:tagLst xmlns:a="http://schemas.openxmlformats.org/drawingml/2006/main" xmlns:r="http://schemas.openxmlformats.org/officeDocument/2006/relationships" xmlns:p="http://schemas.openxmlformats.org/presentationml/2006/main">
  <p:tag name="NAME" val="TrackerNumBlue"/>
</p:tagLst>
</file>

<file path=ppt/tags/tag262.xml><?xml version="1.0" encoding="utf-8"?>
<p:tagLst xmlns:a="http://schemas.openxmlformats.org/drawingml/2006/main" xmlns:r="http://schemas.openxmlformats.org/officeDocument/2006/relationships" xmlns:p="http://schemas.openxmlformats.org/presentationml/2006/main">
  <p:tag name="NAME" val="5. Source"/>
</p:tagLst>
</file>

<file path=ppt/tags/tag263.xml><?xml version="1.0" encoding="utf-8"?>
<p:tagLst xmlns:a="http://schemas.openxmlformats.org/drawingml/2006/main" xmlns:r="http://schemas.openxmlformats.org/officeDocument/2006/relationships" xmlns:p="http://schemas.openxmlformats.org/presentationml/2006/main">
  <p:tag name="NAME" val="TrackerNumBlue"/>
</p:tagLst>
</file>

<file path=ppt/tags/tag264.xml><?xml version="1.0" encoding="utf-8"?>
<p:tagLst xmlns:a="http://schemas.openxmlformats.org/drawingml/2006/main" xmlns:r="http://schemas.openxmlformats.org/officeDocument/2006/relationships" xmlns:p="http://schemas.openxmlformats.org/presentationml/2006/main">
  <p:tag name="NAME" val="TrackerNumBlue"/>
</p:tagLst>
</file>

<file path=ppt/tags/tag2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9.xml><?xml version="1.0" encoding="utf-8"?>
<p:tagLst xmlns:a="http://schemas.openxmlformats.org/drawingml/2006/main" xmlns:r="http://schemas.openxmlformats.org/officeDocument/2006/relationships" xmlns:p="http://schemas.openxmlformats.org/presentationml/2006/main">
  <p:tag name="NAME" val="TrackerNumBlue"/>
</p:tagLst>
</file>

<file path=ppt/tags/tag27.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270.xml><?xml version="1.0" encoding="utf-8"?>
<p:tagLst xmlns:a="http://schemas.openxmlformats.org/drawingml/2006/main" xmlns:r="http://schemas.openxmlformats.org/officeDocument/2006/relationships" xmlns:p="http://schemas.openxmlformats.org/presentationml/2006/main">
  <p:tag name="NAME" val="TrackerNumBlue"/>
</p:tagLst>
</file>

<file path=ppt/tags/tag271.xml><?xml version="1.0" encoding="utf-8"?>
<p:tagLst xmlns:a="http://schemas.openxmlformats.org/drawingml/2006/main" xmlns:r="http://schemas.openxmlformats.org/officeDocument/2006/relationships" xmlns:p="http://schemas.openxmlformats.org/presentationml/2006/main">
  <p:tag name="NAME" val="TrackerNumBlue"/>
</p:tagLst>
</file>

<file path=ppt/tags/tag272.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73.xml><?xml version="1.0" encoding="utf-8"?>
<p:tagLst xmlns:a="http://schemas.openxmlformats.org/drawingml/2006/main" xmlns:r="http://schemas.openxmlformats.org/officeDocument/2006/relationships" xmlns:p="http://schemas.openxmlformats.org/presentationml/2006/main">
  <p:tag name="NAME" val="TrackerNumBlue"/>
</p:tagLst>
</file>

<file path=ppt/tags/tag274.xml><?xml version="1.0" encoding="utf-8"?>
<p:tagLst xmlns:a="http://schemas.openxmlformats.org/drawingml/2006/main" xmlns:r="http://schemas.openxmlformats.org/officeDocument/2006/relationships" xmlns:p="http://schemas.openxmlformats.org/presentationml/2006/main">
  <p:tag name="NAME" val="TrackerNumBlue"/>
</p:tagLst>
</file>

<file path=ppt/tags/tag275.xml><?xml version="1.0" encoding="utf-8"?>
<p:tagLst xmlns:a="http://schemas.openxmlformats.org/drawingml/2006/main" xmlns:r="http://schemas.openxmlformats.org/officeDocument/2006/relationships" xmlns:p="http://schemas.openxmlformats.org/presentationml/2006/main">
  <p:tag name="NAME" val="TrackerNumBlue"/>
</p:tagLst>
</file>

<file path=ppt/tags/tag276.xml><?xml version="1.0" encoding="utf-8"?>
<p:tagLst xmlns:a="http://schemas.openxmlformats.org/drawingml/2006/main" xmlns:r="http://schemas.openxmlformats.org/officeDocument/2006/relationships" xmlns:p="http://schemas.openxmlformats.org/presentationml/2006/main">
  <p:tag name="NAME" val="5. Source"/>
</p:tagLst>
</file>

<file path=ppt/tags/tag27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NAME" val="TrackerNumBlue"/>
</p:tagLst>
</file>

<file path=ppt/tags/tag281.xml><?xml version="1.0" encoding="utf-8"?>
<p:tagLst xmlns:a="http://schemas.openxmlformats.org/drawingml/2006/main" xmlns:r="http://schemas.openxmlformats.org/officeDocument/2006/relationships" xmlns:p="http://schemas.openxmlformats.org/presentationml/2006/main">
  <p:tag name="NAME" val="TrackerNumBlue"/>
</p:tagLst>
</file>

<file path=ppt/tags/tag282.xml><?xml version="1.0" encoding="utf-8"?>
<p:tagLst xmlns:a="http://schemas.openxmlformats.org/drawingml/2006/main" xmlns:r="http://schemas.openxmlformats.org/officeDocument/2006/relationships" xmlns:p="http://schemas.openxmlformats.org/presentationml/2006/main">
  <p:tag name="NAME" val="TrackerNumBlue"/>
</p:tagLst>
</file>

<file path=ppt/tags/tag283.xml><?xml version="1.0" encoding="utf-8"?>
<p:tagLst xmlns:a="http://schemas.openxmlformats.org/drawingml/2006/main" xmlns:r="http://schemas.openxmlformats.org/officeDocument/2006/relationships" xmlns:p="http://schemas.openxmlformats.org/presentationml/2006/main">
  <p:tag name="NAME" val="5. Source"/>
</p:tagLst>
</file>

<file path=ppt/tags/tag284.xml><?xml version="1.0" encoding="utf-8"?>
<p:tagLst xmlns:a="http://schemas.openxmlformats.org/drawingml/2006/main" xmlns:r="http://schemas.openxmlformats.org/officeDocument/2006/relationships" xmlns:p="http://schemas.openxmlformats.org/presentationml/2006/main">
  <p:tag name="NAME" val="TrackerNumBlue"/>
</p:tagLst>
</file>

<file path=ppt/tags/tag2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NAME" val="TrackerNumBlue"/>
</p:tagLst>
</file>

<file path=ppt/tags/tag289.xml><?xml version="1.0" encoding="utf-8"?>
<p:tagLst xmlns:a="http://schemas.openxmlformats.org/drawingml/2006/main" xmlns:r="http://schemas.openxmlformats.org/officeDocument/2006/relationships" xmlns:p="http://schemas.openxmlformats.org/presentationml/2006/main">
  <p:tag name="NAME" val="TrackerNumBlue"/>
</p:tagLst>
</file>

<file path=ppt/tags/tag29.xml><?xml version="1.0" encoding="utf-8"?>
<p:tagLst xmlns:a="http://schemas.openxmlformats.org/drawingml/2006/main" xmlns:r="http://schemas.openxmlformats.org/officeDocument/2006/relationships" xmlns:p="http://schemas.openxmlformats.org/presentationml/2006/main">
  <p:tag name="NAME" val="5. Source"/>
</p:tagLst>
</file>

<file path=ppt/tags/tag290.xml><?xml version="1.0" encoding="utf-8"?>
<p:tagLst xmlns:a="http://schemas.openxmlformats.org/drawingml/2006/main" xmlns:r="http://schemas.openxmlformats.org/officeDocument/2006/relationships" xmlns:p="http://schemas.openxmlformats.org/presentationml/2006/main">
  <p:tag name="NAME" val="TrackerNumBlue"/>
</p:tagLst>
</file>

<file path=ppt/tags/tag291.xml><?xml version="1.0" encoding="utf-8"?>
<p:tagLst xmlns:a="http://schemas.openxmlformats.org/drawingml/2006/main" xmlns:r="http://schemas.openxmlformats.org/officeDocument/2006/relationships" xmlns:p="http://schemas.openxmlformats.org/presentationml/2006/main">
  <p:tag name="NAME" val="TrackerNumBlue"/>
</p:tagLst>
</file>

<file path=ppt/tags/tag292.xml><?xml version="1.0" encoding="utf-8"?>
<p:tagLst xmlns:a="http://schemas.openxmlformats.org/drawingml/2006/main" xmlns:r="http://schemas.openxmlformats.org/officeDocument/2006/relationships" xmlns:p="http://schemas.openxmlformats.org/presentationml/2006/main">
  <p:tag name="NAME" val="5. Source"/>
</p:tagLst>
</file>

<file path=ppt/tags/tag29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NAME" val="TrackerNumBlue"/>
</p:tagLst>
</file>

<file path=ppt/tags/tag297.xml><?xml version="1.0" encoding="utf-8"?>
<p:tagLst xmlns:a="http://schemas.openxmlformats.org/drawingml/2006/main" xmlns:r="http://schemas.openxmlformats.org/officeDocument/2006/relationships" xmlns:p="http://schemas.openxmlformats.org/presentationml/2006/main">
  <p:tag name="NAME" val="TrackerNumBlue"/>
</p:tagLst>
</file>

<file path=ppt/tags/tag298.xml><?xml version="1.0" encoding="utf-8"?>
<p:tagLst xmlns:a="http://schemas.openxmlformats.org/drawingml/2006/main" xmlns:r="http://schemas.openxmlformats.org/officeDocument/2006/relationships" xmlns:p="http://schemas.openxmlformats.org/presentationml/2006/main">
  <p:tag name="NAME" val="TrackerNumBlue"/>
</p:tagLst>
</file>

<file path=ppt/tags/tag299.xml><?xml version="1.0" encoding="utf-8"?>
<p:tagLst xmlns:a="http://schemas.openxmlformats.org/drawingml/2006/main" xmlns:r="http://schemas.openxmlformats.org/officeDocument/2006/relationships" xmlns:p="http://schemas.openxmlformats.org/presentationml/2006/main">
  <p:tag name="NAME" val="TrackerNumBl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TrackerNumWhite"/>
</p:tagLst>
</file>

<file path=ppt/tags/tag300.xml><?xml version="1.0" encoding="utf-8"?>
<p:tagLst xmlns:a="http://schemas.openxmlformats.org/drawingml/2006/main" xmlns:r="http://schemas.openxmlformats.org/officeDocument/2006/relationships" xmlns:p="http://schemas.openxmlformats.org/presentationml/2006/main">
  <p:tag name="NAME" val="5. Source"/>
</p:tagLst>
</file>

<file path=ppt/tags/tag3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1.xml><?xml version="1.0" encoding="utf-8"?>
<p:tagLst xmlns:a="http://schemas.openxmlformats.org/drawingml/2006/main" xmlns:r="http://schemas.openxmlformats.org/officeDocument/2006/relationships" xmlns:p="http://schemas.openxmlformats.org/presentationml/2006/main">
  <p:tag name="NAME" val="TrackerNumWhite"/>
</p:tagLst>
</file>

<file path=ppt/tags/tag32.xml><?xml version="1.0" encoding="utf-8"?>
<p:tagLst xmlns:a="http://schemas.openxmlformats.org/drawingml/2006/main" xmlns:r="http://schemas.openxmlformats.org/officeDocument/2006/relationships" xmlns:p="http://schemas.openxmlformats.org/presentationml/2006/main">
  <p:tag name="NAME" val="TrackerNumWhite"/>
</p:tagLst>
</file>

<file path=ppt/tags/tag33.xml><?xml version="1.0" encoding="utf-8"?>
<p:tagLst xmlns:a="http://schemas.openxmlformats.org/drawingml/2006/main" xmlns:r="http://schemas.openxmlformats.org/officeDocument/2006/relationships" xmlns:p="http://schemas.openxmlformats.org/presentationml/2006/main">
  <p:tag name="NAME" val="TrackerNumWhite"/>
</p:tagLst>
</file>

<file path=ppt/tags/tag34.xml><?xml version="1.0" encoding="utf-8"?>
<p:tagLst xmlns:a="http://schemas.openxmlformats.org/drawingml/2006/main" xmlns:r="http://schemas.openxmlformats.org/officeDocument/2006/relationships" xmlns:p="http://schemas.openxmlformats.org/presentationml/2006/main">
  <p:tag name="NAME" val="TrackerNumWhite"/>
</p:tagLst>
</file>

<file path=ppt/tags/tag35.xml><?xml version="1.0" encoding="utf-8"?>
<p:tagLst xmlns:a="http://schemas.openxmlformats.org/drawingml/2006/main" xmlns:r="http://schemas.openxmlformats.org/officeDocument/2006/relationships" xmlns:p="http://schemas.openxmlformats.org/presentationml/2006/main">
  <p:tag name="NAME" val="TrackerNumWhite"/>
</p:tagLst>
</file>

<file path=ppt/tags/tag36.xml><?xml version="1.0" encoding="utf-8"?>
<p:tagLst xmlns:a="http://schemas.openxmlformats.org/drawingml/2006/main" xmlns:r="http://schemas.openxmlformats.org/officeDocument/2006/relationships" xmlns:p="http://schemas.openxmlformats.org/presentationml/2006/main">
  <p:tag name="NAME" val="TrackerNumWhite"/>
</p:tagLst>
</file>

<file path=ppt/tags/tag37.xml><?xml version="1.0" encoding="utf-8"?>
<p:tagLst xmlns:a="http://schemas.openxmlformats.org/drawingml/2006/main" xmlns:r="http://schemas.openxmlformats.org/officeDocument/2006/relationships" xmlns:p="http://schemas.openxmlformats.org/presentationml/2006/main">
  <p:tag name="NAME" val="TrackerNumWhi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7.xml><?xml version="1.0" encoding="utf-8"?>
<p:tagLst xmlns:a="http://schemas.openxmlformats.org/drawingml/2006/main" xmlns:r="http://schemas.openxmlformats.org/officeDocument/2006/relationships" xmlns:p="http://schemas.openxmlformats.org/presentationml/2006/main">
  <p:tag name="NAME" val="TrackerNumWhite"/>
</p:tagLst>
</file>

<file path=ppt/tags/tag48.xml><?xml version="1.0" encoding="utf-8"?>
<p:tagLst xmlns:a="http://schemas.openxmlformats.org/drawingml/2006/main" xmlns:r="http://schemas.openxmlformats.org/officeDocument/2006/relationships" xmlns:p="http://schemas.openxmlformats.org/presentationml/2006/main">
  <p:tag name="NAME" val="TrackerNumWhite"/>
</p:tagLst>
</file>

<file path=ppt/tags/tag49.xml><?xml version="1.0" encoding="utf-8"?>
<p:tagLst xmlns:a="http://schemas.openxmlformats.org/drawingml/2006/main" xmlns:r="http://schemas.openxmlformats.org/officeDocument/2006/relationships" xmlns:p="http://schemas.openxmlformats.org/presentationml/2006/main">
  <p:tag name="NAME" val="TrackerNumWhi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1.xml><?xml version="1.0" encoding="utf-8"?>
<p:tagLst xmlns:a="http://schemas.openxmlformats.org/drawingml/2006/main" xmlns:r="http://schemas.openxmlformats.org/officeDocument/2006/relationships" xmlns:p="http://schemas.openxmlformats.org/presentationml/2006/main">
  <p:tag nam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Fr37_08bSRzGqgjAp3V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6SWCtURMYIrGNX8dyngI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NAME" val="CustomIcon"/>
</p:tagLst>
</file>

<file path=ppt/tags/tag59.xml><?xml version="1.0" encoding="utf-8"?>
<p:tagLst xmlns:a="http://schemas.openxmlformats.org/drawingml/2006/main" xmlns:r="http://schemas.openxmlformats.org/officeDocument/2006/relationships" xmlns:p="http://schemas.openxmlformats.org/presentationml/2006/main">
  <p:tag name="NAME" val="CustomIc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60.xml><?xml version="1.0" encoding="utf-8"?>
<p:tagLst xmlns:a="http://schemas.openxmlformats.org/drawingml/2006/main" xmlns:r="http://schemas.openxmlformats.org/officeDocument/2006/relationships" xmlns:p="http://schemas.openxmlformats.org/presentationml/2006/main">
  <p:tag name="NAME" val="CustomIcon"/>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NAME" val="5. Source"/>
</p:tagLst>
</file>

<file path=ppt/tags/tag83.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5.xml><?xml version="1.0" encoding="utf-8"?>
<p:tagLst xmlns:a="http://schemas.openxmlformats.org/drawingml/2006/main" xmlns:r="http://schemas.openxmlformats.org/officeDocument/2006/relationships" xmlns:p="http://schemas.openxmlformats.org/presentationml/2006/main">
  <p:tag name="NAME" val="5. Source"/>
</p:tagLst>
</file>

<file path=ppt/tags/tag86.xml><?xml version="1.0" encoding="utf-8"?>
<p:tagLst xmlns:a="http://schemas.openxmlformats.org/drawingml/2006/main" xmlns:r="http://schemas.openxmlformats.org/officeDocument/2006/relationships" xmlns:p="http://schemas.openxmlformats.org/presentationml/2006/main">
  <p:tag name="NAME" val="TrackerNumBlue"/>
</p:tagLst>
</file>

<file path=ppt/tags/tag87.xml><?xml version="1.0" encoding="utf-8"?>
<p:tagLst xmlns:a="http://schemas.openxmlformats.org/drawingml/2006/main" xmlns:r="http://schemas.openxmlformats.org/officeDocument/2006/relationships" xmlns:p="http://schemas.openxmlformats.org/presentationml/2006/main">
  <p:tag name="NAME" val="TrackerNumBlue"/>
</p:tagLst>
</file>

<file path=ppt/tags/tag88.xml><?xml version="1.0" encoding="utf-8"?>
<p:tagLst xmlns:a="http://schemas.openxmlformats.org/drawingml/2006/main" xmlns:r="http://schemas.openxmlformats.org/officeDocument/2006/relationships" xmlns:p="http://schemas.openxmlformats.org/presentationml/2006/main">
  <p:tag name="NAME" val="TrackerNumBlue"/>
</p:tagLst>
</file>

<file path=ppt/tags/tag89.xml><?xml version="1.0" encoding="utf-8"?>
<p:tagLst xmlns:a="http://schemas.openxmlformats.org/drawingml/2006/main" xmlns:r="http://schemas.openxmlformats.org/officeDocument/2006/relationships" xmlns:p="http://schemas.openxmlformats.org/presentationml/2006/main">
  <p:tag name="NAME" val="TrackerNumBlu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NAME" val="TrackerNumBlue"/>
</p:tagLst>
</file>

<file path=ppt/tags/tag91.xml><?xml version="1.0" encoding="utf-8"?>
<p:tagLst xmlns:a="http://schemas.openxmlformats.org/drawingml/2006/main" xmlns:r="http://schemas.openxmlformats.org/officeDocument/2006/relationships" xmlns:p="http://schemas.openxmlformats.org/presentationml/2006/main">
  <p:tag name="NAME" val="TrackerNumBlue"/>
</p:tagLst>
</file>

<file path=ppt/tags/tag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95.xml><?xml version="1.0" encoding="utf-8"?>
<p:tagLst xmlns:a="http://schemas.openxmlformats.org/drawingml/2006/main" xmlns:r="http://schemas.openxmlformats.org/officeDocument/2006/relationships" xmlns:p="http://schemas.openxmlformats.org/presentationml/2006/main">
  <p:tag name="NAME" val="TrackerNumBlue"/>
</p:tagLst>
</file>

<file path=ppt/tags/tag96.xml><?xml version="1.0" encoding="utf-8"?>
<p:tagLst xmlns:a="http://schemas.openxmlformats.org/drawingml/2006/main" xmlns:r="http://schemas.openxmlformats.org/officeDocument/2006/relationships" xmlns:p="http://schemas.openxmlformats.org/presentationml/2006/main">
  <p:tag name="NAME" val="TrackerNumBlue"/>
</p:tagLst>
</file>

<file path=ppt/tags/tag97.xml><?xml version="1.0" encoding="utf-8"?>
<p:tagLst xmlns:a="http://schemas.openxmlformats.org/drawingml/2006/main" xmlns:r="http://schemas.openxmlformats.org/officeDocument/2006/relationships" xmlns:p="http://schemas.openxmlformats.org/presentationml/2006/main">
  <p:tag name="NAME" val="TrackerNumBlue"/>
</p:tagLst>
</file>

<file path=ppt/tags/tag98.xml><?xml version="1.0" encoding="utf-8"?>
<p:tagLst xmlns:a="http://schemas.openxmlformats.org/drawingml/2006/main" xmlns:r="http://schemas.openxmlformats.org/officeDocument/2006/relationships" xmlns:p="http://schemas.openxmlformats.org/presentationml/2006/main">
  <p:tag name="NAME" val="TrackerNumBlue"/>
</p:tagLst>
</file>

<file path=ppt/tags/tag99.xml><?xml version="1.0" encoding="utf-8"?>
<p:tagLst xmlns:a="http://schemas.openxmlformats.org/drawingml/2006/main" xmlns:r="http://schemas.openxmlformats.org/officeDocument/2006/relationships" xmlns:p="http://schemas.openxmlformats.org/presentationml/2006/main">
  <p:tag name="NAME" val="TrackerNumBlue"/>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null,&quot;chargeCode&quot;:&quot;valid&quot;,&quot;chargeCodeRegistered&quot;:false,&quot;coreServicesLimit&quot;:15,&quot;critical&quot;:0,&quot;description&quot;:&quot;&quot;,&quot;eligibleForPlus&quot;:true,&quot;enableFPS&quot;:&quot;true&quot;,&quot;featureFlag&quot;:{&quot;overnightDeliveryEnabled&quot;:false,&quot;searchOffering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5-27T15:13:28.942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C984D4-D59A-4DAB-9E26-20CC2E2B8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9a087-1e80-495d-85c4-486fa6b09cae"/>
    <ds:schemaRef ds:uri="c37ac4fa-902d-4f29-bbdc-3877ea87d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3.xml><?xml version="1.0" encoding="utf-8"?>
<ds:datastoreItem xmlns:ds="http://schemas.openxmlformats.org/officeDocument/2006/customXml" ds:itemID="{4088E84E-FE87-43F7-BCE6-5A46C17D6D9B}">
  <ds:schemaRefs>
    <ds:schemaRef ds:uri="5d88064f-a5ba-4945-b47f-a45925bb9d75"/>
    <ds:schemaRef ds:uri="6af84a98-c70f-4550-a8f9-8cea152074b6"/>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46</TotalTime>
  <Words>8724</Words>
  <Application>Microsoft Office PowerPoint</Application>
  <PresentationFormat>Widescreen</PresentationFormat>
  <Paragraphs>1045</Paragraphs>
  <Slides>67</Slides>
  <Notes>6</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Cover</vt:lpstr>
      <vt:lpstr>Page Design</vt:lpstr>
      <vt:lpstr>Batch Zero Readiness Meeting #3    June 4, 2026</vt:lpstr>
      <vt:lpstr>Agenda</vt:lpstr>
      <vt:lpstr>Weekly Batch Zero Readiness Discussions (see ERCOT Meeting Calendar)</vt:lpstr>
      <vt:lpstr>Batch Zero key submission deadlines and main responsibilities</vt:lpstr>
      <vt:lpstr>PowerPoint Presentation</vt:lpstr>
      <vt:lpstr>PowerPoint Presentation</vt:lpstr>
      <vt:lpstr>Batch Zero eligibility submission and validation process</vt:lpstr>
      <vt:lpstr>Batch Zero ERCOT communications and submission channels</vt:lpstr>
      <vt:lpstr>Agenda</vt:lpstr>
      <vt:lpstr>Objectives for today</vt:lpstr>
      <vt:lpstr>Eligibility Requirements by Batch Zero Pathway (1/4)</vt:lpstr>
      <vt:lpstr>Eligibility Requirements by Batch Zero Pathway (2/4)</vt:lpstr>
      <vt:lpstr>Eligibility Requirements by Batch Zero Pathway (3/4)</vt:lpstr>
      <vt:lpstr>Eligibility Requirements by Batch Zero Pathway (4/4)</vt:lpstr>
      <vt:lpstr>Deep-dive: Batch Zero ILLE Attestation</vt:lpstr>
      <vt:lpstr>Deep-dive: TSP/DSP Email confirmation template by eligibility path</vt:lpstr>
      <vt:lpstr>Batch Zero eligibility submission and validation process</vt:lpstr>
      <vt:lpstr>LIF Updated to Incorporate Entry Path Selection and Dynamic LCP Logic</vt:lpstr>
      <vt:lpstr>Qualifying Study: Complete and valid LLIS ONLY</vt:lpstr>
      <vt:lpstr>Case Study (1/7): Complete and valid LLIS ONLY</vt:lpstr>
      <vt:lpstr>Case Study (2/7): Complete and valid LLIS ONLY</vt:lpstr>
      <vt:lpstr>Case Study (3/7): Complete and valid LLIS ONLY</vt:lpstr>
      <vt:lpstr>Case Study (4/7): Complete and valid LLIS ONLY</vt:lpstr>
      <vt:lpstr>Case Study (5/7): Complete and valid LLIS ONLY</vt:lpstr>
      <vt:lpstr>Case Study (6/7): Complete and valid LLIS ONLY</vt:lpstr>
      <vt:lpstr>Case Study (7/7): Complete and valid LLIS ONLY</vt:lpstr>
      <vt:lpstr>Qualifying Study: RPG ONLY</vt:lpstr>
      <vt:lpstr>Case Study (1/7): RPG ONLY</vt:lpstr>
      <vt:lpstr>Case Study (2/7): RPG ONLY</vt:lpstr>
      <vt:lpstr>Case Study (3/7): RPG ONLY</vt:lpstr>
      <vt:lpstr>Case Study (4/7): RPG ONLY</vt:lpstr>
      <vt:lpstr>Case Study (5/7): RPG ONLY</vt:lpstr>
      <vt:lpstr>Case Study (6/7): RPG ONLY</vt:lpstr>
      <vt:lpstr>Case Study (7/7): RPG ONLY</vt:lpstr>
      <vt:lpstr>Qualifying Study: RPG AND a complete and valid LLIS</vt:lpstr>
      <vt:lpstr>Case Study (1/8): RPG AND a complete and valid LLIS</vt:lpstr>
      <vt:lpstr>Case Study (2/8): RPG AND a complete and valid LLIS</vt:lpstr>
      <vt:lpstr>Case Study (3/8): RPG AND a complete and valid LLIS</vt:lpstr>
      <vt:lpstr>Case Study (4/8): RPG AND a complete and valid LLIS</vt:lpstr>
      <vt:lpstr>Case Study (5/8): RPG AND a complete and valid LLIS</vt:lpstr>
      <vt:lpstr>Case Study (6/8): RPG AND a complete and valid LLIS</vt:lpstr>
      <vt:lpstr>Case Study (7/8): RPG AND a complete and valid LLIS</vt:lpstr>
      <vt:lpstr>Case Study (8/8): RPG AND a complete and valid LLIS</vt:lpstr>
      <vt:lpstr>Qualifying Study: PBRP ONLY</vt:lpstr>
      <vt:lpstr>Qualifying Study: PBRP AND a complete and valid LLIS</vt:lpstr>
      <vt:lpstr>Path to Batch Zero</vt:lpstr>
      <vt:lpstr>Batch Zero Readiness Next Meetings</vt:lpstr>
      <vt:lpstr>PowerPoint Presentation</vt:lpstr>
      <vt:lpstr>Agenda</vt:lpstr>
      <vt:lpstr>Key Deadlines for Batch Zero</vt:lpstr>
      <vt:lpstr>Review of PGRR115 Process Timelines – Kick-off and Study Scoping</vt:lpstr>
      <vt:lpstr>Review of PGRR115 Process Timelines – Study Reviews and Approvals</vt:lpstr>
      <vt:lpstr>Summary of Key Dates</vt:lpstr>
      <vt:lpstr>Additional notes on base loads in Batch Zero</vt:lpstr>
      <vt:lpstr>Dynamic Models for the Batch Zero – Key Deadlines</vt:lpstr>
      <vt:lpstr>Dynamic Models for the Batch Zero – Key Deadlines</vt:lpstr>
      <vt:lpstr>Large Load Dynamic Model Submission Elements </vt:lpstr>
      <vt:lpstr>Applicability for Batch-0 Dynamic Model Submission</vt:lpstr>
      <vt:lpstr>Model Review</vt:lpstr>
      <vt:lpstr>Case Study (1/8): ILLE selects eligibility pathway and identifies applicable submission requirements</vt:lpstr>
      <vt:lpstr>Case Study (2/8): ILLE prepares required submission package using standardized ERCOT templates</vt:lpstr>
      <vt:lpstr>Case Study (3/8): TSP/DSP coordinate validation responsibilities for submission package</vt:lpstr>
      <vt:lpstr>Case Study (4/8): TSP/DSP review applicable submission materials</vt:lpstr>
      <vt:lpstr>Case Study (5/8): Outstanding submission items tracked and resolved through the LIF</vt:lpstr>
      <vt:lpstr>Case Study (6/8): Submission package is confirmed ready for ERCOT submission</vt:lpstr>
      <vt:lpstr>Case Study (7/8): Final submission package transmitted to ERCOT</vt:lpstr>
      <vt:lpstr>Case Study (8/8): ERCOT performs final review of submission materials and supporting documents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Marco Casiraghi</cp:lastModifiedBy>
  <cp:revision>4</cp:revision>
  <dcterms:created xsi:type="dcterms:W3CDTF">2026-03-23T21:54:52Z</dcterms:created>
  <dcterms:modified xsi:type="dcterms:W3CDTF">2026-06-04T18:16:03Z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ContentTypeId">
    <vt:lpwstr>0x0101003CD0E9D229717A45A0F014C745A02018</vt:lpwstr>
  </property>
  <property fmtid="{D5CDD505-2E9C-101B-9397-08002B2CF9AE}" pid="12" name="_dlc_DocIdItemGuid">
    <vt:lpwstr>67a8e1b0-4652-4e4e-9a12-2e8b87ce1df4</vt:lpwstr>
  </property>
  <property fmtid="{D5CDD505-2E9C-101B-9397-08002B2CF9AE}" pid="13" name="MSIP_Label_c144db1d-993e-40da-980d-6eea152adc50_Enabled">
    <vt:lpwstr>true</vt:lpwstr>
  </property>
  <property fmtid="{D5CDD505-2E9C-101B-9397-08002B2CF9AE}" pid="14" name="MSIP_Label_c144db1d-993e-40da-980d-6eea152adc50_SetDate">
    <vt:lpwstr>2026-05-14T17:07:49Z</vt:lpwstr>
  </property>
  <property fmtid="{D5CDD505-2E9C-101B-9397-08002B2CF9AE}" pid="15" name="MSIP_Label_c144db1d-993e-40da-980d-6eea152adc50_Method">
    <vt:lpwstr>Privileged</vt:lpwstr>
  </property>
  <property fmtid="{D5CDD505-2E9C-101B-9397-08002B2CF9AE}" pid="16" name="MSIP_Label_c144db1d-993e-40da-980d-6eea152adc50_Name">
    <vt:lpwstr>Public</vt:lpwstr>
  </property>
  <property fmtid="{D5CDD505-2E9C-101B-9397-08002B2CF9AE}" pid="17" name="MSIP_Label_c144db1d-993e-40da-980d-6eea152adc50_SiteId">
    <vt:lpwstr>0afb747d-bff7-4596-a9fc-950ef9e0ec45</vt:lpwstr>
  </property>
  <property fmtid="{D5CDD505-2E9C-101B-9397-08002B2CF9AE}" pid="18" name="MSIP_Label_c144db1d-993e-40da-980d-6eea152adc50_ActionId">
    <vt:lpwstr>a6600a56-f26b-4e34-a3e4-b21e06a0b803</vt:lpwstr>
  </property>
  <property fmtid="{D5CDD505-2E9C-101B-9397-08002B2CF9AE}" pid="19" name="MSIP_Label_c144db1d-993e-40da-980d-6eea152adc50_ContentBits">
    <vt:lpwstr>0</vt:lpwstr>
  </property>
  <property fmtid="{D5CDD505-2E9C-101B-9397-08002B2CF9AE}" pid="20" name="MSIP_Label_c144db1d-993e-40da-980d-6eea152adc50_Tag">
    <vt:lpwstr>10, 0, 1, 1</vt:lpwstr>
  </property>
</Properties>
</file>