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1"/>
  </p:notesMasterIdLst>
  <p:sldIdLst>
    <p:sldId id="256" r:id="rId4"/>
    <p:sldId id="261" r:id="rId5"/>
    <p:sldId id="272" r:id="rId6"/>
    <p:sldId id="268" r:id="rId7"/>
    <p:sldId id="270" r:id="rId8"/>
    <p:sldId id="265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7267" autoAdjust="0"/>
  </p:normalViewPr>
  <p:slideViewPr>
    <p:cSldViewPr snapToGrid="0">
      <p:cViewPr varScale="1">
        <p:scale>
          <a:sx n="72" d="100"/>
          <a:sy n="72" d="100"/>
        </p:scale>
        <p:origin x="101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5559C-BCDA-4A1A-BE5B-8C4875F1EF1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F2BF2-B7F3-466E-B634-9595EB5325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38707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62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38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E2C15-566C-49AC-ECF6-FE3528530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0F88AD-4F32-9915-B590-B9EAF0CAFB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4F6515-94A3-28C8-6E7A-73BFB23718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E772AB-4566-E864-3E94-8F4F18D674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25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AA454-A430-88D5-07A5-89E445925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507FE0-FD6C-9DDE-D852-C91BA76398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D9D653-1019-4059-E5E4-661883D224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6A1E35-8978-AC83-B5B3-7A8BBB2669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803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9E32A-2824-7ED1-8D8D-2EBE85CF2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B4E5DC-0EF2-5AF0-464F-343EA08F44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2D817C-F616-4178-70AF-5F967612B9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340EBD1E-0354-A4BF-3510-17F61DB6895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A0711-FCCC-67A0-7F7E-12B19D41357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194AF-8018-629B-B5D2-46F79DAC49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827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85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780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B1FC9-FFD7-6E34-4A85-7863D51A3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648BA-DD66-217F-F897-5B0767759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F44A4-A01F-E036-B2E7-C805E87D5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E3EF2-5779-548B-F28F-B7BD189D4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354E5-6F2D-259F-2CB0-CAC924DC3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8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08F1F-6CA2-3E38-C505-A058C6A93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44FD4-29B1-9E39-C6A3-96871FD2A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896FD-83C9-E6F7-FB4C-C2DE944BE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40B68-9E59-1F9B-3D6D-1F91AFF4B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4DE7D-1F30-32CD-A4D4-4B5A4D871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91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713503-5E2B-C79C-5A6F-014CFFE8C5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0B7598-5405-F4B7-7C00-970D57EBA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10D7E-C235-7147-EE04-5E5F591D9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DBD3E-1FEF-00FF-2BE3-026F57E71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F0A61-8279-1D33-88A1-960939072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77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16526-AECC-0CA6-FAB1-54AB361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30628-BEF3-B4D0-C28D-E46DB9919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748BD-22B7-2FCE-B979-985140AA1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504AA-BCB6-B9C8-ABB8-77927503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D1E89-0E80-AF1A-6990-F2DC7F98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52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8898-2144-4417-668C-15A17A99A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401FD-6AC3-0A48-453A-7112B5DBA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2FEF7-E6E2-0E7C-CCBB-385D9B89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E66E6-A00C-EB83-3204-B083BAC4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F262F-5DB0-55C2-1587-9C0AFA85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59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4C533-A429-00D2-9729-10CD6E576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D080D-C43D-61D6-3A50-BDAD152610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A77C4F-0E41-560A-32CE-DAB8F4018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A4D3B-8CAD-85E7-8A4B-D4BCF6A4D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9D9E6-A135-F5AC-2A6C-CA2A885E4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28A97-9748-1B1B-2B88-4A6D06983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969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CC85B-3EF8-B829-9265-54AFAF62C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2D8F8-1E22-C7C0-5D49-7DE07D7B8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7B4D2-6D49-82F0-D2A8-70CCCB923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C9BA64-B198-CE24-13ED-1167EEE53D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3B1373-4064-A43F-F11A-9B757C2B0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C4716C-2541-6FE9-C387-63D02F5AD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1EFC06-D0DB-CFEC-D9C7-BADC49177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FDCD72-A3B8-9AD4-CA82-B94F7BDE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11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12AC9-2EA0-A442-5AAB-4751E87BE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385C2-B597-1241-BEE1-BA171876A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E9A223-8BEB-0464-1DE8-506536608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3DFCE3-EF58-31CD-8E4F-BD43BACC6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02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6C7D51-A448-96AA-0694-E1A407C5E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6F63D3-5819-E817-D5B6-045EACA93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478A5C-E0CA-2D79-C5AF-B1CCCE21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73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ACEE-EC86-8F6C-E997-4EC9FC31C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76236-6997-E579-8E20-37DD80517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57FA94-DD43-856C-1C6E-D01ACEFA4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B2860E-4245-9714-48BF-846EBF5D7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F3C29-09B2-2638-6C74-4497E78A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5B58B-AC61-4C68-77E6-AFEE96A2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83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43587-0B54-3A5E-CA23-97E798D38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7F0BFD-FFD5-1F7E-C892-8EEADD162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D0130E-068E-E39B-9706-F63808D9A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52ACF-B61F-2E42-39F7-0FAA3637A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CC59C-2A6B-6CA9-67D1-8F05511F5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07D63A-66B5-CFB4-362A-C03600175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44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104405-6925-0364-D14C-668D70E96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33E5B-AAC8-C165-E1F9-B3920B7FA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9B2C8-6DD4-C2B9-01F7-FAB22A93DB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16E5E2-5900-486E-BE25-48B61F262A9B}" type="datetimeFigureOut">
              <a:rPr lang="en-US" smtClean="0"/>
              <a:t>6/2/2026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F1314-E2C1-86A4-2AA3-6D3BF448D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274C5-7260-C856-EF50-D1CEDB35F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17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8E97C3-E778-C3F3-7FAF-DCE6A019D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June PLWG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305B1D-E78C-D580-1CB3-7945DFEF4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Mina Turner, PLWG Chair</a:t>
            </a:r>
          </a:p>
          <a:p>
            <a:pPr algn="l"/>
            <a:r>
              <a:rPr lang="en-US" dirty="0"/>
              <a:t>June 2</a:t>
            </a:r>
            <a:r>
              <a:rPr lang="en-US" baseline="30000" dirty="0"/>
              <a:t>nd</a:t>
            </a:r>
            <a:r>
              <a:rPr lang="en-US" dirty="0"/>
              <a:t>, 2026</a:t>
            </a:r>
            <a:endParaRPr lang="en-US" sz="2400" dirty="0"/>
          </a:p>
        </p:txBody>
      </p:sp>
      <p:sp>
        <p:nvSpPr>
          <p:cNvPr id="34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723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91F8B-B7C8-4631-EAF9-65D8FB1F4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60" y="330128"/>
            <a:ext cx="11096739" cy="624651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128, Regional Planning Group Review of Grid Enhancing Technologies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altLang="en-US" sz="1900" dirty="0"/>
              <a:t>The revised language would add a new Planning Guide Section 3.1.10 requiring ERCOT only to facilitate scheduling of an annual meeting on grid-enhancing technologies.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altLang="en-US" sz="1900" dirty="0"/>
              <a:t>Tabletop edits made to change “ERCOT transmission system” to “ERCOT Transmission Grid”.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altLang="en-US" sz="1900" dirty="0"/>
              <a:t>PGRR with PLWG comments from May 12</a:t>
            </a:r>
            <a:r>
              <a:rPr lang="en-US" altLang="en-US" sz="1900" baseline="30000" dirty="0"/>
              <a:t>th</a:t>
            </a:r>
            <a:r>
              <a:rPr lang="en-US" altLang="en-US" sz="1900" dirty="0"/>
              <a:t> moving to ROS for vote.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130 - Related to NPRR 1295, GTC Exit Solutions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Stakeholders working together on new language tied to routine evaluation of GTC exit strategies.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Language has been circulated with ERCOT, and optimistic agreement can be reached by next PLWG meeting.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If agreement can be reached PGRR 130 may no longer be needed and focus will be on NPRR1295.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PGRR tabled for another month.</a:t>
            </a:r>
          </a:p>
          <a:p>
            <a:pPr marL="457200" lvl="1" indent="0">
              <a:buNone/>
            </a:pPr>
            <a:endParaRPr lang="en-US" sz="2300" dirty="0"/>
          </a:p>
          <a:p>
            <a:pPr lvl="1"/>
            <a:endParaRPr lang="en-US" sz="2100" dirty="0"/>
          </a:p>
          <a:p>
            <a:pPr marL="457200" lvl="1" indent="0">
              <a:buNone/>
            </a:pPr>
            <a:endParaRPr lang="en-US" sz="2100" dirty="0"/>
          </a:p>
          <a:p>
            <a:pPr marL="457200" lvl="1" indent="0">
              <a:buNone/>
            </a:pPr>
            <a:endParaRPr lang="en-US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470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C4ADA-C2F9-0840-D92F-997CF2439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753A5-0402-C05A-8BFB-310EEF06E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60" y="330128"/>
            <a:ext cx="11096739" cy="6246518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134 – Interconnection Studies Reform for Dispatchable Loads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PGRR was withdrawn</a:t>
            </a:r>
            <a:endParaRPr lang="en-US" sz="2300" dirty="0"/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140 – Related to NPRR1317, Creation of Non-Settled Generator (NSG) and Clarification of the Types, Usage, and Registration of Distributed Generation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ERCOT filed recent comments to address Priority Power concern about energy less than 10 MW. Priority Power generally happy with where the language has laned.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Vistra still has concerns with issue related to Lone Star Infrastructure Protection Act.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The PGRR was moved to ROS for vote. Vistra filed comments on May 28</a:t>
            </a:r>
            <a:r>
              <a:rPr lang="en-US" sz="1900" baseline="30000" dirty="0"/>
              <a:t>th</a:t>
            </a:r>
            <a:r>
              <a:rPr lang="en-US" sz="1900" dirty="0"/>
              <a:t> ahead of the ROS meeting for discussion on June 4</a:t>
            </a:r>
            <a:r>
              <a:rPr lang="en-US" sz="1900" baseline="30000" dirty="0"/>
              <a:t>th</a:t>
            </a:r>
            <a:r>
              <a:rPr lang="en-US" sz="1900" dirty="0"/>
              <a:t> ROS meeting.</a:t>
            </a:r>
          </a:p>
          <a:p>
            <a:pPr marL="457200" lvl="1" indent="0">
              <a:buNone/>
            </a:pPr>
            <a:endParaRPr lang="en-US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951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A4038-2D35-ED52-34DC-9682B604B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8A3E4-9F40-3175-E339-34E68912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7" y="238234"/>
            <a:ext cx="11210925" cy="6480618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141 – Large Load Interconnection</a:t>
            </a:r>
            <a:r>
              <a:rPr lang="en-US" sz="2100" dirty="0"/>
              <a:t> </a:t>
            </a:r>
            <a:r>
              <a:rPr lang="en-US" sz="2400" b="1" dirty="0">
                <a:cs typeface="Times New Roman" panose="02020603050405020304" pitchFamily="18" charset="0"/>
              </a:rPr>
              <a:t>Study Reform for Substantiated Load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Discussion with sponsor and they would like this tabled at PLWG.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Continue to be tabled at PLWG. </a:t>
            </a:r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142 – </a:t>
            </a:r>
            <a:r>
              <a:rPr lang="en-US" b="1" dirty="0"/>
              <a:t>In-Kind Definition for Generation</a:t>
            </a:r>
            <a:endParaRPr lang="en-US" sz="2400" b="1" dirty="0"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ERCOT still has concerns as before: the draft definition was vague and could allow equipment changes bypassing the normal generation interconnection process.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Discussion on the “same or better performance” for software while removing sentence about hardware.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LCRA and Oncor share ERCOT’s concern that “similar” or “better” leaves too much to discretion and needs to be evaluated case by case.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PGRR moved to ROS for vote. Expect additional comments and discussion at ROS. </a:t>
            </a:r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1671778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98B62-DF77-CEEC-825E-1C99DE47C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1A2C9-6790-8293-E346-E117B5035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783" y="267847"/>
            <a:ext cx="10515600" cy="5919055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144 –  Dynamic Model Submission and Review Requirements for Large Loads Including Large Electronic Loads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ERCOT posted updated language. The main updates were:</a:t>
            </a:r>
          </a:p>
          <a:p>
            <a:pPr marL="1257300" lvl="2" indent="-342900">
              <a:spcAft>
                <a:spcPts val="1200"/>
              </a:spcAft>
            </a:pPr>
            <a:r>
              <a:rPr lang="en-US" sz="1700" dirty="0"/>
              <a:t>replacing LEL terminology with LCL / large computational load to align with the current NPRR language</a:t>
            </a:r>
          </a:p>
          <a:p>
            <a:pPr marL="1257300" lvl="2" indent="-342900">
              <a:spcAft>
                <a:spcPts val="1200"/>
              </a:spcAft>
            </a:pPr>
            <a:r>
              <a:rPr lang="en-US" sz="1700" dirty="0"/>
              <a:t>revising the data-submission language so dynamic data would go to both ERCOT and the interconnecting TSP, allowing collaborative review of whether updated models change prior stability-study results</a:t>
            </a:r>
          </a:p>
          <a:p>
            <a:pPr marL="1257300" lvl="2" indent="-342900">
              <a:spcAft>
                <a:spcPts val="1200"/>
              </a:spcAft>
            </a:pPr>
            <a:r>
              <a:rPr lang="en-US" sz="1700" dirty="0"/>
              <a:t>clarifying that ERCOT does not intend to impose BRT requirements on loads that are not otherwise subject to those requirements.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Eric Goff said he planned to file formal comments and asked that the item stay at PLWG for one more month.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sz="1900" dirty="0"/>
              <a:t>PGRR144 will be tabled for another month to allow for further discussion.</a:t>
            </a:r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9823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4E07F-5D54-F862-4852-B377716A1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702" y="261910"/>
            <a:ext cx="10515600" cy="6334180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Tabled Items</a:t>
            </a:r>
            <a:endParaRPr lang="en-US" sz="2100" b="1" dirty="0">
              <a:cs typeface="Times New Roman" panose="02020603050405020304" pitchFamily="18" charset="0"/>
            </a:endParaRP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PGRR 126- Related to NPRR 1284.</a:t>
            </a: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PGRR 122 -Reliability Performance Criteria for Loss of Load – Pending ongoing large load conversations.</a:t>
            </a: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PGRR 124 - ESR Maintenance Exception to Modifications- Sponsor would like to continue to table while they have conversations with ERCOT.</a:t>
            </a:r>
          </a:p>
          <a:p>
            <a:pPr marL="0" indent="0"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Nominations for Vice Chair </a:t>
            </a:r>
          </a:p>
          <a:p>
            <a:pPr marL="0" indent="0"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endParaRPr lang="en-US" sz="2100" dirty="0">
              <a:cs typeface="Times New Roman" panose="02020603050405020304" pitchFamily="18" charset="0"/>
            </a:endParaRPr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848368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EEDE-776B-A351-B35D-59A1A255C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13" y="2485755"/>
            <a:ext cx="10515600" cy="1325563"/>
          </a:xfrm>
        </p:spPr>
        <p:txBody>
          <a:bodyPr/>
          <a:lstStyle/>
          <a:p>
            <a:r>
              <a:rPr lang="en-US" dirty="0"/>
              <a:t>Questions ?</a:t>
            </a:r>
          </a:p>
        </p:txBody>
      </p:sp>
    </p:spTree>
    <p:extLst>
      <p:ext uri="{BB962C8B-B14F-4D97-AF65-F5344CB8AC3E}">
        <p14:creationId xmlns:p14="http://schemas.microsoft.com/office/powerpoint/2010/main" val="3845491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jkzNmUyMmQ1LTQ1YTctNGNiNy05NWFiLTFhYThjN2M4ODc4OS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NzExNDI8L1VzZXJOYW1lPjxEYXRlVGltZT44LzUvMjAyNSA5OjQ2OjQxIFBNPC9EYXRlVGltZT48TGFiZWxTdHJpbmc+VW5jYXRlZ29yaXplZDwvTGFiZWxTdHJpbmc+PC9pdGVtPjxpdGVtPjxzaXNsIHNpc2xWZXJzaW9uPSIwIiBwb2xpY3k9ImU5YzBiOGQ3LWJkYjQtNGZkMy1iNjJhLWY1MDMyN2FhZWZjZSIgb3JpZ2luPSJ1c2VyU2VsZWN0ZWQiPjxlbGVtZW50IHVpZD0iYzVmOGViMTItNWIyNy00MzlkLWFhYTYtMzQwMmFmNjI2ZmEzIiB2YWx1ZT0iIiB4bWxucz0iaHR0cDovL3d3dy5ib2xkb25qYW1lcy5jb20vMjAwOC8wMS9zaWUvaW50ZXJuYWwvbGFiZWwiIC8+PGVsZW1lbnQgdWlkPSJkMTRmNWMzNi1mNDRhLTQzMTUtYjQzOC0wMDVjZmU4ZjA2OWYiIHZhbHVlPSIiIHhtbG5zPSJodHRwOi8vd3d3LmJvbGRvbmphbWVzLmNvbS8yMDA4LzAxL3NpZS9pbnRlcm5hbC9sYWJlbCIgLz48L3Npc2w+PFVzZXJOYW1lPkNPUlBcczI0NTUxMTwvVXNlck5hbWU+PERhdGVUaW1lPjEyLzIvMjAyNSAxMjoxNDowOSBBTTwvRGF0ZVRpbWU+PExhYmVsU3RyaW5nPkFFUCBQdWJsaWM8L0xhYmVsU3RyaW5nPjwvaXRlbT48L2xhYmVsSGlzdG9yeT4=</Value>
</WrappedLabelHistory>
</file>

<file path=customXml/item2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c5f8eb12-5b27-439d-aaa6-3402af626fa3" value=""/>
  <element uid="d14f5c36-f44a-4315-b438-005cfe8f069f" value=""/>
</sisl>
</file>

<file path=customXml/itemProps1.xml><?xml version="1.0" encoding="utf-8"?>
<ds:datastoreItem xmlns:ds="http://schemas.openxmlformats.org/officeDocument/2006/customXml" ds:itemID="{5C5FAABD-A7BB-49A3-93EE-0F642ECD601E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283B2B60-43DA-46E6-8620-49B6DB275210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2582</TotalTime>
  <Words>562</Words>
  <Application>Microsoft Office PowerPoint</Application>
  <PresentationFormat>Widescreen</PresentationFormat>
  <Paragraphs>48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Office Theme</vt:lpstr>
      <vt:lpstr>June PLWG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 ?</vt:lpstr>
    </vt:vector>
  </TitlesOfParts>
  <Company>American Electric Power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Erin J Rasmussen</dc:creator>
  <cp:lastModifiedBy>Mina Y Turner</cp:lastModifiedBy>
  <cp:revision>64</cp:revision>
  <dcterms:created xsi:type="dcterms:W3CDTF">2025-08-05T21:34:12Z</dcterms:created>
  <dcterms:modified xsi:type="dcterms:W3CDTF">2026-06-02T15:02:21Z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1f4bbefc-9c7a-432d-a0fb-f215af837196</vt:lpwstr>
  </property>
  <property fmtid="{D5CDD505-2E9C-101B-9397-08002B2CF9AE}" pid="3" name="bjClsUserRVM">
    <vt:lpwstr>[]</vt:lpwstr>
  </property>
  <property fmtid="{D5CDD505-2E9C-101B-9397-08002B2CF9AE}" pid="4" name="bjSaver">
    <vt:lpwstr>qu1yRNhOSqe/tY/UzWUq4LhMNMFil54C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6" name="bjDocumentLabelXML-0">
    <vt:lpwstr>ames.com/2008/01/sie/internal/label"&gt;&lt;element uid="c5f8eb12-5b27-439d-aaa6-3402af626fa3" value="" /&gt;&lt;element uid="d14f5c36-f44a-4315-b438-005cfe8f069f" value="" /&gt;&lt;/sisl&gt;</vt:lpwstr>
  </property>
  <property fmtid="{D5CDD505-2E9C-101B-9397-08002B2CF9AE}" pid="7" name="bjDocumentSecurityLabel">
    <vt:lpwstr>AEP Public</vt:lpwstr>
  </property>
  <property fmtid="{D5CDD505-2E9C-101B-9397-08002B2CF9AE}" pid="8" name="MSIP_Label_5c34e43d-0b77-4b2c-b224-1b46981ccfdb_SiteId">
    <vt:lpwstr>15f3c881-6b03-4ff6-8559-77bf5177818f</vt:lpwstr>
  </property>
  <property fmtid="{D5CDD505-2E9C-101B-9397-08002B2CF9AE}" pid="9" name="MSIP_Label_5c34e43d-0b77-4b2c-b224-1b46981ccfdb_Name">
    <vt:lpwstr>AEP Public</vt:lpwstr>
  </property>
  <property fmtid="{D5CDD505-2E9C-101B-9397-08002B2CF9AE}" pid="10" name="MSIP_Label_5c34e43d-0b77-4b2c-b224-1b46981ccfdb_Enabled">
    <vt:lpwstr>true</vt:lpwstr>
  </property>
  <property fmtid="{D5CDD505-2E9C-101B-9397-08002B2CF9AE}" pid="11" name="bjLabelHistoryID">
    <vt:lpwstr>{5C5FAABD-A7BB-49A3-93EE-0F642ECD601E}</vt:lpwstr>
  </property>
  <property fmtid="{D5CDD505-2E9C-101B-9397-08002B2CF9AE}" pid="12" name="bjpmDocIH">
    <vt:lpwstr>o3YjrXYXRlfLBgCaCyhgVM3HRrs8ITz0</vt:lpwstr>
  </property>
</Properties>
</file>