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3489" r:id="rId4"/>
    <p:sldMasterId id="2147493467" r:id="rId5"/>
    <p:sldMasterId id="2147493497" r:id="rId6"/>
  </p:sldMasterIdLst>
  <p:notesMasterIdLst>
    <p:notesMasterId r:id="rId24"/>
  </p:notesMasterIdLst>
  <p:handoutMasterIdLst>
    <p:handoutMasterId r:id="rId25"/>
  </p:handoutMasterIdLst>
  <p:sldIdLst>
    <p:sldId id="260" r:id="rId7"/>
    <p:sldId id="284" r:id="rId8"/>
    <p:sldId id="294" r:id="rId9"/>
    <p:sldId id="296" r:id="rId10"/>
    <p:sldId id="286" r:id="rId11"/>
    <p:sldId id="287" r:id="rId12"/>
    <p:sldId id="288" r:id="rId13"/>
    <p:sldId id="289" r:id="rId14"/>
    <p:sldId id="290" r:id="rId15"/>
    <p:sldId id="291" r:id="rId16"/>
    <p:sldId id="292" r:id="rId17"/>
    <p:sldId id="293" r:id="rId18"/>
    <p:sldId id="297" r:id="rId19"/>
    <p:sldId id="298" r:id="rId20"/>
    <p:sldId id="303" r:id="rId21"/>
    <p:sldId id="311" r:id="rId22"/>
    <p:sldId id="262" r:id="rId23"/>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33926FF-832A-42D0-9291-3EA76F20DFDB}">
          <p14:sldIdLst>
            <p14:sldId id="260"/>
            <p14:sldId id="284"/>
          </p14:sldIdLst>
        </p14:section>
        <p14:section name="FMEs &amp; IMFR" id="{7B07A7F3-E643-48FA-B8F7-0A8F95EAB17B}">
          <p14:sldIdLst>
            <p14:sldId id="294"/>
            <p14:sldId id="296"/>
          </p14:sldIdLst>
        </p14:section>
        <p14:section name="Frequency Control" id="{B8F210D6-5D03-4ACD-A13A-59DB9A6E0761}">
          <p14:sldIdLst>
            <p14:sldId id="286"/>
            <p14:sldId id="287"/>
            <p14:sldId id="288"/>
            <p14:sldId id="289"/>
            <p14:sldId id="290"/>
            <p14:sldId id="291"/>
            <p14:sldId id="292"/>
            <p14:sldId id="293"/>
            <p14:sldId id="297"/>
            <p14:sldId id="298"/>
            <p14:sldId id="303"/>
            <p14:sldId id="311"/>
          </p14:sldIdLst>
        </p14:section>
        <p14:section name="Questions" id="{96F416E3-8143-44F1-BC34-31FDEEEDC0B2}">
          <p14:sldIdLst>
            <p14:sldId id="262"/>
          </p14:sldIdLst>
        </p14:section>
      </p14:sectionLst>
    </p:ext>
    <p:ext uri="{EFAFB233-063F-42B5-8137-9DF3F51BA10A}">
      <p15:sldGuideLst xmlns:p15="http://schemas.microsoft.com/office/powerpoint/2012/main">
        <p15:guide id="1" orient="horz" pos="4032">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arratano, Alex" initials="GA" lastIdx="1" clrIdx="0">
    <p:extLst>
      <p:ext uri="{19B8F6BF-5375-455C-9EA6-DF929625EA0E}">
        <p15:presenceInfo xmlns:p15="http://schemas.microsoft.com/office/powerpoint/2012/main" userId="S-1-5-21-639947351-343809578-3807592339-400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84" autoAdjust="0"/>
    <p:restoredTop sz="74618" autoAdjust="0"/>
  </p:normalViewPr>
  <p:slideViewPr>
    <p:cSldViewPr snapToGrid="0" snapToObjects="1">
      <p:cViewPr varScale="1">
        <p:scale>
          <a:sx n="82" d="100"/>
          <a:sy n="82" d="100"/>
        </p:scale>
        <p:origin x="2717" y="288"/>
      </p:cViewPr>
      <p:guideLst>
        <p:guide orient="horz" pos="4032"/>
        <p:guide pos="2880"/>
      </p:guideLst>
    </p:cSldViewPr>
  </p:slideViewPr>
  <p:outlineViewPr>
    <p:cViewPr>
      <p:scale>
        <a:sx n="33" d="100"/>
        <a:sy n="33" d="100"/>
      </p:scale>
      <p:origin x="0" y="-402"/>
    </p:cViewPr>
  </p:outlineViewPr>
  <p:notesTextViewPr>
    <p:cViewPr>
      <p:scale>
        <a:sx n="100" d="100"/>
        <a:sy n="100" d="100"/>
      </p:scale>
      <p:origin x="0" y="0"/>
    </p:cViewPr>
  </p:notesTextViewPr>
  <p:sorterViewPr>
    <p:cViewPr>
      <p:scale>
        <a:sx n="149" d="100"/>
        <a:sy n="149" d="100"/>
      </p:scale>
      <p:origin x="0" y="-2472"/>
    </p:cViewPr>
  </p:sorterViewPr>
  <p:notesViewPr>
    <p:cSldViewPr snapToGrid="0" snapToObjects="1" showGuides="1">
      <p:cViewPr varScale="1">
        <p:scale>
          <a:sx n="83" d="100"/>
          <a:sy n="83" d="100"/>
        </p:scale>
        <p:origin x="3888"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F69DE495-51AC-4723-A7B4-B1B58AAC8C5A}" type="datetimeFigureOut">
              <a:rPr lang="en-US" smtClean="0"/>
              <a:t>6/3/2026</a:t>
            </a:fld>
            <a:endParaRPr lang="en-US"/>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r>
              <a:rPr lang="en-US"/>
              <a:t>jgfyhj</a:t>
            </a:r>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F80D1E90-E9C6-42A2-8EB7-24DAC221AC2D}" type="slidenum">
              <a:rPr lang="en-US" smtClean="0"/>
              <a:t>‹#›</a:t>
            </a:fld>
            <a:endParaRPr lang="en-US"/>
          </a:p>
        </p:txBody>
      </p:sp>
    </p:spTree>
    <p:extLst>
      <p:ext uri="{BB962C8B-B14F-4D97-AF65-F5344CB8AC3E}">
        <p14:creationId xmlns:p14="http://schemas.microsoft.com/office/powerpoint/2010/main" val="70878796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idx="1"/>
          </p:nvPr>
        </p:nvSpPr>
        <p:spPr>
          <a:xfrm>
            <a:off x="3977531" y="0"/>
            <a:ext cx="3043979" cy="465773"/>
          </a:xfrm>
          <a:prstGeom prst="rect">
            <a:avLst/>
          </a:prstGeom>
        </p:spPr>
        <p:txBody>
          <a:bodyPr vert="horz" lIns="91577" tIns="45789" rIns="91577" bIns="45789" rtlCol="0"/>
          <a:lstStyle>
            <a:lvl1pPr algn="r">
              <a:defRPr sz="1200"/>
            </a:lvl1pPr>
          </a:lstStyle>
          <a:p>
            <a:fld id="{D1DF52B9-7E6C-4146-83FC-76B5AB271E46}" type="datetimeFigureOut">
              <a:rPr lang="en-US" smtClean="0"/>
              <a:t>6/3/2026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77" tIns="45789" rIns="91577" bIns="45789" rtlCol="0" anchor="ctr"/>
          <a:lstStyle/>
          <a:p>
            <a:endParaRPr lang="en-US"/>
          </a:p>
        </p:txBody>
      </p:sp>
      <p:sp>
        <p:nvSpPr>
          <p:cNvPr id="5" name="Notes Placeholder 4"/>
          <p:cNvSpPr>
            <a:spLocks noGrp="1"/>
          </p:cNvSpPr>
          <p:nvPr>
            <p:ph type="body" sz="quarter" idx="3"/>
          </p:nvPr>
        </p:nvSpPr>
        <p:spPr>
          <a:xfrm>
            <a:off x="702946" y="4422459"/>
            <a:ext cx="5617208" cy="4188778"/>
          </a:xfrm>
          <a:prstGeom prst="rect">
            <a:avLst/>
          </a:prstGeom>
        </p:spPr>
        <p:txBody>
          <a:bodyPr vert="horz" lIns="91577" tIns="45789" rIns="91577" bIns="457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1738"/>
            <a:ext cx="3043979" cy="465773"/>
          </a:xfrm>
          <a:prstGeom prst="rect">
            <a:avLst/>
          </a:prstGeom>
        </p:spPr>
        <p:txBody>
          <a:bodyPr vert="horz" lIns="91577" tIns="45789" rIns="91577" bIns="45789" rtlCol="0" anchor="b"/>
          <a:lstStyle>
            <a:lvl1pPr algn="l">
              <a:defRPr sz="1200"/>
            </a:lvl1pPr>
          </a:lstStyle>
          <a:p>
            <a:r>
              <a:rPr lang="en-US"/>
              <a:t>jgfyhj</a:t>
            </a:r>
          </a:p>
        </p:txBody>
      </p:sp>
      <p:sp>
        <p:nvSpPr>
          <p:cNvPr id="7" name="Slide Number Placeholder 6"/>
          <p:cNvSpPr>
            <a:spLocks noGrp="1"/>
          </p:cNvSpPr>
          <p:nvPr>
            <p:ph type="sldNum" sz="quarter" idx="5"/>
          </p:nvPr>
        </p:nvSpPr>
        <p:spPr>
          <a:xfrm>
            <a:off x="3977531" y="8841738"/>
            <a:ext cx="3043979" cy="465773"/>
          </a:xfrm>
          <a:prstGeom prst="rect">
            <a:avLst/>
          </a:prstGeom>
        </p:spPr>
        <p:txBody>
          <a:bodyPr vert="horz" lIns="91577" tIns="45789" rIns="91577" bIns="45789" rtlCol="0" anchor="b"/>
          <a:lstStyle>
            <a:lvl1pPr algn="r">
              <a:defRPr sz="1200"/>
            </a:lvl1pPr>
          </a:lstStyle>
          <a:p>
            <a:fld id="{E41B3D22-F502-4A52-A06E-717BD3D70E2C}" type="slidenum">
              <a:rPr lang="en-US" smtClean="0"/>
              <a:t>‹#›</a:t>
            </a:fld>
            <a:endParaRPr lang="en-US"/>
          </a:p>
        </p:txBody>
      </p:sp>
    </p:spTree>
    <p:extLst>
      <p:ext uri="{BB962C8B-B14F-4D97-AF65-F5344CB8AC3E}">
        <p14:creationId xmlns:p14="http://schemas.microsoft.com/office/powerpoint/2010/main" val="9221388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1</a:t>
            </a:fld>
            <a:endParaRPr lang="en-US"/>
          </a:p>
        </p:txBody>
      </p:sp>
      <p:sp>
        <p:nvSpPr>
          <p:cNvPr id="5" name="Footer Placeholder 4">
            <a:extLst>
              <a:ext uri="{FF2B5EF4-FFF2-40B4-BE49-F238E27FC236}">
                <a16:creationId xmlns:a16="http://schemas.microsoft.com/office/drawing/2014/main" id="{657FB28F-FF14-E875-D655-FB54AF69FF94}"/>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870658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4000" b="0" i="0" u="none" strike="noStrike" dirty="0">
                <a:effectLst/>
                <a:latin typeface="Arial" panose="020B0604020202020204" pitchFamily="34" charset="0"/>
              </a:rPr>
              <a:t>11,360,493</a:t>
            </a:r>
            <a:r>
              <a:rPr lang="en-US" sz="5400" dirty="0"/>
              <a:t> </a:t>
            </a:r>
            <a:r>
              <a:rPr lang="en-US" sz="2800" b="1" dirty="0">
                <a:solidFill>
                  <a:schemeClr val="accent2"/>
                </a:solidFill>
              </a:rPr>
              <a:t>MWH</a:t>
            </a:r>
            <a:endParaRPr lang="en-US" sz="1200" b="1" dirty="0">
              <a:solidFill>
                <a:schemeClr val="accent2"/>
              </a:solidFill>
            </a:endParaRPr>
          </a:p>
          <a:p>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11</a:t>
            </a:fld>
            <a:endParaRPr lang="en-US"/>
          </a:p>
        </p:txBody>
      </p:sp>
      <p:sp>
        <p:nvSpPr>
          <p:cNvPr id="5" name="Footer Placeholder 4">
            <a:extLst>
              <a:ext uri="{FF2B5EF4-FFF2-40B4-BE49-F238E27FC236}">
                <a16:creationId xmlns:a16="http://schemas.microsoft.com/office/drawing/2014/main" id="{FF8498AA-029A-5C65-4C22-04D7BF881DC7}"/>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47211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600" b="0" i="0" u="none" strike="noStrike" dirty="0">
                <a:solidFill>
                  <a:srgbClr val="000000"/>
                </a:solidFill>
                <a:effectLst/>
                <a:latin typeface="Calibri" panose="020F0502020204030204" pitchFamily="34" charset="0"/>
              </a:rPr>
              <a:t>29.97% </a:t>
            </a:r>
            <a:r>
              <a:rPr lang="en-US" sz="9600" dirty="0"/>
              <a:t>o</a:t>
            </a:r>
            <a:r>
              <a:rPr lang="en-US" sz="9600" b="0" i="0" u="none" strike="noStrike" dirty="0">
                <a:effectLst/>
                <a:latin typeface="Arial" panose="020B0604020202020204" pitchFamily="34" charset="0"/>
              </a:rPr>
              <a:t>f total energy was provided by wind generation</a:t>
            </a:r>
            <a:endParaRPr lang="en-US" sz="7200" b="0" i="0" u="none" strike="noStrike" dirty="0">
              <a:solidFill>
                <a:srgbClr val="000000"/>
              </a:solidFill>
              <a:effectLst/>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t>12</a:t>
            </a:fld>
            <a:endParaRPr lang="en-US"/>
          </a:p>
        </p:txBody>
      </p:sp>
      <p:sp>
        <p:nvSpPr>
          <p:cNvPr id="5" name="Footer Placeholder 4">
            <a:extLst>
              <a:ext uri="{FF2B5EF4-FFF2-40B4-BE49-F238E27FC236}">
                <a16:creationId xmlns:a16="http://schemas.microsoft.com/office/drawing/2014/main" id="{553E823A-8EEA-EF46-01C2-B2ADB5B7467A}"/>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634664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5400" b="0" i="0" u="none" strike="noStrike" dirty="0">
                <a:effectLst/>
                <a:latin typeface="Arial" panose="020B0604020202020204" pitchFamily="34" charset="0"/>
              </a:rPr>
              <a:t>5,732,515</a:t>
            </a:r>
            <a:r>
              <a:rPr lang="en-US" sz="7200" dirty="0"/>
              <a:t> </a:t>
            </a:r>
            <a:r>
              <a:rPr lang="en-US" sz="4000" b="1" i="0" dirty="0">
                <a:solidFill>
                  <a:schemeClr val="accent2"/>
                </a:solidFill>
              </a:rPr>
              <a:t> MWh</a:t>
            </a:r>
            <a:endParaRPr lang="en-US" sz="5400" b="1" dirty="0"/>
          </a:p>
        </p:txBody>
      </p:sp>
      <p:sp>
        <p:nvSpPr>
          <p:cNvPr id="4" name="Slide Number Placeholder 3"/>
          <p:cNvSpPr>
            <a:spLocks noGrp="1"/>
          </p:cNvSpPr>
          <p:nvPr>
            <p:ph type="sldNum" sz="quarter" idx="10"/>
          </p:nvPr>
        </p:nvSpPr>
        <p:spPr/>
        <p:txBody>
          <a:bodyPr/>
          <a:lstStyle/>
          <a:p>
            <a:fld id="{E41B3D22-F502-4A52-A06E-717BD3D70E2C}" type="slidenum">
              <a:rPr lang="en-US" smtClean="0"/>
              <a:t>13</a:t>
            </a:fld>
            <a:endParaRPr lang="en-US"/>
          </a:p>
        </p:txBody>
      </p:sp>
      <p:sp>
        <p:nvSpPr>
          <p:cNvPr id="5" name="Footer Placeholder 4">
            <a:extLst>
              <a:ext uri="{FF2B5EF4-FFF2-40B4-BE49-F238E27FC236}">
                <a16:creationId xmlns:a16="http://schemas.microsoft.com/office/drawing/2014/main" id="{6E9CA7FF-9056-EED8-D01F-0001FE26DE3A}"/>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22794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600" b="0" i="0" u="none" strike="noStrike" dirty="0">
                <a:solidFill>
                  <a:srgbClr val="000000"/>
                </a:solidFill>
                <a:effectLst/>
                <a:latin typeface="Calibri" panose="020F0502020204030204" pitchFamily="34" charset="0"/>
              </a:rPr>
              <a:t>15.12% </a:t>
            </a:r>
            <a:r>
              <a:rPr lang="en-US" sz="9600" b="0" i="0" u="none" strike="noStrike" dirty="0">
                <a:effectLst/>
                <a:latin typeface="Arial" panose="020B0604020202020204" pitchFamily="34" charset="0"/>
              </a:rPr>
              <a:t>of total energy was provided by solar generation</a:t>
            </a:r>
            <a:endParaRPr lang="en-US" sz="9600" dirty="0"/>
          </a:p>
        </p:txBody>
      </p:sp>
      <p:sp>
        <p:nvSpPr>
          <p:cNvPr id="4" name="Slide Number Placeholder 3"/>
          <p:cNvSpPr>
            <a:spLocks noGrp="1"/>
          </p:cNvSpPr>
          <p:nvPr>
            <p:ph type="sldNum" sz="quarter" idx="10"/>
          </p:nvPr>
        </p:nvSpPr>
        <p:spPr/>
        <p:txBody>
          <a:bodyPr/>
          <a:lstStyle/>
          <a:p>
            <a:fld id="{E41B3D22-F502-4A52-A06E-717BD3D70E2C}" type="slidenum">
              <a:rPr lang="en-US" smtClean="0"/>
              <a:t>14</a:t>
            </a:fld>
            <a:endParaRPr lang="en-US"/>
          </a:p>
        </p:txBody>
      </p:sp>
      <p:sp>
        <p:nvSpPr>
          <p:cNvPr id="5" name="Footer Placeholder 4">
            <a:extLst>
              <a:ext uri="{FF2B5EF4-FFF2-40B4-BE49-F238E27FC236}">
                <a16:creationId xmlns:a16="http://schemas.microsoft.com/office/drawing/2014/main" id="{8DD7DFB3-4FE5-572E-381D-F109969CF93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1793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dirty="0"/>
              <a:t>Minimum Inertia</a:t>
            </a:r>
            <a:r>
              <a:rPr lang="en-US" sz="1600" strike="noStrike" baseline="0" dirty="0"/>
              <a:t> in April 2026 = </a:t>
            </a:r>
            <a:r>
              <a:rPr lang="en-US" sz="2400" b="0" i="0" u="none" strike="noStrike" baseline="0" dirty="0">
                <a:solidFill>
                  <a:srgbClr val="000000"/>
                </a:solidFill>
                <a:effectLst/>
                <a:latin typeface="Calibri" panose="020F0502020204030204" pitchFamily="34" charset="0"/>
              </a:rPr>
              <a:t>132</a:t>
            </a:r>
            <a:r>
              <a:rPr lang="en-US" sz="2400" b="0" i="0" u="none" strike="noStrike" dirty="0">
                <a:solidFill>
                  <a:srgbClr val="000000"/>
                </a:solidFill>
                <a:effectLst/>
                <a:latin typeface="Calibri" panose="020F0502020204030204" pitchFamily="34" charset="0"/>
              </a:rPr>
              <a:t>,705</a:t>
            </a:r>
            <a:r>
              <a:rPr lang="en-US" sz="4000" strike="noStrike" dirty="0"/>
              <a:t>  </a:t>
            </a:r>
            <a:r>
              <a:rPr lang="en-US" sz="4000" b="1" strike="noStrike" dirty="0"/>
              <a:t> </a:t>
            </a:r>
            <a:r>
              <a:rPr lang="en-US" sz="2400" b="1" strike="noStrike" dirty="0">
                <a:solidFill>
                  <a:schemeClr val="accent2"/>
                </a:solidFill>
              </a:rPr>
              <a:t>MW*s</a:t>
            </a:r>
            <a:r>
              <a:rPr lang="en-US" sz="2400" b="1" strike="noStrike" baseline="0" dirty="0">
                <a:solidFill>
                  <a:schemeClr val="accent2"/>
                </a:solidFill>
              </a:rPr>
              <a:t>  </a:t>
            </a:r>
            <a:r>
              <a:rPr lang="en-US" sz="2400" strike="noStrike" dirty="0">
                <a:solidFill>
                  <a:schemeClr val="accent2"/>
                </a:solidFill>
              </a:rPr>
              <a:t>on April 19th</a:t>
            </a:r>
            <a:endParaRPr lang="en-US" sz="1600" strike="noStrik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baseline="0" dirty="0"/>
              <a:t>Historical Overall Minimum was 109,029 MW*s on 3/22/2021</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sngStrike"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baseline="0" dirty="0"/>
              <a:t>March Data: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Mean: </a:t>
            </a:r>
            <a:r>
              <a:rPr lang="en-US" sz="1600" b="0" i="0" u="none" strike="noStrike" kern="1200" dirty="0">
                <a:solidFill>
                  <a:schemeClr val="tx1"/>
                </a:solidFill>
                <a:effectLst/>
                <a:latin typeface="+mn-lt"/>
                <a:ea typeface="+mn-ea"/>
                <a:cs typeface="+mn-cs"/>
              </a:rPr>
              <a:t>189,921</a:t>
            </a:r>
            <a:r>
              <a:rPr lang="en-US" sz="2000" dirty="0">
                <a:effectLst/>
              </a:rPr>
              <a:t> </a:t>
            </a:r>
            <a:r>
              <a:rPr lang="en-US" sz="2000" b="1" strike="noStrike" dirty="0">
                <a:solidFill>
                  <a:schemeClr val="accent2"/>
                </a:solidFill>
              </a:rPr>
              <a:t>MW*s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Max:</a:t>
            </a:r>
            <a:r>
              <a:rPr lang="en-US" sz="3600" dirty="0"/>
              <a:t> </a:t>
            </a:r>
            <a:r>
              <a:rPr lang="en-US" sz="1600" b="0" i="0" u="none" strike="noStrike" kern="1200" dirty="0">
                <a:solidFill>
                  <a:schemeClr val="tx1"/>
                </a:solidFill>
                <a:effectLst/>
                <a:latin typeface="+mn-lt"/>
                <a:ea typeface="+mn-ea"/>
                <a:cs typeface="+mn-cs"/>
              </a:rPr>
              <a:t>246,411</a:t>
            </a:r>
            <a:r>
              <a:rPr lang="en-US" sz="2000" dirty="0">
                <a:effectLst/>
              </a:rPr>
              <a:t> </a:t>
            </a:r>
            <a:r>
              <a:rPr lang="en-US" sz="2000" b="1" strike="noStrike" dirty="0">
                <a:solidFill>
                  <a:schemeClr val="accent2"/>
                </a:solidFill>
              </a:rPr>
              <a:t>MW*s</a:t>
            </a:r>
            <a:r>
              <a:rPr lang="en-US" sz="2000" b="1" strike="noStrike" baseline="0" dirty="0">
                <a:solidFill>
                  <a:schemeClr val="accent2"/>
                </a:solidFill>
              </a:rPr>
              <a:t>  </a:t>
            </a:r>
            <a:r>
              <a:rPr lang="en-US" sz="2000" strike="noStrike" dirty="0">
                <a:solidFill>
                  <a:schemeClr val="accent2"/>
                </a:solidFill>
              </a:rPr>
              <a:t>on April 28</a:t>
            </a:r>
            <a:r>
              <a:rPr lang="en-US" sz="2000" strike="noStrike" baseline="30000" dirty="0">
                <a:solidFill>
                  <a:schemeClr val="accent2"/>
                </a:solidFill>
              </a:rPr>
              <a:t>th</a:t>
            </a:r>
            <a:r>
              <a:rPr lang="en-US" sz="2000" strike="noStrike" dirty="0">
                <a:solidFill>
                  <a:schemeClr val="accent2"/>
                </a:solidFill>
              </a:rPr>
              <a:t> </a:t>
            </a:r>
            <a:endParaRPr lang="en-US" sz="2000" b="1" strike="noStrike"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Min:</a:t>
            </a:r>
            <a:r>
              <a:rPr lang="en-US" sz="3600" strike="noStrike" dirty="0"/>
              <a:t> </a:t>
            </a:r>
            <a:r>
              <a:rPr lang="en-US" sz="1600" b="0" i="0" u="none" strike="noStrike" kern="1200" dirty="0">
                <a:solidFill>
                  <a:schemeClr val="tx1"/>
                </a:solidFill>
                <a:effectLst/>
                <a:latin typeface="+mn-lt"/>
                <a:ea typeface="+mn-ea"/>
                <a:cs typeface="+mn-cs"/>
              </a:rPr>
              <a:t>132,705</a:t>
            </a:r>
            <a:r>
              <a:rPr lang="en-US" sz="2000" dirty="0">
                <a:effectLst/>
              </a:rPr>
              <a:t> </a:t>
            </a:r>
            <a:r>
              <a:rPr lang="en-US" sz="2000" b="1" strike="noStrike" dirty="0">
                <a:solidFill>
                  <a:schemeClr val="accent2"/>
                </a:solidFill>
              </a:rPr>
              <a:t>MW*s</a:t>
            </a:r>
            <a:r>
              <a:rPr lang="en-US" sz="2000" b="1" strike="noStrike" baseline="0" dirty="0">
                <a:solidFill>
                  <a:schemeClr val="accent2"/>
                </a:solidFill>
              </a:rPr>
              <a:t> </a:t>
            </a:r>
            <a:r>
              <a:rPr lang="en-US" sz="2000" b="1" strike="noStrike" dirty="0">
                <a:solidFill>
                  <a:schemeClr val="accent2"/>
                </a:solidFill>
              </a:rPr>
              <a:t> </a:t>
            </a:r>
            <a:r>
              <a:rPr lang="en-US" sz="2000" strike="noStrike" dirty="0">
                <a:solidFill>
                  <a:schemeClr val="accent2"/>
                </a:solidFill>
              </a:rPr>
              <a:t>on April 19</a:t>
            </a:r>
            <a:r>
              <a:rPr lang="en-US" sz="2000" strike="noStrike" baseline="30000" dirty="0">
                <a:solidFill>
                  <a:schemeClr val="accent2"/>
                </a:solidFill>
              </a:rPr>
              <a:t>th</a:t>
            </a:r>
            <a:r>
              <a:rPr lang="en-US" sz="2000" strike="noStrike" dirty="0">
                <a:solidFill>
                  <a:schemeClr val="accent2"/>
                </a:solidFill>
              </a:rPr>
              <a:t> </a:t>
            </a:r>
            <a:endParaRPr lang="en-US" sz="2000" b="1" strike="noStrike" baseline="0" dirty="0"/>
          </a:p>
        </p:txBody>
      </p:sp>
      <p:sp>
        <p:nvSpPr>
          <p:cNvPr id="4" name="Slide Number Placeholder 3"/>
          <p:cNvSpPr>
            <a:spLocks noGrp="1"/>
          </p:cNvSpPr>
          <p:nvPr>
            <p:ph type="sldNum" sz="quarter" idx="10"/>
          </p:nvPr>
        </p:nvSpPr>
        <p:spPr/>
        <p:txBody>
          <a:bodyPr/>
          <a:lstStyle/>
          <a:p>
            <a:fld id="{E41B3D22-F502-4A52-A06E-717BD3D70E2C}" type="slidenum">
              <a:rPr lang="en-US" smtClean="0"/>
              <a:t>15</a:t>
            </a:fld>
            <a:endParaRPr lang="en-US"/>
          </a:p>
        </p:txBody>
      </p:sp>
      <p:sp>
        <p:nvSpPr>
          <p:cNvPr id="5" name="Footer Placeholder 4">
            <a:extLst>
              <a:ext uri="{FF2B5EF4-FFF2-40B4-BE49-F238E27FC236}">
                <a16:creationId xmlns:a16="http://schemas.microsoft.com/office/drawing/2014/main" id="{95D76620-4477-5E62-6D12-4087703650BC}"/>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496010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Summary of ERCOT inertia for the previous 10 years. Lowest inertia this year was on March 14th.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For each box, the central mark (red line) is the median, the edges of the box (in blue) are the 25th and 75th percentiles, the whiskers correspond to +/- 2.7 sigma (i.e., represent 99.3% coverage, assuming the data are normally distributed. The corresponding lowest inertia in each year is given in the</a:t>
            </a:r>
            <a:r>
              <a:rPr lang="en-US" sz="1200" kern="1200" baseline="0" dirty="0">
                <a:solidFill>
                  <a:schemeClr val="tx1"/>
                </a:solidFill>
                <a:effectLst/>
                <a:latin typeface="Times New Roman" pitchFamily="18" charset="0"/>
                <a:ea typeface="+mn-ea"/>
                <a:cs typeface="+mn-cs"/>
              </a:rPr>
              <a:t> table</a:t>
            </a:r>
            <a:r>
              <a:rPr lang="en-US" sz="1200" kern="1200" dirty="0">
                <a:solidFill>
                  <a:schemeClr val="tx1"/>
                </a:solidFill>
                <a:effectLst/>
                <a:latin typeface="Times New Roman" pitchFamily="18"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The</a:t>
            </a:r>
            <a:r>
              <a:rPr lang="en-US" sz="1200" kern="1200" baseline="0" dirty="0">
                <a:solidFill>
                  <a:schemeClr val="tx1"/>
                </a:solidFill>
                <a:effectLst/>
                <a:latin typeface="Times New Roman" pitchFamily="18" charset="0"/>
                <a:ea typeface="+mn-ea"/>
                <a:cs typeface="+mn-cs"/>
              </a:rPr>
              <a:t> circle on each boxplot is showing inertia during time when highest portion of load was served by wind/solar generation in that year. </a:t>
            </a:r>
            <a:endParaRPr lang="en-US" dirty="0"/>
          </a:p>
          <a:p>
            <a:pPr marL="0" indent="0">
              <a:buFont typeface="Arial" panose="020B0604020202020204" pitchFamily="34" charset="0"/>
              <a:buNone/>
            </a:pPr>
            <a:endParaRPr lang="en-US" sz="1200"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31766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t">
              <a:buNone/>
            </a:pPr>
            <a:endParaRPr lang="en-US" dirty="0">
              <a:effectLst/>
              <a:latin typeface="Roboto" panose="02000000000000000000" pitchFamily="2" charset="0"/>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t>2</a:t>
            </a:fld>
            <a:endParaRPr lang="en-US"/>
          </a:p>
        </p:txBody>
      </p:sp>
      <p:sp>
        <p:nvSpPr>
          <p:cNvPr id="5" name="Footer Placeholder 4">
            <a:extLst>
              <a:ext uri="{FF2B5EF4-FFF2-40B4-BE49-F238E27FC236}">
                <a16:creationId xmlns:a16="http://schemas.microsoft.com/office/drawing/2014/main" id="{6978C005-B884-8F65-3B80-A0AAF390A29F}"/>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940245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3</a:t>
            </a:fld>
            <a:endParaRPr lang="en-US"/>
          </a:p>
        </p:txBody>
      </p:sp>
      <p:sp>
        <p:nvSpPr>
          <p:cNvPr id="5" name="Footer Placeholder 4">
            <a:extLst>
              <a:ext uri="{FF2B5EF4-FFF2-40B4-BE49-F238E27FC236}">
                <a16:creationId xmlns:a16="http://schemas.microsoft.com/office/drawing/2014/main" id="{6AD54D94-D0EF-42F7-C19C-F849FD69722D}"/>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3539072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4</a:t>
            </a:fld>
            <a:endParaRPr lang="en-US"/>
          </a:p>
        </p:txBody>
      </p:sp>
      <p:sp>
        <p:nvSpPr>
          <p:cNvPr id="5" name="Footer Placeholder 4">
            <a:extLst>
              <a:ext uri="{FF2B5EF4-FFF2-40B4-BE49-F238E27FC236}">
                <a16:creationId xmlns:a16="http://schemas.microsoft.com/office/drawing/2014/main" id="{C178AED4-0AD4-6D46-1D8F-8BEF6E009C65}"/>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94393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12 month rolling average CPS1 score is </a:t>
            </a:r>
            <a:r>
              <a:rPr lang="en-US" sz="1800" dirty="0">
                <a:effectLst/>
                <a:latin typeface="Calibri" panose="020F0502020204030204" pitchFamily="34" charset="0"/>
                <a:ea typeface="Calibri" panose="020F0502020204030204" pitchFamily="34" charset="0"/>
              </a:rPr>
              <a:t>180.17</a:t>
            </a:r>
            <a:r>
              <a:rPr lang="en-US" sz="1200" b="0" dirty="0">
                <a:solidFill>
                  <a:schemeClr val="accent2"/>
                </a:solidFill>
              </a:rPr>
              <a:t> </a:t>
            </a:r>
            <a:r>
              <a:rPr lang="en-US" dirty="0"/>
              <a:t>which is continuing the increasing trend of CPS1 scores.</a:t>
            </a:r>
          </a:p>
        </p:txBody>
      </p:sp>
      <p:sp>
        <p:nvSpPr>
          <p:cNvPr id="4" name="Footer Placeholder 3"/>
          <p:cNvSpPr>
            <a:spLocks noGrp="1"/>
          </p:cNvSpPr>
          <p:nvPr>
            <p:ph type="ftr" sz="quarter" idx="4"/>
          </p:nvPr>
        </p:nvSpPr>
        <p:spPr/>
        <p:txBody>
          <a:bodyPr/>
          <a:lstStyle/>
          <a:p>
            <a:r>
              <a:rPr lang="en-US"/>
              <a:t>jgfyhj</a:t>
            </a:r>
          </a:p>
        </p:txBody>
      </p:sp>
      <p:sp>
        <p:nvSpPr>
          <p:cNvPr id="5" name="Slide Number Placeholder 4"/>
          <p:cNvSpPr>
            <a:spLocks noGrp="1"/>
          </p:cNvSpPr>
          <p:nvPr>
            <p:ph type="sldNum" sz="quarter" idx="5"/>
          </p:nvPr>
        </p:nvSpPr>
        <p:spPr/>
        <p:txBody>
          <a:bodyPr/>
          <a:lstStyle/>
          <a:p>
            <a:fld id="{E41B3D22-F502-4A52-A06E-717BD3D70E2C}" type="slidenum">
              <a:rPr lang="en-US" smtClean="0"/>
              <a:t>6</a:t>
            </a:fld>
            <a:endParaRPr lang="en-US"/>
          </a:p>
        </p:txBody>
      </p:sp>
    </p:spTree>
    <p:extLst>
      <p:ext uri="{BB962C8B-B14F-4D97-AF65-F5344CB8AC3E}">
        <p14:creationId xmlns:p14="http://schemas.microsoft.com/office/powerpoint/2010/main" val="2806193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accent2"/>
                </a:solidFill>
              </a:rPr>
              <a:t>A More granular look at last 15 years of RMS1 by month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0" i="0" u="none" strike="noStrike" dirty="0">
                <a:solidFill>
                  <a:srgbClr val="000000"/>
                </a:solidFill>
                <a:effectLst/>
                <a:latin typeface="Calibri" panose="020F0502020204030204" pitchFamily="34" charset="0"/>
              </a:rPr>
              <a:t>11.46</a:t>
            </a:r>
            <a:r>
              <a:rPr lang="en-US" sz="2800" dirty="0"/>
              <a:t> </a:t>
            </a:r>
            <a:r>
              <a:rPr lang="en-US" sz="2800" dirty="0" err="1"/>
              <a:t>mHz</a:t>
            </a:r>
            <a:r>
              <a:rPr lang="en-US" sz="2800" dirty="0"/>
              <a:t> on avg for April 2026</a:t>
            </a:r>
          </a:p>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7</a:t>
            </a:fld>
            <a:endParaRPr lang="en-US"/>
          </a:p>
        </p:txBody>
      </p:sp>
      <p:sp>
        <p:nvSpPr>
          <p:cNvPr id="5" name="Footer Placeholder 4">
            <a:extLst>
              <a:ext uri="{FF2B5EF4-FFF2-40B4-BE49-F238E27FC236}">
                <a16:creationId xmlns:a16="http://schemas.microsoft.com/office/drawing/2014/main" id="{897F9A09-CAD5-0BFC-E8C0-92B8EB23FEEF}"/>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4256044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Comparison of frequency profile between April 2025 and April 2026. </a:t>
            </a:r>
            <a:r>
              <a:rPr lang="en-US" b="1" strike="noStrike" dirty="0"/>
              <a:t>Compared to last year, there are slightly less instances of frequency hovering around the lower dead bands. </a:t>
            </a:r>
          </a:p>
        </p:txBody>
      </p:sp>
      <p:sp>
        <p:nvSpPr>
          <p:cNvPr id="4" name="Slide Number Placeholder 3"/>
          <p:cNvSpPr>
            <a:spLocks noGrp="1"/>
          </p:cNvSpPr>
          <p:nvPr>
            <p:ph type="sldNum" sz="quarter" idx="5"/>
          </p:nvPr>
        </p:nvSpPr>
        <p:spPr/>
        <p:txBody>
          <a:bodyPr/>
          <a:lstStyle/>
          <a:p>
            <a:fld id="{E41B3D22-F502-4A52-A06E-717BD3D70E2C}" type="slidenum">
              <a:rPr lang="en-US" smtClean="0"/>
              <a:t>8</a:t>
            </a:fld>
            <a:endParaRPr lang="en-US"/>
          </a:p>
        </p:txBody>
      </p:sp>
      <p:sp>
        <p:nvSpPr>
          <p:cNvPr id="5" name="Footer Placeholder 4">
            <a:extLst>
              <a:ext uri="{FF2B5EF4-FFF2-40B4-BE49-F238E27FC236}">
                <a16:creationId xmlns:a16="http://schemas.microsoft.com/office/drawing/2014/main" id="{FD948248-55BD-6ABF-A6AF-1D457D15339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06646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trike="noStrike" baseline="0" dirty="0"/>
              <a:t>No time error corrections in the month of April.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9</a:t>
            </a:fld>
            <a:endParaRPr lang="en-US"/>
          </a:p>
        </p:txBody>
      </p:sp>
      <p:sp>
        <p:nvSpPr>
          <p:cNvPr id="5" name="Footer Placeholder 4">
            <a:extLst>
              <a:ext uri="{FF2B5EF4-FFF2-40B4-BE49-F238E27FC236}">
                <a16:creationId xmlns:a16="http://schemas.microsoft.com/office/drawing/2014/main" id="{6995AEFB-EE39-3156-2DBD-F409CD0F5F5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347630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strike="noStrike" dirty="0">
                <a:effectLst/>
                <a:latin typeface="Arial" panose="020B0604020202020204" pitchFamily="34" charset="0"/>
              </a:rPr>
              <a:t>37,902,160</a:t>
            </a:r>
            <a:r>
              <a:rPr lang="en-US" sz="1200" dirty="0"/>
              <a:t> </a:t>
            </a:r>
            <a:r>
              <a:rPr lang="en-US" sz="1000" b="1" dirty="0">
                <a:solidFill>
                  <a:schemeClr val="accent2"/>
                </a:solidFill>
              </a:rPr>
              <a:t>MWh</a:t>
            </a:r>
            <a:endParaRPr lang="en-US" sz="1200" b="1" dirty="0"/>
          </a:p>
        </p:txBody>
      </p:sp>
      <p:sp>
        <p:nvSpPr>
          <p:cNvPr id="4" name="Slide Number Placeholder 3"/>
          <p:cNvSpPr>
            <a:spLocks noGrp="1"/>
          </p:cNvSpPr>
          <p:nvPr>
            <p:ph type="sldNum" sz="quarter" idx="10"/>
          </p:nvPr>
        </p:nvSpPr>
        <p:spPr/>
        <p:txBody>
          <a:bodyPr/>
          <a:lstStyle/>
          <a:p>
            <a:fld id="{E41B3D22-F502-4A52-A06E-717BD3D70E2C}" type="slidenum">
              <a:rPr lang="en-US" smtClean="0"/>
              <a:t>10</a:t>
            </a:fld>
            <a:endParaRPr lang="en-US"/>
          </a:p>
        </p:txBody>
      </p:sp>
      <p:sp>
        <p:nvSpPr>
          <p:cNvPr id="5" name="Footer Placeholder 4">
            <a:extLst>
              <a:ext uri="{FF2B5EF4-FFF2-40B4-BE49-F238E27FC236}">
                <a16:creationId xmlns:a16="http://schemas.microsoft.com/office/drawing/2014/main" id="{82252087-552E-7C05-3A93-5D663719B0D6}"/>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42861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2" name="Title 1">
            <a:extLst>
              <a:ext uri="{FF2B5EF4-FFF2-40B4-BE49-F238E27FC236}">
                <a16:creationId xmlns:a16="http://schemas.microsoft.com/office/drawing/2014/main" id="{9F2E2E1B-715B-2E2E-1C71-F3161839E7B5}"/>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8210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08471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2"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401079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070968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3" name="Title Placeholder 1"/>
          <p:cNvSpPr>
            <a:spLocks noGrp="1"/>
          </p:cNvSpPr>
          <p:nvPr>
            <p:ph type="title"/>
          </p:nvPr>
        </p:nvSpPr>
        <p:spPr>
          <a:xfrm>
            <a:off x="371475"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129972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5"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44900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048147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3146013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74"/>
            <a:ext cx="3008313" cy="8921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2134221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347697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3" name="Title Placeholder 1"/>
          <p:cNvSpPr>
            <a:spLocks noGrp="1"/>
          </p:cNvSpPr>
          <p:nvPr>
            <p:ph type="title"/>
          </p:nvPr>
        </p:nvSpPr>
        <p:spPr>
          <a:xfrm>
            <a:off x="371475"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473963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5"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065224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752787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29254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74"/>
            <a:ext cx="3008313" cy="8921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191084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6631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1473348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1022545" y="6010274"/>
            <a:ext cx="6867526" cy="415498"/>
          </a:xfrm>
          <a:prstGeom prst="rect">
            <a:avLst/>
          </a:prstGeom>
          <a:noFill/>
        </p:spPr>
        <p:txBody>
          <a:bodyPr wrap="square" rtlCol="0">
            <a:spAutoFit/>
          </a:bodyPr>
          <a:lstStyle/>
          <a:p>
            <a:pPr algn="l"/>
            <a:r>
              <a:rPr lang="en-US" sz="1050" b="1" dirty="0"/>
              <a:t>ROS</a:t>
            </a:r>
          </a:p>
          <a:p>
            <a:pPr algn="l"/>
            <a:r>
              <a:rPr lang="en-US" sz="1050" dirty="0"/>
              <a:t>06/04/26</a:t>
            </a:r>
          </a:p>
        </p:txBody>
      </p:sp>
    </p:spTree>
    <p:extLst>
      <p:ext uri="{BB962C8B-B14F-4D97-AF65-F5344CB8AC3E}">
        <p14:creationId xmlns:p14="http://schemas.microsoft.com/office/powerpoint/2010/main" val="4158016387"/>
      </p:ext>
    </p:extLst>
  </p:cSld>
  <p:clrMap bg1="lt1" tx1="dk1" bg2="lt2" tx2="dk2" accent1="accent1" accent2="accent2" accent3="accent3" accent4="accent4" accent5="accent5" accent6="accent6" hlink="hlink" folHlink="folHlink"/>
  <p:sldLayoutIdLst>
    <p:sldLayoutId id="2147493490" r:id="rId1"/>
    <p:sldLayoutId id="2147493491" r:id="rId2"/>
    <p:sldLayoutId id="2147493492" r:id="rId3"/>
    <p:sldLayoutId id="2147493493" r:id="rId4"/>
    <p:sldLayoutId id="2147493494" r:id="rId5"/>
    <p:sldLayoutId id="2147493495" r:id="rId6"/>
    <p:sldLayoutId id="2147493496" r:id="rId7"/>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D04F9-0A22-4C4A-8FCA-B99C146FCA19}" type="datetime1">
              <a:rPr lang="en-US" smtClean="0"/>
              <a:t>6/3/2026</a:t>
            </a:fld>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1B48D-6708-5141-8A45-C2E8F9E83312}" type="slidenum">
              <a:rPr lang="en-US" smtClean="0"/>
              <a:t>‹#›</a:t>
            </a:fld>
            <a:endParaRPr lang="en-US" dirty="0"/>
          </a:p>
        </p:txBody>
      </p:sp>
    </p:spTree>
    <p:extLst>
      <p:ext uri="{BB962C8B-B14F-4D97-AF65-F5344CB8AC3E}">
        <p14:creationId xmlns:p14="http://schemas.microsoft.com/office/powerpoint/2010/main" val="3663339703"/>
      </p:ext>
    </p:extLst>
  </p:cSld>
  <p:clrMap bg1="lt1" tx1="dk1" bg2="lt2" tx2="dk2" accent1="accent1" accent2="accent2" accent3="accent3" accent4="accent4" accent5="accent5" accent6="accent6" hlink="hlink" folHlink="folHlink"/>
  <p:sldLayoutIdLst>
    <p:sldLayoutId id="2147493474" r:id="rId1"/>
    <p:sldLayoutId id="2147493475" r:id="rId2"/>
    <p:sldLayoutId id="2147493476" r:id="rId3"/>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1022545" y="6010274"/>
            <a:ext cx="6867526" cy="738664"/>
          </a:xfrm>
          <a:prstGeom prst="rect">
            <a:avLst/>
          </a:prstGeom>
          <a:noFill/>
        </p:spPr>
        <p:txBody>
          <a:bodyPr wrap="square" rtlCol="0">
            <a:spAutoFit/>
          </a:bodyPr>
          <a:lstStyle/>
          <a:p>
            <a:pPr algn="l"/>
            <a:r>
              <a:rPr lang="en-US" sz="1050" b="1" dirty="0"/>
              <a:t>ROS</a:t>
            </a:r>
          </a:p>
          <a:p>
            <a:pPr algn="l"/>
            <a:r>
              <a:rPr lang="en-US" sz="1050" dirty="0"/>
              <a:t>03/05/2026</a:t>
            </a:r>
          </a:p>
          <a:p>
            <a:pPr algn="l"/>
            <a:endParaRPr lang="en-US" sz="1050" dirty="0"/>
          </a:p>
          <a:p>
            <a:pPr algn="l"/>
            <a:endParaRPr lang="en-US" sz="1050" dirty="0"/>
          </a:p>
        </p:txBody>
      </p:sp>
    </p:spTree>
    <p:extLst>
      <p:ext uri="{BB962C8B-B14F-4D97-AF65-F5344CB8AC3E}">
        <p14:creationId xmlns:p14="http://schemas.microsoft.com/office/powerpoint/2010/main" val="541434687"/>
      </p:ext>
    </p:extLst>
  </p:cSld>
  <p:clrMap bg1="lt1" tx1="dk1" bg2="lt2" tx2="dk2" accent1="accent1" accent2="accent2" accent3="accent3" accent4="accent4" accent5="accent5" accent6="accent6" hlink="hlink" folHlink="folHlink"/>
  <p:sldLayoutIdLst>
    <p:sldLayoutId id="2147493498" r:id="rId1"/>
    <p:sldLayoutId id="2147493499" r:id="rId2"/>
    <p:sldLayoutId id="2147493500" r:id="rId3"/>
    <p:sldLayoutId id="2147493501" r:id="rId4"/>
    <p:sldLayoutId id="2147493502" r:id="rId5"/>
    <p:sldLayoutId id="2147493503" r:id="rId6"/>
    <p:sldLayoutId id="2147493504" r:id="rId7"/>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hyperlink" Target="mailto:PMessmann@tnsk.com"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787400" y="2804577"/>
            <a:ext cx="7543800" cy="2586136"/>
            <a:chOff x="787400" y="1852613"/>
            <a:chExt cx="7543800" cy="2586136"/>
          </a:xfrm>
        </p:grpSpPr>
        <p:sp>
          <p:nvSpPr>
            <p:cNvPr id="10" name="TextBox 9"/>
            <p:cNvSpPr txBox="1"/>
            <p:nvPr/>
          </p:nvSpPr>
          <p:spPr>
            <a:xfrm>
              <a:off x="787400" y="2130425"/>
              <a:ext cx="7543800" cy="2308324"/>
            </a:xfrm>
            <a:prstGeom prst="rect">
              <a:avLst/>
            </a:prstGeom>
            <a:noFill/>
          </p:spPr>
          <p:txBody>
            <a:bodyPr wrap="square" rtlCol="0">
              <a:spAutoFit/>
            </a:bodyPr>
            <a:lstStyle/>
            <a:p>
              <a:r>
                <a:rPr lang="en-US" sz="3200" b="1" dirty="0"/>
                <a:t>PDCWG Report to ROS </a:t>
              </a:r>
            </a:p>
            <a:p>
              <a:endParaRPr lang="en-US" b="1" dirty="0"/>
            </a:p>
            <a:p>
              <a:r>
                <a:rPr lang="en-US" sz="2000" dirty="0"/>
                <a:t>Chair: Open </a:t>
              </a:r>
            </a:p>
            <a:p>
              <a:r>
                <a:rPr lang="en-US" sz="2000" dirty="0"/>
                <a:t>Vice Chair: Open (</a:t>
              </a:r>
              <a:r>
                <a:rPr lang="en-US" dirty="0"/>
                <a:t>ERCOT Interim)</a:t>
              </a:r>
              <a:endParaRPr lang="en-US" sz="1800" dirty="0"/>
            </a:p>
            <a:p>
              <a:endParaRPr lang="en-US" dirty="0"/>
            </a:p>
            <a:p>
              <a:r>
                <a:rPr lang="en-US" dirty="0"/>
                <a:t>ROS</a:t>
              </a:r>
            </a:p>
            <a:p>
              <a:r>
                <a:rPr lang="en-US" dirty="0"/>
                <a:t>June 4</a:t>
              </a:r>
              <a:r>
                <a:rPr lang="en-US" baseline="30000" dirty="0"/>
                <a:t>th</a:t>
              </a:r>
              <a:r>
                <a:rPr lang="en-US" dirty="0"/>
                <a:t>, 2026</a:t>
              </a:r>
            </a:p>
          </p:txBody>
        </p:sp>
        <p:cxnSp>
          <p:nvCxnSpPr>
            <p:cNvPr id="13" name="Straight Connector 12"/>
            <p:cNvCxnSpPr/>
            <p:nvPr/>
          </p:nvCxnSpPr>
          <p:spPr>
            <a:xfrm flipV="1">
              <a:off x="787400" y="1852613"/>
              <a:ext cx="6286500" cy="1270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69797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Total Energy</a:t>
            </a:r>
          </a:p>
        </p:txBody>
      </p:sp>
      <p:pic>
        <p:nvPicPr>
          <p:cNvPr id="2" name="Picture 1">
            <a:extLst>
              <a:ext uri="{FF2B5EF4-FFF2-40B4-BE49-F238E27FC236}">
                <a16:creationId xmlns:a16="http://schemas.microsoft.com/office/drawing/2014/main" id="{D7BDF971-C9C4-7B0B-5010-7122579F878D}"/>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21693" y="837975"/>
            <a:ext cx="6975477" cy="5071335"/>
          </a:xfrm>
          <a:prstGeom prst="rect">
            <a:avLst/>
          </a:prstGeom>
        </p:spPr>
      </p:pic>
    </p:spTree>
    <p:extLst>
      <p:ext uri="{BB962C8B-B14F-4D97-AF65-F5344CB8AC3E}">
        <p14:creationId xmlns:p14="http://schemas.microsoft.com/office/powerpoint/2010/main" val="427663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Total Energy from Wind Generation</a:t>
            </a:r>
          </a:p>
        </p:txBody>
      </p:sp>
      <p:pic>
        <p:nvPicPr>
          <p:cNvPr id="4" name="Picture 3">
            <a:extLst>
              <a:ext uri="{FF2B5EF4-FFF2-40B4-BE49-F238E27FC236}">
                <a16:creationId xmlns:a16="http://schemas.microsoft.com/office/drawing/2014/main" id="{2D14ACAF-000A-45E6-8E92-E88039BEE8E4}"/>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40541" y="798348"/>
            <a:ext cx="7137780" cy="5179542"/>
          </a:xfrm>
          <a:prstGeom prst="rect">
            <a:avLst/>
          </a:prstGeom>
        </p:spPr>
      </p:pic>
    </p:spTree>
    <p:extLst>
      <p:ext uri="{BB962C8B-B14F-4D97-AF65-F5344CB8AC3E}">
        <p14:creationId xmlns:p14="http://schemas.microsoft.com/office/powerpoint/2010/main" val="2889710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 Energy from Wind Generation</a:t>
            </a:r>
          </a:p>
        </p:txBody>
      </p:sp>
      <p:pic>
        <p:nvPicPr>
          <p:cNvPr id="2" name="Picture 1">
            <a:extLst>
              <a:ext uri="{FF2B5EF4-FFF2-40B4-BE49-F238E27FC236}">
                <a16:creationId xmlns:a16="http://schemas.microsoft.com/office/drawing/2014/main" id="{F771A012-6B6B-3E8B-14D1-DE03F51A5223}"/>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98246" y="877603"/>
            <a:ext cx="7022370" cy="5102794"/>
          </a:xfrm>
          <a:prstGeom prst="rect">
            <a:avLst/>
          </a:prstGeom>
        </p:spPr>
      </p:pic>
    </p:spTree>
    <p:extLst>
      <p:ext uri="{BB962C8B-B14F-4D97-AF65-F5344CB8AC3E}">
        <p14:creationId xmlns:p14="http://schemas.microsoft.com/office/powerpoint/2010/main" val="2648409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Total Energy from Solar Generation</a:t>
            </a:r>
          </a:p>
        </p:txBody>
      </p:sp>
      <p:pic>
        <p:nvPicPr>
          <p:cNvPr id="2" name="Picture 1">
            <a:extLst>
              <a:ext uri="{FF2B5EF4-FFF2-40B4-BE49-F238E27FC236}">
                <a16:creationId xmlns:a16="http://schemas.microsoft.com/office/drawing/2014/main" id="{6E03C93A-6FA8-BB09-841E-7FEA5CFAECBA}"/>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21693" y="837975"/>
            <a:ext cx="6975477" cy="5071335"/>
          </a:xfrm>
          <a:prstGeom prst="rect">
            <a:avLst/>
          </a:prstGeom>
        </p:spPr>
      </p:pic>
    </p:spTree>
    <p:extLst>
      <p:ext uri="{BB962C8B-B14F-4D97-AF65-F5344CB8AC3E}">
        <p14:creationId xmlns:p14="http://schemas.microsoft.com/office/powerpoint/2010/main" val="3645124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 Energy from Solar Generation</a:t>
            </a:r>
          </a:p>
        </p:txBody>
      </p:sp>
      <p:pic>
        <p:nvPicPr>
          <p:cNvPr id="2" name="Picture 1">
            <a:extLst>
              <a:ext uri="{FF2B5EF4-FFF2-40B4-BE49-F238E27FC236}">
                <a16:creationId xmlns:a16="http://schemas.microsoft.com/office/drawing/2014/main" id="{4AABBD2C-D15D-905A-E704-0BD43907E11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45551" y="837975"/>
            <a:ext cx="7127761" cy="5182049"/>
          </a:xfrm>
          <a:prstGeom prst="rect">
            <a:avLst/>
          </a:prstGeom>
        </p:spPr>
      </p:pic>
    </p:spTree>
    <p:extLst>
      <p:ext uri="{BB962C8B-B14F-4D97-AF65-F5344CB8AC3E}">
        <p14:creationId xmlns:p14="http://schemas.microsoft.com/office/powerpoint/2010/main" val="348254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ERCOT Daily Minimum System Inertia</a:t>
            </a:r>
          </a:p>
        </p:txBody>
      </p:sp>
      <p:pic>
        <p:nvPicPr>
          <p:cNvPr id="2" name="Picture 1">
            <a:extLst>
              <a:ext uri="{FF2B5EF4-FFF2-40B4-BE49-F238E27FC236}">
                <a16:creationId xmlns:a16="http://schemas.microsoft.com/office/drawing/2014/main" id="{D3582E8C-5B8C-78B8-DB52-6D08E39146E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38444" y="837975"/>
            <a:ext cx="7141976" cy="5182049"/>
          </a:xfrm>
          <a:prstGeom prst="rect">
            <a:avLst/>
          </a:prstGeom>
        </p:spPr>
      </p:pic>
    </p:spTree>
    <p:extLst>
      <p:ext uri="{BB962C8B-B14F-4D97-AF65-F5344CB8AC3E}">
        <p14:creationId xmlns:p14="http://schemas.microsoft.com/office/powerpoint/2010/main" val="2774184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497463"/>
          </a:xfrm>
        </p:spPr>
        <p:txBody>
          <a:bodyPr>
            <a:noAutofit/>
          </a:bodyPr>
          <a:lstStyle/>
          <a:p>
            <a:r>
              <a:rPr lang="en-US" sz="2800" dirty="0"/>
              <a:t>Total Inertia 2016-2026</a:t>
            </a:r>
          </a:p>
        </p:txBody>
      </p:sp>
      <p:sp>
        <p:nvSpPr>
          <p:cNvPr id="4" name="Slide Number Placeholder 3"/>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16</a:t>
            </a:fld>
            <a:endParaRPr lang="en-US">
              <a:solidFill>
                <a:prstClr val="black">
                  <a:tint val="75000"/>
                </a:prstClr>
              </a:solidFill>
            </a:endParaRPr>
          </a:p>
        </p:txBody>
      </p:sp>
      <p:graphicFrame>
        <p:nvGraphicFramePr>
          <p:cNvPr id="6" name="Content Placeholder 7"/>
          <p:cNvGraphicFramePr>
            <a:graphicFrameLocks noGrp="1"/>
          </p:cNvGraphicFramePr>
          <p:nvPr>
            <p:ph idx="1"/>
          </p:nvPr>
        </p:nvGraphicFramePr>
        <p:xfrm>
          <a:off x="197124" y="3619366"/>
          <a:ext cx="8749752" cy="2588222"/>
        </p:xfrm>
        <a:graphic>
          <a:graphicData uri="http://schemas.openxmlformats.org/drawingml/2006/table">
            <a:tbl>
              <a:tblPr firstRow="1" firstCol="1" bandRow="1"/>
              <a:tblGrid>
                <a:gridCol w="1238721">
                  <a:extLst>
                    <a:ext uri="{9D8B030D-6E8A-4147-A177-3AD203B41FA5}">
                      <a16:colId xmlns:a16="http://schemas.microsoft.com/office/drawing/2014/main" val="20000"/>
                    </a:ext>
                  </a:extLst>
                </a:gridCol>
                <a:gridCol w="682821">
                  <a:extLst>
                    <a:ext uri="{9D8B030D-6E8A-4147-A177-3AD203B41FA5}">
                      <a16:colId xmlns:a16="http://schemas.microsoft.com/office/drawing/2014/main" val="20002"/>
                    </a:ext>
                  </a:extLst>
                </a:gridCol>
                <a:gridCol w="682821">
                  <a:extLst>
                    <a:ext uri="{9D8B030D-6E8A-4147-A177-3AD203B41FA5}">
                      <a16:colId xmlns:a16="http://schemas.microsoft.com/office/drawing/2014/main" val="20003"/>
                    </a:ext>
                  </a:extLst>
                </a:gridCol>
                <a:gridCol w="682821">
                  <a:extLst>
                    <a:ext uri="{9D8B030D-6E8A-4147-A177-3AD203B41FA5}">
                      <a16:colId xmlns:a16="http://schemas.microsoft.com/office/drawing/2014/main" val="20004"/>
                    </a:ext>
                  </a:extLst>
                </a:gridCol>
                <a:gridCol w="682821">
                  <a:extLst>
                    <a:ext uri="{9D8B030D-6E8A-4147-A177-3AD203B41FA5}">
                      <a16:colId xmlns:a16="http://schemas.microsoft.com/office/drawing/2014/main" val="20005"/>
                    </a:ext>
                  </a:extLst>
                </a:gridCol>
                <a:gridCol w="682821">
                  <a:extLst>
                    <a:ext uri="{9D8B030D-6E8A-4147-A177-3AD203B41FA5}">
                      <a16:colId xmlns:a16="http://schemas.microsoft.com/office/drawing/2014/main" val="20006"/>
                    </a:ext>
                  </a:extLst>
                </a:gridCol>
                <a:gridCol w="682821">
                  <a:extLst>
                    <a:ext uri="{9D8B030D-6E8A-4147-A177-3AD203B41FA5}">
                      <a16:colId xmlns:a16="http://schemas.microsoft.com/office/drawing/2014/main" val="20007"/>
                    </a:ext>
                  </a:extLst>
                </a:gridCol>
                <a:gridCol w="682821">
                  <a:extLst>
                    <a:ext uri="{9D8B030D-6E8A-4147-A177-3AD203B41FA5}">
                      <a16:colId xmlns:a16="http://schemas.microsoft.com/office/drawing/2014/main" val="20008"/>
                    </a:ext>
                  </a:extLst>
                </a:gridCol>
                <a:gridCol w="682821">
                  <a:extLst>
                    <a:ext uri="{9D8B030D-6E8A-4147-A177-3AD203B41FA5}">
                      <a16:colId xmlns:a16="http://schemas.microsoft.com/office/drawing/2014/main" val="2337587236"/>
                    </a:ext>
                  </a:extLst>
                </a:gridCol>
                <a:gridCol w="682821">
                  <a:extLst>
                    <a:ext uri="{9D8B030D-6E8A-4147-A177-3AD203B41FA5}">
                      <a16:colId xmlns:a16="http://schemas.microsoft.com/office/drawing/2014/main" val="2384336016"/>
                    </a:ext>
                  </a:extLst>
                </a:gridCol>
                <a:gridCol w="682821">
                  <a:extLst>
                    <a:ext uri="{9D8B030D-6E8A-4147-A177-3AD203B41FA5}">
                      <a16:colId xmlns:a16="http://schemas.microsoft.com/office/drawing/2014/main" val="2943866847"/>
                    </a:ext>
                  </a:extLst>
                </a:gridCol>
                <a:gridCol w="682821">
                  <a:extLst>
                    <a:ext uri="{9D8B030D-6E8A-4147-A177-3AD203B41FA5}">
                      <a16:colId xmlns:a16="http://schemas.microsoft.com/office/drawing/2014/main" val="1582310058"/>
                    </a:ext>
                  </a:extLst>
                </a:gridCol>
              </a:tblGrid>
              <a:tr h="481121">
                <a:tc>
                  <a:txBody>
                    <a:bodyPr/>
                    <a:lstStyle/>
                    <a:p>
                      <a:pPr marL="0" marR="0" algn="ctr">
                        <a:spcBef>
                          <a:spcPts val="240"/>
                        </a:spcBef>
                        <a:spcAft>
                          <a:spcPts val="240"/>
                        </a:spcAft>
                        <a:tabLst>
                          <a:tab pos="1355725" algn="l"/>
                        </a:tabLst>
                      </a:pPr>
                      <a:r>
                        <a:rPr lang="en-US" sz="1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Date and Time</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2016</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95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4/10</a:t>
                      </a:r>
                    </a:p>
                    <a:p>
                      <a:pPr marL="0" marR="0" algn="ctr">
                        <a:spcBef>
                          <a:spcPts val="0"/>
                        </a:spcBef>
                        <a:spcAft>
                          <a:spcPts val="0"/>
                        </a:spcAft>
                      </a:pPr>
                      <a:r>
                        <a:rPr lang="en-US" sz="95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2:00 AM</a:t>
                      </a:r>
                      <a:endParaRPr lang="en-US" sz="9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2017</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tabLst>
                          <a:tab pos="1355725" algn="l"/>
                        </a:tabLst>
                      </a:pPr>
                      <a:r>
                        <a:rPr lang="en-US" sz="95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10/27</a:t>
                      </a:r>
                    </a:p>
                    <a:p>
                      <a:pPr marL="0" marR="0" algn="ctr">
                        <a:spcBef>
                          <a:spcPts val="0"/>
                        </a:spcBef>
                        <a:spcAft>
                          <a:spcPts val="0"/>
                        </a:spcAft>
                        <a:tabLst>
                          <a:tab pos="1355725" algn="l"/>
                        </a:tabLst>
                      </a:pPr>
                      <a:r>
                        <a:rPr lang="en-US" sz="95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4:00 AM</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2018</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11/03</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3:30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2019</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3/27</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 1:00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2020 </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05/01</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2021 </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03/22</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2022</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03/21</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2023</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04/18</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2024</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03/29</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4:00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2025</a:t>
                      </a:r>
                      <a:endParaRPr lang="en-US" sz="950" b="0"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03/18</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12:00 PM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2026</a:t>
                      </a:r>
                      <a:r>
                        <a:rPr lang="en-US" sz="950" b="1"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950" b="0"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03/14</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12:00 PM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extLst>
                  <a:ext uri="{0D108BD9-81ED-4DB2-BD59-A6C34878D82A}">
                    <a16:rowId xmlns:a16="http://schemas.microsoft.com/office/drawing/2014/main" val="10000"/>
                  </a:ext>
                </a:extLst>
              </a:tr>
              <a:tr h="349905">
                <a:tc>
                  <a:txBody>
                    <a:bodyPr/>
                    <a:lstStyle/>
                    <a:p>
                      <a:pPr marL="0" marR="0" algn="ctr">
                        <a:spcBef>
                          <a:spcPts val="0"/>
                        </a:spcBef>
                        <a:spcAft>
                          <a:spcPts val="0"/>
                        </a:spcAft>
                      </a:pPr>
                      <a:r>
                        <a:rPr lang="en-US" sz="10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Min synch. Inertia (GW*s)</a:t>
                      </a:r>
                      <a:endParaRPr lang="en-US" sz="120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143</a:t>
                      </a:r>
                      <a:endParaRPr lang="en-US" sz="12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130</a:t>
                      </a:r>
                      <a:endParaRPr lang="en-US" sz="12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128.8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134.5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131.1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116.6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115.0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124.3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129.9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118.3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114.7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0001"/>
                  </a:ext>
                </a:extLst>
              </a:tr>
              <a:tr h="481120">
                <a:tc>
                  <a:txBody>
                    <a:bodyPr/>
                    <a:lstStyle/>
                    <a:p>
                      <a:pPr marL="0" marR="0" algn="ctr">
                        <a:spcBef>
                          <a:spcPts val="0"/>
                        </a:spcBef>
                        <a:spcAft>
                          <a:spcPts val="0"/>
                        </a:spcAft>
                      </a:pPr>
                      <a:r>
                        <a:rPr lang="en-US" sz="10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System load at minimum synch. Inertia (MW)</a:t>
                      </a:r>
                      <a:endParaRPr lang="en-US" sz="120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27,831</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28,425</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28,397</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29,883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30,679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31,767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33,784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35,578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37,039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49,130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48,013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extLst>
                  <a:ext uri="{0D108BD9-81ED-4DB2-BD59-A6C34878D82A}">
                    <a16:rowId xmlns:a16="http://schemas.microsoft.com/office/drawing/2014/main" val="10002"/>
                  </a:ext>
                </a:extLst>
              </a:tr>
              <a:tr h="5953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Non-synch. Gen. in % of System Load</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47</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Arial Unicode MS" panose="020B0604020202020204" pitchFamily="34" charset="-128"/>
                          <a:cs typeface="Times New Roman" panose="02020603050405020304" pitchFamily="18" charset="0"/>
                        </a:rPr>
                        <a:t>54</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Arial Unicode MS" panose="020B0604020202020204" pitchFamily="34" charset="-128"/>
                          <a:cs typeface="Times New Roman" panose="02020603050405020304" pitchFamily="18" charset="0"/>
                        </a:rPr>
                        <a:t>53</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50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57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74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81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0003"/>
                  </a:ext>
                </a:extLst>
              </a:tr>
              <a:tr h="3543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FFR Award</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134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298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430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3218095031"/>
                  </a:ext>
                </a:extLst>
              </a:tr>
              <a:tr h="326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Critical Inertia (GW*s)</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93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92</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87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221014652"/>
                  </a:ext>
                </a:extLst>
              </a:tr>
            </a:tbl>
          </a:graphicData>
        </a:graphic>
      </p:graphicFrame>
      <p:sp>
        <p:nvSpPr>
          <p:cNvPr id="3" name="TextBox 2">
            <a:extLst>
              <a:ext uri="{FF2B5EF4-FFF2-40B4-BE49-F238E27FC236}">
                <a16:creationId xmlns:a16="http://schemas.microsoft.com/office/drawing/2014/main" id="{41D68BF2-B098-6A40-AAA9-A7412705FB86}"/>
              </a:ext>
            </a:extLst>
          </p:cNvPr>
          <p:cNvSpPr txBox="1"/>
          <p:nvPr/>
        </p:nvSpPr>
        <p:spPr>
          <a:xfrm>
            <a:off x="5169658" y="6207588"/>
            <a:ext cx="3839363" cy="215444"/>
          </a:xfrm>
          <a:prstGeom prst="rect">
            <a:avLst/>
          </a:prstGeom>
          <a:noFill/>
          <a:ln>
            <a:noFill/>
          </a:ln>
        </p:spPr>
        <p:txBody>
          <a:bodyPr wrap="square" rtlCol="0">
            <a:spAutoFit/>
          </a:bodyPr>
          <a:lstStyle/>
          <a:p>
            <a:pPr marL="285750" indent="-285750">
              <a:buFont typeface="Wingdings" panose="05000000000000000000" pitchFamily="2" charset="2"/>
              <a:buChar char="v"/>
            </a:pPr>
            <a:r>
              <a:rPr lang="en-US" sz="800" dirty="0"/>
              <a:t>Red circles denote inertia at max IRR penetration (= IRR Gen/Total Gen) </a:t>
            </a:r>
          </a:p>
        </p:txBody>
      </p:sp>
      <p:pic>
        <p:nvPicPr>
          <p:cNvPr id="10" name="Picture 9">
            <a:extLst>
              <a:ext uri="{FF2B5EF4-FFF2-40B4-BE49-F238E27FC236}">
                <a16:creationId xmlns:a16="http://schemas.microsoft.com/office/drawing/2014/main" id="{98283A65-7D5D-6393-E789-73A91E668171}"/>
              </a:ext>
            </a:extLst>
          </p:cNvPr>
          <p:cNvPicPr>
            <a:picLocks noChangeAspect="1"/>
          </p:cNvPicPr>
          <p:nvPr/>
        </p:nvPicPr>
        <p:blipFill>
          <a:blip r:embed="rId3"/>
          <a:srcRect/>
          <a:stretch/>
        </p:blipFill>
        <p:spPr>
          <a:xfrm>
            <a:off x="197124" y="742274"/>
            <a:ext cx="8749752" cy="2875962"/>
          </a:xfrm>
          <a:prstGeom prst="rect">
            <a:avLst/>
          </a:prstGeom>
        </p:spPr>
      </p:pic>
    </p:spTree>
    <p:extLst>
      <p:ext uri="{BB962C8B-B14F-4D97-AF65-F5344CB8AC3E}">
        <p14:creationId xmlns:p14="http://schemas.microsoft.com/office/powerpoint/2010/main" val="769012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5400" y="2736053"/>
            <a:ext cx="6553200" cy="1385895"/>
            <a:chOff x="1295400" y="2799182"/>
            <a:chExt cx="6553200" cy="1385895"/>
          </a:xfrm>
        </p:grpSpPr>
        <p:sp>
          <p:nvSpPr>
            <p:cNvPr id="2" name="TextBox 1"/>
            <p:cNvSpPr txBox="1"/>
            <p:nvPr/>
          </p:nvSpPr>
          <p:spPr>
            <a:xfrm>
              <a:off x="1295400" y="3199742"/>
              <a:ext cx="6553200" cy="584775"/>
            </a:xfrm>
            <a:prstGeom prst="rect">
              <a:avLst/>
            </a:prstGeom>
            <a:noFill/>
          </p:spPr>
          <p:txBody>
            <a:bodyPr wrap="square" rtlCol="0">
              <a:spAutoFit/>
            </a:bodyPr>
            <a:lstStyle/>
            <a:p>
              <a:pPr algn="ctr"/>
              <a:r>
                <a:rPr lang="en-US" sz="3200" b="1" dirty="0"/>
                <a:t>Questions?</a:t>
              </a:r>
              <a:endParaRPr lang="en-US" b="1" dirty="0"/>
            </a:p>
          </p:txBody>
        </p:sp>
        <p:cxnSp>
          <p:nvCxnSpPr>
            <p:cNvPr id="4" name="Straight Connector 3"/>
            <p:cNvCxnSpPr/>
            <p:nvPr/>
          </p:nvCxnSpPr>
          <p:spPr>
            <a:xfrm>
              <a:off x="1428750" y="2799182"/>
              <a:ext cx="6286500" cy="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1438275" y="4185077"/>
              <a:ext cx="6286500" cy="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8742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Report Overview</a:t>
            </a:r>
          </a:p>
          <a:p>
            <a:pPr lvl="1"/>
            <a:r>
              <a:rPr lang="en-US" sz="2000" dirty="0"/>
              <a:t>Meeting Minutes</a:t>
            </a:r>
            <a:endParaRPr lang="en-US" sz="1600" kern="0" dirty="0"/>
          </a:p>
          <a:p>
            <a:pPr lvl="2"/>
            <a:r>
              <a:rPr lang="en-US" sz="1600" kern="0" dirty="0">
                <a:latin typeface="Arial" panose="020B0604020202020204" pitchFamily="34" charset="0"/>
                <a:cs typeface="Arial" panose="020B0604020202020204" pitchFamily="34" charset="0"/>
              </a:rPr>
              <a:t>PDCWG Leadership Nomination Discussion</a:t>
            </a:r>
          </a:p>
          <a:p>
            <a:pPr lvl="3"/>
            <a:r>
              <a:rPr lang="en-US" sz="1400" kern="0" dirty="0">
                <a:latin typeface="Arial" panose="020B0604020202020204" pitchFamily="34" charset="0"/>
                <a:cs typeface="Arial" panose="020B0604020202020204" pitchFamily="34" charset="0"/>
              </a:rPr>
              <a:t>Chair: Paul Messman</a:t>
            </a:r>
          </a:p>
          <a:p>
            <a:pPr lvl="3"/>
            <a:r>
              <a:rPr lang="en-US" sz="1400" kern="0" dirty="0">
                <a:latin typeface="Arial" panose="020B0604020202020204" pitchFamily="34" charset="0"/>
                <a:cs typeface="Arial" panose="020B0604020202020204" pitchFamily="34" charset="0"/>
              </a:rPr>
              <a:t>Company: Tenaska</a:t>
            </a:r>
          </a:p>
          <a:p>
            <a:pPr lvl="3"/>
            <a:r>
              <a:rPr lang="en-US" sz="1400" kern="0" dirty="0">
                <a:latin typeface="Arial" panose="020B0604020202020204" pitchFamily="34" charset="0"/>
                <a:cs typeface="Arial" panose="020B0604020202020204" pitchFamily="34" charset="0"/>
              </a:rPr>
              <a:t>Email: </a:t>
            </a:r>
            <a:r>
              <a:rPr lang="en-US" sz="1400" kern="0" dirty="0">
                <a:latin typeface="Arial" panose="020B0604020202020204" pitchFamily="34" charset="0"/>
                <a:cs typeface="Arial" panose="020B0604020202020204" pitchFamily="34" charset="0"/>
                <a:hlinkClick r:id="rId3"/>
              </a:rPr>
              <a:t>PMessmann@tnsk.com</a:t>
            </a:r>
            <a:endParaRPr lang="en-US" sz="1400" kern="0" dirty="0">
              <a:latin typeface="Arial" panose="020B0604020202020204" pitchFamily="34" charset="0"/>
              <a:cs typeface="Arial" panose="020B0604020202020204" pitchFamily="34" charset="0"/>
            </a:endParaRPr>
          </a:p>
          <a:p>
            <a:pPr lvl="2"/>
            <a:r>
              <a:rPr lang="en-US" sz="1600" kern="0" dirty="0">
                <a:latin typeface="Arial" panose="020B0604020202020204" pitchFamily="34" charset="0"/>
                <a:cs typeface="Arial" panose="020B0604020202020204" pitchFamily="34" charset="0"/>
              </a:rPr>
              <a:t>FME Selection Analysis</a:t>
            </a:r>
          </a:p>
          <a:p>
            <a:pPr lvl="2"/>
            <a:r>
              <a:rPr lang="en-US" sz="1600" kern="0" dirty="0">
                <a:latin typeface="Arial" panose="020B0604020202020204" pitchFamily="34" charset="0"/>
                <a:cs typeface="Arial" panose="020B0604020202020204" pitchFamily="34" charset="0"/>
              </a:rPr>
              <a:t>Frequency Control &amp; Regulation Reports</a:t>
            </a:r>
          </a:p>
          <a:p>
            <a:pPr lvl="2"/>
            <a:r>
              <a:rPr lang="en-US" sz="1600" kern="0" dirty="0">
                <a:latin typeface="Arial" panose="020B0604020202020204" pitchFamily="34" charset="0"/>
                <a:cs typeface="Arial" panose="020B0604020202020204" pitchFamily="34" charset="0"/>
              </a:rPr>
              <a:t>Texas RE Report</a:t>
            </a:r>
          </a:p>
          <a:p>
            <a:pPr lvl="2"/>
            <a:r>
              <a:rPr lang="en-US" sz="1600" b="0" kern="0" dirty="0">
                <a:effectLst/>
                <a:latin typeface="Arial" panose="020B0604020202020204" pitchFamily="34" charset="0"/>
                <a:cs typeface="Arial" panose="020B0604020202020204" pitchFamily="34" charset="0"/>
              </a:rPr>
              <a:t>Analysis of Disturbances</a:t>
            </a:r>
            <a:endParaRPr lang="en-US" sz="1600" dirty="0">
              <a:solidFill>
                <a:prstClr val="black"/>
              </a:solidFill>
              <a:latin typeface="Arial"/>
            </a:endParaRPr>
          </a:p>
          <a:p>
            <a:pPr lvl="1"/>
            <a:endParaRPr lang="en-US" sz="2000" dirty="0"/>
          </a:p>
          <a:p>
            <a:pPr lvl="1"/>
            <a:r>
              <a:rPr lang="en-US" sz="2000" dirty="0"/>
              <a:t>FME Selection Analysis</a:t>
            </a:r>
          </a:p>
          <a:p>
            <a:pPr lvl="1"/>
            <a:endParaRPr lang="en-US" sz="2000" dirty="0"/>
          </a:p>
          <a:p>
            <a:pPr lvl="1"/>
            <a:r>
              <a:rPr lang="en-US" sz="2000" dirty="0"/>
              <a:t>Frequency Control Report</a:t>
            </a:r>
          </a:p>
          <a:p>
            <a:pPr marL="914400" lvl="2" indent="0">
              <a:buNone/>
            </a:pPr>
            <a:endParaRPr lang="en-US" sz="1600" dirty="0"/>
          </a:p>
        </p:txBody>
      </p:sp>
      <p:sp>
        <p:nvSpPr>
          <p:cNvPr id="3" name="Title 2"/>
          <p:cNvSpPr>
            <a:spLocks noGrp="1"/>
          </p:cNvSpPr>
          <p:nvPr>
            <p:ph type="title"/>
          </p:nvPr>
        </p:nvSpPr>
        <p:spPr>
          <a:xfrm>
            <a:off x="379664" y="179143"/>
            <a:ext cx="8459536" cy="461665"/>
          </a:xfrm>
        </p:spPr>
        <p:txBody>
          <a:bodyPr>
            <a:noAutofit/>
          </a:bodyPr>
          <a:lstStyle/>
          <a:p>
            <a:pPr algn="l"/>
            <a:r>
              <a:rPr lang="en-US" sz="2800" dirty="0"/>
              <a:t>Report Overview &amp; Notes</a:t>
            </a:r>
          </a:p>
        </p:txBody>
      </p:sp>
    </p:spTree>
    <p:extLst>
      <p:ext uri="{BB962C8B-B14F-4D97-AF65-F5344CB8AC3E}">
        <p14:creationId xmlns:p14="http://schemas.microsoft.com/office/powerpoint/2010/main" val="3241662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Frequency Measurable Events SELECTION ANALYSIS</a:t>
            </a:r>
          </a:p>
        </p:txBody>
      </p:sp>
    </p:spTree>
    <p:extLst>
      <p:ext uri="{BB962C8B-B14F-4D97-AF65-F5344CB8AC3E}">
        <p14:creationId xmlns:p14="http://schemas.microsoft.com/office/powerpoint/2010/main" val="1754938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F79C9-AFCC-0732-772C-5B032C10F1DA}"/>
              </a:ext>
            </a:extLst>
          </p:cNvPr>
          <p:cNvSpPr>
            <a:spLocks noGrp="1"/>
          </p:cNvSpPr>
          <p:nvPr>
            <p:ph idx="1"/>
          </p:nvPr>
        </p:nvSpPr>
        <p:spPr>
          <a:xfrm>
            <a:off x="379664" y="914400"/>
            <a:ext cx="8229600" cy="5030788"/>
          </a:xfrm>
        </p:spPr>
        <p: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4A525A"/>
                </a:solidFill>
                <a:effectLst/>
                <a:uLnTx/>
                <a:uFillTx/>
                <a:latin typeface="Arial"/>
                <a:ea typeface="+mn-ea"/>
                <a:cs typeface="+mn-cs"/>
              </a:rPr>
              <a:t>Due to the evolving grid, ERCOT has observed the current criteria used is resulting in fewer FMEs than the desired 20 to 35 events per year. With too few events to evaluate, the Primary Frequency Response (PFR) performance monitoring per BAL-001-TRE standard and oversight of Responsive Reserve Service providers has nearly stalled.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srgbClr val="4A525A"/>
              </a:solidFill>
              <a:effectLst/>
              <a:uLnTx/>
              <a:uFillTx/>
              <a:latin typeface="Arial"/>
              <a:ea typeface="+mn-ea"/>
              <a:cs typeface="Aria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4A525A"/>
                </a:solidFill>
                <a:effectLst/>
                <a:uLnTx/>
                <a:uFillTx/>
                <a:latin typeface="Arial"/>
                <a:ea typeface="+mn-ea"/>
                <a:cs typeface="Arial"/>
              </a:rPr>
              <a:t>To address this, ERCOT has proposed revised criteria to the PDCWG, this revised criteria is expected to increase the FME count and improve the performance monitoring.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4A525A"/>
              </a:solidFill>
              <a:effectLst/>
              <a:uLnTx/>
              <a:uFillTx/>
              <a:latin typeface="Arial"/>
              <a:ea typeface="+mn-ea"/>
              <a:cs typeface="Aria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4A525A"/>
                </a:solidFill>
                <a:effectLst/>
                <a:uLnTx/>
                <a:uFillTx/>
                <a:latin typeface="Arial"/>
                <a:ea typeface="+mn-ea"/>
                <a:cs typeface="Arial"/>
              </a:rPr>
              <a:t>ERCOT will continue to use additional quality checks and retains discretion when selecting FMEs. </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dirty="0">
              <a:ln>
                <a:noFill/>
              </a:ln>
              <a:solidFill>
                <a:srgbClr val="4A525A"/>
              </a:solidFill>
              <a:effectLst/>
              <a:uLnTx/>
              <a:uFillTx/>
              <a:latin typeface="Arial"/>
              <a:ea typeface="+mn-ea"/>
              <a:cs typeface="Aria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srgbClr val="4A525A"/>
                </a:solidFill>
                <a:effectLst/>
                <a:uLnTx/>
                <a:uFillTx/>
                <a:latin typeface="Arial"/>
                <a:ea typeface="+mn-ea"/>
                <a:cs typeface="Arial"/>
              </a:rPr>
              <a:t>ERCOT has shared the analysis supporting the revised criteria to the PDCWG. ERCOT is in the process of updating internal process and began using the revised criteria going forwards immediately. </a:t>
            </a:r>
          </a:p>
          <a:p>
            <a:endParaRPr lang="en-US" dirty="0"/>
          </a:p>
        </p:txBody>
      </p:sp>
      <p:sp>
        <p:nvSpPr>
          <p:cNvPr id="3" name="Title 2"/>
          <p:cNvSpPr>
            <a:spLocks noGrp="1"/>
          </p:cNvSpPr>
          <p:nvPr>
            <p:ph type="title"/>
          </p:nvPr>
        </p:nvSpPr>
        <p:spPr>
          <a:xfrm>
            <a:off x="457200" y="274638"/>
            <a:ext cx="8229600" cy="378505"/>
          </a:xfrm>
        </p:spPr>
        <p:txBody>
          <a:bodyPr>
            <a:noAutofit/>
          </a:bodyPr>
          <a:lstStyle/>
          <a:p>
            <a:r>
              <a:rPr lang="en-US" sz="2800" dirty="0"/>
              <a:t>FME Selection Analysis</a:t>
            </a:r>
          </a:p>
        </p:txBody>
      </p:sp>
    </p:spTree>
    <p:extLst>
      <p:ext uri="{BB962C8B-B14F-4D97-AF65-F5344CB8AC3E}">
        <p14:creationId xmlns:p14="http://schemas.microsoft.com/office/powerpoint/2010/main" val="2558342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Frequency Control Report</a:t>
            </a:r>
          </a:p>
        </p:txBody>
      </p:sp>
      <p:sp>
        <p:nvSpPr>
          <p:cNvPr id="3" name="Text Placeholder 2"/>
          <p:cNvSpPr>
            <a:spLocks noGrp="1"/>
          </p:cNvSpPr>
          <p:nvPr>
            <p:ph type="body" idx="1"/>
          </p:nvPr>
        </p:nvSpPr>
        <p:spPr/>
        <p:txBody>
          <a:bodyPr/>
          <a:lstStyle/>
          <a:p>
            <a:r>
              <a:rPr lang="en-US" dirty="0"/>
              <a:t>April 2026</a:t>
            </a:r>
          </a:p>
        </p:txBody>
      </p:sp>
    </p:spTree>
    <p:extLst>
      <p:ext uri="{BB962C8B-B14F-4D97-AF65-F5344CB8AC3E}">
        <p14:creationId xmlns:p14="http://schemas.microsoft.com/office/powerpoint/2010/main" val="207509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CPS1 Performance</a:t>
            </a:r>
          </a:p>
        </p:txBody>
      </p:sp>
      <p:pic>
        <p:nvPicPr>
          <p:cNvPr id="4" name="Picture 3">
            <a:extLst>
              <a:ext uri="{FF2B5EF4-FFF2-40B4-BE49-F238E27FC236}">
                <a16:creationId xmlns:a16="http://schemas.microsoft.com/office/drawing/2014/main" id="{2F550A48-D290-ED56-4E8C-C5CE40017E10}"/>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379664" y="773962"/>
            <a:ext cx="8427877" cy="5169638"/>
          </a:xfrm>
          <a:prstGeom prst="rect">
            <a:avLst/>
          </a:prstGeom>
        </p:spPr>
      </p:pic>
      <p:sp>
        <p:nvSpPr>
          <p:cNvPr id="7" name="TextBox 6">
            <a:extLst>
              <a:ext uri="{FF2B5EF4-FFF2-40B4-BE49-F238E27FC236}">
                <a16:creationId xmlns:a16="http://schemas.microsoft.com/office/drawing/2014/main" id="{9339567E-8B0F-6CDF-0725-E4BE3C70644E}"/>
              </a:ext>
            </a:extLst>
          </p:cNvPr>
          <p:cNvSpPr txBox="1"/>
          <p:nvPr/>
        </p:nvSpPr>
        <p:spPr>
          <a:xfrm>
            <a:off x="5114222" y="775192"/>
            <a:ext cx="3693319" cy="307777"/>
          </a:xfrm>
          <a:prstGeom prst="rect">
            <a:avLst/>
          </a:prstGeom>
          <a:solidFill>
            <a:srgbClr val="00AEC7"/>
          </a:solidFill>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r>
              <a:rPr lang="en-US" sz="1400" dirty="0">
                <a:solidFill>
                  <a:schemeClr val="bg1"/>
                </a:solidFill>
              </a:rPr>
              <a:t>Current 12-Month Rolling Average: 180.17%</a:t>
            </a:r>
          </a:p>
        </p:txBody>
      </p:sp>
    </p:spTree>
    <p:extLst>
      <p:ext uri="{BB962C8B-B14F-4D97-AF65-F5344CB8AC3E}">
        <p14:creationId xmlns:p14="http://schemas.microsoft.com/office/powerpoint/2010/main" val="62095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RMS1 Performance of ERCOT Frequency</a:t>
            </a:r>
          </a:p>
        </p:txBody>
      </p:sp>
      <p:pic>
        <p:nvPicPr>
          <p:cNvPr id="2" name="Picture 1">
            <a:extLst>
              <a:ext uri="{FF2B5EF4-FFF2-40B4-BE49-F238E27FC236}">
                <a16:creationId xmlns:a16="http://schemas.microsoft.com/office/drawing/2014/main" id="{5B056E69-BD85-1DAD-F9B6-D07830225661}"/>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379663" y="761769"/>
            <a:ext cx="8459536" cy="5181831"/>
          </a:xfrm>
          <a:prstGeom prst="rect">
            <a:avLst/>
          </a:prstGeom>
        </p:spPr>
      </p:pic>
    </p:spTree>
    <p:extLst>
      <p:ext uri="{BB962C8B-B14F-4D97-AF65-F5344CB8AC3E}">
        <p14:creationId xmlns:p14="http://schemas.microsoft.com/office/powerpoint/2010/main" val="2369893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Frequency Profile Analysis</a:t>
            </a:r>
          </a:p>
        </p:txBody>
      </p:sp>
      <p:pic>
        <p:nvPicPr>
          <p:cNvPr id="2" name="Picture 1">
            <a:extLst>
              <a:ext uri="{FF2B5EF4-FFF2-40B4-BE49-F238E27FC236}">
                <a16:creationId xmlns:a16="http://schemas.microsoft.com/office/drawing/2014/main" id="{C5964381-9C35-D931-13C3-E6B69535B318}"/>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379664" y="801397"/>
            <a:ext cx="8459536" cy="5153634"/>
          </a:xfrm>
          <a:prstGeom prst="rect">
            <a:avLst/>
          </a:prstGeom>
        </p:spPr>
      </p:pic>
    </p:spTree>
    <p:extLst>
      <p:ext uri="{BB962C8B-B14F-4D97-AF65-F5344CB8AC3E}">
        <p14:creationId xmlns:p14="http://schemas.microsoft.com/office/powerpoint/2010/main" val="1224982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2800" dirty="0"/>
              <a:t>Time Error Corrections</a:t>
            </a:r>
          </a:p>
        </p:txBody>
      </p:sp>
      <p:pic>
        <p:nvPicPr>
          <p:cNvPr id="2" name="Picture 1">
            <a:extLst>
              <a:ext uri="{FF2B5EF4-FFF2-40B4-BE49-F238E27FC236}">
                <a16:creationId xmlns:a16="http://schemas.microsoft.com/office/drawing/2014/main" id="{85B51529-0D6D-0C94-E8ED-C32CD9BAFE46}"/>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379664" y="837975"/>
            <a:ext cx="8459536" cy="5082765"/>
          </a:xfrm>
          <a:prstGeom prst="rect">
            <a:avLst/>
          </a:prstGeom>
        </p:spPr>
      </p:pic>
    </p:spTree>
    <p:extLst>
      <p:ext uri="{BB962C8B-B14F-4D97-AF65-F5344CB8AC3E}">
        <p14:creationId xmlns:p14="http://schemas.microsoft.com/office/powerpoint/2010/main" val="968040834"/>
      </p:ext>
    </p:extLst>
  </p:cSld>
  <p:clrMapOvr>
    <a:masterClrMapping/>
  </p:clrMapOvr>
</p:sld>
</file>

<file path=ppt/theme/theme1.xml><?xml version="1.0" encoding="utf-8"?>
<a:theme xmlns:a="http://schemas.openxmlformats.org/drawingml/2006/main" name="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3.xml><?xml version="1.0" encoding="utf-8"?>
<ds:datastoreItem xmlns:ds="http://schemas.openxmlformats.org/officeDocument/2006/customXml" ds:itemID="{7B6F2769-7194-4217-93D3-3AF3A474228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20792</TotalTime>
  <Words>730</Words>
  <Application>Microsoft Office PowerPoint</Application>
  <PresentationFormat>On-screen Show (4:3)</PresentationFormat>
  <Paragraphs>191</Paragraphs>
  <Slides>17</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Cambria</vt:lpstr>
      <vt:lpstr>Roboto</vt:lpstr>
      <vt:lpstr>Times New Roman</vt:lpstr>
      <vt:lpstr>Wingdings</vt:lpstr>
      <vt:lpstr>Office Theme</vt:lpstr>
      <vt:lpstr>Custom Design</vt:lpstr>
      <vt:lpstr>1_Office Theme</vt:lpstr>
      <vt:lpstr>PowerPoint Presentation</vt:lpstr>
      <vt:lpstr>Report Overview &amp; Notes</vt:lpstr>
      <vt:lpstr>Frequency Measurable Events SELECTION ANALYSIS</vt:lpstr>
      <vt:lpstr>FME Selection Analysis</vt:lpstr>
      <vt:lpstr>Frequency Control Report</vt:lpstr>
      <vt:lpstr>CPS1 Performance</vt:lpstr>
      <vt:lpstr>RMS1 Performance of ERCOT Frequency</vt:lpstr>
      <vt:lpstr>Frequency Profile Analysis</vt:lpstr>
      <vt:lpstr>Time Error Corrections</vt:lpstr>
      <vt:lpstr>ERCOT Total Energy</vt:lpstr>
      <vt:lpstr>ERCOT Total Energy from Wind Generation</vt:lpstr>
      <vt:lpstr>ERCOT % Energy from Wind Generation</vt:lpstr>
      <vt:lpstr>ERCOT Total Energy from Solar Generation</vt:lpstr>
      <vt:lpstr>ERCOT % Energy from Solar Generation</vt:lpstr>
      <vt:lpstr>ERCOT Daily Minimum System Inertia</vt:lpstr>
      <vt:lpstr>Total Inertia 2016-2026</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Hinojosa, Luis</cp:lastModifiedBy>
  <cp:revision>938</cp:revision>
  <cp:lastPrinted>2021-08-03T14:43:19Z</cp:lastPrinted>
  <dcterms:created xsi:type="dcterms:W3CDTF">2010-04-12T23:12:02Z</dcterms:created>
  <dcterms:modified xsi:type="dcterms:W3CDTF">2026-06-03T20:01:58Z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y fmtid="{D5CDD505-2E9C-101B-9397-08002B2CF9AE}" pid="3" name="MSIP_Label_7084cbda-52b8-46fb-a7b7-cb5bd465ed85_Enabled">
    <vt:lpwstr>true</vt:lpwstr>
  </property>
  <property fmtid="{D5CDD505-2E9C-101B-9397-08002B2CF9AE}" pid="4" name="MSIP_Label_7084cbda-52b8-46fb-a7b7-cb5bd465ed85_SetDate">
    <vt:lpwstr>2023-07-12T17:44:11Z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63e11289-6a55-4da5-bff3-6a8ee0b6bb8e</vt:lpwstr>
  </property>
  <property fmtid="{D5CDD505-2E9C-101B-9397-08002B2CF9AE}" pid="9" name="MSIP_Label_7084cbda-52b8-46fb-a7b7-cb5bd465ed85_ContentBits">
    <vt:lpwstr>0</vt:lpwstr>
  </property>
</Properties>
</file>