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4"/>
    <p:sldMasterId id="2147483764" r:id="rId5"/>
  </p:sldMasterIdLst>
  <p:notesMasterIdLst>
    <p:notesMasterId r:id="rId22"/>
  </p:notesMasterIdLst>
  <p:handoutMasterIdLst>
    <p:handoutMasterId r:id="rId23"/>
  </p:handoutMasterIdLst>
  <p:sldIdLst>
    <p:sldId id="543" r:id="rId6"/>
    <p:sldId id="544" r:id="rId7"/>
    <p:sldId id="547" r:id="rId8"/>
    <p:sldId id="548" r:id="rId9"/>
    <p:sldId id="549" r:id="rId10"/>
    <p:sldId id="551" r:id="rId11"/>
    <p:sldId id="550" r:id="rId12"/>
    <p:sldId id="552" r:id="rId13"/>
    <p:sldId id="564" r:id="rId14"/>
    <p:sldId id="557" r:id="rId15"/>
    <p:sldId id="558" r:id="rId16"/>
    <p:sldId id="553" r:id="rId17"/>
    <p:sldId id="562" r:id="rId18"/>
    <p:sldId id="563" r:id="rId19"/>
    <p:sldId id="554" r:id="rId20"/>
    <p:sldId id="555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ection" id="{EAADFC70-D61D-4656-8B06-8883CD9AA798}">
          <p14:sldIdLst>
            <p14:sldId id="543"/>
            <p14:sldId id="544"/>
            <p14:sldId id="547"/>
            <p14:sldId id="548"/>
            <p14:sldId id="549"/>
            <p14:sldId id="551"/>
            <p14:sldId id="550"/>
            <p14:sldId id="552"/>
            <p14:sldId id="564"/>
            <p14:sldId id="557"/>
            <p14:sldId id="558"/>
            <p14:sldId id="553"/>
            <p14:sldId id="562"/>
            <p14:sldId id="563"/>
            <p14:sldId id="554"/>
            <p14:sldId id="555"/>
          </p14:sldIdLst>
        </p14:section>
        <p14:section name="Additional Slides" id="{838F9A2D-6F16-460F-A975-BEEE75FC642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371629-8DF8-985A-9BA3-A1FAD0C8660D}" name="Gross, Katherine" initials="KG" userId="S::Katherine.Gross@ercot.com::2e3d3c15-67b5-4801-aa12-b42921cd6e67" providerId="AD"/>
  <p188:author id="{F24CEF7A-2E4C-9E46-94A3-5D31EB18D995}" name="Webster, Trudi" initials="WT" userId="S::trudi.webster@ercot.com::8d3e025b-0265-4fbd-b136-a7bc92c16fd8" providerId="AD"/>
  <p188:author id="{A1A611C0-580D-8CEE-432E-BD197FCC0B9E}" name="Lyakhovets, Olha" initials="OL" userId="S::Olha.Lyakhovets@ercot.com::166ff867-0cd3-4db8-a739-f40a5de32105" providerId="AD"/>
  <p188:author id="{E2B45AD8-AC84-4D01-5E51-56A1C343DE61}" name="Gonzalez, Ino" initials="IG" userId="S::Ino.Gonzalez@ercot.com::68e8894e-33eb-490e-a370-faca322a65d7" providerId="AD"/>
  <p188:author id="{FAF841F7-8C07-BB5D-903B-88FBBF7ABABF}" name="Webster, Trudi" initials="WT" userId="S::Trudi.Webster@ercot.com::8d3e025b-0265-4fbd-b136-a7bc92c16f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A1C"/>
    <a:srgbClr val="D8F2F6"/>
    <a:srgbClr val="005763"/>
    <a:srgbClr val="E6EBEF"/>
    <a:srgbClr val="747474"/>
    <a:srgbClr val="B1E5ED"/>
    <a:srgbClr val="E16823"/>
    <a:srgbClr val="9E170D"/>
    <a:srgbClr val="5B6770"/>
    <a:srgbClr val="789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4" y="3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1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ABA55-9437-E838-1561-FFC81218A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55D6D9-0D0A-61D7-53DD-ADC5145BC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5CBA2B-FAD9-1490-C047-A7C548567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62C8D-90EE-2533-E967-C3CA0A45AC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2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D7067-D39B-063C-BD88-D7B94FA14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932A7-86D6-4046-03C7-5DC7BEDF6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480C81-EC8B-73B1-14AB-29C592038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87615-963A-9534-F1C5-49155E62B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09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84A15-001F-5977-77AC-A59B6B11C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7481E0-74D9-85F2-693E-9183EA582B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29AB8-019D-8D07-40F3-6C895AF4D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EFC2D-A235-1A9B-21FB-30CEC903F1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91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75BD6-1E32-9376-A8E4-0216A1549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B3B7FB-FF41-1403-632F-EE2D0EB2A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F29DC9-3BFA-7024-1F56-745CD1109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EA291-6D6F-A3B2-50E8-96437A04E2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1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E42A9-EC1F-4E87-89F3-C9B2B97DA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E7B940-FB47-8FBC-D9EB-9F3DA8943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403D49-82EB-C886-0D89-6117F21A9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97038-C11D-2F79-0407-1EEF9947A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7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32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EFF4E-D4C8-DFC4-3912-5B449F888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201ADE-1011-99E1-83AD-FEA42C1BC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D76A4B-3064-67FB-F5E7-CA074FCA3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FB440-AA2B-7512-39D2-0E55A7A637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2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C062-513C-DF24-5E8C-7A974D57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11125200" cy="238760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C3F11-2763-0216-A1B0-5E8B4FA80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602038"/>
            <a:ext cx="11125200" cy="1655762"/>
          </a:xfrm>
        </p:spPr>
        <p:txBody>
          <a:bodyPr wrap="square"/>
          <a:lstStyle>
            <a:lvl1pPr marL="0" indent="0" algn="ctr">
              <a:buNone/>
              <a:defRPr sz="2400" b="1">
                <a:solidFill>
                  <a:srgbClr val="0082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C98B8-43D7-C7B4-9956-25AC1BBC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9BF30-5D82-5572-733E-882E0C0D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B5F-6A76-46F9-AC11-757A044249AE}" type="datetime4">
              <a:rPr lang="en-US" smtClean="0"/>
              <a:t>June 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906F4-426A-AD9D-021A-D7E95E34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0511CB1D-D7A8-8516-A8D6-FDE88BB3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2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7DB85F87-C4AC-5AA2-4395-ABB6B533D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2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524951DF-39E3-E4DB-EB22-28C36CEE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June 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9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ERCOT logo">
            <a:extLst>
              <a:ext uri="{FF2B5EF4-FFF2-40B4-BE49-F238E27FC236}">
                <a16:creationId xmlns:a16="http://schemas.microsoft.com/office/drawing/2014/main" id="{B751E01E-9D1B-AB32-9537-F544F49949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20" name="Group 19" descr="Confidential document label">
            <a:extLst>
              <a:ext uri="{FF2B5EF4-FFF2-40B4-BE49-F238E27FC236}">
                <a16:creationId xmlns:a16="http://schemas.microsoft.com/office/drawing/2014/main" id="{3B6CFFE6-489D-17D2-9884-1ADAECA66C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FA20CA-1326-E8FD-F266-B055679F20E2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744901-5CF8-A85F-8C67-5BB032900B25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0">
                  <a:solidFill>
                    <a:schemeClr val="bg1"/>
                  </a:solidFill>
                </a:rPr>
                <a:t>CONFIDENTIAL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AB5A33-CD56-3912-4016-20DF30F1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9" y="1430448"/>
            <a:ext cx="4064224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3BE72E-F22F-EA59-A56F-ACBBDAEAF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9" y="3501136"/>
            <a:ext cx="4078434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05AE35-B341-C586-A0DD-9B916DA1D8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6825" y="1371600"/>
            <a:ext cx="65817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7517-B5A8-4E1F-B27B-622BE826AB2C}" type="datetime4">
              <a:rPr lang="en-US" smtClean="0"/>
              <a:t>June 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wit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285AF9-0372-9C81-F75D-2589F4F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5FFF-DC93-41E9-8B56-8D2A8B7F6D48}" type="datetime4">
              <a:rPr lang="en-US" smtClean="0"/>
              <a:t>June 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7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285AF9-0372-9C81-F75D-2589F4F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June 2,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8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8771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1052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fld id="{14560760-0B16-41B8-81DA-58FA2187E1CC}" type="datetime4">
              <a:rPr lang="en-US" smtClean="0"/>
              <a:t>June 2, 2026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53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8853-B873-F2E3-2665-37A006BD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D3AE-2541-364A-0DC2-19A646A7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466849"/>
            <a:ext cx="10248900" cy="2806677"/>
          </a:xfrm>
        </p:spPr>
        <p:txBody>
          <a:bodyPr>
            <a:normAutofit/>
          </a:bodyPr>
          <a:lstStyle>
            <a:lvl1pPr marL="0" indent="0"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927F-A0F2-4B8B-8583-E7E57526878C}" type="datetime4">
              <a:rPr lang="en-US" smtClean="0"/>
              <a:t>June 2,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409698" y="4463716"/>
            <a:ext cx="10267867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457200" tIns="182880" rIns="1828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457200" indent="0">
              <a:buNone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80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8853-B873-F2E3-2665-37A006BD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300" y="4463716"/>
            <a:ext cx="11182264" cy="1744579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927F-A0F2-4B8B-8583-E7E57526878C}" type="datetime4">
              <a:rPr lang="en-US" smtClean="0"/>
              <a:t>June 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A4EDD-2B9A-F7F7-92D4-1D72BC4604F4}"/>
              </a:ext>
            </a:extLst>
          </p:cNvPr>
          <p:cNvSpPr txBox="1"/>
          <p:nvPr userDrawn="1"/>
        </p:nvSpPr>
        <p:spPr>
          <a:xfrm>
            <a:off x="1232140" y="112189"/>
            <a:ext cx="52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Item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0822C50-D020-6527-762E-148D7DB72F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2268" y="161742"/>
            <a:ext cx="9951868" cy="292963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en-US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389803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v1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069" y="2564247"/>
            <a:ext cx="4882568" cy="3999346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D41D71-8915-53EB-36A0-392D41DD0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427363" y="5054600"/>
            <a:ext cx="5201214" cy="1457037"/>
          </a:xfrm>
          <a:prstGeom prst="foldedCorner">
            <a:avLst>
              <a:gd name="adj" fmla="val 21194"/>
            </a:avLst>
          </a:prstGeom>
          <a:solidFill>
            <a:srgbClr val="E6EBF0">
              <a:alpha val="68000"/>
            </a:srgbClr>
          </a:solidFill>
          <a:ln w="9525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274320" tIns="182880" rIns="6400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dirty="0" smtClean="0"/>
            </a:lvl2pPr>
            <a:lvl3pPr marL="548640" indent="-18288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◦"/>
              <a:defRPr lang="en-US" sz="1400" dirty="0"/>
            </a:lvl3pPr>
            <a:lvl4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dirty="0" smtClean="0"/>
            </a:lvl4pPr>
            <a:lvl5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dirty="0"/>
            </a:lvl5pPr>
            <a:lvl6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A302066-7B9E-F90D-A634-1CEEF4EAA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7365" y="1092200"/>
            <a:ext cx="5201213" cy="2551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2pPr>
            <a:lvl3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/>
            </a:lvl3pPr>
            <a:lvl4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/>
            </a:lvl4pPr>
            <a:lvl5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303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6F8A40-F0D0-857B-E8A8-1B3161AC4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C5253-5E42-F62E-EA4E-3AB21BA8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20624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RCOT logo white on background">
            <a:extLst>
              <a:ext uri="{FF2B5EF4-FFF2-40B4-BE49-F238E27FC236}">
                <a16:creationId xmlns:a16="http://schemas.microsoft.com/office/drawing/2014/main" id="{590365CF-9C80-03DF-D245-DBE4EBA333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A5353-DA71-B6B2-BDDB-2FB68F1F0909}"/>
              </a:ext>
            </a:extLst>
          </p:cNvPr>
          <p:cNvSpPr txBox="1"/>
          <p:nvPr userDrawn="1"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 dirty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5802D9-2F73-A263-28E7-486C8A489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41ADA3-F564-E7C2-1972-0F9FF557AE05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A54B6-1CA8-9AE2-BCA6-21205CB4852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1B94DDE-8E3F-CACF-1508-79E6F98F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4920" y="2062263"/>
            <a:ext cx="6316168" cy="3366409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9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8771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fld id="{14560760-0B16-41B8-81DA-58FA2187E1CC}" type="datetime4">
              <a:rPr lang="en-US" smtClean="0"/>
              <a:t>June 2, 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4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686752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8CAB249-6E2A-0D66-037F-C8C994EC04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7598003" y="1676400"/>
            <a:ext cx="4060596" cy="3190875"/>
          </a:xfrm>
          <a:prstGeom prst="foldedCorner">
            <a:avLst>
              <a:gd name="adj" fmla="val 8542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b="1" dirty="0"/>
            </a:lvl1pPr>
            <a:lvl2pPr marL="548640" indent="-182880">
              <a:buFont typeface="Arial" panose="020B0604020202020204" pitchFamily="34" charset="0"/>
              <a:buChar char="•"/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760-0B16-41B8-81DA-58FA2187E1CC}" type="datetime4">
              <a:rPr lang="en-US" smtClean="0"/>
              <a:t>June 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8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F24F99E-0EFC-4E0E-5FA5-D6E20973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5991225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CB17BE-2CF2-5B69-2FA2-C556C75E78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299" y="1676400"/>
            <a:ext cx="6791325" cy="260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300" y="4463716"/>
            <a:ext cx="6800850" cy="1744579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5D5F82-2DE8-D31E-AE3D-018BD935DE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77201" y="533400"/>
            <a:ext cx="3581400" cy="5638799"/>
          </a:xfrm>
        </p:spPr>
        <p:txBody>
          <a:bodyPr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1" y="6356350"/>
            <a:ext cx="6762749" cy="365125"/>
          </a:xfrm>
        </p:spPr>
        <p:txBody>
          <a:bodyPr wrap="square" lIns="0"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4FF8-A3D3-4599-A16A-3A00C58B5537}" type="datetime4">
              <a:rPr lang="en-US" smtClean="0"/>
              <a:t>June 2, 2026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086D0-23A2-1C6B-A4BF-B6E909DA9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63300" cy="2619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299" y="4463716"/>
            <a:ext cx="11163298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B4C3-4AF8-491E-B32B-CB7FA6991DE8}" type="datetime4">
              <a:rPr lang="en-US" smtClean="0"/>
              <a:t>June 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2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2A2-45B4-4ECA-8168-BE9383DA5644}" type="datetime4">
              <a:rPr lang="en-US" smtClean="0"/>
              <a:t>June 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6634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 i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05638A-F774-C6DB-0DC6-A2F6139BC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6482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E430-0983-479E-8535-00F341009C9B}" type="datetime4">
              <a:rPr lang="en-US" smtClean="0"/>
              <a:t>June 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50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97228CF-7CDD-26CC-CA47-4AF0A31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838700" cy="12192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77CEE6-13A0-6BA8-8A3C-EA3A8B9CA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2152650"/>
            <a:ext cx="5602224" cy="401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4E62B-01AB-F5DE-E2D4-85B1DECC9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96050" y="0"/>
            <a:ext cx="56959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3291D-BE72-DBF6-5318-1BD0E712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3288" y="6356350"/>
            <a:ext cx="133871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8100-AC14-9CC0-AD86-426AD89D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96E23-B521-5C07-85E1-BA73A20D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1C13-7F94-4729-9F46-A53B83193E99}" type="datetime4">
              <a:rPr lang="en-US" smtClean="0"/>
              <a:t>June 2,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A00A7-6A1E-80A0-8EB9-F7F05925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0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21CF500-4BD3-92C6-CCBD-156DED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1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BFBC12E-0B6E-E8C7-9088-B497FB49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1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7750B-0863-BB91-0C67-54B5E9B868D6}"/>
              </a:ext>
            </a:extLst>
          </p:cNvPr>
          <p:cNvSpPr txBox="1"/>
          <p:nvPr userDrawn="1"/>
        </p:nvSpPr>
        <p:spPr>
          <a:xfrm>
            <a:off x="8032876" y="1370524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61C0C-432D-CBAD-EA65-6543DA81C252}"/>
              </a:ext>
            </a:extLst>
          </p:cNvPr>
          <p:cNvSpPr txBox="1"/>
          <p:nvPr userDrawn="1"/>
        </p:nvSpPr>
        <p:spPr>
          <a:xfrm>
            <a:off x="8054878" y="1783080"/>
            <a:ext cx="332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829B"/>
                </a:solidFill>
              </a:rPr>
              <a:t>www.ercot.com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81169-74C0-5084-B1E5-21B24E64EBD9}"/>
              </a:ext>
            </a:extLst>
          </p:cNvPr>
          <p:cNvSpPr txBox="1"/>
          <p:nvPr userDrawn="1"/>
        </p:nvSpPr>
        <p:spPr>
          <a:xfrm>
            <a:off x="8032876" y="2442045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Download ERCOT Mobile App</a:t>
            </a:r>
          </a:p>
        </p:txBody>
      </p:sp>
      <p:pic>
        <p:nvPicPr>
          <p:cNvPr id="9" name="Graphic 8" descr="Google play logo on the left and App Store logo on the right">
            <a:extLst>
              <a:ext uri="{FF2B5EF4-FFF2-40B4-BE49-F238E27FC236}">
                <a16:creationId xmlns:a16="http://schemas.microsoft.com/office/drawing/2014/main" id="{4CC00E98-A942-2688-815D-B898449C0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41368" y="2987763"/>
            <a:ext cx="2635124" cy="36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A5BE-9DD2-6EE7-CE28-D076D6D33E94}"/>
              </a:ext>
            </a:extLst>
          </p:cNvPr>
          <p:cNvSpPr txBox="1"/>
          <p:nvPr userDrawn="1"/>
        </p:nvSpPr>
        <p:spPr>
          <a:xfrm>
            <a:off x="8054878" y="3786789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Connect With Us</a:t>
            </a:r>
          </a:p>
        </p:txBody>
      </p:sp>
      <p:pic>
        <p:nvPicPr>
          <p:cNvPr id="11" name="Graphic 10" descr="Instagram icon">
            <a:extLst>
              <a:ext uri="{FF2B5EF4-FFF2-40B4-BE49-F238E27FC236}">
                <a16:creationId xmlns:a16="http://schemas.microsoft.com/office/drawing/2014/main" id="{808F1D0F-170C-B600-9B14-471787DABD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6128" y="4359746"/>
            <a:ext cx="314995" cy="314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B4558-FE65-DD30-A396-E7A22D6A4264}"/>
              </a:ext>
            </a:extLst>
          </p:cNvPr>
          <p:cNvSpPr txBox="1"/>
          <p:nvPr userDrawn="1"/>
        </p:nvSpPr>
        <p:spPr>
          <a:xfrm>
            <a:off x="8715473" y="4378550"/>
            <a:ext cx="309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facebook.com/ERCOTISO</a:t>
            </a:r>
          </a:p>
        </p:txBody>
      </p:sp>
      <p:pic>
        <p:nvPicPr>
          <p:cNvPr id="13" name="Graphic 12" descr="Twitter or X  icon">
            <a:extLst>
              <a:ext uri="{FF2B5EF4-FFF2-40B4-BE49-F238E27FC236}">
                <a16:creationId xmlns:a16="http://schemas.microsoft.com/office/drawing/2014/main" id="{787C2377-716C-DE29-E499-06278CE1D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6128" y="4816173"/>
            <a:ext cx="314995" cy="31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FB969-D759-088E-D454-9701B3843365}"/>
              </a:ext>
            </a:extLst>
          </p:cNvPr>
          <p:cNvSpPr txBox="1"/>
          <p:nvPr userDrawn="1"/>
        </p:nvSpPr>
        <p:spPr>
          <a:xfrm>
            <a:off x="8715473" y="4823175"/>
            <a:ext cx="21081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x.com/ercot_iso</a:t>
            </a:r>
          </a:p>
        </p:txBody>
      </p:sp>
      <p:pic>
        <p:nvPicPr>
          <p:cNvPr id="15" name="Graphic 14" descr="LinkedIn icon">
            <a:extLst>
              <a:ext uri="{FF2B5EF4-FFF2-40B4-BE49-F238E27FC236}">
                <a16:creationId xmlns:a16="http://schemas.microsoft.com/office/drawing/2014/main" id="{44604974-1959-249D-D54A-C4A63E150B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26128" y="5292078"/>
            <a:ext cx="314995" cy="314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5696A-1EA6-9F4D-1D36-33EB7B0D95CF}"/>
              </a:ext>
            </a:extLst>
          </p:cNvPr>
          <p:cNvSpPr txBox="1"/>
          <p:nvPr userDrawn="1"/>
        </p:nvSpPr>
        <p:spPr>
          <a:xfrm>
            <a:off x="8715473" y="5299080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linkedin.com/company/ercot</a:t>
            </a:r>
          </a:p>
        </p:txBody>
      </p:sp>
      <p:pic>
        <p:nvPicPr>
          <p:cNvPr id="17" name="Graphic 16" descr="Instagram icon">
            <a:extLst>
              <a:ext uri="{FF2B5EF4-FFF2-40B4-BE49-F238E27FC236}">
                <a16:creationId xmlns:a16="http://schemas.microsoft.com/office/drawing/2014/main" id="{253A132C-4DFA-62F1-D25A-9C17628037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6128" y="5773360"/>
            <a:ext cx="314996" cy="314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6F1584-300D-A8F1-CE34-0DF564E44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8706121" y="5773359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instagram.com/ercot_iso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754C4F-B602-D803-BB7A-BEE1415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55651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81F-C11A-4B51-B8FA-D6D1992D50FF}" type="datetime4">
              <a:rPr lang="en-US" smtClean="0"/>
              <a:t>June 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1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3ED7C-25D4-4004-0ADC-2942F5EF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706252"/>
            <a:ext cx="11125201" cy="44707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CF572-2776-A000-A27C-E69A8CD2D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6884" y="6356350"/>
            <a:ext cx="27732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5B6770"/>
                </a:solidFill>
              </a:defRPr>
            </a:lvl1pPr>
          </a:lstStyle>
          <a:p>
            <a:fld id="{3B202282-D206-4C18-93B8-D205E285190B}" type="datetime4">
              <a:rPr lang="en-US" smtClean="0"/>
              <a:t>June 2,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1D105-0AFC-E989-21E7-4A7577224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801052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5B677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4E2B-7999-A86B-70B0-0CA8AF3A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56350"/>
            <a:ext cx="533400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BCDE79FB-97BA-492B-8D57-F1373F9ADA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 descr="ERCOT logo">
            <a:extLst>
              <a:ext uri="{FF2B5EF4-FFF2-40B4-BE49-F238E27FC236}">
                <a16:creationId xmlns:a16="http://schemas.microsoft.com/office/drawing/2014/main" id="{860966C1-7702-678E-6F8A-91940323E9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7" name="Group 6" descr="Confidential document label">
            <a:extLst>
              <a:ext uri="{FF2B5EF4-FFF2-40B4-BE49-F238E27FC236}">
                <a16:creationId xmlns:a16="http://schemas.microsoft.com/office/drawing/2014/main" id="{7CE24704-51D7-2CB8-A1DB-A39B7EEEA928}"/>
              </a:ext>
            </a:extLst>
          </p:cNvPr>
          <p:cNvGrpSpPr/>
          <p:nvPr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2AAAB4-B1A4-DCFD-AF60-75F135DD9F6D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09C7F2-C29B-60A9-D309-0B97779BE9DF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73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3" r:id="rId2"/>
    <p:sldLayoutId id="2147483767" r:id="rId3"/>
    <p:sldLayoutId id="2147483748" r:id="rId4"/>
    <p:sldLayoutId id="2147483749" r:id="rId5"/>
    <p:sldLayoutId id="2147483761" r:id="rId6"/>
    <p:sldLayoutId id="2147483762" r:id="rId7"/>
    <p:sldLayoutId id="2147483752" r:id="rId8"/>
    <p:sldLayoutId id="2147483754" r:id="rId9"/>
    <p:sldLayoutId id="2147483768" r:id="rId10"/>
    <p:sldLayoutId id="2147483756" r:id="rId11"/>
    <p:sldLayoutId id="2147483753" r:id="rId12"/>
    <p:sldLayoutId id="2147483770" r:id="rId13"/>
    <p:sldLayoutId id="2147483771" r:id="rId14"/>
    <p:sldLayoutId id="2147483772" r:id="rId15"/>
    <p:sldLayoutId id="214748377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◦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44">
          <p15:clr>
            <a:srgbClr val="F26B43"/>
          </p15:clr>
        </p15:guide>
        <p15:guide id="3" pos="312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1678F26-9E3A-1EC0-39CE-8DC562CA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DA6C0-622C-56B9-A11A-C7B46D6B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-1" y="0"/>
            <a:ext cx="6096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ERCOT logo white on background">
            <a:extLst>
              <a:ext uri="{FF2B5EF4-FFF2-40B4-BE49-F238E27FC236}">
                <a16:creationId xmlns:a16="http://schemas.microsoft.com/office/drawing/2014/main" id="{24916EE6-D8BD-2246-322B-E4425F0F9A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C1132D-9952-07F0-B506-0AC57F014644}"/>
              </a:ext>
            </a:extLst>
          </p:cNvPr>
          <p:cNvSpPr txBox="1"/>
          <p:nvPr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356D3-1829-BA32-62D3-D6BBF88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F1A3B-7D9E-6E0C-224F-7FFACD1B9397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CD704-9BA3-CCE0-2685-8FBAA5974224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19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2F79F2-B3BA-8940-842B-E7FE187268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Firm Fuel Supply Service Workshop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i="1" dirty="0">
                <a:solidFill>
                  <a:schemeClr val="tx2"/>
                </a:solidFill>
              </a:rPr>
            </a:br>
            <a:br>
              <a:rPr lang="en-US" i="1" dirty="0">
                <a:solidFill>
                  <a:schemeClr val="tx2"/>
                </a:solidFill>
              </a:rPr>
            </a:br>
            <a:br>
              <a:rPr lang="en-US" i="1" dirty="0">
                <a:solidFill>
                  <a:schemeClr val="tx2"/>
                </a:solidFill>
              </a:rPr>
            </a:br>
            <a:r>
              <a:rPr lang="en-US" i="1" dirty="0">
                <a:solidFill>
                  <a:schemeClr val="tx2"/>
                </a:solidFill>
              </a:rPr>
              <a:t>ERCOT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June 3, 2026</a:t>
            </a:r>
            <a:br>
              <a:rPr lang="en-US" dirty="0">
                <a:solidFill>
                  <a:schemeClr val="tx2"/>
                </a:solidFill>
                <a:cs typeface="Arial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AD2078-6202-33D3-A625-5F377F5041A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7365" y="548502"/>
            <a:ext cx="5201213" cy="6015091"/>
          </a:xfrm>
        </p:spPr>
        <p:txBody>
          <a:bodyPr/>
          <a:lstStyle/>
          <a:p>
            <a:r>
              <a:rPr lang="en-US" dirty="0"/>
              <a:t>Outline:</a:t>
            </a:r>
          </a:p>
          <a:p>
            <a:pPr marL="685800" indent="-342900">
              <a:buFont typeface="+mj-lt"/>
              <a:buAutoNum type="alphaUcPeriod"/>
            </a:pPr>
            <a:r>
              <a:rPr lang="en-US" b="0" dirty="0"/>
              <a:t>PUCT Rule Governing Firm Fuel Supply </a:t>
            </a:r>
          </a:p>
          <a:p>
            <a:pPr marL="685800" indent="-342900">
              <a:buFont typeface="+mj-lt"/>
              <a:buAutoNum type="alphaUcPeriod"/>
            </a:pPr>
            <a:r>
              <a:rPr lang="en-US" b="0" dirty="0"/>
              <a:t>Resource Categories: Quick Comparison</a:t>
            </a:r>
          </a:p>
          <a:p>
            <a:pPr marL="685800" indent="-342900">
              <a:buFont typeface="+mj-lt"/>
              <a:buAutoNum type="alphaUcPeriod"/>
            </a:pPr>
            <a:r>
              <a:rPr lang="en-US" b="0" dirty="0"/>
              <a:t>Offer Caps </a:t>
            </a:r>
          </a:p>
          <a:p>
            <a:pPr marL="914400" lvl="1" indent="-284163">
              <a:buFont typeface="Wingdings" panose="05000000000000000000" pitchFamily="2" charset="2"/>
              <a:buChar char="v"/>
            </a:pPr>
            <a:r>
              <a:rPr lang="en-US" dirty="0"/>
              <a:t>Equation and Fuel Prices</a:t>
            </a:r>
          </a:p>
          <a:p>
            <a:pPr marL="914400" lvl="1" indent="-284163">
              <a:buFont typeface="Wingdings" panose="05000000000000000000" pitchFamily="2" charset="2"/>
              <a:buChar char="v"/>
            </a:pPr>
            <a:r>
              <a:rPr lang="en-US" dirty="0"/>
              <a:t>Heat Rate Inputs</a:t>
            </a:r>
          </a:p>
          <a:p>
            <a:pPr marL="685800" indent="-342900">
              <a:buFont typeface="+mj-lt"/>
              <a:buAutoNum type="alphaUcPeriod"/>
            </a:pPr>
            <a:r>
              <a:rPr lang="en-US" b="0" dirty="0"/>
              <a:t>Budget Allocation</a:t>
            </a:r>
          </a:p>
          <a:p>
            <a:pPr marL="685800" indent="-342900">
              <a:buFont typeface="+mj-lt"/>
              <a:buAutoNum type="alphaUcPeriod"/>
            </a:pPr>
            <a:r>
              <a:rPr lang="en-US" b="0" dirty="0"/>
              <a:t>Clearing Prices</a:t>
            </a:r>
          </a:p>
          <a:p>
            <a:pPr marL="685800" indent="-342900">
              <a:buFont typeface="+mj-lt"/>
              <a:buAutoNum type="alphaUcPeriod"/>
            </a:pPr>
            <a:r>
              <a:rPr lang="en-US" b="0" dirty="0"/>
              <a:t>Offer Submission Requirements</a:t>
            </a:r>
          </a:p>
          <a:p>
            <a:pPr marL="685800" indent="-342900">
              <a:buFont typeface="+mj-lt"/>
              <a:buAutoNum type="alphaUcPeriod"/>
            </a:pPr>
            <a:r>
              <a:rPr lang="en-US" b="0" dirty="0"/>
              <a:t>Category 3 Qualification Checklist</a:t>
            </a:r>
          </a:p>
          <a:p>
            <a:pPr marL="685800" indent="-342900">
              <a:buFont typeface="+mj-lt"/>
              <a:buAutoNum type="alphaUcPeriod"/>
            </a:pPr>
            <a:r>
              <a:rPr lang="en-US" b="0" dirty="0"/>
              <a:t>Procurement Process</a:t>
            </a:r>
          </a:p>
          <a:p>
            <a:pPr marL="685800" indent="-342900">
              <a:buFont typeface="+mj-lt"/>
              <a:buAutoNum type="alphaUcPeriod"/>
            </a:pPr>
            <a:r>
              <a:rPr lang="en-US" b="0" dirty="0"/>
              <a:t>Documents</a:t>
            </a:r>
          </a:p>
          <a:p>
            <a:pPr marL="914400" lvl="1" indent="-284163">
              <a:buFont typeface="Wingdings" panose="05000000000000000000" pitchFamily="2" charset="2"/>
              <a:buChar char="v"/>
            </a:pPr>
            <a:r>
              <a:rPr lang="en-US" dirty="0"/>
              <a:t>Attachment F: Firm Fuel Supply Service Agreement</a:t>
            </a:r>
          </a:p>
          <a:p>
            <a:pPr marL="914400" lvl="1" indent="-284163">
              <a:buFont typeface="Wingdings" panose="05000000000000000000" pitchFamily="2" charset="2"/>
              <a:buChar char="v"/>
            </a:pPr>
            <a:r>
              <a:rPr lang="en-US" dirty="0"/>
              <a:t>Firm Fuel Supply Service RFP</a:t>
            </a:r>
          </a:p>
          <a:p>
            <a:pPr marL="914400" lvl="1" indent="-284163">
              <a:buFont typeface="Wingdings" panose="05000000000000000000" pitchFamily="2" charset="2"/>
              <a:buChar char="v"/>
            </a:pPr>
            <a:r>
              <a:rPr lang="en-US" dirty="0"/>
              <a:t>Firm Fuel Supply Service Capability Demonstration Form</a:t>
            </a:r>
          </a:p>
          <a:p>
            <a:pPr marL="914400" lvl="1" indent="-284163">
              <a:buFont typeface="Wingdings" panose="05000000000000000000" pitchFamily="2" charset="2"/>
              <a:buChar char="v"/>
            </a:pPr>
            <a:r>
              <a:rPr lang="en-US" dirty="0"/>
              <a:t>Firm Fuel Supply Service Offer Submission Form Offer Submission Form</a:t>
            </a:r>
          </a:p>
          <a:p>
            <a:pPr marL="685800" lvl="1" indent="-342900">
              <a:buFont typeface="+mj-lt"/>
              <a:buAutoNum type="alphaUcPeriod" startAt="10"/>
            </a:pPr>
            <a:r>
              <a:rPr lang="en-US" sz="1600" dirty="0"/>
              <a:t>FFSS Annual Schedule for 2026/2027 Season</a:t>
            </a:r>
          </a:p>
          <a:p>
            <a:pPr marL="685800" lvl="1" indent="-342900">
              <a:buFont typeface="+mj-lt"/>
              <a:buAutoNum type="alphaUcPeriod" startAt="10"/>
            </a:pPr>
            <a:r>
              <a:rPr lang="en-US" sz="1600" dirty="0"/>
              <a:t>Appendix and Reference Materials</a:t>
            </a:r>
          </a:p>
          <a:p>
            <a:pPr marL="914400" lvl="1" indent="-284163">
              <a:buFont typeface="Wingdings" panose="05000000000000000000" pitchFamily="2" charset="2"/>
              <a:buChar char="v"/>
            </a:pPr>
            <a:endParaRPr lang="en-US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3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6C858-B2E3-C8DB-F907-3950AF16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FFSS Documents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B5EC7-DADF-4BCC-56A2-A5B96611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33F66A-D06A-75EC-6042-9217872D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191"/>
            <a:ext cx="11658600" cy="552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D1F7-0E5F-66CB-1111-C6CCA3765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511908"/>
          </a:xfrm>
        </p:spPr>
        <p:txBody>
          <a:bodyPr/>
          <a:lstStyle/>
          <a:p>
            <a:r>
              <a:rPr lang="en-US" dirty="0"/>
              <a:t>FFSS Annual Schedule for 2026/2027 Season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A56C2-8A4F-BD5B-6F6F-0FBCAC30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582E9-524C-70E6-4970-56A061199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161195"/>
            <a:ext cx="9035896" cy="52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1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CA474-FBE8-AED2-5CBD-F7E196F9A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0E13-EE6E-C9A5-37F9-013E24F7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and Reference Materials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E273C-4D44-0A04-823A-82A0C0CD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6CE4A-5CFB-E495-C080-B3C4A17D1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" y="885470"/>
            <a:ext cx="11803122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6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583CA-67A5-077A-8AEB-48F8EA9F5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A24FB-C82E-0887-8519-CE8708D1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365125"/>
          </a:xfrm>
        </p:spPr>
        <p:txBody>
          <a:bodyPr/>
          <a:lstStyle/>
          <a:p>
            <a:r>
              <a:rPr lang="en-US" dirty="0"/>
              <a:t>Resource Categories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AF8656-D137-3385-CF66-4CE9C63D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8724EBB-CEC5-FDDF-9768-3C64B6BBAD78}"/>
              </a:ext>
            </a:extLst>
          </p:cNvPr>
          <p:cNvSpPr txBox="1">
            <a:spLocks/>
          </p:cNvSpPr>
          <p:nvPr/>
        </p:nvSpPr>
        <p:spPr>
          <a:xfrm>
            <a:off x="533401" y="1092199"/>
            <a:ext cx="9257871" cy="35003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48780C5-2474-0674-C23B-4616A2496422}"/>
              </a:ext>
            </a:extLst>
          </p:cNvPr>
          <p:cNvSpPr txBox="1">
            <a:spLocks/>
          </p:cNvSpPr>
          <p:nvPr/>
        </p:nvSpPr>
        <p:spPr>
          <a:xfrm>
            <a:off x="685801" y="1039116"/>
            <a:ext cx="9257871" cy="53616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b="1" dirty="0"/>
              <a:t>On-site FFSS Category - (category 1)</a:t>
            </a:r>
          </a:p>
          <a:p>
            <a:pPr marL="287338"/>
            <a:r>
              <a:rPr lang="en-US" dirty="0"/>
              <a:t>An FFSS Resource under this category must successfully demonstrates dual fuel capability, have the ability to establish and burn an alternative on-site stored fuel, and have onsite fuel storage capability in an amount that satisfies the minimum FFSS capability requirements.</a:t>
            </a:r>
          </a:p>
          <a:p>
            <a:pPr marL="287338"/>
            <a:endParaRPr lang="en-US" dirty="0"/>
          </a:p>
          <a:p>
            <a:r>
              <a:rPr lang="en-US" b="1" dirty="0"/>
              <a:t>2.  Resource-controlled FFSS Category - (category 2)</a:t>
            </a:r>
          </a:p>
          <a:p>
            <a:pPr marL="287338"/>
            <a:r>
              <a:rPr lang="en-US" dirty="0"/>
              <a:t>An FFSS Resource under this category must have an on-site natural gas or fuel oil storage capability or off-site natural gas storage where the Resource Entity and/or QSE owns and controls the natural gas storage and pipeline to deliver the required amount of reserve natural gas</a:t>
            </a:r>
            <a:r>
              <a:rPr lang="en-US" b="1" dirty="0"/>
              <a:t> </a:t>
            </a:r>
            <a:r>
              <a:rPr lang="en-US" dirty="0"/>
              <a:t>to the Generation Resource from the storage facility in an amount that satisfies the minimum FFSS capability requirements</a:t>
            </a:r>
          </a:p>
          <a:p>
            <a:endParaRPr lang="en-US" dirty="0"/>
          </a:p>
          <a:p>
            <a:r>
              <a:rPr lang="en-US" b="1" dirty="0"/>
              <a:t>3.  Contractual off-site FFSS Category - (category 3)</a:t>
            </a:r>
          </a:p>
          <a:p>
            <a:pPr marL="287338"/>
            <a:r>
              <a:rPr lang="en-US" dirty="0"/>
              <a:t>An FFSS Resource under this category must have a firm gas storage agreement with a storage provider for firm storage of the natural gas at the storage facility and have a firm transportation agreement with a natural gas pipeline that is a critical natural gas facility, as defined in 16 Texas Administrative Code (TAC) § 25.52 for firm transportation of the natural gas from the storage facility to the FFSS resource.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1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88B7C-43EA-D559-AEA5-16761765B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1C1F93-419F-0292-DE6E-40968931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510466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Requirements of Contractual off-site FFSS category (category 3)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10FEB-5786-44BB-E162-5EEC182F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E79FB-97BA-492B-8D57-F1373F9ADA9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B4C5357-EB19-92E2-1352-DEA9504626E2}"/>
              </a:ext>
            </a:extLst>
          </p:cNvPr>
          <p:cNvSpPr txBox="1">
            <a:spLocks/>
          </p:cNvSpPr>
          <p:nvPr/>
        </p:nvSpPr>
        <p:spPr>
          <a:xfrm>
            <a:off x="542278" y="1057522"/>
            <a:ext cx="9596020" cy="56639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following requirements must be met to qualify to submit offers for Resources under category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891540" lvl="1" indent="-342900">
              <a:buFont typeface="+mj-lt"/>
              <a:buAutoNum type="alphaLcPeriod"/>
            </a:pPr>
            <a:r>
              <a:rPr lang="en-US" b="1" dirty="0"/>
              <a:t>Must have a firm gas storage agreement with a storage provider for firm storage of the natural gas at the storage facility.</a:t>
            </a:r>
          </a:p>
          <a:p>
            <a:pPr marL="891540" lvl="1" indent="-342900">
              <a:buFont typeface="+mj-lt"/>
              <a:buAutoNum type="alphaLcPeriod"/>
            </a:pPr>
            <a:r>
              <a:rPr lang="en-US" b="1" dirty="0"/>
              <a:t> Must have a firm transportation agreement with a natural gas pipeline that is a critical natural gas facility - </a:t>
            </a:r>
            <a:r>
              <a:rPr lang="en-US" u="sng" dirty="0"/>
              <a:t>defined in subsection (c)(2) of 16 Tex. Admin. Code § 25.52</a:t>
            </a:r>
            <a:r>
              <a:rPr lang="en-US" b="1" dirty="0"/>
              <a:t>.</a:t>
            </a:r>
          </a:p>
          <a:p>
            <a:pPr marL="891540" lvl="1" indent="-342900">
              <a:buFont typeface="+mj-lt"/>
              <a:buAutoNum type="alphaLcPeriod"/>
            </a:pPr>
            <a:r>
              <a:rPr lang="en-US" dirty="0"/>
              <a:t>The natural gas pipeline providing firm transportation of the natural gas from the storage facility to the FFSS resource must be: </a:t>
            </a:r>
          </a:p>
          <a:p>
            <a:pPr marL="1131570" lvl="2" indent="-400050">
              <a:buFont typeface="+mj-lt"/>
              <a:buAutoNum type="romanLcPeriod"/>
            </a:pPr>
            <a:r>
              <a:rPr lang="en-US" dirty="0"/>
              <a:t>Subject to the jurisdiction of the Federal Energy Regulatory Commission under the Natural Gas Act (15 U.S.C. §717 et seq);</a:t>
            </a:r>
          </a:p>
          <a:p>
            <a:pPr marL="1131570" lvl="2" indent="-400050">
              <a:buFont typeface="+mj-lt"/>
              <a:buAutoNum type="romanLcPeriod"/>
            </a:pPr>
            <a:r>
              <a:rPr lang="en-US" dirty="0"/>
              <a:t>An intrastate natural gas pipeline that is </a:t>
            </a:r>
            <a:r>
              <a:rPr lang="en-US" u="sng" dirty="0"/>
              <a:t>not operated by a gas utility</a:t>
            </a:r>
            <a:r>
              <a:rPr lang="en-US" dirty="0"/>
              <a:t>, as defined in Title 3 of the Texas Utilities Code; or</a:t>
            </a:r>
          </a:p>
          <a:p>
            <a:pPr marL="1131570" lvl="2" indent="-400050">
              <a:buFont typeface="+mj-lt"/>
              <a:buAutoNum type="romanLcPeriod"/>
            </a:pPr>
            <a:r>
              <a:rPr lang="en-US" dirty="0"/>
              <a:t>An </a:t>
            </a:r>
            <a:r>
              <a:rPr lang="en-US" u="sng" dirty="0"/>
              <a:t>intrastate natural gas pipeline that is owned or operated by a gas utility</a:t>
            </a:r>
            <a:r>
              <a:rPr lang="en-US" dirty="0"/>
              <a:t>, as defined in Title 3 of the Texas Utilities Code. An intrastate natural gas pipeline that is owned or operated by a gas utility must:</a:t>
            </a:r>
          </a:p>
          <a:p>
            <a:pPr marL="1314450" lvl="3" indent="-400050">
              <a:buFont typeface="Wingdings" panose="05000000000000000000" pitchFamily="2" charset="2"/>
              <a:buChar char="§"/>
            </a:pPr>
            <a:r>
              <a:rPr lang="en-US" u="sng" dirty="0"/>
              <a:t>provide only transmission service </a:t>
            </a:r>
            <a:r>
              <a:rPr lang="en-US" dirty="0"/>
              <a:t>in accordance with its gas utility tariff;</a:t>
            </a:r>
          </a:p>
          <a:p>
            <a:pPr marL="1314450" lvl="3" indent="-400050">
              <a:buFont typeface="Wingdings" panose="05000000000000000000" pitchFamily="2" charset="2"/>
              <a:buChar char="§"/>
            </a:pPr>
            <a:r>
              <a:rPr lang="en-US" dirty="0"/>
              <a:t>certify that, if the gas utility </a:t>
            </a:r>
            <a:r>
              <a:rPr lang="en-US" u="sng" dirty="0"/>
              <a:t>reduces firm deliveries to customers </a:t>
            </a:r>
            <a:r>
              <a:rPr lang="en-US" dirty="0"/>
              <a:t>pursuant to §7.455 of this title (relating to Curtailment Standards), the </a:t>
            </a:r>
            <a:r>
              <a:rPr lang="en-US" u="sng" dirty="0"/>
              <a:t>intrastate pipeline will have sufficient operational capacity</a:t>
            </a:r>
            <a:r>
              <a:rPr lang="en-US" dirty="0"/>
              <a:t>, including sufficient pipeline pressure, to provide the volume of gas required for the transportation path between the storage facility and FFSS resource to provide continuous service in the event of a curtailment; and</a:t>
            </a:r>
          </a:p>
          <a:p>
            <a:pPr marL="1314450" lvl="3" indent="-400050">
              <a:buFont typeface="Wingdings" panose="05000000000000000000" pitchFamily="2" charset="2"/>
              <a:buChar char="§"/>
            </a:pPr>
            <a:r>
              <a:rPr lang="en-US" dirty="0"/>
              <a:t>certify that the pipeline has not curtailed deliveries of gas, under §7.455 of Title 3 of the Texas Utilities Code or an order issued by the Railroad Commission of Texas, to a resource that was subject to a firm transportation agreement during a curtailment event that occurred after January 1, 2021.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3" indent="0">
              <a:buNone/>
            </a:pPr>
            <a:endParaRPr lang="en-US" dirty="0"/>
          </a:p>
          <a:p>
            <a:pPr marL="1257300" lvl="3" indent="-34290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33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0D680-57C5-22AC-1837-34A5043DA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1EC7-FE99-7146-D825-CA734CDE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-continue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3F6DEA-929D-D8EE-BD37-1FAAE9C90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E90D960-564E-B743-233D-2E31742B9B14}"/>
              </a:ext>
            </a:extLst>
          </p:cNvPr>
          <p:cNvSpPr txBox="1">
            <a:spLocks/>
          </p:cNvSpPr>
          <p:nvPr/>
        </p:nvSpPr>
        <p:spPr>
          <a:xfrm>
            <a:off x="533401" y="1092199"/>
            <a:ext cx="9257871" cy="44208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3" indent="0">
              <a:buNone/>
            </a:pPr>
            <a:endParaRPr lang="en-US" dirty="0"/>
          </a:p>
          <a:p>
            <a:pPr marL="1257300" lvl="3" indent="-342900">
              <a:buFont typeface="+mj-lt"/>
              <a:buAutoNum type="alphaL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542005-270D-B665-DD73-74BC8EA90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52" y="825624"/>
            <a:ext cx="7630916" cy="536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1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537E9-9739-2FD7-A257-33FA77EFE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20EB-CB7D-53AB-AEB7-FBB5467E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-continue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BF7C5C-225E-7849-BDA4-03E0FEDE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16</a:t>
            </a:fld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07B480F-B9FC-0AEF-908C-537542661F8C}"/>
              </a:ext>
            </a:extLst>
          </p:cNvPr>
          <p:cNvSpPr txBox="1">
            <a:spLocks/>
          </p:cNvSpPr>
          <p:nvPr/>
        </p:nvSpPr>
        <p:spPr>
          <a:xfrm>
            <a:off x="533401" y="1092199"/>
            <a:ext cx="9257871" cy="44208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3" indent="0">
              <a:buNone/>
            </a:pPr>
            <a:endParaRPr lang="en-US" dirty="0"/>
          </a:p>
          <a:p>
            <a:pPr marL="1257300" lvl="3" indent="-342900">
              <a:buFont typeface="+mj-lt"/>
              <a:buAutoNum type="alphaL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E9EB4-80E5-A787-95A2-3482D737D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8" y="995752"/>
            <a:ext cx="10538777" cy="55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1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B6FD8E-9693-8B2E-4B07-F90098DF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PUCT Rule Governing Firm Fuel Supply </a:t>
            </a:r>
            <a:br>
              <a:rPr lang="en-US" b="0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EB9FB-EBA5-0B72-F64C-DB1FF6CF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E79FB-97BA-492B-8D57-F1373F9ADA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BFA8102-1030-7E2F-4427-F892C1862550}"/>
              </a:ext>
            </a:extLst>
          </p:cNvPr>
          <p:cNvSpPr txBox="1">
            <a:spLocks/>
          </p:cNvSpPr>
          <p:nvPr/>
        </p:nvSpPr>
        <p:spPr>
          <a:xfrm>
            <a:off x="533401" y="1092199"/>
            <a:ext cx="9257871" cy="35003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Font typeface="Wingdings" panose="05000000000000000000" pitchFamily="2" charset="2"/>
              <a:buChar char="q"/>
            </a:pPr>
            <a:r>
              <a:rPr lang="en-US" dirty="0"/>
              <a:t>Public Utility Commission of Texas’ (PUCT) recent adoption of a rule to govern Firm Fuel Supply Service (FFSS): 16 Texas Administrative Code (TAC) § 25.520.</a:t>
            </a:r>
          </a:p>
          <a:p>
            <a:pPr marL="400050" indent="-400050">
              <a:buFont typeface="Wingdings" panose="05000000000000000000" pitchFamily="2" charset="2"/>
              <a:buChar char="q"/>
            </a:pPr>
            <a:endParaRPr lang="en-US" dirty="0"/>
          </a:p>
          <a:p>
            <a:pPr marL="400050" indent="-400050">
              <a:buFont typeface="Wingdings" panose="05000000000000000000" pitchFamily="2" charset="2"/>
              <a:buChar char="q"/>
            </a:pPr>
            <a:r>
              <a:rPr lang="en-US" dirty="0"/>
              <a:t>PUCT Project Number:  58434</a:t>
            </a:r>
          </a:p>
          <a:p>
            <a:pPr marL="400050" indent="-400050">
              <a:buFont typeface="Wingdings" panose="05000000000000000000" pitchFamily="2" charset="2"/>
              <a:buChar char="q"/>
            </a:pPr>
            <a:endParaRPr lang="en-US" dirty="0"/>
          </a:p>
          <a:p>
            <a:pPr marL="400050" indent="-400050">
              <a:buFont typeface="Wingdings" panose="05000000000000000000" pitchFamily="2" charset="2"/>
              <a:buChar char="q"/>
            </a:pPr>
            <a:r>
              <a:rPr lang="en-US" dirty="0"/>
              <a:t>Program Annual Budget:  $54M</a:t>
            </a:r>
          </a:p>
          <a:p>
            <a:pPr marL="400050" indent="-400050">
              <a:buFont typeface="Wingdings" panose="05000000000000000000" pitchFamily="2" charset="2"/>
              <a:buChar char="q"/>
            </a:pPr>
            <a:endParaRPr lang="en-US" dirty="0"/>
          </a:p>
          <a:p>
            <a:pPr marL="400050" indent="-400050">
              <a:buFont typeface="Wingdings" panose="05000000000000000000" pitchFamily="2" charset="2"/>
              <a:buChar char="q"/>
            </a:pPr>
            <a:r>
              <a:rPr lang="en-US" dirty="0"/>
              <a:t>FFSS Obligation Period:  Nov 15 – March 15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1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4A9F0-9F1C-904C-4AAB-07FEC72C7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86A8-61A1-152B-D0C5-BF5933CF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365125"/>
          </a:xfrm>
        </p:spPr>
        <p:txBody>
          <a:bodyPr/>
          <a:lstStyle/>
          <a:p>
            <a:r>
              <a:rPr lang="en-US" dirty="0"/>
              <a:t>Resource Categories: Quick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093498-C0A4-5E3B-E60C-677C253B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D6B57A2-769F-09CC-BCF3-E0BD0C315B68}"/>
              </a:ext>
            </a:extLst>
          </p:cNvPr>
          <p:cNvSpPr txBox="1">
            <a:spLocks/>
          </p:cNvSpPr>
          <p:nvPr/>
        </p:nvSpPr>
        <p:spPr>
          <a:xfrm>
            <a:off x="533401" y="1092199"/>
            <a:ext cx="9257871" cy="35003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01A0FF-C265-3AC9-C7F4-FD7F0FDC3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63" y="822325"/>
            <a:ext cx="11638673" cy="536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6C78E-2C5E-805E-4EB8-D3183B60A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35BA31-D9E0-29DC-34D5-100FFAE1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Offer Caps – Equation and Fuel Prices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1ECC-7FB6-B7FD-063E-58F1E1D8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E79FB-97BA-492B-8D57-F1373F9ADA9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ABF1F-E3BF-FDD4-BDA4-8C61446CE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8516"/>
            <a:ext cx="11461072" cy="523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2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70546-0567-9080-9C22-0F602463F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418EA7-1332-1091-2DED-27857D93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Offer Caps – Heat Rate Inputs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BC05B-1CC5-60B7-4AF6-6143D62C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E79FB-97BA-492B-8D57-F1373F9ADA9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08F00-E30E-CB3D-C93A-9353BE751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2681"/>
            <a:ext cx="11658600" cy="52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6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3DB21-27F3-C7EF-17CD-080FD1CDB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EE6A82-550D-7F43-4463-02A24581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510466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 Allocation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F925-98AF-07E9-E254-F909E398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E79FB-97BA-492B-8D57-F1373F9ADA9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6C0D0-EF03-CE22-5CAC-0C3F44E4E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8310"/>
            <a:ext cx="11658600" cy="48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4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583B4-661F-8053-492D-7DC4BF3F6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393250-F618-15E3-0F79-5B0D2AEA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510466"/>
          </a:xfrm>
        </p:spPr>
        <p:txBody>
          <a:bodyPr>
            <a:normAutofit fontScale="90000"/>
          </a:bodyPr>
          <a:lstStyle/>
          <a:p>
            <a:r>
              <a:rPr lang="en-US" dirty="0"/>
              <a:t>Clearing Prices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91DB6-7A0D-D188-D537-5811CD0E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E79FB-97BA-492B-8D57-F1373F9ADA9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50549-921D-F809-8D07-42952FBEA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0113"/>
            <a:ext cx="11820232" cy="544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15DC2-CCEA-E334-E168-24256676B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A83250-B40A-6480-AA4A-4B6C68FF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510466"/>
          </a:xfrm>
        </p:spPr>
        <p:txBody>
          <a:bodyPr>
            <a:normAutofit/>
          </a:bodyPr>
          <a:lstStyle/>
          <a:p>
            <a:r>
              <a:rPr lang="en-US" dirty="0"/>
              <a:t>Category 3 Qualification Checklist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3BB86-96C1-540B-A4D2-CA661DBA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E79FB-97BA-492B-8D57-F1373F9ADA9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5CAE7-8CB6-41F3-E193-6C6C9CF76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7059"/>
            <a:ext cx="11658600" cy="490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5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82380-64A0-EA12-2A92-FA4A4CB69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E8D3-B7A5-D906-B997-DCCA8107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511908"/>
          </a:xfrm>
        </p:spPr>
        <p:txBody>
          <a:bodyPr/>
          <a:lstStyle/>
          <a:p>
            <a:r>
              <a:rPr lang="en-US" dirty="0"/>
              <a:t>Procurement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42296-4CBC-685C-1B4A-BFDE528D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52DF9-0C00-4DB0-87C9-1723BAA1C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3728"/>
            <a:ext cx="11336784" cy="531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37308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sign">
  <a:themeElements>
    <a:clrScheme name="ERCOT colors">
      <a:dk1>
        <a:srgbClr val="171A1C"/>
      </a:dk1>
      <a:lt1>
        <a:srgbClr val="FFFFFF"/>
      </a:lt1>
      <a:dk2>
        <a:srgbClr val="4A525A"/>
      </a:dk2>
      <a:lt2>
        <a:srgbClr val="E6EBEF"/>
      </a:lt2>
      <a:accent1>
        <a:srgbClr val="005763"/>
      </a:accent1>
      <a:accent2>
        <a:srgbClr val="3DBED1"/>
      </a:accent2>
      <a:accent3>
        <a:srgbClr val="003865"/>
      </a:accent3>
      <a:accent4>
        <a:srgbClr val="0063B4"/>
      </a:accent4>
      <a:accent5>
        <a:srgbClr val="26D07C"/>
      </a:accent5>
      <a:accent6>
        <a:srgbClr val="867ED0"/>
      </a:accent6>
      <a:hlink>
        <a:srgbClr val="00AEC7"/>
      </a:hlink>
      <a:folHlink>
        <a:srgbClr val="685BC7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A4393E2-984E-4EC6-A57F-55ABEA70BF7E}" vid="{DC19D82D-A86E-431A-8B02-3401DFD6F1FD}"/>
    </a:ext>
  </a:extLst>
</a:theme>
</file>

<file path=ppt/theme/theme2.xml><?xml version="1.0" encoding="utf-8"?>
<a:theme xmlns:a="http://schemas.openxmlformats.org/drawingml/2006/main" name="Cover">
  <a:themeElements>
    <a:clrScheme name="ERCOT">
      <a:dk1>
        <a:srgbClr val="000000"/>
      </a:dk1>
      <a:lt1>
        <a:srgbClr val="FFFFFF"/>
      </a:lt1>
      <a:dk2>
        <a:srgbClr val="2D3338"/>
      </a:dk2>
      <a:lt2>
        <a:srgbClr val="FFFFFF"/>
      </a:lt2>
      <a:accent1>
        <a:srgbClr val="003865"/>
      </a:accent1>
      <a:accent2>
        <a:srgbClr val="5B6770"/>
      </a:accent2>
      <a:accent3>
        <a:srgbClr val="26D07C"/>
      </a:accent3>
      <a:accent4>
        <a:srgbClr val="00829B"/>
      </a:accent4>
      <a:accent5>
        <a:srgbClr val="685BC7"/>
      </a:accent5>
      <a:accent6>
        <a:srgbClr val="890C58"/>
      </a:accent6>
      <a:hlink>
        <a:srgbClr val="3996DF"/>
      </a:hlink>
      <a:folHlink>
        <a:srgbClr val="867ED0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81C3921-F832-4219-A434-38AF27917B91}" vid="{71A14E5E-F3BA-4FBB-8720-B6B3DBD7DB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779995893D9842BA3FA5B9B5E7FD29" ma:contentTypeVersion="5" ma:contentTypeDescription="Create a new document." ma:contentTypeScope="" ma:versionID="6d199b3ad5f5b9d872d256308c85908b">
  <xsd:schema xmlns:xsd="http://www.w3.org/2001/XMLSchema" xmlns:xs="http://www.w3.org/2001/XMLSchema" xmlns:p="http://schemas.microsoft.com/office/2006/metadata/properties" xmlns:ns2="3c917f14-8d40-4289-92aa-fd10f73581c9" targetNamespace="http://schemas.microsoft.com/office/2006/metadata/properties" ma:root="true" ma:fieldsID="dcedc2ff92fcc6164a822d33fd796499" ns2:_="">
    <xsd:import namespace="3c917f14-8d40-4289-92aa-fd10f73581c9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17f14-8d40-4289-92aa-fd10f73581c9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Public"/>
          <xsd:enumeration value="Internal"/>
          <xsd:enumeration value="Confidential"/>
          <xsd:enumeration value="Board of Director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 xmlns="3c917f14-8d40-4289-92aa-fd10f73581c9">Public</Audience>
  </documentManagement>
</p:properties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6587B9-578E-4710-98F9-568771623E79}">
  <ds:schemaRefs>
    <ds:schemaRef ds:uri="3c917f14-8d40-4289-92aa-fd10f73581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3c917f14-8d40-4289-92aa-fd10f73581c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789</Words>
  <Application>Microsoft Office PowerPoint</Application>
  <PresentationFormat>Widescreen</PresentationFormat>
  <Paragraphs>99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Page Design</vt:lpstr>
      <vt:lpstr>Cover</vt:lpstr>
      <vt:lpstr>Firm Fuel Supply Service Workshop    ERCOT  June 3, 2026 </vt:lpstr>
      <vt:lpstr>PUCT Rule Governing Firm Fuel Supply   </vt:lpstr>
      <vt:lpstr>Resource Categories: Quick Comparison</vt:lpstr>
      <vt:lpstr>Offer Caps – Equation and Fuel Prices </vt:lpstr>
      <vt:lpstr>Offer Caps – Heat Rate Inputs </vt:lpstr>
      <vt:lpstr>Budget Allocation </vt:lpstr>
      <vt:lpstr>Clearing Prices </vt:lpstr>
      <vt:lpstr>Category 3 Qualification Checklist</vt:lpstr>
      <vt:lpstr>Procurement Process</vt:lpstr>
      <vt:lpstr>FFSS Documents </vt:lpstr>
      <vt:lpstr>FFSS Annual Schedule for 2026/2027 Season</vt:lpstr>
      <vt:lpstr>Appendix and Reference Materials </vt:lpstr>
      <vt:lpstr>Resource Categories</vt:lpstr>
      <vt:lpstr>Requirements of Contractual off-site FFSS category (category 3) </vt:lpstr>
      <vt:lpstr>Appendix -continue </vt:lpstr>
      <vt:lpstr>Appendix -continue 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Gonzalez, Ino</cp:lastModifiedBy>
  <cp:revision>337</cp:revision>
  <cp:lastPrinted>2017-10-10T21:31:05Z</cp:lastPrinted>
  <dcterms:created xsi:type="dcterms:W3CDTF">2016-01-21T15:20:31Z</dcterms:created>
  <dcterms:modified xsi:type="dcterms:W3CDTF">2026-06-02T14:10:43Z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0x01010056779995893D9842BA3FA5B9B5E7FD29</vt:lpwstr>
  </property>
  <property fmtid="{D5CDD505-2E9C-101B-9397-08002B2CF9AE}" pid="3" name="Order">
    <vt:r8>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Audience">
    <vt:lpwstr>Public</vt:lpwstr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Dimensions">
    <vt:lpwstr>Default Width</vt:lpwstr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  <property fmtid="{D5CDD505-2E9C-101B-9397-08002B2CF9AE}" pid="13" name="MSIP_Label_7084cbda-52b8-46fb-a7b7-cb5bd465ed85_Enabled">
    <vt:lpwstr>true</vt:lpwstr>
  </property>
  <property fmtid="{D5CDD505-2E9C-101B-9397-08002B2CF9AE}" pid="14" name="MSIP_Label_7084cbda-52b8-46fb-a7b7-cb5bd465ed85_SetDate">
    <vt:lpwstr>2026-02-20T15:18:43Z</vt:lpwstr>
  </property>
  <property fmtid="{D5CDD505-2E9C-101B-9397-08002B2CF9AE}" pid="15" name="MSIP_Label_7084cbda-52b8-46fb-a7b7-cb5bd465ed85_Method">
    <vt:lpwstr>Standard</vt:lpwstr>
  </property>
  <property fmtid="{D5CDD505-2E9C-101B-9397-08002B2CF9AE}" pid="16" name="MSIP_Label_7084cbda-52b8-46fb-a7b7-cb5bd465ed85_Name">
    <vt:lpwstr>Internal</vt:lpwstr>
  </property>
  <property fmtid="{D5CDD505-2E9C-101B-9397-08002B2CF9AE}" pid="17" name="MSIP_Label_7084cbda-52b8-46fb-a7b7-cb5bd465ed85_SiteId">
    <vt:lpwstr>0afb747d-bff7-4596-a9fc-950ef9e0ec45</vt:lpwstr>
  </property>
  <property fmtid="{D5CDD505-2E9C-101B-9397-08002B2CF9AE}" pid="18" name="MSIP_Label_7084cbda-52b8-46fb-a7b7-cb5bd465ed85_ActionId">
    <vt:lpwstr>2010146c-0011-47e0-87c0-aaebb2024fc3</vt:lpwstr>
  </property>
  <property fmtid="{D5CDD505-2E9C-101B-9397-08002B2CF9AE}" pid="19" name="MSIP_Label_7084cbda-52b8-46fb-a7b7-cb5bd465ed85_ContentBits">
    <vt:lpwstr>0</vt:lpwstr>
  </property>
  <property fmtid="{D5CDD505-2E9C-101B-9397-08002B2CF9AE}" pid="20" name="MSIP_Label_7084cbda-52b8-46fb-a7b7-cb5bd465ed85_Tag">
    <vt:lpwstr>10, 3, 0, 2</vt:lpwstr>
  </property>
</Properties>
</file>