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 autoCompressPictures="0">
  <p:sldMasterIdLst>
    <p:sldMasterId id="2147483924" r:id="rId4"/>
    <p:sldMasterId id="2147483933" r:id="rId5"/>
  </p:sldMasterIdLst>
  <p:notesMasterIdLst>
    <p:notesMasterId r:id="rId26"/>
  </p:notesMasterIdLst>
  <p:handoutMasterIdLst>
    <p:handoutMasterId r:id="rId27"/>
  </p:handoutMasterIdLst>
  <p:sldIdLst>
    <p:sldId id="299" r:id="rId6"/>
    <p:sldId id="272" r:id="rId7"/>
    <p:sldId id="2147479030" r:id="rId8"/>
    <p:sldId id="2147479046" r:id="rId9"/>
    <p:sldId id="2147479047" r:id="rId10"/>
    <p:sldId id="2147479048" r:id="rId11"/>
    <p:sldId id="2147479049" r:id="rId12"/>
    <p:sldId id="2147479042" r:id="rId13"/>
    <p:sldId id="2147479043" r:id="rId14"/>
    <p:sldId id="2147479044" r:id="rId15"/>
    <p:sldId id="271" r:id="rId16"/>
    <p:sldId id="2147479041" r:id="rId17"/>
    <p:sldId id="2147479045" r:id="rId18"/>
    <p:sldId id="2147479050" r:id="rId19"/>
    <p:sldId id="2147479039" r:id="rId20"/>
    <p:sldId id="2147479034" r:id="rId21"/>
    <p:sldId id="2147479035" r:id="rId22"/>
    <p:sldId id="2147479036" r:id="rId23"/>
    <p:sldId id="2147479037" r:id="rId24"/>
    <p:sldId id="2147479038" r:id="rId25"/>
  </p:sldIdLst>
  <p:sldSz cx="12192000" cy="6858000"/>
  <p:notesSz cx="7102475" cy="9388475"/>
  <p:embeddedFontLst>
    <p:embeddedFont>
      <p:font typeface="Georgia" panose="02040502050405020303" pitchFamily="18" charset="0"/>
      <p:regular r:id="rId28"/>
      <p:bold r:id="rId29"/>
      <p:italic r:id="rId30"/>
      <p:boldItalic r:id="rId31"/>
    </p:embeddedFont>
  </p:embeddedFontLst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42210E16-8D79-8505-F57C-62CAD3E6CDAD}" name="Rowe, Evan" initials="ER" userId="S::Evan.Rowe@ercot.com::d81abe1c-6950-4df8-9373-68ccbd619277" providerId="AD"/>
  <p188:author id="{06F3794A-CC67-56A5-0FBD-5E0FC58AAB14}" name="Springer, Agee" initials="SA" userId="S::agee.springer@ercot.com::c70aae34-03cc-4ca4-9dc9-ab0f1f0f7e1f" providerId="AD"/>
  <p188:author id="{1DC88E50-52D5-C315-B518-599503BB2D2B}" name="Switzer, Christina" initials="SC" userId="S::christina.switzer@ercot.com::718fdc06-d185-42eb-a781-85958c100b82" providerId="AD"/>
  <p188:author id="{43AC947A-768F-141B-B1A1-8E2AE920FF2F}" name="Billo, Jeffrey" initials="JB" userId="S::Jeff.Billo@ercot.com::c105959f-1c3a-49d3-b6c5-5ffb20d67f2e" providerId="AD"/>
  <p188:author id="{681943A9-36B9-8CCE-5BB5-53154F9E201A}" name="Springer, Agee" initials="AS" userId="S::Agee.Springer@ercot.com::c70aae34-03cc-4ca4-9dc9-ab0f1f0f7e1f" providerId="AD"/>
  <p188:author id="{6AED60BC-6DC8-9208-15EC-10DB2B0CE731}" name="Mereness, Matt" initials="MM" userId="S::matt.mereness@ercot.com::6db1126a-164e-4475-8d86-5dde160acd3b" providerId="AD"/>
  <p188:author id="{179AB2E8-70E7-1118-DF7E-04D0F5F4ED90}" name="Marco Casiraghi" initials="MC" userId="S::marco_casiraghi_mckinsey.com#ext#@ercot.onmicrosoft.com::47a73416-6da1-4b96-9a55-b0aeca28699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858C"/>
    <a:srgbClr val="CCEFF4"/>
    <a:srgbClr val="FF8200"/>
    <a:srgbClr val="00AEC7"/>
    <a:srgbClr val="535B09"/>
    <a:srgbClr val="050707"/>
    <a:srgbClr val="005763"/>
    <a:srgbClr val="890C58"/>
    <a:srgbClr val="FFFFFF"/>
    <a:srgbClr val="26D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5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commentAuthors" Target="commentAuthors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font" Target="fonts/font2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font" Target="fonts/font1.fntdata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04BC41E-EAC0-4D88-BA59-21A53C68F8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B5C4BB-B13C-4942-8E14-023ED14A3D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44B56-56CA-46C2-B040-170EF07B0E91}" type="datetime3">
              <a:rPr lang="en-US" smtClean="0"/>
              <a:t>27 May 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221145-1027-4A39-B15A-DD84A26C20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147719-50F5-4089-8123-86F5AF9C88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10F73-99D1-48E7-A408-B5EB5C839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9651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14400" tIns="47114" rIns="94229" bIns="47114" rtlCol="0"/>
          <a:lstStyle>
            <a:lvl1pPr algn="l" rtl="0">
              <a:defRPr sz="900">
                <a:latin typeface="+mn-lt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14400" bIns="47114" rtlCol="0"/>
          <a:lstStyle>
            <a:lvl1pPr algn="r" rtl="0">
              <a:defRPr sz="900">
                <a:latin typeface="+mn-lt"/>
                <a:cs typeface="Arial" panose="020B0604020202020204" pitchFamily="34" charset="0"/>
              </a:defRPr>
            </a:lvl1pPr>
          </a:lstStyle>
          <a:p>
            <a:fld id="{A4FC4A73-EF24-4DBD-BE03-C4CAACADD3D7}" type="datetime3">
              <a:rPr lang="en-US" smtClean="0"/>
              <a:t>27 May 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2" y="563563"/>
            <a:ext cx="5632450" cy="3168650"/>
          </a:xfrm>
          <a:prstGeom prst="rect">
            <a:avLst/>
          </a:prstGeom>
          <a:noFill/>
          <a:ln w="635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14400" tIns="47114" rIns="94229" bIns="47114" rtlCol="0" anchor="b"/>
          <a:lstStyle>
            <a:lvl1pPr algn="l" rtl="0">
              <a:defRPr sz="900">
                <a:latin typeface="+mn-lt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14400" bIns="47114" rtlCol="0" anchor="b"/>
          <a:lstStyle>
            <a:lvl1pPr algn="r" rtl="0">
              <a:defRPr sz="900">
                <a:latin typeface="+mn-lt"/>
                <a:cs typeface="Arial" panose="020B0604020202020204" pitchFamily="34" charset="0"/>
              </a:defRPr>
            </a:lvl1pPr>
          </a:lstStyle>
          <a:p>
            <a:fld id="{CF5EBCF4-26FC-4F76-8DA1-52FDDC328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2FEA09E-B533-4D4E-953A-87FE390760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5012" y="4518025"/>
            <a:ext cx="5632450" cy="1000274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006664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lnSpc>
        <a:spcPct val="100000"/>
      </a:lnSpc>
      <a:spcBef>
        <a:spcPts val="300"/>
      </a:spcBef>
      <a:spcAft>
        <a:spcPts val="300"/>
      </a:spcAft>
      <a:defRPr lang="en-US" sz="11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1pPr>
    <a:lvl2pPr marL="144000" indent="-144000" algn="l" defTabSz="914400" rtl="0" eaLnBrk="1" latinLnBrk="0" hangingPunct="1">
      <a:spcAft>
        <a:spcPts val="300"/>
      </a:spcAft>
      <a:buSzPct val="110000"/>
      <a:buFont typeface="Wingdings" panose="05000000000000000000" pitchFamily="2" charset="2"/>
      <a:buChar char=""/>
      <a:defRPr lang="en-US" sz="1100" kern="1200">
        <a:solidFill>
          <a:schemeClr val="tx1"/>
        </a:solidFill>
        <a:latin typeface="+mn-lt"/>
        <a:ea typeface="+mn-ea"/>
        <a:cs typeface="+mn-cs"/>
      </a:defRPr>
    </a:lvl2pPr>
    <a:lvl3pPr marL="288000" indent="-144000" algn="l" defTabSz="914400" rtl="0" eaLnBrk="1" latinLnBrk="0" hangingPunct="1">
      <a:spcAft>
        <a:spcPts val="300"/>
      </a:spcAft>
      <a:buSzPct val="110000"/>
      <a:buFont typeface="Arial" panose="020B0604020202020204" pitchFamily="34" charset="0"/>
      <a:buChar char="‒"/>
      <a:defRPr lang="en-US" sz="1100" kern="1200">
        <a:solidFill>
          <a:schemeClr val="tx1"/>
        </a:solidFill>
        <a:latin typeface="+mn-lt"/>
        <a:ea typeface="+mn-ea"/>
        <a:cs typeface="+mn-cs"/>
      </a:defRPr>
    </a:lvl3pPr>
    <a:lvl4pPr marL="432000" indent="-144000" algn="l" defTabSz="914400" rtl="0" eaLnBrk="1" latinLnBrk="0" hangingPunct="1">
      <a:spcAft>
        <a:spcPts val="300"/>
      </a:spcAft>
      <a:buSzPct val="100000"/>
      <a:buFont typeface="Arial" panose="020B0604020202020204" pitchFamily="34" charset="0"/>
      <a:buChar char="•"/>
      <a:defRPr lang="en-US" sz="1100" kern="1200">
        <a:solidFill>
          <a:schemeClr val="tx1"/>
        </a:solidFill>
        <a:latin typeface="+mn-lt"/>
        <a:ea typeface="+mn-ea"/>
        <a:cs typeface="+mn-cs"/>
      </a:defRPr>
    </a:lvl4pPr>
    <a:lvl5pPr marL="576000" indent="-144000" algn="l" defTabSz="914400" rtl="0" eaLnBrk="1" latinLnBrk="0" hangingPunct="1">
      <a:spcAft>
        <a:spcPts val="300"/>
      </a:spcAft>
      <a:buFont typeface="Arial" panose="020B0604020202020204" pitchFamily="34" charset="0"/>
      <a:buChar char="̶"/>
      <a:defRPr lang="en-US"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5635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6BC86D71-25BE-417A-BE4C-6D6056A8AE53}" type="datetime3">
              <a:rPr lang="en-US" smtClean="0"/>
              <a:t>27 May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EBCF4-26FC-4F76-8DA1-52FDDC328D4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106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9.svg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633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8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6915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6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72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47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19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800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9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4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5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716220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7843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83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3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5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theme" Target="../theme/theme1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19" Type="http://schemas.openxmlformats.org/officeDocument/2006/relationships/image" Target="../media/image4.svg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D892637-50E4-DD4B-56F0-CFBBD52C73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9964584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04" imgH="405" progId="TCLayout.ActiveDocument.1">
                  <p:embed/>
                </p:oleObj>
              </mc:Choice>
              <mc:Fallback>
                <p:oleObj name="think-cell Slide" r:id="rId5" imgW="404" imgH="4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D892637-50E4-DD4B-56F0-CFBBD52C73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664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hink-cell data - do not delete" hidden="1">
            <a:extLst>
              <a:ext uri="{FF2B5EF4-FFF2-40B4-BE49-F238E27FC236}">
                <a16:creationId xmlns:a16="http://schemas.microsoft.com/office/drawing/2014/main" id="{C70E188F-7C9B-28D4-86A5-D56573E75DA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6"/>
            </p:custDataLst>
            <p:extLst>
              <p:ext uri="{D42A27DB-BD31-4B8C-83A1-F6EECF244321}">
                <p14:modId xmlns:p14="http://schemas.microsoft.com/office/powerpoint/2010/main" val="6839145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7" imgW="404" imgH="405" progId="TCLayout.ActiveDocument.1">
                  <p:embed/>
                </p:oleObj>
              </mc:Choice>
              <mc:Fallback>
                <p:oleObj name="think-cell Slide" r:id="rId17" imgW="404" imgH="405" progId="TCLayout.ActiveDocument.1">
                  <p:embed/>
                  <p:pic>
                    <p:nvPicPr>
                      <p:cNvPr id="1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70E188F-7C9B-28D4-86A5-D56573E75D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581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  <p:sldLayoutId id="2147483946" r:id="rId13"/>
    <p:sldLayoutId id="2147483947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6.xml"/><Relationship Id="rId7" Type="http://schemas.openxmlformats.org/officeDocument/2006/relationships/oleObject" Target="../embeddings/oleObject3.bin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Relationship Id="rId9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Relationship Id="rId4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Relationship Id="rId4" Type="http://schemas.openxmlformats.org/officeDocument/2006/relationships/image" Target="../media/image1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Relationship Id="rId4" Type="http://schemas.openxmlformats.org/officeDocument/2006/relationships/image" Target="../media/image1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Relationship Id="rId4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1.xml"/><Relationship Id="rId4" Type="http://schemas.openxmlformats.org/officeDocument/2006/relationships/image" Target="../media/image12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2.xml"/><Relationship Id="rId4" Type="http://schemas.openxmlformats.org/officeDocument/2006/relationships/image" Target="../media/image1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3.xml"/><Relationship Id="rId4" Type="http://schemas.openxmlformats.org/officeDocument/2006/relationships/image" Target="../media/image1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4.xml"/><Relationship Id="rId4" Type="http://schemas.openxmlformats.org/officeDocument/2006/relationships/image" Target="../media/image1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Relationship Id="rId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image" Target="../media/image1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6.xml"/><Relationship Id="rId4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4" Type="http://schemas.openxmlformats.org/officeDocument/2006/relationships/image" Target="../media/image1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4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4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Relationship Id="rId4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4" Type="http://schemas.openxmlformats.org/officeDocument/2006/relationships/image" Target="../media/image1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DFC82A3A-0A2D-4C91-9164-E53833C359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572" imgH="588" progId="TCLayout.ActiveDocument.1">
                  <p:embed/>
                </p:oleObj>
              </mc:Choice>
              <mc:Fallback>
                <p:oleObj name="think-cell Slide" r:id="rId7" imgW="572" imgH="588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DFC82A3A-0A2D-4C91-9164-E53833C359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108DE052-9238-470A-B7A3-D8EB461E3CE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sz="4400" b="1">
              <a:solidFill>
                <a:schemeClr val="bg1"/>
              </a:solidFill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pic>
        <p:nvPicPr>
          <p:cNvPr id="1026" name="Picture 2" descr="What is ERCOT? | Electric Reliability Council of Texas">
            <a:extLst>
              <a:ext uri="{FF2B5EF4-FFF2-40B4-BE49-F238E27FC236}">
                <a16:creationId xmlns:a16="http://schemas.microsoft.com/office/drawing/2014/main" id="{276453CC-D41C-742E-51DF-E9A8DA587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42" y="4897315"/>
            <a:ext cx="2047351" cy="1074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ACBF3670-63C3-6D42-011E-AC3420A91679}"/>
              </a:ext>
            </a:extLst>
          </p:cNvPr>
          <p:cNvSpPr txBox="1">
            <a:spLocks/>
          </p:cNvSpPr>
          <p:nvPr/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NPRR 1214 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ERCOT Comments 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PRS</a:t>
            </a:r>
            <a:endParaRPr lang="en-US" sz="1400" dirty="0"/>
          </a:p>
        </p:txBody>
      </p:sp>
      <p:sp>
        <p:nvSpPr>
          <p:cNvPr id="4" name="Documenttype">
            <a:extLst>
              <a:ext uri="{FF2B5EF4-FFF2-40B4-BE49-F238E27FC236}">
                <a16:creationId xmlns:a16="http://schemas.microsoft.com/office/drawing/2014/main" id="{4CEF5D44-C951-2D57-C501-548235B57BCC}"/>
              </a:ext>
            </a:extLst>
          </p:cNvPr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 flipH="1">
            <a:off x="6427363" y="4437743"/>
            <a:ext cx="5455214" cy="2134369"/>
          </a:xfrm>
        </p:spPr>
        <p:txBody>
          <a:bodyPr vert="horz" wrap="square" lIns="274320" tIns="182880" rIns="640080" bIns="182880" anchor="t">
            <a:noAutofit/>
          </a:bodyPr>
          <a:lstStyle/>
          <a:p>
            <a:r>
              <a:rPr lang="en-US" dirty="0">
                <a:cs typeface="Arial"/>
              </a:rPr>
              <a:t>Sai Moorty</a:t>
            </a:r>
          </a:p>
          <a:p>
            <a:r>
              <a:rPr lang="en-US" dirty="0">
                <a:cs typeface="Arial"/>
              </a:rPr>
              <a:t>June 10, 2026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0688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9B13A-5090-50F3-53BB-76ABB117D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C1B85AF6-869B-8B66-07A7-0A4099B7542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6589B45A-097F-9399-7F74-38C59ED008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D9A17D-7165-2E31-4B62-D757EE742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The Inconsistency &amp; Indifference Payment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0DEAF01-FADA-C03A-9E4F-3385E5768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10</a:t>
            </a:fld>
            <a:endParaRPr lang="en-US"/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2CCFDBC5-B986-0B96-E8B5-0498EF1F1DD3}"/>
              </a:ext>
            </a:extLst>
          </p:cNvPr>
          <p:cNvSpPr/>
          <p:nvPr/>
        </p:nvSpPr>
        <p:spPr>
          <a:xfrm>
            <a:off x="609600" y="1341120"/>
            <a:ext cx="10972800" cy="128016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5" name="Text 4">
            <a:extLst>
              <a:ext uri="{FF2B5EF4-FFF2-40B4-BE49-F238E27FC236}">
                <a16:creationId xmlns:a16="http://schemas.microsoft.com/office/drawing/2014/main" id="{4509D489-284A-F4B6-6F94-E7877D9A855A}"/>
              </a:ext>
            </a:extLst>
          </p:cNvPr>
          <p:cNvSpPr/>
          <p:nvPr/>
        </p:nvSpPr>
        <p:spPr>
          <a:xfrm>
            <a:off x="914400" y="1402080"/>
            <a:ext cx="146304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Ideal</a:t>
            </a:r>
            <a:endParaRPr lang="en-US" sz="1733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F86A8BDF-E2DF-AF33-EFCF-96DAA12C4EDB}"/>
              </a:ext>
            </a:extLst>
          </p:cNvPr>
          <p:cNvSpPr/>
          <p:nvPr/>
        </p:nvSpPr>
        <p:spPr>
          <a:xfrm>
            <a:off x="914400" y="1804416"/>
            <a:ext cx="1036320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If Settlement uses </a:t>
            </a:r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both</a:t>
            </a:r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awards AND prices from the </a:t>
            </a:r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SCED pricing run </a:t>
            </a:r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— the closest estimate of market outcomes absent ERCOT-directed reliability deployments.</a:t>
            </a:r>
            <a:endParaRPr lang="en-US" sz="1733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DD12C7B2-2EA1-84DB-6583-29763A2585AA}"/>
              </a:ext>
            </a:extLst>
          </p:cNvPr>
          <p:cNvSpPr/>
          <p:nvPr/>
        </p:nvSpPr>
        <p:spPr>
          <a:xfrm>
            <a:off x="609600" y="2804160"/>
            <a:ext cx="10972800" cy="128016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9" name="Text 8">
            <a:extLst>
              <a:ext uri="{FF2B5EF4-FFF2-40B4-BE49-F238E27FC236}">
                <a16:creationId xmlns:a16="http://schemas.microsoft.com/office/drawing/2014/main" id="{DE29ED48-B1E0-F4C6-0F8B-4F1FF099ED90}"/>
              </a:ext>
            </a:extLst>
          </p:cNvPr>
          <p:cNvSpPr/>
          <p:nvPr/>
        </p:nvSpPr>
        <p:spPr>
          <a:xfrm>
            <a:off x="914400" y="2865120"/>
            <a:ext cx="182880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 Practice</a:t>
            </a:r>
            <a:endParaRPr lang="en-US" sz="1733" dirty="0"/>
          </a:p>
        </p:txBody>
      </p:sp>
      <p:sp>
        <p:nvSpPr>
          <p:cNvPr id="10" name="Text 9">
            <a:extLst>
              <a:ext uri="{FF2B5EF4-FFF2-40B4-BE49-F238E27FC236}">
                <a16:creationId xmlns:a16="http://schemas.microsoft.com/office/drawing/2014/main" id="{29AED386-241E-66B5-243E-28CFFDD0364C}"/>
              </a:ext>
            </a:extLst>
          </p:cNvPr>
          <p:cNvSpPr/>
          <p:nvPr/>
        </p:nvSpPr>
        <p:spPr>
          <a:xfrm>
            <a:off x="914400" y="3267456"/>
            <a:ext cx="10363200" cy="8168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Settlement $ = Awards from </a:t>
            </a:r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SCED dispatch run  </a:t>
            </a:r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X  Prices from </a:t>
            </a:r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SCED pricing run</a:t>
            </a:r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</a:p>
          <a:p>
            <a:endParaRPr lang="en-US" sz="1733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Using pricing run awards as binding would cause reliability problems.</a:t>
            </a:r>
            <a:endParaRPr lang="en-US" sz="1733" dirty="0"/>
          </a:p>
        </p:txBody>
      </p:sp>
      <p:sp>
        <p:nvSpPr>
          <p:cNvPr id="11" name="Shape 10">
            <a:extLst>
              <a:ext uri="{FF2B5EF4-FFF2-40B4-BE49-F238E27FC236}">
                <a16:creationId xmlns:a16="http://schemas.microsoft.com/office/drawing/2014/main" id="{58923746-4ECD-7EC9-DA42-643530A495AF}"/>
              </a:ext>
            </a:extLst>
          </p:cNvPr>
          <p:cNvSpPr/>
          <p:nvPr/>
        </p:nvSpPr>
        <p:spPr>
          <a:xfrm>
            <a:off x="609600" y="4267200"/>
            <a:ext cx="10972800" cy="91440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2" name="Text 12">
            <a:extLst>
              <a:ext uri="{FF2B5EF4-FFF2-40B4-BE49-F238E27FC236}">
                <a16:creationId xmlns:a16="http://schemas.microsoft.com/office/drawing/2014/main" id="{D54D8764-853F-8C9B-19E3-A79F607D6AD9}"/>
              </a:ext>
            </a:extLst>
          </p:cNvPr>
          <p:cNvSpPr/>
          <p:nvPr/>
        </p:nvSpPr>
        <p:spPr>
          <a:xfrm>
            <a:off x="914400" y="4352544"/>
            <a:ext cx="1036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This inconsistency — awards reflecting actual grid conditions while prices reflect a hypothetical state — can financially harm Resources and creates a perverse incentive for market participants to chase prices.</a:t>
            </a:r>
            <a:endParaRPr lang="en-US" sz="1733" dirty="0"/>
          </a:p>
        </p:txBody>
      </p:sp>
      <p:sp>
        <p:nvSpPr>
          <p:cNvPr id="13" name="Shape 13">
            <a:extLst>
              <a:ext uri="{FF2B5EF4-FFF2-40B4-BE49-F238E27FC236}">
                <a16:creationId xmlns:a16="http://schemas.microsoft.com/office/drawing/2014/main" id="{38899016-2593-2C67-A0D1-1600BAF96687}"/>
              </a:ext>
            </a:extLst>
          </p:cNvPr>
          <p:cNvSpPr/>
          <p:nvPr/>
        </p:nvSpPr>
        <p:spPr>
          <a:xfrm>
            <a:off x="609600" y="5340096"/>
            <a:ext cx="10972800" cy="109728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4" name="Text 14">
            <a:extLst>
              <a:ext uri="{FF2B5EF4-FFF2-40B4-BE49-F238E27FC236}">
                <a16:creationId xmlns:a16="http://schemas.microsoft.com/office/drawing/2014/main" id="{833BB34B-F5D9-AF87-83CF-283149007588}"/>
              </a:ext>
            </a:extLst>
          </p:cNvPr>
          <p:cNvSpPr/>
          <p:nvPr/>
        </p:nvSpPr>
        <p:spPr>
          <a:xfrm>
            <a:off x="914400" y="5462016"/>
            <a:ext cx="10363200" cy="853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Solution — Indifference Payment: </a:t>
            </a:r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Designed to neutralize this perverse incentive by making participants financially indifferent to ERCOT-directed reliability deployments.</a:t>
            </a:r>
            <a:endParaRPr lang="en-US" sz="1733" dirty="0"/>
          </a:p>
        </p:txBody>
      </p:sp>
    </p:spTree>
    <p:extLst>
      <p:ext uri="{BB962C8B-B14F-4D97-AF65-F5344CB8AC3E}">
        <p14:creationId xmlns:p14="http://schemas.microsoft.com/office/powerpoint/2010/main" val="1854039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5AC4BD11-EBA2-68EC-24E1-5BB080BE50EA}"/>
              </a:ext>
            </a:extLst>
          </p:cNvPr>
          <p:cNvCxnSpPr>
            <a:cxnSpLocks/>
          </p:cNvCxnSpPr>
          <p:nvPr/>
        </p:nvCxnSpPr>
        <p:spPr>
          <a:xfrm flipV="1">
            <a:off x="3311046" y="1670287"/>
            <a:ext cx="4089269" cy="4053108"/>
          </a:xfrm>
          <a:prstGeom prst="line">
            <a:avLst/>
          </a:prstGeom>
          <a:ln w="38100"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7261FA27-A04B-6AF5-D10C-B37AD95C6BAE}"/>
              </a:ext>
            </a:extLst>
          </p:cNvPr>
          <p:cNvSpPr/>
          <p:nvPr/>
        </p:nvSpPr>
        <p:spPr>
          <a:xfrm>
            <a:off x="3613425" y="2061114"/>
            <a:ext cx="3397250" cy="3351999"/>
          </a:xfrm>
          <a:custGeom>
            <a:avLst/>
            <a:gdLst>
              <a:gd name="csX0" fmla="*/ 563 w 3404163"/>
              <a:gd name="csY0" fmla="*/ 6350 h 3200400"/>
              <a:gd name="csX1" fmla="*/ 3404163 w 3404163"/>
              <a:gd name="csY1" fmla="*/ 0 h 3200400"/>
              <a:gd name="csX2" fmla="*/ 6913 w 3404163"/>
              <a:gd name="csY2" fmla="*/ 3200400 h 3200400"/>
              <a:gd name="csX3" fmla="*/ 563 w 3404163"/>
              <a:gd name="csY3" fmla="*/ 6350 h 32004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3404163" h="3200400">
                <a:moveTo>
                  <a:pt x="563" y="6350"/>
                </a:moveTo>
                <a:lnTo>
                  <a:pt x="3404163" y="0"/>
                </a:lnTo>
                <a:lnTo>
                  <a:pt x="6913" y="3200400"/>
                </a:lnTo>
                <a:cubicBezTo>
                  <a:pt x="2680" y="2135717"/>
                  <a:pt x="-1554" y="1071033"/>
                  <a:pt x="563" y="6350"/>
                </a:cubicBezTo>
                <a:close/>
              </a:path>
            </a:pathLst>
          </a:cu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" name="think-cell data - do not delete" hidden="1">
            <a:extLst>
              <a:ext uri="{FF2B5EF4-FFF2-40B4-BE49-F238E27FC236}">
                <a16:creationId xmlns:a16="http://schemas.microsoft.com/office/drawing/2014/main" id="{E9D29790-F3CC-EB2F-0D96-D276D85413D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5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D29790-F3CC-EB2F-0D96-D276D85413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030306D-2BBD-1072-4418-AF87C9BEB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64797"/>
          </a:xfrm>
        </p:spPr>
        <p:txBody>
          <a:bodyPr vert="horz">
            <a:spAutoFit/>
          </a:bodyPr>
          <a:lstStyle/>
          <a:p>
            <a:r>
              <a:rPr lang="en-US" dirty="0"/>
              <a:t>Indifference Payment (energy): Approximation in Previous Version of NPRR 1214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CD754-E719-140F-CA5A-B29969280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11</a:t>
            </a:fld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1EB925-DADC-0A0F-73C7-6EBF7039D6BF}"/>
              </a:ext>
            </a:extLst>
          </p:cNvPr>
          <p:cNvSpPr txBox="1">
            <a:spLocks/>
          </p:cNvSpPr>
          <p:nvPr/>
        </p:nvSpPr>
        <p:spPr>
          <a:xfrm>
            <a:off x="1736903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F74B0CE-B577-BC63-4ECA-212767D228D2}"/>
              </a:ext>
            </a:extLst>
          </p:cNvPr>
          <p:cNvSpPr txBox="1">
            <a:spLocks/>
          </p:cNvSpPr>
          <p:nvPr/>
        </p:nvSpPr>
        <p:spPr>
          <a:xfrm>
            <a:off x="1736903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347F497-FF4B-100A-6313-A5F3CF61B53F}"/>
              </a:ext>
            </a:extLst>
          </p:cNvPr>
          <p:cNvSpPr txBox="1">
            <a:spLocks/>
          </p:cNvSpPr>
          <p:nvPr/>
        </p:nvSpPr>
        <p:spPr>
          <a:xfrm>
            <a:off x="7060631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3E8F87F-DE33-03BB-58C2-765F90786C45}"/>
              </a:ext>
            </a:extLst>
          </p:cNvPr>
          <p:cNvGrpSpPr/>
          <p:nvPr/>
        </p:nvGrpSpPr>
        <p:grpSpPr>
          <a:xfrm>
            <a:off x="150889" y="1369469"/>
            <a:ext cx="9675517" cy="5041699"/>
            <a:chOff x="534897" y="707407"/>
            <a:chExt cx="9675517" cy="504169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40B7A9B-DFBB-805F-7A1E-3DFE9CCCF5D0}"/>
                </a:ext>
              </a:extLst>
            </p:cNvPr>
            <p:cNvSpPr txBox="1"/>
            <p:nvPr/>
          </p:nvSpPr>
          <p:spPr>
            <a:xfrm>
              <a:off x="9751634" y="5073134"/>
              <a:ext cx="4587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MW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A39C50CA-C565-A84D-B20D-739162AE18EE}"/>
                </a:ext>
              </a:extLst>
            </p:cNvPr>
            <p:cNvGrpSpPr/>
            <p:nvPr/>
          </p:nvGrpSpPr>
          <p:grpSpPr>
            <a:xfrm>
              <a:off x="534897" y="707407"/>
              <a:ext cx="9276558" cy="5041699"/>
              <a:chOff x="454528" y="1013353"/>
              <a:chExt cx="9276558" cy="5041699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685E84DA-2319-1429-C05D-F9113BC9391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73997" y="1379314"/>
                <a:ext cx="31678" cy="421261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E6E54DBE-89E8-67B8-AFD7-F9ED34175B95}"/>
                  </a:ext>
                </a:extLst>
              </p:cNvPr>
              <p:cNvGrpSpPr/>
              <p:nvPr/>
            </p:nvGrpSpPr>
            <p:grpSpPr>
              <a:xfrm>
                <a:off x="454528" y="1013353"/>
                <a:ext cx="9276558" cy="5041699"/>
                <a:chOff x="457992" y="679224"/>
                <a:chExt cx="9276558" cy="5041699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F1FAD06C-52A6-66A2-E7AD-AB6E13B39614}"/>
                    </a:ext>
                  </a:extLst>
                </p:cNvPr>
                <p:cNvGrpSpPr/>
                <p:nvPr/>
              </p:nvGrpSpPr>
              <p:grpSpPr>
                <a:xfrm>
                  <a:off x="457992" y="679224"/>
                  <a:ext cx="9276558" cy="5041699"/>
                  <a:chOff x="457992" y="679224"/>
                  <a:chExt cx="9276558" cy="5041699"/>
                </a:xfrm>
              </p:grpSpPr>
              <p:cxnSp>
                <p:nvCxnSpPr>
                  <p:cNvPr id="13" name="Straight Arrow Connector 12">
                    <a:extLst>
                      <a:ext uri="{FF2B5EF4-FFF2-40B4-BE49-F238E27FC236}">
                        <a16:creationId xmlns:a16="http://schemas.microsoft.com/office/drawing/2014/main" id="{1DB4CDAE-71C1-6D1F-BCA3-CE21981527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514475" y="1019175"/>
                    <a:ext cx="0" cy="4238625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6369A505-489A-6208-4130-90C31E56E58D}"/>
                      </a:ext>
                    </a:extLst>
                  </p:cNvPr>
                  <p:cNvGrpSpPr/>
                  <p:nvPr/>
                </p:nvGrpSpPr>
                <p:grpSpPr>
                  <a:xfrm>
                    <a:off x="457992" y="679224"/>
                    <a:ext cx="9276558" cy="5041699"/>
                    <a:chOff x="457992" y="699772"/>
                    <a:chExt cx="9276558" cy="5041699"/>
                  </a:xfrm>
                </p:grpSpPr>
                <p:sp>
                  <p:nvSpPr>
                    <p:cNvPr id="68" name="TextBox 67">
                      <a:extLst>
                        <a:ext uri="{FF2B5EF4-FFF2-40B4-BE49-F238E27FC236}">
                          <a16:creationId xmlns:a16="http://schemas.microsoft.com/office/drawing/2014/main" id="{96AB6E81-AEF5-A8A7-A3CE-2FA187FAE7A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963273" y="5464472"/>
                      <a:ext cx="688009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200" dirty="0"/>
                        <a:t>PR_BP</a:t>
                      </a:r>
                    </a:p>
                  </p:txBody>
                </p:sp>
                <p:sp>
                  <p:nvSpPr>
                    <p:cNvPr id="71" name="TextBox 70">
                      <a:extLst>
                        <a:ext uri="{FF2B5EF4-FFF2-40B4-BE49-F238E27FC236}">
                          <a16:creationId xmlns:a16="http://schemas.microsoft.com/office/drawing/2014/main" id="{5D1E270B-BF60-0BD4-1FFD-A2D831F64B4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68792" y="5402063"/>
                      <a:ext cx="696024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200" dirty="0"/>
                        <a:t>DR_BP</a:t>
                      </a:r>
                    </a:p>
                  </p:txBody>
                </p:sp>
                <p:grpSp>
                  <p:nvGrpSpPr>
                    <p:cNvPr id="20" name="Group 19">
                      <a:extLst>
                        <a:ext uri="{FF2B5EF4-FFF2-40B4-BE49-F238E27FC236}">
                          <a16:creationId xmlns:a16="http://schemas.microsoft.com/office/drawing/2014/main" id="{0135FCD4-8DA9-AA3A-FB03-E147E1D3DCD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57992" y="699772"/>
                      <a:ext cx="9276558" cy="4567553"/>
                      <a:chOff x="457992" y="699772"/>
                      <a:chExt cx="9276558" cy="4567553"/>
                    </a:xfrm>
                  </p:grpSpPr>
                  <p:cxnSp>
                    <p:nvCxnSpPr>
                      <p:cNvPr id="11" name="Straight Arrow Connector 10">
                        <a:extLst>
                          <a:ext uri="{FF2B5EF4-FFF2-40B4-BE49-F238E27FC236}">
                            <a16:creationId xmlns:a16="http://schemas.microsoft.com/office/drawing/2014/main" id="{9DCFA5B0-B290-D2FC-20F7-A23AB5B4ACE6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514475" y="5267325"/>
                        <a:ext cx="8220075" cy="0"/>
                      </a:xfrm>
                      <a:prstGeom prst="straightConnector1">
                        <a:avLst/>
                      </a:prstGeom>
                      <a:ln w="28575">
                        <a:tailEnd type="triangle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6" name="TextBox 15">
                        <a:extLst>
                          <a:ext uri="{FF2B5EF4-FFF2-40B4-BE49-F238E27FC236}">
                            <a16:creationId xmlns:a16="http://schemas.microsoft.com/office/drawing/2014/main" id="{CF2B4E55-FD4E-EA48-9411-D351210EC5C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045349" y="699772"/>
                        <a:ext cx="630301" cy="2616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100" dirty="0"/>
                          <a:t>$/MWh</a:t>
                        </a:r>
                      </a:p>
                    </p:txBody>
                  </p:sp>
                  <p:sp>
                    <p:nvSpPr>
                      <p:cNvPr id="81" name="TextBox 80">
                        <a:extLst>
                          <a:ext uri="{FF2B5EF4-FFF2-40B4-BE49-F238E27FC236}">
                            <a16:creationId xmlns:a16="http://schemas.microsoft.com/office/drawing/2014/main" id="{BE104E29-B3EC-C415-EE73-7C07ABFFEBE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57992" y="1261362"/>
                        <a:ext cx="798617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PR_LMP</a:t>
                        </a:r>
                      </a:p>
                    </p:txBody>
                  </p:sp>
                </p:grpSp>
              </p:grpSp>
            </p:grp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DF8A7B34-7915-D63C-C00E-3ECA990BDF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14475" y="1379314"/>
                  <a:ext cx="57912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sysDot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B652CFD9-649A-395D-1D4F-6D18FFDE650E}"/>
              </a:ext>
            </a:extLst>
          </p:cNvPr>
          <p:cNvSpPr txBox="1"/>
          <p:nvPr/>
        </p:nvSpPr>
        <p:spPr>
          <a:xfrm>
            <a:off x="6778063" y="1393288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HDL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9429D77-C20E-7262-7D93-A835A4F93278}"/>
              </a:ext>
            </a:extLst>
          </p:cNvPr>
          <p:cNvCxnSpPr>
            <a:cxnSpLocks/>
          </p:cNvCxnSpPr>
          <p:nvPr/>
        </p:nvCxnSpPr>
        <p:spPr>
          <a:xfrm flipH="1">
            <a:off x="1188036" y="5432299"/>
            <a:ext cx="579120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A3C7C168-0F1A-B9BD-FAB3-C61784C446B3}"/>
              </a:ext>
            </a:extLst>
          </p:cNvPr>
          <p:cNvSpPr txBox="1"/>
          <p:nvPr/>
        </p:nvSpPr>
        <p:spPr>
          <a:xfrm>
            <a:off x="217476" y="5293799"/>
            <a:ext cx="8066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DR_LMP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06FEA2B-B6E9-17EC-757B-B4D89B096C6F}"/>
              </a:ext>
            </a:extLst>
          </p:cNvPr>
          <p:cNvSpPr txBox="1"/>
          <p:nvPr/>
        </p:nvSpPr>
        <p:spPr>
          <a:xfrm>
            <a:off x="3450663" y="1450438"/>
            <a:ext cx="4651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LDL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2D1D1BC2-2820-7C95-2FE5-8FF8684DE26D}"/>
              </a:ext>
            </a:extLst>
          </p:cNvPr>
          <p:cNvCxnSpPr>
            <a:cxnSpLocks/>
          </p:cNvCxnSpPr>
          <p:nvPr/>
        </p:nvCxnSpPr>
        <p:spPr>
          <a:xfrm flipH="1">
            <a:off x="3603017" y="1727437"/>
            <a:ext cx="31678" cy="4212615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5823F61-9BC5-552B-9808-3E87FE281CD2}"/>
              </a:ext>
            </a:extLst>
          </p:cNvPr>
          <p:cNvSpPr txBox="1"/>
          <p:nvPr/>
        </p:nvSpPr>
        <p:spPr>
          <a:xfrm>
            <a:off x="3592298" y="1813945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C6BB9AA-6FF9-192B-40D0-05106AD8E574}"/>
              </a:ext>
            </a:extLst>
          </p:cNvPr>
          <p:cNvSpPr txBox="1"/>
          <p:nvPr/>
        </p:nvSpPr>
        <p:spPr>
          <a:xfrm>
            <a:off x="6762175" y="1815692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21F8776-CA1B-7691-02C4-644A1F04E744}"/>
              </a:ext>
            </a:extLst>
          </p:cNvPr>
          <p:cNvSpPr txBox="1"/>
          <p:nvPr/>
        </p:nvSpPr>
        <p:spPr>
          <a:xfrm>
            <a:off x="6766183" y="5209402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6132DCC-B50D-0E19-AD21-DD5B9919C363}"/>
              </a:ext>
            </a:extLst>
          </p:cNvPr>
          <p:cNvSpPr txBox="1"/>
          <p:nvPr/>
        </p:nvSpPr>
        <p:spPr>
          <a:xfrm>
            <a:off x="3374888" y="5381332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ABC30B0-E457-B5FA-B43C-BE9E0832CC9B}"/>
              </a:ext>
            </a:extLst>
          </p:cNvPr>
          <p:cNvSpPr txBox="1"/>
          <p:nvPr/>
        </p:nvSpPr>
        <p:spPr>
          <a:xfrm>
            <a:off x="7268903" y="1413340"/>
            <a:ext cx="824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Assumed</a:t>
            </a:r>
          </a:p>
          <a:p>
            <a:r>
              <a:rPr lang="en-US" sz="1200" dirty="0"/>
              <a:t>EOC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E1984B7-D418-D12C-ABA1-D52C6898CFF8}"/>
              </a:ext>
            </a:extLst>
          </p:cNvPr>
          <p:cNvSpPr txBox="1"/>
          <p:nvPr/>
        </p:nvSpPr>
        <p:spPr>
          <a:xfrm>
            <a:off x="205671" y="3586944"/>
            <a:ext cx="6846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LRDPA</a:t>
            </a:r>
          </a:p>
        </p:txBody>
      </p:sp>
      <p:sp>
        <p:nvSpPr>
          <p:cNvPr id="96" name="Left Brace 95">
            <a:extLst>
              <a:ext uri="{FF2B5EF4-FFF2-40B4-BE49-F238E27FC236}">
                <a16:creationId xmlns:a16="http://schemas.microsoft.com/office/drawing/2014/main" id="{59BA4CED-1231-9A86-3D18-C96894F61C59}"/>
              </a:ext>
            </a:extLst>
          </p:cNvPr>
          <p:cNvSpPr/>
          <p:nvPr/>
        </p:nvSpPr>
        <p:spPr>
          <a:xfrm>
            <a:off x="920047" y="2069559"/>
            <a:ext cx="133349" cy="3311771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D1415D4-86BC-79EF-BFF8-F80A63506070}"/>
              </a:ext>
            </a:extLst>
          </p:cNvPr>
          <p:cNvSpPr txBox="1"/>
          <p:nvPr/>
        </p:nvSpPr>
        <p:spPr>
          <a:xfrm>
            <a:off x="7980143" y="1943141"/>
            <a:ext cx="3945157" cy="9848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Previous Version of NPRR 1214 </a:t>
            </a:r>
            <a:r>
              <a:rPr lang="en-US" sz="1400" u="sng" dirty="0"/>
              <a:t>assumes</a:t>
            </a:r>
            <a:r>
              <a:rPr lang="en-US" sz="1400" dirty="0"/>
              <a:t> an EOC that is a straight line between points (DR_BP,DR_LMP) and (PR_BP,PR_LMP)</a:t>
            </a:r>
          </a:p>
          <a:p>
            <a:endParaRPr lang="en-US" sz="1600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776DA8D-2A59-A5AD-F824-18E324144DF2}"/>
              </a:ext>
            </a:extLst>
          </p:cNvPr>
          <p:cNvSpPr txBox="1"/>
          <p:nvPr/>
        </p:nvSpPr>
        <p:spPr>
          <a:xfrm>
            <a:off x="7980938" y="3180512"/>
            <a:ext cx="3945157" cy="9848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Indifference payment = Area between PR_LMP and </a:t>
            </a:r>
            <a:r>
              <a:rPr lang="en-US" sz="1400" u="sng" dirty="0"/>
              <a:t>assumed</a:t>
            </a:r>
            <a:r>
              <a:rPr lang="en-US" sz="1400" dirty="0"/>
              <a:t> EOC </a:t>
            </a:r>
          </a:p>
          <a:p>
            <a:r>
              <a:rPr lang="en-US" sz="1400" dirty="0"/>
              <a:t>=½(Area </a:t>
            </a:r>
            <a:r>
              <a:rPr lang="en-US" sz="1400" dirty="0" err="1"/>
              <a:t>abcd</a:t>
            </a:r>
            <a:r>
              <a:rPr lang="en-US" sz="1400" dirty="0"/>
              <a:t>)</a:t>
            </a:r>
          </a:p>
          <a:p>
            <a:endParaRPr lang="en-US" sz="1600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0BC8F21-A4D1-43DC-AF42-2CFFFBD9FC05}"/>
              </a:ext>
            </a:extLst>
          </p:cNvPr>
          <p:cNvSpPr txBox="1"/>
          <p:nvPr/>
        </p:nvSpPr>
        <p:spPr>
          <a:xfrm>
            <a:off x="7980143" y="4576530"/>
            <a:ext cx="3945157" cy="9848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This can lead to under payment or over payment if the </a:t>
            </a:r>
            <a:r>
              <a:rPr lang="en-US" sz="1400" u="sng" dirty="0"/>
              <a:t>actual</a:t>
            </a:r>
            <a:r>
              <a:rPr lang="en-US" sz="1400" dirty="0"/>
              <a:t> EOC has a </a:t>
            </a:r>
            <a:r>
              <a:rPr lang="en-US" sz="1400" u="sng" dirty="0"/>
              <a:t>different shape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4556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86" grpId="0"/>
      <p:bldP spid="98" grpId="0" animBg="1"/>
      <p:bldP spid="99" grpId="0" animBg="1"/>
      <p:bldP spid="10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35E27-36C8-054E-7AED-ECAF9F5FD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think-cell data - do not delete" hidden="1">
            <a:extLst>
              <a:ext uri="{FF2B5EF4-FFF2-40B4-BE49-F238E27FC236}">
                <a16:creationId xmlns:a16="http://schemas.microsoft.com/office/drawing/2014/main" id="{CA2CB6A4-3BDC-02E2-49B6-77C24B0627C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5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D29790-F3CC-EB2F-0D96-D276D85413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6B3E09B-055B-9FEF-3FBC-2D39E30AA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64797"/>
          </a:xfrm>
        </p:spPr>
        <p:txBody>
          <a:bodyPr vert="horz">
            <a:spAutoFit/>
          </a:bodyPr>
          <a:lstStyle/>
          <a:p>
            <a:r>
              <a:rPr lang="en-US" dirty="0"/>
              <a:t>Indifference Payment (energy): Changes to Calculation for Improved Accuracy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506981-819D-68B3-1E81-61A862CC1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12</a:t>
            </a:fld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89AB11C-3408-9FC0-A105-C5DB4D9D1E7B}"/>
              </a:ext>
            </a:extLst>
          </p:cNvPr>
          <p:cNvSpPr txBox="1">
            <a:spLocks/>
          </p:cNvSpPr>
          <p:nvPr/>
        </p:nvSpPr>
        <p:spPr>
          <a:xfrm>
            <a:off x="1736903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D41D9B0-667B-32BD-F611-1D20D9397A4B}"/>
              </a:ext>
            </a:extLst>
          </p:cNvPr>
          <p:cNvSpPr txBox="1">
            <a:spLocks/>
          </p:cNvSpPr>
          <p:nvPr/>
        </p:nvSpPr>
        <p:spPr>
          <a:xfrm>
            <a:off x="1736903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982D03F-30DD-87BC-BB97-7F50AB4F9A31}"/>
              </a:ext>
            </a:extLst>
          </p:cNvPr>
          <p:cNvSpPr txBox="1">
            <a:spLocks/>
          </p:cNvSpPr>
          <p:nvPr/>
        </p:nvSpPr>
        <p:spPr>
          <a:xfrm>
            <a:off x="7060631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99242B2-9023-95BB-6F30-92607BD6C7F4}"/>
              </a:ext>
            </a:extLst>
          </p:cNvPr>
          <p:cNvGrpSpPr/>
          <p:nvPr/>
        </p:nvGrpSpPr>
        <p:grpSpPr>
          <a:xfrm>
            <a:off x="150889" y="1369469"/>
            <a:ext cx="9675517" cy="5041699"/>
            <a:chOff x="534897" y="707407"/>
            <a:chExt cx="9675517" cy="504169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355C5EF-DD03-F627-DB81-A856BADDF8D5}"/>
                </a:ext>
              </a:extLst>
            </p:cNvPr>
            <p:cNvSpPr txBox="1"/>
            <p:nvPr/>
          </p:nvSpPr>
          <p:spPr>
            <a:xfrm>
              <a:off x="9751634" y="5073134"/>
              <a:ext cx="4587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MW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0C9F0A1-188F-AF38-FA18-CB983F96EB80}"/>
                </a:ext>
              </a:extLst>
            </p:cNvPr>
            <p:cNvGrpSpPr/>
            <p:nvPr/>
          </p:nvGrpSpPr>
          <p:grpSpPr>
            <a:xfrm>
              <a:off x="534897" y="707407"/>
              <a:ext cx="9276558" cy="5041699"/>
              <a:chOff x="454528" y="1013353"/>
              <a:chExt cx="9276558" cy="5041699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216A5AB1-23C1-35CA-7B60-2899ECE7CD6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73997" y="1379314"/>
                <a:ext cx="31678" cy="421261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5B5F3462-0777-4F50-E0A9-2436126FA86A}"/>
                  </a:ext>
                </a:extLst>
              </p:cNvPr>
              <p:cNvGrpSpPr/>
              <p:nvPr/>
            </p:nvGrpSpPr>
            <p:grpSpPr>
              <a:xfrm>
                <a:off x="454528" y="1013353"/>
                <a:ext cx="9276558" cy="5041699"/>
                <a:chOff x="457992" y="679224"/>
                <a:chExt cx="9276558" cy="5041699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B1553A4A-FF4B-4907-6935-2A69E5DB83A1}"/>
                    </a:ext>
                  </a:extLst>
                </p:cNvPr>
                <p:cNvGrpSpPr/>
                <p:nvPr/>
              </p:nvGrpSpPr>
              <p:grpSpPr>
                <a:xfrm>
                  <a:off x="457992" y="679224"/>
                  <a:ext cx="9276558" cy="5041699"/>
                  <a:chOff x="457992" y="679224"/>
                  <a:chExt cx="9276558" cy="5041699"/>
                </a:xfrm>
              </p:grpSpPr>
              <p:cxnSp>
                <p:nvCxnSpPr>
                  <p:cNvPr id="13" name="Straight Arrow Connector 12">
                    <a:extLst>
                      <a:ext uri="{FF2B5EF4-FFF2-40B4-BE49-F238E27FC236}">
                        <a16:creationId xmlns:a16="http://schemas.microsoft.com/office/drawing/2014/main" id="{1BD94EDD-9907-43D2-83EB-8322426C3E0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514475" y="1019175"/>
                    <a:ext cx="0" cy="4238625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1C5011AD-37EB-09B3-032C-D969C36F0A0E}"/>
                      </a:ext>
                    </a:extLst>
                  </p:cNvPr>
                  <p:cNvGrpSpPr/>
                  <p:nvPr/>
                </p:nvGrpSpPr>
                <p:grpSpPr>
                  <a:xfrm>
                    <a:off x="457992" y="679224"/>
                    <a:ext cx="9276558" cy="5041699"/>
                    <a:chOff x="457992" y="699772"/>
                    <a:chExt cx="9276558" cy="5041699"/>
                  </a:xfrm>
                </p:grpSpPr>
                <p:sp>
                  <p:nvSpPr>
                    <p:cNvPr id="68" name="TextBox 67">
                      <a:extLst>
                        <a:ext uri="{FF2B5EF4-FFF2-40B4-BE49-F238E27FC236}">
                          <a16:creationId xmlns:a16="http://schemas.microsoft.com/office/drawing/2014/main" id="{92D1CE33-869F-8E04-A4F4-A24627DFE75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963273" y="5464472"/>
                      <a:ext cx="688009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200" dirty="0"/>
                        <a:t>PR_BP</a:t>
                      </a:r>
                    </a:p>
                  </p:txBody>
                </p:sp>
                <p:sp>
                  <p:nvSpPr>
                    <p:cNvPr id="71" name="TextBox 70">
                      <a:extLst>
                        <a:ext uri="{FF2B5EF4-FFF2-40B4-BE49-F238E27FC236}">
                          <a16:creationId xmlns:a16="http://schemas.microsoft.com/office/drawing/2014/main" id="{CCDFF6CC-164D-F241-CE06-3C37795D15B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68792" y="5402063"/>
                      <a:ext cx="696024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200" dirty="0"/>
                        <a:t>DR_BP</a:t>
                      </a:r>
                    </a:p>
                  </p:txBody>
                </p:sp>
                <p:grpSp>
                  <p:nvGrpSpPr>
                    <p:cNvPr id="20" name="Group 19">
                      <a:extLst>
                        <a:ext uri="{FF2B5EF4-FFF2-40B4-BE49-F238E27FC236}">
                          <a16:creationId xmlns:a16="http://schemas.microsoft.com/office/drawing/2014/main" id="{06DD1ECA-2A4F-FAD0-B3D3-F938EB2086C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57992" y="699772"/>
                      <a:ext cx="9276558" cy="4567553"/>
                      <a:chOff x="457992" y="699772"/>
                      <a:chExt cx="9276558" cy="4567553"/>
                    </a:xfrm>
                  </p:grpSpPr>
                  <p:cxnSp>
                    <p:nvCxnSpPr>
                      <p:cNvPr id="11" name="Straight Arrow Connector 10">
                        <a:extLst>
                          <a:ext uri="{FF2B5EF4-FFF2-40B4-BE49-F238E27FC236}">
                            <a16:creationId xmlns:a16="http://schemas.microsoft.com/office/drawing/2014/main" id="{44096590-5BAD-428B-E1DB-0CBCEB44849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514475" y="5267325"/>
                        <a:ext cx="8220075" cy="0"/>
                      </a:xfrm>
                      <a:prstGeom prst="straightConnector1">
                        <a:avLst/>
                      </a:prstGeom>
                      <a:ln w="28575">
                        <a:tailEnd type="triangle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6" name="TextBox 15">
                        <a:extLst>
                          <a:ext uri="{FF2B5EF4-FFF2-40B4-BE49-F238E27FC236}">
                            <a16:creationId xmlns:a16="http://schemas.microsoft.com/office/drawing/2014/main" id="{F84E08AF-DF01-B095-0546-610E17B2BD6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045349" y="699772"/>
                        <a:ext cx="630301" cy="2616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100" dirty="0"/>
                          <a:t>$/MWh</a:t>
                        </a:r>
                      </a:p>
                    </p:txBody>
                  </p:sp>
                  <p:sp>
                    <p:nvSpPr>
                      <p:cNvPr id="81" name="TextBox 80">
                        <a:extLst>
                          <a:ext uri="{FF2B5EF4-FFF2-40B4-BE49-F238E27FC236}">
                            <a16:creationId xmlns:a16="http://schemas.microsoft.com/office/drawing/2014/main" id="{B531C435-6063-2C42-9BB3-E21C7FD5CA3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57992" y="1261362"/>
                        <a:ext cx="798617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PR_LMP</a:t>
                        </a:r>
                      </a:p>
                    </p:txBody>
                  </p:sp>
                </p:grpSp>
              </p:grpSp>
            </p:grp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6437BEEC-14AF-5CDA-94CA-34B610C90F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14475" y="1379314"/>
                  <a:ext cx="57912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sysDot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CA433183-EEFE-9559-40B0-C393D761D771}"/>
              </a:ext>
            </a:extLst>
          </p:cNvPr>
          <p:cNvSpPr txBox="1"/>
          <p:nvPr/>
        </p:nvSpPr>
        <p:spPr>
          <a:xfrm>
            <a:off x="6778063" y="1393288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HDL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77B8DFD-AB12-8495-2002-9555AA3E93B2}"/>
              </a:ext>
            </a:extLst>
          </p:cNvPr>
          <p:cNvSpPr txBox="1"/>
          <p:nvPr/>
        </p:nvSpPr>
        <p:spPr>
          <a:xfrm>
            <a:off x="3450663" y="1450438"/>
            <a:ext cx="4651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LDL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0F8EFD7-09BB-134E-4F5A-9F6FB470C2B5}"/>
              </a:ext>
            </a:extLst>
          </p:cNvPr>
          <p:cNvCxnSpPr>
            <a:cxnSpLocks/>
          </p:cNvCxnSpPr>
          <p:nvPr/>
        </p:nvCxnSpPr>
        <p:spPr>
          <a:xfrm flipH="1">
            <a:off x="3603017" y="1727437"/>
            <a:ext cx="31678" cy="4212615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92909AFF-255E-5195-D19B-A63DECEE3566}"/>
              </a:ext>
            </a:extLst>
          </p:cNvPr>
          <p:cNvSpPr txBox="1"/>
          <p:nvPr/>
        </p:nvSpPr>
        <p:spPr>
          <a:xfrm>
            <a:off x="7138310" y="2345141"/>
            <a:ext cx="611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Actual</a:t>
            </a:r>
          </a:p>
          <a:p>
            <a:r>
              <a:rPr lang="en-US" sz="1200" dirty="0"/>
              <a:t>EOC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728AB50-F6C3-E79B-83C0-A2838D608FB5}"/>
              </a:ext>
            </a:extLst>
          </p:cNvPr>
          <p:cNvGrpSpPr/>
          <p:nvPr/>
        </p:nvGrpSpPr>
        <p:grpSpPr>
          <a:xfrm>
            <a:off x="2083981" y="2222846"/>
            <a:ext cx="5717159" cy="3322578"/>
            <a:chOff x="2083981" y="2215472"/>
            <a:chExt cx="5717159" cy="3322578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D2F1D8B-7E3B-E526-62F4-8A1E4E2859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34144" y="4003154"/>
              <a:ext cx="1029809" cy="166140"/>
            </a:xfrm>
            <a:prstGeom prst="line">
              <a:avLst/>
            </a:prstGeom>
            <a:ln w="38100">
              <a:solidFill>
                <a:schemeClr val="accent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F046D06-2352-AEB8-2147-B84620FBC7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3953" y="2956902"/>
              <a:ext cx="793997" cy="1046252"/>
            </a:xfrm>
            <a:prstGeom prst="line">
              <a:avLst/>
            </a:prstGeom>
            <a:ln w="38100">
              <a:solidFill>
                <a:schemeClr val="accent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80F8D26-77CA-A739-70BF-0F10D00E20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57950" y="2272562"/>
              <a:ext cx="198220" cy="684340"/>
            </a:xfrm>
            <a:prstGeom prst="line">
              <a:avLst/>
            </a:prstGeom>
            <a:ln w="38100">
              <a:solidFill>
                <a:schemeClr val="accent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03AFC01-865E-72DA-B45E-08F9A619CFA0}"/>
                </a:ext>
              </a:extLst>
            </p:cNvPr>
            <p:cNvCxnSpPr/>
            <p:nvPr/>
          </p:nvCxnSpPr>
          <p:spPr>
            <a:xfrm flipH="1">
              <a:off x="4262438" y="4169294"/>
              <a:ext cx="371706" cy="1002781"/>
            </a:xfrm>
            <a:prstGeom prst="line">
              <a:avLst/>
            </a:prstGeom>
            <a:ln w="38100">
              <a:solidFill>
                <a:schemeClr val="accent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5B6C014-B017-6D70-1AE8-BD070DC3D9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3981" y="5172075"/>
              <a:ext cx="2177534" cy="365975"/>
            </a:xfrm>
            <a:prstGeom prst="line">
              <a:avLst/>
            </a:prstGeom>
            <a:ln w="38100">
              <a:solidFill>
                <a:schemeClr val="accent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A273CFD-B6C7-9ABA-FBEF-A2D5B4C516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56729" y="2215472"/>
              <a:ext cx="1144411" cy="57090"/>
            </a:xfrm>
            <a:prstGeom prst="line">
              <a:avLst/>
            </a:prstGeom>
            <a:ln w="38100">
              <a:solidFill>
                <a:schemeClr val="accent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2A94BDA-1537-6623-9D20-EEA5496B8FE9}"/>
              </a:ext>
            </a:extLst>
          </p:cNvPr>
          <p:cNvSpPr txBox="1"/>
          <p:nvPr/>
        </p:nvSpPr>
        <p:spPr>
          <a:xfrm>
            <a:off x="8153473" y="1735430"/>
            <a:ext cx="2797779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Proposal uses the actual EOC</a:t>
            </a:r>
          </a:p>
          <a:p>
            <a:endParaRPr 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A94624-B9A5-036A-A5FB-923043032D07}"/>
              </a:ext>
            </a:extLst>
          </p:cNvPr>
          <p:cNvSpPr txBox="1"/>
          <p:nvPr/>
        </p:nvSpPr>
        <p:spPr>
          <a:xfrm>
            <a:off x="8179569" y="2497630"/>
            <a:ext cx="2771683" cy="9848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Proposed Indifference payment = Area between PR_LMP and actual EOC</a:t>
            </a:r>
          </a:p>
          <a:p>
            <a:endParaRPr lang="en-US" sz="16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B885FB0-07A3-0027-4A82-21C20F08C15C}"/>
              </a:ext>
            </a:extLst>
          </p:cNvPr>
          <p:cNvSpPr/>
          <p:nvPr/>
        </p:nvSpPr>
        <p:spPr>
          <a:xfrm>
            <a:off x="3606800" y="2087576"/>
            <a:ext cx="3403600" cy="3201974"/>
          </a:xfrm>
          <a:custGeom>
            <a:avLst/>
            <a:gdLst>
              <a:gd name="csX0" fmla="*/ 0 w 3403600"/>
              <a:gd name="csY0" fmla="*/ 12700 h 3225800"/>
              <a:gd name="csX1" fmla="*/ 3403600 w 3403600"/>
              <a:gd name="csY1" fmla="*/ 0 h 3225800"/>
              <a:gd name="csX2" fmla="*/ 3403600 w 3403600"/>
              <a:gd name="csY2" fmla="*/ 184150 h 3225800"/>
              <a:gd name="csX3" fmla="*/ 3035300 w 3403600"/>
              <a:gd name="csY3" fmla="*/ 203200 h 3225800"/>
              <a:gd name="csX4" fmla="*/ 2844800 w 3403600"/>
              <a:gd name="csY4" fmla="*/ 908050 h 3225800"/>
              <a:gd name="csX5" fmla="*/ 2057400 w 3403600"/>
              <a:gd name="csY5" fmla="*/ 1936750 h 3225800"/>
              <a:gd name="csX6" fmla="*/ 1016000 w 3403600"/>
              <a:gd name="csY6" fmla="*/ 2095500 h 3225800"/>
              <a:gd name="csX7" fmla="*/ 647700 w 3403600"/>
              <a:gd name="csY7" fmla="*/ 3124200 h 3225800"/>
              <a:gd name="csX8" fmla="*/ 6350 w 3403600"/>
              <a:gd name="csY8" fmla="*/ 3225800 h 3225800"/>
              <a:gd name="csX9" fmla="*/ 0 w 3403600"/>
              <a:gd name="csY9" fmla="*/ 12700 h 32258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3403600" h="3225800">
                <a:moveTo>
                  <a:pt x="0" y="12700"/>
                </a:moveTo>
                <a:lnTo>
                  <a:pt x="3403600" y="0"/>
                </a:lnTo>
                <a:lnTo>
                  <a:pt x="3403600" y="184150"/>
                </a:lnTo>
                <a:lnTo>
                  <a:pt x="3035300" y="203200"/>
                </a:lnTo>
                <a:lnTo>
                  <a:pt x="2844800" y="908050"/>
                </a:lnTo>
                <a:lnTo>
                  <a:pt x="2057400" y="1936750"/>
                </a:lnTo>
                <a:lnTo>
                  <a:pt x="1016000" y="2095500"/>
                </a:lnTo>
                <a:lnTo>
                  <a:pt x="647700" y="3124200"/>
                </a:lnTo>
                <a:lnTo>
                  <a:pt x="6350" y="3225800"/>
                </a:lnTo>
                <a:cubicBezTo>
                  <a:pt x="4233" y="2150533"/>
                  <a:pt x="2117" y="1075267"/>
                  <a:pt x="0" y="12700"/>
                </a:cubicBezTo>
                <a:close/>
              </a:path>
            </a:pathLst>
          </a:custGeom>
          <a:solidFill>
            <a:schemeClr val="accent1">
              <a:lumMod val="50000"/>
              <a:lumOff val="50000"/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A645BE11-BF8E-19FF-DB37-EB2FF312F2C8}"/>
              </a:ext>
            </a:extLst>
          </p:cNvPr>
          <p:cNvSpPr/>
          <p:nvPr/>
        </p:nvSpPr>
        <p:spPr>
          <a:xfrm>
            <a:off x="3613425" y="2061114"/>
            <a:ext cx="3397250" cy="3351999"/>
          </a:xfrm>
          <a:custGeom>
            <a:avLst/>
            <a:gdLst>
              <a:gd name="csX0" fmla="*/ 563 w 3404163"/>
              <a:gd name="csY0" fmla="*/ 6350 h 3200400"/>
              <a:gd name="csX1" fmla="*/ 3404163 w 3404163"/>
              <a:gd name="csY1" fmla="*/ 0 h 3200400"/>
              <a:gd name="csX2" fmla="*/ 6913 w 3404163"/>
              <a:gd name="csY2" fmla="*/ 3200400 h 3200400"/>
              <a:gd name="csX3" fmla="*/ 563 w 3404163"/>
              <a:gd name="csY3" fmla="*/ 6350 h 32004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3404163" h="3200400">
                <a:moveTo>
                  <a:pt x="563" y="6350"/>
                </a:moveTo>
                <a:lnTo>
                  <a:pt x="3404163" y="0"/>
                </a:lnTo>
                <a:lnTo>
                  <a:pt x="6913" y="3200400"/>
                </a:lnTo>
                <a:cubicBezTo>
                  <a:pt x="2680" y="2135717"/>
                  <a:pt x="-1554" y="1071033"/>
                  <a:pt x="563" y="6350"/>
                </a:cubicBezTo>
                <a:close/>
              </a:path>
            </a:pathLst>
          </a:cu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14D1AC-9CC8-8F84-9B68-320A9582A8E8}"/>
              </a:ext>
            </a:extLst>
          </p:cNvPr>
          <p:cNvSpPr txBox="1"/>
          <p:nvPr/>
        </p:nvSpPr>
        <p:spPr>
          <a:xfrm>
            <a:off x="8166908" y="3710386"/>
            <a:ext cx="2771683" cy="9848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The comparison of the indifference payment calculations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08036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14" grpId="0" animBg="1"/>
      <p:bldP spid="15" grpId="0" animBg="1"/>
      <p:bldP spid="18" grpId="0" animBg="1"/>
      <p:bldP spid="19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71328-F0F9-3862-D448-FB215280E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EBD13A37-2450-9DD9-CDB4-4502A68B016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6589B45A-097F-9399-7F74-38C59ED008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442DB9-286B-805D-7274-9D5B0604F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Indifference Payment Calculation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A7A77FE-11EE-0165-51E8-FA0911222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13</a:t>
            </a:fld>
            <a:endParaRPr lang="en-US"/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3481516C-CED3-1455-520B-3A9B488B4527}"/>
              </a:ext>
            </a:extLst>
          </p:cNvPr>
          <p:cNvSpPr/>
          <p:nvPr/>
        </p:nvSpPr>
        <p:spPr>
          <a:xfrm>
            <a:off x="609600" y="1158240"/>
            <a:ext cx="1097280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Visualized as an area on a graph: x-axis = MW award, y-axis = SCED Pricing Run price</a:t>
            </a:r>
            <a:endParaRPr lang="en-US" sz="1867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FDFC2363-760C-F5FF-6510-4C1C96B3326B}"/>
              </a:ext>
            </a:extLst>
          </p:cNvPr>
          <p:cNvSpPr/>
          <p:nvPr/>
        </p:nvSpPr>
        <p:spPr>
          <a:xfrm>
            <a:off x="609600" y="1731264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The indifference payment for a Resource for a given product (energy or AS) is the area bounded by:</a:t>
            </a:r>
            <a:endParaRPr lang="en-US" sz="1733" dirty="0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C708D4F7-0CC5-BC3B-177C-E0922F0D58EA}"/>
              </a:ext>
            </a:extLst>
          </p:cNvPr>
          <p:cNvSpPr/>
          <p:nvPr/>
        </p:nvSpPr>
        <p:spPr>
          <a:xfrm>
            <a:off x="609600" y="2438400"/>
            <a:ext cx="5425440" cy="176784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B92CAEDD-9590-F4D9-68A4-2C0357D9E31F}"/>
              </a:ext>
            </a:extLst>
          </p:cNvPr>
          <p:cNvSpPr/>
          <p:nvPr/>
        </p:nvSpPr>
        <p:spPr>
          <a:xfrm>
            <a:off x="853440" y="2560320"/>
            <a:ext cx="5059680" cy="4632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1  |  SCED Dispatch Run MW Award</a:t>
            </a:r>
            <a:endParaRPr lang="en-US" sz="1733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A8E8EF45-9D5D-7C43-8C0E-93604CD4A3FD}"/>
              </a:ext>
            </a:extLst>
          </p:cNvPr>
          <p:cNvSpPr/>
          <p:nvPr/>
        </p:nvSpPr>
        <p:spPr>
          <a:xfrm>
            <a:off x="853440" y="3048000"/>
            <a:ext cx="5059680" cy="1036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Vertical line representing the Base Point or AS award from the dispatch run.</a:t>
            </a:r>
            <a:endParaRPr lang="en-US" sz="160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3F961F14-5173-AB92-9840-E8FC7F64B873}"/>
              </a:ext>
            </a:extLst>
          </p:cNvPr>
          <p:cNvSpPr/>
          <p:nvPr/>
        </p:nvSpPr>
        <p:spPr>
          <a:xfrm>
            <a:off x="609600" y="4450080"/>
            <a:ext cx="5425440" cy="176784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1" name="Text 10">
            <a:extLst>
              <a:ext uri="{FF2B5EF4-FFF2-40B4-BE49-F238E27FC236}">
                <a16:creationId xmlns:a16="http://schemas.microsoft.com/office/drawing/2014/main" id="{7DD4703F-888D-1D97-5DF2-BD7C42F93C67}"/>
              </a:ext>
            </a:extLst>
          </p:cNvPr>
          <p:cNvSpPr/>
          <p:nvPr/>
        </p:nvSpPr>
        <p:spPr>
          <a:xfrm>
            <a:off x="853440" y="4572000"/>
            <a:ext cx="5059680" cy="4632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2  |  SCED Pricing Run MW Award</a:t>
            </a:r>
            <a:endParaRPr lang="en-US" sz="1733" dirty="0"/>
          </a:p>
        </p:txBody>
      </p:sp>
      <p:sp>
        <p:nvSpPr>
          <p:cNvPr id="12" name="Text 11">
            <a:extLst>
              <a:ext uri="{FF2B5EF4-FFF2-40B4-BE49-F238E27FC236}">
                <a16:creationId xmlns:a16="http://schemas.microsoft.com/office/drawing/2014/main" id="{5481E1D2-8353-92AB-0DC2-CFA268C31100}"/>
              </a:ext>
            </a:extLst>
          </p:cNvPr>
          <p:cNvSpPr/>
          <p:nvPr/>
        </p:nvSpPr>
        <p:spPr>
          <a:xfrm>
            <a:off x="853440" y="5059680"/>
            <a:ext cx="5059680" cy="1036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Vertical line representing the Base Point or AS award from the pricing run.</a:t>
            </a:r>
            <a:endParaRPr lang="en-US" sz="1600" dirty="0"/>
          </a:p>
        </p:txBody>
      </p:sp>
      <p:sp>
        <p:nvSpPr>
          <p:cNvPr id="13" name="Shape 12">
            <a:extLst>
              <a:ext uri="{FF2B5EF4-FFF2-40B4-BE49-F238E27FC236}">
                <a16:creationId xmlns:a16="http://schemas.microsoft.com/office/drawing/2014/main" id="{F7556D43-3666-0CE3-7707-4FBEFC56FBDD}"/>
              </a:ext>
            </a:extLst>
          </p:cNvPr>
          <p:cNvSpPr/>
          <p:nvPr/>
        </p:nvSpPr>
        <p:spPr>
          <a:xfrm>
            <a:off x="6400800" y="2438400"/>
            <a:ext cx="5425440" cy="176784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4" name="Text 14">
            <a:extLst>
              <a:ext uri="{FF2B5EF4-FFF2-40B4-BE49-F238E27FC236}">
                <a16:creationId xmlns:a16="http://schemas.microsoft.com/office/drawing/2014/main" id="{0C573878-C13D-1933-B39D-9FC824875B19}"/>
              </a:ext>
            </a:extLst>
          </p:cNvPr>
          <p:cNvSpPr/>
          <p:nvPr/>
        </p:nvSpPr>
        <p:spPr>
          <a:xfrm>
            <a:off x="6644640" y="2560320"/>
            <a:ext cx="5059680" cy="4632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3  |  SCED Pricing Run Price</a:t>
            </a:r>
            <a:endParaRPr lang="en-US" sz="1733" dirty="0"/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E7564DB1-4FEC-798D-0FB6-BBA96E64A7EB}"/>
              </a:ext>
            </a:extLst>
          </p:cNvPr>
          <p:cNvSpPr/>
          <p:nvPr/>
        </p:nvSpPr>
        <p:spPr>
          <a:xfrm>
            <a:off x="6644640" y="3048000"/>
            <a:ext cx="5059680" cy="1036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Horizontal line representing the LMP or AS MCPC from the pricing run.</a:t>
            </a:r>
            <a:endParaRPr lang="en-US" sz="1600" dirty="0"/>
          </a:p>
        </p:txBody>
      </p:sp>
      <p:sp>
        <p:nvSpPr>
          <p:cNvPr id="17" name="Shape 16">
            <a:extLst>
              <a:ext uri="{FF2B5EF4-FFF2-40B4-BE49-F238E27FC236}">
                <a16:creationId xmlns:a16="http://schemas.microsoft.com/office/drawing/2014/main" id="{8733B09F-F7DE-9AA8-B828-87A855E40E86}"/>
              </a:ext>
            </a:extLst>
          </p:cNvPr>
          <p:cNvSpPr/>
          <p:nvPr/>
        </p:nvSpPr>
        <p:spPr>
          <a:xfrm>
            <a:off x="6400800" y="4450080"/>
            <a:ext cx="5425440" cy="176784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8" name="Text 18">
            <a:extLst>
              <a:ext uri="{FF2B5EF4-FFF2-40B4-BE49-F238E27FC236}">
                <a16:creationId xmlns:a16="http://schemas.microsoft.com/office/drawing/2014/main" id="{43F257AA-08E4-DF8E-D1C6-C927CC5D06C4}"/>
              </a:ext>
            </a:extLst>
          </p:cNvPr>
          <p:cNvSpPr/>
          <p:nvPr/>
        </p:nvSpPr>
        <p:spPr>
          <a:xfrm>
            <a:off x="6644640" y="4572000"/>
            <a:ext cx="5059680" cy="4632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4  |  Offer / Bid Curve</a:t>
            </a:r>
            <a:endParaRPr lang="en-US" sz="1733" dirty="0"/>
          </a:p>
        </p:txBody>
      </p:sp>
      <p:sp>
        <p:nvSpPr>
          <p:cNvPr id="19" name="Text 19">
            <a:extLst>
              <a:ext uri="{FF2B5EF4-FFF2-40B4-BE49-F238E27FC236}">
                <a16:creationId xmlns:a16="http://schemas.microsoft.com/office/drawing/2014/main" id="{65F516A6-533C-462C-B431-083617C7D76B}"/>
              </a:ext>
            </a:extLst>
          </p:cNvPr>
          <p:cNvSpPr/>
          <p:nvPr/>
        </p:nvSpPr>
        <p:spPr>
          <a:xfrm>
            <a:off x="6644640" y="5059680"/>
            <a:ext cx="5059680" cy="1036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EOC-GR (Energy Offer Curve), EBC-CLR (Energy Bid Curve), EBOC-ESR (Energy Bid/Offer Curve), or AS Offer segment.</a:t>
            </a:r>
            <a:endParaRPr lang="en-US" sz="1600" dirty="0"/>
          </a:p>
        </p:txBody>
      </p:sp>
      <p:sp>
        <p:nvSpPr>
          <p:cNvPr id="20" name="Text 20">
            <a:extLst>
              <a:ext uri="{FF2B5EF4-FFF2-40B4-BE49-F238E27FC236}">
                <a16:creationId xmlns:a16="http://schemas.microsoft.com/office/drawing/2014/main" id="{D9BB453F-080E-47DD-51D3-48732C82C457}"/>
              </a:ext>
            </a:extLst>
          </p:cNvPr>
          <p:cNvSpPr/>
          <p:nvPr/>
        </p:nvSpPr>
        <p:spPr>
          <a:xfrm>
            <a:off x="609600" y="6364224"/>
            <a:ext cx="1097280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The following slides describe the rationale behind each scenario and the corresponding indifference payment calculation.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79075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A5582-5280-EEEF-2FE1-B3EA43482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F3139B37-3587-DC4F-9A92-73C55111193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EBD13A37-2450-9DD9-CDB4-4502A68B01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9931B0-6F86-5527-81DD-6A4078D16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Indifference Payment Calculation (cont’d)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4D5E2FB-AD45-BFCD-3238-B7EF0B86A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35CB348-A6ED-2325-E69F-4D6D0B37D8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624972"/>
              </p:ext>
            </p:extLst>
          </p:nvPr>
        </p:nvGraphicFramePr>
        <p:xfrm>
          <a:off x="595901" y="904600"/>
          <a:ext cx="10972800" cy="440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952">
                  <a:extLst>
                    <a:ext uri="{9D8B030D-6E8A-4147-A177-3AD203B41FA5}">
                      <a16:colId xmlns:a16="http://schemas.microsoft.com/office/drawing/2014/main" val="1096120918"/>
                    </a:ext>
                  </a:extLst>
                </a:gridCol>
                <a:gridCol w="4227300">
                  <a:extLst>
                    <a:ext uri="{9D8B030D-6E8A-4147-A177-3AD203B41FA5}">
                      <a16:colId xmlns:a16="http://schemas.microsoft.com/office/drawing/2014/main" val="3417016237"/>
                    </a:ext>
                  </a:extLst>
                </a:gridCol>
                <a:gridCol w="4592548">
                  <a:extLst>
                    <a:ext uri="{9D8B030D-6E8A-4147-A177-3AD203B41FA5}">
                      <a16:colId xmlns:a16="http://schemas.microsoft.com/office/drawing/2014/main" val="310519960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Energy Indifference Payment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799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Resource Type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PR_BP &gt; DR_BP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PR_BP &lt; DR_BP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857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GR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Lost Revenue – Avoided Production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Increased Production Cost – Increased Revenue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889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CLR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Lost Consumer Benefit – Avoided Charge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Increased Charge – Increased Consumer Benefit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576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ESR; </a:t>
                      </a:r>
                    </a:p>
                    <a:p>
                      <a:r>
                        <a:rPr lang="en-US" sz="1400" dirty="0"/>
                        <a:t>PR_BP &gt; 0, </a:t>
                      </a:r>
                    </a:p>
                    <a:p>
                      <a:r>
                        <a:rPr lang="en-US" sz="1400" dirty="0"/>
                        <a:t>DR_BP &gt;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Same as GR:</a:t>
                      </a:r>
                    </a:p>
                    <a:p>
                      <a:endParaRPr lang="en-US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Lost Revenue – Avoided Production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Same as GR: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dirty="0"/>
                        <a:t>Increased Production Cost – Increased Revenue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82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ESR; </a:t>
                      </a:r>
                    </a:p>
                    <a:p>
                      <a:r>
                        <a:rPr lang="en-US" sz="1400" dirty="0"/>
                        <a:t>PR_BP &lt; 0, </a:t>
                      </a:r>
                    </a:p>
                    <a:p>
                      <a:r>
                        <a:rPr lang="en-US" sz="1400" dirty="0"/>
                        <a:t>DR_BP &lt;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Same as CLR (PR_BP &lt; DR_BP) as ESR BP &lt; 0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dirty="0"/>
                        <a:t>Increased Charge – Increase Consumer Benefit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Same as CLR (PR_BP &gt; DR_BP) as ESR BP &lt; 0</a:t>
                      </a:r>
                    </a:p>
                    <a:p>
                      <a:endParaRPr lang="en-US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Lost Consumer Benefit – Avoided Charge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973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ESR; </a:t>
                      </a:r>
                    </a:p>
                    <a:p>
                      <a:r>
                        <a:rPr lang="en-US" sz="1400" dirty="0"/>
                        <a:t>PR_BP &gt; 0, </a:t>
                      </a:r>
                    </a:p>
                    <a:p>
                      <a:r>
                        <a:rPr lang="en-US" sz="1400" dirty="0"/>
                        <a:t>DR_BP &lt;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Increased Charge – Increased Consumer Benefit + Lost Revenue – Avoided Production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39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ESR; </a:t>
                      </a:r>
                    </a:p>
                    <a:p>
                      <a:r>
                        <a:rPr lang="en-US" sz="1400" dirty="0"/>
                        <a:t>PR_BP &lt; 0, </a:t>
                      </a:r>
                    </a:p>
                    <a:p>
                      <a:r>
                        <a:rPr lang="en-US" sz="1400" dirty="0"/>
                        <a:t>DR_BP &gt;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Increased Production Cost – Increased Revenue + Lost Consumer Benefit – Avoided Charge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375263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AF2F7C7F-EDE8-9E7D-8103-67A0D301E925}"/>
              </a:ext>
            </a:extLst>
          </p:cNvPr>
          <p:cNvSpPr txBox="1"/>
          <p:nvPr/>
        </p:nvSpPr>
        <p:spPr>
          <a:xfrm>
            <a:off x="1058239" y="5768734"/>
            <a:ext cx="962688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AS Indifference Payment follows the same logic as GR Energy Indifference Payment and is calculated for each AS Offer segment, </a:t>
            </a:r>
            <a:r>
              <a:rPr lang="en-US"/>
              <a:t>for each AS type, </a:t>
            </a:r>
            <a:r>
              <a:rPr lang="en-US" dirty="0"/>
              <a:t>including the proxy AS Offer</a:t>
            </a:r>
          </a:p>
        </p:txBody>
      </p:sp>
    </p:spTree>
    <p:extLst>
      <p:ext uri="{BB962C8B-B14F-4D97-AF65-F5344CB8AC3E}">
        <p14:creationId xmlns:p14="http://schemas.microsoft.com/office/powerpoint/2010/main" val="1675123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005BB-4D68-D7A9-300B-84E25CA36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30FC4014-52D2-0E9D-5A59-9290F9F6A6C9}"/>
              </a:ext>
            </a:extLst>
          </p:cNvPr>
          <p:cNvSpPr txBox="1"/>
          <p:nvPr/>
        </p:nvSpPr>
        <p:spPr>
          <a:xfrm>
            <a:off x="7973814" y="1752398"/>
            <a:ext cx="3945157" cy="37856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GR’s QSE has no trades or DAM awards for energy and AS, GR not “in the money” for any AS awards</a:t>
            </a:r>
          </a:p>
          <a:p>
            <a:endParaRPr lang="en-US" sz="1600" dirty="0"/>
          </a:p>
          <a:p>
            <a:r>
              <a:rPr lang="en-US" sz="1600" dirty="0"/>
              <a:t>Real-Time Energy Imbalance Payment:</a:t>
            </a:r>
          </a:p>
          <a:p>
            <a:r>
              <a:rPr lang="en-US" sz="1600" dirty="0"/>
              <a:t>RTEIAMT= PR_LMP*DR_BP= Area </a:t>
            </a:r>
            <a:r>
              <a:rPr lang="en-US" sz="1600" dirty="0" err="1"/>
              <a:t>abcd</a:t>
            </a: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b="1" i="1" dirty="0"/>
              <a:t>Proposed Indifference payment</a:t>
            </a:r>
            <a:r>
              <a:rPr lang="en-US" sz="1600" dirty="0"/>
              <a:t>:</a:t>
            </a:r>
          </a:p>
          <a:p>
            <a:endParaRPr lang="en-US" sz="1600" dirty="0"/>
          </a:p>
          <a:p>
            <a:r>
              <a:rPr lang="en-US" sz="1600" dirty="0"/>
              <a:t>RDIGA= </a:t>
            </a:r>
            <a:r>
              <a:rPr lang="en-US" sz="1600" b="1" dirty="0">
                <a:highlight>
                  <a:srgbClr val="00AEC7"/>
                </a:highlight>
              </a:rPr>
              <a:t>Lost Revenue</a:t>
            </a:r>
            <a:r>
              <a:rPr lang="en-US" sz="1600" b="1" dirty="0"/>
              <a:t> </a:t>
            </a:r>
            <a:r>
              <a:rPr lang="en-US" sz="1600" dirty="0"/>
              <a:t>– </a:t>
            </a:r>
            <a:r>
              <a:rPr lang="en-US" sz="1600" b="1" dirty="0">
                <a:highlight>
                  <a:srgbClr val="808000"/>
                </a:highlight>
              </a:rPr>
              <a:t>Avoided Production Cost</a:t>
            </a:r>
          </a:p>
          <a:p>
            <a:r>
              <a:rPr lang="en-US" sz="1600" dirty="0"/>
              <a:t>= </a:t>
            </a:r>
            <a:r>
              <a:rPr lang="en-US" sz="1600" dirty="0">
                <a:highlight>
                  <a:srgbClr val="00AEC7"/>
                </a:highlight>
              </a:rPr>
              <a:t>Area </a:t>
            </a:r>
            <a:r>
              <a:rPr lang="en-US" sz="1600" dirty="0" err="1">
                <a:highlight>
                  <a:srgbClr val="00AEC7"/>
                </a:highlight>
              </a:rPr>
              <a:t>befc</a:t>
            </a:r>
            <a:r>
              <a:rPr lang="en-US" sz="1600" dirty="0"/>
              <a:t> – </a:t>
            </a:r>
            <a:r>
              <a:rPr lang="en-US" sz="1600" dirty="0">
                <a:highlight>
                  <a:srgbClr val="808000"/>
                </a:highlight>
              </a:rPr>
              <a:t>Area </a:t>
            </a:r>
            <a:r>
              <a:rPr lang="en-US" sz="1600" dirty="0" err="1">
                <a:highlight>
                  <a:srgbClr val="808000"/>
                </a:highlight>
              </a:rPr>
              <a:t>ghfc</a:t>
            </a:r>
            <a:endParaRPr lang="en-US" sz="1600" dirty="0">
              <a:highlight>
                <a:srgbClr val="808000"/>
              </a:highlight>
            </a:endParaRPr>
          </a:p>
          <a:p>
            <a:r>
              <a:rPr lang="en-US" sz="1600" dirty="0"/>
              <a:t>=Area </a:t>
            </a:r>
            <a:r>
              <a:rPr lang="en-US" sz="1600" dirty="0" err="1"/>
              <a:t>behg</a:t>
            </a:r>
            <a:endParaRPr lang="en-US" sz="1600" dirty="0"/>
          </a:p>
          <a:p>
            <a:endParaRPr lang="en-US" sz="1600" dirty="0"/>
          </a:p>
        </p:txBody>
      </p:sp>
      <p:graphicFrame>
        <p:nvGraphicFramePr>
          <p:cNvPr id="54" name="think-cell data - do not delete" hidden="1">
            <a:extLst>
              <a:ext uri="{FF2B5EF4-FFF2-40B4-BE49-F238E27FC236}">
                <a16:creationId xmlns:a16="http://schemas.microsoft.com/office/drawing/2014/main" id="{9D7DE57E-4BFA-A9F8-E1A8-273B4F94D00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5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D29790-F3CC-EB2F-0D96-D276D85413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7784E4A-E94E-E5F7-AA54-3340353C6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Indifference Payment Calculation (cont’d) </a:t>
            </a:r>
            <a:r>
              <a:rPr lang="en-US" dirty="0"/>
              <a:t>GR : PR_BP &gt; DR_BP;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16A6EC-1B6F-1ACA-2C41-2B6828197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15</a:t>
            </a:fld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4EA1E4C-5EB4-0EFC-3472-1FE7B0748784}"/>
              </a:ext>
            </a:extLst>
          </p:cNvPr>
          <p:cNvSpPr txBox="1">
            <a:spLocks/>
          </p:cNvSpPr>
          <p:nvPr/>
        </p:nvSpPr>
        <p:spPr>
          <a:xfrm>
            <a:off x="1736903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94F8E7F-5BA9-6A23-685F-B45D9A43A943}"/>
              </a:ext>
            </a:extLst>
          </p:cNvPr>
          <p:cNvSpPr txBox="1">
            <a:spLocks/>
          </p:cNvSpPr>
          <p:nvPr/>
        </p:nvSpPr>
        <p:spPr>
          <a:xfrm>
            <a:off x="4398767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D68B7133-003C-327F-1E97-74ECBCC0C0C8}"/>
              </a:ext>
            </a:extLst>
          </p:cNvPr>
          <p:cNvSpPr txBox="1">
            <a:spLocks/>
          </p:cNvSpPr>
          <p:nvPr/>
        </p:nvSpPr>
        <p:spPr>
          <a:xfrm>
            <a:off x="7060631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AE3B938-92C9-D813-2958-6614C3648DC1}"/>
              </a:ext>
            </a:extLst>
          </p:cNvPr>
          <p:cNvSpPr txBox="1">
            <a:spLocks/>
          </p:cNvSpPr>
          <p:nvPr/>
        </p:nvSpPr>
        <p:spPr>
          <a:xfrm>
            <a:off x="1736903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1EC26AB-4008-CB8E-831F-277767A78A24}"/>
              </a:ext>
            </a:extLst>
          </p:cNvPr>
          <p:cNvSpPr txBox="1">
            <a:spLocks/>
          </p:cNvSpPr>
          <p:nvPr/>
        </p:nvSpPr>
        <p:spPr>
          <a:xfrm>
            <a:off x="7060631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FB4FA19-7DCF-E2B3-0B54-04F679B1CA8C}"/>
              </a:ext>
            </a:extLst>
          </p:cNvPr>
          <p:cNvGrpSpPr/>
          <p:nvPr/>
        </p:nvGrpSpPr>
        <p:grpSpPr>
          <a:xfrm>
            <a:off x="80898" y="1369469"/>
            <a:ext cx="9745508" cy="5041699"/>
            <a:chOff x="464906" y="707407"/>
            <a:chExt cx="9745508" cy="504169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328282E-8D7F-6916-2C5D-CEEFCF0C3275}"/>
                </a:ext>
              </a:extLst>
            </p:cNvPr>
            <p:cNvSpPr txBox="1"/>
            <p:nvPr/>
          </p:nvSpPr>
          <p:spPr>
            <a:xfrm>
              <a:off x="9751634" y="5073134"/>
              <a:ext cx="4587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MW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38E3AFC-4B0A-9004-2923-6DC11D55F751}"/>
                </a:ext>
              </a:extLst>
            </p:cNvPr>
            <p:cNvGrpSpPr/>
            <p:nvPr/>
          </p:nvGrpSpPr>
          <p:grpSpPr>
            <a:xfrm>
              <a:off x="464906" y="707407"/>
              <a:ext cx="9346549" cy="5041699"/>
              <a:chOff x="384537" y="1013353"/>
              <a:chExt cx="9346549" cy="5041699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37377A07-104D-ADCC-63E1-6BB5F7916B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05250" y="1707795"/>
                <a:ext cx="0" cy="38784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A7238B7-24FA-CD30-6DB1-004AB24823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73997" y="1379314"/>
                <a:ext cx="31678" cy="421261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30094ED2-7A05-5BC9-160D-7ABB6C06DEDF}"/>
                  </a:ext>
                </a:extLst>
              </p:cNvPr>
              <p:cNvGrpSpPr/>
              <p:nvPr/>
            </p:nvGrpSpPr>
            <p:grpSpPr>
              <a:xfrm>
                <a:off x="384537" y="1013353"/>
                <a:ext cx="9346549" cy="5041699"/>
                <a:chOff x="388001" y="946341"/>
                <a:chExt cx="9346549" cy="5041699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BD1269A3-316B-DFDF-DE14-7E97820ADC37}"/>
                    </a:ext>
                  </a:extLst>
                </p:cNvPr>
                <p:cNvGrpSpPr/>
                <p:nvPr/>
              </p:nvGrpSpPr>
              <p:grpSpPr>
                <a:xfrm>
                  <a:off x="388001" y="946341"/>
                  <a:ext cx="9346549" cy="5041699"/>
                  <a:chOff x="388001" y="679224"/>
                  <a:chExt cx="9346549" cy="5041699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A6D2F1B1-35E6-A391-1F0E-B71472C55E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514475" y="1379314"/>
                    <a:ext cx="5791200" cy="0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  <a:prstDash val="sysDot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45AEC60-EEED-6C1F-FCBA-B07D1D7E43A8}"/>
                      </a:ext>
                    </a:extLst>
                  </p:cNvPr>
                  <p:cNvGrpSpPr/>
                  <p:nvPr/>
                </p:nvGrpSpPr>
                <p:grpSpPr>
                  <a:xfrm>
                    <a:off x="388001" y="679224"/>
                    <a:ext cx="9346549" cy="5041699"/>
                    <a:chOff x="388001" y="679224"/>
                    <a:chExt cx="9346549" cy="5041699"/>
                  </a:xfrm>
                </p:grpSpPr>
                <p:cxnSp>
                  <p:nvCxnSpPr>
                    <p:cNvPr id="13" name="Straight Arrow Connector 12">
                      <a:extLst>
                        <a:ext uri="{FF2B5EF4-FFF2-40B4-BE49-F238E27FC236}">
                          <a16:creationId xmlns:a16="http://schemas.microsoft.com/office/drawing/2014/main" id="{2898E504-9235-B38B-661C-DBA12BEC5B9F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514475" y="1019175"/>
                      <a:ext cx="0" cy="4238625"/>
                    </a:xfrm>
                    <a:prstGeom prst="straightConnector1">
                      <a:avLst/>
                    </a:prstGeom>
                    <a:ln w="28575"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181D9006-89CA-098C-3C19-4B87B244166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88001" y="679224"/>
                      <a:ext cx="9346549" cy="5041699"/>
                      <a:chOff x="388001" y="699772"/>
                      <a:chExt cx="9346549" cy="5041699"/>
                    </a:xfrm>
                  </p:grpSpPr>
                  <p:sp>
                    <p:nvSpPr>
                      <p:cNvPr id="68" name="TextBox 67">
                        <a:extLst>
                          <a:ext uri="{FF2B5EF4-FFF2-40B4-BE49-F238E27FC236}">
                            <a16:creationId xmlns:a16="http://schemas.microsoft.com/office/drawing/2014/main" id="{0754C667-5190-E9FE-2792-BBEB165EFCA2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963273" y="5464472"/>
                        <a:ext cx="688009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PR_BP</a:t>
                        </a:r>
                      </a:p>
                    </p:txBody>
                  </p:sp>
                  <p:sp>
                    <p:nvSpPr>
                      <p:cNvPr id="71" name="TextBox 70">
                        <a:extLst>
                          <a:ext uri="{FF2B5EF4-FFF2-40B4-BE49-F238E27FC236}">
                            <a16:creationId xmlns:a16="http://schemas.microsoft.com/office/drawing/2014/main" id="{53B433C0-4C27-966B-5051-5CEE2766109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68792" y="5402063"/>
                        <a:ext cx="696024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DR_BP</a:t>
                        </a:r>
                      </a:p>
                    </p:txBody>
                  </p:sp>
                  <p:grpSp>
                    <p:nvGrpSpPr>
                      <p:cNvPr id="20" name="Group 19">
                        <a:extLst>
                          <a:ext uri="{FF2B5EF4-FFF2-40B4-BE49-F238E27FC236}">
                            <a16:creationId xmlns:a16="http://schemas.microsoft.com/office/drawing/2014/main" id="{A1C25EA5-8CF8-78A3-C48A-42FC6BB54D0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88001" y="699772"/>
                        <a:ext cx="9346549" cy="4567553"/>
                        <a:chOff x="388001" y="699772"/>
                        <a:chExt cx="9346549" cy="4567553"/>
                      </a:xfrm>
                    </p:grpSpPr>
                    <p:cxnSp>
                      <p:nvCxnSpPr>
                        <p:cNvPr id="11" name="Straight Arrow Connector 10">
                          <a:extLst>
                            <a:ext uri="{FF2B5EF4-FFF2-40B4-BE49-F238E27FC236}">
                              <a16:creationId xmlns:a16="http://schemas.microsoft.com/office/drawing/2014/main" id="{399C7398-BE75-BC4A-5578-145D27B6CDC2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514475" y="5267325"/>
                          <a:ext cx="8220075" cy="0"/>
                        </a:xfrm>
                        <a:prstGeom prst="straightConnector1">
                          <a:avLst/>
                        </a:prstGeom>
                        <a:ln w="28575">
                          <a:tailEnd type="triangle"/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6" name="TextBox 15">
                          <a:extLst>
                            <a:ext uri="{FF2B5EF4-FFF2-40B4-BE49-F238E27FC236}">
                              <a16:creationId xmlns:a16="http://schemas.microsoft.com/office/drawing/2014/main" id="{4339173F-C8B0-0A90-8909-0B7ECF8BCA0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5349" y="699772"/>
                          <a:ext cx="630301" cy="2616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100" dirty="0"/>
                            <a:t>$/MWh</a:t>
                          </a:r>
                        </a:p>
                      </p:txBody>
                    </p:sp>
                    <p:cxnSp>
                      <p:nvCxnSpPr>
                        <p:cNvPr id="19" name="Straight Connector 18">
                          <a:extLst>
                            <a:ext uri="{FF2B5EF4-FFF2-40B4-BE49-F238E27FC236}">
                              <a16:creationId xmlns:a16="http://schemas.microsoft.com/office/drawing/2014/main" id="{8AB04E96-C485-674F-EBE9-0EAFEBB8E95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795425" y="1847999"/>
                          <a:ext cx="5934465" cy="739238"/>
                        </a:xfrm>
                        <a:prstGeom prst="line">
                          <a:avLst/>
                        </a:prstGeom>
                        <a:ln w="38100">
                          <a:solidFill>
                            <a:schemeClr val="accent1">
                              <a:lumMod val="75000"/>
                              <a:lumOff val="2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81" name="TextBox 80">
                          <a:extLst>
                            <a:ext uri="{FF2B5EF4-FFF2-40B4-BE49-F238E27FC236}">
                              <a16:creationId xmlns:a16="http://schemas.microsoft.com/office/drawing/2014/main" id="{71F7F37F-A5F1-5CF1-0255-8019DC1EE3F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88001" y="1203841"/>
                          <a:ext cx="798617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PR_LMP</a:t>
                          </a:r>
                        </a:p>
                      </p:txBody>
                    </p:sp>
                    <p:sp>
                      <p:nvSpPr>
                        <p:cNvPr id="5" name="TextBox 4">
                          <a:extLst>
                            <a:ext uri="{FF2B5EF4-FFF2-40B4-BE49-F238E27FC236}">
                              <a16:creationId xmlns:a16="http://schemas.microsoft.com/office/drawing/2014/main" id="{43393974-F92D-A409-EAFA-98A86B04226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90366" y="1156583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a</a:t>
                          </a:r>
                        </a:p>
                      </p:txBody>
                    </p:sp>
                    <p:sp>
                      <p:nvSpPr>
                        <p:cNvPr id="6" name="TextBox 5">
                          <a:extLst>
                            <a:ext uri="{FF2B5EF4-FFF2-40B4-BE49-F238E27FC236}">
                              <a16:creationId xmlns:a16="http://schemas.microsoft.com/office/drawing/2014/main" id="{E159947D-573E-0245-7608-4A8FA61C018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32939" y="1326506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b</a:t>
                          </a:r>
                        </a:p>
                      </p:txBody>
                    </p:sp>
                    <p:sp>
                      <p:nvSpPr>
                        <p:cNvPr id="7" name="TextBox 6">
                          <a:extLst>
                            <a:ext uri="{FF2B5EF4-FFF2-40B4-BE49-F238E27FC236}">
                              <a16:creationId xmlns:a16="http://schemas.microsoft.com/office/drawing/2014/main" id="{D4A11DDA-44E7-D961-1F17-5A230C5A292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60352" y="4964153"/>
                          <a:ext cx="261610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c</a:t>
                          </a:r>
                        </a:p>
                      </p:txBody>
                    </p:sp>
                    <p:sp>
                      <p:nvSpPr>
                        <p:cNvPr id="8" name="TextBox 7">
                          <a:extLst>
                            <a:ext uri="{FF2B5EF4-FFF2-40B4-BE49-F238E27FC236}">
                              <a16:creationId xmlns:a16="http://schemas.microsoft.com/office/drawing/2014/main" id="{8302CCBB-64E1-BC32-82BD-B0120A398FD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85900" y="4902756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d</a:t>
                          </a:r>
                        </a:p>
                      </p:txBody>
                    </p:sp>
                    <p:sp>
                      <p:nvSpPr>
                        <p:cNvPr id="12" name="TextBox 11">
                          <a:extLst>
                            <a:ext uri="{FF2B5EF4-FFF2-40B4-BE49-F238E27FC236}">
                              <a16:creationId xmlns:a16="http://schemas.microsoft.com/office/drawing/2014/main" id="{F41B5B8E-047B-C08A-7775-41B776C70AE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290605" y="4915154"/>
                          <a:ext cx="227948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f</a:t>
                          </a:r>
                        </a:p>
                      </p:txBody>
                    </p:sp>
                    <p:sp>
                      <p:nvSpPr>
                        <p:cNvPr id="14" name="TextBox 13">
                          <a:extLst>
                            <a:ext uri="{FF2B5EF4-FFF2-40B4-BE49-F238E27FC236}">
                              <a16:creationId xmlns:a16="http://schemas.microsoft.com/office/drawing/2014/main" id="{B29ED8CB-90FF-B350-0B5C-2300DF54B35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306380" y="1903260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h</a:t>
                          </a:r>
                        </a:p>
                      </p:txBody>
                    </p:sp>
                    <p:sp>
                      <p:nvSpPr>
                        <p:cNvPr id="15" name="TextBox 14">
                          <a:extLst>
                            <a:ext uri="{FF2B5EF4-FFF2-40B4-BE49-F238E27FC236}">
                              <a16:creationId xmlns:a16="http://schemas.microsoft.com/office/drawing/2014/main" id="{12178863-77EE-E4C6-0EA7-0C61E257181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20017" y="2010206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g</a:t>
                          </a:r>
                        </a:p>
                      </p:txBody>
                    </p:sp>
                  </p:grpSp>
                </p:grpSp>
              </p:grpSp>
            </p:grp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377ECC44-B3C8-3EF0-E80D-EB53D0C07603}"/>
                    </a:ext>
                  </a:extLst>
                </p:cNvPr>
                <p:cNvSpPr txBox="1"/>
                <p:nvPr/>
              </p:nvSpPr>
              <p:spPr>
                <a:xfrm>
                  <a:off x="7650419" y="1907880"/>
                  <a:ext cx="518091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/>
                    <a:t>EOC</a:t>
                  </a:r>
                </a:p>
              </p:txBody>
            </p:sp>
          </p:grp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D6F72404-9AEE-22A3-8EFE-DD29A67994EF}"/>
              </a:ext>
            </a:extLst>
          </p:cNvPr>
          <p:cNvSpPr txBox="1"/>
          <p:nvPr/>
        </p:nvSpPr>
        <p:spPr>
          <a:xfrm>
            <a:off x="6684930" y="1055303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HDL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0D782BD-592C-9B4B-428B-7664BE53B901}"/>
              </a:ext>
            </a:extLst>
          </p:cNvPr>
          <p:cNvSpPr txBox="1"/>
          <p:nvPr/>
        </p:nvSpPr>
        <p:spPr>
          <a:xfrm>
            <a:off x="7006696" y="1900723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88FF37A7-756F-DA5C-EA9E-11ABEDBFDB50}"/>
              </a:ext>
            </a:extLst>
          </p:cNvPr>
          <p:cNvSpPr/>
          <p:nvPr/>
        </p:nvSpPr>
        <p:spPr>
          <a:xfrm>
            <a:off x="3597310" y="2059912"/>
            <a:ext cx="3406391" cy="934497"/>
          </a:xfrm>
          <a:custGeom>
            <a:avLst/>
            <a:gdLst>
              <a:gd name="csX0" fmla="*/ 0 w 3406391"/>
              <a:gd name="csY0" fmla="*/ 0 h 934497"/>
              <a:gd name="csX1" fmla="*/ 3406391 w 3406391"/>
              <a:gd name="csY1" fmla="*/ 10048 h 934497"/>
              <a:gd name="csX2" fmla="*/ 3396343 w 3406391"/>
              <a:gd name="csY2" fmla="*/ 522514 h 934497"/>
              <a:gd name="csX3" fmla="*/ 0 w 3406391"/>
              <a:gd name="csY3" fmla="*/ 934497 h 934497"/>
              <a:gd name="csX4" fmla="*/ 0 w 3406391"/>
              <a:gd name="csY4" fmla="*/ 0 h 9344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406391" h="934497">
                <a:moveTo>
                  <a:pt x="0" y="0"/>
                </a:moveTo>
                <a:lnTo>
                  <a:pt x="3406391" y="10048"/>
                </a:lnTo>
                <a:lnTo>
                  <a:pt x="3396343" y="522514"/>
                </a:lnTo>
                <a:lnTo>
                  <a:pt x="0" y="93449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  <a:lumOff val="50000"/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65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DFE9B-6B53-F554-A2D8-D49856F44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think-cell data - do not delete" hidden="1">
            <a:extLst>
              <a:ext uri="{FF2B5EF4-FFF2-40B4-BE49-F238E27FC236}">
                <a16:creationId xmlns:a16="http://schemas.microsoft.com/office/drawing/2014/main" id="{80477C36-5519-9336-5083-5354CF912F7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5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A786290-FAE3-EF13-A008-BDE958E68C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E6AD1DE-8FF9-B453-06D1-BCDEDDAE6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Indifference Payment Calculation (cont’d) </a:t>
            </a:r>
            <a:r>
              <a:rPr lang="en-US" dirty="0"/>
              <a:t>GR : PR_BP &lt; DR_BP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9DA36-922D-E0C3-5858-732FE53F1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16</a:t>
            </a:fld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B20E9EA-6F68-2FE8-330D-64D7704B78D1}"/>
              </a:ext>
            </a:extLst>
          </p:cNvPr>
          <p:cNvSpPr txBox="1">
            <a:spLocks/>
          </p:cNvSpPr>
          <p:nvPr/>
        </p:nvSpPr>
        <p:spPr>
          <a:xfrm>
            <a:off x="1736903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FC5403E-F538-9D2B-1802-826E9B53B9D8}"/>
              </a:ext>
            </a:extLst>
          </p:cNvPr>
          <p:cNvSpPr txBox="1">
            <a:spLocks/>
          </p:cNvSpPr>
          <p:nvPr/>
        </p:nvSpPr>
        <p:spPr>
          <a:xfrm>
            <a:off x="4398767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DDAC865-4C45-A247-5BA8-C63C390583BC}"/>
              </a:ext>
            </a:extLst>
          </p:cNvPr>
          <p:cNvSpPr txBox="1">
            <a:spLocks/>
          </p:cNvSpPr>
          <p:nvPr/>
        </p:nvSpPr>
        <p:spPr>
          <a:xfrm>
            <a:off x="7060631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BA0AC4F-0D42-6280-ADCC-06FEA86519F5}"/>
              </a:ext>
            </a:extLst>
          </p:cNvPr>
          <p:cNvSpPr txBox="1">
            <a:spLocks/>
          </p:cNvSpPr>
          <p:nvPr/>
        </p:nvSpPr>
        <p:spPr>
          <a:xfrm>
            <a:off x="1736903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13C827F-805C-C0B0-4699-145680AF8913}"/>
              </a:ext>
            </a:extLst>
          </p:cNvPr>
          <p:cNvSpPr txBox="1">
            <a:spLocks/>
          </p:cNvSpPr>
          <p:nvPr/>
        </p:nvSpPr>
        <p:spPr>
          <a:xfrm>
            <a:off x="7060631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891ECDA-D91E-4A9B-4D5C-03677E95F995}"/>
              </a:ext>
            </a:extLst>
          </p:cNvPr>
          <p:cNvGrpSpPr/>
          <p:nvPr/>
        </p:nvGrpSpPr>
        <p:grpSpPr>
          <a:xfrm>
            <a:off x="97861" y="1369469"/>
            <a:ext cx="9728545" cy="5041699"/>
            <a:chOff x="481869" y="707407"/>
            <a:chExt cx="9728545" cy="504169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6842B98-4162-0012-02C2-FD835A744AB2}"/>
                </a:ext>
              </a:extLst>
            </p:cNvPr>
            <p:cNvSpPr txBox="1"/>
            <p:nvPr/>
          </p:nvSpPr>
          <p:spPr>
            <a:xfrm>
              <a:off x="9751634" y="5073134"/>
              <a:ext cx="4587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MW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BE4C76D-1A93-33B7-1605-588B1DFB21CB}"/>
                </a:ext>
              </a:extLst>
            </p:cNvPr>
            <p:cNvGrpSpPr/>
            <p:nvPr/>
          </p:nvGrpSpPr>
          <p:grpSpPr>
            <a:xfrm>
              <a:off x="481869" y="707407"/>
              <a:ext cx="9329586" cy="5041699"/>
              <a:chOff x="401500" y="1013353"/>
              <a:chExt cx="9329586" cy="5041699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D2CB9458-54D8-5BF3-5587-B55AFB4A87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05250" y="1707795"/>
                <a:ext cx="0" cy="38784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DD8DA62-9213-8922-9BFD-41EA8ED847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73997" y="1379314"/>
                <a:ext cx="31678" cy="421261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6455B87A-654E-A646-67CD-3E49E088D3EC}"/>
                  </a:ext>
                </a:extLst>
              </p:cNvPr>
              <p:cNvGrpSpPr/>
              <p:nvPr/>
            </p:nvGrpSpPr>
            <p:grpSpPr>
              <a:xfrm>
                <a:off x="401500" y="1013353"/>
                <a:ext cx="9329586" cy="5041699"/>
                <a:chOff x="404964" y="946341"/>
                <a:chExt cx="9329586" cy="5041699"/>
              </a:xfrm>
            </p:grpSpPr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8B38218F-00CC-0E56-D021-6F936C246710}"/>
                    </a:ext>
                  </a:extLst>
                </p:cNvPr>
                <p:cNvGrpSpPr/>
                <p:nvPr/>
              </p:nvGrpSpPr>
              <p:grpSpPr>
                <a:xfrm>
                  <a:off x="404964" y="946341"/>
                  <a:ext cx="9329586" cy="5041699"/>
                  <a:chOff x="404964" y="679224"/>
                  <a:chExt cx="9329586" cy="5041699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8E9068CB-A4C2-3564-01BA-990D34E8E9BA}"/>
                      </a:ext>
                    </a:extLst>
                  </p:cNvPr>
                  <p:cNvGrpSpPr/>
                  <p:nvPr/>
                </p:nvGrpSpPr>
                <p:grpSpPr>
                  <a:xfrm>
                    <a:off x="404964" y="679224"/>
                    <a:ext cx="9329586" cy="5041699"/>
                    <a:chOff x="404964" y="679224"/>
                    <a:chExt cx="9329586" cy="5041699"/>
                  </a:xfrm>
                </p:grpSpPr>
                <p:cxnSp>
                  <p:nvCxnSpPr>
                    <p:cNvPr id="13" name="Straight Arrow Connector 12">
                      <a:extLst>
                        <a:ext uri="{FF2B5EF4-FFF2-40B4-BE49-F238E27FC236}">
                          <a16:creationId xmlns:a16="http://schemas.microsoft.com/office/drawing/2014/main" id="{492956D4-7BB0-9AD5-A8A0-3AD5FD16BA52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514475" y="1019175"/>
                      <a:ext cx="0" cy="4238625"/>
                    </a:xfrm>
                    <a:prstGeom prst="straightConnector1">
                      <a:avLst/>
                    </a:prstGeom>
                    <a:ln w="28575"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F918E884-8262-C187-B02F-0C3C65D4E8F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04964" y="679224"/>
                      <a:ext cx="9329586" cy="5041699"/>
                      <a:chOff x="404964" y="699772"/>
                      <a:chExt cx="9329586" cy="5041699"/>
                    </a:xfrm>
                  </p:grpSpPr>
                  <p:sp>
                    <p:nvSpPr>
                      <p:cNvPr id="68" name="TextBox 67">
                        <a:extLst>
                          <a:ext uri="{FF2B5EF4-FFF2-40B4-BE49-F238E27FC236}">
                            <a16:creationId xmlns:a16="http://schemas.microsoft.com/office/drawing/2014/main" id="{A34F47EA-332B-D7FF-41B5-A6CCA8C95D72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963273" y="5464472"/>
                        <a:ext cx="696024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DR_BP</a:t>
                        </a:r>
                      </a:p>
                    </p:txBody>
                  </p:sp>
                  <p:sp>
                    <p:nvSpPr>
                      <p:cNvPr id="71" name="TextBox 70">
                        <a:extLst>
                          <a:ext uri="{FF2B5EF4-FFF2-40B4-BE49-F238E27FC236}">
                            <a16:creationId xmlns:a16="http://schemas.microsoft.com/office/drawing/2014/main" id="{BA92D263-9F7E-83B1-756E-835C3994496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68792" y="5402063"/>
                        <a:ext cx="688009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PR_BP</a:t>
                        </a:r>
                      </a:p>
                    </p:txBody>
                  </p:sp>
                  <p:grpSp>
                    <p:nvGrpSpPr>
                      <p:cNvPr id="20" name="Group 19">
                        <a:extLst>
                          <a:ext uri="{FF2B5EF4-FFF2-40B4-BE49-F238E27FC236}">
                            <a16:creationId xmlns:a16="http://schemas.microsoft.com/office/drawing/2014/main" id="{0684A1E1-76F9-2983-D1EB-0183A3E5B93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04964" y="699772"/>
                        <a:ext cx="9329586" cy="4592429"/>
                        <a:chOff x="404964" y="699772"/>
                        <a:chExt cx="9329586" cy="4592429"/>
                      </a:xfrm>
                    </p:grpSpPr>
                    <p:cxnSp>
                      <p:nvCxnSpPr>
                        <p:cNvPr id="11" name="Straight Arrow Connector 10">
                          <a:extLst>
                            <a:ext uri="{FF2B5EF4-FFF2-40B4-BE49-F238E27FC236}">
                              <a16:creationId xmlns:a16="http://schemas.microsoft.com/office/drawing/2014/main" id="{415B7283-5308-8A7E-EA3C-4DB5990E7C2D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514475" y="5267325"/>
                          <a:ext cx="8220075" cy="0"/>
                        </a:xfrm>
                        <a:prstGeom prst="straightConnector1">
                          <a:avLst/>
                        </a:prstGeom>
                        <a:ln w="28575">
                          <a:tailEnd type="triangle"/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6" name="TextBox 15">
                          <a:extLst>
                            <a:ext uri="{FF2B5EF4-FFF2-40B4-BE49-F238E27FC236}">
                              <a16:creationId xmlns:a16="http://schemas.microsoft.com/office/drawing/2014/main" id="{CB46A982-57A9-4299-0337-FC2A31986FC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5349" y="699772"/>
                          <a:ext cx="671979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$/MWh</a:t>
                          </a:r>
                        </a:p>
                      </p:txBody>
                    </p:sp>
                    <p:cxnSp>
                      <p:nvCxnSpPr>
                        <p:cNvPr id="19" name="Straight Connector 18">
                          <a:extLst>
                            <a:ext uri="{FF2B5EF4-FFF2-40B4-BE49-F238E27FC236}">
                              <a16:creationId xmlns:a16="http://schemas.microsoft.com/office/drawing/2014/main" id="{15CF6CAA-B402-36E2-6AB8-81665C8EDB6E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795425" y="1872879"/>
                          <a:ext cx="5786183" cy="706255"/>
                        </a:xfrm>
                        <a:prstGeom prst="line">
                          <a:avLst/>
                        </a:prstGeom>
                        <a:ln w="38100">
                          <a:solidFill>
                            <a:schemeClr val="accent1">
                              <a:lumMod val="75000"/>
                              <a:lumOff val="2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75" name="TextBox 74">
                          <a:extLst>
                            <a:ext uri="{FF2B5EF4-FFF2-40B4-BE49-F238E27FC236}">
                              <a16:creationId xmlns:a16="http://schemas.microsoft.com/office/drawing/2014/main" id="{3D1019AF-E645-0819-BF12-038CFCED720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04964" y="2068049"/>
                          <a:ext cx="798617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PR_LMP</a:t>
                          </a:r>
                        </a:p>
                      </p:txBody>
                    </p:sp>
                    <p:sp>
                      <p:nvSpPr>
                        <p:cNvPr id="5" name="TextBox 4">
                          <a:extLst>
                            <a:ext uri="{FF2B5EF4-FFF2-40B4-BE49-F238E27FC236}">
                              <a16:creationId xmlns:a16="http://schemas.microsoft.com/office/drawing/2014/main" id="{AFC1B857-6324-F288-0B27-D2E762047B6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95705" y="2250898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a</a:t>
                          </a:r>
                        </a:p>
                      </p:txBody>
                    </p:sp>
                    <p:sp>
                      <p:nvSpPr>
                        <p:cNvPr id="6" name="TextBox 5">
                          <a:extLst>
                            <a:ext uri="{FF2B5EF4-FFF2-40B4-BE49-F238E27FC236}">
                              <a16:creationId xmlns:a16="http://schemas.microsoft.com/office/drawing/2014/main" id="{C99E8D4E-0C24-55A1-29CB-68B82A20A2B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064329" y="2291889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b</a:t>
                          </a:r>
                        </a:p>
                      </p:txBody>
                    </p:sp>
                    <p:sp>
                      <p:nvSpPr>
                        <p:cNvPr id="7" name="TextBox 6">
                          <a:extLst>
                            <a:ext uri="{FF2B5EF4-FFF2-40B4-BE49-F238E27FC236}">
                              <a16:creationId xmlns:a16="http://schemas.microsoft.com/office/drawing/2014/main" id="{225251C1-21DC-C784-C413-CEEAC4D17AD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040830" y="5006472"/>
                          <a:ext cx="261610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c</a:t>
                          </a:r>
                        </a:p>
                      </p:txBody>
                    </p:sp>
                    <p:sp>
                      <p:nvSpPr>
                        <p:cNvPr id="8" name="TextBox 7">
                          <a:extLst>
                            <a:ext uri="{FF2B5EF4-FFF2-40B4-BE49-F238E27FC236}">
                              <a16:creationId xmlns:a16="http://schemas.microsoft.com/office/drawing/2014/main" id="{E3117F83-DCE3-39C4-326C-6DFBE850136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85900" y="4902756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d</a:t>
                          </a:r>
                        </a:p>
                      </p:txBody>
                    </p:sp>
                    <p:sp>
                      <p:nvSpPr>
                        <p:cNvPr id="12" name="TextBox 11">
                          <a:extLst>
                            <a:ext uri="{FF2B5EF4-FFF2-40B4-BE49-F238E27FC236}">
                              <a16:creationId xmlns:a16="http://schemas.microsoft.com/office/drawing/2014/main" id="{21F5F3A5-3255-DDF8-3178-2F8A78BF37B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085168" y="1626869"/>
                          <a:ext cx="227948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f</a:t>
                          </a:r>
                        </a:p>
                      </p:txBody>
                    </p:sp>
                    <p:sp>
                      <p:nvSpPr>
                        <p:cNvPr id="15" name="TextBox 14">
                          <a:extLst>
                            <a:ext uri="{FF2B5EF4-FFF2-40B4-BE49-F238E27FC236}">
                              <a16:creationId xmlns:a16="http://schemas.microsoft.com/office/drawing/2014/main" id="{5B35A3A0-6F95-FC59-A874-23A6162F47C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917474" y="5015202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g</a:t>
                          </a:r>
                        </a:p>
                      </p:txBody>
                    </p:sp>
                  </p:grpSp>
                </p:grpSp>
              </p:grp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2325C3BC-2B00-7E2E-730F-F50164F2B5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512919" y="2302329"/>
                    <a:ext cx="6382759" cy="0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  <a:prstDash val="sysDot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82DB7EF8-6F88-1FB1-F119-465CC11921A0}"/>
                    </a:ext>
                  </a:extLst>
                </p:cNvPr>
                <p:cNvSpPr txBox="1"/>
                <p:nvPr/>
              </p:nvSpPr>
              <p:spPr>
                <a:xfrm>
                  <a:off x="7516707" y="1969610"/>
                  <a:ext cx="518091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/>
                    <a:t>EOC</a:t>
                  </a:r>
                </a:p>
              </p:txBody>
            </p:sp>
          </p:grpSp>
        </p:grp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B6DB6D26-7184-1C12-0923-D04DD7309B6D}"/>
              </a:ext>
            </a:extLst>
          </p:cNvPr>
          <p:cNvSpPr txBox="1"/>
          <p:nvPr/>
        </p:nvSpPr>
        <p:spPr>
          <a:xfrm>
            <a:off x="7727695" y="2125686"/>
            <a:ext cx="4230574" cy="35394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GR’s QSE has no trades or DAM awards for energy and AS, GR not “in the money” for any AS awards</a:t>
            </a:r>
          </a:p>
          <a:p>
            <a:endParaRPr lang="en-US" sz="1600" dirty="0"/>
          </a:p>
          <a:p>
            <a:r>
              <a:rPr lang="en-US" sz="1600" dirty="0"/>
              <a:t>Real-Time Energy Imbalance Payment RTEIAMT = PR_LMP*DR_BP= Area </a:t>
            </a:r>
            <a:r>
              <a:rPr lang="en-US" sz="1600" dirty="0" err="1"/>
              <a:t>abcd</a:t>
            </a: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b="1" i="1" dirty="0"/>
              <a:t>Proposed Indifference payment</a:t>
            </a:r>
            <a:r>
              <a:rPr lang="en-US" sz="1600" dirty="0"/>
              <a:t>:</a:t>
            </a:r>
          </a:p>
          <a:p>
            <a:endParaRPr lang="en-US" sz="1600" dirty="0"/>
          </a:p>
          <a:p>
            <a:r>
              <a:rPr lang="en-US" sz="1600" dirty="0"/>
              <a:t>RDIGA = </a:t>
            </a:r>
            <a:r>
              <a:rPr lang="en-US" sz="1600" b="1" dirty="0">
                <a:highlight>
                  <a:srgbClr val="FFFF00"/>
                </a:highlight>
              </a:rPr>
              <a:t>Increased Production Cost</a:t>
            </a:r>
            <a:r>
              <a:rPr lang="en-US" sz="1600" b="1" dirty="0"/>
              <a:t> </a:t>
            </a:r>
            <a:r>
              <a:rPr lang="en-US" sz="1600" dirty="0"/>
              <a:t>– </a:t>
            </a:r>
            <a:r>
              <a:rPr lang="en-US" sz="1600" b="1" dirty="0">
                <a:highlight>
                  <a:srgbClr val="00FF00"/>
                </a:highlight>
              </a:rPr>
              <a:t>Increased Revenue</a:t>
            </a:r>
          </a:p>
          <a:p>
            <a:r>
              <a:rPr lang="en-US" sz="1600" dirty="0"/>
              <a:t>= </a:t>
            </a:r>
            <a:r>
              <a:rPr lang="en-US" sz="1600" dirty="0">
                <a:highlight>
                  <a:srgbClr val="FFFF00"/>
                </a:highlight>
              </a:rPr>
              <a:t>Area </a:t>
            </a:r>
            <a:r>
              <a:rPr lang="en-US" sz="1600" dirty="0" err="1">
                <a:highlight>
                  <a:srgbClr val="FFFF00"/>
                </a:highlight>
              </a:rPr>
              <a:t>efcg</a:t>
            </a:r>
            <a:r>
              <a:rPr lang="en-US" sz="1600" dirty="0"/>
              <a:t> – </a:t>
            </a:r>
            <a:r>
              <a:rPr lang="en-US" sz="1600" dirty="0">
                <a:highlight>
                  <a:srgbClr val="00FF00"/>
                </a:highlight>
              </a:rPr>
              <a:t>Area </a:t>
            </a:r>
            <a:r>
              <a:rPr lang="en-US" sz="1600" dirty="0" err="1">
                <a:highlight>
                  <a:srgbClr val="00FF00"/>
                </a:highlight>
              </a:rPr>
              <a:t>ebcg</a:t>
            </a:r>
            <a:endParaRPr lang="en-US" sz="1600" dirty="0">
              <a:highlight>
                <a:srgbClr val="00FF00"/>
              </a:highlight>
            </a:endParaRPr>
          </a:p>
          <a:p>
            <a:r>
              <a:rPr lang="en-US" sz="1600" dirty="0"/>
              <a:t>=Area </a:t>
            </a:r>
            <a:r>
              <a:rPr lang="en-US" sz="1600" dirty="0" err="1"/>
              <a:t>efb</a:t>
            </a:r>
            <a:endParaRPr lang="en-US" sz="16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282D4C4-D75B-D014-D946-4E1542AB8C01}"/>
              </a:ext>
            </a:extLst>
          </p:cNvPr>
          <p:cNvSpPr txBox="1"/>
          <p:nvPr/>
        </p:nvSpPr>
        <p:spPr>
          <a:xfrm>
            <a:off x="6684930" y="1055303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HDL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BFFC7F-5CFB-B47D-FA1D-B2334C3A71D4}"/>
              </a:ext>
            </a:extLst>
          </p:cNvPr>
          <p:cNvSpPr txBox="1"/>
          <p:nvPr/>
        </p:nvSpPr>
        <p:spPr>
          <a:xfrm>
            <a:off x="3599599" y="298135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2D7E8E4C-3365-F7F3-B24D-6F79EE15BA3A}"/>
              </a:ext>
            </a:extLst>
          </p:cNvPr>
          <p:cNvSpPr/>
          <p:nvPr/>
        </p:nvSpPr>
        <p:spPr>
          <a:xfrm>
            <a:off x="3597310" y="2572378"/>
            <a:ext cx="3396343" cy="432079"/>
          </a:xfrm>
          <a:custGeom>
            <a:avLst/>
            <a:gdLst>
              <a:gd name="csX0" fmla="*/ 0 w 3396343"/>
              <a:gd name="csY0" fmla="*/ 411982 h 432079"/>
              <a:gd name="csX1" fmla="*/ 3396343 w 3396343"/>
              <a:gd name="csY1" fmla="*/ 0 h 432079"/>
              <a:gd name="csX2" fmla="*/ 3386294 w 3396343"/>
              <a:gd name="csY2" fmla="*/ 432079 h 432079"/>
              <a:gd name="csX3" fmla="*/ 0 w 3396343"/>
              <a:gd name="csY3" fmla="*/ 411982 h 43207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3396343" h="432079">
                <a:moveTo>
                  <a:pt x="0" y="411982"/>
                </a:moveTo>
                <a:lnTo>
                  <a:pt x="3396343" y="0"/>
                </a:lnTo>
                <a:lnTo>
                  <a:pt x="3386294" y="432079"/>
                </a:lnTo>
                <a:lnTo>
                  <a:pt x="0" y="411982"/>
                </a:lnTo>
                <a:close/>
              </a:path>
            </a:pathLst>
          </a:custGeom>
          <a:solidFill>
            <a:schemeClr val="accent1">
              <a:lumMod val="50000"/>
              <a:lumOff val="50000"/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6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2441C-7D20-740B-0ADF-CB201C150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FFE3161E-3205-9689-A7B4-31DEA0D6A1C3}"/>
              </a:ext>
            </a:extLst>
          </p:cNvPr>
          <p:cNvSpPr txBox="1"/>
          <p:nvPr/>
        </p:nvSpPr>
        <p:spPr>
          <a:xfrm>
            <a:off x="7856772" y="1735430"/>
            <a:ext cx="3945157" cy="37856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CLR’s QSE has no trades or DAM awards for energy and AS, CLR not “in the money” for any AS awards</a:t>
            </a:r>
          </a:p>
          <a:p>
            <a:endParaRPr lang="en-US" sz="1600" dirty="0"/>
          </a:p>
          <a:p>
            <a:r>
              <a:rPr lang="en-US" sz="1600" dirty="0"/>
              <a:t>Real-Time Energy Imbalance Charge:</a:t>
            </a:r>
          </a:p>
          <a:p>
            <a:r>
              <a:rPr lang="en-US" sz="1600" dirty="0"/>
              <a:t>RTEIAMT= PR_LMP*DR_BP= Area </a:t>
            </a:r>
            <a:r>
              <a:rPr lang="en-US" sz="1600" dirty="0" err="1"/>
              <a:t>abcd</a:t>
            </a: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b="1" i="1" dirty="0"/>
              <a:t>Proposed Indifference payment</a:t>
            </a:r>
            <a:r>
              <a:rPr lang="en-US" sz="1600" dirty="0"/>
              <a:t>:</a:t>
            </a:r>
          </a:p>
          <a:p>
            <a:endParaRPr lang="en-US" sz="1600" dirty="0"/>
          </a:p>
          <a:p>
            <a:r>
              <a:rPr lang="en-US" sz="1600" dirty="0"/>
              <a:t>RDILA= </a:t>
            </a:r>
            <a:r>
              <a:rPr lang="en-US" sz="1600" b="1" dirty="0">
                <a:highlight>
                  <a:srgbClr val="FF00FF"/>
                </a:highlight>
              </a:rPr>
              <a:t>Lost Consumer Benefit</a:t>
            </a:r>
            <a:r>
              <a:rPr lang="en-US" sz="1600" b="1" dirty="0"/>
              <a:t> </a:t>
            </a:r>
            <a:r>
              <a:rPr lang="en-US" sz="1600" dirty="0"/>
              <a:t>– </a:t>
            </a:r>
            <a:r>
              <a:rPr lang="en-US" sz="1600" b="1" dirty="0">
                <a:highlight>
                  <a:srgbClr val="FF8200"/>
                </a:highlight>
              </a:rPr>
              <a:t>Avoided Charge</a:t>
            </a:r>
          </a:p>
          <a:p>
            <a:r>
              <a:rPr lang="en-US" sz="1600" dirty="0"/>
              <a:t>= </a:t>
            </a:r>
            <a:r>
              <a:rPr lang="en-US" sz="1600" dirty="0">
                <a:highlight>
                  <a:srgbClr val="FF00FF"/>
                </a:highlight>
              </a:rPr>
              <a:t>Area </a:t>
            </a:r>
            <a:r>
              <a:rPr lang="en-US" sz="1600" dirty="0" err="1">
                <a:highlight>
                  <a:srgbClr val="FF00FF"/>
                </a:highlight>
              </a:rPr>
              <a:t>efgc</a:t>
            </a:r>
            <a:r>
              <a:rPr lang="en-US" sz="1600" dirty="0"/>
              <a:t> – </a:t>
            </a:r>
            <a:r>
              <a:rPr lang="en-US" sz="1600" dirty="0">
                <a:highlight>
                  <a:srgbClr val="FF8200"/>
                </a:highlight>
              </a:rPr>
              <a:t>Area </a:t>
            </a:r>
            <a:r>
              <a:rPr lang="en-US" sz="1600" dirty="0" err="1">
                <a:highlight>
                  <a:srgbClr val="FF8200"/>
                </a:highlight>
              </a:rPr>
              <a:t>bhgc</a:t>
            </a:r>
            <a:endParaRPr lang="en-US" sz="1600" dirty="0">
              <a:highlight>
                <a:srgbClr val="FF8200"/>
              </a:highlight>
            </a:endParaRPr>
          </a:p>
          <a:p>
            <a:r>
              <a:rPr lang="en-US" sz="1600" dirty="0"/>
              <a:t>=Area </a:t>
            </a:r>
            <a:r>
              <a:rPr lang="en-US" sz="1600" dirty="0" err="1"/>
              <a:t>efhb</a:t>
            </a:r>
            <a:endParaRPr lang="en-US" sz="1600" dirty="0"/>
          </a:p>
          <a:p>
            <a:endParaRPr lang="en-US" sz="1600" dirty="0"/>
          </a:p>
        </p:txBody>
      </p:sp>
      <p:graphicFrame>
        <p:nvGraphicFramePr>
          <p:cNvPr id="54" name="think-cell data - do not delete" hidden="1">
            <a:extLst>
              <a:ext uri="{FF2B5EF4-FFF2-40B4-BE49-F238E27FC236}">
                <a16:creationId xmlns:a16="http://schemas.microsoft.com/office/drawing/2014/main" id="{80B75533-32EB-246B-F786-8CC4762C26A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5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D29790-F3CC-EB2F-0D96-D276D85413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E87E962-8741-1963-3172-58C2CBF2C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Indifference Payment Calculation (cont’d) </a:t>
            </a:r>
            <a:r>
              <a:rPr lang="en-US" dirty="0"/>
              <a:t>CLR: PR_BP &gt; DR_BP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FD41B7-2B46-AA99-5005-55C26845B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17</a:t>
            </a:fld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48F38DD-FAD4-34A7-DE77-0059A95D6616}"/>
              </a:ext>
            </a:extLst>
          </p:cNvPr>
          <p:cNvSpPr txBox="1">
            <a:spLocks/>
          </p:cNvSpPr>
          <p:nvPr/>
        </p:nvSpPr>
        <p:spPr>
          <a:xfrm>
            <a:off x="1736903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4AC4832-4CB2-0667-A3E3-5D97F256FD30}"/>
              </a:ext>
            </a:extLst>
          </p:cNvPr>
          <p:cNvSpPr txBox="1">
            <a:spLocks/>
          </p:cNvSpPr>
          <p:nvPr/>
        </p:nvSpPr>
        <p:spPr>
          <a:xfrm>
            <a:off x="4398767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3CFACE7-CE36-1052-1574-1D1671930329}"/>
              </a:ext>
            </a:extLst>
          </p:cNvPr>
          <p:cNvSpPr txBox="1">
            <a:spLocks/>
          </p:cNvSpPr>
          <p:nvPr/>
        </p:nvSpPr>
        <p:spPr>
          <a:xfrm>
            <a:off x="7060631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996111C-FF60-B2E6-AFEC-4F542BB68453}"/>
              </a:ext>
            </a:extLst>
          </p:cNvPr>
          <p:cNvSpPr txBox="1">
            <a:spLocks/>
          </p:cNvSpPr>
          <p:nvPr/>
        </p:nvSpPr>
        <p:spPr>
          <a:xfrm>
            <a:off x="1736903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BB0C725-508E-E9FA-5BB7-EE1876B8D8A1}"/>
              </a:ext>
            </a:extLst>
          </p:cNvPr>
          <p:cNvSpPr txBox="1">
            <a:spLocks/>
          </p:cNvSpPr>
          <p:nvPr/>
        </p:nvSpPr>
        <p:spPr>
          <a:xfrm>
            <a:off x="7060631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3E13F12-52F8-5899-AADC-D1B25F0749EC}"/>
              </a:ext>
            </a:extLst>
          </p:cNvPr>
          <p:cNvGrpSpPr/>
          <p:nvPr/>
        </p:nvGrpSpPr>
        <p:grpSpPr>
          <a:xfrm>
            <a:off x="390071" y="1369469"/>
            <a:ext cx="9436335" cy="5041699"/>
            <a:chOff x="774079" y="707407"/>
            <a:chExt cx="9436335" cy="504169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9238145-5A7A-FAE9-F8A4-03AFE39F0CE5}"/>
                </a:ext>
              </a:extLst>
            </p:cNvPr>
            <p:cNvSpPr txBox="1"/>
            <p:nvPr/>
          </p:nvSpPr>
          <p:spPr>
            <a:xfrm>
              <a:off x="9751634" y="5073134"/>
              <a:ext cx="4587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MW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E65F85AF-943D-1248-4BB4-AED03F49F9EC}"/>
                </a:ext>
              </a:extLst>
            </p:cNvPr>
            <p:cNvGrpSpPr/>
            <p:nvPr/>
          </p:nvGrpSpPr>
          <p:grpSpPr>
            <a:xfrm>
              <a:off x="774079" y="707407"/>
              <a:ext cx="9037376" cy="5041699"/>
              <a:chOff x="693710" y="1013353"/>
              <a:chExt cx="9037376" cy="5041699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6DD5D1E0-6DF4-1028-8608-5EEE947D05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05250" y="1707795"/>
                <a:ext cx="0" cy="38784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82E1B974-BB15-53D8-81DC-00D13FFF6A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73997" y="1379314"/>
                <a:ext cx="31678" cy="421261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2AF5871A-4B67-6266-6697-A709092EEA8E}"/>
                  </a:ext>
                </a:extLst>
              </p:cNvPr>
              <p:cNvGrpSpPr/>
              <p:nvPr/>
            </p:nvGrpSpPr>
            <p:grpSpPr>
              <a:xfrm>
                <a:off x="693710" y="1013353"/>
                <a:ext cx="9037376" cy="5041699"/>
                <a:chOff x="697174" y="946341"/>
                <a:chExt cx="9037376" cy="5041699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432B1574-6BCB-A597-1D0C-5C582C103A69}"/>
                    </a:ext>
                  </a:extLst>
                </p:cNvPr>
                <p:cNvGrpSpPr/>
                <p:nvPr/>
              </p:nvGrpSpPr>
              <p:grpSpPr>
                <a:xfrm>
                  <a:off x="697174" y="946341"/>
                  <a:ext cx="9037376" cy="5041699"/>
                  <a:chOff x="697174" y="679224"/>
                  <a:chExt cx="9037376" cy="5041699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49CE56C0-133F-DEBD-0E5F-76FDF032CE2D}"/>
                      </a:ext>
                    </a:extLst>
                  </p:cNvPr>
                  <p:cNvGrpSpPr/>
                  <p:nvPr/>
                </p:nvGrpSpPr>
                <p:grpSpPr>
                  <a:xfrm>
                    <a:off x="697174" y="679224"/>
                    <a:ext cx="9037376" cy="5041699"/>
                    <a:chOff x="697174" y="679224"/>
                    <a:chExt cx="9037376" cy="5041699"/>
                  </a:xfrm>
                </p:grpSpPr>
                <p:cxnSp>
                  <p:nvCxnSpPr>
                    <p:cNvPr id="13" name="Straight Arrow Connector 12">
                      <a:extLst>
                        <a:ext uri="{FF2B5EF4-FFF2-40B4-BE49-F238E27FC236}">
                          <a16:creationId xmlns:a16="http://schemas.microsoft.com/office/drawing/2014/main" id="{733FD188-6D61-1306-1BD2-4C3749A055F5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514475" y="1019175"/>
                      <a:ext cx="0" cy="4238625"/>
                    </a:xfrm>
                    <a:prstGeom prst="straightConnector1">
                      <a:avLst/>
                    </a:prstGeom>
                    <a:ln w="28575"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E2E1EF4B-A49E-D410-6B4F-6CCB9AEB52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97174" y="679224"/>
                      <a:ext cx="9037376" cy="5041699"/>
                      <a:chOff x="697174" y="699772"/>
                      <a:chExt cx="9037376" cy="5041699"/>
                    </a:xfrm>
                  </p:grpSpPr>
                  <p:sp>
                    <p:nvSpPr>
                      <p:cNvPr id="68" name="TextBox 67">
                        <a:extLst>
                          <a:ext uri="{FF2B5EF4-FFF2-40B4-BE49-F238E27FC236}">
                            <a16:creationId xmlns:a16="http://schemas.microsoft.com/office/drawing/2014/main" id="{37A1A163-C888-0ADF-A56F-9AE3569AD6F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963273" y="5464472"/>
                        <a:ext cx="688009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PR_BP</a:t>
                        </a:r>
                      </a:p>
                    </p:txBody>
                  </p:sp>
                  <p:sp>
                    <p:nvSpPr>
                      <p:cNvPr id="71" name="TextBox 70">
                        <a:extLst>
                          <a:ext uri="{FF2B5EF4-FFF2-40B4-BE49-F238E27FC236}">
                            <a16:creationId xmlns:a16="http://schemas.microsoft.com/office/drawing/2014/main" id="{D0424A1E-37CE-6AC7-76AD-0AA74814633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68792" y="5402063"/>
                        <a:ext cx="696024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DR_BP</a:t>
                        </a:r>
                      </a:p>
                    </p:txBody>
                  </p:sp>
                  <p:grpSp>
                    <p:nvGrpSpPr>
                      <p:cNvPr id="20" name="Group 19">
                        <a:extLst>
                          <a:ext uri="{FF2B5EF4-FFF2-40B4-BE49-F238E27FC236}">
                            <a16:creationId xmlns:a16="http://schemas.microsoft.com/office/drawing/2014/main" id="{1C230F80-3D21-0A43-A353-67C4B4D9BB9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97174" y="699772"/>
                        <a:ext cx="9037376" cy="4567553"/>
                        <a:chOff x="697174" y="699772"/>
                        <a:chExt cx="9037376" cy="4567553"/>
                      </a:xfrm>
                    </p:grpSpPr>
                    <p:cxnSp>
                      <p:nvCxnSpPr>
                        <p:cNvPr id="11" name="Straight Arrow Connector 10">
                          <a:extLst>
                            <a:ext uri="{FF2B5EF4-FFF2-40B4-BE49-F238E27FC236}">
                              <a16:creationId xmlns:a16="http://schemas.microsoft.com/office/drawing/2014/main" id="{FCA6635C-B8D6-F856-5556-E247665CA831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514475" y="5267325"/>
                          <a:ext cx="8220075" cy="0"/>
                        </a:xfrm>
                        <a:prstGeom prst="straightConnector1">
                          <a:avLst/>
                        </a:prstGeom>
                        <a:ln w="28575">
                          <a:tailEnd type="triangle"/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6" name="TextBox 15">
                          <a:extLst>
                            <a:ext uri="{FF2B5EF4-FFF2-40B4-BE49-F238E27FC236}">
                              <a16:creationId xmlns:a16="http://schemas.microsoft.com/office/drawing/2014/main" id="{EB938DF1-9221-C65B-1759-097D2E8EA28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5349" y="699772"/>
                          <a:ext cx="630301" cy="2616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100" dirty="0"/>
                            <a:t>$/MWh</a:t>
                          </a:r>
                        </a:p>
                      </p:txBody>
                    </p:sp>
                    <p:cxnSp>
                      <p:nvCxnSpPr>
                        <p:cNvPr id="19" name="Straight Connector 18">
                          <a:extLst>
                            <a:ext uri="{FF2B5EF4-FFF2-40B4-BE49-F238E27FC236}">
                              <a16:creationId xmlns:a16="http://schemas.microsoft.com/office/drawing/2014/main" id="{254DD968-81ED-B0FC-05F1-6858C0F9155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1512919" y="1603505"/>
                          <a:ext cx="6068211" cy="1826187"/>
                        </a:xfrm>
                        <a:prstGeom prst="line">
                          <a:avLst/>
                        </a:prstGeom>
                        <a:ln w="38100">
                          <a:solidFill>
                            <a:schemeClr val="accent1">
                              <a:lumMod val="75000"/>
                              <a:lumOff val="2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81" name="TextBox 80">
                          <a:extLst>
                            <a:ext uri="{FF2B5EF4-FFF2-40B4-BE49-F238E27FC236}">
                              <a16:creationId xmlns:a16="http://schemas.microsoft.com/office/drawing/2014/main" id="{0AE7DD58-52B8-02B8-74C7-C8DA2762C45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97174" y="3492011"/>
                          <a:ext cx="798617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PR_LMP</a:t>
                          </a:r>
                        </a:p>
                      </p:txBody>
                    </p:sp>
                    <p:sp>
                      <p:nvSpPr>
                        <p:cNvPr id="5" name="TextBox 4">
                          <a:extLst>
                            <a:ext uri="{FF2B5EF4-FFF2-40B4-BE49-F238E27FC236}">
                              <a16:creationId xmlns:a16="http://schemas.microsoft.com/office/drawing/2014/main" id="{02B36301-6B04-5250-6E46-B27DC75AB37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504355" y="3321777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a</a:t>
                          </a:r>
                        </a:p>
                      </p:txBody>
                    </p:sp>
                    <p:sp>
                      <p:nvSpPr>
                        <p:cNvPr id="6" name="TextBox 5">
                          <a:extLst>
                            <a:ext uri="{FF2B5EF4-FFF2-40B4-BE49-F238E27FC236}">
                              <a16:creationId xmlns:a16="http://schemas.microsoft.com/office/drawing/2014/main" id="{BC42AB27-B9EA-94C6-32CC-ABDB497DDA7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41743" y="3361984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b</a:t>
                          </a:r>
                        </a:p>
                      </p:txBody>
                    </p:sp>
                    <p:sp>
                      <p:nvSpPr>
                        <p:cNvPr id="7" name="TextBox 6">
                          <a:extLst>
                            <a:ext uri="{FF2B5EF4-FFF2-40B4-BE49-F238E27FC236}">
                              <a16:creationId xmlns:a16="http://schemas.microsoft.com/office/drawing/2014/main" id="{552DE326-8073-32AB-9098-B44AB9AE94F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60352" y="4964153"/>
                          <a:ext cx="261610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c</a:t>
                          </a:r>
                        </a:p>
                      </p:txBody>
                    </p:sp>
                    <p:sp>
                      <p:nvSpPr>
                        <p:cNvPr id="8" name="TextBox 7">
                          <a:extLst>
                            <a:ext uri="{FF2B5EF4-FFF2-40B4-BE49-F238E27FC236}">
                              <a16:creationId xmlns:a16="http://schemas.microsoft.com/office/drawing/2014/main" id="{0DD80072-D0BD-753F-6C10-BC78113400B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85900" y="4902756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d</a:t>
                          </a:r>
                        </a:p>
                      </p:txBody>
                    </p:sp>
                    <p:sp>
                      <p:nvSpPr>
                        <p:cNvPr id="10" name="TextBox 9">
                          <a:extLst>
                            <a:ext uri="{FF2B5EF4-FFF2-40B4-BE49-F238E27FC236}">
                              <a16:creationId xmlns:a16="http://schemas.microsoft.com/office/drawing/2014/main" id="{CD6B28C0-4701-A7FE-E438-B11BD53FBEF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65989" y="1962821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e</a:t>
                          </a:r>
                        </a:p>
                      </p:txBody>
                    </p:sp>
                    <p:sp>
                      <p:nvSpPr>
                        <p:cNvPr id="12" name="TextBox 11">
                          <a:extLst>
                            <a:ext uri="{FF2B5EF4-FFF2-40B4-BE49-F238E27FC236}">
                              <a16:creationId xmlns:a16="http://schemas.microsoft.com/office/drawing/2014/main" id="{BB0039C3-60D6-3EF5-7BBC-B3AAF92417B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023689" y="3005412"/>
                          <a:ext cx="227948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f</a:t>
                          </a:r>
                        </a:p>
                      </p:txBody>
                    </p:sp>
                    <p:sp>
                      <p:nvSpPr>
                        <p:cNvPr id="15" name="TextBox 14">
                          <a:extLst>
                            <a:ext uri="{FF2B5EF4-FFF2-40B4-BE49-F238E27FC236}">
                              <a16:creationId xmlns:a16="http://schemas.microsoft.com/office/drawing/2014/main" id="{9C7F8DB6-773D-83EE-DBFA-854C6678F02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274291" y="3488338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h</a:t>
                          </a:r>
                        </a:p>
                      </p:txBody>
                    </p:sp>
                    <p:sp>
                      <p:nvSpPr>
                        <p:cNvPr id="18" name="TextBox 17">
                          <a:extLst>
                            <a:ext uri="{FF2B5EF4-FFF2-40B4-BE49-F238E27FC236}">
                              <a16:creationId xmlns:a16="http://schemas.microsoft.com/office/drawing/2014/main" id="{ABE446CE-FF6A-4C21-31FF-905E04B44E3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283262" y="4880600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g</a:t>
                          </a:r>
                        </a:p>
                      </p:txBody>
                    </p:sp>
                  </p:grpSp>
                </p:grpSp>
              </p:grp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14F69945-13BC-C3D9-5CAF-A62B3974791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504355" y="3610859"/>
                    <a:ext cx="5791200" cy="0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  <a:prstDash val="sysDot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D31B3FE9-6B84-A591-FE05-B8E90D341C7D}"/>
                    </a:ext>
                  </a:extLst>
                </p:cNvPr>
                <p:cNvSpPr txBox="1"/>
                <p:nvPr/>
              </p:nvSpPr>
              <p:spPr>
                <a:xfrm>
                  <a:off x="7411725" y="3366287"/>
                  <a:ext cx="500458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/>
                    <a:t>EBC</a:t>
                  </a:r>
                </a:p>
              </p:txBody>
            </p:sp>
          </p:grp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5F8435B7-1988-5E4B-05B3-4350E0EF368F}"/>
              </a:ext>
            </a:extLst>
          </p:cNvPr>
          <p:cNvSpPr txBox="1"/>
          <p:nvPr/>
        </p:nvSpPr>
        <p:spPr>
          <a:xfrm>
            <a:off x="6684930" y="1055303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HDL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AFA87A7-A06A-5CD7-BB80-A5FD73AF4D6D}"/>
              </a:ext>
            </a:extLst>
          </p:cNvPr>
          <p:cNvSpPr/>
          <p:nvPr/>
        </p:nvSpPr>
        <p:spPr>
          <a:xfrm>
            <a:off x="3597310" y="2984360"/>
            <a:ext cx="3396343" cy="1326383"/>
          </a:xfrm>
          <a:custGeom>
            <a:avLst/>
            <a:gdLst>
              <a:gd name="csX0" fmla="*/ 10048 w 3396343"/>
              <a:gd name="csY0" fmla="*/ 0 h 1326383"/>
              <a:gd name="csX1" fmla="*/ 3396343 w 3396343"/>
              <a:gd name="csY1" fmla="*/ 1034981 h 1326383"/>
              <a:gd name="csX2" fmla="*/ 3396343 w 3396343"/>
              <a:gd name="csY2" fmla="*/ 1326383 h 1326383"/>
              <a:gd name="csX3" fmla="*/ 0 w 3396343"/>
              <a:gd name="csY3" fmla="*/ 1316335 h 1326383"/>
              <a:gd name="csX4" fmla="*/ 10048 w 3396343"/>
              <a:gd name="csY4" fmla="*/ 0 h 132638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396343" h="1326383">
                <a:moveTo>
                  <a:pt x="10048" y="0"/>
                </a:moveTo>
                <a:lnTo>
                  <a:pt x="3396343" y="1034981"/>
                </a:lnTo>
                <a:lnTo>
                  <a:pt x="3396343" y="1326383"/>
                </a:lnTo>
                <a:lnTo>
                  <a:pt x="0" y="1316335"/>
                </a:lnTo>
                <a:cubicBezTo>
                  <a:pt x="3349" y="877557"/>
                  <a:pt x="6699" y="438778"/>
                  <a:pt x="10048" y="0"/>
                </a:cubicBezTo>
                <a:close/>
              </a:path>
            </a:pathLst>
          </a:custGeom>
          <a:solidFill>
            <a:schemeClr val="accent1">
              <a:lumMod val="50000"/>
              <a:lumOff val="50000"/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921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E165B-1783-1853-367C-D5D2A08F6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65A77651-D069-2409-0E6E-1C6B0D98A462}"/>
              </a:ext>
            </a:extLst>
          </p:cNvPr>
          <p:cNvSpPr txBox="1"/>
          <p:nvPr/>
        </p:nvSpPr>
        <p:spPr>
          <a:xfrm>
            <a:off x="7827045" y="1824372"/>
            <a:ext cx="3945157" cy="37856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CLR’s QSE has no trades or DAM awards for energy and AS, CLR not “in the money” for any AS awards</a:t>
            </a:r>
          </a:p>
          <a:p>
            <a:endParaRPr lang="en-US" sz="1600" dirty="0"/>
          </a:p>
          <a:p>
            <a:r>
              <a:rPr lang="en-US" sz="1600" dirty="0"/>
              <a:t>Real-Time Energy Imbalance Charge:</a:t>
            </a:r>
          </a:p>
          <a:p>
            <a:r>
              <a:rPr lang="en-US" sz="1600" dirty="0"/>
              <a:t>RTEIAMT= PR_LMP*DR_BP= Area </a:t>
            </a:r>
            <a:r>
              <a:rPr lang="en-US" sz="1600" dirty="0" err="1"/>
              <a:t>abcd</a:t>
            </a: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b="1" i="1" dirty="0"/>
              <a:t>Proposed Indifference payment</a:t>
            </a:r>
            <a:r>
              <a:rPr lang="en-US" sz="1600" dirty="0"/>
              <a:t>:</a:t>
            </a:r>
          </a:p>
          <a:p>
            <a:endParaRPr lang="en-US" sz="1600" dirty="0"/>
          </a:p>
          <a:p>
            <a:r>
              <a:rPr lang="en-US" sz="1600" dirty="0"/>
              <a:t>RDILA= </a:t>
            </a:r>
            <a:r>
              <a:rPr lang="en-US" sz="1600" b="1" dirty="0">
                <a:highlight>
                  <a:srgbClr val="CCEFF4"/>
                </a:highlight>
              </a:rPr>
              <a:t>Increased Charge</a:t>
            </a:r>
            <a:r>
              <a:rPr lang="en-US" sz="1600" b="1" dirty="0"/>
              <a:t> </a:t>
            </a:r>
            <a:r>
              <a:rPr lang="en-US" sz="1600" dirty="0"/>
              <a:t>– </a:t>
            </a:r>
            <a:r>
              <a:rPr lang="en-US" sz="1600" b="1" dirty="0">
                <a:highlight>
                  <a:srgbClr val="7C858C"/>
                </a:highlight>
              </a:rPr>
              <a:t>Increased Consumer Benefit</a:t>
            </a:r>
          </a:p>
          <a:p>
            <a:r>
              <a:rPr lang="en-US" sz="1600" dirty="0"/>
              <a:t>= </a:t>
            </a:r>
            <a:r>
              <a:rPr lang="en-US" sz="1600" dirty="0">
                <a:highlight>
                  <a:srgbClr val="CCEFF4"/>
                </a:highlight>
              </a:rPr>
              <a:t>Area </a:t>
            </a:r>
            <a:r>
              <a:rPr lang="en-US" sz="1600" dirty="0" err="1">
                <a:highlight>
                  <a:srgbClr val="CCEFF4"/>
                </a:highlight>
              </a:rPr>
              <a:t>ebcf</a:t>
            </a:r>
            <a:r>
              <a:rPr lang="en-US" sz="1600" dirty="0"/>
              <a:t> – </a:t>
            </a:r>
            <a:r>
              <a:rPr lang="en-US" sz="1600" dirty="0">
                <a:highlight>
                  <a:srgbClr val="7C858C"/>
                </a:highlight>
              </a:rPr>
              <a:t>Area </a:t>
            </a:r>
            <a:r>
              <a:rPr lang="en-US" sz="1600" dirty="0" err="1">
                <a:highlight>
                  <a:srgbClr val="7C858C"/>
                </a:highlight>
              </a:rPr>
              <a:t>egcf</a:t>
            </a:r>
            <a:endParaRPr lang="en-US" sz="1600" dirty="0">
              <a:highlight>
                <a:srgbClr val="7C858C"/>
              </a:highlight>
            </a:endParaRPr>
          </a:p>
          <a:p>
            <a:r>
              <a:rPr lang="en-US" sz="1600" dirty="0"/>
              <a:t>=Area </a:t>
            </a:r>
            <a:r>
              <a:rPr lang="en-US" sz="1600" dirty="0" err="1"/>
              <a:t>ebg</a:t>
            </a:r>
            <a:endParaRPr lang="en-US" sz="1600" dirty="0"/>
          </a:p>
          <a:p>
            <a:endParaRPr lang="en-US" sz="1600" dirty="0"/>
          </a:p>
        </p:txBody>
      </p:sp>
      <p:graphicFrame>
        <p:nvGraphicFramePr>
          <p:cNvPr id="54" name="think-cell data - do not delete" hidden="1">
            <a:extLst>
              <a:ext uri="{FF2B5EF4-FFF2-40B4-BE49-F238E27FC236}">
                <a16:creationId xmlns:a16="http://schemas.microsoft.com/office/drawing/2014/main" id="{BB76786A-1C5C-197E-ACFE-343DA2E9B5F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5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0B75533-32EB-246B-F786-8CC4762C26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3E0F681-4CB7-389C-9B16-A7B244F1B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Indifference Payment Calculation (cont’d) </a:t>
            </a:r>
            <a:r>
              <a:rPr lang="en-US" dirty="0"/>
              <a:t>CLR: PR_BP &lt; DR_BP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D620A-0521-C563-CD06-FB080A151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18</a:t>
            </a:fld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72DA887-AFE1-F743-1D8B-4F8C027907AB}"/>
              </a:ext>
            </a:extLst>
          </p:cNvPr>
          <p:cNvSpPr txBox="1">
            <a:spLocks/>
          </p:cNvSpPr>
          <p:nvPr/>
        </p:nvSpPr>
        <p:spPr>
          <a:xfrm>
            <a:off x="1736903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9909F9B-1E27-7C0B-4F53-E23B4702B56C}"/>
              </a:ext>
            </a:extLst>
          </p:cNvPr>
          <p:cNvSpPr txBox="1">
            <a:spLocks/>
          </p:cNvSpPr>
          <p:nvPr/>
        </p:nvSpPr>
        <p:spPr>
          <a:xfrm>
            <a:off x="4398767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9E470B0-D8D4-DF33-3436-60F58E3E9E26}"/>
              </a:ext>
            </a:extLst>
          </p:cNvPr>
          <p:cNvSpPr txBox="1">
            <a:spLocks/>
          </p:cNvSpPr>
          <p:nvPr/>
        </p:nvSpPr>
        <p:spPr>
          <a:xfrm>
            <a:off x="7060631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82E2BE8-44CA-AE79-78DD-9A94437D79E5}"/>
              </a:ext>
            </a:extLst>
          </p:cNvPr>
          <p:cNvSpPr txBox="1">
            <a:spLocks/>
          </p:cNvSpPr>
          <p:nvPr/>
        </p:nvSpPr>
        <p:spPr>
          <a:xfrm>
            <a:off x="1736903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197B23-925A-3FBB-99C0-D8542C1CB02C}"/>
              </a:ext>
            </a:extLst>
          </p:cNvPr>
          <p:cNvSpPr txBox="1">
            <a:spLocks/>
          </p:cNvSpPr>
          <p:nvPr/>
        </p:nvSpPr>
        <p:spPr>
          <a:xfrm>
            <a:off x="7060631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09E3AA9-3240-93C4-AC58-CFFBA8C0B013}"/>
              </a:ext>
            </a:extLst>
          </p:cNvPr>
          <p:cNvGrpSpPr/>
          <p:nvPr/>
        </p:nvGrpSpPr>
        <p:grpSpPr>
          <a:xfrm>
            <a:off x="419798" y="1369469"/>
            <a:ext cx="9406608" cy="5041699"/>
            <a:chOff x="803806" y="707407"/>
            <a:chExt cx="9406608" cy="504169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8F92E78-4CE1-F3E9-6425-1142864E070C}"/>
                </a:ext>
              </a:extLst>
            </p:cNvPr>
            <p:cNvSpPr txBox="1"/>
            <p:nvPr/>
          </p:nvSpPr>
          <p:spPr>
            <a:xfrm>
              <a:off x="9751634" y="5073134"/>
              <a:ext cx="4587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MW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A369D167-4B39-A38B-9D70-AF796E5E5EC3}"/>
                </a:ext>
              </a:extLst>
            </p:cNvPr>
            <p:cNvGrpSpPr/>
            <p:nvPr/>
          </p:nvGrpSpPr>
          <p:grpSpPr>
            <a:xfrm>
              <a:off x="803806" y="707407"/>
              <a:ext cx="9007649" cy="5041699"/>
              <a:chOff x="723437" y="1013353"/>
              <a:chExt cx="9007649" cy="5041699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DC7FC18-CEF0-CFEA-F79E-E7D29AA7BE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05250" y="1707795"/>
                <a:ext cx="0" cy="38784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F2C75F7A-2BF2-7E51-57BB-D41A1429207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73997" y="1379314"/>
                <a:ext cx="31678" cy="421261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174B59FB-741C-8FAA-D205-D2EC4657AC80}"/>
                  </a:ext>
                </a:extLst>
              </p:cNvPr>
              <p:cNvGrpSpPr/>
              <p:nvPr/>
            </p:nvGrpSpPr>
            <p:grpSpPr>
              <a:xfrm>
                <a:off x="723437" y="1013353"/>
                <a:ext cx="9007649" cy="5041699"/>
                <a:chOff x="726901" y="946341"/>
                <a:chExt cx="9007649" cy="5041699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23F53D32-11BA-2A19-F196-717A5D4EBF48}"/>
                    </a:ext>
                  </a:extLst>
                </p:cNvPr>
                <p:cNvGrpSpPr/>
                <p:nvPr/>
              </p:nvGrpSpPr>
              <p:grpSpPr>
                <a:xfrm>
                  <a:off x="726901" y="946341"/>
                  <a:ext cx="9007649" cy="5041699"/>
                  <a:chOff x="726901" y="679224"/>
                  <a:chExt cx="9007649" cy="5041699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D3196872-AA9C-2ED3-5D54-EB5BBC7160B8}"/>
                      </a:ext>
                    </a:extLst>
                  </p:cNvPr>
                  <p:cNvGrpSpPr/>
                  <p:nvPr/>
                </p:nvGrpSpPr>
                <p:grpSpPr>
                  <a:xfrm>
                    <a:off x="726901" y="679224"/>
                    <a:ext cx="9007649" cy="5041699"/>
                    <a:chOff x="726901" y="679224"/>
                    <a:chExt cx="9007649" cy="5041699"/>
                  </a:xfrm>
                </p:grpSpPr>
                <p:cxnSp>
                  <p:nvCxnSpPr>
                    <p:cNvPr id="13" name="Straight Arrow Connector 12">
                      <a:extLst>
                        <a:ext uri="{FF2B5EF4-FFF2-40B4-BE49-F238E27FC236}">
                          <a16:creationId xmlns:a16="http://schemas.microsoft.com/office/drawing/2014/main" id="{E794819D-283C-3AFF-B79F-F8C7DE40BEA3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514475" y="1019175"/>
                      <a:ext cx="0" cy="4238625"/>
                    </a:xfrm>
                    <a:prstGeom prst="straightConnector1">
                      <a:avLst/>
                    </a:prstGeom>
                    <a:ln w="28575"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712ACCE6-2656-663B-B22B-E4F474C31A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26901" y="679224"/>
                      <a:ext cx="9007649" cy="5041699"/>
                      <a:chOff x="726901" y="699772"/>
                      <a:chExt cx="9007649" cy="5041699"/>
                    </a:xfrm>
                  </p:grpSpPr>
                  <p:sp>
                    <p:nvSpPr>
                      <p:cNvPr id="68" name="TextBox 67">
                        <a:extLst>
                          <a:ext uri="{FF2B5EF4-FFF2-40B4-BE49-F238E27FC236}">
                            <a16:creationId xmlns:a16="http://schemas.microsoft.com/office/drawing/2014/main" id="{7291DF32-D439-B90A-83AD-A5663DEBEDE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963273" y="5464472"/>
                        <a:ext cx="696024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DR_BP</a:t>
                        </a:r>
                      </a:p>
                    </p:txBody>
                  </p:sp>
                  <p:sp>
                    <p:nvSpPr>
                      <p:cNvPr id="71" name="TextBox 70">
                        <a:extLst>
                          <a:ext uri="{FF2B5EF4-FFF2-40B4-BE49-F238E27FC236}">
                            <a16:creationId xmlns:a16="http://schemas.microsoft.com/office/drawing/2014/main" id="{7B1FA363-FBC6-2F73-BC0E-89981414F5E2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68792" y="5402063"/>
                        <a:ext cx="688009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PR_BP</a:t>
                        </a:r>
                      </a:p>
                    </p:txBody>
                  </p:sp>
                  <p:grpSp>
                    <p:nvGrpSpPr>
                      <p:cNvPr id="20" name="Group 19">
                        <a:extLst>
                          <a:ext uri="{FF2B5EF4-FFF2-40B4-BE49-F238E27FC236}">
                            <a16:creationId xmlns:a16="http://schemas.microsoft.com/office/drawing/2014/main" id="{29CB3353-0FC9-7C08-7DFB-B1451A8BE99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26901" y="699772"/>
                        <a:ext cx="9007649" cy="4567553"/>
                        <a:chOff x="726901" y="699772"/>
                        <a:chExt cx="9007649" cy="4567553"/>
                      </a:xfrm>
                    </p:grpSpPr>
                    <p:cxnSp>
                      <p:nvCxnSpPr>
                        <p:cNvPr id="11" name="Straight Arrow Connector 10">
                          <a:extLst>
                            <a:ext uri="{FF2B5EF4-FFF2-40B4-BE49-F238E27FC236}">
                              <a16:creationId xmlns:a16="http://schemas.microsoft.com/office/drawing/2014/main" id="{3D9048AD-AFDD-78F5-DD42-AF5EE1717B6D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514475" y="5267325"/>
                          <a:ext cx="8220075" cy="0"/>
                        </a:xfrm>
                        <a:prstGeom prst="straightConnector1">
                          <a:avLst/>
                        </a:prstGeom>
                        <a:ln w="28575">
                          <a:tailEnd type="triangle"/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6" name="TextBox 15">
                          <a:extLst>
                            <a:ext uri="{FF2B5EF4-FFF2-40B4-BE49-F238E27FC236}">
                              <a16:creationId xmlns:a16="http://schemas.microsoft.com/office/drawing/2014/main" id="{1B008576-1B00-641D-B99E-31FBAB65E4E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045349" y="699772"/>
                          <a:ext cx="630301" cy="2616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100" dirty="0"/>
                            <a:t>$/MWh</a:t>
                          </a:r>
                        </a:p>
                      </p:txBody>
                    </p:sp>
                    <p:cxnSp>
                      <p:nvCxnSpPr>
                        <p:cNvPr id="19" name="Straight Connector 18">
                          <a:extLst>
                            <a:ext uri="{FF2B5EF4-FFF2-40B4-BE49-F238E27FC236}">
                              <a16:creationId xmlns:a16="http://schemas.microsoft.com/office/drawing/2014/main" id="{D4F8FF31-A001-C6B6-ABE2-B16B5619877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1512919" y="1603505"/>
                          <a:ext cx="6068211" cy="1826187"/>
                        </a:xfrm>
                        <a:prstGeom prst="line">
                          <a:avLst/>
                        </a:prstGeom>
                        <a:ln w="38100">
                          <a:solidFill>
                            <a:schemeClr val="accent1">
                              <a:lumMod val="75000"/>
                              <a:lumOff val="2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81" name="TextBox 80">
                          <a:extLst>
                            <a:ext uri="{FF2B5EF4-FFF2-40B4-BE49-F238E27FC236}">
                              <a16:creationId xmlns:a16="http://schemas.microsoft.com/office/drawing/2014/main" id="{FD1B4F11-7D66-664B-2A99-7C88B32C67C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26901" y="2166595"/>
                          <a:ext cx="798617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PR_LMP</a:t>
                          </a:r>
                        </a:p>
                      </p:txBody>
                    </p:sp>
                    <p:sp>
                      <p:nvSpPr>
                        <p:cNvPr id="5" name="TextBox 4">
                          <a:extLst>
                            <a:ext uri="{FF2B5EF4-FFF2-40B4-BE49-F238E27FC236}">
                              <a16:creationId xmlns:a16="http://schemas.microsoft.com/office/drawing/2014/main" id="{26EBE772-C5DB-EB45-C02D-779062CB6D0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94125" y="2295697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a</a:t>
                          </a:r>
                        </a:p>
                      </p:txBody>
                    </p:sp>
                    <p:sp>
                      <p:nvSpPr>
                        <p:cNvPr id="6" name="TextBox 5">
                          <a:extLst>
                            <a:ext uri="{FF2B5EF4-FFF2-40B4-BE49-F238E27FC236}">
                              <a16:creationId xmlns:a16="http://schemas.microsoft.com/office/drawing/2014/main" id="{5774383D-CFDC-51C7-AB5E-CF30816BAE6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042683" y="2037997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b</a:t>
                          </a:r>
                        </a:p>
                      </p:txBody>
                    </p:sp>
                    <p:sp>
                      <p:nvSpPr>
                        <p:cNvPr id="7" name="TextBox 6">
                          <a:extLst>
                            <a:ext uri="{FF2B5EF4-FFF2-40B4-BE49-F238E27FC236}">
                              <a16:creationId xmlns:a16="http://schemas.microsoft.com/office/drawing/2014/main" id="{9D7D1CEF-233D-D222-72C8-8ED61D8EE1D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60352" y="4964153"/>
                          <a:ext cx="227948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f</a:t>
                          </a:r>
                        </a:p>
                      </p:txBody>
                    </p:sp>
                    <p:sp>
                      <p:nvSpPr>
                        <p:cNvPr id="8" name="TextBox 7">
                          <a:extLst>
                            <a:ext uri="{FF2B5EF4-FFF2-40B4-BE49-F238E27FC236}">
                              <a16:creationId xmlns:a16="http://schemas.microsoft.com/office/drawing/2014/main" id="{9293B722-5C3B-C861-9DA4-88DA8226AAD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485900" y="4902756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d</a:t>
                          </a:r>
                        </a:p>
                      </p:txBody>
                    </p:sp>
                    <p:sp>
                      <p:nvSpPr>
                        <p:cNvPr id="10" name="TextBox 9">
                          <a:extLst>
                            <a:ext uri="{FF2B5EF4-FFF2-40B4-BE49-F238E27FC236}">
                              <a16:creationId xmlns:a16="http://schemas.microsoft.com/office/drawing/2014/main" id="{5611488B-892E-90AB-400B-523A24ABE97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65989" y="1962821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e</a:t>
                          </a:r>
                        </a:p>
                      </p:txBody>
                    </p:sp>
                    <p:sp>
                      <p:nvSpPr>
                        <p:cNvPr id="12" name="TextBox 11">
                          <a:extLst>
                            <a:ext uri="{FF2B5EF4-FFF2-40B4-BE49-F238E27FC236}">
                              <a16:creationId xmlns:a16="http://schemas.microsoft.com/office/drawing/2014/main" id="{42D6E5E7-F1A4-3CD4-2FC0-EEA9979666D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023689" y="3005412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g</a:t>
                          </a:r>
                        </a:p>
                      </p:txBody>
                    </p:sp>
                    <p:sp>
                      <p:nvSpPr>
                        <p:cNvPr id="18" name="TextBox 17">
                          <a:extLst>
                            <a:ext uri="{FF2B5EF4-FFF2-40B4-BE49-F238E27FC236}">
                              <a16:creationId xmlns:a16="http://schemas.microsoft.com/office/drawing/2014/main" id="{92519559-1723-0A68-BC88-CC75A10C24B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283262" y="4880600"/>
                          <a:ext cx="261610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c</a:t>
                          </a:r>
                        </a:p>
                      </p:txBody>
                    </p:sp>
                  </p:grpSp>
                </p:grpSp>
              </p:grp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15BE6148-2C2D-0D24-C8FE-3079379853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504355" y="2295769"/>
                    <a:ext cx="5791200" cy="0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  <a:prstDash val="sysDot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34E5A867-73B0-0D15-0B4F-4BD3C4F30360}"/>
                    </a:ext>
                  </a:extLst>
                </p:cNvPr>
                <p:cNvSpPr txBox="1"/>
                <p:nvPr/>
              </p:nvSpPr>
              <p:spPr>
                <a:xfrm>
                  <a:off x="7411725" y="3366287"/>
                  <a:ext cx="500458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/>
                    <a:t>EBC</a:t>
                  </a:r>
                </a:p>
              </p:txBody>
            </p:sp>
          </p:grp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F3A81FC0-78B6-E475-5541-15C215E973B8}"/>
              </a:ext>
            </a:extLst>
          </p:cNvPr>
          <p:cNvSpPr txBox="1"/>
          <p:nvPr/>
        </p:nvSpPr>
        <p:spPr>
          <a:xfrm>
            <a:off x="6773714" y="1376553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HDL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910CC1B5-60F8-BC6B-EF52-96B97AF08D5E}"/>
              </a:ext>
            </a:extLst>
          </p:cNvPr>
          <p:cNvSpPr/>
          <p:nvPr/>
        </p:nvSpPr>
        <p:spPr>
          <a:xfrm>
            <a:off x="3597310" y="2984360"/>
            <a:ext cx="3406391" cy="1014884"/>
          </a:xfrm>
          <a:custGeom>
            <a:avLst/>
            <a:gdLst>
              <a:gd name="csX0" fmla="*/ 0 w 3406391"/>
              <a:gd name="csY0" fmla="*/ 0 h 1014884"/>
              <a:gd name="csX1" fmla="*/ 3406391 w 3406391"/>
              <a:gd name="csY1" fmla="*/ 10049 h 1014884"/>
              <a:gd name="csX2" fmla="*/ 3396343 w 3406391"/>
              <a:gd name="csY2" fmla="*/ 1014884 h 1014884"/>
              <a:gd name="csX3" fmla="*/ 0 w 3406391"/>
              <a:gd name="csY3" fmla="*/ 0 h 101488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3406391" h="1014884">
                <a:moveTo>
                  <a:pt x="0" y="0"/>
                </a:moveTo>
                <a:lnTo>
                  <a:pt x="3406391" y="10049"/>
                </a:lnTo>
                <a:lnTo>
                  <a:pt x="3396343" y="10148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  <a:lumOff val="50000"/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63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8127A-43BD-E573-1BE8-EE1CD0D7F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7760222-C795-F510-E685-94C550584053}"/>
              </a:ext>
            </a:extLst>
          </p:cNvPr>
          <p:cNvSpPr/>
          <p:nvPr/>
        </p:nvSpPr>
        <p:spPr>
          <a:xfrm>
            <a:off x="2262188" y="2181225"/>
            <a:ext cx="4471987" cy="2405063"/>
          </a:xfrm>
          <a:custGeom>
            <a:avLst/>
            <a:gdLst>
              <a:gd name="csX0" fmla="*/ 0 w 4471987"/>
              <a:gd name="csY0" fmla="*/ 0 h 2405063"/>
              <a:gd name="csX1" fmla="*/ 4471987 w 4471987"/>
              <a:gd name="csY1" fmla="*/ 9525 h 2405063"/>
              <a:gd name="csX2" fmla="*/ 4471987 w 4471987"/>
              <a:gd name="csY2" fmla="*/ 461963 h 2405063"/>
              <a:gd name="csX3" fmla="*/ 4762 w 4471987"/>
              <a:gd name="csY3" fmla="*/ 2405063 h 2405063"/>
              <a:gd name="csX4" fmla="*/ 0 w 4471987"/>
              <a:gd name="csY4" fmla="*/ 0 h 2405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471987" h="2405063">
                <a:moveTo>
                  <a:pt x="0" y="0"/>
                </a:moveTo>
                <a:lnTo>
                  <a:pt x="4471987" y="9525"/>
                </a:lnTo>
                <a:lnTo>
                  <a:pt x="4471987" y="461963"/>
                </a:lnTo>
                <a:lnTo>
                  <a:pt x="4762" y="2405063"/>
                </a:lnTo>
                <a:cubicBezTo>
                  <a:pt x="3175" y="1603375"/>
                  <a:pt x="1587" y="801688"/>
                  <a:pt x="0" y="0"/>
                </a:cubicBezTo>
                <a:close/>
              </a:path>
            </a:pathLst>
          </a:custGeom>
          <a:solidFill>
            <a:schemeClr val="accent1">
              <a:lumMod val="50000"/>
              <a:lumOff val="50000"/>
              <a:alpha val="25000"/>
            </a:schemeClr>
          </a:solidFill>
          <a:ln>
            <a:solidFill>
              <a:schemeClr val="accent1">
                <a:shade val="15000"/>
                <a:alpha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9CD619-312C-905B-7ABC-2E0D42926F40}"/>
              </a:ext>
            </a:extLst>
          </p:cNvPr>
          <p:cNvSpPr txBox="1"/>
          <p:nvPr/>
        </p:nvSpPr>
        <p:spPr>
          <a:xfrm>
            <a:off x="7959314" y="1857897"/>
            <a:ext cx="3945157" cy="427809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ESR’s QSE has no trades or DAM awards for energy and AS, ESR not “in the money” for any AS awards</a:t>
            </a:r>
          </a:p>
          <a:p>
            <a:endParaRPr lang="en-US" sz="1600" dirty="0"/>
          </a:p>
          <a:p>
            <a:r>
              <a:rPr lang="en-US" sz="1600" dirty="0"/>
              <a:t>Real-Time Energy Imbalance Charge:</a:t>
            </a:r>
          </a:p>
          <a:p>
            <a:r>
              <a:rPr lang="en-US" sz="1600" dirty="0"/>
              <a:t>RTEIAMT= PR_LMP*DR_BP= Area </a:t>
            </a:r>
            <a:r>
              <a:rPr lang="en-US" sz="1600" dirty="0" err="1"/>
              <a:t>abcd</a:t>
            </a: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b="1" i="1" dirty="0"/>
              <a:t>Proposed Indifference payment</a:t>
            </a:r>
            <a:r>
              <a:rPr lang="en-US" sz="1600" dirty="0"/>
              <a:t>:</a:t>
            </a:r>
          </a:p>
          <a:p>
            <a:endParaRPr lang="en-US" sz="1600" dirty="0"/>
          </a:p>
          <a:p>
            <a:r>
              <a:rPr lang="en-US" sz="1600" dirty="0"/>
              <a:t>RDIEA= </a:t>
            </a:r>
            <a:r>
              <a:rPr lang="en-US" sz="1600" b="1" dirty="0">
                <a:highlight>
                  <a:srgbClr val="CCEFF4"/>
                </a:highlight>
              </a:rPr>
              <a:t>Increased Charge</a:t>
            </a:r>
            <a:r>
              <a:rPr lang="en-US" sz="1600" b="1" dirty="0"/>
              <a:t> – </a:t>
            </a:r>
            <a:r>
              <a:rPr lang="en-US" sz="1600" b="1" dirty="0">
                <a:highlight>
                  <a:srgbClr val="7C858C"/>
                </a:highlight>
              </a:rPr>
              <a:t>Increased Consumer Benefit</a:t>
            </a:r>
            <a:r>
              <a:rPr lang="en-US" sz="1600" b="1" dirty="0"/>
              <a:t> + </a:t>
            </a:r>
            <a:r>
              <a:rPr lang="en-US" sz="1600" b="1" dirty="0">
                <a:highlight>
                  <a:srgbClr val="00AEC7"/>
                </a:highlight>
              </a:rPr>
              <a:t>Lost Revenue</a:t>
            </a:r>
            <a:r>
              <a:rPr lang="en-US" sz="1600" b="1" dirty="0"/>
              <a:t> </a:t>
            </a:r>
            <a:r>
              <a:rPr lang="en-US" sz="1600" dirty="0"/>
              <a:t>– </a:t>
            </a:r>
            <a:r>
              <a:rPr lang="en-US" sz="1600" b="1" dirty="0">
                <a:highlight>
                  <a:srgbClr val="808000"/>
                </a:highlight>
              </a:rPr>
              <a:t>Avoided Production Cost</a:t>
            </a:r>
          </a:p>
          <a:p>
            <a:r>
              <a:rPr lang="en-US" sz="1600" dirty="0"/>
              <a:t>= </a:t>
            </a:r>
            <a:r>
              <a:rPr lang="en-US" sz="1600" dirty="0">
                <a:highlight>
                  <a:srgbClr val="CCEFF4"/>
                </a:highlight>
              </a:rPr>
              <a:t>Area </a:t>
            </a:r>
            <a:r>
              <a:rPr lang="en-US" sz="1600" dirty="0" err="1">
                <a:highlight>
                  <a:srgbClr val="CCEFF4"/>
                </a:highlight>
              </a:rPr>
              <a:t>abcd</a:t>
            </a:r>
            <a:r>
              <a:rPr lang="en-US" sz="1600" dirty="0"/>
              <a:t> – </a:t>
            </a:r>
            <a:r>
              <a:rPr lang="en-US" sz="1600" dirty="0">
                <a:highlight>
                  <a:srgbClr val="7C858C"/>
                </a:highlight>
              </a:rPr>
              <a:t>Area </a:t>
            </a:r>
            <a:r>
              <a:rPr lang="en-US" sz="1600" dirty="0" err="1">
                <a:highlight>
                  <a:srgbClr val="7C858C"/>
                </a:highlight>
              </a:rPr>
              <a:t>ecf</a:t>
            </a:r>
            <a:r>
              <a:rPr lang="en-US" sz="1600" dirty="0"/>
              <a:t> + </a:t>
            </a:r>
            <a:r>
              <a:rPr lang="en-US" sz="1600" dirty="0">
                <a:highlight>
                  <a:srgbClr val="7C858C"/>
                </a:highlight>
              </a:rPr>
              <a:t>Area </a:t>
            </a:r>
            <a:r>
              <a:rPr lang="en-US" sz="1600" dirty="0" err="1">
                <a:highlight>
                  <a:srgbClr val="7C858C"/>
                </a:highlight>
              </a:rPr>
              <a:t>fgd</a:t>
            </a:r>
            <a:r>
              <a:rPr lang="en-US" sz="1600" dirty="0"/>
              <a:t> + </a:t>
            </a:r>
            <a:r>
              <a:rPr lang="en-US" sz="1600" dirty="0">
                <a:highlight>
                  <a:srgbClr val="00AEC7"/>
                </a:highlight>
              </a:rPr>
              <a:t>Area </a:t>
            </a:r>
            <a:r>
              <a:rPr lang="en-US" sz="1600" dirty="0" err="1">
                <a:highlight>
                  <a:srgbClr val="00AEC7"/>
                </a:highlight>
              </a:rPr>
              <a:t>bhjc</a:t>
            </a:r>
            <a:r>
              <a:rPr lang="en-US" sz="1600" dirty="0"/>
              <a:t> – </a:t>
            </a:r>
            <a:r>
              <a:rPr lang="en-US" sz="1600" dirty="0">
                <a:highlight>
                  <a:srgbClr val="808000"/>
                </a:highlight>
              </a:rPr>
              <a:t>Area </a:t>
            </a:r>
            <a:r>
              <a:rPr lang="en-US" sz="1600" dirty="0" err="1">
                <a:highlight>
                  <a:srgbClr val="808000"/>
                </a:highlight>
              </a:rPr>
              <a:t>eijc</a:t>
            </a:r>
            <a:endParaRPr lang="en-US" sz="1600" dirty="0">
              <a:highlight>
                <a:srgbClr val="808000"/>
              </a:highlight>
            </a:endParaRPr>
          </a:p>
          <a:p>
            <a:r>
              <a:rPr lang="en-US" sz="1600" dirty="0"/>
              <a:t>=Area </a:t>
            </a:r>
            <a:r>
              <a:rPr lang="en-US" sz="1600" dirty="0" err="1"/>
              <a:t>ahig</a:t>
            </a:r>
            <a:endParaRPr lang="en-US" sz="1600" dirty="0"/>
          </a:p>
          <a:p>
            <a:endParaRPr lang="en-US" sz="1600" dirty="0"/>
          </a:p>
        </p:txBody>
      </p:sp>
      <p:graphicFrame>
        <p:nvGraphicFramePr>
          <p:cNvPr id="54" name="think-cell data - do not delete" hidden="1">
            <a:extLst>
              <a:ext uri="{FF2B5EF4-FFF2-40B4-BE49-F238E27FC236}">
                <a16:creationId xmlns:a16="http://schemas.microsoft.com/office/drawing/2014/main" id="{31E9342A-CB33-F824-E4E8-081FCA02D21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5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D29790-F3CC-EB2F-0D96-D276D85413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EFD884E-6D2C-16C3-DBBE-FCCB9CA5C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64797"/>
          </a:xfrm>
        </p:spPr>
        <p:txBody>
          <a:bodyPr vert="horz">
            <a:spAutoFit/>
          </a:bodyPr>
          <a:lstStyle/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Indifference Payment Calculation (cont’d) </a:t>
            </a:r>
            <a:r>
              <a:rPr lang="en-US" dirty="0"/>
              <a:t>ESR : PR_BP &gt; DR_BP; </a:t>
            </a:r>
            <a:br>
              <a:rPr lang="en-US" dirty="0"/>
            </a:br>
            <a:r>
              <a:rPr lang="en-US" dirty="0"/>
              <a:t>with DR_BP &lt; 0 &amp; PR_BP&gt;0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86566C-57A0-3CA0-B12E-16B8ADCCD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19</a:t>
            </a:fld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8AEAAED-1777-66BD-C751-7DF50BF21078}"/>
              </a:ext>
            </a:extLst>
          </p:cNvPr>
          <p:cNvSpPr txBox="1">
            <a:spLocks/>
          </p:cNvSpPr>
          <p:nvPr/>
        </p:nvSpPr>
        <p:spPr>
          <a:xfrm>
            <a:off x="7060631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FB86DF7-F619-2790-585C-65E9A79D51EC}"/>
              </a:ext>
            </a:extLst>
          </p:cNvPr>
          <p:cNvSpPr txBox="1">
            <a:spLocks/>
          </p:cNvSpPr>
          <p:nvPr/>
        </p:nvSpPr>
        <p:spPr>
          <a:xfrm>
            <a:off x="7060631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5FA841F-CCB5-8A88-BB91-66642AAFCED6}"/>
              </a:ext>
            </a:extLst>
          </p:cNvPr>
          <p:cNvGrpSpPr/>
          <p:nvPr/>
        </p:nvGrpSpPr>
        <p:grpSpPr>
          <a:xfrm>
            <a:off x="904139" y="1600244"/>
            <a:ext cx="6915149" cy="4800906"/>
            <a:chOff x="1153993" y="810438"/>
            <a:chExt cx="6915149" cy="4800906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C6D2218-7667-D635-84E6-F74C53908279}"/>
                </a:ext>
              </a:extLst>
            </p:cNvPr>
            <p:cNvSpPr txBox="1"/>
            <p:nvPr/>
          </p:nvSpPr>
          <p:spPr>
            <a:xfrm>
              <a:off x="7610362" y="3331619"/>
              <a:ext cx="4587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MW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13C8392F-88BE-28E9-BCCB-1C59ED8D98E1}"/>
                </a:ext>
              </a:extLst>
            </p:cNvPr>
            <p:cNvGrpSpPr/>
            <p:nvPr/>
          </p:nvGrpSpPr>
          <p:grpSpPr>
            <a:xfrm>
              <a:off x="1153993" y="810438"/>
              <a:ext cx="6823867" cy="4800906"/>
              <a:chOff x="1073624" y="1116384"/>
              <a:chExt cx="6823867" cy="480090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CF74561-525D-0799-B5D4-CB0304CA2D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6054" y="1707795"/>
                <a:ext cx="0" cy="38784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2D2230B1-14A6-4456-B30E-05A63F961DB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908869" y="1379314"/>
                <a:ext cx="1650" cy="421261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31B4E1C4-D2B8-9AD6-B884-5A63DD96A785}"/>
                  </a:ext>
                </a:extLst>
              </p:cNvPr>
              <p:cNvGrpSpPr/>
              <p:nvPr/>
            </p:nvGrpSpPr>
            <p:grpSpPr>
              <a:xfrm>
                <a:off x="1073624" y="1116384"/>
                <a:ext cx="6823867" cy="4800906"/>
                <a:chOff x="1077088" y="1049372"/>
                <a:chExt cx="6823867" cy="4800906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34FD4CBB-6991-D18D-E4D3-814BD3CCA855}"/>
                    </a:ext>
                  </a:extLst>
                </p:cNvPr>
                <p:cNvGrpSpPr/>
                <p:nvPr/>
              </p:nvGrpSpPr>
              <p:grpSpPr>
                <a:xfrm>
                  <a:off x="1077088" y="1049372"/>
                  <a:ext cx="6793450" cy="4800906"/>
                  <a:chOff x="1077088" y="782255"/>
                  <a:chExt cx="6793450" cy="4800906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7D121F89-575E-4520-CB56-F973FFAC8F09}"/>
                      </a:ext>
                    </a:extLst>
                  </p:cNvPr>
                  <p:cNvGrpSpPr/>
                  <p:nvPr/>
                </p:nvGrpSpPr>
                <p:grpSpPr>
                  <a:xfrm>
                    <a:off x="1077088" y="782255"/>
                    <a:ext cx="6793450" cy="4800906"/>
                    <a:chOff x="1077088" y="782255"/>
                    <a:chExt cx="6793450" cy="4800906"/>
                  </a:xfrm>
                </p:grpSpPr>
                <p:cxnSp>
                  <p:nvCxnSpPr>
                    <p:cNvPr id="13" name="Straight Arrow Connector 12">
                      <a:extLst>
                        <a:ext uri="{FF2B5EF4-FFF2-40B4-BE49-F238E27FC236}">
                          <a16:creationId xmlns:a16="http://schemas.microsoft.com/office/drawing/2014/main" id="{661E5A25-ACFE-1AB6-41C9-BF861B7F74BA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4442616" y="1019175"/>
                      <a:ext cx="0" cy="4238625"/>
                    </a:xfrm>
                    <a:prstGeom prst="straightConnector1">
                      <a:avLst/>
                    </a:prstGeom>
                    <a:ln w="28575">
                      <a:headEnd type="triangle"/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899F2244-8C1E-A043-8FAE-C6468D7E989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77088" y="782255"/>
                      <a:ext cx="6793450" cy="4800906"/>
                      <a:chOff x="1077088" y="802803"/>
                      <a:chExt cx="6793450" cy="4800906"/>
                    </a:xfrm>
                  </p:grpSpPr>
                  <p:sp>
                    <p:nvSpPr>
                      <p:cNvPr id="68" name="TextBox 67">
                        <a:extLst>
                          <a:ext uri="{FF2B5EF4-FFF2-40B4-BE49-F238E27FC236}">
                            <a16:creationId xmlns:a16="http://schemas.microsoft.com/office/drawing/2014/main" id="{D2DFDC21-114A-6A2E-C7CB-183253C44B2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573992" y="5308909"/>
                        <a:ext cx="688009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PR_BP</a:t>
                        </a:r>
                      </a:p>
                    </p:txBody>
                  </p:sp>
                  <p:sp>
                    <p:nvSpPr>
                      <p:cNvPr id="71" name="TextBox 70">
                        <a:extLst>
                          <a:ext uri="{FF2B5EF4-FFF2-40B4-BE49-F238E27FC236}">
                            <a16:creationId xmlns:a16="http://schemas.microsoft.com/office/drawing/2014/main" id="{23BB440B-CE77-B5B2-EBD8-67DCD624776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091506" y="5326710"/>
                        <a:ext cx="696024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DR_BP</a:t>
                        </a:r>
                      </a:p>
                    </p:txBody>
                  </p:sp>
                  <p:grpSp>
                    <p:nvGrpSpPr>
                      <p:cNvPr id="20" name="Group 19">
                        <a:extLst>
                          <a:ext uri="{FF2B5EF4-FFF2-40B4-BE49-F238E27FC236}">
                            <a16:creationId xmlns:a16="http://schemas.microsoft.com/office/drawing/2014/main" id="{0EC35557-F2D3-F5CA-EF97-F67EB3E3FBD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077088" y="802803"/>
                        <a:ext cx="6793450" cy="3287378"/>
                        <a:chOff x="1077088" y="802803"/>
                        <a:chExt cx="6793450" cy="3287378"/>
                      </a:xfrm>
                    </p:grpSpPr>
                    <p:cxnSp>
                      <p:nvCxnSpPr>
                        <p:cNvPr id="11" name="Straight Arrow Connector 10">
                          <a:extLst>
                            <a:ext uri="{FF2B5EF4-FFF2-40B4-BE49-F238E27FC236}">
                              <a16:creationId xmlns:a16="http://schemas.microsoft.com/office/drawing/2014/main" id="{BAAA6986-2E5A-5AFC-920F-948381E981FF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077088" y="3202219"/>
                          <a:ext cx="6793450" cy="0"/>
                        </a:xfrm>
                        <a:prstGeom prst="straightConnector1">
                          <a:avLst/>
                        </a:prstGeom>
                        <a:ln w="28575">
                          <a:headEnd type="triangle"/>
                          <a:tailEnd type="triangle"/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6" name="TextBox 15">
                          <a:extLst>
                            <a:ext uri="{FF2B5EF4-FFF2-40B4-BE49-F238E27FC236}">
                              <a16:creationId xmlns:a16="http://schemas.microsoft.com/office/drawing/2014/main" id="{7EAEECAC-C036-F15F-1785-1F1A0CA03B4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180790" y="802803"/>
                          <a:ext cx="630301" cy="2616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100" dirty="0"/>
                            <a:t>$/MWh</a:t>
                          </a:r>
                        </a:p>
                      </p:txBody>
                    </p:sp>
                    <p:cxnSp>
                      <p:nvCxnSpPr>
                        <p:cNvPr id="19" name="Straight Connector 18">
                          <a:extLst>
                            <a:ext uri="{FF2B5EF4-FFF2-40B4-BE49-F238E27FC236}">
                              <a16:creationId xmlns:a16="http://schemas.microsoft.com/office/drawing/2014/main" id="{4DB7C80C-FA33-2E26-6DA7-744C5E56CE7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755526" y="1666935"/>
                          <a:ext cx="5558273" cy="2423246"/>
                        </a:xfrm>
                        <a:prstGeom prst="line">
                          <a:avLst/>
                        </a:prstGeom>
                        <a:ln w="38100">
                          <a:solidFill>
                            <a:schemeClr val="accent1">
                              <a:lumMod val="75000"/>
                              <a:lumOff val="2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81" name="TextBox 80">
                          <a:extLst>
                            <a:ext uri="{FF2B5EF4-FFF2-40B4-BE49-F238E27FC236}">
                              <a16:creationId xmlns:a16="http://schemas.microsoft.com/office/drawing/2014/main" id="{79A2639B-3114-4506-1E7D-50466D855C8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47965" y="907849"/>
                          <a:ext cx="798617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PR_LMP</a:t>
                          </a:r>
                        </a:p>
                      </p:txBody>
                    </p:sp>
                    <p:sp>
                      <p:nvSpPr>
                        <p:cNvPr id="5" name="TextBox 4">
                          <a:extLst>
                            <a:ext uri="{FF2B5EF4-FFF2-40B4-BE49-F238E27FC236}">
                              <a16:creationId xmlns:a16="http://schemas.microsoft.com/office/drawing/2014/main" id="{AE1342B5-768C-6C15-75D6-0D881BC15D4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397245" y="1384476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a</a:t>
                          </a:r>
                        </a:p>
                      </p:txBody>
                    </p:sp>
                    <p:sp>
                      <p:nvSpPr>
                        <p:cNvPr id="6" name="TextBox 5">
                          <a:extLst>
                            <a:ext uri="{FF2B5EF4-FFF2-40B4-BE49-F238E27FC236}">
                              <a16:creationId xmlns:a16="http://schemas.microsoft.com/office/drawing/2014/main" id="{AF509AB9-9CA3-49C6-0FDB-FA0114B820A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03224" y="1333284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b</a:t>
                          </a:r>
                        </a:p>
                      </p:txBody>
                    </p:sp>
                    <p:sp>
                      <p:nvSpPr>
                        <p:cNvPr id="7" name="TextBox 6">
                          <a:extLst>
                            <a:ext uri="{FF2B5EF4-FFF2-40B4-BE49-F238E27FC236}">
                              <a16:creationId xmlns:a16="http://schemas.microsoft.com/office/drawing/2014/main" id="{F2AD3630-CEA1-714C-1C43-322B3DC78BF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212203" y="3209724"/>
                          <a:ext cx="261610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c</a:t>
                          </a:r>
                        </a:p>
                      </p:txBody>
                    </p:sp>
                    <p:sp>
                      <p:nvSpPr>
                        <p:cNvPr id="8" name="TextBox 7">
                          <a:extLst>
                            <a:ext uri="{FF2B5EF4-FFF2-40B4-BE49-F238E27FC236}">
                              <a16:creationId xmlns:a16="http://schemas.microsoft.com/office/drawing/2014/main" id="{40D4913E-279D-6EF8-3544-55B8774F48F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194424" y="2920393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d</a:t>
                          </a:r>
                        </a:p>
                      </p:txBody>
                    </p:sp>
                    <p:sp>
                      <p:nvSpPr>
                        <p:cNvPr id="12" name="TextBox 11">
                          <a:extLst>
                            <a:ext uri="{FF2B5EF4-FFF2-40B4-BE49-F238E27FC236}">
                              <a16:creationId xmlns:a16="http://schemas.microsoft.com/office/drawing/2014/main" id="{30C9BF5B-0990-2729-447A-BA4642A014C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64658" y="3258872"/>
                          <a:ext cx="227948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f</a:t>
                          </a:r>
                        </a:p>
                      </p:txBody>
                    </p:sp>
                    <p:sp>
                      <p:nvSpPr>
                        <p:cNvPr id="14" name="TextBox 13">
                          <a:extLst>
                            <a:ext uri="{FF2B5EF4-FFF2-40B4-BE49-F238E27FC236}">
                              <a16:creationId xmlns:a16="http://schemas.microsoft.com/office/drawing/2014/main" id="{335A9F1A-E69A-6E06-C4FF-181AB9B02D2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912333" y="1210886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h</a:t>
                          </a:r>
                        </a:p>
                      </p:txBody>
                    </p:sp>
                    <p:sp>
                      <p:nvSpPr>
                        <p:cNvPr id="15" name="TextBox 14">
                          <a:extLst>
                            <a:ext uri="{FF2B5EF4-FFF2-40B4-BE49-F238E27FC236}">
                              <a16:creationId xmlns:a16="http://schemas.microsoft.com/office/drawing/2014/main" id="{CB6760F0-E7F2-8425-96D1-E0271D6B94A2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409778" y="3774266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g</a:t>
                          </a:r>
                        </a:p>
                      </p:txBody>
                    </p:sp>
                  </p:grpSp>
                </p:grpSp>
              </p:grp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FB7FC888-54A7-AA51-8EFB-22676E319C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2448526" y="1369036"/>
                    <a:ext cx="4463807" cy="4630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  <a:prstDash val="sysDot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A3527A22-A98B-1286-ED61-41B5264BF8D8}"/>
                    </a:ext>
                  </a:extLst>
                </p:cNvPr>
                <p:cNvSpPr txBox="1"/>
                <p:nvPr/>
              </p:nvSpPr>
              <p:spPr>
                <a:xfrm>
                  <a:off x="7280272" y="1733819"/>
                  <a:ext cx="620683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/>
                    <a:t>EBOC</a:t>
                  </a:r>
                </a:p>
              </p:txBody>
            </p:sp>
          </p:grp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E7335E6B-0C83-0A2C-07FB-5268D4E1DBB7}"/>
              </a:ext>
            </a:extLst>
          </p:cNvPr>
          <p:cNvSpPr txBox="1"/>
          <p:nvPr/>
        </p:nvSpPr>
        <p:spPr>
          <a:xfrm>
            <a:off x="6472537" y="1549947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HDL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59C365E-5D89-255A-053C-BBB934DD57EB}"/>
              </a:ext>
            </a:extLst>
          </p:cNvPr>
          <p:cNvSpPr txBox="1"/>
          <p:nvPr/>
        </p:nvSpPr>
        <p:spPr>
          <a:xfrm>
            <a:off x="4007841" y="3455289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04B7DB8-4278-827E-0FF4-45904491A032}"/>
              </a:ext>
            </a:extLst>
          </p:cNvPr>
          <p:cNvSpPr txBox="1"/>
          <p:nvPr/>
        </p:nvSpPr>
        <p:spPr>
          <a:xfrm>
            <a:off x="6735589" y="3712210"/>
            <a:ext cx="2183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j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2AA27DF-A91C-2C13-E786-C0763450F434}"/>
              </a:ext>
            </a:extLst>
          </p:cNvPr>
          <p:cNvSpPr txBox="1"/>
          <p:nvPr/>
        </p:nvSpPr>
        <p:spPr>
          <a:xfrm>
            <a:off x="6745047" y="2652644"/>
            <a:ext cx="2183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0DD622C-4D9C-5F0E-7B9D-C25407E0EB98}"/>
              </a:ext>
            </a:extLst>
          </p:cNvPr>
          <p:cNvCxnSpPr>
            <a:cxnSpLocks/>
            <a:stCxn id="81" idx="2"/>
          </p:cNvCxnSpPr>
          <p:nvPr/>
        </p:nvCxnSpPr>
        <p:spPr>
          <a:xfrm>
            <a:off x="3474325" y="1982289"/>
            <a:ext cx="773071" cy="1796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70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6F95B5DF-E277-B7EA-A6DB-5185770ACD5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7589822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6F95B5DF-E277-B7EA-A6DB-5185770ACD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F90903-7A57-7019-6BCA-CE1B35F6F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cs typeface="Arial"/>
              </a:rPr>
              <a:t>NPRR 1214: ERCOT Comments @ PRS June 10, 2026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BA65317-5289-5523-3290-6FB54548E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/>
          </a:p>
        </p:txBody>
      </p:sp>
      <p:sp>
        <p:nvSpPr>
          <p:cNvPr id="3" name="Text 6">
            <a:extLst>
              <a:ext uri="{FF2B5EF4-FFF2-40B4-BE49-F238E27FC236}">
                <a16:creationId xmlns:a16="http://schemas.microsoft.com/office/drawing/2014/main" id="{199FD680-CF97-49F7-00CB-34A3982457A1}"/>
              </a:ext>
            </a:extLst>
          </p:cNvPr>
          <p:cNvSpPr/>
          <p:nvPr/>
        </p:nvSpPr>
        <p:spPr>
          <a:xfrm>
            <a:off x="782378" y="1247232"/>
            <a:ext cx="8503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ERCOT's proposed changes keep or enhance the original intent of NPRR 1214 and streamline Nodal Protocol language.</a:t>
            </a:r>
            <a:endParaRPr lang="en-US" sz="16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9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6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FEB9521F-346C-D64D-28ED-DF3E5B5E1F19}"/>
              </a:ext>
            </a:extLst>
          </p:cNvPr>
          <p:cNvSpPr/>
          <p:nvPr/>
        </p:nvSpPr>
        <p:spPr>
          <a:xfrm>
            <a:off x="782378" y="2112264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Reason for the proposed changes:</a:t>
            </a:r>
            <a:endParaRPr lang="en-US" sz="1600" dirty="0"/>
          </a:p>
        </p:txBody>
      </p:sp>
      <p:sp>
        <p:nvSpPr>
          <p:cNvPr id="7" name="Text 8">
            <a:extLst>
              <a:ext uri="{FF2B5EF4-FFF2-40B4-BE49-F238E27FC236}">
                <a16:creationId xmlns:a16="http://schemas.microsoft.com/office/drawing/2014/main" id="{4BCAB9EE-2149-BFB6-9B2E-571874482720}"/>
              </a:ext>
            </a:extLst>
          </p:cNvPr>
          <p:cNvSpPr/>
          <p:nvPr/>
        </p:nvSpPr>
        <p:spPr>
          <a:xfrm>
            <a:off x="782378" y="2625035"/>
            <a:ext cx="8503920" cy="108857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685800" lvl="1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 the Impact Analysis phase, certain issues with NPRR1214 language were uncovered.</a:t>
            </a:r>
            <a:endParaRPr lang="en-US" sz="1600" dirty="0"/>
          </a:p>
          <a:p>
            <a:pPr marL="685800" lvl="1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recently, the importance of modeling reliability deployments at their location has been highlighted.</a:t>
            </a:r>
          </a:p>
          <a:p>
            <a:pPr marL="685800" lvl="1" indent="-342900">
              <a:spcAft>
                <a:spcPts val="300"/>
              </a:spcAft>
              <a:buSzPct val="100000"/>
              <a:buFontTx/>
              <a:buChar char="•"/>
            </a:pPr>
            <a:r>
              <a:rPr lang="en-US" sz="1600" dirty="0"/>
              <a:t>Add new reliability deployment categories for Load and SOG</a:t>
            </a:r>
          </a:p>
        </p:txBody>
      </p:sp>
      <p:sp>
        <p:nvSpPr>
          <p:cNvPr id="8" name="Text 9">
            <a:extLst>
              <a:ext uri="{FF2B5EF4-FFF2-40B4-BE49-F238E27FC236}">
                <a16:creationId xmlns:a16="http://schemas.microsoft.com/office/drawing/2014/main" id="{E625F11D-4BDB-FB53-65C7-D7D02BD053E0}"/>
              </a:ext>
            </a:extLst>
          </p:cNvPr>
          <p:cNvSpPr/>
          <p:nvPr/>
        </p:nvSpPr>
        <p:spPr>
          <a:xfrm>
            <a:off x="782378" y="4226377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 of Changes:</a:t>
            </a:r>
            <a:endParaRPr lang="en-US" sz="1600" dirty="0"/>
          </a:p>
        </p:txBody>
      </p:sp>
      <p:sp>
        <p:nvSpPr>
          <p:cNvPr id="9" name="Text 10">
            <a:extLst>
              <a:ext uri="{FF2B5EF4-FFF2-40B4-BE49-F238E27FC236}">
                <a16:creationId xmlns:a16="http://schemas.microsoft.com/office/drawing/2014/main" id="{74DD1592-548D-B35C-8984-51384C10CE4C}"/>
              </a:ext>
            </a:extLst>
          </p:cNvPr>
          <p:cNvSpPr/>
          <p:nvPr/>
        </p:nvSpPr>
        <p:spPr>
          <a:xfrm>
            <a:off x="1090602" y="4573849"/>
            <a:ext cx="85039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685800" lvl="1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Locational modeling of some categories of reliability deployments.</a:t>
            </a:r>
            <a:endParaRPr lang="en-US" sz="1600" dirty="0"/>
          </a:p>
          <a:p>
            <a:pPr marL="685800" lvl="1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Directly use the SCED Step 2 Pricing Run, when active, as the source of binding locational energy prices (LMPs) and Ancillary Service prices (AS MCPCs) — </a:t>
            </a:r>
            <a:r>
              <a:rPr lang="en-US" sz="1600" b="1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eliminating the need for energy and Ancillary Service Price Adders.</a:t>
            </a: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600" dirty="0"/>
          </a:p>
          <a:p>
            <a:pPr marL="685800" lvl="1" indent="-342900">
              <a:spcAft>
                <a:spcPts val="400"/>
              </a:spcAft>
              <a:buSzPct val="100000"/>
              <a:buChar char="•"/>
            </a:pPr>
            <a:r>
              <a:rPr lang="en-US" sz="1600" b="1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Enhance the accuracy of the Reliability Deployment Indifference Payment.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85265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D25A1-0128-581B-FFD2-730026900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7C903C42-353F-7ABE-68CC-1790D27C4D0C}"/>
              </a:ext>
            </a:extLst>
          </p:cNvPr>
          <p:cNvSpPr/>
          <p:nvPr/>
        </p:nvSpPr>
        <p:spPr>
          <a:xfrm>
            <a:off x="2270927" y="2622620"/>
            <a:ext cx="4471517" cy="1959428"/>
          </a:xfrm>
          <a:custGeom>
            <a:avLst/>
            <a:gdLst>
              <a:gd name="csX0" fmla="*/ 0 w 4471517"/>
              <a:gd name="csY0" fmla="*/ 1939332 h 1959428"/>
              <a:gd name="csX1" fmla="*/ 4471517 w 4471517"/>
              <a:gd name="csY1" fmla="*/ 0 h 1959428"/>
              <a:gd name="csX2" fmla="*/ 4471517 w 4471517"/>
              <a:gd name="csY2" fmla="*/ 1959428 h 1959428"/>
              <a:gd name="csX3" fmla="*/ 0 w 4471517"/>
              <a:gd name="csY3" fmla="*/ 1939332 h 195942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4471517" h="1959428">
                <a:moveTo>
                  <a:pt x="0" y="1939332"/>
                </a:moveTo>
                <a:lnTo>
                  <a:pt x="4471517" y="0"/>
                </a:lnTo>
                <a:lnTo>
                  <a:pt x="4471517" y="1959428"/>
                </a:lnTo>
                <a:lnTo>
                  <a:pt x="0" y="1939332"/>
                </a:lnTo>
                <a:close/>
              </a:path>
            </a:pathLst>
          </a:custGeom>
          <a:solidFill>
            <a:schemeClr val="accent1">
              <a:lumMod val="50000"/>
              <a:lumOff val="50000"/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83A558F-4446-08E5-ACD7-831408BB4926}"/>
              </a:ext>
            </a:extLst>
          </p:cNvPr>
          <p:cNvSpPr txBox="1"/>
          <p:nvPr/>
        </p:nvSpPr>
        <p:spPr>
          <a:xfrm>
            <a:off x="7916227" y="1526607"/>
            <a:ext cx="3945157" cy="45243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ESR’s QSE has no trades or DAM awards for energy and AS, ESR not “in the money” for any AS awards</a:t>
            </a:r>
          </a:p>
          <a:p>
            <a:endParaRPr lang="en-US" sz="1600" dirty="0"/>
          </a:p>
          <a:p>
            <a:r>
              <a:rPr lang="en-US" sz="1600" dirty="0"/>
              <a:t>Real-Time Energy Imbalance Payment (Charge):</a:t>
            </a:r>
          </a:p>
          <a:p>
            <a:r>
              <a:rPr lang="en-US" sz="1600" dirty="0"/>
              <a:t>RTEIAMT= PR_LMP*DR_BP=Area </a:t>
            </a:r>
            <a:r>
              <a:rPr lang="en-US" sz="1600" dirty="0" err="1"/>
              <a:t>abcd</a:t>
            </a: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b="1" i="1" dirty="0"/>
              <a:t>Proposed Indifference payment</a:t>
            </a:r>
            <a:r>
              <a:rPr lang="en-US" sz="1600" dirty="0"/>
              <a:t>:</a:t>
            </a:r>
          </a:p>
          <a:p>
            <a:endParaRPr lang="en-US" sz="1600" dirty="0"/>
          </a:p>
          <a:p>
            <a:r>
              <a:rPr lang="en-US" sz="1600" dirty="0"/>
              <a:t>RDIEA= </a:t>
            </a:r>
            <a:r>
              <a:rPr lang="en-US" sz="1600" b="1" dirty="0">
                <a:highlight>
                  <a:srgbClr val="FFFF00"/>
                </a:highlight>
              </a:rPr>
              <a:t>Increased Production Cost</a:t>
            </a:r>
            <a:r>
              <a:rPr lang="en-US" sz="1600" b="1" dirty="0"/>
              <a:t> – </a:t>
            </a:r>
            <a:r>
              <a:rPr lang="en-US" sz="1600" b="1" dirty="0">
                <a:highlight>
                  <a:srgbClr val="00FF00"/>
                </a:highlight>
              </a:rPr>
              <a:t>Increased Revenue</a:t>
            </a:r>
            <a:r>
              <a:rPr lang="en-US" sz="1600" b="1" dirty="0"/>
              <a:t> + </a:t>
            </a:r>
            <a:r>
              <a:rPr lang="en-US" sz="1600" b="1" dirty="0">
                <a:highlight>
                  <a:srgbClr val="FF00FF"/>
                </a:highlight>
              </a:rPr>
              <a:t>Lost Consumer Benefit</a:t>
            </a:r>
            <a:r>
              <a:rPr lang="en-US" sz="1600" b="1" dirty="0"/>
              <a:t> </a:t>
            </a:r>
            <a:r>
              <a:rPr lang="en-US" sz="1600" dirty="0"/>
              <a:t>– </a:t>
            </a:r>
            <a:r>
              <a:rPr lang="en-US" sz="1600" b="1" dirty="0">
                <a:highlight>
                  <a:srgbClr val="FF8200"/>
                </a:highlight>
              </a:rPr>
              <a:t>Avoided Charge</a:t>
            </a:r>
          </a:p>
          <a:p>
            <a:r>
              <a:rPr lang="en-US" sz="1600" dirty="0"/>
              <a:t>= </a:t>
            </a:r>
            <a:r>
              <a:rPr lang="en-US" sz="1600" dirty="0">
                <a:highlight>
                  <a:srgbClr val="FFFF00"/>
                </a:highlight>
              </a:rPr>
              <a:t>Area </a:t>
            </a:r>
            <a:r>
              <a:rPr lang="en-US" sz="1600" dirty="0" err="1">
                <a:highlight>
                  <a:srgbClr val="FFFF00"/>
                </a:highlight>
              </a:rPr>
              <a:t>efba</a:t>
            </a:r>
            <a:r>
              <a:rPr lang="en-US" sz="1600" dirty="0"/>
              <a:t> + </a:t>
            </a:r>
            <a:r>
              <a:rPr lang="en-US" sz="1600" dirty="0">
                <a:highlight>
                  <a:srgbClr val="00FF00"/>
                </a:highlight>
              </a:rPr>
              <a:t>Area </a:t>
            </a:r>
            <a:r>
              <a:rPr lang="en-US" sz="1600" dirty="0" err="1">
                <a:highlight>
                  <a:srgbClr val="00FF00"/>
                </a:highlight>
              </a:rPr>
              <a:t>abcd</a:t>
            </a:r>
            <a:r>
              <a:rPr lang="en-US" sz="1600" dirty="0"/>
              <a:t> + </a:t>
            </a:r>
            <a:r>
              <a:rPr lang="en-US" sz="1600" dirty="0">
                <a:highlight>
                  <a:srgbClr val="FF00FF"/>
                </a:highlight>
              </a:rPr>
              <a:t>Area </a:t>
            </a:r>
            <a:r>
              <a:rPr lang="en-US" sz="1600" dirty="0" err="1">
                <a:highlight>
                  <a:srgbClr val="FF00FF"/>
                </a:highlight>
              </a:rPr>
              <a:t>eag</a:t>
            </a:r>
            <a:r>
              <a:rPr lang="en-US" sz="1600" dirty="0"/>
              <a:t> - </a:t>
            </a:r>
            <a:r>
              <a:rPr lang="en-US" sz="1600" dirty="0">
                <a:highlight>
                  <a:srgbClr val="FF00FF"/>
                </a:highlight>
              </a:rPr>
              <a:t>Area </a:t>
            </a:r>
            <a:r>
              <a:rPr lang="en-US" sz="1600" dirty="0" err="1">
                <a:highlight>
                  <a:srgbClr val="FF00FF"/>
                </a:highlight>
              </a:rPr>
              <a:t>ghi</a:t>
            </a:r>
            <a:r>
              <a:rPr lang="en-US" sz="1600" dirty="0"/>
              <a:t> + </a:t>
            </a:r>
            <a:r>
              <a:rPr lang="en-US" sz="1600" dirty="0">
                <a:highlight>
                  <a:srgbClr val="FF8200"/>
                </a:highlight>
              </a:rPr>
              <a:t>Area </a:t>
            </a:r>
            <a:r>
              <a:rPr lang="en-US" sz="1600" dirty="0" err="1">
                <a:highlight>
                  <a:srgbClr val="FF8200"/>
                </a:highlight>
              </a:rPr>
              <a:t>iadh</a:t>
            </a:r>
            <a:endParaRPr lang="en-US" sz="1600" dirty="0">
              <a:highlight>
                <a:srgbClr val="FF8200"/>
              </a:highlight>
            </a:endParaRPr>
          </a:p>
          <a:p>
            <a:r>
              <a:rPr lang="en-US" sz="1600" dirty="0"/>
              <a:t>=Area </a:t>
            </a:r>
            <a:r>
              <a:rPr lang="en-US" sz="1600" dirty="0" err="1"/>
              <a:t>hfc</a:t>
            </a:r>
            <a:endParaRPr lang="en-US" sz="1600" dirty="0"/>
          </a:p>
          <a:p>
            <a:endParaRPr lang="en-US" sz="1600" dirty="0"/>
          </a:p>
        </p:txBody>
      </p:sp>
      <p:graphicFrame>
        <p:nvGraphicFramePr>
          <p:cNvPr id="54" name="think-cell data - do not delete" hidden="1">
            <a:extLst>
              <a:ext uri="{FF2B5EF4-FFF2-40B4-BE49-F238E27FC236}">
                <a16:creationId xmlns:a16="http://schemas.microsoft.com/office/drawing/2014/main" id="{58E378B8-469C-0B06-1D1D-923B258DCF4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5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1E9342A-CB33-F824-E4E8-081FCA02D2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75170E9-2F5C-7386-AD9C-39269D773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64797"/>
          </a:xfrm>
        </p:spPr>
        <p:txBody>
          <a:bodyPr vert="horz">
            <a:spAutoFit/>
          </a:bodyPr>
          <a:lstStyle/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Indifference Payment Calculation (cont’d) </a:t>
            </a:r>
            <a:r>
              <a:rPr lang="en-US" dirty="0"/>
              <a:t>ESR : PR_BP &lt; DR_BP; </a:t>
            </a:r>
            <a:br>
              <a:rPr lang="en-US" dirty="0"/>
            </a:br>
            <a:r>
              <a:rPr lang="en-US" dirty="0"/>
              <a:t>with DR_BP &gt; 0 &amp; PR_BP &lt; 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97BB8A-429F-6E0E-8762-2B7A895C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20</a:t>
            </a:fld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B70779B-C21B-682F-6D12-972F22B922B7}"/>
              </a:ext>
            </a:extLst>
          </p:cNvPr>
          <p:cNvSpPr txBox="1">
            <a:spLocks/>
          </p:cNvSpPr>
          <p:nvPr/>
        </p:nvSpPr>
        <p:spPr>
          <a:xfrm>
            <a:off x="7060631" y="2707694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chemeClr val="bg1"/>
                </a:solidFill>
              </a:rPr>
              <a:t>PGRR145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D79D5B5-720C-DEAC-ECC5-4433C3986F34}"/>
              </a:ext>
            </a:extLst>
          </p:cNvPr>
          <p:cNvSpPr txBox="1">
            <a:spLocks/>
          </p:cNvSpPr>
          <p:nvPr/>
        </p:nvSpPr>
        <p:spPr>
          <a:xfrm>
            <a:off x="7060631" y="3580369"/>
            <a:ext cx="8387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>
                <a:solidFill>
                  <a:schemeClr val="bg1"/>
                </a:solidFill>
              </a:rPr>
              <a:t>NPRR1325</a:t>
            </a:r>
            <a:endParaRPr lang="en-US" sz="1200" i="1" noProof="1">
              <a:solidFill>
                <a:schemeClr val="bg1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DE744C2-E526-B5C1-4E9C-B957B296508B}"/>
              </a:ext>
            </a:extLst>
          </p:cNvPr>
          <p:cNvGrpSpPr/>
          <p:nvPr/>
        </p:nvGrpSpPr>
        <p:grpSpPr>
          <a:xfrm>
            <a:off x="904139" y="1600244"/>
            <a:ext cx="6915149" cy="4800906"/>
            <a:chOff x="1153993" y="810438"/>
            <a:chExt cx="6915149" cy="4800906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518525A-F4A0-6B9D-6DA0-F5F58DCF1F98}"/>
                </a:ext>
              </a:extLst>
            </p:cNvPr>
            <p:cNvSpPr txBox="1"/>
            <p:nvPr/>
          </p:nvSpPr>
          <p:spPr>
            <a:xfrm>
              <a:off x="7610362" y="3331619"/>
              <a:ext cx="4587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MW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1AD81C32-074A-0C2F-2E52-262D90A8A895}"/>
                </a:ext>
              </a:extLst>
            </p:cNvPr>
            <p:cNvGrpSpPr/>
            <p:nvPr/>
          </p:nvGrpSpPr>
          <p:grpSpPr>
            <a:xfrm>
              <a:off x="1153993" y="810438"/>
              <a:ext cx="6823867" cy="4800906"/>
              <a:chOff x="1073624" y="1116384"/>
              <a:chExt cx="6823867" cy="480090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DF9C54F8-C72B-13E5-920F-0C5B5C2BA4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36054" y="1707795"/>
                <a:ext cx="0" cy="38784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C0965C16-0869-9AA8-FB14-F5E7BE34D76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908869" y="1379314"/>
                <a:ext cx="1650" cy="421261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9D32FDAE-0CB7-08A2-28D9-7FDED483D869}"/>
                  </a:ext>
                </a:extLst>
              </p:cNvPr>
              <p:cNvGrpSpPr/>
              <p:nvPr/>
            </p:nvGrpSpPr>
            <p:grpSpPr>
              <a:xfrm>
                <a:off x="1073624" y="1116384"/>
                <a:ext cx="6823867" cy="4800906"/>
                <a:chOff x="1077088" y="1049372"/>
                <a:chExt cx="6823867" cy="4800906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04840A01-3290-BFFF-FA8D-8DC6AF8448E5}"/>
                    </a:ext>
                  </a:extLst>
                </p:cNvPr>
                <p:cNvGrpSpPr/>
                <p:nvPr/>
              </p:nvGrpSpPr>
              <p:grpSpPr>
                <a:xfrm>
                  <a:off x="1077088" y="1049372"/>
                  <a:ext cx="6793450" cy="4800906"/>
                  <a:chOff x="1077088" y="782255"/>
                  <a:chExt cx="6793450" cy="4800906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49F2E586-409D-5656-08F4-38292BF39542}"/>
                      </a:ext>
                    </a:extLst>
                  </p:cNvPr>
                  <p:cNvGrpSpPr/>
                  <p:nvPr/>
                </p:nvGrpSpPr>
                <p:grpSpPr>
                  <a:xfrm>
                    <a:off x="1077088" y="782255"/>
                    <a:ext cx="6793450" cy="4800906"/>
                    <a:chOff x="1077088" y="782255"/>
                    <a:chExt cx="6793450" cy="4800906"/>
                  </a:xfrm>
                </p:grpSpPr>
                <p:cxnSp>
                  <p:nvCxnSpPr>
                    <p:cNvPr id="13" name="Straight Arrow Connector 12">
                      <a:extLst>
                        <a:ext uri="{FF2B5EF4-FFF2-40B4-BE49-F238E27FC236}">
                          <a16:creationId xmlns:a16="http://schemas.microsoft.com/office/drawing/2014/main" id="{E08CC89A-D03D-BF91-5A14-2333694BC84A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4442616" y="1019175"/>
                      <a:ext cx="0" cy="4238625"/>
                    </a:xfrm>
                    <a:prstGeom prst="straightConnector1">
                      <a:avLst/>
                    </a:prstGeom>
                    <a:ln w="28575">
                      <a:headEnd type="triangle"/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56E74AA9-0E4E-E786-FCAE-218AB9D2A01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77088" y="782255"/>
                      <a:ext cx="6793450" cy="4800906"/>
                      <a:chOff x="1077088" y="802803"/>
                      <a:chExt cx="6793450" cy="4800906"/>
                    </a:xfrm>
                  </p:grpSpPr>
                  <p:sp>
                    <p:nvSpPr>
                      <p:cNvPr id="68" name="TextBox 67">
                        <a:extLst>
                          <a:ext uri="{FF2B5EF4-FFF2-40B4-BE49-F238E27FC236}">
                            <a16:creationId xmlns:a16="http://schemas.microsoft.com/office/drawing/2014/main" id="{3CD1ADA1-CC3B-0F6D-06CA-99123498A93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573992" y="5308909"/>
                        <a:ext cx="696024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DR_BP</a:t>
                        </a:r>
                      </a:p>
                    </p:txBody>
                  </p:sp>
                  <p:sp>
                    <p:nvSpPr>
                      <p:cNvPr id="71" name="TextBox 70">
                        <a:extLst>
                          <a:ext uri="{FF2B5EF4-FFF2-40B4-BE49-F238E27FC236}">
                            <a16:creationId xmlns:a16="http://schemas.microsoft.com/office/drawing/2014/main" id="{840CE9DF-F5F0-12F7-216A-D70FDCC6616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091506" y="5326710"/>
                        <a:ext cx="688009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dirty="0"/>
                          <a:t>PR_BP</a:t>
                        </a:r>
                      </a:p>
                    </p:txBody>
                  </p:sp>
                  <p:grpSp>
                    <p:nvGrpSpPr>
                      <p:cNvPr id="20" name="Group 19">
                        <a:extLst>
                          <a:ext uri="{FF2B5EF4-FFF2-40B4-BE49-F238E27FC236}">
                            <a16:creationId xmlns:a16="http://schemas.microsoft.com/office/drawing/2014/main" id="{CECC9EB7-F396-2DAF-5235-F006DA68427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077088" y="802803"/>
                        <a:ext cx="6793450" cy="3364361"/>
                        <a:chOff x="1077088" y="802803"/>
                        <a:chExt cx="6793450" cy="3364361"/>
                      </a:xfrm>
                    </p:grpSpPr>
                    <p:cxnSp>
                      <p:nvCxnSpPr>
                        <p:cNvPr id="11" name="Straight Arrow Connector 10">
                          <a:extLst>
                            <a:ext uri="{FF2B5EF4-FFF2-40B4-BE49-F238E27FC236}">
                              <a16:creationId xmlns:a16="http://schemas.microsoft.com/office/drawing/2014/main" id="{BFCDFAF8-720B-4030-44A6-32EE8420166C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077088" y="3202219"/>
                          <a:ext cx="6793450" cy="0"/>
                        </a:xfrm>
                        <a:prstGeom prst="straightConnector1">
                          <a:avLst/>
                        </a:prstGeom>
                        <a:ln w="28575">
                          <a:headEnd type="triangle"/>
                          <a:tailEnd type="triangle"/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6" name="TextBox 15">
                          <a:extLst>
                            <a:ext uri="{FF2B5EF4-FFF2-40B4-BE49-F238E27FC236}">
                              <a16:creationId xmlns:a16="http://schemas.microsoft.com/office/drawing/2014/main" id="{75AE573B-EA25-B2B8-1334-6BDE3A5E419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180790" y="802803"/>
                          <a:ext cx="630301" cy="2616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100" dirty="0"/>
                            <a:t>$/MWh</a:t>
                          </a:r>
                        </a:p>
                      </p:txBody>
                    </p:sp>
                    <p:cxnSp>
                      <p:nvCxnSpPr>
                        <p:cNvPr id="19" name="Straight Connector 18">
                          <a:extLst>
                            <a:ext uri="{FF2B5EF4-FFF2-40B4-BE49-F238E27FC236}">
                              <a16:creationId xmlns:a16="http://schemas.microsoft.com/office/drawing/2014/main" id="{5E450ECB-3B16-A206-A8EA-497C4BA75E8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755526" y="1666935"/>
                          <a:ext cx="5558273" cy="2423246"/>
                        </a:xfrm>
                        <a:prstGeom prst="line">
                          <a:avLst/>
                        </a:prstGeom>
                        <a:ln w="38100">
                          <a:solidFill>
                            <a:schemeClr val="accent1">
                              <a:lumMod val="75000"/>
                              <a:lumOff val="25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81" name="TextBox 80">
                          <a:extLst>
                            <a:ext uri="{FF2B5EF4-FFF2-40B4-BE49-F238E27FC236}">
                              <a16:creationId xmlns:a16="http://schemas.microsoft.com/office/drawing/2014/main" id="{B09A0039-FE78-98D7-BBFF-794437CA8A0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956475" y="3890165"/>
                          <a:ext cx="798617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PR_LMP</a:t>
                          </a:r>
                        </a:p>
                      </p:txBody>
                    </p:sp>
                    <p:sp>
                      <p:nvSpPr>
                        <p:cNvPr id="5" name="TextBox 4">
                          <a:extLst>
                            <a:ext uri="{FF2B5EF4-FFF2-40B4-BE49-F238E27FC236}">
                              <a16:creationId xmlns:a16="http://schemas.microsoft.com/office/drawing/2014/main" id="{E9C61920-C369-806E-7689-282743802FB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03224" y="2949732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a</a:t>
                          </a:r>
                        </a:p>
                      </p:txBody>
                    </p:sp>
                    <p:sp>
                      <p:nvSpPr>
                        <p:cNvPr id="6" name="TextBox 5">
                          <a:extLst>
                            <a:ext uri="{FF2B5EF4-FFF2-40B4-BE49-F238E27FC236}">
                              <a16:creationId xmlns:a16="http://schemas.microsoft.com/office/drawing/2014/main" id="{62F1779A-8D22-E8AE-3011-845597D214E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62309" y="2949732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b</a:t>
                          </a:r>
                        </a:p>
                      </p:txBody>
                    </p:sp>
                    <p:sp>
                      <p:nvSpPr>
                        <p:cNvPr id="7" name="TextBox 6">
                          <a:extLst>
                            <a:ext uri="{FF2B5EF4-FFF2-40B4-BE49-F238E27FC236}">
                              <a16:creationId xmlns:a16="http://schemas.microsoft.com/office/drawing/2014/main" id="{A6D6751C-88F3-C730-E0AC-288758D0D7E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706350" y="3532212"/>
                          <a:ext cx="261610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c</a:t>
                          </a:r>
                        </a:p>
                      </p:txBody>
                    </p:sp>
                    <p:sp>
                      <p:nvSpPr>
                        <p:cNvPr id="8" name="TextBox 7">
                          <a:extLst>
                            <a:ext uri="{FF2B5EF4-FFF2-40B4-BE49-F238E27FC236}">
                              <a16:creationId xmlns:a16="http://schemas.microsoft.com/office/drawing/2014/main" id="{398C9EFB-E946-0A5B-C421-6C2201071CA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388085" y="3543751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d</a:t>
                          </a:r>
                        </a:p>
                      </p:txBody>
                    </p:sp>
                    <p:sp>
                      <p:nvSpPr>
                        <p:cNvPr id="12" name="TextBox 11">
                          <a:extLst>
                            <a:ext uri="{FF2B5EF4-FFF2-40B4-BE49-F238E27FC236}">
                              <a16:creationId xmlns:a16="http://schemas.microsoft.com/office/drawing/2014/main" id="{F813E2CF-0DBE-65BA-D706-AB869E22AFB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62309" y="1589952"/>
                          <a:ext cx="227948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f</a:t>
                          </a:r>
                        </a:p>
                      </p:txBody>
                    </p:sp>
                    <p:sp>
                      <p:nvSpPr>
                        <p:cNvPr id="14" name="TextBox 13">
                          <a:extLst>
                            <a:ext uri="{FF2B5EF4-FFF2-40B4-BE49-F238E27FC236}">
                              <a16:creationId xmlns:a16="http://schemas.microsoft.com/office/drawing/2014/main" id="{01F7B484-A6F1-C8EF-5A0D-D8D6BAC0D29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158854" y="3532211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h</a:t>
                          </a:r>
                        </a:p>
                      </p:txBody>
                    </p:sp>
                    <p:sp>
                      <p:nvSpPr>
                        <p:cNvPr id="15" name="TextBox 14">
                          <a:extLst>
                            <a:ext uri="{FF2B5EF4-FFF2-40B4-BE49-F238E27FC236}">
                              <a16:creationId xmlns:a16="http://schemas.microsoft.com/office/drawing/2014/main" id="{30852BF4-B210-9D62-4170-06B761B5834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576859" y="2919157"/>
                          <a:ext cx="26962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200" dirty="0"/>
                            <a:t>g</a:t>
                          </a:r>
                        </a:p>
                      </p:txBody>
                    </p:sp>
                  </p:grpSp>
                </p:grpSp>
              </p:grp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C7B26230-20C0-F423-6C3C-7E4228FE49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448561" y="3763368"/>
                    <a:ext cx="4469435" cy="0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  <a:prstDash val="sysDot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77E14607-DC8C-089D-D10F-95E1F38F7396}"/>
                    </a:ext>
                  </a:extLst>
                </p:cNvPr>
                <p:cNvSpPr txBox="1"/>
                <p:nvPr/>
              </p:nvSpPr>
              <p:spPr>
                <a:xfrm>
                  <a:off x="7280272" y="1733819"/>
                  <a:ext cx="620683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/>
                    <a:t>EBOC</a:t>
                  </a:r>
                </a:p>
              </p:txBody>
            </p:sp>
          </p:grp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9F040FAF-2A74-3120-F186-58E81CA3048A}"/>
              </a:ext>
            </a:extLst>
          </p:cNvPr>
          <p:cNvSpPr txBox="1"/>
          <p:nvPr/>
        </p:nvSpPr>
        <p:spPr>
          <a:xfrm>
            <a:off x="6457950" y="1487023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HDL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F329BFA-9EB6-3EEA-8342-06ECCB77FD01}"/>
              </a:ext>
            </a:extLst>
          </p:cNvPr>
          <p:cNvSpPr txBox="1"/>
          <p:nvPr/>
        </p:nvSpPr>
        <p:spPr>
          <a:xfrm>
            <a:off x="4007841" y="3455289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000850-FEFF-210C-FE27-69A762FD8E04}"/>
              </a:ext>
            </a:extLst>
          </p:cNvPr>
          <p:cNvSpPr txBox="1"/>
          <p:nvPr/>
        </p:nvSpPr>
        <p:spPr>
          <a:xfrm>
            <a:off x="2054420" y="3697578"/>
            <a:ext cx="2183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AC409C3-0E4B-5428-E66C-21D913C1BA20}"/>
              </a:ext>
            </a:extLst>
          </p:cNvPr>
          <p:cNvCxnSpPr>
            <a:cxnSpLocks/>
          </p:cNvCxnSpPr>
          <p:nvPr/>
        </p:nvCxnSpPr>
        <p:spPr>
          <a:xfrm flipH="1" flipV="1">
            <a:off x="4300864" y="4687606"/>
            <a:ext cx="337278" cy="1385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3523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CEBFD-2123-70A8-011C-E5AA5FD86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6">
            <a:extLst>
              <a:ext uri="{FF2B5EF4-FFF2-40B4-BE49-F238E27FC236}">
                <a16:creationId xmlns:a16="http://schemas.microsoft.com/office/drawing/2014/main" id="{7DF92685-6E61-40ED-A152-1AD7752AF611}"/>
              </a:ext>
            </a:extLst>
          </p:cNvPr>
          <p:cNvSpPr/>
          <p:nvPr/>
        </p:nvSpPr>
        <p:spPr>
          <a:xfrm>
            <a:off x="926215" y="957221"/>
            <a:ext cx="8729952" cy="1926832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9">
            <a:extLst>
              <a:ext uri="{FF2B5EF4-FFF2-40B4-BE49-F238E27FC236}">
                <a16:creationId xmlns:a16="http://schemas.microsoft.com/office/drawing/2014/main" id="{77F185D6-1BC5-D615-B6A8-AF086D73E64A}"/>
              </a:ext>
            </a:extLst>
          </p:cNvPr>
          <p:cNvSpPr/>
          <p:nvPr/>
        </p:nvSpPr>
        <p:spPr>
          <a:xfrm>
            <a:off x="1289407" y="1765582"/>
            <a:ext cx="8229600" cy="66939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ERCOT-directed deployment of AS from Load Resources that are not CLRs</a:t>
            </a:r>
            <a:endParaRPr lang="en-US" sz="16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ERCOT-directed deployment of Voluntary Early Curtailment Load (VECL)</a:t>
            </a:r>
            <a:endParaRPr lang="en-US" sz="16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ERCOT-directed deployment of Load under PURA § 37.0561, Must Run Alternative (MRA), or Contract for Capacity (new category)</a:t>
            </a:r>
            <a:endParaRPr lang="en-US" sz="16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ERCOT-directed deployment of SOG under MRA or Contract for Capacity (new category)</a:t>
            </a:r>
            <a:endParaRPr lang="en-US" sz="1600" dirty="0"/>
          </a:p>
        </p:txBody>
      </p:sp>
      <p:sp>
        <p:nvSpPr>
          <p:cNvPr id="13" name="Shape 14">
            <a:extLst>
              <a:ext uri="{FF2B5EF4-FFF2-40B4-BE49-F238E27FC236}">
                <a16:creationId xmlns:a16="http://schemas.microsoft.com/office/drawing/2014/main" id="{708CD6F2-EDB2-EFF5-D085-A8FE00BBBE05}"/>
              </a:ext>
            </a:extLst>
          </p:cNvPr>
          <p:cNvSpPr/>
          <p:nvPr/>
        </p:nvSpPr>
        <p:spPr>
          <a:xfrm>
            <a:off x="926215" y="4798618"/>
            <a:ext cx="8729952" cy="1734740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6589B45A-097F-9399-7F74-38C59ED0086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6F95B5DF-E277-B7EA-A6DB-5185770ACD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81927D-E12B-5763-95A8-A5A104557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cs typeface="Arial"/>
              </a:rPr>
              <a:t>Locational Modeling of Reliability Deployments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F3FD482-597E-78DB-F6F4-B2AD98BE3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/>
          </a:p>
        </p:txBody>
      </p:sp>
      <p:sp>
        <p:nvSpPr>
          <p:cNvPr id="5" name="Text 8">
            <a:extLst>
              <a:ext uri="{FF2B5EF4-FFF2-40B4-BE49-F238E27FC236}">
                <a16:creationId xmlns:a16="http://schemas.microsoft.com/office/drawing/2014/main" id="{B8792671-2B08-92A7-BFAD-DC1DFD9DB79E}"/>
              </a:ext>
            </a:extLst>
          </p:cNvPr>
          <p:cNvSpPr/>
          <p:nvPr/>
        </p:nvSpPr>
        <p:spPr>
          <a:xfrm>
            <a:off x="1196941" y="1010749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Newly modeled locationally (with sufficient XML message data):</a:t>
            </a:r>
            <a:endParaRPr lang="en-US" sz="1600" dirty="0"/>
          </a:p>
        </p:txBody>
      </p:sp>
      <p:sp>
        <p:nvSpPr>
          <p:cNvPr id="8" name="Shape 10">
            <a:extLst>
              <a:ext uri="{FF2B5EF4-FFF2-40B4-BE49-F238E27FC236}">
                <a16:creationId xmlns:a16="http://schemas.microsoft.com/office/drawing/2014/main" id="{6ECD8264-100D-C34F-68A2-B78462975B7E}"/>
              </a:ext>
            </a:extLst>
          </p:cNvPr>
          <p:cNvSpPr/>
          <p:nvPr/>
        </p:nvSpPr>
        <p:spPr>
          <a:xfrm>
            <a:off x="926215" y="2966349"/>
            <a:ext cx="8729952" cy="1569943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12">
            <a:extLst>
              <a:ext uri="{FF2B5EF4-FFF2-40B4-BE49-F238E27FC236}">
                <a16:creationId xmlns:a16="http://schemas.microsoft.com/office/drawing/2014/main" id="{B15B3371-DFA8-325D-4251-BF8DB6DA3DB9}"/>
              </a:ext>
            </a:extLst>
          </p:cNvPr>
          <p:cNvSpPr/>
          <p:nvPr/>
        </p:nvSpPr>
        <p:spPr>
          <a:xfrm>
            <a:off x="1125023" y="307607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E7D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Already modeled locationally (unchanged):</a:t>
            </a:r>
            <a:endParaRPr lang="en-US" sz="1600" dirty="0"/>
          </a:p>
        </p:txBody>
      </p:sp>
      <p:sp>
        <p:nvSpPr>
          <p:cNvPr id="10" name="Text 13">
            <a:extLst>
              <a:ext uri="{FF2B5EF4-FFF2-40B4-BE49-F238E27FC236}">
                <a16:creationId xmlns:a16="http://schemas.microsoft.com/office/drawing/2014/main" id="{5B22EBB7-5A68-B8CC-841C-C5D53FF06DE5}"/>
              </a:ext>
            </a:extLst>
          </p:cNvPr>
          <p:cNvSpPr/>
          <p:nvPr/>
        </p:nvSpPr>
        <p:spPr>
          <a:xfrm>
            <a:off x="1257300" y="3563740"/>
            <a:ext cx="8229600" cy="91789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RUC, RMR, and Offline Non-Spinning Reserve Service (NSPIN)</a:t>
            </a:r>
            <a:endParaRPr lang="en-US" sz="16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ERCOT-directed DC Tie import/export changes (updated: pseudo-ESR replaced by pseudo-CLR or pseudo-GR)</a:t>
            </a:r>
            <a:endParaRPr lang="en-US" sz="1600" dirty="0"/>
          </a:p>
        </p:txBody>
      </p:sp>
      <p:sp>
        <p:nvSpPr>
          <p:cNvPr id="11" name="Text 16">
            <a:extLst>
              <a:ext uri="{FF2B5EF4-FFF2-40B4-BE49-F238E27FC236}">
                <a16:creationId xmlns:a16="http://schemas.microsoft.com/office/drawing/2014/main" id="{9E2C82A8-C8FE-714E-9CB0-40079E355AD4}"/>
              </a:ext>
            </a:extLst>
          </p:cNvPr>
          <p:cNvSpPr/>
          <p:nvPr/>
        </p:nvSpPr>
        <p:spPr>
          <a:xfrm>
            <a:off x="1063375" y="5012551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modeled locationally (unchanged):</a:t>
            </a:r>
            <a:endParaRPr lang="en-US" sz="1600" dirty="0"/>
          </a:p>
        </p:txBody>
      </p:sp>
      <p:sp>
        <p:nvSpPr>
          <p:cNvPr id="12" name="Text 17">
            <a:extLst>
              <a:ext uri="{FF2B5EF4-FFF2-40B4-BE49-F238E27FC236}">
                <a16:creationId xmlns:a16="http://schemas.microsoft.com/office/drawing/2014/main" id="{4E3FBB2A-6497-31D3-97BF-5A271A541C8E}"/>
              </a:ext>
            </a:extLst>
          </p:cNvPr>
          <p:cNvSpPr/>
          <p:nvPr/>
        </p:nvSpPr>
        <p:spPr>
          <a:xfrm>
            <a:off x="1289407" y="5414887"/>
            <a:ext cx="82296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ERS  |  BLT in/out  |  TDSP standard offer load management program</a:t>
            </a:r>
            <a:endParaRPr lang="en-US" sz="16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Distribution voltage reduction measures  |  ERCOT-directed Firm Load Shed under EEA Level 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48299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DD9D3-5EBD-58CB-C844-E84879E20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DD1C7704-0AA8-6712-D57F-56E8084E13E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6589B45A-097F-9399-7F74-38C59ED008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3AE031-FB51-B141-37C1-BA7CD5612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Energy Price Adders with Direct SCED Pricing Run LMPs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1186600-CA02-4834-E347-EF2F2728C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/>
          </a:p>
        </p:txBody>
      </p:sp>
      <p:sp>
        <p:nvSpPr>
          <p:cNvPr id="14" name="Text 6">
            <a:extLst>
              <a:ext uri="{FF2B5EF4-FFF2-40B4-BE49-F238E27FC236}">
                <a16:creationId xmlns:a16="http://schemas.microsoft.com/office/drawing/2014/main" id="{DBF6DFEA-2A31-01FC-1AB5-EDC156E73E4C}"/>
              </a:ext>
            </a:extLst>
          </p:cNvPr>
          <p:cNvSpPr/>
          <p:nvPr/>
        </p:nvSpPr>
        <p:spPr>
          <a:xfrm>
            <a:off x="781678" y="1302798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Previous NPRR1214 approach:</a:t>
            </a:r>
            <a:endParaRPr lang="en-US" sz="1600" dirty="0"/>
          </a:p>
        </p:txBody>
      </p:sp>
      <p:sp>
        <p:nvSpPr>
          <p:cNvPr id="15" name="Text 7">
            <a:extLst>
              <a:ext uri="{FF2B5EF4-FFF2-40B4-BE49-F238E27FC236}">
                <a16:creationId xmlns:a16="http://schemas.microsoft.com/office/drawing/2014/main" id="{F6EBE7B0-4206-4A92-4561-A05FE6B510C2}"/>
              </a:ext>
            </a:extLst>
          </p:cNvPr>
          <p:cNvSpPr/>
          <p:nvPr/>
        </p:nvSpPr>
        <p:spPr>
          <a:xfrm>
            <a:off x="781678" y="1805718"/>
            <a:ext cx="8503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Final LMP = SCED Dispatch Run LMP + Energy Price Adder</a:t>
            </a:r>
            <a:endParaRPr lang="en-US" sz="16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Energy Price Adder = SCED Pricing Run LMP − SCED Dispatch Run LMP</a:t>
            </a:r>
            <a:endParaRPr lang="en-US" sz="16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∴ Final LMP = SCED Pricing Run LMP (when active) or Dispatch Run LMP (when inactive)</a:t>
            </a:r>
            <a:endParaRPr lang="en-US" sz="1600" dirty="0"/>
          </a:p>
        </p:txBody>
      </p:sp>
      <p:sp>
        <p:nvSpPr>
          <p:cNvPr id="16" name="Text 9">
            <a:extLst>
              <a:ext uri="{FF2B5EF4-FFF2-40B4-BE49-F238E27FC236}">
                <a16:creationId xmlns:a16="http://schemas.microsoft.com/office/drawing/2014/main" id="{669C003E-4000-4758-8E5E-D70B5A304854}"/>
              </a:ext>
            </a:extLst>
          </p:cNvPr>
          <p:cNvSpPr/>
          <p:nvPr/>
        </p:nvSpPr>
        <p:spPr>
          <a:xfrm>
            <a:off x="781678" y="2925858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ERCOT's </a:t>
            </a:r>
            <a:r>
              <a:rPr lang="en-US" sz="1600" b="1" dirty="0">
                <a:solidFill>
                  <a:srgbClr val="00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proposed</a:t>
            </a:r>
            <a:r>
              <a:rPr lang="en-US" sz="1400" b="1" dirty="0">
                <a:solidFill>
                  <a:srgbClr val="00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approach:</a:t>
            </a:r>
            <a:endParaRPr lang="en-US" sz="1400" dirty="0"/>
          </a:p>
        </p:txBody>
      </p:sp>
      <p:sp>
        <p:nvSpPr>
          <p:cNvPr id="17" name="Text 10">
            <a:extLst>
              <a:ext uri="{FF2B5EF4-FFF2-40B4-BE49-F238E27FC236}">
                <a16:creationId xmlns:a16="http://schemas.microsoft.com/office/drawing/2014/main" id="{3E1FF7A1-6868-1A80-0D74-1334A67C304D}"/>
              </a:ext>
            </a:extLst>
          </p:cNvPr>
          <p:cNvSpPr/>
          <p:nvPr/>
        </p:nvSpPr>
        <p:spPr>
          <a:xfrm>
            <a:off x="781678" y="3451638"/>
            <a:ext cx="8503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SCED Pricing Run LMPs directly when the Pricing Run is active; otherwise use SCED Dispatch Run LMPs.</a:t>
            </a:r>
            <a:endParaRPr lang="en-US" sz="16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Eliminates the need to calculate and maintain three sets of energy price adders:</a:t>
            </a:r>
            <a:endParaRPr lang="en-US" sz="1600" dirty="0"/>
          </a:p>
          <a:p>
            <a:pPr marL="685800" lvl="1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SCED interval energy price adders for every Electrical Bus</a:t>
            </a:r>
            <a:endParaRPr lang="en-US" sz="1600" dirty="0"/>
          </a:p>
          <a:p>
            <a:pPr marL="685800" lvl="1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Settlement Interval price adders for each Settlement Point</a:t>
            </a:r>
            <a:endParaRPr lang="en-US" sz="1600" dirty="0"/>
          </a:p>
          <a:p>
            <a:pPr marL="685800" lvl="1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Settlement Interval Meter price adders for every meter</a:t>
            </a:r>
            <a:endParaRPr lang="en-US" sz="1600" dirty="0"/>
          </a:p>
        </p:txBody>
      </p:sp>
      <p:sp>
        <p:nvSpPr>
          <p:cNvPr id="18" name="Shape 11">
            <a:extLst>
              <a:ext uri="{FF2B5EF4-FFF2-40B4-BE49-F238E27FC236}">
                <a16:creationId xmlns:a16="http://schemas.microsoft.com/office/drawing/2014/main" id="{9C12DF5E-877B-AC03-F4D6-6FAEC285F960}"/>
              </a:ext>
            </a:extLst>
          </p:cNvPr>
          <p:cNvSpPr/>
          <p:nvPr/>
        </p:nvSpPr>
        <p:spPr>
          <a:xfrm>
            <a:off x="781678" y="5188776"/>
            <a:ext cx="8503920" cy="891540"/>
          </a:xfrm>
          <a:prstGeom prst="rect">
            <a:avLst/>
          </a:prstGeom>
          <a:solidFill>
            <a:srgbClr val="EAF6F8"/>
          </a:solidFill>
          <a:ln w="12700">
            <a:solidFill>
              <a:srgbClr val="007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2">
            <a:extLst>
              <a:ext uri="{FF2B5EF4-FFF2-40B4-BE49-F238E27FC236}">
                <a16:creationId xmlns:a16="http://schemas.microsoft.com/office/drawing/2014/main" id="{4F9A1546-6B2B-4E21-5925-8BF1EEE52525}"/>
              </a:ext>
            </a:extLst>
          </p:cNvPr>
          <p:cNvSpPr/>
          <p:nvPr/>
        </p:nvSpPr>
        <p:spPr>
          <a:xfrm>
            <a:off x="964558" y="5417598"/>
            <a:ext cx="8138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Result: </a:t>
            </a: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Simpler, more direct Protocol language with the same pricing outcome — and fewer intermediate calculations.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54599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0F5C2-2959-7CED-52D6-7DE878D1B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CDAD60D8-EA55-70E8-E60C-CC7635FD689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DD1C7704-0AA8-6712-D57F-56E8084E13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9C07EA-F3D0-7D87-E7F3-AB77D17DF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AS MCPC Price Adders with Direct SCED Pricing Run MCPCs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86AB4B5-7A1C-141B-6256-C6E4A15D6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/>
          </a:p>
        </p:txBody>
      </p:sp>
      <p:sp>
        <p:nvSpPr>
          <p:cNvPr id="3" name="Text 6">
            <a:extLst>
              <a:ext uri="{FF2B5EF4-FFF2-40B4-BE49-F238E27FC236}">
                <a16:creationId xmlns:a16="http://schemas.microsoft.com/office/drawing/2014/main" id="{D0850366-9B0D-D2ED-C66C-AB9776C8F47B}"/>
              </a:ext>
            </a:extLst>
          </p:cNvPr>
          <p:cNvSpPr/>
          <p:nvPr/>
        </p:nvSpPr>
        <p:spPr>
          <a:xfrm>
            <a:off x="843823" y="1285047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Previous NPRR1214 approach (post RTC+B):</a:t>
            </a:r>
            <a:endParaRPr lang="en-US" sz="16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9A6DA0A3-A28C-A520-0365-D4538DAE47E0}"/>
              </a:ext>
            </a:extLst>
          </p:cNvPr>
          <p:cNvSpPr/>
          <p:nvPr/>
        </p:nvSpPr>
        <p:spPr>
          <a:xfrm>
            <a:off x="843823" y="1844188"/>
            <a:ext cx="8503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AS MCPC Price Adder = positive difference between SCED Pricing Run MCPC and SCED Dispatch Run MCPC.</a:t>
            </a:r>
            <a:endParaRPr lang="en-US" sz="16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This approach retains an approximation for AS MCPCs.</a:t>
            </a:r>
            <a:endParaRPr lang="en-US" sz="1600" dirty="0"/>
          </a:p>
        </p:txBody>
      </p:sp>
      <p:sp>
        <p:nvSpPr>
          <p:cNvPr id="7" name="Text 9">
            <a:extLst>
              <a:ext uri="{FF2B5EF4-FFF2-40B4-BE49-F238E27FC236}">
                <a16:creationId xmlns:a16="http://schemas.microsoft.com/office/drawing/2014/main" id="{E16DB96C-0CEA-2525-5987-75643C2BDEA6}"/>
              </a:ext>
            </a:extLst>
          </p:cNvPr>
          <p:cNvSpPr/>
          <p:nvPr/>
        </p:nvSpPr>
        <p:spPr>
          <a:xfrm>
            <a:off x="843823" y="2883389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ERCOT's proposed approach:</a:t>
            </a:r>
            <a:endParaRPr lang="en-US" sz="1600" dirty="0"/>
          </a:p>
        </p:txBody>
      </p:sp>
      <p:sp>
        <p:nvSpPr>
          <p:cNvPr id="8" name="Text 10">
            <a:extLst>
              <a:ext uri="{FF2B5EF4-FFF2-40B4-BE49-F238E27FC236}">
                <a16:creationId xmlns:a16="http://schemas.microsoft.com/office/drawing/2014/main" id="{354F35A9-E9CB-FF13-20C4-BF1C64CA7AD8}"/>
              </a:ext>
            </a:extLst>
          </p:cNvPr>
          <p:cNvSpPr/>
          <p:nvPr/>
        </p:nvSpPr>
        <p:spPr>
          <a:xfrm>
            <a:off x="843823" y="3442780"/>
            <a:ext cx="8503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Use SCED Pricing Run AS MCPCs as the final MCPCs when the Pricing Run is active; otherwise use SCED Dispatch Run AS MCPCs.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Keeps AS MCPCs aligned with energy prices (LMPs) — consistent treatment.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Eliminates the need for AS price adders.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404040"/>
                </a:solidFill>
                <a:ea typeface="Arial" pitchFamily="34" charset="-122"/>
                <a:cs typeface="Arial" pitchFamily="34" charset="-120"/>
              </a:rPr>
              <a:t>AS will now receive indifference payments in a manner consistent with the proposed indifference payment for energy.</a:t>
            </a:r>
            <a:endParaRPr lang="en-US" sz="1600" dirty="0"/>
          </a:p>
        </p:txBody>
      </p:sp>
      <p:sp>
        <p:nvSpPr>
          <p:cNvPr id="9" name="Shape 11">
            <a:extLst>
              <a:ext uri="{FF2B5EF4-FFF2-40B4-BE49-F238E27FC236}">
                <a16:creationId xmlns:a16="http://schemas.microsoft.com/office/drawing/2014/main" id="{73B9831D-C3B5-5258-5FF5-FB3954E16AE4}"/>
              </a:ext>
            </a:extLst>
          </p:cNvPr>
          <p:cNvSpPr/>
          <p:nvPr/>
        </p:nvSpPr>
        <p:spPr>
          <a:xfrm>
            <a:off x="843823" y="5213500"/>
            <a:ext cx="8503920" cy="1142849"/>
          </a:xfrm>
          <a:prstGeom prst="rect">
            <a:avLst/>
          </a:prstGeom>
          <a:solidFill>
            <a:srgbClr val="EAF6F8"/>
          </a:solidFill>
          <a:ln w="12700">
            <a:solidFill>
              <a:srgbClr val="007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12">
            <a:extLst>
              <a:ext uri="{FF2B5EF4-FFF2-40B4-BE49-F238E27FC236}">
                <a16:creationId xmlns:a16="http://schemas.microsoft.com/office/drawing/2014/main" id="{C6F11010-731F-2314-F7C4-052184039280}"/>
              </a:ext>
            </a:extLst>
          </p:cNvPr>
          <p:cNvSpPr/>
          <p:nvPr/>
        </p:nvSpPr>
        <p:spPr>
          <a:xfrm>
            <a:off x="1026703" y="5572952"/>
            <a:ext cx="8138160" cy="50915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rgbClr val="00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Result: </a:t>
            </a: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Replaces the determination of binding AS MCPC in the prior version of NPRR1214 with a methodology that is consistent with the determination of binding energy prices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2044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1D2B3-0FE0-E7D6-4FFD-F2B6476CD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4">
            <a:extLst>
              <a:ext uri="{FF2B5EF4-FFF2-40B4-BE49-F238E27FC236}">
                <a16:creationId xmlns:a16="http://schemas.microsoft.com/office/drawing/2014/main" id="{28B37292-9B97-8AB5-3489-9EC779D14CFF}"/>
              </a:ext>
            </a:extLst>
          </p:cNvPr>
          <p:cNvSpPr/>
          <p:nvPr/>
        </p:nvSpPr>
        <p:spPr>
          <a:xfrm>
            <a:off x="888211" y="4749553"/>
            <a:ext cx="8503920" cy="1438183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1253EDC7-D7C4-6743-6B7B-5623D835953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CDAD60D8-EA55-70E8-E60C-CC7635FD6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AEFC7B-9BD2-6DBE-3F68-958E6366F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Modifications to Reliability Deployment Indifference Payment (6.9.1)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C937085-FC64-4B8A-68F4-E324BBF9F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/>
          </a:p>
        </p:txBody>
      </p:sp>
      <p:sp>
        <p:nvSpPr>
          <p:cNvPr id="11" name="Shape 6">
            <a:extLst>
              <a:ext uri="{FF2B5EF4-FFF2-40B4-BE49-F238E27FC236}">
                <a16:creationId xmlns:a16="http://schemas.microsoft.com/office/drawing/2014/main" id="{835C40C9-8720-4F1A-D9FF-FCC037D2C84C}"/>
              </a:ext>
            </a:extLst>
          </p:cNvPr>
          <p:cNvSpPr/>
          <p:nvPr/>
        </p:nvSpPr>
        <p:spPr>
          <a:xfrm>
            <a:off x="888211" y="1383052"/>
            <a:ext cx="850392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73D391A8-816E-4A23-03C6-85CBE766C02C}"/>
              </a:ext>
            </a:extLst>
          </p:cNvPr>
          <p:cNvSpPr/>
          <p:nvPr/>
        </p:nvSpPr>
        <p:spPr>
          <a:xfrm>
            <a:off x="1043659" y="149278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 |  More accurate indifference payment calculation</a:t>
            </a:r>
            <a:endParaRPr lang="en-US" sz="1600" dirty="0"/>
          </a:p>
        </p:txBody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BA94F537-C13D-54AE-A8D4-5F5201AF1613}"/>
              </a:ext>
            </a:extLst>
          </p:cNvPr>
          <p:cNvSpPr/>
          <p:nvPr/>
        </p:nvSpPr>
        <p:spPr>
          <a:xfrm>
            <a:off x="1043659" y="185854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Changes have been made to the indifference payment calculation to use actual offers/bids instead of approximations present in prior versions of NPRR1214.</a:t>
            </a:r>
            <a:endParaRPr lang="en-US" sz="1600" dirty="0"/>
          </a:p>
        </p:txBody>
      </p:sp>
      <p:sp>
        <p:nvSpPr>
          <p:cNvPr id="14" name="Shape 10">
            <a:extLst>
              <a:ext uri="{FF2B5EF4-FFF2-40B4-BE49-F238E27FC236}">
                <a16:creationId xmlns:a16="http://schemas.microsoft.com/office/drawing/2014/main" id="{F34CD309-53EB-E2A2-526A-42CCD142F5C9}"/>
              </a:ext>
            </a:extLst>
          </p:cNvPr>
          <p:cNvSpPr/>
          <p:nvPr/>
        </p:nvSpPr>
        <p:spPr>
          <a:xfrm>
            <a:off x="888211" y="3015189"/>
            <a:ext cx="8503920" cy="1506208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B3CCE05F-05E0-784A-3946-DD1FF6429571}"/>
              </a:ext>
            </a:extLst>
          </p:cNvPr>
          <p:cNvSpPr/>
          <p:nvPr/>
        </p:nvSpPr>
        <p:spPr>
          <a:xfrm>
            <a:off x="1043659" y="3124918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 |  Introduces AS indifference payment</a:t>
            </a:r>
            <a:endParaRPr lang="en-US" sz="1600" dirty="0"/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3A087818-7DED-0F71-BCC3-025AF923D9E7}"/>
              </a:ext>
            </a:extLst>
          </p:cNvPr>
          <p:cNvSpPr/>
          <p:nvPr/>
        </p:nvSpPr>
        <p:spPr>
          <a:xfrm>
            <a:off x="1043659" y="3632356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the use of SCED Pricing Run AS MCPCs, Resources now also receive Ancillary Services indifference payments consistent with the energy indifference payment methodology.</a:t>
            </a:r>
            <a:endParaRPr lang="en-US" sz="1600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11CD4856-16BF-C9A6-788C-FC7DC288D258}"/>
              </a:ext>
            </a:extLst>
          </p:cNvPr>
          <p:cNvSpPr/>
          <p:nvPr/>
        </p:nvSpPr>
        <p:spPr>
          <a:xfrm>
            <a:off x="1043659" y="4909519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 |  Missed consideration in prior version — RUC, RMR, MRA Resources</a:t>
            </a:r>
            <a:endParaRPr lang="en-US" sz="16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815367FB-70CE-9DC9-16AA-70D400C61A5C}"/>
              </a:ext>
            </a:extLst>
          </p:cNvPr>
          <p:cNvSpPr/>
          <p:nvPr/>
        </p:nvSpPr>
        <p:spPr>
          <a:xfrm>
            <a:off x="1043659" y="539265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04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previous NPRR1214 version missed consideration of the indifference payment to RUC, RMR, and MRA Resource real-time revenues (5.7.1.3, 5.7.1.4, 6.6.6.3, 6.6.6.10). These are now addressed.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20665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54E7E-CCD3-CA55-F00F-13BE2DDC7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C1E61ECF-70DB-C4A3-D249-D350C6FB448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1253EDC7-D7C4-6743-6B7B-5623D83595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1327AC-1D8D-B563-5F2F-51F2D3B5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 of ERCOT Proposed Changes to NPRR1214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935DFE6-199A-5230-8AF6-7733B504D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46DD123-4174-726A-1E02-D3723F97DB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568319"/>
              </p:ext>
            </p:extLst>
          </p:nvPr>
        </p:nvGraphicFramePr>
        <p:xfrm>
          <a:off x="606175" y="1490627"/>
          <a:ext cx="10962525" cy="4036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7169">
                  <a:extLst>
                    <a:ext uri="{9D8B030D-6E8A-4147-A177-3AD203B41FA5}">
                      <a16:colId xmlns:a16="http://schemas.microsoft.com/office/drawing/2014/main" val="2291124334"/>
                    </a:ext>
                  </a:extLst>
                </a:gridCol>
                <a:gridCol w="3729519">
                  <a:extLst>
                    <a:ext uri="{9D8B030D-6E8A-4147-A177-3AD203B41FA5}">
                      <a16:colId xmlns:a16="http://schemas.microsoft.com/office/drawing/2014/main" val="842522966"/>
                    </a:ext>
                  </a:extLst>
                </a:gridCol>
                <a:gridCol w="4715837">
                  <a:extLst>
                    <a:ext uri="{9D8B030D-6E8A-4147-A177-3AD203B41FA5}">
                      <a16:colId xmlns:a16="http://schemas.microsoft.com/office/drawing/2014/main" val="544151001"/>
                    </a:ext>
                  </a:extLst>
                </a:gridCol>
              </a:tblGrid>
              <a:tr h="398771">
                <a:tc>
                  <a:txBody>
                    <a:bodyPr/>
                    <a:lstStyle/>
                    <a:p>
                      <a:r>
                        <a:rPr lang="en-US" dirty="0"/>
                        <a:t>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Previous 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ERCOT Proposed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814438"/>
                  </a:ext>
                </a:extLst>
              </a:tr>
              <a:tr h="688289">
                <a:tc>
                  <a:txBody>
                    <a:bodyPr/>
                    <a:lstStyle/>
                    <a:p>
                      <a:r>
                        <a:rPr lang="en-US" dirty="0"/>
                        <a:t>Energy Prices (LMPs)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Dispatch LMP + Energy Price Adder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Direct use of SCED Pricing Run LMPs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105032"/>
                  </a:ext>
                </a:extLst>
              </a:tr>
              <a:tr h="688289">
                <a:tc>
                  <a:txBody>
                    <a:bodyPr/>
                    <a:lstStyle/>
                    <a:p>
                      <a:r>
                        <a:rPr lang="en-US" dirty="0"/>
                        <a:t>AS Prices (MCPCs)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Dispatch AS MCPC + AS MCPC Price Adder (positive difference)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Direct use of SCED Pricing Run AS MCPCs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861443"/>
                  </a:ext>
                </a:extLst>
              </a:tr>
              <a:tr h="983270">
                <a:tc>
                  <a:txBody>
                    <a:bodyPr/>
                    <a:lstStyle/>
                    <a:p>
                      <a:r>
                        <a:rPr lang="en-US" dirty="0"/>
                        <a:t>Locational Modeling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change </a:t>
                      </a:r>
                    </a:p>
                    <a:p>
                      <a:r>
                        <a:rPr lang="en-US" dirty="0"/>
                        <a:t>(RUC,RMR, Offline NSPIN, DC Tie already locational)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Modify existing and add new categories:</a:t>
                      </a:r>
                    </a:p>
                    <a:p>
                      <a:r>
                        <a:rPr lang="en-US" dirty="0"/>
                        <a:t>Modify Existing: NCLR,VECL</a:t>
                      </a:r>
                    </a:p>
                    <a:p>
                      <a:r>
                        <a:rPr lang="en-US" dirty="0"/>
                        <a:t>Add New: Load &amp; SOG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229399"/>
                  </a:ext>
                </a:extLst>
              </a:tr>
              <a:tr h="1278251">
                <a:tc>
                  <a:txBody>
                    <a:bodyPr/>
                    <a:lstStyle/>
                    <a:p>
                      <a:r>
                        <a:rPr lang="en-US" dirty="0"/>
                        <a:t>Indifference Payment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Energy only; with approximation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Energy+AS</a:t>
                      </a:r>
                      <a:r>
                        <a:rPr lang="en-US" dirty="0"/>
                        <a:t>; accurate calculation;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RUC/RMR/MRA revenue calculation updated to include Indifference Payments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161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747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018CB-9998-2664-22D3-F7F47E666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1F089FF7-F308-3F69-29DB-C7EBBC2D02E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6589B45A-097F-9399-7F74-38C59ED008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939060-EFB1-7C75-9747-C3F6BA7E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ERCOT Reliability Deployments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4D89197-65B1-C37F-3F62-8F2FF6583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/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F838CBF4-6A07-9C01-7532-3F06C01A3FD9}"/>
              </a:ext>
            </a:extLst>
          </p:cNvPr>
          <p:cNvSpPr/>
          <p:nvPr/>
        </p:nvSpPr>
        <p:spPr>
          <a:xfrm>
            <a:off x="609600" y="1158240"/>
            <a:ext cx="109728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0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Out-of-market actions that distort market outcomes</a:t>
            </a:r>
            <a:endParaRPr lang="en-US" sz="20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7C478A27-0FC8-6C10-3D7A-AE48CC6F971E}"/>
              </a:ext>
            </a:extLst>
          </p:cNvPr>
          <p:cNvSpPr/>
          <p:nvPr/>
        </p:nvSpPr>
        <p:spPr>
          <a:xfrm>
            <a:off x="609600" y="1889760"/>
            <a:ext cx="5242560" cy="219456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DDFA38DE-9A2B-8A73-4935-ED269D67D872}"/>
              </a:ext>
            </a:extLst>
          </p:cNvPr>
          <p:cNvSpPr/>
          <p:nvPr/>
        </p:nvSpPr>
        <p:spPr>
          <a:xfrm>
            <a:off x="792480" y="2097024"/>
            <a:ext cx="48768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Price Distortion</a:t>
            </a:r>
            <a:endParaRPr lang="en-US" sz="20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1C99C1A3-EE60-2656-CDDE-791F70E26D48}"/>
              </a:ext>
            </a:extLst>
          </p:cNvPr>
          <p:cNvSpPr/>
          <p:nvPr/>
        </p:nvSpPr>
        <p:spPr>
          <a:xfrm>
            <a:off x="792480" y="2621280"/>
            <a:ext cx="487680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Affects LMPs (Locational Marginal Prices) and AS MCPCs (Ancillary Service Market Clearing Prices).</a:t>
            </a:r>
            <a:endParaRPr lang="en-US" sz="1733" dirty="0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47B4C817-7D88-E12F-A4F7-E0ACBD9A2383}"/>
              </a:ext>
            </a:extLst>
          </p:cNvPr>
          <p:cNvSpPr/>
          <p:nvPr/>
        </p:nvSpPr>
        <p:spPr>
          <a:xfrm>
            <a:off x="6217920" y="1889760"/>
            <a:ext cx="5242560" cy="219456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C5B04363-E9CD-BF19-D3A1-F4DF364D5EB3}"/>
              </a:ext>
            </a:extLst>
          </p:cNvPr>
          <p:cNvSpPr/>
          <p:nvPr/>
        </p:nvSpPr>
        <p:spPr>
          <a:xfrm>
            <a:off x="6400800" y="2097024"/>
            <a:ext cx="48768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Award Distortion</a:t>
            </a:r>
            <a:endParaRPr lang="en-US" sz="20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36FE4CB7-6D11-4BDB-BE06-36B79FEFB7E4}"/>
              </a:ext>
            </a:extLst>
          </p:cNvPr>
          <p:cNvSpPr/>
          <p:nvPr/>
        </p:nvSpPr>
        <p:spPr>
          <a:xfrm>
            <a:off x="6400800" y="2621280"/>
            <a:ext cx="487680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Affects energy awards (Base Points to Resources) and Ancillary Services awards.</a:t>
            </a:r>
            <a:endParaRPr lang="en-US" sz="1733" dirty="0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9763F640-4199-6578-6DE2-BC968D2EFB55}"/>
              </a:ext>
            </a:extLst>
          </p:cNvPr>
          <p:cNvSpPr/>
          <p:nvPr/>
        </p:nvSpPr>
        <p:spPr>
          <a:xfrm>
            <a:off x="609600" y="4297680"/>
            <a:ext cx="10972800" cy="213360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1D437EC5-E3F1-A0E8-978C-3F7149A3DE2F}"/>
              </a:ext>
            </a:extLst>
          </p:cNvPr>
          <p:cNvSpPr/>
          <p:nvPr/>
        </p:nvSpPr>
        <p:spPr>
          <a:xfrm>
            <a:off x="853440" y="4450080"/>
            <a:ext cx="4876800" cy="4632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SCED Dispatch Run</a:t>
            </a:r>
            <a:endParaRPr lang="en-US" sz="1867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5405FAE9-5CB4-A4A9-62EE-4F9D61159F11}"/>
              </a:ext>
            </a:extLst>
          </p:cNvPr>
          <p:cNvSpPr/>
          <p:nvPr/>
        </p:nvSpPr>
        <p:spPr>
          <a:xfrm>
            <a:off x="853440" y="4870704"/>
            <a:ext cx="4876800" cy="1377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Calculates MW awards and prices (LMP &amp; AS MCPCs) </a:t>
            </a: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based on actual real-time grid conditions</a:t>
            </a: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ECC93CFD-EC5F-5328-A2AC-80043AB14D38}"/>
              </a:ext>
            </a:extLst>
          </p:cNvPr>
          <p:cNvSpPr/>
          <p:nvPr/>
        </p:nvSpPr>
        <p:spPr>
          <a:xfrm>
            <a:off x="6339840" y="4450080"/>
            <a:ext cx="4876800" cy="4632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SCED Pricing Run</a:t>
            </a:r>
            <a:endParaRPr lang="en-US" sz="1867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029638C5-CA54-AC24-D5E7-E3D3079BB9F8}"/>
              </a:ext>
            </a:extLst>
          </p:cNvPr>
          <p:cNvSpPr/>
          <p:nvPr/>
        </p:nvSpPr>
        <p:spPr>
          <a:xfrm>
            <a:off x="6339840" y="4870704"/>
            <a:ext cx="4998720" cy="1408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Calculates MW awards and prices (LMP &amp; AS MCPCs) </a:t>
            </a:r>
            <a:r>
              <a:rPr lang="en-US" sz="1600" u="sng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using modified inputs </a:t>
            </a: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— </a:t>
            </a: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representing a grid state absent ERCOT-directed reliability deployments</a:t>
            </a: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</p:txBody>
      </p:sp>
      <p:sp>
        <p:nvSpPr>
          <p:cNvPr id="19" name="Shape 14">
            <a:extLst>
              <a:ext uri="{FF2B5EF4-FFF2-40B4-BE49-F238E27FC236}">
                <a16:creationId xmlns:a16="http://schemas.microsoft.com/office/drawing/2014/main" id="{4E923D48-7807-A6E6-52E3-4F0789A7C9E8}"/>
              </a:ext>
            </a:extLst>
          </p:cNvPr>
          <p:cNvSpPr/>
          <p:nvPr/>
        </p:nvSpPr>
        <p:spPr>
          <a:xfrm>
            <a:off x="5831612" y="4456473"/>
            <a:ext cx="0" cy="1825600"/>
          </a:xfrm>
          <a:prstGeom prst="line">
            <a:avLst/>
          </a:prstGeom>
          <a:noFill/>
          <a:ln w="19050">
            <a:solidFill>
              <a:srgbClr val="1E4D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22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919A3-D92F-86BB-B290-7C6C737D3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734D1230-57F5-7CA1-B18C-72E1AF4E208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6589B45A-097F-9399-7F74-38C59ED008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0AAB0C-5EB5-66B0-82C0-03AD47092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Binding Awards &amp; Prices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C8FEFF5-B6AD-2F48-DAC3-1D53F87E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9</a:t>
            </a:fld>
            <a:endParaRPr lang="en-US"/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9DBB4847-56AC-63CA-0A9F-0F081A4A93E5}"/>
              </a:ext>
            </a:extLst>
          </p:cNvPr>
          <p:cNvSpPr/>
          <p:nvPr/>
        </p:nvSpPr>
        <p:spPr>
          <a:xfrm>
            <a:off x="609600" y="1158240"/>
            <a:ext cx="1097280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0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Key rules governing settlement</a:t>
            </a:r>
            <a:endParaRPr lang="en-US" sz="20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0136D9D1-2651-42D8-5EC7-5D2810D028D9}"/>
              </a:ext>
            </a:extLst>
          </p:cNvPr>
          <p:cNvSpPr/>
          <p:nvPr/>
        </p:nvSpPr>
        <p:spPr>
          <a:xfrm>
            <a:off x="609600" y="1767840"/>
            <a:ext cx="10972800" cy="195072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CB6BE8BE-D1DC-5E07-16EA-0461CD5C7F7C}"/>
              </a:ext>
            </a:extLst>
          </p:cNvPr>
          <p:cNvSpPr/>
          <p:nvPr/>
        </p:nvSpPr>
        <p:spPr>
          <a:xfrm>
            <a:off x="914400" y="1889760"/>
            <a:ext cx="103632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1  |  Binding MW Awards — Always from SCED Dispatch Run</a:t>
            </a:r>
            <a:endParaRPr lang="en-US" sz="1867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1599D1F1-3D91-C1F4-B78F-C9C556678ACC}"/>
              </a:ext>
            </a:extLst>
          </p:cNvPr>
          <p:cNvSpPr/>
          <p:nvPr/>
        </p:nvSpPr>
        <p:spPr>
          <a:xfrm>
            <a:off x="914400" y="2401824"/>
            <a:ext cx="1036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Energy awards (Base Points) and AS awards from the SCED dispatch run are always binding — the MW quantities used in settlement and required to be provided by Resources — regardless of whether ERCOT reliability deployments are in effect.</a:t>
            </a:r>
            <a:endParaRPr lang="en-US" sz="1733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1A5D7882-8619-9E9A-B990-DCD027D8307F}"/>
              </a:ext>
            </a:extLst>
          </p:cNvPr>
          <p:cNvSpPr/>
          <p:nvPr/>
        </p:nvSpPr>
        <p:spPr>
          <a:xfrm>
            <a:off x="609600" y="3901440"/>
            <a:ext cx="10972800" cy="231648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0" name="Text 9">
            <a:extLst>
              <a:ext uri="{FF2B5EF4-FFF2-40B4-BE49-F238E27FC236}">
                <a16:creationId xmlns:a16="http://schemas.microsoft.com/office/drawing/2014/main" id="{15490F1D-D976-6DEC-633E-337F72A4A0BD}"/>
              </a:ext>
            </a:extLst>
          </p:cNvPr>
          <p:cNvSpPr/>
          <p:nvPr/>
        </p:nvSpPr>
        <p:spPr>
          <a:xfrm>
            <a:off x="914400" y="4023360"/>
            <a:ext cx="103632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2  |  Binding Prices — Conditional on Reliability Deployments</a:t>
            </a:r>
            <a:endParaRPr lang="en-US" sz="1867" dirty="0"/>
          </a:p>
        </p:txBody>
      </p:sp>
      <p:sp>
        <p:nvSpPr>
          <p:cNvPr id="11" name="Text 10">
            <a:extLst>
              <a:ext uri="{FF2B5EF4-FFF2-40B4-BE49-F238E27FC236}">
                <a16:creationId xmlns:a16="http://schemas.microsoft.com/office/drawing/2014/main" id="{85D66630-FFED-7BA2-695E-4F27962187A2}"/>
              </a:ext>
            </a:extLst>
          </p:cNvPr>
          <p:cNvSpPr/>
          <p:nvPr/>
        </p:nvSpPr>
        <p:spPr>
          <a:xfrm>
            <a:off x="914400" y="4572000"/>
            <a:ext cx="10363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Reliability deployments in effect: </a:t>
            </a:r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Prices (LMPs &amp; AS MCPCs) from the </a:t>
            </a:r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SCED Pricing Run are binding</a:t>
            </a:r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733" dirty="0"/>
          </a:p>
          <a:p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No reliability deployments: </a:t>
            </a:r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Prices (LMPs &amp; AS MCPCs) from the </a:t>
            </a:r>
            <a:r>
              <a:rPr lang="en-US" sz="1733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SCED Dispatch Run are binding</a:t>
            </a:r>
            <a:r>
              <a:rPr lang="en-US" sz="1733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733" dirty="0"/>
          </a:p>
        </p:txBody>
      </p:sp>
    </p:spTree>
    <p:extLst>
      <p:ext uri="{BB962C8B-B14F-4D97-AF65-F5344CB8AC3E}">
        <p14:creationId xmlns:p14="http://schemas.microsoft.com/office/powerpoint/2010/main" val="41174173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c90ee1e1-c015-415f-8aa1-dd21303cc84c"/>
  <p:tag name="NEWVI" val="true"/>
  <p:tag name="TEMPLATELASTEDITTED" val="2019-02-25 12:05 PM"/>
  <p:tag name="TEMPLATECREATED" val="2019-02-27 01:18 PM"/>
  <p:tag name="TEMPLATEVERSION" val="3"/>
  <p:tag name="BLUEONEFOURTHTITLEFONTCOLORFIXED" val="true"/>
  <p:tag name="DARKLAYOUTNAMESCHANGEDTOCONTRAST" val="true"/>
  <p:tag name="CTFIXED" val="Yes"/>
  <p:tag name="THINKCELLUNDODONOTDELETE" val="0"/>
  <p:tag name="TEMPLATELASTEDITED" val="2021-09-23 06:12 PM"/>
  <p:tag name="LINKEDPICTURESLINKREMOVED" val="True"/>
  <p:tag name="TCCONTRASTACCENTS" val="4|5|6|7|8|9"/>
  <p:tag name="TCLIGHTACCENTS" val="4|5|6|7|8|9"/>
  <p:tag name="ICONLINEFILL" val="Color [A=255, R=255, G=255, B=255]"/>
  <p:tag name="ICONLINEFILLTHEME" val="Text 2"/>
  <p:tag name="THINKCELLPRESENTATIONDONOTDELETE" val="&lt;?xml version=&quot;1.0&quot; encoding=&quot;UTF-16&quot; standalone=&quot;yes&quot;?&gt;&lt;root reqver=&quot;28224&quot;&gt;&lt;version val=&quot;35840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-%1-%Y&lt;/m_strFormatTime&gt;&lt;m_yearfmt&gt;&lt;begin val=&quot;0&quot;/&gt;&lt;end val=&quot;0&quot;/&gt;&lt;/m_yearfmt&gt;&lt;/m_precDefaultDate&gt;&lt;m_precDefaultDay&gt;&lt;m_bNumberIsYear val=&quot;0&quot;/&gt;&lt;m_strFormatTime&gt;%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7&quot;&gt;&lt;elem m_fUsage=&quot;2.92994881114815974854E+00&quot;&gt;&lt;m_msothmcolidx val=&quot;0&quot;/&gt;&lt;m_rgb r=&quot;06&quot; g=&quot;1F&quot; b=&quot;79&quot;/&gt;&lt;/elem&gt;&lt;elem m_fUsage=&quot;1.70999999999999996447E+00&quot;&gt;&lt;m_msothmcolidx val=&quot;0&quot;/&gt;&lt;m_rgb r=&quot;75&quot; g=&quot;9C&quot; b=&quot;EA&quot;/&gt;&lt;/elem&gt;&lt;elem m_fUsage=&quot;1.00817383588184972254E+00&quot;&gt;&lt;m_msothmcolidx val=&quot;0&quot;/&gt;&lt;m_rgb r=&quot;01&quot; g=&quot;59&quot; b=&quot;A2&quot;/&gt;&lt;/elem&gt;&lt;elem m_fUsage=&quot;1.00000000000000000000E+00&quot;&gt;&lt;m_msothmcolidx val=&quot;0&quot;/&gt;&lt;m_rgb r=&quot;C1&quot; g=&quot;D2&quot; b=&quot;F5&quot;/&gt;&lt;/elem&gt;&lt;elem m_fUsage=&quot;7.29000000000000092371E-01&quot;&gt;&lt;m_msothmcolidx val=&quot;0&quot;/&gt;&lt;m_rgb r=&quot;47&quot; g=&quot;73&quot; b=&quot;D2&quot;/&gt;&lt;/elem&gt;&lt;elem m_fUsage=&quot;5.90490000000000181402E-01&quot;&gt;&lt;m_msothmcolidx val=&quot;0&quot;/&gt;&lt;m_rgb r=&quot;22&quot; g=&quot;3C&quot; b=&quot;83&quot;/&gt;&lt;/elem&gt;&lt;elem m_fUsage=&quot;5.31441000000000163261E-01&quot;&gt;&lt;m_msothmcolidx val=&quot;0&quot;/&gt;&lt;m_rgb r=&quot;AF&quot; g=&quot;F5&quot; b=&quot;FF&quot;/&gt;&lt;/elem&gt;&lt;/m_vecMRU&gt;&lt;/m_mruColor&gt;&lt;m_eweekdayFirstOfWeek val=&quot;2&quot;/&gt;&lt;m_eweekdayFirstOfWorkweek val=&quot;2&quot;/&gt;&lt;m_eweekdayFirstOfWeekend val=&quot;7&quot;/&gt;&lt;/CPresentation&gt;&lt;/root&gt;"/>
  <p:tag name="ICONENCLOSURE" val="True"/>
  <p:tag name="LILLI_DECK_ID" val="439ac0ef-c625-4080-92c7-eb2b3049037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LOOKUP" val="20251106073419147256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hlT7lGQomWkE8tnMs3l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Documenttyp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Custom Scheme">
      <a:dk1>
        <a:srgbClr val="000000"/>
      </a:dk1>
      <a:lt1>
        <a:srgbClr val="FFFFFF"/>
      </a:lt1>
      <a:dk2>
        <a:srgbClr val="051C2C"/>
      </a:dk2>
      <a:lt2>
        <a:srgbClr val="FFFFFF"/>
      </a:lt2>
      <a:accent1>
        <a:srgbClr val="051C2C"/>
      </a:accent1>
      <a:accent2>
        <a:srgbClr val="00A9F4"/>
      </a:accent2>
      <a:accent3>
        <a:srgbClr val="1F40E6"/>
      </a:accent3>
      <a:accent4>
        <a:srgbClr val="AAE6F0"/>
      </a:accent4>
      <a:accent5>
        <a:srgbClr val="3C96B4"/>
      </a:accent5>
      <a:accent6>
        <a:srgbClr val="AFC3FF"/>
      </a:accent6>
      <a:hlink>
        <a:srgbClr val="00A9F4"/>
      </a:hlink>
      <a:folHlink>
        <a:srgbClr val="00A9F4"/>
      </a:folHlink>
    </a:clrScheme>
    <a:fontScheme name="Custom Scheme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Custom Scheme">
      <a:dk1>
        <a:srgbClr val="000000"/>
      </a:dk1>
      <a:lt1>
        <a:srgbClr val="FFFFFF"/>
      </a:lt1>
      <a:dk2>
        <a:srgbClr val="051C2C"/>
      </a:dk2>
      <a:lt2>
        <a:srgbClr val="FFFFFF"/>
      </a:lt2>
      <a:accent1>
        <a:srgbClr val="051C2C"/>
      </a:accent1>
      <a:accent2>
        <a:srgbClr val="00A9F4"/>
      </a:accent2>
      <a:accent3>
        <a:srgbClr val="1F40E6"/>
      </a:accent3>
      <a:accent4>
        <a:srgbClr val="AAE6F0"/>
      </a:accent4>
      <a:accent5>
        <a:srgbClr val="3C96B4"/>
      </a:accent5>
      <a:accent6>
        <a:srgbClr val="AFC3FF"/>
      </a:accent6>
      <a:hlink>
        <a:srgbClr val="00A9F4"/>
      </a:hlink>
      <a:folHlink>
        <a:srgbClr val="00A9F4"/>
      </a:folHlink>
    </a:clrScheme>
    <a:fontScheme name="Custom Scheme2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5">
    <wetp:webextensionref xmlns:r="http://schemas.openxmlformats.org/officeDocument/2006/relationships" r:id="rId1"/>
  </wetp:taskpane>
  <wetp:taskpane dockstate="right" visibility="0" width="525" row="1">
    <wetp:webextensionref xmlns:r="http://schemas.openxmlformats.org/officeDocument/2006/relationships" r:id="rId2"/>
  </wetp:taskpane>
  <wetp:taskpane dockstate="right" visibility="0" width="350" row="7">
    <wetp:webextensionref xmlns:r="http://schemas.openxmlformats.org/officeDocument/2006/relationships" r:id="rId3"/>
  </wetp:taskpane>
</wetp:taskpanes>
</file>

<file path=ppt/webextensions/webextension1.xml><?xml version="1.0" encoding="utf-8"?>
<we:webextension xmlns:we="http://schemas.microsoft.com/office/webextensions/webextension/2010/11" id="{1A36CB36-0D55-4E5B-8E3F-06E34B1102E2}">
  <we:reference id="e74ca2a7-5e50-4ebf-bfa5-bb75c7950374" version="4.0.0.0" store="EXCatalog" storeType="EXCatalog"/>
  <we:alternateReferences/>
  <we:properties>
    <we:property name="srChargeCodeData" value="{&quot;selectedSupportOption&quot;:&quot;CLIENT&quot;,&quot;language&quot;:&quot;English&quot;,&quot;chargeCode&quot;:{&quot;activityCode&quot;:&quot;CE&quot;,&quot;anchorTag&quot;:&quot;&quot;,&quot;announcements&quot;:{&quot;createdAt&quot;:null,&quot;id&quot;:2,&quot;link&quot;:&quot;https://mckinsey.service-now.com/ghd/en/sliderequest-add-in-not-showing-in-powerpoint?id=mck_ghd_kb_article&amp;utm_medium=web&amp;utm_source=ghd_website&amp;utm_content=ai_search_result&amp;sysparm_article=KO106994&amp;sys_kb_id=7e689c03d1083210cacde81885285f84&amp;table=kb_knowledge&amp;searchTerm=sliderequest&quot;,&quot;linkText&quot;:&quot;Learn more.&quot;,&quot;longDescription&quot;:&quot;Start times are delayed due to a technical issue that is now resolved. While we work to restore normal services levels, please contact the Service Desk if you have a client-critical request.&quot;,&quot;shortDescription&quot;:&quot;A recent Microsoft Office update may cause SlideRequest to disappear from your toolbar. Restore from File&gt;Account&gt;Get Add-ins. &quot;,&quot;showOnAddin&quot;:1,&quot;source&quot;:&quot;web-addin&quot;,&quot;updatedAt&quot;:{},&quot;webAddinAnnouncementText&quot;:{&quot;body&quot;:&quot;A recent Microsoft Office update may cause SlideRequest to disappear from your toolbar. Restore from File&gt;Account&gt;Get Add-ins. &quot;,&quot;heading&quot;:&quot;Alert!&quot;,&quot;primaryAction&quot;:{&quot;label&quot;:&quot;Learn more.&quot;,&quot;url&quot;:&quot;https://mckinsey.service-now.com/ghd/en/sliderequest-add-in-not-showing-in-powerpoint?id=mck_ghd_kb_article&amp;utm_medium=web&amp;utm_source=ghd_website&amp;utm_content=ai_search_result&amp;sysparm_article=KO106994&amp;sys_kb_id=7e689c03d1083210cacde81885285f84&amp;table=kb_knowledge&amp;searchTerm=sliderequest&quot;},&quot;secondaryAction&quot;:{&quot;label&quot;:&quot;&quot;,&quot;url&quot;:&quot;&quot;},&quot;style&quot;:&quot;warning&quot;}},&quot;chargeCodeRegistered&quot;:false,&quot;coreServicesLimit&quot;:15,&quot;critical&quot;:0,&quot;description&quot;:&quot;&quot;,&quot;eligibleForPlus&quot;:true,&quot;enableFPS&quot;:&quot;true&quot;,&quot;featureFlag&quot;:{&quot;overnightDeliveryEnabled&quot;:false},&quot;formType&quot;:&quot;&quot;,&quot;inScope&quot;:true,&quot;isBoxDisabled&quot;:false,&quot;isCTEEnabled&quot;:false,&quot;lane&quot;:&quot;NA&quot;,&quot;maxStartTime&quot;:480,&quot;message&quot;:&quot;&quot;,&quot;outSourced&quot;:true,&quot;platform&quot;:&quot;GW&quot;,&quot;showInternal&quot;:false,&quot;userRegistered&quot;:false,&quot;chargeCode&quot;:&quot;valid&quot;,&quot;projectType&quot;:&quot;Client&quot;,&quot;subLane&quot;:&quot;&quot;,&quot;code&quot;:&quot;1490ML01&quot;,&quot;updatedAt&quot;:&quot;2026-03-04T02:28:54.228Z&quot;}}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B0BBBD9C-7E92-43DB-94A8-2B1A716663AF}">
  <we:reference id="5332053f-08b1-4ad5-b936-144d44d33f40" version="2.1.0.2" store="EXCatalog" storeType="EXCatalog"/>
  <we:alternateReferences/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75A51601-F242-4854-BF47-81947947F4BA}">
  <we:reference id="7888317b-a425-4590-9747-4c188fd7be2e" version="2.40.2.0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D0E9D229717A45A0F014C745A02018" ma:contentTypeVersion="10" ma:contentTypeDescription="Create a new document." ma:contentTypeScope="" ma:versionID="f3d69bc3bfd0aac6724cf821c4b9b5ef">
  <xsd:schema xmlns:xsd="http://www.w3.org/2001/XMLSchema" xmlns:xs="http://www.w3.org/2001/XMLSchema" xmlns:p="http://schemas.microsoft.com/office/2006/metadata/properties" xmlns:ns2="f419a087-1e80-495d-85c4-486fa6b09cae" xmlns:ns3="c37ac4fa-902d-4f29-bbdc-3877ea87d1ce" targetNamespace="http://schemas.microsoft.com/office/2006/metadata/properties" ma:root="true" ma:fieldsID="971f991f8e9e1bdcc84bdb1939d05c3d" ns2:_="" ns3:_="">
    <xsd:import namespace="f419a087-1e80-495d-85c4-486fa6b09cae"/>
    <xsd:import namespace="c37ac4fa-902d-4f29-bbdc-3877ea87d1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9a087-1e80-495d-85c4-486fa6b09c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7ac4fa-902d-4f29-bbdc-3877ea87d1c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2af1a2d-7cff-4f55-99dc-3de56818a427}" ma:internalName="TaxCatchAll" ma:showField="CatchAllData" ma:web="c37ac4fa-902d-4f29-bbdc-3877ea87d1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37ac4fa-902d-4f29-bbdc-3877ea87d1ce" xsi:nil="true"/>
    <lcf76f155ced4ddcb4097134ff3c332f xmlns="f419a087-1e80-495d-85c4-486fa6b09ca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D8CC72-15D2-436A-891A-CFB2C647E358}">
  <ds:schemaRefs>
    <ds:schemaRef ds:uri="c37ac4fa-902d-4f29-bbdc-3877ea87d1ce"/>
    <ds:schemaRef ds:uri="f419a087-1e80-495d-85c4-486fa6b09ca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088E84E-FE87-43F7-BCE6-5A46C17D6D9B}">
  <ds:schemaRefs>
    <ds:schemaRef ds:uri="c37ac4fa-902d-4f29-bbdc-3877ea87d1ce"/>
    <ds:schemaRef ds:uri="f419a087-1e80-495d-85c4-486fa6b09ca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9131D89-EB5F-45FE-8031-A736CA7001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8595HP01_CF_16x9_ENG_V1</Template>
  <TotalTime>6447</TotalTime>
  <Words>2365</Words>
  <Application>Microsoft Office PowerPoint</Application>
  <PresentationFormat>Widescreen</PresentationFormat>
  <Paragraphs>402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Wingdings</vt:lpstr>
      <vt:lpstr>Calibri</vt:lpstr>
      <vt:lpstr>Georgia</vt:lpstr>
      <vt:lpstr>Arial</vt:lpstr>
      <vt:lpstr>Cover</vt:lpstr>
      <vt:lpstr>Page Design</vt:lpstr>
      <vt:lpstr>think-cell Slide</vt:lpstr>
      <vt:lpstr>PowerPoint Presentation</vt:lpstr>
      <vt:lpstr>NPRR 1214: ERCOT Comments @ PRS June 10, 2026</vt:lpstr>
      <vt:lpstr>Locational Modeling of Reliability Deployments</vt:lpstr>
      <vt:lpstr>Replace Energy Price Adders with Direct SCED Pricing Run LMPs</vt:lpstr>
      <vt:lpstr>Replace AS MCPC Price Adders with Direct SCED Pricing Run MCPCs</vt:lpstr>
      <vt:lpstr>Modifications to Reliability Deployment Indifference Payment (6.9.1)</vt:lpstr>
      <vt:lpstr>Summary of ERCOT Proposed Changes to NPRR1214</vt:lpstr>
      <vt:lpstr>ERCOT Reliability Deployments</vt:lpstr>
      <vt:lpstr>Binding Awards &amp; Prices</vt:lpstr>
      <vt:lpstr>The Inconsistency &amp; Indifference Payment</vt:lpstr>
      <vt:lpstr>Indifference Payment (energy): Approximation in Previous Version of NPRR 1214</vt:lpstr>
      <vt:lpstr>Indifference Payment (energy): Changes to Calculation for Improved Accuracy</vt:lpstr>
      <vt:lpstr>Indifference Payment Calculation</vt:lpstr>
      <vt:lpstr>Indifference Payment Calculation (cont’d)</vt:lpstr>
      <vt:lpstr>Indifference Payment Calculation (cont’d) GR : PR_BP &gt; DR_BP;</vt:lpstr>
      <vt:lpstr>Indifference Payment Calculation (cont’d) GR : PR_BP &lt; DR_BP</vt:lpstr>
      <vt:lpstr>Indifference Payment Calculation (cont’d) CLR: PR_BP &gt; DR_BP</vt:lpstr>
      <vt:lpstr>Indifference Payment Calculation (cont’d) CLR: PR_BP &lt; DR_BP</vt:lpstr>
      <vt:lpstr>Indifference Payment Calculation (cont’d) ESR : PR_BP &gt; DR_BP;  with DR_BP &lt; 0 &amp; PR_BP&gt;0</vt:lpstr>
      <vt:lpstr>Indifference Payment Calculation (cont’d) ESR : PR_BP &lt; DR_BP;  with DR_BP &gt; 0 &amp; PR_BP &lt; 0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Shaaz Lalani</dc:creator>
  <cp:keywords/>
  <dc:description/>
  <cp:lastModifiedBy>Moorty, Sai</cp:lastModifiedBy>
  <cp:revision>36</cp:revision>
  <dcterms:created xsi:type="dcterms:W3CDTF">2026-03-23T21:54:52Z</dcterms:created>
  <dcterms:modified xsi:type="dcterms:W3CDTF">2026-05-27T21:57:13Z</dcterms:modified>
  <cp:category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3303d7c-e5a3-4cc8-90eb-69bfd7570ac4_Enabled">
    <vt:lpwstr>true</vt:lpwstr>
  </property>
  <property fmtid="{D5CDD505-2E9C-101B-9397-08002B2CF9AE}" pid="3" name="MSIP_Label_83303d7c-e5a3-4cc8-90eb-69bfd7570ac4_SetDate">
    <vt:lpwstr>2026-03-23T21:55:01Z</vt:lpwstr>
  </property>
  <property fmtid="{D5CDD505-2E9C-101B-9397-08002B2CF9AE}" pid="4" name="MSIP_Label_83303d7c-e5a3-4cc8-90eb-69bfd7570ac4_Method">
    <vt:lpwstr>Standard</vt:lpwstr>
  </property>
  <property fmtid="{D5CDD505-2E9C-101B-9397-08002B2CF9AE}" pid="5" name="MSIP_Label_83303d7c-e5a3-4cc8-90eb-69bfd7570ac4_Name">
    <vt:lpwstr>Client Confidential Information-SLV1</vt:lpwstr>
  </property>
  <property fmtid="{D5CDD505-2E9C-101B-9397-08002B2CF9AE}" pid="6" name="MSIP_Label_83303d7c-e5a3-4cc8-90eb-69bfd7570ac4_SiteId">
    <vt:lpwstr>cc8936bc-9382-4fff-87cb-6f55999549e7</vt:lpwstr>
  </property>
  <property fmtid="{D5CDD505-2E9C-101B-9397-08002B2CF9AE}" pid="7" name="MSIP_Label_83303d7c-e5a3-4cc8-90eb-69bfd7570ac4_ActionId">
    <vt:lpwstr>9a8f361d-ae61-4c85-8566-2a8546d9598b</vt:lpwstr>
  </property>
  <property fmtid="{D5CDD505-2E9C-101B-9397-08002B2CF9AE}" pid="8" name="MSIP_Label_83303d7c-e5a3-4cc8-90eb-69bfd7570ac4_ContentBits">
    <vt:lpwstr>0</vt:lpwstr>
  </property>
  <property fmtid="{D5CDD505-2E9C-101B-9397-08002B2CF9AE}" pid="9" name="MSIP_Label_83303d7c-e5a3-4cc8-90eb-69bfd7570ac4_Tag">
    <vt:lpwstr>10, 3, 0, 1</vt:lpwstr>
  </property>
  <property fmtid="{D5CDD505-2E9C-101B-9397-08002B2CF9AE}" pid="10" name="MediaServiceImageTags">
    <vt:lpwstr/>
  </property>
  <property fmtid="{D5CDD505-2E9C-101B-9397-08002B2CF9AE}" pid="11" name="MSIP_Label_7084cbda-52b8-46fb-a7b7-cb5bd465ed85_Enabled">
    <vt:lpwstr>true</vt:lpwstr>
  </property>
  <property fmtid="{D5CDD505-2E9C-101B-9397-08002B2CF9AE}" pid="12" name="MSIP_Label_7084cbda-52b8-46fb-a7b7-cb5bd465ed85_SetDate">
    <vt:lpwstr>2026-03-23T22:29:58Z</vt:lpwstr>
  </property>
  <property fmtid="{D5CDD505-2E9C-101B-9397-08002B2CF9AE}" pid="13" name="MSIP_Label_7084cbda-52b8-46fb-a7b7-cb5bd465ed85_Method">
    <vt:lpwstr>Standard</vt:lpwstr>
  </property>
  <property fmtid="{D5CDD505-2E9C-101B-9397-08002B2CF9AE}" pid="14" name="MSIP_Label_7084cbda-52b8-46fb-a7b7-cb5bd465ed85_Name">
    <vt:lpwstr>Internal</vt:lpwstr>
  </property>
  <property fmtid="{D5CDD505-2E9C-101B-9397-08002B2CF9AE}" pid="15" name="MSIP_Label_7084cbda-52b8-46fb-a7b7-cb5bd465ed85_SiteId">
    <vt:lpwstr>0afb747d-bff7-4596-a9fc-950ef9e0ec45</vt:lpwstr>
  </property>
  <property fmtid="{D5CDD505-2E9C-101B-9397-08002B2CF9AE}" pid="16" name="MSIP_Label_7084cbda-52b8-46fb-a7b7-cb5bd465ed85_ActionId">
    <vt:lpwstr>508ae287-7fd8-4e1f-aa98-6eff3bb679d0</vt:lpwstr>
  </property>
  <property fmtid="{D5CDD505-2E9C-101B-9397-08002B2CF9AE}" pid="17" name="MSIP_Label_7084cbda-52b8-46fb-a7b7-cb5bd465ed85_ContentBits">
    <vt:lpwstr>0</vt:lpwstr>
  </property>
  <property fmtid="{D5CDD505-2E9C-101B-9397-08002B2CF9AE}" pid="18" name="MSIP_Label_7084cbda-52b8-46fb-a7b7-cb5bd465ed85_Tag">
    <vt:lpwstr>10, 3, 0, 2</vt:lpwstr>
  </property>
  <property fmtid="{D5CDD505-2E9C-101B-9397-08002B2CF9AE}" pid="19" name="ContentTypeId">
    <vt:lpwstr>0x0101003CD0E9D229717A45A0F014C745A02018</vt:lpwstr>
  </property>
  <property fmtid="{D5CDD505-2E9C-101B-9397-08002B2CF9AE}" pid="20" name="_dlc_DocIdItemGuid">
    <vt:lpwstr>326bcee0-290d-4492-b070-969f95cde5f7</vt:lpwstr>
  </property>
</Properties>
</file>